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7"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275" r:id="rId52"/>
    <p:sldId id="307" r:id="rId53"/>
  </p:sldIdLst>
  <p:sldSz cx="9144000" cy="5143500" type="screen16x9"/>
  <p:notesSz cx="6858000" cy="9144000"/>
  <p:embeddedFontLst>
    <p:embeddedFont>
      <p:font typeface="Quicksand" panose="020B0604020202020204" charset="0"/>
      <p:regular r:id="rId55"/>
      <p:bold r:id="rId56"/>
    </p:embeddedFont>
    <p:embeddedFont>
      <p:font typeface="Quicksand Medium" panose="020B0604020202020204" charset="0"/>
      <p:regular r:id="rId57"/>
      <p:bold r:id="rId58"/>
    </p:embeddedFont>
    <p:embeddedFont>
      <p:font typeface="Roboto" panose="02000000000000000000" pitchFamily="2" charset="0"/>
      <p:regular r:id="rId59"/>
      <p:bold r:id="rId60"/>
      <p:italic r:id="rId61"/>
      <p:boldItalic r:id="rId62"/>
    </p:embeddedFont>
    <p:embeddedFont>
      <p:font typeface="Roboto Medium" panose="02000000000000000000" pitchFamily="2" charset="0"/>
      <p:regular r:id="rId63"/>
      <p:bold r:id="rId64"/>
      <p:italic r:id="rId65"/>
      <p:boldItalic r:id="rId66"/>
    </p:embeddedFont>
    <p:embeddedFont>
      <p:font typeface="Roboto Mono Medium" panose="00000009000000000000" pitchFamily="49"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pf.io/xai-2-v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ixabay.com/photos/fruit-orange-png-transparent-1218154/"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pixabay.com/photos/apple-red-apple-fruit-vitamins-2743425/" TargetMode="External"/><Relationship Id="rId4" Type="http://schemas.openxmlformats.org/officeDocument/2006/relationships/hyperlink" Target="https://pixabay.com/photos/fruits-healthy-vitamins-eat-diet-2202411/"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ixabay.com/photos/fruit-orange-png-transparent-1218154/"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pixabay.com/photos/apple-red-apple-fruit-vitamins-2743425/" TargetMode="External"/><Relationship Id="rId4" Type="http://schemas.openxmlformats.org/officeDocument/2006/relationships/hyperlink" Target="https://pixabay.com/photos/fruits-healthy-vitamins-eat-diet-2202411/" TargetMode="External"/></Relationships>
</file>

<file path=ppt/notesSlides/_rels/notesSlide35.xml.rels><?xml version="1.0" encoding="UTF-8" standalone="yes"?>
<Relationships xmlns="http://schemas.openxmlformats.org/package/2006/relationships"><Relationship Id="rId13" Type="http://schemas.openxmlformats.org/officeDocument/2006/relationships/hyperlink" Target="https://pixabay.com/photos/apple-fruit-food-fresh-healthy-7568650/" TargetMode="External"/><Relationship Id="rId18" Type="http://schemas.openxmlformats.org/officeDocument/2006/relationships/hyperlink" Target="https://pixabay.com/photos/banana-fruit-yellow-1504956/" TargetMode="External"/><Relationship Id="rId26" Type="http://schemas.openxmlformats.org/officeDocument/2006/relationships/hyperlink" Target="https://pixabay.com/photos/bananas-fruit-healthy-yellow-1646543/" TargetMode="External"/><Relationship Id="rId21" Type="http://schemas.openxmlformats.org/officeDocument/2006/relationships/hyperlink" Target="https://pixabay.com/photos/bananas-fruit-yummy-cute-yellow-3117509/" TargetMode="External"/><Relationship Id="rId34" Type="http://schemas.openxmlformats.org/officeDocument/2006/relationships/hyperlink" Target="https://pixabay.com/photos/fruit-orange-png-transparent-1218154/" TargetMode="External"/><Relationship Id="rId7" Type="http://schemas.openxmlformats.org/officeDocument/2006/relationships/hyperlink" Target="https://pixabay.com/photos/apples-green-fruits-close-up-1592588/" TargetMode="External"/><Relationship Id="rId12" Type="http://schemas.openxmlformats.org/officeDocument/2006/relationships/hyperlink" Target="https://pixabay.com/photos/apple-fruit-nutrition-red-apple-2736410/" TargetMode="External"/><Relationship Id="rId17" Type="http://schemas.openxmlformats.org/officeDocument/2006/relationships/hyperlink" Target="https://pixabay.com/illustrations/banana-southern-fruit-yellow-meal-1425576/" TargetMode="External"/><Relationship Id="rId25" Type="http://schemas.openxmlformats.org/officeDocument/2006/relationships/hyperlink" Target="https://pixabay.com/photos/banana-fruit-healthy-yellow-nature-1237404/" TargetMode="External"/><Relationship Id="rId33" Type="http://schemas.openxmlformats.org/officeDocument/2006/relationships/hyperlink" Target="https://pixabay.com/photos/fruit-clementine-png-orange-citrus-1222438/" TargetMode="External"/><Relationship Id="rId2" Type="http://schemas.openxmlformats.org/officeDocument/2006/relationships/slide" Target="../slides/slide35.xml"/><Relationship Id="rId16" Type="http://schemas.openxmlformats.org/officeDocument/2006/relationships/hyperlink" Target="https://pixabay.com/photos/banana-fruit-food-southern-fruit-2109006/" TargetMode="External"/><Relationship Id="rId20" Type="http://schemas.openxmlformats.org/officeDocument/2006/relationships/hyperlink" Target="https://pixabay.com/photos/banana-good-food-healthy-fruit-1949166/" TargetMode="External"/><Relationship Id="rId29" Type="http://schemas.openxmlformats.org/officeDocument/2006/relationships/hyperlink" Target="https://pixabay.com/photos/orange-tangerine-citrus-fruit-2533197/" TargetMode="External"/><Relationship Id="rId1" Type="http://schemas.openxmlformats.org/officeDocument/2006/relationships/notesMaster" Target="../notesMasters/notesMaster1.xml"/><Relationship Id="rId6" Type="http://schemas.openxmlformats.org/officeDocument/2006/relationships/hyperlink" Target="https://pixabay.com/photos/apple-fruit-ripe-green-apple-fresh-5613268/" TargetMode="External"/><Relationship Id="rId11" Type="http://schemas.openxmlformats.org/officeDocument/2006/relationships/hyperlink" Target="https://pixabay.com/photos/apple-food-fresh-fruit-green-1239300/" TargetMode="External"/><Relationship Id="rId24" Type="http://schemas.openxmlformats.org/officeDocument/2006/relationships/hyperlink" Target="https://pixabay.com/photos/banana-fruit-food-health-healthy-3188325/" TargetMode="External"/><Relationship Id="rId32" Type="http://schemas.openxmlformats.org/officeDocument/2006/relationships/hyperlink" Target="https://pixabay.com/photos/oranges-mandarins-clementines-602271/" TargetMode="External"/><Relationship Id="rId37" Type="http://schemas.openxmlformats.org/officeDocument/2006/relationships/hyperlink" Target="https://pixabay.com/photos/food-fresh-fruit-healthy-orange-1239240/" TargetMode="External"/><Relationship Id="rId5" Type="http://schemas.openxmlformats.org/officeDocument/2006/relationships/hyperlink" Target="https://pixabay.com/photos/red-apple-apple-delicious-diet-83085/" TargetMode="External"/><Relationship Id="rId15" Type="http://schemas.openxmlformats.org/officeDocument/2006/relationships/hyperlink" Target="https://pixabay.com/photos/fruits-healthy-vitamins-eat-diet-2202411/" TargetMode="External"/><Relationship Id="rId23" Type="http://schemas.openxmlformats.org/officeDocument/2006/relationships/hyperlink" Target="https://pixabay.com/photos/banana-yellow-green-fruit-325461/" TargetMode="External"/><Relationship Id="rId28" Type="http://schemas.openxmlformats.org/officeDocument/2006/relationships/hyperlink" Target="https://pixabay.com/photos/citrus-diet-food-fresh-fruit-2791/" TargetMode="External"/><Relationship Id="rId36" Type="http://schemas.openxmlformats.org/officeDocument/2006/relationships/hyperlink" Target="https://pixabay.com/photos/oranges-tangerines-citrus-fruit-2533198/" TargetMode="External"/><Relationship Id="rId10" Type="http://schemas.openxmlformats.org/officeDocument/2006/relationships/hyperlink" Target="https://pixabay.com/photos/harvest-fruit-apple-ripe-red-7458975/" TargetMode="External"/><Relationship Id="rId19" Type="http://schemas.openxmlformats.org/officeDocument/2006/relationships/hyperlink" Target="https://pixabay.com/photos/banana-fruit-health-2409385/" TargetMode="External"/><Relationship Id="rId31" Type="http://schemas.openxmlformats.org/officeDocument/2006/relationships/hyperlink" Target="https://pixabay.com/photos/tangerine-citrus-fruit-round-4107941/" TargetMode="External"/><Relationship Id="rId4" Type="http://schemas.openxmlformats.org/officeDocument/2006/relationships/hyperlink" Target="https://pixabay.com/photos/apple-red-fruit-red-apple-256267/" TargetMode="External"/><Relationship Id="rId9" Type="http://schemas.openxmlformats.org/officeDocument/2006/relationships/hyperlink" Target="https://pixabay.com/photos/healthy-vitamins-apples-fruit-5146826/" TargetMode="External"/><Relationship Id="rId14" Type="http://schemas.openxmlformats.org/officeDocument/2006/relationships/hyperlink" Target="https://pixabay.com/photos/apple-fruit-red-fresh-digital-art-1508049/" TargetMode="External"/><Relationship Id="rId22" Type="http://schemas.openxmlformats.org/officeDocument/2006/relationships/hyperlink" Target="https://pixabay.com/photos/fruit-bananas-png-yellow-cut-out-1218133/" TargetMode="External"/><Relationship Id="rId27" Type="http://schemas.openxmlformats.org/officeDocument/2006/relationships/hyperlink" Target="https://pixabay.com/photos/citrus-clementine-food-fresh-fruit-2393/" TargetMode="External"/><Relationship Id="rId30" Type="http://schemas.openxmlformats.org/officeDocument/2006/relationships/hyperlink" Target="https://pixabay.com/photos/orange-fruit-single-tropical-round-1957104/" TargetMode="External"/><Relationship Id="rId35" Type="http://schemas.openxmlformats.org/officeDocument/2006/relationships/hyperlink" Target="https://pixabay.com/photos/food-fresh-fruit-healthy-lemon-1239231/" TargetMode="External"/><Relationship Id="rId8" Type="http://schemas.openxmlformats.org/officeDocument/2006/relationships/hyperlink" Target="https://pixabay.com/photos/apples-fruits-fresh-ripe-harvest-490474/" TargetMode="External"/><Relationship Id="rId3" Type="http://schemas.openxmlformats.org/officeDocument/2006/relationships/hyperlink" Target="https://pixabay.com/photos/apple-red-fruit-food-fresh-ripe-1834639/"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ixabay.com/illustrations/fruit-orange-png-transparent-121815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pixabay.com/photos/apples-fruits-fresh-ripe-harvest-490474/" TargetMode="External"/><Relationship Id="rId13" Type="http://schemas.openxmlformats.org/officeDocument/2006/relationships/hyperlink" Target="https://pixabay.com/photos/apple-fruit-food-fresh-healthy-7568650/" TargetMode="External"/><Relationship Id="rId3" Type="http://schemas.openxmlformats.org/officeDocument/2006/relationships/hyperlink" Target="https://pixabay.com/photos/apple-red-fruit-food-fresh-ripe-1834639/" TargetMode="External"/><Relationship Id="rId7" Type="http://schemas.openxmlformats.org/officeDocument/2006/relationships/hyperlink" Target="https://pixabay.com/photos/apples-green-fruits-close-up-1592588/" TargetMode="External"/><Relationship Id="rId12" Type="http://schemas.openxmlformats.org/officeDocument/2006/relationships/hyperlink" Target="https://pixabay.com/photos/apple-fruit-nutrition-red-apple-2736410/"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pixabay.com/photos/apple-fruit-ripe-green-apple-fresh-5613268/" TargetMode="External"/><Relationship Id="rId11" Type="http://schemas.openxmlformats.org/officeDocument/2006/relationships/hyperlink" Target="https://pixabay.com/photos/apple-food-fresh-fruit-green-1239300/" TargetMode="External"/><Relationship Id="rId5" Type="http://schemas.openxmlformats.org/officeDocument/2006/relationships/hyperlink" Target="https://pixabay.com/photos/red-apple-apple-delicious-diet-83085/" TargetMode="External"/><Relationship Id="rId10" Type="http://schemas.openxmlformats.org/officeDocument/2006/relationships/hyperlink" Target="https://pixabay.com/photos/harvest-fruit-apple-ripe-red-7458975/" TargetMode="External"/><Relationship Id="rId4" Type="http://schemas.openxmlformats.org/officeDocument/2006/relationships/hyperlink" Target="https://pixabay.com/photos/apple-red-fruit-red-apple-256267/" TargetMode="External"/><Relationship Id="rId9" Type="http://schemas.openxmlformats.org/officeDocument/2006/relationships/hyperlink" Target="https://pixabay.com/photos/healthy-vitamins-apples-fruit-5146826/" TargetMode="External"/><Relationship Id="rId14" Type="http://schemas.openxmlformats.org/officeDocument/2006/relationships/hyperlink" Target="https://pixabay.com/photos/apple-fruit-red-fresh-digital-art-1508049/"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check-cross-red-green-attention-15887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pixabay.com/photos/people-street-city-walking-urban-5594462/"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pixabay.com/photos/people-street-city-walking-urban-5594462/"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pixabay.com/photos/people-street-city-walking-urban-559446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pixabay.com/photos/people-street-city-walking-urban-5594462/"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rpf.io/xa1-2-v3"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s://commons.wikimedia.org/wiki/File:Lioness_on_the_prowl.jpg" TargetMode="External"/><Relationship Id="rId3" Type="http://schemas.openxmlformats.org/officeDocument/2006/relationships/hyperlink" Target="https://pixabay.com/photos/cheetah-namibia-nature-wild-life-2116775/" TargetMode="External"/><Relationship Id="rId7" Type="http://schemas.openxmlformats.org/officeDocument/2006/relationships/hyperlink" Target="https://pixabay.com/photos/elephant-animal-safari-mammal-114543/"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pixabay.com/photos/zebra-animal-safari-equine-mammal-163052/" TargetMode="External"/><Relationship Id="rId5" Type="http://schemas.openxmlformats.org/officeDocument/2006/relationships/hyperlink" Target="https://pixabay.com/photos/animal-gazelle-wild-wild-life-4641019/" TargetMode="External"/><Relationship Id="rId4" Type="http://schemas.openxmlformats.org/officeDocument/2006/relationships/hyperlink" Target="https://pixabay.com/photos/hyenas-hyena-dog-mammal-predator-3557778/" TargetMode="Externa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s://pixabay.com/photos/zebra-animal-safari-equine-mammal-163052/" TargetMode="External"/><Relationship Id="rId3" Type="http://schemas.openxmlformats.org/officeDocument/2006/relationships/hyperlink" Target="https://doi.org/10.5061/dryad.5pt92" TargetMode="External"/><Relationship Id="rId7" Type="http://schemas.openxmlformats.org/officeDocument/2006/relationships/hyperlink" Target="https://pixabay.com/photos/animal-gazelle-wild-wild-life-4641019/"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pixabay.com/photos/hyenas-hyena-dog-mammal-predator-3557778/" TargetMode="External"/><Relationship Id="rId5" Type="http://schemas.openxmlformats.org/officeDocument/2006/relationships/hyperlink" Target="https://pixabay.com/photos/cheetah-namibia-nature-wild-life-2116775/" TargetMode="External"/><Relationship Id="rId10" Type="http://schemas.openxmlformats.org/officeDocument/2006/relationships/hyperlink" Target="https://commons.wikimedia.org/wiki/File:Lioness_on_the_prowl.jpg" TargetMode="External"/><Relationship Id="rId4" Type="http://schemas.openxmlformats.org/officeDocument/2006/relationships/hyperlink" Target="https://snapshotserengeti.s3.msi.umn.edu/S1/B05/B05_R1/S1_B05_R1_PICT0056.JPG" TargetMode="External"/><Relationship Id="rId9" Type="http://schemas.openxmlformats.org/officeDocument/2006/relationships/hyperlink" Target="https://pixabay.com/photos/elephant-animal-safari-mammal-114543/" TargetMode="External"/></Relationships>
</file>

<file path=ppt/notesSlides/_rels/notesSlide48.xml.rels><?xml version="1.0" encoding="UTF-8" standalone="yes"?>
<Relationships xmlns="http://schemas.openxmlformats.org/package/2006/relationships"><Relationship Id="rId8" Type="http://schemas.openxmlformats.org/officeDocument/2006/relationships/hyperlink" Target="https://pixabay.com/photos/zebra-animal-safari-equine-mammal-163052/" TargetMode="External"/><Relationship Id="rId3" Type="http://schemas.openxmlformats.org/officeDocument/2006/relationships/hyperlink" Target="https://doi.org/10.5061/dryad.5pt92" TargetMode="External"/><Relationship Id="rId7" Type="http://schemas.openxmlformats.org/officeDocument/2006/relationships/hyperlink" Target="https://pixabay.com/photos/animal-gazelle-wild-wild-life-4641019/"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pixabay.com/photos/hyenas-hyena-dog-mammal-predator-3557778/" TargetMode="External"/><Relationship Id="rId5" Type="http://schemas.openxmlformats.org/officeDocument/2006/relationships/hyperlink" Target="https://pixabay.com/photos/cheetah-namibia-nature-wild-life-2116775/" TargetMode="External"/><Relationship Id="rId10" Type="http://schemas.openxmlformats.org/officeDocument/2006/relationships/hyperlink" Target="https://commons.wikimedia.org/wiki/File:Lioness_on_the_prowl.jpg" TargetMode="External"/><Relationship Id="rId4" Type="http://schemas.openxmlformats.org/officeDocument/2006/relationships/hyperlink" Target="https://snapshotserengeti.s3.msi.umn.edu/S4/S12/S12_R2/S4_S12_R2_IMAG0538.JPG" TargetMode="External"/><Relationship Id="rId9" Type="http://schemas.openxmlformats.org/officeDocument/2006/relationships/hyperlink" Target="https://pixabay.com/photos/elephant-animal-safari-mammal-114543/" TargetMode="External"/></Relationships>
</file>

<file path=ppt/notesSlides/_rels/notesSlide49.xml.rels><?xml version="1.0" encoding="UTF-8" standalone="yes"?>
<Relationships xmlns="http://schemas.openxmlformats.org/package/2006/relationships"><Relationship Id="rId8" Type="http://schemas.openxmlformats.org/officeDocument/2006/relationships/hyperlink" Target="https://pixabay.com/photos/zebra-animal-safari-equine-mammal-163052/" TargetMode="External"/><Relationship Id="rId3" Type="http://schemas.openxmlformats.org/officeDocument/2006/relationships/hyperlink" Target="https://doi.org/10.5061/dryad.5pt92" TargetMode="External"/><Relationship Id="rId7" Type="http://schemas.openxmlformats.org/officeDocument/2006/relationships/hyperlink" Target="https://pixabay.com/photos/animal-gazelle-wild-wild-life-4641019/"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pixabay.com/photos/hyenas-hyena-dog-mammal-predator-3557778/" TargetMode="External"/><Relationship Id="rId5" Type="http://schemas.openxmlformats.org/officeDocument/2006/relationships/hyperlink" Target="https://pixabay.com/photos/cheetah-namibia-nature-wild-life-2116775/" TargetMode="External"/><Relationship Id="rId10" Type="http://schemas.openxmlformats.org/officeDocument/2006/relationships/hyperlink" Target="https://commons.wikimedia.org/wiki/File:Lioness_on_the_prowl.jpg" TargetMode="External"/><Relationship Id="rId4" Type="http://schemas.openxmlformats.org/officeDocument/2006/relationships/hyperlink" Target="https://snapshotserengeti.s3.msi.umn.edu/S1/E06/E06_R4/S1_E06_R4_PICT1451.JPG" TargetMode="External"/><Relationship Id="rId9" Type="http://schemas.openxmlformats.org/officeDocument/2006/relationships/hyperlink" Target="https://pixabay.com/photos/elephant-animal-safari-mammal-11454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vectors/check-cross-red-green-attention-15887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s://pixabay.com/photos/zebra-animal-safari-equine-mammal-163052/" TargetMode="External"/><Relationship Id="rId3" Type="http://schemas.openxmlformats.org/officeDocument/2006/relationships/hyperlink" Target="https://doi.org/10.5061/dryad.5pt92" TargetMode="External"/><Relationship Id="rId7" Type="http://schemas.openxmlformats.org/officeDocument/2006/relationships/hyperlink" Target="https://pixabay.com/photos/animal-gazelle-wild-wild-life-4641019/"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pixabay.com/photos/hyenas-hyena-dog-mammal-predator-3557778/" TargetMode="External"/><Relationship Id="rId5" Type="http://schemas.openxmlformats.org/officeDocument/2006/relationships/hyperlink" Target="https://pixabay.com/photos/cheetah-namibia-nature-wild-life-2116775/" TargetMode="External"/><Relationship Id="rId10" Type="http://schemas.openxmlformats.org/officeDocument/2006/relationships/hyperlink" Target="https://commons.wikimedia.org/wiki/File:Lioness_on_the_prowl.jpg" TargetMode="External"/><Relationship Id="rId4" Type="http://schemas.openxmlformats.org/officeDocument/2006/relationships/hyperlink" Target="https://snapshotserengeti.s3.msi.umn.edu/S4/U13/U13_R2/S4_U13_R2_IMAG3065.JPG" TargetMode="External"/><Relationship Id="rId9" Type="http://schemas.openxmlformats.org/officeDocument/2006/relationships/hyperlink" Target="https://pixabay.com/photos/elephant-animal-safari-mammal-114543/"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rpf.io/xai-2-v2"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666666"/>
                </a:solidFill>
                <a:latin typeface="Roboto"/>
                <a:ea typeface="Roboto"/>
                <a:cs typeface="Roboto"/>
                <a:sym typeface="Roboto"/>
              </a:rPr>
              <a:t>Αυτός ο πόρος διατίθεται από το </a:t>
            </a:r>
            <a:r>
              <a:rPr lang="en-US"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a:solidFill>
                  <a:srgbClr val="666666"/>
                </a:solidFill>
                <a:latin typeface="Roboto"/>
                <a:ea typeface="Roboto"/>
                <a:cs typeface="Roboto"/>
                <a:sym typeface="Roboto"/>
              </a:rPr>
              <a:t> με άδεια χρήσης Creative Commons Attribution-NonCommercial-NoDerivatives 4.0 International Public License (CC BY-NC-ND 4.0). Για περισσότερες πληροφορίες σχετικά με την άδεια αυτή, ανατρέξτε στην ηλεκτρονική διεύθυνση </a:t>
            </a:r>
            <a:r>
              <a:rPr lang="en-US"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creativecommons.org/licenses/by-nc-nd/4.0</a:t>
            </a:r>
            <a:r>
              <a:rPr lang="en-US">
                <a:solidFill>
                  <a:srgbClr val="666666"/>
                </a:solidFill>
                <a:latin typeface="Roboto"/>
                <a:ea typeface="Roboto"/>
                <a:cs typeface="Roboto"/>
                <a:sym typeface="Roboto"/>
              </a:rPr>
              <a:t>.</a:t>
            </a:r>
            <a:endParaRPr sz="900">
              <a:solidFill>
                <a:srgbClr val="666666"/>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βίντεο: Raspberry Pi Foundation - </a:t>
            </a:r>
            <a:r>
              <a:rPr lang="en-US" u="sng">
                <a:solidFill>
                  <a:schemeClr val="hlink"/>
                </a:solidFill>
                <a:latin typeface="Roboto"/>
                <a:ea typeface="Roboto"/>
                <a:cs typeface="Roboto"/>
                <a:sym typeface="Roboto"/>
                <a:hlinkClick r:id="rId3"/>
              </a:rPr>
              <a:t>http://rpf.io/xai-2-v1</a:t>
            </a:r>
            <a:endParaRPr>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Πηγές εικόνων:</a:t>
            </a: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u="sng">
                <a:solidFill>
                  <a:schemeClr val="hlink"/>
                </a:solidFill>
                <a:latin typeface="Roboto"/>
                <a:ea typeface="Roboto"/>
                <a:cs typeface="Roboto"/>
                <a:sym typeface="Roboto"/>
                <a:hlinkClick r:id="rId3"/>
              </a:rPr>
              <a:t>https://pixabay.com/photos/fruit-orange-png-transparent-1218154/</a:t>
            </a: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u="sng">
                <a:solidFill>
                  <a:schemeClr val="hlink"/>
                </a:solidFill>
                <a:latin typeface="Roboto"/>
                <a:ea typeface="Roboto"/>
                <a:cs typeface="Roboto"/>
                <a:sym typeface="Roboto"/>
                <a:hlinkClick r:id="rId4"/>
              </a:rPr>
              <a:t>https://pixabay.com/photos/fruits-healthy-vitamins-eat-diet-2202411/</a:t>
            </a: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u="sng">
                <a:solidFill>
                  <a:schemeClr val="hlink"/>
                </a:solidFill>
                <a:latin typeface="Roboto"/>
                <a:ea typeface="Roboto"/>
                <a:cs typeface="Roboto"/>
                <a:sym typeface="Roboto"/>
                <a:hlinkClick r:id="rId5"/>
              </a:rPr>
              <a:t>https://pixabay.com/photos/apple-red-apple-fruit-vitamins-2743425/</a:t>
            </a:r>
            <a:endParaRPr>
              <a:latin typeface="Roboto"/>
              <a:ea typeface="Roboto"/>
              <a:cs typeface="Roboto"/>
              <a:sym typeface="Robo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Πηγές εικόνων:</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
              </a:rPr>
              <a:t>https://pixabay.com/photos/fruit-orange-png-transparent-1218154/</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4"/>
              </a:rPr>
              <a:t>https://pixabay.com/photos/fruits-healthy-vitamins-eat-diet-2202411/</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5"/>
              </a:rPr>
              <a:t>https://pixabay.com/photos/apple-red-apple-fruit-vitamins-2743425/</a:t>
            </a:r>
            <a:endParaRPr>
              <a:solidFill>
                <a:schemeClr val="dk1"/>
              </a:solidFill>
              <a:latin typeface="Roboto"/>
              <a:ea typeface="Roboto"/>
              <a:cs typeface="Roboto"/>
              <a:sym typeface="Robo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Πηγές εικόνων Apple:</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
              </a:rPr>
              <a:t>https://pixabay.com/photos/apple-red-fruit-food-fresh-ripe-1834639/</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4"/>
              </a:rPr>
              <a:t>https://pixabay.com/photos/apple-red-fruit-red-apple-256267/</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5"/>
              </a:rPr>
              <a:t>https://pixabay.com/photos/red-apple-apple-delicious-diet-83085/</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6"/>
              </a:rPr>
              <a:t>https://pixabay.com/photos/apple-fruit-ripe-green-apple-fresh-5613268/</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7"/>
              </a:rPr>
              <a:t>https://pixabay.com/photos/apples-green-fruits-close-up-1592588/</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8"/>
              </a:rPr>
              <a:t>https://pixabay.com/photos/apples-fruits-fresh-ripe-harvest-490474/</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9"/>
              </a:rPr>
              <a:t>https://pixabay.com/photos/healthy-vitamins-apples-fruit-5146826/</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0"/>
              </a:rPr>
              <a:t>https://pixabay.com/photos/harvest-fruit-apple-ripe-red-7458975/</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1"/>
              </a:rPr>
              <a:t>https://pixabay.com/photos/apple-food-fresh-fruit-green-1239300/</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2"/>
              </a:rPr>
              <a:t>https://pixabay.com/photos/apple-fruit-nutrition-red-apple-2736410/</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3"/>
              </a:rPr>
              <a:t>https://pixabay.com/photos/apple-fruit-food-fresh-healthy-7568650/</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4"/>
              </a:rPr>
              <a:t>https://pixabay.com/photos/apple-fruit-red-fresh-digital-art-1508049/</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Πηγές εικόνων μπανάνας:</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5"/>
              </a:rPr>
              <a:t>https://pixabay.com/photos/fruits-healthy-vitamins-eat-diet-2202411/</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6"/>
              </a:rPr>
              <a:t>https://pixabay.com/photos/banana-fruit-food-southern-fruit-2109006/</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7"/>
              </a:rPr>
              <a:t>https://pixabay.com/illustrations/banana-southern-fruit-yellow-meal-1425576/</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8"/>
              </a:rPr>
              <a:t>https://pixabay.com/photos/banana-fruit-yellow-1504956/</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9"/>
              </a:rPr>
              <a:t>https://pixabay.com/photos/banana-fruit-health-2409385/</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0"/>
              </a:rPr>
              <a:t>https://pixabay.com/photos/banana-good-food-healthy-fruit-1949166/</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1"/>
              </a:rPr>
              <a:t>https://pixabay.com/photos/bananas-fruit-yummy-cute-yellow-3117509/</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2"/>
              </a:rPr>
              <a:t>https://pixabay.com/photos/fruit-bananas-png-yellow-cut-out-1218133/</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3"/>
              </a:rPr>
              <a:t>https://pixabay.com/photos/banana-yellow-green-fruit-325461/</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4"/>
              </a:rPr>
              <a:t>https://pixabay.com/photos/banana-fruit-food-health-healthy-3188325/</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5"/>
              </a:rPr>
              <a:t>https://pixabay.com/photos/banana-fruit-healthy-yellow-nature-1237404/</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6"/>
              </a:rPr>
              <a:t>https://pixabay.com/photos/bananas-fruit-healthy-yellow-1646543/</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Πηγές εικόνων πορτοκαλιού:</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7"/>
              </a:rPr>
              <a:t>https://pixabay.com/photos/citrus-clementine-food-fresh-fruit-2393/</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8"/>
              </a:rPr>
              <a:t>https://pixabay.com/photos/citrus-diet-food-fresh-fruit-2791/</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29"/>
              </a:rPr>
              <a:t>https://pixabay.com/photos/orange-tangerine-citrus-fruit-2533197/</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0"/>
              </a:rPr>
              <a:t>https://pixabay.com/photos/orange-fruit-single-tropical-round-1957104/</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1"/>
              </a:rPr>
              <a:t>https://pixabay.com/photos/tangerine-citrus-fruit-round-4107941/</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2"/>
              </a:rPr>
              <a:t>https://pixabay.com/photos/oranges-mandarins-clementines-602271/</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3"/>
              </a:rPr>
              <a:t>https://pixabay.com/photos/fruit-clementine-png-orange-citrus-1222438/</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4"/>
              </a:rPr>
              <a:t>https://pixabay.com/photos/fruit-orange-png-transparent-1218154/</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5"/>
              </a:rPr>
              <a:t>https://pixabay.com/photos/food-fresh-fruit-healthy-lemon-1239231/</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6"/>
              </a:rPr>
              <a:t>https://pixabay.com/photos/oranges-tangerines-citrus-fruit-2533198/</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US" u="sng">
                <a:solidFill>
                  <a:schemeClr val="hlink"/>
                </a:solidFill>
                <a:latin typeface="Roboto"/>
                <a:ea typeface="Roboto"/>
                <a:cs typeface="Roboto"/>
                <a:sym typeface="Roboto"/>
                <a:hlinkClick r:id="rId37"/>
              </a:rPr>
              <a:t>https://pixabay.com/photos/food-fresh-fruit-healthy-orange-1239240/</a:t>
            </a:r>
            <a:r>
              <a:rPr lang="en-US">
                <a:solidFill>
                  <a:schemeClr val="dk1"/>
                </a:solidFill>
                <a:latin typeface="Roboto"/>
                <a:ea typeface="Roboto"/>
                <a:cs typeface="Roboto"/>
                <a:sym typeface="Roboto"/>
              </a:rPr>
              <a:t> </a:t>
            </a:r>
            <a:endParaRPr>
              <a:latin typeface="Roboto"/>
              <a:ea typeface="Roboto"/>
              <a:cs typeface="Roboto"/>
              <a:sym typeface="Robo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https://pixabay.com/illustrations/fruit-orange-png-transparent-1218158/</a:t>
            </a:r>
            <a:r>
              <a:rPr lang="en-US" sz="1100">
                <a:latin typeface="Roboto"/>
                <a:ea typeface="Roboto"/>
                <a:cs typeface="Roboto"/>
                <a:sym typeface="Roboto"/>
              </a:rPr>
              <a:t> </a:t>
            </a:r>
            <a:endParaRPr>
              <a:latin typeface="Roboto"/>
              <a:ea typeface="Roboto"/>
              <a:cs typeface="Roboto"/>
              <a:sym typeface="Robo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Πηγές εικόνων:</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3"/>
              </a:rPr>
              <a:t>https://pixabay.com/photos/apple-red-fruit-food-fresh-ripe-1834639/</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4"/>
              </a:rPr>
              <a:t>https://pixabay.com/photos/apple-red-fruit-red-apple-256267/</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5"/>
              </a:rPr>
              <a:t>https://pixabay.com/photos/red-apple-apple-delicious-diet-83085/</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6"/>
              </a:rPr>
              <a:t>https://pixabay.com/photos/apple-fruit-ripe-green-apple-fresh-5613268/</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7"/>
              </a:rPr>
              <a:t>https://pixabay.com/photos/apples-green-fruits-close-up-1592588/</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8"/>
              </a:rPr>
              <a:t>https://pixabay.com/photos/apples-fruits-fresh-ripe-harvest-490474/</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9"/>
              </a:rPr>
              <a:t>https://pixabay.com/photos/healthy-vitamins-apples-fruit-5146826/</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0"/>
              </a:rPr>
              <a:t>https://pixabay.com/photos/harvest-fruit-apple-ripe-red-7458975/</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1"/>
              </a:rPr>
              <a:t>https://pixabay.com/photos/apple-food-fresh-fruit-green-1239300/</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2"/>
              </a:rPr>
              <a:t>https://pixabay.com/photos/apple-fruit-nutrition-red-apple-2736410/</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3"/>
              </a:rPr>
              <a:t>https://pixabay.com/photos/apple-fruit-food-fresh-healthy-7568650/</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Roboto"/>
                <a:ea typeface="Roboto"/>
                <a:cs typeface="Roboto"/>
                <a:sym typeface="Roboto"/>
                <a:hlinkClick r:id="rId14"/>
              </a:rPr>
              <a:t>https://pixabay.com/photos/apple-fruit-red-fresh-digital-art-1508049/</a:t>
            </a:r>
            <a:r>
              <a:rPr lang="en-US">
                <a:solidFill>
                  <a:schemeClr val="dk1"/>
                </a:solidFill>
                <a:latin typeface="Roboto"/>
                <a:ea typeface="Roboto"/>
                <a:cs typeface="Roboto"/>
                <a:sym typeface="Roboto"/>
              </a:rPr>
              <a:t> </a:t>
            </a:r>
            <a:endParaRPr>
              <a:latin typeface="Roboto"/>
              <a:ea typeface="Roboto"/>
              <a:cs typeface="Roboto"/>
              <a:sym typeface="Robo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latin typeface="Roboto"/>
              <a:ea typeface="Roboto"/>
              <a:cs typeface="Roboto"/>
              <a:sym typeface="Robo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https://pixabay.com/vectors/check-cross-red-green-attention-158879/</a:t>
            </a:r>
            <a:endParaRPr>
              <a:latin typeface="Roboto"/>
              <a:ea typeface="Roboto"/>
              <a:cs typeface="Roboto"/>
              <a:sym typeface="Robo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https://pixabay.com/photos/people-street-city-walking-urban-5594462/</a:t>
            </a:r>
            <a:endParaRPr>
              <a:latin typeface="Roboto"/>
              <a:ea typeface="Roboto"/>
              <a:cs typeface="Roboto"/>
              <a:sym typeface="Robo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https://pixabay.com/photos/people-street-city-walking-urban-5594462/</a:t>
            </a:r>
            <a:endParaRPr>
              <a:solidFill>
                <a:schemeClr val="dk1"/>
              </a:solidFill>
              <a:latin typeface="Roboto"/>
              <a:ea typeface="Roboto"/>
              <a:cs typeface="Roboto"/>
              <a:sym typeface="Robo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https://pixabay.com/photos/people-street-city-walking-urban-5594462/</a:t>
            </a:r>
            <a:endParaRPr>
              <a:solidFill>
                <a:schemeClr val="dk1"/>
              </a:solidFill>
              <a:latin typeface="Roboto"/>
              <a:ea typeface="Roboto"/>
              <a:cs typeface="Roboto"/>
              <a:sym typeface="Robo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https://pixabay.com/photos/people-street-city-walking-urban-5594462/</a:t>
            </a:r>
            <a:endParaRPr>
              <a:solidFill>
                <a:schemeClr val="dk1"/>
              </a:solidFill>
              <a:latin typeface="Roboto"/>
              <a:ea typeface="Roboto"/>
              <a:cs typeface="Roboto"/>
              <a:sym typeface="Roboto"/>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βίντεο: Raspberry Pi Foundation - </a:t>
            </a:r>
            <a:r>
              <a:rPr lang="en-US" u="sng">
                <a:solidFill>
                  <a:schemeClr val="hlink"/>
                </a:solidFill>
                <a:latin typeface="Roboto"/>
                <a:ea typeface="Roboto"/>
                <a:cs typeface="Roboto"/>
                <a:sym typeface="Roboto"/>
                <a:hlinkClick r:id="rId3"/>
              </a:rPr>
              <a:t>http://rpf.io/xa1-2-v3</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Πηγή εικόνας γατόπαρδου: </a:t>
            </a:r>
            <a:r>
              <a:rPr lang="en-US" u="sng">
                <a:solidFill>
                  <a:schemeClr val="hlink"/>
                </a:solidFill>
                <a:latin typeface="Roboto"/>
                <a:ea typeface="Roboto"/>
                <a:cs typeface="Roboto"/>
                <a:sym typeface="Roboto"/>
                <a:hlinkClick r:id="rId3"/>
              </a:rPr>
              <a:t>https://pixabay.com/photos/cheetah-namibia-nature-wild-life-2116775/</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Πηγή εικόνας ύαινας: </a:t>
            </a:r>
            <a:r>
              <a:rPr lang="en-US" u="sng">
                <a:solidFill>
                  <a:schemeClr val="hlink"/>
                </a:solidFill>
                <a:latin typeface="Roboto"/>
                <a:ea typeface="Roboto"/>
                <a:cs typeface="Roboto"/>
                <a:sym typeface="Roboto"/>
                <a:hlinkClick r:id="rId4"/>
              </a:rPr>
              <a:t>https://pixabay.com/photos/hyenas-hyena-dog-mammal-predator-3557778/</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Πηγή εικόνας γαζέλας: </a:t>
            </a:r>
            <a:r>
              <a:rPr lang="en-US" u="sng">
                <a:solidFill>
                  <a:schemeClr val="hlink"/>
                </a:solidFill>
                <a:latin typeface="Roboto"/>
                <a:ea typeface="Roboto"/>
                <a:cs typeface="Roboto"/>
                <a:sym typeface="Roboto"/>
                <a:hlinkClick r:id="rId5"/>
              </a:rPr>
              <a:t>https://pixabay.com/photos/animal-gazelle-wild-wild-life-4641019/</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Πηγή εικόνας ζέβρας: </a:t>
            </a:r>
            <a:r>
              <a:rPr lang="en-US" u="sng">
                <a:solidFill>
                  <a:schemeClr val="hlink"/>
                </a:solidFill>
                <a:latin typeface="Roboto"/>
                <a:ea typeface="Roboto"/>
                <a:cs typeface="Roboto"/>
                <a:sym typeface="Roboto"/>
                <a:hlinkClick r:id="rId6"/>
              </a:rPr>
              <a:t>https://pixabay.com/photos/zebra-animal-safari-equine-mammal-163052/</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Πηγή εικόνας ελέφαντα: </a:t>
            </a:r>
            <a:r>
              <a:rPr lang="en-US" u="sng">
                <a:solidFill>
                  <a:schemeClr val="hlink"/>
                </a:solidFill>
                <a:latin typeface="Roboto"/>
                <a:ea typeface="Roboto"/>
                <a:cs typeface="Roboto"/>
                <a:sym typeface="Roboto"/>
                <a:hlinkClick r:id="rId7"/>
              </a:rPr>
              <a:t>https://pixabay.com/photos/elephant-animal-safari-mammal-114543/</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Πηγή εικόνας λιονταριού: </a:t>
            </a:r>
            <a:r>
              <a:rPr lang="en-US" u="sng">
                <a:solidFill>
                  <a:schemeClr val="hlink"/>
                </a:solidFill>
                <a:latin typeface="Roboto"/>
                <a:ea typeface="Roboto"/>
                <a:cs typeface="Roboto"/>
                <a:sym typeface="Roboto"/>
                <a:hlinkClick r:id="rId8"/>
              </a:rPr>
              <a:t>https://commons.wikimedia.org/wiki/File:Lioness_on_the_prowl.jpg</a:t>
            </a:r>
            <a:r>
              <a:rPr lang="en-US">
                <a:solidFill>
                  <a:schemeClr val="dk1"/>
                </a:solidFill>
                <a:latin typeface="Roboto"/>
                <a:ea typeface="Roboto"/>
                <a:cs typeface="Roboto"/>
                <a:sym typeface="Roboto"/>
              </a:rPr>
              <a:t> Αναφορά: JRAWLS</a:t>
            </a:r>
            <a:endParaRPr>
              <a:solidFill>
                <a:schemeClr val="dk1"/>
              </a:solidFill>
              <a:latin typeface="Roboto"/>
              <a:ea typeface="Roboto"/>
              <a:cs typeface="Roboto"/>
              <a:sym typeface="Roboto"/>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Φωτογραφία άγριων ζώων: </a:t>
            </a:r>
            <a:r>
              <a:rPr lang="en-US">
                <a:solidFill>
                  <a:schemeClr val="dk1"/>
                </a:solidFill>
                <a:latin typeface="Roboto"/>
                <a:ea typeface="Roboto"/>
                <a:cs typeface="Roboto"/>
                <a:sym typeface="Roboto"/>
              </a:rPr>
              <a:t>Snapshot Serengeti, high-frequency annotated camera trap images of 40 mammalian species in an African savanna, Dryad, Dataset, </a:t>
            </a:r>
            <a:r>
              <a:rPr lang="en-US" u="sng">
                <a:solidFill>
                  <a:schemeClr val="hlink"/>
                </a:solidFill>
                <a:latin typeface="Roboto"/>
                <a:ea typeface="Roboto"/>
                <a:cs typeface="Roboto"/>
                <a:sym typeface="Roboto"/>
                <a:hlinkClick r:id="rId3"/>
              </a:rPr>
              <a:t>https://doi.org/10.5061/dryad.5pt92</a:t>
            </a: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sz="1100">
                <a:latin typeface="Roboto"/>
                <a:ea typeface="Roboto"/>
                <a:cs typeface="Roboto"/>
                <a:sym typeface="Roboto"/>
              </a:rPr>
              <a:t>Πηγή: </a:t>
            </a:r>
            <a:r>
              <a:rPr lang="en-US" u="sng">
                <a:solidFill>
                  <a:schemeClr val="hlink"/>
                </a:solidFill>
                <a:latin typeface="Roboto"/>
                <a:ea typeface="Roboto"/>
                <a:cs typeface="Roboto"/>
                <a:sym typeface="Roboto"/>
                <a:hlinkClick r:id="rId4"/>
              </a:rPr>
              <a:t>https://snapshotserengeti.s3.msi.umn.edu/S1/B05/B05_R1/S1_B05_R1_PICT0056.JPG</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u="sng">
              <a:solidFill>
                <a:schemeClr val="hlink"/>
              </a:solidFill>
              <a:latin typeface="Roboto"/>
              <a:ea typeface="Roboto"/>
              <a:cs typeface="Roboto"/>
              <a:sym typeface="Roboto"/>
              <a:hlinkClick r:id="rId4"/>
            </a:endParaRPr>
          </a:p>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γατόπαρδου: </a:t>
            </a:r>
            <a:r>
              <a:rPr lang="en-US" u="sng">
                <a:solidFill>
                  <a:schemeClr val="hlink"/>
                </a:solidFill>
                <a:latin typeface="Roboto"/>
                <a:ea typeface="Roboto"/>
                <a:cs typeface="Roboto"/>
                <a:sym typeface="Roboto"/>
                <a:hlinkClick r:id="rId5"/>
              </a:rPr>
              <a:t>https://pixabay.com/photos/cheetah-namibia-nature-wild-life-2116775/</a:t>
            </a: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ύαινας: </a:t>
            </a:r>
            <a:r>
              <a:rPr lang="en-US" u="sng">
                <a:solidFill>
                  <a:schemeClr val="hlink"/>
                </a:solidFill>
                <a:latin typeface="Roboto"/>
                <a:ea typeface="Roboto"/>
                <a:cs typeface="Roboto"/>
                <a:sym typeface="Roboto"/>
                <a:hlinkClick r:id="rId6"/>
              </a:rPr>
              <a:t>https://pixabay.com/photos/hyenas-hyena-dog-mammal-predator-3557778/</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γαζέλας: </a:t>
            </a:r>
            <a:r>
              <a:rPr lang="en-US" u="sng">
                <a:solidFill>
                  <a:schemeClr val="hlink"/>
                </a:solidFill>
                <a:latin typeface="Roboto"/>
                <a:ea typeface="Roboto"/>
                <a:cs typeface="Roboto"/>
                <a:sym typeface="Roboto"/>
                <a:hlinkClick r:id="rId7"/>
              </a:rPr>
              <a:t>https://pixabay.com/photos/animal-gazelle-wild-wild-life-4641019/</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ζέβρας: </a:t>
            </a:r>
            <a:r>
              <a:rPr lang="en-US" u="sng">
                <a:solidFill>
                  <a:schemeClr val="hlink"/>
                </a:solidFill>
                <a:latin typeface="Roboto"/>
                <a:ea typeface="Roboto"/>
                <a:cs typeface="Roboto"/>
                <a:sym typeface="Roboto"/>
                <a:hlinkClick r:id="rId8"/>
              </a:rPr>
              <a:t>https://pixabay.com/photos/zebra-animal-safari-equine-mammal-163052/</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ελέφαντα: </a:t>
            </a:r>
            <a:r>
              <a:rPr lang="en-US" u="sng">
                <a:solidFill>
                  <a:schemeClr val="hlink"/>
                </a:solidFill>
                <a:latin typeface="Roboto"/>
                <a:ea typeface="Roboto"/>
                <a:cs typeface="Roboto"/>
                <a:sym typeface="Roboto"/>
                <a:hlinkClick r:id="rId9"/>
              </a:rPr>
              <a:t>https://pixabay.com/photos/elephant-animal-safari-mammal-114543/</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εικόνας λιονταριού: </a:t>
            </a:r>
            <a:r>
              <a:rPr lang="en-US" u="sng">
                <a:solidFill>
                  <a:schemeClr val="hlink"/>
                </a:solidFill>
                <a:latin typeface="Roboto"/>
                <a:ea typeface="Roboto"/>
                <a:cs typeface="Roboto"/>
                <a:sym typeface="Roboto"/>
                <a:hlinkClick r:id="rId10"/>
              </a:rPr>
              <a:t>https://commons.wikimedia.org/wiki/File:Lioness_on_the_prowl.jpg</a:t>
            </a:r>
            <a:r>
              <a:rPr lang="en-US" sz="1100">
                <a:latin typeface="Roboto"/>
                <a:ea typeface="Roboto"/>
                <a:cs typeface="Roboto"/>
                <a:sym typeface="Roboto"/>
              </a:rPr>
              <a:t> Αναφορά: JRAWLS</a:t>
            </a:r>
            <a:endParaRPr>
              <a:latin typeface="Roboto"/>
              <a:ea typeface="Roboto"/>
              <a:cs typeface="Roboto"/>
              <a:sym typeface="Roboto"/>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Φωτογραφία άγριων ζώων: Snapshot Serengeti, high-frequency annotated camera trap images of 40 mammalian species in an African savanna, Dryad, Dataset, </a:t>
            </a:r>
            <a:r>
              <a:rPr lang="en-US" u="sng">
                <a:solidFill>
                  <a:schemeClr val="hlink"/>
                </a:solidFill>
                <a:latin typeface="Roboto"/>
                <a:ea typeface="Roboto"/>
                <a:cs typeface="Roboto"/>
                <a:sym typeface="Roboto"/>
                <a:hlinkClick r:id="rId3"/>
              </a:rPr>
              <a:t>https://doi.org/10.5061/dryad.5pt92</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a:t>
            </a:r>
            <a:r>
              <a:rPr lang="en-US" u="sng">
                <a:solidFill>
                  <a:schemeClr val="hlink"/>
                </a:solidFill>
                <a:latin typeface="Roboto"/>
                <a:ea typeface="Roboto"/>
                <a:cs typeface="Roboto"/>
                <a:sym typeface="Roboto"/>
                <a:hlinkClick r:id="rId4"/>
              </a:rPr>
              <a:t>https://snapshotserengeti.s3.msi.umn.edu/S4/S12/S12_R2/S4_S12_R2_IMAG0538.JPG</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γατόπαρδου: </a:t>
            </a:r>
            <a:r>
              <a:rPr lang="en-US" u="sng">
                <a:solidFill>
                  <a:schemeClr val="hlink"/>
                </a:solidFill>
                <a:latin typeface="Roboto"/>
                <a:ea typeface="Roboto"/>
                <a:cs typeface="Roboto"/>
                <a:sym typeface="Roboto"/>
                <a:hlinkClick r:id="rId5"/>
              </a:rPr>
              <a:t>https://pixabay.com/photos/cheetah-namibia-nature-wild-life-2116775/</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ύαινας: </a:t>
            </a:r>
            <a:r>
              <a:rPr lang="en-US" u="sng">
                <a:solidFill>
                  <a:schemeClr val="hlink"/>
                </a:solidFill>
                <a:latin typeface="Roboto"/>
                <a:ea typeface="Roboto"/>
                <a:cs typeface="Roboto"/>
                <a:sym typeface="Roboto"/>
                <a:hlinkClick r:id="rId6"/>
              </a:rPr>
              <a:t>https://pixabay.com/photos/hyenas-hyena-dog-mammal-predator-3557778/</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γαζέλας: </a:t>
            </a:r>
            <a:r>
              <a:rPr lang="en-US" u="sng">
                <a:solidFill>
                  <a:schemeClr val="hlink"/>
                </a:solidFill>
                <a:latin typeface="Roboto"/>
                <a:ea typeface="Roboto"/>
                <a:cs typeface="Roboto"/>
                <a:sym typeface="Roboto"/>
                <a:hlinkClick r:id="rId7"/>
              </a:rPr>
              <a:t>https://pixabay.com/photos/animal-gazelle-wild-wild-life-4641019/</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ζέβρας: </a:t>
            </a:r>
            <a:r>
              <a:rPr lang="en-US" u="sng">
                <a:solidFill>
                  <a:schemeClr val="hlink"/>
                </a:solidFill>
                <a:latin typeface="Roboto"/>
                <a:ea typeface="Roboto"/>
                <a:cs typeface="Roboto"/>
                <a:sym typeface="Roboto"/>
                <a:hlinkClick r:id="rId8"/>
              </a:rPr>
              <a:t>https://pixabay.com/photos/zebra-animal-safari-equine-mammal-163052/</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ελέφαντα: </a:t>
            </a:r>
            <a:r>
              <a:rPr lang="en-US" u="sng">
                <a:solidFill>
                  <a:schemeClr val="hlink"/>
                </a:solidFill>
                <a:latin typeface="Roboto"/>
                <a:ea typeface="Roboto"/>
                <a:cs typeface="Roboto"/>
                <a:sym typeface="Roboto"/>
                <a:hlinkClick r:id="rId9"/>
              </a:rPr>
              <a:t>https://pixabay.com/photos/elephant-animal-safari-mammal-114543/</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λιονταριού: </a:t>
            </a:r>
            <a:r>
              <a:rPr lang="en-US" u="sng">
                <a:solidFill>
                  <a:schemeClr val="hlink"/>
                </a:solidFill>
                <a:latin typeface="Roboto"/>
                <a:ea typeface="Roboto"/>
                <a:cs typeface="Roboto"/>
                <a:sym typeface="Roboto"/>
                <a:hlinkClick r:id="rId10"/>
              </a:rPr>
              <a:t>https://commons.wikimedia.org/wiki/File:Lioness_on_the_prowl.jpg</a:t>
            </a:r>
            <a:r>
              <a:rPr lang="en-US">
                <a:solidFill>
                  <a:schemeClr val="dk1"/>
                </a:solidFill>
                <a:latin typeface="Roboto"/>
                <a:ea typeface="Roboto"/>
                <a:cs typeface="Roboto"/>
                <a:sym typeface="Roboto"/>
              </a:rPr>
              <a:t> Αναφορά: JRAWLS</a:t>
            </a:r>
            <a:endParaRPr>
              <a:latin typeface="Roboto"/>
              <a:ea typeface="Roboto"/>
              <a:cs typeface="Roboto"/>
              <a:sym typeface="Roboto"/>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Φωτογραφία άγριων ζώων: Snapshot Serengeti, high-frequency annotated camera trap images of 40 mammalian species in an African savanna, Dryad, Dataset, </a:t>
            </a:r>
            <a:r>
              <a:rPr lang="en-US" u="sng">
                <a:solidFill>
                  <a:schemeClr val="hlink"/>
                </a:solidFill>
                <a:latin typeface="Roboto"/>
                <a:ea typeface="Roboto"/>
                <a:cs typeface="Roboto"/>
                <a:sym typeface="Roboto"/>
                <a:hlinkClick r:id="rId3"/>
              </a:rPr>
              <a:t>https://doi.org/10.5061/dryad.5pt92</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a:t>
            </a:r>
            <a:r>
              <a:rPr lang="en-US" u="sng">
                <a:solidFill>
                  <a:schemeClr val="hlink"/>
                </a:solidFill>
                <a:latin typeface="Roboto"/>
                <a:ea typeface="Roboto"/>
                <a:cs typeface="Roboto"/>
                <a:sym typeface="Roboto"/>
                <a:hlinkClick r:id="rId4"/>
              </a:rPr>
              <a:t>https://snapshotserengeti.s3.msi.umn.edu/S1/E06/E06_R4/S1_E06_R4_PICT1451.JPG</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γατόπαρδου: </a:t>
            </a:r>
            <a:r>
              <a:rPr lang="en-US" u="sng">
                <a:solidFill>
                  <a:schemeClr val="hlink"/>
                </a:solidFill>
                <a:latin typeface="Roboto"/>
                <a:ea typeface="Roboto"/>
                <a:cs typeface="Roboto"/>
                <a:sym typeface="Roboto"/>
                <a:hlinkClick r:id="rId5"/>
              </a:rPr>
              <a:t>https://pixabay.com/photos/cheetah-namibia-nature-wild-life-2116775/</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ύαινας: </a:t>
            </a:r>
            <a:r>
              <a:rPr lang="en-US" u="sng">
                <a:solidFill>
                  <a:schemeClr val="hlink"/>
                </a:solidFill>
                <a:latin typeface="Roboto"/>
                <a:ea typeface="Roboto"/>
                <a:cs typeface="Roboto"/>
                <a:sym typeface="Roboto"/>
                <a:hlinkClick r:id="rId6"/>
              </a:rPr>
              <a:t>https://pixabay.com/photos/hyenas-hyena-dog-mammal-predator-3557778/</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γαζέλας: </a:t>
            </a:r>
            <a:r>
              <a:rPr lang="en-US" u="sng">
                <a:solidFill>
                  <a:schemeClr val="hlink"/>
                </a:solidFill>
                <a:latin typeface="Roboto"/>
                <a:ea typeface="Roboto"/>
                <a:cs typeface="Roboto"/>
                <a:sym typeface="Roboto"/>
                <a:hlinkClick r:id="rId7"/>
              </a:rPr>
              <a:t>https://pixabay.com/photos/animal-gazelle-wild-wild-life-4641019/</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ζέβρας: </a:t>
            </a:r>
            <a:r>
              <a:rPr lang="en-US" u="sng">
                <a:solidFill>
                  <a:schemeClr val="hlink"/>
                </a:solidFill>
                <a:latin typeface="Roboto"/>
                <a:ea typeface="Roboto"/>
                <a:cs typeface="Roboto"/>
                <a:sym typeface="Roboto"/>
                <a:hlinkClick r:id="rId8"/>
              </a:rPr>
              <a:t>https://pixabay.com/photos/zebra-animal-safari-equine-mammal-163052/</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ελέφαντα: </a:t>
            </a:r>
            <a:r>
              <a:rPr lang="en-US" u="sng">
                <a:solidFill>
                  <a:schemeClr val="hlink"/>
                </a:solidFill>
                <a:latin typeface="Roboto"/>
                <a:ea typeface="Roboto"/>
                <a:cs typeface="Roboto"/>
                <a:sym typeface="Roboto"/>
                <a:hlinkClick r:id="rId9"/>
              </a:rPr>
              <a:t>https://pixabay.com/photos/elephant-animal-safari-mammal-114543/</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εικόνων λιονταριού: </a:t>
            </a:r>
            <a:r>
              <a:rPr lang="en-US" u="sng">
                <a:solidFill>
                  <a:schemeClr val="hlink"/>
                </a:solidFill>
                <a:latin typeface="Roboto"/>
                <a:ea typeface="Roboto"/>
                <a:cs typeface="Roboto"/>
                <a:sym typeface="Roboto"/>
                <a:hlinkClick r:id="rId10"/>
              </a:rPr>
              <a:t>https://commons.wikimedia.org/wiki/File:Lioness_on_the_prowl.jpg</a:t>
            </a:r>
            <a:r>
              <a:rPr lang="en-US">
                <a:solidFill>
                  <a:schemeClr val="dk1"/>
                </a:solidFill>
                <a:latin typeface="Roboto"/>
                <a:ea typeface="Roboto"/>
                <a:cs typeface="Roboto"/>
                <a:sym typeface="Roboto"/>
              </a:rPr>
              <a:t> Αναφορά: JRAWLS</a:t>
            </a:r>
            <a:endParaRPr>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a:t>
            </a:r>
            <a:r>
              <a:rPr lang="en-US" u="sng">
                <a:solidFill>
                  <a:schemeClr val="hlink"/>
                </a:solidFill>
                <a:latin typeface="Roboto"/>
                <a:ea typeface="Roboto"/>
                <a:cs typeface="Roboto"/>
                <a:sym typeface="Roboto"/>
                <a:hlinkClick r:id="rId3"/>
              </a:rPr>
              <a:t>https://pixabay.com/vectors/check-cross-red-green-attention-158879/</a:t>
            </a:r>
            <a:endParaRPr>
              <a:latin typeface="Roboto"/>
              <a:ea typeface="Roboto"/>
              <a:cs typeface="Roboto"/>
              <a:sym typeface="Roboto"/>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Roboto"/>
                <a:ea typeface="Roboto"/>
                <a:cs typeface="Roboto"/>
                <a:sym typeface="Roboto"/>
              </a:rPr>
              <a:t>Φωτογραφία άγριων ζώων: Snapshot Serengeti, high-frequency annotated camera trap images of 40 mammalian species in an African savanna, Dryad, Dataset, </a:t>
            </a:r>
            <a:r>
              <a:rPr lang="en-US" u="sng">
                <a:solidFill>
                  <a:schemeClr val="hlink"/>
                </a:solidFill>
                <a:latin typeface="Roboto"/>
                <a:ea typeface="Roboto"/>
                <a:cs typeface="Roboto"/>
                <a:sym typeface="Roboto"/>
                <a:hlinkClick r:id="rId3"/>
              </a:rPr>
              <a:t>https://doi.org/10.5061/dryad.5pt92</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100">
                <a:latin typeface="Roboto"/>
                <a:ea typeface="Roboto"/>
                <a:cs typeface="Roboto"/>
                <a:sym typeface="Roboto"/>
              </a:rPr>
              <a:t>Πηγή: </a:t>
            </a:r>
            <a:r>
              <a:rPr lang="en-US" u="sng">
                <a:solidFill>
                  <a:schemeClr val="hlink"/>
                </a:solidFill>
                <a:latin typeface="Roboto"/>
                <a:ea typeface="Roboto"/>
                <a:cs typeface="Roboto"/>
                <a:sym typeface="Roboto"/>
                <a:hlinkClick r:id="rId4"/>
              </a:rPr>
              <a:t>https://snapshotserengeti.s3.msi.umn.edu/S4/U13/U13_R2/S4_U13_R2_IMAG3065.JPG</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u="sng">
              <a:solidFill>
                <a:schemeClr val="hlink"/>
              </a:solidFill>
              <a:latin typeface="Roboto"/>
              <a:ea typeface="Roboto"/>
              <a:cs typeface="Roboto"/>
              <a:sym typeface="Roboto"/>
              <a:hlinkClick r:id="rId4"/>
            </a:endParaRPr>
          </a:p>
          <a:p>
            <a:pPr marL="0" lvl="0" indent="0" algn="l" rtl="0">
              <a:lnSpc>
                <a:spcPct val="100000"/>
              </a:lnSpc>
              <a:spcBef>
                <a:spcPts val="0"/>
              </a:spcBef>
              <a:spcAft>
                <a:spcPts val="0"/>
              </a:spcAft>
              <a:buClr>
                <a:schemeClr val="dk1"/>
              </a:buClr>
              <a:buSzPts val="1100"/>
              <a:buFont typeface="Arial"/>
              <a:buNone/>
            </a:pPr>
            <a:r>
              <a:rPr lang="en-US" sz="1100">
                <a:latin typeface="Roboto"/>
                <a:ea typeface="Roboto"/>
                <a:cs typeface="Roboto"/>
                <a:sym typeface="Roboto"/>
              </a:rPr>
              <a:t>Πηγή εικόνας γατόπαρδου: </a:t>
            </a:r>
            <a:r>
              <a:rPr lang="en-US" u="sng">
                <a:solidFill>
                  <a:schemeClr val="hlink"/>
                </a:solidFill>
                <a:latin typeface="Roboto"/>
                <a:ea typeface="Roboto"/>
                <a:cs typeface="Roboto"/>
                <a:sym typeface="Roboto"/>
                <a:hlinkClick r:id="rId5"/>
              </a:rPr>
              <a:t>https://pixabay.com/photos/cheetah-namibia-nature-wild-life-2116775/</a:t>
            </a:r>
            <a:r>
              <a:rPr lang="en-US" sz="1100">
                <a:latin typeface="Roboto"/>
                <a:ea typeface="Roboto"/>
                <a:cs typeface="Roboto"/>
                <a:sym typeface="Roboto"/>
              </a:rPr>
              <a:t>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100">
                <a:latin typeface="Roboto"/>
                <a:ea typeface="Roboto"/>
                <a:cs typeface="Roboto"/>
                <a:sym typeface="Roboto"/>
              </a:rPr>
              <a:t>Πηγή εικόνας ύαινας: </a:t>
            </a:r>
            <a:r>
              <a:rPr lang="en-US" u="sng">
                <a:solidFill>
                  <a:schemeClr val="hlink"/>
                </a:solidFill>
                <a:latin typeface="Roboto"/>
                <a:ea typeface="Roboto"/>
                <a:cs typeface="Roboto"/>
                <a:sym typeface="Roboto"/>
                <a:hlinkClick r:id="rId6"/>
              </a:rPr>
              <a:t>https://pixabay.com/photos/hyenas-hyena-dog-mammal-predator-3557778/</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γαζέλας: </a:t>
            </a:r>
            <a:r>
              <a:rPr lang="en-US" u="sng">
                <a:solidFill>
                  <a:schemeClr val="hlink"/>
                </a:solidFill>
                <a:latin typeface="Roboto"/>
                <a:ea typeface="Roboto"/>
                <a:cs typeface="Roboto"/>
                <a:sym typeface="Roboto"/>
                <a:hlinkClick r:id="rId7"/>
              </a:rPr>
              <a:t>https://pixabay.com/photos/animal-gazelle-wild-wild-life-4641019/</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ζέβρας: </a:t>
            </a:r>
            <a:r>
              <a:rPr lang="en-US" u="sng">
                <a:solidFill>
                  <a:schemeClr val="hlink"/>
                </a:solidFill>
                <a:latin typeface="Roboto"/>
                <a:ea typeface="Roboto"/>
                <a:cs typeface="Roboto"/>
                <a:sym typeface="Roboto"/>
                <a:hlinkClick r:id="rId8"/>
              </a:rPr>
              <a:t>https://pixabay.com/photos/zebra-animal-safari-equine-mammal-163052/</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ελέφαντα: </a:t>
            </a:r>
            <a:r>
              <a:rPr lang="en-US" u="sng">
                <a:solidFill>
                  <a:schemeClr val="hlink"/>
                </a:solidFill>
                <a:latin typeface="Roboto"/>
                <a:ea typeface="Roboto"/>
                <a:cs typeface="Roboto"/>
                <a:sym typeface="Roboto"/>
                <a:hlinkClick r:id="rId9"/>
              </a:rPr>
              <a:t>https://pixabay.com/photos/elephant-animal-safari-mammal-114543/</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λιονταριού: </a:t>
            </a:r>
            <a:r>
              <a:rPr lang="en-US" u="sng">
                <a:solidFill>
                  <a:schemeClr val="hlink"/>
                </a:solidFill>
                <a:latin typeface="Roboto"/>
                <a:ea typeface="Roboto"/>
                <a:cs typeface="Roboto"/>
                <a:sym typeface="Roboto"/>
                <a:hlinkClick r:id="rId10"/>
              </a:rPr>
              <a:t>https://commons.wikimedia.org/wiki/File:Lioness_on_the_prowl.jpg</a:t>
            </a:r>
            <a:r>
              <a:rPr lang="en-US">
                <a:solidFill>
                  <a:schemeClr val="dk1"/>
                </a:solidFill>
                <a:latin typeface="Roboto"/>
                <a:ea typeface="Roboto"/>
                <a:cs typeface="Roboto"/>
                <a:sym typeface="Roboto"/>
              </a:rPr>
              <a:t> Αναφορά: JRAWLS</a:t>
            </a:r>
            <a:endParaRPr>
              <a:latin typeface="Roboto"/>
              <a:ea typeface="Roboto"/>
              <a:cs typeface="Roboto"/>
              <a:sym typeface="Roboto"/>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latin typeface="Roboto"/>
                <a:ea typeface="Roboto"/>
                <a:cs typeface="Roboto"/>
                <a:sym typeface="Roboto"/>
              </a:rPr>
              <a:t>Πηγή βίντεο: Raspberry Pi Foundation - </a:t>
            </a:r>
            <a:r>
              <a:rPr lang="en-US" u="sng">
                <a:solidFill>
                  <a:schemeClr val="hlink"/>
                </a:solidFill>
                <a:latin typeface="Roboto"/>
                <a:ea typeface="Roboto"/>
                <a:cs typeface="Roboto"/>
                <a:sym typeface="Roboto"/>
                <a:hlinkClick r:id="rId3"/>
              </a:rPr>
              <a:t>http://rpf.io/xai-2-v2</a:t>
            </a:r>
            <a:r>
              <a:rPr lang="en-US" sz="1100">
                <a:latin typeface="Roboto"/>
                <a:ea typeface="Roboto"/>
                <a:cs typeface="Roboto"/>
                <a:sym typeface="Roboto"/>
              </a:rPr>
              <a:t> </a:t>
            </a:r>
            <a:endParaRPr>
              <a:latin typeface="Roboto"/>
              <a:ea typeface="Roboto"/>
              <a:cs typeface="Roboto"/>
              <a:sym typeface="Roboto"/>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4" name="Google Shape;684;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bg>
      <p:bgPr>
        <a:solidFill>
          <a:srgbClr val="F7F7F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8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 name="Google Shape;12;p2"/>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13" name="Google Shape;13;p2"/>
          <p:cNvPicPr preferRelativeResize="0"/>
          <p:nvPr/>
        </p:nvPicPr>
        <p:blipFill rotWithShape="1">
          <a:blip r:embed="rId2">
            <a:alphaModFix/>
          </a:blip>
          <a:srcRect/>
          <a:stretch/>
        </p:blipFill>
        <p:spPr>
          <a:xfrm>
            <a:off x="7455500" y="4491500"/>
            <a:ext cx="1407075" cy="425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bg>
      <p:bgPr>
        <a:solidFill>
          <a:srgbClr val="F7F7F7"/>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017725"/>
            <a:ext cx="8521200" cy="30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body" idx="2"/>
          </p:nvPr>
        </p:nvSpPr>
        <p:spPr>
          <a:xfrm>
            <a:off x="310900" y="4117599"/>
            <a:ext cx="8521200" cy="69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 name="Google Shape;17;p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bg>
      <p:bgPr>
        <a:solidFill>
          <a:srgbClr val="F7F7F7"/>
        </a:solidFill>
        <a:effectLst/>
      </p:bgPr>
    </p:bg>
    <p:spTree>
      <p:nvGrpSpPr>
        <p:cNvPr id="1" name="Shape 19"/>
        <p:cNvGrpSpPr/>
        <p:nvPr/>
      </p:nvGrpSpPr>
      <p:grpSpPr>
        <a:xfrm>
          <a:off x="0" y="0"/>
          <a:ext cx="0" cy="0"/>
          <a:chOff x="0" y="0"/>
          <a:chExt cx="0" cy="0"/>
        </a:xfrm>
      </p:grpSpPr>
      <p:sp>
        <p:nvSpPr>
          <p:cNvPr id="20" name="Google Shape;20;p4"/>
          <p:cNvSpPr/>
          <p:nvPr/>
        </p:nvSpPr>
        <p:spPr>
          <a:xfrm>
            <a:off x="7478300" y="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C31C4A"/>
              </a:buClr>
              <a:buSzPts val="1800"/>
              <a:buChar char="●"/>
              <a:defRPr>
                <a:solidFill>
                  <a:srgbClr val="000000"/>
                </a:solidFill>
              </a:defRPr>
            </a:lvl1pPr>
            <a:lvl2pPr marL="914400" lvl="1" indent="-317500" algn="l">
              <a:lnSpc>
                <a:spcPct val="115000"/>
              </a:lnSpc>
              <a:spcBef>
                <a:spcPts val="1600"/>
              </a:spcBef>
              <a:spcAft>
                <a:spcPts val="0"/>
              </a:spcAft>
              <a:buClr>
                <a:srgbClr val="C31C4A"/>
              </a:buClr>
              <a:buSzPts val="1400"/>
              <a:buChar char="○"/>
              <a:defRPr>
                <a:solidFill>
                  <a:srgbClr val="000000"/>
                </a:solidFill>
              </a:defRPr>
            </a:lvl2pPr>
            <a:lvl3pPr marL="1371600" lvl="2" indent="-317500" algn="l">
              <a:lnSpc>
                <a:spcPct val="115000"/>
              </a:lnSpc>
              <a:spcBef>
                <a:spcPts val="1600"/>
              </a:spcBef>
              <a:spcAft>
                <a:spcPts val="0"/>
              </a:spcAft>
              <a:buClr>
                <a:srgbClr val="C31C4A"/>
              </a:buClr>
              <a:buSzPts val="1400"/>
              <a:buChar char="■"/>
              <a:defRPr>
                <a:solidFill>
                  <a:srgbClr val="000000"/>
                </a:solidFill>
              </a:defRPr>
            </a:lvl3pPr>
            <a:lvl4pPr marL="1828800" lvl="3" indent="-317500" algn="l">
              <a:lnSpc>
                <a:spcPct val="115000"/>
              </a:lnSpc>
              <a:spcBef>
                <a:spcPts val="1600"/>
              </a:spcBef>
              <a:spcAft>
                <a:spcPts val="0"/>
              </a:spcAft>
              <a:buClr>
                <a:srgbClr val="C31C4A"/>
              </a:buClr>
              <a:buSzPts val="1400"/>
              <a:buChar char="●"/>
              <a:defRPr>
                <a:solidFill>
                  <a:srgbClr val="000000"/>
                </a:solidFill>
              </a:defRPr>
            </a:lvl4pPr>
            <a:lvl5pPr marL="2286000" lvl="4" indent="-317500" algn="l">
              <a:lnSpc>
                <a:spcPct val="115000"/>
              </a:lnSpc>
              <a:spcBef>
                <a:spcPts val="1600"/>
              </a:spcBef>
              <a:spcAft>
                <a:spcPts val="0"/>
              </a:spcAft>
              <a:buClr>
                <a:srgbClr val="C31C4A"/>
              </a:buClr>
              <a:buSzPts val="1400"/>
              <a:buChar char="○"/>
              <a:defRPr>
                <a:solidFill>
                  <a:srgbClr val="000000"/>
                </a:solidFill>
              </a:defRPr>
            </a:lvl5pPr>
            <a:lvl6pPr marL="2743200" lvl="5" indent="-317500" algn="l">
              <a:lnSpc>
                <a:spcPct val="115000"/>
              </a:lnSpc>
              <a:spcBef>
                <a:spcPts val="1600"/>
              </a:spcBef>
              <a:spcAft>
                <a:spcPts val="0"/>
              </a:spcAft>
              <a:buClr>
                <a:srgbClr val="C31C4A"/>
              </a:buClr>
              <a:buSzPts val="1400"/>
              <a:buChar char="■"/>
              <a:defRPr>
                <a:solidFill>
                  <a:srgbClr val="000000"/>
                </a:solidFill>
              </a:defRPr>
            </a:lvl6pPr>
            <a:lvl7pPr marL="3200400" lvl="6" indent="-317500" algn="l">
              <a:lnSpc>
                <a:spcPct val="115000"/>
              </a:lnSpc>
              <a:spcBef>
                <a:spcPts val="1600"/>
              </a:spcBef>
              <a:spcAft>
                <a:spcPts val="0"/>
              </a:spcAft>
              <a:buClr>
                <a:srgbClr val="C31C4A"/>
              </a:buClr>
              <a:buSzPts val="1400"/>
              <a:buChar char="●"/>
              <a:defRPr>
                <a:solidFill>
                  <a:srgbClr val="000000"/>
                </a:solidFill>
              </a:defRPr>
            </a:lvl7pPr>
            <a:lvl8pPr marL="3657600" lvl="7" indent="-317500" algn="l">
              <a:lnSpc>
                <a:spcPct val="115000"/>
              </a:lnSpc>
              <a:spcBef>
                <a:spcPts val="1600"/>
              </a:spcBef>
              <a:spcAft>
                <a:spcPts val="0"/>
              </a:spcAft>
              <a:buClr>
                <a:srgbClr val="C31C4A"/>
              </a:buClr>
              <a:buSzPts val="1400"/>
              <a:buChar char="○"/>
              <a:defRPr>
                <a:solidFill>
                  <a:srgbClr val="000000"/>
                </a:solidFill>
              </a:defRPr>
            </a:lvl8pPr>
            <a:lvl9pPr marL="4114800" lvl="8" indent="-317500" algn="l">
              <a:lnSpc>
                <a:spcPct val="115000"/>
              </a:lnSpc>
              <a:spcBef>
                <a:spcPts val="1600"/>
              </a:spcBef>
              <a:spcAft>
                <a:spcPts val="1600"/>
              </a:spcAft>
              <a:buClr>
                <a:srgbClr val="C31C4A"/>
              </a:buClr>
              <a:buSzPts val="1400"/>
              <a:buChar char="■"/>
              <a:defRPr>
                <a:solidFill>
                  <a:srgbClr val="000000"/>
                </a:solidFill>
              </a:defRPr>
            </a:lvl9pPr>
          </a:lstStyle>
          <a:p>
            <a:endParaRPr/>
          </a:p>
        </p:txBody>
      </p:sp>
      <p:sp>
        <p:nvSpPr>
          <p:cNvPr id="22" name="Google Shape;22;p4"/>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text">
  <p:cSld name="TITLE_4_1_1_1_1_1_1">
    <p:bg>
      <p:bgPr>
        <a:solidFill>
          <a:srgbClr val="F7F7F7"/>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0900" y="319600"/>
            <a:ext cx="8521200" cy="450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b="0">
                <a:latin typeface="Quicksand Medium"/>
                <a:ea typeface="Quicksand Medium"/>
                <a:cs typeface="Quicksand Medium"/>
                <a:sym typeface="Quicksand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5"/>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bg>
      <p:bgPr>
        <a:solidFill>
          <a:srgbClr val="F7F7F7"/>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6"/>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bg>
      <p:bgPr>
        <a:solidFill>
          <a:srgbClr val="F7F7F7"/>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3" name="Google Shape;33;p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7"/>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7"/>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bg>
      <p:bgPr>
        <a:solidFill>
          <a:srgbClr val="F7F7F7"/>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310900" y="472000"/>
            <a:ext cx="8521200" cy="379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8"/>
          <p:cNvSpPr txBox="1">
            <a:spLocks noGrp="1"/>
          </p:cNvSpPr>
          <p:nvPr>
            <p:ph type="body" idx="2"/>
          </p:nvPr>
        </p:nvSpPr>
        <p:spPr>
          <a:xfrm>
            <a:off x="310900" y="4282175"/>
            <a:ext cx="8521200" cy="5460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9" name="Google Shape;39;p8"/>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7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C31C4A"/>
              </a:buClr>
              <a:buSzPts val="2800"/>
              <a:buFont typeface="Quicksand"/>
              <a:buNone/>
              <a:defRPr sz="2800" b="1" i="0" u="none" strike="noStrike" cap="none">
                <a:solidFill>
                  <a:srgbClr val="C31C4A"/>
                </a:solidFill>
                <a:latin typeface="Quicksand"/>
                <a:ea typeface="Quicksand"/>
                <a:cs typeface="Quicksand"/>
                <a:sym typeface="Quicksand"/>
              </a:defRPr>
            </a:lvl1pPr>
            <a:lvl2pPr marR="0" lvl="1"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2pPr>
            <a:lvl3pPr marR="0" lvl="2"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3pPr>
            <a:lvl4pPr marR="0" lvl="3"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4pPr>
            <a:lvl5pPr marR="0" lvl="4"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5pPr>
            <a:lvl6pPr marR="0" lvl="5"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6pPr>
            <a:lvl7pPr marR="0" lvl="6"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7pPr>
            <a:lvl8pPr marR="0" lvl="7"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8pPr>
            <a:lvl9pPr marR="0" lvl="8"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C31C4A"/>
              </a:buClr>
              <a:buSzPts val="1800"/>
              <a:buFont typeface="Quicksand"/>
              <a:buChar char="●"/>
              <a:defRPr sz="1800" b="0" i="0" u="none" strike="noStrike" cap="none">
                <a:solidFill>
                  <a:srgbClr val="000000"/>
                </a:solidFill>
                <a:latin typeface="Quicksand"/>
                <a:ea typeface="Quicksand"/>
                <a:cs typeface="Quicksand"/>
                <a:sym typeface="Quicksand"/>
              </a:defRPr>
            </a:lvl1pPr>
            <a:lvl2pPr marL="914400" marR="0" lvl="1"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2pPr>
            <a:lvl3pPr marL="1371600" marR="0" lvl="2"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3pPr>
            <a:lvl4pPr marL="1828800" marR="0" lvl="3"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4pPr>
            <a:lvl5pPr marL="2286000" marR="0" lvl="4"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5pPr>
            <a:lvl6pPr marL="2743200" marR="0" lvl="5"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6pPr>
            <a:lvl7pPr marL="3200400" marR="0" lvl="6"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7pPr>
            <a:lvl8pPr marL="3657600" marR="0" lvl="7"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9pPr>
          </a:lstStyle>
          <a:p>
            <a:endParaRPr/>
          </a:p>
        </p:txBody>
      </p:sp>
      <p:sp>
        <p:nvSpPr>
          <p:cNvPr id="8" name="Google Shape;8;p1"/>
          <p:cNvSpPr/>
          <p:nvPr/>
        </p:nvSpPr>
        <p:spPr>
          <a:xfrm>
            <a:off x="7480820" y="-252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rpf.io/xai-2-v1"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hyperlink" Target="http://www.youtube.com/watch?v=CnR2ChzACQ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rpf.io/xa1-2-v3"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hyperlink" Target="http://www.youtube.com/watch?v=CrWgJlxI65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hyperlink" Target="http://rpf.io/xai-2-v2"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hyperlink" Target="http://www.youtube.com/watch?v=OknB7RH0Bbk"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500">
                <a:latin typeface="Roboto"/>
                <a:ea typeface="Roboto"/>
                <a:cs typeface="Roboto"/>
                <a:sym typeface="Roboto"/>
              </a:rPr>
              <a:t>Μάθημα 2: Πώς μαθαίνουν οι υπολογιστές από δεδομένα</a:t>
            </a:r>
            <a:endParaRPr sz="4500">
              <a:latin typeface="Roboto"/>
              <a:ea typeface="Roboto"/>
              <a:cs typeface="Roboto"/>
              <a:sym typeface="Roboto"/>
            </a:endParaRPr>
          </a:p>
        </p:txBody>
      </p:sp>
      <p:sp>
        <p:nvSpPr>
          <p:cNvPr id="45" name="Google Shape;45;p9"/>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Experience AI</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latin typeface="Roboto"/>
                <a:ea typeface="Roboto"/>
                <a:cs typeface="Roboto"/>
                <a:sym typeface="Roboto"/>
              </a:rPr>
              <a:t>Πώς μαθαίνουν «τα μοντέλα»;</a:t>
            </a:r>
            <a:endParaRPr>
              <a:solidFill>
                <a:srgbClr val="000000"/>
              </a:solidFill>
              <a:latin typeface="Roboto"/>
              <a:ea typeface="Roboto"/>
              <a:cs typeface="Roboto"/>
              <a:sym typeface="Roboto"/>
            </a:endParaRPr>
          </a:p>
        </p:txBody>
      </p:sp>
      <p:sp>
        <p:nvSpPr>
          <p:cNvPr id="136" name="Google Shape;136;p18"/>
          <p:cNvSpPr txBox="1">
            <a:spLocks noGrp="1"/>
          </p:cNvSpPr>
          <p:nvPr>
            <p:ph type="subTitle" idx="3"/>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
        <p:nvSpPr>
          <p:cNvPr id="137" name="Google Shape;137;p18"/>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800">
                <a:latin typeface="Roboto"/>
                <a:ea typeface="Roboto"/>
                <a:cs typeface="Roboto"/>
                <a:sym typeface="Roboto"/>
              </a:rPr>
              <a:t>Αν ήθελα το μοντέλο που χρησιμοποιείται στο «έξυπνο» ηχείο μου να ερμηνεύει με ακρίβεια εντολές από όσο το δυνατόν περισσότερα άτομα…</a:t>
            </a:r>
            <a:endParaRPr>
              <a:latin typeface="Roboto"/>
              <a:ea typeface="Roboto"/>
              <a:cs typeface="Roboto"/>
              <a:sym typeface="Roboto"/>
            </a:endParaRPr>
          </a:p>
          <a:p>
            <a:pPr marL="0" lvl="0" indent="0" algn="l" rtl="0">
              <a:lnSpc>
                <a:spcPct val="100000"/>
              </a:lnSpc>
              <a:spcBef>
                <a:spcPts val="0"/>
              </a:spcBef>
              <a:spcAft>
                <a:spcPts val="0"/>
              </a:spcAft>
              <a:buSzPts val="1800"/>
              <a:buNone/>
            </a:pPr>
            <a:endParaRPr sz="1800">
              <a:latin typeface="Roboto"/>
              <a:ea typeface="Roboto"/>
              <a:cs typeface="Roboto"/>
              <a:sym typeface="Roboto"/>
            </a:endParaRPr>
          </a:p>
          <a:p>
            <a:pPr marL="0" lvl="0" indent="0" algn="l" rtl="0">
              <a:lnSpc>
                <a:spcPct val="100000"/>
              </a:lnSpc>
              <a:spcBef>
                <a:spcPts val="0"/>
              </a:spcBef>
              <a:spcAft>
                <a:spcPts val="0"/>
              </a:spcAft>
              <a:buSzPts val="1800"/>
              <a:buNone/>
            </a:pPr>
            <a:r>
              <a:rPr lang="en-US" b="1">
                <a:solidFill>
                  <a:srgbClr val="C31C4A"/>
                </a:solidFill>
                <a:latin typeface="Roboto"/>
                <a:ea typeface="Roboto"/>
                <a:cs typeface="Roboto"/>
                <a:sym typeface="Roboto"/>
              </a:rPr>
              <a:t>Τι θα χρειαζόμουν για να εκπαιδεύσω το μοντέλο;</a:t>
            </a:r>
            <a:endParaRPr sz="1600" b="1">
              <a:solidFill>
                <a:srgbClr val="C31C4A"/>
              </a:solidFill>
              <a:latin typeface="Roboto"/>
              <a:ea typeface="Roboto"/>
              <a:cs typeface="Roboto"/>
              <a:sym typeface="Roboto"/>
            </a:endParaRPr>
          </a:p>
        </p:txBody>
      </p:sp>
      <p:sp>
        <p:nvSpPr>
          <p:cNvPr id="138" name="Google Shape;138;p18"/>
          <p:cNvSpPr txBox="1">
            <a:spLocks noGrp="1"/>
          </p:cNvSpPr>
          <p:nvPr>
            <p:ph type="body" idx="2"/>
          </p:nvPr>
        </p:nvSpPr>
        <p:spPr>
          <a:xfrm>
            <a:off x="1471175" y="3735700"/>
            <a:ext cx="1896300" cy="6558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000" b="1">
                <a:solidFill>
                  <a:srgbClr val="FFFFFF"/>
                </a:solidFill>
                <a:latin typeface="Roboto"/>
                <a:ea typeface="Roboto"/>
                <a:cs typeface="Roboto"/>
                <a:sym typeface="Roboto"/>
              </a:rPr>
              <a:t>Δεδομένα!</a:t>
            </a:r>
            <a:endParaRPr sz="2200" b="1">
              <a:latin typeface="Roboto"/>
              <a:ea typeface="Roboto"/>
              <a:cs typeface="Roboto"/>
              <a:sym typeface="Roboto"/>
            </a:endParaRPr>
          </a:p>
        </p:txBody>
      </p:sp>
      <p:grpSp>
        <p:nvGrpSpPr>
          <p:cNvPr id="139" name="Google Shape;139;p18"/>
          <p:cNvGrpSpPr/>
          <p:nvPr/>
        </p:nvGrpSpPr>
        <p:grpSpPr>
          <a:xfrm>
            <a:off x="4637333" y="1742129"/>
            <a:ext cx="4194777" cy="2515080"/>
            <a:chOff x="6629752" y="412787"/>
            <a:chExt cx="1898175" cy="1264050"/>
          </a:xfrm>
        </p:grpSpPr>
        <p:pic>
          <p:nvPicPr>
            <p:cNvPr id="140" name="Google Shape;140;p18"/>
            <p:cNvPicPr preferRelativeResize="0"/>
            <p:nvPr/>
          </p:nvPicPr>
          <p:blipFill rotWithShape="1">
            <a:blip r:embed="rId3">
              <a:alphaModFix/>
            </a:blip>
            <a:srcRect/>
            <a:stretch/>
          </p:blipFill>
          <p:spPr>
            <a:xfrm>
              <a:off x="6629752" y="412787"/>
              <a:ext cx="1898175" cy="1264050"/>
            </a:xfrm>
            <a:prstGeom prst="rect">
              <a:avLst/>
            </a:prstGeom>
            <a:noFill/>
            <a:ln>
              <a:noFill/>
            </a:ln>
          </p:spPr>
        </p:pic>
        <p:sp>
          <p:nvSpPr>
            <p:cNvPr id="141" name="Google Shape;141;p18"/>
            <p:cNvSpPr txBox="1"/>
            <p:nvPr/>
          </p:nvSpPr>
          <p:spPr>
            <a:xfrm>
              <a:off x="7788760" y="595137"/>
              <a:ext cx="620700" cy="223800"/>
            </a:xfrm>
            <a:prstGeom prst="rect">
              <a:avLst/>
            </a:prstGeom>
            <a:noFill/>
            <a:ln>
              <a:noFill/>
            </a:ln>
          </p:spPr>
          <p:txBody>
            <a:bodyPr spcFirstLastPara="1" wrap="square" lIns="0" tIns="0" rIns="0" bIns="0" anchor="t" anchorCtr="0">
              <a:normAutofit fontScale="62500"/>
            </a:bodyPr>
            <a:lstStyle/>
            <a:p>
              <a:pPr marL="0" marR="0" lvl="0" indent="0" algn="ctr" rtl="0">
                <a:lnSpc>
                  <a:spcPct val="100000"/>
                </a:lnSpc>
                <a:spcBef>
                  <a:spcPts val="0"/>
                </a:spcBef>
                <a:spcAft>
                  <a:spcPts val="0"/>
                </a:spcAft>
                <a:buClr>
                  <a:srgbClr val="000000"/>
                </a:buClr>
                <a:buSzPct val="100000"/>
                <a:buFont typeface="Arial"/>
                <a:buNone/>
              </a:pPr>
              <a:r>
                <a:rPr lang="en-US" sz="1500" b="0" i="0" u="none" strike="noStrike" cap="none">
                  <a:solidFill>
                    <a:srgbClr val="000000"/>
                  </a:solidFill>
                  <a:latin typeface="Roboto Mono Medium"/>
                  <a:ea typeface="Roboto Mono Medium"/>
                  <a:cs typeface="Roboto Mono Medium"/>
                  <a:sym typeface="Roboto Mono Medium"/>
                </a:rPr>
                <a:t>Το ύψος του πύργου του Άιφελ είναι 330 μέτρα ή 1083 πόδια.</a:t>
              </a:r>
              <a:endParaRPr sz="1500" b="0" i="0" u="none" strike="noStrike" cap="none">
                <a:solidFill>
                  <a:srgbClr val="000000"/>
                </a:solidFill>
                <a:latin typeface="Roboto Mono Medium"/>
                <a:ea typeface="Roboto Mono Medium"/>
                <a:cs typeface="Roboto Mono Medium"/>
                <a:sym typeface="Roboto Mono Medium"/>
              </a:endParaRPr>
            </a:p>
          </p:txBody>
        </p:sp>
      </p:grpSp>
      <p:sp>
        <p:nvSpPr>
          <p:cNvPr id="142" name="Google Shape;142;p18"/>
          <p:cNvSpPr txBox="1"/>
          <p:nvPr/>
        </p:nvSpPr>
        <p:spPr>
          <a:xfrm>
            <a:off x="5082824" y="2104951"/>
            <a:ext cx="1269600" cy="445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100" b="0" i="0" u="none" strike="noStrike" cap="none">
                <a:solidFill>
                  <a:srgbClr val="000000"/>
                </a:solidFill>
                <a:latin typeface="Roboto"/>
                <a:ea typeface="Roboto"/>
                <a:cs typeface="Roboto"/>
                <a:sym typeface="Roboto"/>
              </a:rPr>
              <a:t>Τι ύψος έχει ο πύργος του Άιφελ;</a:t>
            </a:r>
            <a:endParaRPr sz="1100" b="0" i="0" u="none" strike="noStrike" cap="none">
              <a:solidFill>
                <a:srgbClr val="00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Τι είναι η μηχανική μάθηση;</a:t>
            </a:r>
            <a:endParaRPr sz="3600" i="1">
              <a:solidFill>
                <a:srgbClr val="595959"/>
              </a:solidFill>
              <a:latin typeface="Roboto"/>
              <a:ea typeface="Roboto"/>
              <a:cs typeface="Roboto"/>
              <a:sym typeface="Roboto"/>
            </a:endParaRPr>
          </a:p>
        </p:txBody>
      </p:sp>
      <p:sp>
        <p:nvSpPr>
          <p:cNvPr id="148" name="Google Shape;148;p19"/>
          <p:cNvSpPr txBox="1"/>
          <p:nvPr/>
        </p:nvSpPr>
        <p:spPr>
          <a:xfrm>
            <a:off x="2743450" y="4627500"/>
            <a:ext cx="3656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u="sng">
                <a:solidFill>
                  <a:schemeClr val="hlink"/>
                </a:solidFill>
                <a:latin typeface="Roboto"/>
                <a:ea typeface="Roboto"/>
                <a:cs typeface="Roboto"/>
                <a:sym typeface="Roboto"/>
                <a:hlinkClick r:id="rId3"/>
              </a:rPr>
              <a:t>Παρακολουθήστε το βίντεο στο YouTube</a:t>
            </a:r>
            <a:endParaRPr sz="1400" i="0" u="none" strike="noStrike" cap="none">
              <a:solidFill>
                <a:srgbClr val="000000"/>
              </a:solidFill>
              <a:latin typeface="Roboto"/>
              <a:ea typeface="Roboto"/>
              <a:cs typeface="Roboto"/>
              <a:sym typeface="Roboto"/>
            </a:endParaRPr>
          </a:p>
        </p:txBody>
      </p:sp>
      <p:sp>
        <p:nvSpPr>
          <p:cNvPr id="149" name="Google Shape;149;p19"/>
          <p:cNvSpPr txBox="1">
            <a:spLocks noGrp="1"/>
          </p:cNvSpPr>
          <p:nvPr>
            <p:ph type="subTitle" idx="3"/>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pic>
        <p:nvPicPr>
          <p:cNvPr id="150" name="Google Shape;150;p19" descr="Are machine learning and artificial intelligence the same thing? To help you understand what each of these terms means, computer science student Salome Tirado is talking to Jessica Yung, Research Engineer at DeepMind, to find out more about how machine learning and AI relate to each other.&#10;&#10;Sign up now at http://rpf.io/experienceai &#10;&#10;This video's copyright is held by the Raspberry Pi Foundation, and the video is dual licensed under the YouTube Standard license and Creative Commons CC BY-SA 4.0 license." title="What is Machine Learning? | Experience AI">
            <a:hlinkClick r:id="rId4"/>
          </p:cNvPr>
          <p:cNvPicPr preferRelativeResize="0"/>
          <p:nvPr/>
        </p:nvPicPr>
        <p:blipFill>
          <a:blip r:embed="rId5">
            <a:alphaModFix/>
          </a:blip>
          <a:stretch>
            <a:fillRect/>
          </a:stretch>
        </p:blipFill>
        <p:spPr>
          <a:xfrm>
            <a:off x="1452325" y="1068064"/>
            <a:ext cx="6238350" cy="35090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Πώς μαθαίνουν «τα μοντέλα»;</a:t>
            </a:r>
            <a:endParaRPr sz="3600" i="1">
              <a:solidFill>
                <a:srgbClr val="595959"/>
              </a:solidFill>
              <a:latin typeface="Roboto"/>
              <a:ea typeface="Roboto"/>
              <a:cs typeface="Roboto"/>
              <a:sym typeface="Roboto"/>
            </a:endParaRPr>
          </a:p>
        </p:txBody>
      </p:sp>
      <p:sp>
        <p:nvSpPr>
          <p:cNvPr id="156" name="Google Shape;156;p20"/>
          <p:cNvSpPr txBox="1">
            <a:spLocks noGrp="1"/>
          </p:cNvSpPr>
          <p:nvPr>
            <p:ph type="body" idx="1"/>
          </p:nvPr>
        </p:nvSpPr>
        <p:spPr>
          <a:xfrm>
            <a:off x="310900" y="1289300"/>
            <a:ext cx="3635100" cy="354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800">
                <a:latin typeface="Roboto"/>
                <a:ea typeface="Roboto"/>
                <a:cs typeface="Roboto"/>
                <a:sym typeface="Roboto"/>
              </a:rPr>
              <a:t>Μηχανική μάθηση καλείται ο τρόπος με τον οποίο δημιουργούνται τα </a:t>
            </a:r>
            <a:r>
              <a:rPr lang="en-US" b="1">
                <a:solidFill>
                  <a:srgbClr val="C31C4A"/>
                </a:solidFill>
                <a:latin typeface="Roboto"/>
                <a:ea typeface="Roboto"/>
                <a:cs typeface="Roboto"/>
                <a:sym typeface="Roboto"/>
              </a:rPr>
              <a:t>μοντέλα</a:t>
            </a:r>
            <a:r>
              <a:rPr lang="en-US" sz="1800">
                <a:latin typeface="Roboto"/>
                <a:ea typeface="Roboto"/>
                <a:cs typeface="Roboto"/>
                <a:sym typeface="Roboto"/>
              </a:rPr>
              <a:t> για τα οποία έχετε ακούσει. </a:t>
            </a:r>
            <a:endParaRPr>
              <a:latin typeface="Roboto"/>
              <a:ea typeface="Roboto"/>
              <a:cs typeface="Roboto"/>
              <a:sym typeface="Roboto"/>
            </a:endParaRPr>
          </a:p>
          <a:p>
            <a:pPr marL="0" lvl="0" indent="0" algn="l" rtl="0">
              <a:lnSpc>
                <a:spcPct val="100000"/>
              </a:lnSpc>
              <a:spcBef>
                <a:spcPts val="0"/>
              </a:spcBef>
              <a:spcAft>
                <a:spcPts val="0"/>
              </a:spcAft>
              <a:buSzPts val="1800"/>
              <a:buNone/>
            </a:pPr>
            <a:endParaRPr sz="1800">
              <a:latin typeface="Roboto"/>
              <a:ea typeface="Roboto"/>
              <a:cs typeface="Roboto"/>
              <a:sym typeface="Roboto"/>
            </a:endParaRPr>
          </a:p>
          <a:p>
            <a:pPr marL="0" lvl="0" indent="0" algn="l" rtl="0">
              <a:lnSpc>
                <a:spcPct val="100000"/>
              </a:lnSpc>
              <a:spcBef>
                <a:spcPts val="0"/>
              </a:spcBef>
              <a:spcAft>
                <a:spcPts val="0"/>
              </a:spcAft>
              <a:buSzPts val="1800"/>
              <a:buNone/>
            </a:pPr>
            <a:r>
              <a:rPr lang="en-US" b="1">
                <a:solidFill>
                  <a:srgbClr val="C31C4A"/>
                </a:solidFill>
                <a:latin typeface="Roboto"/>
                <a:ea typeface="Roboto"/>
                <a:cs typeface="Roboto"/>
                <a:sym typeface="Roboto"/>
              </a:rPr>
              <a:t>Υπενθύμιση:</a:t>
            </a:r>
            <a:r>
              <a:rPr lang="en-US" i="1">
                <a:latin typeface="Roboto"/>
                <a:ea typeface="Roboto"/>
                <a:cs typeface="Roboto"/>
                <a:sym typeface="Roboto"/>
              </a:rPr>
              <a:t> </a:t>
            </a:r>
            <a:r>
              <a:rPr lang="en-US" sz="1800">
                <a:latin typeface="Roboto"/>
                <a:ea typeface="Roboto"/>
                <a:cs typeface="Roboto"/>
                <a:sym typeface="Roboto"/>
              </a:rPr>
              <a:t>Ένα μοντέλο αποτελεί αναπαράσταση του πραγματικού </a:t>
            </a:r>
            <a:r>
              <a:rPr lang="en-US">
                <a:latin typeface="Roboto"/>
                <a:ea typeface="Roboto"/>
                <a:cs typeface="Roboto"/>
                <a:sym typeface="Roboto"/>
              </a:rPr>
              <a:t>κόσμου</a:t>
            </a:r>
            <a:r>
              <a:rPr lang="en-US" sz="1800">
                <a:latin typeface="Roboto"/>
                <a:ea typeface="Roboto"/>
                <a:cs typeface="Roboto"/>
                <a:sym typeface="Roboto"/>
              </a:rPr>
              <a:t>.</a:t>
            </a:r>
            <a:endParaRPr>
              <a:latin typeface="Roboto"/>
              <a:ea typeface="Roboto"/>
              <a:cs typeface="Roboto"/>
              <a:sym typeface="Roboto"/>
            </a:endParaRPr>
          </a:p>
        </p:txBody>
      </p:sp>
      <p:sp>
        <p:nvSpPr>
          <p:cNvPr id="157" name="Google Shape;157;p20"/>
          <p:cNvSpPr txBox="1"/>
          <p:nvPr/>
        </p:nvSpPr>
        <p:spPr>
          <a:xfrm>
            <a:off x="4406900" y="1289300"/>
            <a:ext cx="4332600" cy="35715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Roboto"/>
                <a:ea typeface="Roboto"/>
                <a:cs typeface="Roboto"/>
                <a:sym typeface="Roboto"/>
              </a:rPr>
              <a:t>Μηχανική μάθηση</a:t>
            </a:r>
            <a:r>
              <a:rPr lang="en-US" sz="1700" i="0" u="none" strike="noStrike" cap="none">
                <a:solidFill>
                  <a:srgbClr val="FFFFFF"/>
                </a:solidFill>
                <a:latin typeface="Roboto"/>
                <a:ea typeface="Roboto"/>
                <a:cs typeface="Roboto"/>
                <a:sym typeface="Roboto"/>
              </a:rPr>
              <a:t>: </a:t>
            </a:r>
            <a:endParaRPr sz="1700"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endParaRPr sz="1700"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800"/>
              <a:buFont typeface="Arial"/>
              <a:buNone/>
            </a:pPr>
            <a:r>
              <a:rPr lang="en-US" sz="1800" i="0" u="none" strike="noStrike" cap="none">
                <a:solidFill>
                  <a:srgbClr val="FFFFFF"/>
                </a:solidFill>
                <a:latin typeface="Roboto"/>
                <a:ea typeface="Roboto"/>
                <a:cs typeface="Roboto"/>
                <a:sym typeface="Roboto"/>
              </a:rPr>
              <a:t>Η μηχανική μάθηση (ML) είναι ένας τρόπος δημιουργίας συστημάτων τεχνητής νοημοσύνης χρησιμοποιώντας στατιστικά στοιχεία, αντί να γράφουμε τους κανόνες σε ένα πρόγραμμα. Τα συστήματα μηχανικής μάθησης ονομάζονται συστήματα «βάσει δεδομένων», επειδή χρησιμοποιούν πολλά παραδείγματα, δεδομένα, για να λειτουργήσουν.</a:t>
            </a:r>
            <a:endParaRPr sz="1800" i="0" u="none" strike="noStrike" cap="none">
              <a:solidFill>
                <a:srgbClr val="FFFFFF"/>
              </a:solidFill>
              <a:latin typeface="Roboto"/>
              <a:ea typeface="Roboto"/>
              <a:cs typeface="Roboto"/>
              <a:sym typeface="Roboto"/>
            </a:endParaRPr>
          </a:p>
        </p:txBody>
      </p:sp>
      <p:sp>
        <p:nvSpPr>
          <p:cNvPr id="158" name="Google Shape;158;p20"/>
          <p:cNvSpPr txBox="1">
            <a:spLocks noGrp="1"/>
          </p:cNvSpPr>
          <p:nvPr>
            <p:ph type="subTitle" idx="3"/>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Πώς «μαθαίνουν» τα μοντέλα;</a:t>
            </a:r>
            <a:endParaRPr sz="3600">
              <a:solidFill>
                <a:srgbClr val="595959"/>
              </a:solidFill>
              <a:latin typeface="Roboto"/>
              <a:ea typeface="Roboto"/>
              <a:cs typeface="Roboto"/>
              <a:sym typeface="Roboto"/>
            </a:endParaRPr>
          </a:p>
        </p:txBody>
      </p:sp>
      <p:sp>
        <p:nvSpPr>
          <p:cNvPr id="164" name="Google Shape;164;p21"/>
          <p:cNvSpPr/>
          <p:nvPr/>
        </p:nvSpPr>
        <p:spPr>
          <a:xfrm>
            <a:off x="2555200" y="1164725"/>
            <a:ext cx="3704400" cy="3704400"/>
          </a:xfrm>
          <a:prstGeom prst="ellipse">
            <a:avLst/>
          </a:prstGeom>
          <a:solidFill>
            <a:srgbClr val="5B5B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1"/>
          <p:cNvSpPr/>
          <p:nvPr/>
        </p:nvSpPr>
        <p:spPr>
          <a:xfrm>
            <a:off x="2991100" y="2036525"/>
            <a:ext cx="2832600" cy="2832600"/>
          </a:xfrm>
          <a:prstGeom prst="ellipse">
            <a:avLst/>
          </a:prstGeom>
          <a:solidFill>
            <a:srgbClr val="FA9F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1"/>
          <p:cNvSpPr txBox="1"/>
          <p:nvPr/>
        </p:nvSpPr>
        <p:spPr>
          <a:xfrm>
            <a:off x="4091050" y="1289300"/>
            <a:ext cx="6327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Roboto"/>
                <a:ea typeface="Roboto"/>
                <a:cs typeface="Roboto"/>
                <a:sym typeface="Roboto"/>
              </a:rPr>
              <a:t>AI</a:t>
            </a:r>
            <a:endParaRPr sz="2800" b="1" i="0" u="none" strike="noStrike" cap="none">
              <a:solidFill>
                <a:srgbClr val="FFFFFF"/>
              </a:solidFill>
              <a:latin typeface="Roboto"/>
              <a:ea typeface="Roboto"/>
              <a:cs typeface="Roboto"/>
              <a:sym typeface="Roboto"/>
            </a:endParaRPr>
          </a:p>
        </p:txBody>
      </p:sp>
      <p:sp>
        <p:nvSpPr>
          <p:cNvPr id="167" name="Google Shape;167;p21"/>
          <p:cNvSpPr txBox="1"/>
          <p:nvPr/>
        </p:nvSpPr>
        <p:spPr>
          <a:xfrm>
            <a:off x="3269300" y="2263950"/>
            <a:ext cx="22761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Roboto"/>
                <a:ea typeface="Roboto"/>
                <a:cs typeface="Roboto"/>
                <a:sym typeface="Roboto"/>
              </a:rPr>
              <a:t>Μηχανική μάθηση </a:t>
            </a:r>
            <a:endParaRPr sz="2800" b="1" i="0" u="none" strike="noStrike" cap="none">
              <a:solidFill>
                <a:srgbClr val="FFFFFF"/>
              </a:solidFill>
              <a:latin typeface="Roboto"/>
              <a:ea typeface="Roboto"/>
              <a:cs typeface="Roboto"/>
              <a:sym typeface="Roboto"/>
            </a:endParaRPr>
          </a:p>
        </p:txBody>
      </p:sp>
      <p:cxnSp>
        <p:nvCxnSpPr>
          <p:cNvPr id="168" name="Google Shape;168;p21"/>
          <p:cNvCxnSpPr/>
          <p:nvPr/>
        </p:nvCxnSpPr>
        <p:spPr>
          <a:xfrm>
            <a:off x="5780200" y="2303375"/>
            <a:ext cx="1051800" cy="0"/>
          </a:xfrm>
          <a:prstGeom prst="straightConnector1">
            <a:avLst/>
          </a:prstGeom>
          <a:noFill/>
          <a:ln w="28575" cap="flat" cmpd="sng">
            <a:solidFill>
              <a:srgbClr val="000000"/>
            </a:solidFill>
            <a:prstDash val="solid"/>
            <a:round/>
            <a:headEnd type="none" w="sm" len="sm"/>
            <a:tailEnd type="none" w="sm" len="sm"/>
          </a:ln>
        </p:spPr>
      </p:cxnSp>
      <p:cxnSp>
        <p:nvCxnSpPr>
          <p:cNvPr id="169" name="Google Shape;169;p21"/>
          <p:cNvCxnSpPr/>
          <p:nvPr/>
        </p:nvCxnSpPr>
        <p:spPr>
          <a:xfrm>
            <a:off x="6829525" y="2303375"/>
            <a:ext cx="624300" cy="326100"/>
          </a:xfrm>
          <a:prstGeom prst="straightConnector1">
            <a:avLst/>
          </a:prstGeom>
          <a:noFill/>
          <a:ln w="28575" cap="flat" cmpd="sng">
            <a:solidFill>
              <a:srgbClr val="000000"/>
            </a:solidFill>
            <a:prstDash val="solid"/>
            <a:round/>
            <a:headEnd type="none" w="sm" len="sm"/>
            <a:tailEnd type="none" w="sm" len="sm"/>
          </a:ln>
        </p:spPr>
      </p:cxnSp>
      <p:sp>
        <p:nvSpPr>
          <p:cNvPr id="170" name="Google Shape;170;p21"/>
          <p:cNvSpPr txBox="1">
            <a:spLocks noGrp="1"/>
          </p:cNvSpPr>
          <p:nvPr>
            <p:ph type="body" idx="4294967295"/>
          </p:nvPr>
        </p:nvSpPr>
        <p:spPr>
          <a:xfrm>
            <a:off x="6451575" y="2559925"/>
            <a:ext cx="2276100" cy="14508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b="1">
                <a:solidFill>
                  <a:srgbClr val="FFFFFF"/>
                </a:solidFill>
                <a:latin typeface="Roboto"/>
                <a:ea typeface="Roboto"/>
                <a:cs typeface="Roboto"/>
                <a:sym typeface="Roboto"/>
              </a:rPr>
              <a:t>Δεν χρησιμοποιούν όλες οι εφαρμογές AI μηχανική μάθηση.</a:t>
            </a:r>
            <a:endParaRPr b="1">
              <a:latin typeface="Roboto"/>
              <a:ea typeface="Roboto"/>
              <a:cs typeface="Roboto"/>
              <a:sym typeface="Roboto"/>
            </a:endParaRPr>
          </a:p>
        </p:txBody>
      </p:sp>
      <p:sp>
        <p:nvSpPr>
          <p:cNvPr id="171" name="Google Shape;171;p21"/>
          <p:cNvSpPr txBox="1">
            <a:spLocks noGrp="1"/>
          </p:cNvSpPr>
          <p:nvPr>
            <p:ph type="body" idx="4294967295"/>
          </p:nvPr>
        </p:nvSpPr>
        <p:spPr>
          <a:xfrm>
            <a:off x="198950" y="2629475"/>
            <a:ext cx="2276100" cy="20466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b="1">
                <a:solidFill>
                  <a:srgbClr val="FFFFFF"/>
                </a:solidFill>
                <a:latin typeface="Roboto"/>
                <a:ea typeface="Roboto"/>
                <a:cs typeface="Roboto"/>
                <a:sym typeface="Roboto"/>
              </a:rPr>
              <a:t>Η τρέχουσα κατάσταση του AI βασίζεται σε μεγάλο βαθμό στις τεχνικές της μηχανικής μάθησης.</a:t>
            </a:r>
            <a:endParaRPr b="1">
              <a:latin typeface="Roboto"/>
              <a:ea typeface="Roboto"/>
              <a:cs typeface="Roboto"/>
              <a:sym typeface="Roboto"/>
            </a:endParaRPr>
          </a:p>
        </p:txBody>
      </p:sp>
      <p:sp>
        <p:nvSpPr>
          <p:cNvPr id="172" name="Google Shape;172;p21"/>
          <p:cNvSpPr txBox="1">
            <a:spLocks noGrp="1"/>
          </p:cNvSpPr>
          <p:nvPr>
            <p:ph type="subTitle" idx="2"/>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par>
                                <p:cTn id="8" presetID="1"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Πώς «μαθαίνουν» τα μοντέλα;</a:t>
            </a:r>
            <a:endParaRPr sz="3600" i="1">
              <a:solidFill>
                <a:srgbClr val="595959"/>
              </a:solidFill>
              <a:latin typeface="Roboto"/>
              <a:ea typeface="Roboto"/>
              <a:cs typeface="Roboto"/>
              <a:sym typeface="Roboto"/>
            </a:endParaRPr>
          </a:p>
        </p:txBody>
      </p:sp>
      <p:sp>
        <p:nvSpPr>
          <p:cNvPr id="178" name="Google Shape;178;p22"/>
          <p:cNvSpPr txBox="1">
            <a:spLocks noGrp="1"/>
          </p:cNvSpPr>
          <p:nvPr>
            <p:ph type="body" idx="1"/>
          </p:nvPr>
        </p:nvSpPr>
        <p:spPr>
          <a:xfrm>
            <a:off x="310900" y="1289300"/>
            <a:ext cx="4248900" cy="354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800">
                <a:latin typeface="Roboto"/>
                <a:ea typeface="Roboto"/>
                <a:cs typeface="Roboto"/>
                <a:sym typeface="Roboto"/>
              </a:rPr>
              <a:t>Ο παραδοσιακός προγραμματισμός είναι υπέροχος όταν μπορούμε να </a:t>
            </a:r>
            <a:r>
              <a:rPr lang="en-US" b="1">
                <a:solidFill>
                  <a:srgbClr val="C31C4A"/>
                </a:solidFill>
                <a:latin typeface="Roboto"/>
                <a:ea typeface="Roboto"/>
                <a:cs typeface="Roboto"/>
                <a:sym typeface="Roboto"/>
              </a:rPr>
              <a:t>ορίσουμε</a:t>
            </a:r>
            <a:r>
              <a:rPr lang="en-US" sz="1800">
                <a:latin typeface="Roboto"/>
                <a:ea typeface="Roboto"/>
                <a:cs typeface="Roboto"/>
                <a:sym typeface="Roboto"/>
              </a:rPr>
              <a:t> τα ακριβή βήματα για την επίλυση ενός προβλήματος. </a:t>
            </a:r>
            <a:endParaRPr>
              <a:latin typeface="Roboto"/>
              <a:ea typeface="Roboto"/>
              <a:cs typeface="Roboto"/>
              <a:sym typeface="Roboto"/>
            </a:endParaRPr>
          </a:p>
          <a:p>
            <a:pPr marL="0" lvl="0" indent="0" algn="l" rtl="0">
              <a:lnSpc>
                <a:spcPct val="100000"/>
              </a:lnSpc>
              <a:spcBef>
                <a:spcPts val="0"/>
              </a:spcBef>
              <a:spcAft>
                <a:spcPts val="0"/>
              </a:spcAft>
              <a:buSzPts val="1800"/>
              <a:buNone/>
            </a:pPr>
            <a:endParaRPr sz="1800">
              <a:latin typeface="Roboto"/>
              <a:ea typeface="Roboto"/>
              <a:cs typeface="Roboto"/>
              <a:sym typeface="Roboto"/>
            </a:endParaRPr>
          </a:p>
          <a:p>
            <a:pPr marL="0" lvl="0" indent="0" algn="l" rtl="0">
              <a:lnSpc>
                <a:spcPct val="100000"/>
              </a:lnSpc>
              <a:spcBef>
                <a:spcPts val="0"/>
              </a:spcBef>
              <a:spcAft>
                <a:spcPts val="0"/>
              </a:spcAft>
              <a:buSzPts val="1800"/>
              <a:buNone/>
            </a:pPr>
            <a:r>
              <a:rPr lang="en-US" sz="1800">
                <a:latin typeface="Roboto"/>
                <a:ea typeface="Roboto"/>
                <a:cs typeface="Roboto"/>
                <a:sym typeface="Roboto"/>
              </a:rPr>
              <a:t>Τα μοντέλα βοηθούν στην επίλυση </a:t>
            </a:r>
            <a:r>
              <a:rPr lang="en-US" b="1">
                <a:solidFill>
                  <a:srgbClr val="C31C4A"/>
                </a:solidFill>
                <a:latin typeface="Roboto"/>
                <a:ea typeface="Roboto"/>
                <a:cs typeface="Roboto"/>
                <a:sym typeface="Roboto"/>
              </a:rPr>
              <a:t>σύνθετων</a:t>
            </a:r>
            <a:r>
              <a:rPr lang="en-US" sz="1800">
                <a:latin typeface="Roboto"/>
                <a:ea typeface="Roboto"/>
                <a:cs typeface="Roboto"/>
                <a:sym typeface="Roboto"/>
              </a:rPr>
              <a:t> προβλημάτων που απαιτούν κάτι περισσότερο από μια προσέγγιση βάσει κανόνα. </a:t>
            </a:r>
            <a:endParaRPr>
              <a:latin typeface="Roboto"/>
              <a:ea typeface="Roboto"/>
              <a:cs typeface="Roboto"/>
              <a:sym typeface="Roboto"/>
            </a:endParaRPr>
          </a:p>
        </p:txBody>
      </p:sp>
      <p:sp>
        <p:nvSpPr>
          <p:cNvPr id="179" name="Google Shape;179;p22"/>
          <p:cNvSpPr txBox="1"/>
          <p:nvPr/>
        </p:nvSpPr>
        <p:spPr>
          <a:xfrm>
            <a:off x="4736600" y="1289300"/>
            <a:ext cx="3893100" cy="30141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i="0" u="none" strike="noStrike" cap="none">
                <a:solidFill>
                  <a:srgbClr val="FFFFFF"/>
                </a:solidFill>
                <a:latin typeface="Roboto Medium"/>
                <a:ea typeface="Roboto Medium"/>
                <a:cs typeface="Roboto Medium"/>
                <a:sym typeface="Roboto Medium"/>
              </a:rPr>
              <a:t>Σε αντίθεση με τον παραδοσιακό προγραμματισμό όπου γράφονται οδηγίες βήμα προς βήμα για την επίλυση ενός προβλήματος, τα συστήματα μηχανικής μάθησης έχουν σχεδιαστεί για να κάνουν </a:t>
            </a:r>
            <a:r>
              <a:rPr lang="en-US" sz="1800" b="1" i="0" u="none" strike="noStrike" cap="none">
                <a:solidFill>
                  <a:srgbClr val="FFFFFF"/>
                </a:solidFill>
                <a:latin typeface="Roboto"/>
                <a:ea typeface="Roboto"/>
                <a:cs typeface="Roboto"/>
                <a:sym typeface="Roboto"/>
              </a:rPr>
              <a:t>προβλέψεις</a:t>
            </a:r>
            <a:r>
              <a:rPr lang="en-US" sz="1800" i="0" u="none" strike="noStrike" cap="none">
                <a:solidFill>
                  <a:srgbClr val="FFFFFF"/>
                </a:solidFill>
                <a:latin typeface="Roboto Medium"/>
                <a:ea typeface="Roboto Medium"/>
                <a:cs typeface="Roboto Medium"/>
                <a:sym typeface="Roboto Medium"/>
              </a:rPr>
              <a:t> βάσει πολλών δεδομένων.</a:t>
            </a:r>
            <a:endParaRPr sz="1800" i="0" u="none" strike="noStrike" cap="none">
              <a:solidFill>
                <a:srgbClr val="FFFFFF"/>
              </a:solidFill>
              <a:latin typeface="Roboto Medium"/>
              <a:ea typeface="Roboto Medium"/>
              <a:cs typeface="Roboto Medium"/>
              <a:sym typeface="Roboto Medium"/>
            </a:endParaRPr>
          </a:p>
        </p:txBody>
      </p:sp>
      <p:sp>
        <p:nvSpPr>
          <p:cNvPr id="180" name="Google Shape;180;p22"/>
          <p:cNvSpPr txBox="1">
            <a:spLocks noGrp="1"/>
          </p:cNvSpPr>
          <p:nvPr>
            <p:ph type="subTitle" idx="3"/>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Πώς «μαθαίνουν» τα μοντέλα;</a:t>
            </a:r>
            <a:endParaRPr sz="3600" i="1">
              <a:solidFill>
                <a:srgbClr val="595959"/>
              </a:solidFill>
              <a:latin typeface="Roboto"/>
              <a:ea typeface="Roboto"/>
              <a:cs typeface="Roboto"/>
              <a:sym typeface="Roboto"/>
            </a:endParaRPr>
          </a:p>
        </p:txBody>
      </p:sp>
      <p:sp>
        <p:nvSpPr>
          <p:cNvPr id="186" name="Google Shape;186;p23"/>
          <p:cNvSpPr txBox="1">
            <a:spLocks noGrp="1"/>
          </p:cNvSpPr>
          <p:nvPr>
            <p:ph type="body" idx="1"/>
          </p:nvPr>
        </p:nvSpPr>
        <p:spPr>
          <a:xfrm>
            <a:off x="310900" y="1289300"/>
            <a:ext cx="4248900" cy="354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800">
                <a:latin typeface="Roboto"/>
                <a:ea typeface="Roboto"/>
                <a:cs typeface="Roboto"/>
                <a:sym typeface="Roboto"/>
              </a:rPr>
              <a:t>Τα δεδομένα εξόδου από ένα μοντέλο μηχανικής μάθησης είναι </a:t>
            </a:r>
            <a:r>
              <a:rPr lang="en-US" b="1">
                <a:solidFill>
                  <a:srgbClr val="C31C4A"/>
                </a:solidFill>
                <a:latin typeface="Roboto"/>
                <a:ea typeface="Roboto"/>
                <a:cs typeface="Roboto"/>
                <a:sym typeface="Roboto"/>
              </a:rPr>
              <a:t>προβλέψεις</a:t>
            </a:r>
            <a:r>
              <a:rPr lang="en-US" sz="1800">
                <a:latin typeface="Roboto"/>
                <a:ea typeface="Roboto"/>
                <a:cs typeface="Roboto"/>
                <a:sym typeface="Roboto"/>
              </a:rPr>
              <a:t> βάσει των δεδομένων που χρησιμοποιήθηκαν για τη δημιουργία του. Υπάρχει πάντα κάποια αβεβαιότητα στα δεδομένα εξόδου. </a:t>
            </a:r>
            <a:endParaRPr>
              <a:latin typeface="Roboto"/>
              <a:ea typeface="Roboto"/>
              <a:cs typeface="Roboto"/>
              <a:sym typeface="Roboto"/>
            </a:endParaRPr>
          </a:p>
          <a:p>
            <a:pPr marL="0" lvl="0" indent="0" algn="l" rtl="0">
              <a:lnSpc>
                <a:spcPct val="100000"/>
              </a:lnSpc>
              <a:spcBef>
                <a:spcPts val="0"/>
              </a:spcBef>
              <a:spcAft>
                <a:spcPts val="0"/>
              </a:spcAft>
              <a:buSzPts val="1800"/>
              <a:buNone/>
            </a:pPr>
            <a:endParaRPr sz="1800">
              <a:latin typeface="Roboto"/>
              <a:ea typeface="Roboto"/>
              <a:cs typeface="Roboto"/>
              <a:sym typeface="Roboto"/>
            </a:endParaRPr>
          </a:p>
          <a:p>
            <a:pPr marL="0" lvl="0" indent="0" algn="l" rtl="0">
              <a:lnSpc>
                <a:spcPct val="100000"/>
              </a:lnSpc>
              <a:spcBef>
                <a:spcPts val="0"/>
              </a:spcBef>
              <a:spcAft>
                <a:spcPts val="0"/>
              </a:spcAft>
              <a:buSzPts val="1800"/>
              <a:buNone/>
            </a:pPr>
            <a:r>
              <a:rPr lang="en-US" sz="1800">
                <a:latin typeface="Roboto"/>
                <a:ea typeface="Roboto"/>
                <a:cs typeface="Roboto"/>
                <a:sym typeface="Roboto"/>
              </a:rPr>
              <a:t>Πού έχετε ξαναδεί </a:t>
            </a:r>
            <a:r>
              <a:rPr lang="en-US" b="1">
                <a:solidFill>
                  <a:srgbClr val="C31C4A"/>
                </a:solidFill>
                <a:latin typeface="Roboto"/>
                <a:ea typeface="Roboto"/>
                <a:cs typeface="Roboto"/>
                <a:sym typeface="Roboto"/>
              </a:rPr>
              <a:t>αβεβαιότητα</a:t>
            </a:r>
            <a:r>
              <a:rPr lang="en-US" sz="1800">
                <a:latin typeface="Roboto"/>
                <a:ea typeface="Roboto"/>
                <a:cs typeface="Roboto"/>
                <a:sym typeface="Roboto"/>
              </a:rPr>
              <a:t> στα δεδομένα εξόδου ενός μοντέλου;</a:t>
            </a:r>
            <a:endParaRPr>
              <a:latin typeface="Roboto"/>
              <a:ea typeface="Roboto"/>
              <a:cs typeface="Roboto"/>
              <a:sym typeface="Roboto"/>
            </a:endParaRPr>
          </a:p>
        </p:txBody>
      </p:sp>
      <p:sp>
        <p:nvSpPr>
          <p:cNvPr id="187" name="Google Shape;187;p23"/>
          <p:cNvSpPr txBox="1"/>
          <p:nvPr/>
        </p:nvSpPr>
        <p:spPr>
          <a:xfrm>
            <a:off x="4736600" y="1289300"/>
            <a:ext cx="3893100" cy="30141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i="0" u="none" strike="noStrike" cap="none">
                <a:solidFill>
                  <a:srgbClr val="FFFFFF"/>
                </a:solidFill>
                <a:latin typeface="Roboto Medium"/>
                <a:ea typeface="Roboto Medium"/>
                <a:cs typeface="Roboto Medium"/>
                <a:sym typeface="Roboto Medium"/>
              </a:rPr>
              <a:t>Σε αντίθεση με τον παραδοσιακό προγραμματισμό όπου γράφονται οδηγίες βήμα προς βήμα για την επίλυση ενός προβλήματος, τα συστήματα μηχανικής μάθησης έχουν σχεδιαστεί για να κάνουν </a:t>
            </a:r>
            <a:r>
              <a:rPr lang="en-US" sz="1800" b="1" i="0" u="none" strike="noStrike" cap="none">
                <a:solidFill>
                  <a:srgbClr val="FFFFFF"/>
                </a:solidFill>
                <a:latin typeface="Roboto"/>
                <a:ea typeface="Roboto"/>
                <a:cs typeface="Roboto"/>
                <a:sym typeface="Roboto"/>
              </a:rPr>
              <a:t>προβλέψεις</a:t>
            </a:r>
            <a:r>
              <a:rPr lang="en-US" sz="1800" i="0" u="none" strike="noStrike" cap="none">
                <a:solidFill>
                  <a:srgbClr val="FFFFFF"/>
                </a:solidFill>
                <a:latin typeface="Roboto Medium"/>
                <a:ea typeface="Roboto Medium"/>
                <a:cs typeface="Roboto Medium"/>
                <a:sym typeface="Roboto Medium"/>
              </a:rPr>
              <a:t> βάσει πολλών δεδομένων.</a:t>
            </a:r>
            <a:endParaRPr sz="1800" i="0" u="none" strike="noStrike" cap="none">
              <a:solidFill>
                <a:srgbClr val="FFFFFF"/>
              </a:solidFill>
              <a:latin typeface="Roboto Medium"/>
              <a:ea typeface="Roboto Medium"/>
              <a:cs typeface="Roboto Medium"/>
              <a:sym typeface="Roboto Medium"/>
            </a:endParaRPr>
          </a:p>
        </p:txBody>
      </p:sp>
      <p:sp>
        <p:nvSpPr>
          <p:cNvPr id="188" name="Google Shape;188;p23"/>
          <p:cNvSpPr txBox="1">
            <a:spLocks noGrp="1"/>
          </p:cNvSpPr>
          <p:nvPr>
            <p:ph type="subTitle" idx="3"/>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92"/>
        <p:cNvGrpSpPr/>
        <p:nvPr/>
      </p:nvGrpSpPr>
      <p:grpSpPr>
        <a:xfrm>
          <a:off x="0" y="0"/>
          <a:ext cx="0" cy="0"/>
          <a:chOff x="0" y="0"/>
          <a:chExt cx="0" cy="0"/>
        </a:xfrm>
      </p:grpSpPr>
      <p:sp>
        <p:nvSpPr>
          <p:cNvPr id="193" name="Google Shape;193;p24"/>
          <p:cNvSpPr txBox="1">
            <a:spLocks noGrp="1"/>
          </p:cNvSpPr>
          <p:nvPr>
            <p:ph type="body" idx="1"/>
          </p:nvPr>
        </p:nvSpPr>
        <p:spPr>
          <a:xfrm>
            <a:off x="310900" y="1365500"/>
            <a:ext cx="8424300" cy="354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800" dirty="0" err="1">
                <a:latin typeface="Roboto"/>
                <a:ea typeface="Roboto"/>
                <a:cs typeface="Roboto"/>
                <a:sym typeface="Roboto"/>
              </a:rPr>
              <a:t>Δεν</a:t>
            </a:r>
            <a:r>
              <a:rPr lang="en-US" sz="1800" dirty="0">
                <a:latin typeface="Roboto"/>
                <a:ea typeface="Roboto"/>
                <a:cs typeface="Roboto"/>
                <a:sym typeface="Roboto"/>
              </a:rPr>
              <a:t> </a:t>
            </a:r>
            <a:r>
              <a:rPr lang="en-US" sz="1800" b="1" dirty="0">
                <a:solidFill>
                  <a:srgbClr val="C31C4A"/>
                </a:solidFill>
                <a:latin typeface="Roboto"/>
                <a:ea typeface="Roboto"/>
                <a:cs typeface="Roboto"/>
                <a:sym typeface="Roboto"/>
              </a:rPr>
              <a:t>απα</a:t>
            </a:r>
            <a:r>
              <a:rPr lang="en-US" sz="1800" b="1" dirty="0" err="1">
                <a:solidFill>
                  <a:srgbClr val="C31C4A"/>
                </a:solidFill>
                <a:latin typeface="Roboto"/>
                <a:ea typeface="Roboto"/>
                <a:cs typeface="Roboto"/>
                <a:sym typeface="Roboto"/>
              </a:rPr>
              <a:t>ιτούν</a:t>
            </a:r>
            <a:r>
              <a:rPr lang="en-US" sz="1800" dirty="0">
                <a:latin typeface="Roboto"/>
                <a:ea typeface="Roboto"/>
                <a:cs typeface="Roboto"/>
                <a:sym typeface="Roboto"/>
              </a:rPr>
              <a:t> </a:t>
            </a:r>
            <a:r>
              <a:rPr lang="en-US" sz="1800" dirty="0" err="1">
                <a:latin typeface="Roboto"/>
                <a:ea typeface="Roboto"/>
                <a:cs typeface="Roboto"/>
                <a:sym typeface="Roboto"/>
              </a:rPr>
              <a:t>όλ</a:t>
            </a:r>
            <a:r>
              <a:rPr lang="en-US" sz="1800" dirty="0">
                <a:latin typeface="Roboto"/>
                <a:ea typeface="Roboto"/>
                <a:cs typeface="Roboto"/>
                <a:sym typeface="Roboto"/>
              </a:rPr>
              <a:t>α τα προβλήματα  ένα μοντέλο μηχανικής μάθησης. </a:t>
            </a:r>
            <a:endParaRPr dirty="0">
              <a:latin typeface="Roboto"/>
              <a:ea typeface="Roboto"/>
              <a:cs typeface="Roboto"/>
              <a:sym typeface="Roboto"/>
            </a:endParaRPr>
          </a:p>
          <a:p>
            <a:pPr marL="0" lvl="0" indent="0" algn="l" rtl="0">
              <a:lnSpc>
                <a:spcPct val="100000"/>
              </a:lnSpc>
              <a:spcBef>
                <a:spcPts val="0"/>
              </a:spcBef>
              <a:spcAft>
                <a:spcPts val="0"/>
              </a:spcAft>
              <a:buSzPts val="1800"/>
              <a:buNone/>
            </a:pPr>
            <a:endParaRPr sz="1800" dirty="0">
              <a:latin typeface="Roboto"/>
              <a:ea typeface="Roboto"/>
              <a:cs typeface="Roboto"/>
              <a:sym typeface="Roboto"/>
            </a:endParaRPr>
          </a:p>
          <a:p>
            <a:pPr marL="0" lvl="0" indent="0" algn="l" rtl="0">
              <a:lnSpc>
                <a:spcPct val="100000"/>
              </a:lnSpc>
              <a:spcBef>
                <a:spcPts val="0"/>
              </a:spcBef>
              <a:spcAft>
                <a:spcPts val="0"/>
              </a:spcAft>
              <a:buSzPts val="1800"/>
              <a:buNone/>
            </a:pPr>
            <a:r>
              <a:rPr lang="el-GR" sz="1800" dirty="0">
                <a:latin typeface="Roboto"/>
                <a:ea typeface="Roboto"/>
                <a:cs typeface="Roboto"/>
                <a:sym typeface="Roboto"/>
              </a:rPr>
              <a:t>Θα συζητήσουμε </a:t>
            </a:r>
            <a:r>
              <a:rPr lang="en-US" sz="1800" dirty="0" err="1">
                <a:latin typeface="Roboto"/>
                <a:ea typeface="Roboto"/>
                <a:cs typeface="Roboto"/>
                <a:sym typeface="Roboto"/>
              </a:rPr>
              <a:t>τρεις</a:t>
            </a:r>
            <a:r>
              <a:rPr lang="en-US" sz="1800" dirty="0">
                <a:latin typeface="Roboto"/>
                <a:ea typeface="Roboto"/>
                <a:cs typeface="Roboto"/>
                <a:sym typeface="Roboto"/>
              </a:rPr>
              <a:t> </a:t>
            </a:r>
            <a:r>
              <a:rPr lang="en-US" b="1" dirty="0">
                <a:solidFill>
                  <a:srgbClr val="C31C4A"/>
                </a:solidFill>
                <a:latin typeface="Roboto"/>
                <a:ea typeface="Roboto"/>
                <a:cs typeface="Roboto"/>
                <a:sym typeface="Roboto"/>
              </a:rPr>
              <a:t>επιθυμητές χρήσεις</a:t>
            </a:r>
            <a:r>
              <a:rPr lang="en-US" sz="1800" dirty="0">
                <a:latin typeface="Roboto"/>
                <a:ea typeface="Roboto"/>
                <a:cs typeface="Roboto"/>
                <a:sym typeface="Roboto"/>
              </a:rPr>
              <a:t> για μια εφαρμογή.</a:t>
            </a:r>
            <a:endParaRPr dirty="0">
              <a:latin typeface="Roboto"/>
              <a:ea typeface="Roboto"/>
              <a:cs typeface="Roboto"/>
              <a:sym typeface="Roboto"/>
            </a:endParaRPr>
          </a:p>
          <a:p>
            <a:pPr marL="0" lvl="0" indent="0" algn="l" rtl="0">
              <a:lnSpc>
                <a:spcPct val="100000"/>
              </a:lnSpc>
              <a:spcBef>
                <a:spcPts val="0"/>
              </a:spcBef>
              <a:spcAft>
                <a:spcPts val="0"/>
              </a:spcAft>
              <a:buSzPts val="1800"/>
              <a:buNone/>
            </a:pPr>
            <a:endParaRPr sz="1800" dirty="0">
              <a:latin typeface="Roboto"/>
              <a:ea typeface="Roboto"/>
              <a:cs typeface="Roboto"/>
              <a:sym typeface="Roboto"/>
            </a:endParaRPr>
          </a:p>
          <a:p>
            <a:pPr marL="0" lvl="0" indent="0" algn="l" rtl="0">
              <a:lnSpc>
                <a:spcPct val="100000"/>
              </a:lnSpc>
              <a:spcBef>
                <a:spcPts val="0"/>
              </a:spcBef>
              <a:spcAft>
                <a:spcPts val="0"/>
              </a:spcAft>
              <a:buSzPts val="1800"/>
              <a:buNone/>
            </a:pPr>
            <a:r>
              <a:rPr lang="en-US" sz="1800" dirty="0">
                <a:latin typeface="Roboto"/>
                <a:ea typeface="Roboto"/>
                <a:cs typeface="Roboto"/>
                <a:sym typeface="Roboto"/>
              </a:rPr>
              <a:t>Επ</a:t>
            </a:r>
            <a:r>
              <a:rPr lang="en-US" sz="1800" dirty="0" err="1">
                <a:latin typeface="Roboto"/>
                <a:ea typeface="Roboto"/>
                <a:cs typeface="Roboto"/>
                <a:sym typeface="Roboto"/>
              </a:rPr>
              <a:t>ισημάνετε</a:t>
            </a:r>
            <a:r>
              <a:rPr lang="en-US" sz="1800" dirty="0">
                <a:latin typeface="Roboto"/>
                <a:ea typeface="Roboto"/>
                <a:cs typeface="Roboto"/>
                <a:sym typeface="Roboto"/>
              </a:rPr>
              <a:t> </a:t>
            </a:r>
            <a:r>
              <a:rPr lang="en-US" sz="1800" dirty="0" err="1">
                <a:latin typeface="Roboto"/>
                <a:ea typeface="Roboto"/>
                <a:cs typeface="Roboto"/>
                <a:sym typeface="Roboto"/>
              </a:rPr>
              <a:t>τις</a:t>
            </a:r>
            <a:r>
              <a:rPr lang="en-US" sz="1800" dirty="0">
                <a:latin typeface="Roboto"/>
                <a:ea typeface="Roboto"/>
                <a:cs typeface="Roboto"/>
                <a:sym typeface="Roboto"/>
              </a:rPr>
              <a:t> </a:t>
            </a:r>
            <a:r>
              <a:rPr lang="en-US" sz="1800" dirty="0" err="1">
                <a:latin typeface="Roboto"/>
                <a:ea typeface="Roboto"/>
                <a:cs typeface="Roboto"/>
                <a:sym typeface="Roboto"/>
              </a:rPr>
              <a:t>χρήσεις</a:t>
            </a:r>
            <a:r>
              <a:rPr lang="en-US" sz="1800" dirty="0">
                <a:latin typeface="Roboto"/>
                <a:ea typeface="Roboto"/>
                <a:cs typeface="Roboto"/>
                <a:sym typeface="Roboto"/>
              </a:rPr>
              <a:t> </a:t>
            </a:r>
            <a:r>
              <a:rPr lang="en-US" sz="1800" dirty="0" err="1">
                <a:latin typeface="Roboto"/>
                <a:ea typeface="Roboto"/>
                <a:cs typeface="Roboto"/>
                <a:sym typeface="Roboto"/>
              </a:rPr>
              <a:t>με</a:t>
            </a:r>
            <a:r>
              <a:rPr lang="en-US" sz="1800" dirty="0">
                <a:latin typeface="Roboto"/>
                <a:ea typeface="Roboto"/>
                <a:cs typeface="Roboto"/>
                <a:sym typeface="Roboto"/>
              </a:rPr>
              <a:t> </a:t>
            </a:r>
            <a:r>
              <a:rPr lang="en-US" sz="1800" dirty="0" err="1">
                <a:latin typeface="Roboto"/>
                <a:ea typeface="Roboto"/>
                <a:cs typeface="Roboto"/>
                <a:sym typeface="Roboto"/>
              </a:rPr>
              <a:t>την</a:t>
            </a:r>
            <a:r>
              <a:rPr lang="en-US" sz="1800" dirty="0">
                <a:latin typeface="Roboto"/>
                <a:ea typeface="Roboto"/>
                <a:cs typeface="Roboto"/>
                <a:sym typeface="Roboto"/>
              </a:rPr>
              <a:t> </a:t>
            </a:r>
            <a:r>
              <a:rPr lang="en-US" b="1" dirty="0">
                <a:solidFill>
                  <a:srgbClr val="C31C4A"/>
                </a:solidFill>
                <a:latin typeface="Roboto"/>
                <a:ea typeface="Roboto"/>
                <a:cs typeface="Roboto"/>
                <a:sym typeface="Roboto"/>
              </a:rPr>
              <a:t>π</a:t>
            </a:r>
            <a:r>
              <a:rPr lang="en-US" b="1" dirty="0" err="1">
                <a:solidFill>
                  <a:srgbClr val="C31C4A"/>
                </a:solidFill>
                <a:latin typeface="Roboto"/>
                <a:ea typeface="Roboto"/>
                <a:cs typeface="Roboto"/>
                <a:sym typeface="Roboto"/>
              </a:rPr>
              <a:t>ροσέγγιση</a:t>
            </a:r>
            <a:r>
              <a:rPr lang="en-US" sz="1800" dirty="0">
                <a:latin typeface="Roboto"/>
                <a:ea typeface="Roboto"/>
                <a:cs typeface="Roboto"/>
                <a:sym typeface="Roboto"/>
              </a:rPr>
              <a:t> π</a:t>
            </a:r>
            <a:r>
              <a:rPr lang="en-US" sz="1800" dirty="0" err="1">
                <a:latin typeface="Roboto"/>
                <a:ea typeface="Roboto"/>
                <a:cs typeface="Roboto"/>
                <a:sym typeface="Roboto"/>
              </a:rPr>
              <a:t>ου</a:t>
            </a:r>
            <a:r>
              <a:rPr lang="en-US" sz="1800" dirty="0">
                <a:latin typeface="Roboto"/>
                <a:ea typeface="Roboto"/>
                <a:cs typeface="Roboto"/>
                <a:sym typeface="Roboto"/>
              </a:rPr>
              <a:t> π</a:t>
            </a:r>
            <a:r>
              <a:rPr lang="en-US" sz="1800" dirty="0" err="1">
                <a:latin typeface="Roboto"/>
                <a:ea typeface="Roboto"/>
                <a:cs typeface="Roboto"/>
                <a:sym typeface="Roboto"/>
              </a:rPr>
              <a:t>ιστεύετε</a:t>
            </a:r>
            <a:r>
              <a:rPr lang="en-US" sz="1800" dirty="0">
                <a:latin typeface="Roboto"/>
                <a:ea typeface="Roboto"/>
                <a:cs typeface="Roboto"/>
                <a:sym typeface="Roboto"/>
              </a:rPr>
              <a:t> </a:t>
            </a:r>
            <a:r>
              <a:rPr lang="en-US" sz="1800" dirty="0" err="1">
                <a:latin typeface="Roboto"/>
                <a:ea typeface="Roboto"/>
                <a:cs typeface="Roboto"/>
                <a:sym typeface="Roboto"/>
              </a:rPr>
              <a:t>ότι</a:t>
            </a:r>
            <a:r>
              <a:rPr lang="en-US" sz="1800" dirty="0">
                <a:latin typeface="Roboto"/>
                <a:ea typeface="Roboto"/>
                <a:cs typeface="Roboto"/>
                <a:sym typeface="Roboto"/>
              </a:rPr>
              <a:t> θα </a:t>
            </a:r>
            <a:r>
              <a:rPr lang="en-US" sz="1800" dirty="0" err="1">
                <a:latin typeface="Roboto"/>
                <a:ea typeface="Roboto"/>
                <a:cs typeface="Roboto"/>
                <a:sym typeface="Roboto"/>
              </a:rPr>
              <a:t>ήτ</a:t>
            </a:r>
            <a:r>
              <a:rPr lang="en-US" sz="1800" dirty="0">
                <a:latin typeface="Roboto"/>
                <a:ea typeface="Roboto"/>
                <a:cs typeface="Roboto"/>
                <a:sym typeface="Roboto"/>
              </a:rPr>
              <a:t>αν κατάλληλη, είτε με παραδοσιακές οδηγίες είτε με μοντέλο μηχανικής μάθησης. </a:t>
            </a:r>
            <a:endParaRPr dirty="0">
              <a:latin typeface="Roboto"/>
              <a:ea typeface="Roboto"/>
              <a:cs typeface="Roboto"/>
              <a:sym typeface="Roboto"/>
            </a:endParaRPr>
          </a:p>
        </p:txBody>
      </p:sp>
      <p:sp>
        <p:nvSpPr>
          <p:cNvPr id="194" name="Google Shape;194;p24"/>
          <p:cNvSpPr txBox="1">
            <a:spLocks noGrp="1"/>
          </p:cNvSpPr>
          <p:nvPr>
            <p:ph type="subTitle" idx="3"/>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
        <p:nvSpPr>
          <p:cNvPr id="195" name="Google Shape;195;p24"/>
          <p:cNvSpPr txBox="1">
            <a:spLocks noGrp="1"/>
          </p:cNvSpPr>
          <p:nvPr>
            <p:ph type="title"/>
          </p:nvPr>
        </p:nvSpPr>
        <p:spPr>
          <a:xfrm>
            <a:off x="310900" y="4720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500">
                <a:latin typeface="Roboto"/>
                <a:ea typeface="Roboto"/>
                <a:cs typeface="Roboto"/>
                <a:sym typeface="Roboto"/>
              </a:rPr>
              <a:t>Θα χρησιμοποιούσατε μηχανική μάθηση;</a:t>
            </a:r>
            <a:endParaRPr sz="36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310900" y="4720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500">
                <a:latin typeface="Roboto"/>
                <a:ea typeface="Roboto"/>
                <a:cs typeface="Roboto"/>
                <a:sym typeface="Roboto"/>
              </a:rPr>
              <a:t>Θα χρησιμοποιούσατε μηχανική μάθηση;</a:t>
            </a:r>
            <a:endParaRPr sz="3600">
              <a:latin typeface="Roboto"/>
              <a:ea typeface="Roboto"/>
              <a:cs typeface="Roboto"/>
              <a:sym typeface="Roboto"/>
            </a:endParaRPr>
          </a:p>
        </p:txBody>
      </p:sp>
      <p:sp>
        <p:nvSpPr>
          <p:cNvPr id="201" name="Google Shape;201;p25"/>
          <p:cNvSpPr/>
          <p:nvPr/>
        </p:nvSpPr>
        <p:spPr>
          <a:xfrm>
            <a:off x="3394100" y="2340500"/>
            <a:ext cx="2194200" cy="1193100"/>
          </a:xfrm>
          <a:prstGeom prst="roundRect">
            <a:avLst>
              <a:gd name="adj" fmla="val 16667"/>
            </a:avLst>
          </a:prstGeom>
          <a:solidFill>
            <a:srgbClr val="5B5B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Πρόβλεψη ατμοσφαιρικής ρύπανσης</a:t>
            </a:r>
            <a:endParaRPr sz="2000" b="1" i="0" u="none" strike="noStrike" cap="none">
              <a:solidFill>
                <a:srgbClr val="FFFFFF"/>
              </a:solidFill>
              <a:latin typeface="Roboto"/>
              <a:ea typeface="Roboto"/>
              <a:cs typeface="Roboto"/>
              <a:sym typeface="Roboto"/>
            </a:endParaRPr>
          </a:p>
        </p:txBody>
      </p:sp>
      <p:sp>
        <p:nvSpPr>
          <p:cNvPr id="202" name="Google Shape;202;p25"/>
          <p:cNvSpPr/>
          <p:nvPr/>
        </p:nvSpPr>
        <p:spPr>
          <a:xfrm>
            <a:off x="529624" y="2340500"/>
            <a:ext cx="2194200" cy="1193100"/>
          </a:xfrm>
          <a:prstGeom prst="roundRect">
            <a:avLst>
              <a:gd name="adj" fmla="val 16667"/>
            </a:avLst>
          </a:prstGeom>
          <a:solidFill>
            <a:srgbClr val="5B5B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Υπολογισμός της απόστασης από ένα αστέρι</a:t>
            </a:r>
            <a:endParaRPr sz="2000" b="1" i="0" u="none" strike="noStrike" cap="none">
              <a:solidFill>
                <a:srgbClr val="FFFFFF"/>
              </a:solidFill>
              <a:latin typeface="Roboto"/>
              <a:ea typeface="Roboto"/>
              <a:cs typeface="Roboto"/>
              <a:sym typeface="Roboto"/>
            </a:endParaRPr>
          </a:p>
        </p:txBody>
      </p:sp>
      <p:sp>
        <p:nvSpPr>
          <p:cNvPr id="203" name="Google Shape;203;p25"/>
          <p:cNvSpPr/>
          <p:nvPr/>
        </p:nvSpPr>
        <p:spPr>
          <a:xfrm>
            <a:off x="6169550" y="2340500"/>
            <a:ext cx="2194200" cy="1193100"/>
          </a:xfrm>
          <a:prstGeom prst="roundRect">
            <a:avLst>
              <a:gd name="adj" fmla="val 16667"/>
            </a:avLst>
          </a:prstGeom>
          <a:solidFill>
            <a:srgbClr val="5B5B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Αναγνώριση ζώων σε βίντεο</a:t>
            </a:r>
            <a:endParaRPr sz="2000" b="1" i="0" u="none" strike="noStrike" cap="none">
              <a:solidFill>
                <a:srgbClr val="FFFFFF"/>
              </a:solidFill>
              <a:latin typeface="Roboto"/>
              <a:ea typeface="Roboto"/>
              <a:cs typeface="Roboto"/>
              <a:sym typeface="Roboto"/>
            </a:endParaRPr>
          </a:p>
        </p:txBody>
      </p:sp>
      <p:sp>
        <p:nvSpPr>
          <p:cNvPr id="204" name="Google Shape;204;p25"/>
          <p:cNvSpPr txBox="1">
            <a:spLocks noGrp="1"/>
          </p:cNvSpPr>
          <p:nvPr>
            <p:ph type="subTitle" idx="3"/>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310900" y="4720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500">
                <a:latin typeface="Roboto"/>
                <a:ea typeface="Roboto"/>
                <a:cs typeface="Roboto"/>
                <a:sym typeface="Roboto"/>
              </a:rPr>
              <a:t>Θα χρησιμοποιούσατε μηχανική μάθηση;</a:t>
            </a:r>
            <a:endParaRPr sz="3600">
              <a:latin typeface="Roboto"/>
              <a:ea typeface="Roboto"/>
              <a:cs typeface="Roboto"/>
              <a:sym typeface="Roboto"/>
            </a:endParaRPr>
          </a:p>
        </p:txBody>
      </p:sp>
      <p:sp>
        <p:nvSpPr>
          <p:cNvPr id="210" name="Google Shape;210;p26"/>
          <p:cNvSpPr txBox="1">
            <a:spLocks noGrp="1"/>
          </p:cNvSpPr>
          <p:nvPr>
            <p:ph type="body" idx="2"/>
          </p:nvPr>
        </p:nvSpPr>
        <p:spPr>
          <a:xfrm>
            <a:off x="602225" y="3915125"/>
            <a:ext cx="2121600" cy="9393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000" b="1">
                <a:solidFill>
                  <a:srgbClr val="FFFFFF"/>
                </a:solidFill>
                <a:latin typeface="Roboto"/>
                <a:ea typeface="Roboto"/>
                <a:cs typeface="Roboto"/>
                <a:sym typeface="Roboto"/>
              </a:rPr>
              <a:t>Πιθανόν οδηγίες</a:t>
            </a:r>
            <a:endParaRPr sz="2200" b="1">
              <a:latin typeface="Roboto"/>
              <a:ea typeface="Roboto"/>
              <a:cs typeface="Roboto"/>
              <a:sym typeface="Roboto"/>
            </a:endParaRPr>
          </a:p>
        </p:txBody>
      </p:sp>
      <p:sp>
        <p:nvSpPr>
          <p:cNvPr id="211" name="Google Shape;211;p26"/>
          <p:cNvSpPr txBox="1">
            <a:spLocks noGrp="1"/>
          </p:cNvSpPr>
          <p:nvPr>
            <p:ph type="body" idx="2"/>
          </p:nvPr>
        </p:nvSpPr>
        <p:spPr>
          <a:xfrm>
            <a:off x="3394100" y="3915125"/>
            <a:ext cx="2194200" cy="9393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SzPts val="1800"/>
              <a:buNone/>
            </a:pPr>
            <a:r>
              <a:rPr lang="en-US" sz="2000" b="1">
                <a:solidFill>
                  <a:srgbClr val="FFFFFF"/>
                </a:solidFill>
                <a:latin typeface="Roboto"/>
                <a:ea typeface="Roboto"/>
                <a:cs typeface="Roboto"/>
                <a:sym typeface="Roboto"/>
              </a:rPr>
              <a:t>Θα μπορούσε να χρησιμοποιήσει ένα μοντέλο ML</a:t>
            </a:r>
            <a:endParaRPr sz="2200" b="1">
              <a:latin typeface="Roboto"/>
              <a:ea typeface="Roboto"/>
              <a:cs typeface="Roboto"/>
              <a:sym typeface="Roboto"/>
            </a:endParaRPr>
          </a:p>
        </p:txBody>
      </p:sp>
      <p:sp>
        <p:nvSpPr>
          <p:cNvPr id="212" name="Google Shape;212;p26"/>
          <p:cNvSpPr txBox="1">
            <a:spLocks noGrp="1"/>
          </p:cNvSpPr>
          <p:nvPr>
            <p:ph type="body" idx="2"/>
          </p:nvPr>
        </p:nvSpPr>
        <p:spPr>
          <a:xfrm>
            <a:off x="6169550" y="3915125"/>
            <a:ext cx="2194200" cy="9393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SzPts val="1800"/>
              <a:buNone/>
            </a:pPr>
            <a:r>
              <a:rPr lang="en-US" sz="2000" b="1">
                <a:solidFill>
                  <a:srgbClr val="FFFFFF"/>
                </a:solidFill>
                <a:latin typeface="Roboto"/>
                <a:ea typeface="Roboto"/>
                <a:cs typeface="Roboto"/>
                <a:sym typeface="Roboto"/>
              </a:rPr>
              <a:t>Θα μπορούσε να χρησιμοποιήσει ένα μοντέλο ML</a:t>
            </a:r>
            <a:endParaRPr sz="2200" b="1">
              <a:latin typeface="Roboto"/>
              <a:ea typeface="Roboto"/>
              <a:cs typeface="Roboto"/>
              <a:sym typeface="Roboto"/>
            </a:endParaRPr>
          </a:p>
        </p:txBody>
      </p:sp>
      <p:sp>
        <p:nvSpPr>
          <p:cNvPr id="213" name="Google Shape;213;p26"/>
          <p:cNvSpPr/>
          <p:nvPr/>
        </p:nvSpPr>
        <p:spPr>
          <a:xfrm>
            <a:off x="3394100" y="2340500"/>
            <a:ext cx="2194200" cy="1193100"/>
          </a:xfrm>
          <a:prstGeom prst="roundRect">
            <a:avLst>
              <a:gd name="adj" fmla="val 16667"/>
            </a:avLst>
          </a:prstGeom>
          <a:solidFill>
            <a:srgbClr val="5B5B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Πρόβλεψη ατμοσφαιρικής ρύπανσης</a:t>
            </a:r>
            <a:endParaRPr sz="2000" b="1" i="0" u="none" strike="noStrike" cap="none">
              <a:solidFill>
                <a:srgbClr val="FFFFFF"/>
              </a:solidFill>
              <a:latin typeface="Roboto"/>
              <a:ea typeface="Roboto"/>
              <a:cs typeface="Roboto"/>
              <a:sym typeface="Roboto"/>
            </a:endParaRPr>
          </a:p>
        </p:txBody>
      </p:sp>
      <p:sp>
        <p:nvSpPr>
          <p:cNvPr id="214" name="Google Shape;214;p26"/>
          <p:cNvSpPr/>
          <p:nvPr/>
        </p:nvSpPr>
        <p:spPr>
          <a:xfrm>
            <a:off x="529624" y="2340500"/>
            <a:ext cx="2194200" cy="1193100"/>
          </a:xfrm>
          <a:prstGeom prst="roundRect">
            <a:avLst>
              <a:gd name="adj" fmla="val 16667"/>
            </a:avLst>
          </a:prstGeom>
          <a:solidFill>
            <a:srgbClr val="5B5B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Υπολογισμός της απόστασης από ένα αστέρι</a:t>
            </a:r>
            <a:endParaRPr sz="2000" b="1" i="0" u="none" strike="noStrike" cap="none">
              <a:solidFill>
                <a:srgbClr val="FFFFFF"/>
              </a:solidFill>
              <a:latin typeface="Roboto"/>
              <a:ea typeface="Roboto"/>
              <a:cs typeface="Roboto"/>
              <a:sym typeface="Roboto"/>
            </a:endParaRPr>
          </a:p>
        </p:txBody>
      </p:sp>
      <p:sp>
        <p:nvSpPr>
          <p:cNvPr id="215" name="Google Shape;215;p26"/>
          <p:cNvSpPr/>
          <p:nvPr/>
        </p:nvSpPr>
        <p:spPr>
          <a:xfrm>
            <a:off x="6169550" y="2340500"/>
            <a:ext cx="2194200" cy="1193100"/>
          </a:xfrm>
          <a:prstGeom prst="roundRect">
            <a:avLst>
              <a:gd name="adj" fmla="val 16667"/>
            </a:avLst>
          </a:prstGeom>
          <a:solidFill>
            <a:srgbClr val="5B5B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Αναγνώριση ζώων σε βίντεο</a:t>
            </a:r>
            <a:endParaRPr sz="2000" b="1" i="0" u="none" strike="noStrike" cap="none">
              <a:solidFill>
                <a:srgbClr val="FFFFFF"/>
              </a:solidFill>
              <a:latin typeface="Roboto"/>
              <a:ea typeface="Roboto"/>
              <a:cs typeface="Roboto"/>
              <a:sym typeface="Roboto"/>
            </a:endParaRPr>
          </a:p>
        </p:txBody>
      </p:sp>
      <p:sp>
        <p:nvSpPr>
          <p:cNvPr id="216" name="Google Shape;216;p26"/>
          <p:cNvSpPr txBox="1">
            <a:spLocks noGrp="1"/>
          </p:cNvSpPr>
          <p:nvPr>
            <p:ph type="subTitle" idx="3"/>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Τι δεδομένα θα χρειαζόσασταν;</a:t>
            </a:r>
            <a:endParaRPr sz="3600" i="1">
              <a:solidFill>
                <a:srgbClr val="595959"/>
              </a:solidFill>
              <a:latin typeface="Roboto"/>
              <a:ea typeface="Roboto"/>
              <a:cs typeface="Roboto"/>
              <a:sym typeface="Roboto"/>
            </a:endParaRPr>
          </a:p>
        </p:txBody>
      </p:sp>
      <p:sp>
        <p:nvSpPr>
          <p:cNvPr id="222" name="Google Shape;222;p27"/>
          <p:cNvSpPr txBox="1">
            <a:spLocks noGrp="1"/>
          </p:cNvSpPr>
          <p:nvPr>
            <p:ph type="body" idx="1"/>
          </p:nvPr>
        </p:nvSpPr>
        <p:spPr>
          <a:xfrm>
            <a:off x="310900" y="1289300"/>
            <a:ext cx="4206300" cy="354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800" dirty="0" err="1">
                <a:latin typeface="Roboto"/>
                <a:ea typeface="Roboto"/>
                <a:cs typeface="Roboto"/>
                <a:sym typeface="Roboto"/>
              </a:rPr>
              <a:t>Γι</a:t>
            </a:r>
            <a:r>
              <a:rPr lang="en-US" sz="1800" dirty="0">
                <a:latin typeface="Roboto"/>
                <a:ea typeface="Roboto"/>
                <a:cs typeface="Roboto"/>
                <a:sym typeface="Roboto"/>
              </a:rPr>
              <a:t>α να δημιουργήσετε ένα μοντέλο μηχανικής μάθησης, χρειάζεστε δεδομένα!</a:t>
            </a:r>
            <a:endParaRPr dirty="0">
              <a:latin typeface="Roboto"/>
              <a:ea typeface="Roboto"/>
              <a:cs typeface="Roboto"/>
              <a:sym typeface="Roboto"/>
            </a:endParaRPr>
          </a:p>
          <a:p>
            <a:pPr marL="0" lvl="0" indent="0" algn="l" rtl="0">
              <a:lnSpc>
                <a:spcPct val="100000"/>
              </a:lnSpc>
              <a:spcBef>
                <a:spcPts val="0"/>
              </a:spcBef>
              <a:spcAft>
                <a:spcPts val="0"/>
              </a:spcAft>
              <a:buSzPts val="1800"/>
              <a:buNone/>
            </a:pPr>
            <a:endParaRPr sz="1800" dirty="0">
              <a:latin typeface="Roboto"/>
              <a:ea typeface="Roboto"/>
              <a:cs typeface="Roboto"/>
              <a:sym typeface="Roboto"/>
            </a:endParaRPr>
          </a:p>
          <a:p>
            <a:pPr marL="0" lvl="0" indent="0" algn="l" rtl="0">
              <a:lnSpc>
                <a:spcPct val="100000"/>
              </a:lnSpc>
              <a:spcBef>
                <a:spcPts val="0"/>
              </a:spcBef>
              <a:spcAft>
                <a:spcPts val="0"/>
              </a:spcAft>
              <a:buSzPts val="1800"/>
              <a:buNone/>
            </a:pPr>
            <a:r>
              <a:rPr lang="en-US" sz="1800" dirty="0">
                <a:latin typeface="Roboto"/>
                <a:ea typeface="Roboto"/>
                <a:cs typeface="Roboto"/>
                <a:sym typeface="Roboto"/>
              </a:rPr>
              <a:t>Επ</a:t>
            </a:r>
            <a:r>
              <a:rPr lang="en-US" sz="1800" dirty="0" err="1">
                <a:latin typeface="Roboto"/>
                <a:ea typeface="Roboto"/>
                <a:cs typeface="Roboto"/>
                <a:sym typeface="Roboto"/>
              </a:rPr>
              <a:t>ιλέξτε</a:t>
            </a:r>
            <a:r>
              <a:rPr lang="en-US" sz="1800" dirty="0">
                <a:latin typeface="Roboto"/>
                <a:ea typeface="Roboto"/>
                <a:cs typeface="Roboto"/>
                <a:sym typeface="Roboto"/>
              </a:rPr>
              <a:t> </a:t>
            </a:r>
            <a:r>
              <a:rPr lang="en-US" sz="1800" dirty="0" err="1">
                <a:latin typeface="Roboto"/>
                <a:ea typeface="Roboto"/>
                <a:cs typeface="Roboto"/>
                <a:sym typeface="Roboto"/>
              </a:rPr>
              <a:t>μί</a:t>
            </a:r>
            <a:r>
              <a:rPr lang="en-US" sz="1800" dirty="0">
                <a:latin typeface="Roboto"/>
                <a:ea typeface="Roboto"/>
                <a:cs typeface="Roboto"/>
                <a:sym typeface="Roboto"/>
              </a:rPr>
              <a:t>α από τις δύο χρήσεις των μοντέλων μηχανικής εκμάθησης. </a:t>
            </a:r>
            <a:r>
              <a:rPr lang="en-US" sz="1800" dirty="0" err="1">
                <a:latin typeface="Roboto"/>
                <a:ea typeface="Roboto"/>
                <a:cs typeface="Roboto"/>
                <a:sym typeface="Roboto"/>
              </a:rPr>
              <a:t>Ποι</a:t>
            </a:r>
            <a:r>
              <a:rPr lang="en-US" sz="1800" dirty="0">
                <a:latin typeface="Roboto"/>
                <a:ea typeface="Roboto"/>
                <a:cs typeface="Roboto"/>
                <a:sym typeface="Roboto"/>
              </a:rPr>
              <a:t>α δεδομένα θα χρειαστείτε για να δημιουργήσετε ένα μοντέλο;</a:t>
            </a:r>
            <a:endParaRPr dirty="0">
              <a:latin typeface="Roboto"/>
              <a:ea typeface="Roboto"/>
              <a:cs typeface="Roboto"/>
              <a:sym typeface="Roboto"/>
            </a:endParaRPr>
          </a:p>
          <a:p>
            <a:pPr marL="0" lvl="0" indent="0" algn="l" rtl="0">
              <a:lnSpc>
                <a:spcPct val="100000"/>
              </a:lnSpc>
              <a:spcBef>
                <a:spcPts val="0"/>
              </a:spcBef>
              <a:spcAft>
                <a:spcPts val="0"/>
              </a:spcAft>
              <a:buSzPts val="1800"/>
              <a:buNone/>
            </a:pPr>
            <a:endParaRPr sz="1800" dirty="0">
              <a:latin typeface="Roboto"/>
              <a:ea typeface="Roboto"/>
              <a:cs typeface="Roboto"/>
              <a:sym typeface="Roboto"/>
            </a:endParaRPr>
          </a:p>
        </p:txBody>
      </p:sp>
      <p:sp>
        <p:nvSpPr>
          <p:cNvPr id="223" name="Google Shape;223;p27"/>
          <p:cNvSpPr/>
          <p:nvPr/>
        </p:nvSpPr>
        <p:spPr>
          <a:xfrm>
            <a:off x="5960354" y="3140574"/>
            <a:ext cx="2248463" cy="1193100"/>
          </a:xfrm>
          <a:prstGeom prst="roundRect">
            <a:avLst>
              <a:gd name="adj" fmla="val 16667"/>
            </a:avLst>
          </a:prstGeom>
          <a:solidFill>
            <a:srgbClr val="5B5B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Πρόβλεψη ατμοσφαιρικής ρύπανσης</a:t>
            </a:r>
            <a:endParaRPr sz="2000" b="1" i="0" u="none" strike="noStrike" cap="none">
              <a:solidFill>
                <a:srgbClr val="FFFFFF"/>
              </a:solidFill>
              <a:latin typeface="Roboto"/>
              <a:ea typeface="Roboto"/>
              <a:cs typeface="Roboto"/>
              <a:sym typeface="Roboto"/>
            </a:endParaRPr>
          </a:p>
        </p:txBody>
      </p:sp>
      <p:sp>
        <p:nvSpPr>
          <p:cNvPr id="224" name="Google Shape;224;p27"/>
          <p:cNvSpPr/>
          <p:nvPr/>
        </p:nvSpPr>
        <p:spPr>
          <a:xfrm>
            <a:off x="5960344" y="1385510"/>
            <a:ext cx="2248462" cy="1193100"/>
          </a:xfrm>
          <a:prstGeom prst="roundRect">
            <a:avLst>
              <a:gd name="adj" fmla="val 16667"/>
            </a:avLst>
          </a:prstGeom>
          <a:solidFill>
            <a:srgbClr val="5B5B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Αναγνώριση ζώων σε βίντεο</a:t>
            </a:r>
            <a:endParaRPr sz="2000" b="1" i="0" u="none" strike="noStrike" cap="none">
              <a:solidFill>
                <a:srgbClr val="FFFFFF"/>
              </a:solidFill>
              <a:latin typeface="Roboto"/>
              <a:ea typeface="Roboto"/>
              <a:cs typeface="Roboto"/>
              <a:sym typeface="Roboto"/>
            </a:endParaRPr>
          </a:p>
        </p:txBody>
      </p:sp>
      <p:sp>
        <p:nvSpPr>
          <p:cNvPr id="225" name="Google Shape;225;p27"/>
          <p:cNvSpPr txBox="1">
            <a:spLocks noGrp="1"/>
          </p:cNvSpPr>
          <p:nvPr>
            <p:ph type="subTitle" idx="3"/>
          </p:nvPr>
        </p:nvSpPr>
        <p:spPr>
          <a:xfrm>
            <a:off x="7469450" y="30250"/>
            <a:ext cx="1674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11400" y="2090725"/>
            <a:ext cx="8521200" cy="1077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2800">
                <a:latin typeface="Roboto"/>
                <a:ea typeface="Roboto"/>
                <a:cs typeface="Roboto"/>
                <a:sym typeface="Roboto"/>
              </a:rPr>
              <a:t>΄Ενα «έξυπνο» ηχείο αποτελεί εφαρμογή AI; Γιατί;</a:t>
            </a:r>
            <a:endParaRPr sz="2800">
              <a:latin typeface="Roboto"/>
              <a:ea typeface="Roboto"/>
              <a:cs typeface="Roboto"/>
              <a:sym typeface="Roboto"/>
            </a:endParaRPr>
          </a:p>
        </p:txBody>
      </p:sp>
      <p:sp>
        <p:nvSpPr>
          <p:cNvPr id="51" name="Google Shape;51;p10"/>
          <p:cNvSpPr txBox="1">
            <a:spLocks noGrp="1"/>
          </p:cNvSpPr>
          <p:nvPr>
            <p:ph type="subTitle" idx="3"/>
          </p:nvPr>
        </p:nvSpPr>
        <p:spPr>
          <a:xfrm>
            <a:off x="7287675" y="30250"/>
            <a:ext cx="2068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100">
                <a:solidFill>
                  <a:srgbClr val="FFFFFF"/>
                </a:solidFill>
                <a:latin typeface="Roboto"/>
                <a:ea typeface="Roboto"/>
                <a:cs typeface="Roboto"/>
                <a:sym typeface="Roboto"/>
              </a:rPr>
              <a:t>Δραστηριότητα </a:t>
            </a:r>
            <a:r>
              <a:rPr lang="en-US" sz="1100">
                <a:latin typeface="Roboto"/>
                <a:ea typeface="Roboto"/>
                <a:cs typeface="Roboto"/>
                <a:sym typeface="Roboto"/>
              </a:rPr>
              <a:t>Starter</a:t>
            </a:r>
            <a:endParaRPr sz="1100">
              <a:latin typeface="Roboto"/>
              <a:ea typeface="Roboto"/>
              <a:cs typeface="Roboto"/>
              <a:sym typeface="Roboto"/>
            </a:endParaRPr>
          </a:p>
        </p:txBody>
      </p:sp>
      <p:sp>
        <p:nvSpPr>
          <p:cNvPr id="52" name="Google Shape;52;p10"/>
          <p:cNvSpPr txBox="1"/>
          <p:nvPr/>
        </p:nvSpPr>
        <p:spPr>
          <a:xfrm>
            <a:off x="2104675" y="3008325"/>
            <a:ext cx="49161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300" i="0" u="none" strike="noStrike" cap="none">
                <a:solidFill>
                  <a:srgbClr val="000000"/>
                </a:solidFill>
                <a:latin typeface="Roboto"/>
                <a:ea typeface="Roboto"/>
                <a:cs typeface="Roboto"/>
                <a:sym typeface="Roboto"/>
              </a:rPr>
              <a:t>Συζητήστε με το άτομο που βρίσκεται δίπλα σας.</a:t>
            </a:r>
            <a:endParaRPr sz="1300" i="0" u="none" strike="noStrike" cap="none">
              <a:solidFill>
                <a:srgbClr val="000000"/>
              </a:solidFill>
              <a:latin typeface="Roboto"/>
              <a:ea typeface="Roboto"/>
              <a:cs typeface="Roboto"/>
              <a:sym typeface="Roboto"/>
            </a:endParaRPr>
          </a:p>
        </p:txBody>
      </p:sp>
      <p:sp>
        <p:nvSpPr>
          <p:cNvPr id="53" name="Google Shape;53;p10"/>
          <p:cNvSpPr txBox="1"/>
          <p:nvPr/>
        </p:nvSpPr>
        <p:spPr>
          <a:xfrm>
            <a:off x="988100" y="3650000"/>
            <a:ext cx="7167900" cy="123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700" i="0" u="none" strike="noStrike" cap="none">
                <a:solidFill>
                  <a:srgbClr val="000000"/>
                </a:solidFill>
                <a:latin typeface="Roboto"/>
                <a:ea typeface="Roboto"/>
                <a:cs typeface="Roboto"/>
                <a:sym typeface="Roboto"/>
              </a:rPr>
              <a:t>Μπορείτε να χρησιμοποιήσετε ένα «έξυπνο» ηχείο (όπως το Amazon Echo ή το Google Home) για να κάνετε πράγματα όπως να απαντήσετε σε μια ερώτηση, να παίξετε ένα τραγούδι ή να ρυθμίσετε ένα ξυπνητήρι.</a:t>
            </a:r>
            <a:endParaRPr sz="1700" i="0" u="none" strike="noStrike" cap="none">
              <a:solidFill>
                <a:srgbClr val="000000"/>
              </a:solidFill>
              <a:latin typeface="Roboto"/>
              <a:ea typeface="Roboto"/>
              <a:cs typeface="Roboto"/>
              <a:sym typeface="Roboto"/>
            </a:endParaRPr>
          </a:p>
        </p:txBody>
      </p:sp>
      <p:grpSp>
        <p:nvGrpSpPr>
          <p:cNvPr id="54" name="Google Shape;54;p10"/>
          <p:cNvGrpSpPr/>
          <p:nvPr/>
        </p:nvGrpSpPr>
        <p:grpSpPr>
          <a:xfrm>
            <a:off x="2786988" y="78921"/>
            <a:ext cx="3551485" cy="2146989"/>
            <a:chOff x="6674675" y="858225"/>
            <a:chExt cx="1898175" cy="1264050"/>
          </a:xfrm>
        </p:grpSpPr>
        <p:pic>
          <p:nvPicPr>
            <p:cNvPr id="55" name="Google Shape;55;p10"/>
            <p:cNvPicPr preferRelativeResize="0"/>
            <p:nvPr/>
          </p:nvPicPr>
          <p:blipFill rotWithShape="1">
            <a:blip r:embed="rId3">
              <a:alphaModFix/>
            </a:blip>
            <a:srcRect/>
            <a:stretch/>
          </p:blipFill>
          <p:spPr>
            <a:xfrm>
              <a:off x="6674675" y="858225"/>
              <a:ext cx="1898175" cy="1264050"/>
            </a:xfrm>
            <a:prstGeom prst="rect">
              <a:avLst/>
            </a:prstGeom>
            <a:noFill/>
            <a:ln>
              <a:noFill/>
            </a:ln>
          </p:spPr>
        </p:pic>
        <p:sp>
          <p:nvSpPr>
            <p:cNvPr id="56" name="Google Shape;56;p10"/>
            <p:cNvSpPr txBox="1"/>
            <p:nvPr/>
          </p:nvSpPr>
          <p:spPr>
            <a:xfrm>
              <a:off x="6843120" y="1055122"/>
              <a:ext cx="641700" cy="198900"/>
            </a:xfrm>
            <a:prstGeom prst="rect">
              <a:avLst/>
            </a:prstGeom>
            <a:noFill/>
            <a:ln>
              <a:noFill/>
            </a:ln>
          </p:spPr>
          <p:txBody>
            <a:bodyPr spcFirstLastPara="1" wrap="square" lIns="0" tIns="0" rIns="0" bIns="0" anchor="t" anchorCtr="0">
              <a:normAutofit fontScale="5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1900" b="0" i="0" u="none" strike="noStrike" cap="none">
                  <a:solidFill>
                    <a:srgbClr val="000000"/>
                  </a:solidFill>
                  <a:latin typeface="Roboto"/>
                  <a:ea typeface="Roboto"/>
                  <a:cs typeface="Roboto"/>
                  <a:sym typeface="Roboto"/>
                </a:rPr>
                <a:t>Τι ύψος έχει ο πύργος του Άιφελ;</a:t>
              </a:r>
              <a:endParaRPr sz="1900" b="0" i="0" u="none" strike="noStrike" cap="none">
                <a:solidFill>
                  <a:srgbClr val="000000"/>
                </a:solidFill>
                <a:latin typeface="Roboto"/>
                <a:ea typeface="Roboto"/>
                <a:cs typeface="Roboto"/>
                <a:sym typeface="Roboto"/>
              </a:endParaRPr>
            </a:p>
          </p:txBody>
        </p:sp>
        <p:sp>
          <p:nvSpPr>
            <p:cNvPr id="57" name="Google Shape;57;p10"/>
            <p:cNvSpPr txBox="1"/>
            <p:nvPr/>
          </p:nvSpPr>
          <p:spPr>
            <a:xfrm>
              <a:off x="7839802" y="1055123"/>
              <a:ext cx="614100" cy="223800"/>
            </a:xfrm>
            <a:prstGeom prst="rect">
              <a:avLst/>
            </a:prstGeom>
            <a:noFill/>
            <a:ln>
              <a:noFill/>
            </a:ln>
          </p:spPr>
          <p:txBody>
            <a:bodyPr spcFirstLastPara="1" wrap="square" lIns="0" tIns="0" rIns="0" bIns="0" anchor="t" anchorCtr="0">
              <a:normAutofit fontScale="5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1500" b="0" i="0" u="none" strike="noStrike" cap="none">
                  <a:solidFill>
                    <a:srgbClr val="000000"/>
                  </a:solidFill>
                  <a:latin typeface="Roboto Mono Medium"/>
                  <a:ea typeface="Roboto Mono Medium"/>
                  <a:cs typeface="Roboto Mono Medium"/>
                  <a:sym typeface="Roboto Mono Medium"/>
                </a:rPr>
                <a:t>Το ύψος του πύργου του Άιφελ είναι 330 μέτρα ή 1083 πόδια.</a:t>
              </a:r>
              <a:endParaRPr sz="1500" b="0" i="0" u="none" strike="noStrike" cap="none">
                <a:solidFill>
                  <a:srgbClr val="000000"/>
                </a:solidFill>
                <a:latin typeface="Roboto Mono Medium"/>
                <a:ea typeface="Roboto Mono Medium"/>
                <a:cs typeface="Roboto Mono Medium"/>
                <a:sym typeface="Roboto Mono Medium"/>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69"/>
        <p:cNvGrpSpPr/>
        <p:nvPr/>
      </p:nvGrpSpPr>
      <p:grpSpPr>
        <a:xfrm>
          <a:off x="0" y="0"/>
          <a:ext cx="0" cy="0"/>
          <a:chOff x="0" y="0"/>
          <a:chExt cx="0" cy="0"/>
        </a:xfrm>
      </p:grpSpPr>
      <p:sp>
        <p:nvSpPr>
          <p:cNvPr id="370" name="Google Shape;370;p40"/>
          <p:cNvSpPr txBox="1">
            <a:spLocks noGrp="1"/>
          </p:cNvSpPr>
          <p:nvPr>
            <p:ph type="title"/>
          </p:nvPr>
        </p:nvSpPr>
        <p:spPr>
          <a:xfrm>
            <a:off x="311400" y="317550"/>
            <a:ext cx="6711900" cy="64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sz="2400" b="1">
              <a:solidFill>
                <a:srgbClr val="595959"/>
              </a:solidFill>
              <a:latin typeface="Roboto"/>
              <a:ea typeface="Roboto"/>
              <a:cs typeface="Roboto"/>
              <a:sym typeface="Roboto"/>
            </a:endParaRPr>
          </a:p>
        </p:txBody>
      </p:sp>
      <p:sp>
        <p:nvSpPr>
          <p:cNvPr id="371" name="Google Shape;371;p40"/>
          <p:cNvSpPr txBox="1"/>
          <p:nvPr/>
        </p:nvSpPr>
        <p:spPr>
          <a:xfrm>
            <a:off x="311400" y="1417225"/>
            <a:ext cx="2889000" cy="340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900" b="1" i="0" u="none" strike="noStrike" cap="none">
                <a:solidFill>
                  <a:srgbClr val="000000"/>
                </a:solidFill>
                <a:latin typeface="Roboto"/>
                <a:ea typeface="Roboto"/>
                <a:cs typeface="Roboto"/>
                <a:sym typeface="Roboto"/>
              </a:rPr>
              <a:t>Μάθηση </a:t>
            </a:r>
            <a:endParaRPr sz="1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1900" b="1" i="0" u="none" strike="noStrike" cap="none">
                <a:solidFill>
                  <a:srgbClr val="000000"/>
                </a:solidFill>
                <a:latin typeface="Roboto"/>
                <a:ea typeface="Roboto"/>
                <a:cs typeface="Roboto"/>
                <a:sym typeface="Roboto"/>
              </a:rPr>
              <a:t>με επίβλεψη</a:t>
            </a:r>
            <a:endParaRPr sz="1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endParaRPr sz="1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1900" i="0" u="none" strike="noStrike" cap="none">
                <a:solidFill>
                  <a:srgbClr val="000000"/>
                </a:solidFill>
                <a:latin typeface="Roboto"/>
                <a:ea typeface="Roboto"/>
                <a:cs typeface="Roboto"/>
                <a:sym typeface="Roboto"/>
              </a:rPr>
              <a:t>Χρειάζεται δεδομένα που έχουν υποστεί ανθρώπινη προ-επεξεργασία</a:t>
            </a:r>
            <a:endParaRPr sz="19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endParaRPr sz="19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1900" i="0" u="none" strike="noStrike" cap="none">
                <a:solidFill>
                  <a:srgbClr val="000000"/>
                </a:solidFill>
                <a:latin typeface="Roboto"/>
                <a:ea typeface="Roboto"/>
                <a:cs typeface="Roboto"/>
                <a:sym typeface="Roboto"/>
              </a:rPr>
              <a:t>Απαιτεί πολλά δεδομένα για να εκπαιδευτεί</a:t>
            </a:r>
            <a:endParaRPr sz="1900" i="0" u="none" strike="noStrike" cap="none">
              <a:solidFill>
                <a:srgbClr val="000000"/>
              </a:solidFill>
              <a:latin typeface="Roboto"/>
              <a:ea typeface="Roboto"/>
              <a:cs typeface="Roboto"/>
              <a:sym typeface="Roboto"/>
            </a:endParaRPr>
          </a:p>
        </p:txBody>
      </p:sp>
      <p:pic>
        <p:nvPicPr>
          <p:cNvPr id="372" name="Google Shape;372;p40"/>
          <p:cNvPicPr preferRelativeResize="0"/>
          <p:nvPr/>
        </p:nvPicPr>
        <p:blipFill rotWithShape="1">
          <a:blip r:embed="rId3">
            <a:alphaModFix/>
          </a:blip>
          <a:srcRect/>
          <a:stretch/>
        </p:blipFill>
        <p:spPr>
          <a:xfrm>
            <a:off x="8098013" y="531713"/>
            <a:ext cx="428625" cy="428625"/>
          </a:xfrm>
          <a:prstGeom prst="rect">
            <a:avLst/>
          </a:prstGeom>
          <a:noFill/>
          <a:ln>
            <a:noFill/>
          </a:ln>
        </p:spPr>
      </p:pic>
      <p:sp>
        <p:nvSpPr>
          <p:cNvPr id="373" name="Google Shape;373;p40"/>
          <p:cNvSpPr txBox="1"/>
          <p:nvPr/>
        </p:nvSpPr>
        <p:spPr>
          <a:xfrm>
            <a:off x="3215663" y="1417225"/>
            <a:ext cx="2889000" cy="3109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900" b="1" i="0" u="none" strike="noStrike" cap="none">
                <a:solidFill>
                  <a:srgbClr val="000000"/>
                </a:solidFill>
                <a:latin typeface="Roboto"/>
                <a:ea typeface="Roboto"/>
                <a:cs typeface="Roboto"/>
                <a:sym typeface="Roboto"/>
              </a:rPr>
              <a:t>Μάθηση χωρίς επίβλεψη</a:t>
            </a:r>
            <a:endParaRPr sz="19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190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2000"/>
              <a:buFont typeface="Arial"/>
              <a:buNone/>
            </a:pPr>
            <a:r>
              <a:rPr lang="en-US" sz="1900" i="0" u="none" strike="noStrike" cap="none">
                <a:solidFill>
                  <a:srgbClr val="000000"/>
                </a:solidFill>
                <a:latin typeface="Roboto"/>
                <a:ea typeface="Roboto"/>
                <a:cs typeface="Roboto"/>
                <a:sym typeface="Roboto"/>
              </a:rPr>
              <a:t>Συγκεντρώνει παρόμοια δεδομένα μαζί</a:t>
            </a:r>
            <a:endParaRPr sz="19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endParaRPr sz="19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endParaRPr sz="19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1900" i="0" u="none" strike="noStrike" cap="none">
                <a:solidFill>
                  <a:srgbClr val="000000"/>
                </a:solidFill>
                <a:latin typeface="Roboto"/>
                <a:ea typeface="Roboto"/>
                <a:cs typeface="Roboto"/>
                <a:sym typeface="Roboto"/>
              </a:rPr>
              <a:t>Σας δίνει ιδέες για το πώς να ομαδοποιήσετε τα δεδομένα</a:t>
            </a:r>
            <a:endParaRPr sz="1900" i="0" u="none" strike="noStrike" cap="none">
              <a:solidFill>
                <a:srgbClr val="000000"/>
              </a:solidFill>
              <a:latin typeface="Roboto"/>
              <a:ea typeface="Roboto"/>
              <a:cs typeface="Roboto"/>
              <a:sym typeface="Roboto"/>
            </a:endParaRPr>
          </a:p>
        </p:txBody>
      </p:sp>
      <p:sp>
        <p:nvSpPr>
          <p:cNvPr id="374" name="Google Shape;374;p40"/>
          <p:cNvSpPr txBox="1"/>
          <p:nvPr/>
        </p:nvSpPr>
        <p:spPr>
          <a:xfrm>
            <a:off x="6119925" y="1417225"/>
            <a:ext cx="2889000" cy="340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900" b="1" i="0" u="none" strike="noStrike" cap="none">
                <a:solidFill>
                  <a:srgbClr val="000000"/>
                </a:solidFill>
                <a:latin typeface="Roboto"/>
                <a:ea typeface="Roboto"/>
                <a:cs typeface="Roboto"/>
                <a:sym typeface="Roboto"/>
              </a:rPr>
              <a:t>Ενισχυτική μάθηση</a:t>
            </a:r>
            <a:endParaRPr sz="19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190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2000"/>
              <a:buFont typeface="Arial"/>
              <a:buNone/>
            </a:pPr>
            <a:r>
              <a:rPr lang="en-US" sz="1900" i="0" u="none" strike="noStrike" cap="none">
                <a:solidFill>
                  <a:srgbClr val="000000"/>
                </a:solidFill>
                <a:latin typeface="Roboto"/>
                <a:ea typeface="Roboto"/>
                <a:cs typeface="Roboto"/>
                <a:sym typeface="Roboto"/>
              </a:rPr>
              <a:t>Μαθαίνει μέσω πειραματισμού (με δοκιμή και σφάλμα)</a:t>
            </a:r>
            <a:endParaRPr sz="19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endParaRPr sz="19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endParaRPr sz="19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1900" i="0" u="none" strike="noStrike" cap="none">
                <a:solidFill>
                  <a:srgbClr val="000000"/>
                </a:solidFill>
                <a:latin typeface="Roboto"/>
                <a:ea typeface="Roboto"/>
                <a:cs typeface="Roboto"/>
                <a:sym typeface="Roboto"/>
              </a:rPr>
              <a:t>Το μοντέλο χρειάζεται χρόνο για να ανταποκριθεί επιτυχώς στις εργασίες του</a:t>
            </a:r>
            <a:endParaRPr sz="1900" i="0" u="none" strike="noStrike" cap="none">
              <a:solidFill>
                <a:srgbClr val="000000"/>
              </a:solidFill>
              <a:latin typeface="Roboto"/>
              <a:ea typeface="Roboto"/>
              <a:cs typeface="Roboto"/>
              <a:sym typeface="Roboto"/>
            </a:endParaRPr>
          </a:p>
        </p:txBody>
      </p:sp>
      <p:cxnSp>
        <p:nvCxnSpPr>
          <p:cNvPr id="375" name="Google Shape;375;p40"/>
          <p:cNvCxnSpPr/>
          <p:nvPr/>
        </p:nvCxnSpPr>
        <p:spPr>
          <a:xfrm>
            <a:off x="3190550" y="1480825"/>
            <a:ext cx="4200" cy="3354600"/>
          </a:xfrm>
          <a:prstGeom prst="straightConnector1">
            <a:avLst/>
          </a:prstGeom>
          <a:noFill/>
          <a:ln w="28575" cap="flat" cmpd="sng">
            <a:solidFill>
              <a:srgbClr val="C31C4A"/>
            </a:solidFill>
            <a:prstDash val="solid"/>
            <a:round/>
            <a:headEnd type="none" w="sm" len="sm"/>
            <a:tailEnd type="none" w="sm" len="sm"/>
          </a:ln>
        </p:spPr>
      </p:cxnSp>
      <p:cxnSp>
        <p:nvCxnSpPr>
          <p:cNvPr id="376" name="Google Shape;376;p40"/>
          <p:cNvCxnSpPr/>
          <p:nvPr/>
        </p:nvCxnSpPr>
        <p:spPr>
          <a:xfrm>
            <a:off x="6104675" y="1480825"/>
            <a:ext cx="18600" cy="3348300"/>
          </a:xfrm>
          <a:prstGeom prst="straightConnector1">
            <a:avLst/>
          </a:prstGeom>
          <a:noFill/>
          <a:ln w="28575" cap="flat" cmpd="sng">
            <a:solidFill>
              <a:srgbClr val="C31C4A"/>
            </a:solidFill>
            <a:prstDash val="solid"/>
            <a:round/>
            <a:headEnd type="none" w="sm" len="sm"/>
            <a:tailEnd type="none" w="sm" len="sm"/>
          </a:ln>
        </p:spPr>
      </p:cxnSp>
      <p:sp>
        <p:nvSpPr>
          <p:cNvPr id="377" name="Google Shape;377;p40"/>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37"/>
        <p:cNvGrpSpPr/>
        <p:nvPr/>
      </p:nvGrpSpPr>
      <p:grpSpPr>
        <a:xfrm>
          <a:off x="0" y="0"/>
          <a:ext cx="0" cy="0"/>
          <a:chOff x="0" y="0"/>
          <a:chExt cx="0" cy="0"/>
        </a:xfrm>
      </p:grpSpPr>
      <p:sp>
        <p:nvSpPr>
          <p:cNvPr id="238" name="Google Shape;238;p29"/>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Σε ποιον τύπο μηχανικής μάθησης ισχύουν οι παρακάτω δηλώσεις;</a:t>
            </a:r>
            <a:endParaRPr sz="2800">
              <a:solidFill>
                <a:srgbClr val="222222"/>
              </a:solidFill>
              <a:latin typeface="Roboto"/>
              <a:ea typeface="Roboto"/>
              <a:cs typeface="Roboto"/>
              <a:sym typeface="Roboto"/>
            </a:endParaRPr>
          </a:p>
        </p:txBody>
      </p:sp>
      <p:sp>
        <p:nvSpPr>
          <p:cNvPr id="239" name="Google Shape;239;p29"/>
          <p:cNvSpPr/>
          <p:nvPr/>
        </p:nvSpPr>
        <p:spPr>
          <a:xfrm>
            <a:off x="2087150" y="3966300"/>
            <a:ext cx="1349700" cy="9486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1</a:t>
            </a:r>
            <a:endParaRPr sz="2800" b="1" i="0" u="none" strike="noStrike" cap="none">
              <a:solidFill>
                <a:schemeClr val="lt1"/>
              </a:solidFill>
              <a:latin typeface="Quicksand"/>
              <a:ea typeface="Quicksand"/>
              <a:cs typeface="Quicksand"/>
              <a:sym typeface="Quicksand"/>
            </a:endParaRPr>
          </a:p>
        </p:txBody>
      </p:sp>
      <p:sp>
        <p:nvSpPr>
          <p:cNvPr id="240" name="Google Shape;240;p29"/>
          <p:cNvSpPr txBox="1"/>
          <p:nvPr/>
        </p:nvSpPr>
        <p:spPr>
          <a:xfrm>
            <a:off x="1965650" y="3227400"/>
            <a:ext cx="159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241" name="Google Shape;241;p29"/>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2</a:t>
            </a:r>
            <a:endParaRPr sz="2800" b="1" i="0" u="none" strike="noStrike" cap="none">
              <a:solidFill>
                <a:schemeClr val="lt1"/>
              </a:solidFill>
              <a:latin typeface="Quicksand"/>
              <a:ea typeface="Quicksand"/>
              <a:cs typeface="Quicksand"/>
              <a:sym typeface="Quicksand"/>
            </a:endParaRPr>
          </a:p>
        </p:txBody>
      </p:sp>
      <p:sp>
        <p:nvSpPr>
          <p:cNvPr id="242" name="Google Shape;242;p29"/>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243" name="Google Shape;243;p29"/>
          <p:cNvSpPr/>
          <p:nvPr/>
        </p:nvSpPr>
        <p:spPr>
          <a:xfrm>
            <a:off x="5815600" y="3966300"/>
            <a:ext cx="1349700" cy="9486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3</a:t>
            </a:r>
            <a:endParaRPr sz="2800" b="1" i="0" u="none" strike="noStrike" cap="none">
              <a:solidFill>
                <a:schemeClr val="lt1"/>
              </a:solidFill>
              <a:latin typeface="Quicksand"/>
              <a:ea typeface="Quicksand"/>
              <a:cs typeface="Quicksand"/>
              <a:sym typeface="Quicksand"/>
            </a:endParaRPr>
          </a:p>
        </p:txBody>
      </p:sp>
      <p:sp>
        <p:nvSpPr>
          <p:cNvPr id="244" name="Google Shape;244;p29"/>
          <p:cNvSpPr txBox="1"/>
          <p:nvPr/>
        </p:nvSpPr>
        <p:spPr>
          <a:xfrm>
            <a:off x="5523700" y="3227400"/>
            <a:ext cx="193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245" name="Google Shape;245;p29"/>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i="1">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Χρησιμοποιεί </a:t>
            </a:r>
            <a:r>
              <a:rPr lang="en-US" sz="2800" b="1">
                <a:solidFill>
                  <a:srgbClr val="C31C4A"/>
                </a:solidFill>
                <a:latin typeface="Roboto"/>
                <a:ea typeface="Roboto"/>
                <a:cs typeface="Roboto"/>
                <a:sym typeface="Roboto"/>
              </a:rPr>
              <a:t>έναν agent</a:t>
            </a:r>
            <a:r>
              <a:rPr lang="en-US" sz="2800">
                <a:latin typeface="Roboto"/>
                <a:ea typeface="Roboto"/>
                <a:cs typeface="Roboto"/>
                <a:sym typeface="Roboto"/>
              </a:rPr>
              <a:t> </a:t>
            </a:r>
            <a:r>
              <a:rPr lang="en-US" sz="2800">
                <a:solidFill>
                  <a:srgbClr val="222222"/>
                </a:solidFill>
                <a:latin typeface="Roboto"/>
                <a:ea typeface="Roboto"/>
                <a:cs typeface="Roboto"/>
                <a:sym typeface="Roboto"/>
              </a:rPr>
              <a:t>που συλλέγει δεδομένα από το περιβάλλον</a:t>
            </a:r>
            <a:endParaRPr sz="2800">
              <a:solidFill>
                <a:srgbClr val="222222"/>
              </a:solidFill>
              <a:latin typeface="Roboto"/>
              <a:ea typeface="Roboto"/>
              <a:cs typeface="Roboto"/>
              <a:sym typeface="Roboto"/>
            </a:endParaRPr>
          </a:p>
        </p:txBody>
      </p:sp>
      <p:sp>
        <p:nvSpPr>
          <p:cNvPr id="251" name="Google Shape;251;p30"/>
          <p:cNvSpPr/>
          <p:nvPr/>
        </p:nvSpPr>
        <p:spPr>
          <a:xfrm>
            <a:off x="2087150" y="3966300"/>
            <a:ext cx="1349700" cy="9486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1</a:t>
            </a:r>
            <a:endParaRPr sz="2800" b="1" i="0" u="none" strike="noStrike" cap="none">
              <a:solidFill>
                <a:schemeClr val="lt1"/>
              </a:solidFill>
              <a:latin typeface="Quicksand"/>
              <a:ea typeface="Quicksand"/>
              <a:cs typeface="Quicksand"/>
              <a:sym typeface="Quicksand"/>
            </a:endParaRPr>
          </a:p>
        </p:txBody>
      </p:sp>
      <p:sp>
        <p:nvSpPr>
          <p:cNvPr id="252" name="Google Shape;252;p30"/>
          <p:cNvSpPr txBox="1"/>
          <p:nvPr/>
        </p:nvSpPr>
        <p:spPr>
          <a:xfrm>
            <a:off x="1965650" y="3227400"/>
            <a:ext cx="159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253" name="Google Shape;253;p30"/>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2</a:t>
            </a:r>
            <a:endParaRPr sz="2800" b="1" i="0" u="none" strike="noStrike" cap="none">
              <a:solidFill>
                <a:schemeClr val="lt1"/>
              </a:solidFill>
              <a:latin typeface="Quicksand"/>
              <a:ea typeface="Quicksand"/>
              <a:cs typeface="Quicksand"/>
              <a:sym typeface="Quicksand"/>
            </a:endParaRPr>
          </a:p>
        </p:txBody>
      </p:sp>
      <p:sp>
        <p:nvSpPr>
          <p:cNvPr id="254" name="Google Shape;254;p30"/>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255" name="Google Shape;255;p30"/>
          <p:cNvSpPr/>
          <p:nvPr/>
        </p:nvSpPr>
        <p:spPr>
          <a:xfrm>
            <a:off x="5815600" y="3966300"/>
            <a:ext cx="1349700" cy="9486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3</a:t>
            </a:r>
            <a:endParaRPr sz="2800" b="1" i="0" u="none" strike="noStrike" cap="none">
              <a:solidFill>
                <a:schemeClr val="lt1"/>
              </a:solidFill>
              <a:latin typeface="Quicksand"/>
              <a:ea typeface="Quicksand"/>
              <a:cs typeface="Quicksand"/>
              <a:sym typeface="Quicksand"/>
            </a:endParaRPr>
          </a:p>
        </p:txBody>
      </p:sp>
      <p:sp>
        <p:nvSpPr>
          <p:cNvPr id="256" name="Google Shape;256;p30"/>
          <p:cNvSpPr txBox="1"/>
          <p:nvPr/>
        </p:nvSpPr>
        <p:spPr>
          <a:xfrm>
            <a:off x="5523700" y="3227400"/>
            <a:ext cx="193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257" name="Google Shape;257;p30"/>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i="1">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Χρησιμοποιεί </a:t>
            </a:r>
            <a:r>
              <a:rPr lang="en-US" sz="2800" b="1">
                <a:solidFill>
                  <a:srgbClr val="C31C4A"/>
                </a:solidFill>
                <a:latin typeface="Roboto"/>
                <a:ea typeface="Roboto"/>
                <a:cs typeface="Roboto"/>
                <a:sym typeface="Roboto"/>
              </a:rPr>
              <a:t>έναν </a:t>
            </a:r>
            <a:r>
              <a:rPr lang="en-US" sz="2800" b="1">
                <a:latin typeface="Roboto"/>
                <a:ea typeface="Roboto"/>
                <a:cs typeface="Roboto"/>
                <a:sym typeface="Roboto"/>
              </a:rPr>
              <a:t>agent</a:t>
            </a:r>
            <a:r>
              <a:rPr lang="en-US" sz="2800">
                <a:latin typeface="Roboto"/>
                <a:ea typeface="Roboto"/>
                <a:cs typeface="Roboto"/>
                <a:sym typeface="Roboto"/>
              </a:rPr>
              <a:t> </a:t>
            </a:r>
            <a:r>
              <a:rPr lang="en-US" sz="2800">
                <a:solidFill>
                  <a:srgbClr val="222222"/>
                </a:solidFill>
                <a:latin typeface="Roboto"/>
                <a:ea typeface="Roboto"/>
                <a:cs typeface="Roboto"/>
                <a:sym typeface="Roboto"/>
              </a:rPr>
              <a:t>που συλλέγει δεδομένα από το περιβάλλον</a:t>
            </a:r>
            <a:endParaRPr sz="2800">
              <a:solidFill>
                <a:srgbClr val="222222"/>
              </a:solidFill>
              <a:latin typeface="Roboto"/>
              <a:ea typeface="Roboto"/>
              <a:cs typeface="Roboto"/>
              <a:sym typeface="Roboto"/>
            </a:endParaRPr>
          </a:p>
        </p:txBody>
      </p:sp>
      <p:sp>
        <p:nvSpPr>
          <p:cNvPr id="263" name="Google Shape;263;p31"/>
          <p:cNvSpPr/>
          <p:nvPr/>
        </p:nvSpPr>
        <p:spPr>
          <a:xfrm>
            <a:off x="2087150" y="3966300"/>
            <a:ext cx="1349700" cy="9486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1</a:t>
            </a:r>
            <a:endParaRPr sz="2800" b="1" i="0" u="none" strike="noStrike" cap="none">
              <a:solidFill>
                <a:schemeClr val="lt1"/>
              </a:solidFill>
              <a:latin typeface="Quicksand"/>
              <a:ea typeface="Quicksand"/>
              <a:cs typeface="Quicksand"/>
              <a:sym typeface="Quicksand"/>
            </a:endParaRPr>
          </a:p>
        </p:txBody>
      </p:sp>
      <p:sp>
        <p:nvSpPr>
          <p:cNvPr id="264" name="Google Shape;264;p31"/>
          <p:cNvSpPr txBox="1"/>
          <p:nvPr/>
        </p:nvSpPr>
        <p:spPr>
          <a:xfrm>
            <a:off x="1965650" y="3227400"/>
            <a:ext cx="159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265" name="Google Shape;265;p31"/>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2</a:t>
            </a:r>
            <a:endParaRPr sz="2800" b="1" i="0" u="none" strike="noStrike" cap="none">
              <a:solidFill>
                <a:schemeClr val="lt1"/>
              </a:solidFill>
              <a:latin typeface="Quicksand"/>
              <a:ea typeface="Quicksand"/>
              <a:cs typeface="Quicksand"/>
              <a:sym typeface="Quicksand"/>
            </a:endParaRPr>
          </a:p>
        </p:txBody>
      </p:sp>
      <p:sp>
        <p:nvSpPr>
          <p:cNvPr id="266" name="Google Shape;266;p31"/>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267" name="Google Shape;267;p31"/>
          <p:cNvSpPr/>
          <p:nvPr/>
        </p:nvSpPr>
        <p:spPr>
          <a:xfrm>
            <a:off x="5618937" y="3707153"/>
            <a:ext cx="1743000" cy="1224900"/>
          </a:xfrm>
          <a:prstGeom prst="roundRect">
            <a:avLst>
              <a:gd name="adj" fmla="val 16667"/>
            </a:avLst>
          </a:prstGeom>
          <a:solidFill>
            <a:srgbClr val="F1C232"/>
          </a:solidFill>
          <a:ln w="381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3</a:t>
            </a:r>
            <a:endParaRPr sz="2800" b="1" i="0" u="none" strike="noStrike" cap="none">
              <a:solidFill>
                <a:schemeClr val="lt1"/>
              </a:solidFill>
              <a:latin typeface="Quicksand"/>
              <a:ea typeface="Quicksand"/>
              <a:cs typeface="Quicksand"/>
              <a:sym typeface="Quicksand"/>
            </a:endParaRPr>
          </a:p>
        </p:txBody>
      </p:sp>
      <p:sp>
        <p:nvSpPr>
          <p:cNvPr id="268" name="Google Shape;268;p31"/>
          <p:cNvSpPr txBox="1"/>
          <p:nvPr/>
        </p:nvSpPr>
        <p:spPr>
          <a:xfrm>
            <a:off x="5499225" y="2797475"/>
            <a:ext cx="1982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269" name="Google Shape;269;p31"/>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73"/>
        <p:cNvGrpSpPr/>
        <p:nvPr/>
      </p:nvGrpSpPr>
      <p:grpSpPr>
        <a:xfrm>
          <a:off x="0" y="0"/>
          <a:ext cx="0" cy="0"/>
          <a:chOff x="0" y="0"/>
          <a:chExt cx="0" cy="0"/>
        </a:xfrm>
      </p:grpSpPr>
      <p:sp>
        <p:nvSpPr>
          <p:cNvPr id="274" name="Google Shape;274;p32"/>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Η εκπαίδευση απαιτεί δεδομένα </a:t>
            </a:r>
            <a:r>
              <a:rPr lang="en-US" sz="2800" b="1">
                <a:solidFill>
                  <a:srgbClr val="C31C4A"/>
                </a:solidFill>
                <a:latin typeface="Roboto"/>
                <a:ea typeface="Roboto"/>
                <a:cs typeface="Roboto"/>
                <a:sym typeface="Roboto"/>
              </a:rPr>
              <a:t>παραδείγματος</a:t>
            </a:r>
            <a:endParaRPr sz="2800">
              <a:solidFill>
                <a:srgbClr val="222222"/>
              </a:solidFill>
              <a:latin typeface="Roboto"/>
              <a:ea typeface="Roboto"/>
              <a:cs typeface="Roboto"/>
              <a:sym typeface="Roboto"/>
            </a:endParaRPr>
          </a:p>
        </p:txBody>
      </p:sp>
      <p:sp>
        <p:nvSpPr>
          <p:cNvPr id="275" name="Google Shape;275;p32"/>
          <p:cNvSpPr/>
          <p:nvPr/>
        </p:nvSpPr>
        <p:spPr>
          <a:xfrm>
            <a:off x="2087150" y="3966300"/>
            <a:ext cx="1349700" cy="9486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1</a:t>
            </a:r>
            <a:endParaRPr sz="2800" b="1" i="0" u="none" strike="noStrike" cap="none">
              <a:solidFill>
                <a:schemeClr val="lt1"/>
              </a:solidFill>
              <a:latin typeface="Quicksand"/>
              <a:ea typeface="Quicksand"/>
              <a:cs typeface="Quicksand"/>
              <a:sym typeface="Quicksand"/>
            </a:endParaRPr>
          </a:p>
        </p:txBody>
      </p:sp>
      <p:sp>
        <p:nvSpPr>
          <p:cNvPr id="276" name="Google Shape;276;p32"/>
          <p:cNvSpPr txBox="1"/>
          <p:nvPr/>
        </p:nvSpPr>
        <p:spPr>
          <a:xfrm>
            <a:off x="1965650" y="3227400"/>
            <a:ext cx="159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277" name="Google Shape;277;p32"/>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2</a:t>
            </a:r>
            <a:endParaRPr sz="2800" b="1" i="0" u="none" strike="noStrike" cap="none">
              <a:solidFill>
                <a:schemeClr val="lt1"/>
              </a:solidFill>
              <a:latin typeface="Quicksand"/>
              <a:ea typeface="Quicksand"/>
              <a:cs typeface="Quicksand"/>
              <a:sym typeface="Quicksand"/>
            </a:endParaRPr>
          </a:p>
        </p:txBody>
      </p:sp>
      <p:sp>
        <p:nvSpPr>
          <p:cNvPr id="278" name="Google Shape;278;p32"/>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279" name="Google Shape;279;p32"/>
          <p:cNvSpPr/>
          <p:nvPr/>
        </p:nvSpPr>
        <p:spPr>
          <a:xfrm>
            <a:off x="5815600" y="3966300"/>
            <a:ext cx="1349700" cy="9486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3</a:t>
            </a:r>
            <a:endParaRPr sz="2800" b="1" i="0" u="none" strike="noStrike" cap="none">
              <a:solidFill>
                <a:schemeClr val="lt1"/>
              </a:solidFill>
              <a:latin typeface="Quicksand"/>
              <a:ea typeface="Quicksand"/>
              <a:cs typeface="Quicksand"/>
              <a:sym typeface="Quicksand"/>
            </a:endParaRPr>
          </a:p>
        </p:txBody>
      </p:sp>
      <p:sp>
        <p:nvSpPr>
          <p:cNvPr id="280" name="Google Shape;280;p32"/>
          <p:cNvSpPr txBox="1"/>
          <p:nvPr/>
        </p:nvSpPr>
        <p:spPr>
          <a:xfrm>
            <a:off x="5523700" y="3227400"/>
            <a:ext cx="193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281" name="Google Shape;281;p32"/>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i="1">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Η εκπαίδευση απαιτεί δεδομένα </a:t>
            </a:r>
            <a:r>
              <a:rPr lang="en-US" sz="2800" b="1">
                <a:solidFill>
                  <a:srgbClr val="C31C4A"/>
                </a:solidFill>
                <a:latin typeface="Roboto"/>
                <a:ea typeface="Roboto"/>
                <a:cs typeface="Roboto"/>
                <a:sym typeface="Roboto"/>
              </a:rPr>
              <a:t>παραδείγματος</a:t>
            </a:r>
            <a:endParaRPr sz="2800">
              <a:solidFill>
                <a:srgbClr val="222222"/>
              </a:solidFill>
              <a:latin typeface="Roboto"/>
              <a:ea typeface="Roboto"/>
              <a:cs typeface="Roboto"/>
              <a:sym typeface="Roboto"/>
            </a:endParaRPr>
          </a:p>
        </p:txBody>
      </p:sp>
      <p:sp>
        <p:nvSpPr>
          <p:cNvPr id="287" name="Google Shape;287;p33"/>
          <p:cNvSpPr/>
          <p:nvPr/>
        </p:nvSpPr>
        <p:spPr>
          <a:xfrm>
            <a:off x="1853705" y="3626040"/>
            <a:ext cx="1816500" cy="1276800"/>
          </a:xfrm>
          <a:prstGeom prst="roundRect">
            <a:avLst>
              <a:gd name="adj" fmla="val 16667"/>
            </a:avLst>
          </a:prstGeom>
          <a:solidFill>
            <a:srgbClr val="674EA7"/>
          </a:solidFill>
          <a:ln w="381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1</a:t>
            </a:r>
            <a:endParaRPr sz="2800" b="1" i="0" u="none" strike="noStrike" cap="none">
              <a:solidFill>
                <a:schemeClr val="lt1"/>
              </a:solidFill>
              <a:latin typeface="Quicksand"/>
              <a:ea typeface="Quicksand"/>
              <a:cs typeface="Quicksand"/>
              <a:sym typeface="Quicksand"/>
            </a:endParaRPr>
          </a:p>
        </p:txBody>
      </p:sp>
      <p:sp>
        <p:nvSpPr>
          <p:cNvPr id="288" name="Google Shape;288;p33"/>
          <p:cNvSpPr txBox="1"/>
          <p:nvPr/>
        </p:nvSpPr>
        <p:spPr>
          <a:xfrm>
            <a:off x="1690050" y="2734761"/>
            <a:ext cx="2143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289" name="Google Shape;289;p33"/>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2</a:t>
            </a:r>
            <a:endParaRPr sz="2800" b="1" i="0" u="none" strike="noStrike" cap="none">
              <a:solidFill>
                <a:schemeClr val="lt1"/>
              </a:solidFill>
              <a:latin typeface="Quicksand"/>
              <a:ea typeface="Quicksand"/>
              <a:cs typeface="Quicksand"/>
              <a:sym typeface="Quicksand"/>
            </a:endParaRPr>
          </a:p>
        </p:txBody>
      </p:sp>
      <p:sp>
        <p:nvSpPr>
          <p:cNvPr id="290" name="Google Shape;290;p33"/>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291" name="Google Shape;291;p33"/>
          <p:cNvSpPr/>
          <p:nvPr/>
        </p:nvSpPr>
        <p:spPr>
          <a:xfrm>
            <a:off x="5815600" y="3966300"/>
            <a:ext cx="1349700" cy="9486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3</a:t>
            </a:r>
            <a:endParaRPr sz="2800" b="1" i="0" u="none" strike="noStrike" cap="none">
              <a:solidFill>
                <a:schemeClr val="lt1"/>
              </a:solidFill>
              <a:latin typeface="Quicksand"/>
              <a:ea typeface="Quicksand"/>
              <a:cs typeface="Quicksand"/>
              <a:sym typeface="Quicksand"/>
            </a:endParaRPr>
          </a:p>
        </p:txBody>
      </p:sp>
      <p:sp>
        <p:nvSpPr>
          <p:cNvPr id="292" name="Google Shape;292;p33"/>
          <p:cNvSpPr txBox="1"/>
          <p:nvPr/>
        </p:nvSpPr>
        <p:spPr>
          <a:xfrm>
            <a:off x="5523700" y="3227400"/>
            <a:ext cx="193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293" name="Google Shape;293;p33"/>
          <p:cNvSpPr txBox="1">
            <a:spLocks noGrp="1"/>
          </p:cNvSpPr>
          <p:nvPr>
            <p:ph type="subTitle" idx="1"/>
          </p:nvPr>
        </p:nvSpPr>
        <p:spPr>
          <a:xfrm>
            <a:off x="7457200" y="30250"/>
            <a:ext cx="1686900" cy="38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i="1">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Ομαδοποίηση </a:t>
            </a:r>
            <a:r>
              <a:rPr lang="en-US" sz="2800" b="1">
                <a:solidFill>
                  <a:srgbClr val="C31C4A"/>
                </a:solidFill>
                <a:latin typeface="Roboto"/>
                <a:ea typeface="Roboto"/>
                <a:cs typeface="Roboto"/>
                <a:sym typeface="Roboto"/>
              </a:rPr>
              <a:t>παρόμοιων</a:t>
            </a:r>
            <a:r>
              <a:rPr lang="en-US" sz="2800">
                <a:solidFill>
                  <a:srgbClr val="222222"/>
                </a:solidFill>
                <a:latin typeface="Roboto"/>
                <a:ea typeface="Roboto"/>
                <a:cs typeface="Roboto"/>
                <a:sym typeface="Roboto"/>
              </a:rPr>
              <a:t> δεδομένων</a:t>
            </a:r>
            <a:endParaRPr sz="2800" b="1">
              <a:solidFill>
                <a:srgbClr val="222222"/>
              </a:solidFill>
              <a:latin typeface="Roboto"/>
              <a:ea typeface="Roboto"/>
              <a:cs typeface="Roboto"/>
              <a:sym typeface="Roboto"/>
            </a:endParaRPr>
          </a:p>
        </p:txBody>
      </p:sp>
      <p:sp>
        <p:nvSpPr>
          <p:cNvPr id="299" name="Google Shape;299;p34"/>
          <p:cNvSpPr/>
          <p:nvPr/>
        </p:nvSpPr>
        <p:spPr>
          <a:xfrm>
            <a:off x="2087150" y="3966300"/>
            <a:ext cx="1349700" cy="9486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1</a:t>
            </a:r>
            <a:endParaRPr sz="2800" b="1" i="0" u="none" strike="noStrike" cap="none">
              <a:solidFill>
                <a:schemeClr val="lt1"/>
              </a:solidFill>
              <a:latin typeface="Roboto"/>
              <a:ea typeface="Roboto"/>
              <a:cs typeface="Roboto"/>
              <a:sym typeface="Roboto"/>
            </a:endParaRPr>
          </a:p>
        </p:txBody>
      </p:sp>
      <p:sp>
        <p:nvSpPr>
          <p:cNvPr id="300" name="Google Shape;300;p34"/>
          <p:cNvSpPr txBox="1"/>
          <p:nvPr/>
        </p:nvSpPr>
        <p:spPr>
          <a:xfrm>
            <a:off x="1965650" y="3227400"/>
            <a:ext cx="159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301" name="Google Shape;301;p34"/>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2</a:t>
            </a:r>
            <a:endParaRPr sz="2800" b="1" i="0" u="none" strike="noStrike" cap="none">
              <a:solidFill>
                <a:schemeClr val="lt1"/>
              </a:solidFill>
              <a:latin typeface="Roboto"/>
              <a:ea typeface="Roboto"/>
              <a:cs typeface="Roboto"/>
              <a:sym typeface="Roboto"/>
            </a:endParaRPr>
          </a:p>
        </p:txBody>
      </p:sp>
      <p:sp>
        <p:nvSpPr>
          <p:cNvPr id="302" name="Google Shape;302;p34"/>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303" name="Google Shape;303;p34"/>
          <p:cNvSpPr/>
          <p:nvPr/>
        </p:nvSpPr>
        <p:spPr>
          <a:xfrm>
            <a:off x="5815600" y="3966300"/>
            <a:ext cx="1349700" cy="9486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3</a:t>
            </a:r>
            <a:endParaRPr sz="2800" b="1" i="0" u="none" strike="noStrike" cap="none">
              <a:solidFill>
                <a:schemeClr val="lt1"/>
              </a:solidFill>
              <a:latin typeface="Roboto"/>
              <a:ea typeface="Roboto"/>
              <a:cs typeface="Roboto"/>
              <a:sym typeface="Roboto"/>
            </a:endParaRPr>
          </a:p>
        </p:txBody>
      </p:sp>
      <p:sp>
        <p:nvSpPr>
          <p:cNvPr id="304" name="Google Shape;304;p34"/>
          <p:cNvSpPr txBox="1"/>
          <p:nvPr/>
        </p:nvSpPr>
        <p:spPr>
          <a:xfrm>
            <a:off x="5523700" y="3227400"/>
            <a:ext cx="193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305" name="Google Shape;305;p34"/>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09"/>
        <p:cNvGrpSpPr/>
        <p:nvPr/>
      </p:nvGrpSpPr>
      <p:grpSpPr>
        <a:xfrm>
          <a:off x="0" y="0"/>
          <a:ext cx="0" cy="0"/>
          <a:chOff x="0" y="0"/>
          <a:chExt cx="0" cy="0"/>
        </a:xfrm>
      </p:grpSpPr>
      <p:sp>
        <p:nvSpPr>
          <p:cNvPr id="310" name="Google Shape;310;p35"/>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i="1">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Ομαδοποίηση </a:t>
            </a:r>
            <a:r>
              <a:rPr lang="en-US" sz="2800" b="1">
                <a:solidFill>
                  <a:srgbClr val="C31C4A"/>
                </a:solidFill>
                <a:latin typeface="Roboto"/>
                <a:ea typeface="Roboto"/>
                <a:cs typeface="Roboto"/>
                <a:sym typeface="Roboto"/>
              </a:rPr>
              <a:t>παρόμοιων</a:t>
            </a:r>
            <a:r>
              <a:rPr lang="en-US" sz="2800">
                <a:solidFill>
                  <a:srgbClr val="222222"/>
                </a:solidFill>
                <a:latin typeface="Roboto"/>
                <a:ea typeface="Roboto"/>
                <a:cs typeface="Roboto"/>
                <a:sym typeface="Roboto"/>
              </a:rPr>
              <a:t> δεδομένων</a:t>
            </a:r>
            <a:endParaRPr sz="2800" b="1">
              <a:solidFill>
                <a:srgbClr val="222222"/>
              </a:solidFill>
              <a:latin typeface="Roboto"/>
              <a:ea typeface="Roboto"/>
              <a:cs typeface="Roboto"/>
              <a:sym typeface="Roboto"/>
            </a:endParaRPr>
          </a:p>
        </p:txBody>
      </p:sp>
      <p:sp>
        <p:nvSpPr>
          <p:cNvPr id="311" name="Google Shape;311;p35"/>
          <p:cNvSpPr/>
          <p:nvPr/>
        </p:nvSpPr>
        <p:spPr>
          <a:xfrm>
            <a:off x="2087150" y="3966300"/>
            <a:ext cx="1349700" cy="9486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1</a:t>
            </a:r>
            <a:endParaRPr sz="2800" b="1" i="0" u="none" strike="noStrike" cap="none">
              <a:solidFill>
                <a:schemeClr val="lt1"/>
              </a:solidFill>
              <a:latin typeface="Roboto"/>
              <a:ea typeface="Roboto"/>
              <a:cs typeface="Roboto"/>
              <a:sym typeface="Roboto"/>
            </a:endParaRPr>
          </a:p>
        </p:txBody>
      </p:sp>
      <p:sp>
        <p:nvSpPr>
          <p:cNvPr id="312" name="Google Shape;312;p35"/>
          <p:cNvSpPr txBox="1"/>
          <p:nvPr/>
        </p:nvSpPr>
        <p:spPr>
          <a:xfrm>
            <a:off x="1965650" y="3227400"/>
            <a:ext cx="159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313" name="Google Shape;313;p35"/>
          <p:cNvSpPr/>
          <p:nvPr/>
        </p:nvSpPr>
        <p:spPr>
          <a:xfrm>
            <a:off x="3728105" y="3676260"/>
            <a:ext cx="1796100" cy="1262400"/>
          </a:xfrm>
          <a:prstGeom prst="roundRect">
            <a:avLst>
              <a:gd name="adj" fmla="val 16667"/>
            </a:avLst>
          </a:prstGeom>
          <a:solidFill>
            <a:srgbClr val="6AA84F"/>
          </a:solidFill>
          <a:ln w="381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2</a:t>
            </a:r>
            <a:endParaRPr sz="2800" b="1" i="0" u="none" strike="noStrike" cap="none">
              <a:solidFill>
                <a:schemeClr val="lt1"/>
              </a:solidFill>
              <a:latin typeface="Roboto"/>
              <a:ea typeface="Roboto"/>
              <a:cs typeface="Roboto"/>
              <a:sym typeface="Roboto"/>
            </a:endParaRPr>
          </a:p>
        </p:txBody>
      </p:sp>
      <p:sp>
        <p:nvSpPr>
          <p:cNvPr id="314" name="Google Shape;314;p35"/>
          <p:cNvSpPr txBox="1"/>
          <p:nvPr/>
        </p:nvSpPr>
        <p:spPr>
          <a:xfrm>
            <a:off x="3436800" y="2784950"/>
            <a:ext cx="23787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Roboto"/>
                <a:ea typeface="Roboto"/>
                <a:cs typeface="Roboto"/>
                <a:sym typeface="Roboto"/>
              </a:rPr>
              <a:t>Μάθηση χωρίς επίβλεψη</a:t>
            </a:r>
            <a:endParaRPr sz="2000" b="1" i="0" u="none" strike="noStrike" cap="none">
              <a:solidFill>
                <a:srgbClr val="000000"/>
              </a:solidFill>
              <a:latin typeface="Roboto"/>
              <a:ea typeface="Roboto"/>
              <a:cs typeface="Roboto"/>
              <a:sym typeface="Roboto"/>
            </a:endParaRPr>
          </a:p>
        </p:txBody>
      </p:sp>
      <p:sp>
        <p:nvSpPr>
          <p:cNvPr id="315" name="Google Shape;315;p35"/>
          <p:cNvSpPr/>
          <p:nvPr/>
        </p:nvSpPr>
        <p:spPr>
          <a:xfrm>
            <a:off x="5815600" y="3966300"/>
            <a:ext cx="1349700" cy="9486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3</a:t>
            </a:r>
            <a:endParaRPr sz="2800" b="1" i="0" u="none" strike="noStrike" cap="none">
              <a:solidFill>
                <a:schemeClr val="lt1"/>
              </a:solidFill>
              <a:latin typeface="Roboto"/>
              <a:ea typeface="Roboto"/>
              <a:cs typeface="Roboto"/>
              <a:sym typeface="Roboto"/>
            </a:endParaRPr>
          </a:p>
        </p:txBody>
      </p:sp>
      <p:sp>
        <p:nvSpPr>
          <p:cNvPr id="316" name="Google Shape;316;p35"/>
          <p:cNvSpPr txBox="1"/>
          <p:nvPr/>
        </p:nvSpPr>
        <p:spPr>
          <a:xfrm>
            <a:off x="5523700" y="3227400"/>
            <a:ext cx="193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317" name="Google Shape;317;p35"/>
          <p:cNvSpPr txBox="1">
            <a:spLocks noGrp="1"/>
          </p:cNvSpPr>
          <p:nvPr>
            <p:ph type="subTitle" idx="1"/>
          </p:nvPr>
        </p:nvSpPr>
        <p:spPr>
          <a:xfrm>
            <a:off x="7457200" y="30250"/>
            <a:ext cx="1686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i="1">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Μάθηση μέσω</a:t>
            </a:r>
            <a:r>
              <a:rPr lang="en-US" sz="2800">
                <a:solidFill>
                  <a:srgbClr val="222222"/>
                </a:solidFill>
                <a:latin typeface="Roboto Medium"/>
                <a:ea typeface="Roboto Medium"/>
                <a:cs typeface="Roboto Medium"/>
                <a:sym typeface="Roboto Medium"/>
              </a:rPr>
              <a:t> </a:t>
            </a:r>
            <a:r>
              <a:rPr lang="en-US" sz="2800" b="1">
                <a:solidFill>
                  <a:srgbClr val="C31C4A"/>
                </a:solidFill>
                <a:latin typeface="Roboto"/>
                <a:ea typeface="Roboto"/>
                <a:cs typeface="Roboto"/>
                <a:sym typeface="Roboto"/>
              </a:rPr>
              <a:t>πειραματισμού (με δοκιμή και σφάλμα)</a:t>
            </a:r>
            <a:endParaRPr sz="2800" b="1">
              <a:solidFill>
                <a:srgbClr val="C31C4A"/>
              </a:solidFill>
              <a:latin typeface="Roboto"/>
              <a:ea typeface="Roboto"/>
              <a:cs typeface="Roboto"/>
              <a:sym typeface="Roboto"/>
            </a:endParaRPr>
          </a:p>
        </p:txBody>
      </p:sp>
      <p:sp>
        <p:nvSpPr>
          <p:cNvPr id="323" name="Google Shape;323;p36"/>
          <p:cNvSpPr/>
          <p:nvPr/>
        </p:nvSpPr>
        <p:spPr>
          <a:xfrm>
            <a:off x="2087150" y="3966300"/>
            <a:ext cx="1349700" cy="9486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1</a:t>
            </a:r>
            <a:endParaRPr sz="2800" b="1" i="0" u="none" strike="noStrike" cap="none">
              <a:solidFill>
                <a:schemeClr val="lt1"/>
              </a:solidFill>
              <a:latin typeface="Roboto"/>
              <a:ea typeface="Roboto"/>
              <a:cs typeface="Roboto"/>
              <a:sym typeface="Roboto"/>
            </a:endParaRPr>
          </a:p>
        </p:txBody>
      </p:sp>
      <p:sp>
        <p:nvSpPr>
          <p:cNvPr id="324" name="Google Shape;324;p36"/>
          <p:cNvSpPr txBox="1"/>
          <p:nvPr/>
        </p:nvSpPr>
        <p:spPr>
          <a:xfrm>
            <a:off x="1965650" y="3227400"/>
            <a:ext cx="159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325" name="Google Shape;325;p36"/>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2</a:t>
            </a:r>
            <a:endParaRPr sz="2800" b="1" i="0" u="none" strike="noStrike" cap="none">
              <a:solidFill>
                <a:schemeClr val="lt1"/>
              </a:solidFill>
              <a:latin typeface="Roboto"/>
              <a:ea typeface="Roboto"/>
              <a:cs typeface="Roboto"/>
              <a:sym typeface="Roboto"/>
            </a:endParaRPr>
          </a:p>
        </p:txBody>
      </p:sp>
      <p:sp>
        <p:nvSpPr>
          <p:cNvPr id="326" name="Google Shape;326;p36"/>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327" name="Google Shape;327;p36"/>
          <p:cNvSpPr/>
          <p:nvPr/>
        </p:nvSpPr>
        <p:spPr>
          <a:xfrm>
            <a:off x="5815600" y="3966300"/>
            <a:ext cx="1349700" cy="9486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3</a:t>
            </a:r>
            <a:endParaRPr sz="2800" b="1" i="0" u="none" strike="noStrike" cap="none">
              <a:solidFill>
                <a:schemeClr val="lt1"/>
              </a:solidFill>
              <a:latin typeface="Roboto"/>
              <a:ea typeface="Roboto"/>
              <a:cs typeface="Roboto"/>
              <a:sym typeface="Roboto"/>
            </a:endParaRPr>
          </a:p>
        </p:txBody>
      </p:sp>
      <p:sp>
        <p:nvSpPr>
          <p:cNvPr id="328" name="Google Shape;328;p36"/>
          <p:cNvSpPr txBox="1"/>
          <p:nvPr/>
        </p:nvSpPr>
        <p:spPr>
          <a:xfrm>
            <a:off x="5523700" y="3227400"/>
            <a:ext cx="193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329" name="Google Shape;329;p36"/>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33"/>
        <p:cNvGrpSpPr/>
        <p:nvPr/>
      </p:nvGrpSpPr>
      <p:grpSpPr>
        <a:xfrm>
          <a:off x="0" y="0"/>
          <a:ext cx="0" cy="0"/>
          <a:chOff x="0" y="0"/>
          <a:chExt cx="0" cy="0"/>
        </a:xfrm>
      </p:grpSpPr>
      <p:sp>
        <p:nvSpPr>
          <p:cNvPr id="334" name="Google Shape;334;p37"/>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i="1">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Μάθηση μέσω</a:t>
            </a:r>
            <a:r>
              <a:rPr lang="en-US" sz="2800">
                <a:solidFill>
                  <a:srgbClr val="222222"/>
                </a:solidFill>
                <a:latin typeface="Roboto Medium"/>
                <a:ea typeface="Roboto Medium"/>
                <a:cs typeface="Roboto Medium"/>
                <a:sym typeface="Roboto Medium"/>
              </a:rPr>
              <a:t> </a:t>
            </a:r>
            <a:r>
              <a:rPr lang="en-US" sz="2800" b="1">
                <a:solidFill>
                  <a:srgbClr val="C31C4A"/>
                </a:solidFill>
                <a:latin typeface="Roboto"/>
                <a:ea typeface="Roboto"/>
                <a:cs typeface="Roboto"/>
                <a:sym typeface="Roboto"/>
              </a:rPr>
              <a:t>πειραματισμού (με δοκιμή και σφάλμα)</a:t>
            </a:r>
            <a:endParaRPr sz="2800">
              <a:solidFill>
                <a:srgbClr val="C31C4A"/>
              </a:solidFill>
              <a:latin typeface="Roboto Medium"/>
              <a:ea typeface="Roboto Medium"/>
              <a:cs typeface="Roboto Medium"/>
              <a:sym typeface="Roboto Medium"/>
            </a:endParaRPr>
          </a:p>
        </p:txBody>
      </p:sp>
      <p:sp>
        <p:nvSpPr>
          <p:cNvPr id="335" name="Google Shape;335;p37"/>
          <p:cNvSpPr/>
          <p:nvPr/>
        </p:nvSpPr>
        <p:spPr>
          <a:xfrm>
            <a:off x="2087150" y="3966300"/>
            <a:ext cx="1349700" cy="9486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1</a:t>
            </a:r>
            <a:endParaRPr sz="2800" b="1" i="0" u="none" strike="noStrike" cap="none">
              <a:solidFill>
                <a:schemeClr val="lt1"/>
              </a:solidFill>
              <a:latin typeface="Quicksand"/>
              <a:ea typeface="Quicksand"/>
              <a:cs typeface="Quicksand"/>
              <a:sym typeface="Quicksand"/>
            </a:endParaRPr>
          </a:p>
        </p:txBody>
      </p:sp>
      <p:sp>
        <p:nvSpPr>
          <p:cNvPr id="336" name="Google Shape;336;p37"/>
          <p:cNvSpPr txBox="1"/>
          <p:nvPr/>
        </p:nvSpPr>
        <p:spPr>
          <a:xfrm>
            <a:off x="1965650" y="3227400"/>
            <a:ext cx="159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337" name="Google Shape;337;p37"/>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2</a:t>
            </a:r>
            <a:endParaRPr sz="2800" b="1" i="0" u="none" strike="noStrike" cap="none">
              <a:solidFill>
                <a:schemeClr val="lt1"/>
              </a:solidFill>
              <a:latin typeface="Quicksand"/>
              <a:ea typeface="Quicksand"/>
              <a:cs typeface="Quicksand"/>
              <a:sym typeface="Quicksand"/>
            </a:endParaRPr>
          </a:p>
        </p:txBody>
      </p:sp>
      <p:sp>
        <p:nvSpPr>
          <p:cNvPr id="338" name="Google Shape;338;p37"/>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339" name="Google Shape;339;p37"/>
          <p:cNvSpPr/>
          <p:nvPr/>
        </p:nvSpPr>
        <p:spPr>
          <a:xfrm>
            <a:off x="5618937" y="3707153"/>
            <a:ext cx="1743000" cy="1224900"/>
          </a:xfrm>
          <a:prstGeom prst="roundRect">
            <a:avLst>
              <a:gd name="adj" fmla="val 16667"/>
            </a:avLst>
          </a:prstGeom>
          <a:solidFill>
            <a:srgbClr val="F1C232"/>
          </a:solidFill>
          <a:ln w="381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Quicksand"/>
                <a:ea typeface="Quicksand"/>
                <a:cs typeface="Quicksand"/>
                <a:sym typeface="Quicksand"/>
              </a:rPr>
              <a:t>3</a:t>
            </a:r>
            <a:endParaRPr sz="2800" b="1" i="0" u="none" strike="noStrike" cap="none">
              <a:solidFill>
                <a:schemeClr val="lt1"/>
              </a:solidFill>
              <a:latin typeface="Quicksand"/>
              <a:ea typeface="Quicksand"/>
              <a:cs typeface="Quicksand"/>
              <a:sym typeface="Quicksand"/>
            </a:endParaRPr>
          </a:p>
        </p:txBody>
      </p:sp>
      <p:sp>
        <p:nvSpPr>
          <p:cNvPr id="340" name="Google Shape;340;p37"/>
          <p:cNvSpPr txBox="1"/>
          <p:nvPr/>
        </p:nvSpPr>
        <p:spPr>
          <a:xfrm>
            <a:off x="5477700" y="2765650"/>
            <a:ext cx="2020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341" name="Google Shape;341;p37"/>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61"/>
        <p:cNvGrpSpPr/>
        <p:nvPr/>
      </p:nvGrpSpPr>
      <p:grpSpPr>
        <a:xfrm>
          <a:off x="0" y="0"/>
          <a:ext cx="0" cy="0"/>
          <a:chOff x="0" y="0"/>
          <a:chExt cx="0" cy="0"/>
        </a:xfrm>
      </p:grpSpPr>
      <p:sp>
        <p:nvSpPr>
          <p:cNvPr id="62" name="Google Shape;62;p11"/>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rgbClr val="C31C4A"/>
                </a:solidFill>
                <a:latin typeface="Roboto"/>
                <a:ea typeface="Roboto"/>
                <a:cs typeface="Roboto"/>
                <a:sym typeface="Roboto"/>
              </a:rPr>
              <a:t>Σε αυτό το μάθημα, θα:</a:t>
            </a:r>
            <a:endParaRPr b="1">
              <a:solidFill>
                <a:srgbClr val="C31C4A"/>
              </a:solidFill>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a:solidFill>
                  <a:srgbClr val="000000"/>
                </a:solidFill>
                <a:latin typeface="Roboto"/>
                <a:ea typeface="Roboto"/>
                <a:cs typeface="Roboto"/>
                <a:sym typeface="Roboto"/>
              </a:rPr>
              <a:t>Ορίσετε τη σχέση της μηχανικής μάθησης με την τεχνητή νοημοσύνη</a:t>
            </a:r>
            <a:endParaRPr>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a:solidFill>
                  <a:srgbClr val="000000"/>
                </a:solidFill>
                <a:latin typeface="Roboto"/>
                <a:ea typeface="Roboto"/>
                <a:cs typeface="Roboto"/>
                <a:sym typeface="Roboto"/>
              </a:rPr>
              <a:t>Αναφέρετε τις τρεις συνήθεις προσεγγίσεις της μηχανικής μάθησης</a:t>
            </a:r>
            <a:endParaRPr>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a:solidFill>
                  <a:srgbClr val="000000"/>
                </a:solidFill>
                <a:latin typeface="Roboto"/>
                <a:ea typeface="Roboto"/>
                <a:cs typeface="Roboto"/>
                <a:sym typeface="Roboto"/>
              </a:rPr>
              <a:t>Περιγράψετε πώς μπορεί να </a:t>
            </a:r>
            <a:r>
              <a:rPr lang="en-US">
                <a:latin typeface="Roboto"/>
                <a:ea typeface="Roboto"/>
                <a:cs typeface="Roboto"/>
                <a:sym typeface="Roboto"/>
              </a:rPr>
              <a:t>επιτευχθεί</a:t>
            </a:r>
            <a:r>
              <a:rPr lang="en-US">
                <a:solidFill>
                  <a:srgbClr val="000000"/>
                </a:solidFill>
                <a:latin typeface="Roboto"/>
                <a:ea typeface="Roboto"/>
                <a:cs typeface="Roboto"/>
                <a:sym typeface="Roboto"/>
              </a:rPr>
              <a:t> η ταξινόμηση με τη χρήση μάθησης με επίβλεψη</a:t>
            </a:r>
            <a:endParaRPr>
              <a:latin typeface="Roboto"/>
              <a:ea typeface="Roboto"/>
              <a:cs typeface="Roboto"/>
              <a:sym typeface="Roboto"/>
            </a:endParaRPr>
          </a:p>
          <a:p>
            <a:pPr marL="0" lvl="0" indent="0" algn="l" rtl="0">
              <a:lnSpc>
                <a:spcPct val="115000"/>
              </a:lnSpc>
              <a:spcBef>
                <a:spcPts val="1000"/>
              </a:spcBef>
              <a:spcAft>
                <a:spcPts val="0"/>
              </a:spcAft>
              <a:buSzPts val="1800"/>
              <a:buNone/>
            </a:pPr>
            <a:endParaRPr b="1">
              <a:latin typeface="Roboto"/>
              <a:ea typeface="Roboto"/>
              <a:cs typeface="Roboto"/>
              <a:sym typeface="Roboto"/>
            </a:endParaRPr>
          </a:p>
        </p:txBody>
      </p:sp>
      <p:sp>
        <p:nvSpPr>
          <p:cNvPr id="63" name="Google Shape;63;p11"/>
          <p:cNvSpPr txBox="1">
            <a:spLocks noGrp="1"/>
          </p:cNvSpPr>
          <p:nvPr>
            <p:ph type="title"/>
          </p:nvPr>
        </p:nvSpPr>
        <p:spPr>
          <a:xfrm>
            <a:off x="310900" y="310900"/>
            <a:ext cx="70917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solidFill>
                  <a:srgbClr val="C31C4A"/>
                </a:solidFill>
                <a:latin typeface="Roboto"/>
                <a:ea typeface="Roboto"/>
                <a:cs typeface="Roboto"/>
                <a:sym typeface="Roboto"/>
              </a:rPr>
              <a:t>Μάθημα 2</a:t>
            </a:r>
            <a:r>
              <a:rPr lang="en-US">
                <a:latin typeface="Roboto"/>
                <a:ea typeface="Roboto"/>
                <a:cs typeface="Roboto"/>
                <a:sym typeface="Roboto"/>
              </a:rPr>
              <a:t>: </a:t>
            </a:r>
            <a:r>
              <a:rPr lang="en-US" sz="2400">
                <a:solidFill>
                  <a:srgbClr val="C31C4A"/>
                </a:solidFill>
                <a:latin typeface="Roboto"/>
                <a:ea typeface="Roboto"/>
                <a:cs typeface="Roboto"/>
                <a:sym typeface="Roboto"/>
              </a:rPr>
              <a:t>Πώς μαθαίνουν οι υπολογιστές από δεδομένα</a:t>
            </a:r>
            <a:endParaRPr>
              <a:solidFill>
                <a:srgbClr val="C31C4A"/>
              </a:solidFill>
              <a:latin typeface="Roboto"/>
              <a:ea typeface="Roboto"/>
              <a:cs typeface="Roboto"/>
              <a:sym typeface="Roboto"/>
            </a:endParaRPr>
          </a:p>
        </p:txBody>
      </p:sp>
      <p:pic>
        <p:nvPicPr>
          <p:cNvPr id="64" name="Google Shape;64;p11"/>
          <p:cNvPicPr preferRelativeResize="0"/>
          <p:nvPr/>
        </p:nvPicPr>
        <p:blipFill rotWithShape="1">
          <a:blip r:embed="rId3">
            <a:alphaModFix/>
          </a:blip>
          <a:srcRect/>
          <a:stretch/>
        </p:blipFill>
        <p:spPr>
          <a:xfrm>
            <a:off x="8271300" y="517200"/>
            <a:ext cx="419100" cy="419100"/>
          </a:xfrm>
          <a:prstGeom prst="rect">
            <a:avLst/>
          </a:prstGeom>
          <a:noFill/>
          <a:ln>
            <a:noFill/>
          </a:ln>
        </p:spPr>
      </p:pic>
      <p:sp>
        <p:nvSpPr>
          <p:cNvPr id="65" name="Google Shape;65;p11"/>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Στόχοι</a:t>
            </a:r>
            <a:endParaRPr>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45"/>
        <p:cNvGrpSpPr/>
        <p:nvPr/>
      </p:nvGrpSpPr>
      <p:grpSpPr>
        <a:xfrm>
          <a:off x="0" y="0"/>
          <a:ext cx="0" cy="0"/>
          <a:chOff x="0" y="0"/>
          <a:chExt cx="0" cy="0"/>
        </a:xfrm>
      </p:grpSpPr>
      <p:sp>
        <p:nvSpPr>
          <p:cNvPr id="346" name="Google Shape;346;p38"/>
          <p:cNvSpPr txBox="1">
            <a:spLocks noGrp="1"/>
          </p:cNvSpPr>
          <p:nvPr>
            <p:ph type="title"/>
          </p:nvPr>
        </p:nvSpPr>
        <p:spPr>
          <a:xfrm>
            <a:off x="311400" y="317550"/>
            <a:ext cx="8711100" cy="257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i="1">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Απαιτεί πολλά </a:t>
            </a:r>
            <a:r>
              <a:rPr lang="en-US" sz="2800" b="1">
                <a:solidFill>
                  <a:srgbClr val="C31C4A"/>
                </a:solidFill>
                <a:latin typeface="Roboto"/>
                <a:ea typeface="Roboto"/>
                <a:cs typeface="Roboto"/>
                <a:sym typeface="Roboto"/>
              </a:rPr>
              <a:t>δεδομένα εκπαίδευσης</a:t>
            </a:r>
            <a:endParaRPr sz="2800" b="1">
              <a:solidFill>
                <a:srgbClr val="C31C4A"/>
              </a:solidFill>
              <a:latin typeface="Roboto"/>
              <a:ea typeface="Roboto"/>
              <a:cs typeface="Roboto"/>
              <a:sym typeface="Roboto"/>
            </a:endParaRPr>
          </a:p>
        </p:txBody>
      </p:sp>
      <p:sp>
        <p:nvSpPr>
          <p:cNvPr id="347" name="Google Shape;347;p38"/>
          <p:cNvSpPr/>
          <p:nvPr/>
        </p:nvSpPr>
        <p:spPr>
          <a:xfrm>
            <a:off x="2087150" y="3966300"/>
            <a:ext cx="1349700" cy="9486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1</a:t>
            </a:r>
            <a:endParaRPr sz="2800" b="1" i="0" u="none" strike="noStrike" cap="none">
              <a:solidFill>
                <a:schemeClr val="lt1"/>
              </a:solidFill>
              <a:latin typeface="Roboto"/>
              <a:ea typeface="Roboto"/>
              <a:cs typeface="Roboto"/>
              <a:sym typeface="Roboto"/>
            </a:endParaRPr>
          </a:p>
        </p:txBody>
      </p:sp>
      <p:sp>
        <p:nvSpPr>
          <p:cNvPr id="348" name="Google Shape;348;p38"/>
          <p:cNvSpPr txBox="1"/>
          <p:nvPr/>
        </p:nvSpPr>
        <p:spPr>
          <a:xfrm>
            <a:off x="1965650" y="3227400"/>
            <a:ext cx="159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349" name="Google Shape;349;p38"/>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2</a:t>
            </a:r>
            <a:endParaRPr sz="2800" b="1" i="0" u="none" strike="noStrike" cap="none">
              <a:solidFill>
                <a:schemeClr val="lt1"/>
              </a:solidFill>
              <a:latin typeface="Roboto"/>
              <a:ea typeface="Roboto"/>
              <a:cs typeface="Roboto"/>
              <a:sym typeface="Roboto"/>
            </a:endParaRPr>
          </a:p>
        </p:txBody>
      </p:sp>
      <p:sp>
        <p:nvSpPr>
          <p:cNvPr id="350" name="Google Shape;350;p38"/>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351" name="Google Shape;351;p38"/>
          <p:cNvSpPr/>
          <p:nvPr/>
        </p:nvSpPr>
        <p:spPr>
          <a:xfrm>
            <a:off x="5815600" y="3966300"/>
            <a:ext cx="1349700" cy="9486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3</a:t>
            </a:r>
            <a:endParaRPr sz="2800" b="1" i="0" u="none" strike="noStrike" cap="none">
              <a:solidFill>
                <a:schemeClr val="lt1"/>
              </a:solidFill>
              <a:latin typeface="Roboto"/>
              <a:ea typeface="Roboto"/>
              <a:cs typeface="Roboto"/>
              <a:sym typeface="Roboto"/>
            </a:endParaRPr>
          </a:p>
        </p:txBody>
      </p:sp>
      <p:sp>
        <p:nvSpPr>
          <p:cNvPr id="352" name="Google Shape;352;p38"/>
          <p:cNvSpPr txBox="1"/>
          <p:nvPr/>
        </p:nvSpPr>
        <p:spPr>
          <a:xfrm>
            <a:off x="5523700" y="3227400"/>
            <a:ext cx="193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353" name="Google Shape;353;p38"/>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57"/>
        <p:cNvGrpSpPr/>
        <p:nvPr/>
      </p:nvGrpSpPr>
      <p:grpSpPr>
        <a:xfrm>
          <a:off x="0" y="0"/>
          <a:ext cx="0" cy="0"/>
          <a:chOff x="0" y="0"/>
          <a:chExt cx="0" cy="0"/>
        </a:xfrm>
      </p:grpSpPr>
      <p:sp>
        <p:nvSpPr>
          <p:cNvPr id="358" name="Google Shape;358;p39"/>
          <p:cNvSpPr txBox="1">
            <a:spLocks noGrp="1"/>
          </p:cNvSpPr>
          <p:nvPr>
            <p:ph type="title"/>
          </p:nvPr>
        </p:nvSpPr>
        <p:spPr>
          <a:xfrm>
            <a:off x="311400" y="317550"/>
            <a:ext cx="87111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endParaRPr sz="2800" i="1">
              <a:solidFill>
                <a:srgbClr val="595959"/>
              </a:solidFill>
              <a:latin typeface="Roboto Medium"/>
              <a:ea typeface="Roboto Medium"/>
              <a:cs typeface="Roboto Medium"/>
              <a:sym typeface="Roboto Medium"/>
            </a:endParaRPr>
          </a:p>
          <a:p>
            <a:pPr marL="0" lvl="0" indent="0" algn="ctr" rtl="0">
              <a:lnSpc>
                <a:spcPct val="100000"/>
              </a:lnSpc>
              <a:spcBef>
                <a:spcPts val="0"/>
              </a:spcBef>
              <a:spcAft>
                <a:spcPts val="0"/>
              </a:spcAft>
              <a:buSzPts val="2800"/>
              <a:buNone/>
            </a:pPr>
            <a:r>
              <a:rPr lang="en-US" sz="2800">
                <a:solidFill>
                  <a:srgbClr val="222222"/>
                </a:solidFill>
                <a:latin typeface="Roboto"/>
                <a:ea typeface="Roboto"/>
                <a:cs typeface="Roboto"/>
                <a:sym typeface="Roboto"/>
              </a:rPr>
              <a:t>Απαιτεί πολλά </a:t>
            </a:r>
            <a:r>
              <a:rPr lang="en-US" sz="2800" b="1">
                <a:solidFill>
                  <a:srgbClr val="C31C4A"/>
                </a:solidFill>
                <a:latin typeface="Roboto"/>
                <a:ea typeface="Roboto"/>
                <a:cs typeface="Roboto"/>
                <a:sym typeface="Roboto"/>
              </a:rPr>
              <a:t>δεδομένα εκπαίδευσης</a:t>
            </a:r>
            <a:endParaRPr sz="2800">
              <a:solidFill>
                <a:srgbClr val="C31C4A"/>
              </a:solidFill>
              <a:latin typeface="Roboto Medium"/>
              <a:ea typeface="Roboto Medium"/>
              <a:cs typeface="Roboto Medium"/>
              <a:sym typeface="Roboto Medium"/>
            </a:endParaRPr>
          </a:p>
        </p:txBody>
      </p:sp>
      <p:sp>
        <p:nvSpPr>
          <p:cNvPr id="359" name="Google Shape;359;p39"/>
          <p:cNvSpPr/>
          <p:nvPr/>
        </p:nvSpPr>
        <p:spPr>
          <a:xfrm>
            <a:off x="1853705" y="3626040"/>
            <a:ext cx="1816500" cy="1276800"/>
          </a:xfrm>
          <a:prstGeom prst="roundRect">
            <a:avLst>
              <a:gd name="adj" fmla="val 16667"/>
            </a:avLst>
          </a:prstGeom>
          <a:solidFill>
            <a:srgbClr val="674EA7"/>
          </a:solidFill>
          <a:ln w="381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1</a:t>
            </a:r>
            <a:endParaRPr sz="2800" b="1" i="0" u="none" strike="noStrike" cap="none">
              <a:solidFill>
                <a:schemeClr val="lt1"/>
              </a:solidFill>
              <a:latin typeface="Roboto"/>
              <a:ea typeface="Roboto"/>
              <a:cs typeface="Roboto"/>
              <a:sym typeface="Roboto"/>
            </a:endParaRPr>
          </a:p>
        </p:txBody>
      </p:sp>
      <p:sp>
        <p:nvSpPr>
          <p:cNvPr id="360" name="Google Shape;360;p39"/>
          <p:cNvSpPr txBox="1"/>
          <p:nvPr/>
        </p:nvSpPr>
        <p:spPr>
          <a:xfrm>
            <a:off x="1690050" y="2734761"/>
            <a:ext cx="2143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με επίβλεψη</a:t>
            </a:r>
            <a:endParaRPr sz="1800" b="1" i="0" u="none" strike="noStrike" cap="none">
              <a:solidFill>
                <a:srgbClr val="000000"/>
              </a:solidFill>
              <a:latin typeface="Roboto"/>
              <a:ea typeface="Roboto"/>
              <a:cs typeface="Roboto"/>
              <a:sym typeface="Roboto"/>
            </a:endParaRPr>
          </a:p>
        </p:txBody>
      </p:sp>
      <p:sp>
        <p:nvSpPr>
          <p:cNvPr id="361" name="Google Shape;361;p39"/>
          <p:cNvSpPr/>
          <p:nvPr/>
        </p:nvSpPr>
        <p:spPr>
          <a:xfrm>
            <a:off x="3951375" y="3966300"/>
            <a:ext cx="1349700" cy="9486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2</a:t>
            </a:r>
            <a:endParaRPr sz="2800" b="1" i="0" u="none" strike="noStrike" cap="none">
              <a:solidFill>
                <a:schemeClr val="lt1"/>
              </a:solidFill>
              <a:latin typeface="Roboto"/>
              <a:ea typeface="Roboto"/>
              <a:cs typeface="Roboto"/>
              <a:sym typeface="Roboto"/>
            </a:endParaRPr>
          </a:p>
        </p:txBody>
      </p:sp>
      <p:sp>
        <p:nvSpPr>
          <p:cNvPr id="362" name="Google Shape;362;p39"/>
          <p:cNvSpPr txBox="1"/>
          <p:nvPr/>
        </p:nvSpPr>
        <p:spPr>
          <a:xfrm>
            <a:off x="3732525" y="3227400"/>
            <a:ext cx="1787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Μάθηση χωρίς επίβλεψη</a:t>
            </a:r>
            <a:endParaRPr sz="1800" b="1" i="0" u="none" strike="noStrike" cap="none">
              <a:solidFill>
                <a:srgbClr val="000000"/>
              </a:solidFill>
              <a:latin typeface="Roboto"/>
              <a:ea typeface="Roboto"/>
              <a:cs typeface="Roboto"/>
              <a:sym typeface="Roboto"/>
            </a:endParaRPr>
          </a:p>
        </p:txBody>
      </p:sp>
      <p:sp>
        <p:nvSpPr>
          <p:cNvPr id="363" name="Google Shape;363;p39"/>
          <p:cNvSpPr/>
          <p:nvPr/>
        </p:nvSpPr>
        <p:spPr>
          <a:xfrm>
            <a:off x="5815600" y="3966300"/>
            <a:ext cx="1349700" cy="9486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a:ea typeface="Roboto"/>
                <a:cs typeface="Roboto"/>
                <a:sym typeface="Roboto"/>
              </a:rPr>
              <a:t>3</a:t>
            </a:r>
            <a:endParaRPr sz="2800" b="1" i="0" u="none" strike="noStrike" cap="none">
              <a:solidFill>
                <a:schemeClr val="lt1"/>
              </a:solidFill>
              <a:latin typeface="Roboto"/>
              <a:ea typeface="Roboto"/>
              <a:cs typeface="Roboto"/>
              <a:sym typeface="Roboto"/>
            </a:endParaRPr>
          </a:p>
        </p:txBody>
      </p:sp>
      <p:sp>
        <p:nvSpPr>
          <p:cNvPr id="364" name="Google Shape;364;p39"/>
          <p:cNvSpPr txBox="1"/>
          <p:nvPr/>
        </p:nvSpPr>
        <p:spPr>
          <a:xfrm>
            <a:off x="5523700" y="3227400"/>
            <a:ext cx="193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Ενισχυτική μάθηση</a:t>
            </a:r>
            <a:endParaRPr sz="1800" b="1" i="0" u="none" strike="noStrike" cap="none">
              <a:solidFill>
                <a:srgbClr val="000000"/>
              </a:solidFill>
              <a:latin typeface="Roboto"/>
              <a:ea typeface="Roboto"/>
              <a:cs typeface="Roboto"/>
              <a:sym typeface="Roboto"/>
            </a:endParaRPr>
          </a:p>
        </p:txBody>
      </p:sp>
      <p:sp>
        <p:nvSpPr>
          <p:cNvPr id="365" name="Google Shape;365;p39"/>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81"/>
        <p:cNvGrpSpPr/>
        <p:nvPr/>
      </p:nvGrpSpPr>
      <p:grpSpPr>
        <a:xfrm>
          <a:off x="0" y="0"/>
          <a:ext cx="0" cy="0"/>
          <a:chOff x="0" y="0"/>
          <a:chExt cx="0" cy="0"/>
        </a:xfrm>
      </p:grpSpPr>
      <p:grpSp>
        <p:nvGrpSpPr>
          <p:cNvPr id="382" name="Google Shape;382;p41"/>
          <p:cNvGrpSpPr/>
          <p:nvPr/>
        </p:nvGrpSpPr>
        <p:grpSpPr>
          <a:xfrm>
            <a:off x="1357535" y="2753250"/>
            <a:ext cx="6693840" cy="2789100"/>
            <a:chOff x="1357535" y="2753250"/>
            <a:chExt cx="6693840" cy="2789100"/>
          </a:xfrm>
        </p:grpSpPr>
        <p:pic>
          <p:nvPicPr>
            <p:cNvPr id="383" name="Google Shape;383;p41"/>
            <p:cNvPicPr preferRelativeResize="0"/>
            <p:nvPr/>
          </p:nvPicPr>
          <p:blipFill rotWithShape="1">
            <a:blip r:embed="rId3">
              <a:alphaModFix/>
            </a:blip>
            <a:srcRect/>
            <a:stretch/>
          </p:blipFill>
          <p:spPr>
            <a:xfrm>
              <a:off x="1357535" y="2753250"/>
              <a:ext cx="6693840" cy="2789100"/>
            </a:xfrm>
            <a:prstGeom prst="rect">
              <a:avLst/>
            </a:prstGeom>
            <a:noFill/>
            <a:ln>
              <a:noFill/>
            </a:ln>
          </p:spPr>
        </p:pic>
        <p:sp>
          <p:nvSpPr>
            <p:cNvPr id="384" name="Google Shape;384;p41"/>
            <p:cNvSpPr txBox="1"/>
            <p:nvPr/>
          </p:nvSpPr>
          <p:spPr>
            <a:xfrm>
              <a:off x="1825375" y="3174575"/>
              <a:ext cx="1232400" cy="2619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Μήλο</a:t>
              </a:r>
              <a:endParaRPr sz="1600" b="1" i="0" u="none" strike="noStrike" cap="none">
                <a:solidFill>
                  <a:srgbClr val="000000"/>
                </a:solidFill>
                <a:latin typeface="Roboto"/>
                <a:ea typeface="Roboto"/>
                <a:cs typeface="Roboto"/>
                <a:sym typeface="Roboto"/>
              </a:endParaRPr>
            </a:p>
          </p:txBody>
        </p:sp>
        <p:sp>
          <p:nvSpPr>
            <p:cNvPr id="385" name="Google Shape;385;p41"/>
            <p:cNvSpPr txBox="1"/>
            <p:nvPr/>
          </p:nvSpPr>
          <p:spPr>
            <a:xfrm>
              <a:off x="4088250" y="3174575"/>
              <a:ext cx="1232400" cy="2619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Μπανάνα</a:t>
              </a:r>
              <a:endParaRPr sz="1600" b="1" i="0" u="none" strike="noStrike" cap="none">
                <a:solidFill>
                  <a:srgbClr val="000000"/>
                </a:solidFill>
                <a:latin typeface="Roboto"/>
                <a:ea typeface="Roboto"/>
                <a:cs typeface="Roboto"/>
                <a:sym typeface="Roboto"/>
              </a:endParaRPr>
            </a:p>
          </p:txBody>
        </p:sp>
        <p:sp>
          <p:nvSpPr>
            <p:cNvPr id="386" name="Google Shape;386;p41"/>
            <p:cNvSpPr txBox="1"/>
            <p:nvPr/>
          </p:nvSpPr>
          <p:spPr>
            <a:xfrm>
              <a:off x="6351125" y="3174575"/>
              <a:ext cx="1232400" cy="2619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Πορτοκάλι</a:t>
              </a:r>
              <a:endParaRPr sz="1600" b="1" i="0" u="none" strike="noStrike" cap="none">
                <a:solidFill>
                  <a:srgbClr val="000000"/>
                </a:solidFill>
                <a:latin typeface="Roboto"/>
                <a:ea typeface="Roboto"/>
                <a:cs typeface="Roboto"/>
                <a:sym typeface="Roboto"/>
              </a:endParaRPr>
            </a:p>
          </p:txBody>
        </p:sp>
      </p:grpSp>
      <p:sp>
        <p:nvSpPr>
          <p:cNvPr id="387" name="Google Shape;387;p41"/>
          <p:cNvSpPr txBox="1">
            <a:spLocks noGrp="1"/>
          </p:cNvSpPr>
          <p:nvPr>
            <p:ph type="body" idx="1"/>
          </p:nvPr>
        </p:nvSpPr>
        <p:spPr>
          <a:xfrm>
            <a:off x="310900" y="1017725"/>
            <a:ext cx="8521200" cy="146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000">
                <a:latin typeface="Roboto"/>
                <a:ea typeface="Roboto"/>
                <a:cs typeface="Roboto"/>
                <a:sym typeface="Roboto"/>
              </a:rPr>
              <a:t>Η ταξινόμηση είναι ένας τρόπος χρήσης της </a:t>
            </a:r>
            <a:r>
              <a:rPr lang="en-US" sz="2000" b="1">
                <a:solidFill>
                  <a:srgbClr val="C31C4A"/>
                </a:solidFill>
                <a:latin typeface="Roboto"/>
                <a:ea typeface="Roboto"/>
                <a:cs typeface="Roboto"/>
                <a:sym typeface="Roboto"/>
              </a:rPr>
              <a:t>μάθησης με επίβλεψη</a:t>
            </a:r>
            <a:r>
              <a:rPr lang="en-US" sz="2000">
                <a:latin typeface="Roboto"/>
                <a:ea typeface="Roboto"/>
                <a:cs typeface="Roboto"/>
                <a:sym typeface="Roboto"/>
              </a:rPr>
              <a:t> για την κατηγοριοποίηση δεδομένων. </a:t>
            </a:r>
            <a:endParaRPr sz="2000">
              <a:latin typeface="Roboto"/>
              <a:ea typeface="Roboto"/>
              <a:cs typeface="Roboto"/>
              <a:sym typeface="Roboto"/>
            </a:endParaRPr>
          </a:p>
          <a:p>
            <a:pPr marL="0" lvl="0" indent="0" algn="l" rtl="0">
              <a:lnSpc>
                <a:spcPct val="115000"/>
              </a:lnSpc>
              <a:spcBef>
                <a:spcPts val="1600"/>
              </a:spcBef>
              <a:spcAft>
                <a:spcPts val="1600"/>
              </a:spcAft>
              <a:buSzPts val="1800"/>
              <a:buNone/>
            </a:pPr>
            <a:r>
              <a:rPr lang="en-US" sz="2000">
                <a:latin typeface="Roboto"/>
                <a:ea typeface="Roboto"/>
                <a:cs typeface="Roboto"/>
                <a:sym typeface="Roboto"/>
              </a:rPr>
              <a:t>Ένα μοντέλο ταξινόμησης εκχωρεί δεδομένα σε μια </a:t>
            </a:r>
            <a:r>
              <a:rPr lang="en-US" sz="2000" b="1">
                <a:solidFill>
                  <a:srgbClr val="C31C4A"/>
                </a:solidFill>
                <a:latin typeface="Roboto"/>
                <a:ea typeface="Roboto"/>
                <a:cs typeface="Roboto"/>
                <a:sym typeface="Roboto"/>
              </a:rPr>
              <a:t>κλάση</a:t>
            </a:r>
            <a:r>
              <a:rPr lang="en-US" sz="2000">
                <a:solidFill>
                  <a:srgbClr val="C31C4A"/>
                </a:solidFill>
                <a:latin typeface="Roboto"/>
                <a:ea typeface="Roboto"/>
                <a:cs typeface="Roboto"/>
                <a:sym typeface="Roboto"/>
              </a:rPr>
              <a:t> </a:t>
            </a:r>
            <a:r>
              <a:rPr lang="en-US" sz="2000">
                <a:latin typeface="Roboto"/>
                <a:ea typeface="Roboto"/>
                <a:cs typeface="Roboto"/>
                <a:sym typeface="Roboto"/>
              </a:rPr>
              <a:t>εφαρμόζοντας επισημάνσεις.</a:t>
            </a:r>
            <a:endParaRPr sz="2000">
              <a:latin typeface="Roboto"/>
              <a:ea typeface="Roboto"/>
              <a:cs typeface="Roboto"/>
              <a:sym typeface="Roboto"/>
            </a:endParaRPr>
          </a:p>
        </p:txBody>
      </p:sp>
      <p:sp>
        <p:nvSpPr>
          <p:cNvPr id="388" name="Google Shape;388;p41"/>
          <p:cNvSpPr txBox="1">
            <a:spLocks noGrp="1"/>
          </p:cNvSpPr>
          <p:nvPr>
            <p:ph type="subTitle" idx="2"/>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
        <p:nvSpPr>
          <p:cNvPr id="389" name="Google Shape;389;p41"/>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Ταξινόμηση</a:t>
            </a:r>
            <a:r>
              <a:rPr lang="en-US">
                <a:solidFill>
                  <a:srgbClr val="595959"/>
                </a:solidFill>
                <a:latin typeface="Roboto"/>
                <a:ea typeface="Roboto"/>
                <a:cs typeface="Roboto"/>
                <a:sym typeface="Roboto"/>
              </a:rPr>
              <a:t> </a:t>
            </a:r>
            <a:endParaRPr sz="3600">
              <a:solidFill>
                <a:srgbClr val="595959"/>
              </a:solidFill>
              <a:latin typeface="Roboto"/>
              <a:ea typeface="Roboto"/>
              <a:cs typeface="Roboto"/>
              <a:sym typeface="Roboto"/>
            </a:endParaRPr>
          </a:p>
        </p:txBody>
      </p:sp>
      <p:cxnSp>
        <p:nvCxnSpPr>
          <p:cNvPr id="390" name="Google Shape;390;p41"/>
          <p:cNvCxnSpPr/>
          <p:nvPr/>
        </p:nvCxnSpPr>
        <p:spPr>
          <a:xfrm flipH="1">
            <a:off x="2800075" y="2333425"/>
            <a:ext cx="2707200" cy="771600"/>
          </a:xfrm>
          <a:prstGeom prst="straightConnector1">
            <a:avLst/>
          </a:prstGeom>
          <a:noFill/>
          <a:ln w="19050" cap="flat" cmpd="sng">
            <a:solidFill>
              <a:srgbClr val="C31C4A"/>
            </a:solidFill>
            <a:prstDash val="solid"/>
            <a:round/>
            <a:headEnd type="none" w="sm" len="sm"/>
            <a:tailEnd type="triangle" w="med" len="med"/>
          </a:ln>
        </p:spPr>
      </p:cxnSp>
      <p:cxnSp>
        <p:nvCxnSpPr>
          <p:cNvPr id="391" name="Google Shape;391;p41"/>
          <p:cNvCxnSpPr/>
          <p:nvPr/>
        </p:nvCxnSpPr>
        <p:spPr>
          <a:xfrm flipH="1">
            <a:off x="4759075" y="2342125"/>
            <a:ext cx="748200" cy="826500"/>
          </a:xfrm>
          <a:prstGeom prst="straightConnector1">
            <a:avLst/>
          </a:prstGeom>
          <a:noFill/>
          <a:ln w="19050" cap="flat" cmpd="sng">
            <a:solidFill>
              <a:srgbClr val="C31C4A"/>
            </a:solidFill>
            <a:prstDash val="solid"/>
            <a:round/>
            <a:headEnd type="none" w="sm" len="sm"/>
            <a:tailEnd type="triangle" w="med" len="med"/>
          </a:ln>
        </p:spPr>
      </p:cxnSp>
      <p:cxnSp>
        <p:nvCxnSpPr>
          <p:cNvPr id="392" name="Google Shape;392;p41"/>
          <p:cNvCxnSpPr/>
          <p:nvPr/>
        </p:nvCxnSpPr>
        <p:spPr>
          <a:xfrm>
            <a:off x="5507275" y="2346475"/>
            <a:ext cx="1339800" cy="822300"/>
          </a:xfrm>
          <a:prstGeom prst="straightConnector1">
            <a:avLst/>
          </a:prstGeom>
          <a:noFill/>
          <a:ln w="19050" cap="flat" cmpd="sng">
            <a:solidFill>
              <a:srgbClr val="C31C4A"/>
            </a:solidFill>
            <a:prstDash val="solid"/>
            <a:round/>
            <a:headEnd type="none" w="sm" len="sm"/>
            <a:tailEnd type="triangle" w="med" len="med"/>
          </a:ln>
        </p:spPr>
      </p:cxnSp>
      <p:sp>
        <p:nvSpPr>
          <p:cNvPr id="393" name="Google Shape;393;p41"/>
          <p:cNvSpPr/>
          <p:nvPr/>
        </p:nvSpPr>
        <p:spPr>
          <a:xfrm>
            <a:off x="5466925" y="2299050"/>
            <a:ext cx="73200" cy="73200"/>
          </a:xfrm>
          <a:prstGeom prst="ellipse">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97"/>
        <p:cNvGrpSpPr/>
        <p:nvPr/>
      </p:nvGrpSpPr>
      <p:grpSpPr>
        <a:xfrm>
          <a:off x="0" y="0"/>
          <a:ext cx="0" cy="0"/>
          <a:chOff x="0" y="0"/>
          <a:chExt cx="0" cy="0"/>
        </a:xfrm>
      </p:grpSpPr>
      <p:pic>
        <p:nvPicPr>
          <p:cNvPr id="398" name="Google Shape;398;p42"/>
          <p:cNvPicPr preferRelativeResize="0"/>
          <p:nvPr/>
        </p:nvPicPr>
        <p:blipFill rotWithShape="1">
          <a:blip r:embed="rId3">
            <a:alphaModFix/>
          </a:blip>
          <a:srcRect/>
          <a:stretch/>
        </p:blipFill>
        <p:spPr>
          <a:xfrm>
            <a:off x="688115" y="2127475"/>
            <a:ext cx="7766770" cy="3236150"/>
          </a:xfrm>
          <a:prstGeom prst="rect">
            <a:avLst/>
          </a:prstGeom>
          <a:noFill/>
          <a:ln>
            <a:noFill/>
          </a:ln>
        </p:spPr>
      </p:pic>
      <p:sp>
        <p:nvSpPr>
          <p:cNvPr id="399" name="Google Shape;399;p42"/>
          <p:cNvSpPr txBox="1"/>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rgbClr val="C31C4A"/>
                </a:solidFill>
                <a:latin typeface="Roboto"/>
                <a:ea typeface="Roboto"/>
                <a:cs typeface="Roboto"/>
                <a:sym typeface="Roboto"/>
              </a:rPr>
              <a:t>Ταξινόμηση</a:t>
            </a:r>
            <a:endParaRPr sz="3600" b="1">
              <a:solidFill>
                <a:srgbClr val="595959"/>
              </a:solidFill>
              <a:latin typeface="Roboto"/>
              <a:ea typeface="Roboto"/>
              <a:cs typeface="Roboto"/>
              <a:sym typeface="Roboto"/>
            </a:endParaRPr>
          </a:p>
        </p:txBody>
      </p:sp>
      <p:sp>
        <p:nvSpPr>
          <p:cNvPr id="400" name="Google Shape;400;p42"/>
          <p:cNvSpPr txBox="1"/>
          <p:nvPr/>
        </p:nvSpPr>
        <p:spPr>
          <a:xfrm>
            <a:off x="1898950" y="2244425"/>
            <a:ext cx="5345100" cy="4737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rgbClr val="FFFFFF"/>
                </a:solidFill>
                <a:latin typeface="Roboto Medium"/>
                <a:ea typeface="Roboto Medium"/>
                <a:cs typeface="Roboto Medium"/>
                <a:sym typeface="Roboto Medium"/>
              </a:rPr>
              <a:t>Τι </a:t>
            </a:r>
            <a:r>
              <a:rPr lang="en-US" sz="1700">
                <a:solidFill>
                  <a:srgbClr val="FFFFFF"/>
                </a:solidFill>
                <a:latin typeface="Roboto Medium"/>
                <a:ea typeface="Roboto Medium"/>
                <a:cs typeface="Roboto Medium"/>
                <a:sym typeface="Roboto Medium"/>
              </a:rPr>
              <a:t>επισημάνσεις</a:t>
            </a:r>
            <a:r>
              <a:rPr lang="en-US" sz="1700" i="0" u="none" strike="noStrike" cap="none">
                <a:solidFill>
                  <a:srgbClr val="FFFFFF"/>
                </a:solidFill>
                <a:latin typeface="Roboto Medium"/>
                <a:ea typeface="Roboto Medium"/>
                <a:cs typeface="Roboto Medium"/>
                <a:sym typeface="Roboto Medium"/>
              </a:rPr>
              <a:t> θα βάζατε σε αυτές τις εικόνες;</a:t>
            </a:r>
            <a:endParaRPr sz="1700" i="0" u="none" strike="noStrike" cap="none">
              <a:solidFill>
                <a:srgbClr val="FFFFFF"/>
              </a:solidFill>
              <a:latin typeface="Roboto Medium"/>
              <a:ea typeface="Roboto Medium"/>
              <a:cs typeface="Roboto Medium"/>
              <a:sym typeface="Roboto Medium"/>
            </a:endParaRPr>
          </a:p>
        </p:txBody>
      </p:sp>
      <p:sp>
        <p:nvSpPr>
          <p:cNvPr id="401" name="Google Shape;401;p42"/>
          <p:cNvSpPr txBox="1"/>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a:solidFill>
                  <a:srgbClr val="FFFFFF"/>
                </a:solidFill>
                <a:latin typeface="Roboto"/>
                <a:ea typeface="Roboto"/>
                <a:cs typeface="Roboto"/>
                <a:sym typeface="Roboto"/>
              </a:rPr>
              <a:t>Δραστηριότητα 3</a:t>
            </a:r>
            <a:endParaRPr>
              <a:solidFill>
                <a:srgbClr val="FFFFFF"/>
              </a:solidFill>
              <a:latin typeface="Roboto"/>
              <a:ea typeface="Roboto"/>
              <a:cs typeface="Roboto"/>
              <a:sym typeface="Roboto"/>
            </a:endParaRPr>
          </a:p>
        </p:txBody>
      </p:sp>
      <p:sp>
        <p:nvSpPr>
          <p:cNvPr id="402" name="Google Shape;402;p42"/>
          <p:cNvSpPr txBox="1"/>
          <p:nvPr/>
        </p:nvSpPr>
        <p:spPr>
          <a:xfrm>
            <a:off x="310900" y="941525"/>
            <a:ext cx="8521200" cy="84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000">
                <a:latin typeface="Roboto"/>
                <a:ea typeface="Roboto"/>
                <a:cs typeface="Roboto"/>
                <a:sym typeface="Roboto"/>
              </a:rPr>
              <a:t>Τα μοντέλα ταξινόμησης πρέπει να είναι </a:t>
            </a:r>
            <a:r>
              <a:rPr lang="en-US" sz="2000" b="1">
                <a:solidFill>
                  <a:srgbClr val="C31C4A"/>
                </a:solidFill>
                <a:latin typeface="Roboto"/>
                <a:ea typeface="Roboto"/>
                <a:cs typeface="Roboto"/>
                <a:sym typeface="Roboto"/>
              </a:rPr>
              <a:t>εκπαιδευμένα με παραδείγματα δεδομένων</a:t>
            </a:r>
            <a:r>
              <a:rPr lang="en-US" sz="2000">
                <a:latin typeface="Roboto"/>
                <a:ea typeface="Roboto"/>
                <a:cs typeface="Roboto"/>
                <a:sym typeface="Roboto"/>
              </a:rPr>
              <a:t> που διαθέτουν ήδη επισημάνσεις που έχουν εκχωρηθεί από άνθρωπο. </a:t>
            </a:r>
            <a:endParaRPr sz="2000">
              <a:latin typeface="Roboto Medium"/>
              <a:ea typeface="Roboto Medium"/>
              <a:cs typeface="Roboto Medium"/>
              <a:sym typeface="Roboto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06"/>
        <p:cNvGrpSpPr/>
        <p:nvPr/>
      </p:nvGrpSpPr>
      <p:grpSpPr>
        <a:xfrm>
          <a:off x="0" y="0"/>
          <a:ext cx="0" cy="0"/>
          <a:chOff x="0" y="0"/>
          <a:chExt cx="0" cy="0"/>
        </a:xfrm>
      </p:grpSpPr>
      <p:sp>
        <p:nvSpPr>
          <p:cNvPr id="407" name="Google Shape;407;p43"/>
          <p:cNvSpPr txBox="1"/>
          <p:nvPr/>
        </p:nvSpPr>
        <p:spPr>
          <a:xfrm>
            <a:off x="310900" y="941525"/>
            <a:ext cx="8521200" cy="84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000">
                <a:latin typeface="Roboto"/>
                <a:ea typeface="Roboto"/>
                <a:cs typeface="Roboto"/>
                <a:sym typeface="Roboto"/>
              </a:rPr>
              <a:t>Τα μοντέλα ταξινόμησης πρέπει να είναι </a:t>
            </a:r>
            <a:r>
              <a:rPr lang="en-US" sz="2000" b="1">
                <a:solidFill>
                  <a:srgbClr val="C31C4A"/>
                </a:solidFill>
                <a:latin typeface="Roboto"/>
                <a:ea typeface="Roboto"/>
                <a:cs typeface="Roboto"/>
                <a:sym typeface="Roboto"/>
              </a:rPr>
              <a:t>εκπαιδευμένα με παραδείγματα δεδομένων</a:t>
            </a:r>
            <a:r>
              <a:rPr lang="en-US" sz="2000">
                <a:latin typeface="Roboto"/>
                <a:ea typeface="Roboto"/>
                <a:cs typeface="Roboto"/>
                <a:sym typeface="Roboto"/>
              </a:rPr>
              <a:t> που διαθέτουν ήδη επισημάνσεις που έχουν εκχωρηθεί από άνθρωπο. </a:t>
            </a:r>
            <a:endParaRPr sz="2000">
              <a:latin typeface="Roboto Medium"/>
              <a:ea typeface="Roboto Medium"/>
              <a:cs typeface="Roboto Medium"/>
              <a:sym typeface="Roboto Medium"/>
            </a:endParaRPr>
          </a:p>
        </p:txBody>
      </p:sp>
      <p:sp>
        <p:nvSpPr>
          <p:cNvPr id="408" name="Google Shape;408;p43"/>
          <p:cNvSpPr txBox="1"/>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rgbClr val="C31C4A"/>
                </a:solidFill>
                <a:latin typeface="Roboto"/>
                <a:ea typeface="Roboto"/>
                <a:cs typeface="Roboto"/>
                <a:sym typeface="Roboto"/>
              </a:rPr>
              <a:t>Ταξινόμηση</a:t>
            </a:r>
            <a:endParaRPr sz="3600" b="1">
              <a:solidFill>
                <a:srgbClr val="595959"/>
              </a:solidFill>
              <a:latin typeface="Roboto"/>
              <a:ea typeface="Roboto"/>
              <a:cs typeface="Roboto"/>
              <a:sym typeface="Roboto"/>
            </a:endParaRPr>
          </a:p>
        </p:txBody>
      </p:sp>
      <p:grpSp>
        <p:nvGrpSpPr>
          <p:cNvPr id="409" name="Google Shape;409;p43"/>
          <p:cNvGrpSpPr/>
          <p:nvPr/>
        </p:nvGrpSpPr>
        <p:grpSpPr>
          <a:xfrm>
            <a:off x="685800" y="2127504"/>
            <a:ext cx="7766770" cy="3236150"/>
            <a:chOff x="524015" y="2515625"/>
            <a:chExt cx="7766770" cy="3236150"/>
          </a:xfrm>
        </p:grpSpPr>
        <p:pic>
          <p:nvPicPr>
            <p:cNvPr id="410" name="Google Shape;410;p43"/>
            <p:cNvPicPr preferRelativeResize="0"/>
            <p:nvPr/>
          </p:nvPicPr>
          <p:blipFill rotWithShape="1">
            <a:blip r:embed="rId3">
              <a:alphaModFix/>
            </a:blip>
            <a:srcRect/>
            <a:stretch/>
          </p:blipFill>
          <p:spPr>
            <a:xfrm>
              <a:off x="524015" y="2515625"/>
              <a:ext cx="7766770" cy="3236150"/>
            </a:xfrm>
            <a:prstGeom prst="rect">
              <a:avLst/>
            </a:prstGeom>
            <a:noFill/>
            <a:ln>
              <a:noFill/>
            </a:ln>
          </p:spPr>
        </p:pic>
        <p:sp>
          <p:nvSpPr>
            <p:cNvPr id="411" name="Google Shape;411;p43"/>
            <p:cNvSpPr txBox="1"/>
            <p:nvPr/>
          </p:nvSpPr>
          <p:spPr>
            <a:xfrm>
              <a:off x="1039100" y="4954975"/>
              <a:ext cx="1495500" cy="3831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Roboto"/>
                  <a:ea typeface="Roboto"/>
                  <a:cs typeface="Roboto"/>
                  <a:sym typeface="Roboto"/>
                </a:rPr>
                <a:t>Πορτοκάλι</a:t>
              </a:r>
              <a:endParaRPr sz="1900" b="1" i="0" u="none" strike="noStrike" cap="none">
                <a:solidFill>
                  <a:srgbClr val="000000"/>
                </a:solidFill>
                <a:latin typeface="Roboto"/>
                <a:ea typeface="Roboto"/>
                <a:cs typeface="Roboto"/>
                <a:sym typeface="Roboto"/>
              </a:endParaRPr>
            </a:p>
          </p:txBody>
        </p:sp>
        <p:sp>
          <p:nvSpPr>
            <p:cNvPr id="412" name="Google Shape;412;p43"/>
            <p:cNvSpPr txBox="1"/>
            <p:nvPr/>
          </p:nvSpPr>
          <p:spPr>
            <a:xfrm>
              <a:off x="3609900" y="4954975"/>
              <a:ext cx="1495500" cy="3831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Roboto"/>
                  <a:ea typeface="Roboto"/>
                  <a:cs typeface="Roboto"/>
                  <a:sym typeface="Roboto"/>
                </a:rPr>
                <a:t>Μπανάνα</a:t>
              </a:r>
              <a:endParaRPr sz="1900" b="1" i="0" u="none" strike="noStrike" cap="none">
                <a:solidFill>
                  <a:srgbClr val="000000"/>
                </a:solidFill>
                <a:latin typeface="Roboto"/>
                <a:ea typeface="Roboto"/>
                <a:cs typeface="Roboto"/>
                <a:sym typeface="Roboto"/>
              </a:endParaRPr>
            </a:p>
          </p:txBody>
        </p:sp>
        <p:sp>
          <p:nvSpPr>
            <p:cNvPr id="413" name="Google Shape;413;p43"/>
            <p:cNvSpPr txBox="1"/>
            <p:nvPr/>
          </p:nvSpPr>
          <p:spPr>
            <a:xfrm>
              <a:off x="6295950" y="4954975"/>
              <a:ext cx="1495500" cy="3831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Roboto"/>
                  <a:ea typeface="Roboto"/>
                  <a:cs typeface="Roboto"/>
                  <a:sym typeface="Roboto"/>
                </a:rPr>
                <a:t>Μήλο</a:t>
              </a:r>
              <a:endParaRPr sz="1900" b="1" i="0" u="none" strike="noStrike" cap="none">
                <a:solidFill>
                  <a:srgbClr val="000000"/>
                </a:solidFill>
                <a:latin typeface="Roboto"/>
                <a:ea typeface="Roboto"/>
                <a:cs typeface="Roboto"/>
                <a:sym typeface="Roboto"/>
              </a:endParaRPr>
            </a:p>
          </p:txBody>
        </p:sp>
      </p:grpSp>
      <p:sp>
        <p:nvSpPr>
          <p:cNvPr id="414" name="Google Shape;414;p43"/>
          <p:cNvSpPr txBox="1"/>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a:solidFill>
                  <a:srgbClr val="FFFFFF"/>
                </a:solidFill>
                <a:latin typeface="Roboto"/>
                <a:ea typeface="Roboto"/>
                <a:cs typeface="Roboto"/>
                <a:sym typeface="Roboto"/>
              </a:rPr>
              <a:t>Δραστηριότητα 3</a:t>
            </a:r>
            <a:endParaRPr>
              <a:solidFill>
                <a:srgbClr val="FFFFFF"/>
              </a:solidFill>
              <a:latin typeface="Roboto"/>
              <a:ea typeface="Roboto"/>
              <a:cs typeface="Roboto"/>
              <a:sym typeface="Roboto"/>
            </a:endParaRPr>
          </a:p>
        </p:txBody>
      </p:sp>
      <p:sp>
        <p:nvSpPr>
          <p:cNvPr id="415" name="Google Shape;415;p43"/>
          <p:cNvSpPr txBox="1"/>
          <p:nvPr/>
        </p:nvSpPr>
        <p:spPr>
          <a:xfrm>
            <a:off x="1898950" y="2244425"/>
            <a:ext cx="5345100" cy="4737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rgbClr val="FFFFFF"/>
                </a:solidFill>
                <a:latin typeface="Roboto Medium"/>
                <a:ea typeface="Roboto Medium"/>
                <a:cs typeface="Roboto Medium"/>
                <a:sym typeface="Roboto Medium"/>
              </a:rPr>
              <a:t>Τι </a:t>
            </a:r>
            <a:r>
              <a:rPr lang="en-US" sz="1700">
                <a:solidFill>
                  <a:srgbClr val="FFFFFF"/>
                </a:solidFill>
                <a:latin typeface="Roboto Medium"/>
                <a:ea typeface="Roboto Medium"/>
                <a:cs typeface="Roboto Medium"/>
                <a:sym typeface="Roboto Medium"/>
              </a:rPr>
              <a:t>επισημάνσεις</a:t>
            </a:r>
            <a:r>
              <a:rPr lang="en-US" sz="1700" i="0" u="none" strike="noStrike" cap="none">
                <a:solidFill>
                  <a:srgbClr val="FFFFFF"/>
                </a:solidFill>
                <a:latin typeface="Roboto Medium"/>
                <a:ea typeface="Roboto Medium"/>
                <a:cs typeface="Roboto Medium"/>
                <a:sym typeface="Roboto Medium"/>
              </a:rPr>
              <a:t> θα βάζατε σε αυτές τις εικόνες;</a:t>
            </a:r>
            <a:endParaRPr sz="1700" i="0" u="none" strike="noStrike" cap="none">
              <a:solidFill>
                <a:srgbClr val="FFFFFF"/>
              </a:solidFill>
              <a:latin typeface="Roboto Medium"/>
              <a:ea typeface="Roboto Medium"/>
              <a:cs typeface="Roboto Medium"/>
              <a:sym typeface="Roboto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19"/>
        <p:cNvGrpSpPr/>
        <p:nvPr/>
      </p:nvGrpSpPr>
      <p:grpSpPr>
        <a:xfrm>
          <a:off x="0" y="0"/>
          <a:ext cx="0" cy="0"/>
          <a:chOff x="0" y="0"/>
          <a:chExt cx="0" cy="0"/>
        </a:xfrm>
      </p:grpSpPr>
      <p:grpSp>
        <p:nvGrpSpPr>
          <p:cNvPr id="420" name="Google Shape;420;p44"/>
          <p:cNvGrpSpPr/>
          <p:nvPr/>
        </p:nvGrpSpPr>
        <p:grpSpPr>
          <a:xfrm>
            <a:off x="3598223" y="1907238"/>
            <a:ext cx="1689663" cy="1499052"/>
            <a:chOff x="3693525" y="1493763"/>
            <a:chExt cx="1866000" cy="1715162"/>
          </a:xfrm>
        </p:grpSpPr>
        <p:pic>
          <p:nvPicPr>
            <p:cNvPr id="421" name="Google Shape;421;p44"/>
            <p:cNvPicPr preferRelativeResize="0"/>
            <p:nvPr/>
          </p:nvPicPr>
          <p:blipFill rotWithShape="1">
            <a:blip r:embed="rId3">
              <a:alphaModFix/>
            </a:blip>
            <a:srcRect l="33999" t="14336" r="34193" b="15487"/>
            <a:stretch/>
          </p:blipFill>
          <p:spPr>
            <a:xfrm>
              <a:off x="3693525" y="1493763"/>
              <a:ext cx="1866000" cy="1715162"/>
            </a:xfrm>
            <a:prstGeom prst="rect">
              <a:avLst/>
            </a:prstGeom>
            <a:noFill/>
            <a:ln>
              <a:noFill/>
            </a:ln>
          </p:spPr>
        </p:pic>
        <p:sp>
          <p:nvSpPr>
            <p:cNvPr id="422" name="Google Shape;422;p44"/>
            <p:cNvSpPr txBox="1"/>
            <p:nvPr/>
          </p:nvSpPr>
          <p:spPr>
            <a:xfrm>
              <a:off x="4092589" y="1563087"/>
              <a:ext cx="1067400" cy="2664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Μπανάνα</a:t>
              </a:r>
              <a:endParaRPr sz="1600" b="1" i="0" u="none" strike="noStrike" cap="none">
                <a:solidFill>
                  <a:srgbClr val="000000"/>
                </a:solidFill>
                <a:latin typeface="Roboto"/>
                <a:ea typeface="Roboto"/>
                <a:cs typeface="Roboto"/>
                <a:sym typeface="Roboto"/>
              </a:endParaRPr>
            </a:p>
          </p:txBody>
        </p:sp>
      </p:grpSp>
      <p:grpSp>
        <p:nvGrpSpPr>
          <p:cNvPr id="423" name="Google Shape;423;p44"/>
          <p:cNvGrpSpPr/>
          <p:nvPr/>
        </p:nvGrpSpPr>
        <p:grpSpPr>
          <a:xfrm>
            <a:off x="5919631" y="3306578"/>
            <a:ext cx="1654505" cy="1467871"/>
            <a:chOff x="6257200" y="3094839"/>
            <a:chExt cx="1827173" cy="1679486"/>
          </a:xfrm>
        </p:grpSpPr>
        <p:pic>
          <p:nvPicPr>
            <p:cNvPr id="424" name="Google Shape;424;p44"/>
            <p:cNvPicPr preferRelativeResize="0"/>
            <p:nvPr/>
          </p:nvPicPr>
          <p:blipFill rotWithShape="1">
            <a:blip r:embed="rId3">
              <a:alphaModFix/>
            </a:blip>
            <a:srcRect l="67807" t="14336" r="384" b="15487"/>
            <a:stretch/>
          </p:blipFill>
          <p:spPr>
            <a:xfrm>
              <a:off x="6257200" y="3094839"/>
              <a:ext cx="1827173" cy="1679486"/>
            </a:xfrm>
            <a:prstGeom prst="rect">
              <a:avLst/>
            </a:prstGeom>
            <a:noFill/>
            <a:ln>
              <a:noFill/>
            </a:ln>
          </p:spPr>
        </p:pic>
        <p:sp>
          <p:nvSpPr>
            <p:cNvPr id="425" name="Google Shape;425;p44"/>
            <p:cNvSpPr txBox="1"/>
            <p:nvPr/>
          </p:nvSpPr>
          <p:spPr>
            <a:xfrm>
              <a:off x="6637093" y="3150700"/>
              <a:ext cx="1067400" cy="266400"/>
            </a:xfrm>
            <a:prstGeom prst="rect">
              <a:avLst/>
            </a:prstGeom>
            <a:noFill/>
            <a:ln>
              <a:noFill/>
            </a:ln>
          </p:spPr>
          <p:txBody>
            <a:bodyPr spcFirstLastPara="1" wrap="square" lIns="0" tIns="0" rIns="0" bIns="0" anchor="ctr" anchorCtr="0">
              <a:normAutofit fontScale="92500"/>
            </a:bodyPr>
            <a:lstStyle/>
            <a:p>
              <a:pPr marL="0" marR="0" lvl="0" indent="0" algn="ctr" rtl="0">
                <a:lnSpc>
                  <a:spcPct val="90000"/>
                </a:lnSpc>
                <a:spcBef>
                  <a:spcPts val="0"/>
                </a:spcBef>
                <a:spcAft>
                  <a:spcPts val="0"/>
                </a:spcAft>
                <a:buClr>
                  <a:srgbClr val="000000"/>
                </a:buClr>
                <a:buSzPct val="100000"/>
                <a:buFont typeface="Arial"/>
                <a:buNone/>
              </a:pPr>
              <a:r>
                <a:rPr lang="en-US" sz="1600" b="1" i="0" u="none" strike="noStrike" cap="none">
                  <a:solidFill>
                    <a:srgbClr val="000000"/>
                  </a:solidFill>
                  <a:latin typeface="Roboto"/>
                  <a:ea typeface="Roboto"/>
                  <a:cs typeface="Roboto"/>
                  <a:sym typeface="Roboto"/>
                </a:rPr>
                <a:t>Πορτοκάλι</a:t>
              </a:r>
              <a:endParaRPr sz="1600" b="1" i="0" u="none" strike="noStrike" cap="none">
                <a:solidFill>
                  <a:srgbClr val="000000"/>
                </a:solidFill>
                <a:latin typeface="Roboto"/>
                <a:ea typeface="Roboto"/>
                <a:cs typeface="Roboto"/>
                <a:sym typeface="Roboto"/>
              </a:endParaRPr>
            </a:p>
          </p:txBody>
        </p:sp>
      </p:grpSp>
      <p:grpSp>
        <p:nvGrpSpPr>
          <p:cNvPr id="426" name="Google Shape;426;p44"/>
          <p:cNvGrpSpPr/>
          <p:nvPr/>
        </p:nvGrpSpPr>
        <p:grpSpPr>
          <a:xfrm>
            <a:off x="1224726" y="3306575"/>
            <a:ext cx="1654505" cy="1467874"/>
            <a:chOff x="1072325" y="3094837"/>
            <a:chExt cx="1827173" cy="1679490"/>
          </a:xfrm>
        </p:grpSpPr>
        <p:pic>
          <p:nvPicPr>
            <p:cNvPr id="427" name="Google Shape;427;p44"/>
            <p:cNvPicPr preferRelativeResize="0"/>
            <p:nvPr/>
          </p:nvPicPr>
          <p:blipFill rotWithShape="1">
            <a:blip r:embed="rId3">
              <a:alphaModFix/>
            </a:blip>
            <a:srcRect l="381" t="14336" r="67810" b="15487"/>
            <a:stretch/>
          </p:blipFill>
          <p:spPr>
            <a:xfrm>
              <a:off x="1072325" y="3094837"/>
              <a:ext cx="1827173" cy="1679490"/>
            </a:xfrm>
            <a:prstGeom prst="rect">
              <a:avLst/>
            </a:prstGeom>
            <a:noFill/>
            <a:ln>
              <a:noFill/>
            </a:ln>
          </p:spPr>
        </p:pic>
        <p:sp>
          <p:nvSpPr>
            <p:cNvPr id="428" name="Google Shape;428;p44"/>
            <p:cNvSpPr txBox="1"/>
            <p:nvPr/>
          </p:nvSpPr>
          <p:spPr>
            <a:xfrm>
              <a:off x="1452217" y="3172554"/>
              <a:ext cx="1067400" cy="232800"/>
            </a:xfrm>
            <a:prstGeom prst="rect">
              <a:avLst/>
            </a:prstGeom>
            <a:noFill/>
            <a:ln>
              <a:noFill/>
            </a:ln>
          </p:spPr>
          <p:txBody>
            <a:bodyPr spcFirstLastPara="1" wrap="square" lIns="0" tIns="0" rIns="0" bIns="0" anchor="ctr" anchorCtr="0">
              <a:normAutofit lnSpcReduction="10000"/>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Μήλο</a:t>
              </a:r>
              <a:endParaRPr sz="1600" b="1" i="0" u="none" strike="noStrike" cap="none">
                <a:solidFill>
                  <a:srgbClr val="000000"/>
                </a:solidFill>
                <a:latin typeface="Roboto"/>
                <a:ea typeface="Roboto"/>
                <a:cs typeface="Roboto"/>
                <a:sym typeface="Roboto"/>
              </a:endParaRPr>
            </a:p>
          </p:txBody>
        </p:sp>
      </p:grpSp>
      <p:sp>
        <p:nvSpPr>
          <p:cNvPr id="429" name="Google Shape;429;p44"/>
          <p:cNvSpPr txBox="1">
            <a:spLocks noGrp="1"/>
          </p:cNvSpPr>
          <p:nvPr>
            <p:ph type="body" idx="1"/>
          </p:nvPr>
        </p:nvSpPr>
        <p:spPr>
          <a:xfrm>
            <a:off x="310900" y="1017725"/>
            <a:ext cx="8521200" cy="51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2000">
                <a:latin typeface="Roboto"/>
                <a:ea typeface="Roboto"/>
                <a:cs typeface="Roboto"/>
                <a:sym typeface="Roboto"/>
              </a:rPr>
              <a:t>Όσο </a:t>
            </a:r>
            <a:r>
              <a:rPr lang="en-US" sz="2000" b="1">
                <a:solidFill>
                  <a:srgbClr val="C31C4A"/>
                </a:solidFill>
                <a:latin typeface="Roboto"/>
                <a:ea typeface="Roboto"/>
                <a:cs typeface="Roboto"/>
                <a:sym typeface="Roboto"/>
              </a:rPr>
              <a:t>περισσότερα δεδομένα εκπαίδευσης</a:t>
            </a:r>
            <a:r>
              <a:rPr lang="en-US" sz="2000">
                <a:latin typeface="Roboto"/>
                <a:ea typeface="Roboto"/>
                <a:cs typeface="Roboto"/>
                <a:sym typeface="Roboto"/>
              </a:rPr>
              <a:t> χρησιμοποιείτε, τόσο </a:t>
            </a:r>
            <a:r>
              <a:rPr lang="en-US" sz="2000" b="1">
                <a:solidFill>
                  <a:srgbClr val="C31C4A"/>
                </a:solidFill>
                <a:latin typeface="Roboto"/>
                <a:ea typeface="Roboto"/>
                <a:cs typeface="Roboto"/>
                <a:sym typeface="Roboto"/>
              </a:rPr>
              <a:t>πιο ακριβές</a:t>
            </a:r>
            <a:r>
              <a:rPr lang="en-US" sz="2000">
                <a:latin typeface="Roboto"/>
                <a:ea typeface="Roboto"/>
                <a:cs typeface="Roboto"/>
                <a:sym typeface="Roboto"/>
              </a:rPr>
              <a:t> θα είναι το μοντέλο. </a:t>
            </a:r>
            <a:endParaRPr sz="2000">
              <a:latin typeface="Roboto"/>
              <a:ea typeface="Roboto"/>
              <a:cs typeface="Roboto"/>
              <a:sym typeface="Roboto"/>
            </a:endParaRPr>
          </a:p>
        </p:txBody>
      </p:sp>
      <p:cxnSp>
        <p:nvCxnSpPr>
          <p:cNvPr id="430" name="Google Shape;430;p44"/>
          <p:cNvCxnSpPr>
            <a:endCxn id="431" idx="1"/>
          </p:cNvCxnSpPr>
          <p:nvPr/>
        </p:nvCxnSpPr>
        <p:spPr>
          <a:xfrm rot="10800000" flipH="1">
            <a:off x="2735534" y="4082003"/>
            <a:ext cx="759000" cy="1800"/>
          </a:xfrm>
          <a:prstGeom prst="straightConnector1">
            <a:avLst/>
          </a:prstGeom>
          <a:noFill/>
          <a:ln w="19050" cap="flat" cmpd="sng">
            <a:solidFill>
              <a:srgbClr val="C31C4A"/>
            </a:solidFill>
            <a:prstDash val="solid"/>
            <a:round/>
            <a:headEnd type="none" w="sm" len="sm"/>
            <a:tailEnd type="triangle" w="med" len="med"/>
          </a:ln>
        </p:spPr>
      </p:cxnSp>
      <p:sp>
        <p:nvSpPr>
          <p:cNvPr id="432" name="Google Shape;432;p44"/>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Ταξινόμηση</a:t>
            </a:r>
            <a:endParaRPr sz="3600">
              <a:solidFill>
                <a:srgbClr val="595959"/>
              </a:solidFill>
              <a:latin typeface="Roboto"/>
              <a:ea typeface="Roboto"/>
              <a:cs typeface="Roboto"/>
              <a:sym typeface="Roboto"/>
            </a:endParaRPr>
          </a:p>
        </p:txBody>
      </p:sp>
      <p:sp>
        <p:nvSpPr>
          <p:cNvPr id="431" name="Google Shape;431;p44"/>
          <p:cNvSpPr/>
          <p:nvPr/>
        </p:nvSpPr>
        <p:spPr>
          <a:xfrm>
            <a:off x="3494534" y="3530153"/>
            <a:ext cx="1896600" cy="1103700"/>
          </a:xfrm>
          <a:prstGeom prst="roundRect">
            <a:avLst>
              <a:gd name="adj" fmla="val 50000"/>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oboto"/>
                <a:ea typeface="Roboto"/>
                <a:cs typeface="Roboto"/>
                <a:sym typeface="Roboto"/>
              </a:rPr>
              <a:t>Μοντέλο ταξινόμησης</a:t>
            </a:r>
            <a:endParaRPr sz="1800" b="1" i="0" u="none" strike="noStrike" cap="none">
              <a:solidFill>
                <a:srgbClr val="FFFFFF"/>
              </a:solidFill>
              <a:latin typeface="Roboto"/>
              <a:ea typeface="Roboto"/>
              <a:cs typeface="Roboto"/>
              <a:sym typeface="Roboto"/>
            </a:endParaRPr>
          </a:p>
        </p:txBody>
      </p:sp>
      <p:cxnSp>
        <p:nvCxnSpPr>
          <p:cNvPr id="433" name="Google Shape;433;p44"/>
          <p:cNvCxnSpPr>
            <a:endCxn id="431" idx="0"/>
          </p:cNvCxnSpPr>
          <p:nvPr/>
        </p:nvCxnSpPr>
        <p:spPr>
          <a:xfrm>
            <a:off x="4442834" y="3297353"/>
            <a:ext cx="0" cy="232800"/>
          </a:xfrm>
          <a:prstGeom prst="straightConnector1">
            <a:avLst/>
          </a:prstGeom>
          <a:noFill/>
          <a:ln w="19050" cap="flat" cmpd="sng">
            <a:solidFill>
              <a:srgbClr val="C31C4A"/>
            </a:solidFill>
            <a:prstDash val="solid"/>
            <a:round/>
            <a:headEnd type="none" w="sm" len="sm"/>
            <a:tailEnd type="triangle" w="med" len="med"/>
          </a:ln>
        </p:spPr>
      </p:cxnSp>
      <p:cxnSp>
        <p:nvCxnSpPr>
          <p:cNvPr id="434" name="Google Shape;434;p44"/>
          <p:cNvCxnSpPr>
            <a:endCxn id="431" idx="3"/>
          </p:cNvCxnSpPr>
          <p:nvPr/>
        </p:nvCxnSpPr>
        <p:spPr>
          <a:xfrm rot="10800000">
            <a:off x="5391134" y="4082003"/>
            <a:ext cx="642000" cy="0"/>
          </a:xfrm>
          <a:prstGeom prst="straightConnector1">
            <a:avLst/>
          </a:prstGeom>
          <a:noFill/>
          <a:ln w="19050" cap="flat" cmpd="sng">
            <a:solidFill>
              <a:srgbClr val="C31C4A"/>
            </a:solidFill>
            <a:prstDash val="solid"/>
            <a:round/>
            <a:headEnd type="none" w="sm" len="sm"/>
            <a:tailEnd type="triangle" w="med" len="med"/>
          </a:ln>
        </p:spPr>
      </p:cxnSp>
      <p:sp>
        <p:nvSpPr>
          <p:cNvPr id="435" name="Google Shape;435;p44"/>
          <p:cNvSpPr txBox="1">
            <a:spLocks noGrp="1"/>
          </p:cNvSpPr>
          <p:nvPr>
            <p:ph type="subTitle" idx="2"/>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39"/>
        <p:cNvGrpSpPr/>
        <p:nvPr/>
      </p:nvGrpSpPr>
      <p:grpSpPr>
        <a:xfrm>
          <a:off x="0" y="0"/>
          <a:ext cx="0" cy="0"/>
          <a:chOff x="0" y="0"/>
          <a:chExt cx="0" cy="0"/>
        </a:xfrm>
      </p:grpSpPr>
      <p:pic>
        <p:nvPicPr>
          <p:cNvPr id="440" name="Google Shape;440;p45"/>
          <p:cNvPicPr preferRelativeResize="0"/>
          <p:nvPr/>
        </p:nvPicPr>
        <p:blipFill rotWithShape="1">
          <a:blip r:embed="rId3">
            <a:alphaModFix/>
          </a:blip>
          <a:srcRect l="575" t="21370" r="68065" b="15830"/>
          <a:stretch/>
        </p:blipFill>
        <p:spPr>
          <a:xfrm>
            <a:off x="734925" y="3106662"/>
            <a:ext cx="2181375" cy="1820076"/>
          </a:xfrm>
          <a:prstGeom prst="rect">
            <a:avLst/>
          </a:prstGeom>
          <a:noFill/>
          <a:ln>
            <a:noFill/>
          </a:ln>
        </p:spPr>
      </p:pic>
      <p:sp>
        <p:nvSpPr>
          <p:cNvPr id="441" name="Google Shape;441;p45"/>
          <p:cNvSpPr txBox="1">
            <a:spLocks noGrp="1"/>
          </p:cNvSpPr>
          <p:nvPr>
            <p:ph type="body" idx="1"/>
          </p:nvPr>
        </p:nvSpPr>
        <p:spPr>
          <a:xfrm>
            <a:off x="310900" y="1200650"/>
            <a:ext cx="8521200" cy="97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2000">
                <a:latin typeface="Roboto"/>
                <a:ea typeface="Roboto"/>
                <a:cs typeface="Roboto"/>
                <a:sym typeface="Roboto"/>
              </a:rPr>
              <a:t>Αφού εκπαιδευτεί το μοντέλο, νέα δεδομένα μπορούν να τροφοδοτηθούν στο μοντέλο και αυτό με τη σειρά του θα παράγει μια </a:t>
            </a:r>
            <a:r>
              <a:rPr lang="en-US" sz="2000" b="1">
                <a:solidFill>
                  <a:srgbClr val="C31C4A"/>
                </a:solidFill>
                <a:latin typeface="Roboto"/>
                <a:ea typeface="Roboto"/>
                <a:cs typeface="Roboto"/>
                <a:sym typeface="Roboto"/>
              </a:rPr>
              <a:t>πρόβλεψη</a:t>
            </a:r>
            <a:r>
              <a:rPr lang="en-US" sz="2000">
                <a:latin typeface="Roboto"/>
                <a:ea typeface="Roboto"/>
                <a:cs typeface="Roboto"/>
                <a:sym typeface="Roboto"/>
              </a:rPr>
              <a:t> για το σε ποια κλάση ανήκουν τα δεδομένα.  </a:t>
            </a:r>
            <a:endParaRPr sz="2000">
              <a:latin typeface="Roboto"/>
              <a:ea typeface="Roboto"/>
              <a:cs typeface="Roboto"/>
              <a:sym typeface="Roboto"/>
            </a:endParaRPr>
          </a:p>
        </p:txBody>
      </p:sp>
      <p:cxnSp>
        <p:nvCxnSpPr>
          <p:cNvPr id="442" name="Google Shape;442;p45"/>
          <p:cNvCxnSpPr>
            <a:endCxn id="443" idx="1"/>
          </p:cNvCxnSpPr>
          <p:nvPr/>
        </p:nvCxnSpPr>
        <p:spPr>
          <a:xfrm rot="10800000" flipH="1">
            <a:off x="2820012" y="4016700"/>
            <a:ext cx="759000" cy="1800"/>
          </a:xfrm>
          <a:prstGeom prst="straightConnector1">
            <a:avLst/>
          </a:prstGeom>
          <a:noFill/>
          <a:ln w="19050" cap="flat" cmpd="sng">
            <a:solidFill>
              <a:srgbClr val="C31C4A"/>
            </a:solidFill>
            <a:prstDash val="solid"/>
            <a:round/>
            <a:headEnd type="none" w="sm" len="sm"/>
            <a:tailEnd type="triangle" w="med" len="med"/>
          </a:ln>
        </p:spPr>
      </p:cxnSp>
      <p:sp>
        <p:nvSpPr>
          <p:cNvPr id="444" name="Google Shape;444;p45"/>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Ταξινόμηση</a:t>
            </a:r>
            <a:endParaRPr sz="3600">
              <a:solidFill>
                <a:srgbClr val="595959"/>
              </a:solidFill>
              <a:latin typeface="Roboto"/>
              <a:ea typeface="Roboto"/>
              <a:cs typeface="Roboto"/>
              <a:sym typeface="Roboto"/>
            </a:endParaRPr>
          </a:p>
        </p:txBody>
      </p:sp>
      <p:sp>
        <p:nvSpPr>
          <p:cNvPr id="443" name="Google Shape;443;p45"/>
          <p:cNvSpPr/>
          <p:nvPr/>
        </p:nvSpPr>
        <p:spPr>
          <a:xfrm>
            <a:off x="3579012" y="3385200"/>
            <a:ext cx="2094600" cy="1263000"/>
          </a:xfrm>
          <a:prstGeom prst="roundRect">
            <a:avLst>
              <a:gd name="adj" fmla="val 50000"/>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oboto"/>
                <a:ea typeface="Roboto"/>
                <a:cs typeface="Roboto"/>
                <a:sym typeface="Roboto"/>
              </a:rPr>
              <a:t>Μοντέλο ταξινόμησης</a:t>
            </a:r>
            <a:endParaRPr sz="1800" b="1" i="0" u="none" strike="noStrike" cap="none">
              <a:solidFill>
                <a:srgbClr val="FFFFFF"/>
              </a:solidFill>
              <a:latin typeface="Roboto"/>
              <a:ea typeface="Roboto"/>
              <a:cs typeface="Roboto"/>
              <a:sym typeface="Roboto"/>
            </a:endParaRPr>
          </a:p>
        </p:txBody>
      </p:sp>
      <p:cxnSp>
        <p:nvCxnSpPr>
          <p:cNvPr id="445" name="Google Shape;445;p45"/>
          <p:cNvCxnSpPr/>
          <p:nvPr/>
        </p:nvCxnSpPr>
        <p:spPr>
          <a:xfrm rot="10800000" flipH="1">
            <a:off x="5673612" y="4016713"/>
            <a:ext cx="759000" cy="1800"/>
          </a:xfrm>
          <a:prstGeom prst="straightConnector1">
            <a:avLst/>
          </a:prstGeom>
          <a:noFill/>
          <a:ln w="19050" cap="flat" cmpd="sng">
            <a:solidFill>
              <a:srgbClr val="C31C4A"/>
            </a:solidFill>
            <a:prstDash val="solid"/>
            <a:round/>
            <a:headEnd type="none" w="sm" len="sm"/>
            <a:tailEnd type="triangle" w="med" len="med"/>
          </a:ln>
        </p:spPr>
      </p:cxnSp>
      <p:sp>
        <p:nvSpPr>
          <p:cNvPr id="446" name="Google Shape;446;p45"/>
          <p:cNvSpPr txBox="1">
            <a:spLocks noGrp="1"/>
          </p:cNvSpPr>
          <p:nvPr>
            <p:ph type="body" idx="1"/>
          </p:nvPr>
        </p:nvSpPr>
        <p:spPr>
          <a:xfrm>
            <a:off x="845925" y="2629450"/>
            <a:ext cx="2043300" cy="57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000" b="1">
                <a:latin typeface="Roboto"/>
                <a:ea typeface="Roboto"/>
                <a:cs typeface="Roboto"/>
                <a:sym typeface="Roboto"/>
              </a:rPr>
              <a:t>Νέα δεδομένα</a:t>
            </a:r>
            <a:endParaRPr sz="2000">
              <a:latin typeface="Roboto Medium"/>
              <a:ea typeface="Roboto Medium"/>
              <a:cs typeface="Roboto Medium"/>
              <a:sym typeface="Roboto Medium"/>
            </a:endParaRPr>
          </a:p>
        </p:txBody>
      </p:sp>
      <p:sp>
        <p:nvSpPr>
          <p:cNvPr id="447" name="Google Shape;447;p45"/>
          <p:cNvSpPr txBox="1">
            <a:spLocks noGrp="1"/>
          </p:cNvSpPr>
          <p:nvPr>
            <p:ph type="body" idx="1"/>
          </p:nvPr>
        </p:nvSpPr>
        <p:spPr>
          <a:xfrm>
            <a:off x="6432600" y="3386125"/>
            <a:ext cx="2094600" cy="1263000"/>
          </a:xfrm>
          <a:prstGeom prst="rect">
            <a:avLst/>
          </a:prstGeom>
          <a:noFill/>
          <a:ln w="19050" cap="flat" cmpd="sng">
            <a:solidFill>
              <a:srgbClr val="C31C4A"/>
            </a:solidFill>
            <a:prstDash val="dash"/>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800"/>
              <a:buNone/>
            </a:pPr>
            <a:r>
              <a:rPr lang="en-US" sz="2000">
                <a:latin typeface="Roboto Medium"/>
                <a:ea typeface="Roboto Medium"/>
                <a:cs typeface="Roboto Medium"/>
                <a:sym typeface="Roboto Medium"/>
              </a:rPr>
              <a:t>Πρόβλεψη:</a:t>
            </a:r>
            <a:endParaRPr sz="2000">
              <a:latin typeface="Roboto Medium"/>
              <a:ea typeface="Roboto Medium"/>
              <a:cs typeface="Roboto Medium"/>
              <a:sym typeface="Roboto Medium"/>
            </a:endParaRPr>
          </a:p>
          <a:p>
            <a:pPr marL="0" lvl="0" indent="0" algn="ctr" rtl="0">
              <a:lnSpc>
                <a:spcPct val="115000"/>
              </a:lnSpc>
              <a:spcBef>
                <a:spcPts val="0"/>
              </a:spcBef>
              <a:spcAft>
                <a:spcPts val="0"/>
              </a:spcAft>
              <a:buSzPts val="1800"/>
              <a:buNone/>
            </a:pPr>
            <a:r>
              <a:rPr lang="en-US" sz="2000" b="1">
                <a:latin typeface="Roboto"/>
                <a:ea typeface="Roboto"/>
                <a:cs typeface="Roboto"/>
                <a:sym typeface="Roboto"/>
              </a:rPr>
              <a:t>Πορτοκάλι</a:t>
            </a:r>
            <a:endParaRPr sz="2000" b="1">
              <a:latin typeface="Roboto"/>
              <a:ea typeface="Roboto"/>
              <a:cs typeface="Roboto"/>
              <a:sym typeface="Roboto"/>
            </a:endParaRPr>
          </a:p>
          <a:p>
            <a:pPr marL="0" lvl="0" indent="0" algn="ctr" rtl="0">
              <a:lnSpc>
                <a:spcPct val="115000"/>
              </a:lnSpc>
              <a:spcBef>
                <a:spcPts val="0"/>
              </a:spcBef>
              <a:spcAft>
                <a:spcPts val="0"/>
              </a:spcAft>
              <a:buSzPts val="1800"/>
              <a:buNone/>
            </a:pPr>
            <a:r>
              <a:rPr lang="en-US">
                <a:latin typeface="Roboto Medium"/>
                <a:ea typeface="Roboto Medium"/>
                <a:cs typeface="Roboto Medium"/>
                <a:sym typeface="Roboto Medium"/>
              </a:rPr>
              <a:t>Εμπιστοσύνη 92%</a:t>
            </a:r>
            <a:endParaRPr>
              <a:latin typeface="Roboto Medium"/>
              <a:ea typeface="Roboto Medium"/>
              <a:cs typeface="Roboto Medium"/>
              <a:sym typeface="Roboto Medium"/>
            </a:endParaRPr>
          </a:p>
        </p:txBody>
      </p:sp>
      <p:sp>
        <p:nvSpPr>
          <p:cNvPr id="448" name="Google Shape;448;p45"/>
          <p:cNvSpPr txBox="1">
            <a:spLocks noGrp="1"/>
          </p:cNvSpPr>
          <p:nvPr>
            <p:ph type="subTitle" idx="2"/>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52"/>
        <p:cNvGrpSpPr/>
        <p:nvPr/>
      </p:nvGrpSpPr>
      <p:grpSpPr>
        <a:xfrm>
          <a:off x="0" y="0"/>
          <a:ext cx="0" cy="0"/>
          <a:chOff x="0" y="0"/>
          <a:chExt cx="0" cy="0"/>
        </a:xfrm>
      </p:grpSpPr>
      <p:grpSp>
        <p:nvGrpSpPr>
          <p:cNvPr id="453" name="Google Shape;453;p46"/>
          <p:cNvGrpSpPr/>
          <p:nvPr/>
        </p:nvGrpSpPr>
        <p:grpSpPr>
          <a:xfrm>
            <a:off x="5660112" y="3082825"/>
            <a:ext cx="2094475" cy="1919775"/>
            <a:chOff x="5660112" y="3082825"/>
            <a:chExt cx="2094475" cy="1919775"/>
          </a:xfrm>
        </p:grpSpPr>
        <p:pic>
          <p:nvPicPr>
            <p:cNvPr id="454" name="Google Shape;454;p46"/>
            <p:cNvPicPr preferRelativeResize="0"/>
            <p:nvPr/>
          </p:nvPicPr>
          <p:blipFill rotWithShape="1">
            <a:blip r:embed="rId3">
              <a:alphaModFix/>
            </a:blip>
            <a:srcRect/>
            <a:stretch/>
          </p:blipFill>
          <p:spPr>
            <a:xfrm>
              <a:off x="5660112" y="3082825"/>
              <a:ext cx="2094475" cy="1919650"/>
            </a:xfrm>
            <a:prstGeom prst="rect">
              <a:avLst/>
            </a:prstGeom>
            <a:noFill/>
            <a:ln>
              <a:noFill/>
            </a:ln>
          </p:spPr>
        </p:pic>
        <p:sp>
          <p:nvSpPr>
            <p:cNvPr id="455" name="Google Shape;455;p46"/>
            <p:cNvSpPr txBox="1"/>
            <p:nvPr/>
          </p:nvSpPr>
          <p:spPr>
            <a:xfrm>
              <a:off x="6081700" y="4619500"/>
              <a:ext cx="1251300" cy="3831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Μήλο</a:t>
              </a:r>
              <a:endParaRPr sz="1600" b="1" i="0" u="none" strike="noStrike" cap="none">
                <a:solidFill>
                  <a:srgbClr val="000000"/>
                </a:solidFill>
                <a:latin typeface="Roboto"/>
                <a:ea typeface="Roboto"/>
                <a:cs typeface="Roboto"/>
                <a:sym typeface="Roboto"/>
              </a:endParaRPr>
            </a:p>
          </p:txBody>
        </p:sp>
      </p:grpSp>
      <p:grpSp>
        <p:nvGrpSpPr>
          <p:cNvPr id="456" name="Google Shape;456;p46"/>
          <p:cNvGrpSpPr/>
          <p:nvPr/>
        </p:nvGrpSpPr>
        <p:grpSpPr>
          <a:xfrm>
            <a:off x="1258197" y="2990920"/>
            <a:ext cx="2141995" cy="1963492"/>
            <a:chOff x="1072325" y="3094837"/>
            <a:chExt cx="1827173" cy="1679490"/>
          </a:xfrm>
        </p:grpSpPr>
        <p:pic>
          <p:nvPicPr>
            <p:cNvPr id="457" name="Google Shape;457;p46"/>
            <p:cNvPicPr preferRelativeResize="0"/>
            <p:nvPr/>
          </p:nvPicPr>
          <p:blipFill rotWithShape="1">
            <a:blip r:embed="rId4">
              <a:alphaModFix/>
            </a:blip>
            <a:srcRect l="381" t="14336" r="67810" b="15487"/>
            <a:stretch/>
          </p:blipFill>
          <p:spPr>
            <a:xfrm>
              <a:off x="1072325" y="3094837"/>
              <a:ext cx="1827173" cy="1679490"/>
            </a:xfrm>
            <a:prstGeom prst="rect">
              <a:avLst/>
            </a:prstGeom>
            <a:noFill/>
            <a:ln>
              <a:noFill/>
            </a:ln>
          </p:spPr>
        </p:pic>
        <p:sp>
          <p:nvSpPr>
            <p:cNvPr id="458" name="Google Shape;458;p46"/>
            <p:cNvSpPr txBox="1"/>
            <p:nvPr/>
          </p:nvSpPr>
          <p:spPr>
            <a:xfrm>
              <a:off x="1446869" y="3154097"/>
              <a:ext cx="1067400" cy="275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Μήλο</a:t>
              </a:r>
              <a:endParaRPr sz="1600" b="1" i="0" u="none" strike="noStrike" cap="none">
                <a:solidFill>
                  <a:srgbClr val="000000"/>
                </a:solidFill>
                <a:latin typeface="Roboto"/>
                <a:ea typeface="Roboto"/>
                <a:cs typeface="Roboto"/>
                <a:sym typeface="Roboto"/>
              </a:endParaRPr>
            </a:p>
          </p:txBody>
        </p:sp>
      </p:grpSp>
      <p:sp>
        <p:nvSpPr>
          <p:cNvPr id="459" name="Google Shape;459;p46"/>
          <p:cNvSpPr txBox="1"/>
          <p:nvPr/>
        </p:nvSpPr>
        <p:spPr>
          <a:xfrm>
            <a:off x="4407400" y="1213100"/>
            <a:ext cx="4599900" cy="184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a:latin typeface="Roboto"/>
                <a:ea typeface="Roboto"/>
                <a:cs typeface="Roboto"/>
                <a:sym typeface="Roboto"/>
              </a:rPr>
              <a:t>Επισήμανση</a:t>
            </a:r>
            <a:endParaRPr sz="27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1500" i="0" u="none" strike="noStrike" cap="none">
              <a:solidFill>
                <a:srgbClr val="000000"/>
              </a:solidFill>
              <a:latin typeface="Roboto Medium"/>
              <a:ea typeface="Roboto Medium"/>
              <a:cs typeface="Roboto Medium"/>
              <a:sym typeface="Roboto Medium"/>
            </a:endParaRPr>
          </a:p>
          <a:p>
            <a:pPr marL="0" marR="0" lvl="0" indent="0" algn="l" rtl="0">
              <a:lnSpc>
                <a:spcPct val="100000"/>
              </a:lnSpc>
              <a:spcBef>
                <a:spcPts val="0"/>
              </a:spcBef>
              <a:spcAft>
                <a:spcPts val="0"/>
              </a:spcAft>
              <a:buClr>
                <a:srgbClr val="000000"/>
              </a:buClr>
              <a:buSzPts val="2400"/>
              <a:buFont typeface="Arial"/>
              <a:buNone/>
            </a:pPr>
            <a:r>
              <a:rPr lang="en-US" sz="2200" i="0" u="none" strike="noStrike" cap="none">
                <a:solidFill>
                  <a:srgbClr val="000000"/>
                </a:solidFill>
                <a:latin typeface="Roboto"/>
                <a:ea typeface="Roboto"/>
                <a:cs typeface="Roboto"/>
                <a:sym typeface="Roboto"/>
              </a:rPr>
              <a:t>Εφαρμόζεται σε ένα </a:t>
            </a:r>
            <a:r>
              <a:rPr lang="en-US" sz="2200" b="1" i="0" u="none" strike="noStrike" cap="none">
                <a:solidFill>
                  <a:srgbClr val="C31C4A"/>
                </a:solidFill>
                <a:latin typeface="Roboto"/>
                <a:ea typeface="Roboto"/>
                <a:cs typeface="Roboto"/>
                <a:sym typeface="Roboto"/>
              </a:rPr>
              <a:t>μόνο τμήμα</a:t>
            </a:r>
            <a:r>
              <a:rPr lang="en-US" sz="2200" i="0" u="none" strike="noStrike" cap="none">
                <a:solidFill>
                  <a:srgbClr val="000000"/>
                </a:solidFill>
                <a:latin typeface="Roboto"/>
                <a:ea typeface="Roboto"/>
                <a:cs typeface="Roboto"/>
                <a:sym typeface="Roboto"/>
              </a:rPr>
              <a:t> δεδομένων για να δείξει σε ποια κλάση ανήκει</a:t>
            </a:r>
            <a:endParaRPr sz="2200" i="0" u="none" strike="noStrike" cap="none">
              <a:solidFill>
                <a:srgbClr val="000000"/>
              </a:solidFill>
              <a:latin typeface="Roboto"/>
              <a:ea typeface="Roboto"/>
              <a:cs typeface="Roboto"/>
              <a:sym typeface="Roboto"/>
            </a:endParaRPr>
          </a:p>
        </p:txBody>
      </p:sp>
      <p:pic>
        <p:nvPicPr>
          <p:cNvPr id="460" name="Google Shape;460;p46"/>
          <p:cNvPicPr preferRelativeResize="0"/>
          <p:nvPr/>
        </p:nvPicPr>
        <p:blipFill rotWithShape="1">
          <a:blip r:embed="rId5">
            <a:alphaModFix/>
          </a:blip>
          <a:srcRect/>
          <a:stretch/>
        </p:blipFill>
        <p:spPr>
          <a:xfrm>
            <a:off x="8098013" y="531713"/>
            <a:ext cx="428625" cy="428625"/>
          </a:xfrm>
          <a:prstGeom prst="rect">
            <a:avLst/>
          </a:prstGeom>
          <a:noFill/>
          <a:ln>
            <a:noFill/>
          </a:ln>
        </p:spPr>
      </p:pic>
      <p:sp>
        <p:nvSpPr>
          <p:cNvPr id="461" name="Google Shape;461;p46"/>
          <p:cNvSpPr txBox="1">
            <a:spLocks noGrp="1"/>
          </p:cNvSpPr>
          <p:nvPr>
            <p:ph type="body" idx="1"/>
          </p:nvPr>
        </p:nvSpPr>
        <p:spPr>
          <a:xfrm>
            <a:off x="310900" y="1213099"/>
            <a:ext cx="4096500" cy="171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700" b="1">
                <a:latin typeface="Roboto"/>
                <a:ea typeface="Roboto"/>
                <a:cs typeface="Roboto"/>
                <a:sym typeface="Roboto"/>
              </a:rPr>
              <a:t>Κλάση</a:t>
            </a:r>
            <a:endParaRPr sz="2700" b="1">
              <a:latin typeface="Roboto"/>
              <a:ea typeface="Roboto"/>
              <a:cs typeface="Roboto"/>
              <a:sym typeface="Roboto"/>
            </a:endParaRPr>
          </a:p>
          <a:p>
            <a:pPr marL="0" lvl="0" indent="0" algn="l" rtl="0">
              <a:lnSpc>
                <a:spcPct val="100000"/>
              </a:lnSpc>
              <a:spcBef>
                <a:spcPts val="0"/>
              </a:spcBef>
              <a:spcAft>
                <a:spcPts val="0"/>
              </a:spcAft>
              <a:buSzPts val="1800"/>
              <a:buNone/>
            </a:pPr>
            <a:endParaRPr sz="1500" b="1">
              <a:latin typeface="Roboto"/>
              <a:ea typeface="Roboto"/>
              <a:cs typeface="Roboto"/>
              <a:sym typeface="Roboto"/>
            </a:endParaRPr>
          </a:p>
          <a:p>
            <a:pPr marL="0" lvl="0" indent="0" algn="l" rtl="0">
              <a:lnSpc>
                <a:spcPct val="100000"/>
              </a:lnSpc>
              <a:spcBef>
                <a:spcPts val="0"/>
              </a:spcBef>
              <a:spcAft>
                <a:spcPts val="0"/>
              </a:spcAft>
              <a:buSzPts val="1800"/>
              <a:buNone/>
            </a:pPr>
            <a:r>
              <a:rPr lang="en-US" sz="2200">
                <a:latin typeface="Roboto"/>
                <a:ea typeface="Roboto"/>
                <a:cs typeface="Roboto"/>
                <a:sym typeface="Roboto"/>
              </a:rPr>
              <a:t>Μια </a:t>
            </a:r>
            <a:r>
              <a:rPr lang="en-US" sz="2200" b="1">
                <a:solidFill>
                  <a:srgbClr val="C31C4A"/>
                </a:solidFill>
                <a:latin typeface="Roboto"/>
                <a:ea typeface="Roboto"/>
                <a:cs typeface="Roboto"/>
                <a:sym typeface="Roboto"/>
              </a:rPr>
              <a:t>κατηγορία</a:t>
            </a:r>
            <a:r>
              <a:rPr lang="en-US" sz="2200">
                <a:latin typeface="Roboto"/>
                <a:ea typeface="Roboto"/>
                <a:cs typeface="Roboto"/>
                <a:sym typeface="Roboto"/>
              </a:rPr>
              <a:t> στην οποία μπορούν να αντιστοιχιστούν τα δεδομένα</a:t>
            </a:r>
            <a:endParaRPr sz="2200">
              <a:latin typeface="Roboto"/>
              <a:ea typeface="Roboto"/>
              <a:cs typeface="Roboto"/>
              <a:sym typeface="Roboto"/>
            </a:endParaRPr>
          </a:p>
        </p:txBody>
      </p:sp>
      <p:sp>
        <p:nvSpPr>
          <p:cNvPr id="462" name="Google Shape;462;p46"/>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Ταξινόμηση</a:t>
            </a:r>
            <a:r>
              <a:rPr lang="en-US">
                <a:solidFill>
                  <a:srgbClr val="595959"/>
                </a:solidFill>
                <a:latin typeface="Roboto"/>
                <a:ea typeface="Roboto"/>
                <a:cs typeface="Roboto"/>
                <a:sym typeface="Roboto"/>
              </a:rPr>
              <a:t> </a:t>
            </a:r>
            <a:endParaRPr sz="3600">
              <a:solidFill>
                <a:srgbClr val="595959"/>
              </a:solidFill>
              <a:latin typeface="Roboto"/>
              <a:ea typeface="Roboto"/>
              <a:cs typeface="Roboto"/>
              <a:sym typeface="Roboto"/>
            </a:endParaRPr>
          </a:p>
        </p:txBody>
      </p:sp>
      <p:sp>
        <p:nvSpPr>
          <p:cNvPr id="463" name="Google Shape;463;p46"/>
          <p:cNvSpPr txBox="1">
            <a:spLocks noGrp="1"/>
          </p:cNvSpPr>
          <p:nvPr>
            <p:ph type="subTitle" idx="3"/>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67"/>
        <p:cNvGrpSpPr/>
        <p:nvPr/>
      </p:nvGrpSpPr>
      <p:grpSpPr>
        <a:xfrm>
          <a:off x="0" y="0"/>
          <a:ext cx="0" cy="0"/>
          <a:chOff x="0" y="0"/>
          <a:chExt cx="0" cy="0"/>
        </a:xfrm>
      </p:grpSpPr>
      <p:grpSp>
        <p:nvGrpSpPr>
          <p:cNvPr id="468" name="Google Shape;468;p47"/>
          <p:cNvGrpSpPr/>
          <p:nvPr/>
        </p:nvGrpSpPr>
        <p:grpSpPr>
          <a:xfrm>
            <a:off x="4975225" y="1513738"/>
            <a:ext cx="3927600" cy="2601050"/>
            <a:chOff x="694600" y="1524475"/>
            <a:chExt cx="3927600" cy="2601050"/>
          </a:xfrm>
        </p:grpSpPr>
        <p:sp>
          <p:nvSpPr>
            <p:cNvPr id="469" name="Google Shape;469;p47"/>
            <p:cNvSpPr txBox="1"/>
            <p:nvPr/>
          </p:nvSpPr>
          <p:spPr>
            <a:xfrm>
              <a:off x="694600" y="1524525"/>
              <a:ext cx="3927600" cy="2601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Quicksand"/>
                <a:ea typeface="Quicksand"/>
                <a:cs typeface="Quicksand"/>
                <a:sym typeface="Quicksand"/>
              </a:endParaRPr>
            </a:p>
          </p:txBody>
        </p:sp>
        <p:grpSp>
          <p:nvGrpSpPr>
            <p:cNvPr id="470" name="Google Shape;470;p47"/>
            <p:cNvGrpSpPr/>
            <p:nvPr/>
          </p:nvGrpSpPr>
          <p:grpSpPr>
            <a:xfrm>
              <a:off x="694625" y="1524475"/>
              <a:ext cx="3893375" cy="1361825"/>
              <a:chOff x="694625" y="1524475"/>
              <a:chExt cx="3893375" cy="1361825"/>
            </a:xfrm>
          </p:grpSpPr>
          <p:sp>
            <p:nvSpPr>
              <p:cNvPr id="471" name="Google Shape;471;p47"/>
              <p:cNvSpPr txBox="1"/>
              <p:nvPr/>
            </p:nvSpPr>
            <p:spPr>
              <a:xfrm>
                <a:off x="847600" y="2132575"/>
                <a:ext cx="3621600" cy="5397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22222"/>
                    </a:solidFill>
                    <a:latin typeface="Roboto"/>
                    <a:ea typeface="Roboto"/>
                    <a:cs typeface="Roboto"/>
                    <a:sym typeface="Roboto"/>
                  </a:rPr>
                  <a:t>Πολύ ευχαριστημένος με αυτό το τηλέφωνο.</a:t>
                </a:r>
                <a:endParaRPr sz="600" b="0" i="0" u="none" strike="noStrike" cap="none">
                  <a:solidFill>
                    <a:srgbClr val="22222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22222"/>
                    </a:solidFill>
                    <a:latin typeface="Roboto"/>
                    <a:ea typeface="Roboto"/>
                    <a:cs typeface="Roboto"/>
                    <a:sym typeface="Roboto"/>
                  </a:rPr>
                  <a:t>Είναι το πρώτο μου iPhone, καθώς πάντα είχα Windows Phone και μετά Android, αλλά τώρα δεν νομίζω ότι θα μπορούσα να γυρίσω πίσω. Η Apple έχει εξαιρετικά υψηλές τιμές, οπότε νομίζω ότι θα κρατήσω αυτό το τηλέφωνο για πολλά χρόνια, αλλά σε γενικές γραμμές, είμαι ευχαριστημένος και το χρώμα είναι εκπληκτικό.</a:t>
                </a:r>
                <a:endParaRPr sz="600" b="0" i="0" u="none" strike="noStrike" cap="none">
                  <a:solidFill>
                    <a:srgbClr val="22222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22222"/>
                    </a:solidFill>
                    <a:latin typeface="Roboto"/>
                    <a:ea typeface="Roboto"/>
                    <a:cs typeface="Roboto"/>
                    <a:sym typeface="Roboto"/>
                  </a:rPr>
                  <a:t>Μεγάλη διάρκεια ζωής της μπαταρίας, εξαιρετικές φωτογραφίες και βίντεο, πολύ ομαλή λειτουργία.</a:t>
                </a:r>
                <a:endParaRPr sz="600" b="0" i="0" u="none" strike="noStrike" cap="none">
                  <a:solidFill>
                    <a:srgbClr val="222222"/>
                  </a:solidFill>
                  <a:latin typeface="Roboto"/>
                  <a:ea typeface="Roboto"/>
                  <a:cs typeface="Roboto"/>
                  <a:sym typeface="Roboto"/>
                </a:endParaRPr>
              </a:p>
            </p:txBody>
          </p:sp>
          <p:sp>
            <p:nvSpPr>
              <p:cNvPr id="472" name="Google Shape;472;p47"/>
              <p:cNvSpPr txBox="1"/>
              <p:nvPr/>
            </p:nvSpPr>
            <p:spPr>
              <a:xfrm>
                <a:off x="1328525" y="1780663"/>
                <a:ext cx="1518600" cy="1119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a:ea typeface="Roboto"/>
                    <a:cs typeface="Roboto"/>
                    <a:sym typeface="Roboto"/>
                  </a:rPr>
                  <a:t>Όμορφο χρώμα</a:t>
                </a:r>
                <a:endParaRPr sz="1800" b="0" i="0" u="none" strike="noStrike" cap="none">
                  <a:solidFill>
                    <a:srgbClr val="222222"/>
                  </a:solidFill>
                  <a:latin typeface="Roboto"/>
                  <a:ea typeface="Roboto"/>
                  <a:cs typeface="Roboto"/>
                  <a:sym typeface="Roboto"/>
                </a:endParaRPr>
              </a:p>
            </p:txBody>
          </p:sp>
          <p:pic>
            <p:nvPicPr>
              <p:cNvPr id="473" name="Google Shape;473;p47"/>
              <p:cNvPicPr preferRelativeResize="0"/>
              <p:nvPr/>
            </p:nvPicPr>
            <p:blipFill rotWithShape="1">
              <a:blip r:embed="rId3">
                <a:alphaModFix/>
              </a:blip>
              <a:srcRect l="102" t="28440" r="85637" b="60976"/>
              <a:stretch/>
            </p:blipFill>
            <p:spPr>
              <a:xfrm>
                <a:off x="694625" y="1524475"/>
                <a:ext cx="602500" cy="383101"/>
              </a:xfrm>
              <a:prstGeom prst="rect">
                <a:avLst/>
              </a:prstGeom>
              <a:noFill/>
              <a:ln>
                <a:noFill/>
              </a:ln>
            </p:spPr>
          </p:pic>
          <p:sp>
            <p:nvSpPr>
              <p:cNvPr id="474" name="Google Shape;474;p47"/>
              <p:cNvSpPr txBox="1"/>
              <p:nvPr/>
            </p:nvSpPr>
            <p:spPr>
              <a:xfrm>
                <a:off x="847600" y="1907587"/>
                <a:ext cx="3740400" cy="2100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Αξιολογήθηκε στο Ηνωμένο Βασίλειο </a:t>
                </a:r>
                <a:r>
                  <a:rPr lang="en-US" sz="600" b="0" i="0" u="none" strike="noStrike" cap="none">
                    <a:solidFill>
                      <a:srgbClr val="666666"/>
                    </a:solidFill>
                    <a:highlight>
                      <a:srgbClr val="FFFFFF"/>
                    </a:highlight>
                    <a:latin typeface="Arial"/>
                    <a:ea typeface="Arial"/>
                    <a:cs typeface="Arial"/>
                    <a:sym typeface="Arial"/>
                  </a:rPr>
                  <a:t>🇬🇧</a:t>
                </a:r>
                <a:r>
                  <a:rPr lang="en-US" sz="600" b="0" i="0" u="none" strike="noStrike" cap="none">
                    <a:solidFill>
                      <a:srgbClr val="666666"/>
                    </a:solidFill>
                    <a:latin typeface="Roboto"/>
                    <a:ea typeface="Roboto"/>
                    <a:cs typeface="Roboto"/>
                    <a:sym typeface="Roboto"/>
                  </a:rPr>
                  <a:t> </a:t>
                </a:r>
                <a:r>
                  <a:rPr lang="en-US" sz="600" b="0" i="0" u="none" strike="noStrike" cap="none">
                    <a:solidFill>
                      <a:srgbClr val="000000"/>
                    </a:solidFill>
                    <a:latin typeface="Roboto"/>
                    <a:ea typeface="Roboto"/>
                    <a:cs typeface="Roboto"/>
                    <a:sym typeface="Roboto"/>
                  </a:rPr>
                  <a:t>στις 22 Σεπτεμβρίου 2022</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Όνομα μεγέθους: 128 GB </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Χρώμα: Alpine Green</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Διαμόρφωση: Χωρίς AppleCare+</a:t>
                </a:r>
                <a:r>
                  <a:rPr lang="en-US" sz="600" b="0" i="0" u="none" strike="noStrike" cap="none">
                    <a:solidFill>
                      <a:srgbClr val="666666"/>
                    </a:solidFill>
                    <a:latin typeface="Roboto"/>
                    <a:ea typeface="Roboto"/>
                    <a:cs typeface="Roboto"/>
                    <a:sym typeface="Roboto"/>
                  </a:rPr>
                  <a:t>  |  </a:t>
                </a:r>
                <a:r>
                  <a:rPr lang="en-US" sz="600" b="1" i="0" u="none" strike="noStrike" cap="none">
                    <a:solidFill>
                      <a:srgbClr val="C65A11"/>
                    </a:solidFill>
                    <a:latin typeface="Roboto"/>
                    <a:ea typeface="Roboto"/>
                    <a:cs typeface="Roboto"/>
                    <a:sym typeface="Roboto"/>
                  </a:rPr>
                  <a:t>Επαληθευμένη αγορά</a:t>
                </a:r>
                <a:endParaRPr sz="600" b="1" i="0" u="none" strike="noStrike" cap="none">
                  <a:solidFill>
                    <a:srgbClr val="C65A11"/>
                  </a:solidFill>
                  <a:latin typeface="Roboto"/>
                  <a:ea typeface="Roboto"/>
                  <a:cs typeface="Roboto"/>
                  <a:sym typeface="Roboto"/>
                </a:endParaRPr>
              </a:p>
            </p:txBody>
          </p:sp>
          <p:sp>
            <p:nvSpPr>
              <p:cNvPr id="475" name="Google Shape;475;p47"/>
              <p:cNvSpPr/>
              <p:nvPr/>
            </p:nvSpPr>
            <p:spPr>
              <a:xfrm>
                <a:off x="847600" y="2715600"/>
                <a:ext cx="528900" cy="170700"/>
              </a:xfrm>
              <a:prstGeom prst="roundRect">
                <a:avLst>
                  <a:gd name="adj" fmla="val 16667"/>
                </a:avLst>
              </a:prstGeom>
              <a:solidFill>
                <a:srgbClr val="FFFFFF"/>
              </a:solidFill>
              <a:ln w="9525" cap="flat" cmpd="sng">
                <a:solidFill>
                  <a:srgbClr val="D9D9D9"/>
                </a:solidFill>
                <a:prstDash val="solid"/>
                <a:round/>
                <a:headEnd type="none" w="sm" len="sm"/>
                <a:tailEnd type="none" w="sm" len="sm"/>
              </a:ln>
              <a:effectLst>
                <a:outerShdw blurRad="57150" dist="19050" dir="5400000" algn="bl" rotWithShape="0">
                  <a:srgbClr val="B7B7B7">
                    <a:alpha val="49411"/>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Χρήσιμο</a:t>
                </a:r>
                <a:endParaRPr sz="600" b="0" i="0" u="none" strike="noStrike" cap="none">
                  <a:solidFill>
                    <a:srgbClr val="000000"/>
                  </a:solidFill>
                  <a:latin typeface="Roboto"/>
                  <a:ea typeface="Roboto"/>
                  <a:cs typeface="Roboto"/>
                  <a:sym typeface="Roboto"/>
                </a:endParaRPr>
              </a:p>
            </p:txBody>
          </p:sp>
          <p:sp>
            <p:nvSpPr>
              <p:cNvPr id="476" name="Google Shape;476;p47"/>
              <p:cNvSpPr txBox="1"/>
              <p:nvPr/>
            </p:nvSpPr>
            <p:spPr>
              <a:xfrm>
                <a:off x="1431600" y="2744350"/>
                <a:ext cx="1664700" cy="924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222222"/>
                    </a:solidFill>
                    <a:latin typeface="Roboto"/>
                    <a:ea typeface="Roboto"/>
                    <a:cs typeface="Roboto"/>
                    <a:sym typeface="Roboto"/>
                  </a:rPr>
                  <a:t>Αναφορά κατάχρησης</a:t>
                </a:r>
                <a:endParaRPr sz="600" b="1" i="0" u="none" strike="noStrike" cap="none">
                  <a:solidFill>
                    <a:srgbClr val="222222"/>
                  </a:solidFill>
                  <a:latin typeface="Roboto"/>
                  <a:ea typeface="Roboto"/>
                  <a:cs typeface="Roboto"/>
                  <a:sym typeface="Roboto"/>
                </a:endParaRPr>
              </a:p>
            </p:txBody>
          </p:sp>
        </p:grpSp>
        <p:grpSp>
          <p:nvGrpSpPr>
            <p:cNvPr id="477" name="Google Shape;477;p47"/>
            <p:cNvGrpSpPr/>
            <p:nvPr/>
          </p:nvGrpSpPr>
          <p:grpSpPr>
            <a:xfrm>
              <a:off x="694600" y="2953900"/>
              <a:ext cx="3774600" cy="1049000"/>
              <a:chOff x="694600" y="2877700"/>
              <a:chExt cx="3774600" cy="1049000"/>
            </a:xfrm>
          </p:grpSpPr>
          <p:sp>
            <p:nvSpPr>
              <p:cNvPr id="478" name="Google Shape;478;p47"/>
              <p:cNvSpPr txBox="1"/>
              <p:nvPr/>
            </p:nvSpPr>
            <p:spPr>
              <a:xfrm>
                <a:off x="847600" y="3477775"/>
                <a:ext cx="3621600" cy="3372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22222"/>
                    </a:solidFill>
                    <a:latin typeface="Roboto"/>
                    <a:ea typeface="Roboto"/>
                    <a:cs typeface="Roboto"/>
                    <a:sym typeface="Roboto"/>
                  </a:rPr>
                  <a:t>Απογοητευμένος μετά από μόλις δύο εβδομάδες η μπαταρία άδειαζε τόσο γρήγορα που έπρεπε να το φορτίζω 2-3 φορές την ημέρα σπατάλη χρημάτων</a:t>
                </a:r>
                <a:endParaRPr sz="600" b="0" i="0" u="none" strike="noStrike" cap="none">
                  <a:solidFill>
                    <a:srgbClr val="222222"/>
                  </a:solidFill>
                  <a:latin typeface="Roboto"/>
                  <a:ea typeface="Roboto"/>
                  <a:cs typeface="Roboto"/>
                  <a:sym typeface="Roboto"/>
                </a:endParaRPr>
              </a:p>
            </p:txBody>
          </p:sp>
          <p:sp>
            <p:nvSpPr>
              <p:cNvPr id="479" name="Google Shape;479;p47"/>
              <p:cNvSpPr txBox="1"/>
              <p:nvPr/>
            </p:nvSpPr>
            <p:spPr>
              <a:xfrm>
                <a:off x="1328525" y="3125863"/>
                <a:ext cx="1518600" cy="1119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a:ea typeface="Roboto"/>
                    <a:cs typeface="Roboto"/>
                    <a:sym typeface="Roboto"/>
                  </a:rPr>
                  <a:t>Σπατάλη χρημάτων</a:t>
                </a:r>
                <a:endParaRPr sz="1800" b="0" i="0" u="none" strike="noStrike" cap="none">
                  <a:solidFill>
                    <a:srgbClr val="222222"/>
                  </a:solidFill>
                  <a:latin typeface="Roboto"/>
                  <a:ea typeface="Roboto"/>
                  <a:cs typeface="Roboto"/>
                  <a:sym typeface="Roboto"/>
                </a:endParaRPr>
              </a:p>
            </p:txBody>
          </p:sp>
          <p:sp>
            <p:nvSpPr>
              <p:cNvPr id="480" name="Google Shape;480;p47"/>
              <p:cNvSpPr txBox="1"/>
              <p:nvPr/>
            </p:nvSpPr>
            <p:spPr>
              <a:xfrm>
                <a:off x="847600" y="3252775"/>
                <a:ext cx="3621600" cy="2100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Αξιολογήθηκε στο Ηνωμένο Βασίλειο </a:t>
                </a:r>
                <a:r>
                  <a:rPr lang="en-US" sz="600" b="0" i="0" u="none" strike="noStrike" cap="none">
                    <a:solidFill>
                      <a:srgbClr val="666666"/>
                    </a:solidFill>
                    <a:highlight>
                      <a:srgbClr val="FFFFFF"/>
                    </a:highlight>
                    <a:latin typeface="Arial"/>
                    <a:ea typeface="Arial"/>
                    <a:cs typeface="Arial"/>
                    <a:sym typeface="Arial"/>
                  </a:rPr>
                  <a:t>🇬🇧</a:t>
                </a:r>
                <a:r>
                  <a:rPr lang="en-US" sz="600" b="0" i="0" u="none" strike="noStrike" cap="none">
                    <a:solidFill>
                      <a:srgbClr val="666666"/>
                    </a:solidFill>
                    <a:latin typeface="Roboto"/>
                    <a:ea typeface="Roboto"/>
                    <a:cs typeface="Roboto"/>
                    <a:sym typeface="Roboto"/>
                  </a:rPr>
                  <a:t> </a:t>
                </a:r>
                <a:r>
                  <a:rPr lang="en-US" sz="600" b="0" i="0" u="none" strike="noStrike" cap="none">
                    <a:solidFill>
                      <a:srgbClr val="000000"/>
                    </a:solidFill>
                    <a:latin typeface="Roboto"/>
                    <a:ea typeface="Roboto"/>
                    <a:cs typeface="Roboto"/>
                    <a:sym typeface="Roboto"/>
                  </a:rPr>
                  <a:t>στις 20 Σεπτεμβρίου 2022</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Όνομα μεγέθους: 128 GB </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Χρώμα: Γραφίτης</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Διαμόρφωση: Χωρίς AppleCare+</a:t>
                </a:r>
                <a:r>
                  <a:rPr lang="en-US" sz="600" b="0" i="0" u="none" strike="noStrike" cap="none">
                    <a:solidFill>
                      <a:srgbClr val="666666"/>
                    </a:solidFill>
                    <a:latin typeface="Roboto"/>
                    <a:ea typeface="Roboto"/>
                    <a:cs typeface="Roboto"/>
                    <a:sym typeface="Roboto"/>
                  </a:rPr>
                  <a:t>  |  </a:t>
                </a:r>
                <a:r>
                  <a:rPr lang="en-US" sz="600" b="1" i="0" u="none" strike="noStrike" cap="none">
                    <a:solidFill>
                      <a:srgbClr val="C65A11"/>
                    </a:solidFill>
                    <a:latin typeface="Roboto"/>
                    <a:ea typeface="Roboto"/>
                    <a:cs typeface="Roboto"/>
                    <a:sym typeface="Roboto"/>
                  </a:rPr>
                  <a:t>Επαληθευμένη αγορά</a:t>
                </a:r>
                <a:endParaRPr sz="600" b="1" i="0" u="none" strike="noStrike" cap="none">
                  <a:solidFill>
                    <a:srgbClr val="C65A11"/>
                  </a:solidFill>
                  <a:latin typeface="Roboto"/>
                  <a:ea typeface="Roboto"/>
                  <a:cs typeface="Roboto"/>
                  <a:sym typeface="Roboto"/>
                </a:endParaRPr>
              </a:p>
            </p:txBody>
          </p:sp>
          <p:sp>
            <p:nvSpPr>
              <p:cNvPr id="481" name="Google Shape;481;p47"/>
              <p:cNvSpPr/>
              <p:nvPr/>
            </p:nvSpPr>
            <p:spPr>
              <a:xfrm>
                <a:off x="847600" y="3756000"/>
                <a:ext cx="528900" cy="170700"/>
              </a:xfrm>
              <a:prstGeom prst="roundRect">
                <a:avLst>
                  <a:gd name="adj" fmla="val 16667"/>
                </a:avLst>
              </a:prstGeom>
              <a:solidFill>
                <a:srgbClr val="FFFFFF"/>
              </a:solidFill>
              <a:ln w="9525" cap="flat" cmpd="sng">
                <a:solidFill>
                  <a:srgbClr val="D9D9D9"/>
                </a:solidFill>
                <a:prstDash val="solid"/>
                <a:round/>
                <a:headEnd type="none" w="sm" len="sm"/>
                <a:tailEnd type="none" w="sm" len="sm"/>
              </a:ln>
              <a:effectLst>
                <a:outerShdw blurRad="57150" dist="19050" dir="5400000" algn="bl" rotWithShape="0">
                  <a:srgbClr val="B7B7B7">
                    <a:alpha val="49411"/>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Χρήσιμο</a:t>
                </a:r>
                <a:endParaRPr sz="600" b="0" i="0" u="none" strike="noStrike" cap="none">
                  <a:solidFill>
                    <a:srgbClr val="000000"/>
                  </a:solidFill>
                  <a:latin typeface="Roboto"/>
                  <a:ea typeface="Roboto"/>
                  <a:cs typeface="Roboto"/>
                  <a:sym typeface="Roboto"/>
                </a:endParaRPr>
              </a:p>
            </p:txBody>
          </p:sp>
          <p:sp>
            <p:nvSpPr>
              <p:cNvPr id="482" name="Google Shape;482;p47"/>
              <p:cNvSpPr txBox="1"/>
              <p:nvPr/>
            </p:nvSpPr>
            <p:spPr>
              <a:xfrm>
                <a:off x="1431600" y="3784750"/>
                <a:ext cx="1664700" cy="924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222222"/>
                    </a:solidFill>
                    <a:latin typeface="Roboto"/>
                    <a:ea typeface="Roboto"/>
                    <a:cs typeface="Roboto"/>
                    <a:sym typeface="Roboto"/>
                  </a:rPr>
                  <a:t>Αναφορά κατάχρησης</a:t>
                </a:r>
                <a:endParaRPr sz="600" b="1" i="0" u="none" strike="noStrike" cap="none">
                  <a:solidFill>
                    <a:srgbClr val="222222"/>
                  </a:solidFill>
                  <a:latin typeface="Roboto"/>
                  <a:ea typeface="Roboto"/>
                  <a:cs typeface="Roboto"/>
                  <a:sym typeface="Roboto"/>
                </a:endParaRPr>
              </a:p>
            </p:txBody>
          </p:sp>
          <p:pic>
            <p:nvPicPr>
              <p:cNvPr id="483" name="Google Shape;483;p47"/>
              <p:cNvPicPr preferRelativeResize="0"/>
              <p:nvPr/>
            </p:nvPicPr>
            <p:blipFill rotWithShape="1">
              <a:blip r:embed="rId3">
                <a:alphaModFix/>
              </a:blip>
              <a:srcRect t="68092" r="83625" b="25049"/>
              <a:stretch/>
            </p:blipFill>
            <p:spPr>
              <a:xfrm>
                <a:off x="694600" y="2877700"/>
                <a:ext cx="691876" cy="248175"/>
              </a:xfrm>
              <a:prstGeom prst="rect">
                <a:avLst/>
              </a:prstGeom>
              <a:noFill/>
              <a:ln>
                <a:noFill/>
              </a:ln>
            </p:spPr>
          </p:pic>
          <p:pic>
            <p:nvPicPr>
              <p:cNvPr id="484" name="Google Shape;484;p47"/>
              <p:cNvPicPr preferRelativeResize="0"/>
              <p:nvPr/>
            </p:nvPicPr>
            <p:blipFill rotWithShape="1">
              <a:blip r:embed="rId3">
                <a:alphaModFix/>
              </a:blip>
              <a:srcRect t="75253" r="85499" b="21653"/>
              <a:stretch/>
            </p:blipFill>
            <p:spPr>
              <a:xfrm>
                <a:off x="694600" y="3125875"/>
                <a:ext cx="612701" cy="111899"/>
              </a:xfrm>
              <a:prstGeom prst="rect">
                <a:avLst/>
              </a:prstGeom>
              <a:noFill/>
              <a:ln>
                <a:noFill/>
              </a:ln>
            </p:spPr>
          </p:pic>
        </p:grpSp>
      </p:grpSp>
      <p:sp>
        <p:nvSpPr>
          <p:cNvPr id="485" name="Google Shape;485;p47"/>
          <p:cNvSpPr txBox="1">
            <a:spLocks noGrp="1"/>
          </p:cNvSpPr>
          <p:nvPr>
            <p:ph type="title"/>
          </p:nvPr>
        </p:nvSpPr>
        <p:spPr>
          <a:xfrm>
            <a:off x="311400" y="317550"/>
            <a:ext cx="65946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Παράδειγμα 1</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l" rtl="0">
              <a:lnSpc>
                <a:spcPct val="100000"/>
              </a:lnSpc>
              <a:spcBef>
                <a:spcPts val="0"/>
              </a:spcBef>
              <a:spcAft>
                <a:spcPts val="0"/>
              </a:spcAft>
              <a:buSzPts val="2800"/>
              <a:buNone/>
            </a:pPr>
            <a:endParaRPr sz="2400">
              <a:solidFill>
                <a:srgbClr val="595959"/>
              </a:solidFill>
              <a:latin typeface="Roboto Medium"/>
              <a:ea typeface="Roboto Medium"/>
              <a:cs typeface="Roboto Medium"/>
              <a:sym typeface="Roboto Medium"/>
            </a:endParaRPr>
          </a:p>
        </p:txBody>
      </p:sp>
      <p:sp>
        <p:nvSpPr>
          <p:cNvPr id="486" name="Google Shape;486;p47"/>
          <p:cNvSpPr txBox="1"/>
          <p:nvPr/>
        </p:nvSpPr>
        <p:spPr>
          <a:xfrm>
            <a:off x="310900" y="1216875"/>
            <a:ext cx="4530600" cy="357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i="0" u="none" strike="noStrike" cap="none">
                <a:solidFill>
                  <a:srgbClr val="000000"/>
                </a:solidFill>
                <a:latin typeface="Roboto"/>
                <a:ea typeface="Roboto"/>
                <a:cs typeface="Roboto"/>
                <a:sym typeface="Roboto"/>
              </a:rPr>
              <a:t>Η ταξινόμηση μπορεί να χρησιμοποιηθεί για να καθοριστεί αν οι κριτικές ή τα σχόλια είναι </a:t>
            </a:r>
            <a:r>
              <a:rPr lang="en-US" sz="2000" b="1" i="0" u="none" strike="noStrike" cap="none">
                <a:solidFill>
                  <a:srgbClr val="C31C4A"/>
                </a:solidFill>
                <a:latin typeface="Roboto"/>
                <a:ea typeface="Roboto"/>
                <a:cs typeface="Roboto"/>
                <a:sym typeface="Roboto"/>
              </a:rPr>
              <a:t>θετικά</a:t>
            </a:r>
            <a:r>
              <a:rPr lang="en-US" sz="2000" i="0" u="none" strike="noStrike" cap="none">
                <a:solidFill>
                  <a:srgbClr val="000000"/>
                </a:solidFill>
                <a:latin typeface="Roboto"/>
                <a:ea typeface="Roboto"/>
                <a:cs typeface="Roboto"/>
                <a:sym typeface="Roboto"/>
              </a:rPr>
              <a:t> ή </a:t>
            </a:r>
            <a:r>
              <a:rPr lang="en-US" sz="2000" b="1" i="0" u="none" strike="noStrike" cap="none">
                <a:solidFill>
                  <a:srgbClr val="C31C4A"/>
                </a:solidFill>
                <a:latin typeface="Roboto"/>
                <a:ea typeface="Roboto"/>
                <a:cs typeface="Roboto"/>
                <a:sym typeface="Roboto"/>
              </a:rPr>
              <a:t>αρνητικά</a:t>
            </a:r>
            <a:r>
              <a:rPr lang="en-US" sz="2000" i="0" u="none" strike="noStrike" cap="none">
                <a:solidFill>
                  <a:srgbClr val="000000"/>
                </a:solidFill>
                <a:latin typeface="Roboto"/>
                <a:ea typeface="Roboto"/>
                <a:cs typeface="Roboto"/>
                <a:sym typeface="Roboto"/>
              </a:rPr>
              <a:t>. </a:t>
            </a: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2000" i="0" u="none" strike="noStrike" cap="none">
                <a:solidFill>
                  <a:srgbClr val="000000"/>
                </a:solidFill>
                <a:latin typeface="Roboto"/>
                <a:ea typeface="Roboto"/>
                <a:cs typeface="Roboto"/>
                <a:sym typeface="Roboto"/>
              </a:rPr>
              <a:t>Το μοντέλο εκπαιδεύεται με </a:t>
            </a:r>
            <a:r>
              <a:rPr lang="en-US" sz="2000" b="1" i="0" u="none" strike="noStrike" cap="none">
                <a:solidFill>
                  <a:srgbClr val="C31C4A"/>
                </a:solidFill>
                <a:latin typeface="Roboto"/>
                <a:ea typeface="Roboto"/>
                <a:cs typeface="Roboto"/>
                <a:sym typeface="Roboto"/>
              </a:rPr>
              <a:t>κειμενικά δεδομένα</a:t>
            </a:r>
            <a:r>
              <a:rPr lang="en-US" sz="2000" i="0" u="none" strike="noStrike" cap="none">
                <a:solidFill>
                  <a:srgbClr val="000000"/>
                </a:solidFill>
                <a:latin typeface="Roboto"/>
                <a:ea typeface="Roboto"/>
                <a:cs typeface="Roboto"/>
                <a:sym typeface="Roboto"/>
              </a:rPr>
              <a:t>.</a:t>
            </a: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2000" i="0" u="none" strike="noStrike" cap="none">
                <a:solidFill>
                  <a:srgbClr val="000000"/>
                </a:solidFill>
                <a:latin typeface="Roboto"/>
                <a:ea typeface="Roboto"/>
                <a:cs typeface="Roboto"/>
                <a:sym typeface="Roboto"/>
              </a:rPr>
              <a:t>Πρόκειται για την αποκαλούμενη </a:t>
            </a:r>
            <a:r>
              <a:rPr lang="en-US" sz="2000" b="1" i="0" u="none" strike="noStrike" cap="none">
                <a:solidFill>
                  <a:srgbClr val="C31C4A"/>
                </a:solidFill>
                <a:latin typeface="Roboto"/>
                <a:ea typeface="Roboto"/>
                <a:cs typeface="Roboto"/>
                <a:sym typeface="Roboto"/>
              </a:rPr>
              <a:t>ανάλυση συναισθήματος (sentiment analysis)</a:t>
            </a:r>
            <a:r>
              <a:rPr lang="en-US" sz="2000" i="0" u="none" strike="noStrike" cap="none">
                <a:solidFill>
                  <a:srgbClr val="000000"/>
                </a:solidFill>
                <a:latin typeface="Roboto"/>
                <a:ea typeface="Roboto"/>
                <a:cs typeface="Roboto"/>
                <a:sym typeface="Roboto"/>
              </a:rPr>
              <a:t>. </a:t>
            </a:r>
            <a:endParaRPr sz="2000" i="0" u="none" strike="noStrike" cap="none">
              <a:solidFill>
                <a:srgbClr val="000000"/>
              </a:solidFill>
              <a:latin typeface="Roboto"/>
              <a:ea typeface="Roboto"/>
              <a:cs typeface="Roboto"/>
              <a:sym typeface="Roboto"/>
            </a:endParaRPr>
          </a:p>
        </p:txBody>
      </p:sp>
      <p:pic>
        <p:nvPicPr>
          <p:cNvPr id="487" name="Google Shape;487;p47"/>
          <p:cNvPicPr preferRelativeResize="0"/>
          <p:nvPr/>
        </p:nvPicPr>
        <p:blipFill rotWithShape="1">
          <a:blip r:embed="rId4">
            <a:alphaModFix/>
          </a:blip>
          <a:srcRect t="13516" r="55406" b="30376"/>
          <a:stretch/>
        </p:blipFill>
        <p:spPr>
          <a:xfrm rot="-1275469">
            <a:off x="7162633" y="1156024"/>
            <a:ext cx="556534" cy="700200"/>
          </a:xfrm>
          <a:prstGeom prst="rect">
            <a:avLst/>
          </a:prstGeom>
          <a:noFill/>
          <a:ln>
            <a:noFill/>
          </a:ln>
        </p:spPr>
      </p:pic>
      <p:pic>
        <p:nvPicPr>
          <p:cNvPr id="488" name="Google Shape;488;p47"/>
          <p:cNvPicPr preferRelativeResize="0"/>
          <p:nvPr/>
        </p:nvPicPr>
        <p:blipFill rotWithShape="1">
          <a:blip r:embed="rId4">
            <a:alphaModFix/>
          </a:blip>
          <a:srcRect l="55311" t="30174" b="13717"/>
          <a:stretch/>
        </p:blipFill>
        <p:spPr>
          <a:xfrm rot="724480">
            <a:off x="7935800" y="2709125"/>
            <a:ext cx="557726" cy="700200"/>
          </a:xfrm>
          <a:prstGeom prst="rect">
            <a:avLst/>
          </a:prstGeom>
          <a:noFill/>
          <a:ln>
            <a:noFill/>
          </a:ln>
        </p:spPr>
      </p:pic>
      <p:sp>
        <p:nvSpPr>
          <p:cNvPr id="489" name="Google Shape;489;p47"/>
          <p:cNvSpPr/>
          <p:nvPr/>
        </p:nvSpPr>
        <p:spPr>
          <a:xfrm>
            <a:off x="5030400" y="2082675"/>
            <a:ext cx="3838200" cy="612000"/>
          </a:xfrm>
          <a:prstGeom prst="rect">
            <a:avLst/>
          </a:prstGeom>
          <a:noFill/>
          <a:ln w="2857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7"/>
          <p:cNvSpPr/>
          <p:nvPr/>
        </p:nvSpPr>
        <p:spPr>
          <a:xfrm>
            <a:off x="5030400" y="3536125"/>
            <a:ext cx="3838200" cy="212700"/>
          </a:xfrm>
          <a:prstGeom prst="rect">
            <a:avLst/>
          </a:prstGeom>
          <a:noFill/>
          <a:ln w="2857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7"/>
          <p:cNvSpPr txBox="1">
            <a:spLocks noGrp="1"/>
          </p:cNvSpPr>
          <p:nvPr>
            <p:ph type="subTitle" idx="1"/>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1000"/>
                                        <p:tgtEl>
                                          <p:spTgt spid="489"/>
                                        </p:tgtEl>
                                      </p:cBhvr>
                                    </p:animEffect>
                                  </p:childTnLst>
                                </p:cTn>
                              </p:par>
                              <p:par>
                                <p:cTn id="8" presetID="10" presetClass="entr" presetSubtype="0" fill="hold" nodeType="withEffect">
                                  <p:stCondLst>
                                    <p:cond delay="0"/>
                                  </p:stCondLst>
                                  <p:childTnLst>
                                    <p:set>
                                      <p:cBhvr>
                                        <p:cTn id="9" dur="1" fill="hold">
                                          <p:stCondLst>
                                            <p:cond delay="0"/>
                                          </p:stCondLst>
                                        </p:cTn>
                                        <p:tgtEl>
                                          <p:spTgt spid="490"/>
                                        </p:tgtEl>
                                        <p:attrNameLst>
                                          <p:attrName>style.visibility</p:attrName>
                                        </p:attrNameLst>
                                      </p:cBhvr>
                                      <p:to>
                                        <p:strVal val="visible"/>
                                      </p:to>
                                    </p:set>
                                    <p:animEffect transition="in" filter="fade">
                                      <p:cBhvr>
                                        <p:cTn id="10" dur="10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95"/>
        <p:cNvGrpSpPr/>
        <p:nvPr/>
      </p:nvGrpSpPr>
      <p:grpSpPr>
        <a:xfrm>
          <a:off x="0" y="0"/>
          <a:ext cx="0" cy="0"/>
          <a:chOff x="0" y="0"/>
          <a:chExt cx="0" cy="0"/>
        </a:xfrm>
      </p:grpSpPr>
      <p:grpSp>
        <p:nvGrpSpPr>
          <p:cNvPr id="496" name="Google Shape;496;p48"/>
          <p:cNvGrpSpPr/>
          <p:nvPr/>
        </p:nvGrpSpPr>
        <p:grpSpPr>
          <a:xfrm>
            <a:off x="4975225" y="1513738"/>
            <a:ext cx="3927600" cy="2601050"/>
            <a:chOff x="694600" y="1524475"/>
            <a:chExt cx="3927600" cy="2601050"/>
          </a:xfrm>
        </p:grpSpPr>
        <p:sp>
          <p:nvSpPr>
            <p:cNvPr id="497" name="Google Shape;497;p48"/>
            <p:cNvSpPr txBox="1"/>
            <p:nvPr/>
          </p:nvSpPr>
          <p:spPr>
            <a:xfrm>
              <a:off x="694600" y="1524525"/>
              <a:ext cx="3927600" cy="2601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Quicksand"/>
                <a:ea typeface="Quicksand"/>
                <a:cs typeface="Quicksand"/>
                <a:sym typeface="Quicksand"/>
              </a:endParaRPr>
            </a:p>
          </p:txBody>
        </p:sp>
        <p:grpSp>
          <p:nvGrpSpPr>
            <p:cNvPr id="498" name="Google Shape;498;p48"/>
            <p:cNvGrpSpPr/>
            <p:nvPr/>
          </p:nvGrpSpPr>
          <p:grpSpPr>
            <a:xfrm>
              <a:off x="694625" y="1524475"/>
              <a:ext cx="3893375" cy="1361825"/>
              <a:chOff x="694625" y="1524475"/>
              <a:chExt cx="3893375" cy="1361825"/>
            </a:xfrm>
          </p:grpSpPr>
          <p:sp>
            <p:nvSpPr>
              <p:cNvPr id="499" name="Google Shape;499;p48"/>
              <p:cNvSpPr txBox="1"/>
              <p:nvPr/>
            </p:nvSpPr>
            <p:spPr>
              <a:xfrm>
                <a:off x="847600" y="2132575"/>
                <a:ext cx="3621600" cy="5397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22222"/>
                    </a:solidFill>
                    <a:latin typeface="Roboto"/>
                    <a:ea typeface="Roboto"/>
                    <a:cs typeface="Roboto"/>
                    <a:sym typeface="Roboto"/>
                  </a:rPr>
                  <a:t>Πολύ ευχαριστημένος με αυτό το τηλέφωνο.</a:t>
                </a:r>
                <a:endParaRPr sz="600" b="0" i="0" u="none" strike="noStrike" cap="none">
                  <a:solidFill>
                    <a:srgbClr val="22222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22222"/>
                    </a:solidFill>
                    <a:latin typeface="Roboto"/>
                    <a:ea typeface="Roboto"/>
                    <a:cs typeface="Roboto"/>
                    <a:sym typeface="Roboto"/>
                  </a:rPr>
                  <a:t>Είναι το πρώτο μου iPhone, καθώς πάντα είχα Windows Phone και μετά Android, αλλά τώρα δεν νομίζω ότι θα μπορούσα να γυρίσω πίσω. Η Apple έχει εξαιρετικά υψηλές τιμές, οπότε νομίζω ότι θα κρατήσω αυτό το τηλέφωνο για πολλά χρόνια, αλλά σε γενικές γραμμές, είμαι ευχαριστημένος και το χρώμα είναι εκπληκτικό.</a:t>
                </a:r>
                <a:endParaRPr sz="600" b="0" i="0" u="none" strike="noStrike" cap="none">
                  <a:solidFill>
                    <a:srgbClr val="22222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22222"/>
                    </a:solidFill>
                    <a:latin typeface="Roboto"/>
                    <a:ea typeface="Roboto"/>
                    <a:cs typeface="Roboto"/>
                    <a:sym typeface="Roboto"/>
                  </a:rPr>
                  <a:t>Μεγάλη διάρκεια ζωής της μπαταρίας, εξαιρετικές φωτογραφίες και βίντεο, πολύ ομαλή λειτουργία.</a:t>
                </a:r>
                <a:endParaRPr sz="600" b="0" i="0" u="none" strike="noStrike" cap="none">
                  <a:solidFill>
                    <a:srgbClr val="222222"/>
                  </a:solidFill>
                  <a:latin typeface="Roboto"/>
                  <a:ea typeface="Roboto"/>
                  <a:cs typeface="Roboto"/>
                  <a:sym typeface="Roboto"/>
                </a:endParaRPr>
              </a:p>
            </p:txBody>
          </p:sp>
          <p:sp>
            <p:nvSpPr>
              <p:cNvPr id="500" name="Google Shape;500;p48"/>
              <p:cNvSpPr txBox="1"/>
              <p:nvPr/>
            </p:nvSpPr>
            <p:spPr>
              <a:xfrm>
                <a:off x="1328525" y="1780663"/>
                <a:ext cx="1518600" cy="1119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a:ea typeface="Roboto"/>
                    <a:cs typeface="Roboto"/>
                    <a:sym typeface="Roboto"/>
                  </a:rPr>
                  <a:t>Όμορφο χρώμα</a:t>
                </a:r>
                <a:endParaRPr sz="1800" b="0" i="0" u="none" strike="noStrike" cap="none">
                  <a:solidFill>
                    <a:srgbClr val="222222"/>
                  </a:solidFill>
                  <a:latin typeface="Roboto"/>
                  <a:ea typeface="Roboto"/>
                  <a:cs typeface="Roboto"/>
                  <a:sym typeface="Roboto"/>
                </a:endParaRPr>
              </a:p>
            </p:txBody>
          </p:sp>
          <p:pic>
            <p:nvPicPr>
              <p:cNvPr id="501" name="Google Shape;501;p48"/>
              <p:cNvPicPr preferRelativeResize="0"/>
              <p:nvPr/>
            </p:nvPicPr>
            <p:blipFill rotWithShape="1">
              <a:blip r:embed="rId3">
                <a:alphaModFix/>
              </a:blip>
              <a:srcRect l="102" t="28440" r="85637" b="60976"/>
              <a:stretch/>
            </p:blipFill>
            <p:spPr>
              <a:xfrm>
                <a:off x="694625" y="1524475"/>
                <a:ext cx="602500" cy="383101"/>
              </a:xfrm>
              <a:prstGeom prst="rect">
                <a:avLst/>
              </a:prstGeom>
              <a:noFill/>
              <a:ln>
                <a:noFill/>
              </a:ln>
            </p:spPr>
          </p:pic>
          <p:sp>
            <p:nvSpPr>
              <p:cNvPr id="502" name="Google Shape;502;p48"/>
              <p:cNvSpPr txBox="1"/>
              <p:nvPr/>
            </p:nvSpPr>
            <p:spPr>
              <a:xfrm>
                <a:off x="847600" y="1907587"/>
                <a:ext cx="3740400" cy="2100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Αξιολογήθηκε στο Ηνωμένο Βασίλειο </a:t>
                </a:r>
                <a:r>
                  <a:rPr lang="en-US" sz="600" b="0" i="0" u="none" strike="noStrike" cap="none">
                    <a:solidFill>
                      <a:srgbClr val="666666"/>
                    </a:solidFill>
                    <a:highlight>
                      <a:srgbClr val="FFFFFF"/>
                    </a:highlight>
                    <a:latin typeface="Arial"/>
                    <a:ea typeface="Arial"/>
                    <a:cs typeface="Arial"/>
                    <a:sym typeface="Arial"/>
                  </a:rPr>
                  <a:t>🇬🇧</a:t>
                </a:r>
                <a:r>
                  <a:rPr lang="en-US" sz="600" b="0" i="0" u="none" strike="noStrike" cap="none">
                    <a:solidFill>
                      <a:srgbClr val="666666"/>
                    </a:solidFill>
                    <a:latin typeface="Roboto"/>
                    <a:ea typeface="Roboto"/>
                    <a:cs typeface="Roboto"/>
                    <a:sym typeface="Roboto"/>
                  </a:rPr>
                  <a:t> </a:t>
                </a:r>
                <a:r>
                  <a:rPr lang="en-US" sz="600" b="0" i="0" u="none" strike="noStrike" cap="none">
                    <a:solidFill>
                      <a:srgbClr val="000000"/>
                    </a:solidFill>
                    <a:latin typeface="Roboto"/>
                    <a:ea typeface="Roboto"/>
                    <a:cs typeface="Roboto"/>
                    <a:sym typeface="Roboto"/>
                  </a:rPr>
                  <a:t>στις 22 Σεπτεμβρίου 2022</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Όνομα μεγέθους: 128 GB </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Χρώμα: Alpine Green</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Διαμόρφωση: Χωρίς AppleCare+</a:t>
                </a:r>
                <a:r>
                  <a:rPr lang="en-US" sz="600" b="0" i="0" u="none" strike="noStrike" cap="none">
                    <a:solidFill>
                      <a:srgbClr val="666666"/>
                    </a:solidFill>
                    <a:latin typeface="Roboto"/>
                    <a:ea typeface="Roboto"/>
                    <a:cs typeface="Roboto"/>
                    <a:sym typeface="Roboto"/>
                  </a:rPr>
                  <a:t>  |  </a:t>
                </a:r>
                <a:r>
                  <a:rPr lang="en-US" sz="600" b="1" i="0" u="none" strike="noStrike" cap="none">
                    <a:solidFill>
                      <a:srgbClr val="C65A11"/>
                    </a:solidFill>
                    <a:latin typeface="Roboto"/>
                    <a:ea typeface="Roboto"/>
                    <a:cs typeface="Roboto"/>
                    <a:sym typeface="Roboto"/>
                  </a:rPr>
                  <a:t>Επαληθευμένη αγορά</a:t>
                </a:r>
                <a:endParaRPr sz="600" b="1" i="0" u="none" strike="noStrike" cap="none">
                  <a:solidFill>
                    <a:srgbClr val="C65A11"/>
                  </a:solidFill>
                  <a:latin typeface="Roboto"/>
                  <a:ea typeface="Roboto"/>
                  <a:cs typeface="Roboto"/>
                  <a:sym typeface="Roboto"/>
                </a:endParaRPr>
              </a:p>
            </p:txBody>
          </p:sp>
          <p:sp>
            <p:nvSpPr>
              <p:cNvPr id="503" name="Google Shape;503;p48"/>
              <p:cNvSpPr/>
              <p:nvPr/>
            </p:nvSpPr>
            <p:spPr>
              <a:xfrm>
                <a:off x="847600" y="2715600"/>
                <a:ext cx="528900" cy="170700"/>
              </a:xfrm>
              <a:prstGeom prst="roundRect">
                <a:avLst>
                  <a:gd name="adj" fmla="val 16667"/>
                </a:avLst>
              </a:prstGeom>
              <a:solidFill>
                <a:srgbClr val="FFFFFF"/>
              </a:solidFill>
              <a:ln w="9525" cap="flat" cmpd="sng">
                <a:solidFill>
                  <a:srgbClr val="D9D9D9"/>
                </a:solidFill>
                <a:prstDash val="solid"/>
                <a:round/>
                <a:headEnd type="none" w="sm" len="sm"/>
                <a:tailEnd type="none" w="sm" len="sm"/>
              </a:ln>
              <a:effectLst>
                <a:outerShdw blurRad="57150" dist="19050" dir="5400000" algn="bl" rotWithShape="0">
                  <a:srgbClr val="B7B7B7">
                    <a:alpha val="49411"/>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Χρήσιμο</a:t>
                </a:r>
                <a:endParaRPr sz="600" b="0" i="0" u="none" strike="noStrike" cap="none">
                  <a:solidFill>
                    <a:srgbClr val="000000"/>
                  </a:solidFill>
                  <a:latin typeface="Roboto"/>
                  <a:ea typeface="Roboto"/>
                  <a:cs typeface="Roboto"/>
                  <a:sym typeface="Roboto"/>
                </a:endParaRPr>
              </a:p>
            </p:txBody>
          </p:sp>
          <p:sp>
            <p:nvSpPr>
              <p:cNvPr id="504" name="Google Shape;504;p48"/>
              <p:cNvSpPr txBox="1"/>
              <p:nvPr/>
            </p:nvSpPr>
            <p:spPr>
              <a:xfrm>
                <a:off x="1431600" y="2744350"/>
                <a:ext cx="1664700" cy="924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222222"/>
                    </a:solidFill>
                    <a:latin typeface="Roboto"/>
                    <a:ea typeface="Roboto"/>
                    <a:cs typeface="Roboto"/>
                    <a:sym typeface="Roboto"/>
                  </a:rPr>
                  <a:t>Αναφορά κατάχρησης</a:t>
                </a:r>
                <a:endParaRPr sz="600" b="1" i="0" u="none" strike="noStrike" cap="none">
                  <a:solidFill>
                    <a:srgbClr val="222222"/>
                  </a:solidFill>
                  <a:latin typeface="Roboto"/>
                  <a:ea typeface="Roboto"/>
                  <a:cs typeface="Roboto"/>
                  <a:sym typeface="Roboto"/>
                </a:endParaRPr>
              </a:p>
            </p:txBody>
          </p:sp>
        </p:grpSp>
        <p:grpSp>
          <p:nvGrpSpPr>
            <p:cNvPr id="505" name="Google Shape;505;p48"/>
            <p:cNvGrpSpPr/>
            <p:nvPr/>
          </p:nvGrpSpPr>
          <p:grpSpPr>
            <a:xfrm>
              <a:off x="694600" y="2953900"/>
              <a:ext cx="3774600" cy="1049000"/>
              <a:chOff x="694600" y="2877700"/>
              <a:chExt cx="3774600" cy="1049000"/>
            </a:xfrm>
          </p:grpSpPr>
          <p:sp>
            <p:nvSpPr>
              <p:cNvPr id="506" name="Google Shape;506;p48"/>
              <p:cNvSpPr txBox="1"/>
              <p:nvPr/>
            </p:nvSpPr>
            <p:spPr>
              <a:xfrm>
                <a:off x="847600" y="3477775"/>
                <a:ext cx="3621600" cy="3372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22222"/>
                    </a:solidFill>
                    <a:latin typeface="Roboto"/>
                    <a:ea typeface="Roboto"/>
                    <a:cs typeface="Roboto"/>
                    <a:sym typeface="Roboto"/>
                  </a:rPr>
                  <a:t>Απογοητευμένος μετά από μόλις δύο εβδομάδες η μπαταρία άδειαζε τόσο γρήγορα που έπρεπε να το φορτίζω 2-3 φορές την ημέρα σπατάλη χρημάτων</a:t>
                </a:r>
                <a:endParaRPr sz="600" b="0" i="0" u="none" strike="noStrike" cap="none">
                  <a:solidFill>
                    <a:srgbClr val="222222"/>
                  </a:solidFill>
                  <a:latin typeface="Roboto"/>
                  <a:ea typeface="Roboto"/>
                  <a:cs typeface="Roboto"/>
                  <a:sym typeface="Roboto"/>
                </a:endParaRPr>
              </a:p>
            </p:txBody>
          </p:sp>
          <p:sp>
            <p:nvSpPr>
              <p:cNvPr id="507" name="Google Shape;507;p48"/>
              <p:cNvSpPr txBox="1"/>
              <p:nvPr/>
            </p:nvSpPr>
            <p:spPr>
              <a:xfrm>
                <a:off x="1328525" y="3125863"/>
                <a:ext cx="1518600" cy="1119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a:ea typeface="Roboto"/>
                    <a:cs typeface="Roboto"/>
                    <a:sym typeface="Roboto"/>
                  </a:rPr>
                  <a:t>Σπατάλη χρημάτων</a:t>
                </a:r>
                <a:endParaRPr sz="1800" b="0" i="0" u="none" strike="noStrike" cap="none">
                  <a:solidFill>
                    <a:srgbClr val="222222"/>
                  </a:solidFill>
                  <a:latin typeface="Roboto"/>
                  <a:ea typeface="Roboto"/>
                  <a:cs typeface="Roboto"/>
                  <a:sym typeface="Roboto"/>
                </a:endParaRPr>
              </a:p>
            </p:txBody>
          </p:sp>
          <p:sp>
            <p:nvSpPr>
              <p:cNvPr id="508" name="Google Shape;508;p48"/>
              <p:cNvSpPr txBox="1"/>
              <p:nvPr/>
            </p:nvSpPr>
            <p:spPr>
              <a:xfrm>
                <a:off x="847600" y="3252775"/>
                <a:ext cx="3621600" cy="2100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Αξιολογήθηκε στο Ηνωμένο Βασίλειο </a:t>
                </a:r>
                <a:r>
                  <a:rPr lang="en-US" sz="600" b="0" i="0" u="none" strike="noStrike" cap="none">
                    <a:solidFill>
                      <a:srgbClr val="666666"/>
                    </a:solidFill>
                    <a:highlight>
                      <a:srgbClr val="FFFFFF"/>
                    </a:highlight>
                    <a:latin typeface="Arial"/>
                    <a:ea typeface="Arial"/>
                    <a:cs typeface="Arial"/>
                    <a:sym typeface="Arial"/>
                  </a:rPr>
                  <a:t>🇬🇧</a:t>
                </a:r>
                <a:r>
                  <a:rPr lang="en-US" sz="600" b="0" i="0" u="none" strike="noStrike" cap="none">
                    <a:solidFill>
                      <a:srgbClr val="666666"/>
                    </a:solidFill>
                    <a:latin typeface="Roboto"/>
                    <a:ea typeface="Roboto"/>
                    <a:cs typeface="Roboto"/>
                    <a:sym typeface="Roboto"/>
                  </a:rPr>
                  <a:t> </a:t>
                </a:r>
                <a:r>
                  <a:rPr lang="en-US" sz="600" b="0" i="0" u="none" strike="noStrike" cap="none">
                    <a:solidFill>
                      <a:srgbClr val="000000"/>
                    </a:solidFill>
                    <a:latin typeface="Roboto"/>
                    <a:ea typeface="Roboto"/>
                    <a:cs typeface="Roboto"/>
                    <a:sym typeface="Roboto"/>
                  </a:rPr>
                  <a:t>στις 20 Σεπτεμβρίου 2022</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Όνομα μεγέθους: 128 GB </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Χρώμα: Γραφίτης</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Διαμόρφωση: Χωρίς AppleCare+</a:t>
                </a:r>
                <a:r>
                  <a:rPr lang="en-US" sz="600" b="0" i="0" u="none" strike="noStrike" cap="none">
                    <a:solidFill>
                      <a:srgbClr val="666666"/>
                    </a:solidFill>
                    <a:latin typeface="Roboto"/>
                    <a:ea typeface="Roboto"/>
                    <a:cs typeface="Roboto"/>
                    <a:sym typeface="Roboto"/>
                  </a:rPr>
                  <a:t>  |  </a:t>
                </a:r>
                <a:r>
                  <a:rPr lang="en-US" sz="600" b="1" i="0" u="none" strike="noStrike" cap="none">
                    <a:solidFill>
                      <a:srgbClr val="C65A11"/>
                    </a:solidFill>
                    <a:latin typeface="Roboto"/>
                    <a:ea typeface="Roboto"/>
                    <a:cs typeface="Roboto"/>
                    <a:sym typeface="Roboto"/>
                  </a:rPr>
                  <a:t>Επαληθευμένη αγορά</a:t>
                </a:r>
                <a:endParaRPr sz="600" b="1" i="0" u="none" strike="noStrike" cap="none">
                  <a:solidFill>
                    <a:srgbClr val="C65A11"/>
                  </a:solidFill>
                  <a:latin typeface="Roboto"/>
                  <a:ea typeface="Roboto"/>
                  <a:cs typeface="Roboto"/>
                  <a:sym typeface="Roboto"/>
                </a:endParaRPr>
              </a:p>
            </p:txBody>
          </p:sp>
          <p:sp>
            <p:nvSpPr>
              <p:cNvPr id="509" name="Google Shape;509;p48"/>
              <p:cNvSpPr/>
              <p:nvPr/>
            </p:nvSpPr>
            <p:spPr>
              <a:xfrm>
                <a:off x="847600" y="3756000"/>
                <a:ext cx="528900" cy="170700"/>
              </a:xfrm>
              <a:prstGeom prst="roundRect">
                <a:avLst>
                  <a:gd name="adj" fmla="val 16667"/>
                </a:avLst>
              </a:prstGeom>
              <a:solidFill>
                <a:srgbClr val="FFFFFF"/>
              </a:solidFill>
              <a:ln w="9525" cap="flat" cmpd="sng">
                <a:solidFill>
                  <a:srgbClr val="D9D9D9"/>
                </a:solidFill>
                <a:prstDash val="solid"/>
                <a:round/>
                <a:headEnd type="none" w="sm" len="sm"/>
                <a:tailEnd type="none" w="sm" len="sm"/>
              </a:ln>
              <a:effectLst>
                <a:outerShdw blurRad="57150" dist="19050" dir="5400000" algn="bl" rotWithShape="0">
                  <a:srgbClr val="B7B7B7">
                    <a:alpha val="49411"/>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a:ea typeface="Roboto"/>
                    <a:cs typeface="Roboto"/>
                    <a:sym typeface="Roboto"/>
                  </a:rPr>
                  <a:t>Χρήσιμο</a:t>
                </a:r>
                <a:endParaRPr sz="600" b="0" i="0" u="none" strike="noStrike" cap="none">
                  <a:solidFill>
                    <a:srgbClr val="000000"/>
                  </a:solidFill>
                  <a:latin typeface="Roboto"/>
                  <a:ea typeface="Roboto"/>
                  <a:cs typeface="Roboto"/>
                  <a:sym typeface="Roboto"/>
                </a:endParaRPr>
              </a:p>
            </p:txBody>
          </p:sp>
          <p:sp>
            <p:nvSpPr>
              <p:cNvPr id="510" name="Google Shape;510;p48"/>
              <p:cNvSpPr txBox="1"/>
              <p:nvPr/>
            </p:nvSpPr>
            <p:spPr>
              <a:xfrm>
                <a:off x="1431600" y="3784750"/>
                <a:ext cx="1664700" cy="924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222222"/>
                    </a:solidFill>
                    <a:latin typeface="Roboto"/>
                    <a:ea typeface="Roboto"/>
                    <a:cs typeface="Roboto"/>
                    <a:sym typeface="Roboto"/>
                  </a:rPr>
                  <a:t>Αναφορά κατάχρησης</a:t>
                </a:r>
                <a:endParaRPr sz="600" b="1" i="0" u="none" strike="noStrike" cap="none">
                  <a:solidFill>
                    <a:srgbClr val="222222"/>
                  </a:solidFill>
                  <a:latin typeface="Roboto"/>
                  <a:ea typeface="Roboto"/>
                  <a:cs typeface="Roboto"/>
                  <a:sym typeface="Roboto"/>
                </a:endParaRPr>
              </a:p>
            </p:txBody>
          </p:sp>
          <p:pic>
            <p:nvPicPr>
              <p:cNvPr id="511" name="Google Shape;511;p48"/>
              <p:cNvPicPr preferRelativeResize="0"/>
              <p:nvPr/>
            </p:nvPicPr>
            <p:blipFill rotWithShape="1">
              <a:blip r:embed="rId3">
                <a:alphaModFix/>
              </a:blip>
              <a:srcRect t="68092" r="83625" b="25049"/>
              <a:stretch/>
            </p:blipFill>
            <p:spPr>
              <a:xfrm>
                <a:off x="694600" y="2877700"/>
                <a:ext cx="691876" cy="248175"/>
              </a:xfrm>
              <a:prstGeom prst="rect">
                <a:avLst/>
              </a:prstGeom>
              <a:noFill/>
              <a:ln>
                <a:noFill/>
              </a:ln>
            </p:spPr>
          </p:pic>
          <p:pic>
            <p:nvPicPr>
              <p:cNvPr id="512" name="Google Shape;512;p48"/>
              <p:cNvPicPr preferRelativeResize="0"/>
              <p:nvPr/>
            </p:nvPicPr>
            <p:blipFill rotWithShape="1">
              <a:blip r:embed="rId3">
                <a:alphaModFix/>
              </a:blip>
              <a:srcRect t="75253" r="85499" b="21653"/>
              <a:stretch/>
            </p:blipFill>
            <p:spPr>
              <a:xfrm>
                <a:off x="694600" y="3125875"/>
                <a:ext cx="612701" cy="111899"/>
              </a:xfrm>
              <a:prstGeom prst="rect">
                <a:avLst/>
              </a:prstGeom>
              <a:noFill/>
              <a:ln>
                <a:noFill/>
              </a:ln>
            </p:spPr>
          </p:pic>
        </p:grpSp>
      </p:grpSp>
      <p:sp>
        <p:nvSpPr>
          <p:cNvPr id="513" name="Google Shape;513;p48"/>
          <p:cNvSpPr txBox="1">
            <a:spLocks noGrp="1"/>
          </p:cNvSpPr>
          <p:nvPr>
            <p:ph type="title"/>
          </p:nvPr>
        </p:nvSpPr>
        <p:spPr>
          <a:xfrm>
            <a:off x="311400" y="317550"/>
            <a:ext cx="64419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Παράδειγμα 1</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2800">
              <a:solidFill>
                <a:srgbClr val="595959"/>
              </a:solidFill>
              <a:latin typeface="Roboto Medium"/>
              <a:ea typeface="Roboto Medium"/>
              <a:cs typeface="Roboto Medium"/>
              <a:sym typeface="Roboto Medium"/>
            </a:endParaRPr>
          </a:p>
          <a:p>
            <a:pPr marL="0" lvl="0" indent="0" algn="l" rtl="0">
              <a:lnSpc>
                <a:spcPct val="100000"/>
              </a:lnSpc>
              <a:spcBef>
                <a:spcPts val="0"/>
              </a:spcBef>
              <a:spcAft>
                <a:spcPts val="0"/>
              </a:spcAft>
              <a:buSzPts val="2800"/>
              <a:buNone/>
            </a:pPr>
            <a:endParaRPr sz="2400">
              <a:solidFill>
                <a:srgbClr val="595959"/>
              </a:solidFill>
              <a:latin typeface="Roboto Medium"/>
              <a:ea typeface="Roboto Medium"/>
              <a:cs typeface="Roboto Medium"/>
              <a:sym typeface="Roboto Medium"/>
            </a:endParaRPr>
          </a:p>
        </p:txBody>
      </p:sp>
      <p:sp>
        <p:nvSpPr>
          <p:cNvPr id="514" name="Google Shape;514;p48"/>
          <p:cNvSpPr txBox="1"/>
          <p:nvPr/>
        </p:nvSpPr>
        <p:spPr>
          <a:xfrm>
            <a:off x="310900" y="1216875"/>
            <a:ext cx="4513200" cy="326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C31C4A"/>
                </a:solidFill>
                <a:latin typeface="Roboto"/>
                <a:ea typeface="Roboto"/>
                <a:cs typeface="Roboto"/>
                <a:sym typeface="Roboto"/>
              </a:rPr>
              <a:t>Ανάλυση συναισθήματος </a:t>
            </a:r>
            <a:endParaRPr sz="2000" b="1" i="0" u="none" strike="noStrike" cap="none">
              <a:solidFill>
                <a:srgbClr val="C31C4A"/>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C31C4A"/>
                </a:solidFill>
                <a:latin typeface="Roboto"/>
                <a:ea typeface="Roboto"/>
                <a:cs typeface="Roboto"/>
                <a:sym typeface="Roboto"/>
              </a:rPr>
              <a:t>Κλάσεις: </a:t>
            </a:r>
            <a:r>
              <a:rPr lang="en-US" sz="2000" i="0" u="none" strike="noStrike" cap="none">
                <a:solidFill>
                  <a:srgbClr val="000000"/>
                </a:solidFill>
                <a:latin typeface="Roboto"/>
                <a:ea typeface="Roboto"/>
                <a:cs typeface="Roboto"/>
                <a:sym typeface="Roboto"/>
              </a:rPr>
              <a:t>Θετικά και Αρνητικά</a:t>
            </a: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C31C4A"/>
                </a:solidFill>
                <a:latin typeface="Roboto"/>
                <a:ea typeface="Roboto"/>
                <a:cs typeface="Roboto"/>
                <a:sym typeface="Roboto"/>
              </a:rPr>
              <a:t>Πλεονεκτήματα:</a:t>
            </a:r>
            <a:r>
              <a:rPr lang="en-US" sz="2000" i="0" u="none" strike="noStrike" cap="none">
                <a:solidFill>
                  <a:srgbClr val="000000"/>
                </a:solidFill>
                <a:latin typeface="Roboto"/>
                <a:ea typeface="Roboto"/>
                <a:cs typeface="Roboto"/>
                <a:sym typeface="Roboto"/>
              </a:rPr>
              <a:t> Μπορεί να επεξεργαστεί μεγαλύτερο αριθμό κριτικών για να έχει μια ακριβή εικόνα για το πόσο ευχαριστημένος έμεινε από το προϊόν ή την υπηρεσία σας</a:t>
            </a:r>
            <a:endParaRPr sz="2000" i="0" u="none" strike="noStrike" cap="none">
              <a:solidFill>
                <a:srgbClr val="000000"/>
              </a:solidFill>
              <a:latin typeface="Roboto"/>
              <a:ea typeface="Roboto"/>
              <a:cs typeface="Roboto"/>
              <a:sym typeface="Roboto"/>
            </a:endParaRPr>
          </a:p>
        </p:txBody>
      </p:sp>
      <p:pic>
        <p:nvPicPr>
          <p:cNvPr id="515" name="Google Shape;515;p48"/>
          <p:cNvPicPr preferRelativeResize="0"/>
          <p:nvPr/>
        </p:nvPicPr>
        <p:blipFill rotWithShape="1">
          <a:blip r:embed="rId4">
            <a:alphaModFix/>
          </a:blip>
          <a:srcRect t="13516" r="55406" b="30376"/>
          <a:stretch/>
        </p:blipFill>
        <p:spPr>
          <a:xfrm rot="-1275469">
            <a:off x="7162633" y="1156024"/>
            <a:ext cx="556534" cy="700200"/>
          </a:xfrm>
          <a:prstGeom prst="rect">
            <a:avLst/>
          </a:prstGeom>
          <a:noFill/>
          <a:ln>
            <a:noFill/>
          </a:ln>
        </p:spPr>
      </p:pic>
      <p:pic>
        <p:nvPicPr>
          <p:cNvPr id="516" name="Google Shape;516;p48"/>
          <p:cNvPicPr preferRelativeResize="0"/>
          <p:nvPr/>
        </p:nvPicPr>
        <p:blipFill rotWithShape="1">
          <a:blip r:embed="rId4">
            <a:alphaModFix/>
          </a:blip>
          <a:srcRect l="55311" t="30174" b="13717"/>
          <a:stretch/>
        </p:blipFill>
        <p:spPr>
          <a:xfrm rot="724480">
            <a:off x="7935800" y="2709125"/>
            <a:ext cx="557726" cy="700199"/>
          </a:xfrm>
          <a:prstGeom prst="rect">
            <a:avLst/>
          </a:prstGeom>
          <a:noFill/>
          <a:ln>
            <a:noFill/>
          </a:ln>
        </p:spPr>
      </p:pic>
      <p:sp>
        <p:nvSpPr>
          <p:cNvPr id="517" name="Google Shape;517;p48"/>
          <p:cNvSpPr/>
          <p:nvPr/>
        </p:nvSpPr>
        <p:spPr>
          <a:xfrm>
            <a:off x="5030400" y="2082675"/>
            <a:ext cx="3838200" cy="582000"/>
          </a:xfrm>
          <a:prstGeom prst="rect">
            <a:avLst/>
          </a:prstGeom>
          <a:noFill/>
          <a:ln w="2857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48"/>
          <p:cNvSpPr/>
          <p:nvPr/>
        </p:nvSpPr>
        <p:spPr>
          <a:xfrm>
            <a:off x="5030400" y="3536125"/>
            <a:ext cx="3838200" cy="212700"/>
          </a:xfrm>
          <a:prstGeom prst="rect">
            <a:avLst/>
          </a:prstGeom>
          <a:noFill/>
          <a:ln w="2857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8"/>
          <p:cNvSpPr txBox="1">
            <a:spLocks noGrp="1"/>
          </p:cNvSpPr>
          <p:nvPr>
            <p:ph type="subTitle" idx="1"/>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311400" y="317550"/>
            <a:ext cx="85212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Δύο διαφορετικές προσεγγίσεις</a:t>
            </a:r>
            <a:endParaRPr>
              <a:solidFill>
                <a:srgbClr val="C31C4A"/>
              </a:solidFill>
              <a:latin typeface="Roboto Medium"/>
              <a:ea typeface="Roboto Medium"/>
              <a:cs typeface="Roboto Medium"/>
              <a:sym typeface="Roboto Medium"/>
            </a:endParaRPr>
          </a:p>
          <a:p>
            <a:pPr marL="0" lvl="0" indent="0" algn="l" rtl="0">
              <a:lnSpc>
                <a:spcPct val="100000"/>
              </a:lnSpc>
              <a:spcBef>
                <a:spcPts val="0"/>
              </a:spcBef>
              <a:spcAft>
                <a:spcPts val="0"/>
              </a:spcAft>
              <a:buSzPts val="2800"/>
              <a:buNone/>
            </a:pPr>
            <a:endParaRPr>
              <a:solidFill>
                <a:srgbClr val="000000"/>
              </a:solidFill>
              <a:latin typeface="Roboto Medium"/>
              <a:ea typeface="Roboto Medium"/>
              <a:cs typeface="Roboto Medium"/>
              <a:sym typeface="Roboto Medium"/>
            </a:endParaRPr>
          </a:p>
          <a:p>
            <a:pPr marL="0" lvl="0" indent="0" algn="l" rtl="0">
              <a:lnSpc>
                <a:spcPct val="100000"/>
              </a:lnSpc>
              <a:spcBef>
                <a:spcPts val="0"/>
              </a:spcBef>
              <a:spcAft>
                <a:spcPts val="0"/>
              </a:spcAft>
              <a:buSzPts val="2800"/>
              <a:buNone/>
            </a:pPr>
            <a:endParaRPr sz="2800" i="1">
              <a:solidFill>
                <a:srgbClr val="C31C4A"/>
              </a:solidFill>
              <a:latin typeface="Roboto Medium"/>
              <a:ea typeface="Roboto Medium"/>
              <a:cs typeface="Roboto Medium"/>
              <a:sym typeface="Roboto Medium"/>
            </a:endParaRPr>
          </a:p>
        </p:txBody>
      </p:sp>
      <p:sp>
        <p:nvSpPr>
          <p:cNvPr id="71" name="Google Shape;71;p12"/>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a:solidFill>
                  <a:schemeClr val="lt1"/>
                </a:solidFill>
                <a:latin typeface="Roboto"/>
                <a:ea typeface="Roboto"/>
                <a:cs typeface="Roboto"/>
                <a:sym typeface="Roboto"/>
              </a:rPr>
              <a:t>Εισαγωγή</a:t>
            </a:r>
            <a:endParaRPr>
              <a:latin typeface="Roboto"/>
              <a:ea typeface="Roboto"/>
              <a:cs typeface="Roboto"/>
              <a:sym typeface="Roboto"/>
            </a:endParaRPr>
          </a:p>
        </p:txBody>
      </p:sp>
      <p:sp>
        <p:nvSpPr>
          <p:cNvPr id="72" name="Google Shape;72;p12"/>
          <p:cNvSpPr txBox="1">
            <a:spLocks noGrp="1"/>
          </p:cNvSpPr>
          <p:nvPr>
            <p:ph type="body" idx="4294967295"/>
          </p:nvPr>
        </p:nvSpPr>
        <p:spPr>
          <a:xfrm>
            <a:off x="407025" y="2007850"/>
            <a:ext cx="3688200" cy="16278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b="1">
                <a:solidFill>
                  <a:srgbClr val="FFFFFF"/>
                </a:solidFill>
                <a:latin typeface="Roboto"/>
                <a:ea typeface="Roboto"/>
                <a:cs typeface="Roboto"/>
                <a:sym typeface="Roboto"/>
              </a:rPr>
              <a:t>Υπολογιστικό φύλλο που χρησιμοποιεί τύπους για να υπολογίσει το συνολικό κόστος των διακοπών</a:t>
            </a:r>
            <a:endParaRPr sz="2000" b="1">
              <a:latin typeface="Roboto"/>
              <a:ea typeface="Roboto"/>
              <a:cs typeface="Roboto"/>
              <a:sym typeface="Roboto"/>
            </a:endParaRPr>
          </a:p>
        </p:txBody>
      </p:sp>
      <p:sp>
        <p:nvSpPr>
          <p:cNvPr id="73" name="Google Shape;73;p12"/>
          <p:cNvSpPr txBox="1">
            <a:spLocks noGrp="1"/>
          </p:cNvSpPr>
          <p:nvPr>
            <p:ph type="body" idx="4294967295"/>
          </p:nvPr>
        </p:nvSpPr>
        <p:spPr>
          <a:xfrm>
            <a:off x="4978850" y="2007850"/>
            <a:ext cx="3688200" cy="16278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b="1">
                <a:solidFill>
                  <a:srgbClr val="FFFFFF"/>
                </a:solidFill>
                <a:latin typeface="Roboto"/>
                <a:ea typeface="Roboto"/>
                <a:cs typeface="Roboto"/>
                <a:sym typeface="Roboto"/>
              </a:rPr>
              <a:t>Διαδικτυακή υπηρεσία ροής που προτείνει ταινίες με βάση τις συνήθειες προβολής των χρηστών</a:t>
            </a:r>
            <a:endParaRPr b="1">
              <a:latin typeface="Roboto"/>
              <a:ea typeface="Roboto"/>
              <a:cs typeface="Roboto"/>
              <a:sym typeface="Roboto"/>
            </a:endParaRPr>
          </a:p>
        </p:txBody>
      </p:sp>
      <p:pic>
        <p:nvPicPr>
          <p:cNvPr id="74" name="Google Shape;74;p12"/>
          <p:cNvPicPr preferRelativeResize="0"/>
          <p:nvPr/>
        </p:nvPicPr>
        <p:blipFill rotWithShape="1">
          <a:blip r:embed="rId3">
            <a:alphaModFix/>
          </a:blip>
          <a:srcRect r="50000"/>
          <a:stretch/>
        </p:blipFill>
        <p:spPr>
          <a:xfrm>
            <a:off x="6143875" y="3600875"/>
            <a:ext cx="1358150" cy="1358150"/>
          </a:xfrm>
          <a:prstGeom prst="rect">
            <a:avLst/>
          </a:prstGeom>
          <a:noFill/>
          <a:ln>
            <a:noFill/>
          </a:ln>
        </p:spPr>
      </p:pic>
      <p:pic>
        <p:nvPicPr>
          <p:cNvPr id="75" name="Google Shape;75;p12"/>
          <p:cNvPicPr preferRelativeResize="0"/>
          <p:nvPr/>
        </p:nvPicPr>
        <p:blipFill rotWithShape="1">
          <a:blip r:embed="rId3">
            <a:alphaModFix/>
          </a:blip>
          <a:srcRect l="54995" r="2"/>
          <a:stretch/>
        </p:blipFill>
        <p:spPr>
          <a:xfrm>
            <a:off x="1639938" y="3600875"/>
            <a:ext cx="1222374" cy="1358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523"/>
        <p:cNvGrpSpPr/>
        <p:nvPr/>
      </p:nvGrpSpPr>
      <p:grpSpPr>
        <a:xfrm>
          <a:off x="0" y="0"/>
          <a:ext cx="0" cy="0"/>
          <a:chOff x="0" y="0"/>
          <a:chExt cx="0" cy="0"/>
        </a:xfrm>
      </p:grpSpPr>
      <p:sp>
        <p:nvSpPr>
          <p:cNvPr id="524" name="Google Shape;524;p49"/>
          <p:cNvSpPr txBox="1">
            <a:spLocks noGrp="1"/>
          </p:cNvSpPr>
          <p:nvPr>
            <p:ph type="title"/>
          </p:nvPr>
        </p:nvSpPr>
        <p:spPr>
          <a:xfrm>
            <a:off x="311400" y="317550"/>
            <a:ext cx="67857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Παράδειγμα 2</a:t>
            </a:r>
            <a:endParaRPr sz="2400">
              <a:solidFill>
                <a:srgbClr val="595959"/>
              </a:solidFill>
              <a:latin typeface="Roboto Medium"/>
              <a:ea typeface="Roboto Medium"/>
              <a:cs typeface="Roboto Medium"/>
              <a:sym typeface="Roboto Medium"/>
            </a:endParaRPr>
          </a:p>
        </p:txBody>
      </p:sp>
      <p:sp>
        <p:nvSpPr>
          <p:cNvPr id="525" name="Google Shape;525;p49"/>
          <p:cNvSpPr txBox="1"/>
          <p:nvPr/>
        </p:nvSpPr>
        <p:spPr>
          <a:xfrm>
            <a:off x="311400" y="1213100"/>
            <a:ext cx="4538700" cy="387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C31C4A"/>
                </a:solidFill>
                <a:latin typeface="Roboto"/>
                <a:ea typeface="Roboto"/>
                <a:cs typeface="Roboto"/>
                <a:sym typeface="Roboto"/>
              </a:rPr>
              <a:t>Υπολογιστική όραση (Computer vision)</a:t>
            </a:r>
            <a:endParaRPr sz="2000" b="1" i="0" u="none" strike="noStrike" cap="none">
              <a:solidFill>
                <a:srgbClr val="C31C4A"/>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2000" i="0" u="none" strike="noStrike" cap="none">
                <a:solidFill>
                  <a:srgbClr val="000000"/>
                </a:solidFill>
                <a:latin typeface="Roboto"/>
                <a:ea typeface="Roboto"/>
                <a:cs typeface="Roboto"/>
                <a:sym typeface="Roboto"/>
              </a:rPr>
              <a:t>Χρήση ενός μοντέλου για την αναζήτηση </a:t>
            </a:r>
            <a:r>
              <a:rPr lang="en-US" sz="2000" b="1" i="0" u="none" strike="noStrike" cap="none">
                <a:solidFill>
                  <a:srgbClr val="C31C4A"/>
                </a:solidFill>
                <a:latin typeface="Roboto"/>
                <a:ea typeface="Roboto"/>
                <a:cs typeface="Roboto"/>
                <a:sym typeface="Roboto"/>
              </a:rPr>
              <a:t>ενός εύρους</a:t>
            </a:r>
            <a:r>
              <a:rPr lang="en-US" sz="2000" i="0" u="none" strike="noStrike" cap="none">
                <a:solidFill>
                  <a:srgbClr val="000000"/>
                </a:solidFill>
                <a:latin typeface="Roboto"/>
                <a:ea typeface="Roboto"/>
                <a:cs typeface="Roboto"/>
                <a:sym typeface="Roboto"/>
              </a:rPr>
              <a:t> αντικειμένων σε μια φωτογραφία ή ένα βίντεο. </a:t>
            </a: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2000" i="0" u="none" strike="noStrike" cap="none">
                <a:solidFill>
                  <a:srgbClr val="000000"/>
                </a:solidFill>
                <a:latin typeface="Roboto"/>
                <a:ea typeface="Roboto"/>
                <a:cs typeface="Roboto"/>
                <a:sym typeface="Roboto"/>
              </a:rPr>
              <a:t>Το μοντέλο εκπαιδεύεται με εικόνες, τόσο μεμονωμένων αντικειμένων όσο και πολλαπλών αντικειμένων, όπως αυτή η εικόνα.</a:t>
            </a:r>
            <a:endParaRPr sz="2000" i="0" u="none" strike="noStrike" cap="none">
              <a:solidFill>
                <a:srgbClr val="000000"/>
              </a:solidFill>
              <a:latin typeface="Roboto"/>
              <a:ea typeface="Roboto"/>
              <a:cs typeface="Roboto"/>
              <a:sym typeface="Roboto"/>
            </a:endParaRPr>
          </a:p>
        </p:txBody>
      </p:sp>
      <p:pic>
        <p:nvPicPr>
          <p:cNvPr id="526" name="Google Shape;526;p49"/>
          <p:cNvPicPr preferRelativeResize="0"/>
          <p:nvPr/>
        </p:nvPicPr>
        <p:blipFill rotWithShape="1">
          <a:blip r:embed="rId3">
            <a:alphaModFix/>
          </a:blip>
          <a:srcRect/>
          <a:stretch/>
        </p:blipFill>
        <p:spPr>
          <a:xfrm>
            <a:off x="4959050" y="1761225"/>
            <a:ext cx="3989100" cy="2659400"/>
          </a:xfrm>
          <a:prstGeom prst="rect">
            <a:avLst/>
          </a:prstGeom>
          <a:noFill/>
          <a:ln>
            <a:noFill/>
          </a:ln>
        </p:spPr>
      </p:pic>
      <p:sp>
        <p:nvSpPr>
          <p:cNvPr id="527" name="Google Shape;527;p49"/>
          <p:cNvSpPr txBox="1">
            <a:spLocks noGrp="1"/>
          </p:cNvSpPr>
          <p:nvPr>
            <p:ph type="subTitle" idx="1"/>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531"/>
        <p:cNvGrpSpPr/>
        <p:nvPr/>
      </p:nvGrpSpPr>
      <p:grpSpPr>
        <a:xfrm>
          <a:off x="0" y="0"/>
          <a:ext cx="0" cy="0"/>
          <a:chOff x="0" y="0"/>
          <a:chExt cx="0" cy="0"/>
        </a:xfrm>
      </p:grpSpPr>
      <p:sp>
        <p:nvSpPr>
          <p:cNvPr id="532" name="Google Shape;532;p50"/>
          <p:cNvSpPr txBox="1"/>
          <p:nvPr/>
        </p:nvSpPr>
        <p:spPr>
          <a:xfrm>
            <a:off x="1136375" y="1300575"/>
            <a:ext cx="2749800" cy="606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Παπούτσι</a:t>
            </a:r>
            <a:r>
              <a:rPr lang="en-US" sz="1200" i="0" u="none" strike="noStrike" cap="none">
                <a:solidFill>
                  <a:srgbClr val="000000"/>
                </a:solidFill>
                <a:latin typeface="Roboto"/>
                <a:ea typeface="Roboto"/>
                <a:cs typeface="Roboto"/>
                <a:sym typeface="Roboto"/>
              </a:rPr>
              <a:t> </a:t>
            </a:r>
            <a:r>
              <a:rPr lang="en-US" sz="800" i="0" u="none" strike="noStrike" cap="none">
                <a:solidFill>
                  <a:srgbClr val="000000"/>
                </a:solidFill>
                <a:latin typeface="Roboto"/>
                <a:ea typeface="Roboto"/>
                <a:cs typeface="Roboto"/>
                <a:sym typeface="Roboto"/>
              </a:rPr>
              <a:t>1</a:t>
            </a:r>
            <a:endParaRPr sz="800" i="0" u="none" strike="noStrike" cap="none">
              <a:solidFill>
                <a:srgbClr val="000000"/>
              </a:solidFill>
              <a:latin typeface="Roboto"/>
              <a:ea typeface="Roboto"/>
              <a:cs typeface="Roboto"/>
              <a:sym typeface="Roboto"/>
            </a:endParaRPr>
          </a:p>
          <a:p>
            <a:pPr marL="269999" marR="0" lvl="0" indent="-140799" algn="l" rtl="0">
              <a:lnSpc>
                <a:spcPct val="100000"/>
              </a:lnSpc>
              <a:spcBef>
                <a:spcPts val="500"/>
              </a:spcBef>
              <a:spcAft>
                <a:spcPts val="0"/>
              </a:spcAft>
              <a:buClr>
                <a:srgbClr val="000000"/>
              </a:buClr>
              <a:buSzPts val="800"/>
              <a:buFont typeface="Roboto"/>
              <a:buChar char="●"/>
            </a:pPr>
            <a:r>
              <a:rPr lang="en-US" sz="800" i="0" u="none" strike="noStrike" cap="none">
                <a:solidFill>
                  <a:srgbClr val="000000"/>
                </a:solidFill>
                <a:latin typeface="Roboto"/>
                <a:ea typeface="Roboto"/>
                <a:cs typeface="Roboto"/>
                <a:sym typeface="Roboto"/>
              </a:rPr>
              <a:t>Εμπιστοσύνη:    100%</a:t>
            </a:r>
            <a:endParaRPr sz="800" i="0" u="none" strike="noStrike" cap="none">
              <a:solidFill>
                <a:srgbClr val="000000"/>
              </a:solidFill>
              <a:latin typeface="Roboto"/>
              <a:ea typeface="Roboto"/>
              <a:cs typeface="Roboto"/>
              <a:sym typeface="Roboto"/>
            </a:endParaRPr>
          </a:p>
        </p:txBody>
      </p:sp>
      <p:sp>
        <p:nvSpPr>
          <p:cNvPr id="533" name="Google Shape;533;p50"/>
          <p:cNvSpPr txBox="1">
            <a:spLocks noGrp="1"/>
          </p:cNvSpPr>
          <p:nvPr>
            <p:ph type="title"/>
          </p:nvPr>
        </p:nvSpPr>
        <p:spPr>
          <a:xfrm>
            <a:off x="311400" y="317550"/>
            <a:ext cx="67983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Παράδειγμα 2</a:t>
            </a:r>
            <a:endParaRPr sz="2400">
              <a:solidFill>
                <a:srgbClr val="595959"/>
              </a:solidFill>
              <a:latin typeface="Roboto Medium"/>
              <a:ea typeface="Roboto Medium"/>
              <a:cs typeface="Roboto Medium"/>
              <a:sym typeface="Roboto Medium"/>
            </a:endParaRPr>
          </a:p>
        </p:txBody>
      </p:sp>
      <p:pic>
        <p:nvPicPr>
          <p:cNvPr id="534" name="Google Shape;534;p50"/>
          <p:cNvPicPr preferRelativeResize="0"/>
          <p:nvPr/>
        </p:nvPicPr>
        <p:blipFill rotWithShape="1">
          <a:blip r:embed="rId3">
            <a:alphaModFix/>
          </a:blip>
          <a:srcRect/>
          <a:stretch/>
        </p:blipFill>
        <p:spPr>
          <a:xfrm>
            <a:off x="4959050" y="1761225"/>
            <a:ext cx="3989100" cy="2659400"/>
          </a:xfrm>
          <a:prstGeom prst="rect">
            <a:avLst/>
          </a:prstGeom>
          <a:noFill/>
          <a:ln>
            <a:noFill/>
          </a:ln>
        </p:spPr>
      </p:pic>
      <p:sp>
        <p:nvSpPr>
          <p:cNvPr id="535" name="Google Shape;535;p50"/>
          <p:cNvSpPr txBox="1"/>
          <p:nvPr/>
        </p:nvSpPr>
        <p:spPr>
          <a:xfrm>
            <a:off x="1136375" y="2026550"/>
            <a:ext cx="2749800" cy="606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Άνθρωπος</a:t>
            </a:r>
            <a:r>
              <a:rPr lang="en-US" sz="1200" i="0" u="none" strike="noStrike" cap="none">
                <a:solidFill>
                  <a:srgbClr val="000000"/>
                </a:solidFill>
                <a:latin typeface="Roboto"/>
                <a:ea typeface="Roboto"/>
                <a:cs typeface="Roboto"/>
                <a:sym typeface="Roboto"/>
              </a:rPr>
              <a:t> </a:t>
            </a:r>
            <a:r>
              <a:rPr lang="en-US" sz="800" i="0" u="none" strike="noStrike" cap="none">
                <a:solidFill>
                  <a:srgbClr val="000000"/>
                </a:solidFill>
                <a:latin typeface="Roboto"/>
                <a:ea typeface="Roboto"/>
                <a:cs typeface="Roboto"/>
                <a:sym typeface="Roboto"/>
              </a:rPr>
              <a:t>2</a:t>
            </a:r>
            <a:endParaRPr sz="800" i="0" u="none" strike="noStrike" cap="none">
              <a:solidFill>
                <a:srgbClr val="000000"/>
              </a:solidFill>
              <a:latin typeface="Roboto"/>
              <a:ea typeface="Roboto"/>
              <a:cs typeface="Roboto"/>
              <a:sym typeface="Roboto"/>
            </a:endParaRPr>
          </a:p>
          <a:p>
            <a:pPr marL="269999" marR="0" lvl="0" indent="-140799" algn="l" rtl="0">
              <a:lnSpc>
                <a:spcPct val="100000"/>
              </a:lnSpc>
              <a:spcBef>
                <a:spcPts val="500"/>
              </a:spcBef>
              <a:spcAft>
                <a:spcPts val="0"/>
              </a:spcAft>
              <a:buClr>
                <a:srgbClr val="000000"/>
              </a:buClr>
              <a:buSzPts val="800"/>
              <a:buFont typeface="Roboto"/>
              <a:buChar char="●"/>
            </a:pPr>
            <a:r>
              <a:rPr lang="en-US" sz="800" i="0" u="none" strike="noStrike" cap="none">
                <a:solidFill>
                  <a:srgbClr val="000000"/>
                </a:solidFill>
                <a:latin typeface="Roboto"/>
                <a:ea typeface="Roboto"/>
                <a:cs typeface="Roboto"/>
                <a:sym typeface="Roboto"/>
              </a:rPr>
              <a:t>Εμπιστοσύνη: 99%</a:t>
            </a:r>
            <a:endParaRPr sz="800" i="0" u="none" strike="noStrike" cap="none">
              <a:solidFill>
                <a:srgbClr val="000000"/>
              </a:solidFill>
              <a:latin typeface="Roboto"/>
              <a:ea typeface="Roboto"/>
              <a:cs typeface="Roboto"/>
              <a:sym typeface="Roboto"/>
            </a:endParaRPr>
          </a:p>
        </p:txBody>
      </p:sp>
      <p:sp>
        <p:nvSpPr>
          <p:cNvPr id="536" name="Google Shape;536;p50"/>
          <p:cNvSpPr txBox="1"/>
          <p:nvPr/>
        </p:nvSpPr>
        <p:spPr>
          <a:xfrm>
            <a:off x="1136375" y="2735325"/>
            <a:ext cx="2749800" cy="606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Σκύλος</a:t>
            </a:r>
            <a:r>
              <a:rPr lang="en-US" sz="1200" i="0" u="none" strike="noStrike" cap="none">
                <a:solidFill>
                  <a:srgbClr val="000000"/>
                </a:solidFill>
                <a:latin typeface="Roboto"/>
                <a:ea typeface="Roboto"/>
                <a:cs typeface="Roboto"/>
                <a:sym typeface="Roboto"/>
              </a:rPr>
              <a:t> </a:t>
            </a:r>
            <a:r>
              <a:rPr lang="en-US" sz="800" i="0" u="none" strike="noStrike" cap="none">
                <a:solidFill>
                  <a:srgbClr val="000000"/>
                </a:solidFill>
                <a:latin typeface="Roboto"/>
                <a:ea typeface="Roboto"/>
                <a:cs typeface="Roboto"/>
                <a:sym typeface="Roboto"/>
              </a:rPr>
              <a:t>3</a:t>
            </a:r>
            <a:endParaRPr sz="800" i="0" u="none" strike="noStrike" cap="none">
              <a:solidFill>
                <a:srgbClr val="000000"/>
              </a:solidFill>
              <a:latin typeface="Roboto"/>
              <a:ea typeface="Roboto"/>
              <a:cs typeface="Roboto"/>
              <a:sym typeface="Roboto"/>
            </a:endParaRPr>
          </a:p>
          <a:p>
            <a:pPr marL="269999" marR="0" lvl="0" indent="-140799" algn="l" rtl="0">
              <a:lnSpc>
                <a:spcPct val="100000"/>
              </a:lnSpc>
              <a:spcBef>
                <a:spcPts val="500"/>
              </a:spcBef>
              <a:spcAft>
                <a:spcPts val="0"/>
              </a:spcAft>
              <a:buClr>
                <a:srgbClr val="000000"/>
              </a:buClr>
              <a:buSzPts val="800"/>
              <a:buFont typeface="Roboto"/>
              <a:buChar char="●"/>
            </a:pPr>
            <a:r>
              <a:rPr lang="en-US" sz="800" i="0" u="none" strike="noStrike" cap="none">
                <a:solidFill>
                  <a:srgbClr val="000000"/>
                </a:solidFill>
                <a:latin typeface="Roboto"/>
                <a:ea typeface="Roboto"/>
                <a:cs typeface="Roboto"/>
                <a:sym typeface="Roboto"/>
              </a:rPr>
              <a:t>Εμπιστοσύνη: 98%</a:t>
            </a:r>
            <a:endParaRPr sz="800" i="0" u="none" strike="noStrike" cap="none">
              <a:solidFill>
                <a:srgbClr val="000000"/>
              </a:solidFill>
              <a:latin typeface="Roboto"/>
              <a:ea typeface="Roboto"/>
              <a:cs typeface="Roboto"/>
              <a:sym typeface="Roboto"/>
            </a:endParaRPr>
          </a:p>
        </p:txBody>
      </p:sp>
      <p:sp>
        <p:nvSpPr>
          <p:cNvPr id="537" name="Google Shape;537;p50"/>
          <p:cNvSpPr txBox="1"/>
          <p:nvPr/>
        </p:nvSpPr>
        <p:spPr>
          <a:xfrm>
            <a:off x="1136375" y="3505100"/>
            <a:ext cx="2749800" cy="606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Ποδήλατο</a:t>
            </a:r>
            <a:r>
              <a:rPr lang="en-US" sz="1200" i="0" u="none" strike="noStrike" cap="none">
                <a:solidFill>
                  <a:srgbClr val="000000"/>
                </a:solidFill>
                <a:latin typeface="Roboto"/>
                <a:ea typeface="Roboto"/>
                <a:cs typeface="Roboto"/>
                <a:sym typeface="Roboto"/>
              </a:rPr>
              <a:t> </a:t>
            </a:r>
            <a:r>
              <a:rPr lang="en-US" sz="800" i="0" u="none" strike="noStrike" cap="none">
                <a:solidFill>
                  <a:srgbClr val="000000"/>
                </a:solidFill>
                <a:latin typeface="Roboto"/>
                <a:ea typeface="Roboto"/>
                <a:cs typeface="Roboto"/>
                <a:sym typeface="Roboto"/>
              </a:rPr>
              <a:t>4</a:t>
            </a:r>
            <a:endParaRPr sz="800" i="0" u="none" strike="noStrike" cap="none">
              <a:solidFill>
                <a:srgbClr val="000000"/>
              </a:solidFill>
              <a:latin typeface="Roboto"/>
              <a:ea typeface="Roboto"/>
              <a:cs typeface="Roboto"/>
              <a:sym typeface="Roboto"/>
            </a:endParaRPr>
          </a:p>
          <a:p>
            <a:pPr marL="269999" marR="0" lvl="0" indent="-140799" algn="l" rtl="0">
              <a:lnSpc>
                <a:spcPct val="100000"/>
              </a:lnSpc>
              <a:spcBef>
                <a:spcPts val="500"/>
              </a:spcBef>
              <a:spcAft>
                <a:spcPts val="0"/>
              </a:spcAft>
              <a:buClr>
                <a:srgbClr val="000000"/>
              </a:buClr>
              <a:buSzPts val="800"/>
              <a:buFont typeface="Roboto"/>
              <a:buChar char="●"/>
            </a:pPr>
            <a:r>
              <a:rPr lang="en-US" sz="800" i="0" u="none" strike="noStrike" cap="none">
                <a:solidFill>
                  <a:srgbClr val="000000"/>
                </a:solidFill>
                <a:latin typeface="Roboto"/>
                <a:ea typeface="Roboto"/>
                <a:cs typeface="Roboto"/>
                <a:sym typeface="Roboto"/>
              </a:rPr>
              <a:t>Εμπιστοσύνη: 95%</a:t>
            </a:r>
            <a:endParaRPr sz="800" i="0" u="none" strike="noStrike" cap="none">
              <a:solidFill>
                <a:srgbClr val="000000"/>
              </a:solidFill>
              <a:latin typeface="Roboto"/>
              <a:ea typeface="Roboto"/>
              <a:cs typeface="Roboto"/>
              <a:sym typeface="Roboto"/>
            </a:endParaRPr>
          </a:p>
        </p:txBody>
      </p:sp>
      <p:sp>
        <p:nvSpPr>
          <p:cNvPr id="538" name="Google Shape;538;p50"/>
          <p:cNvSpPr txBox="1"/>
          <p:nvPr/>
        </p:nvSpPr>
        <p:spPr>
          <a:xfrm>
            <a:off x="1136375" y="4231075"/>
            <a:ext cx="2749800" cy="606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Τροχός</a:t>
            </a:r>
            <a:r>
              <a:rPr lang="en-US" sz="1200" i="0" u="none" strike="noStrike" cap="none">
                <a:solidFill>
                  <a:srgbClr val="000000"/>
                </a:solidFill>
                <a:latin typeface="Roboto"/>
                <a:ea typeface="Roboto"/>
                <a:cs typeface="Roboto"/>
                <a:sym typeface="Roboto"/>
              </a:rPr>
              <a:t> </a:t>
            </a:r>
            <a:r>
              <a:rPr lang="en-US" sz="800" i="0" u="none" strike="noStrike" cap="none">
                <a:solidFill>
                  <a:srgbClr val="000000"/>
                </a:solidFill>
                <a:latin typeface="Roboto"/>
                <a:ea typeface="Roboto"/>
                <a:cs typeface="Roboto"/>
                <a:sym typeface="Roboto"/>
              </a:rPr>
              <a:t>5</a:t>
            </a:r>
            <a:endParaRPr sz="800" i="0" u="none" strike="noStrike" cap="none">
              <a:solidFill>
                <a:srgbClr val="000000"/>
              </a:solidFill>
              <a:latin typeface="Roboto"/>
              <a:ea typeface="Roboto"/>
              <a:cs typeface="Roboto"/>
              <a:sym typeface="Roboto"/>
            </a:endParaRPr>
          </a:p>
          <a:p>
            <a:pPr marL="269999" marR="0" lvl="0" indent="-140799" algn="l" rtl="0">
              <a:lnSpc>
                <a:spcPct val="100000"/>
              </a:lnSpc>
              <a:spcBef>
                <a:spcPts val="500"/>
              </a:spcBef>
              <a:spcAft>
                <a:spcPts val="0"/>
              </a:spcAft>
              <a:buClr>
                <a:srgbClr val="000000"/>
              </a:buClr>
              <a:buSzPts val="800"/>
              <a:buFont typeface="Roboto"/>
              <a:buChar char="●"/>
            </a:pPr>
            <a:r>
              <a:rPr lang="en-US" sz="800" i="0" u="none" strike="noStrike" cap="none">
                <a:solidFill>
                  <a:srgbClr val="000000"/>
                </a:solidFill>
                <a:latin typeface="Roboto"/>
                <a:ea typeface="Roboto"/>
                <a:cs typeface="Roboto"/>
                <a:sym typeface="Roboto"/>
              </a:rPr>
              <a:t>Εμπιστοσύνη:    81%</a:t>
            </a:r>
            <a:endParaRPr sz="800" i="0" u="none" strike="noStrike" cap="none">
              <a:solidFill>
                <a:srgbClr val="000000"/>
              </a:solidFill>
              <a:latin typeface="Roboto"/>
              <a:ea typeface="Roboto"/>
              <a:cs typeface="Roboto"/>
              <a:sym typeface="Roboto"/>
            </a:endParaRPr>
          </a:p>
        </p:txBody>
      </p:sp>
      <p:sp>
        <p:nvSpPr>
          <p:cNvPr id="539" name="Google Shape;539;p50"/>
          <p:cNvSpPr txBox="1">
            <a:spLocks noGrp="1"/>
          </p:cNvSpPr>
          <p:nvPr>
            <p:ph type="subTitle" idx="1"/>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543"/>
        <p:cNvGrpSpPr/>
        <p:nvPr/>
      </p:nvGrpSpPr>
      <p:grpSpPr>
        <a:xfrm>
          <a:off x="0" y="0"/>
          <a:ext cx="0" cy="0"/>
          <a:chOff x="0" y="0"/>
          <a:chExt cx="0" cy="0"/>
        </a:xfrm>
      </p:grpSpPr>
      <p:sp>
        <p:nvSpPr>
          <p:cNvPr id="544" name="Google Shape;544;p51"/>
          <p:cNvSpPr txBox="1">
            <a:spLocks noGrp="1"/>
          </p:cNvSpPr>
          <p:nvPr>
            <p:ph type="title"/>
          </p:nvPr>
        </p:nvSpPr>
        <p:spPr>
          <a:xfrm>
            <a:off x="311400" y="317550"/>
            <a:ext cx="70911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Παράδειγμα 2</a:t>
            </a:r>
            <a:endParaRPr sz="2400">
              <a:solidFill>
                <a:srgbClr val="595959"/>
              </a:solidFill>
              <a:latin typeface="Roboto Medium"/>
              <a:ea typeface="Roboto Medium"/>
              <a:cs typeface="Roboto Medium"/>
              <a:sym typeface="Roboto Medium"/>
            </a:endParaRPr>
          </a:p>
        </p:txBody>
      </p:sp>
      <p:sp>
        <p:nvSpPr>
          <p:cNvPr id="545" name="Google Shape;545;p51"/>
          <p:cNvSpPr txBox="1"/>
          <p:nvPr/>
        </p:nvSpPr>
        <p:spPr>
          <a:xfrm>
            <a:off x="311400" y="1213100"/>
            <a:ext cx="4538700" cy="357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C31C4A"/>
                </a:solidFill>
                <a:latin typeface="Roboto"/>
                <a:ea typeface="Roboto"/>
                <a:cs typeface="Roboto"/>
                <a:sym typeface="Roboto"/>
              </a:rPr>
              <a:t>Υπολογιστική όραση (Computer vision)</a:t>
            </a:r>
            <a:endParaRPr sz="2000" b="1" i="0" u="none" strike="noStrike" cap="none">
              <a:solidFill>
                <a:srgbClr val="C31C4A"/>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C31C4A"/>
                </a:solidFill>
                <a:latin typeface="Roboto"/>
                <a:ea typeface="Roboto"/>
                <a:cs typeface="Roboto"/>
                <a:sym typeface="Roboto"/>
              </a:rPr>
              <a:t>Κλάσεις: </a:t>
            </a:r>
            <a:r>
              <a:rPr lang="en-US" sz="2000" i="0" u="none" strike="noStrike" cap="none">
                <a:solidFill>
                  <a:srgbClr val="000000"/>
                </a:solidFill>
                <a:latin typeface="Roboto"/>
                <a:ea typeface="Roboto"/>
                <a:cs typeface="Roboto"/>
                <a:sym typeface="Roboto"/>
              </a:rPr>
              <a:t>Παπούτσι, άνθρωπος, σκύλος, ποδήλατο, τροχός κ.λπ.</a:t>
            </a: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C31C4A"/>
                </a:solidFill>
                <a:latin typeface="Roboto"/>
                <a:ea typeface="Roboto"/>
                <a:cs typeface="Roboto"/>
                <a:sym typeface="Roboto"/>
              </a:rPr>
              <a:t>Πλεονεκτήματα: </a:t>
            </a:r>
            <a:r>
              <a:rPr lang="en-US" sz="2000" i="0" u="none" strike="noStrike" cap="none">
                <a:solidFill>
                  <a:srgbClr val="000000"/>
                </a:solidFill>
                <a:latin typeface="Roboto"/>
                <a:ea typeface="Roboto"/>
                <a:cs typeface="Roboto"/>
                <a:sym typeface="Roboto"/>
              </a:rPr>
              <a:t> Μπορεί να αναγνωρίσει πολλαπλά αντικείμενα σε μια εικόνα - χρήσιμο για τεχνολογικές εξελίξεις όπως τα αυτοκίνητα χωρίς οδηγό</a:t>
            </a:r>
            <a:endParaRPr sz="2000" i="0" u="none" strike="noStrike" cap="none">
              <a:solidFill>
                <a:srgbClr val="000000"/>
              </a:solidFill>
              <a:latin typeface="Roboto"/>
              <a:ea typeface="Roboto"/>
              <a:cs typeface="Roboto"/>
              <a:sym typeface="Roboto"/>
            </a:endParaRPr>
          </a:p>
        </p:txBody>
      </p:sp>
      <p:pic>
        <p:nvPicPr>
          <p:cNvPr id="546" name="Google Shape;546;p51"/>
          <p:cNvPicPr preferRelativeResize="0"/>
          <p:nvPr/>
        </p:nvPicPr>
        <p:blipFill rotWithShape="1">
          <a:blip r:embed="rId3">
            <a:alphaModFix/>
          </a:blip>
          <a:srcRect/>
          <a:stretch/>
        </p:blipFill>
        <p:spPr>
          <a:xfrm>
            <a:off x="4959050" y="1761225"/>
            <a:ext cx="3989100" cy="2659400"/>
          </a:xfrm>
          <a:prstGeom prst="rect">
            <a:avLst/>
          </a:prstGeom>
          <a:noFill/>
          <a:ln>
            <a:noFill/>
          </a:ln>
        </p:spPr>
      </p:pic>
      <p:sp>
        <p:nvSpPr>
          <p:cNvPr id="547" name="Google Shape;547;p51"/>
          <p:cNvSpPr txBox="1">
            <a:spLocks noGrp="1"/>
          </p:cNvSpPr>
          <p:nvPr>
            <p:ph type="subTitle" idx="1"/>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551"/>
        <p:cNvGrpSpPr/>
        <p:nvPr/>
      </p:nvGrpSpPr>
      <p:grpSpPr>
        <a:xfrm>
          <a:off x="0" y="0"/>
          <a:ext cx="0" cy="0"/>
          <a:chOff x="0" y="0"/>
          <a:chExt cx="0" cy="0"/>
        </a:xfrm>
      </p:grpSpPr>
      <p:grpSp>
        <p:nvGrpSpPr>
          <p:cNvPr id="552" name="Google Shape;552;p52"/>
          <p:cNvGrpSpPr/>
          <p:nvPr/>
        </p:nvGrpSpPr>
        <p:grpSpPr>
          <a:xfrm>
            <a:off x="5768400" y="1334315"/>
            <a:ext cx="2368343" cy="1568433"/>
            <a:chOff x="694600" y="1524475"/>
            <a:chExt cx="3927600" cy="2601050"/>
          </a:xfrm>
        </p:grpSpPr>
        <p:sp>
          <p:nvSpPr>
            <p:cNvPr id="553" name="Google Shape;553;p52"/>
            <p:cNvSpPr txBox="1"/>
            <p:nvPr/>
          </p:nvSpPr>
          <p:spPr>
            <a:xfrm>
              <a:off x="694600" y="1524525"/>
              <a:ext cx="3927600" cy="2601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Quicksand"/>
                <a:ea typeface="Quicksand"/>
                <a:cs typeface="Quicksand"/>
                <a:sym typeface="Quicksand"/>
              </a:endParaRPr>
            </a:p>
          </p:txBody>
        </p:sp>
        <p:grpSp>
          <p:nvGrpSpPr>
            <p:cNvPr id="554" name="Google Shape;554;p52"/>
            <p:cNvGrpSpPr/>
            <p:nvPr/>
          </p:nvGrpSpPr>
          <p:grpSpPr>
            <a:xfrm>
              <a:off x="694625" y="1524475"/>
              <a:ext cx="3905060" cy="1381107"/>
              <a:chOff x="694625" y="1524475"/>
              <a:chExt cx="3905060" cy="1381107"/>
            </a:xfrm>
          </p:grpSpPr>
          <p:sp>
            <p:nvSpPr>
              <p:cNvPr id="555" name="Google Shape;555;p52"/>
              <p:cNvSpPr txBox="1"/>
              <p:nvPr/>
            </p:nvSpPr>
            <p:spPr>
              <a:xfrm>
                <a:off x="847600" y="2132575"/>
                <a:ext cx="3621600" cy="539700"/>
              </a:xfrm>
              <a:prstGeom prst="rect">
                <a:avLst/>
              </a:prstGeom>
              <a:solidFill>
                <a:srgbClr val="FFFFFF"/>
              </a:solid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350"/>
                  <a:buFont typeface="Arial"/>
                  <a:buNone/>
                </a:pPr>
                <a:r>
                  <a:rPr lang="en-US" sz="350" b="0" i="0" u="none" strike="noStrike" cap="none">
                    <a:solidFill>
                      <a:srgbClr val="222222"/>
                    </a:solidFill>
                    <a:latin typeface="Roboto"/>
                    <a:ea typeface="Roboto"/>
                    <a:cs typeface="Roboto"/>
                    <a:sym typeface="Roboto"/>
                  </a:rPr>
                  <a:t>Πολύ ευχαριστημένος με αυτό το τηλέφωνο.</a:t>
                </a:r>
                <a:endParaRPr sz="350" b="0" i="0" u="none" strike="noStrike" cap="none">
                  <a:solidFill>
                    <a:srgbClr val="22222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50"/>
                  <a:buFont typeface="Arial"/>
                  <a:buNone/>
                </a:pPr>
                <a:r>
                  <a:rPr lang="en-US" sz="350" b="0" i="0" u="none" strike="noStrike" cap="none">
                    <a:solidFill>
                      <a:srgbClr val="222222"/>
                    </a:solidFill>
                    <a:latin typeface="Roboto"/>
                    <a:ea typeface="Roboto"/>
                    <a:cs typeface="Roboto"/>
                    <a:sym typeface="Roboto"/>
                  </a:rPr>
                  <a:t>Είναι το πρώτο μου iPhone, καθώς πάντα είχα Windows Phone και μετά Android, αλλά τώρα δεν νομίζω ότι θα μπορούσα να γυρίσω πίσω. Η Apple έχει εξαιρετικά υψηλές τιμές, οπότε νομίζω ότι θα κρατήσω αυτό το τηλέφωνο για πολλά χρόνια, αλλά σε γενικές γραμμές, είμαι ευχαριστημένος και το χρώμα είναι εκπληκτικό.</a:t>
                </a:r>
                <a:endParaRPr sz="350" b="0" i="0" u="none" strike="noStrike" cap="none">
                  <a:solidFill>
                    <a:srgbClr val="22222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50"/>
                  <a:buFont typeface="Arial"/>
                  <a:buNone/>
                </a:pPr>
                <a:r>
                  <a:rPr lang="en-US" sz="350" b="0" i="0" u="none" strike="noStrike" cap="none">
                    <a:solidFill>
                      <a:srgbClr val="222222"/>
                    </a:solidFill>
                    <a:latin typeface="Roboto"/>
                    <a:ea typeface="Roboto"/>
                    <a:cs typeface="Roboto"/>
                    <a:sym typeface="Roboto"/>
                  </a:rPr>
                  <a:t>Μεγάλη διάρκεια ζωής της μπαταρίας, εξαιρετικές φωτογραφίες και βίντεο, πολύ ομαλή λειτουργία.</a:t>
                </a:r>
                <a:endParaRPr sz="350" b="0" i="0" u="none" strike="noStrike" cap="none">
                  <a:solidFill>
                    <a:srgbClr val="222222"/>
                  </a:solidFill>
                  <a:latin typeface="Roboto"/>
                  <a:ea typeface="Roboto"/>
                  <a:cs typeface="Roboto"/>
                  <a:sym typeface="Roboto"/>
                </a:endParaRPr>
              </a:p>
            </p:txBody>
          </p:sp>
          <p:sp>
            <p:nvSpPr>
              <p:cNvPr id="556" name="Google Shape;556;p52"/>
              <p:cNvSpPr txBox="1"/>
              <p:nvPr/>
            </p:nvSpPr>
            <p:spPr>
              <a:xfrm>
                <a:off x="1328525" y="1780663"/>
                <a:ext cx="1518600" cy="111900"/>
              </a:xfrm>
              <a:prstGeom prst="rect">
                <a:avLst/>
              </a:prstGeom>
              <a:solidFill>
                <a:srgbClr val="FFFFFF"/>
              </a:solid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350"/>
                  <a:buFont typeface="Arial"/>
                  <a:buNone/>
                </a:pPr>
                <a:r>
                  <a:rPr lang="en-US" sz="350" b="1" i="0" u="none" strike="noStrike" cap="none">
                    <a:solidFill>
                      <a:srgbClr val="000000"/>
                    </a:solidFill>
                    <a:latin typeface="Roboto"/>
                    <a:ea typeface="Roboto"/>
                    <a:cs typeface="Roboto"/>
                    <a:sym typeface="Roboto"/>
                  </a:rPr>
                  <a:t>Όμορφο χρώμα</a:t>
                </a:r>
                <a:endParaRPr sz="350" b="0" i="0" u="none" strike="noStrike" cap="none">
                  <a:solidFill>
                    <a:srgbClr val="222222"/>
                  </a:solidFill>
                  <a:latin typeface="Roboto"/>
                  <a:ea typeface="Roboto"/>
                  <a:cs typeface="Roboto"/>
                  <a:sym typeface="Roboto"/>
                </a:endParaRPr>
              </a:p>
            </p:txBody>
          </p:sp>
          <p:pic>
            <p:nvPicPr>
              <p:cNvPr id="557" name="Google Shape;557;p52"/>
              <p:cNvPicPr preferRelativeResize="0"/>
              <p:nvPr/>
            </p:nvPicPr>
            <p:blipFill rotWithShape="1">
              <a:blip r:embed="rId3">
                <a:alphaModFix/>
              </a:blip>
              <a:srcRect l="102" t="28440" r="85637" b="60976"/>
              <a:stretch/>
            </p:blipFill>
            <p:spPr>
              <a:xfrm>
                <a:off x="694625" y="1524475"/>
                <a:ext cx="602500" cy="383101"/>
              </a:xfrm>
              <a:prstGeom prst="rect">
                <a:avLst/>
              </a:prstGeom>
              <a:noFill/>
              <a:ln>
                <a:noFill/>
              </a:ln>
            </p:spPr>
          </p:pic>
          <p:sp>
            <p:nvSpPr>
              <p:cNvPr id="558" name="Google Shape;558;p52"/>
              <p:cNvSpPr txBox="1"/>
              <p:nvPr/>
            </p:nvSpPr>
            <p:spPr>
              <a:xfrm>
                <a:off x="847585" y="1907576"/>
                <a:ext cx="3752100" cy="210000"/>
              </a:xfrm>
              <a:prstGeom prst="rect">
                <a:avLst/>
              </a:prstGeom>
              <a:solidFill>
                <a:srgbClr val="FFFFFF"/>
              </a:solidFill>
              <a:ln>
                <a:noFill/>
              </a:ln>
            </p:spPr>
            <p:txBody>
              <a:bodyPr spcFirstLastPara="1" wrap="square" lIns="0" tIns="0" rIns="0" bIns="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600" b="0" i="0" u="none" strike="noStrike" cap="none">
                    <a:solidFill>
                      <a:srgbClr val="000000"/>
                    </a:solidFill>
                    <a:latin typeface="Roboto"/>
                    <a:ea typeface="Roboto"/>
                    <a:cs typeface="Roboto"/>
                    <a:sym typeface="Roboto"/>
                  </a:rPr>
                  <a:t>Αξιολογήθηκε στο Ηνωμένο Βασίλειο </a:t>
                </a:r>
                <a:r>
                  <a:rPr lang="en-US" sz="600" b="0" i="0" u="none" strike="noStrike" cap="none">
                    <a:solidFill>
                      <a:srgbClr val="666666"/>
                    </a:solidFill>
                    <a:highlight>
                      <a:srgbClr val="FFFFFF"/>
                    </a:highlight>
                    <a:latin typeface="Arial"/>
                    <a:ea typeface="Arial"/>
                    <a:cs typeface="Arial"/>
                    <a:sym typeface="Arial"/>
                  </a:rPr>
                  <a:t>🇬🇧</a:t>
                </a:r>
                <a:r>
                  <a:rPr lang="en-US" sz="600" b="0" i="0" u="none" strike="noStrike" cap="none">
                    <a:solidFill>
                      <a:srgbClr val="666666"/>
                    </a:solidFill>
                    <a:latin typeface="Roboto"/>
                    <a:ea typeface="Roboto"/>
                    <a:cs typeface="Roboto"/>
                    <a:sym typeface="Roboto"/>
                  </a:rPr>
                  <a:t> </a:t>
                </a:r>
                <a:r>
                  <a:rPr lang="en-US" sz="600" b="0" i="0" u="none" strike="noStrike" cap="none">
                    <a:solidFill>
                      <a:srgbClr val="000000"/>
                    </a:solidFill>
                    <a:latin typeface="Roboto"/>
                    <a:ea typeface="Roboto"/>
                    <a:cs typeface="Roboto"/>
                    <a:sym typeface="Roboto"/>
                  </a:rPr>
                  <a:t>στις 22 Σεπτεμβρίου 2022</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600" b="0" i="0" u="none" strike="noStrike" cap="none">
                    <a:solidFill>
                      <a:srgbClr val="000000"/>
                    </a:solidFill>
                    <a:latin typeface="Roboto"/>
                    <a:ea typeface="Roboto"/>
                    <a:cs typeface="Roboto"/>
                    <a:sym typeface="Roboto"/>
                  </a:rPr>
                  <a:t>Όνομα μεγέθους: 128 GB </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Χρώμα: Alpine Green</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Διαμόρφωση: Χωρίς AppleCare+</a:t>
                </a:r>
                <a:r>
                  <a:rPr lang="en-US" sz="600" b="0" i="0" u="none" strike="noStrike" cap="none">
                    <a:solidFill>
                      <a:srgbClr val="666666"/>
                    </a:solidFill>
                    <a:latin typeface="Roboto"/>
                    <a:ea typeface="Roboto"/>
                    <a:cs typeface="Roboto"/>
                    <a:sym typeface="Roboto"/>
                  </a:rPr>
                  <a:t>  |  </a:t>
                </a:r>
                <a:r>
                  <a:rPr lang="en-US" sz="600" b="1" i="0" u="none" strike="noStrike" cap="none">
                    <a:solidFill>
                      <a:srgbClr val="C65A11"/>
                    </a:solidFill>
                    <a:latin typeface="Roboto"/>
                    <a:ea typeface="Roboto"/>
                    <a:cs typeface="Roboto"/>
                    <a:sym typeface="Roboto"/>
                  </a:rPr>
                  <a:t>Επαληθευμένη αγορά</a:t>
                </a:r>
                <a:endParaRPr sz="600" b="1" i="0" u="none" strike="noStrike" cap="none">
                  <a:solidFill>
                    <a:srgbClr val="C65A11"/>
                  </a:solidFill>
                  <a:latin typeface="Roboto"/>
                  <a:ea typeface="Roboto"/>
                  <a:cs typeface="Roboto"/>
                  <a:sym typeface="Roboto"/>
                </a:endParaRPr>
              </a:p>
            </p:txBody>
          </p:sp>
          <p:sp>
            <p:nvSpPr>
              <p:cNvPr id="559" name="Google Shape;559;p52"/>
              <p:cNvSpPr/>
              <p:nvPr/>
            </p:nvSpPr>
            <p:spPr>
              <a:xfrm>
                <a:off x="847585" y="2765782"/>
                <a:ext cx="528900" cy="139800"/>
              </a:xfrm>
              <a:prstGeom prst="roundRect">
                <a:avLst>
                  <a:gd name="adj" fmla="val 16667"/>
                </a:avLst>
              </a:prstGeom>
              <a:solidFill>
                <a:srgbClr val="FFFFFF"/>
              </a:solidFill>
              <a:ln w="9525" cap="flat" cmpd="sng">
                <a:solidFill>
                  <a:srgbClr val="D9D9D9"/>
                </a:solidFill>
                <a:prstDash val="solid"/>
                <a:round/>
                <a:headEnd type="none" w="sm" len="sm"/>
                <a:tailEnd type="none" w="sm" len="sm"/>
              </a:ln>
              <a:effectLst>
                <a:outerShdw blurRad="57150" dist="19050" dir="5400000" algn="bl" rotWithShape="0">
                  <a:srgbClr val="B7B7B7">
                    <a:alpha val="49411"/>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50"/>
                  <a:buFont typeface="Arial"/>
                  <a:buNone/>
                </a:pPr>
                <a:r>
                  <a:rPr lang="en-US" sz="350" b="0" i="0" u="none" strike="noStrike" cap="none">
                    <a:solidFill>
                      <a:srgbClr val="000000"/>
                    </a:solidFill>
                    <a:latin typeface="Roboto"/>
                    <a:ea typeface="Roboto"/>
                    <a:cs typeface="Roboto"/>
                    <a:sym typeface="Roboto"/>
                  </a:rPr>
                  <a:t>Χρήσιμο</a:t>
                </a:r>
                <a:endParaRPr sz="350" b="0" i="0" u="none" strike="noStrike" cap="none">
                  <a:solidFill>
                    <a:srgbClr val="000000"/>
                  </a:solidFill>
                  <a:latin typeface="Roboto"/>
                  <a:ea typeface="Roboto"/>
                  <a:cs typeface="Roboto"/>
                  <a:sym typeface="Roboto"/>
                </a:endParaRPr>
              </a:p>
            </p:txBody>
          </p:sp>
          <p:sp>
            <p:nvSpPr>
              <p:cNvPr id="560" name="Google Shape;560;p52"/>
              <p:cNvSpPr txBox="1"/>
              <p:nvPr/>
            </p:nvSpPr>
            <p:spPr>
              <a:xfrm>
                <a:off x="1431600" y="2794518"/>
                <a:ext cx="1664700" cy="92400"/>
              </a:xfrm>
              <a:prstGeom prst="rect">
                <a:avLst/>
              </a:prstGeom>
              <a:solidFill>
                <a:srgbClr val="FFFFFF"/>
              </a:solid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350"/>
                  <a:buFont typeface="Arial"/>
                  <a:buNone/>
                </a:pPr>
                <a:r>
                  <a:rPr lang="en-US" sz="350" b="1" i="0" u="none" strike="noStrike" cap="none">
                    <a:solidFill>
                      <a:srgbClr val="222222"/>
                    </a:solidFill>
                    <a:latin typeface="Roboto"/>
                    <a:ea typeface="Roboto"/>
                    <a:cs typeface="Roboto"/>
                    <a:sym typeface="Roboto"/>
                  </a:rPr>
                  <a:t>Αναφορά κατάχρησης</a:t>
                </a:r>
                <a:endParaRPr sz="350" b="1" i="0" u="none" strike="noStrike" cap="none">
                  <a:solidFill>
                    <a:srgbClr val="222222"/>
                  </a:solidFill>
                  <a:latin typeface="Roboto"/>
                  <a:ea typeface="Roboto"/>
                  <a:cs typeface="Roboto"/>
                  <a:sym typeface="Roboto"/>
                </a:endParaRPr>
              </a:p>
            </p:txBody>
          </p:sp>
        </p:grpSp>
        <p:grpSp>
          <p:nvGrpSpPr>
            <p:cNvPr id="561" name="Google Shape;561;p52"/>
            <p:cNvGrpSpPr/>
            <p:nvPr/>
          </p:nvGrpSpPr>
          <p:grpSpPr>
            <a:xfrm>
              <a:off x="694600" y="2953900"/>
              <a:ext cx="3871785" cy="1049000"/>
              <a:chOff x="694600" y="2877700"/>
              <a:chExt cx="3871785" cy="1049000"/>
            </a:xfrm>
          </p:grpSpPr>
          <p:sp>
            <p:nvSpPr>
              <p:cNvPr id="562" name="Google Shape;562;p52"/>
              <p:cNvSpPr txBox="1"/>
              <p:nvPr/>
            </p:nvSpPr>
            <p:spPr>
              <a:xfrm>
                <a:off x="847600" y="3477775"/>
                <a:ext cx="3621600" cy="337200"/>
              </a:xfrm>
              <a:prstGeom prst="rect">
                <a:avLst/>
              </a:prstGeom>
              <a:solidFill>
                <a:srgbClr val="FFFFFF"/>
              </a:solid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350"/>
                  <a:buFont typeface="Arial"/>
                  <a:buNone/>
                </a:pPr>
                <a:r>
                  <a:rPr lang="en-US" sz="350" b="0" i="0" u="none" strike="noStrike" cap="none">
                    <a:solidFill>
                      <a:srgbClr val="222222"/>
                    </a:solidFill>
                    <a:latin typeface="Roboto"/>
                    <a:ea typeface="Roboto"/>
                    <a:cs typeface="Roboto"/>
                    <a:sym typeface="Roboto"/>
                  </a:rPr>
                  <a:t>Απογοητευμένος μετά από μόλις δύο εβδομάδες η μπαταρία άδειαζε τόσο γρήγορα που έπρεπε να το φορτίζω 2-3 φορές την ημέρα σπατάλη χρημάτων</a:t>
                </a:r>
                <a:endParaRPr sz="350" b="0" i="0" u="none" strike="noStrike" cap="none">
                  <a:solidFill>
                    <a:srgbClr val="222222"/>
                  </a:solidFill>
                  <a:latin typeface="Roboto"/>
                  <a:ea typeface="Roboto"/>
                  <a:cs typeface="Roboto"/>
                  <a:sym typeface="Roboto"/>
                </a:endParaRPr>
              </a:p>
            </p:txBody>
          </p:sp>
          <p:sp>
            <p:nvSpPr>
              <p:cNvPr id="563" name="Google Shape;563;p52"/>
              <p:cNvSpPr txBox="1"/>
              <p:nvPr/>
            </p:nvSpPr>
            <p:spPr>
              <a:xfrm>
                <a:off x="1328525" y="3125863"/>
                <a:ext cx="1518600" cy="111900"/>
              </a:xfrm>
              <a:prstGeom prst="rect">
                <a:avLst/>
              </a:prstGeom>
              <a:solidFill>
                <a:srgbClr val="FFFFFF"/>
              </a:solid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350"/>
                  <a:buFont typeface="Arial"/>
                  <a:buNone/>
                </a:pPr>
                <a:r>
                  <a:rPr lang="en-US" sz="350" b="1" i="0" u="none" strike="noStrike" cap="none">
                    <a:solidFill>
                      <a:srgbClr val="000000"/>
                    </a:solidFill>
                    <a:latin typeface="Roboto"/>
                    <a:ea typeface="Roboto"/>
                    <a:cs typeface="Roboto"/>
                    <a:sym typeface="Roboto"/>
                  </a:rPr>
                  <a:t>Σπατάλη χρημάτων</a:t>
                </a:r>
                <a:endParaRPr sz="350" b="0" i="0" u="none" strike="noStrike" cap="none">
                  <a:solidFill>
                    <a:srgbClr val="222222"/>
                  </a:solidFill>
                  <a:latin typeface="Roboto"/>
                  <a:ea typeface="Roboto"/>
                  <a:cs typeface="Roboto"/>
                  <a:sym typeface="Roboto"/>
                </a:endParaRPr>
              </a:p>
            </p:txBody>
          </p:sp>
          <p:sp>
            <p:nvSpPr>
              <p:cNvPr id="564" name="Google Shape;564;p52"/>
              <p:cNvSpPr txBox="1"/>
              <p:nvPr/>
            </p:nvSpPr>
            <p:spPr>
              <a:xfrm>
                <a:off x="847585" y="3252769"/>
                <a:ext cx="3718800" cy="210000"/>
              </a:xfrm>
              <a:prstGeom prst="rect">
                <a:avLst/>
              </a:prstGeom>
              <a:solidFill>
                <a:srgbClr val="FFFFFF"/>
              </a:solidFill>
              <a:ln>
                <a:noFill/>
              </a:ln>
            </p:spPr>
            <p:txBody>
              <a:bodyPr spcFirstLastPara="1" wrap="square" lIns="0" tIns="0" rIns="0" bIns="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600" b="0" i="0" u="none" strike="noStrike" cap="none">
                    <a:solidFill>
                      <a:srgbClr val="000000"/>
                    </a:solidFill>
                    <a:latin typeface="Roboto"/>
                    <a:ea typeface="Roboto"/>
                    <a:cs typeface="Roboto"/>
                    <a:sym typeface="Roboto"/>
                  </a:rPr>
                  <a:t>Αξιολογήθηκε στο Ηνωμένο Βασίλειο </a:t>
                </a:r>
                <a:r>
                  <a:rPr lang="en-US" sz="600" b="0" i="0" u="none" strike="noStrike" cap="none">
                    <a:solidFill>
                      <a:srgbClr val="666666"/>
                    </a:solidFill>
                    <a:highlight>
                      <a:srgbClr val="FFFFFF"/>
                    </a:highlight>
                    <a:latin typeface="Arial"/>
                    <a:ea typeface="Arial"/>
                    <a:cs typeface="Arial"/>
                    <a:sym typeface="Arial"/>
                  </a:rPr>
                  <a:t>🇬🇧</a:t>
                </a:r>
                <a:r>
                  <a:rPr lang="en-US" sz="600" b="0" i="0" u="none" strike="noStrike" cap="none">
                    <a:solidFill>
                      <a:srgbClr val="666666"/>
                    </a:solidFill>
                    <a:latin typeface="Roboto"/>
                    <a:ea typeface="Roboto"/>
                    <a:cs typeface="Roboto"/>
                    <a:sym typeface="Roboto"/>
                  </a:rPr>
                  <a:t> </a:t>
                </a:r>
                <a:r>
                  <a:rPr lang="en-US" sz="600" b="0" i="0" u="none" strike="noStrike" cap="none">
                    <a:solidFill>
                      <a:srgbClr val="000000"/>
                    </a:solidFill>
                    <a:latin typeface="Roboto"/>
                    <a:ea typeface="Roboto"/>
                    <a:cs typeface="Roboto"/>
                    <a:sym typeface="Roboto"/>
                  </a:rPr>
                  <a:t>στις 20 Σεπτεμβρίου 2022</a:t>
                </a:r>
                <a:endParaRPr sz="6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600" b="0" i="0" u="none" strike="noStrike" cap="none">
                    <a:solidFill>
                      <a:srgbClr val="000000"/>
                    </a:solidFill>
                    <a:latin typeface="Roboto"/>
                    <a:ea typeface="Roboto"/>
                    <a:cs typeface="Roboto"/>
                    <a:sym typeface="Roboto"/>
                  </a:rPr>
                  <a:t>Όνομα μεγέθους: 128 GB </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Χρώμα: Γραφίτης</a:t>
                </a:r>
                <a:r>
                  <a:rPr lang="en-US" sz="600" b="0" i="0" u="none" strike="noStrike" cap="none">
                    <a:solidFill>
                      <a:srgbClr val="666666"/>
                    </a:solidFill>
                    <a:latin typeface="Roboto"/>
                    <a:ea typeface="Roboto"/>
                    <a:cs typeface="Roboto"/>
                    <a:sym typeface="Roboto"/>
                  </a:rPr>
                  <a:t>  |  </a:t>
                </a:r>
                <a:r>
                  <a:rPr lang="en-US" sz="600" b="0" i="0" u="none" strike="noStrike" cap="none">
                    <a:solidFill>
                      <a:srgbClr val="000000"/>
                    </a:solidFill>
                    <a:latin typeface="Roboto"/>
                    <a:ea typeface="Roboto"/>
                    <a:cs typeface="Roboto"/>
                    <a:sym typeface="Roboto"/>
                  </a:rPr>
                  <a:t>Διαμόρφωση: Χωρίς AppleCare+</a:t>
                </a:r>
                <a:r>
                  <a:rPr lang="en-US" sz="600" b="0" i="0" u="none" strike="noStrike" cap="none">
                    <a:solidFill>
                      <a:srgbClr val="666666"/>
                    </a:solidFill>
                    <a:latin typeface="Roboto"/>
                    <a:ea typeface="Roboto"/>
                    <a:cs typeface="Roboto"/>
                    <a:sym typeface="Roboto"/>
                  </a:rPr>
                  <a:t>  |  </a:t>
                </a:r>
                <a:r>
                  <a:rPr lang="en-US" sz="600" b="1" i="0" u="none" strike="noStrike" cap="none">
                    <a:solidFill>
                      <a:srgbClr val="C65A11"/>
                    </a:solidFill>
                    <a:latin typeface="Roboto"/>
                    <a:ea typeface="Roboto"/>
                    <a:cs typeface="Roboto"/>
                    <a:sym typeface="Roboto"/>
                  </a:rPr>
                  <a:t>Επαληθευμένη αγορά</a:t>
                </a:r>
                <a:endParaRPr sz="600" b="1" i="0" u="none" strike="noStrike" cap="none">
                  <a:solidFill>
                    <a:srgbClr val="C65A11"/>
                  </a:solidFill>
                  <a:latin typeface="Roboto"/>
                  <a:ea typeface="Roboto"/>
                  <a:cs typeface="Roboto"/>
                  <a:sym typeface="Roboto"/>
                </a:endParaRPr>
              </a:p>
            </p:txBody>
          </p:sp>
          <p:sp>
            <p:nvSpPr>
              <p:cNvPr id="565" name="Google Shape;565;p52"/>
              <p:cNvSpPr/>
              <p:nvPr/>
            </p:nvSpPr>
            <p:spPr>
              <a:xfrm>
                <a:off x="847600" y="3756000"/>
                <a:ext cx="528900" cy="170700"/>
              </a:xfrm>
              <a:prstGeom prst="roundRect">
                <a:avLst>
                  <a:gd name="adj" fmla="val 16667"/>
                </a:avLst>
              </a:prstGeom>
              <a:solidFill>
                <a:srgbClr val="FFFFFF"/>
              </a:solidFill>
              <a:ln w="9525" cap="flat" cmpd="sng">
                <a:solidFill>
                  <a:srgbClr val="D9D9D9"/>
                </a:solidFill>
                <a:prstDash val="solid"/>
                <a:round/>
                <a:headEnd type="none" w="sm" len="sm"/>
                <a:tailEnd type="none" w="sm" len="sm"/>
              </a:ln>
              <a:effectLst>
                <a:outerShdw blurRad="57150" dist="19050" dir="5400000" algn="bl" rotWithShape="0">
                  <a:srgbClr val="B7B7B7">
                    <a:alpha val="49411"/>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50"/>
                  <a:buFont typeface="Arial"/>
                  <a:buNone/>
                </a:pPr>
                <a:r>
                  <a:rPr lang="en-US" sz="350" b="0" i="0" u="none" strike="noStrike" cap="none">
                    <a:solidFill>
                      <a:srgbClr val="000000"/>
                    </a:solidFill>
                    <a:latin typeface="Roboto"/>
                    <a:ea typeface="Roboto"/>
                    <a:cs typeface="Roboto"/>
                    <a:sym typeface="Roboto"/>
                  </a:rPr>
                  <a:t>Χρήσιμο</a:t>
                </a:r>
                <a:endParaRPr sz="350" b="0" i="0" u="none" strike="noStrike" cap="none">
                  <a:solidFill>
                    <a:srgbClr val="000000"/>
                  </a:solidFill>
                  <a:latin typeface="Roboto"/>
                  <a:ea typeface="Roboto"/>
                  <a:cs typeface="Roboto"/>
                  <a:sym typeface="Roboto"/>
                </a:endParaRPr>
              </a:p>
            </p:txBody>
          </p:sp>
          <p:sp>
            <p:nvSpPr>
              <p:cNvPr id="566" name="Google Shape;566;p52"/>
              <p:cNvSpPr txBox="1"/>
              <p:nvPr/>
            </p:nvSpPr>
            <p:spPr>
              <a:xfrm>
                <a:off x="1431600" y="3784750"/>
                <a:ext cx="1664700" cy="92400"/>
              </a:xfrm>
              <a:prstGeom prst="rect">
                <a:avLst/>
              </a:prstGeom>
              <a:solidFill>
                <a:srgbClr val="FFFFFF"/>
              </a:solid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350"/>
                  <a:buFont typeface="Arial"/>
                  <a:buNone/>
                </a:pPr>
                <a:r>
                  <a:rPr lang="en-US" sz="350" b="1" i="0" u="none" strike="noStrike" cap="none">
                    <a:solidFill>
                      <a:srgbClr val="222222"/>
                    </a:solidFill>
                    <a:latin typeface="Roboto"/>
                    <a:ea typeface="Roboto"/>
                    <a:cs typeface="Roboto"/>
                    <a:sym typeface="Roboto"/>
                  </a:rPr>
                  <a:t>Αναφορά κατάχρησης</a:t>
                </a:r>
                <a:endParaRPr sz="350" b="1" i="0" u="none" strike="noStrike" cap="none">
                  <a:solidFill>
                    <a:srgbClr val="222222"/>
                  </a:solidFill>
                  <a:latin typeface="Roboto"/>
                  <a:ea typeface="Roboto"/>
                  <a:cs typeface="Roboto"/>
                  <a:sym typeface="Roboto"/>
                </a:endParaRPr>
              </a:p>
            </p:txBody>
          </p:sp>
          <p:pic>
            <p:nvPicPr>
              <p:cNvPr id="567" name="Google Shape;567;p52"/>
              <p:cNvPicPr preferRelativeResize="0"/>
              <p:nvPr/>
            </p:nvPicPr>
            <p:blipFill rotWithShape="1">
              <a:blip r:embed="rId3">
                <a:alphaModFix/>
              </a:blip>
              <a:srcRect t="68092" r="83625" b="25049"/>
              <a:stretch/>
            </p:blipFill>
            <p:spPr>
              <a:xfrm>
                <a:off x="694600" y="2877700"/>
                <a:ext cx="691876" cy="248175"/>
              </a:xfrm>
              <a:prstGeom prst="rect">
                <a:avLst/>
              </a:prstGeom>
              <a:noFill/>
              <a:ln>
                <a:noFill/>
              </a:ln>
            </p:spPr>
          </p:pic>
          <p:pic>
            <p:nvPicPr>
              <p:cNvPr id="568" name="Google Shape;568;p52"/>
              <p:cNvPicPr preferRelativeResize="0"/>
              <p:nvPr/>
            </p:nvPicPr>
            <p:blipFill rotWithShape="1">
              <a:blip r:embed="rId3">
                <a:alphaModFix/>
              </a:blip>
              <a:srcRect t="75253" r="85499" b="21653"/>
              <a:stretch/>
            </p:blipFill>
            <p:spPr>
              <a:xfrm>
                <a:off x="694600" y="3125875"/>
                <a:ext cx="612701" cy="111899"/>
              </a:xfrm>
              <a:prstGeom prst="rect">
                <a:avLst/>
              </a:prstGeom>
              <a:noFill/>
              <a:ln>
                <a:noFill/>
              </a:ln>
            </p:spPr>
          </p:pic>
        </p:grpSp>
      </p:grpSp>
      <p:sp>
        <p:nvSpPr>
          <p:cNvPr id="569" name="Google Shape;569;p52"/>
          <p:cNvSpPr txBox="1">
            <a:spLocks noGrp="1"/>
          </p:cNvSpPr>
          <p:nvPr>
            <p:ph type="title"/>
          </p:nvPr>
        </p:nvSpPr>
        <p:spPr>
          <a:xfrm>
            <a:off x="311400" y="317550"/>
            <a:ext cx="78117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δεδομένων για ταξινόμηση</a:t>
            </a:r>
            <a:endParaRPr sz="2400">
              <a:solidFill>
                <a:srgbClr val="595959"/>
              </a:solidFill>
              <a:latin typeface="Roboto Medium"/>
              <a:ea typeface="Roboto Medium"/>
              <a:cs typeface="Roboto Medium"/>
              <a:sym typeface="Roboto Medium"/>
            </a:endParaRPr>
          </a:p>
        </p:txBody>
      </p:sp>
      <p:sp>
        <p:nvSpPr>
          <p:cNvPr id="570" name="Google Shape;570;p52"/>
          <p:cNvSpPr txBox="1"/>
          <p:nvPr/>
        </p:nvSpPr>
        <p:spPr>
          <a:xfrm>
            <a:off x="311400" y="1213100"/>
            <a:ext cx="4793100" cy="369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900" i="0" u="none" strike="noStrike" cap="none">
                <a:solidFill>
                  <a:srgbClr val="000000"/>
                </a:solidFill>
                <a:latin typeface="Roboto"/>
                <a:ea typeface="Roboto"/>
                <a:cs typeface="Roboto"/>
                <a:sym typeface="Roboto"/>
              </a:rPr>
              <a:t>Μπορείτε να χρησιμοποιήσετε σχεδόν </a:t>
            </a:r>
            <a:r>
              <a:rPr lang="en-US" sz="1900" b="1" i="0" u="none" strike="noStrike" cap="none">
                <a:solidFill>
                  <a:srgbClr val="C31C4A"/>
                </a:solidFill>
                <a:latin typeface="Roboto"/>
                <a:ea typeface="Roboto"/>
                <a:cs typeface="Roboto"/>
                <a:sym typeface="Roboto"/>
              </a:rPr>
              <a:t>κάθε</a:t>
            </a:r>
            <a:r>
              <a:rPr lang="en-US" sz="1900" i="0" u="none" strike="noStrike" cap="none">
                <a:solidFill>
                  <a:srgbClr val="000000"/>
                </a:solidFill>
                <a:latin typeface="Roboto"/>
                <a:ea typeface="Roboto"/>
                <a:cs typeface="Roboto"/>
                <a:sym typeface="Roboto"/>
              </a:rPr>
              <a:t> τύπο δεδομένων για την εκπαίδευση ενός μοντέλου ταξινόμησης. </a:t>
            </a:r>
            <a:endParaRPr sz="19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19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1900" i="0" u="none" strike="noStrike" cap="none">
                <a:solidFill>
                  <a:srgbClr val="000000"/>
                </a:solidFill>
                <a:latin typeface="Roboto"/>
                <a:ea typeface="Roboto"/>
                <a:cs typeface="Roboto"/>
                <a:sym typeface="Roboto"/>
              </a:rPr>
              <a:t>Στο φύλλο εργασίας σας, δείτε τα παραδείγματα προβλημάτων ταξινόμησης. </a:t>
            </a:r>
            <a:endParaRPr sz="19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1900" i="0" u="none" strike="noStrike" cap="none">
              <a:solidFill>
                <a:srgbClr val="000000"/>
              </a:solidFill>
              <a:latin typeface="Roboto"/>
              <a:ea typeface="Roboto"/>
              <a:cs typeface="Roboto"/>
              <a:sym typeface="Roboto"/>
            </a:endParaRPr>
          </a:p>
          <a:p>
            <a:pPr marL="457200" marR="0" lvl="0" indent="-349250" algn="l" rtl="0">
              <a:lnSpc>
                <a:spcPct val="100000"/>
              </a:lnSpc>
              <a:spcBef>
                <a:spcPts val="0"/>
              </a:spcBef>
              <a:spcAft>
                <a:spcPts val="0"/>
              </a:spcAft>
              <a:buClr>
                <a:srgbClr val="C31C4A"/>
              </a:buClr>
              <a:buSzPts val="1900"/>
              <a:buFont typeface="Roboto"/>
              <a:buChar char="●"/>
            </a:pPr>
            <a:r>
              <a:rPr lang="en-US" sz="1900" i="0" u="none" strike="noStrike" cap="none">
                <a:solidFill>
                  <a:srgbClr val="000000"/>
                </a:solidFill>
                <a:latin typeface="Roboto"/>
                <a:ea typeface="Roboto"/>
                <a:cs typeface="Roboto"/>
                <a:sym typeface="Roboto"/>
              </a:rPr>
              <a:t>Τι είδους δεδομένα θα χρησιμοποιούσατε;</a:t>
            </a:r>
            <a:endParaRPr sz="1900" i="0" u="none" strike="noStrike" cap="none">
              <a:solidFill>
                <a:srgbClr val="000000"/>
              </a:solidFill>
              <a:latin typeface="Roboto"/>
              <a:ea typeface="Roboto"/>
              <a:cs typeface="Roboto"/>
              <a:sym typeface="Roboto"/>
            </a:endParaRPr>
          </a:p>
          <a:p>
            <a:pPr marL="457200" marR="0" lvl="0" indent="-349250" algn="l" rtl="0">
              <a:lnSpc>
                <a:spcPct val="100000"/>
              </a:lnSpc>
              <a:spcBef>
                <a:spcPts val="0"/>
              </a:spcBef>
              <a:spcAft>
                <a:spcPts val="0"/>
              </a:spcAft>
              <a:buClr>
                <a:srgbClr val="C31C4A"/>
              </a:buClr>
              <a:buSzPts val="1900"/>
              <a:buFont typeface="Roboto"/>
              <a:buChar char="●"/>
            </a:pPr>
            <a:r>
              <a:rPr lang="en-US" sz="1900" i="0" u="none" strike="noStrike" cap="none">
                <a:solidFill>
                  <a:srgbClr val="000000"/>
                </a:solidFill>
                <a:latin typeface="Roboto"/>
                <a:ea typeface="Roboto"/>
                <a:cs typeface="Roboto"/>
                <a:sym typeface="Roboto"/>
              </a:rPr>
              <a:t>Ποιες θα μπορούσαν να είναι ορισμένες από τις κλάσεις;</a:t>
            </a:r>
            <a:endParaRPr sz="1900" i="0" u="none" strike="noStrike" cap="none">
              <a:solidFill>
                <a:srgbClr val="000000"/>
              </a:solidFill>
              <a:latin typeface="Roboto"/>
              <a:ea typeface="Roboto"/>
              <a:cs typeface="Roboto"/>
              <a:sym typeface="Roboto"/>
            </a:endParaRPr>
          </a:p>
        </p:txBody>
      </p:sp>
      <p:pic>
        <p:nvPicPr>
          <p:cNvPr id="571" name="Google Shape;571;p52"/>
          <p:cNvPicPr preferRelativeResize="0"/>
          <p:nvPr/>
        </p:nvPicPr>
        <p:blipFill rotWithShape="1">
          <a:blip r:embed="rId4">
            <a:alphaModFix/>
          </a:blip>
          <a:srcRect/>
          <a:stretch/>
        </p:blipFill>
        <p:spPr>
          <a:xfrm>
            <a:off x="5778200" y="3028038"/>
            <a:ext cx="2368200" cy="1578800"/>
          </a:xfrm>
          <a:prstGeom prst="rect">
            <a:avLst/>
          </a:prstGeom>
          <a:noFill/>
          <a:ln>
            <a:noFill/>
          </a:ln>
        </p:spPr>
      </p:pic>
      <p:pic>
        <p:nvPicPr>
          <p:cNvPr id="572" name="Google Shape;572;p52"/>
          <p:cNvPicPr preferRelativeResize="0"/>
          <p:nvPr/>
        </p:nvPicPr>
        <p:blipFill rotWithShape="1">
          <a:blip r:embed="rId5">
            <a:alphaModFix/>
          </a:blip>
          <a:srcRect t="13516" r="55406" b="30376"/>
          <a:stretch/>
        </p:blipFill>
        <p:spPr>
          <a:xfrm rot="-1275472">
            <a:off x="7110282" y="1128221"/>
            <a:ext cx="330474" cy="415784"/>
          </a:xfrm>
          <a:prstGeom prst="rect">
            <a:avLst/>
          </a:prstGeom>
          <a:noFill/>
          <a:ln>
            <a:noFill/>
          </a:ln>
        </p:spPr>
      </p:pic>
      <p:pic>
        <p:nvPicPr>
          <p:cNvPr id="573" name="Google Shape;573;p52"/>
          <p:cNvPicPr preferRelativeResize="0"/>
          <p:nvPr/>
        </p:nvPicPr>
        <p:blipFill rotWithShape="1">
          <a:blip r:embed="rId5">
            <a:alphaModFix/>
          </a:blip>
          <a:srcRect l="55311" t="30174" b="13717"/>
          <a:stretch/>
        </p:blipFill>
        <p:spPr>
          <a:xfrm rot="724487">
            <a:off x="7569393" y="2019514"/>
            <a:ext cx="331180" cy="415785"/>
          </a:xfrm>
          <a:prstGeom prst="rect">
            <a:avLst/>
          </a:prstGeom>
          <a:noFill/>
          <a:ln>
            <a:noFill/>
          </a:ln>
        </p:spPr>
      </p:pic>
      <p:sp>
        <p:nvSpPr>
          <p:cNvPr id="574" name="Google Shape;574;p52"/>
          <p:cNvSpPr/>
          <p:nvPr/>
        </p:nvSpPr>
        <p:spPr>
          <a:xfrm>
            <a:off x="5844150" y="1678475"/>
            <a:ext cx="2279100" cy="352200"/>
          </a:xfrm>
          <a:prstGeom prst="rect">
            <a:avLst/>
          </a:prstGeom>
          <a:noFill/>
          <a:ln w="2857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52"/>
          <p:cNvSpPr/>
          <p:nvPr/>
        </p:nvSpPr>
        <p:spPr>
          <a:xfrm>
            <a:off x="5844149" y="2541545"/>
            <a:ext cx="2279100" cy="165600"/>
          </a:xfrm>
          <a:prstGeom prst="rect">
            <a:avLst/>
          </a:prstGeom>
          <a:noFill/>
          <a:ln w="2857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52"/>
          <p:cNvSpPr txBox="1">
            <a:spLocks noGrp="1"/>
          </p:cNvSpPr>
          <p:nvPr>
            <p:ph type="subTitle" idx="1"/>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311400" y="317550"/>
            <a:ext cx="76812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δεδομένων για ταξινόμηση</a:t>
            </a:r>
            <a:endParaRPr sz="2400">
              <a:solidFill>
                <a:srgbClr val="595959"/>
              </a:solidFill>
              <a:latin typeface="Roboto Medium"/>
              <a:ea typeface="Roboto Medium"/>
              <a:cs typeface="Roboto Medium"/>
              <a:sym typeface="Roboto Medium"/>
            </a:endParaRPr>
          </a:p>
        </p:txBody>
      </p:sp>
      <p:sp>
        <p:nvSpPr>
          <p:cNvPr id="582" name="Google Shape;582;p53"/>
          <p:cNvSpPr/>
          <p:nvPr/>
        </p:nvSpPr>
        <p:spPr>
          <a:xfrm>
            <a:off x="570700" y="1863875"/>
            <a:ext cx="2114700" cy="1485900"/>
          </a:xfrm>
          <a:prstGeom prst="roundRect">
            <a:avLst>
              <a:gd name="adj" fmla="val 16667"/>
            </a:avLst>
          </a:prstGeom>
          <a:solidFill>
            <a:srgbClr val="49498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oboto"/>
                <a:ea typeface="Roboto"/>
                <a:cs typeface="Roboto"/>
                <a:sym typeface="Roboto"/>
              </a:rPr>
              <a:t>Αντιστοίχιση ενός είδους σε μουσική</a:t>
            </a:r>
            <a:endParaRPr sz="1800" b="1" i="0" u="none" strike="noStrike" cap="none">
              <a:solidFill>
                <a:srgbClr val="FFFFFF"/>
              </a:solidFill>
              <a:latin typeface="Roboto"/>
              <a:ea typeface="Roboto"/>
              <a:cs typeface="Roboto"/>
              <a:sym typeface="Roboto"/>
            </a:endParaRPr>
          </a:p>
        </p:txBody>
      </p:sp>
      <p:sp>
        <p:nvSpPr>
          <p:cNvPr id="583" name="Google Shape;583;p53"/>
          <p:cNvSpPr/>
          <p:nvPr/>
        </p:nvSpPr>
        <p:spPr>
          <a:xfrm>
            <a:off x="3513839" y="1863875"/>
            <a:ext cx="2114700" cy="1485900"/>
          </a:xfrm>
          <a:prstGeom prst="roundRect">
            <a:avLst>
              <a:gd name="adj" fmla="val 16667"/>
            </a:avLst>
          </a:prstGeom>
          <a:solidFill>
            <a:srgbClr val="49498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oboto"/>
                <a:ea typeface="Roboto"/>
                <a:cs typeface="Roboto"/>
                <a:sym typeface="Roboto"/>
              </a:rPr>
              <a:t>Αναγνώριση ανεπιθύμητων μηνυμάτων ηλεκτρονικού ταχυδρομείου</a:t>
            </a:r>
            <a:endParaRPr sz="1800" b="1" i="0" u="none" strike="noStrike" cap="none">
              <a:solidFill>
                <a:srgbClr val="FFFFFF"/>
              </a:solidFill>
              <a:latin typeface="Roboto"/>
              <a:ea typeface="Roboto"/>
              <a:cs typeface="Roboto"/>
              <a:sym typeface="Roboto"/>
            </a:endParaRPr>
          </a:p>
        </p:txBody>
      </p:sp>
      <p:sp>
        <p:nvSpPr>
          <p:cNvPr id="584" name="Google Shape;584;p53"/>
          <p:cNvSpPr/>
          <p:nvPr/>
        </p:nvSpPr>
        <p:spPr>
          <a:xfrm>
            <a:off x="6456978" y="1863875"/>
            <a:ext cx="2114700" cy="1485900"/>
          </a:xfrm>
          <a:prstGeom prst="roundRect">
            <a:avLst>
              <a:gd name="adj" fmla="val 16667"/>
            </a:avLst>
          </a:prstGeom>
          <a:solidFill>
            <a:srgbClr val="49498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oboto"/>
                <a:ea typeface="Roboto"/>
                <a:cs typeface="Roboto"/>
                <a:sym typeface="Roboto"/>
              </a:rPr>
              <a:t>Ανίχνευση γλώσσας</a:t>
            </a:r>
            <a:endParaRPr sz="1800" b="1" i="0" u="none" strike="noStrike" cap="none">
              <a:solidFill>
                <a:srgbClr val="FFFFFF"/>
              </a:solidFill>
              <a:latin typeface="Roboto"/>
              <a:ea typeface="Roboto"/>
              <a:cs typeface="Roboto"/>
              <a:sym typeface="Roboto"/>
            </a:endParaRPr>
          </a:p>
        </p:txBody>
      </p:sp>
      <p:sp>
        <p:nvSpPr>
          <p:cNvPr id="585" name="Google Shape;585;p53"/>
          <p:cNvSpPr txBox="1"/>
          <p:nvPr/>
        </p:nvSpPr>
        <p:spPr>
          <a:xfrm>
            <a:off x="418300" y="3560700"/>
            <a:ext cx="84147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en-US" sz="2400" i="0" u="none" strike="noStrike" cap="none">
                <a:solidFill>
                  <a:srgbClr val="000000"/>
                </a:solidFill>
                <a:latin typeface="Roboto"/>
                <a:ea typeface="Roboto"/>
                <a:cs typeface="Roboto"/>
                <a:sym typeface="Roboto"/>
              </a:rPr>
              <a:t>Τι είδους δεδομένα θα χρησιμοποιούσατε;</a:t>
            </a:r>
            <a:endParaRPr sz="2400" i="0" u="none" strike="noStrike" cap="none">
              <a:solidFill>
                <a:srgbClr val="000000"/>
              </a:solidFill>
              <a:latin typeface="Roboto"/>
              <a:ea typeface="Roboto"/>
              <a:cs typeface="Roboto"/>
              <a:sym typeface="Roboto"/>
            </a:endParaRPr>
          </a:p>
          <a:p>
            <a:pPr marL="0" marR="0" lvl="0" indent="0" algn="ctr" rtl="0">
              <a:lnSpc>
                <a:spcPct val="150000"/>
              </a:lnSpc>
              <a:spcBef>
                <a:spcPts val="0"/>
              </a:spcBef>
              <a:spcAft>
                <a:spcPts val="0"/>
              </a:spcAft>
              <a:buClr>
                <a:srgbClr val="000000"/>
              </a:buClr>
              <a:buSzPts val="2400"/>
              <a:buFont typeface="Arial"/>
              <a:buNone/>
            </a:pPr>
            <a:r>
              <a:rPr lang="en-US" sz="2400" i="0" u="none" strike="noStrike" cap="none">
                <a:solidFill>
                  <a:srgbClr val="000000"/>
                </a:solidFill>
                <a:latin typeface="Roboto"/>
                <a:ea typeface="Roboto"/>
                <a:cs typeface="Roboto"/>
                <a:sym typeface="Roboto"/>
              </a:rPr>
              <a:t>Ποιες θα μπορούσαν να είναι ορισμένες από τις κλάσεις;</a:t>
            </a:r>
            <a:endParaRPr sz="1400" i="0" u="none" strike="noStrike" cap="none">
              <a:solidFill>
                <a:srgbClr val="000000"/>
              </a:solidFill>
              <a:latin typeface="Roboto"/>
              <a:ea typeface="Roboto"/>
              <a:cs typeface="Roboto"/>
              <a:sym typeface="Roboto"/>
            </a:endParaRPr>
          </a:p>
        </p:txBody>
      </p:sp>
      <p:pic>
        <p:nvPicPr>
          <p:cNvPr id="586" name="Google Shape;586;p53"/>
          <p:cNvPicPr preferRelativeResize="0"/>
          <p:nvPr/>
        </p:nvPicPr>
        <p:blipFill rotWithShape="1">
          <a:blip r:embed="rId3">
            <a:alphaModFix/>
          </a:blip>
          <a:srcRect/>
          <a:stretch/>
        </p:blipFill>
        <p:spPr>
          <a:xfrm>
            <a:off x="8126588" y="529813"/>
            <a:ext cx="371475" cy="371475"/>
          </a:xfrm>
          <a:prstGeom prst="rect">
            <a:avLst/>
          </a:prstGeom>
          <a:noFill/>
          <a:ln>
            <a:noFill/>
          </a:ln>
        </p:spPr>
      </p:pic>
      <p:sp>
        <p:nvSpPr>
          <p:cNvPr id="587" name="Google Shape;587;p53"/>
          <p:cNvSpPr txBox="1">
            <a:spLocks noGrp="1"/>
          </p:cNvSpPr>
          <p:nvPr>
            <p:ph type="subTitle" idx="1"/>
          </p:nvPr>
        </p:nvSpPr>
        <p:spPr>
          <a:xfrm>
            <a:off x="7440100" y="30250"/>
            <a:ext cx="17040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591"/>
        <p:cNvGrpSpPr/>
        <p:nvPr/>
      </p:nvGrpSpPr>
      <p:grpSpPr>
        <a:xfrm>
          <a:off x="0" y="0"/>
          <a:ext cx="0" cy="0"/>
          <a:chOff x="0" y="0"/>
          <a:chExt cx="0" cy="0"/>
        </a:xfrm>
      </p:grpSpPr>
      <p:sp>
        <p:nvSpPr>
          <p:cNvPr id="592" name="Google Shape;592;p54"/>
          <p:cNvSpPr txBox="1">
            <a:spLocks noGrp="1"/>
          </p:cNvSpPr>
          <p:nvPr>
            <p:ph type="title"/>
          </p:nvPr>
        </p:nvSpPr>
        <p:spPr>
          <a:xfrm>
            <a:off x="311400" y="317550"/>
            <a:ext cx="61554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η σειρά σας</a:t>
            </a:r>
            <a:endParaRPr sz="2400">
              <a:solidFill>
                <a:srgbClr val="595959"/>
              </a:solidFill>
              <a:latin typeface="Roboto Medium"/>
              <a:ea typeface="Roboto Medium"/>
              <a:cs typeface="Roboto Medium"/>
              <a:sym typeface="Roboto Medium"/>
            </a:endParaRPr>
          </a:p>
        </p:txBody>
      </p:sp>
      <p:sp>
        <p:nvSpPr>
          <p:cNvPr id="593" name="Google Shape;593;p54"/>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
        <p:nvSpPr>
          <p:cNvPr id="594" name="Google Shape;594;p54"/>
          <p:cNvSpPr txBox="1"/>
          <p:nvPr/>
        </p:nvSpPr>
        <p:spPr>
          <a:xfrm>
            <a:off x="311400" y="1213100"/>
            <a:ext cx="4686600" cy="378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i="0" u="none" strike="noStrike" cap="none">
                <a:solidFill>
                  <a:srgbClr val="000000"/>
                </a:solidFill>
                <a:latin typeface="Roboto"/>
                <a:ea typeface="Roboto"/>
                <a:cs typeface="Roboto"/>
                <a:sym typeface="Roboto"/>
              </a:rPr>
              <a:t>Η </a:t>
            </a:r>
            <a:r>
              <a:rPr lang="en-US" sz="1800" b="1" i="0" u="none" strike="noStrike" cap="none">
                <a:solidFill>
                  <a:srgbClr val="C31C4A"/>
                </a:solidFill>
                <a:latin typeface="Roboto"/>
                <a:ea typeface="Roboto"/>
                <a:cs typeface="Roboto"/>
                <a:sym typeface="Roboto"/>
              </a:rPr>
              <a:t>DeepMind</a:t>
            </a:r>
            <a:r>
              <a:rPr lang="en-US" sz="1800" i="0" u="none" strike="noStrike" cap="none">
                <a:solidFill>
                  <a:srgbClr val="000000"/>
                </a:solidFill>
                <a:latin typeface="Roboto"/>
                <a:ea typeface="Roboto"/>
                <a:cs typeface="Roboto"/>
                <a:sym typeface="Roboto"/>
              </a:rPr>
              <a:t> προσβλέπει στη βοήθειά σας σε σχέση με το έργο τους για τον εντοπισμό των ζώων στο Εθνικό πάρκο Σερενγκέτι. </a:t>
            </a:r>
            <a:endParaRPr sz="18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18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1800" i="0" u="none" strike="noStrike" cap="none">
                <a:solidFill>
                  <a:srgbClr val="000000"/>
                </a:solidFill>
                <a:latin typeface="Roboto"/>
                <a:ea typeface="Roboto"/>
                <a:cs typeface="Roboto"/>
                <a:sym typeface="Roboto"/>
              </a:rPr>
              <a:t>Το Εθνικό πάρκο Σερενγκέτι είναι ένα εθνικό πάρκο στην Ανατολική Αφρική. Υπάρχουν πολλά ζώα που απειλούνται με εξαφάνιση εκεί.</a:t>
            </a:r>
            <a:endParaRPr sz="18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18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US" sz="1800" i="0" u="none" strike="noStrike" cap="none">
                <a:solidFill>
                  <a:srgbClr val="000000"/>
                </a:solidFill>
                <a:latin typeface="Roboto"/>
                <a:ea typeface="Roboto"/>
                <a:cs typeface="Roboto"/>
                <a:sym typeface="Roboto"/>
              </a:rPr>
              <a:t>Χρησιμοποιούν ταξινόμηση για να βρίσκουν και να εντοπίζουν τα ζώα προκειμένου να τα προστατεύουν.</a:t>
            </a:r>
            <a:endParaRPr sz="1800" i="0" u="none" strike="noStrike" cap="none">
              <a:solidFill>
                <a:srgbClr val="000000"/>
              </a:solidFill>
              <a:latin typeface="Roboto"/>
              <a:ea typeface="Roboto"/>
              <a:cs typeface="Roboto"/>
              <a:sym typeface="Roboto"/>
            </a:endParaRPr>
          </a:p>
        </p:txBody>
      </p:sp>
      <p:sp>
        <p:nvSpPr>
          <p:cNvPr id="595" name="Google Shape;595;p54"/>
          <p:cNvSpPr txBox="1"/>
          <p:nvPr/>
        </p:nvSpPr>
        <p:spPr>
          <a:xfrm>
            <a:off x="5257800" y="3538300"/>
            <a:ext cx="34365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300" u="sng">
                <a:solidFill>
                  <a:schemeClr val="hlink"/>
                </a:solidFill>
                <a:latin typeface="Roboto"/>
                <a:ea typeface="Roboto"/>
                <a:cs typeface="Roboto"/>
                <a:sym typeface="Roboto"/>
                <a:hlinkClick r:id="rId3"/>
              </a:rPr>
              <a:t>Παρακολουθήστε το βίντεο στο YouTube</a:t>
            </a:r>
            <a:endParaRPr sz="1300" i="0" u="none" strike="noStrike" cap="none">
              <a:solidFill>
                <a:srgbClr val="000000"/>
              </a:solidFill>
              <a:latin typeface="Roboto"/>
              <a:ea typeface="Roboto"/>
              <a:cs typeface="Roboto"/>
              <a:sym typeface="Roboto"/>
            </a:endParaRPr>
          </a:p>
        </p:txBody>
      </p:sp>
      <p:pic>
        <p:nvPicPr>
          <p:cNvPr id="596" name="Google Shape;596;p54" descr="Machine learning models are being used around the world to great effect. Ulrich Paquet, a Research Scientist at DeepMind, shares a project he worked on with conservationists in the Serengeti wildlife reserve in Africa. The conservation team set up mobile cameras around the reserve that take millions of photos every day, and Ulrich and the team at DeepMind developed a classification model to identify animals in those pictures. &#10;&#10;Sign up now at http://rpf.io/experienceai &#10;&#10;This video's copyright is held by the Raspberry Pi Foundation, and the video is dual licensed under the YouTube Standard license and Creative Commons CC BY-SA 4.0 license." title="Classifying Lions in the Serengeti | Experience AI">
            <a:hlinkClick r:id="rId4"/>
          </p:cNvPr>
          <p:cNvPicPr preferRelativeResize="0"/>
          <p:nvPr/>
        </p:nvPicPr>
        <p:blipFill>
          <a:blip r:embed="rId5">
            <a:alphaModFix/>
          </a:blip>
          <a:stretch>
            <a:fillRect/>
          </a:stretch>
        </p:blipFill>
        <p:spPr>
          <a:xfrm>
            <a:off x="5257736" y="1605213"/>
            <a:ext cx="3436578" cy="19330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600"/>
        <p:cNvGrpSpPr/>
        <p:nvPr/>
      </p:nvGrpSpPr>
      <p:grpSpPr>
        <a:xfrm>
          <a:off x="0" y="0"/>
          <a:ext cx="0" cy="0"/>
          <a:chOff x="0" y="0"/>
          <a:chExt cx="0" cy="0"/>
        </a:xfrm>
      </p:grpSpPr>
      <p:sp>
        <p:nvSpPr>
          <p:cNvPr id="601" name="Google Shape;601;p55"/>
          <p:cNvSpPr txBox="1">
            <a:spLocks noGrp="1"/>
          </p:cNvSpPr>
          <p:nvPr>
            <p:ph type="title"/>
          </p:nvPr>
        </p:nvSpPr>
        <p:spPr>
          <a:xfrm>
            <a:off x="311400" y="317550"/>
            <a:ext cx="61554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η σειρά σας</a:t>
            </a:r>
            <a:endParaRPr sz="2400">
              <a:solidFill>
                <a:srgbClr val="595959"/>
              </a:solidFill>
              <a:latin typeface="Roboto Medium"/>
              <a:ea typeface="Roboto Medium"/>
              <a:cs typeface="Roboto Medium"/>
              <a:sym typeface="Roboto Medium"/>
            </a:endParaRPr>
          </a:p>
        </p:txBody>
      </p:sp>
      <p:sp>
        <p:nvSpPr>
          <p:cNvPr id="602" name="Google Shape;602;p55"/>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
        <p:nvSpPr>
          <p:cNvPr id="603" name="Google Shape;603;p55"/>
          <p:cNvSpPr txBox="1"/>
          <p:nvPr/>
        </p:nvSpPr>
        <p:spPr>
          <a:xfrm>
            <a:off x="4632975" y="1213100"/>
            <a:ext cx="40959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i="0" u="none" strike="noStrike" cap="none">
                <a:solidFill>
                  <a:srgbClr val="000000"/>
                </a:solidFill>
                <a:latin typeface="Roboto"/>
                <a:ea typeface="Roboto"/>
                <a:cs typeface="Roboto"/>
                <a:sym typeface="Roboto"/>
              </a:rPr>
              <a:t>Χρειάζονται τη βοήθειά σας για την εκ των προτέρων επισήμανση (με ετικέτες) κάποιων εικόνων που θα βοηθήσουν στην εκπαίδευση του μοντέλου ταξινόμησής τους. </a:t>
            </a:r>
            <a:endParaRPr sz="20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Roboto Medium"/>
              <a:ea typeface="Roboto Medium"/>
              <a:cs typeface="Roboto Medium"/>
              <a:sym typeface="Roboto Medium"/>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C31C4A"/>
                </a:solidFill>
                <a:latin typeface="Roboto"/>
                <a:ea typeface="Roboto"/>
                <a:cs typeface="Roboto"/>
                <a:sym typeface="Roboto"/>
              </a:rPr>
              <a:t>Τι </a:t>
            </a:r>
            <a:r>
              <a:rPr lang="en-US" sz="2000" b="1">
                <a:solidFill>
                  <a:srgbClr val="C31C4A"/>
                </a:solidFill>
                <a:latin typeface="Roboto"/>
                <a:ea typeface="Roboto"/>
                <a:cs typeface="Roboto"/>
                <a:sym typeface="Roboto"/>
              </a:rPr>
              <a:t>επισημάνσεις</a:t>
            </a:r>
            <a:r>
              <a:rPr lang="en-US" sz="2000" b="1" i="0" u="none" strike="noStrike" cap="none">
                <a:solidFill>
                  <a:srgbClr val="C31C4A"/>
                </a:solidFill>
                <a:latin typeface="Roboto"/>
                <a:ea typeface="Roboto"/>
                <a:cs typeface="Roboto"/>
                <a:sym typeface="Roboto"/>
              </a:rPr>
              <a:t> θα βάζατε στις ακόλουθες εικόνες;</a:t>
            </a:r>
            <a:endParaRPr sz="2000" b="1" i="0" u="none" strike="noStrike" cap="none">
              <a:solidFill>
                <a:srgbClr val="C31C4A"/>
              </a:solidFill>
              <a:latin typeface="Roboto"/>
              <a:ea typeface="Roboto"/>
              <a:cs typeface="Roboto"/>
              <a:sym typeface="Roboto"/>
            </a:endParaRPr>
          </a:p>
        </p:txBody>
      </p:sp>
      <p:grpSp>
        <p:nvGrpSpPr>
          <p:cNvPr id="604" name="Google Shape;604;p55"/>
          <p:cNvGrpSpPr/>
          <p:nvPr/>
        </p:nvGrpSpPr>
        <p:grpSpPr>
          <a:xfrm>
            <a:off x="168250" y="1170150"/>
            <a:ext cx="4382201" cy="3771000"/>
            <a:chOff x="168250" y="1170150"/>
            <a:chExt cx="4382201" cy="3771000"/>
          </a:xfrm>
        </p:grpSpPr>
        <p:grpSp>
          <p:nvGrpSpPr>
            <p:cNvPr id="605" name="Google Shape;605;p55"/>
            <p:cNvGrpSpPr/>
            <p:nvPr/>
          </p:nvGrpSpPr>
          <p:grpSpPr>
            <a:xfrm>
              <a:off x="168250" y="1289300"/>
              <a:ext cx="4382201" cy="3651850"/>
              <a:chOff x="82300" y="1170525"/>
              <a:chExt cx="4382201" cy="3651850"/>
            </a:xfrm>
          </p:grpSpPr>
          <p:pic>
            <p:nvPicPr>
              <p:cNvPr id="606" name="Google Shape;606;p55"/>
              <p:cNvPicPr preferRelativeResize="0"/>
              <p:nvPr/>
            </p:nvPicPr>
            <p:blipFill rotWithShape="1">
              <a:blip r:embed="rId3">
                <a:alphaModFix/>
              </a:blip>
              <a:srcRect/>
              <a:stretch/>
            </p:blipFill>
            <p:spPr>
              <a:xfrm>
                <a:off x="82300" y="1170525"/>
                <a:ext cx="4382201" cy="3651850"/>
              </a:xfrm>
              <a:prstGeom prst="rect">
                <a:avLst/>
              </a:prstGeom>
              <a:noFill/>
              <a:ln>
                <a:noFill/>
              </a:ln>
            </p:spPr>
          </p:pic>
          <p:sp>
            <p:nvSpPr>
              <p:cNvPr id="607" name="Google Shape;607;p55"/>
              <p:cNvSpPr txBox="1"/>
              <p:nvPr/>
            </p:nvSpPr>
            <p:spPr>
              <a:xfrm>
                <a:off x="378825" y="1732300"/>
                <a:ext cx="922500" cy="239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γατόπαρδος</a:t>
                </a:r>
                <a:endParaRPr sz="1300" b="0" i="0" u="none" strike="noStrike" cap="none">
                  <a:solidFill>
                    <a:srgbClr val="000000"/>
                  </a:solidFill>
                  <a:latin typeface="Roboto"/>
                  <a:ea typeface="Roboto"/>
                  <a:cs typeface="Roboto"/>
                  <a:sym typeface="Roboto"/>
                </a:endParaRPr>
              </a:p>
            </p:txBody>
          </p:sp>
          <p:sp>
            <p:nvSpPr>
              <p:cNvPr id="608" name="Google Shape;608;p55"/>
              <p:cNvSpPr txBox="1"/>
              <p:nvPr/>
            </p:nvSpPr>
            <p:spPr>
              <a:xfrm>
                <a:off x="1849500"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ύαινα</a:t>
                </a:r>
                <a:endParaRPr sz="1300" b="0" i="0" u="none" strike="noStrike" cap="none">
                  <a:solidFill>
                    <a:srgbClr val="000000"/>
                  </a:solidFill>
                  <a:latin typeface="Roboto"/>
                  <a:ea typeface="Roboto"/>
                  <a:cs typeface="Roboto"/>
                  <a:sym typeface="Roboto"/>
                </a:endParaRPr>
              </a:p>
            </p:txBody>
          </p:sp>
          <p:sp>
            <p:nvSpPr>
              <p:cNvPr id="609" name="Google Shape;609;p55"/>
              <p:cNvSpPr txBox="1"/>
              <p:nvPr/>
            </p:nvSpPr>
            <p:spPr>
              <a:xfrm>
                <a:off x="3285698"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γαζέλα</a:t>
                </a:r>
                <a:endParaRPr sz="1300" b="0" i="0" u="none" strike="noStrike" cap="none">
                  <a:solidFill>
                    <a:srgbClr val="000000"/>
                  </a:solidFill>
                  <a:latin typeface="Roboto"/>
                  <a:ea typeface="Roboto"/>
                  <a:cs typeface="Roboto"/>
                  <a:sym typeface="Roboto"/>
                </a:endParaRPr>
              </a:p>
            </p:txBody>
          </p:sp>
          <p:sp>
            <p:nvSpPr>
              <p:cNvPr id="610" name="Google Shape;610;p55"/>
              <p:cNvSpPr txBox="1"/>
              <p:nvPr/>
            </p:nvSpPr>
            <p:spPr>
              <a:xfrm>
                <a:off x="378825" y="3350125"/>
                <a:ext cx="9225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ζέβρα</a:t>
                </a:r>
                <a:endParaRPr sz="1300" b="0" i="0" u="none" strike="noStrike" cap="none">
                  <a:solidFill>
                    <a:srgbClr val="000000"/>
                  </a:solidFill>
                  <a:latin typeface="Roboto"/>
                  <a:ea typeface="Roboto"/>
                  <a:cs typeface="Roboto"/>
                  <a:sym typeface="Roboto"/>
                </a:endParaRPr>
              </a:p>
            </p:txBody>
          </p:sp>
          <p:sp>
            <p:nvSpPr>
              <p:cNvPr id="611" name="Google Shape;611;p55"/>
              <p:cNvSpPr txBox="1"/>
              <p:nvPr/>
            </p:nvSpPr>
            <p:spPr>
              <a:xfrm>
                <a:off x="17913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ελέφαντας</a:t>
                </a:r>
                <a:endParaRPr sz="1300" b="0" i="0" u="none" strike="noStrike" cap="none">
                  <a:solidFill>
                    <a:srgbClr val="000000"/>
                  </a:solidFill>
                  <a:latin typeface="Roboto"/>
                  <a:ea typeface="Roboto"/>
                  <a:cs typeface="Roboto"/>
                  <a:sym typeface="Roboto"/>
                </a:endParaRPr>
              </a:p>
            </p:txBody>
          </p:sp>
          <p:sp>
            <p:nvSpPr>
              <p:cNvPr id="612" name="Google Shape;612;p55"/>
              <p:cNvSpPr txBox="1"/>
              <p:nvPr/>
            </p:nvSpPr>
            <p:spPr>
              <a:xfrm>
                <a:off x="32275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λιοντάρι</a:t>
                </a:r>
                <a:endParaRPr sz="1300" b="0" i="0" u="none" strike="noStrike" cap="none">
                  <a:solidFill>
                    <a:srgbClr val="000000"/>
                  </a:solidFill>
                  <a:latin typeface="Roboto"/>
                  <a:ea typeface="Roboto"/>
                  <a:cs typeface="Roboto"/>
                  <a:sym typeface="Roboto"/>
                </a:endParaRPr>
              </a:p>
            </p:txBody>
          </p:sp>
        </p:grpSp>
        <p:sp>
          <p:nvSpPr>
            <p:cNvPr id="613" name="Google Shape;613;p55"/>
            <p:cNvSpPr txBox="1"/>
            <p:nvPr/>
          </p:nvSpPr>
          <p:spPr>
            <a:xfrm>
              <a:off x="311400" y="1170150"/>
              <a:ext cx="40959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Κλάσεις</a:t>
              </a:r>
              <a:endParaRPr sz="1800" b="1" i="0" u="none" strike="noStrike" cap="none">
                <a:solidFill>
                  <a:srgbClr val="000000"/>
                </a:solidFill>
                <a:latin typeface="Roboto"/>
                <a:ea typeface="Roboto"/>
                <a:cs typeface="Roboto"/>
                <a:sym typeface="Roboto"/>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617"/>
        <p:cNvGrpSpPr/>
        <p:nvPr/>
      </p:nvGrpSpPr>
      <p:grpSpPr>
        <a:xfrm>
          <a:off x="0" y="0"/>
          <a:ext cx="0" cy="0"/>
          <a:chOff x="0" y="0"/>
          <a:chExt cx="0" cy="0"/>
        </a:xfrm>
      </p:grpSpPr>
      <p:grpSp>
        <p:nvGrpSpPr>
          <p:cNvPr id="618" name="Google Shape;618;p56"/>
          <p:cNvGrpSpPr/>
          <p:nvPr/>
        </p:nvGrpSpPr>
        <p:grpSpPr>
          <a:xfrm>
            <a:off x="168250" y="1170150"/>
            <a:ext cx="4382201" cy="3771000"/>
            <a:chOff x="168250" y="1170150"/>
            <a:chExt cx="4382201" cy="3771000"/>
          </a:xfrm>
        </p:grpSpPr>
        <p:grpSp>
          <p:nvGrpSpPr>
            <p:cNvPr id="619" name="Google Shape;619;p56"/>
            <p:cNvGrpSpPr/>
            <p:nvPr/>
          </p:nvGrpSpPr>
          <p:grpSpPr>
            <a:xfrm>
              <a:off x="168250" y="1289300"/>
              <a:ext cx="4382201" cy="3651850"/>
              <a:chOff x="82300" y="1170525"/>
              <a:chExt cx="4382201" cy="3651850"/>
            </a:xfrm>
          </p:grpSpPr>
          <p:pic>
            <p:nvPicPr>
              <p:cNvPr id="620" name="Google Shape;620;p56"/>
              <p:cNvPicPr preferRelativeResize="0"/>
              <p:nvPr/>
            </p:nvPicPr>
            <p:blipFill rotWithShape="1">
              <a:blip r:embed="rId3">
                <a:alphaModFix/>
              </a:blip>
              <a:srcRect/>
              <a:stretch/>
            </p:blipFill>
            <p:spPr>
              <a:xfrm>
                <a:off x="82300" y="1170525"/>
                <a:ext cx="4382201" cy="3651850"/>
              </a:xfrm>
              <a:prstGeom prst="rect">
                <a:avLst/>
              </a:prstGeom>
              <a:noFill/>
              <a:ln>
                <a:noFill/>
              </a:ln>
            </p:spPr>
          </p:pic>
          <p:sp>
            <p:nvSpPr>
              <p:cNvPr id="621" name="Google Shape;621;p56"/>
              <p:cNvSpPr txBox="1"/>
              <p:nvPr/>
            </p:nvSpPr>
            <p:spPr>
              <a:xfrm>
                <a:off x="378825" y="1732300"/>
                <a:ext cx="922500" cy="239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γατόπαρδος</a:t>
                </a:r>
                <a:endParaRPr sz="1300" b="0" i="0" u="none" strike="noStrike" cap="none">
                  <a:solidFill>
                    <a:srgbClr val="000000"/>
                  </a:solidFill>
                  <a:latin typeface="Roboto"/>
                  <a:ea typeface="Roboto"/>
                  <a:cs typeface="Roboto"/>
                  <a:sym typeface="Roboto"/>
                </a:endParaRPr>
              </a:p>
            </p:txBody>
          </p:sp>
          <p:sp>
            <p:nvSpPr>
              <p:cNvPr id="622" name="Google Shape;622;p56"/>
              <p:cNvSpPr txBox="1"/>
              <p:nvPr/>
            </p:nvSpPr>
            <p:spPr>
              <a:xfrm>
                <a:off x="1849500"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ύαινα</a:t>
                </a:r>
                <a:endParaRPr sz="1300" b="0" i="0" u="none" strike="noStrike" cap="none">
                  <a:solidFill>
                    <a:srgbClr val="000000"/>
                  </a:solidFill>
                  <a:latin typeface="Roboto"/>
                  <a:ea typeface="Roboto"/>
                  <a:cs typeface="Roboto"/>
                  <a:sym typeface="Roboto"/>
                </a:endParaRPr>
              </a:p>
            </p:txBody>
          </p:sp>
          <p:sp>
            <p:nvSpPr>
              <p:cNvPr id="623" name="Google Shape;623;p56"/>
              <p:cNvSpPr txBox="1"/>
              <p:nvPr/>
            </p:nvSpPr>
            <p:spPr>
              <a:xfrm>
                <a:off x="3285698"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γαζέλα</a:t>
                </a:r>
                <a:endParaRPr sz="1300" b="0" i="0" u="none" strike="noStrike" cap="none">
                  <a:solidFill>
                    <a:srgbClr val="000000"/>
                  </a:solidFill>
                  <a:latin typeface="Roboto"/>
                  <a:ea typeface="Roboto"/>
                  <a:cs typeface="Roboto"/>
                  <a:sym typeface="Roboto"/>
                </a:endParaRPr>
              </a:p>
            </p:txBody>
          </p:sp>
          <p:sp>
            <p:nvSpPr>
              <p:cNvPr id="624" name="Google Shape;624;p56"/>
              <p:cNvSpPr txBox="1"/>
              <p:nvPr/>
            </p:nvSpPr>
            <p:spPr>
              <a:xfrm>
                <a:off x="378825" y="3350125"/>
                <a:ext cx="9225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ζέβρα</a:t>
                </a:r>
                <a:endParaRPr sz="1300" b="0" i="0" u="none" strike="noStrike" cap="none">
                  <a:solidFill>
                    <a:srgbClr val="000000"/>
                  </a:solidFill>
                  <a:latin typeface="Roboto"/>
                  <a:ea typeface="Roboto"/>
                  <a:cs typeface="Roboto"/>
                  <a:sym typeface="Roboto"/>
                </a:endParaRPr>
              </a:p>
            </p:txBody>
          </p:sp>
          <p:sp>
            <p:nvSpPr>
              <p:cNvPr id="625" name="Google Shape;625;p56"/>
              <p:cNvSpPr txBox="1"/>
              <p:nvPr/>
            </p:nvSpPr>
            <p:spPr>
              <a:xfrm>
                <a:off x="17913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ελέφαντας</a:t>
                </a:r>
                <a:endParaRPr sz="1300" b="0" i="0" u="none" strike="noStrike" cap="none">
                  <a:solidFill>
                    <a:srgbClr val="000000"/>
                  </a:solidFill>
                  <a:latin typeface="Roboto"/>
                  <a:ea typeface="Roboto"/>
                  <a:cs typeface="Roboto"/>
                  <a:sym typeface="Roboto"/>
                </a:endParaRPr>
              </a:p>
            </p:txBody>
          </p:sp>
          <p:sp>
            <p:nvSpPr>
              <p:cNvPr id="626" name="Google Shape;626;p56"/>
              <p:cNvSpPr txBox="1"/>
              <p:nvPr/>
            </p:nvSpPr>
            <p:spPr>
              <a:xfrm>
                <a:off x="32275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λιοντάρι</a:t>
                </a:r>
                <a:endParaRPr sz="1300" b="0" i="0" u="none" strike="noStrike" cap="none">
                  <a:solidFill>
                    <a:srgbClr val="000000"/>
                  </a:solidFill>
                  <a:latin typeface="Roboto"/>
                  <a:ea typeface="Roboto"/>
                  <a:cs typeface="Roboto"/>
                  <a:sym typeface="Roboto"/>
                </a:endParaRPr>
              </a:p>
            </p:txBody>
          </p:sp>
        </p:grpSp>
        <p:sp>
          <p:nvSpPr>
            <p:cNvPr id="627" name="Google Shape;627;p56"/>
            <p:cNvSpPr txBox="1"/>
            <p:nvPr/>
          </p:nvSpPr>
          <p:spPr>
            <a:xfrm>
              <a:off x="311400" y="1170150"/>
              <a:ext cx="40959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Κλάσεις</a:t>
              </a:r>
              <a:endParaRPr sz="1800" b="1" i="0" u="none" strike="noStrike" cap="none">
                <a:solidFill>
                  <a:srgbClr val="000000"/>
                </a:solidFill>
                <a:latin typeface="Roboto"/>
                <a:ea typeface="Roboto"/>
                <a:cs typeface="Roboto"/>
                <a:sym typeface="Roboto"/>
              </a:endParaRPr>
            </a:p>
          </p:txBody>
        </p:sp>
      </p:grpSp>
      <p:sp>
        <p:nvSpPr>
          <p:cNvPr id="628" name="Google Shape;628;p56"/>
          <p:cNvSpPr txBox="1">
            <a:spLocks noGrp="1"/>
          </p:cNvSpPr>
          <p:nvPr>
            <p:ph type="title"/>
          </p:nvPr>
        </p:nvSpPr>
        <p:spPr>
          <a:xfrm>
            <a:off x="311400" y="317550"/>
            <a:ext cx="61554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η σειρά σας</a:t>
            </a:r>
            <a:endParaRPr sz="2400">
              <a:solidFill>
                <a:srgbClr val="595959"/>
              </a:solidFill>
              <a:latin typeface="Roboto Medium"/>
              <a:ea typeface="Roboto Medium"/>
              <a:cs typeface="Roboto Medium"/>
              <a:sym typeface="Roboto Medium"/>
            </a:endParaRPr>
          </a:p>
        </p:txBody>
      </p:sp>
      <p:sp>
        <p:nvSpPr>
          <p:cNvPr id="629" name="Google Shape;629;p56"/>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pic>
        <p:nvPicPr>
          <p:cNvPr id="630" name="Google Shape;630;p56"/>
          <p:cNvPicPr preferRelativeResize="0"/>
          <p:nvPr/>
        </p:nvPicPr>
        <p:blipFill rotWithShape="1">
          <a:blip r:embed="rId4">
            <a:alphaModFix/>
          </a:blip>
          <a:srcRect/>
          <a:stretch/>
        </p:blipFill>
        <p:spPr>
          <a:xfrm>
            <a:off x="4559800" y="1474950"/>
            <a:ext cx="4481125" cy="33608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634"/>
        <p:cNvGrpSpPr/>
        <p:nvPr/>
      </p:nvGrpSpPr>
      <p:grpSpPr>
        <a:xfrm>
          <a:off x="0" y="0"/>
          <a:ext cx="0" cy="0"/>
          <a:chOff x="0" y="0"/>
          <a:chExt cx="0" cy="0"/>
        </a:xfrm>
      </p:grpSpPr>
      <p:sp>
        <p:nvSpPr>
          <p:cNvPr id="635" name="Google Shape;635;p57"/>
          <p:cNvSpPr txBox="1">
            <a:spLocks noGrp="1"/>
          </p:cNvSpPr>
          <p:nvPr>
            <p:ph type="title"/>
          </p:nvPr>
        </p:nvSpPr>
        <p:spPr>
          <a:xfrm>
            <a:off x="311400" y="317550"/>
            <a:ext cx="61554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η σειρά σας</a:t>
            </a:r>
            <a:endParaRPr sz="2400">
              <a:solidFill>
                <a:srgbClr val="595959"/>
              </a:solidFill>
              <a:latin typeface="Roboto Medium"/>
              <a:ea typeface="Roboto Medium"/>
              <a:cs typeface="Roboto Medium"/>
              <a:sym typeface="Roboto Medium"/>
            </a:endParaRPr>
          </a:p>
        </p:txBody>
      </p:sp>
      <p:sp>
        <p:nvSpPr>
          <p:cNvPr id="636" name="Google Shape;636;p57"/>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pic>
        <p:nvPicPr>
          <p:cNvPr id="637" name="Google Shape;637;p57"/>
          <p:cNvPicPr preferRelativeResize="0"/>
          <p:nvPr/>
        </p:nvPicPr>
        <p:blipFill rotWithShape="1">
          <a:blip r:embed="rId3">
            <a:alphaModFix/>
          </a:blip>
          <a:srcRect/>
          <a:stretch/>
        </p:blipFill>
        <p:spPr>
          <a:xfrm>
            <a:off x="4559800" y="1578500"/>
            <a:ext cx="4273300" cy="3204975"/>
          </a:xfrm>
          <a:prstGeom prst="rect">
            <a:avLst/>
          </a:prstGeom>
          <a:noFill/>
          <a:ln>
            <a:noFill/>
          </a:ln>
        </p:spPr>
      </p:pic>
      <p:grpSp>
        <p:nvGrpSpPr>
          <p:cNvPr id="638" name="Google Shape;638;p57"/>
          <p:cNvGrpSpPr/>
          <p:nvPr/>
        </p:nvGrpSpPr>
        <p:grpSpPr>
          <a:xfrm>
            <a:off x="168250" y="1170150"/>
            <a:ext cx="4382201" cy="3771000"/>
            <a:chOff x="168250" y="1170150"/>
            <a:chExt cx="4382201" cy="3771000"/>
          </a:xfrm>
        </p:grpSpPr>
        <p:grpSp>
          <p:nvGrpSpPr>
            <p:cNvPr id="639" name="Google Shape;639;p57"/>
            <p:cNvGrpSpPr/>
            <p:nvPr/>
          </p:nvGrpSpPr>
          <p:grpSpPr>
            <a:xfrm>
              <a:off x="168250" y="1289300"/>
              <a:ext cx="4382201" cy="3651850"/>
              <a:chOff x="82300" y="1170525"/>
              <a:chExt cx="4382201" cy="3651850"/>
            </a:xfrm>
          </p:grpSpPr>
          <p:pic>
            <p:nvPicPr>
              <p:cNvPr id="640" name="Google Shape;640;p57"/>
              <p:cNvPicPr preferRelativeResize="0"/>
              <p:nvPr/>
            </p:nvPicPr>
            <p:blipFill rotWithShape="1">
              <a:blip r:embed="rId4">
                <a:alphaModFix/>
              </a:blip>
              <a:srcRect/>
              <a:stretch/>
            </p:blipFill>
            <p:spPr>
              <a:xfrm>
                <a:off x="82300" y="1170525"/>
                <a:ext cx="4382201" cy="3651850"/>
              </a:xfrm>
              <a:prstGeom prst="rect">
                <a:avLst/>
              </a:prstGeom>
              <a:noFill/>
              <a:ln>
                <a:noFill/>
              </a:ln>
            </p:spPr>
          </p:pic>
          <p:sp>
            <p:nvSpPr>
              <p:cNvPr id="641" name="Google Shape;641;p57"/>
              <p:cNvSpPr txBox="1"/>
              <p:nvPr/>
            </p:nvSpPr>
            <p:spPr>
              <a:xfrm>
                <a:off x="378825" y="1732300"/>
                <a:ext cx="922500" cy="239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γατόπαρδος</a:t>
                </a:r>
                <a:endParaRPr sz="1300" b="0" i="0" u="none" strike="noStrike" cap="none">
                  <a:solidFill>
                    <a:srgbClr val="000000"/>
                  </a:solidFill>
                  <a:latin typeface="Roboto"/>
                  <a:ea typeface="Roboto"/>
                  <a:cs typeface="Roboto"/>
                  <a:sym typeface="Roboto"/>
                </a:endParaRPr>
              </a:p>
            </p:txBody>
          </p:sp>
          <p:sp>
            <p:nvSpPr>
              <p:cNvPr id="642" name="Google Shape;642;p57"/>
              <p:cNvSpPr txBox="1"/>
              <p:nvPr/>
            </p:nvSpPr>
            <p:spPr>
              <a:xfrm>
                <a:off x="1849500"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ύαινα</a:t>
                </a:r>
                <a:endParaRPr sz="1300" b="0" i="0" u="none" strike="noStrike" cap="none">
                  <a:solidFill>
                    <a:srgbClr val="000000"/>
                  </a:solidFill>
                  <a:latin typeface="Roboto"/>
                  <a:ea typeface="Roboto"/>
                  <a:cs typeface="Roboto"/>
                  <a:sym typeface="Roboto"/>
                </a:endParaRPr>
              </a:p>
            </p:txBody>
          </p:sp>
          <p:sp>
            <p:nvSpPr>
              <p:cNvPr id="643" name="Google Shape;643;p57"/>
              <p:cNvSpPr txBox="1"/>
              <p:nvPr/>
            </p:nvSpPr>
            <p:spPr>
              <a:xfrm>
                <a:off x="3285698"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γαζέλα</a:t>
                </a:r>
                <a:endParaRPr sz="1300" b="0" i="0" u="none" strike="noStrike" cap="none">
                  <a:solidFill>
                    <a:srgbClr val="000000"/>
                  </a:solidFill>
                  <a:latin typeface="Roboto"/>
                  <a:ea typeface="Roboto"/>
                  <a:cs typeface="Roboto"/>
                  <a:sym typeface="Roboto"/>
                </a:endParaRPr>
              </a:p>
            </p:txBody>
          </p:sp>
          <p:sp>
            <p:nvSpPr>
              <p:cNvPr id="644" name="Google Shape;644;p57"/>
              <p:cNvSpPr txBox="1"/>
              <p:nvPr/>
            </p:nvSpPr>
            <p:spPr>
              <a:xfrm>
                <a:off x="378825" y="3350125"/>
                <a:ext cx="9225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ζέβρα</a:t>
                </a:r>
                <a:endParaRPr sz="1300" b="0" i="0" u="none" strike="noStrike" cap="none">
                  <a:solidFill>
                    <a:srgbClr val="000000"/>
                  </a:solidFill>
                  <a:latin typeface="Roboto"/>
                  <a:ea typeface="Roboto"/>
                  <a:cs typeface="Roboto"/>
                  <a:sym typeface="Roboto"/>
                </a:endParaRPr>
              </a:p>
            </p:txBody>
          </p:sp>
          <p:sp>
            <p:nvSpPr>
              <p:cNvPr id="645" name="Google Shape;645;p57"/>
              <p:cNvSpPr txBox="1"/>
              <p:nvPr/>
            </p:nvSpPr>
            <p:spPr>
              <a:xfrm>
                <a:off x="17913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ελέφαντας</a:t>
                </a:r>
                <a:endParaRPr sz="1300" b="0" i="0" u="none" strike="noStrike" cap="none">
                  <a:solidFill>
                    <a:srgbClr val="000000"/>
                  </a:solidFill>
                  <a:latin typeface="Roboto"/>
                  <a:ea typeface="Roboto"/>
                  <a:cs typeface="Roboto"/>
                  <a:sym typeface="Roboto"/>
                </a:endParaRPr>
              </a:p>
            </p:txBody>
          </p:sp>
          <p:sp>
            <p:nvSpPr>
              <p:cNvPr id="646" name="Google Shape;646;p57"/>
              <p:cNvSpPr txBox="1"/>
              <p:nvPr/>
            </p:nvSpPr>
            <p:spPr>
              <a:xfrm>
                <a:off x="32275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λιοντάρι</a:t>
                </a:r>
                <a:endParaRPr sz="1300" b="0" i="0" u="none" strike="noStrike" cap="none">
                  <a:solidFill>
                    <a:srgbClr val="000000"/>
                  </a:solidFill>
                  <a:latin typeface="Roboto"/>
                  <a:ea typeface="Roboto"/>
                  <a:cs typeface="Roboto"/>
                  <a:sym typeface="Roboto"/>
                </a:endParaRPr>
              </a:p>
            </p:txBody>
          </p:sp>
        </p:grpSp>
        <p:sp>
          <p:nvSpPr>
            <p:cNvPr id="647" name="Google Shape;647;p57"/>
            <p:cNvSpPr txBox="1"/>
            <p:nvPr/>
          </p:nvSpPr>
          <p:spPr>
            <a:xfrm>
              <a:off x="311400" y="1170150"/>
              <a:ext cx="40959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Κλάσεις</a:t>
              </a:r>
              <a:endParaRPr sz="1800" b="1" i="0" u="none" strike="noStrike" cap="none">
                <a:solidFill>
                  <a:srgbClr val="000000"/>
                </a:solidFill>
                <a:latin typeface="Roboto"/>
                <a:ea typeface="Roboto"/>
                <a:cs typeface="Roboto"/>
                <a:sym typeface="Roboto"/>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651"/>
        <p:cNvGrpSpPr/>
        <p:nvPr/>
      </p:nvGrpSpPr>
      <p:grpSpPr>
        <a:xfrm>
          <a:off x="0" y="0"/>
          <a:ext cx="0" cy="0"/>
          <a:chOff x="0" y="0"/>
          <a:chExt cx="0" cy="0"/>
        </a:xfrm>
      </p:grpSpPr>
      <p:sp>
        <p:nvSpPr>
          <p:cNvPr id="652" name="Google Shape;652;p58"/>
          <p:cNvSpPr txBox="1">
            <a:spLocks noGrp="1"/>
          </p:cNvSpPr>
          <p:nvPr>
            <p:ph type="title"/>
          </p:nvPr>
        </p:nvSpPr>
        <p:spPr>
          <a:xfrm>
            <a:off x="311400" y="317550"/>
            <a:ext cx="61554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η σειρά σας</a:t>
            </a:r>
            <a:endParaRPr sz="2400">
              <a:solidFill>
                <a:srgbClr val="595959"/>
              </a:solidFill>
              <a:latin typeface="Roboto Medium"/>
              <a:ea typeface="Roboto Medium"/>
              <a:cs typeface="Roboto Medium"/>
              <a:sym typeface="Roboto Medium"/>
            </a:endParaRPr>
          </a:p>
        </p:txBody>
      </p:sp>
      <p:sp>
        <p:nvSpPr>
          <p:cNvPr id="653" name="Google Shape;653;p58"/>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pic>
        <p:nvPicPr>
          <p:cNvPr id="654" name="Google Shape;654;p58"/>
          <p:cNvPicPr preferRelativeResize="0"/>
          <p:nvPr/>
        </p:nvPicPr>
        <p:blipFill rotWithShape="1">
          <a:blip r:embed="rId3">
            <a:alphaModFix/>
          </a:blip>
          <a:srcRect/>
          <a:stretch/>
        </p:blipFill>
        <p:spPr>
          <a:xfrm>
            <a:off x="4559800" y="1551150"/>
            <a:ext cx="4338050" cy="3253538"/>
          </a:xfrm>
          <a:prstGeom prst="rect">
            <a:avLst/>
          </a:prstGeom>
          <a:noFill/>
          <a:ln>
            <a:noFill/>
          </a:ln>
        </p:spPr>
      </p:pic>
      <p:grpSp>
        <p:nvGrpSpPr>
          <p:cNvPr id="655" name="Google Shape;655;p58"/>
          <p:cNvGrpSpPr/>
          <p:nvPr/>
        </p:nvGrpSpPr>
        <p:grpSpPr>
          <a:xfrm>
            <a:off x="168250" y="1170150"/>
            <a:ext cx="4382201" cy="3771000"/>
            <a:chOff x="168250" y="1170150"/>
            <a:chExt cx="4382201" cy="3771000"/>
          </a:xfrm>
        </p:grpSpPr>
        <p:grpSp>
          <p:nvGrpSpPr>
            <p:cNvPr id="656" name="Google Shape;656;p58"/>
            <p:cNvGrpSpPr/>
            <p:nvPr/>
          </p:nvGrpSpPr>
          <p:grpSpPr>
            <a:xfrm>
              <a:off x="168250" y="1289300"/>
              <a:ext cx="4382201" cy="3651850"/>
              <a:chOff x="82300" y="1170525"/>
              <a:chExt cx="4382201" cy="3651850"/>
            </a:xfrm>
          </p:grpSpPr>
          <p:pic>
            <p:nvPicPr>
              <p:cNvPr id="657" name="Google Shape;657;p58"/>
              <p:cNvPicPr preferRelativeResize="0"/>
              <p:nvPr/>
            </p:nvPicPr>
            <p:blipFill rotWithShape="1">
              <a:blip r:embed="rId4">
                <a:alphaModFix/>
              </a:blip>
              <a:srcRect/>
              <a:stretch/>
            </p:blipFill>
            <p:spPr>
              <a:xfrm>
                <a:off x="82300" y="1170525"/>
                <a:ext cx="4382201" cy="3651850"/>
              </a:xfrm>
              <a:prstGeom prst="rect">
                <a:avLst/>
              </a:prstGeom>
              <a:noFill/>
              <a:ln>
                <a:noFill/>
              </a:ln>
            </p:spPr>
          </p:pic>
          <p:sp>
            <p:nvSpPr>
              <p:cNvPr id="658" name="Google Shape;658;p58"/>
              <p:cNvSpPr txBox="1"/>
              <p:nvPr/>
            </p:nvSpPr>
            <p:spPr>
              <a:xfrm>
                <a:off x="378825" y="1732300"/>
                <a:ext cx="922500" cy="239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γατόπαρδος</a:t>
                </a:r>
                <a:endParaRPr sz="1300" b="0" i="0" u="none" strike="noStrike" cap="none">
                  <a:solidFill>
                    <a:srgbClr val="000000"/>
                  </a:solidFill>
                  <a:latin typeface="Roboto"/>
                  <a:ea typeface="Roboto"/>
                  <a:cs typeface="Roboto"/>
                  <a:sym typeface="Roboto"/>
                </a:endParaRPr>
              </a:p>
            </p:txBody>
          </p:sp>
          <p:sp>
            <p:nvSpPr>
              <p:cNvPr id="659" name="Google Shape;659;p58"/>
              <p:cNvSpPr txBox="1"/>
              <p:nvPr/>
            </p:nvSpPr>
            <p:spPr>
              <a:xfrm>
                <a:off x="1849500"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ύαινα</a:t>
                </a:r>
                <a:endParaRPr sz="1300" b="0" i="0" u="none" strike="noStrike" cap="none">
                  <a:solidFill>
                    <a:srgbClr val="000000"/>
                  </a:solidFill>
                  <a:latin typeface="Roboto"/>
                  <a:ea typeface="Roboto"/>
                  <a:cs typeface="Roboto"/>
                  <a:sym typeface="Roboto"/>
                </a:endParaRPr>
              </a:p>
            </p:txBody>
          </p:sp>
          <p:sp>
            <p:nvSpPr>
              <p:cNvPr id="660" name="Google Shape;660;p58"/>
              <p:cNvSpPr txBox="1"/>
              <p:nvPr/>
            </p:nvSpPr>
            <p:spPr>
              <a:xfrm>
                <a:off x="3285698"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γαζέλα</a:t>
                </a:r>
                <a:endParaRPr sz="1300" b="0" i="0" u="none" strike="noStrike" cap="none">
                  <a:solidFill>
                    <a:srgbClr val="000000"/>
                  </a:solidFill>
                  <a:latin typeface="Roboto"/>
                  <a:ea typeface="Roboto"/>
                  <a:cs typeface="Roboto"/>
                  <a:sym typeface="Roboto"/>
                </a:endParaRPr>
              </a:p>
            </p:txBody>
          </p:sp>
          <p:sp>
            <p:nvSpPr>
              <p:cNvPr id="661" name="Google Shape;661;p58"/>
              <p:cNvSpPr txBox="1"/>
              <p:nvPr/>
            </p:nvSpPr>
            <p:spPr>
              <a:xfrm>
                <a:off x="378825" y="3350125"/>
                <a:ext cx="9225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ζέβρα</a:t>
                </a:r>
                <a:endParaRPr sz="1300" b="0" i="0" u="none" strike="noStrike" cap="none">
                  <a:solidFill>
                    <a:srgbClr val="000000"/>
                  </a:solidFill>
                  <a:latin typeface="Roboto"/>
                  <a:ea typeface="Roboto"/>
                  <a:cs typeface="Roboto"/>
                  <a:sym typeface="Roboto"/>
                </a:endParaRPr>
              </a:p>
            </p:txBody>
          </p:sp>
          <p:sp>
            <p:nvSpPr>
              <p:cNvPr id="662" name="Google Shape;662;p58"/>
              <p:cNvSpPr txBox="1"/>
              <p:nvPr/>
            </p:nvSpPr>
            <p:spPr>
              <a:xfrm>
                <a:off x="17913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ελέφαντας</a:t>
                </a:r>
                <a:endParaRPr sz="1300" b="0" i="0" u="none" strike="noStrike" cap="none">
                  <a:solidFill>
                    <a:srgbClr val="000000"/>
                  </a:solidFill>
                  <a:latin typeface="Roboto"/>
                  <a:ea typeface="Roboto"/>
                  <a:cs typeface="Roboto"/>
                  <a:sym typeface="Roboto"/>
                </a:endParaRPr>
              </a:p>
            </p:txBody>
          </p:sp>
          <p:sp>
            <p:nvSpPr>
              <p:cNvPr id="663" name="Google Shape;663;p58"/>
              <p:cNvSpPr txBox="1"/>
              <p:nvPr/>
            </p:nvSpPr>
            <p:spPr>
              <a:xfrm>
                <a:off x="32275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λιοντάρι</a:t>
                </a:r>
                <a:endParaRPr sz="1300" b="0" i="0" u="none" strike="noStrike" cap="none">
                  <a:solidFill>
                    <a:srgbClr val="000000"/>
                  </a:solidFill>
                  <a:latin typeface="Roboto"/>
                  <a:ea typeface="Roboto"/>
                  <a:cs typeface="Roboto"/>
                  <a:sym typeface="Roboto"/>
                </a:endParaRPr>
              </a:p>
            </p:txBody>
          </p:sp>
        </p:grpSp>
        <p:sp>
          <p:nvSpPr>
            <p:cNvPr id="664" name="Google Shape;664;p58"/>
            <p:cNvSpPr txBox="1"/>
            <p:nvPr/>
          </p:nvSpPr>
          <p:spPr>
            <a:xfrm>
              <a:off x="311400" y="1170150"/>
              <a:ext cx="40959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Κλάσεις</a:t>
              </a:r>
              <a:endParaRPr sz="1800" b="1" i="0" u="none" strike="noStrike" cap="none">
                <a:solidFill>
                  <a:srgbClr val="000000"/>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Δύο διαφορετικές προσεγγίσεις</a:t>
            </a:r>
            <a:endParaRPr sz="3600" i="1">
              <a:solidFill>
                <a:srgbClr val="C31C4A"/>
              </a:solidFill>
              <a:latin typeface="Roboto"/>
              <a:ea typeface="Roboto"/>
              <a:cs typeface="Roboto"/>
              <a:sym typeface="Roboto"/>
            </a:endParaRPr>
          </a:p>
        </p:txBody>
      </p:sp>
      <p:sp>
        <p:nvSpPr>
          <p:cNvPr id="81" name="Google Shape;81;p13"/>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a:solidFill>
                  <a:schemeClr val="lt1"/>
                </a:solidFill>
                <a:latin typeface="Roboto"/>
                <a:ea typeface="Roboto"/>
                <a:cs typeface="Roboto"/>
                <a:sym typeface="Roboto"/>
              </a:rPr>
              <a:t>Εισαγωγή</a:t>
            </a:r>
            <a:endParaRPr>
              <a:latin typeface="Roboto"/>
              <a:ea typeface="Roboto"/>
              <a:cs typeface="Roboto"/>
              <a:sym typeface="Roboto"/>
            </a:endParaRPr>
          </a:p>
        </p:txBody>
      </p:sp>
      <p:sp>
        <p:nvSpPr>
          <p:cNvPr id="82" name="Google Shape;82;p13"/>
          <p:cNvSpPr txBox="1">
            <a:spLocks noGrp="1"/>
          </p:cNvSpPr>
          <p:nvPr>
            <p:ph type="body" idx="1"/>
          </p:nvPr>
        </p:nvSpPr>
        <p:spPr>
          <a:xfrm>
            <a:off x="719075" y="1767575"/>
            <a:ext cx="2423400" cy="627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2000">
                <a:latin typeface="Roboto"/>
                <a:ea typeface="Roboto"/>
                <a:cs typeface="Roboto"/>
                <a:sym typeface="Roboto"/>
              </a:rPr>
              <a:t>Rule-based </a:t>
            </a:r>
            <a:br>
              <a:rPr lang="en-US" sz="2000">
                <a:latin typeface="Roboto"/>
                <a:ea typeface="Roboto"/>
                <a:cs typeface="Roboto"/>
                <a:sym typeface="Roboto"/>
              </a:rPr>
            </a:br>
            <a:r>
              <a:rPr lang="en-US" sz="2000">
                <a:latin typeface="Roboto"/>
                <a:ea typeface="Roboto"/>
                <a:cs typeface="Roboto"/>
                <a:sym typeface="Roboto"/>
              </a:rPr>
              <a:t>(Βάσει κανόνα) - </a:t>
            </a:r>
            <a:endParaRPr>
              <a:latin typeface="Roboto"/>
              <a:ea typeface="Roboto"/>
              <a:cs typeface="Roboto"/>
              <a:sym typeface="Roboto"/>
            </a:endParaRPr>
          </a:p>
        </p:txBody>
      </p:sp>
      <p:sp>
        <p:nvSpPr>
          <p:cNvPr id="83" name="Google Shape;83;p13"/>
          <p:cNvSpPr txBox="1">
            <a:spLocks noGrp="1"/>
          </p:cNvSpPr>
          <p:nvPr>
            <p:ph type="body" idx="4294967295"/>
          </p:nvPr>
        </p:nvSpPr>
        <p:spPr>
          <a:xfrm>
            <a:off x="3291900" y="1449850"/>
            <a:ext cx="2560200" cy="11301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1500" b="1">
                <a:solidFill>
                  <a:srgbClr val="FFFFFF"/>
                </a:solidFill>
                <a:latin typeface="Roboto"/>
                <a:ea typeface="Roboto"/>
                <a:cs typeface="Roboto"/>
                <a:sym typeface="Roboto"/>
              </a:rPr>
              <a:t>Υπολογιστικό φύλλο που χρησιμοποιεί τύπους για να υπολογίσει το συνολικό κόστος των διακοπών</a:t>
            </a:r>
            <a:endParaRPr sz="1700" b="1">
              <a:latin typeface="Roboto"/>
              <a:ea typeface="Roboto"/>
              <a:cs typeface="Roboto"/>
              <a:sym typeface="Roboto"/>
            </a:endParaRPr>
          </a:p>
        </p:txBody>
      </p:sp>
      <p:sp>
        <p:nvSpPr>
          <p:cNvPr id="84" name="Google Shape;84;p13"/>
          <p:cNvSpPr txBox="1">
            <a:spLocks noGrp="1"/>
          </p:cNvSpPr>
          <p:nvPr>
            <p:ph type="body" idx="4294967295"/>
          </p:nvPr>
        </p:nvSpPr>
        <p:spPr>
          <a:xfrm>
            <a:off x="3291900" y="3103700"/>
            <a:ext cx="2560200" cy="12510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1500" b="1">
                <a:solidFill>
                  <a:srgbClr val="FFFFFF"/>
                </a:solidFill>
                <a:latin typeface="Roboto"/>
                <a:ea typeface="Roboto"/>
                <a:cs typeface="Roboto"/>
                <a:sym typeface="Roboto"/>
              </a:rPr>
              <a:t>Διαδικτυακή υπηρεσία ροής που προτείνει ταινίες με βάση τις συνήθειες προβολής των χρηστών</a:t>
            </a:r>
            <a:endParaRPr sz="1700" b="1">
              <a:latin typeface="Roboto"/>
              <a:ea typeface="Roboto"/>
              <a:cs typeface="Roboto"/>
              <a:sym typeface="Roboto"/>
            </a:endParaRPr>
          </a:p>
        </p:txBody>
      </p:sp>
      <p:pic>
        <p:nvPicPr>
          <p:cNvPr id="85" name="Google Shape;85;p13"/>
          <p:cNvPicPr preferRelativeResize="0"/>
          <p:nvPr/>
        </p:nvPicPr>
        <p:blipFill rotWithShape="1">
          <a:blip r:embed="rId3">
            <a:alphaModFix/>
          </a:blip>
          <a:srcRect r="50000"/>
          <a:stretch/>
        </p:blipFill>
        <p:spPr>
          <a:xfrm>
            <a:off x="5912331" y="3347650"/>
            <a:ext cx="884166" cy="884150"/>
          </a:xfrm>
          <a:prstGeom prst="rect">
            <a:avLst/>
          </a:prstGeom>
          <a:noFill/>
          <a:ln>
            <a:noFill/>
          </a:ln>
        </p:spPr>
      </p:pic>
      <p:pic>
        <p:nvPicPr>
          <p:cNvPr id="86" name="Google Shape;86;p13"/>
          <p:cNvPicPr preferRelativeResize="0"/>
          <p:nvPr/>
        </p:nvPicPr>
        <p:blipFill rotWithShape="1">
          <a:blip r:embed="rId3">
            <a:alphaModFix/>
          </a:blip>
          <a:srcRect l="54995" r="2"/>
          <a:stretch/>
        </p:blipFill>
        <p:spPr>
          <a:xfrm>
            <a:off x="5912335" y="1510425"/>
            <a:ext cx="795776" cy="884150"/>
          </a:xfrm>
          <a:prstGeom prst="rect">
            <a:avLst/>
          </a:prstGeom>
          <a:noFill/>
          <a:ln>
            <a:noFill/>
          </a:ln>
        </p:spPr>
      </p:pic>
      <p:sp>
        <p:nvSpPr>
          <p:cNvPr id="87" name="Google Shape;87;p13"/>
          <p:cNvSpPr txBox="1">
            <a:spLocks noGrp="1"/>
          </p:cNvSpPr>
          <p:nvPr>
            <p:ph type="body" idx="1"/>
          </p:nvPr>
        </p:nvSpPr>
        <p:spPr>
          <a:xfrm>
            <a:off x="582275" y="3476225"/>
            <a:ext cx="2560200" cy="627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800"/>
              <a:buNone/>
            </a:pPr>
            <a:r>
              <a:rPr lang="en-US" sz="2000">
                <a:latin typeface="Roboto"/>
                <a:ea typeface="Roboto"/>
                <a:cs typeface="Roboto"/>
                <a:sym typeface="Roboto"/>
              </a:rPr>
              <a:t>Data-driven </a:t>
            </a:r>
            <a:br>
              <a:rPr lang="en-US" sz="2000">
                <a:latin typeface="Roboto"/>
                <a:ea typeface="Roboto"/>
                <a:cs typeface="Roboto"/>
                <a:sym typeface="Roboto"/>
              </a:rPr>
            </a:br>
            <a:r>
              <a:rPr lang="en-US" sz="2000">
                <a:latin typeface="Roboto"/>
                <a:ea typeface="Roboto"/>
                <a:cs typeface="Roboto"/>
                <a:sym typeface="Roboto"/>
              </a:rPr>
              <a:t>(Βάσει δεδομένων) - </a:t>
            </a:r>
            <a:endParaRPr>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668"/>
        <p:cNvGrpSpPr/>
        <p:nvPr/>
      </p:nvGrpSpPr>
      <p:grpSpPr>
        <a:xfrm>
          <a:off x="0" y="0"/>
          <a:ext cx="0" cy="0"/>
          <a:chOff x="0" y="0"/>
          <a:chExt cx="0" cy="0"/>
        </a:xfrm>
      </p:grpSpPr>
      <p:sp>
        <p:nvSpPr>
          <p:cNvPr id="669" name="Google Shape;669;p59"/>
          <p:cNvSpPr txBox="1">
            <a:spLocks noGrp="1"/>
          </p:cNvSpPr>
          <p:nvPr>
            <p:ph type="title"/>
          </p:nvPr>
        </p:nvSpPr>
        <p:spPr>
          <a:xfrm>
            <a:off x="311400" y="317550"/>
            <a:ext cx="6155400" cy="70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Ταξινόμηση - η σειρά σας</a:t>
            </a:r>
            <a:endParaRPr sz="2400">
              <a:solidFill>
                <a:srgbClr val="595959"/>
              </a:solidFill>
              <a:latin typeface="Roboto Medium"/>
              <a:ea typeface="Roboto Medium"/>
              <a:cs typeface="Roboto Medium"/>
              <a:sym typeface="Roboto Medium"/>
            </a:endParaRPr>
          </a:p>
        </p:txBody>
      </p:sp>
      <p:sp>
        <p:nvSpPr>
          <p:cNvPr id="670" name="Google Shape;670;p59"/>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pic>
        <p:nvPicPr>
          <p:cNvPr id="671" name="Google Shape;671;p59"/>
          <p:cNvPicPr preferRelativeResize="0"/>
          <p:nvPr/>
        </p:nvPicPr>
        <p:blipFill rotWithShape="1">
          <a:blip r:embed="rId3">
            <a:alphaModFix/>
          </a:blip>
          <a:srcRect/>
          <a:stretch/>
        </p:blipFill>
        <p:spPr>
          <a:xfrm>
            <a:off x="4559800" y="1627350"/>
            <a:ext cx="4208900" cy="3156675"/>
          </a:xfrm>
          <a:prstGeom prst="rect">
            <a:avLst/>
          </a:prstGeom>
          <a:noFill/>
          <a:ln>
            <a:noFill/>
          </a:ln>
        </p:spPr>
      </p:pic>
      <p:grpSp>
        <p:nvGrpSpPr>
          <p:cNvPr id="672" name="Google Shape;672;p59"/>
          <p:cNvGrpSpPr/>
          <p:nvPr/>
        </p:nvGrpSpPr>
        <p:grpSpPr>
          <a:xfrm>
            <a:off x="168250" y="1170150"/>
            <a:ext cx="4382201" cy="3771000"/>
            <a:chOff x="168250" y="1170150"/>
            <a:chExt cx="4382201" cy="3771000"/>
          </a:xfrm>
        </p:grpSpPr>
        <p:grpSp>
          <p:nvGrpSpPr>
            <p:cNvPr id="673" name="Google Shape;673;p59"/>
            <p:cNvGrpSpPr/>
            <p:nvPr/>
          </p:nvGrpSpPr>
          <p:grpSpPr>
            <a:xfrm>
              <a:off x="168250" y="1289300"/>
              <a:ext cx="4382201" cy="3651850"/>
              <a:chOff x="82300" y="1170525"/>
              <a:chExt cx="4382201" cy="3651850"/>
            </a:xfrm>
          </p:grpSpPr>
          <p:pic>
            <p:nvPicPr>
              <p:cNvPr id="674" name="Google Shape;674;p59"/>
              <p:cNvPicPr preferRelativeResize="0"/>
              <p:nvPr/>
            </p:nvPicPr>
            <p:blipFill rotWithShape="1">
              <a:blip r:embed="rId4">
                <a:alphaModFix/>
              </a:blip>
              <a:srcRect/>
              <a:stretch/>
            </p:blipFill>
            <p:spPr>
              <a:xfrm>
                <a:off x="82300" y="1170525"/>
                <a:ext cx="4382201" cy="3651850"/>
              </a:xfrm>
              <a:prstGeom prst="rect">
                <a:avLst/>
              </a:prstGeom>
              <a:noFill/>
              <a:ln>
                <a:noFill/>
              </a:ln>
            </p:spPr>
          </p:pic>
          <p:sp>
            <p:nvSpPr>
              <p:cNvPr id="675" name="Google Shape;675;p59"/>
              <p:cNvSpPr txBox="1"/>
              <p:nvPr/>
            </p:nvSpPr>
            <p:spPr>
              <a:xfrm>
                <a:off x="378825" y="1732300"/>
                <a:ext cx="922500" cy="239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γατόπαρδος</a:t>
                </a:r>
                <a:endParaRPr sz="1300" b="0" i="0" u="none" strike="noStrike" cap="none">
                  <a:solidFill>
                    <a:srgbClr val="000000"/>
                  </a:solidFill>
                  <a:latin typeface="Roboto"/>
                  <a:ea typeface="Roboto"/>
                  <a:cs typeface="Roboto"/>
                  <a:sym typeface="Roboto"/>
                </a:endParaRPr>
              </a:p>
            </p:txBody>
          </p:sp>
          <p:sp>
            <p:nvSpPr>
              <p:cNvPr id="676" name="Google Shape;676;p59"/>
              <p:cNvSpPr txBox="1"/>
              <p:nvPr/>
            </p:nvSpPr>
            <p:spPr>
              <a:xfrm>
                <a:off x="1849500"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ύαινα</a:t>
                </a:r>
                <a:endParaRPr sz="1300" b="0" i="0" u="none" strike="noStrike" cap="none">
                  <a:solidFill>
                    <a:srgbClr val="000000"/>
                  </a:solidFill>
                  <a:latin typeface="Roboto"/>
                  <a:ea typeface="Roboto"/>
                  <a:cs typeface="Roboto"/>
                  <a:sym typeface="Roboto"/>
                </a:endParaRPr>
              </a:p>
            </p:txBody>
          </p:sp>
          <p:sp>
            <p:nvSpPr>
              <p:cNvPr id="677" name="Google Shape;677;p59"/>
              <p:cNvSpPr txBox="1"/>
              <p:nvPr/>
            </p:nvSpPr>
            <p:spPr>
              <a:xfrm>
                <a:off x="3285698" y="1732300"/>
                <a:ext cx="8478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γαζέλα</a:t>
                </a:r>
                <a:endParaRPr sz="1300" b="0" i="0" u="none" strike="noStrike" cap="none">
                  <a:solidFill>
                    <a:srgbClr val="000000"/>
                  </a:solidFill>
                  <a:latin typeface="Roboto"/>
                  <a:ea typeface="Roboto"/>
                  <a:cs typeface="Roboto"/>
                  <a:sym typeface="Roboto"/>
                </a:endParaRPr>
              </a:p>
            </p:txBody>
          </p:sp>
          <p:sp>
            <p:nvSpPr>
              <p:cNvPr id="678" name="Google Shape;678;p59"/>
              <p:cNvSpPr txBox="1"/>
              <p:nvPr/>
            </p:nvSpPr>
            <p:spPr>
              <a:xfrm>
                <a:off x="378825" y="3350125"/>
                <a:ext cx="9225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ζέβρα</a:t>
                </a:r>
                <a:endParaRPr sz="1300" b="0" i="0" u="none" strike="noStrike" cap="none">
                  <a:solidFill>
                    <a:srgbClr val="000000"/>
                  </a:solidFill>
                  <a:latin typeface="Roboto"/>
                  <a:ea typeface="Roboto"/>
                  <a:cs typeface="Roboto"/>
                  <a:sym typeface="Roboto"/>
                </a:endParaRPr>
              </a:p>
            </p:txBody>
          </p:sp>
          <p:sp>
            <p:nvSpPr>
              <p:cNvPr id="679" name="Google Shape;679;p59"/>
              <p:cNvSpPr txBox="1"/>
              <p:nvPr/>
            </p:nvSpPr>
            <p:spPr>
              <a:xfrm>
                <a:off x="17913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ελέφαντας</a:t>
                </a:r>
                <a:endParaRPr sz="1300" b="0" i="0" u="none" strike="noStrike" cap="none">
                  <a:solidFill>
                    <a:srgbClr val="000000"/>
                  </a:solidFill>
                  <a:latin typeface="Roboto"/>
                  <a:ea typeface="Roboto"/>
                  <a:cs typeface="Roboto"/>
                  <a:sym typeface="Roboto"/>
                </a:endParaRPr>
              </a:p>
            </p:txBody>
          </p:sp>
          <p:sp>
            <p:nvSpPr>
              <p:cNvPr id="680" name="Google Shape;680;p59"/>
              <p:cNvSpPr txBox="1"/>
              <p:nvPr/>
            </p:nvSpPr>
            <p:spPr>
              <a:xfrm>
                <a:off x="3227500" y="3350125"/>
                <a:ext cx="964200" cy="2397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300" b="0" i="0" u="none" strike="noStrike" cap="none">
                    <a:solidFill>
                      <a:srgbClr val="000000"/>
                    </a:solidFill>
                    <a:latin typeface="Roboto"/>
                    <a:ea typeface="Roboto"/>
                    <a:cs typeface="Roboto"/>
                    <a:sym typeface="Roboto"/>
                  </a:rPr>
                  <a:t>λιοντάρι</a:t>
                </a:r>
                <a:endParaRPr sz="1300" b="0" i="0" u="none" strike="noStrike" cap="none">
                  <a:solidFill>
                    <a:srgbClr val="000000"/>
                  </a:solidFill>
                  <a:latin typeface="Roboto"/>
                  <a:ea typeface="Roboto"/>
                  <a:cs typeface="Roboto"/>
                  <a:sym typeface="Roboto"/>
                </a:endParaRPr>
              </a:p>
            </p:txBody>
          </p:sp>
        </p:grpSp>
        <p:sp>
          <p:nvSpPr>
            <p:cNvPr id="681" name="Google Shape;681;p59"/>
            <p:cNvSpPr txBox="1"/>
            <p:nvPr/>
          </p:nvSpPr>
          <p:spPr>
            <a:xfrm>
              <a:off x="311400" y="1170150"/>
              <a:ext cx="40959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Κλάσεις</a:t>
              </a:r>
              <a:endParaRPr sz="1800" b="1" i="0" u="none" strike="noStrike" cap="none">
                <a:solidFill>
                  <a:srgbClr val="000000"/>
                </a:solidFill>
                <a:latin typeface="Roboto"/>
                <a:ea typeface="Roboto"/>
                <a:cs typeface="Roboto"/>
                <a:sym typeface="Roboto"/>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311400" y="317550"/>
            <a:ext cx="6468300" cy="67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a:ea typeface="Roboto"/>
                <a:cs typeface="Roboto"/>
                <a:sym typeface="Roboto"/>
              </a:rPr>
              <a:t>Τύποι μηχανικής μάθησης</a:t>
            </a:r>
            <a:endParaRPr b="1">
              <a:solidFill>
                <a:srgbClr val="C31C4A"/>
              </a:solidFill>
              <a:latin typeface="Roboto"/>
              <a:ea typeface="Roboto"/>
              <a:cs typeface="Roboto"/>
              <a:sym typeface="Roboto"/>
            </a:endParaRPr>
          </a:p>
          <a:p>
            <a:pPr marL="0" lvl="0" indent="0" algn="l" rtl="0">
              <a:lnSpc>
                <a:spcPct val="100000"/>
              </a:lnSpc>
              <a:spcBef>
                <a:spcPts val="0"/>
              </a:spcBef>
              <a:spcAft>
                <a:spcPts val="0"/>
              </a:spcAft>
              <a:buSzPts val="2800"/>
              <a:buNone/>
            </a:pPr>
            <a:endParaRPr sz="1800">
              <a:solidFill>
                <a:srgbClr val="000000"/>
              </a:solidFill>
              <a:latin typeface="Roboto Medium"/>
              <a:ea typeface="Roboto Medium"/>
              <a:cs typeface="Roboto Medium"/>
              <a:sym typeface="Roboto Medium"/>
            </a:endParaRPr>
          </a:p>
          <a:p>
            <a:pPr marL="0" lvl="0" indent="0" algn="l" rtl="0">
              <a:lnSpc>
                <a:spcPct val="100000"/>
              </a:lnSpc>
              <a:spcBef>
                <a:spcPts val="0"/>
              </a:spcBef>
              <a:spcAft>
                <a:spcPts val="0"/>
              </a:spcAft>
              <a:buSzPts val="2800"/>
              <a:buNone/>
            </a:pPr>
            <a:endParaRPr sz="2000">
              <a:solidFill>
                <a:srgbClr val="595959"/>
              </a:solidFill>
              <a:latin typeface="Roboto Medium"/>
              <a:ea typeface="Roboto Medium"/>
              <a:cs typeface="Roboto Medium"/>
              <a:sym typeface="Roboto Medium"/>
            </a:endParaRPr>
          </a:p>
        </p:txBody>
      </p:sp>
      <p:sp>
        <p:nvSpPr>
          <p:cNvPr id="231" name="Google Shape;231;p28"/>
          <p:cNvSpPr txBox="1">
            <a:spLocks noGrp="1"/>
          </p:cNvSpPr>
          <p:nvPr>
            <p:ph type="subTitle" idx="1"/>
          </p:nvPr>
        </p:nvSpPr>
        <p:spPr>
          <a:xfrm>
            <a:off x="7454775" y="30250"/>
            <a:ext cx="16893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
        <p:nvSpPr>
          <p:cNvPr id="232" name="Google Shape;232;p28"/>
          <p:cNvSpPr txBox="1"/>
          <p:nvPr/>
        </p:nvSpPr>
        <p:spPr>
          <a:xfrm>
            <a:off x="2747700" y="4605450"/>
            <a:ext cx="36486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u="sng">
                <a:solidFill>
                  <a:schemeClr val="hlink"/>
                </a:solidFill>
                <a:latin typeface="Roboto"/>
                <a:ea typeface="Roboto"/>
                <a:cs typeface="Roboto"/>
                <a:sym typeface="Roboto"/>
                <a:hlinkClick r:id="rId3"/>
              </a:rPr>
              <a:t>Παρακολουθήστε το βίντεο στο YouTube</a:t>
            </a:r>
            <a:endParaRPr sz="1400" i="0" u="none" strike="noStrike" cap="none">
              <a:solidFill>
                <a:srgbClr val="000000"/>
              </a:solidFill>
              <a:latin typeface="Roboto"/>
              <a:ea typeface="Roboto"/>
              <a:cs typeface="Roboto"/>
              <a:sym typeface="Roboto"/>
            </a:endParaRPr>
          </a:p>
        </p:txBody>
      </p:sp>
      <p:pic>
        <p:nvPicPr>
          <p:cNvPr id="233" name="Google Shape;233;p28" descr="How does machine learning actually work? Computer science student Salome Tirado is sitting down with Ashley Edwards, a Research Scientist at DeepMind, to learn about the three main types of machine learning: supervised, unsupervised, and reinforcement learning.&#10;&#10;Sign up now at http://rpf.io/experienceai &#10;&#10;This video's copyright is held by the Raspberry Pi Foundation, and the video is dual licensed under the YouTube Standard license and Creative Commons CC BY-SA 4.0 license." title="How do machines learn? | Experience AI">
            <a:hlinkClick r:id="rId4"/>
          </p:cNvPr>
          <p:cNvPicPr preferRelativeResize="0"/>
          <p:nvPr/>
        </p:nvPicPr>
        <p:blipFill>
          <a:blip r:embed="rId5">
            <a:alphaModFix/>
          </a:blip>
          <a:stretch>
            <a:fillRect/>
          </a:stretch>
        </p:blipFill>
        <p:spPr>
          <a:xfrm>
            <a:off x="1453325" y="1046095"/>
            <a:ext cx="6237350" cy="350851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685"/>
        <p:cNvGrpSpPr/>
        <p:nvPr/>
      </p:nvGrpSpPr>
      <p:grpSpPr>
        <a:xfrm>
          <a:off x="0" y="0"/>
          <a:ext cx="0" cy="0"/>
          <a:chOff x="0" y="0"/>
          <a:chExt cx="0" cy="0"/>
        </a:xfrm>
      </p:grpSpPr>
      <p:sp>
        <p:nvSpPr>
          <p:cNvPr id="686" name="Google Shape;686;p60"/>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b="1" dirty="0" err="1">
                <a:solidFill>
                  <a:srgbClr val="C31C4A"/>
                </a:solidFill>
                <a:latin typeface="Roboto"/>
                <a:ea typeface="Roboto"/>
                <a:cs typeface="Roboto"/>
                <a:sym typeface="Roboto"/>
              </a:rPr>
              <a:t>Σε</a:t>
            </a:r>
            <a:r>
              <a:rPr lang="en-US" sz="1700" b="1" dirty="0">
                <a:solidFill>
                  <a:srgbClr val="C31C4A"/>
                </a:solidFill>
                <a:latin typeface="Roboto"/>
                <a:ea typeface="Roboto"/>
                <a:cs typeface="Roboto"/>
                <a:sym typeface="Roboto"/>
              </a:rPr>
              <a:t> α</a:t>
            </a:r>
            <a:r>
              <a:rPr lang="en-US" sz="1700" b="1" dirty="0" err="1">
                <a:solidFill>
                  <a:srgbClr val="C31C4A"/>
                </a:solidFill>
                <a:latin typeface="Roboto"/>
                <a:ea typeface="Roboto"/>
                <a:cs typeface="Roboto"/>
                <a:sym typeface="Roboto"/>
              </a:rPr>
              <a:t>υτό</a:t>
            </a:r>
            <a:r>
              <a:rPr lang="en-US" sz="1700" b="1" dirty="0">
                <a:solidFill>
                  <a:srgbClr val="C31C4A"/>
                </a:solidFill>
                <a:latin typeface="Roboto"/>
                <a:ea typeface="Roboto"/>
                <a:cs typeface="Roboto"/>
                <a:sym typeface="Roboto"/>
              </a:rPr>
              <a:t> </a:t>
            </a:r>
            <a:r>
              <a:rPr lang="en-US" sz="1700" b="1" dirty="0" err="1">
                <a:solidFill>
                  <a:srgbClr val="C31C4A"/>
                </a:solidFill>
                <a:latin typeface="Roboto"/>
                <a:ea typeface="Roboto"/>
                <a:cs typeface="Roboto"/>
                <a:sym typeface="Roboto"/>
              </a:rPr>
              <a:t>το</a:t>
            </a:r>
            <a:r>
              <a:rPr lang="en-US" sz="1700" b="1" dirty="0">
                <a:solidFill>
                  <a:srgbClr val="C31C4A"/>
                </a:solidFill>
                <a:latin typeface="Roboto"/>
                <a:ea typeface="Roboto"/>
                <a:cs typeface="Roboto"/>
                <a:sym typeface="Roboto"/>
              </a:rPr>
              <a:t> </a:t>
            </a:r>
            <a:r>
              <a:rPr lang="en-US" sz="1700" b="1" dirty="0" err="1">
                <a:solidFill>
                  <a:srgbClr val="C31C4A"/>
                </a:solidFill>
                <a:latin typeface="Roboto"/>
                <a:ea typeface="Roboto"/>
                <a:cs typeface="Roboto"/>
                <a:sym typeface="Roboto"/>
              </a:rPr>
              <a:t>μάθημ</a:t>
            </a:r>
            <a:r>
              <a:rPr lang="en-US" sz="1700" b="1" dirty="0">
                <a:solidFill>
                  <a:srgbClr val="C31C4A"/>
                </a:solidFill>
                <a:latin typeface="Roboto"/>
                <a:ea typeface="Roboto"/>
                <a:cs typeface="Roboto"/>
                <a:sym typeface="Roboto"/>
              </a:rPr>
              <a:t>α…</a:t>
            </a:r>
            <a:endParaRPr sz="1700"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dirty="0" err="1">
                <a:latin typeface="Roboto"/>
                <a:ea typeface="Roboto"/>
                <a:cs typeface="Roboto"/>
                <a:sym typeface="Roboto"/>
              </a:rPr>
              <a:t>Περιγράψ</a:t>
            </a:r>
            <a:r>
              <a:rPr lang="en-US" dirty="0">
                <a:latin typeface="Roboto"/>
                <a:ea typeface="Roboto"/>
                <a:cs typeface="Roboto"/>
                <a:sym typeface="Roboto"/>
              </a:rPr>
              <a:t>α</a:t>
            </a:r>
            <a:r>
              <a:rPr lang="el-GR" dirty="0">
                <a:latin typeface="Roboto"/>
                <a:ea typeface="Roboto"/>
                <a:cs typeface="Roboto"/>
                <a:sym typeface="Roboto"/>
              </a:rPr>
              <a:t>μ</a:t>
            </a:r>
            <a:r>
              <a:rPr lang="en-US" dirty="0">
                <a:latin typeface="Roboto"/>
                <a:ea typeface="Roboto"/>
                <a:cs typeface="Roboto"/>
                <a:sym typeface="Roboto"/>
              </a:rPr>
              <a:t>ε ποια μέρη ενός συστήματος χρησιμοποιούν AI</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dirty="0" err="1">
                <a:latin typeface="Roboto"/>
                <a:ea typeface="Roboto"/>
                <a:cs typeface="Roboto"/>
                <a:sym typeface="Roboto"/>
              </a:rPr>
              <a:t>Διερευνήσ</a:t>
            </a:r>
            <a:r>
              <a:rPr lang="en-US" dirty="0">
                <a:latin typeface="Roboto"/>
                <a:ea typeface="Roboto"/>
                <a:cs typeface="Roboto"/>
                <a:sym typeface="Roboto"/>
              </a:rPr>
              <a:t>α</a:t>
            </a:r>
            <a:r>
              <a:rPr lang="el-GR" dirty="0">
                <a:latin typeface="Roboto"/>
                <a:ea typeface="Roboto"/>
                <a:cs typeface="Roboto"/>
                <a:sym typeface="Roboto"/>
              </a:rPr>
              <a:t>μ</a:t>
            </a:r>
            <a:r>
              <a:rPr lang="en-US" dirty="0">
                <a:latin typeface="Roboto"/>
                <a:ea typeface="Roboto"/>
                <a:cs typeface="Roboto"/>
                <a:sym typeface="Roboto"/>
              </a:rPr>
              <a:t>ε τον ρόλο των δεδομένων στις εφαρμογές AI</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dirty="0" err="1">
                <a:latin typeface="Roboto"/>
                <a:ea typeface="Roboto"/>
                <a:cs typeface="Roboto"/>
                <a:sym typeface="Roboto"/>
              </a:rPr>
              <a:t>Ορίσ</a:t>
            </a:r>
            <a:r>
              <a:rPr lang="en-US" dirty="0">
                <a:latin typeface="Roboto"/>
                <a:ea typeface="Roboto"/>
                <a:cs typeface="Roboto"/>
                <a:sym typeface="Roboto"/>
              </a:rPr>
              <a:t>α</a:t>
            </a:r>
            <a:r>
              <a:rPr lang="el-GR" dirty="0">
                <a:latin typeface="Roboto"/>
                <a:ea typeface="Roboto"/>
                <a:cs typeface="Roboto"/>
                <a:sym typeface="Roboto"/>
              </a:rPr>
              <a:t>μ</a:t>
            </a:r>
            <a:r>
              <a:rPr lang="en-US" dirty="0">
                <a:latin typeface="Roboto"/>
                <a:ea typeface="Roboto"/>
                <a:cs typeface="Roboto"/>
                <a:sym typeface="Roboto"/>
              </a:rPr>
              <a:t>ε την έννοια της «μηχανικής μάθησης»</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dirty="0" err="1">
                <a:latin typeface="Roboto"/>
                <a:ea typeface="Roboto"/>
                <a:cs typeface="Roboto"/>
                <a:sym typeface="Roboto"/>
              </a:rPr>
              <a:t>Χρησιμο</a:t>
            </a:r>
            <a:r>
              <a:rPr lang="en-US" dirty="0">
                <a:latin typeface="Roboto"/>
                <a:ea typeface="Roboto"/>
                <a:cs typeface="Roboto"/>
                <a:sym typeface="Roboto"/>
              </a:rPr>
              <a:t>ποιήσα</a:t>
            </a:r>
            <a:r>
              <a:rPr lang="el-GR" dirty="0">
                <a:latin typeface="Roboto"/>
                <a:ea typeface="Roboto"/>
                <a:cs typeface="Roboto"/>
                <a:sym typeface="Roboto"/>
              </a:rPr>
              <a:t>μ</a:t>
            </a:r>
            <a:r>
              <a:rPr lang="en-US" dirty="0">
                <a:latin typeface="Roboto"/>
                <a:ea typeface="Roboto"/>
                <a:cs typeface="Roboto"/>
                <a:sym typeface="Roboto"/>
              </a:rPr>
              <a:t>ε ταξινόμηση για την κατηγοριοποίηση δεδομένων</a:t>
            </a:r>
            <a:endParaRPr dirty="0">
              <a:latin typeface="Roboto"/>
              <a:ea typeface="Roboto"/>
              <a:cs typeface="Roboto"/>
              <a:sym typeface="Roboto"/>
            </a:endParaRPr>
          </a:p>
        </p:txBody>
      </p:sp>
      <p:sp>
        <p:nvSpPr>
          <p:cNvPr id="687" name="Google Shape;687;p6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solidFill>
                  <a:srgbClr val="C31C4A"/>
                </a:solidFill>
                <a:latin typeface="Roboto"/>
                <a:ea typeface="Roboto"/>
                <a:cs typeface="Roboto"/>
                <a:sym typeface="Roboto"/>
              </a:rPr>
              <a:t>Επόμενο μάθημα</a:t>
            </a:r>
            <a:endParaRPr sz="3600">
              <a:solidFill>
                <a:srgbClr val="C31C4A"/>
              </a:solidFill>
              <a:latin typeface="Roboto"/>
              <a:ea typeface="Roboto"/>
              <a:cs typeface="Roboto"/>
              <a:sym typeface="Roboto"/>
            </a:endParaRPr>
          </a:p>
        </p:txBody>
      </p:sp>
      <p:sp>
        <p:nvSpPr>
          <p:cNvPr id="688" name="Google Shape;688;p60"/>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b="1" dirty="0" err="1">
                <a:solidFill>
                  <a:srgbClr val="C31C4A"/>
                </a:solidFill>
                <a:latin typeface="Roboto"/>
                <a:ea typeface="Roboto"/>
                <a:cs typeface="Roboto"/>
                <a:sym typeface="Roboto"/>
              </a:rPr>
              <a:t>Στο</a:t>
            </a:r>
            <a:r>
              <a:rPr lang="en-US" sz="1700" b="1" dirty="0">
                <a:solidFill>
                  <a:srgbClr val="C31C4A"/>
                </a:solidFill>
                <a:latin typeface="Roboto"/>
                <a:ea typeface="Roboto"/>
                <a:cs typeface="Roboto"/>
                <a:sym typeface="Roboto"/>
              </a:rPr>
              <a:t> επ</a:t>
            </a:r>
            <a:r>
              <a:rPr lang="en-US" sz="1700" b="1" dirty="0" err="1">
                <a:solidFill>
                  <a:srgbClr val="C31C4A"/>
                </a:solidFill>
                <a:latin typeface="Roboto"/>
                <a:ea typeface="Roboto"/>
                <a:cs typeface="Roboto"/>
                <a:sym typeface="Roboto"/>
              </a:rPr>
              <a:t>όμενο</a:t>
            </a:r>
            <a:r>
              <a:rPr lang="en-US" sz="1700" b="1" dirty="0">
                <a:solidFill>
                  <a:srgbClr val="C31C4A"/>
                </a:solidFill>
                <a:latin typeface="Roboto"/>
                <a:ea typeface="Roboto"/>
                <a:cs typeface="Roboto"/>
                <a:sym typeface="Roboto"/>
              </a:rPr>
              <a:t> </a:t>
            </a:r>
            <a:r>
              <a:rPr lang="en-US" sz="1700" b="1" dirty="0" err="1">
                <a:solidFill>
                  <a:srgbClr val="C31C4A"/>
                </a:solidFill>
                <a:latin typeface="Roboto"/>
                <a:ea typeface="Roboto"/>
                <a:cs typeface="Roboto"/>
                <a:sym typeface="Roboto"/>
              </a:rPr>
              <a:t>μάθημ</a:t>
            </a:r>
            <a:r>
              <a:rPr lang="en-US" sz="1700" b="1" dirty="0">
                <a:solidFill>
                  <a:srgbClr val="C31C4A"/>
                </a:solidFill>
                <a:latin typeface="Roboto"/>
                <a:ea typeface="Roboto"/>
                <a:cs typeface="Roboto"/>
                <a:sym typeface="Roboto"/>
              </a:rPr>
              <a:t>α, θα…</a:t>
            </a:r>
            <a:endParaRPr sz="1700"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dirty="0" err="1">
                <a:latin typeface="Roboto"/>
                <a:ea typeface="Roboto"/>
                <a:cs typeface="Roboto"/>
                <a:sym typeface="Roboto"/>
              </a:rPr>
              <a:t>Διερευνήσ</a:t>
            </a:r>
            <a:r>
              <a:rPr lang="el-GR" dirty="0" err="1">
                <a:latin typeface="Roboto"/>
                <a:ea typeface="Roboto"/>
                <a:cs typeface="Roboto"/>
                <a:sym typeface="Roboto"/>
              </a:rPr>
              <a:t>ουμ</a:t>
            </a:r>
            <a:r>
              <a:rPr lang="en-US" dirty="0">
                <a:latin typeface="Roboto"/>
                <a:ea typeface="Roboto"/>
                <a:cs typeface="Roboto"/>
                <a:sym typeface="Roboto"/>
              </a:rPr>
              <a:t>ε </a:t>
            </a:r>
            <a:r>
              <a:rPr lang="en-US" dirty="0" err="1">
                <a:latin typeface="Roboto"/>
                <a:ea typeface="Roboto"/>
                <a:cs typeface="Roboto"/>
                <a:sym typeface="Roboto"/>
              </a:rPr>
              <a:t>τη</a:t>
            </a:r>
            <a:r>
              <a:rPr lang="en-US" dirty="0">
                <a:latin typeface="Roboto"/>
                <a:ea typeface="Roboto"/>
                <a:cs typeface="Roboto"/>
                <a:sym typeface="Roboto"/>
              </a:rPr>
              <a:t> </a:t>
            </a:r>
            <a:r>
              <a:rPr lang="en-US" dirty="0" err="1">
                <a:latin typeface="Roboto"/>
                <a:ea typeface="Roboto"/>
                <a:cs typeface="Roboto"/>
                <a:sym typeface="Roboto"/>
              </a:rPr>
              <a:t>σημ</a:t>
            </a:r>
            <a:r>
              <a:rPr lang="en-US" dirty="0">
                <a:latin typeface="Roboto"/>
                <a:ea typeface="Roboto"/>
                <a:cs typeface="Roboto"/>
                <a:sym typeface="Roboto"/>
              </a:rPr>
              <a:t>ασία των δεδομένων </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dirty="0" err="1">
                <a:latin typeface="Roboto"/>
                <a:ea typeface="Roboto"/>
                <a:cs typeface="Roboto"/>
                <a:sym typeface="Roboto"/>
              </a:rPr>
              <a:t>Μάθ</a:t>
            </a:r>
            <a:r>
              <a:rPr lang="el-GR" dirty="0" err="1">
                <a:latin typeface="Roboto"/>
                <a:ea typeface="Roboto"/>
                <a:cs typeface="Roboto"/>
                <a:sym typeface="Roboto"/>
              </a:rPr>
              <a:t>ουμ</a:t>
            </a:r>
            <a:r>
              <a:rPr lang="en-US" dirty="0">
                <a:latin typeface="Roboto"/>
                <a:ea typeface="Roboto"/>
                <a:cs typeface="Roboto"/>
                <a:sym typeface="Roboto"/>
              </a:rPr>
              <a:t>ε </a:t>
            </a:r>
            <a:r>
              <a:rPr lang="en-US" dirty="0" err="1">
                <a:latin typeface="Roboto"/>
                <a:ea typeface="Roboto"/>
                <a:cs typeface="Roboto"/>
                <a:sym typeface="Roboto"/>
              </a:rPr>
              <a:t>γι</a:t>
            </a:r>
            <a:r>
              <a:rPr lang="en-US" dirty="0">
                <a:latin typeface="Roboto"/>
                <a:ea typeface="Roboto"/>
                <a:cs typeface="Roboto"/>
                <a:sym typeface="Roboto"/>
              </a:rPr>
              <a:t>α τα δεδομένα εκπαίδευσης και ελέγχου</a:t>
            </a:r>
            <a:endParaRPr dirty="0">
              <a:latin typeface="Roboto"/>
              <a:ea typeface="Roboto"/>
              <a:cs typeface="Roboto"/>
              <a:sym typeface="Roboto"/>
            </a:endParaRPr>
          </a:p>
          <a:p>
            <a:pPr marL="0" lvl="0" indent="0" algn="l" rtl="0">
              <a:lnSpc>
                <a:spcPct val="115000"/>
              </a:lnSpc>
              <a:spcBef>
                <a:spcPts val="1600"/>
              </a:spcBef>
              <a:spcAft>
                <a:spcPts val="1600"/>
              </a:spcAft>
              <a:buSzPts val="1800"/>
              <a:buNone/>
            </a:pPr>
            <a:r>
              <a:rPr lang="en-US" dirty="0" err="1">
                <a:latin typeface="Roboto"/>
                <a:ea typeface="Roboto"/>
                <a:cs typeface="Roboto"/>
                <a:sym typeface="Roboto"/>
              </a:rPr>
              <a:t>Περιγράψ</a:t>
            </a:r>
            <a:r>
              <a:rPr lang="el-GR" dirty="0" err="1">
                <a:latin typeface="Roboto"/>
                <a:ea typeface="Roboto"/>
                <a:cs typeface="Roboto"/>
                <a:sym typeface="Roboto"/>
              </a:rPr>
              <a:t>ουμ</a:t>
            </a:r>
            <a:r>
              <a:rPr lang="en-US" dirty="0">
                <a:latin typeface="Roboto"/>
                <a:ea typeface="Roboto"/>
                <a:cs typeface="Roboto"/>
                <a:sym typeface="Roboto"/>
              </a:rPr>
              <a:t>ε </a:t>
            </a:r>
            <a:r>
              <a:rPr lang="en-US" dirty="0" err="1">
                <a:latin typeface="Roboto"/>
                <a:ea typeface="Roboto"/>
                <a:cs typeface="Roboto"/>
                <a:sym typeface="Roboto"/>
              </a:rPr>
              <a:t>τρό</a:t>
            </a:r>
            <a:r>
              <a:rPr lang="en-US" dirty="0">
                <a:latin typeface="Roboto"/>
                <a:ea typeface="Roboto"/>
                <a:cs typeface="Roboto"/>
                <a:sym typeface="Roboto"/>
              </a:rPr>
              <a:t>πους αναγνώρισης και πρόληψης προκαταλήψεων (bias) στα μοντέλα ML που αναπτύσσ</a:t>
            </a:r>
            <a:r>
              <a:rPr lang="el-GR" dirty="0" err="1">
                <a:latin typeface="Roboto"/>
                <a:ea typeface="Roboto"/>
                <a:cs typeface="Roboto"/>
                <a:sym typeface="Roboto"/>
              </a:rPr>
              <a:t>ουμε</a:t>
            </a:r>
            <a:endParaRPr dirty="0">
              <a:latin typeface="Roboto"/>
              <a:ea typeface="Roboto"/>
              <a:cs typeface="Roboto"/>
              <a:sym typeface="Roboto"/>
            </a:endParaRPr>
          </a:p>
        </p:txBody>
      </p:sp>
      <p:sp>
        <p:nvSpPr>
          <p:cNvPr id="689" name="Google Shape;689;p60"/>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Περίληψη</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91"/>
        <p:cNvGrpSpPr/>
        <p:nvPr/>
      </p:nvGrpSpPr>
      <p:grpSpPr>
        <a:xfrm>
          <a:off x="0" y="0"/>
          <a:ext cx="0" cy="0"/>
          <a:chOff x="0" y="0"/>
          <a:chExt cx="0" cy="0"/>
        </a:xfrm>
      </p:grpSpPr>
      <p:grpSp>
        <p:nvGrpSpPr>
          <p:cNvPr id="92" name="Google Shape;92;p14"/>
          <p:cNvGrpSpPr/>
          <p:nvPr/>
        </p:nvGrpSpPr>
        <p:grpSpPr>
          <a:xfrm>
            <a:off x="4780742" y="1289299"/>
            <a:ext cx="3798058" cy="2435824"/>
            <a:chOff x="6674675" y="858225"/>
            <a:chExt cx="1898175" cy="1264050"/>
          </a:xfrm>
        </p:grpSpPr>
        <p:pic>
          <p:nvPicPr>
            <p:cNvPr id="93" name="Google Shape;93;p14"/>
            <p:cNvPicPr preferRelativeResize="0"/>
            <p:nvPr/>
          </p:nvPicPr>
          <p:blipFill rotWithShape="1">
            <a:blip r:embed="rId3">
              <a:alphaModFix/>
            </a:blip>
            <a:srcRect/>
            <a:stretch/>
          </p:blipFill>
          <p:spPr>
            <a:xfrm>
              <a:off x="6674675" y="858225"/>
              <a:ext cx="1898175" cy="1264050"/>
            </a:xfrm>
            <a:prstGeom prst="rect">
              <a:avLst/>
            </a:prstGeom>
            <a:noFill/>
            <a:ln>
              <a:noFill/>
            </a:ln>
          </p:spPr>
        </p:pic>
        <p:sp>
          <p:nvSpPr>
            <p:cNvPr id="94" name="Google Shape;94;p14"/>
            <p:cNvSpPr txBox="1"/>
            <p:nvPr/>
          </p:nvSpPr>
          <p:spPr>
            <a:xfrm>
              <a:off x="6837718" y="1033848"/>
              <a:ext cx="644700" cy="223800"/>
            </a:xfrm>
            <a:prstGeom prst="rect">
              <a:avLst/>
            </a:prstGeom>
            <a:noFill/>
            <a:ln>
              <a:noFill/>
            </a:ln>
          </p:spPr>
          <p:txBody>
            <a:bodyPr spcFirstLastPara="1" wrap="square" lIns="0" tIns="0" rIns="0" bIns="0" anchor="t" anchorCtr="0">
              <a:normAutofit fontScale="62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1900" b="0" i="0" u="none" strike="noStrike" cap="none">
                  <a:solidFill>
                    <a:srgbClr val="000000"/>
                  </a:solidFill>
                  <a:latin typeface="Roboto"/>
                  <a:ea typeface="Roboto"/>
                  <a:cs typeface="Roboto"/>
                  <a:sym typeface="Roboto"/>
                </a:rPr>
                <a:t>Τι ύψος έχει ο πύργος του Άιφελ;</a:t>
              </a:r>
              <a:endParaRPr sz="1900" b="0" i="0" u="none" strike="noStrike" cap="none">
                <a:solidFill>
                  <a:srgbClr val="000000"/>
                </a:solidFill>
                <a:latin typeface="Roboto"/>
                <a:ea typeface="Roboto"/>
                <a:cs typeface="Roboto"/>
                <a:sym typeface="Roboto"/>
              </a:endParaRPr>
            </a:p>
          </p:txBody>
        </p:sp>
        <p:sp>
          <p:nvSpPr>
            <p:cNvPr id="95" name="Google Shape;95;p14"/>
            <p:cNvSpPr txBox="1"/>
            <p:nvPr/>
          </p:nvSpPr>
          <p:spPr>
            <a:xfrm>
              <a:off x="7829374" y="1050649"/>
              <a:ext cx="614100" cy="223800"/>
            </a:xfrm>
            <a:prstGeom prst="rect">
              <a:avLst/>
            </a:prstGeom>
            <a:noFill/>
            <a:ln>
              <a:noFill/>
            </a:ln>
          </p:spPr>
          <p:txBody>
            <a:bodyPr spcFirstLastPara="1" wrap="square" lIns="0" tIns="0" rIns="0" bIns="0" anchor="t" anchorCtr="0">
              <a:normAutofit fontScale="5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1500" b="0" i="0" u="none" strike="noStrike" cap="none">
                  <a:solidFill>
                    <a:srgbClr val="000000"/>
                  </a:solidFill>
                  <a:latin typeface="Roboto Mono Medium"/>
                  <a:ea typeface="Roboto Mono Medium"/>
                  <a:cs typeface="Roboto Mono Medium"/>
                  <a:sym typeface="Roboto Mono Medium"/>
                </a:rPr>
                <a:t>Το ύψος του πύργου του Άιφελ είναι 330 μέτρα ή 1083 πόδια.</a:t>
              </a:r>
              <a:endParaRPr sz="1500" b="0" i="0" u="none" strike="noStrike" cap="none">
                <a:solidFill>
                  <a:srgbClr val="000000"/>
                </a:solidFill>
                <a:latin typeface="Roboto Mono Medium"/>
                <a:ea typeface="Roboto Mono Medium"/>
                <a:cs typeface="Roboto Mono Medium"/>
                <a:sym typeface="Roboto Mono Medium"/>
              </a:endParaRPr>
            </a:p>
          </p:txBody>
        </p:sp>
      </p:grpSp>
      <p:sp>
        <p:nvSpPr>
          <p:cNvPr id="96" name="Google Shape;96;p14"/>
          <p:cNvSpPr txBox="1">
            <a:spLocks noGrp="1"/>
          </p:cNvSpPr>
          <p:nvPr>
            <p:ph type="title"/>
          </p:nvPr>
        </p:nvSpPr>
        <p:spPr>
          <a:xfrm>
            <a:off x="310900" y="319600"/>
            <a:ext cx="71733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Μερικές χρήσεις ενός «έξυπνου» ηχείου</a:t>
            </a:r>
            <a:endParaRPr sz="3600">
              <a:solidFill>
                <a:srgbClr val="595959"/>
              </a:solidFill>
              <a:latin typeface="Roboto"/>
              <a:ea typeface="Roboto"/>
              <a:cs typeface="Roboto"/>
              <a:sym typeface="Roboto"/>
            </a:endParaRPr>
          </a:p>
        </p:txBody>
      </p:sp>
      <p:sp>
        <p:nvSpPr>
          <p:cNvPr id="97" name="Google Shape;97;p14"/>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a:solidFill>
                  <a:schemeClr val="lt1"/>
                </a:solidFill>
                <a:latin typeface="Roboto"/>
                <a:ea typeface="Roboto"/>
                <a:cs typeface="Roboto"/>
                <a:sym typeface="Roboto"/>
              </a:rPr>
              <a:t>Εισαγωγή</a:t>
            </a:r>
            <a:endParaRPr>
              <a:latin typeface="Roboto"/>
              <a:ea typeface="Roboto"/>
              <a:cs typeface="Roboto"/>
              <a:sym typeface="Roboto"/>
            </a:endParaRPr>
          </a:p>
        </p:txBody>
      </p:sp>
      <p:sp>
        <p:nvSpPr>
          <p:cNvPr id="98" name="Google Shape;98;p14"/>
          <p:cNvSpPr txBox="1">
            <a:spLocks noGrp="1"/>
          </p:cNvSpPr>
          <p:nvPr>
            <p:ph type="body" idx="2"/>
          </p:nvPr>
        </p:nvSpPr>
        <p:spPr>
          <a:xfrm>
            <a:off x="310900" y="1398725"/>
            <a:ext cx="4346100" cy="36591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00"/>
              </a:buClr>
              <a:buSzPts val="1800"/>
              <a:buFont typeface="Roboto"/>
              <a:buChar char="●"/>
            </a:pPr>
            <a:r>
              <a:rPr lang="en-US" sz="1800">
                <a:latin typeface="Roboto"/>
                <a:ea typeface="Roboto"/>
                <a:cs typeface="Roboto"/>
                <a:sym typeface="Roboto"/>
              </a:rPr>
              <a:t>Ερμηνεία φωνητικών εντολών</a:t>
            </a:r>
            <a:endParaRPr>
              <a:latin typeface="Roboto"/>
              <a:ea typeface="Roboto"/>
              <a:cs typeface="Roboto"/>
              <a:sym typeface="Roboto"/>
            </a:endParaRPr>
          </a:p>
          <a:p>
            <a:pPr marL="457200" lvl="0" indent="-342900" algn="l" rtl="0">
              <a:lnSpc>
                <a:spcPct val="100000"/>
              </a:lnSpc>
              <a:spcBef>
                <a:spcPts val="1000"/>
              </a:spcBef>
              <a:spcAft>
                <a:spcPts val="0"/>
              </a:spcAft>
              <a:buClr>
                <a:srgbClr val="000000"/>
              </a:buClr>
              <a:buSzPts val="1800"/>
              <a:buFont typeface="Roboto"/>
              <a:buChar char="●"/>
            </a:pPr>
            <a:r>
              <a:rPr lang="en-US" sz="1800">
                <a:latin typeface="Roboto"/>
                <a:ea typeface="Roboto"/>
                <a:cs typeface="Roboto"/>
                <a:sym typeface="Roboto"/>
              </a:rPr>
              <a:t>Απάντηση ερωτήσεων</a:t>
            </a:r>
            <a:endParaRPr>
              <a:latin typeface="Roboto"/>
              <a:ea typeface="Roboto"/>
              <a:cs typeface="Roboto"/>
              <a:sym typeface="Roboto"/>
            </a:endParaRPr>
          </a:p>
          <a:p>
            <a:pPr marL="457200" lvl="0" indent="-342900" algn="l" rtl="0">
              <a:lnSpc>
                <a:spcPct val="100000"/>
              </a:lnSpc>
              <a:spcBef>
                <a:spcPts val="1000"/>
              </a:spcBef>
              <a:spcAft>
                <a:spcPts val="0"/>
              </a:spcAft>
              <a:buClr>
                <a:srgbClr val="000000"/>
              </a:buClr>
              <a:buSzPts val="1800"/>
              <a:buFont typeface="Roboto"/>
              <a:buChar char="●"/>
            </a:pPr>
            <a:r>
              <a:rPr lang="en-US" sz="1800">
                <a:latin typeface="Roboto"/>
                <a:ea typeface="Roboto"/>
                <a:cs typeface="Roboto"/>
                <a:sym typeface="Roboto"/>
              </a:rPr>
              <a:t>Παίξιμο μουσικής</a:t>
            </a:r>
            <a:endParaRPr>
              <a:latin typeface="Roboto"/>
              <a:ea typeface="Roboto"/>
              <a:cs typeface="Roboto"/>
              <a:sym typeface="Roboto"/>
            </a:endParaRPr>
          </a:p>
          <a:p>
            <a:pPr marL="457200" lvl="0" indent="-342900" algn="l" rtl="0">
              <a:lnSpc>
                <a:spcPct val="100000"/>
              </a:lnSpc>
              <a:spcBef>
                <a:spcPts val="1000"/>
              </a:spcBef>
              <a:spcAft>
                <a:spcPts val="1000"/>
              </a:spcAft>
              <a:buClr>
                <a:srgbClr val="000000"/>
              </a:buClr>
              <a:buSzPts val="1800"/>
              <a:buFont typeface="Roboto"/>
              <a:buChar char="●"/>
            </a:pPr>
            <a:r>
              <a:rPr lang="en-US" sz="1800">
                <a:latin typeface="Roboto"/>
                <a:ea typeface="Roboto"/>
                <a:cs typeface="Roboto"/>
                <a:sym typeface="Roboto"/>
              </a:rPr>
              <a:t>Ρύθµιση ξυπνητηριών</a:t>
            </a:r>
            <a:endParaRPr>
              <a:latin typeface="Roboto"/>
              <a:ea typeface="Roboto"/>
              <a:cs typeface="Roboto"/>
              <a:sym typeface="Roboto"/>
            </a:endParaRPr>
          </a:p>
        </p:txBody>
      </p:sp>
      <p:sp>
        <p:nvSpPr>
          <p:cNvPr id="99" name="Google Shape;99;p14"/>
          <p:cNvSpPr/>
          <p:nvPr/>
        </p:nvSpPr>
        <p:spPr>
          <a:xfrm rot="5400000">
            <a:off x="1536247" y="3323562"/>
            <a:ext cx="559500" cy="267600"/>
          </a:xfrm>
          <a:prstGeom prst="leftArrow">
            <a:avLst>
              <a:gd name="adj1" fmla="val 50000"/>
              <a:gd name="adj2" fmla="val 50000"/>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100" name="Google Shape;100;p14"/>
          <p:cNvSpPr txBox="1">
            <a:spLocks noGrp="1"/>
          </p:cNvSpPr>
          <p:nvPr>
            <p:ph type="body" idx="2"/>
          </p:nvPr>
        </p:nvSpPr>
        <p:spPr>
          <a:xfrm>
            <a:off x="310900" y="3819125"/>
            <a:ext cx="3010200" cy="11625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b="1">
                <a:solidFill>
                  <a:srgbClr val="FFFFFF"/>
                </a:solidFill>
                <a:latin typeface="Roboto"/>
                <a:ea typeface="Roboto"/>
                <a:cs typeface="Roboto"/>
                <a:sym typeface="Roboto"/>
              </a:rPr>
              <a:t>Όλα αυτά είναι πράγματα για τα οποία </a:t>
            </a:r>
            <a:r>
              <a:rPr lang="en-US" b="1" i="1">
                <a:solidFill>
                  <a:schemeClr val="lt1"/>
                </a:solidFill>
                <a:latin typeface="Roboto"/>
                <a:ea typeface="Roboto"/>
                <a:cs typeface="Roboto"/>
                <a:sym typeface="Roboto"/>
              </a:rPr>
              <a:t>εσείς </a:t>
            </a:r>
            <a:r>
              <a:rPr lang="en-US" b="1">
                <a:solidFill>
                  <a:srgbClr val="FFFFFF"/>
                </a:solidFill>
                <a:latin typeface="Roboto"/>
                <a:ea typeface="Roboto"/>
                <a:cs typeface="Roboto"/>
                <a:sym typeface="Roboto"/>
              </a:rPr>
              <a:t> χρησιμοποιείτε ένα «έξυπνο» ηχείο.</a:t>
            </a:r>
            <a:endParaRPr b="1">
              <a:latin typeface="Roboto"/>
              <a:ea typeface="Roboto"/>
              <a:cs typeface="Roboto"/>
              <a:sym typeface="Roboto"/>
            </a:endParaRPr>
          </a:p>
        </p:txBody>
      </p:sp>
      <p:sp>
        <p:nvSpPr>
          <p:cNvPr id="101" name="Google Shape;101;p14"/>
          <p:cNvSpPr txBox="1">
            <a:spLocks noGrp="1"/>
          </p:cNvSpPr>
          <p:nvPr>
            <p:ph type="body" idx="2"/>
          </p:nvPr>
        </p:nvSpPr>
        <p:spPr>
          <a:xfrm>
            <a:off x="5175200" y="3742925"/>
            <a:ext cx="3010200" cy="11625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SzPts val="1800"/>
              <a:buNone/>
            </a:pPr>
            <a:r>
              <a:rPr lang="en-US" b="1">
                <a:solidFill>
                  <a:srgbClr val="FFFFFF"/>
                </a:solidFill>
                <a:latin typeface="Roboto"/>
                <a:ea typeface="Roboto"/>
                <a:cs typeface="Roboto"/>
                <a:sym typeface="Roboto"/>
              </a:rPr>
              <a:t>Ποιες περιπτώσεις θα ωφελούνταν από μια προσέγγιση </a:t>
            </a:r>
            <a:r>
              <a:rPr lang="en-US" b="1" i="1">
                <a:solidFill>
                  <a:schemeClr val="lt1"/>
                </a:solidFill>
                <a:latin typeface="Roboto"/>
                <a:ea typeface="Roboto"/>
                <a:cs typeface="Roboto"/>
                <a:sym typeface="Roboto"/>
              </a:rPr>
              <a:t>βάσει δεδομένων</a:t>
            </a:r>
            <a:r>
              <a:rPr lang="en-US" b="1">
                <a:solidFill>
                  <a:schemeClr val="lt1"/>
                </a:solidFill>
                <a:latin typeface="Roboto"/>
                <a:ea typeface="Roboto"/>
                <a:cs typeface="Roboto"/>
                <a:sym typeface="Roboto"/>
              </a:rPr>
              <a:t>;</a:t>
            </a:r>
            <a:endParaRPr b="1">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childTnLst>
                                </p:cTn>
                              </p:par>
                              <p:par>
                                <p:cTn id="12" presetID="10" presetClass="entr" presetSubtype="0" fill="hold" nodeType="with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fade">
                                      <p:cBhvr>
                                        <p:cTn id="14" dur="10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Μια προσέγγιση βάσει δεδομένων</a:t>
            </a:r>
            <a:endParaRPr sz="3600">
              <a:solidFill>
                <a:srgbClr val="595959"/>
              </a:solidFill>
              <a:latin typeface="Roboto"/>
              <a:ea typeface="Roboto"/>
              <a:cs typeface="Roboto"/>
              <a:sym typeface="Roboto"/>
            </a:endParaRPr>
          </a:p>
        </p:txBody>
      </p:sp>
      <p:sp>
        <p:nvSpPr>
          <p:cNvPr id="107" name="Google Shape;107;p1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a:solidFill>
                  <a:schemeClr val="lt1"/>
                </a:solidFill>
                <a:latin typeface="Roboto"/>
                <a:ea typeface="Roboto"/>
                <a:cs typeface="Roboto"/>
                <a:sym typeface="Roboto"/>
              </a:rPr>
              <a:t>Εισαγωγή</a:t>
            </a:r>
            <a:endParaRPr>
              <a:latin typeface="Roboto"/>
              <a:ea typeface="Roboto"/>
              <a:cs typeface="Roboto"/>
              <a:sym typeface="Roboto"/>
            </a:endParaRPr>
          </a:p>
        </p:txBody>
      </p:sp>
      <p:sp>
        <p:nvSpPr>
          <p:cNvPr id="108" name="Google Shape;108;p15"/>
          <p:cNvSpPr txBox="1">
            <a:spLocks noGrp="1"/>
          </p:cNvSpPr>
          <p:nvPr>
            <p:ph type="body" idx="2"/>
          </p:nvPr>
        </p:nvSpPr>
        <p:spPr>
          <a:xfrm>
            <a:off x="310900" y="1093925"/>
            <a:ext cx="4346100" cy="36591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C31C4A"/>
              </a:buClr>
              <a:buSzPts val="1800"/>
              <a:buFont typeface="Roboto"/>
              <a:buChar char="●"/>
            </a:pPr>
            <a:r>
              <a:rPr lang="en-US" b="1">
                <a:solidFill>
                  <a:srgbClr val="C31C4A"/>
                </a:solidFill>
                <a:latin typeface="Roboto"/>
                <a:ea typeface="Roboto"/>
                <a:cs typeface="Roboto"/>
                <a:sym typeface="Roboto"/>
              </a:rPr>
              <a:t>Ερμηνεία φωνητικών εντολών</a:t>
            </a:r>
            <a:endParaRPr b="1">
              <a:solidFill>
                <a:srgbClr val="C31C4A"/>
              </a:solidFill>
              <a:latin typeface="Roboto"/>
              <a:ea typeface="Roboto"/>
              <a:cs typeface="Roboto"/>
              <a:sym typeface="Roboto"/>
            </a:endParaRPr>
          </a:p>
          <a:p>
            <a:pPr marL="457200" lvl="0" indent="-342900" algn="l" rtl="0">
              <a:lnSpc>
                <a:spcPct val="100000"/>
              </a:lnSpc>
              <a:spcBef>
                <a:spcPts val="1000"/>
              </a:spcBef>
              <a:spcAft>
                <a:spcPts val="0"/>
              </a:spcAft>
              <a:buClr>
                <a:srgbClr val="C31C4A"/>
              </a:buClr>
              <a:buSzPts val="1800"/>
              <a:buFont typeface="Roboto"/>
              <a:buChar char="●"/>
            </a:pPr>
            <a:r>
              <a:rPr lang="en-US" b="1">
                <a:solidFill>
                  <a:srgbClr val="C31C4A"/>
                </a:solidFill>
                <a:latin typeface="Roboto"/>
                <a:ea typeface="Roboto"/>
                <a:cs typeface="Roboto"/>
                <a:sym typeface="Roboto"/>
              </a:rPr>
              <a:t>Απάντηση ερωτήσεων</a:t>
            </a:r>
            <a:endParaRPr b="1">
              <a:solidFill>
                <a:srgbClr val="C31C4A"/>
              </a:solidFill>
              <a:latin typeface="Roboto"/>
              <a:ea typeface="Roboto"/>
              <a:cs typeface="Roboto"/>
              <a:sym typeface="Roboto"/>
            </a:endParaRPr>
          </a:p>
          <a:p>
            <a:pPr marL="457200" lvl="0" indent="-342900" algn="l" rtl="0">
              <a:lnSpc>
                <a:spcPct val="100000"/>
              </a:lnSpc>
              <a:spcBef>
                <a:spcPts val="1000"/>
              </a:spcBef>
              <a:spcAft>
                <a:spcPts val="0"/>
              </a:spcAft>
              <a:buClr>
                <a:srgbClr val="000000"/>
              </a:buClr>
              <a:buSzPts val="1800"/>
              <a:buFont typeface="Roboto"/>
              <a:buChar char="●"/>
            </a:pPr>
            <a:r>
              <a:rPr lang="en-US" strike="sngStrike">
                <a:latin typeface="Roboto"/>
                <a:ea typeface="Roboto"/>
                <a:cs typeface="Roboto"/>
                <a:sym typeface="Roboto"/>
              </a:rPr>
              <a:t>Αναπαραγωγή μουσικής</a:t>
            </a:r>
            <a:endParaRPr strike="sngStrike">
              <a:latin typeface="Roboto"/>
              <a:ea typeface="Roboto"/>
              <a:cs typeface="Roboto"/>
              <a:sym typeface="Roboto"/>
            </a:endParaRPr>
          </a:p>
          <a:p>
            <a:pPr marL="457200" lvl="0" indent="-342900" algn="l" rtl="0">
              <a:lnSpc>
                <a:spcPct val="100000"/>
              </a:lnSpc>
              <a:spcBef>
                <a:spcPts val="1000"/>
              </a:spcBef>
              <a:spcAft>
                <a:spcPts val="1000"/>
              </a:spcAft>
              <a:buClr>
                <a:srgbClr val="000000"/>
              </a:buClr>
              <a:buSzPts val="1800"/>
              <a:buFont typeface="Roboto"/>
              <a:buChar char="●"/>
            </a:pPr>
            <a:r>
              <a:rPr lang="en-US" strike="sngStrike">
                <a:latin typeface="Roboto"/>
                <a:ea typeface="Roboto"/>
                <a:cs typeface="Roboto"/>
                <a:sym typeface="Roboto"/>
              </a:rPr>
              <a:t>Ρύθµιση ξυπνητηριών</a:t>
            </a:r>
            <a:endParaRPr strike="sngStrike">
              <a:latin typeface="Roboto"/>
              <a:ea typeface="Roboto"/>
              <a:cs typeface="Roboto"/>
              <a:sym typeface="Roboto"/>
            </a:endParaRPr>
          </a:p>
        </p:txBody>
      </p:sp>
      <p:sp>
        <p:nvSpPr>
          <p:cNvPr id="109" name="Google Shape;109;p15"/>
          <p:cNvSpPr txBox="1"/>
          <p:nvPr/>
        </p:nvSpPr>
        <p:spPr>
          <a:xfrm>
            <a:off x="4736600" y="1170100"/>
            <a:ext cx="4096500" cy="3518400"/>
          </a:xfrm>
          <a:prstGeom prst="rect">
            <a:avLst/>
          </a:prstGeom>
          <a:solidFill>
            <a:srgbClr val="C31C4A"/>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i="0" u="none" strike="noStrike" cap="none">
                <a:solidFill>
                  <a:schemeClr val="lt1"/>
                </a:solidFill>
                <a:latin typeface="Roboto"/>
                <a:ea typeface="Roboto"/>
                <a:cs typeface="Roboto"/>
                <a:sym typeface="Roboto"/>
              </a:rPr>
              <a:t>Υπάρχουν πολλοί τρόποι με τους οποίους ένα άτομο μπορεί να διατυπώσει μια εντολή και οι άνθρωποι μιλούν σε διαφορετικές γλώσσες με διαφορετικές προφορές.</a:t>
            </a:r>
            <a:endParaRPr sz="1800" i="0" u="none" strike="noStrike" cap="none">
              <a:solidFill>
                <a:schemeClr val="lt1"/>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r>
              <a:rPr lang="en-US" sz="1800" i="0" u="none" strike="noStrike" cap="none">
                <a:solidFill>
                  <a:schemeClr val="lt1"/>
                </a:solidFill>
                <a:latin typeface="Roboto"/>
                <a:ea typeface="Roboto"/>
                <a:cs typeface="Roboto"/>
                <a:sym typeface="Roboto"/>
              </a:rPr>
              <a:t>Για να μπορείτε να απαντήσετε σε όσο το δυνατόν περισσότερους ανθρώπους, ένα μοντέλο είναι χρήσιμο.</a:t>
            </a:r>
            <a:endParaRPr sz="1500" b="1" i="0" u="none" strike="noStrike" cap="none">
              <a:solidFill>
                <a:srgbClr val="FFFFFF"/>
              </a:solidFill>
              <a:latin typeface="Roboto"/>
              <a:ea typeface="Roboto"/>
              <a:cs typeface="Roboto"/>
              <a:sym typeface="Roboto"/>
            </a:endParaRPr>
          </a:p>
        </p:txBody>
      </p:sp>
      <p:sp>
        <p:nvSpPr>
          <p:cNvPr id="110" name="Google Shape;110;p15"/>
          <p:cNvSpPr/>
          <p:nvPr/>
        </p:nvSpPr>
        <p:spPr>
          <a:xfrm>
            <a:off x="4497750" y="1170100"/>
            <a:ext cx="311700" cy="383100"/>
          </a:xfrm>
          <a:prstGeom prst="leftArrow">
            <a:avLst>
              <a:gd name="adj1" fmla="val 50000"/>
              <a:gd name="adj2" fmla="val 50000"/>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a:latin typeface="Roboto"/>
                <a:ea typeface="Roboto"/>
                <a:cs typeface="Roboto"/>
                <a:sym typeface="Roboto"/>
              </a:rPr>
              <a:t>Μια προσέγγιση βάσει δεδομένων</a:t>
            </a:r>
            <a:endParaRPr sz="3600">
              <a:solidFill>
                <a:srgbClr val="595959"/>
              </a:solidFill>
              <a:latin typeface="Roboto"/>
              <a:ea typeface="Roboto"/>
              <a:cs typeface="Roboto"/>
              <a:sym typeface="Roboto"/>
            </a:endParaRPr>
          </a:p>
        </p:txBody>
      </p:sp>
      <p:sp>
        <p:nvSpPr>
          <p:cNvPr id="116" name="Google Shape;116;p1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a:solidFill>
                  <a:schemeClr val="lt1"/>
                </a:solidFill>
                <a:latin typeface="Roboto"/>
                <a:ea typeface="Roboto"/>
                <a:cs typeface="Roboto"/>
                <a:sym typeface="Roboto"/>
              </a:rPr>
              <a:t>Εισαγωγή</a:t>
            </a:r>
            <a:endParaRPr>
              <a:latin typeface="Roboto"/>
              <a:ea typeface="Roboto"/>
              <a:cs typeface="Roboto"/>
              <a:sym typeface="Roboto"/>
            </a:endParaRPr>
          </a:p>
        </p:txBody>
      </p:sp>
      <p:sp>
        <p:nvSpPr>
          <p:cNvPr id="117" name="Google Shape;117;p16"/>
          <p:cNvSpPr txBox="1">
            <a:spLocks noGrp="1"/>
          </p:cNvSpPr>
          <p:nvPr>
            <p:ph type="body" idx="2"/>
          </p:nvPr>
        </p:nvSpPr>
        <p:spPr>
          <a:xfrm>
            <a:off x="310900" y="1093925"/>
            <a:ext cx="4346100" cy="36591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C31C4A"/>
              </a:buClr>
              <a:buSzPts val="1800"/>
              <a:buFont typeface="Roboto"/>
              <a:buChar char="●"/>
            </a:pPr>
            <a:r>
              <a:rPr lang="en-US" b="1">
                <a:solidFill>
                  <a:srgbClr val="C31C4A"/>
                </a:solidFill>
                <a:latin typeface="Roboto"/>
                <a:ea typeface="Roboto"/>
                <a:cs typeface="Roboto"/>
                <a:sym typeface="Roboto"/>
              </a:rPr>
              <a:t>Ερμηνεία φωνητικών εντολών</a:t>
            </a:r>
            <a:endParaRPr b="1">
              <a:solidFill>
                <a:srgbClr val="C31C4A"/>
              </a:solidFill>
              <a:latin typeface="Roboto"/>
              <a:ea typeface="Roboto"/>
              <a:cs typeface="Roboto"/>
              <a:sym typeface="Roboto"/>
            </a:endParaRPr>
          </a:p>
          <a:p>
            <a:pPr marL="457200" lvl="0" indent="-342900" algn="l" rtl="0">
              <a:lnSpc>
                <a:spcPct val="100000"/>
              </a:lnSpc>
              <a:spcBef>
                <a:spcPts val="1000"/>
              </a:spcBef>
              <a:spcAft>
                <a:spcPts val="0"/>
              </a:spcAft>
              <a:buClr>
                <a:srgbClr val="C31C4A"/>
              </a:buClr>
              <a:buSzPts val="1800"/>
              <a:buFont typeface="Roboto"/>
              <a:buChar char="●"/>
            </a:pPr>
            <a:r>
              <a:rPr lang="en-US" b="1">
                <a:solidFill>
                  <a:srgbClr val="C31C4A"/>
                </a:solidFill>
                <a:latin typeface="Roboto"/>
                <a:ea typeface="Roboto"/>
                <a:cs typeface="Roboto"/>
                <a:sym typeface="Roboto"/>
              </a:rPr>
              <a:t>Απάντηση ερωτήσεων</a:t>
            </a:r>
            <a:endParaRPr b="1">
              <a:solidFill>
                <a:srgbClr val="C31C4A"/>
              </a:solidFill>
              <a:latin typeface="Roboto"/>
              <a:ea typeface="Roboto"/>
              <a:cs typeface="Roboto"/>
              <a:sym typeface="Roboto"/>
            </a:endParaRPr>
          </a:p>
          <a:p>
            <a:pPr marL="457200" lvl="0" indent="-342900" algn="l" rtl="0">
              <a:lnSpc>
                <a:spcPct val="100000"/>
              </a:lnSpc>
              <a:spcBef>
                <a:spcPts val="1000"/>
              </a:spcBef>
              <a:spcAft>
                <a:spcPts val="0"/>
              </a:spcAft>
              <a:buClr>
                <a:srgbClr val="000000"/>
              </a:buClr>
              <a:buSzPts val="1800"/>
              <a:buFont typeface="Roboto"/>
              <a:buChar char="●"/>
            </a:pPr>
            <a:r>
              <a:rPr lang="en-US" strike="sngStrike">
                <a:latin typeface="Roboto"/>
                <a:ea typeface="Roboto"/>
                <a:cs typeface="Roboto"/>
                <a:sym typeface="Roboto"/>
              </a:rPr>
              <a:t>Παίξιμο μουσικής</a:t>
            </a:r>
            <a:endParaRPr strike="sngStrike">
              <a:latin typeface="Roboto"/>
              <a:ea typeface="Roboto"/>
              <a:cs typeface="Roboto"/>
              <a:sym typeface="Roboto"/>
            </a:endParaRPr>
          </a:p>
          <a:p>
            <a:pPr marL="457200" lvl="0" indent="-342900" algn="l" rtl="0">
              <a:lnSpc>
                <a:spcPct val="100000"/>
              </a:lnSpc>
              <a:spcBef>
                <a:spcPts val="1000"/>
              </a:spcBef>
              <a:spcAft>
                <a:spcPts val="1000"/>
              </a:spcAft>
              <a:buClr>
                <a:srgbClr val="000000"/>
              </a:buClr>
              <a:buSzPts val="1800"/>
              <a:buFont typeface="Roboto"/>
              <a:buChar char="●"/>
            </a:pPr>
            <a:r>
              <a:rPr lang="en-US" strike="sngStrike">
                <a:latin typeface="Roboto"/>
                <a:ea typeface="Roboto"/>
                <a:cs typeface="Roboto"/>
                <a:sym typeface="Roboto"/>
              </a:rPr>
              <a:t>Ρύθµιση ξυπνητηριών</a:t>
            </a:r>
            <a:endParaRPr strike="sngStrike">
              <a:latin typeface="Roboto"/>
              <a:ea typeface="Roboto"/>
              <a:cs typeface="Roboto"/>
              <a:sym typeface="Roboto"/>
            </a:endParaRPr>
          </a:p>
        </p:txBody>
      </p:sp>
      <p:sp>
        <p:nvSpPr>
          <p:cNvPr id="118" name="Google Shape;118;p16"/>
          <p:cNvSpPr txBox="1"/>
          <p:nvPr/>
        </p:nvSpPr>
        <p:spPr>
          <a:xfrm>
            <a:off x="4736600" y="1170100"/>
            <a:ext cx="4096500" cy="3869100"/>
          </a:xfrm>
          <a:prstGeom prst="rect">
            <a:avLst/>
          </a:prstGeom>
          <a:solidFill>
            <a:srgbClr val="C31C4A"/>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i="0" u="none" strike="noStrike" cap="none">
                <a:solidFill>
                  <a:srgbClr val="FFFFFF"/>
                </a:solidFill>
                <a:latin typeface="Roboto"/>
                <a:ea typeface="Roboto"/>
                <a:cs typeface="Roboto"/>
                <a:sym typeface="Roboto"/>
              </a:rPr>
              <a:t>Οι απαντήσεις βρίσκονται στον Παγκόσμιο Ιστό χρησιμοποιώντας μια μηχανή αναζήτησης.</a:t>
            </a:r>
            <a:endParaRPr sz="1800" i="0" u="none" strike="noStrike" cap="none">
              <a:solidFill>
                <a:srgbClr val="FFFFFF"/>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i="0" u="none" strike="noStrike" cap="none">
                <a:solidFill>
                  <a:srgbClr val="FFFFFF"/>
                </a:solidFill>
                <a:latin typeface="Roboto"/>
                <a:ea typeface="Roboto"/>
                <a:cs typeface="Roboto"/>
                <a:sym typeface="Roboto"/>
              </a:rPr>
              <a:t>Οι μηχανές αναζήτησης ενδέχεται να χρησιμοποιούν ένα μοντέλο για να παρέχουν αποτελέσματα υψηλής ποιότητας. Ενδέχεται επίσης να υπάρχει ένα μοντέλο που βοηθά στην επιλογή του αποτελέσματος που είναι το πιο σχετικό προς την παρούσα ερώτηση. </a:t>
            </a:r>
            <a:endParaRPr sz="1800" i="0" u="none" strike="noStrike" cap="none">
              <a:solidFill>
                <a:srgbClr val="FFFFFF"/>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endParaRPr sz="1800" i="0" u="none" strike="noStrike" cap="none">
              <a:solidFill>
                <a:srgbClr val="FFFFFF"/>
              </a:solidFill>
              <a:latin typeface="Roboto"/>
              <a:ea typeface="Roboto"/>
              <a:cs typeface="Roboto"/>
              <a:sym typeface="Roboto"/>
            </a:endParaRPr>
          </a:p>
        </p:txBody>
      </p:sp>
      <p:sp>
        <p:nvSpPr>
          <p:cNvPr id="119" name="Google Shape;119;p16"/>
          <p:cNvSpPr/>
          <p:nvPr/>
        </p:nvSpPr>
        <p:spPr>
          <a:xfrm>
            <a:off x="3445325" y="1586625"/>
            <a:ext cx="1364100" cy="383100"/>
          </a:xfrm>
          <a:prstGeom prst="leftArrow">
            <a:avLst>
              <a:gd name="adj1" fmla="val 50000"/>
              <a:gd name="adj2" fmla="val 50000"/>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latin typeface="Roboto"/>
                <a:ea typeface="Roboto"/>
                <a:cs typeface="Roboto"/>
                <a:sym typeface="Roboto"/>
              </a:rPr>
              <a:t>Αποτελεί εφαρμογή AI ένα </a:t>
            </a:r>
            <a:r>
              <a:rPr lang="en-US" sz="3200">
                <a:latin typeface="Roboto"/>
                <a:ea typeface="Roboto"/>
                <a:cs typeface="Roboto"/>
                <a:sym typeface="Roboto"/>
              </a:rPr>
              <a:t>«</a:t>
            </a:r>
            <a:r>
              <a:rPr lang="en-US">
                <a:latin typeface="Roboto"/>
                <a:ea typeface="Roboto"/>
                <a:cs typeface="Roboto"/>
                <a:sym typeface="Roboto"/>
              </a:rPr>
              <a:t>έξυπνο</a:t>
            </a:r>
            <a:r>
              <a:rPr lang="en-US" sz="3200">
                <a:latin typeface="Roboto"/>
                <a:ea typeface="Roboto"/>
                <a:cs typeface="Roboto"/>
                <a:sym typeface="Roboto"/>
              </a:rPr>
              <a:t>»</a:t>
            </a:r>
            <a:r>
              <a:rPr lang="en-US">
                <a:latin typeface="Roboto"/>
                <a:ea typeface="Roboto"/>
                <a:cs typeface="Roboto"/>
                <a:sym typeface="Roboto"/>
              </a:rPr>
              <a:t> ηχείο; </a:t>
            </a:r>
            <a:endParaRPr sz="3200">
              <a:solidFill>
                <a:srgbClr val="595959"/>
              </a:solidFill>
              <a:latin typeface="Roboto"/>
              <a:ea typeface="Roboto"/>
              <a:cs typeface="Roboto"/>
              <a:sym typeface="Roboto"/>
            </a:endParaRPr>
          </a:p>
        </p:txBody>
      </p:sp>
      <p:sp>
        <p:nvSpPr>
          <p:cNvPr id="125" name="Google Shape;125;p17"/>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a:solidFill>
                  <a:schemeClr val="lt1"/>
                </a:solidFill>
                <a:latin typeface="Roboto"/>
                <a:ea typeface="Roboto"/>
                <a:cs typeface="Roboto"/>
                <a:sym typeface="Roboto"/>
              </a:rPr>
              <a:t>Εισαγωγή</a:t>
            </a:r>
            <a:endParaRPr>
              <a:latin typeface="Roboto"/>
              <a:ea typeface="Roboto"/>
              <a:cs typeface="Roboto"/>
              <a:sym typeface="Roboto"/>
            </a:endParaRPr>
          </a:p>
        </p:txBody>
      </p:sp>
      <p:sp>
        <p:nvSpPr>
          <p:cNvPr id="126" name="Google Shape;126;p17"/>
          <p:cNvSpPr txBox="1">
            <a:spLocks noGrp="1"/>
          </p:cNvSpPr>
          <p:nvPr>
            <p:ph type="body" idx="1"/>
          </p:nvPr>
        </p:nvSpPr>
        <p:spPr>
          <a:xfrm>
            <a:off x="310900" y="1093925"/>
            <a:ext cx="4194900" cy="3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700" b="1">
                <a:solidFill>
                  <a:srgbClr val="C31C4A"/>
                </a:solidFill>
                <a:latin typeface="Roboto"/>
                <a:ea typeface="Roboto"/>
                <a:cs typeface="Roboto"/>
                <a:sym typeface="Roboto"/>
              </a:rPr>
              <a:t>Ναι. </a:t>
            </a:r>
            <a:endParaRPr sz="1700" b="1">
              <a:solidFill>
                <a:srgbClr val="C31C4A"/>
              </a:solidFill>
              <a:latin typeface="Roboto"/>
              <a:ea typeface="Roboto"/>
              <a:cs typeface="Roboto"/>
              <a:sym typeface="Roboto"/>
            </a:endParaRPr>
          </a:p>
          <a:p>
            <a:pPr marL="0" lvl="0" indent="0" algn="l" rtl="0">
              <a:lnSpc>
                <a:spcPct val="100000"/>
              </a:lnSpc>
              <a:spcBef>
                <a:spcPts val="1600"/>
              </a:spcBef>
              <a:spcAft>
                <a:spcPts val="0"/>
              </a:spcAft>
              <a:buSzPts val="1800"/>
              <a:buNone/>
            </a:pPr>
            <a:r>
              <a:rPr lang="en-US" sz="1700">
                <a:latin typeface="Roboto"/>
                <a:ea typeface="Roboto"/>
                <a:cs typeface="Roboto"/>
                <a:sym typeface="Roboto"/>
              </a:rPr>
              <a:t>Αλλά το γεγονός ότι κάτι αποτελεί εφαρμογή AI δεν σημαίνει ότι κάθε τμήμα της χρησιμοποιεί προσέγγιση βάσει δεδομένων. </a:t>
            </a:r>
            <a:endParaRPr sz="1700">
              <a:latin typeface="Roboto"/>
              <a:ea typeface="Roboto"/>
              <a:cs typeface="Roboto"/>
              <a:sym typeface="Roboto"/>
            </a:endParaRPr>
          </a:p>
          <a:p>
            <a:pPr marL="0" lvl="0" indent="0" algn="l" rtl="0">
              <a:lnSpc>
                <a:spcPct val="100000"/>
              </a:lnSpc>
              <a:spcBef>
                <a:spcPts val="1200"/>
              </a:spcBef>
              <a:spcAft>
                <a:spcPts val="0"/>
              </a:spcAft>
              <a:buSzPts val="1800"/>
              <a:buNone/>
            </a:pPr>
            <a:r>
              <a:rPr lang="en-US" sz="1700">
                <a:latin typeface="Roboto"/>
                <a:ea typeface="Roboto"/>
                <a:cs typeface="Roboto"/>
                <a:sym typeface="Roboto"/>
              </a:rPr>
              <a:t>Όταν συζητάτε για εφαρμογές AI, θα πρέπει να είστε συγκεκριμένοι σχετικά με το ποια χρήση απαιτεί τεχνικές AI.</a:t>
            </a:r>
            <a:endParaRPr sz="1700">
              <a:latin typeface="Roboto"/>
              <a:ea typeface="Roboto"/>
              <a:cs typeface="Roboto"/>
              <a:sym typeface="Roboto"/>
            </a:endParaRPr>
          </a:p>
          <a:p>
            <a:pPr marL="0" lvl="0" indent="0" algn="l" rtl="0">
              <a:lnSpc>
                <a:spcPct val="100000"/>
              </a:lnSpc>
              <a:spcBef>
                <a:spcPts val="1600"/>
              </a:spcBef>
              <a:spcAft>
                <a:spcPts val="1600"/>
              </a:spcAft>
              <a:buSzPts val="1800"/>
              <a:buNone/>
            </a:pPr>
            <a:r>
              <a:rPr lang="en-US" sz="1700" b="1">
                <a:solidFill>
                  <a:srgbClr val="C31C4A"/>
                </a:solidFill>
                <a:latin typeface="Roboto"/>
                <a:ea typeface="Roboto"/>
                <a:cs typeface="Roboto"/>
                <a:sym typeface="Roboto"/>
              </a:rPr>
              <a:t>Οι δημιουργοί των «έξυπνων» ηχείων κάνουν χρήση του AI για να βοηθήσουν στην </a:t>
            </a:r>
            <a:r>
              <a:rPr lang="en-US" sz="1700" b="1" i="1">
                <a:solidFill>
                  <a:srgbClr val="C31C4A"/>
                </a:solidFill>
                <a:latin typeface="Roboto"/>
                <a:ea typeface="Roboto"/>
                <a:cs typeface="Roboto"/>
                <a:sym typeface="Roboto"/>
              </a:rPr>
              <a:t>ερμηνεία των φωνητικών εντολών</a:t>
            </a:r>
            <a:r>
              <a:rPr lang="en-US" sz="1700" b="1">
                <a:solidFill>
                  <a:srgbClr val="C31C4A"/>
                </a:solidFill>
                <a:latin typeface="Roboto"/>
                <a:ea typeface="Roboto"/>
                <a:cs typeface="Roboto"/>
                <a:sym typeface="Roboto"/>
              </a:rPr>
              <a:t> και στην </a:t>
            </a:r>
            <a:r>
              <a:rPr lang="en-US" sz="1700" b="1" i="1">
                <a:solidFill>
                  <a:srgbClr val="C31C4A"/>
                </a:solidFill>
                <a:latin typeface="Roboto"/>
                <a:ea typeface="Roboto"/>
                <a:cs typeface="Roboto"/>
                <a:sym typeface="Roboto"/>
              </a:rPr>
              <a:t>απάντηση ερωτήσεων</a:t>
            </a:r>
            <a:r>
              <a:rPr lang="en-US" sz="1700" b="1">
                <a:solidFill>
                  <a:srgbClr val="C31C4A"/>
                </a:solidFill>
                <a:latin typeface="Roboto"/>
                <a:ea typeface="Roboto"/>
                <a:cs typeface="Roboto"/>
                <a:sym typeface="Roboto"/>
              </a:rPr>
              <a:t>.</a:t>
            </a:r>
            <a:endParaRPr sz="1700" b="1">
              <a:solidFill>
                <a:srgbClr val="C31C4A"/>
              </a:solidFill>
              <a:latin typeface="Roboto"/>
              <a:ea typeface="Roboto"/>
              <a:cs typeface="Roboto"/>
              <a:sym typeface="Roboto"/>
            </a:endParaRPr>
          </a:p>
        </p:txBody>
      </p:sp>
      <p:grpSp>
        <p:nvGrpSpPr>
          <p:cNvPr id="127" name="Google Shape;127;p17"/>
          <p:cNvGrpSpPr/>
          <p:nvPr/>
        </p:nvGrpSpPr>
        <p:grpSpPr>
          <a:xfrm>
            <a:off x="4637333" y="1742129"/>
            <a:ext cx="4194777" cy="2515080"/>
            <a:chOff x="6629752" y="412787"/>
            <a:chExt cx="1898175" cy="1264050"/>
          </a:xfrm>
        </p:grpSpPr>
        <p:pic>
          <p:nvPicPr>
            <p:cNvPr id="128" name="Google Shape;128;p17"/>
            <p:cNvPicPr preferRelativeResize="0"/>
            <p:nvPr/>
          </p:nvPicPr>
          <p:blipFill rotWithShape="1">
            <a:blip r:embed="rId3">
              <a:alphaModFix/>
            </a:blip>
            <a:srcRect/>
            <a:stretch/>
          </p:blipFill>
          <p:spPr>
            <a:xfrm>
              <a:off x="6629752" y="412787"/>
              <a:ext cx="1898175" cy="1264050"/>
            </a:xfrm>
            <a:prstGeom prst="rect">
              <a:avLst/>
            </a:prstGeom>
            <a:noFill/>
            <a:ln>
              <a:noFill/>
            </a:ln>
          </p:spPr>
        </p:pic>
        <p:sp>
          <p:nvSpPr>
            <p:cNvPr id="129" name="Google Shape;129;p17"/>
            <p:cNvSpPr txBox="1"/>
            <p:nvPr/>
          </p:nvSpPr>
          <p:spPr>
            <a:xfrm>
              <a:off x="7788760" y="595137"/>
              <a:ext cx="620700" cy="223800"/>
            </a:xfrm>
            <a:prstGeom prst="rect">
              <a:avLst/>
            </a:prstGeom>
            <a:noFill/>
            <a:ln>
              <a:noFill/>
            </a:ln>
          </p:spPr>
          <p:txBody>
            <a:bodyPr spcFirstLastPara="1" wrap="square" lIns="0" tIns="0" rIns="0" bIns="0" anchor="t" anchorCtr="0">
              <a:normAutofit fontScale="62500"/>
            </a:bodyPr>
            <a:lstStyle/>
            <a:p>
              <a:pPr marL="0" marR="0" lvl="0" indent="0" algn="ctr" rtl="0">
                <a:lnSpc>
                  <a:spcPct val="100000"/>
                </a:lnSpc>
                <a:spcBef>
                  <a:spcPts val="0"/>
                </a:spcBef>
                <a:spcAft>
                  <a:spcPts val="0"/>
                </a:spcAft>
                <a:buClr>
                  <a:srgbClr val="000000"/>
                </a:buClr>
                <a:buSzPct val="100000"/>
                <a:buFont typeface="Arial"/>
                <a:buNone/>
              </a:pPr>
              <a:r>
                <a:rPr lang="en-US" sz="1500" b="0" i="0" u="none" strike="noStrike" cap="none">
                  <a:solidFill>
                    <a:srgbClr val="000000"/>
                  </a:solidFill>
                  <a:latin typeface="Roboto Mono Medium"/>
                  <a:ea typeface="Roboto Mono Medium"/>
                  <a:cs typeface="Roboto Mono Medium"/>
                  <a:sym typeface="Roboto Mono Medium"/>
                </a:rPr>
                <a:t>Το ύψος του πύργου του Άιφελ είναι 330 μέτρα ή 1083 πόδια.</a:t>
              </a:r>
              <a:endParaRPr sz="1500" b="0" i="0" u="none" strike="noStrike" cap="none">
                <a:solidFill>
                  <a:srgbClr val="000000"/>
                </a:solidFill>
                <a:latin typeface="Roboto Mono Medium"/>
                <a:ea typeface="Roboto Mono Medium"/>
                <a:cs typeface="Roboto Mono Medium"/>
                <a:sym typeface="Roboto Mono Medium"/>
              </a:endParaRPr>
            </a:p>
          </p:txBody>
        </p:sp>
      </p:grpSp>
      <p:sp>
        <p:nvSpPr>
          <p:cNvPr id="130" name="Google Shape;130;p17"/>
          <p:cNvSpPr txBox="1"/>
          <p:nvPr/>
        </p:nvSpPr>
        <p:spPr>
          <a:xfrm>
            <a:off x="5082824" y="2104951"/>
            <a:ext cx="1269600" cy="445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100" b="0" i="0" u="none" strike="noStrike" cap="none">
                <a:solidFill>
                  <a:srgbClr val="000000"/>
                </a:solidFill>
                <a:latin typeface="Roboto"/>
                <a:ea typeface="Roboto"/>
                <a:cs typeface="Roboto"/>
                <a:sym typeface="Roboto"/>
              </a:rPr>
              <a:t>Τι ύψος έχει ο πύργος του Άιφελ;</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Experience AI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4064</Words>
  <Application>Microsoft Office PowerPoint</Application>
  <PresentationFormat>On-screen Show (16:9)</PresentationFormat>
  <Paragraphs>590</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Roboto Mono Medium</vt:lpstr>
      <vt:lpstr>Roboto Medium</vt:lpstr>
      <vt:lpstr>Quicksand Medium</vt:lpstr>
      <vt:lpstr>Arial</vt:lpstr>
      <vt:lpstr>Quicksand</vt:lpstr>
      <vt:lpstr>Roboto</vt:lpstr>
      <vt:lpstr>Experience AI Slides</vt:lpstr>
      <vt:lpstr>Μάθημα 2: Πώς μαθαίνουν οι υπολογιστές από δεδομένα</vt:lpstr>
      <vt:lpstr>΄Ενα «έξυπνο» ηχείο αποτελεί εφαρμογή AI; Γιατί;</vt:lpstr>
      <vt:lpstr>Μάθημα 2: Πώς μαθαίνουν οι υπολογιστές από δεδομένα</vt:lpstr>
      <vt:lpstr>Δύο διαφορετικές προσεγγίσεις  </vt:lpstr>
      <vt:lpstr>Δύο διαφορετικές προσεγγίσεις</vt:lpstr>
      <vt:lpstr>Μερικές χρήσεις ενός «έξυπνου» ηχείου</vt:lpstr>
      <vt:lpstr>Μια προσέγγιση βάσει δεδομένων</vt:lpstr>
      <vt:lpstr>Μια προσέγγιση βάσει δεδομένων</vt:lpstr>
      <vt:lpstr>Αποτελεί εφαρμογή AI ένα «έξυπνο» ηχείο; </vt:lpstr>
      <vt:lpstr>Πώς μαθαίνουν «τα μοντέλα»;</vt:lpstr>
      <vt:lpstr>Τι είναι η μηχανική μάθηση;</vt:lpstr>
      <vt:lpstr>Πώς μαθαίνουν «τα μοντέλα»;</vt:lpstr>
      <vt:lpstr>Πώς «μαθαίνουν» τα μοντέλα;</vt:lpstr>
      <vt:lpstr>Πώς «μαθαίνουν» τα μοντέλα;</vt:lpstr>
      <vt:lpstr>Πώς «μαθαίνουν» τα μοντέλα;</vt:lpstr>
      <vt:lpstr>Θα χρησιμοποιούσατε μηχανική μάθηση;</vt:lpstr>
      <vt:lpstr>Θα χρησιμοποιούσατε μηχανική μάθηση;</vt:lpstr>
      <vt:lpstr>Θα χρησιμοποιούσατε μηχανική μάθηση;</vt:lpstr>
      <vt:lpstr>Τι δεδομένα θα χρειαζόσασταν;</vt:lpstr>
      <vt:lpstr>Τύποι μηχανικής μάθησης</vt:lpstr>
      <vt:lpstr>Τύποι μηχανικής μάθησης  Σε ποιον τύπο μηχανικής μάθησης ισχύουν οι παρακάτω δηλώσεις;</vt:lpstr>
      <vt:lpstr>Τύποι μηχανικής μάθησης   Χρησιμοποιεί έναν agent που συλλέγει δεδομένα από το περιβάλλον</vt:lpstr>
      <vt:lpstr>Τύποι μηχανικής μάθησης   Χρησιμοποιεί έναν agent που συλλέγει δεδομένα από το περιβάλλον</vt:lpstr>
      <vt:lpstr>Τύποι μηχανικής μάθησης   Η εκπαίδευση απαιτεί δεδομένα παραδείγματος</vt:lpstr>
      <vt:lpstr>Τύποι μηχανικής μάθησης   Η εκπαίδευση απαιτεί δεδομένα παραδείγματος</vt:lpstr>
      <vt:lpstr>Τύποι μηχανικής μάθησης   Ομαδοποίηση παρόμοιων δεδομένων</vt:lpstr>
      <vt:lpstr>Τύποι μηχανικής μάθησης   Ομαδοποίηση παρόμοιων δεδομένων</vt:lpstr>
      <vt:lpstr>Τύποι μηχανικής μάθησης   Μάθηση μέσω πειραματισμού (με δοκιμή και σφάλμα)</vt:lpstr>
      <vt:lpstr>Τύποι μηχανικής μάθησης   Μάθηση μέσω πειραματισμού (με δοκιμή και σφάλμα)</vt:lpstr>
      <vt:lpstr>Τύποι μηχανικής μάθησης   Απαιτεί πολλά δεδομένα εκπαίδευσης</vt:lpstr>
      <vt:lpstr>Τύποι μηχανικής μάθησης   Απαιτεί πολλά δεδομένα εκπαίδευσης</vt:lpstr>
      <vt:lpstr>Ταξινόμηση </vt:lpstr>
      <vt:lpstr>PowerPoint Presentation</vt:lpstr>
      <vt:lpstr>PowerPoint Presentation</vt:lpstr>
      <vt:lpstr>Ταξινόμηση</vt:lpstr>
      <vt:lpstr>Ταξινόμηση</vt:lpstr>
      <vt:lpstr>Ταξινόμηση </vt:lpstr>
      <vt:lpstr>Ταξινόμηση - Παράδειγμα 1  </vt:lpstr>
      <vt:lpstr>Ταξινόμηση - Παράδειγμα 1  </vt:lpstr>
      <vt:lpstr>Ταξινόμηση - Παράδειγμα 2</vt:lpstr>
      <vt:lpstr>Ταξινόμηση - Παράδειγμα 2</vt:lpstr>
      <vt:lpstr>Ταξινόμηση - Παράδειγμα 2</vt:lpstr>
      <vt:lpstr>Τύποι δεδομένων για ταξινόμηση</vt:lpstr>
      <vt:lpstr>Τύποι δεδομένων για ταξινόμηση</vt:lpstr>
      <vt:lpstr>Ταξινόμηση - η σειρά σας</vt:lpstr>
      <vt:lpstr>Ταξινόμηση - η σειρά σας</vt:lpstr>
      <vt:lpstr>Ταξινόμηση - η σειρά σας</vt:lpstr>
      <vt:lpstr>Ταξινόμηση - η σειρά σας</vt:lpstr>
      <vt:lpstr>Ταξινόμηση - η σειρά σας</vt:lpstr>
      <vt:lpstr>Ταξινόμηση - η σειρά σας</vt:lpstr>
      <vt:lpstr>Τύποι μηχανικής μάθησης  </vt:lpstr>
      <vt:lpstr>Επόμενο μάθημα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Κωστας Καρπουζης</cp:lastModifiedBy>
  <cp:revision>2</cp:revision>
  <dcterms:modified xsi:type="dcterms:W3CDTF">2025-03-12T12:00:41Z</dcterms:modified>
</cp:coreProperties>
</file>