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43" r:id="rId2"/>
    <p:sldId id="434" r:id="rId3"/>
    <p:sldId id="439" r:id="rId4"/>
    <p:sldId id="424" r:id="rId5"/>
    <p:sldId id="467" r:id="rId6"/>
    <p:sldId id="442" r:id="rId7"/>
    <p:sldId id="447" r:id="rId8"/>
    <p:sldId id="473" r:id="rId9"/>
    <p:sldId id="469" r:id="rId10"/>
    <p:sldId id="470" r:id="rId11"/>
    <p:sldId id="471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510" r:id="rId29"/>
  </p:sldIdLst>
  <p:sldSz cx="9144000" cy="6858000" type="screen4x3"/>
  <p:notesSz cx="6797675" cy="9926638"/>
  <p:defaultTextStyle>
    <a:defPPr>
      <a:defRPr lang="en-GB"/>
    </a:defPPr>
    <a:lvl1pPr algn="ctr" defTabSz="449263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1pPr>
    <a:lvl2pPr marL="457200" algn="ctr" defTabSz="449263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2pPr>
    <a:lvl3pPr marL="914400" algn="ctr" defTabSz="449263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3pPr>
    <a:lvl4pPr marL="1371600" algn="ctr" defTabSz="449263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4pPr>
    <a:lvl5pPr marL="1828800" algn="ctr" defTabSz="449263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Myriad Pro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uytwi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EFF6D"/>
    <a:srgbClr val="FFFF21"/>
    <a:srgbClr val="FFFF1D"/>
    <a:srgbClr val="99FF66"/>
    <a:srgbClr val="FFFF66"/>
    <a:srgbClr val="FFFF00"/>
    <a:srgbClr val="FF9933"/>
    <a:srgbClr val="A6FF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79129" autoAdjust="0"/>
  </p:normalViewPr>
  <p:slideViewPr>
    <p:cSldViewPr>
      <p:cViewPr>
        <p:scale>
          <a:sx n="100" d="100"/>
          <a:sy n="100" d="100"/>
        </p:scale>
        <p:origin x="-468" y="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7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7CDA9C03-10E9-4C2C-82BF-2259B815690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8163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115052ED-06FE-475D-9E14-E1ECBAF368F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35307-80DB-4C36-9950-93F2D61F023D}" type="slidenum">
              <a:rPr lang="en-GB"/>
              <a:pPr/>
              <a:t>1</a:t>
            </a:fld>
            <a:endParaRPr lang="en-GB"/>
          </a:p>
        </p:txBody>
      </p:sp>
      <p:sp>
        <p:nvSpPr>
          <p:cNvPr id="472066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6C3835-E5A5-422C-B8E2-A53101CE4112}" type="slidenum">
              <a:rPr lang="en-GB"/>
              <a:pPr/>
              <a:t>11</a:t>
            </a:fld>
            <a:endParaRPr lang="en-GB"/>
          </a:p>
        </p:txBody>
      </p:sp>
      <p:sp>
        <p:nvSpPr>
          <p:cNvPr id="765954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5638"/>
          </a:xfrm>
        </p:spPr>
        <p:txBody>
          <a:bodyPr/>
          <a:lstStyle/>
          <a:p>
            <a:r>
              <a:rPr lang="en-GB"/>
              <a:t>NEW slide proposed by EMPL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E80A0F-8EA9-4292-B353-AAC7A2DC83F7}" type="slidenum">
              <a:rPr lang="en-GB"/>
              <a:pPr/>
              <a:t>12</a:t>
            </a:fld>
            <a:endParaRPr lang="en-GB"/>
          </a:p>
        </p:txBody>
      </p:sp>
      <p:sp>
        <p:nvSpPr>
          <p:cNvPr id="82329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D0A954-FE23-467D-882B-1EA11D9F077A}" type="slidenum">
              <a:rPr lang="en-GB"/>
              <a:pPr/>
              <a:t>13</a:t>
            </a:fld>
            <a:endParaRPr lang="en-GB"/>
          </a:p>
        </p:txBody>
      </p:sp>
      <p:sp>
        <p:nvSpPr>
          <p:cNvPr id="825346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7B4621-55EF-4441-9EF9-ACBD467CFCB4}" type="slidenum">
              <a:rPr lang="en-GB"/>
              <a:pPr/>
              <a:t>15</a:t>
            </a:fld>
            <a:endParaRPr lang="en-GB"/>
          </a:p>
        </p:txBody>
      </p:sp>
      <p:sp>
        <p:nvSpPr>
          <p:cNvPr id="82841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1F4B1-87AC-435F-B88A-54D51AFFB5BC}" type="slidenum">
              <a:rPr lang="en-GB"/>
              <a:pPr/>
              <a:t>21</a:t>
            </a:fld>
            <a:endParaRPr lang="en-GB"/>
          </a:p>
        </p:txBody>
      </p:sp>
      <p:sp>
        <p:nvSpPr>
          <p:cNvPr id="83558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D06B22-1B21-46EF-B9FA-CB8253F6E23E}" type="slidenum">
              <a:rPr lang="en-GB"/>
              <a:pPr/>
              <a:t>22</a:t>
            </a:fld>
            <a:endParaRPr lang="en-GB"/>
          </a:p>
        </p:txBody>
      </p:sp>
      <p:sp>
        <p:nvSpPr>
          <p:cNvPr id="837634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689F56-7F04-4EFE-AF55-14A2583D1148}" type="slidenum">
              <a:rPr lang="en-GB"/>
              <a:pPr/>
              <a:t>24</a:t>
            </a:fld>
            <a:endParaRPr lang="en-GB"/>
          </a:p>
        </p:txBody>
      </p:sp>
      <p:sp>
        <p:nvSpPr>
          <p:cNvPr id="84070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BB998-5B92-473B-8913-D640733A08DF}" type="slidenum">
              <a:rPr lang="en-GB"/>
              <a:pPr/>
              <a:t>25</a:t>
            </a:fld>
            <a:endParaRPr lang="en-GB"/>
          </a:p>
        </p:txBody>
      </p:sp>
      <p:sp>
        <p:nvSpPr>
          <p:cNvPr id="842754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FD6EF3-37FC-4120-9DB0-2A4AE02A3980}" type="slidenum">
              <a:rPr lang="en-GB"/>
              <a:pPr/>
              <a:t>26</a:t>
            </a:fld>
            <a:endParaRPr lang="en-GB"/>
          </a:p>
        </p:txBody>
      </p:sp>
      <p:sp>
        <p:nvSpPr>
          <p:cNvPr id="844802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23249-2BF7-43F1-8BED-13C143F33BB9}" type="slidenum">
              <a:rPr lang="en-GB"/>
              <a:pPr/>
              <a:t>27</a:t>
            </a:fld>
            <a:endParaRPr lang="en-GB"/>
          </a:p>
        </p:txBody>
      </p:sp>
      <p:sp>
        <p:nvSpPr>
          <p:cNvPr id="846850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73240-030F-401F-95D7-F2C9F9B705B9}" type="slidenum">
              <a:rPr lang="en-GB"/>
              <a:pPr/>
              <a:t>2</a:t>
            </a:fld>
            <a:endParaRPr lang="en-GB"/>
          </a:p>
        </p:txBody>
      </p:sp>
      <p:sp>
        <p:nvSpPr>
          <p:cNvPr id="684034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93300C-5AE0-4491-BBF6-732A6DFEB378}" type="slidenum">
              <a:rPr lang="en-GB"/>
              <a:pPr/>
              <a:t>28</a:t>
            </a:fld>
            <a:endParaRPr lang="en-GB"/>
          </a:p>
        </p:txBody>
      </p:sp>
      <p:sp>
        <p:nvSpPr>
          <p:cNvPr id="848898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95979-8698-4418-B132-558D80722722}" type="slidenum">
              <a:rPr lang="en-GB"/>
              <a:pPr/>
              <a:t>3</a:t>
            </a:fld>
            <a:endParaRPr lang="en-GB"/>
          </a:p>
        </p:txBody>
      </p:sp>
      <p:sp>
        <p:nvSpPr>
          <p:cNvPr id="696322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C0E8CC-3A4B-4BC6-8586-68B5DE25B507}" type="slidenum">
              <a:rPr lang="en-GB"/>
              <a:pPr/>
              <a:t>4</a:t>
            </a:fld>
            <a:endParaRPr lang="en-GB"/>
          </a:p>
        </p:txBody>
      </p:sp>
      <p:sp>
        <p:nvSpPr>
          <p:cNvPr id="660482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14A15E-8BAD-4386-80BB-4E99732700A1}" type="slidenum">
              <a:rPr lang="en-GB"/>
              <a:pPr/>
              <a:t>5</a:t>
            </a:fld>
            <a:endParaRPr lang="en-GB"/>
          </a:p>
        </p:txBody>
      </p:sp>
      <p:sp>
        <p:nvSpPr>
          <p:cNvPr id="755714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6805C-954B-4DE2-A9A8-F8F0A0A36190}" type="slidenum">
              <a:rPr lang="en-GB"/>
              <a:pPr/>
              <a:t>6</a:t>
            </a:fld>
            <a:endParaRPr lang="en-GB"/>
          </a:p>
        </p:txBody>
      </p:sp>
      <p:sp>
        <p:nvSpPr>
          <p:cNvPr id="702466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48492A-777B-4290-AAA0-F97CA3A38BD6}" type="slidenum">
              <a:rPr lang="en-GB"/>
              <a:pPr/>
              <a:t>7</a:t>
            </a:fld>
            <a:endParaRPr lang="en-GB"/>
          </a:p>
        </p:txBody>
      </p:sp>
      <p:sp>
        <p:nvSpPr>
          <p:cNvPr id="712706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6063FA-1684-46A9-8EC5-F5C8D3D2A9F6}" type="slidenum">
              <a:rPr lang="en-GB"/>
              <a:pPr/>
              <a:t>9</a:t>
            </a:fld>
            <a:endParaRPr lang="en-GB"/>
          </a:p>
        </p:txBody>
      </p:sp>
      <p:sp>
        <p:nvSpPr>
          <p:cNvPr id="761858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5638"/>
          </a:xfrm>
        </p:spPr>
        <p:txBody>
          <a:bodyPr/>
          <a:lstStyle/>
          <a:p>
            <a:r>
              <a:rPr lang="en-GB"/>
              <a:t>NEW slide proposed by EMPL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EBF7F3-7B90-4CA2-AD33-8850DCAAED94}" type="slidenum">
              <a:rPr lang="en-GB"/>
              <a:pPr/>
              <a:t>10</a:t>
            </a:fld>
            <a:endParaRPr lang="en-GB"/>
          </a:p>
        </p:txBody>
      </p:sp>
      <p:sp>
        <p:nvSpPr>
          <p:cNvPr id="763906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5638"/>
          </a:xfrm>
        </p:spPr>
        <p:txBody>
          <a:bodyPr/>
          <a:lstStyle/>
          <a:p>
            <a:r>
              <a:rPr lang="en-GB"/>
              <a:t>NEW slide proposed by EMPL</a:t>
            </a:r>
          </a:p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61" name="Picture 17" descr="COVER PPT_Compress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6858000"/>
          </a:xfrm>
          <a:prstGeom prst="rect">
            <a:avLst/>
          </a:prstGeom>
          <a:noFill/>
        </p:spPr>
      </p:pic>
      <p:pic>
        <p:nvPicPr>
          <p:cNvPr id="287747" name="Picture 3" descr="fond_courb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1113"/>
          </a:xfrm>
          <a:prstGeom prst="rect">
            <a:avLst/>
          </a:prstGeom>
          <a:noFill/>
        </p:spPr>
      </p:pic>
      <p:pic>
        <p:nvPicPr>
          <p:cNvPr id="287750" name="Picture 6" descr="carte_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087438"/>
          </a:xfrm>
          <a:prstGeom prst="rect">
            <a:avLst/>
          </a:prstGeom>
          <a:noFill/>
        </p:spPr>
      </p:pic>
      <p:sp>
        <p:nvSpPr>
          <p:cNvPr id="2877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587625"/>
            <a:ext cx="7772400" cy="1470025"/>
          </a:xfrm>
        </p:spPr>
        <p:txBody>
          <a:bodyPr/>
          <a:lstStyle>
            <a:lvl1pPr algn="ctr">
              <a:defRPr sz="6000" b="1" baseline="10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endParaRPr lang="en-GB"/>
          </a:p>
        </p:txBody>
      </p:sp>
      <p:sp>
        <p:nvSpPr>
          <p:cNvPr id="287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6324600" y="228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de-DE" sz="1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87754" name="Picture 10" descr="cour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4613" y="938213"/>
            <a:ext cx="9296401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8528050" y="6427788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fld id="{A6DAA9AE-D44C-4805-906F-41DB607B0CF9}" type="slidenum">
              <a:rPr lang="en-GB" sz="1000">
                <a:solidFill>
                  <a:srgbClr val="16489F"/>
                </a:solidFill>
                <a:latin typeface="Verdana" pitchFamily="34" charset="0"/>
              </a:rPr>
              <a:pPr algn="l">
                <a:spcBef>
                  <a:spcPct val="0"/>
                </a:spcBef>
              </a:pPr>
              <a:t>‹#›</a:t>
            </a:fld>
            <a:endParaRPr lang="en-GB" sz="1000">
              <a:solidFill>
                <a:srgbClr val="16489F"/>
              </a:solidFill>
              <a:latin typeface="Verdana" pitchFamily="34" charset="0"/>
            </a:endParaRP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2743200" y="2286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de-DE" sz="2000">
              <a:latin typeface="Verdana" pitchFamily="34" charset="0"/>
            </a:endParaRPr>
          </a:p>
        </p:txBody>
      </p:sp>
      <p:pic>
        <p:nvPicPr>
          <p:cNvPr id="287758" name="Picture 14"/>
          <p:cNvPicPr>
            <a:picLocks noChangeAspect="1" noChangeArrowheads="1"/>
          </p:cNvPicPr>
          <p:nvPr userDrawn="1"/>
        </p:nvPicPr>
        <p:blipFill>
          <a:blip r:embed="rId6" cstate="print"/>
          <a:srcRect l="2199" t="4549" r="21994" b="9447"/>
          <a:stretch>
            <a:fillRect/>
          </a:stretch>
        </p:blipFill>
        <p:spPr bwMode="auto">
          <a:xfrm>
            <a:off x="179388" y="188913"/>
            <a:ext cx="1079500" cy="6985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3513" y="1196975"/>
            <a:ext cx="1943100" cy="54197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4213" y="1196975"/>
            <a:ext cx="5676900" cy="54197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72400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4213" y="2349500"/>
            <a:ext cx="38100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8100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72400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4213" y="2349500"/>
            <a:ext cx="7772400" cy="42672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4213" y="23495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6" name="Picture 16" descr="carte_fina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0"/>
            <a:ext cx="1371600" cy="1087438"/>
          </a:xfrm>
          <a:prstGeom prst="rect">
            <a:avLst/>
          </a:prstGeom>
          <a:noFill/>
        </p:spPr>
      </p:pic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9697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2867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3495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8153400" y="6400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de-DE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8534400" y="632460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fld id="{DE041174-EA55-4B27-9301-9E24449B562A}" type="slidenum">
              <a:rPr lang="en-GB" sz="1000">
                <a:solidFill>
                  <a:srgbClr val="16489F"/>
                </a:solidFill>
                <a:latin typeface="Verdana" pitchFamily="34" charset="0"/>
              </a:rPr>
              <a:pPr algn="l"/>
              <a:t>‹#›</a:t>
            </a:fld>
            <a:endParaRPr lang="en-GB" sz="1000">
              <a:solidFill>
                <a:srgbClr val="16489F"/>
              </a:solidFill>
              <a:latin typeface="Verdana" pitchFamily="34" charset="0"/>
            </a:endParaRPr>
          </a:p>
        </p:txBody>
      </p:sp>
      <p:sp>
        <p:nvSpPr>
          <p:cNvPr id="286734" name="Text Box 14"/>
          <p:cNvSpPr txBox="1">
            <a:spLocks noChangeArrowheads="1"/>
          </p:cNvSpPr>
          <p:nvPr userDrawn="1"/>
        </p:nvSpPr>
        <p:spPr bwMode="auto">
          <a:xfrm>
            <a:off x="971550" y="115888"/>
            <a:ext cx="5184775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400">
                <a:latin typeface="Verdana" pitchFamily="34" charset="0"/>
              </a:rPr>
              <a:t>European Union</a:t>
            </a:r>
            <a:br>
              <a:rPr lang="en-GB" sz="1400">
                <a:latin typeface="Verdana" pitchFamily="34" charset="0"/>
              </a:rPr>
            </a:br>
            <a:r>
              <a:rPr lang="en-GB" sz="1200">
                <a:latin typeface="Verdana" pitchFamily="34" charset="0"/>
              </a:rPr>
              <a:t>Regional Policy – Employment, Social Affairs and Inclusion</a:t>
            </a:r>
          </a:p>
        </p:txBody>
      </p:sp>
      <p:pic>
        <p:nvPicPr>
          <p:cNvPr id="286738" name="Picture 18" descr="fond_courbe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</p:spPr>
      </p:pic>
      <p:pic>
        <p:nvPicPr>
          <p:cNvPr id="286739" name="Picture 19" descr="carte_fina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0"/>
            <a:ext cx="1371600" cy="1087438"/>
          </a:xfrm>
          <a:prstGeom prst="rect">
            <a:avLst/>
          </a:prstGeom>
          <a:noFill/>
        </p:spPr>
      </p:pic>
      <p:sp>
        <p:nvSpPr>
          <p:cNvPr id="286740" name="Text Box 20"/>
          <p:cNvSpPr txBox="1">
            <a:spLocks noChangeArrowheads="1"/>
          </p:cNvSpPr>
          <p:nvPr userDrawn="1"/>
        </p:nvSpPr>
        <p:spPr bwMode="auto">
          <a:xfrm>
            <a:off x="6324600" y="228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de-DE" sz="1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86741" name="Picture 21" descr="courb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76200" y="938213"/>
            <a:ext cx="92964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2" name="Picture 22"/>
          <p:cNvPicPr>
            <a:picLocks noChangeAspect="1" noChangeArrowheads="1"/>
          </p:cNvPicPr>
          <p:nvPr userDrawn="1"/>
        </p:nvPicPr>
        <p:blipFill>
          <a:blip r:embed="rId18" cstate="print"/>
          <a:srcRect l="2199" t="4549" r="21994" b="9447"/>
          <a:stretch>
            <a:fillRect/>
          </a:stretch>
        </p:blipFill>
        <p:spPr bwMode="auto">
          <a:xfrm>
            <a:off x="179388" y="188913"/>
            <a:ext cx="1079500" cy="6985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24E63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324E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324E6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324E6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324E6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E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E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E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E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E63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cohesion_repor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8000" b="0">
                <a:latin typeface="Arial" charset="0"/>
              </a:rPr>
              <a:t>Επενδύοντας στο μέλλον της Ευρώπης</a:t>
            </a:r>
            <a:endParaRPr lang="en-US" sz="8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III. 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Μετά το</a:t>
            </a:r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 2013 : 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νέες προκλήσεις και νέοι στόχοι - η στρατηγική 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E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Ε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 2020</a:t>
            </a:r>
            <a:r>
              <a:rPr lang="nl-BE" sz="3200" b="1">
                <a:solidFill>
                  <a:srgbClr val="16489F"/>
                </a:solidFill>
                <a:latin typeface="Myriad Pro" pitchFamily="34" charset="0"/>
              </a:rPr>
              <a:t> </a:t>
            </a:r>
            <a:endParaRPr lang="en-GB" sz="3200" b="1">
              <a:solidFill>
                <a:schemeClr val="folHlink"/>
              </a:solidFill>
              <a:latin typeface="Myriad Pro" pitchFamily="34" charset="0"/>
            </a:endParaRP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z="2400">
              <a:solidFill>
                <a:srgbClr val="16489F"/>
              </a:solidFill>
              <a:latin typeface="Arial" charset="0"/>
            </a:endParaRPr>
          </a:p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Ξεκίνησαν οι συζητήσεις για τον νέο προϋπολογισμό ΕΕ (με το λεγόμενο </a:t>
            </a:r>
            <a:r>
              <a:rPr lang="fr-BE" sz="2400">
                <a:solidFill>
                  <a:srgbClr val="16489F"/>
                </a:solidFill>
                <a:latin typeface="Arial" charset="0"/>
              </a:rPr>
              <a:t>« Budget Review </a:t>
            </a:r>
            <a:r>
              <a:rPr lang="fr-BE" sz="2400">
                <a:solidFill>
                  <a:srgbClr val="16489F"/>
                </a:solidFill>
                <a:latin typeface="Arial" charset="0"/>
                <a:cs typeface="Arial" charset="0"/>
              </a:rPr>
              <a:t>»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)</a:t>
            </a:r>
            <a:r>
              <a:rPr lang="fr-BE" sz="2400">
                <a:solidFill>
                  <a:srgbClr val="16489F"/>
                </a:solidFill>
                <a:latin typeface="Arial" charset="0"/>
              </a:rPr>
              <a:t> – 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η Πολιτική Συνοχής σήμερα αντιπροσωπεύει περίπου το 1/3 του προϋπολογισμού</a:t>
            </a:r>
          </a:p>
          <a:p>
            <a:endParaRPr lang="el-GR" sz="2400">
              <a:solidFill>
                <a:srgbClr val="16489F"/>
              </a:solidFill>
              <a:latin typeface="Arial" charset="0"/>
            </a:endParaRPr>
          </a:p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Η μελλοντική Πολιτική Συνοχής θα πρέπει να είναι πλήρως εναρμονισμένη με τους στόχους της στρατηγικής ΕΕ 2020 </a:t>
            </a:r>
            <a:r>
              <a:rPr lang="en-US" sz="2400">
                <a:solidFill>
                  <a:srgbClr val="16489F"/>
                </a:solidFill>
                <a:latin typeface="Arial" charset="0"/>
                <a:cs typeface="Arial" charset="0"/>
              </a:rPr>
              <a:t>:</a:t>
            </a:r>
            <a:r>
              <a:rPr lang="el-GR" sz="2400">
                <a:solidFill>
                  <a:srgbClr val="16489F"/>
                </a:solidFill>
                <a:latin typeface="Arial" charset="0"/>
                <a:cs typeface="Arial" charset="0"/>
              </a:rPr>
              <a:t> </a:t>
            </a:r>
            <a:r>
              <a:rPr lang="el-GR" sz="2400" b="1" u="sng">
                <a:solidFill>
                  <a:srgbClr val="16489F"/>
                </a:solidFill>
                <a:latin typeface="Arial" charset="0"/>
                <a:cs typeface="Arial" charset="0"/>
              </a:rPr>
              <a:t>έξυπνη ανάπτυξη, βιώσιμη ανάπτυξη, ανάπτυξη για όλους</a:t>
            </a:r>
            <a:endParaRPr lang="en-GB" sz="2400">
              <a:solidFill>
                <a:srgbClr val="16489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III. 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Μετά το</a:t>
            </a:r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 2013 : 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νέες προκλήσεις και νέοι στόχοι - η στρατηγική 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E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Ε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 2020</a:t>
            </a:r>
            <a:r>
              <a:rPr lang="nl-BE" sz="3200" b="1">
                <a:solidFill>
                  <a:srgbClr val="16489F"/>
                </a:solidFill>
                <a:latin typeface="Myriad Pro" pitchFamily="34" charset="0"/>
              </a:rPr>
              <a:t> </a:t>
            </a:r>
            <a:endParaRPr lang="en-GB" sz="3200" b="1">
              <a:solidFill>
                <a:schemeClr val="folHlink"/>
              </a:solidFill>
              <a:latin typeface="Myriad Pro" pitchFamily="34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Εστίαση των πόρων σε περιορισμένο αριθμό προτεραιοτήτων, 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σε εφαρμογή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 των στόχων ΕΕ2020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16489F"/>
                </a:solidFill>
                <a:latin typeface="Arial" charset="0"/>
                <a:cs typeface="Arial" charset="0"/>
              </a:rPr>
              <a:t>:</a:t>
            </a:r>
            <a:r>
              <a:rPr lang="el-GR" sz="2000">
                <a:solidFill>
                  <a:srgbClr val="16489F"/>
                </a:solidFill>
                <a:latin typeface="Arial" charset="0"/>
                <a:cs typeface="Arial" charset="0"/>
              </a:rPr>
              <a:t> καινοτόμες δράσεις στις περιφέρειες, έμφαση στην εκπαίδευση και επαγγελματική κατάρτιση, τα βασικά διευρωπαϊκά δίκτυα μεταφορών και ενέργειας, σεβασμός κοινοτικής νομοθεσίας για το περιβάλλον</a:t>
            </a:r>
            <a:endParaRPr lang="fr-BE" sz="2000">
              <a:solidFill>
                <a:srgbClr val="16489F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rgbClr val="16489F"/>
                </a:solidFill>
                <a:latin typeface="Arial" charset="0"/>
                <a:cs typeface="Arial" charset="0"/>
              </a:rPr>
              <a:t>Τρεις κατηγορίες περιφερειών </a:t>
            </a:r>
            <a:r>
              <a:rPr lang="en-US" sz="2000">
                <a:solidFill>
                  <a:srgbClr val="16489F"/>
                </a:solidFill>
                <a:latin typeface="Arial" charset="0"/>
                <a:cs typeface="Arial" charset="0"/>
              </a:rPr>
              <a:t>:</a:t>
            </a:r>
            <a:r>
              <a:rPr lang="el-GR" sz="2000">
                <a:solidFill>
                  <a:srgbClr val="16489F"/>
                </a:solidFill>
                <a:latin typeface="Arial" charset="0"/>
                <a:cs typeface="Arial" charset="0"/>
              </a:rPr>
              <a:t> αναπτυγμένες, ενδιάμεσες, λιγότερο αναπτυγμένες</a:t>
            </a:r>
            <a:endParaRPr lang="en-US" sz="2000">
              <a:solidFill>
                <a:srgbClr val="16489F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rgbClr val="16489F"/>
                </a:solidFill>
                <a:latin typeface="Arial" charset="0"/>
              </a:rPr>
              <a:t>Έμφαση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 σ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τις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 περιοχές με ειδικά γεωγραφικά ή δημογραφικά χαρακτηριστικά (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υποβαθμισμένα αστικά κέντρα,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 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απομακρυσμένα νησιά, ορεινές περιοχές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Ενίσχυση του ρόλου 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περιφερειακών και τοπικών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 φορέων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 και αυξημένη υποστήριξη για να αποκτήσουν τις αναγκαίες διαχειριστικές ικανότητες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rgbClr val="16489F"/>
                </a:solidFill>
                <a:latin typeface="Arial" charset="0"/>
              </a:rPr>
              <a:t>Απλοποίηση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 τ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ων δομών </a:t>
            </a:r>
            <a:r>
              <a:rPr lang="el-GR" sz="2000">
                <a:solidFill>
                  <a:srgbClr val="16489F"/>
                </a:solidFill>
                <a:latin typeface="Myriad Pro" pitchFamily="34" charset="0"/>
              </a:rPr>
              <a:t>διαχείρισης</a:t>
            </a:r>
            <a:r>
              <a:rPr lang="el-GR" sz="2000">
                <a:solidFill>
                  <a:srgbClr val="16489F"/>
                </a:solidFill>
                <a:latin typeface="Arial" charset="0"/>
              </a:rPr>
              <a:t> και των διαδικασιών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52513"/>
            <a:ext cx="7772400" cy="720725"/>
          </a:xfrm>
        </p:spPr>
        <p:txBody>
          <a:bodyPr/>
          <a:lstStyle/>
          <a:p>
            <a:pPr algn="ctr"/>
            <a:r>
              <a:rPr lang="el-GR" sz="2800" b="1">
                <a:solidFill>
                  <a:srgbClr val="16489F"/>
                </a:solidFill>
                <a:latin typeface="Arial" charset="0"/>
              </a:rPr>
              <a:t>Ενδεικτικό Χρονοδιάγραμμα</a:t>
            </a:r>
            <a:endParaRPr lang="en-GB" sz="2800" b="1">
              <a:solidFill>
                <a:srgbClr val="16489F"/>
              </a:solidFill>
              <a:latin typeface="Myriad Pro Black SemiCond" pitchFamily="34" charset="0"/>
            </a:endParaRP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305800" cy="4406900"/>
          </a:xfrm>
        </p:spPr>
        <p:txBody>
          <a:bodyPr/>
          <a:lstStyle/>
          <a:p>
            <a:endParaRPr lang="en-GB" altLang="ko-KR" sz="2000">
              <a:solidFill>
                <a:srgbClr val="16489F"/>
              </a:solidFill>
              <a:latin typeface="Myriad Pro Black SemiCond" pitchFamily="34" charset="0"/>
              <a:ea typeface="굴림" pitchFamily="34" charset="-127"/>
            </a:endParaRPr>
          </a:p>
          <a:p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μέχρι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31 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Ιανουαρίου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2011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: 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δημόσια διαβούλευση σχετικά με την Πέμπτη Έκθεση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</a:t>
            </a:r>
            <a:endParaRPr lang="el-GR" altLang="ko-KR" sz="2000">
              <a:solidFill>
                <a:srgbClr val="16489F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n-GB" sz="2100" b="1">
                <a:solidFill>
                  <a:schemeClr val="accent2"/>
                </a:solidFill>
                <a:hlinkClick r:id="rId3"/>
              </a:rPr>
              <a:t>ec.europa.eu/regional_policy/cohesion_report</a:t>
            </a:r>
            <a:endParaRPr lang="en-GB" sz="2100" b="1">
              <a:solidFill>
                <a:schemeClr val="accent2"/>
              </a:solidFill>
            </a:endParaRPr>
          </a:p>
          <a:p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31 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Ιανουαρίου -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1 Φεβρουαρίου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2011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: 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Φόρουμ Συνοχής</a:t>
            </a:r>
            <a:endParaRPr lang="en-GB" altLang="ko-KR" sz="2000">
              <a:solidFill>
                <a:srgbClr val="16489F"/>
              </a:solidFill>
              <a:latin typeface="Myriad Pro Black SemiCond" pitchFamily="34" charset="0"/>
              <a:ea typeface="굴림" pitchFamily="34" charset="-127"/>
            </a:endParaRPr>
          </a:p>
          <a:p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Άνοιξη</a:t>
            </a:r>
            <a:r>
              <a:rPr lang="en-GB" altLang="ko-KR" sz="2000" i="1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2011</a:t>
            </a:r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altLang="ko-KR" sz="2000" i="1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: </a:t>
            </a:r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Προτάσεις της Επιτροπής ΕΕ για τις μελλοντικές δημοσιονομικές προοπτικές (προϋπολογισμός της ΕΕ)</a:t>
            </a:r>
          </a:p>
          <a:p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Καλοκαίρι </a:t>
            </a:r>
            <a:r>
              <a:rPr lang="en-GB" altLang="ko-KR" sz="2000" i="1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2011</a:t>
            </a:r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altLang="ko-KR" sz="2000" i="1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: </a:t>
            </a:r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Προτάσεις της Επιτροπής ΕΕ για τους νέους κανονισμούς</a:t>
            </a:r>
            <a:endParaRPr lang="en-GB" altLang="ko-KR" sz="2000" i="1">
              <a:solidFill>
                <a:srgbClr val="16489F"/>
              </a:solidFill>
              <a:latin typeface="Myriad Pro Black SemiCond" pitchFamily="34" charset="0"/>
              <a:ea typeface="굴림" pitchFamily="34" charset="-127"/>
            </a:endParaRPr>
          </a:p>
          <a:p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Τέλος</a:t>
            </a:r>
            <a:r>
              <a:rPr lang="en-GB" altLang="ko-KR" sz="2000" i="1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 2012</a:t>
            </a:r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altLang="ko-KR" sz="2000" i="1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: </a:t>
            </a:r>
            <a:r>
              <a:rPr lang="el-GR" altLang="ko-KR" sz="2000" i="1">
                <a:solidFill>
                  <a:srgbClr val="16489F"/>
                </a:solidFill>
                <a:latin typeface="Arial" charset="0"/>
              </a:rPr>
              <a:t>Έγκριση νέων κανονισμών και συμφωνία για τις δημοσιονομικές προοπτικές</a:t>
            </a:r>
          </a:p>
          <a:p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2013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altLang="ko-KR" sz="2000">
                <a:solidFill>
                  <a:srgbClr val="16489F"/>
                </a:solidFill>
                <a:latin typeface="Myriad Pro Black SemiCond" pitchFamily="34" charset="0"/>
                <a:ea typeface="굴림" pitchFamily="34" charset="-127"/>
              </a:rPr>
              <a:t>: </a:t>
            </a:r>
            <a:r>
              <a:rPr lang="el-GR" altLang="ko-KR" sz="2000">
                <a:solidFill>
                  <a:srgbClr val="16489F"/>
                </a:solidFill>
                <a:latin typeface="Arial" charset="0"/>
              </a:rPr>
              <a:t>Οριστικοποίηση των νέων προγραμμάτων</a:t>
            </a:r>
            <a:endParaRPr lang="en-GB" sz="2000">
              <a:solidFill>
                <a:srgbClr val="16489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036050" cy="3978275"/>
          </a:xfrm>
        </p:spPr>
        <p:txBody>
          <a:bodyPr/>
          <a:lstStyle/>
          <a:p>
            <a:pPr algn="ctr">
              <a:buFontTx/>
              <a:buNone/>
            </a:pPr>
            <a:endParaRPr lang="el-GR" b="1">
              <a:solidFill>
                <a:srgbClr val="16489F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el-GR" b="1">
              <a:solidFill>
                <a:srgbClr val="16489F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el-GR" b="1">
              <a:solidFill>
                <a:srgbClr val="16489F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l-GR" sz="3200" b="1">
                <a:solidFill>
                  <a:srgbClr val="16489F"/>
                </a:solidFill>
                <a:latin typeface="Myriad Pro" pitchFamily="34" charset="0"/>
              </a:rPr>
              <a:t>Σχολιασμός βασικών σημείων </a:t>
            </a:r>
            <a:endParaRPr lang="en-US" sz="3200" b="1">
              <a:solidFill>
                <a:srgbClr val="16489F"/>
              </a:solidFill>
              <a:latin typeface="Myriad Pro" pitchFamily="34" charset="0"/>
            </a:endParaRPr>
          </a:p>
          <a:p>
            <a:pPr algn="ctr">
              <a:buFontTx/>
              <a:buNone/>
            </a:pPr>
            <a:r>
              <a:rPr lang="el-GR" sz="3200" b="1">
                <a:solidFill>
                  <a:srgbClr val="16489F"/>
                </a:solidFill>
                <a:latin typeface="Myriad Pro" pitchFamily="34" charset="0"/>
              </a:rPr>
              <a:t>5</a:t>
            </a:r>
            <a:r>
              <a:rPr lang="el-GR" sz="3200" b="1" baseline="30000">
                <a:solidFill>
                  <a:srgbClr val="16489F"/>
                </a:solidFill>
                <a:latin typeface="Myriad Pro" pitchFamily="34" charset="0"/>
              </a:rPr>
              <a:t>ης</a:t>
            </a:r>
            <a:r>
              <a:rPr lang="el-GR" sz="3200" b="1">
                <a:solidFill>
                  <a:srgbClr val="16489F"/>
                </a:solidFill>
                <a:latin typeface="Myriad Pro" pitchFamily="34" charset="0"/>
              </a:rPr>
              <a:t> Έκθεσης για την Οικονομική, Κοινωνική και Εδαφική Συνοχή</a:t>
            </a:r>
            <a:endParaRPr lang="fr-FR" sz="3200" b="1">
              <a:solidFill>
                <a:srgbClr val="16489F"/>
              </a:solidFill>
              <a:latin typeface="Myriad Pro" pitchFamily="34" charset="0"/>
            </a:endParaRPr>
          </a:p>
        </p:txBody>
      </p:sp>
      <p:pic>
        <p:nvPicPr>
          <p:cNvPr id="82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24324" name="Picture 4" descr="es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3588"/>
            <a:ext cx="990600" cy="1014412"/>
          </a:xfrm>
          <a:prstGeom prst="rect">
            <a:avLst/>
          </a:prstGeom>
          <a:noFill/>
        </p:spPr>
      </p:pic>
      <p:pic>
        <p:nvPicPr>
          <p:cNvPr id="824325" name="Picture 5" descr="esp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650" y="5788025"/>
            <a:ext cx="1530350" cy="106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5538"/>
            <a:ext cx="8207375" cy="720725"/>
          </a:xfrm>
          <a:noFill/>
          <a:ln/>
        </p:spPr>
        <p:txBody>
          <a:bodyPr/>
          <a:lstStyle/>
          <a:p>
            <a:pPr algn="ctr"/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Η Δομή του Προγραμματισμού για την επόμενη περίοδο</a:t>
            </a:r>
            <a:r>
              <a:rPr lang="el-GR" sz="2200">
                <a:solidFill>
                  <a:srgbClr val="16489F"/>
                </a:solidFill>
                <a:latin typeface="Myriad Pro" pitchFamily="34" charset="0"/>
              </a:rPr>
              <a:t> </a:t>
            </a:r>
            <a:endParaRPr lang="en-GB" sz="2200">
              <a:solidFill>
                <a:srgbClr val="16489F"/>
              </a:solidFill>
              <a:latin typeface="Myriad Pro" pitchFamily="34" charset="0"/>
            </a:endParaRP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70088"/>
            <a:ext cx="7772400" cy="4625975"/>
          </a:xfrm>
          <a:noFill/>
          <a:ln/>
        </p:spPr>
        <p:txBody>
          <a:bodyPr/>
          <a:lstStyle/>
          <a:p>
            <a:r>
              <a:rPr lang="el-GR" sz="2000" b="1">
                <a:latin typeface="Arial" charset="0"/>
              </a:rPr>
              <a:t>Κοινό Στρατηγικό Πλαίσιο </a:t>
            </a:r>
            <a:r>
              <a:rPr lang="el-GR" sz="2000">
                <a:latin typeface="Arial" charset="0"/>
              </a:rPr>
              <a:t>(</a:t>
            </a:r>
            <a:r>
              <a:rPr lang="en-US" sz="2000">
                <a:latin typeface="Arial" charset="0"/>
              </a:rPr>
              <a:t>C</a:t>
            </a:r>
            <a:r>
              <a:rPr lang="el-GR" sz="2000">
                <a:latin typeface="Arial" charset="0"/>
              </a:rPr>
              <a:t>ommon </a:t>
            </a:r>
            <a:r>
              <a:rPr lang="en-US" sz="2000">
                <a:latin typeface="Arial" charset="0"/>
              </a:rPr>
              <a:t>S</a:t>
            </a:r>
            <a:r>
              <a:rPr lang="el-GR" sz="2000">
                <a:latin typeface="Arial" charset="0"/>
              </a:rPr>
              <a:t>trategic </a:t>
            </a:r>
            <a:r>
              <a:rPr lang="en-US" sz="2000">
                <a:latin typeface="Arial" charset="0"/>
              </a:rPr>
              <a:t>F</a:t>
            </a:r>
            <a:r>
              <a:rPr lang="el-GR" sz="2000">
                <a:latin typeface="Arial" charset="0"/>
              </a:rPr>
              <a:t>ramework –CSF): μεταφράζει τους στόχους της Ε2020 σε επενδυτικές προτεραιότητες (συμπερίληψη επιμέρους πολιτικών και δράσεων όλων των Ταμείων ΕΤΠΑ, ΕΚΤ, ΤΣ, ΕΓΤΑΑ και ΕΤΑ)</a:t>
            </a:r>
          </a:p>
          <a:p>
            <a:endParaRPr lang="el-GR" sz="2000">
              <a:latin typeface="Arial" charset="0"/>
            </a:endParaRPr>
          </a:p>
          <a:p>
            <a:r>
              <a:rPr lang="el-GR" sz="2000" b="1">
                <a:latin typeface="Arial" charset="0"/>
              </a:rPr>
              <a:t>Συμβόλαιο Ανάπτυξης και Επενδύσεων</a:t>
            </a:r>
            <a:r>
              <a:rPr lang="el-GR" sz="2000">
                <a:latin typeface="Arial" charset="0"/>
              </a:rPr>
              <a:t> (Development and Investment Partnership Contract): βασίζεται στο Κοινό Στρατηγικό Πλαίσιο και προσδιορίζει προτεραιότητες, κατανομή των εθνικών και κοινοτικών πόρων, προϋποθέσεις χρηματοδότησης (conditionalities) και στρατηγικής σημασίας έργα (flagship projects) </a:t>
            </a:r>
          </a:p>
          <a:p>
            <a:pPr>
              <a:buFontTx/>
              <a:buNone/>
            </a:pPr>
            <a:endParaRPr lang="el-GR" sz="2000">
              <a:latin typeface="Arial" charset="0"/>
            </a:endParaRPr>
          </a:p>
          <a:p>
            <a:r>
              <a:rPr lang="el-GR" sz="2000" b="1">
                <a:latin typeface="Arial" charset="0"/>
              </a:rPr>
              <a:t>Επιχειρησιακά Προγράμματα</a:t>
            </a:r>
            <a:r>
              <a:rPr lang="el-GR" sz="2000">
                <a:latin typeface="Arial" charset="0"/>
              </a:rPr>
              <a:t>: βασικό διαχειριστικό εργαλείο</a:t>
            </a:r>
            <a:endParaRPr lang="fr-BE" sz="2000">
              <a:latin typeface="Arial" charset="0"/>
            </a:endParaRPr>
          </a:p>
        </p:txBody>
      </p:sp>
      <p:pic>
        <p:nvPicPr>
          <p:cNvPr id="826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44675"/>
            <a:ext cx="7772400" cy="720725"/>
          </a:xfrm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Εστίαση των πόρων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της Συνοχής </a:t>
            </a:r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σε περιορισμένο αριθμό προτεραιοτήτων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 </a:t>
            </a:r>
            <a:endParaRPr lang="en-GB" sz="2200" b="1">
              <a:solidFill>
                <a:srgbClr val="16489F"/>
              </a:solidFill>
              <a:latin typeface="Myriad Pro" pitchFamily="34" charset="0"/>
            </a:endParaRPr>
          </a:p>
        </p:txBody>
      </p:sp>
      <p:pic>
        <p:nvPicPr>
          <p:cNvPr id="82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611188" y="1125538"/>
            <a:ext cx="6985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80975" indent="-180975" algn="l" defTabSz="914400">
              <a:spcBef>
                <a:spcPct val="0"/>
              </a:spcBef>
              <a:buFontTx/>
              <a:buChar char="•"/>
            </a:pPr>
            <a:r>
              <a:rPr lang="el-GR" sz="2200" b="1">
                <a:solidFill>
                  <a:srgbClr val="16489F"/>
                </a:solidFill>
                <a:latin typeface="Arial" charset="0"/>
              </a:rPr>
              <a:t>Ε</a:t>
            </a:r>
            <a:r>
              <a:rPr lang="el-GR" sz="2200" b="1">
                <a:solidFill>
                  <a:srgbClr val="16489F"/>
                </a:solidFill>
              </a:rPr>
              <a:t>υθυγράμμιση με τους στόχους της Ε2020</a:t>
            </a:r>
            <a:endParaRPr lang="en-GB" sz="2200" b="1">
              <a:solidFill>
                <a:srgbClr val="16489F"/>
              </a:solidFill>
            </a:endParaRPr>
          </a:p>
        </p:txBody>
      </p:sp>
      <p:graphicFrame>
        <p:nvGraphicFramePr>
          <p:cNvPr id="827397" name="Group 5"/>
          <p:cNvGraphicFramePr>
            <a:graphicFrameLocks noGrp="1"/>
          </p:cNvGraphicFramePr>
          <p:nvPr>
            <p:ph sz="half" idx="2"/>
          </p:nvPr>
        </p:nvGraphicFramePr>
        <p:xfrm>
          <a:off x="468313" y="2636838"/>
          <a:ext cx="8280400" cy="4078478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Arial" charset="0"/>
                        </a:rPr>
                        <a:t>Προβληματισμοί: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Arial" charset="0"/>
                        </a:rPr>
                        <a:t>Σύμπραξη μεταξύ πολιτικών στόχων όπως καθορίζονται στη Συνθήκη και εκείνων της Στρατηγικής Ευρώπη 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Arial" charset="0"/>
                        </a:rPr>
                        <a:t>Διασφάλιση υλοποίησης παρεμβάσεων ολοκληρωμένου χαρακτήρα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Arial" charset="0"/>
                        </a:rPr>
                        <a:t>Περιθώρια «ευελιξίας» επιλογών Κ-Μ και Περιφερειών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Arial" charset="0"/>
                        </a:rPr>
                        <a:t>Ανάγκη υποδομών στο Στόχο 1 «Σύγκλιση» και Περιφέρειες με ιδιαίτερα γεωγραφικά χαρακτηριστικά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l-GR" sz="2200">
                <a:solidFill>
                  <a:srgbClr val="16489F"/>
                </a:solidFill>
                <a:latin typeface="Myriad Pro" pitchFamily="34" charset="0"/>
              </a:rPr>
              <a:t>Στρατηγική Ευρώπη 2020 και Θεματικές Προτεραιότητες για </a:t>
            </a:r>
            <a:r>
              <a:rPr lang="el-GR" sz="2200">
                <a:solidFill>
                  <a:srgbClr val="16489F"/>
                </a:solidFill>
                <a:latin typeface="Arial" charset="0"/>
              </a:rPr>
              <a:t>την </a:t>
            </a:r>
            <a:r>
              <a:rPr lang="el-GR" sz="2200">
                <a:solidFill>
                  <a:srgbClr val="16489F"/>
                </a:solidFill>
                <a:latin typeface="Myriad Pro" pitchFamily="34" charset="0"/>
              </a:rPr>
              <a:t>Πολιτική Συνοχής</a:t>
            </a:r>
            <a:r>
              <a:rPr lang="el-GR" sz="2200">
                <a:solidFill>
                  <a:srgbClr val="16489F"/>
                </a:solidFill>
                <a:latin typeface="Arial" charset="0"/>
              </a:rPr>
              <a:t> (1/5)</a:t>
            </a:r>
          </a:p>
        </p:txBody>
      </p:sp>
      <p:graphicFrame>
        <p:nvGraphicFramePr>
          <p:cNvPr id="829443" name="Group 3"/>
          <p:cNvGraphicFramePr>
            <a:graphicFrameLocks noGrp="1"/>
          </p:cNvGraphicFramePr>
          <p:nvPr>
            <p:ph idx="1"/>
          </p:nvPr>
        </p:nvGraphicFramePr>
        <p:xfrm>
          <a:off x="684213" y="2843213"/>
          <a:ext cx="7772400" cy="3542983"/>
        </p:xfrm>
        <a:graphic>
          <a:graphicData uri="http://schemas.openxmlformats.org/drawingml/2006/table">
            <a:tbl>
              <a:tblPr/>
              <a:tblGrid>
                <a:gridCol w="1944687"/>
                <a:gridCol w="1941513"/>
                <a:gridCol w="38862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Πρωταρχικός στόχος Ε2020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Εμβληματική πρωτοβουλία Ε2020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Θεματικές προτεραιότητες Πολιτικής Συνοχής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1463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Ε&amp;Α 3% του ΑΕΠ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(νέος δείκτης για καινοτομία)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Ένωση της Καινοτομίας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Ψηφιακή ατζέντα για την Ευρώπη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Ατζέντα για νέες δεξιότητες και θέσεις εργασίας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Ενίσχυση έρευνας και τεχνολογικής ανάπτυξης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Προώθηση καινοτομίας και έξυπνης εξειδίκευσης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Βελτίωση της πρόσβασης, χρήσης και ποιότητας τεχνολογιών πληροφορικής και επικοινωνίας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Arial" charset="0"/>
                        </a:rPr>
                        <a:t>Άρση εμποδίων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ανάπτυξης ΜΜΕ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457" name="Rectangle 17"/>
          <p:cNvSpPr>
            <a:spLocks noChangeArrowheads="1"/>
          </p:cNvSpPr>
          <p:nvPr/>
        </p:nvSpPr>
        <p:spPr bwMode="auto">
          <a:xfrm>
            <a:off x="755650" y="2127250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0000"/>
                </a:solidFill>
              </a:rPr>
              <a:t>Προτεραιότητα Ε2020</a:t>
            </a:r>
            <a:r>
              <a:rPr lang="en-US" sz="2000" b="1">
                <a:solidFill>
                  <a:srgbClr val="FF0000"/>
                </a:solidFill>
              </a:rPr>
              <a:t>: </a:t>
            </a:r>
            <a:r>
              <a:rPr lang="el-GR" sz="2000" b="1">
                <a:solidFill>
                  <a:srgbClr val="FF0000"/>
                </a:solidFill>
              </a:rPr>
              <a:t>Έξυπνη ανάπτυξη</a:t>
            </a:r>
            <a:r>
              <a:rPr lang="el-GR" sz="2000" b="1">
                <a:solidFill>
                  <a:schemeClr val="tx1"/>
                </a:solidFill>
              </a:rPr>
              <a:t> </a:t>
            </a:r>
            <a:br>
              <a:rPr lang="el-GR" sz="2000" b="1">
                <a:solidFill>
                  <a:schemeClr val="tx1"/>
                </a:solidFill>
              </a:rPr>
            </a:br>
            <a:r>
              <a:rPr lang="el-GR" b="1">
                <a:solidFill>
                  <a:schemeClr val="tx1"/>
                </a:solidFill>
              </a:rPr>
              <a:t>Στόχος</a:t>
            </a:r>
            <a:r>
              <a:rPr lang="en-US" b="1">
                <a:solidFill>
                  <a:schemeClr val="tx1"/>
                </a:solidFill>
              </a:rPr>
              <a:t>: </a:t>
            </a:r>
            <a:r>
              <a:rPr lang="el-GR" b="1">
                <a:solidFill>
                  <a:schemeClr val="tx1"/>
                </a:solidFill>
              </a:rPr>
              <a:t>Βελτίωση των συνθηκών για καινοτομία, έρευνα και ανάπτυξη</a:t>
            </a:r>
          </a:p>
        </p:txBody>
      </p:sp>
      <p:pic>
        <p:nvPicPr>
          <p:cNvPr id="82945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Στρατηγική Ευρώπη 2020 και Θεματικές Προτεραιότητες για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την </a:t>
            </a:r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Πολιτική Συνοχής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(2/5)</a:t>
            </a:r>
          </a:p>
        </p:txBody>
      </p:sp>
      <p:sp>
        <p:nvSpPr>
          <p:cNvPr id="830467" name="Rectangle 3"/>
          <p:cNvSpPr>
            <a:spLocks noChangeArrowheads="1"/>
          </p:cNvSpPr>
          <p:nvPr/>
        </p:nvSpPr>
        <p:spPr bwMode="auto">
          <a:xfrm>
            <a:off x="755650" y="2127250"/>
            <a:ext cx="7272338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0000"/>
                </a:solidFill>
              </a:rPr>
              <a:t>Προτεραιότητα Ε2020</a:t>
            </a:r>
            <a:r>
              <a:rPr lang="en-US" sz="2000" b="1">
                <a:solidFill>
                  <a:srgbClr val="FF0000"/>
                </a:solidFill>
              </a:rPr>
              <a:t>: </a:t>
            </a:r>
            <a:r>
              <a:rPr lang="el-GR" sz="2000" b="1">
                <a:solidFill>
                  <a:srgbClr val="FF0000"/>
                </a:solidFill>
              </a:rPr>
              <a:t>Έξυπνη ανάπτυξη</a:t>
            </a:r>
          </a:p>
          <a:p>
            <a:r>
              <a:rPr lang="el-GR" b="1">
                <a:solidFill>
                  <a:schemeClr val="tx1"/>
                </a:solidFill>
              </a:rPr>
              <a:t>Στόχος</a:t>
            </a:r>
            <a:r>
              <a:rPr lang="en-US" b="1">
                <a:solidFill>
                  <a:schemeClr val="tx1"/>
                </a:solidFill>
              </a:rPr>
              <a:t>: </a:t>
            </a:r>
            <a:r>
              <a:rPr lang="el-GR" b="1">
                <a:solidFill>
                  <a:schemeClr val="tx1"/>
                </a:solidFill>
              </a:rPr>
              <a:t>Βελτίωση του επιπέδου εκπαίδευσης</a:t>
            </a:r>
          </a:p>
        </p:txBody>
      </p:sp>
      <p:graphicFrame>
        <p:nvGraphicFramePr>
          <p:cNvPr id="830468" name="Group 4"/>
          <p:cNvGraphicFramePr>
            <a:graphicFrameLocks noGrp="1"/>
          </p:cNvGraphicFramePr>
          <p:nvPr>
            <p:ph idx="1"/>
          </p:nvPr>
        </p:nvGraphicFramePr>
        <p:xfrm>
          <a:off x="684213" y="3068638"/>
          <a:ext cx="7772400" cy="3271520"/>
        </p:xfrm>
        <a:graphic>
          <a:graphicData uri="http://schemas.openxmlformats.org/drawingml/2006/table">
            <a:tbl>
              <a:tblPr/>
              <a:tblGrid>
                <a:gridCol w="2735262"/>
                <a:gridCol w="1584325"/>
                <a:gridCol w="3452813"/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Πρωταρχικός στόχος Ε2020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Εμβληματική πρωτοβουλία Ε2020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Θεματικές προτεραιότητες Πολιτικής Συνοχής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Τουλάχιστον το 40% των 30-34 χρ. απόφοιτοι τριτοβάθμιας εκπαίδευσης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Μείωση του ποσοστού των ατόμων που εγκαταλείπουν την εκπαίδευση σε λιγότερο από 10%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Κινητικότητα των νέων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Ατζέντα για νέες δεξιότητες και θέσεις εργασίας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Βελτίωση της ποιότητας και επίδοσης της εκπαίδευσης και του εκπαιδευτικού συστήματος σε όλα τα επίπεδα και αύξηση της συμμετοχής στην τριτοβάθμια εκπαίδευση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04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Στρατηγική Ευρώπη 2020 και Θεματικές Προτεραιότητες για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την </a:t>
            </a:r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Πολιτική Συνοχής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(3/5)</a:t>
            </a:r>
          </a:p>
        </p:txBody>
      </p:sp>
      <p:sp>
        <p:nvSpPr>
          <p:cNvPr id="831491" name="Rectangle 3"/>
          <p:cNvSpPr>
            <a:spLocks noChangeArrowheads="1"/>
          </p:cNvSpPr>
          <p:nvPr/>
        </p:nvSpPr>
        <p:spPr bwMode="auto">
          <a:xfrm>
            <a:off x="755650" y="2127250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0000"/>
                </a:solidFill>
              </a:rPr>
              <a:t>Προτεραιότητα Ε2020</a:t>
            </a:r>
            <a:r>
              <a:rPr lang="en-US" sz="2000" b="1">
                <a:solidFill>
                  <a:srgbClr val="FF0000"/>
                </a:solidFill>
              </a:rPr>
              <a:t>: </a:t>
            </a:r>
            <a:r>
              <a:rPr lang="el-GR" sz="2000" b="1">
                <a:solidFill>
                  <a:srgbClr val="FF0000"/>
                </a:solidFill>
              </a:rPr>
              <a:t>Βιώσιμη ανάπτυξη</a:t>
            </a:r>
            <a:br>
              <a:rPr lang="el-GR" sz="2000" b="1">
                <a:solidFill>
                  <a:srgbClr val="FF0000"/>
                </a:solidFill>
              </a:rPr>
            </a:br>
            <a:r>
              <a:rPr lang="el-GR" b="1">
                <a:solidFill>
                  <a:schemeClr val="tx1"/>
                </a:solidFill>
              </a:rPr>
              <a:t>Στόχος</a:t>
            </a:r>
            <a:r>
              <a:rPr lang="en-US" b="1">
                <a:solidFill>
                  <a:schemeClr val="tx1"/>
                </a:solidFill>
              </a:rPr>
              <a:t>: </a:t>
            </a:r>
            <a:r>
              <a:rPr lang="el-GR" b="1">
                <a:solidFill>
                  <a:schemeClr val="tx1"/>
                </a:solidFill>
              </a:rPr>
              <a:t>Επίτευξη στόχων κλιματικής αλλαγής και ενέργειας</a:t>
            </a:r>
          </a:p>
        </p:txBody>
      </p:sp>
      <p:graphicFrame>
        <p:nvGraphicFramePr>
          <p:cNvPr id="831492" name="Group 4"/>
          <p:cNvGraphicFramePr>
            <a:graphicFrameLocks noGrp="1"/>
          </p:cNvGraphicFramePr>
          <p:nvPr>
            <p:ph idx="1"/>
          </p:nvPr>
        </p:nvGraphicFramePr>
        <p:xfrm>
          <a:off x="395288" y="2852738"/>
          <a:ext cx="8497887" cy="3674745"/>
        </p:xfrm>
        <a:graphic>
          <a:graphicData uri="http://schemas.openxmlformats.org/drawingml/2006/table">
            <a:tbl>
              <a:tblPr/>
              <a:tblGrid>
                <a:gridCol w="2052637"/>
                <a:gridCol w="2049463"/>
                <a:gridCol w="4395787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Πρωταρχικός στόχος Ε2020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Εμβληματική πρωτοβουλία Ε2020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Θεματικές προτεραιότητες Πολιτικής Συνοχής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20% μείωση των εκπομπών αερίων θερμοκηπίου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20% αύξηση της ενεργειακής αποδοτικότητας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20% αύξηση της παραγωγής από ΑΠΕ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Αποτελεσματική χρησιμοποίηση πόρων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Ατζέντα για νέες δεξιότητες και θέσεις εργασίας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Βιομηχανική Πολιτική στην περίοδο της παγκοσμιοποίησης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Υποστήριξη της μετάβασης σε μία οικονομία με μικρή χρήση άνθρακα, αποτελεσματικής χρησιμοποίησης πόρων και ανθεκτικής στις κλιματικές αλλαγές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Προώθηση των ΑΠΕ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Αναβάθμιση του ενεργειακού δικτύου της Ευρώπης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Προώθηση βιώσιμων μεταφορών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Πρόληψη και αποτροπή της μη βιώσιμης χρήσης πόρων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Αντιμετώπιση δυσχερειών σε βασικές υποδομές δικτύων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150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Στρατηγική Ευρώπη 2020 και Θεματικές Προτεραιότητες για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την </a:t>
            </a:r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Πολιτική Συνοχής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(4/5)</a:t>
            </a:r>
          </a:p>
        </p:txBody>
      </p:sp>
      <p:sp>
        <p:nvSpPr>
          <p:cNvPr id="832515" name="Rectangle 3"/>
          <p:cNvSpPr>
            <a:spLocks noChangeArrowheads="1"/>
          </p:cNvSpPr>
          <p:nvPr/>
        </p:nvSpPr>
        <p:spPr bwMode="auto">
          <a:xfrm>
            <a:off x="755650" y="2127250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0000"/>
                </a:solidFill>
              </a:rPr>
              <a:t>Προτεραιότητα Ε2020</a:t>
            </a:r>
            <a:r>
              <a:rPr lang="en-US" sz="2000" b="1">
                <a:solidFill>
                  <a:srgbClr val="FF0000"/>
                </a:solidFill>
              </a:rPr>
              <a:t>: </a:t>
            </a:r>
            <a:r>
              <a:rPr lang="el-GR" sz="2000" b="1">
                <a:solidFill>
                  <a:srgbClr val="FF0000"/>
                </a:solidFill>
              </a:rPr>
              <a:t>Ανάπτυξη χωρίς αποκλεισμούς</a:t>
            </a:r>
            <a:r>
              <a:rPr lang="el-GR">
                <a:solidFill>
                  <a:schemeClr val="tx1"/>
                </a:solidFill>
              </a:rPr>
              <a:t> </a:t>
            </a:r>
            <a:br>
              <a:rPr lang="el-GR">
                <a:solidFill>
                  <a:schemeClr val="tx1"/>
                </a:solidFill>
              </a:rPr>
            </a:br>
            <a:r>
              <a:rPr lang="el-GR" b="1">
                <a:solidFill>
                  <a:schemeClr val="tx1"/>
                </a:solidFill>
              </a:rPr>
              <a:t>Στόχος</a:t>
            </a:r>
            <a:r>
              <a:rPr lang="en-US" b="1">
                <a:solidFill>
                  <a:schemeClr val="tx1"/>
                </a:solidFill>
              </a:rPr>
              <a:t>: </a:t>
            </a:r>
            <a:r>
              <a:rPr lang="el-GR" b="1">
                <a:solidFill>
                  <a:schemeClr val="tx1"/>
                </a:solidFill>
              </a:rPr>
              <a:t>Προώθηση της απασχόλησης</a:t>
            </a:r>
          </a:p>
        </p:txBody>
      </p:sp>
      <p:graphicFrame>
        <p:nvGraphicFramePr>
          <p:cNvPr id="832516" name="Group 4"/>
          <p:cNvGraphicFramePr>
            <a:graphicFrameLocks noGrp="1"/>
          </p:cNvGraphicFramePr>
          <p:nvPr>
            <p:ph idx="1"/>
          </p:nvPr>
        </p:nvGraphicFramePr>
        <p:xfrm>
          <a:off x="611188" y="2762250"/>
          <a:ext cx="7772400" cy="3906838"/>
        </p:xfrm>
        <a:graphic>
          <a:graphicData uri="http://schemas.openxmlformats.org/drawingml/2006/table">
            <a:tbl>
              <a:tblPr/>
              <a:tblGrid>
                <a:gridCol w="1944687"/>
                <a:gridCol w="2232025"/>
                <a:gridCol w="3595688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Πρωταρχικός στόχος Ε2020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Εμβληματική πρωτοβουλία Ε2020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Θεματικές προτεραιότητες Πολιτικής Συνοχής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Ποσοστό απασχόλησης 75% (γυναίκες και άντρες)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Ατζέντα για νέες δεξιότητες και θέσεις εργασίας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Κινητικότητα των νέων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Ένωση της Καινοτομίας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Βιομηχανική Πολιτική στην περίοδο της παγκοσμιοποίησης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 Αύξηση της συμμετοχής γυναικών και ανδρών στην αγορά εργασίας, μείωση της δομικής ανεργίας και προώθηση της ποιότητας της εργασίας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Ανάπτυξη ενός ικανού ανθρώπινου δυναμικού, που ανταποκρίνεται στις ανάγκες της αγοράς εργασίας, και προώθηση της διά βίου μάθησης.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253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848600" cy="3457575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l-GR" sz="1700" b="1">
                <a:solidFill>
                  <a:srgbClr val="16489F"/>
                </a:solidFill>
                <a:latin typeface="Arial" charset="0"/>
              </a:rPr>
              <a:t>ΑΕΠ </a:t>
            </a:r>
            <a:r>
              <a:rPr lang="en-US" sz="1700" b="1">
                <a:solidFill>
                  <a:srgbClr val="16489F"/>
                </a:solidFill>
                <a:latin typeface="Arial" charset="0"/>
                <a:cs typeface="Arial" charset="0"/>
              </a:rPr>
              <a:t>:</a:t>
            </a:r>
            <a:r>
              <a:rPr lang="el-GR" sz="1700" b="1">
                <a:solidFill>
                  <a:srgbClr val="16489F"/>
                </a:solidFill>
                <a:latin typeface="Arial" charset="0"/>
                <a:cs typeface="Arial" charset="0"/>
              </a:rPr>
              <a:t> αύξηση </a:t>
            </a:r>
            <a:r>
              <a:rPr lang="en-US" sz="1700" b="1">
                <a:solidFill>
                  <a:srgbClr val="16489F"/>
                </a:solidFill>
                <a:latin typeface="Myriad Pro" pitchFamily="34" charset="0"/>
              </a:rPr>
              <a:t>10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US" sz="1700" b="1">
                <a:solidFill>
                  <a:srgbClr val="16489F"/>
                </a:solidFill>
                <a:latin typeface="Myriad Pro" pitchFamily="34" charset="0"/>
              </a:rPr>
              <a:t>%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στις λιγότερο αναπτυγμένες περιφέρειες</a:t>
            </a:r>
            <a:endParaRPr lang="en-GB" sz="1700" b="1">
              <a:solidFill>
                <a:srgbClr val="16489F"/>
              </a:solidFill>
              <a:latin typeface="Myriad Pro" pitchFamily="34" charset="0"/>
            </a:endParaRPr>
          </a:p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1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εκατ. θέσεις εργασίας δημιουργήθηκαν στην ΕΕ, κυρίως σε μικρομεσαίες επιχειρήσεις</a:t>
            </a:r>
            <a:endParaRPr lang="fr-BE" sz="1700" b="1">
              <a:solidFill>
                <a:srgbClr val="16489F"/>
              </a:solidFill>
              <a:latin typeface="Myriad Pro" pitchFamily="34" charset="0"/>
            </a:endParaRPr>
          </a:p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l-GR" sz="1700" b="1">
                <a:solidFill>
                  <a:srgbClr val="16489F"/>
                </a:solidFill>
                <a:latin typeface="Arial" charset="0"/>
              </a:rPr>
              <a:t>υποστηρίχτηκαν </a:t>
            </a:r>
            <a:r>
              <a:rPr lang="fr-BE" sz="1700" b="1">
                <a:solidFill>
                  <a:srgbClr val="16489F"/>
                </a:solidFill>
                <a:latin typeface="Myriad Pro" pitchFamily="34" charset="0"/>
              </a:rPr>
              <a:t>1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,</a:t>
            </a:r>
            <a:r>
              <a:rPr lang="fr-BE" sz="1700" b="1">
                <a:solidFill>
                  <a:srgbClr val="16489F"/>
                </a:solidFill>
                <a:latin typeface="Myriad Pro" pitchFamily="34" charset="0"/>
              </a:rPr>
              <a:t>3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εκατ. μικρομεσαίες επιχειρήσεις</a:t>
            </a:r>
            <a:endParaRPr lang="fr-BE" sz="1700" b="1">
              <a:solidFill>
                <a:srgbClr val="16489F"/>
              </a:solidFill>
              <a:latin typeface="Myriad Pro" pitchFamily="34" charset="0"/>
            </a:endParaRPr>
          </a:p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l-GR" sz="1700" b="1">
                <a:solidFill>
                  <a:srgbClr val="16489F"/>
                </a:solidFill>
                <a:latin typeface="Arial" charset="0"/>
              </a:rPr>
              <a:t>κατασκευάστηκαν 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4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.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700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χλμ.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αυτοκινητόδρομων και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 1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.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200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χλμ.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σιδηροδρόμων υψηλής ταχύτητας</a:t>
            </a:r>
            <a:endParaRPr lang="en-GB" sz="1700" b="1">
              <a:solidFill>
                <a:srgbClr val="16489F"/>
              </a:solidFill>
              <a:latin typeface="Myriad Pro" pitchFamily="34" charset="0"/>
            </a:endParaRPr>
          </a:p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n-US" sz="1700" b="1">
                <a:solidFill>
                  <a:srgbClr val="16489F"/>
                </a:solidFill>
                <a:latin typeface="Myriad Pro" pitchFamily="34" charset="0"/>
              </a:rPr>
              <a:t>10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εκατ. άτομα που συμμετείχαν κάθε χρόνο σε δράσεις εκπαίδευσης και επαγγελματικής κατάρτισης</a:t>
            </a:r>
            <a:endParaRPr lang="en-GB" sz="1700" b="1">
              <a:solidFill>
                <a:srgbClr val="16489F"/>
              </a:solidFill>
              <a:latin typeface="Myriad Pro" pitchFamily="34" charset="0"/>
            </a:endParaRPr>
          </a:p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l-GR" sz="1700" b="1">
                <a:solidFill>
                  <a:srgbClr val="16489F"/>
                </a:solidFill>
                <a:latin typeface="Arial" charset="0"/>
              </a:rPr>
              <a:t>κατασκευάστηκαν εκσυγχρονισμένες εγκαταστάσεις επεξεργασίας υγρών αποβλήτων για επιπλέον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 23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εκατ. κατοίκους</a:t>
            </a:r>
            <a:endParaRPr lang="en-GB" sz="1700" b="1">
              <a:solidFill>
                <a:srgbClr val="16489F"/>
              </a:solidFill>
              <a:latin typeface="Myriad Pro" pitchFamily="34" charset="0"/>
            </a:endParaRPr>
          </a:p>
          <a:p>
            <a:pPr marL="660400" indent="-660400">
              <a:lnSpc>
                <a:spcPct val="80000"/>
              </a:lnSpc>
              <a:spcBef>
                <a:spcPct val="10000"/>
              </a:spcBef>
              <a:spcAft>
                <a:spcPct val="45000"/>
              </a:spcAft>
            </a:pPr>
            <a:r>
              <a:rPr lang="el-GR" sz="1700" b="1">
                <a:solidFill>
                  <a:srgbClr val="16489F"/>
                </a:solidFill>
                <a:latin typeface="Arial" charset="0"/>
              </a:rPr>
              <a:t>πρόσβαση σε καθαρό νερό για επιπλέον </a:t>
            </a:r>
            <a:r>
              <a:rPr lang="en-GB" sz="1700" b="1">
                <a:solidFill>
                  <a:srgbClr val="16489F"/>
                </a:solidFill>
                <a:latin typeface="Myriad Pro" pitchFamily="34" charset="0"/>
              </a:rPr>
              <a:t>20 </a:t>
            </a:r>
            <a:r>
              <a:rPr lang="el-GR" sz="1700" b="1">
                <a:solidFill>
                  <a:srgbClr val="16489F"/>
                </a:solidFill>
                <a:latin typeface="Arial" charset="0"/>
              </a:rPr>
              <a:t>εκατ. κατοίκους</a:t>
            </a:r>
            <a:endParaRPr lang="en-GB" sz="1700">
              <a:solidFill>
                <a:srgbClr val="16489F"/>
              </a:solidFill>
              <a:latin typeface="Myriad Pro Black SemiCond" pitchFamily="34" charset="0"/>
            </a:endParaRPr>
          </a:p>
        </p:txBody>
      </p:sp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l-GR" sz="3200" b="1">
                <a:solidFill>
                  <a:srgbClr val="16489F"/>
                </a:solidFill>
              </a:rPr>
              <a:t>Ι. Η Πολιτική Συνοχής</a:t>
            </a:r>
            <a:r>
              <a:rPr lang="en-GB" sz="3200" b="1">
                <a:solidFill>
                  <a:srgbClr val="16489F"/>
                </a:solidFill>
              </a:rPr>
              <a:t> 2000-2006</a:t>
            </a:r>
            <a:r>
              <a:rPr lang="el-GR" sz="3200" b="1">
                <a:solidFill>
                  <a:srgbClr val="16489F"/>
                </a:solidFill>
              </a:rPr>
              <a:t> και 2007-2013</a:t>
            </a:r>
            <a:endParaRPr lang="en-GB" sz="3200" b="1">
              <a:solidFill>
                <a:srgbClr val="1648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72400" cy="914400"/>
          </a:xfrm>
          <a:noFill/>
          <a:ln/>
        </p:spPr>
        <p:txBody>
          <a:bodyPr/>
          <a:lstStyle/>
          <a:p>
            <a:pPr algn="ctr"/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Στρατηγική Ευρώπη 2020 και Θεματικές Προτεραιότητες για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την </a:t>
            </a:r>
            <a:r>
              <a:rPr lang="el-GR" sz="2200" b="1">
                <a:solidFill>
                  <a:srgbClr val="16489F"/>
                </a:solidFill>
                <a:latin typeface="Myriad Pro" pitchFamily="34" charset="0"/>
              </a:rPr>
              <a:t>Πολιτική Συνοχής </a:t>
            </a:r>
            <a:r>
              <a:rPr lang="el-GR" sz="2200" b="1">
                <a:solidFill>
                  <a:srgbClr val="16489F"/>
                </a:solidFill>
                <a:latin typeface="Arial" charset="0"/>
              </a:rPr>
              <a:t>(5/5)</a:t>
            </a:r>
          </a:p>
        </p:txBody>
      </p:sp>
      <p:sp>
        <p:nvSpPr>
          <p:cNvPr id="833539" name="Rectangle 3"/>
          <p:cNvSpPr>
            <a:spLocks noChangeArrowheads="1"/>
          </p:cNvSpPr>
          <p:nvPr/>
        </p:nvSpPr>
        <p:spPr bwMode="auto">
          <a:xfrm>
            <a:off x="755650" y="2127250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0000"/>
                </a:solidFill>
              </a:rPr>
              <a:t>Προτεραιότητα Ε2020</a:t>
            </a:r>
            <a:r>
              <a:rPr lang="en-US" sz="2000" b="1">
                <a:solidFill>
                  <a:srgbClr val="FF0000"/>
                </a:solidFill>
              </a:rPr>
              <a:t>: </a:t>
            </a:r>
            <a:r>
              <a:rPr lang="el-GR" sz="2000" b="1">
                <a:solidFill>
                  <a:srgbClr val="FF0000"/>
                </a:solidFill>
              </a:rPr>
              <a:t>Ανάπτυξη χωρίς αποκλεισμούς</a:t>
            </a:r>
            <a:r>
              <a:rPr lang="el-GR" b="1">
                <a:solidFill>
                  <a:schemeClr val="tx1"/>
                </a:solidFill>
              </a:rPr>
              <a:t> </a:t>
            </a:r>
            <a:br>
              <a:rPr lang="el-GR" b="1">
                <a:solidFill>
                  <a:schemeClr val="tx1"/>
                </a:solidFill>
              </a:rPr>
            </a:br>
            <a:r>
              <a:rPr lang="el-GR" b="1">
                <a:solidFill>
                  <a:schemeClr val="tx1"/>
                </a:solidFill>
              </a:rPr>
              <a:t>Στόχος</a:t>
            </a:r>
            <a:r>
              <a:rPr lang="en-US" b="1">
                <a:solidFill>
                  <a:schemeClr val="tx1"/>
                </a:solidFill>
              </a:rPr>
              <a:t>: </a:t>
            </a:r>
            <a:r>
              <a:rPr lang="el-GR" b="1">
                <a:solidFill>
                  <a:schemeClr val="tx1"/>
                </a:solidFill>
              </a:rPr>
              <a:t>Προώθηση της απασχόλησης</a:t>
            </a:r>
          </a:p>
        </p:txBody>
      </p:sp>
      <p:graphicFrame>
        <p:nvGraphicFramePr>
          <p:cNvPr id="833540" name="Group 4"/>
          <p:cNvGraphicFramePr>
            <a:graphicFrameLocks noGrp="1"/>
          </p:cNvGraphicFramePr>
          <p:nvPr>
            <p:ph idx="1"/>
          </p:nvPr>
        </p:nvGraphicFramePr>
        <p:xfrm>
          <a:off x="684213" y="2997200"/>
          <a:ext cx="7772400" cy="3376613"/>
        </p:xfrm>
        <a:graphic>
          <a:graphicData uri="http://schemas.openxmlformats.org/drawingml/2006/table">
            <a:tbl>
              <a:tblPr/>
              <a:tblGrid>
                <a:gridCol w="2374900"/>
                <a:gridCol w="2017712"/>
                <a:gridCol w="3379788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Πρωταρχικός στόχος Ε2020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Εμβληματική πρωτοβουλία Ε2020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Θεματικές προτεραιότητες Πολιτικής Συνοχής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Μείωση των ανθρώπων που ζουν κάτω από το όριο της φτώχειας κατά τουλάχιστον 20 εκ.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…επιπροσθέτως των εθνικών στόχων «λαμβάνοντας υπ’ όψη τις εθνικές συνθήκες και προτεραιότητες»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Ευρωπαϊκή Πλατφόρμα για την καταπολέμηση της φτώχειας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E63"/>
                          </a:solidFill>
                          <a:effectLst/>
                          <a:latin typeface="Verdana" pitchFamily="34" charset="0"/>
                        </a:rPr>
                        <a:t>Προώθηση της κοινωνικής ένταξης και καταπολέμηση της φτώχειας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4E6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355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720725"/>
          </a:xfrm>
          <a:noFill/>
          <a:ln/>
        </p:spPr>
        <p:txBody>
          <a:bodyPr/>
          <a:lstStyle/>
          <a:p>
            <a:pPr algn="ctr"/>
            <a:r>
              <a:rPr lang="el-GR" sz="2400" b="1">
                <a:solidFill>
                  <a:srgbClr val="16489F"/>
                </a:solidFill>
                <a:latin typeface="Arial" charset="0"/>
              </a:rPr>
              <a:t>Υ</a:t>
            </a:r>
            <a:r>
              <a:rPr lang="el-GR" sz="2400" b="1">
                <a:solidFill>
                  <a:srgbClr val="16489F"/>
                </a:solidFill>
                <a:latin typeface="Myriad Pro" pitchFamily="34" charset="0"/>
              </a:rPr>
              <a:t>πό προϋποθέσεις χρηματοδότηση</a:t>
            </a:r>
            <a:r>
              <a:rPr lang="el-GR" sz="2400" b="1">
                <a:solidFill>
                  <a:srgbClr val="16489F"/>
                </a:solidFill>
                <a:latin typeface="Arial" charset="0"/>
              </a:rPr>
              <a:t> Συνοχής</a:t>
            </a:r>
            <a:r>
              <a:rPr lang="el-GR" sz="2400">
                <a:solidFill>
                  <a:srgbClr val="16489F"/>
                </a:solidFill>
                <a:latin typeface="Myriad Pro" pitchFamily="34" charset="0"/>
              </a:rPr>
              <a:t> </a:t>
            </a:r>
            <a:endParaRPr lang="en-GB" sz="2400">
              <a:solidFill>
                <a:srgbClr val="16489F"/>
              </a:solidFill>
              <a:latin typeface="Myriad Pro" pitchFamily="34" charset="0"/>
            </a:endParaRP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454275"/>
            <a:ext cx="4248150" cy="41052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ct val="40000"/>
              </a:spcAft>
            </a:pPr>
            <a:endParaRPr lang="el-GR" sz="1800"/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l-GR" sz="1800"/>
              <a:t>Σύνδεση χρηματοδότησης Συνοχής για την επίτευξη </a:t>
            </a:r>
            <a:r>
              <a:rPr lang="el-GR" sz="1800" b="1"/>
              <a:t>μακροοικονομικών στόχων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l-GR" sz="1800"/>
              <a:t>Σύνδεση πόρων Συνοχής </a:t>
            </a:r>
            <a:r>
              <a:rPr lang="el-GR" sz="1800">
                <a:latin typeface="Arial" charset="0"/>
              </a:rPr>
              <a:t>για</a:t>
            </a:r>
            <a:r>
              <a:rPr lang="el-GR" sz="1800"/>
              <a:t> την επίτευξη </a:t>
            </a:r>
            <a:r>
              <a:rPr lang="el-GR" sz="1800" b="1"/>
              <a:t>διαρθρωτικών αλλαγών</a:t>
            </a:r>
            <a:r>
              <a:rPr lang="el-GR" sz="1800"/>
              <a:t> που σχετίζονται με πολιτική συνοχής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l-GR" sz="1800"/>
              <a:t>Ενίσχυση της αποτελεσματικότητας με εργαλεία, όπως το </a:t>
            </a:r>
            <a:r>
              <a:rPr lang="el-GR" sz="1800" b="1"/>
              <a:t>αποθεματικό επίδοσης</a:t>
            </a:r>
            <a:r>
              <a:rPr lang="el-GR" sz="1800">
                <a:latin typeface="Arial" charset="0"/>
              </a:rPr>
              <a:t> σε ευρωπαϊκό επίπεδο</a:t>
            </a:r>
            <a:endParaRPr lang="fr-BE" sz="1800">
              <a:latin typeface="Arial" charset="0"/>
            </a:endParaRPr>
          </a:p>
        </p:txBody>
      </p:sp>
      <p:sp>
        <p:nvSpPr>
          <p:cNvPr id="834564" name="Text Box 4"/>
          <p:cNvSpPr txBox="1">
            <a:spLocks noChangeArrowheads="1"/>
          </p:cNvSpPr>
          <p:nvPr/>
        </p:nvSpPr>
        <p:spPr bwMode="auto">
          <a:xfrm>
            <a:off x="323850" y="2022475"/>
            <a:ext cx="3455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u="sng">
                <a:solidFill>
                  <a:schemeClr val="tx1"/>
                </a:solidFill>
              </a:rPr>
              <a:t>Προτάσεις Επιτροπής</a:t>
            </a:r>
          </a:p>
        </p:txBody>
      </p:sp>
      <p:grpSp>
        <p:nvGrpSpPr>
          <p:cNvPr id="834565" name="Group 5"/>
          <p:cNvGrpSpPr>
            <a:grpSpLocks/>
          </p:cNvGrpSpPr>
          <p:nvPr/>
        </p:nvGrpSpPr>
        <p:grpSpPr bwMode="auto">
          <a:xfrm>
            <a:off x="4500563" y="1989138"/>
            <a:ext cx="4262437" cy="4646612"/>
            <a:chOff x="2711" y="1274"/>
            <a:chExt cx="2685" cy="2927"/>
          </a:xfrm>
        </p:grpSpPr>
        <p:sp>
          <p:nvSpPr>
            <p:cNvPr id="834566" name="Rectangle 6"/>
            <p:cNvSpPr>
              <a:spLocks noChangeArrowheads="1"/>
            </p:cNvSpPr>
            <p:nvPr/>
          </p:nvSpPr>
          <p:spPr bwMode="auto">
            <a:xfrm>
              <a:off x="2711" y="1546"/>
              <a:ext cx="267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defTabSz="914400">
                <a:spcBef>
                  <a:spcPct val="20000"/>
                </a:spcBef>
              </a:pPr>
              <a:endParaRPr lang="el-GR" sz="1400">
                <a:solidFill>
                  <a:srgbClr val="324E63"/>
                </a:solidFill>
                <a:latin typeface="Verdana" pitchFamily="34" charset="0"/>
              </a:endParaRPr>
            </a:p>
          </p:txBody>
        </p:sp>
        <p:sp>
          <p:nvSpPr>
            <p:cNvPr id="834567" name="Text Box 7"/>
            <p:cNvSpPr txBox="1">
              <a:spLocks noChangeArrowheads="1"/>
            </p:cNvSpPr>
            <p:nvPr/>
          </p:nvSpPr>
          <p:spPr bwMode="auto">
            <a:xfrm>
              <a:off x="2983" y="1274"/>
              <a:ext cx="217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000" b="1" u="sng">
                  <a:solidFill>
                    <a:schemeClr val="tx1"/>
                  </a:solidFill>
                </a:rPr>
                <a:t>Σημεία προβληματισμού</a:t>
              </a:r>
            </a:p>
          </p:txBody>
        </p:sp>
        <p:sp>
          <p:nvSpPr>
            <p:cNvPr id="834568" name="Rectangle 8"/>
            <p:cNvSpPr>
              <a:spLocks noChangeArrowheads="1"/>
            </p:cNvSpPr>
            <p:nvPr/>
          </p:nvSpPr>
          <p:spPr bwMode="auto">
            <a:xfrm>
              <a:off x="2711" y="1864"/>
              <a:ext cx="2676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82563" indent="-182563" algn="l" defTabSz="914400">
                <a:spcBef>
                  <a:spcPct val="20000"/>
                </a:spcBef>
                <a:spcAft>
                  <a:spcPct val="40000"/>
                </a:spcAft>
                <a:buFontTx/>
                <a:buChar char="•"/>
              </a:pPr>
              <a:r>
                <a:rPr lang="el-GR" sz="1800">
                  <a:solidFill>
                    <a:srgbClr val="324E63"/>
                  </a:solidFill>
                  <a:latin typeface="Verdana" pitchFamily="34" charset="0"/>
                </a:rPr>
                <a:t>Επιβολή ποινών -απώλεια πόρων- στις περιφέρειες για τη μη επίτευξη μακροοικονομικών στόχων της Κεντρικής Κυβέρνησης,</a:t>
              </a:r>
            </a:p>
            <a:p>
              <a:pPr marL="182563" indent="-182563" algn="l" defTabSz="914400">
                <a:spcBef>
                  <a:spcPct val="20000"/>
                </a:spcBef>
                <a:spcAft>
                  <a:spcPct val="40000"/>
                </a:spcAft>
                <a:buFontTx/>
                <a:buChar char="•"/>
              </a:pPr>
              <a:r>
                <a:rPr lang="el-GR" sz="1800">
                  <a:solidFill>
                    <a:srgbClr val="324E63"/>
                  </a:solidFill>
                  <a:latin typeface="Verdana" pitchFamily="34" charset="0"/>
                </a:rPr>
                <a:t>Διαρθρωτικές αλλαγές αφορούν κυρίως διοικητικές και εθνικές αλλαγές</a:t>
              </a:r>
            </a:p>
            <a:p>
              <a:pPr marL="182563" indent="-182563" algn="l" defTabSz="914400">
                <a:spcBef>
                  <a:spcPct val="20000"/>
                </a:spcBef>
                <a:spcAft>
                  <a:spcPct val="40000"/>
                </a:spcAft>
                <a:buFontTx/>
                <a:buChar char="•"/>
              </a:pPr>
              <a:r>
                <a:rPr lang="el-GR" sz="1800">
                  <a:solidFill>
                    <a:srgbClr val="324E63"/>
                  </a:solidFill>
                  <a:latin typeface="Verdana" pitchFamily="34" charset="0"/>
                </a:rPr>
                <a:t>Αποθεματικό επίδοσης σε εθνικό επίπεδο</a:t>
              </a:r>
            </a:p>
          </p:txBody>
        </p:sp>
        <p:sp>
          <p:nvSpPr>
            <p:cNvPr id="834569" name="Rectangle 9"/>
            <p:cNvSpPr>
              <a:spLocks noChangeArrowheads="1"/>
            </p:cNvSpPr>
            <p:nvPr/>
          </p:nvSpPr>
          <p:spPr bwMode="auto">
            <a:xfrm>
              <a:off x="2720" y="2940"/>
              <a:ext cx="2676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defTabSz="914400">
                <a:spcBef>
                  <a:spcPct val="20000"/>
                </a:spcBef>
              </a:pPr>
              <a:endParaRPr lang="el-GR" sz="1400">
                <a:solidFill>
                  <a:srgbClr val="324E63"/>
                </a:solidFill>
                <a:latin typeface="Verdana" pitchFamily="34" charset="0"/>
              </a:endParaRPr>
            </a:p>
            <a:p>
              <a:pPr algn="l" defTabSz="914400">
                <a:spcBef>
                  <a:spcPct val="20000"/>
                </a:spcBef>
              </a:pPr>
              <a:endParaRPr lang="el-GR" sz="1400">
                <a:solidFill>
                  <a:srgbClr val="324E63"/>
                </a:solidFill>
                <a:latin typeface="Verdana" pitchFamily="34" charset="0"/>
              </a:endParaRPr>
            </a:p>
          </p:txBody>
        </p:sp>
      </p:grpSp>
      <p:pic>
        <p:nvPicPr>
          <p:cNvPr id="8345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720725"/>
          </a:xfrm>
        </p:spPr>
        <p:txBody>
          <a:bodyPr/>
          <a:lstStyle/>
          <a:p>
            <a:pPr algn="ctr"/>
            <a:r>
              <a:rPr lang="el-GR" sz="2400" b="1">
                <a:solidFill>
                  <a:srgbClr val="16489F"/>
                </a:solidFill>
                <a:latin typeface="Arial" charset="0"/>
              </a:rPr>
              <a:t>Αρχιτεκτονική Πολιτικής Συνοχής</a:t>
            </a:r>
            <a:endParaRPr lang="en-GB" sz="2400" b="1">
              <a:solidFill>
                <a:srgbClr val="16489F"/>
              </a:solidFill>
              <a:latin typeface="Arial" charset="0"/>
            </a:endParaRP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411663"/>
          </a:xfrm>
          <a:noFill/>
          <a:ln/>
        </p:spPr>
        <p:txBody>
          <a:bodyPr/>
          <a:lstStyle/>
          <a:p>
            <a:pPr>
              <a:spcAft>
                <a:spcPct val="30000"/>
              </a:spcAft>
            </a:pPr>
            <a:r>
              <a:rPr lang="el-GR" sz="2400">
                <a:latin typeface="Arial" charset="0"/>
              </a:rPr>
              <a:t>συνέχιση Στόχου 1 «Σύγκλιση» με </a:t>
            </a:r>
            <a:r>
              <a:rPr lang="el-GR" sz="2400" b="1">
                <a:latin typeface="Arial" charset="0"/>
              </a:rPr>
              <a:t>κατάλληλη προσαρμογή του ποσοστού επιλεξιμότητας</a:t>
            </a:r>
            <a:r>
              <a:rPr lang="el-GR" sz="2400">
                <a:latin typeface="Arial" charset="0"/>
              </a:rPr>
              <a:t> (απώλεια 10% εξαιτίας διεύρυνσης)</a:t>
            </a:r>
          </a:p>
          <a:p>
            <a:pPr>
              <a:spcAft>
                <a:spcPct val="30000"/>
              </a:spcAft>
            </a:pPr>
            <a:r>
              <a:rPr lang="el-GR" sz="2400">
                <a:latin typeface="Arial" charset="0"/>
              </a:rPr>
              <a:t>διατήρηση της </a:t>
            </a:r>
            <a:r>
              <a:rPr lang="el-GR" sz="2400" b="1">
                <a:latin typeface="Arial" charset="0"/>
              </a:rPr>
              <a:t>μεταβατικής στήριξης</a:t>
            </a:r>
            <a:r>
              <a:rPr lang="el-GR" sz="2400">
                <a:latin typeface="Arial" charset="0"/>
              </a:rPr>
              <a:t> για τις περιφέρειες που ξεπέρασαν τα επίπεδα στήριξης του Στόχου 1, συμπεριλαμβανομένων των περιφερειών Στατιστικής σύγκλισης</a:t>
            </a:r>
          </a:p>
          <a:p>
            <a:pPr>
              <a:spcAft>
                <a:spcPct val="30000"/>
              </a:spcAft>
            </a:pPr>
            <a:r>
              <a:rPr lang="el-GR" sz="2400">
                <a:latin typeface="Arial" charset="0"/>
              </a:rPr>
              <a:t>εναλλακτικά υποστηρίζουμε πρόταση Επιτροπής για </a:t>
            </a:r>
            <a:r>
              <a:rPr lang="el-GR" sz="2400" b="1">
                <a:latin typeface="Arial" charset="0"/>
              </a:rPr>
              <a:t>ενδιάμεσο Στόχο</a:t>
            </a:r>
            <a:r>
              <a:rPr lang="el-GR" sz="2400">
                <a:latin typeface="Arial" charset="0"/>
              </a:rPr>
              <a:t>, </a:t>
            </a:r>
          </a:p>
          <a:p>
            <a:endParaRPr lang="en-US" sz="2400">
              <a:latin typeface="Arial" charset="0"/>
            </a:endParaRPr>
          </a:p>
        </p:txBody>
      </p:sp>
      <p:pic>
        <p:nvPicPr>
          <p:cNvPr id="83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92075" y="1344613"/>
            <a:ext cx="3543300" cy="126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tx1"/>
                </a:solidFill>
              </a:rPr>
              <a:t>Χάρτης Ευρωπαϊκών Περιφερειών</a:t>
            </a:r>
            <a:br>
              <a:rPr lang="el-GR">
                <a:solidFill>
                  <a:schemeClr val="tx1"/>
                </a:solidFill>
              </a:rPr>
            </a:br>
            <a:r>
              <a:rPr lang="el-GR">
                <a:solidFill>
                  <a:schemeClr val="tx1"/>
                </a:solidFill>
              </a:rPr>
              <a:t>Γεωγραφική επιλεξιμότητα ανά Στόχο</a:t>
            </a:r>
          </a:p>
          <a:p>
            <a:endParaRPr lang="el-GR" sz="1400">
              <a:solidFill>
                <a:schemeClr val="tx1"/>
              </a:solidFill>
            </a:endParaRPr>
          </a:p>
          <a:p>
            <a:r>
              <a:rPr lang="el-GR">
                <a:solidFill>
                  <a:schemeClr val="tx1"/>
                </a:solidFill>
              </a:rPr>
              <a:t>Προγραμματική Περίοδος 2014-2020</a:t>
            </a:r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142875" y="6308725"/>
            <a:ext cx="3276600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sz="1300">
                <a:solidFill>
                  <a:schemeClr val="tx1"/>
                </a:solidFill>
              </a:rPr>
              <a:t>Στοιχεία 2007</a:t>
            </a: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179388" y="5157788"/>
            <a:ext cx="215900" cy="142875"/>
          </a:xfrm>
          <a:prstGeom prst="rect">
            <a:avLst/>
          </a:prstGeom>
          <a:solidFill>
            <a:srgbClr val="FF99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539750" y="5084763"/>
            <a:ext cx="1512888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l-GR" sz="1200">
                <a:solidFill>
                  <a:schemeClr val="tx1"/>
                </a:solidFill>
              </a:rPr>
              <a:t>Περιφέρειες Στόχου 1</a:t>
            </a:r>
          </a:p>
        </p:txBody>
      </p:sp>
      <p:sp>
        <p:nvSpPr>
          <p:cNvPr id="838662" name="Text Box 6"/>
          <p:cNvSpPr txBox="1">
            <a:spLocks noChangeArrowheads="1"/>
          </p:cNvSpPr>
          <p:nvPr/>
        </p:nvSpPr>
        <p:spPr bwMode="auto">
          <a:xfrm>
            <a:off x="539750" y="5397500"/>
            <a:ext cx="1800225" cy="40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"/>
          <a:lstStyle/>
          <a:p>
            <a:pPr algn="l"/>
            <a:r>
              <a:rPr lang="el-GR" sz="1200">
                <a:solidFill>
                  <a:schemeClr val="tx1"/>
                </a:solidFill>
              </a:rPr>
              <a:t>Ενδιάμεση κατηγορία περιφερειών  (75-90%) </a:t>
            </a:r>
          </a:p>
        </p:txBody>
      </p:sp>
      <p:sp>
        <p:nvSpPr>
          <p:cNvPr id="838663" name="Text Box 7"/>
          <p:cNvSpPr txBox="1">
            <a:spLocks noChangeArrowheads="1"/>
          </p:cNvSpPr>
          <p:nvPr/>
        </p:nvSpPr>
        <p:spPr bwMode="auto">
          <a:xfrm>
            <a:off x="539750" y="5878513"/>
            <a:ext cx="1512888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l-GR" sz="1200">
                <a:solidFill>
                  <a:schemeClr val="tx1"/>
                </a:solidFill>
              </a:rPr>
              <a:t>Περιφέρειες Στόχου 2</a:t>
            </a:r>
          </a:p>
        </p:txBody>
      </p:sp>
      <p:sp>
        <p:nvSpPr>
          <p:cNvPr id="838664" name="Text Box 8"/>
          <p:cNvSpPr txBox="1">
            <a:spLocks noChangeArrowheads="1"/>
          </p:cNvSpPr>
          <p:nvPr/>
        </p:nvSpPr>
        <p:spPr bwMode="auto">
          <a:xfrm>
            <a:off x="179388" y="5518150"/>
            <a:ext cx="215900" cy="142875"/>
          </a:xfrm>
          <a:prstGeom prst="rect">
            <a:avLst/>
          </a:prstGeom>
          <a:solidFill>
            <a:srgbClr val="FFFF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38665" name="Text Box 9"/>
          <p:cNvSpPr txBox="1">
            <a:spLocks noChangeArrowheads="1"/>
          </p:cNvSpPr>
          <p:nvPr/>
        </p:nvSpPr>
        <p:spPr bwMode="auto">
          <a:xfrm>
            <a:off x="179388" y="5948363"/>
            <a:ext cx="215900" cy="142875"/>
          </a:xfrm>
          <a:prstGeom prst="rect">
            <a:avLst/>
          </a:prstGeom>
          <a:solidFill>
            <a:srgbClr val="A6FF7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>
              <a:solidFill>
                <a:schemeClr val="tx1"/>
              </a:solidFill>
            </a:endParaRPr>
          </a:p>
        </p:txBody>
      </p:sp>
      <p:pic>
        <p:nvPicPr>
          <p:cNvPr id="8386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38667" name="Picture 11" descr="Map_EU_regions 2 teliko(90%)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"/>
            <a:ext cx="4725988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3950"/>
            <a:ext cx="7772400" cy="720725"/>
          </a:xfrm>
          <a:noFill/>
          <a:ln/>
        </p:spPr>
        <p:txBody>
          <a:bodyPr/>
          <a:lstStyle/>
          <a:p>
            <a:pPr algn="ctr"/>
            <a:r>
              <a:rPr lang="el-GR" sz="2800" b="1">
                <a:solidFill>
                  <a:srgbClr val="16489F"/>
                </a:solidFill>
                <a:latin typeface="Arial" charset="0"/>
              </a:rPr>
              <a:t>Χωρική Συνοχή</a:t>
            </a:r>
            <a:r>
              <a:rPr lang="el-GR" sz="2400">
                <a:solidFill>
                  <a:srgbClr val="16489F"/>
                </a:solidFill>
                <a:latin typeface="Myriad Pro" pitchFamily="34" charset="0"/>
              </a:rPr>
              <a:t> </a:t>
            </a:r>
            <a:endParaRPr lang="en-GB" sz="2400">
              <a:solidFill>
                <a:srgbClr val="16489F"/>
              </a:solidFill>
              <a:latin typeface="Myriad Pro" pitchFamily="34" charset="0"/>
            </a:endParaRP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916113"/>
            <a:ext cx="7920037" cy="4537075"/>
          </a:xfrm>
          <a:noFill/>
          <a:ln/>
        </p:spPr>
        <p:txBody>
          <a:bodyPr/>
          <a:lstStyle/>
          <a:p>
            <a:pPr marL="542925" indent="-457200">
              <a:spcAft>
                <a:spcPct val="30000"/>
              </a:spcAft>
            </a:pPr>
            <a:r>
              <a:rPr lang="el-GR" sz="2400">
                <a:latin typeface="Arial" charset="0"/>
              </a:rPr>
              <a:t>Ενίσχυση με πόρους και προτεραιότητες περιοχών με </a:t>
            </a:r>
            <a:r>
              <a:rPr lang="el-GR" sz="2400" b="1">
                <a:latin typeface="Arial" charset="0"/>
              </a:rPr>
              <a:t>ιδιαίτερα γεωγραφικά χαρακτηριστικά</a:t>
            </a:r>
            <a:endParaRPr lang="el-GR" sz="2400">
              <a:latin typeface="Arial" charset="0"/>
            </a:endParaRPr>
          </a:p>
        </p:txBody>
      </p:sp>
      <p:pic>
        <p:nvPicPr>
          <p:cNvPr id="839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135938" cy="3527425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buFontTx/>
              <a:buAutoNum type="arabicPeriod"/>
            </a:pPr>
            <a:r>
              <a:rPr lang="el-GR" sz="2000"/>
              <a:t>Πώς μπορεί να υπάρξει μεγαλύτερη προσέγγιση της στρατηγικής Ευρώπη 2020 και της πολιτικής συνοχής σε ευρωπαϊκό, εθνικό και κατώτερο του εθνικού επίπεδο;</a:t>
            </a:r>
          </a:p>
          <a:p>
            <a:pPr marL="660400" indent="-660400">
              <a:lnSpc>
                <a:spcPct val="80000"/>
              </a:lnSpc>
              <a:buFontTx/>
              <a:buAutoNum type="arabicPeriod"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AutoNum type="arabicPeriod"/>
            </a:pPr>
            <a:r>
              <a:rPr lang="el-GR" sz="2000"/>
              <a:t>Το πεδίο εφαρμογής μιας σύμβασης εταιρικής σχέσης στον τομέα της ανάπτυξης και των επενδύσεων θα πρέπει να υπερβαίνει την πολιτική συνοχής, και εάν ναι, ποιο θα πρέπει να είναι;</a:t>
            </a:r>
          </a:p>
          <a:p>
            <a:pPr marL="660400" indent="-660400">
              <a:lnSpc>
                <a:spcPct val="80000"/>
              </a:lnSpc>
              <a:buFontTx/>
              <a:buAutoNum type="arabicPeriod"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AutoNum type="arabicPeriod"/>
            </a:pPr>
            <a:r>
              <a:rPr lang="el-GR" sz="2000"/>
              <a:t>Πώς μπορεί να επιτευχθεί ισχυρότερη θεματική συγκέντρωση στις προτεραιότητες της Ευρώπης 2020;</a:t>
            </a:r>
          </a:p>
          <a:p>
            <a:pPr marL="660400" indent="-660400">
              <a:lnSpc>
                <a:spcPct val="80000"/>
              </a:lnSpc>
              <a:buFontTx/>
              <a:buAutoNum type="arabicPeriod"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AutoNum type="arabicPeriod"/>
            </a:pPr>
            <a:r>
              <a:rPr lang="el-GR" sz="2000"/>
              <a:t>Πώς μπορούν οι προϋποθέσεις, τα κίνητρα και η διαχείριση με βάση τα αποτελέσματα να καταστήσουν αποτελεσματικότερη την πολιτική συνοχής;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Ερωτήματα 5</a:t>
            </a:r>
            <a:r>
              <a:rPr lang="el-GR" sz="2000" b="1" baseline="30000">
                <a:solidFill>
                  <a:schemeClr val="tx1"/>
                </a:solidFill>
                <a:latin typeface="Verdana" pitchFamily="34" charset="0"/>
              </a:rPr>
              <a:t>ης</a:t>
            </a:r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 Έκθεσης Συνοχής (1/4)</a:t>
            </a:r>
            <a:endParaRPr lang="en-GB" sz="2000" b="1" i="1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135938" cy="3527425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buFontTx/>
              <a:buAutoNum type="arabicPeriod" startAt="5"/>
            </a:pPr>
            <a:r>
              <a:rPr lang="el-GR" sz="2000"/>
              <a:t>Πώς μπορεί η πολιτική συνοχής να προσανατολιστεί περισσότερο προς τα αποτελέσματα; 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AutoNum type="arabicPeriod" startAt="6"/>
            </a:pPr>
            <a:r>
              <a:rPr lang="el-GR" sz="2000"/>
              <a:t>Ποιες προτεραιότητες θα πρέπει να είναι υποχρεωτικές;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AutoNum type="arabicPeriod" startAt="7"/>
            </a:pPr>
            <a:r>
              <a:rPr lang="el-GR" sz="2000"/>
              <a:t>Πώς μπορεί η πολιτική συνοχής να συνεκτιμά καλύτερα το βασικό ρόλο των αστικών περιοχών και των εδαφών με ιδιαίτερα γεωγραφικά χαρακτηριστικά κατά τις αναπτυξιακές διαδικασίες και τη διαμόρφωση μακροπεριφερειακών στρατηγικών;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None/>
            </a:pPr>
            <a:r>
              <a:rPr lang="el-GR" sz="2000"/>
              <a:t>8.	Πώς μπορεί να βελτιωθεί η αρχή της εταιρικής σχέσης και η συμμετοχή των τοπικών και περιφερειακών ενδιαφερομένων, των κοινωνικών εταίρων και της κοινωνίας των πολιτών;</a:t>
            </a:r>
          </a:p>
        </p:txBody>
      </p:sp>
      <p:sp>
        <p:nvSpPr>
          <p:cNvPr id="843779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Ερωτήματα 5</a:t>
            </a:r>
            <a:r>
              <a:rPr lang="el-GR" sz="2000" b="1" baseline="30000">
                <a:solidFill>
                  <a:schemeClr val="tx1"/>
                </a:solidFill>
                <a:latin typeface="Verdana" pitchFamily="34" charset="0"/>
              </a:rPr>
              <a:t>ης</a:t>
            </a:r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 Έκθεσης Συνοχής (2/4)</a:t>
            </a:r>
            <a:endParaRPr lang="en-GB" sz="2000" b="1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43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135938" cy="3960812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buFontTx/>
              <a:buAutoNum type="arabicPeriod" startAt="9"/>
            </a:pPr>
            <a:r>
              <a:rPr lang="el-GR" sz="2000"/>
              <a:t>Πώς μπορεί να απλουστευτεί η διαδικασία λογιστικού ελέγχου και πώς μπορούν να ενσωματωθούν καλύτερα οι έλεγχοι από τα κράτη μέλη και την Επιτροπή, διατηρώντας παράλληλα υψηλό επίπεδο αξιοπιστίας όσον αφορά τις συγχρηματοδοτούμενες δαπάνες;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AutoNum type="arabicPeriod" startAt="10"/>
            </a:pPr>
            <a:r>
              <a:rPr lang="el-GR" sz="2000"/>
              <a:t>Πώς θα μπορούσε η εφαρμογή της αρχής της αναλογικότητας να ελαφρύνει το διοικητικό φόρτο εργασίας όσον αφορά τη διαχείριση και τον έλεγχο; Πρέπει να υπάρξουν ειδικά μέτρα απλούστευσης για τα προγράμματα εδαφικής συνεργασίας;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None/>
            </a:pPr>
            <a:r>
              <a:rPr lang="el-GR" sz="2000"/>
              <a:t>11.	Πώς μπορεί να επιτευχθεί η σωστή ισορροπία μεταξύ των κοινών κανόνων για όλα τα ταμεία και της αναγνώρισης των ιδιαιτεροτήτων των ταμείων, όταν καταρτίζονται οι κανόνες επιλεξιμότητας; </a:t>
            </a:r>
          </a:p>
        </p:txBody>
      </p:sp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Ερωτήματα 5</a:t>
            </a:r>
            <a:r>
              <a:rPr lang="el-GR" sz="2000" b="1" baseline="30000">
                <a:solidFill>
                  <a:schemeClr val="tx1"/>
                </a:solidFill>
                <a:latin typeface="Verdana" pitchFamily="34" charset="0"/>
              </a:rPr>
              <a:t>ης</a:t>
            </a:r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 Έκθεσης Συνοχής (3/4)</a:t>
            </a:r>
            <a:endParaRPr lang="en-GB" sz="2000" b="1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45828" name="Picture 4" descr="es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3588"/>
            <a:ext cx="990600" cy="1014412"/>
          </a:xfrm>
          <a:prstGeom prst="rect">
            <a:avLst/>
          </a:prstGeom>
          <a:noFill/>
        </p:spPr>
      </p:pic>
      <p:pic>
        <p:nvPicPr>
          <p:cNvPr id="845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135938" cy="3889375"/>
          </a:xfrm>
        </p:spPr>
        <p:txBody>
          <a:bodyPr/>
          <a:lstStyle/>
          <a:p>
            <a:pPr marL="660400" indent="-660400">
              <a:lnSpc>
                <a:spcPct val="80000"/>
              </a:lnSpc>
              <a:buFontTx/>
              <a:buAutoNum type="arabicPeriod" startAt="12"/>
            </a:pPr>
            <a:r>
              <a:rPr lang="el-GR" sz="2000"/>
              <a:t>Πώς μπορεί να εξασφαλιστεί η δημοσιονομική πειθαρχία με ταυτόχρονη παροχή αρκετής ευελιξίας, για το σχεδιασμό και την εφαρμογή πολύπλοκων προγραμμάτων και έργων;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None/>
            </a:pPr>
            <a:r>
              <a:rPr lang="el-GR" sz="2000"/>
              <a:t>13.	Πώς μπορεί να εξασφαλιστεί ότι στην αρχιτεκτονική για την πολιτική συνοχής θα ληφθεί υπόψη η ιδιαιτερότητα κάθε Ταμείου και ιδίως η ανάγκη για μεγαλύτερη προβολή και προβλεψιμότητα των επενδύσεων για το ΕΚΤ, καθώς και για επικέντρωση στη διασφάλιση των στόχων του 2020;</a:t>
            </a:r>
          </a:p>
          <a:p>
            <a:pPr marL="660400" indent="-660400">
              <a:lnSpc>
                <a:spcPct val="80000"/>
              </a:lnSpc>
              <a:buFontTx/>
              <a:buNone/>
            </a:pPr>
            <a:endParaRPr lang="el-GR" sz="2000"/>
          </a:p>
          <a:p>
            <a:pPr marL="660400" indent="-660400">
              <a:lnSpc>
                <a:spcPct val="80000"/>
              </a:lnSpc>
              <a:buFontTx/>
              <a:buNone/>
            </a:pPr>
            <a:r>
              <a:rPr lang="el-GR" sz="2000"/>
              <a:t>14.	Πώς θα μπορούσε να σχεδιαστεί μια νέα ενδιάμεση κατηγορία περιφερειών για να συνοδεύσει τις περιφέρειες που δεν έχουν ολοκληρώσει τις διαδικασίες τους για την κάλυψη της διαφοράς;</a:t>
            </a:r>
          </a:p>
        </p:txBody>
      </p:sp>
      <p:sp>
        <p:nvSpPr>
          <p:cNvPr id="847875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Ερωτήματα 5</a:t>
            </a:r>
            <a:r>
              <a:rPr lang="el-GR" sz="2000" b="1" baseline="30000">
                <a:solidFill>
                  <a:schemeClr val="tx1"/>
                </a:solidFill>
                <a:latin typeface="Verdana" pitchFamily="34" charset="0"/>
              </a:rPr>
              <a:t>ης</a:t>
            </a:r>
            <a:r>
              <a:rPr lang="el-GR" sz="2000" b="1">
                <a:solidFill>
                  <a:schemeClr val="tx1"/>
                </a:solidFill>
                <a:latin typeface="Verdana" pitchFamily="34" charset="0"/>
              </a:rPr>
              <a:t> Έκθεσης Συνοχής (4/4)</a:t>
            </a:r>
            <a:endParaRPr lang="en-GB" sz="2000" b="1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>
                <a:solidFill>
                  <a:srgbClr val="16489F"/>
                </a:solidFill>
                <a:latin typeface="Arial" charset="0"/>
                <a:cs typeface="Arial" charset="0"/>
              </a:rPr>
              <a:t>Συμμετοχή του ΕΤΠΑ και του ΤΣ στις δημόσιες επενδύσεις</a:t>
            </a:r>
            <a:endParaRPr lang="en-US" sz="3200" b="1">
              <a:solidFill>
                <a:srgbClr val="16489F"/>
              </a:solidFill>
              <a:latin typeface="Arial" charset="0"/>
              <a:cs typeface="Arial" charset="0"/>
            </a:endParaRP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4464050" cy="4267200"/>
          </a:xfrm>
        </p:spPr>
        <p:txBody>
          <a:bodyPr/>
          <a:lstStyle/>
          <a:p>
            <a:endParaRPr lang="el-GR" sz="2200">
              <a:solidFill>
                <a:srgbClr val="16489F"/>
              </a:solidFill>
              <a:latin typeface="Arial" charset="0"/>
            </a:endParaRPr>
          </a:p>
          <a:p>
            <a:r>
              <a:rPr lang="el-GR" sz="2200">
                <a:solidFill>
                  <a:srgbClr val="16489F"/>
                </a:solidFill>
                <a:latin typeface="Arial" charset="0"/>
              </a:rPr>
              <a:t>Υψηλά ποσοστά σε όλες τις περιφέρειες του στόχου σύγκλησης</a:t>
            </a:r>
          </a:p>
          <a:p>
            <a:endParaRPr lang="el-GR" sz="2200">
              <a:solidFill>
                <a:srgbClr val="16489F"/>
              </a:solidFill>
              <a:latin typeface="Arial" charset="0"/>
            </a:endParaRPr>
          </a:p>
          <a:p>
            <a:r>
              <a:rPr lang="el-GR" sz="2200">
                <a:solidFill>
                  <a:srgbClr val="16489F"/>
                </a:solidFill>
                <a:latin typeface="Arial" charset="0"/>
              </a:rPr>
              <a:t>Πολύ υψηλό ποσοστό στην Ελλάδα </a:t>
            </a:r>
            <a:r>
              <a:rPr lang="en-US" sz="2200">
                <a:solidFill>
                  <a:srgbClr val="16489F"/>
                </a:solidFill>
                <a:latin typeface="Arial" charset="0"/>
                <a:cs typeface="Arial" charset="0"/>
              </a:rPr>
              <a:t>:</a:t>
            </a:r>
            <a:r>
              <a:rPr lang="fr-BE" sz="2200">
                <a:solidFill>
                  <a:srgbClr val="16489F"/>
                </a:solidFill>
                <a:latin typeface="Myriad Pro" pitchFamily="34" charset="0"/>
              </a:rPr>
              <a:t> </a:t>
            </a:r>
            <a:r>
              <a:rPr lang="el-GR" sz="2200">
                <a:solidFill>
                  <a:srgbClr val="16489F"/>
                </a:solidFill>
                <a:latin typeface="Arial" charset="0"/>
              </a:rPr>
              <a:t>&gt; 3</a:t>
            </a:r>
            <a:r>
              <a:rPr lang="fr-BE" sz="2200">
                <a:solidFill>
                  <a:srgbClr val="16489F"/>
                </a:solidFill>
                <a:latin typeface="Myriad Pro" pitchFamily="34" charset="0"/>
              </a:rPr>
              <a:t>0%</a:t>
            </a:r>
            <a:endParaRPr lang="en-GB" sz="2200">
              <a:solidFill>
                <a:srgbClr val="16489F"/>
              </a:solidFill>
              <a:latin typeface="Myriad Pro" pitchFamily="34" charset="0"/>
            </a:endParaRPr>
          </a:p>
          <a:p>
            <a:endParaRPr lang="en-GB" sz="2200">
              <a:solidFill>
                <a:srgbClr val="16489F"/>
              </a:solidFill>
              <a:latin typeface="Myriad Pro" pitchFamily="34" charset="0"/>
            </a:endParaRPr>
          </a:p>
        </p:txBody>
      </p:sp>
      <p:pic>
        <p:nvPicPr>
          <p:cNvPr id="695300" name="Picture 4" descr="ch2_03_Share_Funds_SLIDE20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4563" y="2349500"/>
            <a:ext cx="35941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800" b="1">
                <a:solidFill>
                  <a:srgbClr val="16489F"/>
                </a:solidFill>
              </a:rPr>
              <a:t>II. </a:t>
            </a:r>
            <a:r>
              <a:rPr lang="el-GR" sz="2800" b="1">
                <a:solidFill>
                  <a:srgbClr val="16489F"/>
                </a:solidFill>
              </a:rPr>
              <a:t>Περιφερειακές ανισότητες </a:t>
            </a:r>
            <a:r>
              <a:rPr lang="en-US" sz="2800" b="1">
                <a:solidFill>
                  <a:srgbClr val="16489F"/>
                </a:solidFill>
              </a:rPr>
              <a:t>:</a:t>
            </a:r>
            <a:r>
              <a:rPr lang="el-GR" sz="2800" b="1">
                <a:solidFill>
                  <a:srgbClr val="16489F"/>
                </a:solidFill>
              </a:rPr>
              <a:t> ΑΕΠ</a:t>
            </a:r>
            <a:endParaRPr lang="en-US" sz="2800" b="1">
              <a:solidFill>
                <a:srgbClr val="16489F"/>
              </a:solidFill>
            </a:endParaRP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827088" y="2781300"/>
            <a:ext cx="3600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20000"/>
              </a:spcBef>
              <a:buFontTx/>
              <a:buChar char="•"/>
            </a:pPr>
            <a:r>
              <a:rPr lang="en-GB"/>
              <a:t>Overall </a:t>
            </a:r>
          </a:p>
        </p:txBody>
      </p:sp>
      <p:sp>
        <p:nvSpPr>
          <p:cNvPr id="65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3960812" cy="4124325"/>
          </a:xfrm>
        </p:spPr>
        <p:txBody>
          <a:bodyPr/>
          <a:lstStyle/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ΕΕ </a:t>
            </a:r>
            <a:r>
              <a:rPr lang="en-US" sz="2400">
                <a:solidFill>
                  <a:srgbClr val="16489F"/>
                </a:solidFill>
                <a:latin typeface="Arial" charset="0"/>
                <a:cs typeface="Arial" charset="0"/>
              </a:rPr>
              <a:t>:</a:t>
            </a:r>
            <a:r>
              <a:rPr lang="el-GR" sz="2400">
                <a:solidFill>
                  <a:srgbClr val="16489F"/>
                </a:solidFill>
                <a:latin typeface="Arial" charset="0"/>
                <a:cs typeface="Arial" charset="0"/>
              </a:rPr>
              <a:t> μειωμένες 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αλλά ακόμα σημαντικές</a:t>
            </a:r>
            <a:endParaRPr lang="en-GB" sz="2400" i="1">
              <a:solidFill>
                <a:srgbClr val="16489F"/>
              </a:solidFill>
              <a:latin typeface="Myriad Pro Black SemiCond" pitchFamily="34" charset="0"/>
            </a:endParaRPr>
          </a:p>
          <a:p>
            <a:r>
              <a:rPr lang="el-GR" sz="2400">
                <a:solidFill>
                  <a:srgbClr val="16489F"/>
                </a:solidFill>
                <a:latin typeface="Arial" charset="0"/>
                <a:cs typeface="Arial" charset="0"/>
              </a:rPr>
              <a:t>Η Αττική έχει ξεπεράσει κατά πολύ το μέσο όρο της ΕΕ</a:t>
            </a:r>
            <a:endParaRPr lang="fr-BE" sz="2400">
              <a:solidFill>
                <a:srgbClr val="16489F"/>
              </a:solidFill>
              <a:latin typeface="Myriad Pro Black SemiCond" pitchFamily="34" charset="0"/>
            </a:endParaRPr>
          </a:p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Υστερούν οι βόρειες και δυτικές περιφέρειες</a:t>
            </a:r>
            <a:endParaRPr lang="en-GB" sz="2400">
              <a:solidFill>
                <a:srgbClr val="16489F"/>
              </a:solidFill>
              <a:latin typeface="Arial" charset="0"/>
            </a:endParaRPr>
          </a:p>
        </p:txBody>
      </p:sp>
      <p:pic>
        <p:nvPicPr>
          <p:cNvPr id="659465" name="Picture 13" descr="gdppc_i27_n2_2007_SLIDE20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185988"/>
            <a:ext cx="4859337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800" b="1">
                <a:solidFill>
                  <a:srgbClr val="16489F"/>
                </a:solidFill>
              </a:rPr>
              <a:t>II. </a:t>
            </a:r>
            <a:r>
              <a:rPr lang="el-GR" sz="2800" b="1">
                <a:solidFill>
                  <a:srgbClr val="16489F"/>
                </a:solidFill>
              </a:rPr>
              <a:t>Περιφερειακές ανισότητες </a:t>
            </a:r>
            <a:r>
              <a:rPr lang="en-US" sz="2800" b="1">
                <a:solidFill>
                  <a:srgbClr val="16489F"/>
                </a:solidFill>
              </a:rPr>
              <a:t>:</a:t>
            </a:r>
            <a:r>
              <a:rPr lang="el-GR" sz="2800" b="1">
                <a:solidFill>
                  <a:srgbClr val="16489F"/>
                </a:solidFill>
              </a:rPr>
              <a:t> απασχόληση και ανάπτυξη</a:t>
            </a:r>
            <a:endParaRPr lang="en-US" sz="2800" b="1">
              <a:solidFill>
                <a:srgbClr val="16489F"/>
              </a:solidFill>
            </a:endParaRP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827088" y="2781300"/>
            <a:ext cx="3600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>
              <a:spcBef>
                <a:spcPct val="20000"/>
              </a:spcBef>
              <a:buFontTx/>
              <a:buChar char="•"/>
            </a:pPr>
            <a:r>
              <a:rPr lang="en-GB"/>
              <a:t>Overall </a:t>
            </a:r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3960812" cy="4124325"/>
          </a:xfrm>
        </p:spPr>
        <p:txBody>
          <a:bodyPr/>
          <a:lstStyle/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Σημαντικό περιθώριο οικονομικής ανάπτυξης μέσω αυξημένης απασχόλησης</a:t>
            </a:r>
            <a:endParaRPr lang="en-GB" sz="2400" i="1">
              <a:solidFill>
                <a:srgbClr val="16489F"/>
              </a:solidFill>
              <a:latin typeface="Myriad Pro Black SemiCond" pitchFamily="34" charset="0"/>
            </a:endParaRPr>
          </a:p>
          <a:p>
            <a:endParaRPr lang="el-GR" sz="2400">
              <a:solidFill>
                <a:srgbClr val="16489F"/>
              </a:solidFill>
              <a:latin typeface="Arial" charset="0"/>
            </a:endParaRPr>
          </a:p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Ειδικά στις βόρειες και δυτικές περιφέρειες της Ελλάδας</a:t>
            </a:r>
            <a:endParaRPr lang="en-GB" sz="3000"/>
          </a:p>
        </p:txBody>
      </p:sp>
      <p:grpSp>
        <p:nvGrpSpPr>
          <p:cNvPr id="754696" name="Group 8"/>
          <p:cNvGrpSpPr>
            <a:grpSpLocks noChangeAspect="1"/>
          </p:cNvGrpSpPr>
          <p:nvPr/>
        </p:nvGrpSpPr>
        <p:grpSpPr bwMode="auto">
          <a:xfrm>
            <a:off x="4716463" y="2276475"/>
            <a:ext cx="4032250" cy="4581525"/>
            <a:chOff x="-971" y="-3183"/>
            <a:chExt cx="7703" cy="10687"/>
          </a:xfrm>
        </p:grpSpPr>
        <p:sp>
          <p:nvSpPr>
            <p:cNvPr id="754695" name="AutoShape 7"/>
            <p:cNvSpPr>
              <a:spLocks noChangeAspect="1" noChangeArrowheads="1" noTextEdit="1"/>
            </p:cNvSpPr>
            <p:nvPr/>
          </p:nvSpPr>
          <p:spPr bwMode="auto">
            <a:xfrm>
              <a:off x="-971" y="-3183"/>
              <a:ext cx="7703" cy="1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75469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71" y="-3183"/>
              <a:ext cx="7710" cy="10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rgbClr val="16489F"/>
                </a:solidFill>
                <a:latin typeface="Myriad Pro" pitchFamily="34" charset="0"/>
              </a:rPr>
              <a:t>II. 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Περιφερειακές ανισότητες </a:t>
            </a:r>
            <a:r>
              <a:rPr lang="en-US" sz="2800" b="1">
                <a:solidFill>
                  <a:srgbClr val="16489F"/>
                </a:solidFill>
                <a:latin typeface="Myriad Pro" pitchFamily="34" charset="0"/>
              </a:rPr>
              <a:t>: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 ανταγωνιστικότητα</a:t>
            </a:r>
            <a:endParaRPr lang="en-GB" sz="2800" b="1">
              <a:solidFill>
                <a:srgbClr val="16489F"/>
              </a:solidFill>
              <a:latin typeface="Myriad Pro" pitchFamily="34" charset="0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η Ευρώπη χρειάζεται προϊόντα και υπηρεσίες με υψηλή προστιθέμενη αξία και θέσεις υψηλής εξειδίκευσης</a:t>
            </a:r>
            <a:r>
              <a:rPr lang="en-US" sz="2400">
                <a:solidFill>
                  <a:srgbClr val="16489F"/>
                </a:solidFill>
                <a:latin typeface="Myriad Pro Black SemiCond" pitchFamily="34" charset="0"/>
              </a:rPr>
              <a:t> 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για να είναι ανταγωνιστική στην παγκόσμια αγορά</a:t>
            </a:r>
            <a:endParaRPr lang="en-US" sz="2400">
              <a:solidFill>
                <a:srgbClr val="16489F"/>
              </a:solidFill>
              <a:latin typeface="Myriad Pro Black SemiCond" pitchFamily="34" charset="0"/>
            </a:endParaRPr>
          </a:p>
          <a:p>
            <a:r>
              <a:rPr lang="el-GR" sz="2400">
                <a:solidFill>
                  <a:srgbClr val="16489F"/>
                </a:solidFill>
                <a:latin typeface="Arial" charset="0"/>
              </a:rPr>
              <a:t>η Ελλάδα (εκτός Αττικής) παρουσιάζει σημαντική αρνητική απόκλιση</a:t>
            </a:r>
            <a:endParaRPr lang="en-GB" sz="2400">
              <a:solidFill>
                <a:srgbClr val="16489F"/>
              </a:solidFill>
              <a:latin typeface="Arial" charset="0"/>
            </a:endParaRPr>
          </a:p>
        </p:txBody>
      </p:sp>
      <p:pic>
        <p:nvPicPr>
          <p:cNvPr id="701444" name="Picture 4" descr="ch1_1_34_RCI_Competitiveness_SLIDE20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188" y="2349500"/>
            <a:ext cx="3751262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solidFill>
                  <a:srgbClr val="16489F"/>
                </a:solidFill>
                <a:latin typeface="Myriad Pro" pitchFamily="34" charset="0"/>
              </a:rPr>
              <a:t>II. 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Περιφερειακές ανισότητες </a:t>
            </a:r>
            <a:r>
              <a:rPr lang="en-US" sz="2800" b="1">
                <a:solidFill>
                  <a:srgbClr val="16489F"/>
                </a:solidFill>
                <a:latin typeface="Myriad Pro" pitchFamily="34" charset="0"/>
              </a:rPr>
              <a:t>: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 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επενδύσεις σε έρευνα και τεχνολογία</a:t>
            </a:r>
            <a:endParaRPr lang="en-GB" sz="2800" b="1">
              <a:solidFill>
                <a:srgbClr val="16489F"/>
              </a:solidFill>
              <a:latin typeface="Myriad Pro" pitchFamily="34" charset="0"/>
            </a:endParaRPr>
          </a:p>
        </p:txBody>
      </p:sp>
      <p:pic>
        <p:nvPicPr>
          <p:cNvPr id="711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33600"/>
            <a:ext cx="4103687" cy="417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1690" name="Rectangle 10"/>
          <p:cNvSpPr>
            <a:spLocks noChangeArrowheads="1"/>
          </p:cNvSpPr>
          <p:nvPr/>
        </p:nvSpPr>
        <p:spPr bwMode="auto">
          <a:xfrm>
            <a:off x="323850" y="2205038"/>
            <a:ext cx="3816350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914400"/>
            <a:endParaRPr lang="el-GR" sz="2400">
              <a:solidFill>
                <a:srgbClr val="16489F"/>
              </a:solidFill>
              <a:latin typeface="Arial" charset="0"/>
            </a:endParaRPr>
          </a:p>
          <a:p>
            <a:pPr algn="l" defTabSz="914400">
              <a:buFontTx/>
              <a:buChar char="•"/>
            </a:pPr>
            <a:r>
              <a:rPr lang="el-GR" sz="2400">
                <a:solidFill>
                  <a:srgbClr val="16489F"/>
                </a:solidFill>
                <a:latin typeface="Arial" charset="0"/>
              </a:rPr>
              <a:t> ελάχιστες περιφέρειες στην ΕΕ που σήμερα φτάνουν στο 3</a:t>
            </a:r>
            <a:r>
              <a:rPr lang="en-US" sz="2400">
                <a:solidFill>
                  <a:srgbClr val="16489F"/>
                </a:solidFill>
                <a:latin typeface="Arial" charset="0"/>
              </a:rPr>
              <a:t>%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 (στόχο ΕΕ 2020)</a:t>
            </a:r>
          </a:p>
          <a:p>
            <a:pPr algn="l" defTabSz="914400">
              <a:buFontTx/>
              <a:buChar char="•"/>
            </a:pPr>
            <a:r>
              <a:rPr lang="el-GR" sz="2400">
                <a:solidFill>
                  <a:srgbClr val="16489F"/>
                </a:solidFill>
                <a:latin typeface="Arial" charset="0"/>
              </a:rPr>
              <a:t> οι ελληνικές περιφέρειες είναι στις κατηγορίες κάτω από το 0,5</a:t>
            </a:r>
            <a:r>
              <a:rPr lang="en-US" sz="2400">
                <a:solidFill>
                  <a:srgbClr val="16489F"/>
                </a:solidFill>
                <a:latin typeface="Arial" charset="0"/>
              </a:rPr>
              <a:t>%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 και 0,5-1</a:t>
            </a:r>
            <a:r>
              <a:rPr lang="en-US" sz="2400">
                <a:solidFill>
                  <a:srgbClr val="16489F"/>
                </a:solidFill>
                <a:latin typeface="Arial" charset="0"/>
              </a:rPr>
              <a:t>%</a:t>
            </a:r>
            <a:r>
              <a:rPr lang="el-GR" sz="2400">
                <a:solidFill>
                  <a:srgbClr val="16489F"/>
                </a:solidFill>
                <a:latin typeface="Arial" charset="0"/>
              </a:rPr>
              <a:t> </a:t>
            </a:r>
            <a:endParaRPr lang="en-GB">
              <a:solidFill>
                <a:srgbClr val="1648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III. 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Μετά το</a:t>
            </a:r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 2013 : 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νέες προκλήσεις και νέοι στόχοι - η στρατηγική 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E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Ε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 2020</a:t>
            </a:r>
            <a:endParaRPr lang="en-GB" sz="2800" b="1">
              <a:solidFill>
                <a:srgbClr val="16489F"/>
              </a:solidFill>
              <a:latin typeface="Myriad Pro" pitchFamily="34" charset="0"/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rgbClr val="16489F"/>
              </a:buClr>
            </a:pP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Στο διάστημα 2000</a:t>
            </a:r>
            <a:r>
              <a:rPr lang="el-GR" sz="2100">
                <a:solidFill>
                  <a:srgbClr val="16489F"/>
                </a:solidFill>
                <a:latin typeface="Arial" charset="0"/>
              </a:rPr>
              <a:t>-</a:t>
            </a: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2008, τα ποσοστά απασχόλησης αυξήθηκαν &amp; τα ποσοστά ανεργίας μειώθηκαν στις περιφέρειες, ωστόσο η κρίση αναχαίτισε αυτή την πρόοδο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16489F"/>
              </a:buClr>
            </a:pP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Η φτώχεια &amp; η στέρηση έχουν μια ισχυρή περιφερειακή διάσταση, καθώς επικεντρώνονται στις λιγότερο ανεπτυγμένες περιοχές</a:t>
            </a:r>
            <a:endParaRPr lang="el-GR" sz="2100">
              <a:solidFill>
                <a:srgbClr val="16489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16489F"/>
              </a:buClr>
            </a:pP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Οι επενδύσεις στην υποδομή των μεταφορών εξασφάλισαν επαρκή υποδομή για την EΕ-15, αλλά εξακολουθούν να υπάρχουν σημαντικές ελλείψεις στην EΕ-12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16489F"/>
              </a:buClr>
            </a:pP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Απαιτούνται περισσότερες επενδύσεις ώστε να επιτευχθεί συμμόρφωση με την κοινοτική νομοθεσία για το περιβάλλον, κυρίως στην ΕΕ-12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16489F"/>
              </a:buClr>
            </a:pP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Η κλιματική αλλαγή θα έχει ισχυρές</a:t>
            </a:r>
            <a:r>
              <a:rPr lang="el-GR" sz="2100">
                <a:solidFill>
                  <a:srgbClr val="16489F"/>
                </a:solidFill>
                <a:latin typeface="Arial" charset="0"/>
              </a:rPr>
              <a:t> επιπτώσεις</a:t>
            </a:r>
            <a:r>
              <a:rPr lang="el-GR" sz="2100">
                <a:solidFill>
                  <a:srgbClr val="16489F"/>
                </a:solidFill>
                <a:latin typeface="Myriad Pro Black SemiCond" pitchFamily="34" charset="0"/>
              </a:rPr>
              <a:t> σε πολλές περιφέρειες, κυρίως στις νότιες και ορεινές περιοχές</a:t>
            </a:r>
            <a:endParaRPr lang="el-G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III. </a:t>
            </a:r>
            <a:r>
              <a:rPr lang="el-GR" sz="2800" b="1">
                <a:solidFill>
                  <a:srgbClr val="16489F"/>
                </a:solidFill>
                <a:latin typeface="Myriad Pro" pitchFamily="34" charset="0"/>
              </a:rPr>
              <a:t>Μετά το</a:t>
            </a:r>
            <a:r>
              <a:rPr lang="en-GB" sz="2800" b="1">
                <a:solidFill>
                  <a:srgbClr val="16489F"/>
                </a:solidFill>
                <a:latin typeface="Myriad Pro" pitchFamily="34" charset="0"/>
              </a:rPr>
              <a:t> 2013 : 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νέες προκλήσεις και νέοι στόχοι - η στρατηγική 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E</a:t>
            </a:r>
            <a:r>
              <a:rPr lang="el-GR" sz="2800" b="1">
                <a:solidFill>
                  <a:srgbClr val="16489F"/>
                </a:solidFill>
                <a:latin typeface="Arial" charset="0"/>
              </a:rPr>
              <a:t>Ε</a:t>
            </a:r>
            <a:r>
              <a:rPr lang="nl-BE" sz="2800" b="1">
                <a:solidFill>
                  <a:srgbClr val="16489F"/>
                </a:solidFill>
                <a:latin typeface="Myriad Pro" pitchFamily="34" charset="0"/>
              </a:rPr>
              <a:t> 2020</a:t>
            </a:r>
            <a:r>
              <a:rPr lang="nl-BE" sz="3200" b="1">
                <a:solidFill>
                  <a:srgbClr val="16489F"/>
                </a:solidFill>
                <a:latin typeface="Myriad Pro" pitchFamily="34" charset="0"/>
              </a:rPr>
              <a:t> </a:t>
            </a:r>
            <a:endParaRPr lang="en-GB" sz="3200" b="1">
              <a:solidFill>
                <a:schemeClr val="folHlink"/>
              </a:solidFill>
              <a:latin typeface="Myriad Pro" pitchFamily="34" charset="0"/>
            </a:endParaRP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>
                <a:solidFill>
                  <a:srgbClr val="16489F"/>
                </a:solidFill>
                <a:latin typeface="Arial" charset="0"/>
              </a:rPr>
              <a:t>Οικονομικές, κοινωνικές και δημογραφικές αλλαγές στην Ευρώπη και όσον αφορά τη θέση της Ευρώπης στην παγκόσμια οικονομία</a:t>
            </a:r>
            <a:endParaRPr lang="en-GB" sz="2400">
              <a:solidFill>
                <a:srgbClr val="16489F"/>
              </a:solidFill>
              <a:latin typeface="Myriad Pro Black SemiCond" pitchFamily="34" charset="0"/>
            </a:endParaRP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16489F"/>
              </a:buClr>
            </a:pPr>
            <a:r>
              <a:rPr lang="el-GR" sz="2400">
                <a:solidFill>
                  <a:srgbClr val="16489F"/>
                </a:solidFill>
                <a:latin typeface="Myriad Pro Black SemiCond" pitchFamily="34" charset="0"/>
              </a:rPr>
              <a:t>Μια βελτιωμένη πολιτική συνοχής είναι απαραίτητη για την αντιμετώπιση αυτών των προκλήσεων στο εξής πλαίσιο:</a:t>
            </a:r>
            <a:r>
              <a:rPr lang="el-GR" sz="2000">
                <a:solidFill>
                  <a:srgbClr val="16489F"/>
                </a:solidFill>
                <a:latin typeface="Myriad Pro Black SemiCond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88"/>
              </a:spcBef>
            </a:pPr>
            <a:endParaRPr lang="el-GR" sz="700">
              <a:solidFill>
                <a:srgbClr val="16489F"/>
              </a:solidFill>
              <a:latin typeface="Myriad Pro Black SemiCond" pitchFamily="34" charset="0"/>
            </a:endParaRPr>
          </a:p>
          <a:p>
            <a:pPr lvl="2">
              <a:lnSpc>
                <a:spcPct val="90000"/>
              </a:lnSpc>
              <a:spcBef>
                <a:spcPts val="475"/>
              </a:spcBef>
              <a:buClr>
                <a:srgbClr val="16489F"/>
              </a:buClr>
              <a:buFont typeface="Wingdings" pitchFamily="2" charset="2"/>
              <a:buChar char="Ø"/>
            </a:pPr>
            <a:r>
              <a:rPr lang="el-GR" sz="1800">
                <a:solidFill>
                  <a:srgbClr val="16489F"/>
                </a:solidFill>
                <a:latin typeface="Myriad Pro Black SemiCond" pitchFamily="34" charset="0"/>
              </a:rPr>
              <a:t>Νέος προϋπολογισμός της ΕΕ για μετά το 2013 - συζητήσεις σε εξέλιξη </a:t>
            </a:r>
          </a:p>
          <a:p>
            <a:pPr lvl="2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l-GR" sz="1800" i="1">
                <a:solidFill>
                  <a:srgbClr val="16489F"/>
                </a:solidFill>
                <a:latin typeface="Myriad Pro Black SemiCond" pitchFamily="34" charset="0"/>
              </a:rPr>
              <a:t>	Η πολιτική συνοχής σήμερα = άνω του 1/3 του συνολικού προϋπολογισμού της ΕΕ</a:t>
            </a:r>
          </a:p>
          <a:p>
            <a:pPr lvl="2">
              <a:lnSpc>
                <a:spcPct val="90000"/>
              </a:lnSpc>
              <a:spcBef>
                <a:spcPts val="188"/>
              </a:spcBef>
              <a:buFont typeface="Wingdings" pitchFamily="2" charset="2"/>
              <a:buChar char="Ø"/>
            </a:pPr>
            <a:endParaRPr lang="el-GR" sz="700">
              <a:solidFill>
                <a:srgbClr val="16489F"/>
              </a:solidFill>
              <a:latin typeface="Myriad Pro Black SemiCond" pitchFamily="34" charset="0"/>
            </a:endParaRPr>
          </a:p>
          <a:p>
            <a:pPr lvl="2">
              <a:lnSpc>
                <a:spcPct val="90000"/>
              </a:lnSpc>
              <a:spcBef>
                <a:spcPts val="475"/>
              </a:spcBef>
              <a:buClr>
                <a:srgbClr val="16489F"/>
              </a:buClr>
              <a:buFont typeface="Wingdings" pitchFamily="2" charset="2"/>
              <a:buChar char="Ø"/>
            </a:pPr>
            <a:r>
              <a:rPr lang="el-GR" sz="1800">
                <a:solidFill>
                  <a:srgbClr val="16489F"/>
                </a:solidFill>
                <a:latin typeface="Myriad Pro Black SemiCond" pitchFamily="34" charset="0"/>
              </a:rPr>
              <a:t>Νέοι στόχοι της ΕΕ - φιλόδοξοι στόχοι για το 2020 με σκοπό την αντιμετώπιση νέων προκλήσεων</a:t>
            </a:r>
            <a:endParaRPr lang="en-GB" sz="1800">
              <a:solidFill>
                <a:srgbClr val="16489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dgregio_070109_v1">
  <a:themeElements>
    <a:clrScheme name="ppt_dgregio_070109_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dgregio_070109_v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ppt_dgregio_070109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dgregio_070109_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dgregio_070109_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dgregio_070109_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dgregio_070109_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dgregio_070109_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dgregio_070109_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dgregio_070109_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dgregio_070109_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dgregio_070109_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dgregio_070109_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dgregio_070109_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 press conf mafia -01.12.09 (FIN)</Template>
  <TotalTime>14495</TotalTime>
  <Words>1723</Words>
  <Application>Microsoft Office PowerPoint</Application>
  <PresentationFormat>Προβολή στην οθόνη (4:3)</PresentationFormat>
  <Paragraphs>245</Paragraphs>
  <Slides>28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6" baseType="lpstr">
      <vt:lpstr>Verdana</vt:lpstr>
      <vt:lpstr>Times New Roman</vt:lpstr>
      <vt:lpstr>Myriad Pro</vt:lpstr>
      <vt:lpstr>Arial</vt:lpstr>
      <vt:lpstr>Myriad Pro Black SemiCond</vt:lpstr>
      <vt:lpstr>Wingdings</vt:lpstr>
      <vt:lpstr>굴림</vt:lpstr>
      <vt:lpstr>ppt_dgregio_070109_v1</vt:lpstr>
      <vt:lpstr>Επενδύοντας στο μέλλον της Ευρώπης</vt:lpstr>
      <vt:lpstr>Διαφάνεια 2</vt:lpstr>
      <vt:lpstr>Συμμετοχή του ΕΤΠΑ και του ΤΣ στις δημόσιες επενδύσεις</vt:lpstr>
      <vt:lpstr>Διαφάνεια 4</vt:lpstr>
      <vt:lpstr>Διαφάνεια 5</vt:lpstr>
      <vt:lpstr>II. Περιφερειακές ανισότητες : ανταγωνιστικότητα</vt:lpstr>
      <vt:lpstr>II. Περιφερειακές ανισότητες : επενδύσεις σε έρευνα και τεχνολογία</vt:lpstr>
      <vt:lpstr>III. Μετά το 2013 : νέες προκλήσεις και νέοι στόχοι - η στρατηγική EΕ 2020</vt:lpstr>
      <vt:lpstr>III. Μετά το 2013 : νέες προκλήσεις και νέοι στόχοι - η στρατηγική EΕ 2020 </vt:lpstr>
      <vt:lpstr>III. Μετά το 2013 : νέες προκλήσεις και νέοι στόχοι - η στρατηγική EΕ 2020 </vt:lpstr>
      <vt:lpstr>III. Μετά το 2013 : νέες προκλήσεις και νέοι στόχοι - η στρατηγική EΕ 2020 </vt:lpstr>
      <vt:lpstr>Ενδεικτικό Χρονοδιάγραμμα</vt:lpstr>
      <vt:lpstr>Διαφάνεια 13</vt:lpstr>
      <vt:lpstr>Η Δομή του Προγραμματισμού για την επόμενη περίοδο </vt:lpstr>
      <vt:lpstr>Εστίαση των πόρων της Συνοχής σε περιορισμένο αριθμό προτεραιοτήτων </vt:lpstr>
      <vt:lpstr>Στρατηγική Ευρώπη 2020 και Θεματικές Προτεραιότητες για την Πολιτική Συνοχής (1/5)</vt:lpstr>
      <vt:lpstr>Στρατηγική Ευρώπη 2020 και Θεματικές Προτεραιότητες για την Πολιτική Συνοχής (2/5)</vt:lpstr>
      <vt:lpstr>Στρατηγική Ευρώπη 2020 και Θεματικές Προτεραιότητες για την Πολιτική Συνοχής (3/5)</vt:lpstr>
      <vt:lpstr>Στρατηγική Ευρώπη 2020 και Θεματικές Προτεραιότητες για την Πολιτική Συνοχής (4/5)</vt:lpstr>
      <vt:lpstr>Στρατηγική Ευρώπη 2020 και Θεματικές Προτεραιότητες για την Πολιτική Συνοχής (5/5)</vt:lpstr>
      <vt:lpstr>Υπό προϋποθέσεις χρηματοδότηση Συνοχής </vt:lpstr>
      <vt:lpstr>Αρχιτεκτονική Πολιτικής Συνοχής</vt:lpstr>
      <vt:lpstr>Διαφάνεια 23</vt:lpstr>
      <vt:lpstr>Χωρική Συνοχή 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</dc:title>
  <dc:creator>munchwo</dc:creator>
  <cp:lastModifiedBy>X. AP. LADIAS</cp:lastModifiedBy>
  <cp:revision>775</cp:revision>
  <dcterms:modified xsi:type="dcterms:W3CDTF">2012-05-01T19:57:57Z</dcterms:modified>
</cp:coreProperties>
</file>