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74" r:id="rId4"/>
    <p:sldId id="283" r:id="rId5"/>
    <p:sldId id="276" r:id="rId6"/>
    <p:sldId id="277" r:id="rId7"/>
    <p:sldId id="278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1"/>
    <p:restoredTop sz="87483"/>
  </p:normalViewPr>
  <p:slideViewPr>
    <p:cSldViewPr snapToGrid="0">
      <p:cViewPr varScale="1">
        <p:scale>
          <a:sx n="98" d="100"/>
          <a:sy n="98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F7B0-E307-BC4E-BCC3-133145AB6626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6546-4EA6-F342-A431-A08407C7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fia.tipaldou@panteion.g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0CF4-95EE-AFE5-285E-2F36D5B1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681946"/>
          </a:xfrm>
        </p:spPr>
        <p:txBody>
          <a:bodyPr/>
          <a:lstStyle/>
          <a:p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 err="1"/>
              <a:t>εισαγωγη</a:t>
            </a:r>
            <a:r>
              <a:rPr lang="el-GR" dirty="0"/>
              <a:t> στις </a:t>
            </a:r>
            <a:r>
              <a:rPr lang="el-GR" dirty="0" err="1"/>
              <a:t>διεθνεις</a:t>
            </a:r>
            <a:r>
              <a:rPr lang="el-GR" dirty="0"/>
              <a:t> </a:t>
            </a:r>
            <a:r>
              <a:rPr lang="el-GR" dirty="0" err="1"/>
              <a:t>σχεσεις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F0EF0-1667-8615-DD52-16D0D374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506" y="4311879"/>
            <a:ext cx="6831673" cy="1086237"/>
          </a:xfrm>
        </p:spPr>
        <p:txBody>
          <a:bodyPr>
            <a:normAutofit fontScale="62500" lnSpcReduction="20000"/>
          </a:bodyPr>
          <a:lstStyle/>
          <a:p>
            <a:endParaRPr lang="el-GR" dirty="0"/>
          </a:p>
          <a:p>
            <a:r>
              <a:rPr lang="el-GR" dirty="0"/>
              <a:t>Δρ. Σοφία Τυπάλδου</a:t>
            </a:r>
          </a:p>
          <a:p>
            <a:r>
              <a:rPr lang="en-US" dirty="0">
                <a:hlinkClick r:id="rId2"/>
              </a:rPr>
              <a:t>sofia.tipaldou@panteion.gr</a:t>
            </a:r>
            <a:endParaRPr lang="en-US" dirty="0"/>
          </a:p>
          <a:p>
            <a:r>
              <a:rPr lang="el-GR" dirty="0"/>
              <a:t>Νέο Κτίριο, ΣΤ-19</a:t>
            </a:r>
          </a:p>
          <a:p>
            <a:r>
              <a:rPr lang="en-US" dirty="0" err="1"/>
              <a:t>Ώ</a:t>
            </a:r>
            <a:r>
              <a:rPr lang="el-GR" dirty="0" err="1"/>
              <a:t>ρες</a:t>
            </a:r>
            <a:r>
              <a:rPr lang="el-GR" dirty="0"/>
              <a:t> γραφείου: Τρίτη 15.00-16.00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18ED20-E52D-7295-E6DD-BEF023EA3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r="28637" b="2"/>
          <a:stretch/>
        </p:blipFill>
        <p:spPr bwMode="auto">
          <a:xfrm>
            <a:off x="-1" y="10"/>
            <a:ext cx="43735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C1E611-CCE2-001C-E8AD-15FBA3D1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769423"/>
            <a:ext cx="6176776" cy="4097977"/>
          </a:xfrm>
        </p:spPr>
        <p:txBody>
          <a:bodyPr>
            <a:normAutofit/>
          </a:bodyPr>
          <a:lstStyle/>
          <a:p>
            <a:r>
              <a:rPr lang="el-GR" dirty="0"/>
              <a:t>ΝΑ ΜΑΘΕΤΕ ΤΙ ΕΙΝΑΙ ΟΙ ΔΙΕΘΝΕΙΣ ΣΧΕΣΕΙΣ</a:t>
            </a:r>
          </a:p>
          <a:p>
            <a:r>
              <a:rPr lang="el-GR" dirty="0"/>
              <a:t>ΝΑ ΚΑΤΑΝΟΗΣΕΤΕ ΤΙΣ ΒΑΣΙΚΕΣ ΣΧΟΛΕΣ ΣΚΕΨΗΣ ΣΤΗ ΜΕΛΕΤΗ ΤΩΝ ΔΙΕΘΝΩΝ ΣΧΕΣΕΩΝ</a:t>
            </a:r>
            <a:r>
              <a:rPr lang="en-US" dirty="0"/>
              <a:t> </a:t>
            </a:r>
            <a:r>
              <a:rPr lang="el-GR" dirty="0"/>
              <a:t>ΚΑΙ ΤΑ ΜΕΘΟΔΟΛΟΓΙΚΑ ΤΟΥΣ ΕΡΓΑΛΕΙΑ</a:t>
            </a:r>
          </a:p>
          <a:p>
            <a:r>
              <a:rPr lang="el-GR" dirty="0"/>
              <a:t>ΝΑ ΜΑΘΕΤΕ ΠΟΙΟΙ ΕΊΝΑΙ ΟΙ ΚΥΡΙΟΙ ΔΡΩΝΤΕΣ ΣΤΙΣ ΔΙΕΘΝΕΙΣ ΣΧΕΣΕΙΣ</a:t>
            </a:r>
          </a:p>
          <a:p>
            <a:r>
              <a:rPr lang="el-GR" dirty="0"/>
              <a:t>ΝΑ ΣΚΕΦΤΕΙΤΕ ΑΠΌ ΠΟΙΟΥΣ ΠΑΡΑΓΟΝΤΕΣ ΕΠΗΡΕΑΖΟΝΤΑΙ ΟΙ ΔΙΕΘΝΕΙΣ ΣΧΕΣΕΙΣ</a:t>
            </a:r>
          </a:p>
          <a:p>
            <a:r>
              <a:rPr lang="el-GR" dirty="0"/>
              <a:t>ΝΑ ΑΝΑΛΥΣΕΤΕ ΕΠΙΚΑΙΡΑ ΘΕΜΑΤΑ ΤΩΝ ΔΙΕΘΝΩΝ ΣΧΕΣΕΩΝ ΜΕΣΑ ΑΠΟ ΣΥΚΕΚΡΙΜΕΝΑ ΕΜΠΕΙΡΙΚΑ ΠΑΡΑΔΕΙΓΜΑΤΑ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5F65A-4037-CE7D-9FD6-F186C8FD6A5D}"/>
              </a:ext>
            </a:extLst>
          </p:cNvPr>
          <p:cNvSpPr txBox="1"/>
          <p:nvPr/>
        </p:nvSpPr>
        <p:spPr>
          <a:xfrm>
            <a:off x="5100825" y="534390"/>
            <a:ext cx="6038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ΝΑ ΠΕΡΙΜΕΝΕΤΕ ΑΠΟ ΑΥΤΟ ΤΟ ΜΑΘΗΜΑ</a:t>
            </a:r>
            <a:endParaRPr lang="en-GR" sz="3200" dirty="0"/>
          </a:p>
        </p:txBody>
      </p:sp>
    </p:spTree>
    <p:extLst>
      <p:ext uri="{BB962C8B-B14F-4D97-AF65-F5344CB8AC3E}">
        <p14:creationId xmlns:p14="http://schemas.microsoft.com/office/powerpoint/2010/main" val="154729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26F4-A659-7F9A-EEF2-6FE32F5E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3" y="268942"/>
            <a:ext cx="9719733" cy="51098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ΕΠΙΣΚΟΠΗΣΗ ΜΑΘΗΜΑΤΟΣ 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7D46-5F0B-16EF-6EA0-13DE03FD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3" y="1035424"/>
            <a:ext cx="10744201" cy="58225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Εισαγωγή</a:t>
            </a:r>
          </a:p>
          <a:p>
            <a:r>
              <a:rPr lang="el-GR" dirty="0"/>
              <a:t>Εβδομάδα 1: Επισκόπηση του μαθήματος «Εισαγωγή στις Διεθνείς Σχέσεις»</a:t>
            </a:r>
            <a:endParaRPr lang="en-US" dirty="0"/>
          </a:p>
          <a:p>
            <a:r>
              <a:rPr lang="el-GR" dirty="0"/>
              <a:t>Εβδομάδα 2: Το αντικείμενο των Διεθνών Σχέσεων </a:t>
            </a:r>
          </a:p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Ι: Σχολές Σκέψεις</a:t>
            </a:r>
          </a:p>
          <a:p>
            <a:r>
              <a:rPr lang="el-GR" dirty="0"/>
              <a:t>Εβδομάδα 3: Σχολές Σκέψης (Ι): Ρεαλισμός 1</a:t>
            </a:r>
            <a:r>
              <a:rPr lang="en-US" dirty="0"/>
              <a:t>  (</a:t>
            </a:r>
            <a:r>
              <a:rPr lang="el-GR" dirty="0" err="1"/>
              <a:t>κεφ</a:t>
            </a:r>
            <a:r>
              <a:rPr lang="el-GR" dirty="0"/>
              <a:t> </a:t>
            </a:r>
            <a:r>
              <a:rPr lang="en-US" dirty="0"/>
              <a:t>2</a:t>
            </a:r>
            <a:r>
              <a:rPr lang="el-GR" dirty="0"/>
              <a:t>)</a:t>
            </a:r>
          </a:p>
          <a:p>
            <a:r>
              <a:rPr lang="el-GR" dirty="0"/>
              <a:t>Εβδομάδα 4: Σχολές Σκέψης (Ι): Ρεαλισμός  2</a:t>
            </a:r>
          </a:p>
          <a:p>
            <a:r>
              <a:rPr lang="el-GR" dirty="0"/>
              <a:t>Εβδομάδα 5: Σχολές Σκέψης (ΙΙ): Φιλελευθερισμός (</a:t>
            </a:r>
            <a:r>
              <a:rPr lang="el-GR" dirty="0" err="1"/>
              <a:t>κεφ</a:t>
            </a:r>
            <a:r>
              <a:rPr lang="el-GR" dirty="0"/>
              <a:t> 2)</a:t>
            </a:r>
          </a:p>
          <a:p>
            <a:r>
              <a:rPr lang="el-GR" dirty="0"/>
              <a:t>Εβδομάδα 6: Σχολές Σκέψης (ΙΙΙ): Κοινωνικές Θεωρίες, Θεωρίες Φύλου (</a:t>
            </a:r>
            <a:r>
              <a:rPr lang="el-GR" dirty="0" err="1"/>
              <a:t>κεφ</a:t>
            </a:r>
            <a:r>
              <a:rPr lang="el-GR" dirty="0"/>
              <a:t> 3)</a:t>
            </a:r>
          </a:p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ΙΙ: Παράγοντες που ενώνουν τα έθνη</a:t>
            </a:r>
          </a:p>
          <a:p>
            <a:r>
              <a:rPr lang="el-GR" dirty="0"/>
              <a:t>Εβδομάδα 7: Ανθρώπινα δικαιώματα (</a:t>
            </a:r>
            <a:r>
              <a:rPr lang="el-GR" dirty="0" err="1"/>
              <a:t>κεφ</a:t>
            </a:r>
            <a:r>
              <a:rPr lang="el-GR" dirty="0"/>
              <a:t> 7.5)</a:t>
            </a:r>
          </a:p>
          <a:p>
            <a:r>
              <a:rPr lang="el-GR" dirty="0"/>
              <a:t>Εβδομάδα 8: Διεθνές εμπόριο, παγκοσμιοποίηση (</a:t>
            </a:r>
            <a:r>
              <a:rPr lang="el-GR" dirty="0" err="1"/>
              <a:t>κεφ</a:t>
            </a:r>
            <a:r>
              <a:rPr lang="el-GR" dirty="0"/>
              <a:t> 8)</a:t>
            </a:r>
          </a:p>
          <a:p>
            <a:r>
              <a:rPr lang="el-GR" dirty="0"/>
              <a:t>Εβδομάδα 9: Η δύναμη της πληροφορίας (</a:t>
            </a:r>
            <a:r>
              <a:rPr lang="el-GR" dirty="0" err="1"/>
              <a:t>κεφ</a:t>
            </a:r>
            <a:r>
              <a:rPr lang="el-GR" dirty="0"/>
              <a:t> 10.4)</a:t>
            </a:r>
          </a:p>
          <a:p>
            <a:r>
              <a:rPr lang="el-GR" dirty="0"/>
              <a:t>Εβδομάδα 10: Διεθνής ανάπτυξη  (</a:t>
            </a:r>
            <a:r>
              <a:rPr lang="el-GR" dirty="0" err="1"/>
              <a:t>κεφ</a:t>
            </a:r>
            <a:r>
              <a:rPr lang="el-GR" dirty="0"/>
              <a:t> 13)</a:t>
            </a:r>
            <a:endParaRPr lang="en-US" dirty="0"/>
          </a:p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ΙΙΙ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Παράγοντες που χωρίζουν τα έθνη</a:t>
            </a:r>
          </a:p>
          <a:p>
            <a:r>
              <a:rPr lang="el-GR" dirty="0"/>
              <a:t>Εβδομάδα 11: Διεθνείς Συγκρούσεις (</a:t>
            </a:r>
            <a:r>
              <a:rPr lang="el-GR" dirty="0" err="1"/>
              <a:t>κεφ</a:t>
            </a:r>
            <a:r>
              <a:rPr lang="el-GR" dirty="0"/>
              <a:t> 5)</a:t>
            </a:r>
          </a:p>
          <a:p>
            <a:r>
              <a:rPr lang="el-GR" dirty="0"/>
              <a:t>Εβδομάδα 12: Το χάσμα Βορρά-Νότου (</a:t>
            </a:r>
            <a:r>
              <a:rPr lang="el-GR" dirty="0" err="1"/>
              <a:t>κεφ</a:t>
            </a:r>
            <a:r>
              <a:rPr lang="el-GR" dirty="0"/>
              <a:t> 12)/ Ιμπεριαλισμός (</a:t>
            </a:r>
            <a:r>
              <a:rPr lang="el-GR" dirty="0" err="1"/>
              <a:t>κεφ</a:t>
            </a:r>
            <a:r>
              <a:rPr lang="el-GR" dirty="0"/>
              <a:t> 12.3)</a:t>
            </a:r>
          </a:p>
          <a:p>
            <a:r>
              <a:rPr lang="el-GR" dirty="0"/>
              <a:t>Εβδομάδα 13: Σύνοψη και προετοιμασία για εξέταση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527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R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35813-A688-EFC8-28D4-DE0C4E8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/>
              <a:t>ΕΙΣΑΓΩΓΗ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DED140-1A39-F5B5-59E6-1C68B4E74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409120"/>
            <a:ext cx="5659222" cy="42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A737-FE47-F46F-08C6-1CDCE154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l-GR" sz="3700" dirty="0"/>
              <a:t>ΕΝΟΤΗΤΑ Ι: Σχολές Σκέψης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60E7-4B04-2E85-B0CE-3FD35434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endParaRPr lang="el-GR" sz="1900" dirty="0"/>
          </a:p>
          <a:p>
            <a:r>
              <a:rPr lang="el-GR" sz="1900" dirty="0"/>
              <a:t>Ρεαλισμός</a:t>
            </a:r>
          </a:p>
          <a:p>
            <a:r>
              <a:rPr lang="el-GR" sz="1900" dirty="0"/>
              <a:t>Φιλελευθερισμός</a:t>
            </a:r>
          </a:p>
          <a:p>
            <a:r>
              <a:rPr lang="el-GR" sz="1900" dirty="0"/>
              <a:t>Κοινωνικές Θεωρίες: Μεταμοντέρνες θεωρίες, κονστρουκτιβισμός, θεωρίες φύλου</a:t>
            </a:r>
          </a:p>
          <a:p>
            <a:r>
              <a:rPr lang="el-GR" sz="1900" dirty="0"/>
              <a:t>«Κριτικές» θεωρίες: κριτική γεωγραφία, πράσινη θεωρία κ.α.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 descr="A collage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35E1944F-A4DD-1A6E-7AF3-8B963525E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"/>
          <a:stretch/>
        </p:blipFill>
        <p:spPr>
          <a:xfrm>
            <a:off x="5031467" y="1435561"/>
            <a:ext cx="6517065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ge, building&#10;&#10;Description automatically generated">
            <a:extLst>
              <a:ext uri="{FF2B5EF4-FFF2-40B4-BE49-F238E27FC236}">
                <a16:creationId xmlns:a16="http://schemas.microsoft.com/office/drawing/2014/main" id="{91BF54C7-640B-4503-7935-7E716B79B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75BE-F48F-6CD5-433D-32BC65F2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l-GR" sz="3300" dirty="0"/>
              <a:t>ΕΝΟΤΗΤΑ ΙΙ: Παράγοντες που ενώνουν τα έθνη 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ECC5-8669-B25D-6A1E-4190E5A7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el-GR" dirty="0"/>
              <a:t>Ανθρώπινα δικαιώματα</a:t>
            </a:r>
          </a:p>
          <a:p>
            <a:r>
              <a:rPr lang="el-GR" dirty="0" err="1"/>
              <a:t>Διεθν</a:t>
            </a:r>
            <a:r>
              <a:rPr lang="en-US" dirty="0" err="1"/>
              <a:t>έ</a:t>
            </a:r>
            <a:r>
              <a:rPr lang="el-GR" dirty="0"/>
              <a:t>ς εμπόριο, παγκοσμιοποίηση</a:t>
            </a:r>
          </a:p>
          <a:p>
            <a:r>
              <a:rPr lang="el-GR" dirty="0"/>
              <a:t>Η δύναμη της πληροφορίας</a:t>
            </a:r>
          </a:p>
          <a:p>
            <a:r>
              <a:rPr lang="el-GR" dirty="0"/>
              <a:t>Διεθνής ανάπτυξη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32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oldier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E184781C-677E-C70C-7CAD-B4824762C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2" r="16487"/>
          <a:stretch/>
        </p:blipFill>
        <p:spPr>
          <a:xfrm>
            <a:off x="7973585" y="10"/>
            <a:ext cx="4218415" cy="6857990"/>
          </a:xfrm>
          <a:prstGeom prst="rect">
            <a:avLst/>
          </a:prstGeom>
        </p:spPr>
      </p:pic>
      <p:pic>
        <p:nvPicPr>
          <p:cNvPr id="5" name="Picture 4" descr="A picture containing outdoor, blue&#10;&#10;Description automatically generated">
            <a:extLst>
              <a:ext uri="{FF2B5EF4-FFF2-40B4-BE49-F238E27FC236}">
                <a16:creationId xmlns:a16="http://schemas.microsoft.com/office/drawing/2014/main" id="{79E66151-2CEF-C996-0213-6803CAA77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1" r="488" b="-1"/>
          <a:stretch/>
        </p:blipFill>
        <p:spPr>
          <a:xfrm>
            <a:off x="20" y="10"/>
            <a:ext cx="812984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63849-BF5D-5FEC-5E02-D89A5C78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l-GR" sz="3300" dirty="0"/>
              <a:t>ΕΝΟΤΗΤΑ ΙΙΙ</a:t>
            </a:r>
            <a:r>
              <a:rPr lang="en-US" sz="3300" dirty="0"/>
              <a:t>:</a:t>
            </a:r>
            <a:r>
              <a:rPr lang="el-GR" sz="3300" dirty="0"/>
              <a:t> Παράγοντες που χωρίζουν τα έθνη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44D7-3FD2-B521-8975-31A1E8E5A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448667"/>
            <a:ext cx="4891887" cy="1830904"/>
          </a:xfrm>
        </p:spPr>
        <p:txBody>
          <a:bodyPr>
            <a:normAutofit/>
          </a:bodyPr>
          <a:lstStyle/>
          <a:p>
            <a:r>
              <a:rPr lang="el-GR" sz="1300" dirty="0"/>
              <a:t>Διεθνείς συγκρούσεις</a:t>
            </a:r>
          </a:p>
          <a:p>
            <a:r>
              <a:rPr lang="el-GR" sz="1300" dirty="0"/>
              <a:t>Το χ</a:t>
            </a:r>
            <a:r>
              <a:rPr lang="en-US" sz="1300" dirty="0" err="1"/>
              <a:t>ά</a:t>
            </a:r>
            <a:r>
              <a:rPr lang="el-GR" sz="1300" dirty="0" err="1"/>
              <a:t>σμα</a:t>
            </a:r>
            <a:r>
              <a:rPr lang="el-GR" sz="1300" dirty="0"/>
              <a:t> Βορρά-Νότου</a:t>
            </a:r>
          </a:p>
          <a:p>
            <a:r>
              <a:rPr lang="el-GR" sz="1300" dirty="0"/>
              <a:t>Ιμπεριαλισμός</a:t>
            </a:r>
          </a:p>
        </p:txBody>
      </p:sp>
    </p:spTree>
    <p:extLst>
      <p:ext uri="{BB962C8B-B14F-4D97-AF65-F5344CB8AC3E}">
        <p14:creationId xmlns:p14="http://schemas.microsoft.com/office/powerpoint/2010/main" val="177392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8114-BF2C-BD43-FFA4-C7D8DABD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l-GR" dirty="0"/>
              <a:t>Αξιολόγηση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pic>
        <p:nvPicPr>
          <p:cNvPr id="5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DFF70F4B-7DF9-5E2D-F0FF-46F0A3FA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61" y="1093909"/>
            <a:ext cx="6517065" cy="43501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F414-9D5E-2827-4C26-05CC8E7A2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l-GR" sz="1700" dirty="0"/>
              <a:t>Παρουσίαση (ατομική ή ομαδική) πάνω σε ένα θέμα που σας ενδιαφέρει</a:t>
            </a:r>
          </a:p>
          <a:p>
            <a:r>
              <a:rPr lang="el-GR" sz="1700" dirty="0"/>
              <a:t>Γραπτές εξετάσεις με ερωτήσεις πολλαπλής επιλογής ΚΑΙ ερωτήσεις ανάπτυξης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3799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14969</TotalTime>
  <Words>362</Words>
  <Application>Microsoft Macintosh PowerPoint</Application>
  <PresentationFormat>Widescreen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Crop</vt:lpstr>
      <vt:lpstr>   εισαγωγη στις διεθνεις σχεσεις</vt:lpstr>
      <vt:lpstr>PowerPoint Presentation</vt:lpstr>
      <vt:lpstr>ΕΠΙΣΚΟΠΗΣΗ ΜΑΘΗΜΑΤΟΣ    </vt:lpstr>
      <vt:lpstr>ΕΙΣΑΓΩΓΗ</vt:lpstr>
      <vt:lpstr>ΕΝΟΤΗΤΑ Ι: Σχολές Σκέψης</vt:lpstr>
      <vt:lpstr>ΕΝΟΤΗΤΑ ΙΙ: Παράγοντες που ενώνουν τα έθνη </vt:lpstr>
      <vt:lpstr>ΕΝΟΤΗΤΑ ΙΙΙ: Παράγοντες που χωρίζουν τα έθνη</vt:lpstr>
      <vt:lpstr>Αξιολόγηση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Ειδικα θεματα διεθνων σχεσεων</dc:title>
  <dc:creator>Sofia Tipaldou</dc:creator>
  <cp:lastModifiedBy>Sofia Tipaldou</cp:lastModifiedBy>
  <cp:revision>69</cp:revision>
  <dcterms:created xsi:type="dcterms:W3CDTF">2023-02-20T21:36:42Z</dcterms:created>
  <dcterms:modified xsi:type="dcterms:W3CDTF">2024-10-08T15:58:18Z</dcterms:modified>
</cp:coreProperties>
</file>