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1332" r:id="rId2"/>
    <p:sldId id="1321" r:id="rId3"/>
    <p:sldId id="1266" r:id="rId4"/>
    <p:sldId id="1267" r:id="rId5"/>
    <p:sldId id="1273" r:id="rId6"/>
    <p:sldId id="1286" r:id="rId7"/>
    <p:sldId id="1322" r:id="rId8"/>
    <p:sldId id="1288" r:id="rId9"/>
    <p:sldId id="1289" r:id="rId10"/>
    <p:sldId id="1269" r:id="rId11"/>
    <p:sldId id="1290" r:id="rId12"/>
    <p:sldId id="1323" r:id="rId13"/>
    <p:sldId id="1292" r:id="rId14"/>
    <p:sldId id="1324" r:id="rId15"/>
    <p:sldId id="1294" r:id="rId16"/>
    <p:sldId id="1295" r:id="rId17"/>
    <p:sldId id="1296" r:id="rId18"/>
    <p:sldId id="1297" r:id="rId19"/>
    <p:sldId id="1298" r:id="rId20"/>
    <p:sldId id="1299" r:id="rId21"/>
    <p:sldId id="1325" r:id="rId22"/>
    <p:sldId id="1326" r:id="rId23"/>
    <p:sldId id="1302" r:id="rId24"/>
    <p:sldId id="1303" r:id="rId25"/>
    <p:sldId id="1304" r:id="rId26"/>
    <p:sldId id="1305" r:id="rId27"/>
    <p:sldId id="1327" r:id="rId28"/>
    <p:sldId id="1307" r:id="rId29"/>
    <p:sldId id="1308" r:id="rId30"/>
    <p:sldId id="1309" r:id="rId31"/>
    <p:sldId id="1328" r:id="rId32"/>
    <p:sldId id="1311" r:id="rId33"/>
    <p:sldId id="1329" r:id="rId34"/>
    <p:sldId id="1313" r:id="rId35"/>
    <p:sldId id="1314" r:id="rId36"/>
    <p:sldId id="1315" r:id="rId37"/>
    <p:sldId id="1316" r:id="rId38"/>
    <p:sldId id="1330" r:id="rId39"/>
    <p:sldId id="1331" r:id="rId40"/>
    <p:sldId id="1319" r:id="rId41"/>
    <p:sldId id="1320" r:id="rId42"/>
    <p:sldId id="116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3" orient="horz" pos="336">
          <p15:clr>
            <a:srgbClr val="A4A3A4"/>
          </p15:clr>
        </p15:guide>
        <p15:guide id="4" orient="horz" pos="3984">
          <p15:clr>
            <a:srgbClr val="A4A3A4"/>
          </p15:clr>
        </p15:guide>
        <p15:guide id="8" pos="288">
          <p15:clr>
            <a:srgbClr val="A4A3A4"/>
          </p15:clr>
        </p15:guide>
        <p15:guide id="9" pos="5472">
          <p15:clr>
            <a:srgbClr val="A4A3A4"/>
          </p15:clr>
        </p15:guide>
        <p15:guide id="10" pos="288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636" autoAdjust="0"/>
    <p:restoredTop sz="84362" autoAdjust="0"/>
  </p:normalViewPr>
  <p:slideViewPr>
    <p:cSldViewPr>
      <p:cViewPr varScale="1">
        <p:scale>
          <a:sx n="77" d="100"/>
          <a:sy n="77" d="100"/>
        </p:scale>
        <p:origin x="-1560" y="-96"/>
      </p:cViewPr>
      <p:guideLst>
        <p:guide orient="horz" pos="336"/>
        <p:guide orient="horz" pos="3984"/>
        <p:guide pos="288"/>
        <p:guide pos="5472"/>
        <p:guide pos="2880"/>
      </p:guideLst>
    </p:cSldViewPr>
  </p:slideViewPr>
  <p:outlineViewPr>
    <p:cViewPr>
      <p:scale>
        <a:sx n="50" d="100"/>
        <a:sy n="50"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xmlns=""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xmlns=""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xmlns="" val="182474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ονομαστικό ΑΕΠ, το οποίο είναι ίσο με την ποσότητα των αυτοκινήτων επί την τιμή τους, αυξάνει από 200.000 $ το 2011 σε 288.000 $ το 2012 —αύξηση 44%— και από 288.000 $ το 2012 σε 338.000 $ το 2013 — μια αύξηση 17%. Ωστόσο, το πραγματικό ΑΕΠ αυξάνει από 240.000 $ το 2011 σε 288.000 $ το 2012 - αύξηση 20% - και από 288.000 $ το 2012 σε 312.000 $ το 2013 - μια αύξηση 8%.</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πρόβλημα κατά την κατασκευή του πραγματικού ΑΕΠ στην πράξη είναι ότι, προφανώς υπάρχουν περισσότερα από ένα τελικά αγαθά. Το πραγματικό ΑΕΠ πρέπει να οριστεί ως ο σταθμισμένος μέσος όρος της παραγωγής όλων των τελικών αγαθών.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2-1 απεικονίζει την εξέλιξη τόσο του ονομαστικού ΑΕΠ όσο και του πραγματικού ΑΕΠ από το 1960. Από κατασκευή, τα δύο είναι ίσα το 2012. Το πραγματικό ΑΕΠ το 2018 ήταν περίπου 5,7 φορές το επίπεδο του 1960—μια σημαντική αύξηση, αλλά σαφώς πολύ μικρότερη από την κατά  38 φορές αύξηση του ονομαστικού ΑΕΠ την ίδια περίοδο. Η διαφορά μεταξύ των δύο αποτελεσμάτων προέρχεται από την αύξηση των τιμών κατά την περίοδο.</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τα έτη, από 19 60 έως 20 18 σε προσαυξήσεις του 2. Ο κατακόρυφος άξονας αντιπροσωπεύει το ΑΕΠ σε τρισεκατομμύρια που κυμαίνεται από 0 έως 25 σε προσαυξήσεις του 5. Το γράφημα έχει δύο αύξουσες καμπύλες. Η πρώτη καμπύλη επισημαίνεται ως πραγματικό ΑΕΠ σε τρισεκατομμύρια 20 12 δολαρίων και αυξάνει από (19 60, 4) σε (20 18, 17). Η δεύτερη καμπύλη επισημαίνεται ως ονομαστικό ΑΕΠ σε τρισεκατομμύρια τρέχοντα δολάρια και αυξάνει από (19 60, 1) (σε (20 18, 20). Όλες οι τιμές είναι εκτιμήσεις.</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όροι ονομαστικό ΑΕΠ και πραγματικό ΑΕΠ έχουν πολλά συνώνυμα και είναι πιθανό να τα συναντήσετε στη μελέτη σας. Σημειώστε την ορολογία που θα χρησιμοποιηθεί σε αυτό το κείμενο. Σημειώστε επίσης ότι το έτος βάσης μπορεί να αλλάξει και κάποια στιγμή στο μέλλον δεν θα είναι πλέον το 2012. Ωστόσο, σε αυτό το κείμενο το 2012 θα είναι το έτος βάσης.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Σημειώστε ότι οι υφέσεις συμβαίνουν όταν ο ρυθμός αύξησης του ΑΕΠ των ΗΠΑ πέφτει κάτω από τη γραμμή μηδέν.</a:t>
            </a:r>
          </a:p>
          <a:p>
            <a:pPr defTabSz="931774">
              <a:defRPr/>
            </a:pPr>
            <a:endParaRPr lang="el-GR" dirty="0"/>
          </a:p>
          <a:p>
            <a:pPr defTabSz="931774">
              <a:defRPr/>
            </a:pPr>
            <a:r>
              <a:rPr lang="el-GR" dirty="0"/>
              <a:t>Μεγάλη περιγραφή:</a:t>
            </a:r>
          </a:p>
          <a:p>
            <a:pPr defTabSz="931774">
              <a:defRPr/>
            </a:pPr>
            <a:r>
              <a:rPr lang="el-GR" dirty="0"/>
              <a:t>Ο οριζόντιος άξονας αντιπροσωπεύει τα έτη από 19 60 έως 20 18 σε προσαυξήσεις 2. Ο κατακόρυφος άξονας αντιπροσωπεύει το ποσοστό που κυμαίνεται από αρνητικό 4,0 έως 8,0 σε προσαυξήσεις 2,0. Το γράφημα είναι μια καμπύλη ζιγκ-ζαγκ με πολλές κορυφές και πτώσεις, που αυξάνει από (19 80, 2.0) σε (20 18, 2.0). Όλες οι τιμές είναι εκτιμήσεις.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 δύσκολο πρόβλημα στον υπολογισμό του πραγματικού ΑΕΠ είναι ο τρόπος αντιμετώπισης των αλλαγών στην ποιότητα των υφιστάμενων αγαθών. Μια από τις πιο δύσκολες περιπτώσεις είναι οι υπολογιστές. Θα ήταν ξεκάθαρα παράλογο να υποθέσουμε ότι ένας προσωπικός υπολογιστής το 2019 είναι το ίδιο καλός με έναν προσωπικό υπολογιστή που κατασκευάστηκε, π.χ., πριν από 20 χρόνια: Η έκδοση του 2019 μπορεί σαφώς να κάνει πολύ περισσότερα από την έκδοση του 1999. Αλλά πόσο περισσότερο; Πώς το μετράμε; Πώς συνυπολογίζουμε τις βελτιώσεις στην εσωτερική ταχύτητα, το μέγεθος της μνήμης RAM (μνήμη τυχαίας πρόσβασης) ή του σκληρού δίσκου, την ταχύτερη πρόσβαση στο διαδίκτυο κ.λπ.; Η ηδονική τιμολόγηση αντιμετωπίζει αυτό το ζήτημα.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Η ανεργία είναι άλλη μία από τις τρεις κύριες μεταβλητές που μας δίνουν κάποιες ενδείξεις για το πόσο καλά αποδίδει η οικονομία.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κατασκευή του ποσοστού ανεργίας είναι λιγότερο προφανής από όσο φαίνεται. Ο προσδιορισμός του αν κάποιος απασχολείται είναι σχετικά απλός. Το να προσδιορίσει κανείς αν κάποιος είναι άνεργος είναι πιο δύσκολο. Θυμηθείτε από τον ορισμό ότι, για να χαρακτηριστεί ένα άτομο ως άνεργος, πρέπει να πληροί δύο προϋποθέσεις: να μην έχει δουλειά και να αναζητά μια. αυτή η δεύτερη συνθήκη είναι πιο δύσκολο να εκτιμηθεί.</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περισσότερες άλλες χώρες χρησιμοποιούν παρόμοιο ορισμό της ανεργίας. Στις Ηνωμένες Πολιτείες, οι εκτιμήσεις που βασίζονται στο CPS δείχνουν ότι, τον Δεκέμβριο του 2018, κατά μέσο όρο 157 εκατομμύρια άνθρωποι απασχολούνταν και 6,3 εκατομμύρια άνθρωποι ήταν άνεργοι, επομένως το ποσοστό ανεργίας ήταν 6,3/(157 + 6,3) = 3,9%.</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Αν όλοι οι εργαζόμενοι χωρίς δουλειά σταματούσαν να αναζητούν μία, το ποσοστό ανεργίας θα μηδενιζόταν. Αυτό θα καθιστούσε το ποσοστό ανεργίας φτωχό δείκτη για το τι πραγματικά συμβαίνει στην αγορά εργασίας. Για το λόγο αυτό εξετάζουμε επίσης τα ποσοστά συμμετοχής στο εργατικό δυναμικό και δίνουμε προσοχή στον αριθμό των αποθαρρημένων εργαζομένων στην οικονομία.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Αν και τα επιδόματα ανεργίας είναι πιο γενναιόδωρα σήμερα από ό,τι ήταν κατά τη διάρκεια της Μεγάλης Ύφεσης, η ανεργία εξακολουθεί να συνδέεται με οικονομική και ψυχολογική οδύνη. Η έκταση της οδύνης εξαρτάται από τη φύση της ανεργίας.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Το Σχήμα 2-3 δείχνει το ποσοστό ανεργίας στις Ηνωμένες Πολιτείες από το 1960.</a:t>
            </a:r>
          </a:p>
          <a:p>
            <a:pPr defTabSz="931774">
              <a:defRPr/>
            </a:pPr>
            <a:endParaRPr lang="el-GR" sz="1200" b="0" i="0" u="none" strike="noStrike" kern="1200" baseline="0" dirty="0">
              <a:solidFill>
                <a:schemeClr val="tx1"/>
              </a:solidFill>
              <a:latin typeface="+mn-lt"/>
              <a:ea typeface="+mn-ea"/>
              <a:cs typeface="+mn-cs"/>
            </a:endParaRPr>
          </a:p>
          <a:p>
            <a:pPr defTabSz="931774">
              <a:defRPr/>
            </a:pPr>
            <a:r>
              <a:rPr lang="el-GR" sz="1200" b="0" i="0" u="none" strike="noStrike" kern="1200" baseline="0" dirty="0">
                <a:solidFill>
                  <a:schemeClr val="tx1"/>
                </a:solidFill>
                <a:latin typeface="+mn-lt"/>
                <a:ea typeface="+mn-ea"/>
                <a:cs typeface="+mn-cs"/>
              </a:rPr>
              <a:t>Μεγάλη περιγραφή:</a:t>
            </a:r>
          </a:p>
          <a:p>
            <a:pPr defTabSz="931774">
              <a:defRPr/>
            </a:pPr>
            <a:r>
              <a:rPr lang="el-GR" sz="1200" b="0" i="0" u="none" strike="noStrike" kern="1200" baseline="0" dirty="0">
                <a:solidFill>
                  <a:schemeClr val="tx1"/>
                </a:solidFill>
                <a:latin typeface="+mn-lt"/>
                <a:ea typeface="+mn-ea"/>
                <a:cs typeface="+mn-cs"/>
              </a:rPr>
              <a:t>Ο οριζόντιος άξονας αντιπροσωπεύει ημερομηνίες που κυμαίνονται από τον Ιανουάριο του 1960 έως τον Σεπτέμβριο του 2018 σε προσαυξήσεις 22 μηνών. Ο κατακόρυφος άξονας αντιπροσωπεύει το ποσοστό που κυμαίνεται από 2 έως 12 σε προσαυξήσεις του 1. Το ιστόγραμμα δείχνει μεγάλες αλλαγές στην τάση κατά τη διάρκεια της περιόδου. Το γράφημα ξεκινά από 5 τοις εκατό τον Ιανουάριο του 1960 και μειώνεται στο 3,5 τοις εκατό τον Ιανουάριο του 1969. Το γράφημα συνεχίζει να αυξάνει στο 10,8 τοις εκατό τον Ιανουάριο του 1982. Το γράφημα συνεχίζει να αυξάνεται και να μειώνεται περιοδικά μέχρι τον Ιούλιο του 2009, όπου κορυφώνεται στο 10 τοις εκατό. Στη συνέχεια, το γράφημα συνεχίζει να μειώνεται μέχρι τον Σεπτέμβριο του 2018. Όλες οι τιμές είναι εκτιμήσεις.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υποδηλώνει τρία συμπεράσματα. Το πρώτο και κύριο είναι πράγματι ότι το να μείνει κανείς άνεργος οδηγεί σε μεγάλη μείωση της ευτυχίας. Για να σας δώσουμε μια αίσθηση κλίμακας, άλλες μελέτες υποστηρίζουν ότι αυτή η μείωση της ευτυχίας πλησιάζει τη μείωση που προκαλείται από ένα διαζύγιο ή έναν χωρισμό. Το δεύτερο είναι ότι η ευτυχία μειώνεται πριν από την πραγματική περίοδο της ανεργίας. Αυτό υποδηλώνει ότι είτε οι εργαζόμενοι γνωρίζουν ότι είναι πιο πιθανό να μείνουν άνεργοι είτε ότι τους αρέσει η δουλειά τους όλο και λιγότερο. Το τρίτο είναι ότι η ευτυχία δεν ανακάμπτει πλήρως ούτε τέσσερα χρόνια μετά τη λήξη της ανεργίας. Αυτό υποδηλώνει ότι η ανεργία μπορεί να προκαλέσει κάποια μακροχρόνια ζημιά, είτε λόγω της εμπειρίας της ίδιας της ανεργίας είτε επειδή η νέα δουλειά δεν είναι τόσο ικανοποιητική όσο η παλιά.</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ένα εύρος από αρνητικό 4 έως 4 σε προσαυξήσεις του 1. Ο κατακόρυφος άξονας αντιπροσωπεύει τον δείκτη ικανοποίησης από τη ζωή που κυμαίνεται από 6.000 έως 7.200 σε προσαυξήσεις 0,200. Το γράφημα είναι μια καμπύλη που πέφτει από (αρνητικό 4, 7.100) στο (0, 6.200) και αυξάνει μέχρι (4, 6.900). Όλες οι τιμές είναι εκτιμήσεις.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αντιπληθωρισμός είναι σπάνιος, αλλά συμβαίνει. Οι Ηνωμένες Πολιτείες παρουσίασαν διαρκή αντιπληθωρισμό τη δεκαετία του 1930 κατά τη διάρκεια της Μεγάλης Ύφεσης (βλ. Πλαίσιο Επικέντρωσης στο Κεφάλαιο 9). Η Ιαπωνία βιώνει κατά καιρούς αντιπληθωρισμό, από τα τέλη της δεκαετίας του 1990. Πιο πρόσφατα, η ζώνη του ευρώ είχε σύντομες περιόδους αντιπληθωρισμού.</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πρακτικό ζήτημα είναι πώς να ορίσουμε το επίπεδο τιμών ώστε να μπορεί να μετρηθεί ο ρυθμός πληθωρισμού. Οι </a:t>
            </a:r>
            <a:r>
              <a:rPr lang="el-GR" sz="1200" b="0" i="0" u="none" strike="noStrike" kern="1200" baseline="0" dirty="0" err="1">
                <a:solidFill>
                  <a:schemeClr val="tx1"/>
                </a:solidFill>
                <a:latin typeface="+mn-lt"/>
                <a:ea typeface="+mn-ea"/>
                <a:cs typeface="+mn-cs"/>
              </a:rPr>
              <a:t>μακροοικονομολόγοι</a:t>
            </a:r>
            <a:r>
              <a:rPr lang="el-GR" sz="1200" b="0" i="0" u="none" strike="noStrike" kern="1200" baseline="0" dirty="0">
                <a:solidFill>
                  <a:schemeClr val="tx1"/>
                </a:solidFill>
                <a:latin typeface="+mn-lt"/>
                <a:ea typeface="+mn-ea"/>
                <a:cs typeface="+mn-cs"/>
              </a:rPr>
              <a:t> συνήθως εξετάζουν δύο μετρήσεις του επιπέδου τιμών, δύο δείκτες τιμών: τον </a:t>
            </a:r>
            <a:r>
              <a:rPr lang="el-GR" sz="1200" b="0" i="0" u="none" strike="noStrike" kern="1200" baseline="0" dirty="0" err="1">
                <a:solidFill>
                  <a:schemeClr val="tx1"/>
                </a:solidFill>
                <a:latin typeface="+mn-lt"/>
                <a:ea typeface="+mn-ea"/>
                <a:cs typeface="+mn-cs"/>
              </a:rPr>
              <a:t>αποπληθωριστή</a:t>
            </a:r>
            <a:r>
              <a:rPr lang="el-GR" sz="1200" b="0" i="0" u="none" strike="noStrike" kern="1200" baseline="0" dirty="0">
                <a:solidFill>
                  <a:schemeClr val="tx1"/>
                </a:solidFill>
                <a:latin typeface="+mn-lt"/>
                <a:ea typeface="+mn-ea"/>
                <a:cs typeface="+mn-cs"/>
              </a:rPr>
              <a:t> ΑΕΠ και τον Δείκτη Τιμών Καταναλωτή.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a:t>
            </a:r>
            <a:r>
              <a:rPr lang="el-GR" sz="1200" b="0" i="0" u="none" strike="noStrike" kern="1200" baseline="0" dirty="0" err="1">
                <a:solidFill>
                  <a:schemeClr val="tx1"/>
                </a:solidFill>
                <a:latin typeface="+mn-lt"/>
                <a:ea typeface="+mn-ea"/>
                <a:cs typeface="+mn-cs"/>
              </a:rPr>
              <a:t>αποπληθωριστής</a:t>
            </a:r>
            <a:r>
              <a:rPr lang="el-GR" sz="1200" b="0" i="0" u="none" strike="noStrike" kern="1200" baseline="0" dirty="0">
                <a:solidFill>
                  <a:schemeClr val="tx1"/>
                </a:solidFill>
                <a:latin typeface="+mn-lt"/>
                <a:ea typeface="+mn-ea"/>
                <a:cs typeface="+mn-cs"/>
              </a:rPr>
              <a:t> του ΑΕΠ δίνει τη μέση τιμή της παραγωγής — τα τελικά αγαθά που παράγονται στην οικονομία.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αναφέρθηκε στην προηγούμενη διαφάνεια, ο </a:t>
            </a:r>
            <a:r>
              <a:rPr lang="el-GR" sz="1200" b="0" i="0" u="none" strike="noStrike" kern="1200" baseline="0" dirty="0" err="1">
                <a:solidFill>
                  <a:schemeClr val="tx1"/>
                </a:solidFill>
                <a:latin typeface="+mn-lt"/>
                <a:ea typeface="+mn-ea"/>
                <a:cs typeface="+mn-cs"/>
              </a:rPr>
              <a:t>αποπληθωριστής</a:t>
            </a:r>
            <a:r>
              <a:rPr lang="el-GR" sz="1200" b="0" i="0" u="none" strike="noStrike" kern="1200" baseline="0" dirty="0">
                <a:solidFill>
                  <a:schemeClr val="tx1"/>
                </a:solidFill>
                <a:latin typeface="+mn-lt"/>
                <a:ea typeface="+mn-ea"/>
                <a:cs typeface="+mn-cs"/>
              </a:rPr>
              <a:t> του ΑΕΠ δίνει τη μέση τιμή της παραγωγής </a:t>
            </a:r>
            <a:r>
              <a:rPr lang="el-GR" sz="1200" b="0" i="0" u="none" strike="noStrike" kern="1200" baseline="0" dirty="0" smtClean="0">
                <a:solidFill>
                  <a:schemeClr val="tx1"/>
                </a:solidFill>
                <a:latin typeface="+mn-lt"/>
                <a:ea typeface="+mn-ea"/>
                <a:cs typeface="+mn-cs"/>
              </a:rPr>
              <a:t>– τα </a:t>
            </a:r>
            <a:r>
              <a:rPr lang="el-GR" sz="1200" b="0" i="0" u="none" strike="noStrike" kern="1200" baseline="0" dirty="0">
                <a:solidFill>
                  <a:schemeClr val="tx1"/>
                </a:solidFill>
                <a:latin typeface="+mn-lt"/>
                <a:ea typeface="+mn-ea"/>
                <a:cs typeface="+mn-cs"/>
              </a:rPr>
              <a:t>τελικά αγαθά που παράγονται στην οικονομία. Αλλά οι καταναλωτές ενδιαφέρονται για τη μέση τιμή κατανάλωσης </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τα αγαθά που καταναλώνουν. Οι δύο τιμές μπορεί να μην είναι ίδιες.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2-4 απεικονίζει τους δύο ρυθμούς πληθωρισμού από το 1960 για τις Ηνωμένες Πολιτείες.</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δεδομένα που κυμαίνονται από το 1960 έως το 2016 σε προσαυξήσεις των 2 ετών. Ο κατακόρυφος άξονας αντιπροσωπεύει τον ρυθμό πληθωρισμού σε ποσοστό ανά έτος που κυμαίνεται από αρνητικό 2,0 έως 16,0 σε προσαυξήσεις του 2. Το γράφημα έχει δύο καμπύλες που αυξάνουν και πέφτουν σε πολλά σημεία.</a:t>
            </a:r>
          </a:p>
          <a:p>
            <a:r>
              <a:rPr lang="el-GR" sz="1200" b="0" i="0" u="none" strike="noStrike" kern="1200" baseline="0" dirty="0">
                <a:solidFill>
                  <a:schemeClr val="tx1"/>
                </a:solidFill>
                <a:latin typeface="+mn-lt"/>
                <a:ea typeface="+mn-ea"/>
                <a:cs typeface="+mn-cs"/>
              </a:rPr>
              <a:t>Η καμπύλη για τον πληθωρισμό του ΔΤΚ αυξάνεται από 1,8 το 1960 σε 14,0 το 1980 και τελειώνει στο 2,0 το 2016. Η καμπύλη για τον πληθωρισμό του </a:t>
            </a:r>
            <a:r>
              <a:rPr lang="el-GR" sz="1200" b="0" i="0" u="none" strike="noStrike" kern="1200" baseline="0" dirty="0" err="1">
                <a:solidFill>
                  <a:schemeClr val="tx1"/>
                </a:solidFill>
                <a:latin typeface="+mn-lt"/>
                <a:ea typeface="+mn-ea"/>
                <a:cs typeface="+mn-cs"/>
              </a:rPr>
              <a:t>αποπληθωριστή</a:t>
            </a:r>
            <a:r>
              <a:rPr lang="el-GR" sz="1200" b="0" i="0" u="none" strike="noStrike" kern="1200" baseline="0" dirty="0">
                <a:solidFill>
                  <a:schemeClr val="tx1"/>
                </a:solidFill>
                <a:latin typeface="+mn-lt"/>
                <a:ea typeface="+mn-ea"/>
                <a:cs typeface="+mn-cs"/>
              </a:rPr>
              <a:t> ΑΕΠ αυξάνεται από 1,8 το 1960 σε 9,0 το 1981 και λήγει στο 2016. </a:t>
            </a:r>
            <a:r>
              <a:rPr lang="el-GR" sz="1200" b="0" i="0" u="none" strike="noStrike" kern="1200" baseline="0" dirty="0" err="1">
                <a:solidFill>
                  <a:schemeClr val="tx1"/>
                </a:solidFill>
                <a:latin typeface="+mn-lt"/>
                <a:ea typeface="+mn-ea"/>
                <a:cs typeface="+mn-cs"/>
              </a:rPr>
              <a:t>Ολες</a:t>
            </a:r>
            <a:r>
              <a:rPr lang="el-GR" sz="1200" b="0" i="0" u="none" strike="noStrike" kern="1200" baseline="0" dirty="0">
                <a:solidFill>
                  <a:schemeClr val="tx1"/>
                </a:solidFill>
                <a:latin typeface="+mn-lt"/>
                <a:ea typeface="+mn-ea"/>
                <a:cs typeface="+mn-cs"/>
              </a:rPr>
              <a:t> οι τιμές είναι εκτιμήσεις.</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Θυμηθείτε ότι ο </a:t>
            </a:r>
            <a:r>
              <a:rPr lang="el-GR" sz="1200" b="0" i="0" u="none" strike="noStrike" kern="1200" baseline="0" dirty="0" err="1">
                <a:solidFill>
                  <a:schemeClr val="tx1"/>
                </a:solidFill>
                <a:latin typeface="+mn-lt"/>
                <a:ea typeface="+mn-ea"/>
                <a:cs typeface="+mn-cs"/>
              </a:rPr>
              <a:t>αποπληθωριστής</a:t>
            </a:r>
            <a:r>
              <a:rPr lang="el-GR" sz="1200" b="0" i="0" u="none" strike="noStrike" kern="1200" baseline="0" dirty="0">
                <a:solidFill>
                  <a:schemeClr val="tx1"/>
                </a:solidFill>
                <a:latin typeface="+mn-lt"/>
                <a:ea typeface="+mn-ea"/>
                <a:cs typeface="+mn-cs"/>
              </a:rPr>
              <a:t> του ΑΕΠ είναι η τιμή των αγαθών που παράγονται στις Ηνωμένες Πολιτείες, ενώ ο ΔΤΚ είναι η τιμή των αγαθών που καταναλώνονται στις Ηνωμένες Πολιτείες. Αυτό σημαίνει ότι όταν η τιμή των εισαγόμενων αγαθών αυξάνει σε σχέση με την τιμή των αγαθών που παράγονται στις Ηνωμένες Πολιτείες, ο ΔΤΚ αυξάνεται ταχύτερα από τον </a:t>
            </a:r>
            <a:r>
              <a:rPr lang="el-GR" sz="1200" b="0" i="0" u="none" strike="noStrike" kern="1200" baseline="0" dirty="0" err="1">
                <a:solidFill>
                  <a:schemeClr val="tx1"/>
                </a:solidFill>
                <a:latin typeface="+mn-lt"/>
                <a:ea typeface="+mn-ea"/>
                <a:cs typeface="+mn-cs"/>
              </a:rPr>
              <a:t>αποπληθωριστή</a:t>
            </a:r>
            <a:r>
              <a:rPr lang="el-GR" sz="1200" b="0" i="0" u="none" strike="noStrike" kern="1200" baseline="0" dirty="0">
                <a:solidFill>
                  <a:schemeClr val="tx1"/>
                </a:solidFill>
                <a:latin typeface="+mn-lt"/>
                <a:ea typeface="+mn-ea"/>
                <a:cs typeface="+mn-cs"/>
              </a:rPr>
              <a:t> του ΑΕΠ. Αυτό ακριβώς συνέβη το 1979 και το 1980</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Ακόμα κι αν η οικονομία γνώρισε καθαρό πληθωρισμό, δεν θα ήταν εντελώς άσχετο. οι άνθρωποι θα έπρεπε να παρακολουθούν την αύξηση των τιμών και των μισθών όταν λαμβάνουν αποφάσεις. Αλλά αυτό θα ήταν ένα μικρό βάρος, που δύσκολα θα δικαιολογούσε τον έλεγχο του πληθωρισμού ως έναν από τους κύριους στόχους της μακροοικονομικής πολιτικής.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Το προϊόν, το ποσοστό ανεργίας και ο πληθωρισμός αποτελούν το αντικείμενο των τριών πρώτων ενοτήτων αυτού του κεφαλαίου. Η τέταρτη ενότητα δείχνει πώς σχετίζονται αυτές οι τρεις μεταβλητές εισάγοντας το νόμο του </a:t>
            </a:r>
            <a:r>
              <a:rPr lang="el-GR" dirty="0" err="1"/>
              <a:t>Okun</a:t>
            </a:r>
            <a:r>
              <a:rPr lang="el-GR" dirty="0"/>
              <a:t> και την καμπύλη </a:t>
            </a:r>
            <a:r>
              <a:rPr lang="el-GR" dirty="0" err="1"/>
              <a:t>Phillips</a:t>
            </a:r>
            <a:r>
              <a:rPr lang="el-GR" dirty="0"/>
              <a:t>. Στην ενότητα πέντε ο </a:t>
            </a:r>
            <a:r>
              <a:rPr lang="el-GR" dirty="0" err="1"/>
              <a:t>Blanchard</a:t>
            </a:r>
            <a:r>
              <a:rPr lang="el-GR" dirty="0"/>
              <a:t> εισάγει τις τρεις κεντρικές έννοιες γύρω από τις οποίες είναι οργανωμένο το βιβλίο. βραχυπρόθεσμη, μεσοπρόθεσμη και μακροπρόθεσμη περίοδος.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ο πληθωρισμός είναι τόσο κακός, αυτό σημαίνει ότι ο αντιπληθωρισμός (αρνητικός πληθωρισμός) είναι καλός; Η απάντηση είναι όχι. Πρώτον, ο υψηλός αντιπληθωρισμός (ένας μεγάλος αρνητικός ρυθμός πληθωρισμού) θα δημιουργούσε πολλά από τα ίδια προβλήματα με τον υψηλό πληθωρισμό, από στρεβλώσεις έως αυξημένη αβεβαιότητα. Δεύτερον, όπως θα δούμε στο Κεφάλαιο 4, ακόμη και ένας χαμηλός ρυθμός αντιπληθωρισμού περιορίζει την ικανότητα της νομισματικής πολιτικής να επηρεάζει την παραγωγή</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2-5 απεικονίζει τις τριμηνιαίες αλλαγές στο ποσοστό ανεργίας στον κατακόρυφο άξονα έναντι του τριμηνιαίου ρυθμού αύξησης της παραγωγής στον οριζόντιο άξονα για τις Ηνωμένες Πολιτείες από το πρώτο τρίμηνο του 2000. Επίσης χαράζει τη γραμμή που ταιριάζει καλύτερα στο σύννεφο των σημείων .</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οριζόντιος άξονας αντιπροσωπεύει τον ρυθμό αύξησης του προϊόντος που κυμαίνεται από αρνητικό 2,5 έως 2,5 σε προσαυξήσεις 0,5. Ο κατακόρυφος άξονας αντιπροσωπεύει τη μεταβολή του ποσοστού ανεργίας που κυμαίνεται από αρνητικό 1,0 έως 1,5 σε προσαυξήσεις 0,5. Τα σύννεφα των σημείων είναι πυκνά από (0,00, 0,00) έως (1,5, 0). Μια γραμμή με αρνητική κλίση διέρχεται από (αρνητικά 2,0, 0,75) και (1,5, 0,25) με την καλύτερη προσέγγιση του διαγράμματος διασποράς. Όλες οι τιμές είναι εκτιμήσεις.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Υπάρχουν δύο λόγοι για τους οποίους πρέπει να διατηρήσουμε έναν ρυθμό ανάπτυξης 2% για να διατηρήσουμε σταθερή την ανεργία. Ο πρώτος είναι ότι ο πληθυσμός, και επομένως το εργατικό δυναμικό, αυξάνει διαχρονικά,, επομένως η απασχόληση πρέπει να αυξάνει διαχρονικά, μόνο και μόνο για να διατηρηθεί σταθερό το ποσοστό ανεργίας. Ο δεύτερος είναι ότι η παραγωγή ανά εργαζόμενο αυξάνει επίσης διαχρονικά, πράγμα που σημαίνει ότι η αύξηση της παραγωγής είναι υψηλότερη από την αύξηση της απασχόλησης.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2-6 απεικονίζει τον τριμηνιαίο βασικό ρυθμό του πληθωρισμού στον κατακόρυφο άξονα. Αυτός ο ρυθμός είναι ο ρυθμός πληθωρισμού που κατασκευάζεται εξαιρώντας τις ασταθείς τιμές, όπως τροφίμων και ενέργειας. Το ποσοστό ανεργίας απεικονίζεται στον οριζόντιο άξονα. Στη συνέχεια, σχεδιάζουμε μια γραμμή καλύτερης προσέγγισης  στο σύννεφο των σημείων, για τις Ηνωμένες Πολιτείες, ανά τρίμηνο από το πρώτο τρίμηνο του 2000 έως το τελευταίο τρίμηνο του 2018.</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το ποσοστό ανεργίας που κυμαίνεται από 3,0 έως 10,0 σε προσαυξήσεις 1,0. Ο κατακόρυφος άξονας αντιπροσωπεύει τον βασικό πληθωρισμό που κυμαίνεται από 0,0 έως 3,0 σε προσαυξήσεις 0,5. Τα νέφη των σημείων είναι πυκνά μεταξύ (4,0, 0,00) έως (7,0, 0,00) και η πυκνότητά τους μειώνεται γραμμικά προς το (10,0, 1,0). Μια καθοδική γραμμή διέρχεται από τα (4.0, 2.4) και (10.0, 1.5) με την καλύτερη προσέγγιση του διαγράμματος διασποράς. Όλες οι τιμές είναι εκτιμήσεις.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Χρησιμοποιώντας τη γραμμή παλινδρόμησης, μπορούμε να υπολογίσουμε το ποσοστό ανεργίας που σχετίζεται με έναν δεδομένο ρυθμό πληθωρισμού. Εάν, για παράδειγμα, θέλουμε ο ρυθμός πληθωρισμού να είναι 2%, που είναι ο τρέχων στόχος της </a:t>
            </a:r>
            <a:r>
              <a:rPr lang="el-GR" sz="1200" b="0" i="0" u="none" strike="noStrike" kern="1200" baseline="0" dirty="0" err="1">
                <a:solidFill>
                  <a:schemeClr val="tx1"/>
                </a:solidFill>
                <a:latin typeface="+mn-lt"/>
                <a:ea typeface="+mn-ea"/>
                <a:cs typeface="+mn-cs"/>
              </a:rPr>
              <a:t>Fed</a:t>
            </a:r>
            <a:r>
              <a:rPr lang="el-GR" sz="1200" b="0" i="0" u="none" strike="noStrike" kern="1200" baseline="0" dirty="0">
                <a:solidFill>
                  <a:schemeClr val="tx1"/>
                </a:solidFill>
                <a:latin typeface="+mn-lt"/>
                <a:ea typeface="+mn-ea"/>
                <a:cs typeface="+mn-cs"/>
              </a:rPr>
              <a:t> και πολλών άλλων κεντρικών τραπεζών, η γραμμή υποδηλώνει ότι το ποσοστό ανεργίας πρέπει να είναι περίπου ίσο με 5%.</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Τι καθορίζει το επίπεδο του συνολικού προϊόντος σε μια οικονομία; Εξετάστε τρεις απαντήσεις:</a:t>
            </a:r>
          </a:p>
          <a:p>
            <a:pPr marL="228600" indent="-228600" defTabSz="931774">
              <a:buAutoNum type="arabicPeriod"/>
              <a:defRPr/>
            </a:pPr>
            <a:r>
              <a:rPr lang="el-GR" sz="1200" b="0" i="0" u="none" strike="noStrike" kern="1200" baseline="0" dirty="0">
                <a:solidFill>
                  <a:schemeClr val="tx1"/>
                </a:solidFill>
                <a:latin typeface="+mn-lt"/>
                <a:ea typeface="+mn-ea"/>
                <a:cs typeface="+mn-cs"/>
              </a:rPr>
              <a:t>Μεταβολές στη ζήτηση αγαθών (βραχυπρόθεσμα).</a:t>
            </a:r>
          </a:p>
          <a:p>
            <a:pPr marL="228600" indent="-228600" defTabSz="931774">
              <a:buAutoNum type="arabicPeriod"/>
              <a:defRPr/>
            </a:pPr>
            <a:r>
              <a:rPr lang="el-GR" sz="1200" b="0" i="0" u="none" strike="noStrike" kern="1200" baseline="0" dirty="0">
                <a:solidFill>
                  <a:schemeClr val="tx1"/>
                </a:solidFill>
                <a:latin typeface="+mn-lt"/>
                <a:ea typeface="+mn-ea"/>
                <a:cs typeface="+mn-cs"/>
              </a:rPr>
              <a:t>Πόσο μπορεί να παράγει η οικονομία (μεσοπρόθεσμα).</a:t>
            </a:r>
          </a:p>
          <a:p>
            <a:pPr marL="228600" indent="-228600" defTabSz="931774">
              <a:buAutoNum type="arabicPeriod"/>
              <a:defRPr/>
            </a:pPr>
            <a:r>
              <a:rPr lang="el-GR" sz="1200" b="0" i="0" u="none" strike="noStrike" kern="1200" baseline="0" dirty="0">
                <a:solidFill>
                  <a:schemeClr val="tx1"/>
                </a:solidFill>
                <a:latin typeface="+mn-lt"/>
                <a:ea typeface="+mn-ea"/>
                <a:cs typeface="+mn-cs"/>
              </a:rPr>
              <a:t>Η ικανότητα καινοτομίας και εισαγωγής νέων τεχνολογιών, το μέγεθος του αποθέματος κεφαλαίου και το εκπαιδευτικό σύστημα (μακροπρόθεσμα).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βιβλίο είναι οργανωμένο σε τρία μέρη: Ένας πυρήνας, δύο προεκτάσεις και, τέλος, μια ολοκληρωμένη ματιά στο ρόλο της μακροοικονομικής πολιτικής.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Το βιβλίο είναι οργανωμένο σε τρία μέρη: Ένας πυρήνας, δύο προεκτάσεις και, τέλος, μια ολοκληρωμένη ματιά στο ρόλο της μακροοικονομικής πολιτικής. Τα κεφάλαια 21 έως 23 συζητούν τους ρόλους της δημοσιονομικής και νομισματικής πολιτικής και το κεφάλαιο 24 παρέχει μια ιστορία της μακροοικονομικής σκέψης.</a:t>
            </a:r>
          </a:p>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Η οργάνωση του βιβλίου φαίνεται στο Σχήμα 2-7.</a:t>
            </a:r>
          </a:p>
          <a:p>
            <a:pPr defTabSz="931774">
              <a:defRPr/>
            </a:pPr>
            <a:r>
              <a:rPr lang="el-GR" dirty="0"/>
              <a:t>Μεγάλη περιγραφή:</a:t>
            </a:r>
          </a:p>
          <a:p>
            <a:pPr defTabSz="931774">
              <a:defRPr/>
            </a:pPr>
            <a:r>
              <a:rPr lang="el-GR" dirty="0"/>
              <a:t>Το βιβλίο ξεκινά με την εισαγωγή ως μια περιήγηση στον κόσμο στο κεφάλαιο 1 και μια περιήγηση στο βιβλίο στο κεφάλαιο 2. Το μεσαίο μέρος του βιβλίου αναφέρεται ως πυρήνας που περιλαμβάνει: τη α βραχυπρόθεσμη περίοδο, από το κεφάλαιο 3 έως το 6, τη μεσοπρόθεσμη περίοδο, από τα κεφάλαια 7 έως 9 και  τη μακροπρόθεσμη περίοδο, από τα κεφάλαια 10 έως 13. Ο πυρήνας έχει δύο προεκτάσεις. Η πρώτη προέκταση είναι οι προσδοκίες από τα κεφάλαια 14 έως 18. Η δεύτερη προέκταση είναι η ανοιχτή οικονομία, από τα κεφάλαια 17 έως 20.Μετά τις προεκτάσεις, η επιστροφή στην πολιτική αναφέρεται από το κεφάλαιο 21 έως το 23. Το βιβλίο τελειώνει με τον επίλογο στο κεφάλαιο 24.</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να κατανοήσετε πώς κατασκευάζεται το πραγματικό ΑΕΠ σε μια οικονομία με πολλά τελικά αγαθά, το μόνο που χρειάζεται να κάνετε είναι να εξετάσετε μια οικονομία όπου υπάρχουν μόνο δύο τελικά αγαθά. Αυτό που λειτουργεί για δύο αγαθά λειτουργεί εξίσου καλά για εκατομμύρια αγαθά. Ας υποθέσουμε ότι μια οικονομία παράγει δύο αγαθά, κρασί και  πατάτες. Αυτό το παράδειγμα δείχνει πώς να υπολογίσετε το πραγματικό ΑΕΠ για αυτήν την απλοποιημένη οικονομία.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οικονομολόγοι που μελετούσαν την οικονομική δραστηριότητα τον 19ο αιώνα ή ακόμη και κατά τη διάρκεια της Μεγάλης Ύφεσης δεν είχαν κανένα μέτρο συνολικής δραστηριότητας, στο οποίο να βασίζονται. Έπρεπε να συγκεντρώσουν τμήματα  πληροφοριών, όπως οι αποστολές σιδηρομεταλλεύματος ή οι πωλήσεις σε ορισμένα πολυκαταστήματα, για να προσπαθήσουν να συμπεράνουν τι συνέβαινε στη συνολική οικονομία. Μετά τον Β' Παγκόσμιο Πόλεμο κατασκευάστηκαν τα μέτρα των λογαριασμών εθνικού εισοδήματος και προϊόντος. Οι μετρήσεις της συνολικής παραγωγής δημοσιεύονται σε τακτική βάση στις Ηνωμένες Πολιτείες από τον Οκτώβριο του 1947.</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επιλογή του έτους βάσης επηρεάζει το κατασκευασμένο ποσοστό μεταβολής της πραγματικής παραγωγής, επομένως το έτος βάσης είναι σημαντικό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κατασκευή αυτού του δείκτη είναι πιο περίπλοκη από τους δείκτες που χρησιμοποιούνταν πριν από το 1995. (Για να βεβαιωθείτε ότι καταλαβαίνετε τα βήματα, κατασκευάστε το πραγματικό ΑΕΠ σε αλυσιδωτά (έτος 0) δολάρια για το έτος 1 στο προηγούμενο παράδειγμα.)* Αλλά είναι σαφώς καλύτερος εννοιολογικά: Οι τιμές που χρησιμοποιούνται για την αξιολόγηση του πραγματικού ΑΕΠ σε δύο διαδοχικά έτη είναι οι σωστές τιμές, δηλαδή οι μέσες τιμές για τα δύο αυτά έτη. Και, επειδή ο ρυθμός μεταβολής από το ένα έτος στο άλλο κατασκευάζεται χρησιμοποιώντας τις τιμές σε αυτά τα δύο χρόνια και όχι το σύνολο τιμών σε ένα αυθαίρετο έτος βάσης, η ιστορία δεν θα ξαναγράφεται κάθε πέντε χρόνια – όπως συνέβαινε όταν, σύμφωνα με την προηγούμενη μέθοδο για την κατασκευή του πραγματικού ΑΕΠ, το έτος βάσης άλλαζε κάθε πέντε </a:t>
            </a:r>
            <a:r>
              <a:rPr lang="el-GR" sz="1200" b="0" i="0" u="none" strike="noStrike" kern="1200" baseline="0">
                <a:solidFill>
                  <a:schemeClr val="tx1"/>
                </a:solidFill>
                <a:latin typeface="+mn-lt"/>
                <a:ea typeface="+mn-ea"/>
                <a:cs typeface="+mn-cs"/>
              </a:rPr>
              <a:t>χρόνια.</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Ο χάλυβας είναι ένα ενδιάμεσο αγαθό που μετρήθηκε ως προϊόν όταν παρήχθη. Για αυτό το λόγο δεν θέλουμε να το </a:t>
            </a:r>
            <a:r>
              <a:rPr lang="el-GR" dirty="0" err="1"/>
              <a:t>ξαναμετρήσουμε</a:t>
            </a:r>
            <a:r>
              <a:rPr lang="el-GR" dirty="0"/>
              <a:t> όταν παράγονται τα αυτοκίνητα.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Η καταμέτρηση μόνο τελικών αγαθών εμποδίζει να υπολογιστεί ένα προϊόν πάνω από μια φορά στο ΑΕΠ.</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παράδειγμα των δύο επιχειρήσεων μας, η χαλυβουργική εταιρεία δεν χρησιμοποιεί ενδιάμεσα προϊόντα. Η προστιθέμενη αξία είναι απλώς ίση με την αξία του χάλυβα που παράγει, $100. Η αυτοκινητοβιομηχανία, ωστόσο, χρησιμοποιεί τον χάλυβα ως ενδιάμεσο αγαθό. Έτσι, η προστιθέμενη αξία από την επιχείρηση αυτοκινήτων είναι ίση με την αξία των αυτοκινήτων που παράγει μείον την αξία του χάλυβα που χρησιμοποιεί στην παραγωγή, $200 - $100 = $100. Η συνολική προστιθέμενη αξία στην οικονομία, ή το ΑΕΠ, ισούται με 100 $ + 100 $ = 200 $.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Το ΑΕΠ μπορεί επίσης να υπολογιστεί ως το άθροισμα των εισοδημάτων στην οικονομία κατά τη διάρκεια μιας δεδομένης χρονικής περιόδου. Οποιαδήποτε από αυτές τις μεθόδους που χρησιμοποιούνται για τον υπολογισμό του ΑΕΠ θα πρέπει να παράγει παρόμοια αποτελέσματα.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ο στόχος μας είναι να μετρήσουμε την παραγωγή και τη μεταβολή της διαχρονικά, πρέπει να εξαλείψουμε την επίδραση της αύξησης των τιμών (δηλαδή του πληθωρισμού) στο μέτρο του ΑΕΠ μας. Αυτός είναι ο λόγος για τον οποίο το πραγματικό ΑΕΠ κατασκευάζεται έτσι ώστε να μπορούμε να μετρήσουμε τις μεταβολές στην πραγματική παραγωγή και να εξαλείψουμε τον αντίκτυπο του πληθωρισμού.</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xmlns=""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2021, 2017, 2013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xmlns=""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xmlns=""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432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54102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57200" y="3733800"/>
            <a:ext cx="8229600" cy="838200"/>
          </a:xfrm>
        </p:spPr>
        <p:txBody>
          <a:bodyPr/>
          <a:lstStyle/>
          <a:p>
            <a:endParaRPr lang="en-IN"/>
          </a:p>
        </p:txBody>
      </p:sp>
    </p:spTree>
    <p:extLst>
      <p:ext uri="{BB962C8B-B14F-4D97-AF65-F5344CB8AC3E}">
        <p14:creationId xmlns:p14="http://schemas.microsoft.com/office/powerpoint/2010/main" xmlns="" val="362099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p14="http://schemas.microsoft.com/office/powerpoint/2010/main" xmlns="" val="343836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xmlns=""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9" cstate="print">
            <a:extLst>
              <a:ext uri="{28A0092B-C50C-407E-A947-70E740481C1C}">
                <a14:useLocalDpi xmlns:a14="http://schemas.microsoft.com/office/drawing/2010/main" xmlns=""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xmlns=""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 id="2147483669" r:id="rId17"/>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2</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Μια Περιήγηση στο Βιβλίο</a:t>
            </a:r>
            <a:endParaRPr lang="en-US" sz="2000" dirty="0"/>
          </a:p>
        </p:txBody>
      </p:sp>
      <p:pic>
        <p:nvPicPr>
          <p:cNvPr id="12" name="Picture Placeholder 11" descr="Front Cover: Macroeconomics, Eighth Edition by Olivier Blanchard">
            <a:extLst>
              <a:ext uri="{FF2B5EF4-FFF2-40B4-BE49-F238E27FC236}">
                <a16:creationId xmlns:a16="http://schemas.microsoft.com/office/drawing/2014/main" xmlns="" id="{4B7C0549-CC8A-406F-AE51-9FCA19C1137C}"/>
              </a:ext>
            </a:extLst>
          </p:cNvPr>
          <p:cNvPicPr>
            <a:picLocks noGrp="1" noChangeAspect="1"/>
          </p:cNvPicPr>
          <p:nvPr>
            <p:ph type="pic" sz="quarter" idx="20"/>
          </p:nvPr>
        </p:nvPicPr>
        <p:blipFill>
          <a:blip r:embed="rId3" cstate="print">
            <a:extLst>
              <a:ext uri="{28A0092B-C50C-407E-A947-70E740481C1C}">
                <a14:useLocalDpi xmlns:a14="http://schemas.microsoft.com/office/drawing/2010/main" xmlns=""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a16="http://schemas.microsoft.com/office/drawing/2014/main" xmlns=""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p14="http://schemas.microsoft.com/office/powerpoint/2010/main" xmlns="" val="2919323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7</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838200"/>
            <a:ext cx="8229600" cy="369332"/>
          </a:xfrm>
        </p:spPr>
        <p:txBody>
          <a:bodyPr wrap="square">
            <a:noAutofit/>
          </a:bodyPr>
          <a:lstStyle/>
          <a:p>
            <a:pPr>
              <a:spcBef>
                <a:spcPts val="525"/>
              </a:spcBef>
              <a:defRPr/>
            </a:pPr>
            <a:r>
              <a:rPr lang="el-GR" sz="2200" b="1" dirty="0">
                <a:ea typeface="ヒラギノ角ゴ Pro W3" pitchFamily="-84" charset="-128"/>
              </a:rPr>
              <a:t>Παράδειγμα</a:t>
            </a:r>
            <a:r>
              <a:rPr lang="en-US" sz="2200" b="1" dirty="0">
                <a:ea typeface="ヒラギノ角ゴ Pro W3" pitchFamily="-84" charset="-128"/>
              </a:rPr>
              <a:t>:</a:t>
            </a:r>
          </a:p>
        </p:txBody>
      </p:sp>
      <p:sp>
        <p:nvSpPr>
          <p:cNvPr id="4" name="Content Placeholder 3"/>
          <p:cNvSpPr>
            <a:spLocks noGrp="1"/>
          </p:cNvSpPr>
          <p:nvPr>
            <p:ph idx="13"/>
          </p:nvPr>
        </p:nvSpPr>
        <p:spPr>
          <a:xfrm>
            <a:off x="457200" y="3581400"/>
            <a:ext cx="8229600" cy="2344231"/>
          </a:xfrm>
        </p:spPr>
        <p:txBody>
          <a:bodyPr>
            <a:noAutofit/>
          </a:bodyPr>
          <a:lstStyle/>
          <a:p>
            <a:pPr>
              <a:spcBef>
                <a:spcPts val="525"/>
              </a:spcBef>
              <a:defRPr/>
            </a:pPr>
            <a:r>
              <a:rPr lang="el-GR" sz="2200" dirty="0">
                <a:ea typeface="ヒラギノ角ゴ Pro W3" pitchFamily="-84" charset="-128"/>
              </a:rPr>
              <a:t>Πραγματικό ΑΕΠ το 2011 (σε δολάρια 2012) = 10 αυτοκίνητα x 24.000 $ ανά αυτοκίνητο = 240.000 $.</a:t>
            </a:r>
          </a:p>
          <a:p>
            <a:pPr>
              <a:spcBef>
                <a:spcPts val="525"/>
              </a:spcBef>
              <a:defRPr/>
            </a:pPr>
            <a:r>
              <a:rPr lang="el-GR" sz="2200" dirty="0">
                <a:ea typeface="ヒラギノ角ゴ Pro W3" pitchFamily="-84" charset="-128"/>
              </a:rPr>
              <a:t>Πραγματικό ΑΕΠ το 2012 (σε δολάρια 2012) = 12 αυτοκίνητα x 24.000 $ ανά αυτοκίνητο = 288.000 $.</a:t>
            </a:r>
          </a:p>
          <a:p>
            <a:pPr>
              <a:spcBef>
                <a:spcPts val="525"/>
              </a:spcBef>
              <a:defRPr/>
            </a:pPr>
            <a:r>
              <a:rPr lang="el-GR" sz="2200" dirty="0">
                <a:ea typeface="ヒラギノ角ゴ Pro W3" pitchFamily="-84" charset="-128"/>
              </a:rPr>
              <a:t>Πραγματικό ΑΕΠ το 2013 (σε δολάρια 2012) = 13 αυτοκίνητα x 24.000 $ ανά αυτοκίνητο = 312.000 $.</a:t>
            </a:r>
            <a:endParaRPr lang="en-US" sz="2200" dirty="0">
              <a:ea typeface="ヒラギノ角ゴ Pro W3" pitchFamily="-84" charset="-128"/>
            </a:endParaRPr>
          </a:p>
        </p:txBody>
      </p:sp>
      <p:pic>
        <p:nvPicPr>
          <p:cNvPr id="3076" name="Picture 4"/>
          <p:cNvPicPr>
            <a:picLocks noChangeAspect="1" noChangeArrowheads="1"/>
          </p:cNvPicPr>
          <p:nvPr/>
        </p:nvPicPr>
        <p:blipFill>
          <a:blip r:embed="rId3" cstate="print"/>
          <a:srcRect/>
          <a:stretch>
            <a:fillRect/>
          </a:stretch>
        </p:blipFill>
        <p:spPr bwMode="auto">
          <a:xfrm>
            <a:off x="681038" y="1247775"/>
            <a:ext cx="7781925" cy="2028825"/>
          </a:xfrm>
          <a:prstGeom prst="rect">
            <a:avLst/>
          </a:prstGeom>
          <a:noFill/>
          <a:ln w="9525">
            <a:noFill/>
            <a:miter lim="800000"/>
            <a:headEnd/>
            <a:tailEnd/>
          </a:ln>
        </p:spPr>
      </p:pic>
    </p:spTree>
    <p:extLst>
      <p:ext uri="{BB962C8B-B14F-4D97-AF65-F5344CB8AC3E}">
        <p14:creationId xmlns:p14="http://schemas.microsoft.com/office/powerpoint/2010/main" xmlns="" val="323404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8</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932369"/>
            <a:ext cx="8229600" cy="2344231"/>
          </a:xfrm>
        </p:spPr>
        <p:txBody>
          <a:bodyPr wrap="square">
            <a:noAutofit/>
          </a:bodyPr>
          <a:lstStyle/>
          <a:p>
            <a:pPr>
              <a:spcBef>
                <a:spcPts val="525"/>
              </a:spcBef>
            </a:pPr>
            <a:r>
              <a:rPr lang="el-GR" sz="2200" dirty="0">
                <a:ea typeface="ヒラギノ角ゴ Pro W3" pitchFamily="-84" charset="-128"/>
              </a:rPr>
              <a:t>Για περισσότερα από ένα  προϊόν, οι σχετικές τιμές των προϊόντων είναι φυσικά βάρη για την κατασκευή του σταθμισμένου μέσου όρου της παραγωγής όλων των τελικών αγαθών.</a:t>
            </a:r>
          </a:p>
          <a:p>
            <a:pPr>
              <a:spcBef>
                <a:spcPts val="525"/>
              </a:spcBef>
            </a:pPr>
            <a:r>
              <a:rPr lang="el-GR" sz="2200" b="1" dirty="0">
                <a:ea typeface="ヒラギノ角ゴ Pro W3" pitchFamily="-84" charset="-128"/>
              </a:rPr>
              <a:t>Το πραγματικό ΑΕΠ σε αλυσιδωτά δολάρια (2012)</a:t>
            </a:r>
            <a:r>
              <a:rPr lang="el-GR" sz="2200" dirty="0">
                <a:ea typeface="ヒラギノ角ゴ Pro W3" pitchFamily="-84" charset="-128"/>
              </a:rPr>
              <a:t> αντανακλά τις σχετικές τιμές που μεταβάλλονται διαχρονικά.</a:t>
            </a:r>
          </a:p>
          <a:p>
            <a:pPr>
              <a:spcBef>
                <a:spcPts val="525"/>
              </a:spcBef>
            </a:pPr>
            <a:r>
              <a:rPr lang="el-GR" sz="2200" dirty="0">
                <a:ea typeface="ヒラギノ角ゴ Pro W3" pitchFamily="-84" charset="-128"/>
              </a:rPr>
              <a:t>Το έτος που χρησιμοποιείται για την κατασκευή των τιμών ονομάζεται έτος βάσης.</a:t>
            </a:r>
            <a:endParaRPr lang="en-US" sz="2200" dirty="0">
              <a:ea typeface="ヒラギノ角ゴ Pro W3" pitchFamily="-84" charset="-128"/>
            </a:endParaRPr>
          </a:p>
        </p:txBody>
      </p:sp>
    </p:spTree>
    <p:extLst>
      <p:ext uri="{BB962C8B-B14F-4D97-AF65-F5344CB8AC3E}">
        <p14:creationId xmlns:p14="http://schemas.microsoft.com/office/powerpoint/2010/main" xmlns="" val="1479983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9</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4" name="Content Placeholder 3"/>
          <p:cNvSpPr>
            <a:spLocks noGrp="1"/>
          </p:cNvSpPr>
          <p:nvPr>
            <p:ph idx="13"/>
          </p:nvPr>
        </p:nvSpPr>
        <p:spPr>
          <a:xfrm>
            <a:off x="447675" y="685801"/>
            <a:ext cx="8229600" cy="739428"/>
          </a:xfrm>
        </p:spPr>
        <p:txBody>
          <a:bodyPr>
            <a:noAutofit/>
          </a:bodyPr>
          <a:lstStyle/>
          <a:p>
            <a:pPr marL="0" indent="0">
              <a:spcBef>
                <a:spcPct val="0"/>
              </a:spcBef>
              <a:buFontTx/>
              <a:buNone/>
            </a:pPr>
            <a:r>
              <a:rPr lang="el-GR" sz="2200" b="1" dirty="0"/>
              <a:t>Απεικόνιση </a:t>
            </a:r>
            <a:r>
              <a:rPr lang="en-US" sz="2200" b="1" dirty="0"/>
              <a:t>2.1 </a:t>
            </a:r>
            <a:r>
              <a:rPr lang="el-GR" sz="2200" dirty="0"/>
              <a:t>Ονομαστικό και Πραγματικό ΑΕΠ των ΗΠΑ, 1</a:t>
            </a:r>
            <a:r>
              <a:rPr lang="en-US" sz="2200" dirty="0" smtClean="0"/>
              <a:t>960</a:t>
            </a:r>
            <a:r>
              <a:rPr lang="el-GR" sz="2200" dirty="0" smtClean="0"/>
              <a:t>-</a:t>
            </a:r>
            <a:r>
              <a:rPr lang="en-US" sz="2200" dirty="0" smtClean="0"/>
              <a:t>2018</a:t>
            </a:r>
            <a:endParaRPr lang="en-US" sz="2200" dirty="0"/>
          </a:p>
        </p:txBody>
      </p:sp>
      <p:sp>
        <p:nvSpPr>
          <p:cNvPr id="3" name="Content Placeholder 2"/>
          <p:cNvSpPr>
            <a:spLocks noGrp="1"/>
          </p:cNvSpPr>
          <p:nvPr>
            <p:ph idx="1"/>
          </p:nvPr>
        </p:nvSpPr>
        <p:spPr>
          <a:xfrm>
            <a:off x="457200" y="1524000"/>
            <a:ext cx="8229600" cy="829901"/>
          </a:xfrm>
        </p:spPr>
        <p:txBody>
          <a:bodyPr wrap="square">
            <a:noAutofit/>
          </a:bodyPr>
          <a:lstStyle/>
          <a:p>
            <a:pPr marL="3175" marR="62230">
              <a:spcAft>
                <a:spcPts val="800"/>
              </a:spcAft>
              <a:buNone/>
            </a:pP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Απ</a:t>
            </a:r>
            <a:r>
              <a:rPr lang="el-GR" sz="1800" dirty="0" smtClean="0">
                <a:solidFill>
                  <a:srgbClr val="000000"/>
                </a:solidFill>
                <a:effectLst/>
                <a:latin typeface="Arial" pitchFamily="34" charset="0"/>
                <a:ea typeface="Times New Roman" panose="02020603050405020304" pitchFamily="18" charset="0"/>
                <a:cs typeface="Arial" pitchFamily="34" charset="0"/>
              </a:rPr>
              <a:t>ό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το</a:t>
            </a:r>
            <a:r>
              <a:rPr lang="en-US" sz="1800" dirty="0" smtClean="0">
                <a:solidFill>
                  <a:srgbClr val="000000"/>
                </a:solidFill>
                <a:effectLst/>
                <a:latin typeface="Arial" pitchFamily="34" charset="0"/>
                <a:ea typeface="Times New Roman" panose="02020603050405020304" pitchFamily="18" charset="0"/>
                <a:cs typeface="Arial" pitchFamily="34" charset="0"/>
              </a:rPr>
              <a:t> </a:t>
            </a:r>
            <a:r>
              <a:rPr lang="en-US" sz="1800" dirty="0">
                <a:solidFill>
                  <a:srgbClr val="000000"/>
                </a:solidFill>
                <a:effectLst/>
                <a:latin typeface="Arial" pitchFamily="34" charset="0"/>
                <a:ea typeface="Times New Roman" panose="02020603050405020304" pitchFamily="18" charset="0"/>
                <a:cs typeface="Arial" pitchFamily="34" charset="0"/>
              </a:rPr>
              <a:t>I</a:t>
            </a:r>
            <a:r>
              <a:rPr lang="el-GR" sz="1800" dirty="0">
                <a:solidFill>
                  <a:srgbClr val="000000"/>
                </a:solidFill>
                <a:effectLst/>
                <a:latin typeface="Arial" pitchFamily="34" charset="0"/>
                <a:ea typeface="Times New Roman" panose="02020603050405020304" pitchFamily="18" charset="0"/>
                <a:cs typeface="Arial" pitchFamily="34" charset="0"/>
              </a:rPr>
              <a:t>960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ως</a:t>
            </a:r>
            <a:r>
              <a:rPr lang="en-US" sz="1800" dirty="0" smtClean="0">
                <a:solidFill>
                  <a:srgbClr val="000000"/>
                </a:solidFill>
                <a:effectLst/>
                <a:latin typeface="Arial" pitchFamily="34" charset="0"/>
                <a:ea typeface="Times New Roman" panose="02020603050405020304" pitchFamily="18" charset="0"/>
                <a:cs typeface="Arial" pitchFamily="34" charset="0"/>
              </a:rPr>
              <a:t>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το</a:t>
            </a:r>
            <a:r>
              <a:rPr lang="el-GR" sz="1800" dirty="0" smtClean="0">
                <a:solidFill>
                  <a:srgbClr val="000000"/>
                </a:solidFill>
                <a:effectLst/>
                <a:latin typeface="Arial" pitchFamily="34" charset="0"/>
                <a:ea typeface="Times New Roman" panose="02020603050405020304" pitchFamily="18" charset="0"/>
                <a:cs typeface="Arial" pitchFamily="34" charset="0"/>
              </a:rPr>
              <a:t> </a:t>
            </a:r>
            <a:r>
              <a:rPr lang="el-GR" sz="1800" dirty="0">
                <a:solidFill>
                  <a:srgbClr val="000000"/>
                </a:solidFill>
                <a:effectLst/>
                <a:latin typeface="Arial" pitchFamily="34" charset="0"/>
                <a:ea typeface="Times New Roman" panose="02020603050405020304" pitchFamily="18" charset="0"/>
                <a:cs typeface="Arial" pitchFamily="34" charset="0"/>
              </a:rPr>
              <a:t>2018,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το</a:t>
            </a:r>
            <a:r>
              <a:rPr lang="en-US" sz="1800" dirty="0" smtClean="0">
                <a:solidFill>
                  <a:srgbClr val="000000"/>
                </a:solidFill>
                <a:effectLst/>
                <a:latin typeface="Arial" pitchFamily="34" charset="0"/>
                <a:ea typeface="Times New Roman" panose="02020603050405020304" pitchFamily="18" charset="0"/>
                <a:cs typeface="Arial" pitchFamily="34" charset="0"/>
              </a:rPr>
              <a:t>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ονομαστικ</a:t>
            </a:r>
            <a:r>
              <a:rPr lang="el-GR" sz="1800" dirty="0" smtClean="0">
                <a:solidFill>
                  <a:srgbClr val="000000"/>
                </a:solidFill>
                <a:effectLst/>
                <a:latin typeface="Arial" pitchFamily="34" charset="0"/>
                <a:ea typeface="Times New Roman" panose="02020603050405020304" pitchFamily="18" charset="0"/>
                <a:cs typeface="Arial" pitchFamily="34" charset="0"/>
              </a:rPr>
              <a:t>ό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ΑΕΠ αυξήθηκε</a:t>
            </a:r>
            <a:r>
              <a:rPr lang="el-GR" sz="1800" dirty="0" smtClean="0">
                <a:solidFill>
                  <a:srgbClr val="000000"/>
                </a:solidFill>
                <a:effectLst/>
                <a:latin typeface="Arial" pitchFamily="34" charset="0"/>
                <a:ea typeface="Times New Roman" panose="02020603050405020304" pitchFamily="18" charset="0"/>
                <a:cs typeface="Arial" pitchFamily="34" charset="0"/>
              </a:rPr>
              <a:t> </a:t>
            </a:r>
            <a:r>
              <a:rPr lang="el-GR" sz="1800" dirty="0">
                <a:solidFill>
                  <a:srgbClr val="000000"/>
                </a:solidFill>
                <a:effectLst/>
                <a:latin typeface="Arial" pitchFamily="34" charset="0"/>
                <a:ea typeface="Times New Roman" panose="02020603050405020304" pitchFamily="18" charset="0"/>
                <a:cs typeface="Arial" pitchFamily="34" charset="0"/>
              </a:rPr>
              <a:t>38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φορές</a:t>
            </a:r>
            <a:r>
              <a:rPr lang="el-GR" sz="1800" dirty="0" smtClean="0">
                <a:solidFill>
                  <a:srgbClr val="000000"/>
                </a:solidFill>
                <a:effectLst/>
                <a:latin typeface="Arial" pitchFamily="34" charset="0"/>
                <a:ea typeface="Times New Roman" panose="02020603050405020304" pitchFamily="18" charset="0"/>
                <a:cs typeface="Arial" pitchFamily="34" charset="0"/>
              </a:rPr>
              <a:t>. </a:t>
            </a:r>
            <a:br>
              <a:rPr lang="el-GR" sz="1800" dirty="0" smtClean="0">
                <a:solidFill>
                  <a:srgbClr val="000000"/>
                </a:solidFill>
                <a:effectLst/>
                <a:latin typeface="Arial" pitchFamily="34" charset="0"/>
                <a:ea typeface="Times New Roman" panose="02020603050405020304" pitchFamily="18" charset="0"/>
                <a:cs typeface="Arial" pitchFamily="34" charset="0"/>
              </a:rPr>
            </a:br>
            <a:r>
              <a:rPr lang="el-GR" sz="1800" dirty="0" smtClean="0">
                <a:solidFill>
                  <a:srgbClr val="000000"/>
                </a:solidFill>
                <a:effectLst/>
                <a:latin typeface="Arial" pitchFamily="34" charset="0"/>
                <a:ea typeface="Times New Roman" panose="02020603050405020304" pitchFamily="18" charset="0"/>
                <a:cs typeface="Arial" pitchFamily="34" charset="0"/>
              </a:rPr>
              <a:t>Το πραγματικό ΑΕΠ αυξήθηκε κατά 5,7 </a:t>
            </a:r>
            <a:r>
              <a:rPr lang="el-GR" sz="1800" dirty="0" smtClean="0">
                <a:solidFill>
                  <a:srgbClr val="000000"/>
                </a:solidFill>
                <a:effectLst/>
                <a:latin typeface="Arial" pitchFamily="34" charset="0"/>
                <a:ea typeface="Times New Roman" panose="02020603050405020304" pitchFamily="18" charset="0"/>
                <a:cs typeface="Arial" pitchFamily="34" charset="0"/>
                <a:sym typeface="Symbol" panose="05050102010706020507" pitchFamily="18" charset="2"/>
              </a:rPr>
              <a:t>φορές</a:t>
            </a:r>
            <a:r>
              <a:rPr lang="el-GR" sz="1800" dirty="0" smtClean="0">
                <a:solidFill>
                  <a:srgbClr val="000000"/>
                </a:solidFill>
                <a:effectLst/>
                <a:latin typeface="Arial" pitchFamily="34" charset="0"/>
                <a:ea typeface="Times New Roman" panose="02020603050405020304" pitchFamily="18" charset="0"/>
                <a:cs typeface="Arial" pitchFamily="34" charset="0"/>
              </a:rPr>
              <a:t>. </a:t>
            </a:r>
            <a:endParaRPr lang="en-US" sz="1800" dirty="0">
              <a:effectLst/>
              <a:latin typeface="Arial" pitchFamily="34" charset="0"/>
              <a:ea typeface="Times New Roman" panose="02020603050405020304" pitchFamily="18" charset="0"/>
              <a:cs typeface="Arial" pitchFamily="34" charset="0"/>
            </a:endParaRPr>
          </a:p>
          <a:p>
            <a:pPr marL="0" indent="0">
              <a:spcBef>
                <a:spcPts val="525"/>
              </a:spcBef>
              <a:buNone/>
            </a:pPr>
            <a:endParaRPr lang="en-US" sz="2400" dirty="0">
              <a:ea typeface="ヒラギノ角ゴ Pro W3" pitchFamily="-84" charset="-128"/>
            </a:endParaRPr>
          </a:p>
        </p:txBody>
      </p:sp>
      <p:sp>
        <p:nvSpPr>
          <p:cNvPr id="5" name="Content Placeholder 4"/>
          <p:cNvSpPr>
            <a:spLocks noGrp="1"/>
          </p:cNvSpPr>
          <p:nvPr>
            <p:ph sz="quarter" idx="14"/>
          </p:nvPr>
        </p:nvSpPr>
        <p:spPr>
          <a:xfrm>
            <a:off x="457200" y="6009365"/>
            <a:ext cx="8153400" cy="309375"/>
          </a:xfrm>
        </p:spPr>
        <p:txBody>
          <a:bodyPr/>
          <a:lstStyle/>
          <a:p>
            <a:pPr marL="0" indent="0">
              <a:buNone/>
            </a:pPr>
            <a:r>
              <a:rPr lang="el-GR" sz="1200" i="1" dirty="0" smtClean="0"/>
              <a:t>Πηγή</a:t>
            </a:r>
            <a:r>
              <a:rPr lang="en-US" sz="1200" i="1" dirty="0" smtClean="0"/>
              <a:t>: </a:t>
            </a:r>
            <a:r>
              <a:rPr lang="en-US" sz="1200" dirty="0"/>
              <a:t>FRED. Series </a:t>
            </a:r>
            <a:r>
              <a:rPr lang="en-US" sz="1200" spc="-200" dirty="0"/>
              <a:t>G D P C </a:t>
            </a:r>
            <a:r>
              <a:rPr lang="en-US" sz="1200" dirty="0"/>
              <a:t>, </a:t>
            </a:r>
            <a:r>
              <a:rPr lang="en-US" sz="1200" spc="-200" dirty="0"/>
              <a:t>G D P.</a:t>
            </a:r>
            <a:r>
              <a:rPr lang="en-US" sz="1200" dirty="0"/>
              <a:t> </a:t>
            </a:r>
          </a:p>
        </p:txBody>
      </p:sp>
      <p:pic>
        <p:nvPicPr>
          <p:cNvPr id="8" name="Picture 2"/>
          <p:cNvPicPr>
            <a:picLocks noGrp="1" noChangeAspect="1" noChangeArrowheads="1"/>
          </p:cNvPicPr>
          <p:nvPr>
            <p:ph type="pic" sz="quarter" idx="15"/>
          </p:nvPr>
        </p:nvPicPr>
        <p:blipFill>
          <a:blip r:embed="rId3" cstate="print"/>
          <a:srcRect t="579" b="579"/>
          <a:stretch>
            <a:fillRect/>
          </a:stretch>
        </p:blipFill>
        <p:spPr bwMode="auto">
          <a:xfrm>
            <a:off x="1219200" y="2057400"/>
            <a:ext cx="6400800" cy="3867149"/>
          </a:xfrm>
          <a:prstGeom prst="rect">
            <a:avLst/>
          </a:prstGeom>
          <a:noFill/>
          <a:ln w="9525">
            <a:noFill/>
            <a:miter lim="800000"/>
            <a:headEnd/>
            <a:tailEnd/>
          </a:ln>
        </p:spPr>
      </p:pic>
    </p:spTree>
    <p:extLst>
      <p:ext uri="{BB962C8B-B14F-4D97-AF65-F5344CB8AC3E}">
        <p14:creationId xmlns:p14="http://schemas.microsoft.com/office/powerpoint/2010/main" xmlns="" val="374252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10</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991533"/>
            <a:ext cx="8229600" cy="4266267"/>
          </a:xfrm>
        </p:spPr>
        <p:txBody>
          <a:bodyPr wrap="square">
            <a:noAutofit/>
          </a:bodyPr>
          <a:lstStyle/>
          <a:p>
            <a:pPr>
              <a:spcBef>
                <a:spcPts val="525"/>
              </a:spcBef>
            </a:pPr>
            <a:r>
              <a:rPr lang="el-GR" sz="2200" dirty="0">
                <a:ea typeface="ヒラギノ角ゴ Pro W3" pitchFamily="-84" charset="-128"/>
              </a:rPr>
              <a:t>Το ονομαστικό ΑΕΠ ονομάζεται επίσης </a:t>
            </a:r>
            <a:r>
              <a:rPr lang="el-GR" sz="2200" b="1" dirty="0">
                <a:ea typeface="ヒラギノ角ゴ Pro W3" pitchFamily="-84" charset="-128"/>
              </a:rPr>
              <a:t>ΑΕΠ σε δολάρια ή ΑΕΠ σε τρέχοντα δολάρια.</a:t>
            </a:r>
          </a:p>
          <a:p>
            <a:pPr>
              <a:spcBef>
                <a:spcPts val="525"/>
              </a:spcBef>
            </a:pPr>
            <a:r>
              <a:rPr lang="el-GR" sz="2200" dirty="0">
                <a:ea typeface="ヒラギノ角ゴ Pro W3" pitchFamily="-84" charset="-128"/>
              </a:rPr>
              <a:t>Το πραγματικό ΑΕΠ ονομάζεται επίσης </a:t>
            </a:r>
            <a:r>
              <a:rPr lang="el-GR" sz="2200" b="1" dirty="0">
                <a:ea typeface="ヒラギノ角ゴ Pro W3" pitchFamily="-84" charset="-128"/>
              </a:rPr>
              <a:t>ΑΕΠ ως προς τα προϊόντα, ΑΕΠ σε σταθερά δολάρια, ΑΕΠ προσαρμοσμένο για τον πληθωρισμό</a:t>
            </a:r>
            <a:r>
              <a:rPr lang="el-GR" sz="2200" dirty="0">
                <a:ea typeface="ヒラギノ角ゴ Pro W3" pitchFamily="-84" charset="-128"/>
              </a:rPr>
              <a:t> ή </a:t>
            </a:r>
            <a:r>
              <a:rPr lang="el-GR" sz="2200" b="1" dirty="0">
                <a:ea typeface="ヒラギノ角ゴ Pro W3" pitchFamily="-84" charset="-128"/>
              </a:rPr>
              <a:t>ΑΕΠ σε αλυσιδωτά δολάρια (2012)</a:t>
            </a:r>
            <a:r>
              <a:rPr lang="el-GR" sz="2200" dirty="0">
                <a:ea typeface="ヒラギノ角ゴ Pro W3" pitchFamily="-84" charset="-128"/>
              </a:rPr>
              <a:t> ή </a:t>
            </a:r>
            <a:r>
              <a:rPr lang="el-GR" sz="2200" b="1" dirty="0">
                <a:ea typeface="ヒラギノ角ゴ Pro W3" pitchFamily="-84" charset="-128"/>
              </a:rPr>
              <a:t>ΑΕΠ σε δολάρια του 2012.</a:t>
            </a:r>
          </a:p>
          <a:p>
            <a:pPr>
              <a:spcBef>
                <a:spcPts val="525"/>
              </a:spcBef>
            </a:pPr>
            <a:r>
              <a:rPr lang="el-GR" sz="2200" dirty="0">
                <a:ea typeface="ヒラギノ角ゴ Pro W3" pitchFamily="-84" charset="-128"/>
              </a:rPr>
              <a:t>Το ΑΕΠ θα αναφέρεται σε πραγματικό ΑΕΠ.</a:t>
            </a:r>
          </a:p>
          <a:p>
            <a:pPr>
              <a:spcBef>
                <a:spcPts val="525"/>
              </a:spcBef>
            </a:pPr>
            <a:r>
              <a:rPr lang="el-GR" sz="2200" dirty="0">
                <a:ea typeface="ヒラギノ角ゴ Pro W3" pitchFamily="-84" charset="-128"/>
              </a:rPr>
              <a:t>Το </a:t>
            </a:r>
            <a:r>
              <a:rPr lang="el-GR" sz="2200" dirty="0" err="1">
                <a:ea typeface="ヒラギノ角ゴ Pro W3" pitchFamily="-84" charset="-128"/>
              </a:rPr>
              <a:t>Yt</a:t>
            </a:r>
            <a:r>
              <a:rPr lang="el-GR" sz="2200" dirty="0">
                <a:ea typeface="ヒラギノ角ゴ Pro W3" pitchFamily="-84" charset="-128"/>
              </a:rPr>
              <a:t> θα δηλώνει πραγματικό ΑΕΠ στο έτος t.</a:t>
            </a:r>
          </a:p>
          <a:p>
            <a:pPr>
              <a:spcBef>
                <a:spcPts val="525"/>
              </a:spcBef>
            </a:pPr>
            <a:r>
              <a:rPr lang="el-GR" sz="2200" dirty="0">
                <a:ea typeface="ヒラギノ角ゴ Pro W3" pitchFamily="-84" charset="-128"/>
              </a:rPr>
              <a:t>Το ονομαστικό ΑΕΠ και οι μεταβλητές σε τρέχοντα δολάρια θα συμβολίζονται με ένα σύμβολο δολαρίου μπροστά τους, π.χ. $</a:t>
            </a:r>
            <a:r>
              <a:rPr lang="el-GR" sz="2200" dirty="0" err="1">
                <a:ea typeface="ヒラギノ角ゴ Pro W3" pitchFamily="-84" charset="-128"/>
              </a:rPr>
              <a:t>Yt</a:t>
            </a:r>
            <a:r>
              <a:rPr lang="el-GR" sz="2200" dirty="0">
                <a:ea typeface="ヒラギノ角ゴ Pro W3" pitchFamily="-84" charset="-128"/>
              </a:rPr>
              <a:t>. </a:t>
            </a:r>
            <a:endParaRPr lang="en-US" sz="2200" dirty="0">
              <a:ea typeface="ヒラギノ角ゴ Pro W3" pitchFamily="-84" charset="-128"/>
            </a:endParaRPr>
          </a:p>
        </p:txBody>
      </p:sp>
    </p:spTree>
    <p:extLst>
      <p:ext uri="{BB962C8B-B14F-4D97-AF65-F5344CB8AC3E}">
        <p14:creationId xmlns:p14="http://schemas.microsoft.com/office/powerpoint/2010/main" xmlns="" val="261868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1.2 </a:t>
            </a:r>
            <a:r>
              <a:rPr lang="el-GR" sz="2800" dirty="0">
                <a:latin typeface="+mj-lt"/>
              </a:rPr>
              <a:t>ΟΙ ΗΠΑ</a:t>
            </a:r>
            <a:r>
              <a:rPr lang="en-IN" sz="2800" dirty="0">
                <a:latin typeface="+mj-lt"/>
              </a:rPr>
              <a:t> (4 </a:t>
            </a:r>
            <a:r>
              <a:rPr lang="el-GR" sz="2800" dirty="0">
                <a:latin typeface="+mj-lt"/>
              </a:rPr>
              <a:t>από</a:t>
            </a:r>
            <a:r>
              <a:rPr lang="en-IN" sz="2800" dirty="0">
                <a:latin typeface="+mj-lt"/>
              </a:rPr>
              <a:t> 6)</a:t>
            </a:r>
            <a:endParaRPr lang="en-US" sz="2800" dirty="0">
              <a:latin typeface="+mj-lt"/>
            </a:endParaRPr>
          </a:p>
        </p:txBody>
      </p:sp>
      <p:sp>
        <p:nvSpPr>
          <p:cNvPr id="4" name="Content Placeholder 3"/>
          <p:cNvSpPr>
            <a:spLocks noGrp="1"/>
          </p:cNvSpPr>
          <p:nvPr>
            <p:ph idx="13"/>
          </p:nvPr>
        </p:nvSpPr>
        <p:spPr>
          <a:xfrm>
            <a:off x="447675" y="609600"/>
            <a:ext cx="8229600" cy="401372"/>
          </a:xfrm>
        </p:spPr>
        <p:txBody>
          <a:bodyPr>
            <a:noAutofit/>
          </a:bodyPr>
          <a:lstStyle/>
          <a:p>
            <a:pPr>
              <a:spcBef>
                <a:spcPct val="0"/>
              </a:spcBef>
              <a:buFontTx/>
              <a:buNone/>
            </a:pPr>
            <a:r>
              <a:rPr lang="el-GR" sz="2200" b="1" dirty="0"/>
              <a:t>Απεικόνιση</a:t>
            </a:r>
            <a:r>
              <a:rPr lang="en-US" sz="2200" b="1" dirty="0"/>
              <a:t> 2.2 </a:t>
            </a:r>
            <a:r>
              <a:rPr lang="el-GR" sz="2200" dirty="0"/>
              <a:t>Ρυθμός αύξησης του ΑΕΠ των ΗΠΑ</a:t>
            </a:r>
            <a:r>
              <a:rPr lang="en-US" sz="2200" dirty="0"/>
              <a:t>, </a:t>
            </a:r>
            <a:r>
              <a:rPr lang="en-US" sz="2200" dirty="0" smtClean="0"/>
              <a:t>1960</a:t>
            </a:r>
            <a:r>
              <a:rPr lang="el-GR" sz="2200" dirty="0" smtClean="0"/>
              <a:t>-</a:t>
            </a:r>
            <a:r>
              <a:rPr lang="en-US" sz="2200" dirty="0" smtClean="0"/>
              <a:t>2018</a:t>
            </a:r>
            <a:endParaRPr lang="en-US" sz="2200" dirty="0"/>
          </a:p>
        </p:txBody>
      </p:sp>
      <p:sp>
        <p:nvSpPr>
          <p:cNvPr id="3" name="Content Placeholder 2"/>
          <p:cNvSpPr>
            <a:spLocks noGrp="1"/>
          </p:cNvSpPr>
          <p:nvPr>
            <p:ph idx="1"/>
          </p:nvPr>
        </p:nvSpPr>
        <p:spPr>
          <a:xfrm>
            <a:off x="457200" y="1149715"/>
            <a:ext cx="8229600" cy="1364885"/>
          </a:xfrm>
        </p:spPr>
        <p:txBody>
          <a:bodyPr wrap="square">
            <a:noAutofit/>
          </a:bodyPr>
          <a:lstStyle/>
          <a:p>
            <a:pPr marL="0" indent="0">
              <a:spcBef>
                <a:spcPts val="525"/>
              </a:spcBef>
              <a:buNone/>
            </a:pPr>
            <a:r>
              <a:rPr lang="el-GR" sz="1800" kern="0" dirty="0">
                <a:ea typeface="ヒラギノ角ゴ Pro W3" pitchFamily="-84" charset="-128"/>
              </a:rPr>
              <a:t>Η  αύξηση του ΑΕΠ το έτος t είναι (</a:t>
            </a:r>
            <a:r>
              <a:rPr lang="el-GR" sz="1800" kern="0" dirty="0" err="1" smtClean="0">
                <a:ea typeface="ヒラギノ角ゴ Pro W3" pitchFamily="-84" charset="-128"/>
              </a:rPr>
              <a:t>Y</a:t>
            </a:r>
            <a:r>
              <a:rPr lang="el-GR" sz="1800" kern="0" baseline="-25000" dirty="0" err="1" smtClean="0">
                <a:ea typeface="ヒラギノ角ゴ Pro W3" pitchFamily="-84" charset="-128"/>
              </a:rPr>
              <a:t>t</a:t>
            </a:r>
            <a:r>
              <a:rPr lang="el-GR" sz="1800" kern="0" dirty="0" err="1" smtClean="0">
                <a:ea typeface="ヒラギノ角ゴ Pro W3" pitchFamily="-84" charset="-128"/>
              </a:rPr>
              <a:t>−Y</a:t>
            </a:r>
            <a:r>
              <a:rPr lang="el-GR" sz="1800" kern="0" baseline="-25000" dirty="0" err="1" smtClean="0">
                <a:ea typeface="ヒラギノ角ゴ Pro W3" pitchFamily="-84" charset="-128"/>
              </a:rPr>
              <a:t>t</a:t>
            </a:r>
            <a:r>
              <a:rPr lang="el-GR" sz="1800" kern="0" baseline="-25000" dirty="0" smtClean="0">
                <a:ea typeface="ヒラギノ角ゴ Pro W3" pitchFamily="-84" charset="-128"/>
              </a:rPr>
              <a:t>-1</a:t>
            </a:r>
            <a:r>
              <a:rPr lang="el-GR" sz="1800" kern="0" dirty="0" smtClean="0">
                <a:ea typeface="ヒラギノ角ゴ Pro W3" pitchFamily="-84" charset="-128"/>
              </a:rPr>
              <a:t>)/</a:t>
            </a:r>
            <a:r>
              <a:rPr lang="el-GR" sz="1800" kern="0" dirty="0" err="1" smtClean="0">
                <a:ea typeface="ヒラギノ角ゴ Pro W3" pitchFamily="-84" charset="-128"/>
              </a:rPr>
              <a:t>Y</a:t>
            </a:r>
            <a:r>
              <a:rPr lang="el-GR" sz="1800" kern="0" baseline="-25000" dirty="0" err="1" smtClean="0">
                <a:ea typeface="ヒラギノ角ゴ Pro W3" pitchFamily="-84" charset="-128"/>
              </a:rPr>
              <a:t>t-1</a:t>
            </a:r>
            <a:r>
              <a:rPr lang="el-GR" sz="1800" kern="0" dirty="0" smtClean="0">
                <a:ea typeface="ヒラギノ角ゴ Pro W3" pitchFamily="-84" charset="-128"/>
              </a:rPr>
              <a:t>. Από </a:t>
            </a:r>
            <a:r>
              <a:rPr lang="el-GR" sz="1800" kern="0" dirty="0">
                <a:ea typeface="ヒラギノ角ゴ Pro W3" pitchFamily="-84" charset="-128"/>
              </a:rPr>
              <a:t>το 1960, η οικονομία των ΗΠΑ έχει  βιώσει μια σειρά επεκτάσεων, που διακόπτονται από σύντομες υφέσεις. Η ύφεση του </a:t>
            </a:r>
            <a:r>
              <a:rPr lang="el-GR" sz="1800" kern="0" dirty="0" smtClean="0">
                <a:ea typeface="ヒラギノ角ゴ Pro W3" pitchFamily="-84" charset="-128"/>
              </a:rPr>
              <a:t>2008-2009 </a:t>
            </a:r>
            <a:r>
              <a:rPr lang="el-GR" sz="1800" kern="0" dirty="0">
                <a:ea typeface="ヒラギノ角ゴ Pro W3" pitchFamily="-84" charset="-128"/>
              </a:rPr>
              <a:t>ήταν η πιο σοβαρή ύφεση την περίοδο από το 1960 έως το 2018.</a:t>
            </a:r>
            <a:r>
              <a:rPr lang="en-US" sz="1800" kern="0" dirty="0">
                <a:ea typeface="ヒラギノ角ゴ Pro W3" pitchFamily="-84" charset="-128"/>
              </a:rPr>
              <a:t> </a:t>
            </a:r>
            <a:endParaRPr lang="en-US" sz="1800" dirty="0">
              <a:ea typeface="ヒラギノ角ゴ Pro W3" pitchFamily="-84" charset="-128"/>
            </a:endParaRPr>
          </a:p>
        </p:txBody>
      </p:sp>
      <p:sp>
        <p:nvSpPr>
          <p:cNvPr id="5" name="Content Placeholder 4"/>
          <p:cNvSpPr>
            <a:spLocks noGrp="1"/>
          </p:cNvSpPr>
          <p:nvPr>
            <p:ph sz="quarter" idx="14"/>
          </p:nvPr>
        </p:nvSpPr>
        <p:spPr>
          <a:xfrm>
            <a:off x="457200" y="6009365"/>
            <a:ext cx="8153400" cy="309375"/>
          </a:xfrm>
        </p:spPr>
        <p:txBody>
          <a:bodyPr/>
          <a:lstStyle/>
          <a:p>
            <a:pPr marL="0" indent="0">
              <a:buNone/>
            </a:pPr>
            <a:r>
              <a:rPr lang="el-GR" sz="1200" i="1" dirty="0" smtClean="0"/>
              <a:t>Πηγή</a:t>
            </a:r>
            <a:r>
              <a:rPr lang="en-US" sz="1200" i="1" dirty="0" smtClean="0"/>
              <a:t>: </a:t>
            </a:r>
            <a:r>
              <a:rPr lang="en-US" sz="1200" dirty="0"/>
              <a:t>Calculated using series </a:t>
            </a:r>
            <a:r>
              <a:rPr lang="en-US" sz="1200" spc="-200" dirty="0"/>
              <a:t>G D P C </a:t>
            </a:r>
            <a:r>
              <a:rPr lang="en-US" sz="1200" dirty="0"/>
              <a:t> in Figure 2.1.</a:t>
            </a:r>
          </a:p>
        </p:txBody>
      </p:sp>
      <p:pic>
        <p:nvPicPr>
          <p:cNvPr id="5122" name="Picture 2"/>
          <p:cNvPicPr>
            <a:picLocks noGrp="1" noChangeAspect="1" noChangeArrowheads="1"/>
          </p:cNvPicPr>
          <p:nvPr>
            <p:ph type="pic" sz="quarter" idx="15"/>
          </p:nvPr>
        </p:nvPicPr>
        <p:blipFill>
          <a:blip r:embed="rId3" cstate="print"/>
          <a:srcRect l="295" r="295"/>
          <a:stretch>
            <a:fillRect/>
          </a:stretch>
        </p:blipFill>
        <p:spPr bwMode="auto">
          <a:xfrm>
            <a:off x="1256568" y="2286000"/>
            <a:ext cx="6439632" cy="3581400"/>
          </a:xfrm>
          <a:prstGeom prst="rect">
            <a:avLst/>
          </a:prstGeom>
          <a:noFill/>
          <a:ln w="9525">
            <a:noFill/>
            <a:miter lim="800000"/>
            <a:headEnd/>
            <a:tailEnd/>
          </a:ln>
        </p:spPr>
      </p:pic>
    </p:spTree>
    <p:extLst>
      <p:ext uri="{BB962C8B-B14F-4D97-AF65-F5344CB8AC3E}">
        <p14:creationId xmlns:p14="http://schemas.microsoft.com/office/powerpoint/2010/main" xmlns="" val="182611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Πραγματικό ΑΕΠ, Τεχνολογική Πρόοδος και η Τιμή των Ηλεκτρονικών Υπολογιστών</a:t>
            </a:r>
            <a:endParaRPr lang="en-US" sz="2800" dirty="0">
              <a:latin typeface="+mj-lt"/>
            </a:endParaRPr>
          </a:p>
        </p:txBody>
      </p:sp>
      <p:sp>
        <p:nvSpPr>
          <p:cNvPr id="3" name="Content Placeholder 2"/>
          <p:cNvSpPr>
            <a:spLocks noGrp="1"/>
          </p:cNvSpPr>
          <p:nvPr>
            <p:ph idx="1"/>
          </p:nvPr>
        </p:nvSpPr>
        <p:spPr>
          <a:xfrm>
            <a:off x="457200" y="1676400"/>
            <a:ext cx="8229600" cy="3885679"/>
          </a:xfrm>
        </p:spPr>
        <p:txBody>
          <a:bodyPr wrap="square">
            <a:noAutofit/>
          </a:bodyPr>
          <a:lstStyle/>
          <a:p>
            <a:pPr>
              <a:spcBef>
                <a:spcPts val="525"/>
              </a:spcBef>
            </a:pPr>
            <a:r>
              <a:rPr lang="el-GR" sz="2000" dirty="0">
                <a:ea typeface="ヒラギノ角ゴ Pro W3" pitchFamily="-84" charset="-128"/>
              </a:rPr>
              <a:t>Το Υπουργείο Εμπορίου ασχολείται με αλλαγές στην ποιότητα των υφιστάμενων αγαθών όπως οι υπολογιστές, με μια προσέγγιση που ονομάζεται </a:t>
            </a:r>
            <a:r>
              <a:rPr lang="el-GR" sz="2000" b="1" dirty="0">
                <a:ea typeface="ヒラギノ角ゴ Pro W3" pitchFamily="-84" charset="-128"/>
              </a:rPr>
              <a:t>ηδονική τιμολόγηση</a:t>
            </a:r>
            <a:r>
              <a:rPr lang="el-GR" sz="2000" dirty="0">
                <a:ea typeface="ヒラギノ角ゴ Pro W3" pitchFamily="-84" charset="-128"/>
              </a:rPr>
              <a:t>, η οποία αντιμετωπίζει τα αγαθά σαν να παρέχουν ένα σύνολο χαρακτηριστικών.</a:t>
            </a:r>
          </a:p>
          <a:p>
            <a:pPr>
              <a:spcBef>
                <a:spcPts val="525"/>
              </a:spcBef>
            </a:pPr>
            <a:r>
              <a:rPr lang="el-GR" sz="2000" dirty="0">
                <a:ea typeface="ヒラギノ角ゴ Pro W3" pitchFamily="-84" charset="-128"/>
              </a:rPr>
              <a:t>Η ποιότητα των νέων φορητών υπολογιστών (υπολογιστικές υπηρεσίες) έχει αυξηθεί κατά μέσο όρο κατά 20% ετησίως από το 1999.</a:t>
            </a:r>
          </a:p>
          <a:p>
            <a:pPr>
              <a:spcBef>
                <a:spcPts val="525"/>
              </a:spcBef>
            </a:pPr>
            <a:r>
              <a:rPr lang="el-GR" sz="2000" dirty="0">
                <a:ea typeface="ヒラギノ角ゴ Pro W3" pitchFamily="-84" charset="-128"/>
              </a:rPr>
              <a:t>Η τιμή σε δολάρια ενός τυπικού φορητού υπολογιστή έχει επίσης μειωθεί κατά περίπου 7% ετησίως από το 1999.</a:t>
            </a:r>
          </a:p>
          <a:p>
            <a:pPr>
              <a:spcBef>
                <a:spcPts val="525"/>
              </a:spcBef>
            </a:pPr>
            <a:r>
              <a:rPr lang="el-GR" sz="2000" dirty="0">
                <a:ea typeface="ヒラギノ角ゴ Pro W3" pitchFamily="-84" charset="-128"/>
              </a:rPr>
              <a:t>Αυτό σημαίνει ότι η προσαρμοσμένη στην ποιότητα τιμή των φορητών υπολογιστών έχει μειωθεί κατά μέσο όρο 20% + 7% = 27% ετησίως.</a:t>
            </a:r>
            <a:r>
              <a:rPr lang="en-US" sz="2000" dirty="0">
                <a:ea typeface="ヒラギノ角ゴ Pro W3" pitchFamily="-84" charset="-128"/>
              </a:rPr>
              <a:t> </a:t>
            </a:r>
          </a:p>
        </p:txBody>
      </p:sp>
    </p:spTree>
    <p:extLst>
      <p:ext uri="{BB962C8B-B14F-4D97-AF65-F5344CB8AC3E}">
        <p14:creationId xmlns:p14="http://schemas.microsoft.com/office/powerpoint/2010/main" xmlns="" val="14443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(1 </a:t>
            </a:r>
            <a:r>
              <a:rPr lang="el-GR" sz="2800" dirty="0">
                <a:latin typeface="+mj-lt"/>
              </a:rPr>
              <a:t>από</a:t>
            </a:r>
            <a:r>
              <a:rPr lang="en-IN" sz="2800" dirty="0">
                <a:latin typeface="+mj-lt"/>
              </a:rPr>
              <a:t> 6)</a:t>
            </a:r>
            <a:endParaRPr lang="en-US" sz="2800" dirty="0">
              <a:latin typeface="+mj-lt"/>
            </a:endParaRPr>
          </a:p>
        </p:txBody>
      </p:sp>
      <p:sp>
        <p:nvSpPr>
          <p:cNvPr id="3" name="Content Placeholder 2"/>
          <p:cNvSpPr>
            <a:spLocks noGrp="1"/>
          </p:cNvSpPr>
          <p:nvPr>
            <p:ph idx="1"/>
          </p:nvPr>
        </p:nvSpPr>
        <p:spPr>
          <a:xfrm>
            <a:off x="457200" y="920700"/>
            <a:ext cx="8229600" cy="1974900"/>
          </a:xfrm>
        </p:spPr>
        <p:txBody>
          <a:bodyPr wrap="square">
            <a:noAutofit/>
          </a:bodyPr>
          <a:lstStyle/>
          <a:p>
            <a:pPr>
              <a:spcBef>
                <a:spcPts val="525"/>
              </a:spcBef>
            </a:pPr>
            <a:r>
              <a:rPr lang="el-GR" sz="2200" b="1" dirty="0">
                <a:ea typeface="ヒラギノ角ゴ Pro W3" pitchFamily="-84" charset="-128"/>
              </a:rPr>
              <a:t>Απασχόληση</a:t>
            </a:r>
            <a:r>
              <a:rPr lang="el-GR" sz="2200" dirty="0">
                <a:ea typeface="ヒラギノ角ゴ Pro W3" pitchFamily="-84" charset="-128"/>
              </a:rPr>
              <a:t> είναι ο αριθμός των ατόμων που έχουν εργασία. </a:t>
            </a:r>
            <a:r>
              <a:rPr lang="el-GR" sz="2200" b="1" dirty="0">
                <a:ea typeface="ヒラギノ角ゴ Pro W3" pitchFamily="-84" charset="-128"/>
              </a:rPr>
              <a:t>Ανεργία</a:t>
            </a:r>
            <a:r>
              <a:rPr lang="el-GR" sz="2200" dirty="0">
                <a:ea typeface="ヒラギノ角ゴ Pro W3" pitchFamily="-84" charset="-128"/>
              </a:rPr>
              <a:t> είναι ο αριθμός των ανθρώπων που δεν έχουν δουλειά αλλά αναζητούν.</a:t>
            </a:r>
          </a:p>
          <a:p>
            <a:pPr>
              <a:spcBef>
                <a:spcPts val="525"/>
              </a:spcBef>
            </a:pPr>
            <a:r>
              <a:rPr lang="el-GR" sz="2200" dirty="0">
                <a:ea typeface="ヒラギノ角ゴ Pro W3" pitchFamily="-84" charset="-128"/>
              </a:rPr>
              <a:t>Το </a:t>
            </a:r>
            <a:r>
              <a:rPr lang="el-GR" sz="2200" b="1" dirty="0">
                <a:ea typeface="ヒラギノ角ゴ Pro W3" pitchFamily="-84" charset="-128"/>
              </a:rPr>
              <a:t>εργατικό δυναμικό</a:t>
            </a:r>
            <a:r>
              <a:rPr lang="el-GR" sz="2200" dirty="0">
                <a:ea typeface="ヒラギノ角ゴ Pro W3" pitchFamily="-84" charset="-128"/>
              </a:rPr>
              <a:t> είναι το άθροισμα της απασχόλησης και της ανεργίας.</a:t>
            </a:r>
            <a:endParaRPr lang="en-US" sz="2200" dirty="0">
              <a:ea typeface="ヒラギノ角ゴ Pro W3" pitchFamily="-84" charset="-128"/>
            </a:endParaRPr>
          </a:p>
        </p:txBody>
      </p:sp>
      <mc:AlternateContent xmlns:mc="http://schemas.openxmlformats.org/markup-compatibility/2006">
        <mc:Choice xmlns:a14="http://schemas.microsoft.com/office/drawing/2010/main" xmlns="" Requires="a14">
          <p:sp>
            <p:nvSpPr>
              <p:cNvPr id="5" name="Object 4"/>
              <p:cNvSpPr txBox="1"/>
              <p:nvPr/>
            </p:nvSpPr>
            <p:spPr>
              <a:xfrm>
                <a:off x="1905000" y="3124200"/>
                <a:ext cx="5380038" cy="8667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i="0"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𝐿</m:t>
                      </m:r>
                      <m:r>
                        <m:rPr>
                          <m:nor/>
                        </m:rPr>
                        <a:rPr lang="en-US" i="0">
                          <a:solidFill>
                            <a:srgbClr val="000000"/>
                          </a:solidFill>
                          <a:latin typeface="Cambria Math" panose="02040503050406030204" pitchFamily="18" charset="0"/>
                        </a:rPr>
                        <m:t>        </m:t>
                      </m:r>
                      <m:r>
                        <m:rPr>
                          <m:nor/>
                        </m:rPr>
                        <a:rPr lang="en-US" b="0" i="0" smtClean="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𝑁</m:t>
                      </m:r>
                      <m:r>
                        <m:rPr>
                          <m:nor/>
                        </m:rPr>
                        <a:rPr lang="en-US" i="0">
                          <a:solidFill>
                            <a:srgbClr val="000000"/>
                          </a:solidFill>
                          <a:latin typeface="Cambria Math" panose="02040503050406030204" pitchFamily="18" charset="0"/>
                        </a:rPr>
                        <m:t>        </m:t>
                      </m:r>
                      <m:r>
                        <m:rPr>
                          <m:nor/>
                        </m:rPr>
                        <a:rPr lang="en-US" b="0" i="0" smtClean="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𝑈</m:t>
                      </m:r>
                    </m:oMath>
                    <m:oMath xmlns:m="http://schemas.openxmlformats.org/officeDocument/2006/math">
                      <m:r>
                        <a:rPr lang="el-GR" b="0" i="1" smtClean="0">
                          <a:solidFill>
                            <a:srgbClr val="000000"/>
                          </a:solidFill>
                          <a:latin typeface="Cambria Math" panose="02040503050406030204" pitchFamily="18" charset="0"/>
                        </a:rPr>
                        <m:t>𝜀𝜌𝛾𝛼𝜏𝜄𝜅</m:t>
                      </m:r>
                      <m:r>
                        <m:rPr>
                          <m:nor/>
                        </m:rPr>
                        <a:rPr lang="el-GR" b="0" i="0" smtClean="0">
                          <a:solidFill>
                            <a:srgbClr val="000000"/>
                          </a:solidFill>
                          <a:latin typeface="Cambria Math" panose="02040503050406030204" pitchFamily="18" charset="0"/>
                        </a:rPr>
                        <m:t>ό</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δυναμικό</m:t>
                      </m:r>
                      <m:r>
                        <m:rPr>
                          <m:nor/>
                        </m:rPr>
                        <a:rPr lang="en-US" i="0">
                          <a:solidFill>
                            <a:srgbClr val="000000"/>
                          </a:solidFill>
                          <a:latin typeface="Cambria Math" panose="02040503050406030204" pitchFamily="18" charset="0"/>
                        </a:rPr>
                        <m:t> = </m:t>
                      </m:r>
                      <m:r>
                        <m:rPr>
                          <m:nor/>
                        </m:rPr>
                        <a:rPr lang="el-GR" b="0" i="0" smtClean="0">
                          <a:solidFill>
                            <a:srgbClr val="000000"/>
                          </a:solidFill>
                          <a:latin typeface="Cambria Math" panose="02040503050406030204" pitchFamily="18" charset="0"/>
                        </a:rPr>
                        <m:t>απασχόληση</m:t>
                      </m:r>
                      <m:r>
                        <m:rPr>
                          <m:nor/>
                        </m:rPr>
                        <a:rPr lang="en-US" i="0">
                          <a:solidFill>
                            <a:srgbClr val="000000"/>
                          </a:solidFill>
                          <a:latin typeface="Cambria Math" panose="02040503050406030204" pitchFamily="18" charset="0"/>
                        </a:rPr>
                        <m:t> + </m:t>
                      </m:r>
                      <m:r>
                        <m:rPr>
                          <m:nor/>
                        </m:rPr>
                        <a:rPr lang="el-GR" b="0" i="0" smtClean="0">
                          <a:solidFill>
                            <a:srgbClr val="000000"/>
                          </a:solidFill>
                          <a:latin typeface="Cambria Math" panose="02040503050406030204" pitchFamily="18" charset="0"/>
                        </a:rPr>
                        <m:t>ανεργία</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1905000" y="3124200"/>
                <a:ext cx="5380038" cy="866775"/>
              </a:xfrm>
              <a:prstGeom prst="rect">
                <a:avLst/>
              </a:prstGeom>
              <a:blipFill>
                <a:blip r:embed="rId3"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290561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a:t>
            </a:r>
            <a:r>
              <a:rPr lang="el-GR" sz="2800" dirty="0">
                <a:latin typeface="+mj-lt"/>
              </a:rPr>
              <a:t>2</a:t>
            </a:r>
            <a:r>
              <a:rPr lang="en-IN" sz="2800" dirty="0">
                <a:latin typeface="+mj-lt"/>
              </a:rPr>
              <a:t> </a:t>
            </a:r>
            <a:r>
              <a:rPr lang="el-GR" sz="2800" dirty="0">
                <a:latin typeface="+mj-lt"/>
              </a:rPr>
              <a:t>από</a:t>
            </a:r>
            <a:r>
              <a:rPr lang="en-IN" sz="2800" dirty="0">
                <a:latin typeface="+mj-lt"/>
              </a:rPr>
              <a:t> 6) </a:t>
            </a:r>
            <a:endParaRPr lang="en-US" sz="2800" dirty="0">
              <a:latin typeface="+mj-lt"/>
            </a:endParaRPr>
          </a:p>
        </p:txBody>
      </p:sp>
      <p:sp>
        <p:nvSpPr>
          <p:cNvPr id="3" name="Content Placeholder 2"/>
          <p:cNvSpPr>
            <a:spLocks noGrp="1"/>
          </p:cNvSpPr>
          <p:nvPr>
            <p:ph idx="1"/>
          </p:nvPr>
        </p:nvSpPr>
        <p:spPr>
          <a:xfrm>
            <a:off x="457200" y="873204"/>
            <a:ext cx="8229600" cy="1107996"/>
          </a:xfrm>
        </p:spPr>
        <p:txBody>
          <a:bodyPr wrap="square">
            <a:noAutofit/>
          </a:bodyPr>
          <a:lstStyle/>
          <a:p>
            <a:r>
              <a:rPr lang="el-GR" sz="2200" dirty="0">
                <a:ea typeface="ヒラギノ角ゴ Pro W3" pitchFamily="-84" charset="-128"/>
              </a:rPr>
              <a:t>Το </a:t>
            </a:r>
            <a:r>
              <a:rPr lang="el-GR" sz="2200" b="1" dirty="0">
                <a:ea typeface="ヒラギノ角ゴ Pro W3" pitchFamily="-84" charset="-128"/>
              </a:rPr>
              <a:t>ποσοστό ανεργίας</a:t>
            </a:r>
            <a:r>
              <a:rPr lang="el-GR" sz="2200" dirty="0">
                <a:ea typeface="ヒラギノ角ゴ Pro W3" pitchFamily="-84" charset="-128"/>
              </a:rPr>
              <a:t> είναι ο λόγος του αριθμού των ατόμων που είναι άνεργοι προς τον αριθμό των ατόμων στο εργατικό δυναμικό.</a:t>
            </a:r>
            <a:endParaRPr lang="en-US" sz="2200" dirty="0">
              <a:ea typeface="ヒラギノ角ゴ Pro W3" pitchFamily="-84" charset="-128"/>
            </a:endParaRPr>
          </a:p>
        </p:txBody>
      </p:sp>
      <mc:AlternateContent xmlns:mc="http://schemas.openxmlformats.org/markup-compatibility/2006">
        <mc:Choice xmlns:a14="http://schemas.microsoft.com/office/drawing/2010/main" xmlns="" Requires="a14">
          <p:sp>
            <p:nvSpPr>
              <p:cNvPr id="4" name="Object 3"/>
              <p:cNvSpPr txBox="1"/>
              <p:nvPr/>
            </p:nvSpPr>
            <p:spPr>
              <a:xfrm>
                <a:off x="1612900" y="2274888"/>
                <a:ext cx="5930900" cy="161131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i="0">
                          <a:solidFill>
                            <a:srgbClr val="000000"/>
                          </a:solidFill>
                          <a:latin typeface="Cambria Math" panose="02040503050406030204" pitchFamily="18" charset="0"/>
                        </a:rPr>
                        <m:t>                        </m:t>
                      </m:r>
                      <m:r>
                        <m:rPr>
                          <m:nor/>
                        </m:rPr>
                        <a:rPr lang="en-US" b="0" i="0" smtClean="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𝑢</m:t>
                      </m:r>
                      <m:r>
                        <m:rPr>
                          <m:nor/>
                        </m:rPr>
                        <a:rPr lang="en-US" i="0">
                          <a:solidFill>
                            <a:srgbClr val="000000"/>
                          </a:solidFill>
                          <a:latin typeface="Cambria Math" panose="02040503050406030204" pitchFamily="18" charset="0"/>
                        </a:rPr>
                        <m:t> = </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𝑈</m:t>
                          </m:r>
                        </m:num>
                        <m:den>
                          <m:r>
                            <a:rPr lang="en-US" i="1">
                              <a:solidFill>
                                <a:srgbClr val="000000"/>
                              </a:solidFill>
                              <a:latin typeface="Cambria Math" panose="02040503050406030204" pitchFamily="18" charset="0"/>
                            </a:rPr>
                            <m:t>𝐿</m:t>
                          </m:r>
                        </m:den>
                      </m:f>
                    </m:oMath>
                    <m:oMath xmlns:m="http://schemas.openxmlformats.org/officeDocument/2006/math">
                      <m:r>
                        <m:rPr>
                          <m:nor/>
                        </m:rPr>
                        <a:rPr lang="el-GR">
                          <a:solidFill>
                            <a:srgbClr val="000000"/>
                          </a:solidFill>
                          <a:latin typeface="Cambria Math" panose="02040503050406030204" pitchFamily="18" charset="0"/>
                        </a:rPr>
                        <m:t>π</m:t>
                      </m:r>
                      <m:r>
                        <m:rPr>
                          <m:nor/>
                        </m:rPr>
                        <a:rPr lang="el-GR" b="0" i="0" smtClean="0">
                          <a:solidFill>
                            <a:srgbClr val="000000"/>
                          </a:solidFill>
                          <a:latin typeface="Cambria Math" panose="02040503050406030204" pitchFamily="18" charset="0"/>
                        </a:rPr>
                        <m:t>οσοστό</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ανεργίας</m:t>
                      </m:r>
                      <m:r>
                        <m:rPr>
                          <m:nor/>
                        </m:rPr>
                        <a:rPr lang="en-US" i="0">
                          <a:solidFill>
                            <a:srgbClr val="000000"/>
                          </a:solidFill>
                          <a:latin typeface="Cambria Math" panose="02040503050406030204" pitchFamily="18" charset="0"/>
                        </a:rPr>
                        <m:t> = </m:t>
                      </m:r>
                      <m:r>
                        <m:rPr>
                          <m:nor/>
                        </m:rPr>
                        <a:rPr lang="el-GR" b="0" i="0" smtClean="0">
                          <a:solidFill>
                            <a:srgbClr val="000000"/>
                          </a:solidFill>
                          <a:latin typeface="Cambria Math" panose="02040503050406030204" pitchFamily="18" charset="0"/>
                        </a:rPr>
                        <m:t>ανεργία</m:t>
                      </m:r>
                      <m:r>
                        <m:rPr>
                          <m:nor/>
                        </m:rPr>
                        <a:rPr lang="el-GR" b="0" i="0" smtClean="0">
                          <a:solidFill>
                            <a:srgbClr val="000000"/>
                          </a:solidFill>
                          <a:latin typeface="Cambria Math" panose="02040503050406030204" pitchFamily="18" charset="0"/>
                        </a:rPr>
                        <m:t>/</m:t>
                      </m:r>
                      <m:r>
                        <m:rPr>
                          <m:nor/>
                        </m:rPr>
                        <a:rPr lang="el-GR" b="0" i="0" smtClean="0">
                          <a:solidFill>
                            <a:srgbClr val="000000"/>
                          </a:solidFill>
                          <a:latin typeface="Cambria Math" panose="02040503050406030204" pitchFamily="18" charset="0"/>
                        </a:rPr>
                        <m:t>εργατικό</m:t>
                      </m:r>
                      <m:r>
                        <m:rPr>
                          <m:nor/>
                        </m:rPr>
                        <a:rPr lang="el-GR" b="0" i="0" smtClean="0">
                          <a:solidFill>
                            <a:srgbClr val="000000"/>
                          </a:solidFill>
                          <a:latin typeface="Cambria Math" panose="02040503050406030204" pitchFamily="18" charset="0"/>
                        </a:rPr>
                        <m:t> </m:t>
                      </m:r>
                      <m:r>
                        <m:rPr>
                          <m:nor/>
                        </m:rPr>
                        <a:rPr lang="el-GR" b="0" i="0" smtClean="0">
                          <a:solidFill>
                            <a:srgbClr val="000000"/>
                          </a:solidFill>
                          <a:latin typeface="Cambria Math" panose="02040503050406030204" pitchFamily="18" charset="0"/>
                        </a:rPr>
                        <m:t>δυναμικό</m:t>
                      </m:r>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1612900" y="2274888"/>
                <a:ext cx="5930900" cy="1611312"/>
              </a:xfrm>
              <a:prstGeom prst="rect">
                <a:avLst/>
              </a:prstGeom>
              <a:blipFill>
                <a:blip r:embed="rId3"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3845073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a:t>
            </a:r>
            <a:r>
              <a:rPr lang="el-GR" sz="2800" dirty="0">
                <a:latin typeface="+mj-lt"/>
              </a:rPr>
              <a:t>3</a:t>
            </a:r>
            <a:r>
              <a:rPr lang="en-IN" sz="2800" dirty="0">
                <a:latin typeface="+mj-lt"/>
              </a:rPr>
              <a:t> </a:t>
            </a:r>
            <a:r>
              <a:rPr lang="el-GR" sz="2800" dirty="0">
                <a:latin typeface="+mj-lt"/>
              </a:rPr>
              <a:t>από</a:t>
            </a:r>
            <a:r>
              <a:rPr lang="en-IN" sz="2800" dirty="0">
                <a:latin typeface="+mj-lt"/>
              </a:rPr>
              <a:t> 6) </a:t>
            </a:r>
            <a:endParaRPr lang="en-US" sz="2800" dirty="0">
              <a:latin typeface="+mj-lt"/>
            </a:endParaRPr>
          </a:p>
        </p:txBody>
      </p:sp>
      <p:sp>
        <p:nvSpPr>
          <p:cNvPr id="3" name="Content Placeholder 2"/>
          <p:cNvSpPr>
            <a:spLocks noGrp="1"/>
          </p:cNvSpPr>
          <p:nvPr>
            <p:ph idx="1"/>
          </p:nvPr>
        </p:nvSpPr>
        <p:spPr>
          <a:xfrm>
            <a:off x="457200" y="1043985"/>
            <a:ext cx="8229600" cy="3147015"/>
          </a:xfrm>
        </p:spPr>
        <p:txBody>
          <a:bodyPr wrap="square">
            <a:noAutofit/>
          </a:bodyPr>
          <a:lstStyle/>
          <a:p>
            <a:pPr>
              <a:spcBef>
                <a:spcPts val="525"/>
              </a:spcBef>
            </a:pPr>
            <a:r>
              <a:rPr lang="el-GR" sz="2200" dirty="0">
                <a:ea typeface="ヒラギノ角ゴ Pro W3" pitchFamily="-84" charset="-128"/>
              </a:rPr>
              <a:t>Οι περισσότερες πλούσιες χώρες βασίζονται σε μεγάλες απογραφές των νοικοκυριών για τον υπολογισμό του ποσοστού ανεργίας.</a:t>
            </a:r>
          </a:p>
          <a:p>
            <a:pPr>
              <a:spcBef>
                <a:spcPts val="525"/>
              </a:spcBef>
            </a:pPr>
            <a:r>
              <a:rPr lang="el-GR" sz="2200" dirty="0">
                <a:ea typeface="ヒラギノ角ゴ Pro W3" pitchFamily="-84" charset="-128"/>
              </a:rPr>
              <a:t>Η </a:t>
            </a:r>
            <a:r>
              <a:rPr lang="el-GR" sz="2200" b="1" dirty="0">
                <a:ea typeface="ヒラギノ角ゴ Pro W3" pitchFamily="-84" charset="-128"/>
              </a:rPr>
              <a:t>Τρέχουσα Απογραφή του Πληθυσμού των ΗΠΑ (</a:t>
            </a:r>
            <a:r>
              <a:rPr lang="el-GR" sz="2200" b="1" dirty="0" smtClean="0">
                <a:ea typeface="ヒラギノ角ゴ Pro W3" pitchFamily="-84" charset="-128"/>
              </a:rPr>
              <a:t>CPS</a:t>
            </a:r>
            <a:r>
              <a:rPr lang="el-GR" sz="2200" b="1" dirty="0">
                <a:ea typeface="ヒラギノ角ゴ Pro W3" pitchFamily="-84" charset="-128"/>
              </a:rPr>
              <a:t>)</a:t>
            </a:r>
            <a:r>
              <a:rPr lang="el-GR" sz="2200" dirty="0">
                <a:ea typeface="ヒラギノ角ゴ Pro W3" pitchFamily="-84" charset="-128"/>
              </a:rPr>
              <a:t> βασίζεται σε συνεντεύξεις 60.000 νοικοκυριών κάθε μήνα.</a:t>
            </a:r>
          </a:p>
          <a:p>
            <a:pPr>
              <a:spcBef>
                <a:spcPts val="525"/>
              </a:spcBef>
            </a:pPr>
            <a:r>
              <a:rPr lang="el-GR" sz="2200" dirty="0">
                <a:ea typeface="ヒラギノ角ゴ Pro W3" pitchFamily="-84" charset="-128"/>
              </a:rPr>
              <a:t>Ένα άτομο είναι άνεργο αν δεν έχει εργασία και αναζητά εργασία τις τελευταίες τέσσερις εβδομάδες.</a:t>
            </a:r>
          </a:p>
          <a:p>
            <a:pPr>
              <a:spcBef>
                <a:spcPts val="525"/>
              </a:spcBef>
            </a:pPr>
            <a:r>
              <a:rPr lang="el-GR" sz="2200" dirty="0">
                <a:ea typeface="ヒラギノ角ゴ Pro W3" pitchFamily="-84" charset="-128"/>
              </a:rPr>
              <a:t>Όσοι δεν έχουν δουλειά και δεν αναζητούν, δεν υπολογίζονται στο εργατικό δυναμικό.</a:t>
            </a:r>
            <a:r>
              <a:rPr lang="en-US" sz="2200" dirty="0">
                <a:ea typeface="ヒラギノ角ゴ Pro W3" pitchFamily="-84" charset="-128"/>
              </a:rPr>
              <a:t> </a:t>
            </a:r>
          </a:p>
        </p:txBody>
      </p:sp>
    </p:spTree>
    <p:extLst>
      <p:ext uri="{BB962C8B-B14F-4D97-AF65-F5344CB8AC3E}">
        <p14:creationId xmlns:p14="http://schemas.microsoft.com/office/powerpoint/2010/main" xmlns="" val="4268156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a:t>
            </a:r>
            <a:r>
              <a:rPr lang="el-GR" sz="2800" dirty="0">
                <a:latin typeface="+mj-lt"/>
              </a:rPr>
              <a:t>4 από</a:t>
            </a:r>
            <a:r>
              <a:rPr lang="en-IN" sz="2800" dirty="0">
                <a:latin typeface="+mj-lt"/>
              </a:rPr>
              <a:t> 6) </a:t>
            </a:r>
            <a:endParaRPr lang="en-US" sz="2800" dirty="0">
              <a:latin typeface="+mj-lt"/>
            </a:endParaRPr>
          </a:p>
        </p:txBody>
      </p:sp>
      <p:sp>
        <p:nvSpPr>
          <p:cNvPr id="3" name="Content Placeholder 2"/>
          <p:cNvSpPr>
            <a:spLocks noGrp="1"/>
          </p:cNvSpPr>
          <p:nvPr>
            <p:ph idx="1"/>
          </p:nvPr>
        </p:nvSpPr>
        <p:spPr>
          <a:xfrm>
            <a:off x="457200" y="1008569"/>
            <a:ext cx="8229600" cy="2344231"/>
          </a:xfrm>
        </p:spPr>
        <p:txBody>
          <a:bodyPr wrap="square">
            <a:noAutofit/>
          </a:bodyPr>
          <a:lstStyle/>
          <a:p>
            <a:pPr>
              <a:spcBef>
                <a:spcPts val="525"/>
              </a:spcBef>
            </a:pPr>
            <a:r>
              <a:rPr lang="el-GR" sz="2200" b="1" dirty="0">
                <a:ea typeface="ヒラギノ角ゴ Pro W3" pitchFamily="-84" charset="-128"/>
              </a:rPr>
              <a:t>Αποθαρρημένοι εργαζόμενοι</a:t>
            </a:r>
            <a:r>
              <a:rPr lang="el-GR" sz="2200" dirty="0">
                <a:ea typeface="ヒラギノ角ゴ Pro W3" pitchFamily="-84" charset="-128"/>
              </a:rPr>
              <a:t> είναι εκείνα τα άτομα που εγκαταλείπουν την αναζήτηση εργασίας και έτσι δεν υπολογίζονται πλέον ως άνεργοι.</a:t>
            </a:r>
          </a:p>
          <a:p>
            <a:pPr>
              <a:spcBef>
                <a:spcPts val="525"/>
              </a:spcBef>
            </a:pPr>
            <a:r>
              <a:rPr lang="el-GR" sz="2200" dirty="0">
                <a:ea typeface="ヒラギノ角ゴ Pro W3" pitchFamily="-84" charset="-128"/>
              </a:rPr>
              <a:t>Το </a:t>
            </a:r>
            <a:r>
              <a:rPr lang="el-GR" sz="2200" b="1" dirty="0">
                <a:ea typeface="ヒラギノ角ゴ Pro W3" pitchFamily="-84" charset="-128"/>
              </a:rPr>
              <a:t>ποσοστό συμμετοχής</a:t>
            </a:r>
            <a:r>
              <a:rPr lang="el-GR" sz="2200" dirty="0">
                <a:ea typeface="ヒラギノ角ゴ Pro W3" pitchFamily="-84" charset="-128"/>
              </a:rPr>
              <a:t> είναι ο λόγος του εργατικού δυναμικού προς τον συνολικό πληθυσμό σε ηλικία εργασίας.</a:t>
            </a:r>
          </a:p>
          <a:p>
            <a:pPr>
              <a:spcBef>
                <a:spcPts val="525"/>
              </a:spcBef>
            </a:pPr>
            <a:r>
              <a:rPr lang="el-GR" sz="2200" dirty="0">
                <a:ea typeface="ヒラギノ角ゴ Pro W3" pitchFamily="-84" charset="-128"/>
              </a:rPr>
              <a:t>Εξαιτίας των αποθαρρημένων εργαζομένων, ένα υψηλότερο ποσοστό ανεργίας συνήθως συνδέεται με χαμηλότερο ποσοστό συμμετοχής.</a:t>
            </a:r>
            <a:r>
              <a:rPr lang="en-US" sz="2200" dirty="0">
                <a:ea typeface="ヒラギノ角ゴ Pro W3" pitchFamily="-84" charset="-128"/>
              </a:rPr>
              <a:t> </a:t>
            </a:r>
          </a:p>
        </p:txBody>
      </p:sp>
    </p:spTree>
    <p:extLst>
      <p:ext uri="{BB962C8B-B14F-4D97-AF65-F5344CB8AC3E}">
        <p14:creationId xmlns:p14="http://schemas.microsoft.com/office/powerpoint/2010/main" xmlns="" val="2469497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spAutoFit/>
          </a:bodyPr>
          <a:lstStyle/>
          <a:p>
            <a:r>
              <a:rPr lang="el-GR" sz="3600">
                <a:latin typeface="+mj-lt"/>
              </a:rPr>
              <a:t>Σχεδιάγραμμα </a:t>
            </a:r>
            <a:r>
              <a:rPr lang="el-GR" sz="3600" smtClean="0">
                <a:latin typeface="+mj-lt"/>
              </a:rPr>
              <a:t>Κεφαλαίου</a:t>
            </a:r>
            <a:r>
              <a:rPr lang="en-US" sz="3600" dirty="0" smtClean="0">
                <a:latin typeface="+mj-lt"/>
              </a:rPr>
              <a:t> </a:t>
            </a:r>
            <a:r>
              <a:rPr lang="en-US" sz="3600" dirty="0">
                <a:latin typeface="+mj-lt"/>
              </a:rPr>
              <a:t>2</a:t>
            </a:r>
          </a:p>
        </p:txBody>
      </p:sp>
      <p:sp>
        <p:nvSpPr>
          <p:cNvPr id="3" name="Content Placeholder 2"/>
          <p:cNvSpPr>
            <a:spLocks noGrp="1"/>
          </p:cNvSpPr>
          <p:nvPr>
            <p:ph idx="1"/>
          </p:nvPr>
        </p:nvSpPr>
        <p:spPr>
          <a:xfrm>
            <a:off x="457200" y="838200"/>
            <a:ext cx="8077200" cy="4247317"/>
          </a:xfrm>
        </p:spPr>
        <p:txBody>
          <a:bodyPr wrap="square">
            <a:spAutoFit/>
          </a:bodyPr>
          <a:lstStyle/>
          <a:p>
            <a:pPr marL="533400" lvl="0" indent="-533400">
              <a:spcBef>
                <a:spcPts val="1200"/>
              </a:spcBef>
              <a:buClr>
                <a:schemeClr val="lt1"/>
              </a:buClr>
              <a:buSzPct val="25000"/>
              <a:buNone/>
            </a:pPr>
            <a:r>
              <a:rPr lang="el-GR" sz="2400" b="1" dirty="0"/>
              <a:t>Μια Περιήγηση στο Βιβλίο</a:t>
            </a:r>
            <a:endParaRPr lang="en-IN" sz="2400" b="1" dirty="0"/>
          </a:p>
          <a:p>
            <a:pPr marL="533400" lvl="0" indent="-533400">
              <a:spcBef>
                <a:spcPts val="1200"/>
              </a:spcBef>
              <a:buClr>
                <a:schemeClr val="lt1"/>
              </a:buClr>
              <a:buSzPct val="25000"/>
              <a:buNone/>
            </a:pPr>
            <a:r>
              <a:rPr lang="en-IN" sz="2400" b="1" dirty="0">
                <a:solidFill>
                  <a:schemeClr val="bg2"/>
                </a:solidFill>
              </a:rPr>
              <a:t>2.1</a:t>
            </a:r>
            <a:r>
              <a:rPr lang="en-IN" sz="2400" dirty="0"/>
              <a:t>	</a:t>
            </a:r>
            <a:r>
              <a:rPr lang="el-GR" sz="2400" dirty="0"/>
              <a:t>Συνολικό Προϊόν</a:t>
            </a:r>
            <a:endParaRPr lang="en-IN" sz="2400" dirty="0"/>
          </a:p>
          <a:p>
            <a:pPr marL="533400" indent="-533400">
              <a:spcBef>
                <a:spcPts val="1200"/>
              </a:spcBef>
              <a:buClr>
                <a:schemeClr val="lt1"/>
              </a:buClr>
              <a:buSzPct val="25000"/>
              <a:buNone/>
            </a:pPr>
            <a:r>
              <a:rPr lang="en-IN" sz="2400" b="1" dirty="0">
                <a:solidFill>
                  <a:schemeClr val="bg2"/>
                </a:solidFill>
              </a:rPr>
              <a:t>2.2</a:t>
            </a:r>
            <a:r>
              <a:rPr lang="en-IN" sz="2400" dirty="0"/>
              <a:t>	</a:t>
            </a:r>
            <a:r>
              <a:rPr lang="el-GR" sz="2400" dirty="0"/>
              <a:t>Το Ποσοστό Ανεργίας</a:t>
            </a:r>
            <a:endParaRPr lang="en-IN" sz="2400" dirty="0"/>
          </a:p>
          <a:p>
            <a:pPr marL="533400" lvl="0" indent="-533400">
              <a:spcBef>
                <a:spcPts val="1200"/>
              </a:spcBef>
              <a:buClr>
                <a:schemeClr val="lt1"/>
              </a:buClr>
              <a:buSzPct val="25000"/>
              <a:buNone/>
            </a:pPr>
            <a:r>
              <a:rPr lang="en-IN" sz="2400" b="1" dirty="0">
                <a:solidFill>
                  <a:schemeClr val="bg2"/>
                </a:solidFill>
              </a:rPr>
              <a:t>2.3</a:t>
            </a:r>
            <a:r>
              <a:rPr lang="en-IN" sz="2400" dirty="0"/>
              <a:t>	</a:t>
            </a:r>
            <a:r>
              <a:rPr lang="el-GR" sz="2400" dirty="0"/>
              <a:t>Ο Ρυθμός Πληθωρισμού</a:t>
            </a:r>
            <a:endParaRPr lang="en-IN" sz="2400" dirty="0"/>
          </a:p>
          <a:p>
            <a:pPr marL="533400" lvl="0" indent="-533400">
              <a:spcBef>
                <a:spcPts val="1200"/>
              </a:spcBef>
              <a:buClr>
                <a:schemeClr val="lt1"/>
              </a:buClr>
              <a:buSzPct val="25000"/>
              <a:buNone/>
            </a:pPr>
            <a:r>
              <a:rPr lang="en-IN" sz="2400" b="1" dirty="0">
                <a:solidFill>
                  <a:schemeClr val="bg2"/>
                </a:solidFill>
              </a:rPr>
              <a:t>2.4</a:t>
            </a:r>
            <a:r>
              <a:rPr lang="en-IN" sz="2400" dirty="0"/>
              <a:t>	</a:t>
            </a:r>
            <a:r>
              <a:rPr lang="el-GR" sz="2400" dirty="0"/>
              <a:t>Προϊόν, Ανεργία και Πληθωρισμός</a:t>
            </a:r>
            <a:r>
              <a:rPr lang="en-IN" sz="2400" dirty="0"/>
              <a:t>: </a:t>
            </a:r>
            <a:r>
              <a:rPr lang="el-GR" sz="2400" dirty="0"/>
              <a:t>Ο Νόμος του </a:t>
            </a:r>
            <a:r>
              <a:rPr lang="en-IN" sz="2400" dirty="0"/>
              <a:t>Okun </a:t>
            </a:r>
            <a:r>
              <a:rPr lang="el-GR" sz="2400" dirty="0"/>
              <a:t>και η Καμπύλη </a:t>
            </a:r>
            <a:r>
              <a:rPr lang="en-IN" sz="2400" dirty="0"/>
              <a:t>Phillips</a:t>
            </a:r>
          </a:p>
          <a:p>
            <a:pPr marL="533400" lvl="0" indent="-533400">
              <a:spcBef>
                <a:spcPts val="1200"/>
              </a:spcBef>
              <a:buClr>
                <a:schemeClr val="lt1"/>
              </a:buClr>
              <a:buSzPct val="25000"/>
              <a:buNone/>
            </a:pPr>
            <a:r>
              <a:rPr lang="en-IN" sz="2400" b="1" dirty="0">
                <a:solidFill>
                  <a:schemeClr val="bg2"/>
                </a:solidFill>
              </a:rPr>
              <a:t>2.5</a:t>
            </a:r>
            <a:r>
              <a:rPr lang="en-IN" sz="2400" dirty="0"/>
              <a:t>	</a:t>
            </a:r>
            <a:r>
              <a:rPr lang="el-GR" sz="2400" dirty="0"/>
              <a:t>Η Βραχυπρόθεσμη, Μεσοπρόθεσμη και  Μακροπρόθεσμη Περίοδος</a:t>
            </a:r>
            <a:endParaRPr lang="en-IN" sz="2400" dirty="0"/>
          </a:p>
          <a:p>
            <a:pPr marL="533400" lvl="0" indent="-533400">
              <a:spcBef>
                <a:spcPts val="1200"/>
              </a:spcBef>
              <a:buClr>
                <a:schemeClr val="lt1"/>
              </a:buClr>
              <a:buSzPct val="25000"/>
              <a:buNone/>
            </a:pPr>
            <a:r>
              <a:rPr lang="en-IN" sz="2400" b="1" dirty="0">
                <a:solidFill>
                  <a:schemeClr val="bg2"/>
                </a:solidFill>
              </a:rPr>
              <a:t>2.6 </a:t>
            </a:r>
            <a:r>
              <a:rPr lang="el-GR" sz="2400" dirty="0"/>
              <a:t>Μια Περιήγηση στο Βιβλίο</a:t>
            </a:r>
            <a:endParaRPr lang="en-IN" sz="2400" dirty="0"/>
          </a:p>
        </p:txBody>
      </p:sp>
      <p:sp>
        <p:nvSpPr>
          <p:cNvPr id="4" name="Content Placeholder 3"/>
          <p:cNvSpPr>
            <a:spLocks noGrp="1"/>
          </p:cNvSpPr>
          <p:nvPr>
            <p:ph idx="13"/>
          </p:nvPr>
        </p:nvSpPr>
        <p:spPr>
          <a:xfrm>
            <a:off x="457200" y="5181600"/>
            <a:ext cx="8229600" cy="838200"/>
          </a:xfrm>
        </p:spPr>
        <p:txBody>
          <a:bodyPr/>
          <a:lstStyle/>
          <a:p>
            <a:pPr marL="2063750" lvl="0" indent="-2063750">
              <a:buNone/>
            </a:pPr>
            <a:r>
              <a:rPr lang="el-GR" sz="2400" b="1" dirty="0">
                <a:solidFill>
                  <a:schemeClr val="bg2"/>
                </a:solidFill>
              </a:rPr>
              <a:t>ΠΑΡΑΡΤΗΜΑ</a:t>
            </a:r>
            <a:r>
              <a:rPr lang="en-IN" sz="2400" dirty="0"/>
              <a:t> </a:t>
            </a:r>
            <a:r>
              <a:rPr lang="el-GR" sz="2400" dirty="0" smtClean="0"/>
              <a:t>	Η </a:t>
            </a:r>
            <a:r>
              <a:rPr lang="el-GR" sz="2400" dirty="0"/>
              <a:t>κατασκευή του πραγματικού ΑΕΠ και αλυσιδωτοί δείκτες</a:t>
            </a:r>
            <a:endParaRPr lang="en-IN" sz="2400" dirty="0"/>
          </a:p>
        </p:txBody>
      </p:sp>
    </p:spTree>
    <p:extLst>
      <p:ext uri="{BB962C8B-B14F-4D97-AF65-F5344CB8AC3E}">
        <p14:creationId xmlns:p14="http://schemas.microsoft.com/office/powerpoint/2010/main" xmlns="" val="10762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a:t>
            </a:r>
            <a:r>
              <a:rPr lang="el-GR" sz="2800" dirty="0">
                <a:latin typeface="+mj-lt"/>
              </a:rPr>
              <a:t>5 από</a:t>
            </a:r>
            <a:r>
              <a:rPr lang="en-IN" sz="2800" dirty="0">
                <a:latin typeface="+mj-lt"/>
              </a:rPr>
              <a:t> 6) </a:t>
            </a:r>
            <a:endParaRPr lang="en-US" sz="2800" dirty="0">
              <a:latin typeface="+mj-lt"/>
            </a:endParaRPr>
          </a:p>
        </p:txBody>
      </p:sp>
      <p:sp>
        <p:nvSpPr>
          <p:cNvPr id="3" name="Content Placeholder 2"/>
          <p:cNvSpPr>
            <a:spLocks noGrp="1"/>
          </p:cNvSpPr>
          <p:nvPr>
            <p:ph idx="1"/>
          </p:nvPr>
        </p:nvSpPr>
        <p:spPr>
          <a:xfrm>
            <a:off x="457200" y="986824"/>
            <a:ext cx="8229600" cy="3813776"/>
          </a:xfrm>
        </p:spPr>
        <p:txBody>
          <a:bodyPr wrap="square">
            <a:noAutofit/>
          </a:bodyPr>
          <a:lstStyle/>
          <a:p>
            <a:pPr>
              <a:spcBef>
                <a:spcPts val="525"/>
              </a:spcBef>
            </a:pPr>
            <a:r>
              <a:rPr lang="el-GR" sz="2200" dirty="0">
                <a:ea typeface="ヒラギノ角ゴ Pro W3" pitchFamily="-84" charset="-128"/>
              </a:rPr>
              <a:t>Γιατί οι οικονομολόγοι ενδιαφέρονται για την ανεργία;</a:t>
            </a:r>
            <a:endParaRPr lang="en-IN" sz="2200" dirty="0">
              <a:ea typeface="ヒラギノ角ゴ Pro W3" pitchFamily="-84" charset="-128"/>
            </a:endParaRPr>
          </a:p>
          <a:p>
            <a:pPr marL="914400" lvl="1" indent="-457200">
              <a:spcBef>
                <a:spcPts val="525"/>
              </a:spcBef>
              <a:buFont typeface="+mj-lt"/>
              <a:buAutoNum type="arabicPeriod"/>
            </a:pPr>
            <a:r>
              <a:rPr lang="el-GR" sz="2200" dirty="0">
                <a:ea typeface="ヒラギノ角ゴ Pro W3" pitchFamily="-84" charset="-128"/>
              </a:rPr>
              <a:t>Εξαιτίας της άμεσης επίδρασής της στην ευημερία των ανέργων, ιδιαίτερα εκείνων που παραμένουν άνεργοι για μεγάλα χρονικά διαστήματα.</a:t>
            </a:r>
          </a:p>
          <a:p>
            <a:pPr marL="914400" lvl="1" indent="-457200">
              <a:spcBef>
                <a:spcPts val="525"/>
              </a:spcBef>
              <a:buFont typeface="+mj-lt"/>
              <a:buAutoNum type="arabicPeriod"/>
            </a:pPr>
            <a:r>
              <a:rPr lang="el-GR" sz="2200" dirty="0">
                <a:ea typeface="ヒラギノ角ゴ Pro W3" pitchFamily="-84" charset="-128"/>
              </a:rPr>
              <a:t>Είναι ένα μήνυμα ότι η οικονομία δεν χρησιμοποιεί αποτελεσματικά το ανθρώπινο δυναμικό της.</a:t>
            </a:r>
          </a:p>
          <a:p>
            <a:pPr lvl="1">
              <a:spcBef>
                <a:spcPts val="525"/>
              </a:spcBef>
              <a:buFont typeface="Arial" panose="020B0604020202020204" pitchFamily="34" charset="0"/>
              <a:buChar char="•"/>
            </a:pPr>
            <a:r>
              <a:rPr lang="el-GR" sz="2200" dirty="0">
                <a:ea typeface="ヒラギノ角ゴ Pro W3" pitchFamily="-84" charset="-128"/>
              </a:rPr>
              <a:t>Η πολύ χαμηλή ανεργία μπορεί επίσης να είναι πρόβλημα καθώς η οικονομία αντιμετωπίζει ελλείψεις </a:t>
            </a:r>
            <a:r>
              <a:rPr lang="el-GR" sz="2200" dirty="0" smtClean="0">
                <a:ea typeface="ヒラギノ角ゴ Pro W3" pitchFamily="-84" charset="-128"/>
              </a:rPr>
              <a:t>εργατικού </a:t>
            </a:r>
            <a:r>
              <a:rPr lang="el-GR" sz="2200" dirty="0">
                <a:ea typeface="ヒラギノ角ゴ Pro W3" pitchFamily="-84" charset="-128"/>
              </a:rPr>
              <a:t>δυναμικού</a:t>
            </a:r>
            <a:endParaRPr lang="en-IN" sz="2200" dirty="0">
              <a:ea typeface="ヒラギノ角ゴ Pro W3" pitchFamily="-84" charset="-128"/>
            </a:endParaRPr>
          </a:p>
          <a:p>
            <a:pPr marL="914400" lvl="1" indent="-457200">
              <a:spcBef>
                <a:spcPts val="525"/>
              </a:spcBef>
              <a:buFont typeface="+mj-lt"/>
              <a:buAutoNum type="arabicPeriod"/>
            </a:pPr>
            <a:endParaRPr lang="en-IN" sz="2200" dirty="0">
              <a:ea typeface="ヒラギノ角ゴ Pro W3" pitchFamily="-84" charset="-128"/>
            </a:endParaRPr>
          </a:p>
        </p:txBody>
      </p:sp>
    </p:spTree>
    <p:extLst>
      <p:ext uri="{BB962C8B-B14F-4D97-AF65-F5344CB8AC3E}">
        <p14:creationId xmlns:p14="http://schemas.microsoft.com/office/powerpoint/2010/main" xmlns="" val="698290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2.2 </a:t>
            </a:r>
            <a:r>
              <a:rPr lang="el-GR" sz="2800" dirty="0">
                <a:latin typeface="+mj-lt"/>
              </a:rPr>
              <a:t>Το Ποσοστό Ανεργίας</a:t>
            </a:r>
            <a:r>
              <a:rPr lang="en-IN" sz="2800" dirty="0">
                <a:latin typeface="+mj-lt"/>
              </a:rPr>
              <a:t> (</a:t>
            </a:r>
            <a:r>
              <a:rPr lang="el-GR" sz="2800" dirty="0">
                <a:latin typeface="+mj-lt"/>
              </a:rPr>
              <a:t>6 από</a:t>
            </a:r>
            <a:r>
              <a:rPr lang="en-IN" sz="2800" dirty="0">
                <a:latin typeface="+mj-lt"/>
              </a:rPr>
              <a:t> 6) </a:t>
            </a:r>
            <a:endParaRPr lang="en-US" sz="2800" dirty="0">
              <a:latin typeface="+mj-lt"/>
            </a:endParaRPr>
          </a:p>
        </p:txBody>
      </p:sp>
      <p:sp>
        <p:nvSpPr>
          <p:cNvPr id="4" name="Content Placeholder 3"/>
          <p:cNvSpPr>
            <a:spLocks noGrp="1"/>
          </p:cNvSpPr>
          <p:nvPr>
            <p:ph idx="13"/>
          </p:nvPr>
        </p:nvSpPr>
        <p:spPr>
          <a:xfrm>
            <a:off x="447675" y="776011"/>
            <a:ext cx="8229600" cy="366989"/>
          </a:xfrm>
        </p:spPr>
        <p:txBody>
          <a:bodyPr>
            <a:noAutofit/>
          </a:bodyPr>
          <a:lstStyle/>
          <a:p>
            <a:pPr>
              <a:spcBef>
                <a:spcPct val="0"/>
              </a:spcBef>
              <a:buFontTx/>
              <a:buNone/>
            </a:pPr>
            <a:r>
              <a:rPr lang="el-GR" sz="2200" b="1" dirty="0" smtClean="0"/>
              <a:t>Απεικόνιση </a:t>
            </a:r>
            <a:r>
              <a:rPr lang="en-US" sz="2200" b="1" dirty="0"/>
              <a:t>2.3 </a:t>
            </a:r>
            <a:r>
              <a:rPr lang="el-GR" sz="2200" dirty="0"/>
              <a:t>Το ποσοστό ανεργίας των ΗΠΑ</a:t>
            </a:r>
            <a:r>
              <a:rPr lang="en-US" sz="2200" dirty="0"/>
              <a:t>, </a:t>
            </a:r>
            <a:r>
              <a:rPr lang="en-US" sz="2200" dirty="0" smtClean="0"/>
              <a:t>1960</a:t>
            </a:r>
            <a:r>
              <a:rPr lang="el-GR" sz="2200" dirty="0" smtClean="0"/>
              <a:t>-</a:t>
            </a:r>
            <a:r>
              <a:rPr lang="en-US" sz="2200" dirty="0" smtClean="0"/>
              <a:t>2018</a:t>
            </a:r>
            <a:endParaRPr lang="en-US" sz="2200" dirty="0"/>
          </a:p>
        </p:txBody>
      </p:sp>
      <p:sp>
        <p:nvSpPr>
          <p:cNvPr id="3" name="Content Placeholder 2"/>
          <p:cNvSpPr>
            <a:spLocks noGrp="1"/>
          </p:cNvSpPr>
          <p:nvPr>
            <p:ph idx="1"/>
          </p:nvPr>
        </p:nvSpPr>
        <p:spPr>
          <a:xfrm>
            <a:off x="457200" y="1143000"/>
            <a:ext cx="8229600" cy="1845597"/>
          </a:xfrm>
        </p:spPr>
        <p:txBody>
          <a:bodyPr wrap="square">
            <a:noAutofit/>
          </a:bodyPr>
          <a:lstStyle/>
          <a:p>
            <a:pPr>
              <a:spcBef>
                <a:spcPts val="525"/>
              </a:spcBef>
            </a:pPr>
            <a:r>
              <a:rPr lang="el-GR" sz="1800" dirty="0">
                <a:ea typeface="ヒラギノ角ゴ Pro W3" pitchFamily="-84" charset="-128"/>
              </a:rPr>
              <a:t>Από το 1960, το ποσοστό ανεργίας στις ΗΠΑ κυμαίνεται μεταξύ 3 και 11%, μειώνεται κατά τη διάρκεια των περιόδων ανάπτυξης και αυξάνεται κατά τη διάρκεια των υφέσεων.</a:t>
            </a:r>
          </a:p>
          <a:p>
            <a:pPr>
              <a:spcBef>
                <a:spcPts val="525"/>
              </a:spcBef>
            </a:pPr>
            <a:r>
              <a:rPr lang="el-GR" sz="1800" dirty="0">
                <a:ea typeface="ヒラギノ角ゴ Pro W3" pitchFamily="-84" charset="-128"/>
              </a:rPr>
              <a:t>Οι επιπτώσεις της πρόσφατης κρίσης είναι ιδιαίτερα ορατές, με το ποσοστό ανεργίας να φτάνει κοντά στο 10% το 2010, το υψηλότερο ποσοστό από τις αρχές της δεκαετίας του 1980.</a:t>
            </a:r>
            <a:endParaRPr lang="en-US" sz="1800" dirty="0">
              <a:ea typeface="ヒラギノ角ゴ Pro W3" pitchFamily="-84" charset="-128"/>
            </a:endParaRPr>
          </a:p>
        </p:txBody>
      </p:sp>
      <p:pic>
        <p:nvPicPr>
          <p:cNvPr id="6146" name="Picture 2"/>
          <p:cNvPicPr>
            <a:picLocks noGrp="1" noChangeAspect="1" noChangeArrowheads="1"/>
          </p:cNvPicPr>
          <p:nvPr>
            <p:ph type="pic" sz="quarter" idx="15"/>
          </p:nvPr>
        </p:nvPicPr>
        <p:blipFill>
          <a:blip r:embed="rId3" cstate="print"/>
          <a:srcRect t="939" b="939"/>
          <a:stretch>
            <a:fillRect/>
          </a:stretch>
        </p:blipFill>
        <p:spPr bwMode="auto">
          <a:xfrm>
            <a:off x="1295400" y="2875811"/>
            <a:ext cx="6324600" cy="3296390"/>
          </a:xfrm>
          <a:prstGeom prst="rect">
            <a:avLst/>
          </a:prstGeom>
          <a:noFill/>
          <a:ln w="9525">
            <a:noFill/>
            <a:miter lim="800000"/>
            <a:headEnd/>
            <a:tailEnd/>
          </a:ln>
        </p:spPr>
      </p:pic>
    </p:spTree>
    <p:extLst>
      <p:ext uri="{BB962C8B-B14F-4D97-AF65-F5344CB8AC3E}">
        <p14:creationId xmlns:p14="http://schemas.microsoft.com/office/powerpoint/2010/main" xmlns="" val="3767508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Ανεργία και Ευτυχία</a:t>
            </a:r>
            <a:endParaRPr lang="en-US" sz="2800" dirty="0">
              <a:latin typeface="+mj-lt"/>
            </a:endParaRPr>
          </a:p>
        </p:txBody>
      </p:sp>
      <p:sp>
        <p:nvSpPr>
          <p:cNvPr id="3" name="Content Placeholder 2"/>
          <p:cNvSpPr>
            <a:spLocks noGrp="1"/>
          </p:cNvSpPr>
          <p:nvPr>
            <p:ph idx="1"/>
          </p:nvPr>
        </p:nvSpPr>
        <p:spPr>
          <a:xfrm>
            <a:off x="457200" y="997113"/>
            <a:ext cx="8229600" cy="1517487"/>
          </a:xfrm>
        </p:spPr>
        <p:txBody>
          <a:bodyPr wrap="square">
            <a:noAutofit/>
          </a:bodyPr>
          <a:lstStyle/>
          <a:p>
            <a:pPr>
              <a:spcBef>
                <a:spcPts val="525"/>
              </a:spcBef>
            </a:pPr>
            <a:r>
              <a:rPr lang="el-GR" sz="1800" dirty="0">
                <a:ea typeface="ヒラギノ角ゴ Pro W3" pitchFamily="-84" charset="-128"/>
              </a:rPr>
              <a:t>Τα αποτελέσματα της έρευνας της Γερμανικής Κοινωνικής-Οικονομικής Επιτροπής υποδηλώνουν ότι (1) το να μείνει </a:t>
            </a:r>
            <a:r>
              <a:rPr lang="el-GR" sz="1800" dirty="0" smtClean="0">
                <a:ea typeface="ヒラギノ角ゴ Pro W3" pitchFamily="-84" charset="-128"/>
              </a:rPr>
              <a:t>κανείς </a:t>
            </a:r>
            <a:r>
              <a:rPr lang="el-GR" sz="1800" dirty="0">
                <a:ea typeface="ヒラギノ角ゴ Pro W3" pitchFamily="-84" charset="-128"/>
              </a:rPr>
              <a:t>άνεργος οδηγεί σε μεγάλη μείωση της ευτυχίας, (2) η ευτυχία μειώνεται πριν από την πραγματική περίοδο ανεργίας και (3) η ευτυχία δεν ανακάμπτει πλήρως ούτε τέσσερα χρόνια αργότερα</a:t>
            </a:r>
            <a:r>
              <a:rPr lang="el-GR" sz="1800" dirty="0" smtClean="0">
                <a:ea typeface="ヒラギノ角ゴ Pro W3" pitchFamily="-84" charset="-128"/>
              </a:rPr>
              <a:t>.</a:t>
            </a:r>
            <a:endParaRPr lang="en-US" sz="1800" dirty="0">
              <a:ea typeface="ヒラギノ角ゴ Pro W3" pitchFamily="-84" charset="-128"/>
            </a:endParaRPr>
          </a:p>
        </p:txBody>
      </p:sp>
      <p:sp>
        <p:nvSpPr>
          <p:cNvPr id="4" name="Content Placeholder 3"/>
          <p:cNvSpPr>
            <a:spLocks noGrp="1"/>
          </p:cNvSpPr>
          <p:nvPr>
            <p:ph idx="13"/>
          </p:nvPr>
        </p:nvSpPr>
        <p:spPr>
          <a:xfrm>
            <a:off x="447675" y="533400"/>
            <a:ext cx="8229600" cy="413534"/>
          </a:xfrm>
        </p:spPr>
        <p:txBody>
          <a:bodyPr>
            <a:noAutofit/>
          </a:bodyPr>
          <a:lstStyle/>
          <a:p>
            <a:pPr marL="0" indent="0">
              <a:buFontTx/>
              <a:buNone/>
              <a:defRPr/>
            </a:pPr>
            <a:r>
              <a:rPr lang="el-GR" sz="2200" b="1" kern="0" dirty="0">
                <a:ea typeface="ヒラギノ角ゴ Pro W3" pitchFamily="-84" charset="-128"/>
              </a:rPr>
              <a:t>Σχήμα</a:t>
            </a:r>
            <a:r>
              <a:rPr lang="en-US" sz="2200" b="1" kern="0" dirty="0">
                <a:ea typeface="ヒラギノ角ゴ Pro W3" pitchFamily="-84" charset="-128"/>
              </a:rPr>
              <a:t> 1 </a:t>
            </a:r>
            <a:r>
              <a:rPr lang="el-GR" sz="2200" kern="0" dirty="0">
                <a:ea typeface="ヒラギノ角ゴ Pro W3" pitchFamily="-84" charset="-128"/>
              </a:rPr>
              <a:t>Επιπτώσεις της ανεργίας στην ευτυχία</a:t>
            </a:r>
            <a:endParaRPr lang="en-US" sz="2200" kern="0" dirty="0">
              <a:ea typeface="ヒラギノ角ゴ Pro W3" pitchFamily="-84" charset="-128"/>
            </a:endParaRPr>
          </a:p>
        </p:txBody>
      </p:sp>
      <p:sp>
        <p:nvSpPr>
          <p:cNvPr id="5" name="Content Placeholder 4"/>
          <p:cNvSpPr>
            <a:spLocks noGrp="1"/>
          </p:cNvSpPr>
          <p:nvPr>
            <p:ph sz="quarter" idx="14"/>
          </p:nvPr>
        </p:nvSpPr>
        <p:spPr>
          <a:xfrm>
            <a:off x="457200" y="6009365"/>
            <a:ext cx="8153400" cy="309375"/>
          </a:xfrm>
        </p:spPr>
        <p:txBody>
          <a:bodyPr/>
          <a:lstStyle/>
          <a:p>
            <a:pPr marL="0" indent="0">
              <a:buFontTx/>
              <a:buNone/>
              <a:defRPr/>
            </a:pPr>
            <a:r>
              <a:rPr lang="el-GR" sz="1200" i="1" kern="0" dirty="0" smtClean="0">
                <a:ea typeface="ヒラギノ角ゴ Pro W3" pitchFamily="-84" charset="-128"/>
              </a:rPr>
              <a:t>Πηγή</a:t>
            </a:r>
            <a:r>
              <a:rPr lang="en-US" sz="1200" i="1" kern="0" dirty="0" smtClean="0">
                <a:ea typeface="ヒラギノ角ゴ Pro W3" pitchFamily="-84" charset="-128"/>
              </a:rPr>
              <a:t>: </a:t>
            </a:r>
            <a:r>
              <a:rPr lang="en-US" sz="1200" kern="0" dirty="0">
                <a:ea typeface="ヒラギノ角ゴ Pro W3" pitchFamily="-84" charset="-128"/>
              </a:rPr>
              <a:t>Winkelmann 2014.</a:t>
            </a:r>
          </a:p>
        </p:txBody>
      </p:sp>
      <p:pic>
        <p:nvPicPr>
          <p:cNvPr id="7170" name="Picture 2"/>
          <p:cNvPicPr>
            <a:picLocks noGrp="1" noChangeAspect="1" noChangeArrowheads="1"/>
          </p:cNvPicPr>
          <p:nvPr>
            <p:ph type="pic" sz="quarter" idx="15"/>
          </p:nvPr>
        </p:nvPicPr>
        <p:blipFill>
          <a:blip r:embed="rId3" cstate="print"/>
          <a:srcRect t="180" b="180"/>
          <a:stretch>
            <a:fillRect/>
          </a:stretch>
        </p:blipFill>
        <p:spPr bwMode="auto">
          <a:xfrm>
            <a:off x="1142999" y="2438400"/>
            <a:ext cx="6571944" cy="3429000"/>
          </a:xfrm>
          <a:prstGeom prst="rect">
            <a:avLst/>
          </a:prstGeom>
          <a:noFill/>
          <a:ln w="9525">
            <a:noFill/>
            <a:miter lim="800000"/>
            <a:headEnd/>
            <a:tailEnd/>
          </a:ln>
        </p:spPr>
      </p:pic>
    </p:spTree>
    <p:extLst>
      <p:ext uri="{BB962C8B-B14F-4D97-AF65-F5344CB8AC3E}">
        <p14:creationId xmlns:p14="http://schemas.microsoft.com/office/powerpoint/2010/main" xmlns="" val="2325521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(1 </a:t>
            </a:r>
            <a:r>
              <a:rPr lang="el-GR" sz="2800" dirty="0">
                <a:latin typeface="+mj-lt"/>
              </a:rPr>
              <a:t>από</a:t>
            </a:r>
            <a:r>
              <a:rPr lang="en-IN" sz="2800" dirty="0">
                <a:latin typeface="+mj-lt"/>
              </a:rPr>
              <a:t> 8)</a:t>
            </a:r>
            <a:endParaRPr lang="en-US" sz="2800" dirty="0">
              <a:latin typeface="+mj-lt"/>
            </a:endParaRPr>
          </a:p>
        </p:txBody>
      </p:sp>
      <p:sp>
        <p:nvSpPr>
          <p:cNvPr id="3" name="Content Placeholder 2"/>
          <p:cNvSpPr>
            <a:spLocks noGrp="1"/>
          </p:cNvSpPr>
          <p:nvPr>
            <p:ph idx="1"/>
          </p:nvPr>
        </p:nvSpPr>
        <p:spPr>
          <a:xfrm>
            <a:off x="457200" y="1237169"/>
            <a:ext cx="8229600" cy="2344231"/>
          </a:xfrm>
        </p:spPr>
        <p:txBody>
          <a:bodyPr wrap="square">
            <a:noAutofit/>
          </a:bodyPr>
          <a:lstStyle/>
          <a:p>
            <a:pPr>
              <a:spcBef>
                <a:spcPts val="525"/>
              </a:spcBef>
            </a:pPr>
            <a:r>
              <a:rPr lang="el-GR" sz="2200" b="1" dirty="0">
                <a:ea typeface="ヒラギノ角ゴ Pro W3" pitchFamily="-84" charset="-128"/>
              </a:rPr>
              <a:t>Ο πληθωρισμός</a:t>
            </a:r>
            <a:r>
              <a:rPr lang="el-GR" sz="2200" dirty="0">
                <a:ea typeface="ヒラギノ角ゴ Pro W3" pitchFamily="-84" charset="-128"/>
              </a:rPr>
              <a:t> είναι μια διαρκής άνοδος στο γενικό επίπεδο των τιμών </a:t>
            </a:r>
            <a:r>
              <a:rPr lang="el-GR" sz="2200" dirty="0" smtClean="0">
                <a:ea typeface="ヒラギノ角ゴ Pro W3" pitchFamily="-84" charset="-128"/>
              </a:rPr>
              <a:t>– το </a:t>
            </a:r>
            <a:r>
              <a:rPr lang="el-GR" sz="2200" b="1" dirty="0">
                <a:ea typeface="ヒラギノ角ゴ Pro W3" pitchFamily="-84" charset="-128"/>
              </a:rPr>
              <a:t>επίπεδο των τιμών</a:t>
            </a:r>
            <a:r>
              <a:rPr lang="el-GR" sz="2200" dirty="0">
                <a:ea typeface="ヒラギノ角ゴ Pro W3" pitchFamily="-84" charset="-128"/>
              </a:rPr>
              <a:t>.</a:t>
            </a:r>
          </a:p>
          <a:p>
            <a:pPr>
              <a:spcBef>
                <a:spcPts val="525"/>
              </a:spcBef>
            </a:pPr>
            <a:r>
              <a:rPr lang="el-GR" sz="2200" dirty="0">
                <a:ea typeface="ヒラギノ角ゴ Pro W3" pitchFamily="-84" charset="-128"/>
              </a:rPr>
              <a:t>Ο </a:t>
            </a:r>
            <a:r>
              <a:rPr lang="el-GR" sz="2200" b="1" dirty="0">
                <a:ea typeface="ヒラギノ角ゴ Pro W3" pitchFamily="-84" charset="-128"/>
              </a:rPr>
              <a:t>ρυθμός πληθωρισμού</a:t>
            </a:r>
            <a:r>
              <a:rPr lang="el-GR" sz="2200" dirty="0">
                <a:ea typeface="ヒラギノ角ゴ Pro W3" pitchFamily="-84" charset="-128"/>
              </a:rPr>
              <a:t> είναι ο ρυθμός με τον οποίο αυξάνεται το επίπεδο των τιμών.</a:t>
            </a:r>
          </a:p>
          <a:p>
            <a:pPr>
              <a:spcBef>
                <a:spcPts val="525"/>
              </a:spcBef>
            </a:pPr>
            <a:r>
              <a:rPr lang="el-GR" sz="2200" dirty="0">
                <a:ea typeface="ヒラギノ角ゴ Pro W3" pitchFamily="-84" charset="-128"/>
              </a:rPr>
              <a:t>Ο </a:t>
            </a:r>
            <a:r>
              <a:rPr lang="el-GR" sz="2200" b="1" dirty="0">
                <a:ea typeface="ヒラギノ角ゴ Pro W3" pitchFamily="-84" charset="-128"/>
              </a:rPr>
              <a:t>αντιπληθωρισμός</a:t>
            </a:r>
            <a:r>
              <a:rPr lang="el-GR" sz="2200" dirty="0">
                <a:ea typeface="ヒラギノ角ゴ Pro W3" pitchFamily="-84" charset="-128"/>
              </a:rPr>
              <a:t> είναι μια διαρκής πτώση του επιπέδου των τιμών (αρνητικός ρυθμός πληθωρισμού).</a:t>
            </a:r>
            <a:r>
              <a:rPr lang="en-US" sz="2200" dirty="0">
                <a:ea typeface="ヒラギノ角ゴ Pro W3" pitchFamily="-84" charset="-128"/>
              </a:rPr>
              <a:t> </a:t>
            </a:r>
          </a:p>
        </p:txBody>
      </p:sp>
    </p:spTree>
    <p:extLst>
      <p:ext uri="{BB962C8B-B14F-4D97-AF65-F5344CB8AC3E}">
        <p14:creationId xmlns:p14="http://schemas.microsoft.com/office/powerpoint/2010/main" xmlns="" val="2889536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2 από</a:t>
            </a:r>
            <a:r>
              <a:rPr lang="en-IN" sz="2800" dirty="0">
                <a:latin typeface="+mj-lt"/>
              </a:rPr>
              <a:t> 8) </a:t>
            </a:r>
            <a:endParaRPr lang="en-US" sz="2800" dirty="0">
              <a:latin typeface="+mj-lt"/>
            </a:endParaRPr>
          </a:p>
        </p:txBody>
      </p:sp>
      <p:sp>
        <p:nvSpPr>
          <p:cNvPr id="3" name="Content Placeholder 2"/>
          <p:cNvSpPr>
            <a:spLocks noGrp="1"/>
          </p:cNvSpPr>
          <p:nvPr>
            <p:ph idx="1"/>
          </p:nvPr>
        </p:nvSpPr>
        <p:spPr>
          <a:xfrm>
            <a:off x="457200" y="838200"/>
            <a:ext cx="8229600" cy="738664"/>
          </a:xfrm>
        </p:spPr>
        <p:txBody>
          <a:bodyPr wrap="square">
            <a:noAutofit/>
          </a:bodyPr>
          <a:lstStyle/>
          <a:p>
            <a:pPr>
              <a:spcBef>
                <a:spcPts val="525"/>
              </a:spcBef>
              <a:defRPr/>
            </a:pPr>
            <a:r>
              <a:rPr lang="el-GR" sz="2200" dirty="0">
                <a:ea typeface="ヒラギノ角ゴ Pro W3" pitchFamily="-84" charset="-128"/>
              </a:rPr>
              <a:t>Ο </a:t>
            </a:r>
            <a:r>
              <a:rPr lang="el-GR" sz="2200" b="1" dirty="0" err="1">
                <a:ea typeface="ヒラギノ角ゴ Pro W3" pitchFamily="-84" charset="-128"/>
              </a:rPr>
              <a:t>αποπληθωριστής</a:t>
            </a:r>
            <a:r>
              <a:rPr lang="el-GR" sz="2200" b="1" dirty="0">
                <a:ea typeface="ヒラギノ角ゴ Pro W3" pitchFamily="-84" charset="-128"/>
              </a:rPr>
              <a:t> ΑΕΠ</a:t>
            </a:r>
            <a:r>
              <a:rPr lang="en-US" sz="2200" b="1" dirty="0">
                <a:ea typeface="ヒラギノ角ゴ Pro W3" pitchFamily="-84" charset="-128"/>
              </a:rPr>
              <a:t> </a:t>
            </a:r>
            <a:r>
              <a:rPr lang="el-GR" sz="2200" dirty="0">
                <a:ea typeface="ヒラギノ角ゴ Pro W3" pitchFamily="-84" charset="-128"/>
              </a:rPr>
              <a:t>το έτος</a:t>
            </a:r>
            <a:r>
              <a:rPr lang="en-US" sz="2200" dirty="0">
                <a:ea typeface="ヒラギノ角ゴ Pro W3" pitchFamily="-84" charset="-128"/>
              </a:rPr>
              <a:t> </a:t>
            </a:r>
            <a:r>
              <a:rPr lang="en-US" sz="2200" i="1" dirty="0">
                <a:ea typeface="ヒラギノ角ゴ Pro W3" pitchFamily="-84" charset="-128"/>
              </a:rPr>
              <a:t>t</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P</a:t>
            </a:r>
            <a:r>
              <a:rPr lang="en-US" sz="2200" i="1" baseline="-25000" dirty="0">
                <a:ea typeface="ヒラギノ角ゴ Pro W3" pitchFamily="-84" charset="-128"/>
                <a:cs typeface="Times New Roman" panose="02020603050405020304" pitchFamily="18" charset="0"/>
              </a:rPr>
              <a:t>t</a:t>
            </a:r>
            <a:r>
              <a:rPr lang="en-US" sz="2200" dirty="0">
                <a:ea typeface="ヒラギノ角ゴ Pro W3" pitchFamily="-84" charset="-128"/>
              </a:rPr>
              <a:t>) </a:t>
            </a:r>
            <a:r>
              <a:rPr lang="el-GR" sz="2200" dirty="0">
                <a:ea typeface="ヒラギノ角ゴ Pro W3" pitchFamily="-84" charset="-128"/>
              </a:rPr>
              <a:t>είναι ο λόγος του ονομαστικού ΑΕΠ προς το πραγματικό ΑΕΠ το έτος</a:t>
            </a:r>
            <a:r>
              <a:rPr lang="en-US" sz="2200" dirty="0">
                <a:ea typeface="ヒラギノ角ゴ Pro W3" pitchFamily="-84" charset="-128"/>
              </a:rPr>
              <a:t> </a:t>
            </a:r>
            <a:r>
              <a:rPr lang="en-US" sz="2200" i="1" dirty="0">
                <a:ea typeface="ヒラギノ角ゴ Pro W3" pitchFamily="-84" charset="-128"/>
              </a:rPr>
              <a:t>t</a:t>
            </a:r>
            <a:r>
              <a:rPr lang="en-US" sz="2200" dirty="0">
                <a:ea typeface="ヒラギノ角ゴ Pro W3" pitchFamily="-84" charset="-128"/>
              </a:rPr>
              <a:t>:</a:t>
            </a:r>
          </a:p>
        </p:txBody>
      </p:sp>
      <mc:AlternateContent xmlns:mc="http://schemas.openxmlformats.org/markup-compatibility/2006">
        <mc:Choice xmlns:a14="http://schemas.microsoft.com/office/drawing/2010/main" xmlns="" Requires="a14">
          <p:sp>
            <p:nvSpPr>
              <p:cNvPr id="5" name="Object 4"/>
              <p:cNvSpPr txBox="1"/>
              <p:nvPr/>
            </p:nvSpPr>
            <p:spPr>
              <a:xfrm>
                <a:off x="2978150" y="1708150"/>
                <a:ext cx="3168650" cy="841375"/>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𝑃</m:t>
                          </m:r>
                        </m:e>
                        <m:sub>
                          <m:r>
                            <a:rPr lang="en-US" sz="2000" i="1">
                              <a:solidFill>
                                <a:srgbClr val="000000"/>
                              </a:solidFill>
                              <a:latin typeface="Cambria Math" panose="02040503050406030204" pitchFamily="18" charset="0"/>
                            </a:rPr>
                            <m:t>𝑡</m:t>
                          </m:r>
                        </m:sub>
                      </m:sSub>
                      <m:r>
                        <m:rPr>
                          <m:nor/>
                        </m:rPr>
                        <a:rPr lang="en-US" sz="2000" i="0">
                          <a:solidFill>
                            <a:srgbClr val="000000"/>
                          </a:solidFill>
                          <a:latin typeface="Cambria Math" panose="02040503050406030204" pitchFamily="18" charset="0"/>
                        </a:rPr>
                        <m:t> = </m:t>
                      </m:r>
                      <m:f>
                        <m:fPr>
                          <m:ctrlPr>
                            <a:rPr lang="en-US" sz="2000" i="1">
                              <a:solidFill>
                                <a:srgbClr val="000000"/>
                              </a:solidFill>
                              <a:latin typeface="Cambria Math" panose="02040503050406030204" pitchFamily="18" charset="0"/>
                            </a:rPr>
                          </m:ctrlPr>
                        </m:fPr>
                        <m:num>
                          <m:r>
                            <m:rPr>
                              <m:nor/>
                            </m:rPr>
                            <a:rPr lang="el-GR" sz="2000" b="0" i="0" smtClean="0">
                              <a:solidFill>
                                <a:srgbClr val="000000"/>
                              </a:solidFill>
                              <a:latin typeface="Cambria Math" panose="02040503050406030204" pitchFamily="18" charset="0"/>
                            </a:rPr>
                            <m:t>Ονομαστικό</m:t>
                          </m:r>
                          <m:r>
                            <m:rPr>
                              <m:nor/>
                            </m:rPr>
                            <a:rPr lang="el-GR" sz="2000" b="0" i="0" smtClean="0">
                              <a:solidFill>
                                <a:srgbClr val="000000"/>
                              </a:solidFill>
                              <a:latin typeface="Cambria Math" panose="02040503050406030204" pitchFamily="18" charset="0"/>
                            </a:rPr>
                            <m:t> </m:t>
                          </m:r>
                          <m:r>
                            <m:rPr>
                              <m:nor/>
                            </m:rPr>
                            <a:rPr lang="el-GR" sz="2000" b="0" i="0" smtClean="0">
                              <a:solidFill>
                                <a:srgbClr val="000000"/>
                              </a:solidFill>
                              <a:latin typeface="Cambria Math" panose="02040503050406030204" pitchFamily="18" charset="0"/>
                            </a:rPr>
                            <m:t>ΑΕΠ</m:t>
                          </m:r>
                          <m:sSub>
                            <m:sSubPr>
                              <m:ctrlPr>
                                <a:rPr lang="en-US" sz="2000" i="1">
                                  <a:solidFill>
                                    <a:srgbClr val="000000"/>
                                  </a:solidFill>
                                  <a:latin typeface="Cambria Math" panose="02040503050406030204" pitchFamily="18" charset="0"/>
                                </a:rPr>
                              </m:ctrlPr>
                            </m:sSubPr>
                            <m:e>
                              <m:r>
                                <m:rPr>
                                  <m:nor/>
                                </m:rPr>
                                <a:rPr lang="en-US" sz="2000" i="0">
                                  <a:solidFill>
                                    <a:srgbClr val="000000"/>
                                  </a:solidFill>
                                  <a:latin typeface="Cambria Math" panose="02040503050406030204" pitchFamily="18" charset="0"/>
                                </a:rPr>
                                <m:t>P</m:t>
                              </m:r>
                            </m:e>
                            <m:sub>
                              <m:r>
                                <a:rPr lang="en-US" sz="2000" i="1">
                                  <a:solidFill>
                                    <a:srgbClr val="000000"/>
                                  </a:solidFill>
                                  <a:latin typeface="Cambria Math" panose="02040503050406030204" pitchFamily="18" charset="0"/>
                                </a:rPr>
                                <m:t>𝑡</m:t>
                              </m:r>
                            </m:sub>
                          </m:sSub>
                        </m:num>
                        <m:den>
                          <m:r>
                            <m:rPr>
                              <m:nor/>
                            </m:rPr>
                            <a:rPr lang="el-GR" sz="2000" b="0" i="0" smtClean="0">
                              <a:solidFill>
                                <a:srgbClr val="000000"/>
                              </a:solidFill>
                              <a:latin typeface="Cambria Math" panose="02040503050406030204" pitchFamily="18" charset="0"/>
                            </a:rPr>
                            <m:t>Πραγματικό</m:t>
                          </m:r>
                          <m:r>
                            <m:rPr>
                              <m:nor/>
                            </m:rPr>
                            <a:rPr lang="el-GR" sz="2000" b="0" i="0" smtClean="0">
                              <a:solidFill>
                                <a:srgbClr val="000000"/>
                              </a:solidFill>
                              <a:latin typeface="Cambria Math" panose="02040503050406030204" pitchFamily="18" charset="0"/>
                            </a:rPr>
                            <m:t> </m:t>
                          </m:r>
                          <m:r>
                            <m:rPr>
                              <m:nor/>
                            </m:rPr>
                            <a:rPr lang="el-GR" sz="2000" b="0" i="0" smtClean="0">
                              <a:solidFill>
                                <a:srgbClr val="000000"/>
                              </a:solidFill>
                              <a:latin typeface="Cambria Math" panose="02040503050406030204" pitchFamily="18" charset="0"/>
                            </a:rPr>
                            <m:t>ΑΕΠ</m:t>
                          </m:r>
                          <m:sSub>
                            <m:sSubPr>
                              <m:ctrlPr>
                                <a:rPr lang="en-US" sz="2000" i="1">
                                  <a:solidFill>
                                    <a:srgbClr val="000000"/>
                                  </a:solidFill>
                                  <a:latin typeface="Cambria Math" panose="02040503050406030204" pitchFamily="18" charset="0"/>
                                </a:rPr>
                              </m:ctrlPr>
                            </m:sSubPr>
                            <m:e>
                              <m:r>
                                <m:rPr>
                                  <m:nor/>
                                </m:rPr>
                                <a:rPr lang="en-US" sz="2000" i="0">
                                  <a:solidFill>
                                    <a:srgbClr val="000000"/>
                                  </a:solidFill>
                                  <a:latin typeface="Cambria Math" panose="02040503050406030204" pitchFamily="18" charset="0"/>
                                </a:rPr>
                                <m:t>P</m:t>
                              </m:r>
                            </m:e>
                            <m:sub>
                              <m:r>
                                <a:rPr lang="en-US" sz="2000" i="1">
                                  <a:solidFill>
                                    <a:srgbClr val="000000"/>
                                  </a:solidFill>
                                  <a:latin typeface="Cambria Math" panose="02040503050406030204" pitchFamily="18" charset="0"/>
                                </a:rPr>
                                <m:t>𝑡</m:t>
                              </m:r>
                            </m:sub>
                          </m:sSub>
                        </m:den>
                      </m:f>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0">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𝑌</m:t>
                              </m:r>
                            </m:e>
                            <m:sub>
                              <m:r>
                                <a:rPr lang="en-US" sz="2000" i="1">
                                  <a:solidFill>
                                    <a:srgbClr val="000000"/>
                                  </a:solidFill>
                                  <a:latin typeface="Cambria Math" panose="02040503050406030204" pitchFamily="18" charset="0"/>
                                </a:rPr>
                                <m:t>𝑡</m:t>
                              </m:r>
                            </m:sub>
                          </m:sSub>
                        </m:num>
                        <m:den>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𝑌</m:t>
                              </m:r>
                            </m:e>
                            <m:sub>
                              <m:r>
                                <a:rPr lang="en-US" sz="2000" i="1">
                                  <a:solidFill>
                                    <a:srgbClr val="000000"/>
                                  </a:solidFill>
                                  <a:latin typeface="Cambria Math" panose="02040503050406030204" pitchFamily="18" charset="0"/>
                                </a:rPr>
                                <m:t>𝑡</m:t>
                              </m:r>
                            </m:sub>
                          </m:sSub>
                        </m:den>
                      </m:f>
                    </m:oMath>
                  </m:oMathPara>
                </a14:m>
                <a:endParaRPr lang="en-US" sz="2000" dirty="0"/>
              </a:p>
            </p:txBody>
          </p:sp>
        </mc:Choice>
        <mc:Fallback>
          <p:sp>
            <p:nvSpPr>
              <p:cNvPr id="5" name="Object 4"/>
              <p:cNvSpPr txBox="1">
                <a:spLocks noRot="1" noChangeAspect="1" noMove="1" noResize="1" noEditPoints="1" noAdjustHandles="1" noChangeArrowheads="1" noChangeShapeType="1" noTextEdit="1"/>
              </p:cNvSpPr>
              <p:nvPr/>
            </p:nvSpPr>
            <p:spPr>
              <a:xfrm>
                <a:off x="2978150" y="1708150"/>
                <a:ext cx="3168650" cy="841375"/>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2725752"/>
            <a:ext cx="8229600" cy="1541448"/>
          </a:xfrm>
        </p:spPr>
        <p:txBody>
          <a:bodyPr>
            <a:noAutofit/>
          </a:bodyPr>
          <a:lstStyle/>
          <a:p>
            <a:pPr>
              <a:spcBef>
                <a:spcPts val="525"/>
              </a:spcBef>
              <a:defRPr/>
            </a:pPr>
            <a:r>
              <a:rPr lang="el-GR" sz="2200" dirty="0">
                <a:ea typeface="ヒラギノ角ゴ Pro W3" pitchFamily="-84" charset="-128"/>
              </a:rPr>
              <a:t>Ονομάζεται </a:t>
            </a:r>
            <a:r>
              <a:rPr lang="el-GR" sz="2200" b="1" dirty="0">
                <a:ea typeface="ヒラギノ角ゴ Pro W3" pitchFamily="-84" charset="-128"/>
              </a:rPr>
              <a:t>αριθμός δείκτη</a:t>
            </a:r>
            <a:r>
              <a:rPr lang="el-GR" sz="2200" dirty="0">
                <a:ea typeface="ヒラギノ角ゴ Pro W3" pitchFamily="-84" charset="-128"/>
              </a:rPr>
              <a:t> (1 το 2012), ο οποίος δεν έχει οικονομική ερμηνεία.</a:t>
            </a:r>
          </a:p>
          <a:p>
            <a:pPr>
              <a:spcBef>
                <a:spcPts val="525"/>
              </a:spcBef>
              <a:defRPr/>
            </a:pPr>
            <a:r>
              <a:rPr lang="el-GR" sz="2200" dirty="0">
                <a:ea typeface="ヒラギノ角ゴ Pro W3" pitchFamily="-84" charset="-128"/>
              </a:rPr>
              <a:t>Ο ρυθμός μεταβολής έχει μια σαφή ερμηνεία: τον ρυθμό του πληθωρισμού.</a:t>
            </a:r>
            <a:endParaRPr lang="en-US" sz="2200" dirty="0">
              <a:ea typeface="ヒラギノ角ゴ Pro W3" pitchFamily="-84" charset="-128"/>
            </a:endParaRPr>
          </a:p>
        </p:txBody>
      </p:sp>
      <mc:AlternateContent xmlns:mc="http://schemas.openxmlformats.org/markup-compatibility/2006">
        <mc:Choice xmlns:a14="http://schemas.microsoft.com/office/drawing/2010/main" xmlns="" Requires="a14">
          <p:sp>
            <p:nvSpPr>
              <p:cNvPr id="6" name="Object 5"/>
              <p:cNvSpPr txBox="1"/>
              <p:nvPr/>
            </p:nvSpPr>
            <p:spPr>
              <a:xfrm>
                <a:off x="2978150" y="4348178"/>
                <a:ext cx="2813049" cy="80167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𝜋</m:t>
                          </m:r>
                        </m:e>
                        <m:sub>
                          <m:r>
                            <a:rPr lang="en-US" sz="2000" i="1">
                              <a:solidFill>
                                <a:srgbClr val="000000"/>
                              </a:solidFill>
                              <a:latin typeface="Cambria Math" panose="02040503050406030204" pitchFamily="18" charset="0"/>
                            </a:rPr>
                            <m:t>𝑡</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𝑃</m:t>
                          </m:r>
                        </m:e>
                        <m:sub>
                          <m:r>
                            <a:rPr lang="en-US" sz="2000" i="1">
                              <a:solidFill>
                                <a:srgbClr val="000000"/>
                              </a:solidFill>
                              <a:latin typeface="Cambria Math" panose="02040503050406030204" pitchFamily="18" charset="0"/>
                            </a:rPr>
                            <m:t>𝑡</m:t>
                          </m:r>
                        </m:sub>
                      </m:sSub>
                      <m:r>
                        <a:rPr lang="en-US" sz="2000" i="1">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𝑃</m:t>
                          </m:r>
                        </m:e>
                        <m:sub>
                          <m:r>
                            <a:rPr lang="en-US" sz="2000" i="1">
                              <a:solidFill>
                                <a:srgbClr val="000000"/>
                              </a:solidFill>
                              <a:latin typeface="Cambria Math" panose="02040503050406030204" pitchFamily="18" charset="0"/>
                            </a:rPr>
                            <m:t>𝑡</m:t>
                          </m:r>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𝑃</m:t>
                          </m:r>
                        </m:e>
                        <m:sub>
                          <m:r>
                            <a:rPr lang="en-US" sz="2000" i="1">
                              <a:solidFill>
                                <a:srgbClr val="000000"/>
                              </a:solidFill>
                              <a:latin typeface="Cambria Math" panose="02040503050406030204" pitchFamily="18" charset="0"/>
                            </a:rPr>
                            <m:t>𝑡</m:t>
                          </m:r>
                          <m:r>
                            <a:rPr lang="en-US" sz="2000" i="1">
                              <a:solidFill>
                                <a:srgbClr val="000000"/>
                              </a:solidFill>
                              <a:latin typeface="Cambria Math" panose="02040503050406030204" pitchFamily="18" charset="0"/>
                            </a:rPr>
                            <m:t>−1</m:t>
                          </m:r>
                        </m:sub>
                      </m:sSub>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a:xfrm>
                <a:off x="2978150" y="4348178"/>
                <a:ext cx="2813049" cy="801672"/>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xmlns="" val="742906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3 από</a:t>
            </a:r>
            <a:r>
              <a:rPr lang="en-IN" sz="2800" dirty="0">
                <a:latin typeface="+mj-lt"/>
              </a:rPr>
              <a:t> 8) </a:t>
            </a:r>
            <a:endParaRPr lang="en-US" sz="2800" dirty="0">
              <a:latin typeface="+mj-lt"/>
            </a:endParaRPr>
          </a:p>
        </p:txBody>
      </p:sp>
      <p:sp>
        <p:nvSpPr>
          <p:cNvPr id="3" name="Content Placeholder 2"/>
          <p:cNvSpPr>
            <a:spLocks noGrp="1"/>
          </p:cNvSpPr>
          <p:nvPr>
            <p:ph idx="1"/>
          </p:nvPr>
        </p:nvSpPr>
        <p:spPr>
          <a:xfrm>
            <a:off x="457200" y="838200"/>
            <a:ext cx="8229600" cy="677108"/>
          </a:xfrm>
        </p:spPr>
        <p:txBody>
          <a:bodyPr wrap="square">
            <a:noAutofit/>
          </a:bodyPr>
          <a:lstStyle/>
          <a:p>
            <a:pPr>
              <a:spcBef>
                <a:spcPts val="525"/>
              </a:spcBef>
              <a:defRPr/>
            </a:pPr>
            <a:r>
              <a:rPr lang="el-GR" sz="2000" dirty="0">
                <a:ea typeface="ヒラギノ角ゴ Pro W3" pitchFamily="-84" charset="-128"/>
              </a:rPr>
              <a:t>Ο ορισμός του επιπέδου τιμών ως </a:t>
            </a:r>
            <a:r>
              <a:rPr lang="el-GR" sz="2000" dirty="0" err="1">
                <a:ea typeface="ヒラギノ角ゴ Pro W3" pitchFamily="-84" charset="-128"/>
              </a:rPr>
              <a:t>αποπληθωριστή</a:t>
            </a:r>
            <a:r>
              <a:rPr lang="el-GR" sz="2000" dirty="0">
                <a:ea typeface="ヒラギノ角ゴ Pro W3" pitchFamily="-84" charset="-128"/>
              </a:rPr>
              <a:t> ΑΕΠ συνεπάγεται μια απλή σχέση μεταξύ του ονομαστικού ΑΕΠ, του πραγματικού ΑΕΠ και του </a:t>
            </a:r>
            <a:r>
              <a:rPr lang="el-GR" sz="2000" dirty="0" err="1">
                <a:ea typeface="ヒラギノ角ゴ Pro W3" pitchFamily="-84" charset="-128"/>
              </a:rPr>
              <a:t>αποπληθωριστή</a:t>
            </a:r>
            <a:r>
              <a:rPr lang="el-GR" sz="2000" dirty="0">
                <a:ea typeface="ヒラギノ角ゴ Pro W3" pitchFamily="-84" charset="-128"/>
              </a:rPr>
              <a:t> ΑΕΠ:</a:t>
            </a:r>
            <a:endParaRPr lang="en-US" sz="2000" dirty="0">
              <a:ea typeface="ヒラギノ角ゴ Pro W3" pitchFamily="-84" charset="-128"/>
            </a:endParaRPr>
          </a:p>
        </p:txBody>
      </p:sp>
      <mc:AlternateContent xmlns:mc="http://schemas.openxmlformats.org/markup-compatibility/2006">
        <mc:Choice xmlns:a14="http://schemas.microsoft.com/office/drawing/2010/main" xmlns="" Requires="a14">
          <p:sp>
            <p:nvSpPr>
              <p:cNvPr id="6" name="Object 5"/>
              <p:cNvSpPr txBox="1"/>
              <p:nvPr/>
            </p:nvSpPr>
            <p:spPr>
              <a:xfrm>
                <a:off x="3922713" y="1876424"/>
                <a:ext cx="1487487" cy="67710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m:rPr>
                              <m:sty m:val="p"/>
                            </m:rPr>
                            <a:rPr lang="en-US" sz="2000" i="1">
                              <a:solidFill>
                                <a:srgbClr val="000000"/>
                              </a:solidFill>
                              <a:latin typeface="Cambria Math" panose="02040503050406030204" pitchFamily="18" charset="0"/>
                            </a:rPr>
                            <m:t>Y</m:t>
                          </m:r>
                        </m:e>
                        <m:sub>
                          <m:r>
                            <m:rPr>
                              <m:sty m:val="p"/>
                            </m:rPr>
                            <a:rPr lang="en-US" sz="2000" i="1">
                              <a:solidFill>
                                <a:srgbClr val="000000"/>
                              </a:solidFill>
                              <a:latin typeface="Cambria Math" panose="02040503050406030204" pitchFamily="18" charset="0"/>
                            </a:rPr>
                            <m:t>t</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m:rPr>
                              <m:sty m:val="p"/>
                            </m:rPr>
                            <a:rPr lang="en-US" sz="2000" i="1">
                              <a:solidFill>
                                <a:srgbClr val="000000"/>
                              </a:solidFill>
                              <a:latin typeface="Cambria Math" panose="02040503050406030204" pitchFamily="18" charset="0"/>
                            </a:rPr>
                            <m:t>P</m:t>
                          </m:r>
                        </m:e>
                        <m:sub>
                          <m:r>
                            <m:rPr>
                              <m:sty m:val="p"/>
                            </m:rPr>
                            <a:rPr lang="en-US" sz="2000" i="1">
                              <a:solidFill>
                                <a:srgbClr val="000000"/>
                              </a:solidFill>
                              <a:latin typeface="Cambria Math" panose="02040503050406030204" pitchFamily="18" charset="0"/>
                            </a:rPr>
                            <m:t>t</m:t>
                          </m:r>
                        </m:sub>
                      </m:sSub>
                      <m:sSub>
                        <m:sSubPr>
                          <m:ctrlPr>
                            <a:rPr lang="en-US" sz="2000" i="1">
                              <a:solidFill>
                                <a:srgbClr val="000000"/>
                              </a:solidFill>
                              <a:latin typeface="Cambria Math" panose="02040503050406030204" pitchFamily="18" charset="0"/>
                            </a:rPr>
                          </m:ctrlPr>
                        </m:sSubPr>
                        <m:e>
                          <m:r>
                            <m:rPr>
                              <m:sty m:val="p"/>
                            </m:rPr>
                            <a:rPr lang="en-US" sz="2000" i="1">
                              <a:solidFill>
                                <a:srgbClr val="000000"/>
                              </a:solidFill>
                              <a:latin typeface="Cambria Math" panose="02040503050406030204" pitchFamily="18" charset="0"/>
                            </a:rPr>
                            <m:t>Y</m:t>
                          </m:r>
                        </m:e>
                        <m:sub>
                          <m:r>
                            <m:rPr>
                              <m:sty m:val="p"/>
                            </m:rPr>
                            <a:rPr lang="en-US" sz="2000" i="1">
                              <a:solidFill>
                                <a:srgbClr val="000000"/>
                              </a:solidFill>
                              <a:latin typeface="Cambria Math" panose="02040503050406030204" pitchFamily="18" charset="0"/>
                            </a:rPr>
                            <m:t>t</m:t>
                          </m:r>
                        </m:sub>
                      </m:sSub>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a:xfrm>
                <a:off x="3922713" y="1876424"/>
                <a:ext cx="1487487" cy="677107"/>
              </a:xfrm>
              <a:prstGeom prst="rect">
                <a:avLst/>
              </a:prstGeom>
              <a:blipFill>
                <a:blip r:embed="rId3" cstate="print"/>
                <a:stretch>
                  <a:fillRect l="-1224"/>
                </a:stretch>
              </a:blipFill>
            </p:spPr>
            <p:txBody>
              <a:bodyPr/>
              <a:lstStyle/>
              <a:p>
                <a:r>
                  <a:rPr lang="en-US">
                    <a:noFill/>
                  </a:rPr>
                  <a:t> </a:t>
                </a:r>
              </a:p>
            </p:txBody>
          </p:sp>
        </mc:Fallback>
      </mc:AlternateContent>
      <p:sp>
        <p:nvSpPr>
          <p:cNvPr id="4" name="Content Placeholder 3"/>
          <p:cNvSpPr>
            <a:spLocks noGrp="1"/>
          </p:cNvSpPr>
          <p:nvPr>
            <p:ph idx="13"/>
          </p:nvPr>
        </p:nvSpPr>
        <p:spPr>
          <a:xfrm>
            <a:off x="457200" y="2730217"/>
            <a:ext cx="8229600" cy="1079783"/>
          </a:xfrm>
        </p:spPr>
        <p:txBody>
          <a:bodyPr>
            <a:noAutofit/>
          </a:bodyPr>
          <a:lstStyle/>
          <a:p>
            <a:pPr>
              <a:spcBef>
                <a:spcPts val="525"/>
              </a:spcBef>
              <a:defRPr/>
            </a:pPr>
            <a:r>
              <a:rPr lang="el-GR" sz="2000" i="1" dirty="0">
                <a:ea typeface="ヒラギノ角ゴ Pro W3" pitchFamily="-84" charset="-128"/>
                <a:cs typeface="Times New Roman" panose="02020603050405020304" pitchFamily="18" charset="0"/>
              </a:rPr>
              <a:t>Το ονομαστικό ΑΕΠ ισούται με τον </a:t>
            </a:r>
            <a:r>
              <a:rPr lang="el-GR" sz="2000" i="1" dirty="0" err="1">
                <a:ea typeface="ヒラギノ角ゴ Pro W3" pitchFamily="-84" charset="-128"/>
                <a:cs typeface="Times New Roman" panose="02020603050405020304" pitchFamily="18" charset="0"/>
              </a:rPr>
              <a:t>αποπληθωριστή</a:t>
            </a:r>
            <a:r>
              <a:rPr lang="el-GR" sz="2000" i="1" dirty="0">
                <a:ea typeface="ヒラギノ角ゴ Pro W3" pitchFamily="-84" charset="-128"/>
                <a:cs typeface="Times New Roman" panose="02020603050405020304" pitchFamily="18" charset="0"/>
              </a:rPr>
              <a:t> ΑΕΠ επί το πραγματικό ΑΕΠ.</a:t>
            </a:r>
          </a:p>
          <a:p>
            <a:pPr>
              <a:spcBef>
                <a:spcPts val="525"/>
              </a:spcBef>
              <a:defRPr/>
            </a:pPr>
            <a:r>
              <a:rPr lang="el-GR" sz="2000" i="1" dirty="0">
                <a:ea typeface="ヒラギノ角ゴ Pro W3" pitchFamily="-84" charset="-128"/>
                <a:cs typeface="Times New Roman" panose="02020603050405020304" pitchFamily="18" charset="0"/>
              </a:rPr>
              <a:t>Ο ρυθμός αύξησης του ονομαστικού ΑΕΠ είναι ίσος με τον ρυθμό του πληθωρισμού συν τον ρυθμό αύξησης του πραγματικού ΑΕΠ.</a:t>
            </a:r>
            <a:r>
              <a:rPr lang="en-US" sz="2000" i="1" dirty="0">
                <a:ea typeface="ヒラギノ角ゴ Pro W3" pitchFamily="-84" charset="-128"/>
                <a:cs typeface="Times New Roman" panose="02020603050405020304" pitchFamily="18" charset="0"/>
              </a:rPr>
              <a:t> </a:t>
            </a:r>
            <a:endParaRPr lang="en-US" sz="2000" dirty="0">
              <a:ea typeface="ヒラギノ角ゴ Pro W3" pitchFamily="-84" charset="-128"/>
              <a:cs typeface="Times New Roman" panose="02020603050405020304" pitchFamily="18" charset="0"/>
            </a:endParaRPr>
          </a:p>
        </p:txBody>
      </p:sp>
    </p:spTree>
    <p:extLst>
      <p:ext uri="{BB962C8B-B14F-4D97-AF65-F5344CB8AC3E}">
        <p14:creationId xmlns:p14="http://schemas.microsoft.com/office/powerpoint/2010/main" xmlns="" val="11972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4 από</a:t>
            </a:r>
            <a:r>
              <a:rPr lang="en-IN" sz="2800" dirty="0">
                <a:latin typeface="+mj-lt"/>
              </a:rPr>
              <a:t> 8</a:t>
            </a:r>
            <a:r>
              <a:rPr lang="el-GR" sz="2800" dirty="0">
                <a:latin typeface="+mj-lt"/>
              </a:rPr>
              <a:t>)</a:t>
            </a:r>
            <a:r>
              <a:rPr lang="en-IN" sz="2800" dirty="0">
                <a:latin typeface="+mj-lt"/>
              </a:rPr>
              <a:t> </a:t>
            </a:r>
            <a:endParaRPr lang="en-US" sz="2800" dirty="0">
              <a:latin typeface="+mj-lt"/>
            </a:endParaRPr>
          </a:p>
        </p:txBody>
      </p:sp>
      <p:sp>
        <p:nvSpPr>
          <p:cNvPr id="3" name="Content Placeholder 2"/>
          <p:cNvSpPr>
            <a:spLocks noGrp="1"/>
          </p:cNvSpPr>
          <p:nvPr>
            <p:ph idx="1"/>
          </p:nvPr>
        </p:nvSpPr>
        <p:spPr>
          <a:xfrm>
            <a:off x="457200" y="895390"/>
            <a:ext cx="8229600" cy="5429210"/>
          </a:xfrm>
        </p:spPr>
        <p:txBody>
          <a:bodyPr wrap="square">
            <a:noAutofit/>
          </a:bodyPr>
          <a:lstStyle/>
          <a:p>
            <a:pPr>
              <a:spcBef>
                <a:spcPts val="525"/>
              </a:spcBef>
            </a:pPr>
            <a:r>
              <a:rPr lang="el-GR" sz="2000" dirty="0">
                <a:ea typeface="ヒラギノ角ゴ Pro W3" pitchFamily="-84" charset="-128"/>
              </a:rPr>
              <a:t>Το σύνολο των αγαθών που παράγονται στην οικονομία δεν είναι το ίδιο με το σύνολο των αγαθών που αγοράζουν οι καταναλωτές επειδή:</a:t>
            </a:r>
            <a:endParaRPr lang="en-US" sz="2000" dirty="0">
              <a:ea typeface="ヒラギノ角ゴ Pro W3" pitchFamily="-84" charset="-128"/>
              <a:cs typeface="Times New Roman" panose="02020603050405020304" pitchFamily="18" charset="0"/>
            </a:endParaRPr>
          </a:p>
          <a:p>
            <a:pPr lvl="1">
              <a:spcBef>
                <a:spcPts val="525"/>
              </a:spcBef>
            </a:pPr>
            <a:r>
              <a:rPr lang="el-GR" sz="2000" dirty="0">
                <a:ea typeface="ヒラギノ角ゴ Pro W3" pitchFamily="-84" charset="-128"/>
              </a:rPr>
              <a:t>Μερικά από τα αγαθά στο ΑΕΠ πωλούνται όχι σε καταναλωτές αλλά σε επιχειρήσεις, στην κυβέρνηση ή σε αλλοδαπούς.</a:t>
            </a:r>
          </a:p>
          <a:p>
            <a:pPr lvl="1">
              <a:spcBef>
                <a:spcPts val="525"/>
              </a:spcBef>
            </a:pPr>
            <a:r>
              <a:rPr lang="el-GR" sz="2000" dirty="0">
                <a:ea typeface="ヒラギノ角ゴ Pro W3" pitchFamily="-84" charset="-128"/>
              </a:rPr>
              <a:t>Ορισμένα από τα αγαθά που αγοράζουν οι καταναλωτές δεν παράγονται εγχώρια αλλά εισάγονται από το εξωτερικό.</a:t>
            </a:r>
            <a:r>
              <a:rPr lang="en-US" sz="2000" dirty="0">
                <a:ea typeface="ヒラギノ角ゴ Pro W3" pitchFamily="-84" charset="-128"/>
              </a:rPr>
              <a:t> </a:t>
            </a:r>
            <a:endParaRPr lang="en-US" sz="2000" dirty="0">
              <a:ea typeface="ヒラギノ角ゴ Pro W3" pitchFamily="-84" charset="-128"/>
              <a:cs typeface="Times New Roman" panose="02020603050405020304" pitchFamily="18" charset="0"/>
            </a:endParaRPr>
          </a:p>
          <a:p>
            <a:pPr>
              <a:spcBef>
                <a:spcPts val="1200"/>
              </a:spcBef>
            </a:pPr>
            <a:r>
              <a:rPr lang="el-GR" sz="2000" dirty="0">
                <a:ea typeface="ヒラギノ角ゴ Pro W3" pitchFamily="-84" charset="-128"/>
                <a:cs typeface="Times New Roman" panose="02020603050405020304" pitchFamily="18" charset="0"/>
              </a:rPr>
              <a:t>Ο </a:t>
            </a:r>
            <a:r>
              <a:rPr lang="el-GR" sz="2000" b="1" dirty="0">
                <a:ea typeface="ヒラギノ角ゴ Pro W3" pitchFamily="-84" charset="-128"/>
                <a:cs typeface="Times New Roman" panose="02020603050405020304" pitchFamily="18" charset="0"/>
              </a:rPr>
              <a:t>Δείκτης Τιμών Καταναλωτή (ΔΤΚ)</a:t>
            </a:r>
            <a:r>
              <a:rPr lang="el-GR" sz="2000" dirty="0">
                <a:ea typeface="ヒラギノ角ゴ Pro W3" pitchFamily="-84" charset="-128"/>
                <a:cs typeface="Times New Roman" panose="02020603050405020304" pitchFamily="18" charset="0"/>
              </a:rPr>
              <a:t> είναι ένα μέτρο του κόστους ζωής.</a:t>
            </a:r>
          </a:p>
          <a:p>
            <a:pPr>
              <a:spcBef>
                <a:spcPts val="1200"/>
              </a:spcBef>
            </a:pPr>
            <a:r>
              <a:rPr lang="el-GR" sz="2000" dirty="0">
                <a:ea typeface="ヒラギノ角ゴ Pro W3" pitchFamily="-84" charset="-128"/>
                <a:cs typeface="Times New Roman" panose="02020603050405020304" pitchFamily="18" charset="0"/>
              </a:rPr>
              <a:t>Ο ΔΤΚ δημοσιεύεται κάθε μήνα από το </a:t>
            </a:r>
            <a:r>
              <a:rPr lang="el-GR" sz="2000" dirty="0" err="1">
                <a:ea typeface="ヒラギノ角ゴ Pro W3" pitchFamily="-84" charset="-128"/>
                <a:cs typeface="Times New Roman" panose="02020603050405020304" pitchFamily="18" charset="0"/>
              </a:rPr>
              <a:t>Bureau</a:t>
            </a:r>
            <a:r>
              <a:rPr lang="el-GR" sz="2000" dirty="0">
                <a:ea typeface="ヒラギノ角ゴ Pro W3" pitchFamily="-84" charset="-128"/>
                <a:cs typeface="Times New Roman" panose="02020603050405020304" pitchFamily="18" charset="0"/>
              </a:rPr>
              <a:t> of </a:t>
            </a:r>
            <a:r>
              <a:rPr lang="el-GR" sz="2000" dirty="0" err="1">
                <a:ea typeface="ヒラギノ角ゴ Pro W3" pitchFamily="-84" charset="-128"/>
                <a:cs typeface="Times New Roman" panose="02020603050405020304" pitchFamily="18" charset="0"/>
              </a:rPr>
              <a:t>Labor</a:t>
            </a:r>
            <a:r>
              <a:rPr lang="el-GR" sz="2000" dirty="0">
                <a:ea typeface="ヒラギノ角ゴ Pro W3" pitchFamily="-84" charset="-128"/>
                <a:cs typeface="Times New Roman" panose="02020603050405020304" pitchFamily="18" charset="0"/>
              </a:rPr>
              <a:t> </a:t>
            </a:r>
            <a:r>
              <a:rPr lang="el-GR" sz="2000" dirty="0" err="1">
                <a:ea typeface="ヒラギノ角ゴ Pro W3" pitchFamily="-84" charset="-128"/>
                <a:cs typeface="Times New Roman" panose="02020603050405020304" pitchFamily="18" charset="0"/>
              </a:rPr>
              <a:t>Statistics</a:t>
            </a:r>
            <a:r>
              <a:rPr lang="el-GR" sz="2000" dirty="0">
                <a:ea typeface="ヒラギノ角ゴ Pro W3" pitchFamily="-84" charset="-128"/>
                <a:cs typeface="Times New Roman" panose="02020603050405020304" pitchFamily="18" charset="0"/>
              </a:rPr>
              <a:t>  το οποίο συλλέγει δεδομένα τιμών για 211 είδη σε 38 πόλεις.</a:t>
            </a:r>
          </a:p>
          <a:p>
            <a:pPr>
              <a:spcBef>
                <a:spcPts val="1200"/>
              </a:spcBef>
            </a:pPr>
            <a:r>
              <a:rPr lang="el-GR" sz="2000" dirty="0">
                <a:ea typeface="ヒラギノ角ゴ Pro W3" pitchFamily="-84" charset="-128"/>
                <a:cs typeface="Times New Roman" panose="02020603050405020304" pitchFamily="18" charset="0"/>
              </a:rPr>
              <a:t>Ο ΔΤΚ δίνει το κόστος σε δολάρια ενός συγκεκριμένου </a:t>
            </a:r>
            <a:r>
              <a:rPr lang="el-GR" sz="2000" dirty="0" smtClean="0">
                <a:ea typeface="ヒラギノ角ゴ Pro W3" pitchFamily="-84" charset="-128"/>
                <a:cs typeface="Times New Roman" panose="02020603050405020304" pitchFamily="18" charset="0"/>
              </a:rPr>
              <a:t>συνόλου </a:t>
            </a:r>
            <a:r>
              <a:rPr lang="el-GR" sz="2000" dirty="0">
                <a:ea typeface="ヒラギノ角ゴ Pro W3" pitchFamily="-84" charset="-128"/>
                <a:cs typeface="Times New Roman" panose="02020603050405020304" pitchFamily="18" charset="0"/>
              </a:rPr>
              <a:t>προϊόντων και υπηρεσιών διαχρονικά.</a:t>
            </a:r>
            <a:endParaRPr lang="en-US" sz="2000" dirty="0">
              <a:ea typeface="ヒラギノ角ゴ Pro W3" pitchFamily="-84" charset="-128"/>
            </a:endParaRPr>
          </a:p>
        </p:txBody>
      </p:sp>
    </p:spTree>
    <p:extLst>
      <p:ext uri="{BB962C8B-B14F-4D97-AF65-F5344CB8AC3E}">
        <p14:creationId xmlns:p14="http://schemas.microsoft.com/office/powerpoint/2010/main" xmlns="" val="2893244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5 από</a:t>
            </a:r>
            <a:r>
              <a:rPr lang="en-IN" sz="2800" dirty="0">
                <a:latin typeface="+mj-lt"/>
              </a:rPr>
              <a:t> 8</a:t>
            </a:r>
            <a:r>
              <a:rPr lang="el-GR" sz="2800" dirty="0">
                <a:latin typeface="+mj-lt"/>
              </a:rPr>
              <a:t>) </a:t>
            </a:r>
            <a:endParaRPr lang="en-US" sz="2800" dirty="0">
              <a:latin typeface="+mj-lt"/>
            </a:endParaRPr>
          </a:p>
        </p:txBody>
      </p:sp>
      <p:sp>
        <p:nvSpPr>
          <p:cNvPr id="4" name="Content Placeholder 3"/>
          <p:cNvSpPr>
            <a:spLocks noGrp="1"/>
          </p:cNvSpPr>
          <p:nvPr>
            <p:ph idx="13"/>
          </p:nvPr>
        </p:nvSpPr>
        <p:spPr>
          <a:xfrm>
            <a:off x="447675" y="689018"/>
            <a:ext cx="8229600" cy="758782"/>
          </a:xfrm>
        </p:spPr>
        <p:txBody>
          <a:bodyPr>
            <a:noAutofit/>
          </a:bodyPr>
          <a:lstStyle/>
          <a:p>
            <a:pPr marL="0" indent="0">
              <a:spcBef>
                <a:spcPct val="0"/>
              </a:spcBef>
              <a:buFontTx/>
              <a:buNone/>
            </a:pPr>
            <a:r>
              <a:rPr lang="el-GR" sz="2200" b="1" dirty="0"/>
              <a:t>Απεικόνιση</a:t>
            </a:r>
            <a:r>
              <a:rPr lang="en-IN" sz="2200" b="1" dirty="0"/>
              <a:t> 2.4 </a:t>
            </a:r>
            <a:r>
              <a:rPr lang="el-GR" sz="2200" dirty="0"/>
              <a:t>Ρυθμός πληθωρισμού με χρήση του ΔΤΚ και του </a:t>
            </a:r>
            <a:r>
              <a:rPr lang="el-GR" sz="2200" dirty="0" err="1"/>
              <a:t>αποπληθωριστή</a:t>
            </a:r>
            <a:r>
              <a:rPr lang="el-GR" sz="2200" dirty="0"/>
              <a:t> ΑΕΠ</a:t>
            </a:r>
            <a:r>
              <a:rPr lang="en-IN" sz="2200" dirty="0"/>
              <a:t>, 1960–2018</a:t>
            </a:r>
          </a:p>
        </p:txBody>
      </p:sp>
      <p:sp>
        <p:nvSpPr>
          <p:cNvPr id="3" name="Content Placeholder 2"/>
          <p:cNvSpPr>
            <a:spLocks noGrp="1"/>
          </p:cNvSpPr>
          <p:nvPr>
            <p:ph idx="1"/>
          </p:nvPr>
        </p:nvSpPr>
        <p:spPr>
          <a:xfrm>
            <a:off x="457200" y="1504195"/>
            <a:ext cx="8229600" cy="781805"/>
          </a:xfrm>
        </p:spPr>
        <p:txBody>
          <a:bodyPr wrap="square">
            <a:noAutofit/>
          </a:bodyPr>
          <a:lstStyle/>
          <a:p>
            <a:pPr marL="0" indent="0">
              <a:spcBef>
                <a:spcPts val="525"/>
              </a:spcBef>
              <a:buNone/>
            </a:pPr>
            <a:r>
              <a:rPr lang="el-GR" sz="1800" dirty="0">
                <a:ea typeface="ヒラギノ角ゴ Pro W3" pitchFamily="-84" charset="-128"/>
              </a:rPr>
              <a:t>Οι ρυθμοί πληθωρισμού που υπολογίζονται με χρήση είτε του ΔΤΚ είτε του </a:t>
            </a:r>
            <a:r>
              <a:rPr lang="el-GR" sz="1800" dirty="0" err="1">
                <a:ea typeface="ヒラギノ角ゴ Pro W3" pitchFamily="-84" charset="-128"/>
              </a:rPr>
              <a:t>αποπληθωριστή</a:t>
            </a:r>
            <a:r>
              <a:rPr lang="el-GR" sz="1800" dirty="0">
                <a:ea typeface="ヒラギノ角ゴ Pro W3" pitchFamily="-84" charset="-128"/>
              </a:rPr>
              <a:t> ΑΕΠ, είναι σε μεγάλο βαθμό ίδιοι</a:t>
            </a:r>
            <a:r>
              <a:rPr lang="en-US" sz="1800" dirty="0">
                <a:ea typeface="ヒラギノ角ゴ Pro W3" pitchFamily="-84" charset="-128"/>
              </a:rPr>
              <a:t>.</a:t>
            </a:r>
          </a:p>
        </p:txBody>
      </p:sp>
      <p:sp>
        <p:nvSpPr>
          <p:cNvPr id="5" name="Content Placeholder 4"/>
          <p:cNvSpPr>
            <a:spLocks noGrp="1"/>
          </p:cNvSpPr>
          <p:nvPr>
            <p:ph sz="quarter" idx="14"/>
          </p:nvPr>
        </p:nvSpPr>
        <p:spPr>
          <a:xfrm>
            <a:off x="457200" y="6009365"/>
            <a:ext cx="8153400" cy="309375"/>
          </a:xfrm>
        </p:spPr>
        <p:txBody>
          <a:bodyPr/>
          <a:lstStyle/>
          <a:p>
            <a:pPr marL="0" indent="0">
              <a:buNone/>
            </a:pPr>
            <a:r>
              <a:rPr lang="el-GR" sz="1200" i="1" dirty="0" smtClean="0"/>
              <a:t>Πηγή</a:t>
            </a:r>
            <a:r>
              <a:rPr lang="en-US" sz="1200" i="1" dirty="0" smtClean="0"/>
              <a:t>: </a:t>
            </a:r>
            <a:r>
              <a:rPr lang="en-US" sz="1200" kern="200" spc="-200" dirty="0"/>
              <a:t>F R E </a:t>
            </a:r>
            <a:r>
              <a:rPr lang="en-US" sz="1200" dirty="0"/>
              <a:t>D: CPIAUCSL and GDPDEF</a:t>
            </a:r>
          </a:p>
        </p:txBody>
      </p:sp>
      <p:pic>
        <p:nvPicPr>
          <p:cNvPr id="8194" name="Picture 2"/>
          <p:cNvPicPr>
            <a:picLocks noGrp="1" noChangeAspect="1" noChangeArrowheads="1"/>
          </p:cNvPicPr>
          <p:nvPr>
            <p:ph type="pic" sz="quarter" idx="15"/>
          </p:nvPr>
        </p:nvPicPr>
        <p:blipFill>
          <a:blip r:embed="rId3" cstate="print"/>
          <a:srcRect t="961" b="961"/>
          <a:stretch>
            <a:fillRect/>
          </a:stretch>
        </p:blipFill>
        <p:spPr bwMode="auto">
          <a:xfrm>
            <a:off x="1075413" y="2057399"/>
            <a:ext cx="6544587" cy="3886201"/>
          </a:xfrm>
          <a:prstGeom prst="rect">
            <a:avLst/>
          </a:prstGeom>
          <a:noFill/>
          <a:ln w="9525">
            <a:noFill/>
            <a:miter lim="800000"/>
            <a:headEnd/>
            <a:tailEnd/>
          </a:ln>
        </p:spPr>
      </p:pic>
    </p:spTree>
    <p:extLst>
      <p:ext uri="{BB962C8B-B14F-4D97-AF65-F5344CB8AC3E}">
        <p14:creationId xmlns:p14="http://schemas.microsoft.com/office/powerpoint/2010/main" xmlns="" val="3403873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6 από</a:t>
            </a:r>
            <a:r>
              <a:rPr lang="en-IN" sz="2800" dirty="0">
                <a:latin typeface="+mj-lt"/>
              </a:rPr>
              <a:t> 8</a:t>
            </a:r>
            <a:r>
              <a:rPr lang="el-GR" sz="2800" dirty="0">
                <a:latin typeface="+mj-lt"/>
              </a:rPr>
              <a:t>)</a:t>
            </a:r>
            <a:r>
              <a:rPr lang="en-IN" sz="2800" dirty="0">
                <a:latin typeface="+mj-lt"/>
              </a:rPr>
              <a:t> </a:t>
            </a:r>
            <a:endParaRPr lang="en-US" sz="2800" dirty="0">
              <a:latin typeface="+mj-lt"/>
            </a:endParaRPr>
          </a:p>
        </p:txBody>
      </p:sp>
      <p:sp>
        <p:nvSpPr>
          <p:cNvPr id="3" name="Content Placeholder 2"/>
          <p:cNvSpPr>
            <a:spLocks noGrp="1"/>
          </p:cNvSpPr>
          <p:nvPr>
            <p:ph idx="1"/>
          </p:nvPr>
        </p:nvSpPr>
        <p:spPr>
          <a:xfrm>
            <a:off x="457200" y="1072689"/>
            <a:ext cx="8229600" cy="2280111"/>
          </a:xfrm>
        </p:spPr>
        <p:txBody>
          <a:bodyPr wrap="square">
            <a:noAutofit/>
          </a:bodyPr>
          <a:lstStyle/>
          <a:p>
            <a:pPr>
              <a:spcBef>
                <a:spcPts val="525"/>
              </a:spcBef>
            </a:pPr>
            <a:r>
              <a:rPr lang="el-GR" sz="2200" dirty="0">
                <a:ea typeface="ヒラギノ角ゴ Pro W3" pitchFamily="-84" charset="-128"/>
              </a:rPr>
              <a:t>Ο ΔΤΚ και ο </a:t>
            </a:r>
            <a:r>
              <a:rPr lang="el-GR" sz="2200" dirty="0" err="1">
                <a:ea typeface="ヒラギノ角ゴ Pro W3" pitchFamily="-84" charset="-128"/>
              </a:rPr>
              <a:t>αποπληθωριστής</a:t>
            </a:r>
            <a:r>
              <a:rPr lang="el-GR" sz="2200" dirty="0">
                <a:ea typeface="ヒラギノ角ゴ Pro W3" pitchFamily="-84" charset="-128"/>
              </a:rPr>
              <a:t> ΑΕΠ κινούνταν παράλληλα συνήθως.</a:t>
            </a:r>
          </a:p>
          <a:p>
            <a:pPr>
              <a:spcBef>
                <a:spcPts val="525"/>
              </a:spcBef>
            </a:pPr>
            <a:r>
              <a:rPr lang="el-GR" sz="2200" dirty="0">
                <a:ea typeface="ヒラギノ角ゴ Pro W3" pitchFamily="-84" charset="-128"/>
              </a:rPr>
              <a:t>Εξαίρεση: Το 1979 και το 1980, η αύξηση του ΔΤΚ ήταν σημαντικά μεγαλύτερη από την αύξηση του </a:t>
            </a:r>
            <a:r>
              <a:rPr lang="el-GR" sz="2200" dirty="0" err="1">
                <a:ea typeface="ヒラギノ角ゴ Pro W3" pitchFamily="-84" charset="-128"/>
              </a:rPr>
              <a:t>αποπληθωριστή</a:t>
            </a:r>
            <a:r>
              <a:rPr lang="el-GR" sz="2200" dirty="0">
                <a:ea typeface="ヒラギノ角ゴ Pro W3" pitchFamily="-84" charset="-128"/>
              </a:rPr>
              <a:t> ΑΕΠ, εξαιτίας της αύξησης της τιμής των εισαγόμενων αγαθών σε σχέση με την τιμή των εγχώρια παραγόμενων αγαθών.</a:t>
            </a:r>
            <a:r>
              <a:rPr lang="en-US" sz="2200" dirty="0">
                <a:ea typeface="ヒラギノ角ゴ Pro W3" pitchFamily="-84" charset="-128"/>
              </a:rPr>
              <a:t> </a:t>
            </a:r>
            <a:endParaRPr lang="en-US" sz="2200" dirty="0">
              <a:ea typeface="ヒラギノ角ゴ Pro W3" pitchFamily="-84" charset="-128"/>
              <a:cs typeface="Times New Roman" panose="02020603050405020304" pitchFamily="18" charset="0"/>
            </a:endParaRPr>
          </a:p>
        </p:txBody>
      </p:sp>
    </p:spTree>
    <p:extLst>
      <p:ext uri="{BB962C8B-B14F-4D97-AF65-F5344CB8AC3E}">
        <p14:creationId xmlns:p14="http://schemas.microsoft.com/office/powerpoint/2010/main" xmlns="" val="317386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7 από</a:t>
            </a:r>
            <a:r>
              <a:rPr lang="en-IN" sz="2800" dirty="0">
                <a:latin typeface="+mj-lt"/>
              </a:rPr>
              <a:t> 8</a:t>
            </a:r>
            <a:r>
              <a:rPr lang="el-GR" sz="2800" dirty="0">
                <a:latin typeface="+mj-lt"/>
              </a:rPr>
              <a:t>)</a:t>
            </a:r>
            <a:r>
              <a:rPr lang="en-IN" sz="2800" dirty="0">
                <a:latin typeface="+mj-lt"/>
              </a:rPr>
              <a:t> </a:t>
            </a:r>
            <a:endParaRPr lang="en-US" sz="2800" dirty="0">
              <a:latin typeface="+mj-lt"/>
            </a:endParaRPr>
          </a:p>
        </p:txBody>
      </p:sp>
      <p:sp>
        <p:nvSpPr>
          <p:cNvPr id="3" name="Content Placeholder 2"/>
          <p:cNvSpPr>
            <a:spLocks noGrp="1"/>
          </p:cNvSpPr>
          <p:nvPr>
            <p:ph idx="1"/>
          </p:nvPr>
        </p:nvSpPr>
        <p:spPr>
          <a:xfrm>
            <a:off x="457200" y="1032317"/>
            <a:ext cx="8229600" cy="2777683"/>
          </a:xfrm>
        </p:spPr>
        <p:txBody>
          <a:bodyPr wrap="square">
            <a:noAutofit/>
          </a:bodyPr>
          <a:lstStyle/>
          <a:p>
            <a:pPr>
              <a:spcBef>
                <a:spcPts val="525"/>
              </a:spcBef>
            </a:pPr>
            <a:r>
              <a:rPr lang="el-GR" sz="2200" i="1" dirty="0">
                <a:ea typeface="ヒラギノ角ゴ Pro W3" pitchFamily="-84" charset="-128"/>
              </a:rPr>
              <a:t>Ο καθαρός πληθωρισμός</a:t>
            </a:r>
            <a:r>
              <a:rPr lang="en-US" sz="2200" dirty="0">
                <a:ea typeface="ヒラギノ角ゴ Pro W3" pitchFamily="-84" charset="-128"/>
              </a:rPr>
              <a:t> </a:t>
            </a:r>
            <a:r>
              <a:rPr lang="el-GR" sz="2200" dirty="0">
                <a:ea typeface="ヒラギノ角ゴ Pro W3" pitchFamily="-84" charset="-128"/>
              </a:rPr>
              <a:t>είναι μια αναλογική αύξηση σε όλων των τιμών και μισθών</a:t>
            </a:r>
            <a:r>
              <a:rPr lang="en-US" sz="2200" dirty="0">
                <a:ea typeface="ヒラギノ角ゴ Pro W3" pitchFamily="-84" charset="-128"/>
              </a:rPr>
              <a:t>.</a:t>
            </a:r>
          </a:p>
          <a:p>
            <a:pPr lvl="1">
              <a:spcBef>
                <a:spcPts val="525"/>
              </a:spcBef>
            </a:pPr>
            <a:r>
              <a:rPr lang="el-GR" sz="2200" dirty="0">
                <a:ea typeface="ヒラギノ角ゴ Pro W3" pitchFamily="-84" charset="-128"/>
              </a:rPr>
              <a:t>Αυτή η μορφή πληθωρισμού προκαλεί μόνο μια μικρή ταλαιπωρία καθώς οι σχετικές τιμές δεν επηρεάζονται.</a:t>
            </a:r>
          </a:p>
          <a:p>
            <a:pPr lvl="1">
              <a:spcBef>
                <a:spcPts val="525"/>
              </a:spcBef>
            </a:pPr>
            <a:r>
              <a:rPr lang="el-GR" sz="2200" dirty="0">
                <a:ea typeface="ヒラギノ角ゴ Pro W3" pitchFamily="-84" charset="-128"/>
              </a:rPr>
              <a:t>Ο πραγματικός μισθός (μισθός μετρούμενος με αγαθά και όχι με δολάρια) δεν θα επηρεαστεί.</a:t>
            </a:r>
          </a:p>
          <a:p>
            <a:pPr lvl="1">
              <a:spcBef>
                <a:spcPts val="525"/>
              </a:spcBef>
            </a:pPr>
            <a:r>
              <a:rPr lang="el-GR" sz="2200" dirty="0">
                <a:ea typeface="ヒラギノ角ゴ Pro W3" pitchFamily="-84" charset="-128"/>
              </a:rPr>
              <a:t>Δεν υπάρχει καθαρός πληθωρισμός.</a:t>
            </a:r>
            <a:endParaRPr lang="en-US" sz="2200" dirty="0">
              <a:ea typeface="ヒラギノ角ゴ Pro W3" pitchFamily="-84" charset="-128"/>
            </a:endParaRPr>
          </a:p>
        </p:txBody>
      </p:sp>
    </p:spTree>
    <p:extLst>
      <p:ext uri="{BB962C8B-B14F-4D97-AF65-F5344CB8AC3E}">
        <p14:creationId xmlns:p14="http://schemas.microsoft.com/office/powerpoint/2010/main" xmlns="" val="182064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l-GR" sz="2800" dirty="0">
                <a:latin typeface="+mj-lt"/>
              </a:rPr>
              <a:t>Μια Περιήγηση στο Βιβλίο</a:t>
            </a:r>
            <a:endParaRPr lang="en-US" sz="2800" dirty="0">
              <a:latin typeface="+mj-lt"/>
            </a:endParaRPr>
          </a:p>
        </p:txBody>
      </p:sp>
      <p:sp>
        <p:nvSpPr>
          <p:cNvPr id="3" name="Content Placeholder 2"/>
          <p:cNvSpPr>
            <a:spLocks noGrp="1"/>
          </p:cNvSpPr>
          <p:nvPr>
            <p:ph idx="1"/>
          </p:nvPr>
        </p:nvSpPr>
        <p:spPr>
          <a:xfrm>
            <a:off x="457200" y="1133088"/>
            <a:ext cx="8229600" cy="2600712"/>
          </a:xfrm>
        </p:spPr>
        <p:txBody>
          <a:bodyPr wrap="square">
            <a:noAutofit/>
          </a:bodyPr>
          <a:lstStyle/>
          <a:p>
            <a:pPr>
              <a:spcBef>
                <a:spcPts val="525"/>
              </a:spcBef>
            </a:pPr>
            <a:r>
              <a:rPr lang="el-GR" sz="2200" dirty="0">
                <a:ea typeface="ヒラギノ角ゴ Pro W3" pitchFamily="-84" charset="-128"/>
              </a:rPr>
              <a:t>Οι λέξεις προϊόν, ανεργία και πληθωρισμός εμφανίζονται καθημερινά στις εφημερίδες και στις βραδινές ειδήσεις.</a:t>
            </a:r>
          </a:p>
          <a:p>
            <a:pPr>
              <a:spcBef>
                <a:spcPts val="525"/>
              </a:spcBef>
            </a:pPr>
            <a:r>
              <a:rPr lang="el-GR" sz="2200" dirty="0">
                <a:ea typeface="ヒラギノ角ゴ Pro W3" pitchFamily="-84" charset="-128"/>
              </a:rPr>
              <a:t>Σε αυτό το κεφάλαιο, ορίζουμε αυτές τις λέξεις με μεγαλύτερη ακρίβεια.</a:t>
            </a:r>
          </a:p>
          <a:p>
            <a:pPr>
              <a:spcBef>
                <a:spcPts val="525"/>
              </a:spcBef>
            </a:pPr>
            <a:r>
              <a:rPr lang="el-GR" sz="2200" dirty="0">
                <a:ea typeface="ヒラギノ角ゴ Pro W3" pitchFamily="-84" charset="-128"/>
              </a:rPr>
              <a:t>Το κεφάλαιο εισάγει επίσης έννοιες γύρω από τις οποίες είναι οργανωμένο το βιβλίο: η βραχυπρόθεσμη, η μεσοπρόθεσμη και η μακροπρόθεσμη περίοδος</a:t>
            </a:r>
            <a:r>
              <a:rPr lang="en-US" sz="2200" dirty="0">
                <a:ea typeface="ヒラギノ角ゴ Pro W3" pitchFamily="-84" charset="-128"/>
              </a:rPr>
              <a:t>.</a:t>
            </a:r>
          </a:p>
        </p:txBody>
      </p:sp>
    </p:spTree>
    <p:extLst>
      <p:ext uri="{BB962C8B-B14F-4D97-AF65-F5344CB8AC3E}">
        <p14:creationId xmlns:p14="http://schemas.microsoft.com/office/powerpoint/2010/main" xmlns="" val="1177666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2.3 </a:t>
            </a:r>
            <a:r>
              <a:rPr lang="el-GR" sz="2800" dirty="0">
                <a:latin typeface="+mj-lt"/>
              </a:rPr>
              <a:t>Ο Ρυθμός Πληθωρισμού</a:t>
            </a:r>
            <a:r>
              <a:rPr lang="en-IN" sz="2800" dirty="0">
                <a:latin typeface="+mj-lt"/>
              </a:rPr>
              <a:t> (</a:t>
            </a:r>
            <a:r>
              <a:rPr lang="el-GR" sz="2800" dirty="0">
                <a:latin typeface="+mj-lt"/>
              </a:rPr>
              <a:t>8 από</a:t>
            </a:r>
            <a:r>
              <a:rPr lang="en-IN" sz="2800" dirty="0">
                <a:latin typeface="+mj-lt"/>
              </a:rPr>
              <a:t> 8</a:t>
            </a:r>
            <a:r>
              <a:rPr lang="el-GR" sz="2800" dirty="0">
                <a:latin typeface="+mj-lt"/>
              </a:rPr>
              <a:t>)</a:t>
            </a:r>
            <a:r>
              <a:rPr lang="en-IN" sz="2800" dirty="0">
                <a:latin typeface="+mj-lt"/>
              </a:rPr>
              <a:t> </a:t>
            </a:r>
            <a:endParaRPr lang="en-US" sz="2800" dirty="0">
              <a:latin typeface="+mj-lt"/>
            </a:endParaRPr>
          </a:p>
        </p:txBody>
      </p:sp>
      <p:sp>
        <p:nvSpPr>
          <p:cNvPr id="3" name="Content Placeholder 2"/>
          <p:cNvSpPr>
            <a:spLocks noGrp="1"/>
          </p:cNvSpPr>
          <p:nvPr>
            <p:ph idx="1"/>
          </p:nvPr>
        </p:nvSpPr>
        <p:spPr>
          <a:xfrm>
            <a:off x="457200" y="1196385"/>
            <a:ext cx="8229600" cy="3147015"/>
          </a:xfrm>
        </p:spPr>
        <p:txBody>
          <a:bodyPr wrap="square">
            <a:noAutofit/>
          </a:bodyPr>
          <a:lstStyle/>
          <a:p>
            <a:pPr>
              <a:spcBef>
                <a:spcPts val="525"/>
              </a:spcBef>
            </a:pPr>
            <a:r>
              <a:rPr lang="el-GR" sz="2200" dirty="0">
                <a:ea typeface="ヒラギノ角ゴ Pro W3" pitchFamily="-84" charset="-128"/>
              </a:rPr>
              <a:t>Γιατί οι οικονομολόγοι ενδιαφέρονται για τον πληθωρισμό;</a:t>
            </a:r>
            <a:endParaRPr lang="en-US" sz="2200" dirty="0">
              <a:ea typeface="ヒラギノ角ゴ Pro W3" pitchFamily="-84" charset="-128"/>
            </a:endParaRPr>
          </a:p>
          <a:p>
            <a:pPr lvl="1">
              <a:spcBef>
                <a:spcPts val="525"/>
              </a:spcBef>
            </a:pPr>
            <a:r>
              <a:rPr lang="el-GR" sz="2200" dirty="0">
                <a:ea typeface="ヒラギノ角ゴ Pro W3" pitchFamily="-84" charset="-128"/>
              </a:rPr>
              <a:t>Ο πληθωρισμός επηρεάζει την κατανομή του εισοδήματος όταν δεν αυξάνονται αναλογικά όλες οι τιμές και οι μισθοί.</a:t>
            </a:r>
          </a:p>
          <a:p>
            <a:pPr lvl="1">
              <a:spcBef>
                <a:spcPts val="525"/>
              </a:spcBef>
            </a:pPr>
            <a:r>
              <a:rPr lang="el-GR" sz="2200" dirty="0">
                <a:ea typeface="ヒラギノ角ゴ Pro W3" pitchFamily="-84" charset="-128"/>
              </a:rPr>
              <a:t>Ο πληθωρισμός οδηγεί σε στρεβλώσεις λόγω της αβεβαιότητας, ορισμένων τιμών που καθορίζονται από το νόμο και την αλληλεπίδρασή του με τη φορολογία (αύξηση των φορολογικών κλιμακίων)</a:t>
            </a:r>
            <a:r>
              <a:rPr lang="en-US" sz="2200" dirty="0">
                <a:ea typeface="ヒラギノ角ゴ Pro W3" pitchFamily="-84" charset="-128"/>
              </a:rPr>
              <a:t>.</a:t>
            </a:r>
          </a:p>
          <a:p>
            <a:pPr>
              <a:spcBef>
                <a:spcPts val="525"/>
              </a:spcBef>
            </a:pPr>
            <a:r>
              <a:rPr lang="el-GR" sz="2200" dirty="0">
                <a:ea typeface="ヒラギノ角ゴ Pro W3" pitchFamily="-84" charset="-128"/>
              </a:rPr>
              <a:t>Οι περισσότεροι οικονομολόγοι πιστεύουν ότι ο «καλύτερος» ρυθμός πληθωρισμού είναι ένας χαμηλός και σταθερός ρυθμός πληθωρισμού μεταξύ 1 και 4%.</a:t>
            </a:r>
            <a:r>
              <a:rPr lang="en-US" sz="2200" dirty="0">
                <a:ea typeface="ヒラギノ角ゴ Pro W3" pitchFamily="-84" charset="-128"/>
              </a:rPr>
              <a:t> </a:t>
            </a:r>
          </a:p>
        </p:txBody>
      </p:sp>
    </p:spTree>
    <p:extLst>
      <p:ext uri="{BB962C8B-B14F-4D97-AF65-F5344CB8AC3E}">
        <p14:creationId xmlns:p14="http://schemas.microsoft.com/office/powerpoint/2010/main" xmlns="" val="204998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47675" y="990600"/>
            <a:ext cx="8229600" cy="729174"/>
          </a:xfrm>
        </p:spPr>
        <p:txBody>
          <a:bodyPr>
            <a:noAutofit/>
          </a:bodyPr>
          <a:lstStyle/>
          <a:p>
            <a:pPr marL="0" indent="0">
              <a:spcBef>
                <a:spcPct val="0"/>
              </a:spcBef>
              <a:buNone/>
            </a:pPr>
            <a:r>
              <a:rPr lang="el-GR" sz="2200" b="1" dirty="0"/>
              <a:t>Απεικόνιση</a:t>
            </a:r>
            <a:r>
              <a:rPr lang="en-IN" sz="2200" b="1" dirty="0"/>
              <a:t> 2.5 </a:t>
            </a:r>
            <a:r>
              <a:rPr lang="el-GR" sz="2200" b="1" dirty="0" smtClean="0"/>
              <a:t> </a:t>
            </a:r>
            <a:r>
              <a:rPr lang="el-GR" sz="2200" dirty="0" smtClean="0">
                <a:effectLst/>
                <a:ea typeface="Times New Roman" panose="02020603050405020304" pitchFamily="18" charset="0"/>
                <a:cs typeface="Times New Roman" panose="02020603050405020304" pitchFamily="18" charset="0"/>
              </a:rPr>
              <a:t>Μεταβολές </a:t>
            </a:r>
            <a:r>
              <a:rPr lang="el-GR" sz="2200" dirty="0">
                <a:effectLst/>
                <a:ea typeface="Times New Roman" panose="02020603050405020304" pitchFamily="18" charset="0"/>
                <a:cs typeface="Times New Roman" panose="02020603050405020304" pitchFamily="18" charset="0"/>
              </a:rPr>
              <a:t>στο ποσοστό ανεργίας έναντι του ρυθμού ανάπτυξης στις ΗΠΑ, 1</a:t>
            </a:r>
            <a:r>
              <a:rPr lang="el-GR" sz="2200" baseline="30000" dirty="0">
                <a:effectLst/>
                <a:ea typeface="Times New Roman" panose="02020603050405020304" pitchFamily="18" charset="0"/>
                <a:cs typeface="Times New Roman" panose="02020603050405020304" pitchFamily="18" charset="0"/>
              </a:rPr>
              <a:t>ο</a:t>
            </a:r>
            <a:r>
              <a:rPr lang="el-GR" sz="2200" dirty="0">
                <a:effectLst/>
                <a:ea typeface="Times New Roman" panose="02020603050405020304" pitchFamily="18" charset="0"/>
                <a:cs typeface="Times New Roman" panose="02020603050405020304" pitchFamily="18" charset="0"/>
              </a:rPr>
              <a:t> τρίμηνο </a:t>
            </a:r>
            <a:r>
              <a:rPr lang="el-GR" sz="2200" dirty="0" smtClean="0">
                <a:effectLst/>
                <a:ea typeface="Times New Roman" panose="02020603050405020304" pitchFamily="18" charset="0"/>
                <a:cs typeface="Times New Roman" panose="02020603050405020304" pitchFamily="18" charset="0"/>
              </a:rPr>
              <a:t>2000</a:t>
            </a:r>
            <a:r>
              <a:rPr lang="en-US" sz="2200" dirty="0" smtClean="0">
                <a:effectLst/>
                <a:ea typeface="Times New Roman" panose="02020603050405020304" pitchFamily="18" charset="0"/>
                <a:cs typeface="Times New Roman" panose="02020603050405020304" pitchFamily="18" charset="0"/>
              </a:rPr>
              <a:t> </a:t>
            </a:r>
            <a:r>
              <a:rPr lang="el-GR" sz="2200" dirty="0" smtClean="0">
                <a:effectLst/>
                <a:ea typeface="Times New Roman" panose="02020603050405020304" pitchFamily="18" charset="0"/>
                <a:cs typeface="Times New Roman" panose="02020603050405020304" pitchFamily="18" charset="0"/>
              </a:rPr>
              <a:t>-</a:t>
            </a:r>
            <a:r>
              <a:rPr lang="en-US" sz="2200" dirty="0" smtClean="0">
                <a:effectLst/>
                <a:ea typeface="Times New Roman" panose="02020603050405020304" pitchFamily="18" charset="0"/>
                <a:cs typeface="Times New Roman" panose="02020603050405020304" pitchFamily="18" charset="0"/>
              </a:rPr>
              <a:t> </a:t>
            </a:r>
            <a:r>
              <a:rPr lang="el-GR" sz="2200" dirty="0" smtClean="0">
                <a:effectLst/>
                <a:ea typeface="Times New Roman" panose="02020603050405020304" pitchFamily="18" charset="0"/>
                <a:cs typeface="Times New Roman" panose="02020603050405020304" pitchFamily="18" charset="0"/>
              </a:rPr>
              <a:t>4</a:t>
            </a:r>
            <a:r>
              <a:rPr lang="el-GR" sz="2200" baseline="30000" dirty="0" smtClean="0">
                <a:effectLst/>
                <a:ea typeface="Times New Roman" panose="02020603050405020304" pitchFamily="18" charset="0"/>
                <a:cs typeface="Times New Roman" panose="02020603050405020304" pitchFamily="18" charset="0"/>
              </a:rPr>
              <a:t>ο</a:t>
            </a:r>
            <a:r>
              <a:rPr lang="el-GR" sz="2200" dirty="0" smtClean="0">
                <a:effectLst/>
                <a:ea typeface="Times New Roman" panose="02020603050405020304" pitchFamily="18" charset="0"/>
                <a:cs typeface="Times New Roman" panose="02020603050405020304" pitchFamily="18" charset="0"/>
              </a:rPr>
              <a:t> </a:t>
            </a:r>
            <a:r>
              <a:rPr lang="el-GR" sz="2200" dirty="0">
                <a:effectLst/>
                <a:ea typeface="Times New Roman" panose="02020603050405020304" pitchFamily="18" charset="0"/>
                <a:cs typeface="Times New Roman" panose="02020603050405020304" pitchFamily="18" charset="0"/>
              </a:rPr>
              <a:t>τρίμηνο 2018</a:t>
            </a:r>
            <a:endParaRPr lang="en-US" sz="2200" dirty="0"/>
          </a:p>
        </p:txBody>
      </p:sp>
      <p:sp>
        <p:nvSpPr>
          <p:cNvPr id="3" name="Content Placeholder 2"/>
          <p:cNvSpPr>
            <a:spLocks noGrp="1"/>
          </p:cNvSpPr>
          <p:nvPr>
            <p:ph idx="1"/>
          </p:nvPr>
        </p:nvSpPr>
        <p:spPr>
          <a:xfrm>
            <a:off x="457200" y="1828800"/>
            <a:ext cx="8229600" cy="1351371"/>
          </a:xfrm>
        </p:spPr>
        <p:txBody>
          <a:bodyPr wrap="square">
            <a:noAutofit/>
          </a:bodyPr>
          <a:lstStyle/>
          <a:p>
            <a:pPr marL="0" indent="0">
              <a:spcBef>
                <a:spcPts val="525"/>
              </a:spcBef>
              <a:buNone/>
            </a:pPr>
            <a:r>
              <a:rPr lang="el-GR" sz="1800" dirty="0">
                <a:ea typeface="ヒラギノ角ゴ Pro W3" pitchFamily="-84" charset="-128"/>
              </a:rPr>
              <a:t>Η αύξηση της παραγωγής που είναι υψηλότερη από το συνηθισμένο σχετίζεται με μείωση του ποσοστού ανεργίας</a:t>
            </a:r>
            <a:r>
              <a:rPr lang="el-GR" sz="1800" dirty="0" smtClean="0">
                <a:ea typeface="ヒラギノ角ゴ Pro W3" pitchFamily="-84" charset="-128"/>
              </a:rPr>
              <a:t>.</a:t>
            </a:r>
            <a:r>
              <a:rPr lang="en-US" sz="1800" dirty="0" smtClean="0">
                <a:ea typeface="ヒラギノ角ゴ Pro W3" pitchFamily="-84" charset="-128"/>
              </a:rPr>
              <a:t> </a:t>
            </a:r>
            <a:r>
              <a:rPr lang="el-GR" sz="1800" dirty="0" smtClean="0">
                <a:ea typeface="ヒラギノ角ゴ Pro W3" pitchFamily="-84" charset="-128"/>
              </a:rPr>
              <a:t>Η </a:t>
            </a:r>
            <a:r>
              <a:rPr lang="el-GR" sz="1800" dirty="0">
                <a:ea typeface="ヒラギノ角ゴ Pro W3" pitchFamily="-84" charset="-128"/>
              </a:rPr>
              <a:t>αύξηση της παραγωγής που είναι χαμηλότερη από το συνηθισμένο σχετίζεται με αύξηση του ποσοστού ανεργίας.</a:t>
            </a:r>
            <a:endParaRPr lang="en-IN" sz="1800" dirty="0">
              <a:ea typeface="ヒラギノ角ゴ Pro W3" pitchFamily="-84" charset="-128"/>
            </a:endParaRPr>
          </a:p>
          <a:p>
            <a:pPr marL="0" indent="0">
              <a:spcBef>
                <a:spcPts val="525"/>
              </a:spcBef>
              <a:buNone/>
            </a:pPr>
            <a:endParaRPr lang="en-US" sz="2000" dirty="0">
              <a:ea typeface="ヒラギノ角ゴ Pro W3" pitchFamily="-84" charset="-128"/>
            </a:endParaRPr>
          </a:p>
        </p:txBody>
      </p:sp>
      <p:sp>
        <p:nvSpPr>
          <p:cNvPr id="5" name="Content Placeholder 4"/>
          <p:cNvSpPr>
            <a:spLocks noGrp="1"/>
          </p:cNvSpPr>
          <p:nvPr>
            <p:ph sz="quarter" idx="14"/>
          </p:nvPr>
        </p:nvSpPr>
        <p:spPr>
          <a:xfrm>
            <a:off x="457200" y="6009365"/>
            <a:ext cx="8153400" cy="309375"/>
          </a:xfrm>
        </p:spPr>
        <p:txBody>
          <a:bodyPr/>
          <a:lstStyle/>
          <a:p>
            <a:pPr marL="0" indent="0">
              <a:buNone/>
            </a:pPr>
            <a:r>
              <a:rPr lang="en-IN" sz="1200" i="1" dirty="0"/>
              <a:t>Source: </a:t>
            </a:r>
            <a:r>
              <a:rPr lang="en-IN" sz="1200" dirty="0"/>
              <a:t>FRED: Series </a:t>
            </a:r>
            <a:r>
              <a:rPr lang="en-IN" sz="1200" spc="-200" dirty="0"/>
              <a:t>G D P C, </a:t>
            </a:r>
            <a:r>
              <a:rPr lang="en-IN" sz="1200" dirty="0"/>
              <a:t> UNRATE.</a:t>
            </a:r>
            <a:endParaRPr lang="en-US" sz="1200" dirty="0"/>
          </a:p>
          <a:p>
            <a:pPr marL="0" indent="0">
              <a:buNone/>
            </a:pPr>
            <a:endParaRPr lang="en-IN" sz="1200" dirty="0"/>
          </a:p>
        </p:txBody>
      </p:sp>
      <p:pic>
        <p:nvPicPr>
          <p:cNvPr id="9218" name="Picture 2"/>
          <p:cNvPicPr>
            <a:picLocks noGrp="1" noChangeAspect="1" noChangeArrowheads="1"/>
          </p:cNvPicPr>
          <p:nvPr>
            <p:ph type="pic" sz="quarter" idx="15"/>
          </p:nvPr>
        </p:nvPicPr>
        <p:blipFill>
          <a:blip r:embed="rId3" cstate="print"/>
          <a:srcRect t="5728" b="5728"/>
          <a:stretch>
            <a:fillRect/>
          </a:stretch>
        </p:blipFill>
        <p:spPr bwMode="auto">
          <a:xfrm>
            <a:off x="762000" y="2667000"/>
            <a:ext cx="7418192" cy="3124200"/>
          </a:xfrm>
          <a:prstGeom prst="rect">
            <a:avLst/>
          </a:prstGeom>
          <a:noFill/>
          <a:ln w="9525">
            <a:noFill/>
            <a:miter lim="800000"/>
            <a:headEnd/>
            <a:tailEnd/>
          </a:ln>
        </p:spPr>
      </p:pic>
      <p:sp>
        <p:nvSpPr>
          <p:cNvPr id="8" name="Title 1"/>
          <p:cNvSpPr>
            <a:spLocks noGrp="1"/>
          </p:cNvSpPr>
          <p:nvPr>
            <p:ph type="title"/>
          </p:nvPr>
        </p:nvSpPr>
        <p:spPr>
          <a:xfrm>
            <a:off x="457200" y="0"/>
            <a:ext cx="8229600" cy="861774"/>
          </a:xfrm>
        </p:spPr>
        <p:txBody>
          <a:bodyPr wrap="square">
            <a:noAutofit/>
          </a:bodyPr>
          <a:lstStyle/>
          <a:p>
            <a:r>
              <a:rPr lang="en-IN" sz="2800" dirty="0">
                <a:latin typeface="+mj-lt"/>
              </a:rPr>
              <a:t>2.4 </a:t>
            </a:r>
            <a:r>
              <a:rPr lang="el-GR" sz="2800" dirty="0">
                <a:latin typeface="+mj-lt"/>
              </a:rPr>
              <a:t>Προϊόν, Ανεργία και Πληθωρισμός</a:t>
            </a:r>
            <a:r>
              <a:rPr lang="en-IN" sz="2800" dirty="0">
                <a:latin typeface="+mj-lt"/>
              </a:rPr>
              <a:t>: </a:t>
            </a:r>
            <a:r>
              <a:rPr lang="el-GR" sz="2800" dirty="0">
                <a:latin typeface="+mj-lt"/>
              </a:rPr>
              <a:t>Ο Νόμος του </a:t>
            </a:r>
            <a:r>
              <a:rPr lang="en-IN" sz="2800" dirty="0">
                <a:latin typeface="+mj-lt"/>
              </a:rPr>
              <a:t>Okun</a:t>
            </a:r>
            <a:r>
              <a:rPr lang="el-GR" sz="2800" dirty="0">
                <a:latin typeface="+mj-lt"/>
              </a:rPr>
              <a:t> και η Καμπύλη</a:t>
            </a:r>
            <a:r>
              <a:rPr lang="en-IN" sz="2800" dirty="0">
                <a:latin typeface="+mj-lt"/>
              </a:rPr>
              <a:t> </a:t>
            </a:r>
            <a:r>
              <a:rPr lang="en-US" sz="2800" dirty="0">
                <a:latin typeface="+mj-lt"/>
              </a:rPr>
              <a:t>P</a:t>
            </a:r>
            <a:r>
              <a:rPr lang="en-IN" sz="2800" dirty="0" err="1">
                <a:latin typeface="+mj-lt"/>
              </a:rPr>
              <a:t>hillips</a:t>
            </a:r>
            <a:r>
              <a:rPr lang="en-IN" sz="2800" dirty="0">
                <a:latin typeface="+mj-lt"/>
              </a:rPr>
              <a:t> </a:t>
            </a:r>
            <a:r>
              <a:rPr lang="en-IN" sz="2800" dirty="0" smtClean="0">
                <a:latin typeface="+mj-lt"/>
              </a:rPr>
              <a:t>(</a:t>
            </a:r>
            <a:r>
              <a:rPr lang="en-US" sz="2800" dirty="0" smtClean="0">
                <a:latin typeface="+mj-lt"/>
              </a:rPr>
              <a:t>1</a:t>
            </a:r>
            <a:r>
              <a:rPr lang="en-IN" sz="2800" dirty="0" smtClean="0">
                <a:latin typeface="+mj-lt"/>
              </a:rPr>
              <a:t> </a:t>
            </a:r>
            <a:r>
              <a:rPr lang="el-GR" sz="2800" dirty="0">
                <a:latin typeface="+mj-lt"/>
              </a:rPr>
              <a:t>από</a:t>
            </a:r>
            <a:r>
              <a:rPr lang="en-IN" sz="2800" dirty="0">
                <a:latin typeface="+mj-lt"/>
              </a:rPr>
              <a:t> 4)</a:t>
            </a:r>
            <a:r>
              <a:rPr lang="el-GR" sz="2800" dirty="0">
                <a:latin typeface="+mj-lt"/>
              </a:rPr>
              <a:t>.</a:t>
            </a:r>
            <a:endParaRPr lang="en-US" sz="2800" dirty="0">
              <a:latin typeface="+mj-lt"/>
            </a:endParaRPr>
          </a:p>
        </p:txBody>
      </p:sp>
    </p:spTree>
    <p:extLst>
      <p:ext uri="{BB962C8B-B14F-4D97-AF65-F5344CB8AC3E}">
        <p14:creationId xmlns:p14="http://schemas.microsoft.com/office/powerpoint/2010/main" xmlns="" val="1518517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noAutofit/>
          </a:bodyPr>
          <a:lstStyle/>
          <a:p>
            <a:r>
              <a:rPr lang="en-IN" sz="2800" dirty="0">
                <a:latin typeface="+mj-lt"/>
              </a:rPr>
              <a:t>2.4 </a:t>
            </a:r>
            <a:r>
              <a:rPr lang="el-GR" sz="2800" dirty="0">
                <a:latin typeface="+mj-lt"/>
              </a:rPr>
              <a:t>Προϊόν, Ανεργία και Πληθωρισμός</a:t>
            </a:r>
            <a:r>
              <a:rPr lang="en-IN" sz="2800" dirty="0">
                <a:latin typeface="+mj-lt"/>
              </a:rPr>
              <a:t>: </a:t>
            </a:r>
            <a:r>
              <a:rPr lang="el-GR" sz="2800" dirty="0">
                <a:latin typeface="+mj-lt"/>
              </a:rPr>
              <a:t>Ο Νόμος του </a:t>
            </a:r>
            <a:r>
              <a:rPr lang="en-IN" sz="2800" dirty="0">
                <a:latin typeface="+mj-lt"/>
              </a:rPr>
              <a:t>Okun</a:t>
            </a:r>
            <a:r>
              <a:rPr lang="el-GR" sz="2800" dirty="0">
                <a:latin typeface="+mj-lt"/>
              </a:rPr>
              <a:t> και η Καμπύλη</a:t>
            </a:r>
            <a:r>
              <a:rPr lang="en-IN" sz="2800" dirty="0">
                <a:latin typeface="+mj-lt"/>
              </a:rPr>
              <a:t> </a:t>
            </a:r>
            <a:r>
              <a:rPr lang="en-US" sz="2800" dirty="0">
                <a:latin typeface="+mj-lt"/>
              </a:rPr>
              <a:t>P</a:t>
            </a:r>
            <a:r>
              <a:rPr lang="en-IN" sz="2800" dirty="0" err="1">
                <a:latin typeface="+mj-lt"/>
              </a:rPr>
              <a:t>hillips</a:t>
            </a:r>
            <a:r>
              <a:rPr lang="en-IN" sz="2800" dirty="0">
                <a:latin typeface="+mj-lt"/>
              </a:rPr>
              <a:t> (</a:t>
            </a:r>
            <a:r>
              <a:rPr lang="el-GR" sz="2800" dirty="0">
                <a:latin typeface="+mj-lt"/>
              </a:rPr>
              <a:t>2</a:t>
            </a:r>
            <a:r>
              <a:rPr lang="en-IN" sz="2800" dirty="0">
                <a:latin typeface="+mj-lt"/>
              </a:rPr>
              <a:t> </a:t>
            </a:r>
            <a:r>
              <a:rPr lang="el-GR" sz="2800" dirty="0">
                <a:latin typeface="+mj-lt"/>
              </a:rPr>
              <a:t>από</a:t>
            </a:r>
            <a:r>
              <a:rPr lang="en-IN" sz="2800" dirty="0">
                <a:latin typeface="+mj-lt"/>
              </a:rPr>
              <a:t> 4)</a:t>
            </a:r>
            <a:r>
              <a:rPr lang="el-GR" sz="2800" dirty="0">
                <a:latin typeface="+mj-lt"/>
              </a:rPr>
              <a:t>.</a:t>
            </a:r>
            <a:endParaRPr lang="en-US" sz="2800" dirty="0">
              <a:latin typeface="+mj-lt"/>
            </a:endParaRPr>
          </a:p>
        </p:txBody>
      </p:sp>
      <p:sp>
        <p:nvSpPr>
          <p:cNvPr id="3" name="Content Placeholder 2"/>
          <p:cNvSpPr>
            <a:spLocks noGrp="1"/>
          </p:cNvSpPr>
          <p:nvPr>
            <p:ph idx="1"/>
          </p:nvPr>
        </p:nvSpPr>
        <p:spPr>
          <a:xfrm>
            <a:off x="457200" y="1372121"/>
            <a:ext cx="8229600" cy="3885679"/>
          </a:xfrm>
        </p:spPr>
        <p:txBody>
          <a:bodyPr wrap="square">
            <a:noAutofit/>
          </a:bodyPr>
          <a:lstStyle/>
          <a:p>
            <a:pPr>
              <a:spcBef>
                <a:spcPts val="525"/>
              </a:spcBef>
            </a:pPr>
            <a:r>
              <a:rPr lang="el-GR" sz="2200" b="1" dirty="0">
                <a:ea typeface="ヒラギノ角ゴ Pro W3" pitchFamily="-84" charset="-128"/>
              </a:rPr>
              <a:t>Ο Νόμος του </a:t>
            </a:r>
            <a:r>
              <a:rPr lang="en-US" sz="2200" b="1" dirty="0">
                <a:ea typeface="ヒラギノ角ゴ Pro W3" pitchFamily="-84" charset="-128"/>
              </a:rPr>
              <a:t>Okun </a:t>
            </a:r>
            <a:r>
              <a:rPr lang="el-GR" sz="2200" dirty="0">
                <a:ea typeface="ヒラギノ角ゴ Pro W3" pitchFamily="-84" charset="-128"/>
              </a:rPr>
              <a:t>είναι μια σχέση που διερευνήθηκε αρχικά από τον Αμερικανό οικονομολόγο </a:t>
            </a:r>
            <a:r>
              <a:rPr lang="en-US" sz="2200" dirty="0">
                <a:ea typeface="ヒラギノ角ゴ Pro W3" pitchFamily="-84" charset="-128"/>
              </a:rPr>
              <a:t>Arthur Okun.</a:t>
            </a:r>
          </a:p>
          <a:p>
            <a:pPr>
              <a:spcBef>
                <a:spcPts val="525"/>
              </a:spcBef>
            </a:pPr>
            <a:r>
              <a:rPr lang="el-GR" sz="2200" dirty="0">
                <a:ea typeface="ヒラギノ角ゴ Pro W3" pitchFamily="-84" charset="-128"/>
              </a:rPr>
              <a:t>Στο Σχήμα 2-5, η γραμμή που ταιριάζει καλύτερα στα σημεία έχει αρνητική κλίση.</a:t>
            </a:r>
          </a:p>
          <a:p>
            <a:pPr>
              <a:spcBef>
                <a:spcPts val="525"/>
              </a:spcBef>
            </a:pPr>
            <a:r>
              <a:rPr lang="el-GR" sz="2200" dirty="0">
                <a:ea typeface="ヒラギノ角ゴ Pro W3" pitchFamily="-84" charset="-128"/>
              </a:rPr>
              <a:t>Η κλίση της γραμμής είναι -0,3, πράγμα που σημαίνει ότι, κατά μέσο όρο, μια αύξηση του ρυθμού ανάπτυξης κατά 1% μειώνει το ποσοστό ανεργίας κατά -0,3%.</a:t>
            </a:r>
          </a:p>
          <a:p>
            <a:pPr>
              <a:spcBef>
                <a:spcPts val="525"/>
              </a:spcBef>
            </a:pPr>
            <a:r>
              <a:rPr lang="el-GR" sz="2200" dirty="0">
                <a:ea typeface="ヒラギノ角ゴ Pro W3" pitchFamily="-84" charset="-128"/>
              </a:rPr>
              <a:t>Η γραμμή διασχίζει τον οριζόντιο άξονα όπου η αύξηση της παραγωγής είναι 0,5%, που σημαίνει ότι χρειάζεται ρυθμός ανάπτυξης 2% για να διατηρηθεί σταθερή η ανεργία.</a:t>
            </a:r>
            <a:endParaRPr lang="en-US" sz="2200" dirty="0">
              <a:ea typeface="ヒラギノ角ゴ Pro W3" pitchFamily="-84" charset="-128"/>
            </a:endParaRPr>
          </a:p>
        </p:txBody>
      </p:sp>
    </p:spTree>
    <p:extLst>
      <p:ext uri="{BB962C8B-B14F-4D97-AF65-F5344CB8AC3E}">
        <p14:creationId xmlns:p14="http://schemas.microsoft.com/office/powerpoint/2010/main" xmlns="" val="2644088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447674" y="1065685"/>
            <a:ext cx="8315325" cy="686915"/>
          </a:xfrm>
        </p:spPr>
        <p:txBody>
          <a:bodyPr>
            <a:noAutofit/>
          </a:bodyPr>
          <a:lstStyle/>
          <a:p>
            <a:pPr marL="3175" marR="47625" indent="0" defTabSz="877888">
              <a:spcBef>
                <a:spcPts val="0"/>
              </a:spcBef>
              <a:buNone/>
            </a:pPr>
            <a:r>
              <a:rPr lang="el-GR" sz="2000" b="1" dirty="0"/>
              <a:t>Απεικόνιση</a:t>
            </a:r>
            <a:r>
              <a:rPr lang="en-IN" sz="2000" b="1" dirty="0"/>
              <a:t> 2.6 </a:t>
            </a:r>
            <a:r>
              <a:rPr lang="el-GR" sz="2000" dirty="0">
                <a:solidFill>
                  <a:srgbClr val="000000"/>
                </a:solidFill>
                <a:effectLst/>
                <a:ea typeface="Times New Roman" panose="02020603050405020304" pitchFamily="18" charset="0"/>
                <a:cs typeface="Times New Roman" panose="02020603050405020304" pitchFamily="18" charset="0"/>
              </a:rPr>
              <a:t>Μεταβολές του </a:t>
            </a:r>
            <a:r>
              <a:rPr lang="el-GR" sz="2000" dirty="0" smtClean="0">
                <a:solidFill>
                  <a:srgbClr val="000000"/>
                </a:solidFill>
                <a:effectLst/>
                <a:ea typeface="Times New Roman" panose="02020603050405020304" pitchFamily="18" charset="0"/>
                <a:cs typeface="Times New Roman" panose="02020603050405020304" pitchFamily="18" charset="0"/>
              </a:rPr>
              <a:t>πληθωρισμού </a:t>
            </a:r>
            <a:r>
              <a:rPr lang="el-GR" sz="2000" dirty="0">
                <a:solidFill>
                  <a:srgbClr val="000000"/>
                </a:solidFill>
                <a:effectLst/>
                <a:ea typeface="Times New Roman" panose="02020603050405020304" pitchFamily="18" charset="0"/>
                <a:cs typeface="Times New Roman" panose="02020603050405020304" pitchFamily="18" charset="0"/>
              </a:rPr>
              <a:t>έναντι του ποσοστού ανεργίας στις Ηνωμένες Πολιτείες, </a:t>
            </a:r>
            <a:r>
              <a:rPr lang="el-GR" sz="2000" dirty="0" smtClean="0">
                <a:ea typeface="Times New Roman" panose="02020603050405020304" pitchFamily="18" charset="0"/>
                <a:cs typeface="Times New Roman" panose="02020603050405020304" pitchFamily="18" charset="0"/>
              </a:rPr>
              <a:t>1</a:t>
            </a:r>
            <a:r>
              <a:rPr lang="el-GR" sz="2000" baseline="30000" dirty="0" smtClean="0">
                <a:ea typeface="Times New Roman" panose="02020603050405020304" pitchFamily="18" charset="0"/>
                <a:cs typeface="Times New Roman" panose="02020603050405020304" pitchFamily="18" charset="0"/>
              </a:rPr>
              <a:t>ο</a:t>
            </a:r>
            <a:r>
              <a:rPr lang="el-GR" sz="2000" dirty="0" smtClean="0">
                <a:ea typeface="Times New Roman" panose="02020603050405020304" pitchFamily="18" charset="0"/>
                <a:cs typeface="Times New Roman" panose="02020603050405020304" pitchFamily="18" charset="0"/>
              </a:rPr>
              <a:t> τρίμηνο 2000</a:t>
            </a:r>
            <a:r>
              <a:rPr lang="en-US" sz="2000" dirty="0" smtClean="0">
                <a:ea typeface="Times New Roman" panose="02020603050405020304" pitchFamily="18" charset="0"/>
                <a:cs typeface="Times New Roman" panose="02020603050405020304" pitchFamily="18" charset="0"/>
              </a:rPr>
              <a:t> </a:t>
            </a:r>
            <a:r>
              <a:rPr lang="el-GR" sz="2000" dirty="0" smtClean="0">
                <a:ea typeface="Times New Roman" panose="02020603050405020304" pitchFamily="18" charset="0"/>
                <a:cs typeface="Times New Roman" panose="02020603050405020304" pitchFamily="18" charset="0"/>
              </a:rPr>
              <a:t>-</a:t>
            </a:r>
            <a:r>
              <a:rPr lang="en-US" sz="2000" dirty="0" smtClean="0">
                <a:ea typeface="Times New Roman" panose="02020603050405020304" pitchFamily="18" charset="0"/>
                <a:cs typeface="Times New Roman" panose="02020603050405020304" pitchFamily="18" charset="0"/>
              </a:rPr>
              <a:t> </a:t>
            </a:r>
            <a:r>
              <a:rPr lang="el-GR" sz="2000" dirty="0" smtClean="0">
                <a:ea typeface="Times New Roman" panose="02020603050405020304" pitchFamily="18" charset="0"/>
                <a:cs typeface="Times New Roman" panose="02020603050405020304" pitchFamily="18" charset="0"/>
              </a:rPr>
              <a:t>4</a:t>
            </a:r>
            <a:r>
              <a:rPr lang="el-GR" sz="2000" baseline="30000" dirty="0" smtClean="0">
                <a:ea typeface="Times New Roman" panose="02020603050405020304" pitchFamily="18" charset="0"/>
                <a:cs typeface="Times New Roman" panose="02020603050405020304" pitchFamily="18" charset="0"/>
              </a:rPr>
              <a:t>ο</a:t>
            </a:r>
            <a:r>
              <a:rPr lang="el-GR" sz="2000" dirty="0" smtClean="0">
                <a:ea typeface="Times New Roman" panose="02020603050405020304" pitchFamily="18" charset="0"/>
                <a:cs typeface="Times New Roman" panose="02020603050405020304" pitchFamily="18" charset="0"/>
              </a:rPr>
              <a:t> τρίμηνο 2018</a:t>
            </a:r>
            <a:endParaRPr lang="en-IN" sz="2000" dirty="0"/>
          </a:p>
          <a:p>
            <a:pPr marL="3175" indent="0">
              <a:spcBef>
                <a:spcPct val="0"/>
              </a:spcBef>
              <a:buNone/>
            </a:pPr>
            <a:endParaRPr lang="en-US" sz="2000" dirty="0"/>
          </a:p>
        </p:txBody>
      </p:sp>
      <p:sp>
        <p:nvSpPr>
          <p:cNvPr id="5" name="Content Placeholder 4"/>
          <p:cNvSpPr>
            <a:spLocks noGrp="1"/>
          </p:cNvSpPr>
          <p:nvPr>
            <p:ph sz="quarter" idx="14"/>
          </p:nvPr>
        </p:nvSpPr>
        <p:spPr>
          <a:xfrm>
            <a:off x="457200" y="6009365"/>
            <a:ext cx="8153400" cy="309375"/>
          </a:xfrm>
        </p:spPr>
        <p:txBody>
          <a:bodyPr/>
          <a:lstStyle/>
          <a:p>
            <a:pPr marL="0" indent="0">
              <a:buNone/>
            </a:pPr>
            <a:r>
              <a:rPr lang="el-GR" sz="1200" i="1" dirty="0" smtClean="0"/>
              <a:t>Πηγή</a:t>
            </a:r>
            <a:r>
              <a:rPr lang="en-US" sz="1200" i="1" dirty="0" smtClean="0"/>
              <a:t>: </a:t>
            </a:r>
            <a:r>
              <a:rPr lang="en-US" sz="1200" dirty="0"/>
              <a:t>FRED:</a:t>
            </a:r>
            <a:r>
              <a:rPr lang="en-US" sz="1200" i="1" dirty="0"/>
              <a:t> </a:t>
            </a:r>
            <a:r>
              <a:rPr lang="en-US" sz="1200" dirty="0"/>
              <a:t>Series </a:t>
            </a:r>
            <a:r>
              <a:rPr lang="en-US" sz="1200" spc="-200" dirty="0"/>
              <a:t>G D P C </a:t>
            </a:r>
            <a:r>
              <a:rPr lang="en-US" sz="1200" dirty="0"/>
              <a:t>, CPILFESL.</a:t>
            </a:r>
          </a:p>
          <a:p>
            <a:pPr marL="0" indent="0">
              <a:buNone/>
            </a:pPr>
            <a:endParaRPr lang="en-IN" sz="1200" dirty="0"/>
          </a:p>
        </p:txBody>
      </p:sp>
      <p:pic>
        <p:nvPicPr>
          <p:cNvPr id="10242" name="Picture 2"/>
          <p:cNvPicPr>
            <a:picLocks noGrp="1" noChangeAspect="1" noChangeArrowheads="1"/>
          </p:cNvPicPr>
          <p:nvPr>
            <p:ph type="pic" sz="quarter" idx="15"/>
          </p:nvPr>
        </p:nvPicPr>
        <p:blipFill>
          <a:blip r:embed="rId3" cstate="print"/>
          <a:srcRect t="1557" b="1557"/>
          <a:stretch>
            <a:fillRect/>
          </a:stretch>
        </p:blipFill>
        <p:spPr bwMode="auto">
          <a:xfrm>
            <a:off x="990600" y="2743200"/>
            <a:ext cx="7388932" cy="3276600"/>
          </a:xfrm>
          <a:prstGeom prst="rect">
            <a:avLst/>
          </a:prstGeom>
          <a:noFill/>
          <a:ln w="9525">
            <a:noFill/>
            <a:miter lim="800000"/>
            <a:headEnd/>
            <a:tailEnd/>
          </a:ln>
        </p:spPr>
      </p:pic>
      <p:sp>
        <p:nvSpPr>
          <p:cNvPr id="7" name="Title 1"/>
          <p:cNvSpPr>
            <a:spLocks noGrp="1"/>
          </p:cNvSpPr>
          <p:nvPr>
            <p:ph type="title"/>
          </p:nvPr>
        </p:nvSpPr>
        <p:spPr>
          <a:xfrm>
            <a:off x="457200" y="0"/>
            <a:ext cx="8229600" cy="861774"/>
          </a:xfrm>
        </p:spPr>
        <p:txBody>
          <a:bodyPr wrap="square">
            <a:noAutofit/>
          </a:bodyPr>
          <a:lstStyle/>
          <a:p>
            <a:r>
              <a:rPr lang="en-IN" sz="2800" dirty="0">
                <a:latin typeface="+mj-lt"/>
              </a:rPr>
              <a:t>2.4 </a:t>
            </a:r>
            <a:r>
              <a:rPr lang="el-GR" sz="2800" dirty="0">
                <a:latin typeface="+mj-lt"/>
              </a:rPr>
              <a:t>Προϊόν, Ανεργία και Πληθωρισμός</a:t>
            </a:r>
            <a:r>
              <a:rPr lang="en-IN" sz="2800" dirty="0">
                <a:latin typeface="+mj-lt"/>
              </a:rPr>
              <a:t>: </a:t>
            </a:r>
            <a:r>
              <a:rPr lang="el-GR" sz="2800" dirty="0">
                <a:latin typeface="+mj-lt"/>
              </a:rPr>
              <a:t>Ο Νόμος του </a:t>
            </a:r>
            <a:r>
              <a:rPr lang="en-IN" sz="2800" dirty="0">
                <a:latin typeface="+mj-lt"/>
              </a:rPr>
              <a:t>Okun</a:t>
            </a:r>
            <a:r>
              <a:rPr lang="el-GR" sz="2800" dirty="0">
                <a:latin typeface="+mj-lt"/>
              </a:rPr>
              <a:t> και η Καμπύλη</a:t>
            </a:r>
            <a:r>
              <a:rPr lang="en-IN" sz="2800" dirty="0">
                <a:latin typeface="+mj-lt"/>
              </a:rPr>
              <a:t> </a:t>
            </a:r>
            <a:r>
              <a:rPr lang="en-US" sz="2800" dirty="0">
                <a:latin typeface="+mj-lt"/>
              </a:rPr>
              <a:t>P</a:t>
            </a:r>
            <a:r>
              <a:rPr lang="en-IN" sz="2800" dirty="0" err="1">
                <a:latin typeface="+mj-lt"/>
              </a:rPr>
              <a:t>hillips</a:t>
            </a:r>
            <a:r>
              <a:rPr lang="en-IN" sz="2800" dirty="0">
                <a:latin typeface="+mj-lt"/>
              </a:rPr>
              <a:t> </a:t>
            </a:r>
            <a:r>
              <a:rPr lang="en-IN" sz="2800" dirty="0" smtClean="0">
                <a:latin typeface="+mj-lt"/>
              </a:rPr>
              <a:t>(</a:t>
            </a:r>
            <a:r>
              <a:rPr lang="en-US" sz="2800" dirty="0" smtClean="0">
                <a:latin typeface="+mj-lt"/>
              </a:rPr>
              <a:t>3</a:t>
            </a:r>
            <a:r>
              <a:rPr lang="en-IN" sz="2800" dirty="0" smtClean="0">
                <a:latin typeface="+mj-lt"/>
              </a:rPr>
              <a:t> </a:t>
            </a:r>
            <a:r>
              <a:rPr lang="el-GR" sz="2800" dirty="0">
                <a:latin typeface="+mj-lt"/>
              </a:rPr>
              <a:t>από</a:t>
            </a:r>
            <a:r>
              <a:rPr lang="en-IN" sz="2800" dirty="0">
                <a:latin typeface="+mj-lt"/>
              </a:rPr>
              <a:t> 4)</a:t>
            </a:r>
            <a:r>
              <a:rPr lang="el-GR" sz="2800" dirty="0">
                <a:latin typeface="+mj-lt"/>
              </a:rPr>
              <a:t>.</a:t>
            </a:r>
            <a:endParaRPr lang="en-US" sz="2800" dirty="0">
              <a:latin typeface="+mj-lt"/>
            </a:endParaRPr>
          </a:p>
        </p:txBody>
      </p:sp>
      <p:sp>
        <p:nvSpPr>
          <p:cNvPr id="8" name="Content Placeholder 3"/>
          <p:cNvSpPr>
            <a:spLocks noGrp="1"/>
          </p:cNvSpPr>
          <p:nvPr>
            <p:ph idx="13"/>
          </p:nvPr>
        </p:nvSpPr>
        <p:spPr>
          <a:xfrm>
            <a:off x="457200" y="1828800"/>
            <a:ext cx="8229600" cy="914400"/>
          </a:xfrm>
        </p:spPr>
        <p:txBody>
          <a:bodyPr>
            <a:noAutofit/>
          </a:bodyPr>
          <a:lstStyle/>
          <a:p>
            <a:pPr marL="255588" marR="47625" indent="-255588" defTabSz="877888">
              <a:spcBef>
                <a:spcPts val="0"/>
              </a:spcBef>
            </a:pPr>
            <a:r>
              <a:rPr lang="el-GR" sz="1800" dirty="0" smtClean="0">
                <a:solidFill>
                  <a:srgbClr val="000000"/>
                </a:solidFill>
                <a:effectLst/>
                <a:ea typeface="Times New Roman" panose="02020603050405020304" pitchFamily="18" charset="0"/>
                <a:cs typeface="Times New Roman" panose="02020603050405020304" pitchFamily="18" charset="0"/>
              </a:rPr>
              <a:t>Ένα </a:t>
            </a:r>
            <a:r>
              <a:rPr lang="el-GR" sz="1800" dirty="0">
                <a:solidFill>
                  <a:srgbClr val="000000"/>
                </a:solidFill>
                <a:effectLst/>
                <a:ea typeface="Times New Roman" panose="02020603050405020304" pitchFamily="18" charset="0"/>
                <a:cs typeface="Times New Roman" panose="02020603050405020304" pitchFamily="18" charset="0"/>
              </a:rPr>
              <a:t>χαμηλότερο ποσοστό ανεργίας</a:t>
            </a:r>
            <a:endParaRPr lang="en-US" sz="1800" dirty="0">
              <a:effectLst/>
              <a:ea typeface="Times New Roman" panose="02020603050405020304" pitchFamily="18" charset="0"/>
              <a:cs typeface="Times New Roman" panose="02020603050405020304" pitchFamily="18" charset="0"/>
            </a:endParaRPr>
          </a:p>
          <a:p>
            <a:pPr marL="255588" marR="47625" indent="-255588" defTabSz="877888">
              <a:spcBef>
                <a:spcPts val="0"/>
              </a:spcBef>
            </a:pPr>
            <a:r>
              <a:rPr lang="el-GR" sz="1800" dirty="0">
                <a:solidFill>
                  <a:srgbClr val="000000"/>
                </a:solidFill>
                <a:effectLst/>
                <a:ea typeface="Times New Roman" panose="02020603050405020304" pitchFamily="18" charset="0"/>
                <a:cs typeface="Times New Roman" panose="02020603050405020304" pitchFamily="18" charset="0"/>
              </a:rPr>
              <a:t>συνδέεται με υψηλότερο ρυθμό πληθωρισμού, και υψηλότερο ποσοστό ανεργίας με χαμηλότερο ρυθμό πληθωρισμού</a:t>
            </a:r>
            <a:r>
              <a:rPr lang="el-GR" sz="1800" dirty="0" smtClean="0">
                <a:solidFill>
                  <a:srgbClr val="000000"/>
                </a:solidFill>
                <a:effectLst/>
                <a:ea typeface="Times New Roman" panose="02020603050405020304" pitchFamily="18" charset="0"/>
                <a:cs typeface="Times New Roman" panose="02020603050405020304" pitchFamily="18" charset="0"/>
              </a:rPr>
              <a:t>.</a:t>
            </a:r>
            <a:endParaRPr lang="en-US" sz="2200" dirty="0"/>
          </a:p>
        </p:txBody>
      </p:sp>
    </p:spTree>
    <p:extLst>
      <p:ext uri="{BB962C8B-B14F-4D97-AF65-F5344CB8AC3E}">
        <p14:creationId xmlns:p14="http://schemas.microsoft.com/office/powerpoint/2010/main" xmlns="" val="424007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5457"/>
            <a:ext cx="8229600" cy="4624343"/>
          </a:xfrm>
        </p:spPr>
        <p:txBody>
          <a:bodyPr wrap="square">
            <a:noAutofit/>
          </a:bodyPr>
          <a:lstStyle/>
          <a:p>
            <a:pPr>
              <a:spcBef>
                <a:spcPts val="525"/>
              </a:spcBef>
            </a:pPr>
            <a:r>
              <a:rPr lang="el-GR" sz="2200" dirty="0">
                <a:ea typeface="ヒラギノ角ゴ Pro W3" pitchFamily="-84" charset="-128"/>
              </a:rPr>
              <a:t>Η καμπύλη </a:t>
            </a:r>
            <a:r>
              <a:rPr lang="el-GR" sz="2200" dirty="0" err="1">
                <a:ea typeface="ヒラギノ角ゴ Pro W3" pitchFamily="-84" charset="-128"/>
              </a:rPr>
              <a:t>Phillips</a:t>
            </a:r>
            <a:r>
              <a:rPr lang="el-GR" sz="2200" dirty="0">
                <a:ea typeface="ヒラギノ角ゴ Pro W3" pitchFamily="-84" charset="-128"/>
              </a:rPr>
              <a:t> είναι μια σχέση που διερευνήθηκε για πρώτη φορά το 1958 από τον Νεοζηλανδό οικονομολόγο A.W. </a:t>
            </a:r>
            <a:r>
              <a:rPr lang="el-GR" sz="2200" dirty="0" err="1">
                <a:ea typeface="ヒラギノ角ゴ Pro W3" pitchFamily="-84" charset="-128"/>
              </a:rPr>
              <a:t>Phillips</a:t>
            </a:r>
            <a:r>
              <a:rPr lang="el-GR" sz="2200" dirty="0">
                <a:ea typeface="ヒラギノ角ゴ Pro W3" pitchFamily="-84" charset="-128"/>
              </a:rPr>
              <a:t>.</a:t>
            </a:r>
          </a:p>
          <a:p>
            <a:pPr>
              <a:spcBef>
                <a:spcPts val="525"/>
              </a:spcBef>
            </a:pPr>
            <a:r>
              <a:rPr lang="el-GR" sz="2200" dirty="0">
                <a:ea typeface="ヒラギノ角ゴ Pro W3" pitchFamily="-84" charset="-128"/>
              </a:rPr>
              <a:t>Το Σχήμα 2-6 απεικονίζει τη μεταβολή του ρυθμού πληθωρισμού έναντι του ποσοστού ανεργίας, μαζί με τη γραμμή καλύτερης προσέγγισης στα σημεία.</a:t>
            </a:r>
          </a:p>
          <a:p>
            <a:pPr>
              <a:spcBef>
                <a:spcPts val="525"/>
              </a:spcBef>
            </a:pPr>
            <a:r>
              <a:rPr lang="el-GR" sz="2200" dirty="0">
                <a:ea typeface="ヒラギノ角ゴ Pro W3" pitchFamily="-84" charset="-128"/>
              </a:rPr>
              <a:t>Η γραμμή είναι καθοδική, πράγμα που σημαίνει ότι η υψηλότερη ανεργία οδηγεί, κατά μέσο όρο, σε μείωση του πληθωρισμού και αντίστροφα.</a:t>
            </a:r>
          </a:p>
          <a:p>
            <a:pPr>
              <a:spcBef>
                <a:spcPts val="525"/>
              </a:spcBef>
            </a:pPr>
            <a:r>
              <a:rPr lang="el-GR" sz="2200" dirty="0">
                <a:ea typeface="ヒラギノ角ゴ Pro W3" pitchFamily="-84" charset="-128"/>
              </a:rPr>
              <a:t>Όταν η ανεργία ήταν πάνω από 5%, ο πληθωρισμός ήταν συνήθως πάνω από 2%.</a:t>
            </a:r>
            <a:r>
              <a:rPr lang="en-US" sz="2200" dirty="0">
                <a:ea typeface="ヒラギノ角ゴ Pro W3" pitchFamily="-84" charset="-128"/>
              </a:rPr>
              <a:t> </a:t>
            </a:r>
          </a:p>
        </p:txBody>
      </p:sp>
      <p:sp>
        <p:nvSpPr>
          <p:cNvPr id="5" name="Title 1"/>
          <p:cNvSpPr>
            <a:spLocks noGrp="1"/>
          </p:cNvSpPr>
          <p:nvPr>
            <p:ph type="title"/>
          </p:nvPr>
        </p:nvSpPr>
        <p:spPr>
          <a:xfrm>
            <a:off x="457200" y="0"/>
            <a:ext cx="8229600" cy="861774"/>
          </a:xfrm>
        </p:spPr>
        <p:txBody>
          <a:bodyPr wrap="square">
            <a:noAutofit/>
          </a:bodyPr>
          <a:lstStyle/>
          <a:p>
            <a:r>
              <a:rPr lang="en-IN" sz="2800" dirty="0">
                <a:latin typeface="+mj-lt"/>
              </a:rPr>
              <a:t>2.4 </a:t>
            </a:r>
            <a:r>
              <a:rPr lang="el-GR" sz="2800" dirty="0">
                <a:latin typeface="+mj-lt"/>
              </a:rPr>
              <a:t>Προϊόν, Ανεργία και Πληθωρισμός</a:t>
            </a:r>
            <a:r>
              <a:rPr lang="en-IN" sz="2800" dirty="0">
                <a:latin typeface="+mj-lt"/>
              </a:rPr>
              <a:t>: </a:t>
            </a:r>
            <a:r>
              <a:rPr lang="el-GR" sz="2800" dirty="0">
                <a:latin typeface="+mj-lt"/>
              </a:rPr>
              <a:t>Ο Νόμος του </a:t>
            </a:r>
            <a:r>
              <a:rPr lang="en-IN" sz="2800" dirty="0">
                <a:latin typeface="+mj-lt"/>
              </a:rPr>
              <a:t>Okun</a:t>
            </a:r>
            <a:r>
              <a:rPr lang="el-GR" sz="2800" dirty="0">
                <a:latin typeface="+mj-lt"/>
              </a:rPr>
              <a:t> και η Καμπύλη</a:t>
            </a:r>
            <a:r>
              <a:rPr lang="en-IN" sz="2800" dirty="0">
                <a:latin typeface="+mj-lt"/>
              </a:rPr>
              <a:t> </a:t>
            </a:r>
            <a:r>
              <a:rPr lang="en-US" sz="2800" dirty="0">
                <a:latin typeface="+mj-lt"/>
              </a:rPr>
              <a:t>P</a:t>
            </a:r>
            <a:r>
              <a:rPr lang="en-IN" sz="2800" dirty="0" err="1">
                <a:latin typeface="+mj-lt"/>
              </a:rPr>
              <a:t>hillips</a:t>
            </a:r>
            <a:r>
              <a:rPr lang="en-IN" sz="2800" dirty="0">
                <a:latin typeface="+mj-lt"/>
              </a:rPr>
              <a:t> </a:t>
            </a:r>
            <a:r>
              <a:rPr lang="en-IN" sz="2800" dirty="0" smtClean="0">
                <a:latin typeface="+mj-lt"/>
              </a:rPr>
              <a:t>(</a:t>
            </a:r>
            <a:r>
              <a:rPr lang="en-US" sz="2800" dirty="0" smtClean="0">
                <a:latin typeface="+mj-lt"/>
              </a:rPr>
              <a:t>4</a:t>
            </a:r>
            <a:r>
              <a:rPr lang="en-IN" sz="2800" dirty="0" smtClean="0">
                <a:latin typeface="+mj-lt"/>
              </a:rPr>
              <a:t> </a:t>
            </a:r>
            <a:r>
              <a:rPr lang="el-GR" sz="2800" dirty="0">
                <a:latin typeface="+mj-lt"/>
              </a:rPr>
              <a:t>από</a:t>
            </a:r>
            <a:r>
              <a:rPr lang="en-IN" sz="2800" dirty="0">
                <a:latin typeface="+mj-lt"/>
              </a:rPr>
              <a:t> 4)</a:t>
            </a:r>
            <a:r>
              <a:rPr lang="el-GR" sz="2800" dirty="0">
                <a:latin typeface="+mj-lt"/>
              </a:rPr>
              <a:t>.</a:t>
            </a:r>
            <a:endParaRPr lang="en-US" sz="2800" dirty="0">
              <a:latin typeface="+mj-lt"/>
            </a:endParaRPr>
          </a:p>
        </p:txBody>
      </p:sp>
    </p:spTree>
    <p:extLst>
      <p:ext uri="{BB962C8B-B14F-4D97-AF65-F5344CB8AC3E}">
        <p14:creationId xmlns:p14="http://schemas.microsoft.com/office/powerpoint/2010/main" xmlns="" val="4098821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2.5 </a:t>
            </a:r>
            <a:r>
              <a:rPr lang="el-GR" sz="2800" dirty="0">
                <a:latin typeface="+mj-lt"/>
              </a:rPr>
              <a:t>Η Βραχυπρόθεσμη, η Μεσοπρόθεσμη και η Μακροπρόθεσμη Περίοδος</a:t>
            </a:r>
            <a:endParaRPr lang="en-US" sz="2800" dirty="0">
              <a:latin typeface="+mj-lt"/>
            </a:endParaRPr>
          </a:p>
        </p:txBody>
      </p:sp>
      <p:sp>
        <p:nvSpPr>
          <p:cNvPr id="3" name="Content Placeholder 2"/>
          <p:cNvSpPr>
            <a:spLocks noGrp="1"/>
          </p:cNvSpPr>
          <p:nvPr>
            <p:ph idx="1"/>
          </p:nvPr>
        </p:nvSpPr>
        <p:spPr>
          <a:xfrm>
            <a:off x="457200" y="1447800"/>
            <a:ext cx="8229600" cy="4624343"/>
          </a:xfrm>
        </p:spPr>
        <p:txBody>
          <a:bodyPr wrap="square">
            <a:noAutofit/>
          </a:bodyPr>
          <a:lstStyle/>
          <a:p>
            <a:pPr>
              <a:spcBef>
                <a:spcPts val="525"/>
              </a:spcBef>
            </a:pPr>
            <a:r>
              <a:rPr lang="el-GR" sz="2200" b="1" dirty="0">
                <a:ea typeface="ヒラギノ角ゴ Pro W3" pitchFamily="-84" charset="-128"/>
              </a:rPr>
              <a:t>Βραχυπρόθεσμα</a:t>
            </a:r>
            <a:r>
              <a:rPr lang="el-GR" sz="2200" dirty="0">
                <a:ea typeface="ヒラギノ角ゴ Pro W3" pitchFamily="-84" charset="-128"/>
              </a:rPr>
              <a:t> (π.χ. σε λίγα χρόνια), οι ετήσιες μεταβολές του προϊόντος οφείλονται κυρίως στις μεταβολές της ζήτησης.</a:t>
            </a:r>
          </a:p>
          <a:p>
            <a:pPr>
              <a:spcBef>
                <a:spcPts val="525"/>
              </a:spcBef>
            </a:pPr>
            <a:r>
              <a:rPr lang="el-GR" sz="2200" b="1" dirty="0">
                <a:ea typeface="ヒラギノ角ゴ Pro W3" pitchFamily="-84" charset="-128"/>
              </a:rPr>
              <a:t>Μεσοπρόθεσμα</a:t>
            </a:r>
            <a:r>
              <a:rPr lang="el-GR" sz="2200" dirty="0">
                <a:ea typeface="ヒラギノ角ゴ Pro W3" pitchFamily="-84" charset="-128"/>
              </a:rPr>
              <a:t> (π.χ. μια δεκαετία), η οικονομία τείνει να επιστρέψει στο επίπεδο παραγωγής που καθορίζεται από παράγοντες προσφοράς, όπως το απόθεμα κεφαλαίου, το επίπεδο τεχνολογίας και το μέγεθος του εργατικού δυναμικού.</a:t>
            </a:r>
          </a:p>
          <a:p>
            <a:pPr>
              <a:spcBef>
                <a:spcPts val="525"/>
              </a:spcBef>
            </a:pPr>
            <a:r>
              <a:rPr lang="el-GR" sz="2200" b="1" dirty="0">
                <a:ea typeface="ヒラギノ角ゴ Pro W3" pitchFamily="-84" charset="-128"/>
              </a:rPr>
              <a:t>Μακροπρόθεσμα</a:t>
            </a:r>
            <a:r>
              <a:rPr lang="el-GR" sz="2200" dirty="0">
                <a:ea typeface="ヒラギノ角ゴ Pro W3" pitchFamily="-84" charset="-128"/>
              </a:rPr>
              <a:t> (π.χ. μερικές δεκαετίες ή περισσότερο), η οικονομία εξαρτάται από την ικανότητά της να καινοτομεί και να εισάγει νέες τεχνολογίες, και από τον ρυθμό αποταμίευσης των ατόμων, την ποιότητα του εκπαιδευτικού συστήματος της χώρας, την ποιότητα της διακυβέρνησης, κλπ.</a:t>
            </a:r>
            <a:endParaRPr lang="en-US" sz="2200" dirty="0">
              <a:ea typeface="ヒラギノ角ゴ Pro W3" pitchFamily="-84" charset="-128"/>
            </a:endParaRPr>
          </a:p>
        </p:txBody>
      </p:sp>
    </p:spTree>
    <p:extLst>
      <p:ext uri="{BB962C8B-B14F-4D97-AF65-F5344CB8AC3E}">
        <p14:creationId xmlns:p14="http://schemas.microsoft.com/office/powerpoint/2010/main" xmlns="" val="3089433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2.6 </a:t>
            </a:r>
            <a:r>
              <a:rPr lang="el-GR" sz="2800" dirty="0">
                <a:latin typeface="+mj-lt"/>
              </a:rPr>
              <a:t>Μια Περιήγηση στο Βιβλίο (</a:t>
            </a:r>
            <a:r>
              <a:rPr lang="en-IN" sz="2800" dirty="0">
                <a:latin typeface="+mj-lt"/>
              </a:rPr>
              <a:t>1 </a:t>
            </a:r>
            <a:r>
              <a:rPr lang="el-GR" sz="2800" dirty="0">
                <a:latin typeface="+mj-lt"/>
              </a:rPr>
              <a:t>από</a:t>
            </a:r>
            <a:r>
              <a:rPr lang="en-IN" sz="2800" dirty="0">
                <a:latin typeface="+mj-lt"/>
              </a:rPr>
              <a:t> 3)</a:t>
            </a:r>
            <a:endParaRPr lang="en-US" sz="2800" dirty="0">
              <a:latin typeface="+mj-lt"/>
            </a:endParaRPr>
          </a:p>
        </p:txBody>
      </p:sp>
      <p:sp>
        <p:nvSpPr>
          <p:cNvPr id="3" name="Content Placeholder 2"/>
          <p:cNvSpPr>
            <a:spLocks noGrp="1"/>
          </p:cNvSpPr>
          <p:nvPr>
            <p:ph idx="1"/>
          </p:nvPr>
        </p:nvSpPr>
        <p:spPr>
          <a:xfrm>
            <a:off x="457200" y="1143000"/>
            <a:ext cx="8229600" cy="3708708"/>
          </a:xfrm>
        </p:spPr>
        <p:txBody>
          <a:bodyPr wrap="square">
            <a:noAutofit/>
          </a:bodyPr>
          <a:lstStyle/>
          <a:p>
            <a:pPr>
              <a:spcBef>
                <a:spcPts val="525"/>
              </a:spcBef>
            </a:pPr>
            <a:r>
              <a:rPr lang="el-GR" sz="2200" dirty="0">
                <a:ea typeface="ヒラギノ角ゴ Pro W3" pitchFamily="-84" charset="-128"/>
              </a:rPr>
              <a:t>Ο πυρήνας Κεφάλαια 3 έως 6: Η βραχυχρόνια περίοδος και ο ρόλος της ζήτησης</a:t>
            </a:r>
          </a:p>
          <a:p>
            <a:pPr lvl="1">
              <a:spcBef>
                <a:spcPts val="525"/>
              </a:spcBef>
            </a:pPr>
            <a:r>
              <a:rPr lang="el-GR" sz="2200" dirty="0">
                <a:ea typeface="ヒラギノ角ゴ Pro W3" pitchFamily="-84" charset="-128"/>
              </a:rPr>
              <a:t>Κεφάλαια 7 έως 9: Η μεσοπρόθεσμη περίοδος και η πλευρά της προσφοράς</a:t>
            </a:r>
          </a:p>
          <a:p>
            <a:pPr lvl="1">
              <a:spcBef>
                <a:spcPts val="525"/>
              </a:spcBef>
            </a:pPr>
            <a:r>
              <a:rPr lang="el-GR" sz="2200" dirty="0">
                <a:ea typeface="ヒラギノ角ゴ Pro W3" pitchFamily="-84" charset="-128"/>
              </a:rPr>
              <a:t>Κεφάλαια 10 έως 13: Η μακροπρόθεσμη περίοδος</a:t>
            </a:r>
            <a:endParaRPr lang="en-US" sz="2200" dirty="0">
              <a:ea typeface="ヒラギノ角ゴ Pro W3" pitchFamily="-84" charset="-128"/>
            </a:endParaRPr>
          </a:p>
          <a:p>
            <a:pPr>
              <a:spcBef>
                <a:spcPts val="525"/>
              </a:spcBef>
            </a:pPr>
            <a:r>
              <a:rPr lang="el-GR" sz="2200" dirty="0">
                <a:ea typeface="ヒラギノ角ゴ Pro W3" pitchFamily="-84" charset="-128"/>
              </a:rPr>
              <a:t>Προεκτάσεις</a:t>
            </a:r>
            <a:endParaRPr lang="en-US" sz="2200" dirty="0">
              <a:ea typeface="ヒラギノ角ゴ Pro W3" pitchFamily="-84" charset="-128"/>
            </a:endParaRPr>
          </a:p>
          <a:p>
            <a:pPr lvl="1">
              <a:spcBef>
                <a:spcPts val="525"/>
              </a:spcBef>
            </a:pPr>
            <a:r>
              <a:rPr lang="el-GR" sz="2200" dirty="0">
                <a:ea typeface="ヒラギノ角ゴ Pro W3" pitchFamily="-84" charset="-128"/>
              </a:rPr>
              <a:t>Κεφάλαια 14 έως 16: Προσδοκίες και επιπτώσεις στη δημοσιονομική και νομισματική πολιτική</a:t>
            </a:r>
          </a:p>
          <a:p>
            <a:pPr lvl="1">
              <a:spcBef>
                <a:spcPts val="525"/>
              </a:spcBef>
            </a:pPr>
            <a:r>
              <a:rPr lang="el-GR" sz="2200" dirty="0">
                <a:ea typeface="ヒラギノ角ゴ Pro W3" pitchFamily="-84" charset="-128"/>
              </a:rPr>
              <a:t>Κεφάλαια 17 έως 20: Ανοικτή οικονομία και επιπτώσεις στη δημοσιονομική και νομισματική πολιτική</a:t>
            </a:r>
            <a:endParaRPr lang="en-US" sz="2200" dirty="0">
              <a:ea typeface="ヒラギノ角ゴ Pro W3" pitchFamily="-84" charset="-128"/>
            </a:endParaRPr>
          </a:p>
        </p:txBody>
      </p:sp>
    </p:spTree>
    <p:extLst>
      <p:ext uri="{BB962C8B-B14F-4D97-AF65-F5344CB8AC3E}">
        <p14:creationId xmlns:p14="http://schemas.microsoft.com/office/powerpoint/2010/main" xmlns="" val="737825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2.6 </a:t>
            </a:r>
            <a:r>
              <a:rPr lang="el-GR" sz="2800" dirty="0">
                <a:latin typeface="+mj-lt"/>
              </a:rPr>
              <a:t>Μια Περιήγηση στο Βιβλίο (2 από</a:t>
            </a:r>
            <a:r>
              <a:rPr lang="en-IN" sz="2800" dirty="0">
                <a:latin typeface="+mj-lt"/>
              </a:rPr>
              <a:t> 3) </a:t>
            </a:r>
            <a:endParaRPr lang="en-US" sz="2800" dirty="0">
              <a:latin typeface="+mj-lt"/>
            </a:endParaRPr>
          </a:p>
        </p:txBody>
      </p:sp>
      <p:sp>
        <p:nvSpPr>
          <p:cNvPr id="3" name="Content Placeholder 2"/>
          <p:cNvSpPr>
            <a:spLocks noGrp="1"/>
          </p:cNvSpPr>
          <p:nvPr>
            <p:ph idx="1"/>
          </p:nvPr>
        </p:nvSpPr>
        <p:spPr>
          <a:xfrm>
            <a:off x="457200" y="1056065"/>
            <a:ext cx="8229600" cy="3211135"/>
          </a:xfrm>
        </p:spPr>
        <p:txBody>
          <a:bodyPr wrap="square">
            <a:noAutofit/>
          </a:bodyPr>
          <a:lstStyle/>
          <a:p>
            <a:pPr>
              <a:spcBef>
                <a:spcPts val="525"/>
              </a:spcBef>
            </a:pPr>
            <a:r>
              <a:rPr lang="el-GR" sz="2200" dirty="0">
                <a:ea typeface="ヒラギノ角ゴ Pro W3" pitchFamily="-84" charset="-128"/>
              </a:rPr>
              <a:t>Επιστροφή στην Πολιτική</a:t>
            </a:r>
            <a:endParaRPr lang="en-US" sz="2200" dirty="0">
              <a:ea typeface="ヒラギノ角ゴ Pro W3" pitchFamily="-84" charset="-128"/>
            </a:endParaRPr>
          </a:p>
          <a:p>
            <a:pPr lvl="1">
              <a:spcBef>
                <a:spcPts val="525"/>
              </a:spcBef>
            </a:pPr>
            <a:r>
              <a:rPr lang="el-GR" sz="2200" dirty="0">
                <a:ea typeface="ヒラギノ角ゴ Pro W3" pitchFamily="-84" charset="-128"/>
              </a:rPr>
              <a:t>Κεφάλαιο 21: Γενικά θέματα πολιτικής</a:t>
            </a:r>
          </a:p>
          <a:p>
            <a:pPr lvl="1">
              <a:spcBef>
                <a:spcPts val="525"/>
              </a:spcBef>
            </a:pPr>
            <a:r>
              <a:rPr lang="el-GR" sz="2200" dirty="0">
                <a:ea typeface="ヒラギノ角ゴ Pro W3" pitchFamily="-84" charset="-128"/>
              </a:rPr>
              <a:t>Κεφάλαια 22 &amp; 23: Ο ρόλος της δημοσιονομικής και νομισματικής πολιτικής.</a:t>
            </a:r>
            <a:endParaRPr lang="en-US" sz="2200" dirty="0">
              <a:ea typeface="ヒラギノ角ゴ Pro W3" pitchFamily="-84" charset="-128"/>
            </a:endParaRPr>
          </a:p>
          <a:p>
            <a:pPr>
              <a:spcBef>
                <a:spcPts val="525"/>
              </a:spcBef>
            </a:pPr>
            <a:r>
              <a:rPr lang="el-GR" sz="2200" dirty="0">
                <a:ea typeface="ヒラギノ角ゴ Pro W3" pitchFamily="-84" charset="-128"/>
              </a:rPr>
              <a:t>Επίλογος</a:t>
            </a:r>
            <a:r>
              <a:rPr lang="en-US" sz="2200" dirty="0">
                <a:ea typeface="ヒラギノ角ゴ Pro W3" pitchFamily="-84" charset="-128"/>
              </a:rPr>
              <a:t> </a:t>
            </a:r>
          </a:p>
          <a:p>
            <a:pPr lvl="1">
              <a:spcBef>
                <a:spcPts val="525"/>
              </a:spcBef>
            </a:pPr>
            <a:r>
              <a:rPr lang="el-GR" sz="2200" dirty="0">
                <a:ea typeface="ヒラギノ角ゴ Pro W3" pitchFamily="-84" charset="-128"/>
              </a:rPr>
              <a:t>Κεφάλαιο 24: Ιστορία των μακροοικονομικών και πώς οι </a:t>
            </a:r>
            <a:r>
              <a:rPr lang="el-GR" sz="2200" dirty="0" err="1" smtClean="0">
                <a:ea typeface="ヒラギノ角ゴ Pro W3" pitchFamily="-84" charset="-128"/>
              </a:rPr>
              <a:t>μακρο</a:t>
            </a:r>
            <a:r>
              <a:rPr lang="en-US" sz="2200" dirty="0" smtClean="0">
                <a:ea typeface="ヒラギノ角ゴ Pro W3" pitchFamily="-84" charset="-128"/>
              </a:rPr>
              <a:t>-</a:t>
            </a:r>
            <a:r>
              <a:rPr lang="el-GR" sz="2200" dirty="0" smtClean="0">
                <a:ea typeface="ヒラギノ角ゴ Pro W3" pitchFamily="-84" charset="-128"/>
              </a:rPr>
              <a:t>οικονομολόγοι </a:t>
            </a:r>
            <a:r>
              <a:rPr lang="el-GR" sz="2200" dirty="0">
                <a:ea typeface="ヒラギノ角ゴ Pro W3" pitchFamily="-84" charset="-128"/>
              </a:rPr>
              <a:t>έχουν φτάσει να πιστεύουν αυτά που πιστεύουν σήμερα</a:t>
            </a:r>
            <a:endParaRPr lang="en-US" sz="2200" dirty="0">
              <a:ea typeface="ヒラギノ角ゴ Pro W3" pitchFamily="-84" charset="-128"/>
            </a:endParaRPr>
          </a:p>
        </p:txBody>
      </p:sp>
    </p:spTree>
    <p:extLst>
      <p:ext uri="{BB962C8B-B14F-4D97-AF65-F5344CB8AC3E}">
        <p14:creationId xmlns:p14="http://schemas.microsoft.com/office/powerpoint/2010/main" xmlns="" val="130997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755"/>
            <a:ext cx="8229600" cy="563358"/>
          </a:xfrm>
        </p:spPr>
        <p:txBody>
          <a:bodyPr wrap="square">
            <a:noAutofit/>
          </a:bodyPr>
          <a:lstStyle/>
          <a:p>
            <a:r>
              <a:rPr lang="en-IN" sz="3600" dirty="0">
                <a:latin typeface="+mj-lt"/>
              </a:rPr>
              <a:t>2.6 </a:t>
            </a:r>
            <a:r>
              <a:rPr lang="el-GR" sz="3600" dirty="0">
                <a:latin typeface="+mj-lt"/>
              </a:rPr>
              <a:t>Μια Περιήγηση στο Βιβλίο (</a:t>
            </a:r>
            <a:r>
              <a:rPr lang="el-GR" sz="2800" dirty="0">
                <a:latin typeface="+mj-lt"/>
              </a:rPr>
              <a:t>3 από</a:t>
            </a:r>
            <a:r>
              <a:rPr lang="en-IN" sz="2800" dirty="0">
                <a:latin typeface="+mj-lt"/>
              </a:rPr>
              <a:t> 3) </a:t>
            </a:r>
            <a:endParaRPr lang="en-US" sz="2800" dirty="0">
              <a:latin typeface="+mj-lt"/>
            </a:endParaRPr>
          </a:p>
        </p:txBody>
      </p:sp>
      <p:sp>
        <p:nvSpPr>
          <p:cNvPr id="4" name="Content Placeholder 3"/>
          <p:cNvSpPr>
            <a:spLocks noGrp="1"/>
          </p:cNvSpPr>
          <p:nvPr>
            <p:ph idx="13"/>
          </p:nvPr>
        </p:nvSpPr>
        <p:spPr>
          <a:xfrm>
            <a:off x="447675" y="914400"/>
            <a:ext cx="8229600" cy="434628"/>
          </a:xfrm>
        </p:spPr>
        <p:txBody>
          <a:bodyPr>
            <a:noAutofit/>
          </a:bodyPr>
          <a:lstStyle/>
          <a:p>
            <a:pPr>
              <a:spcBef>
                <a:spcPct val="0"/>
              </a:spcBef>
              <a:buNone/>
            </a:pPr>
            <a:r>
              <a:rPr lang="el-GR" sz="2200" b="1" dirty="0"/>
              <a:t>Απεικόνιση</a:t>
            </a:r>
            <a:r>
              <a:rPr lang="en-US" sz="2200" b="1" dirty="0"/>
              <a:t> 2.7 </a:t>
            </a:r>
            <a:r>
              <a:rPr lang="el-GR" sz="2200" dirty="0"/>
              <a:t>Η οργάνωση του βιβλίου</a:t>
            </a:r>
            <a:endParaRPr lang="en-US" sz="2200" dirty="0"/>
          </a:p>
          <a:p>
            <a:pPr>
              <a:spcBef>
                <a:spcPct val="0"/>
              </a:spcBef>
              <a:buFontTx/>
              <a:buNone/>
            </a:pPr>
            <a:endParaRPr lang="en-US" sz="2200" dirty="0"/>
          </a:p>
        </p:txBody>
      </p:sp>
      <p:pic>
        <p:nvPicPr>
          <p:cNvPr id="11266" name="Picture 2"/>
          <p:cNvPicPr>
            <a:picLocks noGrp="1" noChangeAspect="1" noChangeArrowheads="1"/>
          </p:cNvPicPr>
          <p:nvPr>
            <p:ph type="pic" sz="quarter" idx="15"/>
          </p:nvPr>
        </p:nvPicPr>
        <p:blipFill>
          <a:blip r:embed="rId3" cstate="print"/>
          <a:srcRect t="861" b="861"/>
          <a:stretch>
            <a:fillRect/>
          </a:stretch>
        </p:blipFill>
        <p:spPr bwMode="auto">
          <a:xfrm>
            <a:off x="990600" y="1295400"/>
            <a:ext cx="7029450" cy="4752975"/>
          </a:xfrm>
          <a:prstGeom prst="rect">
            <a:avLst/>
          </a:prstGeom>
          <a:noFill/>
          <a:ln w="9525">
            <a:noFill/>
            <a:miter lim="800000"/>
            <a:headEnd/>
            <a:tailEnd/>
          </a:ln>
        </p:spPr>
      </p:pic>
    </p:spTree>
    <p:extLst>
      <p:ext uri="{BB962C8B-B14F-4D97-AF65-F5344CB8AC3E}">
        <p14:creationId xmlns:p14="http://schemas.microsoft.com/office/powerpoint/2010/main" xmlns="" val="10440194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4305"/>
            <a:ext cx="2743200" cy="3479695"/>
          </a:xfrm>
        </p:spPr>
        <p:txBody>
          <a:bodyPr wrap="square">
            <a:noAutofit/>
          </a:bodyPr>
          <a:lstStyle/>
          <a:p>
            <a:pPr>
              <a:spcBef>
                <a:spcPts val="525"/>
              </a:spcBef>
            </a:pPr>
            <a:r>
              <a:rPr lang="el-GR" sz="1800" dirty="0">
                <a:ea typeface="ヒラギノ角ゴ Pro W3" pitchFamily="-84" charset="-128"/>
              </a:rPr>
              <a:t>Ας υποθέσουμε ότι μια οικονομία παράγει δύο τελικά αγαθά, </a:t>
            </a:r>
            <a:r>
              <a:rPr lang="el-GR" sz="1800" dirty="0" smtClean="0">
                <a:ea typeface="ヒラギノ角ゴ Pro W3" pitchFamily="-84" charset="-128"/>
              </a:rPr>
              <a:t>κρασί </a:t>
            </a:r>
            <a:r>
              <a:rPr lang="el-GR" sz="1800" dirty="0">
                <a:ea typeface="ヒラギノ角ゴ Pro W3" pitchFamily="-84" charset="-128"/>
              </a:rPr>
              <a:t>και πατάτες:</a:t>
            </a:r>
            <a:endParaRPr lang="en-US" sz="1800" dirty="0">
              <a:ea typeface="ヒラギノ角ゴ Pro W3" pitchFamily="-84" charset="-128"/>
            </a:endParaRPr>
          </a:p>
        </p:txBody>
      </p:sp>
      <p:sp>
        <p:nvSpPr>
          <p:cNvPr id="4" name="Content Placeholder 3"/>
          <p:cNvSpPr>
            <a:spLocks noGrp="1"/>
          </p:cNvSpPr>
          <p:nvPr>
            <p:ph idx="13"/>
          </p:nvPr>
        </p:nvSpPr>
        <p:spPr>
          <a:xfrm>
            <a:off x="447675" y="3352800"/>
            <a:ext cx="2981325" cy="2286000"/>
          </a:xfrm>
        </p:spPr>
        <p:txBody>
          <a:bodyPr>
            <a:noAutofit/>
          </a:bodyPr>
          <a:lstStyle/>
          <a:p>
            <a:pPr>
              <a:spcBef>
                <a:spcPct val="0"/>
              </a:spcBef>
            </a:pPr>
            <a:r>
              <a:rPr lang="el-GR" sz="1800" dirty="0">
                <a:ea typeface="ヒラギノ角ゴ Pro W3" pitchFamily="-84" charset="-128"/>
              </a:rPr>
              <a:t>Ο ρυθμός αύξησης του ονομαστικού ΑΕΠ από το έτος</a:t>
            </a:r>
            <a:r>
              <a:rPr lang="en-US" sz="1800" dirty="0">
                <a:ea typeface="ヒラギノ角ゴ Pro W3" pitchFamily="-84" charset="-128"/>
              </a:rPr>
              <a:t> 0 </a:t>
            </a:r>
            <a:r>
              <a:rPr lang="el-GR" sz="1800" dirty="0">
                <a:ea typeface="ヒラギノ角ゴ Pro W3" pitchFamily="-84" charset="-128"/>
              </a:rPr>
              <a:t>στο έτος</a:t>
            </a:r>
            <a:r>
              <a:rPr lang="en-US" sz="1800" dirty="0">
                <a:ea typeface="ヒラギノ角ゴ Pro W3" pitchFamily="-84" charset="-128"/>
              </a:rPr>
              <a:t> 1 </a:t>
            </a:r>
            <a:r>
              <a:rPr lang="el-GR" sz="1800" dirty="0">
                <a:ea typeface="ヒラギノ角ゴ Pro W3" pitchFamily="-84" charset="-128"/>
              </a:rPr>
              <a:t>είναι</a:t>
            </a:r>
            <a:r>
              <a:rPr lang="en-US" sz="1800" dirty="0">
                <a:ea typeface="ヒラギノ角ゴ Pro W3" pitchFamily="-84" charset="-128"/>
              </a:rPr>
              <a:t> </a:t>
            </a:r>
            <a:r>
              <a:rPr lang="el-GR" sz="1800" dirty="0" smtClean="0">
                <a:ea typeface="ヒラギノ角ゴ Pro W3" pitchFamily="-84" charset="-128"/>
              </a:rPr>
              <a:t/>
            </a:r>
            <a:br>
              <a:rPr lang="el-GR" sz="1800" dirty="0" smtClean="0">
                <a:ea typeface="ヒラギノ角ゴ Pro W3" pitchFamily="-84" charset="-128"/>
              </a:rPr>
            </a:br>
            <a:endParaRPr lang="el-GR" sz="1800" dirty="0" smtClean="0">
              <a:ea typeface="ヒラギノ角ゴ Pro W3" pitchFamily="-84" charset="-128"/>
            </a:endParaRPr>
          </a:p>
          <a:p>
            <a:pPr>
              <a:spcBef>
                <a:spcPct val="0"/>
              </a:spcBef>
            </a:pPr>
            <a:r>
              <a:rPr lang="en-US" sz="1800" dirty="0" smtClean="0">
                <a:ea typeface="ヒラギノ角ゴ Pro W3" pitchFamily="-84" charset="-128"/>
              </a:rPr>
              <a:t>($</a:t>
            </a:r>
            <a:r>
              <a:rPr lang="en-US" sz="1800" dirty="0">
                <a:ea typeface="ヒラギノ角ゴ Pro W3" pitchFamily="-84" charset="-128"/>
              </a:rPr>
              <a:t>30 − $20)/$20 = 50%.</a:t>
            </a:r>
          </a:p>
          <a:p>
            <a:pPr>
              <a:spcBef>
                <a:spcPct val="0"/>
              </a:spcBef>
            </a:pPr>
            <a:endParaRPr lang="en-US" sz="1800" dirty="0"/>
          </a:p>
        </p:txBody>
      </p:sp>
      <p:pic>
        <p:nvPicPr>
          <p:cNvPr id="12291" name="Picture 3"/>
          <p:cNvPicPr>
            <a:picLocks noChangeAspect="1" noChangeArrowheads="1"/>
          </p:cNvPicPr>
          <p:nvPr/>
        </p:nvPicPr>
        <p:blipFill>
          <a:blip r:embed="rId3" cstate="print"/>
          <a:srcRect/>
          <a:stretch>
            <a:fillRect/>
          </a:stretch>
        </p:blipFill>
        <p:spPr bwMode="auto">
          <a:xfrm>
            <a:off x="3447613" y="1524000"/>
            <a:ext cx="5315387" cy="3811483"/>
          </a:xfrm>
          <a:prstGeom prst="rect">
            <a:avLst/>
          </a:prstGeom>
          <a:noFill/>
          <a:ln w="9525">
            <a:noFill/>
            <a:miter lim="800000"/>
            <a:headEnd/>
            <a:tailEnd/>
          </a:ln>
        </p:spPr>
      </p:pic>
      <p:sp>
        <p:nvSpPr>
          <p:cNvPr id="7" name="Title 1"/>
          <p:cNvSpPr>
            <a:spLocks noGrp="1"/>
          </p:cNvSpPr>
          <p:nvPr>
            <p:ph type="title"/>
          </p:nvPr>
        </p:nvSpPr>
        <p:spPr>
          <a:xfrm>
            <a:off x="457200" y="0"/>
            <a:ext cx="8229600" cy="914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Η δομή του πραγματικού ΑΕΠ και αλυσιδωτοί δείκτες</a:t>
            </a:r>
            <a:r>
              <a:rPr lang="en-IN" sz="2800" dirty="0">
                <a:latin typeface="+mj-lt"/>
              </a:rPr>
              <a:t> </a:t>
            </a:r>
            <a:r>
              <a:rPr lang="en-IN" sz="2800" dirty="0" smtClean="0">
                <a:latin typeface="+mj-lt"/>
              </a:rPr>
              <a:t>(</a:t>
            </a:r>
            <a:r>
              <a:rPr lang="en-US" sz="2800" dirty="0" smtClean="0">
                <a:latin typeface="+mj-lt"/>
              </a:rPr>
              <a:t>1</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p14="http://schemas.microsoft.com/office/powerpoint/2010/main" xmlns="" val="24685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n-IN" sz="2800" dirty="0">
                <a:latin typeface="+mj-lt"/>
              </a:rPr>
              <a:t>2.1 </a:t>
            </a:r>
            <a:r>
              <a:rPr lang="el-GR" sz="2800" dirty="0">
                <a:latin typeface="+mj-lt"/>
              </a:rPr>
              <a:t>Συνολικό Προϊόν</a:t>
            </a:r>
            <a:r>
              <a:rPr lang="en-IN" sz="2800" dirty="0">
                <a:latin typeface="+mj-lt"/>
              </a:rPr>
              <a:t> (1 </a:t>
            </a:r>
            <a:r>
              <a:rPr lang="el-GR" sz="2800" dirty="0">
                <a:latin typeface="+mj-lt"/>
              </a:rPr>
              <a:t>από</a:t>
            </a:r>
            <a:r>
              <a:rPr lang="en-IN" sz="2800" dirty="0">
                <a:latin typeface="+mj-lt"/>
              </a:rPr>
              <a:t> 11)</a:t>
            </a:r>
            <a:endParaRPr lang="en-US" sz="2800" dirty="0">
              <a:latin typeface="+mj-lt"/>
            </a:endParaRPr>
          </a:p>
        </p:txBody>
      </p:sp>
      <p:sp>
        <p:nvSpPr>
          <p:cNvPr id="3" name="Content Placeholder 2"/>
          <p:cNvSpPr>
            <a:spLocks noGrp="1"/>
          </p:cNvSpPr>
          <p:nvPr>
            <p:ph idx="1"/>
          </p:nvPr>
        </p:nvSpPr>
        <p:spPr>
          <a:xfrm>
            <a:off x="457200" y="1008569"/>
            <a:ext cx="8229600" cy="2344231"/>
          </a:xfrm>
        </p:spPr>
        <p:txBody>
          <a:bodyPr wrap="square">
            <a:noAutofit/>
          </a:bodyPr>
          <a:lstStyle/>
          <a:p>
            <a:pPr>
              <a:spcBef>
                <a:spcPts val="525"/>
              </a:spcBef>
            </a:pPr>
            <a:r>
              <a:rPr lang="el-GR" sz="2200" b="1" dirty="0">
                <a:ea typeface="ヒラギノ角ゴ Pro W3" pitchFamily="-84" charset="-128"/>
              </a:rPr>
              <a:t>Οι λογαριασμοί εθνικού εισοδήματος και προϊόντος </a:t>
            </a:r>
            <a:r>
              <a:rPr lang="el-GR" sz="2200" dirty="0">
                <a:ea typeface="ヒラギノ角ゴ Pro W3" pitchFamily="-84" charset="-128"/>
              </a:rPr>
              <a:t>αναπτύχθηκαν στο τέλος του Παγκοσμίου Πολέμου Ⅱ ως μέτρα της συνολικής παραγωγής.</a:t>
            </a:r>
          </a:p>
          <a:p>
            <a:pPr>
              <a:spcBef>
                <a:spcPts val="525"/>
              </a:spcBef>
            </a:pPr>
            <a:r>
              <a:rPr lang="el-GR" sz="2200" dirty="0">
                <a:ea typeface="ヒラギノ角ゴ Pro W3" pitchFamily="-84" charset="-128"/>
              </a:rPr>
              <a:t>Το μέτρο του συνολικού προϊόντος ονομάζεται</a:t>
            </a:r>
            <a:r>
              <a:rPr lang="el-GR" sz="2200" b="1" dirty="0">
                <a:ea typeface="ヒラギノ角ゴ Pro W3" pitchFamily="-84" charset="-128"/>
              </a:rPr>
              <a:t> ακαθάριστο εγχώριο προϊόν (ΑΕΠ).</a:t>
            </a:r>
          </a:p>
          <a:p>
            <a:pPr>
              <a:spcBef>
                <a:spcPts val="525"/>
              </a:spcBef>
            </a:pPr>
            <a:r>
              <a:rPr lang="el-GR" sz="2200" dirty="0">
                <a:ea typeface="ヒラギノ角ゴ Pro W3" pitchFamily="-84" charset="-128"/>
              </a:rPr>
              <a:t>Πώς θα ορίζατε το συνολικό προϊόν της οικονομίας;</a:t>
            </a:r>
            <a:endParaRPr lang="en-US" sz="2200" dirty="0">
              <a:ea typeface="ヒラギノ角ゴ Pro W3" pitchFamily="-84" charset="-128"/>
            </a:endParaRPr>
          </a:p>
        </p:txBody>
      </p:sp>
    </p:spTree>
    <p:extLst>
      <p:ext uri="{BB962C8B-B14F-4D97-AF65-F5344CB8AC3E}">
        <p14:creationId xmlns:p14="http://schemas.microsoft.com/office/powerpoint/2010/main" xmlns="" val="459126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Η δομή του πραγματικού ΑΕΠ και αλυσιδωτοί δείκτες</a:t>
            </a:r>
            <a:r>
              <a:rPr lang="en-IN" sz="2800" dirty="0">
                <a:latin typeface="+mj-lt"/>
              </a:rPr>
              <a:t> (</a:t>
            </a:r>
            <a:r>
              <a:rPr lang="el-GR" sz="2800" dirty="0">
                <a:latin typeface="+mj-lt"/>
              </a:rPr>
              <a:t>2</a:t>
            </a:r>
            <a:r>
              <a:rPr lang="en-IN" sz="2800" dirty="0">
                <a:latin typeface="+mj-lt"/>
              </a:rPr>
              <a:t> </a:t>
            </a:r>
            <a:r>
              <a:rPr lang="el-GR" sz="2800" dirty="0">
                <a:latin typeface="+mj-lt"/>
              </a:rPr>
              <a:t>από</a:t>
            </a:r>
            <a:r>
              <a:rPr lang="en-IN" sz="2800" dirty="0">
                <a:latin typeface="+mj-lt"/>
              </a:rPr>
              <a:t> 3)</a:t>
            </a:r>
            <a:endParaRPr lang="en-US" sz="2800" dirty="0">
              <a:latin typeface="+mj-lt"/>
            </a:endParaRPr>
          </a:p>
        </p:txBody>
      </p:sp>
      <p:sp>
        <p:nvSpPr>
          <p:cNvPr id="3" name="Content Placeholder 2"/>
          <p:cNvSpPr>
            <a:spLocks noGrp="1"/>
          </p:cNvSpPr>
          <p:nvPr>
            <p:ph idx="1"/>
          </p:nvPr>
        </p:nvSpPr>
        <p:spPr>
          <a:xfrm>
            <a:off x="457200" y="1725441"/>
            <a:ext cx="8229600" cy="4675359"/>
          </a:xfrm>
        </p:spPr>
        <p:txBody>
          <a:bodyPr wrap="square">
            <a:noAutofit/>
          </a:bodyPr>
          <a:lstStyle/>
          <a:p>
            <a:pPr>
              <a:spcBef>
                <a:spcPts val="600"/>
              </a:spcBef>
            </a:pPr>
            <a:r>
              <a:rPr lang="el-GR" sz="2200" dirty="0">
                <a:ea typeface="ヒラギノ角ゴ Pro W3" pitchFamily="-84" charset="-128"/>
              </a:rPr>
              <a:t>Ας υποθέσουμε ότι το έτος</a:t>
            </a:r>
            <a:r>
              <a:rPr lang="en-US" sz="2200" dirty="0">
                <a:ea typeface="ヒラギノ角ゴ Pro W3" pitchFamily="-84" charset="-128"/>
              </a:rPr>
              <a:t> 0 </a:t>
            </a:r>
            <a:r>
              <a:rPr lang="el-GR" sz="2200" dirty="0">
                <a:ea typeface="ヒラギノ角ゴ Pro W3" pitchFamily="-84" charset="-128"/>
              </a:rPr>
              <a:t>είναι το </a:t>
            </a:r>
            <a:r>
              <a:rPr lang="el-GR" sz="2200" b="1" dirty="0">
                <a:ea typeface="ヒラギノ角ゴ Pro W3" pitchFamily="-84" charset="-128"/>
              </a:rPr>
              <a:t>έτος βάσης</a:t>
            </a:r>
            <a:r>
              <a:rPr lang="en-US" sz="2200" b="1" dirty="0">
                <a:ea typeface="ヒラギノ角ゴ Pro W3" pitchFamily="-84" charset="-128"/>
              </a:rPr>
              <a:t>:</a:t>
            </a:r>
            <a:r>
              <a:rPr lang="en-US" sz="2200" dirty="0">
                <a:ea typeface="ヒラギノ角ゴ Pro W3" pitchFamily="-84" charset="-128"/>
              </a:rPr>
              <a:t> </a:t>
            </a:r>
          </a:p>
          <a:p>
            <a:pPr lvl="1"/>
            <a:r>
              <a:rPr lang="el-GR" sz="2200" dirty="0">
                <a:ea typeface="ヒラギノ角ゴ Pro W3" pitchFamily="-84" charset="-128"/>
              </a:rPr>
              <a:t>Πραγματικό ΑΕΠ το έτος</a:t>
            </a:r>
            <a:r>
              <a:rPr lang="en-US" sz="2200" dirty="0">
                <a:ea typeface="ヒラギノ角ゴ Pro W3" pitchFamily="-84" charset="-128"/>
              </a:rPr>
              <a:t> 0: (10 x $1) + (5 x $2) = $20</a:t>
            </a:r>
          </a:p>
          <a:p>
            <a:pPr lvl="1"/>
            <a:r>
              <a:rPr lang="el-GR" sz="2200" dirty="0">
                <a:ea typeface="ヒラギノ角ゴ Pro W3" pitchFamily="-84" charset="-128"/>
              </a:rPr>
              <a:t>Πραγματικό ΑΕΠ το έτος</a:t>
            </a:r>
            <a:r>
              <a:rPr lang="en-US" sz="2200" dirty="0">
                <a:ea typeface="ヒラギノ角ゴ Pro W3" pitchFamily="-84" charset="-128"/>
              </a:rPr>
              <a:t> 1: (15 x $1) + (5 x $2) = $25</a:t>
            </a:r>
          </a:p>
          <a:p>
            <a:pPr lvl="1"/>
            <a:r>
              <a:rPr lang="el-GR" sz="2200" dirty="0">
                <a:ea typeface="ヒラギノ角ゴ Pro W3" pitchFamily="-84" charset="-128"/>
              </a:rPr>
              <a:t>Ο ρυθμός αύξησης του πραγματικού ΑΕΠ από το έτος</a:t>
            </a:r>
            <a:r>
              <a:rPr lang="en-US" sz="2200" dirty="0">
                <a:ea typeface="ヒラギノ角ゴ Pro W3" pitchFamily="-84" charset="-128"/>
              </a:rPr>
              <a:t> 0 </a:t>
            </a:r>
            <a:r>
              <a:rPr lang="el-GR" sz="2200" dirty="0">
                <a:ea typeface="ヒラギノ角ゴ Pro W3" pitchFamily="-84" charset="-128"/>
              </a:rPr>
              <a:t>στο έτος</a:t>
            </a:r>
            <a:r>
              <a:rPr lang="en-US" sz="2200" dirty="0">
                <a:ea typeface="ヒラギノ角ゴ Pro W3" pitchFamily="-84" charset="-128"/>
              </a:rPr>
              <a:t> 1 </a:t>
            </a:r>
            <a:r>
              <a:rPr lang="el-GR" sz="2200" dirty="0">
                <a:ea typeface="ヒラギノ角ゴ Pro W3" pitchFamily="-84" charset="-128"/>
              </a:rPr>
              <a:t>είναι</a:t>
            </a:r>
            <a:r>
              <a:rPr lang="en-US" sz="2200" dirty="0">
                <a:ea typeface="ヒラギノ角ゴ Pro W3" pitchFamily="-84" charset="-128"/>
              </a:rPr>
              <a:t> ($25 − $20)/$20 = 25%.</a:t>
            </a:r>
          </a:p>
          <a:p>
            <a:pPr>
              <a:spcBef>
                <a:spcPts val="600"/>
              </a:spcBef>
            </a:pPr>
            <a:r>
              <a:rPr lang="el-GR" sz="2200" dirty="0">
                <a:ea typeface="ヒラギノ角ゴ Pro W3" pitchFamily="-84" charset="-128"/>
              </a:rPr>
              <a:t>Ας υποθέσουμε ότι το έτος</a:t>
            </a:r>
            <a:r>
              <a:rPr lang="en-US" sz="2200" dirty="0">
                <a:ea typeface="ヒラギノ角ゴ Pro W3" pitchFamily="-84" charset="-128"/>
              </a:rPr>
              <a:t> 1 </a:t>
            </a:r>
            <a:r>
              <a:rPr lang="el-GR" sz="2200" dirty="0">
                <a:ea typeface="ヒラギノ角ゴ Pro W3" pitchFamily="-84" charset="-128"/>
              </a:rPr>
              <a:t>είναι το έτος βάσης</a:t>
            </a:r>
            <a:r>
              <a:rPr lang="en-US" sz="2200" dirty="0">
                <a:ea typeface="ヒラギノ角ゴ Pro W3" pitchFamily="-84" charset="-128"/>
              </a:rPr>
              <a:t>:</a:t>
            </a:r>
          </a:p>
          <a:p>
            <a:pPr lvl="1"/>
            <a:r>
              <a:rPr lang="el-GR" sz="2200" dirty="0">
                <a:ea typeface="ヒラギノ角ゴ Pro W3" pitchFamily="-84" charset="-128"/>
              </a:rPr>
              <a:t>Πραγματικό ΑΕΠ το έτος</a:t>
            </a:r>
            <a:r>
              <a:rPr lang="en-US" sz="2200" dirty="0">
                <a:ea typeface="ヒラギノ角ゴ Pro W3" pitchFamily="-84" charset="-128"/>
              </a:rPr>
              <a:t> 0: (10 x $1) + (5 x $3) = $25</a:t>
            </a:r>
          </a:p>
          <a:p>
            <a:pPr lvl="1"/>
            <a:r>
              <a:rPr lang="el-GR" sz="2200" dirty="0">
                <a:ea typeface="ヒラギノ角ゴ Pro W3" pitchFamily="-84" charset="-128"/>
              </a:rPr>
              <a:t>Πραγματικό ΑΕΠ το έτος</a:t>
            </a:r>
            <a:r>
              <a:rPr lang="en-US" sz="2200" dirty="0">
                <a:ea typeface="ヒラギノ角ゴ Pro W3" pitchFamily="-84" charset="-128"/>
              </a:rPr>
              <a:t> 1: (15 x $1) + (5 x $3) = $30</a:t>
            </a:r>
          </a:p>
          <a:p>
            <a:pPr lvl="1"/>
            <a:r>
              <a:rPr lang="el-GR" sz="2200" dirty="0">
                <a:ea typeface="ヒラギノ角ゴ Pro W3" pitchFamily="-84" charset="-128"/>
              </a:rPr>
              <a:t>Ο ρυθμός αύξησης του πραγματικού ΑΕΠ από το έτος</a:t>
            </a:r>
            <a:r>
              <a:rPr lang="en-US" sz="2200" dirty="0">
                <a:ea typeface="ヒラギノ角ゴ Pro W3" pitchFamily="-84" charset="-128"/>
              </a:rPr>
              <a:t> 0 </a:t>
            </a:r>
            <a:r>
              <a:rPr lang="el-GR" sz="2200" dirty="0">
                <a:ea typeface="ヒラギノ角ゴ Pro W3" pitchFamily="-84" charset="-128"/>
              </a:rPr>
              <a:t>στο έτος</a:t>
            </a:r>
            <a:r>
              <a:rPr lang="en-US" sz="2200" dirty="0">
                <a:ea typeface="ヒラギノ角ゴ Pro W3" pitchFamily="-84" charset="-128"/>
              </a:rPr>
              <a:t> 1 </a:t>
            </a:r>
            <a:r>
              <a:rPr lang="el-GR" sz="2200" dirty="0">
                <a:ea typeface="ヒラギノ角ゴ Pro W3" pitchFamily="-84" charset="-128"/>
              </a:rPr>
              <a:t>είναι</a:t>
            </a:r>
            <a:r>
              <a:rPr lang="en-US" sz="2200" dirty="0">
                <a:ea typeface="ヒラギノ角ゴ Pro W3" pitchFamily="-84" charset="-128"/>
              </a:rPr>
              <a:t> ($30 − $25)/$25 = 20%.</a:t>
            </a:r>
          </a:p>
          <a:p>
            <a:pPr>
              <a:spcBef>
                <a:spcPts val="600"/>
              </a:spcBef>
            </a:pPr>
            <a:r>
              <a:rPr lang="el-GR" sz="2200" dirty="0">
                <a:ea typeface="ヒラギノ角ゴ Pro W3" pitchFamily="-84" charset="-128"/>
              </a:rPr>
              <a:t>Πρόβλημα: Ποιο έτος βάσης θα πρέπει να επιλέξουμε;</a:t>
            </a:r>
            <a:endParaRPr lang="en-US" sz="2200" dirty="0">
              <a:ea typeface="ヒラギノ角ゴ Pro W3" pitchFamily="-84" charset="-128"/>
            </a:endParaRPr>
          </a:p>
        </p:txBody>
      </p:sp>
    </p:spTree>
    <p:extLst>
      <p:ext uri="{BB962C8B-B14F-4D97-AF65-F5344CB8AC3E}">
        <p14:creationId xmlns:p14="http://schemas.microsoft.com/office/powerpoint/2010/main" xmlns="" val="38300487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657600"/>
          </a:xfrm>
        </p:spPr>
        <p:txBody>
          <a:bodyPr wrap="square">
            <a:noAutofit/>
          </a:bodyPr>
          <a:lstStyle/>
          <a:p>
            <a:pPr>
              <a:spcBef>
                <a:spcPts val="525"/>
              </a:spcBef>
            </a:pPr>
            <a:r>
              <a:rPr lang="el-GR" sz="2000" dirty="0">
                <a:ea typeface="ヒラギノ角ゴ Pro W3" pitchFamily="-84" charset="-128"/>
              </a:rPr>
              <a:t>Τον Δεκέμβριο του 1995, το Γραφείο Οικονομικής Ανάλυσης των ΗΠΑ στράφηκε σε μια νέα μέθοδο με τέσσερα βήματα:</a:t>
            </a:r>
            <a:endParaRPr lang="en-US" sz="2000" dirty="0">
              <a:ea typeface="ヒラギノ角ゴ Pro W3" pitchFamily="-84" charset="-128"/>
            </a:endParaRPr>
          </a:p>
          <a:p>
            <a:pPr marL="914400" lvl="1" indent="-457200">
              <a:spcBef>
                <a:spcPts val="525"/>
              </a:spcBef>
              <a:buFont typeface="+mj-lt"/>
              <a:buAutoNum type="arabicPeriod"/>
            </a:pPr>
            <a:r>
              <a:rPr lang="el-GR" sz="2000" dirty="0">
                <a:ea typeface="ヒラギノ角ゴ Pro W3" pitchFamily="-84" charset="-128"/>
              </a:rPr>
              <a:t>Κατασκευή του ρυθμού μεταβολής του πραγματικού ΑΕΠ μεταξύ δύο ετών με δύο διαφορετικούς τρόπους</a:t>
            </a:r>
            <a:r>
              <a:rPr lang="el-GR" sz="2000" dirty="0" smtClean="0">
                <a:ea typeface="ヒラギノ角ゴ Pro W3" pitchFamily="-84" charset="-128"/>
              </a:rPr>
              <a:t>:</a:t>
            </a:r>
          </a:p>
          <a:p>
            <a:pPr marL="914400" lvl="1" indent="-457200">
              <a:spcBef>
                <a:spcPts val="525"/>
              </a:spcBef>
              <a:buFont typeface="+mj-lt"/>
              <a:buAutoNum type="arabicPeriod"/>
            </a:pPr>
            <a:endParaRPr lang="el-GR" sz="2000" dirty="0" smtClean="0">
              <a:ea typeface="ヒラギノ角ゴ Pro W3" pitchFamily="-84" charset="-128"/>
            </a:endParaRPr>
          </a:p>
          <a:p>
            <a:pPr marL="914400" lvl="1" indent="-457200">
              <a:spcBef>
                <a:spcPts val="525"/>
              </a:spcBef>
              <a:buFont typeface="+mj-lt"/>
              <a:buAutoNum type="arabicPeriod"/>
            </a:pPr>
            <a:endParaRPr lang="el-GR" sz="2000" dirty="0" smtClean="0">
              <a:ea typeface="ヒラギノ角ゴ Pro W3" pitchFamily="-84" charset="-128"/>
            </a:endParaRPr>
          </a:p>
          <a:p>
            <a:pPr marL="914400" lvl="1" indent="-457200">
              <a:spcBef>
                <a:spcPts val="525"/>
              </a:spcBef>
              <a:buFont typeface="+mj-lt"/>
              <a:buAutoNum type="arabicPeriod"/>
            </a:pPr>
            <a:endParaRPr lang="el-GR" sz="2000" dirty="0" smtClean="0">
              <a:ea typeface="ヒラギノ角ゴ Pro W3" pitchFamily="-84" charset="-128"/>
            </a:endParaRPr>
          </a:p>
          <a:p>
            <a:pPr marL="914400" lvl="1" indent="-457200">
              <a:spcBef>
                <a:spcPts val="525"/>
              </a:spcBef>
              <a:buFont typeface="+mj-lt"/>
              <a:buAutoNum type="arabicPeriod"/>
            </a:pPr>
            <a:endParaRPr lang="el-GR" sz="2000" dirty="0" smtClean="0">
              <a:ea typeface="ヒラギノ角ゴ Pro W3" pitchFamily="-84" charset="-128"/>
            </a:endParaRPr>
          </a:p>
          <a:p>
            <a:pPr marL="914400" lvl="1" indent="-457200">
              <a:spcBef>
                <a:spcPts val="525"/>
              </a:spcBef>
              <a:buFont typeface="+mj-lt"/>
              <a:buAutoNum type="arabicPeriod"/>
            </a:pPr>
            <a:r>
              <a:rPr lang="el-GR" sz="2000" dirty="0" smtClean="0">
                <a:ea typeface="ヒラギノ角ゴ Pro W3" pitchFamily="-84" charset="-128"/>
              </a:rPr>
              <a:t>Υπολογισμός του ποσοστού </a:t>
            </a:r>
            <a:r>
              <a:rPr lang="el-GR" sz="2000" dirty="0" smtClean="0">
                <a:ea typeface="ヒラギノ角ゴ Pro W3" pitchFamily="-84" charset="-128"/>
              </a:rPr>
              <a:t>αύξησης του πραγματικού ΑΕΠ ως μέσο όρο αυτών των δυο ποσοστών μεταβολής</a:t>
            </a:r>
            <a:r>
              <a:rPr lang="el-GR" sz="2000" dirty="0" smtClean="0">
                <a:ea typeface="ヒラギノ角ゴ Pro W3" pitchFamily="-84" charset="-128"/>
              </a:rPr>
              <a:t>.</a:t>
            </a:r>
          </a:p>
          <a:p>
            <a:pPr marL="914400" lvl="1" indent="-457200">
              <a:spcBef>
                <a:spcPts val="525"/>
              </a:spcBef>
              <a:buFont typeface="+mj-lt"/>
              <a:buAutoNum type="arabicPeriod"/>
            </a:pPr>
            <a:r>
              <a:rPr lang="el-GR" sz="2000" dirty="0" smtClean="0">
                <a:ea typeface="ヒラギノ角ゴ Pro W3" pitchFamily="-84" charset="-128"/>
              </a:rPr>
              <a:t>Υπολογισμός ενός </a:t>
            </a:r>
            <a:r>
              <a:rPr lang="el-GR" sz="2000" dirty="0" smtClean="0">
                <a:ea typeface="ヒラギノ角ゴ Pro W3" pitchFamily="-84" charset="-128"/>
              </a:rPr>
              <a:t>δείκτη για το επίπεδο του πραγματικού ΑΕΠ </a:t>
            </a:r>
            <a:r>
              <a:rPr lang="el-GR" sz="2000" dirty="0" smtClean="0">
                <a:solidFill>
                  <a:srgbClr val="000000"/>
                </a:solidFill>
                <a:ea typeface="Times New Roman" panose="02020603050405020304" pitchFamily="18" charset="0"/>
                <a:cs typeface="Times New Roman" panose="02020603050405020304" pitchFamily="18" charset="0"/>
              </a:rPr>
              <a:t>με αλυσιδωτούς δείκτες κάθε </a:t>
            </a:r>
            <a:r>
              <a:rPr lang="el-GR" sz="2000" dirty="0" smtClean="0">
                <a:solidFill>
                  <a:srgbClr val="000000"/>
                </a:solidFill>
                <a:ea typeface="Times New Roman" panose="02020603050405020304" pitchFamily="18" charset="0"/>
                <a:cs typeface="Times New Roman" panose="02020603050405020304" pitchFamily="18" charset="0"/>
              </a:rPr>
              <a:t>χρόνο</a:t>
            </a:r>
          </a:p>
          <a:p>
            <a:pPr marL="914400" lvl="1" indent="-457200">
              <a:spcBef>
                <a:spcPts val="525"/>
              </a:spcBef>
              <a:buFont typeface="+mj-lt"/>
              <a:buAutoNum type="arabicPeriod"/>
            </a:pPr>
            <a:r>
              <a:rPr lang="el-GR" sz="2000" dirty="0" smtClean="0">
                <a:solidFill>
                  <a:srgbClr val="000000"/>
                </a:solidFill>
                <a:ea typeface="Times New Roman" panose="02020603050405020304" pitchFamily="18" charset="0"/>
                <a:cs typeface="Times New Roman" panose="02020603050405020304" pitchFamily="18" charset="0"/>
              </a:rPr>
              <a:t>Πολλαπλασιασμός αυτού του </a:t>
            </a:r>
            <a:r>
              <a:rPr lang="el-GR" sz="2000" dirty="0" smtClean="0">
                <a:solidFill>
                  <a:srgbClr val="000000"/>
                </a:solidFill>
                <a:ea typeface="Times New Roman" panose="02020603050405020304" pitchFamily="18" charset="0"/>
                <a:cs typeface="Times New Roman" panose="02020603050405020304" pitchFamily="18" charset="0"/>
              </a:rPr>
              <a:t>δείκτη </a:t>
            </a:r>
            <a:r>
              <a:rPr lang="el-GR" sz="2000" dirty="0" smtClean="0">
                <a:solidFill>
                  <a:srgbClr val="000000"/>
                </a:solidFill>
                <a:ea typeface="Times New Roman" panose="02020603050405020304" pitchFamily="18" charset="0"/>
                <a:cs typeface="Times New Roman" panose="02020603050405020304" pitchFamily="18" charset="0"/>
              </a:rPr>
              <a:t>επί το </a:t>
            </a:r>
            <a:r>
              <a:rPr lang="el-GR" sz="2000" dirty="0" smtClean="0">
                <a:solidFill>
                  <a:srgbClr val="000000"/>
                </a:solidFill>
                <a:ea typeface="Times New Roman" panose="02020603050405020304" pitchFamily="18" charset="0"/>
                <a:cs typeface="Times New Roman" panose="02020603050405020304" pitchFamily="18" charset="0"/>
              </a:rPr>
              <a:t>ονομαστικό ΑΕΠ.</a:t>
            </a:r>
          </a:p>
          <a:p>
            <a:pPr marL="914400" lvl="1" indent="-457200">
              <a:spcBef>
                <a:spcPts val="525"/>
              </a:spcBef>
              <a:buFont typeface="+mj-lt"/>
              <a:buAutoNum type="arabicPeriod"/>
            </a:pPr>
            <a:endParaRPr lang="el-GR" sz="2000" dirty="0" smtClean="0">
              <a:ea typeface="ヒラギノ角ゴ Pro W3" pitchFamily="-84" charset="-128"/>
            </a:endParaRPr>
          </a:p>
          <a:p>
            <a:pPr marL="914400" lvl="1" indent="-457200">
              <a:spcBef>
                <a:spcPts val="525"/>
              </a:spcBef>
              <a:buFont typeface="+mj-lt"/>
              <a:buAutoNum type="arabicPeriod"/>
            </a:pPr>
            <a:endParaRPr lang="en-US" sz="2000" dirty="0">
              <a:ea typeface="ヒラギノ角ゴ Pro W3" pitchFamily="-84" charset="-128"/>
            </a:endParaRPr>
          </a:p>
        </p:txBody>
      </p:sp>
      <p:sp>
        <p:nvSpPr>
          <p:cNvPr id="4" name="Content Placeholder 3"/>
          <p:cNvSpPr>
            <a:spLocks noGrp="1"/>
          </p:cNvSpPr>
          <p:nvPr>
            <p:ph idx="13"/>
          </p:nvPr>
        </p:nvSpPr>
        <p:spPr>
          <a:xfrm>
            <a:off x="447675" y="2514600"/>
            <a:ext cx="8229600" cy="1371600"/>
          </a:xfrm>
        </p:spPr>
        <p:txBody>
          <a:bodyPr>
            <a:noAutofit/>
          </a:bodyPr>
          <a:lstStyle/>
          <a:p>
            <a:pPr marL="1257300" lvl="2" indent="-342900">
              <a:spcBef>
                <a:spcPts val="525"/>
              </a:spcBef>
              <a:buFont typeface="Verdana" panose="020B0604030504040204" pitchFamily="34" charset="0"/>
              <a:buChar char="−"/>
            </a:pPr>
            <a:r>
              <a:rPr lang="el-GR" sz="2000" dirty="0">
                <a:ea typeface="ヒラギノ角ゴ Pro W3" pitchFamily="-84" charset="-128"/>
              </a:rPr>
              <a:t>Χρησιμοποιώντας την τιμή από το έτος t ως το σύνολο των κοινών τιμών.</a:t>
            </a:r>
          </a:p>
          <a:p>
            <a:pPr marL="1257300" lvl="2" indent="-342900">
              <a:spcBef>
                <a:spcPts val="525"/>
              </a:spcBef>
              <a:buFont typeface="Verdana" panose="020B0604030504040204" pitchFamily="34" charset="0"/>
              <a:buChar char="−"/>
            </a:pPr>
            <a:r>
              <a:rPr lang="el-GR" sz="2000" dirty="0">
                <a:ea typeface="ヒラギノ角ゴ Pro W3" pitchFamily="-84" charset="-128"/>
              </a:rPr>
              <a:t>Χρησιμοποιώντας την τιμή από το έτος t+1 ως το σύνολο των κοινών </a:t>
            </a:r>
            <a:r>
              <a:rPr lang="el-GR" sz="2000" dirty="0" smtClean="0">
                <a:ea typeface="ヒラギノ角ゴ Pro W3" pitchFamily="-84" charset="-128"/>
              </a:rPr>
              <a:t>τιμών.</a:t>
            </a:r>
            <a:endParaRPr lang="el-GR" sz="2000" dirty="0">
              <a:ea typeface="ヒラギノ角ゴ Pro W3" pitchFamily="-84" charset="-128"/>
            </a:endParaRPr>
          </a:p>
        </p:txBody>
      </p:sp>
      <p:sp>
        <p:nvSpPr>
          <p:cNvPr id="7" name="Title 1"/>
          <p:cNvSpPr>
            <a:spLocks noGrp="1"/>
          </p:cNvSpPr>
          <p:nvPr>
            <p:ph type="title"/>
          </p:nvPr>
        </p:nvSpPr>
        <p:spPr>
          <a:xfrm>
            <a:off x="457200" y="0"/>
            <a:ext cx="8229600" cy="914400"/>
          </a:xfrm>
        </p:spPr>
        <p:txBody>
          <a:bodyPr wrap="square">
            <a:noAutofit/>
          </a:bodyPr>
          <a:lstStyle/>
          <a:p>
            <a:r>
              <a:rPr lang="el-GR" sz="2800" dirty="0">
                <a:latin typeface="+mj-lt"/>
              </a:rPr>
              <a:t>ΠΑΡΑΡΤΗΜΑ</a:t>
            </a:r>
            <a:r>
              <a:rPr lang="en-IN" sz="2800" dirty="0">
                <a:latin typeface="+mj-lt"/>
              </a:rPr>
              <a:t>: </a:t>
            </a:r>
            <a:r>
              <a:rPr lang="el-GR" sz="2800" dirty="0">
                <a:latin typeface="+mj-lt"/>
              </a:rPr>
              <a:t>Η δομή του πραγματικού ΑΕΠ και αλυσιδωτοί δείκτες</a:t>
            </a:r>
            <a:r>
              <a:rPr lang="en-IN" sz="2800" dirty="0">
                <a:latin typeface="+mj-lt"/>
              </a:rPr>
              <a:t> </a:t>
            </a:r>
            <a:r>
              <a:rPr lang="en-IN" sz="2800" dirty="0" smtClean="0">
                <a:latin typeface="+mj-lt"/>
              </a:rPr>
              <a:t>(</a:t>
            </a:r>
            <a:r>
              <a:rPr lang="en-US" sz="2800" dirty="0" smtClean="0">
                <a:latin typeface="+mj-lt"/>
              </a:rPr>
              <a:t>3</a:t>
            </a:r>
            <a:r>
              <a:rPr lang="en-IN" sz="2800" dirty="0" smtClean="0">
                <a:latin typeface="+mj-lt"/>
              </a:rPr>
              <a:t> </a:t>
            </a:r>
            <a:r>
              <a:rPr lang="el-GR" sz="2800" dirty="0">
                <a:latin typeface="+mj-lt"/>
              </a:rPr>
              <a:t>από</a:t>
            </a:r>
            <a:r>
              <a:rPr lang="en-IN" sz="2800" dirty="0">
                <a:latin typeface="+mj-lt"/>
              </a:rPr>
              <a:t> 3)</a:t>
            </a:r>
            <a:endParaRPr lang="en-US" sz="2800" dirty="0">
              <a:latin typeface="+mj-lt"/>
            </a:endParaRPr>
          </a:p>
        </p:txBody>
      </p:sp>
    </p:spTree>
    <p:extLst>
      <p:ext uri="{BB962C8B-B14F-4D97-AF65-F5344CB8AC3E}">
        <p14:creationId xmlns:p14="http://schemas.microsoft.com/office/powerpoint/2010/main" xmlns="" val="19793211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a16="http://schemas.microsoft.com/office/drawing/2014/main" xmlns="" id="{C06FB2D2-3F36-42C9-A5A6-B6234DC54C96}"/>
              </a:ext>
            </a:extLst>
          </p:cNvPr>
          <p:cNvPicPr>
            <a:picLocks noChangeAspect="1"/>
          </p:cNvPicPr>
          <p:nvPr/>
        </p:nvPicPr>
        <p:blipFill>
          <a:blip r:embed="rId2" cstate="print">
            <a:extLst>
              <a:ext uri="{96DAC541-7B7A-43D3-8B79-37D633B846F1}">
                <asvg:svgBlip xmlns:asvg="http://schemas.microsoft.com/office/drawing/2016/SVG/main" xmlns=""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a16="http://schemas.microsoft.com/office/drawing/2014/main" xmlns=""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p14="http://schemas.microsoft.com/office/powerpoint/2010/main" xmlns="" val="334126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2</a:t>
            </a:r>
            <a:r>
              <a:rPr lang="en-IN" sz="2800" dirty="0">
                <a:latin typeface="+mj-lt"/>
              </a:rPr>
              <a:t> </a:t>
            </a:r>
            <a:r>
              <a:rPr lang="el-GR" sz="2800" dirty="0">
                <a:latin typeface="+mj-lt"/>
              </a:rPr>
              <a:t>από</a:t>
            </a:r>
            <a:r>
              <a:rPr lang="en-IN" sz="2800" dirty="0">
                <a:latin typeface="+mj-lt"/>
              </a:rPr>
              <a:t> 11)</a:t>
            </a:r>
            <a:endParaRPr lang="en-US" sz="2800" dirty="0">
              <a:latin typeface="+mj-lt"/>
            </a:endParaRPr>
          </a:p>
        </p:txBody>
      </p:sp>
      <p:sp>
        <p:nvSpPr>
          <p:cNvPr id="3" name="Content Placeholder 2"/>
          <p:cNvSpPr>
            <a:spLocks noGrp="1"/>
          </p:cNvSpPr>
          <p:nvPr>
            <p:ph idx="1"/>
          </p:nvPr>
        </p:nvSpPr>
        <p:spPr>
          <a:xfrm>
            <a:off x="447675" y="883591"/>
            <a:ext cx="8229600" cy="2012009"/>
          </a:xfrm>
        </p:spPr>
        <p:txBody>
          <a:bodyPr wrap="square">
            <a:noAutofit/>
          </a:bodyPr>
          <a:lstStyle/>
          <a:p>
            <a:pPr>
              <a:spcBef>
                <a:spcPts val="525"/>
              </a:spcBef>
            </a:pPr>
            <a:r>
              <a:rPr lang="el-GR" sz="2200" dirty="0">
                <a:ea typeface="ヒラギノ角ゴ Pro W3" pitchFamily="-84" charset="-128"/>
              </a:rPr>
              <a:t>Σκεφτείτε μια οικονομία με δύο επιχειρήσεις, την επιχείρηση 1 και την επιχείρηση 2.</a:t>
            </a:r>
          </a:p>
          <a:p>
            <a:pPr>
              <a:spcBef>
                <a:spcPts val="525"/>
              </a:spcBef>
            </a:pPr>
            <a:r>
              <a:rPr lang="el-GR" sz="2200" dirty="0">
                <a:ea typeface="ヒラギノ角ゴ Pro W3" pitchFamily="-84" charset="-128"/>
              </a:rPr>
              <a:t>Είναι η συνολική παραγωγή το άθροισμα των αξιών όλων των παραγόμενων αγαθών, δηλαδή 300 $; Ή απλώς η αξία των αυτοκινήτων, δηλαδή 200 $;</a:t>
            </a:r>
          </a:p>
          <a:p>
            <a:pPr>
              <a:spcBef>
                <a:spcPts val="525"/>
              </a:spcBef>
            </a:pPr>
            <a:r>
              <a:rPr lang="el-GR" sz="2200" dirty="0">
                <a:ea typeface="ヒラギノ角ゴ Pro W3" pitchFamily="-84" charset="-128"/>
              </a:rPr>
              <a:t>Ο χάλυβας είναι ένα </a:t>
            </a:r>
            <a:r>
              <a:rPr lang="el-GR" sz="2200" b="1" dirty="0">
                <a:ea typeface="ヒラギノ角ゴ Pro W3" pitchFamily="-84" charset="-128"/>
              </a:rPr>
              <a:t>ενδιάμεσο αγαθό</a:t>
            </a:r>
            <a:r>
              <a:rPr lang="el-GR" sz="2200" dirty="0">
                <a:ea typeface="ヒラギノ角ゴ Pro W3" pitchFamily="-84" charset="-128"/>
              </a:rPr>
              <a:t>, το οποίο χρησιμοποιείται για την παραγωγή άλλου αγαθού.</a:t>
            </a:r>
            <a:endParaRPr lang="en-US" sz="2200" dirty="0">
              <a:ea typeface="ヒラギノ角ゴ Pro W3" pitchFamily="-84" charset="-128"/>
            </a:endParaRPr>
          </a:p>
        </p:txBody>
      </p:sp>
      <p:pic>
        <p:nvPicPr>
          <p:cNvPr id="1026" name="Picture 2"/>
          <p:cNvPicPr>
            <a:picLocks noGrp="1" noChangeAspect="1" noChangeArrowheads="1"/>
          </p:cNvPicPr>
          <p:nvPr>
            <p:ph type="pic" sz="quarter" idx="15"/>
          </p:nvPr>
        </p:nvPicPr>
        <p:blipFill>
          <a:blip r:embed="rId3" cstate="print"/>
          <a:srcRect t="4280" b="4280"/>
          <a:stretch>
            <a:fillRect/>
          </a:stretch>
        </p:blipFill>
        <p:spPr bwMode="auto">
          <a:xfrm>
            <a:off x="762000" y="3638550"/>
            <a:ext cx="7826375" cy="2152650"/>
          </a:xfrm>
          <a:prstGeom prst="rect">
            <a:avLst/>
          </a:prstGeom>
          <a:noFill/>
          <a:ln w="9525">
            <a:noFill/>
            <a:miter lim="800000"/>
            <a:headEnd/>
            <a:tailEnd/>
          </a:ln>
        </p:spPr>
      </p:pic>
    </p:spTree>
    <p:extLst>
      <p:ext uri="{BB962C8B-B14F-4D97-AF65-F5344CB8AC3E}">
        <p14:creationId xmlns:p14="http://schemas.microsoft.com/office/powerpoint/2010/main" xmlns="" val="21153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3</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1066800"/>
            <a:ext cx="8229600" cy="888999"/>
          </a:xfrm>
        </p:spPr>
        <p:txBody>
          <a:bodyPr wrap="square">
            <a:noAutofit/>
          </a:bodyPr>
          <a:lstStyle/>
          <a:p>
            <a:pPr marL="457200" indent="-457200">
              <a:spcBef>
                <a:spcPts val="525"/>
              </a:spcBef>
              <a:buFont typeface="+mj-lt"/>
              <a:buAutoNum type="arabicPeriod"/>
              <a:defRPr/>
            </a:pPr>
            <a:r>
              <a:rPr lang="el-GR" sz="2200" b="1" dirty="0">
                <a:ea typeface="ヒラギノ角ゴ Pro W3" pitchFamily="-84" charset="-128"/>
              </a:rPr>
              <a:t>Το ΑΕΠ είναι η αξία των τελικών προϊόντων και υπηρεσιών που παράγονται στην οικονομία, σε μια δεδομένη χρονική περίοδο</a:t>
            </a:r>
            <a:r>
              <a:rPr lang="en-US" sz="2200" b="1" dirty="0">
                <a:ea typeface="ヒラギノ角ゴ Pro W3" pitchFamily="-84" charset="-128"/>
              </a:rPr>
              <a:t>.</a:t>
            </a:r>
          </a:p>
        </p:txBody>
      </p:sp>
      <p:sp>
        <p:nvSpPr>
          <p:cNvPr id="4" name="Content Placeholder 3"/>
          <p:cNvSpPr>
            <a:spLocks noGrp="1"/>
          </p:cNvSpPr>
          <p:nvPr>
            <p:ph idx="13"/>
          </p:nvPr>
        </p:nvSpPr>
        <p:spPr>
          <a:xfrm>
            <a:off x="457200" y="2362200"/>
            <a:ext cx="8229600" cy="1541448"/>
          </a:xfrm>
        </p:spPr>
        <p:txBody>
          <a:bodyPr>
            <a:noAutofit/>
          </a:bodyPr>
          <a:lstStyle/>
          <a:p>
            <a:pPr lvl="1">
              <a:spcBef>
                <a:spcPts val="525"/>
              </a:spcBef>
              <a:defRPr/>
            </a:pPr>
            <a:r>
              <a:rPr lang="el-GR" sz="2200" dirty="0">
                <a:ea typeface="ヒラギノ角ゴ Pro W3" pitchFamily="-84" charset="-128"/>
              </a:rPr>
              <a:t>Θέλουμε να υπολογίσουμε μόνο </a:t>
            </a:r>
            <a:r>
              <a:rPr lang="el-GR" sz="2200" b="1" dirty="0">
                <a:ea typeface="ヒラギノ角ゴ Pro W3" pitchFamily="-84" charset="-128"/>
              </a:rPr>
              <a:t>τελικά προϊόντα</a:t>
            </a:r>
            <a:r>
              <a:rPr lang="el-GR" sz="2200" dirty="0">
                <a:ea typeface="ヒラギノ角ゴ Pro W3" pitchFamily="-84" charset="-128"/>
              </a:rPr>
              <a:t>, όχι ενδιάμεσα προϊόντα.</a:t>
            </a:r>
            <a:endParaRPr lang="en-US" sz="2200" dirty="0">
              <a:ea typeface="ヒラギノ角ゴ Pro W3" pitchFamily="-84" charset="-128"/>
            </a:endParaRPr>
          </a:p>
          <a:p>
            <a:pPr lvl="1">
              <a:spcBef>
                <a:spcPts val="525"/>
              </a:spcBef>
              <a:defRPr/>
            </a:pPr>
            <a:r>
              <a:rPr lang="el-GR" sz="2200" dirty="0">
                <a:ea typeface="ヒラギノ角ゴ Pro W3" pitchFamily="-84" charset="-128"/>
              </a:rPr>
              <a:t>Αν συγχωνεύσουμε τις δυο επιχειρήσεις στο προηγούμενο παράδειγμα, τα έσοδα της νέας επιχείρησης ισούνται με</a:t>
            </a:r>
            <a:r>
              <a:rPr lang="en-US" sz="2200" dirty="0">
                <a:ea typeface="ヒラギノ角ゴ Pro W3" pitchFamily="-84" charset="-128"/>
              </a:rPr>
              <a:t> $200.</a:t>
            </a:r>
          </a:p>
        </p:txBody>
      </p:sp>
    </p:spTree>
    <p:extLst>
      <p:ext uri="{BB962C8B-B14F-4D97-AF65-F5344CB8AC3E}">
        <p14:creationId xmlns:p14="http://schemas.microsoft.com/office/powerpoint/2010/main" xmlns="" val="373887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wrap="square">
            <a:no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4</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685800"/>
            <a:ext cx="8229600" cy="925895"/>
          </a:xfrm>
        </p:spPr>
        <p:txBody>
          <a:bodyPr wrap="square">
            <a:noAutofit/>
          </a:bodyPr>
          <a:lstStyle/>
          <a:p>
            <a:pPr marL="457200" indent="-457200">
              <a:spcBef>
                <a:spcPts val="525"/>
              </a:spcBef>
              <a:buFont typeface="+mj-lt"/>
              <a:buAutoNum type="arabicPeriod" startAt="2"/>
              <a:defRPr/>
            </a:pPr>
            <a:r>
              <a:rPr lang="el-GR" sz="2200" b="1" dirty="0">
                <a:ea typeface="ヒラギノ角ゴ Pro W3" pitchFamily="-84" charset="-128"/>
              </a:rPr>
              <a:t>Το</a:t>
            </a:r>
            <a:r>
              <a:rPr lang="en-US" sz="2200" b="1" dirty="0">
                <a:ea typeface="ヒラギノ角ゴ Pro W3" pitchFamily="-84" charset="-128"/>
              </a:rPr>
              <a:t> </a:t>
            </a:r>
            <a:r>
              <a:rPr lang="el-GR" sz="2200" b="1" dirty="0">
                <a:ea typeface="ヒラギノ角ゴ Pro W3" pitchFamily="-84" charset="-128"/>
              </a:rPr>
              <a:t>ΑΕΠ είναι το σύνολο της προστιθέμενης αξίας στην οικονομία, σε μια δεδομένη χρονική περίοδο</a:t>
            </a:r>
            <a:r>
              <a:rPr lang="en-US" sz="2200" b="1" dirty="0">
                <a:ea typeface="ヒラギノ角ゴ Pro W3" pitchFamily="-84" charset="-128"/>
              </a:rPr>
              <a:t>.</a:t>
            </a:r>
          </a:p>
        </p:txBody>
      </p:sp>
      <p:sp>
        <p:nvSpPr>
          <p:cNvPr id="4" name="Content Placeholder 3"/>
          <p:cNvSpPr>
            <a:spLocks noGrp="1"/>
          </p:cNvSpPr>
          <p:nvPr>
            <p:ph idx="13"/>
          </p:nvPr>
        </p:nvSpPr>
        <p:spPr>
          <a:xfrm>
            <a:off x="447675" y="1459295"/>
            <a:ext cx="8229600" cy="2479484"/>
          </a:xfrm>
        </p:spPr>
        <p:txBody>
          <a:bodyPr>
            <a:noAutofit/>
          </a:bodyPr>
          <a:lstStyle/>
          <a:p>
            <a:pPr lvl="1">
              <a:spcBef>
                <a:spcPts val="525"/>
              </a:spcBef>
              <a:defRPr/>
            </a:pPr>
            <a:r>
              <a:rPr lang="el-GR" sz="2200" dirty="0">
                <a:ea typeface="ヒラギノ角ゴ Pro W3" pitchFamily="-84" charset="-128"/>
              </a:rPr>
              <a:t>Η </a:t>
            </a:r>
            <a:r>
              <a:rPr lang="el-GR" sz="2200" b="1" dirty="0">
                <a:ea typeface="ヒラギノ角ゴ Pro W3" pitchFamily="-84" charset="-128"/>
              </a:rPr>
              <a:t>προστιθέμενη αξία</a:t>
            </a:r>
            <a:r>
              <a:rPr lang="el-GR" sz="2200" dirty="0">
                <a:ea typeface="ヒラギノ角ゴ Pro W3" pitchFamily="-84" charset="-128"/>
              </a:rPr>
              <a:t> από μια επιχείρηση είναι η αξία της παραγωγής της μείον την αξία των ενδιάμεσων αγαθών που χρησιμοποιούνται στην παραγωγή.</a:t>
            </a:r>
          </a:p>
          <a:p>
            <a:pPr lvl="1">
              <a:spcBef>
                <a:spcPts val="525"/>
              </a:spcBef>
              <a:defRPr/>
            </a:pPr>
            <a:r>
              <a:rPr lang="el-GR" sz="2200" dirty="0">
                <a:ea typeface="ヒラギノ角ゴ Pro W3" pitchFamily="-84" charset="-128"/>
              </a:rPr>
              <a:t>Στο παράδειγμα των δύο επιχειρήσεων, η προστιθέμενη αξία ισούται με 100 $ + 100 $ = 200 $..</a:t>
            </a:r>
            <a:endParaRPr lang="en-US" sz="2200" dirty="0">
              <a:ea typeface="ヒラギノ角ゴ Pro W3" pitchFamily="-84" charset="-128"/>
            </a:endParaRPr>
          </a:p>
          <a:p>
            <a:pPr>
              <a:spcBef>
                <a:spcPts val="1200"/>
              </a:spcBef>
              <a:defRPr/>
            </a:pPr>
            <a:r>
              <a:rPr lang="el-GR" sz="2200" dirty="0">
                <a:ea typeface="ヒラギノ角ゴ Pro W3" pitchFamily="-84" charset="-128"/>
              </a:rPr>
              <a:t>Μέχρι στιγμής, εξετάσαμε το </a:t>
            </a:r>
            <a:r>
              <a:rPr lang="el-GR" sz="2200" dirty="0" smtClean="0">
                <a:ea typeface="ヒラギノ角ゴ Pro W3" pitchFamily="-84" charset="-128"/>
              </a:rPr>
              <a:t>ΑΕΠ </a:t>
            </a:r>
            <a:r>
              <a:rPr lang="el-GR" sz="2200" dirty="0">
                <a:ea typeface="ヒラギノ角ゴ Pro W3" pitchFamily="-84" charset="-128"/>
              </a:rPr>
              <a:t>από την πλευρά της παραγωγής </a:t>
            </a:r>
            <a:endParaRPr lang="en-US" sz="2200" dirty="0">
              <a:ea typeface="ヒラギノ角ゴ Pro W3" pitchFamily="-84" charset="-128"/>
            </a:endParaRPr>
          </a:p>
        </p:txBody>
      </p:sp>
      <p:pic>
        <p:nvPicPr>
          <p:cNvPr id="2050" name="Picture 2"/>
          <p:cNvPicPr>
            <a:picLocks noGrp="1" noChangeAspect="1" noChangeArrowheads="1"/>
          </p:cNvPicPr>
          <p:nvPr>
            <p:ph type="pic" sz="quarter" idx="15"/>
          </p:nvPr>
        </p:nvPicPr>
        <p:blipFill>
          <a:blip r:embed="rId3" cstate="print"/>
          <a:srcRect l="6952" r="6952"/>
          <a:stretch>
            <a:fillRect/>
          </a:stretch>
        </p:blipFill>
        <p:spPr bwMode="auto">
          <a:xfrm>
            <a:off x="2819400" y="3962400"/>
            <a:ext cx="4797425" cy="1949450"/>
          </a:xfrm>
          <a:prstGeom prst="rect">
            <a:avLst/>
          </a:prstGeom>
          <a:noFill/>
          <a:ln w="9525">
            <a:noFill/>
            <a:miter lim="800000"/>
            <a:headEnd/>
            <a:tailEnd/>
          </a:ln>
        </p:spPr>
      </p:pic>
    </p:spTree>
    <p:extLst>
      <p:ext uri="{BB962C8B-B14F-4D97-AF65-F5344CB8AC3E}">
        <p14:creationId xmlns:p14="http://schemas.microsoft.com/office/powerpoint/2010/main" xmlns="" val="32192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IN" sz="2800" dirty="0">
                <a:latin typeface="+mj-lt"/>
              </a:rPr>
              <a:t>2.1 </a:t>
            </a:r>
            <a:r>
              <a:rPr lang="el-GR" sz="2800" dirty="0">
                <a:latin typeface="+mj-lt"/>
              </a:rPr>
              <a:t>Συνολικό Προϊόν</a:t>
            </a:r>
            <a:r>
              <a:rPr lang="en-IN" sz="2800" dirty="0">
                <a:latin typeface="+mj-lt"/>
              </a:rPr>
              <a:t> (</a:t>
            </a:r>
            <a:r>
              <a:rPr lang="el-GR" sz="2800" dirty="0">
                <a:latin typeface="+mj-lt"/>
              </a:rPr>
              <a:t>5</a:t>
            </a:r>
            <a:r>
              <a:rPr lang="en-IN" sz="2800" dirty="0">
                <a:latin typeface="+mj-lt"/>
              </a:rPr>
              <a:t> </a:t>
            </a:r>
            <a:r>
              <a:rPr lang="el-GR" sz="2800" dirty="0">
                <a:latin typeface="+mj-lt"/>
              </a:rPr>
              <a:t>από</a:t>
            </a:r>
            <a:r>
              <a:rPr lang="en-IN" sz="2800" dirty="0">
                <a:latin typeface="+mj-lt"/>
              </a:rPr>
              <a:t> 11) </a:t>
            </a:r>
            <a:endParaRPr lang="en-US" sz="2800" dirty="0">
              <a:latin typeface="+mj-lt"/>
            </a:endParaRPr>
          </a:p>
        </p:txBody>
      </p:sp>
      <p:sp>
        <p:nvSpPr>
          <p:cNvPr id="3" name="Content Placeholder 2"/>
          <p:cNvSpPr>
            <a:spLocks noGrp="1"/>
          </p:cNvSpPr>
          <p:nvPr>
            <p:ph idx="1"/>
          </p:nvPr>
        </p:nvSpPr>
        <p:spPr>
          <a:xfrm>
            <a:off x="457200" y="1186972"/>
            <a:ext cx="8229600" cy="738664"/>
          </a:xfrm>
        </p:spPr>
        <p:txBody>
          <a:bodyPr wrap="square">
            <a:noAutofit/>
          </a:bodyPr>
          <a:lstStyle/>
          <a:p>
            <a:pPr marL="457200" indent="-457200">
              <a:spcBef>
                <a:spcPts val="525"/>
              </a:spcBef>
              <a:buFont typeface="+mj-lt"/>
              <a:buAutoNum type="arabicPeriod" startAt="3"/>
              <a:defRPr/>
            </a:pPr>
            <a:r>
              <a:rPr lang="el-GR" sz="2200" b="1" dirty="0">
                <a:ea typeface="ヒラギノ角ゴ Pro W3" pitchFamily="-84" charset="-128"/>
              </a:rPr>
              <a:t>Το ΑΕΠ</a:t>
            </a:r>
            <a:r>
              <a:rPr lang="en-US" sz="2200" b="1" dirty="0" err="1">
                <a:ea typeface="ヒラギノ角ゴ Pro W3" pitchFamily="-84" charset="-128"/>
              </a:rPr>
              <a:t>i</a:t>
            </a:r>
            <a:r>
              <a:rPr lang="el-GR" sz="2200" b="1" dirty="0">
                <a:ea typeface="ヒラギノ角ゴ Pro W3" pitchFamily="-84" charset="-128"/>
              </a:rPr>
              <a:t> είναι το σύνολο των εισοδημάτων στην οικονομία, σε μια δεδομένη χρονική περίοδο</a:t>
            </a:r>
            <a:r>
              <a:rPr lang="en-US" sz="2200" b="1" dirty="0">
                <a:ea typeface="ヒラギノ角ゴ Pro W3" pitchFamily="-84" charset="-128"/>
              </a:rPr>
              <a:t>.</a:t>
            </a:r>
          </a:p>
        </p:txBody>
      </p:sp>
      <p:sp>
        <p:nvSpPr>
          <p:cNvPr id="4" name="Content Placeholder 3"/>
          <p:cNvSpPr>
            <a:spLocks noGrp="1"/>
          </p:cNvSpPr>
          <p:nvPr>
            <p:ph idx="13"/>
          </p:nvPr>
        </p:nvSpPr>
        <p:spPr>
          <a:xfrm>
            <a:off x="457200" y="2027237"/>
            <a:ext cx="8229600" cy="2163763"/>
          </a:xfrm>
        </p:spPr>
        <p:txBody>
          <a:bodyPr/>
          <a:lstStyle/>
          <a:p>
            <a:pPr lvl="1">
              <a:spcBef>
                <a:spcPts val="525"/>
              </a:spcBef>
              <a:defRPr/>
            </a:pPr>
            <a:r>
              <a:rPr lang="el-GR" sz="2200" dirty="0">
                <a:ea typeface="ヒラギノ角ゴ Pro W3" pitchFamily="-84" charset="-128"/>
              </a:rPr>
              <a:t>Το συνολικό προϊόν και το συνολικό εισόδημα είναι πάντα ίσα.</a:t>
            </a:r>
          </a:p>
          <a:p>
            <a:pPr lvl="1">
              <a:spcBef>
                <a:spcPts val="525"/>
              </a:spcBef>
              <a:defRPr/>
            </a:pPr>
            <a:r>
              <a:rPr lang="el-GR" sz="2200" dirty="0">
                <a:ea typeface="ヒラギノ角ゴ Pro W3" pitchFamily="-84" charset="-128"/>
              </a:rPr>
              <a:t>Από την πλευρά του εισοδήματος, η προστιθέμενη αξία στο παράδειγμα των δύο επιχειρήσεων, ισούται με το άθροισμα του εισοδήματος από εργασία (150 $) και του εισοδήματος κεφαλαίου ή κέρδους (50 $), δηλαδή 200.</a:t>
            </a:r>
            <a:endParaRPr lang="en-US" sz="2200" dirty="0">
              <a:ea typeface="ヒラギノ角ゴ Pro W3" pitchFamily="-84" charset="-128"/>
            </a:endParaRPr>
          </a:p>
        </p:txBody>
      </p:sp>
    </p:spTree>
    <p:extLst>
      <p:ext uri="{BB962C8B-B14F-4D97-AF65-F5344CB8AC3E}">
        <p14:creationId xmlns:p14="http://schemas.microsoft.com/office/powerpoint/2010/main" xmlns="" val="3965686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n-IN" sz="3600" dirty="0">
                <a:latin typeface="+mj-lt"/>
              </a:rPr>
              <a:t>2.1 </a:t>
            </a:r>
            <a:r>
              <a:rPr lang="el-GR" sz="3600" dirty="0">
                <a:latin typeface="+mj-lt"/>
              </a:rPr>
              <a:t>Συνολικό Προϊόν</a:t>
            </a:r>
            <a:r>
              <a:rPr lang="en-IN" sz="3600" dirty="0">
                <a:latin typeface="+mj-lt"/>
              </a:rPr>
              <a:t> </a:t>
            </a:r>
            <a:r>
              <a:rPr lang="en-IN" sz="2800" dirty="0">
                <a:latin typeface="+mj-lt"/>
              </a:rPr>
              <a:t>(</a:t>
            </a:r>
            <a:r>
              <a:rPr lang="el-GR" sz="2800" dirty="0">
                <a:latin typeface="+mj-lt"/>
              </a:rPr>
              <a:t>6</a:t>
            </a:r>
            <a:r>
              <a:rPr lang="en-IN" sz="2800" dirty="0">
                <a:latin typeface="+mj-lt"/>
              </a:rPr>
              <a:t> </a:t>
            </a:r>
            <a:r>
              <a:rPr lang="el-GR" sz="2800" dirty="0">
                <a:latin typeface="+mj-lt"/>
              </a:rPr>
              <a:t>από</a:t>
            </a:r>
            <a:r>
              <a:rPr lang="en-IN" sz="2800" dirty="0">
                <a:latin typeface="+mj-lt"/>
              </a:rPr>
              <a:t> 11) </a:t>
            </a:r>
            <a:endParaRPr lang="en-US" sz="3600" dirty="0">
              <a:latin typeface="+mj-lt"/>
            </a:endParaRPr>
          </a:p>
        </p:txBody>
      </p:sp>
      <p:sp>
        <p:nvSpPr>
          <p:cNvPr id="3" name="Content Placeholder 2"/>
          <p:cNvSpPr>
            <a:spLocks noGrp="1"/>
          </p:cNvSpPr>
          <p:nvPr>
            <p:ph idx="1"/>
          </p:nvPr>
        </p:nvSpPr>
        <p:spPr>
          <a:xfrm>
            <a:off x="457200" y="838200"/>
            <a:ext cx="8229600" cy="3644587"/>
          </a:xfrm>
        </p:spPr>
        <p:txBody>
          <a:bodyPr wrap="square">
            <a:noAutofit/>
          </a:bodyPr>
          <a:lstStyle/>
          <a:p>
            <a:pPr>
              <a:spcBef>
                <a:spcPts val="525"/>
              </a:spcBef>
            </a:pPr>
            <a:r>
              <a:rPr lang="el-GR" sz="2400" b="1" dirty="0">
                <a:ea typeface="ヒラギノ角ゴ Pro W3" pitchFamily="-84" charset="-128"/>
              </a:rPr>
              <a:t>Ονομαστικό ΑΕΠ</a:t>
            </a:r>
            <a:r>
              <a:rPr lang="el-GR" sz="2400" dirty="0">
                <a:ea typeface="ヒラギノ角ゴ Pro W3" pitchFamily="-84" charset="-128"/>
              </a:rPr>
              <a:t> είναι το άθροισμα των ποσοτήτων των τελικών προϊόντων που παράγονται επί την τρέχουσα τιμή τους.</a:t>
            </a:r>
          </a:p>
          <a:p>
            <a:pPr>
              <a:spcBef>
                <a:spcPts val="525"/>
              </a:spcBef>
            </a:pPr>
            <a:r>
              <a:rPr lang="el-GR" sz="2400" dirty="0">
                <a:ea typeface="ヒラギノ角ゴ Pro W3" pitchFamily="-84" charset="-128"/>
              </a:rPr>
              <a:t>Το ονομαστικό ΑΕΠ αυξάνει για δύο λόγους:</a:t>
            </a:r>
            <a:endParaRPr lang="en-US" sz="2400" dirty="0">
              <a:ea typeface="ヒラギノ角ゴ Pro W3" pitchFamily="-84" charset="-128"/>
            </a:endParaRPr>
          </a:p>
          <a:p>
            <a:pPr lvl="1">
              <a:spcBef>
                <a:spcPts val="525"/>
              </a:spcBef>
            </a:pPr>
            <a:r>
              <a:rPr lang="el-GR" sz="2400" dirty="0">
                <a:ea typeface="ヒラギノ角ゴ Pro W3" pitchFamily="-84" charset="-128"/>
              </a:rPr>
              <a:t>Η παραγωγή των περισσότερων αγαθών αυξάνει με την πάροδο του χρόνου.</a:t>
            </a:r>
          </a:p>
          <a:p>
            <a:pPr lvl="1">
              <a:spcBef>
                <a:spcPts val="525"/>
              </a:spcBef>
            </a:pPr>
            <a:r>
              <a:rPr lang="el-GR" sz="2400" dirty="0">
                <a:ea typeface="ヒラギノ角ゴ Pro W3" pitchFamily="-84" charset="-128"/>
              </a:rPr>
              <a:t>Η τιμή των περισσότερων αγαθών αυξάνει με την πάροδο του χρόνου.</a:t>
            </a:r>
            <a:endParaRPr lang="en-US" sz="2400" dirty="0">
              <a:ea typeface="ヒラギノ角ゴ Pro W3" pitchFamily="-84" charset="-128"/>
            </a:endParaRPr>
          </a:p>
          <a:p>
            <a:pPr>
              <a:spcBef>
                <a:spcPts val="525"/>
              </a:spcBef>
            </a:pPr>
            <a:r>
              <a:rPr lang="el-GR" sz="2400" dirty="0">
                <a:ea typeface="ヒラギノ角ゴ Pro W3" pitchFamily="-84" charset="-128"/>
              </a:rPr>
              <a:t>Στόχος μας είναι να μετρήσουμε την παραγωγή και την μεταβολή της διαχρονικά</a:t>
            </a:r>
            <a:r>
              <a:rPr lang="en-US" sz="2400" dirty="0">
                <a:ea typeface="ヒラギノ角ゴ Pro W3" pitchFamily="-84" charset="-128"/>
              </a:rPr>
              <a:t>.</a:t>
            </a:r>
          </a:p>
          <a:p>
            <a:pPr>
              <a:spcBef>
                <a:spcPts val="525"/>
              </a:spcBef>
            </a:pPr>
            <a:r>
              <a:rPr lang="el-GR" sz="2400" b="1" dirty="0">
                <a:ea typeface="ヒラギノ角ゴ Pro W3" pitchFamily="-84" charset="-128"/>
              </a:rPr>
              <a:t>Το πραγματικό ΑΕΠ </a:t>
            </a:r>
            <a:r>
              <a:rPr lang="el-GR" sz="2400" dirty="0">
                <a:ea typeface="ヒラギノ角ゴ Pro W3" pitchFamily="-84" charset="-128"/>
              </a:rPr>
              <a:t>είναι το άθροισμα των ποσοτήτων των τελικών προϊόντων επί τις σταθερές (όχι τις τρέχουσες) τιμές</a:t>
            </a:r>
            <a:r>
              <a:rPr lang="en-US" sz="2400" dirty="0">
                <a:ea typeface="ヒラギノ角ゴ Pro W3" pitchFamily="-84" charset="-128"/>
              </a:rPr>
              <a:t>.</a:t>
            </a:r>
          </a:p>
        </p:txBody>
      </p:sp>
    </p:spTree>
    <p:extLst>
      <p:ext uri="{BB962C8B-B14F-4D97-AF65-F5344CB8AC3E}">
        <p14:creationId xmlns:p14="http://schemas.microsoft.com/office/powerpoint/2010/main" xmlns="" val="253344889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7527</TotalTime>
  <Words>6281</Words>
  <Application>Microsoft Office PowerPoint</Application>
  <PresentationFormat>Προβολή στην οθόνη (4:3)</PresentationFormat>
  <Paragraphs>319</Paragraphs>
  <Slides>42</Slides>
  <Notes>41</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508 Lecture</vt:lpstr>
      <vt:lpstr>Μακροοικονομική</vt:lpstr>
      <vt:lpstr>Σχεδιάγραμμα Κεφαλαίου 2</vt:lpstr>
      <vt:lpstr>Μια Περιήγηση στο Βιβλίο</vt:lpstr>
      <vt:lpstr>2.1 Συνολικό Προϊόν (1 από 11)</vt:lpstr>
      <vt:lpstr>2.1 Συνολικό Προϊόν (2 από 11)</vt:lpstr>
      <vt:lpstr>2.1 Συνολικό Προϊόν (3 από 11) </vt:lpstr>
      <vt:lpstr>2.1 Συνολικό Προϊόν (4 από 11) </vt:lpstr>
      <vt:lpstr>2.1 Συνολικό Προϊόν (5 από 11) </vt:lpstr>
      <vt:lpstr>2.1 Συνολικό Προϊόν (6 από 11) </vt:lpstr>
      <vt:lpstr>2.1 Συνολικό Προϊόν (7 από 11) </vt:lpstr>
      <vt:lpstr>2.1 Συνολικό Προϊόν (8 από 11) </vt:lpstr>
      <vt:lpstr>2.1 Συνολικό Προϊόν (9 από 11) </vt:lpstr>
      <vt:lpstr>2.1 Συνολικό Προϊόν (10 από 11) </vt:lpstr>
      <vt:lpstr>1.2 ΟΙ ΗΠΑ (4 από 6)</vt:lpstr>
      <vt:lpstr>ΠΛΑΙΣΙΟ ΕΠΙΚΕΝΤΡΩΣΗΣ: Πραγματικό ΑΕΠ, Τεχνολογική Πρόοδος και η Τιμή των Ηλεκτρονικών Υπολογιστών</vt:lpstr>
      <vt:lpstr>2.2 Το Ποσοστό Ανεργίας (1 από 6)</vt:lpstr>
      <vt:lpstr>2.2 Το Ποσοστό Ανεργίας (2 από 6) </vt:lpstr>
      <vt:lpstr>2.2 Το Ποσοστό Ανεργίας (3 από 6) </vt:lpstr>
      <vt:lpstr>2.2 Το Ποσοστό Ανεργίας (4 από 6) </vt:lpstr>
      <vt:lpstr>2.2 Το Ποσοστό Ανεργίας (5 από 6) </vt:lpstr>
      <vt:lpstr>2.2 Το Ποσοστό Ανεργίας (6 από 6) </vt:lpstr>
      <vt:lpstr>ΠΛΑΙΣΙΟ ΕΠΙΚΕΝΤΡΩΣΗΣ: Ανεργία και Ευτυχία</vt:lpstr>
      <vt:lpstr>2.3 Ο Ρυθμός Πληθωρισμού (1 από 8)</vt:lpstr>
      <vt:lpstr>2.3 Ο Ρυθμός Πληθωρισμού (2 από 8) </vt:lpstr>
      <vt:lpstr>2.3 Ο Ρυθμός Πληθωρισμού (3 από 8) </vt:lpstr>
      <vt:lpstr>2.3 Ο Ρυθμός Πληθωρισμού (4 από 8) </vt:lpstr>
      <vt:lpstr>2.3 Ο Ρυθμός Πληθωρισμού (5 από 8) </vt:lpstr>
      <vt:lpstr>2.3 Ο Ρυθμός Πληθωρισμού (6 από 8) </vt:lpstr>
      <vt:lpstr>2.3 Ο Ρυθμός Πληθωρισμού (7 από 8) </vt:lpstr>
      <vt:lpstr>2.3 Ο Ρυθμός Πληθωρισμού (8 από 8) </vt:lpstr>
      <vt:lpstr>2.4 Προϊόν, Ανεργία και Πληθωρισμός: Ο Νόμος του Okun και η Καμπύλη Phillips (1 από 4).</vt:lpstr>
      <vt:lpstr>2.4 Προϊόν, Ανεργία και Πληθωρισμός: Ο Νόμος του Okun και η Καμπύλη Phillips (2 από 4).</vt:lpstr>
      <vt:lpstr>2.4 Προϊόν, Ανεργία και Πληθωρισμός: Ο Νόμος του Okun και η Καμπύλη Phillips (3 από 4).</vt:lpstr>
      <vt:lpstr>2.4 Προϊόν, Ανεργία και Πληθωρισμός: Ο Νόμος του Okun και η Καμπύλη Phillips (4 από 4).</vt:lpstr>
      <vt:lpstr>2.5 Η Βραχυπρόθεσμη, η Μεσοπρόθεσμη και η Μακροπρόθεσμη Περίοδος</vt:lpstr>
      <vt:lpstr>2.6 Μια Περιήγηση στο Βιβλίο (1 από 3)</vt:lpstr>
      <vt:lpstr>2.6 Μια Περιήγηση στο Βιβλίο (2 από 3) </vt:lpstr>
      <vt:lpstr>2.6 Μια Περιήγηση στο Βιβλίο (3 από 3) </vt:lpstr>
      <vt:lpstr>ΠΑΡΑΡΤΗΜΑ: Η δομή του πραγματικού ΑΕΠ και αλυσιδωτοί δείκτες (1 από 3)</vt:lpstr>
      <vt:lpstr>ΠΑΡΑΡΤΗΜΑ: Η δομή του πραγματικού ΑΕΠ και αλυσιδωτοί δείκτες (2 από 3)</vt:lpstr>
      <vt:lpstr>ΠΑΡΑΡΤΗΜΑ: Η δομή του πραγματικού ΑΕΠ και αλυσιδωτοί δείκτες (3 από 3)</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2, A Tour of the Book</dc:title>
  <dc:subject>Economics</dc:subject>
  <dc:creator>Blanchard</dc:creator>
  <cp:keywords>Economics</cp:keywords>
  <cp:lastModifiedBy>VOTIS</cp:lastModifiedBy>
  <cp:revision>5020</cp:revision>
  <dcterms:created xsi:type="dcterms:W3CDTF">2014-07-14T20:04:21Z</dcterms:created>
  <dcterms:modified xsi:type="dcterms:W3CDTF">2022-05-22T10:37:03Z</dcterms:modified>
</cp:coreProperties>
</file>