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70" r:id="rId3"/>
    <p:sldId id="271" r:id="rId4"/>
    <p:sldId id="272" r:id="rId5"/>
    <p:sldId id="273" r:id="rId6"/>
    <p:sldId id="279" r:id="rId7"/>
    <p:sldId id="274" r:id="rId8"/>
    <p:sldId id="275" r:id="rId9"/>
    <p:sldId id="280" r:id="rId10"/>
    <p:sldId id="276" r:id="rId11"/>
    <p:sldId id="277" r:id="rId12"/>
    <p:sldId id="27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96"/>
    <p:restoredTop sz="96405"/>
  </p:normalViewPr>
  <p:slideViewPr>
    <p:cSldViewPr snapToGrid="0" snapToObjects="1" showGuides="1">
      <p:cViewPr varScale="1">
        <p:scale>
          <a:sx n="126" d="100"/>
          <a:sy n="126" d="100"/>
        </p:scale>
        <p:origin x="89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C6B03A-F3F1-1B4E-8F82-0427CBCB8D8B}" type="datetimeFigureOut">
              <a:rPr lang="en-US" smtClean="0"/>
              <a:t>12/15/20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3EC83A-5E2E-A443-8288-C42AD1745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480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John_Ruskin_(painting)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en.wikipedia.org/wiki/John_Everett_Millais" TargetMode="External"/><Relationship Id="rId4" Type="http://schemas.openxmlformats.org/officeDocument/2006/relationships/hyperlink" Target="https://en.wikipedia.org/wiki/Pre-Raphaelite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IGGERS </a:t>
            </a:r>
            <a:r>
              <a:rPr lang="en-US" dirty="0">
                <a:sym typeface="Wingdings" pitchFamily="2" charset="2"/>
              </a:rPr>
              <a:t> 122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EC83A-5E2E-A443-8288-C42AD17454A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885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John Ruskin (painting)"/>
              </a:rPr>
              <a:t>John Ruskin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painted by the 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Pre-Raphaelite"/>
              </a:rPr>
              <a:t>Pre-Raphaelite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artist 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John Everett Millais"/>
              </a:rPr>
              <a:t>John Everett Millais</a:t>
            </a:r>
            <a:r>
              <a:rPr lang="el-G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1853–54</a:t>
            </a:r>
            <a:endParaRPr lang="en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3EC83A-5E2E-A443-8288-C42AD17454A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4322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IGGERS 123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EC83A-5E2E-A443-8288-C42AD17454A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1233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IGGERS 125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EC83A-5E2E-A443-8288-C42AD17454A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072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34201-685C-F44A-8929-C7EEF77DD7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42AF0E-8000-DA4A-9108-37372EF8CE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68CB1-99DE-834B-8960-DCF712911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712B0-CA1D-E545-A44B-8CCEAE019FDE}" type="datetimeFigureOut">
              <a:rPr lang="en-US" smtClean="0"/>
              <a:t>12/15/20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33E27A-8F8F-0547-B45A-2AA72022A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7868-1B04-D045-ADDB-8C02ABFB9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E9E9-E692-E349-89FD-AD870DD7F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690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23FF4-0CBE-FF48-8841-DEC0DBAF5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B50317-401F-F446-BDB6-72F2E91B3E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335961-9635-014C-98BE-38004D5B2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712B0-CA1D-E545-A44B-8CCEAE019FDE}" type="datetimeFigureOut">
              <a:rPr lang="en-US" smtClean="0"/>
              <a:t>12/15/20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E8BF5A-21E0-6042-95E8-E8B2AAEEC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80A8A8-723F-984F-8BBE-F784BFB8E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E9E9-E692-E349-89FD-AD870DD7F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496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F73856-65D8-EA41-9CC6-0BA5D4C05B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9991C7-DFA1-D348-8EB0-AFEC9BDEC3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C1884E-2899-9146-B607-339E1D262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712B0-CA1D-E545-A44B-8CCEAE019FDE}" type="datetimeFigureOut">
              <a:rPr lang="en-US" smtClean="0"/>
              <a:t>12/15/20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277BB-0FDA-2943-ABCB-5C02C3831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758D97-64C4-E84A-8285-91B8EE3EF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E9E9-E692-E349-89FD-AD870DD7F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725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11DE9-98E6-FF41-8ACE-5BC3DA1AF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BDB4B2-EFC6-634C-B341-3FFE77317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D93457-79CA-B946-BA13-72A20A98D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712B0-CA1D-E545-A44B-8CCEAE019FDE}" type="datetimeFigureOut">
              <a:rPr lang="en-US" smtClean="0"/>
              <a:t>12/15/20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8240C-E302-7D48-8E92-986965F45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5EC419-D639-054A-8661-0DD768E1B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E9E9-E692-E349-89FD-AD870DD7F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663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041B3-4642-EA47-8F35-1F0A22AF0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E06E62-2E51-7643-9880-7FE84AC0B8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A95F91-72D5-E741-8C3A-7ABEC31DF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712B0-CA1D-E545-A44B-8CCEAE019FDE}" type="datetimeFigureOut">
              <a:rPr lang="en-US" smtClean="0"/>
              <a:t>12/15/20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2BC47E-D2F7-C443-9542-054759912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EE7D5-DF81-8E4C-85BA-3AE0E630C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E9E9-E692-E349-89FD-AD870DD7F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472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4E963-2CBD-5F40-89D1-ABCDC0900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4D5ED-A6DA-8C48-9E35-3FA657B08C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7D7863-E893-B541-9BF8-5972F7E983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C8D251-87F2-F04F-8B9A-C1F5B8C0F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712B0-CA1D-E545-A44B-8CCEAE019FDE}" type="datetimeFigureOut">
              <a:rPr lang="en-US" smtClean="0"/>
              <a:t>12/15/20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2A4635-933B-8E40-A6A4-28FB50E65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959532-1639-AD48-873C-332936C36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E9E9-E692-E349-89FD-AD870DD7F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279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3B796-34A4-E94A-9234-6C366AA3F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A96850-B9A3-A346-A924-D6EEDFA0F4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B9A4C8-142B-E84A-9D52-EA7113A480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73533A-A4DF-5D40-9472-354856A844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95B385-6916-F44B-BA9F-679F3F4771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2CEBAF-D6C4-FB4F-9850-A8C80A78C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712B0-CA1D-E545-A44B-8CCEAE019FDE}" type="datetimeFigureOut">
              <a:rPr lang="en-US" smtClean="0"/>
              <a:t>12/15/20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8E6157-7A92-8944-AD52-46BE7E12D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F200B1-B79B-E643-A28A-51E98D895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E9E9-E692-E349-89FD-AD870DD7F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327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0EA11-8EF5-6142-8812-4380D3CC8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86E440-2460-8C4E-AD5F-CF1501B3C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712B0-CA1D-E545-A44B-8CCEAE019FDE}" type="datetimeFigureOut">
              <a:rPr lang="en-US" smtClean="0"/>
              <a:t>12/15/20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A91781-5A2B-B745-8442-E9E49BB6E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58CCB5-0F77-3A40-9132-55AB1E410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E9E9-E692-E349-89FD-AD870DD7F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143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6AC098-A7CF-0B4B-8A64-A06DFC3EF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712B0-CA1D-E545-A44B-8CCEAE019FDE}" type="datetimeFigureOut">
              <a:rPr lang="en-US" smtClean="0"/>
              <a:t>12/15/20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0F927F-C7D3-AE4B-8B84-E4FA9A746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5F70F6-949D-724E-8CFC-3BFE0C40C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E9E9-E692-E349-89FD-AD870DD7F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10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D758D-7B5F-1941-9A41-2B92A74EF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12D07-0DFB-984E-B5D4-3E4199AA7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CA7E4A-DB90-A344-8122-8782BC0040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D2DC99-1CBD-924B-A6A1-0CF9F8EA6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712B0-CA1D-E545-A44B-8CCEAE019FDE}" type="datetimeFigureOut">
              <a:rPr lang="en-US" smtClean="0"/>
              <a:t>12/15/20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006907-EA8E-4247-935D-D573BDF3F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3B3F77-D016-DF46-A202-B98B86B60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E9E9-E692-E349-89FD-AD870DD7F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356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6AA56-18AF-CE46-A09E-6388C2438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BC2E74-9097-8242-B1E7-7C54211EFD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6E0EE5-15CC-5948-88C6-33EBA4B8B0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93F7D4-5A9C-A14A-BFAF-03A9E4623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712B0-CA1D-E545-A44B-8CCEAE019FDE}" type="datetimeFigureOut">
              <a:rPr lang="en-US" smtClean="0"/>
              <a:t>12/15/20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B844D5-6D2E-154D-8BE3-F20489443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0A8212-9316-504B-B4DD-D15361CB0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E9E9-E692-E349-89FD-AD870DD7F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763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2AFA8B-4C95-944B-B408-566C9FCA6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F1F446-AAF7-D642-A778-D7553DFEED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19AE9D-5D3A-864A-8191-DB31A60AB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712B0-CA1D-E545-A44B-8CCEAE019FDE}" type="datetimeFigureOut">
              <a:rPr lang="en-US" smtClean="0"/>
              <a:t>12/15/20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A06066-9A33-3C41-A31E-A27EF8230B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077143-FCC8-CC45-9A6D-7E5E81C405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BE9E9-E692-E349-89FD-AD870DD7F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466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John_Ruskin" TargetMode="External"/><Relationship Id="rId2" Type="http://schemas.openxmlformats.org/officeDocument/2006/relationships/hyperlink" Target="https://en.wikipedia.org/wiki/Oxford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en.wikipedia.org/wiki/Adult_education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Ageism" TargetMode="External"/><Relationship Id="rId2" Type="http://schemas.openxmlformats.org/officeDocument/2006/relationships/hyperlink" Target="https://en.wikipedia.org/wiki/Trade_Unions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en.wikipedia.org/wiki/Community_work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harles_A._Beard" TargetMode="External"/><Relationship Id="rId2" Type="http://schemas.openxmlformats.org/officeDocument/2006/relationships/hyperlink" Target="https://en.wikipedia.org/wiki/Oxford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en.wikipedia.org/wiki/John_Ruskin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70BCA-3AF2-FF43-A976-AD71166ED0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6189" y="1222625"/>
            <a:ext cx="9229618" cy="3797639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HISTORY WORKSHOP ___RAPHAEL SAMUEL ___ORAL HISTORY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l-GR" b="1" dirty="0"/>
              <a:t>Προφορική Ιστορία</a:t>
            </a:r>
            <a:endParaRPr lang="en-US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7BDC4B-9FE1-3441-8FFE-996D019C9C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0649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EEF571-D4BC-6747-BE7B-6B21FC2CB8F4}"/>
              </a:ext>
            </a:extLst>
          </p:cNvPr>
          <p:cNvSpPr/>
          <p:nvPr/>
        </p:nvSpPr>
        <p:spPr>
          <a:xfrm>
            <a:off x="123568" y="197708"/>
            <a:ext cx="12068432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endParaRPr lang="el-GR" sz="2000" b="1" dirty="0">
              <a:solidFill>
                <a:srgbClr val="FF0000"/>
              </a:solidFill>
            </a:endParaRPr>
          </a:p>
          <a:p>
            <a:pPr fontAlgn="t"/>
            <a:r>
              <a:rPr lang="el-GR" sz="2000" b="1" dirty="0">
                <a:solidFill>
                  <a:srgbClr val="FF0000"/>
                </a:solidFill>
              </a:rPr>
              <a:t>ΓΛΩΣΣΙΚΗ ΣΤΡΟΦΗ </a:t>
            </a:r>
          </a:p>
          <a:p>
            <a:pPr algn="ctr" fontAlgn="t"/>
            <a:endParaRPr lang="el-GR" sz="2000" dirty="0"/>
          </a:p>
          <a:p>
            <a:pPr algn="ctr" fontAlgn="t"/>
            <a:r>
              <a:rPr lang="el-GR" sz="2000" b="1" dirty="0">
                <a:solidFill>
                  <a:srgbClr val="FF0000"/>
                </a:solidFill>
              </a:rPr>
              <a:t>ΔΕΝ ΣΥΜΦΩΝΟΥΝ ότι</a:t>
            </a:r>
            <a:endParaRPr lang="el-GR" sz="2000" b="1" dirty="0"/>
          </a:p>
          <a:p>
            <a:pPr fontAlgn="t"/>
            <a:r>
              <a:rPr lang="el-GR" sz="2000" b="1" dirty="0"/>
              <a:t> </a:t>
            </a:r>
            <a:r>
              <a:rPr lang="el-GR" sz="2000" b="1" i="1" dirty="0"/>
              <a:t>«ΔΕΝ ΥΠΑΡΧΕΙ ΕΞΩΤΕΡΙΚΗ ΠΡΑΓΜΑΤΙΚΟΤΗΤΑ ΣΤΗΝ ΟΠΟΙΑ ΝΑ ΑΝΑΦΕΡΕΤΑΙ Η ΓΛΩΣΣΑ»</a:t>
            </a:r>
          </a:p>
          <a:p>
            <a:pPr algn="ctr" fontAlgn="t"/>
            <a:endParaRPr lang="el-GR" sz="2000" b="1" dirty="0">
              <a:solidFill>
                <a:srgbClr val="FF0000"/>
              </a:solidFill>
            </a:endParaRPr>
          </a:p>
          <a:p>
            <a:pPr algn="ctr" fontAlgn="t"/>
            <a:r>
              <a:rPr lang="el-GR" sz="2000" b="1" dirty="0">
                <a:solidFill>
                  <a:srgbClr val="FF0000"/>
                </a:solidFill>
              </a:rPr>
              <a:t>ΩΣΤΟΣΟ</a:t>
            </a:r>
          </a:p>
          <a:p>
            <a:pPr fontAlgn="t"/>
            <a:endParaRPr lang="el-GR" sz="2000" b="1" dirty="0"/>
          </a:p>
          <a:p>
            <a:pPr fontAlgn="t"/>
            <a:r>
              <a:rPr lang="el-GR" sz="2000" b="1" dirty="0"/>
              <a:t>«Η ΓΛΩΣΣΑ ΤΟΥ ΣΟΣΙΑΛΙΣΜΟΥ … ΠΡΟΗΓΗΘΗΚΕ ΤΗΣ ΕΜΦΑΝΙΣΗΣ ΕΝΌΣ ΣΟΣΙΑΛΙΣΤΙΚΟΥ ΚΙΝΗΜΑΤΟΣ» </a:t>
            </a:r>
          </a:p>
          <a:p>
            <a:pPr fontAlgn="t"/>
            <a:endParaRPr lang="el-GR" sz="2000" dirty="0"/>
          </a:p>
          <a:p>
            <a:pPr algn="ctr" fontAlgn="t"/>
            <a:r>
              <a:rPr lang="el-GR" sz="2000" b="1" dirty="0">
                <a:solidFill>
                  <a:srgbClr val="FF0000"/>
                </a:solidFill>
              </a:rPr>
              <a:t>ΓΛΩΣΣΑ = ΑΡΕΝΑ ΤΑΞΙΚΗΣ ΠΑΛΗΣ </a:t>
            </a:r>
          </a:p>
          <a:p>
            <a:pPr fontAlgn="t"/>
            <a:endParaRPr lang="el-GR" sz="2000" dirty="0"/>
          </a:p>
          <a:p>
            <a:pPr fontAlgn="t"/>
            <a:r>
              <a:rPr lang="el-GR" sz="2000" b="1" dirty="0"/>
              <a:t>ΕΝΔΙΑΦΕΡΟΝ ΓΙΑ ΜΗ ΔΥΤΙΚΟ ΚΟΣΜΟ </a:t>
            </a:r>
            <a:r>
              <a:rPr lang="el-GR" sz="2000" b="1" dirty="0">
                <a:sym typeface="Wingdings" pitchFamily="2" charset="2"/>
              </a:rPr>
              <a:t> 1990  ΑΥΣΤΡΑΛΙΑ / ΙΘΑΓΕΝΕΙΣ * ΛΑΤΙΝΙΚΗ ΑΜΕΡΙΚΗ * ΑΦΡΙΚΗ </a:t>
            </a:r>
            <a:endParaRPr lang="el-GR" sz="2000" b="1" dirty="0"/>
          </a:p>
          <a:p>
            <a:pPr fontAlgn="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3376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7EB5746-82D4-CA46-AC31-378F1A618BC8}"/>
              </a:ext>
            </a:extLst>
          </p:cNvPr>
          <p:cNvSpPr/>
          <p:nvPr/>
        </p:nvSpPr>
        <p:spPr>
          <a:xfrm>
            <a:off x="81281" y="123568"/>
            <a:ext cx="1211072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el-GR" sz="2800" b="1" dirty="0">
                <a:solidFill>
                  <a:srgbClr val="0532FF"/>
                </a:solidFill>
              </a:rPr>
              <a:t>ΤΟ ΝΤΡΗΜ </a:t>
            </a:r>
            <a:r>
              <a:rPr lang="el-GR" sz="2800" b="1" i="1" dirty="0">
                <a:solidFill>
                  <a:srgbClr val="0532FF"/>
                </a:solidFill>
              </a:rPr>
              <a:t>ΣΥΝΤΡΙΜ</a:t>
            </a:r>
          </a:p>
          <a:p>
            <a:pPr fontAlgn="t"/>
            <a:endParaRPr lang="el-GR" sz="2800" b="1" dirty="0"/>
          </a:p>
          <a:p>
            <a:pPr fontAlgn="t"/>
            <a:r>
              <a:rPr lang="el-GR" sz="2800" b="1" dirty="0" err="1"/>
              <a:t>Θατσερισμός</a:t>
            </a:r>
            <a:r>
              <a:rPr lang="el-GR" sz="2800" b="1" dirty="0"/>
              <a:t> &amp; Κατάρρευση Σοβιετικής Ένωσης – δεκαετία 1980</a:t>
            </a:r>
          </a:p>
          <a:p>
            <a:pPr fontAlgn="t"/>
            <a:r>
              <a:rPr lang="el-GR" sz="2800" b="1" dirty="0">
                <a:solidFill>
                  <a:srgbClr val="FF0000"/>
                </a:solidFill>
              </a:rPr>
              <a:t>«η ύπαρξη ενός εργατικού κινήματος ως ένα γεωλογικό δεδομένο του τοπίου (…) δεν μπορεί να θεωρείται πια ως δεδομένη».</a:t>
            </a:r>
          </a:p>
          <a:p>
            <a:pPr fontAlgn="t"/>
            <a:endParaRPr lang="el-GR" sz="2800" b="1" dirty="0"/>
          </a:p>
          <a:p>
            <a:pPr fontAlgn="t"/>
            <a:endParaRPr lang="el-GR" sz="2800" b="1" dirty="0"/>
          </a:p>
          <a:p>
            <a:pPr fontAlgn="t"/>
            <a:r>
              <a:rPr lang="el-GR" sz="2800" b="1" dirty="0"/>
              <a:t>1995 </a:t>
            </a:r>
            <a:r>
              <a:rPr lang="el-GR" sz="2800" b="1" dirty="0">
                <a:sym typeface="Wingdings" pitchFamily="2" charset="2"/>
              </a:rPr>
              <a:t> ΝΕΟΣ ΤΙΤΛΟΣ</a:t>
            </a:r>
          </a:p>
          <a:p>
            <a:pPr fontAlgn="t"/>
            <a:endParaRPr lang="el-GR" sz="2800" b="1" dirty="0">
              <a:sym typeface="Wingdings" pitchFamily="2" charset="2"/>
            </a:endParaRPr>
          </a:p>
          <a:p>
            <a:pPr fontAlgn="t"/>
            <a:r>
              <a:rPr lang="el-GR" sz="2800" b="1" dirty="0">
                <a:sym typeface="Wingdings" pitchFamily="2" charset="2"/>
              </a:rPr>
              <a:t>ΑΦΑΙΡΕΣΑΝ ΑΘΟΡΥΒΑ το </a:t>
            </a:r>
            <a:r>
              <a:rPr lang="en-US" sz="2800" b="1" dirty="0">
                <a:sym typeface="Wingdings" pitchFamily="2" charset="2"/>
              </a:rPr>
              <a:t>“</a:t>
            </a:r>
            <a:r>
              <a:rPr lang="el-GR" sz="2800" b="1" dirty="0">
                <a:sym typeface="Wingdings" pitchFamily="2" charset="2"/>
              </a:rPr>
              <a:t>περιοδικό σοσιαλιστών και φεμινιστριών ιστορικών»</a:t>
            </a:r>
          </a:p>
          <a:p>
            <a:pPr fontAlgn="t"/>
            <a:endParaRPr lang="el-GR" sz="2800" b="1" dirty="0"/>
          </a:p>
          <a:p>
            <a:pPr fontAlgn="t"/>
            <a:r>
              <a:rPr lang="el-GR" sz="2800" b="1" dirty="0"/>
              <a:t>Νέες προκλήσεις </a:t>
            </a:r>
            <a:r>
              <a:rPr lang="el-GR" sz="2800" b="1" dirty="0">
                <a:sym typeface="Wingdings" pitchFamily="2" charset="2"/>
              </a:rPr>
              <a:t> </a:t>
            </a:r>
            <a:r>
              <a:rPr lang="el-GR" sz="2800" b="1" dirty="0" err="1">
                <a:sym typeface="Wingdings" pitchFamily="2" charset="2"/>
              </a:rPr>
              <a:t>Περιβαντολλογικές</a:t>
            </a:r>
            <a:r>
              <a:rPr lang="el-GR" sz="2800" b="1" dirty="0">
                <a:sym typeface="Wingdings" pitchFamily="2" charset="2"/>
              </a:rPr>
              <a:t>, </a:t>
            </a:r>
            <a:r>
              <a:rPr lang="el-GR" sz="2800" b="1" dirty="0" err="1">
                <a:sym typeface="Wingdings" pitchFamily="2" charset="2"/>
              </a:rPr>
              <a:t>Εθνοτικές</a:t>
            </a:r>
            <a:r>
              <a:rPr lang="el-GR" sz="2800" b="1" dirty="0">
                <a:sym typeface="Wingdings" pitchFamily="2" charset="2"/>
              </a:rPr>
              <a:t>, Σεξουαλικές </a:t>
            </a:r>
            <a:r>
              <a:rPr lang="el-GR" sz="2800" b="1" dirty="0" err="1">
                <a:sym typeface="Wingdings" pitchFamily="2" charset="2"/>
              </a:rPr>
              <a:t>κλπ</a:t>
            </a:r>
            <a:endParaRPr lang="el-GR" sz="2800" b="1" dirty="0"/>
          </a:p>
          <a:p>
            <a:pPr fontAlgn="t"/>
            <a:endParaRPr lang="el-GR" sz="2800" b="1" dirty="0"/>
          </a:p>
          <a:p>
            <a:pPr fontAlgn="t"/>
            <a:r>
              <a:rPr lang="el-GR" sz="2800" b="1" dirty="0"/>
              <a:t>Οι όροι – Σοσιαλιστής – Φεμινίστρια = ανεπαρκείς</a:t>
            </a:r>
          </a:p>
          <a:p>
            <a:pPr fontAlgn="t"/>
            <a:r>
              <a:rPr lang="el-GR" sz="2800" b="1" dirty="0"/>
              <a:t>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3047201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2951968-0B59-0C4A-803B-4CA41F09B6D1}"/>
              </a:ext>
            </a:extLst>
          </p:cNvPr>
          <p:cNvSpPr/>
          <p:nvPr/>
        </p:nvSpPr>
        <p:spPr>
          <a:xfrm>
            <a:off x="101600" y="81280"/>
            <a:ext cx="120904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el-GR" sz="2800" b="1" dirty="0">
                <a:solidFill>
                  <a:srgbClr val="0532FF"/>
                </a:solidFill>
              </a:rPr>
              <a:t>ΑΠΟΤΙΜΗΣΗ</a:t>
            </a:r>
            <a:endParaRPr lang="en-US" sz="2800" b="1" dirty="0">
              <a:solidFill>
                <a:srgbClr val="0532FF"/>
              </a:solidFill>
            </a:endParaRPr>
          </a:p>
          <a:p>
            <a:pPr algn="ctr" fontAlgn="t"/>
            <a:endParaRPr lang="en-US" sz="2800" b="1" dirty="0">
              <a:solidFill>
                <a:srgbClr val="0532FF"/>
              </a:solidFill>
            </a:endParaRPr>
          </a:p>
          <a:p>
            <a:pPr algn="ctr" fontAlgn="t"/>
            <a:r>
              <a:rPr lang="el-GR" sz="2800" b="1" dirty="0">
                <a:solidFill>
                  <a:srgbClr val="0532FF"/>
                </a:solidFill>
              </a:rPr>
              <a:t>ΥΠΕΡΒΑΣΗ ΣΥΝΟΡΩΝ ΕΠΙΣΤΗΜΟΝΙΚΩΝ ΚΛΑΔΩΝ</a:t>
            </a:r>
          </a:p>
          <a:p>
            <a:pPr algn="ctr" fontAlgn="t"/>
            <a:endParaRPr lang="el-GR" sz="2800" b="1" dirty="0">
              <a:solidFill>
                <a:srgbClr val="0532FF"/>
              </a:solidFill>
            </a:endParaRPr>
          </a:p>
          <a:p>
            <a:pPr algn="ctr" fontAlgn="t"/>
            <a:r>
              <a:rPr lang="el-GR" sz="2800" b="1" dirty="0">
                <a:solidFill>
                  <a:srgbClr val="0532FF"/>
                </a:solidFill>
              </a:rPr>
              <a:t>Στενή συνεργασία μεταξύ Επαγγελματιών Ιστορικών Και </a:t>
            </a:r>
            <a:r>
              <a:rPr lang="el-GR" sz="2800" b="1" dirty="0" err="1">
                <a:solidFill>
                  <a:srgbClr val="0532FF"/>
                </a:solidFill>
              </a:rPr>
              <a:t>εξω</a:t>
            </a:r>
            <a:r>
              <a:rPr lang="el-GR" sz="2800" b="1" dirty="0">
                <a:solidFill>
                  <a:srgbClr val="0532FF"/>
                </a:solidFill>
              </a:rPr>
              <a:t>-πανεπιστημιακών</a:t>
            </a:r>
          </a:p>
          <a:p>
            <a:pPr algn="ctr" fontAlgn="t"/>
            <a:r>
              <a:rPr lang="el-GR" sz="2800" b="1" dirty="0">
                <a:solidFill>
                  <a:srgbClr val="0532FF"/>
                </a:solidFill>
              </a:rPr>
              <a:t>ΧΑΣΜΑ ΕΠΑΓΓΕΛΜΑΤΙΑ ΙΣΤΟΡΙΚΟΥ ΚΑΙ «ΜΗΤΣΟΥ /</a:t>
            </a:r>
            <a:r>
              <a:rPr lang="en-US" sz="2800" b="1" dirty="0">
                <a:solidFill>
                  <a:srgbClr val="0532FF"/>
                </a:solidFill>
              </a:rPr>
              <a:t>layman</a:t>
            </a:r>
            <a:r>
              <a:rPr lang="el-GR" sz="2800" b="1" dirty="0">
                <a:solidFill>
                  <a:srgbClr val="0532FF"/>
                </a:solidFill>
              </a:rPr>
              <a:t>» ??</a:t>
            </a:r>
          </a:p>
          <a:p>
            <a:pPr algn="ctr" fontAlgn="t"/>
            <a:endParaRPr lang="el-GR" sz="2800" b="1" dirty="0">
              <a:solidFill>
                <a:srgbClr val="0532FF"/>
              </a:solidFill>
            </a:endParaRPr>
          </a:p>
          <a:p>
            <a:pPr algn="ctr" fontAlgn="t"/>
            <a:r>
              <a:rPr lang="el-GR" sz="2800" b="1" dirty="0">
                <a:solidFill>
                  <a:srgbClr val="0532FF"/>
                </a:solidFill>
              </a:rPr>
              <a:t>Τα κατάφεραν ??</a:t>
            </a:r>
          </a:p>
          <a:p>
            <a:pPr algn="ctr" fontAlgn="t"/>
            <a:endParaRPr lang="el-GR" sz="2800" b="1" dirty="0">
              <a:solidFill>
                <a:srgbClr val="0532FF"/>
              </a:solidFill>
            </a:endParaRPr>
          </a:p>
          <a:p>
            <a:pPr algn="ctr" fontAlgn="t"/>
            <a:r>
              <a:rPr lang="el-GR" sz="2800" b="1" dirty="0">
                <a:solidFill>
                  <a:srgbClr val="FF0000"/>
                </a:solidFill>
              </a:rPr>
              <a:t>Στα 1990/ς οι συνεργάτες του περιοδικού ανήκαν </a:t>
            </a:r>
          </a:p>
          <a:p>
            <a:pPr algn="ctr" fontAlgn="t"/>
            <a:r>
              <a:rPr lang="el-GR" sz="2800" b="1" dirty="0">
                <a:solidFill>
                  <a:srgbClr val="FF0000"/>
                </a:solidFill>
              </a:rPr>
              <a:t>είτε σε Πανεπιστήμια είτε σε Ερευνητικά Ιδρύματα</a:t>
            </a:r>
          </a:p>
          <a:p>
            <a:pPr algn="ctr" fontAlgn="t"/>
            <a:endParaRPr lang="el-GR" sz="2800" b="1" dirty="0">
              <a:solidFill>
                <a:srgbClr val="FF0000"/>
              </a:solidFill>
            </a:endParaRPr>
          </a:p>
          <a:p>
            <a:pPr algn="ctr" fontAlgn="t"/>
            <a:r>
              <a:rPr lang="el-GR" sz="2800" b="1" dirty="0">
                <a:solidFill>
                  <a:srgbClr val="FF0000"/>
                </a:solidFill>
              </a:rPr>
              <a:t>Συμβολή </a:t>
            </a:r>
            <a:r>
              <a:rPr lang="el-GR" sz="2800" b="1" dirty="0">
                <a:solidFill>
                  <a:srgbClr val="FF0000"/>
                </a:solidFill>
                <a:sym typeface="Wingdings" pitchFamily="2" charset="2"/>
              </a:rPr>
              <a:t> ένα είδος ιστορίας = κοντά στον «Μήτσο»</a:t>
            </a:r>
            <a:r>
              <a:rPr lang="en-US" sz="2800" b="1" dirty="0">
                <a:solidFill>
                  <a:srgbClr val="FF0000"/>
                </a:solidFill>
                <a:sym typeface="Wingdings" pitchFamily="2" charset="2"/>
              </a:rPr>
              <a:t> </a:t>
            </a:r>
            <a:endParaRPr lang="el-GR" sz="2800" b="1" dirty="0">
              <a:solidFill>
                <a:srgbClr val="FF0000"/>
              </a:solidFill>
              <a:sym typeface="Wingdings" pitchFamily="2" charset="2"/>
            </a:endParaRPr>
          </a:p>
          <a:p>
            <a:pPr algn="ctr" fontAlgn="t"/>
            <a:r>
              <a:rPr lang="el-GR" sz="2800" b="1" dirty="0">
                <a:solidFill>
                  <a:srgbClr val="FF0000"/>
                </a:solidFill>
                <a:sym typeface="Wingdings" pitchFamily="2" charset="2"/>
              </a:rPr>
              <a:t>Λαϊκή Κουλτούρα – πολιτισμική κληρονομία – ιστορία του παρόντος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725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235F98B-93AD-0A43-BCB2-3391A999064E}"/>
              </a:ext>
            </a:extLst>
          </p:cNvPr>
          <p:cNvSpPr/>
          <p:nvPr/>
        </p:nvSpPr>
        <p:spPr>
          <a:xfrm>
            <a:off x="123568" y="160638"/>
            <a:ext cx="11264011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HISTORY WORKSHOP ___RAPHAEL SAMUEL ___ORAL HISTORY</a:t>
            </a:r>
          </a:p>
          <a:p>
            <a:endParaRPr lang="en-US" sz="2000" b="1" dirty="0">
              <a:solidFill>
                <a:srgbClr val="FF0000"/>
              </a:solidFill>
            </a:endParaRPr>
          </a:p>
          <a:p>
            <a:r>
              <a:rPr lang="en-US" sz="2000" b="1" dirty="0"/>
              <a:t>‘if history was thought of as an activity </a:t>
            </a:r>
            <a:r>
              <a:rPr lang="en-US" sz="2000" b="1" dirty="0">
                <a:solidFill>
                  <a:srgbClr val="FF0000"/>
                </a:solidFill>
              </a:rPr>
              <a:t>rather than a profession, </a:t>
            </a:r>
          </a:p>
          <a:p>
            <a:r>
              <a:rPr lang="en-US" sz="2000" b="1" dirty="0"/>
              <a:t>then the number of its practitioners would be legion’. </a:t>
            </a:r>
          </a:p>
          <a:p>
            <a:r>
              <a:rPr lang="en-US" sz="2000" b="1" dirty="0"/>
              <a:t>Raphael Samuel</a:t>
            </a:r>
          </a:p>
          <a:p>
            <a:endParaRPr lang="en-US" sz="2000" b="1" dirty="0">
              <a:solidFill>
                <a:srgbClr val="FF0000"/>
              </a:solidFill>
            </a:endParaRPr>
          </a:p>
          <a:p>
            <a:r>
              <a:rPr lang="en-US" sz="2000" b="1" dirty="0">
                <a:solidFill>
                  <a:srgbClr val="FF0000"/>
                </a:solidFill>
              </a:rPr>
              <a:t>History Workshop </a:t>
            </a:r>
            <a:r>
              <a:rPr lang="en-US" sz="2000" b="1" dirty="0">
                <a:solidFill>
                  <a:srgbClr val="FF0000"/>
                </a:solidFill>
                <a:sym typeface="Wingdings" pitchFamily="2" charset="2"/>
              </a:rPr>
              <a:t> </a:t>
            </a:r>
            <a:r>
              <a:rPr lang="el-GR" sz="2000" b="1" dirty="0">
                <a:solidFill>
                  <a:srgbClr val="FF0000"/>
                </a:solidFill>
                <a:sym typeface="Wingdings" pitchFamily="2" charset="2"/>
              </a:rPr>
              <a:t>«</a:t>
            </a:r>
            <a:r>
              <a:rPr lang="el-GR" sz="3200" b="1" u="sng" dirty="0">
                <a:sym typeface="Wingdings" pitchFamily="2" charset="2"/>
              </a:rPr>
              <a:t>περιοδικό σοσιαλιστών ιστορικών</a:t>
            </a:r>
            <a:r>
              <a:rPr lang="el-GR" sz="2000" b="1" dirty="0">
                <a:solidFill>
                  <a:srgbClr val="FF0000"/>
                </a:solidFill>
                <a:sym typeface="Wingdings" pitchFamily="2" charset="2"/>
              </a:rPr>
              <a:t>»</a:t>
            </a:r>
            <a:r>
              <a:rPr lang="el-GR" sz="2000" b="1" dirty="0">
                <a:sym typeface="Wingdings" pitchFamily="2" charset="2"/>
              </a:rPr>
              <a:t>  / παράδοση </a:t>
            </a:r>
            <a:r>
              <a:rPr lang="en-US" sz="2000" b="1" dirty="0">
                <a:sym typeface="Wingdings" pitchFamily="2" charset="2"/>
              </a:rPr>
              <a:t>Thompson/93 ____1976 – 1995 </a:t>
            </a:r>
          </a:p>
          <a:p>
            <a:endParaRPr lang="en-US" sz="2000" b="1" dirty="0">
              <a:sym typeface="Wingdings" pitchFamily="2" charset="2"/>
            </a:endParaRPr>
          </a:p>
          <a:p>
            <a:r>
              <a:rPr lang="en-US" sz="2000" b="1" dirty="0">
                <a:sym typeface="Wingdings" pitchFamily="2" charset="2"/>
              </a:rPr>
              <a:t>1982  </a:t>
            </a:r>
            <a:r>
              <a:rPr lang="el-GR" sz="2000" b="1" dirty="0">
                <a:solidFill>
                  <a:srgbClr val="FF0000"/>
                </a:solidFill>
                <a:sym typeface="Wingdings" pitchFamily="2" charset="2"/>
              </a:rPr>
              <a:t>« </a:t>
            </a:r>
            <a:r>
              <a:rPr lang="el-GR" sz="3200" b="1" u="sng" dirty="0">
                <a:sym typeface="Wingdings" pitchFamily="2" charset="2"/>
              </a:rPr>
              <a:t>περιοδικό σοσιαλιστών </a:t>
            </a:r>
            <a:r>
              <a:rPr lang="el-GR" sz="3200" b="1" u="sng" dirty="0">
                <a:highlight>
                  <a:srgbClr val="FFFF00"/>
                </a:highlight>
                <a:sym typeface="Wingdings" pitchFamily="2" charset="2"/>
              </a:rPr>
              <a:t>και φεμινιστριών</a:t>
            </a:r>
            <a:r>
              <a:rPr lang="el-GR" sz="3200" b="1" u="sng" dirty="0">
                <a:solidFill>
                  <a:srgbClr val="FF0000"/>
                </a:solidFill>
                <a:highlight>
                  <a:srgbClr val="FFFF00"/>
                </a:highlight>
                <a:sym typeface="Wingdings" pitchFamily="2" charset="2"/>
              </a:rPr>
              <a:t> </a:t>
            </a:r>
            <a:r>
              <a:rPr lang="el-GR" sz="2000" b="1" dirty="0">
                <a:solidFill>
                  <a:srgbClr val="FF0000"/>
                </a:solidFill>
                <a:sym typeface="Wingdings" pitchFamily="2" charset="2"/>
              </a:rPr>
              <a:t>»</a:t>
            </a:r>
            <a:r>
              <a:rPr lang="el-GR" sz="2000" b="1" dirty="0">
                <a:sym typeface="Wingdings" pitchFamily="2" charset="2"/>
              </a:rPr>
              <a:t> </a:t>
            </a:r>
            <a:r>
              <a:rPr lang="en-US" sz="2000" b="1" dirty="0">
                <a:sym typeface="Wingdings" pitchFamily="2" charset="2"/>
              </a:rPr>
              <a:t> </a:t>
            </a:r>
            <a:endParaRPr lang="en-US" sz="2000" b="1" dirty="0"/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l-GR" sz="2000" b="1" dirty="0">
                <a:solidFill>
                  <a:srgbClr val="FF0000"/>
                </a:solidFill>
              </a:rPr>
              <a:t>«ΕΡΓΑΣΤΗΡΙ» </a:t>
            </a:r>
            <a:r>
              <a:rPr lang="el-GR" sz="2000" b="1" dirty="0">
                <a:solidFill>
                  <a:srgbClr val="FF0000"/>
                </a:solidFill>
                <a:sym typeface="Wingdings" pitchFamily="2" charset="2"/>
              </a:rPr>
              <a:t> ενδιαφέρον για Εργασία [</a:t>
            </a:r>
            <a:r>
              <a:rPr lang="en-US" sz="2000" b="1" dirty="0">
                <a:solidFill>
                  <a:srgbClr val="FF0000"/>
                </a:solidFill>
                <a:sym typeface="Wingdings" pitchFamily="2" charset="2"/>
              </a:rPr>
              <a:t>Craft] </a:t>
            </a:r>
            <a:r>
              <a:rPr lang="el-GR" sz="2000" b="1" dirty="0">
                <a:solidFill>
                  <a:srgbClr val="FF0000"/>
                </a:solidFill>
                <a:sym typeface="Wingdings" pitchFamily="2" charset="2"/>
              </a:rPr>
              <a:t> ΚΕΝΤΡΟ = </a:t>
            </a:r>
            <a:r>
              <a:rPr lang="en-US" sz="2000" b="1" dirty="0">
                <a:solidFill>
                  <a:srgbClr val="FF0000"/>
                </a:solidFill>
                <a:sym typeface="Wingdings" pitchFamily="2" charset="2"/>
              </a:rPr>
              <a:t>RUSKIN COLLEGE</a:t>
            </a:r>
          </a:p>
          <a:p>
            <a:endParaRPr lang="en-US" sz="2000" b="1" dirty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el-GR" sz="2000" b="1" dirty="0">
                <a:highlight>
                  <a:srgbClr val="FFFF00"/>
                </a:highlight>
                <a:sym typeface="Wingdings" pitchFamily="2" charset="2"/>
              </a:rPr>
              <a:t>ΣΥΝΕΡΓΑΣΙΑ</a:t>
            </a:r>
            <a:r>
              <a:rPr lang="el-GR" sz="2000" b="1" dirty="0">
                <a:sym typeface="Wingdings" pitchFamily="2" charset="2"/>
              </a:rPr>
              <a:t> ΙΣΤΟΡΙΚΩΝ ΚΑΙ </a:t>
            </a:r>
            <a:r>
              <a:rPr lang="el-GR" sz="2000" b="1" i="1" dirty="0">
                <a:sym typeface="Wingdings" pitchFamily="2" charset="2"/>
              </a:rPr>
              <a:t>ΙΣΤΟΡΙΚΟΙ ΑΠΟ ΤΟΥΣ ΧΩΡΟΥΣ ΔΟΥΛΕΙΑΣ</a:t>
            </a:r>
            <a:endParaRPr lang="en-US" sz="2000" b="1" i="1" dirty="0">
              <a:sym typeface="Wingdings" pitchFamily="2" charset="2"/>
            </a:endParaRPr>
          </a:p>
          <a:p>
            <a:r>
              <a:rPr lang="el-GR" sz="2000" b="1" dirty="0" err="1">
                <a:sym typeface="Wingdings" pitchFamily="2" charset="2"/>
              </a:rPr>
              <a:t>Ομ</a:t>
            </a:r>
            <a:r>
              <a:rPr lang="en-US" sz="2000" b="1" dirty="0" err="1">
                <a:sym typeface="Wingdings" pitchFamily="2" charset="2"/>
              </a:rPr>
              <a:t>ά</a:t>
            </a:r>
            <a:r>
              <a:rPr lang="el-GR" sz="2000" b="1" dirty="0">
                <a:sym typeface="Wingdings" pitchFamily="2" charset="2"/>
              </a:rPr>
              <a:t>δα Ιστορικών του Κομμουνιστικού Κόμματος </a:t>
            </a:r>
          </a:p>
          <a:p>
            <a:endParaRPr lang="en-US" sz="2000" b="1" i="1" dirty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el-GR" sz="2000" b="1" dirty="0">
                <a:solidFill>
                  <a:srgbClr val="0532FF"/>
                </a:solidFill>
                <a:sym typeface="Wingdings" pitchFamily="2" charset="2"/>
              </a:rPr>
              <a:t>ΙΔΙΑΙΤΕΡΗ ΣΥΜΒΟΛΗ </a:t>
            </a:r>
          </a:p>
          <a:p>
            <a:r>
              <a:rPr lang="el-GR" sz="2000" b="1" dirty="0">
                <a:solidFill>
                  <a:srgbClr val="0532FF"/>
                </a:solidFill>
                <a:sym typeface="Wingdings" pitchFamily="2" charset="2"/>
              </a:rPr>
              <a:t> ΤΑ ΣΤΕΝΑ ΟΡΙΑ ΤΗΣ ΕΠΑΓΓΕΛΜΑΤΙΚΗΣ ΙΣΤΟΡΙΑΣ / ΑΚΑΔΗΜΑΪΚΗ ΕΛΙΤ</a:t>
            </a:r>
          </a:p>
          <a:p>
            <a:r>
              <a:rPr lang="el-GR" sz="2000" b="1" dirty="0">
                <a:solidFill>
                  <a:srgbClr val="0532FF"/>
                </a:solidFill>
                <a:sym typeface="Wingdings" pitchFamily="2" charset="2"/>
              </a:rPr>
              <a:t> ΕΥΡΥ ΔΗΜΟΣΙΟ ΑΚΡΟΑΤΗΡΙΟ </a:t>
            </a:r>
          </a:p>
          <a:p>
            <a:endParaRPr lang="en-US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770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67275B7-3754-954B-A603-A2938E08A1DF}"/>
              </a:ext>
            </a:extLst>
          </p:cNvPr>
          <p:cNvSpPr/>
          <p:nvPr/>
        </p:nvSpPr>
        <p:spPr>
          <a:xfrm>
            <a:off x="0" y="65988"/>
            <a:ext cx="12101804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srgbClr val="0532FF"/>
                </a:solidFill>
                <a:sym typeface="Wingdings" pitchFamily="2" charset="2"/>
              </a:rPr>
              <a:t>ΕΠΑΓΓΕΛΜΑΤΙΣΜΟΣ  ΟΔΗΓΕΙ ΣΕ ΚΑΤΑΚΕΡΜΑΤΙΣΜΟ</a:t>
            </a:r>
          </a:p>
          <a:p>
            <a:endParaRPr lang="el-GR" b="1" dirty="0">
              <a:solidFill>
                <a:srgbClr val="0532FF"/>
              </a:solidFill>
              <a:sym typeface="Wingdings" pitchFamily="2" charset="2"/>
            </a:endParaRPr>
          </a:p>
          <a:p>
            <a:r>
              <a:rPr lang="el-GR" b="1" dirty="0">
                <a:solidFill>
                  <a:srgbClr val="0532FF"/>
                </a:solidFill>
                <a:sym typeface="Wingdings" pitchFamily="2" charset="2"/>
              </a:rPr>
              <a:t>ΑΝΑΝΤΙΣΤΟΙΧΙΑ ΜΕ ΠΟΛΙΤΙΚΗ &amp; ΚΟΙΝΩΝΙΑ</a:t>
            </a:r>
          </a:p>
          <a:p>
            <a:endParaRPr lang="el-GR" b="1" dirty="0">
              <a:solidFill>
                <a:srgbClr val="0532FF"/>
              </a:solidFill>
              <a:sym typeface="Wingdings" pitchFamily="2" charset="2"/>
            </a:endParaRPr>
          </a:p>
          <a:p>
            <a:r>
              <a:rPr lang="el-GR" b="1" dirty="0">
                <a:solidFill>
                  <a:srgbClr val="0532FF"/>
                </a:solidFill>
                <a:sym typeface="Wingdings" pitchFamily="2" charset="2"/>
              </a:rPr>
              <a:t>ΑΚΑΔΗΜΑΪΚΗ ΚΟΙΝΟΤΗΤΑ  ΚΑΠΙΤΑΛΙΣΤΙΚΗ ΚΟΙΝΩΝΙΑ</a:t>
            </a:r>
            <a:endParaRPr lang="en-US" b="1" dirty="0">
              <a:solidFill>
                <a:srgbClr val="0532FF"/>
              </a:solidFill>
              <a:sym typeface="Wingdings" pitchFamily="2" charset="2"/>
            </a:endParaRPr>
          </a:p>
          <a:p>
            <a:endParaRPr lang="en-US" b="1" dirty="0">
              <a:solidFill>
                <a:srgbClr val="0532FF"/>
              </a:solidFill>
              <a:sym typeface="Wingdings" pitchFamily="2" charset="2"/>
            </a:endParaRPr>
          </a:p>
          <a:p>
            <a:endParaRPr lang="el-GR" b="1" dirty="0">
              <a:solidFill>
                <a:srgbClr val="0532FF"/>
              </a:solidFill>
              <a:sym typeface="Wingdings" pitchFamily="2" charset="2"/>
            </a:endParaRPr>
          </a:p>
          <a:p>
            <a:endParaRPr lang="el-GR" b="1" dirty="0">
              <a:solidFill>
                <a:srgbClr val="0532FF"/>
              </a:solidFill>
              <a:sym typeface="Wingdings" pitchFamily="2" charset="2"/>
            </a:endParaRPr>
          </a:p>
          <a:p>
            <a:pPr algn="just"/>
            <a:r>
              <a:rPr lang="el-GR" sz="2000" b="1" dirty="0">
                <a:solidFill>
                  <a:srgbClr val="0532FF"/>
                </a:solidFill>
                <a:sym typeface="Wingdings" pitchFamily="2" charset="2"/>
              </a:rPr>
              <a:t> </a:t>
            </a:r>
            <a:r>
              <a:rPr lang="en-US" sz="2000" b="1" dirty="0"/>
              <a:t>Ruskin College, originally known as Ruskin Hall, Oxford, is an independent educational institution in </a:t>
            </a:r>
            <a:r>
              <a:rPr lang="en-US" sz="2000" b="1" dirty="0">
                <a:hlinkClick r:id="rId2" tooltip="Oxford"/>
              </a:rPr>
              <a:t>Oxford</a:t>
            </a:r>
            <a:r>
              <a:rPr lang="en-US" sz="2000" b="1" dirty="0"/>
              <a:t>, England. </a:t>
            </a:r>
            <a:endParaRPr lang="el-GR" sz="2000" b="1" dirty="0"/>
          </a:p>
          <a:p>
            <a:pPr algn="just"/>
            <a:r>
              <a:rPr lang="en-US" sz="2000" b="1" dirty="0"/>
              <a:t>It is named after the essayist and </a:t>
            </a:r>
            <a:r>
              <a:rPr lang="en-US" sz="2000" b="1" dirty="0">
                <a:solidFill>
                  <a:srgbClr val="FF0000"/>
                </a:solidFill>
              </a:rPr>
              <a:t>social critic </a:t>
            </a:r>
            <a:r>
              <a:rPr lang="en-US" sz="2000" b="1" dirty="0">
                <a:solidFill>
                  <a:srgbClr val="FF0000"/>
                </a:solidFill>
                <a:hlinkClick r:id="rId3" tooltip="John Ruskin"/>
              </a:rPr>
              <a:t>John Ruskin</a:t>
            </a:r>
            <a:r>
              <a:rPr lang="en-US" sz="2000" b="1" dirty="0">
                <a:solidFill>
                  <a:srgbClr val="FF0000"/>
                </a:solidFill>
              </a:rPr>
              <a:t> (1819–1900) </a:t>
            </a:r>
            <a:r>
              <a:rPr lang="en-US" sz="2000" b="1" dirty="0"/>
              <a:t>and </a:t>
            </a:r>
            <a:r>
              <a:rPr lang="en-US" sz="2000" b="1" dirty="0" err="1"/>
              <a:t>specialises</a:t>
            </a:r>
            <a:r>
              <a:rPr lang="en-US" sz="2000" b="1" dirty="0"/>
              <a:t> in providing </a:t>
            </a:r>
            <a:r>
              <a:rPr lang="en-US" sz="2000" b="1" dirty="0">
                <a:hlinkClick r:id="rId4" tooltip="Adult education"/>
              </a:rPr>
              <a:t>educational opportunities for </a:t>
            </a:r>
            <a:r>
              <a:rPr lang="en-US" sz="2000" b="1" dirty="0">
                <a:highlight>
                  <a:srgbClr val="FFFF00"/>
                </a:highlight>
                <a:hlinkClick r:id="rId4" tooltip="Adult education"/>
              </a:rPr>
              <a:t>adults</a:t>
            </a:r>
            <a:r>
              <a:rPr lang="en-US" sz="2000" b="1" dirty="0">
                <a:highlight>
                  <a:srgbClr val="FFFF00"/>
                </a:highlight>
              </a:rPr>
              <a:t> </a:t>
            </a:r>
            <a:r>
              <a:rPr lang="en-US" sz="2000" b="1" dirty="0"/>
              <a:t>with </a:t>
            </a:r>
            <a:r>
              <a:rPr lang="en-US" sz="2000" b="1" dirty="0">
                <a:highlight>
                  <a:srgbClr val="FFFF00"/>
                </a:highlight>
              </a:rPr>
              <a:t>few or no qualifications</a:t>
            </a:r>
            <a:r>
              <a:rPr lang="en-US" sz="2000" b="1" dirty="0"/>
              <a:t>.</a:t>
            </a:r>
            <a:endParaRPr lang="el-GR" sz="2000" b="1" dirty="0"/>
          </a:p>
          <a:p>
            <a:pPr algn="just"/>
            <a:endParaRPr lang="el-GR" sz="2000" b="1" dirty="0"/>
          </a:p>
          <a:p>
            <a:pPr algn="just"/>
            <a:r>
              <a:rPr lang="en-US" sz="2000" b="1" dirty="0"/>
              <a:t> The college is an affiliate of the University of Oxford; this relationship allows students special privileges such as attending lectures and the use of most facilities.</a:t>
            </a:r>
          </a:p>
          <a:p>
            <a:pPr algn="just"/>
            <a:endParaRPr lang="en-US" sz="2000" b="1" dirty="0"/>
          </a:p>
          <a:p>
            <a:r>
              <a:rPr lang="en-US" sz="2000" b="1" dirty="0">
                <a:solidFill>
                  <a:srgbClr val="FF0000"/>
                </a:solidFill>
              </a:rPr>
              <a:t>Mission and purpose</a:t>
            </a:r>
          </a:p>
          <a:p>
            <a:r>
              <a:rPr lang="en-US" b="1" dirty="0"/>
              <a:t>The mission of the college has always been to provide educational opportunities to </a:t>
            </a:r>
            <a:r>
              <a:rPr lang="en-US" b="1" dirty="0">
                <a:highlight>
                  <a:srgbClr val="FFFF00"/>
                </a:highlight>
              </a:rPr>
              <a:t>adults who are excluded and disadvantaged</a:t>
            </a:r>
            <a:r>
              <a:rPr lang="en-US" b="1" dirty="0"/>
              <a:t>, and </a:t>
            </a:r>
            <a:r>
              <a:rPr lang="en-US" b="1" dirty="0">
                <a:solidFill>
                  <a:srgbClr val="FF0000"/>
                </a:solidFill>
              </a:rPr>
              <a:t>to transform the individuals concerned along with the communities, groups and societies from which they come</a:t>
            </a:r>
            <a:endParaRPr lang="en-US" b="1" dirty="0"/>
          </a:p>
          <a:p>
            <a:endParaRPr lang="en-US" b="1" dirty="0"/>
          </a:p>
          <a:p>
            <a:r>
              <a:rPr lang="en-US" b="1" dirty="0"/>
              <a:t>The mission statement is twofold:</a:t>
            </a:r>
          </a:p>
          <a:p>
            <a:pPr algn="just"/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760599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A50F39B-5683-3644-83D1-FE650F98B1AA}"/>
              </a:ext>
            </a:extLst>
          </p:cNvPr>
          <p:cNvSpPr/>
          <p:nvPr/>
        </p:nvSpPr>
        <p:spPr>
          <a:xfrm>
            <a:off x="122549" y="612743"/>
            <a:ext cx="11057642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>
                <a:solidFill>
                  <a:srgbClr val="222222"/>
                </a:solidFill>
                <a:latin typeface="Arial" panose="020B0604020202020204" pitchFamily="34" charset="0"/>
              </a:rPr>
              <a:t>ΣΚΟΠΟΣ</a:t>
            </a:r>
          </a:p>
          <a:p>
            <a:endParaRPr lang="en-US" sz="2000" b="1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el-GR" sz="2000" b="1" dirty="0">
                <a:solidFill>
                  <a:srgbClr val="222222"/>
                </a:solidFill>
                <a:latin typeface="Arial" panose="020B0604020202020204" pitchFamily="34" charset="0"/>
              </a:rPr>
              <a:t>1 </a:t>
            </a:r>
            <a:r>
              <a:rPr lang="el-GR" sz="2000" b="1" dirty="0">
                <a:solidFill>
                  <a:srgbClr val="222222"/>
                </a:solidFill>
                <a:sym typeface="Wingdings" pitchFamily="2" charset="2"/>
              </a:rPr>
              <a:t></a:t>
            </a:r>
            <a:r>
              <a:rPr lang="en-US" sz="2000" b="1" dirty="0">
                <a:solidFill>
                  <a:srgbClr val="222222"/>
                </a:solidFill>
              </a:rPr>
              <a:t>that of giving individuals a </a:t>
            </a:r>
            <a:r>
              <a:rPr lang="en-US" sz="2000" b="1" dirty="0">
                <a:solidFill>
                  <a:srgbClr val="FF0000"/>
                </a:solidFill>
              </a:rPr>
              <a:t>second chance in education</a:t>
            </a:r>
            <a:r>
              <a:rPr lang="en-US" sz="2000" b="1" dirty="0">
                <a:solidFill>
                  <a:srgbClr val="222222"/>
                </a:solidFill>
              </a:rPr>
              <a:t>, continues to be achieved by admitting those with </a:t>
            </a:r>
            <a:r>
              <a:rPr lang="en-US" sz="2000" b="1" dirty="0">
                <a:solidFill>
                  <a:srgbClr val="FF0000"/>
                </a:solidFill>
              </a:rPr>
              <a:t>few or no formal qualifications to courses of study </a:t>
            </a:r>
            <a:r>
              <a:rPr lang="en-US" sz="2000" b="1" dirty="0">
                <a:solidFill>
                  <a:srgbClr val="222222"/>
                </a:solidFill>
              </a:rPr>
              <a:t>that can result in, or lead on to, university-level qualifications.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222222"/>
              </a:solidFill>
            </a:endParaRPr>
          </a:p>
          <a:p>
            <a:r>
              <a:rPr lang="el-GR" sz="2000" b="1" dirty="0">
                <a:solidFill>
                  <a:srgbClr val="222222"/>
                </a:solidFill>
              </a:rPr>
              <a:t>2 </a:t>
            </a:r>
            <a:r>
              <a:rPr lang="el-GR" sz="2000" b="1" dirty="0">
                <a:solidFill>
                  <a:srgbClr val="222222"/>
                </a:solidFill>
                <a:sym typeface="Wingdings" pitchFamily="2" charset="2"/>
              </a:rPr>
              <a:t> </a:t>
            </a:r>
            <a:r>
              <a:rPr lang="en-US" sz="2000" b="1" dirty="0">
                <a:solidFill>
                  <a:srgbClr val="222222"/>
                </a:solidFill>
              </a:rPr>
              <a:t>former students say about Ruskin is that </a:t>
            </a:r>
            <a:r>
              <a:rPr lang="en-US" sz="2000" b="1" dirty="0">
                <a:solidFill>
                  <a:srgbClr val="FF0000"/>
                </a:solidFill>
                <a:highlight>
                  <a:srgbClr val="FFFF00"/>
                </a:highlight>
              </a:rPr>
              <a:t>it changed their lives</a:t>
            </a:r>
            <a:r>
              <a:rPr lang="el-GR" sz="2000" b="1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el-GR" sz="2000" b="1" dirty="0">
                <a:solidFill>
                  <a:srgbClr val="FF0000"/>
                </a:solidFill>
                <a:sym typeface="Wingdings" pitchFamily="2" charset="2"/>
              </a:rPr>
              <a:t> </a:t>
            </a:r>
            <a:r>
              <a:rPr lang="en-US" sz="2000" b="1" dirty="0">
                <a:solidFill>
                  <a:srgbClr val="222222"/>
                </a:solidFill>
              </a:rPr>
              <a:t> studying in a setting with a strong sense of academic community </a:t>
            </a:r>
            <a:r>
              <a:rPr lang="el-GR" sz="2000" b="1" dirty="0">
                <a:solidFill>
                  <a:srgbClr val="222222"/>
                </a:solidFill>
              </a:rPr>
              <a:t> </a:t>
            </a:r>
            <a:r>
              <a:rPr lang="el-GR" sz="2000" b="1" dirty="0">
                <a:solidFill>
                  <a:srgbClr val="222222"/>
                </a:solidFill>
                <a:sym typeface="Wingdings" pitchFamily="2" charset="2"/>
              </a:rPr>
              <a:t></a:t>
            </a:r>
            <a:r>
              <a:rPr lang="en-US" sz="2000" b="1" dirty="0">
                <a:solidFill>
                  <a:srgbClr val="FF0000"/>
                </a:solidFill>
              </a:rPr>
              <a:t>The college is also transformational </a:t>
            </a:r>
            <a:r>
              <a:rPr lang="en-US" sz="2000" b="1" dirty="0">
                <a:solidFill>
                  <a:srgbClr val="222222"/>
                </a:solidFill>
              </a:rPr>
              <a:t>because it sees </a:t>
            </a:r>
            <a:r>
              <a:rPr lang="en-US" sz="2000" b="1" dirty="0">
                <a:solidFill>
                  <a:srgbClr val="0532FF"/>
                </a:solidFill>
                <a:highlight>
                  <a:srgbClr val="FFFF00"/>
                </a:highlight>
              </a:rPr>
              <a:t>education as a vehicle for progressive social change</a:t>
            </a:r>
            <a:endParaRPr lang="el-GR" sz="2000" b="1" dirty="0">
              <a:solidFill>
                <a:srgbClr val="222222"/>
              </a:solidFill>
              <a:highlight>
                <a:srgbClr val="FFFF00"/>
              </a:highlight>
            </a:endParaRPr>
          </a:p>
          <a:p>
            <a:endParaRPr lang="el-GR" sz="2000" b="1" i="0" dirty="0">
              <a:solidFill>
                <a:srgbClr val="222222"/>
              </a:solidFill>
              <a:effectLst/>
            </a:endParaRPr>
          </a:p>
          <a:p>
            <a:r>
              <a:rPr lang="en-US" sz="2000" b="1" dirty="0"/>
              <a:t>Ruskin tends towards a </a:t>
            </a:r>
            <a:r>
              <a:rPr lang="en-US" sz="2000" b="1" dirty="0">
                <a:highlight>
                  <a:srgbClr val="FFFF00"/>
                </a:highlight>
              </a:rPr>
              <a:t>curriculum that has </a:t>
            </a:r>
            <a:r>
              <a:rPr lang="en-US" sz="2000" b="1" dirty="0">
                <a:solidFill>
                  <a:srgbClr val="FF0000"/>
                </a:solidFill>
                <a:highlight>
                  <a:srgbClr val="FFFF00"/>
                </a:highlight>
              </a:rPr>
              <a:t>high social relevance</a:t>
            </a:r>
            <a:r>
              <a:rPr lang="en-US" sz="2000" b="1" dirty="0"/>
              <a:t>, students who want </a:t>
            </a:r>
            <a:r>
              <a:rPr lang="en-US" sz="2000" b="1" dirty="0">
                <a:solidFill>
                  <a:srgbClr val="0532FF"/>
                </a:solidFill>
              </a:rPr>
              <a:t>to make a difference </a:t>
            </a:r>
            <a:r>
              <a:rPr lang="en-US" sz="2000" b="1" dirty="0"/>
              <a:t>in the world, and </a:t>
            </a:r>
            <a:r>
              <a:rPr lang="en-US" sz="2000" b="1" u="sng" dirty="0"/>
              <a:t>forms of academic scholarship and research </a:t>
            </a:r>
            <a:r>
              <a:rPr lang="en-US" sz="2000" b="1" dirty="0">
                <a:solidFill>
                  <a:srgbClr val="FF0000"/>
                </a:solidFill>
              </a:rPr>
              <a:t>that </a:t>
            </a:r>
            <a:r>
              <a:rPr lang="en-US" sz="2000" b="1" dirty="0">
                <a:solidFill>
                  <a:srgbClr val="FF0000"/>
                </a:solidFill>
                <a:highlight>
                  <a:srgbClr val="FFFF00"/>
                </a:highlight>
              </a:rPr>
              <a:t>are </a:t>
            </a:r>
            <a:r>
              <a:rPr lang="en-US" sz="2000" b="1" u="sng" dirty="0">
                <a:solidFill>
                  <a:srgbClr val="FF0000"/>
                </a:solidFill>
                <a:highlight>
                  <a:srgbClr val="FFFF00"/>
                </a:highlight>
              </a:rPr>
              <a:t>engaged and applied</a:t>
            </a:r>
            <a:r>
              <a:rPr lang="en-US" sz="2000" b="1" u="sng" dirty="0"/>
              <a:t>.</a:t>
            </a:r>
          </a:p>
          <a:p>
            <a:endParaRPr lang="en-US" sz="2000" b="1" i="0" dirty="0">
              <a:solidFill>
                <a:srgbClr val="222222"/>
              </a:solidFill>
              <a:effectLst/>
            </a:endParaRPr>
          </a:p>
          <a:p>
            <a:r>
              <a:rPr lang="en-US" sz="2000" b="1" dirty="0"/>
              <a:t>Ruskin’s mission is also pursued by means of strong historical links, nationally and internationally, with the </a:t>
            </a:r>
            <a:r>
              <a:rPr lang="en-US" sz="2000" b="1" dirty="0" err="1">
                <a:highlight>
                  <a:srgbClr val="FFFF00"/>
                </a:highlight>
              </a:rPr>
              <a:t>labour</a:t>
            </a:r>
            <a:r>
              <a:rPr lang="en-US" sz="2000" b="1" dirty="0">
                <a:highlight>
                  <a:srgbClr val="FFFF00"/>
                </a:highlight>
              </a:rPr>
              <a:t> and </a:t>
            </a:r>
            <a:r>
              <a:rPr lang="en-US" sz="2000" b="1" dirty="0">
                <a:highlight>
                  <a:srgbClr val="FFFF00"/>
                </a:highlight>
                <a:hlinkClick r:id="rId2" tooltip="Trade Unions"/>
              </a:rPr>
              <a:t>trade union movement</a:t>
            </a:r>
            <a:r>
              <a:rPr lang="en-US" sz="2000" b="1" dirty="0"/>
              <a:t>, other </a:t>
            </a:r>
            <a:r>
              <a:rPr lang="en-US" sz="2000" b="1" dirty="0">
                <a:solidFill>
                  <a:srgbClr val="FF0000"/>
                </a:solidFill>
                <a:highlight>
                  <a:srgbClr val="FFFF00"/>
                </a:highlight>
              </a:rPr>
              <a:t>social movements and activism </a:t>
            </a:r>
            <a:r>
              <a:rPr lang="en-US" sz="2000" b="1" dirty="0"/>
              <a:t>around social issues (e.g., anti-</a:t>
            </a:r>
            <a:r>
              <a:rPr lang="en-US" sz="2000" b="1" dirty="0">
                <a:hlinkClick r:id="rId3" tooltip="Ageism"/>
              </a:rPr>
              <a:t>ageism</a:t>
            </a:r>
            <a:r>
              <a:rPr lang="en-US" sz="2000" b="1" dirty="0"/>
              <a:t>), as well as with </a:t>
            </a:r>
            <a:r>
              <a:rPr lang="en-US" sz="2000" b="1" dirty="0">
                <a:solidFill>
                  <a:srgbClr val="FF0000"/>
                </a:solidFill>
              </a:rPr>
              <a:t>local communities</a:t>
            </a:r>
            <a:r>
              <a:rPr lang="en-US" sz="2000" b="1" dirty="0"/>
              <a:t>, for example through the </a:t>
            </a:r>
            <a:r>
              <a:rPr lang="en-US" sz="2400" b="1" dirty="0">
                <a:solidFill>
                  <a:srgbClr val="0532FF"/>
                </a:solidFill>
              </a:rPr>
              <a:t>Social Work </a:t>
            </a:r>
            <a:r>
              <a:rPr lang="en-US" sz="2000" b="1" dirty="0"/>
              <a:t>and Youth and </a:t>
            </a:r>
            <a:r>
              <a:rPr lang="en-US" sz="2000" b="1" dirty="0">
                <a:hlinkClick r:id="rId4" tooltip="Community work"/>
              </a:rPr>
              <a:t>Community work</a:t>
            </a:r>
            <a:r>
              <a:rPr lang="en-US" sz="2000" b="1" dirty="0"/>
              <a:t> </a:t>
            </a:r>
            <a:r>
              <a:rPr lang="en-US" sz="2000" b="1" dirty="0" err="1"/>
              <a:t>programmes</a:t>
            </a:r>
            <a:r>
              <a:rPr lang="en-US" sz="2000" b="1" dirty="0"/>
              <a:t>.</a:t>
            </a:r>
            <a:endParaRPr lang="en-US" sz="2000" b="1" i="0" dirty="0">
              <a:solidFill>
                <a:srgbClr val="222222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32215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84D1BB5-6E63-F744-B080-A29746E4DDD0}"/>
              </a:ext>
            </a:extLst>
          </p:cNvPr>
          <p:cNvSpPr/>
          <p:nvPr/>
        </p:nvSpPr>
        <p:spPr>
          <a:xfrm>
            <a:off x="143838" y="123290"/>
            <a:ext cx="12048162" cy="61042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Ruskin College – originally known as Ruskin Hall, Oxford</a:t>
            </a:r>
            <a:endParaRPr lang="en-US" b="1" baseline="300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algn="just"/>
            <a:endParaRPr lang="en-US" b="1" baseline="30000" dirty="0">
              <a:solidFill>
                <a:srgbClr val="0B0080"/>
              </a:solidFill>
              <a:latin typeface="Arial" panose="020B0604020202020204" pitchFamily="34" charset="0"/>
            </a:endParaRPr>
          </a:p>
          <a:p>
            <a:pPr algn="just"/>
            <a:r>
              <a:rPr lang="en-US" b="1" dirty="0">
                <a:solidFill>
                  <a:srgbClr val="222222"/>
                </a:solidFill>
                <a:latin typeface="Arial" panose="020B0604020202020204" pitchFamily="34" charset="0"/>
              </a:rPr>
              <a:t> – was established in 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1899</a:t>
            </a:r>
            <a:r>
              <a:rPr lang="en-US" b="1" dirty="0">
                <a:solidFill>
                  <a:srgbClr val="222222"/>
                </a:solidFill>
                <a:latin typeface="Arial" panose="020B0604020202020204" pitchFamily="34" charset="0"/>
              </a:rPr>
              <a:t> specifically to provide 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educational opportunities for working-class men</a:t>
            </a:r>
            <a:r>
              <a:rPr lang="en-US" b="1" dirty="0">
                <a:solidFill>
                  <a:srgbClr val="222222"/>
                </a:solidFill>
                <a:latin typeface="Arial" panose="020B0604020202020204" pitchFamily="34" charset="0"/>
              </a:rPr>
              <a:t>, who were denied access to university.</a:t>
            </a:r>
          </a:p>
          <a:p>
            <a:pPr algn="just"/>
            <a:endParaRPr lang="en-US" b="1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algn="just"/>
            <a:r>
              <a:rPr lang="en-US" b="1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222222"/>
                </a:solidFill>
                <a:highlight>
                  <a:srgbClr val="FFFF00"/>
                </a:highlight>
                <a:latin typeface="Arial" panose="020B0604020202020204" pitchFamily="34" charset="0"/>
              </a:rPr>
              <a:t>It was deliberately placed in </a:t>
            </a:r>
            <a:r>
              <a:rPr lang="en-US" b="1" dirty="0">
                <a:solidFill>
                  <a:srgbClr val="0B0080"/>
                </a:solidFill>
                <a:highlight>
                  <a:srgbClr val="FFFF00"/>
                </a:highlight>
                <a:latin typeface="Arial" panose="020B0604020202020204" pitchFamily="34" charset="0"/>
                <a:hlinkClick r:id="rId2" tooltip="Oxford"/>
              </a:rPr>
              <a:t>Oxford</a:t>
            </a:r>
            <a:r>
              <a:rPr lang="en-US" b="1" dirty="0">
                <a:solidFill>
                  <a:srgbClr val="222222"/>
                </a:solidFill>
                <a:highlight>
                  <a:srgbClr val="FFFF00"/>
                </a:highlight>
                <a:latin typeface="Arial" panose="020B0604020202020204" pitchFamily="34" charset="0"/>
              </a:rPr>
              <a:t>, </a:t>
            </a:r>
          </a:p>
          <a:p>
            <a:pPr algn="just"/>
            <a:r>
              <a:rPr lang="en-US" b="1" dirty="0">
                <a:solidFill>
                  <a:srgbClr val="222222"/>
                </a:solidFill>
                <a:latin typeface="Arial" panose="020B0604020202020204" pitchFamily="34" charset="0"/>
              </a:rPr>
              <a:t>the city in which its 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young American founders</a:t>
            </a:r>
            <a:r>
              <a:rPr lang="en-US" b="1" dirty="0">
                <a:solidFill>
                  <a:srgbClr val="222222"/>
                </a:solidFill>
                <a:latin typeface="Arial" panose="020B0604020202020204" pitchFamily="34" charset="0"/>
              </a:rPr>
              <a:t>, </a:t>
            </a:r>
            <a:r>
              <a:rPr lang="en-US" b="1" dirty="0">
                <a:solidFill>
                  <a:srgbClr val="0B0080"/>
                </a:solidFill>
                <a:latin typeface="Arial" panose="020B0604020202020204" pitchFamily="34" charset="0"/>
                <a:hlinkClick r:id="rId3" tooltip="Charles A. Beard"/>
              </a:rPr>
              <a:t>Charles A. Beard</a:t>
            </a:r>
            <a:r>
              <a:rPr lang="en-US" b="1" dirty="0">
                <a:solidFill>
                  <a:srgbClr val="222222"/>
                </a:solidFill>
                <a:latin typeface="Arial" panose="020B0604020202020204" pitchFamily="34" charset="0"/>
              </a:rPr>
              <a:t> and Walter </a:t>
            </a:r>
            <a:r>
              <a:rPr lang="en-US" b="1" dirty="0" err="1">
                <a:solidFill>
                  <a:srgbClr val="222222"/>
                </a:solidFill>
                <a:latin typeface="Arial" panose="020B0604020202020204" pitchFamily="34" charset="0"/>
              </a:rPr>
              <a:t>Vrooman</a:t>
            </a:r>
            <a:r>
              <a:rPr lang="en-US" b="1" dirty="0">
                <a:solidFill>
                  <a:srgbClr val="222222"/>
                </a:solidFill>
                <a:latin typeface="Arial" panose="020B0604020202020204" pitchFamily="34" charset="0"/>
              </a:rPr>
              <a:t>, had studied, </a:t>
            </a:r>
          </a:p>
          <a:p>
            <a:pPr algn="just"/>
            <a:endParaRPr lang="en-US" b="1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algn="just"/>
            <a:r>
              <a:rPr lang="en-US" b="1" dirty="0">
                <a:solidFill>
                  <a:srgbClr val="222222"/>
                </a:solidFill>
                <a:latin typeface="Arial" panose="020B0604020202020204" pitchFamily="34" charset="0"/>
              </a:rPr>
              <a:t>because the city </a:t>
            </a:r>
            <a:r>
              <a:rPr lang="en-US" b="1" dirty="0" err="1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</a:rPr>
              <a:t>symbolised</a:t>
            </a:r>
            <a:r>
              <a:rPr lang="en-US" b="1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</a:rPr>
              <a:t> the educational privilege and standards to which ordinary people could never previously have aspired</a:t>
            </a:r>
            <a:r>
              <a:rPr lang="en-US" b="1" dirty="0">
                <a:solidFill>
                  <a:srgbClr val="222222"/>
                </a:solidFill>
                <a:highlight>
                  <a:srgbClr val="FFFF00"/>
                </a:highlight>
                <a:latin typeface="Arial" panose="020B0604020202020204" pitchFamily="34" charset="0"/>
              </a:rPr>
              <a:t>. </a:t>
            </a:r>
            <a:endParaRPr lang="el-GR" b="1" dirty="0">
              <a:solidFill>
                <a:srgbClr val="222222"/>
              </a:solidFill>
              <a:highlight>
                <a:srgbClr val="FFFF00"/>
              </a:highlight>
              <a:latin typeface="Arial" panose="020B0604020202020204" pitchFamily="34" charset="0"/>
            </a:endParaRPr>
          </a:p>
          <a:p>
            <a:pPr algn="just"/>
            <a:endParaRPr lang="en-US" b="1" dirty="0">
              <a:solidFill>
                <a:srgbClr val="222222"/>
              </a:solidFill>
              <a:highlight>
                <a:srgbClr val="FFFF00"/>
              </a:highlight>
              <a:latin typeface="Arial" panose="020B0604020202020204" pitchFamily="34" charset="0"/>
            </a:endParaRPr>
          </a:p>
          <a:p>
            <a:pPr algn="just"/>
            <a:r>
              <a:rPr lang="en-US" b="1" dirty="0">
                <a:solidFill>
                  <a:srgbClr val="222222"/>
                </a:solidFill>
                <a:latin typeface="Arial" panose="020B0604020202020204" pitchFamily="34" charset="0"/>
              </a:rPr>
              <a:t>It was Walter </a:t>
            </a:r>
            <a:r>
              <a:rPr lang="en-US" b="1" dirty="0" err="1">
                <a:solidFill>
                  <a:srgbClr val="222222"/>
                </a:solidFill>
                <a:latin typeface="Arial" panose="020B0604020202020204" pitchFamily="34" charset="0"/>
              </a:rPr>
              <a:t>Vrooman's</a:t>
            </a:r>
            <a:r>
              <a:rPr lang="en-US" b="1" dirty="0">
                <a:solidFill>
                  <a:srgbClr val="222222"/>
                </a:solidFill>
                <a:latin typeface="Arial" panose="020B0604020202020204" pitchFamily="34" charset="0"/>
              </a:rPr>
              <a:t> then wife, </a:t>
            </a:r>
            <a:r>
              <a:rPr lang="en-US" b="1" dirty="0" err="1">
                <a:solidFill>
                  <a:srgbClr val="222222"/>
                </a:solidFill>
                <a:latin typeface="Arial" panose="020B0604020202020204" pitchFamily="34" charset="0"/>
              </a:rPr>
              <a:t>Amne</a:t>
            </a:r>
            <a:r>
              <a:rPr lang="en-US" b="1" dirty="0">
                <a:solidFill>
                  <a:srgbClr val="222222"/>
                </a:solidFill>
                <a:latin typeface="Arial" panose="020B0604020202020204" pitchFamily="34" charset="0"/>
              </a:rPr>
              <a:t> (later </a:t>
            </a:r>
            <a:r>
              <a:rPr lang="en-US" b="1" dirty="0" err="1">
                <a:solidFill>
                  <a:srgbClr val="222222"/>
                </a:solidFill>
                <a:latin typeface="Arial" panose="020B0604020202020204" pitchFamily="34" charset="0"/>
              </a:rPr>
              <a:t>Amne</a:t>
            </a:r>
            <a:r>
              <a:rPr lang="en-US" b="1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222222"/>
                </a:solidFill>
                <a:latin typeface="Arial" panose="020B0604020202020204" pitchFamily="34" charset="0"/>
              </a:rPr>
              <a:t>Grafflin</a:t>
            </a:r>
            <a:r>
              <a:rPr lang="en-US" b="1" dirty="0">
                <a:solidFill>
                  <a:srgbClr val="222222"/>
                </a:solidFill>
                <a:latin typeface="Arial" panose="020B0604020202020204" pitchFamily="34" charset="0"/>
              </a:rPr>
              <a:t>), 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who financially supported </a:t>
            </a:r>
            <a:r>
              <a:rPr lang="en-US" b="1" dirty="0">
                <a:solidFill>
                  <a:srgbClr val="222222"/>
                </a:solidFill>
                <a:latin typeface="Arial" panose="020B0604020202020204" pitchFamily="34" charset="0"/>
              </a:rPr>
              <a:t>the foundation of the college</a:t>
            </a:r>
          </a:p>
          <a:p>
            <a:pPr algn="just"/>
            <a:endParaRPr lang="en-US" sz="2000" b="1" dirty="0">
              <a:solidFill>
                <a:srgbClr val="222222"/>
              </a:solidFill>
            </a:endParaRPr>
          </a:p>
          <a:p>
            <a:pPr algn="just"/>
            <a:r>
              <a:rPr lang="en-US" sz="2000" b="1" dirty="0"/>
              <a:t>Ruskin College </a:t>
            </a:r>
            <a:r>
              <a:rPr lang="en-US" sz="2000" b="1" dirty="0">
                <a:sym typeface="Wingdings"/>
              </a:rPr>
              <a:t> </a:t>
            </a:r>
            <a:r>
              <a:rPr lang="en-US" sz="2000" b="1" dirty="0">
                <a:highlight>
                  <a:srgbClr val="FFFF00"/>
                </a:highlight>
                <a:sym typeface="Wingdings"/>
              </a:rPr>
              <a:t>SYMBOL OF WORKER’S EDUCATION</a:t>
            </a:r>
          </a:p>
          <a:p>
            <a:pPr algn="just"/>
            <a:endParaRPr lang="en-US" sz="2000" b="1" dirty="0"/>
          </a:p>
          <a:p>
            <a:pPr algn="just"/>
            <a:r>
              <a:rPr lang="en-US" sz="2000" b="1" dirty="0"/>
              <a:t> AS </a:t>
            </a:r>
            <a:r>
              <a:rPr lang="en-US" sz="2000" b="1" dirty="0">
                <a:solidFill>
                  <a:srgbClr val="FF0000"/>
                </a:solidFill>
              </a:rPr>
              <a:t>a model for </a:t>
            </a:r>
            <a:r>
              <a:rPr lang="en-US" sz="2000" b="1" dirty="0" err="1">
                <a:solidFill>
                  <a:srgbClr val="FF0000"/>
                </a:solidFill>
              </a:rPr>
              <a:t>labour</a:t>
            </a:r>
            <a:r>
              <a:rPr lang="en-US" sz="2000" b="1" dirty="0">
                <a:solidFill>
                  <a:srgbClr val="FF0000"/>
                </a:solidFill>
              </a:rPr>
              <a:t> colleges </a:t>
            </a:r>
            <a:r>
              <a:rPr lang="en-US" sz="2000" b="1" dirty="0"/>
              <a:t>around the world _</a:t>
            </a:r>
          </a:p>
          <a:p>
            <a:pPr algn="just"/>
            <a:endParaRPr lang="en-US" sz="2000" b="1" dirty="0"/>
          </a:p>
          <a:p>
            <a:pPr algn="just"/>
            <a:r>
              <a:rPr lang="en-US" sz="2000" b="1" dirty="0">
                <a:solidFill>
                  <a:srgbClr val="FF0000"/>
                </a:solidFill>
              </a:rPr>
              <a:t>GANDHI </a:t>
            </a:r>
            <a:r>
              <a:rPr lang="en-US" sz="2000" b="1" dirty="0"/>
              <a:t>made a point of visiting during a brief stay in Oxford in </a:t>
            </a:r>
            <a:r>
              <a:rPr lang="en-US" sz="2000" b="1" dirty="0">
                <a:solidFill>
                  <a:srgbClr val="FF0000"/>
                </a:solidFill>
              </a:rPr>
              <a:t>1931</a:t>
            </a:r>
            <a:r>
              <a:rPr lang="en-US" sz="2000" b="1" dirty="0"/>
              <a:t> </a:t>
            </a:r>
          </a:p>
          <a:p>
            <a:pPr algn="just"/>
            <a:r>
              <a:rPr lang="en-US" sz="2000" b="1" dirty="0"/>
              <a:t>because he had been </a:t>
            </a:r>
            <a:r>
              <a:rPr lang="en-US" sz="2000" b="1" dirty="0">
                <a:highlight>
                  <a:srgbClr val="FFFF00"/>
                </a:highlight>
              </a:rPr>
              <a:t>so inspired by </a:t>
            </a:r>
            <a:r>
              <a:rPr lang="en-US" sz="2000" b="1" dirty="0">
                <a:solidFill>
                  <a:srgbClr val="FF0000"/>
                </a:solidFill>
                <a:highlight>
                  <a:srgbClr val="FFFF00"/>
                </a:highlight>
              </a:rPr>
              <a:t>the writings of </a:t>
            </a:r>
            <a:r>
              <a:rPr lang="en-US" sz="2000" b="1" dirty="0">
                <a:solidFill>
                  <a:srgbClr val="FF0000"/>
                </a:solidFill>
                <a:highlight>
                  <a:srgbClr val="FFFF00"/>
                </a:highlight>
                <a:hlinkClick r:id="rId4" tooltip="John Ruskin"/>
              </a:rPr>
              <a:t>John Ruskin</a:t>
            </a:r>
            <a:r>
              <a:rPr lang="en-US" sz="2000" b="1" dirty="0">
                <a:solidFill>
                  <a:srgbClr val="FF0000"/>
                </a:solidFill>
                <a:highlight>
                  <a:srgbClr val="FFFF00"/>
                </a:highlight>
              </a:rPr>
              <a:t> on workers' education</a:t>
            </a:r>
            <a:r>
              <a:rPr lang="en-US" sz="2000" b="1" dirty="0">
                <a:highlight>
                  <a:srgbClr val="FFFF00"/>
                </a:highlight>
              </a:rPr>
              <a:t> </a:t>
            </a:r>
            <a:r>
              <a:rPr lang="en-US" sz="2000" b="1" dirty="0"/>
              <a:t>- just as the college founders had been.</a:t>
            </a:r>
          </a:p>
        </p:txBody>
      </p:sp>
    </p:spTree>
    <p:extLst>
      <p:ext uri="{BB962C8B-B14F-4D97-AF65-F5344CB8AC3E}">
        <p14:creationId xmlns:p14="http://schemas.microsoft.com/office/powerpoint/2010/main" val="1785061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B7D13FA-3208-5547-B8D9-BE41B1D6D1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62" y="82194"/>
            <a:ext cx="5199963" cy="6048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BB20A37-273E-5546-82D0-77E06A348760}"/>
              </a:ext>
            </a:extLst>
          </p:cNvPr>
          <p:cNvSpPr/>
          <p:nvPr/>
        </p:nvSpPr>
        <p:spPr>
          <a:xfrm>
            <a:off x="5619965" y="82194"/>
            <a:ext cx="576431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GB" dirty="0">
              <a:solidFill>
                <a:srgbClr val="2021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dirty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Praising </a:t>
            </a:r>
            <a:r>
              <a:rPr lang="en-GB" b="1" dirty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Gothic ornament</a:t>
            </a:r>
            <a:r>
              <a:rPr lang="en-GB" dirty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Ruskin argued that it was an expression of </a:t>
            </a:r>
            <a:r>
              <a:rPr lang="en-GB" b="1" u="sng" dirty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artisan's joy </a:t>
            </a:r>
            <a:r>
              <a:rPr lang="en-GB" dirty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free, creative work. </a:t>
            </a:r>
            <a:r>
              <a:rPr lang="en-GB" b="1" dirty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worker must be allowed to think and to express his own personality and ideas, ideally using his own hands, rather than machinery.</a:t>
            </a:r>
            <a:endParaRPr lang="el-GR" b="1" dirty="0">
              <a:solidFill>
                <a:srgbClr val="2021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GB" b="1" dirty="0">
              <a:solidFill>
                <a:srgbClr val="2021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'</a:t>
            </a:r>
            <a:r>
              <a:rPr lang="en-GB" b="1" u="sng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We want one man to be always thinking, and another to be always working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and we call one a </a:t>
            </a:r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>gentleman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and the other </a:t>
            </a:r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>an operative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whereas the workman ought often to be thinking, and the thinker often to be working, and </a:t>
            </a:r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>both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should be gentlemen, in the best sense. </a:t>
            </a:r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As it is, </a:t>
            </a:r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>we make both ungentle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the one envying, the other despising, his brother; and the mass of society is made up of </a:t>
            </a:r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>morbid thinkers and miserable workers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. Now it is only by labour that thought can be made healthy, and only by thought that labour can be made happy, and the two cannot be separated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".</a:t>
            </a:r>
          </a:p>
          <a:p>
            <a:endParaRPr lang="en-GB" dirty="0"/>
          </a:p>
          <a:p>
            <a:r>
              <a:rPr lang="en-GB" dirty="0"/>
              <a:t>— </a:t>
            </a:r>
            <a:r>
              <a:rPr lang="en-GB" i="1" dirty="0"/>
              <a:t>John Ruskin, The Stones of Venice vol. II.</a:t>
            </a:r>
            <a:endParaRPr lang="en-GB" dirty="0">
              <a:effectLst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E497855-CACA-6D41-800B-7AFCCCFD8EC9}"/>
              </a:ext>
            </a:extLst>
          </p:cNvPr>
          <p:cNvSpPr/>
          <p:nvPr/>
        </p:nvSpPr>
        <p:spPr>
          <a:xfrm>
            <a:off x="0" y="6255834"/>
            <a:ext cx="65435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>John Ruskin, 1819 - 1900 </a:t>
            </a: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2160427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CE7CF36-F374-2646-A470-1FC56F149BAD}"/>
              </a:ext>
            </a:extLst>
          </p:cNvPr>
          <p:cNvSpPr/>
          <p:nvPr/>
        </p:nvSpPr>
        <p:spPr>
          <a:xfrm>
            <a:off x="308919" y="135925"/>
            <a:ext cx="1119522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en-US" b="1" dirty="0"/>
              <a:t>Ruskin's Rookery building which is now the Ruskin College Academic Building</a:t>
            </a:r>
          </a:p>
          <a:p>
            <a:pPr algn="ctr" fontAlgn="t"/>
            <a:endParaRPr lang="en-US" b="1" dirty="0"/>
          </a:p>
          <a:p>
            <a:pPr algn="ctr" fontAlgn="t"/>
            <a:r>
              <a:rPr lang="en-US" b="1" dirty="0"/>
              <a:t>MOTTO </a:t>
            </a:r>
            <a:r>
              <a:rPr lang="en-US" b="1" dirty="0">
                <a:sym typeface="Wingdings" pitchFamily="2" charset="2"/>
              </a:rPr>
              <a:t> </a:t>
            </a:r>
            <a:r>
              <a:rPr lang="en-US" sz="2400" b="1" dirty="0">
                <a:solidFill>
                  <a:srgbClr val="FF0000"/>
                </a:solidFill>
                <a:sym typeface="Wingdings" pitchFamily="2" charset="2"/>
              </a:rPr>
              <a:t>LEARNING TO MAKE A DIFFERENCE </a:t>
            </a:r>
            <a:r>
              <a:rPr lang="en-US" b="1" dirty="0">
                <a:sym typeface="Wingdings" pitchFamily="2" charset="2"/>
              </a:rPr>
              <a:t>1899 </a:t>
            </a:r>
            <a:endParaRPr lang="en-US" dirty="0">
              <a:sym typeface="Wingdings" pitchFamily="2" charset="2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850621C-CA75-5947-A49C-7A9C19DCB7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6265" y="1397781"/>
            <a:ext cx="6709128" cy="2484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4979840-2602-4142-AD20-EE7017071D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004408"/>
            <a:ext cx="8218537" cy="28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845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76B4F4C-B1A0-BE43-92DB-ECBF26B02EBE}"/>
              </a:ext>
            </a:extLst>
          </p:cNvPr>
          <p:cNvSpPr/>
          <p:nvPr/>
        </p:nvSpPr>
        <p:spPr>
          <a:xfrm>
            <a:off x="111211" y="135924"/>
            <a:ext cx="11726562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l-GR" sz="2400" b="1" dirty="0"/>
              <a:t>ΡΟΛΟΣ ΓΥΝΑΙΚΩΝ </a:t>
            </a:r>
            <a:r>
              <a:rPr lang="el-GR" sz="2400" b="1" dirty="0">
                <a:solidFill>
                  <a:srgbClr val="FF0000"/>
                </a:solidFill>
              </a:rPr>
              <a:t>– ΙΣΤΟΡΙΑ ΓΥΝΑΙΚΩΝ </a:t>
            </a:r>
          </a:p>
          <a:p>
            <a:pPr fontAlgn="t"/>
            <a:endParaRPr lang="el-GR" sz="2400" b="1" dirty="0">
              <a:solidFill>
                <a:srgbClr val="FF0000"/>
              </a:solidFill>
            </a:endParaRPr>
          </a:p>
          <a:p>
            <a:pPr fontAlgn="t"/>
            <a:r>
              <a:rPr lang="el-GR" sz="2400" b="1" dirty="0">
                <a:solidFill>
                  <a:srgbClr val="0532FF"/>
                </a:solidFill>
              </a:rPr>
              <a:t>ΣΤΡΟΦΗ ΣΤΗΝ </a:t>
            </a:r>
            <a:r>
              <a:rPr lang="el-GR" sz="2400" b="1" dirty="0">
                <a:solidFill>
                  <a:srgbClr val="FF0000"/>
                </a:solidFill>
              </a:rPr>
              <a:t>ΚΟΥΛΤΟΥΡΑ</a:t>
            </a:r>
          </a:p>
          <a:p>
            <a:pPr fontAlgn="t"/>
            <a:endParaRPr lang="el-GR" sz="2400" b="1" dirty="0">
              <a:solidFill>
                <a:srgbClr val="FF0000"/>
              </a:solidFill>
            </a:endParaRPr>
          </a:p>
          <a:p>
            <a:pPr fontAlgn="t"/>
            <a:r>
              <a:rPr lang="el-GR" sz="2400" b="1" dirty="0"/>
              <a:t>ΕΙΧΕ ΜΙΑ ΑΝΤΙΛΗΨΗ ΠΕΡΙ </a:t>
            </a:r>
            <a:r>
              <a:rPr lang="el-GR" sz="2400" b="1" dirty="0">
                <a:solidFill>
                  <a:srgbClr val="FF0000"/>
                </a:solidFill>
              </a:rPr>
              <a:t>«ΣΟΣΙΑΛΙΣΤΙΚΗΣ ΙΣΤΟΡΙΑΣ» </a:t>
            </a:r>
          </a:p>
          <a:p>
            <a:pPr fontAlgn="t"/>
            <a:endParaRPr lang="el-GR" sz="2400" b="1" dirty="0">
              <a:solidFill>
                <a:srgbClr val="FF0000"/>
              </a:solidFill>
            </a:endParaRPr>
          </a:p>
          <a:p>
            <a:pPr fontAlgn="t"/>
            <a:r>
              <a:rPr lang="el-GR" sz="2400" b="1" dirty="0"/>
              <a:t>ΣΤΕΝΑ ΣΥΝΔΕΔΕΜΕΝΗΣ ΜΕ ΙΣΤΟΡΙΑ ΤΗΣ ΕΡΓΑΣΙΑΣ /ΚΑΠΙΤΑΛΙΣΜΟΣ</a:t>
            </a:r>
          </a:p>
          <a:p>
            <a:pPr fontAlgn="t"/>
            <a:endParaRPr lang="el-GR" sz="2400" b="1" dirty="0"/>
          </a:p>
          <a:p>
            <a:pPr fontAlgn="t"/>
            <a:r>
              <a:rPr lang="el-GR" sz="2400" b="1" dirty="0"/>
              <a:t>ΠΡΟΒΛ </a:t>
            </a:r>
            <a:r>
              <a:rPr lang="el-GR" sz="2400" b="1" dirty="0">
                <a:sym typeface="Wingdings" pitchFamily="2" charset="2"/>
              </a:rPr>
              <a:t> </a:t>
            </a:r>
            <a:r>
              <a:rPr lang="el-GR" sz="2400" b="1" dirty="0">
                <a:highlight>
                  <a:srgbClr val="FFFF00"/>
                </a:highlight>
                <a:sym typeface="Wingdings" pitchFamily="2" charset="2"/>
              </a:rPr>
              <a:t>ΤΕΛΕΟΛΟΓΙΑ</a:t>
            </a:r>
            <a:r>
              <a:rPr lang="el-GR" sz="2400" b="1" dirty="0">
                <a:sym typeface="Wingdings" pitchFamily="2" charset="2"/>
              </a:rPr>
              <a:t>  - ΣΤΑΔΙΑ  ΦΕΟΥΔΑΡΧΙΑ =&gt;&gt; ΣΟΣΙΑΛΙΣΜΟΣ</a:t>
            </a:r>
          </a:p>
          <a:p>
            <a:pPr fontAlgn="t"/>
            <a:endParaRPr lang="el-GR" sz="2400" b="1" dirty="0">
              <a:sym typeface="Wingdings" pitchFamily="2" charset="2"/>
            </a:endParaRPr>
          </a:p>
          <a:p>
            <a:pPr fontAlgn="t"/>
            <a:r>
              <a:rPr lang="el-GR" sz="2400" b="1" dirty="0"/>
              <a:t>10 ΧΡΟΝΙΑ ΜΕΤΑ </a:t>
            </a:r>
            <a:r>
              <a:rPr lang="el-GR" sz="2400" b="1" dirty="0">
                <a:sym typeface="Wingdings" pitchFamily="2" charset="2"/>
              </a:rPr>
              <a:t> 1985  ΑΥΤΟΚΡΙΤΙΚΗ </a:t>
            </a:r>
            <a:r>
              <a:rPr lang="en-US" sz="2400" b="1" dirty="0">
                <a:sym typeface="Wingdings" pitchFamily="2" charset="2"/>
              </a:rPr>
              <a:t>RAPHAEL SAMUEL </a:t>
            </a:r>
          </a:p>
          <a:p>
            <a:pPr fontAlgn="t"/>
            <a:endParaRPr lang="en-US" sz="2400" b="1" dirty="0">
              <a:sym typeface="Wingdings" pitchFamily="2" charset="2"/>
            </a:endParaRPr>
          </a:p>
          <a:p>
            <a:pPr fontAlgn="t"/>
            <a:r>
              <a:rPr lang="el-GR" sz="2400" b="1" dirty="0">
                <a:sym typeface="Wingdings" pitchFamily="2" charset="2"/>
              </a:rPr>
              <a:t>ΑΜΦΙΣΒΗΤΗΣΗ ταύτισης ΒΙΟΜΗΧΑΝΙΚΗΣ ΠΑΡΑΓΩΓΗΣ &amp; ΚΑΠΙΤΑΛΙΣΜΟΥ</a:t>
            </a:r>
          </a:p>
          <a:p>
            <a:pPr fontAlgn="t"/>
            <a:endParaRPr lang="el-GR" sz="2400" b="1" dirty="0">
              <a:sym typeface="Wingdings" pitchFamily="2" charset="2"/>
            </a:endParaRPr>
          </a:p>
          <a:p>
            <a:pPr fontAlgn="t"/>
            <a:r>
              <a:rPr lang="el-GR" sz="2400" b="1" dirty="0">
                <a:sym typeface="Wingdings" pitchFamily="2" charset="2"/>
              </a:rPr>
              <a:t>ΕΜΦΑΣΗ ΣΤΟΝ ΡΟΛΟ ΤΗΣ </a:t>
            </a:r>
            <a:r>
              <a:rPr lang="el-GR" sz="2400" b="1" dirty="0">
                <a:solidFill>
                  <a:srgbClr val="FF0000"/>
                </a:solidFill>
                <a:sym typeface="Wingdings" pitchFamily="2" charset="2"/>
              </a:rPr>
              <a:t>ΜΗ – ΒΙΟΜΗΧΑΝΙΚΗΣ ΕΡΓΑΣΙΑΣ </a:t>
            </a:r>
            <a:r>
              <a:rPr lang="en-US" sz="2400" b="1" dirty="0">
                <a:solidFill>
                  <a:srgbClr val="FF0000"/>
                </a:solidFill>
                <a:sym typeface="Wingdings" pitchFamily="2" charset="2"/>
              </a:rPr>
              <a:t>/ </a:t>
            </a:r>
            <a:r>
              <a:rPr lang="el-GR" sz="2400" b="1" dirty="0">
                <a:solidFill>
                  <a:srgbClr val="FF0000"/>
                </a:solidFill>
                <a:sym typeface="Wingdings" pitchFamily="2" charset="2"/>
              </a:rPr>
              <a:t>ΠΑΡΑΔΟΣΙΑΚΕΣ ΤΕΧΝΕΣ, 19ος</a:t>
            </a:r>
          </a:p>
          <a:p>
            <a:pPr fontAlgn="t"/>
            <a:endParaRPr lang="el-GR" sz="2400" b="1" dirty="0">
              <a:solidFill>
                <a:srgbClr val="FF0000"/>
              </a:solidFill>
              <a:sym typeface="Wingdings" pitchFamily="2" charset="2"/>
            </a:endParaRPr>
          </a:p>
          <a:p>
            <a:pPr fontAlgn="t"/>
            <a:r>
              <a:rPr lang="el-GR" sz="2400" b="1" dirty="0">
                <a:solidFill>
                  <a:srgbClr val="FF0000"/>
                </a:solidFill>
                <a:sym typeface="Wingdings" pitchFamily="2" charset="2"/>
              </a:rPr>
              <a:t>ΑΓΡΟΤΕΣ - ΓΕΩΡΓΙΑ</a:t>
            </a:r>
            <a:endParaRPr lang="el-GR" sz="2400" b="1" dirty="0">
              <a:solidFill>
                <a:srgbClr val="FF0000"/>
              </a:solidFill>
            </a:endParaRPr>
          </a:p>
          <a:p>
            <a:pPr fontAlgn="t"/>
            <a:endParaRPr lang="el-G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1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0191951-8FD4-F140-8454-24DD7C1EE9BD}"/>
              </a:ext>
            </a:extLst>
          </p:cNvPr>
          <p:cNvSpPr/>
          <p:nvPr/>
        </p:nvSpPr>
        <p:spPr>
          <a:xfrm>
            <a:off x="670560" y="1087120"/>
            <a:ext cx="9380753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u="sng" dirty="0">
                <a:latin typeface="Arial" panose="020B0604020202020204" pitchFamily="34" charset="0"/>
                <a:cs typeface="Arial" panose="020B0604020202020204" pitchFamily="34" charset="0"/>
              </a:rPr>
              <a:t>ΑΜΦΙΣΒΗΤΗΣΗ ΤΕΛΕΟΛΟΓΙΑΣ</a:t>
            </a:r>
          </a:p>
          <a:p>
            <a:endParaRPr lang="el-GR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b="1" u="sng" dirty="0">
                <a:latin typeface="Arial" panose="020B0604020202020204" pitchFamily="34" charset="0"/>
                <a:cs typeface="Arial" panose="020B0604020202020204" pitchFamily="34" charset="0"/>
              </a:rPr>
              <a:t>ΕΝΣΩΜΑΤΩΣΗ ΓΥΝΑΙΚΕΙΑΣ ΙΣΤΟΡΙΑΣ</a:t>
            </a:r>
          </a:p>
          <a:p>
            <a:endParaRPr lang="el-GR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l-GR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l-GR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b="1" u="sng" dirty="0">
                <a:latin typeface="Arial" panose="020B0604020202020204" pitchFamily="34" charset="0"/>
                <a:cs typeface="Arial" panose="020B0604020202020204" pitchFamily="34" charset="0"/>
              </a:rPr>
              <a:t>ΑΝΑΓΝΩΡΙΣΗ ΣΧΕΣΕΩΝ ΕΞΟΥΣΙΑΣ ΕΥΡΥΤΕΡΑ – ΟΧΙ ΜΟΝΟ ΤΑΞΙΚΕΣ ΣΧΕΣΕΙΣ</a:t>
            </a:r>
          </a:p>
          <a:p>
            <a:endParaRPr lang="el-GR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b="1" u="sng" dirty="0">
                <a:latin typeface="Arial" panose="020B0604020202020204" pitchFamily="34" charset="0"/>
                <a:cs typeface="Arial" panose="020B0604020202020204" pitchFamily="34" charset="0"/>
              </a:rPr>
              <a:t>ΜΕΤΑΤΟΠΙΣΗ Ενδιαφέροντος από Εργοστάσιο / βιομηχανία </a:t>
            </a:r>
            <a:r>
              <a:rPr lang="el-GR" b="1" u="sng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 Ιδιωτική Σφαίρα</a:t>
            </a:r>
          </a:p>
          <a:p>
            <a:endParaRPr lang="el-GR" b="1" u="sng" dirty="0"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  <a:p>
            <a:r>
              <a:rPr lang="el-GR" b="1" u="sng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Βία και Ανδρική Ταυτότητα</a:t>
            </a:r>
          </a:p>
          <a:p>
            <a:endParaRPr lang="el-GR" b="1" u="sng" dirty="0"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  <a:p>
            <a:r>
              <a:rPr lang="el-GR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203828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906</TotalTime>
  <Words>1095</Words>
  <Application>Microsoft Macintosh PowerPoint</Application>
  <PresentationFormat>Widescreen</PresentationFormat>
  <Paragraphs>155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HISTORY WORKSHOP ___RAPHAEL SAMUEL ___ORAL HISTORY Προφορική Ιστορία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Polytechnitis@outlook.com</cp:lastModifiedBy>
  <cp:revision>40</cp:revision>
  <dcterms:created xsi:type="dcterms:W3CDTF">2018-04-19T18:09:56Z</dcterms:created>
  <dcterms:modified xsi:type="dcterms:W3CDTF">2020-12-15T15:03:49Z</dcterms:modified>
</cp:coreProperties>
</file>