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7" r:id="rId14"/>
    <p:sldId id="274" r:id="rId15"/>
    <p:sldId id="269" r:id="rId16"/>
    <p:sldId id="270" r:id="rId17"/>
    <p:sldId id="271" r:id="rId18"/>
    <p:sldId id="273" r:id="rId19"/>
    <p:sldId id="272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88" d="100"/>
          <a:sy n="88" d="100"/>
        </p:scale>
        <p:origin x="65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 smtClean="0"/>
              <a:t>Στυλ κύριου υπότιτλου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E70E6-458C-4F02-9943-3691288FC4D1}" type="datetimeFigureOut">
              <a:rPr lang="el-GR" smtClean="0"/>
              <a:t>17/1/2016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6DF11-0E2D-4377-8A5C-13D4F3F284D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449215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E70E6-458C-4F02-9943-3691288FC4D1}" type="datetimeFigureOut">
              <a:rPr lang="el-GR" smtClean="0"/>
              <a:t>17/1/2016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6DF11-0E2D-4377-8A5C-13D4F3F284D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586837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E70E6-458C-4F02-9943-3691288FC4D1}" type="datetimeFigureOut">
              <a:rPr lang="el-GR" smtClean="0"/>
              <a:t>17/1/2016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6DF11-0E2D-4377-8A5C-13D4F3F284D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407564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E70E6-458C-4F02-9943-3691288FC4D1}" type="datetimeFigureOut">
              <a:rPr lang="el-GR" smtClean="0"/>
              <a:t>17/1/2016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6DF11-0E2D-4377-8A5C-13D4F3F284D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731496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E70E6-458C-4F02-9943-3691288FC4D1}" type="datetimeFigureOut">
              <a:rPr lang="el-GR" smtClean="0"/>
              <a:t>17/1/2016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6DF11-0E2D-4377-8A5C-13D4F3F284D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661147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E70E6-458C-4F02-9943-3691288FC4D1}" type="datetimeFigureOut">
              <a:rPr lang="el-GR" smtClean="0"/>
              <a:t>17/1/2016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6DF11-0E2D-4377-8A5C-13D4F3F284D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3089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E70E6-458C-4F02-9943-3691288FC4D1}" type="datetimeFigureOut">
              <a:rPr lang="el-GR" smtClean="0"/>
              <a:t>17/1/2016</a:t>
            </a:fld>
            <a:endParaRPr lang="el-GR"/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6DF11-0E2D-4377-8A5C-13D4F3F284D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472701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E70E6-458C-4F02-9943-3691288FC4D1}" type="datetimeFigureOut">
              <a:rPr lang="el-GR" smtClean="0"/>
              <a:t>17/1/2016</a:t>
            </a:fld>
            <a:endParaRPr lang="el-GR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6DF11-0E2D-4377-8A5C-13D4F3F284D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445700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E70E6-458C-4F02-9943-3691288FC4D1}" type="datetimeFigureOut">
              <a:rPr lang="el-GR" smtClean="0"/>
              <a:t>17/1/2016</a:t>
            </a:fld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6DF11-0E2D-4377-8A5C-13D4F3F284D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948437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E70E6-458C-4F02-9943-3691288FC4D1}" type="datetimeFigureOut">
              <a:rPr lang="el-GR" smtClean="0"/>
              <a:t>17/1/2016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6DF11-0E2D-4377-8A5C-13D4F3F284D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539957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E70E6-458C-4F02-9943-3691288FC4D1}" type="datetimeFigureOut">
              <a:rPr lang="el-GR" smtClean="0"/>
              <a:t>17/1/2016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6DF11-0E2D-4377-8A5C-13D4F3F284D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475637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9E70E6-458C-4F02-9943-3691288FC4D1}" type="datetimeFigureOut">
              <a:rPr lang="el-GR" smtClean="0"/>
              <a:t>17/1/2016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E6DF11-0E2D-4377-8A5C-13D4F3F284D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49790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 smtClean="0"/>
              <a:t>Δεύτερος Παγκόσμιος Πόλεμος, 1943-5</a:t>
            </a:r>
            <a:endParaRPr lang="el-GR" dirty="0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l-GR" sz="3600" dirty="0" smtClean="0"/>
              <a:t>Καθηγητής Χαράλαμπος Παπασωτηρίου</a:t>
            </a:r>
            <a:endParaRPr lang="el-GR" sz="3600" dirty="0"/>
          </a:p>
        </p:txBody>
      </p:sp>
    </p:spTree>
    <p:extLst>
      <p:ext uri="{BB962C8B-B14F-4D97-AF65-F5344CB8AC3E}">
        <p14:creationId xmlns:p14="http://schemas.microsoft.com/office/powerpoint/2010/main" val="1313016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Παραγωγή</a:t>
            </a:r>
            <a:br>
              <a:rPr lang="el-GR" dirty="0" smtClean="0"/>
            </a:br>
            <a:r>
              <a:rPr lang="el-GR" u="none" dirty="0" smtClean="0"/>
              <a:t>Τα Οικονομικά του Πολέμου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74320" lvl="0" indent="-274320" algn="ctr">
              <a:lnSpc>
                <a:spcPct val="100000"/>
              </a:lnSpc>
              <a:spcBef>
                <a:spcPts val="600"/>
              </a:spcBef>
              <a:buClr>
                <a:srgbClr val="B2B2B2"/>
              </a:buClr>
              <a:buSzPct val="85000"/>
              <a:buNone/>
              <a:defRPr/>
            </a:pPr>
            <a:r>
              <a:rPr lang="el-GR" sz="15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/>
                <a:cs typeface="Arial" charset="0"/>
              </a:rPr>
              <a:t>Παραγωγή αρμάτων μάχης και αυτοκινούμενων πυροβόλων.</a:t>
            </a:r>
          </a:p>
          <a:p>
            <a:pPr marL="274320" lvl="0" indent="-274320">
              <a:lnSpc>
                <a:spcPct val="100000"/>
              </a:lnSpc>
              <a:spcBef>
                <a:spcPts val="600"/>
              </a:spcBef>
              <a:buClr>
                <a:srgbClr val="B2B2B2"/>
              </a:buClr>
              <a:buSzPct val="85000"/>
              <a:buNone/>
              <a:defRPr/>
            </a:pPr>
            <a:r>
              <a:rPr lang="el-GR" sz="1500" b="1" u="sng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/>
                <a:cs typeface="Arial" charset="0"/>
              </a:rPr>
              <a:t>                      1940    1941    1942    1943    1944 </a:t>
            </a:r>
            <a:r>
              <a:rPr lang="el-GR" sz="15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/>
                <a:cs typeface="Arial" charset="0"/>
              </a:rPr>
              <a:t>                     </a:t>
            </a:r>
          </a:p>
          <a:p>
            <a:pPr marL="274320" lvl="0" indent="-274320">
              <a:lnSpc>
                <a:spcPct val="100000"/>
              </a:lnSpc>
              <a:spcBef>
                <a:spcPts val="600"/>
              </a:spcBef>
              <a:buClr>
                <a:srgbClr val="B2B2B2"/>
              </a:buClr>
              <a:buSzPct val="85000"/>
              <a:buNone/>
              <a:defRPr/>
            </a:pPr>
            <a:r>
              <a:rPr lang="el-GR" sz="15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/>
                <a:cs typeface="Arial" charset="0"/>
              </a:rPr>
              <a:t>Ηνωμένο Βασίλειο     1.399   4.841   8.611   7.476   4.600</a:t>
            </a:r>
          </a:p>
          <a:p>
            <a:pPr marL="274320" lvl="0" indent="-274320">
              <a:lnSpc>
                <a:spcPct val="100000"/>
              </a:lnSpc>
              <a:spcBef>
                <a:spcPts val="600"/>
              </a:spcBef>
              <a:buClr>
                <a:srgbClr val="B2B2B2"/>
              </a:buClr>
              <a:buSzPct val="85000"/>
              <a:buNone/>
              <a:defRPr/>
            </a:pPr>
            <a:r>
              <a:rPr lang="el-GR" sz="15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/>
                <a:cs typeface="Arial" charset="0"/>
              </a:rPr>
              <a:t>Ε.Σ.Σ.Δ.             2.794   6.590  24.446  24.089  28.963</a:t>
            </a:r>
          </a:p>
          <a:p>
            <a:pPr marL="274320" lvl="0" indent="-274320">
              <a:lnSpc>
                <a:spcPct val="100000"/>
              </a:lnSpc>
              <a:spcBef>
                <a:spcPts val="600"/>
              </a:spcBef>
              <a:buClr>
                <a:srgbClr val="B2B2B2"/>
              </a:buClr>
              <a:buSzPct val="85000"/>
              <a:buNone/>
              <a:defRPr/>
            </a:pPr>
            <a:r>
              <a:rPr lang="el-GR" sz="15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/>
                <a:cs typeface="Arial" charset="0"/>
              </a:rPr>
              <a:t>Η.Π.Α                  331   4.052  34.000  42.497  20.565</a:t>
            </a:r>
          </a:p>
          <a:p>
            <a:pPr marL="274320" lvl="0" indent="-274320">
              <a:lnSpc>
                <a:spcPct val="100000"/>
              </a:lnSpc>
              <a:spcBef>
                <a:spcPts val="600"/>
              </a:spcBef>
              <a:buClr>
                <a:srgbClr val="B2B2B2"/>
              </a:buClr>
              <a:buSzPct val="85000"/>
              <a:buNone/>
              <a:defRPr/>
            </a:pPr>
            <a:endParaRPr lang="el-GR" sz="15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urier New"/>
              <a:cs typeface="Arial" charset="0"/>
            </a:endParaRPr>
          </a:p>
          <a:p>
            <a:pPr marL="274320" lvl="0" indent="-274320">
              <a:lnSpc>
                <a:spcPct val="100000"/>
              </a:lnSpc>
              <a:spcBef>
                <a:spcPts val="600"/>
              </a:spcBef>
              <a:buClr>
                <a:srgbClr val="B2B2B2"/>
              </a:buClr>
              <a:buSzPct val="85000"/>
              <a:buNone/>
              <a:defRPr/>
            </a:pPr>
            <a:r>
              <a:rPr lang="el-GR" sz="15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/>
                <a:cs typeface="Arial" charset="0"/>
              </a:rPr>
              <a:t>Γερμανία             2.200   5.200   9.300  19.800  27.300</a:t>
            </a:r>
          </a:p>
          <a:p>
            <a:pPr marL="274320" lvl="0" indent="-274320">
              <a:lnSpc>
                <a:spcPct val="100000"/>
              </a:lnSpc>
              <a:spcBef>
                <a:spcPts val="600"/>
              </a:spcBef>
              <a:buClr>
                <a:srgbClr val="B2B2B2"/>
              </a:buClr>
              <a:buSzPct val="85000"/>
              <a:buNone/>
              <a:defRPr/>
            </a:pPr>
            <a:r>
              <a:rPr lang="el-GR" sz="15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/>
                <a:cs typeface="Arial" charset="0"/>
              </a:rPr>
              <a:t>Ιταλία</a:t>
            </a:r>
          </a:p>
          <a:p>
            <a:pPr marL="274320" lvl="0" indent="-274320">
              <a:lnSpc>
                <a:spcPct val="100000"/>
              </a:lnSpc>
              <a:spcBef>
                <a:spcPts val="600"/>
              </a:spcBef>
              <a:buClr>
                <a:srgbClr val="B2B2B2"/>
              </a:buClr>
              <a:buSzPct val="85000"/>
              <a:buNone/>
              <a:defRPr/>
            </a:pPr>
            <a:r>
              <a:rPr lang="el-GR" sz="15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/>
                <a:cs typeface="Arial" charset="0"/>
              </a:rPr>
              <a:t>Ιαπωνία            3.500(κατά την διάρκεια όλου του πολέμου)</a:t>
            </a:r>
            <a:endParaRPr lang="el-GR" b="1" dirty="0"/>
          </a:p>
        </p:txBody>
      </p:sp>
    </p:spTree>
    <p:extLst>
      <p:ext uri="{BB962C8B-B14F-4D97-AF65-F5344CB8AC3E}">
        <p14:creationId xmlns:p14="http://schemas.microsoft.com/office/powerpoint/2010/main" val="98983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4333" y="192768"/>
            <a:ext cx="9419267" cy="6418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238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5565" y="365124"/>
            <a:ext cx="8445149" cy="6471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83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4779" y="192768"/>
            <a:ext cx="8346449" cy="6370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423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4" name="Picture 2" descr="http://upload.wikimedia.org/wikipedia/commons/0/05/Persuit_to_the_West_Wal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5413" y="36513"/>
            <a:ext cx="8893175" cy="678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40379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Ανατολικό Μέτωπο, 1944-45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smtClean="0"/>
              <a:t>Νέα σοβιετική προσέγγιση επιθέσεων</a:t>
            </a:r>
          </a:p>
          <a:p>
            <a:pPr lvl="1"/>
            <a:r>
              <a:rPr lang="el-GR" dirty="0" smtClean="0"/>
              <a:t>Σχεδιασμός σε βάθος 500 χιλιομέτρων</a:t>
            </a:r>
          </a:p>
          <a:p>
            <a:pPr marL="514350" indent="-514350">
              <a:buFont typeface="+mj-lt"/>
              <a:buAutoNum type="arabicPeriod"/>
            </a:pPr>
            <a:r>
              <a:rPr lang="el-GR" dirty="0" smtClean="0"/>
              <a:t>Δύο επιθέσεις με στρατιές πεζικού σε στενά τμήματα του γερμανικού μετώπου</a:t>
            </a:r>
          </a:p>
          <a:p>
            <a:pPr marL="514350" indent="-514350">
              <a:buFont typeface="+mj-lt"/>
              <a:buAutoNum type="arabicPeriod"/>
            </a:pPr>
            <a:r>
              <a:rPr lang="el-GR" dirty="0" smtClean="0"/>
              <a:t>Διέλευση από τα δύο ρήγματα τεθωρακισμένων σωμάτων στρατού για περικύκλωση των γερμανικών μεραρχιών στο μέτωπο</a:t>
            </a:r>
          </a:p>
          <a:p>
            <a:pPr marL="514350" indent="-514350">
              <a:buFont typeface="+mj-lt"/>
              <a:buAutoNum type="arabicPeriod"/>
            </a:pPr>
            <a:r>
              <a:rPr lang="el-GR" dirty="0" smtClean="0"/>
              <a:t>Διέλευση από τα ρήγματα μεγαλύτερων τεθωρακισμένων στρατιών με σκοπό την περικύκλωση των γερμανικών εφεδρειών σε μεγάλο βάθος</a:t>
            </a:r>
          </a:p>
          <a:p>
            <a:endParaRPr lang="el-GR" dirty="0" smtClean="0"/>
          </a:p>
          <a:p>
            <a:endParaRPr lang="el-GR" dirty="0"/>
          </a:p>
          <a:p>
            <a:endParaRPr lang="el-GR" dirty="0" smtClean="0"/>
          </a:p>
          <a:p>
            <a:endParaRPr lang="el-GR" dirty="0"/>
          </a:p>
          <a:p>
            <a:endParaRPr lang="el-GR" dirty="0" smtClean="0"/>
          </a:p>
          <a:p>
            <a:endParaRPr lang="el-GR" dirty="0"/>
          </a:p>
          <a:p>
            <a:endParaRPr lang="el-GR" dirty="0" smtClean="0"/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798790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Ανατολικό Μέτωπο, 1944-45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smtClean="0"/>
              <a:t>Αμερικανικά φορτηγά – κρίσιμα για τον δεύτερο ελιγμό σε μεγάλο βάθος</a:t>
            </a:r>
          </a:p>
          <a:p>
            <a:pPr lvl="1"/>
            <a:r>
              <a:rPr lang="el-GR" dirty="0" smtClean="0"/>
              <a:t>Ταχεία προώθηση των ανεφοδιασμών</a:t>
            </a:r>
          </a:p>
          <a:p>
            <a:r>
              <a:rPr lang="el-GR" dirty="0" smtClean="0"/>
              <a:t>Πρωτοβουλία – αποκέντρωση από Στάλιν σε </a:t>
            </a:r>
            <a:r>
              <a:rPr lang="el-GR" dirty="0" err="1" smtClean="0"/>
              <a:t>Στάβκα</a:t>
            </a:r>
            <a:r>
              <a:rPr lang="el-GR" dirty="0" smtClean="0"/>
              <a:t> και από </a:t>
            </a:r>
            <a:r>
              <a:rPr lang="el-GR" dirty="0" err="1" smtClean="0"/>
              <a:t>Στάβκα</a:t>
            </a:r>
            <a:r>
              <a:rPr lang="el-GR" dirty="0" smtClean="0"/>
              <a:t> σε διοικητές μετώπων</a:t>
            </a:r>
          </a:p>
          <a:p>
            <a:pPr lvl="1"/>
            <a:r>
              <a:rPr lang="el-GR" dirty="0" smtClean="0"/>
              <a:t>Στον γερμανικό στρατό έγινε το αντίθετο</a:t>
            </a:r>
          </a:p>
          <a:p>
            <a:pPr lvl="2"/>
            <a:r>
              <a:rPr lang="el-GR" dirty="0" smtClean="0"/>
              <a:t>Συγκεντρωτισμός στα χέρια του Χίτλερ</a:t>
            </a:r>
          </a:p>
          <a:p>
            <a:pPr lvl="3"/>
            <a:r>
              <a:rPr lang="el-GR" dirty="0" smtClean="0"/>
              <a:t>Ενάντια στις γερμανικές και πρωσικές παραδόσεις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210709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Ανατολικό Μέτωπο, 1944-45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4" name="Θέση περιεχομένου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268413"/>
            <a:ext cx="7200900" cy="5478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5985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 smtClean="0"/>
              <a:t>Αρδέννες</a:t>
            </a:r>
            <a:r>
              <a:rPr lang="el-GR" dirty="0" smtClean="0"/>
              <a:t> – η τελευταία επίθεση του Χίτλερ</a:t>
            </a:r>
            <a:br>
              <a:rPr lang="el-GR" dirty="0" smtClean="0"/>
            </a:br>
            <a:r>
              <a:rPr lang="el-GR" dirty="0" smtClean="0"/>
              <a:t>Δεκέμβριος 1944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58576" y="1825625"/>
            <a:ext cx="267484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643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Ανατολικό Μέτωπο, 1944-45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61678" y="1825625"/>
            <a:ext cx="566864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563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Pearl </a:t>
            </a:r>
            <a:r>
              <a:rPr lang="en-US" dirty="0" err="1" smtClean="0"/>
              <a:t>Harbour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88251" y="1894668"/>
            <a:ext cx="6357577" cy="4768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7423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Picture 4" descr="File:Eastern Front 1945-01 to 1945-05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45778" y="365124"/>
            <a:ext cx="8060765" cy="6184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00591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4" name="Θέση περιεχομένου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17714"/>
            <a:ext cx="6999514" cy="6325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881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2443" y="1368592"/>
            <a:ext cx="4486441" cy="3344921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9617" y="365124"/>
            <a:ext cx="7111070" cy="512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187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ln w="3200">
                  <a:solidFill>
                    <a:srgbClr val="000000">
                      <a:shade val="75000"/>
                      <a:alpha val="25000"/>
                    </a:srgbClr>
                  </a:solidFill>
                  <a:prstDash val="solid"/>
                  <a:round/>
                </a:ln>
              </a:rPr>
              <a:t>Μάχη του </a:t>
            </a:r>
            <a:r>
              <a:rPr lang="en-US" dirty="0" smtClean="0">
                <a:ln w="3200">
                  <a:solidFill>
                    <a:srgbClr val="000000">
                      <a:shade val="75000"/>
                      <a:alpha val="25000"/>
                    </a:srgbClr>
                  </a:solidFill>
                  <a:prstDash val="solid"/>
                  <a:round/>
                </a:ln>
              </a:rPr>
              <a:t>Reichstag</a:t>
            </a:r>
            <a:r>
              <a:rPr lang="el-GR" dirty="0" smtClean="0">
                <a:ln w="3200">
                  <a:solidFill>
                    <a:srgbClr val="000000">
                      <a:shade val="75000"/>
                      <a:alpha val="25000"/>
                    </a:srgbClr>
                  </a:solidFill>
                  <a:prstDash val="solid"/>
                  <a:round/>
                </a:ln>
              </a:rPr>
              <a:t>, 30 Απριλίου- 2 </a:t>
            </a:r>
            <a:r>
              <a:rPr lang="el-GR" dirty="0" err="1" smtClean="0">
                <a:ln w="3200">
                  <a:solidFill>
                    <a:srgbClr val="000000">
                      <a:shade val="75000"/>
                      <a:alpha val="25000"/>
                    </a:srgbClr>
                  </a:solidFill>
                  <a:prstDash val="solid"/>
                  <a:round/>
                </a:ln>
              </a:rPr>
              <a:t>Μαϊου</a:t>
            </a:r>
            <a:r>
              <a:rPr lang="el-GR" dirty="0" smtClean="0">
                <a:ln w="3200">
                  <a:solidFill>
                    <a:srgbClr val="000000">
                      <a:shade val="75000"/>
                      <a:alpha val="25000"/>
                    </a:srgbClr>
                  </a:solidFill>
                  <a:prstDash val="solid"/>
                  <a:round/>
                </a:ln>
              </a:rPr>
              <a:t> 1945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4" name="Θέση περιεχομένου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309" y="1825625"/>
            <a:ext cx="3308120" cy="4784368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3333" y="1705305"/>
            <a:ext cx="4798883" cy="5025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867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5254" y="486682"/>
            <a:ext cx="7579870" cy="5086804"/>
          </a:xfrm>
          <a:prstGeom prst="rect">
            <a:avLst/>
          </a:prstGeom>
        </p:spPr>
      </p:pic>
      <p:pic>
        <p:nvPicPr>
          <p:cNvPr id="5" name="Θέση περιεχομένου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9336" y="196888"/>
            <a:ext cx="4247410" cy="5670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484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94714" y="1838604"/>
            <a:ext cx="5225143" cy="4241813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72109"/>
            <a:ext cx="7110585" cy="5260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535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Ιαπωνία, 1945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smtClean="0"/>
              <a:t>Θαλάσσιες επιχειρήσεις</a:t>
            </a:r>
          </a:p>
          <a:p>
            <a:pPr lvl="1"/>
            <a:r>
              <a:rPr lang="el-GR" dirty="0" smtClean="0"/>
              <a:t>Η πιο επιτυχημένη υποβρύχια επιχείρηση στην ιστορία</a:t>
            </a:r>
          </a:p>
          <a:p>
            <a:r>
              <a:rPr lang="el-GR" dirty="0" smtClean="0"/>
              <a:t>Στρατηγικοί βομβαρδισμοί</a:t>
            </a:r>
          </a:p>
          <a:p>
            <a:pPr lvl="1"/>
            <a:r>
              <a:rPr lang="el-GR" dirty="0" smtClean="0"/>
              <a:t>Ατομική βόμβα</a:t>
            </a:r>
          </a:p>
          <a:p>
            <a:r>
              <a:rPr lang="el-GR" dirty="0" smtClean="0"/>
              <a:t>Σοβιετική εισβολή στη Μαντζουρία</a:t>
            </a:r>
            <a:endParaRPr lang="el-GR" dirty="0"/>
          </a:p>
        </p:txBody>
      </p:sp>
      <p:pic>
        <p:nvPicPr>
          <p:cNvPr id="4" name="Picture 4" descr="File:Shigemitsu-signs-surrende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7913" y="837211"/>
            <a:ext cx="6731000" cy="539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92915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Ιαπωνική επέκταση, 1942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11657" y="1825624"/>
            <a:ext cx="6589287" cy="4803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4198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83228" y="279854"/>
            <a:ext cx="8425543" cy="674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9395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ln>
                  <a:noFill/>
                </a:ln>
                <a:effectLst/>
                <a:latin typeface="Arial" charset="0"/>
              </a:rPr>
              <a:t>Αεροπορικοί βομβαρδισμοί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l-GR" sz="22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Βρετανικοί νυχτερινοί βομβαρδισμοί</a:t>
            </a:r>
          </a:p>
          <a:p>
            <a:pPr lvl="1"/>
            <a:r>
              <a:rPr lang="el-GR" sz="2000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Arthus</a:t>
            </a:r>
            <a:r>
              <a:rPr lang="el-GR" sz="2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el-GR" sz="2000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Harris</a:t>
            </a:r>
            <a:r>
              <a:rPr lang="el-GR" sz="2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(Φεβρουάριος 1942)</a:t>
            </a:r>
          </a:p>
          <a:p>
            <a:pPr lvl="1"/>
            <a:r>
              <a:rPr lang="el-GR" sz="2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Κολωνία, Μάιος 1942</a:t>
            </a:r>
          </a:p>
          <a:p>
            <a:pPr lvl="1"/>
            <a:r>
              <a:rPr lang="el-GR" sz="2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Αμβούργο, Ιούλιος 1943</a:t>
            </a:r>
          </a:p>
          <a:p>
            <a:pPr lvl="1"/>
            <a:r>
              <a:rPr lang="el-GR" sz="2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Βερολίνο, Νοέμβριος 1943-Ιανουάριος 1944</a:t>
            </a:r>
          </a:p>
          <a:p>
            <a:r>
              <a:rPr lang="el-GR" sz="22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Αμερικανικοί βομβαρδισμοί ακριβείας (ημέρα)</a:t>
            </a:r>
          </a:p>
          <a:p>
            <a:pPr lvl="1"/>
            <a:r>
              <a:rPr lang="el-GR" sz="2000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Schweinfurt</a:t>
            </a:r>
            <a:r>
              <a:rPr lang="el-GR" sz="2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, Αύγουστος 1943 – οι αμερικανικές απώλειες ξεπέρασαν το 15%</a:t>
            </a:r>
          </a:p>
          <a:p>
            <a:pPr lvl="1"/>
            <a:r>
              <a:rPr lang="el-GR" sz="2000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Schweinfurt</a:t>
            </a:r>
            <a:r>
              <a:rPr lang="el-GR" sz="2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, Οκτώβριος 1943- παρόμοιες απώλειες</a:t>
            </a:r>
          </a:p>
          <a:p>
            <a:pPr lvl="2"/>
            <a:r>
              <a:rPr lang="el-GR" sz="19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Σοβαρές ζημιές στα γερμανικά εργοστάσια, που παρήγαγαν το 45% των ρουλεμάν της χώρας</a:t>
            </a:r>
          </a:p>
          <a:p>
            <a:pPr lvl="3"/>
            <a:r>
              <a:rPr lang="el-GR" sz="17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Λόγω αμερικανικών απωλειών όμως δεν υπήρξε νέα επίθεση εκεί</a:t>
            </a:r>
          </a:p>
          <a:p>
            <a:r>
              <a:rPr lang="el-GR" sz="2200" b="1" u="sng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1944</a:t>
            </a:r>
            <a:r>
              <a:rPr lang="el-GR" sz="22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: αυξανόμενη ποσοτική υπεροχή των συμμάχων</a:t>
            </a:r>
          </a:p>
          <a:p>
            <a:pPr lvl="1"/>
            <a:r>
              <a:rPr lang="el-GR" sz="2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Στόχευση σε </a:t>
            </a:r>
            <a:r>
              <a:rPr lang="el-GR" sz="2000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Luftwaffe</a:t>
            </a:r>
            <a:r>
              <a:rPr lang="el-GR" sz="2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, μεταφορικά δίκτυα, πετρέλαιο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4579057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4200" b="1" u="sng" spc="-100" dirty="0">
                <a:ln w="3200">
                  <a:solidFill>
                    <a:srgbClr val="000000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/>
              </a:rPr>
              <a:t>Ολοκαύτωμα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b="1" dirty="0" smtClean="0"/>
              <a:t>Hunger Plan – </a:t>
            </a:r>
            <a:r>
              <a:rPr lang="el-GR" sz="3200" b="1" dirty="0" smtClean="0"/>
              <a:t>αρχές 1941</a:t>
            </a:r>
          </a:p>
          <a:p>
            <a:pPr lvl="1"/>
            <a:r>
              <a:rPr lang="en-US" dirty="0" smtClean="0"/>
              <a:t>Herbert </a:t>
            </a:r>
            <a:r>
              <a:rPr lang="en-US" dirty="0" err="1" smtClean="0"/>
              <a:t>Backe</a:t>
            </a:r>
            <a:endParaRPr lang="en-US" dirty="0" smtClean="0"/>
          </a:p>
          <a:p>
            <a:pPr lvl="2"/>
            <a:r>
              <a:rPr lang="el-GR" dirty="0" smtClean="0"/>
              <a:t>Προέβλεπε θάνατο από λιμό 30 εκατομμυρίων κατοίκων σοβιετικών πόλεων</a:t>
            </a:r>
          </a:p>
          <a:p>
            <a:pPr lvl="3"/>
            <a:r>
              <a:rPr lang="el-GR" dirty="0" smtClean="0"/>
              <a:t>Ώστε να εξασφαλισθεί η διατροφή της Γερμανίας και της κατεχόμενης Ευρώπης ενώπιον του βρετανικού ναυτικού αποκλεισμού</a:t>
            </a:r>
            <a:endParaRPr lang="el-GR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1569" y="365125"/>
            <a:ext cx="3981033" cy="5688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418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u="sng" spc="-100" dirty="0" smtClean="0">
                <a:ln w="3200">
                  <a:solidFill>
                    <a:srgbClr val="000000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/>
              </a:rPr>
              <a:t>Ολοκαύτωμα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sz="3200" b="1" dirty="0" smtClean="0"/>
              <a:t>Γενικό Σχέδιο Ανατολής- 1941-42</a:t>
            </a:r>
          </a:p>
          <a:p>
            <a:pPr lvl="1"/>
            <a:r>
              <a:rPr lang="el-GR" dirty="0" smtClean="0"/>
              <a:t>Προέβλεπε τον εκτοπισμό 70 εκατομμυρίων Εβραίων και Σλάβων (Πολωνών και Σοβιετικών) στην Αρκτική για </a:t>
            </a:r>
          </a:p>
          <a:p>
            <a:pPr lvl="1"/>
            <a:r>
              <a:rPr lang="el-GR" dirty="0" smtClean="0"/>
              <a:t>καταναγκαστικά έργα μέχρι θανάτου</a:t>
            </a:r>
          </a:p>
          <a:p>
            <a:pPr lvl="2"/>
            <a:r>
              <a:rPr lang="el-GR" dirty="0" smtClean="0"/>
              <a:t>Η υλοποίησή του ξεκίνησε με κατά τόπους σφαγές </a:t>
            </a:r>
          </a:p>
          <a:p>
            <a:endParaRPr lang="el-GR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7857" y="3634711"/>
            <a:ext cx="4613980" cy="2837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787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u="sng" spc="-100" dirty="0" smtClean="0">
                <a:ln w="3200">
                  <a:solidFill>
                    <a:srgbClr val="000000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/>
              </a:rPr>
              <a:t>Ολοκαύτωμα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smtClean="0"/>
              <a:t>1939-1941: η φάση των </a:t>
            </a:r>
            <a:r>
              <a:rPr lang="el-GR" dirty="0" err="1" smtClean="0"/>
              <a:t>Einsatzgruppen</a:t>
            </a:r>
            <a:endParaRPr lang="el-GR" dirty="0" smtClean="0"/>
          </a:p>
          <a:p>
            <a:r>
              <a:rPr lang="el-GR" dirty="0" smtClean="0"/>
              <a:t>Εκτοπισμοί και εκτελέσεις</a:t>
            </a:r>
          </a:p>
          <a:p>
            <a:r>
              <a:rPr lang="el-GR" dirty="0" smtClean="0"/>
              <a:t>Ιανουάριος 1942, Σύσκεψη </a:t>
            </a:r>
            <a:r>
              <a:rPr lang="el-GR" dirty="0" err="1" smtClean="0"/>
              <a:t>Wannsee</a:t>
            </a:r>
            <a:endParaRPr lang="el-GR" dirty="0" smtClean="0"/>
          </a:p>
          <a:p>
            <a:r>
              <a:rPr lang="el-GR" dirty="0" smtClean="0"/>
              <a:t>Η «τελική λύση»</a:t>
            </a:r>
          </a:p>
          <a:p>
            <a:endParaRPr lang="el-GR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447" y="544895"/>
            <a:ext cx="4328535" cy="6029467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818" y="205329"/>
            <a:ext cx="9602434" cy="6239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287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Παραγωγή</a:t>
            </a:r>
            <a:br>
              <a:rPr lang="el-GR" dirty="0" smtClean="0"/>
            </a:br>
            <a:r>
              <a:rPr lang="el-GR" dirty="0" smtClean="0"/>
              <a:t>Τα Οικονομικά του Πολέμου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74320" lvl="0" indent="-274320">
              <a:lnSpc>
                <a:spcPct val="100000"/>
              </a:lnSpc>
              <a:spcBef>
                <a:spcPts val="600"/>
              </a:spcBef>
              <a:buClr>
                <a:srgbClr val="B2B2B2"/>
              </a:buClr>
              <a:buSzPct val="85000"/>
              <a:buNone/>
              <a:defRPr/>
            </a:pPr>
            <a:r>
              <a:rPr lang="el-GR" sz="15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/>
              </a:rPr>
              <a:t> </a:t>
            </a:r>
            <a:r>
              <a:rPr lang="el-GR" sz="15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/>
              </a:rPr>
              <a:t>(η υψηλότερη την </a:t>
            </a:r>
            <a:r>
              <a:rPr lang="el-GR" sz="15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/>
              </a:rPr>
              <a:t>δεκ</a:t>
            </a:r>
            <a:r>
              <a:rPr lang="el-GR" sz="15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/>
              </a:rPr>
              <a:t> του 30)</a:t>
            </a:r>
          </a:p>
          <a:p>
            <a:pPr marL="274320" lvl="0" indent="-274320">
              <a:lnSpc>
                <a:spcPct val="100000"/>
              </a:lnSpc>
              <a:spcBef>
                <a:spcPts val="600"/>
              </a:spcBef>
              <a:buClr>
                <a:srgbClr val="B2B2B2"/>
              </a:buClr>
              <a:buSzPct val="85000"/>
              <a:buNone/>
              <a:defRPr/>
            </a:pPr>
            <a:r>
              <a:rPr lang="el-GR" sz="15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/>
              </a:rPr>
              <a:t>Ηνωμένο Βασίλειο             47.961.000        13.192.000</a:t>
            </a:r>
          </a:p>
          <a:p>
            <a:pPr marL="274320" lvl="0" indent="-274320">
              <a:lnSpc>
                <a:spcPct val="100000"/>
              </a:lnSpc>
              <a:spcBef>
                <a:spcPts val="600"/>
              </a:spcBef>
              <a:buClr>
                <a:srgbClr val="B2B2B2"/>
              </a:buClr>
              <a:buSzPct val="85000"/>
              <a:buNone/>
              <a:defRPr/>
            </a:pPr>
            <a:r>
              <a:rPr lang="el-GR" sz="15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/>
              </a:rPr>
              <a:t>Γαλλία                       41.600.000         6.222.000</a:t>
            </a:r>
          </a:p>
          <a:p>
            <a:pPr marL="274320" lvl="0" indent="-274320">
              <a:lnSpc>
                <a:spcPct val="100000"/>
              </a:lnSpc>
              <a:spcBef>
                <a:spcPts val="600"/>
              </a:spcBef>
              <a:buClr>
                <a:srgbClr val="B2B2B2"/>
              </a:buClr>
              <a:buSzPct val="85000"/>
              <a:buNone/>
              <a:defRPr/>
            </a:pPr>
            <a:r>
              <a:rPr lang="el-GR" sz="15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/>
              </a:rPr>
              <a:t>Ε.Σ.Σ.Δ.                    190.000.000        18.800.000</a:t>
            </a:r>
          </a:p>
          <a:p>
            <a:pPr marL="274320" lvl="0" indent="-274320">
              <a:lnSpc>
                <a:spcPct val="100000"/>
              </a:lnSpc>
              <a:spcBef>
                <a:spcPts val="600"/>
              </a:spcBef>
              <a:buClr>
                <a:srgbClr val="B2B2B2"/>
              </a:buClr>
              <a:buSzPct val="85000"/>
              <a:buNone/>
              <a:defRPr/>
            </a:pPr>
            <a:r>
              <a:rPr lang="el-GR" sz="15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/>
              </a:rPr>
              <a:t>Η.Π.Α                       132.122.000        51.380.000 </a:t>
            </a:r>
          </a:p>
          <a:p>
            <a:pPr marL="274320" lvl="0" indent="-274320">
              <a:lnSpc>
                <a:spcPct val="100000"/>
              </a:lnSpc>
              <a:spcBef>
                <a:spcPts val="600"/>
              </a:spcBef>
              <a:buClr>
                <a:srgbClr val="B2B2B2"/>
              </a:buClr>
              <a:buSzPct val="85000"/>
              <a:buNone/>
              <a:defRPr/>
            </a:pPr>
            <a:r>
              <a:rPr lang="el-GR" sz="15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/>
              </a:rPr>
              <a:t>Σύνολο                      411.683.000        89.594.000</a:t>
            </a:r>
          </a:p>
          <a:p>
            <a:pPr marL="274320" lvl="0" indent="-274320">
              <a:lnSpc>
                <a:spcPct val="100000"/>
              </a:lnSpc>
              <a:spcBef>
                <a:spcPts val="600"/>
              </a:spcBef>
              <a:buClr>
                <a:srgbClr val="B2B2B2"/>
              </a:buClr>
              <a:buSzPct val="85000"/>
              <a:buNone/>
              <a:defRPr/>
            </a:pPr>
            <a:endParaRPr lang="el-GR" sz="15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urier New"/>
            </a:endParaRPr>
          </a:p>
          <a:p>
            <a:pPr marL="274320" lvl="0" indent="-274320">
              <a:lnSpc>
                <a:spcPct val="100000"/>
              </a:lnSpc>
              <a:spcBef>
                <a:spcPts val="600"/>
              </a:spcBef>
              <a:buClr>
                <a:srgbClr val="B2B2B2"/>
              </a:buClr>
              <a:buSzPct val="85000"/>
              <a:buNone/>
              <a:defRPr/>
            </a:pPr>
            <a:endParaRPr lang="el-GR" sz="15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urier New"/>
            </a:endParaRPr>
          </a:p>
          <a:p>
            <a:pPr marL="274320" lvl="0" indent="-274320">
              <a:lnSpc>
                <a:spcPct val="100000"/>
              </a:lnSpc>
              <a:spcBef>
                <a:spcPts val="600"/>
              </a:spcBef>
              <a:buClr>
                <a:srgbClr val="B2B2B2"/>
              </a:buClr>
              <a:buSzPct val="85000"/>
              <a:buNone/>
              <a:defRPr/>
            </a:pPr>
            <a:r>
              <a:rPr lang="el-GR" sz="15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/>
              </a:rPr>
              <a:t>Γερμανία-Αυστρία             76.008.000        23.329.000</a:t>
            </a:r>
          </a:p>
          <a:p>
            <a:pPr marL="274320" lvl="0" indent="-274320">
              <a:lnSpc>
                <a:spcPct val="100000"/>
              </a:lnSpc>
              <a:spcBef>
                <a:spcPts val="600"/>
              </a:spcBef>
              <a:buClr>
                <a:srgbClr val="B2B2B2"/>
              </a:buClr>
              <a:buSzPct val="85000"/>
              <a:buNone/>
              <a:defRPr/>
            </a:pPr>
            <a:r>
              <a:rPr lang="el-GR" sz="15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/>
              </a:rPr>
              <a:t>Ιταλία                       44.223.000         2.323.000</a:t>
            </a:r>
          </a:p>
          <a:p>
            <a:pPr marL="274320" lvl="0" indent="-274320">
              <a:lnSpc>
                <a:spcPct val="100000"/>
              </a:lnSpc>
              <a:spcBef>
                <a:spcPts val="600"/>
              </a:spcBef>
              <a:buClr>
                <a:srgbClr val="B2B2B2"/>
              </a:buClr>
              <a:buSzPct val="85000"/>
              <a:buNone/>
              <a:defRPr/>
            </a:pPr>
            <a:r>
              <a:rPr lang="el-GR" sz="15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/>
              </a:rPr>
              <a:t>Ιαπωνία                      71.400.000         5.811.000</a:t>
            </a:r>
          </a:p>
          <a:p>
            <a:pPr marL="274320" lvl="0" indent="-274320">
              <a:lnSpc>
                <a:spcPct val="100000"/>
              </a:lnSpc>
              <a:spcBef>
                <a:spcPts val="600"/>
              </a:spcBef>
              <a:buClr>
                <a:srgbClr val="B2B2B2"/>
              </a:buClr>
              <a:buSzPct val="85000"/>
              <a:buNone/>
              <a:defRPr/>
            </a:pPr>
            <a:r>
              <a:rPr lang="el-GR" sz="15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/>
              </a:rPr>
              <a:t>Σύνολο                      191.631.000        31.463.000</a:t>
            </a:r>
            <a:endParaRPr lang="el-GR" b="1" dirty="0"/>
          </a:p>
        </p:txBody>
      </p:sp>
    </p:spTree>
    <p:extLst>
      <p:ext uri="{BB962C8B-B14F-4D97-AF65-F5344CB8AC3E}">
        <p14:creationId xmlns:p14="http://schemas.microsoft.com/office/powerpoint/2010/main" val="2848770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424</Words>
  <Application>Microsoft Office PowerPoint</Application>
  <PresentationFormat>Ευρεία οθόνη</PresentationFormat>
  <Paragraphs>84</Paragraphs>
  <Slides>26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4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26</vt:i4>
      </vt:variant>
    </vt:vector>
  </HeadingPairs>
  <TitlesOfParts>
    <vt:vector size="31" baseType="lpstr">
      <vt:lpstr>Arial</vt:lpstr>
      <vt:lpstr>Calibri</vt:lpstr>
      <vt:lpstr>Calibri Light</vt:lpstr>
      <vt:lpstr>Courier New</vt:lpstr>
      <vt:lpstr>Θέμα του Office</vt:lpstr>
      <vt:lpstr>Δεύτερος Παγκόσμιος Πόλεμος, 1943-5</vt:lpstr>
      <vt:lpstr>Pearl Harbour</vt:lpstr>
      <vt:lpstr>Ιαπωνική επέκταση, 1942</vt:lpstr>
      <vt:lpstr>Παρουσίαση του PowerPoint</vt:lpstr>
      <vt:lpstr>Αεροπορικοί βομβαρδισμοί</vt:lpstr>
      <vt:lpstr>Ολοκαύτωμα</vt:lpstr>
      <vt:lpstr>Ολοκαύτωμα</vt:lpstr>
      <vt:lpstr>Ολοκαύτωμα</vt:lpstr>
      <vt:lpstr>Παραγωγή Τα Οικονομικά του Πολέμου</vt:lpstr>
      <vt:lpstr>Παραγωγή Τα Οικονομικά του Πολέμου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Ανατολικό Μέτωπο, 1944-45</vt:lpstr>
      <vt:lpstr>Ανατολικό Μέτωπο, 1944-45</vt:lpstr>
      <vt:lpstr>Ανατολικό Μέτωπο, 1944-45</vt:lpstr>
      <vt:lpstr>Αρδέννες – η τελευταία επίθεση του Χίτλερ Δεκέμβριος 1944</vt:lpstr>
      <vt:lpstr>Ανατολικό Μέτωπο, 1944-45</vt:lpstr>
      <vt:lpstr>Παρουσίαση του PowerPoint</vt:lpstr>
      <vt:lpstr>Παρουσίαση του PowerPoint</vt:lpstr>
      <vt:lpstr>Παρουσίαση του PowerPoint</vt:lpstr>
      <vt:lpstr>Μάχη του Reichstag, 30 Απριλίου- 2 Μαϊου 1945</vt:lpstr>
      <vt:lpstr>Παρουσίαση του PowerPoint</vt:lpstr>
      <vt:lpstr>Παρουσίαση του PowerPoint</vt:lpstr>
      <vt:lpstr>Ιαπωνία, 1945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Harry Papasotiriou</dc:creator>
  <cp:lastModifiedBy>Harry Papasotiriou</cp:lastModifiedBy>
  <cp:revision>7</cp:revision>
  <dcterms:created xsi:type="dcterms:W3CDTF">2016-01-17T18:08:26Z</dcterms:created>
  <dcterms:modified xsi:type="dcterms:W3CDTF">2016-01-17T18:58:02Z</dcterms:modified>
</cp:coreProperties>
</file>