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36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5143500" type="screen16x9"/>
  <p:notesSz cx="6858000" cy="9144000"/>
  <p:embeddedFontLs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Raleway" pitchFamily="2" charset="77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59" d="100"/>
          <a:sy n="159" d="100"/>
        </p:scale>
        <p:origin x="18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3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903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Google Shape;2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23" name="Google Shape;2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Google Shape;343;g3203d389c2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09" name="Google Shape;344;g3203d389c2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Google Shape;351;g3203d389c2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01" name="Google Shape;352;g3203d389c2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Google Shape;3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93" name="Google Shape;3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Google Shape;366;g3203d389c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83" name="Google Shape;367;g3203d389c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Google Shape;3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89" name="Google Shape;3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Google Shape;3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96" name="Google Shape;3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Google Shape;3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04" name="Google Shape;3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Google Shape;3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70" name="Google Shape;3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Google Shape;3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79" name="Google Shape;3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Google Shape;4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82" name="Google Shape;4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Google Shape;2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33" name="Google Shape;2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Google Shape;4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86" name="Google Shape;4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Google Shape;41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89" name="Google Shape;4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Google Shape;4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92" name="Google Shape;4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Google Shape;42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96" name="Google Shape;4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Google Shape;42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1" name="Google Shape;4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Google Shape;43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5" name="Google Shape;4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Google Shape;4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9" name="Google Shape;4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Google Shape;44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12" name="Google Shape;4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Google Shape;45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16" name="Google Shape;4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Google Shape;4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21" name="Google Shape;4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Google Shape;2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37" name="Google Shape;2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Google Shape;46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24" name="Google Shape;46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Google Shape;2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42" name="Google Shape;2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Google Shape;3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0" name="Google Shape;3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Google Shape;3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4" name="Google Shape;3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Google Shape;3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8" name="Google Shape;3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Google Shape;3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63" name="Google Shape;3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Google Shape;3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67" name="Google Shape;3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Google Shape;13;p29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17" name="Google Shape;14;p2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Google Shape;43;p46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15" name="Google Shape;44;p4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16" name="Google Shape;45;p46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Google Shape;47;p47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6" name="Google Shape;48;p4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7" name="Google Shape;49;p4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8" name="Google Shape;50;p47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9" name="Google Shape;51;p47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Google Shape;53;p48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99" name="Google Shape;54;p4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0" name="Google Shape;55;p48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1" name="Google Shape;56;p48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2" name="Google Shape;57;p48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3" name="Google Shape;58;p48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4" name="Google Shape;59;p48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Google Shape;68;p49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88" name="Google Shape;69;p49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Google Shape;71;p50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86" name="Google Shape;72;p5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Google Shape;74;p51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95" name="Google Shape;75;p5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96" name="Google Shape;76;p5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Google Shape;78;p52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Google Shape;80;p53"/>
          <p:cNvSpPr txBox="1">
            <a:spLocks noGrp="1"/>
          </p:cNvSpPr>
          <p:nvPr>
            <p:ph type="subTitle" idx="1"/>
          </p:nvPr>
        </p:nvSpPr>
        <p:spPr>
          <a:xfrm>
            <a:off x="303480" y="411480"/>
            <a:ext cx="8520120" cy="296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Google Shape;82;p54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90" name="Google Shape;83;p5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91" name="Google Shape;84;p5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92" name="Google Shape;85;p54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Google Shape;87;p55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75" name="Google Shape;88;p5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76" name="Google Shape;89;p5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77" name="Google Shape;90;p55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Google Shape;92;p56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79" name="Google Shape;93;p5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80" name="Google Shape;94;p56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81" name="Google Shape;95;p56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Google Shape;97;p57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83" name="Google Shape;98;p5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84" name="Google Shape;99;p57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Google Shape;101;p58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70" name="Google Shape;102;p5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71" name="Google Shape;103;p5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72" name="Google Shape;104;p58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73" name="Google Shape;105;p58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Google Shape;107;p59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63" name="Google Shape;108;p5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64" name="Google Shape;109;p59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65" name="Google Shape;110;p59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66" name="Google Shape;111;p59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67" name="Google Shape;112;p59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68" name="Google Shape;113;p59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Google Shape;121;p60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61" name="Google Shape;122;p60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Google Shape;124;p61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52" name="Google Shape;125;p6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2" name="Google Shape;127;p62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63" name="Google Shape;128;p6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64" name="Google Shape;129;p6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Google Shape;131;p63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Google Shape;17;p39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18" name="Google Shape;18;p39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6" name="Google Shape;133;p64"/>
          <p:cNvSpPr txBox="1">
            <a:spLocks noGrp="1"/>
          </p:cNvSpPr>
          <p:nvPr>
            <p:ph type="subTitle" idx="1"/>
          </p:nvPr>
        </p:nvSpPr>
        <p:spPr>
          <a:xfrm>
            <a:off x="303480" y="411480"/>
            <a:ext cx="8520120" cy="296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Google Shape;135;p65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32" name="Google Shape;136;p6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33" name="Google Shape;137;p6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34" name="Google Shape;138;p65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Google Shape;140;p66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36" name="Google Shape;141;p6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37" name="Google Shape;142;p66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38" name="Google Shape;143;p66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Google Shape;145;p67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57" name="Google Shape;146;p6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58" name="Google Shape;147;p6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59" name="Google Shape;148;p67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Google Shape;150;p68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54" name="Google Shape;151;p6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55" name="Google Shape;152;p68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Google Shape;154;p69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40" name="Google Shape;155;p6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41" name="Google Shape;156;p6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42" name="Google Shape;157;p69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43" name="Google Shape;158;p69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Google Shape;160;p70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45" name="Google Shape;161;p7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46" name="Google Shape;162;p70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47" name="Google Shape;163;p70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48" name="Google Shape;164;p70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49" name="Google Shape;165;p70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50" name="Google Shape;166;p70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Google Shape;172;p35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3" name="Google Shape;175;p72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84" name="Google Shape;176;p72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Google Shape;20;p40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20" name="Google Shape;21;p4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21" name="Google Shape;22;p4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Google Shape;178;p73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86" name="Google Shape;179;p7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8" name="Google Shape;181;p74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99" name="Google Shape;182;p7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900" name="Google Shape;183;p7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1" name="Google Shape;185;p75"/>
          <p:cNvSpPr txBox="1">
            <a:spLocks noGrp="1"/>
          </p:cNvSpPr>
          <p:nvPr>
            <p:ph type="subTitle" idx="1"/>
          </p:nvPr>
        </p:nvSpPr>
        <p:spPr>
          <a:xfrm>
            <a:off x="303480" y="411480"/>
            <a:ext cx="8520120" cy="296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Google Shape;187;p76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68" name="Google Shape;188;p7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69" name="Google Shape;189;p76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70" name="Google Shape;190;p76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Google Shape;192;p77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95" name="Google Shape;193;p7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96" name="Google Shape;194;p7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97" name="Google Shape;195;p77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Google Shape;197;p78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88" name="Google Shape;198;p7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89" name="Google Shape;199;p7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90" name="Google Shape;200;p78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Google Shape;202;p79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92" name="Google Shape;203;p7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93" name="Google Shape;204;p79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Google Shape;206;p80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79" name="Google Shape;207;p8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80" name="Google Shape;208;p8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81" name="Google Shape;209;p80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82" name="Google Shape;210;p80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Google Shape;212;p81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72" name="Google Shape;213;p8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73" name="Google Shape;214;p81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74" name="Google Shape;215;p81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75" name="Google Shape;216;p81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76" name="Google Shape;217;p81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77" name="Google Shape;218;p81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Google Shape;24;p41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Google Shape;227;p82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30" name="Google Shape;228;p82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Google Shape;230;p83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46" name="Google Shape;231;p8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Google Shape;233;p84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39" name="Google Shape;234;p8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40" name="Google Shape;235;p8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Google Shape;237;p85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Google Shape;239;p86"/>
          <p:cNvSpPr txBox="1">
            <a:spLocks noGrp="1"/>
          </p:cNvSpPr>
          <p:nvPr>
            <p:ph type="subTitle" idx="1"/>
          </p:nvPr>
        </p:nvSpPr>
        <p:spPr>
          <a:xfrm>
            <a:off x="303480" y="411480"/>
            <a:ext cx="8520120" cy="296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Google Shape;241;p87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26" name="Google Shape;242;p8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27" name="Google Shape;243;p8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28" name="Google Shape;244;p87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Google Shape;246;p88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58" name="Google Shape;247;p8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59" name="Google Shape;248;p8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60" name="Google Shape;249;p88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Google Shape;251;p89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54" name="Google Shape;252;p8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55" name="Google Shape;253;p8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56" name="Google Shape;254;p89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Google Shape;256;p90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42" name="Google Shape;257;p9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43" name="Google Shape;258;p90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Google Shape;260;p91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48" name="Google Shape;261;p9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49" name="Google Shape;262;p9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50" name="Google Shape;263;p91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51" name="Google Shape;264;p91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Google Shape;26;p42"/>
          <p:cNvSpPr txBox="1">
            <a:spLocks noGrp="1"/>
          </p:cNvSpPr>
          <p:nvPr>
            <p:ph type="subTitle" idx="1"/>
          </p:nvPr>
        </p:nvSpPr>
        <p:spPr>
          <a:xfrm>
            <a:off x="303480" y="411480"/>
            <a:ext cx="8520120" cy="296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Google Shape;266;p92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32" name="Google Shape;267;p9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33" name="Google Shape;268;p92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34" name="Google Shape;269;p92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35" name="Google Shape;270;p92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36" name="Google Shape;271;p92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37" name="Google Shape;272;p92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Google Shape;28;p43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24" name="Google Shape;29;p4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25" name="Google Shape;30;p4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26" name="Google Shape;31;p43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Google Shape;33;p44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28" name="Google Shape;34;p4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29" name="Google Shape;35;p4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30" name="Google Shape;36;p44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Google Shape;38;p45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11" name="Google Shape;39;p4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12" name="Google Shape;40;p4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13" name="Google Shape;41;p45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Google Shape;6;p28"/>
          <p:cNvSpPr/>
          <p:nvPr/>
        </p:nvSpPr>
        <p:spPr>
          <a:xfrm>
            <a:off x="2477880" y="415800"/>
            <a:ext cx="6243840" cy="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11" name="Google Shape;7;p28"/>
          <p:cNvSpPr/>
          <p:nvPr/>
        </p:nvSpPr>
        <p:spPr>
          <a:xfrm>
            <a:off x="2477880" y="4740120"/>
            <a:ext cx="6243840" cy="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12" name="Google Shape;8;p28"/>
          <p:cNvSpPr/>
          <p:nvPr/>
        </p:nvSpPr>
        <p:spPr>
          <a:xfrm>
            <a:off x="425160" y="415800"/>
            <a:ext cx="182880" cy="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13" name="Google Shape;9;p28"/>
          <p:cNvSpPr txBox="1">
            <a:spLocks noGrp="1"/>
          </p:cNvSpPr>
          <p:nvPr>
            <p:ph type="title"/>
          </p:nvPr>
        </p:nvSpPr>
        <p:spPr>
          <a:xfrm>
            <a:off x="2400120" y="576000"/>
            <a:ext cx="6321240" cy="63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48614" name="Google Shape;10;p28"/>
          <p:cNvSpPr txBox="1">
            <a:spLocks noGrp="1"/>
          </p:cNvSpPr>
          <p:nvPr>
            <p:ph type="body" idx="1"/>
          </p:nvPr>
        </p:nvSpPr>
        <p:spPr>
          <a:xfrm>
            <a:off x="2410200" y="1595880"/>
            <a:ext cx="6321240" cy="300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48615" name="Google Shape;11;p28"/>
          <p:cNvSpPr txBox="1">
            <a:spLocks noGrp="1"/>
          </p:cNvSpPr>
          <p:nvPr>
            <p:ph type="sldNum" idx="12"/>
          </p:nvPr>
        </p:nvSpPr>
        <p:spPr>
          <a:xfrm>
            <a:off x="8498160" y="46886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Google Shape;61;p30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rgbClr val="F46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25" name="Google Shape;62;p30"/>
          <p:cNvSpPr/>
          <p:nvPr/>
        </p:nvSpPr>
        <p:spPr>
          <a:xfrm>
            <a:off x="5029560" y="4495680"/>
            <a:ext cx="468000" cy="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26" name="Google Shape;63;p30"/>
          <p:cNvSpPr txBox="1">
            <a:spLocks noGrp="1"/>
          </p:cNvSpPr>
          <p:nvPr>
            <p:ph type="title"/>
          </p:nvPr>
        </p:nvSpPr>
        <p:spPr>
          <a:xfrm>
            <a:off x="265680" y="1397520"/>
            <a:ext cx="4044960" cy="131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48627" name="Google Shape;64;p30"/>
          <p:cNvSpPr txBox="1">
            <a:spLocks noGrp="1"/>
          </p:cNvSpPr>
          <p:nvPr>
            <p:ph type="body" idx="1"/>
          </p:nvPr>
        </p:nvSpPr>
        <p:spPr>
          <a:xfrm>
            <a:off x="4939560" y="724320"/>
            <a:ext cx="3836520" cy="369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48628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8498160" y="46886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575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115;p32"/>
          <p:cNvSpPr/>
          <p:nvPr/>
        </p:nvSpPr>
        <p:spPr>
          <a:xfrm>
            <a:off x="425160" y="415800"/>
            <a:ext cx="182880" cy="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577" name="Google Shape;116;p32"/>
          <p:cNvSpPr txBox="1">
            <a:spLocks noGrp="1"/>
          </p:cNvSpPr>
          <p:nvPr>
            <p:ph type="title"/>
          </p:nvPr>
        </p:nvSpPr>
        <p:spPr>
          <a:xfrm>
            <a:off x="282960" y="712080"/>
            <a:ext cx="6243840" cy="383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48578" name="Google Shape;117;p32"/>
          <p:cNvSpPr txBox="1">
            <a:spLocks noGrp="1"/>
          </p:cNvSpPr>
          <p:nvPr>
            <p:ph type="sldNum" idx="12"/>
          </p:nvPr>
        </p:nvSpPr>
        <p:spPr>
          <a:xfrm>
            <a:off x="8498160" y="46886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579" name="Google Shape;118;p3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Google Shape;168;p34"/>
          <p:cNvSpPr txBox="1">
            <a:spLocks noGrp="1"/>
          </p:cNvSpPr>
          <p:nvPr>
            <p:ph type="title"/>
          </p:nvPr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48644" name="Google Shape;169;p34"/>
          <p:cNvSpPr txBox="1">
            <a:spLocks noGrp="1"/>
          </p:cNvSpPr>
          <p:nvPr>
            <p:ph type="sldNum" idx="12"/>
          </p:nvPr>
        </p:nvSpPr>
        <p:spPr>
          <a:xfrm>
            <a:off x="8498160" y="46886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645" name="Google Shape;170;p3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24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Google Shape;220;p36"/>
          <p:cNvSpPr/>
          <p:nvPr/>
        </p:nvSpPr>
        <p:spPr>
          <a:xfrm>
            <a:off x="425160" y="415800"/>
            <a:ext cx="8296560" cy="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72" name="Google Shape;221;p36"/>
          <p:cNvSpPr/>
          <p:nvPr/>
        </p:nvSpPr>
        <p:spPr>
          <a:xfrm>
            <a:off x="425160" y="4740120"/>
            <a:ext cx="8296560" cy="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73" name="Google Shape;222;p36"/>
          <p:cNvSpPr txBox="1">
            <a:spLocks noGrp="1"/>
          </p:cNvSpPr>
          <p:nvPr>
            <p:ph type="title"/>
          </p:nvPr>
        </p:nvSpPr>
        <p:spPr>
          <a:xfrm>
            <a:off x="406440" y="1806840"/>
            <a:ext cx="8296560" cy="15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48674" name="Google Shape;223;p36"/>
          <p:cNvSpPr txBox="1">
            <a:spLocks noGrp="1"/>
          </p:cNvSpPr>
          <p:nvPr>
            <p:ph type="sldNum" idx="12"/>
          </p:nvPr>
        </p:nvSpPr>
        <p:spPr>
          <a:xfrm>
            <a:off x="8498160" y="46886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675" name="Google Shape;224;p3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Google Shape;277;p1"/>
          <p:cNvSpPr txBox="1"/>
          <p:nvPr/>
        </p:nvSpPr>
        <p:spPr>
          <a:xfrm>
            <a:off x="114480" y="1532160"/>
            <a:ext cx="6321240" cy="635040"/>
          </a:xfrm>
          <a:prstGeom prst="rect">
            <a:avLst/>
          </a:prstGeom>
          <a:noFill/>
          <a:ln>
            <a:noFill/>
          </a:ln>
          <a:effectLst>
            <a:outerShdw dist="37801" dir="21567261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5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ΙΣΡΑΗΛ - ΑΙΓΥΠΤΟΣ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19" name="Google Shape;278;p1"/>
          <p:cNvSpPr txBox="1"/>
          <p:nvPr/>
        </p:nvSpPr>
        <p:spPr>
          <a:xfrm>
            <a:off x="263880" y="2167560"/>
            <a:ext cx="6321240" cy="3002040"/>
          </a:xfrm>
          <a:prstGeom prst="rect">
            <a:avLst/>
          </a:prstGeom>
          <a:noFill/>
          <a:ln>
            <a:noFill/>
          </a:ln>
          <a:effectLst>
            <a:outerShdw dist="56884" dir="21556487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7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Μάθημα</a:t>
            </a:r>
            <a:r>
              <a:rPr lang="el-GR" sz="2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:  Εισαγωγή στις Διεθνείς Σχέσεις</a:t>
            </a:r>
            <a:r>
              <a:rPr lang="el-GR" sz="13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(110 550)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lang="el-GR" sz="17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Διδάσκουσα :</a:t>
            </a:r>
            <a:r>
              <a:rPr lang="el-GR" sz="2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Σοφία Τυπάλδου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lang="el-GR" sz="17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Φοιτητές: </a:t>
            </a:r>
            <a:r>
              <a:rPr lang="el-GR" sz="2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Βαρέλης Φίλιππος ,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lang="el-GR" sz="2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           Καϊτσώτη Αρετή,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lang="el-GR" sz="2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           Κούβα Μαρία - Θεοφανία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lang="el-GR" sz="17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Ημερομηνία: 18-12-2024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5" name="Google Shape;279;p1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6957" t="3676" r="86217" b="80225"/>
          <a:stretch>
            <a:fillRect/>
          </a:stretch>
        </p:blipFill>
        <p:spPr>
          <a:xfrm>
            <a:off x="114480" y="132840"/>
            <a:ext cx="623520" cy="82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6" name="Google Shape;280;p1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13924" t="3192" r="57256" b="87647"/>
          <a:stretch>
            <a:fillRect/>
          </a:stretch>
        </p:blipFill>
        <p:spPr>
          <a:xfrm>
            <a:off x="814680" y="533160"/>
            <a:ext cx="2389680" cy="42696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0" name="Google Shape;281;p1"/>
          <p:cNvSpPr/>
          <p:nvPr/>
        </p:nvSpPr>
        <p:spPr>
          <a:xfrm>
            <a:off x="852840" y="165600"/>
            <a:ext cx="514332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ΠΑΝΤΕΙΟ ΠΑΝΕΠΙΣΤΗΜΙΟ ΚΟΙΝΩΝΙΚΩΝ ΚΑΙ ΠΟΛΙΤΙΚΩΝ ΕΠΙΣΤΗΜΩΝ</a:t>
            </a:r>
            <a:endParaRPr sz="11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21" name="Google Shape;282;p1"/>
          <p:cNvSpPr/>
          <p:nvPr/>
        </p:nvSpPr>
        <p:spPr>
          <a:xfrm>
            <a:off x="1136520" y="1119600"/>
            <a:ext cx="4277520" cy="475920"/>
          </a:xfrm>
          <a:prstGeom prst="rect">
            <a:avLst/>
          </a:prstGeom>
          <a:noFill/>
          <a:ln>
            <a:noFill/>
          </a:ln>
          <a:effectLst>
            <a:outerShdw dist="18792" dir="958976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0" i="0" u="none" strike="noStrike" cap="none">
                <a:solidFill>
                  <a:srgbClr val="EAD1DC"/>
                </a:solidFill>
                <a:latin typeface="Lato"/>
                <a:ea typeface="Lato"/>
                <a:cs typeface="Lato"/>
                <a:sym typeface="Lato"/>
              </a:rPr>
              <a:t>ΔΙΕΘΝΕΙΣ ΣΥΓΚΡΟΥΣΕΙΣ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Google Shape;346;g3203d389c27_0_9"/>
          <p:cNvSpPr/>
          <p:nvPr/>
        </p:nvSpPr>
        <p:spPr>
          <a:xfrm>
            <a:off x="-182675" y="725100"/>
            <a:ext cx="6196800" cy="419520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●"/>
            </a:pPr>
            <a:r>
              <a:rPr lang="el-GR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Διάρκεια των μαχών :10 μήνες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●"/>
            </a:pPr>
            <a:r>
              <a:rPr lang="el-GR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Νίκη του Ισραήλ=&gt; Δημιουργία μεγαλύτερου κράτους από αυτό που προέβλεπε το σχέδιο του ΟΗΕ.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●"/>
            </a:pPr>
            <a:r>
              <a:rPr lang="el-GR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τέλος του Α’ Αραβοϊσραηλινού Πολέμου “γράφτηκε” το πρώτο εξάμηνο του 1949 με τις λεγόμενες “ανακωχές της Ρόδου</a:t>
            </a:r>
            <a:r>
              <a:rPr lang="el-G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●"/>
            </a:pPr>
            <a:r>
              <a:rPr lang="el-GR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Χιλιάδες άνθρωποι σκοτώθηκαν και τραυματίστηκαν και περισσότεροι από μισό εκατομμύριο Παλαιστίνιοι εκτοπίστηκαν στην Ιορδανία, τον Λίβανο, τη Συρία, καθώς και στη Γάζα, τη Δυτική Όχθη και την Ανατολική Ιερουσαλήμ.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06" name="Google Shape;347;g3203d389c27_0_9"/>
          <p:cNvSpPr/>
          <p:nvPr/>
        </p:nvSpPr>
        <p:spPr>
          <a:xfrm>
            <a:off x="725760" y="190800"/>
            <a:ext cx="7753200" cy="53430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Α’ ΑΡΑΒΟ-ΙΣΡΑΗΛΙΝΟΣ ΠΟΛΕΜΟΣ 1948</a:t>
            </a:r>
            <a:endParaRPr sz="24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4" name="Google Shape;348;g3203d389c27_0_9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125" y="847050"/>
            <a:ext cx="3052875" cy="1967967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0"/>
              </a:srgbClr>
            </a:outerShdw>
          </a:effectLst>
        </p:spPr>
      </p:pic>
      <p:sp>
        <p:nvSpPr>
          <p:cNvPr id="1048607" name="Google Shape;349;g3203d389c27_0_9"/>
          <p:cNvSpPr txBox="1"/>
          <p:nvPr/>
        </p:nvSpPr>
        <p:spPr>
          <a:xfrm>
            <a:off x="5853400" y="3040550"/>
            <a:ext cx="32136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00"/>
              <a:t>Ισραηλινοί στρατιώτες σε θέση μάχης στην πόλη Αφούλα. Πηγή εικόνας: Wikipedia</a:t>
            </a:r>
            <a:endParaRPr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Google Shape;354;g3203d389c27_0_16"/>
          <p:cNvSpPr/>
          <p:nvPr/>
        </p:nvSpPr>
        <p:spPr>
          <a:xfrm>
            <a:off x="165600" y="827650"/>
            <a:ext cx="8380200" cy="41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l-G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χώρες που υποδέχθηκαν τους Παλαιστίνιους πρόσφυγες δεν είιχαν σκοπό  την ενσωμάτωσή τους στις κοινωνίες τους.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l-G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Ούτε όμως και οι “ξεριζωμένοι” επιθυμούσαν την αφομοίωση, διότι ήθελαν να κρατήσουν “ζωντανή” την ελπίδα τους για μια ελεύθερη πατρίδα.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8" name="Google Shape;355;g3203d389c27_0_16"/>
          <p:cNvSpPr/>
          <p:nvPr/>
        </p:nvSpPr>
        <p:spPr>
          <a:xfrm>
            <a:off x="725760" y="190800"/>
            <a:ext cx="7753200" cy="53430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Α’ ΑΡΑΒΟ-ΙΣΡΑΗΛΙΝΟΣ ΠΟΛΕΜΟΣ 1948</a:t>
            </a:r>
            <a:endParaRPr sz="2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3" name="Google Shape;356;g3203d389c27_0_1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1826" b="52863"/>
          <a:stretch>
            <a:fillRect/>
          </a:stretch>
        </p:blipFill>
        <p:spPr>
          <a:xfrm>
            <a:off x="573675" y="2692300"/>
            <a:ext cx="4326601" cy="2330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9" name="Google Shape;357;g3203d389c27_0_16"/>
          <p:cNvSpPr txBox="1"/>
          <p:nvPr/>
        </p:nvSpPr>
        <p:spPr>
          <a:xfrm>
            <a:off x="4817500" y="2611925"/>
            <a:ext cx="4326600" cy="23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l-GR" sz="2000">
                <a:latin typeface="Times New Roman"/>
                <a:ea typeface="Times New Roman"/>
                <a:cs typeface="Times New Roman"/>
                <a:sym typeface="Times New Roman"/>
              </a:rPr>
              <a:t>Ο Α’ Αραβοϊσραηλινός Πόλεμος ουσιαστικά έφτασε στο τέλος του με τα σύμφωνα εκεχειρίας που υπογράφτηκαν ανάμεσα στο Ισραήλ και τέσσερα από τα πέντε αραβικά κράτη.(Εκτός από το Ιράκ)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F5C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Google Shape;362;p10"/>
          <p:cNvSpPr/>
          <p:nvPr/>
        </p:nvSpPr>
        <p:spPr>
          <a:xfrm>
            <a:off x="725760" y="216360"/>
            <a:ext cx="8160480" cy="71280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ΠΟΛΕΜΟΣ ΤΟΥ ΣΟΥΕΖ -</a:t>
            </a:r>
            <a:endParaRPr sz="21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3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Β' ΑΡΑΒΟ-ΙΣΡΑΗΛΙΝΟΣ ΠΟΛΕΜΟΣ 1956</a:t>
            </a:r>
            <a:endParaRPr sz="23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1" name="Google Shape;363;p10"/>
          <p:cNvSpPr/>
          <p:nvPr/>
        </p:nvSpPr>
        <p:spPr>
          <a:xfrm>
            <a:off x="165600" y="1145880"/>
            <a:ext cx="7358400" cy="383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●"/>
            </a:pPr>
            <a:r>
              <a:rPr lang="el-GR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Tη δεκαετία του 1950, έκανε την εμφάνισή του ο </a:t>
            </a:r>
            <a:r>
              <a:rPr lang="el-GR" sz="2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Αραβικός εθνικισμός</a:t>
            </a:r>
            <a:r>
              <a:rPr lang="el-GR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με κύριο εκφραστή τον Πρόεδρο της Αιγύπτου, Γκαμάλ Αμντέλ </a:t>
            </a:r>
            <a:r>
              <a:rPr lang="el-GR" sz="2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Νάσερ</a:t>
            </a:r>
            <a:endParaRPr sz="31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Times New Roman"/>
              <a:buChar char="●"/>
            </a:pPr>
            <a:r>
              <a:rPr lang="el-GR" sz="21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Εθνικοποίηση της διώρυγας του Σουέζ , από την Αίγυπτο ( Νάσερ),τον Ιούλιο του 1956</a:t>
            </a:r>
            <a:endParaRPr sz="2100" b="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●"/>
            </a:pPr>
            <a:r>
              <a:rPr lang="el-GR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«Κρίση του Σουέζ» ξέσπασε αμέσως μετά την εθνικοποίηση της διώρυγας του Σουέζ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●"/>
            </a:pPr>
            <a:r>
              <a:rPr lang="el-GR" sz="21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Μυστική Συμφωνία : Βρετανία - Γαλλία - Ισραήλ ,</a:t>
            </a:r>
            <a:endParaRPr sz="21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ενάντια στην Αίγυπτο</a:t>
            </a:r>
            <a:endParaRPr sz="21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2" name="Google Shape;364;p10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10272" r="18454"/>
          <a:stretch>
            <a:fillRect/>
          </a:stretch>
        </p:blipFill>
        <p:spPr>
          <a:xfrm>
            <a:off x="7334349" y="216353"/>
            <a:ext cx="1551900" cy="15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Google Shape;369;g3203d389c27_0_0"/>
          <p:cNvSpPr/>
          <p:nvPr/>
        </p:nvSpPr>
        <p:spPr>
          <a:xfrm>
            <a:off x="725760" y="216360"/>
            <a:ext cx="8160600" cy="71280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ΠΟΛΕΜΟΣ ΤΟΥ ΣΟΥΕΖ -</a:t>
            </a:r>
            <a:endParaRPr sz="21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3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Β' ΑΡΑΒΟ-ΙΣΡΑΗΛΙΝΟΣ ΠΟΛΕΜΟΣ 1956</a:t>
            </a:r>
            <a:endParaRPr sz="23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81" name="Google Shape;370;g3203d389c27_0_0"/>
          <p:cNvSpPr/>
          <p:nvPr/>
        </p:nvSpPr>
        <p:spPr>
          <a:xfrm>
            <a:off x="443319" y="1660640"/>
            <a:ext cx="7358400" cy="3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●"/>
            </a:pPr>
            <a:r>
              <a:rPr lang="el-GR" sz="210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Εισβολή του Ισραήλ : στη Λωρίδα της Γάζας</a:t>
            </a:r>
            <a:r>
              <a:rPr lang="en-US" sz="210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l-GR" altLang="en-US" sz="210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Ισραήλ, το Ηνωμένο Βασίλειο και η Γαλλία σχηματίζουν συμμαχία και το εβραϊκό κράτος καταλαμβάνει τη Λωρίδα της Γάζας και τη χερσόνησο του Σινά.</a:t>
            </a:r>
            <a:endParaRPr sz="210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●"/>
            </a:pPr>
            <a:r>
              <a:rPr lang="el-GR" altLang="en-US" sz="210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ισραηλινός στρατός, υπό την πίεση των Ηνωμένων Πολιτειών και της ΕΣΣΔ, θα αποσύρει αργότερα τα στρατεύματά του.</a:t>
            </a:r>
            <a:endParaRPr sz="210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C7BD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Google Shape;375;p11"/>
          <p:cNvSpPr/>
          <p:nvPr/>
        </p:nvSpPr>
        <p:spPr>
          <a:xfrm>
            <a:off x="331200" y="146160"/>
            <a:ext cx="8351280" cy="82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Πόλεμος των Έξι Ημερών (1967) – Γ’ Αραβοϊσραηλινός Πόλεμος </a:t>
            </a:r>
            <a:endParaRPr sz="2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85" name="Google Shape;376;p11"/>
          <p:cNvSpPr/>
          <p:nvPr/>
        </p:nvSpPr>
        <p:spPr>
          <a:xfrm>
            <a:off x="0" y="674640"/>
            <a:ext cx="4304520" cy="436032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86" name="Google Shape;377;p11"/>
          <p:cNvSpPr/>
          <p:nvPr/>
        </p:nvSpPr>
        <p:spPr>
          <a:xfrm>
            <a:off x="65160" y="973800"/>
            <a:ext cx="4417560" cy="406116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7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1. Αιτία γένεσης του πολέμου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72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l-GR" sz="18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Σημείο καμπής : το συριακό πραξικόπημα του Φεβρουαρίου 1966. Νέοι ηγέτες του κόμματος Μπάαθ ανέλαβαν τη διακυβέρνηση της Συρίας. Η συριακή ηγεσία επέτρεψε στην </a:t>
            </a:r>
            <a:r>
              <a:rPr lang="el-GR" sz="18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PLO</a:t>
            </a:r>
            <a:r>
              <a:rPr lang="el-GR" sz="18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τις επιδρομές εναντίον του Ισραήλ.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7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l-GR" sz="18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Στράφηκε αποφασιστικά προς τη Μόσχα, εξασφαλίζοντας                                      στρατιωτική βοήθεια.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87" name="Google Shape;378;p11"/>
          <p:cNvSpPr/>
          <p:nvPr/>
        </p:nvSpPr>
        <p:spPr>
          <a:xfrm>
            <a:off x="4366800" y="751320"/>
            <a:ext cx="4621320" cy="428364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l-GR" sz="16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Κλιμάκωση 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976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l-GR" sz="16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Αρχές 1967</a:t>
            </a: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Η Συρία ενέτεινε τον βομβαρδισμό ισραηλινών χωριών από τα </a:t>
            </a:r>
            <a:r>
              <a:rPr lang="el-GR" sz="16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Υψίπεδα του Γκολάν</a:t>
            </a: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ισραηλινή αεροπορία κατέρριψε έξι συριακά μαχητικά αεροσκάφη.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l-GR" sz="16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Αίγυπτος</a:t>
            </a: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Ο Νάσερ κινητοποίησε στρατεύματα κοντά στα σύνορα του </a:t>
            </a:r>
            <a:r>
              <a:rPr lang="el-GR" sz="16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Σινά</a:t>
            </a: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o"/>
            </a:pPr>
            <a:r>
              <a:rPr lang="el-GR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Διέταξε την απομάκρυνση των δυνάμεων του ΟΗΕ από την περιοχή.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o"/>
            </a:pPr>
            <a:r>
              <a:rPr lang="el-GR"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Μάιος 1967</a:t>
            </a:r>
            <a:r>
              <a:rPr lang="el-GR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Έκλεισε τα </a:t>
            </a:r>
            <a:r>
              <a:rPr lang="el-GR"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Στενά του Τιράν</a:t>
            </a:r>
            <a:r>
              <a:rPr lang="el-GR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στην ισραηλινή ναυσιπλοΐα  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l-GR" sz="16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Σύμφωνο Αμοιβαίας Άμυνας</a:t>
            </a: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Μάιος 1967 μεταξύ Αιγύπτου και Ιορδανίας.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Google Shape;383;p12"/>
          <p:cNvSpPr/>
          <p:nvPr/>
        </p:nvSpPr>
        <p:spPr>
          <a:xfrm>
            <a:off x="254520" y="0"/>
            <a:ext cx="8529840" cy="514332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Η έκρηξη του πολέμου και η πορεία του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●"/>
            </a:pPr>
            <a:r>
              <a:rPr lang="el-GR" sz="20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Ιουνίου 1967</a:t>
            </a:r>
            <a:r>
              <a:rPr lang="el-GR" sz="20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Το Ισραήλ εξαπέλυσε αιφνιδιαστική επίθεση εναντίον της Αιγύπτου. Κατέστρεψε το μεγαλύτερο μέρος της αιγυπτιακής αεροπορίας στο έδαφος.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●"/>
            </a:pPr>
            <a:r>
              <a:rPr lang="el-GR" sz="20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Ταχύτατες εξελίξεις και νίκες εις βάρος</a:t>
            </a:r>
            <a:r>
              <a:rPr lang="el-GR" sz="20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o"/>
            </a:pPr>
            <a:r>
              <a:rPr lang="el-GR" sz="2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Αίγυπτος</a:t>
            </a:r>
            <a:r>
              <a:rPr lang="el-GR"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Κατάληψη της </a:t>
            </a:r>
            <a:r>
              <a:rPr lang="el-GR" sz="2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Χερσονήσου του Σινά</a:t>
            </a:r>
            <a:r>
              <a:rPr lang="el-GR"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o"/>
            </a:pPr>
            <a:r>
              <a:rPr lang="el-GR" sz="2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Ιορδανία</a:t>
            </a:r>
            <a:r>
              <a:rPr lang="el-GR"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Κατάληψη της </a:t>
            </a:r>
            <a:r>
              <a:rPr lang="el-GR" sz="2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Δυτικής Όχθης</a:t>
            </a:r>
            <a:r>
              <a:rPr lang="el-GR"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και της </a:t>
            </a:r>
            <a:r>
              <a:rPr lang="el-GR" sz="2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Ανατολικής Ιερουσαλήμ</a:t>
            </a:r>
            <a:r>
              <a:rPr lang="el-GR"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και της </a:t>
            </a:r>
            <a:r>
              <a:rPr lang="el-GR" sz="2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Λωρίδας της Γάζας</a:t>
            </a:r>
            <a:r>
              <a:rPr lang="el-GR"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o"/>
            </a:pPr>
            <a:r>
              <a:rPr lang="el-GR" sz="2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Συρία</a:t>
            </a:r>
            <a:r>
              <a:rPr lang="el-GR"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Κατάληψη των </a:t>
            </a:r>
            <a:r>
              <a:rPr lang="el-GR" sz="2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Υψιπέδων του Γκολάν</a:t>
            </a:r>
            <a:r>
              <a:rPr lang="el-GR" sz="2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●"/>
            </a:pPr>
            <a:r>
              <a:rPr lang="el-GR" sz="20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Ισραήλ πέτυχε σαρωτική νίκη μέσα σε </a:t>
            </a:r>
            <a:r>
              <a:rPr lang="el-GR" sz="20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έξι ημέρες</a:t>
            </a:r>
            <a:r>
              <a:rPr lang="el-GR" sz="20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●"/>
            </a:pPr>
            <a:r>
              <a:rPr lang="el-GR" sz="20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Ιουνίου 1967</a:t>
            </a:r>
            <a:r>
              <a:rPr lang="el-GR" sz="20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Συνομολογήθηκε </a:t>
            </a:r>
            <a:r>
              <a:rPr lang="el-GR" sz="20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κατάπαυση του πυρός</a:t>
            </a:r>
            <a:r>
              <a:rPr lang="el-GR" sz="20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με τη μεσολάβηση ΗΠΑ και Σοβιετικής Ένωσης.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200C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Google Shape;388;p13"/>
          <p:cNvSpPr/>
          <p:nvPr/>
        </p:nvSpPr>
        <p:spPr>
          <a:xfrm>
            <a:off x="165600" y="152640"/>
            <a:ext cx="8978040" cy="477396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strike="noStrik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Ψήφισμα  242 του ΣΑ/ΟΗΕ (1967)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Calibri"/>
              <a:buChar char="●"/>
            </a:pPr>
            <a:r>
              <a:rPr lang="el-GR" sz="2000" b="0" strike="noStrik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Υιοθετήθηκε ομόφωνα από το Συμβούλιο Ασφαλείας του ΟΗΕ στις </a:t>
            </a:r>
            <a:r>
              <a:rPr lang="el-GR" sz="2000" b="1" strike="noStrik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 Νοεμβρίου 1967</a:t>
            </a:r>
            <a:r>
              <a:rPr lang="el-GR" sz="2000" b="0" strike="noStrik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Calibri"/>
              <a:buChar char="●"/>
            </a:pPr>
            <a:r>
              <a:rPr lang="el-GR" sz="2000" b="1" strike="noStrik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Βασικές Αρχές</a:t>
            </a:r>
            <a:r>
              <a:rPr lang="el-GR" sz="2000" b="0" strike="noStrik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Noto Sans Symbols"/>
              <a:buAutoNum type="arabicPeriod"/>
            </a:pPr>
            <a:r>
              <a:rPr lang="el-GR" sz="2000" b="1" i="0" u="none" strike="noStrike" cap="non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Αποχώρηση των ισραηλινών στρατευμάτων</a:t>
            </a:r>
            <a:r>
              <a:rPr lang="el-GR" sz="2000" b="0" i="0" u="none" strike="noStrike" cap="non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από τα κατεχόμενα εδάφη.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000"/>
              <a:buFont typeface="Noto Sans Symbols"/>
              <a:buAutoNum type="arabicPeriod"/>
            </a:pPr>
            <a:r>
              <a:rPr lang="el-GR" sz="2000" b="1" i="0" u="none" strike="noStrike" cap="non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Τερματισμός των εχθροπραξιών</a:t>
            </a:r>
            <a:r>
              <a:rPr lang="el-GR" sz="2000" b="0" i="0" u="none" strike="noStrike" cap="non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και σεβασμός στο δικαίωμα κάθε κράτους να ζει εντός </a:t>
            </a:r>
            <a:r>
              <a:rPr lang="el-GR" sz="2000" b="1" i="0" u="none" strike="noStrike" cap="non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ασφαλών και αναγνωρισμένων συνόρων</a:t>
            </a:r>
            <a:r>
              <a:rPr lang="el-GR" sz="2000" b="0" i="0" u="none" strike="noStrike" cap="non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l-GR" sz="2000" b="0" strike="noStrik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απόφαση αποτέλεσε τη βάση για μελλοντικές διπλωματικές διαπραγματεύσεις αλλά </a:t>
            </a:r>
            <a:r>
              <a:rPr lang="el-GR" sz="2000" b="1" strike="noStrik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δεν έφερε άμεση λύση</a:t>
            </a:r>
            <a:r>
              <a:rPr lang="el-GR" sz="2000" b="0" strike="noStrik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Google Shape;393;p14"/>
          <p:cNvSpPr/>
          <p:nvPr/>
        </p:nvSpPr>
        <p:spPr>
          <a:xfrm>
            <a:off x="0" y="-89280"/>
            <a:ext cx="9143640" cy="514332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Συνέπειες του Πολέμου των Έξι Ημερών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7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l-GR" sz="18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Εδαφικά Κέρδη Ισραήλ</a:t>
            </a:r>
            <a:r>
              <a:rPr lang="el-GR" sz="18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o"/>
            </a:pPr>
            <a:r>
              <a:rPr lang="el-G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Κατάληψη και διατήρηση εδαφών από άλλα κράτη (π.χ., Σινά, Γκολάν, Δυτική Όχθη).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o"/>
            </a:pPr>
            <a:r>
              <a:rPr lang="el-G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προσάρτηση δεν αναγνωρίστηκε διεθνώς, αλλά ούτε και αμφισβητήθηκε.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l-GR" sz="18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Σοβιετική Ένωση</a:t>
            </a:r>
            <a:r>
              <a:rPr lang="el-GR" sz="18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o"/>
            </a:pPr>
            <a:r>
              <a:rPr lang="el-G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Ενίσχυση της παρουσίας της στη Μέση Ανατολή.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o"/>
            </a:pPr>
            <a:r>
              <a:rPr lang="el-G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Στρατιωτική και πολιτική στήριξη των αραβικών κρατών, ιδιαίτερα μέσω επανεξοπλισμού &amp; στρατιωτικής εκπαίδευσης Αράβων, 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l-GR" sz="18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Ηνωμένες Πολιτείες</a:t>
            </a:r>
            <a:r>
              <a:rPr lang="el-GR" sz="18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o"/>
            </a:pPr>
            <a:r>
              <a:rPr lang="el-G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Αύξηση του κύρους και της επιρροής τους στην περιοχή.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o"/>
            </a:pPr>
            <a:r>
              <a:rPr lang="el-G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Ενίσχυση της συνεργασίας Ουάσινγκτον - Τελ Αβίβ.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l-GR" sz="18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Πλήγμα στον Αραβικό Εθνικισμό</a:t>
            </a:r>
            <a:r>
              <a:rPr lang="el-GR" sz="18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o"/>
            </a:pPr>
            <a:r>
              <a:rPr lang="el-G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ταπεινωτική ήττα των Αράβων αποδυνάμωσε τον </a:t>
            </a:r>
            <a:r>
              <a:rPr lang="el-GR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Παναραβισμό</a:t>
            </a:r>
            <a:r>
              <a:rPr lang="el-G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και τον ηγέτη του, τον </a:t>
            </a:r>
            <a:r>
              <a:rPr lang="el-GR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Νάσερ</a:t>
            </a:r>
            <a:r>
              <a:rPr lang="el-G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o"/>
            </a:pPr>
            <a:r>
              <a:rPr lang="el-G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αραβική αποτυχία ανέδειξε την ανεπάρκεια των αραβικών κρατών απέναντι στο Ισραήλ.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Google Shape;398;p15"/>
          <p:cNvSpPr/>
          <p:nvPr/>
        </p:nvSpPr>
        <p:spPr>
          <a:xfrm>
            <a:off x="254160" y="-152280"/>
            <a:ext cx="8089560" cy="245052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Πόλεμος Φθοράς (1968-1970)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l-GR" sz="16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Ιστορικό Πλαίσιο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976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Πόλεμος Φθοράς ήταν μια παρατεταμένη στρατιωτική σύγκρουση που ακολούθησε τον </a:t>
            </a:r>
            <a:r>
              <a:rPr lang="el-GR" sz="16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Πόλεμο των Έξι Ημερών (1967)</a:t>
            </a: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Αίγυπτος, υπό την ηγεσία του </a:t>
            </a:r>
            <a:r>
              <a:rPr lang="el-GR" sz="16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Νάσερ</a:t>
            </a: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επιδίωξε να φθείρει τις ισραηλινές δυνάμεις και να ανακτήσει τα χαμένα εδάφη.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77" name="Google Shape;399;p15"/>
          <p:cNvSpPr/>
          <p:nvPr/>
        </p:nvSpPr>
        <p:spPr>
          <a:xfrm>
            <a:off x="457200" y="2362320"/>
            <a:ext cx="7886520" cy="231120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Λήξη του Πολέμου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Πόλεμος Φθοράς έληξε με κατάπαυση του πυρός τον Αύγουστο του 1970.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παρέμβαση των Ηνωμένων Πολιτειών και της Σοβιετικής Ένωσης ήταν καθοριστική.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πόλεμος δεν άλλαξε τα σύνορα, αλλά ενίσχυσε την αποφασιστικότητα της Αιγύπτου να συνεχίσει τον αγώνα για την ανακατάληψη της Χερσονήσου του Σινά</a:t>
            </a:r>
            <a:r>
              <a:rPr lang="el-GR" sz="16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Google Shape;404;p16"/>
          <p:cNvSpPr/>
          <p:nvPr/>
        </p:nvSpPr>
        <p:spPr>
          <a:xfrm>
            <a:off x="114480" y="-203040"/>
            <a:ext cx="8648280" cy="328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Πόλεμος του Γιομ Κιπούρ (1973) Δ’ Αραβοϊσραηλινός πόέμος 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l-GR" sz="18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Ιστορικό Πλαίσιο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7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l-GR" sz="18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ταπεινωτική ήττα των Αράβων το 1967 οδήγησε σε ριζικές αλλαγές στη στρατηγική τους απέναντι στο Ισραήλ.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el-GR" sz="18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</a:t>
            </a:r>
            <a:r>
              <a:rPr lang="el-GR" sz="18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Ανουάρ Σαντάτ</a:t>
            </a:r>
            <a:r>
              <a:rPr lang="el-GR" sz="18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ανέλαβε την ηγεσία της Αιγύπτου μετά τον θάνατο του Νάσερ το 1970 και προετοίμασε προσεκτικά μια συνδυασμένη </a:t>
            </a:r>
            <a:r>
              <a:rPr lang="el-GR" sz="18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στρατιωτική και διπλωματική</a:t>
            </a:r>
            <a:r>
              <a:rPr lang="el-GR" sz="18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αντεπίθεση.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l-GR" sz="18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Στόχος του Σαντάτ ήταν να ανακτήσει τα χαμένα εδάφη και να πιέσει το Ισραήλ σε διαπραγματεύσεις.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Google Shape;287;p2"/>
          <p:cNvSpPr txBox="1"/>
          <p:nvPr/>
        </p:nvSpPr>
        <p:spPr>
          <a:xfrm>
            <a:off x="-603000" y="-96120"/>
            <a:ext cx="5122080" cy="69228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Μέση Ανατολή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30" name="Google Shape;288;p2"/>
          <p:cNvSpPr txBox="1"/>
          <p:nvPr/>
        </p:nvSpPr>
        <p:spPr>
          <a:xfrm>
            <a:off x="-156240" y="596520"/>
            <a:ext cx="4727520" cy="464832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32000" marR="0" lvl="0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●"/>
            </a:pPr>
            <a:r>
              <a:rPr lang="el-GR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“ελαστικός” όρος  - μεταβαλλόμενος – όχι αυστηρά προσδιορισμένος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3639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●"/>
            </a:pPr>
            <a:r>
              <a:rPr lang="el-GR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ευρωκεντρικός , ορίστηκε   με βάση αναφοράς  τη Δ.Ευρώπη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3639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●"/>
            </a:pPr>
            <a:r>
              <a:rPr lang="el-GR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19ος αι.: Εγγύς Ανατολή (Near East)= Οθωμανική Αυτοκρατορία και Βαλκάνια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3639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●"/>
            </a:pPr>
            <a:r>
              <a:rPr lang="el-GR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Μέση Ανατολή ( Middle East) = από Περσικό Κόλπο εώς ΝΑ Ασία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3639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●"/>
            </a:pPr>
            <a:r>
              <a:rPr lang="el-GR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Άπω Ανατολή (Far East) = χώρες της Ασίας που βρέχονται από τον Ειρηνικό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3639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●"/>
            </a:pPr>
            <a:r>
              <a:rPr lang="el-GR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Μέχρι τον Β΄ Παγκόσμιο Πόλεμο  ήταν σύνηθες να αποκαλούνται οι περιοχές γύρω από την Τουρκία ως "Εγγύς Ανατολή”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3639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●"/>
            </a:pPr>
            <a:r>
              <a:rPr lang="el-GR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Λίγο πριν  το Β΄ΠΠ άρχισε να λαμβάνει τη σημερινή του έννοια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31" name="Google Shape;289;p2"/>
          <p:cNvSpPr txBox="1"/>
          <p:nvPr/>
        </p:nvSpPr>
        <p:spPr>
          <a:xfrm>
            <a:off x="4939560" y="724320"/>
            <a:ext cx="3836520" cy="369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7" name="Google Shape;290;p2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4572000" y="0"/>
            <a:ext cx="4571640" cy="51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Google Shape;409;p17"/>
          <p:cNvSpPr/>
          <p:nvPr/>
        </p:nvSpPr>
        <p:spPr>
          <a:xfrm>
            <a:off x="88920" y="152280"/>
            <a:ext cx="8940600" cy="2298240"/>
          </a:xfrm>
          <a:prstGeom prst="roundRect">
            <a:avLst>
              <a:gd name="adj" fmla="val 16667"/>
            </a:avLst>
          </a:prstGeom>
          <a:solidFill>
            <a:srgbClr val="4C113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Έναρξη του Πολέμου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Char char="●"/>
            </a:pPr>
            <a:r>
              <a:rPr lang="el-GR" sz="17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Ημερομηνία</a:t>
            </a:r>
            <a:r>
              <a:rPr lang="el-GR" sz="17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Ο πόλεμος ξεκίνησε στις </a:t>
            </a:r>
            <a:r>
              <a:rPr lang="el-GR" sz="17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Οκτωβρίου 1973</a:t>
            </a:r>
            <a:r>
              <a:rPr lang="el-GR" sz="17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ημέρα του </a:t>
            </a:r>
            <a:r>
              <a:rPr lang="el-GR" sz="17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Γιομ Κιπούρ</a:t>
            </a:r>
            <a:r>
              <a:rPr lang="el-GR" sz="17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(Ημέρα της Εξιλέωσης), σημαντική θρησκευτική γιορτή για τους Εβραίους.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Char char="●"/>
            </a:pPr>
            <a:r>
              <a:rPr lang="el-GR" sz="17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Αιφνιδιαστική Επίθεση</a:t>
            </a:r>
            <a:r>
              <a:rPr lang="el-GR" sz="17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Η Αίγυπτος και η Συρία εξαπέλυσαν συντονισμένη επίθεση.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Char char="o"/>
            </a:pPr>
            <a:r>
              <a:rPr lang="el-GR" sz="17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Αιγυπτιακές Δυνάμεις</a:t>
            </a:r>
            <a:r>
              <a:rPr lang="el-GR" sz="1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Διέσχισαν τη </a:t>
            </a:r>
            <a:r>
              <a:rPr lang="el-GR" sz="17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Διώρυγα του Σουέζ</a:t>
            </a:r>
            <a:r>
              <a:rPr lang="el-GR" sz="1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και ανακατέλαβαν προσωρινά τμήματα της </a:t>
            </a:r>
            <a:r>
              <a:rPr lang="el-GR" sz="17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Χερσονήσου του Σινά</a:t>
            </a:r>
            <a:r>
              <a:rPr lang="el-GR" sz="1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Char char="o"/>
            </a:pPr>
            <a:r>
              <a:rPr lang="el-GR" sz="17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Συριακές Δυνάμεις</a:t>
            </a:r>
            <a:r>
              <a:rPr lang="el-GR" sz="1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Πέτυχαν αρχικές νίκες στα </a:t>
            </a:r>
            <a:r>
              <a:rPr lang="el-GR" sz="17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Υψίπεδα του Γκολάν</a:t>
            </a:r>
            <a:r>
              <a:rPr lang="el-GR" sz="1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7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84" name="Google Shape;410;p17"/>
          <p:cNvSpPr/>
          <p:nvPr/>
        </p:nvSpPr>
        <p:spPr>
          <a:xfrm>
            <a:off x="88920" y="2641680"/>
            <a:ext cx="8940600" cy="2298240"/>
          </a:xfrm>
          <a:prstGeom prst="roundRect">
            <a:avLst>
              <a:gd name="adj" fmla="val 16667"/>
            </a:avLst>
          </a:prstGeom>
          <a:solidFill>
            <a:srgbClr val="07376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Η Πορεία του Πολέμου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Char char="●"/>
            </a:pPr>
            <a:r>
              <a:rPr lang="el-GR" sz="17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Σοβιετική Στήριξη</a:t>
            </a:r>
            <a:r>
              <a:rPr lang="el-GR" sz="17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Οι Αιγύπτιοι και οι Σύροι έλαβαν στρατιωτική υποστήριξη από τη </a:t>
            </a:r>
            <a:r>
              <a:rPr lang="el-GR" sz="17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Σοβιετική Ένωση</a:t>
            </a:r>
            <a:r>
              <a:rPr lang="el-GR" sz="17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ιδίως σε εξοπλισμό και αντιαεροπορική άμυνα.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Char char="●"/>
            </a:pPr>
            <a:r>
              <a:rPr lang="el-GR" sz="17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Ισραηλινή Αντεπίθεση</a:t>
            </a:r>
            <a:r>
              <a:rPr lang="el-GR" sz="17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Μετά τις αρχικές απώλειες, το Ισραήλ αντεπιτέθηκε με την υποστήριξη των </a:t>
            </a:r>
            <a:r>
              <a:rPr lang="el-GR" sz="17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Ηνωμένων Πολιτειών</a:t>
            </a:r>
            <a:r>
              <a:rPr lang="el-GR" sz="17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mes New Roman"/>
              <a:buChar char="o"/>
            </a:pPr>
            <a:r>
              <a:rPr lang="el-GR" sz="17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ισραηλινές δυνάμεις ανακατέλαβαν εδάφη και πλησίασαν κοντά στο Κάιρο και τη Δαμασκό.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7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Google Shape;415;p18"/>
          <p:cNvSpPr/>
          <p:nvPr/>
        </p:nvSpPr>
        <p:spPr>
          <a:xfrm>
            <a:off x="0" y="-63360"/>
            <a:ext cx="7683120" cy="514332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Διεθνής Αντίδραση και Κατάπαυση Πυρός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976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l-GR" sz="16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Ρόλος των Υπερδυνάμεων</a:t>
            </a: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o"/>
            </a:pPr>
            <a:r>
              <a:rPr lang="el-GR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ΗΠΑ και η Σοβιετική Ένωση, στα πλαίσια της </a:t>
            </a:r>
            <a:r>
              <a:rPr lang="el-GR"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Détente</a:t>
            </a:r>
            <a:r>
              <a:rPr lang="el-GR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συμφώνησαν στην ανάγκη για ανακωχή.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o"/>
            </a:pPr>
            <a:r>
              <a:rPr lang="el-GR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ένταση αυξήθηκε όταν η Σοβιετική Ένωση πρότεινε στρατιωτική επιτήρηση, αλλά τελικά έγινε αποδεκτή η παρουσία δυνάμεων του </a:t>
            </a:r>
            <a:r>
              <a:rPr lang="el-GR"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ΟΗΕ</a:t>
            </a:r>
            <a:r>
              <a:rPr lang="el-GR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l-GR" sz="16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Τέλος του Πολέμου</a:t>
            </a: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o"/>
            </a:pPr>
            <a:r>
              <a:rPr lang="el-GR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κατάπαυση του πυρός επιτεύχθηκε στις </a:t>
            </a:r>
            <a:r>
              <a:rPr lang="el-GR"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 Οκτωβρίου 1973</a:t>
            </a:r>
            <a:r>
              <a:rPr lang="el-GR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o"/>
            </a:pPr>
            <a:r>
              <a:rPr lang="el-GR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Ακολούθησε η υπογραφή συμφωνιών εκεχειρίας: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▪"/>
            </a:pPr>
            <a:r>
              <a:rPr lang="el-GR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 την Αίγυπτο στις </a:t>
            </a:r>
            <a:r>
              <a:rPr lang="el-GR"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Νοεμβρίου 1973</a:t>
            </a:r>
            <a:r>
              <a:rPr lang="el-GR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▪"/>
            </a:pPr>
            <a:r>
              <a:rPr lang="el-GR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 τη Συρία στις </a:t>
            </a:r>
            <a:r>
              <a:rPr lang="el-GR"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 Μαΐου 1974</a:t>
            </a:r>
            <a:r>
              <a:rPr lang="el-GR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Google Shape;420;p19"/>
          <p:cNvSpPr/>
          <p:nvPr/>
        </p:nvSpPr>
        <p:spPr>
          <a:xfrm>
            <a:off x="101520" y="76320"/>
            <a:ext cx="8876880" cy="492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7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Συνέπειες του Πολέμου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l-GR" sz="17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Διπλωματική Επιτυχία της Αιγύπτου</a:t>
            </a:r>
            <a:r>
              <a:rPr lang="el-GR" sz="17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o"/>
            </a:pP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Παρά τη στρατιωτική αποτυχία, ο Σαντάτ αναβάθμισε τη διαπραγματευτική θέση της Αιγύπτου.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o"/>
            </a:pP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σύγκρουση έδειξε ότι η Αίγυπτος αποτελεί ισχυρή στρατιωτική δύναμη.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l-GR" sz="17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Οικονομικές Επιπτώσεις</a:t>
            </a:r>
            <a:r>
              <a:rPr lang="el-GR" sz="17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o"/>
            </a:pP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αραβικό </a:t>
            </a:r>
            <a:r>
              <a:rPr lang="el-GR" sz="17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εμπάργκο πετρελαίου</a:t>
            </a: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οδήγησε σε </a:t>
            </a:r>
            <a:r>
              <a:rPr lang="el-GR" sz="17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παγκόσμια ενεργειακή κρίση</a:t>
            </a: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αυξάνοντας τις τιμές του πετρελαίου και αναδεικνύοντας την ισχύ των πετρελαιοπαραγωγών χωρών.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l-GR" sz="17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Πολιτική Κρίση στο Ισραήλ</a:t>
            </a:r>
            <a:r>
              <a:rPr lang="el-GR" sz="17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o"/>
            </a:pP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αρχική αιφνιδιαστική επίθεση έφερε </a:t>
            </a:r>
            <a:r>
              <a:rPr lang="el-GR" sz="17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κρίση εμπιστοσύνης</a:t>
            </a: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στην ισραηλινή ηγεσία.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o"/>
            </a:pP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Στις </a:t>
            </a:r>
            <a:r>
              <a:rPr lang="el-GR" sz="17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Απριλίου 1974</a:t>
            </a: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η πρωθυπουργός </a:t>
            </a:r>
            <a:r>
              <a:rPr lang="el-GR" sz="17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Γκόλντα Μεΐρ</a:t>
            </a: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παραιτήθηκε.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l-GR" sz="17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Αλλαγή Γεωπολιτικής Ισορροπίας</a:t>
            </a:r>
            <a:r>
              <a:rPr lang="el-GR" sz="17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o"/>
            </a:pP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Πόλεμος του Γιομ Κιπούρ αποτέλεσε το πρώτο βήμα για την εξομάλυνση των σχέσεων μεταξύ Αιγύπτου και Ισραήλ.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o"/>
            </a:pP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διπλωματική διαδικασία που ακολούθησε οδήγησε τελικά στις </a:t>
            </a:r>
            <a:r>
              <a:rPr lang="el-GR" sz="17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Συμφωνίες του Camp David το 1978</a:t>
            </a: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7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Google Shape;425;p20"/>
          <p:cNvSpPr/>
          <p:nvPr/>
        </p:nvSpPr>
        <p:spPr>
          <a:xfrm>
            <a:off x="368280" y="177840"/>
            <a:ext cx="8712000" cy="239364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Προσέγγιση Αίγυπτος - Ισραήλ (1974-1978): Συμφωνία Καμπ Ντέιβιντ</a:t>
            </a:r>
            <a:endParaRPr sz="2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Σημαντικό πλαίσιο: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  Ο Σαντάτ επιθυμεί να απομακρυνθεί από τη σοβιετική επιρροή στην Αίγυπτο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  Μάρτιος 1976: Μονομερής καταγγελία της Συνθήκης Φιλίας ΕΣΣΔ –Αιγύπτου (συναφθείσα το 1971).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94" name="Google Shape;426;p20"/>
          <p:cNvSpPr/>
          <p:nvPr/>
        </p:nvSpPr>
        <p:spPr>
          <a:xfrm>
            <a:off x="457200" y="2844720"/>
            <a:ext cx="8623080" cy="217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8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l-GR" sz="20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Οικονομικά προβλήματα</a:t>
            </a:r>
            <a:r>
              <a:rPr lang="el-GR" sz="20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8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o"/>
            </a:pPr>
            <a:r>
              <a:rPr lang="el-GR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Οικονομικά προβλήματα για Αίγυπτο και Ισραήλ.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8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o"/>
            </a:pPr>
            <a:r>
              <a:rPr lang="el-GR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Αυξημένος εξωτερικός δανεισμός και αύξηση του δημόσιου χρέους.Ο Σαντάτ αποδέχεται αμερικανική οικονομική βοήθεια.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Google Shape;431;p21"/>
          <p:cNvSpPr/>
          <p:nvPr/>
        </p:nvSpPr>
        <p:spPr>
          <a:xfrm>
            <a:off x="228600" y="139680"/>
            <a:ext cx="4533480" cy="23238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l-GR" sz="17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Σαντάτ και Επίσκεψη στο Ισραήλ (Νοέμβριος 1977)</a:t>
            </a:r>
            <a:r>
              <a:rPr lang="el-GR" sz="17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o"/>
            </a:pP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Ομιλία στην Κνέσετ (de facto αναγνώριση).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o"/>
            </a:pP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Εντατικές διπλωματικές προσπάθειες με υποστήριξη των ΗΠΑ.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91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o"/>
            </a:pP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Απρόσμενη φύση και δημοσιότητα της επίσκεψης</a:t>
            </a:r>
            <a:r>
              <a:rPr lang="el-GR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98" name="Google Shape;432;p21"/>
          <p:cNvSpPr/>
          <p:nvPr/>
        </p:nvSpPr>
        <p:spPr>
          <a:xfrm>
            <a:off x="228600" y="2571840"/>
            <a:ext cx="5625720" cy="248256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l-GR" sz="17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Διαπραγματεύσεις Καμπ Ντέιβιντ (Σεπτέμβριος 1978)</a:t>
            </a:r>
            <a:r>
              <a:rPr lang="el-GR" sz="17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o"/>
            </a:pP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Πρόσκληση από τον Αμερικανό πρόεδρο Τζίμι Κάρτερ.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o"/>
            </a:pP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Συμμετοχή του Ανουάρ Σαντάτ και του Ισραηλινού πρωθυπουργού Μεναχέμ Μπέγκιν.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o"/>
            </a:pP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ημέρες διαπραγματεύσεων στο Καμπ Ντέιβιντ των ΗΠΑ.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9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o"/>
            </a:pPr>
            <a:r>
              <a:rPr lang="el-GR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 Σεπτεμβρίου 1978: Συμφωνία για ειρήνη εντός τριών μηνών.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99" name="Google Shape;433;p21"/>
          <p:cNvSpPr/>
          <p:nvPr/>
        </p:nvSpPr>
        <p:spPr>
          <a:xfrm>
            <a:off x="5486400" y="200160"/>
            <a:ext cx="3543120" cy="322812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el-GR" sz="15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Δυσκολίες στην εφαρμογή</a:t>
            </a:r>
            <a:r>
              <a:rPr lang="el-GR" sz="15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o"/>
            </a:pPr>
            <a:r>
              <a:rPr lang="el-GR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Αρχική δυστοκία στη σύναψη και εφαρμογή της Συνθήκης Ειρήνης Αιγύπτου-Ισραήλ.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o"/>
            </a:pPr>
            <a:r>
              <a:rPr lang="el-GR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Νέα αμερικανική παρέμβαση από τον Κάρτερ.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o"/>
            </a:pPr>
            <a:r>
              <a:rPr lang="el-GR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 Μαρτίου 1979: Υπογραφή της Συνθήκης της Ουάσιγκτον μεταξύ Σαντάτ και Μπέγκιν.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o"/>
            </a:pPr>
            <a:r>
              <a:rPr lang="el-GR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Εξομάλυνση διμερών σχέσεων Αιγύπτου και Ισραήλ.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5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Google Shape;438;p22"/>
          <p:cNvSpPr/>
          <p:nvPr/>
        </p:nvSpPr>
        <p:spPr>
          <a:xfrm>
            <a:off x="50760" y="177840"/>
            <a:ext cx="87246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3" name="Google Shape;439;p22"/>
          <p:cNvSpPr/>
          <p:nvPr/>
        </p:nvSpPr>
        <p:spPr>
          <a:xfrm>
            <a:off x="63360" y="-165240"/>
            <a:ext cx="9016920" cy="523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Camp David Accords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16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el-GR" sz="15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Στόχος</a:t>
            </a:r>
            <a:r>
              <a:rPr lang="el-GR" sz="15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o"/>
            </a:pPr>
            <a:r>
              <a:rPr lang="el-GR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Δημιουργία προϋποθέσεων ειρήνευσης στη Μέση Ανατολή.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el-GR" sz="15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Δύο Πλαίσια-Κλειδιά</a:t>
            </a:r>
            <a:r>
              <a:rPr lang="el-GR" sz="15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363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AutoNum type="arabicPeriod"/>
            </a:pPr>
            <a:r>
              <a:rPr lang="el-GR" sz="15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Framework for Peace in the Middle East</a:t>
            </a:r>
            <a:r>
              <a:rPr lang="el-GR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▪"/>
            </a:pPr>
            <a:r>
              <a:rPr lang="el-GR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Παροχή "πλήρους αυτονομίας" στους Παλαιστίνιους, Αναγνώριση "νόμιμων δικαιωμάτων" των Παλαιστινίων, χωρίς όμως δικαίωμα αυτοδιάθεσης.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▪"/>
            </a:pPr>
            <a:r>
              <a:rPr lang="el-GR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Εφαρμογή της Απόφασης 242 του ΟΗΕ: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828800" marR="0" lvl="3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▪"/>
            </a:pPr>
            <a:r>
              <a:rPr lang="el-GR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Υποχώρηση των ισραηλινών δυνάμεων από τη Δυτική Όχθη (Πόλεμος των Έξι Ημερών).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▪"/>
            </a:pPr>
            <a:r>
              <a:rPr lang="el-GR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status της Ιερουσαλήμ δεν περιλήφθηκε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AutoNum type="arabicPeriod"/>
            </a:pPr>
            <a:r>
              <a:rPr lang="el-GR" sz="15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Framework for the Conclusion of a Peace Treaty between Egypt and Israel</a:t>
            </a:r>
            <a:r>
              <a:rPr lang="el-GR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▪"/>
            </a:pPr>
            <a:r>
              <a:rPr lang="el-GR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Πλήρης αποχώρηση των Ισραηλινών από τη Χερσόνησο του Σινά. Επιστροφή των εδαφών στην Αίγυπτο εντός τριετίας.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▪"/>
            </a:pPr>
            <a:r>
              <a:rPr lang="el-GR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Ελεύθερη διέλευση ισραηλινών πλοίων: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828800" marR="0" lvl="3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▪"/>
            </a:pPr>
            <a:r>
              <a:rPr lang="el-GR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Από τα Στενά του Τιράν στην Ερυθρά Θάλασσα.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828800" marR="0" lvl="3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▪"/>
            </a:pPr>
            <a:r>
              <a:rPr lang="el-GR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Από τη Διώρυγα του Σουέζ.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el-GR" sz="15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Αμερικανική Παρέμβαση</a:t>
            </a:r>
            <a:r>
              <a:rPr lang="el-GR" sz="15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16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o"/>
            </a:pPr>
            <a:r>
              <a:rPr lang="el-GR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Επαναλαμβανόμενες παρεμβάσεις των ΗΠΑ για την εφαρμογή των συμφωνηθέντων.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o"/>
            </a:pPr>
            <a:r>
              <a:rPr lang="el-GR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ΗΠΑ δεσμεύθηκαν για παροχή στρατιωτικής και οικονομικής βοήθειας σε Αίγυπτο και Ισραήλ.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5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Google Shape;444;p23"/>
          <p:cNvSpPr/>
          <p:nvPr/>
        </p:nvSpPr>
        <p:spPr>
          <a:xfrm>
            <a:off x="0" y="-101520"/>
            <a:ext cx="4647960" cy="524484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Σημασία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63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Αλλαγή του πολιτικού τοπίου στη Μέση Ανατολή: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Ενίσχυση του ρόλου των Ηνωμένων Πολιτειών ως εγγυητή ειρήνης.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Πρώτη ειρηνευτική συμφωνία με ισχυρή αραβική χώρα.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Νόμπελ Ειρήνης σε Σαντάτ και Μπέγκιν.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συμφωνία για το Παλαιστινιακό περιορίστηκε σε γενικόλογες διακηρύξεις: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l-GR" sz="16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Προβλήματα εφαρμογής</a:t>
            </a: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o"/>
            </a:pPr>
            <a:r>
              <a:rPr lang="el-GR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συμφωνία εφαρμόστηκε στις αιγυπτιοϊσραηλινές σχέσεις.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o"/>
            </a:pPr>
            <a:r>
              <a:rPr lang="el-GR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Δεν επιτεύχθηκε γενική ειρήνευση στη Μέση Ανατολή.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o"/>
            </a:pPr>
            <a:r>
              <a:rPr lang="el-GR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Δεν οδήγησε σε αποδοχή του Ισραήλ από όλα τα αραβικά κράτη.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707" name="Google Shape;445;p23"/>
          <p:cNvSpPr/>
          <p:nvPr/>
        </p:nvSpPr>
        <p:spPr>
          <a:xfrm>
            <a:off x="4572000" y="304920"/>
            <a:ext cx="4647960" cy="293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Αντιδράσεις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63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Έντονες αντιδράσεις στον αραβικό κόσμο.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Αραβικός Σύνδεσμος εκδίωξε την Αίγυπτο για 10 χρόνια (θεώρηση της συμφωνίας ως προδοσία).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ΟΗΕ δεν αναγνώρισε το πρώτο πλαίσιο λόγω έλλειψης παλαιστινιακής αντιπροσωπείας.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1981: Δολοφονία Σαντάτ από εξτρεμιστές που τον κατηγόρησαν για προδοσία.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Google Shape;450;p24"/>
          <p:cNvSpPr/>
          <p:nvPr/>
        </p:nvSpPr>
        <p:spPr>
          <a:xfrm>
            <a:off x="152280" y="177840"/>
            <a:ext cx="8762760" cy="480024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Σήμερα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l-GR" sz="18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Ισραήλ και Αίγυπτος αποτελούν σημαντικούς στρατηγικούς εταίρους των ΗΠΑ στη Μέση Ανατολή.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l-GR" sz="18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Πλήρεις διπλωματικές σχέσεις μεταξύ των δύο χωρών.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l-GR" sz="18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Συνεργασία σε επίπεδο: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o"/>
            </a:pPr>
            <a:r>
              <a:rPr lang="el-GR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Ανταλλαγής πληροφοριών.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o"/>
            </a:pPr>
            <a:r>
              <a:rPr lang="el-GR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Ενεργειακής συνεργασίας.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o"/>
            </a:pPr>
            <a:r>
              <a:rPr lang="el-GR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Κρυφής διπλωματίας.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l-GR" sz="18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Δυσπιστία σε κοινωνικό επίπεδο: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o"/>
            </a:pPr>
            <a:r>
              <a:rPr lang="el-GR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μέσος Αιγύπτιος πολίτης θεωρεί το Ισραήλ εθνικό κίνδυνο.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o"/>
            </a:pPr>
            <a:r>
              <a:rPr lang="el-GR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Ισραηλινοί πολίτες αποφεύγουν να επισκεφθούν την Αίγυπτο, με εξαίρεση τα θέρετρα του Σινά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C7BD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Google Shape;455;p25"/>
          <p:cNvSpPr/>
          <p:nvPr/>
        </p:nvSpPr>
        <p:spPr>
          <a:xfrm>
            <a:off x="1625760" y="0"/>
            <a:ext cx="5689080" cy="21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ΒΙΒΛΙΟΓΡΑΦΙΑ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714" name="Google Shape;456;p25"/>
          <p:cNvSpPr/>
          <p:nvPr/>
        </p:nvSpPr>
        <p:spPr>
          <a:xfrm>
            <a:off x="0" y="425520"/>
            <a:ext cx="9143640" cy="461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Are the Middle East and the Near East the SameThing? | Britannica [WWW Document], n.d. URL https://www.britannica.com/story/are-the-middle-east-and-the-near-east-the-same-thing (accessed11.10.24).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Facts [WWW Document], n.d. URLhttps://www.bavariaworldwide.de/en/egypt/about-egypt/facts/ (accessed 11.10.24).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File:MENA map.png - Wikimedia Commons [WWWDocument], n.d. URLhttps://commons.wikimedia.org/wiki/File:MENA_map.pn(accessed 11.10.24).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IDISteam, 2023. Ισραήλ-Χαμάς και Προληπτική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Αυτοάμυνα. ΙΔΙΣ. URL https://idis.gr/proklitiki-aytoamina/ (accessed 12.7.24).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Improving Egypt-Israel Relations in the Shadow ofGaza | The Washington Institute [WWW Document],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n.d. URL https://www.washingtoninstitute.org/policy-analysis/improving-egypt-israel-relations-shadow-gaza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(accessed 12.12.24).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Israel | Facts, History, Population, &amp; Map | Britannica[WWW Document], n.d. URLhttps://www.britannica.com/place/Israel (accessed12.7.24).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Lewis, A., 2024. Israel and Egypt relations explainedas tensions rise at Rafah border. Reuters.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nationsonline.org, klaus kästle-, n.d. Map of Egypt[WWW Document]. Nations Online Project. URLhttps://www.nationsonline.org/oneworld/map/egypt_map(accessed 11.10.24).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Newsroom, 2023. Σαν σήμερα: 26 Ιουλίου 1956 – Ηεθνικοποίηση της Διώρυγας του Σουέζ [WWW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Document]. Η ΚΑΘΗΜΕΡΙΝΗ. URLhttps://www.kathimerini.gr/istoria/562528687/san-simera-26-ioylioy-1956-i-ethnikopoiisi-tis-diorygas-toy-soyez/ (accessed 12.4.24).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Polignosi, n.d. Καμπ Ντέιβιντ [WWW Document].www.polignosi.com. URLhttps://www.polignosi.com/cgibin/hweb?-A=50903&amp;-V=limmata (accessed 12.5.24).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Things that you don’t know about modern Egypt!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[WWW Document], n.d. URL https://www.inside-egypt.com/things-that-you-donrsquo-t-know-about- modern-egypt.html (accessed 11.10.24).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Γκαμάλ Αμπντέλ Νάσερ, 1952 – Ο ηγέτης και ο νασερισμός [WWW Document], 2023. . Intronews.gr |Intro News. URL https://www.intronews.gr/stiles/storytelling/gkamal-ampntel-naser-1952/ (accessed 12.4.24).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C7BD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Google Shape;461;p26"/>
          <p:cNvSpPr/>
          <p:nvPr/>
        </p:nvSpPr>
        <p:spPr>
          <a:xfrm>
            <a:off x="1625760" y="0"/>
            <a:ext cx="5689080" cy="21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ΒΙΒΛΙΟΓΡΑΦΙΑ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718" name="Google Shape;462;p26"/>
          <p:cNvSpPr/>
          <p:nvPr/>
        </p:nvSpPr>
        <p:spPr>
          <a:xfrm>
            <a:off x="0" y="399960"/>
            <a:ext cx="9143640" cy="26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ΓΚΟΛΝΤΣΜΙΘ ΑΡΘΟΥΡ, 2024. ΟΙ ΑΡΑΒΙΚΕΣ ΧΩΡΕΣΜΕΤΑ ΤΗ ΝΑΚΜΠΑ ΤΟΥ 1948 96–106.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Η συμφωνία Σάικς - Πικό [WWW Document], 2021.URL https://www.parapolitika.gr/stiles/andreas- mazarakis/article/1148593/i-sumfonia-saiks-piko/(accessed 12.7.24).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Καλεντερίδης, Σ., 2021. Πώς διαμέλισε τηνΟθωμανική Αυτοκρατορία ο Μοχάμετ Άλι τηςΑιγύπτου. URL https://geopolitico.gr/2021/08/pos-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diamelise-tin-othomaniki-aftokratoria-o-mochamet-ali-tis-aigyptou/ (accessed 11.10.24).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Μέση Ανατολή, 2024. . Βικιπαίδεια.Όταν ο Νάσερ εθνικοποίησε τη διώρυγα του Σουέζ[WWW Document], n.d. URLhttp://ergatiki.gr/article.php?id=14525 (accessed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12.4.24).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Παλαιστίνη υπό Βρετανική Εντολή, 2023. . Βικιπαίδεια.Πόλεμος Ισραήλ - Χαμάς: Ο χάρτης των εδαφών και ησυρρίκνωση της Παλαιστίνης [WWW Document], n.d.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URL https://www.news247.gr/kosmos/polemos-israil-xamas-o-xartis-ton-edafon-kai-i-sirriknosi-tis-palaistinis/ (accessed 12.7.24).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Σαν σήμερα στάλθηκε η Διακήρυξη Μπάλφουρ -Notospress.gr [WWW Document], n.d. URLhttps://www.notospress.gr/kosmos/story/111568/san-simera-stalthike-i-diakiryksi-balfour (accessed12.7.24).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ΧΑΤΖΗΒΑΣΙΛΕΙΟΥ ΕΥΑΝΘΗΣ, 2001. Εισαγωγή στηνιστορία του μεταπολεμικού κόσμου. ΕΚΔΟΣΕΙΣ ΠΑΤΑΚΗ, Αθήνα.</a:t>
            </a: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719" name="Google Shape;463;p26"/>
          <p:cNvSpPr/>
          <p:nvPr/>
        </p:nvSpPr>
        <p:spPr>
          <a:xfrm>
            <a:off x="0" y="2832120"/>
            <a:ext cx="8940600" cy="222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https://www.history.com/topics/middle-east/camp-david-accords (τελευταία προσπέλαση14/12/2024)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https://www.history.com/topics/middle-east/six-day-war (τελευταία προσπέλαση 14/12/2024)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https://www.britannica.com/event/Arab-Israeli-wars (τελευταία προσπέλαση 14/12/2024)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https://www.geoeurope.org/2023/10/12/o-polemos-toy-1973-kai-i-krisi-toy-petrelai/ (τελευταία προσπέλαση 14/12/2024)Παπασωτηρίου, Χ. (Η αμερικανική πολιτική, από τον Φράνκλιν Ρούζβελτ στον ΝτοναλντΤραμπ) Ποιότητα, 2018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Χαρίτος, Γ. (. Κύπρος το γειτονικό Νησί. (2018). Παπαζήσης, Αθήνα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Χατζηβασιλείου, Ευαν. (Εισαγωγή στην ιστορία του Μεταπολεμικού Κόσμου (2003),Πατάκης, Αθήνα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Χουρχούλης., Δ.(19 Οκτωβρίου 2019). Ο πόλεμος του Γιομ Κιπούρ. Διαθέσιμο σε https://www.kathimerini.gr/world/1038845/o-polemos-toy-giom-kipoyr/ τελευταία προσπέλαση14/12/2024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Γαβριήλ  Χαρίτος : https://www.facebook.com/groups/gavril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Google Shape;295;p3"/>
          <p:cNvSpPr txBox="1"/>
          <p:nvPr/>
        </p:nvSpPr>
        <p:spPr>
          <a:xfrm>
            <a:off x="282960" y="712080"/>
            <a:ext cx="6243840" cy="383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4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35" name="Google Shape;296;p3"/>
          <p:cNvSpPr/>
          <p:nvPr/>
        </p:nvSpPr>
        <p:spPr>
          <a:xfrm>
            <a:off x="89280" y="235440"/>
            <a:ext cx="8898840" cy="467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2000" marR="0" lvl="0" indent="-333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Οι περισσότερες χώρες που περιλαμβάνονται σε αυτήν προήλθαν από τη διάλυση της Οθωμανικής Αυτοκρατορίας (1918)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372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Κατά κανόνα  περικλείει την αραβική χερσόνησο και χώρες γύρω από την Ερυθρά Θάλασσα και τον Περσικό κόλπο.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76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el-GR" sz="15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Ίσως μας κάνει εντύπωση που ανάμεσά τους συγκαταλέγονται: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372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Κύπρος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372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Τουρκία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372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Σουδάν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372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Τζιμπούτι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372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Ορισμένοι θεωρούν Αφγανιστάν και Πακιστάν ως Μέση Ανατολή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372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Σήμερα χρησιμοποιείται και ο όρος MENA (Middle East  and North Africa )  που προσεγγίζει την ευρύτερη περιοχή από πολιτική σκοπιά ουσιαστικά προσθέτοντας χώρες της Β και ΒΔ Αφρικής (συνήθως η ΜΕΝΑ δεν περιλαμβάνει την Τουρκία )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200C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Google Shape;468;p27"/>
          <p:cNvSpPr txBox="1"/>
          <p:nvPr/>
        </p:nvSpPr>
        <p:spPr>
          <a:xfrm>
            <a:off x="1027080" y="1287720"/>
            <a:ext cx="8520120" cy="216000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5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ΣΑΣ ΕΥΧΑΡΙΣΤΟΥΜΕ ΘΕΡΜΑ</a:t>
            </a:r>
            <a:br>
              <a:rPr lang="el-GR" sz="1800"/>
            </a:br>
            <a:r>
              <a:rPr lang="el-GR" sz="3500" b="1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ΓΙΑ ΤΗΝ ΠΡΟΣΟΧΉ ΣΑΣ!!!</a:t>
            </a:r>
            <a:endParaRPr sz="35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Google Shape;301;p4"/>
          <p:cNvSpPr txBox="1"/>
          <p:nvPr/>
        </p:nvSpPr>
        <p:spPr>
          <a:xfrm>
            <a:off x="1136160" y="-46440"/>
            <a:ext cx="4516560" cy="58608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900" b="1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Αίγυπτος</a:t>
            </a:r>
            <a:endParaRPr sz="29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8" name="Google Shape;302;p4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55080" y="540000"/>
            <a:ext cx="4516560" cy="4533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9" name="Google Shape;303;p4"/>
          <p:cNvSpPr/>
          <p:nvPr/>
        </p:nvSpPr>
        <p:spPr>
          <a:xfrm>
            <a:off x="4484520" y="-44640"/>
            <a:ext cx="4516560" cy="523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402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el-GR" sz="17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 μισός πληθυσμός ζει σε  Κάιρο , Αλεξάνδρεια  και Γκίζα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402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el-GR" sz="17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Οι Αιγυπτιακές Ενοπλες δυνάμεις ελέγχουν , άμεσα ή έμμεσα , το 1/3 της οικονομικής δραστηριότητας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402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el-GR" sz="17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Η πιο βιομηχανοποιημένη χώρα στην Αφρική μετά τη Ν. Αφρική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402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el-GR" sz="17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Εξαγωγές πετρελαίου και φυσικού αερίου , τουρισμός οι σημαντικότεροι τομείς της οικονομίας </a:t>
            </a:r>
            <a:endParaRPr sz="17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9" name="Google Shape;304;p4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4608000" y="285480"/>
            <a:ext cx="1945440" cy="1252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0" name="Google Shape;305;p4"/>
          <p:cNvSpPr/>
          <p:nvPr/>
        </p:nvSpPr>
        <p:spPr>
          <a:xfrm>
            <a:off x="6589800" y="0"/>
            <a:ext cx="2500200" cy="202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2000" marR="0" lvl="0" indent="-33372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 x  Γερμανία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372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Πληθυσμός: 112,7εκ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372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97%  έρημος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372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90% μουσουλμάνοι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Google Shape;310;p5"/>
          <p:cNvSpPr txBox="1"/>
          <p:nvPr/>
        </p:nvSpPr>
        <p:spPr>
          <a:xfrm>
            <a:off x="-307800" y="0"/>
            <a:ext cx="7869960" cy="46656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Σύντομη ιστορική αναφορά στη Νεώτερη Αίγυπτο</a:t>
            </a: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48" name="Google Shape;311;p5"/>
          <p:cNvSpPr/>
          <p:nvPr/>
        </p:nvSpPr>
        <p:spPr>
          <a:xfrm>
            <a:off x="-102675" y="-243050"/>
            <a:ext cx="6197100" cy="52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2000" marR="0" lvl="0" indent="-22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4655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●"/>
            </a:pPr>
            <a:r>
              <a:rPr lang="el-GR" sz="13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el-GR" sz="15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 ο Μωχάμετ Άλι (Kavalali Mehmed Ali )  στην Αίγυπτο ως επικεφαλής 300 ανδρών  που στάλθηκαν από το θείο του,κυβερνήτη της Καβάλας , με εντολή του σουλτάνου  να εκδιώξουν τους Γάλλους  μαζί με άλλες οθωμανικές δυνάμεις</a:t>
            </a:r>
            <a:endParaRPr sz="15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5925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lang="el-GR" sz="15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Μωχάμετ Άλι  γίνεται το 1805 μετά από ταραχές και ανατροπή του οθωμανού αντιβασιλέα Χουρσίτ Πασά,   κυβερνήτης της Αιγύπτου </a:t>
            </a:r>
            <a:endParaRPr sz="15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5925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lang="el-GR" sz="15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Eισήγαγε αλλαγές και καινοτομίες στους σημαντικότερους τομείς της κρατικής οργάνωσης (στρατό, διοίκηση, γεωργία, μεταποίηση, παιδεία)</a:t>
            </a:r>
            <a:endParaRPr sz="15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el-GR" sz="15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αλλά και </a:t>
            </a:r>
            <a:endParaRPr sz="15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5925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lang="el-GR" sz="15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αναγκαστική στρατολόγηση των κατοίκων , βαριά φορολογία της γης τους , μακροχρόνιες εργασίες σε απομακρυσμένα έργα υποδομής, ασφυκτική μονοπωλιακή πολιτική των αγροτικών προϊόντων </a:t>
            </a:r>
            <a:endParaRPr sz="15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5925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lang="el-GR" sz="15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Η δυναστεία του Μοχάμεντ  Άλι κυβερνά την Αίγυπτο εώς το 1952</a:t>
            </a:r>
            <a:endParaRPr sz="15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5925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lang="el-GR" sz="15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Στο Σύνταγμα του 1962 της Αιγύπτου δηλώνεται: «υπάρχει σχεδόν πλήρης ομοφωνία ότι ο Μοχάμεντ Άλι, θεωρείται ως θεμελιωτής της νεότερης Αιγύπτου»</a:t>
            </a:r>
            <a:endParaRPr sz="15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endParaRPr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232199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60" name="Google Shape;312;p5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6162120" y="619200"/>
            <a:ext cx="3297960" cy="441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Google Shape;317;p6"/>
          <p:cNvSpPr txBox="1"/>
          <p:nvPr/>
        </p:nvSpPr>
        <p:spPr>
          <a:xfrm>
            <a:off x="303480" y="41148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52" name="Google Shape;318;p6"/>
          <p:cNvSpPr/>
          <p:nvPr/>
        </p:nvSpPr>
        <p:spPr>
          <a:xfrm>
            <a:off x="4743360" y="178200"/>
            <a:ext cx="4458600" cy="496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l-GR" sz="14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1869 </a:t>
            </a:r>
            <a:r>
              <a:rPr lang="el-GR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εγκαινιάζεται  η διώρυγα του Σουέζ 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l-GR" sz="14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1875 </a:t>
            </a:r>
            <a:r>
              <a:rPr lang="el-GR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κυβέρνηση  αναγκάζεται , λόγω υπερχρέωσης , να εκποιήσει στου Βρετανούς   τις μετοχές της στη διώρυγα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l-GR" sz="14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1882 </a:t>
            </a:r>
            <a:r>
              <a:rPr lang="el-GR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Βρετανοί καταλαμβάνουν στρατιωτικά την Αίγυπτο 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l-GR" sz="14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1952 </a:t>
            </a:r>
            <a:r>
              <a:rPr lang="el-GR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Κίνημα των Ελεύθερων Αξιωματικών του συνταγματάρχη  Γκαμάλ Αμπντέλ  Νάσσερ ανατρέπει το βασιλιά Φαρούκ , καταλαμβάνει την εξουσία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l-GR" sz="14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1970 </a:t>
            </a:r>
            <a:r>
              <a:rPr lang="el-GR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l-GR" sz="14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2011 </a:t>
            </a:r>
            <a:r>
              <a:rPr lang="el-GR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μετά το θάνατο Νάσσερ διαδοχικά στην εξουσία 2 αξιωματικοί ( Ανουάρ Σαντάτ και  Χόσνι Μουμπάρακ )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l-GR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Φεβρουάριος </a:t>
            </a:r>
            <a:r>
              <a:rPr lang="el-GR" sz="14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2011 </a:t>
            </a:r>
            <a:r>
              <a:rPr lang="el-GR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ανατρέπεται ο Μουμπάρακ μετά τα γεγονότα της Αραβικής Άνοιξης στην Αίγυπτο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l-GR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Ιούνιος </a:t>
            </a:r>
            <a:r>
              <a:rPr lang="el-GR" sz="14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2012</a:t>
            </a:r>
            <a:r>
              <a:rPr lang="el-GR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ο Μωχάμεντ Μόρσι , μέλος τη Μουσουλμανικής Αδελφότητας ,  εκλέγεται πρόεδρος της Αιγύπτου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l-GR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Ιουλίου </a:t>
            </a:r>
            <a:r>
              <a:rPr lang="el-GR" sz="14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</a:t>
            </a:r>
            <a:r>
              <a:rPr lang="el-GR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υπουργός Άμυνας ,(στρατιωτικός εννοείται ) Abdel Fatah al-Sisi  διώχνει τον Μόρσι ,  αναλαμβάνει την εξουσία και αναστέλλει το νέο Σύνταγμα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61" name="Google Shape;319;p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63720" y="178200"/>
            <a:ext cx="4679640" cy="468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Google Shape;324;p7"/>
          <p:cNvSpPr txBox="1"/>
          <p:nvPr/>
        </p:nvSpPr>
        <p:spPr>
          <a:xfrm>
            <a:off x="76320" y="0"/>
            <a:ext cx="852012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600" b="1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Ισραήλ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56" name="Google Shape;325;p7"/>
          <p:cNvSpPr/>
          <p:nvPr/>
        </p:nvSpPr>
        <p:spPr>
          <a:xfrm>
            <a:off x="-114480" y="573120"/>
            <a:ext cx="4686120" cy="445572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345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8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Πληθυσμός  (2024 est.) :  9,177,000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8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Ανεπτυγμένη υψηλή τεχνολογία και βιομηχανία λογισμικού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8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Τουρισμός  (ελέω προσκυνημάτων και Νεκράς Θάλασσας )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8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Ατομικός αντιδραστήρας έρευνας κοντά στο Τελ-Αβίβ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8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2ος αντιδραστήρας στην έρημο Νεγκέβ 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8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φτιάχτηκε με γαλλική βοήθεια ) για έρευνα επί πυρηνικών  όπλων 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8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Επίσημα δεν έχει παραδεχτεί ότι διαθέτει πυρηνικά όπλα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8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l-GR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Σημαντική αγροτική παραγωγή  με συστήματα άρδευσης και μηχανοποιημένη γεωργία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62" name="Google Shape;326;p7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4572000" y="1500840"/>
            <a:ext cx="4397760" cy="352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3" name="Google Shape;327;p7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7047000" y="186480"/>
            <a:ext cx="1549800" cy="115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Google Shape;332;p8"/>
          <p:cNvSpPr txBox="1"/>
          <p:nvPr/>
        </p:nvSpPr>
        <p:spPr>
          <a:xfrm>
            <a:off x="-241100" y="148325"/>
            <a:ext cx="6710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77778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b="1" strike="noStrike">
                <a:solidFill>
                  <a:srgbClr val="20124D"/>
                </a:solidFill>
                <a:latin typeface="Raleway"/>
                <a:ea typeface="Raleway"/>
                <a:cs typeface="Raleway"/>
                <a:sym typeface="Raleway"/>
              </a:rPr>
              <a:t>Ιστορική αναφορά στο σύγχρονο Ισραήλ</a:t>
            </a:r>
            <a:br>
              <a:rPr lang="el-GR" sz="1800"/>
            </a:br>
            <a:endParaRPr sz="27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60" name="Google Shape;333;p8"/>
          <p:cNvSpPr txBox="1"/>
          <p:nvPr/>
        </p:nvSpPr>
        <p:spPr>
          <a:xfrm>
            <a:off x="4939560" y="724320"/>
            <a:ext cx="3836520" cy="369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61" name="Google Shape;334;p8"/>
          <p:cNvSpPr/>
          <p:nvPr/>
        </p:nvSpPr>
        <p:spPr>
          <a:xfrm>
            <a:off x="-157500" y="373200"/>
            <a:ext cx="4729500" cy="47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Times New Roman"/>
              <a:buChar char="●"/>
            </a:pPr>
            <a:r>
              <a:rPr lang="el-GR" sz="1200" b="0" strike="noStrike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1897 - Α΄Σιωνιστικό Συνέδριο στη Βασιλεία: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Times New Roman"/>
              <a:buChar char="●"/>
            </a:pPr>
            <a:r>
              <a:rPr lang="el-GR" sz="1200" b="0" strike="noStrike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1917 Διακήρυξη Μπάλφουρ (ΥΠΕΞ Μ. Βρεατανίας ) -  επιστολή προς το Λόρδο Ρόθτσιλντ : υπόσχεται την ίδρυση μιας “</a:t>
            </a:r>
            <a:r>
              <a:rPr lang="el-GR" sz="1200" b="1" strike="noStrike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εθνικής εστίας</a:t>
            </a:r>
            <a:r>
              <a:rPr lang="el-GR" sz="1200" b="0" strike="noStrike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για τους Εβραίους στην Παλαιστίνη  µε κατοχύρωση των δικαιωµάτων των υφιστάμενων κατοίκων της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Times New Roman"/>
              <a:buChar char="●"/>
            </a:pPr>
            <a:r>
              <a:rPr lang="el-GR" sz="12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1920 </a:t>
            </a: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Βρετανοί λαμβάνουν  εντολή να κατέχουν για ένα διάστημα </a:t>
            </a:r>
            <a:r>
              <a:rPr lang="el-GR" sz="12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Παλαιστίνη , Ιράκ ,  Υπεριορδανία</a:t>
            </a: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με σκοπό την προετοιμασία ντόπιων να διοικήσουν τις νέες περιοχές – πραγματικός σκοπός μάλλον η </a:t>
            </a:r>
            <a:r>
              <a:rPr lang="el-GR" sz="12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παρουσία και έλεγχος </a:t>
            </a: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τους στην περιοχή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Times New Roman"/>
              <a:buChar char="●"/>
            </a:pP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Παλαιστίνη δεν ήταν άδεια , υπήρχαν </a:t>
            </a:r>
            <a:r>
              <a:rPr lang="el-GR" sz="12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Άραβες , Τούρκοι , Δρούζο</a:t>
            </a: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 – η εβραϊκή παρουσία ήταν αριθμητικά μικρή (Ιερουσαλήμ, Χεβρώνα)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Times New Roman"/>
              <a:buChar char="●"/>
            </a:pP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Εβραίοι – Βρετανοί : αρχικά καλές σχέσεις , διαταράσσονται στη συνέχεια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Times New Roman"/>
              <a:buChar char="●"/>
            </a:pPr>
            <a:r>
              <a:rPr lang="el-GR" sz="12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1947 </a:t>
            </a: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Βρετανία αποφασίζει να αποσυρθεί από την Παλαιστίνη καθώς δεν μπορεί να αντιμετωπίσει ταυτόχρονα Εβραίους και Άραβες ενόπλους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Times New Roman"/>
              <a:buChar char="●"/>
            </a:pP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Νοέμβριος </a:t>
            </a:r>
            <a:r>
              <a:rPr lang="el-GR" sz="12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1947</a:t>
            </a: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σχέδιο ΟΗΕ  για διαχωρισμό της Παλαιστίνης σε </a:t>
            </a:r>
            <a:r>
              <a:rPr lang="el-GR" sz="12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κράτη </a:t>
            </a: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αραβικό και εβραϊκό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Times New Roman"/>
              <a:buChar char="●"/>
            </a:pP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14-5-</a:t>
            </a:r>
            <a:r>
              <a:rPr lang="el-GR" sz="12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1948</a:t>
            </a: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διακηρύσσεται μονομερώς η </a:t>
            </a:r>
            <a:r>
              <a:rPr lang="el-GR" sz="12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ίδρυση </a:t>
            </a: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του κράτους του </a:t>
            </a:r>
            <a:r>
              <a:rPr lang="el-GR" sz="12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Ισραήλ </a:t>
            </a: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από τον  Μπεν Γκουριόν στο Τελ Αβίβ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Times New Roman"/>
              <a:buChar char="●"/>
            </a:pPr>
            <a:r>
              <a:rPr lang="el-GR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Την επομένη ξεκινάει ο </a:t>
            </a:r>
            <a:r>
              <a:rPr lang="el-GR" sz="12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Α΄ Αραβοϊσραηλινός Πόλεμος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600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Times New Roman"/>
              <a:buNone/>
            </a:pP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64" name="Google Shape;335;p8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4572000" y="724320"/>
            <a:ext cx="4572000" cy="386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Google Shape;340;p9"/>
          <p:cNvSpPr/>
          <p:nvPr/>
        </p:nvSpPr>
        <p:spPr>
          <a:xfrm>
            <a:off x="165600" y="827652"/>
            <a:ext cx="7944000" cy="419520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●"/>
            </a:pPr>
            <a:r>
              <a:rPr lang="el-GR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κράτος του Ισραήλ δημιουργείται και επισήμως το 1948 και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παράλληλα ξεσπά ο πρώτος αραβό-ισραηλινός πόλεμος.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●"/>
            </a:pPr>
            <a:r>
              <a:rPr lang="el-GR" sz="20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Εισβολή στρατιωτικού συνασπισμού αραβικών κρατών: Αίγυπτος ,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Υπεριορδανία , Συρία , Ιράκ -&gt; στη Βρετανική Παλαιστίνη</a:t>
            </a:r>
            <a:endParaRPr sz="2000" b="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●"/>
            </a:pPr>
            <a:r>
              <a:rPr lang="el-GR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 και οι επιδιώξεις των πέντε αραβικών χωρών ήταν διαφορετικές, όλες συμφωνούσαν στο ότι δεν αποδέχονταν την ύπαρξη του ισραηλινού κράτους.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●"/>
            </a:pPr>
            <a:r>
              <a:rPr lang="el-GR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συγκρούσεις που ακολούθησαν μεταξύ Ισραηλινών και Αράβων ήταν σφοδρές και αιματηρές. Οι πρώτοι : “πόλεμο της ανεξαρτησίας” εναντίον των “Αράβων εισβολέων”, ενώ οι δεύτεροι για “Νάκμπα(καταστροφή).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65" name="Google Shape;341;p9"/>
          <p:cNvSpPr/>
          <p:nvPr/>
        </p:nvSpPr>
        <p:spPr>
          <a:xfrm>
            <a:off x="725760" y="190800"/>
            <a:ext cx="7753320" cy="534240"/>
          </a:xfrm>
          <a:prstGeom prst="rect">
            <a:avLst/>
          </a:prstGeom>
          <a:noFill/>
          <a:ln>
            <a:noFill/>
          </a:ln>
          <a:effectLst>
            <a:outerShdw dist="19080" dir="540000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Α’ ΑΡΑΒΟ-ΙΣΡΑΗΛΙΝΟΣ ΠΟΛΕΜΟΣ 1948</a:t>
            </a:r>
            <a:endParaRPr sz="24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3513</Words>
  <Application>Microsoft Macintosh PowerPoint</Application>
  <PresentationFormat>On-screen Show (16:9)</PresentationFormat>
  <Paragraphs>324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Noto Sans Symbols</vt:lpstr>
      <vt:lpstr>Calibri</vt:lpstr>
      <vt:lpstr>Lato</vt:lpstr>
      <vt:lpstr>Raleway</vt:lpstr>
      <vt:lpstr>Arial</vt:lpstr>
      <vt:lpstr>Times New Roman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2201117SY</dc:creator>
  <cp:lastModifiedBy>Sofia Tipaldou</cp:lastModifiedBy>
  <cp:revision>1</cp:revision>
  <dcterms:created xsi:type="dcterms:W3CDTF">2024-12-18T00:39:48Z</dcterms:created>
  <dcterms:modified xsi:type="dcterms:W3CDTF">2024-12-18T12:53:07Z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31</vt:i4>
  </property>
  <property fmtid="{D5CDD505-2E9C-101B-9397-08002B2CF9AE}" pid="8" name="PresentationFormat">
    <vt:lpwstr>Προβολή στην οθόνη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31</vt:i4>
  </property>
  <property fmtid="{D5CDD505-2E9C-101B-9397-08002B2CF9AE}" pid="12" name="ICV">
    <vt:lpwstr>8122e3227fbd4ec0b53648fb8d6e01cc</vt:lpwstr>
  </property>
</Properties>
</file>