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8"/>
  </p:notesMasterIdLst>
  <p:sldIdLst>
    <p:sldId id="256" r:id="rId2"/>
    <p:sldId id="280" r:id="rId3"/>
    <p:sldId id="258" r:id="rId4"/>
    <p:sldId id="281" r:id="rId5"/>
    <p:sldId id="282" r:id="rId6"/>
    <p:sldId id="283" r:id="rId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91"/>
    <p:restoredTop sz="96327"/>
  </p:normalViewPr>
  <p:slideViewPr>
    <p:cSldViewPr snapToGrid="0">
      <p:cViewPr varScale="1">
        <p:scale>
          <a:sx n="111" d="100"/>
          <a:sy n="111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49862-22A5-6D47-A73C-B6B588CB5407}" type="datetimeFigureOut">
              <a:rPr lang="en-GR" smtClean="0"/>
              <a:t>19/12/23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E64B4-6CC4-D041-B5F1-4A4279E8FD0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0478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696C41-2CB4-B64D-95B9-9061BB0D28E0}" type="slidenum">
              <a:rPr lang="en-GR" smtClean="0"/>
              <a:t>2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3542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4406-9FC5-ACFE-893D-D4EADEB1A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8" y="745440"/>
            <a:ext cx="8132227" cy="3559859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F19C-C14B-F137-2DE9-199245904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308" y="4669316"/>
            <a:ext cx="8132227" cy="135048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A999-B8D4-1774-9F1B-9F9FE1B3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3B7B-C7B5-42CF-90CF-67B3D21B2314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5D5D-2AE2-6F91-D1EB-6DD8FC3C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029E4-3A4E-970A-17A8-1E17D37D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8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DEBC-9F49-FA9D-D13C-DB380A62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451"/>
            <a:ext cx="10875953" cy="12146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0CB13-23E6-D711-450C-A85A0CB99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5467" y="1972101"/>
            <a:ext cx="10848873" cy="40476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9BB7B-5C14-76DB-FEA8-3DBC09A9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9902-F134-45BD-ABD2-80C28059B090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13CC-29B3-9FDC-C746-D5D65CC2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52A12-895F-E9BE-5289-4E0411BD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8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17614-2270-537D-8B09-6CB65016A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9496" y="755981"/>
            <a:ext cx="2277552" cy="533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C98B5-885C-CBB1-A858-76F65F7D2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755981"/>
            <a:ext cx="8230086" cy="5338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DAFE-6A83-FB7D-72DF-232EFE20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4DB0-379A-41B7-9B29-7F42F0D571D5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41CCF-A3CD-506E-3AAE-CAEFA8C1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DD9D-25C2-0EDF-A6F4-71946D57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D22A-1F6D-0DE5-E04A-DC466353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DD6F-7C93-3CD3-AC8D-28A78787C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06E74-14FC-84D9-4B41-7D9FB0D5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5A7DC-6292-6181-949E-F8BC3FA1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F5C6-EADC-E072-B19B-49BB11DF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6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2054-1AE7-534F-0CFE-1F0628A0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138" y="2243708"/>
            <a:ext cx="9156288" cy="3776091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EC2A-45C7-131C-0F4A-56E62EB02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137" y="838201"/>
            <a:ext cx="9156289" cy="14055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5A323-2679-E978-8856-2FEBE8F5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AEB6-FCE1-4CD5-923B-84E54F1460D5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1DC2-625E-0477-BF8C-F3CDDCE4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A644-D449-E464-C2DF-F045A518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2719-44A3-3EE8-D757-F0E0F963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7" y="750627"/>
            <a:ext cx="10846556" cy="13041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0DC2-69F2-A056-508C-F5138E71F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61" y="2075250"/>
            <a:ext cx="4571288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2243E-0673-54F2-5B38-DF5D2C736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60" y="2075250"/>
            <a:ext cx="4770191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46B7D-7BAF-8DE9-FB5A-282908B0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4C2F-71A1-43C9-B2F6-A4FAC8157F1A}" type="datetime1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99017-BDD7-56C7-43AE-4B86AC78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E7D63-14BF-E333-B350-75DA58E2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1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C7F72-3970-859F-C268-E9940EF2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49" y="743803"/>
            <a:ext cx="10764271" cy="102536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7CC6-89B8-3CF3-6973-1B5B7178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961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0EB0-E35B-DA3D-B6A1-2422B01C6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6961" y="2678597"/>
            <a:ext cx="4571287" cy="3506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A15D0-F178-1506-0E61-C8FFDF9BD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8633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CB421-A65A-A7DC-40A7-D8B76F9C3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8633" y="2678596"/>
            <a:ext cx="4571287" cy="3506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F5675-5329-D2DB-FAFF-700D076C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1DCC-9916-4BB7-A2E9-25EC84C740A7}" type="datetime1">
              <a:rPr lang="en-US" smtClean="0"/>
              <a:t>12/19/23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92A97-07D9-5E5C-2A31-3B7D764C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26143-8FEE-0ABD-25C7-C34AF656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3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6EFE-D86C-B076-D4D1-FAD1883E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766"/>
            <a:ext cx="7240293" cy="3547534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F3B23-C631-4B62-3211-30222AB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146A-335D-4B7F-86AE-5D483B1F631C}" type="datetime1">
              <a:rPr lang="en-US" smtClean="0"/>
              <a:t>12/19/23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9A1FB-EA0D-F6A3-A4EB-001AA082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71B7-A902-587D-89D0-ECFB738F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5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A27D49-E5B4-0E67-FCFC-62A04E70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D8EC-8E17-4CE6-99C2-C22488572868}" type="datetime1">
              <a:rPr lang="en-US" smtClean="0"/>
              <a:t>12/19/23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E4B02-DD32-C63F-6FEE-BC36E2EF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5FA8B-18F7-7DDC-74E0-B1C7139E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1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D42A-8FC3-F6BE-4CF7-1490DE4F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95" y="766636"/>
            <a:ext cx="3951745" cy="151062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2BAA-1CCB-696D-D506-5E17470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702452"/>
            <a:ext cx="6249988" cy="5317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3C3E7-B970-EF6C-A6D3-6CB81C948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3953" y="2277264"/>
            <a:ext cx="3752747" cy="37425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2464-D130-7DA0-050D-B444566B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0ABA-DFFA-4B13-BB77-624D9164A38B}" type="datetime1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2B3B4-209E-187A-6F86-2F2EAD9F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A2A86-6CB1-F027-66AC-8EBFA9D0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0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8F49-A418-C21F-25DC-E4C2E171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2" y="765850"/>
            <a:ext cx="3995693" cy="17747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78CDE2-0C1B-D3BE-F399-98D983EF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5400" y="838200"/>
            <a:ext cx="624998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86322-CA2D-A634-C10E-4F22BCE48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137" y="2552699"/>
            <a:ext cx="3736563" cy="3467099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D0DD6-F55F-4437-DEC5-FA602850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137" y="63202"/>
            <a:ext cx="2743200" cy="318221"/>
          </a:xfrm>
        </p:spPr>
        <p:txBody>
          <a:bodyPr/>
          <a:lstStyle/>
          <a:p>
            <a:fld id="{3220A08F-2B1D-4498-A043-7C299B1C2561}" type="datetime1">
              <a:rPr lang="en-US" smtClean="0"/>
              <a:t>12/19/23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B46D7-EE7C-E399-6A6B-1823722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1B808-3207-D755-3B0B-E1D8814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0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FF45E2-9197-4E34-029A-725ADAC0C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620202"/>
            <a:ext cx="9956747" cy="143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CC19E-63FE-1D76-2550-01FD9A6D9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467" y="2306781"/>
            <a:ext cx="9956747" cy="3870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FA067-55BA-33CD-E6F2-B24B2D5DE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137" y="63202"/>
            <a:ext cx="2743200" cy="31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67E9B64-DC09-41C8-9DE3-DA74AF8D2F97}" type="datetime1">
              <a:rPr lang="en-US" smtClean="0"/>
              <a:t>12/19/23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EAE2-7EF5-FFAA-CD74-AA63C6711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4016" y="6424761"/>
            <a:ext cx="4059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DC1A-2539-3AE9-11EA-B87D22E62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3951" y="6425816"/>
            <a:ext cx="429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446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ofia.tipaldou@panteion.g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3F6376-C8BE-899E-B3E6-E16BF429A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3EF1A9-5B99-3C45-0647-2ED013C0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7" y="3121818"/>
            <a:ext cx="5261139" cy="2897982"/>
          </a:xfrm>
        </p:spPr>
        <p:txBody>
          <a:bodyPr anchor="b">
            <a:normAutofit/>
          </a:bodyPr>
          <a:lstStyle/>
          <a:p>
            <a:r>
              <a:rPr lang="el-GR" dirty="0"/>
              <a:t>ΕΙΣΑΓΩΓΗ ΣΤΙΣ ΔΙΕΘΝΕΙΣ ΣΧΕΣΕΙΣ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AC8D1D-D225-098A-38BE-FD65A9457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0136" y="838200"/>
            <a:ext cx="5229389" cy="1714500"/>
          </a:xfrm>
        </p:spPr>
        <p:txBody>
          <a:bodyPr anchor="t">
            <a:normAutofit fontScale="92500" lnSpcReduction="20000"/>
          </a:bodyPr>
          <a:lstStyle/>
          <a:p>
            <a:r>
              <a:rPr lang="el-GR" dirty="0"/>
              <a:t>Δρ. Σοφία Τυπάλδου</a:t>
            </a:r>
          </a:p>
          <a:p>
            <a:r>
              <a:rPr lang="en-US" dirty="0">
                <a:hlinkClick r:id="rId2"/>
              </a:rPr>
              <a:t>sofia.tipaldou@panteion.gr</a:t>
            </a:r>
            <a:endParaRPr lang="en-US" dirty="0"/>
          </a:p>
          <a:p>
            <a:r>
              <a:rPr lang="el-GR" dirty="0"/>
              <a:t>Νέο Κτίριο, ΣΤ-19</a:t>
            </a:r>
          </a:p>
          <a:p>
            <a:r>
              <a:rPr lang="en-US" dirty="0" err="1"/>
              <a:t>Ώ</a:t>
            </a:r>
            <a:r>
              <a:rPr lang="el-GR" dirty="0" err="1"/>
              <a:t>ρες</a:t>
            </a:r>
            <a:r>
              <a:rPr lang="el-GR" dirty="0"/>
              <a:t> γραφείου: Τρίτη 15.00-16.00</a:t>
            </a:r>
            <a:endParaRPr lang="en-US" dirty="0"/>
          </a:p>
          <a:p>
            <a:endParaRPr lang="en-GR" dirty="0"/>
          </a:p>
        </p:txBody>
      </p:sp>
      <p:pic>
        <p:nvPicPr>
          <p:cNvPr id="4" name="Picture 3" descr="An abstract genetic concept">
            <a:extLst>
              <a:ext uri="{FF2B5EF4-FFF2-40B4-BE49-F238E27FC236}">
                <a16:creationId xmlns:a16="http://schemas.microsoft.com/office/drawing/2014/main" id="{22409DB4-54BF-0F7F-4FA3-0DA2B30A7C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43" r="10650"/>
          <a:stretch/>
        </p:blipFill>
        <p:spPr>
          <a:xfrm>
            <a:off x="7137140" y="10"/>
            <a:ext cx="5054861" cy="6857990"/>
          </a:xfrm>
          <a:custGeom>
            <a:avLst/>
            <a:gdLst/>
            <a:ahLst/>
            <a:cxnLst/>
            <a:rect l="l" t="t" r="r" b="b"/>
            <a:pathLst>
              <a:path w="5054861" h="6858000">
                <a:moveTo>
                  <a:pt x="677913" y="0"/>
                </a:moveTo>
                <a:lnTo>
                  <a:pt x="5054861" y="0"/>
                </a:lnTo>
                <a:lnTo>
                  <a:pt x="5054861" y="6858000"/>
                </a:lnTo>
                <a:lnTo>
                  <a:pt x="677913" y="6858000"/>
                </a:lnTo>
                <a:cubicBezTo>
                  <a:pt x="303512" y="6858000"/>
                  <a:pt x="0" y="6554488"/>
                  <a:pt x="0" y="6180087"/>
                </a:cubicBezTo>
                <a:lnTo>
                  <a:pt x="0" y="677913"/>
                </a:lnTo>
                <a:cubicBezTo>
                  <a:pt x="0" y="303512"/>
                  <a:pt x="303512" y="0"/>
                  <a:pt x="6779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8612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520B4B2-FCAD-2ED5-9541-5EB378DED6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0946" y="643467"/>
            <a:ext cx="3830107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EE47B1-54D8-D532-A972-36E8A7CF6ADE}"/>
              </a:ext>
            </a:extLst>
          </p:cNvPr>
          <p:cNvSpPr txBox="1"/>
          <p:nvPr/>
        </p:nvSpPr>
        <p:spPr>
          <a:xfrm>
            <a:off x="812800" y="6485467"/>
            <a:ext cx="113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R" dirty="0"/>
              <a:t>Ό</a:t>
            </a:r>
            <a:r>
              <a:rPr lang="el-GR" dirty="0"/>
              <a:t>λες οι ιδέες, οι ορισμοί και τα διαγράμματα της παρουσίασης είναι από το βιβλίο των </a:t>
            </a:r>
            <a:r>
              <a:rPr lang="en-US" dirty="0" err="1"/>
              <a:t>Pevehouse</a:t>
            </a:r>
            <a:r>
              <a:rPr lang="en-US" dirty="0"/>
              <a:t> &amp; Goldstein</a:t>
            </a:r>
            <a:endParaRPr lang="en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D1DAB3-1C95-EB55-9FCB-A6B49108A554}"/>
              </a:ext>
            </a:extLst>
          </p:cNvPr>
          <p:cNvSpPr txBox="1"/>
          <p:nvPr/>
        </p:nvSpPr>
        <p:spPr>
          <a:xfrm>
            <a:off x="9067800" y="1306286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ΚΕΦ. 8</a:t>
            </a:r>
            <a:endParaRPr lang="en-G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402F8E-2CF6-2C2E-A9D5-2E374020D1F1}"/>
              </a:ext>
            </a:extLst>
          </p:cNvPr>
          <p:cNvSpPr txBox="1"/>
          <p:nvPr/>
        </p:nvSpPr>
        <p:spPr>
          <a:xfrm>
            <a:off x="8681013" y="1946552"/>
            <a:ext cx="20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ΔΙΕΘΝΕΣ ΕΜΠΟΡΙΟ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9891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248F-8DC2-F8BD-C29D-D5139A5EA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ΜΕΡΚΑΝΤΙΛΙΣΜΟΣ 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0E674-8EE3-7583-0019-DB7D036C0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ΟΙΚΟΝΟΜΙΚΗ ΘΕΩΡΙΑ ΚΑΙ ΠΟΛΙΤΙΚΗ ΙΔΕΟΛΟΓΙΑ ΠΟΥ ΑΝΤΙΤΙΘΕΤΑΙ ΣΤΟ ΕΛΕΥΘΕΡΟ ΕΜΠΟΡΙΟ</a:t>
            </a:r>
          </a:p>
          <a:p>
            <a:r>
              <a:rPr lang="el-GR" dirty="0"/>
              <a:t>ΜΟΙΡΑΖΕΤΑΙ ΜΕ ΡΕΑΛΙΣΜΟ ΤΗΝ ΠΕΠΟΙΘΗΣΗ ΟΙΤ ΚΆΘΕ ΚΡΑΤΟΣ ΠΡΕΠΕΙ ΝΑ ΠΡΟΣΤΑΤΕΥΕΙ ΤΑ ΣΥΜΦΕΡΟΝΤΑ ΤΟΥ ΧΩΡΙΣ ΝΑ ΕΠΙΔΙΩΚΕΙ ΑΜΟΙΒΑΙΑ ΟΦΕΛΗ ΜΕΣΩ ΔΙΕΘΝΩΝ ΟΡΓΑΝΙΣΜΩΝ</a:t>
            </a:r>
          </a:p>
          <a:p>
            <a:r>
              <a:rPr lang="el-GR" dirty="0"/>
              <a:t>ΔΙΝΕΙ ΕΜΦΑΣΗ ΣΤΗ ΣΧΕΤΙΚΗ ΙΣΧΥ: ΑΥΤΌ ΠΟΥ ΕΧΕΙ ΣΗΜΑΣΙΑ ΕΊΝΑΙ Η ΘΕΣΗ ΠΟΥ ΕΧΕΙ ΈΝΑ ΚΡΑΤΟΣ ΣΕ ΣΧΕΣΗ ΜΕ ΤΑ ΑΝΤΙΠΑΛΑ ΚΡΑΤΗ</a:t>
            </a:r>
          </a:p>
          <a:p>
            <a:r>
              <a:rPr lang="el-GR" dirty="0"/>
              <a:t>ΤΟ ΑΠΟΤΕΛΕΣΜΑ ΤΩΝ ΟΙΚΟΝΟΜΙΚΩΝ ΔΙΑΠΡΑΓΜΑΤΕΥΣΕΩΝ ΕΧΕΙ ΣΗΜΑΣΙΑ ΓΙΑ ΤΗ ΣΤΡΑΤΙΩΤΙΚΗ ΙΣΧΥ</a:t>
            </a:r>
          </a:p>
          <a:p>
            <a:endParaRPr lang="en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207CC-3A1A-6F14-3E05-7D151CBF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EA5E-660F-DFDB-E068-B800389F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B5447-62AB-90FC-C7B3-16A4A68C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93E7-4115-D972-DBE0-AF029F3F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ΟΙΚΟΝΟΜΙΚΟΣ ΦΙΛΕΛΕΥΘΕΡΙΣΜΟΣ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978F1-49D7-29A3-DC72-32634CECD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ΣΥΜΦΩΝΕΙ ΜΕ ΤΗΝ ΥΠΟΘΕΣΗ ΤΗΣ ΑΝΑΡΧΙΑΣ (ΕΛΛΕΙΨΗΣ ΠΑΓΚΟΣΜΙΑΣ ΚΥΒΕΡΝΗΣΗΣ)</a:t>
            </a:r>
          </a:p>
          <a:p>
            <a:r>
              <a:rPr lang="el-GR" dirty="0"/>
              <a:t>ΑΛΛΑ Η ΑΝΑΡΧΙΑ ΔΕΝ ΑΠΟΚΛΕΙΕΙ ΤΗΝ ΕΚΤΕΤΑΜΕΝΗ ΣΥΝΕΡΓΑΣΙΑ ΓΙΑ ΤΗΝ ΥΛΟΠΟΙΗΣΗ ΚΟΙΝΩΝ ΚΕΡΔΩΝ ΑΠΟ ΟΙΚΟΝΟΜΙΚΕΣ ΣΥΝΑΛΛΑΓΕΣ</a:t>
            </a:r>
          </a:p>
          <a:p>
            <a:r>
              <a:rPr lang="el-GR" dirty="0"/>
              <a:t>ΥΠΟΣΤΗΡΙΖΕΙ ΌΤΙ ΔΗΜΙΟΥΡΓΩΝΤΑΣ ΔΙΕΘΝΕΙΣ ΟΡΓΑΝΙΣΜΟΥΣ, ΘΕΣΜΟΥΣ ΚΑΙ ΝΟΡΜΕΣ, ΤΑ ΚΡΑΤΗ ΜΠΟΡΟΥΝ ΝΑ ΕΧΟΥΝ ΑΜΟΙΒΑΙΑ ΟΦΕΛΗ ΑΠΌ ΟΙΚΟΝΟΜΙΚΕΣ ΑΝΤΑΛΛΑΓΕΣ</a:t>
            </a:r>
          </a:p>
          <a:p>
            <a:r>
              <a:rPr lang="el-GR" dirty="0"/>
              <a:t>ΔΙΝΕΙ ΕΜΦΑΣΗ ΣΤΑ ΑΠΟΛΥΤΑ ΚΕΡΔΗ (ΣΕ ΣΧΕΣΗ ΜΕ ΤΑ ΣΧΕΤΙΚΑ) </a:t>
            </a:r>
          </a:p>
          <a:p>
            <a:r>
              <a:rPr lang="el-GR" dirty="0"/>
              <a:t>ΕΠΙΣΗΣ ΔΙΝΕΙ ΕΜΦΑΣΗ: ΣΤΟ ΕΛΕΥΘΕΡΟ ΕΜΠΟΡΙΟ, ΤΙΣ ΕΛΕΥΘΕΡΕΣ ΡΟΕΣ ΚΕΦΑΛΑΙΟΥ ΚΑΙ ΜΙΑ «ΑΝΟΙΧΤΗ» ΠΑΓΚΟΣΜΙΑ ΟΙΚΟΝΟΜΙΑ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A7B77-C0C6-CA66-DFCB-5227FCD3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7C866-2346-B4AD-964B-6B9C0004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296DB-F7BC-6E94-7F0D-3DA7B210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1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C8F8E82-5617-AF40-92EE-BA8929EA9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693" y="381423"/>
            <a:ext cx="4571287" cy="815008"/>
          </a:xfrm>
        </p:spPr>
        <p:txBody>
          <a:bodyPr/>
          <a:lstStyle/>
          <a:p>
            <a:r>
              <a:rPr lang="el-GR" sz="2800" dirty="0"/>
              <a:t>ΦΙΛΕΛΕΥΘΕΡΙΣΜΟΣ</a:t>
            </a:r>
            <a:endParaRPr lang="en-GR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7D10CC-6670-72F2-01CF-2AE609FED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7693" y="1452059"/>
            <a:ext cx="4797564" cy="5024517"/>
          </a:xfrm>
        </p:spPr>
        <p:txBody>
          <a:bodyPr>
            <a:normAutofit/>
          </a:bodyPr>
          <a:lstStyle/>
          <a:p>
            <a:r>
              <a:rPr lang="el-GR" dirty="0"/>
              <a:t>Τα νοικοκυριά και οι επιχειρήσεις είναι βασικοί δρώντες στην οικονομία</a:t>
            </a:r>
          </a:p>
          <a:p>
            <a:r>
              <a:rPr lang="el-GR" dirty="0"/>
              <a:t>Ο πιο </a:t>
            </a:r>
            <a:r>
              <a:rPr lang="el-GR" dirty="0" err="1"/>
              <a:t>χρησιμος</a:t>
            </a:r>
            <a:r>
              <a:rPr lang="el-GR" dirty="0"/>
              <a:t> ρόλος μιας κυβέρνησης είναι η παρέμβασή της για ρύθμιση των αγορών ώστε να λειτουργούν πιο αποτελεσματικά</a:t>
            </a:r>
          </a:p>
          <a:p>
            <a:r>
              <a:rPr lang="el-GR" dirty="0"/>
              <a:t>Η πολιτική πρέπει να εξυπηρετεί τα συμφέροντα της οικονομικής αποτελεσματικότητας</a:t>
            </a:r>
          </a:p>
          <a:p>
            <a:r>
              <a:rPr lang="el-GR" dirty="0"/>
              <a:t>Το «αόρατο χέρι» της προσφοράς και ζήτησης</a:t>
            </a:r>
          </a:p>
          <a:p>
            <a:r>
              <a:rPr lang="el-GR" dirty="0"/>
              <a:t>Τα σύνορα περιορίζουν τη μέγιστη επίδοση των ανταλλαγών</a:t>
            </a:r>
          </a:p>
          <a:p>
            <a:r>
              <a:rPr lang="el-GR" dirty="0"/>
              <a:t>Η αλληλεξάρτηση προωθεί εγγενώς την ειρήνη</a:t>
            </a:r>
            <a:endParaRPr lang="en-GR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19042C2-A601-A3FE-D53B-54CB0473C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09696" y="356446"/>
            <a:ext cx="4571287" cy="815008"/>
          </a:xfrm>
        </p:spPr>
        <p:txBody>
          <a:bodyPr/>
          <a:lstStyle/>
          <a:p>
            <a:r>
              <a:rPr lang="el-GR" sz="2800" dirty="0" err="1"/>
              <a:t>μερκαντιλισμος</a:t>
            </a:r>
            <a:endParaRPr lang="en-GR" sz="28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BDA29A8-9366-E7BA-B922-7300BCEDF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0363" y="1452060"/>
            <a:ext cx="4571287" cy="4774569"/>
          </a:xfrm>
        </p:spPr>
        <p:txBody>
          <a:bodyPr>
            <a:normAutofit/>
          </a:bodyPr>
          <a:lstStyle/>
          <a:p>
            <a:r>
              <a:rPr lang="el-GR" dirty="0"/>
              <a:t>Η οικονομία θα πρέπει να εξυπηρετεί την πολιτική</a:t>
            </a:r>
          </a:p>
          <a:p>
            <a:r>
              <a:rPr lang="el-GR" dirty="0"/>
              <a:t>Η δημιουργία πλούτου αποτελεί τη βάση της κρατικής ισχύος</a:t>
            </a:r>
          </a:p>
          <a:p>
            <a:r>
              <a:rPr lang="el-GR" dirty="0"/>
              <a:t>Η ισχύς είναι σχετική, άρα το εμπόριο είναι επιθυμητό μόνο όταν ευνοεί το κράτος έναντι των αντιπάλων του</a:t>
            </a:r>
          </a:p>
          <a:p>
            <a:r>
              <a:rPr lang="el-GR" dirty="0"/>
              <a:t>Οι όροι της ανταλλαγής διαμορφώνουν τους σχετικούς ρυθμούς με τους οποίους τα κράτη συσσωρεύουν ισχύ</a:t>
            </a:r>
          </a:p>
          <a:p>
            <a:r>
              <a:rPr lang="el-GR" dirty="0"/>
              <a:t>Προσπάθεια να επιτύχουν τα κράτη θετικό εμπορικό ισοζύγιο</a:t>
            </a:r>
          </a:p>
          <a:p>
            <a:endParaRPr lang="el-GR" dirty="0"/>
          </a:p>
          <a:p>
            <a:endParaRPr lang="en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5766A-EC7E-10CE-F7E4-B98B6A9DA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3128A-6ABB-C85F-D08E-9CCC1B25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4C701-8C80-8DDC-DD59-3F28B892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5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DC811-E6F3-7C2C-D8F2-23E26CDB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ΠΑΓΚΟΣΜΙΟΣ ΟΡΓΑΝΙΣΜΟΣ ΕΜΠΟΡΙΟΥ (ΠΟΕ)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07410-7E9B-9E28-FA68-C4CCB2263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467" y="2306781"/>
            <a:ext cx="11068484" cy="3931017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Γενική Συμφωνία Δεσμών και Εμπορίου (</a:t>
            </a:r>
            <a:r>
              <a:rPr lang="en-US" dirty="0"/>
              <a:t>General Agreement on Tariffs and Trade – GATT)</a:t>
            </a:r>
            <a:r>
              <a:rPr lang="el-GR" dirty="0"/>
              <a:t>: ένας παγκόσμιος οργανισμός που ιδρύθηκε το 1947 για να εργαστεί για πιο ελεύθερο εμπόριο σε πολυμερή βάση. Η </a:t>
            </a:r>
            <a:r>
              <a:rPr lang="en-US" dirty="0"/>
              <a:t>GATT </a:t>
            </a:r>
            <a:r>
              <a:rPr lang="el-GR" dirty="0" err="1"/>
              <a:t>υπ</a:t>
            </a:r>
            <a:r>
              <a:rPr lang="en-US" dirty="0" err="1"/>
              <a:t>ή</a:t>
            </a:r>
            <a:r>
              <a:rPr lang="el-GR" dirty="0" err="1"/>
              <a:t>ρξε</a:t>
            </a:r>
            <a:r>
              <a:rPr lang="el-GR" dirty="0"/>
              <a:t> περισσότερο ένα διαπραγματευτικό πλαίσιο παρά ένας διοικητικός θεσμός. </a:t>
            </a:r>
          </a:p>
          <a:p>
            <a:r>
              <a:rPr lang="el-GR" dirty="0"/>
              <a:t>1995 μετεξελίχθηκε στον </a:t>
            </a:r>
            <a:r>
              <a:rPr lang="el-GR" dirty="0" err="1"/>
              <a:t>Παγκ</a:t>
            </a:r>
            <a:r>
              <a:rPr lang="en-US" dirty="0" err="1"/>
              <a:t>ό</a:t>
            </a:r>
            <a:r>
              <a:rPr lang="el-GR" dirty="0" err="1"/>
              <a:t>σμιο</a:t>
            </a:r>
            <a:r>
              <a:rPr lang="el-GR" dirty="0"/>
              <a:t> Οργανισμό Εμπορίου (</a:t>
            </a:r>
            <a:r>
              <a:rPr lang="en-US" dirty="0"/>
              <a:t>World Trade Organization, WTO</a:t>
            </a:r>
            <a:r>
              <a:rPr lang="el-GR" dirty="0"/>
              <a:t>)</a:t>
            </a:r>
          </a:p>
          <a:p>
            <a:r>
              <a:rPr lang="el-GR" dirty="0"/>
              <a:t> Ο Παγκόσμιος Οργανισμός Εμπορίου επέκτεινε την παραδοσιακή εστίαση σε βιομηχανικά προϊόντα και δημιούργησε μηχανισμούς παρακολούθησης και επιβολής</a:t>
            </a:r>
          </a:p>
          <a:p>
            <a:r>
              <a:rPr lang="el-GR" dirty="0" err="1"/>
              <a:t>Συμμεροχή</a:t>
            </a:r>
            <a:r>
              <a:rPr lang="el-GR" dirty="0"/>
              <a:t>: 164 κράτη μέχρι 2018 (συμπεριλαμβανομένης Ρωσίας, Αφγανιστάν)</a:t>
            </a:r>
          </a:p>
          <a:p>
            <a:r>
              <a:rPr lang="el-GR" dirty="0"/>
              <a:t>Προϋπόθεση η απελευθέρωση εμπορικών πρακτικών των υποψηφίων μελών</a:t>
            </a:r>
          </a:p>
          <a:p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Δεν </a:t>
            </a:r>
            <a:r>
              <a:rPr lang="el-G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απαλάσσεται</a:t>
            </a:r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τελείως από δασμούς, αλλά τους εξισώνει σε ένα παγκόσμιο πλαίσιο για να δημιουργήσει ίσους όρους ανταγωνισμού για όλα τα κράτη μέλη.</a:t>
            </a:r>
            <a:endParaRPr lang="en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66A9B-403E-0317-DA54-287E0CC5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12/19/23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BE6D6-5241-8D63-AA69-7BF9A285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8D3EF-9069-F96A-EF69-C335B021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71176"/>
      </p:ext>
    </p:extLst>
  </p:cSld>
  <p:clrMapOvr>
    <a:masterClrMapping/>
  </p:clrMapOvr>
</p:sld>
</file>

<file path=ppt/theme/theme1.xml><?xml version="1.0" encoding="utf-8"?>
<a:theme xmlns:a="http://schemas.openxmlformats.org/drawingml/2006/main" name="Dylan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lanVTI" id="{602636BD-A055-489B-83EC-AD971B7E5F9C}" vid="{CD33A9BC-C4B5-4F36-8A14-490DC4E38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473</Words>
  <Application>Microsoft Macintosh PowerPoint</Application>
  <PresentationFormat>Widescreen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Neue Haas Grotesk Text Pro</vt:lpstr>
      <vt:lpstr>DylanVTI</vt:lpstr>
      <vt:lpstr>ΕΙΣΑΓΩΓΗ ΣΤΙΣ ΔΙΕΘΝΕΙΣ ΣΧΕΣΕΙΣ</vt:lpstr>
      <vt:lpstr>PowerPoint Presentation</vt:lpstr>
      <vt:lpstr>ΜΕΡΚΑΝΤΙΛΙΣΜΟΣ </vt:lpstr>
      <vt:lpstr>ΟΙΚΟΝΟΜΙΚΟΣ ΦΙΛΕΛΕΥΘΕΡΙΣΜΟΣ</vt:lpstr>
      <vt:lpstr>PowerPoint Presentation</vt:lpstr>
      <vt:lpstr>ΠΑΓΚΟΣΜΙΟΣ ΟΡΓΑΝΙΣΜΟΣ ΕΜΠΟΡΙΟΥ (ΠΟΕ)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ΣΤΙΣ ΔΙΕΘΝΕΙΣ ΣΧΕΣΕΙΣ</dc:title>
  <dc:creator>Sofia Tipaldou</dc:creator>
  <cp:lastModifiedBy>Sofia Tipaldou</cp:lastModifiedBy>
  <cp:revision>21</cp:revision>
  <dcterms:created xsi:type="dcterms:W3CDTF">2023-12-05T07:17:53Z</dcterms:created>
  <dcterms:modified xsi:type="dcterms:W3CDTF">2023-12-19T21:08:11Z</dcterms:modified>
</cp:coreProperties>
</file>