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75" r:id="rId2"/>
    <p:sldId id="272" r:id="rId3"/>
    <p:sldId id="274" r:id="rId4"/>
    <p:sldId id="266" r:id="rId5"/>
    <p:sldId id="267" r:id="rId6"/>
    <p:sldId id="268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372B1-6FD8-43BF-87D4-C233F31BBE09}" type="datetimeFigureOut">
              <a:rPr lang="el-GR" smtClean="0"/>
              <a:pPr/>
              <a:t>13/11/2024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3E6E8-649D-4F2F-A762-53F63D898C0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0B4DF-1A32-4D7D-9F99-5595805714B2}" type="datetime1">
              <a:rPr lang="el-GR" smtClean="0"/>
              <a:pPr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387B-F425-49EE-815E-2D90AD1AC43B}" type="datetime1">
              <a:rPr lang="el-GR" smtClean="0"/>
              <a:pPr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764D2-B6B2-47D9-85DC-0768505B3FAA}" type="datetime1">
              <a:rPr lang="el-GR" smtClean="0"/>
              <a:pPr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F15C-62C7-466E-AE5E-EEA2A49E0C69}" type="datetime1">
              <a:rPr lang="el-GR" smtClean="0"/>
              <a:pPr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FB61-0AF5-4683-9C63-361C45B3896D}" type="datetime1">
              <a:rPr lang="el-GR" smtClean="0"/>
              <a:pPr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CA23E-C699-48C1-8730-52955C52BFBC}" type="datetime1">
              <a:rPr lang="el-GR" smtClean="0"/>
              <a:pPr/>
              <a:t>13/11/2024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D3AB-C981-4D21-A587-9E310D3DE97A}" type="datetime1">
              <a:rPr lang="el-GR" smtClean="0"/>
              <a:pPr/>
              <a:t>13/11/2024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D6A2-330A-4777-A584-F6136E559800}" type="datetime1">
              <a:rPr lang="el-GR" smtClean="0"/>
              <a:pPr/>
              <a:t>13/11/2024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E1FE-DAA5-4101-B643-E4CFE399664D}" type="datetime1">
              <a:rPr lang="el-GR" smtClean="0"/>
              <a:pPr/>
              <a:t>13/11/2024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28A73-4535-4E6D-ADD7-431E3BCFA2BA}" type="datetime1">
              <a:rPr lang="el-GR" smtClean="0"/>
              <a:pPr/>
              <a:t>13/11/2024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B51D3-71FE-48C0-B590-70509053961E}" type="datetime1">
              <a:rPr lang="el-GR" smtClean="0"/>
              <a:pPr/>
              <a:t>13/11/2024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18097-0197-47A5-80F5-3DFB7C7A3C7E}" type="datetime1">
              <a:rPr lang="el-GR" smtClean="0"/>
              <a:pPr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14DC-DEBE-4ED0-86F5-7515C22FC39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Στρογγυλεμένο ορθογώνιο"/>
          <p:cNvSpPr/>
          <p:nvPr/>
        </p:nvSpPr>
        <p:spPr>
          <a:xfrm>
            <a:off x="251520" y="1556792"/>
            <a:ext cx="8568952" cy="26642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2</a:t>
            </a:r>
            <a:r>
              <a:rPr lang="el-GR" sz="2800" baseline="30000" dirty="0" smtClean="0">
                <a:solidFill>
                  <a:srgbClr val="002060"/>
                </a:solidFill>
              </a:rPr>
              <a:t>ο</a:t>
            </a:r>
            <a:r>
              <a:rPr lang="el-GR" sz="2800" dirty="0" smtClean="0">
                <a:solidFill>
                  <a:srgbClr val="002060"/>
                </a:solidFill>
              </a:rPr>
              <a:t> Κεφάλαιο</a:t>
            </a:r>
            <a:endParaRPr lang="el-GR" sz="2800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002060"/>
                </a:solidFill>
              </a:rPr>
              <a:t>3</a:t>
            </a:r>
            <a:r>
              <a:rPr lang="el-GR" sz="2400" baseline="30000" dirty="0" smtClean="0">
                <a:solidFill>
                  <a:srgbClr val="002060"/>
                </a:solidFill>
              </a:rPr>
              <a:t>η</a:t>
            </a:r>
            <a:r>
              <a:rPr lang="el-GR" sz="2400" dirty="0" smtClean="0">
                <a:solidFill>
                  <a:srgbClr val="002060"/>
                </a:solidFill>
              </a:rPr>
              <a:t> Περίπτωση: Διευρύνοντας το Φύλο</a:t>
            </a:r>
            <a:br>
              <a:rPr lang="el-GR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Practicing </a:t>
            </a:r>
            <a:r>
              <a:rPr lang="en-US" sz="2400" dirty="0" smtClean="0">
                <a:solidFill>
                  <a:srgbClr val="002060"/>
                </a:solidFill>
              </a:rPr>
              <a:t>Desire </a:t>
            </a:r>
            <a:r>
              <a:rPr lang="el-GR" sz="2400" dirty="0" smtClean="0">
                <a:solidFill>
                  <a:srgbClr val="002060"/>
                </a:solidFill>
              </a:rPr>
              <a:t>--- </a:t>
            </a:r>
            <a:r>
              <a:rPr lang="en-US" sz="2400" dirty="0" smtClean="0">
                <a:solidFill>
                  <a:srgbClr val="002060"/>
                </a:solidFill>
              </a:rPr>
              <a:t>Dowsett  (1996</a:t>
            </a:r>
            <a:r>
              <a:rPr lang="en-US" sz="2400" dirty="0" smtClean="0">
                <a:solidFill>
                  <a:srgbClr val="002060"/>
                </a:solidFill>
              </a:rPr>
              <a:t>)</a:t>
            </a:r>
            <a:endParaRPr lang="el-GR" sz="2400" dirty="0" smtClean="0">
              <a:solidFill>
                <a:srgbClr val="002060"/>
              </a:solidFill>
            </a:endParaRPr>
          </a:p>
          <a:p>
            <a:endParaRPr lang="el-GR" sz="2400" dirty="0" smtClean="0">
              <a:solidFill>
                <a:srgbClr val="002060"/>
              </a:solidFill>
            </a:endParaRPr>
          </a:p>
          <a:p>
            <a:r>
              <a:rPr lang="el-GR" sz="2400" dirty="0" smtClean="0">
                <a:solidFill>
                  <a:srgbClr val="002060"/>
                </a:solidFill>
              </a:rPr>
              <a:t>4</a:t>
            </a:r>
            <a:r>
              <a:rPr lang="el-GR" sz="2400" baseline="30000" dirty="0" smtClean="0">
                <a:solidFill>
                  <a:srgbClr val="002060"/>
                </a:solidFill>
              </a:rPr>
              <a:t>η</a:t>
            </a:r>
            <a:r>
              <a:rPr lang="el-GR" sz="2400" dirty="0" smtClean="0">
                <a:solidFill>
                  <a:srgbClr val="002060"/>
                </a:solidFill>
              </a:rPr>
              <a:t> Περίπτωση: Γυναίκες, πόλεμος και μνήμη </a:t>
            </a:r>
            <a:endParaRPr lang="el-GR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l-GR" sz="2400" dirty="0">
              <a:solidFill>
                <a:srgbClr val="002060"/>
              </a:solidFill>
            </a:endParaRPr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002060"/>
                </a:solidFill>
              </a:rPr>
              <a:t>2</a:t>
            </a:r>
            <a:r>
              <a:rPr lang="el-GR" sz="2400" baseline="30000" dirty="0" smtClean="0">
                <a:solidFill>
                  <a:srgbClr val="002060"/>
                </a:solidFill>
              </a:rPr>
              <a:t>ο</a:t>
            </a:r>
            <a:r>
              <a:rPr lang="el-GR" sz="2400" dirty="0" smtClean="0">
                <a:solidFill>
                  <a:srgbClr val="002060"/>
                </a:solidFill>
              </a:rPr>
              <a:t> Κεφάλαιο </a:t>
            </a:r>
            <a:r>
              <a:rPr lang="el-GR" sz="2800" dirty="0" smtClean="0">
                <a:solidFill>
                  <a:srgbClr val="002060"/>
                </a:solidFill>
              </a:rPr>
              <a:t>3</a:t>
            </a:r>
            <a:r>
              <a:rPr lang="el-GR" sz="2800" baseline="30000" dirty="0" smtClean="0">
                <a:solidFill>
                  <a:srgbClr val="002060"/>
                </a:solidFill>
              </a:rPr>
              <a:t>η</a:t>
            </a:r>
            <a:r>
              <a:rPr lang="el-GR" sz="2800" dirty="0" smtClean="0">
                <a:solidFill>
                  <a:srgbClr val="002060"/>
                </a:solidFill>
              </a:rPr>
              <a:t> Περίπτωση: Διευρύνοντας το Φύλο</a:t>
            </a:r>
            <a:br>
              <a:rPr lang="el-GR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Practicing Desire </a:t>
            </a:r>
            <a:r>
              <a:rPr lang="el-GR" sz="2800" dirty="0" smtClean="0">
                <a:solidFill>
                  <a:srgbClr val="002060"/>
                </a:solidFill>
              </a:rPr>
              <a:t>--- </a:t>
            </a:r>
            <a:r>
              <a:rPr lang="en-US" sz="2800" dirty="0" smtClean="0">
                <a:solidFill>
                  <a:srgbClr val="002060"/>
                </a:solidFill>
              </a:rPr>
              <a:t>Dowsett  (1996)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rgbClr val="CCFF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sz="2200" dirty="0" smtClean="0">
                <a:solidFill>
                  <a:srgbClr val="002060"/>
                </a:solidFill>
              </a:rPr>
              <a:t>1980 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 </a:t>
            </a:r>
            <a:r>
              <a:rPr lang="en-US" sz="2200" dirty="0" smtClean="0">
                <a:solidFill>
                  <a:srgbClr val="002060"/>
                </a:solidFill>
                <a:sym typeface="Wingdings" pitchFamily="2" charset="2"/>
              </a:rPr>
              <a:t>To Aids  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προκάλεσε την έναρξη πολλών ερευνών για τις πρακτικές μετάδοσης</a:t>
            </a: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Τα ερωτηματολόγια, ως «συμπεριφορική έρευνα» παράγουν χρήσιμα αλλά με περιορισμένο εύρος κατανόησης για τη ζωή και τη θέση των ανθρώπων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Παραδοσιακή κοινωνιολογική μέθοδος: Λήψη ιστορικού, 20 άνθρωποι, 9 χρόνια ολοκλήρωσης </a:t>
            </a:r>
            <a:r>
              <a:rPr lang="en-US" sz="2400" dirty="0" smtClean="0">
                <a:solidFill>
                  <a:srgbClr val="002060"/>
                </a:solidFill>
              </a:rPr>
              <a:t>Practicing Desire Gary Dowsett  (1996)</a:t>
            </a:r>
            <a:endParaRPr lang="el-GR" sz="2200" dirty="0" smtClean="0">
              <a:solidFill>
                <a:srgbClr val="002060"/>
              </a:solidFill>
            </a:endParaRPr>
          </a:p>
          <a:p>
            <a:r>
              <a:rPr lang="el-GR" sz="2200" dirty="0" smtClean="0">
                <a:solidFill>
                  <a:srgbClr val="002060"/>
                </a:solidFill>
              </a:rPr>
              <a:t>Αυστραλία - </a:t>
            </a:r>
            <a:r>
              <a:rPr lang="el-GR" sz="2200" dirty="0" err="1" smtClean="0">
                <a:solidFill>
                  <a:srgbClr val="002060"/>
                </a:solidFill>
              </a:rPr>
              <a:t>Χιού</a:t>
            </a:r>
            <a:r>
              <a:rPr lang="el-GR" sz="2200" dirty="0" smtClean="0">
                <a:solidFill>
                  <a:srgbClr val="002060"/>
                </a:solidFill>
              </a:rPr>
              <a:t> Μπράουν ή γνωστός ως </a:t>
            </a:r>
            <a:r>
              <a:rPr lang="el-GR" sz="2200" dirty="0" err="1" smtClean="0">
                <a:solidFill>
                  <a:srgbClr val="002060"/>
                </a:solidFill>
              </a:rPr>
              <a:t>Χάριετ</a:t>
            </a:r>
            <a:r>
              <a:rPr lang="el-GR" sz="2200" dirty="0" smtClean="0">
                <a:solidFill>
                  <a:srgbClr val="002060"/>
                </a:solidFill>
              </a:rPr>
              <a:t>, άνδρας, από 14 χρονών εργάτης, επιμορφωτής </a:t>
            </a:r>
            <a:r>
              <a:rPr lang="en-US" sz="2200" dirty="0" smtClean="0">
                <a:solidFill>
                  <a:srgbClr val="002060"/>
                </a:solidFill>
              </a:rPr>
              <a:t>Aids</a:t>
            </a:r>
            <a:r>
              <a:rPr lang="el-GR" sz="2200" dirty="0" smtClean="0">
                <a:solidFill>
                  <a:srgbClr val="002060"/>
                </a:solidFill>
              </a:rPr>
              <a:t> και ασφαλούς σεξουαλικής επαφής 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Κοινωνικοοικονομικό πλαίσιο: Προλετάριοι , εργατική κοινότητα (</a:t>
            </a:r>
            <a:r>
              <a:rPr lang="el-GR" sz="2200" dirty="0" err="1" smtClean="0">
                <a:solidFill>
                  <a:srgbClr val="002060"/>
                </a:solidFill>
              </a:rPr>
              <a:t>Ντουλανγκαρντί</a:t>
            </a:r>
            <a:r>
              <a:rPr lang="el-GR" sz="2200" dirty="0" smtClean="0">
                <a:solidFill>
                  <a:srgbClr val="002060"/>
                </a:solidFill>
              </a:rPr>
              <a:t>)</a:t>
            </a:r>
            <a:endParaRPr lang="en-US" sz="2200" dirty="0" smtClean="0">
              <a:solidFill>
                <a:srgbClr val="002060"/>
              </a:solidFill>
            </a:endParaRPr>
          </a:p>
          <a:p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002060"/>
                </a:solidFill>
              </a:rPr>
              <a:t>2</a:t>
            </a:r>
            <a:r>
              <a:rPr lang="el-GR" sz="2400" baseline="30000" dirty="0" smtClean="0">
                <a:solidFill>
                  <a:srgbClr val="002060"/>
                </a:solidFill>
              </a:rPr>
              <a:t>ο</a:t>
            </a:r>
            <a:r>
              <a:rPr lang="el-GR" sz="2400" dirty="0" smtClean="0">
                <a:solidFill>
                  <a:srgbClr val="002060"/>
                </a:solidFill>
              </a:rPr>
              <a:t> Κεφάλαιο </a:t>
            </a:r>
            <a:r>
              <a:rPr lang="el-GR" sz="2800" dirty="0" smtClean="0">
                <a:solidFill>
                  <a:srgbClr val="002060"/>
                </a:solidFill>
              </a:rPr>
              <a:t>3</a:t>
            </a:r>
            <a:r>
              <a:rPr lang="el-GR" sz="2800" baseline="30000" dirty="0" smtClean="0">
                <a:solidFill>
                  <a:srgbClr val="002060"/>
                </a:solidFill>
              </a:rPr>
              <a:t>η</a:t>
            </a:r>
            <a:r>
              <a:rPr lang="el-GR" sz="2800" dirty="0" smtClean="0">
                <a:solidFill>
                  <a:srgbClr val="002060"/>
                </a:solidFill>
              </a:rPr>
              <a:t> Περίπτωση: Διευρύνοντας το Φύλο</a:t>
            </a:r>
            <a:br>
              <a:rPr lang="el-GR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Practicing Desire </a:t>
            </a:r>
            <a:r>
              <a:rPr lang="el-GR" sz="2800" dirty="0" smtClean="0">
                <a:solidFill>
                  <a:srgbClr val="002060"/>
                </a:solidFill>
              </a:rPr>
              <a:t>--- </a:t>
            </a:r>
            <a:r>
              <a:rPr lang="en-US" sz="2800" dirty="0" smtClean="0">
                <a:solidFill>
                  <a:srgbClr val="002060"/>
                </a:solidFill>
              </a:rPr>
              <a:t>Dowsett  (1996)</a:t>
            </a:r>
            <a:endParaRPr lang="el-GR" sz="2800" dirty="0">
              <a:solidFill>
                <a:srgbClr val="00206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92500"/>
          </a:bodyPr>
          <a:lstStyle/>
          <a:p>
            <a:r>
              <a:rPr lang="el-GR" sz="2200" dirty="0" err="1" smtClean="0">
                <a:solidFill>
                  <a:srgbClr val="002060"/>
                </a:solidFill>
              </a:rPr>
              <a:t>Χάριετ</a:t>
            </a:r>
            <a:r>
              <a:rPr lang="el-GR" sz="2200" dirty="0" smtClean="0">
                <a:solidFill>
                  <a:srgbClr val="002060"/>
                </a:solidFill>
              </a:rPr>
              <a:t>: Μέντορος στην κοινότητα, γνωστός, με άτυπες, απολαυστικές  και συχνές ερωτικές επαφές με άνδρες και αγόρια τη κοινότητας   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Άνδρες και τα αγόρια ζητούσαν πολλές σεξουαλικές τεχνικές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Δεν υπάρχει ένα μοναδικό τυποποιημένο μοντέλο ανδρικής σεξουαλικότητας 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Η ομοφυλοφιλία δεν ορίζεται ως αντίθετη στην ετεροφυλοφιλία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Πολλές σεξουαλικές επαφές , τρείς σταθερές σχέσεις, σύζυγοι</a:t>
            </a:r>
          </a:p>
          <a:p>
            <a:r>
              <a:rPr lang="el-GR" sz="2200" dirty="0" err="1" smtClean="0">
                <a:solidFill>
                  <a:srgbClr val="002060"/>
                </a:solidFill>
              </a:rPr>
              <a:t>Τζίμ</a:t>
            </a:r>
            <a:r>
              <a:rPr lang="el-GR" sz="2200" dirty="0" smtClean="0">
                <a:solidFill>
                  <a:srgbClr val="002060"/>
                </a:solidFill>
              </a:rPr>
              <a:t>, οικοδόμος, </a:t>
            </a:r>
            <a:r>
              <a:rPr lang="en-US" sz="2200" dirty="0" smtClean="0">
                <a:solidFill>
                  <a:srgbClr val="002060"/>
                </a:solidFill>
              </a:rPr>
              <a:t>straight </a:t>
            </a:r>
            <a:r>
              <a:rPr lang="el-GR" sz="2200" dirty="0" smtClean="0">
                <a:solidFill>
                  <a:srgbClr val="002060"/>
                </a:solidFill>
              </a:rPr>
              <a:t>και μονογαμικός με τον </a:t>
            </a:r>
            <a:r>
              <a:rPr lang="el-GR" sz="2200" dirty="0" err="1" smtClean="0">
                <a:solidFill>
                  <a:srgbClr val="002060"/>
                </a:solidFill>
              </a:rPr>
              <a:t>Χάριετ</a:t>
            </a:r>
            <a:r>
              <a:rPr lang="el-GR" sz="2200" dirty="0" smtClean="0">
                <a:solidFill>
                  <a:srgbClr val="002060"/>
                </a:solidFill>
              </a:rPr>
              <a:t> (φρόντιζαν τις οικογένειες, ζούσαν μαζί, 9 χρόνια.</a:t>
            </a:r>
          </a:p>
          <a:p>
            <a:r>
              <a:rPr lang="el-GR" sz="2200" b="1" dirty="0" smtClean="0">
                <a:solidFill>
                  <a:srgbClr val="002060"/>
                </a:solidFill>
              </a:rPr>
              <a:t> Έμφυλες πρακτικές χωρίς  έμφυλα στεγανά</a:t>
            </a:r>
          </a:p>
          <a:p>
            <a:r>
              <a:rPr lang="el-GR" sz="2200" dirty="0" err="1" smtClean="0">
                <a:solidFill>
                  <a:srgbClr val="002060"/>
                </a:solidFill>
              </a:rPr>
              <a:t>Χάριετ</a:t>
            </a:r>
            <a:r>
              <a:rPr lang="el-GR" sz="2200" dirty="0" smtClean="0">
                <a:solidFill>
                  <a:srgbClr val="002060"/>
                </a:solidFill>
              </a:rPr>
              <a:t> </a:t>
            </a:r>
            <a:r>
              <a:rPr lang="en-US" sz="2200" dirty="0" smtClean="0">
                <a:solidFill>
                  <a:srgbClr val="002060"/>
                </a:solidFill>
                <a:sym typeface="Wingdings" pitchFamily="2" charset="2"/>
              </a:rPr>
              <a:t> Drag Queen, 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κακοπληρωμένες δουλειές  πορνεία</a:t>
            </a: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Άνδρας, όχι </a:t>
            </a:r>
            <a:r>
              <a:rPr lang="el-GR" sz="2200" dirty="0" err="1" smtClean="0">
                <a:solidFill>
                  <a:srgbClr val="002060"/>
                </a:solidFill>
                <a:sym typeface="Wingdings" pitchFamily="2" charset="2"/>
              </a:rPr>
              <a:t>τρανσέξουαλ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 που γίνεται γυναίκα, </a:t>
            </a:r>
          </a:p>
          <a:p>
            <a:r>
              <a:rPr lang="el-GR" sz="2200" b="1" dirty="0" smtClean="0">
                <a:solidFill>
                  <a:srgbClr val="002060"/>
                </a:solidFill>
                <a:sym typeface="Wingdings" pitchFamily="2" charset="2"/>
              </a:rPr>
              <a:t>Άνδρες έμφυλης αβεβαιότητας</a:t>
            </a:r>
            <a:endParaRPr lang="el-GR" sz="2200" b="1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002060"/>
                </a:solidFill>
              </a:rPr>
              <a:t>2</a:t>
            </a:r>
            <a:r>
              <a:rPr lang="el-GR" sz="2400" baseline="30000" dirty="0" smtClean="0">
                <a:solidFill>
                  <a:srgbClr val="002060"/>
                </a:solidFill>
              </a:rPr>
              <a:t>ο</a:t>
            </a:r>
            <a:r>
              <a:rPr lang="el-GR" sz="2400" dirty="0" smtClean="0">
                <a:solidFill>
                  <a:srgbClr val="002060"/>
                </a:solidFill>
              </a:rPr>
              <a:t> Κεφάλαιο </a:t>
            </a:r>
            <a:r>
              <a:rPr lang="el-GR" sz="2800" dirty="0" smtClean="0">
                <a:solidFill>
                  <a:srgbClr val="002060"/>
                </a:solidFill>
              </a:rPr>
              <a:t>3</a:t>
            </a:r>
            <a:r>
              <a:rPr lang="el-GR" sz="2800" baseline="30000" dirty="0" smtClean="0">
                <a:solidFill>
                  <a:srgbClr val="002060"/>
                </a:solidFill>
              </a:rPr>
              <a:t>η</a:t>
            </a:r>
            <a:r>
              <a:rPr lang="el-GR" sz="2800" dirty="0" smtClean="0">
                <a:solidFill>
                  <a:srgbClr val="002060"/>
                </a:solidFill>
              </a:rPr>
              <a:t> Περίπτωση: Διευρύνοντας το Φύλο</a:t>
            </a:r>
            <a:br>
              <a:rPr lang="el-GR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Practicing Desire </a:t>
            </a:r>
            <a:r>
              <a:rPr lang="el-GR" sz="2800" dirty="0" smtClean="0">
                <a:solidFill>
                  <a:srgbClr val="002060"/>
                </a:solidFill>
              </a:rPr>
              <a:t>-- </a:t>
            </a:r>
            <a:r>
              <a:rPr lang="en-US" sz="2800" dirty="0" smtClean="0">
                <a:solidFill>
                  <a:srgbClr val="002060"/>
                </a:solidFill>
              </a:rPr>
              <a:t>Dowsett  (1996)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200" dirty="0" smtClean="0">
                <a:solidFill>
                  <a:srgbClr val="002060"/>
                </a:solidFill>
              </a:rPr>
              <a:t>Ανεπαρκείς οι κατηγορίες έμφυλης ανάλυσης 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Η έμφυλη ταυτότητα είναι </a:t>
            </a:r>
            <a:r>
              <a:rPr lang="el-GR" sz="2200" dirty="0" err="1" smtClean="0">
                <a:solidFill>
                  <a:srgbClr val="002060"/>
                </a:solidFill>
              </a:rPr>
              <a:t>αμφισβητίσιμη</a:t>
            </a:r>
            <a:r>
              <a:rPr lang="el-GR" sz="2200" dirty="0" smtClean="0">
                <a:solidFill>
                  <a:srgbClr val="002060"/>
                </a:solidFill>
              </a:rPr>
              <a:t> και δεν καθορίζεται από τη σεξουαλική πρακτική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Σεξουαλική επιθυμία και πρακτική διαλύουν κατηγορίες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Απόλαυση, φαντασία, αισθησιασμός και εμμονή αποδομούν βιολογικά και κοινωνικά σώματα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Το φύλο δεν καθορίζει τις σεξουαλικές πρακτικές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Οι άνδρες δικαιούνται σεξουαλική ικανοποίηση (αυτούς άμειβε το οικονομικό σύστημα)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Οι έμφυλες σχέσεις δεν αποτελούν μηχανικό σύστημα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 Με βάση το ιστορικό παρελθόν της έμφυλης τάξης κινούμαστε δημιουργικά προς το μέλλον </a:t>
            </a:r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4</a:t>
            </a:r>
            <a:r>
              <a:rPr lang="el-GR" sz="2800" baseline="30000" dirty="0" smtClean="0">
                <a:solidFill>
                  <a:srgbClr val="002060"/>
                </a:solidFill>
              </a:rPr>
              <a:t>η</a:t>
            </a:r>
            <a:r>
              <a:rPr lang="el-GR" sz="2800" dirty="0" smtClean="0">
                <a:solidFill>
                  <a:srgbClr val="002060"/>
                </a:solidFill>
              </a:rPr>
              <a:t> Περίπτωση: Γυναίκες, πόλεμος και μνήμη </a:t>
            </a:r>
            <a:endParaRPr lang="el-GR" sz="2800" dirty="0">
              <a:solidFill>
                <a:srgbClr val="00206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200" dirty="0" smtClean="0">
                <a:solidFill>
                  <a:srgbClr val="002060"/>
                </a:solidFill>
              </a:rPr>
              <a:t>Ε.Σ.Σ.Δ 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 το μεγαλύτερο  «αποτυχημένο» πείραμα έμφυλης ισότητας            1917</a:t>
            </a: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Αλεξάνδρα Κολοντάι: απόπειρα ισότητας στην ΕΣΣΔ, που ήταν απροσέγγιστη από την καπιταλιστική Δύση</a:t>
            </a: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1991: Κατάρρευση Σοβιετικής Ένωσης: Ανάγκη για νέα εθνική ταυτότητα </a:t>
            </a:r>
          </a:p>
          <a:p>
            <a:r>
              <a:rPr lang="en-US" sz="2200" dirty="0" smtClean="0">
                <a:solidFill>
                  <a:srgbClr val="002060"/>
                </a:solidFill>
                <a:sym typeface="Wingdings" pitchFamily="2" charset="2"/>
              </a:rPr>
              <a:t>Irina Novikova (2000)   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Επιστροφή σε</a:t>
            </a:r>
            <a:r>
              <a:rPr lang="en-US" sz="2200" dirty="0" smtClean="0">
                <a:solidFill>
                  <a:srgbClr val="002060"/>
                </a:solidFill>
                <a:sym typeface="Wingdings" pitchFamily="2" charset="2"/>
              </a:rPr>
              <a:t> 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Αρχαϊκά  έμφυλα μοντέλα Ρωσικού παρελθόντος  έμφυλη πολιτισμική ανάλυση </a:t>
            </a: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Μεταστροφή συστήματος έμφυλης ισότητας σε μισογύνη πατριαρχία</a:t>
            </a: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 Επανάκαμψη τοπικών πατριαρχιών  συντριβή Σοβιετικής Εποχής</a:t>
            </a: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Η ΕΣΣΔ κατηγορήθηκε πως «δημιουργούσε»  άνδρες θηλυπρεπείς, ευνουχισμένους ώστε χάθηκε η ιστορική σκληρότητα των ανδρών</a:t>
            </a:r>
          </a:p>
          <a:p>
            <a:endParaRPr lang="el-GR" sz="2200" dirty="0" smtClean="0">
              <a:solidFill>
                <a:srgbClr val="002060"/>
              </a:solidFill>
              <a:sym typeface="Wingdings" pitchFamily="2" charset="2"/>
            </a:endParaRPr>
          </a:p>
          <a:p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Δρ. Βασίλειος Τσίτος Τμήμα Ψυχολογίας Πάντειον Πανεπιστήμιο</a:t>
            </a: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002060"/>
                </a:solidFill>
              </a:rPr>
              <a:t>4</a:t>
            </a:r>
            <a:r>
              <a:rPr lang="el-GR" sz="2400" baseline="30000" dirty="0" smtClean="0">
                <a:solidFill>
                  <a:srgbClr val="002060"/>
                </a:solidFill>
              </a:rPr>
              <a:t>η</a:t>
            </a:r>
            <a:r>
              <a:rPr lang="el-GR" sz="2400" dirty="0" smtClean="0">
                <a:solidFill>
                  <a:srgbClr val="002060"/>
                </a:solidFill>
              </a:rPr>
              <a:t> Περίπτωση: Γυναίκες, πόλεμος και μνήμη 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200" dirty="0" smtClean="0">
                <a:solidFill>
                  <a:srgbClr val="002060"/>
                </a:solidFill>
              </a:rPr>
              <a:t>Σοβιετική Ένωση  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 ανέτρεψε «φυσικούς» έμφυλους ρόλους</a:t>
            </a: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Τι προκάλεσε την επάνοδο της Πατριαρχίας;</a:t>
            </a:r>
          </a:p>
          <a:p>
            <a:pPr>
              <a:buNone/>
            </a:pP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1. Φτωχές εξαρτημένες χώρες από παγκόσμιο Δυτικό καπιταλισμό</a:t>
            </a:r>
          </a:p>
          <a:p>
            <a:pPr>
              <a:buNone/>
            </a:pP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2. Η απάντηση: Δυνατός  / ανταγωνιστικός ανδρισμός + Ρώσικη Μαφία   (δόγματα στρατιωτικού ανδρισμού)</a:t>
            </a:r>
          </a:p>
          <a:p>
            <a:pPr>
              <a:buNone/>
            </a:pP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3. </a:t>
            </a:r>
            <a:r>
              <a:rPr lang="en-US" sz="2200" dirty="0" smtClean="0">
                <a:solidFill>
                  <a:srgbClr val="002060"/>
                </a:solidFill>
                <a:sym typeface="Wingdings" pitchFamily="2" charset="2"/>
              </a:rPr>
              <a:t>Novikova (2000)  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απουσία ισονομίας ανδρών / γυναικών στην Σοβιετική Ένωση, διευκόλυνε την επανδιεκδίκηση ανδρικών προνομίων</a:t>
            </a:r>
          </a:p>
          <a:p>
            <a:pPr>
              <a:buNone/>
            </a:pPr>
            <a:r>
              <a:rPr lang="el-GR" sz="2200" dirty="0" smtClean="0">
                <a:solidFill>
                  <a:srgbClr val="002060"/>
                </a:solidFill>
              </a:rPr>
              <a:t>4. Το σταλινικό καθεστώς απέκρυβε την κατώτερη θέση των γυναικών στην κοινωνία και την πολιτική, ενώ την αναπαρήγαγε </a:t>
            </a:r>
          </a:p>
          <a:p>
            <a:r>
              <a:rPr lang="el-GR" sz="2200" dirty="0" smtClean="0">
                <a:solidFill>
                  <a:srgbClr val="002060"/>
                </a:solidFill>
              </a:rPr>
              <a:t>Ωστόσο, οι γυναίκες  (μητέρες) διατηρούσαν τη μυθική θέση της γυναίκας ως μηχανή παραγωγής ανδρών. Μύθος Μητέρας Ρωσίας 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4</a:t>
            </a:r>
            <a:r>
              <a:rPr lang="el-GR" sz="2800" baseline="30000" dirty="0" smtClean="0">
                <a:solidFill>
                  <a:srgbClr val="002060"/>
                </a:solidFill>
              </a:rPr>
              <a:t>η</a:t>
            </a:r>
            <a:r>
              <a:rPr lang="el-GR" sz="2800" dirty="0" smtClean="0">
                <a:solidFill>
                  <a:srgbClr val="002060"/>
                </a:solidFill>
              </a:rPr>
              <a:t> Περίπτωση: Γυναίκες, πόλεμος και μνήμη 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Η έρευνα:  Η </a:t>
            </a:r>
            <a:r>
              <a:rPr lang="en-US" sz="2200" dirty="0" smtClean="0">
                <a:solidFill>
                  <a:srgbClr val="002060"/>
                </a:solidFill>
                <a:sym typeface="Wingdings" pitchFamily="2" charset="2"/>
              </a:rPr>
              <a:t>Novikova (2000)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  Λογοτεχνία γυναικών, μαρτυρίες πολέμου 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Τσίγκινα φέρετρα   </a:t>
            </a:r>
            <a:r>
              <a:rPr lang="en-US" sz="2200" dirty="0" smtClean="0">
                <a:solidFill>
                  <a:srgbClr val="002060"/>
                </a:solidFill>
                <a:sym typeface="Wingdings" pitchFamily="2" charset="2"/>
              </a:rPr>
              <a:t>Zinc Boys (</a:t>
            </a:r>
            <a:r>
              <a:rPr lang="en-US" sz="2200" dirty="0" err="1" smtClean="0">
                <a:solidFill>
                  <a:srgbClr val="002060"/>
                </a:solidFill>
                <a:sym typeface="Wingdings" pitchFamily="2" charset="2"/>
              </a:rPr>
              <a:t>Alexievich</a:t>
            </a:r>
            <a:r>
              <a:rPr lang="en-US" sz="2200" dirty="0" smtClean="0">
                <a:solidFill>
                  <a:srgbClr val="002060"/>
                </a:solidFill>
                <a:sym typeface="Wingdings" pitchFamily="2" charset="2"/>
              </a:rPr>
              <a:t>) 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εισβολή στο Αφγανιστάν</a:t>
            </a: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Καθεστώς:   Πόλεμος ειρήνης και κοινωνικής δικαιοσύνης  (δήθεν)</a:t>
            </a: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Νικητές οι μισογύνηδες μαχητές </a:t>
            </a:r>
            <a:r>
              <a:rPr lang="el-GR" sz="2200" dirty="0" err="1" smtClean="0">
                <a:solidFill>
                  <a:srgbClr val="002060"/>
                </a:solidFill>
                <a:sym typeface="Wingdings" pitchFamily="2" charset="2"/>
              </a:rPr>
              <a:t>Ταλιμπάν</a:t>
            </a:r>
            <a:endParaRPr lang="el-GR" sz="2200" dirty="0" smtClean="0">
              <a:solidFill>
                <a:srgbClr val="002060"/>
              </a:solidFill>
              <a:sym typeface="Wingdings" pitchFamily="2" charset="2"/>
            </a:endParaRP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Κατάρρευση εθνικού μητρικού σώματος</a:t>
            </a: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Νεκρά διαμελισμένα σώματα ανάμεναν τσίγκινα φέρετρα</a:t>
            </a: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Συντριβή Ηρωικού στρατιώτη και Μητέρας Ρωσίας  </a:t>
            </a: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Καθεστώς: αμαζόνες ρωσίδες στο μέτωπο</a:t>
            </a: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Πραγματικότητα: ταπείνωση, παρενόχληση, σεξουαλική εκμετάλλευση </a:t>
            </a:r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7</a:t>
            </a:fld>
            <a:endParaRPr lang="el-GR"/>
          </a:p>
        </p:txBody>
      </p:sp>
      <p:cxnSp>
        <p:nvCxnSpPr>
          <p:cNvPr id="7" name="6 - Γωνιακή σύνδεση"/>
          <p:cNvCxnSpPr/>
          <p:nvPr/>
        </p:nvCxnSpPr>
        <p:spPr>
          <a:xfrm>
            <a:off x="2051720" y="2060848"/>
            <a:ext cx="864096" cy="28803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4</a:t>
            </a:r>
            <a:r>
              <a:rPr lang="el-GR" sz="2800" baseline="30000" dirty="0" smtClean="0">
                <a:solidFill>
                  <a:srgbClr val="002060"/>
                </a:solidFill>
              </a:rPr>
              <a:t>η</a:t>
            </a:r>
            <a:r>
              <a:rPr lang="el-GR" sz="2800" dirty="0" smtClean="0">
                <a:solidFill>
                  <a:srgbClr val="002060"/>
                </a:solidFill>
              </a:rPr>
              <a:t> Περίπτωση: Γυναίκες, πόλεμος και μνήμη 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200" dirty="0" smtClean="0">
                <a:solidFill>
                  <a:srgbClr val="002060"/>
                </a:solidFill>
              </a:rPr>
              <a:t>Αδυναμία γυναικών να συμφιλιωθούν οι γυναίκες με τις ρωσικές πολιτισμικές προσδοκίες </a:t>
            </a: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 Έσβηναν μνήμες   Οργίστηκαν με το βιβλίο</a:t>
            </a: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 Ομοιότητες της ήττας της ΕΣΣΔ στο Αφγανιστάν,  με τη διαχείριση της ήττας των ΗΠΑ στο Βιετνάμ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ΗΠΑ: έλεγχος γυναικών  από άνδρες,  κινηματογράφος </a:t>
            </a:r>
          </a:p>
          <a:p>
            <a:pPr>
              <a:buNone/>
            </a:pPr>
            <a:endParaRPr lang="el-GR" sz="2200" dirty="0" smtClean="0">
              <a:solidFill>
                <a:srgbClr val="002060"/>
              </a:solidFill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ΕΣΣΔ: τέλος η μασκαράτα   της ισότητας επαναφορά Μισογύνης πατριαρχίας</a:t>
            </a:r>
          </a:p>
          <a:p>
            <a:pPr>
              <a:buNone/>
            </a:pPr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                                    </a:t>
            </a:r>
          </a:p>
          <a:p>
            <a:r>
              <a:rPr lang="el-GR" sz="2200" dirty="0" smtClean="0">
                <a:solidFill>
                  <a:srgbClr val="002060"/>
                </a:solidFill>
                <a:sym typeface="Wingdings" pitchFamily="2" charset="2"/>
              </a:rPr>
              <a:t>Μετασοβιετική εποχή:  Συχνά οι ίδιες οι γυναίκες ενισχύουν την αλλαγή από  μια τάση για έμφυλη ισότητα, σε νέα πατριαρχία ισχυρού άνδρα</a:t>
            </a:r>
            <a:endParaRPr lang="el-GR" sz="22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Έλλειψη"/>
          <p:cNvSpPr/>
          <p:nvPr/>
        </p:nvSpPr>
        <p:spPr>
          <a:xfrm>
            <a:off x="0" y="4149080"/>
            <a:ext cx="8892480" cy="216024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Έμφυλη δυναμική </a:t>
            </a:r>
            <a:endParaRPr lang="el-GR" sz="2800" dirty="0">
              <a:solidFill>
                <a:srgbClr val="00206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002060"/>
                </a:solidFill>
              </a:rPr>
              <a:t>Ποικιλία έμφυλης δυναμικής -    Περιπλοκότητα -    Δύναμη </a:t>
            </a:r>
          </a:p>
          <a:p>
            <a:r>
              <a:rPr lang="el-GR" sz="2400" dirty="0" smtClean="0">
                <a:solidFill>
                  <a:srgbClr val="002060"/>
                </a:solidFill>
              </a:rPr>
              <a:t>Φύλο: Όχι Πάγια κατηγορία </a:t>
            </a:r>
          </a:p>
          <a:p>
            <a:r>
              <a:rPr lang="el-GR" sz="2400" dirty="0" smtClean="0">
                <a:solidFill>
                  <a:srgbClr val="002060"/>
                </a:solidFill>
              </a:rPr>
              <a:t>Όρια – πρακτικές – ταυτότητες – εικόνες : </a:t>
            </a:r>
          </a:p>
          <a:p>
            <a:endParaRPr lang="el-GR" sz="2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002060"/>
                </a:solidFill>
              </a:rPr>
              <a:t>Ενεργές διαδικασίες, σε ιστορικά, κοινωνικά, πολιτικά και πολιτισμικά περιβάλλοντα </a:t>
            </a:r>
            <a:r>
              <a:rPr lang="el-GR" sz="2400" dirty="0" smtClean="0">
                <a:solidFill>
                  <a:srgbClr val="002060"/>
                </a:solidFill>
                <a:sym typeface="Wingdings" pitchFamily="2" charset="2"/>
              </a:rPr>
              <a:t>  Διαμορφώνουν ζωές</a:t>
            </a:r>
          </a:p>
          <a:p>
            <a:pPr>
              <a:buNone/>
            </a:pPr>
            <a:endParaRPr lang="el-GR" sz="2400" dirty="0" smtClean="0">
              <a:solidFill>
                <a:srgbClr val="002060"/>
              </a:solidFill>
              <a:sym typeface="Wingdings" pitchFamily="2" charset="2"/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002060"/>
                </a:solidFill>
                <a:sym typeface="Wingdings" pitchFamily="2" charset="2"/>
              </a:rPr>
              <a:t>Πώς θα συμφιλιωθεί η πολυπλοκότητα με τη διχοτόμηση αρσενικών / θηλυκών ; </a:t>
            </a:r>
          </a:p>
          <a:p>
            <a:pPr>
              <a:buNone/>
            </a:pPr>
            <a:r>
              <a:rPr lang="el-GR" sz="2400" dirty="0" smtClean="0">
                <a:solidFill>
                  <a:srgbClr val="002060"/>
                </a:solidFill>
                <a:sym typeface="Wingdings" pitchFamily="2" charset="2"/>
              </a:rPr>
              <a:t>Συνέχεια στην επόμενη διάλεξη</a:t>
            </a:r>
            <a:endParaRPr lang="el-GR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l-GR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l-GR" sz="2400" dirty="0" smtClean="0">
              <a:solidFill>
                <a:srgbClr val="002060"/>
              </a:solidFill>
            </a:endParaRPr>
          </a:p>
          <a:p>
            <a:endParaRPr lang="el-GR" sz="2400" dirty="0" smtClean="0">
              <a:solidFill>
                <a:srgbClr val="002060"/>
              </a:solidFill>
            </a:endParaRPr>
          </a:p>
          <a:p>
            <a:endParaRPr lang="el-GR" sz="2400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Δρ. Βασίλειος Τσίτος Τμήμα Ψυχολογίας Πάντειον Πανεπιστήμιο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14DC-DEBE-4ED0-86F5-7515C22FC398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394</TotalTime>
  <Words>804</Words>
  <Application>Microsoft Office PowerPoint</Application>
  <PresentationFormat>Προβολή στην οθόνη 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2ο Κεφάλαιο</vt:lpstr>
      <vt:lpstr>2ο Κεφάλαιο 3η Περίπτωση: Διευρύνοντας το Φύλο Practicing Desire --- Dowsett  (1996)</vt:lpstr>
      <vt:lpstr>2ο Κεφάλαιο 3η Περίπτωση: Διευρύνοντας το Φύλο Practicing Desire --- Dowsett  (1996)</vt:lpstr>
      <vt:lpstr>2ο Κεφάλαιο 3η Περίπτωση: Διευρύνοντας το Φύλο Practicing Desire -- Dowsett  (1996)</vt:lpstr>
      <vt:lpstr>4η Περίπτωση: Γυναίκες, πόλεμος και μνήμη </vt:lpstr>
      <vt:lpstr>4η Περίπτωση: Γυναίκες, πόλεμος και μνήμη </vt:lpstr>
      <vt:lpstr>4η Περίπτωση: Γυναίκες, πόλεμος και μνήμη </vt:lpstr>
      <vt:lpstr>4η Περίπτωση: Γυναίκες, πόλεμος και μνήμη </vt:lpstr>
      <vt:lpstr>Έμφυλη δυναμική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Έμφυλη επιτέλεση – Σχολείο – Ορυχεία – Ομοφυλόφιλη επιθυμία</dc:title>
  <dc:creator>Βασιλης</dc:creator>
  <cp:lastModifiedBy>Βασιλης</cp:lastModifiedBy>
  <cp:revision>47</cp:revision>
  <dcterms:created xsi:type="dcterms:W3CDTF">2024-10-14T17:05:24Z</dcterms:created>
  <dcterms:modified xsi:type="dcterms:W3CDTF">2024-11-13T05:36:00Z</dcterms:modified>
</cp:coreProperties>
</file>