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57" r:id="rId3"/>
    <p:sldId id="260" r:id="rId4"/>
    <p:sldId id="258" r:id="rId5"/>
    <p:sldId id="261" r:id="rId6"/>
    <p:sldId id="262" r:id="rId7"/>
    <p:sldId id="263" r:id="rId8"/>
    <p:sldId id="259" r:id="rId9"/>
    <p:sldId id="264" r:id="rId10"/>
    <p:sldId id="286" r:id="rId11"/>
    <p:sldId id="265" r:id="rId12"/>
    <p:sldId id="266" r:id="rId13"/>
    <p:sldId id="267" r:id="rId14"/>
    <p:sldId id="268" r:id="rId15"/>
    <p:sldId id="269" r:id="rId16"/>
    <p:sldId id="270" r:id="rId17"/>
    <p:sldId id="272" r:id="rId18"/>
    <p:sldId id="273" r:id="rId19"/>
    <p:sldId id="274" r:id="rId20"/>
    <p:sldId id="276" r:id="rId21"/>
    <p:sldId id="275" r:id="rId22"/>
    <p:sldId id="278" r:id="rId23"/>
    <p:sldId id="287" r:id="rId24"/>
    <p:sldId id="279" r:id="rId25"/>
    <p:sldId id="277" r:id="rId26"/>
    <p:sldId id="280" r:id="rId27"/>
    <p:sldId id="281" r:id="rId28"/>
    <p:sldId id="283" r:id="rId29"/>
    <p:sldId id="288" r:id="rId30"/>
    <p:sldId id="282" r:id="rId31"/>
    <p:sldId id="285"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AE197-A400-40A5-95E8-DE41C45DBD4A}" type="datetimeFigureOut">
              <a:rPr lang="en-GB" smtClean="0"/>
              <a:t>17/10/2023</a:t>
            </a:fld>
            <a:endParaRPr lang="en-GB"/>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35200-A6F0-4B38-A984-919F8B0B8798}" type="slidenum">
              <a:rPr lang="en-GB" smtClean="0"/>
              <a:t>‹#›</a:t>
            </a:fld>
            <a:endParaRPr lang="en-GB"/>
          </a:p>
        </p:txBody>
      </p:sp>
    </p:spTree>
    <p:extLst>
      <p:ext uri="{BB962C8B-B14F-4D97-AF65-F5344CB8AC3E}">
        <p14:creationId xmlns:p14="http://schemas.microsoft.com/office/powerpoint/2010/main" val="220123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D5135200-A6F0-4B38-A984-919F8B0B8798}" type="slidenum">
              <a:rPr lang="en-GB" smtClean="0"/>
              <a:t>1</a:t>
            </a:fld>
            <a:endParaRPr lang="en-GB"/>
          </a:p>
        </p:txBody>
      </p:sp>
    </p:spTree>
    <p:extLst>
      <p:ext uri="{BB962C8B-B14F-4D97-AF65-F5344CB8AC3E}">
        <p14:creationId xmlns:p14="http://schemas.microsoft.com/office/powerpoint/2010/main" val="2120367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3206B51B-2333-4FDE-A825-620620DC7945}" type="datetime1">
              <a:rPr lang="el-GR" smtClean="0"/>
              <a:t>17/10/2023</a:t>
            </a:fld>
            <a:endParaRPr lang="el-GR"/>
          </a:p>
        </p:txBody>
      </p:sp>
      <p:sp>
        <p:nvSpPr>
          <p:cNvPr id="5" name="4 - Θέση υποσέλιδου"/>
          <p:cNvSpPr>
            <a:spLocks noGrp="1"/>
          </p:cNvSpPr>
          <p:nvPr>
            <p:ph type="ftr" sz="quarter" idx="11"/>
          </p:nvPr>
        </p:nvSpPr>
        <p:spPr/>
        <p:txBody>
          <a:bodyPr/>
          <a:lstStyle/>
          <a:p>
            <a:r>
              <a:rPr lang="el-GR"/>
              <a:t>Οικονομετρία: Αρχές και Εφαρμογές</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500E282-3EB3-482D-BEEF-89ED7F700D3E}" type="datetime1">
              <a:rPr lang="el-GR" smtClean="0"/>
              <a:t>17/10/2023</a:t>
            </a:fld>
            <a:endParaRPr lang="el-GR"/>
          </a:p>
        </p:txBody>
      </p:sp>
      <p:sp>
        <p:nvSpPr>
          <p:cNvPr id="5" name="4 - Θέση υποσέλιδου"/>
          <p:cNvSpPr>
            <a:spLocks noGrp="1"/>
          </p:cNvSpPr>
          <p:nvPr>
            <p:ph type="ftr" sz="quarter" idx="11"/>
          </p:nvPr>
        </p:nvSpPr>
        <p:spPr/>
        <p:txBody>
          <a:bodyPr/>
          <a:lstStyle/>
          <a:p>
            <a:r>
              <a:rPr lang="el-GR"/>
              <a:t>Οικονομετρία: Αρχές και Εφαρμογές</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82B75D5-1F2D-4DCD-9F04-F3FFA06D72A1}" type="datetime1">
              <a:rPr lang="el-GR" smtClean="0"/>
              <a:t>17/10/2023</a:t>
            </a:fld>
            <a:endParaRPr lang="el-GR"/>
          </a:p>
        </p:txBody>
      </p:sp>
      <p:sp>
        <p:nvSpPr>
          <p:cNvPr id="5" name="4 - Θέση υποσέλιδου"/>
          <p:cNvSpPr>
            <a:spLocks noGrp="1"/>
          </p:cNvSpPr>
          <p:nvPr>
            <p:ph type="ftr" sz="quarter" idx="11"/>
          </p:nvPr>
        </p:nvSpPr>
        <p:spPr/>
        <p:txBody>
          <a:bodyPr/>
          <a:lstStyle/>
          <a:p>
            <a:r>
              <a:rPr lang="el-GR"/>
              <a:t>Οικονομετρία: Αρχές και Εφαρμογές</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1F3971ED-B524-4BDF-BDAF-2962954E75AC}" type="datetime1">
              <a:rPr lang="el-GR" smtClean="0"/>
              <a:t>17/10/2023</a:t>
            </a:fld>
            <a:endParaRPr lang="el-GR"/>
          </a:p>
        </p:txBody>
      </p:sp>
      <p:sp>
        <p:nvSpPr>
          <p:cNvPr id="5" name="4 - Θέση υποσέλιδου"/>
          <p:cNvSpPr>
            <a:spLocks noGrp="1"/>
          </p:cNvSpPr>
          <p:nvPr>
            <p:ph type="ftr" sz="quarter" idx="11"/>
          </p:nvPr>
        </p:nvSpPr>
        <p:spPr/>
        <p:txBody>
          <a:bodyPr/>
          <a:lstStyle/>
          <a:p>
            <a:r>
              <a:rPr lang="el-GR"/>
              <a:t>Οικονομετρία: Αρχές και Εφαρμογές</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4CF70FD-037A-4EC0-81D3-6A79AE125154}" type="datetime1">
              <a:rPr lang="el-GR" smtClean="0"/>
              <a:t>17/10/2023</a:t>
            </a:fld>
            <a:endParaRPr lang="el-GR"/>
          </a:p>
        </p:txBody>
      </p:sp>
      <p:sp>
        <p:nvSpPr>
          <p:cNvPr id="5" name="4 - Θέση υποσέλιδου"/>
          <p:cNvSpPr>
            <a:spLocks noGrp="1"/>
          </p:cNvSpPr>
          <p:nvPr>
            <p:ph type="ftr" sz="quarter" idx="11"/>
          </p:nvPr>
        </p:nvSpPr>
        <p:spPr/>
        <p:txBody>
          <a:bodyPr/>
          <a:lstStyle/>
          <a:p>
            <a:r>
              <a:rPr lang="el-GR"/>
              <a:t>Οικονομετρία: Αρχές και Εφαρμογές</a:t>
            </a: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CEBB566C-37D0-4906-83EF-54C63AF951C9}" type="datetime1">
              <a:rPr lang="el-GR" smtClean="0"/>
              <a:t>17/10/2023</a:t>
            </a:fld>
            <a:endParaRPr lang="el-GR"/>
          </a:p>
        </p:txBody>
      </p:sp>
      <p:sp>
        <p:nvSpPr>
          <p:cNvPr id="6" name="5 - Θέση υποσέλιδου"/>
          <p:cNvSpPr>
            <a:spLocks noGrp="1"/>
          </p:cNvSpPr>
          <p:nvPr>
            <p:ph type="ftr" sz="quarter" idx="11"/>
          </p:nvPr>
        </p:nvSpPr>
        <p:spPr/>
        <p:txBody>
          <a:bodyPr/>
          <a:lstStyle/>
          <a:p>
            <a:r>
              <a:rPr lang="el-GR"/>
              <a:t>Οικονομετρία: Αρχές και Εφαρμογές</a:t>
            </a: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1BA9268F-CB34-478D-909B-15FD9DBDF5D0}" type="datetime1">
              <a:rPr lang="el-GR" smtClean="0"/>
              <a:t>17/10/2023</a:t>
            </a:fld>
            <a:endParaRPr lang="el-GR"/>
          </a:p>
        </p:txBody>
      </p:sp>
      <p:sp>
        <p:nvSpPr>
          <p:cNvPr id="8" name="7 - Θέση υποσέλιδου"/>
          <p:cNvSpPr>
            <a:spLocks noGrp="1"/>
          </p:cNvSpPr>
          <p:nvPr>
            <p:ph type="ftr" sz="quarter" idx="11"/>
          </p:nvPr>
        </p:nvSpPr>
        <p:spPr/>
        <p:txBody>
          <a:bodyPr/>
          <a:lstStyle/>
          <a:p>
            <a:r>
              <a:rPr lang="el-GR"/>
              <a:t>Οικονομετρία: Αρχές και Εφαρμογές</a:t>
            </a: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C524656A-D439-48D9-A27E-A41625710224}" type="datetime1">
              <a:rPr lang="el-GR" smtClean="0"/>
              <a:t>17/10/2023</a:t>
            </a:fld>
            <a:endParaRPr lang="el-GR"/>
          </a:p>
        </p:txBody>
      </p:sp>
      <p:sp>
        <p:nvSpPr>
          <p:cNvPr id="4" name="3 - Θέση υποσέλιδου"/>
          <p:cNvSpPr>
            <a:spLocks noGrp="1"/>
          </p:cNvSpPr>
          <p:nvPr>
            <p:ph type="ftr" sz="quarter" idx="11"/>
          </p:nvPr>
        </p:nvSpPr>
        <p:spPr/>
        <p:txBody>
          <a:bodyPr/>
          <a:lstStyle/>
          <a:p>
            <a:r>
              <a:rPr lang="el-GR"/>
              <a:t>Οικονομετρία: Αρχές και Εφαρμογές</a:t>
            </a: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F3D7D1A-285D-4855-B32C-54788E23EB49}" type="datetime1">
              <a:rPr lang="el-GR" smtClean="0"/>
              <a:t>17/10/2023</a:t>
            </a:fld>
            <a:endParaRPr lang="el-GR"/>
          </a:p>
        </p:txBody>
      </p:sp>
      <p:sp>
        <p:nvSpPr>
          <p:cNvPr id="3" name="2 - Θέση υποσέλιδου"/>
          <p:cNvSpPr>
            <a:spLocks noGrp="1"/>
          </p:cNvSpPr>
          <p:nvPr>
            <p:ph type="ftr" sz="quarter" idx="11"/>
          </p:nvPr>
        </p:nvSpPr>
        <p:spPr/>
        <p:txBody>
          <a:bodyPr/>
          <a:lstStyle/>
          <a:p>
            <a:r>
              <a:rPr lang="el-GR"/>
              <a:t>Οικονομετρία: Αρχές και Εφαρμογές</a:t>
            </a: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9AD3DDB-8F9A-43DF-BD38-3F11E7E25E01}" type="datetime1">
              <a:rPr lang="el-GR" smtClean="0"/>
              <a:t>17/10/2023</a:t>
            </a:fld>
            <a:endParaRPr lang="el-GR"/>
          </a:p>
        </p:txBody>
      </p:sp>
      <p:sp>
        <p:nvSpPr>
          <p:cNvPr id="6" name="5 - Θέση υποσέλιδου"/>
          <p:cNvSpPr>
            <a:spLocks noGrp="1"/>
          </p:cNvSpPr>
          <p:nvPr>
            <p:ph type="ftr" sz="quarter" idx="11"/>
          </p:nvPr>
        </p:nvSpPr>
        <p:spPr/>
        <p:txBody>
          <a:bodyPr/>
          <a:lstStyle/>
          <a:p>
            <a:r>
              <a:rPr lang="el-GR"/>
              <a:t>Οικονομετρία: Αρχές και Εφαρμογές</a:t>
            </a: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36ED457-7B20-41FC-91CE-7B79055E2F4D}" type="datetime1">
              <a:rPr lang="el-GR" smtClean="0"/>
              <a:t>17/10/2023</a:t>
            </a:fld>
            <a:endParaRPr lang="el-GR"/>
          </a:p>
        </p:txBody>
      </p:sp>
      <p:sp>
        <p:nvSpPr>
          <p:cNvPr id="6" name="5 - Θέση υποσέλιδου"/>
          <p:cNvSpPr>
            <a:spLocks noGrp="1"/>
          </p:cNvSpPr>
          <p:nvPr>
            <p:ph type="ftr" sz="quarter" idx="11"/>
          </p:nvPr>
        </p:nvSpPr>
        <p:spPr/>
        <p:txBody>
          <a:bodyPr/>
          <a:lstStyle/>
          <a:p>
            <a:r>
              <a:rPr lang="el-GR"/>
              <a:t>Οικονομετρία: Αρχές και Εφαρμογές</a:t>
            </a: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65DC8-C8B8-4C0D-9A36-C42456E48F29}" type="datetime1">
              <a:rPr lang="el-GR" smtClean="0"/>
              <a:t>17/10/2023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Οικονομετρία: Αρχές και Εφαρμογές</a:t>
            </a: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Υπότιτλος 2"/>
          <p:cNvSpPr txBox="1">
            <a:spLocks/>
          </p:cNvSpPr>
          <p:nvPr/>
        </p:nvSpPr>
        <p:spPr>
          <a:xfrm>
            <a:off x="3731515" y="2420888"/>
            <a:ext cx="5396244" cy="11521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b="1" dirty="0">
                <a:solidFill>
                  <a:schemeClr val="tx1"/>
                </a:solidFill>
              </a:rPr>
              <a:t>Κεφάλαιο 2 </a:t>
            </a:r>
          </a:p>
          <a:p>
            <a:r>
              <a:rPr lang="el-GR" b="1" dirty="0" err="1">
                <a:solidFill>
                  <a:schemeClr val="tx1"/>
                </a:solidFill>
              </a:rPr>
              <a:t>Διμεταβλητή</a:t>
            </a:r>
            <a:r>
              <a:rPr lang="el-GR" b="1" dirty="0">
                <a:solidFill>
                  <a:schemeClr val="tx1"/>
                </a:solidFill>
              </a:rPr>
              <a:t> Ανάλυση Παλινδρόμησης: Ορισμένες Βασικές Ιδέες</a:t>
            </a:r>
            <a:endParaRPr lang="en-GB" b="1" dirty="0">
              <a:solidFill>
                <a:schemeClr val="tx1"/>
              </a:solidFill>
            </a:endParaRPr>
          </a:p>
        </p:txBody>
      </p:sp>
      <p:pic>
        <p:nvPicPr>
          <p:cNvPr id="7" name="Picture 6" descr="C:\Users\Pavlos\Documents\Slides_for_Tziola\Gujarati\oikonometria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 y="749065"/>
            <a:ext cx="3726731" cy="5272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237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2.1 Ένα Υποθετικό Παράδειγμα</a:t>
            </a:r>
            <a:endParaRPr lang="en-GB" dirty="0"/>
          </a:p>
        </p:txBody>
      </p:sp>
      <p:sp>
        <p:nvSpPr>
          <p:cNvPr id="3" name="Θέση περιεχομένου 2"/>
          <p:cNvSpPr>
            <a:spLocks noGrp="1"/>
          </p:cNvSpPr>
          <p:nvPr>
            <p:ph idx="1"/>
          </p:nvPr>
        </p:nvSpPr>
        <p:spPr/>
        <p:txBody>
          <a:bodyPr>
            <a:normAutofit/>
          </a:bodyPr>
          <a:lstStyle/>
          <a:p>
            <a:r>
              <a:rPr lang="el-GR" sz="2000" b="1" dirty="0"/>
              <a:t>ΔΙΑΓΡΑΜΜΑ 2.2</a:t>
            </a:r>
            <a:r>
              <a:rPr lang="el-GR" sz="2000" dirty="0"/>
              <a:t> Γραμμή παλινδρόμησης του πληθυσμού (στοιχεία Πίνακα 2.1).</a:t>
            </a:r>
          </a:p>
          <a:p>
            <a:pPr marL="0" indent="0">
              <a:buNone/>
            </a:pPr>
            <a:endParaRPr lang="en-GB" sz="2000" dirty="0"/>
          </a:p>
        </p:txBody>
      </p:sp>
      <p:sp>
        <p:nvSpPr>
          <p:cNvPr id="4" name="Θέση υποσέλιδου 3"/>
          <p:cNvSpPr>
            <a:spLocks noGrp="1"/>
          </p:cNvSpPr>
          <p:nvPr>
            <p:ph type="ftr" sz="quarter" idx="11"/>
          </p:nvPr>
        </p:nvSpPr>
        <p:spPr/>
        <p:txBody>
          <a:bodyPr/>
          <a:lstStyle/>
          <a:p>
            <a:r>
              <a:rPr lang="el-GR" dirty="0"/>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10</a:t>
            </a:fld>
            <a:endParaRPr lang="el-GR"/>
          </a:p>
        </p:txBody>
      </p:sp>
      <p:pic>
        <p:nvPicPr>
          <p:cNvPr id="7" name="Εικόνα 6"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861" y="2281135"/>
            <a:ext cx="4300278" cy="4028185"/>
          </a:xfrm>
          <a:prstGeom prst="rect">
            <a:avLst/>
          </a:prstGeom>
        </p:spPr>
      </p:pic>
      <p:pic>
        <p:nvPicPr>
          <p:cNvPr id="8"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181176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2.2 Η Έννοια της Συνάρτησης Παλινδρόμησης του Πληθυσμού (</a:t>
            </a:r>
            <a:r>
              <a:rPr lang="en-US" sz="3600" b="1" dirty="0"/>
              <a:t>PRF</a:t>
            </a:r>
            <a:r>
              <a:rPr lang="el-GR" sz="3600" b="1" dirty="0"/>
              <a:t>)</a:t>
            </a:r>
            <a:endParaRPr lang="en-GB" sz="3600" dirty="0"/>
          </a:p>
        </p:txBody>
      </p:sp>
      <p:sp>
        <p:nvSpPr>
          <p:cNvPr id="3" name="Θέση περιεχομένου 2"/>
          <p:cNvSpPr>
            <a:spLocks noGrp="1"/>
          </p:cNvSpPr>
          <p:nvPr>
            <p:ph idx="1"/>
          </p:nvPr>
        </p:nvSpPr>
        <p:spPr>
          <a:xfrm>
            <a:off x="251520" y="1711349"/>
            <a:ext cx="8563755" cy="4525963"/>
          </a:xfrm>
        </p:spPr>
        <p:txBody>
          <a:bodyPr>
            <a:noAutofit/>
          </a:bodyPr>
          <a:lstStyle/>
          <a:p>
            <a:r>
              <a:rPr lang="el-GR" sz="2200" dirty="0"/>
              <a:t>Κάθε υπό συνθήκη μέσος</a:t>
            </a:r>
            <a:r>
              <a:rPr lang="el-GR" sz="2200" i="1" dirty="0"/>
              <a:t> E</a:t>
            </a:r>
            <a:r>
              <a:rPr lang="el-GR" sz="2200" dirty="0"/>
              <a:t>(</a:t>
            </a:r>
            <a:r>
              <a:rPr lang="el-GR" sz="2200" i="1" dirty="0"/>
              <a:t>Y</a:t>
            </a:r>
            <a:r>
              <a:rPr lang="el-GR" sz="2200" dirty="0"/>
              <a:t> | </a:t>
            </a:r>
            <a:r>
              <a:rPr lang="el-GR" sz="2200" i="1" dirty="0"/>
              <a:t>X</a:t>
            </a:r>
            <a:r>
              <a:rPr lang="el-GR" sz="2200" i="1" baseline="-25000" dirty="0"/>
              <a:t>i</a:t>
            </a:r>
            <a:r>
              <a:rPr lang="el-GR" sz="2200" dirty="0"/>
              <a:t>) είναι μία συνάρτηση της </a:t>
            </a:r>
            <a:r>
              <a:rPr lang="el-GR" sz="2200" i="1" dirty="0"/>
              <a:t>X</a:t>
            </a:r>
            <a:r>
              <a:rPr lang="el-GR" sz="2200" i="1" baseline="-25000" dirty="0"/>
              <a:t>i</a:t>
            </a:r>
            <a:r>
              <a:rPr lang="el-GR" sz="2200" dirty="0"/>
              <a:t>, όπου </a:t>
            </a:r>
            <a:r>
              <a:rPr lang="el-GR" sz="2200" i="1" dirty="0"/>
              <a:t>X</a:t>
            </a:r>
            <a:r>
              <a:rPr lang="el-GR" sz="2200" i="1" baseline="-25000" dirty="0"/>
              <a:t>i</a:t>
            </a:r>
            <a:r>
              <a:rPr lang="el-GR" sz="2200" dirty="0"/>
              <a:t> είναι μία δεδομένη τιμή της</a:t>
            </a:r>
            <a:r>
              <a:rPr lang="el-GR" sz="2200" i="1" dirty="0"/>
              <a:t> Χ</a:t>
            </a:r>
            <a:r>
              <a:rPr lang="el-GR" sz="2200" dirty="0"/>
              <a:t>.</a:t>
            </a:r>
          </a:p>
          <a:p>
            <a:pPr marL="0" indent="0" algn="ctr">
              <a:buNone/>
            </a:pPr>
            <a:r>
              <a:rPr lang="el-GR" sz="2200" i="1" dirty="0"/>
              <a:t>E</a:t>
            </a:r>
            <a:r>
              <a:rPr lang="el-GR" sz="2200" dirty="0"/>
              <a:t>(</a:t>
            </a:r>
            <a:r>
              <a:rPr lang="el-GR" sz="2200" i="1" dirty="0"/>
              <a:t>Y</a:t>
            </a:r>
            <a:r>
              <a:rPr lang="el-GR" sz="2200" dirty="0"/>
              <a:t> | </a:t>
            </a:r>
            <a:r>
              <a:rPr lang="el-GR" sz="2200" i="1" dirty="0"/>
              <a:t>X</a:t>
            </a:r>
            <a:r>
              <a:rPr lang="el-GR" sz="2200" i="1" baseline="-25000" dirty="0"/>
              <a:t>i</a:t>
            </a:r>
            <a:r>
              <a:rPr lang="el-GR" sz="2200" dirty="0"/>
              <a:t>) = </a:t>
            </a:r>
            <a:r>
              <a:rPr lang="el-GR" sz="2200" i="1" dirty="0" err="1"/>
              <a:t>f</a:t>
            </a:r>
            <a:r>
              <a:rPr lang="el-GR" sz="2200" dirty="0" err="1"/>
              <a:t>(</a:t>
            </a:r>
            <a:r>
              <a:rPr lang="el-GR" sz="2200" i="1" dirty="0" err="1"/>
              <a:t>X</a:t>
            </a:r>
            <a:r>
              <a:rPr lang="el-GR" sz="2200" i="1" baseline="-25000" dirty="0" err="1"/>
              <a:t>i</a:t>
            </a:r>
            <a:r>
              <a:rPr lang="el-GR" sz="2200" dirty="0"/>
              <a:t>)  (2.2.1)</a:t>
            </a:r>
          </a:p>
          <a:p>
            <a:pPr marL="0" indent="0">
              <a:buNone/>
            </a:pPr>
            <a:r>
              <a:rPr lang="el-GR" sz="2200" dirty="0"/>
              <a:t>όπου </a:t>
            </a:r>
          </a:p>
          <a:p>
            <a:r>
              <a:rPr lang="el-GR" sz="2200" i="1" dirty="0" err="1"/>
              <a:t>f</a:t>
            </a:r>
            <a:r>
              <a:rPr lang="el-GR" sz="2200" dirty="0" err="1"/>
              <a:t>(</a:t>
            </a:r>
            <a:r>
              <a:rPr lang="el-GR" sz="2200" i="1" dirty="0" err="1"/>
              <a:t>X</a:t>
            </a:r>
            <a:r>
              <a:rPr lang="el-GR" sz="2200" i="1" baseline="-25000" dirty="0" err="1"/>
              <a:t>i</a:t>
            </a:r>
            <a:r>
              <a:rPr lang="el-GR" sz="2200" dirty="0"/>
              <a:t>) = κάποια συνάρτηση της ερμηνευτικής μεταβλητής </a:t>
            </a:r>
            <a:r>
              <a:rPr lang="el-GR" sz="2200" i="1" dirty="0"/>
              <a:t>X</a:t>
            </a:r>
            <a:r>
              <a:rPr lang="el-GR" sz="2200" dirty="0"/>
              <a:t>. </a:t>
            </a:r>
          </a:p>
          <a:p>
            <a:r>
              <a:rPr lang="el-GR" sz="2200" i="1" dirty="0"/>
              <a:t>E</a:t>
            </a:r>
            <a:r>
              <a:rPr lang="el-GR" sz="2200" dirty="0"/>
              <a:t>(</a:t>
            </a:r>
            <a:r>
              <a:rPr lang="el-GR" sz="2200" i="1" dirty="0"/>
              <a:t>Y</a:t>
            </a:r>
            <a:r>
              <a:rPr lang="el-GR" sz="2200" dirty="0"/>
              <a:t> | </a:t>
            </a:r>
            <a:r>
              <a:rPr lang="el-GR" sz="2200" i="1" dirty="0"/>
              <a:t>X</a:t>
            </a:r>
            <a:r>
              <a:rPr lang="el-GR" sz="2200" i="1" baseline="-25000" dirty="0"/>
              <a:t>i</a:t>
            </a:r>
            <a:r>
              <a:rPr lang="el-GR" sz="2200" dirty="0"/>
              <a:t>) είναι μία γραμμική συνάρτηση της</a:t>
            </a:r>
            <a:r>
              <a:rPr lang="el-GR" sz="2200" i="1" dirty="0"/>
              <a:t> X</a:t>
            </a:r>
            <a:r>
              <a:rPr lang="el-GR" sz="2200" i="1" baseline="-25000" dirty="0"/>
              <a:t>i</a:t>
            </a:r>
            <a:r>
              <a:rPr lang="el-GR" sz="2200" dirty="0"/>
              <a:t>. </a:t>
            </a:r>
          </a:p>
          <a:p>
            <a:r>
              <a:rPr lang="el-GR" sz="2200" dirty="0"/>
              <a:t>Είναι γνωστή ως </a:t>
            </a:r>
            <a:r>
              <a:rPr lang="el-GR" sz="2200" b="1" dirty="0"/>
              <a:t>υπό συνθήκη συνάρτηση προσδοκίας</a:t>
            </a:r>
            <a:r>
              <a:rPr lang="el-GR" sz="2200" dirty="0"/>
              <a:t> </a:t>
            </a:r>
            <a:r>
              <a:rPr lang="el-GR" sz="2200" b="1" dirty="0"/>
              <a:t>– ΣΣΠ</a:t>
            </a:r>
            <a:r>
              <a:rPr lang="el-GR" sz="2200" dirty="0"/>
              <a:t> (</a:t>
            </a:r>
            <a:r>
              <a:rPr lang="en-US" sz="2200" dirty="0"/>
              <a:t>conditional expectation function</a:t>
            </a:r>
            <a:r>
              <a:rPr lang="el-GR" sz="2200" dirty="0"/>
              <a:t> - CEF) ή </a:t>
            </a:r>
            <a:r>
              <a:rPr lang="el-GR" sz="2200" b="1" dirty="0"/>
              <a:t>συνάρτηση παλινδρόμησης του πληθυσμού</a:t>
            </a:r>
            <a:r>
              <a:rPr lang="el-GR" sz="2200" dirty="0"/>
              <a:t> (</a:t>
            </a:r>
            <a:r>
              <a:rPr lang="en-US" sz="2200" dirty="0"/>
              <a:t>population regression function</a:t>
            </a:r>
            <a:r>
              <a:rPr lang="el-GR" sz="2200" dirty="0"/>
              <a:t> - PRF) ή </a:t>
            </a:r>
            <a:r>
              <a:rPr lang="el-GR" sz="2200" b="1" dirty="0"/>
              <a:t>παλινδρόμηση </a:t>
            </a:r>
            <a:r>
              <a:rPr lang="el-GR" sz="2200" dirty="0"/>
              <a:t>πληθυσμού (</a:t>
            </a:r>
            <a:r>
              <a:rPr lang="en-US" sz="2200" dirty="0"/>
              <a:t>population regression</a:t>
            </a:r>
            <a:r>
              <a:rPr lang="el-GR" sz="2200" dirty="0"/>
              <a:t> - PR). </a:t>
            </a:r>
          </a:p>
          <a:p>
            <a:r>
              <a:rPr lang="el-GR" sz="2200" dirty="0"/>
              <a:t>Αναφέρει ότι η </a:t>
            </a:r>
            <a:r>
              <a:rPr lang="el-GR" sz="2200" i="1" dirty="0"/>
              <a:t>προσδοκώμενη τιμή</a:t>
            </a:r>
            <a:r>
              <a:rPr lang="el-GR" sz="2200" dirty="0"/>
              <a:t> της κατανομής της</a:t>
            </a:r>
            <a:r>
              <a:rPr lang="el-GR" sz="2200" i="1" dirty="0"/>
              <a:t> Y</a:t>
            </a:r>
            <a:r>
              <a:rPr lang="el-GR" sz="2200" dirty="0"/>
              <a:t> δοθείσης της</a:t>
            </a:r>
            <a:r>
              <a:rPr lang="el-GR" sz="2200" i="1" dirty="0"/>
              <a:t> X</a:t>
            </a:r>
            <a:r>
              <a:rPr lang="el-GR" sz="2200" i="1" baseline="-25000" dirty="0"/>
              <a:t>i</a:t>
            </a:r>
            <a:r>
              <a:rPr lang="el-GR" sz="2200" dirty="0"/>
              <a:t> συνδέεται συναρτησιακά με τη</a:t>
            </a:r>
            <a:r>
              <a:rPr lang="el-GR" sz="2200" i="1" dirty="0"/>
              <a:t> X</a:t>
            </a:r>
            <a:r>
              <a:rPr lang="el-GR" sz="2200" i="1" baseline="-25000" dirty="0"/>
              <a:t>i</a:t>
            </a:r>
            <a:r>
              <a:rPr lang="el-GR" sz="2200" dirty="0"/>
              <a:t>. </a:t>
            </a:r>
            <a:endParaRPr lang="en-GB" sz="22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11</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2.2 Η Έννοια της Συνάρτησης Παλινδρόμησης του Πληθυσμού (</a:t>
            </a:r>
            <a:r>
              <a:rPr lang="en-US" sz="3600" b="1" dirty="0"/>
              <a:t>PRF</a:t>
            </a:r>
            <a:r>
              <a:rPr lang="el-GR" sz="3600" b="1" dirty="0"/>
              <a:t>)</a:t>
            </a:r>
            <a:endParaRPr lang="en-GB" sz="3600" dirty="0"/>
          </a:p>
        </p:txBody>
      </p:sp>
      <p:sp>
        <p:nvSpPr>
          <p:cNvPr id="3" name="Θέση περιεχομένου 2"/>
          <p:cNvSpPr>
            <a:spLocks noGrp="1"/>
          </p:cNvSpPr>
          <p:nvPr>
            <p:ph idx="1"/>
          </p:nvPr>
        </p:nvSpPr>
        <p:spPr>
          <a:xfrm>
            <a:off x="247304" y="1412776"/>
            <a:ext cx="8649393" cy="4525963"/>
          </a:xfrm>
        </p:spPr>
        <p:txBody>
          <a:bodyPr>
            <a:noAutofit/>
          </a:bodyPr>
          <a:lstStyle/>
          <a:p>
            <a:r>
              <a:rPr lang="el-GR" sz="2000" dirty="0"/>
              <a:t>Ως μία πρώτη προσέγγιση ή υπόθεση εργασίας, μπορούμε να υποθέσουμε ότι η PRF </a:t>
            </a:r>
            <a:r>
              <a:rPr lang="el-GR" sz="2000" i="1" dirty="0"/>
              <a:t>E</a:t>
            </a:r>
            <a:r>
              <a:rPr lang="el-GR" sz="2000" dirty="0"/>
              <a:t>(</a:t>
            </a:r>
            <a:r>
              <a:rPr lang="el-GR" sz="2000" i="1" dirty="0"/>
              <a:t>Y</a:t>
            </a:r>
            <a:r>
              <a:rPr lang="el-GR" sz="2000" dirty="0"/>
              <a:t> | </a:t>
            </a:r>
            <a:r>
              <a:rPr lang="el-GR" sz="2000" i="1" dirty="0"/>
              <a:t>X</a:t>
            </a:r>
            <a:r>
              <a:rPr lang="el-GR" sz="2000" i="1" baseline="-25000" dirty="0"/>
              <a:t>i</a:t>
            </a:r>
            <a:r>
              <a:rPr lang="el-GR" sz="2000" dirty="0"/>
              <a:t>) είναι μία γραμμική συνάρτηση της</a:t>
            </a:r>
            <a:r>
              <a:rPr lang="el-GR" sz="2000" i="1" dirty="0"/>
              <a:t> X</a:t>
            </a:r>
            <a:r>
              <a:rPr lang="el-GR" sz="2000" i="1" baseline="-25000" dirty="0"/>
              <a:t>i</a:t>
            </a:r>
            <a:r>
              <a:rPr lang="el-GR" sz="2000" dirty="0"/>
              <a:t>, π.χ., του τύπου </a:t>
            </a:r>
          </a:p>
          <a:p>
            <a:pPr marL="0" indent="0" algn="ctr">
              <a:buNone/>
            </a:pPr>
            <a:r>
              <a:rPr lang="el-GR" sz="2000" i="1" dirty="0"/>
              <a:t>E</a:t>
            </a:r>
            <a:r>
              <a:rPr lang="el-GR" sz="2000" dirty="0"/>
              <a:t>(</a:t>
            </a:r>
            <a:r>
              <a:rPr lang="el-GR" sz="2000" i="1" dirty="0"/>
              <a:t>Y</a:t>
            </a:r>
            <a:r>
              <a:rPr lang="el-GR" sz="2000" dirty="0"/>
              <a:t> | </a:t>
            </a:r>
            <a:r>
              <a:rPr lang="el-GR" sz="2000" i="1" dirty="0"/>
              <a:t>X</a:t>
            </a:r>
            <a:r>
              <a:rPr lang="el-GR" sz="2000" i="1" baseline="-25000" dirty="0"/>
              <a:t>i</a:t>
            </a:r>
            <a:r>
              <a:rPr lang="el-GR" sz="2000" dirty="0"/>
              <a:t>) = </a:t>
            </a:r>
            <a:r>
              <a:rPr lang="el-GR" sz="2000" i="1" dirty="0"/>
              <a:t>β</a:t>
            </a:r>
            <a:r>
              <a:rPr lang="el-GR" sz="2000" baseline="-25000" dirty="0"/>
              <a:t>1</a:t>
            </a:r>
            <a:r>
              <a:rPr lang="el-GR" sz="2000" dirty="0"/>
              <a:t> + </a:t>
            </a:r>
            <a:r>
              <a:rPr lang="el-GR" sz="2000" i="1" dirty="0"/>
              <a:t>β</a:t>
            </a:r>
            <a:r>
              <a:rPr lang="el-GR" sz="2000" baseline="-25000" dirty="0"/>
              <a:t>2</a:t>
            </a:r>
            <a:r>
              <a:rPr lang="el-GR" sz="2000" i="1" dirty="0"/>
              <a:t>X</a:t>
            </a:r>
            <a:r>
              <a:rPr lang="el-GR" sz="2000" i="1" baseline="-25000" dirty="0"/>
              <a:t>i</a:t>
            </a:r>
            <a:r>
              <a:rPr lang="el-GR" sz="2000" dirty="0"/>
              <a:t>  (2.2.2)</a:t>
            </a:r>
          </a:p>
          <a:p>
            <a:pPr marL="0" indent="0">
              <a:buNone/>
            </a:pPr>
            <a:r>
              <a:rPr lang="el-GR" sz="2000" dirty="0"/>
              <a:t>όπου </a:t>
            </a:r>
          </a:p>
          <a:p>
            <a:r>
              <a:rPr lang="el-GR" sz="2000" i="1" dirty="0"/>
              <a:t>β</a:t>
            </a:r>
            <a:r>
              <a:rPr lang="el-GR" sz="2000" baseline="-25000" dirty="0"/>
              <a:t>1</a:t>
            </a:r>
            <a:r>
              <a:rPr lang="el-GR" sz="2000" dirty="0"/>
              <a:t> και </a:t>
            </a:r>
            <a:r>
              <a:rPr lang="el-GR" sz="2000" i="1" dirty="0"/>
              <a:t>β</a:t>
            </a:r>
            <a:r>
              <a:rPr lang="el-GR" sz="2000" baseline="-25000" dirty="0"/>
              <a:t>2</a:t>
            </a:r>
            <a:r>
              <a:rPr lang="el-GR" sz="2000" dirty="0"/>
              <a:t> είναι άγνωστες, αλλά σταθερές παράμετροι που είναι γνωστές ως  </a:t>
            </a:r>
            <a:r>
              <a:rPr lang="el-GR" sz="2000" b="1" dirty="0"/>
              <a:t>συντελεστές παλινδρόμησης </a:t>
            </a:r>
            <a:r>
              <a:rPr lang="el-GR" sz="2000" dirty="0"/>
              <a:t>(</a:t>
            </a:r>
            <a:r>
              <a:rPr lang="en-US" sz="2000" dirty="0"/>
              <a:t>regression coefficients</a:t>
            </a:r>
            <a:r>
              <a:rPr lang="el-GR" sz="2000" dirty="0"/>
              <a:t>).</a:t>
            </a:r>
          </a:p>
          <a:p>
            <a:r>
              <a:rPr lang="el-GR" sz="2000" dirty="0"/>
              <a:t>Οι </a:t>
            </a:r>
            <a:r>
              <a:rPr lang="el-GR" sz="2000" i="1" dirty="0"/>
              <a:t>β</a:t>
            </a:r>
            <a:r>
              <a:rPr lang="el-GR" sz="2000" baseline="-25000" dirty="0"/>
              <a:t>1</a:t>
            </a:r>
            <a:r>
              <a:rPr lang="el-GR" sz="2000" dirty="0"/>
              <a:t> και </a:t>
            </a:r>
            <a:r>
              <a:rPr lang="el-GR" sz="2000" i="1" dirty="0"/>
              <a:t>β</a:t>
            </a:r>
            <a:r>
              <a:rPr lang="el-GR" sz="2000" baseline="-25000" dirty="0"/>
              <a:t>2</a:t>
            </a:r>
            <a:r>
              <a:rPr lang="el-GR" sz="2000" dirty="0"/>
              <a:t>, επίσης, είναι γνωστές και ως </a:t>
            </a:r>
            <a:r>
              <a:rPr lang="el-GR" sz="2000" b="1" dirty="0"/>
              <a:t>συντελεστής</a:t>
            </a:r>
            <a:r>
              <a:rPr lang="el-GR" sz="2000" dirty="0"/>
              <a:t> </a:t>
            </a:r>
            <a:r>
              <a:rPr lang="el-GR" sz="2000" b="1" dirty="0"/>
              <a:t>σταθεράς </a:t>
            </a:r>
            <a:r>
              <a:rPr lang="el-GR" sz="2000" dirty="0"/>
              <a:t>(</a:t>
            </a:r>
            <a:r>
              <a:rPr lang="en-US" sz="2000" dirty="0"/>
              <a:t>intercept coefficient</a:t>
            </a:r>
            <a:r>
              <a:rPr lang="el-GR" sz="2000" dirty="0"/>
              <a:t>)</a:t>
            </a:r>
            <a:r>
              <a:rPr lang="el-GR" sz="2000" b="1" dirty="0"/>
              <a:t> </a:t>
            </a:r>
            <a:r>
              <a:rPr lang="el-GR" sz="2000" dirty="0"/>
              <a:t>και </a:t>
            </a:r>
            <a:r>
              <a:rPr lang="el-GR" sz="2000" b="1" dirty="0"/>
              <a:t>συντελεστής</a:t>
            </a:r>
            <a:r>
              <a:rPr lang="el-GR" sz="2000" dirty="0"/>
              <a:t> </a:t>
            </a:r>
            <a:r>
              <a:rPr lang="el-GR" sz="2000" b="1" dirty="0"/>
              <a:t>κλίσης </a:t>
            </a:r>
            <a:r>
              <a:rPr lang="el-GR" sz="2000" dirty="0"/>
              <a:t>(</a:t>
            </a:r>
            <a:r>
              <a:rPr lang="en-US" sz="2000" dirty="0"/>
              <a:t>slope coefficient</a:t>
            </a:r>
            <a:r>
              <a:rPr lang="el-GR" sz="2000" dirty="0"/>
              <a:t>), αντίστοιχα. </a:t>
            </a:r>
          </a:p>
          <a:p>
            <a:r>
              <a:rPr lang="el-GR" sz="2000" dirty="0"/>
              <a:t>Η εξίσωση (2.2.1), είναι γνωστή ως </a:t>
            </a:r>
            <a:r>
              <a:rPr lang="el-GR" sz="2000" b="1" dirty="0"/>
              <a:t>γραμμική συνάρτηση παλινδρόμησης του πληθυσμού </a:t>
            </a:r>
            <a:r>
              <a:rPr lang="el-GR" sz="2000" dirty="0"/>
              <a:t>(</a:t>
            </a:r>
            <a:r>
              <a:rPr lang="en-US" sz="2000" dirty="0"/>
              <a:t>linear population regression function</a:t>
            </a:r>
            <a:r>
              <a:rPr lang="el-GR" sz="2000" dirty="0"/>
              <a:t>). </a:t>
            </a:r>
          </a:p>
          <a:p>
            <a:r>
              <a:rPr lang="el-GR" sz="2000" dirty="0"/>
              <a:t>Ορισμένες εναλλακτικές εκφράσεις που χρησιμοποιούνται στη βιβλιογραφία είναι </a:t>
            </a:r>
            <a:r>
              <a:rPr lang="el-GR" sz="2000" i="1" dirty="0"/>
              <a:t>γραμμικό υπόδειγμα παλινδρόμησης του πληθυσμού</a:t>
            </a:r>
            <a:r>
              <a:rPr lang="el-GR" sz="2000" dirty="0"/>
              <a:t> ή απλώς </a:t>
            </a:r>
            <a:r>
              <a:rPr lang="el-GR" sz="2000" i="1" dirty="0"/>
              <a:t>γραμμική παλινδρόμηση του πληθυσμού</a:t>
            </a:r>
            <a:r>
              <a:rPr lang="el-GR" sz="2000" dirty="0"/>
              <a:t>. </a:t>
            </a:r>
          </a:p>
          <a:p>
            <a:r>
              <a:rPr lang="el-GR" sz="2000" dirty="0"/>
              <a:t>Οι όροι χρησιμοποιούνται </a:t>
            </a:r>
            <a:r>
              <a:rPr lang="el-GR" sz="2000" b="1" dirty="0"/>
              <a:t>παλινδρόμηση</a:t>
            </a:r>
            <a:r>
              <a:rPr lang="el-GR" sz="2000" dirty="0"/>
              <a:t>, </a:t>
            </a:r>
            <a:r>
              <a:rPr lang="el-GR" sz="2000" b="1" dirty="0"/>
              <a:t>εξίσωση παλινδρόμησης</a:t>
            </a:r>
            <a:r>
              <a:rPr lang="el-GR" sz="2000" dirty="0"/>
              <a:t> και </a:t>
            </a:r>
            <a:r>
              <a:rPr lang="el-GR" sz="2000" b="1" dirty="0"/>
              <a:t>υπόδειγμα παλινδρόμησης</a:t>
            </a:r>
            <a:r>
              <a:rPr lang="el-GR" sz="2000" dirty="0"/>
              <a:t> ως συνώνυμα.</a:t>
            </a:r>
            <a:endParaRPr lang="en-GB" sz="20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12</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6413895"/>
            <a:ext cx="705032" cy="436942"/>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2.3 Η Έννοια του Όρου </a:t>
            </a:r>
            <a:r>
              <a:rPr lang="el-GR" b="1" i="1" dirty="0"/>
              <a:t>Γραμμικό</a:t>
            </a:r>
            <a:r>
              <a:rPr lang="el-GR" b="1" dirty="0"/>
              <a:t> </a:t>
            </a:r>
            <a:endParaRPr lang="en-GB" dirty="0"/>
          </a:p>
        </p:txBody>
      </p:sp>
      <p:sp>
        <p:nvSpPr>
          <p:cNvPr id="3" name="Θέση περιεχομένου 2"/>
          <p:cNvSpPr>
            <a:spLocks noGrp="1"/>
          </p:cNvSpPr>
          <p:nvPr>
            <p:ph idx="1"/>
          </p:nvPr>
        </p:nvSpPr>
        <p:spPr/>
        <p:txBody>
          <a:bodyPr>
            <a:normAutofit fontScale="70000" lnSpcReduction="20000"/>
          </a:bodyPr>
          <a:lstStyle/>
          <a:p>
            <a:r>
              <a:rPr lang="el-GR" sz="4600" b="1" dirty="0"/>
              <a:t>Γραμμικότητα ως προς τις Μεταβλητές </a:t>
            </a:r>
            <a:endParaRPr lang="el-GR" sz="5700" b="1" dirty="0"/>
          </a:p>
          <a:p>
            <a:r>
              <a:rPr lang="el-GR" dirty="0"/>
              <a:t>Η πρώτη και ίσως πιο «φυσική» έννοια της γραμμικότητας είναι ότι η υπό συνθήκη προσδοκία της</a:t>
            </a:r>
            <a:r>
              <a:rPr lang="el-GR" i="1" dirty="0"/>
              <a:t> Y</a:t>
            </a:r>
            <a:r>
              <a:rPr lang="el-GR" dirty="0"/>
              <a:t> είναι μία γραμμική συνάρτηση της</a:t>
            </a:r>
            <a:r>
              <a:rPr lang="el-GR" i="1" dirty="0"/>
              <a:t> X</a:t>
            </a:r>
            <a:r>
              <a:rPr lang="el-GR" i="1" baseline="-25000" dirty="0"/>
              <a:t>i</a:t>
            </a:r>
            <a:r>
              <a:rPr lang="el-GR" dirty="0"/>
              <a:t>. </a:t>
            </a:r>
          </a:p>
          <a:p>
            <a:r>
              <a:rPr lang="el-GR" dirty="0"/>
              <a:t>Η καμπύλη παλινδρόμησης στην περίπτωση αυτή είναι μία ευθεία γραμμή. Με βάση αυτή την ερμηνεία, μία συνάρτηση παλινδρόμησης, όπως η </a:t>
            </a:r>
            <a:r>
              <a:rPr lang="el-GR" i="1" dirty="0"/>
              <a:t>E</a:t>
            </a:r>
            <a:r>
              <a:rPr lang="el-GR" dirty="0"/>
              <a:t>(</a:t>
            </a:r>
            <a:r>
              <a:rPr lang="el-GR" i="1" dirty="0"/>
              <a:t>Y</a:t>
            </a:r>
            <a:r>
              <a:rPr lang="el-GR" dirty="0"/>
              <a:t> | </a:t>
            </a:r>
            <a:r>
              <a:rPr lang="el-GR" i="1" dirty="0"/>
              <a:t>X</a:t>
            </a:r>
            <a:r>
              <a:rPr lang="el-GR" i="1" baseline="-25000" dirty="0"/>
              <a:t>i</a:t>
            </a:r>
            <a:r>
              <a:rPr lang="el-GR" dirty="0"/>
              <a:t>) = </a:t>
            </a:r>
            <a:r>
              <a:rPr lang="el-GR" i="1" dirty="0"/>
              <a:t>β</a:t>
            </a:r>
            <a:r>
              <a:rPr lang="el-GR" baseline="-25000" dirty="0"/>
              <a:t>1</a:t>
            </a:r>
            <a:r>
              <a:rPr lang="el-GR" dirty="0"/>
              <a:t> + </a:t>
            </a:r>
            <a:r>
              <a:rPr lang="el-GR" i="1" dirty="0"/>
              <a:t>β</a:t>
            </a:r>
            <a:r>
              <a:rPr lang="el-GR" baseline="-25000" dirty="0"/>
              <a:t>2</a:t>
            </a:r>
            <a:r>
              <a:rPr lang="el-GR" i="1" dirty="0"/>
              <a:t>X</a:t>
            </a:r>
            <a:r>
              <a:rPr lang="el-GR" i="1" baseline="-25000" dirty="0"/>
              <a:t>i</a:t>
            </a:r>
            <a:r>
              <a:rPr lang="el-GR" baseline="30000" dirty="0"/>
              <a:t>2</a:t>
            </a:r>
            <a:r>
              <a:rPr lang="el-GR" dirty="0"/>
              <a:t> δεν είναι μία γραμμική συνάρτηση επειδή η μεταβλητή </a:t>
            </a:r>
            <a:r>
              <a:rPr lang="el-GR" i="1" dirty="0"/>
              <a:t>X</a:t>
            </a:r>
            <a:r>
              <a:rPr lang="el-GR" dirty="0"/>
              <a:t> εμφανίζεται με μία δύναμη ή ένα δείκτη ίση/ίσο με 2. </a:t>
            </a:r>
          </a:p>
          <a:p>
            <a:r>
              <a:rPr lang="el-GR" dirty="0"/>
              <a:t>Μία συνάρτηση </a:t>
            </a:r>
            <a:r>
              <a:rPr lang="en-US" i="1" dirty="0"/>
              <a:t>Y</a:t>
            </a:r>
            <a:r>
              <a:rPr lang="el-GR" dirty="0"/>
              <a:t> = </a:t>
            </a:r>
            <a:r>
              <a:rPr lang="el-GR" i="1" dirty="0"/>
              <a:t>f</a:t>
            </a:r>
            <a:r>
              <a:rPr lang="el-GR" dirty="0"/>
              <a:t>(</a:t>
            </a:r>
            <a:r>
              <a:rPr lang="en-US" i="1" dirty="0"/>
              <a:t>X</a:t>
            </a:r>
            <a:r>
              <a:rPr lang="el-GR" dirty="0"/>
              <a:t>) θεωρείται γραμμική ως προς τη </a:t>
            </a:r>
            <a:r>
              <a:rPr lang="el-GR" i="1" dirty="0"/>
              <a:t>Χ</a:t>
            </a:r>
            <a:r>
              <a:rPr lang="el-GR" dirty="0"/>
              <a:t> αν η </a:t>
            </a:r>
            <a:r>
              <a:rPr lang="el-GR" i="1" dirty="0"/>
              <a:t>Χ</a:t>
            </a:r>
            <a:r>
              <a:rPr lang="el-GR" dirty="0"/>
              <a:t> εμφανίζεται με μία δύναμη ή δείκτη ίση με 1 (δηλαδή, εξαιρούνται όροι όπως </a:t>
            </a:r>
            <a:r>
              <a:rPr lang="el-GR" i="1" dirty="0"/>
              <a:t>X</a:t>
            </a:r>
            <a:r>
              <a:rPr lang="el-GR" baseline="30000" dirty="0"/>
              <a:t>2</a:t>
            </a:r>
            <a:r>
              <a:rPr lang="el-GR" dirty="0"/>
              <a:t>, , και ούτω καθεξής) και δεν πολλαπλασιάζεται ή διαιρείται με οποιοδήποτε άλλη μεταβλητή (για παράδειγμα, </a:t>
            </a:r>
            <a:r>
              <a:rPr lang="el-GR" i="1" dirty="0"/>
              <a:t>Χ*Ζ</a:t>
            </a:r>
            <a:r>
              <a:rPr lang="el-GR" dirty="0"/>
              <a:t> ή </a:t>
            </a:r>
            <a:r>
              <a:rPr lang="el-GR" i="1" dirty="0"/>
              <a:t>Χ/Ζ</a:t>
            </a:r>
            <a:r>
              <a:rPr lang="el-GR" dirty="0"/>
              <a:t>, όπου </a:t>
            </a:r>
            <a:r>
              <a:rPr lang="el-GR" i="1" dirty="0"/>
              <a:t>Ζ</a:t>
            </a:r>
            <a:r>
              <a:rPr lang="el-GR" dirty="0"/>
              <a:t> είναι μία άλλη μεταβλητή). </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13</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2.3 Η Έννοια του Όρου </a:t>
            </a:r>
            <a:r>
              <a:rPr lang="el-GR" b="1" i="1" dirty="0"/>
              <a:t>Γραμμικό</a:t>
            </a:r>
            <a:r>
              <a:rPr lang="el-GR" b="1" dirty="0"/>
              <a:t> </a:t>
            </a:r>
            <a:endParaRPr lang="en-GB" dirty="0"/>
          </a:p>
        </p:txBody>
      </p:sp>
      <p:sp>
        <p:nvSpPr>
          <p:cNvPr id="3" name="Θέση περιεχομένου 2"/>
          <p:cNvSpPr>
            <a:spLocks noGrp="1"/>
          </p:cNvSpPr>
          <p:nvPr>
            <p:ph idx="1"/>
          </p:nvPr>
        </p:nvSpPr>
        <p:spPr/>
        <p:txBody>
          <a:bodyPr>
            <a:normAutofit fontScale="70000" lnSpcReduction="20000"/>
          </a:bodyPr>
          <a:lstStyle/>
          <a:p>
            <a:r>
              <a:rPr lang="el-GR" sz="4600" b="1" dirty="0"/>
              <a:t>Γραμμικότητα ως προς τις Παραμέτρους</a:t>
            </a:r>
          </a:p>
          <a:p>
            <a:r>
              <a:rPr lang="el-GR" dirty="0"/>
              <a:t>Η δεύτερη ερμηνεία της γραμμικότητας είναι ότι η υπό συνθήκη προσδοκία της </a:t>
            </a:r>
            <a:r>
              <a:rPr lang="el-GR" i="1" dirty="0"/>
              <a:t>Y</a:t>
            </a:r>
            <a:r>
              <a:rPr lang="el-GR" dirty="0"/>
              <a:t>, </a:t>
            </a:r>
            <a:r>
              <a:rPr lang="el-GR" i="1" dirty="0"/>
              <a:t>E</a:t>
            </a:r>
            <a:r>
              <a:rPr lang="el-GR" dirty="0"/>
              <a:t>(</a:t>
            </a:r>
            <a:r>
              <a:rPr lang="el-GR" i="1" dirty="0"/>
              <a:t>Y</a:t>
            </a:r>
            <a:r>
              <a:rPr lang="el-GR" dirty="0"/>
              <a:t> | </a:t>
            </a:r>
            <a:r>
              <a:rPr lang="el-GR" i="1" dirty="0"/>
              <a:t>X</a:t>
            </a:r>
            <a:r>
              <a:rPr lang="el-GR" i="1" baseline="-25000" dirty="0"/>
              <a:t>i</a:t>
            </a:r>
            <a:r>
              <a:rPr lang="el-GR" dirty="0"/>
              <a:t>), είναι μία γραμμική συνάρτηση των παραμέτρων, δηλαδή των </a:t>
            </a:r>
            <a:r>
              <a:rPr lang="el-GR" i="1" dirty="0"/>
              <a:t>β.</a:t>
            </a:r>
            <a:r>
              <a:rPr lang="el-GR" dirty="0"/>
              <a:t> </a:t>
            </a:r>
          </a:p>
          <a:p>
            <a:r>
              <a:rPr lang="el-GR" dirty="0"/>
              <a:t>Μπορεί να είναι ή μπορεί να μην είναι γραμμική ως προς τη μεταβλητή </a:t>
            </a:r>
            <a:r>
              <a:rPr lang="el-GR" i="1" dirty="0"/>
              <a:t>X</a:t>
            </a:r>
            <a:r>
              <a:rPr lang="el-GR" dirty="0"/>
              <a:t>. </a:t>
            </a:r>
          </a:p>
          <a:p>
            <a:r>
              <a:rPr lang="el-GR" dirty="0"/>
              <a:t>Σε αυτή την ερμηνεία το </a:t>
            </a:r>
            <a:r>
              <a:rPr lang="el-GR" i="1" dirty="0"/>
              <a:t>E</a:t>
            </a:r>
            <a:r>
              <a:rPr lang="el-GR" dirty="0"/>
              <a:t>(</a:t>
            </a:r>
            <a:r>
              <a:rPr lang="el-GR" i="1" dirty="0"/>
              <a:t>Y</a:t>
            </a:r>
            <a:r>
              <a:rPr lang="el-GR" dirty="0"/>
              <a:t> | </a:t>
            </a:r>
            <a:r>
              <a:rPr lang="el-GR" i="1" dirty="0"/>
              <a:t>X</a:t>
            </a:r>
            <a:r>
              <a:rPr lang="el-GR" i="1" baseline="-25000" dirty="0"/>
              <a:t>i</a:t>
            </a:r>
            <a:r>
              <a:rPr lang="el-GR" dirty="0"/>
              <a:t>) = </a:t>
            </a:r>
            <a:r>
              <a:rPr lang="el-GR" i="1" dirty="0"/>
              <a:t>β</a:t>
            </a:r>
            <a:r>
              <a:rPr lang="el-GR" baseline="-25000" dirty="0"/>
              <a:t>1</a:t>
            </a:r>
            <a:r>
              <a:rPr lang="el-GR" dirty="0"/>
              <a:t>+ </a:t>
            </a:r>
            <a:r>
              <a:rPr lang="el-GR" i="1" dirty="0"/>
              <a:t>β</a:t>
            </a:r>
            <a:r>
              <a:rPr lang="el-GR" baseline="-25000" dirty="0"/>
              <a:t>2</a:t>
            </a:r>
            <a:r>
              <a:rPr lang="el-GR" i="1" dirty="0"/>
              <a:t>X</a:t>
            </a:r>
            <a:r>
              <a:rPr lang="el-GR" i="1" baseline="-25000" dirty="0"/>
              <a:t>i</a:t>
            </a:r>
            <a:r>
              <a:rPr lang="el-GR" baseline="30000" dirty="0"/>
              <a:t>2</a:t>
            </a:r>
            <a:r>
              <a:rPr lang="el-GR" dirty="0"/>
              <a:t> είναι ένα γραμμικό (ως προς τις παραμέτρους) υπόδειγμα παλινδρόμησης. </a:t>
            </a:r>
          </a:p>
          <a:p>
            <a:r>
              <a:rPr lang="el-GR" dirty="0"/>
              <a:t>Έστω ότι η </a:t>
            </a:r>
            <a:r>
              <a:rPr lang="el-GR" i="1" dirty="0"/>
              <a:t>X</a:t>
            </a:r>
            <a:r>
              <a:rPr lang="el-GR" dirty="0"/>
              <a:t> παίρνει την τιμή 3. Ως εκ τούτου, </a:t>
            </a:r>
            <a:r>
              <a:rPr lang="el-GR" i="1" dirty="0"/>
              <a:t>E</a:t>
            </a:r>
            <a:r>
              <a:rPr lang="el-GR" dirty="0"/>
              <a:t>(</a:t>
            </a:r>
            <a:r>
              <a:rPr lang="el-GR" i="1" dirty="0"/>
              <a:t>Y</a:t>
            </a:r>
            <a:r>
              <a:rPr lang="el-GR" dirty="0"/>
              <a:t> | </a:t>
            </a:r>
            <a:r>
              <a:rPr lang="el-GR" i="1" dirty="0"/>
              <a:t>X</a:t>
            </a:r>
            <a:r>
              <a:rPr lang="el-GR" dirty="0"/>
              <a:t> = 3) = </a:t>
            </a:r>
            <a:r>
              <a:rPr lang="el-GR" i="1" dirty="0"/>
              <a:t>β</a:t>
            </a:r>
            <a:r>
              <a:rPr lang="el-GR" baseline="-25000" dirty="0"/>
              <a:t>1</a:t>
            </a:r>
            <a:r>
              <a:rPr lang="el-GR" dirty="0"/>
              <a:t>+ 9</a:t>
            </a:r>
            <a:r>
              <a:rPr lang="el-GR" i="1" dirty="0"/>
              <a:t>β</a:t>
            </a:r>
            <a:r>
              <a:rPr lang="el-GR" baseline="-25000" dirty="0"/>
              <a:t>2</a:t>
            </a:r>
            <a:r>
              <a:rPr lang="el-GR" dirty="0"/>
              <a:t>, η οποία είναι προφανώς γραμμική ως προς τις </a:t>
            </a:r>
            <a:r>
              <a:rPr lang="el-GR" i="1" dirty="0"/>
              <a:t>β</a:t>
            </a:r>
            <a:r>
              <a:rPr lang="el-GR" baseline="-25000" dirty="0"/>
              <a:t>1 </a:t>
            </a:r>
            <a:r>
              <a:rPr lang="el-GR" dirty="0"/>
              <a:t>και </a:t>
            </a:r>
            <a:r>
              <a:rPr lang="el-GR" i="1" dirty="0"/>
              <a:t>β</a:t>
            </a:r>
            <a:r>
              <a:rPr lang="el-GR" baseline="-25000" dirty="0"/>
              <a:t>2</a:t>
            </a:r>
            <a:r>
              <a:rPr lang="el-GR" dirty="0"/>
              <a:t>. </a:t>
            </a:r>
          </a:p>
          <a:p>
            <a:r>
              <a:rPr lang="el-GR" dirty="0"/>
              <a:t>Μία συνάρτηση λέγεται ότι είναι γραμμική ως προς την παράμετρο, π.χ. </a:t>
            </a:r>
            <a:r>
              <a:rPr lang="el-GR" i="1" dirty="0"/>
              <a:t>β</a:t>
            </a:r>
            <a:r>
              <a:rPr lang="el-GR" baseline="-25000" dirty="0"/>
              <a:t>1</a:t>
            </a:r>
            <a:r>
              <a:rPr lang="el-GR" dirty="0"/>
              <a:t>, αν η </a:t>
            </a:r>
            <a:r>
              <a:rPr lang="el-GR" i="1" dirty="0"/>
              <a:t>β</a:t>
            </a:r>
            <a:r>
              <a:rPr lang="el-GR" baseline="-25000" dirty="0"/>
              <a:t>1 </a:t>
            </a:r>
            <a:r>
              <a:rPr lang="el-GR" dirty="0"/>
              <a:t>υψώνεται μόνο στην 1</a:t>
            </a:r>
            <a:r>
              <a:rPr lang="el-GR" baseline="30000" dirty="0"/>
              <a:t>η</a:t>
            </a:r>
            <a:r>
              <a:rPr lang="el-GR" dirty="0"/>
              <a:t> και δεν πολλαπλασιάζεται ή διαιρείται με οποιαδήποτε άλλη παράμετρο (για παράδειγμα, </a:t>
            </a:r>
            <a:r>
              <a:rPr lang="el-GR" i="1" dirty="0"/>
              <a:t>β</a:t>
            </a:r>
            <a:r>
              <a:rPr lang="el-GR" baseline="-25000" dirty="0"/>
              <a:t>1</a:t>
            </a:r>
            <a:r>
              <a:rPr lang="el-GR" i="1" dirty="0"/>
              <a:t>β</a:t>
            </a:r>
            <a:r>
              <a:rPr lang="el-GR" baseline="-25000" dirty="0"/>
              <a:t>2</a:t>
            </a:r>
            <a:r>
              <a:rPr lang="el-GR" dirty="0"/>
              <a:t>, </a:t>
            </a:r>
            <a:r>
              <a:rPr lang="el-GR" i="1" dirty="0"/>
              <a:t>β</a:t>
            </a:r>
            <a:r>
              <a:rPr lang="el-GR" baseline="-25000" dirty="0"/>
              <a:t>2</a:t>
            </a:r>
            <a:r>
              <a:rPr lang="el-GR" dirty="0"/>
              <a:t>/</a:t>
            </a:r>
            <a:r>
              <a:rPr lang="el-GR" i="1" dirty="0"/>
              <a:t>β</a:t>
            </a:r>
            <a:r>
              <a:rPr lang="el-GR" baseline="-25000" dirty="0"/>
              <a:t>1</a:t>
            </a:r>
            <a:r>
              <a:rPr lang="el-GR" dirty="0"/>
              <a:t>, και ούτω καθεξής).</a:t>
            </a:r>
          </a:p>
          <a:p>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14</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2.3 Η Έννοια του Όρου </a:t>
            </a:r>
            <a:r>
              <a:rPr lang="el-GR" b="1" i="1" dirty="0"/>
              <a:t>Γραμμικό</a:t>
            </a:r>
            <a:r>
              <a:rPr lang="el-GR" b="1" dirty="0"/>
              <a:t> </a:t>
            </a:r>
            <a:endParaRPr lang="en-GB" dirty="0"/>
          </a:p>
        </p:txBody>
      </p:sp>
      <p:sp>
        <p:nvSpPr>
          <p:cNvPr id="3" name="Θέση περιεχομένου 2"/>
          <p:cNvSpPr>
            <a:spLocks noGrp="1"/>
          </p:cNvSpPr>
          <p:nvPr>
            <p:ph idx="1"/>
          </p:nvPr>
        </p:nvSpPr>
        <p:spPr/>
        <p:txBody>
          <a:bodyPr>
            <a:normAutofit fontScale="92500" lnSpcReduction="10000"/>
          </a:bodyPr>
          <a:lstStyle/>
          <a:p>
            <a:r>
              <a:rPr lang="el-GR" dirty="0"/>
              <a:t>Από τις δύο ερμηνείες της γραμμικότητας, η γραμμικότητα ως προς τις παραμέτρους αφορά την ανάπτυξη της θεωρίας παλινδρόμησης. </a:t>
            </a:r>
          </a:p>
          <a:p>
            <a:r>
              <a:rPr lang="el-GR" dirty="0"/>
              <a:t>Ως εκ τούτου, </a:t>
            </a:r>
            <a:r>
              <a:rPr lang="el-GR" i="1" dirty="0"/>
              <a:t>ο όρος «γραμμική» παλινδρόμηση θα σημαίνει πάντα μία παλινδρόμηση που είναι γραμμική ως προς τις </a:t>
            </a:r>
            <a:r>
              <a:rPr lang="el-GR" i="1" dirty="0" err="1"/>
              <a:t>παραμέτρους˙</a:t>
            </a:r>
            <a:r>
              <a:rPr lang="el-GR" i="1" dirty="0"/>
              <a:t> τα β (δηλαδή, οι παράμετροι) υψώνονται μόνο στην πρώτη δύναμη. Μπορεί να είναι ή μπορεί να μην είναι γραμμική ως προς τις ερμηνευτικές μεταβλητές, τις Χ</a:t>
            </a:r>
            <a:r>
              <a:rPr lang="el-GR" dirty="0"/>
              <a:t>. </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15</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ΔΙΑΓΡΑΜΜΑ 2.3</a:t>
            </a:r>
            <a:r>
              <a:rPr lang="el-GR" sz="3600" dirty="0"/>
              <a:t> Γραμμικές συναρτήσεις ως προς τις παραμέτρους</a:t>
            </a:r>
            <a:endParaRPr lang="en-GB" sz="3600" dirty="0"/>
          </a:p>
        </p:txBody>
      </p:sp>
      <p:pic>
        <p:nvPicPr>
          <p:cNvPr id="6" name="Θέση περιεχομένου 5" descr="Απόσπασμα οθόν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5728" y="1628800"/>
            <a:ext cx="5352543" cy="4525963"/>
          </a:xfrm>
        </p:spPr>
      </p:pic>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16</a:t>
            </a:fld>
            <a:endParaRPr lang="el-GR"/>
          </a:p>
        </p:txBody>
      </p:sp>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2.4 Στοχαστικός Προσδιορισμός της PRF </a:t>
            </a:r>
            <a:endParaRPr lang="en-GB" dirty="0"/>
          </a:p>
        </p:txBody>
      </p:sp>
      <p:sp>
        <p:nvSpPr>
          <p:cNvPr id="3" name="Θέση περιεχομένου 2"/>
          <p:cNvSpPr>
            <a:spLocks noGrp="1"/>
          </p:cNvSpPr>
          <p:nvPr>
            <p:ph idx="1"/>
          </p:nvPr>
        </p:nvSpPr>
        <p:spPr>
          <a:xfrm>
            <a:off x="416052" y="1700808"/>
            <a:ext cx="8311896" cy="4425355"/>
          </a:xfrm>
        </p:spPr>
        <p:txBody>
          <a:bodyPr>
            <a:normAutofit fontScale="85000" lnSpcReduction="20000"/>
          </a:bodyPr>
          <a:lstStyle/>
          <a:p>
            <a:r>
              <a:rPr lang="el-GR" dirty="0"/>
              <a:t>Μπορούμε</a:t>
            </a:r>
            <a:r>
              <a:rPr lang="en-US" dirty="0"/>
              <a:t> </a:t>
            </a:r>
            <a:r>
              <a:rPr lang="el-GR" dirty="0"/>
              <a:t>να εκφράσουμε την </a:t>
            </a:r>
            <a:r>
              <a:rPr lang="el-GR" i="1" dirty="0"/>
              <a:t>απόκλιση</a:t>
            </a:r>
            <a:r>
              <a:rPr lang="el-GR" dirty="0"/>
              <a:t> μίας μεμονωμένης </a:t>
            </a:r>
            <a:r>
              <a:rPr lang="el-GR" i="1" dirty="0" err="1"/>
              <a:t>Y</a:t>
            </a:r>
            <a:r>
              <a:rPr lang="el-GR" i="1" baseline="-25000" dirty="0" err="1"/>
              <a:t>i</a:t>
            </a:r>
            <a:r>
              <a:rPr lang="el-GR" dirty="0"/>
              <a:t> γύρω από την προσδοκώμενη τιμή της ως εξής:</a:t>
            </a:r>
          </a:p>
          <a:p>
            <a:pPr marL="0" indent="0" algn="ctr">
              <a:buNone/>
            </a:pPr>
            <a:r>
              <a:rPr lang="en-US" i="1" dirty="0" err="1"/>
              <a:t>u</a:t>
            </a:r>
            <a:r>
              <a:rPr lang="en-US" i="1" baseline="-25000" dirty="0" err="1"/>
              <a:t>i</a:t>
            </a:r>
            <a:r>
              <a:rPr lang="el-GR" i="1" dirty="0"/>
              <a:t> = </a:t>
            </a:r>
            <a:r>
              <a:rPr lang="en-US" i="1" dirty="0"/>
              <a:t>Y</a:t>
            </a:r>
            <a:r>
              <a:rPr lang="en-US" i="1" baseline="-25000" dirty="0"/>
              <a:t>i</a:t>
            </a:r>
            <a:r>
              <a:rPr lang="en-US" i="1" dirty="0"/>
              <a:t> </a:t>
            </a:r>
            <a:r>
              <a:rPr lang="el-GR" i="1" dirty="0"/>
              <a:t>– </a:t>
            </a:r>
            <a:r>
              <a:rPr lang="en-US" i="1" dirty="0"/>
              <a:t>E</a:t>
            </a:r>
            <a:r>
              <a:rPr lang="el-GR" dirty="0"/>
              <a:t>(</a:t>
            </a:r>
            <a:r>
              <a:rPr lang="en-US" i="1" dirty="0"/>
              <a:t>Y</a:t>
            </a:r>
            <a:r>
              <a:rPr lang="el-GR" dirty="0"/>
              <a:t> | </a:t>
            </a:r>
            <a:r>
              <a:rPr lang="en-US" i="1" dirty="0"/>
              <a:t>X</a:t>
            </a:r>
            <a:r>
              <a:rPr lang="en-US" i="1" baseline="-25000" dirty="0"/>
              <a:t>i</a:t>
            </a:r>
            <a:r>
              <a:rPr lang="el-GR" dirty="0"/>
              <a:t>)</a:t>
            </a:r>
          </a:p>
          <a:p>
            <a:pPr marL="0" indent="0" algn="ctr">
              <a:buNone/>
            </a:pPr>
            <a:r>
              <a:rPr lang="el-GR" dirty="0"/>
              <a:t>ή</a:t>
            </a:r>
          </a:p>
          <a:p>
            <a:pPr marL="0" indent="0" algn="ctr">
              <a:buNone/>
            </a:pPr>
            <a:r>
              <a:rPr lang="en-US" i="1" dirty="0"/>
              <a:t>Y</a:t>
            </a:r>
            <a:r>
              <a:rPr lang="en-US" i="1" baseline="-25000" dirty="0"/>
              <a:t>i</a:t>
            </a:r>
            <a:r>
              <a:rPr lang="el-GR" i="1" dirty="0"/>
              <a:t> = </a:t>
            </a:r>
            <a:r>
              <a:rPr lang="en-US" i="1" dirty="0"/>
              <a:t>E</a:t>
            </a:r>
            <a:r>
              <a:rPr lang="el-GR" dirty="0"/>
              <a:t>(</a:t>
            </a:r>
            <a:r>
              <a:rPr lang="en-US" i="1" dirty="0"/>
              <a:t>Y</a:t>
            </a:r>
            <a:r>
              <a:rPr lang="el-GR" dirty="0"/>
              <a:t> | </a:t>
            </a:r>
            <a:r>
              <a:rPr lang="en-US" i="1" dirty="0"/>
              <a:t>X</a:t>
            </a:r>
            <a:r>
              <a:rPr lang="en-US" i="1" baseline="-25000" dirty="0"/>
              <a:t>i</a:t>
            </a:r>
            <a:r>
              <a:rPr lang="el-GR" dirty="0"/>
              <a:t>) +</a:t>
            </a:r>
            <a:r>
              <a:rPr lang="el-GR" i="1" dirty="0"/>
              <a:t> </a:t>
            </a:r>
            <a:r>
              <a:rPr lang="en-US" i="1" dirty="0" err="1"/>
              <a:t>u</a:t>
            </a:r>
            <a:r>
              <a:rPr lang="en-US" i="1" baseline="-25000" dirty="0" err="1"/>
              <a:t>i</a:t>
            </a:r>
            <a:r>
              <a:rPr lang="el-GR" dirty="0"/>
              <a:t>  (2.4.1)</a:t>
            </a:r>
          </a:p>
          <a:p>
            <a:r>
              <a:rPr lang="el-GR" dirty="0"/>
              <a:t>όπου η απόκλιση </a:t>
            </a:r>
            <a:r>
              <a:rPr lang="el-GR" i="1" dirty="0" err="1"/>
              <a:t>u</a:t>
            </a:r>
            <a:r>
              <a:rPr lang="el-GR" i="1" baseline="-25000" dirty="0" err="1"/>
              <a:t>i</a:t>
            </a:r>
            <a:r>
              <a:rPr lang="el-GR" dirty="0"/>
              <a:t> είναι μία μη παρατηρήσιμη τυχαία μεταβλητή που παίρνει θετικές ή αρνητικές τιμές. </a:t>
            </a:r>
            <a:endParaRPr lang="en-US" dirty="0"/>
          </a:p>
          <a:p>
            <a:r>
              <a:rPr lang="el-GR" dirty="0"/>
              <a:t>Η </a:t>
            </a:r>
            <a:r>
              <a:rPr lang="el-GR" i="1" dirty="0" err="1"/>
              <a:t>u</a:t>
            </a:r>
            <a:r>
              <a:rPr lang="el-GR" i="1" baseline="-25000" dirty="0" err="1"/>
              <a:t>i</a:t>
            </a:r>
            <a:r>
              <a:rPr lang="el-GR" dirty="0"/>
              <a:t> είναι γνωστή ως </a:t>
            </a:r>
            <a:r>
              <a:rPr lang="el-GR" b="1" dirty="0"/>
              <a:t>στοχαστικός διαταρακτικός όρος </a:t>
            </a:r>
            <a:r>
              <a:rPr lang="el-GR" dirty="0"/>
              <a:t>(</a:t>
            </a:r>
            <a:r>
              <a:rPr lang="en-US" dirty="0"/>
              <a:t>stochastic disturbance</a:t>
            </a:r>
            <a:r>
              <a:rPr lang="el-GR" dirty="0"/>
              <a:t>) ή </a:t>
            </a:r>
            <a:r>
              <a:rPr lang="el-GR" b="1" dirty="0"/>
              <a:t>στοχαστικός όρος σφάλματος </a:t>
            </a:r>
            <a:r>
              <a:rPr lang="el-GR" dirty="0"/>
              <a:t>(</a:t>
            </a:r>
            <a:r>
              <a:rPr lang="en-US" dirty="0"/>
              <a:t>stochastic error term</a:t>
            </a:r>
            <a:r>
              <a:rPr lang="el-GR" dirty="0"/>
              <a:t>).</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17</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2.4 Στοχαστικός Προσδιορισμός της PRF </a:t>
            </a:r>
            <a:endParaRPr lang="en-GB" dirty="0"/>
          </a:p>
        </p:txBody>
      </p:sp>
      <p:sp>
        <p:nvSpPr>
          <p:cNvPr id="3" name="Θέση περιεχομένου 2"/>
          <p:cNvSpPr>
            <a:spLocks noGrp="1"/>
          </p:cNvSpPr>
          <p:nvPr>
            <p:ph idx="1"/>
          </p:nvPr>
        </p:nvSpPr>
        <p:spPr/>
        <p:txBody>
          <a:bodyPr>
            <a:normAutofit fontScale="92500" lnSpcReduction="10000"/>
          </a:bodyPr>
          <a:lstStyle/>
          <a:p>
            <a:pPr algn="just"/>
            <a:r>
              <a:rPr lang="el-GR" dirty="0"/>
              <a:t>Η </a:t>
            </a:r>
            <a:r>
              <a:rPr lang="en-US" i="1" dirty="0"/>
              <a:t>E</a:t>
            </a:r>
            <a:r>
              <a:rPr lang="el-GR" dirty="0"/>
              <a:t>(</a:t>
            </a:r>
            <a:r>
              <a:rPr lang="en-US" i="1" dirty="0"/>
              <a:t>Y</a:t>
            </a:r>
            <a:r>
              <a:rPr lang="el-GR" dirty="0"/>
              <a:t>|</a:t>
            </a:r>
            <a:r>
              <a:rPr lang="en-US" i="1" dirty="0"/>
              <a:t>X</a:t>
            </a:r>
            <a:r>
              <a:rPr lang="en-US" i="1" baseline="-25000" dirty="0"/>
              <a:t>i</a:t>
            </a:r>
            <a:r>
              <a:rPr lang="el-GR" dirty="0"/>
              <a:t>) συνιστώσα είναι γνωστή ως </a:t>
            </a:r>
            <a:r>
              <a:rPr lang="el-GR" b="1" dirty="0"/>
              <a:t>συστηματική</a:t>
            </a:r>
            <a:r>
              <a:rPr lang="el-GR" dirty="0"/>
              <a:t>, ή </a:t>
            </a:r>
            <a:r>
              <a:rPr lang="el-GR" b="1" dirty="0"/>
              <a:t>προσδιοριστική</a:t>
            </a:r>
            <a:r>
              <a:rPr lang="el-GR" dirty="0"/>
              <a:t>, συνιστώσα και η </a:t>
            </a:r>
            <a:r>
              <a:rPr lang="el-GR" i="1" dirty="0" err="1"/>
              <a:t>u</a:t>
            </a:r>
            <a:r>
              <a:rPr lang="el-GR" i="1" baseline="-25000" dirty="0" err="1"/>
              <a:t>i</a:t>
            </a:r>
            <a:r>
              <a:rPr lang="el-GR" dirty="0"/>
              <a:t>, το οποίο είναι η τυχαία, ή μη συστηματική, συνιστώσα. </a:t>
            </a:r>
          </a:p>
          <a:p>
            <a:pPr algn="just"/>
            <a:r>
              <a:rPr lang="el-GR" dirty="0"/>
              <a:t>Πρόκειται για ένα </a:t>
            </a:r>
            <a:r>
              <a:rPr lang="el-GR" i="1" dirty="0"/>
              <a:t>υποκατάστατο </a:t>
            </a:r>
            <a:r>
              <a:rPr lang="el-GR" dirty="0"/>
              <a:t>ή </a:t>
            </a:r>
            <a:r>
              <a:rPr lang="el-GR" i="1" dirty="0"/>
              <a:t>προσέγγιση </a:t>
            </a:r>
            <a:r>
              <a:rPr lang="el-GR" dirty="0"/>
              <a:t>για όλες τις μεταβλητές που έχουν παραλειφθεί ή αγνοούνται και οι οποίες μπορεί να επηρεάσουν τη </a:t>
            </a:r>
            <a:r>
              <a:rPr lang="el-GR" i="1" dirty="0"/>
              <a:t>Y</a:t>
            </a:r>
            <a:r>
              <a:rPr lang="el-GR" dirty="0"/>
              <a:t>, αλλά δεν περιλαμβάνονται (ή δεν μπορούν να περιληφθούν) στο υπόδειγμα παλινδρόμησης.</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18</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2.5 Η Σημασία του Στοχαστικού Διαταρακτικού Όρου</a:t>
            </a:r>
            <a:endParaRPr lang="en-GB" dirty="0"/>
          </a:p>
        </p:txBody>
      </p:sp>
      <p:sp>
        <p:nvSpPr>
          <p:cNvPr id="3" name="Θέση περιεχομένου 2"/>
          <p:cNvSpPr>
            <a:spLocks noGrp="1"/>
          </p:cNvSpPr>
          <p:nvPr>
            <p:ph idx="1"/>
          </p:nvPr>
        </p:nvSpPr>
        <p:spPr/>
        <p:txBody>
          <a:bodyPr>
            <a:normAutofit/>
          </a:bodyPr>
          <a:lstStyle/>
          <a:p>
            <a:r>
              <a:rPr lang="el-GR" dirty="0"/>
              <a:t>Ο διαταρακτικός όρος</a:t>
            </a:r>
            <a:r>
              <a:rPr lang="el-GR" i="1" dirty="0"/>
              <a:t> </a:t>
            </a:r>
            <a:r>
              <a:rPr lang="de-DE" i="1" dirty="0" err="1"/>
              <a:t>u</a:t>
            </a:r>
            <a:r>
              <a:rPr lang="de-DE" i="1" baseline="-25000" dirty="0" err="1"/>
              <a:t>i</a:t>
            </a:r>
            <a:r>
              <a:rPr lang="el-GR" dirty="0"/>
              <a:t> είναι ένα υποκατάστατο για όλες εκείνες τις μεταβλητές που παραλείπονται από το υπόδειγμα, αλλά που επηρεάζουν συλλογικά τη </a:t>
            </a:r>
            <a:r>
              <a:rPr lang="en-US" i="1" dirty="0"/>
              <a:t>Y</a:t>
            </a:r>
            <a:r>
              <a:rPr lang="el-GR" dirty="0"/>
              <a:t>. </a:t>
            </a:r>
          </a:p>
          <a:p>
            <a:r>
              <a:rPr lang="el-GR" dirty="0"/>
              <a:t>Προκύπτει ένα προφανές ερώτημα: </a:t>
            </a:r>
          </a:p>
          <a:p>
            <a:r>
              <a:rPr lang="el-GR" dirty="0"/>
              <a:t>Γιατί δεν εισάγουμε όλες αυτές τις μεταβλητές στο υπόδειγμα; </a:t>
            </a:r>
          </a:p>
          <a:p>
            <a:r>
              <a:rPr lang="el-GR" dirty="0"/>
              <a:t>Οι λόγοι είναι πολλοί.</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19</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Εισαγωγή</a:t>
            </a:r>
            <a:endParaRPr lang="en-GB" b="1" dirty="0"/>
          </a:p>
        </p:txBody>
      </p:sp>
      <p:sp>
        <p:nvSpPr>
          <p:cNvPr id="3" name="Θέση περιεχομένου 2"/>
          <p:cNvSpPr>
            <a:spLocks noGrp="1"/>
          </p:cNvSpPr>
          <p:nvPr>
            <p:ph idx="1"/>
          </p:nvPr>
        </p:nvSpPr>
        <p:spPr/>
        <p:txBody>
          <a:bodyPr>
            <a:normAutofit fontScale="85000" lnSpcReduction="10000"/>
          </a:bodyPr>
          <a:lstStyle/>
          <a:p>
            <a:r>
              <a:rPr lang="el-GR" dirty="0"/>
              <a:t>Μελετούμε τη </a:t>
            </a:r>
            <a:r>
              <a:rPr lang="el-GR" b="1" dirty="0" err="1"/>
              <a:t>διμεταβλητή</a:t>
            </a:r>
            <a:r>
              <a:rPr lang="el-GR" b="1" dirty="0"/>
              <a:t> παλινδρόμηση</a:t>
            </a:r>
            <a:r>
              <a:rPr lang="el-GR" dirty="0"/>
              <a:t>, ή την </a:t>
            </a:r>
            <a:r>
              <a:rPr lang="el-GR" b="1" dirty="0"/>
              <a:t>παλινδρόμηση δύο μεταβλητών</a:t>
            </a:r>
            <a:r>
              <a:rPr lang="el-GR" dirty="0"/>
              <a:t>. </a:t>
            </a:r>
          </a:p>
          <a:p>
            <a:r>
              <a:rPr lang="el-GR" dirty="0"/>
              <a:t>Η εξαρτημένη μεταβλητή (</a:t>
            </a:r>
            <a:r>
              <a:rPr lang="el-GR" dirty="0" err="1"/>
              <a:t>παλινδρομούμενη</a:t>
            </a:r>
            <a:r>
              <a:rPr lang="el-GR" dirty="0"/>
              <a:t> μεταβλητή - </a:t>
            </a:r>
            <a:r>
              <a:rPr lang="el-GR" dirty="0" err="1"/>
              <a:t>regressand</a:t>
            </a:r>
            <a:r>
              <a:rPr lang="el-GR" dirty="0"/>
              <a:t>) σχετίζεται σε μία ερμηνευτική μεταβλητή (</a:t>
            </a:r>
            <a:r>
              <a:rPr lang="el-GR" dirty="0" err="1"/>
              <a:t>παλινδρομητής</a:t>
            </a:r>
            <a:r>
              <a:rPr lang="el-GR" dirty="0"/>
              <a:t> - </a:t>
            </a:r>
            <a:r>
              <a:rPr lang="en-US" dirty="0" err="1"/>
              <a:t>regressor</a:t>
            </a:r>
            <a:r>
              <a:rPr lang="el-GR" dirty="0"/>
              <a:t>). </a:t>
            </a:r>
          </a:p>
          <a:p>
            <a:r>
              <a:rPr lang="el-GR" dirty="0"/>
              <a:t>Η γενικότερη ανάλυση </a:t>
            </a:r>
            <a:r>
              <a:rPr lang="el-GR" b="1" dirty="0"/>
              <a:t>πολλαπλής</a:t>
            </a:r>
            <a:r>
              <a:rPr lang="el-GR" dirty="0"/>
              <a:t> παλινδρόμησης στην οποία η </a:t>
            </a:r>
            <a:r>
              <a:rPr lang="el-GR" dirty="0" err="1"/>
              <a:t>παλινδρομούμενη</a:t>
            </a:r>
            <a:r>
              <a:rPr lang="el-GR" dirty="0"/>
              <a:t> μεταβλητή σχετίζεται με έναν ή περισσότερους </a:t>
            </a:r>
            <a:r>
              <a:rPr lang="el-GR" dirty="0" err="1"/>
              <a:t>παλινδρομητές</a:t>
            </a:r>
            <a:r>
              <a:rPr lang="el-GR" dirty="0"/>
              <a:t> είναι από πολλές απόψεις μία λογική επέκταση της περίπτωσης των δύο μεταβλητών.</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542604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2.5 Η Σημασία του Στοχαστικού Διαταρακτικού Όρου</a:t>
            </a:r>
            <a:endParaRPr lang="en-GB" dirty="0"/>
          </a:p>
        </p:txBody>
      </p:sp>
      <p:sp>
        <p:nvSpPr>
          <p:cNvPr id="3" name="Θέση περιεχομένου 2"/>
          <p:cNvSpPr>
            <a:spLocks noGrp="1"/>
          </p:cNvSpPr>
          <p:nvPr>
            <p:ph idx="1"/>
          </p:nvPr>
        </p:nvSpPr>
        <p:spPr/>
        <p:txBody>
          <a:bodyPr>
            <a:normAutofit fontScale="92500" lnSpcReduction="10000"/>
          </a:bodyPr>
          <a:lstStyle/>
          <a:p>
            <a:pPr marL="514350" indent="-514350">
              <a:buFont typeface="+mj-lt"/>
              <a:buAutoNum type="arabicPeriod"/>
            </a:pPr>
            <a:r>
              <a:rPr lang="el-GR" i="1" dirty="0"/>
              <a:t>Ασάφεια της θεωρίας</a:t>
            </a:r>
          </a:p>
          <a:p>
            <a:pPr marL="514350" indent="-514350">
              <a:buFont typeface="+mj-lt"/>
              <a:buAutoNum type="arabicPeriod"/>
            </a:pPr>
            <a:r>
              <a:rPr lang="el-GR" i="1" dirty="0"/>
              <a:t>Μη διαθεσιμότητα στοιχείων</a:t>
            </a:r>
          </a:p>
          <a:p>
            <a:pPr marL="514350" indent="-514350">
              <a:buFont typeface="+mj-lt"/>
              <a:buAutoNum type="arabicPeriod"/>
            </a:pPr>
            <a:r>
              <a:rPr lang="el-GR" i="1" dirty="0"/>
              <a:t>Βασικές μεταβλητές έναντι βοηθητικών μεταβλητών</a:t>
            </a:r>
          </a:p>
          <a:p>
            <a:pPr marL="514350" indent="-514350">
              <a:buFont typeface="+mj-lt"/>
              <a:buAutoNum type="arabicPeriod"/>
            </a:pPr>
            <a:r>
              <a:rPr lang="el-GR" i="1" dirty="0"/>
              <a:t>Εγγενής </a:t>
            </a:r>
            <a:r>
              <a:rPr lang="el-GR" i="1" dirty="0" err="1"/>
              <a:t>τυχαιότητα</a:t>
            </a:r>
            <a:r>
              <a:rPr lang="el-GR" i="1" dirty="0"/>
              <a:t> της ανθρώπινης συμπεριφοράς</a:t>
            </a:r>
          </a:p>
          <a:p>
            <a:pPr marL="514350" indent="-514350">
              <a:buFont typeface="+mj-lt"/>
              <a:buAutoNum type="arabicPeriod"/>
            </a:pPr>
            <a:r>
              <a:rPr lang="el-GR" i="1" dirty="0"/>
              <a:t>Χαμηλής ποιότητας προσεγγιστικές μεταβλητές</a:t>
            </a:r>
          </a:p>
          <a:p>
            <a:pPr marL="514350" indent="-514350">
              <a:buFont typeface="+mj-lt"/>
              <a:buAutoNum type="arabicPeriod"/>
            </a:pPr>
            <a:r>
              <a:rPr lang="el-GR" i="1" dirty="0"/>
              <a:t>Αρχή της φειδούς</a:t>
            </a:r>
          </a:p>
          <a:p>
            <a:pPr marL="514350" indent="-514350">
              <a:buFont typeface="+mj-lt"/>
              <a:buAutoNum type="arabicPeriod"/>
            </a:pPr>
            <a:r>
              <a:rPr lang="el-GR" i="1" dirty="0"/>
              <a:t>Λανθασμένη συναρτησιακή μορφή</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20</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2.6 Η Συνάρτηση Παλινδρόμησης του Δείγματος (SRF) </a:t>
            </a:r>
            <a:endParaRPr lang="en-GB" dirty="0"/>
          </a:p>
        </p:txBody>
      </p:sp>
      <p:sp>
        <p:nvSpPr>
          <p:cNvPr id="3" name="Θέση περιεχομένου 2"/>
          <p:cNvSpPr>
            <a:spLocks noGrp="1"/>
          </p:cNvSpPr>
          <p:nvPr>
            <p:ph idx="1"/>
          </p:nvPr>
        </p:nvSpPr>
        <p:spPr>
          <a:xfrm>
            <a:off x="457200" y="1844824"/>
            <a:ext cx="8229600" cy="4281339"/>
          </a:xfrm>
        </p:spPr>
        <p:txBody>
          <a:bodyPr>
            <a:normAutofit fontScale="77500" lnSpcReduction="20000"/>
          </a:bodyPr>
          <a:lstStyle/>
          <a:p>
            <a:r>
              <a:rPr lang="el-GR" dirty="0"/>
              <a:t>Το ερώτημα είναι: Μπορούμε να προβλέψουμε, από το δείγμα του Πίνακα 2.4, τη μέση εβδομαδιαία καταναλωτική δαπάνη </a:t>
            </a:r>
            <a:r>
              <a:rPr lang="el-GR" i="1" dirty="0"/>
              <a:t>Y</a:t>
            </a:r>
            <a:r>
              <a:rPr lang="el-GR" dirty="0"/>
              <a:t> του συνόλου του πληθυσμού η οποία αντιστοιχεί στις επιλεγμένες </a:t>
            </a:r>
            <a:r>
              <a:rPr lang="el-GR" i="1" dirty="0"/>
              <a:t>Χ</a:t>
            </a:r>
            <a:r>
              <a:rPr lang="el-GR" dirty="0"/>
              <a:t>; </a:t>
            </a:r>
          </a:p>
          <a:p>
            <a:r>
              <a:rPr lang="el-GR" dirty="0"/>
              <a:t>Με άλλα λόγια, μπορούμε να εκτιμήσουμε την PRF από το δείγμα; </a:t>
            </a:r>
          </a:p>
          <a:p>
            <a:r>
              <a:rPr lang="el-GR" dirty="0"/>
              <a:t>Ενδέχεται να μην είμαστε σε θέση να εκτιμήσουμε την PRF με «ακρίβεια» λόγω διακυμάνσεων στη δειγματοληψία. </a:t>
            </a:r>
          </a:p>
          <a:p>
            <a:r>
              <a:rPr lang="el-GR" dirty="0"/>
              <a:t>Για να το διαπιστώσουμε αυτό, ας υποθέσουμε ότι εξάγουμε ένα επιπλέον τυχαίο δείγμα από τον πληθυσμό του Πίνακα 2.1, όπως παρουσιάζεται στους Πίνακες 2.4 και 2.5.</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21</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2.6 Η Συνάρτηση Παλινδρόμησης του Δείγματος (SRF) </a:t>
            </a:r>
            <a:endParaRPr lang="en-GB" dirty="0"/>
          </a:p>
        </p:txBody>
      </p:sp>
      <p:sp>
        <p:nvSpPr>
          <p:cNvPr id="3" name="Θέση περιεχομένου 2"/>
          <p:cNvSpPr>
            <a:spLocks noGrp="1"/>
          </p:cNvSpPr>
          <p:nvPr>
            <p:ph idx="1"/>
          </p:nvPr>
        </p:nvSpPr>
        <p:spPr/>
        <p:txBody>
          <a:bodyPr>
            <a:normAutofit/>
          </a:bodyPr>
          <a:lstStyle/>
          <a:p>
            <a:r>
              <a:rPr lang="el-GR" sz="2400" b="1" dirty="0"/>
              <a:t>ΠΙΝΑΚΑΣ 2.4 </a:t>
            </a:r>
            <a:r>
              <a:rPr lang="el-GR" sz="2400" dirty="0"/>
              <a:t>Πρώτο Τυχαίο Δείγμα από τον Πληθυσμό του Πίνακα 2.1</a:t>
            </a:r>
          </a:p>
          <a:p>
            <a:endParaRPr lang="en-GB" sz="24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22</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136" y="2132856"/>
            <a:ext cx="3501728" cy="4195387"/>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2.6 Η Συνάρτηση Παλινδρόμησης του Δείγματος (SRF) </a:t>
            </a:r>
            <a:endParaRPr lang="en-GB" dirty="0"/>
          </a:p>
        </p:txBody>
      </p:sp>
      <p:sp>
        <p:nvSpPr>
          <p:cNvPr id="3" name="Θέση περιεχομένου 2"/>
          <p:cNvSpPr>
            <a:spLocks noGrp="1"/>
          </p:cNvSpPr>
          <p:nvPr>
            <p:ph idx="1"/>
          </p:nvPr>
        </p:nvSpPr>
        <p:spPr/>
        <p:txBody>
          <a:bodyPr>
            <a:normAutofit/>
          </a:bodyPr>
          <a:lstStyle/>
          <a:p>
            <a:r>
              <a:rPr lang="el-GR" sz="2400" b="1" dirty="0"/>
              <a:t>ΠΙΝΑΚΑΣ 2.5 </a:t>
            </a:r>
            <a:r>
              <a:rPr lang="el-GR" sz="2400" dirty="0"/>
              <a:t>Δεύτερο Τυχαίο Δείγμα από τον Πληθυσμό του Πίνακα 2.1</a:t>
            </a:r>
          </a:p>
          <a:p>
            <a:endParaRPr lang="en-GB" sz="24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23</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334" y="2127747"/>
            <a:ext cx="3475332" cy="4211773"/>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797484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2.6 Η Συνάρτηση Παλινδρόμησης του Δείγματος (SRF) </a:t>
            </a:r>
            <a:endParaRPr lang="en-GB" dirty="0"/>
          </a:p>
        </p:txBody>
      </p:sp>
      <p:sp>
        <p:nvSpPr>
          <p:cNvPr id="3" name="Θέση περιεχομένου 2"/>
          <p:cNvSpPr>
            <a:spLocks noGrp="1"/>
          </p:cNvSpPr>
          <p:nvPr>
            <p:ph idx="1"/>
          </p:nvPr>
        </p:nvSpPr>
        <p:spPr/>
        <p:txBody>
          <a:bodyPr>
            <a:normAutofit/>
          </a:bodyPr>
          <a:lstStyle/>
          <a:p>
            <a:r>
              <a:rPr lang="el-GR" sz="2400" b="1" dirty="0"/>
              <a:t>ΔΙΑΓΡΑΜΜΑ 2.4</a:t>
            </a:r>
            <a:r>
              <a:rPr lang="el-GR" sz="2400" dirty="0"/>
              <a:t> Γραμμές παλινδρόμησης που βασίζονται σε δύο διαφορετικά δείγματα.</a:t>
            </a:r>
          </a:p>
          <a:p>
            <a:endParaRPr lang="en-GB" sz="24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24</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816" y="2390868"/>
            <a:ext cx="5928368" cy="4062468"/>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2.6 Η Συνάρτηση Παλινδρόμησης του Δείγματος (SRF) </a:t>
            </a:r>
            <a:endParaRPr lang="en-GB" dirty="0"/>
          </a:p>
        </p:txBody>
      </p:sp>
      <p:sp>
        <p:nvSpPr>
          <p:cNvPr id="3" name="Θέση περιεχομένου 2"/>
          <p:cNvSpPr>
            <a:spLocks noGrp="1"/>
          </p:cNvSpPr>
          <p:nvPr>
            <p:ph idx="1"/>
          </p:nvPr>
        </p:nvSpPr>
        <p:spPr>
          <a:xfrm>
            <a:off x="457200" y="1700808"/>
            <a:ext cx="8229600" cy="4425355"/>
          </a:xfrm>
        </p:spPr>
        <p:txBody>
          <a:bodyPr>
            <a:normAutofit fontScale="77500" lnSpcReduction="20000"/>
          </a:bodyPr>
          <a:lstStyle/>
          <a:p>
            <a:r>
              <a:rPr lang="el-GR" dirty="0"/>
              <a:t>Οι γραμμές παλινδρόμησης στο Διάγραμμα 2.4 είναι γνωστές ως </a:t>
            </a:r>
            <a:r>
              <a:rPr lang="el-GR" b="1" dirty="0"/>
              <a:t>γραμμές παλινδρόμησης του δείγματος </a:t>
            </a:r>
            <a:r>
              <a:rPr lang="el-GR" dirty="0"/>
              <a:t>(</a:t>
            </a:r>
            <a:r>
              <a:rPr lang="en-US" dirty="0"/>
              <a:t>sample regression lines</a:t>
            </a:r>
            <a:r>
              <a:rPr lang="el-GR" dirty="0"/>
              <a:t>). </a:t>
            </a:r>
          </a:p>
          <a:p>
            <a:r>
              <a:rPr lang="el-GR" dirty="0"/>
              <a:t>Υποθετικά, αντιπροσωπεύουν τη γραμμή παλινδρόμησης του πληθυσμού, όμως λόγω διακυμάνσεων στη δειγματοληψία είναι στην καλύτερη περίπτωση μία προσέγγιση της πραγματικής παλινδρόμησης του πληθυσμού.</a:t>
            </a:r>
          </a:p>
          <a:p>
            <a:r>
              <a:rPr lang="el-GR" dirty="0"/>
              <a:t>Κατ’ αναλογία με την PRF στην οποία βασίζεται η γραμμή παλινδρόμησης του πληθυσμού, μπορούμε να αναπτύξουμε την έννοια της </a:t>
            </a:r>
            <a:r>
              <a:rPr lang="el-GR" b="1" dirty="0"/>
              <a:t>συνάρτησης παλινδρόμησης του δείγματος</a:t>
            </a:r>
            <a:r>
              <a:rPr lang="el-GR" dirty="0"/>
              <a:t> (SRF) η οποία θα εκπροσωπεί τη γραμμή παλινδρόμησης του δείγματος.</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25</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2.6 Η Συνάρτηση Παλινδρόμησης του Δείγματος (SRF) </a:t>
            </a:r>
            <a:endParaRPr lang="en-GB" dirty="0"/>
          </a:p>
        </p:txBody>
      </p:sp>
      <p:sp>
        <p:nvSpPr>
          <p:cNvPr id="3" name="Θέση περιεχομένου 2"/>
          <p:cNvSpPr>
            <a:spLocks noGrp="1"/>
          </p:cNvSpPr>
          <p:nvPr>
            <p:ph idx="1"/>
          </p:nvPr>
        </p:nvSpPr>
        <p:spPr>
          <a:xfrm>
            <a:off x="457200" y="1783357"/>
            <a:ext cx="8229600" cy="4525963"/>
          </a:xfrm>
        </p:spPr>
        <p:txBody>
          <a:bodyPr>
            <a:normAutofit fontScale="77500" lnSpcReduction="20000"/>
          </a:bodyPr>
          <a:lstStyle/>
          <a:p>
            <a:r>
              <a:rPr lang="el-GR" dirty="0"/>
              <a:t>Ένας </a:t>
            </a:r>
            <a:r>
              <a:rPr lang="el-GR" b="1" dirty="0"/>
              <a:t>εκτιμητής</a:t>
            </a:r>
            <a:r>
              <a:rPr lang="el-GR" dirty="0"/>
              <a:t> (</a:t>
            </a:r>
            <a:r>
              <a:rPr lang="en-US" dirty="0"/>
              <a:t>estimator</a:t>
            </a:r>
            <a:r>
              <a:rPr lang="el-GR" dirty="0"/>
              <a:t>), γνωστός και ως </a:t>
            </a:r>
            <a:r>
              <a:rPr lang="el-GR" b="1" dirty="0"/>
              <a:t>στατιστική</a:t>
            </a:r>
            <a:r>
              <a:rPr lang="el-GR" dirty="0"/>
              <a:t> (δείγματος), είναι απλά ένας κανόνας ή ένας τύπος ή μία μέθοδος που δηλώνει πως να εκτιμήσουμε την παράμετρο του πληθυσμού από τις πληροφορίες που παρέχονται από το δείγμα που έχουμε στη διάθεσή μας. </a:t>
            </a:r>
          </a:p>
          <a:p>
            <a:r>
              <a:rPr lang="el-GR" dirty="0"/>
              <a:t>Μία συγκεκριμένη αριθμητική τιμή που λαμβάνεται από τον εκτιμητή σε μία εφαρμογή είναι γνωστή ως </a:t>
            </a:r>
            <a:r>
              <a:rPr lang="el-GR" b="1" dirty="0"/>
              <a:t>εκτίμηση </a:t>
            </a:r>
            <a:r>
              <a:rPr lang="el-GR" dirty="0"/>
              <a:t>(</a:t>
            </a:r>
            <a:r>
              <a:rPr lang="el-GR" dirty="0" err="1"/>
              <a:t>estimate</a:t>
            </a:r>
            <a:r>
              <a:rPr lang="el-GR" dirty="0"/>
              <a:t>). </a:t>
            </a:r>
          </a:p>
          <a:p>
            <a:r>
              <a:rPr lang="el-GR" dirty="0"/>
              <a:t>Μπορούμε να εκφράσουμε την SRF στη στοχαστική της μορφή, ως εξής: </a:t>
            </a:r>
          </a:p>
          <a:p>
            <a:pPr marL="0" indent="0">
              <a:buNone/>
            </a:pPr>
            <a:r>
              <a:rPr lang="el-GR" dirty="0"/>
              <a:t>					(2.6.2)</a:t>
            </a:r>
          </a:p>
          <a:p>
            <a:r>
              <a:rPr lang="el-GR" dirty="0"/>
              <a:t>Εκτός από τα σύμβολα που έχουν ήδη οριστεί, ο </a:t>
            </a:r>
            <a:r>
              <a:rPr lang="en-US" i="1" dirty="0" err="1"/>
              <a:t>u</a:t>
            </a:r>
            <a:r>
              <a:rPr lang="en-US" sz="2300" i="1" dirty="0" err="1"/>
              <a:t>i</a:t>
            </a:r>
            <a:r>
              <a:rPr lang="el-GR" dirty="0"/>
              <a:t> δηλώνει τον όρο των </a:t>
            </a:r>
            <a:r>
              <a:rPr lang="el-GR" b="1" dirty="0"/>
              <a:t>καταλοίπων </a:t>
            </a:r>
            <a:r>
              <a:rPr lang="el-GR" dirty="0"/>
              <a:t>(</a:t>
            </a:r>
            <a:r>
              <a:rPr lang="en-US" dirty="0"/>
              <a:t>residual</a:t>
            </a:r>
            <a:r>
              <a:rPr lang="el-GR" dirty="0"/>
              <a:t>) (του δείγματος). </a:t>
            </a:r>
            <a:endParaRPr lang="en-GB" dirty="0"/>
          </a:p>
        </p:txBody>
      </p:sp>
      <p:sp>
        <p:nvSpPr>
          <p:cNvPr id="4" name="Θέση υποσέλιδου 3"/>
          <p:cNvSpPr>
            <a:spLocks noGrp="1"/>
          </p:cNvSpPr>
          <p:nvPr>
            <p:ph type="ftr" sz="quarter" idx="11"/>
          </p:nvPr>
        </p:nvSpPr>
        <p:spPr/>
        <p:txBody>
          <a:bodyPr/>
          <a:lstStyle/>
          <a:p>
            <a:r>
              <a:rPr lang="el-GR" dirty="0"/>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26</a:t>
            </a:fld>
            <a:endParaRPr lang="el-GR"/>
          </a:p>
        </p:txBody>
      </p:sp>
      <p:pic>
        <p:nvPicPr>
          <p:cNvPr id="6" name="Εικόνα 5" descr="Απόσπασμα οθόνης"/>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5085184"/>
            <a:ext cx="1978713" cy="360040"/>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ΔΙΑΓΡΑΜΜΑ 2.5</a:t>
            </a:r>
            <a:r>
              <a:rPr lang="el-GR" sz="3600" dirty="0"/>
              <a:t> Γραμμές παλινδρόμησης δείγματος και πληθυσμού</a:t>
            </a:r>
          </a:p>
        </p:txBody>
      </p:sp>
      <p:pic>
        <p:nvPicPr>
          <p:cNvPr id="6" name="Θέση περιεχομένου 5" descr="Απόσπασμα οθόν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7303" y="1600200"/>
            <a:ext cx="6589394" cy="4525963"/>
          </a:xfrm>
        </p:spPr>
      </p:pic>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27</a:t>
            </a:fld>
            <a:endParaRPr lang="el-GR"/>
          </a:p>
        </p:txBody>
      </p:sp>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2.7 Χαρακτηριστικά Παραδείγματα </a:t>
            </a:r>
            <a:endParaRPr lang="en-GB" dirty="0"/>
          </a:p>
        </p:txBody>
      </p:sp>
      <p:sp>
        <p:nvSpPr>
          <p:cNvPr id="3" name="Θέση περιεχομένου 2"/>
          <p:cNvSpPr>
            <a:spLocks noGrp="1"/>
          </p:cNvSpPr>
          <p:nvPr>
            <p:ph idx="1"/>
          </p:nvPr>
        </p:nvSpPr>
        <p:spPr/>
        <p:txBody>
          <a:bodyPr>
            <a:normAutofit/>
          </a:bodyPr>
          <a:lstStyle/>
          <a:p>
            <a:r>
              <a:rPr lang="el-GR" sz="2400" b="1" dirty="0"/>
              <a:t>ΠΙΝΑΚΑΣ 2.6 </a:t>
            </a:r>
            <a:r>
              <a:rPr lang="el-GR" sz="2400" dirty="0"/>
              <a:t>Μέσο Ωρομίσθιο βάσει Εκπαίδευσης </a:t>
            </a:r>
          </a:p>
          <a:p>
            <a:endParaRPr lang="en-GB" sz="24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28</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972" y="2204864"/>
            <a:ext cx="5418055" cy="4108275"/>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2.7 Χαρακτηριστικά Παραδείγματα </a:t>
            </a:r>
            <a:endParaRPr lang="en-GB" dirty="0"/>
          </a:p>
        </p:txBody>
      </p:sp>
      <p:sp>
        <p:nvSpPr>
          <p:cNvPr id="3" name="Θέση περιεχομένου 2"/>
          <p:cNvSpPr>
            <a:spLocks noGrp="1"/>
          </p:cNvSpPr>
          <p:nvPr>
            <p:ph idx="1"/>
          </p:nvPr>
        </p:nvSpPr>
        <p:spPr>
          <a:xfrm>
            <a:off x="222334" y="1600200"/>
            <a:ext cx="8699333" cy="4525963"/>
          </a:xfrm>
        </p:spPr>
        <p:txBody>
          <a:bodyPr>
            <a:normAutofit/>
          </a:bodyPr>
          <a:lstStyle/>
          <a:p>
            <a:r>
              <a:rPr lang="el-GR" sz="2400" b="1" dirty="0"/>
              <a:t>ΔΙΑΓΡΑΜΜΑ 2.6 </a:t>
            </a:r>
            <a:r>
              <a:rPr lang="el-GR" sz="2400" dirty="0"/>
              <a:t>Σχέση μεταξύ μέσων μισθών και εκπαίδευσης.</a:t>
            </a:r>
          </a:p>
          <a:p>
            <a:endParaRPr lang="en-GB" sz="24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29</a:t>
            </a:fld>
            <a:endParaRPr lang="el-GR"/>
          </a:p>
        </p:txBody>
      </p:sp>
      <p:pic>
        <p:nvPicPr>
          <p:cNvPr id="7" name="Εικόνα 6"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059" y="2231014"/>
            <a:ext cx="5207882" cy="4125855"/>
          </a:xfrm>
          <a:prstGeom prst="rect">
            <a:avLst/>
          </a:prstGeom>
        </p:spPr>
      </p:pic>
      <p:pic>
        <p:nvPicPr>
          <p:cNvPr id="8"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419977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2.1 Ένα Υποθετικό Παράδειγμα</a:t>
            </a:r>
            <a:endParaRPr lang="en-GB" dirty="0"/>
          </a:p>
        </p:txBody>
      </p:sp>
      <p:sp>
        <p:nvSpPr>
          <p:cNvPr id="3" name="Θέση περιεχομένου 2"/>
          <p:cNvSpPr>
            <a:spLocks noGrp="1"/>
          </p:cNvSpPr>
          <p:nvPr>
            <p:ph idx="1"/>
          </p:nvPr>
        </p:nvSpPr>
        <p:spPr/>
        <p:txBody>
          <a:bodyPr>
            <a:normAutofit fontScale="85000" lnSpcReduction="10000"/>
          </a:bodyPr>
          <a:lstStyle/>
          <a:p>
            <a:r>
              <a:rPr lang="el-GR" dirty="0"/>
              <a:t>Τα στοιχεία στον πίνακα αναφέρονται σε ένα συνολικό </a:t>
            </a:r>
            <a:r>
              <a:rPr lang="el-GR" b="1" dirty="0"/>
              <a:t>πληθυσμό</a:t>
            </a:r>
            <a:r>
              <a:rPr lang="el-GR" dirty="0"/>
              <a:t> 60 οικογενειών σε μία υποθετική κοινότητα και το εβδομαδιαίο εισόδημά τους (</a:t>
            </a:r>
            <a:r>
              <a:rPr lang="el-GR" i="1" dirty="0"/>
              <a:t>X</a:t>
            </a:r>
            <a:r>
              <a:rPr lang="el-GR" dirty="0"/>
              <a:t>) και η εβδομαδιαία κατανάλωσή τους (</a:t>
            </a:r>
            <a:r>
              <a:rPr lang="el-GR" i="1" dirty="0"/>
              <a:t>Y</a:t>
            </a:r>
            <a:r>
              <a:rPr lang="el-GR" dirty="0"/>
              <a:t>) είναι σε δολάρια. </a:t>
            </a:r>
            <a:endParaRPr lang="en-US" dirty="0"/>
          </a:p>
          <a:p>
            <a:r>
              <a:rPr lang="el-GR" dirty="0"/>
              <a:t>Οι 60 οικογένειες χωρίζονται σε 10 εισοδηματικές ομάδες (από $80 έως $260) και οι εβδομαδιαίες δαπάνες της κάθε οικογένειας στις διάφορες ομάδες παρουσιάζονται στον πίνακα. </a:t>
            </a:r>
            <a:endParaRPr lang="en-US" dirty="0"/>
          </a:p>
          <a:p>
            <a:r>
              <a:rPr lang="el-GR" dirty="0"/>
              <a:t>Ως εκ τούτου, έχουμε 10 </a:t>
            </a:r>
            <a:r>
              <a:rPr lang="el-GR" i="1" dirty="0"/>
              <a:t>σταθερές</a:t>
            </a:r>
            <a:r>
              <a:rPr lang="el-GR" dirty="0"/>
              <a:t> τιμές της </a:t>
            </a:r>
            <a:r>
              <a:rPr lang="el-GR" i="1" dirty="0"/>
              <a:t>X</a:t>
            </a:r>
            <a:r>
              <a:rPr lang="el-GR" dirty="0"/>
              <a:t> και τις αντίστοιχες τιμές της </a:t>
            </a:r>
            <a:r>
              <a:rPr lang="el-GR" i="1" dirty="0"/>
              <a:t>Υ</a:t>
            </a:r>
            <a:r>
              <a:rPr lang="el-GR" dirty="0"/>
              <a:t> έναντι κάθε μίας από τις τιμές </a:t>
            </a:r>
            <a:r>
              <a:rPr lang="el-GR" i="1" dirty="0"/>
              <a:t>Χ</a:t>
            </a:r>
            <a:r>
              <a:rPr lang="el-GR" dirty="0"/>
              <a:t>˙ επομένως, υπάρχουν 10 </a:t>
            </a:r>
            <a:r>
              <a:rPr lang="el-GR" dirty="0" err="1"/>
              <a:t>υποπληθυσμοί</a:t>
            </a:r>
            <a:r>
              <a:rPr lang="el-GR" dirty="0"/>
              <a:t> της </a:t>
            </a:r>
            <a:r>
              <a:rPr lang="el-GR" i="1" dirty="0"/>
              <a:t>Y</a:t>
            </a:r>
            <a:r>
              <a:rPr lang="el-GR" dirty="0"/>
              <a:t>.</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2.7 Χαρακτηριστικά Παραδείγματα </a:t>
            </a:r>
            <a:endParaRPr lang="en-GB" dirty="0"/>
          </a:p>
        </p:txBody>
      </p:sp>
      <p:sp>
        <p:nvSpPr>
          <p:cNvPr id="3" name="Θέση περιεχομένου 2"/>
          <p:cNvSpPr>
            <a:spLocks noGrp="1"/>
          </p:cNvSpPr>
          <p:nvPr>
            <p:ph idx="1"/>
          </p:nvPr>
        </p:nvSpPr>
        <p:spPr/>
        <p:txBody>
          <a:bodyPr>
            <a:normAutofit/>
          </a:bodyPr>
          <a:lstStyle/>
          <a:p>
            <a:r>
              <a:rPr lang="el-GR" sz="2000" b="1" dirty="0"/>
              <a:t>ΔΙΑΓΡΑΜΜΑ 2.7</a:t>
            </a:r>
            <a:r>
              <a:rPr lang="el-GR" sz="2000" dirty="0"/>
              <a:t> Σχέση μεταξύ των μέσων βαθμολογιών στα </a:t>
            </a:r>
            <a:r>
              <a:rPr lang="en-US" sz="2000" dirty="0"/>
              <a:t>SATs</a:t>
            </a:r>
            <a:r>
              <a:rPr lang="el-GR" sz="2000" dirty="0"/>
              <a:t> Μαθηματικών και του μέσου οικογενειακού εισοδήματος. </a:t>
            </a:r>
          </a:p>
          <a:p>
            <a:endParaRPr lang="en-GB" sz="20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30</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071" y="2308624"/>
            <a:ext cx="4287856" cy="4144712"/>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Περίληψη και Συμπεράσματα </a:t>
            </a:r>
            <a:endParaRPr lang="en-GB" dirty="0"/>
          </a:p>
        </p:txBody>
      </p:sp>
      <p:sp>
        <p:nvSpPr>
          <p:cNvPr id="3" name="Θέση περιεχομένου 2"/>
          <p:cNvSpPr>
            <a:spLocks noGrp="1"/>
          </p:cNvSpPr>
          <p:nvPr>
            <p:ph idx="1"/>
          </p:nvPr>
        </p:nvSpPr>
        <p:spPr>
          <a:xfrm>
            <a:off x="265399" y="1556792"/>
            <a:ext cx="8613202" cy="4832140"/>
          </a:xfrm>
        </p:spPr>
        <p:txBody>
          <a:bodyPr>
            <a:normAutofit fontScale="62500" lnSpcReduction="20000"/>
          </a:bodyPr>
          <a:lstStyle/>
          <a:p>
            <a:pPr marL="363538" indent="-363538">
              <a:buFont typeface="+mj-lt"/>
              <a:buAutoNum type="arabicPeriod"/>
            </a:pPr>
            <a:r>
              <a:rPr lang="el-GR" sz="3600" dirty="0"/>
              <a:t>Η βασική έννοια της ανάλυσης παλινδρόμησης είναι η έννοια της </a:t>
            </a:r>
            <a:r>
              <a:rPr lang="el-GR" sz="3600" b="1" dirty="0"/>
              <a:t>υπό συνθήκη συνάρτησης προσδοκίας </a:t>
            </a:r>
            <a:r>
              <a:rPr lang="el-GR" sz="3600" dirty="0"/>
              <a:t>(CEF), ή της </a:t>
            </a:r>
            <a:r>
              <a:rPr lang="el-GR" sz="3600" b="1" dirty="0"/>
              <a:t>συνάρτησης παλινδρόμησης του πληθυσμού </a:t>
            </a:r>
            <a:r>
              <a:rPr lang="el-GR" sz="3600" dirty="0"/>
              <a:t>(PRF). </a:t>
            </a:r>
          </a:p>
          <a:p>
            <a:pPr marL="363538" indent="-363538">
              <a:buFont typeface="+mj-lt"/>
              <a:buAutoNum type="arabicPeriod"/>
            </a:pPr>
            <a:r>
              <a:rPr lang="el-GR" sz="3600" dirty="0"/>
              <a:t>Ασχολούμαστε σε μεγάλο βαθμό με τις </a:t>
            </a:r>
            <a:r>
              <a:rPr lang="el-GR" sz="3600" b="1" dirty="0"/>
              <a:t>γραμμικές </a:t>
            </a:r>
            <a:r>
              <a:rPr lang="el-GR" sz="3600" b="1" dirty="0" err="1"/>
              <a:t>PRFs</a:t>
            </a:r>
            <a:r>
              <a:rPr lang="el-GR" sz="3600" dirty="0"/>
              <a:t>, δηλαδή, τις παλινδρομήσεις που είναι γραμμικές ως προς τις παραμέτρους. Μπορεί να είναι ή να μην είναι γραμμικές ως προς τις </a:t>
            </a:r>
            <a:r>
              <a:rPr lang="el-GR" sz="3600" dirty="0" err="1"/>
              <a:t>παλινδρομούμενες</a:t>
            </a:r>
            <a:r>
              <a:rPr lang="el-GR" sz="3600" dirty="0"/>
              <a:t> μεταβλητές ή τους </a:t>
            </a:r>
            <a:r>
              <a:rPr lang="el-GR" sz="3600" dirty="0" err="1"/>
              <a:t>παλινδρομητές</a:t>
            </a:r>
            <a:r>
              <a:rPr lang="el-GR" sz="3600" dirty="0"/>
              <a:t>. </a:t>
            </a:r>
          </a:p>
          <a:p>
            <a:pPr marL="363538" indent="-363538">
              <a:buFont typeface="+mj-lt"/>
              <a:buAutoNum type="arabicPeriod"/>
            </a:pPr>
            <a:r>
              <a:rPr lang="el-GR" sz="3600" dirty="0"/>
              <a:t>Για εμπειρικές μελέτες, αυτή που έχει σημασία είναι η </a:t>
            </a:r>
            <a:r>
              <a:rPr lang="el-GR" sz="3600" b="1" dirty="0"/>
              <a:t>στοχαστική PRF</a:t>
            </a:r>
            <a:r>
              <a:rPr lang="el-GR" sz="3600" dirty="0"/>
              <a:t>. Ο στοχαστικός διαταρακτικός όρος </a:t>
            </a:r>
            <a:r>
              <a:rPr lang="el-GR" sz="3600" i="1" dirty="0" err="1"/>
              <a:t>u</a:t>
            </a:r>
            <a:r>
              <a:rPr lang="el-GR" sz="3600" i="1" baseline="-25000" dirty="0" err="1"/>
              <a:t>i</a:t>
            </a:r>
            <a:r>
              <a:rPr lang="el-GR" sz="3600" dirty="0"/>
              <a:t> διαδραματίζει έναν κρίσιμο ρόλο στην εκτίμηση της PRF. </a:t>
            </a:r>
          </a:p>
          <a:p>
            <a:pPr marL="363538" indent="-363538">
              <a:buFont typeface="+mj-lt"/>
              <a:buAutoNum type="arabicPeriod"/>
            </a:pPr>
            <a:r>
              <a:rPr lang="el-GR" sz="3600" dirty="0"/>
              <a:t>Η PRF είναι μία εξιδανικευμένη έννοια, αφού στην πράξη σπάνια έχει κάποιος πρόσβαση στο σύνολο του πληθυσμού τον οποίο μελετά. Συνήθως, κάποιος έχει ένα δείγμα παρατηρήσεων από τον πληθυσμό. Ως εκ τούτου, κάποιος χρησιμοποιεί τη </a:t>
            </a:r>
            <a:r>
              <a:rPr lang="el-GR" sz="3600" b="1" dirty="0"/>
              <a:t>στοχαστική συνάρτηση παλινδρόμησης δείγματος </a:t>
            </a:r>
            <a:r>
              <a:rPr lang="el-GR" sz="3600" dirty="0"/>
              <a:t>(</a:t>
            </a:r>
            <a:r>
              <a:rPr lang="en-US" sz="3600" dirty="0"/>
              <a:t>SRF</a:t>
            </a:r>
            <a:r>
              <a:rPr lang="el-GR" sz="3600" dirty="0"/>
              <a:t>)</a:t>
            </a:r>
            <a:r>
              <a:rPr lang="el-GR" sz="3600" b="1" dirty="0"/>
              <a:t> </a:t>
            </a:r>
            <a:r>
              <a:rPr lang="el-GR" sz="3600" dirty="0"/>
              <a:t>για την εκτίμηση της PRF. </a:t>
            </a:r>
          </a:p>
          <a:p>
            <a:pPr marL="363538" indent="-363538">
              <a:buFont typeface="+mj-lt"/>
              <a:buAutoNum type="arabicPeriod"/>
            </a:pP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31</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2.1 Ένα Υποθετικό Παράδειγμα</a:t>
            </a:r>
            <a:endParaRPr lang="en-GB" dirty="0"/>
          </a:p>
        </p:txBody>
      </p:sp>
      <p:sp>
        <p:nvSpPr>
          <p:cNvPr id="3" name="Θέση περιεχομένου 2"/>
          <p:cNvSpPr>
            <a:spLocks noGrp="1"/>
          </p:cNvSpPr>
          <p:nvPr>
            <p:ph idx="1"/>
          </p:nvPr>
        </p:nvSpPr>
        <p:spPr/>
        <p:txBody>
          <a:bodyPr>
            <a:normAutofit/>
          </a:bodyPr>
          <a:lstStyle/>
          <a:p>
            <a:r>
              <a:rPr lang="el-GR" sz="2400" b="1" dirty="0"/>
              <a:t>ΠΙΝΑΚΑΣ 2.1 </a:t>
            </a:r>
            <a:r>
              <a:rPr lang="el-GR" sz="2400" dirty="0"/>
              <a:t>Εβδομαδιαίο Εισόδημα </a:t>
            </a:r>
            <a:r>
              <a:rPr lang="el-GR" sz="2400" i="1" dirty="0"/>
              <a:t>Χ</a:t>
            </a:r>
            <a:r>
              <a:rPr lang="el-GR" sz="2400" dirty="0"/>
              <a:t> Νοικοκυριών (σε $) </a:t>
            </a:r>
          </a:p>
          <a:p>
            <a:pPr marL="0" indent="0">
              <a:buNone/>
            </a:pPr>
            <a:endParaRPr lang="en-GB" sz="2400"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4</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20" y="2348880"/>
            <a:ext cx="8125959" cy="3781953"/>
          </a:xfrm>
          <a:prstGeom prst="rect">
            <a:avLst/>
          </a:prstGeom>
        </p:spPr>
      </p:pic>
      <p:pic>
        <p:nvPicPr>
          <p:cNvPr id="7"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2.1 Ένα Υποθετικό Παράδειγμα</a:t>
            </a:r>
            <a:endParaRPr lang="en-GB" dirty="0"/>
          </a:p>
        </p:txBody>
      </p:sp>
      <p:sp>
        <p:nvSpPr>
          <p:cNvPr id="3" name="Θέση περιεχομένου 2"/>
          <p:cNvSpPr>
            <a:spLocks noGrp="1"/>
          </p:cNvSpPr>
          <p:nvPr>
            <p:ph idx="1"/>
          </p:nvPr>
        </p:nvSpPr>
        <p:spPr/>
        <p:txBody>
          <a:bodyPr>
            <a:normAutofit fontScale="85000" lnSpcReduction="20000"/>
          </a:bodyPr>
          <a:lstStyle/>
          <a:p>
            <a:r>
              <a:rPr lang="el-GR" dirty="0"/>
              <a:t>Το</a:t>
            </a:r>
            <a:r>
              <a:rPr lang="en-US" dirty="0"/>
              <a:t> </a:t>
            </a:r>
            <a:r>
              <a:rPr lang="el-GR" dirty="0"/>
              <a:t>εβδομαδιαίο εισοδηματικό επίπεδο των $80 αντιστοιχεί σε μέση καταναλωτική δαπάνη $65, ενώ το εβδομαδιαίο εισοδηματικό επίπεδο των $200, αντιστοιχεί σε μέση καταναλωτική δαπάνη $137. </a:t>
            </a:r>
            <a:endParaRPr lang="en-US" dirty="0"/>
          </a:p>
          <a:p>
            <a:r>
              <a:rPr lang="el-GR" dirty="0"/>
              <a:t>Συνολικά έχουμε 10 μέσες τιμές για 10 </a:t>
            </a:r>
            <a:r>
              <a:rPr lang="el-GR" dirty="0" err="1"/>
              <a:t>υποπληθυσμούς</a:t>
            </a:r>
            <a:r>
              <a:rPr lang="el-GR" dirty="0"/>
              <a:t> της </a:t>
            </a:r>
            <a:r>
              <a:rPr lang="en-US" i="1" dirty="0"/>
              <a:t>Y</a:t>
            </a:r>
            <a:r>
              <a:rPr lang="el-GR" dirty="0"/>
              <a:t>. </a:t>
            </a:r>
            <a:endParaRPr lang="en-US" dirty="0"/>
          </a:p>
          <a:p>
            <a:r>
              <a:rPr lang="el-GR" dirty="0"/>
              <a:t>Αυτές οι μέσες τιμές ονομάζονται </a:t>
            </a:r>
            <a:r>
              <a:rPr lang="el-GR" b="1" dirty="0"/>
              <a:t>υπό συνθήκη προσδοκώμενες τιμές </a:t>
            </a:r>
            <a:r>
              <a:rPr lang="el-GR" dirty="0"/>
              <a:t>(</a:t>
            </a:r>
            <a:r>
              <a:rPr lang="en-US" dirty="0"/>
              <a:t>conditional expected values</a:t>
            </a:r>
            <a:r>
              <a:rPr lang="el-GR" dirty="0"/>
              <a:t>), διότι εξαρτώνται από τις τιμές που δίνονται στην (υπό συνθήκη) μεταβλητή </a:t>
            </a:r>
            <a:r>
              <a:rPr lang="el-GR" i="1" dirty="0"/>
              <a:t>Χ</a:t>
            </a:r>
            <a:r>
              <a:rPr lang="el-GR" dirty="0"/>
              <a:t>. </a:t>
            </a:r>
            <a:endParaRPr lang="en-US" dirty="0"/>
          </a:p>
          <a:p>
            <a:r>
              <a:rPr lang="en-US" dirty="0"/>
              <a:t>T</a:t>
            </a:r>
            <a:r>
              <a:rPr lang="el-GR" dirty="0" err="1"/>
              <a:t>ις</a:t>
            </a:r>
            <a:r>
              <a:rPr lang="el-GR" dirty="0"/>
              <a:t> παρουσιάζουμε ως </a:t>
            </a:r>
            <a:r>
              <a:rPr lang="el-GR" i="1" dirty="0"/>
              <a:t>E</a:t>
            </a:r>
            <a:r>
              <a:rPr lang="el-GR" dirty="0"/>
              <a:t>(</a:t>
            </a:r>
            <a:r>
              <a:rPr lang="en-US" i="1" dirty="0"/>
              <a:t>Y</a:t>
            </a:r>
            <a:r>
              <a:rPr lang="el-GR" dirty="0"/>
              <a:t>|</a:t>
            </a:r>
            <a:r>
              <a:rPr lang="en-US" i="1" dirty="0"/>
              <a:t>X</a:t>
            </a:r>
            <a:r>
              <a:rPr lang="el-GR" dirty="0"/>
              <a:t>), η οποία διαβάζεται ως η προσδοκώμενη τιμή της </a:t>
            </a:r>
            <a:r>
              <a:rPr lang="el-GR" i="1" dirty="0"/>
              <a:t>Y</a:t>
            </a:r>
            <a:r>
              <a:rPr lang="el-GR" dirty="0"/>
              <a:t> δοθείσης της τιμής της </a:t>
            </a:r>
            <a:r>
              <a:rPr lang="el-GR" i="1" dirty="0"/>
              <a:t>X</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5</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2.1 Ένα Υποθετικό Παράδειγμα</a:t>
            </a:r>
            <a:endParaRPr lang="en-GB" dirty="0"/>
          </a:p>
        </p:txBody>
      </p:sp>
      <p:sp>
        <p:nvSpPr>
          <p:cNvPr id="3" name="Θέση περιεχομένου 2"/>
          <p:cNvSpPr>
            <a:spLocks noGrp="1"/>
          </p:cNvSpPr>
          <p:nvPr>
            <p:ph idx="1"/>
          </p:nvPr>
        </p:nvSpPr>
        <p:spPr/>
        <p:txBody>
          <a:bodyPr>
            <a:normAutofit fontScale="77500" lnSpcReduction="20000"/>
          </a:bodyPr>
          <a:lstStyle/>
          <a:p>
            <a:r>
              <a:rPr lang="el-GR" dirty="0"/>
              <a:t>Είναι σημαντικό να διακρίνουμε αυτές τις υπό συνθήκη προσδοκώμενες τιμές από την </a:t>
            </a:r>
            <a:r>
              <a:rPr lang="el-GR" b="1" dirty="0"/>
              <a:t>άνευ συνθηκών προσδοκώμενη τιμή (</a:t>
            </a:r>
            <a:r>
              <a:rPr lang="en-US" b="1" dirty="0"/>
              <a:t>unconditional expected value</a:t>
            </a:r>
            <a:r>
              <a:rPr lang="el-GR" b="1" dirty="0"/>
              <a:t>)</a:t>
            </a:r>
            <a:r>
              <a:rPr lang="el-GR" dirty="0"/>
              <a:t> των εβδομαδιαίων καταναλωτικών δαπανών, </a:t>
            </a:r>
            <a:r>
              <a:rPr lang="el-GR" i="1" dirty="0"/>
              <a:t>E</a:t>
            </a:r>
            <a:r>
              <a:rPr lang="el-GR" dirty="0"/>
              <a:t>(</a:t>
            </a:r>
            <a:r>
              <a:rPr lang="el-GR" i="1" dirty="0"/>
              <a:t>Y</a:t>
            </a:r>
            <a:r>
              <a:rPr lang="el-GR" dirty="0"/>
              <a:t>). </a:t>
            </a:r>
            <a:endParaRPr lang="en-US" dirty="0"/>
          </a:p>
          <a:p>
            <a:r>
              <a:rPr lang="el-GR" dirty="0"/>
              <a:t>Αν προσθέσουμε τις εβδομαδιαίες καταναλωτικές δαπάνες για το σύνολο των 60 οικογενειών του </a:t>
            </a:r>
            <a:r>
              <a:rPr lang="el-GR" i="1" dirty="0"/>
              <a:t>πληθυσμού</a:t>
            </a:r>
            <a:r>
              <a:rPr lang="el-GR" dirty="0"/>
              <a:t> και διαιρέσουμε αυτό τον αριθμό με 60, θα έχουμε τον αριθμό $121,20 ($7272/60), ο οποίος είναι η άνευ συνθηκών μέση τιμή ή προσδοκώμενη αξία των εβδομαδιαίων καταναλωτικών δαπανών, </a:t>
            </a:r>
            <a:r>
              <a:rPr lang="el-GR" i="1" dirty="0"/>
              <a:t>E</a:t>
            </a:r>
            <a:r>
              <a:rPr lang="el-GR" dirty="0"/>
              <a:t>(</a:t>
            </a:r>
            <a:r>
              <a:rPr lang="el-GR" i="1" dirty="0"/>
              <a:t>Y</a:t>
            </a:r>
            <a:r>
              <a:rPr lang="el-GR" dirty="0"/>
              <a:t>)˙ </a:t>
            </a:r>
            <a:endParaRPr lang="en-US" dirty="0"/>
          </a:p>
          <a:p>
            <a:r>
              <a:rPr lang="el-GR" dirty="0"/>
              <a:t>Είναι</a:t>
            </a:r>
            <a:r>
              <a:rPr lang="en-US" dirty="0"/>
              <a:t> </a:t>
            </a:r>
            <a:r>
              <a:rPr lang="el-GR" dirty="0"/>
              <a:t>άνευ συνθηκών με την έννοια ότι για να καταλήξουμε σε αυτό τον αριθμό δεν έχουμε λάβει υπόψη μας τα επίπεδα εισοδήματος των διαφόρων οικογενειών.</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6</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2.1 Ένα Υποθετικό Παράδειγμα</a:t>
            </a:r>
            <a:endParaRPr lang="en-GB" dirty="0"/>
          </a:p>
        </p:txBody>
      </p:sp>
      <p:sp>
        <p:nvSpPr>
          <p:cNvPr id="3" name="Θέση περιεχομένου 2"/>
          <p:cNvSpPr>
            <a:spLocks noGrp="1"/>
          </p:cNvSpPr>
          <p:nvPr>
            <p:ph idx="1"/>
          </p:nvPr>
        </p:nvSpPr>
        <p:spPr/>
        <p:txBody>
          <a:bodyPr>
            <a:normAutofit fontScale="92500" lnSpcReduction="20000"/>
          </a:bodyPr>
          <a:lstStyle/>
          <a:p>
            <a:r>
              <a:rPr lang="el-GR" dirty="0"/>
              <a:t>Τα σκούρα κυκλωμένα σημεία στο Διάγραμμα 2.1 δείχνουν τις υπό συνθήκη μέσες τιμές της </a:t>
            </a:r>
            <a:r>
              <a:rPr lang="el-GR" i="1" dirty="0"/>
              <a:t>Y</a:t>
            </a:r>
            <a:r>
              <a:rPr lang="el-GR" dirty="0"/>
              <a:t> έναντι των διαφόρων τιμών της </a:t>
            </a:r>
            <a:r>
              <a:rPr lang="el-GR" i="1" dirty="0"/>
              <a:t>X</a:t>
            </a:r>
            <a:r>
              <a:rPr lang="el-GR" dirty="0"/>
              <a:t>. </a:t>
            </a:r>
            <a:endParaRPr lang="en-US" dirty="0"/>
          </a:p>
          <a:p>
            <a:r>
              <a:rPr lang="el-GR" dirty="0"/>
              <a:t>Αν ενώσουμε αυτές τις υπό συνθήκη μέσες τιμές, καταλήγουμε σε αυτό που είναι γνωστό ως η </a:t>
            </a:r>
            <a:r>
              <a:rPr lang="el-GR" b="1" dirty="0"/>
              <a:t>γραμμή παλινδρόμησης του πληθυσμού (ΓΠΠ) </a:t>
            </a:r>
            <a:r>
              <a:rPr lang="el-GR" dirty="0"/>
              <a:t>(</a:t>
            </a:r>
            <a:r>
              <a:rPr lang="en-US" dirty="0"/>
              <a:t>population regression line</a:t>
            </a:r>
            <a:r>
              <a:rPr lang="el-GR" dirty="0"/>
              <a:t> - </a:t>
            </a:r>
            <a:r>
              <a:rPr lang="en-US" dirty="0"/>
              <a:t>PRL</a:t>
            </a:r>
            <a:r>
              <a:rPr lang="el-GR" dirty="0"/>
              <a:t>), ή η </a:t>
            </a:r>
            <a:r>
              <a:rPr lang="el-GR" b="1" dirty="0"/>
              <a:t>καμπύλη παλινδρόμησης του πληθυσμού (</a:t>
            </a:r>
            <a:r>
              <a:rPr lang="en-US" b="1" dirty="0"/>
              <a:t>population regression curve</a:t>
            </a:r>
            <a:r>
              <a:rPr lang="el-GR" b="1" dirty="0"/>
              <a:t>)</a:t>
            </a:r>
            <a:r>
              <a:rPr lang="el-GR" dirty="0"/>
              <a:t>. </a:t>
            </a:r>
            <a:endParaRPr lang="en-US" dirty="0"/>
          </a:p>
          <a:p>
            <a:r>
              <a:rPr lang="el-GR" dirty="0"/>
              <a:t>Πιο απλά, είναι η </a:t>
            </a:r>
            <a:r>
              <a:rPr lang="el-GR" b="1" dirty="0"/>
              <a:t>παλινδρόμηση της</a:t>
            </a:r>
            <a:r>
              <a:rPr lang="el-GR" dirty="0"/>
              <a:t> </a:t>
            </a:r>
            <a:r>
              <a:rPr lang="el-GR" b="1" i="1" dirty="0"/>
              <a:t>Y</a:t>
            </a:r>
            <a:r>
              <a:rPr lang="el-GR" b="1" dirty="0"/>
              <a:t> έναντι της</a:t>
            </a:r>
            <a:r>
              <a:rPr lang="el-GR" dirty="0"/>
              <a:t> </a:t>
            </a:r>
            <a:r>
              <a:rPr lang="el-GR" b="1" i="1" dirty="0"/>
              <a:t>X</a:t>
            </a:r>
            <a:r>
              <a:rPr lang="el-GR" dirty="0"/>
              <a:t>. </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7</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2.1 Ένα Υποθετικό Παράδειγμα</a:t>
            </a:r>
            <a:endParaRPr lang="en-GB" dirty="0"/>
          </a:p>
        </p:txBody>
      </p:sp>
      <p:sp>
        <p:nvSpPr>
          <p:cNvPr id="3" name="Θέση περιεχομένου 2"/>
          <p:cNvSpPr>
            <a:spLocks noGrp="1"/>
          </p:cNvSpPr>
          <p:nvPr>
            <p:ph idx="1"/>
          </p:nvPr>
        </p:nvSpPr>
        <p:spPr/>
        <p:txBody>
          <a:bodyPr>
            <a:normAutofit/>
          </a:bodyPr>
          <a:lstStyle/>
          <a:p>
            <a:r>
              <a:rPr lang="el-GR" sz="2000" b="1" dirty="0"/>
              <a:t>ΔΙΑΓΡΑΜΜΑ 2.1 </a:t>
            </a:r>
            <a:r>
              <a:rPr lang="el-GR" sz="2000" dirty="0"/>
              <a:t>Υπό συνθήκη κατανομή δαπανών για διάφορα εισοδηματικά επίπεδα (στοιχεία του Πίνακα 2.1)</a:t>
            </a:r>
            <a:endParaRPr lang="en-GB" sz="2000" dirty="0"/>
          </a:p>
        </p:txBody>
      </p:sp>
      <p:sp>
        <p:nvSpPr>
          <p:cNvPr id="4" name="Θέση υποσέλιδου 3"/>
          <p:cNvSpPr>
            <a:spLocks noGrp="1"/>
          </p:cNvSpPr>
          <p:nvPr>
            <p:ph type="ftr" sz="quarter" idx="11"/>
          </p:nvPr>
        </p:nvSpPr>
        <p:spPr/>
        <p:txBody>
          <a:bodyPr/>
          <a:lstStyle/>
          <a:p>
            <a:r>
              <a:rPr lang="el-GR" dirty="0"/>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8</a:t>
            </a:fld>
            <a:endParaRPr lang="el-GR"/>
          </a:p>
        </p:txBody>
      </p:sp>
      <p:pic>
        <p:nvPicPr>
          <p:cNvPr id="6" name="Εικόνα 5" descr="Απόσπασμα οθόνης"/>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924" y="2336776"/>
            <a:ext cx="5556151" cy="4044552"/>
          </a:xfrm>
          <a:prstGeom prst="rect">
            <a:avLst/>
          </a:prstGeom>
        </p:spPr>
      </p:pic>
      <p:sp>
        <p:nvSpPr>
          <p:cNvPr id="7" name="Ορθογώνιο 6"/>
          <p:cNvSpPr/>
          <p:nvPr/>
        </p:nvSpPr>
        <p:spPr>
          <a:xfrm>
            <a:off x="3203848" y="2780928"/>
            <a:ext cx="1862747" cy="369332"/>
          </a:xfrm>
          <a:prstGeom prst="rect">
            <a:avLst/>
          </a:prstGeom>
          <a:solidFill>
            <a:schemeClr val="bg1"/>
          </a:solidFill>
        </p:spPr>
        <p:txBody>
          <a:bodyPr wrap="none">
            <a:spAutoFit/>
          </a:bodyPr>
          <a:lstStyle/>
          <a:p>
            <a:r>
              <a:rPr lang="el-GR" dirty="0"/>
              <a:t>Υπό συνθήκη μέσος</a:t>
            </a:r>
          </a:p>
        </p:txBody>
      </p:sp>
      <p:sp>
        <p:nvSpPr>
          <p:cNvPr id="8" name="Ορθογώνιο 7"/>
          <p:cNvSpPr/>
          <p:nvPr/>
        </p:nvSpPr>
        <p:spPr>
          <a:xfrm>
            <a:off x="5724128" y="4941168"/>
            <a:ext cx="2214848" cy="584775"/>
          </a:xfrm>
          <a:prstGeom prst="rect">
            <a:avLst/>
          </a:prstGeom>
          <a:solidFill>
            <a:schemeClr val="bg1"/>
          </a:solidFill>
        </p:spPr>
        <p:txBody>
          <a:bodyPr wrap="square">
            <a:spAutoFit/>
          </a:bodyPr>
          <a:lstStyle/>
          <a:p>
            <a:r>
              <a:rPr lang="el-GR" sz="1600" dirty="0"/>
              <a:t>Κατανομή της</a:t>
            </a:r>
            <a:r>
              <a:rPr lang="el-GR" sz="1600" i="1" dirty="0"/>
              <a:t> </a:t>
            </a:r>
            <a:endParaRPr lang="en-US" sz="1600" i="1" dirty="0"/>
          </a:p>
          <a:p>
            <a:r>
              <a:rPr lang="el-GR" sz="1600" i="1" dirty="0"/>
              <a:t>Υ</a:t>
            </a:r>
            <a:r>
              <a:rPr lang="el-GR" sz="1600" dirty="0"/>
              <a:t> δοθείσης της</a:t>
            </a:r>
            <a:r>
              <a:rPr lang="el-GR" sz="1600" i="1" dirty="0"/>
              <a:t> Χ</a:t>
            </a:r>
            <a:r>
              <a:rPr lang="en-US" sz="1600" i="1" dirty="0"/>
              <a:t> </a:t>
            </a:r>
            <a:r>
              <a:rPr lang="en-US" sz="1600" dirty="0"/>
              <a:t>= $220</a:t>
            </a:r>
            <a:endParaRPr lang="en-GB" sz="1600" dirty="0"/>
          </a:p>
        </p:txBody>
      </p:sp>
      <p:pic>
        <p:nvPicPr>
          <p:cNvPr id="9" name="Picture 7" descr="C:\Users\Pavlos\Documents\Slides_for_Tziola\Gujarati\logo_tziol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2.1 Ένα Υποθετικό Παράδειγμα</a:t>
            </a:r>
            <a:endParaRPr lang="en-GB" dirty="0"/>
          </a:p>
        </p:txBody>
      </p:sp>
      <p:sp>
        <p:nvSpPr>
          <p:cNvPr id="3" name="Θέση περιεχομένου 2"/>
          <p:cNvSpPr>
            <a:spLocks noGrp="1"/>
          </p:cNvSpPr>
          <p:nvPr>
            <p:ph idx="1"/>
          </p:nvPr>
        </p:nvSpPr>
        <p:spPr/>
        <p:txBody>
          <a:bodyPr>
            <a:normAutofit fontScale="70000" lnSpcReduction="20000"/>
          </a:bodyPr>
          <a:lstStyle/>
          <a:p>
            <a:r>
              <a:rPr lang="el-GR" i="1" dirty="0"/>
              <a:t>Γεωμετρικά, μία καμπύλη παλινδρόμησης του πληθυσμού είναι απλώς ο γεωμετρικός τόπος των υπό συνθήκη μέσων της εξαρτημένης μεταβλητής για τις σταθερές αξίες της (των) ερμηνευτικής (</a:t>
            </a:r>
            <a:r>
              <a:rPr lang="el-GR" i="1" dirty="0" err="1"/>
              <a:t>ών</a:t>
            </a:r>
            <a:r>
              <a:rPr lang="el-GR" i="1" dirty="0"/>
              <a:t>) μεταβλητής (</a:t>
            </a:r>
            <a:r>
              <a:rPr lang="el-GR" i="1" dirty="0" err="1"/>
              <a:t>ών</a:t>
            </a:r>
            <a:r>
              <a:rPr lang="el-GR" i="1" dirty="0"/>
              <a:t>)</a:t>
            </a:r>
            <a:r>
              <a:rPr lang="el-GR" dirty="0"/>
              <a:t>. </a:t>
            </a:r>
            <a:endParaRPr lang="en-US" dirty="0"/>
          </a:p>
          <a:p>
            <a:r>
              <a:rPr lang="el-GR" dirty="0"/>
              <a:t>Πιο απλά, είναι η καμπύλη που συνδέει τους μέσους των </a:t>
            </a:r>
            <a:r>
              <a:rPr lang="el-GR" dirty="0" err="1"/>
              <a:t>υποπληθυσμών</a:t>
            </a:r>
            <a:r>
              <a:rPr lang="el-GR" dirty="0"/>
              <a:t> της </a:t>
            </a:r>
            <a:r>
              <a:rPr lang="el-GR" i="1" dirty="0"/>
              <a:t>Y</a:t>
            </a:r>
            <a:r>
              <a:rPr lang="el-GR" dirty="0"/>
              <a:t> που αντιστοιχούν στις δοθείσες τιμές του </a:t>
            </a:r>
            <a:r>
              <a:rPr lang="el-GR" dirty="0" err="1"/>
              <a:t>παλινδρομητή</a:t>
            </a:r>
            <a:r>
              <a:rPr lang="el-GR" dirty="0"/>
              <a:t> </a:t>
            </a:r>
            <a:r>
              <a:rPr lang="el-GR" i="1" dirty="0"/>
              <a:t>X</a:t>
            </a:r>
            <a:r>
              <a:rPr lang="el-GR" dirty="0"/>
              <a:t>. </a:t>
            </a:r>
          </a:p>
          <a:p>
            <a:r>
              <a:rPr lang="el-GR" dirty="0"/>
              <a:t>Το διάγραμμα αυτό δείχνει ότι για κάθε </a:t>
            </a:r>
            <a:r>
              <a:rPr lang="el-GR" i="1" dirty="0"/>
              <a:t>Χ</a:t>
            </a:r>
            <a:r>
              <a:rPr lang="el-GR" dirty="0"/>
              <a:t> (δηλαδή, επίπεδο εισοδήματος) υπάρχει ένας πληθυσμός τιμών της</a:t>
            </a:r>
            <a:r>
              <a:rPr lang="el-GR" i="1" dirty="0"/>
              <a:t> Y</a:t>
            </a:r>
            <a:r>
              <a:rPr lang="el-GR" dirty="0"/>
              <a:t> (εβδομαδιαία καταναλωτική δαπάνη) που βρίσκεται διεσπαρμένος γύρω από τον (υπό συνθήκη) μέσο των τιμών αυτών της</a:t>
            </a:r>
            <a:r>
              <a:rPr lang="el-GR" i="1" dirty="0"/>
              <a:t> Y</a:t>
            </a:r>
            <a:r>
              <a:rPr lang="el-GR" dirty="0"/>
              <a:t>. </a:t>
            </a:r>
            <a:endParaRPr lang="en-US" dirty="0"/>
          </a:p>
          <a:p>
            <a:r>
              <a:rPr lang="en-US" dirty="0"/>
              <a:t>Y</a:t>
            </a:r>
            <a:r>
              <a:rPr lang="el-GR" dirty="0" err="1"/>
              <a:t>ποθέτουμε</a:t>
            </a:r>
            <a:r>
              <a:rPr lang="el-GR" dirty="0"/>
              <a:t> πως αυτές οι τιμές της</a:t>
            </a:r>
            <a:r>
              <a:rPr lang="el-GR" i="1" dirty="0"/>
              <a:t> Y</a:t>
            </a:r>
            <a:r>
              <a:rPr lang="el-GR" dirty="0"/>
              <a:t> κατανέμονται συμμετρικά γύρω από τις αντίστοιχες (υπό συνθήκη) μέσες τιμές τους. </a:t>
            </a:r>
            <a:endParaRPr lang="en-US" dirty="0"/>
          </a:p>
          <a:p>
            <a:r>
              <a:rPr lang="el-GR" dirty="0"/>
              <a:t>Και η γραμμή παλινδρόμησης (ή καμπύλη) διαπερνά αυτές τις (υπό συνθήκη) μέσες τιμές. </a:t>
            </a:r>
            <a:endParaRPr lang="en-GB" dirty="0"/>
          </a:p>
        </p:txBody>
      </p:sp>
      <p:sp>
        <p:nvSpPr>
          <p:cNvPr id="4" name="Θέση υποσέλιδου 3"/>
          <p:cNvSpPr>
            <a:spLocks noGrp="1"/>
          </p:cNvSpPr>
          <p:nvPr>
            <p:ph type="ftr" sz="quarter" idx="11"/>
          </p:nvPr>
        </p:nvSpPr>
        <p:spPr/>
        <p:txBody>
          <a:bodyPr/>
          <a:lstStyle/>
          <a:p>
            <a:r>
              <a:rPr lang="el-GR"/>
              <a:t>Οικονομετρία: Αρχές και Εφαρμογές</a:t>
            </a: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9</a:t>
            </a:fld>
            <a:endParaRPr lang="el-GR"/>
          </a:p>
        </p:txBody>
      </p:sp>
      <p:pic>
        <p:nvPicPr>
          <p:cNvPr id="6" name="Picture 7" descr="C:\Users\Pavlos\Documents\Slides_for_Tziola\Gujarati\logo_tziol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 y="6265714"/>
            <a:ext cx="938398" cy="581570"/>
          </a:xfrm>
          <a:prstGeom prst="rect">
            <a:avLst/>
          </a:prstGeom>
          <a:solidFill>
            <a:schemeClr val="bg1"/>
          </a:solidFill>
        </p:spPr>
      </p:pic>
    </p:spTree>
    <p:extLst>
      <p:ext uri="{BB962C8B-B14F-4D97-AF65-F5344CB8AC3E}">
        <p14:creationId xmlns:p14="http://schemas.microsoft.com/office/powerpoint/2010/main" val="285562027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2359</Words>
  <Application>Microsoft Office PowerPoint</Application>
  <PresentationFormat>Προβολή στην οθόνη (4:3)</PresentationFormat>
  <Paragraphs>188</Paragraphs>
  <Slides>31</Slides>
  <Notes>1</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31</vt:i4>
      </vt:variant>
    </vt:vector>
  </HeadingPairs>
  <TitlesOfParts>
    <vt:vector size="34" baseType="lpstr">
      <vt:lpstr>Arial</vt:lpstr>
      <vt:lpstr>Calibri</vt:lpstr>
      <vt:lpstr>Θέμα του Office</vt:lpstr>
      <vt:lpstr>Παρουσίαση του PowerPoint</vt:lpstr>
      <vt:lpstr>Εισαγωγή</vt:lpstr>
      <vt:lpstr>2.1 Ένα Υποθετικό Παράδειγμα</vt:lpstr>
      <vt:lpstr>2.1 Ένα Υποθετικό Παράδειγμα</vt:lpstr>
      <vt:lpstr>2.1 Ένα Υποθετικό Παράδειγμα</vt:lpstr>
      <vt:lpstr>2.1 Ένα Υποθετικό Παράδειγμα</vt:lpstr>
      <vt:lpstr>2.1 Ένα Υποθετικό Παράδειγμα</vt:lpstr>
      <vt:lpstr>2.1 Ένα Υποθετικό Παράδειγμα</vt:lpstr>
      <vt:lpstr>2.1 Ένα Υποθετικό Παράδειγμα</vt:lpstr>
      <vt:lpstr>2.1 Ένα Υποθετικό Παράδειγμα</vt:lpstr>
      <vt:lpstr>2.2 Η Έννοια της Συνάρτησης Παλινδρόμησης του Πληθυσμού (PRF)</vt:lpstr>
      <vt:lpstr>2.2 Η Έννοια της Συνάρτησης Παλινδρόμησης του Πληθυσμού (PRF)</vt:lpstr>
      <vt:lpstr>2.3 Η Έννοια του Όρου Γραμμικό </vt:lpstr>
      <vt:lpstr>2.3 Η Έννοια του Όρου Γραμμικό </vt:lpstr>
      <vt:lpstr>2.3 Η Έννοια του Όρου Γραμμικό </vt:lpstr>
      <vt:lpstr>ΔΙΑΓΡΑΜΜΑ 2.3 Γραμμικές συναρτήσεις ως προς τις παραμέτρους</vt:lpstr>
      <vt:lpstr>2.4 Στοχαστικός Προσδιορισμός της PRF </vt:lpstr>
      <vt:lpstr>2.4 Στοχαστικός Προσδιορισμός της PRF </vt:lpstr>
      <vt:lpstr>2.5 Η Σημασία του Στοχαστικού Διαταρακτικού Όρου</vt:lpstr>
      <vt:lpstr>2.5 Η Σημασία του Στοχαστικού Διαταρακτικού Όρου</vt:lpstr>
      <vt:lpstr>2.6 Η Συνάρτηση Παλινδρόμησης του Δείγματος (SRF) </vt:lpstr>
      <vt:lpstr>2.6 Η Συνάρτηση Παλινδρόμησης του Δείγματος (SRF) </vt:lpstr>
      <vt:lpstr>2.6 Η Συνάρτηση Παλινδρόμησης του Δείγματος (SRF) </vt:lpstr>
      <vt:lpstr>2.6 Η Συνάρτηση Παλινδρόμησης του Δείγματος (SRF) </vt:lpstr>
      <vt:lpstr>2.6 Η Συνάρτηση Παλινδρόμησης του Δείγματος (SRF) </vt:lpstr>
      <vt:lpstr>2.6 Η Συνάρτηση Παλινδρόμησης του Δείγματος (SRF) </vt:lpstr>
      <vt:lpstr>ΔΙΑΓΡΑΜΜΑ 2.5 Γραμμές παλινδρόμησης δείγματος και πληθυσμού</vt:lpstr>
      <vt:lpstr>2.7 Χαρακτηριστικά Παραδείγματα </vt:lpstr>
      <vt:lpstr>2.7 Χαρακτηριστικά Παραδείγματα </vt:lpstr>
      <vt:lpstr>2.7 Χαρακτηριστικά Παραδείγματα </vt:lpstr>
      <vt:lpstr>Περίληψη και Συμπεράσματα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Οικονομετρία: Αρχές και Εφαρμογές</dc:title>
  <dc:creator>Pavlos</dc:creator>
  <cp:lastModifiedBy>ΓΕΩΡΓΙΟΣ ΜΠΑΜΠΙΝΑΣ</cp:lastModifiedBy>
  <cp:revision>35</cp:revision>
  <dcterms:created xsi:type="dcterms:W3CDTF">2016-09-11T06:08:36Z</dcterms:created>
  <dcterms:modified xsi:type="dcterms:W3CDTF">2023-10-17T08:32:03Z</dcterms:modified>
</cp:coreProperties>
</file>