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7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9" r:id="rId60"/>
    <p:sldId id="320" r:id="rId61"/>
    <p:sldId id="321" r:id="rId62"/>
    <p:sldId id="322" r:id="rId63"/>
    <p:sldId id="326" r:id="rId64"/>
    <p:sldId id="325" r:id="rId65"/>
    <p:sldId id="324" r:id="rId66"/>
    <p:sldId id="323" r:id="rId67"/>
    <p:sldId id="329" r:id="rId68"/>
    <p:sldId id="328" r:id="rId6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2525B1"/>
    <a:srgbClr val="221A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34" autoAdjust="0"/>
  </p:normalViewPr>
  <p:slideViewPr>
    <p:cSldViewPr>
      <p:cViewPr varScale="1">
        <p:scale>
          <a:sx n="74" d="100"/>
          <a:sy n="74" d="100"/>
        </p:scale>
        <p:origin x="1668" y="72"/>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142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C6E8D0-C5F4-4789-9355-9D422968E477}" type="datetimeFigureOut">
              <a:rPr lang="el-GR" smtClean="0"/>
              <a:pPr/>
              <a:t>13/10/2017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D1B054-C217-459A-8CA4-2E1BEF7BE2BA}" type="slidenum">
              <a:rPr lang="el-GR" smtClean="0"/>
              <a:pPr/>
              <a:t>‹#›</a:t>
            </a:fld>
            <a:endParaRPr lang="el-GR"/>
          </a:p>
        </p:txBody>
      </p:sp>
    </p:spTree>
    <p:extLst>
      <p:ext uri="{BB962C8B-B14F-4D97-AF65-F5344CB8AC3E}">
        <p14:creationId xmlns:p14="http://schemas.microsoft.com/office/powerpoint/2010/main" val="1815647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D7D1B054-C217-459A-8CA4-2E1BEF7BE2BA}" type="slidenum">
              <a:rPr lang="el-GR" smtClean="0"/>
              <a:pPr/>
              <a:t>10</a:t>
            </a:fld>
            <a:endParaRPr lang="el-GR"/>
          </a:p>
        </p:txBody>
      </p:sp>
    </p:spTree>
    <p:extLst>
      <p:ext uri="{BB962C8B-B14F-4D97-AF65-F5344CB8AC3E}">
        <p14:creationId xmlns:p14="http://schemas.microsoft.com/office/powerpoint/2010/main" val="1607388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09106E98-36FF-4DFB-BEF5-817FBF82A126}" type="datetimeFigureOut">
              <a:rPr lang="el-GR" smtClean="0"/>
              <a:pPr/>
              <a:t>13/10/2017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E68A3E-5AAB-4DB0-B5E7-719B808B964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9106E98-36FF-4DFB-BEF5-817FBF82A126}" type="datetimeFigureOut">
              <a:rPr lang="el-GR" smtClean="0"/>
              <a:pPr/>
              <a:t>13/10/2017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E68A3E-5AAB-4DB0-B5E7-719B808B964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9106E98-36FF-4DFB-BEF5-817FBF82A126}" type="datetimeFigureOut">
              <a:rPr lang="el-GR" smtClean="0"/>
              <a:pPr/>
              <a:t>13/10/2017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E68A3E-5AAB-4DB0-B5E7-719B808B964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9106E98-36FF-4DFB-BEF5-817FBF82A126}" type="datetimeFigureOut">
              <a:rPr lang="el-GR" smtClean="0"/>
              <a:pPr/>
              <a:t>13/10/2017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E68A3E-5AAB-4DB0-B5E7-719B808B964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9106E98-36FF-4DFB-BEF5-817FBF82A126}" type="datetimeFigureOut">
              <a:rPr lang="el-GR" smtClean="0"/>
              <a:pPr/>
              <a:t>13/10/2017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E68A3E-5AAB-4DB0-B5E7-719B808B964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09106E98-36FF-4DFB-BEF5-817FBF82A126}" type="datetimeFigureOut">
              <a:rPr lang="el-GR" smtClean="0"/>
              <a:pPr/>
              <a:t>13/10/2017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CE68A3E-5AAB-4DB0-B5E7-719B808B964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09106E98-36FF-4DFB-BEF5-817FBF82A126}" type="datetimeFigureOut">
              <a:rPr lang="el-GR" smtClean="0"/>
              <a:pPr/>
              <a:t>13/10/2017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CE68A3E-5AAB-4DB0-B5E7-719B808B964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09106E98-36FF-4DFB-BEF5-817FBF82A126}" type="datetimeFigureOut">
              <a:rPr lang="el-GR" smtClean="0"/>
              <a:pPr/>
              <a:t>13/10/2017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CE68A3E-5AAB-4DB0-B5E7-719B808B964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9106E98-36FF-4DFB-BEF5-817FBF82A126}" type="datetimeFigureOut">
              <a:rPr lang="el-GR" smtClean="0"/>
              <a:pPr/>
              <a:t>13/10/2017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CE68A3E-5AAB-4DB0-B5E7-719B808B964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9106E98-36FF-4DFB-BEF5-817FBF82A126}" type="datetimeFigureOut">
              <a:rPr lang="el-GR" smtClean="0"/>
              <a:pPr/>
              <a:t>13/10/2017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CE68A3E-5AAB-4DB0-B5E7-719B808B964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9106E98-36FF-4DFB-BEF5-817FBF82A126}" type="datetimeFigureOut">
              <a:rPr lang="el-GR" smtClean="0"/>
              <a:pPr/>
              <a:t>13/10/2017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CE68A3E-5AAB-4DB0-B5E7-719B808B964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99"/>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106E98-36FF-4DFB-BEF5-817FBF82A126}" type="datetimeFigureOut">
              <a:rPr lang="el-GR" smtClean="0"/>
              <a:pPr/>
              <a:t>13/10/2017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E68A3E-5AAB-4DB0-B5E7-719B808B964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476672"/>
            <a:ext cx="7772400" cy="3123779"/>
          </a:xfrm>
        </p:spPr>
        <p:txBody>
          <a:bodyPr>
            <a:normAutofit/>
          </a:bodyPr>
          <a:lstStyle/>
          <a:p>
            <a:pPr algn="ctr"/>
            <a:r>
              <a:rPr lang="en-US" sz="3600" dirty="0">
                <a:solidFill>
                  <a:schemeClr val="bg1">
                    <a:lumMod val="85000"/>
                  </a:schemeClr>
                </a:solidFill>
                <a:latin typeface="Adobe Garamond Pro" pitchFamily="18" charset="0"/>
              </a:rPr>
              <a:t>ERASMUS </a:t>
            </a:r>
            <a:r>
              <a:rPr lang="el-GR" sz="3600" dirty="0">
                <a:solidFill>
                  <a:schemeClr val="bg1">
                    <a:lumMod val="85000"/>
                  </a:schemeClr>
                </a:solidFill>
              </a:rPr>
              <a:t/>
            </a:r>
            <a:br>
              <a:rPr lang="el-GR" sz="3600" dirty="0">
                <a:solidFill>
                  <a:schemeClr val="bg1">
                    <a:lumMod val="85000"/>
                  </a:schemeClr>
                </a:solidFill>
              </a:rPr>
            </a:br>
            <a:r>
              <a:rPr lang="en-US" sz="3600" dirty="0">
                <a:solidFill>
                  <a:srgbClr val="FFFF00"/>
                </a:solidFill>
                <a:latin typeface="Adobe Garamond Pro" pitchFamily="18" charset="0"/>
              </a:rPr>
              <a:t>PSYCHOLOGY OF TIME: </a:t>
            </a:r>
            <a:r>
              <a:rPr lang="en-US" sz="3600" dirty="0" smtClean="0">
                <a:solidFill>
                  <a:srgbClr val="FFFF00"/>
                </a:solidFill>
                <a:latin typeface="Adobe Garamond Pro" pitchFamily="18" charset="0"/>
              </a:rPr>
              <a:t/>
            </a:r>
            <a:br>
              <a:rPr lang="en-US" sz="3600" dirty="0" smtClean="0">
                <a:solidFill>
                  <a:srgbClr val="FFFF00"/>
                </a:solidFill>
                <a:latin typeface="Adobe Garamond Pro" pitchFamily="18" charset="0"/>
              </a:rPr>
            </a:br>
            <a:r>
              <a:rPr lang="en-US" sz="3600" dirty="0" smtClean="0">
                <a:solidFill>
                  <a:srgbClr val="FFFF00"/>
                </a:solidFill>
                <a:latin typeface="Adobe Garamond Pro" pitchFamily="18" charset="0"/>
              </a:rPr>
              <a:t>CURRENT </a:t>
            </a:r>
            <a:r>
              <a:rPr lang="en-US" sz="3600" dirty="0">
                <a:solidFill>
                  <a:srgbClr val="FFFF00"/>
                </a:solidFill>
                <a:latin typeface="Adobe Garamond Pro" pitchFamily="18" charset="0"/>
              </a:rPr>
              <a:t>TRENDS</a:t>
            </a:r>
            <a:r>
              <a:rPr lang="el-GR" sz="3600" dirty="0">
                <a:solidFill>
                  <a:schemeClr val="bg1">
                    <a:lumMod val="85000"/>
                  </a:schemeClr>
                </a:solidFill>
              </a:rPr>
              <a:t/>
            </a:r>
            <a:br>
              <a:rPr lang="el-GR" sz="3600" dirty="0">
                <a:solidFill>
                  <a:schemeClr val="bg1">
                    <a:lumMod val="85000"/>
                  </a:schemeClr>
                </a:solidFill>
              </a:rPr>
            </a:br>
            <a:r>
              <a:rPr lang="en-US" sz="3600" i="1" dirty="0">
                <a:solidFill>
                  <a:schemeClr val="bg1">
                    <a:lumMod val="85000"/>
                  </a:schemeClr>
                </a:solidFill>
                <a:latin typeface="Adobe Garamond Pro" pitchFamily="18" charset="0"/>
              </a:rPr>
              <a:t>Professor Stavroula Samartzi</a:t>
            </a:r>
            <a:r>
              <a:rPr lang="el-GR" sz="3600" dirty="0">
                <a:solidFill>
                  <a:schemeClr val="bg1">
                    <a:lumMod val="95000"/>
                  </a:schemeClr>
                </a:solidFill>
              </a:rPr>
              <a:t/>
            </a:r>
            <a:br>
              <a:rPr lang="el-GR" sz="3600" dirty="0">
                <a:solidFill>
                  <a:schemeClr val="bg1">
                    <a:lumMod val="95000"/>
                  </a:schemeClr>
                </a:solidFill>
              </a:rPr>
            </a:br>
            <a:endParaRPr lang="el-GR" sz="3600" dirty="0">
              <a:solidFill>
                <a:schemeClr val="bg1">
                  <a:lumMod val="95000"/>
                </a:schemeClr>
              </a:solidFill>
            </a:endParaRPr>
          </a:p>
        </p:txBody>
      </p:sp>
      <p:sp>
        <p:nvSpPr>
          <p:cNvPr id="3" name="2 - Υπότιτλος"/>
          <p:cNvSpPr>
            <a:spLocks noGrp="1"/>
          </p:cNvSpPr>
          <p:nvPr>
            <p:ph type="subTitle" idx="1"/>
          </p:nvPr>
        </p:nvSpPr>
        <p:spPr>
          <a:xfrm>
            <a:off x="539552" y="3501008"/>
            <a:ext cx="8280920" cy="2616696"/>
          </a:xfrm>
        </p:spPr>
        <p:txBody>
          <a:bodyPr>
            <a:normAutofit/>
          </a:bodyPr>
          <a:lstStyle/>
          <a:p>
            <a:r>
              <a:rPr lang="en-US" sz="3600" dirty="0">
                <a:solidFill>
                  <a:schemeClr val="bg1">
                    <a:lumMod val="95000"/>
                  </a:schemeClr>
                </a:solidFill>
                <a:latin typeface="+mj-lt"/>
                <a:ea typeface="+mj-ea"/>
                <a:cs typeface="+mj-cs"/>
              </a:rPr>
              <a:t>Corresponding to: «Structure and Process of the Cognitive System: The case of Problem Solving» </a:t>
            </a:r>
            <a:r>
              <a:rPr lang="en-US" sz="3600" i="1" dirty="0">
                <a:solidFill>
                  <a:schemeClr val="bg1">
                    <a:lumMod val="95000"/>
                  </a:schemeClr>
                </a:solidFill>
                <a:latin typeface="+mj-lt"/>
                <a:ea typeface="+mj-ea"/>
                <a:cs typeface="+mj-cs"/>
              </a:rPr>
              <a:t>(code: 6273)</a:t>
            </a:r>
            <a:r>
              <a:rPr lang="en-US" sz="3600" dirty="0">
                <a:solidFill>
                  <a:schemeClr val="bg1">
                    <a:lumMod val="95000"/>
                  </a:schemeClr>
                </a:solidFill>
                <a:latin typeface="+mj-lt"/>
                <a:ea typeface="+mj-ea"/>
                <a:cs typeface="+mj-cs"/>
              </a:rPr>
              <a:t>.</a:t>
            </a:r>
            <a:endParaRPr lang="el-GR" sz="3600" dirty="0">
              <a:solidFill>
                <a:schemeClr val="bg1">
                  <a:lumMod val="95000"/>
                </a:schemeClr>
              </a:solidFill>
              <a:latin typeface="+mj-lt"/>
              <a:ea typeface="+mj-ea"/>
              <a:cs typeface="+mj-cs"/>
            </a:endParaRPr>
          </a:p>
          <a:p>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76672"/>
            <a:ext cx="8229600" cy="940966"/>
          </a:xfrm>
        </p:spPr>
        <p:txBody>
          <a:bodyPr>
            <a:normAutofit fontScale="90000"/>
          </a:bodyPr>
          <a:lstStyle/>
          <a:p>
            <a:r>
              <a:rPr lang="en-US" b="1" dirty="0" smtClean="0">
                <a:solidFill>
                  <a:srgbClr val="FFFF00"/>
                </a:solidFill>
              </a:rPr>
              <a:t>Estimation of Duration</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a:xfrm>
            <a:off x="179512" y="1340768"/>
            <a:ext cx="8856984" cy="5184576"/>
          </a:xfrm>
        </p:spPr>
        <p:txBody>
          <a:bodyPr>
            <a:normAutofit fontScale="85000" lnSpcReduction="20000"/>
          </a:bodyPr>
          <a:lstStyle/>
          <a:p>
            <a:pPr>
              <a:lnSpc>
                <a:spcPct val="150000"/>
              </a:lnSpc>
              <a:buNone/>
            </a:pPr>
            <a:r>
              <a:rPr lang="en-US" dirty="0" smtClean="0">
                <a:solidFill>
                  <a:schemeClr val="bg1"/>
                </a:solidFill>
              </a:rPr>
              <a:t>    </a:t>
            </a:r>
            <a:r>
              <a:rPr lang="en-US" sz="3600" dirty="0" smtClean="0">
                <a:solidFill>
                  <a:schemeClr val="bg1"/>
                </a:solidFill>
              </a:rPr>
              <a:t>When estimating the duration of a previous task, people overestimate short durations and underestimate long ones (</a:t>
            </a:r>
            <a:r>
              <a:rPr lang="en-US" sz="3600" dirty="0" err="1" smtClean="0">
                <a:solidFill>
                  <a:schemeClr val="bg1"/>
                </a:solidFill>
              </a:rPr>
              <a:t>Vierordt’s</a:t>
            </a:r>
            <a:r>
              <a:rPr lang="en-US" sz="3600" dirty="0" smtClean="0">
                <a:solidFill>
                  <a:schemeClr val="bg1"/>
                </a:solidFill>
              </a:rPr>
              <a:t> law, 1868). This hypothesis was recently tested by Roy (2008), by using time periods of 1 to 15 minutes and showing that intervals shorter than 2 minutes were mostly overestimated, while longer intervals lasting more than 3 minutes were underestimated. </a:t>
            </a:r>
            <a:endParaRPr lang="el-GR" sz="3600"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95536" y="620688"/>
            <a:ext cx="8280920" cy="5505475"/>
          </a:xfrm>
        </p:spPr>
        <p:txBody>
          <a:bodyPr>
            <a:normAutofit lnSpcReduction="10000"/>
          </a:bodyPr>
          <a:lstStyle/>
          <a:p>
            <a:pPr marL="0" indent="0">
              <a:buNone/>
            </a:pPr>
            <a:r>
              <a:rPr lang="en-US" dirty="0" smtClean="0">
                <a:solidFill>
                  <a:schemeClr val="bg1"/>
                </a:solidFill>
              </a:rPr>
              <a:t>Similar results occur in time production tasks (Sternberg, Knoll &amp; </a:t>
            </a:r>
            <a:r>
              <a:rPr lang="en-US" dirty="0" err="1" smtClean="0">
                <a:solidFill>
                  <a:schemeClr val="bg1"/>
                </a:solidFill>
              </a:rPr>
              <a:t>Zukofsky</a:t>
            </a:r>
            <a:r>
              <a:rPr lang="en-US" dirty="0" smtClean="0">
                <a:solidFill>
                  <a:schemeClr val="bg1"/>
                </a:solidFill>
              </a:rPr>
              <a:t>, 1982). Furthermore, </a:t>
            </a:r>
            <a:r>
              <a:rPr lang="en-US" dirty="0" err="1" smtClean="0">
                <a:solidFill>
                  <a:schemeClr val="bg1"/>
                </a:solidFill>
              </a:rPr>
              <a:t>Vieordt’s</a:t>
            </a:r>
            <a:r>
              <a:rPr lang="en-US" dirty="0" smtClean="0">
                <a:solidFill>
                  <a:schemeClr val="bg1"/>
                </a:solidFill>
              </a:rPr>
              <a:t> law seems to be supported by research performed by Campbell (1990) in time estimation of long events. However, the cut-off point between what is considered as "short" and "long" – and, therefore, between overestimation and underestimation –  is estimated to be 2-10 minutes, it is not always consistent and depends on the task and the frame of reference</a:t>
            </a:r>
            <a:br>
              <a:rPr lang="en-US" dirty="0" smtClean="0">
                <a:solidFill>
                  <a:schemeClr val="bg1"/>
                </a:solidFill>
              </a:rPr>
            </a:br>
            <a:r>
              <a:rPr lang="en-US" dirty="0" smtClean="0">
                <a:solidFill>
                  <a:schemeClr val="bg1"/>
                </a:solidFill>
              </a:rPr>
              <a:t>(Roy, 2008; </a:t>
            </a:r>
            <a:r>
              <a:rPr lang="en-US" dirty="0" err="1" smtClean="0">
                <a:solidFill>
                  <a:schemeClr val="bg1"/>
                </a:solidFill>
              </a:rPr>
              <a:t>Yarmey</a:t>
            </a:r>
            <a:r>
              <a:rPr lang="en-US" dirty="0" smtClean="0">
                <a:solidFill>
                  <a:schemeClr val="bg1"/>
                </a:solidFill>
              </a:rPr>
              <a:t>, 2000).  </a:t>
            </a:r>
            <a:endParaRPr lang="el-GR"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143000"/>
          </a:xfrm>
        </p:spPr>
        <p:txBody>
          <a:bodyPr>
            <a:normAutofit fontScale="90000"/>
          </a:bodyPr>
          <a:lstStyle/>
          <a:p>
            <a:r>
              <a:rPr lang="en-US" b="1" dirty="0" smtClean="0">
                <a:solidFill>
                  <a:srgbClr val="FFFF00"/>
                </a:solidFill>
              </a:rPr>
              <a:t>Psychological time theories</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a:xfrm>
            <a:off x="961256" y="2276872"/>
            <a:ext cx="7427168" cy="3705275"/>
          </a:xfrm>
        </p:spPr>
        <p:txBody>
          <a:bodyPr/>
          <a:lstStyle/>
          <a:p>
            <a:pPr indent="15875">
              <a:buNone/>
            </a:pPr>
            <a:r>
              <a:rPr lang="en-US" sz="3600" dirty="0" smtClean="0">
                <a:solidFill>
                  <a:schemeClr val="bg1"/>
                </a:solidFill>
              </a:rPr>
              <a:t>They stand between two extremes: the biological and the cognitive </a:t>
            </a:r>
            <a:br>
              <a:rPr lang="en-US" sz="3600" dirty="0" smtClean="0">
                <a:solidFill>
                  <a:schemeClr val="bg1"/>
                </a:solidFill>
              </a:rPr>
            </a:br>
            <a:r>
              <a:rPr lang="en-US" sz="3600" dirty="0" smtClean="0">
                <a:solidFill>
                  <a:schemeClr val="bg1"/>
                </a:solidFill>
              </a:rPr>
              <a:t>(Block, 1990).</a:t>
            </a:r>
            <a:endParaRPr lang="el-GR" sz="3600"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8229600" cy="5577483"/>
          </a:xfrm>
        </p:spPr>
        <p:txBody>
          <a:bodyPr>
            <a:normAutofit/>
          </a:bodyPr>
          <a:lstStyle/>
          <a:p>
            <a:r>
              <a:rPr lang="el-GR" b="1" dirty="0">
                <a:solidFill>
                  <a:srgbClr val="FFFF00"/>
                </a:solidFill>
              </a:rPr>
              <a:t>Β</a:t>
            </a:r>
            <a:r>
              <a:rPr lang="en-US" b="1" dirty="0" err="1" smtClean="0">
                <a:solidFill>
                  <a:srgbClr val="FFFF00"/>
                </a:solidFill>
              </a:rPr>
              <a:t>iological</a:t>
            </a:r>
            <a:r>
              <a:rPr lang="en-US" b="1" dirty="0" smtClean="0">
                <a:solidFill>
                  <a:srgbClr val="FFFF00"/>
                </a:solidFill>
              </a:rPr>
              <a:t> models</a:t>
            </a:r>
            <a:r>
              <a:rPr lang="en-US" dirty="0" smtClean="0">
                <a:solidFill>
                  <a:srgbClr val="FFFF00"/>
                </a:solidFill>
              </a:rPr>
              <a:t> </a:t>
            </a:r>
            <a:r>
              <a:rPr lang="en-US" dirty="0" smtClean="0">
                <a:solidFill>
                  <a:schemeClr val="bg1"/>
                </a:solidFill>
              </a:rPr>
              <a:t>propose that psychological time is the product of brain mechanisms, which involve one or more internal clocks that allow the individual to measure and judge time duration. </a:t>
            </a:r>
          </a:p>
          <a:p>
            <a:pPr>
              <a:buNone/>
            </a:pPr>
            <a:endParaRPr lang="el-GR" sz="1800" dirty="0" smtClean="0">
              <a:solidFill>
                <a:schemeClr val="bg1"/>
              </a:solidFill>
            </a:endParaRPr>
          </a:p>
          <a:p>
            <a:r>
              <a:rPr lang="en-US" b="1" dirty="0" smtClean="0">
                <a:solidFill>
                  <a:srgbClr val="FFFF00"/>
                </a:solidFill>
              </a:rPr>
              <a:t>Cognitive models</a:t>
            </a:r>
            <a:r>
              <a:rPr lang="en-US" dirty="0" smtClean="0">
                <a:solidFill>
                  <a:srgbClr val="FFFF00"/>
                </a:solidFill>
              </a:rPr>
              <a:t> </a:t>
            </a:r>
            <a:r>
              <a:rPr lang="en-US" dirty="0" smtClean="0">
                <a:solidFill>
                  <a:schemeClr val="bg1"/>
                </a:solidFill>
              </a:rPr>
              <a:t>propose that psychological time is a product of information processing that involves memory and attention (</a:t>
            </a:r>
            <a:r>
              <a:rPr lang="en-US" dirty="0" err="1" smtClean="0">
                <a:solidFill>
                  <a:schemeClr val="bg1"/>
                </a:solidFill>
              </a:rPr>
              <a:t>Roeckelein</a:t>
            </a:r>
            <a:r>
              <a:rPr lang="en-US" dirty="0" smtClean="0">
                <a:solidFill>
                  <a:schemeClr val="bg1"/>
                </a:solidFill>
              </a:rPr>
              <a:t>, 2000). </a:t>
            </a:r>
            <a:endParaRPr lang="el-GR" dirty="0" smtClean="0">
              <a:solidFill>
                <a:schemeClr val="bg1"/>
              </a:solidFill>
            </a:endParaRPr>
          </a:p>
          <a:p>
            <a:endParaRPr lang="el-GR"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260648"/>
            <a:ext cx="8964488" cy="6264696"/>
          </a:xfrm>
        </p:spPr>
        <p:txBody>
          <a:bodyPr>
            <a:noAutofit/>
          </a:bodyPr>
          <a:lstStyle/>
          <a:p>
            <a:pPr indent="15875">
              <a:lnSpc>
                <a:spcPct val="150000"/>
              </a:lnSpc>
              <a:buNone/>
            </a:pPr>
            <a:r>
              <a:rPr lang="en-US" sz="2800" dirty="0" smtClean="0">
                <a:solidFill>
                  <a:schemeClr val="bg1"/>
                </a:solidFill>
              </a:rPr>
              <a:t>Other psychological models attempt to merge these extremes. One of the most prevalent models was developed by the philosopher Jean-Marie </a:t>
            </a:r>
            <a:r>
              <a:rPr lang="en-US" sz="2800" dirty="0" err="1" smtClean="0">
                <a:solidFill>
                  <a:schemeClr val="bg1"/>
                </a:solidFill>
              </a:rPr>
              <a:t>Guyau</a:t>
            </a:r>
            <a:r>
              <a:rPr lang="en-US" sz="2800" dirty="0" smtClean="0">
                <a:solidFill>
                  <a:schemeClr val="bg1"/>
                </a:solidFill>
              </a:rPr>
              <a:t>, who considered time as an acquired organization of mental representations which enable individuals to store and remember past events (</a:t>
            </a:r>
            <a:r>
              <a:rPr lang="en-US" sz="2800" dirty="0" err="1" smtClean="0">
                <a:solidFill>
                  <a:schemeClr val="bg1"/>
                </a:solidFill>
              </a:rPr>
              <a:t>Michon</a:t>
            </a:r>
            <a:r>
              <a:rPr lang="en-US" sz="2800" dirty="0" smtClean="0">
                <a:solidFill>
                  <a:schemeClr val="bg1"/>
                </a:solidFill>
              </a:rPr>
              <a:t>, </a:t>
            </a:r>
            <a:r>
              <a:rPr lang="en-US" sz="2800" smtClean="0">
                <a:solidFill>
                  <a:schemeClr val="bg1"/>
                </a:solidFill>
              </a:rPr>
              <a:t>1992).</a:t>
            </a:r>
            <a:br>
              <a:rPr lang="en-US" sz="2800" smtClean="0">
                <a:solidFill>
                  <a:schemeClr val="bg1"/>
                </a:solidFill>
              </a:rPr>
            </a:br>
            <a:r>
              <a:rPr lang="en-US" sz="2800" smtClean="0">
                <a:solidFill>
                  <a:schemeClr val="bg1"/>
                </a:solidFill>
              </a:rPr>
              <a:t> </a:t>
            </a:r>
            <a:r>
              <a:rPr lang="en-US" sz="2800" dirty="0" smtClean="0">
                <a:solidFill>
                  <a:schemeClr val="bg1"/>
                </a:solidFill>
              </a:rPr>
              <a:t>As such, subjective time is the result of incoming information processing by the individual (</a:t>
            </a:r>
            <a:r>
              <a:rPr lang="en-US" sz="2800" dirty="0" err="1" smtClean="0">
                <a:solidFill>
                  <a:schemeClr val="bg1"/>
                </a:solidFill>
              </a:rPr>
              <a:t>Zakay</a:t>
            </a:r>
            <a:r>
              <a:rPr lang="en-US" sz="2800" dirty="0" smtClean="0">
                <a:solidFill>
                  <a:schemeClr val="bg1"/>
                </a:solidFill>
              </a:rPr>
              <a:t>, 1990) and of a long adaptation and evolutionary process to the environment and the social context (</a:t>
            </a:r>
            <a:r>
              <a:rPr lang="en-US" sz="2800" dirty="0" err="1" smtClean="0">
                <a:solidFill>
                  <a:schemeClr val="bg1"/>
                </a:solidFill>
              </a:rPr>
              <a:t>Michon</a:t>
            </a:r>
            <a:r>
              <a:rPr lang="en-US" sz="2800" dirty="0" smtClean="0">
                <a:solidFill>
                  <a:schemeClr val="bg1"/>
                </a:solidFill>
              </a:rPr>
              <a:t>, 1992; </a:t>
            </a:r>
            <a:r>
              <a:rPr lang="en-US" sz="2800" dirty="0" err="1" smtClean="0">
                <a:solidFill>
                  <a:schemeClr val="bg1"/>
                </a:solidFill>
              </a:rPr>
              <a:t>Roeckelein</a:t>
            </a:r>
            <a:r>
              <a:rPr lang="en-US" sz="2800" dirty="0" smtClean="0">
                <a:solidFill>
                  <a:schemeClr val="bg1"/>
                </a:solidFill>
              </a:rPr>
              <a:t>, 2000).</a:t>
            </a:r>
            <a:endParaRPr lang="el-GR" sz="2800" dirty="0" smtClean="0">
              <a:solidFill>
                <a:schemeClr val="bg1"/>
              </a:solidFill>
            </a:endParaRPr>
          </a:p>
          <a:p>
            <a:pPr>
              <a:buNone/>
            </a:pPr>
            <a:endParaRPr lang="el-GR" sz="2800"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18654"/>
            <a:ext cx="8229600" cy="850106"/>
          </a:xfrm>
        </p:spPr>
        <p:txBody>
          <a:bodyPr>
            <a:normAutofit fontScale="90000"/>
          </a:bodyPr>
          <a:lstStyle/>
          <a:p>
            <a:r>
              <a:rPr lang="en-US" b="1" dirty="0" smtClean="0">
                <a:solidFill>
                  <a:srgbClr val="FFFF00"/>
                </a:solidFill>
              </a:rPr>
              <a:t>KINEMATIC TIME</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a:xfrm>
            <a:off x="457200" y="1340768"/>
            <a:ext cx="8229600" cy="4785395"/>
          </a:xfrm>
        </p:spPr>
        <p:txBody>
          <a:bodyPr>
            <a:normAutofit fontScale="92500"/>
          </a:bodyPr>
          <a:lstStyle/>
          <a:p>
            <a:r>
              <a:rPr lang="en-GB" dirty="0" smtClean="0">
                <a:solidFill>
                  <a:schemeClr val="bg1"/>
                </a:solidFill>
              </a:rPr>
              <a:t>Samartzi, S. &amp; Pavlou, A. (2005). </a:t>
            </a:r>
            <a:r>
              <a:rPr lang="en-GB" i="1" dirty="0" smtClean="0">
                <a:solidFill>
                  <a:schemeClr val="bg1"/>
                </a:solidFill>
              </a:rPr>
              <a:t>Pupils’</a:t>
            </a:r>
            <a:r>
              <a:rPr lang="en-US" i="1" dirty="0" smtClean="0">
                <a:solidFill>
                  <a:schemeClr val="bg1"/>
                </a:solidFill>
              </a:rPr>
              <a:t> problem solving of concepts in Science and Technology. Cognitive processes and teaching approaches</a:t>
            </a:r>
            <a:r>
              <a:rPr lang="en-US" dirty="0" smtClean="0">
                <a:solidFill>
                  <a:schemeClr val="bg1"/>
                </a:solidFill>
              </a:rPr>
              <a:t>. </a:t>
            </a:r>
            <a:r>
              <a:rPr lang="el-GR" dirty="0" smtClean="0">
                <a:solidFill>
                  <a:schemeClr val="bg1"/>
                </a:solidFill>
              </a:rPr>
              <a:t>Ε</a:t>
            </a:r>
            <a:r>
              <a:rPr lang="en-GB" dirty="0" smtClean="0">
                <a:solidFill>
                  <a:schemeClr val="bg1"/>
                </a:solidFill>
              </a:rPr>
              <a:t>ARLI, 11th Biennial Conference, Nicosia, Cyprus.</a:t>
            </a:r>
          </a:p>
          <a:p>
            <a:pPr>
              <a:buNone/>
            </a:pPr>
            <a:endParaRPr lang="el-GR" sz="1900" dirty="0" smtClean="0">
              <a:solidFill>
                <a:schemeClr val="bg1"/>
              </a:solidFill>
            </a:endParaRPr>
          </a:p>
          <a:p>
            <a:r>
              <a:rPr lang="en-GB" dirty="0" smtClean="0">
                <a:solidFill>
                  <a:schemeClr val="bg1"/>
                </a:solidFill>
              </a:rPr>
              <a:t>Samartzi, S. &amp; Pavlou, A. (2009). Children's ideas about time, distance and speed concepts: The role of information presentation. </a:t>
            </a:r>
            <a:r>
              <a:rPr lang="en-US" i="1" dirty="0" smtClean="0">
                <a:solidFill>
                  <a:schemeClr val="bg1"/>
                </a:solidFill>
              </a:rPr>
              <a:t>Journal of Science Education, 2</a:t>
            </a:r>
            <a:r>
              <a:rPr lang="en-US" dirty="0" smtClean="0">
                <a:solidFill>
                  <a:schemeClr val="bg1"/>
                </a:solidFill>
              </a:rPr>
              <a:t>, (10), 87-90.</a:t>
            </a:r>
            <a:endParaRPr lang="el-GR"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260648"/>
            <a:ext cx="9036496" cy="6336704"/>
          </a:xfrm>
        </p:spPr>
        <p:txBody>
          <a:bodyPr>
            <a:normAutofit fontScale="55000" lnSpcReduction="20000"/>
          </a:bodyPr>
          <a:lstStyle/>
          <a:p>
            <a:pPr>
              <a:lnSpc>
                <a:spcPct val="170000"/>
              </a:lnSpc>
            </a:pPr>
            <a:r>
              <a:rPr lang="en-GB" sz="3800" dirty="0" smtClean="0">
                <a:solidFill>
                  <a:schemeClr val="bg1"/>
                </a:solidFill>
              </a:rPr>
              <a:t>Both Science and Cognitive Psychology study the understanding of the concept of time via problems solving, by using problems of temporal relations.</a:t>
            </a:r>
          </a:p>
          <a:p>
            <a:pPr>
              <a:lnSpc>
                <a:spcPct val="170000"/>
              </a:lnSpc>
              <a:buNone/>
            </a:pPr>
            <a:endParaRPr lang="el-GR" sz="2200" dirty="0" smtClean="0">
              <a:solidFill>
                <a:schemeClr val="bg1"/>
              </a:solidFill>
            </a:endParaRPr>
          </a:p>
          <a:p>
            <a:pPr>
              <a:lnSpc>
                <a:spcPct val="170000"/>
              </a:lnSpc>
            </a:pPr>
            <a:r>
              <a:rPr lang="en-GB" sz="4400" dirty="0" smtClean="0">
                <a:solidFill>
                  <a:schemeClr val="bg1"/>
                </a:solidFill>
              </a:rPr>
              <a:t>This research concerns 11-year-old knowledge about the physical concepts of time, distance and speed, as well as the cognitive processes that underlie temporal problem solving procedures. It is examined how the type of representations, which is produced when temporal information is presented in different means (naturally, visually or verbally), can influence the solution of a problem. It is assumed that these types of representations reflect the different cognitive processes involved in understanding the concepts. </a:t>
            </a:r>
            <a:endParaRPr lang="el-GR" sz="4400" dirty="0" smtClean="0">
              <a:solidFill>
                <a:schemeClr val="bg1"/>
              </a:solidFill>
            </a:endParaRPr>
          </a:p>
          <a:p>
            <a:endParaRPr lang="el-GR"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57808"/>
            <a:ext cx="8229600" cy="1143000"/>
          </a:xfrm>
        </p:spPr>
        <p:txBody>
          <a:bodyPr>
            <a:normAutofit fontScale="90000"/>
          </a:bodyPr>
          <a:lstStyle/>
          <a:p>
            <a:r>
              <a:rPr lang="en-GB" b="1" dirty="0" smtClean="0">
                <a:solidFill>
                  <a:srgbClr val="FFFF00"/>
                </a:solidFill>
              </a:rPr>
              <a:t>Results: </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p:txBody>
          <a:bodyPr/>
          <a:lstStyle/>
          <a:p>
            <a:pPr marL="514350" indent="-514350">
              <a:buAutoNum type="alphaLcParenR"/>
            </a:pPr>
            <a:r>
              <a:rPr lang="en-GB" sz="3300" dirty="0" smtClean="0">
                <a:solidFill>
                  <a:schemeClr val="bg1"/>
                </a:solidFill>
              </a:rPr>
              <a:t>Show that the acquisition of time concept occurs late during cognitive development and it follows speed and distance acquisition </a:t>
            </a:r>
          </a:p>
          <a:p>
            <a:pPr marL="514350" indent="-514350">
              <a:buNone/>
            </a:pPr>
            <a:endParaRPr lang="el-GR" sz="3300" dirty="0" smtClean="0">
              <a:solidFill>
                <a:schemeClr val="bg1"/>
              </a:solidFill>
            </a:endParaRPr>
          </a:p>
          <a:p>
            <a:pPr>
              <a:buNone/>
            </a:pPr>
            <a:r>
              <a:rPr lang="en-GB" sz="3300" dirty="0" smtClean="0">
                <a:solidFill>
                  <a:schemeClr val="bg1"/>
                </a:solidFill>
              </a:rPr>
              <a:t>b) Indicate a facilitating role of the video presentation of the information to the understanding of concept of time. </a:t>
            </a:r>
            <a:endParaRPr lang="el-GR" sz="3300"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90662"/>
            <a:ext cx="8229600" cy="634082"/>
          </a:xfrm>
        </p:spPr>
        <p:txBody>
          <a:bodyPr>
            <a:normAutofit fontScale="90000"/>
          </a:bodyPr>
          <a:lstStyle/>
          <a:p>
            <a:r>
              <a:rPr lang="en-GB" sz="4000" b="1" dirty="0" smtClean="0">
                <a:solidFill>
                  <a:srgbClr val="FFFF00"/>
                </a:solidFill>
              </a:rPr>
              <a:t>Educational implications:</a:t>
            </a:r>
            <a:r>
              <a:rPr lang="el-GR" sz="4000" b="1" dirty="0" smtClean="0">
                <a:solidFill>
                  <a:srgbClr val="FFFF00"/>
                </a:solidFill>
              </a:rPr>
              <a:t> (1)</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a:xfrm>
            <a:off x="107504" y="1268760"/>
            <a:ext cx="8964488" cy="5328592"/>
          </a:xfrm>
        </p:spPr>
        <p:txBody>
          <a:bodyPr>
            <a:normAutofit fontScale="47500" lnSpcReduction="20000"/>
          </a:bodyPr>
          <a:lstStyle/>
          <a:p>
            <a:pPr lvl="0">
              <a:lnSpc>
                <a:spcPct val="160000"/>
              </a:lnSpc>
            </a:pPr>
            <a:r>
              <a:rPr lang="en-GB" sz="4500" dirty="0" smtClean="0">
                <a:solidFill>
                  <a:schemeClr val="bg1"/>
                </a:solidFill>
              </a:rPr>
              <a:t>It is showed how the representations used by students affect their competence within an educational context. The findings suggest a developmental model in which 11-year-old students’ ideas develop along a continuum during which they pass through an understanding of the distance concept to reach an understanding of the concept of time.  </a:t>
            </a:r>
            <a:r>
              <a:rPr lang="en-GB" sz="4500" b="1" dirty="0" smtClean="0">
                <a:solidFill>
                  <a:schemeClr val="bg1"/>
                </a:solidFill>
              </a:rPr>
              <a:t>It seems that students form a mental representation of time based on distance.</a:t>
            </a:r>
            <a:r>
              <a:rPr lang="en-GB" sz="4500" dirty="0" smtClean="0">
                <a:solidFill>
                  <a:schemeClr val="bg1"/>
                </a:solidFill>
              </a:rPr>
              <a:t> </a:t>
            </a:r>
          </a:p>
          <a:p>
            <a:pPr lvl="0">
              <a:lnSpc>
                <a:spcPct val="160000"/>
              </a:lnSpc>
              <a:buNone/>
            </a:pPr>
            <a:r>
              <a:rPr lang="en-GB" sz="4500" dirty="0" smtClean="0">
                <a:solidFill>
                  <a:schemeClr val="bg1"/>
                </a:solidFill>
              </a:rPr>
              <a:t>     This fact can have some important educational implications in teaching and learning of these physical concepts. In particular, it seems to be necessary and useful to embody into the Science Curricula of primary school education elements of the “Modern or </a:t>
            </a:r>
            <a:r>
              <a:rPr lang="en-GB" sz="4500" dirty="0" err="1" smtClean="0">
                <a:solidFill>
                  <a:schemeClr val="bg1"/>
                </a:solidFill>
              </a:rPr>
              <a:t>neoClassical</a:t>
            </a:r>
            <a:r>
              <a:rPr lang="en-GB" sz="4500" dirty="0" smtClean="0">
                <a:solidFill>
                  <a:schemeClr val="bg1"/>
                </a:solidFill>
              </a:rPr>
              <a:t>” Physics (Theory of Relativity), such as Time and Space. </a:t>
            </a:r>
            <a:endParaRPr lang="el-GR" sz="4500"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18654"/>
            <a:ext cx="8229600" cy="850106"/>
          </a:xfrm>
        </p:spPr>
        <p:txBody>
          <a:bodyPr>
            <a:normAutofit fontScale="90000"/>
          </a:bodyPr>
          <a:lstStyle/>
          <a:p>
            <a:r>
              <a:rPr lang="en-GB" sz="4000" b="1" dirty="0" smtClean="0">
                <a:solidFill>
                  <a:srgbClr val="FFFF00"/>
                </a:solidFill>
              </a:rPr>
              <a:t>Educational implications:</a:t>
            </a:r>
            <a:r>
              <a:rPr lang="el-GR" sz="4000" b="1" dirty="0" smtClean="0">
                <a:solidFill>
                  <a:srgbClr val="FFFF00"/>
                </a:solidFill>
              </a:rPr>
              <a:t> (2)</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a:xfrm>
            <a:off x="457200" y="1340768"/>
            <a:ext cx="8229600" cy="5400600"/>
          </a:xfrm>
        </p:spPr>
        <p:txBody>
          <a:bodyPr>
            <a:normAutofit fontScale="92500" lnSpcReduction="10000"/>
          </a:bodyPr>
          <a:lstStyle/>
          <a:p>
            <a:pPr lvl="0">
              <a:lnSpc>
                <a:spcPct val="130000"/>
              </a:lnSpc>
            </a:pPr>
            <a:r>
              <a:rPr lang="en-GB" dirty="0" smtClean="0">
                <a:solidFill>
                  <a:schemeClr val="bg1">
                    <a:lumMod val="95000"/>
                  </a:schemeClr>
                </a:solidFill>
              </a:rPr>
              <a:t>It seems to be easier for children at this age to recognize a “true or false” situation than to answer in an open question about the same situation. The educational implications here concern teachers’ intervention and questioning skills. Teachers should teach students how to argue using reason and evidence and they should gradually improve students’ learning through scientific thinking, by using suitable questions. </a:t>
            </a:r>
            <a:endParaRPr lang="el-GR" dirty="0" smtClean="0">
              <a:solidFill>
                <a:schemeClr val="bg1">
                  <a:lumMod val="95000"/>
                </a:schemeClr>
              </a:solidFill>
            </a:endParaRPr>
          </a:p>
          <a:p>
            <a:pPr>
              <a:buNone/>
            </a:pP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94122"/>
          </a:xfrm>
        </p:spPr>
        <p:txBody>
          <a:bodyPr>
            <a:noAutofit/>
          </a:bodyPr>
          <a:lstStyle/>
          <a:p>
            <a:r>
              <a:rPr lang="en-US" b="1" dirty="0" smtClean="0">
                <a:solidFill>
                  <a:schemeClr val="bg1">
                    <a:lumMod val="85000"/>
                  </a:schemeClr>
                </a:solidFill>
              </a:rPr>
              <a:t/>
            </a:r>
            <a:br>
              <a:rPr lang="en-US" b="1" dirty="0" smtClean="0">
                <a:solidFill>
                  <a:schemeClr val="bg1">
                    <a:lumMod val="85000"/>
                  </a:schemeClr>
                </a:solidFill>
              </a:rPr>
            </a:br>
            <a:r>
              <a:rPr lang="en-US" sz="4000" b="1" dirty="0" smtClean="0">
                <a:solidFill>
                  <a:srgbClr val="FFFF00"/>
                </a:solidFill>
              </a:rPr>
              <a:t>The concept of Time</a:t>
            </a:r>
            <a:r>
              <a:rPr lang="el-GR" dirty="0" smtClean="0">
                <a:solidFill>
                  <a:schemeClr val="bg1">
                    <a:lumMod val="85000"/>
                  </a:schemeClr>
                </a:solidFill>
              </a:rPr>
              <a:t/>
            </a:r>
            <a:br>
              <a:rPr lang="el-GR" dirty="0" smtClean="0">
                <a:solidFill>
                  <a:schemeClr val="bg1">
                    <a:lumMod val="85000"/>
                  </a:schemeClr>
                </a:solidFill>
              </a:rPr>
            </a:br>
            <a:endParaRPr lang="el-GR" dirty="0">
              <a:solidFill>
                <a:schemeClr val="bg1">
                  <a:lumMod val="85000"/>
                </a:schemeClr>
              </a:solidFill>
            </a:endParaRPr>
          </a:p>
        </p:txBody>
      </p:sp>
      <p:sp>
        <p:nvSpPr>
          <p:cNvPr id="3" name="2 - Θέση περιεχομένου"/>
          <p:cNvSpPr>
            <a:spLocks noGrp="1"/>
          </p:cNvSpPr>
          <p:nvPr>
            <p:ph idx="1"/>
          </p:nvPr>
        </p:nvSpPr>
        <p:spPr>
          <a:xfrm>
            <a:off x="323528" y="1600200"/>
            <a:ext cx="8435280" cy="4525963"/>
          </a:xfrm>
        </p:spPr>
        <p:txBody>
          <a:bodyPr>
            <a:normAutofit fontScale="92500"/>
          </a:bodyPr>
          <a:lstStyle/>
          <a:p>
            <a:pPr>
              <a:buNone/>
            </a:pPr>
            <a:r>
              <a:rPr lang="en-US" dirty="0" smtClean="0">
                <a:solidFill>
                  <a:schemeClr val="bg1"/>
                </a:solidFill>
              </a:rPr>
              <a:t>    </a:t>
            </a:r>
            <a:r>
              <a:rPr lang="en-US" sz="3600" dirty="0" smtClean="0">
                <a:solidFill>
                  <a:schemeClr val="bg1"/>
                </a:solidFill>
              </a:rPr>
              <a:t>Various scientific approaches attempt to investigate the particularly complex concept of time. In common thought, time is usually associated with physics, which considers time as an objective magnitude that can be accurately measured with specific organs (i.e. clocks). Time is a basic, compelling and universal parameter of human life and activity.</a:t>
            </a:r>
            <a:endParaRPr lang="el-GR" sz="3600" dirty="0" smtClean="0">
              <a:solidFill>
                <a:schemeClr val="bg1"/>
              </a:solidFill>
            </a:endParaRPr>
          </a:p>
          <a:p>
            <a:pPr>
              <a:buNone/>
            </a:pPr>
            <a:endParaRPr lang="el-GR" sz="3600" dirty="0">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90662"/>
            <a:ext cx="8229600" cy="778098"/>
          </a:xfrm>
        </p:spPr>
        <p:txBody>
          <a:bodyPr>
            <a:normAutofit fontScale="90000"/>
          </a:bodyPr>
          <a:lstStyle/>
          <a:p>
            <a:r>
              <a:rPr lang="en-GB" b="1" dirty="0" smtClean="0">
                <a:solidFill>
                  <a:srgbClr val="FFFF00"/>
                </a:solidFill>
              </a:rPr>
              <a:t>Educational implications:</a:t>
            </a:r>
            <a:r>
              <a:rPr lang="el-GR" b="1" dirty="0" smtClean="0">
                <a:solidFill>
                  <a:srgbClr val="FFFF00"/>
                </a:solidFill>
              </a:rPr>
              <a:t> (3)</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a:xfrm>
            <a:off x="179512" y="1268760"/>
            <a:ext cx="8856984" cy="5589240"/>
          </a:xfrm>
        </p:spPr>
        <p:txBody>
          <a:bodyPr>
            <a:normAutofit fontScale="77500" lnSpcReduction="20000"/>
          </a:bodyPr>
          <a:lstStyle/>
          <a:p>
            <a:pPr lvl="0">
              <a:lnSpc>
                <a:spcPct val="140000"/>
              </a:lnSpc>
            </a:pPr>
            <a:r>
              <a:rPr lang="en-GB" sz="3800" dirty="0" smtClean="0">
                <a:solidFill>
                  <a:schemeClr val="bg1"/>
                </a:solidFill>
              </a:rPr>
              <a:t>It is found that the type of the information’s presentation had an influence on students’ achievement. In the “true or false” questions the facilitating role of “visual-video” presentation emerged. </a:t>
            </a:r>
            <a:br>
              <a:rPr lang="en-GB" sz="3800" dirty="0" smtClean="0">
                <a:solidFill>
                  <a:schemeClr val="bg1"/>
                </a:solidFill>
              </a:rPr>
            </a:br>
            <a:r>
              <a:rPr lang="en-GB" sz="3800" dirty="0" smtClean="0">
                <a:solidFill>
                  <a:schemeClr val="bg1"/>
                </a:solidFill>
              </a:rPr>
              <a:t>Additionally, when the information is verbally presented the students’ performance is very low. Findings like these may be very useful in the design of multimedia or other means that can be used in a teaching approach.</a:t>
            </a:r>
            <a:endParaRPr lang="el-GR" sz="3800"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64704"/>
            <a:ext cx="8229600" cy="5361459"/>
          </a:xfrm>
        </p:spPr>
        <p:txBody>
          <a:bodyPr/>
          <a:lstStyle/>
          <a:p>
            <a:pPr algn="ctr">
              <a:buNone/>
            </a:pPr>
            <a:endParaRPr lang="en-US" dirty="0" smtClean="0"/>
          </a:p>
          <a:p>
            <a:pPr algn="ctr">
              <a:buNone/>
            </a:pPr>
            <a:endParaRPr lang="en-US" dirty="0" smtClean="0"/>
          </a:p>
          <a:p>
            <a:pPr algn="ctr">
              <a:buNone/>
            </a:pPr>
            <a:r>
              <a:rPr lang="en-US" sz="4800" dirty="0" smtClean="0">
                <a:solidFill>
                  <a:srgbClr val="FFFF00"/>
                </a:solidFill>
              </a:rPr>
              <a:t>NON-KINEMATIC TIME</a:t>
            </a:r>
            <a:endParaRPr lang="el-GR" sz="4800" dirty="0" smtClean="0">
              <a:solidFill>
                <a:srgbClr val="FFFF00"/>
              </a:solidFill>
            </a:endParaRPr>
          </a:p>
          <a:p>
            <a:pPr>
              <a:buNone/>
            </a:pP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764704"/>
            <a:ext cx="8229600" cy="1143000"/>
          </a:xfrm>
        </p:spPr>
        <p:txBody>
          <a:bodyPr>
            <a:normAutofit fontScale="90000"/>
          </a:bodyPr>
          <a:lstStyle/>
          <a:p>
            <a:r>
              <a:rPr lang="en-GB" b="1" dirty="0" smtClean="0">
                <a:solidFill>
                  <a:schemeClr val="bg1">
                    <a:lumMod val="85000"/>
                  </a:schemeClr>
                </a:solidFill>
              </a:rPr>
              <a:t/>
            </a:r>
            <a:br>
              <a:rPr lang="en-GB" b="1" dirty="0" smtClean="0">
                <a:solidFill>
                  <a:schemeClr val="bg1">
                    <a:lumMod val="85000"/>
                  </a:schemeClr>
                </a:solidFill>
              </a:rPr>
            </a:br>
            <a:r>
              <a:rPr lang="en-GB" b="1" dirty="0" smtClean="0">
                <a:solidFill>
                  <a:schemeClr val="bg1">
                    <a:lumMod val="85000"/>
                  </a:schemeClr>
                </a:solidFill>
              </a:rPr>
              <a:t>Time and Emotion</a:t>
            </a:r>
            <a:r>
              <a:rPr lang="el-GR" dirty="0" smtClean="0">
                <a:solidFill>
                  <a:schemeClr val="bg1">
                    <a:lumMod val="85000"/>
                  </a:schemeClr>
                </a:solidFill>
              </a:rPr>
              <a:t/>
            </a:r>
            <a:br>
              <a:rPr lang="el-GR" dirty="0" smtClean="0">
                <a:solidFill>
                  <a:schemeClr val="bg1">
                    <a:lumMod val="85000"/>
                  </a:schemeClr>
                </a:solidFill>
              </a:rPr>
            </a:br>
            <a:endParaRPr lang="el-GR" dirty="0">
              <a:solidFill>
                <a:schemeClr val="bg1">
                  <a:lumMod val="85000"/>
                </a:schemeClr>
              </a:solidFill>
            </a:endParaRPr>
          </a:p>
        </p:txBody>
      </p:sp>
      <p:sp>
        <p:nvSpPr>
          <p:cNvPr id="3" name="2 - Θέση περιεχομένου"/>
          <p:cNvSpPr>
            <a:spLocks noGrp="1"/>
          </p:cNvSpPr>
          <p:nvPr>
            <p:ph idx="1"/>
          </p:nvPr>
        </p:nvSpPr>
        <p:spPr>
          <a:xfrm>
            <a:off x="323528" y="2780927"/>
            <a:ext cx="4042792" cy="936105"/>
          </a:xfrm>
        </p:spPr>
        <p:txBody>
          <a:bodyPr>
            <a:normAutofit fontScale="25000" lnSpcReduction="20000"/>
          </a:bodyPr>
          <a:lstStyle/>
          <a:p>
            <a:pPr>
              <a:buNone/>
            </a:pPr>
            <a:endParaRPr lang="en-GB" dirty="0" smtClean="0"/>
          </a:p>
          <a:p>
            <a:pPr>
              <a:buNone/>
            </a:pPr>
            <a:endParaRPr lang="en-GB" dirty="0" smtClean="0"/>
          </a:p>
          <a:p>
            <a:pPr>
              <a:buNone/>
            </a:pPr>
            <a:endParaRPr lang="en-GB" dirty="0" smtClean="0"/>
          </a:p>
          <a:p>
            <a:pPr>
              <a:buNone/>
            </a:pPr>
            <a:r>
              <a:rPr lang="en-GB" sz="12800" dirty="0" smtClean="0">
                <a:solidFill>
                  <a:schemeClr val="bg1"/>
                </a:solidFill>
              </a:rPr>
              <a:t>Time-Emotion-Music	</a:t>
            </a:r>
            <a:endParaRPr lang="el-GR" sz="12800" dirty="0">
              <a:solidFill>
                <a:schemeClr val="bg1"/>
              </a:solidFill>
            </a:endParaRPr>
          </a:p>
        </p:txBody>
      </p:sp>
      <p:sp>
        <p:nvSpPr>
          <p:cNvPr id="4" name="2 - Θέση περιεχομένου"/>
          <p:cNvSpPr txBox="1">
            <a:spLocks/>
          </p:cNvSpPr>
          <p:nvPr/>
        </p:nvSpPr>
        <p:spPr>
          <a:xfrm>
            <a:off x="3203848" y="4077071"/>
            <a:ext cx="5688632" cy="936105"/>
          </a:xfrm>
          <a:prstGeom prst="rect">
            <a:avLst/>
          </a:prstGeom>
        </p:spPr>
        <p:txBody>
          <a:bodyPr vert="horz" lIns="91440" tIns="45720" rIns="91440" bIns="45720" rtlCol="0">
            <a:normAutofit fontScale="2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3200" b="0" i="0" u="none" strike="noStrike" kern="1200" cap="none" spc="0" normalizeH="0" baseline="0" noProof="0" dirty="0" smtClean="0">
              <a:ln>
                <a:noFill/>
              </a:ln>
              <a:solidFill>
                <a:schemeClr val="tx1"/>
              </a:solidFill>
              <a:effectLst/>
              <a:uLnTx/>
              <a:uFillTx/>
              <a:latin typeface="+mn-lt"/>
              <a:ea typeface="+mn-ea"/>
              <a:cs typeface="+mn-cs"/>
            </a:endParaRPr>
          </a:p>
          <a:p>
            <a:pPr marL="342900" lvl="0" indent="-342900">
              <a:spcBef>
                <a:spcPct val="20000"/>
              </a:spcBef>
            </a:pPr>
            <a:r>
              <a:rPr kumimoji="0" lang="en-GB" sz="12800" b="0" i="0" u="none" strike="noStrike" kern="1200" cap="none" spc="0" normalizeH="0" baseline="0" noProof="0" dirty="0" smtClean="0">
                <a:ln>
                  <a:noFill/>
                </a:ln>
                <a:solidFill>
                  <a:schemeClr val="bg1"/>
                </a:solidFill>
                <a:effectLst/>
                <a:uLnTx/>
                <a:uFillTx/>
                <a:latin typeface="+mn-lt"/>
                <a:ea typeface="+mn-ea"/>
                <a:cs typeface="+mn-cs"/>
              </a:rPr>
              <a:t>Time-Emotion-Reading/ Viewing	</a:t>
            </a:r>
            <a:endParaRPr kumimoji="0" lang="el-GR" sz="12800" b="0" i="0" u="none" strike="noStrike" kern="1200" cap="none" spc="0" normalizeH="0" baseline="0" noProof="0" dirty="0">
              <a:ln>
                <a:noFill/>
              </a:ln>
              <a:solidFill>
                <a:schemeClr val="bg1"/>
              </a:solidFill>
              <a:effectLst/>
              <a:uLnTx/>
              <a:uFillTx/>
              <a:latin typeface="+mn-lt"/>
              <a:ea typeface="+mn-ea"/>
              <a:cs typeface="+mn-cs"/>
            </a:endParaRPr>
          </a:p>
        </p:txBody>
      </p:sp>
      <p:grpSp>
        <p:nvGrpSpPr>
          <p:cNvPr id="12" name="11 - Ομάδα"/>
          <p:cNvGrpSpPr/>
          <p:nvPr/>
        </p:nvGrpSpPr>
        <p:grpSpPr>
          <a:xfrm>
            <a:off x="1907704" y="1772816"/>
            <a:ext cx="4248472" cy="2448272"/>
            <a:chOff x="2411760" y="1916832"/>
            <a:chExt cx="4032448" cy="2160240"/>
          </a:xfrm>
        </p:grpSpPr>
        <p:cxnSp>
          <p:nvCxnSpPr>
            <p:cNvPr id="7" name="6 - Ευθύγραμμο βέλος σύνδεσης"/>
            <p:cNvCxnSpPr/>
            <p:nvPr/>
          </p:nvCxnSpPr>
          <p:spPr>
            <a:xfrm flipH="1">
              <a:off x="2411760" y="1916832"/>
              <a:ext cx="2376264" cy="1080120"/>
            </a:xfrm>
            <a:prstGeom prst="straightConnector1">
              <a:avLst/>
            </a:prstGeom>
            <a:ln w="4762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8" name="7 - Ευθύγραμμο βέλος σύνδεσης"/>
            <p:cNvCxnSpPr/>
            <p:nvPr/>
          </p:nvCxnSpPr>
          <p:spPr>
            <a:xfrm>
              <a:off x="4788024" y="1916832"/>
              <a:ext cx="1656184" cy="2160240"/>
            </a:xfrm>
            <a:prstGeom prst="straightConnector1">
              <a:avLst/>
            </a:prstGeom>
            <a:ln w="47625">
              <a:solidFill>
                <a:srgbClr val="FFFF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41784"/>
            <a:ext cx="8229600" cy="1143000"/>
          </a:xfrm>
        </p:spPr>
        <p:txBody>
          <a:bodyPr>
            <a:normAutofit fontScale="90000"/>
          </a:bodyPr>
          <a:lstStyle/>
          <a:p>
            <a:r>
              <a:rPr lang="en-GB" u="sng" dirty="0" smtClean="0">
                <a:solidFill>
                  <a:srgbClr val="FFFF00"/>
                </a:solidFill>
              </a:rPr>
              <a:t>Time-Emotion-Music</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a:xfrm>
            <a:off x="107504" y="1124744"/>
            <a:ext cx="8856984" cy="5400600"/>
          </a:xfrm>
        </p:spPr>
        <p:txBody>
          <a:bodyPr vert="horz" lIns="91440" tIns="45720" rIns="91440" bIns="45720" rtlCol="0">
            <a:noAutofit/>
          </a:bodyPr>
          <a:lstStyle/>
          <a:p>
            <a:pPr>
              <a:lnSpc>
                <a:spcPct val="140000"/>
              </a:lnSpc>
            </a:pPr>
            <a:r>
              <a:rPr lang="en-US" sz="2300" dirty="0" smtClean="0">
                <a:solidFill>
                  <a:schemeClr val="bg1"/>
                </a:solidFill>
              </a:rPr>
              <a:t>Samartzi, S. &amp; </a:t>
            </a:r>
            <a:r>
              <a:rPr lang="en-US" sz="2300" dirty="0" err="1" smtClean="0">
                <a:solidFill>
                  <a:schemeClr val="bg1"/>
                </a:solidFill>
              </a:rPr>
              <a:t>Panagiotidi</a:t>
            </a:r>
            <a:r>
              <a:rPr lang="en-US" sz="2300" dirty="0" smtClean="0">
                <a:solidFill>
                  <a:schemeClr val="bg1"/>
                </a:solidFill>
              </a:rPr>
              <a:t>, M. (2011). Interactive Relations among Time, Music and Emotion. Psychology, The Journal of the Hellenic Psychological Society, 18(1), 104-116.</a:t>
            </a:r>
          </a:p>
          <a:p>
            <a:pPr>
              <a:lnSpc>
                <a:spcPct val="140000"/>
              </a:lnSpc>
              <a:buNone/>
            </a:pPr>
            <a:endParaRPr lang="en-US" sz="800" dirty="0" smtClean="0">
              <a:solidFill>
                <a:schemeClr val="bg1"/>
              </a:solidFill>
            </a:endParaRPr>
          </a:p>
          <a:p>
            <a:pPr>
              <a:lnSpc>
                <a:spcPct val="140000"/>
              </a:lnSpc>
            </a:pPr>
            <a:r>
              <a:rPr lang="en-US" sz="2300" dirty="0" err="1" smtClean="0">
                <a:solidFill>
                  <a:schemeClr val="bg1"/>
                </a:solidFill>
              </a:rPr>
              <a:t>Panagiotidi</a:t>
            </a:r>
            <a:r>
              <a:rPr lang="en-US" sz="2300" dirty="0" smtClean="0">
                <a:solidFill>
                  <a:schemeClr val="bg1"/>
                </a:solidFill>
              </a:rPr>
              <a:t>, M. &amp; Samartzi, S. (2012).  Time estimation: Musical training and emotional content of stimuli, Psychology of Music, 41(5), 620–629. Published online before print,   doi:10.1177/0305735612441737.Frontier, 2 (1), 17-22. </a:t>
            </a:r>
          </a:p>
          <a:p>
            <a:pPr>
              <a:lnSpc>
                <a:spcPct val="140000"/>
              </a:lnSpc>
              <a:buFont typeface="Arial" pitchFamily="34" charset="0"/>
              <a:buNone/>
            </a:pPr>
            <a:endParaRPr lang="el-GR" sz="800" dirty="0" smtClean="0">
              <a:solidFill>
                <a:schemeClr val="bg1"/>
              </a:solidFill>
            </a:endParaRPr>
          </a:p>
          <a:p>
            <a:pPr>
              <a:lnSpc>
                <a:spcPct val="140000"/>
              </a:lnSpc>
            </a:pPr>
            <a:r>
              <a:rPr lang="en-US" sz="2300" dirty="0" err="1" smtClean="0">
                <a:solidFill>
                  <a:schemeClr val="bg1"/>
                </a:solidFill>
              </a:rPr>
              <a:t>Panagiotidi</a:t>
            </a:r>
            <a:r>
              <a:rPr lang="en-US" sz="2300" dirty="0" smtClean="0">
                <a:solidFill>
                  <a:schemeClr val="bg1"/>
                </a:solidFill>
              </a:rPr>
              <a:t>, M. &amp; Samartzi, S. (2010). </a:t>
            </a:r>
            <a:r>
              <a:rPr lang="en-GB" sz="2300" dirty="0" smtClean="0">
                <a:solidFill>
                  <a:schemeClr val="bg1"/>
                </a:solidFill>
              </a:rPr>
              <a:t>Effects of musical training and emotional content of stimuli on time estimation. In 11th International Multisensory Research Forum, Liverpool, U.K.</a:t>
            </a:r>
            <a:endParaRPr lang="el-GR" sz="2300" dirty="0" smtClean="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fontScale="90000"/>
          </a:bodyPr>
          <a:lstStyle/>
          <a:p>
            <a:r>
              <a:rPr lang="en-GB" sz="4000" u="sng" dirty="0" smtClean="0">
                <a:solidFill>
                  <a:srgbClr val="FFFF00"/>
                </a:solidFill>
              </a:rPr>
              <a:t>Time-Emotion-Reading/Viewing</a:t>
            </a:r>
            <a:r>
              <a:rPr lang="el-GR" dirty="0" smtClean="0"/>
              <a:t/>
            </a:r>
            <a:br>
              <a:rPr lang="el-GR" dirty="0" smtClean="0"/>
            </a:br>
            <a:endParaRPr lang="el-GR" dirty="0"/>
          </a:p>
        </p:txBody>
      </p:sp>
      <p:sp>
        <p:nvSpPr>
          <p:cNvPr id="3" name="2 - Θέση περιεχομένου"/>
          <p:cNvSpPr>
            <a:spLocks noGrp="1"/>
          </p:cNvSpPr>
          <p:nvPr>
            <p:ph idx="1"/>
          </p:nvPr>
        </p:nvSpPr>
        <p:spPr>
          <a:xfrm>
            <a:off x="107504" y="980728"/>
            <a:ext cx="8856984" cy="5616624"/>
          </a:xfrm>
        </p:spPr>
        <p:txBody>
          <a:bodyPr>
            <a:normAutofit fontScale="25000" lnSpcReduction="20000"/>
          </a:bodyPr>
          <a:lstStyle/>
          <a:p>
            <a:pPr>
              <a:lnSpc>
                <a:spcPct val="120000"/>
              </a:lnSpc>
            </a:pPr>
            <a:r>
              <a:rPr lang="fr-CA" sz="8000" dirty="0" smtClean="0">
                <a:solidFill>
                  <a:schemeClr val="bg1"/>
                </a:solidFill>
              </a:rPr>
              <a:t>Kazi, S., Samartzi, S. &amp; Koustoumbardis, M. (2014). </a:t>
            </a:r>
            <a:r>
              <a:rPr lang="en-US" sz="8000" dirty="0" smtClean="0">
                <a:solidFill>
                  <a:schemeClr val="bg1"/>
                </a:solidFill>
              </a:rPr>
              <a:t>Duration estimation of  writing: The influence of emotionality on subjective time. </a:t>
            </a:r>
            <a:r>
              <a:rPr lang="en-US" sz="8000" i="1" dirty="0" err="1" smtClean="0">
                <a:solidFill>
                  <a:schemeClr val="bg1"/>
                </a:solidFill>
              </a:rPr>
              <a:t>Procedia</a:t>
            </a:r>
            <a:r>
              <a:rPr lang="en-US" sz="8000" i="1" dirty="0" smtClean="0">
                <a:solidFill>
                  <a:schemeClr val="bg1"/>
                </a:solidFill>
              </a:rPr>
              <a:t> - Social and Behavioral Sciences, 126</a:t>
            </a:r>
            <a:r>
              <a:rPr lang="en-US" sz="8000" dirty="0" smtClean="0">
                <a:solidFill>
                  <a:schemeClr val="bg1"/>
                </a:solidFill>
              </a:rPr>
              <a:t>, 249 – 250 </a:t>
            </a:r>
            <a:r>
              <a:rPr lang="en-US" sz="4900" dirty="0" smtClean="0">
                <a:solidFill>
                  <a:schemeClr val="bg1"/>
                </a:solidFill>
              </a:rPr>
              <a:t>(</a:t>
            </a:r>
            <a:r>
              <a:rPr lang="en-US" sz="4900" dirty="0" err="1" smtClean="0">
                <a:solidFill>
                  <a:schemeClr val="bg1"/>
                </a:solidFill>
              </a:rPr>
              <a:t>doi</a:t>
            </a:r>
            <a:r>
              <a:rPr lang="en-US" sz="4900" dirty="0" smtClean="0">
                <a:solidFill>
                  <a:schemeClr val="bg1"/>
                </a:solidFill>
              </a:rPr>
              <a:t>:  10.1016/j.sbspro.2014.02.398)</a:t>
            </a:r>
          </a:p>
          <a:p>
            <a:pPr>
              <a:lnSpc>
                <a:spcPct val="120000"/>
              </a:lnSpc>
              <a:buNone/>
            </a:pPr>
            <a:endParaRPr lang="el-GR" sz="2000" dirty="0" smtClean="0">
              <a:solidFill>
                <a:schemeClr val="bg1"/>
              </a:solidFill>
            </a:endParaRPr>
          </a:p>
          <a:p>
            <a:pPr>
              <a:lnSpc>
                <a:spcPct val="120000"/>
              </a:lnSpc>
            </a:pPr>
            <a:r>
              <a:rPr lang="en-US" sz="8000" dirty="0" smtClean="0">
                <a:solidFill>
                  <a:schemeClr val="bg1"/>
                </a:solidFill>
              </a:rPr>
              <a:t>Kazi, S., Samartzi, S. &amp; </a:t>
            </a:r>
            <a:r>
              <a:rPr lang="en-US" sz="8000" dirty="0" err="1" smtClean="0">
                <a:solidFill>
                  <a:schemeClr val="bg1"/>
                </a:solidFill>
              </a:rPr>
              <a:t>Koustoumbardis</a:t>
            </a:r>
            <a:r>
              <a:rPr lang="en-US" sz="8000" dirty="0" smtClean="0">
                <a:solidFill>
                  <a:schemeClr val="bg1"/>
                </a:solidFill>
              </a:rPr>
              <a:t>, M. (non published). </a:t>
            </a:r>
            <a:r>
              <a:rPr lang="en-GB" sz="8000" dirty="0" smtClean="0">
                <a:solidFill>
                  <a:schemeClr val="bg1"/>
                </a:solidFill>
              </a:rPr>
              <a:t>Reading and writing narratives: The influence of emotionality on logical and experiential time. </a:t>
            </a:r>
            <a:r>
              <a:rPr lang="en-US" sz="8000" dirty="0" smtClean="0">
                <a:solidFill>
                  <a:schemeClr val="bg1"/>
                </a:solidFill>
              </a:rPr>
              <a:t>Applied Cognitive Psychology </a:t>
            </a:r>
          </a:p>
          <a:p>
            <a:pPr>
              <a:lnSpc>
                <a:spcPct val="120000"/>
              </a:lnSpc>
              <a:buNone/>
            </a:pPr>
            <a:endParaRPr lang="el-GR" sz="2500" dirty="0" smtClean="0">
              <a:solidFill>
                <a:schemeClr val="bg1"/>
              </a:solidFill>
            </a:endParaRPr>
          </a:p>
          <a:p>
            <a:pPr>
              <a:lnSpc>
                <a:spcPct val="120000"/>
              </a:lnSpc>
            </a:pPr>
            <a:r>
              <a:rPr lang="en-US" sz="8000" dirty="0" smtClean="0">
                <a:solidFill>
                  <a:schemeClr val="bg1"/>
                </a:solidFill>
              </a:rPr>
              <a:t>Samartzi, S., Kazi, S. &amp; </a:t>
            </a:r>
            <a:r>
              <a:rPr lang="en-US" sz="8000" dirty="0" err="1" smtClean="0">
                <a:solidFill>
                  <a:schemeClr val="bg1"/>
                </a:solidFill>
              </a:rPr>
              <a:t>Koustoumbardis</a:t>
            </a:r>
            <a:r>
              <a:rPr lang="en-US" sz="8000" dirty="0" smtClean="0">
                <a:solidFill>
                  <a:schemeClr val="bg1"/>
                </a:solidFill>
              </a:rPr>
              <a:t>, M. (2011). Logical and experiential time in narratives. In: A. </a:t>
            </a:r>
            <a:r>
              <a:rPr lang="en-US" sz="8000" dirty="0" err="1" smtClean="0">
                <a:solidFill>
                  <a:schemeClr val="bg1"/>
                </a:solidFill>
              </a:rPr>
              <a:t>Vatakis</a:t>
            </a:r>
            <a:r>
              <a:rPr lang="en-US" sz="8000" dirty="0" smtClean="0">
                <a:solidFill>
                  <a:schemeClr val="bg1"/>
                </a:solidFill>
              </a:rPr>
              <a:t>, A. Esposito, M. </a:t>
            </a:r>
            <a:r>
              <a:rPr lang="en-US" sz="8000" dirty="0" err="1" smtClean="0">
                <a:solidFill>
                  <a:schemeClr val="bg1"/>
                </a:solidFill>
              </a:rPr>
              <a:t>Giagkou</a:t>
            </a:r>
            <a:r>
              <a:rPr lang="en-US" sz="8000" dirty="0" smtClean="0">
                <a:solidFill>
                  <a:schemeClr val="bg1"/>
                </a:solidFill>
              </a:rPr>
              <a:t>, F. Cummins &amp; G. </a:t>
            </a:r>
            <a:r>
              <a:rPr lang="en-US" sz="8000" dirty="0" err="1" smtClean="0">
                <a:solidFill>
                  <a:schemeClr val="bg1"/>
                </a:solidFill>
              </a:rPr>
              <a:t>Papadelis</a:t>
            </a:r>
            <a:r>
              <a:rPr lang="en-US" sz="8000" dirty="0" smtClean="0">
                <a:solidFill>
                  <a:schemeClr val="bg1"/>
                </a:solidFill>
              </a:rPr>
              <a:t> (Eds.), Multidisciplinary Aspects of Time and Time Perception, (p.p. 275-289), Volume 6789 of the Lecture Notes in Computer Science Series. </a:t>
            </a:r>
            <a:r>
              <a:rPr lang="en-US" sz="6400" dirty="0" smtClean="0">
                <a:solidFill>
                  <a:schemeClr val="bg1"/>
                </a:solidFill>
              </a:rPr>
              <a:t>Springer LNCS/LNAI. </a:t>
            </a:r>
          </a:p>
          <a:p>
            <a:pPr>
              <a:lnSpc>
                <a:spcPct val="120000"/>
              </a:lnSpc>
              <a:buNone/>
            </a:pPr>
            <a:endParaRPr lang="el-GR" sz="2500" dirty="0" smtClean="0">
              <a:solidFill>
                <a:schemeClr val="bg1"/>
              </a:solidFill>
            </a:endParaRPr>
          </a:p>
          <a:p>
            <a:pPr>
              <a:lnSpc>
                <a:spcPct val="120000"/>
              </a:lnSpc>
            </a:pPr>
            <a:r>
              <a:rPr lang="en-US" sz="8000" dirty="0" smtClean="0">
                <a:solidFill>
                  <a:schemeClr val="bg1"/>
                </a:solidFill>
              </a:rPr>
              <a:t>Samartzi, S. &amp; Kazi, S. (2013). Timing narrative events: The effect of characters’ emotions on readers’ estimations. </a:t>
            </a:r>
            <a:r>
              <a:rPr lang="en-US" sz="8000" i="1" dirty="0" smtClean="0">
                <a:solidFill>
                  <a:schemeClr val="bg1"/>
                </a:solidFill>
              </a:rPr>
              <a:t>Review of Psychology Frontier, 2 (1), 17-22</a:t>
            </a:r>
          </a:p>
          <a:p>
            <a:pPr>
              <a:lnSpc>
                <a:spcPct val="120000"/>
              </a:lnSpc>
              <a:buNone/>
            </a:pPr>
            <a:endParaRPr lang="el-GR" sz="2500" dirty="0" smtClean="0">
              <a:solidFill>
                <a:schemeClr val="bg1"/>
              </a:solidFill>
            </a:endParaRPr>
          </a:p>
          <a:p>
            <a:pPr>
              <a:lnSpc>
                <a:spcPct val="120000"/>
              </a:lnSpc>
            </a:pPr>
            <a:r>
              <a:rPr lang="en-GB" sz="8000" dirty="0" smtClean="0">
                <a:solidFill>
                  <a:schemeClr val="bg1"/>
                </a:solidFill>
              </a:rPr>
              <a:t>Samartzi, S. &amp; Kazi, S. (2013). </a:t>
            </a:r>
            <a:r>
              <a:rPr lang="en-US" sz="8000" dirty="0" smtClean="0">
                <a:solidFill>
                  <a:schemeClr val="bg1"/>
                </a:solidFill>
              </a:rPr>
              <a:t>The effect of media-based emotion via video and text on temporal representations and the estimation of duration</a:t>
            </a:r>
            <a:r>
              <a:rPr lang="en-US" sz="8000" i="1" dirty="0" smtClean="0">
                <a:solidFill>
                  <a:schemeClr val="bg1"/>
                </a:solidFill>
              </a:rPr>
              <a:t>, 4rth Congress in Cognitive Science, </a:t>
            </a:r>
            <a:r>
              <a:rPr lang="en-US" sz="8000" dirty="0" smtClean="0">
                <a:solidFill>
                  <a:schemeClr val="bg1"/>
                </a:solidFill>
              </a:rPr>
              <a:t>Athens, Greece.</a:t>
            </a:r>
            <a:endParaRPr lang="el-GR" sz="8000"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13792"/>
            <a:ext cx="8229600" cy="1143000"/>
          </a:xfrm>
        </p:spPr>
        <p:txBody>
          <a:bodyPr>
            <a:normAutofit fontScale="90000"/>
          </a:bodyPr>
          <a:lstStyle/>
          <a:p>
            <a:r>
              <a:rPr lang="en-GB" b="1" dirty="0" smtClean="0"/>
              <a:t/>
            </a:r>
            <a:br>
              <a:rPr lang="en-GB" b="1" dirty="0" smtClean="0"/>
            </a:br>
            <a:r>
              <a:rPr lang="en-GB" b="1" dirty="0" smtClean="0">
                <a:solidFill>
                  <a:srgbClr val="FFFF00"/>
                </a:solidFill>
              </a:rPr>
              <a:t>Psychological Time</a:t>
            </a:r>
            <a:r>
              <a:rPr lang="el-GR" dirty="0" smtClean="0">
                <a:solidFill>
                  <a:schemeClr val="bg1">
                    <a:lumMod val="85000"/>
                  </a:schemeClr>
                </a:solidFill>
              </a:rPr>
              <a:t/>
            </a:r>
            <a:br>
              <a:rPr lang="el-GR" dirty="0" smtClean="0">
                <a:solidFill>
                  <a:schemeClr val="bg1">
                    <a:lumMod val="85000"/>
                  </a:schemeClr>
                </a:solidFill>
              </a:rPr>
            </a:br>
            <a:endParaRPr lang="el-GR" dirty="0">
              <a:solidFill>
                <a:schemeClr val="bg1">
                  <a:lumMod val="85000"/>
                </a:schemeClr>
              </a:solidFill>
            </a:endParaRPr>
          </a:p>
        </p:txBody>
      </p:sp>
      <p:sp>
        <p:nvSpPr>
          <p:cNvPr id="5" name="4 - TextBox"/>
          <p:cNvSpPr txBox="1"/>
          <p:nvPr/>
        </p:nvSpPr>
        <p:spPr>
          <a:xfrm>
            <a:off x="611560" y="2836093"/>
            <a:ext cx="3240360" cy="1384995"/>
          </a:xfrm>
          <a:prstGeom prst="rect">
            <a:avLst/>
          </a:prstGeom>
          <a:noFill/>
        </p:spPr>
        <p:txBody>
          <a:bodyPr wrap="square" rtlCol="0">
            <a:spAutoFit/>
          </a:bodyPr>
          <a:lstStyle/>
          <a:p>
            <a:r>
              <a:rPr lang="en-US" sz="2800" b="1" dirty="0" smtClean="0">
                <a:solidFill>
                  <a:srgbClr val="FFFF00"/>
                </a:solidFill>
              </a:rPr>
              <a:t>Experiential time</a:t>
            </a:r>
            <a:br>
              <a:rPr lang="en-US" sz="2800" b="1" dirty="0" smtClean="0">
                <a:solidFill>
                  <a:srgbClr val="FFFF00"/>
                </a:solidFill>
              </a:rPr>
            </a:br>
            <a:r>
              <a:rPr lang="el-GR" sz="2800" i="1" dirty="0" smtClean="0">
                <a:solidFill>
                  <a:schemeClr val="bg1"/>
                </a:solidFill>
              </a:rPr>
              <a:t> </a:t>
            </a:r>
            <a:r>
              <a:rPr lang="en-US" sz="2800" i="1" dirty="0" smtClean="0">
                <a:solidFill>
                  <a:schemeClr val="bg1"/>
                </a:solidFill>
              </a:rPr>
              <a:t>(experience of the duration of events) </a:t>
            </a:r>
            <a:endParaRPr lang="el-GR" sz="2800" i="1" dirty="0">
              <a:solidFill>
                <a:schemeClr val="bg1"/>
              </a:solidFill>
            </a:endParaRPr>
          </a:p>
        </p:txBody>
      </p:sp>
      <p:sp>
        <p:nvSpPr>
          <p:cNvPr id="7" name="6 - TextBox"/>
          <p:cNvSpPr txBox="1"/>
          <p:nvPr/>
        </p:nvSpPr>
        <p:spPr>
          <a:xfrm>
            <a:off x="4860032" y="3855239"/>
            <a:ext cx="3600400" cy="1661993"/>
          </a:xfrm>
          <a:prstGeom prst="rect">
            <a:avLst/>
          </a:prstGeom>
          <a:noFill/>
        </p:spPr>
        <p:txBody>
          <a:bodyPr wrap="square" rtlCol="0">
            <a:spAutoFit/>
          </a:bodyPr>
          <a:lstStyle/>
          <a:p>
            <a:r>
              <a:rPr lang="en-US" sz="2800" b="1" dirty="0" smtClean="0">
                <a:solidFill>
                  <a:srgbClr val="FFFF00"/>
                </a:solidFill>
              </a:rPr>
              <a:t>Logical time </a:t>
            </a:r>
            <a:r>
              <a:rPr lang="en-US" b="1" dirty="0" smtClean="0">
                <a:solidFill>
                  <a:srgbClr val="FFFF00"/>
                </a:solidFill>
              </a:rPr>
              <a:t/>
            </a:r>
            <a:br>
              <a:rPr lang="en-US" b="1" dirty="0" smtClean="0">
                <a:solidFill>
                  <a:srgbClr val="FFFF00"/>
                </a:solidFill>
              </a:rPr>
            </a:br>
            <a:r>
              <a:rPr lang="en-US" sz="2800" i="1" dirty="0" smtClean="0">
                <a:solidFill>
                  <a:schemeClr val="bg1"/>
                </a:solidFill>
              </a:rPr>
              <a:t>(a dimension that can be reasoned about)</a:t>
            </a:r>
            <a:endParaRPr lang="el-GR" sz="2800" i="1" dirty="0" smtClean="0">
              <a:solidFill>
                <a:schemeClr val="bg1"/>
              </a:solidFill>
            </a:endParaRPr>
          </a:p>
          <a:p>
            <a:endParaRPr lang="el-GR" dirty="0"/>
          </a:p>
        </p:txBody>
      </p:sp>
      <p:grpSp>
        <p:nvGrpSpPr>
          <p:cNvPr id="8" name="7 - Ομάδα"/>
          <p:cNvGrpSpPr/>
          <p:nvPr/>
        </p:nvGrpSpPr>
        <p:grpSpPr>
          <a:xfrm>
            <a:off x="2123728" y="1556792"/>
            <a:ext cx="4032448" cy="2160240"/>
            <a:chOff x="2411760" y="1916832"/>
            <a:chExt cx="4032448" cy="2160240"/>
          </a:xfrm>
        </p:grpSpPr>
        <p:cxnSp>
          <p:nvCxnSpPr>
            <p:cNvPr id="9" name="8 - Ευθύγραμμο βέλος σύνδεσης"/>
            <p:cNvCxnSpPr/>
            <p:nvPr/>
          </p:nvCxnSpPr>
          <p:spPr>
            <a:xfrm flipH="1">
              <a:off x="2411760" y="1916832"/>
              <a:ext cx="2376264" cy="1080120"/>
            </a:xfrm>
            <a:prstGeom prst="straightConnector1">
              <a:avLst/>
            </a:prstGeom>
            <a:ln w="4762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 name="9 - Ευθύγραμμο βέλος σύνδεσης"/>
            <p:cNvCxnSpPr/>
            <p:nvPr/>
          </p:nvCxnSpPr>
          <p:spPr>
            <a:xfrm>
              <a:off x="4788024" y="1916832"/>
              <a:ext cx="1656184" cy="2160240"/>
            </a:xfrm>
            <a:prstGeom prst="straightConnector1">
              <a:avLst/>
            </a:prstGeom>
            <a:ln w="47625">
              <a:solidFill>
                <a:srgbClr val="FFFF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12776"/>
            <a:ext cx="8229600" cy="4525963"/>
          </a:xfrm>
        </p:spPr>
        <p:txBody>
          <a:bodyPr/>
          <a:lstStyle/>
          <a:p>
            <a:pPr indent="15875">
              <a:buNone/>
            </a:pPr>
            <a:r>
              <a:rPr lang="en-US" sz="3600" dirty="0" smtClean="0">
                <a:solidFill>
                  <a:schemeClr val="bg1"/>
                </a:solidFill>
              </a:rPr>
              <a:t>Experiential time, reflecting subjective estimations, may be accurate or inaccurate (contracted or expanded)</a:t>
            </a:r>
            <a:br>
              <a:rPr lang="en-US" sz="3600" dirty="0" smtClean="0">
                <a:solidFill>
                  <a:schemeClr val="bg1"/>
                </a:solidFill>
              </a:rPr>
            </a:br>
            <a:r>
              <a:rPr lang="en-US" sz="3600" dirty="0" smtClean="0">
                <a:solidFill>
                  <a:schemeClr val="bg1"/>
                </a:solidFill>
              </a:rPr>
              <a:t> in relation to real/objective time</a:t>
            </a:r>
            <a:br>
              <a:rPr lang="en-US" sz="3600" dirty="0" smtClean="0">
                <a:solidFill>
                  <a:schemeClr val="bg1"/>
                </a:solidFill>
              </a:rPr>
            </a:br>
            <a:r>
              <a:rPr lang="en-US" sz="3600" dirty="0" smtClean="0">
                <a:solidFill>
                  <a:schemeClr val="bg1"/>
                </a:solidFill>
              </a:rPr>
              <a:t> (i.e., as measured by a clock), </a:t>
            </a:r>
            <a:br>
              <a:rPr lang="en-US" sz="3600" dirty="0" smtClean="0">
                <a:solidFill>
                  <a:schemeClr val="bg1"/>
                </a:solidFill>
              </a:rPr>
            </a:br>
            <a:r>
              <a:rPr lang="en-US" sz="3600" dirty="0" smtClean="0">
                <a:solidFill>
                  <a:schemeClr val="bg1"/>
                </a:solidFill>
              </a:rPr>
              <a:t>called, in this case, </a:t>
            </a:r>
            <a:r>
              <a:rPr lang="en-US" sz="3600" i="1" dirty="0" smtClean="0">
                <a:solidFill>
                  <a:schemeClr val="bg1"/>
                </a:solidFill>
              </a:rPr>
              <a:t>subjective time</a:t>
            </a:r>
            <a:r>
              <a:rPr lang="en-US" sz="3600" dirty="0" smtClean="0">
                <a:solidFill>
                  <a:schemeClr val="bg1"/>
                </a:solidFill>
              </a:rPr>
              <a:t>. </a:t>
            </a:r>
            <a:endParaRPr lang="el-GR" sz="3600"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692696"/>
            <a:ext cx="8568952" cy="5112568"/>
          </a:xfrm>
        </p:spPr>
        <p:txBody>
          <a:bodyPr>
            <a:normAutofit/>
          </a:bodyPr>
          <a:lstStyle/>
          <a:p>
            <a:pPr indent="15875">
              <a:lnSpc>
                <a:spcPct val="110000"/>
              </a:lnSpc>
              <a:buNone/>
            </a:pPr>
            <a:r>
              <a:rPr lang="en-US" dirty="0" smtClean="0">
                <a:solidFill>
                  <a:schemeClr val="bg1"/>
                </a:solidFill>
              </a:rPr>
              <a:t>Subjective time is affected by emotionality: emotions generated in conditions of anticipation, pain, ordeal, or fear may evoke the feeling that time lags behind. </a:t>
            </a:r>
            <a:br>
              <a:rPr lang="en-US" dirty="0" smtClean="0">
                <a:solidFill>
                  <a:schemeClr val="bg1"/>
                </a:solidFill>
              </a:rPr>
            </a:br>
            <a:r>
              <a:rPr lang="en-US" dirty="0" smtClean="0">
                <a:solidFill>
                  <a:schemeClr val="bg1"/>
                </a:solidFill>
              </a:rPr>
              <a:t>The term </a:t>
            </a:r>
            <a:r>
              <a:rPr lang="en-US" i="1" dirty="0" err="1" smtClean="0">
                <a:solidFill>
                  <a:schemeClr val="bg1"/>
                </a:solidFill>
              </a:rPr>
              <a:t>subjectivisation</a:t>
            </a:r>
            <a:r>
              <a:rPr lang="en-US" i="1" dirty="0" smtClean="0">
                <a:solidFill>
                  <a:schemeClr val="bg1"/>
                </a:solidFill>
              </a:rPr>
              <a:t> </a:t>
            </a:r>
            <a:r>
              <a:rPr lang="en-US" dirty="0" smtClean="0">
                <a:solidFill>
                  <a:schemeClr val="bg1"/>
                </a:solidFill>
              </a:rPr>
              <a:t>is used to refer to the distortion of time estimation caused by, among other possible factors, the emotional content of information (either pleasant or unpleasant).</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620688"/>
            <a:ext cx="8640960" cy="6192688"/>
          </a:xfrm>
        </p:spPr>
        <p:txBody>
          <a:bodyPr>
            <a:normAutofit fontScale="85000" lnSpcReduction="20000"/>
          </a:bodyPr>
          <a:lstStyle/>
          <a:p>
            <a:pPr indent="15875">
              <a:lnSpc>
                <a:spcPct val="140000"/>
              </a:lnSpc>
              <a:buNone/>
            </a:pPr>
            <a:r>
              <a:rPr lang="en-US" sz="3500" dirty="0" smtClean="0">
                <a:solidFill>
                  <a:schemeClr val="bg1"/>
                </a:solidFill>
              </a:rPr>
              <a:t>Psychological time is formed through temporal representations which are influenced by various factors. Among them, </a:t>
            </a:r>
            <a:r>
              <a:rPr lang="en-GB" sz="3500" dirty="0" smtClean="0">
                <a:solidFill>
                  <a:schemeClr val="bg1"/>
                </a:solidFill>
              </a:rPr>
              <a:t>emotion is a principal one, since it </a:t>
            </a:r>
            <a:r>
              <a:rPr lang="en-US" sz="3500" dirty="0" smtClean="0">
                <a:solidFill>
                  <a:schemeClr val="bg1"/>
                </a:solidFill>
              </a:rPr>
              <a:t>often leads to the alteration of the real (objective) duration, creating a subjective time. </a:t>
            </a:r>
            <a:br>
              <a:rPr lang="en-US" sz="3500" dirty="0" smtClean="0">
                <a:solidFill>
                  <a:schemeClr val="bg1"/>
                </a:solidFill>
              </a:rPr>
            </a:br>
            <a:r>
              <a:rPr lang="en-US" sz="3500" dirty="0" smtClean="0">
                <a:solidFill>
                  <a:schemeClr val="bg1"/>
                </a:solidFill>
              </a:rPr>
              <a:t>It is a time contracted or expanded in relation to objective time, depending on the -positive or negative- valence of the emotional content of the information (</a:t>
            </a:r>
            <a:r>
              <a:rPr lang="en-US" sz="3500" dirty="0" err="1" smtClean="0">
                <a:solidFill>
                  <a:schemeClr val="bg1"/>
                </a:solidFill>
              </a:rPr>
              <a:t>Droit-Volet</a:t>
            </a:r>
            <a:r>
              <a:rPr lang="en-US" sz="3500" dirty="0" smtClean="0">
                <a:solidFill>
                  <a:schemeClr val="bg1"/>
                </a:solidFill>
              </a:rPr>
              <a:t> &amp; </a:t>
            </a:r>
            <a:r>
              <a:rPr lang="en-US" sz="3500" dirty="0" err="1" smtClean="0">
                <a:solidFill>
                  <a:schemeClr val="bg1"/>
                </a:solidFill>
              </a:rPr>
              <a:t>Meck</a:t>
            </a:r>
            <a:r>
              <a:rPr lang="en-US" sz="3500" dirty="0" smtClean="0">
                <a:solidFill>
                  <a:schemeClr val="bg1"/>
                </a:solidFill>
              </a:rPr>
              <a:t>, 2007; Flaherty, 2001; </a:t>
            </a:r>
            <a:r>
              <a:rPr lang="en-US" sz="3500" dirty="0" err="1" smtClean="0">
                <a:solidFill>
                  <a:schemeClr val="bg1"/>
                </a:solidFill>
              </a:rPr>
              <a:t>Roeckelein</a:t>
            </a:r>
            <a:r>
              <a:rPr lang="en-US" sz="3500" dirty="0" smtClean="0">
                <a:solidFill>
                  <a:schemeClr val="bg1"/>
                </a:solidFill>
              </a:rPr>
              <a:t>, 2000; </a:t>
            </a:r>
            <a:r>
              <a:rPr lang="en-US" sz="3500" dirty="0" err="1" smtClean="0">
                <a:solidFill>
                  <a:schemeClr val="bg1"/>
                </a:solidFill>
              </a:rPr>
              <a:t>Wittmann</a:t>
            </a:r>
            <a:r>
              <a:rPr lang="en-US" sz="3500" dirty="0" smtClean="0">
                <a:solidFill>
                  <a:schemeClr val="bg1"/>
                </a:solidFill>
              </a:rPr>
              <a:t> &amp; van </a:t>
            </a:r>
            <a:r>
              <a:rPr lang="en-US" sz="3500" dirty="0" err="1" smtClean="0">
                <a:solidFill>
                  <a:schemeClr val="bg1"/>
                </a:solidFill>
              </a:rPr>
              <a:t>Wassenhove</a:t>
            </a:r>
            <a:r>
              <a:rPr lang="en-US" sz="3500" dirty="0" smtClean="0">
                <a:solidFill>
                  <a:schemeClr val="bg1"/>
                </a:solidFill>
              </a:rPr>
              <a:t>, 2009).</a:t>
            </a:r>
            <a:endParaRPr lang="el-GR" sz="3500"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476672"/>
            <a:ext cx="8507288" cy="6048672"/>
          </a:xfrm>
        </p:spPr>
        <p:txBody>
          <a:bodyPr>
            <a:normAutofit fontScale="92500" lnSpcReduction="10000"/>
          </a:bodyPr>
          <a:lstStyle/>
          <a:p>
            <a:pPr indent="15875">
              <a:lnSpc>
                <a:spcPct val="140000"/>
              </a:lnSpc>
              <a:buNone/>
            </a:pPr>
            <a:r>
              <a:rPr lang="en-US" dirty="0" smtClean="0">
                <a:solidFill>
                  <a:schemeClr val="bg1"/>
                </a:solidFill>
              </a:rPr>
              <a:t>In cognitive psychology the study of time emotionally focuses on </a:t>
            </a:r>
            <a:r>
              <a:rPr lang="en-GB" dirty="0" smtClean="0">
                <a:solidFill>
                  <a:schemeClr val="bg1"/>
                </a:solidFill>
              </a:rPr>
              <a:t>real-life events’ duration estimations. The explanation models involve </a:t>
            </a:r>
            <a:r>
              <a:rPr lang="en-GB" dirty="0" err="1" smtClean="0">
                <a:solidFill>
                  <a:schemeClr val="bg1"/>
                </a:solidFill>
              </a:rPr>
              <a:t>attentional</a:t>
            </a:r>
            <a:r>
              <a:rPr lang="en-GB" dirty="0" smtClean="0">
                <a:solidFill>
                  <a:schemeClr val="bg1"/>
                </a:solidFill>
              </a:rPr>
              <a:t> and mnemonic processes whereas representational and emotional processes are also activated when information concerns media</a:t>
            </a:r>
            <a:r>
              <a:rPr lang="en-US" dirty="0" smtClean="0">
                <a:solidFill>
                  <a:schemeClr val="bg1"/>
                </a:solidFill>
              </a:rPr>
              <a:t>-based events (screen-based events and events described in texts). </a:t>
            </a:r>
            <a:r>
              <a:rPr lang="en-GB" dirty="0" smtClean="0">
                <a:solidFill>
                  <a:schemeClr val="bg1"/>
                </a:solidFill>
              </a:rPr>
              <a:t>Relevant research on films has shown that </a:t>
            </a:r>
            <a:r>
              <a:rPr lang="en-US" dirty="0" smtClean="0">
                <a:solidFill>
                  <a:schemeClr val="bg1"/>
                </a:solidFill>
              </a:rPr>
              <a:t>spectators estimate that </a:t>
            </a:r>
            <a:r>
              <a:rPr lang="en-GB" dirty="0" smtClean="0">
                <a:solidFill>
                  <a:schemeClr val="bg1"/>
                </a:solidFill>
              </a:rPr>
              <a:t>duration of suspense or terror scenes endure longer than they really do.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722313" y="188640"/>
            <a:ext cx="7772400" cy="1152127"/>
          </a:xfrm>
        </p:spPr>
        <p:txBody>
          <a:bodyPr/>
          <a:lstStyle/>
          <a:p>
            <a:pPr algn="ctr"/>
            <a:r>
              <a:rPr lang="en-US" sz="4000" b="1" dirty="0" smtClean="0">
                <a:solidFill>
                  <a:srgbClr val="FFFF00"/>
                </a:solidFill>
              </a:rPr>
              <a:t>The concept of Psychological Time</a:t>
            </a:r>
            <a:endParaRPr lang="el-GR" sz="4000" dirty="0" smtClean="0">
              <a:solidFill>
                <a:srgbClr val="FFFF00"/>
              </a:solidFill>
            </a:endParaRPr>
          </a:p>
          <a:p>
            <a:endParaRPr lang="el-GR" dirty="0"/>
          </a:p>
        </p:txBody>
      </p:sp>
      <p:sp>
        <p:nvSpPr>
          <p:cNvPr id="69634" name="Rectangle 2"/>
          <p:cNvSpPr>
            <a:spLocks noChangeArrowheads="1"/>
          </p:cNvSpPr>
          <p:nvPr/>
        </p:nvSpPr>
        <p:spPr bwMode="auto">
          <a:xfrm>
            <a:off x="467544" y="1196751"/>
            <a:ext cx="8424936"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Time is a notion commonly used, broadly recognized but difficult to be understood and defined.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2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In Psychology, Time is approached in relation to human cognitive behavior and refers to either temporal reasoning or the perception of the temporal duration of experienced events.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2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Psychological time concerns perception, understanding and construction of event</a:t>
            </a:r>
            <a:r>
              <a:rPr kumimoji="0" lang="en-US" sz="2800" b="0" i="0" u="none" strike="noStrike" cap="none" normalizeH="0" baseline="0" dirty="0" smtClean="0">
                <a:ln>
                  <a:noFill/>
                </a:ln>
                <a:solidFill>
                  <a:schemeClr val="bg1"/>
                </a:solidFill>
                <a:effectLst/>
                <a:latin typeface="Calibri"/>
                <a:ea typeface="Calibri" pitchFamily="34" charset="0"/>
                <a:cs typeface="Times New Roman" pitchFamily="18" charset="0"/>
              </a:rPr>
              <a:t>’</a:t>
            </a:r>
            <a:r>
              <a:rPr kumimoji="0" lang="en-US" sz="28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s succession and duration relations.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2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Psychological time consists of three major aspects: succession, duration and temporal perspective. </a:t>
            </a:r>
            <a:endParaRPr kumimoji="0" lang="en-US"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307901"/>
            <a:ext cx="8229600" cy="5361459"/>
          </a:xfrm>
        </p:spPr>
        <p:txBody>
          <a:bodyPr/>
          <a:lstStyle/>
          <a:p>
            <a:pPr indent="15875">
              <a:buNone/>
            </a:pPr>
            <a:r>
              <a:rPr lang="en-US" sz="3400" dirty="0" smtClean="0">
                <a:solidFill>
                  <a:schemeClr val="bg1"/>
                </a:solidFill>
              </a:rPr>
              <a:t>A crucial factor that can significantly affect estimation of stimulus duration is the mood of the individual.  It is a common belief that time flies during pleasant events, but drags when unpleasant events are experienced (</a:t>
            </a:r>
            <a:r>
              <a:rPr lang="en-US" sz="3400" dirty="0" err="1" smtClean="0">
                <a:solidFill>
                  <a:schemeClr val="bg1"/>
                </a:solidFill>
              </a:rPr>
              <a:t>Chambon</a:t>
            </a:r>
            <a:r>
              <a:rPr lang="en-US" sz="3400" dirty="0" smtClean="0">
                <a:solidFill>
                  <a:schemeClr val="bg1"/>
                </a:solidFill>
              </a:rPr>
              <a:t>, Gil, </a:t>
            </a:r>
            <a:r>
              <a:rPr lang="en-US" sz="3400" dirty="0" err="1" smtClean="0">
                <a:solidFill>
                  <a:schemeClr val="bg1"/>
                </a:solidFill>
              </a:rPr>
              <a:t>Niedenthal</a:t>
            </a:r>
            <a:r>
              <a:rPr lang="en-US" sz="3400" dirty="0" smtClean="0">
                <a:solidFill>
                  <a:schemeClr val="bg1"/>
                </a:solidFill>
              </a:rPr>
              <a:t>, &amp; </a:t>
            </a:r>
            <a:r>
              <a:rPr lang="en-US" sz="3400" dirty="0" err="1" smtClean="0">
                <a:solidFill>
                  <a:schemeClr val="bg1"/>
                </a:solidFill>
              </a:rPr>
              <a:t>Droit-Volet</a:t>
            </a:r>
            <a:r>
              <a:rPr lang="en-US" sz="3400" dirty="0" smtClean="0">
                <a:solidFill>
                  <a:schemeClr val="bg1"/>
                </a:solidFill>
              </a:rPr>
              <a:t>, 2005; </a:t>
            </a:r>
            <a:r>
              <a:rPr lang="en-US" sz="3400" dirty="0" err="1" smtClean="0">
                <a:solidFill>
                  <a:schemeClr val="bg1"/>
                </a:solidFill>
              </a:rPr>
              <a:t>Droit-Volet</a:t>
            </a:r>
            <a:r>
              <a:rPr lang="en-US" sz="3400" dirty="0" smtClean="0">
                <a:solidFill>
                  <a:schemeClr val="bg1"/>
                </a:solidFill>
              </a:rPr>
              <a:t> &amp; </a:t>
            </a:r>
            <a:r>
              <a:rPr lang="en-US" sz="3400" dirty="0" err="1" smtClean="0">
                <a:solidFill>
                  <a:schemeClr val="bg1"/>
                </a:solidFill>
              </a:rPr>
              <a:t>Meck</a:t>
            </a:r>
            <a:r>
              <a:rPr lang="en-US" sz="3400" dirty="0" smtClean="0">
                <a:solidFill>
                  <a:schemeClr val="bg1"/>
                </a:solidFill>
              </a:rPr>
              <a:t>, 2007). </a:t>
            </a:r>
            <a:endParaRPr lang="el-GR" sz="3400"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47861"/>
            <a:ext cx="8229600" cy="5001419"/>
          </a:xfrm>
        </p:spPr>
        <p:txBody>
          <a:bodyPr/>
          <a:lstStyle/>
          <a:p>
            <a:pPr indent="15875">
              <a:lnSpc>
                <a:spcPct val="120000"/>
              </a:lnSpc>
              <a:buNone/>
            </a:pPr>
            <a:r>
              <a:rPr lang="en-US" dirty="0" smtClean="0">
                <a:solidFill>
                  <a:schemeClr val="bg1"/>
                </a:solidFill>
              </a:rPr>
              <a:t>These experiences are confirmed by numerous studies. Stimuli or events that evoke positive feelings are underestimated, while stimuli or events that evoke negative feelings are overestimated </a:t>
            </a:r>
            <a:br>
              <a:rPr lang="en-US" dirty="0" smtClean="0">
                <a:solidFill>
                  <a:schemeClr val="bg1"/>
                </a:solidFill>
              </a:rPr>
            </a:br>
            <a:r>
              <a:rPr lang="en-US" dirty="0" smtClean="0">
                <a:solidFill>
                  <a:schemeClr val="bg1"/>
                </a:solidFill>
              </a:rPr>
              <a:t>(</a:t>
            </a:r>
            <a:r>
              <a:rPr lang="en-US" dirty="0" err="1" smtClean="0">
                <a:solidFill>
                  <a:schemeClr val="bg1"/>
                </a:solidFill>
              </a:rPr>
              <a:t>Droit-Volet</a:t>
            </a:r>
            <a:r>
              <a:rPr lang="en-US" dirty="0" smtClean="0">
                <a:solidFill>
                  <a:schemeClr val="bg1"/>
                </a:solidFill>
              </a:rPr>
              <a:t> &amp; </a:t>
            </a:r>
            <a:r>
              <a:rPr lang="en-US" dirty="0" err="1" smtClean="0">
                <a:solidFill>
                  <a:schemeClr val="bg1"/>
                </a:solidFill>
              </a:rPr>
              <a:t>Meck</a:t>
            </a:r>
            <a:r>
              <a:rPr lang="en-US" dirty="0" smtClean="0">
                <a:solidFill>
                  <a:schemeClr val="bg1"/>
                </a:solidFill>
              </a:rPr>
              <a:t>, 2007; Flaherty, 2001; </a:t>
            </a:r>
            <a:r>
              <a:rPr lang="en-US" dirty="0" err="1" smtClean="0">
                <a:solidFill>
                  <a:schemeClr val="bg1"/>
                </a:solidFill>
              </a:rPr>
              <a:t>Wittmann</a:t>
            </a:r>
            <a:r>
              <a:rPr lang="en-US" dirty="0" smtClean="0">
                <a:solidFill>
                  <a:schemeClr val="bg1"/>
                </a:solidFill>
              </a:rPr>
              <a:t> &amp; van </a:t>
            </a:r>
            <a:r>
              <a:rPr lang="en-US" dirty="0" err="1" smtClean="0">
                <a:solidFill>
                  <a:schemeClr val="bg1"/>
                </a:solidFill>
              </a:rPr>
              <a:t>Wassenhove</a:t>
            </a:r>
            <a:r>
              <a:rPr lang="en-US" dirty="0" smtClean="0">
                <a:solidFill>
                  <a:schemeClr val="bg1"/>
                </a:solidFill>
              </a:rPr>
              <a:t>, 2009).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00201"/>
            <a:ext cx="8229600" cy="3340968"/>
          </a:xfrm>
        </p:spPr>
        <p:txBody>
          <a:bodyPr/>
          <a:lstStyle/>
          <a:p>
            <a:pPr indent="15875">
              <a:lnSpc>
                <a:spcPct val="130000"/>
              </a:lnSpc>
              <a:buNone/>
            </a:pPr>
            <a:r>
              <a:rPr lang="en-US" sz="3400" dirty="0" smtClean="0">
                <a:solidFill>
                  <a:schemeClr val="bg1"/>
                </a:solidFill>
              </a:rPr>
              <a:t>Other studies suggest that moods influence the processing capacity, leading to selectivity in attention, learning and recall of information (Gupta &amp; </a:t>
            </a:r>
            <a:r>
              <a:rPr lang="en-US" sz="3400" dirty="0" err="1" smtClean="0">
                <a:solidFill>
                  <a:schemeClr val="bg1"/>
                </a:solidFill>
              </a:rPr>
              <a:t>Khosla</a:t>
            </a:r>
            <a:r>
              <a:rPr lang="en-US" sz="3400" dirty="0" smtClean="0">
                <a:solidFill>
                  <a:schemeClr val="bg1"/>
                </a:solidFill>
              </a:rPr>
              <a:t>, 2006). </a:t>
            </a:r>
            <a:endParaRPr lang="el-GR" sz="3400"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8229600" cy="5505475"/>
          </a:xfrm>
        </p:spPr>
        <p:txBody>
          <a:bodyPr/>
          <a:lstStyle/>
          <a:p>
            <a:pPr indent="15875">
              <a:lnSpc>
                <a:spcPct val="130000"/>
              </a:lnSpc>
              <a:buNone/>
            </a:pPr>
            <a:r>
              <a:rPr lang="en-US" dirty="0" smtClean="0">
                <a:solidFill>
                  <a:schemeClr val="bg1"/>
                </a:solidFill>
              </a:rPr>
              <a:t>Hancock, </a:t>
            </a:r>
            <a:r>
              <a:rPr lang="en-US" dirty="0" err="1" smtClean="0">
                <a:solidFill>
                  <a:schemeClr val="bg1"/>
                </a:solidFill>
              </a:rPr>
              <a:t>Szalma</a:t>
            </a:r>
            <a:r>
              <a:rPr lang="en-US" dirty="0" smtClean="0">
                <a:solidFill>
                  <a:schemeClr val="bg1"/>
                </a:solidFill>
              </a:rPr>
              <a:t> &amp; </a:t>
            </a:r>
            <a:r>
              <a:rPr lang="en-US" dirty="0" err="1" smtClean="0">
                <a:solidFill>
                  <a:schemeClr val="bg1"/>
                </a:solidFill>
              </a:rPr>
              <a:t>Oron-Gilad</a:t>
            </a:r>
            <a:r>
              <a:rPr lang="en-US" dirty="0" smtClean="0">
                <a:solidFill>
                  <a:schemeClr val="bg1"/>
                </a:solidFill>
              </a:rPr>
              <a:t> (2005) suggest that emotion affects time estimation, by influencing the organism's clock mechanism; emotion provides information on the valence level of a stimulus, increasing the efficiency of the recognition mechanisms so that we can respond to possible threats faster. </a:t>
            </a:r>
            <a:endParaRPr lang="el-GR" dirty="0" smtClean="0">
              <a:solidFill>
                <a:schemeClr val="bg1"/>
              </a:solidFill>
            </a:endParaRPr>
          </a:p>
          <a:p>
            <a:endParaRPr lang="el-GR" dirty="0">
              <a:solidFill>
                <a:schemeClr val="bg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8229600" cy="5721499"/>
          </a:xfrm>
        </p:spPr>
        <p:txBody>
          <a:bodyPr/>
          <a:lstStyle/>
          <a:p>
            <a:pPr indent="15875">
              <a:lnSpc>
                <a:spcPct val="130000"/>
              </a:lnSpc>
              <a:buNone/>
            </a:pPr>
            <a:r>
              <a:rPr lang="en-US" dirty="0" smtClean="0">
                <a:solidFill>
                  <a:schemeClr val="bg1"/>
                </a:solidFill>
              </a:rPr>
              <a:t>Campbell and Bryant (2007) studied novice skydivers and showed that increased excitement is associated with the perception of time passing quickly. Increased fear, anxiety, waiting or having high expectations are associated with the perception of time passing slowly (Campbell &amp; Bryant, 2007; Friedman, 1990; de </a:t>
            </a:r>
            <a:r>
              <a:rPr lang="en-US" dirty="0" err="1" smtClean="0">
                <a:solidFill>
                  <a:schemeClr val="bg1"/>
                </a:solidFill>
              </a:rPr>
              <a:t>Wied</a:t>
            </a:r>
            <a:r>
              <a:rPr lang="en-US" dirty="0" smtClean="0">
                <a:solidFill>
                  <a:schemeClr val="bg1"/>
                </a:solidFill>
              </a:rPr>
              <a:t>, Tan &amp; </a:t>
            </a:r>
            <a:r>
              <a:rPr lang="en-US" dirty="0" err="1" smtClean="0">
                <a:solidFill>
                  <a:schemeClr val="bg1"/>
                </a:solidFill>
              </a:rPr>
              <a:t>Frijda</a:t>
            </a:r>
            <a:r>
              <a:rPr lang="en-US" dirty="0" smtClean="0">
                <a:solidFill>
                  <a:schemeClr val="bg1"/>
                </a:solidFill>
              </a:rPr>
              <a:t>, 1992).</a:t>
            </a:r>
            <a:endParaRPr lang="el-GR" dirty="0" smtClean="0">
              <a:solidFill>
                <a:schemeClr val="bg1"/>
              </a:solidFill>
            </a:endParaRPr>
          </a:p>
          <a:p>
            <a:endParaRPr lang="el-GR" dirty="0">
              <a:solidFill>
                <a:schemeClr val="bg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1340768"/>
            <a:ext cx="8496944" cy="4525963"/>
          </a:xfrm>
        </p:spPr>
        <p:txBody>
          <a:bodyPr/>
          <a:lstStyle/>
          <a:p>
            <a:pPr indent="15875">
              <a:lnSpc>
                <a:spcPct val="130000"/>
              </a:lnSpc>
              <a:buNone/>
            </a:pPr>
            <a:r>
              <a:rPr lang="en-US" dirty="0" smtClean="0">
                <a:solidFill>
                  <a:schemeClr val="bg1"/>
                </a:solidFill>
              </a:rPr>
              <a:t>Overestimation of time duration is also reported during brief, dangerous or possibly life threatening events, like car accidents, robberies or attacks (</a:t>
            </a:r>
            <a:r>
              <a:rPr lang="en-US" dirty="0" err="1" smtClean="0">
                <a:solidFill>
                  <a:schemeClr val="bg1"/>
                </a:solidFill>
              </a:rPr>
              <a:t>Eagleman</a:t>
            </a:r>
            <a:r>
              <a:rPr lang="en-US" dirty="0" smtClean="0">
                <a:solidFill>
                  <a:schemeClr val="bg1"/>
                </a:solidFill>
              </a:rPr>
              <a:t> </a:t>
            </a:r>
            <a:r>
              <a:rPr lang="en-GB" dirty="0" err="1" smtClean="0">
                <a:solidFill>
                  <a:schemeClr val="bg1"/>
                </a:solidFill>
              </a:rPr>
              <a:t>Tse</a:t>
            </a:r>
            <a:r>
              <a:rPr lang="en-GB" dirty="0" smtClean="0">
                <a:solidFill>
                  <a:schemeClr val="bg1"/>
                </a:solidFill>
              </a:rPr>
              <a:t>, </a:t>
            </a:r>
            <a:r>
              <a:rPr lang="en-GB" dirty="0" err="1" smtClean="0">
                <a:solidFill>
                  <a:schemeClr val="bg1"/>
                </a:solidFill>
              </a:rPr>
              <a:t>Buonomano</a:t>
            </a:r>
            <a:r>
              <a:rPr lang="en-GB" dirty="0" smtClean="0">
                <a:solidFill>
                  <a:schemeClr val="bg1"/>
                </a:solidFill>
              </a:rPr>
              <a:t>, Janssen, </a:t>
            </a:r>
            <a:r>
              <a:rPr lang="en-GB" dirty="0" err="1" smtClean="0">
                <a:solidFill>
                  <a:schemeClr val="bg1"/>
                </a:solidFill>
              </a:rPr>
              <a:t>Nobre</a:t>
            </a:r>
            <a:r>
              <a:rPr lang="en-GB" dirty="0" smtClean="0">
                <a:solidFill>
                  <a:schemeClr val="bg1"/>
                </a:solidFill>
              </a:rPr>
              <a:t> &amp;  Holcombe</a:t>
            </a:r>
            <a:r>
              <a:rPr lang="en-US" dirty="0" smtClean="0">
                <a:solidFill>
                  <a:schemeClr val="bg1"/>
                </a:solidFill>
              </a:rPr>
              <a:t>, 2005).</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340768"/>
            <a:ext cx="8229600" cy="4525963"/>
          </a:xfrm>
        </p:spPr>
        <p:txBody>
          <a:bodyPr/>
          <a:lstStyle/>
          <a:p>
            <a:pPr indent="15875">
              <a:lnSpc>
                <a:spcPct val="130000"/>
              </a:lnSpc>
              <a:buNone/>
            </a:pPr>
            <a:r>
              <a:rPr lang="en-US" dirty="0" smtClean="0">
                <a:solidFill>
                  <a:schemeClr val="bg1"/>
                </a:solidFill>
              </a:rPr>
              <a:t>Recent studies consider subjective time as composed of several subcomponents and the slowing of time that is reported, as a function of our recollection and not perception (Stetson, Fiesta &amp; </a:t>
            </a:r>
            <a:r>
              <a:rPr lang="en-US" dirty="0" err="1" smtClean="0">
                <a:solidFill>
                  <a:schemeClr val="bg1"/>
                </a:solidFill>
              </a:rPr>
              <a:t>Eagleman</a:t>
            </a:r>
            <a:r>
              <a:rPr lang="en-US" dirty="0" smtClean="0">
                <a:solidFill>
                  <a:schemeClr val="bg1"/>
                </a:solidFill>
              </a:rPr>
              <a:t>, 2007).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620688"/>
            <a:ext cx="8435280" cy="5505475"/>
          </a:xfrm>
        </p:spPr>
        <p:txBody>
          <a:bodyPr>
            <a:normAutofit/>
          </a:bodyPr>
          <a:lstStyle/>
          <a:p>
            <a:pPr indent="15875">
              <a:lnSpc>
                <a:spcPct val="120000"/>
              </a:lnSpc>
              <a:buNone/>
            </a:pPr>
            <a:r>
              <a:rPr lang="en-US" dirty="0" smtClean="0">
                <a:solidFill>
                  <a:schemeClr val="bg1"/>
                </a:solidFill>
              </a:rPr>
              <a:t>Moreover, we experience a longer duration while expecting an unpleasant event to occur and a shorter duration for a pleasant event, that is, we overestimate or underestimate the actual temporal interval, respectively (</a:t>
            </a:r>
            <a:r>
              <a:rPr lang="en-US" dirty="0" err="1" smtClean="0">
                <a:solidFill>
                  <a:schemeClr val="bg1"/>
                </a:solidFill>
              </a:rPr>
              <a:t>Geoffard</a:t>
            </a:r>
            <a:r>
              <a:rPr lang="en-US" dirty="0" smtClean="0">
                <a:solidFill>
                  <a:schemeClr val="bg1"/>
                </a:solidFill>
              </a:rPr>
              <a:t> &amp; </a:t>
            </a:r>
            <a:r>
              <a:rPr lang="en-US" dirty="0" err="1" smtClean="0">
                <a:solidFill>
                  <a:schemeClr val="bg1"/>
                </a:solidFill>
              </a:rPr>
              <a:t>Luchini</a:t>
            </a:r>
            <a:r>
              <a:rPr lang="en-US" dirty="0" smtClean="0">
                <a:solidFill>
                  <a:schemeClr val="bg1"/>
                </a:solidFill>
              </a:rPr>
              <a:t>, 2007). </a:t>
            </a:r>
            <a:r>
              <a:rPr lang="en-US" dirty="0" err="1" smtClean="0">
                <a:solidFill>
                  <a:schemeClr val="bg1"/>
                </a:solidFill>
              </a:rPr>
              <a:t>Subjectivisation</a:t>
            </a:r>
            <a:r>
              <a:rPr lang="en-US" dirty="0" smtClean="0">
                <a:solidFill>
                  <a:schemeClr val="bg1"/>
                </a:solidFill>
              </a:rPr>
              <a:t> of time is also evident on the events that we experience when we watch a film (Samartzi, 2003; de </a:t>
            </a:r>
            <a:r>
              <a:rPr lang="en-US" dirty="0" err="1" smtClean="0">
                <a:solidFill>
                  <a:schemeClr val="bg1"/>
                </a:solidFill>
              </a:rPr>
              <a:t>Wied</a:t>
            </a:r>
            <a:r>
              <a:rPr lang="en-US" dirty="0" smtClean="0">
                <a:solidFill>
                  <a:schemeClr val="bg1"/>
                </a:solidFill>
              </a:rPr>
              <a:t>, Tan &amp; </a:t>
            </a:r>
            <a:r>
              <a:rPr lang="en-US" dirty="0" err="1" smtClean="0">
                <a:solidFill>
                  <a:schemeClr val="bg1"/>
                </a:solidFill>
              </a:rPr>
              <a:t>Frijda</a:t>
            </a:r>
            <a:r>
              <a:rPr lang="en-US" dirty="0" smtClean="0">
                <a:solidFill>
                  <a:schemeClr val="bg1"/>
                </a:solidFill>
              </a:rPr>
              <a:t>, 1992).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196752"/>
            <a:ext cx="7859216" cy="4525963"/>
          </a:xfrm>
        </p:spPr>
        <p:txBody>
          <a:bodyPr/>
          <a:lstStyle/>
          <a:p>
            <a:pPr indent="15875">
              <a:lnSpc>
                <a:spcPct val="130000"/>
              </a:lnSpc>
              <a:buNone/>
            </a:pPr>
            <a:r>
              <a:rPr lang="en-US" dirty="0" smtClean="0">
                <a:solidFill>
                  <a:schemeClr val="bg1"/>
                </a:solidFill>
              </a:rPr>
              <a:t>Finally, temporal processing of auditory stimuli can also be affected by emotion: Negative sounds are judged as having longer duration than positive ones (</a:t>
            </a:r>
            <a:r>
              <a:rPr lang="en-US" dirty="0" err="1" smtClean="0">
                <a:solidFill>
                  <a:schemeClr val="bg1"/>
                </a:solidFill>
              </a:rPr>
              <a:t>Noulhiane</a:t>
            </a:r>
            <a:r>
              <a:rPr lang="en-US" dirty="0" smtClean="0">
                <a:solidFill>
                  <a:schemeClr val="bg1"/>
                </a:solidFill>
              </a:rPr>
              <a:t>, </a:t>
            </a:r>
            <a:r>
              <a:rPr lang="en-US" dirty="0" err="1" smtClean="0">
                <a:solidFill>
                  <a:schemeClr val="bg1"/>
                </a:solidFill>
              </a:rPr>
              <a:t>Mella</a:t>
            </a:r>
            <a:r>
              <a:rPr lang="en-US" dirty="0" smtClean="0">
                <a:solidFill>
                  <a:schemeClr val="bg1"/>
                </a:solidFill>
              </a:rPr>
              <a:t>, Samson &amp; </a:t>
            </a:r>
            <a:r>
              <a:rPr lang="en-US" dirty="0" err="1" smtClean="0">
                <a:solidFill>
                  <a:schemeClr val="bg1"/>
                </a:solidFill>
              </a:rPr>
              <a:t>Ragot</a:t>
            </a:r>
            <a:r>
              <a:rPr lang="en-US" dirty="0" smtClean="0">
                <a:solidFill>
                  <a:schemeClr val="bg1"/>
                </a:solidFill>
              </a:rPr>
              <a:t>, 2007).  </a:t>
            </a:r>
            <a:endParaRPr lang="el-GR"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803845"/>
            <a:ext cx="8435280" cy="5505475"/>
          </a:xfrm>
        </p:spPr>
        <p:txBody>
          <a:bodyPr/>
          <a:lstStyle/>
          <a:p>
            <a:pPr indent="15875">
              <a:lnSpc>
                <a:spcPct val="120000"/>
              </a:lnSpc>
              <a:buNone/>
            </a:pPr>
            <a:r>
              <a:rPr lang="en-US" dirty="0" smtClean="0">
                <a:solidFill>
                  <a:schemeClr val="bg1"/>
                </a:solidFill>
              </a:rPr>
              <a:t>On the other hand, recent findings in text understanding suggest that the emotional valence of a text does not affect the reader's estimation of the duration of the described events (Samartzi &amp; Kazi, 2013). The latter may be due to the fact that text, as it is different than image and sound, probably involving different mental processes in time estimation. </a:t>
            </a:r>
            <a:endParaRPr lang="el-GR"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solidFill>
                  <a:schemeClr val="bg1">
                    <a:lumMod val="85000"/>
                  </a:schemeClr>
                </a:solidFill>
              </a:rPr>
              <a:t/>
            </a:r>
            <a:br>
              <a:rPr lang="en-US" b="1" dirty="0" smtClean="0">
                <a:solidFill>
                  <a:schemeClr val="bg1">
                    <a:lumMod val="85000"/>
                  </a:schemeClr>
                </a:solidFill>
              </a:rPr>
            </a:br>
            <a:r>
              <a:rPr lang="en-US" b="1" dirty="0" smtClean="0">
                <a:solidFill>
                  <a:srgbClr val="FFFF00"/>
                </a:solidFill>
              </a:rPr>
              <a:t>Cognitive Development of Time</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a:xfrm>
            <a:off x="457200" y="2204864"/>
            <a:ext cx="7787208" cy="3921299"/>
          </a:xfrm>
        </p:spPr>
        <p:txBody>
          <a:bodyPr/>
          <a:lstStyle/>
          <a:p>
            <a:pPr>
              <a:buNone/>
            </a:pPr>
            <a:r>
              <a:rPr lang="en-US" sz="4400" dirty="0" smtClean="0">
                <a:solidFill>
                  <a:schemeClr val="bg1"/>
                </a:solidFill>
              </a:rPr>
              <a:t>   </a:t>
            </a:r>
            <a:r>
              <a:rPr lang="en-US" sz="3600" dirty="0" smtClean="0">
                <a:solidFill>
                  <a:schemeClr val="bg1"/>
                </a:solidFill>
              </a:rPr>
              <a:t>First research: Piaget, 1946</a:t>
            </a:r>
            <a:br>
              <a:rPr lang="en-US" sz="3600" dirty="0" smtClean="0">
                <a:solidFill>
                  <a:schemeClr val="bg1"/>
                </a:solidFill>
              </a:rPr>
            </a:br>
            <a:r>
              <a:rPr lang="en-US" sz="3600" dirty="0" smtClean="0">
                <a:solidFill>
                  <a:schemeClr val="bg1"/>
                </a:solidFill>
              </a:rPr>
              <a:t> «Le </a:t>
            </a:r>
            <a:r>
              <a:rPr lang="en-US" sz="3600" dirty="0" err="1" smtClean="0">
                <a:solidFill>
                  <a:schemeClr val="bg1"/>
                </a:solidFill>
              </a:rPr>
              <a:t>développement</a:t>
            </a:r>
            <a:r>
              <a:rPr lang="en-US" sz="3600" dirty="0" smtClean="0">
                <a:solidFill>
                  <a:schemeClr val="bg1"/>
                </a:solidFill>
              </a:rPr>
              <a:t> de la notion du </a:t>
            </a:r>
            <a:br>
              <a:rPr lang="en-US" sz="3600" dirty="0" smtClean="0">
                <a:solidFill>
                  <a:schemeClr val="bg1"/>
                </a:solidFill>
              </a:rPr>
            </a:br>
            <a:r>
              <a:rPr lang="en-US" sz="3600" dirty="0" smtClean="0">
                <a:solidFill>
                  <a:schemeClr val="bg1"/>
                </a:solidFill>
              </a:rPr>
              <a:t>temps chez </a:t>
            </a:r>
            <a:r>
              <a:rPr lang="en-US" sz="3600" dirty="0" err="1" smtClean="0">
                <a:solidFill>
                  <a:schemeClr val="bg1"/>
                </a:solidFill>
              </a:rPr>
              <a:t>l’enfant</a:t>
            </a:r>
            <a:r>
              <a:rPr lang="en-US" sz="3600" dirty="0" smtClean="0">
                <a:solidFill>
                  <a:schemeClr val="bg1"/>
                </a:solidFill>
              </a:rPr>
              <a:t> » </a:t>
            </a:r>
            <a:br>
              <a:rPr lang="en-US" sz="3600" dirty="0" smtClean="0">
                <a:solidFill>
                  <a:schemeClr val="bg1"/>
                </a:solidFill>
              </a:rPr>
            </a:br>
            <a:r>
              <a:rPr lang="en-US" sz="3600" dirty="0" smtClean="0">
                <a:solidFill>
                  <a:schemeClr val="bg1"/>
                </a:solidFill>
              </a:rPr>
              <a:t>(</a:t>
            </a:r>
            <a:r>
              <a:rPr lang="en-US" sz="3600" i="1" dirty="0" smtClean="0">
                <a:solidFill>
                  <a:schemeClr val="bg1"/>
                </a:solidFill>
              </a:rPr>
              <a:t>The Child’s Conception of Time, 1927/1969</a:t>
            </a:r>
            <a:r>
              <a:rPr lang="en-US" sz="3600" dirty="0" smtClean="0">
                <a:solidFill>
                  <a:schemeClr val="bg1"/>
                </a:solidFill>
              </a:rPr>
              <a:t>).</a:t>
            </a:r>
            <a:endParaRPr lang="el-GR" sz="3600"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00200"/>
            <a:ext cx="8003232" cy="4525963"/>
          </a:xfrm>
        </p:spPr>
        <p:txBody>
          <a:bodyPr/>
          <a:lstStyle/>
          <a:p>
            <a:pPr indent="15875">
              <a:lnSpc>
                <a:spcPct val="130000"/>
              </a:lnSpc>
              <a:buNone/>
            </a:pPr>
            <a:r>
              <a:rPr lang="en-GB" dirty="0" smtClean="0">
                <a:solidFill>
                  <a:schemeClr val="bg1"/>
                </a:solidFill>
              </a:rPr>
              <a:t>The present work originates from the above findings</a:t>
            </a:r>
            <a:r>
              <a:rPr lang="en-US" dirty="0" smtClean="0">
                <a:solidFill>
                  <a:schemeClr val="bg1"/>
                </a:solidFill>
              </a:rPr>
              <a:t>. The comparative study of the effect of video and text, as mediators between the emotional valence of the information and the induced emotional state, is attempted. </a:t>
            </a:r>
            <a:endParaRPr lang="el-GR"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80728"/>
            <a:ext cx="8229600" cy="5145435"/>
          </a:xfrm>
        </p:spPr>
        <p:txBody>
          <a:bodyPr>
            <a:normAutofit/>
          </a:bodyPr>
          <a:lstStyle/>
          <a:p>
            <a:pPr indent="15875">
              <a:lnSpc>
                <a:spcPct val="120000"/>
              </a:lnSpc>
              <a:buNone/>
            </a:pPr>
            <a:r>
              <a:rPr lang="en-US" dirty="0" smtClean="0">
                <a:solidFill>
                  <a:schemeClr val="bg1"/>
                </a:solidFill>
              </a:rPr>
              <a:t>The material is constructed as follows: </a:t>
            </a:r>
            <a:br>
              <a:rPr lang="en-US" dirty="0" smtClean="0">
                <a:solidFill>
                  <a:schemeClr val="bg1"/>
                </a:solidFill>
              </a:rPr>
            </a:br>
            <a:r>
              <a:rPr lang="en-US" dirty="0" smtClean="0">
                <a:solidFill>
                  <a:schemeClr val="bg1"/>
                </a:solidFill>
              </a:rPr>
              <a:t>(1) Two semantically “pleasant” and two “unpleasant” excerpts of narrative structure from a TV series are selected. </a:t>
            </a:r>
            <a:br>
              <a:rPr lang="en-US" dirty="0" smtClean="0">
                <a:solidFill>
                  <a:schemeClr val="bg1"/>
                </a:solidFill>
              </a:rPr>
            </a:br>
            <a:r>
              <a:rPr lang="en-US" dirty="0" smtClean="0">
                <a:solidFill>
                  <a:schemeClr val="bg1"/>
                </a:solidFill>
              </a:rPr>
              <a:t>(2) The information contained in the videos was narrated by creating equivalent texts containing, apart from the dialogues of the videos, the description of the events, as well.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08720"/>
            <a:ext cx="8229600" cy="5217443"/>
          </a:xfrm>
        </p:spPr>
        <p:txBody>
          <a:bodyPr/>
          <a:lstStyle/>
          <a:p>
            <a:pPr indent="15875">
              <a:lnSpc>
                <a:spcPct val="120000"/>
              </a:lnSpc>
              <a:buNone/>
            </a:pPr>
            <a:r>
              <a:rPr lang="en-US" dirty="0" smtClean="0">
                <a:solidFill>
                  <a:schemeClr val="bg1"/>
                </a:solidFill>
              </a:rPr>
              <a:t>A pilot research was carried out in order to measure the type (positive/negative/neutral) and the intensity of the emotions induced by the material. </a:t>
            </a:r>
            <a:br>
              <a:rPr lang="en-US" dirty="0" smtClean="0">
                <a:solidFill>
                  <a:schemeClr val="bg1"/>
                </a:solidFill>
              </a:rPr>
            </a:br>
            <a:r>
              <a:rPr lang="en-US" dirty="0" smtClean="0">
                <a:solidFill>
                  <a:schemeClr val="bg1"/>
                </a:solidFill>
              </a:rPr>
              <a:t>This research involved 200 adults, females and males, randomly placed in eight groups (two pleasant/unpleasant videos/texts) and tested individually.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260648"/>
            <a:ext cx="8435280" cy="6120680"/>
          </a:xfrm>
        </p:spPr>
        <p:txBody>
          <a:bodyPr>
            <a:normAutofit/>
          </a:bodyPr>
          <a:lstStyle/>
          <a:p>
            <a:pPr indent="15875">
              <a:lnSpc>
                <a:spcPct val="130000"/>
              </a:lnSpc>
              <a:buNone/>
            </a:pPr>
            <a:r>
              <a:rPr lang="en-US" sz="3000" dirty="0" smtClean="0">
                <a:solidFill>
                  <a:schemeClr val="bg1"/>
                </a:solidFill>
              </a:rPr>
              <a:t>After their exposition to the information participants were </a:t>
            </a:r>
            <a:r>
              <a:rPr lang="en-GB" sz="3000" dirty="0" smtClean="0">
                <a:solidFill>
                  <a:schemeClr val="bg1"/>
                </a:solidFill>
              </a:rPr>
              <a:t>presented with a 15-items self-reported Emotionality Inventory, </a:t>
            </a:r>
            <a:r>
              <a:rPr lang="en-US" sz="3000" dirty="0" smtClean="0">
                <a:solidFill>
                  <a:schemeClr val="bg1"/>
                </a:solidFill>
              </a:rPr>
              <a:t>consisting of three subscales: Positive, Negative and Flat Emotions subscale.</a:t>
            </a:r>
            <a:br>
              <a:rPr lang="en-US" sz="3000" dirty="0" smtClean="0">
                <a:solidFill>
                  <a:schemeClr val="bg1"/>
                </a:solidFill>
              </a:rPr>
            </a:br>
            <a:r>
              <a:rPr lang="en-US" sz="3000" dirty="0" smtClean="0">
                <a:solidFill>
                  <a:schemeClr val="bg1"/>
                </a:solidFill>
              </a:rPr>
              <a:t>Emotions appeared in random order.</a:t>
            </a:r>
            <a:r>
              <a:rPr lang="en-GB" sz="3000" dirty="0" smtClean="0">
                <a:solidFill>
                  <a:schemeClr val="bg1"/>
                </a:solidFill>
              </a:rPr>
              <a:t> Participants </a:t>
            </a:r>
            <a:r>
              <a:rPr lang="en-US" sz="3000" dirty="0" smtClean="0">
                <a:solidFill>
                  <a:schemeClr val="bg1"/>
                </a:solidFill>
              </a:rPr>
              <a:t>were asked to state on a seven – point </a:t>
            </a:r>
            <a:r>
              <a:rPr lang="en-US" sz="3000" dirty="0" err="1" smtClean="0">
                <a:solidFill>
                  <a:schemeClr val="bg1"/>
                </a:solidFill>
              </a:rPr>
              <a:t>Likert</a:t>
            </a:r>
            <a:r>
              <a:rPr lang="en-US" sz="3000" dirty="0" smtClean="0">
                <a:solidFill>
                  <a:schemeClr val="bg1"/>
                </a:solidFill>
              </a:rPr>
              <a:t>-type scale (with -1- corresponding to ‘not at all’ and -7- to ‘absolutely’) the degree to which each emotion was evoked. </a:t>
            </a:r>
            <a:endParaRPr lang="el-GR" sz="3000"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indent="15875">
              <a:lnSpc>
                <a:spcPct val="130000"/>
              </a:lnSpc>
              <a:buNone/>
            </a:pPr>
            <a:r>
              <a:rPr lang="en-US" dirty="0" smtClean="0">
                <a:solidFill>
                  <a:schemeClr val="bg1"/>
                </a:solidFill>
              </a:rPr>
              <a:t>The analysis of results revealed </a:t>
            </a:r>
            <a:br>
              <a:rPr lang="en-US" dirty="0" smtClean="0">
                <a:solidFill>
                  <a:schemeClr val="bg1"/>
                </a:solidFill>
              </a:rPr>
            </a:br>
            <a:r>
              <a:rPr lang="en-US" dirty="0" smtClean="0">
                <a:solidFill>
                  <a:schemeClr val="bg1"/>
                </a:solidFill>
              </a:rPr>
              <a:t>the </a:t>
            </a:r>
            <a:r>
              <a:rPr lang="en-US" b="1" dirty="0" smtClean="0">
                <a:solidFill>
                  <a:schemeClr val="bg1"/>
                </a:solidFill>
              </a:rPr>
              <a:t>“most pleasant”</a:t>
            </a:r>
            <a:r>
              <a:rPr lang="en-US" dirty="0" smtClean="0">
                <a:solidFill>
                  <a:schemeClr val="bg1"/>
                </a:solidFill>
              </a:rPr>
              <a:t> and the </a:t>
            </a:r>
            <a:r>
              <a:rPr lang="en-US" b="1" dirty="0" smtClean="0">
                <a:solidFill>
                  <a:schemeClr val="bg1"/>
                </a:solidFill>
              </a:rPr>
              <a:t>“most unpleasant”</a:t>
            </a:r>
            <a:r>
              <a:rPr lang="en-US" dirty="0" smtClean="0">
                <a:solidFill>
                  <a:schemeClr val="bg1"/>
                </a:solidFill>
              </a:rPr>
              <a:t> video and text. </a:t>
            </a:r>
            <a:br>
              <a:rPr lang="en-US" dirty="0" smtClean="0">
                <a:solidFill>
                  <a:schemeClr val="bg1"/>
                </a:solidFill>
              </a:rPr>
            </a:br>
            <a:r>
              <a:rPr lang="en-US" dirty="0" smtClean="0">
                <a:solidFill>
                  <a:schemeClr val="bg1"/>
                </a:solidFill>
              </a:rPr>
              <a:t>This material was then used in the main research.</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80728"/>
            <a:ext cx="8229600" cy="5145435"/>
          </a:xfrm>
        </p:spPr>
        <p:txBody>
          <a:bodyPr/>
          <a:lstStyle/>
          <a:p>
            <a:pPr indent="15875">
              <a:lnSpc>
                <a:spcPct val="120000"/>
              </a:lnSpc>
              <a:buNone/>
            </a:pPr>
            <a:r>
              <a:rPr lang="en-US" dirty="0" smtClean="0">
                <a:solidFill>
                  <a:schemeClr val="bg1"/>
                </a:solidFill>
              </a:rPr>
              <a:t>In the main research, 160 adults, randomly placed in four groups depending on the type of the information they were encountered first (video or text, pleasant or unpleasant), were tested individually. </a:t>
            </a:r>
            <a:br>
              <a:rPr lang="en-US" dirty="0" smtClean="0">
                <a:solidFill>
                  <a:schemeClr val="bg1"/>
                </a:solidFill>
              </a:rPr>
            </a:br>
            <a:r>
              <a:rPr lang="en-US" dirty="0" smtClean="0">
                <a:solidFill>
                  <a:schemeClr val="bg1"/>
                </a:solidFill>
              </a:rPr>
              <a:t>The two other types of information were presented to each participant randomly.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64704"/>
            <a:ext cx="8229600" cy="5361459"/>
          </a:xfrm>
        </p:spPr>
        <p:txBody>
          <a:bodyPr>
            <a:normAutofit/>
          </a:bodyPr>
          <a:lstStyle/>
          <a:p>
            <a:pPr indent="15875">
              <a:lnSpc>
                <a:spcPct val="120000"/>
              </a:lnSpc>
              <a:buNone/>
            </a:pPr>
            <a:r>
              <a:rPr lang="en-US" dirty="0" smtClean="0">
                <a:solidFill>
                  <a:schemeClr val="bg1"/>
                </a:solidFill>
              </a:rPr>
              <a:t>The experimenter recorded the actual duration of the participant’s activity </a:t>
            </a:r>
            <a:br>
              <a:rPr lang="en-US" dirty="0" smtClean="0">
                <a:solidFill>
                  <a:schemeClr val="bg1"/>
                </a:solidFill>
              </a:rPr>
            </a:br>
            <a:r>
              <a:rPr lang="en-US" dirty="0" smtClean="0">
                <a:solidFill>
                  <a:schemeClr val="bg1"/>
                </a:solidFill>
              </a:rPr>
              <a:t>(reading the text or watching the video) and asked him to estimate its duration. Participants, also, completed the </a:t>
            </a:r>
            <a:r>
              <a:rPr lang="en-GB" dirty="0" smtClean="0">
                <a:solidFill>
                  <a:schemeClr val="bg1"/>
                </a:solidFill>
              </a:rPr>
              <a:t>15-items self-reported Emotionality Inventory.</a:t>
            </a:r>
            <a:r>
              <a:rPr lang="en-US" dirty="0" smtClean="0">
                <a:solidFill>
                  <a:schemeClr val="bg1"/>
                </a:solidFill>
              </a:rPr>
              <a:t> </a:t>
            </a:r>
            <a:br>
              <a:rPr lang="en-US" dirty="0" smtClean="0">
                <a:solidFill>
                  <a:schemeClr val="bg1"/>
                </a:solidFill>
              </a:rPr>
            </a:br>
            <a:r>
              <a:rPr lang="en-US" dirty="0" smtClean="0">
                <a:solidFill>
                  <a:schemeClr val="bg1"/>
                </a:solidFill>
              </a:rPr>
              <a:t>The procedure was replicated in the same way for the three other types of information. </a:t>
            </a:r>
            <a:endParaRPr lang="el-GR"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268760"/>
            <a:ext cx="8229600" cy="4857403"/>
          </a:xfrm>
        </p:spPr>
        <p:txBody>
          <a:bodyPr/>
          <a:lstStyle/>
          <a:p>
            <a:pPr indent="15875">
              <a:lnSpc>
                <a:spcPct val="130000"/>
              </a:lnSpc>
              <a:buNone/>
            </a:pPr>
            <a:r>
              <a:rPr lang="en-US" dirty="0" smtClean="0">
                <a:solidFill>
                  <a:schemeClr val="bg1"/>
                </a:solidFill>
              </a:rPr>
              <a:t>The </a:t>
            </a:r>
            <a:r>
              <a:rPr lang="en-US" b="1" dirty="0" smtClean="0">
                <a:solidFill>
                  <a:schemeClr val="bg1"/>
                </a:solidFill>
              </a:rPr>
              <a:t>main results</a:t>
            </a:r>
            <a:r>
              <a:rPr lang="en-US" dirty="0" smtClean="0">
                <a:solidFill>
                  <a:schemeClr val="bg1"/>
                </a:solidFill>
              </a:rPr>
              <a:t> showed that the two medias’ (video and text) effects on the temporal representations establishment are comparable and that both of them contribute only partially to time </a:t>
            </a:r>
            <a:r>
              <a:rPr lang="en-US" dirty="0" err="1" smtClean="0">
                <a:solidFill>
                  <a:schemeClr val="bg1"/>
                </a:solidFill>
              </a:rPr>
              <a:t>subjectivisation</a:t>
            </a:r>
            <a:r>
              <a:rPr lang="en-US" dirty="0" smtClean="0">
                <a:solidFill>
                  <a:schemeClr val="bg1"/>
                </a:solidFill>
              </a:rPr>
              <a:t>.</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548680"/>
            <a:ext cx="8229600" cy="1368152"/>
          </a:xfrm>
        </p:spPr>
        <p:txBody>
          <a:bodyPr>
            <a:normAutofit fontScale="90000"/>
          </a:bodyPr>
          <a:lstStyle/>
          <a:p>
            <a:r>
              <a:rPr lang="en-US" b="1" dirty="0" smtClean="0">
                <a:solidFill>
                  <a:srgbClr val="FFFF00"/>
                </a:solidFill>
              </a:rPr>
              <a:t>Time - Identity- Implication</a:t>
            </a:r>
            <a:br>
              <a:rPr lang="en-US" b="1" dirty="0" smtClean="0">
                <a:solidFill>
                  <a:srgbClr val="FFFF00"/>
                </a:solidFill>
              </a:rPr>
            </a:br>
            <a:r>
              <a:rPr lang="en-US" b="1" dirty="0" smtClean="0">
                <a:solidFill>
                  <a:srgbClr val="FFFF00"/>
                </a:solidFill>
              </a:rPr>
              <a:t> (duration </a:t>
            </a:r>
            <a:r>
              <a:rPr lang="en-US" b="1" dirty="0" err="1" smtClean="0">
                <a:solidFill>
                  <a:srgbClr val="FFFF00"/>
                </a:solidFill>
              </a:rPr>
              <a:t>vs</a:t>
            </a:r>
            <a:r>
              <a:rPr lang="en-US" b="1" dirty="0" smtClean="0">
                <a:solidFill>
                  <a:srgbClr val="FFFF00"/>
                </a:solidFill>
              </a:rPr>
              <a:t> age)</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a:xfrm>
            <a:off x="-36512" y="2420888"/>
            <a:ext cx="9036496" cy="2304256"/>
          </a:xfrm>
        </p:spPr>
        <p:txBody>
          <a:bodyPr/>
          <a:lstStyle/>
          <a:p>
            <a:pPr indent="15875">
              <a:lnSpc>
                <a:spcPct val="120000"/>
              </a:lnSpc>
              <a:buNone/>
            </a:pPr>
            <a:r>
              <a:rPr lang="en-US" dirty="0" smtClean="0">
                <a:solidFill>
                  <a:schemeClr val="bg1"/>
                </a:solidFill>
              </a:rPr>
              <a:t>Samartzi, S. (2011). Children's cognitive development of lived-experienced time and physical time</a:t>
            </a:r>
            <a:r>
              <a:rPr lang="en-US" i="1" dirty="0" smtClean="0">
                <a:solidFill>
                  <a:schemeClr val="bg1"/>
                </a:solidFill>
              </a:rPr>
              <a:t>. </a:t>
            </a:r>
            <a:r>
              <a:rPr lang="en-US" i="1" dirty="0" err="1" smtClean="0">
                <a:solidFill>
                  <a:schemeClr val="bg1"/>
                </a:solidFill>
              </a:rPr>
              <a:t>Studia</a:t>
            </a:r>
            <a:r>
              <a:rPr lang="en-US" i="1" dirty="0" smtClean="0">
                <a:solidFill>
                  <a:schemeClr val="bg1"/>
                </a:solidFill>
              </a:rPr>
              <a:t> </a:t>
            </a:r>
            <a:r>
              <a:rPr lang="en-US" i="1" dirty="0" err="1" smtClean="0">
                <a:solidFill>
                  <a:schemeClr val="bg1"/>
                </a:solidFill>
              </a:rPr>
              <a:t>Psychologica</a:t>
            </a:r>
            <a:r>
              <a:rPr lang="en-US" dirty="0" smtClean="0">
                <a:solidFill>
                  <a:schemeClr val="bg1"/>
                </a:solidFill>
              </a:rPr>
              <a:t>, 53 (3), </a:t>
            </a:r>
            <a:r>
              <a:rPr lang="en-US" i="1" dirty="0" smtClean="0">
                <a:solidFill>
                  <a:schemeClr val="bg1"/>
                </a:solidFill>
              </a:rPr>
              <a:t>307-311</a:t>
            </a:r>
            <a:r>
              <a:rPr lang="en-US" dirty="0" smtClean="0">
                <a:solidFill>
                  <a:schemeClr val="bg1"/>
                </a:solidFill>
              </a:rPr>
              <a:t>.</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00201"/>
            <a:ext cx="8229600" cy="3052936"/>
          </a:xfrm>
        </p:spPr>
        <p:txBody>
          <a:bodyPr/>
          <a:lstStyle/>
          <a:p>
            <a:pPr indent="15875">
              <a:lnSpc>
                <a:spcPct val="130000"/>
              </a:lnSpc>
              <a:buNone/>
            </a:pPr>
            <a:r>
              <a:rPr lang="en-US" dirty="0" smtClean="0">
                <a:solidFill>
                  <a:schemeClr val="bg1"/>
                </a:solidFill>
              </a:rPr>
              <a:t>Cognitive processing of temporal information is based on multiple domains of knowledge including psychological and physical ones.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764704"/>
            <a:ext cx="8820472" cy="926976"/>
          </a:xfrm>
        </p:spPr>
        <p:txBody>
          <a:bodyPr>
            <a:normAutofit fontScale="90000"/>
          </a:bodyPr>
          <a:lstStyle/>
          <a:p>
            <a:pPr algn="l"/>
            <a:r>
              <a:rPr lang="en-US" u="sng" dirty="0" smtClean="0">
                <a:solidFill>
                  <a:srgbClr val="FFFF00"/>
                </a:solidFill>
              </a:rPr>
              <a:t>Kinematic Time</a:t>
            </a:r>
            <a:r>
              <a:rPr lang="en-US" dirty="0" smtClean="0">
                <a:solidFill>
                  <a:srgbClr val="FFFF00"/>
                </a:solidFill>
              </a:rPr>
              <a:t>:</a:t>
            </a:r>
            <a:r>
              <a:rPr lang="en-US" dirty="0" smtClean="0">
                <a:solidFill>
                  <a:schemeClr val="bg1">
                    <a:lumMod val="85000"/>
                  </a:schemeClr>
                </a:solidFill>
              </a:rPr>
              <a:t> Time in a “perception”</a:t>
            </a:r>
            <a:br>
              <a:rPr lang="en-US" dirty="0" smtClean="0">
                <a:solidFill>
                  <a:schemeClr val="bg1">
                    <a:lumMod val="85000"/>
                  </a:schemeClr>
                </a:solidFill>
              </a:rPr>
            </a:br>
            <a:r>
              <a:rPr lang="en-US" dirty="0" smtClean="0">
                <a:solidFill>
                  <a:schemeClr val="bg1">
                    <a:lumMod val="85000"/>
                  </a:schemeClr>
                </a:solidFill>
              </a:rPr>
              <a:t>                                      framework</a:t>
            </a:r>
            <a:r>
              <a:rPr lang="en-US" dirty="0" smtClean="0">
                <a:solidFill>
                  <a:schemeClr val="bg1"/>
                </a:solidFill>
              </a:rPr>
              <a:t>.</a:t>
            </a:r>
            <a:r>
              <a:rPr lang="el-GR" dirty="0" smtClean="0"/>
              <a:t/>
            </a:r>
            <a:br>
              <a:rPr lang="el-GR" dirty="0" smtClean="0"/>
            </a:br>
            <a:endParaRPr lang="el-GR" dirty="0"/>
          </a:p>
        </p:txBody>
      </p:sp>
      <p:sp>
        <p:nvSpPr>
          <p:cNvPr id="3" name="2 - Θέση περιεχομένου"/>
          <p:cNvSpPr>
            <a:spLocks noGrp="1"/>
          </p:cNvSpPr>
          <p:nvPr>
            <p:ph idx="1"/>
          </p:nvPr>
        </p:nvSpPr>
        <p:spPr>
          <a:xfrm>
            <a:off x="0" y="2060849"/>
            <a:ext cx="9144000" cy="3960440"/>
          </a:xfrm>
        </p:spPr>
        <p:txBody>
          <a:bodyPr/>
          <a:lstStyle/>
          <a:p>
            <a:pPr>
              <a:buNone/>
            </a:pPr>
            <a:r>
              <a:rPr lang="en-US" sz="3600" dirty="0" smtClean="0">
                <a:solidFill>
                  <a:schemeClr val="bg1"/>
                </a:solidFill>
              </a:rPr>
              <a:t>   Time in relation to distance and velocity concepts.  </a:t>
            </a:r>
          </a:p>
          <a:p>
            <a:pPr>
              <a:buNone/>
            </a:pPr>
            <a:endParaRPr lang="el-GR" sz="3600" dirty="0" smtClean="0">
              <a:solidFill>
                <a:schemeClr val="bg1"/>
              </a:solidFill>
            </a:endParaRPr>
          </a:p>
          <a:p>
            <a:pPr>
              <a:buNone/>
            </a:pPr>
            <a:r>
              <a:rPr lang="en-US" sz="3600" dirty="0" smtClean="0">
                <a:solidFill>
                  <a:schemeClr val="bg1"/>
                </a:solidFill>
              </a:rPr>
              <a:t>   Time is an “indirect” knowledge resulting of the Space knowledge (direct knowledge), via Velocity knowledge (direct knowledge).</a:t>
            </a:r>
            <a:endParaRPr lang="el-GR" sz="3600"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1600201"/>
            <a:ext cx="8496944" cy="3629000"/>
          </a:xfrm>
        </p:spPr>
        <p:txBody>
          <a:bodyPr/>
          <a:lstStyle/>
          <a:p>
            <a:pPr indent="15875">
              <a:lnSpc>
                <a:spcPct val="120000"/>
              </a:lnSpc>
              <a:buNone/>
            </a:pPr>
            <a:r>
              <a:rPr lang="en-US" dirty="0" smtClean="0">
                <a:solidFill>
                  <a:schemeClr val="bg1"/>
                </a:solidFill>
              </a:rPr>
              <a:t>The notion of </a:t>
            </a:r>
            <a:r>
              <a:rPr lang="en-US" i="1" dirty="0" smtClean="0">
                <a:solidFill>
                  <a:schemeClr val="bg1"/>
                </a:solidFill>
              </a:rPr>
              <a:t>age</a:t>
            </a:r>
            <a:r>
              <a:rPr lang="en-US" dirty="0" smtClean="0">
                <a:solidFill>
                  <a:schemeClr val="bg1"/>
                </a:solidFill>
              </a:rPr>
              <a:t> is an aspect of psychological time that can be conceived as a "lived-experienced" time, whereas the notion of </a:t>
            </a:r>
            <a:r>
              <a:rPr lang="en-US" i="1" dirty="0" smtClean="0">
                <a:solidFill>
                  <a:schemeClr val="bg1"/>
                </a:solidFill>
              </a:rPr>
              <a:t>duration</a:t>
            </a:r>
            <a:r>
              <a:rPr lang="en-US" dirty="0" smtClean="0">
                <a:solidFill>
                  <a:schemeClr val="bg1"/>
                </a:solidFill>
              </a:rPr>
              <a:t> is an aspect of physical time</a:t>
            </a:r>
            <a:r>
              <a:rPr lang="en-US" i="1" dirty="0" smtClean="0">
                <a:solidFill>
                  <a:schemeClr val="bg1"/>
                </a:solidFill>
              </a:rPr>
              <a:t>. </a:t>
            </a:r>
            <a:endParaRPr lang="el-GR"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23528" y="1600200"/>
            <a:ext cx="8363272" cy="4525963"/>
          </a:xfrm>
        </p:spPr>
        <p:txBody>
          <a:bodyPr/>
          <a:lstStyle/>
          <a:p>
            <a:pPr indent="15875">
              <a:lnSpc>
                <a:spcPct val="120000"/>
              </a:lnSpc>
              <a:buNone/>
            </a:pPr>
            <a:r>
              <a:rPr lang="en-US" dirty="0" smtClean="0">
                <a:solidFill>
                  <a:schemeClr val="bg1"/>
                </a:solidFill>
              </a:rPr>
              <a:t>This research examines whether the acquisition of the notions of </a:t>
            </a:r>
            <a:r>
              <a:rPr lang="en-US" i="1" dirty="0" smtClean="0">
                <a:solidFill>
                  <a:srgbClr val="FFFF00"/>
                </a:solidFill>
              </a:rPr>
              <a:t>age</a:t>
            </a:r>
            <a:r>
              <a:rPr lang="en-US" dirty="0" smtClean="0">
                <a:solidFill>
                  <a:schemeClr val="bg1"/>
                </a:solidFill>
              </a:rPr>
              <a:t> and </a:t>
            </a:r>
            <a:r>
              <a:rPr lang="en-US" i="1" dirty="0" smtClean="0">
                <a:solidFill>
                  <a:srgbClr val="FFFF00"/>
                </a:solidFill>
              </a:rPr>
              <a:t>duration</a:t>
            </a:r>
            <a:r>
              <a:rPr lang="en-US" i="1" dirty="0" smtClean="0">
                <a:solidFill>
                  <a:schemeClr val="bg1"/>
                </a:solidFill>
              </a:rPr>
              <a:t> </a:t>
            </a:r>
            <a:r>
              <a:rPr lang="en-US" dirty="0" smtClean="0">
                <a:solidFill>
                  <a:schemeClr val="bg1"/>
                </a:solidFill>
              </a:rPr>
              <a:t>during cognitive development is simultaneous, as is suggested by the </a:t>
            </a:r>
            <a:r>
              <a:rPr lang="en-US" dirty="0" err="1" smtClean="0">
                <a:solidFill>
                  <a:schemeClr val="bg1"/>
                </a:solidFill>
              </a:rPr>
              <a:t>piagetian</a:t>
            </a:r>
            <a:r>
              <a:rPr lang="en-US" dirty="0" smtClean="0">
                <a:solidFill>
                  <a:schemeClr val="bg1"/>
                </a:solidFill>
              </a:rPr>
              <a:t> thesis, or successive, as recent research has shown.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00201"/>
            <a:ext cx="8003232" cy="3845024"/>
          </a:xfrm>
        </p:spPr>
        <p:txBody>
          <a:bodyPr/>
          <a:lstStyle/>
          <a:p>
            <a:pPr indent="15875">
              <a:lnSpc>
                <a:spcPct val="120000"/>
              </a:lnSpc>
              <a:buNone/>
            </a:pPr>
            <a:r>
              <a:rPr lang="en-US" dirty="0" smtClean="0">
                <a:solidFill>
                  <a:schemeClr val="bg1"/>
                </a:solidFill>
              </a:rPr>
              <a:t>Four problems concerning past and future </a:t>
            </a:r>
            <a:r>
              <a:rPr lang="en-US" i="1" dirty="0" smtClean="0">
                <a:solidFill>
                  <a:schemeClr val="bg1"/>
                </a:solidFill>
              </a:rPr>
              <a:t>age</a:t>
            </a:r>
            <a:r>
              <a:rPr lang="en-US" dirty="0" smtClean="0">
                <a:solidFill>
                  <a:schemeClr val="bg1"/>
                </a:solidFill>
              </a:rPr>
              <a:t> and </a:t>
            </a:r>
            <a:r>
              <a:rPr lang="en-US" i="1" dirty="0" smtClean="0">
                <a:solidFill>
                  <a:schemeClr val="bg1"/>
                </a:solidFill>
              </a:rPr>
              <a:t>duration notions </a:t>
            </a:r>
            <a:r>
              <a:rPr lang="en-US" dirty="0" smtClean="0">
                <a:solidFill>
                  <a:schemeClr val="bg1"/>
                </a:solidFill>
              </a:rPr>
              <a:t>were presented to 146 Greek </a:t>
            </a:r>
            <a:r>
              <a:rPr lang="en-GB" dirty="0" smtClean="0">
                <a:solidFill>
                  <a:schemeClr val="bg1"/>
                </a:solidFill>
              </a:rPr>
              <a:t>pupils</a:t>
            </a:r>
            <a:r>
              <a:rPr lang="en-US" dirty="0" smtClean="0">
                <a:solidFill>
                  <a:schemeClr val="bg1"/>
                </a:solidFill>
              </a:rPr>
              <a:t> aged from 6 to 9.</a:t>
            </a:r>
            <a:br>
              <a:rPr lang="en-US" dirty="0" smtClean="0">
                <a:solidFill>
                  <a:schemeClr val="bg1"/>
                </a:solidFill>
              </a:rPr>
            </a:br>
            <a:r>
              <a:rPr lang="en-US" dirty="0" smtClean="0">
                <a:solidFill>
                  <a:schemeClr val="bg1"/>
                </a:solidFill>
              </a:rPr>
              <a:t>P</a:t>
            </a:r>
            <a:r>
              <a:rPr lang="en-GB" dirty="0" err="1" smtClean="0">
                <a:solidFill>
                  <a:schemeClr val="bg1"/>
                </a:solidFill>
              </a:rPr>
              <a:t>upils</a:t>
            </a:r>
            <a:r>
              <a:rPr lang="en-GB" dirty="0" smtClean="0">
                <a:solidFill>
                  <a:schemeClr val="bg1"/>
                </a:solidFill>
              </a:rPr>
              <a:t> </a:t>
            </a:r>
            <a:r>
              <a:rPr lang="en-US" dirty="0" smtClean="0">
                <a:solidFill>
                  <a:schemeClr val="bg1"/>
                </a:solidFill>
              </a:rPr>
              <a:t>were asked to answer the questions and to justify their answers.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52736"/>
            <a:ext cx="8229600" cy="5073427"/>
          </a:xfrm>
        </p:spPr>
        <p:txBody>
          <a:bodyPr>
            <a:normAutofit lnSpcReduction="10000"/>
          </a:bodyPr>
          <a:lstStyle/>
          <a:p>
            <a:pPr indent="15875">
              <a:lnSpc>
                <a:spcPct val="120000"/>
              </a:lnSpc>
              <a:buNone/>
            </a:pPr>
            <a:r>
              <a:rPr lang="en-US" dirty="0" smtClean="0">
                <a:solidFill>
                  <a:schemeClr val="bg1"/>
                </a:solidFill>
              </a:rPr>
              <a:t>It is shown that, </a:t>
            </a:r>
            <a:br>
              <a:rPr lang="en-US" dirty="0" smtClean="0">
                <a:solidFill>
                  <a:schemeClr val="bg1"/>
                </a:solidFill>
              </a:rPr>
            </a:br>
            <a:r>
              <a:rPr lang="en-US" dirty="0" smtClean="0">
                <a:solidFill>
                  <a:schemeClr val="bg1"/>
                </a:solidFill>
              </a:rPr>
              <a:t>a) in problems asking about past events, both </a:t>
            </a:r>
            <a:r>
              <a:rPr lang="en-US" i="1" dirty="0" smtClean="0">
                <a:solidFill>
                  <a:schemeClr val="bg1"/>
                </a:solidFill>
              </a:rPr>
              <a:t>age</a:t>
            </a:r>
            <a:r>
              <a:rPr lang="en-US" dirty="0" smtClean="0">
                <a:solidFill>
                  <a:schemeClr val="bg1"/>
                </a:solidFill>
              </a:rPr>
              <a:t> and </a:t>
            </a:r>
            <a:r>
              <a:rPr lang="en-US" i="1" dirty="0" smtClean="0">
                <a:solidFill>
                  <a:schemeClr val="bg1"/>
                </a:solidFill>
              </a:rPr>
              <a:t>duration</a:t>
            </a:r>
            <a:r>
              <a:rPr lang="en-US" dirty="0" smtClean="0">
                <a:solidFill>
                  <a:schemeClr val="bg1"/>
                </a:solidFill>
              </a:rPr>
              <a:t> are very difficult for children, </a:t>
            </a:r>
            <a:br>
              <a:rPr lang="en-US" dirty="0" smtClean="0">
                <a:solidFill>
                  <a:schemeClr val="bg1"/>
                </a:solidFill>
              </a:rPr>
            </a:br>
            <a:r>
              <a:rPr lang="en-US" dirty="0" smtClean="0">
                <a:solidFill>
                  <a:schemeClr val="bg1"/>
                </a:solidFill>
              </a:rPr>
              <a:t>b) problems asking about the future are easier and contrary to the </a:t>
            </a:r>
            <a:r>
              <a:rPr lang="en-US" dirty="0" err="1" smtClean="0">
                <a:solidFill>
                  <a:schemeClr val="bg1"/>
                </a:solidFill>
              </a:rPr>
              <a:t>piagetian</a:t>
            </a:r>
            <a:r>
              <a:rPr lang="en-US" dirty="0" smtClean="0">
                <a:solidFill>
                  <a:schemeClr val="bg1"/>
                </a:solidFill>
              </a:rPr>
              <a:t> thesis, the acquisition of </a:t>
            </a:r>
            <a:r>
              <a:rPr lang="en-US" i="1" dirty="0" smtClean="0">
                <a:solidFill>
                  <a:schemeClr val="bg1"/>
                </a:solidFill>
              </a:rPr>
              <a:t>age </a:t>
            </a:r>
            <a:r>
              <a:rPr lang="en-US" dirty="0" smtClean="0">
                <a:solidFill>
                  <a:schemeClr val="bg1"/>
                </a:solidFill>
              </a:rPr>
              <a:t>in fact</a:t>
            </a:r>
            <a:r>
              <a:rPr lang="en-US" i="1" dirty="0" smtClean="0">
                <a:solidFill>
                  <a:schemeClr val="bg1"/>
                </a:solidFill>
              </a:rPr>
              <a:t> </a:t>
            </a:r>
            <a:r>
              <a:rPr lang="en-US" dirty="0" smtClean="0">
                <a:solidFill>
                  <a:schemeClr val="bg1"/>
                </a:solidFill>
              </a:rPr>
              <a:t>precedes </a:t>
            </a:r>
            <a:r>
              <a:rPr lang="en-US" i="1" dirty="0" smtClean="0">
                <a:solidFill>
                  <a:schemeClr val="bg1"/>
                </a:solidFill>
              </a:rPr>
              <a:t>duration</a:t>
            </a:r>
            <a:r>
              <a:rPr lang="en-US" dirty="0" smtClean="0">
                <a:solidFill>
                  <a:schemeClr val="bg1"/>
                </a:solidFill>
              </a:rPr>
              <a:t>. Moreover, cognitive borders during development are considered.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18654"/>
            <a:ext cx="8229600" cy="922114"/>
          </a:xfrm>
        </p:spPr>
        <p:txBody>
          <a:bodyPr>
            <a:normAutofit fontScale="90000"/>
          </a:bodyPr>
          <a:lstStyle/>
          <a:p>
            <a:r>
              <a:rPr lang="en-US" sz="4200" b="1" dirty="0" smtClean="0">
                <a:solidFill>
                  <a:srgbClr val="FFFF00"/>
                </a:solidFill>
              </a:rPr>
              <a:t>Time – Representation of Quantification</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a:xfrm>
            <a:off x="107504" y="1600200"/>
            <a:ext cx="8856984" cy="4709120"/>
          </a:xfrm>
        </p:spPr>
        <p:txBody>
          <a:bodyPr>
            <a:normAutofit fontScale="92500" lnSpcReduction="10000"/>
          </a:bodyPr>
          <a:lstStyle/>
          <a:p>
            <a:pPr indent="15875">
              <a:lnSpc>
                <a:spcPct val="120000"/>
              </a:lnSpc>
              <a:buNone/>
            </a:pPr>
            <a:r>
              <a:rPr lang="en-GB" dirty="0" smtClean="0">
                <a:solidFill>
                  <a:schemeClr val="bg1"/>
                </a:solidFill>
              </a:rPr>
              <a:t>Samartzi, S. &amp; Kazi, S. (2010). Children's mental representations of temporal relations: Number and figure as time's magnitude measures. </a:t>
            </a:r>
            <a:r>
              <a:rPr lang="en-GB" i="1" dirty="0" smtClean="0">
                <a:solidFill>
                  <a:schemeClr val="bg1"/>
                </a:solidFill>
              </a:rPr>
              <a:t>Journal of Science Education</a:t>
            </a:r>
            <a:r>
              <a:rPr lang="en-GB" dirty="0" smtClean="0">
                <a:solidFill>
                  <a:schemeClr val="bg1"/>
                </a:solidFill>
              </a:rPr>
              <a:t>, 2(11), 99-102. </a:t>
            </a:r>
            <a:br>
              <a:rPr lang="en-GB" dirty="0" smtClean="0">
                <a:solidFill>
                  <a:schemeClr val="bg1"/>
                </a:solidFill>
              </a:rPr>
            </a:br>
            <a:endParaRPr lang="el-GR" sz="1100" dirty="0" smtClean="0">
              <a:solidFill>
                <a:schemeClr val="bg1"/>
              </a:solidFill>
            </a:endParaRPr>
          </a:p>
          <a:p>
            <a:pPr indent="15875">
              <a:lnSpc>
                <a:spcPct val="130000"/>
              </a:lnSpc>
              <a:buNone/>
            </a:pPr>
            <a:r>
              <a:rPr lang="en-GB" dirty="0" smtClean="0">
                <a:solidFill>
                  <a:schemeClr val="bg1"/>
                </a:solidFill>
              </a:rPr>
              <a:t>Samartzi, S. &amp; Kazi, S. (2011). Number and Figure as representational means of problem solving in temporal relations. Psychology, </a:t>
            </a:r>
            <a:r>
              <a:rPr lang="en-GB" i="1" dirty="0" smtClean="0">
                <a:solidFill>
                  <a:schemeClr val="bg1"/>
                </a:solidFill>
              </a:rPr>
              <a:t>The Journal of the Hellenic Psychological Society</a:t>
            </a:r>
            <a:r>
              <a:rPr lang="en-GB" dirty="0" smtClean="0">
                <a:solidFill>
                  <a:schemeClr val="bg1"/>
                </a:solidFill>
              </a:rPr>
              <a:t>, 18(4), 397-420.</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23528" y="620688"/>
            <a:ext cx="8568952" cy="5904656"/>
          </a:xfrm>
        </p:spPr>
        <p:txBody>
          <a:bodyPr>
            <a:normAutofit fontScale="92500" lnSpcReduction="20000"/>
          </a:bodyPr>
          <a:lstStyle/>
          <a:p>
            <a:pPr indent="15875">
              <a:lnSpc>
                <a:spcPct val="130000"/>
              </a:lnSpc>
              <a:buNone/>
            </a:pPr>
            <a:r>
              <a:rPr lang="en-GB" dirty="0" smtClean="0">
                <a:solidFill>
                  <a:schemeClr val="bg1"/>
                </a:solidFill>
              </a:rPr>
              <a:t>The existence of quantifiable components in the mental representations of time magnitude has raised the question regarding the relation between number and figure.</a:t>
            </a:r>
            <a:br>
              <a:rPr lang="en-GB" dirty="0" smtClean="0">
                <a:solidFill>
                  <a:schemeClr val="bg1"/>
                </a:solidFill>
              </a:rPr>
            </a:br>
            <a:r>
              <a:rPr lang="en-GB" dirty="0" smtClean="0">
                <a:solidFill>
                  <a:schemeClr val="bg1"/>
                </a:solidFill>
              </a:rPr>
              <a:t> Student's tendency to conceive time as a “quantifiable” magnitude leads to the raising of time-quantification strategies, by measuring time on different scales. </a:t>
            </a:r>
            <a:br>
              <a:rPr lang="en-GB" dirty="0" smtClean="0">
                <a:solidFill>
                  <a:schemeClr val="bg1"/>
                </a:solidFill>
              </a:rPr>
            </a:br>
            <a:r>
              <a:rPr lang="en-GB" dirty="0" smtClean="0">
                <a:solidFill>
                  <a:schemeClr val="bg1"/>
                </a:solidFill>
              </a:rPr>
              <a:t>The use of numbers refers to the numerical scale and the use of figure (straight lines, rectilinear parts, etc) refers to a spatial scale.</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8229600" cy="5577483"/>
          </a:xfrm>
        </p:spPr>
        <p:txBody>
          <a:bodyPr>
            <a:normAutofit fontScale="92500"/>
          </a:bodyPr>
          <a:lstStyle/>
          <a:p>
            <a:pPr indent="15875">
              <a:lnSpc>
                <a:spcPct val="130000"/>
              </a:lnSpc>
              <a:buNone/>
            </a:pPr>
            <a:r>
              <a:rPr lang="en-GB" dirty="0" smtClean="0">
                <a:solidFill>
                  <a:schemeClr val="bg1"/>
                </a:solidFill>
              </a:rPr>
              <a:t>This research concerns 8 to 10-year-old children's knowledge about time, as well as the mental representations that underlie temporal problem solving procedures and choice of strategies. </a:t>
            </a:r>
            <a:br>
              <a:rPr lang="en-GB" dirty="0" smtClean="0">
                <a:solidFill>
                  <a:schemeClr val="bg1"/>
                </a:solidFill>
              </a:rPr>
            </a:br>
            <a:r>
              <a:rPr lang="en-GB" dirty="0" smtClean="0">
                <a:solidFill>
                  <a:schemeClr val="bg1"/>
                </a:solidFill>
              </a:rPr>
              <a:t>Our aim was to examine the cognitive difficulties that occur during temporal problem solving and to study the role of number and figure as quantification means, regarding children's cognitive and </a:t>
            </a:r>
            <a:r>
              <a:rPr lang="en-GB" dirty="0" err="1" smtClean="0">
                <a:solidFill>
                  <a:schemeClr val="bg1"/>
                </a:solidFill>
              </a:rPr>
              <a:t>metacognitive</a:t>
            </a:r>
            <a:r>
              <a:rPr lang="en-GB" dirty="0" smtClean="0">
                <a:solidFill>
                  <a:schemeClr val="bg1"/>
                </a:solidFill>
              </a:rPr>
              <a:t> performance.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13792"/>
            <a:ext cx="8229600" cy="1143000"/>
          </a:xfrm>
        </p:spPr>
        <p:txBody>
          <a:bodyPr>
            <a:normAutofit fontScale="90000"/>
          </a:bodyPr>
          <a:lstStyle/>
          <a:p>
            <a:r>
              <a:rPr lang="en-GB" b="1" dirty="0" smtClean="0">
                <a:solidFill>
                  <a:schemeClr val="bg1">
                    <a:lumMod val="85000"/>
                  </a:schemeClr>
                </a:solidFill>
              </a:rPr>
              <a:t>Results</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1235893"/>
            <a:ext cx="8229600" cy="5001419"/>
          </a:xfrm>
        </p:spPr>
        <p:txBody>
          <a:bodyPr>
            <a:normAutofit/>
          </a:bodyPr>
          <a:lstStyle/>
          <a:p>
            <a:pPr lvl="0">
              <a:lnSpc>
                <a:spcPct val="120000"/>
              </a:lnSpc>
            </a:pPr>
            <a:r>
              <a:rPr lang="en-GB" dirty="0" smtClean="0">
                <a:solidFill>
                  <a:schemeClr val="bg1"/>
                </a:solidFill>
              </a:rPr>
              <a:t>8 to 10-year-old children do not control very well the time duration and succession relations in reasoning and problem solving</a:t>
            </a:r>
          </a:p>
          <a:p>
            <a:pPr lvl="0">
              <a:lnSpc>
                <a:spcPct val="120000"/>
              </a:lnSpc>
              <a:buNone/>
            </a:pPr>
            <a:endParaRPr lang="el-GR" sz="1000" dirty="0" smtClean="0">
              <a:solidFill>
                <a:schemeClr val="bg1"/>
              </a:solidFill>
            </a:endParaRPr>
          </a:p>
          <a:p>
            <a:pPr lvl="0">
              <a:lnSpc>
                <a:spcPct val="120000"/>
              </a:lnSpc>
            </a:pPr>
            <a:r>
              <a:rPr lang="en-GB" dirty="0" smtClean="0">
                <a:solidFill>
                  <a:schemeClr val="bg1"/>
                </a:solidFill>
              </a:rPr>
              <a:t>the use of numbers facilitates figural representations of time</a:t>
            </a:r>
          </a:p>
          <a:p>
            <a:pPr lvl="0">
              <a:lnSpc>
                <a:spcPct val="120000"/>
              </a:lnSpc>
              <a:buNone/>
            </a:pPr>
            <a:endParaRPr lang="el-GR" sz="1000" dirty="0" smtClean="0">
              <a:solidFill>
                <a:schemeClr val="bg1"/>
              </a:solidFill>
            </a:endParaRPr>
          </a:p>
          <a:p>
            <a:pPr lvl="0">
              <a:lnSpc>
                <a:spcPct val="120000"/>
              </a:lnSpc>
            </a:pPr>
            <a:r>
              <a:rPr lang="en-GB" dirty="0" smtClean="0">
                <a:solidFill>
                  <a:schemeClr val="bg1"/>
                </a:solidFill>
              </a:rPr>
              <a:t>children's meta-cognitive capacities up to 10 years of age are very poor.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332656"/>
            <a:ext cx="8712968" cy="6192688"/>
          </a:xfrm>
          <a:prstGeom prst="rect">
            <a:avLst/>
          </a:prstGeom>
          <a:solidFill>
            <a:srgbClr val="FFFFFF"/>
          </a:solidFill>
          <a:ln>
            <a:noFill/>
          </a:ln>
        </p:spPr>
      </p:pic>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35514"/>
            <a:ext cx="8568952" cy="6089830"/>
          </a:xfrm>
          <a:prstGeom prst="rect">
            <a:avLst/>
          </a:prstGeom>
          <a:solidFill>
            <a:srgbClr val="FFFFFF"/>
          </a:solid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548680"/>
            <a:ext cx="8964488" cy="6048672"/>
          </a:xfrm>
        </p:spPr>
        <p:txBody>
          <a:bodyPr>
            <a:normAutofit/>
          </a:bodyPr>
          <a:lstStyle/>
          <a:p>
            <a:pPr>
              <a:buNone/>
            </a:pPr>
            <a:r>
              <a:rPr lang="en-US" sz="3600" u="sng" dirty="0" smtClean="0">
                <a:solidFill>
                  <a:srgbClr val="FFFF00"/>
                </a:solidFill>
              </a:rPr>
              <a:t>Non-Kinematic Time</a:t>
            </a:r>
            <a:r>
              <a:rPr lang="en-US" sz="3600" dirty="0" smtClean="0">
                <a:solidFill>
                  <a:schemeClr val="bg1"/>
                </a:solidFill>
              </a:rPr>
              <a:t>: Time in a “problem solving” (representation) framework</a:t>
            </a:r>
          </a:p>
          <a:p>
            <a:pPr>
              <a:buNone/>
            </a:pPr>
            <a:endParaRPr lang="el-GR" sz="1400" dirty="0" smtClean="0">
              <a:solidFill>
                <a:schemeClr val="bg1"/>
              </a:solidFill>
            </a:endParaRPr>
          </a:p>
          <a:p>
            <a:pPr>
              <a:buNone/>
            </a:pPr>
            <a:r>
              <a:rPr lang="en-US" sz="3600" dirty="0" smtClean="0">
                <a:solidFill>
                  <a:schemeClr val="bg1"/>
                </a:solidFill>
              </a:rPr>
              <a:t> Time as a “Duration” concept, in relation to (initial and final) Succession concepts.</a:t>
            </a:r>
          </a:p>
          <a:p>
            <a:pPr>
              <a:buNone/>
            </a:pPr>
            <a:endParaRPr lang="el-GR" sz="1400" dirty="0" smtClean="0">
              <a:solidFill>
                <a:schemeClr val="bg1"/>
              </a:solidFill>
            </a:endParaRPr>
          </a:p>
          <a:p>
            <a:pPr>
              <a:buNone/>
            </a:pPr>
            <a:r>
              <a:rPr lang="en-US" sz="3600" dirty="0" smtClean="0">
                <a:solidFill>
                  <a:schemeClr val="bg1"/>
                </a:solidFill>
              </a:rPr>
              <a:t>Temporal Reasoning (IF …. THEN)</a:t>
            </a:r>
            <a:endParaRPr lang="el-GR" sz="3600" dirty="0" smtClean="0">
              <a:solidFill>
                <a:schemeClr val="bg1"/>
              </a:solidFill>
            </a:endParaRPr>
          </a:p>
          <a:p>
            <a:pPr>
              <a:buNone/>
            </a:pPr>
            <a:r>
              <a:rPr lang="en-US" sz="3600" dirty="0" smtClean="0">
                <a:solidFill>
                  <a:schemeClr val="bg1"/>
                </a:solidFill>
              </a:rPr>
              <a:t>i.e. (a): IF A starts </a:t>
            </a:r>
            <a:r>
              <a:rPr lang="en-US" sz="3600" b="1" dirty="0" smtClean="0">
                <a:solidFill>
                  <a:schemeClr val="bg1"/>
                </a:solidFill>
              </a:rPr>
              <a:t>before</a:t>
            </a:r>
            <a:r>
              <a:rPr lang="en-US" sz="3600" dirty="0" smtClean="0">
                <a:solidFill>
                  <a:schemeClr val="bg1"/>
                </a:solidFill>
              </a:rPr>
              <a:t> B and A stops  </a:t>
            </a:r>
            <a:br>
              <a:rPr lang="en-US" sz="3600" dirty="0" smtClean="0">
                <a:solidFill>
                  <a:schemeClr val="bg1"/>
                </a:solidFill>
              </a:rPr>
            </a:br>
            <a:r>
              <a:rPr lang="en-US" sz="3600" dirty="0" smtClean="0">
                <a:solidFill>
                  <a:schemeClr val="bg1"/>
                </a:solidFill>
              </a:rPr>
              <a:t> </a:t>
            </a:r>
            <a:r>
              <a:rPr lang="en-US" sz="3600" b="1" dirty="0" smtClean="0">
                <a:solidFill>
                  <a:schemeClr val="bg1"/>
                </a:solidFill>
              </a:rPr>
              <a:t>after</a:t>
            </a:r>
            <a:r>
              <a:rPr lang="en-US" sz="3600" dirty="0" smtClean="0">
                <a:solidFill>
                  <a:schemeClr val="bg1"/>
                </a:solidFill>
              </a:rPr>
              <a:t> B, THEN A last for a longer duration</a:t>
            </a:r>
            <a:endParaRPr lang="el-GR" sz="3600" dirty="0" smtClean="0">
              <a:solidFill>
                <a:schemeClr val="bg1"/>
              </a:solidFill>
            </a:endParaRPr>
          </a:p>
          <a:p>
            <a:pPr>
              <a:buNone/>
            </a:pPr>
            <a:r>
              <a:rPr lang="en-US" sz="3600" dirty="0" smtClean="0">
                <a:solidFill>
                  <a:schemeClr val="bg1"/>
                </a:solidFill>
              </a:rPr>
              <a:t>i.e. (b): IF A starts </a:t>
            </a:r>
            <a:r>
              <a:rPr lang="en-US" sz="3600" b="1" dirty="0" smtClean="0">
                <a:solidFill>
                  <a:schemeClr val="bg1"/>
                </a:solidFill>
              </a:rPr>
              <a:t>after</a:t>
            </a:r>
            <a:r>
              <a:rPr lang="en-US" sz="3600" dirty="0" smtClean="0">
                <a:solidFill>
                  <a:schemeClr val="bg1"/>
                </a:solidFill>
              </a:rPr>
              <a:t> B and A stops </a:t>
            </a:r>
            <a:br>
              <a:rPr lang="en-US" sz="3600" dirty="0" smtClean="0">
                <a:solidFill>
                  <a:schemeClr val="bg1"/>
                </a:solidFill>
              </a:rPr>
            </a:br>
            <a:r>
              <a:rPr lang="en-US" sz="3600" b="1" dirty="0" smtClean="0">
                <a:solidFill>
                  <a:schemeClr val="bg1"/>
                </a:solidFill>
              </a:rPr>
              <a:t>before </a:t>
            </a:r>
            <a:r>
              <a:rPr lang="en-US" sz="3600" dirty="0" smtClean="0">
                <a:solidFill>
                  <a:schemeClr val="bg1"/>
                </a:solidFill>
              </a:rPr>
              <a:t>B, THEN A last for a shorter duration</a:t>
            </a:r>
            <a:endParaRPr lang="el-GR" sz="3600"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4017" y="260648"/>
            <a:ext cx="8820471" cy="6264696"/>
          </a:xfrm>
          <a:prstGeom prst="rect">
            <a:avLst/>
          </a:prstGeom>
          <a:solidFill>
            <a:srgbClr val="FFFFFF"/>
          </a:solidFill>
          <a:ln>
            <a:noFill/>
          </a:ln>
        </p:spPr>
      </p:pic>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404664"/>
            <a:ext cx="8712967" cy="6192688"/>
          </a:xfrm>
          <a:prstGeom prst="rect">
            <a:avLst/>
          </a:prstGeom>
          <a:solidFill>
            <a:srgbClr val="FFFFFF"/>
          </a:solidFill>
          <a:ln>
            <a:noFill/>
          </a:ln>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28800"/>
            <a:ext cx="8229600" cy="3384376"/>
          </a:xfrm>
        </p:spPr>
        <p:txBody>
          <a:bodyPr/>
          <a:lstStyle/>
          <a:p>
            <a:pPr indent="15875">
              <a:lnSpc>
                <a:spcPct val="130000"/>
              </a:lnSpc>
              <a:buNone/>
            </a:pPr>
            <a:r>
              <a:rPr lang="en-GB" dirty="0" smtClean="0">
                <a:solidFill>
                  <a:schemeClr val="bg1"/>
                </a:solidFill>
              </a:rPr>
              <a:t>Educational implications related to the above temporal representations, cognitive and </a:t>
            </a:r>
            <a:r>
              <a:rPr lang="en-GB" dirty="0" err="1" smtClean="0">
                <a:solidFill>
                  <a:schemeClr val="bg1"/>
                </a:solidFill>
              </a:rPr>
              <a:t>metacognitive</a:t>
            </a:r>
            <a:r>
              <a:rPr lang="en-GB" dirty="0" smtClean="0">
                <a:solidFill>
                  <a:schemeClr val="bg1"/>
                </a:solidFill>
              </a:rPr>
              <a:t> performances are discussed.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29816"/>
            <a:ext cx="8229600" cy="1143000"/>
          </a:xfrm>
        </p:spPr>
        <p:txBody>
          <a:bodyPr>
            <a:normAutofit fontScale="90000"/>
          </a:bodyPr>
          <a:lstStyle/>
          <a:p>
            <a:r>
              <a:rPr lang="en-US" b="1" dirty="0" smtClean="0">
                <a:solidFill>
                  <a:srgbClr val="FFFF00"/>
                </a:solidFill>
              </a:rPr>
              <a:t>Time and Cognitive Conflict</a:t>
            </a:r>
            <a:r>
              <a:rPr lang="el-GR" dirty="0" smtClean="0">
                <a:solidFill>
                  <a:srgbClr val="FFFF00"/>
                </a:solidFill>
              </a:rPr>
              <a:t/>
            </a:r>
            <a:br>
              <a:rPr lang="el-GR" dirty="0" smtClean="0">
                <a:solidFill>
                  <a:srgbClr val="FFFF00"/>
                </a:solidFill>
              </a:rPr>
            </a:br>
            <a:endParaRPr lang="el-GR" dirty="0">
              <a:solidFill>
                <a:srgbClr val="FFFF00"/>
              </a:solidFill>
            </a:endParaRPr>
          </a:p>
        </p:txBody>
      </p:sp>
      <p:sp>
        <p:nvSpPr>
          <p:cNvPr id="3" name="2 - Θέση περιεχομένου"/>
          <p:cNvSpPr>
            <a:spLocks noGrp="1"/>
          </p:cNvSpPr>
          <p:nvPr>
            <p:ph idx="1"/>
          </p:nvPr>
        </p:nvSpPr>
        <p:spPr>
          <a:xfrm>
            <a:off x="251520" y="2032248"/>
            <a:ext cx="8208912" cy="3484984"/>
          </a:xfrm>
        </p:spPr>
        <p:txBody>
          <a:bodyPr/>
          <a:lstStyle/>
          <a:p>
            <a:pPr indent="15875">
              <a:lnSpc>
                <a:spcPct val="120000"/>
              </a:lnSpc>
              <a:buNone/>
            </a:pPr>
            <a:r>
              <a:rPr lang="en-US" dirty="0" err="1" smtClean="0">
                <a:solidFill>
                  <a:schemeClr val="bg1"/>
                </a:solidFill>
              </a:rPr>
              <a:t>Madoglou</a:t>
            </a:r>
            <a:r>
              <a:rPr lang="en-US" dirty="0" smtClean="0">
                <a:solidFill>
                  <a:schemeClr val="bg1"/>
                </a:solidFill>
              </a:rPr>
              <a:t>, A., &amp; Samartzi, S.  (2004). The role of conflict and information in the resolution of problems of unfamiliar physics concepts.</a:t>
            </a:r>
            <a:r>
              <a:rPr lang="en-US" b="1" dirty="0" smtClean="0">
                <a:solidFill>
                  <a:schemeClr val="bg1"/>
                </a:solidFill>
              </a:rPr>
              <a:t> </a:t>
            </a:r>
            <a:r>
              <a:rPr lang="en-US" i="1" dirty="0" smtClean="0">
                <a:solidFill>
                  <a:schemeClr val="bg1"/>
                </a:solidFill>
              </a:rPr>
              <a:t>Psychology,</a:t>
            </a:r>
            <a:r>
              <a:rPr lang="en-US" dirty="0" smtClean="0">
                <a:solidFill>
                  <a:schemeClr val="bg1"/>
                </a:solidFill>
              </a:rPr>
              <a:t> </a:t>
            </a:r>
            <a:r>
              <a:rPr lang="en-US" i="1" dirty="0" smtClean="0">
                <a:solidFill>
                  <a:schemeClr val="bg1"/>
                </a:solidFill>
              </a:rPr>
              <a:t>The Journal of the Hellenic Psychological Society 11</a:t>
            </a:r>
            <a:r>
              <a:rPr lang="en-US" dirty="0" smtClean="0">
                <a:solidFill>
                  <a:schemeClr val="bg1"/>
                </a:solidFill>
              </a:rPr>
              <a:t> </a:t>
            </a:r>
            <a:r>
              <a:rPr lang="en-US" i="1" dirty="0" smtClean="0">
                <a:solidFill>
                  <a:schemeClr val="bg1"/>
                </a:solidFill>
              </a:rPr>
              <a:t>(1), </a:t>
            </a:r>
            <a:r>
              <a:rPr lang="en-US" dirty="0" smtClean="0">
                <a:solidFill>
                  <a:schemeClr val="bg1"/>
                </a:solidFill>
              </a:rPr>
              <a:t>106-123.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23528" y="692696"/>
            <a:ext cx="8363272" cy="5433467"/>
          </a:xfrm>
        </p:spPr>
        <p:txBody>
          <a:bodyPr>
            <a:normAutofit fontScale="92500" lnSpcReduction="10000"/>
          </a:bodyPr>
          <a:lstStyle/>
          <a:p>
            <a:pPr>
              <a:lnSpc>
                <a:spcPct val="130000"/>
              </a:lnSpc>
            </a:pPr>
            <a:r>
              <a:rPr lang="en-GB" dirty="0" smtClean="0">
                <a:solidFill>
                  <a:schemeClr val="bg1"/>
                </a:solidFill>
              </a:rPr>
              <a:t>It concerns the role of conflict in the process of production of generalized knowledge. </a:t>
            </a:r>
          </a:p>
          <a:p>
            <a:pPr>
              <a:lnSpc>
                <a:spcPct val="130000"/>
              </a:lnSpc>
              <a:buNone/>
            </a:pPr>
            <a:endParaRPr lang="en-US" sz="1100" dirty="0" smtClean="0">
              <a:solidFill>
                <a:schemeClr val="bg1"/>
              </a:solidFill>
            </a:endParaRPr>
          </a:p>
          <a:p>
            <a:pPr>
              <a:lnSpc>
                <a:spcPct val="130000"/>
              </a:lnSpc>
            </a:pPr>
            <a:r>
              <a:rPr lang="en-GB" dirty="0" smtClean="0">
                <a:solidFill>
                  <a:schemeClr val="bg1"/>
                </a:solidFill>
              </a:rPr>
              <a:t>The </a:t>
            </a:r>
            <a:r>
              <a:rPr lang="en-GB" b="1" dirty="0" smtClean="0">
                <a:solidFill>
                  <a:schemeClr val="bg1"/>
                </a:solidFill>
              </a:rPr>
              <a:t>experimental method</a:t>
            </a:r>
            <a:r>
              <a:rPr lang="en-GB" dirty="0" smtClean="0">
                <a:solidFill>
                  <a:schemeClr val="bg1"/>
                </a:solidFill>
              </a:rPr>
              <a:t> is used, which is applied to the case of </a:t>
            </a:r>
            <a:r>
              <a:rPr lang="en-GB" b="1" dirty="0" smtClean="0">
                <a:solidFill>
                  <a:schemeClr val="bg1"/>
                </a:solidFill>
              </a:rPr>
              <a:t>problem solving</a:t>
            </a:r>
            <a:r>
              <a:rPr lang="en-GB" dirty="0" smtClean="0">
                <a:solidFill>
                  <a:schemeClr val="bg1"/>
                </a:solidFill>
              </a:rPr>
              <a:t>, in the area of unfamiliar </a:t>
            </a:r>
            <a:r>
              <a:rPr lang="en-GB" b="1" dirty="0" smtClean="0">
                <a:solidFill>
                  <a:schemeClr val="bg1"/>
                </a:solidFill>
              </a:rPr>
              <a:t>physic concepts</a:t>
            </a:r>
            <a:r>
              <a:rPr lang="en-GB" dirty="0" smtClean="0">
                <a:solidFill>
                  <a:schemeClr val="bg1"/>
                </a:solidFill>
              </a:rPr>
              <a:t> (an ability task). </a:t>
            </a:r>
          </a:p>
          <a:p>
            <a:pPr>
              <a:lnSpc>
                <a:spcPct val="130000"/>
              </a:lnSpc>
              <a:buNone/>
            </a:pPr>
            <a:endParaRPr lang="el-GR" sz="1200" dirty="0" smtClean="0">
              <a:solidFill>
                <a:schemeClr val="bg1"/>
              </a:solidFill>
            </a:endParaRPr>
          </a:p>
          <a:p>
            <a:pPr>
              <a:lnSpc>
                <a:spcPct val="130000"/>
              </a:lnSpc>
            </a:pPr>
            <a:r>
              <a:rPr lang="en-GB" dirty="0" smtClean="0">
                <a:solidFill>
                  <a:schemeClr val="bg1"/>
                </a:solidFill>
              </a:rPr>
              <a:t>We are interested in the </a:t>
            </a:r>
            <a:r>
              <a:rPr lang="en-GB" b="1" dirty="0" smtClean="0">
                <a:solidFill>
                  <a:schemeClr val="bg1"/>
                </a:solidFill>
              </a:rPr>
              <a:t>cognitive representation</a:t>
            </a:r>
            <a:r>
              <a:rPr lang="en-GB" dirty="0" smtClean="0">
                <a:solidFill>
                  <a:schemeClr val="bg1"/>
                </a:solidFill>
              </a:rPr>
              <a:t> of time as a physics concept and its elaboration via </a:t>
            </a:r>
            <a:r>
              <a:rPr lang="en-GB" b="1" dirty="0" smtClean="0">
                <a:solidFill>
                  <a:schemeClr val="bg1"/>
                </a:solidFill>
              </a:rPr>
              <a:t>cognitive conflict</a:t>
            </a:r>
            <a:r>
              <a:rPr lang="en-GB" dirty="0" smtClean="0">
                <a:solidFill>
                  <a:schemeClr val="bg1"/>
                </a:solidFill>
              </a:rPr>
              <a:t>. </a:t>
            </a:r>
            <a:endParaRPr lang="el-GR" dirty="0">
              <a:solidFill>
                <a:schemeClr val="bg1"/>
              </a:solidFill>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4016" y="548680"/>
            <a:ext cx="8604448" cy="5904656"/>
          </a:xfrm>
        </p:spPr>
        <p:txBody>
          <a:bodyPr>
            <a:normAutofit fontScale="92500" lnSpcReduction="10000"/>
          </a:bodyPr>
          <a:lstStyle/>
          <a:p>
            <a:pPr indent="15875">
              <a:lnSpc>
                <a:spcPct val="110000"/>
              </a:lnSpc>
              <a:buNone/>
            </a:pPr>
            <a:r>
              <a:rPr lang="en-GB" dirty="0" smtClean="0">
                <a:solidFill>
                  <a:schemeClr val="bg1"/>
                </a:solidFill>
              </a:rPr>
              <a:t>The experimental paradigm used is the concept of </a:t>
            </a:r>
            <a:r>
              <a:rPr lang="en-GB" b="1" dirty="0" smtClean="0">
                <a:solidFill>
                  <a:schemeClr val="bg1"/>
                </a:solidFill>
              </a:rPr>
              <a:t>“light-year”</a:t>
            </a:r>
            <a:r>
              <a:rPr lang="en-GB" dirty="0" smtClean="0">
                <a:solidFill>
                  <a:schemeClr val="bg1"/>
                </a:solidFill>
              </a:rPr>
              <a:t>.</a:t>
            </a:r>
            <a:br>
              <a:rPr lang="en-GB" dirty="0" smtClean="0">
                <a:solidFill>
                  <a:schemeClr val="bg1"/>
                </a:solidFill>
              </a:rPr>
            </a:br>
            <a:r>
              <a:rPr lang="en-GB" dirty="0" smtClean="0">
                <a:solidFill>
                  <a:schemeClr val="bg1"/>
                </a:solidFill>
              </a:rPr>
              <a:t>For the participants (243 students aged 14-15 from High School in the Athens area) it was an unknown notion (used in order to measure long distances), which includes two known notion: the notion of “light” and the notion of “year” (used normally for the measurement of time).  </a:t>
            </a:r>
            <a:br>
              <a:rPr lang="en-GB" dirty="0" smtClean="0">
                <a:solidFill>
                  <a:schemeClr val="bg1"/>
                </a:solidFill>
              </a:rPr>
            </a:br>
            <a:r>
              <a:rPr lang="en-GB" dirty="0" smtClean="0">
                <a:solidFill>
                  <a:schemeClr val="bg1"/>
                </a:solidFill>
              </a:rPr>
              <a:t>Conflict emerges from the manipulation of two independent variables: availability of information (none, some, continuous) and awareness or not (disposing of the correct answer of the problem).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67544" y="764704"/>
            <a:ext cx="8208912" cy="5361459"/>
          </a:xfrm>
        </p:spPr>
        <p:txBody>
          <a:bodyPr>
            <a:normAutofit/>
          </a:bodyPr>
          <a:lstStyle/>
          <a:p>
            <a:pPr>
              <a:buNone/>
            </a:pPr>
            <a:r>
              <a:rPr lang="en-GB" sz="4400" dirty="0" smtClean="0">
                <a:solidFill>
                  <a:schemeClr val="bg1"/>
                </a:solidFill>
              </a:rPr>
              <a:t>   </a:t>
            </a:r>
            <a:r>
              <a:rPr lang="en-GB" sz="3700" dirty="0" smtClean="0">
                <a:solidFill>
                  <a:schemeClr val="bg1"/>
                </a:solidFill>
              </a:rPr>
              <a:t>The measurements relate, on the one hand, to the elaboration of conflict at the level of self-image, image of the other and image of the task and, on the other hand, to the role of conflict in the understanding of an unfamiliar physics concept and the possibility of its application on problem solving. </a:t>
            </a:r>
            <a:endParaRPr lang="el-GR" sz="3700" dirty="0" smtClean="0">
              <a:solidFill>
                <a:schemeClr val="bg1"/>
              </a:solidFill>
            </a:endParaRPr>
          </a:p>
          <a:p>
            <a:endParaRPr lang="el-GR" sz="3700"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1091877"/>
            <a:ext cx="8435280" cy="5361459"/>
          </a:xfrm>
        </p:spPr>
        <p:txBody>
          <a:bodyPr>
            <a:normAutofit/>
          </a:bodyPr>
          <a:lstStyle/>
          <a:p>
            <a:pPr indent="15875">
              <a:lnSpc>
                <a:spcPct val="120000"/>
              </a:lnSpc>
              <a:buNone/>
            </a:pPr>
            <a:r>
              <a:rPr lang="en-GB" sz="3400" dirty="0" smtClean="0">
                <a:solidFill>
                  <a:schemeClr val="bg1"/>
                </a:solidFill>
              </a:rPr>
              <a:t>The </a:t>
            </a:r>
            <a:r>
              <a:rPr lang="en-GB" sz="3400" b="1" dirty="0" smtClean="0">
                <a:solidFill>
                  <a:schemeClr val="bg1"/>
                </a:solidFill>
              </a:rPr>
              <a:t>results </a:t>
            </a:r>
            <a:r>
              <a:rPr lang="en-GB" sz="3400" dirty="0" smtClean="0">
                <a:solidFill>
                  <a:schemeClr val="bg1"/>
                </a:solidFill>
              </a:rPr>
              <a:t>show that the greatest conflict is created in the case of individuals who have continuous access to the necessary information and are awarded with the correct answers. These individuals perceive themselves more positively at the expense of “the other” and of the experimental task.</a:t>
            </a:r>
            <a:endParaRPr lang="el-GR" sz="3400" dirty="0">
              <a:solidFill>
                <a:schemeClr val="bg1"/>
              </a:solidFill>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67544" y="1196752"/>
            <a:ext cx="8208912" cy="4896544"/>
          </a:xfrm>
        </p:spPr>
        <p:txBody>
          <a:bodyPr/>
          <a:lstStyle/>
          <a:p>
            <a:pPr indent="15875">
              <a:lnSpc>
                <a:spcPct val="120000"/>
              </a:lnSpc>
              <a:buNone/>
            </a:pPr>
            <a:r>
              <a:rPr lang="en-GB" sz="3400" dirty="0" smtClean="0">
                <a:solidFill>
                  <a:schemeClr val="bg1"/>
                </a:solidFill>
              </a:rPr>
              <a:t>The role of conflict in the production of generalized knowledge appears in a similar post-experimental task, in which the same individuals understand the new knowledge better and they are capable to apply it to new problems.</a:t>
            </a:r>
            <a:endParaRPr lang="el-GR" sz="3400" dirty="0" smtClean="0">
              <a:solidFill>
                <a:schemeClr val="bg1"/>
              </a:solidFill>
            </a:endParaRPr>
          </a:p>
          <a:p>
            <a:endParaRPr lang="el-GR"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13792"/>
            <a:ext cx="8229600" cy="1143000"/>
          </a:xfrm>
        </p:spPr>
        <p:txBody>
          <a:bodyPr>
            <a:normAutofit fontScale="90000"/>
          </a:bodyPr>
          <a:lstStyle/>
          <a:p>
            <a:r>
              <a:rPr lang="en-US" dirty="0" smtClean="0">
                <a:solidFill>
                  <a:srgbClr val="FFFF00"/>
                </a:solidFill>
              </a:rPr>
              <a:t>Children’s conception of time </a:t>
            </a:r>
            <a:r>
              <a:rPr lang="en-US" dirty="0" smtClean="0">
                <a:solidFill>
                  <a:schemeClr val="bg1">
                    <a:lumMod val="85000"/>
                  </a:schemeClr>
                </a:solidFill>
              </a:rPr>
              <a:t>develops </a:t>
            </a:r>
            <a:r>
              <a:rPr lang="el-GR" dirty="0" smtClean="0">
                <a:solidFill>
                  <a:schemeClr val="bg1"/>
                </a:solidFill>
              </a:rPr>
              <a:t/>
            </a:r>
            <a:br>
              <a:rPr lang="el-GR" dirty="0" smtClean="0">
                <a:solidFill>
                  <a:schemeClr val="bg1"/>
                </a:solidFill>
              </a:rPr>
            </a:br>
            <a:endParaRPr lang="el-GR" dirty="0">
              <a:solidFill>
                <a:schemeClr val="bg1"/>
              </a:solidFill>
            </a:endParaRPr>
          </a:p>
        </p:txBody>
      </p:sp>
      <p:sp>
        <p:nvSpPr>
          <p:cNvPr id="3" name="2 - Θέση περιεχομένου"/>
          <p:cNvSpPr>
            <a:spLocks noGrp="1"/>
          </p:cNvSpPr>
          <p:nvPr>
            <p:ph idx="1"/>
          </p:nvPr>
        </p:nvSpPr>
        <p:spPr>
          <a:xfrm>
            <a:off x="251520" y="1711349"/>
            <a:ext cx="8568952" cy="4525963"/>
          </a:xfrm>
        </p:spPr>
        <p:txBody>
          <a:bodyPr>
            <a:normAutofit/>
          </a:bodyPr>
          <a:lstStyle/>
          <a:p>
            <a:pPr lvl="0"/>
            <a:r>
              <a:rPr lang="en-US" dirty="0" smtClean="0">
                <a:solidFill>
                  <a:schemeClr val="bg1"/>
                </a:solidFill>
              </a:rPr>
              <a:t>from Kinematic to Non-Kinematic Time</a:t>
            </a:r>
            <a:endParaRPr lang="el-GR" dirty="0" smtClean="0">
              <a:solidFill>
                <a:schemeClr val="bg1"/>
              </a:solidFill>
            </a:endParaRPr>
          </a:p>
          <a:p>
            <a:pPr algn="ctr">
              <a:buNone/>
            </a:pPr>
            <a:r>
              <a:rPr lang="en-US" dirty="0" smtClean="0">
                <a:solidFill>
                  <a:schemeClr val="bg1"/>
                </a:solidFill>
              </a:rPr>
              <a:t>and</a:t>
            </a:r>
            <a:endParaRPr lang="el-GR" dirty="0" smtClean="0">
              <a:solidFill>
                <a:schemeClr val="bg1"/>
              </a:solidFill>
            </a:endParaRPr>
          </a:p>
          <a:p>
            <a:pPr lvl="0"/>
            <a:r>
              <a:rPr lang="en-US" dirty="0" smtClean="0">
                <a:solidFill>
                  <a:schemeClr val="bg1"/>
                </a:solidFill>
              </a:rPr>
              <a:t>from Decidable (one logical answer) to </a:t>
            </a:r>
            <a:r>
              <a:rPr lang="en-US" dirty="0" err="1" smtClean="0">
                <a:solidFill>
                  <a:schemeClr val="bg1"/>
                </a:solidFill>
              </a:rPr>
              <a:t>Undecidable</a:t>
            </a:r>
            <a:r>
              <a:rPr lang="en-US" dirty="0" smtClean="0">
                <a:solidFill>
                  <a:schemeClr val="bg1"/>
                </a:solidFill>
              </a:rPr>
              <a:t> (multiple logical answers) problems </a:t>
            </a:r>
            <a:br>
              <a:rPr lang="en-US" dirty="0" smtClean="0">
                <a:solidFill>
                  <a:schemeClr val="bg1"/>
                </a:solidFill>
              </a:rPr>
            </a:br>
            <a:r>
              <a:rPr lang="en-US" dirty="0" smtClean="0">
                <a:solidFill>
                  <a:schemeClr val="bg1"/>
                </a:solidFill>
              </a:rPr>
              <a:t>i.e.: IF A starts </a:t>
            </a:r>
            <a:r>
              <a:rPr lang="en-US" b="1" dirty="0" smtClean="0">
                <a:solidFill>
                  <a:schemeClr val="bg1"/>
                </a:solidFill>
              </a:rPr>
              <a:t>after</a:t>
            </a:r>
            <a:r>
              <a:rPr lang="en-US" dirty="0" smtClean="0">
                <a:solidFill>
                  <a:schemeClr val="bg1"/>
                </a:solidFill>
              </a:rPr>
              <a:t> B and A stops </a:t>
            </a:r>
            <a:r>
              <a:rPr lang="en-US" b="1" dirty="0" smtClean="0">
                <a:solidFill>
                  <a:schemeClr val="bg1"/>
                </a:solidFill>
              </a:rPr>
              <a:t>after</a:t>
            </a:r>
            <a:r>
              <a:rPr lang="en-US" dirty="0" smtClean="0">
                <a:solidFill>
                  <a:schemeClr val="bg1"/>
                </a:solidFill>
              </a:rPr>
              <a:t> B, </a:t>
            </a:r>
            <a:br>
              <a:rPr lang="en-US" dirty="0" smtClean="0">
                <a:solidFill>
                  <a:schemeClr val="bg1"/>
                </a:solidFill>
              </a:rPr>
            </a:br>
            <a:r>
              <a:rPr lang="en-US" dirty="0" smtClean="0">
                <a:solidFill>
                  <a:schemeClr val="bg1"/>
                </a:solidFill>
              </a:rPr>
              <a:t>        THEN A last for a (longer/ shorter/equal ? )</a:t>
            </a:r>
            <a:br>
              <a:rPr lang="en-US" dirty="0" smtClean="0">
                <a:solidFill>
                  <a:schemeClr val="bg1"/>
                </a:solidFill>
              </a:rPr>
            </a:br>
            <a:r>
              <a:rPr lang="en-US" dirty="0" smtClean="0">
                <a:solidFill>
                  <a:schemeClr val="bg1"/>
                </a:solidFill>
              </a:rPr>
              <a:t>                                  </a:t>
            </a:r>
            <a:r>
              <a:rPr lang="en-US" b="1" dirty="0" smtClean="0">
                <a:solidFill>
                  <a:schemeClr val="bg1"/>
                </a:solidFill>
              </a:rPr>
              <a:t> </a:t>
            </a:r>
            <a:r>
              <a:rPr lang="en-US" dirty="0" smtClean="0">
                <a:solidFill>
                  <a:schemeClr val="bg1"/>
                </a:solidFill>
              </a:rPr>
              <a:t>           duration</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507288" cy="1012974"/>
          </a:xfrm>
        </p:spPr>
        <p:txBody>
          <a:bodyPr>
            <a:normAutofit fontScale="90000"/>
          </a:bodyPr>
          <a:lstStyle/>
          <a:p>
            <a:r>
              <a:rPr lang="en-US" dirty="0" smtClean="0">
                <a:solidFill>
                  <a:srgbClr val="FFFF00"/>
                </a:solidFill>
              </a:rPr>
              <a:t>Perception and estimation of duration</a:t>
            </a:r>
            <a:endParaRPr lang="el-GR" dirty="0">
              <a:solidFill>
                <a:srgbClr val="FFFF00"/>
              </a:solidFill>
            </a:endParaRPr>
          </a:p>
        </p:txBody>
      </p:sp>
      <p:sp>
        <p:nvSpPr>
          <p:cNvPr id="3" name="2 - Θέση περιεχομένου"/>
          <p:cNvSpPr>
            <a:spLocks noGrp="1"/>
          </p:cNvSpPr>
          <p:nvPr>
            <p:ph idx="1"/>
          </p:nvPr>
        </p:nvSpPr>
        <p:spPr>
          <a:xfrm>
            <a:off x="457200" y="1600200"/>
            <a:ext cx="8435280" cy="4709120"/>
          </a:xfrm>
        </p:spPr>
        <p:txBody>
          <a:bodyPr>
            <a:normAutofit fontScale="92500"/>
          </a:bodyPr>
          <a:lstStyle/>
          <a:p>
            <a:pPr marL="514350" lvl="0" indent="-514350">
              <a:buFont typeface="+mj-lt"/>
              <a:buAutoNum type="arabicPeriod"/>
            </a:pPr>
            <a:r>
              <a:rPr lang="en-US" sz="3600" dirty="0" smtClean="0">
                <a:solidFill>
                  <a:schemeClr val="bg1"/>
                </a:solidFill>
              </a:rPr>
              <a:t>An event can be successfully perceived by humans, if its duration is longer than a few milliseconds. </a:t>
            </a:r>
            <a:br>
              <a:rPr lang="en-US" sz="3600" dirty="0" smtClean="0">
                <a:solidFill>
                  <a:schemeClr val="bg1"/>
                </a:solidFill>
              </a:rPr>
            </a:br>
            <a:endParaRPr lang="el-GR" sz="2200" dirty="0" smtClean="0">
              <a:solidFill>
                <a:schemeClr val="bg1"/>
              </a:solidFill>
            </a:endParaRPr>
          </a:p>
          <a:p>
            <a:pPr marL="514350" lvl="0" indent="-514350">
              <a:buFont typeface="+mj-lt"/>
              <a:buAutoNum type="arabicPeriod"/>
            </a:pPr>
            <a:r>
              <a:rPr lang="en-US" sz="3600" dirty="0" smtClean="0">
                <a:solidFill>
                  <a:schemeClr val="bg1"/>
                </a:solidFill>
              </a:rPr>
              <a:t>In order to perceive two events as being “different”, they must be separated by a temporal interval long enough (Block, 1990). If the interval is too short, the two events are perceived as a single “instantaneous” event. </a:t>
            </a:r>
            <a:endParaRPr lang="el-GR" sz="3600" dirty="0" smtClean="0">
              <a:solidFill>
                <a:schemeClr val="bg1"/>
              </a:solidFill>
            </a:endParaRPr>
          </a:p>
          <a:p>
            <a:pPr>
              <a:buNone/>
            </a:pP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8229600" cy="6048672"/>
          </a:xfrm>
        </p:spPr>
        <p:txBody>
          <a:bodyPr>
            <a:normAutofit/>
          </a:bodyPr>
          <a:lstStyle/>
          <a:p>
            <a:pPr>
              <a:buNone/>
            </a:pPr>
            <a:r>
              <a:rPr lang="en-US" dirty="0" smtClean="0">
                <a:solidFill>
                  <a:schemeClr val="bg1"/>
                </a:solidFill>
              </a:rPr>
              <a:t>   The lowest threshold that we can perceive depends on the sensory system involved. </a:t>
            </a:r>
            <a:br>
              <a:rPr lang="en-US" dirty="0" smtClean="0">
                <a:solidFill>
                  <a:schemeClr val="bg1"/>
                </a:solidFill>
              </a:rPr>
            </a:br>
            <a:endParaRPr lang="el-GR" sz="1400" dirty="0" smtClean="0">
              <a:solidFill>
                <a:schemeClr val="bg1"/>
              </a:solidFill>
            </a:endParaRPr>
          </a:p>
          <a:p>
            <a:pPr>
              <a:buNone/>
            </a:pPr>
            <a:r>
              <a:rPr lang="en-US" dirty="0" smtClean="0">
                <a:solidFill>
                  <a:schemeClr val="bg1"/>
                </a:solidFill>
              </a:rPr>
              <a:t>    Visual stimuli must be longer than 110-130 ms and auditory 10-50 ms with a frequency of 500Hz (</a:t>
            </a:r>
            <a:r>
              <a:rPr lang="en-US" dirty="0" err="1" smtClean="0">
                <a:solidFill>
                  <a:schemeClr val="bg1"/>
                </a:solidFill>
              </a:rPr>
              <a:t>Fraisse</a:t>
            </a:r>
            <a:r>
              <a:rPr lang="en-US" dirty="0" smtClean="0">
                <a:solidFill>
                  <a:schemeClr val="bg1"/>
                </a:solidFill>
              </a:rPr>
              <a:t>, 1957). </a:t>
            </a:r>
          </a:p>
          <a:p>
            <a:pPr>
              <a:buNone/>
            </a:pPr>
            <a:endParaRPr lang="el-GR" sz="1400" dirty="0" smtClean="0">
              <a:solidFill>
                <a:schemeClr val="bg1"/>
              </a:solidFill>
            </a:endParaRPr>
          </a:p>
          <a:p>
            <a:pPr>
              <a:buNone/>
            </a:pPr>
            <a:r>
              <a:rPr lang="en-US" dirty="0" smtClean="0">
                <a:solidFill>
                  <a:schemeClr val="bg1"/>
                </a:solidFill>
              </a:rPr>
              <a:t>   When the interval that separates the different stimuli exceeds 1.5 s (or 1500ms), listeners have difficulty in grouping the sounds, which seem disconnected from one another (</a:t>
            </a:r>
            <a:r>
              <a:rPr lang="en-US" dirty="0" err="1" smtClean="0">
                <a:solidFill>
                  <a:schemeClr val="bg1"/>
                </a:solidFill>
              </a:rPr>
              <a:t>Krumhansl</a:t>
            </a:r>
            <a:r>
              <a:rPr lang="en-US" dirty="0" smtClean="0">
                <a:solidFill>
                  <a:schemeClr val="bg1"/>
                </a:solidFill>
              </a:rPr>
              <a:t>, 1997). </a:t>
            </a:r>
            <a:endParaRPr lang="el-GR" dirty="0" smtClean="0">
              <a:solidFill>
                <a:schemeClr val="bg1"/>
              </a:solidFill>
            </a:endParaRPr>
          </a:p>
          <a:p>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TotalTime>
  <Words>2834</Words>
  <Application>Microsoft Office PowerPoint</Application>
  <PresentationFormat>Προβολή στην οθόνη (4:3)</PresentationFormat>
  <Paragraphs>147</Paragraphs>
  <Slides>68</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68</vt:i4>
      </vt:variant>
    </vt:vector>
  </HeadingPairs>
  <TitlesOfParts>
    <vt:vector size="73" baseType="lpstr">
      <vt:lpstr>Adobe Garamond Pro</vt:lpstr>
      <vt:lpstr>Arial</vt:lpstr>
      <vt:lpstr>Calibri</vt:lpstr>
      <vt:lpstr>Times New Roman</vt:lpstr>
      <vt:lpstr>Θέμα του Office</vt:lpstr>
      <vt:lpstr>ERASMUS  PSYCHOLOGY OF TIME:  CURRENT TRENDS Professor Stavroula Samartzi </vt:lpstr>
      <vt:lpstr> The concept of Time </vt:lpstr>
      <vt:lpstr>Παρουσίαση του PowerPoint</vt:lpstr>
      <vt:lpstr> Cognitive Development of Time </vt:lpstr>
      <vt:lpstr>Kinematic Time: Time in a “perception”                                       framework. </vt:lpstr>
      <vt:lpstr>Παρουσίαση του PowerPoint</vt:lpstr>
      <vt:lpstr>Children’s conception of time develops  </vt:lpstr>
      <vt:lpstr>Perception and estimation of duration</vt:lpstr>
      <vt:lpstr>Παρουσίαση του PowerPoint</vt:lpstr>
      <vt:lpstr>Estimation of Duration </vt:lpstr>
      <vt:lpstr>Παρουσίαση του PowerPoint</vt:lpstr>
      <vt:lpstr>Psychological time theories </vt:lpstr>
      <vt:lpstr>Παρουσίαση του PowerPoint</vt:lpstr>
      <vt:lpstr>Παρουσίαση του PowerPoint</vt:lpstr>
      <vt:lpstr>KINEMATIC TIME </vt:lpstr>
      <vt:lpstr>Παρουσίαση του PowerPoint</vt:lpstr>
      <vt:lpstr>Results:  </vt:lpstr>
      <vt:lpstr>Educational implications: (1) </vt:lpstr>
      <vt:lpstr>Educational implications: (2) </vt:lpstr>
      <vt:lpstr>Educational implications: (3) </vt:lpstr>
      <vt:lpstr>Παρουσίαση του PowerPoint</vt:lpstr>
      <vt:lpstr> Time and Emotion </vt:lpstr>
      <vt:lpstr>Time-Emotion-Music </vt:lpstr>
      <vt:lpstr>Time-Emotion-Reading/Viewing </vt:lpstr>
      <vt:lpstr> Psychological Time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Time - Identity- Implication  (duration vs age)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Time – Representation of Quantification </vt:lpstr>
      <vt:lpstr>Παρουσίαση του PowerPoint</vt:lpstr>
      <vt:lpstr>Παρουσίαση του PowerPoint</vt:lpstr>
      <vt:lpstr>Results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Time and Cognitive Conflict </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ERASMUS 2016-2017 PSYCHOLOGY OF TIME: CURRENT TRENDS Professor Stavroula Samartzi</dc:title>
  <dc:creator>Arabos</dc:creator>
  <cp:lastModifiedBy>Σταυρούλα Σαμαρτζή</cp:lastModifiedBy>
  <cp:revision>148</cp:revision>
  <dcterms:created xsi:type="dcterms:W3CDTF">2016-10-05T18:41:02Z</dcterms:created>
  <dcterms:modified xsi:type="dcterms:W3CDTF">2017-10-13T20:10:01Z</dcterms:modified>
</cp:coreProperties>
</file>