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Lst>
  <p:notesMasterIdLst>
    <p:notesMasterId r:id="rId74"/>
  </p:notesMasterIdLst>
  <p:handoutMasterIdLst>
    <p:handoutMasterId r:id="rId75"/>
  </p:handoutMasterIdLst>
  <p:sldIdLst>
    <p:sldId id="285" r:id="rId2"/>
    <p:sldId id="362" r:id="rId3"/>
    <p:sldId id="256" r:id="rId4"/>
    <p:sldId id="261" r:id="rId5"/>
    <p:sldId id="263" r:id="rId6"/>
    <p:sldId id="265" r:id="rId7"/>
    <p:sldId id="266" r:id="rId8"/>
    <p:sldId id="267" r:id="rId9"/>
    <p:sldId id="268" r:id="rId10"/>
    <p:sldId id="269" r:id="rId11"/>
    <p:sldId id="270" r:id="rId12"/>
    <p:sldId id="271" r:id="rId13"/>
    <p:sldId id="272" r:id="rId14"/>
    <p:sldId id="273" r:id="rId15"/>
    <p:sldId id="337" r:id="rId16"/>
    <p:sldId id="338" r:id="rId17"/>
    <p:sldId id="278" r:id="rId18"/>
    <p:sldId id="340" r:id="rId19"/>
    <p:sldId id="339" r:id="rId20"/>
    <p:sldId id="279" r:id="rId21"/>
    <p:sldId id="283" r:id="rId22"/>
    <p:sldId id="341" r:id="rId23"/>
    <p:sldId id="342" r:id="rId24"/>
    <p:sldId id="343" r:id="rId25"/>
    <p:sldId id="344" r:id="rId26"/>
    <p:sldId id="289" r:id="rId27"/>
    <p:sldId id="290" r:id="rId28"/>
    <p:sldId id="345" r:id="rId29"/>
    <p:sldId id="346" r:id="rId30"/>
    <p:sldId id="347" r:id="rId31"/>
    <p:sldId id="294" r:id="rId32"/>
    <p:sldId id="295" r:id="rId33"/>
    <p:sldId id="348" r:id="rId34"/>
    <p:sldId id="349" r:id="rId35"/>
    <p:sldId id="350" r:id="rId36"/>
    <p:sldId id="299" r:id="rId37"/>
    <p:sldId id="351" r:id="rId38"/>
    <p:sldId id="301" r:id="rId39"/>
    <p:sldId id="352" r:id="rId40"/>
    <p:sldId id="353" r:id="rId41"/>
    <p:sldId id="354" r:id="rId42"/>
    <p:sldId id="305" r:id="rId43"/>
    <p:sldId id="355" r:id="rId44"/>
    <p:sldId id="307" r:id="rId45"/>
    <p:sldId id="357" r:id="rId46"/>
    <p:sldId id="356" r:id="rId47"/>
    <p:sldId id="358" r:id="rId48"/>
    <p:sldId id="359" r:id="rId49"/>
    <p:sldId id="363" r:id="rId50"/>
    <p:sldId id="312" r:id="rId51"/>
    <p:sldId id="360" r:id="rId52"/>
    <p:sldId id="361" r:id="rId53"/>
    <p:sldId id="316" r:id="rId54"/>
    <p:sldId id="317" r:id="rId55"/>
    <p:sldId id="318" r:id="rId56"/>
    <p:sldId id="319" r:id="rId57"/>
    <p:sldId id="322" r:id="rId58"/>
    <p:sldId id="323" r:id="rId59"/>
    <p:sldId id="324" r:id="rId60"/>
    <p:sldId id="325" r:id="rId61"/>
    <p:sldId id="370" r:id="rId62"/>
    <p:sldId id="371" r:id="rId63"/>
    <p:sldId id="326" r:id="rId64"/>
    <p:sldId id="327" r:id="rId65"/>
    <p:sldId id="329" r:id="rId66"/>
    <p:sldId id="330" r:id="rId67"/>
    <p:sldId id="331" r:id="rId68"/>
    <p:sldId id="332" r:id="rId69"/>
    <p:sldId id="333" r:id="rId70"/>
    <p:sldId id="334" r:id="rId71"/>
    <p:sldId id="372" r:id="rId72"/>
    <p:sldId id="335" r:id="rId73"/>
  </p:sldIdLst>
  <p:sldSz cx="9144000" cy="6858000" type="screen4x3"/>
  <p:notesSz cx="6858000" cy="91440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48"/>
    <p:restoredTop sz="93792" autoAdjust="0"/>
  </p:normalViewPr>
  <p:slideViewPr>
    <p:cSldViewPr>
      <p:cViewPr varScale="1">
        <p:scale>
          <a:sx n="59" d="100"/>
          <a:sy n="59" d="100"/>
        </p:scale>
        <p:origin x="1716" y="5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9F9D2F-4645-D442-A1B6-EDC78B4E33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FBA49D-9DD0-D44A-B44D-CC33A583DB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965786-D35A-E342-9801-CE2236AA735C}" type="datetimeFigureOut">
              <a:rPr lang="en-US" smtClean="0"/>
              <a:t>11/4/2022</a:t>
            </a:fld>
            <a:endParaRPr lang="en-US"/>
          </a:p>
        </p:txBody>
      </p:sp>
      <p:sp>
        <p:nvSpPr>
          <p:cNvPr id="4" name="Footer Placeholder 3">
            <a:extLst>
              <a:ext uri="{FF2B5EF4-FFF2-40B4-BE49-F238E27FC236}">
                <a16:creationId xmlns:a16="http://schemas.microsoft.com/office/drawing/2014/main" id="{35961B34-2852-4E43-9BE6-9906542C5C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7069E6-94FA-ED4F-85A7-E83F396A97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C523A-7B10-E249-9C0B-24DE8910BEE6}" type="slidenum">
              <a:rPr lang="en-US" smtClean="0"/>
              <a:t>‹#›</a:t>
            </a:fld>
            <a:endParaRPr lang="en-US"/>
          </a:p>
        </p:txBody>
      </p:sp>
    </p:spTree>
    <p:extLst>
      <p:ext uri="{BB962C8B-B14F-4D97-AF65-F5344CB8AC3E}">
        <p14:creationId xmlns:p14="http://schemas.microsoft.com/office/powerpoint/2010/main" val="22660990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F8CF063D-BEB5-C841-9BE2-94B0E677AC5C}"/>
              </a:ext>
            </a:extLst>
          </p:cNvPr>
          <p:cNvSpPr>
            <a:spLocks noGrp="1" noRot="1" noChangeAspect="1" noChangeArrowheads="1"/>
          </p:cNvSpPr>
          <p:nvPr>
            <p:ph type="sldImg"/>
          </p:nvPr>
        </p:nvSpPr>
        <p:spPr bwMode="auto">
          <a:xfrm>
            <a:off x="215900" y="812800"/>
            <a:ext cx="7126288"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a:extLst>
              <a:ext uri="{FF2B5EF4-FFF2-40B4-BE49-F238E27FC236}">
                <a16:creationId xmlns:a16="http://schemas.microsoft.com/office/drawing/2014/main" id="{B585C5E1-A62B-4741-B7C3-2564F915EB0B}"/>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l-GR" altLang="en-US"/>
          </a:p>
        </p:txBody>
      </p:sp>
      <p:sp>
        <p:nvSpPr>
          <p:cNvPr id="4099" name="Rectangle 3">
            <a:extLst>
              <a:ext uri="{FF2B5EF4-FFF2-40B4-BE49-F238E27FC236}">
                <a16:creationId xmlns:a16="http://schemas.microsoft.com/office/drawing/2014/main" id="{F0585EFD-8299-4C4D-9C45-8469787F1E4C}"/>
              </a:ext>
            </a:extLst>
          </p:cNvPr>
          <p:cNvSpPr>
            <a:spLocks noGrp="1" noChangeArrowheads="1"/>
          </p:cNvSpPr>
          <p:nvPr>
            <p:ph type="hdr"/>
          </p:nvPr>
        </p:nvSpPr>
        <p:spPr bwMode="auto">
          <a:xfrm>
            <a:off x="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endParaRPr lang="el-GR" altLang="en-US"/>
          </a:p>
        </p:txBody>
      </p:sp>
      <p:sp>
        <p:nvSpPr>
          <p:cNvPr id="4100" name="Rectangle 4">
            <a:extLst>
              <a:ext uri="{FF2B5EF4-FFF2-40B4-BE49-F238E27FC236}">
                <a16:creationId xmlns:a16="http://schemas.microsoft.com/office/drawing/2014/main" id="{C62943FA-96AD-F440-AC94-2951C8586BF3}"/>
              </a:ext>
            </a:extLst>
          </p:cNvPr>
          <p:cNvSpPr>
            <a:spLocks noGrp="1" noChangeArrowheads="1"/>
          </p:cNvSpPr>
          <p:nvPr>
            <p:ph type="dt"/>
          </p:nvPr>
        </p:nvSpPr>
        <p:spPr bwMode="auto">
          <a:xfrm>
            <a:off x="427990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endParaRPr lang="el-GR" altLang="en-US"/>
          </a:p>
        </p:txBody>
      </p:sp>
      <p:sp>
        <p:nvSpPr>
          <p:cNvPr id="4101" name="Rectangle 5">
            <a:extLst>
              <a:ext uri="{FF2B5EF4-FFF2-40B4-BE49-F238E27FC236}">
                <a16:creationId xmlns:a16="http://schemas.microsoft.com/office/drawing/2014/main" id="{D4FCE7E5-8AF9-8345-9974-0C7E0EF7EC87}"/>
              </a:ext>
            </a:extLst>
          </p:cNvPr>
          <p:cNvSpPr>
            <a:spLocks noGrp="1" noChangeArrowheads="1"/>
          </p:cNvSpPr>
          <p:nvPr>
            <p:ph type="ftr"/>
          </p:nvPr>
        </p:nvSpPr>
        <p:spPr bwMode="auto">
          <a:xfrm>
            <a:off x="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endParaRPr lang="el-GR" altLang="en-US"/>
          </a:p>
        </p:txBody>
      </p:sp>
      <p:sp>
        <p:nvSpPr>
          <p:cNvPr id="4102" name="Rectangle 6">
            <a:extLst>
              <a:ext uri="{FF2B5EF4-FFF2-40B4-BE49-F238E27FC236}">
                <a16:creationId xmlns:a16="http://schemas.microsoft.com/office/drawing/2014/main" id="{2D23B192-FE48-0543-9F38-78D7F8978E01}"/>
              </a:ext>
            </a:extLst>
          </p:cNvPr>
          <p:cNvSpPr>
            <a:spLocks noGrp="1" noChangeArrowheads="1"/>
          </p:cNvSpPr>
          <p:nvPr>
            <p:ph type="sldNum"/>
          </p:nvPr>
        </p:nvSpPr>
        <p:spPr bwMode="auto">
          <a:xfrm>
            <a:off x="427990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fld id="{1DD35A47-F701-074F-BCD4-258A5F54CCC5}" type="slidenum">
              <a:rPr lang="el-GR" altLang="en-US"/>
              <a:pPr/>
              <a:t>‹#›</a:t>
            </a:fld>
            <a:endParaRPr lang="el-GR" altLang="en-US"/>
          </a:p>
        </p:txBody>
      </p:sp>
    </p:spTree>
  </p:cSld>
  <p:clrMap bg1="lt1" tx1="dk1" bg2="lt2" tx2="dk2" accent1="accent1" accent2="accent2" accent3="accent3" accent4="accent4" accent5="accent5" accent6="accent6" hlink="hlink" folHlink="folHlink"/>
  <p:hf sldNum="0" hdr="0"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Text Box 1">
            <a:extLst>
              <a:ext uri="{FF2B5EF4-FFF2-40B4-BE49-F238E27FC236}">
                <a16:creationId xmlns:a16="http://schemas.microsoft.com/office/drawing/2014/main" id="{17617703-A442-3243-ABF4-D241BBACB26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Text Box 2">
            <a:extLst>
              <a:ext uri="{FF2B5EF4-FFF2-40B4-BE49-F238E27FC236}">
                <a16:creationId xmlns:a16="http://schemas.microsoft.com/office/drawing/2014/main" id="{D015E1F7-8790-F84B-83FD-90FD46EF8FE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mn-lt" charset="0"/>
            </a:endParaRPr>
          </a:p>
        </p:txBody>
      </p:sp>
      <p:sp>
        <p:nvSpPr>
          <p:cNvPr id="88067" name="Text Box 3">
            <a:extLst>
              <a:ext uri="{FF2B5EF4-FFF2-40B4-BE49-F238E27FC236}">
                <a16:creationId xmlns:a16="http://schemas.microsoft.com/office/drawing/2014/main" id="{64D83564-B49E-F546-B8A7-0DBCE8C080A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597D86CE-4935-F44F-9156-FCC1E715705A}" type="slidenum">
              <a:rPr lang="el-GR" altLang="en-US" sz="1400">
                <a:cs typeface="Arial" panose="020B0604020202020204" pitchFamily="34" charset="0"/>
              </a:rPr>
              <a:pPr>
                <a:lnSpc>
                  <a:spcPct val="100000"/>
                </a:lnSpc>
              </a:pPr>
              <a:t>3</a:t>
            </a:fld>
            <a:endParaRPr lang="el-GR" altLang="en-US" sz="140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5" name="Text Box 1">
            <a:extLst>
              <a:ext uri="{FF2B5EF4-FFF2-40B4-BE49-F238E27FC236}">
                <a16:creationId xmlns:a16="http://schemas.microsoft.com/office/drawing/2014/main" id="{2E68F1B1-C378-634B-8047-D2AE9C0964A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a:extLst>
              <a:ext uri="{FF2B5EF4-FFF2-40B4-BE49-F238E27FC236}">
                <a16:creationId xmlns:a16="http://schemas.microsoft.com/office/drawing/2014/main" id="{ADFDB6B5-C702-AA44-B7FD-FEF05A53B27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marL="169863" indent="-16986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03427" name="Text Box 3">
            <a:extLst>
              <a:ext uri="{FF2B5EF4-FFF2-40B4-BE49-F238E27FC236}">
                <a16:creationId xmlns:a16="http://schemas.microsoft.com/office/drawing/2014/main" id="{613B33A2-FEFD-0947-89FE-D75B5E789F4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DC42EDED-26AF-F147-AD2D-9805F35E8210}" type="slidenum">
              <a:rPr lang="el-GR" altLang="en-US" sz="1200">
                <a:cs typeface="Arial" panose="020B0604020202020204" pitchFamily="34" charset="0"/>
              </a:rPr>
              <a:pPr algn="r">
                <a:lnSpc>
                  <a:spcPct val="100000"/>
                </a:lnSpc>
              </a:pPr>
              <a:t>12</a:t>
            </a:fld>
            <a:endParaRPr lang="el-GR" altLang="en-US" sz="120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49" name="Text Box 1">
            <a:extLst>
              <a:ext uri="{FF2B5EF4-FFF2-40B4-BE49-F238E27FC236}">
                <a16:creationId xmlns:a16="http://schemas.microsoft.com/office/drawing/2014/main" id="{9AEEC8CB-0612-0E47-AFF6-241E9F03683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68A53988-F226-AC4E-8D81-E5F749DF6EB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04451" name="Text Box 3">
            <a:extLst>
              <a:ext uri="{FF2B5EF4-FFF2-40B4-BE49-F238E27FC236}">
                <a16:creationId xmlns:a16="http://schemas.microsoft.com/office/drawing/2014/main" id="{04BACFF5-0FE2-AB49-9079-D8464C961CA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4C2CF0D8-431E-7E49-8CB9-8D57F4DBC6D8}" type="slidenum">
              <a:rPr lang="el-GR" altLang="en-US" sz="1200">
                <a:cs typeface="Arial" panose="020B0604020202020204" pitchFamily="34" charset="0"/>
              </a:rPr>
              <a:pPr algn="r">
                <a:lnSpc>
                  <a:spcPct val="100000"/>
                </a:lnSpc>
              </a:pPr>
              <a:t>13</a:t>
            </a:fld>
            <a:endParaRPr lang="el-GR" altLang="en-US" sz="120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3" name="Text Box 1">
            <a:extLst>
              <a:ext uri="{FF2B5EF4-FFF2-40B4-BE49-F238E27FC236}">
                <a16:creationId xmlns:a16="http://schemas.microsoft.com/office/drawing/2014/main" id="{0024BAB4-9762-D044-8AB4-89996A383CE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Text Box 2">
            <a:extLst>
              <a:ext uri="{FF2B5EF4-FFF2-40B4-BE49-F238E27FC236}">
                <a16:creationId xmlns:a16="http://schemas.microsoft.com/office/drawing/2014/main" id="{A54207F9-3582-FF43-BF56-FE3E5A44864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05475" name="Text Box 3">
            <a:extLst>
              <a:ext uri="{FF2B5EF4-FFF2-40B4-BE49-F238E27FC236}">
                <a16:creationId xmlns:a16="http://schemas.microsoft.com/office/drawing/2014/main" id="{97312128-E4A5-964E-BF2B-62DEA9E337B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D1892112-3DDF-EC45-B960-6F73B4282592}" type="slidenum">
              <a:rPr lang="el-GR" altLang="en-US" sz="1200">
                <a:cs typeface="Arial" panose="020B0604020202020204" pitchFamily="34" charset="0"/>
              </a:rPr>
              <a:pPr algn="r">
                <a:lnSpc>
                  <a:spcPct val="100000"/>
                </a:lnSpc>
              </a:pPr>
              <a:t>14</a:t>
            </a:fld>
            <a:endParaRPr lang="el-GR" altLang="en-US" sz="120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3" name="Text Box 1">
            <a:extLst>
              <a:ext uri="{FF2B5EF4-FFF2-40B4-BE49-F238E27FC236}">
                <a16:creationId xmlns:a16="http://schemas.microsoft.com/office/drawing/2014/main" id="{DB0955DF-9FD2-5B48-AF59-188F5287C66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A032A79F-DB19-F94D-A572-69D1391B4F6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0595" name="Text Box 3">
            <a:extLst>
              <a:ext uri="{FF2B5EF4-FFF2-40B4-BE49-F238E27FC236}">
                <a16:creationId xmlns:a16="http://schemas.microsoft.com/office/drawing/2014/main" id="{BE7C5521-9130-294E-A1E6-B62B196605E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2EB2B420-94F2-1C44-BA3B-A59D152DCC60}" type="slidenum">
              <a:rPr lang="el-GR" altLang="en-US" sz="1200">
                <a:cs typeface="Arial" panose="020B0604020202020204" pitchFamily="34" charset="0"/>
              </a:rPr>
              <a:pPr algn="r">
                <a:lnSpc>
                  <a:spcPct val="100000"/>
                </a:lnSpc>
              </a:pPr>
              <a:t>17</a:t>
            </a:fld>
            <a:endParaRPr lang="el-GR" altLang="en-US" sz="120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3" name="Text Box 1">
            <a:extLst>
              <a:ext uri="{FF2B5EF4-FFF2-40B4-BE49-F238E27FC236}">
                <a16:creationId xmlns:a16="http://schemas.microsoft.com/office/drawing/2014/main" id="{DB0955DF-9FD2-5B48-AF59-188F5287C66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A032A79F-DB19-F94D-A572-69D1391B4F6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0595" name="Text Box 3">
            <a:extLst>
              <a:ext uri="{FF2B5EF4-FFF2-40B4-BE49-F238E27FC236}">
                <a16:creationId xmlns:a16="http://schemas.microsoft.com/office/drawing/2014/main" id="{BE7C5521-9130-294E-A1E6-B62B196605E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2EB2B420-94F2-1C44-BA3B-A59D152DCC60}" type="slidenum">
              <a:rPr lang="el-GR" altLang="en-US" sz="1200">
                <a:cs typeface="Arial" panose="020B0604020202020204" pitchFamily="34" charset="0"/>
              </a:rPr>
              <a:pPr algn="r">
                <a:lnSpc>
                  <a:spcPct val="100000"/>
                </a:lnSpc>
              </a:pPr>
              <a:t>18</a:t>
            </a:fld>
            <a:endParaRPr lang="el-GR" altLang="en-US" sz="1200">
              <a:cs typeface="Arial" panose="020B0604020202020204" pitchFamily="34" charset="0"/>
            </a:endParaRPr>
          </a:p>
        </p:txBody>
      </p:sp>
    </p:spTree>
    <p:extLst>
      <p:ext uri="{BB962C8B-B14F-4D97-AF65-F5344CB8AC3E}">
        <p14:creationId xmlns:p14="http://schemas.microsoft.com/office/powerpoint/2010/main" val="3176308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3" name="Text Box 1">
            <a:extLst>
              <a:ext uri="{FF2B5EF4-FFF2-40B4-BE49-F238E27FC236}">
                <a16:creationId xmlns:a16="http://schemas.microsoft.com/office/drawing/2014/main" id="{DB0955DF-9FD2-5B48-AF59-188F5287C66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A032A79F-DB19-F94D-A572-69D1391B4F6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0595" name="Text Box 3">
            <a:extLst>
              <a:ext uri="{FF2B5EF4-FFF2-40B4-BE49-F238E27FC236}">
                <a16:creationId xmlns:a16="http://schemas.microsoft.com/office/drawing/2014/main" id="{BE7C5521-9130-294E-A1E6-B62B196605E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2EB2B420-94F2-1C44-BA3B-A59D152DCC60}" type="slidenum">
              <a:rPr lang="el-GR" altLang="en-US" sz="1200">
                <a:cs typeface="Arial" panose="020B0604020202020204" pitchFamily="34" charset="0"/>
              </a:rPr>
              <a:pPr algn="r">
                <a:lnSpc>
                  <a:spcPct val="100000"/>
                </a:lnSpc>
              </a:pPr>
              <a:t>19</a:t>
            </a:fld>
            <a:endParaRPr lang="el-GR" altLang="en-US" sz="1200">
              <a:cs typeface="Arial" panose="020B0604020202020204" pitchFamily="34" charset="0"/>
            </a:endParaRPr>
          </a:p>
        </p:txBody>
      </p:sp>
    </p:spTree>
    <p:extLst>
      <p:ext uri="{BB962C8B-B14F-4D97-AF65-F5344CB8AC3E}">
        <p14:creationId xmlns:p14="http://schemas.microsoft.com/office/powerpoint/2010/main" val="623739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7" name="Text Box 1">
            <a:extLst>
              <a:ext uri="{FF2B5EF4-FFF2-40B4-BE49-F238E27FC236}">
                <a16:creationId xmlns:a16="http://schemas.microsoft.com/office/drawing/2014/main" id="{6CF87FF4-0ADA-8A41-ACD1-3FB56D0C4DF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Text Box 2">
            <a:extLst>
              <a:ext uri="{FF2B5EF4-FFF2-40B4-BE49-F238E27FC236}">
                <a16:creationId xmlns:a16="http://schemas.microsoft.com/office/drawing/2014/main" id="{508532C1-9B2A-684B-8875-7301C302A07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1619" name="Text Box 3">
            <a:extLst>
              <a:ext uri="{FF2B5EF4-FFF2-40B4-BE49-F238E27FC236}">
                <a16:creationId xmlns:a16="http://schemas.microsoft.com/office/drawing/2014/main" id="{4D27F463-7342-6643-B67F-E51709EB787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01BCA12C-C27B-8640-955D-1F2B27D6C988}" type="slidenum">
              <a:rPr lang="el-GR" altLang="en-US" sz="1200">
                <a:cs typeface="Arial" panose="020B0604020202020204" pitchFamily="34" charset="0"/>
              </a:rPr>
              <a:pPr algn="r">
                <a:lnSpc>
                  <a:spcPct val="100000"/>
                </a:lnSpc>
              </a:pPr>
              <a:t>20</a:t>
            </a:fld>
            <a:endParaRPr lang="el-GR" altLang="en-US" sz="120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Some</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situations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cannot</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be</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controlled</a:t>
            </a:r>
            <a:r>
              <a:rPr lang="el-GR" altLang="en-US" dirty="0">
                <a:latin typeface="Arial" panose="020B0604020202020204" pitchFamily="34" charset="0"/>
                <a:cs typeface="Arial" panose="020B0604020202020204" pitchFamily="34" charset="0"/>
              </a:rPr>
              <a:t>.</a:t>
            </a:r>
          </a:p>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Sometimes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control</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would</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be</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unethical</a:t>
            </a:r>
            <a:r>
              <a:rPr lang="el-GR" altLang="en-US" dirty="0">
                <a:latin typeface="Arial" panose="020B0604020202020204" pitchFamily="34" charset="0"/>
                <a:cs typeface="Arial" panose="020B0604020202020204" pitchFamily="34" charset="0"/>
              </a:rPr>
              <a:t>.</a:t>
            </a:r>
          </a:p>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21</a:t>
            </a:fld>
            <a:endParaRPr lang="el-GR" altLang="en-US" sz="120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22</a:t>
            </a:fld>
            <a:endParaRPr lang="el-GR" altLang="en-US" sz="1200">
              <a:cs typeface="Arial" panose="020B0604020202020204" pitchFamily="34" charset="0"/>
            </a:endParaRPr>
          </a:p>
        </p:txBody>
      </p:sp>
    </p:spTree>
    <p:extLst>
      <p:ext uri="{BB962C8B-B14F-4D97-AF65-F5344CB8AC3E}">
        <p14:creationId xmlns:p14="http://schemas.microsoft.com/office/powerpoint/2010/main" val="3988364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7" name="Text Box 1">
            <a:extLst>
              <a:ext uri="{FF2B5EF4-FFF2-40B4-BE49-F238E27FC236}">
                <a16:creationId xmlns:a16="http://schemas.microsoft.com/office/drawing/2014/main" id="{E9FE053F-FC1A-5743-A6B8-BED17ED9E63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Text Box 2">
            <a:extLst>
              <a:ext uri="{FF2B5EF4-FFF2-40B4-BE49-F238E27FC236}">
                <a16:creationId xmlns:a16="http://schemas.microsoft.com/office/drawing/2014/main" id="{9B8CAA44-DE83-0745-9099-88FE9964809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 Slogan for Psychodynamic Perspective: “Good past behavior described; imprecise future predicted”</a:t>
            </a:r>
          </a:p>
        </p:txBody>
      </p:sp>
      <p:sp>
        <p:nvSpPr>
          <p:cNvPr id="121859" name="Text Box 3">
            <a:extLst>
              <a:ext uri="{FF2B5EF4-FFF2-40B4-BE49-F238E27FC236}">
                <a16:creationId xmlns:a16="http://schemas.microsoft.com/office/drawing/2014/main" id="{623BC2F2-7CB6-0748-931C-71FA0E69BE7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D9DC190F-E95B-D14E-BDBF-108B99822B93}" type="slidenum">
              <a:rPr lang="el-GR" altLang="en-US" sz="1200">
                <a:cs typeface="Arial" panose="020B0604020202020204" pitchFamily="34" charset="0"/>
              </a:rPr>
              <a:pPr algn="r">
                <a:lnSpc>
                  <a:spcPct val="100000"/>
                </a:lnSpc>
              </a:pPr>
              <a:t>26</a:t>
            </a:fld>
            <a:endParaRPr lang="el-GR" altLang="en-US" sz="120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Text Box 1">
            <a:extLst>
              <a:ext uri="{FF2B5EF4-FFF2-40B4-BE49-F238E27FC236}">
                <a16:creationId xmlns:a16="http://schemas.microsoft.com/office/drawing/2014/main" id="{823D3B62-97F3-0743-9F38-E8E39316465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Text Box 2">
            <a:extLst>
              <a:ext uri="{FF2B5EF4-FFF2-40B4-BE49-F238E27FC236}">
                <a16:creationId xmlns:a16="http://schemas.microsoft.com/office/drawing/2014/main" id="{017CEA38-D884-F043-AE7F-68B4C759754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93187" name="Text Box 3">
            <a:extLst>
              <a:ext uri="{FF2B5EF4-FFF2-40B4-BE49-F238E27FC236}">
                <a16:creationId xmlns:a16="http://schemas.microsoft.com/office/drawing/2014/main" id="{AD8EC71F-91BC-C64D-8406-BC2A31C371E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F36A4416-3B84-1E47-8BE7-93DDBE6CC187}" type="slidenum">
              <a:rPr lang="el-GR" altLang="en-US" sz="1200">
                <a:cs typeface="Arial" panose="020B0604020202020204" pitchFamily="34" charset="0"/>
              </a:rPr>
              <a:pPr algn="r">
                <a:lnSpc>
                  <a:spcPct val="100000"/>
                </a:lnSpc>
              </a:pPr>
              <a:t>4</a:t>
            </a:fld>
            <a:endParaRPr lang="el-GR" altLang="en-US" sz="120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1" name="Text Box 1">
            <a:extLst>
              <a:ext uri="{FF2B5EF4-FFF2-40B4-BE49-F238E27FC236}">
                <a16:creationId xmlns:a16="http://schemas.microsoft.com/office/drawing/2014/main" id="{09D9870A-A447-5743-8408-9906D8FC860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Text Box 2">
            <a:extLst>
              <a:ext uri="{FF2B5EF4-FFF2-40B4-BE49-F238E27FC236}">
                <a16:creationId xmlns:a16="http://schemas.microsoft.com/office/drawing/2014/main" id="{B722FFD9-8031-AE4A-8AB3-FA6C7A61079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28</a:t>
            </a:fld>
            <a:endParaRPr lang="el-GR" altLang="en-US" sz="1200">
              <a:cs typeface="Arial" panose="020B0604020202020204" pitchFamily="34" charset="0"/>
            </a:endParaRPr>
          </a:p>
        </p:txBody>
      </p:sp>
    </p:spTree>
    <p:extLst>
      <p:ext uri="{BB962C8B-B14F-4D97-AF65-F5344CB8AC3E}">
        <p14:creationId xmlns:p14="http://schemas.microsoft.com/office/powerpoint/2010/main" val="3834628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29</a:t>
            </a:fld>
            <a:endParaRPr lang="el-GR" altLang="en-US" sz="1200">
              <a:cs typeface="Arial" panose="020B0604020202020204" pitchFamily="34" charset="0"/>
            </a:endParaRPr>
          </a:p>
        </p:txBody>
      </p:sp>
    </p:spTree>
    <p:extLst>
      <p:ext uri="{BB962C8B-B14F-4D97-AF65-F5344CB8AC3E}">
        <p14:creationId xmlns:p14="http://schemas.microsoft.com/office/powerpoint/2010/main" val="3985024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30</a:t>
            </a:fld>
            <a:endParaRPr lang="el-GR" altLang="en-US" sz="1200">
              <a:cs typeface="Arial" panose="020B0604020202020204" pitchFamily="34" charset="0"/>
            </a:endParaRPr>
          </a:p>
        </p:txBody>
      </p:sp>
    </p:spTree>
    <p:extLst>
      <p:ext uri="{BB962C8B-B14F-4D97-AF65-F5344CB8AC3E}">
        <p14:creationId xmlns:p14="http://schemas.microsoft.com/office/powerpoint/2010/main" val="973576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7" name="Text Box 1">
            <a:extLst>
              <a:ext uri="{FF2B5EF4-FFF2-40B4-BE49-F238E27FC236}">
                <a16:creationId xmlns:a16="http://schemas.microsoft.com/office/drawing/2014/main" id="{417CEBCD-7268-9946-A5F0-CC55197B007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Text Box 2">
            <a:extLst>
              <a:ext uri="{FF2B5EF4-FFF2-40B4-BE49-F238E27FC236}">
                <a16:creationId xmlns:a16="http://schemas.microsoft.com/office/drawing/2014/main" id="{3CB9CF78-EDE8-8845-946F-BE028118B53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 Slogan for Psychodynamic Perspective: “Good past behavior described; imprecise future predicted”</a:t>
            </a:r>
          </a:p>
        </p:txBody>
      </p:sp>
      <p:sp>
        <p:nvSpPr>
          <p:cNvPr id="126979" name="Text Box 3">
            <a:extLst>
              <a:ext uri="{FF2B5EF4-FFF2-40B4-BE49-F238E27FC236}">
                <a16:creationId xmlns:a16="http://schemas.microsoft.com/office/drawing/2014/main" id="{814FA323-1365-C847-A3E3-4921C415ABE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80611A15-0CAC-874B-B821-8B308798307A}" type="slidenum">
              <a:rPr lang="el-GR" altLang="en-US" sz="1200">
                <a:cs typeface="Arial" panose="020B0604020202020204" pitchFamily="34" charset="0"/>
              </a:rPr>
              <a:pPr algn="r">
                <a:lnSpc>
                  <a:spcPct val="100000"/>
                </a:lnSpc>
              </a:pPr>
              <a:t>31</a:t>
            </a:fld>
            <a:endParaRPr lang="el-GR" altLang="en-US" sz="120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1" name="Text Box 1">
            <a:extLst>
              <a:ext uri="{FF2B5EF4-FFF2-40B4-BE49-F238E27FC236}">
                <a16:creationId xmlns:a16="http://schemas.microsoft.com/office/drawing/2014/main" id="{5ABFF5A4-9FDC-C641-9F84-811E1E019DE4}"/>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2" name="Text Box 2">
            <a:extLst>
              <a:ext uri="{FF2B5EF4-FFF2-40B4-BE49-F238E27FC236}">
                <a16:creationId xmlns:a16="http://schemas.microsoft.com/office/drawing/2014/main" id="{8BCE9E39-7851-2B43-995C-BE4B81740C4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33</a:t>
            </a:fld>
            <a:endParaRPr lang="el-GR" altLang="en-US" sz="1200">
              <a:cs typeface="Arial" panose="020B0604020202020204" pitchFamily="34" charset="0"/>
            </a:endParaRPr>
          </a:p>
        </p:txBody>
      </p:sp>
    </p:spTree>
    <p:extLst>
      <p:ext uri="{BB962C8B-B14F-4D97-AF65-F5344CB8AC3E}">
        <p14:creationId xmlns:p14="http://schemas.microsoft.com/office/powerpoint/2010/main" val="2297260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34</a:t>
            </a:fld>
            <a:endParaRPr lang="el-GR" altLang="en-US" sz="1200">
              <a:cs typeface="Arial" panose="020B0604020202020204" pitchFamily="34" charset="0"/>
            </a:endParaRPr>
          </a:p>
        </p:txBody>
      </p:sp>
    </p:spTree>
    <p:extLst>
      <p:ext uri="{BB962C8B-B14F-4D97-AF65-F5344CB8AC3E}">
        <p14:creationId xmlns:p14="http://schemas.microsoft.com/office/powerpoint/2010/main" val="1804304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35</a:t>
            </a:fld>
            <a:endParaRPr lang="el-GR" altLang="en-US" sz="1200">
              <a:cs typeface="Arial" panose="020B0604020202020204" pitchFamily="34" charset="0"/>
            </a:endParaRPr>
          </a:p>
        </p:txBody>
      </p:sp>
    </p:spTree>
    <p:extLst>
      <p:ext uri="{BB962C8B-B14F-4D97-AF65-F5344CB8AC3E}">
        <p14:creationId xmlns:p14="http://schemas.microsoft.com/office/powerpoint/2010/main" val="966085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7" name="Text Box 1">
            <a:extLst>
              <a:ext uri="{FF2B5EF4-FFF2-40B4-BE49-F238E27FC236}">
                <a16:creationId xmlns:a16="http://schemas.microsoft.com/office/drawing/2014/main" id="{1606C610-5ADD-4A4F-9950-2869073B5C5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Text Box 2">
            <a:extLst>
              <a:ext uri="{FF2B5EF4-FFF2-40B4-BE49-F238E27FC236}">
                <a16:creationId xmlns:a16="http://schemas.microsoft.com/office/drawing/2014/main" id="{5AA3A3D5-85A6-F341-9114-5BF9AECED2A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 Slogan for Cognitive Perspective: “Good past behavior described; imprecise future predicted”</a:t>
            </a:r>
          </a:p>
        </p:txBody>
      </p:sp>
      <p:sp>
        <p:nvSpPr>
          <p:cNvPr id="132099" name="Text Box 3">
            <a:extLst>
              <a:ext uri="{FF2B5EF4-FFF2-40B4-BE49-F238E27FC236}">
                <a16:creationId xmlns:a16="http://schemas.microsoft.com/office/drawing/2014/main" id="{2FE6ED4F-9800-2844-B917-B102BE08265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32453337-EF9C-DE42-B861-30113C9F2365}" type="slidenum">
              <a:rPr lang="el-GR" altLang="en-US" sz="1200">
                <a:cs typeface="Arial" panose="020B0604020202020204" pitchFamily="34" charset="0"/>
              </a:rPr>
              <a:pPr algn="r">
                <a:lnSpc>
                  <a:spcPct val="100000"/>
                </a:lnSpc>
              </a:pPr>
              <a:t>36</a:t>
            </a:fld>
            <a:endParaRPr lang="el-GR" altLang="en-US" sz="120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Text Box 1">
            <a:extLst>
              <a:ext uri="{FF2B5EF4-FFF2-40B4-BE49-F238E27FC236}">
                <a16:creationId xmlns:a16="http://schemas.microsoft.com/office/drawing/2014/main" id="{75F108BF-4260-6443-BA5C-EE9D813CA02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Text Box 2">
            <a:extLst>
              <a:ext uri="{FF2B5EF4-FFF2-40B4-BE49-F238E27FC236}">
                <a16:creationId xmlns:a16="http://schemas.microsoft.com/office/drawing/2014/main" id="{72504CC2-28BE-2E4F-99A2-4F9AA2D5FF4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95235" name="Text Box 3">
            <a:extLst>
              <a:ext uri="{FF2B5EF4-FFF2-40B4-BE49-F238E27FC236}">
                <a16:creationId xmlns:a16="http://schemas.microsoft.com/office/drawing/2014/main" id="{F259289F-34FC-D144-8146-D14BA350EBA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F81750A0-01BB-8547-9A51-389257AAAD8C}" type="slidenum">
              <a:rPr lang="el-GR" altLang="en-US" sz="1200">
                <a:cs typeface="Arial" panose="020B0604020202020204" pitchFamily="34" charset="0"/>
              </a:rPr>
              <a:pPr algn="r">
                <a:lnSpc>
                  <a:spcPct val="100000"/>
                </a:lnSpc>
              </a:pPr>
              <a:t>5</a:t>
            </a:fld>
            <a:endParaRPr lang="el-GR" altLang="en-US" sz="120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7" name="Text Box 1">
            <a:extLst>
              <a:ext uri="{FF2B5EF4-FFF2-40B4-BE49-F238E27FC236}">
                <a16:creationId xmlns:a16="http://schemas.microsoft.com/office/drawing/2014/main" id="{1606C610-5ADD-4A4F-9950-2869073B5C5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Text Box 2">
            <a:extLst>
              <a:ext uri="{FF2B5EF4-FFF2-40B4-BE49-F238E27FC236}">
                <a16:creationId xmlns:a16="http://schemas.microsoft.com/office/drawing/2014/main" id="{5AA3A3D5-85A6-F341-9114-5BF9AECED2A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 Slogan for Cognitive Perspective: “Good past behavior described; imprecise future predicted”</a:t>
            </a:r>
          </a:p>
        </p:txBody>
      </p:sp>
      <p:sp>
        <p:nvSpPr>
          <p:cNvPr id="132099" name="Text Box 3">
            <a:extLst>
              <a:ext uri="{FF2B5EF4-FFF2-40B4-BE49-F238E27FC236}">
                <a16:creationId xmlns:a16="http://schemas.microsoft.com/office/drawing/2014/main" id="{2FE6ED4F-9800-2844-B917-B102BE08265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32453337-EF9C-DE42-B861-30113C9F2365}" type="slidenum">
              <a:rPr lang="el-GR" altLang="en-US" sz="1200">
                <a:cs typeface="Arial" panose="020B0604020202020204" pitchFamily="34" charset="0"/>
              </a:rPr>
              <a:pPr algn="r">
                <a:lnSpc>
                  <a:spcPct val="100000"/>
                </a:lnSpc>
              </a:pPr>
              <a:t>37</a:t>
            </a:fld>
            <a:endParaRPr lang="el-GR" altLang="en-US" sz="1200">
              <a:cs typeface="Arial" panose="020B0604020202020204" pitchFamily="34" charset="0"/>
            </a:endParaRPr>
          </a:p>
        </p:txBody>
      </p:sp>
    </p:spTree>
    <p:extLst>
      <p:ext uri="{BB962C8B-B14F-4D97-AF65-F5344CB8AC3E}">
        <p14:creationId xmlns:p14="http://schemas.microsoft.com/office/powerpoint/2010/main" val="2186766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5" name="Text Box 1">
            <a:extLst>
              <a:ext uri="{FF2B5EF4-FFF2-40B4-BE49-F238E27FC236}">
                <a16:creationId xmlns:a16="http://schemas.microsoft.com/office/drawing/2014/main" id="{2E459AE2-E4B6-774C-A2E7-C4B120BFBE2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Text Box 2">
            <a:extLst>
              <a:ext uri="{FF2B5EF4-FFF2-40B4-BE49-F238E27FC236}">
                <a16:creationId xmlns:a16="http://schemas.microsoft.com/office/drawing/2014/main" id="{96603285-2299-2941-9845-FFD1512FA78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5" name="Text Box 1">
            <a:extLst>
              <a:ext uri="{FF2B5EF4-FFF2-40B4-BE49-F238E27FC236}">
                <a16:creationId xmlns:a16="http://schemas.microsoft.com/office/drawing/2014/main" id="{2E459AE2-E4B6-774C-A2E7-C4B120BFBE2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Text Box 2">
            <a:extLst>
              <a:ext uri="{FF2B5EF4-FFF2-40B4-BE49-F238E27FC236}">
                <a16:creationId xmlns:a16="http://schemas.microsoft.com/office/drawing/2014/main" id="{96603285-2299-2941-9845-FFD1512FA78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extLst>
      <p:ext uri="{BB962C8B-B14F-4D97-AF65-F5344CB8AC3E}">
        <p14:creationId xmlns:p14="http://schemas.microsoft.com/office/powerpoint/2010/main" val="2043249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5" name="Text Box 1">
            <a:extLst>
              <a:ext uri="{FF2B5EF4-FFF2-40B4-BE49-F238E27FC236}">
                <a16:creationId xmlns:a16="http://schemas.microsoft.com/office/drawing/2014/main" id="{2E459AE2-E4B6-774C-A2E7-C4B120BFBE2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Text Box 2">
            <a:extLst>
              <a:ext uri="{FF2B5EF4-FFF2-40B4-BE49-F238E27FC236}">
                <a16:creationId xmlns:a16="http://schemas.microsoft.com/office/drawing/2014/main" id="{96603285-2299-2941-9845-FFD1512FA78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extLst>
      <p:ext uri="{BB962C8B-B14F-4D97-AF65-F5344CB8AC3E}">
        <p14:creationId xmlns:p14="http://schemas.microsoft.com/office/powerpoint/2010/main" val="1033491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41</a:t>
            </a:fld>
            <a:endParaRPr lang="el-GR" altLang="en-US" sz="1200">
              <a:cs typeface="Arial" panose="020B0604020202020204" pitchFamily="34" charset="0"/>
            </a:endParaRPr>
          </a:p>
        </p:txBody>
      </p:sp>
    </p:spTree>
    <p:extLst>
      <p:ext uri="{BB962C8B-B14F-4D97-AF65-F5344CB8AC3E}">
        <p14:creationId xmlns:p14="http://schemas.microsoft.com/office/powerpoint/2010/main" val="2365481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1" name="Text Box 1">
            <a:extLst>
              <a:ext uri="{FF2B5EF4-FFF2-40B4-BE49-F238E27FC236}">
                <a16:creationId xmlns:a16="http://schemas.microsoft.com/office/drawing/2014/main" id="{1018D97E-63C3-A242-AF59-3E28E2B5465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Text Box 2">
            <a:extLst>
              <a:ext uri="{FF2B5EF4-FFF2-40B4-BE49-F238E27FC236}">
                <a16:creationId xmlns:a16="http://schemas.microsoft.com/office/drawing/2014/main" id="{6F86847A-CD2E-F746-9F3B-812CD102402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Figure 1-2 Bronfenbrenner's Approach to Development</a:t>
            </a: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Urie Bronfenbrenner’s bioecological approach to development offers five levels of the environment that simultaneously influence individuals: the macrosystem, exosystem, mesosystem, and microsystem.</a:t>
            </a:r>
          </a:p>
        </p:txBody>
      </p:sp>
      <p:sp>
        <p:nvSpPr>
          <p:cNvPr id="138243" name="Text Box 3">
            <a:extLst>
              <a:ext uri="{FF2B5EF4-FFF2-40B4-BE49-F238E27FC236}">
                <a16:creationId xmlns:a16="http://schemas.microsoft.com/office/drawing/2014/main" id="{E2B28BC6-2460-EC48-A635-2B55C641A69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1F93FF82-2B8C-6046-A057-C376836BEC9D}" type="slidenum">
              <a:rPr lang="el-GR" altLang="en-US" sz="1200">
                <a:cs typeface="Arial" panose="020B0604020202020204" pitchFamily="34" charset="0"/>
              </a:rPr>
              <a:pPr algn="r">
                <a:lnSpc>
                  <a:spcPct val="100000"/>
                </a:lnSpc>
              </a:pPr>
              <a:t>42</a:t>
            </a:fld>
            <a:endParaRPr lang="el-GR" altLang="en-US" sz="120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43</a:t>
            </a:fld>
            <a:endParaRPr lang="el-GR" altLang="en-US" sz="1200">
              <a:cs typeface="Arial" panose="020B0604020202020204" pitchFamily="34" charset="0"/>
            </a:endParaRPr>
          </a:p>
        </p:txBody>
      </p:sp>
    </p:spTree>
    <p:extLst>
      <p:ext uri="{BB962C8B-B14F-4D97-AF65-F5344CB8AC3E}">
        <p14:creationId xmlns:p14="http://schemas.microsoft.com/office/powerpoint/2010/main" val="2358393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89" name="Text Box 1">
            <a:extLst>
              <a:ext uri="{FF2B5EF4-FFF2-40B4-BE49-F238E27FC236}">
                <a16:creationId xmlns:a16="http://schemas.microsoft.com/office/drawing/2014/main" id="{0020D76D-CEE0-6E40-8C64-612B2B11065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Text Box 2">
            <a:extLst>
              <a:ext uri="{FF2B5EF4-FFF2-40B4-BE49-F238E27FC236}">
                <a16:creationId xmlns:a16="http://schemas.microsoft.com/office/drawing/2014/main" id="{BD579778-10DE-2143-97AD-87CF1A4C3E6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89" name="Text Box 1">
            <a:extLst>
              <a:ext uri="{FF2B5EF4-FFF2-40B4-BE49-F238E27FC236}">
                <a16:creationId xmlns:a16="http://schemas.microsoft.com/office/drawing/2014/main" id="{0020D76D-CEE0-6E40-8C64-612B2B11065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Text Box 2">
            <a:extLst>
              <a:ext uri="{FF2B5EF4-FFF2-40B4-BE49-F238E27FC236}">
                <a16:creationId xmlns:a16="http://schemas.microsoft.com/office/drawing/2014/main" id="{BD579778-10DE-2143-97AD-87CF1A4C3E6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extLst>
      <p:ext uri="{BB962C8B-B14F-4D97-AF65-F5344CB8AC3E}">
        <p14:creationId xmlns:p14="http://schemas.microsoft.com/office/powerpoint/2010/main" val="470989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89" name="Text Box 1">
            <a:extLst>
              <a:ext uri="{FF2B5EF4-FFF2-40B4-BE49-F238E27FC236}">
                <a16:creationId xmlns:a16="http://schemas.microsoft.com/office/drawing/2014/main" id="{0020D76D-CEE0-6E40-8C64-612B2B11065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Text Box 2">
            <a:extLst>
              <a:ext uri="{FF2B5EF4-FFF2-40B4-BE49-F238E27FC236}">
                <a16:creationId xmlns:a16="http://schemas.microsoft.com/office/drawing/2014/main" id="{BD579778-10DE-2143-97AD-87CF1A4C3E6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extLst>
      <p:ext uri="{BB962C8B-B14F-4D97-AF65-F5344CB8AC3E}">
        <p14:creationId xmlns:p14="http://schemas.microsoft.com/office/powerpoint/2010/main" val="315228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Text Box 1">
            <a:extLst>
              <a:ext uri="{FF2B5EF4-FFF2-40B4-BE49-F238E27FC236}">
                <a16:creationId xmlns:a16="http://schemas.microsoft.com/office/drawing/2014/main" id="{89EF38AB-94D8-9141-9885-81C8369EDBE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C1F021EE-6D89-D84E-9AAA-875AA31BFCF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lnSpc>
                <a:spcPct val="90000"/>
              </a:lnSpc>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97283" name="Text Box 3">
            <a:extLst>
              <a:ext uri="{FF2B5EF4-FFF2-40B4-BE49-F238E27FC236}">
                <a16:creationId xmlns:a16="http://schemas.microsoft.com/office/drawing/2014/main" id="{40E696A9-A2D4-A44C-914A-820B1454106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F04426EE-ED29-AB47-B76D-3905CFD76B56}" type="slidenum">
              <a:rPr lang="el-GR" altLang="en-US" sz="1200">
                <a:cs typeface="Arial" panose="020B0604020202020204" pitchFamily="34" charset="0"/>
              </a:rPr>
              <a:pPr algn="r">
                <a:lnSpc>
                  <a:spcPct val="100000"/>
                </a:lnSpc>
              </a:pPr>
              <a:t>6</a:t>
            </a:fld>
            <a:endParaRPr lang="el-GR" altLang="en-US" sz="120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89" name="Text Box 1">
            <a:extLst>
              <a:ext uri="{FF2B5EF4-FFF2-40B4-BE49-F238E27FC236}">
                <a16:creationId xmlns:a16="http://schemas.microsoft.com/office/drawing/2014/main" id="{0020D76D-CEE0-6E40-8C64-612B2B11065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Text Box 2">
            <a:extLst>
              <a:ext uri="{FF2B5EF4-FFF2-40B4-BE49-F238E27FC236}">
                <a16:creationId xmlns:a16="http://schemas.microsoft.com/office/drawing/2014/main" id="{BD579778-10DE-2143-97AD-87CF1A4C3E6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extLst>
      <p:ext uri="{BB962C8B-B14F-4D97-AF65-F5344CB8AC3E}">
        <p14:creationId xmlns:p14="http://schemas.microsoft.com/office/powerpoint/2010/main" val="34141693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48</a:t>
            </a:fld>
            <a:endParaRPr lang="el-GR" altLang="en-US" sz="1200">
              <a:cs typeface="Arial" panose="020B0604020202020204" pitchFamily="34" charset="0"/>
            </a:endParaRPr>
          </a:p>
        </p:txBody>
      </p:sp>
    </p:spTree>
    <p:extLst>
      <p:ext uri="{BB962C8B-B14F-4D97-AF65-F5344CB8AC3E}">
        <p14:creationId xmlns:p14="http://schemas.microsoft.com/office/powerpoint/2010/main" val="22910040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09" name="Text Box 1">
            <a:extLst>
              <a:ext uri="{FF2B5EF4-FFF2-40B4-BE49-F238E27FC236}">
                <a16:creationId xmlns:a16="http://schemas.microsoft.com/office/drawing/2014/main" id="{A8B06224-233C-0B4F-B794-B9267B2FEC6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Text Box 2">
            <a:extLst>
              <a:ext uri="{FF2B5EF4-FFF2-40B4-BE49-F238E27FC236}">
                <a16:creationId xmlns:a16="http://schemas.microsoft.com/office/drawing/2014/main" id="{4DB14CD7-0661-F746-A048-5E1B3A49C0D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09" name="Text Box 1">
            <a:extLst>
              <a:ext uri="{FF2B5EF4-FFF2-40B4-BE49-F238E27FC236}">
                <a16:creationId xmlns:a16="http://schemas.microsoft.com/office/drawing/2014/main" id="{A8B06224-233C-0B4F-B794-B9267B2FEC6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Text Box 2">
            <a:extLst>
              <a:ext uri="{FF2B5EF4-FFF2-40B4-BE49-F238E27FC236}">
                <a16:creationId xmlns:a16="http://schemas.microsoft.com/office/drawing/2014/main" id="{4DB14CD7-0661-F746-A048-5E1B3A49C0D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extLst>
      <p:ext uri="{BB962C8B-B14F-4D97-AF65-F5344CB8AC3E}">
        <p14:creationId xmlns:p14="http://schemas.microsoft.com/office/powerpoint/2010/main" val="1719535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9CE8D15A-4735-5845-BDBC-BBD319C74D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983823D-8B6B-864D-974F-AC3842589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5715" name="Text Box 3">
            <a:extLst>
              <a:ext uri="{FF2B5EF4-FFF2-40B4-BE49-F238E27FC236}">
                <a16:creationId xmlns:a16="http://schemas.microsoft.com/office/drawing/2014/main" id="{0B1011B9-8AE5-FF4C-B95B-520A91E73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38ED74F-5DAD-464B-90FF-2386791D22A3}" type="slidenum">
              <a:rPr lang="el-GR" altLang="en-US" sz="1200">
                <a:cs typeface="Arial" panose="020B0604020202020204" pitchFamily="34" charset="0"/>
              </a:rPr>
              <a:pPr algn="r">
                <a:lnSpc>
                  <a:spcPct val="100000"/>
                </a:lnSpc>
              </a:pPr>
              <a:t>52</a:t>
            </a:fld>
            <a:endParaRPr lang="el-GR" altLang="en-US" sz="1200">
              <a:cs typeface="Arial" panose="020B0604020202020204" pitchFamily="34" charset="0"/>
            </a:endParaRPr>
          </a:p>
        </p:txBody>
      </p:sp>
    </p:spTree>
    <p:extLst>
      <p:ext uri="{BB962C8B-B14F-4D97-AF65-F5344CB8AC3E}">
        <p14:creationId xmlns:p14="http://schemas.microsoft.com/office/powerpoint/2010/main" val="2677541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5" name="Text Box 1">
            <a:extLst>
              <a:ext uri="{FF2B5EF4-FFF2-40B4-BE49-F238E27FC236}">
                <a16:creationId xmlns:a16="http://schemas.microsoft.com/office/drawing/2014/main" id="{06A6273D-AD1E-3047-AD75-CB3C6EF9F034}"/>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Text Box 2">
            <a:extLst>
              <a:ext uri="{FF2B5EF4-FFF2-40B4-BE49-F238E27FC236}">
                <a16:creationId xmlns:a16="http://schemas.microsoft.com/office/drawing/2014/main" id="{F95D441D-6986-3A4D-969B-5DCF5C3DB4C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29" name="Text Box 1">
            <a:extLst>
              <a:ext uri="{FF2B5EF4-FFF2-40B4-BE49-F238E27FC236}">
                <a16:creationId xmlns:a16="http://schemas.microsoft.com/office/drawing/2014/main" id="{BD7F1C8E-9432-8845-988D-3C4EE7919FE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0" name="Text Box 2">
            <a:extLst>
              <a:ext uri="{FF2B5EF4-FFF2-40B4-BE49-F238E27FC236}">
                <a16:creationId xmlns:a16="http://schemas.microsoft.com/office/drawing/2014/main" id="{6D5128A4-DE50-764C-AF8A-7212BBF0489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3" name="Text Box 1">
            <a:extLst>
              <a:ext uri="{FF2B5EF4-FFF2-40B4-BE49-F238E27FC236}">
                <a16:creationId xmlns:a16="http://schemas.microsoft.com/office/drawing/2014/main" id="{0A7459B9-7FFA-0D4C-9F95-FC4FEE39C743}"/>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Text Box 2">
            <a:extLst>
              <a:ext uri="{FF2B5EF4-FFF2-40B4-BE49-F238E27FC236}">
                <a16:creationId xmlns:a16="http://schemas.microsoft.com/office/drawing/2014/main" id="{02163454-C80A-324F-B81C-1890621B10A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7" name="Text Box 1">
            <a:extLst>
              <a:ext uri="{FF2B5EF4-FFF2-40B4-BE49-F238E27FC236}">
                <a16:creationId xmlns:a16="http://schemas.microsoft.com/office/drawing/2014/main" id="{7F456245-0BDC-3349-A421-96DB7273C98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78" name="Text Box 2">
            <a:extLst>
              <a:ext uri="{FF2B5EF4-FFF2-40B4-BE49-F238E27FC236}">
                <a16:creationId xmlns:a16="http://schemas.microsoft.com/office/drawing/2014/main" id="{910D5386-55CF-0E48-B054-6AFC74E1F76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52579" name="Text Box 3">
            <a:extLst>
              <a:ext uri="{FF2B5EF4-FFF2-40B4-BE49-F238E27FC236}">
                <a16:creationId xmlns:a16="http://schemas.microsoft.com/office/drawing/2014/main" id="{02B18624-6EEB-F84E-9C67-E978E0E58DB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B8A6355C-244E-2C4B-B45B-371725F9368A}" type="slidenum">
              <a:rPr lang="el-GR" altLang="en-US" sz="1200">
                <a:cs typeface="Arial" panose="020B0604020202020204" pitchFamily="34" charset="0"/>
              </a:rPr>
              <a:pPr algn="r">
                <a:lnSpc>
                  <a:spcPct val="100000"/>
                </a:lnSpc>
              </a:pPr>
              <a:t>56</a:t>
            </a:fld>
            <a:endParaRPr lang="el-GR" altLang="en-US" sz="120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49" name="Text Box 1">
            <a:extLst>
              <a:ext uri="{FF2B5EF4-FFF2-40B4-BE49-F238E27FC236}">
                <a16:creationId xmlns:a16="http://schemas.microsoft.com/office/drawing/2014/main" id="{8B7AFDB9-17A6-684A-801E-694E3C5A390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Text Box 2">
            <a:extLst>
              <a:ext uri="{FF2B5EF4-FFF2-40B4-BE49-F238E27FC236}">
                <a16:creationId xmlns:a16="http://schemas.microsoft.com/office/drawing/2014/main" id="{8E4C59C8-CD47-754F-9058-D4D3DD1B780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Text Box 1">
            <a:extLst>
              <a:ext uri="{FF2B5EF4-FFF2-40B4-BE49-F238E27FC236}">
                <a16:creationId xmlns:a16="http://schemas.microsoft.com/office/drawing/2014/main" id="{425E2537-FB85-4D41-8814-2164BE84F99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a:extLst>
              <a:ext uri="{FF2B5EF4-FFF2-40B4-BE49-F238E27FC236}">
                <a16:creationId xmlns:a16="http://schemas.microsoft.com/office/drawing/2014/main" id="{24EA28E5-4DC2-B346-B647-3A0E3EE0948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98307" name="Text Box 3">
            <a:extLst>
              <a:ext uri="{FF2B5EF4-FFF2-40B4-BE49-F238E27FC236}">
                <a16:creationId xmlns:a16="http://schemas.microsoft.com/office/drawing/2014/main" id="{FB73FE23-DDFC-E947-B72C-D66113693F4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C1A914F2-940D-044A-AC4C-C5028DFD4C13}" type="slidenum">
              <a:rPr lang="el-GR" altLang="en-US" sz="1200">
                <a:cs typeface="Arial" panose="020B0604020202020204" pitchFamily="34" charset="0"/>
              </a:rPr>
              <a:pPr algn="r">
                <a:lnSpc>
                  <a:spcPct val="100000"/>
                </a:lnSpc>
              </a:pPr>
              <a:t>7</a:t>
            </a:fld>
            <a:endParaRPr lang="el-GR" altLang="en-US" sz="120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3" name="Text Box 1">
            <a:extLst>
              <a:ext uri="{FF2B5EF4-FFF2-40B4-BE49-F238E27FC236}">
                <a16:creationId xmlns:a16="http://schemas.microsoft.com/office/drawing/2014/main" id="{522A85B0-125D-E845-9BCA-7BC786995E5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Text Box 2">
            <a:extLst>
              <a:ext uri="{FF2B5EF4-FFF2-40B4-BE49-F238E27FC236}">
                <a16:creationId xmlns:a16="http://schemas.microsoft.com/office/drawing/2014/main" id="{D68F9916-4966-5E47-81FC-B688E305439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56675" name="Text Box 3">
            <a:extLst>
              <a:ext uri="{FF2B5EF4-FFF2-40B4-BE49-F238E27FC236}">
                <a16:creationId xmlns:a16="http://schemas.microsoft.com/office/drawing/2014/main" id="{39B27104-BEF4-A049-96EB-38AEB8F1FA0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DE7D5FB4-4F59-3A41-8797-7CDAD771683A}" type="slidenum">
              <a:rPr lang="el-GR" altLang="en-US" sz="1200">
                <a:cs typeface="Arial" panose="020B0604020202020204" pitchFamily="34" charset="0"/>
              </a:rPr>
              <a:pPr algn="r">
                <a:lnSpc>
                  <a:spcPct val="100000"/>
                </a:lnSpc>
              </a:pPr>
              <a:t>58</a:t>
            </a:fld>
            <a:endParaRPr lang="el-GR" altLang="en-US" sz="120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7" name="Text Box 1">
            <a:extLst>
              <a:ext uri="{FF2B5EF4-FFF2-40B4-BE49-F238E27FC236}">
                <a16:creationId xmlns:a16="http://schemas.microsoft.com/office/drawing/2014/main" id="{9017D7DF-73FD-A84D-8A60-55C9F1758C2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8" name="Text Box 2">
            <a:extLst>
              <a:ext uri="{FF2B5EF4-FFF2-40B4-BE49-F238E27FC236}">
                <a16:creationId xmlns:a16="http://schemas.microsoft.com/office/drawing/2014/main" id="{304D5C56-2E33-1549-BC39-58748C2239F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57699" name="Text Box 3">
            <a:extLst>
              <a:ext uri="{FF2B5EF4-FFF2-40B4-BE49-F238E27FC236}">
                <a16:creationId xmlns:a16="http://schemas.microsoft.com/office/drawing/2014/main" id="{7D37D3D5-B588-1044-82D4-F95E82ABCB7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B7F1544E-B8B5-4B4F-8C9B-D69F93C1DDF6}" type="slidenum">
              <a:rPr lang="el-GR" altLang="en-US" sz="1200">
                <a:cs typeface="Arial" panose="020B0604020202020204" pitchFamily="34" charset="0"/>
              </a:rPr>
              <a:pPr algn="r">
                <a:lnSpc>
                  <a:spcPct val="100000"/>
                </a:lnSpc>
              </a:pPr>
              <a:t>59</a:t>
            </a:fld>
            <a:endParaRPr lang="el-GR" altLang="en-US" sz="120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1" name="Text Box 1">
            <a:extLst>
              <a:ext uri="{FF2B5EF4-FFF2-40B4-BE49-F238E27FC236}">
                <a16:creationId xmlns:a16="http://schemas.microsoft.com/office/drawing/2014/main" id="{E6DD1930-77A0-284A-BA91-ED556C3CA51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Text Box 2">
            <a:extLst>
              <a:ext uri="{FF2B5EF4-FFF2-40B4-BE49-F238E27FC236}">
                <a16:creationId xmlns:a16="http://schemas.microsoft.com/office/drawing/2014/main" id="{6A02B210-F869-8A42-924B-79EADE952F6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58723" name="Text Box 3">
            <a:extLst>
              <a:ext uri="{FF2B5EF4-FFF2-40B4-BE49-F238E27FC236}">
                <a16:creationId xmlns:a16="http://schemas.microsoft.com/office/drawing/2014/main" id="{F78313C7-8569-FD48-A782-2F7B18DE33F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95ADBA8-B35E-6B4B-A657-34A0CE002A0A}" type="slidenum">
              <a:rPr lang="el-GR" altLang="en-US" sz="1200">
                <a:cs typeface="Arial" panose="020B0604020202020204" pitchFamily="34" charset="0"/>
              </a:rPr>
              <a:pPr algn="r">
                <a:lnSpc>
                  <a:spcPct val="100000"/>
                </a:lnSpc>
              </a:pPr>
              <a:t>60</a:t>
            </a:fld>
            <a:endParaRPr lang="el-GR" altLang="en-US" sz="120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5" name="Text Box 1">
            <a:extLst>
              <a:ext uri="{FF2B5EF4-FFF2-40B4-BE49-F238E27FC236}">
                <a16:creationId xmlns:a16="http://schemas.microsoft.com/office/drawing/2014/main" id="{D76F0D95-10C9-F549-9293-6992FE838A2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6" name="Text Box 2">
            <a:extLst>
              <a:ext uri="{FF2B5EF4-FFF2-40B4-BE49-F238E27FC236}">
                <a16:creationId xmlns:a16="http://schemas.microsoft.com/office/drawing/2014/main" id="{1AF94FBC-C8D0-3140-9C64-F05A07809BC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lnSpc>
                <a:spcPct val="80000"/>
              </a:lnSpc>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800" dirty="0">
              <a:latin typeface="Arial" panose="020B0604020202020204" pitchFamily="34" charset="0"/>
              <a:cs typeface="Arial" panose="020B0604020202020204" pitchFamily="34" charset="0"/>
            </a:endParaRPr>
          </a:p>
        </p:txBody>
      </p:sp>
      <p:sp>
        <p:nvSpPr>
          <p:cNvPr id="159747" name="Text Box 3">
            <a:extLst>
              <a:ext uri="{FF2B5EF4-FFF2-40B4-BE49-F238E27FC236}">
                <a16:creationId xmlns:a16="http://schemas.microsoft.com/office/drawing/2014/main" id="{5A90F61D-E417-5243-B981-9CBB12922B3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11EC8F73-31E0-744F-ADD8-E0280A0AF759}" type="slidenum">
              <a:rPr lang="el-GR" altLang="en-US" sz="1200">
                <a:cs typeface="Arial" panose="020B0604020202020204" pitchFamily="34" charset="0"/>
              </a:rPr>
              <a:pPr algn="r">
                <a:lnSpc>
                  <a:spcPct val="100000"/>
                </a:lnSpc>
              </a:pPr>
              <a:t>63</a:t>
            </a:fld>
            <a:endParaRPr lang="el-GR" altLang="en-US" sz="120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69" name="Text Box 1">
            <a:extLst>
              <a:ext uri="{FF2B5EF4-FFF2-40B4-BE49-F238E27FC236}">
                <a16:creationId xmlns:a16="http://schemas.microsoft.com/office/drawing/2014/main" id="{BB0BC324-4C61-104D-AA5A-13396C4BBDE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Text Box 2">
            <a:extLst>
              <a:ext uri="{FF2B5EF4-FFF2-40B4-BE49-F238E27FC236}">
                <a16:creationId xmlns:a16="http://schemas.microsoft.com/office/drawing/2014/main" id="{14D6AE62-B0A0-E64F-B1D5-3E180570DA2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60771" name="Text Box 3">
            <a:extLst>
              <a:ext uri="{FF2B5EF4-FFF2-40B4-BE49-F238E27FC236}">
                <a16:creationId xmlns:a16="http://schemas.microsoft.com/office/drawing/2014/main" id="{1798B7D8-6804-3040-A203-9BC30C28BBC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D20AC9E4-4FDA-2047-8913-F29213BFE288}" type="slidenum">
              <a:rPr lang="el-GR" altLang="en-US" sz="1200">
                <a:cs typeface="Arial" panose="020B0604020202020204" pitchFamily="34" charset="0"/>
              </a:rPr>
              <a:pPr algn="r">
                <a:lnSpc>
                  <a:spcPct val="100000"/>
                </a:lnSpc>
              </a:pPr>
              <a:t>64</a:t>
            </a:fld>
            <a:endParaRPr lang="el-GR" altLang="en-US" sz="120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7" name="Text Box 1">
            <a:extLst>
              <a:ext uri="{FF2B5EF4-FFF2-40B4-BE49-F238E27FC236}">
                <a16:creationId xmlns:a16="http://schemas.microsoft.com/office/drawing/2014/main" id="{115E3615-88C4-4D43-B475-64A584D8C66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18" name="Text Box 2">
            <a:extLst>
              <a:ext uri="{FF2B5EF4-FFF2-40B4-BE49-F238E27FC236}">
                <a16:creationId xmlns:a16="http://schemas.microsoft.com/office/drawing/2014/main" id="{2DC40CCA-84F3-E04D-8042-F0B5AAC690D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 Some situations cannot be controlled.</a:t>
            </a:r>
          </a:p>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 Sometimes control would be unethical.</a:t>
            </a:r>
          </a:p>
        </p:txBody>
      </p:sp>
      <p:sp>
        <p:nvSpPr>
          <p:cNvPr id="162819" name="Text Box 3">
            <a:extLst>
              <a:ext uri="{FF2B5EF4-FFF2-40B4-BE49-F238E27FC236}">
                <a16:creationId xmlns:a16="http://schemas.microsoft.com/office/drawing/2014/main" id="{ABBDE1BD-8A71-6448-9885-EA8D9EDE4CD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06B0B378-CF76-7B43-A4EC-666A991B2C96}" type="slidenum">
              <a:rPr lang="el-GR" altLang="en-US" sz="1200">
                <a:cs typeface="Arial" panose="020B0604020202020204" pitchFamily="34" charset="0"/>
              </a:rPr>
              <a:pPr algn="r">
                <a:lnSpc>
                  <a:spcPct val="100000"/>
                </a:lnSpc>
              </a:pPr>
              <a:t>65</a:t>
            </a:fld>
            <a:endParaRPr lang="el-GR" altLang="en-US" sz="120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1" name="Text Box 1">
            <a:extLst>
              <a:ext uri="{FF2B5EF4-FFF2-40B4-BE49-F238E27FC236}">
                <a16:creationId xmlns:a16="http://schemas.microsoft.com/office/drawing/2014/main" id="{E7009084-FDE4-F541-A9FE-E11F29C0A1F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Text Box 2">
            <a:extLst>
              <a:ext uri="{FF2B5EF4-FFF2-40B4-BE49-F238E27FC236}">
                <a16:creationId xmlns:a16="http://schemas.microsoft.com/office/drawing/2014/main" id="{3BEB06F5-4B62-1244-A68D-1DF28CE61AC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Define</a:t>
            </a:r>
            <a:r>
              <a:rPr lang="el-GR" altLang="en-US" dirty="0">
                <a:latin typeface="Arial" panose="020B0604020202020204" pitchFamily="34" charset="0"/>
                <a:cs typeface="Arial" panose="020B0604020202020204" pitchFamily="34" charset="0"/>
              </a:rPr>
              <a:t>:</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b="1" dirty="0">
                <a:latin typeface="Arial" panose="020B0604020202020204" pitchFamily="34" charset="0"/>
                <a:cs typeface="Arial" panose="020B0604020202020204" pitchFamily="34" charset="0"/>
              </a:rPr>
              <a:t> </a:t>
            </a:r>
            <a:r>
              <a:rPr lang="el-GR" altLang="en-US" b="1" u="sng" dirty="0" err="1">
                <a:latin typeface="Arial" panose="020B0604020202020204" pitchFamily="34" charset="0"/>
                <a:cs typeface="Arial" panose="020B0604020202020204" pitchFamily="34" charset="0"/>
              </a:rPr>
              <a:t>Field</a:t>
            </a:r>
            <a:r>
              <a:rPr lang="el-GR" altLang="en-US" b="1" u="sng" dirty="0">
                <a:latin typeface="Arial" panose="020B0604020202020204" pitchFamily="34" charset="0"/>
                <a:cs typeface="Arial" panose="020B0604020202020204" pitchFamily="34" charset="0"/>
              </a:rPr>
              <a:t> </a:t>
            </a:r>
            <a:r>
              <a:rPr lang="el-GR" altLang="en-US" b="1" u="sng" dirty="0" err="1">
                <a:latin typeface="Arial" panose="020B0604020202020204" pitchFamily="34" charset="0"/>
                <a:cs typeface="Arial" panose="020B0604020202020204" pitchFamily="34" charset="0"/>
              </a:rPr>
              <a:t>study</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is</a:t>
            </a:r>
            <a:r>
              <a:rPr lang="el-GR" altLang="en-US" dirty="0">
                <a:latin typeface="Arial" panose="020B0604020202020204" pitchFamily="34" charset="0"/>
                <a:cs typeface="Arial" panose="020B0604020202020204" pitchFamily="34" charset="0"/>
              </a:rPr>
              <a:t> a </a:t>
            </a:r>
            <a:r>
              <a:rPr lang="el-GR" altLang="en-US" dirty="0" err="1">
                <a:latin typeface="Arial" panose="020B0604020202020204" pitchFamily="34" charset="0"/>
                <a:cs typeface="Arial" panose="020B0604020202020204" pitchFamily="34" charset="0"/>
              </a:rPr>
              <a:t>research</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investigation</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carried</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out</a:t>
            </a:r>
            <a:r>
              <a:rPr lang="el-GR" altLang="en-US" dirty="0">
                <a:latin typeface="Arial" panose="020B0604020202020204" pitchFamily="34" charset="0"/>
                <a:cs typeface="Arial" panose="020B0604020202020204" pitchFamily="34" charset="0"/>
              </a:rPr>
              <a:t> in a </a:t>
            </a:r>
            <a:r>
              <a:rPr lang="el-GR" altLang="en-US" dirty="0" err="1">
                <a:latin typeface="Arial" panose="020B0604020202020204" pitchFamily="34" charset="0"/>
                <a:cs typeface="Arial" panose="020B0604020202020204" pitchFamily="34" charset="0"/>
              </a:rPr>
              <a:t>naturally</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occurring</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setting</a:t>
            </a:r>
            <a:r>
              <a:rPr lang="el-GR" altLang="en-US" dirty="0">
                <a:latin typeface="Arial" panose="020B0604020202020204" pitchFamily="34" charset="0"/>
                <a:cs typeface="Arial" panose="020B0604020202020204" pitchFamily="34" charset="0"/>
              </a:rPr>
              <a:t>. </a:t>
            </a:r>
          </a:p>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63843" name="Text Box 3">
            <a:extLst>
              <a:ext uri="{FF2B5EF4-FFF2-40B4-BE49-F238E27FC236}">
                <a16:creationId xmlns:a16="http://schemas.microsoft.com/office/drawing/2014/main" id="{A72917D8-7B15-A641-BAD3-2CBB5D07AAB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09E27F15-99AB-C441-BF64-0B0DB6DB9A4E}" type="slidenum">
              <a:rPr lang="el-GR" altLang="en-US" sz="1200">
                <a:cs typeface="Arial" panose="020B0604020202020204" pitchFamily="34" charset="0"/>
              </a:rPr>
              <a:pPr algn="r">
                <a:lnSpc>
                  <a:spcPct val="100000"/>
                </a:lnSpc>
              </a:pPr>
              <a:t>66</a:t>
            </a:fld>
            <a:endParaRPr lang="el-GR" altLang="en-US" sz="120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5" name="Text Box 1">
            <a:extLst>
              <a:ext uri="{FF2B5EF4-FFF2-40B4-BE49-F238E27FC236}">
                <a16:creationId xmlns:a16="http://schemas.microsoft.com/office/drawing/2014/main" id="{052F39E8-1408-414A-AA70-A5ABB81A45E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6" name="Text Box 2">
            <a:extLst>
              <a:ext uri="{FF2B5EF4-FFF2-40B4-BE49-F238E27FC236}">
                <a16:creationId xmlns:a16="http://schemas.microsoft.com/office/drawing/2014/main" id="{492A7098-0F09-F848-8EE8-5D0490A4CE8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64867" name="Text Box 3">
            <a:extLst>
              <a:ext uri="{FF2B5EF4-FFF2-40B4-BE49-F238E27FC236}">
                <a16:creationId xmlns:a16="http://schemas.microsoft.com/office/drawing/2014/main" id="{6B4760BD-2A57-A24C-942B-96AB7B7E41C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891A13DD-1E3E-404A-BDB1-5AE16C06669F}" type="slidenum">
              <a:rPr lang="el-GR" altLang="en-US" sz="1200">
                <a:cs typeface="Arial" panose="020B0604020202020204" pitchFamily="34" charset="0"/>
              </a:rPr>
              <a:pPr algn="r">
                <a:lnSpc>
                  <a:spcPct val="100000"/>
                </a:lnSpc>
              </a:pPr>
              <a:t>67</a:t>
            </a:fld>
            <a:endParaRPr lang="el-GR" altLang="en-US" sz="120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89" name="Text Box 1">
            <a:extLst>
              <a:ext uri="{FF2B5EF4-FFF2-40B4-BE49-F238E27FC236}">
                <a16:creationId xmlns:a16="http://schemas.microsoft.com/office/drawing/2014/main" id="{33266A5E-7F9A-FD4E-B6D5-71145723ACA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0" name="Text Box 2">
            <a:extLst>
              <a:ext uri="{FF2B5EF4-FFF2-40B4-BE49-F238E27FC236}">
                <a16:creationId xmlns:a16="http://schemas.microsoft.com/office/drawing/2014/main" id="{1DEF6BA2-81F1-6645-B143-18665BDB344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65891" name="Text Box 3">
            <a:extLst>
              <a:ext uri="{FF2B5EF4-FFF2-40B4-BE49-F238E27FC236}">
                <a16:creationId xmlns:a16="http://schemas.microsoft.com/office/drawing/2014/main" id="{AC0D7E61-CA73-3241-8844-A09BA626793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08E51C3F-124A-6746-80F7-428F9122BCD2}" type="slidenum">
              <a:rPr lang="el-GR" altLang="en-US" sz="1200">
                <a:cs typeface="Arial" panose="020B0604020202020204" pitchFamily="34" charset="0"/>
              </a:rPr>
              <a:pPr algn="r">
                <a:lnSpc>
                  <a:spcPct val="100000"/>
                </a:lnSpc>
              </a:pPr>
              <a:t>68</a:t>
            </a:fld>
            <a:endParaRPr lang="el-GR" altLang="en-US" sz="120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3" name="Text Box 1">
            <a:extLst>
              <a:ext uri="{FF2B5EF4-FFF2-40B4-BE49-F238E27FC236}">
                <a16:creationId xmlns:a16="http://schemas.microsoft.com/office/drawing/2014/main" id="{55D17AC3-D056-5344-BE53-D7FE6690768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4" name="Text Box 2">
            <a:extLst>
              <a:ext uri="{FF2B5EF4-FFF2-40B4-BE49-F238E27FC236}">
                <a16:creationId xmlns:a16="http://schemas.microsoft.com/office/drawing/2014/main" id="{432E9BA9-9512-2E45-8072-3E313B73307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66915" name="Text Box 3">
            <a:extLst>
              <a:ext uri="{FF2B5EF4-FFF2-40B4-BE49-F238E27FC236}">
                <a16:creationId xmlns:a16="http://schemas.microsoft.com/office/drawing/2014/main" id="{236F115B-5675-AA42-A163-890374C4458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C26995E8-054B-2A4B-BF54-91A76FEE6ACC}" type="slidenum">
              <a:rPr lang="el-GR" altLang="en-US" sz="1200">
                <a:cs typeface="Arial" panose="020B0604020202020204" pitchFamily="34" charset="0"/>
              </a:rPr>
              <a:pPr algn="r">
                <a:lnSpc>
                  <a:spcPct val="100000"/>
                </a:lnSpc>
              </a:pPr>
              <a:t>69</a:t>
            </a:fld>
            <a:endParaRPr lang="el-GR" altLang="en-US" sz="120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Text Box 1">
            <a:extLst>
              <a:ext uri="{FF2B5EF4-FFF2-40B4-BE49-F238E27FC236}">
                <a16:creationId xmlns:a16="http://schemas.microsoft.com/office/drawing/2014/main" id="{99B3528D-AD82-814C-9461-8A36A2FC4FB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Text Box 2">
            <a:extLst>
              <a:ext uri="{FF2B5EF4-FFF2-40B4-BE49-F238E27FC236}">
                <a16:creationId xmlns:a16="http://schemas.microsoft.com/office/drawing/2014/main" id="{67698163-BE31-C043-9586-A2CDA4C363C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b="1" dirty="0">
              <a:latin typeface="Arial" panose="020B0604020202020204" pitchFamily="34" charset="0"/>
              <a:cs typeface="Arial" panose="020B0604020202020204" pitchFamily="34" charset="0"/>
            </a:endParaRPr>
          </a:p>
        </p:txBody>
      </p:sp>
      <p:sp>
        <p:nvSpPr>
          <p:cNvPr id="99331" name="Text Box 3">
            <a:extLst>
              <a:ext uri="{FF2B5EF4-FFF2-40B4-BE49-F238E27FC236}">
                <a16:creationId xmlns:a16="http://schemas.microsoft.com/office/drawing/2014/main" id="{B7139495-6FF5-6345-8DFA-92C364FD2BB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EE8282C7-226A-364D-838F-0D14F3B195FA}" type="slidenum">
              <a:rPr lang="el-GR" altLang="en-US" sz="1200">
                <a:cs typeface="Arial" panose="020B0604020202020204" pitchFamily="34" charset="0"/>
              </a:rPr>
              <a:pPr algn="r">
                <a:lnSpc>
                  <a:spcPct val="100000"/>
                </a:lnSpc>
              </a:pPr>
              <a:t>8</a:t>
            </a:fld>
            <a:endParaRPr lang="el-GR" altLang="en-US" sz="120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7" name="Text Box 1">
            <a:extLst>
              <a:ext uri="{FF2B5EF4-FFF2-40B4-BE49-F238E27FC236}">
                <a16:creationId xmlns:a16="http://schemas.microsoft.com/office/drawing/2014/main" id="{D95C81B0-D857-1249-B207-A3E4DF8792B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38" name="Text Box 2">
            <a:extLst>
              <a:ext uri="{FF2B5EF4-FFF2-40B4-BE49-F238E27FC236}">
                <a16:creationId xmlns:a16="http://schemas.microsoft.com/office/drawing/2014/main" id="{FCA9BDE3-D9C4-6140-8089-1C2324A08FA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67939" name="Text Box 3">
            <a:extLst>
              <a:ext uri="{FF2B5EF4-FFF2-40B4-BE49-F238E27FC236}">
                <a16:creationId xmlns:a16="http://schemas.microsoft.com/office/drawing/2014/main" id="{DA283583-47AD-EE44-9CC6-1715F8C2905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EB2925D4-DA7B-A545-A6F3-65980F0F387C}" type="slidenum">
              <a:rPr lang="el-GR" altLang="en-US" sz="1200">
                <a:cs typeface="Arial" panose="020B0604020202020204" pitchFamily="34" charset="0"/>
              </a:rPr>
              <a:pPr algn="r">
                <a:lnSpc>
                  <a:spcPct val="100000"/>
                </a:lnSpc>
              </a:pPr>
              <a:t>70</a:t>
            </a:fld>
            <a:endParaRPr lang="el-GR" altLang="en-US" sz="1200">
              <a:cs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1" name="Text Box 1">
            <a:extLst>
              <a:ext uri="{FF2B5EF4-FFF2-40B4-BE49-F238E27FC236}">
                <a16:creationId xmlns:a16="http://schemas.microsoft.com/office/drawing/2014/main" id="{554CC3EB-C303-F84F-B41D-6ABCF48FB08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2" name="Text Box 2">
            <a:extLst>
              <a:ext uri="{FF2B5EF4-FFF2-40B4-BE49-F238E27FC236}">
                <a16:creationId xmlns:a16="http://schemas.microsoft.com/office/drawing/2014/main" id="{5CD996AE-3E6A-DA45-840F-78911D9F139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Text Box 1">
            <a:extLst>
              <a:ext uri="{FF2B5EF4-FFF2-40B4-BE49-F238E27FC236}">
                <a16:creationId xmlns:a16="http://schemas.microsoft.com/office/drawing/2014/main" id="{65F4E140-EAD6-9746-8228-8ADD8C169C5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0E7D63B0-869B-124F-83C7-47C5F0FDC26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b="1" dirty="0">
                <a:latin typeface="Arial" panose="020B0604020202020204" pitchFamily="34" charset="0"/>
                <a:cs typeface="Arial" panose="020B0604020202020204" pitchFamily="34" charset="0"/>
              </a:rPr>
              <a:t>*</a:t>
            </a:r>
            <a:r>
              <a:rPr lang="el-GR" altLang="en-US" b="1" dirty="0" err="1">
                <a:latin typeface="Arial" panose="020B0604020202020204" pitchFamily="34" charset="0"/>
                <a:cs typeface="Arial" panose="020B0604020202020204" pitchFamily="34" charset="0"/>
              </a:rPr>
              <a:t>Numbers</a:t>
            </a:r>
            <a:r>
              <a:rPr lang="el-GR" altLang="en-US" b="1" dirty="0">
                <a:latin typeface="Arial" panose="020B0604020202020204" pitchFamily="34" charset="0"/>
                <a:cs typeface="Arial" panose="020B0604020202020204" pitchFamily="34" charset="0"/>
              </a:rPr>
              <a:t> in </a:t>
            </a:r>
            <a:r>
              <a:rPr lang="el-GR" altLang="en-US" b="1" dirty="0" err="1">
                <a:latin typeface="Arial" panose="020B0604020202020204" pitchFamily="34" charset="0"/>
                <a:cs typeface="Arial" panose="020B0604020202020204" pitchFamily="34" charset="0"/>
              </a:rPr>
              <a:t>parentheses</a:t>
            </a:r>
            <a:r>
              <a:rPr lang="el-GR" altLang="en-US" b="1" dirty="0">
                <a:latin typeface="Arial" panose="020B0604020202020204" pitchFamily="34" charset="0"/>
                <a:cs typeface="Arial" panose="020B0604020202020204" pitchFamily="34" charset="0"/>
              </a:rPr>
              <a:t> </a:t>
            </a:r>
            <a:r>
              <a:rPr lang="el-GR" altLang="en-US" b="1" dirty="0" err="1">
                <a:latin typeface="Arial" panose="020B0604020202020204" pitchFamily="34" charset="0"/>
                <a:cs typeface="Arial" panose="020B0604020202020204" pitchFamily="34" charset="0"/>
              </a:rPr>
              <a:t>indicate</a:t>
            </a:r>
            <a:r>
              <a:rPr lang="el-GR" altLang="en-US" b="1" dirty="0">
                <a:latin typeface="Arial" panose="020B0604020202020204" pitchFamily="34" charset="0"/>
                <a:cs typeface="Arial" panose="020B0604020202020204" pitchFamily="34" charset="0"/>
              </a:rPr>
              <a:t> in </a:t>
            </a:r>
            <a:r>
              <a:rPr lang="el-GR" altLang="en-US" b="1" dirty="0" err="1">
                <a:latin typeface="Arial" panose="020B0604020202020204" pitchFamily="34" charset="0"/>
                <a:cs typeface="Arial" panose="020B0604020202020204" pitchFamily="34" charset="0"/>
              </a:rPr>
              <a:t>which</a:t>
            </a:r>
            <a:r>
              <a:rPr lang="el-GR" altLang="en-US" b="1" dirty="0">
                <a:latin typeface="Arial" panose="020B0604020202020204" pitchFamily="34" charset="0"/>
                <a:cs typeface="Arial" panose="020B0604020202020204" pitchFamily="34" charset="0"/>
              </a:rPr>
              <a:t> </a:t>
            </a:r>
            <a:r>
              <a:rPr lang="el-GR" altLang="en-US" b="1" dirty="0" err="1">
                <a:latin typeface="Arial" panose="020B0604020202020204" pitchFamily="34" charset="0"/>
                <a:cs typeface="Arial" panose="020B0604020202020204" pitchFamily="34" charset="0"/>
              </a:rPr>
              <a:t>chapter</a:t>
            </a:r>
            <a:r>
              <a:rPr lang="el-GR" altLang="en-US" b="1" dirty="0">
                <a:latin typeface="Arial" panose="020B0604020202020204" pitchFamily="34" charset="0"/>
                <a:cs typeface="Arial" panose="020B0604020202020204" pitchFamily="34" charset="0"/>
              </a:rPr>
              <a:t> the </a:t>
            </a:r>
            <a:r>
              <a:rPr lang="el-GR" altLang="en-US" b="1" dirty="0" err="1">
                <a:latin typeface="Arial" panose="020B0604020202020204" pitchFamily="34" charset="0"/>
                <a:cs typeface="Arial" panose="020B0604020202020204" pitchFamily="34" charset="0"/>
              </a:rPr>
              <a:t>question</a:t>
            </a:r>
            <a:r>
              <a:rPr lang="el-GR" altLang="en-US" b="1" dirty="0">
                <a:latin typeface="Arial" panose="020B0604020202020204" pitchFamily="34" charset="0"/>
                <a:cs typeface="Arial" panose="020B0604020202020204" pitchFamily="34" charset="0"/>
              </a:rPr>
              <a:t> </a:t>
            </a:r>
            <a:r>
              <a:rPr lang="el-GR" altLang="en-US" b="1" dirty="0" err="1">
                <a:latin typeface="Arial" panose="020B0604020202020204" pitchFamily="34" charset="0"/>
                <a:cs typeface="Arial" panose="020B0604020202020204" pitchFamily="34" charset="0"/>
              </a:rPr>
              <a:t>is</a:t>
            </a:r>
            <a:r>
              <a:rPr lang="el-GR" altLang="en-US" b="1" dirty="0">
                <a:latin typeface="Arial" panose="020B0604020202020204" pitchFamily="34" charset="0"/>
                <a:cs typeface="Arial" panose="020B0604020202020204" pitchFamily="34" charset="0"/>
              </a:rPr>
              <a:t> </a:t>
            </a:r>
            <a:r>
              <a:rPr lang="el-GR" altLang="en-US" b="1" dirty="0" err="1">
                <a:latin typeface="Arial" panose="020B0604020202020204" pitchFamily="34" charset="0"/>
                <a:cs typeface="Arial" panose="020B0604020202020204" pitchFamily="34" charset="0"/>
              </a:rPr>
              <a:t>addressed</a:t>
            </a:r>
            <a:r>
              <a:rPr lang="el-GR" altLang="en-US" b="1" dirty="0">
                <a:latin typeface="Arial" panose="020B0604020202020204" pitchFamily="34" charset="0"/>
                <a:cs typeface="Arial" panose="020B0604020202020204" pitchFamily="34" charset="0"/>
              </a:rPr>
              <a:t>.</a:t>
            </a:r>
          </a:p>
        </p:txBody>
      </p:sp>
      <p:sp>
        <p:nvSpPr>
          <p:cNvPr id="100355" name="Text Box 3">
            <a:extLst>
              <a:ext uri="{FF2B5EF4-FFF2-40B4-BE49-F238E27FC236}">
                <a16:creationId xmlns:a16="http://schemas.microsoft.com/office/drawing/2014/main" id="{281D6D0C-6746-0A43-A22D-AA93575856F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277029ED-A1A1-7F42-BF34-23E548D54753}" type="slidenum">
              <a:rPr lang="el-GR" altLang="en-US" sz="1200">
                <a:cs typeface="Arial" panose="020B0604020202020204" pitchFamily="34" charset="0"/>
              </a:rPr>
              <a:pPr algn="r">
                <a:lnSpc>
                  <a:spcPct val="100000"/>
                </a:lnSpc>
              </a:pPr>
              <a:t>9</a:t>
            </a:fld>
            <a:endParaRPr lang="el-GR" altLang="en-US" sz="120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Text Box 1">
            <a:extLst>
              <a:ext uri="{FF2B5EF4-FFF2-40B4-BE49-F238E27FC236}">
                <a16:creationId xmlns:a16="http://schemas.microsoft.com/office/drawing/2014/main" id="{13A7486E-F99B-6D45-8309-CE0FBBFF9C5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Text Box 2">
            <a:extLst>
              <a:ext uri="{FF2B5EF4-FFF2-40B4-BE49-F238E27FC236}">
                <a16:creationId xmlns:a16="http://schemas.microsoft.com/office/drawing/2014/main" id="{7DAF57B2-D36C-7D40-9EF0-09FBEB370D1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b="1" dirty="0">
              <a:latin typeface="Arial" panose="020B0604020202020204" pitchFamily="34" charset="0"/>
              <a:cs typeface="Arial" panose="020B0604020202020204" pitchFamily="34" charset="0"/>
            </a:endParaRPr>
          </a:p>
        </p:txBody>
      </p:sp>
      <p:sp>
        <p:nvSpPr>
          <p:cNvPr id="101379" name="Text Box 3">
            <a:extLst>
              <a:ext uri="{FF2B5EF4-FFF2-40B4-BE49-F238E27FC236}">
                <a16:creationId xmlns:a16="http://schemas.microsoft.com/office/drawing/2014/main" id="{99F9D248-D534-454A-89AC-16D5763622F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C34C271F-618E-5243-8371-7FB62909D9DB}" type="slidenum">
              <a:rPr lang="el-GR" altLang="en-US" sz="1200">
                <a:cs typeface="Arial" panose="020B0604020202020204" pitchFamily="34" charset="0"/>
              </a:rPr>
              <a:pPr algn="r">
                <a:lnSpc>
                  <a:spcPct val="100000"/>
                </a:lnSpc>
              </a:pPr>
              <a:t>10</a:t>
            </a:fld>
            <a:endParaRPr lang="el-GR" altLang="en-US" sz="120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Text Box 1">
            <a:extLst>
              <a:ext uri="{FF2B5EF4-FFF2-40B4-BE49-F238E27FC236}">
                <a16:creationId xmlns:a16="http://schemas.microsoft.com/office/drawing/2014/main" id="{E6E6866B-29A3-5740-8AC7-461EAF2842F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Text Box 2">
            <a:extLst>
              <a:ext uri="{FF2B5EF4-FFF2-40B4-BE49-F238E27FC236}">
                <a16:creationId xmlns:a16="http://schemas.microsoft.com/office/drawing/2014/main" id="{A8737272-D787-384E-933C-B2323C9502C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02403" name="Text Box 3">
            <a:extLst>
              <a:ext uri="{FF2B5EF4-FFF2-40B4-BE49-F238E27FC236}">
                <a16:creationId xmlns:a16="http://schemas.microsoft.com/office/drawing/2014/main" id="{A8FB3A83-944C-6D42-AF04-44AF462551C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D5E84D60-C1C2-B444-8E04-44FEE38ACE31}" type="slidenum">
              <a:rPr lang="el-GR" altLang="en-US" sz="1200">
                <a:cs typeface="Arial" panose="020B0604020202020204" pitchFamily="34" charset="0"/>
              </a:rPr>
              <a:pPr algn="r">
                <a:lnSpc>
                  <a:spcPct val="100000"/>
                </a:lnSpc>
              </a:pPr>
              <a:t>11</a:t>
            </a:fld>
            <a:endParaRPr lang="el-GR" altLang="en-US" sz="120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724" y="306333"/>
            <a:ext cx="7991469" cy="890419"/>
          </a:xfrm>
        </p:spPr>
        <p:txBody>
          <a:bodyPr/>
          <a:lstStyle/>
          <a:p>
            <a:r>
              <a:rPr lang="en-US"/>
              <a:t>Click to edit Master title style</a:t>
            </a:r>
            <a:endParaRPr lang="en-US" dirty="0"/>
          </a:p>
        </p:txBody>
      </p:sp>
      <p:sp>
        <p:nvSpPr>
          <p:cNvPr id="3" name="Content Placeholder 2"/>
          <p:cNvSpPr>
            <a:spLocks noGrp="1"/>
          </p:cNvSpPr>
          <p:nvPr>
            <p:ph idx="1"/>
          </p:nvPr>
        </p:nvSpPr>
        <p:spPr>
          <a:xfrm>
            <a:off x="539553" y="1484784"/>
            <a:ext cx="7994848" cy="4752528"/>
          </a:xfrm>
        </p:spPr>
        <p:txBody>
          <a:bodyPr lIns="90000" anchor="t"/>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C1BA5EA6-45DF-0243-9F0E-5C5B97AF296B}"/>
              </a:ext>
            </a:extLst>
          </p:cNvPr>
          <p:cNvSpPr>
            <a:spLocks noGrp="1"/>
          </p:cNvSpPr>
          <p:nvPr>
            <p:ph type="sldNum" sz="quarter" idx="10"/>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1465041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1228" y="1484784"/>
            <a:ext cx="3628724" cy="3767397"/>
          </a:xfrm>
        </p:spPr>
        <p:txBody>
          <a:bodyPr>
            <a:normAutofit/>
          </a:bodyPr>
          <a:lstStyle>
            <a:lvl1pPr marL="0" indent="0">
              <a:buFont typeface="Arial" panose="020B0604020202020204" pitchFamily="34" charset="0"/>
              <a:buNone/>
              <a:defRPr b="1">
                <a:solidFill>
                  <a:schemeClr val="accent2">
                    <a:lumMod val="75000"/>
                  </a:schemeClr>
                </a:solidFill>
              </a:defRPr>
            </a:lvl1pPr>
            <a:lvl2pPr marL="238950" indent="-141750">
              <a:buFont typeface="Arial" panose="020B0604020202020204" pitchFamily="34" charset="0"/>
              <a:buChar char="•"/>
              <a:defRPr/>
            </a:lvl2pPr>
            <a:lvl3pPr marL="552150" indent="-285750">
              <a:buFont typeface=".AppleSystemUIFont"/>
              <a:buChar char="-"/>
              <a:defRPr/>
            </a:lvl3pPr>
            <a:lvl4pPr marL="1371600" indent="0">
              <a:buNone/>
              <a:defRPr/>
            </a:lvl4pPr>
            <a:lvl5pPr marL="1828800" indent="0">
              <a:buNone/>
              <a:defRPr/>
            </a:lvl5pPr>
          </a:lstStyle>
          <a:p>
            <a:pPr lvl="0"/>
            <a:r>
              <a:rPr lang="en-US" dirty="0"/>
              <a:t>Click to edit Master text sty</a:t>
            </a:r>
          </a:p>
          <a:p>
            <a:pPr lvl="1"/>
            <a:r>
              <a:rPr lang="el-GR" dirty="0"/>
              <a:t>Δεύτερο</a:t>
            </a:r>
          </a:p>
          <a:p>
            <a:pPr lvl="2"/>
            <a:r>
              <a:rPr lang="el-GR" dirty="0"/>
              <a:t> </a:t>
            </a:r>
            <a:endParaRPr lang="en-US" dirty="0"/>
          </a:p>
        </p:txBody>
      </p:sp>
      <p:sp>
        <p:nvSpPr>
          <p:cNvPr id="2" name="Slide Number Placeholder 1">
            <a:extLst>
              <a:ext uri="{FF2B5EF4-FFF2-40B4-BE49-F238E27FC236}">
                <a16:creationId xmlns:a16="http://schemas.microsoft.com/office/drawing/2014/main" id="{E5B2BF57-3065-9E40-ABF3-62694DE32330}"/>
              </a:ext>
            </a:extLst>
          </p:cNvPr>
          <p:cNvSpPr>
            <a:spLocks noGrp="1"/>
          </p:cNvSpPr>
          <p:nvPr>
            <p:ph type="sldNum" sz="quarter" idx="10"/>
          </p:nvPr>
        </p:nvSpPr>
        <p:spPr/>
        <p:txBody>
          <a:bodyPr/>
          <a:lstStyle/>
          <a:p>
            <a:fld id="{068CDF2E-EC3D-234C-BF92-AB9B7C0160F3}" type="slidenum">
              <a:rPr lang="en-US" smtClean="0"/>
              <a:t>‹#›</a:t>
            </a:fld>
            <a:endParaRPr lang="en-US"/>
          </a:p>
        </p:txBody>
      </p:sp>
      <p:sp>
        <p:nvSpPr>
          <p:cNvPr id="6" name="Content Placeholder 2">
            <a:extLst>
              <a:ext uri="{FF2B5EF4-FFF2-40B4-BE49-F238E27FC236}">
                <a16:creationId xmlns:a16="http://schemas.microsoft.com/office/drawing/2014/main" id="{8096ED86-67CE-684B-9008-188F1245C09D}"/>
              </a:ext>
            </a:extLst>
          </p:cNvPr>
          <p:cNvSpPr>
            <a:spLocks noGrp="1"/>
          </p:cNvSpPr>
          <p:nvPr>
            <p:ph sz="half" idx="11" hasCustomPrompt="1"/>
          </p:nvPr>
        </p:nvSpPr>
        <p:spPr>
          <a:xfrm>
            <a:off x="4572000" y="1484784"/>
            <a:ext cx="3628724" cy="3767397"/>
          </a:xfrm>
        </p:spPr>
        <p:txBody>
          <a:bodyPr>
            <a:normAutofit/>
          </a:bodyPr>
          <a:lstStyle>
            <a:lvl1pPr marL="0" indent="0">
              <a:buFont typeface="Arial" panose="020B0604020202020204" pitchFamily="34" charset="0"/>
              <a:buNone/>
              <a:defRPr b="1">
                <a:solidFill>
                  <a:schemeClr val="accent2">
                    <a:lumMod val="75000"/>
                  </a:schemeClr>
                </a:solidFill>
              </a:defRPr>
            </a:lvl1pPr>
            <a:lvl2pPr marL="238950" indent="-141750">
              <a:buFont typeface="Arial" panose="020B0604020202020204" pitchFamily="34" charset="0"/>
              <a:buChar char="•"/>
              <a:defRPr/>
            </a:lvl2pPr>
            <a:lvl3pPr marL="552150" indent="-285750">
              <a:buFont typeface=".AppleSystemUIFont"/>
              <a:buChar char="-"/>
              <a:defRPr/>
            </a:lvl3pPr>
            <a:lvl4pPr marL="1371600" indent="0">
              <a:buNone/>
              <a:defRPr/>
            </a:lvl4pPr>
            <a:lvl5pPr marL="1828800" indent="0">
              <a:buNone/>
              <a:defRPr/>
            </a:lvl5pPr>
          </a:lstStyle>
          <a:p>
            <a:pPr lvl="0"/>
            <a:r>
              <a:rPr lang="en-US" dirty="0"/>
              <a:t>Click to edit Master text sty</a:t>
            </a:r>
          </a:p>
          <a:p>
            <a:pPr lvl="1"/>
            <a:r>
              <a:rPr lang="el-GR" dirty="0"/>
              <a:t>Δεύτερο</a:t>
            </a:r>
          </a:p>
          <a:p>
            <a:pPr lvl="2"/>
            <a:r>
              <a:rPr lang="el-GR" dirty="0"/>
              <a:t> </a:t>
            </a:r>
            <a:endParaRPr lang="en-US" dirty="0"/>
          </a:p>
        </p:txBody>
      </p:sp>
    </p:spTree>
    <p:extLst>
      <p:ext uri="{BB962C8B-B14F-4D97-AF65-F5344CB8AC3E}">
        <p14:creationId xmlns:p14="http://schemas.microsoft.com/office/powerpoint/2010/main" val="4479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11228" y="624110"/>
            <a:ext cx="8023172" cy="572642"/>
          </a:xfr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1228" y="2139428"/>
            <a:ext cx="3628724" cy="4264882"/>
          </a:xfrm>
        </p:spPr>
        <p:txBody>
          <a:bodyP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572001" y="2161931"/>
            <a:ext cx="3962400" cy="4071959"/>
          </a:xfrm>
        </p:spPr>
        <p:txBody>
          <a:bodyP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91FC97F8-5949-D248-8AF5-C670CA38592E}"/>
              </a:ext>
            </a:extLst>
          </p:cNvPr>
          <p:cNvSpPr>
            <a:spLocks noGrp="1"/>
          </p:cNvSpPr>
          <p:nvPr>
            <p:ph type="body" sz="quarter" idx="11"/>
          </p:nvPr>
        </p:nvSpPr>
        <p:spPr>
          <a:xfrm>
            <a:off x="511228" y="1487933"/>
            <a:ext cx="8023225" cy="360313"/>
          </a:xfrm>
        </p:spPr>
        <p:txBody>
          <a:bodyPr/>
          <a:lstStyle>
            <a:lvl2pPr marL="457200" indent="0">
              <a:buNone/>
              <a:defRPr/>
            </a:lvl2pPr>
            <a:lvl3pPr marL="914400" indent="0">
              <a:buNone/>
              <a:defRPr/>
            </a:lvl3pPr>
          </a:lstStyle>
          <a:p>
            <a:pPr lvl="0"/>
            <a:r>
              <a:rPr lang="en-US" dirty="0"/>
              <a:t>Click to edit Master text styles</a:t>
            </a:r>
          </a:p>
        </p:txBody>
      </p:sp>
      <p:sp>
        <p:nvSpPr>
          <p:cNvPr id="2" name="Slide Number Placeholder 1">
            <a:extLst>
              <a:ext uri="{FF2B5EF4-FFF2-40B4-BE49-F238E27FC236}">
                <a16:creationId xmlns:a16="http://schemas.microsoft.com/office/drawing/2014/main" id="{04FE71A6-BE2D-7E47-B927-A352FBA889D1}"/>
              </a:ext>
            </a:extLst>
          </p:cNvPr>
          <p:cNvSpPr>
            <a:spLocks noGrp="1"/>
          </p:cNvSpPr>
          <p:nvPr>
            <p:ph type="sldNum" sz="quarter" idx="12"/>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208026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7BC65D6-C93B-524B-BEBA-4E1E92724C30}"/>
              </a:ext>
            </a:extLst>
          </p:cNvPr>
          <p:cNvSpPr>
            <a:spLocks noGrp="1"/>
          </p:cNvSpPr>
          <p:nvPr>
            <p:ph type="body" sz="quarter" idx="15"/>
          </p:nvPr>
        </p:nvSpPr>
        <p:spPr>
          <a:xfrm>
            <a:off x="467544" y="1693295"/>
            <a:ext cx="3439294" cy="4518965"/>
          </a:xfrm>
        </p:spPr>
        <p:txBody>
          <a:bodyPr/>
          <a:lstStyle>
            <a:lvl1pPr marL="0" indent="0" algn="l">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3" name="Picture Placeholder 2">
            <a:extLst>
              <a:ext uri="{FF2B5EF4-FFF2-40B4-BE49-F238E27FC236}">
                <a16:creationId xmlns:a16="http://schemas.microsoft.com/office/drawing/2014/main" id="{5A7D7B79-2CA2-874D-B437-7C5A112945FB}"/>
              </a:ext>
            </a:extLst>
          </p:cNvPr>
          <p:cNvSpPr>
            <a:spLocks noGrp="1"/>
          </p:cNvSpPr>
          <p:nvPr>
            <p:ph type="pic" sz="quarter" idx="16"/>
          </p:nvPr>
        </p:nvSpPr>
        <p:spPr>
          <a:xfrm>
            <a:off x="4312721" y="365124"/>
            <a:ext cx="4202629" cy="5847137"/>
          </a:xfrm>
        </p:spPr>
        <p:txBody>
          <a:bodyPr/>
          <a:lstStyle/>
          <a:p>
            <a:endParaRPr lang="en-US"/>
          </a:p>
        </p:txBody>
      </p:sp>
      <p:sp>
        <p:nvSpPr>
          <p:cNvPr id="2" name="Slide Number Placeholder 1">
            <a:extLst>
              <a:ext uri="{FF2B5EF4-FFF2-40B4-BE49-F238E27FC236}">
                <a16:creationId xmlns:a16="http://schemas.microsoft.com/office/drawing/2014/main" id="{5A5C076D-1BBE-9E44-8D54-9501C035D2EE}"/>
              </a:ext>
            </a:extLst>
          </p:cNvPr>
          <p:cNvSpPr>
            <a:spLocks noGrp="1"/>
          </p:cNvSpPr>
          <p:nvPr>
            <p:ph type="sldNum" sz="quarter" idx="17"/>
          </p:nvPr>
        </p:nvSpPr>
        <p:spPr/>
        <p:txBody>
          <a:bodyPr/>
          <a:lstStyle/>
          <a:p>
            <a:fld id="{068CDF2E-EC3D-234C-BF92-AB9B7C0160F3}" type="slidenum">
              <a:rPr lang="en-US" smtClean="0"/>
              <a:t>‹#›</a:t>
            </a:fld>
            <a:endParaRPr lang="en-US"/>
          </a:p>
        </p:txBody>
      </p:sp>
      <p:sp>
        <p:nvSpPr>
          <p:cNvPr id="6" name="Title Placeholder 1">
            <a:extLst>
              <a:ext uri="{FF2B5EF4-FFF2-40B4-BE49-F238E27FC236}">
                <a16:creationId xmlns:a16="http://schemas.microsoft.com/office/drawing/2014/main" id="{85AF7AA4-A665-FC41-A9B6-D590AEA8AC6B}"/>
              </a:ext>
            </a:extLst>
          </p:cNvPr>
          <p:cNvSpPr txBox="1">
            <a:spLocks/>
          </p:cNvSpPr>
          <p:nvPr userDrawn="1"/>
        </p:nvSpPr>
        <p:spPr>
          <a:xfrm>
            <a:off x="467544" y="908721"/>
            <a:ext cx="3672408" cy="543596"/>
          </a:xfrm>
          <a:prstGeom prst="rect">
            <a:avLst/>
          </a:prstGeom>
        </p:spPr>
        <p:txBody>
          <a:bodyPr vert="horz" lIns="91440" tIns="45720" rIns="91440" bIns="45720" rtlCol="0" anchor="t">
            <a:normAutofit/>
          </a:bodyPr>
          <a:lstStyle>
            <a:lvl1pPr marL="0" indent="0" algn="l" defTabSz="457200" rtl="0" eaLnBrk="1" latinLnBrk="0" hangingPunct="1">
              <a:spcBef>
                <a:spcPct val="0"/>
              </a:spcBef>
              <a:buFont typeface="Zapf Dingbats"/>
              <a:buNone/>
              <a:defRPr sz="32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lnSpc>
                <a:spcPct val="100000"/>
              </a:lnSpc>
              <a:spcAft>
                <a:spcPts val="0"/>
              </a:spcAft>
              <a:buClrTx/>
              <a:buSzTx/>
            </a:pPr>
            <a:endParaRPr lang="en-US" sz="2400" dirty="0"/>
          </a:p>
        </p:txBody>
      </p:sp>
      <p:sp>
        <p:nvSpPr>
          <p:cNvPr id="4" name="Title 3">
            <a:extLst>
              <a:ext uri="{FF2B5EF4-FFF2-40B4-BE49-F238E27FC236}">
                <a16:creationId xmlns:a16="http://schemas.microsoft.com/office/drawing/2014/main" id="{CA313CB0-1BD3-E24D-B3D6-CB27425E4680}"/>
              </a:ext>
            </a:extLst>
          </p:cNvPr>
          <p:cNvSpPr>
            <a:spLocks noGrp="1"/>
          </p:cNvSpPr>
          <p:nvPr>
            <p:ph type="title"/>
          </p:nvPr>
        </p:nvSpPr>
        <p:spPr>
          <a:xfrm>
            <a:off x="467544" y="365124"/>
            <a:ext cx="3439294" cy="543597"/>
          </a:xfrm>
        </p:spPr>
        <p:txBody>
          <a:bodyPr>
            <a:normAutofit/>
          </a:bodyPr>
          <a:lstStyle>
            <a:lvl1pPr marL="0" indent="0">
              <a:buNone/>
              <a:defRPr sz="2400"/>
            </a:lvl1pPr>
          </a:lstStyle>
          <a:p>
            <a:r>
              <a:rPr lang="en-US" dirty="0"/>
              <a:t>Click to edit</a:t>
            </a:r>
          </a:p>
        </p:txBody>
      </p:sp>
    </p:spTree>
    <p:extLst>
      <p:ext uri="{BB962C8B-B14F-4D97-AF65-F5344CB8AC3E}">
        <p14:creationId xmlns:p14="http://schemas.microsoft.com/office/powerpoint/2010/main" val="382593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04561-3696-0B4D-AAB6-B34399DE8A81}"/>
              </a:ext>
            </a:extLst>
          </p:cNvPr>
          <p:cNvSpPr>
            <a:spLocks noGrp="1"/>
          </p:cNvSpPr>
          <p:nvPr>
            <p:ph idx="1"/>
          </p:nvPr>
        </p:nvSpPr>
        <p:spPr>
          <a:xfrm>
            <a:off x="457201" y="293690"/>
            <a:ext cx="8228013" cy="5989637"/>
          </a:xfrm>
          <a:prstGeom prst="rect">
            <a:avLst/>
          </a:prstGeom>
        </p:spPr>
        <p:txBody>
          <a:bodyPr anchor="t"/>
          <a:lstStyle>
            <a:lvl1pPr marL="342900" indent="-342900">
              <a:buClr>
                <a:srgbClr val="448898"/>
              </a:buClr>
              <a:buFont typeface=".Hiragino Kaku Gothic Interface W3"/>
              <a:buChar char="⇒"/>
              <a:defRPr sz="3200" b="1">
                <a:solidFill>
                  <a:srgbClr val="448898"/>
                </a:solidFill>
              </a:defRPr>
            </a:lvl1pPr>
            <a:lvl2pPr marL="800100" indent="-342900">
              <a:buClr>
                <a:srgbClr val="448898"/>
              </a:buClr>
              <a:buFont typeface="Zapf Dingbats"/>
              <a:buChar char="➙"/>
              <a:defRPr sz="3200"/>
            </a:lvl2pPr>
            <a:lvl3pPr marL="1257300" indent="-342900">
              <a:buFont typeface="Arial" panose="020B0604020202020204" pitchFamily="34" charset="0"/>
              <a:buChar char="•"/>
              <a:defRPr sz="2800"/>
            </a:lvl3pPr>
            <a:lvl4pPr marL="1714500" indent="-342900">
              <a:buFont typeface="System Font Regular"/>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B0A3C2D4-6B66-8D4B-A7EE-7A7016931ABC}"/>
              </a:ext>
            </a:extLst>
          </p:cNvPr>
          <p:cNvSpPr>
            <a:spLocks noGrp="1"/>
          </p:cNvSpPr>
          <p:nvPr>
            <p:ph type="sldNum" sz="quarter" idx="10"/>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12359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CD1B07-1333-F846-82BA-53760F9B475A}"/>
              </a:ext>
            </a:extLst>
          </p:cNvPr>
          <p:cNvSpPr>
            <a:spLocks noGrp="1"/>
          </p:cNvSpPr>
          <p:nvPr>
            <p:ph idx="1"/>
          </p:nvPr>
        </p:nvSpPr>
        <p:spPr>
          <a:xfrm>
            <a:off x="511228" y="1905000"/>
            <a:ext cx="7994848" cy="2964160"/>
          </a:xfrm>
        </p:spPr>
        <p:txBody>
          <a:bodyPr>
            <a:normAutofit lnSpcReduction="10000"/>
          </a:bodyPr>
          <a:lstStyle>
            <a:lvl1pPr marL="342900" indent="-342900">
              <a:defRPr/>
            </a:lvl1pPr>
          </a:lstStyle>
          <a:p>
            <a:pPr marL="0" indent="0">
              <a:buNone/>
            </a:pPr>
            <a:endParaRPr lang="en-US" sz="1600" dirty="0"/>
          </a:p>
        </p:txBody>
      </p:sp>
      <p:sp>
        <p:nvSpPr>
          <p:cNvPr id="5" name="Title 4">
            <a:extLst>
              <a:ext uri="{FF2B5EF4-FFF2-40B4-BE49-F238E27FC236}">
                <a16:creationId xmlns:a16="http://schemas.microsoft.com/office/drawing/2014/main" id="{16B29065-04E5-3445-853B-CC09F2520A5A}"/>
              </a:ext>
            </a:extLst>
          </p:cNvPr>
          <p:cNvSpPr>
            <a:spLocks noGrp="1"/>
          </p:cNvSpPr>
          <p:nvPr>
            <p:ph type="title"/>
          </p:nvPr>
        </p:nvSpPr>
        <p:spPr/>
        <p:txBody>
          <a:bodyPr>
            <a:normAutofit/>
          </a:bodyPr>
          <a:lstStyle>
            <a:lvl1pPr>
              <a:defRPr sz="2000"/>
            </a:lvl1pPr>
          </a:lstStyle>
          <a:p>
            <a:r>
              <a:rPr lang="en-US" dirty="0"/>
              <a:t>Click to edit Master title style</a:t>
            </a:r>
          </a:p>
        </p:txBody>
      </p:sp>
      <p:sp>
        <p:nvSpPr>
          <p:cNvPr id="6" name="Slide Number Placeholder 5">
            <a:extLst>
              <a:ext uri="{FF2B5EF4-FFF2-40B4-BE49-F238E27FC236}">
                <a16:creationId xmlns:a16="http://schemas.microsoft.com/office/drawing/2014/main" id="{C400BE4A-4E56-1549-9B62-FFA5A98D1821}"/>
              </a:ext>
            </a:extLst>
          </p:cNvPr>
          <p:cNvSpPr>
            <a:spLocks noGrp="1"/>
          </p:cNvSpPr>
          <p:nvPr>
            <p:ph type="sldNum" sz="quarter" idx="10"/>
          </p:nvPr>
        </p:nvSpPr>
        <p:spPr/>
        <p:txBody>
          <a:bodyPr/>
          <a:lstStyle/>
          <a:p>
            <a:fld id="{068CDF2E-EC3D-234C-BF92-AB9B7C0160F3}" type="slidenum">
              <a:rPr lang="en-US" smtClean="0"/>
              <a:t>‹#›</a:t>
            </a:fld>
            <a:endParaRPr lang="en-US"/>
          </a:p>
        </p:txBody>
      </p:sp>
      <p:sp>
        <p:nvSpPr>
          <p:cNvPr id="8" name="Text Placeholder 7">
            <a:extLst>
              <a:ext uri="{FF2B5EF4-FFF2-40B4-BE49-F238E27FC236}">
                <a16:creationId xmlns:a16="http://schemas.microsoft.com/office/drawing/2014/main" id="{42CC29B7-9EB5-BC43-80D1-1E0D16A21223}"/>
              </a:ext>
            </a:extLst>
          </p:cNvPr>
          <p:cNvSpPr>
            <a:spLocks noGrp="1"/>
          </p:cNvSpPr>
          <p:nvPr>
            <p:ph type="body" sz="quarter" idx="11"/>
          </p:nvPr>
        </p:nvSpPr>
        <p:spPr>
          <a:xfrm>
            <a:off x="511175" y="5661025"/>
            <a:ext cx="8023225" cy="6953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216738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724F7423-D864-A549-84FC-67C748E71D6C}"/>
              </a:ext>
            </a:extLst>
          </p:cNvPr>
          <p:cNvSpPr>
            <a:spLocks noGrp="1"/>
          </p:cNvSpPr>
          <p:nvPr>
            <p:ph type="title"/>
          </p:nvPr>
        </p:nvSpPr>
        <p:spPr>
          <a:xfrm>
            <a:off x="628650" y="365129"/>
            <a:ext cx="7886700" cy="576064"/>
          </a:xfrm>
          <a:prstGeom prst="rect">
            <a:avLst/>
          </a:prstGeom>
        </p:spPr>
        <p:txBody>
          <a:bodyPr vert="horz" lIns="91440" tIns="45720" rIns="91440" bIns="45720" rtlCol="0" anchor="t">
            <a:normAutofit/>
          </a:bodyPr>
          <a:lstStyle>
            <a:lvl1pPr marL="0" indent="0">
              <a:buNone/>
              <a:defRPr/>
            </a:lvl1pPr>
          </a:lstStyle>
          <a:p>
            <a:r>
              <a:rPr lang="en-US" dirty="0"/>
              <a:t>Click to edit Master title style</a:t>
            </a:r>
          </a:p>
        </p:txBody>
      </p:sp>
      <p:sp>
        <p:nvSpPr>
          <p:cNvPr id="7" name="Text Placeholder 6">
            <a:extLst>
              <a:ext uri="{FF2B5EF4-FFF2-40B4-BE49-F238E27FC236}">
                <a16:creationId xmlns:a16="http://schemas.microsoft.com/office/drawing/2014/main" id="{67BC65D6-C93B-524B-BEBA-4E1E92724C30}"/>
              </a:ext>
            </a:extLst>
          </p:cNvPr>
          <p:cNvSpPr>
            <a:spLocks noGrp="1"/>
          </p:cNvSpPr>
          <p:nvPr>
            <p:ph type="body" sz="quarter" idx="15"/>
          </p:nvPr>
        </p:nvSpPr>
        <p:spPr>
          <a:xfrm>
            <a:off x="3851920" y="2204864"/>
            <a:ext cx="4663430" cy="4007402"/>
          </a:xfrm>
        </p:spPr>
        <p:txBody>
          <a:bodyPr/>
          <a:lstStyle>
            <a:lvl1pPr marL="0" indent="0" algn="ctr">
              <a:buNone/>
              <a:defRPr/>
            </a:lvl1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761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8B6E-24C3-EC48-A968-71AFFDE5F75E}"/>
              </a:ext>
            </a:extLst>
          </p:cNvPr>
          <p:cNvSpPr>
            <a:spLocks noGrp="1"/>
          </p:cNvSpPr>
          <p:nvPr>
            <p:ph type="title"/>
          </p:nvPr>
        </p:nvSpPr>
        <p:spPr>
          <a:xfrm>
            <a:off x="511228" y="624110"/>
            <a:ext cx="8023172" cy="1280890"/>
          </a:xfrm>
          <a:prstGeom prst="rect">
            <a:avLst/>
          </a:prstGeom>
        </p:spPr>
        <p:txBody>
          <a:bodyPr>
            <a:normAutofit/>
          </a:bodyPr>
          <a:lstStyle>
            <a:lvl1pPr>
              <a:defRPr sz="2000"/>
            </a:lvl1pPr>
          </a:lstStyle>
          <a:p>
            <a:r>
              <a:rPr lang="en-US" dirty="0"/>
              <a:t>Click to edit Master title style</a:t>
            </a:r>
          </a:p>
        </p:txBody>
      </p:sp>
      <p:sp>
        <p:nvSpPr>
          <p:cNvPr id="4" name="Content Placeholder 2">
            <a:extLst>
              <a:ext uri="{FF2B5EF4-FFF2-40B4-BE49-F238E27FC236}">
                <a16:creationId xmlns:a16="http://schemas.microsoft.com/office/drawing/2014/main" id="{21CD1B07-1333-F846-82BA-53760F9B475A}"/>
              </a:ext>
            </a:extLst>
          </p:cNvPr>
          <p:cNvSpPr>
            <a:spLocks noGrp="1"/>
          </p:cNvSpPr>
          <p:nvPr>
            <p:ph idx="1"/>
          </p:nvPr>
        </p:nvSpPr>
        <p:spPr>
          <a:xfrm>
            <a:off x="539553" y="5780286"/>
            <a:ext cx="7994848" cy="576064"/>
          </a:xfrm>
        </p:spPr>
        <p:txBody>
          <a:bodyPr>
            <a:normAutofit lnSpcReduction="10000"/>
          </a:bodyPr>
          <a:lstStyle/>
          <a:p>
            <a:pPr marL="0" indent="0">
              <a:buNone/>
            </a:pPr>
            <a:endParaRPr lang="en-US" sz="1600" dirty="0"/>
          </a:p>
        </p:txBody>
      </p:sp>
    </p:spTree>
    <p:extLst>
      <p:ext uri="{BB962C8B-B14F-4D97-AF65-F5344CB8AC3E}">
        <p14:creationId xmlns:p14="http://schemas.microsoft.com/office/powerpoint/2010/main" val="75507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a:extLst>
              <a:ext uri="{FF2B5EF4-FFF2-40B4-BE49-F238E27FC236}">
                <a16:creationId xmlns:a16="http://schemas.microsoft.com/office/drawing/2014/main" id="{5BB44256-B9ED-40EF-84DD-973E11C4FA1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1A87AF5-1B0C-4348-AAE9-C8BE23FD985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8DDD758-7EC8-4E05-A67D-17AB666736F5}"/>
              </a:ext>
            </a:extLst>
          </p:cNvPr>
          <p:cNvSpPr>
            <a:spLocks noGrp="1" noChangeArrowheads="1"/>
          </p:cNvSpPr>
          <p:nvPr>
            <p:ph type="sldNum" sz="quarter" idx="12"/>
          </p:nvPr>
        </p:nvSpPr>
        <p:spPr>
          <a:ln/>
        </p:spPr>
        <p:txBody>
          <a:bodyPr/>
          <a:lstStyle>
            <a:lvl1pPr>
              <a:defRPr/>
            </a:lvl1pPr>
          </a:lstStyle>
          <a:p>
            <a:pPr>
              <a:defRPr/>
            </a:pPr>
            <a:fld id="{B7751503-1330-4C3C-9BDD-DC923F8ED7F6}" type="slidenum">
              <a:rPr lang="en-GB" altLang="el-GR"/>
              <a:pPr>
                <a:defRPr/>
              </a:pPr>
              <a:t>‹#›</a:t>
            </a:fld>
            <a:endParaRPr lang="en-GB" altLang="el-GR"/>
          </a:p>
        </p:txBody>
      </p:sp>
    </p:spTree>
    <p:extLst>
      <p:ext uri="{BB962C8B-B14F-4D97-AF65-F5344CB8AC3E}">
        <p14:creationId xmlns:p14="http://schemas.microsoft.com/office/powerpoint/2010/main" val="312342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11228" y="624110"/>
            <a:ext cx="8023172" cy="128089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1229" y="2133600"/>
            <a:ext cx="8023172"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C6A80E5-924D-1A45-8595-63F961722F6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CDF2E-EC3D-234C-BF92-AB9B7C0160F3}" type="slidenum">
              <a:rPr lang="en-US" smtClean="0"/>
              <a:t>‹#›</a:t>
            </a:fld>
            <a:endParaRPr lang="en-US"/>
          </a:p>
        </p:txBody>
      </p:sp>
    </p:spTree>
    <p:extLst>
      <p:ext uri="{BB962C8B-B14F-4D97-AF65-F5344CB8AC3E}">
        <p14:creationId xmlns:p14="http://schemas.microsoft.com/office/powerpoint/2010/main" val="238876755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1" r:id="rId6"/>
    <p:sldLayoutId id="2147483702" r:id="rId7"/>
    <p:sldLayoutId id="2147483704" r:id="rId8"/>
    <p:sldLayoutId id="2147483705" r:id="rId9"/>
  </p:sldLayoutIdLst>
  <p:hf hdr="0" ftr="0" dt="0"/>
  <p:txStyles>
    <p:titleStyle>
      <a:lvl1pPr marL="571500" indent="-571500" algn="l" defTabSz="457200" rtl="0" eaLnBrk="1" latinLnBrk="0" hangingPunct="1">
        <a:spcBef>
          <a:spcPct val="0"/>
        </a:spcBef>
        <a:buFont typeface="Zapf Dingbats"/>
        <a:buChar char="➾"/>
        <a:defRPr sz="3200" b="1"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2"/>
        </a:buClr>
        <a:buFont typeface="Zapf Dingbats"/>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System Font Regular"/>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file:////var/folders/wx/7f0252v94rq986x4n4l4sn9c0000gn/T/com.microsoft.Powerpoint/converted_emf.(nul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4792E67-BA0E-4862-BE63-47C6B1C358D3}"/>
              </a:ext>
            </a:extLst>
          </p:cNvPr>
          <p:cNvSpPr>
            <a:spLocks noGrp="1" noChangeArrowheads="1"/>
          </p:cNvSpPr>
          <p:nvPr>
            <p:ph type="ctrTitle"/>
          </p:nvPr>
        </p:nvSpPr>
        <p:spPr>
          <a:xfrm>
            <a:off x="685800" y="2286000"/>
            <a:ext cx="7772400" cy="1143000"/>
          </a:xfrm>
        </p:spPr>
        <p:txBody>
          <a:bodyPr/>
          <a:lstStyle/>
          <a:p>
            <a:pPr eaLnBrk="1" hangingPunct="1"/>
            <a:r>
              <a:rPr lang="el-GR" altLang="el-GR" dirty="0"/>
              <a:t>Διδάσκουσα: Σμαράγδα Καζή</a:t>
            </a:r>
            <a:endParaRPr lang="en-GB" alt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5328B985-1EFC-6545-A1C2-A3C96CC070FA}"/>
              </a:ext>
            </a:extLst>
          </p:cNvPr>
          <p:cNvSpPr txBox="1">
            <a:spLocks noChangeArrowheads="1"/>
          </p:cNvSpPr>
          <p:nvPr/>
        </p:nvSpPr>
        <p:spPr bwMode="auto">
          <a:xfrm>
            <a:off x="7667327" y="368895"/>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graphicFrame>
        <p:nvGraphicFramePr>
          <p:cNvPr id="18476" name="Group 44">
            <a:extLst>
              <a:ext uri="{FF2B5EF4-FFF2-40B4-BE49-F238E27FC236}">
                <a16:creationId xmlns:a16="http://schemas.microsoft.com/office/drawing/2014/main" id="{8204FDD7-13CB-4F46-8FD7-52849639594C}"/>
              </a:ext>
            </a:extLst>
          </p:cNvPr>
          <p:cNvGraphicFramePr>
            <a:graphicFrameLocks noGrp="1"/>
          </p:cNvGraphicFramePr>
          <p:nvPr>
            <p:extLst>
              <p:ext uri="{D42A27DB-BD31-4B8C-83A1-F6EECF244321}">
                <p14:modId xmlns:p14="http://schemas.microsoft.com/office/powerpoint/2010/main" val="1502742812"/>
              </p:ext>
            </p:extLst>
          </p:nvPr>
        </p:nvGraphicFramePr>
        <p:xfrm>
          <a:off x="323528" y="1521683"/>
          <a:ext cx="8640960" cy="4414224"/>
        </p:xfrm>
        <a:graphic>
          <a:graphicData uri="http://schemas.openxmlformats.org/drawingml/2006/table">
            <a:tbl>
              <a:tblPr/>
              <a:tblGrid>
                <a:gridCol w="2160240">
                  <a:extLst>
                    <a:ext uri="{9D8B030D-6E8A-4147-A177-3AD203B41FA5}">
                      <a16:colId xmlns:a16="http://schemas.microsoft.com/office/drawing/2014/main" val="3566819562"/>
                    </a:ext>
                  </a:extLst>
                </a:gridCol>
                <a:gridCol w="2448272">
                  <a:extLst>
                    <a:ext uri="{9D8B030D-6E8A-4147-A177-3AD203B41FA5}">
                      <a16:colId xmlns:a16="http://schemas.microsoft.com/office/drawing/2014/main" val="3303676457"/>
                    </a:ext>
                  </a:extLst>
                </a:gridCol>
                <a:gridCol w="4032448">
                  <a:extLst>
                    <a:ext uri="{9D8B030D-6E8A-4147-A177-3AD203B41FA5}">
                      <a16:colId xmlns:a16="http://schemas.microsoft.com/office/drawing/2014/main" val="3688701924"/>
                    </a:ext>
                  </a:extLst>
                </a:gridCol>
              </a:tblGrid>
              <a:tr h="467889">
                <a:tc>
                  <a:txBody>
                    <a:bodyPr/>
                    <a:lstStyle>
                      <a:lvl1pPr>
                        <a:spcBef>
                          <a:spcPts val="142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a:ln>
                            <a:noFill/>
                          </a:ln>
                          <a:solidFill>
                            <a:srgbClr val="000000"/>
                          </a:solidFill>
                          <a:effectLst/>
                          <a:latin typeface="Arial" panose="020B0604020202020204" pitchFamily="34" charset="0"/>
                          <a:cs typeface="Arial" panose="020B0604020202020204" pitchFamily="34" charset="0"/>
                        </a:rPr>
                        <a:t>Επιμέρους πλευρά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Περιεχόμενο/Στόχος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Παραδείγματα ερωτημάτων</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9762163"/>
                  </a:ext>
                </a:extLst>
              </a:tr>
              <a:tr h="3599668">
                <a:tc>
                  <a:txBody>
                    <a:bodyPr/>
                    <a:lstStyle>
                      <a:lvl1pPr marL="169863" indent="-16986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Ανάπτυξη της προσωπικότητας και κοινωνική ανάπτυξη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169863" indent="-16986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Έμφαση στα χαρακτηριστικά που διαφοροποιούν τα άτομα μεταξύ τους και στον τρόπο με τον οποίο οι διαπροσωπικές σχέσεις αναπτύσσονται και αλλάζουν στη διάρκεια της ζωής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169863" indent="-16986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Αντιδρούν διαφορετικά τα νεογέννητα στη μητέρα τους παρά σε άλλα πρόσωπα;</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Ποια είναι η καλύτερη προσέγγιση για την επιβολή πειθαρχίας στα παιδιά;</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Πότε διαμορφώνεται η ταυτότητα του φύλου;</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Ποια είναι τα αίτια της αυτοκτονίας στην εφηβεία;</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Με ποιον τρόπο επιλέγουμε σύντροφο;</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Είναι εμφανείς οι επιπτώσεις τού διαζυγίου στα παιδιά;</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Αποσύρονται τα άτομα από τις κοινωνικές τους σχέσεις στην ύστερη ενήλικη ζωή;</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Ποια τα συναισθήματα που σχετίζονται με την αντιμετώπιση του θανάτου;</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9992020"/>
                  </a:ext>
                </a:extLst>
              </a:tr>
            </a:tbl>
          </a:graphicData>
        </a:graphic>
      </p:graphicFrame>
      <p:sp>
        <p:nvSpPr>
          <p:cNvPr id="2" name="Title 1">
            <a:extLst>
              <a:ext uri="{FF2B5EF4-FFF2-40B4-BE49-F238E27FC236}">
                <a16:creationId xmlns:a16="http://schemas.microsoft.com/office/drawing/2014/main" id="{2BB591AE-4BDE-2A4D-A2B8-875569FBFA36}"/>
              </a:ext>
            </a:extLst>
          </p:cNvPr>
          <p:cNvSpPr>
            <a:spLocks noGrp="1"/>
          </p:cNvSpPr>
          <p:nvPr>
            <p:ph type="title"/>
          </p:nvPr>
        </p:nvSpPr>
        <p:spPr/>
        <p:txBody>
          <a:bodyPr>
            <a:normAutofit fontScale="90000"/>
          </a:bodyPr>
          <a:lstStyle/>
          <a:p>
            <a:r>
              <a:rPr lang="el-GR" altLang="en-US" dirty="0"/>
              <a:t>Το Γνωστικό αντικείμενο</a:t>
            </a:r>
            <a:br>
              <a:rPr lang="el-GR" altLang="en-US" dirty="0"/>
            </a:br>
            <a:r>
              <a:rPr lang="el-GR" altLang="en-US" dirty="0"/>
              <a:t>της Διά Βίου Ανάπτυξης </a:t>
            </a:r>
            <a:r>
              <a:rPr lang="el-GR" altLang="en-US" sz="2700" dirty="0">
                <a:solidFill>
                  <a:schemeClr val="tx1"/>
                </a:solidFill>
              </a:rPr>
              <a:t>(συν.)</a:t>
            </a:r>
            <a:endParaRPr lang="en-US" dirty="0"/>
          </a:p>
        </p:txBody>
      </p:sp>
      <p:sp>
        <p:nvSpPr>
          <p:cNvPr id="3" name="Slide Number Placeholder 2">
            <a:extLst>
              <a:ext uri="{FF2B5EF4-FFF2-40B4-BE49-F238E27FC236}">
                <a16:creationId xmlns:a16="http://schemas.microsoft.com/office/drawing/2014/main" id="{CD15A2B3-9221-6045-9500-C1BE0413B529}"/>
              </a:ext>
            </a:extLst>
          </p:cNvPr>
          <p:cNvSpPr>
            <a:spLocks noGrp="1"/>
          </p:cNvSpPr>
          <p:nvPr>
            <p:ph type="sldNum" sz="quarter" idx="10"/>
          </p:nvPr>
        </p:nvSpPr>
        <p:spPr/>
        <p:txBody>
          <a:bodyPr/>
          <a:lstStyle/>
          <a:p>
            <a:fld id="{646A23D0-32A8-5A40-A5A1-2A2D6C6A324E}" type="slidenum">
              <a:rPr lang="en-US" smtClean="0"/>
              <a:t>10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17E6-66DC-9B48-8270-59EBA90FBBD1}"/>
              </a:ext>
            </a:extLst>
          </p:cNvPr>
          <p:cNvSpPr>
            <a:spLocks noGrp="1"/>
          </p:cNvSpPr>
          <p:nvPr>
            <p:ph type="title"/>
          </p:nvPr>
        </p:nvSpPr>
        <p:spPr/>
        <p:txBody>
          <a:bodyPr>
            <a:normAutofit fontScale="90000"/>
          </a:bodyPr>
          <a:lstStyle/>
          <a:p>
            <a:r>
              <a:rPr lang="el-GR" altLang="en-US"/>
              <a:t>Χρονικές περίοδοι</a:t>
            </a:r>
            <a:br>
              <a:rPr lang="el-GR" altLang="en-US"/>
            </a:br>
            <a:r>
              <a:rPr lang="el-GR" altLang="en-US"/>
              <a:t>στην Διά Βίου Ανάπτυξη</a:t>
            </a:r>
            <a:endParaRPr lang="en-US" dirty="0"/>
          </a:p>
        </p:txBody>
      </p:sp>
      <p:sp>
        <p:nvSpPr>
          <p:cNvPr id="3" name="Content Placeholder 2">
            <a:extLst>
              <a:ext uri="{FF2B5EF4-FFF2-40B4-BE49-F238E27FC236}">
                <a16:creationId xmlns:a16="http://schemas.microsoft.com/office/drawing/2014/main" id="{8EBA5A19-E12D-0644-9612-509E26835CC7}"/>
              </a:ext>
            </a:extLst>
          </p:cNvPr>
          <p:cNvSpPr>
            <a:spLocks noGrp="1"/>
          </p:cNvSpPr>
          <p:nvPr>
            <p:ph idx="1"/>
          </p:nvPr>
        </p:nvSpPr>
        <p:spPr/>
        <p:txBody>
          <a:bodyPr/>
          <a:lstStyle/>
          <a:p>
            <a:r>
              <a:rPr lang="el-GR" altLang="en-US" dirty="0"/>
              <a:t>Προγεννητική περίοδος</a:t>
            </a:r>
          </a:p>
          <a:p>
            <a:r>
              <a:rPr lang="el-GR" altLang="en-US" dirty="0"/>
              <a:t>Βρεφική και νηπιακή ηλικία</a:t>
            </a:r>
          </a:p>
          <a:p>
            <a:r>
              <a:rPr lang="el-GR" altLang="en-US" dirty="0"/>
              <a:t>Μέση παιδική/σχολική ηλικία</a:t>
            </a:r>
          </a:p>
          <a:p>
            <a:r>
              <a:rPr lang="el-GR" altLang="en-US" dirty="0"/>
              <a:t>Εφηβεία</a:t>
            </a:r>
          </a:p>
          <a:p>
            <a:r>
              <a:rPr lang="el-GR" altLang="en-US" dirty="0"/>
              <a:t>Αναδυόμενη ενηλικίωση</a:t>
            </a:r>
          </a:p>
          <a:p>
            <a:r>
              <a:rPr lang="el-GR" altLang="en-US" dirty="0"/>
              <a:t>Πρώιμη ενήλικη ζωή</a:t>
            </a:r>
          </a:p>
          <a:p>
            <a:r>
              <a:rPr lang="el-GR" altLang="en-US" dirty="0"/>
              <a:t>Μέση ενήλικη ζωή/Μέση ηλικία</a:t>
            </a:r>
          </a:p>
          <a:p>
            <a:r>
              <a:rPr lang="el-GR" altLang="en-US" dirty="0"/>
              <a:t>Ύστερη ενήλικη ζωή/Τρίτη ηλικία</a:t>
            </a:r>
          </a:p>
          <a:p>
            <a:endParaRPr lang="en-US" dirty="0"/>
          </a:p>
        </p:txBody>
      </p:sp>
      <p:sp>
        <p:nvSpPr>
          <p:cNvPr id="4" name="Slide Number Placeholder 3">
            <a:extLst>
              <a:ext uri="{FF2B5EF4-FFF2-40B4-BE49-F238E27FC236}">
                <a16:creationId xmlns:a16="http://schemas.microsoft.com/office/drawing/2014/main" id="{1B6E3F96-F529-6D4C-84DF-7862E0E9D2DF}"/>
              </a:ext>
            </a:extLst>
          </p:cNvPr>
          <p:cNvSpPr>
            <a:spLocks noGrp="1"/>
          </p:cNvSpPr>
          <p:nvPr>
            <p:ph type="sldNum" sz="quarter" idx="10"/>
          </p:nvPr>
        </p:nvSpPr>
        <p:spPr/>
        <p:txBody>
          <a:bodyPr/>
          <a:lstStyle/>
          <a:p>
            <a:fld id="{646A23D0-32A8-5A40-A5A1-2A2D6C6A324E}" type="slidenum">
              <a:rPr lang="en-US" smtClean="0"/>
              <a:pPr/>
              <a:t>11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72C1-E64E-9047-87D6-D88B0D18673A}"/>
              </a:ext>
            </a:extLst>
          </p:cNvPr>
          <p:cNvSpPr>
            <a:spLocks noGrp="1"/>
          </p:cNvSpPr>
          <p:nvPr>
            <p:ph type="title"/>
          </p:nvPr>
        </p:nvSpPr>
        <p:spPr/>
        <p:txBody>
          <a:bodyPr>
            <a:normAutofit fontScale="90000"/>
          </a:bodyPr>
          <a:lstStyle/>
          <a:p>
            <a:r>
              <a:rPr lang="el-GR" altLang="en-US" dirty="0"/>
              <a:t>Γενικοί παράγοντες που διαφοροποιούν</a:t>
            </a:r>
            <a:br>
              <a:rPr lang="el-GR" altLang="en-US" dirty="0"/>
            </a:br>
            <a:r>
              <a:rPr lang="el-GR" altLang="en-US" dirty="0"/>
              <a:t>την ανάπτυξη</a:t>
            </a:r>
            <a:br>
              <a:rPr lang="el-GR" altLang="en-US" dirty="0"/>
            </a:br>
            <a:endParaRPr lang="en-US" dirty="0"/>
          </a:p>
        </p:txBody>
      </p:sp>
      <p:sp>
        <p:nvSpPr>
          <p:cNvPr id="3" name="Content Placeholder 2">
            <a:extLst>
              <a:ext uri="{FF2B5EF4-FFF2-40B4-BE49-F238E27FC236}">
                <a16:creationId xmlns:a16="http://schemas.microsoft.com/office/drawing/2014/main" id="{C84D9E8D-1FE9-EB46-B4F1-3F9FF2B97C51}"/>
              </a:ext>
            </a:extLst>
          </p:cNvPr>
          <p:cNvSpPr>
            <a:spLocks noGrp="1"/>
          </p:cNvSpPr>
          <p:nvPr>
            <p:ph idx="1"/>
          </p:nvPr>
        </p:nvSpPr>
        <p:spPr>
          <a:xfrm>
            <a:off x="539553" y="1628800"/>
            <a:ext cx="7994848" cy="4608512"/>
          </a:xfrm>
        </p:spPr>
        <p:txBody>
          <a:bodyPr/>
          <a:lstStyle/>
          <a:p>
            <a:r>
              <a:rPr lang="el-GR" altLang="en-US" dirty="0"/>
              <a:t>Πολιτισμικές αξίες / είδος κοινωνίας</a:t>
            </a:r>
          </a:p>
          <a:p>
            <a:r>
              <a:rPr lang="el-GR" altLang="en-US" dirty="0"/>
              <a:t>Εθνότητα</a:t>
            </a:r>
          </a:p>
          <a:p>
            <a:r>
              <a:rPr lang="el-GR" altLang="en-US" dirty="0" err="1"/>
              <a:t>Κοινωνικο</a:t>
            </a:r>
            <a:r>
              <a:rPr lang="el-GR" altLang="en-US" dirty="0"/>
              <a:t>-οικονομικό επίπεδο</a:t>
            </a:r>
          </a:p>
          <a:p>
            <a:r>
              <a:rPr lang="el-GR" altLang="en-US" dirty="0"/>
              <a:t>Φύλο</a:t>
            </a:r>
          </a:p>
          <a:p>
            <a:endParaRPr lang="en-US" dirty="0"/>
          </a:p>
        </p:txBody>
      </p:sp>
      <p:sp>
        <p:nvSpPr>
          <p:cNvPr id="4" name="Slide Number Placeholder 3">
            <a:extLst>
              <a:ext uri="{FF2B5EF4-FFF2-40B4-BE49-F238E27FC236}">
                <a16:creationId xmlns:a16="http://schemas.microsoft.com/office/drawing/2014/main" id="{FAC23CD3-178E-F541-98C5-62CCD7B43BF7}"/>
              </a:ext>
            </a:extLst>
          </p:cNvPr>
          <p:cNvSpPr>
            <a:spLocks noGrp="1"/>
          </p:cNvSpPr>
          <p:nvPr>
            <p:ph type="sldNum" sz="quarter" idx="10"/>
          </p:nvPr>
        </p:nvSpPr>
        <p:spPr/>
        <p:txBody>
          <a:bodyPr/>
          <a:lstStyle/>
          <a:p>
            <a:fld id="{646A23D0-32A8-5A40-A5A1-2A2D6C6A324E}" type="slidenum">
              <a:rPr lang="en-US" smtClean="0"/>
              <a:t>12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615E-25FA-9D49-B048-44AFCDEC5D14}"/>
              </a:ext>
            </a:extLst>
          </p:cNvPr>
          <p:cNvSpPr>
            <a:spLocks noGrp="1"/>
          </p:cNvSpPr>
          <p:nvPr>
            <p:ph type="title"/>
          </p:nvPr>
        </p:nvSpPr>
        <p:spPr/>
        <p:txBody>
          <a:bodyPr/>
          <a:lstStyle/>
          <a:p>
            <a:r>
              <a:rPr lang="el-GR" altLang="en-US" dirty="0"/>
              <a:t>Επιδράσεις στην ανάπτυξη</a:t>
            </a:r>
            <a:endParaRPr lang="en-US" dirty="0"/>
          </a:p>
        </p:txBody>
      </p:sp>
      <p:sp>
        <p:nvSpPr>
          <p:cNvPr id="3" name="Content Placeholder 2">
            <a:extLst>
              <a:ext uri="{FF2B5EF4-FFF2-40B4-BE49-F238E27FC236}">
                <a16:creationId xmlns:a16="http://schemas.microsoft.com/office/drawing/2014/main" id="{701245F5-EEBB-544A-8CF9-66D9EEE1C7FB}"/>
              </a:ext>
            </a:extLst>
          </p:cNvPr>
          <p:cNvSpPr>
            <a:spLocks noGrp="1"/>
          </p:cNvSpPr>
          <p:nvPr>
            <p:ph idx="1"/>
          </p:nvPr>
        </p:nvSpPr>
        <p:spPr/>
        <p:txBody>
          <a:bodyPr/>
          <a:lstStyle/>
          <a:p>
            <a:r>
              <a:rPr lang="el-GR" altLang="en-US" dirty="0"/>
              <a:t>Ιστορικές επιδράσεις / </a:t>
            </a:r>
            <a:r>
              <a:rPr lang="el-GR" altLang="en-US" dirty="0" err="1"/>
              <a:t>Κοόρτη</a:t>
            </a:r>
            <a:endParaRPr lang="el-GR" altLang="en-US" dirty="0"/>
          </a:p>
          <a:p>
            <a:r>
              <a:rPr lang="el-GR" altLang="en-US" dirty="0"/>
              <a:t>Ηλικιακές επιδράσεις</a:t>
            </a:r>
          </a:p>
          <a:p>
            <a:r>
              <a:rPr lang="el-GR" altLang="en-US" dirty="0" err="1"/>
              <a:t>Κοινωνικο</a:t>
            </a:r>
            <a:r>
              <a:rPr lang="el-GR" altLang="en-US" dirty="0"/>
              <a:t>-πολιτισμικές επιδράσεις</a:t>
            </a:r>
          </a:p>
          <a:p>
            <a:r>
              <a:rPr lang="el-GR" altLang="en-US" dirty="0"/>
              <a:t>Άτυπα γεγονότα ζωής</a:t>
            </a:r>
          </a:p>
        </p:txBody>
      </p:sp>
      <p:sp>
        <p:nvSpPr>
          <p:cNvPr id="4" name="Slide Number Placeholder 3">
            <a:extLst>
              <a:ext uri="{FF2B5EF4-FFF2-40B4-BE49-F238E27FC236}">
                <a16:creationId xmlns:a16="http://schemas.microsoft.com/office/drawing/2014/main" id="{0990C535-FC93-1B41-BC09-3402D3643284}"/>
              </a:ext>
            </a:extLst>
          </p:cNvPr>
          <p:cNvSpPr>
            <a:spLocks noGrp="1"/>
          </p:cNvSpPr>
          <p:nvPr>
            <p:ph type="sldNum" sz="quarter" idx="10"/>
          </p:nvPr>
        </p:nvSpPr>
        <p:spPr/>
        <p:txBody>
          <a:bodyPr/>
          <a:lstStyle/>
          <a:p>
            <a:fld id="{646A23D0-32A8-5A40-A5A1-2A2D6C6A324E}" type="slidenum">
              <a:rPr lang="en-US" smtClean="0"/>
              <a:t>13</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F3F8F807-51DF-C742-B7CB-04B81391013E}"/>
              </a:ext>
            </a:extLst>
          </p:cNvPr>
          <p:cNvSpPr txBox="1">
            <a:spLocks noChangeArrowheads="1"/>
          </p:cNvSpPr>
          <p:nvPr/>
        </p:nvSpPr>
        <p:spPr bwMode="auto">
          <a:xfrm>
            <a:off x="6300192" y="1036588"/>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EB0D9E0-567B-F448-A93F-1765409880A2}"/>
              </a:ext>
            </a:extLst>
          </p:cNvPr>
          <p:cNvSpPr>
            <a:spLocks noGrp="1"/>
          </p:cNvSpPr>
          <p:nvPr>
            <p:ph type="title"/>
          </p:nvPr>
        </p:nvSpPr>
        <p:spPr/>
        <p:txBody>
          <a:bodyPr>
            <a:normAutofit fontScale="90000"/>
          </a:bodyPr>
          <a:lstStyle/>
          <a:p>
            <a:r>
              <a:rPr lang="el-GR" altLang="en-US" dirty="0"/>
              <a:t>Κεντρικά θέματα/ερωτήματα</a:t>
            </a:r>
            <a:br>
              <a:rPr lang="el-GR" altLang="en-US" dirty="0"/>
            </a:br>
            <a:r>
              <a:rPr lang="el-GR" altLang="en-US" dirty="0"/>
              <a:t>στη μελέτη της ανάπτυξης</a:t>
            </a:r>
            <a:br>
              <a:rPr lang="el-GR" altLang="en-US" dirty="0"/>
            </a:br>
            <a:endParaRPr lang="en-US" dirty="0"/>
          </a:p>
        </p:txBody>
      </p:sp>
      <p:sp>
        <p:nvSpPr>
          <p:cNvPr id="3" name="Content Placeholder 2">
            <a:extLst>
              <a:ext uri="{FF2B5EF4-FFF2-40B4-BE49-F238E27FC236}">
                <a16:creationId xmlns:a16="http://schemas.microsoft.com/office/drawing/2014/main" id="{4DB5EB6E-EEDA-BE41-9FE5-0AB2CF66E3DB}"/>
              </a:ext>
            </a:extLst>
          </p:cNvPr>
          <p:cNvSpPr>
            <a:spLocks noGrp="1"/>
          </p:cNvSpPr>
          <p:nvPr>
            <p:ph idx="1"/>
          </p:nvPr>
        </p:nvSpPr>
        <p:spPr/>
        <p:txBody>
          <a:bodyPr/>
          <a:lstStyle/>
          <a:p>
            <a:r>
              <a:rPr lang="el-GR" altLang="en-US" dirty="0"/>
              <a:t>Συνεχής ή ασυνεχής ανάπτυξη;</a:t>
            </a:r>
          </a:p>
          <a:p>
            <a:r>
              <a:rPr lang="el-GR" altLang="en-US" dirty="0"/>
              <a:t>Κρίσιμες ή ευαίσθητες περίοδοι;</a:t>
            </a:r>
          </a:p>
          <a:p>
            <a:r>
              <a:rPr lang="el-GR" altLang="en-US" dirty="0"/>
              <a:t>Έμφαση στη διά βίου ανάπτυξη ή σε επιμέρους περιόδους;</a:t>
            </a:r>
          </a:p>
          <a:p>
            <a:r>
              <a:rPr lang="el-GR" altLang="en-US" dirty="0"/>
              <a:t>Κληρονομικότητα ή περιβάλλον;</a:t>
            </a:r>
          </a:p>
          <a:p>
            <a:endParaRPr lang="en-US" dirty="0"/>
          </a:p>
        </p:txBody>
      </p:sp>
      <p:sp>
        <p:nvSpPr>
          <p:cNvPr id="4" name="Slide Number Placeholder 3">
            <a:extLst>
              <a:ext uri="{FF2B5EF4-FFF2-40B4-BE49-F238E27FC236}">
                <a16:creationId xmlns:a16="http://schemas.microsoft.com/office/drawing/2014/main" id="{65CEDBD9-EA38-6B4A-BE2C-AFE26D744A9F}"/>
              </a:ext>
            </a:extLst>
          </p:cNvPr>
          <p:cNvSpPr>
            <a:spLocks noGrp="1"/>
          </p:cNvSpPr>
          <p:nvPr>
            <p:ph type="sldNum" sz="quarter" idx="10"/>
          </p:nvPr>
        </p:nvSpPr>
        <p:spPr/>
        <p:txBody>
          <a:bodyPr/>
          <a:lstStyle/>
          <a:p>
            <a:fld id="{646A23D0-32A8-5A40-A5A1-2A2D6C6A324E}" type="slidenum">
              <a:rPr lang="en-US" smtClean="0"/>
              <a:t>14</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1AA9A607-3AF6-E349-BAAA-DDF92EF066A0}"/>
              </a:ext>
            </a:extLst>
          </p:cNvPr>
          <p:cNvPicPr>
            <a:picLocks noGrp="1" noChangeAspect="1"/>
          </p:cNvPicPr>
          <p:nvPr>
            <p:ph idx="1"/>
          </p:nvPr>
        </p:nvPicPr>
        <p:blipFill>
          <a:blip r:embed="rId2"/>
          <a:stretch>
            <a:fillRect/>
          </a:stretch>
        </p:blipFill>
        <p:spPr>
          <a:xfrm>
            <a:off x="323528" y="1700808"/>
            <a:ext cx="8704055" cy="3419450"/>
          </a:xfrm>
        </p:spPr>
      </p:pic>
      <p:sp>
        <p:nvSpPr>
          <p:cNvPr id="5" name="Slide Number Placeholder 4">
            <a:extLst>
              <a:ext uri="{FF2B5EF4-FFF2-40B4-BE49-F238E27FC236}">
                <a16:creationId xmlns:a16="http://schemas.microsoft.com/office/drawing/2014/main" id="{F7AE7F39-1BD6-3743-9F3D-1F069E58674A}"/>
              </a:ext>
            </a:extLst>
          </p:cNvPr>
          <p:cNvSpPr>
            <a:spLocks noGrp="1"/>
          </p:cNvSpPr>
          <p:nvPr>
            <p:ph type="sldNum" sz="quarter" idx="10"/>
          </p:nvPr>
        </p:nvSpPr>
        <p:spPr/>
        <p:txBody>
          <a:bodyPr/>
          <a:lstStyle/>
          <a:p>
            <a:fld id="{646A23D0-32A8-5A40-A5A1-2A2D6C6A324E}" type="slidenum">
              <a:rPr lang="en-US" smtClean="0"/>
              <a:t>15</a:t>
            </a:fld>
            <a:endParaRPr lang="en-US"/>
          </a:p>
        </p:txBody>
      </p:sp>
    </p:spTree>
    <p:extLst>
      <p:ext uri="{BB962C8B-B14F-4D97-AF65-F5344CB8AC3E}">
        <p14:creationId xmlns:p14="http://schemas.microsoft.com/office/powerpoint/2010/main" val="370012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A2F86FE4-8A3D-7C4D-8272-4910EC9D32CB}"/>
              </a:ext>
            </a:extLst>
          </p:cNvPr>
          <p:cNvPicPr>
            <a:picLocks noGrp="1" noChangeAspect="1"/>
          </p:cNvPicPr>
          <p:nvPr>
            <p:ph idx="1"/>
          </p:nvPr>
        </p:nvPicPr>
        <p:blipFill>
          <a:blip r:embed="rId2"/>
          <a:stretch>
            <a:fillRect/>
          </a:stretch>
        </p:blipFill>
        <p:spPr>
          <a:xfrm>
            <a:off x="498950" y="2276872"/>
            <a:ext cx="8116156" cy="2016224"/>
          </a:xfrm>
        </p:spPr>
      </p:pic>
      <p:sp>
        <p:nvSpPr>
          <p:cNvPr id="2" name="Slide Number Placeholder 1">
            <a:extLst>
              <a:ext uri="{FF2B5EF4-FFF2-40B4-BE49-F238E27FC236}">
                <a16:creationId xmlns:a16="http://schemas.microsoft.com/office/drawing/2014/main" id="{C24B595D-4FDD-BF45-B72F-F1035F37A7B2}"/>
              </a:ext>
            </a:extLst>
          </p:cNvPr>
          <p:cNvSpPr>
            <a:spLocks noGrp="1"/>
          </p:cNvSpPr>
          <p:nvPr>
            <p:ph type="sldNum" sz="quarter" idx="10"/>
          </p:nvPr>
        </p:nvSpPr>
        <p:spPr/>
        <p:txBody>
          <a:bodyPr/>
          <a:lstStyle/>
          <a:p>
            <a:fld id="{B4F49188-B9B2-5043-BA6C-BCB3D7C7BCA4}" type="slidenum">
              <a:rPr lang="en-US" smtClean="0"/>
              <a:t>16</a:t>
            </a:fld>
            <a:endParaRPr lang="en-US"/>
          </a:p>
        </p:txBody>
      </p:sp>
    </p:spTree>
    <p:extLst>
      <p:ext uri="{BB962C8B-B14F-4D97-AF65-F5344CB8AC3E}">
        <p14:creationId xmlns:p14="http://schemas.microsoft.com/office/powerpoint/2010/main" val="100541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E4D3583A-9C0F-DA4B-B788-D834D4E83B76}"/>
              </a:ext>
            </a:extLst>
          </p:cNvPr>
          <p:cNvSpPr txBox="1">
            <a:spLocks noChangeArrowheads="1"/>
          </p:cNvSpPr>
          <p:nvPr/>
        </p:nvSpPr>
        <p:spPr bwMode="auto">
          <a:xfrm>
            <a:off x="6228184" y="764704"/>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04E3EE3-A5A8-C44C-8727-8055C58DFC4A}"/>
              </a:ext>
            </a:extLst>
          </p:cNvPr>
          <p:cNvSpPr>
            <a:spLocks noGrp="1"/>
          </p:cNvSpPr>
          <p:nvPr>
            <p:ph type="title"/>
          </p:nvPr>
        </p:nvSpPr>
        <p:spPr/>
        <p:txBody>
          <a:bodyPr>
            <a:normAutofit fontScale="90000"/>
          </a:bodyPr>
          <a:lstStyle/>
          <a:p>
            <a:r>
              <a:rPr lang="el-GR" altLang="en-US" dirty="0"/>
              <a:t>Κληρονομικότητα / «Φύση» -</a:t>
            </a:r>
            <a:br>
              <a:rPr lang="en-US" altLang="en-US" dirty="0"/>
            </a:br>
            <a:r>
              <a:rPr lang="el-GR" altLang="en-US" dirty="0"/>
              <a:t>Περιβάλλον / «Ανατροφή»</a:t>
            </a:r>
            <a:endParaRPr lang="en-US" dirty="0"/>
          </a:p>
        </p:txBody>
      </p:sp>
      <p:sp>
        <p:nvSpPr>
          <p:cNvPr id="3" name="Content Placeholder 2">
            <a:extLst>
              <a:ext uri="{FF2B5EF4-FFF2-40B4-BE49-F238E27FC236}">
                <a16:creationId xmlns:a16="http://schemas.microsoft.com/office/drawing/2014/main" id="{4B19259D-0EF5-4443-BD93-84E10069276E}"/>
              </a:ext>
            </a:extLst>
          </p:cNvPr>
          <p:cNvSpPr>
            <a:spLocks noGrp="1"/>
          </p:cNvSpPr>
          <p:nvPr>
            <p:ph idx="1"/>
          </p:nvPr>
        </p:nvSpPr>
        <p:spPr/>
        <p:txBody>
          <a:bodyPr/>
          <a:lstStyle/>
          <a:p>
            <a:r>
              <a:rPr lang="el-GR" altLang="en-US" b="1" dirty="0"/>
              <a:t>Κληρονομικότητα</a:t>
            </a:r>
          </a:p>
          <a:p>
            <a:pPr lvl="1"/>
            <a:r>
              <a:rPr lang="el-GR" dirty="0"/>
              <a:t>Χαρακτηριστικά, ικανότητες και δυνατότητες που κληρονομεί το άτομο από τους γονείς του. Προκαθορισμένη εκδίπλωση των γενετικών πληροφοριών, μια διαδικασία που ονομάζεται </a:t>
            </a:r>
            <a:r>
              <a:rPr lang="el-GR" b="1" dirty="0"/>
              <a:t>ωρίμανση</a:t>
            </a:r>
          </a:p>
          <a:p>
            <a:r>
              <a:rPr lang="el-GR" b="1" dirty="0"/>
              <a:t>Περιβάλλον</a:t>
            </a:r>
          </a:p>
          <a:p>
            <a:pPr lvl="1"/>
            <a:r>
              <a:rPr lang="el-GR" dirty="0"/>
              <a:t>Περιβαλλοντικές (βιολογικές-κοινωνικές) επιδράσεις που διαμορφώνουν την ανθρώπινη συμπεριφορά</a:t>
            </a:r>
            <a:endParaRPr lang="en-US" dirty="0"/>
          </a:p>
        </p:txBody>
      </p:sp>
      <p:sp>
        <p:nvSpPr>
          <p:cNvPr id="4" name="Slide Number Placeholder 3">
            <a:extLst>
              <a:ext uri="{FF2B5EF4-FFF2-40B4-BE49-F238E27FC236}">
                <a16:creationId xmlns:a16="http://schemas.microsoft.com/office/drawing/2014/main" id="{8CD2B9A8-4A71-4B4E-9B3F-D2EB251257B2}"/>
              </a:ext>
            </a:extLst>
          </p:cNvPr>
          <p:cNvSpPr>
            <a:spLocks noGrp="1"/>
          </p:cNvSpPr>
          <p:nvPr>
            <p:ph type="sldNum" sz="quarter" idx="10"/>
          </p:nvPr>
        </p:nvSpPr>
        <p:spPr/>
        <p:txBody>
          <a:bodyPr/>
          <a:lstStyle/>
          <a:p>
            <a:fld id="{646A23D0-32A8-5A40-A5A1-2A2D6C6A324E}" type="slidenum">
              <a:rPr lang="en-US" smtClean="0"/>
              <a:t>17</a:t>
            </a:fld>
            <a:endParaRPr lang="en-US"/>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E4D3583A-9C0F-DA4B-B788-D834D4E83B76}"/>
              </a:ext>
            </a:extLst>
          </p:cNvPr>
          <p:cNvSpPr txBox="1">
            <a:spLocks noChangeArrowheads="1"/>
          </p:cNvSpPr>
          <p:nvPr/>
        </p:nvSpPr>
        <p:spPr bwMode="auto">
          <a:xfrm>
            <a:off x="6228184" y="764704"/>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04E3EE3-A5A8-C44C-8727-8055C58DFC4A}"/>
              </a:ext>
            </a:extLst>
          </p:cNvPr>
          <p:cNvSpPr>
            <a:spLocks noGrp="1"/>
          </p:cNvSpPr>
          <p:nvPr>
            <p:ph type="title"/>
          </p:nvPr>
        </p:nvSpPr>
        <p:spPr/>
        <p:txBody>
          <a:bodyPr/>
          <a:lstStyle/>
          <a:p>
            <a:r>
              <a:rPr lang="el-GR" altLang="en-US" dirty="0"/>
              <a:t>Κληρονομικότητα ή Περιβάλλον;</a:t>
            </a:r>
            <a:endParaRPr lang="en-US" dirty="0"/>
          </a:p>
        </p:txBody>
      </p:sp>
      <p:sp>
        <p:nvSpPr>
          <p:cNvPr id="3" name="Content Placeholder 2">
            <a:extLst>
              <a:ext uri="{FF2B5EF4-FFF2-40B4-BE49-F238E27FC236}">
                <a16:creationId xmlns:a16="http://schemas.microsoft.com/office/drawing/2014/main" id="{4B19259D-0EF5-4443-BD93-84E10069276E}"/>
              </a:ext>
            </a:extLst>
          </p:cNvPr>
          <p:cNvSpPr>
            <a:spLocks noGrp="1"/>
          </p:cNvSpPr>
          <p:nvPr>
            <p:ph idx="1"/>
          </p:nvPr>
        </p:nvSpPr>
        <p:spPr/>
        <p:txBody>
          <a:bodyPr/>
          <a:lstStyle/>
          <a:p>
            <a:r>
              <a:rPr lang="el-GR" dirty="0"/>
              <a:t>Οι αναπτυξιακοί ψυχολόγοι απορρίπτουν τη δογματική αντίληψη ότι η συμπεριφορά αποτελεί προϊόν είτε </a:t>
            </a:r>
            <a:r>
              <a:rPr lang="el-GR" b="1" dirty="0">
                <a:solidFill>
                  <a:schemeClr val="accent2">
                    <a:lumMod val="75000"/>
                  </a:schemeClr>
                </a:solidFill>
              </a:rPr>
              <a:t>μόνον</a:t>
            </a:r>
            <a:r>
              <a:rPr lang="el-GR" dirty="0"/>
              <a:t> της κληρονομικότητας είτε </a:t>
            </a:r>
            <a:r>
              <a:rPr lang="el-GR" b="1" dirty="0">
                <a:solidFill>
                  <a:schemeClr val="accent2">
                    <a:lumMod val="75000"/>
                  </a:schemeClr>
                </a:solidFill>
              </a:rPr>
              <a:t>μόνο</a:t>
            </a:r>
            <a:r>
              <a:rPr lang="el-GR" dirty="0"/>
              <a:t> του περιβάλλοντος</a:t>
            </a:r>
          </a:p>
          <a:p>
            <a:r>
              <a:rPr lang="el-GR" dirty="0"/>
              <a:t>Το ερώτημα αφορά στον </a:t>
            </a:r>
            <a:r>
              <a:rPr lang="el-GR" b="1" dirty="0">
                <a:solidFill>
                  <a:schemeClr val="accent2">
                    <a:lumMod val="75000"/>
                  </a:schemeClr>
                </a:solidFill>
              </a:rPr>
              <a:t>βαθμό επίδρασης </a:t>
            </a:r>
            <a:r>
              <a:rPr lang="el-GR" dirty="0"/>
              <a:t>των δύο αυτών παραγόντων</a:t>
            </a:r>
          </a:p>
          <a:p>
            <a:r>
              <a:rPr lang="el-GR" dirty="0" err="1">
                <a:solidFill>
                  <a:schemeClr val="tx1"/>
                </a:solidFill>
              </a:rPr>
              <a:t>Αλληλεπ</a:t>
            </a:r>
            <a:r>
              <a:rPr lang="en-US" dirty="0" err="1">
                <a:solidFill>
                  <a:schemeClr val="tx1"/>
                </a:solidFill>
              </a:rPr>
              <a:t>ί</a:t>
            </a:r>
            <a:r>
              <a:rPr lang="el-GR" dirty="0" err="1">
                <a:solidFill>
                  <a:schemeClr val="tx1"/>
                </a:solidFill>
              </a:rPr>
              <a:t>δραση</a:t>
            </a:r>
            <a:r>
              <a:rPr lang="el-GR" dirty="0">
                <a:solidFill>
                  <a:schemeClr val="tx1"/>
                </a:solidFill>
              </a:rPr>
              <a:t> κληρονομικότητας και περιβάλλοντος</a:t>
            </a:r>
          </a:p>
          <a:p>
            <a:pPr lvl="1"/>
            <a:r>
              <a:rPr lang="el-GR" dirty="0"/>
              <a:t>Γενετικοί παράγοντες </a:t>
            </a:r>
            <a:r>
              <a:rPr lang="el-GR" dirty="0">
                <a:sym typeface="Wingdings" pitchFamily="2" charset="2"/>
              </a:rPr>
              <a:t> περιβάλλον</a:t>
            </a:r>
          </a:p>
          <a:p>
            <a:pPr lvl="1"/>
            <a:r>
              <a:rPr lang="el-GR" dirty="0">
                <a:sym typeface="Wingdings" pitchFamily="2" charset="2"/>
              </a:rPr>
              <a:t>Περιβαλλοντικοί παράγοντες  Γενετικά χαρακτηριστικά</a:t>
            </a:r>
            <a:endParaRPr lang="el-GR" dirty="0"/>
          </a:p>
        </p:txBody>
      </p:sp>
      <p:sp>
        <p:nvSpPr>
          <p:cNvPr id="4" name="Slide Number Placeholder 3">
            <a:extLst>
              <a:ext uri="{FF2B5EF4-FFF2-40B4-BE49-F238E27FC236}">
                <a16:creationId xmlns:a16="http://schemas.microsoft.com/office/drawing/2014/main" id="{CCD96ED2-17F3-CC40-821F-E124379DCACF}"/>
              </a:ext>
            </a:extLst>
          </p:cNvPr>
          <p:cNvSpPr>
            <a:spLocks noGrp="1"/>
          </p:cNvSpPr>
          <p:nvPr>
            <p:ph type="sldNum" sz="quarter" idx="10"/>
          </p:nvPr>
        </p:nvSpPr>
        <p:spPr/>
        <p:txBody>
          <a:bodyPr/>
          <a:lstStyle/>
          <a:p>
            <a:fld id="{646A23D0-32A8-5A40-A5A1-2A2D6C6A324E}" type="slidenum">
              <a:rPr lang="en-US" smtClean="0"/>
              <a:t>18</a:t>
            </a:fld>
            <a:endParaRPr lang="en-US"/>
          </a:p>
        </p:txBody>
      </p:sp>
    </p:spTree>
    <p:extLst>
      <p:ext uri="{BB962C8B-B14F-4D97-AF65-F5344CB8AC3E}">
        <p14:creationId xmlns:p14="http://schemas.microsoft.com/office/powerpoint/2010/main" val="71921666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E4D3583A-9C0F-DA4B-B788-D834D4E83B76}"/>
              </a:ext>
            </a:extLst>
          </p:cNvPr>
          <p:cNvSpPr txBox="1">
            <a:spLocks noChangeArrowheads="1"/>
          </p:cNvSpPr>
          <p:nvPr/>
        </p:nvSpPr>
        <p:spPr bwMode="auto">
          <a:xfrm>
            <a:off x="6228184" y="764704"/>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04E3EE3-A5A8-C44C-8727-8055C58DFC4A}"/>
              </a:ext>
            </a:extLst>
          </p:cNvPr>
          <p:cNvSpPr>
            <a:spLocks noGrp="1"/>
          </p:cNvSpPr>
          <p:nvPr>
            <p:ph type="title"/>
          </p:nvPr>
        </p:nvSpPr>
        <p:spPr/>
        <p:txBody>
          <a:bodyPr/>
          <a:lstStyle/>
          <a:p>
            <a:r>
              <a:rPr lang="el-GR" altLang="en-US" dirty="0"/>
              <a:t>Τι είναι θεωρία;</a:t>
            </a:r>
            <a:endParaRPr lang="en-US" dirty="0"/>
          </a:p>
        </p:txBody>
      </p:sp>
      <p:sp>
        <p:nvSpPr>
          <p:cNvPr id="3" name="Content Placeholder 2">
            <a:extLst>
              <a:ext uri="{FF2B5EF4-FFF2-40B4-BE49-F238E27FC236}">
                <a16:creationId xmlns:a16="http://schemas.microsoft.com/office/drawing/2014/main" id="{4B19259D-0EF5-4443-BD93-84E10069276E}"/>
              </a:ext>
            </a:extLst>
          </p:cNvPr>
          <p:cNvSpPr>
            <a:spLocks noGrp="1"/>
          </p:cNvSpPr>
          <p:nvPr>
            <p:ph idx="1"/>
          </p:nvPr>
        </p:nvSpPr>
        <p:spPr/>
        <p:txBody>
          <a:bodyPr/>
          <a:lstStyle/>
          <a:p>
            <a:r>
              <a:rPr lang="el-GR" altLang="en-US" dirty="0"/>
              <a:t>Γενικές, οργανωμένες ερμηνείες και προβλέψεις για τα υπό εξέταση φαινόμενα.</a:t>
            </a:r>
          </a:p>
          <a:p>
            <a:r>
              <a:rPr lang="el-GR" altLang="en-US" dirty="0"/>
              <a:t>Ποιες θεωρητικές προσεγγίσεις έχουν καθοδηγήσει την έρευνα στη διά βίου ανάπτυξη;</a:t>
            </a:r>
          </a:p>
          <a:p>
            <a:endParaRPr lang="en-US" dirty="0"/>
          </a:p>
        </p:txBody>
      </p:sp>
      <p:sp>
        <p:nvSpPr>
          <p:cNvPr id="4" name="Slide Number Placeholder 3">
            <a:extLst>
              <a:ext uri="{FF2B5EF4-FFF2-40B4-BE49-F238E27FC236}">
                <a16:creationId xmlns:a16="http://schemas.microsoft.com/office/drawing/2014/main" id="{AC993A84-10FB-9744-933B-0C5F4CD4736E}"/>
              </a:ext>
            </a:extLst>
          </p:cNvPr>
          <p:cNvSpPr>
            <a:spLocks noGrp="1"/>
          </p:cNvSpPr>
          <p:nvPr>
            <p:ph type="sldNum" sz="quarter" idx="10"/>
          </p:nvPr>
        </p:nvSpPr>
        <p:spPr/>
        <p:txBody>
          <a:bodyPr/>
          <a:lstStyle/>
          <a:p>
            <a:fld id="{646A23D0-32A8-5A40-A5A1-2A2D6C6A324E}" type="slidenum">
              <a:rPr lang="en-US" smtClean="0"/>
              <a:t>19</a:t>
            </a:fld>
            <a:endParaRPr lang="en-US"/>
          </a:p>
        </p:txBody>
      </p:sp>
    </p:spTree>
    <p:extLst>
      <p:ext uri="{BB962C8B-B14F-4D97-AF65-F5344CB8AC3E}">
        <p14:creationId xmlns:p14="http://schemas.microsoft.com/office/powerpoint/2010/main" val="5115897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a:extLst>
              <a:ext uri="{FF2B5EF4-FFF2-40B4-BE49-F238E27FC236}">
                <a16:creationId xmlns:a16="http://schemas.microsoft.com/office/drawing/2014/main" id="{6D07FAE6-A002-4FA7-9DDC-266A28D661B2}"/>
              </a:ext>
            </a:extLst>
          </p:cNvPr>
          <p:cNvSpPr>
            <a:spLocks noGrp="1" noChangeArrowheads="1"/>
          </p:cNvSpPr>
          <p:nvPr>
            <p:ph type="title"/>
          </p:nvPr>
        </p:nvSpPr>
        <p:spPr/>
        <p:txBody>
          <a:bodyPr/>
          <a:lstStyle/>
          <a:p>
            <a:r>
              <a:rPr lang="el-GR" altLang="el-GR"/>
              <a:t>Σύγγραμμα</a:t>
            </a:r>
          </a:p>
        </p:txBody>
      </p:sp>
      <p:sp>
        <p:nvSpPr>
          <p:cNvPr id="5123" name="2 - Θέση περιεχομένου">
            <a:extLst>
              <a:ext uri="{FF2B5EF4-FFF2-40B4-BE49-F238E27FC236}">
                <a16:creationId xmlns:a16="http://schemas.microsoft.com/office/drawing/2014/main" id="{19E90EC3-DEFB-425F-855C-F6F4F1E9D7B9}"/>
              </a:ext>
            </a:extLst>
          </p:cNvPr>
          <p:cNvSpPr>
            <a:spLocks noGrp="1" noChangeArrowheads="1"/>
          </p:cNvSpPr>
          <p:nvPr>
            <p:ph idx="1"/>
          </p:nvPr>
        </p:nvSpPr>
        <p:spPr/>
        <p:txBody>
          <a:bodyPr/>
          <a:lstStyle/>
          <a:p>
            <a:r>
              <a:rPr lang="el-GR" altLang="el-GR"/>
              <a:t>Εξελικτική Ψυχολογία: Διά βίου ανάπτυξη</a:t>
            </a:r>
          </a:p>
          <a:p>
            <a:r>
              <a:rPr lang="en-US" altLang="el-GR"/>
              <a:t>Robert S. Feldman </a:t>
            </a:r>
          </a:p>
          <a:p>
            <a:endParaRPr lang="el-GR" alt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C42-CD50-5542-BCE7-D2E499FB4C7D}"/>
              </a:ext>
            </a:extLst>
          </p:cNvPr>
          <p:cNvSpPr>
            <a:spLocks noGrp="1"/>
          </p:cNvSpPr>
          <p:nvPr>
            <p:ph type="title"/>
          </p:nvPr>
        </p:nvSpPr>
        <p:spPr/>
        <p:txBody>
          <a:bodyPr>
            <a:normAutofit fontScale="90000"/>
          </a:bodyPr>
          <a:lstStyle/>
          <a:p>
            <a:r>
              <a:rPr lang="el-GR" altLang="en-US" dirty="0"/>
              <a:t>Έξι μείζονες προσεγγίσεις:</a:t>
            </a:r>
            <a:br>
              <a:rPr lang="el-GR" altLang="en-US" dirty="0"/>
            </a:br>
            <a:endParaRPr lang="en-US" dirty="0"/>
          </a:p>
        </p:txBody>
      </p:sp>
      <p:sp>
        <p:nvSpPr>
          <p:cNvPr id="3" name="Content Placeholder 2">
            <a:extLst>
              <a:ext uri="{FF2B5EF4-FFF2-40B4-BE49-F238E27FC236}">
                <a16:creationId xmlns:a16="http://schemas.microsoft.com/office/drawing/2014/main" id="{AB9ED1CE-A0F0-124E-9BF7-94640C9CA707}"/>
              </a:ext>
            </a:extLst>
          </p:cNvPr>
          <p:cNvSpPr>
            <a:spLocks noGrp="1"/>
          </p:cNvSpPr>
          <p:nvPr>
            <p:ph idx="1"/>
          </p:nvPr>
        </p:nvSpPr>
        <p:spPr/>
        <p:txBody>
          <a:bodyPr/>
          <a:lstStyle/>
          <a:p>
            <a:r>
              <a:rPr lang="el-GR" altLang="en-US"/>
              <a:t>Ψυχοδυναμική</a:t>
            </a:r>
          </a:p>
          <a:p>
            <a:r>
              <a:rPr lang="el-GR" altLang="en-US"/>
              <a:t>Συμπεριφορική</a:t>
            </a:r>
          </a:p>
          <a:p>
            <a:r>
              <a:rPr lang="el-GR" altLang="en-US"/>
              <a:t>Γνωστική</a:t>
            </a:r>
          </a:p>
          <a:p>
            <a:r>
              <a:rPr lang="el-GR" altLang="en-US"/>
              <a:t>Συναφειακή</a:t>
            </a:r>
          </a:p>
          <a:p>
            <a:r>
              <a:rPr lang="el-GR" altLang="en-US"/>
              <a:t>Ανθρωπιστική</a:t>
            </a:r>
          </a:p>
          <a:p>
            <a:r>
              <a:rPr lang="el-GR" altLang="en-US"/>
              <a:t>Εξελικτική</a:t>
            </a:r>
            <a:endParaRPr lang="el-GR" altLang="en-US" dirty="0"/>
          </a:p>
        </p:txBody>
      </p:sp>
      <p:sp>
        <p:nvSpPr>
          <p:cNvPr id="4" name="Slide Number Placeholder 3">
            <a:extLst>
              <a:ext uri="{FF2B5EF4-FFF2-40B4-BE49-F238E27FC236}">
                <a16:creationId xmlns:a16="http://schemas.microsoft.com/office/drawing/2014/main" id="{B27FD627-ED6C-C740-88B3-12C507838BF6}"/>
              </a:ext>
            </a:extLst>
          </p:cNvPr>
          <p:cNvSpPr>
            <a:spLocks noGrp="1"/>
          </p:cNvSpPr>
          <p:nvPr>
            <p:ph type="sldNum" sz="quarter" idx="10"/>
          </p:nvPr>
        </p:nvSpPr>
        <p:spPr/>
        <p:txBody>
          <a:bodyPr/>
          <a:lstStyle/>
          <a:p>
            <a:fld id="{646A23D0-32A8-5A40-A5A1-2A2D6C6A324E}" type="slidenum">
              <a:rPr lang="en-US" smtClean="0"/>
              <a:pPr/>
              <a:t>20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a:t>Ψυχοδυναμική Προσέγγιση</a:t>
            </a:r>
            <a:endParaRPr lang="en-US" dirty="0"/>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2620294773"/>
              </p:ext>
            </p:extLst>
          </p:nvPr>
        </p:nvGraphicFramePr>
        <p:xfrm>
          <a:off x="539750" y="1341438"/>
          <a:ext cx="7994650" cy="4292196"/>
        </p:xfrm>
        <a:graphic>
          <a:graphicData uri="http://schemas.openxmlformats.org/drawingml/2006/table">
            <a:tbl>
              <a:tblPr bandRow="1">
                <a:tableStyleId>{5C22544A-7EE6-4342-B048-85BDC9FD1C3A}</a:tableStyleId>
              </a:tblPr>
              <a:tblGrid>
                <a:gridCol w="3168154">
                  <a:extLst>
                    <a:ext uri="{9D8B030D-6E8A-4147-A177-3AD203B41FA5}">
                      <a16:colId xmlns:a16="http://schemas.microsoft.com/office/drawing/2014/main" val="2707653424"/>
                    </a:ext>
                  </a:extLst>
                </a:gridCol>
                <a:gridCol w="4826496">
                  <a:extLst>
                    <a:ext uri="{9D8B030D-6E8A-4147-A177-3AD203B41FA5}">
                      <a16:colId xmlns:a16="http://schemas.microsoft.com/office/drawing/2014/main" val="583876046"/>
                    </a:ext>
                  </a:extLst>
                </a:gridCol>
              </a:tblGrid>
              <a:tr h="50338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Ψυχοδυναμική</a:t>
                      </a:r>
                    </a:p>
                  </a:txBody>
                  <a:tcPr>
                    <a:lnL w="12700" cmpd="sng">
                      <a:noFill/>
                    </a:lnL>
                    <a:noFill/>
                  </a:tcPr>
                </a:tc>
                <a:extLst>
                  <a:ext uri="{0D108BD9-81ED-4DB2-BD59-A6C34878D82A}">
                    <a16:rowId xmlns:a16="http://schemas.microsoft.com/office/drawing/2014/main" val="2203764241"/>
                  </a:ext>
                </a:extLst>
              </a:tr>
              <a:tr h="504056">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Ψυχανάλυση</a:t>
                      </a:r>
                    </a:p>
                  </a:txBody>
                  <a:tcPr>
                    <a:noFill/>
                  </a:tcPr>
                </a:tc>
                <a:extLst>
                  <a:ext uri="{0D108BD9-81ED-4DB2-BD59-A6C34878D82A}">
                    <a16:rowId xmlns:a16="http://schemas.microsoft.com/office/drawing/2014/main" val="3643846673"/>
                  </a:ext>
                </a:extLst>
              </a:tr>
              <a:tr h="504056">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S. </a:t>
                      </a:r>
                      <a:r>
                        <a:rPr lang="el-GR" altLang="en-US" sz="1800" dirty="0" err="1">
                          <a:cs typeface="Arial" panose="020B0604020202020204" pitchFamily="34" charset="0"/>
                        </a:rPr>
                        <a:t>Freud</a:t>
                      </a:r>
                      <a:endParaRPr lang="el-GR" altLang="en-US" sz="1800" dirty="0">
                        <a:cs typeface="Arial" panose="020B0604020202020204" pitchFamily="34" charset="0"/>
                      </a:endParaRPr>
                    </a:p>
                    <a:p>
                      <a:endParaRPr lang="en-US" dirty="0">
                        <a:solidFill>
                          <a:schemeClr val="tx1"/>
                        </a:solidFill>
                      </a:endParaRPr>
                    </a:p>
                  </a:txBody>
                  <a:tcPr>
                    <a:noFill/>
                  </a:tcPr>
                </a:tc>
                <a:extLst>
                  <a:ext uri="{0D108BD9-81ED-4DB2-BD59-A6C34878D82A}">
                    <a16:rowId xmlns:a16="http://schemas.microsoft.com/office/drawing/2014/main" val="351388578"/>
                  </a:ext>
                </a:extLst>
              </a:tr>
              <a:tr h="51204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Εστίαση:</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Ασυνείδητο</a:t>
                      </a:r>
                      <a:endParaRPr lang="en-US" dirty="0">
                        <a:solidFill>
                          <a:schemeClr val="tx1"/>
                        </a:solidFill>
                      </a:endParaRPr>
                    </a:p>
                  </a:txBody>
                  <a:tcPr>
                    <a:noFill/>
                  </a:tcPr>
                </a:tc>
                <a:extLst>
                  <a:ext uri="{0D108BD9-81ED-4DB2-BD59-A6C34878D82A}">
                    <a16:rowId xmlns:a16="http://schemas.microsoft.com/office/drawing/2014/main" val="1660452815"/>
                  </a:ext>
                </a:extLst>
              </a:tr>
              <a:tr h="77334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Η συμπεριφορά παρωθείται από εσωτερικές δυνάμεις, μνήμες και συγκρούσεις</a:t>
                      </a:r>
                    </a:p>
                  </a:txBody>
                  <a:tcPr>
                    <a:noFill/>
                  </a:tcPr>
                </a:tc>
                <a:extLst>
                  <a:ext uri="{0D108BD9-81ED-4DB2-BD59-A6C34878D82A}">
                    <a16:rowId xmlns:a16="http://schemas.microsoft.com/office/drawing/2014/main" val="695723339"/>
                  </a:ext>
                </a:extLst>
              </a:tr>
              <a:tr h="67963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Εκείνο, Εγώ, Υπερεγώ, Ψυχοσεξουαλικά στάδια ανάπτυξης</a:t>
                      </a:r>
                    </a:p>
                  </a:txBody>
                  <a:tcPr>
                    <a:noFill/>
                  </a:tcPr>
                </a:tc>
                <a:extLst>
                  <a:ext uri="{0D108BD9-81ED-4DB2-BD59-A6C34878D82A}">
                    <a16:rowId xmlns:a16="http://schemas.microsoft.com/office/drawing/2014/main" val="2581717264"/>
                  </a:ext>
                </a:extLst>
              </a:tr>
              <a:tr h="67963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Κεντρικές έννοιες: </a:t>
                      </a:r>
                      <a:endParaRPr lang="en-US" b="1" dirty="0">
                        <a:solidFill>
                          <a:schemeClr val="accent2">
                            <a:lumMod val="75000"/>
                          </a:schemeClr>
                        </a:solidFill>
                      </a:endParaRPr>
                    </a:p>
                  </a:txBody>
                  <a:tcPr>
                    <a:noFill/>
                  </a:tcPr>
                </a:tc>
                <a:tc>
                  <a:txBody>
                    <a:bodyPr/>
                    <a:lstStyle/>
                    <a:p>
                      <a:r>
                        <a:rPr lang="el-GR" altLang="en-US" sz="1800" dirty="0">
                          <a:cs typeface="Arial" panose="020B0604020202020204" pitchFamily="34" charset="0"/>
                        </a:rPr>
                        <a:t>Αρχή της ηδονής, Αρχή της πραγματικότητας, Καθήλωση</a:t>
                      </a:r>
                      <a:endParaRPr lang="en-US" dirty="0">
                        <a:solidFill>
                          <a:schemeClr val="tx1"/>
                        </a:solidFill>
                      </a:endParaRPr>
                    </a:p>
                  </a:txBody>
                  <a:tcPr>
                    <a:noFill/>
                  </a:tcPr>
                </a:tc>
                <a:extLst>
                  <a:ext uri="{0D108BD9-81ED-4DB2-BD59-A6C34878D82A}">
                    <a16:rowId xmlns:a16="http://schemas.microsoft.com/office/drawing/2014/main" val="704837067"/>
                  </a:ext>
                </a:extLst>
              </a:tr>
            </a:tbl>
          </a:graphicData>
        </a:graphic>
      </p:graphicFrame>
      <p:sp>
        <p:nvSpPr>
          <p:cNvPr id="3" name="Slide Number Placeholder 2">
            <a:extLst>
              <a:ext uri="{FF2B5EF4-FFF2-40B4-BE49-F238E27FC236}">
                <a16:creationId xmlns:a16="http://schemas.microsoft.com/office/drawing/2014/main" id="{012B219F-EB0B-7241-86DF-ECC2EFD8530C}"/>
              </a:ext>
            </a:extLst>
          </p:cNvPr>
          <p:cNvSpPr>
            <a:spLocks noGrp="1"/>
          </p:cNvSpPr>
          <p:nvPr>
            <p:ph type="sldNum" sz="quarter" idx="10"/>
          </p:nvPr>
        </p:nvSpPr>
        <p:spPr/>
        <p:txBody>
          <a:bodyPr/>
          <a:lstStyle/>
          <a:p>
            <a:fld id="{646A23D0-32A8-5A40-A5A1-2A2D6C6A324E}" type="slidenum">
              <a:rPr lang="en-US" smtClean="0"/>
              <a:t>21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a:t>Ψυχοδυναμική Προσέγγιση </a:t>
            </a:r>
            <a:r>
              <a:rPr lang="el-GR" altLang="en-US" sz="2400" dirty="0">
                <a:solidFill>
                  <a:schemeClr val="tx1"/>
                </a:solidFill>
              </a:rPr>
              <a:t>(συν.)</a:t>
            </a:r>
            <a:endParaRPr lang="en-US" dirty="0">
              <a:solidFill>
                <a:schemeClr val="tx1"/>
              </a:solidFill>
            </a:endParaRP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2023434748"/>
              </p:ext>
            </p:extLst>
          </p:nvPr>
        </p:nvGraphicFramePr>
        <p:xfrm>
          <a:off x="539750" y="1341438"/>
          <a:ext cx="7994650" cy="4228179"/>
        </p:xfrm>
        <a:graphic>
          <a:graphicData uri="http://schemas.openxmlformats.org/drawingml/2006/table">
            <a:tbl>
              <a:tblPr bandRow="1">
                <a:tableStyleId>{5C22544A-7EE6-4342-B048-85BDC9FD1C3A}</a:tableStyleId>
              </a:tblPr>
              <a:tblGrid>
                <a:gridCol w="3168154">
                  <a:extLst>
                    <a:ext uri="{9D8B030D-6E8A-4147-A177-3AD203B41FA5}">
                      <a16:colId xmlns:a16="http://schemas.microsoft.com/office/drawing/2014/main" val="2707653424"/>
                    </a:ext>
                  </a:extLst>
                </a:gridCol>
                <a:gridCol w="4826496">
                  <a:extLst>
                    <a:ext uri="{9D8B030D-6E8A-4147-A177-3AD203B41FA5}">
                      <a16:colId xmlns:a16="http://schemas.microsoft.com/office/drawing/2014/main" val="583876046"/>
                    </a:ext>
                  </a:extLst>
                </a:gridCol>
              </a:tblGrid>
              <a:tr h="50338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Ψυχοδυναμική</a:t>
                      </a:r>
                    </a:p>
                  </a:txBody>
                  <a:tcPr>
                    <a:lnL w="12700" cmpd="sng">
                      <a:noFill/>
                    </a:lnL>
                    <a:noFill/>
                  </a:tcPr>
                </a:tc>
                <a:extLst>
                  <a:ext uri="{0D108BD9-81ED-4DB2-BD59-A6C34878D82A}">
                    <a16:rowId xmlns:a16="http://schemas.microsoft.com/office/drawing/2014/main" val="2203764241"/>
                  </a:ext>
                </a:extLst>
              </a:tr>
              <a:tr h="576063">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Ψυχοκοινωνική</a:t>
                      </a:r>
                    </a:p>
                  </a:txBody>
                  <a:tcPr>
                    <a:noFill/>
                  </a:tcPr>
                </a:tc>
                <a:extLst>
                  <a:ext uri="{0D108BD9-81ED-4DB2-BD59-A6C34878D82A}">
                    <a16:rowId xmlns:a16="http://schemas.microsoft.com/office/drawing/2014/main" val="3643846673"/>
                  </a:ext>
                </a:extLst>
              </a:tr>
              <a:tr h="504056">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E. </a:t>
                      </a:r>
                      <a:r>
                        <a:rPr lang="el-GR" altLang="en-US" sz="1800" dirty="0" err="1">
                          <a:cs typeface="Arial" panose="020B0604020202020204" pitchFamily="34" charset="0"/>
                        </a:rPr>
                        <a:t>Erikson</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51388578"/>
                  </a:ext>
                </a:extLst>
              </a:tr>
              <a:tr h="51204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Εστίαση:</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Κοινωνική αλληλεπίδραση</a:t>
                      </a:r>
                      <a:endParaRPr lang="en-US" dirty="0">
                        <a:solidFill>
                          <a:schemeClr val="tx1"/>
                        </a:solidFill>
                      </a:endParaRPr>
                    </a:p>
                  </a:txBody>
                  <a:tcPr>
                    <a:noFill/>
                  </a:tcPr>
                </a:tc>
                <a:extLst>
                  <a:ext uri="{0D108BD9-81ED-4DB2-BD59-A6C34878D82A}">
                    <a16:rowId xmlns:a16="http://schemas.microsoft.com/office/drawing/2014/main" val="1660452815"/>
                  </a:ext>
                </a:extLst>
              </a:tr>
              <a:tr h="77334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Αλλαγές στο περιεχόμενο/είδος συναλλαγών με άλλα άτομα, ανάπτυξη αυτογνωσίας</a:t>
                      </a:r>
                    </a:p>
                  </a:txBody>
                  <a:tcPr>
                    <a:noFill/>
                  </a:tcPr>
                </a:tc>
                <a:extLst>
                  <a:ext uri="{0D108BD9-81ED-4DB2-BD59-A6C34878D82A}">
                    <a16:rowId xmlns:a16="http://schemas.microsoft.com/office/drawing/2014/main" val="695723339"/>
                  </a:ext>
                </a:extLst>
              </a:tr>
              <a:tr h="67963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n-US" sz="1800" dirty="0">
                          <a:cs typeface="Arial" panose="020B0604020202020204" pitchFamily="34" charset="0"/>
                        </a:rPr>
                        <a:t>Οκτώ καθολικά στάδια, κρίσεις και συγκρούσεις που λύνονται σε κάθε στάδιο</a:t>
                      </a:r>
                    </a:p>
                  </a:txBody>
                  <a:tcPr>
                    <a:noFill/>
                  </a:tcPr>
                </a:tc>
                <a:extLst>
                  <a:ext uri="{0D108BD9-81ED-4DB2-BD59-A6C34878D82A}">
                    <a16:rowId xmlns:a16="http://schemas.microsoft.com/office/drawing/2014/main" val="2581717264"/>
                  </a:ext>
                </a:extLst>
              </a:tr>
              <a:tr h="67963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Κεντρική έννοια: </a:t>
                      </a:r>
                      <a:endParaRPr lang="en-US" b="1" dirty="0">
                        <a:solidFill>
                          <a:schemeClr val="accent2">
                            <a:lumMod val="75000"/>
                          </a:schemeClr>
                        </a:solidFill>
                      </a:endParaRPr>
                    </a:p>
                  </a:txBody>
                  <a:tcPr>
                    <a:noFill/>
                  </a:tcPr>
                </a:tc>
                <a:tc>
                  <a:txBody>
                    <a:bodyPr/>
                    <a:lstStyle/>
                    <a:p>
                      <a:r>
                        <a:rPr lang="el-GR" altLang="en-US" sz="1800" dirty="0">
                          <a:cs typeface="Arial" panose="020B0604020202020204" pitchFamily="34" charset="0"/>
                        </a:rPr>
                        <a:t>Κρίση</a:t>
                      </a:r>
                      <a:endParaRPr lang="en-US" dirty="0">
                        <a:solidFill>
                          <a:schemeClr val="tx1"/>
                        </a:solidFill>
                      </a:endParaRPr>
                    </a:p>
                  </a:txBody>
                  <a:tcPr>
                    <a:noFill/>
                  </a:tcPr>
                </a:tc>
                <a:extLst>
                  <a:ext uri="{0D108BD9-81ED-4DB2-BD59-A6C34878D82A}">
                    <a16:rowId xmlns:a16="http://schemas.microsoft.com/office/drawing/2014/main" val="704837067"/>
                  </a:ext>
                </a:extLst>
              </a:tr>
            </a:tbl>
          </a:graphicData>
        </a:graphic>
      </p:graphicFrame>
      <p:sp>
        <p:nvSpPr>
          <p:cNvPr id="3" name="Slide Number Placeholder 2">
            <a:extLst>
              <a:ext uri="{FF2B5EF4-FFF2-40B4-BE49-F238E27FC236}">
                <a16:creationId xmlns:a16="http://schemas.microsoft.com/office/drawing/2014/main" id="{52241E27-547C-E341-96B8-46672C3E2DA8}"/>
              </a:ext>
            </a:extLst>
          </p:cNvPr>
          <p:cNvSpPr>
            <a:spLocks noGrp="1"/>
          </p:cNvSpPr>
          <p:nvPr>
            <p:ph type="sldNum" sz="quarter" idx="10"/>
          </p:nvPr>
        </p:nvSpPr>
        <p:spPr/>
        <p:txBody>
          <a:bodyPr/>
          <a:lstStyle/>
          <a:p>
            <a:fld id="{646A23D0-32A8-5A40-A5A1-2A2D6C6A324E}" type="slidenum">
              <a:rPr lang="en-US" smtClean="0"/>
              <a:t>22</a:t>
            </a:fld>
            <a:endParaRPr lang="en-US"/>
          </a:p>
        </p:txBody>
      </p:sp>
    </p:spTree>
    <p:extLst>
      <p:ext uri="{BB962C8B-B14F-4D97-AF65-F5344CB8AC3E}">
        <p14:creationId xmlns:p14="http://schemas.microsoft.com/office/powerpoint/2010/main" val="3899429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725EE1FB-96A8-394E-A050-62E384193851}"/>
              </a:ext>
            </a:extLst>
          </p:cNvPr>
          <p:cNvPicPr>
            <a:picLocks noGrp="1" noChangeAspect="1"/>
          </p:cNvPicPr>
          <p:nvPr>
            <p:ph idx="1"/>
          </p:nvPr>
        </p:nvPicPr>
        <p:blipFill>
          <a:blip r:embed="rId2"/>
          <a:stretch>
            <a:fillRect/>
          </a:stretch>
        </p:blipFill>
        <p:spPr>
          <a:xfrm>
            <a:off x="323528" y="1268760"/>
            <a:ext cx="8719689" cy="4104456"/>
          </a:xfrm>
        </p:spPr>
      </p:pic>
      <p:sp>
        <p:nvSpPr>
          <p:cNvPr id="2" name="Slide Number Placeholder 1">
            <a:extLst>
              <a:ext uri="{FF2B5EF4-FFF2-40B4-BE49-F238E27FC236}">
                <a16:creationId xmlns:a16="http://schemas.microsoft.com/office/drawing/2014/main" id="{92FF316F-3C59-334B-B42A-339134F15346}"/>
              </a:ext>
            </a:extLst>
          </p:cNvPr>
          <p:cNvSpPr>
            <a:spLocks noGrp="1"/>
          </p:cNvSpPr>
          <p:nvPr>
            <p:ph type="sldNum" sz="quarter" idx="10"/>
          </p:nvPr>
        </p:nvSpPr>
        <p:spPr/>
        <p:txBody>
          <a:bodyPr/>
          <a:lstStyle/>
          <a:p>
            <a:fld id="{B4F49188-B9B2-5043-BA6C-BCB3D7C7BCA4}" type="slidenum">
              <a:rPr lang="en-US" smtClean="0"/>
              <a:t>23</a:t>
            </a:fld>
            <a:endParaRPr lang="en-US"/>
          </a:p>
        </p:txBody>
      </p:sp>
    </p:spTree>
    <p:extLst>
      <p:ext uri="{BB962C8B-B14F-4D97-AF65-F5344CB8AC3E}">
        <p14:creationId xmlns:p14="http://schemas.microsoft.com/office/powerpoint/2010/main" val="2677132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C367F939-6BBB-4A4C-8468-42F20C2FD5DA}"/>
              </a:ext>
            </a:extLst>
          </p:cNvPr>
          <p:cNvPicPr>
            <a:picLocks noGrp="1" noChangeAspect="1"/>
          </p:cNvPicPr>
          <p:nvPr>
            <p:ph idx="1"/>
          </p:nvPr>
        </p:nvPicPr>
        <p:blipFill>
          <a:blip r:embed="rId2"/>
          <a:stretch>
            <a:fillRect/>
          </a:stretch>
        </p:blipFill>
        <p:spPr>
          <a:xfrm>
            <a:off x="251519" y="1484784"/>
            <a:ext cx="8688499" cy="3744416"/>
          </a:xfrm>
        </p:spPr>
      </p:pic>
      <p:sp>
        <p:nvSpPr>
          <p:cNvPr id="2" name="Slide Number Placeholder 1">
            <a:extLst>
              <a:ext uri="{FF2B5EF4-FFF2-40B4-BE49-F238E27FC236}">
                <a16:creationId xmlns:a16="http://schemas.microsoft.com/office/drawing/2014/main" id="{AF7E9ED7-021F-834C-8438-B64EE1889440}"/>
              </a:ext>
            </a:extLst>
          </p:cNvPr>
          <p:cNvSpPr>
            <a:spLocks noGrp="1"/>
          </p:cNvSpPr>
          <p:nvPr>
            <p:ph type="sldNum" sz="quarter" idx="10"/>
          </p:nvPr>
        </p:nvSpPr>
        <p:spPr/>
        <p:txBody>
          <a:bodyPr/>
          <a:lstStyle/>
          <a:p>
            <a:fld id="{B4F49188-B9B2-5043-BA6C-BCB3D7C7BCA4}" type="slidenum">
              <a:rPr lang="en-US" smtClean="0"/>
              <a:t>24</a:t>
            </a:fld>
            <a:endParaRPr lang="en-US"/>
          </a:p>
        </p:txBody>
      </p:sp>
    </p:spTree>
    <p:extLst>
      <p:ext uri="{BB962C8B-B14F-4D97-AF65-F5344CB8AC3E}">
        <p14:creationId xmlns:p14="http://schemas.microsoft.com/office/powerpoint/2010/main" val="4023036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191D191F-691B-BE43-A146-6A6E4648BBF7}"/>
              </a:ext>
            </a:extLst>
          </p:cNvPr>
          <p:cNvPicPr>
            <a:picLocks noGrp="1" noChangeAspect="1"/>
          </p:cNvPicPr>
          <p:nvPr>
            <p:ph idx="1"/>
          </p:nvPr>
        </p:nvPicPr>
        <p:blipFill>
          <a:blip r:embed="rId2"/>
          <a:stretch>
            <a:fillRect/>
          </a:stretch>
        </p:blipFill>
        <p:spPr>
          <a:xfrm>
            <a:off x="273325" y="1556792"/>
            <a:ext cx="8756994" cy="3528392"/>
          </a:xfrm>
        </p:spPr>
      </p:pic>
      <p:sp>
        <p:nvSpPr>
          <p:cNvPr id="2" name="Slide Number Placeholder 1">
            <a:extLst>
              <a:ext uri="{FF2B5EF4-FFF2-40B4-BE49-F238E27FC236}">
                <a16:creationId xmlns:a16="http://schemas.microsoft.com/office/drawing/2014/main" id="{532D48D7-3693-EE4D-AE8C-99CFF3A865CD}"/>
              </a:ext>
            </a:extLst>
          </p:cNvPr>
          <p:cNvSpPr>
            <a:spLocks noGrp="1"/>
          </p:cNvSpPr>
          <p:nvPr>
            <p:ph type="sldNum" sz="quarter" idx="10"/>
          </p:nvPr>
        </p:nvSpPr>
        <p:spPr/>
        <p:txBody>
          <a:bodyPr/>
          <a:lstStyle/>
          <a:p>
            <a:fld id="{B4F49188-B9B2-5043-BA6C-BCB3D7C7BCA4}" type="slidenum">
              <a:rPr lang="en-US" smtClean="0"/>
              <a:pPr/>
              <a:t>25</a:t>
            </a:fld>
            <a:endParaRPr lang="en-US"/>
          </a:p>
        </p:txBody>
      </p:sp>
    </p:spTree>
    <p:extLst>
      <p:ext uri="{BB962C8B-B14F-4D97-AF65-F5344CB8AC3E}">
        <p14:creationId xmlns:p14="http://schemas.microsoft.com/office/powerpoint/2010/main" val="1743957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E522-105C-A94D-9EA2-CBF0ABB94CF5}"/>
              </a:ext>
            </a:extLst>
          </p:cNvPr>
          <p:cNvSpPr>
            <a:spLocks noGrp="1"/>
          </p:cNvSpPr>
          <p:nvPr>
            <p:ph type="title"/>
          </p:nvPr>
        </p:nvSpPr>
        <p:spPr/>
        <p:txBody>
          <a:bodyPr>
            <a:normAutofit fontScale="90000"/>
          </a:bodyPr>
          <a:lstStyle/>
          <a:p>
            <a:r>
              <a:rPr lang="el-GR" altLang="en-US" dirty="0"/>
              <a:t>Αξιολόγηση της Ψυχοδυναμικής Προσέγγισης</a:t>
            </a:r>
            <a:endParaRPr lang="en-US" dirty="0"/>
          </a:p>
        </p:txBody>
      </p:sp>
      <p:sp>
        <p:nvSpPr>
          <p:cNvPr id="3" name="Content Placeholder 2">
            <a:extLst>
              <a:ext uri="{FF2B5EF4-FFF2-40B4-BE49-F238E27FC236}">
                <a16:creationId xmlns:a16="http://schemas.microsoft.com/office/drawing/2014/main" id="{DF5F9E84-ACD2-3C4F-AF1C-63FDA4B8E29D}"/>
              </a:ext>
            </a:extLst>
          </p:cNvPr>
          <p:cNvSpPr>
            <a:spLocks noGrp="1"/>
          </p:cNvSpPr>
          <p:nvPr>
            <p:ph idx="1"/>
          </p:nvPr>
        </p:nvSpPr>
        <p:spPr/>
        <p:txBody>
          <a:bodyPr anchor="t"/>
          <a:lstStyle/>
          <a:p>
            <a:r>
              <a:rPr lang="el-GR" altLang="en-US" b="1" dirty="0">
                <a:solidFill>
                  <a:schemeClr val="accent2">
                    <a:lumMod val="75000"/>
                  </a:schemeClr>
                </a:solidFill>
              </a:rPr>
              <a:t>Ευρεία αποδοχή</a:t>
            </a:r>
          </a:p>
          <a:p>
            <a:pPr lvl="1"/>
            <a:r>
              <a:rPr lang="el-GR" altLang="en-US" b="1" dirty="0" err="1">
                <a:solidFill>
                  <a:schemeClr val="accent2">
                    <a:lumMod val="75000"/>
                  </a:schemeClr>
                </a:solidFill>
              </a:rPr>
              <a:t>Freud</a:t>
            </a:r>
            <a:endParaRPr lang="el-GR" altLang="en-US" b="1" dirty="0">
              <a:solidFill>
                <a:schemeClr val="accent2">
                  <a:lumMod val="75000"/>
                </a:schemeClr>
              </a:solidFill>
            </a:endParaRPr>
          </a:p>
          <a:p>
            <a:pPr lvl="2"/>
            <a:r>
              <a:rPr lang="el-GR" altLang="en-US" dirty="0"/>
              <a:t>Η έννοια του </a:t>
            </a:r>
            <a:r>
              <a:rPr lang="el-GR" altLang="en-US" b="1" dirty="0">
                <a:solidFill>
                  <a:schemeClr val="accent2">
                    <a:lumMod val="75000"/>
                  </a:schemeClr>
                </a:solidFill>
              </a:rPr>
              <a:t>ασυνειδήτου</a:t>
            </a:r>
            <a:r>
              <a:rPr lang="el-GR" altLang="en-US" dirty="0"/>
              <a:t> γίνεται αποδεκτή από πολλούς</a:t>
            </a:r>
          </a:p>
          <a:p>
            <a:pPr lvl="1"/>
            <a:r>
              <a:rPr lang="el-GR" altLang="en-US" b="1" dirty="0" err="1">
                <a:solidFill>
                  <a:schemeClr val="accent2">
                    <a:lumMod val="75000"/>
                  </a:schemeClr>
                </a:solidFill>
              </a:rPr>
              <a:t>Erikson</a:t>
            </a:r>
            <a:endParaRPr lang="el-GR" altLang="en-US" b="1" dirty="0">
              <a:solidFill>
                <a:schemeClr val="accent2">
                  <a:lumMod val="75000"/>
                </a:schemeClr>
              </a:solidFill>
            </a:endParaRPr>
          </a:p>
          <a:p>
            <a:pPr lvl="2"/>
            <a:r>
              <a:rPr lang="el-GR" altLang="en-US" dirty="0"/>
              <a:t>Η έννοια της </a:t>
            </a:r>
            <a:r>
              <a:rPr lang="el-GR" altLang="en-US" b="1" dirty="0">
                <a:solidFill>
                  <a:schemeClr val="accent2">
                    <a:lumMod val="75000"/>
                  </a:schemeClr>
                </a:solidFill>
              </a:rPr>
              <a:t>διά βίου ανάπτυξης </a:t>
            </a:r>
            <a:r>
              <a:rPr lang="el-GR" altLang="en-US" dirty="0"/>
              <a:t>σε στάδια έχει υποστηριχθεί από εμπειρικά δεδομένα</a:t>
            </a:r>
          </a:p>
          <a:p>
            <a:endParaRPr lang="en-US" dirty="0"/>
          </a:p>
        </p:txBody>
      </p:sp>
      <p:sp>
        <p:nvSpPr>
          <p:cNvPr id="4" name="Slide Number Placeholder 3">
            <a:extLst>
              <a:ext uri="{FF2B5EF4-FFF2-40B4-BE49-F238E27FC236}">
                <a16:creationId xmlns:a16="http://schemas.microsoft.com/office/drawing/2014/main" id="{B565ADEB-DBD8-314A-9D6F-F41F3A2D41D3}"/>
              </a:ext>
            </a:extLst>
          </p:cNvPr>
          <p:cNvSpPr>
            <a:spLocks noGrp="1"/>
          </p:cNvSpPr>
          <p:nvPr>
            <p:ph type="sldNum" sz="quarter" idx="10"/>
          </p:nvPr>
        </p:nvSpPr>
        <p:spPr/>
        <p:txBody>
          <a:bodyPr/>
          <a:lstStyle/>
          <a:p>
            <a:fld id="{646A23D0-32A8-5A40-A5A1-2A2D6C6A324E}" type="slidenum">
              <a:rPr lang="en-US" smtClean="0"/>
              <a:t>26</a:t>
            </a:fld>
            <a:endParaRPr lang="en-US"/>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BE559F-6C59-D347-BC1B-5BE4BE7C1CDA}"/>
              </a:ext>
            </a:extLst>
          </p:cNvPr>
          <p:cNvSpPr>
            <a:spLocks noGrp="1"/>
          </p:cNvSpPr>
          <p:nvPr>
            <p:ph type="title"/>
          </p:nvPr>
        </p:nvSpPr>
        <p:spPr/>
        <p:txBody>
          <a:bodyPr>
            <a:normAutofit fontScale="90000"/>
          </a:bodyPr>
          <a:lstStyle/>
          <a:p>
            <a:r>
              <a:rPr lang="el-GR" altLang="en-US" dirty="0"/>
              <a:t>Αξιολόγηση της Ψυχοδυναμικής Προσέγγισης </a:t>
            </a:r>
            <a:r>
              <a:rPr lang="el-GR" altLang="en-US" sz="2700" dirty="0">
                <a:solidFill>
                  <a:schemeClr val="tx1"/>
                </a:solidFill>
              </a:rPr>
              <a:t>(συν.)</a:t>
            </a:r>
            <a:endParaRPr lang="en-US" dirty="0">
              <a:solidFill>
                <a:schemeClr val="tx1"/>
              </a:solidFill>
            </a:endParaRPr>
          </a:p>
        </p:txBody>
      </p:sp>
      <p:sp>
        <p:nvSpPr>
          <p:cNvPr id="7" name="Content Placeholder 6">
            <a:extLst>
              <a:ext uri="{FF2B5EF4-FFF2-40B4-BE49-F238E27FC236}">
                <a16:creationId xmlns:a16="http://schemas.microsoft.com/office/drawing/2014/main" id="{D004EA8C-3150-3542-84A4-C8381A153A36}"/>
              </a:ext>
            </a:extLst>
          </p:cNvPr>
          <p:cNvSpPr>
            <a:spLocks noGrp="1"/>
          </p:cNvSpPr>
          <p:nvPr>
            <p:ph idx="1"/>
          </p:nvPr>
        </p:nvSpPr>
        <p:spPr/>
        <p:txBody>
          <a:bodyPr>
            <a:normAutofit/>
          </a:bodyPr>
          <a:lstStyle/>
          <a:p>
            <a:r>
              <a:rPr lang="el-GR" altLang="en-US" b="1" dirty="0" err="1">
                <a:solidFill>
                  <a:schemeClr val="accent2">
                    <a:lumMod val="75000"/>
                  </a:schemeClr>
                </a:solidFill>
              </a:rPr>
              <a:t>Freud</a:t>
            </a:r>
            <a:endParaRPr lang="el-GR" altLang="en-US" b="1" dirty="0">
              <a:solidFill>
                <a:schemeClr val="accent2">
                  <a:lumMod val="75000"/>
                </a:schemeClr>
              </a:solidFill>
            </a:endParaRPr>
          </a:p>
          <a:p>
            <a:pPr lvl="1"/>
            <a:r>
              <a:rPr lang="el-GR" altLang="en-US" dirty="0"/>
              <a:t>Δεν επιβεβαιώνονται οι επιδράσεις των σταδίων τής παιδικής ηλικίας στη </a:t>
            </a:r>
            <a:r>
              <a:rPr lang="el-GR" altLang="en-US" b="1" dirty="0">
                <a:solidFill>
                  <a:schemeClr val="accent2">
                    <a:lumMod val="75000"/>
                  </a:schemeClr>
                </a:solidFill>
              </a:rPr>
              <a:t>μεταγενέστερη ανάπτυξη</a:t>
            </a:r>
          </a:p>
          <a:p>
            <a:pPr lvl="1"/>
            <a:r>
              <a:rPr lang="el-GR" altLang="en-US" dirty="0"/>
              <a:t>Δύσκολη η </a:t>
            </a:r>
            <a:r>
              <a:rPr lang="el-GR" altLang="en-US" b="1" dirty="0">
                <a:solidFill>
                  <a:schemeClr val="accent2">
                    <a:lumMod val="75000"/>
                  </a:schemeClr>
                </a:solidFill>
              </a:rPr>
              <a:t>γενίκευση</a:t>
            </a:r>
            <a:r>
              <a:rPr lang="el-GR" altLang="en-US" dirty="0"/>
              <a:t> σε ευρύτερους, πολυπολιτισμικούς πληθυσμούς</a:t>
            </a:r>
          </a:p>
          <a:p>
            <a:pPr lvl="1"/>
            <a:r>
              <a:rPr lang="el-GR" altLang="en-US" dirty="0"/>
              <a:t>Έχει επικριθεί η επικέντρωση στους </a:t>
            </a:r>
            <a:r>
              <a:rPr lang="el-GR" altLang="en-US" b="1" dirty="0">
                <a:solidFill>
                  <a:schemeClr val="accent2">
                    <a:lumMod val="75000"/>
                  </a:schemeClr>
                </a:solidFill>
              </a:rPr>
              <a:t>άρρενες</a:t>
            </a:r>
          </a:p>
          <a:p>
            <a:r>
              <a:rPr lang="el-GR" altLang="en-US" b="1" dirty="0">
                <a:solidFill>
                  <a:schemeClr val="accent2">
                    <a:lumMod val="75000"/>
                  </a:schemeClr>
                </a:solidFill>
              </a:rPr>
              <a:t> </a:t>
            </a:r>
            <a:r>
              <a:rPr lang="el-GR" altLang="en-US" b="1" dirty="0" err="1">
                <a:solidFill>
                  <a:schemeClr val="accent2">
                    <a:lumMod val="75000"/>
                  </a:schemeClr>
                </a:solidFill>
              </a:rPr>
              <a:t>Erikson</a:t>
            </a:r>
            <a:endParaRPr lang="el-GR" altLang="en-US" b="1" dirty="0">
              <a:solidFill>
                <a:schemeClr val="accent2">
                  <a:lumMod val="75000"/>
                </a:schemeClr>
              </a:solidFill>
            </a:endParaRPr>
          </a:p>
          <a:p>
            <a:pPr lvl="1"/>
            <a:r>
              <a:rPr lang="el-GR" altLang="en-US" dirty="0"/>
              <a:t>Μεγαλύτερη εστίαση στους </a:t>
            </a:r>
            <a:r>
              <a:rPr lang="el-GR" altLang="en-US" b="1" dirty="0">
                <a:solidFill>
                  <a:schemeClr val="accent2">
                    <a:lumMod val="75000"/>
                  </a:schemeClr>
                </a:solidFill>
              </a:rPr>
              <a:t>άνδρες</a:t>
            </a:r>
            <a:r>
              <a:rPr lang="el-GR" altLang="en-US" dirty="0"/>
              <a:t> παρά στις γυναίκες</a:t>
            </a:r>
          </a:p>
          <a:p>
            <a:pPr lvl="1"/>
            <a:r>
              <a:rPr lang="el-GR" altLang="en-US" dirty="0"/>
              <a:t>Ασαφής και δύσκολη να </a:t>
            </a:r>
            <a:r>
              <a:rPr lang="el-GR" altLang="en-US" b="1" dirty="0">
                <a:solidFill>
                  <a:schemeClr val="accent2">
                    <a:lumMod val="75000"/>
                  </a:schemeClr>
                </a:solidFill>
              </a:rPr>
              <a:t>ελεγχθεί εμπειρικά </a:t>
            </a:r>
            <a:r>
              <a:rPr lang="el-GR" altLang="en-US" dirty="0"/>
              <a:t>σε ορισμένα σημεία</a:t>
            </a:r>
          </a:p>
          <a:p>
            <a:endParaRPr lang="en-US" dirty="0"/>
          </a:p>
        </p:txBody>
      </p:sp>
      <p:sp>
        <p:nvSpPr>
          <p:cNvPr id="2" name="Slide Number Placeholder 1">
            <a:extLst>
              <a:ext uri="{FF2B5EF4-FFF2-40B4-BE49-F238E27FC236}">
                <a16:creationId xmlns:a16="http://schemas.microsoft.com/office/drawing/2014/main" id="{C1D2CC57-6C32-5042-B294-BC24EDD0D920}"/>
              </a:ext>
            </a:extLst>
          </p:cNvPr>
          <p:cNvSpPr>
            <a:spLocks noGrp="1"/>
          </p:cNvSpPr>
          <p:nvPr>
            <p:ph type="sldNum" sz="quarter" idx="10"/>
          </p:nvPr>
        </p:nvSpPr>
        <p:spPr/>
        <p:txBody>
          <a:bodyPr/>
          <a:lstStyle/>
          <a:p>
            <a:fld id="{646A23D0-32A8-5A40-A5A1-2A2D6C6A324E}" type="slidenum">
              <a:rPr lang="en-US" smtClean="0"/>
              <a:t>27</a:t>
            </a:fld>
            <a:endParaRPr lang="en-US"/>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pPr>
              <a:lnSpc>
                <a:spcPct val="100000"/>
              </a:lnSpc>
            </a:pPr>
            <a:r>
              <a:rPr lang="el-GR" altLang="en-US" dirty="0" err="1"/>
              <a:t>Συμπεριφορική</a:t>
            </a:r>
            <a:r>
              <a:rPr lang="el-GR" altLang="en-US" dirty="0"/>
              <a:t> Προσέγγιση</a:t>
            </a: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1341764516"/>
              </p:ext>
            </p:extLst>
          </p:nvPr>
        </p:nvGraphicFramePr>
        <p:xfrm>
          <a:off x="539750" y="1341438"/>
          <a:ext cx="7994650" cy="4593728"/>
        </p:xfrm>
        <a:graphic>
          <a:graphicData uri="http://schemas.openxmlformats.org/drawingml/2006/table">
            <a:tbl>
              <a:tblPr bandRow="1">
                <a:tableStyleId>{5C22544A-7EE6-4342-B048-85BDC9FD1C3A}</a:tableStyleId>
              </a:tblPr>
              <a:tblGrid>
                <a:gridCol w="3312170">
                  <a:extLst>
                    <a:ext uri="{9D8B030D-6E8A-4147-A177-3AD203B41FA5}">
                      <a16:colId xmlns:a16="http://schemas.microsoft.com/office/drawing/2014/main" val="2707653424"/>
                    </a:ext>
                  </a:extLst>
                </a:gridCol>
                <a:gridCol w="4682480">
                  <a:extLst>
                    <a:ext uri="{9D8B030D-6E8A-4147-A177-3AD203B41FA5}">
                      <a16:colId xmlns:a16="http://schemas.microsoft.com/office/drawing/2014/main" val="583876046"/>
                    </a:ext>
                  </a:extLst>
                </a:gridCol>
              </a:tblGrid>
              <a:tr h="50338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Συμπεριφορική</a:t>
                      </a:r>
                      <a:endParaRPr lang="el-GR" altLang="en-US" sz="1800" dirty="0">
                        <a:cs typeface="Arial" panose="020B0604020202020204" pitchFamily="34" charset="0"/>
                      </a:endParaRPr>
                    </a:p>
                  </a:txBody>
                  <a:tcPr>
                    <a:lnL w="12700" cmpd="sng">
                      <a:noFill/>
                    </a:lnL>
                    <a:noFill/>
                  </a:tcPr>
                </a:tc>
                <a:extLst>
                  <a:ext uri="{0D108BD9-81ED-4DB2-BD59-A6C34878D82A}">
                    <a16:rowId xmlns:a16="http://schemas.microsoft.com/office/drawing/2014/main" val="2203764241"/>
                  </a:ext>
                </a:extLst>
              </a:tr>
              <a:tr h="576063">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Κλασική υποκατάσταση</a:t>
                      </a:r>
                    </a:p>
                  </a:txBody>
                  <a:tcPr>
                    <a:noFill/>
                  </a:tcPr>
                </a:tc>
                <a:extLst>
                  <a:ext uri="{0D108BD9-81ED-4DB2-BD59-A6C34878D82A}">
                    <a16:rowId xmlns:a16="http://schemas.microsoft.com/office/drawing/2014/main" val="3643846673"/>
                  </a:ext>
                </a:extLst>
              </a:tr>
              <a:tr h="504056">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J. B. </a:t>
                      </a:r>
                      <a:r>
                        <a:rPr lang="el-GR" altLang="en-US" sz="1800" dirty="0" err="1">
                          <a:cs typeface="Arial" panose="020B0604020202020204" pitchFamily="34" charset="0"/>
                        </a:rPr>
                        <a:t>Watson</a:t>
                      </a:r>
                      <a:endParaRPr lang="el-GR" altLang="en-US" sz="1800" dirty="0">
                        <a:cs typeface="Arial" panose="020B0604020202020204" pitchFamily="34" charset="0"/>
                      </a:endParaRPr>
                    </a:p>
                    <a:p>
                      <a:pPr marL="0" indent="0">
                        <a:buFont typeface="Arial" panose="020B0604020202020204" pitchFamily="34" charset="0"/>
                        <a:buNone/>
                      </a:pPr>
                      <a:endParaRPr lang="en-US" dirty="0">
                        <a:solidFill>
                          <a:schemeClr val="tx1"/>
                        </a:solidFill>
                      </a:endParaRPr>
                    </a:p>
                  </a:txBody>
                  <a:tcPr>
                    <a:noFill/>
                  </a:tcPr>
                </a:tc>
                <a:extLst>
                  <a:ext uri="{0D108BD9-81ED-4DB2-BD59-A6C34878D82A}">
                    <a16:rowId xmlns:a16="http://schemas.microsoft.com/office/drawing/2014/main" val="351388578"/>
                  </a:ext>
                </a:extLst>
              </a:tr>
              <a:tr h="51204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Παρατηρήσιμη</a:t>
                      </a:r>
                      <a:r>
                        <a:rPr lang="el-GR" altLang="en-US" sz="1800" dirty="0">
                          <a:cs typeface="Arial" panose="020B0604020202020204" pitchFamily="34" charset="0"/>
                        </a:rPr>
                        <a:t> συμπεριφορά, εξωτερικά ερεθίσματα</a:t>
                      </a:r>
                      <a:r>
                        <a:rPr lang="el-GR" altLang="en-US" dirty="0"/>
                        <a:t> στο περιβάλλον</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1660452815"/>
                  </a:ext>
                </a:extLst>
              </a:tr>
              <a:tr h="77334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Η συμπεριφορά είναι αποτέλεσμα της έκθεσης του ατόμου σε συγκεκριμένους περιβαλλοντικούς παράγοντες</a:t>
                      </a:r>
                    </a:p>
                  </a:txBody>
                  <a:tcPr>
                    <a:noFill/>
                  </a:tcPr>
                </a:tc>
                <a:extLst>
                  <a:ext uri="{0D108BD9-81ED-4DB2-BD59-A6C34878D82A}">
                    <a16:rowId xmlns:a16="http://schemas.microsoft.com/office/drawing/2014/main" val="695723339"/>
                  </a:ext>
                </a:extLst>
              </a:tr>
              <a:tr h="67963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Βασική αρχή:</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Στοιχεία κλασικής υποκατάστασης</a:t>
                      </a:r>
                    </a:p>
                  </a:txBody>
                  <a:tcPr>
                    <a:noFill/>
                  </a:tcPr>
                </a:tc>
                <a:extLst>
                  <a:ext uri="{0D108BD9-81ED-4DB2-BD59-A6C34878D82A}">
                    <a16:rowId xmlns:a16="http://schemas.microsoft.com/office/drawing/2014/main" val="2581717264"/>
                  </a:ext>
                </a:extLst>
              </a:tr>
              <a:tr h="0">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Κεντρικές έννοιες: </a:t>
                      </a:r>
                      <a:endParaRPr lang="en-US" b="1" dirty="0">
                        <a:solidFill>
                          <a:schemeClr val="accent2">
                            <a:lumMod val="75000"/>
                          </a:schemeClr>
                        </a:solidFill>
                      </a:endParaRPr>
                    </a:p>
                  </a:txBody>
                  <a:tcPr>
                    <a:noFill/>
                  </a:tcPr>
                </a:tc>
                <a:tc>
                  <a:txBody>
                    <a:bodyPr/>
                    <a:lstStyle/>
                    <a:p>
                      <a:pPr marL="0" indent="0">
                        <a:buFont typeface="Arial" panose="020B0604020202020204" pitchFamily="34" charset="0"/>
                        <a:buNone/>
                      </a:pPr>
                      <a:r>
                        <a:rPr lang="el-GR" altLang="en-US" sz="1800" dirty="0">
                          <a:cs typeface="Arial" panose="020B0604020202020204" pitchFamily="34" charset="0"/>
                        </a:rPr>
                        <a:t>Υποκατάσταση ερεθίσματος, εξαρτημένη, αυτόματη αντίδραση/μάθηση</a:t>
                      </a:r>
                      <a:endParaRPr lang="en-US" dirty="0">
                        <a:solidFill>
                          <a:schemeClr val="tx1"/>
                        </a:solidFill>
                      </a:endParaRPr>
                    </a:p>
                  </a:txBody>
                  <a:tcPr>
                    <a:noFill/>
                  </a:tcPr>
                </a:tc>
                <a:extLst>
                  <a:ext uri="{0D108BD9-81ED-4DB2-BD59-A6C34878D82A}">
                    <a16:rowId xmlns:a16="http://schemas.microsoft.com/office/drawing/2014/main" val="704837067"/>
                  </a:ext>
                </a:extLst>
              </a:tr>
            </a:tbl>
          </a:graphicData>
        </a:graphic>
      </p:graphicFrame>
      <p:sp>
        <p:nvSpPr>
          <p:cNvPr id="3" name="Slide Number Placeholder 2">
            <a:extLst>
              <a:ext uri="{FF2B5EF4-FFF2-40B4-BE49-F238E27FC236}">
                <a16:creationId xmlns:a16="http://schemas.microsoft.com/office/drawing/2014/main" id="{96ED10A8-BC97-8743-A63E-40E7124DCFA6}"/>
              </a:ext>
            </a:extLst>
          </p:cNvPr>
          <p:cNvSpPr>
            <a:spLocks noGrp="1"/>
          </p:cNvSpPr>
          <p:nvPr>
            <p:ph type="sldNum" sz="quarter" idx="10"/>
          </p:nvPr>
        </p:nvSpPr>
        <p:spPr/>
        <p:txBody>
          <a:bodyPr/>
          <a:lstStyle/>
          <a:p>
            <a:fld id="{646A23D0-32A8-5A40-A5A1-2A2D6C6A324E}" type="slidenum">
              <a:rPr lang="en-US" smtClean="0"/>
              <a:t>28</a:t>
            </a:fld>
            <a:endParaRPr lang="en-US"/>
          </a:p>
        </p:txBody>
      </p:sp>
    </p:spTree>
    <p:extLst>
      <p:ext uri="{BB962C8B-B14F-4D97-AF65-F5344CB8AC3E}">
        <p14:creationId xmlns:p14="http://schemas.microsoft.com/office/powerpoint/2010/main" val="35649865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err="1"/>
              <a:t>Συμπεριφορική</a:t>
            </a:r>
            <a:r>
              <a:rPr lang="el-GR" altLang="en-US" dirty="0"/>
              <a:t> Προσέγγιση </a:t>
            </a:r>
            <a:r>
              <a:rPr lang="el-GR" altLang="en-US" sz="1800" dirty="0">
                <a:solidFill>
                  <a:schemeClr val="tx1"/>
                </a:solidFill>
              </a:rPr>
              <a:t>(συν.)</a:t>
            </a:r>
            <a:endParaRPr lang="el-GR" altLang="en-US" dirty="0">
              <a:solidFill>
                <a:schemeClr val="tx1"/>
              </a:solidFill>
            </a:endParaRP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630203710"/>
              </p:ext>
            </p:extLst>
          </p:nvPr>
        </p:nvGraphicFramePr>
        <p:xfrm>
          <a:off x="547543" y="1134979"/>
          <a:ext cx="7994650" cy="4593728"/>
        </p:xfrm>
        <a:graphic>
          <a:graphicData uri="http://schemas.openxmlformats.org/drawingml/2006/table">
            <a:tbl>
              <a:tblPr bandRow="1">
                <a:tableStyleId>{5C22544A-7EE6-4342-B048-85BDC9FD1C3A}</a:tableStyleId>
              </a:tblPr>
              <a:tblGrid>
                <a:gridCol w="3160361">
                  <a:extLst>
                    <a:ext uri="{9D8B030D-6E8A-4147-A177-3AD203B41FA5}">
                      <a16:colId xmlns:a16="http://schemas.microsoft.com/office/drawing/2014/main" val="2707653424"/>
                    </a:ext>
                  </a:extLst>
                </a:gridCol>
                <a:gridCol w="4834289">
                  <a:extLst>
                    <a:ext uri="{9D8B030D-6E8A-4147-A177-3AD203B41FA5}">
                      <a16:colId xmlns:a16="http://schemas.microsoft.com/office/drawing/2014/main" val="583876046"/>
                    </a:ext>
                  </a:extLst>
                </a:gridCol>
              </a:tblGrid>
              <a:tr h="50338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Συμπεριφορική</a:t>
                      </a:r>
                      <a:endParaRPr lang="el-GR" altLang="en-US" sz="1800" dirty="0">
                        <a:cs typeface="Arial" panose="020B0604020202020204" pitchFamily="34" charset="0"/>
                      </a:endParaRPr>
                    </a:p>
                  </a:txBody>
                  <a:tcPr>
                    <a:lnL w="12700" cmpd="sng">
                      <a:noFill/>
                    </a:lnL>
                    <a:noFill/>
                  </a:tcPr>
                </a:tc>
                <a:extLst>
                  <a:ext uri="{0D108BD9-81ED-4DB2-BD59-A6C34878D82A}">
                    <a16:rowId xmlns:a16="http://schemas.microsoft.com/office/drawing/2014/main" val="2203764241"/>
                  </a:ext>
                </a:extLst>
              </a:tr>
              <a:tr h="576063">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Λειτουργική υποκατάσταση</a:t>
                      </a:r>
                    </a:p>
                  </a:txBody>
                  <a:tcPr>
                    <a:noFill/>
                  </a:tcPr>
                </a:tc>
                <a:extLst>
                  <a:ext uri="{0D108BD9-81ED-4DB2-BD59-A6C34878D82A}">
                    <a16:rowId xmlns:a16="http://schemas.microsoft.com/office/drawing/2014/main" val="3643846673"/>
                  </a:ext>
                </a:extLst>
              </a:tr>
              <a:tr h="504056">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B. F. </a:t>
                      </a:r>
                      <a:r>
                        <a:rPr lang="el-GR" altLang="en-US" sz="1800" dirty="0" err="1">
                          <a:cs typeface="Arial" panose="020B0604020202020204" pitchFamily="34" charset="0"/>
                        </a:rPr>
                        <a:t>Skinner</a:t>
                      </a:r>
                      <a:endParaRPr lang="el-GR" altLang="en-US" sz="1800" dirty="0">
                        <a:cs typeface="Arial" panose="020B0604020202020204" pitchFamily="34" charset="0"/>
                      </a:endParaRPr>
                    </a:p>
                    <a:p>
                      <a:pPr marL="0" indent="0">
                        <a:buFont typeface="Arial" panose="020B0604020202020204" pitchFamily="34" charset="0"/>
                        <a:buNone/>
                      </a:pPr>
                      <a:endParaRPr lang="en-US" dirty="0">
                        <a:solidFill>
                          <a:schemeClr val="tx1"/>
                        </a:solidFill>
                      </a:endParaRPr>
                    </a:p>
                  </a:txBody>
                  <a:tcPr>
                    <a:noFill/>
                  </a:tcPr>
                </a:tc>
                <a:extLst>
                  <a:ext uri="{0D108BD9-81ED-4DB2-BD59-A6C34878D82A}">
                    <a16:rowId xmlns:a16="http://schemas.microsoft.com/office/drawing/2014/main" val="351388578"/>
                  </a:ext>
                </a:extLst>
              </a:tr>
              <a:tr h="51204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Παρατηρήσιμη</a:t>
                      </a:r>
                      <a:r>
                        <a:rPr lang="el-GR" altLang="en-US" sz="1800" dirty="0">
                          <a:cs typeface="Arial" panose="020B0604020202020204" pitchFamily="34" charset="0"/>
                        </a:rPr>
                        <a:t> συμπεριφορά, εξωτερικά ερεθίσματα </a:t>
                      </a:r>
                      <a:r>
                        <a:rPr lang="el-GR" altLang="en-US" dirty="0"/>
                        <a:t>στο περιβάλλον</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1660452815"/>
                  </a:ext>
                </a:extLst>
              </a:tr>
              <a:tr h="77334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Η αντίδραση του ατόμου ενισχύεται ή αποδυναμώνεται ως συνάρτηση θετικών ή αρνητικών συνεπειών </a:t>
                      </a:r>
                    </a:p>
                  </a:txBody>
                  <a:tcPr>
                    <a:noFill/>
                  </a:tcPr>
                </a:tc>
                <a:extLst>
                  <a:ext uri="{0D108BD9-81ED-4DB2-BD59-A6C34878D82A}">
                    <a16:rowId xmlns:a16="http://schemas.microsoft.com/office/drawing/2014/main" val="695723339"/>
                  </a:ext>
                </a:extLst>
              </a:tr>
              <a:tr h="67963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Βασική αρχή:</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Στοιχεία συντελεστικής μάθησης</a:t>
                      </a:r>
                    </a:p>
                  </a:txBody>
                  <a:tcPr>
                    <a:noFill/>
                  </a:tcPr>
                </a:tc>
                <a:extLst>
                  <a:ext uri="{0D108BD9-81ED-4DB2-BD59-A6C34878D82A}">
                    <a16:rowId xmlns:a16="http://schemas.microsoft.com/office/drawing/2014/main" val="2581717264"/>
                  </a:ext>
                </a:extLst>
              </a:tr>
              <a:tr h="0">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Κεντρικές έννοιες: </a:t>
                      </a:r>
                      <a:endParaRPr lang="en-US" b="1" dirty="0">
                        <a:solidFill>
                          <a:schemeClr val="accent2">
                            <a:lumMod val="75000"/>
                          </a:schemeClr>
                        </a:solidFill>
                      </a:endParaRPr>
                    </a:p>
                  </a:txBody>
                  <a:tcPr>
                    <a:noFill/>
                  </a:tcPr>
                </a:tc>
                <a:tc>
                  <a:txBody>
                    <a:bodyPr/>
                    <a:lstStyle/>
                    <a:p>
                      <a:pPr marL="0" indent="0">
                        <a:buFont typeface="Arial" panose="020B0604020202020204" pitchFamily="34" charset="0"/>
                        <a:buNone/>
                      </a:pPr>
                      <a:r>
                        <a:rPr lang="el-GR" altLang="en-US" sz="1800" dirty="0">
                          <a:cs typeface="Arial" panose="020B0604020202020204" pitchFamily="34" charset="0"/>
                        </a:rPr>
                        <a:t>Τροποποίηση συμπεριφοράς, ενίσχυση και τιμωρία, απόσβεση συμπεριφοράς</a:t>
                      </a:r>
                      <a:endParaRPr lang="en-US" dirty="0">
                        <a:solidFill>
                          <a:schemeClr val="tx1"/>
                        </a:solidFill>
                      </a:endParaRPr>
                    </a:p>
                  </a:txBody>
                  <a:tcPr>
                    <a:noFill/>
                  </a:tcPr>
                </a:tc>
                <a:extLst>
                  <a:ext uri="{0D108BD9-81ED-4DB2-BD59-A6C34878D82A}">
                    <a16:rowId xmlns:a16="http://schemas.microsoft.com/office/drawing/2014/main" val="704837067"/>
                  </a:ext>
                </a:extLst>
              </a:tr>
            </a:tbl>
          </a:graphicData>
        </a:graphic>
      </p:graphicFrame>
      <p:sp>
        <p:nvSpPr>
          <p:cNvPr id="3" name="Slide Number Placeholder 2">
            <a:extLst>
              <a:ext uri="{FF2B5EF4-FFF2-40B4-BE49-F238E27FC236}">
                <a16:creationId xmlns:a16="http://schemas.microsoft.com/office/drawing/2014/main" id="{C31CF900-A3D1-5642-B58E-F6EF9B70F8D1}"/>
              </a:ext>
            </a:extLst>
          </p:cNvPr>
          <p:cNvSpPr>
            <a:spLocks noGrp="1"/>
          </p:cNvSpPr>
          <p:nvPr>
            <p:ph type="sldNum" sz="quarter" idx="10"/>
          </p:nvPr>
        </p:nvSpPr>
        <p:spPr/>
        <p:txBody>
          <a:bodyPr/>
          <a:lstStyle/>
          <a:p>
            <a:fld id="{646A23D0-32A8-5A40-A5A1-2A2D6C6A324E}" type="slidenum">
              <a:rPr lang="en-US" smtClean="0"/>
              <a:t>29</a:t>
            </a:fld>
            <a:endParaRPr lang="en-US"/>
          </a:p>
        </p:txBody>
      </p:sp>
    </p:spTree>
    <p:extLst>
      <p:ext uri="{BB962C8B-B14F-4D97-AF65-F5344CB8AC3E}">
        <p14:creationId xmlns:p14="http://schemas.microsoft.com/office/powerpoint/2010/main" val="3900686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a:extLst>
              <a:ext uri="{FF2B5EF4-FFF2-40B4-BE49-F238E27FC236}">
                <a16:creationId xmlns:a16="http://schemas.microsoft.com/office/drawing/2014/main" id="{AF11B95E-6456-C44F-A041-3597439AE0DA}"/>
              </a:ext>
            </a:extLst>
          </p:cNvPr>
          <p:cNvSpPr txBox="1">
            <a:spLocks noChangeArrowheads="1"/>
          </p:cNvSpPr>
          <p:nvPr/>
        </p:nvSpPr>
        <p:spPr bwMode="auto">
          <a:xfrm>
            <a:off x="5029200" y="1600200"/>
            <a:ext cx="36576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9pPr>
          </a:lstStyle>
          <a:p>
            <a:pPr algn="ctr">
              <a:lnSpc>
                <a:spcPct val="100000"/>
              </a:lnSpc>
            </a:pPr>
            <a:endParaRPr lang="el-GR" altLang="en-US" sz="3000" b="1" dirty="0">
              <a:cs typeface="Arial" panose="020B0604020202020204" pitchFamily="34" charset="0"/>
            </a:endParaRPr>
          </a:p>
        </p:txBody>
      </p:sp>
      <p:sp>
        <p:nvSpPr>
          <p:cNvPr id="5124" name="Text Box 4">
            <a:extLst>
              <a:ext uri="{FF2B5EF4-FFF2-40B4-BE49-F238E27FC236}">
                <a16:creationId xmlns:a16="http://schemas.microsoft.com/office/drawing/2014/main" id="{67A7FD35-4B67-AD4B-B2F2-02D9C70162B2}"/>
              </a:ext>
            </a:extLst>
          </p:cNvPr>
          <p:cNvSpPr txBox="1">
            <a:spLocks noChangeArrowheads="1"/>
          </p:cNvSpPr>
          <p:nvPr/>
        </p:nvSpPr>
        <p:spPr bwMode="auto">
          <a:xfrm>
            <a:off x="5029200" y="3200400"/>
            <a:ext cx="3657600" cy="292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defRPr>
            </a:lvl9pPr>
          </a:lstStyle>
          <a:p>
            <a:pPr algn="ctr">
              <a:lnSpc>
                <a:spcPct val="100000"/>
              </a:lnSpc>
            </a:pPr>
            <a:endParaRPr lang="el-GR" altLang="en-US" sz="2000" dirty="0"/>
          </a:p>
        </p:txBody>
      </p:sp>
      <p:sp>
        <p:nvSpPr>
          <p:cNvPr id="9" name="Text Placeholder 8">
            <a:extLst>
              <a:ext uri="{FF2B5EF4-FFF2-40B4-BE49-F238E27FC236}">
                <a16:creationId xmlns:a16="http://schemas.microsoft.com/office/drawing/2014/main" id="{DAAC44D1-CB28-AA49-8747-8314218EF495}"/>
              </a:ext>
            </a:extLst>
          </p:cNvPr>
          <p:cNvSpPr>
            <a:spLocks noGrp="1"/>
          </p:cNvSpPr>
          <p:nvPr>
            <p:ph type="body" sz="quarter" idx="15"/>
          </p:nvPr>
        </p:nvSpPr>
        <p:spPr>
          <a:xfrm>
            <a:off x="467544" y="1693295"/>
            <a:ext cx="3439294" cy="4518965"/>
          </a:xfrm>
        </p:spPr>
        <p:txBody>
          <a:bodyPr anchor="ctr">
            <a:normAutofit/>
          </a:bodyPr>
          <a:lstStyle/>
          <a:p>
            <a:pPr algn="ctr"/>
            <a:r>
              <a:rPr lang="el-GR" altLang="en-US" sz="1600" dirty="0"/>
              <a:t>Κεφάλαιο 1</a:t>
            </a:r>
            <a:endParaRPr lang="en-US" altLang="en-US" sz="1600" dirty="0"/>
          </a:p>
          <a:p>
            <a:pPr algn="ctr"/>
            <a:r>
              <a:rPr lang="el-GR" altLang="en-US" b="1" dirty="0"/>
              <a:t>Εισαγωγή</a:t>
            </a:r>
          </a:p>
          <a:p>
            <a:pPr algn="ctr"/>
            <a:r>
              <a:rPr lang="el-GR" altLang="en-US" b="1" dirty="0"/>
              <a:t>στη Διά Βίου Ανάπτυξη</a:t>
            </a:r>
          </a:p>
        </p:txBody>
      </p:sp>
      <p:pic>
        <p:nvPicPr>
          <p:cNvPr id="41" name="Picture Placeholder 40">
            <a:extLst>
              <a:ext uri="{FF2B5EF4-FFF2-40B4-BE49-F238E27FC236}">
                <a16:creationId xmlns:a16="http://schemas.microsoft.com/office/drawing/2014/main" id="{5476FDD0-D2F9-6142-8263-36F3B88DEA13}"/>
              </a:ext>
            </a:extLst>
          </p:cNvPr>
          <p:cNvPicPr>
            <a:picLocks noGrp="1" noChangeAspect="1"/>
          </p:cNvPicPr>
          <p:nvPr>
            <p:ph type="pic" sz="quarter" idx="16"/>
          </p:nvPr>
        </p:nvPicPr>
        <p:blipFill>
          <a:blip r:embed="rId3" cstate="print">
            <a:extLst>
              <a:ext uri="{28A0092B-C50C-407E-A947-70E740481C1C}">
                <a14:useLocalDpi xmlns:a14="http://schemas.microsoft.com/office/drawing/2010/main"/>
              </a:ext>
            </a:extLst>
          </a:blip>
          <a:srcRect/>
          <a:stretch>
            <a:fillRect/>
          </a:stretch>
        </p:blipFill>
        <p:spPr>
          <a:ln>
            <a:solidFill>
              <a:schemeClr val="tx1"/>
            </a:solidFill>
          </a:ln>
        </p:spPr>
      </p:pic>
      <p:sp>
        <p:nvSpPr>
          <p:cNvPr id="4" name="Slide Number Placeholder 3">
            <a:extLst>
              <a:ext uri="{FF2B5EF4-FFF2-40B4-BE49-F238E27FC236}">
                <a16:creationId xmlns:a16="http://schemas.microsoft.com/office/drawing/2014/main" id="{5ADF7C44-2D67-8E4F-8EFE-6A942B66BCD8}"/>
              </a:ext>
            </a:extLst>
          </p:cNvPr>
          <p:cNvSpPr>
            <a:spLocks noGrp="1"/>
          </p:cNvSpPr>
          <p:nvPr>
            <p:ph type="sldNum" sz="quarter" idx="17"/>
          </p:nvPr>
        </p:nvSpPr>
        <p:spPr/>
        <p:txBody>
          <a:bodyPr/>
          <a:lstStyle/>
          <a:p>
            <a:fld id="{D62647A5-E0F2-AB49-8BFA-2FAA9E0DDE4E}" type="slidenum">
              <a:rPr lang="el-GR" altLang="en-US" smtClean="0"/>
              <a:pPr/>
              <a:t>3</a:t>
            </a:fld>
            <a:endParaRPr lang="el-GR" altLang="en-US" dirty="0"/>
          </a:p>
        </p:txBody>
      </p:sp>
      <p:sp>
        <p:nvSpPr>
          <p:cNvPr id="34" name="Title 33">
            <a:extLst>
              <a:ext uri="{FF2B5EF4-FFF2-40B4-BE49-F238E27FC236}">
                <a16:creationId xmlns:a16="http://schemas.microsoft.com/office/drawing/2014/main" id="{2CEC0F82-7B88-D842-BE86-03ED113B95BC}"/>
              </a:ext>
            </a:extLst>
          </p:cNvPr>
          <p:cNvSpPr>
            <a:spLocks noGrp="1"/>
          </p:cNvSpPr>
          <p:nvPr>
            <p:ph type="title"/>
          </p:nvPr>
        </p:nvSpPr>
        <p:spPr>
          <a:xfrm>
            <a:off x="467544" y="365124"/>
            <a:ext cx="3439294" cy="1235076"/>
          </a:xfrm>
        </p:spPr>
        <p:txBody>
          <a:bodyPr>
            <a:normAutofit/>
          </a:bodyPr>
          <a:lstStyle/>
          <a:p>
            <a:r>
              <a:rPr lang="el-GR" dirty="0"/>
              <a:t>Αναπτυξιακή Ψυχολογία</a:t>
            </a:r>
            <a:br>
              <a:rPr lang="el-GR" dirty="0"/>
            </a:br>
            <a:r>
              <a:rPr lang="el-GR" sz="2000" dirty="0"/>
              <a:t>Δια Βίου Προσέγγιση</a:t>
            </a:r>
            <a:endParaRPr lang="en-US" dirty="0"/>
          </a:p>
        </p:txBody>
      </p:sp>
      <p:pic>
        <p:nvPicPr>
          <p:cNvPr id="3" name="Picture 2">
            <a:extLst>
              <a:ext uri="{FF2B5EF4-FFF2-40B4-BE49-F238E27FC236}">
                <a16:creationId xmlns:a16="http://schemas.microsoft.com/office/drawing/2014/main" id="{F8D739DA-0D5F-B349-9884-BAFD528BBE92}"/>
              </a:ext>
            </a:extLst>
          </p:cNvPr>
          <p:cNvPicPr>
            <a:picLocks noChangeAspect="1"/>
          </p:cNvPicPr>
          <p:nvPr/>
        </p:nvPicPr>
        <p:blipFill>
          <a:blip r:link="rId4"/>
          <a:stretch>
            <a:fillRect/>
          </a:stretch>
        </p:blipFill>
        <p:spPr>
          <a:xfrm>
            <a:off x="1270000" y="1270000"/>
            <a:ext cx="25400" cy="381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err="1"/>
              <a:t>Συμπεριφορική</a:t>
            </a:r>
            <a:r>
              <a:rPr lang="el-GR" altLang="en-US" dirty="0"/>
              <a:t> Προσέγγιση </a:t>
            </a:r>
            <a:r>
              <a:rPr lang="el-GR" altLang="en-US" sz="1800" dirty="0">
                <a:solidFill>
                  <a:schemeClr val="tx1"/>
                </a:solidFill>
              </a:rPr>
              <a:t>(συν.)</a:t>
            </a:r>
            <a:endParaRPr lang="el-GR" altLang="en-US" dirty="0">
              <a:solidFill>
                <a:schemeClr val="tx1"/>
              </a:solidFill>
            </a:endParaRP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133470738"/>
              </p:ext>
            </p:extLst>
          </p:nvPr>
        </p:nvGraphicFramePr>
        <p:xfrm>
          <a:off x="547543" y="1134979"/>
          <a:ext cx="7994650" cy="3912727"/>
        </p:xfrm>
        <a:graphic>
          <a:graphicData uri="http://schemas.openxmlformats.org/drawingml/2006/table">
            <a:tbl>
              <a:tblPr bandRow="1">
                <a:tableStyleId>{5C22544A-7EE6-4342-B048-85BDC9FD1C3A}</a:tableStyleId>
              </a:tblPr>
              <a:tblGrid>
                <a:gridCol w="3232369">
                  <a:extLst>
                    <a:ext uri="{9D8B030D-6E8A-4147-A177-3AD203B41FA5}">
                      <a16:colId xmlns:a16="http://schemas.microsoft.com/office/drawing/2014/main" val="2707653424"/>
                    </a:ext>
                  </a:extLst>
                </a:gridCol>
                <a:gridCol w="4762281">
                  <a:extLst>
                    <a:ext uri="{9D8B030D-6E8A-4147-A177-3AD203B41FA5}">
                      <a16:colId xmlns:a16="http://schemas.microsoft.com/office/drawing/2014/main" val="583876046"/>
                    </a:ext>
                  </a:extLst>
                </a:gridCol>
              </a:tblGrid>
              <a:tr h="50338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Συμπεριφορική</a:t>
                      </a:r>
                      <a:endParaRPr lang="el-GR" altLang="en-US" sz="1800" dirty="0">
                        <a:cs typeface="Arial" panose="020B0604020202020204" pitchFamily="34" charset="0"/>
                      </a:endParaRPr>
                    </a:p>
                  </a:txBody>
                  <a:tcPr>
                    <a:lnL w="12700" cmpd="sng">
                      <a:noFill/>
                    </a:lnL>
                    <a:noFill/>
                  </a:tcPr>
                </a:tc>
                <a:extLst>
                  <a:ext uri="{0D108BD9-81ED-4DB2-BD59-A6C34878D82A}">
                    <a16:rowId xmlns:a16="http://schemas.microsoft.com/office/drawing/2014/main" val="2203764241"/>
                  </a:ext>
                </a:extLst>
              </a:tr>
              <a:tr h="576063">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Κοινωνική-γνωστική θεωρία μάθησης</a:t>
                      </a:r>
                    </a:p>
                  </a:txBody>
                  <a:tcPr>
                    <a:noFill/>
                  </a:tcPr>
                </a:tc>
                <a:extLst>
                  <a:ext uri="{0D108BD9-81ED-4DB2-BD59-A6C34878D82A}">
                    <a16:rowId xmlns:a16="http://schemas.microsoft.com/office/drawing/2014/main" val="3643846673"/>
                  </a:ext>
                </a:extLst>
              </a:tr>
              <a:tr h="502482">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A. </a:t>
                      </a:r>
                      <a:r>
                        <a:rPr lang="el-GR" altLang="en-US" sz="1800" dirty="0" err="1">
                          <a:cs typeface="Arial" panose="020B0604020202020204" pitchFamily="34" charset="0"/>
                        </a:rPr>
                        <a:t>Bandura</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51388578"/>
                  </a:ext>
                </a:extLst>
              </a:tr>
              <a:tr h="51204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Μάθηση μέσω μίμησης</a:t>
                      </a:r>
                    </a:p>
                  </a:txBody>
                  <a:tcPr>
                    <a:noFill/>
                  </a:tcPr>
                </a:tc>
                <a:extLst>
                  <a:ext uri="{0D108BD9-81ED-4DB2-BD59-A6C34878D82A}">
                    <a16:rowId xmlns:a16="http://schemas.microsoft.com/office/drawing/2014/main" val="1660452815"/>
                  </a:ext>
                </a:extLst>
              </a:tr>
              <a:tr h="77334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l-GR" altLang="en-US" sz="1800" dirty="0">
                          <a:cs typeface="Arial" panose="020B0604020202020204" pitchFamily="34" charset="0"/>
                        </a:rPr>
                        <a:t>Η συμπεριφορά είναι αποτέλεσμα παρατήρησης  </a:t>
                      </a:r>
                    </a:p>
                  </a:txBody>
                  <a:tcPr>
                    <a:noFill/>
                  </a:tcPr>
                </a:tc>
                <a:extLst>
                  <a:ext uri="{0D108BD9-81ED-4DB2-BD59-A6C34878D82A}">
                    <a16:rowId xmlns:a16="http://schemas.microsoft.com/office/drawing/2014/main" val="695723339"/>
                  </a:ext>
                </a:extLst>
              </a:tr>
              <a:tr h="67963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Προσοχή/Αντίληψη, ανάκληση, ακριβής αναπαραγωγή, δράση με κίνητρα</a:t>
                      </a:r>
                    </a:p>
                  </a:txBody>
                  <a:tcPr>
                    <a:noFill/>
                  </a:tcPr>
                </a:tc>
                <a:extLst>
                  <a:ext uri="{0D108BD9-81ED-4DB2-BD59-A6C34878D82A}">
                    <a16:rowId xmlns:a16="http://schemas.microsoft.com/office/drawing/2014/main" val="2581717264"/>
                  </a:ext>
                </a:extLst>
              </a:tr>
              <a:tr h="0">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Κεντρική έννοια: </a:t>
                      </a:r>
                      <a:endParaRPr lang="en-US" b="1" dirty="0">
                        <a:solidFill>
                          <a:schemeClr val="accent2">
                            <a:lumMod val="75000"/>
                          </a:schemeClr>
                        </a:solidFill>
                      </a:endParaRPr>
                    </a:p>
                  </a:txBody>
                  <a:tcPr>
                    <a:noFill/>
                  </a:tcPr>
                </a:tc>
                <a:tc>
                  <a:txBody>
                    <a:bodyPr/>
                    <a:lstStyle/>
                    <a:p>
                      <a:pPr marL="0" indent="0">
                        <a:buFont typeface="Arial" panose="020B0604020202020204" pitchFamily="34" charset="0"/>
                        <a:buNone/>
                      </a:pPr>
                      <a:r>
                        <a:rPr lang="el-GR" altLang="en-US" sz="1800" dirty="0">
                          <a:cs typeface="Arial" panose="020B0604020202020204" pitchFamily="34" charset="0"/>
                        </a:rPr>
                        <a:t>Μίμηση προτύπου/μοντέλου</a:t>
                      </a:r>
                      <a:endParaRPr lang="en-US" dirty="0">
                        <a:solidFill>
                          <a:schemeClr val="tx1"/>
                        </a:solidFill>
                      </a:endParaRPr>
                    </a:p>
                  </a:txBody>
                  <a:tcPr>
                    <a:noFill/>
                  </a:tcPr>
                </a:tc>
                <a:extLst>
                  <a:ext uri="{0D108BD9-81ED-4DB2-BD59-A6C34878D82A}">
                    <a16:rowId xmlns:a16="http://schemas.microsoft.com/office/drawing/2014/main" val="704837067"/>
                  </a:ext>
                </a:extLst>
              </a:tr>
            </a:tbl>
          </a:graphicData>
        </a:graphic>
      </p:graphicFrame>
      <p:sp>
        <p:nvSpPr>
          <p:cNvPr id="3" name="Slide Number Placeholder 2">
            <a:extLst>
              <a:ext uri="{FF2B5EF4-FFF2-40B4-BE49-F238E27FC236}">
                <a16:creationId xmlns:a16="http://schemas.microsoft.com/office/drawing/2014/main" id="{C1AE4B97-ED3D-7345-B691-C1A1840A741A}"/>
              </a:ext>
            </a:extLst>
          </p:cNvPr>
          <p:cNvSpPr>
            <a:spLocks noGrp="1"/>
          </p:cNvSpPr>
          <p:nvPr>
            <p:ph type="sldNum" sz="quarter" idx="10"/>
          </p:nvPr>
        </p:nvSpPr>
        <p:spPr/>
        <p:txBody>
          <a:bodyPr/>
          <a:lstStyle/>
          <a:p>
            <a:fld id="{646A23D0-32A8-5A40-A5A1-2A2D6C6A324E}" type="slidenum">
              <a:rPr lang="en-US" smtClean="0"/>
              <a:t>30</a:t>
            </a:fld>
            <a:endParaRPr lang="en-US"/>
          </a:p>
        </p:txBody>
      </p:sp>
    </p:spTree>
    <p:extLst>
      <p:ext uri="{BB962C8B-B14F-4D97-AF65-F5344CB8AC3E}">
        <p14:creationId xmlns:p14="http://schemas.microsoft.com/office/powerpoint/2010/main" val="955432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1EDEB8-2A62-3B4B-8173-94B14A4BD3B9}"/>
              </a:ext>
            </a:extLst>
          </p:cNvPr>
          <p:cNvSpPr>
            <a:spLocks noGrp="1"/>
          </p:cNvSpPr>
          <p:nvPr>
            <p:ph type="title"/>
          </p:nvPr>
        </p:nvSpPr>
        <p:spPr/>
        <p:txBody>
          <a:bodyPr>
            <a:normAutofit fontScale="90000"/>
          </a:bodyPr>
          <a:lstStyle/>
          <a:p>
            <a:r>
              <a:rPr lang="el-GR" altLang="en-US" dirty="0"/>
              <a:t>Αξιολόγηση της </a:t>
            </a:r>
            <a:r>
              <a:rPr lang="el-GR" altLang="en-US" dirty="0" err="1"/>
              <a:t>Συμπεριφορικής</a:t>
            </a:r>
            <a:r>
              <a:rPr lang="el-GR" altLang="en-US" dirty="0"/>
              <a:t> Προσέγγισης</a:t>
            </a:r>
            <a:br>
              <a:rPr lang="el-GR" altLang="en-US" dirty="0"/>
            </a:br>
            <a:endParaRPr lang="en-US" dirty="0"/>
          </a:p>
        </p:txBody>
      </p:sp>
      <p:sp>
        <p:nvSpPr>
          <p:cNvPr id="7" name="Content Placeholder 6">
            <a:extLst>
              <a:ext uri="{FF2B5EF4-FFF2-40B4-BE49-F238E27FC236}">
                <a16:creationId xmlns:a16="http://schemas.microsoft.com/office/drawing/2014/main" id="{B5869B64-2B7F-504D-AB45-9CEBD2BFF38D}"/>
              </a:ext>
            </a:extLst>
          </p:cNvPr>
          <p:cNvSpPr>
            <a:spLocks noGrp="1"/>
          </p:cNvSpPr>
          <p:nvPr>
            <p:ph idx="1"/>
          </p:nvPr>
        </p:nvSpPr>
        <p:spPr/>
        <p:txBody>
          <a:bodyPr/>
          <a:lstStyle/>
          <a:p>
            <a:r>
              <a:rPr lang="el-GR" altLang="en-US" b="1" dirty="0">
                <a:solidFill>
                  <a:schemeClr val="accent2">
                    <a:lumMod val="75000"/>
                  </a:schemeClr>
                </a:solidFill>
              </a:rPr>
              <a:t>Ευρεία αποδοχή</a:t>
            </a:r>
          </a:p>
          <a:p>
            <a:pPr lvl="1"/>
            <a:r>
              <a:rPr lang="el-GR" altLang="en-US" dirty="0"/>
              <a:t>Βάση, η παρατηρούμενη συμπεριφορά που μπορεί να μετρηθεί</a:t>
            </a:r>
          </a:p>
          <a:p>
            <a:pPr lvl="1"/>
            <a:r>
              <a:rPr lang="el-GR" altLang="en-US" dirty="0"/>
              <a:t>Συμβολή σε ψυχοπαιδαγωγικές τεχνικές για παιδιά με σοβαρά νοητικά ελλείμματα</a:t>
            </a:r>
          </a:p>
          <a:p>
            <a:endParaRPr lang="en-US" dirty="0"/>
          </a:p>
        </p:txBody>
      </p:sp>
      <p:sp>
        <p:nvSpPr>
          <p:cNvPr id="2" name="Slide Number Placeholder 1">
            <a:extLst>
              <a:ext uri="{FF2B5EF4-FFF2-40B4-BE49-F238E27FC236}">
                <a16:creationId xmlns:a16="http://schemas.microsoft.com/office/drawing/2014/main" id="{C37F59B3-0733-FE48-8345-1F03648D0FD2}"/>
              </a:ext>
            </a:extLst>
          </p:cNvPr>
          <p:cNvSpPr>
            <a:spLocks noGrp="1"/>
          </p:cNvSpPr>
          <p:nvPr>
            <p:ph type="sldNum" sz="quarter" idx="10"/>
          </p:nvPr>
        </p:nvSpPr>
        <p:spPr/>
        <p:txBody>
          <a:bodyPr/>
          <a:lstStyle/>
          <a:p>
            <a:fld id="{646A23D0-32A8-5A40-A5A1-2A2D6C6A324E}" type="slidenum">
              <a:rPr lang="en-US" smtClean="0"/>
              <a:t>31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9B0E6A-B18D-2E40-93A9-586FE57FE98C}"/>
              </a:ext>
            </a:extLst>
          </p:cNvPr>
          <p:cNvSpPr>
            <a:spLocks noGrp="1"/>
          </p:cNvSpPr>
          <p:nvPr>
            <p:ph type="title"/>
          </p:nvPr>
        </p:nvSpPr>
        <p:spPr/>
        <p:txBody>
          <a:bodyPr>
            <a:normAutofit fontScale="90000"/>
          </a:bodyPr>
          <a:lstStyle/>
          <a:p>
            <a:r>
              <a:rPr lang="el-GR" altLang="en-US" dirty="0"/>
              <a:t>Αξιολόγηση της </a:t>
            </a:r>
            <a:r>
              <a:rPr lang="el-GR" altLang="en-US" dirty="0" err="1"/>
              <a:t>Συμπεριφορικής</a:t>
            </a:r>
            <a:r>
              <a:rPr lang="el-GR" altLang="en-US" dirty="0"/>
              <a:t> Προσέγγισης</a:t>
            </a:r>
            <a:endParaRPr lang="en-US" dirty="0"/>
          </a:p>
        </p:txBody>
      </p:sp>
      <p:sp>
        <p:nvSpPr>
          <p:cNvPr id="7" name="Content Placeholder 6">
            <a:extLst>
              <a:ext uri="{FF2B5EF4-FFF2-40B4-BE49-F238E27FC236}">
                <a16:creationId xmlns:a16="http://schemas.microsoft.com/office/drawing/2014/main" id="{F1CE9F74-694C-DC40-862C-21AB322BCC97}"/>
              </a:ext>
            </a:extLst>
          </p:cNvPr>
          <p:cNvSpPr>
            <a:spLocks noGrp="1"/>
          </p:cNvSpPr>
          <p:nvPr>
            <p:ph idx="1"/>
          </p:nvPr>
        </p:nvSpPr>
        <p:spPr/>
        <p:txBody>
          <a:bodyPr/>
          <a:lstStyle/>
          <a:p>
            <a:r>
              <a:rPr lang="el-GR" altLang="en-US" b="1" dirty="0">
                <a:solidFill>
                  <a:schemeClr val="accent2">
                    <a:lumMod val="75000"/>
                  </a:schemeClr>
                </a:solidFill>
              </a:rPr>
              <a:t>Σοβαρή αμφισβήτηση ή/και απόρριψη </a:t>
            </a:r>
            <a:r>
              <a:rPr lang="el-GR" altLang="en-US" dirty="0"/>
              <a:t>διότι:</a:t>
            </a:r>
            <a:endParaRPr lang="el-GR" altLang="en-US" b="1" dirty="0"/>
          </a:p>
          <a:p>
            <a:pPr lvl="1"/>
            <a:r>
              <a:rPr lang="el-GR" altLang="en-US" dirty="0"/>
              <a:t>Κατά τους θεωρητικούς της κοινωνικής μάθησης, η κλασική και η συντελεστική μάθηση αποτελούν υπερβολικά </a:t>
            </a:r>
            <a:r>
              <a:rPr lang="el-GR" altLang="en-US" b="1" dirty="0">
                <a:solidFill>
                  <a:schemeClr val="accent2">
                    <a:lumMod val="75000"/>
                  </a:schemeClr>
                </a:solidFill>
              </a:rPr>
              <a:t>απλουστευμένες</a:t>
            </a:r>
            <a:r>
              <a:rPr lang="el-GR" altLang="en-US" dirty="0"/>
              <a:t> μορφές ανθρώπινης συμπεριφοράς</a:t>
            </a:r>
          </a:p>
          <a:p>
            <a:pPr lvl="1"/>
            <a:r>
              <a:rPr lang="el-GR" altLang="en-US" dirty="0"/>
              <a:t>Ο συμπεριφορισμός δεν λαμβάνει υπόψη την </a:t>
            </a:r>
            <a:r>
              <a:rPr lang="el-GR" altLang="en-US" b="1" dirty="0">
                <a:solidFill>
                  <a:schemeClr val="accent2">
                    <a:lumMod val="75000"/>
                  </a:schemeClr>
                </a:solidFill>
              </a:rPr>
              <a:t>ελεύθερη βούληση</a:t>
            </a:r>
            <a:r>
              <a:rPr lang="el-GR" altLang="en-US" dirty="0"/>
              <a:t>, εσωτερικούς παράγοντες (διάθεση, σκέψη, συναίσθημα) ή άλλα είδη μάθησης</a:t>
            </a:r>
          </a:p>
          <a:p>
            <a:endParaRPr lang="en-US" dirty="0"/>
          </a:p>
        </p:txBody>
      </p:sp>
      <p:sp>
        <p:nvSpPr>
          <p:cNvPr id="2" name="Slide Number Placeholder 1">
            <a:extLst>
              <a:ext uri="{FF2B5EF4-FFF2-40B4-BE49-F238E27FC236}">
                <a16:creationId xmlns:a16="http://schemas.microsoft.com/office/drawing/2014/main" id="{E4E504BB-40F7-CB46-AFF4-921F1D852584}"/>
              </a:ext>
            </a:extLst>
          </p:cNvPr>
          <p:cNvSpPr>
            <a:spLocks noGrp="1"/>
          </p:cNvSpPr>
          <p:nvPr>
            <p:ph type="sldNum" sz="quarter" idx="10"/>
          </p:nvPr>
        </p:nvSpPr>
        <p:spPr/>
        <p:txBody>
          <a:bodyPr/>
          <a:lstStyle/>
          <a:p>
            <a:fld id="{646A23D0-32A8-5A40-A5A1-2A2D6C6A324E}" type="slidenum">
              <a:rPr lang="en-US" smtClean="0"/>
              <a:t>32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a:t>Γνωστική Προσέγγιση</a:t>
            </a: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4085743321"/>
              </p:ext>
            </p:extLst>
          </p:nvPr>
        </p:nvGraphicFramePr>
        <p:xfrm>
          <a:off x="539750" y="1484313"/>
          <a:ext cx="7994650" cy="4329677"/>
        </p:xfrm>
        <a:graphic>
          <a:graphicData uri="http://schemas.openxmlformats.org/drawingml/2006/table">
            <a:tbl>
              <a:tblPr bandRow="1">
                <a:tableStyleId>{5C22544A-7EE6-4342-B048-85BDC9FD1C3A}</a:tableStyleId>
              </a:tblPr>
              <a:tblGrid>
                <a:gridCol w="3240162">
                  <a:extLst>
                    <a:ext uri="{9D8B030D-6E8A-4147-A177-3AD203B41FA5}">
                      <a16:colId xmlns:a16="http://schemas.microsoft.com/office/drawing/2014/main" val="2707653424"/>
                    </a:ext>
                  </a:extLst>
                </a:gridCol>
                <a:gridCol w="4754488">
                  <a:extLst>
                    <a:ext uri="{9D8B030D-6E8A-4147-A177-3AD203B41FA5}">
                      <a16:colId xmlns:a16="http://schemas.microsoft.com/office/drawing/2014/main" val="583876046"/>
                    </a:ext>
                  </a:extLst>
                </a:gridCol>
              </a:tblGrid>
              <a:tr h="50338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Γνωστική</a:t>
                      </a:r>
                    </a:p>
                  </a:txBody>
                  <a:tcPr>
                    <a:lnL w="12700" cmpd="sng">
                      <a:noFill/>
                    </a:lnL>
                    <a:noFill/>
                  </a:tcPr>
                </a:tc>
                <a:extLst>
                  <a:ext uri="{0D108BD9-81ED-4DB2-BD59-A6C34878D82A}">
                    <a16:rowId xmlns:a16="http://schemas.microsoft.com/office/drawing/2014/main" val="2203764241"/>
                  </a:ext>
                </a:extLst>
              </a:tr>
              <a:tr h="576063">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Στάδια γνωστικής ανάπτυξης</a:t>
                      </a:r>
                    </a:p>
                  </a:txBody>
                  <a:tcPr>
                    <a:noFill/>
                  </a:tcPr>
                </a:tc>
                <a:extLst>
                  <a:ext uri="{0D108BD9-81ED-4DB2-BD59-A6C34878D82A}">
                    <a16:rowId xmlns:a16="http://schemas.microsoft.com/office/drawing/2014/main" val="3643846673"/>
                  </a:ext>
                </a:extLst>
              </a:tr>
              <a:tr h="502482">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l-GR" altLang="en-US" sz="1800" dirty="0">
                          <a:cs typeface="Arial" panose="020B0604020202020204" pitchFamily="34" charset="0"/>
                        </a:rPr>
                        <a:t>J. </a:t>
                      </a:r>
                      <a:r>
                        <a:rPr lang="el-GR" altLang="en-US" sz="1800" dirty="0" err="1">
                          <a:cs typeface="Arial" panose="020B0604020202020204" pitchFamily="34" charset="0"/>
                        </a:rPr>
                        <a:t>Piaget</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51388578"/>
                  </a:ext>
                </a:extLst>
              </a:tr>
              <a:tr h="51204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Διαδικασίες που διευρύνουν την κατανόηση του κόσμου</a:t>
                      </a:r>
                    </a:p>
                  </a:txBody>
                  <a:tcPr>
                    <a:noFill/>
                  </a:tcPr>
                </a:tc>
                <a:extLst>
                  <a:ext uri="{0D108BD9-81ED-4DB2-BD59-A6C34878D82A}">
                    <a16:rowId xmlns:a16="http://schemas.microsoft.com/office/drawing/2014/main" val="1660452815"/>
                  </a:ext>
                </a:extLst>
              </a:tr>
              <a:tr h="77334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Οργανωμένα νοητικά μοτίβα που επιτρέπουν στο άτομο να αναπαριστά εσωτερικά συμπεριφορές και δράσεις</a:t>
                      </a:r>
                    </a:p>
                  </a:txBody>
                  <a:tcPr>
                    <a:noFill/>
                  </a:tcPr>
                </a:tc>
                <a:extLst>
                  <a:ext uri="{0D108BD9-81ED-4DB2-BD59-A6C34878D82A}">
                    <a16:rowId xmlns:a16="http://schemas.microsoft.com/office/drawing/2014/main" val="695723339"/>
                  </a:ext>
                </a:extLst>
              </a:tr>
              <a:tr h="82750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Στάδια γνωστικής ανάπτυξης. γνωστικά ορόσημα</a:t>
                      </a:r>
                    </a:p>
                  </a:txBody>
                  <a:tcPr>
                    <a:noFill/>
                  </a:tcPr>
                </a:tc>
                <a:extLst>
                  <a:ext uri="{0D108BD9-81ED-4DB2-BD59-A6C34878D82A}">
                    <a16:rowId xmlns:a16="http://schemas.microsoft.com/office/drawing/2014/main" val="2581717264"/>
                  </a:ext>
                </a:extLst>
              </a:tr>
              <a:tr h="0">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Κεντρικές έννοιες: </a:t>
                      </a:r>
                      <a:endParaRPr lang="en-US" b="1" dirty="0">
                        <a:solidFill>
                          <a:schemeClr val="accent2">
                            <a:lumMod val="75000"/>
                          </a:schemeClr>
                        </a:solidFill>
                      </a:endParaRPr>
                    </a:p>
                  </a:txBody>
                  <a:tcPr>
                    <a:noFill/>
                  </a:tcPr>
                </a:tc>
                <a:tc>
                  <a:txBody>
                    <a:bodyPr/>
                    <a:lstStyle/>
                    <a:p>
                      <a:pPr marL="0" indent="0">
                        <a:buFont typeface="Arial" panose="020B0604020202020204" pitchFamily="34" charset="0"/>
                        <a:buNone/>
                      </a:pPr>
                      <a:r>
                        <a:rPr lang="el-GR" altLang="en-US" sz="1800" dirty="0">
                          <a:cs typeface="Arial" panose="020B0604020202020204" pitchFamily="34" charset="0"/>
                        </a:rPr>
                        <a:t>Αφομοίωση και συμμόρφωση, Σχήματα</a:t>
                      </a:r>
                      <a:endParaRPr lang="en-US" dirty="0">
                        <a:solidFill>
                          <a:schemeClr val="tx1"/>
                        </a:solidFill>
                      </a:endParaRPr>
                    </a:p>
                  </a:txBody>
                  <a:tcPr>
                    <a:noFill/>
                  </a:tcPr>
                </a:tc>
                <a:extLst>
                  <a:ext uri="{0D108BD9-81ED-4DB2-BD59-A6C34878D82A}">
                    <a16:rowId xmlns:a16="http://schemas.microsoft.com/office/drawing/2014/main" val="704837067"/>
                  </a:ext>
                </a:extLst>
              </a:tr>
            </a:tbl>
          </a:graphicData>
        </a:graphic>
      </p:graphicFrame>
      <p:sp>
        <p:nvSpPr>
          <p:cNvPr id="3" name="Slide Number Placeholder 2">
            <a:extLst>
              <a:ext uri="{FF2B5EF4-FFF2-40B4-BE49-F238E27FC236}">
                <a16:creationId xmlns:a16="http://schemas.microsoft.com/office/drawing/2014/main" id="{17B582E7-658F-BC4F-8E74-8D12D28828CA}"/>
              </a:ext>
            </a:extLst>
          </p:cNvPr>
          <p:cNvSpPr>
            <a:spLocks noGrp="1"/>
          </p:cNvSpPr>
          <p:nvPr>
            <p:ph type="sldNum" sz="quarter" idx="10"/>
          </p:nvPr>
        </p:nvSpPr>
        <p:spPr/>
        <p:txBody>
          <a:bodyPr/>
          <a:lstStyle/>
          <a:p>
            <a:fld id="{646A23D0-32A8-5A40-A5A1-2A2D6C6A324E}" type="slidenum">
              <a:rPr lang="en-US" smtClean="0"/>
              <a:t>33</a:t>
            </a:fld>
            <a:endParaRPr lang="en-US"/>
          </a:p>
        </p:txBody>
      </p:sp>
    </p:spTree>
    <p:extLst>
      <p:ext uri="{BB962C8B-B14F-4D97-AF65-F5344CB8AC3E}">
        <p14:creationId xmlns:p14="http://schemas.microsoft.com/office/powerpoint/2010/main" val="38996446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a:t>Γνωστική Προσέγγιση</a:t>
            </a:r>
            <a:r>
              <a:rPr lang="en-US" altLang="en-US" dirty="0"/>
              <a:t> </a:t>
            </a:r>
            <a:r>
              <a:rPr lang="en-US" altLang="en-US" sz="2400" dirty="0">
                <a:solidFill>
                  <a:schemeClr val="tx1"/>
                </a:solidFill>
              </a:rPr>
              <a:t>(</a:t>
            </a:r>
            <a:r>
              <a:rPr lang="el-GR" altLang="en-US" sz="2400" dirty="0">
                <a:solidFill>
                  <a:schemeClr val="tx1"/>
                </a:solidFill>
              </a:rPr>
              <a:t>συν.)</a:t>
            </a:r>
            <a:endParaRPr lang="el-GR" altLang="en-US" dirty="0">
              <a:solidFill>
                <a:schemeClr val="tx1"/>
              </a:solidFill>
            </a:endParaRP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4035979022"/>
              </p:ext>
            </p:extLst>
          </p:nvPr>
        </p:nvGraphicFramePr>
        <p:xfrm>
          <a:off x="539750" y="1314445"/>
          <a:ext cx="7994650" cy="5354916"/>
        </p:xfrm>
        <a:graphic>
          <a:graphicData uri="http://schemas.openxmlformats.org/drawingml/2006/table">
            <a:tbl>
              <a:tblPr bandRow="1">
                <a:tableStyleId>{5C22544A-7EE6-4342-B048-85BDC9FD1C3A}</a:tableStyleId>
              </a:tblPr>
              <a:tblGrid>
                <a:gridCol w="3168154">
                  <a:extLst>
                    <a:ext uri="{9D8B030D-6E8A-4147-A177-3AD203B41FA5}">
                      <a16:colId xmlns:a16="http://schemas.microsoft.com/office/drawing/2014/main" val="2707653424"/>
                    </a:ext>
                  </a:extLst>
                </a:gridCol>
                <a:gridCol w="4826496">
                  <a:extLst>
                    <a:ext uri="{9D8B030D-6E8A-4147-A177-3AD203B41FA5}">
                      <a16:colId xmlns:a16="http://schemas.microsoft.com/office/drawing/2014/main" val="583876046"/>
                    </a:ext>
                  </a:extLst>
                </a:gridCol>
              </a:tblGrid>
              <a:tr h="545911">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Γνωστική</a:t>
                      </a:r>
                    </a:p>
                  </a:txBody>
                  <a:tcPr>
                    <a:lnL w="12700" cmpd="sng">
                      <a:noFill/>
                    </a:lnL>
                    <a:noFill/>
                  </a:tcPr>
                </a:tc>
                <a:extLst>
                  <a:ext uri="{0D108BD9-81ED-4DB2-BD59-A6C34878D82A}">
                    <a16:rowId xmlns:a16="http://schemas.microsoft.com/office/drawing/2014/main" val="2203764241"/>
                  </a:ext>
                </a:extLst>
              </a:tr>
              <a:tr h="694152">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Θεωρία Επεξεργασίας Πληροφοριών</a:t>
                      </a:r>
                    </a:p>
                  </a:txBody>
                  <a:tcPr>
                    <a:noFill/>
                  </a:tcPr>
                </a:tc>
                <a:extLst>
                  <a:ext uri="{0D108BD9-81ED-4DB2-BD59-A6C34878D82A}">
                    <a16:rowId xmlns:a16="http://schemas.microsoft.com/office/drawing/2014/main" val="3643846673"/>
                  </a:ext>
                </a:extLst>
              </a:tr>
              <a:tr h="544930">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Πολλοί</a:t>
                      </a:r>
                    </a:p>
                  </a:txBody>
                  <a:tcPr>
                    <a:noFill/>
                  </a:tcPr>
                </a:tc>
                <a:extLst>
                  <a:ext uri="{0D108BD9-81ED-4DB2-BD59-A6C34878D82A}">
                    <a16:rowId xmlns:a16="http://schemas.microsoft.com/office/drawing/2014/main" val="351388578"/>
                  </a:ext>
                </a:extLst>
              </a:tr>
              <a:tr h="128913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Διαδικασίες που περιλαμβάνουν πρόσκτηση, κωδικοποίηση, αποθήκευση, </a:t>
                      </a:r>
                      <a:r>
                        <a:rPr lang="el-GR" altLang="en-US" sz="1800" dirty="0" err="1">
                          <a:cs typeface="Arial" panose="020B0604020202020204" pitchFamily="34" charset="0"/>
                        </a:rPr>
                        <a:t>ανάσυρση</a:t>
                      </a:r>
                      <a:r>
                        <a:rPr lang="el-GR" altLang="en-US" sz="1800" dirty="0">
                          <a:cs typeface="Arial" panose="020B0604020202020204" pitchFamily="34" charset="0"/>
                        </a:rPr>
                        <a:t> και χρήση πληροφοριών</a:t>
                      </a:r>
                    </a:p>
                  </a:txBody>
                  <a:tcPr>
                    <a:noFill/>
                  </a:tcPr>
                </a:tc>
                <a:extLst>
                  <a:ext uri="{0D108BD9-81ED-4DB2-BD59-A6C34878D82A}">
                    <a16:rowId xmlns:a16="http://schemas.microsoft.com/office/drawing/2014/main" val="1660452815"/>
                  </a:ext>
                </a:extLst>
              </a:tr>
              <a:tr h="128913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Αυξανόμενη ικανότητα για επεξεργασία περισσότερων πληροφοριών με αποτελεσματικότερο τρόπο</a:t>
                      </a:r>
                    </a:p>
                  </a:txBody>
                  <a:tcPr>
                    <a:noFill/>
                  </a:tcPr>
                </a:tc>
                <a:extLst>
                  <a:ext uri="{0D108BD9-81ED-4DB2-BD59-A6C34878D82A}">
                    <a16:rowId xmlns:a16="http://schemas.microsoft.com/office/drawing/2014/main" val="695723339"/>
                  </a:ext>
                </a:extLst>
              </a:tr>
              <a:tr h="99164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Ασυνεχής πρόοδος σε γνωστικούς τομείς, συμβολή της εμπειρίας σε γνωστικές δεξιότητες</a:t>
                      </a:r>
                    </a:p>
                  </a:txBody>
                  <a:tcPr>
                    <a:noFill/>
                  </a:tcPr>
                </a:tc>
                <a:extLst>
                  <a:ext uri="{0D108BD9-81ED-4DB2-BD59-A6C34878D82A}">
                    <a16:rowId xmlns:a16="http://schemas.microsoft.com/office/drawing/2014/main" val="2581717264"/>
                  </a:ext>
                </a:extLst>
              </a:tr>
            </a:tbl>
          </a:graphicData>
        </a:graphic>
      </p:graphicFrame>
      <p:sp>
        <p:nvSpPr>
          <p:cNvPr id="3" name="Slide Number Placeholder 2">
            <a:extLst>
              <a:ext uri="{FF2B5EF4-FFF2-40B4-BE49-F238E27FC236}">
                <a16:creationId xmlns:a16="http://schemas.microsoft.com/office/drawing/2014/main" id="{C8B8B500-03F4-8D49-9E89-A50419AD7730}"/>
              </a:ext>
            </a:extLst>
          </p:cNvPr>
          <p:cNvSpPr>
            <a:spLocks noGrp="1"/>
          </p:cNvSpPr>
          <p:nvPr>
            <p:ph type="sldNum" sz="quarter" idx="10"/>
          </p:nvPr>
        </p:nvSpPr>
        <p:spPr/>
        <p:txBody>
          <a:bodyPr/>
          <a:lstStyle/>
          <a:p>
            <a:fld id="{646A23D0-32A8-5A40-A5A1-2A2D6C6A324E}" type="slidenum">
              <a:rPr lang="en-US" smtClean="0"/>
              <a:t>34</a:t>
            </a:fld>
            <a:endParaRPr lang="en-US"/>
          </a:p>
        </p:txBody>
      </p:sp>
    </p:spTree>
    <p:extLst>
      <p:ext uri="{BB962C8B-B14F-4D97-AF65-F5344CB8AC3E}">
        <p14:creationId xmlns:p14="http://schemas.microsoft.com/office/powerpoint/2010/main" val="4170363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B92291F4-DDD8-2142-9420-C05C1C46F441}"/>
              </a:ext>
            </a:extLst>
          </p:cNvPr>
          <p:cNvSpPr txBox="1">
            <a:spLocks noChangeArrowheads="1"/>
          </p:cNvSpPr>
          <p:nvPr/>
        </p:nvSpPr>
        <p:spPr bwMode="auto">
          <a:xfrm>
            <a:off x="8316416" y="1886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a:t>Γνωστική Προσέγγιση</a:t>
            </a:r>
            <a:r>
              <a:rPr lang="en-US" altLang="en-US" dirty="0"/>
              <a:t> </a:t>
            </a:r>
            <a:r>
              <a:rPr lang="en-US" altLang="en-US" sz="2400" dirty="0">
                <a:solidFill>
                  <a:schemeClr val="tx1"/>
                </a:solidFill>
              </a:rPr>
              <a:t>(</a:t>
            </a:r>
            <a:r>
              <a:rPr lang="el-GR" altLang="en-US" sz="2400" dirty="0">
                <a:solidFill>
                  <a:schemeClr val="tx1"/>
                </a:solidFill>
              </a:rPr>
              <a:t>συν.)</a:t>
            </a:r>
            <a:endParaRPr lang="el-GR" altLang="en-US" dirty="0">
              <a:solidFill>
                <a:schemeClr val="tx1"/>
              </a:solidFill>
            </a:endParaRP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859664377"/>
              </p:ext>
            </p:extLst>
          </p:nvPr>
        </p:nvGraphicFramePr>
        <p:xfrm>
          <a:off x="539296" y="1180877"/>
          <a:ext cx="7994650" cy="5096470"/>
        </p:xfrm>
        <a:graphic>
          <a:graphicData uri="http://schemas.openxmlformats.org/drawingml/2006/table">
            <a:tbl>
              <a:tblPr bandRow="1">
                <a:tableStyleId>{5C22544A-7EE6-4342-B048-85BDC9FD1C3A}</a:tableStyleId>
              </a:tblPr>
              <a:tblGrid>
                <a:gridCol w="3384632">
                  <a:extLst>
                    <a:ext uri="{9D8B030D-6E8A-4147-A177-3AD203B41FA5}">
                      <a16:colId xmlns:a16="http://schemas.microsoft.com/office/drawing/2014/main" val="2707653424"/>
                    </a:ext>
                  </a:extLst>
                </a:gridCol>
                <a:gridCol w="4610018">
                  <a:extLst>
                    <a:ext uri="{9D8B030D-6E8A-4147-A177-3AD203B41FA5}">
                      <a16:colId xmlns:a16="http://schemas.microsoft.com/office/drawing/2014/main" val="583876046"/>
                    </a:ext>
                  </a:extLst>
                </a:gridCol>
              </a:tblGrid>
              <a:tr h="545911">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Γνωστική</a:t>
                      </a:r>
                    </a:p>
                  </a:txBody>
                  <a:tcPr>
                    <a:lnL w="12700" cmpd="sng">
                      <a:noFill/>
                    </a:lnL>
                    <a:noFill/>
                  </a:tcPr>
                </a:tc>
                <a:extLst>
                  <a:ext uri="{0D108BD9-81ED-4DB2-BD59-A6C34878D82A}">
                    <a16:rowId xmlns:a16="http://schemas.microsoft.com/office/drawing/2014/main" val="2203764241"/>
                  </a:ext>
                </a:extLst>
              </a:tr>
              <a:tr h="694152">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Θεωρία γνωστικής </a:t>
                      </a:r>
                      <a:r>
                        <a:rPr lang="el-GR" altLang="en-US" sz="1800" dirty="0" err="1">
                          <a:cs typeface="Arial" panose="020B0604020202020204" pitchFamily="34" charset="0"/>
                        </a:rPr>
                        <a:t>νευροεπιστήμης</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643846673"/>
                  </a:ext>
                </a:extLst>
              </a:tr>
              <a:tr h="544930">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Πολλοί</a:t>
                      </a:r>
                    </a:p>
                  </a:txBody>
                  <a:tcPr>
                    <a:noFill/>
                  </a:tcPr>
                </a:tc>
                <a:extLst>
                  <a:ext uri="{0D108BD9-81ED-4DB2-BD59-A6C34878D82A}">
                    <a16:rowId xmlns:a16="http://schemas.microsoft.com/office/drawing/2014/main" val="351388578"/>
                  </a:ext>
                </a:extLst>
              </a:tr>
              <a:tr h="83361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Η γνωστική ανάπτυξη συνδέεται με διαδικασίες του εγκεφάλου</a:t>
                      </a:r>
                    </a:p>
                  </a:txBody>
                  <a:tcPr>
                    <a:noFill/>
                  </a:tcPr>
                </a:tc>
                <a:extLst>
                  <a:ext uri="{0D108BD9-81ED-4DB2-BD59-A6C34878D82A}">
                    <a16:rowId xmlns:a16="http://schemas.microsoft.com/office/drawing/2014/main" val="1660452815"/>
                  </a:ext>
                </a:extLst>
              </a:tr>
              <a:tr h="1289139">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Η νευρολογική δραστηριότητα διέπει τη σκέψη, τη λύση προβλήματος και άλλες γνωστικές δεξιότητες</a:t>
                      </a:r>
                    </a:p>
                  </a:txBody>
                  <a:tcPr>
                    <a:noFill/>
                  </a:tcPr>
                </a:tc>
                <a:extLst>
                  <a:ext uri="{0D108BD9-81ED-4DB2-BD59-A6C34878D82A}">
                    <a16:rowId xmlns:a16="http://schemas.microsoft.com/office/drawing/2014/main" val="695723339"/>
                  </a:ext>
                </a:extLst>
              </a:tr>
              <a:tr h="99164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Γενετικοί παράγοντες, η δομή και λειτουργία του εγκεφάλου συνδέουν τη νευρολογική δραστηριότητα με εμφανείς νοητικές διεργασίες</a:t>
                      </a:r>
                    </a:p>
                  </a:txBody>
                  <a:tcPr>
                    <a:noFill/>
                  </a:tcPr>
                </a:tc>
                <a:extLst>
                  <a:ext uri="{0D108BD9-81ED-4DB2-BD59-A6C34878D82A}">
                    <a16:rowId xmlns:a16="http://schemas.microsoft.com/office/drawing/2014/main" val="2581717264"/>
                  </a:ext>
                </a:extLst>
              </a:tr>
            </a:tbl>
          </a:graphicData>
        </a:graphic>
      </p:graphicFrame>
      <p:sp>
        <p:nvSpPr>
          <p:cNvPr id="3" name="Slide Number Placeholder 2">
            <a:extLst>
              <a:ext uri="{FF2B5EF4-FFF2-40B4-BE49-F238E27FC236}">
                <a16:creationId xmlns:a16="http://schemas.microsoft.com/office/drawing/2014/main" id="{D3E17D93-C757-9749-81C9-95FFE707C709}"/>
              </a:ext>
            </a:extLst>
          </p:cNvPr>
          <p:cNvSpPr>
            <a:spLocks noGrp="1"/>
          </p:cNvSpPr>
          <p:nvPr>
            <p:ph type="sldNum" sz="quarter" idx="10"/>
          </p:nvPr>
        </p:nvSpPr>
        <p:spPr/>
        <p:txBody>
          <a:bodyPr/>
          <a:lstStyle/>
          <a:p>
            <a:fld id="{646A23D0-32A8-5A40-A5A1-2A2D6C6A324E}" type="slidenum">
              <a:rPr lang="en-US" smtClean="0"/>
              <a:t>35</a:t>
            </a:fld>
            <a:endParaRPr lang="en-US"/>
          </a:p>
        </p:txBody>
      </p:sp>
    </p:spTree>
    <p:extLst>
      <p:ext uri="{BB962C8B-B14F-4D97-AF65-F5344CB8AC3E}">
        <p14:creationId xmlns:p14="http://schemas.microsoft.com/office/powerpoint/2010/main" val="2406425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8DE4B7-9801-8548-9A71-767E34E5D2EF}"/>
              </a:ext>
            </a:extLst>
          </p:cNvPr>
          <p:cNvSpPr>
            <a:spLocks noGrp="1"/>
          </p:cNvSpPr>
          <p:nvPr>
            <p:ph type="title"/>
          </p:nvPr>
        </p:nvSpPr>
        <p:spPr/>
        <p:txBody>
          <a:bodyPr>
            <a:normAutofit fontScale="90000"/>
          </a:bodyPr>
          <a:lstStyle/>
          <a:p>
            <a:r>
              <a:rPr lang="el-GR" altLang="en-US" dirty="0"/>
              <a:t>Αξιολόγηση της Γνωστικής Προσέγγισης </a:t>
            </a:r>
            <a:br>
              <a:rPr lang="el-GR" altLang="en-US" dirty="0"/>
            </a:br>
            <a:endParaRPr lang="en-US" dirty="0"/>
          </a:p>
        </p:txBody>
      </p:sp>
      <p:sp>
        <p:nvSpPr>
          <p:cNvPr id="7" name="Content Placeholder 6">
            <a:extLst>
              <a:ext uri="{FF2B5EF4-FFF2-40B4-BE49-F238E27FC236}">
                <a16:creationId xmlns:a16="http://schemas.microsoft.com/office/drawing/2014/main" id="{A404A153-68C6-814B-BFE7-2DA26BB4CD75}"/>
              </a:ext>
            </a:extLst>
          </p:cNvPr>
          <p:cNvSpPr>
            <a:spLocks noGrp="1"/>
          </p:cNvSpPr>
          <p:nvPr>
            <p:ph idx="1"/>
          </p:nvPr>
        </p:nvSpPr>
        <p:spPr/>
        <p:txBody>
          <a:bodyPr/>
          <a:lstStyle/>
          <a:p>
            <a:r>
              <a:rPr lang="el-GR" altLang="en-US" dirty="0"/>
              <a:t>Η γενική προσέγγιση είναι ευρέως αποδεκτή</a:t>
            </a:r>
          </a:p>
          <a:p>
            <a:pPr lvl="1"/>
            <a:r>
              <a:rPr lang="el-GR" altLang="en-US" b="1" dirty="0">
                <a:solidFill>
                  <a:schemeClr val="accent2">
                    <a:lumMod val="75000"/>
                  </a:schemeClr>
                </a:solidFill>
              </a:rPr>
              <a:t>Ειδικότερα η προσέγγιση του </a:t>
            </a:r>
            <a:r>
              <a:rPr lang="el-GR" altLang="en-US" b="1" dirty="0" err="1">
                <a:solidFill>
                  <a:schemeClr val="accent2">
                    <a:lumMod val="75000"/>
                  </a:schemeClr>
                </a:solidFill>
              </a:rPr>
              <a:t>Piaget</a:t>
            </a:r>
            <a:r>
              <a:rPr lang="el-GR" altLang="en-US" b="1" dirty="0">
                <a:solidFill>
                  <a:schemeClr val="accent2">
                    <a:lumMod val="75000"/>
                  </a:schemeClr>
                </a:solidFill>
              </a:rPr>
              <a:t>:</a:t>
            </a:r>
          </a:p>
          <a:p>
            <a:pPr lvl="2"/>
            <a:r>
              <a:rPr lang="el-GR" altLang="en-US" dirty="0"/>
              <a:t>Είχε τεράστια επίδραση στον τρόπο που κατανοούμε τις γνωστικές λειτουργίες</a:t>
            </a:r>
          </a:p>
          <a:p>
            <a:pPr lvl="2"/>
            <a:r>
              <a:rPr lang="el-GR" altLang="en-US" dirty="0"/>
              <a:t>Ακριβής η άποψη για την </a:t>
            </a:r>
            <a:r>
              <a:rPr lang="el-GR" altLang="en-US" b="1" dirty="0">
                <a:solidFill>
                  <a:schemeClr val="accent2">
                    <a:lumMod val="75000"/>
                  </a:schemeClr>
                </a:solidFill>
              </a:rPr>
              <a:t>ακολουθία</a:t>
            </a:r>
            <a:r>
              <a:rPr lang="el-GR" altLang="en-US" dirty="0"/>
              <a:t> στη γνωστική ανάπτυξη</a:t>
            </a:r>
          </a:p>
          <a:p>
            <a:endParaRPr lang="en-US" dirty="0"/>
          </a:p>
        </p:txBody>
      </p:sp>
      <p:sp>
        <p:nvSpPr>
          <p:cNvPr id="2" name="Slide Number Placeholder 1">
            <a:extLst>
              <a:ext uri="{FF2B5EF4-FFF2-40B4-BE49-F238E27FC236}">
                <a16:creationId xmlns:a16="http://schemas.microsoft.com/office/drawing/2014/main" id="{75C92999-EC15-984B-AFDC-92CD45E52CD9}"/>
              </a:ext>
            </a:extLst>
          </p:cNvPr>
          <p:cNvSpPr>
            <a:spLocks noGrp="1"/>
          </p:cNvSpPr>
          <p:nvPr>
            <p:ph type="sldNum" sz="quarter" idx="10"/>
          </p:nvPr>
        </p:nvSpPr>
        <p:spPr/>
        <p:txBody>
          <a:bodyPr/>
          <a:lstStyle/>
          <a:p>
            <a:fld id="{646A23D0-32A8-5A40-A5A1-2A2D6C6A324E}" type="slidenum">
              <a:rPr lang="en-US" smtClean="0"/>
              <a:t>36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8DE4B7-9801-8548-9A71-767E34E5D2EF}"/>
              </a:ext>
            </a:extLst>
          </p:cNvPr>
          <p:cNvSpPr>
            <a:spLocks noGrp="1"/>
          </p:cNvSpPr>
          <p:nvPr>
            <p:ph type="title"/>
          </p:nvPr>
        </p:nvSpPr>
        <p:spPr/>
        <p:txBody>
          <a:bodyPr>
            <a:normAutofit/>
          </a:bodyPr>
          <a:lstStyle/>
          <a:p>
            <a:r>
              <a:rPr lang="el-GR" altLang="en-US" dirty="0"/>
              <a:t>Αξιολόγηση της Γνωστικής Προσέγγισης </a:t>
            </a:r>
            <a:r>
              <a:rPr lang="el-GR" altLang="en-US" sz="2000" dirty="0">
                <a:solidFill>
                  <a:schemeClr val="tx1"/>
                </a:solidFill>
              </a:rPr>
              <a:t>(συν.) </a:t>
            </a:r>
            <a:endParaRPr lang="en-US" dirty="0"/>
          </a:p>
        </p:txBody>
      </p:sp>
      <p:sp>
        <p:nvSpPr>
          <p:cNvPr id="7" name="Content Placeholder 6">
            <a:extLst>
              <a:ext uri="{FF2B5EF4-FFF2-40B4-BE49-F238E27FC236}">
                <a16:creationId xmlns:a16="http://schemas.microsoft.com/office/drawing/2014/main" id="{A404A153-68C6-814B-BFE7-2DA26BB4CD75}"/>
              </a:ext>
            </a:extLst>
          </p:cNvPr>
          <p:cNvSpPr>
            <a:spLocks noGrp="1"/>
          </p:cNvSpPr>
          <p:nvPr>
            <p:ph idx="1"/>
          </p:nvPr>
        </p:nvSpPr>
        <p:spPr/>
        <p:txBody>
          <a:bodyPr/>
          <a:lstStyle/>
          <a:p>
            <a:r>
              <a:rPr lang="el-GR" altLang="en-US" dirty="0"/>
              <a:t>Υπάρχουν, ωστόσο, και αμφισβητήσεις για τα εξής:</a:t>
            </a:r>
          </a:p>
          <a:p>
            <a:pPr lvl="1"/>
            <a:r>
              <a:rPr lang="el-GR" altLang="en-US" b="1" dirty="0">
                <a:solidFill>
                  <a:schemeClr val="accent2">
                    <a:lumMod val="75000"/>
                  </a:schemeClr>
                </a:solidFill>
              </a:rPr>
              <a:t>Χρόνος εμφάνισης </a:t>
            </a:r>
            <a:r>
              <a:rPr lang="el-GR" altLang="en-US" dirty="0"/>
              <a:t>ορισμένων δεξιοτήτων</a:t>
            </a:r>
          </a:p>
          <a:p>
            <a:pPr lvl="1"/>
            <a:r>
              <a:rPr lang="el-GR" altLang="en-US" dirty="0"/>
              <a:t>Καθολικότητα της έννοιας των </a:t>
            </a:r>
            <a:r>
              <a:rPr lang="el-GR" altLang="en-US" b="1" dirty="0">
                <a:solidFill>
                  <a:schemeClr val="accent2">
                    <a:lumMod val="75000"/>
                  </a:schemeClr>
                </a:solidFill>
              </a:rPr>
              <a:t>σταδίων</a:t>
            </a:r>
          </a:p>
          <a:p>
            <a:pPr lvl="1"/>
            <a:r>
              <a:rPr lang="el-GR" altLang="en-US" b="1" dirty="0">
                <a:solidFill>
                  <a:schemeClr val="accent2">
                    <a:lumMod val="75000"/>
                  </a:schemeClr>
                </a:solidFill>
              </a:rPr>
              <a:t>Πολιτισμικές διαφορές </a:t>
            </a:r>
            <a:r>
              <a:rPr lang="el-GR" altLang="en-US" dirty="0"/>
              <a:t>στην εμφάνιση ορισμένων γνωστικών ικανοτήτων</a:t>
            </a:r>
          </a:p>
          <a:p>
            <a:pPr lvl="1"/>
            <a:r>
              <a:rPr lang="el-GR" altLang="en-US" dirty="0"/>
              <a:t>Η ανάπτυξη είναι </a:t>
            </a:r>
            <a:r>
              <a:rPr lang="el-GR" altLang="en-US" b="1" dirty="0">
                <a:solidFill>
                  <a:schemeClr val="accent2">
                    <a:lumMod val="75000"/>
                  </a:schemeClr>
                </a:solidFill>
              </a:rPr>
              <a:t>περισσότερο συνεχής </a:t>
            </a:r>
            <a:r>
              <a:rPr lang="el-GR" altLang="en-US" dirty="0"/>
              <a:t>από ό,τι υποδεικνύει η θεωρία του </a:t>
            </a:r>
            <a:r>
              <a:rPr lang="en-US" altLang="en-US" dirty="0"/>
              <a:t>Piaget</a:t>
            </a:r>
            <a:endParaRPr lang="el-GR" altLang="en-US" dirty="0"/>
          </a:p>
        </p:txBody>
      </p:sp>
      <p:sp>
        <p:nvSpPr>
          <p:cNvPr id="2" name="Slide Number Placeholder 1">
            <a:extLst>
              <a:ext uri="{FF2B5EF4-FFF2-40B4-BE49-F238E27FC236}">
                <a16:creationId xmlns:a16="http://schemas.microsoft.com/office/drawing/2014/main" id="{36B043CF-8B83-1C4D-AA8D-3F7D56BE92EF}"/>
              </a:ext>
            </a:extLst>
          </p:cNvPr>
          <p:cNvSpPr>
            <a:spLocks noGrp="1"/>
          </p:cNvSpPr>
          <p:nvPr>
            <p:ph type="sldNum" sz="quarter" idx="10"/>
          </p:nvPr>
        </p:nvSpPr>
        <p:spPr/>
        <p:txBody>
          <a:bodyPr/>
          <a:lstStyle/>
          <a:p>
            <a:fld id="{646A23D0-32A8-5A40-A5A1-2A2D6C6A324E}" type="slidenum">
              <a:rPr lang="en-US" smtClean="0"/>
              <a:t>37</a:t>
            </a:fld>
            <a:endParaRPr lang="en-US"/>
          </a:p>
        </p:txBody>
      </p:sp>
    </p:spTree>
    <p:extLst>
      <p:ext uri="{BB962C8B-B14F-4D97-AF65-F5344CB8AC3E}">
        <p14:creationId xmlns:p14="http://schemas.microsoft.com/office/powerpoint/2010/main" val="308211403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0E0347-AA78-144C-971C-2709A41E023F}"/>
              </a:ext>
            </a:extLst>
          </p:cNvPr>
          <p:cNvSpPr>
            <a:spLocks noGrp="1"/>
          </p:cNvSpPr>
          <p:nvPr>
            <p:ph type="title"/>
          </p:nvPr>
        </p:nvSpPr>
        <p:spPr/>
        <p:txBody>
          <a:bodyPr>
            <a:normAutofit/>
          </a:bodyPr>
          <a:lstStyle/>
          <a:p>
            <a:r>
              <a:rPr lang="el-GR" altLang="en-US" dirty="0"/>
              <a:t>Αξιολόγηση της Γνωστικής Προσέγγισης</a:t>
            </a:r>
            <a:br>
              <a:rPr lang="el-GR" altLang="en-US" dirty="0"/>
            </a:br>
            <a:r>
              <a:rPr lang="el-GR" altLang="en-US" sz="2000" dirty="0">
                <a:solidFill>
                  <a:schemeClr val="tx1"/>
                </a:solidFill>
              </a:rPr>
              <a:t>(συν.)</a:t>
            </a:r>
            <a:endParaRPr lang="en-US" dirty="0">
              <a:solidFill>
                <a:schemeClr val="tx1"/>
              </a:solidFill>
            </a:endParaRPr>
          </a:p>
        </p:txBody>
      </p:sp>
      <p:sp>
        <p:nvSpPr>
          <p:cNvPr id="7" name="Content Placeholder 6">
            <a:extLst>
              <a:ext uri="{FF2B5EF4-FFF2-40B4-BE49-F238E27FC236}">
                <a16:creationId xmlns:a16="http://schemas.microsoft.com/office/drawing/2014/main" id="{F8C166B3-AB50-3743-85CD-B6F79730D064}"/>
              </a:ext>
            </a:extLst>
          </p:cNvPr>
          <p:cNvSpPr>
            <a:spLocks noGrp="1"/>
          </p:cNvSpPr>
          <p:nvPr>
            <p:ph idx="1"/>
          </p:nvPr>
        </p:nvSpPr>
        <p:spPr/>
        <p:txBody>
          <a:bodyPr/>
          <a:lstStyle/>
          <a:p>
            <a:r>
              <a:rPr lang="el-GR" altLang="en-US" dirty="0"/>
              <a:t>Η </a:t>
            </a:r>
            <a:r>
              <a:rPr lang="el-GR" altLang="en-US" b="1" dirty="0">
                <a:solidFill>
                  <a:schemeClr val="accent2">
                    <a:lumMod val="75000"/>
                  </a:schemeClr>
                </a:solidFill>
              </a:rPr>
              <a:t>Θεωρία της Επεξεργασίας </a:t>
            </a:r>
            <a:r>
              <a:rPr lang="el-GR" altLang="en-US" dirty="0"/>
              <a:t>των Πληροφοριών έχει ευρεία αποδοχή:</a:t>
            </a:r>
          </a:p>
          <a:p>
            <a:pPr lvl="1"/>
            <a:r>
              <a:rPr lang="el-GR" altLang="en-US" dirty="0"/>
              <a:t>Αποτελεί βάση για την κατανόηση της ανάπτυξης</a:t>
            </a:r>
          </a:p>
          <a:p>
            <a:r>
              <a:rPr lang="el-GR" altLang="en-US" dirty="0"/>
              <a:t>Αλλά και αμφισβητήσεις διότι:</a:t>
            </a:r>
          </a:p>
          <a:p>
            <a:pPr lvl="1"/>
            <a:r>
              <a:rPr lang="el-GR" altLang="en-US" dirty="0"/>
              <a:t>Η προσέγγιση αυτή δεν παρέχει </a:t>
            </a:r>
            <a:r>
              <a:rPr lang="el-GR" altLang="en-US" b="1" dirty="0">
                <a:solidFill>
                  <a:schemeClr val="accent2">
                    <a:lumMod val="75000"/>
                  </a:schemeClr>
                </a:solidFill>
              </a:rPr>
              <a:t>πλήρη ερμηνεία </a:t>
            </a:r>
            <a:r>
              <a:rPr lang="el-GR" altLang="en-US" dirty="0"/>
              <a:t>για τη διαμόρφωση της συμπεριφοράς ούτε λαμβάνει υπόψη το </a:t>
            </a:r>
            <a:r>
              <a:rPr lang="el-GR" altLang="en-US" b="1" dirty="0">
                <a:solidFill>
                  <a:schemeClr val="accent2">
                    <a:lumMod val="75000"/>
                  </a:schemeClr>
                </a:solidFill>
              </a:rPr>
              <a:t>κοινωνικό περιβάλλον </a:t>
            </a:r>
            <a:r>
              <a:rPr lang="el-GR" altLang="en-US" dirty="0"/>
              <a:t>στο οποίο λαμβάνει χώρα η ανάπτυξη</a:t>
            </a:r>
          </a:p>
          <a:p>
            <a:endParaRPr lang="en-US" dirty="0"/>
          </a:p>
        </p:txBody>
      </p:sp>
      <p:sp>
        <p:nvSpPr>
          <p:cNvPr id="2" name="Slide Number Placeholder 1">
            <a:extLst>
              <a:ext uri="{FF2B5EF4-FFF2-40B4-BE49-F238E27FC236}">
                <a16:creationId xmlns:a16="http://schemas.microsoft.com/office/drawing/2014/main" id="{3BDE9C36-9E99-1F47-BDC6-F34464405FB8}"/>
              </a:ext>
            </a:extLst>
          </p:cNvPr>
          <p:cNvSpPr>
            <a:spLocks noGrp="1"/>
          </p:cNvSpPr>
          <p:nvPr>
            <p:ph type="sldNum" sz="quarter" idx="10"/>
          </p:nvPr>
        </p:nvSpPr>
        <p:spPr/>
        <p:txBody>
          <a:bodyPr/>
          <a:lstStyle/>
          <a:p>
            <a:fld id="{646A23D0-32A8-5A40-A5A1-2A2D6C6A324E}" type="slidenum">
              <a:rPr lang="en-US" smtClean="0"/>
              <a:t>38</a:t>
            </a:fld>
            <a:endParaRPr lang="en-US"/>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0E0347-AA78-144C-971C-2709A41E023F}"/>
              </a:ext>
            </a:extLst>
          </p:cNvPr>
          <p:cNvSpPr>
            <a:spLocks noGrp="1"/>
          </p:cNvSpPr>
          <p:nvPr>
            <p:ph type="title"/>
          </p:nvPr>
        </p:nvSpPr>
        <p:spPr/>
        <p:txBody>
          <a:bodyPr>
            <a:normAutofit/>
          </a:bodyPr>
          <a:lstStyle/>
          <a:p>
            <a:r>
              <a:rPr lang="el-GR" altLang="en-US" dirty="0"/>
              <a:t>Αξιολόγηση της Γνωστικής Προσέγγισης</a:t>
            </a:r>
            <a:br>
              <a:rPr lang="el-GR" altLang="en-US" dirty="0"/>
            </a:br>
            <a:r>
              <a:rPr lang="el-GR" altLang="en-US" sz="2000" dirty="0">
                <a:solidFill>
                  <a:schemeClr val="tx1"/>
                </a:solidFill>
              </a:rPr>
              <a:t>(συν.)</a:t>
            </a:r>
            <a:endParaRPr lang="en-US" dirty="0">
              <a:solidFill>
                <a:schemeClr val="tx1"/>
              </a:solidFill>
            </a:endParaRPr>
          </a:p>
        </p:txBody>
      </p:sp>
      <p:sp>
        <p:nvSpPr>
          <p:cNvPr id="7" name="Content Placeholder 6">
            <a:extLst>
              <a:ext uri="{FF2B5EF4-FFF2-40B4-BE49-F238E27FC236}">
                <a16:creationId xmlns:a16="http://schemas.microsoft.com/office/drawing/2014/main" id="{F8C166B3-AB50-3743-85CD-B6F79730D064}"/>
              </a:ext>
            </a:extLst>
          </p:cNvPr>
          <p:cNvSpPr>
            <a:spLocks noGrp="1"/>
          </p:cNvSpPr>
          <p:nvPr>
            <p:ph idx="1"/>
          </p:nvPr>
        </p:nvSpPr>
        <p:spPr/>
        <p:txBody>
          <a:bodyPr/>
          <a:lstStyle/>
          <a:p>
            <a:pPr>
              <a:spcBef>
                <a:spcPts val="1200"/>
              </a:spcBef>
            </a:pPr>
            <a:r>
              <a:rPr lang="el-GR" altLang="en-US" dirty="0"/>
              <a:t>Ευρεία αποδοχή της </a:t>
            </a:r>
            <a:r>
              <a:rPr lang="el-GR" altLang="en-US" b="1" dirty="0">
                <a:solidFill>
                  <a:schemeClr val="accent2">
                    <a:lumMod val="75000"/>
                  </a:schemeClr>
                </a:solidFill>
              </a:rPr>
              <a:t>Γνωστικής </a:t>
            </a:r>
            <a:r>
              <a:rPr lang="el-GR" altLang="en-US" b="1" dirty="0" err="1">
                <a:solidFill>
                  <a:schemeClr val="accent2">
                    <a:lumMod val="75000"/>
                  </a:schemeClr>
                </a:solidFill>
              </a:rPr>
              <a:t>Νευροεπιστήμης</a:t>
            </a:r>
            <a:endParaRPr lang="el-GR" altLang="en-US" b="1" dirty="0">
              <a:solidFill>
                <a:schemeClr val="accent2">
                  <a:lumMod val="75000"/>
                </a:schemeClr>
              </a:solidFill>
            </a:endParaRPr>
          </a:p>
          <a:p>
            <a:pPr lvl="1">
              <a:spcBef>
                <a:spcPts val="1200"/>
              </a:spcBef>
            </a:pPr>
            <a:r>
              <a:rPr lang="el-GR" altLang="en-US" b="1" dirty="0">
                <a:solidFill>
                  <a:schemeClr val="accent2">
                    <a:lumMod val="75000"/>
                  </a:schemeClr>
                </a:solidFill>
              </a:rPr>
              <a:t>Νέα προσέγγιση </a:t>
            </a:r>
            <a:r>
              <a:rPr lang="el-GR" altLang="en-US" dirty="0"/>
              <a:t>στην ανάπτυξη παιδιού και εφήβου</a:t>
            </a:r>
          </a:p>
          <a:p>
            <a:pPr lvl="1">
              <a:spcBef>
                <a:spcPts val="1200"/>
              </a:spcBef>
            </a:pPr>
            <a:r>
              <a:rPr lang="el-GR" altLang="en-US" dirty="0"/>
              <a:t>Προσφέρει </a:t>
            </a:r>
            <a:r>
              <a:rPr lang="el-GR" altLang="en-US" b="1" dirty="0">
                <a:solidFill>
                  <a:schemeClr val="accent2">
                    <a:lumMod val="75000"/>
                  </a:schemeClr>
                </a:solidFill>
              </a:rPr>
              <a:t>σημαντικές ιδέες </a:t>
            </a:r>
            <a:r>
              <a:rPr lang="el-GR" altLang="en-US" dirty="0"/>
              <a:t>για πληρέστερη κατανόηση αναπτυξιακών φαινομένων και για κατάλληλες μεθόδους </a:t>
            </a:r>
            <a:r>
              <a:rPr lang="el-GR" altLang="en-US" b="1" dirty="0">
                <a:solidFill>
                  <a:schemeClr val="accent2">
                    <a:lumMod val="75000"/>
                  </a:schemeClr>
                </a:solidFill>
              </a:rPr>
              <a:t>θεραπείας αποκλίσεων </a:t>
            </a:r>
            <a:r>
              <a:rPr lang="el-GR" altLang="en-US" dirty="0"/>
              <a:t>στην ανάπτυξη (π.χ. αυτισμός)</a:t>
            </a:r>
          </a:p>
        </p:txBody>
      </p:sp>
      <p:sp>
        <p:nvSpPr>
          <p:cNvPr id="2" name="Slide Number Placeholder 1">
            <a:extLst>
              <a:ext uri="{FF2B5EF4-FFF2-40B4-BE49-F238E27FC236}">
                <a16:creationId xmlns:a16="http://schemas.microsoft.com/office/drawing/2014/main" id="{A4A5598C-5929-E849-9242-AB65825233B2}"/>
              </a:ext>
            </a:extLst>
          </p:cNvPr>
          <p:cNvSpPr>
            <a:spLocks noGrp="1"/>
          </p:cNvSpPr>
          <p:nvPr>
            <p:ph type="sldNum" sz="quarter" idx="10"/>
          </p:nvPr>
        </p:nvSpPr>
        <p:spPr/>
        <p:txBody>
          <a:bodyPr/>
          <a:lstStyle/>
          <a:p>
            <a:fld id="{646A23D0-32A8-5A40-A5A1-2A2D6C6A324E}" type="slidenum">
              <a:rPr lang="en-US" smtClean="0"/>
              <a:t>39</a:t>
            </a:fld>
            <a:endParaRPr lang="en-US"/>
          </a:p>
        </p:txBody>
      </p:sp>
    </p:spTree>
    <p:extLst>
      <p:ext uri="{BB962C8B-B14F-4D97-AF65-F5344CB8AC3E}">
        <p14:creationId xmlns:p14="http://schemas.microsoft.com/office/powerpoint/2010/main" val="11537220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CE7CF363-78C3-9742-B553-AB5F01F800E4}"/>
              </a:ext>
            </a:extLst>
          </p:cNvPr>
          <p:cNvSpPr txBox="1">
            <a:spLocks noChangeArrowheads="1"/>
          </p:cNvSpPr>
          <p:nvPr/>
        </p:nvSpPr>
        <p:spPr bwMode="auto">
          <a:xfrm>
            <a:off x="5220072" y="332656"/>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24622FBC-6F33-D44E-9334-346CDD96B950}"/>
              </a:ext>
            </a:extLst>
          </p:cNvPr>
          <p:cNvSpPr>
            <a:spLocks noGrp="1"/>
          </p:cNvSpPr>
          <p:nvPr>
            <p:ph type="title"/>
          </p:nvPr>
        </p:nvSpPr>
        <p:spPr/>
        <p:txBody>
          <a:bodyPr/>
          <a:lstStyle/>
          <a:p>
            <a:r>
              <a:rPr lang="el-GR" altLang="en-US" dirty="0"/>
              <a:t>Επισκόπηση κεφαλαίου</a:t>
            </a:r>
            <a:endParaRPr lang="en-US" dirty="0"/>
          </a:p>
        </p:txBody>
      </p:sp>
      <p:sp>
        <p:nvSpPr>
          <p:cNvPr id="3" name="Content Placeholder 2">
            <a:extLst>
              <a:ext uri="{FF2B5EF4-FFF2-40B4-BE49-F238E27FC236}">
                <a16:creationId xmlns:a16="http://schemas.microsoft.com/office/drawing/2014/main" id="{15C291BA-2726-D449-88ED-78A3C7A5D54F}"/>
              </a:ext>
            </a:extLst>
          </p:cNvPr>
          <p:cNvSpPr>
            <a:spLocks noGrp="1"/>
          </p:cNvSpPr>
          <p:nvPr>
            <p:ph idx="1"/>
          </p:nvPr>
        </p:nvSpPr>
        <p:spPr/>
        <p:txBody>
          <a:bodyPr/>
          <a:lstStyle/>
          <a:p>
            <a:r>
              <a:rPr lang="el-GR" altLang="en-US" dirty="0"/>
              <a:t>Εισαγωγή στην Διά Βίου Ανάπτυξη</a:t>
            </a:r>
          </a:p>
          <a:p>
            <a:r>
              <a:rPr lang="el-GR" altLang="en-US" dirty="0"/>
              <a:t>Θεωρητικές προσεγγίσεις στην Διά Βίου Ανάπτυξη</a:t>
            </a:r>
          </a:p>
          <a:p>
            <a:r>
              <a:rPr lang="el-GR" altLang="en-US" dirty="0"/>
              <a:t>Μέθοδοι έρευνας</a:t>
            </a:r>
          </a:p>
        </p:txBody>
      </p:sp>
      <p:sp>
        <p:nvSpPr>
          <p:cNvPr id="4" name="Slide Number Placeholder 3">
            <a:extLst>
              <a:ext uri="{FF2B5EF4-FFF2-40B4-BE49-F238E27FC236}">
                <a16:creationId xmlns:a16="http://schemas.microsoft.com/office/drawing/2014/main" id="{C349705A-A025-8B45-82FB-CF3D64DDED72}"/>
              </a:ext>
            </a:extLst>
          </p:cNvPr>
          <p:cNvSpPr>
            <a:spLocks noGrp="1"/>
          </p:cNvSpPr>
          <p:nvPr>
            <p:ph type="sldNum" sz="quarter" idx="10"/>
          </p:nvPr>
        </p:nvSpPr>
        <p:spPr/>
        <p:txBody>
          <a:bodyPr/>
          <a:lstStyle/>
          <a:p>
            <a:fld id="{646A23D0-32A8-5A40-A5A1-2A2D6C6A324E}" type="slidenum">
              <a:rPr lang="en-US" smtClean="0"/>
              <a:pPr/>
              <a:t>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0E0347-AA78-144C-971C-2709A41E023F}"/>
              </a:ext>
            </a:extLst>
          </p:cNvPr>
          <p:cNvSpPr>
            <a:spLocks noGrp="1"/>
          </p:cNvSpPr>
          <p:nvPr>
            <p:ph type="title"/>
          </p:nvPr>
        </p:nvSpPr>
        <p:spPr/>
        <p:txBody>
          <a:bodyPr>
            <a:normAutofit/>
          </a:bodyPr>
          <a:lstStyle/>
          <a:p>
            <a:r>
              <a:rPr lang="el-GR" altLang="en-US" dirty="0"/>
              <a:t>Αξιολόγηση της Γνωστικής Προσέγγισης</a:t>
            </a:r>
            <a:br>
              <a:rPr lang="el-GR" altLang="en-US" dirty="0"/>
            </a:br>
            <a:r>
              <a:rPr lang="el-GR" altLang="en-US" sz="2000" dirty="0">
                <a:solidFill>
                  <a:schemeClr val="tx1"/>
                </a:solidFill>
              </a:rPr>
              <a:t>(συν.)</a:t>
            </a:r>
            <a:endParaRPr lang="en-US" dirty="0">
              <a:solidFill>
                <a:schemeClr val="tx1"/>
              </a:solidFill>
            </a:endParaRPr>
          </a:p>
        </p:txBody>
      </p:sp>
      <p:sp>
        <p:nvSpPr>
          <p:cNvPr id="7" name="Content Placeholder 6">
            <a:extLst>
              <a:ext uri="{FF2B5EF4-FFF2-40B4-BE49-F238E27FC236}">
                <a16:creationId xmlns:a16="http://schemas.microsoft.com/office/drawing/2014/main" id="{F8C166B3-AB50-3743-85CD-B6F79730D064}"/>
              </a:ext>
            </a:extLst>
          </p:cNvPr>
          <p:cNvSpPr>
            <a:spLocks noGrp="1"/>
          </p:cNvSpPr>
          <p:nvPr>
            <p:ph idx="1"/>
          </p:nvPr>
        </p:nvSpPr>
        <p:spPr/>
        <p:txBody>
          <a:bodyPr/>
          <a:lstStyle/>
          <a:p>
            <a:pPr>
              <a:lnSpc>
                <a:spcPct val="100000"/>
              </a:lnSpc>
              <a:spcBef>
                <a:spcPts val="1200"/>
              </a:spcBef>
            </a:pPr>
            <a:r>
              <a:rPr lang="el-GR" altLang="en-US" dirty="0"/>
              <a:t>Η προσέγγιση της </a:t>
            </a:r>
            <a:r>
              <a:rPr lang="el-GR" altLang="en-US" b="1" dirty="0">
                <a:solidFill>
                  <a:schemeClr val="accent2">
                    <a:lumMod val="75000"/>
                  </a:schemeClr>
                </a:solidFill>
              </a:rPr>
              <a:t>Γνωστικής </a:t>
            </a:r>
            <a:r>
              <a:rPr lang="el-GR" altLang="en-US" b="1" dirty="0" err="1">
                <a:solidFill>
                  <a:schemeClr val="accent2">
                    <a:lumMod val="75000"/>
                  </a:schemeClr>
                </a:solidFill>
              </a:rPr>
              <a:t>Νευροεπιστήμης</a:t>
            </a:r>
            <a:r>
              <a:rPr lang="el-GR" altLang="en-US" dirty="0">
                <a:solidFill>
                  <a:schemeClr val="accent2">
                    <a:lumMod val="75000"/>
                  </a:schemeClr>
                </a:solidFill>
              </a:rPr>
              <a:t> </a:t>
            </a:r>
            <a:r>
              <a:rPr lang="el-GR" altLang="en-US" dirty="0"/>
              <a:t>έχει, επίσης, αμφισβητηθεί διότι:</a:t>
            </a:r>
            <a:endParaRPr lang="el-GR" altLang="en-US" b="1" dirty="0"/>
          </a:p>
          <a:p>
            <a:pPr lvl="1">
              <a:spcBef>
                <a:spcPts val="1200"/>
              </a:spcBef>
            </a:pPr>
            <a:r>
              <a:rPr lang="el-GR" altLang="en-US" dirty="0"/>
              <a:t>Μερικές φορές παρέχει περισσότερο μια </a:t>
            </a:r>
            <a:r>
              <a:rPr lang="el-GR" altLang="en-US" b="1" dirty="0">
                <a:solidFill>
                  <a:schemeClr val="accent2">
                    <a:lumMod val="75000"/>
                  </a:schemeClr>
                </a:solidFill>
              </a:rPr>
              <a:t>περιγραφή</a:t>
            </a:r>
            <a:r>
              <a:rPr lang="el-GR" altLang="en-US" dirty="0"/>
              <a:t> παρά ερμηνεία των αναπτυξιακών φαινομένων</a:t>
            </a:r>
          </a:p>
        </p:txBody>
      </p:sp>
      <p:sp>
        <p:nvSpPr>
          <p:cNvPr id="2" name="Slide Number Placeholder 1">
            <a:extLst>
              <a:ext uri="{FF2B5EF4-FFF2-40B4-BE49-F238E27FC236}">
                <a16:creationId xmlns:a16="http://schemas.microsoft.com/office/drawing/2014/main" id="{0A46953C-743F-2A47-8E4B-75B036E20BB4}"/>
              </a:ext>
            </a:extLst>
          </p:cNvPr>
          <p:cNvSpPr>
            <a:spLocks noGrp="1"/>
          </p:cNvSpPr>
          <p:nvPr>
            <p:ph type="sldNum" sz="quarter" idx="10"/>
          </p:nvPr>
        </p:nvSpPr>
        <p:spPr/>
        <p:txBody>
          <a:bodyPr/>
          <a:lstStyle/>
          <a:p>
            <a:fld id="{646A23D0-32A8-5A40-A5A1-2A2D6C6A324E}" type="slidenum">
              <a:rPr lang="en-US" smtClean="0"/>
              <a:t>40</a:t>
            </a:fld>
            <a:endParaRPr lang="en-US"/>
          </a:p>
        </p:txBody>
      </p:sp>
    </p:spTree>
    <p:extLst>
      <p:ext uri="{BB962C8B-B14F-4D97-AF65-F5344CB8AC3E}">
        <p14:creationId xmlns:p14="http://schemas.microsoft.com/office/powerpoint/2010/main" val="37164906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normAutofit fontScale="90000"/>
          </a:bodyPr>
          <a:lstStyle/>
          <a:p>
            <a:r>
              <a:rPr lang="el-GR" altLang="en-US" dirty="0" err="1"/>
              <a:t>Συναφειακή</a:t>
            </a:r>
            <a:r>
              <a:rPr lang="el-GR" altLang="en-US" dirty="0"/>
              <a:t>/Αλληλεπιδραστική Προσέγγιση: </a:t>
            </a:r>
            <a:r>
              <a:rPr lang="el-GR" altLang="en-US" dirty="0" err="1"/>
              <a:t>Βιο</a:t>
            </a:r>
            <a:r>
              <a:rPr lang="el-GR" altLang="en-US" dirty="0"/>
              <a:t>-οικολογική Προσέγγιση</a:t>
            </a: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687596662"/>
              </p:ext>
            </p:extLst>
          </p:nvPr>
        </p:nvGraphicFramePr>
        <p:xfrm>
          <a:off x="553755" y="1736236"/>
          <a:ext cx="7994650" cy="4752998"/>
        </p:xfrm>
        <a:graphic>
          <a:graphicData uri="http://schemas.openxmlformats.org/drawingml/2006/table">
            <a:tbl>
              <a:tblPr bandRow="1">
                <a:tableStyleId>{5C22544A-7EE6-4342-B048-85BDC9FD1C3A}</a:tableStyleId>
              </a:tblPr>
              <a:tblGrid>
                <a:gridCol w="3226157">
                  <a:extLst>
                    <a:ext uri="{9D8B030D-6E8A-4147-A177-3AD203B41FA5}">
                      <a16:colId xmlns:a16="http://schemas.microsoft.com/office/drawing/2014/main" val="2707653424"/>
                    </a:ext>
                  </a:extLst>
                </a:gridCol>
                <a:gridCol w="4768493">
                  <a:extLst>
                    <a:ext uri="{9D8B030D-6E8A-4147-A177-3AD203B41FA5}">
                      <a16:colId xmlns:a16="http://schemas.microsoft.com/office/drawing/2014/main" val="583876046"/>
                    </a:ext>
                  </a:extLst>
                </a:gridCol>
              </a:tblGrid>
              <a:tr h="42121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Συναφειακή</a:t>
                      </a:r>
                      <a:r>
                        <a:rPr lang="el-GR" altLang="en-US" sz="1800" dirty="0">
                          <a:cs typeface="Arial" panose="020B0604020202020204" pitchFamily="34" charset="0"/>
                        </a:rPr>
                        <a:t>/Αλληλεπιδραστική</a:t>
                      </a:r>
                    </a:p>
                  </a:txBody>
                  <a:tcPr>
                    <a:lnL w="12700" cmpd="sng">
                      <a:noFill/>
                    </a:lnL>
                    <a:noFill/>
                  </a:tcPr>
                </a:tc>
                <a:extLst>
                  <a:ext uri="{0D108BD9-81ED-4DB2-BD59-A6C34878D82A}">
                    <a16:rowId xmlns:a16="http://schemas.microsoft.com/office/drawing/2014/main" val="2203764241"/>
                  </a:ext>
                </a:extLst>
              </a:tr>
              <a:tr h="53559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Βιο</a:t>
                      </a:r>
                      <a:r>
                        <a:rPr lang="el-GR" altLang="en-US" sz="1800" dirty="0">
                          <a:cs typeface="Arial" panose="020B0604020202020204" pitchFamily="34" charset="0"/>
                        </a:rPr>
                        <a:t>-οικολογική</a:t>
                      </a:r>
                    </a:p>
                  </a:txBody>
                  <a:tcPr>
                    <a:noFill/>
                  </a:tcPr>
                </a:tc>
                <a:extLst>
                  <a:ext uri="{0D108BD9-81ED-4DB2-BD59-A6C34878D82A}">
                    <a16:rowId xmlns:a16="http://schemas.microsoft.com/office/drawing/2014/main" val="3643846673"/>
                  </a:ext>
                </a:extLst>
              </a:tr>
              <a:tr h="42045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U. </a:t>
                      </a:r>
                      <a:r>
                        <a:rPr lang="el-GR" altLang="en-US" sz="1800" dirty="0" err="1">
                          <a:cs typeface="Arial" panose="020B0604020202020204" pitchFamily="34" charset="0"/>
                        </a:rPr>
                        <a:t>Bronfenbrenner</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51388578"/>
                  </a:ext>
                </a:extLst>
              </a:tr>
              <a:tr h="850783">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Σωματικός, γνωστικός, κοινωνικός τομέας, προσωπικότητα</a:t>
                      </a:r>
                    </a:p>
                  </a:txBody>
                  <a:tcPr>
                    <a:noFill/>
                  </a:tcPr>
                </a:tc>
                <a:extLst>
                  <a:ext uri="{0D108BD9-81ED-4DB2-BD59-A6C34878D82A}">
                    <a16:rowId xmlns:a16="http://schemas.microsoft.com/office/drawing/2014/main" val="1660452815"/>
                  </a:ext>
                </a:extLst>
              </a:tr>
              <a:tr h="99467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Ατομική ανάπτυξη σε συνάρτηση με </a:t>
                      </a:r>
                      <a:r>
                        <a:rPr lang="el-GR" altLang="en-US" sz="1800" dirty="0" err="1">
                          <a:cs typeface="Arial" panose="020B0604020202020204" pitchFamily="34" charset="0"/>
                        </a:rPr>
                        <a:t>κοινωνικο</a:t>
                      </a:r>
                      <a:r>
                        <a:rPr lang="el-GR" altLang="en-US" sz="1800" dirty="0">
                          <a:cs typeface="Arial" panose="020B0604020202020204" pitchFamily="34" charset="0"/>
                        </a:rPr>
                        <a:t>-πολιτισμικούς παράγοντες</a:t>
                      </a:r>
                    </a:p>
                  </a:txBody>
                  <a:tcPr>
                    <a:noFill/>
                  </a:tcPr>
                </a:tc>
                <a:extLst>
                  <a:ext uri="{0D108BD9-81ED-4DB2-BD59-A6C34878D82A}">
                    <a16:rowId xmlns:a16="http://schemas.microsoft.com/office/drawing/2014/main" val="695723339"/>
                  </a:ext>
                </a:extLst>
              </a:tr>
              <a:tr h="76513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Ρόλοι, νόρμες και κανόνες διαμορφώνουν την ανάπτυξη</a:t>
                      </a:r>
                    </a:p>
                  </a:txBody>
                  <a:tcPr>
                    <a:noFill/>
                  </a:tcPr>
                </a:tc>
                <a:extLst>
                  <a:ext uri="{0D108BD9-81ED-4DB2-BD59-A6C34878D82A}">
                    <a16:rowId xmlns:a16="http://schemas.microsoft.com/office/drawing/2014/main" val="2581717264"/>
                  </a:ext>
                </a:extLst>
              </a:tr>
              <a:tr h="765135">
                <a:tc>
                  <a:txBody>
                    <a:bodyPr/>
                    <a:lstStyle/>
                    <a:p>
                      <a:pPr marL="285750" indent="-285750">
                        <a:buFont typeface="Arial" panose="020B0604020202020204" pitchFamily="34" charset="0"/>
                        <a:buChar char="•"/>
                      </a:pPr>
                      <a:r>
                        <a:rPr lang="el-GR" b="1" dirty="0">
                          <a:solidFill>
                            <a:schemeClr val="accent2">
                              <a:lumMod val="75000"/>
                            </a:schemeClr>
                          </a:solidFill>
                        </a:rPr>
                        <a:t>Κεντρικές έννοιες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Μικρο</a:t>
                      </a:r>
                      <a:r>
                        <a:rPr lang="el-GR" altLang="en-US" sz="1800" dirty="0">
                          <a:cs typeface="Arial" panose="020B0604020202020204" pitchFamily="34" charset="0"/>
                        </a:rPr>
                        <a:t>-, </a:t>
                      </a:r>
                      <a:r>
                        <a:rPr lang="el-GR" altLang="en-US" sz="1800" dirty="0" err="1">
                          <a:cs typeface="Arial" panose="020B0604020202020204" pitchFamily="34" charset="0"/>
                        </a:rPr>
                        <a:t>μεσο</a:t>
                      </a:r>
                      <a:r>
                        <a:rPr lang="el-GR" altLang="en-US" sz="1800" dirty="0">
                          <a:cs typeface="Arial" panose="020B0604020202020204" pitchFamily="34" charset="0"/>
                        </a:rPr>
                        <a:t>-, </a:t>
                      </a:r>
                      <a:r>
                        <a:rPr lang="el-GR" altLang="en-US" sz="1800" dirty="0" err="1">
                          <a:cs typeface="Arial" panose="020B0604020202020204" pitchFamily="34" charset="0"/>
                        </a:rPr>
                        <a:t>εξω</a:t>
                      </a:r>
                      <a:r>
                        <a:rPr lang="el-GR" altLang="en-US" sz="1800" dirty="0">
                          <a:cs typeface="Arial" panose="020B0604020202020204" pitchFamily="34" charset="0"/>
                        </a:rPr>
                        <a:t>-, </a:t>
                      </a:r>
                      <a:r>
                        <a:rPr lang="el-GR" altLang="en-US" sz="1800" dirty="0" err="1">
                          <a:cs typeface="Arial" panose="020B0604020202020204" pitchFamily="34" charset="0"/>
                        </a:rPr>
                        <a:t>μακρο</a:t>
                      </a:r>
                      <a:r>
                        <a:rPr lang="el-GR" altLang="en-US" sz="1800" dirty="0">
                          <a:cs typeface="Arial" panose="020B0604020202020204" pitchFamily="34" charset="0"/>
                        </a:rPr>
                        <a:t>- </a:t>
                      </a:r>
                      <a:r>
                        <a:rPr lang="el-GR" altLang="en-US" sz="1800" dirty="0" err="1">
                          <a:cs typeface="Arial" panose="020B0604020202020204" pitchFamily="34" charset="0"/>
                        </a:rPr>
                        <a:t>χρονο</a:t>
                      </a:r>
                      <a:r>
                        <a:rPr lang="el-GR" altLang="en-US" sz="1800" dirty="0">
                          <a:cs typeface="Arial" panose="020B0604020202020204" pitchFamily="34" charset="0"/>
                        </a:rPr>
                        <a:t>-συστήματα</a:t>
                      </a:r>
                    </a:p>
                  </a:txBody>
                  <a:tcPr>
                    <a:noFill/>
                  </a:tcPr>
                </a:tc>
                <a:extLst>
                  <a:ext uri="{0D108BD9-81ED-4DB2-BD59-A6C34878D82A}">
                    <a16:rowId xmlns:a16="http://schemas.microsoft.com/office/drawing/2014/main" val="3032341724"/>
                  </a:ext>
                </a:extLst>
              </a:tr>
            </a:tbl>
          </a:graphicData>
        </a:graphic>
      </p:graphicFrame>
      <p:sp>
        <p:nvSpPr>
          <p:cNvPr id="3" name="Slide Number Placeholder 2">
            <a:extLst>
              <a:ext uri="{FF2B5EF4-FFF2-40B4-BE49-F238E27FC236}">
                <a16:creationId xmlns:a16="http://schemas.microsoft.com/office/drawing/2014/main" id="{1DD02578-704D-8246-8D5B-75B141E53212}"/>
              </a:ext>
            </a:extLst>
          </p:cNvPr>
          <p:cNvSpPr>
            <a:spLocks noGrp="1"/>
          </p:cNvSpPr>
          <p:nvPr>
            <p:ph type="sldNum" sz="quarter" idx="10"/>
          </p:nvPr>
        </p:nvSpPr>
        <p:spPr/>
        <p:txBody>
          <a:bodyPr/>
          <a:lstStyle/>
          <a:p>
            <a:fld id="{646A23D0-32A8-5A40-A5A1-2A2D6C6A324E}" type="slidenum">
              <a:rPr lang="en-US" smtClean="0"/>
              <a:t>41</a:t>
            </a:fld>
            <a:endParaRPr lang="en-US"/>
          </a:p>
        </p:txBody>
      </p:sp>
    </p:spTree>
    <p:extLst>
      <p:ext uri="{BB962C8B-B14F-4D97-AF65-F5344CB8AC3E}">
        <p14:creationId xmlns:p14="http://schemas.microsoft.com/office/powerpoint/2010/main" val="10675187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D8DE-BC65-2642-AE3C-B151EFAE7588}"/>
              </a:ext>
            </a:extLst>
          </p:cNvPr>
          <p:cNvSpPr>
            <a:spLocks noGrp="1"/>
          </p:cNvSpPr>
          <p:nvPr>
            <p:ph type="title"/>
          </p:nvPr>
        </p:nvSpPr>
        <p:spPr/>
        <p:txBody>
          <a:bodyPr/>
          <a:lstStyle/>
          <a:p>
            <a:r>
              <a:rPr lang="el-GR" dirty="0"/>
              <a:t>Σχήμα 1.2 </a:t>
            </a:r>
            <a:r>
              <a:rPr lang="el-GR" dirty="0">
                <a:solidFill>
                  <a:schemeClr val="tx1"/>
                </a:solidFill>
              </a:rPr>
              <a:t>Η προσέγγιση του </a:t>
            </a:r>
            <a:r>
              <a:rPr lang="en-US" dirty="0">
                <a:solidFill>
                  <a:schemeClr val="tx1"/>
                </a:solidFill>
              </a:rPr>
              <a:t>Bronfenbrenner </a:t>
            </a:r>
            <a:r>
              <a:rPr lang="el-GR" dirty="0">
                <a:solidFill>
                  <a:schemeClr val="tx1"/>
                </a:solidFill>
              </a:rPr>
              <a:t>στην ανάπτυξη</a:t>
            </a:r>
            <a:endParaRPr lang="en-US" dirty="0">
              <a:solidFill>
                <a:schemeClr val="tx1"/>
              </a:solidFill>
            </a:endParaRPr>
          </a:p>
        </p:txBody>
      </p:sp>
      <p:sp>
        <p:nvSpPr>
          <p:cNvPr id="3" name="Content Placeholder 2">
            <a:extLst>
              <a:ext uri="{FF2B5EF4-FFF2-40B4-BE49-F238E27FC236}">
                <a16:creationId xmlns:a16="http://schemas.microsoft.com/office/drawing/2014/main" id="{8123DB3C-CD49-BA40-BFCB-1FA3356FA534}"/>
              </a:ext>
            </a:extLst>
          </p:cNvPr>
          <p:cNvSpPr>
            <a:spLocks noGrp="1"/>
          </p:cNvSpPr>
          <p:nvPr>
            <p:ph idx="1"/>
          </p:nvPr>
        </p:nvSpPr>
        <p:spPr>
          <a:xfrm>
            <a:off x="539553" y="5780286"/>
            <a:ext cx="7994848" cy="817066"/>
          </a:xfrm>
        </p:spPr>
        <p:txBody>
          <a:bodyPr>
            <a:normAutofit fontScale="92500" lnSpcReduction="10000"/>
          </a:bodyPr>
          <a:lstStyle/>
          <a:p>
            <a:pPr marL="0" indent="0">
              <a:buNone/>
            </a:pPr>
            <a:r>
              <a:rPr lang="el-GR" dirty="0"/>
              <a:t>Η </a:t>
            </a:r>
            <a:r>
              <a:rPr lang="el-GR" dirty="0" err="1"/>
              <a:t>βιο</a:t>
            </a:r>
            <a:r>
              <a:rPr lang="el-GR" dirty="0"/>
              <a:t>-οικολογική προσέγγιση του</a:t>
            </a:r>
            <a:r>
              <a:rPr lang="en-US" dirty="0"/>
              <a:t> </a:t>
            </a:r>
            <a:r>
              <a:rPr lang="en-US" dirty="0" err="1"/>
              <a:t>Urie</a:t>
            </a:r>
            <a:r>
              <a:rPr lang="en-US" dirty="0"/>
              <a:t> Bronfenbrenner </a:t>
            </a:r>
            <a:r>
              <a:rPr lang="el-GR" dirty="0"/>
              <a:t>προτείνει τέσσερα επίπεδα του περιβάλλοντος που ασκούν ταυτόχρονες επιδράσεις στο άτομο. Τα επίπεδα αυτά είναι το </a:t>
            </a:r>
            <a:r>
              <a:rPr lang="el-GR" dirty="0" err="1"/>
              <a:t>μακροσύστημα</a:t>
            </a:r>
            <a:r>
              <a:rPr lang="el-GR" dirty="0"/>
              <a:t>, το </a:t>
            </a:r>
            <a:r>
              <a:rPr lang="el-GR" dirty="0" err="1"/>
              <a:t>εξωσύστημα</a:t>
            </a:r>
            <a:r>
              <a:rPr lang="el-GR" dirty="0"/>
              <a:t>, το </a:t>
            </a:r>
            <a:r>
              <a:rPr lang="el-GR" dirty="0" err="1"/>
              <a:t>μεσοσύστημα</a:t>
            </a:r>
            <a:r>
              <a:rPr lang="el-GR" dirty="0"/>
              <a:t> και το μικροσύστημα</a:t>
            </a:r>
            <a:endParaRPr lang="en-US" dirty="0"/>
          </a:p>
        </p:txBody>
      </p:sp>
      <p:sp>
        <p:nvSpPr>
          <p:cNvPr id="6" name="Slide Number Placeholder 5">
            <a:extLst>
              <a:ext uri="{FF2B5EF4-FFF2-40B4-BE49-F238E27FC236}">
                <a16:creationId xmlns:a16="http://schemas.microsoft.com/office/drawing/2014/main" id="{91989DB8-1802-A546-A781-DB2491A13259}"/>
              </a:ext>
            </a:extLst>
          </p:cNvPr>
          <p:cNvSpPr>
            <a:spLocks noGrp="1"/>
          </p:cNvSpPr>
          <p:nvPr>
            <p:ph type="sldNum" sz="quarter" idx="4294967295"/>
          </p:nvPr>
        </p:nvSpPr>
        <p:spPr>
          <a:xfrm>
            <a:off x="7086600" y="6356350"/>
            <a:ext cx="2057400" cy="365125"/>
          </a:xfrm>
          <a:prstGeom prst="rect">
            <a:avLst/>
          </a:prstGeom>
        </p:spPr>
        <p:txBody>
          <a:bodyPr/>
          <a:lstStyle/>
          <a:p>
            <a:pPr algn="r"/>
            <a:fld id="{3D71A1E1-E579-B54B-A2FB-E21674EE6FF5}" type="slidenum">
              <a:rPr lang="en-US" smtClean="0"/>
              <a:pPr algn="r"/>
              <a:t>42</a:t>
            </a:fld>
            <a:endParaRPr lang="en-US"/>
          </a:p>
        </p:txBody>
      </p:sp>
      <p:pic>
        <p:nvPicPr>
          <p:cNvPr id="5" name="Content Placeholder 7" descr="A close up of a device&#10;&#10;Description automatically generated">
            <a:extLst>
              <a:ext uri="{FF2B5EF4-FFF2-40B4-BE49-F238E27FC236}">
                <a16:creationId xmlns:a16="http://schemas.microsoft.com/office/drawing/2014/main" id="{85C7D422-FEBB-684B-92D7-6D5461593F6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23728" y="1196752"/>
            <a:ext cx="4687146" cy="4348753"/>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a:xfrm>
            <a:off x="550724" y="306333"/>
            <a:ext cx="8485772" cy="890419"/>
          </a:xfrm>
        </p:spPr>
        <p:txBody>
          <a:bodyPr>
            <a:normAutofit fontScale="90000"/>
          </a:bodyPr>
          <a:lstStyle/>
          <a:p>
            <a:r>
              <a:rPr lang="el-GR" altLang="en-US" dirty="0" err="1"/>
              <a:t>Συναφειακή</a:t>
            </a:r>
            <a:r>
              <a:rPr lang="el-GR" altLang="en-US" dirty="0"/>
              <a:t>/Αλληλεπιδραστική Προσέγγιση: </a:t>
            </a:r>
            <a:r>
              <a:rPr lang="el-GR" altLang="en-US" dirty="0" err="1"/>
              <a:t>Κοινωνικο</a:t>
            </a:r>
            <a:r>
              <a:rPr lang="el-GR" altLang="en-US" dirty="0"/>
              <a:t>-πολιτισμική Προσέγγιση </a:t>
            </a:r>
            <a:r>
              <a:rPr lang="el-GR" altLang="en-US" sz="2700" dirty="0">
                <a:solidFill>
                  <a:schemeClr val="tx1"/>
                </a:solidFill>
              </a:rPr>
              <a:t>(συν.)</a:t>
            </a:r>
            <a:endParaRPr lang="el-GR" altLang="en-US" dirty="0">
              <a:solidFill>
                <a:schemeClr val="tx1"/>
              </a:solidFill>
            </a:endParaRP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580317669"/>
              </p:ext>
            </p:extLst>
          </p:nvPr>
        </p:nvGraphicFramePr>
        <p:xfrm>
          <a:off x="547543" y="1798669"/>
          <a:ext cx="7994650" cy="4752998"/>
        </p:xfrm>
        <a:graphic>
          <a:graphicData uri="http://schemas.openxmlformats.org/drawingml/2006/table">
            <a:tbl>
              <a:tblPr bandRow="1">
                <a:tableStyleId>{5C22544A-7EE6-4342-B048-85BDC9FD1C3A}</a:tableStyleId>
              </a:tblPr>
              <a:tblGrid>
                <a:gridCol w="3232369">
                  <a:extLst>
                    <a:ext uri="{9D8B030D-6E8A-4147-A177-3AD203B41FA5}">
                      <a16:colId xmlns:a16="http://schemas.microsoft.com/office/drawing/2014/main" val="2707653424"/>
                    </a:ext>
                  </a:extLst>
                </a:gridCol>
                <a:gridCol w="4762281">
                  <a:extLst>
                    <a:ext uri="{9D8B030D-6E8A-4147-A177-3AD203B41FA5}">
                      <a16:colId xmlns:a16="http://schemas.microsoft.com/office/drawing/2014/main" val="583876046"/>
                    </a:ext>
                  </a:extLst>
                </a:gridCol>
              </a:tblGrid>
              <a:tr h="42121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Συναφειακή</a:t>
                      </a:r>
                      <a:r>
                        <a:rPr lang="el-GR" altLang="en-US" sz="1800" dirty="0">
                          <a:cs typeface="Arial" panose="020B0604020202020204" pitchFamily="34" charset="0"/>
                        </a:rPr>
                        <a:t>/Αλληλεπιδραστική</a:t>
                      </a:r>
                    </a:p>
                  </a:txBody>
                  <a:tcPr>
                    <a:lnL w="12700" cmpd="sng">
                      <a:noFill/>
                    </a:lnL>
                    <a:noFill/>
                  </a:tcPr>
                </a:tc>
                <a:extLst>
                  <a:ext uri="{0D108BD9-81ED-4DB2-BD59-A6C34878D82A}">
                    <a16:rowId xmlns:a16="http://schemas.microsoft.com/office/drawing/2014/main" val="2203764241"/>
                  </a:ext>
                </a:extLst>
              </a:tr>
              <a:tr h="53559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err="1">
                          <a:cs typeface="Arial" panose="020B0604020202020204" pitchFamily="34" charset="0"/>
                        </a:rPr>
                        <a:t>Κοινωνικο</a:t>
                      </a:r>
                      <a:r>
                        <a:rPr lang="el-GR" altLang="en-US" sz="1800" dirty="0">
                          <a:cs typeface="Arial" panose="020B0604020202020204" pitchFamily="34" charset="0"/>
                        </a:rPr>
                        <a:t>-πολιτισμική</a:t>
                      </a:r>
                    </a:p>
                  </a:txBody>
                  <a:tcPr>
                    <a:noFill/>
                  </a:tcPr>
                </a:tc>
                <a:extLst>
                  <a:ext uri="{0D108BD9-81ED-4DB2-BD59-A6C34878D82A}">
                    <a16:rowId xmlns:a16="http://schemas.microsoft.com/office/drawing/2014/main" val="3643846673"/>
                  </a:ext>
                </a:extLst>
              </a:tr>
              <a:tr h="42045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L. </a:t>
                      </a:r>
                      <a:r>
                        <a:rPr lang="el-GR" altLang="en-US" sz="1800" dirty="0" err="1">
                          <a:cs typeface="Arial" panose="020B0604020202020204" pitchFamily="34" charset="0"/>
                        </a:rPr>
                        <a:t>Vygo</a:t>
                      </a:r>
                      <a:r>
                        <a:rPr lang="en-US" altLang="en-US" sz="1800" dirty="0">
                          <a:cs typeface="Arial" panose="020B0604020202020204" pitchFamily="34" charset="0"/>
                        </a:rPr>
                        <a:t>t</a:t>
                      </a:r>
                      <a:r>
                        <a:rPr lang="el-GR" altLang="en-US" sz="1800" dirty="0" err="1">
                          <a:cs typeface="Arial" panose="020B0604020202020204" pitchFamily="34" charset="0"/>
                        </a:rPr>
                        <a:t>sky</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51388578"/>
                  </a:ext>
                </a:extLst>
              </a:tr>
              <a:tr h="850783">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Παιχνίδι και συνεργασία, οι μηχανισμοί μάθησης </a:t>
                      </a:r>
                    </a:p>
                  </a:txBody>
                  <a:tcPr>
                    <a:noFill/>
                  </a:tcPr>
                </a:tc>
                <a:extLst>
                  <a:ext uri="{0D108BD9-81ED-4DB2-BD59-A6C34878D82A}">
                    <a16:rowId xmlns:a16="http://schemas.microsoft.com/office/drawing/2014/main" val="1660452815"/>
                  </a:ext>
                </a:extLst>
              </a:tr>
              <a:tr h="99467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Η γνωστική ανάπτυξη είναι αποτέλεσμα κοινωνικών συναλλαγών</a:t>
                      </a:r>
                    </a:p>
                  </a:txBody>
                  <a:tcPr>
                    <a:noFill/>
                  </a:tcPr>
                </a:tc>
                <a:extLst>
                  <a:ext uri="{0D108BD9-81ED-4DB2-BD59-A6C34878D82A}">
                    <a16:rowId xmlns:a16="http://schemas.microsoft.com/office/drawing/2014/main" val="695723339"/>
                  </a:ext>
                </a:extLst>
              </a:tr>
              <a:tr h="76513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Αμοιβαίες συναλλαγές μεταξύ μελών του περιβάλλοντος</a:t>
                      </a:r>
                    </a:p>
                  </a:txBody>
                  <a:tcPr>
                    <a:noFill/>
                  </a:tcPr>
                </a:tc>
                <a:extLst>
                  <a:ext uri="{0D108BD9-81ED-4DB2-BD59-A6C34878D82A}">
                    <a16:rowId xmlns:a16="http://schemas.microsoft.com/office/drawing/2014/main" val="2581717264"/>
                  </a:ext>
                </a:extLst>
              </a:tr>
              <a:tr h="765135">
                <a:tc>
                  <a:txBody>
                    <a:bodyPr/>
                    <a:lstStyle/>
                    <a:p>
                      <a:pPr marL="285750" indent="-285750">
                        <a:buFont typeface="Arial" panose="020B0604020202020204" pitchFamily="34" charset="0"/>
                        <a:buChar char="•"/>
                      </a:pPr>
                      <a:r>
                        <a:rPr lang="el-GR" b="1" dirty="0">
                          <a:solidFill>
                            <a:schemeClr val="accent2">
                              <a:lumMod val="75000"/>
                            </a:schemeClr>
                          </a:solidFill>
                        </a:rPr>
                        <a:t>Κεντρικές έννοιες</a:t>
                      </a:r>
                      <a:endParaRPr lang="en-US" b="1" dirty="0">
                        <a:solidFill>
                          <a:schemeClr val="accent2">
                            <a:lumMod val="75000"/>
                          </a:schemeClr>
                        </a:solidFill>
                      </a:endParaRPr>
                    </a:p>
                  </a:txBody>
                  <a:tcP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Ζώνη εγγύτερης ανάπτυξης, παροχή στήριξης </a:t>
                      </a:r>
                    </a:p>
                  </a:txBody>
                  <a:tcPr>
                    <a:noFill/>
                  </a:tcPr>
                </a:tc>
                <a:extLst>
                  <a:ext uri="{0D108BD9-81ED-4DB2-BD59-A6C34878D82A}">
                    <a16:rowId xmlns:a16="http://schemas.microsoft.com/office/drawing/2014/main" val="3032341724"/>
                  </a:ext>
                </a:extLst>
              </a:tr>
            </a:tbl>
          </a:graphicData>
        </a:graphic>
      </p:graphicFrame>
      <p:sp>
        <p:nvSpPr>
          <p:cNvPr id="3" name="Slide Number Placeholder 2">
            <a:extLst>
              <a:ext uri="{FF2B5EF4-FFF2-40B4-BE49-F238E27FC236}">
                <a16:creationId xmlns:a16="http://schemas.microsoft.com/office/drawing/2014/main" id="{D94E5967-AF31-E14A-A858-C6B93E963ECE}"/>
              </a:ext>
            </a:extLst>
          </p:cNvPr>
          <p:cNvSpPr>
            <a:spLocks noGrp="1"/>
          </p:cNvSpPr>
          <p:nvPr>
            <p:ph type="sldNum" sz="quarter" idx="10"/>
          </p:nvPr>
        </p:nvSpPr>
        <p:spPr/>
        <p:txBody>
          <a:bodyPr/>
          <a:lstStyle/>
          <a:p>
            <a:fld id="{646A23D0-32A8-5A40-A5A1-2A2D6C6A324E}" type="slidenum">
              <a:rPr lang="en-US" smtClean="0"/>
              <a:t>43</a:t>
            </a:fld>
            <a:endParaRPr lang="en-US"/>
          </a:p>
        </p:txBody>
      </p:sp>
    </p:spTree>
    <p:extLst>
      <p:ext uri="{BB962C8B-B14F-4D97-AF65-F5344CB8AC3E}">
        <p14:creationId xmlns:p14="http://schemas.microsoft.com/office/powerpoint/2010/main" val="6827859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B78E56-40AA-D340-94AA-790777A25574}"/>
              </a:ext>
            </a:extLst>
          </p:cNvPr>
          <p:cNvSpPr>
            <a:spLocks noGrp="1"/>
          </p:cNvSpPr>
          <p:nvPr>
            <p:ph type="title"/>
          </p:nvPr>
        </p:nvSpPr>
        <p:spPr/>
        <p:txBody>
          <a:bodyPr>
            <a:normAutofit fontScale="90000"/>
          </a:bodyPr>
          <a:lstStyle/>
          <a:p>
            <a:r>
              <a:rPr lang="el-GR" altLang="en-US" dirty="0"/>
              <a:t>Αξιολόγηση της </a:t>
            </a:r>
            <a:r>
              <a:rPr lang="el-GR" altLang="en-US" dirty="0" err="1"/>
              <a:t>Συναφειακής</a:t>
            </a:r>
            <a:r>
              <a:rPr lang="el-GR" altLang="en-US" dirty="0"/>
              <a:t> Προσέγγισης</a:t>
            </a:r>
            <a:br>
              <a:rPr lang="el-GR" altLang="en-US" dirty="0"/>
            </a:br>
            <a:endParaRPr lang="en-US" dirty="0"/>
          </a:p>
        </p:txBody>
      </p:sp>
      <p:sp>
        <p:nvSpPr>
          <p:cNvPr id="7" name="Content Placeholder 6">
            <a:extLst>
              <a:ext uri="{FF2B5EF4-FFF2-40B4-BE49-F238E27FC236}">
                <a16:creationId xmlns:a16="http://schemas.microsoft.com/office/drawing/2014/main" id="{35565B44-2026-4F46-B20D-E1BFA42A98E2}"/>
              </a:ext>
            </a:extLst>
          </p:cNvPr>
          <p:cNvSpPr>
            <a:spLocks noGrp="1"/>
          </p:cNvSpPr>
          <p:nvPr>
            <p:ph idx="1"/>
          </p:nvPr>
        </p:nvSpPr>
        <p:spPr/>
        <p:txBody>
          <a:bodyPr/>
          <a:lstStyle/>
          <a:p>
            <a:r>
              <a:rPr lang="el-GR" altLang="en-US" b="1" dirty="0" err="1">
                <a:solidFill>
                  <a:schemeClr val="accent2">
                    <a:lumMod val="75000"/>
                  </a:schemeClr>
                </a:solidFill>
              </a:rPr>
              <a:t>Βιο</a:t>
            </a:r>
            <a:r>
              <a:rPr lang="el-GR" altLang="en-US" b="1" dirty="0">
                <a:solidFill>
                  <a:schemeClr val="accent2">
                    <a:lumMod val="75000"/>
                  </a:schemeClr>
                </a:solidFill>
              </a:rPr>
              <a:t>-οικολογική Προσέγγιση: </a:t>
            </a:r>
            <a:r>
              <a:rPr lang="el-GR" altLang="en-US" dirty="0"/>
              <a:t>Ευρέως αποδεκτή</a:t>
            </a:r>
          </a:p>
          <a:p>
            <a:pPr lvl="1"/>
            <a:r>
              <a:rPr lang="el-GR" altLang="en-US" dirty="0"/>
              <a:t>Ήταν το έναυσμα για πολλές ερευνητικές προσπάθειες</a:t>
            </a:r>
          </a:p>
          <a:p>
            <a:pPr lvl="1"/>
            <a:r>
              <a:rPr lang="el-GR" altLang="en-US" dirty="0"/>
              <a:t>Απέδωσε πολλή σημασία στην </a:t>
            </a:r>
            <a:r>
              <a:rPr lang="el-GR" altLang="en-US" b="1" dirty="0">
                <a:solidFill>
                  <a:schemeClr val="accent2">
                    <a:lumMod val="75000"/>
                  </a:schemeClr>
                </a:solidFill>
              </a:rPr>
              <a:t>αλληλεπίδραση ατόμου και περιβάλλοντος </a:t>
            </a:r>
            <a:r>
              <a:rPr lang="el-GR" altLang="en-US" dirty="0"/>
              <a:t>ως κινητήριας δύναμης για την ανθρώπινη ανάπτυξη</a:t>
            </a:r>
          </a:p>
          <a:p>
            <a:endParaRPr lang="en-US" dirty="0"/>
          </a:p>
        </p:txBody>
      </p:sp>
      <p:sp>
        <p:nvSpPr>
          <p:cNvPr id="2" name="Slide Number Placeholder 1">
            <a:extLst>
              <a:ext uri="{FF2B5EF4-FFF2-40B4-BE49-F238E27FC236}">
                <a16:creationId xmlns:a16="http://schemas.microsoft.com/office/drawing/2014/main" id="{324DE451-4498-3C46-A6DE-36FCCFEBC37A}"/>
              </a:ext>
            </a:extLst>
          </p:cNvPr>
          <p:cNvSpPr>
            <a:spLocks noGrp="1"/>
          </p:cNvSpPr>
          <p:nvPr>
            <p:ph type="sldNum" sz="quarter" idx="10"/>
          </p:nvPr>
        </p:nvSpPr>
        <p:spPr/>
        <p:txBody>
          <a:bodyPr/>
          <a:lstStyle/>
          <a:p>
            <a:fld id="{646A23D0-32A8-5A40-A5A1-2A2D6C6A324E}" type="slidenum">
              <a:rPr lang="en-US" smtClean="0"/>
              <a:t>44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B78E56-40AA-D340-94AA-790777A25574}"/>
              </a:ext>
            </a:extLst>
          </p:cNvPr>
          <p:cNvSpPr>
            <a:spLocks noGrp="1"/>
          </p:cNvSpPr>
          <p:nvPr>
            <p:ph type="title"/>
          </p:nvPr>
        </p:nvSpPr>
        <p:spPr/>
        <p:txBody>
          <a:bodyPr>
            <a:normAutofit fontScale="90000"/>
          </a:bodyPr>
          <a:lstStyle/>
          <a:p>
            <a:r>
              <a:rPr lang="el-GR" altLang="en-US" dirty="0"/>
              <a:t>Αξιολόγηση της </a:t>
            </a:r>
            <a:r>
              <a:rPr lang="el-GR" altLang="en-US" dirty="0" err="1"/>
              <a:t>Συναφειακής</a:t>
            </a:r>
            <a:r>
              <a:rPr lang="el-GR" altLang="en-US" dirty="0"/>
              <a:t> Προσέγγισης </a:t>
            </a:r>
            <a:r>
              <a:rPr lang="el-GR" altLang="en-US" sz="2700" dirty="0">
                <a:solidFill>
                  <a:schemeClr val="tx1"/>
                </a:solidFill>
              </a:rPr>
              <a:t>(συν.)</a:t>
            </a:r>
            <a:br>
              <a:rPr lang="el-GR" altLang="en-US" dirty="0"/>
            </a:br>
            <a:endParaRPr lang="en-US" dirty="0"/>
          </a:p>
        </p:txBody>
      </p:sp>
      <p:sp>
        <p:nvSpPr>
          <p:cNvPr id="7" name="Content Placeholder 6">
            <a:extLst>
              <a:ext uri="{FF2B5EF4-FFF2-40B4-BE49-F238E27FC236}">
                <a16:creationId xmlns:a16="http://schemas.microsoft.com/office/drawing/2014/main" id="{35565B44-2026-4F46-B20D-E1BFA42A98E2}"/>
              </a:ext>
            </a:extLst>
          </p:cNvPr>
          <p:cNvSpPr>
            <a:spLocks noGrp="1"/>
          </p:cNvSpPr>
          <p:nvPr>
            <p:ph idx="1"/>
          </p:nvPr>
        </p:nvSpPr>
        <p:spPr/>
        <p:txBody>
          <a:bodyPr/>
          <a:lstStyle/>
          <a:p>
            <a:pPr>
              <a:lnSpc>
                <a:spcPct val="100000"/>
              </a:lnSpc>
              <a:spcBef>
                <a:spcPts val="1200"/>
              </a:spcBef>
            </a:pPr>
            <a:r>
              <a:rPr lang="el-GR" altLang="en-US" b="1" dirty="0" err="1">
                <a:solidFill>
                  <a:schemeClr val="accent2">
                    <a:lumMod val="75000"/>
                  </a:schemeClr>
                </a:solidFill>
              </a:rPr>
              <a:t>Βιο</a:t>
            </a:r>
            <a:r>
              <a:rPr lang="el-GR" altLang="en-US" b="1" dirty="0">
                <a:solidFill>
                  <a:schemeClr val="accent2">
                    <a:lumMod val="75000"/>
                  </a:schemeClr>
                </a:solidFill>
              </a:rPr>
              <a:t>-οικολογική Προσέγγιση:</a:t>
            </a:r>
            <a:r>
              <a:rPr lang="el-GR" altLang="en-US" dirty="0">
                <a:solidFill>
                  <a:schemeClr val="accent2">
                    <a:lumMod val="75000"/>
                  </a:schemeClr>
                </a:solidFill>
              </a:rPr>
              <a:t> </a:t>
            </a:r>
            <a:r>
              <a:rPr lang="el-GR" altLang="en-US" dirty="0"/>
              <a:t>Κριτική για τα εξής:</a:t>
            </a:r>
            <a:endParaRPr lang="el-GR" altLang="en-US" b="1" dirty="0"/>
          </a:p>
          <a:p>
            <a:pPr lvl="1">
              <a:spcBef>
                <a:spcPts val="1500"/>
              </a:spcBef>
              <a:buClr>
                <a:srgbClr val="007FA3"/>
              </a:buClr>
            </a:pPr>
            <a:r>
              <a:rPr lang="el-GR" altLang="en-US" dirty="0"/>
              <a:t>Ορισμένοι υποστηρίζουν ότι η θεωρία αυτή </a:t>
            </a:r>
            <a:r>
              <a:rPr lang="el-GR" altLang="en-US" b="1" dirty="0">
                <a:solidFill>
                  <a:schemeClr val="accent2">
                    <a:lumMod val="75000"/>
                  </a:schemeClr>
                </a:solidFill>
              </a:rPr>
              <a:t>δεν</a:t>
            </a:r>
            <a:r>
              <a:rPr lang="el-GR" altLang="en-US" dirty="0"/>
              <a:t> δίνει ιδιαίτερη σημασία στους </a:t>
            </a:r>
            <a:r>
              <a:rPr lang="el-GR" altLang="en-US" b="1" dirty="0">
                <a:solidFill>
                  <a:schemeClr val="accent2">
                    <a:lumMod val="75000"/>
                  </a:schemeClr>
                </a:solidFill>
              </a:rPr>
              <a:t>βιολογικούς παράγοντες</a:t>
            </a:r>
          </a:p>
          <a:p>
            <a:pPr lvl="1">
              <a:spcBef>
                <a:spcPts val="1500"/>
              </a:spcBef>
              <a:buClr>
                <a:srgbClr val="007FA3"/>
              </a:buClr>
            </a:pPr>
            <a:r>
              <a:rPr lang="el-GR" altLang="en-US" dirty="0"/>
              <a:t>Δύσκολος ο </a:t>
            </a:r>
            <a:r>
              <a:rPr lang="el-GR" altLang="en-US" b="1" dirty="0">
                <a:solidFill>
                  <a:schemeClr val="accent2">
                    <a:lumMod val="75000"/>
                  </a:schemeClr>
                </a:solidFill>
              </a:rPr>
              <a:t>έλεγχος</a:t>
            </a:r>
            <a:r>
              <a:rPr lang="el-GR" altLang="en-US" dirty="0"/>
              <a:t> των επιδράσεων του περιβάλλοντος</a:t>
            </a:r>
          </a:p>
          <a:p>
            <a:endParaRPr lang="en-US" dirty="0"/>
          </a:p>
        </p:txBody>
      </p:sp>
      <p:sp>
        <p:nvSpPr>
          <p:cNvPr id="2" name="Slide Number Placeholder 1">
            <a:extLst>
              <a:ext uri="{FF2B5EF4-FFF2-40B4-BE49-F238E27FC236}">
                <a16:creationId xmlns:a16="http://schemas.microsoft.com/office/drawing/2014/main" id="{2A1622A3-877E-FD4B-A271-BC7081E278EE}"/>
              </a:ext>
            </a:extLst>
          </p:cNvPr>
          <p:cNvSpPr>
            <a:spLocks noGrp="1"/>
          </p:cNvSpPr>
          <p:nvPr>
            <p:ph type="sldNum" sz="quarter" idx="10"/>
          </p:nvPr>
        </p:nvSpPr>
        <p:spPr/>
        <p:txBody>
          <a:bodyPr/>
          <a:lstStyle/>
          <a:p>
            <a:fld id="{646A23D0-32A8-5A40-A5A1-2A2D6C6A324E}" type="slidenum">
              <a:rPr lang="en-US" smtClean="0"/>
              <a:t>45</a:t>
            </a:fld>
            <a:endParaRPr lang="en-US"/>
          </a:p>
        </p:txBody>
      </p:sp>
    </p:spTree>
    <p:extLst>
      <p:ext uri="{BB962C8B-B14F-4D97-AF65-F5344CB8AC3E}">
        <p14:creationId xmlns:p14="http://schemas.microsoft.com/office/powerpoint/2010/main" val="28526999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B78E56-40AA-D340-94AA-790777A25574}"/>
              </a:ext>
            </a:extLst>
          </p:cNvPr>
          <p:cNvSpPr>
            <a:spLocks noGrp="1"/>
          </p:cNvSpPr>
          <p:nvPr>
            <p:ph type="title"/>
          </p:nvPr>
        </p:nvSpPr>
        <p:spPr/>
        <p:txBody>
          <a:bodyPr>
            <a:normAutofit fontScale="90000"/>
          </a:bodyPr>
          <a:lstStyle/>
          <a:p>
            <a:r>
              <a:rPr lang="el-GR" altLang="en-US" dirty="0"/>
              <a:t>Αξιολόγηση της </a:t>
            </a:r>
            <a:r>
              <a:rPr lang="el-GR" altLang="en-US" dirty="0" err="1"/>
              <a:t>Συναφειακής</a:t>
            </a:r>
            <a:r>
              <a:rPr lang="el-GR" altLang="en-US" dirty="0"/>
              <a:t> Προσέγγισης </a:t>
            </a:r>
            <a:r>
              <a:rPr lang="el-GR" altLang="en-US" sz="2700" dirty="0">
                <a:solidFill>
                  <a:schemeClr val="tx1"/>
                </a:solidFill>
              </a:rPr>
              <a:t>(συν.)</a:t>
            </a:r>
            <a:br>
              <a:rPr lang="el-GR" altLang="en-US" dirty="0"/>
            </a:br>
            <a:endParaRPr lang="en-US" dirty="0"/>
          </a:p>
        </p:txBody>
      </p:sp>
      <p:sp>
        <p:nvSpPr>
          <p:cNvPr id="7" name="Content Placeholder 6">
            <a:extLst>
              <a:ext uri="{FF2B5EF4-FFF2-40B4-BE49-F238E27FC236}">
                <a16:creationId xmlns:a16="http://schemas.microsoft.com/office/drawing/2014/main" id="{35565B44-2026-4F46-B20D-E1BFA42A98E2}"/>
              </a:ext>
            </a:extLst>
          </p:cNvPr>
          <p:cNvSpPr>
            <a:spLocks noGrp="1"/>
          </p:cNvSpPr>
          <p:nvPr>
            <p:ph idx="1"/>
          </p:nvPr>
        </p:nvSpPr>
        <p:spPr/>
        <p:txBody>
          <a:bodyPr/>
          <a:lstStyle/>
          <a:p>
            <a:pPr>
              <a:spcBef>
                <a:spcPts val="1200"/>
              </a:spcBef>
            </a:pPr>
            <a:r>
              <a:rPr lang="el-GR" altLang="en-US" b="1" dirty="0" err="1">
                <a:solidFill>
                  <a:schemeClr val="accent2">
                    <a:lumMod val="75000"/>
                  </a:schemeClr>
                </a:solidFill>
              </a:rPr>
              <a:t>Κοινωνικο</a:t>
            </a:r>
            <a:r>
              <a:rPr lang="el-GR" altLang="en-US" b="1" dirty="0">
                <a:solidFill>
                  <a:schemeClr val="accent2">
                    <a:lumMod val="75000"/>
                  </a:schemeClr>
                </a:solidFill>
              </a:rPr>
              <a:t>-πολιτισμική Προσέγγιση:</a:t>
            </a:r>
            <a:r>
              <a:rPr lang="el-GR" altLang="en-US" dirty="0">
                <a:solidFill>
                  <a:schemeClr val="accent2">
                    <a:lumMod val="75000"/>
                  </a:schemeClr>
                </a:solidFill>
              </a:rPr>
              <a:t> </a:t>
            </a:r>
            <a:r>
              <a:rPr lang="el-GR" altLang="en-US" dirty="0"/>
              <a:t>Ευρέως αποδεκτή</a:t>
            </a:r>
            <a:endParaRPr lang="el-GR" altLang="en-US" b="1" dirty="0"/>
          </a:p>
          <a:p>
            <a:pPr lvl="1">
              <a:spcBef>
                <a:spcPts val="1500"/>
              </a:spcBef>
              <a:buClr>
                <a:srgbClr val="007FA3"/>
              </a:buClr>
            </a:pPr>
            <a:r>
              <a:rPr lang="el-GR" altLang="en-US" dirty="0"/>
              <a:t>Μία από τις πρώτες θεωρίες που αναγνώρισε τη σημασία του </a:t>
            </a:r>
            <a:r>
              <a:rPr lang="el-GR" altLang="en-US" b="1" dirty="0">
                <a:solidFill>
                  <a:schemeClr val="accent2">
                    <a:lumMod val="75000"/>
                  </a:schemeClr>
                </a:solidFill>
              </a:rPr>
              <a:t>πολιτισμικού πλαισίου</a:t>
            </a:r>
          </a:p>
          <a:p>
            <a:pPr lvl="1">
              <a:spcBef>
                <a:spcPts val="1500"/>
              </a:spcBef>
              <a:buClr>
                <a:srgbClr val="007FA3"/>
              </a:buClr>
            </a:pPr>
            <a:r>
              <a:rPr lang="el-GR" altLang="en-US" dirty="0"/>
              <a:t>Επηρέασε τη σύγχρονη έρευνα με την αναγνώριση της θεμελιώδους σημασίας των </a:t>
            </a:r>
            <a:r>
              <a:rPr lang="el-GR" altLang="en-US" b="1" dirty="0">
                <a:solidFill>
                  <a:schemeClr val="accent2">
                    <a:lumMod val="75000"/>
                  </a:schemeClr>
                </a:solidFill>
              </a:rPr>
              <a:t>πολιτισμικών παραγόντων</a:t>
            </a:r>
            <a:r>
              <a:rPr lang="el-GR" altLang="en-US" dirty="0"/>
              <a:t> στην ανάπτυξη</a:t>
            </a:r>
          </a:p>
          <a:p>
            <a:endParaRPr lang="en-US" dirty="0"/>
          </a:p>
        </p:txBody>
      </p:sp>
      <p:sp>
        <p:nvSpPr>
          <p:cNvPr id="2" name="Slide Number Placeholder 1">
            <a:extLst>
              <a:ext uri="{FF2B5EF4-FFF2-40B4-BE49-F238E27FC236}">
                <a16:creationId xmlns:a16="http://schemas.microsoft.com/office/drawing/2014/main" id="{12BF09F0-0A9F-1047-BA9D-6012C2727DB6}"/>
              </a:ext>
            </a:extLst>
          </p:cNvPr>
          <p:cNvSpPr>
            <a:spLocks noGrp="1"/>
          </p:cNvSpPr>
          <p:nvPr>
            <p:ph type="sldNum" sz="quarter" idx="10"/>
          </p:nvPr>
        </p:nvSpPr>
        <p:spPr/>
        <p:txBody>
          <a:bodyPr/>
          <a:lstStyle/>
          <a:p>
            <a:fld id="{646A23D0-32A8-5A40-A5A1-2A2D6C6A324E}" type="slidenum">
              <a:rPr lang="en-US" smtClean="0"/>
              <a:t>46</a:t>
            </a:fld>
            <a:endParaRPr lang="en-US"/>
          </a:p>
        </p:txBody>
      </p:sp>
    </p:spTree>
    <p:extLst>
      <p:ext uri="{BB962C8B-B14F-4D97-AF65-F5344CB8AC3E}">
        <p14:creationId xmlns:p14="http://schemas.microsoft.com/office/powerpoint/2010/main" val="941543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B78E56-40AA-D340-94AA-790777A25574}"/>
              </a:ext>
            </a:extLst>
          </p:cNvPr>
          <p:cNvSpPr>
            <a:spLocks noGrp="1"/>
          </p:cNvSpPr>
          <p:nvPr>
            <p:ph type="title"/>
          </p:nvPr>
        </p:nvSpPr>
        <p:spPr/>
        <p:txBody>
          <a:bodyPr>
            <a:normAutofit fontScale="90000"/>
          </a:bodyPr>
          <a:lstStyle/>
          <a:p>
            <a:r>
              <a:rPr lang="el-GR" altLang="en-US" dirty="0"/>
              <a:t>Αξιολόγηση της </a:t>
            </a:r>
            <a:r>
              <a:rPr lang="el-GR" altLang="en-US" dirty="0" err="1"/>
              <a:t>Συναφειακής</a:t>
            </a:r>
            <a:r>
              <a:rPr lang="el-GR" altLang="en-US" dirty="0"/>
              <a:t> Προσέγγισης </a:t>
            </a:r>
            <a:r>
              <a:rPr lang="el-GR" altLang="en-US" sz="2700" dirty="0">
                <a:solidFill>
                  <a:schemeClr val="tx1"/>
                </a:solidFill>
              </a:rPr>
              <a:t>(συν.)</a:t>
            </a:r>
            <a:br>
              <a:rPr lang="el-GR" altLang="en-US" dirty="0"/>
            </a:br>
            <a:endParaRPr lang="en-US" dirty="0"/>
          </a:p>
        </p:txBody>
      </p:sp>
      <p:sp>
        <p:nvSpPr>
          <p:cNvPr id="7" name="Content Placeholder 6">
            <a:extLst>
              <a:ext uri="{FF2B5EF4-FFF2-40B4-BE49-F238E27FC236}">
                <a16:creationId xmlns:a16="http://schemas.microsoft.com/office/drawing/2014/main" id="{35565B44-2026-4F46-B20D-E1BFA42A98E2}"/>
              </a:ext>
            </a:extLst>
          </p:cNvPr>
          <p:cNvSpPr>
            <a:spLocks noGrp="1"/>
          </p:cNvSpPr>
          <p:nvPr>
            <p:ph idx="1"/>
          </p:nvPr>
        </p:nvSpPr>
        <p:spPr/>
        <p:txBody>
          <a:bodyPr>
            <a:normAutofit/>
          </a:bodyPr>
          <a:lstStyle/>
          <a:p>
            <a:pPr>
              <a:lnSpc>
                <a:spcPct val="100000"/>
              </a:lnSpc>
              <a:spcBef>
                <a:spcPts val="1200"/>
              </a:spcBef>
            </a:pPr>
            <a:r>
              <a:rPr lang="el-GR" altLang="en-US" b="1" dirty="0" err="1">
                <a:solidFill>
                  <a:schemeClr val="accent2">
                    <a:lumMod val="75000"/>
                  </a:schemeClr>
                </a:solidFill>
              </a:rPr>
              <a:t>Κοινωνικο-πολιτιστιμική</a:t>
            </a:r>
            <a:r>
              <a:rPr lang="el-GR" altLang="en-US" b="1" dirty="0">
                <a:solidFill>
                  <a:schemeClr val="accent2">
                    <a:lumMod val="75000"/>
                  </a:schemeClr>
                </a:solidFill>
              </a:rPr>
              <a:t> προσέγγιση:</a:t>
            </a:r>
            <a:r>
              <a:rPr lang="el-GR" altLang="en-US" b="1" dirty="0"/>
              <a:t> </a:t>
            </a:r>
            <a:r>
              <a:rPr lang="el-GR" altLang="en-US" dirty="0"/>
              <a:t>Κριτική για τα εξής:</a:t>
            </a:r>
            <a:endParaRPr lang="el-GR" altLang="en-US" b="1" dirty="0"/>
          </a:p>
          <a:p>
            <a:pPr lvl="1">
              <a:spcBef>
                <a:spcPts val="1500"/>
              </a:spcBef>
              <a:buClr>
                <a:srgbClr val="007FA3"/>
              </a:buClr>
            </a:pPr>
            <a:r>
              <a:rPr lang="el-GR" altLang="en-US" dirty="0"/>
              <a:t>Ορισμένοι υποστηρίζουν ότι η έμφαση στον ρόλο του πολιτισμού και της κοινωνικής εμπειρίας </a:t>
            </a:r>
            <a:r>
              <a:rPr lang="el-GR" altLang="en-US" dirty="0" err="1"/>
              <a:t>παρέβλεψε</a:t>
            </a:r>
            <a:r>
              <a:rPr lang="el-GR" altLang="en-US" dirty="0"/>
              <a:t> τις επιδράσεις των </a:t>
            </a:r>
            <a:r>
              <a:rPr lang="el-GR" altLang="en-US" b="1" dirty="0">
                <a:solidFill>
                  <a:schemeClr val="accent2">
                    <a:lumMod val="75000"/>
                  </a:schemeClr>
                </a:solidFill>
              </a:rPr>
              <a:t>βιολογικών παραγόντων</a:t>
            </a:r>
          </a:p>
          <a:p>
            <a:pPr lvl="1">
              <a:spcBef>
                <a:spcPts val="1500"/>
              </a:spcBef>
              <a:buClr>
                <a:srgbClr val="007FA3"/>
              </a:buClr>
            </a:pPr>
            <a:r>
              <a:rPr lang="el-GR" altLang="en-US" dirty="0"/>
              <a:t>Η θεωρία μειώνει τον ρόλο που μπορεί να παίξει το </a:t>
            </a:r>
            <a:r>
              <a:rPr lang="el-GR" altLang="en-US" b="1" dirty="0">
                <a:solidFill>
                  <a:schemeClr val="accent2">
                    <a:lumMod val="75000"/>
                  </a:schemeClr>
                </a:solidFill>
              </a:rPr>
              <a:t>άτομο</a:t>
            </a:r>
            <a:r>
              <a:rPr lang="el-GR" altLang="en-US" dirty="0"/>
              <a:t> στη διαμόρφωση του δικού του περιβάλλοντος</a:t>
            </a:r>
          </a:p>
        </p:txBody>
      </p:sp>
      <p:sp>
        <p:nvSpPr>
          <p:cNvPr id="2" name="Slide Number Placeholder 1">
            <a:extLst>
              <a:ext uri="{FF2B5EF4-FFF2-40B4-BE49-F238E27FC236}">
                <a16:creationId xmlns:a16="http://schemas.microsoft.com/office/drawing/2014/main" id="{0FF55F68-DEF3-0B49-89D3-1D4644891289}"/>
              </a:ext>
            </a:extLst>
          </p:cNvPr>
          <p:cNvSpPr>
            <a:spLocks noGrp="1"/>
          </p:cNvSpPr>
          <p:nvPr>
            <p:ph type="sldNum" sz="quarter" idx="10"/>
          </p:nvPr>
        </p:nvSpPr>
        <p:spPr/>
        <p:txBody>
          <a:bodyPr/>
          <a:lstStyle/>
          <a:p>
            <a:fld id="{646A23D0-32A8-5A40-A5A1-2A2D6C6A324E}" type="slidenum">
              <a:rPr lang="en-US" smtClean="0"/>
              <a:t>47</a:t>
            </a:fld>
            <a:endParaRPr lang="en-US"/>
          </a:p>
        </p:txBody>
      </p:sp>
    </p:spTree>
    <p:extLst>
      <p:ext uri="{BB962C8B-B14F-4D97-AF65-F5344CB8AC3E}">
        <p14:creationId xmlns:p14="http://schemas.microsoft.com/office/powerpoint/2010/main" val="34632099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a:t>Ανθρωπιστική Προσέγγιση</a:t>
            </a: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3920507547"/>
              </p:ext>
            </p:extLst>
          </p:nvPr>
        </p:nvGraphicFramePr>
        <p:xfrm>
          <a:off x="539750" y="1484313"/>
          <a:ext cx="8280722" cy="4752998"/>
        </p:xfrm>
        <a:graphic>
          <a:graphicData uri="http://schemas.openxmlformats.org/drawingml/2006/table">
            <a:tbl>
              <a:tblPr bandRow="1">
                <a:tableStyleId>{5C22544A-7EE6-4342-B048-85BDC9FD1C3A}</a:tableStyleId>
              </a:tblPr>
              <a:tblGrid>
                <a:gridCol w="3168154">
                  <a:extLst>
                    <a:ext uri="{9D8B030D-6E8A-4147-A177-3AD203B41FA5}">
                      <a16:colId xmlns:a16="http://schemas.microsoft.com/office/drawing/2014/main" val="2707653424"/>
                    </a:ext>
                  </a:extLst>
                </a:gridCol>
                <a:gridCol w="5112568">
                  <a:extLst>
                    <a:ext uri="{9D8B030D-6E8A-4147-A177-3AD203B41FA5}">
                      <a16:colId xmlns:a16="http://schemas.microsoft.com/office/drawing/2014/main" val="583876046"/>
                    </a:ext>
                  </a:extLst>
                </a:gridCol>
              </a:tblGrid>
              <a:tr h="42121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Ανθρωπιστική</a:t>
                      </a:r>
                    </a:p>
                  </a:txBody>
                  <a:tcPr>
                    <a:lnL w="12700" cmpd="sng">
                      <a:noFill/>
                    </a:lnL>
                    <a:noFill/>
                  </a:tcPr>
                </a:tc>
                <a:extLst>
                  <a:ext uri="{0D108BD9-81ED-4DB2-BD59-A6C34878D82A}">
                    <a16:rowId xmlns:a16="http://schemas.microsoft.com/office/drawing/2014/main" val="2203764241"/>
                  </a:ext>
                </a:extLst>
              </a:tr>
              <a:tr h="53559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Ανθρωπισμός</a:t>
                      </a:r>
                    </a:p>
                  </a:txBody>
                  <a:tcPr>
                    <a:noFill/>
                  </a:tcPr>
                </a:tc>
                <a:extLst>
                  <a:ext uri="{0D108BD9-81ED-4DB2-BD59-A6C34878D82A}">
                    <a16:rowId xmlns:a16="http://schemas.microsoft.com/office/drawing/2014/main" val="3643846673"/>
                  </a:ext>
                </a:extLst>
              </a:tr>
              <a:tr h="42045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C. </a:t>
                      </a:r>
                      <a:r>
                        <a:rPr lang="el-GR" altLang="en-US" sz="1800" dirty="0" err="1">
                          <a:cs typeface="Arial" panose="020B0604020202020204" pitchFamily="34" charset="0"/>
                        </a:rPr>
                        <a:t>Rogers</a:t>
                      </a:r>
                      <a:r>
                        <a:rPr lang="el-GR" altLang="en-US" sz="1800" dirty="0">
                          <a:cs typeface="Arial" panose="020B0604020202020204" pitchFamily="34" charset="0"/>
                        </a:rPr>
                        <a:t> / A. </a:t>
                      </a:r>
                      <a:r>
                        <a:rPr lang="el-GR" altLang="en-US" sz="1800" dirty="0" err="1">
                          <a:cs typeface="Arial" panose="020B0604020202020204" pitchFamily="34" charset="0"/>
                        </a:rPr>
                        <a:t>Maslow</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51388578"/>
                  </a:ext>
                </a:extLst>
              </a:tr>
              <a:tr h="850783">
                <a:tc>
                  <a:txBody>
                    <a:bodyPr/>
                    <a:lstStyle/>
                    <a:p>
                      <a:pPr marL="285750" indent="-285750">
                        <a:buFont typeface="Arial" panose="020B0604020202020204" pitchFamily="34" charset="0"/>
                        <a:buChar char="•"/>
                      </a:pPr>
                      <a:r>
                        <a:rPr lang="el-GR" altLang="en-US" sz="1800" b="1">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Ατομικές δυνατότητες</a:t>
                      </a:r>
                    </a:p>
                  </a:txBody>
                  <a:tcPr>
                    <a:noFill/>
                  </a:tcPr>
                </a:tc>
                <a:extLst>
                  <a:ext uri="{0D108BD9-81ED-4DB2-BD59-A6C34878D82A}">
                    <a16:rowId xmlns:a16="http://schemas.microsoft.com/office/drawing/2014/main" val="1660452815"/>
                  </a:ext>
                </a:extLst>
              </a:tr>
              <a:tr h="99467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Πλήρης εκδίπλωση ικανοτήτων, αναγνώριση </a:t>
                      </a:r>
                      <a:r>
                        <a:rPr lang="el-GR" altLang="en-US" sz="1800" dirty="0" err="1">
                          <a:cs typeface="Arial" panose="020B0604020202020204" pitchFamily="34" charset="0"/>
                        </a:rPr>
                        <a:t>αυτο</a:t>
                      </a:r>
                      <a:r>
                        <a:rPr lang="el-GR" altLang="en-US" sz="1800" dirty="0">
                          <a:cs typeface="Arial" panose="020B0604020202020204" pitchFamily="34" charset="0"/>
                        </a:rPr>
                        <a:t>-αξίας και δυνατοτήτων</a:t>
                      </a:r>
                    </a:p>
                  </a:txBody>
                  <a:tcPr>
                    <a:noFill/>
                  </a:tcPr>
                </a:tc>
                <a:extLst>
                  <a:ext uri="{0D108BD9-81ED-4DB2-BD59-A6C34878D82A}">
                    <a16:rowId xmlns:a16="http://schemas.microsoft.com/office/drawing/2014/main" val="695723339"/>
                  </a:ext>
                </a:extLst>
              </a:tr>
              <a:tr h="76513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Θετική </a:t>
                      </a:r>
                      <a:r>
                        <a:rPr lang="el-GR" altLang="en-US" sz="1800" dirty="0" err="1">
                          <a:cs typeface="Arial" panose="020B0604020202020204" pitchFamily="34" charset="0"/>
                        </a:rPr>
                        <a:t>αυτο</a:t>
                      </a:r>
                      <a:r>
                        <a:rPr lang="el-GR" altLang="en-US" sz="1800" dirty="0">
                          <a:cs typeface="Arial" panose="020B0604020202020204" pitchFamily="34" charset="0"/>
                        </a:rPr>
                        <a:t>-εικόνα</a:t>
                      </a:r>
                    </a:p>
                  </a:txBody>
                  <a:tcPr>
                    <a:noFill/>
                  </a:tcPr>
                </a:tc>
                <a:extLst>
                  <a:ext uri="{0D108BD9-81ED-4DB2-BD59-A6C34878D82A}">
                    <a16:rowId xmlns:a16="http://schemas.microsoft.com/office/drawing/2014/main" val="2581717264"/>
                  </a:ext>
                </a:extLst>
              </a:tr>
              <a:tr h="765135">
                <a:tc>
                  <a:txBody>
                    <a:bodyPr/>
                    <a:lstStyle/>
                    <a:p>
                      <a:pPr marL="285750" indent="-285750">
                        <a:buFont typeface="Arial" panose="020B0604020202020204" pitchFamily="34" charset="0"/>
                        <a:buChar char="•"/>
                      </a:pPr>
                      <a:r>
                        <a:rPr lang="el-GR" b="1" dirty="0">
                          <a:solidFill>
                            <a:schemeClr val="accent2">
                              <a:lumMod val="75000"/>
                            </a:schemeClr>
                          </a:solidFill>
                        </a:rPr>
                        <a:t>Κεντρικές έννοιες</a:t>
                      </a:r>
                      <a:endParaRPr lang="en-US" b="1" dirty="0">
                        <a:solidFill>
                          <a:schemeClr val="accent2">
                            <a:lumMod val="75000"/>
                          </a:schemeClr>
                        </a:solidFill>
                      </a:endParaRPr>
                    </a:p>
                  </a:txBody>
                  <a:tcPr>
                    <a:noFill/>
                  </a:tcPr>
                </a:tc>
                <a:tc>
                  <a:txBody>
                    <a:bodyPr/>
                    <a:lstStyle/>
                    <a:p>
                      <a:pPr marL="0" indent="0">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Ελεύθερη βούληση, θετική </a:t>
                      </a:r>
                      <a:r>
                        <a:rPr lang="el-GR" altLang="en-US" sz="1800" dirty="0" err="1">
                          <a:cs typeface="Arial" panose="020B0604020202020204" pitchFamily="34" charset="0"/>
                        </a:rPr>
                        <a:t>αυτο</a:t>
                      </a:r>
                      <a:r>
                        <a:rPr lang="el-GR" altLang="en-US" sz="1800" dirty="0">
                          <a:cs typeface="Arial" panose="020B0604020202020204" pitchFamily="34" charset="0"/>
                        </a:rPr>
                        <a:t>-εικόνα, αυτοπραγμάτωση</a:t>
                      </a:r>
                    </a:p>
                  </a:txBody>
                  <a:tcPr>
                    <a:noFill/>
                  </a:tcPr>
                </a:tc>
                <a:extLst>
                  <a:ext uri="{0D108BD9-81ED-4DB2-BD59-A6C34878D82A}">
                    <a16:rowId xmlns:a16="http://schemas.microsoft.com/office/drawing/2014/main" val="3032341724"/>
                  </a:ext>
                </a:extLst>
              </a:tr>
            </a:tbl>
          </a:graphicData>
        </a:graphic>
      </p:graphicFrame>
      <p:sp>
        <p:nvSpPr>
          <p:cNvPr id="3" name="Slide Number Placeholder 2">
            <a:extLst>
              <a:ext uri="{FF2B5EF4-FFF2-40B4-BE49-F238E27FC236}">
                <a16:creationId xmlns:a16="http://schemas.microsoft.com/office/drawing/2014/main" id="{574C6C4A-E2B7-8544-9D6E-EDCFB087DC17}"/>
              </a:ext>
            </a:extLst>
          </p:cNvPr>
          <p:cNvSpPr>
            <a:spLocks noGrp="1"/>
          </p:cNvSpPr>
          <p:nvPr>
            <p:ph type="sldNum" sz="quarter" idx="10"/>
          </p:nvPr>
        </p:nvSpPr>
        <p:spPr/>
        <p:txBody>
          <a:bodyPr/>
          <a:lstStyle/>
          <a:p>
            <a:fld id="{646A23D0-32A8-5A40-A5A1-2A2D6C6A324E}" type="slidenum">
              <a:rPr lang="en-US" smtClean="0"/>
              <a:t>48</a:t>
            </a:fld>
            <a:endParaRPr lang="en-US"/>
          </a:p>
        </p:txBody>
      </p:sp>
    </p:spTree>
    <p:extLst>
      <p:ext uri="{BB962C8B-B14F-4D97-AF65-F5344CB8AC3E}">
        <p14:creationId xmlns:p14="http://schemas.microsoft.com/office/powerpoint/2010/main" val="36083289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F3AADF85-C6B6-4932-ABBB-C559FC8CEABE}"/>
              </a:ext>
            </a:extLst>
          </p:cNvPr>
          <p:cNvSpPr>
            <a:spLocks noGrp="1"/>
          </p:cNvSpPr>
          <p:nvPr>
            <p:ph type="sldNum" sz="quarter" idx="10"/>
          </p:nvPr>
        </p:nvSpPr>
        <p:spPr/>
        <p:txBody>
          <a:bodyPr/>
          <a:lstStyle/>
          <a:p>
            <a:fld id="{068CDF2E-EC3D-234C-BF92-AB9B7C0160F3}" type="slidenum">
              <a:rPr lang="en-US" smtClean="0"/>
              <a:t>49</a:t>
            </a:fld>
            <a:endParaRPr lang="en-US"/>
          </a:p>
        </p:txBody>
      </p:sp>
      <p:pic>
        <p:nvPicPr>
          <p:cNvPr id="11" name="Εικόνα 10">
            <a:extLst>
              <a:ext uri="{FF2B5EF4-FFF2-40B4-BE49-F238E27FC236}">
                <a16:creationId xmlns:a16="http://schemas.microsoft.com/office/drawing/2014/main" id="{451CC0F6-44EF-4DFB-B5F7-5FD0BB779D61}"/>
              </a:ext>
            </a:extLst>
          </p:cNvPr>
          <p:cNvPicPr>
            <a:picLocks noChangeAspect="1"/>
          </p:cNvPicPr>
          <p:nvPr/>
        </p:nvPicPr>
        <p:blipFill>
          <a:blip r:embed="rId2"/>
          <a:stretch>
            <a:fillRect/>
          </a:stretch>
        </p:blipFill>
        <p:spPr>
          <a:xfrm>
            <a:off x="557212" y="933450"/>
            <a:ext cx="8029575" cy="4991100"/>
          </a:xfrm>
          <a:prstGeom prst="rect">
            <a:avLst/>
          </a:prstGeom>
        </p:spPr>
      </p:pic>
    </p:spTree>
    <p:extLst>
      <p:ext uri="{BB962C8B-B14F-4D97-AF65-F5344CB8AC3E}">
        <p14:creationId xmlns:p14="http://schemas.microsoft.com/office/powerpoint/2010/main" val="3608515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3FF0D-9F9F-1E4C-B913-23D4DF394924}"/>
              </a:ext>
            </a:extLst>
          </p:cNvPr>
          <p:cNvSpPr>
            <a:spLocks noGrp="1"/>
          </p:cNvSpPr>
          <p:nvPr>
            <p:ph type="title"/>
          </p:nvPr>
        </p:nvSpPr>
        <p:spPr/>
        <p:txBody>
          <a:bodyPr/>
          <a:lstStyle/>
          <a:p>
            <a:r>
              <a:rPr lang="el-GR" altLang="en-US"/>
              <a:t>Τι είναι η Διά Βίου Ανάπτυξη;</a:t>
            </a:r>
            <a:endParaRPr lang="en-US" dirty="0"/>
          </a:p>
        </p:txBody>
      </p:sp>
      <p:sp>
        <p:nvSpPr>
          <p:cNvPr id="3" name="Content Placeholder 2">
            <a:extLst>
              <a:ext uri="{FF2B5EF4-FFF2-40B4-BE49-F238E27FC236}">
                <a16:creationId xmlns:a16="http://schemas.microsoft.com/office/drawing/2014/main" id="{4C05C2AC-F316-434F-8F40-568B8531E5F2}"/>
              </a:ext>
            </a:extLst>
          </p:cNvPr>
          <p:cNvSpPr>
            <a:spLocks noGrp="1"/>
          </p:cNvSpPr>
          <p:nvPr>
            <p:ph idx="1"/>
          </p:nvPr>
        </p:nvSpPr>
        <p:spPr/>
        <p:txBody>
          <a:bodyPr/>
          <a:lstStyle/>
          <a:p>
            <a:r>
              <a:rPr lang="el-GR" altLang="en-US" b="1" dirty="0" err="1">
                <a:solidFill>
                  <a:schemeClr val="accent2">
                    <a:lumMod val="75000"/>
                  </a:schemeClr>
                </a:solidFill>
              </a:rPr>
              <a:t>Δι</a:t>
            </a:r>
            <a:r>
              <a:rPr lang="en-US" altLang="en-US" b="1" dirty="0" err="1">
                <a:solidFill>
                  <a:schemeClr val="accent2">
                    <a:lumMod val="75000"/>
                  </a:schemeClr>
                </a:solidFill>
              </a:rPr>
              <a:t>ά</a:t>
            </a:r>
            <a:r>
              <a:rPr lang="el-GR" altLang="en-US" b="1" dirty="0">
                <a:solidFill>
                  <a:schemeClr val="accent2">
                    <a:lumMod val="75000"/>
                  </a:schemeClr>
                </a:solidFill>
              </a:rPr>
              <a:t> βίου ανάπτυξη </a:t>
            </a:r>
          </a:p>
          <a:p>
            <a:pPr lvl="1"/>
            <a:r>
              <a:rPr lang="el-GR" altLang="en-US" dirty="0"/>
              <a:t>Ο ερευνητικός τομέας που μελετά τις καθ’ όλη τη διάρκεια της ζωής δομές της ανάπτυξης, της αλλαγής και της σταθερότητας στη συμπεριφορά του ανθρώπου.</a:t>
            </a:r>
          </a:p>
          <a:p>
            <a:endParaRPr lang="en-US" dirty="0"/>
          </a:p>
        </p:txBody>
      </p:sp>
      <p:sp>
        <p:nvSpPr>
          <p:cNvPr id="4" name="Slide Number Placeholder 3">
            <a:extLst>
              <a:ext uri="{FF2B5EF4-FFF2-40B4-BE49-F238E27FC236}">
                <a16:creationId xmlns:a16="http://schemas.microsoft.com/office/drawing/2014/main" id="{5EABD804-9C67-A64C-B4F3-EC0C8BA7EB63}"/>
              </a:ext>
            </a:extLst>
          </p:cNvPr>
          <p:cNvSpPr>
            <a:spLocks noGrp="1"/>
          </p:cNvSpPr>
          <p:nvPr>
            <p:ph type="sldNum" sz="quarter" idx="10"/>
          </p:nvPr>
        </p:nvSpPr>
        <p:spPr/>
        <p:txBody>
          <a:bodyPr/>
          <a:lstStyle/>
          <a:p>
            <a:fld id="{646A23D0-32A8-5A40-A5A1-2A2D6C6A324E}" type="slidenum">
              <a:rPr lang="en-US" smtClean="0"/>
              <a:pPr/>
              <a:t>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D86834-BA54-9248-B1D6-B36B2A1046F3}"/>
              </a:ext>
            </a:extLst>
          </p:cNvPr>
          <p:cNvSpPr>
            <a:spLocks noGrp="1"/>
          </p:cNvSpPr>
          <p:nvPr>
            <p:ph type="title"/>
          </p:nvPr>
        </p:nvSpPr>
        <p:spPr/>
        <p:txBody>
          <a:bodyPr>
            <a:normAutofit/>
          </a:bodyPr>
          <a:lstStyle/>
          <a:p>
            <a:r>
              <a:rPr lang="el-GR" altLang="en-US" dirty="0"/>
              <a:t>Αξιολόγηση της Ανθρωπιστικής Προσέγγισης</a:t>
            </a:r>
            <a:endParaRPr lang="en-US" dirty="0"/>
          </a:p>
        </p:txBody>
      </p:sp>
      <p:sp>
        <p:nvSpPr>
          <p:cNvPr id="7" name="Content Placeholder 6">
            <a:extLst>
              <a:ext uri="{FF2B5EF4-FFF2-40B4-BE49-F238E27FC236}">
                <a16:creationId xmlns:a16="http://schemas.microsoft.com/office/drawing/2014/main" id="{84B71E0F-5262-054C-AB99-209D30DE758E}"/>
              </a:ext>
            </a:extLst>
          </p:cNvPr>
          <p:cNvSpPr>
            <a:spLocks noGrp="1"/>
          </p:cNvSpPr>
          <p:nvPr>
            <p:ph idx="1"/>
          </p:nvPr>
        </p:nvSpPr>
        <p:spPr/>
        <p:txBody>
          <a:bodyPr/>
          <a:lstStyle/>
          <a:p>
            <a:r>
              <a:rPr lang="el-GR" altLang="en-US" dirty="0"/>
              <a:t>Η προσέγγιση αυτή γνώρισε ευρεία αποδοχή</a:t>
            </a:r>
          </a:p>
          <a:p>
            <a:pPr lvl="1"/>
            <a:r>
              <a:rPr lang="el-GR" altLang="en-US" dirty="0"/>
              <a:t>Ορισμένες έννοιες (π.χ. αυτοπραγμάτωση) βοήθησαν στην περιγραφή σημαντικών πλευρών της ανθρώπινης συμπεριφοράς </a:t>
            </a:r>
          </a:p>
          <a:p>
            <a:pPr lvl="1"/>
            <a:r>
              <a:rPr lang="el-GR" altLang="en-US" dirty="0"/>
              <a:t>Ανθρωπιστικές επιδράσεις ανευρίσκονται σε διάφορους χώρους, όπως η παροχή ιατρικής φροντίδας, η εργασία κ.ά.</a:t>
            </a:r>
          </a:p>
          <a:p>
            <a:endParaRPr lang="en-US" dirty="0"/>
          </a:p>
        </p:txBody>
      </p:sp>
      <p:sp>
        <p:nvSpPr>
          <p:cNvPr id="2" name="Slide Number Placeholder 1">
            <a:extLst>
              <a:ext uri="{FF2B5EF4-FFF2-40B4-BE49-F238E27FC236}">
                <a16:creationId xmlns:a16="http://schemas.microsoft.com/office/drawing/2014/main" id="{3C75E307-DD9A-6242-BD1D-5E6816E5DC62}"/>
              </a:ext>
            </a:extLst>
          </p:cNvPr>
          <p:cNvSpPr>
            <a:spLocks noGrp="1"/>
          </p:cNvSpPr>
          <p:nvPr>
            <p:ph type="sldNum" sz="quarter" idx="10"/>
          </p:nvPr>
        </p:nvSpPr>
        <p:spPr/>
        <p:txBody>
          <a:bodyPr/>
          <a:lstStyle/>
          <a:p>
            <a:fld id="{646A23D0-32A8-5A40-A5A1-2A2D6C6A324E}" type="slidenum">
              <a:rPr lang="en-US" smtClean="0"/>
              <a:t>50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D86834-BA54-9248-B1D6-B36B2A1046F3}"/>
              </a:ext>
            </a:extLst>
          </p:cNvPr>
          <p:cNvSpPr>
            <a:spLocks noGrp="1"/>
          </p:cNvSpPr>
          <p:nvPr>
            <p:ph type="title"/>
          </p:nvPr>
        </p:nvSpPr>
        <p:spPr/>
        <p:txBody>
          <a:bodyPr>
            <a:normAutofit fontScale="90000"/>
          </a:bodyPr>
          <a:lstStyle/>
          <a:p>
            <a:r>
              <a:rPr lang="el-GR" altLang="en-US" dirty="0"/>
              <a:t>Αξιολόγηση της Ανθρωπιστικής Προσέγγισης </a:t>
            </a:r>
            <a:r>
              <a:rPr lang="el-GR" altLang="en-US" sz="2700" dirty="0">
                <a:solidFill>
                  <a:schemeClr val="tx1"/>
                </a:solidFill>
              </a:rPr>
              <a:t>(συν.)</a:t>
            </a:r>
            <a:endParaRPr lang="en-US" dirty="0">
              <a:solidFill>
                <a:schemeClr val="tx1"/>
              </a:solidFill>
            </a:endParaRPr>
          </a:p>
        </p:txBody>
      </p:sp>
      <p:sp>
        <p:nvSpPr>
          <p:cNvPr id="7" name="Content Placeholder 6">
            <a:extLst>
              <a:ext uri="{FF2B5EF4-FFF2-40B4-BE49-F238E27FC236}">
                <a16:creationId xmlns:a16="http://schemas.microsoft.com/office/drawing/2014/main" id="{84B71E0F-5262-054C-AB99-209D30DE758E}"/>
              </a:ext>
            </a:extLst>
          </p:cNvPr>
          <p:cNvSpPr>
            <a:spLocks noGrp="1"/>
          </p:cNvSpPr>
          <p:nvPr>
            <p:ph idx="1"/>
          </p:nvPr>
        </p:nvSpPr>
        <p:spPr/>
        <p:txBody>
          <a:bodyPr/>
          <a:lstStyle/>
          <a:p>
            <a:pPr>
              <a:lnSpc>
                <a:spcPct val="100000"/>
              </a:lnSpc>
              <a:spcBef>
                <a:spcPts val="1200"/>
              </a:spcBef>
            </a:pPr>
            <a:r>
              <a:rPr lang="el-GR" altLang="en-US" dirty="0"/>
              <a:t>Η προσέγγιση αυτή έχει αμφισβητηθεί διότι:</a:t>
            </a:r>
            <a:endParaRPr lang="el-GR" altLang="en-US" b="1" dirty="0"/>
          </a:p>
          <a:p>
            <a:pPr lvl="1">
              <a:spcBef>
                <a:spcPts val="1500"/>
              </a:spcBef>
              <a:buClr>
                <a:srgbClr val="007FA3"/>
              </a:buClr>
            </a:pPr>
            <a:r>
              <a:rPr lang="el-GR" altLang="en-US" dirty="0"/>
              <a:t>Δεν άσκησε σημαντική επίδραση στον χώρο της διά βίου ανάπτυξης, λόγω αδυναμίας να εντοπίσει </a:t>
            </a:r>
            <a:r>
              <a:rPr lang="el-GR" altLang="en-US" b="1" dirty="0">
                <a:solidFill>
                  <a:schemeClr val="accent2">
                    <a:lumMod val="75000"/>
                  </a:schemeClr>
                </a:solidFill>
              </a:rPr>
              <a:t>γενικές αναπτυξιακές αλλαγές</a:t>
            </a:r>
            <a:r>
              <a:rPr lang="el-GR" altLang="en-US" dirty="0">
                <a:solidFill>
                  <a:schemeClr val="tx1"/>
                </a:solidFill>
              </a:rPr>
              <a:t>,</a:t>
            </a:r>
            <a:r>
              <a:rPr lang="el-GR" altLang="en-US" dirty="0"/>
              <a:t> που αποτελούν προϊόν της </a:t>
            </a:r>
            <a:r>
              <a:rPr lang="el-GR" altLang="en-US" b="1" dirty="0">
                <a:solidFill>
                  <a:schemeClr val="accent2">
                    <a:lumMod val="75000"/>
                  </a:schemeClr>
                </a:solidFill>
              </a:rPr>
              <a:t>ηλικίας</a:t>
            </a:r>
            <a:r>
              <a:rPr lang="el-GR" altLang="en-US" dirty="0"/>
              <a:t> ή της </a:t>
            </a:r>
            <a:r>
              <a:rPr lang="el-GR" altLang="en-US" b="1" dirty="0">
                <a:solidFill>
                  <a:schemeClr val="accent2">
                    <a:lumMod val="75000"/>
                  </a:schemeClr>
                </a:solidFill>
              </a:rPr>
              <a:t>εμπειρίας</a:t>
            </a:r>
          </a:p>
        </p:txBody>
      </p:sp>
      <p:sp>
        <p:nvSpPr>
          <p:cNvPr id="2" name="Slide Number Placeholder 1">
            <a:extLst>
              <a:ext uri="{FF2B5EF4-FFF2-40B4-BE49-F238E27FC236}">
                <a16:creationId xmlns:a16="http://schemas.microsoft.com/office/drawing/2014/main" id="{D4BF3399-022F-754B-882D-880ED56C7B41}"/>
              </a:ext>
            </a:extLst>
          </p:cNvPr>
          <p:cNvSpPr>
            <a:spLocks noGrp="1"/>
          </p:cNvSpPr>
          <p:nvPr>
            <p:ph type="sldNum" sz="quarter" idx="10"/>
          </p:nvPr>
        </p:nvSpPr>
        <p:spPr/>
        <p:txBody>
          <a:bodyPr/>
          <a:lstStyle/>
          <a:p>
            <a:fld id="{646A23D0-32A8-5A40-A5A1-2A2D6C6A324E}" type="slidenum">
              <a:rPr lang="en-US" smtClean="0"/>
              <a:t>51</a:t>
            </a:fld>
            <a:endParaRPr lang="en-US"/>
          </a:p>
        </p:txBody>
      </p:sp>
    </p:spTree>
    <p:extLst>
      <p:ext uri="{BB962C8B-B14F-4D97-AF65-F5344CB8AC3E}">
        <p14:creationId xmlns:p14="http://schemas.microsoft.com/office/powerpoint/2010/main" val="12235933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C3CB-3AA0-944F-852A-1082F35D3AF7}"/>
              </a:ext>
            </a:extLst>
          </p:cNvPr>
          <p:cNvSpPr>
            <a:spLocks noGrp="1"/>
          </p:cNvSpPr>
          <p:nvPr>
            <p:ph type="title"/>
          </p:nvPr>
        </p:nvSpPr>
        <p:spPr/>
        <p:txBody>
          <a:bodyPr/>
          <a:lstStyle/>
          <a:p>
            <a:r>
              <a:rPr lang="el-GR" altLang="en-US" dirty="0"/>
              <a:t>Εξελικτική Προσέγγιση</a:t>
            </a:r>
          </a:p>
        </p:txBody>
      </p:sp>
      <p:graphicFrame>
        <p:nvGraphicFramePr>
          <p:cNvPr id="4" name="Content Placeholder 3">
            <a:extLst>
              <a:ext uri="{FF2B5EF4-FFF2-40B4-BE49-F238E27FC236}">
                <a16:creationId xmlns:a16="http://schemas.microsoft.com/office/drawing/2014/main" id="{AF963D62-062E-EA42-BD34-62EAA6A58F14}"/>
              </a:ext>
            </a:extLst>
          </p:cNvPr>
          <p:cNvGraphicFramePr>
            <a:graphicFrameLocks noGrp="1"/>
          </p:cNvGraphicFramePr>
          <p:nvPr>
            <p:ph idx="1"/>
            <p:extLst>
              <p:ext uri="{D42A27DB-BD31-4B8C-83A1-F6EECF244321}">
                <p14:modId xmlns:p14="http://schemas.microsoft.com/office/powerpoint/2010/main" val="2268995645"/>
              </p:ext>
            </p:extLst>
          </p:nvPr>
        </p:nvGraphicFramePr>
        <p:xfrm>
          <a:off x="539750" y="1484313"/>
          <a:ext cx="8280722" cy="4752998"/>
        </p:xfrm>
        <a:graphic>
          <a:graphicData uri="http://schemas.openxmlformats.org/drawingml/2006/table">
            <a:tbl>
              <a:tblPr bandRow="1">
                <a:tableStyleId>{5C22544A-7EE6-4342-B048-85BDC9FD1C3A}</a:tableStyleId>
              </a:tblPr>
              <a:tblGrid>
                <a:gridCol w="3281520">
                  <a:extLst>
                    <a:ext uri="{9D8B030D-6E8A-4147-A177-3AD203B41FA5}">
                      <a16:colId xmlns:a16="http://schemas.microsoft.com/office/drawing/2014/main" val="2707653424"/>
                    </a:ext>
                  </a:extLst>
                </a:gridCol>
                <a:gridCol w="4999202">
                  <a:extLst>
                    <a:ext uri="{9D8B030D-6E8A-4147-A177-3AD203B41FA5}">
                      <a16:colId xmlns:a16="http://schemas.microsoft.com/office/drawing/2014/main" val="583876046"/>
                    </a:ext>
                  </a:extLst>
                </a:gridCol>
              </a:tblGrid>
              <a:tr h="42121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Γενική προσέγγιση:</a:t>
                      </a:r>
                      <a:endParaRPr lang="en-US" b="1" dirty="0">
                        <a:solidFill>
                          <a:schemeClr val="accent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Εξελικτική</a:t>
                      </a:r>
                    </a:p>
                  </a:txBody>
                  <a:tcPr>
                    <a:lnL w="12700" cmpd="sng">
                      <a:noFill/>
                    </a:lnL>
                    <a:noFill/>
                  </a:tcPr>
                </a:tc>
                <a:extLst>
                  <a:ext uri="{0D108BD9-81ED-4DB2-BD59-A6C34878D82A}">
                    <a16:rowId xmlns:a16="http://schemas.microsoft.com/office/drawing/2014/main" val="2203764241"/>
                  </a:ext>
                </a:extLst>
              </a:tr>
              <a:tr h="53559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Συγκεκριμένη θεωρία: </a:t>
                      </a:r>
                      <a:endParaRPr lang="en-US" b="1" dirty="0">
                        <a:solidFill>
                          <a:schemeClr val="accent2">
                            <a:lumMod val="75000"/>
                          </a:schemeClr>
                        </a:solidFill>
                      </a:endParaRPr>
                    </a:p>
                  </a:txBody>
                  <a:tcPr>
                    <a:lnT w="38100" cmpd="sng">
                      <a:noFill/>
                    </a:lnT>
                    <a:noFill/>
                  </a:tcPr>
                </a:tc>
                <a:tc>
                  <a:txBody>
                    <a:bodyPr/>
                    <a:lstStyle/>
                    <a:p>
                      <a:pPr>
                        <a:lnSpc>
                          <a:spcPct val="100000"/>
                        </a:lnSpc>
                        <a:spcBef>
                          <a:spcPts val="1500"/>
                        </a:spcBef>
                        <a:buClr>
                          <a:srgbClr val="007FA3"/>
                        </a:buClr>
                        <a:buFont typeface="Arial" panose="020B0604020202020204" pitchFamily="34" charset="0"/>
                        <a:buNone/>
                      </a:pPr>
                      <a:r>
                        <a:rPr lang="el-GR" altLang="en-US" sz="1800" dirty="0">
                          <a:cs typeface="Arial" panose="020B0604020202020204" pitchFamily="34" charset="0"/>
                        </a:rPr>
                        <a:t>Θεωρία της Εξέλιξης</a:t>
                      </a:r>
                    </a:p>
                  </a:txBody>
                  <a:tcPr>
                    <a:noFill/>
                  </a:tcPr>
                </a:tc>
                <a:extLst>
                  <a:ext uri="{0D108BD9-81ED-4DB2-BD59-A6C34878D82A}">
                    <a16:rowId xmlns:a16="http://schemas.microsoft.com/office/drawing/2014/main" val="3643846673"/>
                  </a:ext>
                </a:extLst>
              </a:tr>
              <a:tr h="420458">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Κύριος εκπρόσωπος: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l-GR" altLang="en-US" sz="1800" dirty="0">
                          <a:cs typeface="Arial" panose="020B0604020202020204" pitchFamily="34" charset="0"/>
                        </a:rPr>
                        <a:t>Κ. Δαρβίνος / K. </a:t>
                      </a:r>
                      <a:r>
                        <a:rPr lang="el-GR" altLang="en-US" sz="1800" dirty="0" err="1">
                          <a:cs typeface="Arial" panose="020B0604020202020204" pitchFamily="34" charset="0"/>
                        </a:rPr>
                        <a:t>Lorenz</a:t>
                      </a:r>
                      <a:endParaRPr lang="el-GR" altLang="en-US" sz="1800" dirty="0">
                        <a:cs typeface="Arial" panose="020B0604020202020204" pitchFamily="34" charset="0"/>
                      </a:endParaRPr>
                    </a:p>
                  </a:txBody>
                  <a:tcPr>
                    <a:noFill/>
                  </a:tcPr>
                </a:tc>
                <a:extLst>
                  <a:ext uri="{0D108BD9-81ED-4DB2-BD59-A6C34878D82A}">
                    <a16:rowId xmlns:a16="http://schemas.microsoft.com/office/drawing/2014/main" val="351388578"/>
                  </a:ext>
                </a:extLst>
              </a:tr>
              <a:tr h="850783">
                <a:tc>
                  <a:txBody>
                    <a:bodyPr/>
                    <a:lstStyle/>
                    <a:p>
                      <a:pPr marL="285750" indent="-285750">
                        <a:buFont typeface="Arial" panose="020B0604020202020204" pitchFamily="34" charset="0"/>
                        <a:buChar char="•"/>
                      </a:pPr>
                      <a:r>
                        <a:rPr lang="el-GR" altLang="en-US" sz="1800" b="1">
                          <a:solidFill>
                            <a:schemeClr val="accent2">
                              <a:lumMod val="75000"/>
                            </a:schemeClr>
                          </a:solidFill>
                          <a:cs typeface="Arial" panose="020B0604020202020204" pitchFamily="34" charset="0"/>
                        </a:rPr>
                        <a:t>Αναπτυξιακή εστίαση:</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l-GR" altLang="en-US" sz="1800" dirty="0">
                          <a:cs typeface="Arial" panose="020B0604020202020204" pitchFamily="34" charset="0"/>
                        </a:rPr>
                        <a:t>Φυσική επιλογή προσαρμοστικών γνωρισμάτων/χαρακτηριστικών</a:t>
                      </a:r>
                    </a:p>
                  </a:txBody>
                  <a:tcPr>
                    <a:noFill/>
                  </a:tcPr>
                </a:tc>
                <a:extLst>
                  <a:ext uri="{0D108BD9-81ED-4DB2-BD59-A6C34878D82A}">
                    <a16:rowId xmlns:a16="http://schemas.microsoft.com/office/drawing/2014/main" val="1660452815"/>
                  </a:ext>
                </a:extLst>
              </a:tr>
              <a:tr h="994677">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Πώς προχωρεί η ανάπτυξη: </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l-GR" altLang="en-US" sz="1800" dirty="0">
                          <a:cs typeface="Arial" panose="020B0604020202020204" pitchFamily="34" charset="0"/>
                        </a:rPr>
                        <a:t>Η συμπεριφορά είναι αποτέλεσμα γενετικών καταβολών σε περιβαλλοντικό πλαίσιο</a:t>
                      </a:r>
                    </a:p>
                  </a:txBody>
                  <a:tcPr>
                    <a:noFill/>
                  </a:tcPr>
                </a:tc>
                <a:extLst>
                  <a:ext uri="{0D108BD9-81ED-4DB2-BD59-A6C34878D82A}">
                    <a16:rowId xmlns:a16="http://schemas.microsoft.com/office/drawing/2014/main" val="695723339"/>
                  </a:ext>
                </a:extLst>
              </a:tr>
              <a:tr h="765135">
                <a:tc>
                  <a:txBody>
                    <a:bodyPr/>
                    <a:lstStyle/>
                    <a:p>
                      <a:pPr marL="285750" indent="-285750">
                        <a:buFont typeface="Arial" panose="020B0604020202020204" pitchFamily="34" charset="0"/>
                        <a:buChar char="•"/>
                      </a:pPr>
                      <a:r>
                        <a:rPr lang="el-GR" altLang="en-US" sz="1800" b="1" dirty="0">
                          <a:solidFill>
                            <a:schemeClr val="accent2">
                              <a:lumMod val="75000"/>
                            </a:schemeClr>
                          </a:solidFill>
                          <a:cs typeface="Arial" panose="020B0604020202020204" pitchFamily="34" charset="0"/>
                        </a:rPr>
                        <a:t>Βασικές αρχές: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l-GR" altLang="en-US" sz="1800" dirty="0" err="1">
                          <a:cs typeface="Arial" panose="020B0604020202020204" pitchFamily="34" charset="0"/>
                        </a:rPr>
                        <a:t>Εθολογικές</a:t>
                      </a:r>
                      <a:r>
                        <a:rPr lang="el-GR" altLang="en-US" sz="1800" dirty="0">
                          <a:cs typeface="Arial" panose="020B0604020202020204" pitchFamily="34" charset="0"/>
                        </a:rPr>
                        <a:t> επιδράσεις (πώς η βιολογική υπόσταση του ατόμου επηρεάζει τη συμπεριφορά του) </a:t>
                      </a:r>
                    </a:p>
                  </a:txBody>
                  <a:tcPr>
                    <a:noFill/>
                  </a:tcPr>
                </a:tc>
                <a:extLst>
                  <a:ext uri="{0D108BD9-81ED-4DB2-BD59-A6C34878D82A}">
                    <a16:rowId xmlns:a16="http://schemas.microsoft.com/office/drawing/2014/main" val="2581717264"/>
                  </a:ext>
                </a:extLst>
              </a:tr>
              <a:tr h="765135">
                <a:tc>
                  <a:txBody>
                    <a:bodyPr/>
                    <a:lstStyle/>
                    <a:p>
                      <a:pPr marL="285750" indent="-285750">
                        <a:buFont typeface="Arial" panose="020B0604020202020204" pitchFamily="34" charset="0"/>
                        <a:buChar char="•"/>
                      </a:pPr>
                      <a:r>
                        <a:rPr lang="el-GR" b="1" dirty="0">
                          <a:solidFill>
                            <a:schemeClr val="accent2">
                              <a:lumMod val="75000"/>
                            </a:schemeClr>
                          </a:solidFill>
                        </a:rPr>
                        <a:t>Κεντρικές έννοιες</a:t>
                      </a:r>
                      <a:endParaRPr lang="en-US" b="1" dirty="0">
                        <a:solidFill>
                          <a:schemeClr val="accent2">
                            <a:lumMod val="75000"/>
                          </a:schemeClr>
                        </a:solidFill>
                      </a:endParaRPr>
                    </a:p>
                  </a:txBody>
                  <a:tcPr>
                    <a:noFill/>
                  </a:tcPr>
                </a:tc>
                <a:tc>
                  <a:txBody>
                    <a:bodyPr/>
                    <a:lstStyle/>
                    <a:p>
                      <a:pPr marL="0" marR="0" lvl="0" indent="0" algn="l" defTabSz="4572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l-GR" altLang="en-US" sz="1800" dirty="0">
                          <a:cs typeface="Arial" panose="020B0604020202020204" pitchFamily="34" charset="0"/>
                        </a:rPr>
                        <a:t>Γενετική της συμπεριφοράς</a:t>
                      </a:r>
                    </a:p>
                  </a:txBody>
                  <a:tcPr>
                    <a:noFill/>
                  </a:tcPr>
                </a:tc>
                <a:extLst>
                  <a:ext uri="{0D108BD9-81ED-4DB2-BD59-A6C34878D82A}">
                    <a16:rowId xmlns:a16="http://schemas.microsoft.com/office/drawing/2014/main" val="3032341724"/>
                  </a:ext>
                </a:extLst>
              </a:tr>
            </a:tbl>
          </a:graphicData>
        </a:graphic>
      </p:graphicFrame>
      <p:sp>
        <p:nvSpPr>
          <p:cNvPr id="3" name="Slide Number Placeholder 2">
            <a:extLst>
              <a:ext uri="{FF2B5EF4-FFF2-40B4-BE49-F238E27FC236}">
                <a16:creationId xmlns:a16="http://schemas.microsoft.com/office/drawing/2014/main" id="{748D1566-CDBF-E54B-AC0B-C7368162C70F}"/>
              </a:ext>
            </a:extLst>
          </p:cNvPr>
          <p:cNvSpPr>
            <a:spLocks noGrp="1"/>
          </p:cNvSpPr>
          <p:nvPr>
            <p:ph type="sldNum" sz="quarter" idx="10"/>
          </p:nvPr>
        </p:nvSpPr>
        <p:spPr/>
        <p:txBody>
          <a:bodyPr/>
          <a:lstStyle/>
          <a:p>
            <a:fld id="{646A23D0-32A8-5A40-A5A1-2A2D6C6A324E}" type="slidenum">
              <a:rPr lang="en-US" smtClean="0"/>
              <a:t>52</a:t>
            </a:fld>
            <a:endParaRPr lang="en-US"/>
          </a:p>
        </p:txBody>
      </p:sp>
    </p:spTree>
    <p:extLst>
      <p:ext uri="{BB962C8B-B14F-4D97-AF65-F5344CB8AC3E}">
        <p14:creationId xmlns:p14="http://schemas.microsoft.com/office/powerpoint/2010/main" val="32732642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a:extLst>
              <a:ext uri="{FF2B5EF4-FFF2-40B4-BE49-F238E27FC236}">
                <a16:creationId xmlns:a16="http://schemas.microsoft.com/office/drawing/2014/main" id="{23BA5A5B-C788-3442-9CAD-1E64407F5434}"/>
              </a:ext>
            </a:extLst>
          </p:cNvPr>
          <p:cNvSpPr txBox="1">
            <a:spLocks noChangeArrowheads="1"/>
          </p:cNvSpPr>
          <p:nvPr/>
        </p:nvSpPr>
        <p:spPr bwMode="auto">
          <a:xfrm>
            <a:off x="6732240" y="388516"/>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C32F886A-5170-4B48-8499-8F1C4787D193}"/>
              </a:ext>
            </a:extLst>
          </p:cNvPr>
          <p:cNvSpPr>
            <a:spLocks noGrp="1"/>
          </p:cNvSpPr>
          <p:nvPr>
            <p:ph type="title"/>
          </p:nvPr>
        </p:nvSpPr>
        <p:spPr/>
        <p:txBody>
          <a:bodyPr>
            <a:normAutofit/>
          </a:bodyPr>
          <a:lstStyle/>
          <a:p>
            <a:r>
              <a:rPr lang="el-GR" altLang="en-US" dirty="0"/>
              <a:t>Αξιολόγηση της Εξελικτικής Προσέγγισης</a:t>
            </a:r>
            <a:endParaRPr lang="en-US" dirty="0"/>
          </a:p>
        </p:txBody>
      </p:sp>
      <p:sp>
        <p:nvSpPr>
          <p:cNvPr id="7" name="Content Placeholder 6">
            <a:extLst>
              <a:ext uri="{FF2B5EF4-FFF2-40B4-BE49-F238E27FC236}">
                <a16:creationId xmlns:a16="http://schemas.microsoft.com/office/drawing/2014/main" id="{EA672047-2B70-DA47-A714-1C5DF52F4317}"/>
              </a:ext>
            </a:extLst>
          </p:cNvPr>
          <p:cNvSpPr>
            <a:spLocks noGrp="1"/>
          </p:cNvSpPr>
          <p:nvPr>
            <p:ph idx="1"/>
          </p:nvPr>
        </p:nvSpPr>
        <p:spPr/>
        <p:txBody>
          <a:bodyPr/>
          <a:lstStyle/>
          <a:p>
            <a:r>
              <a:rPr lang="el-GR" altLang="en-US" dirty="0"/>
              <a:t>Η προσέγγιση έχει ευρεία αποδοχή</a:t>
            </a:r>
          </a:p>
          <a:p>
            <a:pPr lvl="1"/>
            <a:r>
              <a:rPr lang="el-GR" altLang="en-US" dirty="0"/>
              <a:t>Γίνεται όλο και περισσότερο εμφανής στον χώρο τής διά βίου ανάπτυξης</a:t>
            </a:r>
          </a:p>
          <a:p>
            <a:r>
              <a:rPr lang="el-GR" altLang="en-US" dirty="0"/>
              <a:t>Η προσέγγιση έχει αμφισβητηθεί διότι:</a:t>
            </a:r>
          </a:p>
          <a:p>
            <a:pPr lvl="1"/>
            <a:r>
              <a:rPr lang="el-GR" altLang="en-US" dirty="0"/>
              <a:t>Δεν αποδίδει την αρμόζουσα σημασία στο </a:t>
            </a:r>
            <a:r>
              <a:rPr lang="el-GR" altLang="en-US" b="1" dirty="0">
                <a:solidFill>
                  <a:schemeClr val="accent2">
                    <a:lumMod val="75000"/>
                  </a:schemeClr>
                </a:solidFill>
              </a:rPr>
              <a:t>περιβάλλον</a:t>
            </a:r>
            <a:r>
              <a:rPr lang="el-GR" altLang="en-US" dirty="0"/>
              <a:t> και σε </a:t>
            </a:r>
            <a:r>
              <a:rPr lang="el-GR" altLang="en-US" b="1" dirty="0">
                <a:solidFill>
                  <a:schemeClr val="accent2">
                    <a:lumMod val="75000"/>
                  </a:schemeClr>
                </a:solidFill>
              </a:rPr>
              <a:t>κοινωνικούς παράγοντες</a:t>
            </a:r>
          </a:p>
          <a:p>
            <a:r>
              <a:rPr lang="el-GR" altLang="en-US" dirty="0"/>
              <a:t>Δύσκολος ο </a:t>
            </a:r>
            <a:r>
              <a:rPr lang="el-GR" altLang="en-US" b="1" dirty="0">
                <a:solidFill>
                  <a:schemeClr val="accent2">
                    <a:lumMod val="75000"/>
                  </a:schemeClr>
                </a:solidFill>
              </a:rPr>
              <a:t>πειραματικός έλεγχος</a:t>
            </a:r>
          </a:p>
          <a:p>
            <a:endParaRPr lang="en-US" dirty="0"/>
          </a:p>
        </p:txBody>
      </p:sp>
      <p:sp>
        <p:nvSpPr>
          <p:cNvPr id="2" name="Slide Number Placeholder 1">
            <a:extLst>
              <a:ext uri="{FF2B5EF4-FFF2-40B4-BE49-F238E27FC236}">
                <a16:creationId xmlns:a16="http://schemas.microsoft.com/office/drawing/2014/main" id="{28D64713-67F1-B942-BBEC-FDEDD4FCED10}"/>
              </a:ext>
            </a:extLst>
          </p:cNvPr>
          <p:cNvSpPr>
            <a:spLocks noGrp="1"/>
          </p:cNvSpPr>
          <p:nvPr>
            <p:ph type="sldNum" sz="quarter" idx="10"/>
          </p:nvPr>
        </p:nvSpPr>
        <p:spPr/>
        <p:txBody>
          <a:bodyPr/>
          <a:lstStyle/>
          <a:p>
            <a:fld id="{646A23D0-32A8-5A40-A5A1-2A2D6C6A324E}" type="slidenum">
              <a:rPr lang="en-US" smtClean="0"/>
              <a:t>53</a:t>
            </a:fld>
            <a:endParaRPr lang="en-US"/>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E5691671-0D35-0949-9224-E4E122C7B47F}"/>
              </a:ext>
            </a:extLst>
          </p:cNvPr>
          <p:cNvPicPr>
            <a:picLocks noGrp="1" noChangeAspect="1"/>
          </p:cNvPicPr>
          <p:nvPr>
            <p:ph idx="1"/>
          </p:nvPr>
        </p:nvPicPr>
        <p:blipFill>
          <a:blip r:embed="rId3"/>
          <a:stretch>
            <a:fillRect/>
          </a:stretch>
        </p:blipFill>
        <p:spPr>
          <a:xfrm>
            <a:off x="539552" y="836712"/>
            <a:ext cx="8208912" cy="5183406"/>
          </a:xfrm>
        </p:spPr>
      </p:pic>
      <p:sp>
        <p:nvSpPr>
          <p:cNvPr id="2" name="Slide Number Placeholder 1">
            <a:extLst>
              <a:ext uri="{FF2B5EF4-FFF2-40B4-BE49-F238E27FC236}">
                <a16:creationId xmlns:a16="http://schemas.microsoft.com/office/drawing/2014/main" id="{8FA3C161-2960-664F-B94F-C925642A87C7}"/>
              </a:ext>
            </a:extLst>
          </p:cNvPr>
          <p:cNvSpPr>
            <a:spLocks noGrp="1"/>
          </p:cNvSpPr>
          <p:nvPr>
            <p:ph type="sldNum" sz="quarter" idx="10"/>
          </p:nvPr>
        </p:nvSpPr>
        <p:spPr/>
        <p:txBody>
          <a:bodyPr/>
          <a:lstStyle/>
          <a:p>
            <a:fld id="{B4F49188-B9B2-5043-BA6C-BCB3D7C7BCA4}" type="slidenum">
              <a:rPr lang="en-US" smtClean="0"/>
              <a:t>54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B75874A2-DD62-874C-B3AB-9714E05B7EF6}"/>
              </a:ext>
            </a:extLst>
          </p:cNvPr>
          <p:cNvPicPr>
            <a:picLocks noGrp="1" noChangeAspect="1"/>
          </p:cNvPicPr>
          <p:nvPr>
            <p:ph idx="1"/>
          </p:nvPr>
        </p:nvPicPr>
        <p:blipFill>
          <a:blip r:embed="rId3"/>
          <a:stretch>
            <a:fillRect/>
          </a:stretch>
        </p:blipFill>
        <p:spPr>
          <a:xfrm>
            <a:off x="467544" y="656810"/>
            <a:ext cx="8424936" cy="5402948"/>
          </a:xfrm>
        </p:spPr>
      </p:pic>
      <p:sp>
        <p:nvSpPr>
          <p:cNvPr id="2" name="Slide Number Placeholder 1">
            <a:extLst>
              <a:ext uri="{FF2B5EF4-FFF2-40B4-BE49-F238E27FC236}">
                <a16:creationId xmlns:a16="http://schemas.microsoft.com/office/drawing/2014/main" id="{FD23BE99-1ACB-034A-A32F-701DF95A79D0}"/>
              </a:ext>
            </a:extLst>
          </p:cNvPr>
          <p:cNvSpPr>
            <a:spLocks noGrp="1"/>
          </p:cNvSpPr>
          <p:nvPr>
            <p:ph type="sldNum" sz="quarter" idx="10"/>
          </p:nvPr>
        </p:nvSpPr>
        <p:spPr/>
        <p:txBody>
          <a:bodyPr/>
          <a:lstStyle/>
          <a:p>
            <a:fld id="{B4F49188-B9B2-5043-BA6C-BCB3D7C7BCA4}" type="slidenum">
              <a:rPr lang="en-US" smtClean="0"/>
              <a:t>55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1C0ADC-B19B-B746-A8B7-180F03448B7A}"/>
              </a:ext>
            </a:extLst>
          </p:cNvPr>
          <p:cNvSpPr>
            <a:spLocks noGrp="1"/>
          </p:cNvSpPr>
          <p:nvPr>
            <p:ph type="title"/>
          </p:nvPr>
        </p:nvSpPr>
        <p:spPr/>
        <p:txBody>
          <a:bodyPr>
            <a:normAutofit fontScale="90000"/>
          </a:bodyPr>
          <a:lstStyle/>
          <a:p>
            <a:r>
              <a:rPr lang="el-GR" altLang="en-US" dirty="0"/>
              <a:t>Ποια προσέγγιση είναι </a:t>
            </a:r>
            <a:r>
              <a:rPr lang="en-US" altLang="en-US" dirty="0"/>
              <a:t>«</a:t>
            </a:r>
            <a:r>
              <a:rPr lang="el-GR" altLang="en-US" dirty="0"/>
              <a:t>ορθή</a:t>
            </a:r>
            <a:r>
              <a:rPr lang="en-US" altLang="en-US" dirty="0"/>
              <a:t>»</a:t>
            </a:r>
            <a:r>
              <a:rPr lang="el-GR" altLang="en-US" dirty="0"/>
              <a:t>;</a:t>
            </a:r>
            <a:br>
              <a:rPr lang="el-GR" altLang="en-US" dirty="0"/>
            </a:br>
            <a:endParaRPr lang="en-US" dirty="0"/>
          </a:p>
        </p:txBody>
      </p:sp>
      <p:sp>
        <p:nvSpPr>
          <p:cNvPr id="7" name="Content Placeholder 6">
            <a:extLst>
              <a:ext uri="{FF2B5EF4-FFF2-40B4-BE49-F238E27FC236}">
                <a16:creationId xmlns:a16="http://schemas.microsoft.com/office/drawing/2014/main" id="{BA74263E-0555-404D-AF91-006C2AF9D61B}"/>
              </a:ext>
            </a:extLst>
          </p:cNvPr>
          <p:cNvSpPr>
            <a:spLocks noGrp="1"/>
          </p:cNvSpPr>
          <p:nvPr>
            <p:ph idx="1"/>
          </p:nvPr>
        </p:nvSpPr>
        <p:spPr/>
        <p:txBody>
          <a:bodyPr/>
          <a:lstStyle/>
          <a:p>
            <a:r>
              <a:rPr lang="el-GR" altLang="en-US" dirty="0"/>
              <a:t>Μια λανθασμένη ερώτηση, διότι:</a:t>
            </a:r>
          </a:p>
          <a:p>
            <a:pPr lvl="1"/>
            <a:r>
              <a:rPr lang="el-GR" altLang="en-US" dirty="0"/>
              <a:t>Κάθε προσέγγιση βασίζεται σε δικές της αρχές και εστιάζει σε διαφορετικές πλευρές της ανάπτυξης</a:t>
            </a:r>
          </a:p>
          <a:p>
            <a:pPr lvl="1"/>
            <a:r>
              <a:rPr lang="el-GR" altLang="en-US" dirty="0"/>
              <a:t>Το ίδιο αναπτυξιακό φαινόμενο μπορεί να εξεταστεί ταυτόχρονα από διαφορετικές οπτικές γωνίες</a:t>
            </a:r>
          </a:p>
          <a:p>
            <a:endParaRPr lang="en-US" dirty="0"/>
          </a:p>
        </p:txBody>
      </p:sp>
      <p:sp>
        <p:nvSpPr>
          <p:cNvPr id="2" name="Slide Number Placeholder 1">
            <a:extLst>
              <a:ext uri="{FF2B5EF4-FFF2-40B4-BE49-F238E27FC236}">
                <a16:creationId xmlns:a16="http://schemas.microsoft.com/office/drawing/2014/main" id="{A931483D-8A8F-A241-974F-C2F1B603A595}"/>
              </a:ext>
            </a:extLst>
          </p:cNvPr>
          <p:cNvSpPr>
            <a:spLocks noGrp="1"/>
          </p:cNvSpPr>
          <p:nvPr>
            <p:ph type="sldNum" sz="quarter" idx="10"/>
          </p:nvPr>
        </p:nvSpPr>
        <p:spPr/>
        <p:txBody>
          <a:bodyPr/>
          <a:lstStyle/>
          <a:p>
            <a:fld id="{646A23D0-32A8-5A40-A5A1-2A2D6C6A324E}" type="slidenum">
              <a:rPr lang="en-US" smtClean="0"/>
              <a:t>56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2C284-BAD4-F246-A6FB-7BD6360C6A07}"/>
              </a:ext>
            </a:extLst>
          </p:cNvPr>
          <p:cNvSpPr>
            <a:spLocks noGrp="1"/>
          </p:cNvSpPr>
          <p:nvPr>
            <p:ph type="title"/>
          </p:nvPr>
        </p:nvSpPr>
        <p:spPr/>
        <p:txBody>
          <a:bodyPr>
            <a:normAutofit fontScale="90000"/>
          </a:bodyPr>
          <a:lstStyle/>
          <a:p>
            <a:r>
              <a:rPr lang="el-GR" altLang="en-US" dirty="0"/>
              <a:t>Μέθοδοι Έρευνας: </a:t>
            </a:r>
            <a:br>
              <a:rPr lang="el-GR" altLang="en-US" dirty="0"/>
            </a:br>
            <a:r>
              <a:rPr lang="el-GR" altLang="en-US" dirty="0"/>
              <a:t>Η Επιστημονική Μέθοδος</a:t>
            </a:r>
            <a:br>
              <a:rPr lang="el-GR" altLang="en-US" dirty="0"/>
            </a:br>
            <a:endParaRPr lang="en-US" dirty="0"/>
          </a:p>
        </p:txBody>
      </p:sp>
      <p:sp>
        <p:nvSpPr>
          <p:cNvPr id="7" name="Content Placeholder 6">
            <a:extLst>
              <a:ext uri="{FF2B5EF4-FFF2-40B4-BE49-F238E27FC236}">
                <a16:creationId xmlns:a16="http://schemas.microsoft.com/office/drawing/2014/main" id="{E0B093B0-1E9C-3A4D-A064-86CF3AEFBA31}"/>
              </a:ext>
            </a:extLst>
          </p:cNvPr>
          <p:cNvSpPr>
            <a:spLocks noGrp="1"/>
          </p:cNvSpPr>
          <p:nvPr>
            <p:ph idx="1"/>
          </p:nvPr>
        </p:nvSpPr>
        <p:spPr/>
        <p:txBody>
          <a:bodyPr/>
          <a:lstStyle/>
          <a:p>
            <a:r>
              <a:rPr lang="el-GR" altLang="en-US" dirty="0"/>
              <a:t>Εντοπισμός ερωτημάτων</a:t>
            </a:r>
          </a:p>
          <a:p>
            <a:r>
              <a:rPr lang="el-GR" altLang="en-US" dirty="0"/>
              <a:t>Διαμόρφωση ερμηνευτικής υπόθεσης</a:t>
            </a:r>
          </a:p>
          <a:p>
            <a:r>
              <a:rPr lang="el-GR" altLang="en-US" dirty="0"/>
              <a:t>Διεξαγωγή της έρευνας, η οποία είτε επιβεβαιώνει είτε απορρίπτει την υπόθεση</a:t>
            </a:r>
          </a:p>
          <a:p>
            <a:endParaRPr lang="en-US" dirty="0"/>
          </a:p>
        </p:txBody>
      </p:sp>
      <p:sp>
        <p:nvSpPr>
          <p:cNvPr id="2" name="Slide Number Placeholder 1">
            <a:extLst>
              <a:ext uri="{FF2B5EF4-FFF2-40B4-BE49-F238E27FC236}">
                <a16:creationId xmlns:a16="http://schemas.microsoft.com/office/drawing/2014/main" id="{37F25E0E-2E01-4343-A760-41CCF48DC20E}"/>
              </a:ext>
            </a:extLst>
          </p:cNvPr>
          <p:cNvSpPr>
            <a:spLocks noGrp="1"/>
          </p:cNvSpPr>
          <p:nvPr>
            <p:ph type="sldNum" sz="quarter" idx="10"/>
          </p:nvPr>
        </p:nvSpPr>
        <p:spPr/>
        <p:txBody>
          <a:bodyPr/>
          <a:lstStyle/>
          <a:p>
            <a:fld id="{646A23D0-32A8-5A40-A5A1-2A2D6C6A324E}" type="slidenum">
              <a:rPr lang="en-US" smtClean="0"/>
              <a:t>57</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0C0983-CC76-F24D-8BCE-B82F53B0CD91}"/>
              </a:ext>
            </a:extLst>
          </p:cNvPr>
          <p:cNvSpPr>
            <a:spLocks noGrp="1"/>
          </p:cNvSpPr>
          <p:nvPr>
            <p:ph type="title"/>
          </p:nvPr>
        </p:nvSpPr>
        <p:spPr/>
        <p:txBody>
          <a:bodyPr/>
          <a:lstStyle/>
          <a:p>
            <a:r>
              <a:rPr lang="el-GR" altLang="en-US" dirty="0"/>
              <a:t>Επιλογή Ερευνητικής Στρατηγικής</a:t>
            </a:r>
            <a:endParaRPr lang="en-US" dirty="0"/>
          </a:p>
        </p:txBody>
      </p:sp>
      <p:sp>
        <p:nvSpPr>
          <p:cNvPr id="7" name="Content Placeholder 6">
            <a:extLst>
              <a:ext uri="{FF2B5EF4-FFF2-40B4-BE49-F238E27FC236}">
                <a16:creationId xmlns:a16="http://schemas.microsoft.com/office/drawing/2014/main" id="{99FA30AF-D8AF-8F40-95BF-33358836CA0B}"/>
              </a:ext>
            </a:extLst>
          </p:cNvPr>
          <p:cNvSpPr>
            <a:spLocks noGrp="1"/>
          </p:cNvSpPr>
          <p:nvPr>
            <p:ph idx="1"/>
          </p:nvPr>
        </p:nvSpPr>
        <p:spPr/>
        <p:txBody>
          <a:bodyPr/>
          <a:lstStyle/>
          <a:p>
            <a:r>
              <a:rPr lang="el-GR" altLang="en-US" dirty="0" err="1"/>
              <a:t>Συναφειακή</a:t>
            </a:r>
            <a:r>
              <a:rPr lang="el-GR" altLang="en-US" dirty="0"/>
              <a:t> έρευνα: </a:t>
            </a:r>
            <a:r>
              <a:rPr lang="el-GR" altLang="en-US" dirty="0" err="1"/>
              <a:t>Συμμεταβολή</a:t>
            </a:r>
            <a:endParaRPr lang="el-GR" altLang="en-US" dirty="0"/>
          </a:p>
          <a:p>
            <a:r>
              <a:rPr lang="el-GR" altLang="en-US" dirty="0"/>
              <a:t>Πειραματική έρευνα: Πείραμα</a:t>
            </a:r>
          </a:p>
        </p:txBody>
      </p:sp>
      <p:sp>
        <p:nvSpPr>
          <p:cNvPr id="2" name="Slide Number Placeholder 1">
            <a:extLst>
              <a:ext uri="{FF2B5EF4-FFF2-40B4-BE49-F238E27FC236}">
                <a16:creationId xmlns:a16="http://schemas.microsoft.com/office/drawing/2014/main" id="{42ABCD99-9125-A545-9BA5-686A0D87E4B8}"/>
              </a:ext>
            </a:extLst>
          </p:cNvPr>
          <p:cNvSpPr>
            <a:spLocks noGrp="1"/>
          </p:cNvSpPr>
          <p:nvPr>
            <p:ph type="sldNum" sz="quarter" idx="10"/>
          </p:nvPr>
        </p:nvSpPr>
        <p:spPr/>
        <p:txBody>
          <a:bodyPr/>
          <a:lstStyle/>
          <a:p>
            <a:fld id="{646A23D0-32A8-5A40-A5A1-2A2D6C6A324E}" type="slidenum">
              <a:rPr lang="en-US" smtClean="0"/>
              <a:t>58</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147D3A-1D95-6041-BB3A-BC6C4DA6FB95}"/>
              </a:ext>
            </a:extLst>
          </p:cNvPr>
          <p:cNvSpPr>
            <a:spLocks noGrp="1"/>
          </p:cNvSpPr>
          <p:nvPr>
            <p:ph type="title"/>
          </p:nvPr>
        </p:nvSpPr>
        <p:spPr/>
        <p:txBody>
          <a:bodyPr/>
          <a:lstStyle/>
          <a:p>
            <a:r>
              <a:rPr lang="el-GR" altLang="en-US" dirty="0" err="1"/>
              <a:t>Συναφειακές</a:t>
            </a:r>
            <a:r>
              <a:rPr lang="el-GR" altLang="en-US" dirty="0"/>
              <a:t> Έρευνες</a:t>
            </a:r>
            <a:endParaRPr lang="en-US" dirty="0"/>
          </a:p>
        </p:txBody>
      </p:sp>
      <p:sp>
        <p:nvSpPr>
          <p:cNvPr id="7" name="Content Placeholder 6">
            <a:extLst>
              <a:ext uri="{FF2B5EF4-FFF2-40B4-BE49-F238E27FC236}">
                <a16:creationId xmlns:a16="http://schemas.microsoft.com/office/drawing/2014/main" id="{F3C93E29-92D8-A845-8D1F-F8E77083BBDE}"/>
              </a:ext>
            </a:extLst>
          </p:cNvPr>
          <p:cNvSpPr>
            <a:spLocks noGrp="1"/>
          </p:cNvSpPr>
          <p:nvPr>
            <p:ph idx="1"/>
          </p:nvPr>
        </p:nvSpPr>
        <p:spPr/>
        <p:txBody>
          <a:bodyPr/>
          <a:lstStyle/>
          <a:p>
            <a:r>
              <a:rPr lang="el-GR" altLang="en-US" dirty="0"/>
              <a:t>Δείκτης συνάφειας/Συντελεστής συσχέτισης:</a:t>
            </a:r>
          </a:p>
          <a:p>
            <a:pPr lvl="1"/>
            <a:r>
              <a:rPr lang="el-GR" altLang="en-US" dirty="0"/>
              <a:t>Η </a:t>
            </a:r>
            <a:r>
              <a:rPr lang="el-GR" altLang="en-US" b="1" dirty="0">
                <a:solidFill>
                  <a:schemeClr val="accent2">
                    <a:lumMod val="75000"/>
                  </a:schemeClr>
                </a:solidFill>
              </a:rPr>
              <a:t>ισχύς</a:t>
            </a:r>
            <a:r>
              <a:rPr lang="el-GR" altLang="en-US" dirty="0"/>
              <a:t> και η </a:t>
            </a:r>
            <a:r>
              <a:rPr lang="el-GR" altLang="en-US" b="1" dirty="0">
                <a:solidFill>
                  <a:schemeClr val="accent2">
                    <a:lumMod val="75000"/>
                  </a:schemeClr>
                </a:solidFill>
              </a:rPr>
              <a:t>κατεύθυνση</a:t>
            </a:r>
            <a:r>
              <a:rPr lang="el-GR" altLang="en-US" dirty="0"/>
              <a:t> της συσχέτισης ανάμεσα σε δύο μεταβλητές αντιπροσωπεύεται από αριθμητικό δείκτη που κυμαίνεται από το +1,00 μέχρι το − 1,00</a:t>
            </a:r>
          </a:p>
          <a:p>
            <a:r>
              <a:rPr lang="el-GR" altLang="en-US" dirty="0"/>
              <a:t>Η συνάφεια:</a:t>
            </a:r>
          </a:p>
          <a:p>
            <a:pPr lvl="1"/>
            <a:r>
              <a:rPr lang="el-GR" altLang="en-US" dirty="0"/>
              <a:t>Παρέχει σημαντικές πληροφορίες, αλλά</a:t>
            </a:r>
          </a:p>
          <a:p>
            <a:pPr lvl="1"/>
            <a:r>
              <a:rPr lang="el-GR" altLang="en-US" b="1" dirty="0">
                <a:solidFill>
                  <a:schemeClr val="accent2">
                    <a:lumMod val="75000"/>
                  </a:schemeClr>
                </a:solidFill>
              </a:rPr>
              <a:t>Δεν</a:t>
            </a:r>
            <a:r>
              <a:rPr lang="el-GR" altLang="en-US" dirty="0"/>
              <a:t> αποδεικνύει αιτιώδη σχέση</a:t>
            </a:r>
          </a:p>
          <a:p>
            <a:endParaRPr lang="en-US" dirty="0"/>
          </a:p>
        </p:txBody>
      </p:sp>
      <p:sp>
        <p:nvSpPr>
          <p:cNvPr id="2" name="Slide Number Placeholder 1">
            <a:extLst>
              <a:ext uri="{FF2B5EF4-FFF2-40B4-BE49-F238E27FC236}">
                <a16:creationId xmlns:a16="http://schemas.microsoft.com/office/drawing/2014/main" id="{C1B12903-B21F-BD4B-BEFF-1E5E09FF1DE2}"/>
              </a:ext>
            </a:extLst>
          </p:cNvPr>
          <p:cNvSpPr>
            <a:spLocks noGrp="1"/>
          </p:cNvSpPr>
          <p:nvPr>
            <p:ph type="sldNum" sz="quarter" idx="10"/>
          </p:nvPr>
        </p:nvSpPr>
        <p:spPr/>
        <p:txBody>
          <a:bodyPr/>
          <a:lstStyle/>
          <a:p>
            <a:fld id="{646A23D0-32A8-5A40-A5A1-2A2D6C6A324E}" type="slidenum">
              <a:rPr lang="en-US" smtClean="0"/>
              <a:t>59</a:t>
            </a:fld>
            <a:endParaRPr lang="en-US"/>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2177-9E2B-174C-AA72-0EE187C1B459}"/>
              </a:ext>
            </a:extLst>
          </p:cNvPr>
          <p:cNvSpPr>
            <a:spLocks noGrp="1"/>
          </p:cNvSpPr>
          <p:nvPr>
            <p:ph type="title"/>
          </p:nvPr>
        </p:nvSpPr>
        <p:spPr/>
        <p:txBody>
          <a:bodyPr/>
          <a:lstStyle/>
          <a:p>
            <a:r>
              <a:rPr lang="el-GR" altLang="en-US" dirty="0"/>
              <a:t>Στοιχεία της αναπτυξιακής μελέτης</a:t>
            </a:r>
            <a:endParaRPr lang="en-US" dirty="0"/>
          </a:p>
        </p:txBody>
      </p:sp>
      <p:sp>
        <p:nvSpPr>
          <p:cNvPr id="3" name="Content Placeholder 2">
            <a:extLst>
              <a:ext uri="{FF2B5EF4-FFF2-40B4-BE49-F238E27FC236}">
                <a16:creationId xmlns:a16="http://schemas.microsoft.com/office/drawing/2014/main" id="{36F9F177-A7E7-C14B-97FD-BEDDE2EBBADA}"/>
              </a:ext>
            </a:extLst>
          </p:cNvPr>
          <p:cNvSpPr>
            <a:spLocks noGrp="1"/>
          </p:cNvSpPr>
          <p:nvPr>
            <p:ph idx="1"/>
          </p:nvPr>
        </p:nvSpPr>
        <p:spPr/>
        <p:txBody>
          <a:bodyPr/>
          <a:lstStyle/>
          <a:p>
            <a:r>
              <a:rPr lang="el-GR" altLang="en-US" dirty="0"/>
              <a:t>Επιστημονική, αναπτυξιακή προσέγγιση που εστιάζει στη </a:t>
            </a:r>
            <a:r>
              <a:rPr lang="el-GR" altLang="en-US" b="1" dirty="0">
                <a:solidFill>
                  <a:schemeClr val="accent2">
                    <a:lumMod val="75000"/>
                  </a:schemeClr>
                </a:solidFill>
              </a:rPr>
              <a:t>συνεχή</a:t>
            </a:r>
            <a:r>
              <a:rPr lang="el-GR" altLang="en-US" dirty="0"/>
              <a:t> ανθρώπινη ανάπτυξη</a:t>
            </a:r>
          </a:p>
          <a:p>
            <a:r>
              <a:rPr lang="el-GR" altLang="en-US" b="1" dirty="0">
                <a:solidFill>
                  <a:schemeClr val="accent2">
                    <a:lumMod val="75000"/>
                  </a:schemeClr>
                </a:solidFill>
              </a:rPr>
              <a:t>Όλες</a:t>
            </a:r>
            <a:r>
              <a:rPr lang="el-GR" altLang="en-US" dirty="0"/>
              <a:t> οι περίοδοι της ζωής εμπεριέχουν τη δυνατότητα για αύξηση και μείωση των ικανοτήτων</a:t>
            </a:r>
          </a:p>
          <a:p>
            <a:r>
              <a:rPr lang="el-GR" altLang="en-US" dirty="0"/>
              <a:t>Η διαδικασία της ανάπτυξης περιλαμβάνει </a:t>
            </a:r>
            <a:r>
              <a:rPr lang="el-GR" altLang="en-US" b="1" dirty="0">
                <a:solidFill>
                  <a:schemeClr val="accent2">
                    <a:lumMod val="75000"/>
                  </a:schemeClr>
                </a:solidFill>
              </a:rPr>
              <a:t>όλες τις πλευρές</a:t>
            </a:r>
            <a:r>
              <a:rPr lang="el-GR" altLang="en-US" dirty="0">
                <a:solidFill>
                  <a:schemeClr val="accent2">
                    <a:lumMod val="75000"/>
                  </a:schemeClr>
                </a:solidFill>
              </a:rPr>
              <a:t> </a:t>
            </a:r>
            <a:r>
              <a:rPr lang="el-GR" altLang="en-US" dirty="0"/>
              <a:t>της ζωής του ανθρώπου</a:t>
            </a:r>
          </a:p>
          <a:p>
            <a:r>
              <a:rPr lang="el-GR" altLang="en-US" dirty="0"/>
              <a:t>Ούτε η </a:t>
            </a:r>
            <a:r>
              <a:rPr lang="el-GR" altLang="en-US" b="1" dirty="0">
                <a:solidFill>
                  <a:schemeClr val="accent2">
                    <a:lumMod val="75000"/>
                  </a:schemeClr>
                </a:solidFill>
              </a:rPr>
              <a:t>κληρονομικότητα</a:t>
            </a:r>
            <a:r>
              <a:rPr lang="el-GR" altLang="en-US" dirty="0"/>
              <a:t> ούτε το </a:t>
            </a:r>
            <a:r>
              <a:rPr lang="el-GR" altLang="en-US" b="1" dirty="0">
                <a:solidFill>
                  <a:schemeClr val="accent2">
                    <a:lumMod val="75000"/>
                  </a:schemeClr>
                </a:solidFill>
              </a:rPr>
              <a:t>περιβάλλον</a:t>
            </a:r>
            <a:r>
              <a:rPr lang="el-GR" altLang="en-US" dirty="0"/>
              <a:t> από μόνα τους μπορούν να ερμηνεύσουν το σύνολο της ανθρώπινης ανάπτυξης</a:t>
            </a:r>
            <a:endParaRPr lang="en-US" altLang="en-US" dirty="0"/>
          </a:p>
          <a:p>
            <a:endParaRPr lang="el-GR" altLang="en-US" dirty="0"/>
          </a:p>
          <a:p>
            <a:endParaRPr lang="en-US" dirty="0"/>
          </a:p>
        </p:txBody>
      </p:sp>
      <p:sp>
        <p:nvSpPr>
          <p:cNvPr id="4" name="Slide Number Placeholder 3">
            <a:extLst>
              <a:ext uri="{FF2B5EF4-FFF2-40B4-BE49-F238E27FC236}">
                <a16:creationId xmlns:a16="http://schemas.microsoft.com/office/drawing/2014/main" id="{25027DF5-5DB8-B64B-B78E-8467E74D0B80}"/>
              </a:ext>
            </a:extLst>
          </p:cNvPr>
          <p:cNvSpPr>
            <a:spLocks noGrp="1"/>
          </p:cNvSpPr>
          <p:nvPr>
            <p:ph type="sldNum" sz="quarter" idx="10"/>
          </p:nvPr>
        </p:nvSpPr>
        <p:spPr/>
        <p:txBody>
          <a:bodyPr/>
          <a:lstStyle/>
          <a:p>
            <a:fld id="{646A23D0-32A8-5A40-A5A1-2A2D6C6A324E}" type="slidenum">
              <a:rPr lang="en-US" smtClean="0"/>
              <a:t>6</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A379CA-32D7-B44F-BEA2-7CF6F8BD5812}"/>
              </a:ext>
            </a:extLst>
          </p:cNvPr>
          <p:cNvSpPr>
            <a:spLocks noGrp="1"/>
          </p:cNvSpPr>
          <p:nvPr>
            <p:ph type="title"/>
          </p:nvPr>
        </p:nvSpPr>
        <p:spPr/>
        <p:txBody>
          <a:bodyPr/>
          <a:lstStyle/>
          <a:p>
            <a:r>
              <a:rPr lang="el-GR" dirty="0"/>
              <a:t>Σχήμα 1.3 </a:t>
            </a:r>
            <a:r>
              <a:rPr lang="el-GR" dirty="0">
                <a:solidFill>
                  <a:schemeClr val="tx1"/>
                </a:solidFill>
              </a:rPr>
              <a:t>Εύρεση συσχέτισης/συνάφειας</a:t>
            </a:r>
            <a:endParaRPr lang="en-US" dirty="0">
              <a:solidFill>
                <a:schemeClr val="tx1"/>
              </a:solidFill>
            </a:endParaRPr>
          </a:p>
        </p:txBody>
      </p:sp>
      <p:sp>
        <p:nvSpPr>
          <p:cNvPr id="4" name="Content Placeholder 3">
            <a:extLst>
              <a:ext uri="{FF2B5EF4-FFF2-40B4-BE49-F238E27FC236}">
                <a16:creationId xmlns:a16="http://schemas.microsoft.com/office/drawing/2014/main" id="{4C583B98-D577-4142-ABA9-CE6279CA5D90}"/>
              </a:ext>
            </a:extLst>
          </p:cNvPr>
          <p:cNvSpPr>
            <a:spLocks noGrp="1"/>
          </p:cNvSpPr>
          <p:nvPr>
            <p:ph idx="1"/>
          </p:nvPr>
        </p:nvSpPr>
        <p:spPr>
          <a:xfrm>
            <a:off x="539553" y="5178944"/>
            <a:ext cx="7994848" cy="1778448"/>
          </a:xfrm>
        </p:spPr>
        <p:txBody>
          <a:bodyPr>
            <a:normAutofit fontScale="70000" lnSpcReduction="20000"/>
          </a:bodyPr>
          <a:lstStyle/>
          <a:p>
            <a:pPr marL="0" indent="0">
              <a:buNone/>
            </a:pPr>
            <a:r>
              <a:rPr lang="el-GR" dirty="0"/>
              <a:t>Το γεγονός ότι δύο παράγοντες παρουσιάζουν συσχέτιση μεταξύ τους δεν σημαίνει ότι ο ένας παράγων προκαλεί μεταβολές στον άλλο. Για παράδειγμα ας υποθέσουμε ότι μια έρευνας βρήκε συσχέτιση ανάμεσα στην παρακολούθηση βίαιων τηλεοπτικών προγραμμάτων και στην πραγματική, καθημερινή επιθετική συμπεριφορά στα παιδιά. Η συσχέτιση αυτή μπορεί να ερμηνευθεί με τρεις τρόπους (α) η παρακολούθηση τηλεοπτικών προγραμμάτων με υψηλά επίπεδα επιθετικότητας προκαλεί επιθετική συμπεριφορά στους τηλεθεατές, (β) τα παιδιά που συμπεριφέρονται με επιθετικό τρόπο επιλέγουν να παρακολουθήσουν τηλεοπτικά προγράμματα με υψηλά επίπεδα επιθετικότητας και (γ) ένας τρίτος παράγων, όπως το </a:t>
            </a:r>
            <a:r>
              <a:rPr lang="el-GR" dirty="0" err="1"/>
              <a:t>κοινωνικο</a:t>
            </a:r>
            <a:r>
              <a:rPr lang="el-GR" dirty="0"/>
              <a:t>-οικονομικό επίπεδο του παιδιού, οδηγεί τόσο σε υψηλά επίπεδα επιθετικότητας των τηλεθεατών όσο και στην επιλογή παρακολούθησης τηλεοπτικών προγραμμάτων με υψηλά επίπεδα επιθετικότητας</a:t>
            </a:r>
            <a:endParaRPr lang="en-US" dirty="0"/>
          </a:p>
        </p:txBody>
      </p:sp>
      <p:sp>
        <p:nvSpPr>
          <p:cNvPr id="7" name="Slide Number Placeholder 6">
            <a:extLst>
              <a:ext uri="{FF2B5EF4-FFF2-40B4-BE49-F238E27FC236}">
                <a16:creationId xmlns:a16="http://schemas.microsoft.com/office/drawing/2014/main" id="{FEBD0014-77B3-D846-BA6A-6EB8F45DD0FD}"/>
              </a:ext>
            </a:extLst>
          </p:cNvPr>
          <p:cNvSpPr>
            <a:spLocks noGrp="1"/>
          </p:cNvSpPr>
          <p:nvPr>
            <p:ph type="sldNum" sz="quarter" idx="4294967295"/>
          </p:nvPr>
        </p:nvSpPr>
        <p:spPr>
          <a:xfrm>
            <a:off x="7086600" y="6356350"/>
            <a:ext cx="2057400" cy="365125"/>
          </a:xfrm>
          <a:prstGeom prst="rect">
            <a:avLst/>
          </a:prstGeom>
        </p:spPr>
        <p:txBody>
          <a:bodyPr/>
          <a:lstStyle/>
          <a:p>
            <a:pPr algn="r"/>
            <a:fld id="{3D71A1E1-E579-B54B-A2FB-E21674EE6FF5}" type="slidenum">
              <a:rPr lang="en-US" smtClean="0"/>
              <a:pPr algn="r"/>
              <a:t>60</a:t>
            </a:fld>
            <a:endParaRPr lang="en-US"/>
          </a:p>
        </p:txBody>
      </p:sp>
      <p:pic>
        <p:nvPicPr>
          <p:cNvPr id="6" name="Content Placeholder 7" descr="A screenshot of a social media post&#10;&#10;Description automatically generated">
            <a:extLst>
              <a:ext uri="{FF2B5EF4-FFF2-40B4-BE49-F238E27FC236}">
                <a16:creationId xmlns:a16="http://schemas.microsoft.com/office/drawing/2014/main" id="{9EE82C96-C1A1-3E4C-8035-8C5435E8AF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2480" y="1196752"/>
            <a:ext cx="6267792" cy="3694161"/>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62BA5FEB-22B9-4486-A0DC-B445C3F20DFD}"/>
              </a:ext>
            </a:extLst>
          </p:cNvPr>
          <p:cNvCxnSpPr/>
          <p:nvPr/>
        </p:nvCxnSpPr>
        <p:spPr>
          <a:xfrm>
            <a:off x="1835150" y="1268413"/>
            <a:ext cx="0" cy="381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5452FC8E-AC00-4121-993D-3502E2D990CD}"/>
              </a:ext>
            </a:extLst>
          </p:cNvPr>
          <p:cNvCxnSpPr/>
          <p:nvPr/>
        </p:nvCxnSpPr>
        <p:spPr>
          <a:xfrm flipV="1">
            <a:off x="1835150" y="5013325"/>
            <a:ext cx="4608513" cy="73025"/>
          </a:xfrm>
          <a:prstGeom prst="line">
            <a:avLst/>
          </a:prstGeom>
        </p:spPr>
        <p:style>
          <a:lnRef idx="1">
            <a:schemeClr val="accent1"/>
          </a:lnRef>
          <a:fillRef idx="0">
            <a:schemeClr val="accent1"/>
          </a:fillRef>
          <a:effectRef idx="0">
            <a:schemeClr val="accent1"/>
          </a:effectRef>
          <a:fontRef idx="minor">
            <a:schemeClr val="tx1"/>
          </a:fontRef>
        </p:style>
      </p:cxnSp>
      <p:sp>
        <p:nvSpPr>
          <p:cNvPr id="32772" name="TextBox 10">
            <a:extLst>
              <a:ext uri="{FF2B5EF4-FFF2-40B4-BE49-F238E27FC236}">
                <a16:creationId xmlns:a16="http://schemas.microsoft.com/office/drawing/2014/main" id="{6EB0FAE3-DA49-449B-A506-5549AE1EE47B}"/>
              </a:ext>
            </a:extLst>
          </p:cNvPr>
          <p:cNvSpPr txBox="1">
            <a:spLocks noChangeArrowheads="1"/>
          </p:cNvSpPr>
          <p:nvPr/>
        </p:nvSpPr>
        <p:spPr bwMode="auto">
          <a:xfrm>
            <a:off x="1819275" y="5516563"/>
            <a:ext cx="1036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400"/>
              <a:t>Ηλικία</a:t>
            </a:r>
          </a:p>
        </p:txBody>
      </p:sp>
      <p:sp>
        <p:nvSpPr>
          <p:cNvPr id="32773" name="TextBox 11">
            <a:extLst>
              <a:ext uri="{FF2B5EF4-FFF2-40B4-BE49-F238E27FC236}">
                <a16:creationId xmlns:a16="http://schemas.microsoft.com/office/drawing/2014/main" id="{553ABE4A-A85D-4C89-ACEB-096A1E9A9CBA}"/>
              </a:ext>
            </a:extLst>
          </p:cNvPr>
          <p:cNvSpPr txBox="1">
            <a:spLocks noChangeArrowheads="1"/>
          </p:cNvSpPr>
          <p:nvPr/>
        </p:nvSpPr>
        <p:spPr bwMode="auto">
          <a:xfrm>
            <a:off x="1851025" y="5157788"/>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400"/>
              <a:t>12</a:t>
            </a:r>
          </a:p>
        </p:txBody>
      </p:sp>
      <p:sp>
        <p:nvSpPr>
          <p:cNvPr id="32774" name="TextBox 12">
            <a:extLst>
              <a:ext uri="{FF2B5EF4-FFF2-40B4-BE49-F238E27FC236}">
                <a16:creationId xmlns:a16="http://schemas.microsoft.com/office/drawing/2014/main" id="{F73E0293-33B9-46BB-8E27-454177A3A6F9}"/>
              </a:ext>
            </a:extLst>
          </p:cNvPr>
          <p:cNvSpPr txBox="1">
            <a:spLocks noChangeArrowheads="1"/>
          </p:cNvSpPr>
          <p:nvPr/>
        </p:nvSpPr>
        <p:spPr bwMode="auto">
          <a:xfrm>
            <a:off x="6024563" y="5159375"/>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400"/>
              <a:t>20</a:t>
            </a:r>
          </a:p>
        </p:txBody>
      </p:sp>
      <p:sp>
        <p:nvSpPr>
          <p:cNvPr id="32775" name="TextBox 13">
            <a:extLst>
              <a:ext uri="{FF2B5EF4-FFF2-40B4-BE49-F238E27FC236}">
                <a16:creationId xmlns:a16="http://schemas.microsoft.com/office/drawing/2014/main" id="{2FEB61D2-42E6-40F5-BEA8-82D9A9A22D19}"/>
              </a:ext>
            </a:extLst>
          </p:cNvPr>
          <p:cNvSpPr txBox="1">
            <a:spLocks noChangeArrowheads="1"/>
          </p:cNvSpPr>
          <p:nvPr/>
        </p:nvSpPr>
        <p:spPr bwMode="auto">
          <a:xfrm rot="-5400000">
            <a:off x="141288" y="2852738"/>
            <a:ext cx="2265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400"/>
              <a:t>Αντανακλαστικά</a:t>
            </a:r>
            <a:endParaRPr lang="el-GR" altLang="el-GR" sz="2400" i="1"/>
          </a:p>
        </p:txBody>
      </p:sp>
      <p:sp>
        <p:nvSpPr>
          <p:cNvPr id="13" name="Arc 12">
            <a:extLst>
              <a:ext uri="{FF2B5EF4-FFF2-40B4-BE49-F238E27FC236}">
                <a16:creationId xmlns:a16="http://schemas.microsoft.com/office/drawing/2014/main" id="{A5228823-5C43-45EB-92F6-AE1A912F91FB}"/>
              </a:ext>
            </a:extLst>
          </p:cNvPr>
          <p:cNvSpPr/>
          <p:nvPr/>
        </p:nvSpPr>
        <p:spPr>
          <a:xfrm rot="16555943">
            <a:off x="3144838" y="2028825"/>
            <a:ext cx="5140325" cy="6257925"/>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8129C5A4-FD2D-4A2C-97FC-2D15C818D88F}"/>
              </a:ext>
            </a:extLst>
          </p:cNvPr>
          <p:cNvCxnSpPr/>
          <p:nvPr/>
        </p:nvCxnSpPr>
        <p:spPr>
          <a:xfrm>
            <a:off x="1835150" y="1268413"/>
            <a:ext cx="0" cy="381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1BCDE2F3-9A35-4845-A8D2-7735932EC05E}"/>
              </a:ext>
            </a:extLst>
          </p:cNvPr>
          <p:cNvCxnSpPr/>
          <p:nvPr/>
        </p:nvCxnSpPr>
        <p:spPr>
          <a:xfrm flipV="1">
            <a:off x="1763713" y="5084763"/>
            <a:ext cx="4422775" cy="20637"/>
          </a:xfrm>
          <a:prstGeom prst="line">
            <a:avLst/>
          </a:prstGeom>
        </p:spPr>
        <p:style>
          <a:lnRef idx="1">
            <a:schemeClr val="accent1"/>
          </a:lnRef>
          <a:fillRef idx="0">
            <a:schemeClr val="accent1"/>
          </a:fillRef>
          <a:effectRef idx="0">
            <a:schemeClr val="accent1"/>
          </a:effectRef>
          <a:fontRef idx="minor">
            <a:schemeClr val="tx1"/>
          </a:fontRef>
        </p:style>
      </p:cxnSp>
      <p:sp>
        <p:nvSpPr>
          <p:cNvPr id="33796" name="TextBox 10">
            <a:extLst>
              <a:ext uri="{FF2B5EF4-FFF2-40B4-BE49-F238E27FC236}">
                <a16:creationId xmlns:a16="http://schemas.microsoft.com/office/drawing/2014/main" id="{A864C964-816D-4B28-865F-4927847D0188}"/>
              </a:ext>
            </a:extLst>
          </p:cNvPr>
          <p:cNvSpPr txBox="1">
            <a:spLocks noChangeArrowheads="1"/>
          </p:cNvSpPr>
          <p:nvPr/>
        </p:nvSpPr>
        <p:spPr bwMode="auto">
          <a:xfrm>
            <a:off x="1819275" y="5516563"/>
            <a:ext cx="1036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400"/>
              <a:t>Ηλικία</a:t>
            </a:r>
          </a:p>
        </p:txBody>
      </p:sp>
      <p:sp>
        <p:nvSpPr>
          <p:cNvPr id="33797" name="TextBox 11">
            <a:extLst>
              <a:ext uri="{FF2B5EF4-FFF2-40B4-BE49-F238E27FC236}">
                <a16:creationId xmlns:a16="http://schemas.microsoft.com/office/drawing/2014/main" id="{0929DFE7-4F2E-4A56-A2E3-BA4906A5EBCB}"/>
              </a:ext>
            </a:extLst>
          </p:cNvPr>
          <p:cNvSpPr txBox="1">
            <a:spLocks noChangeArrowheads="1"/>
          </p:cNvSpPr>
          <p:nvPr/>
        </p:nvSpPr>
        <p:spPr bwMode="auto">
          <a:xfrm>
            <a:off x="1851025" y="5157788"/>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400"/>
              <a:t>12</a:t>
            </a:r>
          </a:p>
        </p:txBody>
      </p:sp>
      <p:sp>
        <p:nvSpPr>
          <p:cNvPr id="33798" name="TextBox 12">
            <a:extLst>
              <a:ext uri="{FF2B5EF4-FFF2-40B4-BE49-F238E27FC236}">
                <a16:creationId xmlns:a16="http://schemas.microsoft.com/office/drawing/2014/main" id="{5C6D7D94-4C39-4516-ADB5-DDD40304AB2B}"/>
              </a:ext>
            </a:extLst>
          </p:cNvPr>
          <p:cNvSpPr txBox="1">
            <a:spLocks noChangeArrowheads="1"/>
          </p:cNvSpPr>
          <p:nvPr/>
        </p:nvSpPr>
        <p:spPr bwMode="auto">
          <a:xfrm>
            <a:off x="6011863" y="513715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400"/>
              <a:t>70</a:t>
            </a:r>
          </a:p>
        </p:txBody>
      </p:sp>
      <p:sp>
        <p:nvSpPr>
          <p:cNvPr id="33799" name="TextBox 13">
            <a:extLst>
              <a:ext uri="{FF2B5EF4-FFF2-40B4-BE49-F238E27FC236}">
                <a16:creationId xmlns:a16="http://schemas.microsoft.com/office/drawing/2014/main" id="{A0CD96E7-1A9E-4E42-9020-87887B66AAAE}"/>
              </a:ext>
            </a:extLst>
          </p:cNvPr>
          <p:cNvSpPr txBox="1">
            <a:spLocks noChangeArrowheads="1"/>
          </p:cNvSpPr>
          <p:nvPr/>
        </p:nvSpPr>
        <p:spPr bwMode="auto">
          <a:xfrm rot="-5400000">
            <a:off x="141288" y="2852738"/>
            <a:ext cx="2265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400"/>
              <a:t>Αντανακλαστικά</a:t>
            </a:r>
            <a:endParaRPr lang="el-GR" altLang="el-GR" sz="2400" i="1"/>
          </a:p>
        </p:txBody>
      </p:sp>
      <p:sp>
        <p:nvSpPr>
          <p:cNvPr id="3" name="Freeform 2">
            <a:extLst>
              <a:ext uri="{FF2B5EF4-FFF2-40B4-BE49-F238E27FC236}">
                <a16:creationId xmlns:a16="http://schemas.microsoft.com/office/drawing/2014/main" id="{E09C65E8-EDE4-4D1B-8AC9-B79D8BD15EC8}"/>
              </a:ext>
            </a:extLst>
          </p:cNvPr>
          <p:cNvSpPr/>
          <p:nvPr/>
        </p:nvSpPr>
        <p:spPr>
          <a:xfrm>
            <a:off x="2392363" y="1628775"/>
            <a:ext cx="3295650" cy="3160713"/>
          </a:xfrm>
          <a:custGeom>
            <a:avLst/>
            <a:gdLst>
              <a:gd name="connsiteX0" fmla="*/ 0 w 3295619"/>
              <a:gd name="connsiteY0" fmla="*/ 3134189 h 3161359"/>
              <a:gd name="connsiteX1" fmla="*/ 1334124 w 3295619"/>
              <a:gd name="connsiteY1" fmla="*/ 1245 h 3161359"/>
              <a:gd name="connsiteX2" fmla="*/ 3028013 w 3295619"/>
              <a:gd name="connsiteY2" fmla="*/ 2759435 h 3161359"/>
              <a:gd name="connsiteX3" fmla="*/ 3267856 w 3295619"/>
              <a:gd name="connsiteY3" fmla="*/ 3089218 h 3161359"/>
            </a:gdLst>
            <a:ahLst/>
            <a:cxnLst>
              <a:cxn ang="0">
                <a:pos x="connsiteX0" y="connsiteY0"/>
              </a:cxn>
              <a:cxn ang="0">
                <a:pos x="connsiteX1" y="connsiteY1"/>
              </a:cxn>
              <a:cxn ang="0">
                <a:pos x="connsiteX2" y="connsiteY2"/>
              </a:cxn>
              <a:cxn ang="0">
                <a:pos x="connsiteX3" y="connsiteY3"/>
              </a:cxn>
            </a:cxnLst>
            <a:rect l="l" t="t" r="r" b="b"/>
            <a:pathLst>
              <a:path w="3295619" h="3161359">
                <a:moveTo>
                  <a:pt x="0" y="3134189"/>
                </a:moveTo>
                <a:cubicBezTo>
                  <a:pt x="414727" y="1598946"/>
                  <a:pt x="829455" y="63704"/>
                  <a:pt x="1334124" y="1245"/>
                </a:cubicBezTo>
                <a:cubicBezTo>
                  <a:pt x="1838793" y="-61214"/>
                  <a:pt x="2705724" y="2244773"/>
                  <a:pt x="3028013" y="2759435"/>
                </a:cubicBezTo>
                <a:cubicBezTo>
                  <a:pt x="3350302" y="3274097"/>
                  <a:pt x="3309079" y="3181657"/>
                  <a:pt x="3267856" y="30892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D42454-B391-EE45-BDD7-B6AB928B2CBC}"/>
              </a:ext>
            </a:extLst>
          </p:cNvPr>
          <p:cNvSpPr>
            <a:spLocks noGrp="1"/>
          </p:cNvSpPr>
          <p:nvPr>
            <p:ph type="title"/>
          </p:nvPr>
        </p:nvSpPr>
        <p:spPr/>
        <p:txBody>
          <a:bodyPr/>
          <a:lstStyle/>
          <a:p>
            <a:r>
              <a:rPr lang="el-GR" altLang="en-US" dirty="0"/>
              <a:t>Είδη </a:t>
            </a:r>
            <a:r>
              <a:rPr lang="el-GR" altLang="en-US" dirty="0" err="1"/>
              <a:t>Συναφειακών</a:t>
            </a:r>
            <a:r>
              <a:rPr lang="el-GR" altLang="en-US" dirty="0"/>
              <a:t> Ερευνών</a:t>
            </a:r>
            <a:endParaRPr lang="en-US" dirty="0"/>
          </a:p>
        </p:txBody>
      </p:sp>
      <p:sp>
        <p:nvSpPr>
          <p:cNvPr id="7" name="Content Placeholder 6">
            <a:extLst>
              <a:ext uri="{FF2B5EF4-FFF2-40B4-BE49-F238E27FC236}">
                <a16:creationId xmlns:a16="http://schemas.microsoft.com/office/drawing/2014/main" id="{6AAA0975-6227-614A-8084-E542B4E9E7E6}"/>
              </a:ext>
            </a:extLst>
          </p:cNvPr>
          <p:cNvSpPr>
            <a:spLocks noGrp="1"/>
          </p:cNvSpPr>
          <p:nvPr>
            <p:ph idx="1"/>
          </p:nvPr>
        </p:nvSpPr>
        <p:spPr/>
        <p:txBody>
          <a:bodyPr/>
          <a:lstStyle/>
          <a:p>
            <a:r>
              <a:rPr lang="el-GR" altLang="en-US" b="1" dirty="0" err="1">
                <a:solidFill>
                  <a:schemeClr val="accent2">
                    <a:lumMod val="75000"/>
                  </a:schemeClr>
                </a:solidFill>
              </a:rPr>
              <a:t>Νατουραλιστική</a:t>
            </a:r>
            <a:r>
              <a:rPr lang="el-GR" altLang="en-US" b="1" dirty="0">
                <a:solidFill>
                  <a:schemeClr val="accent2">
                    <a:lumMod val="75000"/>
                  </a:schemeClr>
                </a:solidFill>
              </a:rPr>
              <a:t> παρατήρηση</a:t>
            </a:r>
          </a:p>
          <a:p>
            <a:r>
              <a:rPr lang="el-GR" altLang="en-US" b="1" dirty="0">
                <a:solidFill>
                  <a:schemeClr val="accent2">
                    <a:lumMod val="75000"/>
                  </a:schemeClr>
                </a:solidFill>
              </a:rPr>
              <a:t>Εθνογραφική και ποιοτική έρευνα</a:t>
            </a:r>
          </a:p>
          <a:p>
            <a:pPr lvl="1"/>
            <a:r>
              <a:rPr lang="el-GR" altLang="en-US" dirty="0"/>
              <a:t>Μελέτη περίπτωσης </a:t>
            </a:r>
          </a:p>
          <a:p>
            <a:pPr lvl="1"/>
            <a:r>
              <a:rPr lang="el-GR" altLang="en-US" dirty="0"/>
              <a:t>Ημερολόγια</a:t>
            </a:r>
          </a:p>
          <a:p>
            <a:pPr lvl="1"/>
            <a:r>
              <a:rPr lang="el-GR" altLang="en-US" dirty="0" err="1"/>
              <a:t>Δημοσκοπικές</a:t>
            </a:r>
            <a:r>
              <a:rPr lang="el-GR" altLang="en-US" dirty="0"/>
              <a:t> έρευνες</a:t>
            </a:r>
          </a:p>
          <a:p>
            <a:r>
              <a:rPr lang="el-GR" altLang="en-US" b="1" dirty="0">
                <a:solidFill>
                  <a:schemeClr val="accent2">
                    <a:lumMod val="75000"/>
                  </a:schemeClr>
                </a:solidFill>
              </a:rPr>
              <a:t>Ψυχοφυσιολογικές μέθοδοι</a:t>
            </a:r>
          </a:p>
          <a:p>
            <a:pPr lvl="1"/>
            <a:r>
              <a:rPr lang="el-GR" altLang="en-US" dirty="0"/>
              <a:t>Εγκεφαλογράφημα (E E G)</a:t>
            </a:r>
          </a:p>
          <a:p>
            <a:pPr lvl="1"/>
            <a:r>
              <a:rPr lang="el-GR" altLang="en-US" dirty="0"/>
              <a:t>Αξονική τομογραφία (C A T)</a:t>
            </a:r>
          </a:p>
          <a:p>
            <a:pPr lvl="1"/>
            <a:r>
              <a:rPr lang="el-GR" altLang="en-US" dirty="0"/>
              <a:t>Μαγνητική απεικονιστική τομογραφία (f M R I)</a:t>
            </a:r>
          </a:p>
          <a:p>
            <a:endParaRPr lang="en-US" dirty="0"/>
          </a:p>
        </p:txBody>
      </p:sp>
      <p:sp>
        <p:nvSpPr>
          <p:cNvPr id="2" name="Slide Number Placeholder 1">
            <a:extLst>
              <a:ext uri="{FF2B5EF4-FFF2-40B4-BE49-F238E27FC236}">
                <a16:creationId xmlns:a16="http://schemas.microsoft.com/office/drawing/2014/main" id="{82B0D919-31C9-8344-AE86-08F0DD63E39B}"/>
              </a:ext>
            </a:extLst>
          </p:cNvPr>
          <p:cNvSpPr>
            <a:spLocks noGrp="1"/>
          </p:cNvSpPr>
          <p:nvPr>
            <p:ph type="sldNum" sz="quarter" idx="10"/>
          </p:nvPr>
        </p:nvSpPr>
        <p:spPr/>
        <p:txBody>
          <a:bodyPr/>
          <a:lstStyle/>
          <a:p>
            <a:fld id="{646A23D0-32A8-5A40-A5A1-2A2D6C6A324E}" type="slidenum">
              <a:rPr lang="en-US" smtClean="0"/>
              <a:t>63</a:t>
            </a:fld>
            <a:endParaRPr lang="en-US"/>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BCEC05-F623-8E49-921E-A7A8EA74CABE}"/>
              </a:ext>
            </a:extLst>
          </p:cNvPr>
          <p:cNvSpPr>
            <a:spLocks noGrp="1"/>
          </p:cNvSpPr>
          <p:nvPr>
            <p:ph type="title"/>
          </p:nvPr>
        </p:nvSpPr>
        <p:spPr/>
        <p:txBody>
          <a:bodyPr>
            <a:normAutofit/>
          </a:bodyPr>
          <a:lstStyle/>
          <a:p>
            <a:r>
              <a:rPr lang="el-GR" altLang="en-US" dirty="0"/>
              <a:t>Καθορισμός Αιτίου και Αποτελέσματος</a:t>
            </a:r>
            <a:endParaRPr lang="en-US" dirty="0"/>
          </a:p>
        </p:txBody>
      </p:sp>
      <p:sp>
        <p:nvSpPr>
          <p:cNvPr id="7" name="Content Placeholder 6">
            <a:extLst>
              <a:ext uri="{FF2B5EF4-FFF2-40B4-BE49-F238E27FC236}">
                <a16:creationId xmlns:a16="http://schemas.microsoft.com/office/drawing/2014/main" id="{C3AB79D1-C199-A94E-8E84-ACB9EB23FDAA}"/>
              </a:ext>
            </a:extLst>
          </p:cNvPr>
          <p:cNvSpPr>
            <a:spLocks noGrp="1"/>
          </p:cNvSpPr>
          <p:nvPr>
            <p:ph idx="1"/>
          </p:nvPr>
        </p:nvSpPr>
        <p:spPr/>
        <p:txBody>
          <a:bodyPr/>
          <a:lstStyle/>
          <a:p>
            <a:r>
              <a:rPr lang="el-GR" altLang="en-US" b="1" dirty="0">
                <a:solidFill>
                  <a:schemeClr val="accent2">
                    <a:lumMod val="75000"/>
                  </a:schemeClr>
                </a:solidFill>
              </a:rPr>
              <a:t>Πείραμα</a:t>
            </a:r>
          </a:p>
          <a:p>
            <a:pPr lvl="1"/>
            <a:r>
              <a:rPr lang="el-GR" altLang="en-US" b="1" dirty="0">
                <a:solidFill>
                  <a:schemeClr val="accent2">
                    <a:lumMod val="75000"/>
                  </a:schemeClr>
                </a:solidFill>
              </a:rPr>
              <a:t>Ομάδες</a:t>
            </a:r>
          </a:p>
          <a:p>
            <a:pPr lvl="2"/>
            <a:r>
              <a:rPr lang="el-GR" altLang="en-US" dirty="0"/>
              <a:t>Πειραματική/Ομάδα παρέμβασης</a:t>
            </a:r>
          </a:p>
          <a:p>
            <a:pPr lvl="2"/>
            <a:r>
              <a:rPr lang="el-GR" altLang="en-US" dirty="0"/>
              <a:t>Ομάδα ελέγχου</a:t>
            </a:r>
          </a:p>
          <a:p>
            <a:pPr lvl="1"/>
            <a:r>
              <a:rPr lang="el-GR" altLang="en-US" b="1" dirty="0">
                <a:solidFill>
                  <a:schemeClr val="accent2">
                    <a:lumMod val="75000"/>
                  </a:schemeClr>
                </a:solidFill>
              </a:rPr>
              <a:t>Μεταβλητές</a:t>
            </a:r>
          </a:p>
          <a:p>
            <a:pPr lvl="2"/>
            <a:r>
              <a:rPr lang="el-GR" altLang="en-US" b="1" dirty="0"/>
              <a:t>Ανεξάρτητη</a:t>
            </a:r>
            <a:r>
              <a:rPr lang="el-GR" altLang="en-US" dirty="0"/>
              <a:t>: η μεταβλητή την οποία χειρίζονται (μεταβάλλουν) οι ερευνητές σε ένα πείραμα</a:t>
            </a:r>
          </a:p>
          <a:p>
            <a:pPr lvl="2"/>
            <a:r>
              <a:rPr lang="el-GR" altLang="en-US" b="1" dirty="0"/>
              <a:t>Εξαρτημένη</a:t>
            </a:r>
            <a:r>
              <a:rPr lang="el-GR" altLang="en-US" dirty="0"/>
              <a:t>: η μεταβλητή την οποία μετρούν οι ερευνητές σε ένα πείραμα και αναμένουν τη μεταβολή της, ως αποτέλεσμα του πειραματικού χειρισμού  </a:t>
            </a:r>
          </a:p>
          <a:p>
            <a:pPr lvl="1"/>
            <a:r>
              <a:rPr lang="el-GR" altLang="en-US" b="1" dirty="0">
                <a:solidFill>
                  <a:schemeClr val="accent2">
                    <a:lumMod val="75000"/>
                  </a:schemeClr>
                </a:solidFill>
              </a:rPr>
              <a:t>Τυχαία τοποθέτηση σε πειραματική συνθήκη</a:t>
            </a:r>
          </a:p>
          <a:p>
            <a:endParaRPr lang="en-US" dirty="0"/>
          </a:p>
        </p:txBody>
      </p:sp>
      <p:sp>
        <p:nvSpPr>
          <p:cNvPr id="2" name="Slide Number Placeholder 1">
            <a:extLst>
              <a:ext uri="{FF2B5EF4-FFF2-40B4-BE49-F238E27FC236}">
                <a16:creationId xmlns:a16="http://schemas.microsoft.com/office/drawing/2014/main" id="{E10D0858-61F3-4341-BE0F-757FC722F4DE}"/>
              </a:ext>
            </a:extLst>
          </p:cNvPr>
          <p:cNvSpPr>
            <a:spLocks noGrp="1"/>
          </p:cNvSpPr>
          <p:nvPr>
            <p:ph type="sldNum" sz="quarter" idx="10"/>
          </p:nvPr>
        </p:nvSpPr>
        <p:spPr/>
        <p:txBody>
          <a:bodyPr/>
          <a:lstStyle/>
          <a:p>
            <a:fld id="{646A23D0-32A8-5A40-A5A1-2A2D6C6A324E}" type="slidenum">
              <a:rPr lang="en-US" smtClean="0"/>
              <a:t>64</a:t>
            </a:fld>
            <a:endParaRPr lang="en-US"/>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5D9614-9ABC-624F-8095-E4264AF00034}"/>
              </a:ext>
            </a:extLst>
          </p:cNvPr>
          <p:cNvSpPr>
            <a:spLocks noGrp="1"/>
          </p:cNvSpPr>
          <p:nvPr>
            <p:ph type="title"/>
          </p:nvPr>
        </p:nvSpPr>
        <p:spPr/>
        <p:txBody>
          <a:bodyPr>
            <a:normAutofit fontScale="90000"/>
          </a:bodyPr>
          <a:lstStyle/>
          <a:p>
            <a:r>
              <a:rPr lang="el-GR" altLang="en-US" dirty="0"/>
              <a:t>Γιατί η Πειραματική Έρευνα δεν χρησιμοποιείται κατ’ αποκλειστικότητα;</a:t>
            </a:r>
          </a:p>
        </p:txBody>
      </p:sp>
      <p:sp>
        <p:nvSpPr>
          <p:cNvPr id="7" name="Content Placeholder 6">
            <a:extLst>
              <a:ext uri="{FF2B5EF4-FFF2-40B4-BE49-F238E27FC236}">
                <a16:creationId xmlns:a16="http://schemas.microsoft.com/office/drawing/2014/main" id="{76D81655-4816-4842-AAEC-DE227DB313F9}"/>
              </a:ext>
            </a:extLst>
          </p:cNvPr>
          <p:cNvSpPr>
            <a:spLocks noGrp="1"/>
          </p:cNvSpPr>
          <p:nvPr>
            <p:ph idx="1"/>
          </p:nvPr>
        </p:nvSpPr>
        <p:spPr/>
        <p:txBody>
          <a:bodyPr/>
          <a:lstStyle/>
          <a:p>
            <a:r>
              <a:rPr lang="el-GR" altLang="en-US" dirty="0"/>
              <a:t>Λογικά αδύνατη</a:t>
            </a:r>
          </a:p>
          <a:p>
            <a:r>
              <a:rPr lang="el-GR" altLang="en-US" dirty="0"/>
              <a:t>Δεοντολογικά ανεπίτρεπτη</a:t>
            </a:r>
          </a:p>
          <a:p>
            <a:endParaRPr lang="en-US" dirty="0"/>
          </a:p>
        </p:txBody>
      </p:sp>
      <p:sp>
        <p:nvSpPr>
          <p:cNvPr id="2" name="Slide Number Placeholder 1">
            <a:extLst>
              <a:ext uri="{FF2B5EF4-FFF2-40B4-BE49-F238E27FC236}">
                <a16:creationId xmlns:a16="http://schemas.microsoft.com/office/drawing/2014/main" id="{F4F49E5D-47B1-7E46-B9BC-C66CE7C9A9B3}"/>
              </a:ext>
            </a:extLst>
          </p:cNvPr>
          <p:cNvSpPr>
            <a:spLocks noGrp="1"/>
          </p:cNvSpPr>
          <p:nvPr>
            <p:ph type="sldNum" sz="quarter" idx="10"/>
          </p:nvPr>
        </p:nvSpPr>
        <p:spPr/>
        <p:txBody>
          <a:bodyPr/>
          <a:lstStyle/>
          <a:p>
            <a:fld id="{646A23D0-32A8-5A40-A5A1-2A2D6C6A324E}" type="slidenum">
              <a:rPr lang="en-US" smtClean="0"/>
              <a:t>65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8BFB0B-022E-D94C-AACF-BB44BDA49915}"/>
              </a:ext>
            </a:extLst>
          </p:cNvPr>
          <p:cNvSpPr>
            <a:spLocks noGrp="1"/>
          </p:cNvSpPr>
          <p:nvPr>
            <p:ph type="title"/>
          </p:nvPr>
        </p:nvSpPr>
        <p:spPr/>
        <p:txBody>
          <a:bodyPr>
            <a:normAutofit/>
          </a:bodyPr>
          <a:lstStyle/>
          <a:p>
            <a:r>
              <a:rPr lang="el-GR" altLang="en-US" dirty="0"/>
              <a:t>Επιλογή Ερευνητικού Πλαισίου</a:t>
            </a:r>
            <a:endParaRPr lang="en-US" dirty="0"/>
          </a:p>
        </p:txBody>
      </p:sp>
      <p:sp>
        <p:nvSpPr>
          <p:cNvPr id="6" name="Content Placeholder 5">
            <a:extLst>
              <a:ext uri="{FF2B5EF4-FFF2-40B4-BE49-F238E27FC236}">
                <a16:creationId xmlns:a16="http://schemas.microsoft.com/office/drawing/2014/main" id="{39FD120B-64C0-2546-84CA-D3D205AB29D3}"/>
              </a:ext>
            </a:extLst>
          </p:cNvPr>
          <p:cNvSpPr>
            <a:spLocks noGrp="1"/>
          </p:cNvSpPr>
          <p:nvPr>
            <p:ph idx="1"/>
          </p:nvPr>
        </p:nvSpPr>
        <p:spPr/>
        <p:txBody>
          <a:bodyPr/>
          <a:lstStyle/>
          <a:p>
            <a:r>
              <a:rPr lang="el-GR" altLang="en-US" b="1">
                <a:solidFill>
                  <a:schemeClr val="accent2">
                    <a:lumMod val="75000"/>
                  </a:schemeClr>
                </a:solidFill>
              </a:rPr>
              <a:t>Μελέτη πεδίου</a:t>
            </a:r>
          </a:p>
          <a:p>
            <a:pPr lvl="1"/>
            <a:r>
              <a:rPr lang="el-GR" altLang="en-US"/>
              <a:t>Αποτυπώνει τη συμπεριφορά σε πραγματικές καταστάσεις</a:t>
            </a:r>
          </a:p>
          <a:p>
            <a:pPr lvl="1"/>
            <a:r>
              <a:rPr lang="el-GR" altLang="en-US"/>
              <a:t>Οι συμμετέχοντες συμπεριφέρονται πιο φυσιολογικά</a:t>
            </a:r>
          </a:p>
          <a:p>
            <a:pPr lvl="1"/>
            <a:r>
              <a:rPr lang="el-GR" altLang="en-US"/>
              <a:t>Χρησιμοποιείται σε συναφειακές και σε πειραματικές έρευνες</a:t>
            </a:r>
          </a:p>
          <a:p>
            <a:pPr lvl="1"/>
            <a:r>
              <a:rPr lang="el-GR" altLang="en-US"/>
              <a:t>Όμως, είναι συχνά δύσκολο να ελεγχθούν οι περιβαλλοντικές συνθήκες</a:t>
            </a:r>
          </a:p>
          <a:p>
            <a:endParaRPr lang="en-US" dirty="0"/>
          </a:p>
        </p:txBody>
      </p:sp>
      <p:sp>
        <p:nvSpPr>
          <p:cNvPr id="2" name="Slide Number Placeholder 1">
            <a:extLst>
              <a:ext uri="{FF2B5EF4-FFF2-40B4-BE49-F238E27FC236}">
                <a16:creationId xmlns:a16="http://schemas.microsoft.com/office/drawing/2014/main" id="{A1D0F907-131F-5748-B6C3-CFBA84C75144}"/>
              </a:ext>
            </a:extLst>
          </p:cNvPr>
          <p:cNvSpPr>
            <a:spLocks noGrp="1"/>
          </p:cNvSpPr>
          <p:nvPr>
            <p:ph type="sldNum" sz="quarter" idx="10"/>
          </p:nvPr>
        </p:nvSpPr>
        <p:spPr/>
        <p:txBody>
          <a:bodyPr/>
          <a:lstStyle/>
          <a:p>
            <a:fld id="{646A23D0-32A8-5A40-A5A1-2A2D6C6A324E}" type="slidenum">
              <a:rPr lang="en-US" smtClean="0"/>
              <a:t>66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96755C-AC7F-E647-8FC7-C0A7EA720C58}"/>
              </a:ext>
            </a:extLst>
          </p:cNvPr>
          <p:cNvSpPr>
            <a:spLocks noGrp="1"/>
          </p:cNvSpPr>
          <p:nvPr>
            <p:ph type="title"/>
          </p:nvPr>
        </p:nvSpPr>
        <p:spPr/>
        <p:txBody>
          <a:bodyPr>
            <a:normAutofit/>
          </a:bodyPr>
          <a:lstStyle/>
          <a:p>
            <a:r>
              <a:rPr lang="el-GR" altLang="en-US" dirty="0"/>
              <a:t>Επιλογή Ερευνητικού Πλαισίου </a:t>
            </a:r>
            <a:r>
              <a:rPr lang="el-GR" altLang="en-US" sz="2400" dirty="0">
                <a:solidFill>
                  <a:schemeClr val="tx1"/>
                </a:solidFill>
              </a:rPr>
              <a:t>(συν.)</a:t>
            </a:r>
            <a:endParaRPr lang="en-US" dirty="0">
              <a:solidFill>
                <a:schemeClr val="tx1"/>
              </a:solidFill>
            </a:endParaRPr>
          </a:p>
        </p:txBody>
      </p:sp>
      <p:sp>
        <p:nvSpPr>
          <p:cNvPr id="6" name="Content Placeholder 5">
            <a:extLst>
              <a:ext uri="{FF2B5EF4-FFF2-40B4-BE49-F238E27FC236}">
                <a16:creationId xmlns:a16="http://schemas.microsoft.com/office/drawing/2014/main" id="{8745FD24-3166-C949-B012-57EBC61CFAF3}"/>
              </a:ext>
            </a:extLst>
          </p:cNvPr>
          <p:cNvSpPr>
            <a:spLocks noGrp="1"/>
          </p:cNvSpPr>
          <p:nvPr>
            <p:ph idx="1"/>
          </p:nvPr>
        </p:nvSpPr>
        <p:spPr/>
        <p:txBody>
          <a:bodyPr/>
          <a:lstStyle/>
          <a:p>
            <a:r>
              <a:rPr lang="el-GR" altLang="en-US" b="1" dirty="0">
                <a:solidFill>
                  <a:schemeClr val="accent2">
                    <a:lumMod val="75000"/>
                  </a:schemeClr>
                </a:solidFill>
              </a:rPr>
              <a:t>Εργαστηριακή έρευνα</a:t>
            </a:r>
          </a:p>
          <a:p>
            <a:pPr lvl="1"/>
            <a:r>
              <a:rPr lang="el-GR" altLang="en-US" b="1" dirty="0">
                <a:solidFill>
                  <a:schemeClr val="accent2">
                    <a:lumMod val="75000"/>
                  </a:schemeClr>
                </a:solidFill>
              </a:rPr>
              <a:t>Ελέγχονται</a:t>
            </a:r>
            <a:r>
              <a:rPr lang="el-GR" altLang="en-US" dirty="0"/>
              <a:t> οι περιβαλλοντικές συνθήκες</a:t>
            </a:r>
          </a:p>
          <a:p>
            <a:pPr lvl="1"/>
            <a:r>
              <a:rPr lang="el-GR" altLang="en-US" dirty="0"/>
              <a:t>Παρέχει τη δυνατότητα να υπολογιστεί με μεγαλύτερη ακρίβεια η </a:t>
            </a:r>
            <a:r>
              <a:rPr lang="el-GR" altLang="en-US" b="1" dirty="0">
                <a:solidFill>
                  <a:schemeClr val="accent2">
                    <a:lumMod val="75000"/>
                  </a:schemeClr>
                </a:solidFill>
              </a:rPr>
              <a:t>επίδραση της παρέμβασης </a:t>
            </a:r>
            <a:r>
              <a:rPr lang="el-GR" altLang="en-US" dirty="0"/>
              <a:t>στη συμπεριφορά των συμμετεχόντων</a:t>
            </a:r>
          </a:p>
          <a:p>
            <a:endParaRPr lang="en-US" dirty="0"/>
          </a:p>
        </p:txBody>
      </p:sp>
      <p:sp>
        <p:nvSpPr>
          <p:cNvPr id="2" name="Slide Number Placeholder 1">
            <a:extLst>
              <a:ext uri="{FF2B5EF4-FFF2-40B4-BE49-F238E27FC236}">
                <a16:creationId xmlns:a16="http://schemas.microsoft.com/office/drawing/2014/main" id="{B087198E-4641-2F40-9F23-1DA378654DFB}"/>
              </a:ext>
            </a:extLst>
          </p:cNvPr>
          <p:cNvSpPr>
            <a:spLocks noGrp="1"/>
          </p:cNvSpPr>
          <p:nvPr>
            <p:ph type="sldNum" sz="quarter" idx="10"/>
          </p:nvPr>
        </p:nvSpPr>
        <p:spPr/>
        <p:txBody>
          <a:bodyPr/>
          <a:lstStyle/>
          <a:p>
            <a:fld id="{646A23D0-32A8-5A40-A5A1-2A2D6C6A324E}" type="slidenum">
              <a:rPr lang="en-US" smtClean="0"/>
              <a:t>67</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596417-6380-6A49-8E2C-31266FE8D642}"/>
              </a:ext>
            </a:extLst>
          </p:cNvPr>
          <p:cNvSpPr>
            <a:spLocks noGrp="1"/>
          </p:cNvSpPr>
          <p:nvPr>
            <p:ph type="title"/>
          </p:nvPr>
        </p:nvSpPr>
        <p:spPr/>
        <p:txBody>
          <a:bodyPr>
            <a:normAutofit fontScale="90000"/>
          </a:bodyPr>
          <a:lstStyle/>
          <a:p>
            <a:r>
              <a:rPr lang="el-GR" altLang="en-US" dirty="0"/>
              <a:t>Συμπληρωματικές Προσεγγίσεις</a:t>
            </a:r>
            <a:br>
              <a:rPr lang="el-GR" altLang="en-US" dirty="0"/>
            </a:br>
            <a:endParaRPr lang="en-US" dirty="0"/>
          </a:p>
        </p:txBody>
      </p:sp>
      <p:sp>
        <p:nvSpPr>
          <p:cNvPr id="6" name="Content Placeholder 5">
            <a:extLst>
              <a:ext uri="{FF2B5EF4-FFF2-40B4-BE49-F238E27FC236}">
                <a16:creationId xmlns:a16="http://schemas.microsoft.com/office/drawing/2014/main" id="{60F53E52-6874-DA4C-86FA-870203E4ADBE}"/>
              </a:ext>
            </a:extLst>
          </p:cNvPr>
          <p:cNvSpPr>
            <a:spLocks noGrp="1"/>
          </p:cNvSpPr>
          <p:nvPr>
            <p:ph idx="1"/>
          </p:nvPr>
        </p:nvSpPr>
        <p:spPr/>
        <p:txBody>
          <a:bodyPr/>
          <a:lstStyle/>
          <a:p>
            <a:r>
              <a:rPr lang="el-GR" altLang="en-US" dirty="0"/>
              <a:t>Θεωρητική έρευνα</a:t>
            </a:r>
          </a:p>
          <a:p>
            <a:r>
              <a:rPr lang="el-GR" altLang="en-US" dirty="0"/>
              <a:t>Εφαρμοσμένη έρευνα</a:t>
            </a:r>
          </a:p>
          <a:p>
            <a:endParaRPr lang="en-US" dirty="0"/>
          </a:p>
        </p:txBody>
      </p:sp>
      <p:sp>
        <p:nvSpPr>
          <p:cNvPr id="2" name="Slide Number Placeholder 1">
            <a:extLst>
              <a:ext uri="{FF2B5EF4-FFF2-40B4-BE49-F238E27FC236}">
                <a16:creationId xmlns:a16="http://schemas.microsoft.com/office/drawing/2014/main" id="{03BE343C-8481-4941-B5C5-E493A41BEDA0}"/>
              </a:ext>
            </a:extLst>
          </p:cNvPr>
          <p:cNvSpPr>
            <a:spLocks noGrp="1"/>
          </p:cNvSpPr>
          <p:nvPr>
            <p:ph type="sldNum" sz="quarter" idx="10"/>
          </p:nvPr>
        </p:nvSpPr>
        <p:spPr/>
        <p:txBody>
          <a:bodyPr/>
          <a:lstStyle/>
          <a:p>
            <a:fld id="{646A23D0-32A8-5A40-A5A1-2A2D6C6A324E}" type="slidenum">
              <a:rPr lang="en-US" smtClean="0"/>
              <a:t>68</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
            <a:extLst>
              <a:ext uri="{FF2B5EF4-FFF2-40B4-BE49-F238E27FC236}">
                <a16:creationId xmlns:a16="http://schemas.microsoft.com/office/drawing/2014/main" id="{3DBD1F71-7F42-BB44-9C78-6A9ACBE1E10B}"/>
              </a:ext>
            </a:extLst>
          </p:cNvPr>
          <p:cNvSpPr txBox="1">
            <a:spLocks noChangeArrowheads="1"/>
          </p:cNvSpPr>
          <p:nvPr/>
        </p:nvSpPr>
        <p:spPr bwMode="auto">
          <a:xfrm>
            <a:off x="6732240" y="976891"/>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55169F84-A2C4-FE4C-80C9-D90AFF77D8D3}"/>
              </a:ext>
            </a:extLst>
          </p:cNvPr>
          <p:cNvSpPr>
            <a:spLocks noGrp="1"/>
          </p:cNvSpPr>
          <p:nvPr>
            <p:ph type="title"/>
          </p:nvPr>
        </p:nvSpPr>
        <p:spPr/>
        <p:txBody>
          <a:bodyPr/>
          <a:lstStyle/>
          <a:p>
            <a:r>
              <a:rPr lang="el-GR" altLang="en-US" dirty="0"/>
              <a:t>Μέτρηση Αναπτυξιακών Αλλαγών</a:t>
            </a:r>
            <a:endParaRPr lang="en-US" dirty="0"/>
          </a:p>
        </p:txBody>
      </p:sp>
      <p:sp>
        <p:nvSpPr>
          <p:cNvPr id="6" name="Content Placeholder 5">
            <a:extLst>
              <a:ext uri="{FF2B5EF4-FFF2-40B4-BE49-F238E27FC236}">
                <a16:creationId xmlns:a16="http://schemas.microsoft.com/office/drawing/2014/main" id="{4E0CB3F4-B647-A943-A7FE-C7F173484EA2}"/>
              </a:ext>
            </a:extLst>
          </p:cNvPr>
          <p:cNvSpPr>
            <a:spLocks noGrp="1"/>
          </p:cNvSpPr>
          <p:nvPr>
            <p:ph idx="1"/>
          </p:nvPr>
        </p:nvSpPr>
        <p:spPr/>
        <p:txBody>
          <a:bodyPr/>
          <a:lstStyle/>
          <a:p>
            <a:r>
              <a:rPr lang="el-GR" altLang="en-US" b="1" dirty="0">
                <a:solidFill>
                  <a:schemeClr val="accent2">
                    <a:lumMod val="75000"/>
                  </a:schemeClr>
                </a:solidFill>
              </a:rPr>
              <a:t>Διαχρονικές Έρευνες</a:t>
            </a:r>
          </a:p>
          <a:p>
            <a:pPr lvl="1"/>
            <a:r>
              <a:rPr lang="el-GR" altLang="en-US" dirty="0"/>
              <a:t>Μέτρηση ατομικών αλλαγών</a:t>
            </a:r>
          </a:p>
          <a:p>
            <a:r>
              <a:rPr lang="el-GR" altLang="en-US" b="1" dirty="0">
                <a:solidFill>
                  <a:schemeClr val="accent2">
                    <a:lumMod val="75000"/>
                  </a:schemeClr>
                </a:solidFill>
              </a:rPr>
              <a:t>Συγχρονικές Έρευνες</a:t>
            </a:r>
          </a:p>
          <a:p>
            <a:pPr lvl="1"/>
            <a:r>
              <a:rPr lang="el-GR" altLang="en-US" dirty="0"/>
              <a:t>Μέτρηση συμπεριφοράς ατόμων διαφορετικής ηλικίας την ίδια χρονική στιγμή</a:t>
            </a:r>
          </a:p>
          <a:p>
            <a:r>
              <a:rPr lang="el-GR" altLang="en-US" b="1" dirty="0">
                <a:solidFill>
                  <a:schemeClr val="accent2">
                    <a:lumMod val="75000"/>
                  </a:schemeClr>
                </a:solidFill>
              </a:rPr>
              <a:t>Έρευνες Επάλληλων Ομάδων</a:t>
            </a:r>
          </a:p>
          <a:p>
            <a:endParaRPr lang="en-US" dirty="0"/>
          </a:p>
        </p:txBody>
      </p:sp>
      <p:sp>
        <p:nvSpPr>
          <p:cNvPr id="2" name="Slide Number Placeholder 1">
            <a:extLst>
              <a:ext uri="{FF2B5EF4-FFF2-40B4-BE49-F238E27FC236}">
                <a16:creationId xmlns:a16="http://schemas.microsoft.com/office/drawing/2014/main" id="{00FD8E53-5E9C-EC44-A57A-8773BBCA565D}"/>
              </a:ext>
            </a:extLst>
          </p:cNvPr>
          <p:cNvSpPr>
            <a:spLocks noGrp="1"/>
          </p:cNvSpPr>
          <p:nvPr>
            <p:ph type="sldNum" sz="quarter" idx="10"/>
          </p:nvPr>
        </p:nvSpPr>
        <p:spPr/>
        <p:txBody>
          <a:bodyPr/>
          <a:lstStyle/>
          <a:p>
            <a:fld id="{646A23D0-32A8-5A40-A5A1-2A2D6C6A324E}" type="slidenum">
              <a:rPr lang="en-US" smtClean="0"/>
              <a:t>69</a:t>
            </a:fld>
            <a:endParaRPr lang="en-US"/>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16CB-2A43-734E-8F59-D9F5770DB380}"/>
              </a:ext>
            </a:extLst>
          </p:cNvPr>
          <p:cNvSpPr>
            <a:spLocks noGrp="1"/>
          </p:cNvSpPr>
          <p:nvPr>
            <p:ph type="title"/>
          </p:nvPr>
        </p:nvSpPr>
        <p:spPr/>
        <p:txBody>
          <a:bodyPr>
            <a:normAutofit fontScale="90000"/>
          </a:bodyPr>
          <a:lstStyle/>
          <a:p>
            <a:r>
              <a:rPr lang="el-GR" altLang="en-US" dirty="0"/>
              <a:t>Το Γνωστικό αντικείμενο</a:t>
            </a:r>
            <a:br>
              <a:rPr lang="el-GR" altLang="en-US" dirty="0"/>
            </a:br>
            <a:r>
              <a:rPr lang="el-GR" altLang="en-US" dirty="0"/>
              <a:t>της Διά Βίου Ανάπτυξης</a:t>
            </a:r>
            <a:br>
              <a:rPr lang="el-GR" altLang="en-US" dirty="0"/>
            </a:br>
            <a:endParaRPr lang="en-US" dirty="0"/>
          </a:p>
        </p:txBody>
      </p:sp>
      <p:sp>
        <p:nvSpPr>
          <p:cNvPr id="3" name="Content Placeholder 2">
            <a:extLst>
              <a:ext uri="{FF2B5EF4-FFF2-40B4-BE49-F238E27FC236}">
                <a16:creationId xmlns:a16="http://schemas.microsoft.com/office/drawing/2014/main" id="{0D0AE6E9-3196-FB4B-AF44-3FE83B2B73EF}"/>
              </a:ext>
            </a:extLst>
          </p:cNvPr>
          <p:cNvSpPr>
            <a:spLocks noGrp="1"/>
          </p:cNvSpPr>
          <p:nvPr>
            <p:ph idx="1"/>
          </p:nvPr>
        </p:nvSpPr>
        <p:spPr/>
        <p:txBody>
          <a:bodyPr/>
          <a:lstStyle/>
          <a:p>
            <a:r>
              <a:rPr lang="el-GR" altLang="en-US"/>
              <a:t>Σωματική ανάπτυξη</a:t>
            </a:r>
          </a:p>
          <a:p>
            <a:r>
              <a:rPr lang="el-GR" altLang="en-US"/>
              <a:t>Γνωστική/Νοητική ανάπτυξη</a:t>
            </a:r>
          </a:p>
          <a:p>
            <a:r>
              <a:rPr lang="el-GR" altLang="en-US"/>
              <a:t>Ανάπτυξη της προσωπικότητας και κοινωνική ανάπτυξη</a:t>
            </a:r>
            <a:endParaRPr lang="el-GR" altLang="en-US" dirty="0"/>
          </a:p>
        </p:txBody>
      </p:sp>
      <p:sp>
        <p:nvSpPr>
          <p:cNvPr id="4" name="Slide Number Placeholder 3">
            <a:extLst>
              <a:ext uri="{FF2B5EF4-FFF2-40B4-BE49-F238E27FC236}">
                <a16:creationId xmlns:a16="http://schemas.microsoft.com/office/drawing/2014/main" id="{04B87EC2-CFDB-6948-AC53-D1AF999FB025}"/>
              </a:ext>
            </a:extLst>
          </p:cNvPr>
          <p:cNvSpPr>
            <a:spLocks noGrp="1"/>
          </p:cNvSpPr>
          <p:nvPr>
            <p:ph type="sldNum" sz="quarter" idx="10"/>
          </p:nvPr>
        </p:nvSpPr>
        <p:spPr/>
        <p:txBody>
          <a:bodyPr/>
          <a:lstStyle/>
          <a:p>
            <a:fld id="{646A23D0-32A8-5A40-A5A1-2A2D6C6A324E}" type="slidenum">
              <a:rPr lang="en-US" smtClean="0"/>
              <a:pPr/>
              <a:t>7</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2EA4-F10D-D341-86C0-596018603E39}"/>
              </a:ext>
            </a:extLst>
          </p:cNvPr>
          <p:cNvSpPr>
            <a:spLocks noGrp="1"/>
          </p:cNvSpPr>
          <p:nvPr>
            <p:ph type="title"/>
          </p:nvPr>
        </p:nvSpPr>
        <p:spPr/>
        <p:txBody>
          <a:bodyPr>
            <a:normAutofit/>
          </a:bodyPr>
          <a:lstStyle/>
          <a:p>
            <a:r>
              <a:rPr lang="el-GR" dirty="0"/>
              <a:t>Σχήμα 1.4 </a:t>
            </a:r>
            <a:r>
              <a:rPr lang="el-GR" dirty="0">
                <a:solidFill>
                  <a:schemeClr val="tx1"/>
                </a:solidFill>
              </a:rPr>
              <a:t>Ερευνητικές στρατηγικές για τη μελέτη της ανάπτυξης</a:t>
            </a:r>
            <a:br>
              <a:rPr lang="en-US" dirty="0"/>
            </a:br>
            <a:endParaRPr lang="en-US" dirty="0"/>
          </a:p>
        </p:txBody>
      </p:sp>
      <p:sp>
        <p:nvSpPr>
          <p:cNvPr id="3" name="Content Placeholder 2">
            <a:extLst>
              <a:ext uri="{FF2B5EF4-FFF2-40B4-BE49-F238E27FC236}">
                <a16:creationId xmlns:a16="http://schemas.microsoft.com/office/drawing/2014/main" id="{8D21D77F-5BF1-F247-A7DE-74A605264287}"/>
              </a:ext>
            </a:extLst>
          </p:cNvPr>
          <p:cNvSpPr>
            <a:spLocks noGrp="1"/>
          </p:cNvSpPr>
          <p:nvPr>
            <p:ph idx="1"/>
          </p:nvPr>
        </p:nvSpPr>
        <p:spPr>
          <a:xfrm>
            <a:off x="4932039" y="1484784"/>
            <a:ext cx="3816425" cy="4871566"/>
          </a:xfrm>
        </p:spPr>
        <p:txBody>
          <a:bodyPr>
            <a:normAutofit fontScale="85000" lnSpcReduction="10000"/>
          </a:bodyPr>
          <a:lstStyle/>
          <a:p>
            <a:pPr marL="0" indent="0">
              <a:lnSpc>
                <a:spcPct val="140000"/>
              </a:lnSpc>
              <a:buNone/>
            </a:pPr>
            <a:r>
              <a:rPr lang="el-GR" sz="1600" dirty="0"/>
              <a:t>Σε μια σύγχρονη έρευνα, παιδιά 3, 4 και 5 ετών συγκρίνονται μια φορά, σε ένα παρόμοιο χρονικό σημείο (έτος 2016). Στη διαχρονική έρευνα μια ομάδα συμμετεχόντων που είναι 3 ετών τον 2016 παρακολουθούνται και αξιολογούνται όταν γίνονται 4 ετών (το 2017) και όταν γίνονται 5 ετών (2018). Τέλος, μια έρευνα επάλληλων ομάδων συνδυάζει τεχνικές συγχρονικής και διαχρονικής έρευνας. Εδώ, παιδιά 3 ετών, θα συγκριθούν αρχικά (2016) με παιδιά 4 και 5 ετών, αλλά θα παρακολουθούνται και θα αξιολογηθούν ένα και δύο έτη αργότερα, όταν τα ίδια θα είναι 4 και 5 ετών. Παρόλο που το σχήμα δεν το αναπαριστά αυτό, ο ερευνητής που διεξάγει αυτή την έρευνα (επάλληλων ομάδων) ίσως θελήσει να εξετάσει πάλι στα επόμενα δύο έτη παιδιά που έγιναν 4 και 5 ετών το 2016</a:t>
            </a:r>
            <a:endParaRPr lang="en-US" sz="1600" dirty="0"/>
          </a:p>
        </p:txBody>
      </p:sp>
      <p:sp>
        <p:nvSpPr>
          <p:cNvPr id="5" name="Slide Number Placeholder 4">
            <a:extLst>
              <a:ext uri="{FF2B5EF4-FFF2-40B4-BE49-F238E27FC236}">
                <a16:creationId xmlns:a16="http://schemas.microsoft.com/office/drawing/2014/main" id="{2F75E1BE-14C5-6449-B6C4-03D08545F81E}"/>
              </a:ext>
            </a:extLst>
          </p:cNvPr>
          <p:cNvSpPr>
            <a:spLocks noGrp="1"/>
          </p:cNvSpPr>
          <p:nvPr>
            <p:ph type="sldNum" sz="quarter" idx="4294967295"/>
          </p:nvPr>
        </p:nvSpPr>
        <p:spPr>
          <a:xfrm>
            <a:off x="7086600" y="6356350"/>
            <a:ext cx="2057400" cy="365125"/>
          </a:xfrm>
          <a:prstGeom prst="rect">
            <a:avLst/>
          </a:prstGeom>
        </p:spPr>
        <p:txBody>
          <a:bodyPr/>
          <a:lstStyle/>
          <a:p>
            <a:pPr algn="r"/>
            <a:fld id="{3D71A1E1-E579-B54B-A2FB-E21674EE6FF5}" type="slidenum">
              <a:rPr lang="en-US" smtClean="0"/>
              <a:pPr algn="r"/>
              <a:t>70</a:t>
            </a:fld>
            <a:endParaRPr lang="en-US"/>
          </a:p>
        </p:txBody>
      </p:sp>
      <p:pic>
        <p:nvPicPr>
          <p:cNvPr id="6" name="Content Placeholder 6" descr="A close up of a map&#10;&#10;Description automatically generated">
            <a:extLst>
              <a:ext uri="{FF2B5EF4-FFF2-40B4-BE49-F238E27FC236}">
                <a16:creationId xmlns:a16="http://schemas.microsoft.com/office/drawing/2014/main" id="{D40F3480-392C-1243-B282-0BDBB193B0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3604" y="1469177"/>
            <a:ext cx="4369838" cy="4806953"/>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Τίτλος 1">
            <a:extLst>
              <a:ext uri="{FF2B5EF4-FFF2-40B4-BE49-F238E27FC236}">
                <a16:creationId xmlns:a16="http://schemas.microsoft.com/office/drawing/2014/main" id="{C77F6FE8-5DDD-4B3E-ADF1-5CDC5F4C5891}"/>
              </a:ext>
            </a:extLst>
          </p:cNvPr>
          <p:cNvSpPr>
            <a:spLocks noGrp="1"/>
          </p:cNvSpPr>
          <p:nvPr>
            <p:ph type="title"/>
          </p:nvPr>
        </p:nvSpPr>
        <p:spPr/>
        <p:txBody>
          <a:bodyPr/>
          <a:lstStyle/>
          <a:p>
            <a:endParaRPr lang="el-GR" altLang="el-GR"/>
          </a:p>
        </p:txBody>
      </p:sp>
      <p:graphicFrame>
        <p:nvGraphicFramePr>
          <p:cNvPr id="4" name="Θέση περιεχομένου 3">
            <a:extLst>
              <a:ext uri="{FF2B5EF4-FFF2-40B4-BE49-F238E27FC236}">
                <a16:creationId xmlns:a16="http://schemas.microsoft.com/office/drawing/2014/main" id="{152F9E27-1B4B-45FB-B0EC-939740DE47F5}"/>
              </a:ext>
            </a:extLst>
          </p:cNvPr>
          <p:cNvGraphicFramePr>
            <a:graphicFrameLocks noGrp="1"/>
          </p:cNvGraphicFramePr>
          <p:nvPr>
            <p:ph idx="1"/>
          </p:nvPr>
        </p:nvGraphicFramePr>
        <p:xfrm>
          <a:off x="827088" y="1557338"/>
          <a:ext cx="7561261" cy="4454528"/>
        </p:xfrm>
        <a:graphic>
          <a:graphicData uri="http://schemas.openxmlformats.org/drawingml/2006/table">
            <a:tbl>
              <a:tblPr firstRow="1" firstCol="1" lastRow="1" lastCol="1" bandRow="1" bandCol="1">
                <a:tableStyleId>{5C22544A-7EE6-4342-B048-85BDC9FD1C3A}</a:tableStyleId>
              </a:tblPr>
              <a:tblGrid>
                <a:gridCol w="1079827">
                  <a:extLst>
                    <a:ext uri="{9D8B030D-6E8A-4147-A177-3AD203B41FA5}">
                      <a16:colId xmlns:a16="http://schemas.microsoft.com/office/drawing/2014/main" val="20000"/>
                    </a:ext>
                  </a:extLst>
                </a:gridCol>
                <a:gridCol w="1079827">
                  <a:extLst>
                    <a:ext uri="{9D8B030D-6E8A-4147-A177-3AD203B41FA5}">
                      <a16:colId xmlns:a16="http://schemas.microsoft.com/office/drawing/2014/main" val="20001"/>
                    </a:ext>
                  </a:extLst>
                </a:gridCol>
                <a:gridCol w="1080651">
                  <a:extLst>
                    <a:ext uri="{9D8B030D-6E8A-4147-A177-3AD203B41FA5}">
                      <a16:colId xmlns:a16="http://schemas.microsoft.com/office/drawing/2014/main" val="20002"/>
                    </a:ext>
                  </a:extLst>
                </a:gridCol>
                <a:gridCol w="1079827">
                  <a:extLst>
                    <a:ext uri="{9D8B030D-6E8A-4147-A177-3AD203B41FA5}">
                      <a16:colId xmlns:a16="http://schemas.microsoft.com/office/drawing/2014/main" val="20003"/>
                    </a:ext>
                  </a:extLst>
                </a:gridCol>
                <a:gridCol w="1080651">
                  <a:extLst>
                    <a:ext uri="{9D8B030D-6E8A-4147-A177-3AD203B41FA5}">
                      <a16:colId xmlns:a16="http://schemas.microsoft.com/office/drawing/2014/main" val="20004"/>
                    </a:ext>
                  </a:extLst>
                </a:gridCol>
                <a:gridCol w="1079827">
                  <a:extLst>
                    <a:ext uri="{9D8B030D-6E8A-4147-A177-3AD203B41FA5}">
                      <a16:colId xmlns:a16="http://schemas.microsoft.com/office/drawing/2014/main" val="20005"/>
                    </a:ext>
                  </a:extLst>
                </a:gridCol>
                <a:gridCol w="1080651">
                  <a:extLst>
                    <a:ext uri="{9D8B030D-6E8A-4147-A177-3AD203B41FA5}">
                      <a16:colId xmlns:a16="http://schemas.microsoft.com/office/drawing/2014/main" val="20006"/>
                    </a:ext>
                  </a:extLst>
                </a:gridCol>
              </a:tblGrid>
              <a:tr h="278992">
                <a:tc gridSpan="7">
                  <a:txBody>
                    <a:bodyPr/>
                    <a:lstStyle/>
                    <a:p>
                      <a:pPr algn="ctr">
                        <a:spcBef>
                          <a:spcPts val="600"/>
                        </a:spcBef>
                        <a:spcAft>
                          <a:spcPts val="600"/>
                        </a:spcAft>
                      </a:pPr>
                      <a:r>
                        <a:rPr lang="el-GR" sz="1000">
                          <a:effectLst/>
                        </a:rPr>
                        <a:t>ΚΥΜΑΤΑ ΕΡΕΥΝΑΣ</a:t>
                      </a:r>
                      <a:endParaRPr lang="el-GR" sz="1200">
                        <a:effectLst/>
                        <a:latin typeface="Times New Roman" panose="02020603050405020304" pitchFamily="18" charset="0"/>
                        <a:ea typeface="Times New Roman" panose="02020603050405020304" pitchFamily="18" charset="0"/>
                      </a:endParaRPr>
                    </a:p>
                  </a:txBody>
                  <a:tcPr marL="68584" marR="68584"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278992">
                <a:tc>
                  <a:txBody>
                    <a:bodyPr/>
                    <a:lstStyle/>
                    <a:p>
                      <a:pPr algn="ctr">
                        <a:spcBef>
                          <a:spcPts val="600"/>
                        </a:spcBef>
                        <a:spcAft>
                          <a:spcPts val="600"/>
                        </a:spcAft>
                      </a:pPr>
                      <a:r>
                        <a:rPr lang="el-GR" sz="1800">
                          <a:effectLst/>
                        </a:rPr>
                        <a:t>1956</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Bef>
                          <a:spcPts val="600"/>
                        </a:spcBef>
                        <a:spcAft>
                          <a:spcPts val="600"/>
                        </a:spcAft>
                      </a:pPr>
                      <a:r>
                        <a:rPr lang="el-GR" sz="1800">
                          <a:effectLst/>
                        </a:rPr>
                        <a:t>1963</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Bef>
                          <a:spcPts val="600"/>
                        </a:spcBef>
                        <a:spcAft>
                          <a:spcPts val="600"/>
                        </a:spcAft>
                      </a:pPr>
                      <a:r>
                        <a:rPr lang="el-GR" sz="1800">
                          <a:effectLst/>
                        </a:rPr>
                        <a:t>1970</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Bef>
                          <a:spcPts val="600"/>
                        </a:spcBef>
                        <a:spcAft>
                          <a:spcPts val="600"/>
                        </a:spcAft>
                      </a:pPr>
                      <a:r>
                        <a:rPr lang="el-GR" sz="1800">
                          <a:effectLst/>
                        </a:rPr>
                        <a:t>1977</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Bef>
                          <a:spcPts val="600"/>
                        </a:spcBef>
                        <a:spcAft>
                          <a:spcPts val="600"/>
                        </a:spcAft>
                      </a:pPr>
                      <a:r>
                        <a:rPr lang="el-GR" sz="1800">
                          <a:effectLst/>
                        </a:rPr>
                        <a:t>1984</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Bef>
                          <a:spcPts val="600"/>
                        </a:spcBef>
                        <a:spcAft>
                          <a:spcPts val="600"/>
                        </a:spcAft>
                      </a:pPr>
                      <a:r>
                        <a:rPr lang="el-GR" sz="1800">
                          <a:effectLst/>
                        </a:rPr>
                        <a:t>1991</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Bef>
                          <a:spcPts val="600"/>
                        </a:spcBef>
                        <a:spcAft>
                          <a:spcPts val="600"/>
                        </a:spcAft>
                      </a:pPr>
                      <a:r>
                        <a:rPr lang="el-GR" sz="1800">
                          <a:effectLst/>
                        </a:rPr>
                        <a:t>1998</a:t>
                      </a:r>
                      <a:endParaRPr lang="el-GR" sz="1800">
                        <a:effectLst/>
                        <a:latin typeface="Times New Roman" panose="02020603050405020304" pitchFamily="18" charset="0"/>
                        <a:ea typeface="Times New Roman" panose="02020603050405020304" pitchFamily="18" charset="0"/>
                      </a:endParaRPr>
                    </a:p>
                  </a:txBody>
                  <a:tcPr marL="68584" marR="68584" marT="0" marB="0"/>
                </a:tc>
                <a:extLst>
                  <a:ext uri="{0D108BD9-81ED-4DB2-BD59-A6C34878D82A}">
                    <a16:rowId xmlns:a16="http://schemas.microsoft.com/office/drawing/2014/main" val="10001"/>
                  </a:ext>
                </a:extLst>
              </a:tr>
              <a:tr h="557984">
                <a:tc>
                  <a:txBody>
                    <a:bodyPr/>
                    <a:lstStyle/>
                    <a:p>
                      <a:pPr algn="ctr">
                        <a:spcAft>
                          <a:spcPts val="0"/>
                        </a:spcAft>
                      </a:pPr>
                      <a:r>
                        <a:rPr lang="el-GR" sz="1800">
                          <a:effectLst/>
                        </a:rPr>
                        <a:t>Δ</a:t>
                      </a:r>
                      <a:r>
                        <a:rPr lang="el-GR" sz="1800" baseline="-25000">
                          <a:effectLst/>
                        </a:rPr>
                        <a:t>1</a:t>
                      </a:r>
                      <a:r>
                        <a:rPr lang="el-GR" sz="1800">
                          <a:effectLst/>
                        </a:rPr>
                        <a:t>Χ</a:t>
                      </a:r>
                      <a:r>
                        <a:rPr lang="el-GR" sz="1800" baseline="-25000">
                          <a:effectLst/>
                        </a:rPr>
                        <a:t>1 </a:t>
                      </a:r>
                      <a:r>
                        <a:rPr lang="el-GR" sz="1800">
                          <a:effectLst/>
                        </a:rPr>
                        <a:t>(Ν=500)</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1</a:t>
                      </a:r>
                      <a:r>
                        <a:rPr lang="el-GR" sz="1800">
                          <a:effectLst/>
                        </a:rPr>
                        <a:t>Χ</a:t>
                      </a:r>
                      <a:r>
                        <a:rPr lang="el-GR" sz="1800" baseline="-25000">
                          <a:effectLst/>
                        </a:rPr>
                        <a:t>2 </a:t>
                      </a:r>
                      <a:r>
                        <a:rPr lang="el-GR" sz="1800">
                          <a:effectLst/>
                        </a:rPr>
                        <a:t>(Ν=302)</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1</a:t>
                      </a:r>
                      <a:r>
                        <a:rPr lang="el-GR" sz="1800">
                          <a:effectLst/>
                        </a:rPr>
                        <a:t>Χ</a:t>
                      </a:r>
                      <a:r>
                        <a:rPr lang="el-GR" sz="1800" baseline="-25000">
                          <a:effectLst/>
                        </a:rPr>
                        <a:t>3 </a:t>
                      </a:r>
                      <a:r>
                        <a:rPr lang="el-GR" sz="1800">
                          <a:effectLst/>
                        </a:rPr>
                        <a:t>(Ν=163)</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1</a:t>
                      </a:r>
                      <a:r>
                        <a:rPr lang="el-GR" sz="1800">
                          <a:effectLst/>
                        </a:rPr>
                        <a:t>Χ</a:t>
                      </a:r>
                      <a:r>
                        <a:rPr lang="el-GR" sz="1800" baseline="-25000">
                          <a:effectLst/>
                        </a:rPr>
                        <a:t>4 </a:t>
                      </a:r>
                      <a:r>
                        <a:rPr lang="el-GR" sz="1800">
                          <a:effectLst/>
                        </a:rPr>
                        <a:t>(Ν=130)</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1</a:t>
                      </a:r>
                      <a:r>
                        <a:rPr lang="el-GR" sz="1800">
                          <a:effectLst/>
                        </a:rPr>
                        <a:t>Χ</a:t>
                      </a:r>
                      <a:r>
                        <a:rPr lang="el-GR" sz="1800" baseline="-25000">
                          <a:effectLst/>
                        </a:rPr>
                        <a:t>5 </a:t>
                      </a:r>
                      <a:endParaRPr lang="el-GR" sz="1800">
                        <a:effectLst/>
                      </a:endParaRPr>
                    </a:p>
                    <a:p>
                      <a:pPr algn="ctr">
                        <a:spcAft>
                          <a:spcPts val="0"/>
                        </a:spcAft>
                      </a:pPr>
                      <a:r>
                        <a:rPr lang="el-GR" sz="1800">
                          <a:effectLst/>
                        </a:rPr>
                        <a:t>(Ν=97)</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1</a:t>
                      </a:r>
                      <a:r>
                        <a:rPr lang="el-GR" sz="1800">
                          <a:effectLst/>
                        </a:rPr>
                        <a:t>Χ</a:t>
                      </a:r>
                      <a:r>
                        <a:rPr lang="el-GR" sz="1800" baseline="-25000">
                          <a:effectLst/>
                        </a:rPr>
                        <a:t>6 </a:t>
                      </a:r>
                      <a:endParaRPr lang="el-GR" sz="1800">
                        <a:effectLst/>
                      </a:endParaRPr>
                    </a:p>
                    <a:p>
                      <a:pPr algn="ctr">
                        <a:spcAft>
                          <a:spcPts val="0"/>
                        </a:spcAft>
                      </a:pPr>
                      <a:r>
                        <a:rPr lang="el-GR" sz="1800">
                          <a:effectLst/>
                        </a:rPr>
                        <a:t>(Ν=75)</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1</a:t>
                      </a:r>
                      <a:r>
                        <a:rPr lang="el-GR" sz="1800">
                          <a:effectLst/>
                        </a:rPr>
                        <a:t>Χ</a:t>
                      </a:r>
                      <a:r>
                        <a:rPr lang="el-GR" sz="1800" baseline="-25000">
                          <a:effectLst/>
                        </a:rPr>
                        <a:t>7 </a:t>
                      </a:r>
                      <a:endParaRPr lang="el-GR" sz="1800">
                        <a:effectLst/>
                      </a:endParaRPr>
                    </a:p>
                    <a:p>
                      <a:pPr algn="ctr">
                        <a:spcAft>
                          <a:spcPts val="0"/>
                        </a:spcAft>
                      </a:pPr>
                      <a:r>
                        <a:rPr lang="el-GR" sz="1800">
                          <a:effectLst/>
                        </a:rPr>
                        <a:t>(Ν=38)</a:t>
                      </a:r>
                      <a:endParaRPr lang="el-GR" sz="1800">
                        <a:effectLst/>
                        <a:latin typeface="Times New Roman" panose="02020603050405020304" pitchFamily="18" charset="0"/>
                        <a:ea typeface="Times New Roman" panose="02020603050405020304" pitchFamily="18" charset="0"/>
                      </a:endParaRPr>
                    </a:p>
                  </a:txBody>
                  <a:tcPr marL="68584" marR="68584" marT="0" marB="0"/>
                </a:tc>
                <a:extLst>
                  <a:ext uri="{0D108BD9-81ED-4DB2-BD59-A6C34878D82A}">
                    <a16:rowId xmlns:a16="http://schemas.microsoft.com/office/drawing/2014/main" val="10002"/>
                  </a:ext>
                </a:extLst>
              </a:tr>
              <a:tr h="557984">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2</a:t>
                      </a:r>
                      <a:r>
                        <a:rPr lang="el-GR" sz="1800">
                          <a:effectLst/>
                        </a:rPr>
                        <a:t>Χ</a:t>
                      </a:r>
                      <a:r>
                        <a:rPr lang="el-GR" sz="1800" baseline="-25000">
                          <a:effectLst/>
                        </a:rPr>
                        <a:t>2 </a:t>
                      </a:r>
                      <a:r>
                        <a:rPr lang="el-GR" sz="1800">
                          <a:effectLst/>
                        </a:rPr>
                        <a:t>(Ν=997)</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2</a:t>
                      </a:r>
                      <a:r>
                        <a:rPr lang="el-GR" sz="1800">
                          <a:effectLst/>
                        </a:rPr>
                        <a:t>Χ</a:t>
                      </a:r>
                      <a:r>
                        <a:rPr lang="el-GR" sz="1800" baseline="-25000">
                          <a:effectLst/>
                        </a:rPr>
                        <a:t>3 </a:t>
                      </a:r>
                      <a:r>
                        <a:rPr lang="el-GR" sz="1800">
                          <a:effectLst/>
                        </a:rPr>
                        <a:t>(Ν=419)</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2</a:t>
                      </a:r>
                      <a:r>
                        <a:rPr lang="el-GR" sz="1800">
                          <a:effectLst/>
                        </a:rPr>
                        <a:t>Χ</a:t>
                      </a:r>
                      <a:r>
                        <a:rPr lang="el-GR" sz="1800" baseline="-25000">
                          <a:effectLst/>
                        </a:rPr>
                        <a:t>4 </a:t>
                      </a:r>
                      <a:r>
                        <a:rPr lang="el-GR" sz="1800">
                          <a:effectLst/>
                        </a:rPr>
                        <a:t>(Ν=333)</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2</a:t>
                      </a:r>
                      <a:r>
                        <a:rPr lang="el-GR" sz="1800">
                          <a:effectLst/>
                        </a:rPr>
                        <a:t>Χ</a:t>
                      </a:r>
                      <a:r>
                        <a:rPr lang="el-GR" sz="1800" baseline="-25000">
                          <a:effectLst/>
                        </a:rPr>
                        <a:t>5 </a:t>
                      </a:r>
                      <a:r>
                        <a:rPr lang="el-GR" sz="1800">
                          <a:effectLst/>
                        </a:rPr>
                        <a:t>(Ν=225)</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2</a:t>
                      </a:r>
                      <a:r>
                        <a:rPr lang="el-GR" sz="1800">
                          <a:effectLst/>
                        </a:rPr>
                        <a:t>Χ</a:t>
                      </a:r>
                      <a:r>
                        <a:rPr lang="el-GR" sz="1800" baseline="-25000">
                          <a:effectLst/>
                        </a:rPr>
                        <a:t>6 </a:t>
                      </a:r>
                      <a:r>
                        <a:rPr lang="el-GR" sz="1800">
                          <a:effectLst/>
                        </a:rPr>
                        <a:t>(Ν=163)</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2</a:t>
                      </a:r>
                      <a:r>
                        <a:rPr lang="el-GR" sz="1800">
                          <a:effectLst/>
                        </a:rPr>
                        <a:t>Χ</a:t>
                      </a:r>
                      <a:r>
                        <a:rPr lang="el-GR" sz="1800" baseline="-25000">
                          <a:effectLst/>
                        </a:rPr>
                        <a:t>7 </a:t>
                      </a:r>
                      <a:r>
                        <a:rPr lang="el-GR" sz="1800">
                          <a:effectLst/>
                        </a:rPr>
                        <a:t>(Ν=104)</a:t>
                      </a:r>
                      <a:endParaRPr lang="el-GR" sz="1800">
                        <a:effectLst/>
                        <a:latin typeface="Times New Roman" panose="02020603050405020304" pitchFamily="18" charset="0"/>
                        <a:ea typeface="Times New Roman" panose="02020603050405020304" pitchFamily="18" charset="0"/>
                      </a:endParaRPr>
                    </a:p>
                  </a:txBody>
                  <a:tcPr marL="68584" marR="68584" marT="0" marB="0"/>
                </a:tc>
                <a:extLst>
                  <a:ext uri="{0D108BD9-81ED-4DB2-BD59-A6C34878D82A}">
                    <a16:rowId xmlns:a16="http://schemas.microsoft.com/office/drawing/2014/main" val="10003"/>
                  </a:ext>
                </a:extLst>
              </a:tr>
              <a:tr h="548640">
                <a:tc>
                  <a:txBody>
                    <a:bodyPr/>
                    <a:lstStyle/>
                    <a:p>
                      <a:pPr algn="ctr">
                        <a:spcAft>
                          <a:spcPts val="0"/>
                        </a:spcAft>
                      </a:pPr>
                      <a:r>
                        <a:rPr lang="en-GB"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3</a:t>
                      </a:r>
                      <a:r>
                        <a:rPr lang="el-GR" sz="1800">
                          <a:effectLst/>
                        </a:rPr>
                        <a:t>Χ</a:t>
                      </a:r>
                      <a:r>
                        <a:rPr lang="el-GR" sz="1800" baseline="-25000">
                          <a:effectLst/>
                        </a:rPr>
                        <a:t>3 </a:t>
                      </a:r>
                      <a:r>
                        <a:rPr lang="el-GR" sz="1800">
                          <a:effectLst/>
                        </a:rPr>
                        <a:t>(Ν=705)</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3</a:t>
                      </a:r>
                      <a:r>
                        <a:rPr lang="el-GR" sz="1800">
                          <a:effectLst/>
                        </a:rPr>
                        <a:t>Χ</a:t>
                      </a:r>
                      <a:r>
                        <a:rPr lang="el-GR" sz="1800" baseline="-25000">
                          <a:effectLst/>
                        </a:rPr>
                        <a:t>4 </a:t>
                      </a:r>
                      <a:r>
                        <a:rPr lang="el-GR" sz="1800">
                          <a:effectLst/>
                        </a:rPr>
                        <a:t>(Ν=337)</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3</a:t>
                      </a:r>
                      <a:r>
                        <a:rPr lang="el-GR" sz="1800">
                          <a:effectLst/>
                        </a:rPr>
                        <a:t>Χ</a:t>
                      </a:r>
                      <a:r>
                        <a:rPr lang="el-GR" sz="1800" baseline="-25000">
                          <a:effectLst/>
                        </a:rPr>
                        <a:t>5 </a:t>
                      </a:r>
                      <a:r>
                        <a:rPr lang="el-GR" sz="1800">
                          <a:effectLst/>
                        </a:rPr>
                        <a:t>(Ν=224)</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3</a:t>
                      </a:r>
                      <a:r>
                        <a:rPr lang="el-GR" sz="1800">
                          <a:effectLst/>
                        </a:rPr>
                        <a:t>Χ</a:t>
                      </a:r>
                      <a:r>
                        <a:rPr lang="el-GR" sz="1800" baseline="-25000">
                          <a:effectLst/>
                        </a:rPr>
                        <a:t>6 </a:t>
                      </a:r>
                      <a:r>
                        <a:rPr lang="el-GR" sz="1800">
                          <a:effectLst/>
                        </a:rPr>
                        <a:t>(Ν=175)</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3</a:t>
                      </a:r>
                      <a:r>
                        <a:rPr lang="el-GR" sz="1800">
                          <a:effectLst/>
                        </a:rPr>
                        <a:t>Χ</a:t>
                      </a:r>
                      <a:r>
                        <a:rPr lang="el-GR" sz="1800" baseline="-25000">
                          <a:effectLst/>
                        </a:rPr>
                        <a:t>7 </a:t>
                      </a:r>
                      <a:r>
                        <a:rPr lang="el-GR" sz="1800">
                          <a:effectLst/>
                        </a:rPr>
                        <a:t>(Ν=127)</a:t>
                      </a:r>
                      <a:endParaRPr lang="el-GR" sz="1800">
                        <a:effectLst/>
                        <a:latin typeface="Times New Roman" panose="02020603050405020304" pitchFamily="18" charset="0"/>
                        <a:ea typeface="Times New Roman" panose="02020603050405020304" pitchFamily="18" charset="0"/>
                      </a:endParaRPr>
                    </a:p>
                  </a:txBody>
                  <a:tcPr marL="68584" marR="68584" marT="0" marB="0"/>
                </a:tc>
                <a:extLst>
                  <a:ext uri="{0D108BD9-81ED-4DB2-BD59-A6C34878D82A}">
                    <a16:rowId xmlns:a16="http://schemas.microsoft.com/office/drawing/2014/main" val="10004"/>
                  </a:ext>
                </a:extLst>
              </a:tr>
              <a:tr h="557984">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4</a:t>
                      </a:r>
                      <a:r>
                        <a:rPr lang="el-GR" sz="1800">
                          <a:effectLst/>
                        </a:rPr>
                        <a:t>Χ</a:t>
                      </a:r>
                      <a:r>
                        <a:rPr lang="el-GR" sz="1800" baseline="-25000">
                          <a:effectLst/>
                        </a:rPr>
                        <a:t>4 </a:t>
                      </a:r>
                      <a:r>
                        <a:rPr lang="el-GR" sz="1800">
                          <a:effectLst/>
                        </a:rPr>
                        <a:t>(Ν=612)</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4</a:t>
                      </a:r>
                      <a:r>
                        <a:rPr lang="el-GR" sz="1800">
                          <a:effectLst/>
                        </a:rPr>
                        <a:t>Χ</a:t>
                      </a:r>
                      <a:r>
                        <a:rPr lang="el-GR" sz="1800" baseline="-25000">
                          <a:effectLst/>
                        </a:rPr>
                        <a:t>5 </a:t>
                      </a:r>
                      <a:r>
                        <a:rPr lang="el-GR" sz="1800">
                          <a:effectLst/>
                        </a:rPr>
                        <a:t>(Ν=293)</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4</a:t>
                      </a:r>
                      <a:r>
                        <a:rPr lang="el-GR" sz="1800">
                          <a:effectLst/>
                        </a:rPr>
                        <a:t>Χ</a:t>
                      </a:r>
                      <a:r>
                        <a:rPr lang="el-GR" sz="1800" baseline="-25000">
                          <a:effectLst/>
                        </a:rPr>
                        <a:t>6 </a:t>
                      </a:r>
                      <a:r>
                        <a:rPr lang="el-GR" sz="1800">
                          <a:effectLst/>
                        </a:rPr>
                        <a:t>(Ν=203)</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4</a:t>
                      </a:r>
                      <a:r>
                        <a:rPr lang="el-GR" sz="1800">
                          <a:effectLst/>
                        </a:rPr>
                        <a:t>Χ</a:t>
                      </a:r>
                      <a:r>
                        <a:rPr lang="el-GR" sz="1800" baseline="-25000">
                          <a:effectLst/>
                        </a:rPr>
                        <a:t>7 </a:t>
                      </a:r>
                      <a:r>
                        <a:rPr lang="el-GR" sz="1800">
                          <a:effectLst/>
                        </a:rPr>
                        <a:t>(Ν=136)</a:t>
                      </a:r>
                      <a:endParaRPr lang="el-GR" sz="1800">
                        <a:effectLst/>
                        <a:latin typeface="Times New Roman" panose="02020603050405020304" pitchFamily="18" charset="0"/>
                        <a:ea typeface="Times New Roman" panose="02020603050405020304" pitchFamily="18" charset="0"/>
                      </a:endParaRPr>
                    </a:p>
                  </a:txBody>
                  <a:tcPr marL="68584" marR="68584" marT="0" marB="0"/>
                </a:tc>
                <a:extLst>
                  <a:ext uri="{0D108BD9-81ED-4DB2-BD59-A6C34878D82A}">
                    <a16:rowId xmlns:a16="http://schemas.microsoft.com/office/drawing/2014/main" val="10005"/>
                  </a:ext>
                </a:extLst>
              </a:tr>
              <a:tr h="557984">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5</a:t>
                      </a:r>
                      <a:r>
                        <a:rPr lang="el-GR" sz="1800">
                          <a:effectLst/>
                        </a:rPr>
                        <a:t>Χ</a:t>
                      </a:r>
                      <a:r>
                        <a:rPr lang="el-GR" sz="1800" baseline="-25000">
                          <a:effectLst/>
                        </a:rPr>
                        <a:t>5 </a:t>
                      </a:r>
                      <a:r>
                        <a:rPr lang="el-GR" sz="1800">
                          <a:effectLst/>
                        </a:rPr>
                        <a:t>(Ν=629)</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5</a:t>
                      </a:r>
                      <a:r>
                        <a:rPr lang="el-GR" sz="1800">
                          <a:effectLst/>
                        </a:rPr>
                        <a:t>Χ</a:t>
                      </a:r>
                      <a:r>
                        <a:rPr lang="el-GR" sz="1800" baseline="-25000">
                          <a:effectLst/>
                        </a:rPr>
                        <a:t>6 </a:t>
                      </a:r>
                      <a:r>
                        <a:rPr lang="el-GR" sz="1800">
                          <a:effectLst/>
                        </a:rPr>
                        <a:t>(Ν=427)</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5</a:t>
                      </a:r>
                      <a:r>
                        <a:rPr lang="el-GR" sz="1800">
                          <a:effectLst/>
                        </a:rPr>
                        <a:t>Χ</a:t>
                      </a:r>
                      <a:r>
                        <a:rPr lang="el-GR" sz="1800" baseline="-25000">
                          <a:effectLst/>
                        </a:rPr>
                        <a:t>7 </a:t>
                      </a:r>
                      <a:r>
                        <a:rPr lang="el-GR" sz="1800">
                          <a:effectLst/>
                        </a:rPr>
                        <a:t>(Ν=266)</a:t>
                      </a:r>
                      <a:endParaRPr lang="el-GR" sz="1800">
                        <a:effectLst/>
                        <a:latin typeface="Times New Roman" panose="02020603050405020304" pitchFamily="18" charset="0"/>
                        <a:ea typeface="Times New Roman" panose="02020603050405020304" pitchFamily="18" charset="0"/>
                      </a:endParaRPr>
                    </a:p>
                  </a:txBody>
                  <a:tcPr marL="68584" marR="68584" marT="0" marB="0"/>
                </a:tc>
                <a:extLst>
                  <a:ext uri="{0D108BD9-81ED-4DB2-BD59-A6C34878D82A}">
                    <a16:rowId xmlns:a16="http://schemas.microsoft.com/office/drawing/2014/main" val="10006"/>
                  </a:ext>
                </a:extLst>
              </a:tr>
              <a:tr h="557984">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6</a:t>
                      </a:r>
                      <a:r>
                        <a:rPr lang="el-GR" sz="1800">
                          <a:effectLst/>
                        </a:rPr>
                        <a:t>Χ</a:t>
                      </a:r>
                      <a:r>
                        <a:rPr lang="el-GR" sz="1800" baseline="-25000">
                          <a:effectLst/>
                        </a:rPr>
                        <a:t>6 </a:t>
                      </a:r>
                      <a:r>
                        <a:rPr lang="el-GR" sz="1800">
                          <a:effectLst/>
                        </a:rPr>
                        <a:t>(Ν=693)</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a:effectLst/>
                        </a:rPr>
                        <a:t>Δ</a:t>
                      </a:r>
                      <a:r>
                        <a:rPr lang="el-GR" sz="1800" baseline="-25000">
                          <a:effectLst/>
                        </a:rPr>
                        <a:t>6</a:t>
                      </a:r>
                      <a:r>
                        <a:rPr lang="el-GR" sz="1800">
                          <a:effectLst/>
                        </a:rPr>
                        <a:t>Χ</a:t>
                      </a:r>
                      <a:r>
                        <a:rPr lang="el-GR" sz="1800" baseline="-25000">
                          <a:effectLst/>
                        </a:rPr>
                        <a:t>7 </a:t>
                      </a:r>
                      <a:r>
                        <a:rPr lang="el-GR" sz="1800">
                          <a:effectLst/>
                        </a:rPr>
                        <a:t>(Ν=406)</a:t>
                      </a:r>
                      <a:endParaRPr lang="el-GR" sz="1800">
                        <a:effectLst/>
                        <a:latin typeface="Times New Roman" panose="02020603050405020304" pitchFamily="18" charset="0"/>
                        <a:ea typeface="Times New Roman" panose="02020603050405020304" pitchFamily="18" charset="0"/>
                      </a:endParaRPr>
                    </a:p>
                  </a:txBody>
                  <a:tcPr marL="68584" marR="68584" marT="0" marB="0"/>
                </a:tc>
                <a:extLst>
                  <a:ext uri="{0D108BD9-81ED-4DB2-BD59-A6C34878D82A}">
                    <a16:rowId xmlns:a16="http://schemas.microsoft.com/office/drawing/2014/main" val="10007"/>
                  </a:ext>
                </a:extLst>
              </a:tr>
              <a:tr h="557984">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n-GB" sz="1800">
                          <a:effectLst/>
                        </a:rPr>
                        <a:t> </a:t>
                      </a:r>
                      <a:endParaRPr lang="el-GR" sz="1800">
                        <a:effectLst/>
                        <a:latin typeface="Times New Roman" panose="02020603050405020304" pitchFamily="18" charset="0"/>
                        <a:ea typeface="Times New Roman" panose="02020603050405020304" pitchFamily="18" charset="0"/>
                      </a:endParaRPr>
                    </a:p>
                  </a:txBody>
                  <a:tcPr marL="68584" marR="68584" marT="0" marB="0"/>
                </a:tc>
                <a:tc>
                  <a:txBody>
                    <a:bodyPr/>
                    <a:lstStyle/>
                    <a:p>
                      <a:pPr algn="ctr">
                        <a:spcAft>
                          <a:spcPts val="0"/>
                        </a:spcAft>
                      </a:pPr>
                      <a:r>
                        <a:rPr lang="el-GR" sz="1800" dirty="0">
                          <a:effectLst/>
                        </a:rPr>
                        <a:t>Δ</a:t>
                      </a:r>
                      <a:r>
                        <a:rPr lang="el-GR" sz="1800" baseline="-25000" dirty="0">
                          <a:effectLst/>
                        </a:rPr>
                        <a:t>7</a:t>
                      </a:r>
                      <a:r>
                        <a:rPr lang="el-GR" sz="1800" dirty="0">
                          <a:effectLst/>
                        </a:rPr>
                        <a:t>Χ</a:t>
                      </a:r>
                      <a:r>
                        <a:rPr lang="el-GR" sz="1800" baseline="-25000" dirty="0">
                          <a:effectLst/>
                        </a:rPr>
                        <a:t>7 </a:t>
                      </a:r>
                      <a:r>
                        <a:rPr lang="el-GR" sz="1800" dirty="0">
                          <a:effectLst/>
                        </a:rPr>
                        <a:t>(Ν=719)</a:t>
                      </a:r>
                      <a:endParaRPr lang="el-GR" sz="1800" dirty="0">
                        <a:effectLst/>
                        <a:latin typeface="Times New Roman" panose="02020603050405020304" pitchFamily="18" charset="0"/>
                        <a:ea typeface="Times New Roman" panose="02020603050405020304" pitchFamily="18" charset="0"/>
                      </a:endParaRPr>
                    </a:p>
                  </a:txBody>
                  <a:tcPr marL="68584" marR="68584"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1">
            <a:extLst>
              <a:ext uri="{FF2B5EF4-FFF2-40B4-BE49-F238E27FC236}">
                <a16:creationId xmlns:a16="http://schemas.microsoft.com/office/drawing/2014/main" id="{05D64947-FA09-3F42-8663-8ADD6A63F9FF}"/>
              </a:ext>
            </a:extLst>
          </p:cNvPr>
          <p:cNvSpPr txBox="1">
            <a:spLocks noChangeArrowheads="1"/>
          </p:cNvSpPr>
          <p:nvPr/>
        </p:nvSpPr>
        <p:spPr bwMode="auto">
          <a:xfrm>
            <a:off x="6300192" y="620688"/>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452DAF85-B6E2-7242-B486-ED8F22EFA513}"/>
              </a:ext>
            </a:extLst>
          </p:cNvPr>
          <p:cNvSpPr>
            <a:spLocks noGrp="1"/>
          </p:cNvSpPr>
          <p:nvPr>
            <p:ph type="title"/>
          </p:nvPr>
        </p:nvSpPr>
        <p:spPr/>
        <p:txBody>
          <a:bodyPr>
            <a:normAutofit fontScale="90000"/>
          </a:bodyPr>
          <a:lstStyle/>
          <a:p>
            <a:r>
              <a:rPr lang="el-GR" altLang="en-US" dirty="0"/>
              <a:t>Δεοντολογία και Έρευνα</a:t>
            </a:r>
            <a:br>
              <a:rPr lang="el-GR" altLang="en-US" dirty="0"/>
            </a:br>
            <a:endParaRPr lang="en-US" dirty="0"/>
          </a:p>
        </p:txBody>
      </p:sp>
      <p:sp>
        <p:nvSpPr>
          <p:cNvPr id="3" name="Content Placeholder 2">
            <a:extLst>
              <a:ext uri="{FF2B5EF4-FFF2-40B4-BE49-F238E27FC236}">
                <a16:creationId xmlns:a16="http://schemas.microsoft.com/office/drawing/2014/main" id="{E2016408-6626-4A49-A904-BB352DCFFB87}"/>
              </a:ext>
            </a:extLst>
          </p:cNvPr>
          <p:cNvSpPr>
            <a:spLocks noGrp="1"/>
          </p:cNvSpPr>
          <p:nvPr>
            <p:ph idx="1"/>
          </p:nvPr>
        </p:nvSpPr>
        <p:spPr/>
        <p:txBody>
          <a:bodyPr/>
          <a:lstStyle/>
          <a:p>
            <a:r>
              <a:rPr lang="el-GR" altLang="en-US" b="1" dirty="0">
                <a:solidFill>
                  <a:schemeClr val="accent2">
                    <a:lumMod val="75000"/>
                  </a:schemeClr>
                </a:solidFill>
              </a:rPr>
              <a:t>Κατευθυντήριες Γραμμές Δεοντολογίας (APA, SRCD)</a:t>
            </a:r>
          </a:p>
          <a:p>
            <a:pPr lvl="1"/>
            <a:r>
              <a:rPr lang="el-GR" altLang="en-US" dirty="0"/>
              <a:t>Ο ερευνητής πρέπει να προστατεύει τους συμμετέχοντες από </a:t>
            </a:r>
            <a:r>
              <a:rPr lang="el-GR" altLang="en-US" b="1" dirty="0">
                <a:solidFill>
                  <a:schemeClr val="accent2">
                    <a:lumMod val="75000"/>
                  </a:schemeClr>
                </a:solidFill>
              </a:rPr>
              <a:t>σωματική και ψυχική βλάβη</a:t>
            </a:r>
          </a:p>
          <a:p>
            <a:pPr lvl="1"/>
            <a:r>
              <a:rPr lang="el-GR" altLang="en-US" dirty="0"/>
              <a:t>Ο ερευνητής πρέπει να λάβει </a:t>
            </a:r>
            <a:r>
              <a:rPr lang="el-GR" altLang="en-US" b="1" dirty="0">
                <a:solidFill>
                  <a:schemeClr val="accent2">
                    <a:lumMod val="75000"/>
                  </a:schemeClr>
                </a:solidFill>
              </a:rPr>
              <a:t>συγκατάθεση</a:t>
            </a:r>
            <a:r>
              <a:rPr lang="el-GR" altLang="en-US" dirty="0"/>
              <a:t> μετά από ενημέρωση των συμμετεχόντων, πριν αρχίσει η έρευνα</a:t>
            </a:r>
          </a:p>
          <a:p>
            <a:pPr lvl="1"/>
            <a:r>
              <a:rPr lang="el-GR" altLang="en-US" dirty="0"/>
              <a:t>Η </a:t>
            </a:r>
            <a:r>
              <a:rPr lang="el-GR" altLang="en-US" b="1" dirty="0">
                <a:solidFill>
                  <a:schemeClr val="accent2">
                    <a:lumMod val="75000"/>
                  </a:schemeClr>
                </a:solidFill>
              </a:rPr>
              <a:t>παραπλάνηση</a:t>
            </a:r>
            <a:r>
              <a:rPr lang="el-GR" altLang="en-US" dirty="0"/>
              <a:t> στην έρευνα πρέπει να είναι δικαιολογημένη και να μην προκαλεί βλάβη</a:t>
            </a:r>
          </a:p>
          <a:p>
            <a:pPr lvl="1"/>
            <a:r>
              <a:rPr lang="el-GR" altLang="en-US" dirty="0"/>
              <a:t>Πρέπει να προστατεύονται τα </a:t>
            </a:r>
            <a:r>
              <a:rPr lang="el-GR" altLang="en-US" b="1" dirty="0">
                <a:solidFill>
                  <a:schemeClr val="accent2">
                    <a:lumMod val="75000"/>
                  </a:schemeClr>
                </a:solidFill>
              </a:rPr>
              <a:t>προσωπικά δεδομένα </a:t>
            </a:r>
            <a:r>
              <a:rPr lang="el-GR" altLang="en-US" dirty="0"/>
              <a:t>των συμμετεχόντων </a:t>
            </a:r>
          </a:p>
          <a:p>
            <a:endParaRPr lang="en-US" dirty="0"/>
          </a:p>
        </p:txBody>
      </p:sp>
      <p:sp>
        <p:nvSpPr>
          <p:cNvPr id="4" name="Slide Number Placeholder 3">
            <a:extLst>
              <a:ext uri="{FF2B5EF4-FFF2-40B4-BE49-F238E27FC236}">
                <a16:creationId xmlns:a16="http://schemas.microsoft.com/office/drawing/2014/main" id="{773DDDD5-EB1D-B74B-85B5-EBD89D6209C7}"/>
              </a:ext>
            </a:extLst>
          </p:cNvPr>
          <p:cNvSpPr>
            <a:spLocks noGrp="1"/>
          </p:cNvSpPr>
          <p:nvPr>
            <p:ph type="sldNum" sz="quarter" idx="10"/>
          </p:nvPr>
        </p:nvSpPr>
        <p:spPr/>
        <p:txBody>
          <a:bodyPr/>
          <a:lstStyle/>
          <a:p>
            <a:fld id="{646A23D0-32A8-5A40-A5A1-2A2D6C6A324E}" type="slidenum">
              <a:rPr lang="en-US" smtClean="0"/>
              <a:t>72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B82184D7-BA97-654D-833A-D54F6566926B}"/>
              </a:ext>
            </a:extLst>
          </p:cNvPr>
          <p:cNvSpPr txBox="1">
            <a:spLocks noChangeArrowheads="1"/>
          </p:cNvSpPr>
          <p:nvPr/>
        </p:nvSpPr>
        <p:spPr bwMode="auto">
          <a:xfrm>
            <a:off x="4572000" y="21590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a:lnSpc>
                <a:spcPct val="100000"/>
              </a:lnSpc>
            </a:pPr>
            <a:endParaRPr lang="el-GR" altLang="en-US" sz="2000" dirty="0">
              <a:solidFill>
                <a:srgbClr val="007FA3"/>
              </a:solidFill>
              <a:latin typeface="Times New Roman" panose="02020603050405020304" pitchFamily="18" charset="0"/>
              <a:cs typeface="Times New Roman" panose="02020603050405020304" pitchFamily="18" charset="0"/>
            </a:endParaRPr>
          </a:p>
        </p:txBody>
      </p:sp>
      <p:graphicFrame>
        <p:nvGraphicFramePr>
          <p:cNvPr id="16415" name="Group 31">
            <a:extLst>
              <a:ext uri="{FF2B5EF4-FFF2-40B4-BE49-F238E27FC236}">
                <a16:creationId xmlns:a16="http://schemas.microsoft.com/office/drawing/2014/main" id="{666ADE6A-028B-924D-AF59-4DB7E4E7C856}"/>
              </a:ext>
            </a:extLst>
          </p:cNvPr>
          <p:cNvGraphicFramePr>
            <a:graphicFrameLocks noGrp="1"/>
          </p:cNvGraphicFramePr>
          <p:nvPr>
            <p:extLst>
              <p:ext uri="{D42A27DB-BD31-4B8C-83A1-F6EECF244321}">
                <p14:modId xmlns:p14="http://schemas.microsoft.com/office/powerpoint/2010/main" val="102804126"/>
              </p:ext>
            </p:extLst>
          </p:nvPr>
        </p:nvGraphicFramePr>
        <p:xfrm>
          <a:off x="554713" y="1844824"/>
          <a:ext cx="8231188" cy="4264533"/>
        </p:xfrm>
        <a:graphic>
          <a:graphicData uri="http://schemas.openxmlformats.org/drawingml/2006/table">
            <a:tbl>
              <a:tblPr/>
              <a:tblGrid>
                <a:gridCol w="1746250">
                  <a:extLst>
                    <a:ext uri="{9D8B030D-6E8A-4147-A177-3AD203B41FA5}">
                      <a16:colId xmlns:a16="http://schemas.microsoft.com/office/drawing/2014/main" val="3592239790"/>
                    </a:ext>
                  </a:extLst>
                </a:gridCol>
                <a:gridCol w="2733675">
                  <a:extLst>
                    <a:ext uri="{9D8B030D-6E8A-4147-A177-3AD203B41FA5}">
                      <a16:colId xmlns:a16="http://schemas.microsoft.com/office/drawing/2014/main" val="193951911"/>
                    </a:ext>
                  </a:extLst>
                </a:gridCol>
                <a:gridCol w="3751263">
                  <a:extLst>
                    <a:ext uri="{9D8B030D-6E8A-4147-A177-3AD203B41FA5}">
                      <a16:colId xmlns:a16="http://schemas.microsoft.com/office/drawing/2014/main" val="3180005930"/>
                    </a:ext>
                  </a:extLst>
                </a:gridCol>
              </a:tblGrid>
              <a:tr h="412750">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Επιμέρους πλευρά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a:ln>
                            <a:noFill/>
                          </a:ln>
                          <a:solidFill>
                            <a:srgbClr val="000000"/>
                          </a:solidFill>
                          <a:effectLst/>
                          <a:latin typeface="Arial" panose="020B0604020202020204" pitchFamily="34" charset="0"/>
                          <a:cs typeface="Arial" panose="020B0604020202020204" pitchFamily="34" charset="0"/>
                        </a:rPr>
                        <a:t>Περιεχόμενο/Στόχος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Παραδείγματα ερωτημάτων</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2566163"/>
                  </a:ext>
                </a:extLst>
              </a:tr>
              <a:tr h="3584575">
                <a:tc>
                  <a:txBody>
                    <a:bodyPr/>
                    <a:lstStyle>
                      <a:lvl1pPr marL="255588" indent="-255588">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0">
                        <a:lnSpc>
                          <a:spcPct val="93000"/>
                        </a:lnSpc>
                        <a:spcBef>
                          <a:spcPts val="150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Σωματική ανάπτυξη </a:t>
                      </a:r>
                    </a:p>
                  </a:txBody>
                  <a:tcPr marT="59944"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255588" indent="-255588">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0">
                        <a:lnSpc>
                          <a:spcPct val="93000"/>
                        </a:lnSpc>
                        <a:spcBef>
                          <a:spcPts val="150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Έμφαση στον τρόπο με τον οποίο ο εγκέφαλος, το νευρικό σύστημα, οι αισθητηριακές δυνατότητες και οι ανάγκες για ύπνο, τροφή και υγρά επιδρούν στη συμπεριφορά </a:t>
                      </a:r>
                    </a:p>
                  </a:txBody>
                  <a:tcPr marT="59944"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169863" indent="-16986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Τι καθορίζει το φύλο του παιδιού;</a:t>
                      </a:r>
                    </a:p>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Ποιες είναι οι μακροπρόθεσμες συνέπειες του πρόωρου τοκετού;</a:t>
                      </a:r>
                    </a:p>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Γιατί είναι σημαντικός ο μητρικός θηλασμός;</a:t>
                      </a:r>
                    </a:p>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Ποιες είναι οι συνέπειες της πρώιμης και της αργοπορημένης σεξουαλικής ωρίμανσης;</a:t>
                      </a:r>
                    </a:p>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Τι καθορίζει την παχυσαρκία στην ενήλικη ζωή;</a:t>
                      </a:r>
                    </a:p>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Πώς αντιμετωπίζουν το στρες οι ενήλικες; </a:t>
                      </a:r>
                    </a:p>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Ποιες είναι οι εξωτερικές/εμφανείς και οι εσωτερικές ενδείξεις της γήρανσης;</a:t>
                      </a:r>
                    </a:p>
                    <a:p>
                      <a:pPr marL="285750" marR="0" lvl="0" indent="-28575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Πώς ορίζουμε τον θάνατο;</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3900312"/>
                  </a:ext>
                </a:extLst>
              </a:tr>
            </a:tbl>
          </a:graphicData>
        </a:graphic>
      </p:graphicFrame>
      <p:sp>
        <p:nvSpPr>
          <p:cNvPr id="2" name="Title 1">
            <a:extLst>
              <a:ext uri="{FF2B5EF4-FFF2-40B4-BE49-F238E27FC236}">
                <a16:creationId xmlns:a16="http://schemas.microsoft.com/office/drawing/2014/main" id="{FA684AE3-9D16-1842-80D5-33BED3F552FB}"/>
              </a:ext>
            </a:extLst>
          </p:cNvPr>
          <p:cNvSpPr>
            <a:spLocks noGrp="1"/>
          </p:cNvSpPr>
          <p:nvPr>
            <p:ph type="title"/>
          </p:nvPr>
        </p:nvSpPr>
        <p:spPr/>
        <p:txBody>
          <a:bodyPr>
            <a:normAutofit fontScale="90000"/>
          </a:bodyPr>
          <a:lstStyle/>
          <a:p>
            <a:r>
              <a:rPr lang="el-GR" altLang="en-US" dirty="0"/>
              <a:t>Το Γνωστικό αντικείμενο</a:t>
            </a:r>
            <a:br>
              <a:rPr lang="el-GR" altLang="en-US" dirty="0"/>
            </a:br>
            <a:r>
              <a:rPr lang="el-GR" altLang="en-US" dirty="0"/>
              <a:t>της Διά Βίου Ανάπτυξης</a:t>
            </a:r>
            <a:endParaRPr lang="en-US" dirty="0"/>
          </a:p>
        </p:txBody>
      </p:sp>
      <p:sp>
        <p:nvSpPr>
          <p:cNvPr id="3" name="Slide Number Placeholder 2">
            <a:extLst>
              <a:ext uri="{FF2B5EF4-FFF2-40B4-BE49-F238E27FC236}">
                <a16:creationId xmlns:a16="http://schemas.microsoft.com/office/drawing/2014/main" id="{DD6782E8-1D68-D34F-8324-E92D19474A06}"/>
              </a:ext>
            </a:extLst>
          </p:cNvPr>
          <p:cNvSpPr>
            <a:spLocks noGrp="1"/>
          </p:cNvSpPr>
          <p:nvPr>
            <p:ph type="sldNum" sz="quarter" idx="10"/>
          </p:nvPr>
        </p:nvSpPr>
        <p:spPr/>
        <p:txBody>
          <a:bodyPr/>
          <a:lstStyle/>
          <a:p>
            <a:fld id="{646A23D0-32A8-5A40-A5A1-2A2D6C6A324E}" type="slidenum">
              <a:rPr lang="en-US" smtClean="0"/>
              <a:t>8</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36" name="Group 28">
            <a:extLst>
              <a:ext uri="{FF2B5EF4-FFF2-40B4-BE49-F238E27FC236}">
                <a16:creationId xmlns:a16="http://schemas.microsoft.com/office/drawing/2014/main" id="{41F5B55F-7591-E94A-83E8-7614943706FC}"/>
              </a:ext>
            </a:extLst>
          </p:cNvPr>
          <p:cNvGraphicFramePr>
            <a:graphicFrameLocks noGrp="1"/>
          </p:cNvGraphicFramePr>
          <p:nvPr>
            <p:extLst>
              <p:ext uri="{D42A27DB-BD31-4B8C-83A1-F6EECF244321}">
                <p14:modId xmlns:p14="http://schemas.microsoft.com/office/powerpoint/2010/main" val="1305648083"/>
              </p:ext>
            </p:extLst>
          </p:nvPr>
        </p:nvGraphicFramePr>
        <p:xfrm>
          <a:off x="550724" y="1772816"/>
          <a:ext cx="8231188" cy="4623245"/>
        </p:xfrm>
        <a:graphic>
          <a:graphicData uri="http://schemas.openxmlformats.org/drawingml/2006/table">
            <a:tbl>
              <a:tblPr/>
              <a:tblGrid>
                <a:gridCol w="1527175">
                  <a:extLst>
                    <a:ext uri="{9D8B030D-6E8A-4147-A177-3AD203B41FA5}">
                      <a16:colId xmlns:a16="http://schemas.microsoft.com/office/drawing/2014/main" val="2671499686"/>
                    </a:ext>
                  </a:extLst>
                </a:gridCol>
                <a:gridCol w="2806700">
                  <a:extLst>
                    <a:ext uri="{9D8B030D-6E8A-4147-A177-3AD203B41FA5}">
                      <a16:colId xmlns:a16="http://schemas.microsoft.com/office/drawing/2014/main" val="556072842"/>
                    </a:ext>
                  </a:extLst>
                </a:gridCol>
                <a:gridCol w="3897313">
                  <a:extLst>
                    <a:ext uri="{9D8B030D-6E8A-4147-A177-3AD203B41FA5}">
                      <a16:colId xmlns:a16="http://schemas.microsoft.com/office/drawing/2014/main" val="1077858454"/>
                    </a:ext>
                  </a:extLst>
                </a:gridCol>
              </a:tblGrid>
              <a:tr h="333375">
                <a:tc>
                  <a:txBody>
                    <a:bodyPr/>
                    <a:lstStyle>
                      <a:lvl1pPr>
                        <a:spcBef>
                          <a:spcPts val="142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a:ln>
                            <a:noFill/>
                          </a:ln>
                          <a:solidFill>
                            <a:srgbClr val="000000"/>
                          </a:solidFill>
                          <a:effectLst/>
                          <a:latin typeface="Arial" panose="020B0604020202020204" pitchFamily="34" charset="0"/>
                          <a:cs typeface="Arial" panose="020B0604020202020204" pitchFamily="34" charset="0"/>
                        </a:rPr>
                        <a:t>Επιμέρους πλευρά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a:ln>
                            <a:noFill/>
                          </a:ln>
                          <a:solidFill>
                            <a:srgbClr val="000000"/>
                          </a:solidFill>
                          <a:effectLst/>
                          <a:latin typeface="Arial" panose="020B0604020202020204" pitchFamily="34" charset="0"/>
                          <a:cs typeface="Arial" panose="020B0604020202020204" pitchFamily="34" charset="0"/>
                        </a:rPr>
                        <a:t>Περιεχόμενο/Στόχος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Παραδείγματα ερωτημάτων</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8288067"/>
                  </a:ext>
                </a:extLst>
              </a:tr>
              <a:tr h="4078288">
                <a:tc>
                  <a:txBody>
                    <a:bodyPr/>
                    <a:lstStyle>
                      <a:lvl1pPr marL="169863" indent="-16986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Γνωστική ανάπτυξη </a:t>
                      </a:r>
                    </a:p>
                  </a:txBody>
                  <a:tcPr marB="0"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169863" indent="-16986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Έμφαση στις γνωστικές ικανότητες:</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Μάθηση</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Μνήμη</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Λύση προβλήματος</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Νοημοσύνη</a:t>
                      </a:r>
                    </a:p>
                  </a:txBody>
                  <a:tcPr marB="0"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169863" indent="-16986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1200">
                          <a:solidFill>
                            <a:srgbClr val="000000"/>
                          </a:solidFill>
                          <a:latin typeface="Arial" panose="020B0604020202020204" pitchFamily="34" charset="0"/>
                          <a:cs typeface="Arial" panose="020B0604020202020204" pitchFamily="34" charset="0"/>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cs typeface="Arial" panose="020B0604020202020204" pitchFamily="34" charset="0"/>
                        </a:defRPr>
                      </a:lvl9pPr>
                    </a:lstStyle>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Πρώιμες αναμνήσεις: Από πότε θυμόμαστε;</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Ποιες είναι οι επιδράσεις της τηλεθέασης στις γνωστικές ικανότητες;</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Τι είναι η διγλωσσία;</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Πώς επηρεάζει ο εγωκεντρισμός τον τρόπο με τον οποίο ο έφηβος βλέπει τον κόσμο γύρω του;</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Υπάρχουν πολιτισμικές ή/και </a:t>
                      </a:r>
                      <a:r>
                        <a:rPr kumimoji="0" lang="el-GR" altLang="en-US"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εθνοτικές</a:t>
                      </a: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διαφορές στη νοημοσύνη;</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Πώς συσχετίζεται η δημιουργικότητα με τη νοημοσύνη;</a:t>
                      </a:r>
                    </a:p>
                    <a:p>
                      <a:pPr marL="285750" marR="0" lvl="0" indent="-28575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l-GR"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Μειώνεται η νοημοσύνη στην ύστερη ενήλικη ζωή; </a:t>
                      </a:r>
                    </a:p>
                  </a:txBody>
                  <a:tcPr marB="0"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9818771"/>
                  </a:ext>
                </a:extLst>
              </a:tr>
            </a:tbl>
          </a:graphicData>
        </a:graphic>
      </p:graphicFrame>
      <p:sp>
        <p:nvSpPr>
          <p:cNvPr id="2" name="Title 1">
            <a:extLst>
              <a:ext uri="{FF2B5EF4-FFF2-40B4-BE49-F238E27FC236}">
                <a16:creationId xmlns:a16="http://schemas.microsoft.com/office/drawing/2014/main" id="{A171449F-0CED-0446-9FCD-824F125EBA70}"/>
              </a:ext>
            </a:extLst>
          </p:cNvPr>
          <p:cNvSpPr>
            <a:spLocks noGrp="1"/>
          </p:cNvSpPr>
          <p:nvPr>
            <p:ph type="title"/>
          </p:nvPr>
        </p:nvSpPr>
        <p:spPr/>
        <p:txBody>
          <a:bodyPr>
            <a:normAutofit fontScale="90000"/>
          </a:bodyPr>
          <a:lstStyle/>
          <a:p>
            <a:r>
              <a:rPr lang="el-GR" altLang="en-US" dirty="0"/>
              <a:t>Το Γνωστικό αντικείμενο</a:t>
            </a:r>
            <a:br>
              <a:rPr lang="el-GR" altLang="en-US" dirty="0"/>
            </a:br>
            <a:r>
              <a:rPr lang="el-GR" altLang="en-US" dirty="0"/>
              <a:t>της Διά Βίου Ανάπτυξης </a:t>
            </a:r>
            <a:r>
              <a:rPr lang="el-GR" altLang="en-US" sz="2200" dirty="0">
                <a:solidFill>
                  <a:schemeClr val="tx1"/>
                </a:solidFill>
              </a:rPr>
              <a:t>(συν.)</a:t>
            </a:r>
            <a:endParaRPr lang="en-US" dirty="0">
              <a:solidFill>
                <a:schemeClr val="tx1"/>
              </a:solidFill>
            </a:endParaRPr>
          </a:p>
        </p:txBody>
      </p:sp>
      <p:sp>
        <p:nvSpPr>
          <p:cNvPr id="3" name="Slide Number Placeholder 2">
            <a:extLst>
              <a:ext uri="{FF2B5EF4-FFF2-40B4-BE49-F238E27FC236}">
                <a16:creationId xmlns:a16="http://schemas.microsoft.com/office/drawing/2014/main" id="{3372132C-BEB8-6D48-BE9F-BF41F1B08844}"/>
              </a:ext>
            </a:extLst>
          </p:cNvPr>
          <p:cNvSpPr>
            <a:spLocks noGrp="1"/>
          </p:cNvSpPr>
          <p:nvPr>
            <p:ph type="sldNum" sz="quarter" idx="10"/>
          </p:nvPr>
        </p:nvSpPr>
        <p:spPr/>
        <p:txBody>
          <a:bodyPr/>
          <a:lstStyle/>
          <a:p>
            <a:fld id="{646A23D0-32A8-5A40-A5A1-2A2D6C6A324E}" type="slidenum">
              <a:rPr lang="en-US" smtClean="0"/>
              <a:t>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7770</TotalTime>
  <Words>3332</Words>
  <Application>Microsoft Office PowerPoint</Application>
  <PresentationFormat>Προβολή στην οθόνη (4:3)</PresentationFormat>
  <Paragraphs>627</Paragraphs>
  <Slides>72</Slides>
  <Notes>61</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72</vt:i4>
      </vt:variant>
    </vt:vector>
  </HeadingPairs>
  <TitlesOfParts>
    <vt:vector size="83" baseType="lpstr">
      <vt:lpstr>.AppleSystemUIFont</vt:lpstr>
      <vt:lpstr>.Hiragino Kaku Gothic Interface W3</vt:lpstr>
      <vt:lpstr>Arial</vt:lpstr>
      <vt:lpstr>Calibri</vt:lpstr>
      <vt:lpstr>Calibri Light</vt:lpstr>
      <vt:lpstr>Symbol</vt:lpstr>
      <vt:lpstr>System Font Regular</vt:lpstr>
      <vt:lpstr>Times New Roman</vt:lpstr>
      <vt:lpstr>Wingdings 3</vt:lpstr>
      <vt:lpstr>Zapf Dingbats</vt:lpstr>
      <vt:lpstr>2_Wisp</vt:lpstr>
      <vt:lpstr>Διδάσκουσα: Σμαράγδα Καζή</vt:lpstr>
      <vt:lpstr>Σύγγραμμα</vt:lpstr>
      <vt:lpstr>Αναπτυξιακή Ψυχολογία Δια Βίου Προσέγγιση</vt:lpstr>
      <vt:lpstr>Επισκόπηση κεφαλαίου</vt:lpstr>
      <vt:lpstr>Τι είναι η Διά Βίου Ανάπτυξη;</vt:lpstr>
      <vt:lpstr>Στοιχεία της αναπτυξιακής μελέτης</vt:lpstr>
      <vt:lpstr>Το Γνωστικό αντικείμενο της Διά Βίου Ανάπτυξης </vt:lpstr>
      <vt:lpstr>Το Γνωστικό αντικείμενο της Διά Βίου Ανάπτυξης</vt:lpstr>
      <vt:lpstr>Το Γνωστικό αντικείμενο της Διά Βίου Ανάπτυξης (συν.)</vt:lpstr>
      <vt:lpstr>Το Γνωστικό αντικείμενο της Διά Βίου Ανάπτυξης (συν.)</vt:lpstr>
      <vt:lpstr>Χρονικές περίοδοι στην Διά Βίου Ανάπτυξη</vt:lpstr>
      <vt:lpstr>Γενικοί παράγοντες που διαφοροποιούν την ανάπτυξη </vt:lpstr>
      <vt:lpstr>Επιδράσεις στην ανάπτυξη</vt:lpstr>
      <vt:lpstr>Κεντρικά θέματα/ερωτήματα στη μελέτη της ανάπτυξης </vt:lpstr>
      <vt:lpstr>Παρουσίαση του PowerPoint</vt:lpstr>
      <vt:lpstr>Παρουσίαση του PowerPoint</vt:lpstr>
      <vt:lpstr>Κληρονομικότητα / «Φύση» - Περιβάλλον / «Ανατροφή»</vt:lpstr>
      <vt:lpstr>Κληρονομικότητα ή Περιβάλλον;</vt:lpstr>
      <vt:lpstr>Τι είναι θεωρία;</vt:lpstr>
      <vt:lpstr>Έξι μείζονες προσεγγίσεις: </vt:lpstr>
      <vt:lpstr>Ψυχοδυναμική Προσέγγιση</vt:lpstr>
      <vt:lpstr>Ψυχοδυναμική Προσέγγιση (συν.)</vt:lpstr>
      <vt:lpstr>Παρουσίαση του PowerPoint</vt:lpstr>
      <vt:lpstr>Παρουσίαση του PowerPoint</vt:lpstr>
      <vt:lpstr>Παρουσίαση του PowerPoint</vt:lpstr>
      <vt:lpstr>Αξιολόγηση της Ψυχοδυναμικής Προσέγγισης</vt:lpstr>
      <vt:lpstr>Αξιολόγηση της Ψυχοδυναμικής Προσέγγισης (συν.)</vt:lpstr>
      <vt:lpstr>Συμπεριφορική Προσέγγιση</vt:lpstr>
      <vt:lpstr>Συμπεριφορική Προσέγγιση (συν.)</vt:lpstr>
      <vt:lpstr>Συμπεριφορική Προσέγγιση (συν.)</vt:lpstr>
      <vt:lpstr>Αξιολόγηση της Συμπεριφορικής Προσέγγισης </vt:lpstr>
      <vt:lpstr>Αξιολόγηση της Συμπεριφορικής Προσέγγισης</vt:lpstr>
      <vt:lpstr>Γνωστική Προσέγγιση</vt:lpstr>
      <vt:lpstr>Γνωστική Προσέγγιση (συν.)</vt:lpstr>
      <vt:lpstr>Γνωστική Προσέγγιση (συν.)</vt:lpstr>
      <vt:lpstr>Αξιολόγηση της Γνωστικής Προσέγγισης  </vt:lpstr>
      <vt:lpstr>Αξιολόγηση της Γνωστικής Προσέγγισης (συν.) </vt:lpstr>
      <vt:lpstr>Αξιολόγηση της Γνωστικής Προσέγγισης (συν.)</vt:lpstr>
      <vt:lpstr>Αξιολόγηση της Γνωστικής Προσέγγισης (συν.)</vt:lpstr>
      <vt:lpstr>Αξιολόγηση της Γνωστικής Προσέγγισης (συν.)</vt:lpstr>
      <vt:lpstr>Συναφειακή/Αλληλεπιδραστική Προσέγγιση: Βιο-οικολογική Προσέγγιση</vt:lpstr>
      <vt:lpstr>Σχήμα 1.2 Η προσέγγιση του Bronfenbrenner στην ανάπτυξη</vt:lpstr>
      <vt:lpstr>Συναφειακή/Αλληλεπιδραστική Προσέγγιση: Κοινωνικο-πολιτισμική Προσέγγιση (συν.)</vt:lpstr>
      <vt:lpstr>Αξιολόγηση της Συναφειακής Προσέγγισης </vt:lpstr>
      <vt:lpstr>Αξιολόγηση της Συναφειακής Προσέγγισης (συν.) </vt:lpstr>
      <vt:lpstr>Αξιολόγηση της Συναφειακής Προσέγγισης (συν.) </vt:lpstr>
      <vt:lpstr>Αξιολόγηση της Συναφειακής Προσέγγισης (συν.) </vt:lpstr>
      <vt:lpstr>Ανθρωπιστική Προσέγγιση</vt:lpstr>
      <vt:lpstr>Παρουσίαση του PowerPoint</vt:lpstr>
      <vt:lpstr>Αξιολόγηση της Ανθρωπιστικής Προσέγγισης</vt:lpstr>
      <vt:lpstr>Αξιολόγηση της Ανθρωπιστικής Προσέγγισης (συν.)</vt:lpstr>
      <vt:lpstr>Εξελικτική Προσέγγιση</vt:lpstr>
      <vt:lpstr>Αξιολόγηση της Εξελικτικής Προσέγγισης</vt:lpstr>
      <vt:lpstr>Παρουσίαση του PowerPoint</vt:lpstr>
      <vt:lpstr>Παρουσίαση του PowerPoint</vt:lpstr>
      <vt:lpstr>Ποια προσέγγιση είναι «ορθή»; </vt:lpstr>
      <vt:lpstr>Μέθοδοι Έρευνας:  Η Επιστημονική Μέθοδος </vt:lpstr>
      <vt:lpstr>Επιλογή Ερευνητικής Στρατηγικής</vt:lpstr>
      <vt:lpstr>Συναφειακές Έρευνες</vt:lpstr>
      <vt:lpstr>Σχήμα 1.3 Εύρεση συσχέτισης/συνάφειας</vt:lpstr>
      <vt:lpstr>Παρουσίαση του PowerPoint</vt:lpstr>
      <vt:lpstr>Παρουσίαση του PowerPoint</vt:lpstr>
      <vt:lpstr>Είδη Συναφειακών Ερευνών</vt:lpstr>
      <vt:lpstr>Καθορισμός Αιτίου και Αποτελέσματος</vt:lpstr>
      <vt:lpstr>Γιατί η Πειραματική Έρευνα δεν χρησιμοποιείται κατ’ αποκλειστικότητα;</vt:lpstr>
      <vt:lpstr>Επιλογή Ερευνητικού Πλαισίου</vt:lpstr>
      <vt:lpstr>Επιλογή Ερευνητικού Πλαισίου (συν.)</vt:lpstr>
      <vt:lpstr>Συμπληρωματικές Προσεγγίσεις </vt:lpstr>
      <vt:lpstr>Μέτρηση Αναπτυξιακών Αλλαγών</vt:lpstr>
      <vt:lpstr>Σχήμα 1.4 Ερευνητικές στρατηγικές για τη μελέτη της ανάπτυξης </vt:lpstr>
      <vt:lpstr>Παρουσίαση του PowerPoint</vt:lpstr>
      <vt:lpstr>Δεοντολογία και Έρευνα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Across the Life Span, 8e</dc:title>
  <dc:subject>Humanity Science</dc:subject>
  <dc:creator>Feldman</dc:creator>
  <cp:keywords>Humanity, Science</cp:keywords>
  <cp:lastModifiedBy>Σμαράγδα Καζή</cp:lastModifiedBy>
  <cp:revision>182</cp:revision>
  <cp:lastPrinted>2019-06-26T10:28:26Z</cp:lastPrinted>
  <dcterms:created xsi:type="dcterms:W3CDTF">1601-01-01T00:00:00Z</dcterms:created>
  <dcterms:modified xsi:type="dcterms:W3CDTF">2022-11-04T09:36:01Z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Cognizant</vt:lpwstr>
  </property>
  <property fmtid="{D5CDD505-2E9C-101B-9397-08002B2CF9AE}" pid="4" name="ContentTypeId">
    <vt:lpwstr>0x010100964F4933ACCA1D499DD9E6536031753F</vt:lpwstr>
  </property>
  <property fmtid="{D5CDD505-2E9C-101B-9397-08002B2CF9AE}" pid="5" name="HiddenSlides">
    <vt:i4>0</vt:i4>
  </property>
  <property fmtid="{D5CDD505-2E9C-101B-9397-08002B2CF9AE}" pid="6" name="HyperlinksChanged">
    <vt:bool>false</vt:bool>
  </property>
  <property fmtid="{D5CDD505-2E9C-101B-9397-08002B2CF9AE}" pid="7" name="Jive_LatestUserAccountName">
    <vt:lpwstr>joel</vt:lpwstr>
  </property>
  <property fmtid="{D5CDD505-2E9C-101B-9397-08002B2CF9AE}" pid="8" name="Jive_VersionGuid">
    <vt:lpwstr>2e874262-9747-49d3-bf1e-677aeb587663</vt:lpwstr>
  </property>
  <property fmtid="{D5CDD505-2E9C-101B-9397-08002B2CF9AE}" pid="9" name="LinksUpToDate">
    <vt:bool>false</vt:bool>
  </property>
  <property fmtid="{D5CDD505-2E9C-101B-9397-08002B2CF9AE}" pid="10" name="MMClips">
    <vt:i4>0</vt:i4>
  </property>
  <property fmtid="{D5CDD505-2E9C-101B-9397-08002B2CF9AE}" pid="11" name="Notes">
    <vt:i4>47</vt:i4>
  </property>
  <property fmtid="{D5CDD505-2E9C-101B-9397-08002B2CF9AE}" pid="12" name="Offisync_ProviderInitializationData">
    <vt:lpwstr>https://neo.pearson.com</vt:lpwstr>
  </property>
  <property fmtid="{D5CDD505-2E9C-101B-9397-08002B2CF9AE}" pid="13" name="Offisync_ServerID">
    <vt:lpwstr>7e960520-0e88-4f05-9fa0-24079b61e486</vt:lpwstr>
  </property>
  <property fmtid="{D5CDD505-2E9C-101B-9397-08002B2CF9AE}" pid="14" name="Offisync_UniqueId">
    <vt:lpwstr>682739</vt:lpwstr>
  </property>
  <property fmtid="{D5CDD505-2E9C-101B-9397-08002B2CF9AE}" pid="15" name="Offisync_UpdateToken">
    <vt:lpwstr>2</vt:lpwstr>
  </property>
  <property fmtid="{D5CDD505-2E9C-101B-9397-08002B2CF9AE}" pid="16" name="PresentationFormat">
    <vt:lpwstr>On-screen Show (4:3)</vt:lpwstr>
  </property>
  <property fmtid="{D5CDD505-2E9C-101B-9397-08002B2CF9AE}" pid="17" name="ScaleCrop">
    <vt:bool>false</vt:bool>
  </property>
  <property fmtid="{D5CDD505-2E9C-101B-9397-08002B2CF9AE}" pid="18" name="ShareDoc">
    <vt:bool>false</vt:bool>
  </property>
  <property fmtid="{D5CDD505-2E9C-101B-9397-08002B2CF9AE}" pid="19" name="Slides">
    <vt:i4>81</vt:i4>
  </property>
</Properties>
</file>