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B920-B4EC-4D9A-9137-C1837A3C2886}" type="datetimeFigureOut">
              <a:rPr lang="el-GR" smtClean="0"/>
              <a:t>4/5/2015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F5F78-460A-4762-A19A-165B7C2CACF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5965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B920-B4EC-4D9A-9137-C1837A3C2886}" type="datetimeFigureOut">
              <a:rPr lang="el-GR" smtClean="0"/>
              <a:t>4/5/2015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F5F78-460A-4762-A19A-165B7C2CACF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1716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B920-B4EC-4D9A-9137-C1837A3C2886}" type="datetimeFigureOut">
              <a:rPr lang="el-GR" smtClean="0"/>
              <a:t>4/5/2015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F5F78-460A-4762-A19A-165B7C2CACF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3569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B920-B4EC-4D9A-9137-C1837A3C2886}" type="datetimeFigureOut">
              <a:rPr lang="el-GR" smtClean="0"/>
              <a:t>4/5/2015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F5F78-460A-4762-A19A-165B7C2CACF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0435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B920-B4EC-4D9A-9137-C1837A3C2886}" type="datetimeFigureOut">
              <a:rPr lang="el-GR" smtClean="0"/>
              <a:t>4/5/2015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F5F78-460A-4762-A19A-165B7C2CACF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987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B920-B4EC-4D9A-9137-C1837A3C2886}" type="datetimeFigureOut">
              <a:rPr lang="el-GR" smtClean="0"/>
              <a:t>4/5/2015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F5F78-460A-4762-A19A-165B7C2CACF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5359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B920-B4EC-4D9A-9137-C1837A3C2886}" type="datetimeFigureOut">
              <a:rPr lang="el-GR" smtClean="0"/>
              <a:t>4/5/2015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F5F78-460A-4762-A19A-165B7C2CACF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0450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B920-B4EC-4D9A-9137-C1837A3C2886}" type="datetimeFigureOut">
              <a:rPr lang="el-GR" smtClean="0"/>
              <a:t>4/5/2015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F5F78-460A-4762-A19A-165B7C2CACF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662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B920-B4EC-4D9A-9137-C1837A3C2886}" type="datetimeFigureOut">
              <a:rPr lang="el-GR" smtClean="0"/>
              <a:t>4/5/2015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F5F78-460A-4762-A19A-165B7C2CACF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9362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B920-B4EC-4D9A-9137-C1837A3C2886}" type="datetimeFigureOut">
              <a:rPr lang="el-GR" smtClean="0"/>
              <a:t>4/5/2015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F5F78-460A-4762-A19A-165B7C2CACF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5128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B920-B4EC-4D9A-9137-C1837A3C2886}" type="datetimeFigureOut">
              <a:rPr lang="el-GR" smtClean="0"/>
              <a:t>4/5/2015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F5F78-460A-4762-A19A-165B7C2CACF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164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BB920-B4EC-4D9A-9137-C1837A3C2886}" type="datetimeFigureOut">
              <a:rPr lang="el-GR" smtClean="0"/>
              <a:t>4/5/2015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F5F78-460A-4762-A19A-165B7C2CACF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800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Η προεδρία του </a:t>
            </a:r>
            <a:r>
              <a:rPr lang="en-US" dirty="0" smtClean="0"/>
              <a:t>Ronald Reagan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Καθηγητής </a:t>
            </a:r>
            <a:r>
              <a:rPr lang="el-GR" smtClean="0"/>
              <a:t>Χαράλαμπος Παπασωτηρίου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346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Εξωτερική πολιτική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Κούρσα εξοπλισμών με σκοπό το γονάτισμα της Σοβιετικής Ένωσης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873" y="2522106"/>
            <a:ext cx="5113626" cy="378979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92" y="2750706"/>
            <a:ext cx="6443805" cy="312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1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SDI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Νέο πεδίο εξοπλισμών</a:t>
            </a:r>
          </a:p>
          <a:p>
            <a:pPr lvl="1"/>
            <a:r>
              <a:rPr lang="el-GR" dirty="0" smtClean="0"/>
              <a:t>Επίδειξη τεχνολογικής υπεροχής</a:t>
            </a:r>
          </a:p>
          <a:p>
            <a:pPr lvl="2"/>
            <a:r>
              <a:rPr lang="el-GR" dirty="0" smtClean="0"/>
              <a:t>Μη εφαρμόσιμο έναντι μαζική πυραυλικής επίθεσης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330" y="2977472"/>
            <a:ext cx="5912516" cy="377662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63" y="3093142"/>
            <a:ext cx="4963391" cy="354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3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Στόλος των 600 σκαφών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708" y="1569820"/>
            <a:ext cx="8865499" cy="498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Τρίτος Κόσμος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Αφγανιστάν – υποστήριξη </a:t>
            </a:r>
            <a:r>
              <a:rPr lang="el-GR" dirty="0" err="1" smtClean="0"/>
              <a:t>μουτζαχεντίν</a:t>
            </a:r>
            <a:endParaRPr lang="el-GR" dirty="0" smtClean="0"/>
          </a:p>
          <a:p>
            <a:pPr lvl="1"/>
            <a:r>
              <a:rPr lang="el-GR" dirty="0" smtClean="0"/>
              <a:t>1986 – φορητοί αντιαεροπορικοί πύραυλοι </a:t>
            </a:r>
            <a:r>
              <a:rPr lang="en-US" dirty="0" smtClean="0"/>
              <a:t>Stinger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44" y="2778704"/>
            <a:ext cx="5954857" cy="396196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141" y="2778703"/>
            <a:ext cx="4893112" cy="388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2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Νικαράγουα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Υποστήριξη </a:t>
            </a:r>
            <a:r>
              <a:rPr lang="en-US" dirty="0" smtClean="0"/>
              <a:t>contras</a:t>
            </a:r>
          </a:p>
          <a:p>
            <a:pPr lvl="1"/>
            <a:r>
              <a:rPr lang="el-GR" dirty="0" smtClean="0"/>
              <a:t>1984 – το Κογκρέσο πέρασε νόμο που απαγόρευε κάθε ομοσπονδιακή δαπάνη υπέρ των </a:t>
            </a:r>
            <a:r>
              <a:rPr lang="en-US" dirty="0" smtClean="0"/>
              <a:t>contras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47" y="3131128"/>
            <a:ext cx="7726507" cy="355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6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Γρενάδα, 1983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004" y="1491023"/>
            <a:ext cx="3777096" cy="515349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295" y="1491023"/>
            <a:ext cx="7302541" cy="478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4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Λίβανος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Ισραηλινή εισβολή, 1982</a:t>
            </a:r>
          </a:p>
          <a:p>
            <a:r>
              <a:rPr lang="el-GR" dirty="0" smtClean="0"/>
              <a:t>Δυτικές ειρηνευτικές αποστολές</a:t>
            </a:r>
          </a:p>
          <a:p>
            <a:pPr lvl="1"/>
            <a:r>
              <a:rPr lang="el-GR" dirty="0" smtClean="0"/>
              <a:t>Οκτώβριος 1983 – επιθέσεις βομβιστών αυτοκτονίας της </a:t>
            </a:r>
            <a:r>
              <a:rPr lang="el-GR" dirty="0" err="1" smtClean="0"/>
              <a:t>Χεζμπολάχ</a:t>
            </a:r>
            <a:endParaRPr lang="el-GR" dirty="0" smtClean="0"/>
          </a:p>
          <a:p>
            <a:pPr lvl="2"/>
            <a:r>
              <a:rPr lang="el-GR" dirty="0" smtClean="0"/>
              <a:t>Νεκροί: 241 Αμερικανοί και 58 Γάλλοι</a:t>
            </a:r>
          </a:p>
          <a:p>
            <a:pPr lvl="2"/>
            <a:r>
              <a:rPr lang="en-US" dirty="0" smtClean="0"/>
              <a:t>Shultz v. Weinberger</a:t>
            </a:r>
            <a:endParaRPr lang="el-GR" dirty="0" smtClean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957" y="3217718"/>
            <a:ext cx="4217879" cy="352768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686" y="4001294"/>
            <a:ext cx="3932356" cy="260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5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1984 </a:t>
            </a:r>
            <a:r>
              <a:rPr lang="el-GR" dirty="0" smtClean="0"/>
              <a:t>Εκλογές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Οικονομική ανάπτυξη – από τις αρχές του 1983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35" y="2350510"/>
            <a:ext cx="7969827" cy="41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3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Reagan Mondale debates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539" y="2036546"/>
            <a:ext cx="4999298" cy="335633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189" y="2036546"/>
            <a:ext cx="5966820" cy="335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7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Εκλογές 1984 – </a:t>
            </a:r>
            <a:r>
              <a:rPr lang="en-US" dirty="0" smtClean="0"/>
              <a:t>Reagan, 59%</a:t>
            </a:r>
            <a:r>
              <a:rPr lang="el-GR" dirty="0" smtClean="0"/>
              <a:t> λαϊκής ψήφου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9456" y="1491022"/>
            <a:ext cx="8121362" cy="51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6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Λιγότερο κράτος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“Government is not the solution to our problem.  Government is the problem.”  Ronald Reagan, 20/1/1981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010" y="2279332"/>
            <a:ext cx="3345180" cy="44072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876607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4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Σοβιετική Ένωση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 smtClean="0"/>
              <a:t>Μπρέζνιεφ</a:t>
            </a:r>
            <a:r>
              <a:rPr lang="el-GR" dirty="0" smtClean="0"/>
              <a:t>, </a:t>
            </a:r>
            <a:r>
              <a:rPr lang="el-GR" dirty="0" err="1" smtClean="0"/>
              <a:t>Αντρόποφ</a:t>
            </a:r>
            <a:r>
              <a:rPr lang="el-GR" dirty="0" smtClean="0"/>
              <a:t>, </a:t>
            </a:r>
            <a:r>
              <a:rPr lang="el-GR" dirty="0" err="1" smtClean="0"/>
              <a:t>Τσερνιένκο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93" y="2391569"/>
            <a:ext cx="4925808" cy="279349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198" y="2254791"/>
            <a:ext cx="2857512" cy="282466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926" y="1157288"/>
            <a:ext cx="38100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3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Γκορμπατσόφ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929" y="1472333"/>
            <a:ext cx="3906394" cy="51466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315" y="1472332"/>
            <a:ext cx="7689255" cy="514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61555" y="365125"/>
            <a:ext cx="10515600" cy="1325563"/>
          </a:xfrm>
        </p:spPr>
        <p:txBody>
          <a:bodyPr/>
          <a:lstStyle/>
          <a:p>
            <a:r>
              <a:rPr lang="el-GR" dirty="0" smtClean="0"/>
              <a:t>Σκάνδαλο Ιράν-κόντρα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Κογκρέσο – απαγόρευση ομοσπονδιακής χρηματοδότησης κόντρας</a:t>
            </a:r>
          </a:p>
          <a:p>
            <a:pPr lvl="1"/>
            <a:r>
              <a:rPr lang="el-GR" dirty="0" smtClean="0"/>
              <a:t>Κυβέρνηση Ρέιγκαν – ιδιώτες, ξένες κυβερνήσεις</a:t>
            </a:r>
          </a:p>
          <a:p>
            <a:r>
              <a:rPr lang="el-GR" dirty="0" smtClean="0"/>
              <a:t>Πόλεμος Ιράν-Ιράκ – 1980-88</a:t>
            </a:r>
          </a:p>
          <a:p>
            <a:pPr lvl="1"/>
            <a:r>
              <a:rPr lang="el-GR" dirty="0" smtClean="0"/>
              <a:t>Το Ιράν χρειαζόταν αμερικανικά όπλα</a:t>
            </a:r>
          </a:p>
          <a:p>
            <a:pPr lvl="2"/>
            <a:r>
              <a:rPr lang="el-GR" dirty="0" smtClean="0"/>
              <a:t>Μπορούσε να πείσει τη </a:t>
            </a:r>
            <a:r>
              <a:rPr lang="el-GR" dirty="0" err="1" smtClean="0"/>
              <a:t>Χεζμπολάχ</a:t>
            </a:r>
            <a:r>
              <a:rPr lang="el-GR" dirty="0" smtClean="0"/>
              <a:t> να απελευθερώσει δυτικούς ομήρους στον Λίβανο</a:t>
            </a:r>
          </a:p>
          <a:p>
            <a:r>
              <a:rPr lang="el-GR" dirty="0" smtClean="0"/>
              <a:t>Συναλλαγή ΗΠΑ-Ιράν</a:t>
            </a:r>
          </a:p>
          <a:p>
            <a:pPr lvl="1"/>
            <a:r>
              <a:rPr lang="el-GR" dirty="0" smtClean="0"/>
              <a:t>Οι ΗΠΑ πούλησαν πεπαλαιωμένα όπλα στο Ιράν έναντι $30 εκατομμύρια</a:t>
            </a:r>
          </a:p>
          <a:p>
            <a:pPr lvl="1"/>
            <a:r>
              <a:rPr lang="el-GR" dirty="0" smtClean="0"/>
              <a:t>Το Ιράν πίεσε την </a:t>
            </a:r>
            <a:r>
              <a:rPr lang="el-GR" dirty="0" err="1" smtClean="0"/>
              <a:t>Χεζμπολάχ</a:t>
            </a:r>
            <a:r>
              <a:rPr lang="el-GR" dirty="0" smtClean="0"/>
              <a:t> να απελευθερώσει δυτικούς ομήρους</a:t>
            </a:r>
          </a:p>
          <a:p>
            <a:r>
              <a:rPr lang="el-GR" dirty="0" smtClean="0"/>
              <a:t>Τα $30 εκατομμύρια δεν ήταν καταγραμμένα στον προϋπολογισμό των ΗΠΑ – πήγαν στους κόντρας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95" y="517381"/>
            <a:ext cx="3832513" cy="615003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304" y="959603"/>
            <a:ext cx="7515847" cy="475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6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Σκάνδαλο Ιράν-κόντρα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596" y="1569388"/>
            <a:ext cx="2857500" cy="37623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232" y="1569387"/>
            <a:ext cx="2508250" cy="376237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412" y="1569386"/>
            <a:ext cx="2768006" cy="3646849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899" y="1569386"/>
            <a:ext cx="2858638" cy="376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5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Συμφωνία καταστροφής πυρηνικών πυραύλων ενδιάμεσου βεληνεκούς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23" y="1690688"/>
            <a:ext cx="4494068" cy="274138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124" y="3231573"/>
            <a:ext cx="7251002" cy="319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8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 </a:t>
            </a:r>
            <a:r>
              <a:rPr lang="en-US" dirty="0" smtClean="0"/>
              <a:t>Reagan </a:t>
            </a:r>
            <a:r>
              <a:rPr lang="el-GR" dirty="0" smtClean="0"/>
              <a:t>στο Βερολίνο, 1987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“Mr. Gorbachev, open this gate!  Mr. Gorbachev, tare down this Wall!”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504" y="2377209"/>
            <a:ext cx="5294168" cy="436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8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 </a:t>
            </a:r>
            <a:r>
              <a:rPr lang="en-US" dirty="0"/>
              <a:t>Reagan </a:t>
            </a:r>
            <a:r>
              <a:rPr lang="el-GR" dirty="0" smtClean="0"/>
              <a:t>στη Μόσχα, 198</a:t>
            </a:r>
            <a:r>
              <a:rPr lang="en-US" dirty="0" smtClean="0"/>
              <a:t>8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215" y="1353207"/>
            <a:ext cx="4097144" cy="534410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892" y="1358034"/>
            <a:ext cx="4255944" cy="533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7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Εκλογές 1988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 smtClean="0"/>
              <a:t>Ρεπουμπλικανοί</a:t>
            </a:r>
            <a:endParaRPr lang="el-GR" dirty="0" smtClean="0"/>
          </a:p>
          <a:p>
            <a:pPr lvl="1"/>
            <a:r>
              <a:rPr lang="el-GR" dirty="0" smtClean="0"/>
              <a:t>Ο </a:t>
            </a:r>
            <a:r>
              <a:rPr lang="en-US" dirty="0" smtClean="0"/>
              <a:t>George H.W. Bush </a:t>
            </a:r>
            <a:r>
              <a:rPr lang="el-GR" dirty="0" smtClean="0"/>
              <a:t>ως ο συνεχιστής του </a:t>
            </a:r>
            <a:r>
              <a:rPr lang="en-US" dirty="0" smtClean="0"/>
              <a:t>Reagan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07264"/>
            <a:ext cx="5406736" cy="40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3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Εκλογές 1988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Δημοκρατικοί</a:t>
            </a:r>
          </a:p>
          <a:p>
            <a:pPr lvl="1"/>
            <a:r>
              <a:rPr lang="en-US" dirty="0" smtClean="0"/>
              <a:t>Mike Dukakis v. Joe Biden v. Richard Gephardt 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52" y="2872651"/>
            <a:ext cx="3143253" cy="383976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894" y="2872652"/>
            <a:ext cx="2545933" cy="383976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218" y="2872651"/>
            <a:ext cx="2415453" cy="387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7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Εκλογές 1988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6082" y="1690688"/>
            <a:ext cx="10515600" cy="4351338"/>
          </a:xfrm>
        </p:spPr>
        <p:txBody>
          <a:bodyPr/>
          <a:lstStyle/>
          <a:p>
            <a:r>
              <a:rPr lang="en-US" dirty="0" smtClean="0"/>
              <a:t>Mike Dukakis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434" y="1905000"/>
            <a:ext cx="7962919" cy="470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8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Λιγότερο κράτος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Μέθοδος </a:t>
            </a:r>
          </a:p>
          <a:p>
            <a:pPr marL="914400" lvl="1" indent="-457200">
              <a:buFont typeface="+mj-lt"/>
              <a:buAutoNum type="arabicPeriod"/>
            </a:pPr>
            <a:r>
              <a:rPr lang="el-GR" dirty="0" smtClean="0"/>
              <a:t>Δραστική μείωση ομοσπονδιακού φόρου εισοδήματος</a:t>
            </a:r>
          </a:p>
          <a:p>
            <a:pPr marL="914400" lvl="1" indent="-457200">
              <a:buFont typeface="+mj-lt"/>
              <a:buAutoNum type="arabicPeriod"/>
            </a:pPr>
            <a:r>
              <a:rPr lang="el-GR" dirty="0" smtClean="0"/>
              <a:t>Μείωση μη αμυντικών δαπανών και αύξηση αμυντικών δαπανών</a:t>
            </a: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r>
              <a:rPr lang="el-GR" dirty="0" smtClean="0"/>
              <a:t>Μείωση πληθωρισμού</a:t>
            </a:r>
          </a:p>
          <a:p>
            <a:pPr lvl="2"/>
            <a:r>
              <a:rPr lang="en-US" dirty="0" smtClean="0"/>
              <a:t>Paul Volcker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89376"/>
            <a:ext cx="5996940" cy="365813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540" y="3760470"/>
            <a:ext cx="2267202" cy="298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7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Εκλογές 1988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902" y="1327006"/>
            <a:ext cx="5884412" cy="395157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991" y="2513301"/>
            <a:ext cx="51816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5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Εκλογές 1988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817" y="1477168"/>
            <a:ext cx="8056419" cy="518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7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Δεκέμβριος 1988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677" y="1269564"/>
            <a:ext cx="7783131" cy="547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9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Μάρτιος 1981 – απόπειρα δολοφονίας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744" y="1345564"/>
            <a:ext cx="7513832" cy="519239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50" y="1345564"/>
            <a:ext cx="6905625" cy="49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2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Κογκρέσο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Tip O Neill                                                       Howard Baker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29" y="2346959"/>
            <a:ext cx="6047373" cy="383000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030" y="2346959"/>
            <a:ext cx="3295650" cy="43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7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Μάχη προϋπολογισμού – καλοκαίρι 1981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House of Representatives</a:t>
            </a:r>
          </a:p>
          <a:p>
            <a:pPr lvl="1"/>
            <a:r>
              <a:rPr lang="el-GR" dirty="0" smtClean="0"/>
              <a:t>Μείωση ομοσπονδιακού φόρου εισοδήματος κατά 25% σε τρία χρόνια</a:t>
            </a:r>
          </a:p>
          <a:p>
            <a:pPr lvl="1"/>
            <a:r>
              <a:rPr lang="el-GR" dirty="0" smtClean="0"/>
              <a:t>Αύξηση αμυντικών δαπανών</a:t>
            </a:r>
          </a:p>
          <a:p>
            <a:pPr lvl="1"/>
            <a:r>
              <a:rPr lang="el-GR" dirty="0" smtClean="0"/>
              <a:t>Όχι σημαντικές μειώσεις στις δαπάνες</a:t>
            </a:r>
          </a:p>
          <a:p>
            <a:pPr lvl="2"/>
            <a:r>
              <a:rPr lang="el-GR" dirty="0" smtClean="0"/>
              <a:t>Αποτέλεσμα – δημοσιονομικά </a:t>
            </a:r>
            <a:r>
              <a:rPr lang="el-GR" dirty="0" err="1" smtClean="0"/>
              <a:t>ελείμματα</a:t>
            </a:r>
            <a:endParaRPr lang="el-GR" dirty="0" smtClean="0"/>
          </a:p>
          <a:p>
            <a:r>
              <a:rPr lang="el-GR" dirty="0" smtClean="0"/>
              <a:t>Γερουσία</a:t>
            </a:r>
          </a:p>
          <a:p>
            <a:pPr lvl="1"/>
            <a:r>
              <a:rPr lang="el-GR" dirty="0" smtClean="0"/>
              <a:t>Διαφορετικό μείγμα φοροαπαλλαγών και δαπανών</a:t>
            </a:r>
          </a:p>
          <a:p>
            <a:r>
              <a:rPr lang="el-GR" dirty="0" err="1" smtClean="0"/>
              <a:t>Δισωματικό</a:t>
            </a:r>
            <a:r>
              <a:rPr lang="el-GR" dirty="0" smtClean="0"/>
              <a:t> </a:t>
            </a:r>
            <a:r>
              <a:rPr lang="en-US" dirty="0" smtClean="0"/>
              <a:t>conference</a:t>
            </a:r>
          </a:p>
          <a:p>
            <a:pPr lvl="1"/>
            <a:r>
              <a:rPr lang="el-GR" dirty="0" smtClean="0"/>
              <a:t>Νέος γύρος φοροαπαλλαγών και δαπανών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03" y="1825624"/>
            <a:ext cx="4915068" cy="368155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762" y="1825623"/>
            <a:ext cx="5023138" cy="365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6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Συνδικάτα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Αύγουστος 1981 – απεργία ελεγκτών εναέριας κυκλοφορίας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317" y="2276475"/>
            <a:ext cx="7796645" cy="439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1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1981-2 –βαθιά ύφεση – εξουδετέρωση πληθωρισμού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046" y="2111013"/>
            <a:ext cx="6093695" cy="366633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318" y="1556904"/>
            <a:ext cx="5730754" cy="497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7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Ενδιάμεσες εκλογές 1982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Ρεπουμπλικανικές απώλειες – 27 έδρες στη Βουλή</a:t>
            </a:r>
          </a:p>
          <a:p>
            <a:pPr lvl="1"/>
            <a:r>
              <a:rPr lang="el-GR" dirty="0" smtClean="0"/>
              <a:t>Οι </a:t>
            </a:r>
            <a:r>
              <a:rPr lang="el-GR" dirty="0" err="1" smtClean="0"/>
              <a:t>ρεπουμπλικανοί</a:t>
            </a:r>
            <a:r>
              <a:rPr lang="el-GR" dirty="0" smtClean="0"/>
              <a:t> διατήρησαν τον έλεγχο της Γερουσίας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2027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</TotalTime>
  <Words>399</Words>
  <Application>Microsoft Office PowerPoint</Application>
  <PresentationFormat>Ευρεία οθόνη</PresentationFormat>
  <Paragraphs>82</Paragraphs>
  <Slides>32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Θέμα του Office</vt:lpstr>
      <vt:lpstr>Η προεδρία του Ronald Reagan</vt:lpstr>
      <vt:lpstr>Λιγότερο κράτος</vt:lpstr>
      <vt:lpstr>Λιγότερο κράτος</vt:lpstr>
      <vt:lpstr>Μάρτιος 1981 – απόπειρα δολοφονίας</vt:lpstr>
      <vt:lpstr>Κογκρέσο</vt:lpstr>
      <vt:lpstr>Μάχη προϋπολογισμού – καλοκαίρι 1981</vt:lpstr>
      <vt:lpstr>Συνδικάτα</vt:lpstr>
      <vt:lpstr>1981-2 –βαθιά ύφεση – εξουδετέρωση πληθωρισμού</vt:lpstr>
      <vt:lpstr>Ενδιάμεσες εκλογές 1982</vt:lpstr>
      <vt:lpstr>Εξωτερική πολιτική</vt:lpstr>
      <vt:lpstr>SDI</vt:lpstr>
      <vt:lpstr>Στόλος των 600 σκαφών</vt:lpstr>
      <vt:lpstr>Τρίτος Κόσμος</vt:lpstr>
      <vt:lpstr>Νικαράγουα</vt:lpstr>
      <vt:lpstr>Γρενάδα, 1983</vt:lpstr>
      <vt:lpstr>Λίβανος</vt:lpstr>
      <vt:lpstr>1984 Εκλογές</vt:lpstr>
      <vt:lpstr>Reagan Mondale debates</vt:lpstr>
      <vt:lpstr>Εκλογές 1984 – Reagan, 59% λαϊκής ψήφου</vt:lpstr>
      <vt:lpstr>Σοβιετική Ένωση</vt:lpstr>
      <vt:lpstr>Γκορμπατσόφ</vt:lpstr>
      <vt:lpstr>Σκάνδαλο Ιράν-κόντρα</vt:lpstr>
      <vt:lpstr>Σκάνδαλο Ιράν-κόντρα</vt:lpstr>
      <vt:lpstr>Συμφωνία καταστροφής πυρηνικών πυραύλων ενδιάμεσου βεληνεκούς</vt:lpstr>
      <vt:lpstr>Ο Reagan στο Βερολίνο, 1987</vt:lpstr>
      <vt:lpstr>Ο Reagan στη Μόσχα, 1988</vt:lpstr>
      <vt:lpstr>Εκλογές 1988</vt:lpstr>
      <vt:lpstr>Εκλογές 1988</vt:lpstr>
      <vt:lpstr>Εκλογές 1988</vt:lpstr>
      <vt:lpstr>Εκλογές 1988</vt:lpstr>
      <vt:lpstr>Εκλογές 1988</vt:lpstr>
      <vt:lpstr>Δεκέμβριος 1988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προεδρία του Ronald Reagan</dc:title>
  <dc:creator>Harry Papasotiriou</dc:creator>
  <cp:lastModifiedBy>Harry Papasotiriou</cp:lastModifiedBy>
  <cp:revision>23</cp:revision>
  <dcterms:created xsi:type="dcterms:W3CDTF">2015-05-01T13:01:15Z</dcterms:created>
  <dcterms:modified xsi:type="dcterms:W3CDTF">2015-05-03T23:14:03Z</dcterms:modified>
</cp:coreProperties>
</file>