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Default Extension="svg" ContentType="image/sv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revisionInfo.xml" ContentType="application/vnd.ms-powerpoint.revisioninfo+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emf" ContentType="image/x-emf"/>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1307" r:id="rId2"/>
    <p:sldId id="1214" r:id="rId3"/>
    <p:sldId id="1266" r:id="rId4"/>
    <p:sldId id="1286" r:id="rId5"/>
    <p:sldId id="1287" r:id="rId6"/>
    <p:sldId id="1268" r:id="rId7"/>
    <p:sldId id="1270" r:id="rId8"/>
    <p:sldId id="1288" r:id="rId9"/>
    <p:sldId id="1289" r:id="rId10"/>
    <p:sldId id="1290" r:id="rId11"/>
    <p:sldId id="1291" r:id="rId12"/>
    <p:sldId id="1292" r:id="rId13"/>
    <p:sldId id="1308" r:id="rId14"/>
    <p:sldId id="1294" r:id="rId15"/>
    <p:sldId id="1295" r:id="rId16"/>
    <p:sldId id="1296" r:id="rId17"/>
    <p:sldId id="1297" r:id="rId18"/>
    <p:sldId id="1298" r:id="rId19"/>
    <p:sldId id="1299" r:id="rId20"/>
    <p:sldId id="1300" r:id="rId21"/>
    <p:sldId id="1304" r:id="rId22"/>
    <p:sldId id="1305" r:id="rId23"/>
    <p:sldId id="1306" r:id="rId24"/>
    <p:sldId id="1165"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guide id="3" orient="horz" pos="336">
          <p15:clr>
            <a:srgbClr val="A4A3A4"/>
          </p15:clr>
        </p15:guide>
        <p15:guide id="4" orient="horz" pos="3984">
          <p15:clr>
            <a:srgbClr val="A4A3A4"/>
          </p15:clr>
        </p15:guide>
        <p15:guide id="5" orient="horz" pos="720">
          <p15:clr>
            <a:srgbClr val="A4A3A4"/>
          </p15:clr>
        </p15:guide>
        <p15:guide id="6" orient="horz" pos="1056">
          <p15:clr>
            <a:srgbClr val="A4A3A4"/>
          </p15:clr>
        </p15:guide>
        <p15:guide id="7" orient="horz" pos="1392">
          <p15:clr>
            <a:srgbClr val="A4A3A4"/>
          </p15:clr>
        </p15:guide>
        <p15:guide id="8" pos="288">
          <p15:clr>
            <a:srgbClr val="A4A3A4"/>
          </p15:clr>
        </p15:guide>
        <p15:guide id="9" pos="5472">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 Mohanapriya" initials="DM" lastIdx="1" clrIdx="0"/>
  <p:cmAuthor id="2" name="Eleni Delivani" initials="ED" lastIdx="1" clrIdx="1">
    <p:extLst>
      <p:ext uri="{19B8F6BF-5375-455C-9EA6-DF929625EA0E}">
        <p15:presenceInfo xmlns:p15="http://schemas.microsoft.com/office/powerpoint/2012/main" xmlns="" userId="185a0a51aa78df3c"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D4EAE4"/>
    <a:srgbClr val="007FA3"/>
    <a:srgbClr val="99008C"/>
    <a:srgbClr val="001581"/>
    <a:srgbClr val="82007C"/>
    <a:srgbClr val="96008F"/>
    <a:srgbClr val="595375"/>
    <a:srgbClr val="6B638B"/>
    <a:srgbClr val="000000"/>
    <a:srgbClr val="FDB94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9EAFE00-220E-4920-A584-4D5DB7840A8A}" v="1" dt="2020-06-02T13:19:29.823"/>
  </p1510:revLst>
</p1510:revInfo>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8818" autoAdjust="0"/>
    <p:restoredTop sz="85460" autoAdjust="0"/>
  </p:normalViewPr>
  <p:slideViewPr>
    <p:cSldViewPr>
      <p:cViewPr varScale="1">
        <p:scale>
          <a:sx n="78" d="100"/>
          <a:sy n="78" d="100"/>
        </p:scale>
        <p:origin x="-1530" y="-96"/>
      </p:cViewPr>
      <p:guideLst>
        <p:guide orient="horz" pos="2160"/>
        <p:guide orient="horz" pos="336"/>
        <p:guide orient="horz" pos="3984"/>
        <p:guide orient="horz" pos="720"/>
        <p:guide orient="horz" pos="1056"/>
        <p:guide orient="horz" pos="1392"/>
        <p:guide pos="2880"/>
        <p:guide pos="288"/>
        <p:guide pos="5472"/>
      </p:guideLst>
    </p:cSldViewPr>
  </p:slideViewPr>
  <p:outlineViewPr>
    <p:cViewPr>
      <p:scale>
        <a:sx n="20" d="100"/>
        <a:sy n="20" d="100"/>
      </p:scale>
      <p:origin x="0" y="786"/>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55" d="100"/>
          <a:sy n="55" d="100"/>
        </p:scale>
        <p:origin x="2880" y="96"/>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0DCAA22-461C-45B4-A301-BFCA580174EF}" type="slidenum">
              <a:rPr lang="en-US" smtClean="0"/>
              <a:pPr/>
              <a:t>‹#›</a:t>
            </a:fld>
            <a:endParaRPr lang="en-US" dirty="0"/>
          </a:p>
        </p:txBody>
      </p:sp>
    </p:spTree>
    <p:extLst>
      <p:ext uri="{BB962C8B-B14F-4D97-AF65-F5344CB8AC3E}">
        <p14:creationId xmlns:p14="http://schemas.microsoft.com/office/powerpoint/2010/main" xmlns="" val="4901922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051F04-9E25-42C3-8BC5-EC2E8469D95E}" type="datetimeFigureOut">
              <a:rPr lang="en-US" smtClean="0"/>
              <a:pPr/>
              <a:t>5/21/2022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722-9B4D-4E29-B226-C325925A8118}" type="slidenum">
              <a:rPr lang="en-US" smtClean="0"/>
              <a:pPr/>
              <a:t>‹#›</a:t>
            </a:fld>
            <a:endParaRPr lang="en-US" dirty="0"/>
          </a:p>
        </p:txBody>
      </p:sp>
    </p:spTree>
    <p:extLst>
      <p:ext uri="{BB962C8B-B14F-4D97-AF65-F5344CB8AC3E}">
        <p14:creationId xmlns:p14="http://schemas.microsoft.com/office/powerpoint/2010/main" xmlns="" val="352959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dirty="0"/>
              <a:t>Εάν αυτή η παρουσίαση του PowerPoint περιέχει μαθηματικές εξισώσεις, ίσως χρειαστεί να ελέγξετε ότι ο υπολογιστής σας έχει εγκατεστημένα τα ακόλουθα:</a:t>
            </a:r>
            <a:endParaRPr lang="en-US" dirty="0"/>
          </a:p>
          <a:p>
            <a:pPr marL="228600" marR="0" indent="-228600" algn="l" defTabSz="914400" rtl="0" eaLnBrk="1" fontAlgn="auto" latinLnBrk="0" hangingPunct="1">
              <a:lnSpc>
                <a:spcPct val="100000"/>
              </a:lnSpc>
              <a:spcBef>
                <a:spcPts val="0"/>
              </a:spcBef>
              <a:spcAft>
                <a:spcPts val="0"/>
              </a:spcAft>
              <a:buClrTx/>
              <a:buSzTx/>
              <a:buFontTx/>
              <a:buAutoNum type="arabicParenR"/>
              <a:tabLst/>
              <a:defRPr/>
            </a:pPr>
            <a:r>
              <a:rPr lang="el-GR" dirty="0"/>
              <a:t>Πρόσθετο </a:t>
            </a:r>
            <a:r>
              <a:rPr lang="el-GR" dirty="0" err="1"/>
              <a:t>MathType</a:t>
            </a:r>
            <a:endParaRPr lang="en-US" dirty="0"/>
          </a:p>
          <a:p>
            <a:pPr marL="228600" marR="0" indent="-228600" algn="l" defTabSz="914400" rtl="0" eaLnBrk="1" fontAlgn="auto" latinLnBrk="0" hangingPunct="1">
              <a:lnSpc>
                <a:spcPct val="100000"/>
              </a:lnSpc>
              <a:spcBef>
                <a:spcPts val="0"/>
              </a:spcBef>
              <a:spcAft>
                <a:spcPts val="0"/>
              </a:spcAft>
              <a:buClrTx/>
              <a:buSzTx/>
              <a:buFontTx/>
              <a:buAutoNum type="arabicParenR"/>
              <a:tabLst/>
              <a:defRPr/>
            </a:pPr>
            <a:r>
              <a:rPr lang="el-GR" dirty="0" err="1" smtClean="0"/>
              <a:t>Math</a:t>
            </a:r>
            <a:r>
              <a:rPr lang="el-GR" dirty="0" smtClean="0"/>
              <a:t> </a:t>
            </a:r>
            <a:r>
              <a:rPr lang="el-GR" dirty="0"/>
              <a:t>Player (διαθέσιμη δωρεάν έκδοση)</a:t>
            </a:r>
          </a:p>
          <a:p>
            <a:pPr marL="228600" marR="0" indent="-228600" algn="l" defTabSz="914400" rtl="0" eaLnBrk="1" fontAlgn="auto" latinLnBrk="0" hangingPunct="1">
              <a:lnSpc>
                <a:spcPct val="100000"/>
              </a:lnSpc>
              <a:spcBef>
                <a:spcPts val="0"/>
              </a:spcBef>
              <a:spcAft>
                <a:spcPts val="0"/>
              </a:spcAft>
              <a:buClrTx/>
              <a:buSzTx/>
              <a:buFontTx/>
              <a:buAutoNum type="arabicParenR"/>
              <a:tabLst/>
              <a:defRPr/>
            </a:pPr>
            <a:r>
              <a:rPr lang="el-GR" dirty="0"/>
              <a:t>NVDA </a:t>
            </a:r>
            <a:r>
              <a:rPr lang="el-GR" dirty="0" err="1"/>
              <a:t>Reader</a:t>
            </a:r>
            <a:r>
              <a:rPr lang="el-GR" dirty="0"/>
              <a:t> (διαθέσιμη δωρεάν έκδοση)</a:t>
            </a:r>
            <a:r>
              <a:rPr lang="en-US" dirty="0"/>
              <a:t> </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a:t> </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a:t>
            </a:fld>
            <a:endParaRPr lang="en-US" dirty="0"/>
          </a:p>
        </p:txBody>
      </p:sp>
    </p:spTree>
    <p:extLst>
      <p:ext uri="{BB962C8B-B14F-4D97-AF65-F5344CB8AC3E}">
        <p14:creationId xmlns:p14="http://schemas.microsoft.com/office/powerpoint/2010/main" xmlns="" val="39740128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Ας υποθέσουμε ότι η οικονομία βρίσκεται σε ύφεση και η κυβέρνηση αποφασίζει να αυξήσει τις κρατικές δαπάνες προκειμένου να αυξήσει την εγχώρια ζήτηση και, με τη σειρά της, την παραγωγή. Ποιες θα είναι οι επιπτώσεις στο προϊόν και στο εμπορικό ισοζύγιο;</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10</a:t>
            </a:fld>
            <a:endParaRPr lang="en-US" dirty="0"/>
          </a:p>
        </p:txBody>
      </p:sp>
    </p:spTree>
    <p:extLst>
      <p:ext uri="{BB962C8B-B14F-4D97-AF65-F5344CB8AC3E}">
        <p14:creationId xmlns:p14="http://schemas.microsoft.com/office/powerpoint/2010/main" xmlns="" val="21249796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Πριν από την αύξηση των κρατικών δαπανών, η ζήτηση δίνεται από την ZZ στο Σχήμα 18-3(α) και η ισορροπία βρίσκεται στο σημείο Α, όπου το προϊόν ισούται με Y. Ας υποθέσουμε ότι το εμπόριο είναι αρχικά ισοσκελισμένο - παρόλο που, όπως είδαμε, δεν υπάρχει λόγος να ισχύει αυτό γενικά. Έτσι, στο Σχήμα 18-3(β), Y = </a:t>
            </a:r>
            <a:r>
              <a:rPr lang="en-US" sz="1200" b="0" i="1" u="none" strike="noStrike" kern="1200" baseline="0" dirty="0" smtClean="0">
                <a:solidFill>
                  <a:schemeClr val="tx1"/>
                </a:solidFill>
                <a:latin typeface="+mn-lt"/>
                <a:ea typeface="+mn-ea"/>
                <a:cs typeface="+mn-cs"/>
              </a:rPr>
              <a:t>Y</a:t>
            </a:r>
            <a:r>
              <a:rPr lang="en-US" sz="1200" b="0" i="1" u="none" strike="noStrike" kern="1200" baseline="-25000" dirty="0" smtClean="0">
                <a:solidFill>
                  <a:schemeClr val="tx1"/>
                </a:solidFill>
                <a:latin typeface="+mn-lt"/>
                <a:ea typeface="+mn-ea"/>
                <a:cs typeface="+mn-cs"/>
              </a:rPr>
              <a:t>TB</a:t>
            </a:r>
            <a:r>
              <a:rPr lang="el-GR" sz="1200" b="0" i="0" u="none" strike="noStrike" kern="1200" baseline="0" dirty="0" smtClean="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Τι θα συμβεί εάν η κυβέρνηση αυξήσει τις δαπάνες κατά ΔG; Σε οποιοδήποτε επίπεδο προϊόντος, η ζήτηση είναι υψηλότερη κατά ΔG, μετατοπίζοντας τη σχέση ζήτησης προς τα πάνω κατά ΔG από ZZ σε ZZ’. Το σημείο ισορροπίας μετακινείται από το Α στο Α’ και το προϊόν αυξάνει από το Υ στο Υ’. Η αύξηση της παραγωγής είναι μεγαλύτερη από την αύξηση των κρατικών δαπανών: Υπάρχει πολλαπλασιαστικό αποτέλεσμα.</a:t>
            </a:r>
          </a:p>
          <a:p>
            <a:endParaRPr lang="el-GR"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Μεγάλη περιγραφή</a:t>
            </a:r>
            <a:r>
              <a:rPr lang="el-GR" sz="1200" b="0" i="0" u="none" strike="noStrike" kern="1200" baseline="0" dirty="0" smtClean="0">
                <a:solidFill>
                  <a:schemeClr val="tx1"/>
                </a:solidFill>
                <a:latin typeface="+mn-lt"/>
                <a:ea typeface="+mn-ea"/>
                <a:cs typeface="+mn-cs"/>
              </a:rPr>
              <a:t>: Το </a:t>
            </a:r>
            <a:r>
              <a:rPr lang="el-GR" sz="1200" b="0" i="0" u="none" strike="noStrike" kern="1200" baseline="0" dirty="0">
                <a:solidFill>
                  <a:schemeClr val="tx1"/>
                </a:solidFill>
                <a:latin typeface="+mn-lt"/>
                <a:ea typeface="+mn-ea"/>
                <a:cs typeface="+mn-cs"/>
              </a:rPr>
              <a:t>πρώτο γράφημα απεικονίζει την αυξημένη εγχώρια ζήτηση ως συνάρτηση της παραγωγής. Ο κατακόρυφος άξονας φέρει την ένδειξη «Ζήτηση, </a:t>
            </a:r>
            <a:r>
              <a:rPr lang="el-GR" sz="1200" b="0" i="0" u="none" strike="noStrike" kern="1200" baseline="0" dirty="0" smtClean="0">
                <a:solidFill>
                  <a:schemeClr val="tx1"/>
                </a:solidFill>
                <a:latin typeface="+mn-lt"/>
                <a:ea typeface="+mn-ea"/>
                <a:cs typeface="+mn-cs"/>
              </a:rPr>
              <a:t>Z» </a:t>
            </a:r>
            <a:r>
              <a:rPr lang="el-GR" sz="1200" b="0" i="0" u="none" strike="noStrike" kern="1200" baseline="0" dirty="0">
                <a:solidFill>
                  <a:schemeClr val="tx1"/>
                </a:solidFill>
                <a:latin typeface="+mn-lt"/>
                <a:ea typeface="+mn-ea"/>
                <a:cs typeface="+mn-cs"/>
              </a:rPr>
              <a:t>και ο οριζόντιος άξονας ονομάζεται «</a:t>
            </a:r>
            <a:r>
              <a:rPr lang="el-GR" sz="1200" b="0" i="0" u="none" strike="noStrike" kern="1200" baseline="0" dirty="0" smtClean="0">
                <a:solidFill>
                  <a:schemeClr val="tx1"/>
                </a:solidFill>
                <a:latin typeface="+mn-lt"/>
                <a:ea typeface="+mn-ea"/>
                <a:cs typeface="+mn-cs"/>
              </a:rPr>
              <a:t>Παραγωγή, Y». </a:t>
            </a:r>
            <a:r>
              <a:rPr lang="el-GR" sz="1200" b="0" i="0" u="none" strike="noStrike" kern="1200" baseline="0" dirty="0">
                <a:solidFill>
                  <a:schemeClr val="tx1"/>
                </a:solidFill>
                <a:latin typeface="+mn-lt"/>
                <a:ea typeface="+mn-ea"/>
                <a:cs typeface="+mn-cs"/>
              </a:rPr>
              <a:t>Μια ευθεία θετικής κλίσης σχεδιάζεται υπό γωνία 45 μοιρών από το σημείο εκκίνησης. Σχεδιάζονται δύο ακόμη ευθείες, η μία στο κάτω μέρος με την ένδειξη </a:t>
            </a:r>
            <a:r>
              <a:rPr lang="el-GR" sz="1200" b="0" i="0" u="none" strike="noStrike" kern="1200" baseline="0" dirty="0" smtClean="0">
                <a:solidFill>
                  <a:schemeClr val="tx1"/>
                </a:solidFill>
                <a:latin typeface="+mn-lt"/>
                <a:ea typeface="+mn-ea"/>
                <a:cs typeface="+mn-cs"/>
              </a:rPr>
              <a:t>ZZ </a:t>
            </a:r>
            <a:r>
              <a:rPr lang="el-GR" sz="1200" b="0" i="0" u="none" strike="noStrike" kern="1200" baseline="0" dirty="0">
                <a:solidFill>
                  <a:schemeClr val="tx1"/>
                </a:solidFill>
                <a:latin typeface="+mn-lt"/>
                <a:ea typeface="+mn-ea"/>
                <a:cs typeface="+mn-cs"/>
              </a:rPr>
              <a:t>και η άλλη στο επάνω μέρος με την ένδειξη </a:t>
            </a:r>
            <a:r>
              <a:rPr lang="el-GR" sz="1200" b="0" i="0" u="none" strike="noStrike" kern="1200" baseline="0" dirty="0" smtClean="0">
                <a:solidFill>
                  <a:schemeClr val="tx1"/>
                </a:solidFill>
                <a:latin typeface="+mn-lt"/>
                <a:ea typeface="+mn-ea"/>
                <a:cs typeface="+mn-cs"/>
              </a:rPr>
              <a:t>ZZ’. </a:t>
            </a:r>
            <a:r>
              <a:rPr lang="el-GR" sz="1200" b="0" i="0" u="none" strike="noStrike" kern="1200" baseline="0" dirty="0">
                <a:solidFill>
                  <a:schemeClr val="tx1"/>
                </a:solidFill>
                <a:latin typeface="+mn-lt"/>
                <a:ea typeface="+mn-ea"/>
                <a:cs typeface="+mn-cs"/>
              </a:rPr>
              <a:t>Η ευθεία </a:t>
            </a:r>
            <a:r>
              <a:rPr lang="el-GR" sz="1200" b="0" i="0" u="none" strike="noStrike" kern="1200" baseline="0" dirty="0" smtClean="0">
                <a:solidFill>
                  <a:schemeClr val="tx1"/>
                </a:solidFill>
                <a:latin typeface="+mn-lt"/>
                <a:ea typeface="+mn-ea"/>
                <a:cs typeface="+mn-cs"/>
              </a:rPr>
              <a:t>ZZ </a:t>
            </a:r>
            <a:r>
              <a:rPr lang="el-GR" sz="1200" b="0" i="0" u="none" strike="noStrike" kern="1200" baseline="0" dirty="0">
                <a:solidFill>
                  <a:schemeClr val="tx1"/>
                </a:solidFill>
                <a:latin typeface="+mn-lt"/>
                <a:ea typeface="+mn-ea"/>
                <a:cs typeface="+mn-cs"/>
              </a:rPr>
              <a:t>και η ευθεία </a:t>
            </a:r>
            <a:r>
              <a:rPr lang="el-GR" sz="1200" b="0" i="0" u="none" strike="noStrike" kern="1200" baseline="0" dirty="0" smtClean="0">
                <a:solidFill>
                  <a:schemeClr val="tx1"/>
                </a:solidFill>
                <a:latin typeface="+mn-lt"/>
                <a:ea typeface="+mn-ea"/>
                <a:cs typeface="+mn-cs"/>
              </a:rPr>
              <a:t>ZZ’ </a:t>
            </a:r>
            <a:r>
              <a:rPr lang="el-GR" sz="1200" b="0" i="0" u="none" strike="noStrike" kern="1200" baseline="0" dirty="0">
                <a:solidFill>
                  <a:schemeClr val="tx1"/>
                </a:solidFill>
                <a:latin typeface="+mn-lt"/>
                <a:ea typeface="+mn-ea"/>
                <a:cs typeface="+mn-cs"/>
              </a:rPr>
              <a:t>τόνος τέμνουν τη γραμμή στο σημείο A και στο σημείο </a:t>
            </a:r>
            <a:r>
              <a:rPr lang="el-GR" sz="1200" b="0" i="0" u="none" strike="noStrike" kern="1200" baseline="0" dirty="0" smtClean="0">
                <a:solidFill>
                  <a:schemeClr val="tx1"/>
                </a:solidFill>
                <a:latin typeface="+mn-lt"/>
                <a:ea typeface="+mn-ea"/>
                <a:cs typeface="+mn-cs"/>
              </a:rPr>
              <a:t>A’, </a:t>
            </a:r>
            <a:r>
              <a:rPr lang="el-GR" sz="1200" b="0" i="0" u="none" strike="noStrike" kern="1200" baseline="0" dirty="0">
                <a:solidFill>
                  <a:schemeClr val="tx1"/>
                </a:solidFill>
                <a:latin typeface="+mn-lt"/>
                <a:ea typeface="+mn-ea"/>
                <a:cs typeface="+mn-cs"/>
              </a:rPr>
              <a:t>αντίστοιχα. Υπάρχει ένα βέλος προς τα πάνω με την ένδειξη </a:t>
            </a:r>
            <a:r>
              <a:rPr lang="el-GR" sz="1200" b="0" i="0" u="none" strike="noStrike" kern="1200" baseline="0" dirty="0" smtClean="0">
                <a:solidFill>
                  <a:schemeClr val="tx1"/>
                </a:solidFill>
                <a:latin typeface="+mn-lt"/>
                <a:ea typeface="+mn-ea"/>
                <a:cs typeface="+mn-cs"/>
              </a:rPr>
              <a:t>ΔG&gt;0 </a:t>
            </a:r>
            <a:r>
              <a:rPr lang="el-GR" sz="1200" b="0" i="0" u="none" strike="noStrike" kern="1200" baseline="0" dirty="0">
                <a:solidFill>
                  <a:schemeClr val="tx1"/>
                </a:solidFill>
                <a:latin typeface="+mn-lt"/>
                <a:ea typeface="+mn-ea"/>
                <a:cs typeface="+mn-cs"/>
              </a:rPr>
              <a:t>μεταξύ της γραμμής ZZ και της γραμμής </a:t>
            </a:r>
            <a:r>
              <a:rPr lang="el-GR" sz="1200" b="0" i="0" u="none" strike="noStrike" kern="1200" baseline="0" dirty="0" smtClean="0">
                <a:solidFill>
                  <a:schemeClr val="tx1"/>
                </a:solidFill>
                <a:latin typeface="+mn-lt"/>
                <a:ea typeface="+mn-ea"/>
                <a:cs typeface="+mn-cs"/>
              </a:rPr>
              <a:t>ZZ’. </a:t>
            </a:r>
            <a:r>
              <a:rPr lang="el-GR" sz="1200" b="0" i="0" u="none" strike="noStrike" kern="1200" baseline="0" dirty="0">
                <a:solidFill>
                  <a:schemeClr val="tx1"/>
                </a:solidFill>
                <a:latin typeface="+mn-lt"/>
                <a:ea typeface="+mn-ea"/>
                <a:cs typeface="+mn-cs"/>
              </a:rPr>
              <a:t>Δύο διακεκομμένες γραμμές σχεδιάζονται κάθετα από το σημείο Α και το σημείο </a:t>
            </a:r>
            <a:r>
              <a:rPr lang="el-GR" sz="1200" b="0" i="0" u="none" strike="noStrike" kern="1200" baseline="0" dirty="0" smtClean="0">
                <a:solidFill>
                  <a:schemeClr val="tx1"/>
                </a:solidFill>
                <a:latin typeface="+mn-lt"/>
                <a:ea typeface="+mn-ea"/>
                <a:cs typeface="+mn-cs"/>
              </a:rPr>
              <a:t>Α’ </a:t>
            </a:r>
            <a:r>
              <a:rPr lang="el-GR" sz="1200" b="0" i="0" u="none" strike="noStrike" kern="1200" baseline="0" dirty="0">
                <a:solidFill>
                  <a:schemeClr val="tx1"/>
                </a:solidFill>
                <a:latin typeface="+mn-lt"/>
                <a:ea typeface="+mn-ea"/>
                <a:cs typeface="+mn-cs"/>
              </a:rPr>
              <a:t>στο σημείο Υ και </a:t>
            </a:r>
            <a:r>
              <a:rPr lang="el-GR" sz="1200" b="0" i="0" u="none" strike="noStrike" kern="1200" baseline="0" dirty="0" smtClean="0">
                <a:solidFill>
                  <a:schemeClr val="tx1"/>
                </a:solidFill>
                <a:latin typeface="+mn-lt"/>
                <a:ea typeface="+mn-ea"/>
                <a:cs typeface="+mn-cs"/>
              </a:rPr>
              <a:t>το </a:t>
            </a:r>
            <a:r>
              <a:rPr lang="el-GR" sz="1200" b="0" i="0" u="none" strike="noStrike" kern="1200" baseline="0" dirty="0">
                <a:solidFill>
                  <a:schemeClr val="tx1"/>
                </a:solidFill>
                <a:latin typeface="+mn-lt"/>
                <a:ea typeface="+mn-ea"/>
                <a:cs typeface="+mn-cs"/>
              </a:rPr>
              <a:t>σημείο </a:t>
            </a:r>
            <a:r>
              <a:rPr lang="el-GR" sz="1200" b="0" i="0" u="none" strike="noStrike" kern="1200" baseline="0" dirty="0" smtClean="0">
                <a:solidFill>
                  <a:schemeClr val="tx1"/>
                </a:solidFill>
                <a:latin typeface="+mn-lt"/>
                <a:ea typeface="+mn-ea"/>
                <a:cs typeface="+mn-cs"/>
              </a:rPr>
              <a:t>Υ’, </a:t>
            </a:r>
            <a:r>
              <a:rPr lang="el-GR" sz="1200" b="0" i="0" u="none" strike="noStrike" kern="1200" baseline="0" dirty="0">
                <a:solidFill>
                  <a:schemeClr val="tx1"/>
                </a:solidFill>
                <a:latin typeface="+mn-lt"/>
                <a:ea typeface="+mn-ea"/>
                <a:cs typeface="+mn-cs"/>
              </a:rPr>
              <a:t>αντίστοιχα στον οριζόντιο άξονα. </a:t>
            </a:r>
          </a:p>
          <a:p>
            <a:endParaRPr lang="el-GR"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Το δεύτερο γράφημα απεικονίζει τη σχέση μεταξύ καθαρών εξαγωγών και παραγωγής. Δείχνει το πρώτο και το τέταρτο τεταρτημόριο ενός επιπέδου συντεταγμένων, με τον κατακόρυφο άξονα με την ένδειξη </a:t>
            </a:r>
            <a:r>
              <a:rPr lang="el-GR" sz="1200" b="0" i="0" u="none" strike="noStrike" kern="1200" baseline="0" dirty="0" smtClean="0">
                <a:solidFill>
                  <a:schemeClr val="tx1"/>
                </a:solidFill>
                <a:latin typeface="+mn-lt"/>
                <a:ea typeface="+mn-ea"/>
                <a:cs typeface="+mn-cs"/>
              </a:rPr>
              <a:t>«Καθαρές </a:t>
            </a:r>
            <a:r>
              <a:rPr lang="el-GR" sz="1200" b="0" i="0" u="none" strike="noStrike" kern="1200" baseline="0" dirty="0">
                <a:solidFill>
                  <a:schemeClr val="tx1"/>
                </a:solidFill>
                <a:latin typeface="+mn-lt"/>
                <a:ea typeface="+mn-ea"/>
                <a:cs typeface="+mn-cs"/>
              </a:rPr>
              <a:t>εξαγωγές, </a:t>
            </a:r>
            <a:r>
              <a:rPr lang="el-GR" sz="1200" b="0" i="0" u="none" strike="noStrike" kern="1200" baseline="0" dirty="0" smtClean="0">
                <a:solidFill>
                  <a:schemeClr val="tx1"/>
                </a:solidFill>
                <a:latin typeface="+mn-lt"/>
                <a:ea typeface="+mn-ea"/>
                <a:cs typeface="+mn-cs"/>
              </a:rPr>
              <a:t>NX». </a:t>
            </a:r>
            <a:r>
              <a:rPr lang="el-GR" sz="1200" b="0" i="0" u="none" strike="noStrike" kern="1200" baseline="0" dirty="0">
                <a:solidFill>
                  <a:schemeClr val="tx1"/>
                </a:solidFill>
                <a:latin typeface="+mn-lt"/>
                <a:ea typeface="+mn-ea"/>
                <a:cs typeface="+mn-cs"/>
              </a:rPr>
              <a:t>Μια αρνητικής κλίσης ευθεία με την ένδειξη </a:t>
            </a:r>
            <a:r>
              <a:rPr lang="el-GR" sz="1200" b="0" i="0" u="none" strike="noStrike" kern="1200" baseline="0" dirty="0" smtClean="0">
                <a:solidFill>
                  <a:schemeClr val="tx1"/>
                </a:solidFill>
                <a:latin typeface="+mn-lt"/>
                <a:ea typeface="+mn-ea"/>
                <a:cs typeface="+mn-cs"/>
              </a:rPr>
              <a:t>NX </a:t>
            </a:r>
            <a:r>
              <a:rPr lang="el-GR" sz="1200" b="0" i="0" u="none" strike="noStrike" kern="1200" baseline="0" dirty="0">
                <a:solidFill>
                  <a:schemeClr val="tx1"/>
                </a:solidFill>
                <a:latin typeface="+mn-lt"/>
                <a:ea typeface="+mn-ea"/>
                <a:cs typeface="+mn-cs"/>
              </a:rPr>
              <a:t>σχεδιάζεται από τον κατακόρυφο άξονα, η οποία διέρχεται από ένα σημείο με την ένδειξη </a:t>
            </a:r>
            <a:r>
              <a:rPr lang="el-GR" sz="1200" b="0" i="0" u="none" strike="noStrike" kern="1200" baseline="0" dirty="0" smtClean="0">
                <a:solidFill>
                  <a:schemeClr val="tx1"/>
                </a:solidFill>
                <a:latin typeface="+mn-lt"/>
                <a:ea typeface="+mn-ea"/>
                <a:cs typeface="+mn-cs"/>
              </a:rPr>
              <a:t>Y</a:t>
            </a:r>
            <a:r>
              <a:rPr lang="el-GR" sz="1200" b="0" i="0" u="none" strike="noStrike" kern="1200" baseline="-25000" dirty="0" smtClean="0">
                <a:solidFill>
                  <a:schemeClr val="tx1"/>
                </a:solidFill>
                <a:latin typeface="+mn-lt"/>
                <a:ea typeface="+mn-ea"/>
                <a:cs typeface="+mn-cs"/>
              </a:rPr>
              <a:t>TB</a:t>
            </a:r>
            <a:r>
              <a:rPr lang="el-GR" sz="1200" b="0" i="0" u="none" strike="noStrike" kern="1200" baseline="0" dirty="0" smtClean="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στον οριζόντιο άξονα, έως το τέταρτο τεταρτημόριο. Μια διακεκομμένη γραμμή σχεδιάζεται κατακόρυφα από το σημείο </a:t>
            </a:r>
            <a:r>
              <a:rPr lang="el-GR" sz="1200" b="0" i="0" u="none" strike="noStrike" kern="1200" baseline="0" dirty="0" smtClean="0">
                <a:solidFill>
                  <a:schemeClr val="tx1"/>
                </a:solidFill>
                <a:latin typeface="+mn-lt"/>
                <a:ea typeface="+mn-ea"/>
                <a:cs typeface="+mn-cs"/>
              </a:rPr>
              <a:t>Υ’ </a:t>
            </a:r>
            <a:r>
              <a:rPr lang="el-GR" sz="1200" b="0" i="0" u="none" strike="noStrike" kern="1200" baseline="0" dirty="0">
                <a:solidFill>
                  <a:schemeClr val="tx1"/>
                </a:solidFill>
                <a:latin typeface="+mn-lt"/>
                <a:ea typeface="+mn-ea"/>
                <a:cs typeface="+mn-cs"/>
              </a:rPr>
              <a:t>στο πρώτο γράφημα, το οποίο διέρχεται από το σημείο Β στον οριζόντιο άξονα και στο σημείο C στη γραμμή </a:t>
            </a:r>
            <a:r>
              <a:rPr lang="el-GR" sz="1200" b="0" i="0" u="none" strike="noStrike" kern="1200" baseline="0" dirty="0" smtClean="0">
                <a:solidFill>
                  <a:schemeClr val="tx1"/>
                </a:solidFill>
                <a:latin typeface="+mn-lt"/>
                <a:ea typeface="+mn-ea"/>
                <a:cs typeface="+mn-cs"/>
              </a:rPr>
              <a:t>NX</a:t>
            </a:r>
            <a:r>
              <a:rPr lang="el-GR" sz="1200" b="0" i="0" u="none" strike="noStrike" kern="1200" baseline="0" dirty="0">
                <a:solidFill>
                  <a:schemeClr val="tx1"/>
                </a:solidFill>
                <a:latin typeface="+mn-lt"/>
                <a:ea typeface="+mn-ea"/>
                <a:cs typeface="+mn-cs"/>
              </a:rPr>
              <a:t>. Το τμήμα της διακεκομμένης γραμμής μεταξύ του σημείου Β και του σημείου </a:t>
            </a:r>
            <a:r>
              <a:rPr lang="en-US" sz="1200" b="0" i="0" u="none" strike="noStrike" kern="1200" baseline="0" dirty="0">
                <a:solidFill>
                  <a:schemeClr val="tx1"/>
                </a:solidFill>
                <a:latin typeface="+mn-lt"/>
                <a:ea typeface="+mn-ea"/>
                <a:cs typeface="+mn-cs"/>
              </a:rPr>
              <a:t>C</a:t>
            </a:r>
            <a:r>
              <a:rPr lang="el-GR" sz="1200" b="0" i="0" u="none" strike="noStrike" kern="1200" baseline="0" dirty="0">
                <a:solidFill>
                  <a:schemeClr val="tx1"/>
                </a:solidFill>
                <a:latin typeface="+mn-lt"/>
                <a:ea typeface="+mn-ea"/>
                <a:cs typeface="+mn-cs"/>
              </a:rPr>
              <a:t> φέρει την ένδειξη «</a:t>
            </a:r>
            <a:r>
              <a:rPr lang="el-GR" sz="1200" b="0" i="0" u="none" strike="noStrike" kern="1200" baseline="0" dirty="0" smtClean="0">
                <a:solidFill>
                  <a:schemeClr val="tx1"/>
                </a:solidFill>
                <a:latin typeface="+mn-lt"/>
                <a:ea typeface="+mn-ea"/>
                <a:cs typeface="+mn-cs"/>
              </a:rPr>
              <a:t>Εμπορικό έλλειμμα». </a:t>
            </a:r>
            <a:r>
              <a:rPr lang="el-GR" sz="1200" b="0" i="0" u="none" strike="noStrike" kern="1200" baseline="0" dirty="0">
                <a:solidFill>
                  <a:schemeClr val="tx1"/>
                </a:solidFill>
                <a:latin typeface="+mn-lt"/>
                <a:ea typeface="+mn-ea"/>
                <a:cs typeface="+mn-cs"/>
              </a:rPr>
              <a:t>Μια άλλη </a:t>
            </a:r>
            <a:r>
              <a:rPr lang="el-GR" sz="1200" b="0" i="0" u="none" strike="noStrike" kern="1200" baseline="0" dirty="0" smtClean="0">
                <a:solidFill>
                  <a:schemeClr val="tx1"/>
                </a:solidFill>
                <a:latin typeface="+mn-lt"/>
                <a:ea typeface="+mn-ea"/>
                <a:cs typeface="+mn-cs"/>
              </a:rPr>
              <a:t>διακεκομμένη </a:t>
            </a:r>
            <a:r>
              <a:rPr lang="el-GR" sz="1200" b="0" i="0" u="none" strike="noStrike" kern="1200" baseline="0" dirty="0">
                <a:solidFill>
                  <a:schemeClr val="tx1"/>
                </a:solidFill>
                <a:latin typeface="+mn-lt"/>
                <a:ea typeface="+mn-ea"/>
                <a:cs typeface="+mn-cs"/>
              </a:rPr>
              <a:t>γραμμή σχεδιάζεται κατακόρυφα από το σημείο Y στο πρώτο γράφημα μέχρι το σημείο </a:t>
            </a:r>
            <a:r>
              <a:rPr lang="el-GR" sz="1200" b="0" i="0" u="none" strike="noStrike" kern="1200" baseline="0" dirty="0" smtClean="0">
                <a:solidFill>
                  <a:schemeClr val="tx1"/>
                </a:solidFill>
                <a:latin typeface="+mn-lt"/>
                <a:ea typeface="+mn-ea"/>
                <a:cs typeface="+mn-cs"/>
              </a:rPr>
              <a:t>Y</a:t>
            </a:r>
            <a:r>
              <a:rPr lang="el-GR" sz="1200" b="0" i="0" u="none" strike="noStrike" kern="1200" baseline="-25000" dirty="0" smtClean="0">
                <a:solidFill>
                  <a:schemeClr val="tx1"/>
                </a:solidFill>
                <a:latin typeface="+mn-lt"/>
                <a:ea typeface="+mn-ea"/>
                <a:cs typeface="+mn-cs"/>
              </a:rPr>
              <a:t>TB</a:t>
            </a:r>
            <a:r>
              <a:rPr lang="el-GR" sz="1200" b="0" i="0" u="none" strike="noStrike" kern="1200" baseline="0" dirty="0" smtClean="0">
                <a:solidFill>
                  <a:schemeClr val="tx1"/>
                </a:solidFill>
                <a:latin typeface="+mn-lt"/>
                <a:ea typeface="+mn-ea"/>
                <a:cs typeface="+mn-cs"/>
              </a:rPr>
              <a:t> στον </a:t>
            </a:r>
            <a:r>
              <a:rPr lang="el-GR" sz="1200" b="0" i="0" u="none" strike="noStrike" kern="1200" baseline="0" dirty="0">
                <a:solidFill>
                  <a:schemeClr val="tx1"/>
                </a:solidFill>
                <a:latin typeface="+mn-lt"/>
                <a:ea typeface="+mn-ea"/>
                <a:cs typeface="+mn-cs"/>
              </a:rPr>
              <a:t>οριζόντιο άξονα</a:t>
            </a:r>
            <a:r>
              <a:rPr lang="el-GR" sz="1200" b="0" i="0" u="none" strike="noStrike" kern="1200" baseline="0" dirty="0" smtClean="0">
                <a:solidFill>
                  <a:schemeClr val="tx1"/>
                </a:solidFill>
                <a:latin typeface="+mn-lt"/>
                <a:ea typeface="+mn-ea"/>
                <a:cs typeface="+mn-cs"/>
              </a:rPr>
              <a:t>.</a:t>
            </a:r>
            <a:endParaRPr lang="el-GR" sz="1200" b="0" i="0" u="none" strike="noStrike" kern="1200" baseline="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11</a:t>
            </a:fld>
            <a:endParaRPr lang="en-US" dirty="0"/>
          </a:p>
        </p:txBody>
      </p:sp>
    </p:spTree>
    <p:extLst>
      <p:ext uri="{BB962C8B-B14F-4D97-AF65-F5344CB8AC3E}">
        <p14:creationId xmlns:p14="http://schemas.microsoft.com/office/powerpoint/2010/main" xmlns="" val="21249796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Το Διάγραμμα 18-4 δείχνει τις επιπτώσεις της αύξησης της ξένης δραστηριότητας στην εγχώρια παραγωγή και στο εμπορικό ισοζύγιο. Η αρχική ζήτηση για εγχώρια αγαθά δίνεται από την ZZ’ στο Σχήμα 18-4(α). Η ισορροπία βρίσκεται στο σημείο Α, με επίπεδο </a:t>
            </a:r>
            <a:r>
              <a:rPr lang="el-GR" sz="1200" b="0" i="0" u="none" strike="noStrike" kern="1200" baseline="0" dirty="0" smtClean="0">
                <a:solidFill>
                  <a:schemeClr val="tx1"/>
                </a:solidFill>
                <a:latin typeface="+mn-lt"/>
                <a:ea typeface="+mn-ea"/>
                <a:cs typeface="+mn-cs"/>
              </a:rPr>
              <a:t>παραγωγής Υ</a:t>
            </a:r>
            <a:r>
              <a:rPr lang="el-GR" sz="1200" b="0" i="0" u="none" strike="noStrike" kern="1200" baseline="0" dirty="0">
                <a:solidFill>
                  <a:schemeClr val="tx1"/>
                </a:solidFill>
                <a:latin typeface="+mn-lt"/>
                <a:ea typeface="+mn-ea"/>
                <a:cs typeface="+mn-cs"/>
              </a:rPr>
              <a:t>. Ας υποθέσουμε και πάλι ότι το εμπόριο είναι ισοσκελισμένο, έτσι ώστε στο Σχήμα 18-4(β) οι καθαρές εξαγωγές που σχετίζονται με το Υ να είναι μηδέν </a:t>
            </a:r>
            <a:r>
              <a:rPr lang="en-US" sz="1200" b="0" i="0" u="none" strike="noStrike" kern="1200" baseline="0" dirty="0">
                <a:solidFill>
                  <a:schemeClr val="tx1"/>
                </a:solidFill>
                <a:latin typeface="+mn-lt"/>
                <a:ea typeface="+mn-ea"/>
                <a:cs typeface="+mn-cs"/>
              </a:rPr>
              <a:t>(</a:t>
            </a:r>
            <a:r>
              <a:rPr lang="en-US" sz="1200" b="0" i="1" u="none" strike="noStrike" kern="1200" baseline="0" dirty="0" smtClean="0">
                <a:solidFill>
                  <a:schemeClr val="tx1"/>
                </a:solidFill>
                <a:latin typeface="+mn-lt"/>
                <a:ea typeface="+mn-ea"/>
                <a:cs typeface="+mn-cs"/>
              </a:rPr>
              <a:t>Y</a:t>
            </a:r>
            <a:r>
              <a:rPr lang="en-US" sz="1200" b="0" i="0" u="none" strike="noStrike" kern="1200" baseline="0" dirty="0" smtClean="0">
                <a:solidFill>
                  <a:schemeClr val="tx1"/>
                </a:solidFill>
                <a:latin typeface="+mn-lt"/>
                <a:ea typeface="+mn-ea"/>
                <a:cs typeface="+mn-cs"/>
              </a:rPr>
              <a:t>=</a:t>
            </a:r>
            <a:r>
              <a:rPr lang="en-US" sz="1200" b="0" i="1" u="none" strike="noStrike" kern="1200" baseline="0" dirty="0" smtClean="0">
                <a:solidFill>
                  <a:schemeClr val="tx1"/>
                </a:solidFill>
                <a:latin typeface="+mn-lt"/>
                <a:ea typeface="+mn-ea"/>
                <a:cs typeface="+mn-cs"/>
              </a:rPr>
              <a:t>Y</a:t>
            </a:r>
            <a:r>
              <a:rPr lang="en-US" sz="1200" b="0" i="1" u="none" strike="noStrike" kern="1200" baseline="-25000" dirty="0" smtClean="0">
                <a:solidFill>
                  <a:schemeClr val="tx1"/>
                </a:solidFill>
                <a:latin typeface="+mn-lt"/>
                <a:ea typeface="+mn-ea"/>
                <a:cs typeface="+mn-cs"/>
              </a:rPr>
              <a:t>TB</a:t>
            </a:r>
            <a:r>
              <a:rPr lang="en-US" sz="1200" b="0" i="0" u="none" strike="noStrike" kern="1200" baseline="0" dirty="0">
                <a:solidFill>
                  <a:schemeClr val="tx1"/>
                </a:solidFill>
                <a:latin typeface="+mn-lt"/>
                <a:ea typeface="+mn-ea"/>
                <a:cs typeface="+mn-cs"/>
              </a:rPr>
              <a:t>). </a:t>
            </a:r>
            <a:endParaRPr lang="el-GR" sz="1200" b="0" i="0" u="none" strike="noStrike" kern="1200" baseline="0" dirty="0">
              <a:solidFill>
                <a:schemeClr val="tx1"/>
              </a:solidFill>
              <a:latin typeface="+mn-lt"/>
              <a:ea typeface="+mn-ea"/>
              <a:cs typeface="+mn-cs"/>
            </a:endParaRPr>
          </a:p>
          <a:p>
            <a:endParaRPr lang="el-GR" sz="1200" b="0" i="0" u="none" strike="noStrike" kern="1200" baseline="0" dirty="0" smtClean="0">
              <a:solidFill>
                <a:schemeClr val="tx1"/>
              </a:solidFill>
              <a:latin typeface="+mn-lt"/>
              <a:ea typeface="+mn-ea"/>
              <a:cs typeface="+mn-cs"/>
            </a:endParaRPr>
          </a:p>
          <a:p>
            <a:r>
              <a:rPr lang="el-GR" sz="1200" b="0" i="0" u="none" strike="noStrike" kern="1200" baseline="0" dirty="0" smtClean="0">
                <a:solidFill>
                  <a:schemeClr val="tx1"/>
                </a:solidFill>
                <a:latin typeface="+mn-lt"/>
                <a:ea typeface="+mn-ea"/>
                <a:cs typeface="+mn-cs"/>
              </a:rPr>
              <a:t>Μεγάλη </a:t>
            </a:r>
            <a:r>
              <a:rPr lang="el-GR" sz="1200" b="0" i="0" u="none" strike="noStrike" kern="1200" baseline="0" dirty="0">
                <a:solidFill>
                  <a:schemeClr val="tx1"/>
                </a:solidFill>
                <a:latin typeface="+mn-lt"/>
                <a:ea typeface="+mn-ea"/>
                <a:cs typeface="+mn-cs"/>
              </a:rPr>
              <a:t>περιγραφή</a:t>
            </a:r>
            <a:r>
              <a:rPr lang="el-GR" sz="1200" b="0" i="0" u="none" strike="noStrike" kern="1200" baseline="0" dirty="0" smtClean="0">
                <a:solidFill>
                  <a:schemeClr val="tx1"/>
                </a:solidFill>
                <a:latin typeface="+mn-lt"/>
                <a:ea typeface="+mn-ea"/>
                <a:cs typeface="+mn-cs"/>
              </a:rPr>
              <a:t>: Ο </a:t>
            </a:r>
            <a:r>
              <a:rPr lang="el-GR" sz="1200" b="0" i="0" u="none" strike="noStrike" kern="1200" baseline="0" dirty="0">
                <a:solidFill>
                  <a:schemeClr val="tx1"/>
                </a:solidFill>
                <a:latin typeface="+mn-lt"/>
                <a:ea typeface="+mn-ea"/>
                <a:cs typeface="+mn-cs"/>
              </a:rPr>
              <a:t>κατακόρυφος άξονας του πρώτου γραφήματος φέρει την ένδειξη </a:t>
            </a:r>
            <a:r>
              <a:rPr lang="el-GR" sz="1200" b="0" i="0" u="none" strike="noStrike" kern="1200" baseline="0" dirty="0" smtClean="0">
                <a:solidFill>
                  <a:schemeClr val="tx1"/>
                </a:solidFill>
                <a:latin typeface="+mn-lt"/>
                <a:ea typeface="+mn-ea"/>
                <a:cs typeface="+mn-cs"/>
              </a:rPr>
              <a:t>«Ζήτηση</a:t>
            </a:r>
            <a:r>
              <a:rPr lang="el-GR" sz="1200" b="0" i="0" u="none" strike="noStrike" kern="1200" baseline="0" dirty="0">
                <a:solidFill>
                  <a:schemeClr val="tx1"/>
                </a:solidFill>
                <a:latin typeface="+mn-lt"/>
                <a:ea typeface="+mn-ea"/>
                <a:cs typeface="+mn-cs"/>
              </a:rPr>
              <a:t>, </a:t>
            </a:r>
            <a:r>
              <a:rPr lang="el-GR" sz="1200" b="0" i="0" u="none" strike="noStrike" kern="1200" baseline="0" dirty="0" smtClean="0">
                <a:solidFill>
                  <a:schemeClr val="tx1"/>
                </a:solidFill>
                <a:latin typeface="+mn-lt"/>
                <a:ea typeface="+mn-ea"/>
                <a:cs typeface="+mn-cs"/>
              </a:rPr>
              <a:t>Z» </a:t>
            </a:r>
            <a:r>
              <a:rPr lang="el-GR" sz="1200" b="0" i="0" u="none" strike="noStrike" kern="1200" baseline="0" dirty="0">
                <a:solidFill>
                  <a:schemeClr val="tx1"/>
                </a:solidFill>
                <a:latin typeface="+mn-lt"/>
                <a:ea typeface="+mn-ea"/>
                <a:cs typeface="+mn-cs"/>
              </a:rPr>
              <a:t>και ο οριζόντιος άξονας ονομάζεται «</a:t>
            </a:r>
            <a:r>
              <a:rPr lang="el-GR" sz="1200" b="0" i="0" u="none" strike="noStrike" kern="1200" baseline="0" dirty="0" smtClean="0">
                <a:solidFill>
                  <a:schemeClr val="tx1"/>
                </a:solidFill>
                <a:latin typeface="+mn-lt"/>
                <a:ea typeface="+mn-ea"/>
                <a:cs typeface="+mn-cs"/>
              </a:rPr>
              <a:t>Παραγωγή, Y». </a:t>
            </a:r>
            <a:r>
              <a:rPr lang="el-GR" sz="1200" b="0" i="0" u="none" strike="noStrike" kern="1200" baseline="0" dirty="0">
                <a:solidFill>
                  <a:schemeClr val="tx1"/>
                </a:solidFill>
                <a:latin typeface="+mn-lt"/>
                <a:ea typeface="+mn-ea"/>
                <a:cs typeface="+mn-cs"/>
              </a:rPr>
              <a:t>Σχεδιάζονται τέσσερις ευθείες γραμμές με θετική κλίση. Η πρώτη γραμμή σχεδιάζεται υπό γωνία 45 μοιρών από το σημείο εκκίνησης. Η δεύτερη γραμμή με την ένδειξη </a:t>
            </a:r>
            <a:r>
              <a:rPr lang="el-GR" sz="1200" b="0" i="0" u="none" strike="noStrike" kern="1200" baseline="0" dirty="0" smtClean="0">
                <a:solidFill>
                  <a:schemeClr val="tx1"/>
                </a:solidFill>
                <a:latin typeface="+mn-lt"/>
                <a:ea typeface="+mn-ea"/>
                <a:cs typeface="+mn-cs"/>
              </a:rPr>
              <a:t>ZZ </a:t>
            </a:r>
            <a:r>
              <a:rPr lang="el-GR" sz="1200" b="0" i="0" u="none" strike="noStrike" kern="1200" baseline="0" dirty="0">
                <a:solidFill>
                  <a:schemeClr val="tx1"/>
                </a:solidFill>
                <a:latin typeface="+mn-lt"/>
                <a:ea typeface="+mn-ea"/>
                <a:cs typeface="+mn-cs"/>
              </a:rPr>
              <a:t>σχεδιάζεται από το κάτω μέρος του κατακόρυφου άξονα και διέρχεται από την πρώτη γραμμή στο σημείο Α. Αυτή η γραμμή αντιπροσωπεύει τη </a:t>
            </a:r>
            <a:r>
              <a:rPr lang="el-GR" sz="1200" b="0" i="0" u="none" strike="noStrike" kern="1200" baseline="0" dirty="0" smtClean="0">
                <a:solidFill>
                  <a:schemeClr val="tx1"/>
                </a:solidFill>
                <a:latin typeface="+mn-lt"/>
                <a:ea typeface="+mn-ea"/>
                <a:cs typeface="+mn-cs"/>
              </a:rPr>
              <a:t>«Ζήτηση </a:t>
            </a:r>
            <a:r>
              <a:rPr lang="el-GR" sz="1200" b="0" i="0" u="none" strike="noStrike" kern="1200" baseline="0" dirty="0">
                <a:solidFill>
                  <a:schemeClr val="tx1"/>
                </a:solidFill>
                <a:latin typeface="+mn-lt"/>
                <a:ea typeface="+mn-ea"/>
                <a:cs typeface="+mn-cs"/>
              </a:rPr>
              <a:t>για εγχώρια </a:t>
            </a:r>
            <a:r>
              <a:rPr lang="el-GR" sz="1200" b="0" i="0" u="none" strike="noStrike" kern="1200" baseline="0" dirty="0" smtClean="0">
                <a:solidFill>
                  <a:schemeClr val="tx1"/>
                </a:solidFill>
                <a:latin typeface="+mn-lt"/>
                <a:ea typeface="+mn-ea"/>
                <a:cs typeface="+mn-cs"/>
              </a:rPr>
              <a:t>αγαθά». </a:t>
            </a:r>
            <a:r>
              <a:rPr lang="el-GR" sz="1200" b="0" i="0" u="none" strike="noStrike" kern="1200" baseline="0" dirty="0">
                <a:solidFill>
                  <a:schemeClr val="tx1"/>
                </a:solidFill>
                <a:latin typeface="+mn-lt"/>
                <a:ea typeface="+mn-ea"/>
                <a:cs typeface="+mn-cs"/>
              </a:rPr>
              <a:t>Η τρίτη γραμμή με την ένδειξη </a:t>
            </a:r>
            <a:r>
              <a:rPr lang="el-GR" sz="1200" b="0" i="0" u="none" strike="noStrike" kern="1200" baseline="0" dirty="0" smtClean="0">
                <a:solidFill>
                  <a:schemeClr val="tx1"/>
                </a:solidFill>
                <a:latin typeface="+mn-lt"/>
                <a:ea typeface="+mn-ea"/>
                <a:cs typeface="+mn-cs"/>
              </a:rPr>
              <a:t>ZZ’ </a:t>
            </a:r>
            <a:r>
              <a:rPr lang="el-GR" sz="1200" b="0" i="0" u="none" strike="noStrike" kern="1200" baseline="0" dirty="0">
                <a:solidFill>
                  <a:schemeClr val="tx1"/>
                </a:solidFill>
                <a:latin typeface="+mn-lt"/>
                <a:ea typeface="+mn-ea"/>
                <a:cs typeface="+mn-cs"/>
              </a:rPr>
              <a:t>σχεδιάζεται από το μέσο του κατακόρυφου άξονα και διέρχεται από την πρώτη γραμμή στο σημείο </a:t>
            </a:r>
            <a:r>
              <a:rPr lang="el-GR" sz="1200" b="0" i="0" u="none" strike="noStrike" kern="1200" baseline="0" dirty="0" smtClean="0">
                <a:solidFill>
                  <a:schemeClr val="tx1"/>
                </a:solidFill>
                <a:latin typeface="+mn-lt"/>
                <a:ea typeface="+mn-ea"/>
                <a:cs typeface="+mn-cs"/>
              </a:rPr>
              <a:t>Α’. </a:t>
            </a:r>
            <a:r>
              <a:rPr lang="el-GR" sz="1200" b="0" i="0" u="none" strike="noStrike" kern="1200" baseline="0" dirty="0">
                <a:solidFill>
                  <a:schemeClr val="tx1"/>
                </a:solidFill>
                <a:latin typeface="+mn-lt"/>
                <a:ea typeface="+mn-ea"/>
                <a:cs typeface="+mn-cs"/>
              </a:rPr>
              <a:t>Η τέταρτη γραμμή φέρει τον τίτλο </a:t>
            </a:r>
            <a:r>
              <a:rPr lang="el-GR" sz="1200" b="0" i="0" u="none" strike="noStrike" kern="1200" baseline="0" dirty="0" smtClean="0">
                <a:solidFill>
                  <a:schemeClr val="tx1"/>
                </a:solidFill>
                <a:latin typeface="+mn-lt"/>
                <a:ea typeface="+mn-ea"/>
                <a:cs typeface="+mn-cs"/>
              </a:rPr>
              <a:t>DD </a:t>
            </a:r>
            <a:r>
              <a:rPr lang="el-GR" sz="1200" b="0" i="0" u="none" strike="noStrike" kern="1200" baseline="0" dirty="0">
                <a:solidFill>
                  <a:schemeClr val="tx1"/>
                </a:solidFill>
                <a:latin typeface="+mn-lt"/>
                <a:ea typeface="+mn-ea"/>
                <a:cs typeface="+mn-cs"/>
              </a:rPr>
              <a:t>και διέρχεται από την πρώτη γραμμή στο σημείο Α, ένα σημείο με την ένδειξη </a:t>
            </a:r>
            <a:r>
              <a:rPr lang="el-GR" sz="1200" b="0" i="0" u="none" strike="noStrike" kern="1200" baseline="0" dirty="0" smtClean="0">
                <a:solidFill>
                  <a:schemeClr val="tx1"/>
                </a:solidFill>
                <a:latin typeface="+mn-lt"/>
                <a:ea typeface="+mn-ea"/>
                <a:cs typeface="+mn-cs"/>
              </a:rPr>
              <a:t>C </a:t>
            </a:r>
            <a:r>
              <a:rPr lang="el-GR" sz="1200" b="0" i="0" u="none" strike="noStrike" kern="1200" baseline="0" dirty="0">
                <a:solidFill>
                  <a:schemeClr val="tx1"/>
                </a:solidFill>
                <a:latin typeface="+mn-lt"/>
                <a:ea typeface="+mn-ea"/>
                <a:cs typeface="+mn-cs"/>
              </a:rPr>
              <a:t>(που βρίσκεται κατακόρυφα κάτω από το σημείο </a:t>
            </a:r>
            <a:r>
              <a:rPr lang="el-GR" sz="1200" b="0" i="0" u="none" strike="noStrike" kern="1200" baseline="0" dirty="0" smtClean="0">
                <a:solidFill>
                  <a:schemeClr val="tx1"/>
                </a:solidFill>
                <a:latin typeface="+mn-lt"/>
                <a:ea typeface="+mn-ea"/>
                <a:cs typeface="+mn-cs"/>
              </a:rPr>
              <a:t>Α’) </a:t>
            </a:r>
            <a:r>
              <a:rPr lang="el-GR" sz="1200" b="0" i="0" u="none" strike="noStrike" kern="1200" baseline="0" dirty="0">
                <a:solidFill>
                  <a:schemeClr val="tx1"/>
                </a:solidFill>
                <a:latin typeface="+mn-lt"/>
                <a:ea typeface="+mn-ea"/>
                <a:cs typeface="+mn-cs"/>
              </a:rPr>
              <a:t>και ένα σημείο στην τρίτη γραμμή. Αυτή η γραμμή αντιπροσωπεύει την </a:t>
            </a:r>
            <a:r>
              <a:rPr lang="el-GR" sz="1200" b="0" i="0" u="none" strike="noStrike" kern="1200" baseline="0" dirty="0" smtClean="0">
                <a:solidFill>
                  <a:schemeClr val="tx1"/>
                </a:solidFill>
                <a:latin typeface="+mn-lt"/>
                <a:ea typeface="+mn-ea"/>
                <a:cs typeface="+mn-cs"/>
              </a:rPr>
              <a:t>«Ζήτηση </a:t>
            </a:r>
            <a:r>
              <a:rPr lang="el-GR" sz="1200" b="0" i="0" u="none" strike="noStrike" kern="1200" baseline="0" dirty="0">
                <a:solidFill>
                  <a:schemeClr val="tx1"/>
                </a:solidFill>
                <a:latin typeface="+mn-lt"/>
                <a:ea typeface="+mn-ea"/>
                <a:cs typeface="+mn-cs"/>
              </a:rPr>
              <a:t>για </a:t>
            </a:r>
            <a:r>
              <a:rPr lang="el-GR" sz="1200" b="0" i="0" u="none" strike="noStrike" kern="1200" baseline="0" dirty="0" smtClean="0">
                <a:solidFill>
                  <a:schemeClr val="tx1"/>
                </a:solidFill>
                <a:latin typeface="+mn-lt"/>
                <a:ea typeface="+mn-ea"/>
                <a:cs typeface="+mn-cs"/>
              </a:rPr>
              <a:t>εγχώρια αγαθά». </a:t>
            </a:r>
            <a:endParaRPr lang="el-GR" sz="1200" b="0" i="0" u="none" strike="noStrike" kern="1200" baseline="0" dirty="0">
              <a:solidFill>
                <a:schemeClr val="tx1"/>
              </a:solidFill>
              <a:latin typeface="+mn-lt"/>
              <a:ea typeface="+mn-ea"/>
              <a:cs typeface="+mn-cs"/>
            </a:endParaRPr>
          </a:p>
          <a:p>
            <a:endParaRPr lang="el-GR"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Υπάρχει ένα βέλος προς τα πάνω με την ένδειξη </a:t>
            </a:r>
            <a:r>
              <a:rPr lang="el-GR" sz="1200" b="0" i="0" u="none" strike="noStrike" kern="1200" baseline="0" dirty="0" smtClean="0">
                <a:solidFill>
                  <a:schemeClr val="tx1"/>
                </a:solidFill>
                <a:latin typeface="+mn-lt"/>
                <a:ea typeface="+mn-ea"/>
                <a:cs typeface="+mn-cs"/>
              </a:rPr>
              <a:t>ΔX&gt;0 </a:t>
            </a:r>
            <a:r>
              <a:rPr lang="el-GR" sz="1200" b="0" i="0" u="none" strike="noStrike" kern="1200" baseline="0" dirty="0">
                <a:solidFill>
                  <a:schemeClr val="tx1"/>
                </a:solidFill>
                <a:latin typeface="+mn-lt"/>
                <a:ea typeface="+mn-ea"/>
                <a:cs typeface="+mn-cs"/>
              </a:rPr>
              <a:t>μεταξύ της γραμμής </a:t>
            </a:r>
            <a:r>
              <a:rPr lang="el-GR" sz="1200" b="0" i="0" u="none" strike="noStrike" kern="1200" baseline="0" dirty="0" smtClean="0">
                <a:solidFill>
                  <a:schemeClr val="tx1"/>
                </a:solidFill>
                <a:latin typeface="+mn-lt"/>
                <a:ea typeface="+mn-ea"/>
                <a:cs typeface="+mn-cs"/>
              </a:rPr>
              <a:t>ZZ </a:t>
            </a:r>
            <a:r>
              <a:rPr lang="el-GR" sz="1200" b="0" i="0" u="none" strike="noStrike" kern="1200" baseline="0" dirty="0">
                <a:solidFill>
                  <a:schemeClr val="tx1"/>
                </a:solidFill>
                <a:latin typeface="+mn-lt"/>
                <a:ea typeface="+mn-ea"/>
                <a:cs typeface="+mn-cs"/>
              </a:rPr>
              <a:t>και της γραμμής </a:t>
            </a:r>
            <a:r>
              <a:rPr lang="el-GR" sz="1200" b="0" i="0" u="none" strike="noStrike" kern="1200" baseline="0" dirty="0" smtClean="0">
                <a:solidFill>
                  <a:schemeClr val="tx1"/>
                </a:solidFill>
                <a:latin typeface="+mn-lt"/>
                <a:ea typeface="+mn-ea"/>
                <a:cs typeface="+mn-cs"/>
              </a:rPr>
              <a:t>ZZ’. </a:t>
            </a:r>
            <a:r>
              <a:rPr lang="el-GR" sz="1200" b="0" i="0" u="none" strike="noStrike" kern="1200" baseline="0" dirty="0">
                <a:solidFill>
                  <a:schemeClr val="tx1"/>
                </a:solidFill>
                <a:latin typeface="+mn-lt"/>
                <a:ea typeface="+mn-ea"/>
                <a:cs typeface="+mn-cs"/>
              </a:rPr>
              <a:t>Τρεις διακεκομμένες ευθείες γραμμές σχεδιάζονται κάθετα από το σημείο Α, το σημείο </a:t>
            </a:r>
            <a:r>
              <a:rPr lang="el-GR" sz="1200" b="0" i="0" u="none" strike="noStrike" kern="1200" baseline="0" dirty="0" smtClean="0">
                <a:solidFill>
                  <a:schemeClr val="tx1"/>
                </a:solidFill>
                <a:latin typeface="+mn-lt"/>
                <a:ea typeface="+mn-ea"/>
                <a:cs typeface="+mn-cs"/>
              </a:rPr>
              <a:t>Α’ </a:t>
            </a:r>
            <a:r>
              <a:rPr lang="el-GR" sz="1200" b="0" i="0" u="none" strike="noStrike" kern="1200" baseline="0" dirty="0">
                <a:solidFill>
                  <a:schemeClr val="tx1"/>
                </a:solidFill>
                <a:latin typeface="+mn-lt"/>
                <a:ea typeface="+mn-ea"/>
                <a:cs typeface="+mn-cs"/>
              </a:rPr>
              <a:t>και το σημείο στην τρίτη ευθεία όπου το τέμνει η τέταρτη ευθεία, στο σημείο Υ, το  σημείο </a:t>
            </a:r>
            <a:r>
              <a:rPr lang="el-GR" sz="1200" b="0" i="0" u="none" strike="noStrike" kern="1200" baseline="0" dirty="0" smtClean="0">
                <a:solidFill>
                  <a:schemeClr val="tx1"/>
                </a:solidFill>
                <a:latin typeface="+mn-lt"/>
                <a:ea typeface="+mn-ea"/>
                <a:cs typeface="+mn-cs"/>
              </a:rPr>
              <a:t>Υ’ </a:t>
            </a:r>
            <a:r>
              <a:rPr lang="el-GR" sz="1200" b="0" i="0" u="none" strike="noStrike" kern="1200" baseline="0" dirty="0">
                <a:solidFill>
                  <a:schemeClr val="tx1"/>
                </a:solidFill>
                <a:latin typeface="+mn-lt"/>
                <a:ea typeface="+mn-ea"/>
                <a:cs typeface="+mn-cs"/>
              </a:rPr>
              <a:t>και ένα σημείο στον οριζόντιο άξονα, αντίστοιχα. Η περιοχή μεταξύ του σημείου Α και του σημείου </a:t>
            </a:r>
            <a:r>
              <a:rPr lang="en-US" sz="1200" b="0" i="0" u="none" strike="noStrike" kern="1200" baseline="0" dirty="0">
                <a:solidFill>
                  <a:schemeClr val="tx1"/>
                </a:solidFill>
                <a:latin typeface="+mn-lt"/>
                <a:ea typeface="+mn-ea"/>
                <a:cs typeface="+mn-cs"/>
              </a:rPr>
              <a:t>C</a:t>
            </a:r>
            <a:r>
              <a:rPr lang="el-GR" sz="1200" b="0" i="0" u="none" strike="noStrike" kern="1200" baseline="0" dirty="0">
                <a:solidFill>
                  <a:schemeClr val="tx1"/>
                </a:solidFill>
                <a:latin typeface="+mn-lt"/>
                <a:ea typeface="+mn-ea"/>
                <a:cs typeface="+mn-cs"/>
              </a:rPr>
              <a:t> φέρει την ένδειξη </a:t>
            </a:r>
            <a:r>
              <a:rPr lang="el-GR" sz="1200" b="0" i="0" u="none" strike="noStrike" kern="1200" baseline="0" dirty="0" smtClean="0">
                <a:solidFill>
                  <a:schemeClr val="tx1"/>
                </a:solidFill>
                <a:latin typeface="+mn-lt"/>
                <a:ea typeface="+mn-ea"/>
                <a:cs typeface="+mn-cs"/>
              </a:rPr>
              <a:t>ΔΝΧ.</a:t>
            </a:r>
            <a:endParaRPr lang="el-GR" sz="1200" b="0" i="0" u="none" strike="noStrike" kern="1200" baseline="0" dirty="0">
              <a:solidFill>
                <a:schemeClr val="tx1"/>
              </a:solidFill>
              <a:latin typeface="+mn-lt"/>
              <a:ea typeface="+mn-ea"/>
              <a:cs typeface="+mn-cs"/>
            </a:endParaRPr>
          </a:p>
          <a:p>
            <a:endParaRPr lang="el-GR"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Το δεύτερο γράφημα απεικονίζει τη σχέση μεταξύ καθαρών εξαγωγών και προϊόντος. Δείχνει το πρώτο και το τέταρτο τεταρτημόριο ενός επιπέδου συντεταγμένων, με τον κατακόρυφο άξονα με την ένδειξη </a:t>
            </a:r>
            <a:r>
              <a:rPr lang="el-GR" sz="1200" b="0" i="0" u="none" strike="noStrike" kern="1200" baseline="0" dirty="0" smtClean="0">
                <a:solidFill>
                  <a:schemeClr val="tx1"/>
                </a:solidFill>
                <a:latin typeface="+mn-lt"/>
                <a:ea typeface="+mn-ea"/>
                <a:cs typeface="+mn-cs"/>
              </a:rPr>
              <a:t>«Καθαρές </a:t>
            </a:r>
            <a:r>
              <a:rPr lang="el-GR" sz="1200" b="0" i="0" u="none" strike="noStrike" kern="1200" baseline="0" dirty="0">
                <a:solidFill>
                  <a:schemeClr val="tx1"/>
                </a:solidFill>
                <a:latin typeface="+mn-lt"/>
                <a:ea typeface="+mn-ea"/>
                <a:cs typeface="+mn-cs"/>
              </a:rPr>
              <a:t>εξαγωγές, </a:t>
            </a:r>
            <a:r>
              <a:rPr lang="el-GR" sz="1200" b="0" i="0" u="none" strike="noStrike" kern="1200" baseline="0" dirty="0" smtClean="0">
                <a:solidFill>
                  <a:schemeClr val="tx1"/>
                </a:solidFill>
                <a:latin typeface="+mn-lt"/>
                <a:ea typeface="+mn-ea"/>
                <a:cs typeface="+mn-cs"/>
              </a:rPr>
              <a:t>NX» </a:t>
            </a:r>
            <a:r>
              <a:rPr lang="el-GR" sz="1200" b="0" i="0" u="none" strike="noStrike" kern="1200" baseline="0" dirty="0">
                <a:solidFill>
                  <a:schemeClr val="tx1"/>
                </a:solidFill>
                <a:latin typeface="+mn-lt"/>
                <a:ea typeface="+mn-ea"/>
                <a:cs typeface="+mn-cs"/>
              </a:rPr>
              <a:t>και τον οριζόντιο άξονα με την ένδειξη «</a:t>
            </a:r>
            <a:r>
              <a:rPr lang="el-GR" sz="1200" b="0" i="0" u="none" strike="noStrike" kern="1200" baseline="0" dirty="0" smtClean="0">
                <a:solidFill>
                  <a:schemeClr val="tx1"/>
                </a:solidFill>
                <a:latin typeface="+mn-lt"/>
                <a:ea typeface="+mn-ea"/>
                <a:cs typeface="+mn-cs"/>
              </a:rPr>
              <a:t>Παραγωγή, Y». </a:t>
            </a:r>
            <a:r>
              <a:rPr lang="el-GR" sz="1200" b="0" i="0" u="none" strike="noStrike" kern="1200" baseline="0" dirty="0">
                <a:solidFill>
                  <a:schemeClr val="tx1"/>
                </a:solidFill>
                <a:latin typeface="+mn-lt"/>
                <a:ea typeface="+mn-ea"/>
                <a:cs typeface="+mn-cs"/>
              </a:rPr>
              <a:t>Μια ευθεία γραμμή αρνητικής κλίσης με την ένδειξη </a:t>
            </a:r>
            <a:r>
              <a:rPr lang="el-GR" sz="1200" b="0" i="0" u="none" strike="noStrike" kern="1200" baseline="0" dirty="0" smtClean="0">
                <a:solidFill>
                  <a:schemeClr val="tx1"/>
                </a:solidFill>
                <a:latin typeface="+mn-lt"/>
                <a:ea typeface="+mn-ea"/>
                <a:cs typeface="+mn-cs"/>
              </a:rPr>
              <a:t>NX </a:t>
            </a:r>
            <a:r>
              <a:rPr lang="el-GR" sz="1200" b="0" i="0" u="none" strike="noStrike" kern="1200" baseline="0" dirty="0">
                <a:solidFill>
                  <a:schemeClr val="tx1"/>
                </a:solidFill>
                <a:latin typeface="+mn-lt"/>
                <a:ea typeface="+mn-ea"/>
                <a:cs typeface="+mn-cs"/>
              </a:rPr>
              <a:t>σχεδιάζεται από τον κατακόρυφο άξονα, ο οποίος διέρχεται από ένα σημείο με την ένδειξη </a:t>
            </a:r>
            <a:r>
              <a:rPr lang="el-GR" sz="1200" b="0" i="0" u="none" strike="noStrike" kern="1200" baseline="0" dirty="0" smtClean="0">
                <a:solidFill>
                  <a:schemeClr val="tx1"/>
                </a:solidFill>
                <a:latin typeface="+mn-lt"/>
                <a:ea typeface="+mn-ea"/>
                <a:cs typeface="+mn-cs"/>
              </a:rPr>
              <a:t>Y</a:t>
            </a:r>
            <a:r>
              <a:rPr lang="el-GR" sz="1200" b="0" i="0" u="none" strike="noStrike" kern="1200" baseline="-25000" dirty="0" smtClean="0">
                <a:solidFill>
                  <a:schemeClr val="tx1"/>
                </a:solidFill>
                <a:latin typeface="+mn-lt"/>
                <a:ea typeface="+mn-ea"/>
                <a:cs typeface="+mn-cs"/>
              </a:rPr>
              <a:t>TB</a:t>
            </a:r>
            <a:r>
              <a:rPr lang="el-GR" sz="1200" b="0" i="0" u="none" strike="noStrike" kern="1200" baseline="0" dirty="0" smtClean="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στον οριζόντιο άξονα, στο τέταρτο τεταρτημόριο. Μια άλλη γραμμή αρνητικής κλίσης με την ένδειξη </a:t>
            </a:r>
            <a:r>
              <a:rPr lang="el-GR" sz="1200" b="0" i="0" u="none" strike="noStrike" kern="1200" baseline="0" dirty="0" smtClean="0">
                <a:solidFill>
                  <a:schemeClr val="tx1"/>
                </a:solidFill>
                <a:latin typeface="+mn-lt"/>
                <a:ea typeface="+mn-ea"/>
                <a:cs typeface="+mn-cs"/>
              </a:rPr>
              <a:t>NX’ </a:t>
            </a:r>
            <a:r>
              <a:rPr lang="el-GR" sz="1200" b="0" i="0" u="none" strike="noStrike" kern="1200" baseline="0" dirty="0">
                <a:solidFill>
                  <a:schemeClr val="tx1"/>
                </a:solidFill>
                <a:latin typeface="+mn-lt"/>
                <a:ea typeface="+mn-ea"/>
                <a:cs typeface="+mn-cs"/>
              </a:rPr>
              <a:t>σχεδιάζεται από την κορυφή του κατακόρυφου άξονα, και διέρχεται από ένα σημείο στον οριζόντιο άξονα, στο τέταρτο τεταρτημόριο. Υπάρχει ένα βέλος προς τα πάνω με την ένδειξη </a:t>
            </a:r>
            <a:r>
              <a:rPr lang="el-GR" sz="1200" b="0" i="0" u="none" strike="noStrike" kern="1200" baseline="0" dirty="0" smtClean="0">
                <a:solidFill>
                  <a:schemeClr val="tx1"/>
                </a:solidFill>
                <a:latin typeface="+mn-lt"/>
                <a:ea typeface="+mn-ea"/>
                <a:cs typeface="+mn-cs"/>
              </a:rPr>
              <a:t>ΔX&gt;0 </a:t>
            </a:r>
            <a:r>
              <a:rPr lang="el-GR" sz="1200" b="0" i="0" u="none" strike="noStrike" kern="1200" baseline="0" dirty="0">
                <a:solidFill>
                  <a:schemeClr val="tx1"/>
                </a:solidFill>
                <a:latin typeface="+mn-lt"/>
                <a:ea typeface="+mn-ea"/>
                <a:cs typeface="+mn-cs"/>
              </a:rPr>
              <a:t>μεταξύ της γραμμής </a:t>
            </a:r>
            <a:r>
              <a:rPr lang="el-GR" sz="1200" b="0" i="0" u="none" strike="noStrike" kern="1200" baseline="0" dirty="0" smtClean="0">
                <a:solidFill>
                  <a:schemeClr val="tx1"/>
                </a:solidFill>
                <a:latin typeface="+mn-lt"/>
                <a:ea typeface="+mn-ea"/>
                <a:cs typeface="+mn-cs"/>
              </a:rPr>
              <a:t>NX </a:t>
            </a:r>
            <a:r>
              <a:rPr lang="el-GR" sz="1200" b="0" i="0" u="none" strike="noStrike" kern="1200" baseline="0" dirty="0">
                <a:solidFill>
                  <a:schemeClr val="tx1"/>
                </a:solidFill>
                <a:latin typeface="+mn-lt"/>
                <a:ea typeface="+mn-ea"/>
                <a:cs typeface="+mn-cs"/>
              </a:rPr>
              <a:t>και της γραμμής </a:t>
            </a:r>
            <a:r>
              <a:rPr lang="el-GR" sz="1200" b="0" i="0" u="none" strike="noStrike" kern="1200" baseline="0" dirty="0" smtClean="0">
                <a:solidFill>
                  <a:schemeClr val="tx1"/>
                </a:solidFill>
                <a:latin typeface="+mn-lt"/>
                <a:ea typeface="+mn-ea"/>
                <a:cs typeface="+mn-cs"/>
              </a:rPr>
              <a:t>NX’.</a:t>
            </a:r>
            <a:endParaRPr lang="el-GR" sz="1200" b="0" i="0" u="none" strike="noStrike" kern="1200" baseline="0" dirty="0">
              <a:solidFill>
                <a:schemeClr val="tx1"/>
              </a:solidFill>
              <a:latin typeface="+mn-lt"/>
              <a:ea typeface="+mn-ea"/>
              <a:cs typeface="+mn-cs"/>
            </a:endParaRPr>
          </a:p>
          <a:p>
            <a:endParaRPr lang="el-GR"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Τρεις διακεκομμένες ευθείες γραμμές σχεδιάζονται κάθετα από το σημείο Υ, το σημείο </a:t>
            </a:r>
            <a:r>
              <a:rPr lang="el-GR" sz="1200" b="0" i="0" u="none" strike="noStrike" kern="1200" baseline="0" dirty="0" smtClean="0">
                <a:solidFill>
                  <a:schemeClr val="tx1"/>
                </a:solidFill>
                <a:latin typeface="+mn-lt"/>
                <a:ea typeface="+mn-ea"/>
                <a:cs typeface="+mn-cs"/>
              </a:rPr>
              <a:t>Υ’ </a:t>
            </a:r>
            <a:r>
              <a:rPr lang="el-GR" sz="1200" b="0" i="0" u="none" strike="noStrike" kern="1200" baseline="0" dirty="0">
                <a:solidFill>
                  <a:schemeClr val="tx1"/>
                </a:solidFill>
                <a:latin typeface="+mn-lt"/>
                <a:ea typeface="+mn-ea"/>
                <a:cs typeface="+mn-cs"/>
              </a:rPr>
              <a:t>και το σημείο στο οποίο η τέταρτη γραμμή τέμνει την τρίτη γραμμή στο πρώτο γράφημα. Η πρώτη διακεκομμένη γραμμή σχεδιάζεται από το σημείο Υ στο πρώτο γράφημα στο σημείο </a:t>
            </a:r>
            <a:r>
              <a:rPr lang="el-GR" sz="1200" b="0" i="0" u="none" strike="noStrike" kern="1200" baseline="0" dirty="0" smtClean="0">
                <a:solidFill>
                  <a:schemeClr val="tx1"/>
                </a:solidFill>
                <a:latin typeface="+mn-lt"/>
                <a:ea typeface="+mn-ea"/>
                <a:cs typeface="+mn-cs"/>
              </a:rPr>
              <a:t>Υ</a:t>
            </a:r>
            <a:r>
              <a:rPr lang="el-GR" sz="1200" b="0" i="0" u="none" strike="noStrike" kern="1200" baseline="-25000" dirty="0" smtClean="0">
                <a:solidFill>
                  <a:schemeClr val="tx1"/>
                </a:solidFill>
                <a:latin typeface="+mn-lt"/>
                <a:ea typeface="+mn-ea"/>
                <a:cs typeface="+mn-cs"/>
              </a:rPr>
              <a:t>ΤΒ</a:t>
            </a:r>
            <a:r>
              <a:rPr lang="el-GR" sz="1200" b="0" i="0" u="none" strike="noStrike" kern="1200" baseline="0" dirty="0" smtClean="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στο δεύτερο γράφημα. Η δεύτερη διακεκομμένη γραμμή σχεδιάζεται από το  σημείο </a:t>
            </a:r>
            <a:r>
              <a:rPr lang="el-GR" sz="1200" b="0" i="0" u="none" strike="noStrike" kern="1200" baseline="0" dirty="0" smtClean="0">
                <a:solidFill>
                  <a:schemeClr val="tx1"/>
                </a:solidFill>
                <a:latin typeface="+mn-lt"/>
                <a:ea typeface="+mn-ea"/>
                <a:cs typeface="+mn-cs"/>
              </a:rPr>
              <a:t>Y’ </a:t>
            </a:r>
            <a:r>
              <a:rPr lang="el-GR" sz="1200" b="0" i="0" u="none" strike="noStrike" kern="1200" baseline="0" dirty="0">
                <a:solidFill>
                  <a:schemeClr val="tx1"/>
                </a:solidFill>
                <a:latin typeface="+mn-lt"/>
                <a:ea typeface="+mn-ea"/>
                <a:cs typeface="+mn-cs"/>
              </a:rPr>
              <a:t>της πρώτης γραφικής παράστασης στο σημείο Y, το οποίο διέρχεται από τη δεύτερη γραμμή </a:t>
            </a:r>
            <a:r>
              <a:rPr lang="el-GR" sz="1200" b="0" i="0" u="none" strike="noStrike" kern="1200" baseline="0" dirty="0" smtClean="0">
                <a:solidFill>
                  <a:schemeClr val="tx1"/>
                </a:solidFill>
                <a:latin typeface="+mn-lt"/>
                <a:ea typeface="+mn-ea"/>
                <a:cs typeface="+mn-cs"/>
              </a:rPr>
              <a:t>NX’, </a:t>
            </a:r>
            <a:r>
              <a:rPr lang="el-GR" sz="1200" b="0" i="0" u="none" strike="noStrike" kern="1200" baseline="0" dirty="0">
                <a:solidFill>
                  <a:schemeClr val="tx1"/>
                </a:solidFill>
                <a:latin typeface="+mn-lt"/>
                <a:ea typeface="+mn-ea"/>
                <a:cs typeface="+mn-cs"/>
              </a:rPr>
              <a:t>σε ένα σημείο στον οριζόντιο άξονα. Το τμήμα της διακεκομμένης γραμμής από το σημείο όπου τέμνει την ευθεία </a:t>
            </a:r>
            <a:r>
              <a:rPr lang="el-GR" sz="1200" b="0" i="0" u="none" strike="noStrike" kern="1200" baseline="0" dirty="0" smtClean="0">
                <a:solidFill>
                  <a:schemeClr val="tx1"/>
                </a:solidFill>
                <a:latin typeface="+mn-lt"/>
                <a:ea typeface="+mn-ea"/>
                <a:cs typeface="+mn-cs"/>
              </a:rPr>
              <a:t>NX’ </a:t>
            </a:r>
            <a:r>
              <a:rPr lang="el-GR" sz="1200" b="0" i="0" u="none" strike="noStrike" kern="1200" baseline="0" dirty="0">
                <a:solidFill>
                  <a:schemeClr val="tx1"/>
                </a:solidFill>
                <a:latin typeface="+mn-lt"/>
                <a:ea typeface="+mn-ea"/>
                <a:cs typeface="+mn-cs"/>
              </a:rPr>
              <a:t>στο σημείο του οριζόντιου άξονα φέρει την ένδειξη </a:t>
            </a:r>
            <a:r>
              <a:rPr lang="el-GR" sz="1200" b="0" i="0" u="none" strike="noStrike" kern="1200" baseline="0" dirty="0" smtClean="0">
                <a:solidFill>
                  <a:schemeClr val="tx1"/>
                </a:solidFill>
                <a:latin typeface="+mn-lt"/>
                <a:ea typeface="+mn-ea"/>
                <a:cs typeface="+mn-cs"/>
              </a:rPr>
              <a:t>ΔNX. </a:t>
            </a:r>
            <a:r>
              <a:rPr lang="el-GR" sz="1200" b="0" i="0" u="none" strike="noStrike" kern="1200" baseline="0" dirty="0">
                <a:solidFill>
                  <a:schemeClr val="tx1"/>
                </a:solidFill>
                <a:latin typeface="+mn-lt"/>
                <a:ea typeface="+mn-ea"/>
                <a:cs typeface="+mn-cs"/>
              </a:rPr>
              <a:t>Η τρίτη διακεκομμένη γραμμή σχεδιάζεται από το σημείο από το οποίο η τέταρτη γραμμή τέμνει την τρίτη ευθεία στο πρώτο γράφημα μέχρι το σημείο από όπου η ευθεία </a:t>
            </a:r>
            <a:r>
              <a:rPr lang="el-GR" sz="1200" b="0" i="0" u="none" strike="noStrike" kern="1200" baseline="0" dirty="0" smtClean="0">
                <a:solidFill>
                  <a:schemeClr val="tx1"/>
                </a:solidFill>
                <a:latin typeface="+mn-lt"/>
                <a:ea typeface="+mn-ea"/>
                <a:cs typeface="+mn-cs"/>
              </a:rPr>
              <a:t>NX’ </a:t>
            </a:r>
            <a:r>
              <a:rPr lang="el-GR" sz="1200" b="0" i="0" u="none" strike="noStrike" kern="1200" baseline="0" dirty="0">
                <a:solidFill>
                  <a:schemeClr val="tx1"/>
                </a:solidFill>
                <a:latin typeface="+mn-lt"/>
                <a:ea typeface="+mn-ea"/>
                <a:cs typeface="+mn-cs"/>
              </a:rPr>
              <a:t>τέμνει τον οριζόντιο άξονα.</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12</a:t>
            </a:fld>
            <a:endParaRPr lang="en-US" dirty="0"/>
          </a:p>
        </p:txBody>
      </p:sp>
    </p:spTree>
    <p:extLst>
      <p:ext uri="{BB962C8B-B14F-4D97-AF65-F5344CB8AC3E}">
        <p14:creationId xmlns:p14="http://schemas.microsoft.com/office/powerpoint/2010/main" xmlns="" val="21249796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Οι χώρες έχουν επίσης ένα ισχυρό κίνητρο να υπόσχονται να συντονιστούν και στη συνέχεια να μην τηρήσουν την υπόσχεσή τους. Από τη στιγμή που όλες οι χώρες έχουν συμφωνήσει, π.χ. σε μια αύξηση των δαπανών, κάθε χώρα έχει κίνητρο να μην τηρήσει τη συμφωνία, ώστε να επωφεληθεί από την αύξηση της ζήτησης αλλού και να βελτιώσει έτσι, την εμπορική της θέση. Αλλά αν κάθε χώρα παραβεί τη συμφωνία  ή δεν κάνει όλα όσα υποσχέθηκε, θα υπάρξει ανεπαρκής επέκταση της ζήτησης για έξοδο από την ύφεση.</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13</a:t>
            </a:fld>
            <a:endParaRPr lang="en-US" dirty="0"/>
          </a:p>
        </p:txBody>
      </p:sp>
    </p:spTree>
    <p:extLst>
      <p:ext uri="{BB962C8B-B14F-4D97-AF65-F5344CB8AC3E}">
        <p14:creationId xmlns:p14="http://schemas.microsoft.com/office/powerpoint/2010/main" xmlns="" val="42129363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Μόνο όταν τα πράγματα είναι πολύ άσχημα, φαίνεται να επικρατεί ο συντονισμός. Αυτό συνέβη το 2009 και εξετάζεται σε αυτό το πλαίσιο επικέντρωσης.</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14</a:t>
            </a:fld>
            <a:endParaRPr lang="en-US" dirty="0"/>
          </a:p>
        </p:txBody>
      </p:sp>
    </p:spTree>
    <p:extLst>
      <p:ext uri="{BB962C8B-B14F-4D97-AF65-F5344CB8AC3E}">
        <p14:creationId xmlns:p14="http://schemas.microsoft.com/office/powerpoint/2010/main" xmlns="" val="21249796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31774" rtl="0" eaLnBrk="1" fontAlgn="auto" latinLnBrk="0" hangingPunct="1">
              <a:lnSpc>
                <a:spcPct val="100000"/>
              </a:lnSpc>
              <a:spcBef>
                <a:spcPts val="0"/>
              </a:spcBef>
              <a:spcAft>
                <a:spcPts val="0"/>
              </a:spcAft>
              <a:buClrTx/>
              <a:buSzTx/>
              <a:buFontTx/>
              <a:buNone/>
              <a:tabLst/>
              <a:defRPr/>
            </a:pPr>
            <a:r>
              <a:rPr lang="el-GR" sz="1200" b="0" i="0" u="none" strike="noStrike" kern="1200" baseline="0" dirty="0">
                <a:solidFill>
                  <a:schemeClr val="tx1"/>
                </a:solidFill>
                <a:latin typeface="+mn-lt"/>
                <a:ea typeface="+mn-ea"/>
                <a:cs typeface="+mn-cs"/>
              </a:rPr>
              <a:t>Καθώς η πραγματική συναλλαγματική ισοτιμία ε εισέρχεται στη δεξιά πλευρά της εξίσωσης σε τρία σημεία, καθίσταται σαφές ότι η πραγματική υποτίμηση επηρεάζει το εμπορικό ισοζύγιο μέσω τριών χωριστών καναλιών.</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15</a:t>
            </a:fld>
            <a:endParaRPr lang="en-US" dirty="0"/>
          </a:p>
        </p:txBody>
      </p:sp>
    </p:spTree>
    <p:extLst>
      <p:ext uri="{BB962C8B-B14F-4D97-AF65-F5344CB8AC3E}">
        <p14:creationId xmlns:p14="http://schemas.microsoft.com/office/powerpoint/2010/main" xmlns="" val="21249796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dirty="0"/>
              <a:t>Τα κανάλια είναι οι εξαγωγές, οι εισαγωγές και η σχετική τιμή των ξένων αγαθών σε σχέση με το εγχώριο νόμισμα.</a:t>
            </a:r>
            <a:r>
              <a:rPr lang="en-US" dirty="0"/>
              <a:t> </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16</a:t>
            </a:fld>
            <a:endParaRPr lang="en-US" dirty="0"/>
          </a:p>
        </p:txBody>
      </p:sp>
    </p:spTree>
    <p:extLst>
      <p:ext uri="{BB962C8B-B14F-4D97-AF65-F5344CB8AC3E}">
        <p14:creationId xmlns:p14="http://schemas.microsoft.com/office/powerpoint/2010/main" xmlns="" val="21249796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smtClean="0">
                <a:solidFill>
                  <a:schemeClr val="tx1"/>
                </a:solidFill>
                <a:latin typeface="+mn-lt"/>
                <a:ea typeface="+mn-ea"/>
                <a:cs typeface="+mn-cs"/>
              </a:rPr>
              <a:t>Ας </a:t>
            </a:r>
            <a:r>
              <a:rPr lang="el-GR" sz="1200" b="0" i="0" u="none" strike="noStrike" kern="1200" baseline="0" dirty="0">
                <a:solidFill>
                  <a:schemeClr val="tx1"/>
                </a:solidFill>
                <a:latin typeface="+mn-lt"/>
                <a:ea typeface="+mn-ea"/>
                <a:cs typeface="+mn-cs"/>
              </a:rPr>
              <a:t>υποθέσουμε ότι το προϊόν είναι στο φυσιολογικό του επίπεδο αλλά η οικονομία παρουσιάζει μεγάλο εμπορικό έλλειμμα. Η κυβέρνηση θα ήθελε να μειώσει το εμπορικό έλλειμμα, αφήνοντας αμετάβλητη την παραγωγή, ώστε να αποφευχθεί η υπερθέρμανση. Τι πρέπει να κάνει; Απάντηση: Χρήση σωστού συνδυασμού υποτίμησης και δημοσιονομικής συρρίκνωσης, καθώς κανένα από τα δύο δεν θα πετύχει τον στόχο μόνο του. Το σχήμα 18-5 δείχνει ποιος πρέπει να είναι αυτός ο συνδυασμός.</a:t>
            </a:r>
          </a:p>
          <a:p>
            <a:endParaRPr lang="el-GR"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Μεγάλη περιγραφή</a:t>
            </a:r>
            <a:r>
              <a:rPr lang="el-GR" sz="1200" b="0" i="0" u="none" strike="noStrike" kern="1200" baseline="0" dirty="0" smtClean="0">
                <a:solidFill>
                  <a:schemeClr val="tx1"/>
                </a:solidFill>
                <a:latin typeface="+mn-lt"/>
                <a:ea typeface="+mn-ea"/>
                <a:cs typeface="+mn-cs"/>
              </a:rPr>
              <a:t>: Ο </a:t>
            </a:r>
            <a:r>
              <a:rPr lang="el-GR" sz="1200" b="0" i="0" u="none" strike="noStrike" kern="1200" baseline="0" dirty="0">
                <a:solidFill>
                  <a:schemeClr val="tx1"/>
                </a:solidFill>
                <a:latin typeface="+mn-lt"/>
                <a:ea typeface="+mn-ea"/>
                <a:cs typeface="+mn-cs"/>
              </a:rPr>
              <a:t>κατακόρυφος άξονας του πρώτου γραφήματος φέρει την ένδειξη «Ζήτηση, </a:t>
            </a:r>
            <a:r>
              <a:rPr lang="el-GR" sz="1200" b="0" i="0" u="none" strike="noStrike" kern="1200" baseline="0" dirty="0" smtClean="0">
                <a:solidFill>
                  <a:schemeClr val="tx1"/>
                </a:solidFill>
                <a:latin typeface="+mn-lt"/>
                <a:ea typeface="+mn-ea"/>
                <a:cs typeface="+mn-cs"/>
              </a:rPr>
              <a:t>Z» </a:t>
            </a:r>
            <a:r>
              <a:rPr lang="el-GR" sz="1200" b="0" i="0" u="none" strike="noStrike" kern="1200" baseline="0" dirty="0">
                <a:solidFill>
                  <a:schemeClr val="tx1"/>
                </a:solidFill>
                <a:latin typeface="+mn-lt"/>
                <a:ea typeface="+mn-ea"/>
                <a:cs typeface="+mn-cs"/>
              </a:rPr>
              <a:t>και ο οριζόντιος άξονας ονομάζεται «</a:t>
            </a:r>
            <a:r>
              <a:rPr lang="el-GR" sz="1200" b="0" i="0" u="none" strike="noStrike" kern="1200" baseline="0" dirty="0" smtClean="0">
                <a:solidFill>
                  <a:schemeClr val="tx1"/>
                </a:solidFill>
                <a:latin typeface="+mn-lt"/>
                <a:ea typeface="+mn-ea"/>
                <a:cs typeface="+mn-cs"/>
              </a:rPr>
              <a:t>Παραγωγή, Y». </a:t>
            </a:r>
            <a:r>
              <a:rPr lang="el-GR" sz="1200" b="0" i="0" u="none" strike="noStrike" kern="1200" baseline="0" dirty="0">
                <a:solidFill>
                  <a:schemeClr val="tx1"/>
                </a:solidFill>
                <a:latin typeface="+mn-lt"/>
                <a:ea typeface="+mn-ea"/>
                <a:cs typeface="+mn-cs"/>
              </a:rPr>
              <a:t>Σχεδιάζονται τρεις ευθείες γραμμές με θετική κλίση. Η πρώτη γραμμή σχεδιάζεται υπό γωνία 45 μοιρών από το σημείο εκκίνησης. Η δεύτερη γραμμή φέρει την ένδειξη </a:t>
            </a:r>
            <a:r>
              <a:rPr lang="el-GR" sz="1200" b="0" i="0" u="none" strike="noStrike" kern="1200" baseline="0" dirty="0" smtClean="0">
                <a:solidFill>
                  <a:schemeClr val="tx1"/>
                </a:solidFill>
                <a:latin typeface="+mn-lt"/>
                <a:ea typeface="+mn-ea"/>
                <a:cs typeface="+mn-cs"/>
              </a:rPr>
              <a:t>ZZ </a:t>
            </a:r>
            <a:r>
              <a:rPr lang="el-GR" sz="1200" b="0" i="0" u="none" strike="noStrike" kern="1200" baseline="0" dirty="0">
                <a:solidFill>
                  <a:schemeClr val="tx1"/>
                </a:solidFill>
                <a:latin typeface="+mn-lt"/>
                <a:ea typeface="+mn-ea"/>
                <a:cs typeface="+mn-cs"/>
              </a:rPr>
              <a:t>και διέρχεται από την πρώτη γραμμή στο σημείο Α. Αυτή η γραμμή αντιπροσωπεύει τη </a:t>
            </a:r>
            <a:r>
              <a:rPr lang="el-GR" sz="1200" b="0" i="0" u="none" strike="noStrike" kern="1200" baseline="0" dirty="0" smtClean="0">
                <a:solidFill>
                  <a:schemeClr val="tx1"/>
                </a:solidFill>
                <a:latin typeface="+mn-lt"/>
                <a:ea typeface="+mn-ea"/>
                <a:cs typeface="+mn-cs"/>
              </a:rPr>
              <a:t>«Ζήτηση </a:t>
            </a:r>
            <a:r>
              <a:rPr lang="el-GR" sz="1200" b="0" i="0" u="none" strike="noStrike" kern="1200" baseline="0" dirty="0">
                <a:solidFill>
                  <a:schemeClr val="tx1"/>
                </a:solidFill>
                <a:latin typeface="+mn-lt"/>
                <a:ea typeface="+mn-ea"/>
                <a:cs typeface="+mn-cs"/>
              </a:rPr>
              <a:t>για εγχώρια </a:t>
            </a:r>
            <a:r>
              <a:rPr lang="el-GR" sz="1200" b="0" i="0" u="none" strike="noStrike" kern="1200" baseline="0" dirty="0" smtClean="0">
                <a:solidFill>
                  <a:schemeClr val="tx1"/>
                </a:solidFill>
                <a:latin typeface="+mn-lt"/>
                <a:ea typeface="+mn-ea"/>
                <a:cs typeface="+mn-cs"/>
              </a:rPr>
              <a:t>αγαθά». </a:t>
            </a:r>
            <a:r>
              <a:rPr lang="el-GR" sz="1200" b="0" i="0" u="none" strike="noStrike" kern="1200" baseline="0" dirty="0">
                <a:solidFill>
                  <a:schemeClr val="tx1"/>
                </a:solidFill>
                <a:latin typeface="+mn-lt"/>
                <a:ea typeface="+mn-ea"/>
                <a:cs typeface="+mn-cs"/>
              </a:rPr>
              <a:t>Η τρίτη γραμμή με την ένδειξη </a:t>
            </a:r>
            <a:r>
              <a:rPr lang="el-GR" sz="1200" b="0" i="0" u="none" strike="noStrike" kern="1200" baseline="0" dirty="0" smtClean="0">
                <a:solidFill>
                  <a:schemeClr val="tx1"/>
                </a:solidFill>
                <a:latin typeface="+mn-lt"/>
                <a:ea typeface="+mn-ea"/>
                <a:cs typeface="+mn-cs"/>
              </a:rPr>
              <a:t>ZZ’ </a:t>
            </a:r>
            <a:r>
              <a:rPr lang="el-GR" sz="1200" b="0" i="0" u="none" strike="noStrike" kern="1200" baseline="0" dirty="0">
                <a:solidFill>
                  <a:schemeClr val="tx1"/>
                </a:solidFill>
                <a:latin typeface="+mn-lt"/>
                <a:ea typeface="+mn-ea"/>
                <a:cs typeface="+mn-cs"/>
              </a:rPr>
              <a:t>σχεδιάζεται πάνω από τη γραμμή </a:t>
            </a:r>
            <a:r>
              <a:rPr lang="el-GR" sz="1200" b="0" i="0" u="none" strike="noStrike" kern="1200" baseline="0" dirty="0" smtClean="0">
                <a:solidFill>
                  <a:schemeClr val="tx1"/>
                </a:solidFill>
                <a:latin typeface="+mn-lt"/>
                <a:ea typeface="+mn-ea"/>
                <a:cs typeface="+mn-cs"/>
              </a:rPr>
              <a:t>ZZ </a:t>
            </a:r>
            <a:r>
              <a:rPr lang="el-GR" sz="1200" b="0" i="0" u="none" strike="noStrike" kern="1200" baseline="0" dirty="0">
                <a:solidFill>
                  <a:schemeClr val="tx1"/>
                </a:solidFill>
                <a:latin typeface="+mn-lt"/>
                <a:ea typeface="+mn-ea"/>
                <a:cs typeface="+mn-cs"/>
              </a:rPr>
              <a:t>και διέρχεται από την πρώτη γραμμή στο σημείο </a:t>
            </a:r>
            <a:r>
              <a:rPr lang="el-GR" sz="1200" b="0" i="0" u="none" strike="noStrike" kern="1200" baseline="0" dirty="0" smtClean="0">
                <a:solidFill>
                  <a:schemeClr val="tx1"/>
                </a:solidFill>
                <a:latin typeface="+mn-lt"/>
                <a:ea typeface="+mn-ea"/>
                <a:cs typeface="+mn-cs"/>
              </a:rPr>
              <a:t>A’.</a:t>
            </a:r>
            <a:endParaRPr lang="el-GR" sz="1200" b="0" i="0" u="none" strike="noStrike" kern="1200" baseline="0" dirty="0">
              <a:solidFill>
                <a:schemeClr val="tx1"/>
              </a:solidFill>
              <a:latin typeface="+mn-lt"/>
              <a:ea typeface="+mn-ea"/>
              <a:cs typeface="+mn-cs"/>
            </a:endParaRPr>
          </a:p>
          <a:p>
            <a:endParaRPr lang="el-GR"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Υπάρχει ένα βέλος προς τα πάνω με την ένδειξη </a:t>
            </a:r>
            <a:r>
              <a:rPr lang="el-GR" sz="1200" b="0" i="0" u="none" strike="noStrike" kern="1200" baseline="0" dirty="0" smtClean="0">
                <a:solidFill>
                  <a:schemeClr val="tx1"/>
                </a:solidFill>
                <a:latin typeface="+mn-lt"/>
                <a:ea typeface="+mn-ea"/>
                <a:cs typeface="+mn-cs"/>
              </a:rPr>
              <a:t>ΔNX&gt;0 </a:t>
            </a:r>
            <a:r>
              <a:rPr lang="el-GR" sz="1200" b="0" i="0" u="none" strike="noStrike" kern="1200" baseline="0" dirty="0">
                <a:solidFill>
                  <a:schemeClr val="tx1"/>
                </a:solidFill>
                <a:latin typeface="+mn-lt"/>
                <a:ea typeface="+mn-ea"/>
                <a:cs typeface="+mn-cs"/>
              </a:rPr>
              <a:t>και ένα βέλος προς τα κάτω με την ένδειξη </a:t>
            </a:r>
            <a:r>
              <a:rPr lang="el-GR" sz="1200" b="0" i="0" u="none" strike="noStrike" kern="1200" baseline="0" dirty="0" smtClean="0">
                <a:solidFill>
                  <a:schemeClr val="tx1"/>
                </a:solidFill>
                <a:latin typeface="+mn-lt"/>
                <a:ea typeface="+mn-ea"/>
                <a:cs typeface="+mn-cs"/>
              </a:rPr>
              <a:t>ΔG&lt;0, </a:t>
            </a:r>
            <a:r>
              <a:rPr lang="el-GR" sz="1200" b="0" i="0" u="none" strike="noStrike" kern="1200" baseline="0" dirty="0">
                <a:solidFill>
                  <a:schemeClr val="tx1"/>
                </a:solidFill>
                <a:latin typeface="+mn-lt"/>
                <a:ea typeface="+mn-ea"/>
                <a:cs typeface="+mn-cs"/>
              </a:rPr>
              <a:t>μεταξύ της γραμμής </a:t>
            </a:r>
            <a:r>
              <a:rPr lang="el-GR" sz="1200" b="0" i="0" u="none" strike="noStrike" kern="1200" baseline="0" dirty="0" smtClean="0">
                <a:solidFill>
                  <a:schemeClr val="tx1"/>
                </a:solidFill>
                <a:latin typeface="+mn-lt"/>
                <a:ea typeface="+mn-ea"/>
                <a:cs typeface="+mn-cs"/>
              </a:rPr>
              <a:t>ZZ </a:t>
            </a:r>
            <a:r>
              <a:rPr lang="el-GR" sz="1200" b="0" i="0" u="none" strike="noStrike" kern="1200" baseline="0" dirty="0">
                <a:solidFill>
                  <a:schemeClr val="tx1"/>
                </a:solidFill>
                <a:latin typeface="+mn-lt"/>
                <a:ea typeface="+mn-ea"/>
                <a:cs typeface="+mn-cs"/>
              </a:rPr>
              <a:t>και της γραμμής </a:t>
            </a:r>
            <a:r>
              <a:rPr lang="el-GR" sz="1200" b="0" i="0" u="none" strike="noStrike" kern="1200" baseline="0" dirty="0" smtClean="0">
                <a:solidFill>
                  <a:schemeClr val="tx1"/>
                </a:solidFill>
                <a:latin typeface="+mn-lt"/>
                <a:ea typeface="+mn-ea"/>
                <a:cs typeface="+mn-cs"/>
              </a:rPr>
              <a:t>ZZ’. </a:t>
            </a:r>
            <a:r>
              <a:rPr lang="el-GR" sz="1200" b="0" i="0" u="none" strike="noStrike" kern="1200" baseline="0" dirty="0">
                <a:solidFill>
                  <a:schemeClr val="tx1"/>
                </a:solidFill>
                <a:latin typeface="+mn-lt"/>
                <a:ea typeface="+mn-ea"/>
                <a:cs typeface="+mn-cs"/>
              </a:rPr>
              <a:t>Δύο διακεκομμένες ευθείες γραμμές σχεδιάζονται κάθετα από το σημείο Α και το σημείο </a:t>
            </a:r>
            <a:r>
              <a:rPr lang="el-GR" sz="1200" b="0" i="0" u="none" strike="noStrike" kern="1200" baseline="0" dirty="0" smtClean="0">
                <a:solidFill>
                  <a:schemeClr val="tx1"/>
                </a:solidFill>
                <a:latin typeface="+mn-lt"/>
                <a:ea typeface="+mn-ea"/>
                <a:cs typeface="+mn-cs"/>
              </a:rPr>
              <a:t>Α’ </a:t>
            </a:r>
            <a:r>
              <a:rPr lang="el-GR" sz="1200" b="0" i="0" u="none" strike="noStrike" kern="1200" baseline="0" dirty="0">
                <a:solidFill>
                  <a:schemeClr val="tx1"/>
                </a:solidFill>
                <a:latin typeface="+mn-lt"/>
                <a:ea typeface="+mn-ea"/>
                <a:cs typeface="+mn-cs"/>
              </a:rPr>
              <a:t>στο σημείο Υ και το σημείο </a:t>
            </a:r>
            <a:r>
              <a:rPr lang="el-GR" sz="1200" b="0" i="0" u="none" strike="noStrike" kern="1200" baseline="0" dirty="0" smtClean="0">
                <a:solidFill>
                  <a:schemeClr val="tx1"/>
                </a:solidFill>
                <a:latin typeface="+mn-lt"/>
                <a:ea typeface="+mn-ea"/>
                <a:cs typeface="+mn-cs"/>
              </a:rPr>
              <a:t>Υ’, </a:t>
            </a:r>
            <a:r>
              <a:rPr lang="el-GR" sz="1200" b="0" i="0" u="none" strike="noStrike" kern="1200" baseline="0" dirty="0">
                <a:solidFill>
                  <a:schemeClr val="tx1"/>
                </a:solidFill>
                <a:latin typeface="+mn-lt"/>
                <a:ea typeface="+mn-ea"/>
                <a:cs typeface="+mn-cs"/>
              </a:rPr>
              <a:t>αντίστοιχα στον οριζόντιο άξονα.</a:t>
            </a:r>
          </a:p>
          <a:p>
            <a:endParaRPr lang="el-GR"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Το δεύτερο γράφημα δείχνει το πρώτο και το τέταρτο τεταρτημόριο ενός επιπέδου συντεταγμένων, με τον κατακόρυφο άξονα να φέρει την ένδειξη </a:t>
            </a:r>
            <a:r>
              <a:rPr lang="el-GR" sz="1200" b="0" i="0" u="none" strike="noStrike" kern="1200" baseline="0" dirty="0" smtClean="0">
                <a:solidFill>
                  <a:schemeClr val="tx1"/>
                </a:solidFill>
                <a:latin typeface="+mn-lt"/>
                <a:ea typeface="+mn-ea"/>
                <a:cs typeface="+mn-cs"/>
              </a:rPr>
              <a:t>«Καθαρές </a:t>
            </a:r>
            <a:r>
              <a:rPr lang="el-GR" sz="1200" b="0" i="0" u="none" strike="noStrike" kern="1200" baseline="0" dirty="0">
                <a:solidFill>
                  <a:schemeClr val="tx1"/>
                </a:solidFill>
                <a:latin typeface="+mn-lt"/>
                <a:ea typeface="+mn-ea"/>
                <a:cs typeface="+mn-cs"/>
              </a:rPr>
              <a:t>εξαγωγές, </a:t>
            </a:r>
            <a:r>
              <a:rPr lang="el-GR" sz="1200" b="0" i="0" u="none" strike="noStrike" kern="1200" baseline="0" dirty="0" smtClean="0">
                <a:solidFill>
                  <a:schemeClr val="tx1"/>
                </a:solidFill>
                <a:latin typeface="+mn-lt"/>
                <a:ea typeface="+mn-ea"/>
                <a:cs typeface="+mn-cs"/>
              </a:rPr>
              <a:t>NX» </a:t>
            </a:r>
            <a:r>
              <a:rPr lang="el-GR" sz="1200" b="0" i="0" u="none" strike="noStrike" kern="1200" baseline="0" dirty="0">
                <a:solidFill>
                  <a:schemeClr val="tx1"/>
                </a:solidFill>
                <a:latin typeface="+mn-lt"/>
                <a:ea typeface="+mn-ea"/>
                <a:cs typeface="+mn-cs"/>
              </a:rPr>
              <a:t>και τον οριζόντιο άξονα την ένδειξη «</a:t>
            </a:r>
            <a:r>
              <a:rPr lang="el-GR" sz="1200" b="0" i="0" u="none" strike="noStrike" kern="1200" baseline="0" dirty="0" smtClean="0">
                <a:solidFill>
                  <a:schemeClr val="tx1"/>
                </a:solidFill>
                <a:latin typeface="+mn-lt"/>
                <a:ea typeface="+mn-ea"/>
                <a:cs typeface="+mn-cs"/>
              </a:rPr>
              <a:t>Παραγωγή, Y». </a:t>
            </a:r>
            <a:r>
              <a:rPr lang="el-GR" sz="1200" b="0" i="0" u="none" strike="noStrike" kern="1200" baseline="0" dirty="0">
                <a:solidFill>
                  <a:schemeClr val="tx1"/>
                </a:solidFill>
                <a:latin typeface="+mn-lt"/>
                <a:ea typeface="+mn-ea"/>
                <a:cs typeface="+mn-cs"/>
              </a:rPr>
              <a:t>Μια ευθεία γραμμή αρνητικής κλίσης με την ένδειξη </a:t>
            </a:r>
            <a:r>
              <a:rPr lang="el-GR" sz="1200" b="0" i="0" u="none" strike="noStrike" kern="1200" baseline="0" dirty="0" smtClean="0">
                <a:solidFill>
                  <a:schemeClr val="tx1"/>
                </a:solidFill>
                <a:latin typeface="+mn-lt"/>
                <a:ea typeface="+mn-ea"/>
                <a:cs typeface="+mn-cs"/>
              </a:rPr>
              <a:t>NX </a:t>
            </a:r>
            <a:r>
              <a:rPr lang="el-GR" sz="1200" b="0" i="0" u="none" strike="noStrike" kern="1200" baseline="0" dirty="0">
                <a:solidFill>
                  <a:schemeClr val="tx1"/>
                </a:solidFill>
                <a:latin typeface="+mn-lt"/>
                <a:ea typeface="+mn-ea"/>
                <a:cs typeface="+mn-cs"/>
              </a:rPr>
              <a:t>σχεδιάζεται από τον κατακόρυφο άξονα, η οποία διέρχεται από ένα σημείο με την ένδειξη </a:t>
            </a:r>
            <a:r>
              <a:rPr lang="el-GR" sz="1200" b="0" i="0" u="none" strike="noStrike" kern="1200" baseline="0" dirty="0" smtClean="0">
                <a:solidFill>
                  <a:schemeClr val="tx1"/>
                </a:solidFill>
                <a:latin typeface="+mn-lt"/>
                <a:ea typeface="+mn-ea"/>
                <a:cs typeface="+mn-cs"/>
              </a:rPr>
              <a:t>C </a:t>
            </a:r>
            <a:r>
              <a:rPr lang="el-GR" sz="1200" b="0" i="0" u="none" strike="noStrike" kern="1200" baseline="0" dirty="0">
                <a:solidFill>
                  <a:schemeClr val="tx1"/>
                </a:solidFill>
                <a:latin typeface="+mn-lt"/>
                <a:ea typeface="+mn-ea"/>
                <a:cs typeface="+mn-cs"/>
              </a:rPr>
              <a:t>κάτω στο τέταρτο τεταρτημόριο. Μια άλλη γραμμική γραμμή αρνητικής κλίσης με την ένδειξη </a:t>
            </a:r>
            <a:r>
              <a:rPr lang="el-GR" sz="1200" b="0" i="0" u="none" strike="noStrike" kern="1200" baseline="0" dirty="0" smtClean="0">
                <a:solidFill>
                  <a:schemeClr val="tx1"/>
                </a:solidFill>
                <a:latin typeface="+mn-lt"/>
                <a:ea typeface="+mn-ea"/>
                <a:cs typeface="+mn-cs"/>
              </a:rPr>
              <a:t>NX’ </a:t>
            </a:r>
            <a:r>
              <a:rPr lang="el-GR" sz="1200" b="0" i="0" u="none" strike="noStrike" kern="1200" baseline="0" dirty="0">
                <a:solidFill>
                  <a:schemeClr val="tx1"/>
                </a:solidFill>
                <a:latin typeface="+mn-lt"/>
                <a:ea typeface="+mn-ea"/>
                <a:cs typeface="+mn-cs"/>
              </a:rPr>
              <a:t>σχεδιάζεται από την κορυφή του κατακόρυφου άξονα, η οποία διέρχεται από ένα σημείο με την ένδειξη </a:t>
            </a:r>
            <a:r>
              <a:rPr lang="el-GR" sz="1200" b="0" i="0" u="none" strike="noStrike" kern="1200" baseline="0" dirty="0" smtClean="0">
                <a:solidFill>
                  <a:schemeClr val="tx1"/>
                </a:solidFill>
                <a:latin typeface="+mn-lt"/>
                <a:ea typeface="+mn-ea"/>
                <a:cs typeface="+mn-cs"/>
              </a:rPr>
              <a:t>B </a:t>
            </a:r>
            <a:r>
              <a:rPr lang="el-GR" sz="1200" b="0" i="0" u="none" strike="noStrike" kern="1200" baseline="0" dirty="0">
                <a:solidFill>
                  <a:schemeClr val="tx1"/>
                </a:solidFill>
                <a:latin typeface="+mn-lt"/>
                <a:ea typeface="+mn-ea"/>
                <a:cs typeface="+mn-cs"/>
              </a:rPr>
              <a:t>στον οριζόντιο άξονα, στο τέταρτο τεταρτημόριο.</a:t>
            </a:r>
          </a:p>
          <a:p>
            <a:endParaRPr lang="el-GR"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Υπάρχει ένα βέλος προς τα πάνω με την ένδειξη </a:t>
            </a:r>
            <a:r>
              <a:rPr lang="el-GR" sz="1200" b="0" i="0" u="none" strike="noStrike" kern="1200" baseline="0" dirty="0" smtClean="0">
                <a:solidFill>
                  <a:schemeClr val="tx1"/>
                </a:solidFill>
                <a:latin typeface="+mn-lt"/>
                <a:ea typeface="+mn-ea"/>
                <a:cs typeface="+mn-cs"/>
              </a:rPr>
              <a:t>ΔNX&gt;0 </a:t>
            </a:r>
            <a:r>
              <a:rPr lang="el-GR" sz="1200" b="0" i="0" u="none" strike="noStrike" kern="1200" baseline="0" dirty="0">
                <a:solidFill>
                  <a:schemeClr val="tx1"/>
                </a:solidFill>
                <a:latin typeface="+mn-lt"/>
                <a:ea typeface="+mn-ea"/>
                <a:cs typeface="+mn-cs"/>
              </a:rPr>
              <a:t>μεταξύ της γραμμής </a:t>
            </a:r>
            <a:r>
              <a:rPr lang="el-GR" sz="1200" b="0" i="0" u="none" strike="noStrike" kern="1200" baseline="0" dirty="0" smtClean="0">
                <a:solidFill>
                  <a:schemeClr val="tx1"/>
                </a:solidFill>
                <a:latin typeface="+mn-lt"/>
                <a:ea typeface="+mn-ea"/>
                <a:cs typeface="+mn-cs"/>
              </a:rPr>
              <a:t>NX </a:t>
            </a:r>
            <a:r>
              <a:rPr lang="el-GR" sz="1200" b="0" i="0" u="none" strike="noStrike" kern="1200" baseline="0" dirty="0">
                <a:solidFill>
                  <a:schemeClr val="tx1"/>
                </a:solidFill>
                <a:latin typeface="+mn-lt"/>
                <a:ea typeface="+mn-ea"/>
                <a:cs typeface="+mn-cs"/>
              </a:rPr>
              <a:t>και της γραμμής </a:t>
            </a:r>
            <a:r>
              <a:rPr lang="el-GR" sz="1200" b="0" i="0" u="none" strike="noStrike" kern="1200" baseline="0" dirty="0" smtClean="0">
                <a:solidFill>
                  <a:schemeClr val="tx1"/>
                </a:solidFill>
                <a:latin typeface="+mn-lt"/>
                <a:ea typeface="+mn-ea"/>
                <a:cs typeface="+mn-cs"/>
              </a:rPr>
              <a:t>NX’. </a:t>
            </a:r>
            <a:r>
              <a:rPr lang="el-GR" sz="1200" b="0" i="0" u="none" strike="noStrike" kern="1200" baseline="0" dirty="0">
                <a:solidFill>
                  <a:schemeClr val="tx1"/>
                </a:solidFill>
                <a:latin typeface="+mn-lt"/>
                <a:ea typeface="+mn-ea"/>
                <a:cs typeface="+mn-cs"/>
              </a:rPr>
              <a:t>Μια διακεκομμένη γραμμή σχεδιάζεται κάθετα από το σημείο Υ στο πρώτο γράφημα μέχρι το σημείο Β στον οριζόντιο άξονα του δεύτερου γραφήματος. Μια ευθεία γραμμή σχεδιάζεται κάθετα μεταξύ του σημείου Β και του σημείου </a:t>
            </a:r>
            <a:r>
              <a:rPr lang="en-US" sz="1200" b="0" i="0" u="none" strike="noStrike" kern="1200" baseline="0" dirty="0">
                <a:solidFill>
                  <a:schemeClr val="tx1"/>
                </a:solidFill>
                <a:latin typeface="+mn-lt"/>
                <a:ea typeface="+mn-ea"/>
                <a:cs typeface="+mn-cs"/>
              </a:rPr>
              <a:t>C</a:t>
            </a:r>
            <a:r>
              <a:rPr lang="el-GR" sz="1200" b="0" i="0" u="none" strike="noStrike" kern="1200" baseline="0" dirty="0">
                <a:solidFill>
                  <a:schemeClr val="tx1"/>
                </a:solidFill>
                <a:latin typeface="+mn-lt"/>
                <a:ea typeface="+mn-ea"/>
                <a:cs typeface="+mn-cs"/>
              </a:rPr>
              <a:t>.</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17</a:t>
            </a:fld>
            <a:endParaRPr lang="en-US" dirty="0"/>
          </a:p>
        </p:txBody>
      </p:sp>
    </p:spTree>
    <p:extLst>
      <p:ext uri="{BB962C8B-B14F-4D97-AF65-F5344CB8AC3E}">
        <p14:creationId xmlns:p14="http://schemas.microsoft.com/office/powerpoint/2010/main" xmlns="" val="21249796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smtClean="0">
                <a:solidFill>
                  <a:schemeClr val="tx1"/>
                </a:solidFill>
                <a:latin typeface="+mn-lt"/>
                <a:ea typeface="+mn-ea"/>
                <a:cs typeface="+mn-cs"/>
              </a:rPr>
              <a:t>Υπάρχει </a:t>
            </a:r>
            <a:r>
              <a:rPr lang="el-GR" sz="1200" b="0" i="0" u="none" strike="noStrike" kern="1200" baseline="0" dirty="0">
                <a:solidFill>
                  <a:schemeClr val="tx1"/>
                </a:solidFill>
                <a:latin typeface="+mn-lt"/>
                <a:ea typeface="+mn-ea"/>
                <a:cs typeface="+mn-cs"/>
              </a:rPr>
              <a:t>ένα γενικότερο σημείο πίσω από αυτό το παράδειγμα. Στο βαθμό που οι κυβερνήσεις ενδιαφέρονται τόσο για το επίπεδο προϊόντος, όσο και για το εμπορικό ισοζύγιο, πρέπει να χρησιμοποιούν τόσο τη δημοσιονομική πολιτική όσο και τις συναλλαγματικές πολιτικές. Μόλις είδαμε έναν τέτοιο συνδυασμό. Ο Πίνακας 18-1 σας δίνει κι άλλους, ανάλογα με την αρχική παραγωγή και την κατάσταση του εμπορίου.</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18</a:t>
            </a:fld>
            <a:endParaRPr lang="en-US" dirty="0"/>
          </a:p>
        </p:txBody>
      </p:sp>
    </p:spTree>
    <p:extLst>
      <p:ext uri="{BB962C8B-B14F-4D97-AF65-F5344CB8AC3E}">
        <p14:creationId xmlns:p14="http://schemas.microsoft.com/office/powerpoint/2010/main" xmlns="" val="212497966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Από τις αρχές της δεκαετίας του 2000, αρκετές χώρες της περιφέρειας του ευρώ παρουσίαζαν ολοένα και μεγαλύτερα ελλείμματα στο ισοζύγιο τρεχουσών συναλλαγών. Ιδιαίτερα εντυπωσιακή ήταν η αύξηση του ελλείμματος του ισοζυγίου τρεχουσών συναλλαγών της Ελλάδας. Όπως φαίνεται στο Διάγραμμα 1, το ισοζύγιο τρεχουσών συναλλαγών πέρασε από ένα ήδη μεγάλο έλλειμμα 6% του ΑΕΠ το 2000 σε περισσότερο από 15% το 2008.</a:t>
            </a:r>
          </a:p>
          <a:p>
            <a:endParaRPr lang="el-GR"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Μεγάλη περιγραφή</a:t>
            </a:r>
            <a:r>
              <a:rPr lang="el-GR" sz="1200" b="0" i="0" u="none" strike="noStrike" kern="1200" baseline="0" dirty="0" smtClean="0">
                <a:solidFill>
                  <a:schemeClr val="tx1"/>
                </a:solidFill>
                <a:latin typeface="+mn-lt"/>
                <a:ea typeface="+mn-ea"/>
                <a:cs typeface="+mn-cs"/>
              </a:rPr>
              <a:t>: Ο </a:t>
            </a:r>
            <a:r>
              <a:rPr lang="el-GR" sz="1200" b="0" i="0" u="none" strike="noStrike" kern="1200" baseline="0" dirty="0">
                <a:solidFill>
                  <a:schemeClr val="tx1"/>
                </a:solidFill>
                <a:latin typeface="+mn-lt"/>
                <a:ea typeface="+mn-ea"/>
                <a:cs typeface="+mn-cs"/>
              </a:rPr>
              <a:t>κατακόρυφος άξονας του γραφήματος φέρει την ένδειξη </a:t>
            </a:r>
            <a:r>
              <a:rPr lang="el-GR" sz="1200" b="0" i="0" u="none" strike="noStrike" kern="1200" baseline="0" dirty="0" smtClean="0">
                <a:solidFill>
                  <a:schemeClr val="tx1"/>
                </a:solidFill>
                <a:latin typeface="+mn-lt"/>
                <a:ea typeface="+mn-ea"/>
                <a:cs typeface="+mn-cs"/>
              </a:rPr>
              <a:t>«Ποσοστό </a:t>
            </a:r>
            <a:r>
              <a:rPr lang="el-GR" sz="1200" b="0" i="0" u="none" strike="noStrike" kern="1200" baseline="0" dirty="0">
                <a:solidFill>
                  <a:schemeClr val="tx1"/>
                </a:solidFill>
                <a:latin typeface="+mn-lt"/>
                <a:ea typeface="+mn-ea"/>
                <a:cs typeface="+mn-cs"/>
              </a:rPr>
              <a:t>του </a:t>
            </a:r>
            <a:r>
              <a:rPr lang="el-GR" sz="1200" b="0" i="0" u="none" strike="noStrike" kern="1200" baseline="0" dirty="0" smtClean="0">
                <a:solidFill>
                  <a:schemeClr val="tx1"/>
                </a:solidFill>
                <a:latin typeface="+mn-lt"/>
                <a:ea typeface="+mn-ea"/>
                <a:cs typeface="+mn-cs"/>
              </a:rPr>
              <a:t>ΑΕΠ» </a:t>
            </a:r>
            <a:r>
              <a:rPr lang="el-GR" sz="1200" b="0" i="0" u="none" strike="noStrike" kern="1200" baseline="0" dirty="0">
                <a:solidFill>
                  <a:schemeClr val="tx1"/>
                </a:solidFill>
                <a:latin typeface="+mn-lt"/>
                <a:ea typeface="+mn-ea"/>
                <a:cs typeface="+mn-cs"/>
              </a:rPr>
              <a:t>που κυμαίνεται από αρνητικό 16 έως 2, σε προσαυξήσεις του αρνητικού 2. Ο οριζόντιος άξονας του γραφήματος αντιπροσωπεύει τα έτη από το 2000 έως το 2018, σε προσαυξήσεις 1 έτους. Η γραμμή δείχνει τις ακόλουθες πληροφορίες: 2000, αρνητικό 6; 2001, αρνητικό 5,8; 2002, αρνητικό 7; 2003, αρνητικό 8,2; 2004, αρνητικό 8; 2005, αρνητικό 9; 2006, αρνητικό 12; 2007, αρνητικό 15,8; 2008, αρνητικό 15,8; 2009, αρνητικό 12,5; 2010, αρνητικό 11; 2011, αρνητικό 10,5; 2012, αρνητικό 4; 2013, αρνητικό 2; 2014, αρνητικό 2,1; 2015, αρνητικό 0,2; 2016, αρνητικό 1,1; 2017, αρνητικό 1; 2018, αρνητικό 0,8. Όλες οι τιμές είναι κατά προσέγγιση.</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19</a:t>
            </a:fld>
            <a:endParaRPr lang="en-US" dirty="0"/>
          </a:p>
        </p:txBody>
      </p:sp>
    </p:spTree>
    <p:extLst>
      <p:ext uri="{BB962C8B-B14F-4D97-AF65-F5344CB8AC3E}">
        <p14:creationId xmlns:p14="http://schemas.microsoft.com/office/powerpoint/2010/main" xmlns="" val="21249796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a:t>
            </a:fld>
            <a:endParaRPr lang="en-US" dirty="0"/>
          </a:p>
        </p:txBody>
      </p:sp>
    </p:spTree>
    <p:extLst>
      <p:ext uri="{BB962C8B-B14F-4D97-AF65-F5344CB8AC3E}">
        <p14:creationId xmlns:p14="http://schemas.microsoft.com/office/powerpoint/2010/main" xmlns="" val="212497966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Το Σχήμα 2 δείχνει την εξέλιξη των εισαγωγών, των εξαγωγών και του ΑΕΠ στην Ελλάδα από το 2000. Και οι τρεις σειρές ομαλοποιήθηκαν στο 1,0 το 2000. Σημειώστε πρώτα πόσο μειώθηκε η παραγωγή από την κορύφωσή της, κατά περίπου 30% από το 2008.</a:t>
            </a:r>
          </a:p>
          <a:p>
            <a:endParaRPr lang="el-GR" sz="1200" b="0" i="0" u="none" strike="noStrike" kern="1200" baseline="0" dirty="0">
              <a:solidFill>
                <a:schemeClr val="tx1"/>
              </a:solidFill>
              <a:latin typeface="+mn-lt"/>
              <a:ea typeface="+mn-ea"/>
              <a:cs typeface="+mn-cs"/>
            </a:endParaRPr>
          </a:p>
          <a:p>
            <a:r>
              <a:rPr lang="el-GR" sz="1200" b="0" i="0" u="none" strike="noStrike" kern="1200" baseline="0" dirty="0">
                <a:solidFill>
                  <a:schemeClr val="tx1"/>
                </a:solidFill>
                <a:latin typeface="+mn-lt"/>
                <a:ea typeface="+mn-ea"/>
                <a:cs typeface="+mn-cs"/>
              </a:rPr>
              <a:t>Μεγάλη περιγραφή</a:t>
            </a:r>
            <a:r>
              <a:rPr lang="el-GR" sz="1200" b="0" i="0" u="none" strike="noStrike" kern="1200" baseline="0" dirty="0" smtClean="0">
                <a:solidFill>
                  <a:schemeClr val="tx1"/>
                </a:solidFill>
                <a:latin typeface="+mn-lt"/>
                <a:ea typeface="+mn-ea"/>
                <a:cs typeface="+mn-cs"/>
              </a:rPr>
              <a:t>: Ο </a:t>
            </a:r>
            <a:r>
              <a:rPr lang="el-GR" sz="1200" b="0" i="0" u="none" strike="noStrike" kern="1200" baseline="0" dirty="0">
                <a:solidFill>
                  <a:schemeClr val="tx1"/>
                </a:solidFill>
                <a:latin typeface="+mn-lt"/>
                <a:ea typeface="+mn-ea"/>
                <a:cs typeface="+mn-cs"/>
              </a:rPr>
              <a:t>κατακόρυφος άξονας του γραφήματος με την ένδειξη «Δείκτης 2000 </a:t>
            </a:r>
            <a:r>
              <a:rPr lang="el-GR" sz="1200" b="0" i="0" u="none" strike="noStrike" kern="1200" baseline="0" dirty="0" smtClean="0">
                <a:solidFill>
                  <a:schemeClr val="tx1"/>
                </a:solidFill>
                <a:latin typeface="+mn-lt"/>
                <a:ea typeface="+mn-ea"/>
                <a:cs typeface="+mn-cs"/>
              </a:rPr>
              <a:t>= </a:t>
            </a:r>
            <a:r>
              <a:rPr lang="el-GR" sz="1200" b="0" i="0" u="none" strike="noStrike" kern="1200" baseline="0" dirty="0">
                <a:solidFill>
                  <a:schemeClr val="tx1"/>
                </a:solidFill>
                <a:latin typeface="+mn-lt"/>
                <a:ea typeface="+mn-ea"/>
                <a:cs typeface="+mn-cs"/>
              </a:rPr>
              <a:t>1» κυμαίνεται από 0,80 έως 1,50, σε προσαυξήσεις 0,10. Ο οριζόντιος άξονας του γραφήματος αντιπροσωπεύει τα έτη από το 2000 έως το 2018.Το πραγματικό ΑΕΠ διαχρονικά απεικονίζεται ως εξής: 2000, 1; 2001, 1.05; 2002, 1.09; 2003, 1.15; 2004, 1.20; 2005, 1.20; 2006, 1.28; 2007, 1.31; 2008, 1.31; 2009, 1.25; 2010, 1.19; 2011, 1.09; 2012, 1; 2013, 0,98; 2014, 1; 2015, 0,98; 2016, 0,99; 2017, 0,99; 2018, 1.</a:t>
            </a:r>
          </a:p>
          <a:p>
            <a:r>
              <a:rPr lang="el-GR" sz="1200" b="0" i="0" u="none" strike="noStrike" kern="1200" baseline="0" dirty="0">
                <a:solidFill>
                  <a:schemeClr val="tx1"/>
                </a:solidFill>
                <a:latin typeface="+mn-lt"/>
                <a:ea typeface="+mn-ea"/>
                <a:cs typeface="+mn-cs"/>
              </a:rPr>
              <a:t>Οι πραγματικές εισαγωγές διαχρονικά απεικονίζονται ως εξής: 2000, 1; 2001, 1.01; 2002, 0,98; 2003, 1.05; 2004, 1.09; 2005, 1.09; 2006, 1.27; 2007, 1.45; 2008, 1.46; 2009, 1.17; 2010, 1.12; 2011, 1.02; 2012, 0,92; 2013, 0,91; 2014, 0,98; 2015, 1; 2016, 1; 2017, 1.05; 2018, 1.</a:t>
            </a:r>
          </a:p>
          <a:p>
            <a:r>
              <a:rPr lang="el-GR" sz="1200" b="0" i="0" u="none" strike="noStrike" kern="1200" baseline="0" dirty="0">
                <a:solidFill>
                  <a:schemeClr val="tx1"/>
                </a:solidFill>
                <a:latin typeface="+mn-lt"/>
                <a:ea typeface="+mn-ea"/>
                <a:cs typeface="+mn-cs"/>
              </a:rPr>
              <a:t>Οι πραγματικές εξαγωγές διαχρονικά απεικονίζονται ως εξής: 2000, 1; 2001, 1.01; 2002, 0,92; 2003, 0,92; 2004, 1.09; 2005, 1.12; 2006, 1.17; 2007, 1.31; 2008, 1.35; 2009, 1.11; 2010, 1.15; 2011, 1.15; 2012, 1.16; 2013, 1.17; 2014, 1.28; 2015, 1.32; 2016, 1.30; 2017, 1.39; 2018, 1.45.</a:t>
            </a:r>
          </a:p>
        </p:txBody>
      </p:sp>
      <p:sp>
        <p:nvSpPr>
          <p:cNvPr id="4" name="Slide Number Placeholder 3"/>
          <p:cNvSpPr>
            <a:spLocks noGrp="1"/>
          </p:cNvSpPr>
          <p:nvPr>
            <p:ph type="sldNum" sz="quarter" idx="10"/>
          </p:nvPr>
        </p:nvSpPr>
        <p:spPr/>
        <p:txBody>
          <a:bodyPr/>
          <a:lstStyle/>
          <a:p>
            <a:fld id="{A73D6722-9B4D-4E29-B226-C325925A8118}" type="slidenum">
              <a:rPr lang="en-US" smtClean="0"/>
              <a:pPr/>
              <a:t>20</a:t>
            </a:fld>
            <a:endParaRPr lang="en-US" dirty="0"/>
          </a:p>
        </p:txBody>
      </p:sp>
    </p:spTree>
    <p:extLst>
      <p:ext uri="{BB962C8B-B14F-4D97-AF65-F5344CB8AC3E}">
        <p14:creationId xmlns:p14="http://schemas.microsoft.com/office/powerpoint/2010/main" xmlns="" val="212497966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Το ισοζύγιο τρεχουσών συναλλαγών ισούται με την αποταμίευση (ιδιωτική συν δημόσια) μείον την επένδυση. Ένα πλεόνασμα τρεχουσών συναλλαγών σημαίνει ότι η χώρα αποταμιεύει περισσότερα από όσα επενδύει. Ένα έλλειμμα του ισοζυγίου τρεχουσών συναλλαγών υποδηλώνει ότι η χώρα αποταμιεύει λιγότερα από όσα </a:t>
            </a:r>
            <a:r>
              <a:rPr lang="el-GR" sz="1200" b="0" i="0" u="none" strike="noStrike" kern="1200" baseline="0" dirty="0" smtClean="0">
                <a:solidFill>
                  <a:schemeClr val="tx1"/>
                </a:solidFill>
                <a:latin typeface="+mn-lt"/>
                <a:ea typeface="+mn-ea"/>
                <a:cs typeface="+mn-cs"/>
              </a:rPr>
              <a:t>επενδύει.</a:t>
            </a:r>
            <a:endParaRPr lang="el-GR" sz="1200" b="0" i="0" u="none" strike="noStrike" kern="1200" baseline="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21</a:t>
            </a:fld>
            <a:endParaRPr lang="en-US" dirty="0"/>
          </a:p>
        </p:txBody>
      </p:sp>
    </p:spTree>
    <p:extLst>
      <p:ext uri="{BB962C8B-B14F-4D97-AF65-F5344CB8AC3E}">
        <p14:creationId xmlns:p14="http://schemas.microsoft.com/office/powerpoint/2010/main" xmlns="" val="212497966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Ένας καλός τρόπος για να βεβαιωθείτε ότι κατανοείτε το υλικό αυτής της ενότητας είναι να επιστρέψετε και να εξετάσετε τις διάφορες περιπτώσεις που συζητήσαμε—μεταβολές στις κρατικές δαπάνες, μεταβολές στο εξωτερικό προϊόν, συνδυασμοί υποτίμησης και δημοσιονομικής συρρίκνωσης κ.λπ. Ανιχνεύστε τι συμβαίνει σε κάθε περίπτωση σε καθένα από τα τέσσερα στοιχεία της εξίσωσης (18.5): ιδιωτική αποταμίευση, δημόσια αποταμίευση (ισοδύναμα, το πλεόνασμα του προϋπολογισμού), επένδυση και ισοζύγιο τρεχουσών συναλλαγών.</a:t>
            </a:r>
          </a:p>
        </p:txBody>
      </p:sp>
      <p:sp>
        <p:nvSpPr>
          <p:cNvPr id="4" name="Slide Number Placeholder 3"/>
          <p:cNvSpPr>
            <a:spLocks noGrp="1"/>
          </p:cNvSpPr>
          <p:nvPr>
            <p:ph type="sldNum" sz="quarter" idx="10"/>
          </p:nvPr>
        </p:nvSpPr>
        <p:spPr/>
        <p:txBody>
          <a:bodyPr/>
          <a:lstStyle/>
          <a:p>
            <a:fld id="{A73D6722-9B4D-4E29-B226-C325925A8118}" type="slidenum">
              <a:rPr lang="en-US" smtClean="0"/>
              <a:pPr/>
              <a:t>22</a:t>
            </a:fld>
            <a:endParaRPr lang="en-US" dirty="0"/>
          </a:p>
        </p:txBody>
      </p:sp>
    </p:spTree>
    <p:extLst>
      <p:ext uri="{BB962C8B-B14F-4D97-AF65-F5344CB8AC3E}">
        <p14:creationId xmlns:p14="http://schemas.microsoft.com/office/powerpoint/2010/main" xmlns="" val="212497966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l-GR" dirty="0" smtClean="0"/>
              <a:t>Το παράρτημα αυτό δείχνει πως προκύπτει η σχέση </a:t>
            </a:r>
            <a:r>
              <a:rPr lang="en-US" dirty="0" smtClean="0"/>
              <a:t>Marshall-Lerner.</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23</a:t>
            </a:fld>
            <a:endParaRPr lang="en-US" dirty="0"/>
          </a:p>
        </p:txBody>
      </p:sp>
    </p:spTree>
    <p:extLst>
      <p:ext uri="{BB962C8B-B14F-4D97-AF65-F5344CB8AC3E}">
        <p14:creationId xmlns:p14="http://schemas.microsoft.com/office/powerpoint/2010/main" xmlns="" val="21249796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i="0" dirty="0"/>
              <a:t>Το 2009, οι χώρες σε όλο τον κόσμο ανησυχούσαν για τον κίνδυνο ύφεσης στις Ηνωμένες Πολιτείες, αλλά οι ανησυχίες τους δεν ήταν τόσο για τις Ηνωμένες Πολιτείες όσο για τις ίδιες. Για αυτές, μια ύφεση στις ΗΠΑ σήμαινε χαμηλότερες εξαγωγές προς τις Ηνωμένες Πολιτείες, επιδείνωση της εμπορικής τους θέσης και ασθενέστερη ανάπτυξη στο εσωτερικό. Ήταν δικαιολογημένες οι ανησυχίες τους; Το Σχήμα 17-1 από το προηγούμενο κεφάλαιο ασφαλώς υποδηλώνει ότι ήταν.</a:t>
            </a:r>
          </a:p>
        </p:txBody>
      </p:sp>
      <p:sp>
        <p:nvSpPr>
          <p:cNvPr id="4" name="Slide Number Placeholder 3"/>
          <p:cNvSpPr>
            <a:spLocks noGrp="1"/>
          </p:cNvSpPr>
          <p:nvPr>
            <p:ph type="sldNum" sz="quarter" idx="10"/>
          </p:nvPr>
        </p:nvSpPr>
        <p:spPr/>
        <p:txBody>
          <a:bodyPr/>
          <a:lstStyle/>
          <a:p>
            <a:fld id="{A73D6722-9B4D-4E29-B226-C325925A8118}" type="slidenum">
              <a:rPr lang="en-US" smtClean="0"/>
              <a:pPr/>
              <a:t>3</a:t>
            </a:fld>
            <a:endParaRPr lang="en-US" dirty="0"/>
          </a:p>
        </p:txBody>
      </p:sp>
    </p:spTree>
    <p:extLst>
      <p:ext uri="{BB962C8B-B14F-4D97-AF65-F5344CB8AC3E}">
        <p14:creationId xmlns:p14="http://schemas.microsoft.com/office/powerpoint/2010/main" xmlns="" val="21249796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Εάν η οικονομία ήταν κλειστή, C + I + G θα ήταν επίσης η ζήτηση για εγχώρια αγαθά. Αυτός είναι ο λόγος για τον οποίο, μέχρι τώρα, κοιτούσαμε μόνο τα C + I + G. Τώρα όμως πρέπει να κάνουμε δύο προσαρμογές: Πρώτον, πρέπει να αφαιρέσουμε τις εισαγωγές και δεύτερον, πρέπει να προσθέσουμε τις εξαγωγές.</a:t>
            </a:r>
          </a:p>
        </p:txBody>
      </p:sp>
      <p:sp>
        <p:nvSpPr>
          <p:cNvPr id="4" name="Slide Number Placeholder 3"/>
          <p:cNvSpPr>
            <a:spLocks noGrp="1"/>
          </p:cNvSpPr>
          <p:nvPr>
            <p:ph type="sldNum" sz="quarter" idx="10"/>
          </p:nvPr>
        </p:nvSpPr>
        <p:spPr/>
        <p:txBody>
          <a:bodyPr/>
          <a:lstStyle/>
          <a:p>
            <a:fld id="{A73D6722-9B4D-4E29-B226-C325925A8118}" type="slidenum">
              <a:rPr lang="en-US" smtClean="0"/>
              <a:pPr/>
              <a:t>4</a:t>
            </a:fld>
            <a:endParaRPr lang="en-US" dirty="0"/>
          </a:p>
        </p:txBody>
      </p:sp>
    </p:spTree>
    <p:extLst>
      <p:ext uri="{BB962C8B-B14F-4D97-AF65-F5344CB8AC3E}">
        <p14:creationId xmlns:p14="http://schemas.microsoft.com/office/powerpoint/2010/main" xmlns="" val="21249796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Οι εισαγωγές είναι το μέρος της εγχώριας ζήτησης που αφορά ξένα αγαθά. Από τι εξαρτώνται; Εξαρτώνται σαφώς από το εγχώριο εισόδημα. Οι εξαγωγές είναι το μέρος της ξένης ζήτησης που αφορά τα εγχώρια αγαθά. Από τι εξαρτώνται; Εξαρτώνται από το ξένο εισόδημα.</a:t>
            </a:r>
          </a:p>
        </p:txBody>
      </p:sp>
      <p:sp>
        <p:nvSpPr>
          <p:cNvPr id="4" name="Slide Number Placeholder 3"/>
          <p:cNvSpPr>
            <a:spLocks noGrp="1"/>
          </p:cNvSpPr>
          <p:nvPr>
            <p:ph type="sldNum" sz="quarter" idx="10"/>
          </p:nvPr>
        </p:nvSpPr>
        <p:spPr/>
        <p:txBody>
          <a:bodyPr/>
          <a:lstStyle/>
          <a:p>
            <a:fld id="{A73D6722-9B4D-4E29-B226-C325925A8118}" type="slidenum">
              <a:rPr lang="en-US" smtClean="0"/>
              <a:pPr/>
              <a:t>5</a:t>
            </a:fld>
            <a:endParaRPr lang="en-US" dirty="0"/>
          </a:p>
        </p:txBody>
      </p:sp>
    </p:spTree>
    <p:extLst>
      <p:ext uri="{BB962C8B-B14F-4D97-AF65-F5344CB8AC3E}">
        <p14:creationId xmlns:p14="http://schemas.microsoft.com/office/powerpoint/2010/main" xmlns="" val="21249796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spcBef>
                <a:spcPts val="600"/>
              </a:spcBef>
              <a:buNone/>
            </a:pPr>
            <a:r>
              <a:rPr lang="el-GR" sz="1200" dirty="0"/>
              <a:t>Στο Σχήμα 18.1 βλέπουμε το πλαίσιο (α), Η εγχώρια ζήτηση για αγαθά είναι μια αύξουσα συνάρτηση του εισοδήματος (παραγωγή). </a:t>
            </a:r>
            <a:r>
              <a:rPr lang="el-GR" sz="1200" dirty="0" smtClean="0"/>
              <a:t>Πλαίσια (</a:t>
            </a:r>
            <a:r>
              <a:rPr lang="el-GR" sz="1200" dirty="0"/>
              <a:t>β) και (γ), Η ζήτηση για εγχώρια αγαθά προκύπτει αφαιρώντας την αξία των εισαγωγών από την εγχώρια ζήτηση και στη συνέχεια προσθέτοντας τις εξαγωγές. Πλαίσιο (δ), Το εμπορικό ισοζύγιο είναι μια φθίνουσα συνάρτηση της παραγωγής.</a:t>
            </a:r>
          </a:p>
          <a:p>
            <a:pPr marL="0" indent="0">
              <a:spcBef>
                <a:spcPts val="600"/>
              </a:spcBef>
              <a:buNone/>
            </a:pPr>
            <a:endParaRPr lang="el-GR" sz="1200" dirty="0"/>
          </a:p>
          <a:p>
            <a:pPr marL="0" indent="0">
              <a:spcBef>
                <a:spcPts val="600"/>
              </a:spcBef>
              <a:buNone/>
            </a:pPr>
            <a:r>
              <a:rPr lang="el-GR" sz="1200" dirty="0"/>
              <a:t>Μεγάλη περιγραφή</a:t>
            </a:r>
            <a:r>
              <a:rPr lang="el-GR" sz="1200" dirty="0" smtClean="0"/>
              <a:t>: Το </a:t>
            </a:r>
            <a:r>
              <a:rPr lang="el-GR" sz="1200" dirty="0"/>
              <a:t>πρώτο γράφημα απεικονίζει την εγχώρια ζήτηση ως συνάρτηση της παραγωγής. Ο κατακόρυφος άξονας φέρει την ένδειξη «Ζήτηση, </a:t>
            </a:r>
            <a:r>
              <a:rPr lang="el-GR" sz="1200" dirty="0" smtClean="0"/>
              <a:t>Z» </a:t>
            </a:r>
            <a:r>
              <a:rPr lang="el-GR" sz="1200" dirty="0"/>
              <a:t>και ο οριζόντιος άξονας ονομάζεται «</a:t>
            </a:r>
            <a:r>
              <a:rPr lang="el-GR" sz="1200" dirty="0" smtClean="0"/>
              <a:t>Παραγωγή, Y». </a:t>
            </a:r>
            <a:r>
              <a:rPr lang="el-GR" sz="1200" dirty="0"/>
              <a:t>Μια θετική ευθεία </a:t>
            </a:r>
            <a:r>
              <a:rPr lang="el-GR" sz="1200" dirty="0" smtClean="0"/>
              <a:t>DD </a:t>
            </a:r>
            <a:r>
              <a:rPr lang="el-GR" sz="1200" dirty="0"/>
              <a:t>σχεδιάζεται ακριβώς πάνω από το σημείο εκκίνησης. Η γραμμή αντιπροσωπεύει την </a:t>
            </a:r>
            <a:r>
              <a:rPr lang="el-GR" sz="1200" dirty="0" smtClean="0"/>
              <a:t>«Εγχώρια </a:t>
            </a:r>
            <a:r>
              <a:rPr lang="el-GR" sz="1200" dirty="0"/>
              <a:t>ζήτηση (C + I+ G</a:t>
            </a:r>
            <a:r>
              <a:rPr lang="el-GR" sz="1200" dirty="0" smtClean="0"/>
              <a:t>)».</a:t>
            </a:r>
            <a:endParaRPr lang="el-GR" sz="1200" dirty="0"/>
          </a:p>
          <a:p>
            <a:pPr marL="0" indent="0">
              <a:spcBef>
                <a:spcPts val="600"/>
              </a:spcBef>
              <a:buNone/>
            </a:pPr>
            <a:endParaRPr lang="el-GR" sz="1200" dirty="0"/>
          </a:p>
          <a:p>
            <a:pPr marL="0" indent="0">
              <a:spcBef>
                <a:spcPts val="600"/>
              </a:spcBef>
              <a:buNone/>
            </a:pPr>
            <a:r>
              <a:rPr lang="el-GR" sz="1200" dirty="0"/>
              <a:t>Το δεύτερο γράφημα απεικονίζει την εγχώρια ζήτηση ως συνάρτηση της παραγωγής και των εισαγωγών. Ο κατακόρυφος άξονας φέρει την ένδειξη «Ζήτηση, </a:t>
            </a:r>
            <a:r>
              <a:rPr lang="el-GR" sz="1200" dirty="0" smtClean="0"/>
              <a:t>Z» </a:t>
            </a:r>
            <a:r>
              <a:rPr lang="el-GR" sz="1200" dirty="0"/>
              <a:t>και ο οριζόντιος άξονας ονομάζεται </a:t>
            </a:r>
            <a:r>
              <a:rPr lang="el-GR" sz="1200" dirty="0" smtClean="0"/>
              <a:t>«Παραγωγή, Y». </a:t>
            </a:r>
            <a:r>
              <a:rPr lang="el-GR" sz="1200" dirty="0"/>
              <a:t>Μια ανοδική γραμμή </a:t>
            </a:r>
            <a:r>
              <a:rPr lang="el-GR" sz="1200" dirty="0" smtClean="0"/>
              <a:t>DD </a:t>
            </a:r>
            <a:r>
              <a:rPr lang="el-GR" sz="1200" dirty="0"/>
              <a:t>σχεδιάζεται ακριβώς πάνω από το σημείο εκκίνησης. Μια άλλη ευθεία θετικής κλίσης με την ένδειξη </a:t>
            </a:r>
            <a:r>
              <a:rPr lang="el-GR" sz="1200" dirty="0" smtClean="0"/>
              <a:t>AA </a:t>
            </a:r>
            <a:r>
              <a:rPr lang="el-GR" sz="1200" dirty="0"/>
              <a:t>σχεδιάζεται κάτω από τη γραμμή </a:t>
            </a:r>
            <a:r>
              <a:rPr lang="el-GR" sz="1200" dirty="0" smtClean="0"/>
              <a:t>DD</a:t>
            </a:r>
            <a:r>
              <a:rPr lang="el-GR" sz="1200" dirty="0"/>
              <a:t>. Υπάρχουν δύο βέλη προς τα κάτω μεταξύ των γραμμών, που δηλώνουν τις </a:t>
            </a:r>
            <a:r>
              <a:rPr lang="el-GR" sz="1200" dirty="0" smtClean="0"/>
              <a:t>«Εισαγωγές </a:t>
            </a:r>
            <a:r>
              <a:rPr lang="el-GR" sz="1200" dirty="0"/>
              <a:t>(</a:t>
            </a:r>
            <a:r>
              <a:rPr lang="el-GR" sz="1200" dirty="0" smtClean="0"/>
              <a:t>IM/ε)».</a:t>
            </a:r>
            <a:endParaRPr lang="el-GR" sz="1200" dirty="0"/>
          </a:p>
          <a:p>
            <a:pPr marL="0" indent="0">
              <a:spcBef>
                <a:spcPts val="600"/>
              </a:spcBef>
              <a:buNone/>
            </a:pPr>
            <a:endParaRPr lang="el-GR" sz="1200" dirty="0"/>
          </a:p>
          <a:p>
            <a:pPr marL="0" indent="0">
              <a:spcBef>
                <a:spcPts val="600"/>
              </a:spcBef>
              <a:buNone/>
            </a:pPr>
            <a:r>
              <a:rPr lang="el-GR" sz="1200" dirty="0"/>
              <a:t>Το τρίτο γράφημα απεικονίζει την εγχώρια ζήτηση ως συνάρτηση της παραγωγής και των εξαγωγών. Ο κατακόρυφος άξονας φέρει την ένδειξη «Ζήτηση, </a:t>
            </a:r>
            <a:r>
              <a:rPr lang="el-GR" sz="1200" dirty="0" smtClean="0"/>
              <a:t>Z» </a:t>
            </a:r>
            <a:r>
              <a:rPr lang="el-GR" sz="1200" dirty="0"/>
              <a:t>και ο οριζόντιος άξονας ονομάζεται </a:t>
            </a:r>
            <a:r>
              <a:rPr lang="el-GR" sz="1200" dirty="0" smtClean="0"/>
              <a:t>«Παραγωγή, Y». </a:t>
            </a:r>
            <a:r>
              <a:rPr lang="el-GR" sz="1200" dirty="0"/>
              <a:t>Μια ανοδική γραμμή </a:t>
            </a:r>
            <a:r>
              <a:rPr lang="el-GR" sz="1200" dirty="0" smtClean="0"/>
              <a:t>DD </a:t>
            </a:r>
            <a:r>
              <a:rPr lang="el-GR" sz="1200" dirty="0"/>
              <a:t>σχεδιάζεται ακριβώς πάνω από το σημείο εκκίνησης. Δύο ακόμη ευθείες με θετική κλίση, η μία που σχεδιάζεται κάτω από τη γραμμή DD φέρει την ένδειξη </a:t>
            </a:r>
            <a:r>
              <a:rPr lang="el-GR" sz="1200" dirty="0" smtClean="0"/>
              <a:t>AA </a:t>
            </a:r>
            <a:r>
              <a:rPr lang="el-GR" sz="1200" dirty="0"/>
              <a:t>και η άλλη που σχεδιάζεται πάνω από τη γραμμή DD φέρει την ένδειξη </a:t>
            </a:r>
            <a:r>
              <a:rPr lang="el-GR" sz="1200" dirty="0" smtClean="0"/>
              <a:t>ZZ. </a:t>
            </a:r>
            <a:r>
              <a:rPr lang="el-GR" sz="1200" dirty="0"/>
              <a:t>Η γραμμή </a:t>
            </a:r>
            <a:r>
              <a:rPr lang="el-GR" sz="1200" dirty="0" smtClean="0"/>
              <a:t>ΑA </a:t>
            </a:r>
            <a:r>
              <a:rPr lang="el-GR" sz="1200" dirty="0"/>
              <a:t>διέρχεται από ένα σημείο με την ένδειξη </a:t>
            </a:r>
            <a:r>
              <a:rPr lang="el-GR" sz="1200" dirty="0" smtClean="0"/>
              <a:t>A. </a:t>
            </a:r>
            <a:r>
              <a:rPr lang="el-GR" sz="1200" dirty="0"/>
              <a:t>Η γραμμή </a:t>
            </a:r>
            <a:r>
              <a:rPr lang="el-GR" sz="1200" dirty="0" smtClean="0"/>
              <a:t>ΖZ </a:t>
            </a:r>
            <a:r>
              <a:rPr lang="el-GR" sz="1200" dirty="0"/>
              <a:t>διέρχεται από δύο σημεία: το πρώτο φέρει την ένδειξη </a:t>
            </a:r>
            <a:r>
              <a:rPr lang="el-GR" sz="1200" dirty="0" smtClean="0"/>
              <a:t>C </a:t>
            </a:r>
            <a:r>
              <a:rPr lang="el-GR" sz="1200" dirty="0"/>
              <a:t>(που βρίσκεται κατακόρυφα πάνω από το σημείο A</a:t>
            </a:r>
            <a:r>
              <a:rPr lang="el-GR" sz="1200" dirty="0" smtClean="0"/>
              <a:t>) </a:t>
            </a:r>
            <a:r>
              <a:rPr lang="el-GR" sz="1200" dirty="0"/>
              <a:t>και το δεύτερο δεν έχει ένδειξη. Η γραμμή </a:t>
            </a:r>
            <a:r>
              <a:rPr lang="el-GR" sz="1200" dirty="0" smtClean="0"/>
              <a:t>DD </a:t>
            </a:r>
            <a:r>
              <a:rPr lang="el-GR" sz="1200" dirty="0"/>
              <a:t>διέρχεται από ένα σημείο με την ένδειξη </a:t>
            </a:r>
            <a:r>
              <a:rPr lang="el-GR" sz="1200" dirty="0" smtClean="0"/>
              <a:t>B </a:t>
            </a:r>
            <a:r>
              <a:rPr lang="el-GR" sz="1200" dirty="0"/>
              <a:t>(που βρίσκεται μεταξύ των σημείων A και C</a:t>
            </a:r>
            <a:r>
              <a:rPr lang="el-GR" sz="1200" dirty="0" smtClean="0"/>
              <a:t>) </a:t>
            </a:r>
            <a:r>
              <a:rPr lang="el-GR" sz="1200" dirty="0"/>
              <a:t>και από το δεύτερο σημείο στη γραμμή </a:t>
            </a:r>
            <a:r>
              <a:rPr lang="el-GR" sz="1200" dirty="0" smtClean="0"/>
              <a:t>ZZ</a:t>
            </a:r>
            <a:r>
              <a:rPr lang="el-GR" sz="1200" dirty="0"/>
              <a:t>.</a:t>
            </a:r>
          </a:p>
          <a:p>
            <a:pPr marL="0" indent="0">
              <a:spcBef>
                <a:spcPts val="600"/>
              </a:spcBef>
              <a:buNone/>
            </a:pPr>
            <a:endParaRPr lang="el-GR" sz="1200" dirty="0"/>
          </a:p>
          <a:p>
            <a:pPr marL="0" indent="0">
              <a:spcBef>
                <a:spcPts val="600"/>
              </a:spcBef>
              <a:buNone/>
            </a:pPr>
            <a:r>
              <a:rPr lang="el-GR" sz="1200" dirty="0"/>
              <a:t>Μια ευθεία διακεκομμένη γραμμή σχεδιάζεται κάθετα από το σημείο </a:t>
            </a:r>
            <a:r>
              <a:rPr lang="en-US" sz="1200" dirty="0"/>
              <a:t>C</a:t>
            </a:r>
            <a:r>
              <a:rPr lang="el-GR" sz="1200" dirty="0"/>
              <a:t> έως το σημείο Β και από το σημείο </a:t>
            </a:r>
            <a:r>
              <a:rPr lang="en-US" sz="1200" dirty="0"/>
              <a:t>C</a:t>
            </a:r>
            <a:r>
              <a:rPr lang="el-GR" sz="1200" dirty="0"/>
              <a:t>, στο σημείο Υ στον οριζόντιο άξονα. Μια άλλη διακεκομμένη γραμμή σχεδιάζεται κάθετα από το δεύτερο σημείο στη γραμμή </a:t>
            </a:r>
            <a:r>
              <a:rPr lang="el-GR" sz="1200" dirty="0" smtClean="0"/>
              <a:t>ZZ </a:t>
            </a:r>
            <a:r>
              <a:rPr lang="el-GR" sz="1200" dirty="0"/>
              <a:t>σε ένα σημείο με την ένδειξη </a:t>
            </a:r>
            <a:r>
              <a:rPr lang="el-GR" sz="1200" dirty="0" smtClean="0"/>
              <a:t>Y</a:t>
            </a:r>
            <a:r>
              <a:rPr lang="el-GR" sz="1200" baseline="-25000" dirty="0" smtClean="0"/>
              <a:t>TB</a:t>
            </a:r>
            <a:r>
              <a:rPr lang="el-GR" sz="1200" dirty="0" smtClean="0"/>
              <a:t>, </a:t>
            </a:r>
            <a:r>
              <a:rPr lang="el-GR" sz="1200" dirty="0"/>
              <a:t>στον οριζόντιο άξονα. Υπάρχουν δύο βέλη προς τα πάνω μεταξύ της γραμμής </a:t>
            </a:r>
            <a:r>
              <a:rPr lang="el-GR" sz="1200" dirty="0" smtClean="0"/>
              <a:t>ZZ </a:t>
            </a:r>
            <a:r>
              <a:rPr lang="el-GR" sz="1200" dirty="0"/>
              <a:t>και της γραμμής </a:t>
            </a:r>
            <a:r>
              <a:rPr lang="el-GR" sz="1200" dirty="0" smtClean="0"/>
              <a:t>AA</a:t>
            </a:r>
            <a:r>
              <a:rPr lang="el-GR" sz="1200" dirty="0"/>
              <a:t>, που συμβολίζουν τις </a:t>
            </a:r>
            <a:r>
              <a:rPr lang="el-GR" sz="1200" dirty="0" smtClean="0"/>
              <a:t>«Εξαγωγές </a:t>
            </a:r>
            <a:r>
              <a:rPr lang="el-GR" sz="1200" dirty="0"/>
              <a:t>(X</a:t>
            </a:r>
            <a:r>
              <a:rPr lang="el-GR" sz="1200" dirty="0" smtClean="0"/>
              <a:t>)».</a:t>
            </a:r>
            <a:endParaRPr lang="el-GR" sz="1200" dirty="0"/>
          </a:p>
          <a:p>
            <a:pPr marL="0" indent="0">
              <a:spcBef>
                <a:spcPts val="600"/>
              </a:spcBef>
              <a:buNone/>
            </a:pPr>
            <a:endParaRPr lang="el-GR" sz="1200" dirty="0"/>
          </a:p>
          <a:p>
            <a:pPr marL="0" indent="0">
              <a:spcBef>
                <a:spcPts val="600"/>
              </a:spcBef>
              <a:buNone/>
            </a:pPr>
            <a:r>
              <a:rPr lang="el-GR" sz="1200" dirty="0"/>
              <a:t>Το τέταρτο γράφημα απεικονίζει τη σχέση μεταξύ καθαρών εξαγωγών και παραγωγής. Δείχνει το πρώτο και το τέταρτο τεταρτημόριο ενός επιπέδου συντεταγμένων, με τον κατακόρυφο άξονα με την ένδειξη </a:t>
            </a:r>
            <a:r>
              <a:rPr lang="el-GR" sz="1200" dirty="0" smtClean="0"/>
              <a:t>«Καθαρές </a:t>
            </a:r>
            <a:r>
              <a:rPr lang="el-GR" sz="1200" dirty="0"/>
              <a:t>εξαγωγές, </a:t>
            </a:r>
            <a:r>
              <a:rPr lang="el-GR" sz="1200" dirty="0" smtClean="0"/>
              <a:t>NX». </a:t>
            </a:r>
            <a:r>
              <a:rPr lang="el-GR" sz="1200" dirty="0"/>
              <a:t>Μια αρνητικής κλίσης ευθεία με την ένδειξη </a:t>
            </a:r>
            <a:r>
              <a:rPr lang="el-GR" sz="1200" dirty="0" smtClean="0"/>
              <a:t>NX </a:t>
            </a:r>
            <a:r>
              <a:rPr lang="el-GR" sz="1200" dirty="0"/>
              <a:t>σχεδιάζεται από τον κατακόρυφο άξονα, η οποία διέρχεται από ένα σημείο που αντιστοιχεί στο σημείο με την ένδειξη </a:t>
            </a:r>
            <a:r>
              <a:rPr lang="el-GR" sz="1200" dirty="0" smtClean="0"/>
              <a:t>Y</a:t>
            </a:r>
            <a:r>
              <a:rPr lang="el-GR" sz="1200" baseline="-25000" dirty="0" smtClean="0"/>
              <a:t>TB</a:t>
            </a:r>
            <a:r>
              <a:rPr lang="el-GR" sz="1200" dirty="0" smtClean="0"/>
              <a:t> </a:t>
            </a:r>
            <a:r>
              <a:rPr lang="el-GR" sz="1200" dirty="0"/>
              <a:t>στο τρίτο γράφημα στον οριζόντιο άξονα, στο τέταρτο τεταρτημόριο. Η περιοχή κάτω από την ευθεία αλλά πάνω από τον οριζόντιο άξονα φέρει την ένδειξη </a:t>
            </a:r>
            <a:r>
              <a:rPr lang="el-GR" sz="1200" dirty="0" smtClean="0"/>
              <a:t>«Εμπορικό πλεόνασμα». </a:t>
            </a:r>
            <a:r>
              <a:rPr lang="el-GR" sz="1200" dirty="0"/>
              <a:t>Η περιοχή πάνω από την ευθεία αλλά κάτω από τον οριζόντιο άξονα φέρει την ένδειξη </a:t>
            </a:r>
            <a:r>
              <a:rPr lang="el-GR" sz="1200" dirty="0" smtClean="0"/>
              <a:t>«Εμπορικό έλλειμμα».</a:t>
            </a:r>
            <a:endParaRPr lang="el-GR" sz="1200" dirty="0"/>
          </a:p>
          <a:p>
            <a:pPr marL="0" indent="0">
              <a:spcBef>
                <a:spcPts val="600"/>
              </a:spcBef>
              <a:buNone/>
            </a:pPr>
            <a:endParaRPr lang="el-GR" sz="1200" dirty="0"/>
          </a:p>
          <a:p>
            <a:pPr marL="0" indent="0">
              <a:spcBef>
                <a:spcPts val="600"/>
              </a:spcBef>
              <a:buNone/>
            </a:pPr>
            <a:r>
              <a:rPr lang="el-GR" sz="1200" dirty="0"/>
              <a:t>Μια διακεκομμένη γραμμή σχεδιάζεται κατακόρυφα από το σημείο </a:t>
            </a:r>
            <a:r>
              <a:rPr lang="el-GR" sz="1200" dirty="0" smtClean="0"/>
              <a:t>Y</a:t>
            </a:r>
            <a:r>
              <a:rPr lang="el-GR" sz="1200" baseline="-25000" dirty="0" smtClean="0"/>
              <a:t>TB</a:t>
            </a:r>
            <a:r>
              <a:rPr lang="el-GR" sz="1200" dirty="0" smtClean="0"/>
              <a:t> στο </a:t>
            </a:r>
            <a:r>
              <a:rPr lang="el-GR" sz="1200" dirty="0"/>
              <a:t>τρίτο γράφημα στο σημείο </a:t>
            </a:r>
            <a:r>
              <a:rPr lang="el-GR" sz="1200" dirty="0" smtClean="0"/>
              <a:t>Y</a:t>
            </a:r>
            <a:r>
              <a:rPr lang="el-GR" sz="1200" baseline="-25000" dirty="0" smtClean="0"/>
              <a:t>TB</a:t>
            </a:r>
            <a:r>
              <a:rPr lang="el-GR" sz="1200" dirty="0" smtClean="0"/>
              <a:t> στο </a:t>
            </a:r>
            <a:r>
              <a:rPr lang="el-GR" sz="1200" dirty="0"/>
              <a:t>τέταρτο γράφημα. Μια άλλη διακεκομμένη γραμμή σχεδιάζεται κάθετα από το σημείο Y στο τρίτο γράφημα μέσω της γραμμής </a:t>
            </a:r>
            <a:r>
              <a:rPr lang="el-GR" sz="1200" dirty="0" smtClean="0"/>
              <a:t>NX </a:t>
            </a:r>
            <a:r>
              <a:rPr lang="el-GR" sz="1200" dirty="0"/>
              <a:t>στον οριζόντιο άξονα του τέταρτου γραφήματος. Το τμήμα της δεύτερης διακεκομμένης γραμμής μεταξύ της γραμμής </a:t>
            </a:r>
            <a:r>
              <a:rPr lang="el-GR" sz="1200" dirty="0" smtClean="0"/>
              <a:t>NX </a:t>
            </a:r>
            <a:r>
              <a:rPr lang="el-GR" sz="1200" dirty="0"/>
              <a:t>και του οριζόντιου άξονα φέρει την ένδειξη </a:t>
            </a:r>
            <a:r>
              <a:rPr lang="el-GR" sz="1200" dirty="0" smtClean="0"/>
              <a:t>BC.</a:t>
            </a:r>
            <a:endParaRPr lang="el-GR" sz="1200"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6</a:t>
            </a:fld>
            <a:endParaRPr lang="en-US" dirty="0"/>
          </a:p>
        </p:txBody>
      </p:sp>
    </p:spTree>
    <p:extLst>
      <p:ext uri="{BB962C8B-B14F-4D97-AF65-F5344CB8AC3E}">
        <p14:creationId xmlns:p14="http://schemas.microsoft.com/office/powerpoint/2010/main" xmlns="" val="21249796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sz="1200" b="0" i="0" u="none" strike="noStrike" kern="1200" baseline="0" dirty="0">
                <a:solidFill>
                  <a:schemeClr val="tx1"/>
                </a:solidFill>
                <a:latin typeface="+mn-lt"/>
                <a:ea typeface="+mn-ea"/>
                <a:cs typeface="+mn-cs"/>
              </a:rPr>
              <a:t>Στο Σχήμα 18-1(α), η γραμμή DD απεικονίζει την εγχώρια ζήτηση, C + I + G, ως συνάρτηση της παραγωγής, Y. Για να καταλήξουμε στη ζήτηση για εγχώρια αγαθά, πρέπει πρώτα να αφαιρέσουμε τις εισαγωγές. Αυτό γίνεται στο Σχήμα 18-1(β) και μας δίνει τη γραμμή AA, η οποία αντιπροσωπεύει την εγχώρια ζήτηση για εγχώρια αγαθά. Τέλος, πρέπει να προσθέσουμε τις εξαγωγές. Αυτό γίνεται στο Σχήμα 18-1(γ) και μας δίνει τη γραμμή ZZ, η οποία είναι πάνω από το AA. Η γραμμή ZZ αντιπροσωπεύει τη ζήτηση για εγχώρια αγαθά. Αυτή η σχέση μεταξύ καθαρών εξαγωγών και παραγωγής αναπαρίσταται ως η γραμμή NX (για Καθαρές εξαγωγές) στο Σχήμα 18-1(δ).</a:t>
            </a:r>
          </a:p>
        </p:txBody>
      </p:sp>
      <p:sp>
        <p:nvSpPr>
          <p:cNvPr id="4" name="Slide Number Placeholder 3"/>
          <p:cNvSpPr>
            <a:spLocks noGrp="1"/>
          </p:cNvSpPr>
          <p:nvPr>
            <p:ph type="sldNum" sz="quarter" idx="10"/>
          </p:nvPr>
        </p:nvSpPr>
        <p:spPr/>
        <p:txBody>
          <a:bodyPr/>
          <a:lstStyle/>
          <a:p>
            <a:fld id="{A73D6722-9B4D-4E29-B226-C325925A8118}" type="slidenum">
              <a:rPr lang="en-US" smtClean="0"/>
              <a:pPr/>
              <a:t>7</a:t>
            </a:fld>
            <a:endParaRPr lang="en-US" dirty="0"/>
          </a:p>
        </p:txBody>
      </p:sp>
    </p:spTree>
    <p:extLst>
      <p:ext uri="{BB962C8B-B14F-4D97-AF65-F5344CB8AC3E}">
        <p14:creationId xmlns:p14="http://schemas.microsoft.com/office/powerpoint/2010/main" xmlns="" val="21249796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dirty="0"/>
              <a:t>Η εξίσωση 18.4 δείχνει τη συνθήκη ισορροπίας που καθορίζει την παραγωγή ως συνάρτηση όλων των μεταβλητών που λαμβάνουμε ως δεδομένες, από τους φόρους έως την πραγματική συναλλαγματική ισοτιμία, έως την ξένη παραγωγή.</a:t>
            </a:r>
          </a:p>
        </p:txBody>
      </p:sp>
      <p:sp>
        <p:nvSpPr>
          <p:cNvPr id="4" name="Slide Number Placeholder 3"/>
          <p:cNvSpPr>
            <a:spLocks noGrp="1"/>
          </p:cNvSpPr>
          <p:nvPr>
            <p:ph type="sldNum" sz="quarter" idx="10"/>
          </p:nvPr>
        </p:nvSpPr>
        <p:spPr/>
        <p:txBody>
          <a:bodyPr/>
          <a:lstStyle/>
          <a:p>
            <a:fld id="{A73D6722-9B4D-4E29-B226-C325925A8118}" type="slidenum">
              <a:rPr lang="en-US" smtClean="0"/>
              <a:pPr/>
              <a:t>8</a:t>
            </a:fld>
            <a:endParaRPr lang="en-US" dirty="0"/>
          </a:p>
        </p:txBody>
      </p:sp>
    </p:spTree>
    <p:extLst>
      <p:ext uri="{BB962C8B-B14F-4D97-AF65-F5344CB8AC3E}">
        <p14:creationId xmlns:p14="http://schemas.microsoft.com/office/powerpoint/2010/main" xmlns="" val="21249796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l-GR" sz="1200" b="0" i="0" u="none" strike="noStrike" kern="1200" baseline="0" dirty="0">
                <a:solidFill>
                  <a:schemeClr val="tx1"/>
                </a:solidFill>
                <a:latin typeface="+mn-lt"/>
                <a:ea typeface="+mn-ea"/>
                <a:cs typeface="+mn-cs"/>
              </a:rPr>
              <a:t>Το Σχήμα 18.2 αναπαριστά την Εξίσωση 18.4 γραφικά με πιο φιλικό προς το χρήστη τρόπο.</a:t>
            </a:r>
          </a:p>
          <a:p>
            <a:pPr defTabSz="931774">
              <a:defRPr/>
            </a:pPr>
            <a:endParaRPr lang="el-GR" sz="1200" b="0" i="0" u="none" strike="noStrike" kern="1200" baseline="0" dirty="0">
              <a:solidFill>
                <a:schemeClr val="tx1"/>
              </a:solidFill>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9</a:t>
            </a:fld>
            <a:endParaRPr lang="en-US" dirty="0"/>
          </a:p>
        </p:txBody>
      </p:sp>
    </p:spTree>
    <p:extLst>
      <p:ext uri="{BB962C8B-B14F-4D97-AF65-F5344CB8AC3E}">
        <p14:creationId xmlns:p14="http://schemas.microsoft.com/office/powerpoint/2010/main" xmlns="" val="21249796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bwMode="white">
          <a:xfrm>
            <a:off x="0" y="0"/>
            <a:ext cx="9144000" cy="3886200"/>
          </a:xfrm>
          <a:prstGeom prst="rect">
            <a:avLst/>
          </a:prstGeom>
          <a:solidFill>
            <a:srgbClr val="007FA3"/>
          </a:solidFill>
          <a:ln>
            <a:solidFill>
              <a:srgbClr val="007FA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762000"/>
            <a:ext cx="7772400" cy="2838451"/>
          </a:xfrm>
        </p:spPr>
        <p:txBody>
          <a:bodyPr anchor="b">
            <a:noAutofit/>
          </a:bodyPr>
          <a:lstStyle>
            <a:lvl1pPr algn="l">
              <a:defRPr sz="36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74687" y="3962400"/>
            <a:ext cx="7794626" cy="1752600"/>
          </a:xfrm>
        </p:spPr>
        <p:txBody>
          <a:bodyPr>
            <a:noAutofit/>
          </a:bodyPr>
          <a:lstStyle>
            <a:lvl1pPr marL="0" indent="0" algn="l">
              <a:spcBef>
                <a:spcPts val="0"/>
              </a:spcBef>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2"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5/21/2022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
        <p:nvSpPr>
          <p:cNvPr id="9" name="TextBox 8"/>
          <p:cNvSpPr txBox="1"/>
          <p:nvPr userDrawn="1"/>
        </p:nvSpPr>
        <p:spPr>
          <a:xfrm>
            <a:off x="1533525" y="6374626"/>
            <a:ext cx="7162800" cy="276999"/>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en-US" sz="1200" dirty="0">
                <a:latin typeface="Verdana" panose="020B0604030504040204" pitchFamily="34" charset="0"/>
              </a:rPr>
              <a:t>Copyright © 2020 by Pearson Education, Inc. All Rights Reserved</a:t>
            </a:r>
          </a:p>
        </p:txBody>
      </p:sp>
      <p:pic>
        <p:nvPicPr>
          <p:cNvPr id="11" name="Picture 10" descr="Pearson Logo"/>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457200" y="6376789"/>
            <a:ext cx="918000" cy="279915"/>
          </a:xfrm>
          <a:prstGeom prst="rect">
            <a:avLst/>
          </a:prstGeom>
        </p:spPr>
      </p:pic>
    </p:spTree>
    <p:extLst>
      <p:ext uri="{BB962C8B-B14F-4D97-AF65-F5344CB8AC3E}">
        <p14:creationId xmlns:p14="http://schemas.microsoft.com/office/powerpoint/2010/main" xmlns="" val="887980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1"/>
            <a:ext cx="8229600" cy="8382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47675" y="3048000"/>
            <a:ext cx="8229600" cy="6096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5/21/2022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
        <p:nvSpPr>
          <p:cNvPr id="5" name="Content Placeholder 4"/>
          <p:cNvSpPr>
            <a:spLocks noGrp="1"/>
          </p:cNvSpPr>
          <p:nvPr>
            <p:ph sz="quarter" idx="14"/>
          </p:nvPr>
        </p:nvSpPr>
        <p:spPr>
          <a:xfrm>
            <a:off x="457200" y="4495800"/>
            <a:ext cx="8153400" cy="685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Tree>
    <p:extLst>
      <p:ext uri="{BB962C8B-B14F-4D97-AF65-F5344CB8AC3E}">
        <p14:creationId xmlns:p14="http://schemas.microsoft.com/office/powerpoint/2010/main" xmlns="" val="20580261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1"/>
            <a:ext cx="8229600" cy="8382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47675" y="2771775"/>
            <a:ext cx="8229600" cy="6096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5/21/2022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
        <p:nvSpPr>
          <p:cNvPr id="5" name="Content Placeholder 4"/>
          <p:cNvSpPr>
            <a:spLocks noGrp="1"/>
          </p:cNvSpPr>
          <p:nvPr>
            <p:ph sz="quarter" idx="14"/>
          </p:nvPr>
        </p:nvSpPr>
        <p:spPr>
          <a:xfrm>
            <a:off x="457200" y="3686175"/>
            <a:ext cx="8153400" cy="685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9" name="Content Placeholder 8"/>
          <p:cNvSpPr>
            <a:spLocks noGrp="1"/>
          </p:cNvSpPr>
          <p:nvPr>
            <p:ph sz="quarter" idx="15"/>
          </p:nvPr>
        </p:nvSpPr>
        <p:spPr>
          <a:xfrm>
            <a:off x="457200" y="5029200"/>
            <a:ext cx="8153400" cy="76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Tree>
    <p:extLst>
      <p:ext uri="{BB962C8B-B14F-4D97-AF65-F5344CB8AC3E}">
        <p14:creationId xmlns:p14="http://schemas.microsoft.com/office/powerpoint/2010/main" xmlns="" val="18363517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5/21/2022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
        <p:nvSpPr>
          <p:cNvPr id="9" name="Content Placeholder 2"/>
          <p:cNvSpPr>
            <a:spLocks noGrp="1"/>
          </p:cNvSpPr>
          <p:nvPr>
            <p:ph idx="14"/>
          </p:nvPr>
        </p:nvSpPr>
        <p:spPr>
          <a:xfrm>
            <a:off x="609600" y="41148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xmlns="" val="31837902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447800"/>
            <a:ext cx="7772400" cy="2152651"/>
          </a:xfrm>
        </p:spPr>
        <p:txBody>
          <a:bodyPr anchor="b">
            <a:noAutofit/>
          </a:bodyPr>
          <a:lstStyle>
            <a:lvl1pPr algn="l">
              <a:defRPr sz="3400" b="1" cap="none" baseline="0">
                <a:solidFill>
                  <a:srgbClr val="007FA3"/>
                </a:solidFill>
              </a:defRPr>
            </a:lvl1pPr>
          </a:lstStyle>
          <a:p>
            <a:r>
              <a:rPr lang="en-US" dirty="0"/>
              <a:t>Click to edit Master title style</a:t>
            </a:r>
          </a:p>
        </p:txBody>
      </p:sp>
      <p:sp>
        <p:nvSpPr>
          <p:cNvPr id="3" name="Text Placeholder 2"/>
          <p:cNvSpPr>
            <a:spLocks noGrp="1"/>
          </p:cNvSpPr>
          <p:nvPr>
            <p:ph type="body" idx="1"/>
          </p:nvPr>
        </p:nvSpPr>
        <p:spPr>
          <a:xfrm>
            <a:off x="674687" y="3962400"/>
            <a:ext cx="7794627" cy="1752600"/>
          </a:xfrm>
        </p:spPr>
        <p:txBody>
          <a:bodyPr anchor="t">
            <a:noAutofit/>
          </a:bodyPr>
          <a:lstStyle>
            <a:lvl1pPr marL="0" indent="0">
              <a:spcBef>
                <a:spcPts val="0"/>
              </a:spcBef>
              <a:buNone/>
              <a:defRPr sz="1600">
                <a:solidFill>
                  <a:srgbClr val="007FA3"/>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9"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5/21/2022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xmlns="" val="37547041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Click to edit Master title style</a:t>
            </a:r>
          </a:p>
        </p:txBody>
      </p:sp>
      <p:sp>
        <p:nvSpPr>
          <p:cNvPr id="9" name="Footer Placeholder 3"/>
          <p:cNvSpPr>
            <a:spLocks noGrp="1"/>
          </p:cNvSpPr>
          <p:nvPr>
            <p:ph type="ftr" sz="quarter" idx="11"/>
          </p:nvPr>
        </p:nvSpPr>
        <p:spPr>
          <a:xfrm>
            <a:off x="93969" y="6172200"/>
            <a:ext cx="8595360" cy="235463"/>
          </a:xfrm>
        </p:spPr>
        <p:txBody>
          <a:bodyPr/>
          <a:lstStyle/>
          <a:p>
            <a:endParaRPr lang="en-US" dirty="0"/>
          </a:p>
        </p:txBody>
      </p:sp>
      <p:sp>
        <p:nvSpPr>
          <p:cNvPr id="3" name="Date Placeholder 2"/>
          <p:cNvSpPr>
            <a:spLocks noGrp="1"/>
          </p:cNvSpPr>
          <p:nvPr>
            <p:ph type="dt" sz="half" idx="10"/>
          </p:nvPr>
        </p:nvSpPr>
        <p:spPr/>
        <p:txBody>
          <a:bodyPr/>
          <a:lstStyle/>
          <a:p>
            <a:fld id="{A9DF6EFB-3F44-496C-A842-1E0B3D3B975A}" type="datetimeFigureOut">
              <a:rPr lang="en-US" smtClean="0"/>
              <a:pPr/>
              <a:t>5/21/2022</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xmlns="" val="18551265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8"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5/21/2022</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sp>
        <p:nvSpPr>
          <p:cNvPr id="7" name="TextBox 6"/>
          <p:cNvSpPr txBox="1"/>
          <p:nvPr userDrawn="1"/>
        </p:nvSpPr>
        <p:spPr>
          <a:xfrm>
            <a:off x="1533525" y="6374626"/>
            <a:ext cx="7162800" cy="276999"/>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en-US" sz="1200" dirty="0">
                <a:latin typeface="Verdana" panose="020B0604030504040204" pitchFamily="34" charset="0"/>
              </a:rPr>
              <a:t>Copyright © 2020 by Pearson Education, Inc. All Rights Reserved</a:t>
            </a:r>
          </a:p>
        </p:txBody>
      </p:sp>
      <p:pic>
        <p:nvPicPr>
          <p:cNvPr id="11" name="Picture 10" descr="Pearson Logo"/>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457200" y="6376789"/>
            <a:ext cx="918000" cy="279915"/>
          </a:xfrm>
          <a:prstGeom prst="rect">
            <a:avLst/>
          </a:prstGeom>
        </p:spPr>
      </p:pic>
    </p:spTree>
    <p:extLst>
      <p:ext uri="{BB962C8B-B14F-4D97-AF65-F5344CB8AC3E}">
        <p14:creationId xmlns:p14="http://schemas.microsoft.com/office/powerpoint/2010/main" xmlns="" val="37111366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userDrawn="1">
  <p:cSld name="3_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93969" y="6165337"/>
            <a:ext cx="8595360" cy="235463"/>
          </a:xfrm>
        </p:spPr>
        <p:txBody>
          <a:bodyPr/>
          <a:lstStyle/>
          <a:p>
            <a:endParaRPr lang="en-US" dirty="0">
              <a:solidFill>
                <a:prstClr val="black"/>
              </a:solidFill>
            </a:endParaRPr>
          </a:p>
        </p:txBody>
      </p:sp>
      <p:sp>
        <p:nvSpPr>
          <p:cNvPr id="4" name="Date Placeholder 3"/>
          <p:cNvSpPr>
            <a:spLocks noGrp="1"/>
          </p:cNvSpPr>
          <p:nvPr>
            <p:ph type="dt" sz="half" idx="11"/>
          </p:nvPr>
        </p:nvSpPr>
        <p:spPr/>
        <p:txBody>
          <a:bodyPr/>
          <a:lstStyle/>
          <a:p>
            <a:fld id="{A9DF6EFB-3F44-496C-A842-1E0B3D3B975A}" type="datetimeFigureOut">
              <a:rPr lang="en-US" smtClean="0">
                <a:solidFill>
                  <a:prstClr val="white"/>
                </a:solidFill>
              </a:rPr>
              <a:pPr/>
              <a:t>5/21/2022</a:t>
            </a:fld>
            <a:endParaRPr lang="en-US" dirty="0">
              <a:solidFill>
                <a:prstClr val="white"/>
              </a:solidFill>
            </a:endParaRPr>
          </a:p>
        </p:txBody>
      </p:sp>
      <p:sp>
        <p:nvSpPr>
          <p:cNvPr id="5" name="Slide Number Placeholder 4"/>
          <p:cNvSpPr>
            <a:spLocks noGrp="1"/>
          </p:cNvSpPr>
          <p:nvPr>
            <p:ph type="sldNum" sz="quarter" idx="12"/>
          </p:nvPr>
        </p:nvSpPr>
        <p:spPr/>
        <p:txBody>
          <a:bodyPr/>
          <a:lstStyle/>
          <a:p>
            <a:fld id="{200B2350-5261-4F5C-9DF5-EF0D264FC8D2}" type="slidenum">
              <a:rPr lang="en-US" smtClean="0">
                <a:solidFill>
                  <a:prstClr val="white"/>
                </a:solidFill>
              </a:rPr>
              <a:pPr/>
              <a:t>‹#›</a:t>
            </a:fld>
            <a:endParaRPr lang="en-US" dirty="0">
              <a:solidFill>
                <a:prstClr val="white"/>
              </a:solidFill>
            </a:endParaRPr>
          </a:p>
        </p:txBody>
      </p:sp>
      <p:pic>
        <p:nvPicPr>
          <p:cNvPr id="12" name="Picture 11" descr="Pearson Logo"/>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457200" y="6376789"/>
            <a:ext cx="918000" cy="279915"/>
          </a:xfrm>
          <a:prstGeom prst="rect">
            <a:avLst/>
          </a:prstGeom>
        </p:spPr>
      </p:pic>
      <p:sp>
        <p:nvSpPr>
          <p:cNvPr id="14" name="Content Placeholder 16"/>
          <p:cNvSpPr>
            <a:spLocks noGrp="1"/>
          </p:cNvSpPr>
          <p:nvPr>
            <p:ph sz="quarter" idx="19" hasCustomPrompt="1"/>
          </p:nvPr>
        </p:nvSpPr>
        <p:spPr>
          <a:xfrm>
            <a:off x="2906049" y="6416475"/>
            <a:ext cx="5943600" cy="184666"/>
          </a:xfrm>
          <a:prstGeom prst="rect">
            <a:avLst/>
          </a:prstGeom>
        </p:spPr>
        <p:txBody>
          <a:bodyPr wrap="square" lIns="0" tIns="0" rIns="0" bIns="0">
            <a:spAutoFit/>
          </a:bodyPr>
          <a:lstStyle>
            <a:lvl1pPr marL="0" indent="0" eaLnBrk="1" fontAlgn="auto" hangingPunct="1">
              <a:spcBef>
                <a:spcPts val="0"/>
              </a:spcBef>
              <a:spcAft>
                <a:spcPts val="0"/>
              </a:spcAft>
              <a:buNone/>
              <a:defRPr sz="1200">
                <a:latin typeface="Verdana" panose="020B0604030504040204" pitchFamily="34" charset="0"/>
                <a:ea typeface="Verdana" panose="020B0604030504040204" pitchFamily="34" charset="0"/>
                <a:cs typeface="Verdana" panose="020B0604030504040204" pitchFamily="34" charset="0"/>
              </a:defRPr>
            </a:lvl1pPr>
            <a:lvl2pPr marL="457200" indent="0">
              <a:buNone/>
              <a:defRPr sz="1200">
                <a:latin typeface="Verdana" panose="020B0604030504040204" pitchFamily="34" charset="0"/>
                <a:ea typeface="Verdana" panose="020B0604030504040204" pitchFamily="34" charset="0"/>
                <a:cs typeface="Verdana" panose="020B0604030504040204" pitchFamily="34" charset="0"/>
              </a:defRPr>
            </a:lvl2pPr>
            <a:lvl3pPr marL="914400" indent="0">
              <a:buNone/>
              <a:defRPr sz="1200">
                <a:latin typeface="Verdana" panose="020B0604030504040204" pitchFamily="34" charset="0"/>
                <a:ea typeface="Verdana" panose="020B0604030504040204" pitchFamily="34" charset="0"/>
                <a:cs typeface="Verdana" panose="020B0604030504040204" pitchFamily="34" charset="0"/>
              </a:defRPr>
            </a:lvl3pPr>
            <a:lvl4pPr marL="1371600" indent="0">
              <a:buNone/>
              <a:defRPr sz="1200">
                <a:latin typeface="Verdana" panose="020B0604030504040204" pitchFamily="34" charset="0"/>
                <a:ea typeface="Verdana" panose="020B0604030504040204" pitchFamily="34" charset="0"/>
                <a:cs typeface="Verdana" panose="020B0604030504040204" pitchFamily="34" charset="0"/>
              </a:defRPr>
            </a:lvl4pPr>
            <a:lvl5pPr marL="1828800" indent="0">
              <a:buNone/>
              <a:defRPr sz="1200">
                <a:latin typeface="Verdana" panose="020B0604030504040204" pitchFamily="34" charset="0"/>
                <a:ea typeface="Verdana" panose="020B0604030504040204" pitchFamily="34" charset="0"/>
                <a:cs typeface="Verdana" panose="020B0604030504040204" pitchFamily="34" charset="0"/>
              </a:defRPr>
            </a:lvl5pPr>
          </a:lstStyle>
          <a:p>
            <a:pPr eaLnBrk="1" fontAlgn="auto" hangingPunct="1">
              <a:spcBef>
                <a:spcPts val="0"/>
              </a:spcBef>
              <a:spcAft>
                <a:spcPts val="0"/>
              </a:spcAft>
              <a:defRPr/>
            </a:pPr>
            <a:r>
              <a:rPr lang="en-US" altLang="en-US" sz="1200" dirty="0">
                <a:latin typeface="Verdana" panose="020B0604030504040204" pitchFamily="34" charset="0"/>
                <a:ea typeface="Verdana" panose="020B0604030504040204" pitchFamily="34" charset="0"/>
                <a:cs typeface="Verdana" panose="020B0604030504040204" pitchFamily="34" charset="0"/>
              </a:rPr>
              <a:t>Copyright © </a:t>
            </a:r>
            <a:r>
              <a:rPr lang="en-IN" sz="1200" dirty="0">
                <a:latin typeface="Verdana" panose="020B0604030504040204" pitchFamily="34" charset="0"/>
                <a:ea typeface="Verdana" panose="020B0604030504040204" pitchFamily="34" charset="0"/>
                <a:cs typeface="Verdana" panose="020B0604030504040204" pitchFamily="34" charset="0"/>
              </a:rPr>
              <a:t>2021, 2017, 2013</a:t>
            </a:r>
            <a:r>
              <a:rPr lang="en-US" altLang="en-US" sz="1200" dirty="0">
                <a:latin typeface="Verdana" panose="020B0604030504040204" pitchFamily="34" charset="0"/>
                <a:ea typeface="Verdana" panose="020B0604030504040204" pitchFamily="34" charset="0"/>
                <a:cs typeface="Verdana" panose="020B0604030504040204" pitchFamily="34" charset="0"/>
              </a:rPr>
              <a:t> Pearson Education, Inc. All Rights Reserved</a:t>
            </a:r>
          </a:p>
        </p:txBody>
      </p:sp>
      <p:sp>
        <p:nvSpPr>
          <p:cNvPr id="3" name="Picture Placeholder 2"/>
          <p:cNvSpPr>
            <a:spLocks noGrp="1"/>
          </p:cNvSpPr>
          <p:nvPr>
            <p:ph type="pic" sz="quarter" idx="20"/>
          </p:nvPr>
        </p:nvSpPr>
        <p:spPr>
          <a:xfrm>
            <a:off x="762000" y="2057400"/>
            <a:ext cx="3429000" cy="3657600"/>
          </a:xfrm>
        </p:spPr>
        <p:txBody>
          <a:bodyPr/>
          <a:lstStyle/>
          <a:p>
            <a:endParaRPr lang="en-IN"/>
          </a:p>
        </p:txBody>
      </p:sp>
    </p:spTree>
    <p:extLst>
      <p:ext uri="{BB962C8B-B14F-4D97-AF65-F5344CB8AC3E}">
        <p14:creationId xmlns:p14="http://schemas.microsoft.com/office/powerpoint/2010/main" xmlns="" val="12573219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6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5/21/2022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xmlns="" val="21633366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93969" y="6165337"/>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5/21/2022</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pic>
        <p:nvPicPr>
          <p:cNvPr id="13" name="Picture 12" descr="Pearson Logo"/>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457200" y="6376789"/>
            <a:ext cx="918000" cy="279915"/>
          </a:xfrm>
          <a:prstGeom prst="rect">
            <a:avLst/>
          </a:prstGeom>
        </p:spPr>
      </p:pic>
    </p:spTree>
    <p:extLst>
      <p:ext uri="{BB962C8B-B14F-4D97-AF65-F5344CB8AC3E}">
        <p14:creationId xmlns:p14="http://schemas.microsoft.com/office/powerpoint/2010/main" xmlns="" val="2981062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16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Click to add Learning Objective(s)</a:t>
            </a:r>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2" name="Footer Placeholder 2"/>
          <p:cNvSpPr>
            <a:spLocks noGrp="1"/>
          </p:cNvSpPr>
          <p:nvPr>
            <p:ph type="ftr" sz="quarter" idx="10"/>
          </p:nvPr>
        </p:nvSpPr>
        <p:spPr>
          <a:xfrm>
            <a:off x="93969" y="6172200"/>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5/21/2022</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xmlns="" val="1152463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lvl1pPr>
              <a:defRPr sz="3600">
                <a:latin typeface="+mj-lt"/>
              </a:defRPr>
            </a:lvl1pPr>
          </a:lstStyle>
          <a:p>
            <a:r>
              <a:rPr lang="en-US" dirty="0"/>
              <a:t>Click to edit Master title style</a:t>
            </a:r>
          </a:p>
        </p:txBody>
      </p:sp>
      <p:sp>
        <p:nvSpPr>
          <p:cNvPr id="3" name="Content Placeholder 2"/>
          <p:cNvSpPr>
            <a:spLocks noGrp="1"/>
          </p:cNvSpPr>
          <p:nvPr>
            <p:ph idx="1"/>
          </p:nvPr>
        </p:nvSpPr>
        <p:spPr/>
        <p:txBody>
          <a:bodyPr/>
          <a:lstStyle>
            <a:lvl1pPr>
              <a:buClr>
                <a:srgbClr val="007FA3"/>
              </a:buClr>
              <a:buSzPct val="100000"/>
              <a:defRPr/>
            </a:lvl1pPr>
            <a:lvl2pPr>
              <a:buClr>
                <a:srgbClr val="007FA3"/>
              </a:buClr>
              <a:defRPr/>
            </a:lvl2pPr>
            <a:lvl3pPr>
              <a:buClr>
                <a:srgbClr val="007FA3"/>
              </a:buClr>
              <a:defRPr/>
            </a:lvl3pPr>
            <a:lvl4pPr>
              <a:buClr>
                <a:srgbClr val="007FA3"/>
              </a:buClr>
              <a:defRPr/>
            </a:lvl4pPr>
            <a:lvl5pPr>
              <a:buClr>
                <a:srgbClr val="007FA3"/>
              </a:buClr>
              <a:defRPr/>
            </a:lvl5pPr>
            <a:lvl6pPr>
              <a:buClr>
                <a:srgbClr val="007FA3"/>
              </a:buClr>
              <a:defRPr/>
            </a:lvl6pPr>
            <a:lvl7pPr>
              <a:buClr>
                <a:srgbClr val="007FA3"/>
              </a:buClr>
              <a:defRPr/>
            </a:lvl7pPr>
            <a:lvl8pPr>
              <a:buClr>
                <a:srgbClr val="007FA3"/>
              </a:buClr>
              <a:defRPr/>
            </a:lvl8pPr>
            <a:lvl9pPr>
              <a:buClr>
                <a:srgbClr val="007FA3"/>
              </a:buCl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6" name="Footer Placeholder 4"/>
          <p:cNvSpPr>
            <a:spLocks noGrp="1"/>
          </p:cNvSpPr>
          <p:nvPr>
            <p:ph type="ftr" sz="quarter" idx="11"/>
          </p:nvPr>
        </p:nvSpPr>
        <p:spPr>
          <a:xfrm>
            <a:off x="93969" y="6172200"/>
            <a:ext cx="8595360" cy="235463"/>
          </a:xfrm>
        </p:spPr>
        <p:txBody>
          <a:bodyPr/>
          <a:lstStyle/>
          <a:p>
            <a:endParaRPr lang="en-US" dirty="0"/>
          </a:p>
        </p:txBody>
      </p:sp>
      <p:sp>
        <p:nvSpPr>
          <p:cNvPr id="9" name="Date Placeholder 3"/>
          <p:cNvSpPr>
            <a:spLocks noGrp="1"/>
          </p:cNvSpPr>
          <p:nvPr>
            <p:ph type="dt" sz="half" idx="10"/>
          </p:nvPr>
        </p:nvSpPr>
        <p:spPr>
          <a:xfrm>
            <a:off x="6335713" y="113072"/>
            <a:ext cx="2133600" cy="182880"/>
          </a:xfrm>
        </p:spPr>
        <p:txBody>
          <a:bodyPr/>
          <a:lstStyle/>
          <a:p>
            <a:fld id="{A9DF6EFB-3F44-496C-A842-1E0B3D3B975A}" type="datetimeFigureOut">
              <a:rPr lang="en-US" smtClean="0"/>
              <a:pPr/>
              <a:t>5/21/2022</a:t>
            </a:fld>
            <a:endParaRPr lang="en-US" dirty="0"/>
          </a:p>
        </p:txBody>
      </p:sp>
      <p:sp>
        <p:nvSpPr>
          <p:cNvPr id="10" name="Slide Number Placeholder 5"/>
          <p:cNvSpPr>
            <a:spLocks noGrp="1"/>
          </p:cNvSpPr>
          <p:nvPr>
            <p:ph type="sldNum" sz="quarter" idx="12"/>
          </p:nvPr>
        </p:nvSpPr>
        <p:spPr>
          <a:xfrm>
            <a:off x="8469312" y="113072"/>
            <a:ext cx="551783" cy="182880"/>
          </a:xfrm>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xmlns="" val="1210909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118872" indent="-118872">
              <a:buClr>
                <a:srgbClr val="007FA3"/>
              </a:buClr>
              <a:buSzPct val="25000"/>
              <a:defRPr sz="1600"/>
            </a:lvl1pPr>
            <a:lvl2pPr marL="569913" indent="-285750">
              <a:buClr>
                <a:srgbClr val="007FA3"/>
              </a:buClr>
              <a:defRPr sz="1600"/>
            </a:lvl2pPr>
            <a:lvl3pPr>
              <a:buClr>
                <a:srgbClr val="007FA3"/>
              </a:buClr>
              <a:defRPr sz="1600"/>
            </a:lvl3pPr>
            <a:lvl4pPr>
              <a:buClr>
                <a:srgbClr val="007FA3"/>
              </a:buClr>
              <a:defRPr sz="1600"/>
            </a:lvl4pPr>
            <a:lvl5pPr>
              <a:buClr>
                <a:srgbClr val="007FA3"/>
              </a:buClr>
              <a:defRPr sz="1600"/>
            </a:lvl5pPr>
            <a:lvl6pPr>
              <a:buClr>
                <a:srgbClr val="007FA3"/>
              </a:buClr>
              <a:defRPr sz="1600"/>
            </a:lvl6pPr>
            <a:lvl7pPr>
              <a:buClr>
                <a:srgbClr val="007FA3"/>
              </a:buClr>
              <a:defRPr sz="1600"/>
            </a:lvl7pPr>
            <a:lvl8pPr>
              <a:buClr>
                <a:srgbClr val="007FA3"/>
              </a:buClr>
              <a:defRPr sz="1600"/>
            </a:lvl8pPr>
            <a:lvl9pPr>
              <a:buClr>
                <a:srgbClr val="007FA3"/>
              </a:buCl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0"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5/21/2022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xmlns="" val="275200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228600"/>
            <a:ext cx="8229600" cy="1066800"/>
          </a:xfrm>
        </p:spPr>
        <p:txBody>
          <a:bodyPr anchor="t"/>
          <a:lstStyle>
            <a:lvl1pPr>
              <a:defRPr sz="3400">
                <a:solidFill>
                  <a:srgbClr val="007FA3"/>
                </a:solidFill>
              </a:defRPr>
            </a:lvl1pPr>
          </a:lstStyle>
          <a:p>
            <a:r>
              <a:rPr lang="en-US" dirty="0"/>
              <a:t>Click to add figure number and title</a:t>
            </a:r>
          </a:p>
        </p:txBody>
      </p:sp>
      <p:sp>
        <p:nvSpPr>
          <p:cNvPr id="10" name="Text Placeholder 9"/>
          <p:cNvSpPr>
            <a:spLocks noGrp="1"/>
          </p:cNvSpPr>
          <p:nvPr>
            <p:ph type="body" sz="quarter" idx="13" hasCustomPrompt="1"/>
          </p:nvPr>
        </p:nvSpPr>
        <p:spPr>
          <a:xfrm>
            <a:off x="457200" y="5368160"/>
            <a:ext cx="8229600" cy="916856"/>
          </a:xfrm>
        </p:spPr>
        <p:txBody>
          <a:bodyPr anchor="b"/>
          <a:lstStyle>
            <a:lvl1pPr marL="0" indent="0">
              <a:spcBef>
                <a:spcPts val="0"/>
              </a:spcBef>
              <a:buNone/>
              <a:defRPr sz="800"/>
            </a:lvl1pPr>
            <a:lvl2pPr marL="0" indent="0">
              <a:spcBef>
                <a:spcPts val="0"/>
              </a:spcBef>
              <a:buNone/>
              <a:defRPr sz="1600"/>
            </a:lvl2pPr>
            <a:lvl3pPr marL="0" indent="0">
              <a:spcBef>
                <a:spcPts val="0"/>
              </a:spcBef>
              <a:buNone/>
              <a:defRPr sz="1600"/>
            </a:lvl3pPr>
            <a:lvl4pPr marL="0" indent="0">
              <a:spcBef>
                <a:spcPts val="0"/>
              </a:spcBef>
              <a:buNone/>
              <a:defRPr sz="1600"/>
            </a:lvl4pPr>
            <a:lvl5pPr marL="0" indent="0">
              <a:spcBef>
                <a:spcPts val="0"/>
              </a:spcBef>
              <a:buNone/>
              <a:defRPr sz="1600"/>
            </a:lvl5pPr>
            <a:lvl6pPr marL="0" indent="0">
              <a:spcBef>
                <a:spcPts val="0"/>
              </a:spcBef>
              <a:buNone/>
              <a:defRPr sz="1600"/>
            </a:lvl6pPr>
            <a:lvl7pPr marL="0" indent="0">
              <a:spcBef>
                <a:spcPts val="0"/>
              </a:spcBef>
              <a:buNone/>
              <a:defRPr sz="1600"/>
            </a:lvl7pPr>
            <a:lvl8pPr marL="0" indent="0">
              <a:spcBef>
                <a:spcPts val="0"/>
              </a:spcBef>
              <a:buNone/>
              <a:defRPr sz="1600"/>
            </a:lvl8pPr>
            <a:lvl9pPr marL="0" indent="0">
              <a:spcBef>
                <a:spcPts val="0"/>
              </a:spcBef>
              <a:buNone/>
              <a:defRPr sz="1600"/>
            </a:lvl9pPr>
          </a:lstStyle>
          <a:p>
            <a:pPr lvl="0"/>
            <a:r>
              <a:rPr lang="en-US" dirty="0"/>
              <a:t>Click to add caption</a:t>
            </a:r>
          </a:p>
        </p:txBody>
      </p:sp>
      <p:sp>
        <p:nvSpPr>
          <p:cNvPr id="11"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5/21/2022</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sp>
        <p:nvSpPr>
          <p:cNvPr id="12" name="TextBox 11"/>
          <p:cNvSpPr txBox="1"/>
          <p:nvPr userDrawn="1"/>
        </p:nvSpPr>
        <p:spPr>
          <a:xfrm>
            <a:off x="1533525" y="6374626"/>
            <a:ext cx="7162800" cy="276999"/>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en-US" sz="1200" dirty="0">
                <a:latin typeface="Verdana" panose="020B0604030504040204" pitchFamily="34" charset="0"/>
              </a:rPr>
              <a:t>Copyright © 2020 by Pearson Education, Inc. All Rights Reserved</a:t>
            </a:r>
          </a:p>
        </p:txBody>
      </p:sp>
      <p:pic>
        <p:nvPicPr>
          <p:cNvPr id="13" name="Picture 12" descr="Pearson Logo"/>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457200" y="6376789"/>
            <a:ext cx="918000" cy="279915"/>
          </a:xfrm>
          <a:prstGeom prst="rect">
            <a:avLst/>
          </a:prstGeom>
        </p:spPr>
      </p:pic>
    </p:spTree>
    <p:extLst>
      <p:ext uri="{BB962C8B-B14F-4D97-AF65-F5344CB8AC3E}">
        <p14:creationId xmlns:p14="http://schemas.microsoft.com/office/powerpoint/2010/main" xmlns="" val="2203796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1"/>
            <a:ext cx="8229600" cy="6096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2362201"/>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5/21/2022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
        <p:nvSpPr>
          <p:cNvPr id="9" name="Content Placeholder 2"/>
          <p:cNvSpPr>
            <a:spLocks noGrp="1"/>
          </p:cNvSpPr>
          <p:nvPr>
            <p:ph idx="14"/>
          </p:nvPr>
        </p:nvSpPr>
        <p:spPr>
          <a:xfrm>
            <a:off x="457200" y="3048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p:cNvSpPr>
            <a:spLocks noGrp="1"/>
          </p:cNvSpPr>
          <p:nvPr>
            <p:ph idx="15"/>
          </p:nvPr>
        </p:nvSpPr>
        <p:spPr>
          <a:xfrm>
            <a:off x="457200" y="3810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2"/>
          <p:cNvSpPr>
            <a:spLocks noGrp="1"/>
          </p:cNvSpPr>
          <p:nvPr>
            <p:ph idx="16"/>
          </p:nvPr>
        </p:nvSpPr>
        <p:spPr>
          <a:xfrm>
            <a:off x="457200" y="46482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2"/>
          <p:cNvSpPr>
            <a:spLocks noGrp="1"/>
          </p:cNvSpPr>
          <p:nvPr>
            <p:ph idx="17"/>
          </p:nvPr>
        </p:nvSpPr>
        <p:spPr>
          <a:xfrm>
            <a:off x="609600" y="48006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xmlns="" val="3154799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1"/>
            <a:ext cx="8229600" cy="6096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2362201"/>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5/21/2022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
        <p:nvSpPr>
          <p:cNvPr id="9" name="Content Placeholder 2"/>
          <p:cNvSpPr>
            <a:spLocks noGrp="1"/>
          </p:cNvSpPr>
          <p:nvPr>
            <p:ph idx="14"/>
          </p:nvPr>
        </p:nvSpPr>
        <p:spPr>
          <a:xfrm>
            <a:off x="457200" y="3048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p:cNvSpPr>
            <a:spLocks noGrp="1"/>
          </p:cNvSpPr>
          <p:nvPr>
            <p:ph idx="15"/>
          </p:nvPr>
        </p:nvSpPr>
        <p:spPr>
          <a:xfrm>
            <a:off x="457200" y="3810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2"/>
          <p:cNvSpPr>
            <a:spLocks noGrp="1"/>
          </p:cNvSpPr>
          <p:nvPr>
            <p:ph idx="16"/>
          </p:nvPr>
        </p:nvSpPr>
        <p:spPr>
          <a:xfrm>
            <a:off x="457200" y="46482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2"/>
          <p:cNvSpPr>
            <a:spLocks noGrp="1"/>
          </p:cNvSpPr>
          <p:nvPr>
            <p:ph idx="17"/>
          </p:nvPr>
        </p:nvSpPr>
        <p:spPr>
          <a:xfrm>
            <a:off x="609600" y="48006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Content Placeholder 2"/>
          <p:cNvSpPr>
            <a:spLocks noGrp="1"/>
          </p:cNvSpPr>
          <p:nvPr>
            <p:ph idx="18"/>
          </p:nvPr>
        </p:nvSpPr>
        <p:spPr>
          <a:xfrm>
            <a:off x="762000" y="4953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2"/>
          <p:cNvSpPr>
            <a:spLocks noGrp="1"/>
          </p:cNvSpPr>
          <p:nvPr>
            <p:ph idx="19"/>
          </p:nvPr>
        </p:nvSpPr>
        <p:spPr>
          <a:xfrm>
            <a:off x="914400" y="51054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2"/>
          <p:cNvSpPr>
            <a:spLocks noGrp="1"/>
          </p:cNvSpPr>
          <p:nvPr>
            <p:ph idx="20"/>
          </p:nvPr>
        </p:nvSpPr>
        <p:spPr>
          <a:xfrm>
            <a:off x="1066800" y="52578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Content Placeholder 2"/>
          <p:cNvSpPr>
            <a:spLocks noGrp="1"/>
          </p:cNvSpPr>
          <p:nvPr>
            <p:ph idx="21"/>
          </p:nvPr>
        </p:nvSpPr>
        <p:spPr>
          <a:xfrm>
            <a:off x="1219200" y="54102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Content Placeholder 2"/>
          <p:cNvSpPr>
            <a:spLocks noGrp="1"/>
          </p:cNvSpPr>
          <p:nvPr>
            <p:ph idx="22"/>
          </p:nvPr>
        </p:nvSpPr>
        <p:spPr>
          <a:xfrm>
            <a:off x="1371600" y="55626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Content Placeholder 2"/>
          <p:cNvSpPr>
            <a:spLocks noGrp="1"/>
          </p:cNvSpPr>
          <p:nvPr>
            <p:ph idx="23"/>
          </p:nvPr>
        </p:nvSpPr>
        <p:spPr>
          <a:xfrm>
            <a:off x="1524000" y="5715000"/>
            <a:ext cx="8229600" cy="533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xmlns="" val="1225967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5/21/2022</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
        <p:nvSpPr>
          <p:cNvPr id="5" name="Picture Placeholder 4"/>
          <p:cNvSpPr>
            <a:spLocks noGrp="1"/>
          </p:cNvSpPr>
          <p:nvPr>
            <p:ph type="pic" sz="quarter" idx="14"/>
          </p:nvPr>
        </p:nvSpPr>
        <p:spPr>
          <a:xfrm>
            <a:off x="457200" y="5029200"/>
            <a:ext cx="8229600" cy="762000"/>
          </a:xfrm>
        </p:spPr>
        <p:txBody>
          <a:bodyPr/>
          <a:lstStyle/>
          <a:p>
            <a:endParaRPr lang="en-IN"/>
          </a:p>
        </p:txBody>
      </p:sp>
    </p:spTree>
    <p:extLst>
      <p:ext uri="{BB962C8B-B14F-4D97-AF65-F5344CB8AC3E}">
        <p14:creationId xmlns:p14="http://schemas.microsoft.com/office/powerpoint/2010/main" xmlns="" val="23021397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a:t>Click to edit </a:t>
            </a:r>
            <a:br>
              <a:rPr lang="en-US" dirty="0"/>
            </a:br>
            <a:r>
              <a:rPr lang="en-US" dirty="0"/>
              <a:t>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1" name="Footer Placeholder 4"/>
          <p:cNvSpPr>
            <a:spLocks noGrp="1"/>
          </p:cNvSpPr>
          <p:nvPr>
            <p:ph type="ftr" sz="quarter" idx="3"/>
          </p:nvPr>
        </p:nvSpPr>
        <p:spPr>
          <a:xfrm>
            <a:off x="93969" y="6172200"/>
            <a:ext cx="8595360" cy="235463"/>
          </a:xfrm>
          <a:prstGeom prst="rect">
            <a:avLst/>
          </a:prstGeom>
        </p:spPr>
        <p:txBody>
          <a:bodyPr vert="horz" lIns="0" tIns="0" rIns="0" bIns="0" rtlCol="0" anchor="b"/>
          <a:lstStyle>
            <a:lvl1pPr algn="l">
              <a:defRPr sz="1100">
                <a:solidFill>
                  <a:schemeClr val="tx1"/>
                </a:solidFill>
              </a:defRPr>
            </a:lvl1pPr>
          </a:lstStyle>
          <a:p>
            <a:endParaRPr lang="en-US" dirty="0"/>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A9DF6EFB-3F44-496C-A842-1E0B3D3B975A}" type="datetimeFigureOut">
              <a:rPr lang="en-US" smtClean="0"/>
              <a:pPr/>
              <a:t>5/21/2022</a:t>
            </a:fld>
            <a:endParaRPr lang="en-US" dirty="0"/>
          </a:p>
        </p:txBody>
      </p:sp>
      <p:sp>
        <p:nvSpPr>
          <p:cNvPr id="6" name="Slide Number Placeholder 5"/>
          <p:cNvSpPr>
            <a:spLocks noGrp="1"/>
          </p:cNvSpPr>
          <p:nvPr>
            <p:ph type="sldNum" sz="quarter" idx="4"/>
          </p:nvPr>
        </p:nvSpPr>
        <p:spPr>
          <a:xfrm>
            <a:off x="8469312" y="113072"/>
            <a:ext cx="551783" cy="182880"/>
          </a:xfrm>
          <a:prstGeom prst="rect">
            <a:avLst/>
          </a:prstGeom>
        </p:spPr>
        <p:txBody>
          <a:bodyPr vert="horz" lIns="91440" tIns="45720" rIns="91440" bIns="45720" rtlCol="0" anchor="ctr"/>
          <a:lstStyle>
            <a:lvl1pPr algn="r">
              <a:defRPr sz="900">
                <a:solidFill>
                  <a:schemeClr val="bg1"/>
                </a:solidFill>
              </a:defRPr>
            </a:lvl1pPr>
          </a:lstStyle>
          <a:p>
            <a:fld id="{200B2350-5261-4F5C-9DF5-EF0D264FC8D2}" type="slidenum">
              <a:rPr lang="en-US" smtClean="0"/>
              <a:pPr/>
              <a:t>‹#›</a:t>
            </a:fld>
            <a:endParaRPr lang="en-US" dirty="0"/>
          </a:p>
        </p:txBody>
      </p:sp>
      <p:sp>
        <p:nvSpPr>
          <p:cNvPr id="9" name="TextBox 8"/>
          <p:cNvSpPr txBox="1"/>
          <p:nvPr userDrawn="1"/>
        </p:nvSpPr>
        <p:spPr>
          <a:xfrm>
            <a:off x="1532389" y="6378267"/>
            <a:ext cx="7162800" cy="276999"/>
          </a:xfrm>
          <a:prstGeom prst="rect">
            <a:avLst/>
          </a:prstGeom>
          <a:noFill/>
        </p:spPr>
        <p:txBody>
          <a:bodyPr wrap="square" rtlCol="0">
            <a:spAutoFit/>
          </a:bodyPr>
          <a:lstStyle/>
          <a:p>
            <a:pPr algn="r"/>
            <a:r>
              <a:rPr lang="en-IN" sz="1200" dirty="0">
                <a:latin typeface="Verdana" panose="020B0604030504040204" pitchFamily="34" charset="0"/>
                <a:ea typeface="Verdana" panose="020B0604030504040204" pitchFamily="34" charset="0"/>
                <a:cs typeface="Verdana" panose="020B0604030504040204" pitchFamily="34" charset="0"/>
              </a:rPr>
              <a:t>Copyright © 2021, 2017, 2013 Pearson Education, Inc. All Rights Reserved</a:t>
            </a:r>
          </a:p>
        </p:txBody>
      </p:sp>
      <p:pic>
        <p:nvPicPr>
          <p:cNvPr id="10" name="Picture 9" descr="Pearson Logo"/>
          <p:cNvPicPr>
            <a:picLocks noChangeAspect="1"/>
          </p:cNvPicPr>
          <p:nvPr userDrawn="1"/>
        </p:nvPicPr>
        <p:blipFill>
          <a:blip r:embed="rId19" cstate="print">
            <a:extLst>
              <a:ext uri="{28A0092B-C50C-407E-A947-70E740481C1C}">
                <a14:useLocalDpi xmlns:a14="http://schemas.microsoft.com/office/drawing/2010/main" xmlns="" val="0"/>
              </a:ext>
            </a:extLst>
          </a:blip>
          <a:stretch>
            <a:fillRect/>
          </a:stretch>
        </p:blipFill>
        <p:spPr>
          <a:xfrm>
            <a:off x="457200" y="6376789"/>
            <a:ext cx="918000" cy="279915"/>
          </a:xfrm>
          <a:prstGeom prst="rect">
            <a:avLst/>
          </a:prstGeom>
        </p:spPr>
      </p:pic>
    </p:spTree>
    <p:extLst>
      <p:ext uri="{BB962C8B-B14F-4D97-AF65-F5344CB8AC3E}">
        <p14:creationId xmlns:p14="http://schemas.microsoft.com/office/powerpoint/2010/main" xmlns="" val="3691570016"/>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56" r:id="rId3"/>
    <p:sldLayoutId id="2147483650" r:id="rId4"/>
    <p:sldLayoutId id="2147483659" r:id="rId5"/>
    <p:sldLayoutId id="2147483658" r:id="rId6"/>
    <p:sldLayoutId id="2147483660" r:id="rId7"/>
    <p:sldLayoutId id="2147483662" r:id="rId8"/>
    <p:sldLayoutId id="2147483661" r:id="rId9"/>
    <p:sldLayoutId id="2147483665" r:id="rId10"/>
    <p:sldLayoutId id="2147483666" r:id="rId11"/>
    <p:sldLayoutId id="2147483663" r:id="rId12"/>
    <p:sldLayoutId id="2147483651" r:id="rId13"/>
    <p:sldLayoutId id="2147483654" r:id="rId14"/>
    <p:sldLayoutId id="2147483655" r:id="rId15"/>
    <p:sldLayoutId id="2147483668" r:id="rId16"/>
    <p:sldLayoutId id="2147483669" r:id="rId17"/>
  </p:sldLayoutIdLst>
  <p:txStyles>
    <p:titleStyle>
      <a:lvl1pPr algn="l" defTabSz="914400" rtl="0" eaLnBrk="1" latinLnBrk="0" hangingPunct="1">
        <a:lnSpc>
          <a:spcPct val="100000"/>
        </a:lnSpc>
        <a:spcBef>
          <a:spcPct val="0"/>
        </a:spcBef>
        <a:buNone/>
        <a:defRPr sz="3400" b="1" kern="1200">
          <a:solidFill>
            <a:srgbClr val="007FA3"/>
          </a:solidFill>
          <a:latin typeface="Times New Roman" panose="02020603050405020304" pitchFamily="18" charset="0"/>
          <a:ea typeface="+mj-ea"/>
          <a:cs typeface="Times New Roman" panose="02020603050405020304" pitchFamily="18" charset="0"/>
        </a:defRPr>
      </a:lvl1pPr>
    </p:titleStyle>
    <p:body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tx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5.xml"/><Relationship Id="rId1" Type="http://schemas.openxmlformats.org/officeDocument/2006/relationships/slideLayout" Target="../slideLayouts/slideLayout10.xml"/><Relationship Id="rId5" Type="http://schemas.openxmlformats.org/officeDocument/2006/relationships/image" Target="../media/image14.png"/><Relationship Id="rId4" Type="http://schemas.openxmlformats.org/officeDocument/2006/relationships/image" Target="../media/image13.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8.xml"/><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9.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0.xml"/><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21.xml"/><Relationship Id="rId1" Type="http://schemas.openxmlformats.org/officeDocument/2006/relationships/slideLayout" Target="../slideLayouts/slideLayout10.xml"/><Relationship Id="rId5" Type="http://schemas.openxmlformats.org/officeDocument/2006/relationships/image" Target="../media/image21.png"/><Relationship Id="rId4" Type="http://schemas.openxmlformats.org/officeDocument/2006/relationships/image" Target="../media/image20.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8" Type="http://schemas.openxmlformats.org/officeDocument/2006/relationships/image" Target="../media/image27.png"/><Relationship Id="rId3" Type="http://schemas.openxmlformats.org/officeDocument/2006/relationships/image" Target="../media/image22.png"/><Relationship Id="rId7" Type="http://schemas.openxmlformats.org/officeDocument/2006/relationships/image" Target="../media/image26.png"/><Relationship Id="rId2" Type="http://schemas.openxmlformats.org/officeDocument/2006/relationships/notesSlide" Target="../notesSlides/notesSlide23.xml"/><Relationship Id="rId1" Type="http://schemas.openxmlformats.org/officeDocument/2006/relationships/slideLayout" Target="../slideLayouts/slideLayout8.xml"/><Relationship Id="rId6" Type="http://schemas.openxmlformats.org/officeDocument/2006/relationships/image" Target="../media/image25.png"/><Relationship Id="rId5" Type="http://schemas.openxmlformats.org/officeDocument/2006/relationships/image" Target="../media/image24.png"/><Relationship Id="rId4" Type="http://schemas.openxmlformats.org/officeDocument/2006/relationships/image" Target="../media/image23.png"/></Relationships>
</file>

<file path=ppt/slides/_rels/slide24.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28.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9.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9.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6725" y="82022"/>
            <a:ext cx="8229600" cy="557174"/>
          </a:xfrm>
        </p:spPr>
        <p:txBody>
          <a:bodyPr>
            <a:noAutofit/>
          </a:bodyPr>
          <a:lstStyle/>
          <a:p>
            <a:r>
              <a:rPr lang="el-GR" sz="3600" dirty="0">
                <a:latin typeface="+mj-lt"/>
              </a:rPr>
              <a:t>Μακροοικονομική</a:t>
            </a:r>
            <a:endParaRPr lang="en-IN" sz="3600" dirty="0">
              <a:latin typeface="+mj-lt"/>
            </a:endParaRPr>
          </a:p>
        </p:txBody>
      </p:sp>
      <p:sp>
        <p:nvSpPr>
          <p:cNvPr id="3" name="Text Placeholder 2"/>
          <p:cNvSpPr>
            <a:spLocks noGrp="1"/>
          </p:cNvSpPr>
          <p:nvPr>
            <p:ph type="body" sz="quarter" idx="13"/>
          </p:nvPr>
        </p:nvSpPr>
        <p:spPr>
          <a:xfrm>
            <a:off x="457200" y="762000"/>
            <a:ext cx="8229600" cy="381000"/>
          </a:xfrm>
        </p:spPr>
        <p:txBody>
          <a:bodyPr>
            <a:noAutofit/>
          </a:bodyPr>
          <a:lstStyle/>
          <a:p>
            <a:r>
              <a:rPr lang="el-GR" dirty="0"/>
              <a:t>Όγδοη </a:t>
            </a:r>
            <a:r>
              <a:rPr lang="el-GR" dirty="0" smtClean="0"/>
              <a:t>Έκδοση</a:t>
            </a:r>
            <a:endParaRPr lang="en-US" dirty="0"/>
          </a:p>
        </p:txBody>
      </p:sp>
      <p:sp>
        <p:nvSpPr>
          <p:cNvPr id="10" name="Text Placeholder 1">
            <a:extLst>
              <a:ext uri="{FF2B5EF4-FFF2-40B4-BE49-F238E27FC236}">
                <a16:creationId xmlns:a16="http://schemas.microsoft.com/office/drawing/2014/main" xmlns="" id="{B90BF7CC-C13E-4975-9A72-17609AD86A49}"/>
              </a:ext>
            </a:extLst>
          </p:cNvPr>
          <p:cNvSpPr>
            <a:spLocks noGrp="1"/>
          </p:cNvSpPr>
          <p:nvPr>
            <p:ph type="body" sz="quarter" idx="4294967295"/>
          </p:nvPr>
        </p:nvSpPr>
        <p:spPr>
          <a:xfrm>
            <a:off x="4581525" y="2828925"/>
            <a:ext cx="4114800" cy="558800"/>
          </a:xfrm>
        </p:spPr>
        <p:txBody>
          <a:bodyPr wrap="square">
            <a:noAutofit/>
          </a:bodyPr>
          <a:lstStyle/>
          <a:p>
            <a:pPr marL="0" indent="0" algn="ctr">
              <a:buNone/>
            </a:pPr>
            <a:r>
              <a:rPr lang="el-GR" sz="3200" dirty="0">
                <a:solidFill>
                  <a:schemeClr val="tx1"/>
                </a:solidFill>
              </a:rPr>
              <a:t>Κεφάλαιο</a:t>
            </a:r>
            <a:r>
              <a:rPr lang="en-US" sz="3200" dirty="0">
                <a:solidFill>
                  <a:schemeClr val="tx1"/>
                </a:solidFill>
              </a:rPr>
              <a:t> 18</a:t>
            </a:r>
          </a:p>
        </p:txBody>
      </p:sp>
      <p:sp>
        <p:nvSpPr>
          <p:cNvPr id="4" name="Text Placeholder 3"/>
          <p:cNvSpPr>
            <a:spLocks noGrp="1"/>
          </p:cNvSpPr>
          <p:nvPr>
            <p:ph type="body" sz="quarter" idx="14"/>
          </p:nvPr>
        </p:nvSpPr>
        <p:spPr>
          <a:xfrm>
            <a:off x="4572000" y="3495675"/>
            <a:ext cx="4114800" cy="847725"/>
          </a:xfrm>
        </p:spPr>
        <p:txBody>
          <a:bodyPr vert="horz" wrap="square" lIns="0" tIns="0" rIns="0" bIns="0" rtlCol="0" anchor="ctr">
            <a:noAutofit/>
          </a:bodyPr>
          <a:lstStyle/>
          <a:p>
            <a:pPr algn="ctr"/>
            <a:r>
              <a:rPr lang="el-GR" sz="2000" dirty="0">
                <a:ea typeface="ヒラギノ角ゴ Pro W3" pitchFamily="-84" charset="-128"/>
              </a:rPr>
              <a:t>Η αγορά Αγαθών σε μια Ανοικτή Οικονομία</a:t>
            </a:r>
            <a:endParaRPr lang="en-US" sz="2000" dirty="0"/>
          </a:p>
        </p:txBody>
      </p:sp>
      <p:pic>
        <p:nvPicPr>
          <p:cNvPr id="12" name="Picture Placeholder 11" descr="Front Cover: Macroeconomics, Eighth Edition by Olivier Blanchard">
            <a:extLst>
              <a:ext uri="{FF2B5EF4-FFF2-40B4-BE49-F238E27FC236}">
                <a16:creationId xmlns:a16="http://schemas.microsoft.com/office/drawing/2014/main" xmlns="" id="{4B7C0549-CC8A-406F-AE51-9FCA19C1137C}"/>
              </a:ext>
            </a:extLst>
          </p:cNvPr>
          <p:cNvPicPr>
            <a:picLocks noGrp="1" noChangeAspect="1"/>
          </p:cNvPicPr>
          <p:nvPr>
            <p:ph type="pic" sz="quarter" idx="20"/>
          </p:nvPr>
        </p:nvPicPr>
        <p:blipFill>
          <a:blip r:embed="rId3" cstate="print">
            <a:extLst>
              <a:ext uri="{28A0092B-C50C-407E-A947-70E740481C1C}">
                <a14:useLocalDpi xmlns:a14="http://schemas.microsoft.com/office/drawing/2010/main" xmlns="" val="0"/>
              </a:ext>
            </a:extLst>
          </a:blip>
          <a:stretch>
            <a:fillRect/>
          </a:stretch>
        </p:blipFill>
        <p:spPr>
          <a:xfrm>
            <a:off x="457200" y="1268227"/>
            <a:ext cx="4037479" cy="5046848"/>
          </a:xfrm>
          <a:prstGeom prst="rect">
            <a:avLst/>
          </a:prstGeom>
        </p:spPr>
      </p:pic>
      <p:sp>
        <p:nvSpPr>
          <p:cNvPr id="9" name="Text Placeholder 1">
            <a:extLst>
              <a:ext uri="{FF2B5EF4-FFF2-40B4-BE49-F238E27FC236}">
                <a16:creationId xmlns:a16="http://schemas.microsoft.com/office/drawing/2014/main" xmlns="" id="{B90BF7CC-C13E-4975-9A72-17609AD86A49}"/>
              </a:ext>
            </a:extLst>
          </p:cNvPr>
          <p:cNvSpPr>
            <a:spLocks noGrp="1"/>
          </p:cNvSpPr>
          <p:nvPr>
            <p:ph type="body" sz="quarter" idx="4294967295"/>
          </p:nvPr>
        </p:nvSpPr>
        <p:spPr>
          <a:xfrm>
            <a:off x="2819400" y="6410324"/>
            <a:ext cx="5943600" cy="219075"/>
          </a:xfrm>
        </p:spPr>
        <p:txBody>
          <a:bodyPr wrap="square">
            <a:noAutofit/>
          </a:bodyPr>
          <a:lstStyle/>
          <a:p>
            <a:pPr marL="0" indent="0">
              <a:spcBef>
                <a:spcPts val="0"/>
              </a:spcBef>
              <a:buNone/>
              <a:defRPr/>
            </a:pPr>
            <a:r>
              <a:rPr lang="en-US" altLang="en-US" sz="1200" dirty="0">
                <a:latin typeface="Verdana" panose="020B0604030504040204" pitchFamily="34" charset="0"/>
                <a:ea typeface="Verdana" panose="020B0604030504040204" pitchFamily="34" charset="0"/>
                <a:cs typeface="Verdana" panose="020B0604030504040204" pitchFamily="34" charset="0"/>
              </a:rPr>
              <a:t>Copyright © </a:t>
            </a:r>
            <a:r>
              <a:rPr lang="en-IN" sz="1200" dirty="0">
                <a:latin typeface="Verdana" panose="020B0604030504040204" pitchFamily="34" charset="0"/>
                <a:ea typeface="Verdana" panose="020B0604030504040204" pitchFamily="34" charset="0"/>
                <a:cs typeface="Verdana" panose="020B0604030504040204" pitchFamily="34" charset="0"/>
              </a:rPr>
              <a:t>2021, 2017, 2013</a:t>
            </a:r>
            <a:r>
              <a:rPr lang="en-US" altLang="en-US" sz="1200" dirty="0">
                <a:latin typeface="Verdana" panose="020B0604030504040204" pitchFamily="34" charset="0"/>
                <a:ea typeface="Verdana" panose="020B0604030504040204" pitchFamily="34" charset="0"/>
                <a:cs typeface="Verdana" panose="020B0604030504040204" pitchFamily="34" charset="0"/>
              </a:rPr>
              <a:t> Pearson Education, Inc. All Rights Reserved</a:t>
            </a:r>
          </a:p>
        </p:txBody>
      </p:sp>
    </p:spTree>
    <p:extLst>
      <p:ext uri="{BB962C8B-B14F-4D97-AF65-F5344CB8AC3E}">
        <p14:creationId xmlns:p14="http://schemas.microsoft.com/office/powerpoint/2010/main" xmlns="" val="42141386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1774"/>
          </a:xfrm>
        </p:spPr>
        <p:txBody>
          <a:bodyPr wrap="square">
            <a:spAutoFit/>
          </a:bodyPr>
          <a:lstStyle/>
          <a:p>
            <a:r>
              <a:rPr lang="en-IN" sz="2800" dirty="0">
                <a:latin typeface="+mj-lt"/>
              </a:rPr>
              <a:t>18.3 </a:t>
            </a:r>
            <a:r>
              <a:rPr lang="el-GR" sz="2800" dirty="0">
                <a:latin typeface="+mj-lt"/>
              </a:rPr>
              <a:t>Αύξηση της Ζήτησης </a:t>
            </a:r>
            <a:r>
              <a:rPr lang="el-GR" sz="2800" dirty="0" smtClean="0">
                <a:latin typeface="+mj-lt"/>
              </a:rPr>
              <a:t>– Εγχώριας </a:t>
            </a:r>
            <a:r>
              <a:rPr lang="el-GR" sz="2800" dirty="0">
                <a:latin typeface="+mj-lt"/>
              </a:rPr>
              <a:t>ή Ξένης</a:t>
            </a:r>
            <a:r>
              <a:rPr lang="en-IN" sz="2800" dirty="0">
                <a:latin typeface="+mj-lt"/>
              </a:rPr>
              <a:t> </a:t>
            </a:r>
            <a:r>
              <a:rPr lang="el-GR" sz="2800" dirty="0" smtClean="0">
                <a:latin typeface="+mj-lt"/>
              </a:rPr>
              <a:t/>
            </a:r>
            <a:br>
              <a:rPr lang="el-GR" sz="2800" dirty="0" smtClean="0">
                <a:latin typeface="+mj-lt"/>
              </a:rPr>
            </a:br>
            <a:r>
              <a:rPr lang="en-IN" sz="2800" dirty="0" smtClean="0">
                <a:latin typeface="+mj-lt"/>
              </a:rPr>
              <a:t>(</a:t>
            </a:r>
            <a:r>
              <a:rPr lang="en-IN" sz="2800" dirty="0">
                <a:latin typeface="+mj-lt"/>
              </a:rPr>
              <a:t>1 </a:t>
            </a:r>
            <a:r>
              <a:rPr lang="el-GR" sz="2800" dirty="0">
                <a:latin typeface="+mj-lt"/>
              </a:rPr>
              <a:t>από</a:t>
            </a:r>
            <a:r>
              <a:rPr lang="en-IN" sz="2800" dirty="0">
                <a:latin typeface="+mj-lt"/>
              </a:rPr>
              <a:t> 4)</a:t>
            </a:r>
            <a:endParaRPr lang="en-US" sz="2800" dirty="0">
              <a:latin typeface="+mj-lt"/>
            </a:endParaRPr>
          </a:p>
        </p:txBody>
      </p:sp>
      <p:sp>
        <p:nvSpPr>
          <p:cNvPr id="3" name="Content Placeholder 2"/>
          <p:cNvSpPr>
            <a:spLocks noGrp="1"/>
          </p:cNvSpPr>
          <p:nvPr>
            <p:ph idx="1"/>
          </p:nvPr>
        </p:nvSpPr>
        <p:spPr>
          <a:xfrm>
            <a:off x="457200" y="1516320"/>
            <a:ext cx="8229600" cy="2369880"/>
          </a:xfrm>
        </p:spPr>
        <p:txBody>
          <a:bodyPr wrap="square">
            <a:noAutofit/>
          </a:bodyPr>
          <a:lstStyle/>
          <a:p>
            <a:r>
              <a:rPr lang="el-GR" sz="2200" dirty="0">
                <a:ea typeface="ヒラギノ角ゴ Pro W3" pitchFamily="-84" charset="-128"/>
              </a:rPr>
              <a:t>Διαφορές με μια κλειστή οικονομία:</a:t>
            </a:r>
            <a:endParaRPr lang="en-US" sz="2200" dirty="0">
              <a:ea typeface="ヒラギノ角ゴ Pro W3" pitchFamily="-84" charset="-128"/>
            </a:endParaRPr>
          </a:p>
          <a:p>
            <a:pPr lvl="1"/>
            <a:r>
              <a:rPr lang="el-GR" sz="2200" dirty="0">
                <a:ea typeface="ヒラギノ角ゴ Pro W3" pitchFamily="-84" charset="-128"/>
              </a:rPr>
              <a:t>Επίδραση στο εμπορικό ισοζύγιο: Η αύξηση της παραγωγής οδηγεί σε εμπορικό έλλειμμα.</a:t>
            </a:r>
            <a:endParaRPr lang="en-US" sz="2200" i="1" dirty="0">
              <a:ea typeface="ヒラギノ角ゴ Pro W3" pitchFamily="-84" charset="-128"/>
            </a:endParaRPr>
          </a:p>
          <a:p>
            <a:pPr lvl="1"/>
            <a:r>
              <a:rPr lang="el-GR" sz="2200" dirty="0">
                <a:ea typeface="ヒラギノ角ゴ Pro W3" pitchFamily="-84" charset="-128"/>
              </a:rPr>
              <a:t>Μικρότερη επίδραση των κρατικών δαπανών στην παραγωγή: Επειδή η </a:t>
            </a:r>
            <a:r>
              <a:rPr lang="el-GR" sz="2200" dirty="0" smtClean="0">
                <a:ea typeface="ヒラギノ角ゴ Pro W3" pitchFamily="-84" charset="-128"/>
              </a:rPr>
              <a:t>ZZ </a:t>
            </a:r>
            <a:r>
              <a:rPr lang="el-GR" sz="2200" dirty="0">
                <a:ea typeface="ヒラギノ角ゴ Pro W3" pitchFamily="-84" charset="-128"/>
              </a:rPr>
              <a:t>είναι πιο επίπεδη από την </a:t>
            </a:r>
            <a:r>
              <a:rPr lang="el-GR" sz="2200" dirty="0" smtClean="0">
                <a:ea typeface="ヒラギノ角ゴ Pro W3" pitchFamily="-84" charset="-128"/>
              </a:rPr>
              <a:t>DD</a:t>
            </a:r>
            <a:r>
              <a:rPr lang="el-GR" sz="2200" dirty="0">
                <a:ea typeface="ヒラギノ角ゴ Pro W3" pitchFamily="-84" charset="-128"/>
              </a:rPr>
              <a:t>, ο πολλαπλασιαστής είναι μικρότερος στην ανοιχτή οικονομία.</a:t>
            </a:r>
            <a:r>
              <a:rPr lang="en-US" sz="2200" dirty="0">
                <a:ea typeface="ヒラギノ角ゴ Pro W3" pitchFamily="-84" charset="-128"/>
              </a:rPr>
              <a:t> </a:t>
            </a:r>
          </a:p>
        </p:txBody>
      </p:sp>
    </p:spTree>
    <p:extLst>
      <p:ext uri="{BB962C8B-B14F-4D97-AF65-F5344CB8AC3E}">
        <p14:creationId xmlns:p14="http://schemas.microsoft.com/office/powerpoint/2010/main" xmlns="" val="8741932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wrap="square">
            <a:noAutofit/>
          </a:bodyPr>
          <a:lstStyle/>
          <a:p>
            <a:r>
              <a:rPr lang="en-IN" sz="2800" dirty="0">
                <a:latin typeface="+mj-lt"/>
              </a:rPr>
              <a:t>18.3 </a:t>
            </a:r>
            <a:r>
              <a:rPr lang="el-GR" sz="2800" dirty="0">
                <a:latin typeface="+mj-lt"/>
              </a:rPr>
              <a:t>Αύξηση της Ζήτησης </a:t>
            </a:r>
            <a:r>
              <a:rPr lang="el-GR" sz="2800" dirty="0" smtClean="0">
                <a:latin typeface="+mj-lt"/>
              </a:rPr>
              <a:t>– Εγχώριας </a:t>
            </a:r>
            <a:r>
              <a:rPr lang="el-GR" sz="2800" dirty="0">
                <a:latin typeface="+mj-lt"/>
              </a:rPr>
              <a:t>ή Ξένης</a:t>
            </a:r>
            <a:r>
              <a:rPr lang="en-IN" sz="2800" dirty="0">
                <a:latin typeface="+mj-lt"/>
              </a:rPr>
              <a:t> </a:t>
            </a:r>
            <a:r>
              <a:rPr lang="el-GR" sz="2800" dirty="0" smtClean="0">
                <a:latin typeface="+mj-lt"/>
              </a:rPr>
              <a:t/>
            </a:r>
            <a:br>
              <a:rPr lang="el-GR" sz="2800" dirty="0" smtClean="0">
                <a:latin typeface="+mj-lt"/>
              </a:rPr>
            </a:br>
            <a:r>
              <a:rPr lang="en-IN" sz="2800" dirty="0" smtClean="0">
                <a:latin typeface="+mj-lt"/>
              </a:rPr>
              <a:t>(</a:t>
            </a:r>
            <a:r>
              <a:rPr lang="en-IN" sz="2800" dirty="0">
                <a:latin typeface="+mj-lt"/>
              </a:rPr>
              <a:t>2 </a:t>
            </a:r>
            <a:r>
              <a:rPr lang="el-GR" sz="2800" dirty="0">
                <a:latin typeface="+mj-lt"/>
              </a:rPr>
              <a:t>από</a:t>
            </a:r>
            <a:r>
              <a:rPr lang="en-IN" sz="2800" dirty="0">
                <a:latin typeface="+mj-lt"/>
              </a:rPr>
              <a:t> 4)</a:t>
            </a:r>
            <a:endParaRPr lang="en-US" sz="2800" dirty="0">
              <a:latin typeface="+mj-lt"/>
            </a:endParaRPr>
          </a:p>
        </p:txBody>
      </p:sp>
      <p:sp>
        <p:nvSpPr>
          <p:cNvPr id="3" name="Content Placeholder 2"/>
          <p:cNvSpPr>
            <a:spLocks noGrp="1"/>
          </p:cNvSpPr>
          <p:nvPr>
            <p:ph idx="1"/>
          </p:nvPr>
        </p:nvSpPr>
        <p:spPr>
          <a:xfrm>
            <a:off x="457200" y="1076325"/>
            <a:ext cx="8229600" cy="371475"/>
          </a:xfrm>
        </p:spPr>
        <p:txBody>
          <a:bodyPr wrap="square">
            <a:noAutofit/>
          </a:bodyPr>
          <a:lstStyle/>
          <a:p>
            <a:pPr marL="0" indent="0">
              <a:spcBef>
                <a:spcPts val="525"/>
              </a:spcBef>
              <a:buNone/>
            </a:pPr>
            <a:r>
              <a:rPr lang="el-GR" sz="2200" b="1" dirty="0">
                <a:ea typeface="ヒラギノ角ゴ Pro W3" pitchFamily="-84" charset="-128"/>
              </a:rPr>
              <a:t>Απεικόνιση</a:t>
            </a:r>
            <a:r>
              <a:rPr lang="en-IN" sz="2200" b="1" dirty="0">
                <a:ea typeface="ヒラギノ角ゴ Pro W3" pitchFamily="-84" charset="-128"/>
              </a:rPr>
              <a:t> 18.3 </a:t>
            </a:r>
            <a:r>
              <a:rPr lang="el-GR" sz="2200" dirty="0">
                <a:ea typeface="ヒラギノ角ゴ Pro W3" pitchFamily="-84" charset="-128"/>
              </a:rPr>
              <a:t>Οι επιπτώσεις μιας αύξησης των κρατικών δαπανών</a:t>
            </a:r>
            <a:endParaRPr lang="en-IN" sz="2200" dirty="0">
              <a:ea typeface="ヒラギノ角ゴ Pro W3" pitchFamily="-84" charset="-128"/>
            </a:endParaRPr>
          </a:p>
        </p:txBody>
      </p:sp>
      <p:sp>
        <p:nvSpPr>
          <p:cNvPr id="6" name="Content Placeholder 5"/>
          <p:cNvSpPr>
            <a:spLocks noGrp="1"/>
          </p:cNvSpPr>
          <p:nvPr>
            <p:ph idx="13"/>
          </p:nvPr>
        </p:nvSpPr>
        <p:spPr>
          <a:xfrm>
            <a:off x="457200" y="2286000"/>
            <a:ext cx="2133600" cy="3124200"/>
          </a:xfrm>
        </p:spPr>
        <p:txBody>
          <a:bodyPr>
            <a:noAutofit/>
          </a:bodyPr>
          <a:lstStyle/>
          <a:p>
            <a:pPr marL="0" indent="0">
              <a:buNone/>
            </a:pPr>
            <a:r>
              <a:rPr lang="el-GR" sz="1800" dirty="0"/>
              <a:t>Η αύξηση των κρατικών δαπανών οδηγεί σε αύξηση του προϊόντος και σε εμπορικό έλλειμμα.</a:t>
            </a:r>
            <a:endParaRPr lang="en-IN" sz="1800" dirty="0"/>
          </a:p>
        </p:txBody>
      </p:sp>
      <p:pic>
        <p:nvPicPr>
          <p:cNvPr id="3074" name="Picture 2"/>
          <p:cNvPicPr>
            <a:picLocks noChangeAspect="1" noChangeArrowheads="1"/>
          </p:cNvPicPr>
          <p:nvPr/>
        </p:nvPicPr>
        <p:blipFill>
          <a:blip r:embed="rId3" cstate="print"/>
          <a:srcRect/>
          <a:stretch>
            <a:fillRect/>
          </a:stretch>
        </p:blipFill>
        <p:spPr bwMode="auto">
          <a:xfrm>
            <a:off x="3581400" y="1476375"/>
            <a:ext cx="3724051" cy="4772025"/>
          </a:xfrm>
          <a:prstGeom prst="rect">
            <a:avLst/>
          </a:prstGeom>
          <a:noFill/>
          <a:ln w="9525">
            <a:noFill/>
            <a:miter lim="800000"/>
            <a:headEnd/>
            <a:tailEnd/>
          </a:ln>
        </p:spPr>
      </p:pic>
    </p:spTree>
    <p:extLst>
      <p:ext uri="{BB962C8B-B14F-4D97-AF65-F5344CB8AC3E}">
        <p14:creationId xmlns:p14="http://schemas.microsoft.com/office/powerpoint/2010/main" xmlns="" val="13770055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wrap="square">
            <a:noAutofit/>
          </a:bodyPr>
          <a:lstStyle/>
          <a:p>
            <a:r>
              <a:rPr lang="en-IN" sz="2800" dirty="0">
                <a:latin typeface="+mj-lt"/>
              </a:rPr>
              <a:t>18.3 </a:t>
            </a:r>
            <a:r>
              <a:rPr lang="el-GR" sz="2800" dirty="0">
                <a:latin typeface="+mj-lt"/>
              </a:rPr>
              <a:t>Αύξηση της Ζήτησης –Εγχώριας ή Ξένης</a:t>
            </a:r>
            <a:r>
              <a:rPr lang="en-IN" sz="2800" dirty="0">
                <a:latin typeface="+mj-lt"/>
              </a:rPr>
              <a:t> </a:t>
            </a:r>
            <a:r>
              <a:rPr lang="el-GR" sz="2800" dirty="0" smtClean="0">
                <a:latin typeface="+mj-lt"/>
              </a:rPr>
              <a:t/>
            </a:r>
            <a:br>
              <a:rPr lang="el-GR" sz="2800" dirty="0" smtClean="0">
                <a:latin typeface="+mj-lt"/>
              </a:rPr>
            </a:br>
            <a:r>
              <a:rPr lang="en-IN" sz="2800" dirty="0" smtClean="0">
                <a:latin typeface="+mj-lt"/>
              </a:rPr>
              <a:t>(</a:t>
            </a:r>
            <a:r>
              <a:rPr lang="en-IN" sz="2800" dirty="0">
                <a:latin typeface="+mj-lt"/>
              </a:rPr>
              <a:t>3 </a:t>
            </a:r>
            <a:r>
              <a:rPr lang="el-GR" sz="2800" dirty="0">
                <a:latin typeface="+mj-lt"/>
              </a:rPr>
              <a:t>από</a:t>
            </a:r>
            <a:r>
              <a:rPr lang="en-IN" sz="2800" dirty="0">
                <a:latin typeface="+mj-lt"/>
              </a:rPr>
              <a:t> 4)</a:t>
            </a:r>
            <a:endParaRPr lang="en-US" sz="2800" dirty="0">
              <a:latin typeface="+mj-lt"/>
            </a:endParaRPr>
          </a:p>
        </p:txBody>
      </p:sp>
      <p:sp>
        <p:nvSpPr>
          <p:cNvPr id="3" name="Content Placeholder 2"/>
          <p:cNvSpPr>
            <a:spLocks noGrp="1"/>
          </p:cNvSpPr>
          <p:nvPr>
            <p:ph idx="1"/>
          </p:nvPr>
        </p:nvSpPr>
        <p:spPr>
          <a:xfrm>
            <a:off x="457200" y="990600"/>
            <a:ext cx="8153400" cy="371475"/>
          </a:xfrm>
        </p:spPr>
        <p:txBody>
          <a:bodyPr wrap="square">
            <a:noAutofit/>
          </a:bodyPr>
          <a:lstStyle/>
          <a:p>
            <a:pPr marL="0" indent="0">
              <a:spcBef>
                <a:spcPts val="525"/>
              </a:spcBef>
              <a:buNone/>
            </a:pPr>
            <a:r>
              <a:rPr lang="el-GR" sz="2200" b="1" dirty="0">
                <a:ea typeface="ヒラギノ角ゴ Pro W3" pitchFamily="-84" charset="-128"/>
              </a:rPr>
              <a:t>Απεικόνιση </a:t>
            </a:r>
            <a:r>
              <a:rPr lang="en-IN" sz="2200" b="1" dirty="0">
                <a:ea typeface="ヒラギノ角ゴ Pro W3" pitchFamily="-84" charset="-128"/>
              </a:rPr>
              <a:t>18.4 </a:t>
            </a:r>
            <a:r>
              <a:rPr lang="el-GR" sz="2200" dirty="0">
                <a:ea typeface="ヒラギノ角ゴ Pro W3" pitchFamily="-84" charset="-128"/>
              </a:rPr>
              <a:t>Οι επιπτώσεις μιας αύξησης των Κρατικών Δαπανών</a:t>
            </a:r>
            <a:endParaRPr lang="en-IN" sz="2200" dirty="0">
              <a:ea typeface="ヒラギノ角ゴ Pro W3" pitchFamily="-84" charset="-128"/>
            </a:endParaRPr>
          </a:p>
        </p:txBody>
      </p:sp>
      <p:sp>
        <p:nvSpPr>
          <p:cNvPr id="6" name="Content Placeholder 5"/>
          <p:cNvSpPr>
            <a:spLocks noGrp="1"/>
          </p:cNvSpPr>
          <p:nvPr>
            <p:ph idx="13"/>
          </p:nvPr>
        </p:nvSpPr>
        <p:spPr>
          <a:xfrm>
            <a:off x="457200" y="2114550"/>
            <a:ext cx="2362200" cy="3371850"/>
          </a:xfrm>
        </p:spPr>
        <p:txBody>
          <a:bodyPr>
            <a:noAutofit/>
          </a:bodyPr>
          <a:lstStyle/>
          <a:p>
            <a:pPr marL="0" indent="0">
              <a:buNone/>
            </a:pPr>
            <a:r>
              <a:rPr lang="el-GR" sz="1800" dirty="0"/>
              <a:t>Μια αύξηση των κρατικών δαπανών οδηγεί σε αύξηση του προϊόντος και σε εμπορικό πλεόνασμα</a:t>
            </a:r>
            <a:endParaRPr lang="en-IN" sz="1800" dirty="0"/>
          </a:p>
        </p:txBody>
      </p:sp>
      <p:pic>
        <p:nvPicPr>
          <p:cNvPr id="4098" name="Picture 2"/>
          <p:cNvPicPr>
            <a:picLocks noChangeAspect="1" noChangeArrowheads="1"/>
          </p:cNvPicPr>
          <p:nvPr/>
        </p:nvPicPr>
        <p:blipFill>
          <a:blip r:embed="rId3" cstate="print"/>
          <a:srcRect/>
          <a:stretch>
            <a:fillRect/>
          </a:stretch>
        </p:blipFill>
        <p:spPr bwMode="auto">
          <a:xfrm>
            <a:off x="3564485" y="1371600"/>
            <a:ext cx="3903115" cy="4895850"/>
          </a:xfrm>
          <a:prstGeom prst="rect">
            <a:avLst/>
          </a:prstGeom>
          <a:noFill/>
          <a:ln w="9525">
            <a:noFill/>
            <a:miter lim="800000"/>
            <a:headEnd/>
            <a:tailEnd/>
          </a:ln>
        </p:spPr>
      </p:pic>
    </p:spTree>
    <p:extLst>
      <p:ext uri="{BB962C8B-B14F-4D97-AF65-F5344CB8AC3E}">
        <p14:creationId xmlns:p14="http://schemas.microsoft.com/office/powerpoint/2010/main" xmlns="" val="32422543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wrap="square">
            <a:noAutofit/>
          </a:bodyPr>
          <a:lstStyle/>
          <a:p>
            <a:r>
              <a:rPr lang="en-IN" sz="2800" dirty="0">
                <a:latin typeface="+mj-lt"/>
              </a:rPr>
              <a:t>18.3 </a:t>
            </a:r>
            <a:r>
              <a:rPr lang="el-GR" sz="2800" dirty="0">
                <a:latin typeface="+mj-lt"/>
              </a:rPr>
              <a:t>Αύξηση της Ζήτησης </a:t>
            </a:r>
            <a:r>
              <a:rPr lang="el-GR" sz="2800" dirty="0" smtClean="0">
                <a:latin typeface="+mj-lt"/>
              </a:rPr>
              <a:t>– Εγχώριας </a:t>
            </a:r>
            <a:r>
              <a:rPr lang="el-GR" sz="2800" dirty="0">
                <a:latin typeface="+mj-lt"/>
              </a:rPr>
              <a:t>ή Ξένης</a:t>
            </a:r>
            <a:r>
              <a:rPr lang="en-IN" sz="2800" dirty="0">
                <a:latin typeface="+mj-lt"/>
              </a:rPr>
              <a:t> </a:t>
            </a:r>
            <a:r>
              <a:rPr lang="el-GR" sz="2800" dirty="0" smtClean="0">
                <a:latin typeface="+mj-lt"/>
              </a:rPr>
              <a:t/>
            </a:r>
            <a:br>
              <a:rPr lang="el-GR" sz="2800" dirty="0" smtClean="0">
                <a:latin typeface="+mj-lt"/>
              </a:rPr>
            </a:br>
            <a:r>
              <a:rPr lang="en-IN" sz="2800" dirty="0" smtClean="0">
                <a:latin typeface="+mj-lt"/>
              </a:rPr>
              <a:t>(</a:t>
            </a:r>
            <a:r>
              <a:rPr lang="el-GR" sz="2800" dirty="0">
                <a:latin typeface="+mj-lt"/>
              </a:rPr>
              <a:t>4</a:t>
            </a:r>
            <a:r>
              <a:rPr lang="en-IN" sz="2800" dirty="0">
                <a:latin typeface="+mj-lt"/>
              </a:rPr>
              <a:t> </a:t>
            </a:r>
            <a:r>
              <a:rPr lang="el-GR" sz="2800" dirty="0">
                <a:latin typeface="+mj-lt"/>
              </a:rPr>
              <a:t>από</a:t>
            </a:r>
            <a:r>
              <a:rPr lang="en-IN" sz="2800" dirty="0">
                <a:latin typeface="+mj-lt"/>
              </a:rPr>
              <a:t> 4) </a:t>
            </a:r>
            <a:endParaRPr lang="en-US" sz="2800" dirty="0">
              <a:latin typeface="+mj-lt"/>
            </a:endParaRPr>
          </a:p>
        </p:txBody>
      </p:sp>
      <p:sp>
        <p:nvSpPr>
          <p:cNvPr id="3" name="Content Placeholder 2"/>
          <p:cNvSpPr>
            <a:spLocks noGrp="1"/>
          </p:cNvSpPr>
          <p:nvPr>
            <p:ph idx="1"/>
          </p:nvPr>
        </p:nvSpPr>
        <p:spPr>
          <a:xfrm>
            <a:off x="457200" y="1173480"/>
            <a:ext cx="8229600" cy="5151120"/>
          </a:xfrm>
        </p:spPr>
        <p:txBody>
          <a:bodyPr wrap="square">
            <a:noAutofit/>
          </a:bodyPr>
          <a:lstStyle/>
          <a:p>
            <a:pPr>
              <a:spcBef>
                <a:spcPts val="600"/>
              </a:spcBef>
            </a:pPr>
            <a:r>
              <a:rPr lang="el-GR" sz="2200" dirty="0">
                <a:ea typeface="ヒラギノ角ゴ Pro W3" pitchFamily="-84" charset="-128"/>
              </a:rPr>
              <a:t>Σύνοψη</a:t>
            </a:r>
            <a:r>
              <a:rPr lang="en-US" sz="2200" dirty="0">
                <a:ea typeface="ヒラギノ角ゴ Pro W3" pitchFamily="-84" charset="-128"/>
              </a:rPr>
              <a:t>:</a:t>
            </a:r>
          </a:p>
          <a:p>
            <a:pPr lvl="1"/>
            <a:r>
              <a:rPr lang="el-GR" sz="2200" dirty="0">
                <a:ea typeface="ヒラギノ角ゴ Pro W3" pitchFamily="-84" charset="-128"/>
              </a:rPr>
              <a:t>Η αύξηση της εγχώριας ζήτησης οδηγεί σε αύξηση της εγχώριας παραγωγής αλλά οδηγεί επίσης σε επιδείνωση του εμπορικού ισοζυγίου.</a:t>
            </a:r>
          </a:p>
          <a:p>
            <a:pPr lvl="1"/>
            <a:r>
              <a:rPr lang="el-GR" sz="2200" dirty="0">
                <a:ea typeface="ヒラギノ角ゴ Pro W3" pitchFamily="-84" charset="-128"/>
              </a:rPr>
              <a:t>Η αύξηση της εξωτερικής ζήτησης οδηγεί σε αύξηση της εγχώριας παραγωγής και σε βελτίωση του εμπορικού ισοζυγίου. </a:t>
            </a:r>
          </a:p>
          <a:p>
            <a:pPr marL="457200" lvl="1" indent="0">
              <a:buNone/>
            </a:pPr>
            <a:r>
              <a:rPr lang="el-GR" sz="2200" dirty="0">
                <a:ea typeface="ヒラギノ角ゴ Pro W3" pitchFamily="-84" charset="-128"/>
              </a:rPr>
              <a:t>Επιπτώσεις:</a:t>
            </a:r>
            <a:endParaRPr lang="en-US" sz="2200" dirty="0">
              <a:ea typeface="ヒラギノ角ゴ Pro W3" pitchFamily="-84" charset="-128"/>
            </a:endParaRPr>
          </a:p>
          <a:p>
            <a:pPr lvl="1"/>
            <a:r>
              <a:rPr lang="el-GR" sz="2200" dirty="0">
                <a:ea typeface="ヒラギノ角ゴ Pro W3" pitchFamily="-84" charset="-128"/>
              </a:rPr>
              <a:t>Τα σοκ στη ζήτηση σε μια χώρα επηρεάζουν όλες τις άλλες χώρες</a:t>
            </a:r>
            <a:r>
              <a:rPr lang="en-US" sz="2200" dirty="0">
                <a:ea typeface="ヒラギノ角ゴ Pro W3" pitchFamily="-84" charset="-128"/>
              </a:rPr>
              <a:t>:</a:t>
            </a:r>
          </a:p>
          <a:p>
            <a:pPr lvl="1"/>
            <a:r>
              <a:rPr lang="el-GR" sz="2200" dirty="0">
                <a:ea typeface="ヒラギノ角ゴ Pro W3" pitchFamily="-84" charset="-128"/>
              </a:rPr>
              <a:t>Οι οικονομικές αλληλεπιδράσεις περιπλέκουν το έργο των υπευθύνων χάραξης πολιτικής. Ο </a:t>
            </a:r>
            <a:r>
              <a:rPr lang="el-GR" sz="2200" b="1" dirty="0">
                <a:ea typeface="ヒラギノ角ゴ Pro W3" pitchFamily="-84" charset="-128"/>
              </a:rPr>
              <a:t>συντονισμός των πολιτικών </a:t>
            </a:r>
            <a:r>
              <a:rPr lang="el-GR" sz="2200" dirty="0">
                <a:ea typeface="ヒラギノ角ゴ Pro W3" pitchFamily="-84" charset="-128"/>
              </a:rPr>
              <a:t>δεν είναι τόσο εύκολο να επιτευχθεί.</a:t>
            </a:r>
            <a:r>
              <a:rPr lang="en-US" sz="2200" dirty="0">
                <a:ea typeface="ヒラギノ角ゴ Pro W3" pitchFamily="-84" charset="-128"/>
              </a:rPr>
              <a:t> </a:t>
            </a:r>
          </a:p>
        </p:txBody>
      </p:sp>
    </p:spTree>
    <p:extLst>
      <p:ext uri="{BB962C8B-B14F-4D97-AF65-F5344CB8AC3E}">
        <p14:creationId xmlns:p14="http://schemas.microsoft.com/office/powerpoint/2010/main" xmlns="" val="13982166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wrap="square">
            <a:noAutofit/>
          </a:bodyPr>
          <a:lstStyle/>
          <a:p>
            <a:r>
              <a:rPr lang="el-GR" sz="2800" dirty="0">
                <a:latin typeface="+mj-lt"/>
              </a:rPr>
              <a:t>ΠΛΑΙΣΙΟ ΕΠΙΚΕΝΤΡΩΣΗΣ: Το</a:t>
            </a:r>
            <a:r>
              <a:rPr lang="en-IN" sz="2800" dirty="0">
                <a:latin typeface="+mj-lt"/>
              </a:rPr>
              <a:t> G20 </a:t>
            </a:r>
            <a:r>
              <a:rPr lang="el-GR" sz="2800" dirty="0">
                <a:latin typeface="+mj-lt"/>
              </a:rPr>
              <a:t>και το Δημοσιονομικό Κίνητρο του </a:t>
            </a:r>
            <a:r>
              <a:rPr lang="en-IN" sz="2800" dirty="0">
                <a:latin typeface="+mj-lt"/>
              </a:rPr>
              <a:t>2009</a:t>
            </a:r>
            <a:endParaRPr lang="en-US" sz="2800" dirty="0">
              <a:latin typeface="+mj-lt"/>
            </a:endParaRPr>
          </a:p>
        </p:txBody>
      </p:sp>
      <p:sp>
        <p:nvSpPr>
          <p:cNvPr id="3" name="Content Placeholder 2"/>
          <p:cNvSpPr>
            <a:spLocks noGrp="1"/>
          </p:cNvSpPr>
          <p:nvPr>
            <p:ph idx="1"/>
          </p:nvPr>
        </p:nvSpPr>
        <p:spPr>
          <a:xfrm>
            <a:off x="457200" y="1371600"/>
            <a:ext cx="8229600" cy="3108543"/>
          </a:xfrm>
        </p:spPr>
        <p:txBody>
          <a:bodyPr wrap="square">
            <a:noAutofit/>
          </a:bodyPr>
          <a:lstStyle/>
          <a:p>
            <a:pPr>
              <a:spcBef>
                <a:spcPts val="600"/>
              </a:spcBef>
            </a:pPr>
            <a:r>
              <a:rPr lang="el-GR" sz="2200" dirty="0">
                <a:ea typeface="ヒラギノ角ゴ Pro W3" pitchFamily="-84" charset="-128"/>
              </a:rPr>
              <a:t>Το G20 δημιουργήθηκε το 1999 και τώρα είναι μια ομάδα ηγετών από 20 προηγμένες και αναδυόμενες χώρες.</a:t>
            </a:r>
          </a:p>
          <a:p>
            <a:pPr>
              <a:spcBef>
                <a:spcPts val="600"/>
              </a:spcBef>
            </a:pPr>
            <a:r>
              <a:rPr lang="el-GR" sz="2200" dirty="0">
                <a:ea typeface="ヒラギノ角ゴ Pro W3" pitchFamily="-84" charset="-128"/>
              </a:rPr>
              <a:t>Το Νοέμβριο του 2008, οι ηγέτες της G20 συναντήθηκαν για να συντονίσουν τις αντιδράσεις τους στην υπάρχουσα κρίση όσον αφορά τόσο τη νομισματική όσο και τη δημοσιονομική πολιτική.</a:t>
            </a:r>
          </a:p>
          <a:p>
            <a:pPr>
              <a:spcBef>
                <a:spcPts val="600"/>
              </a:spcBef>
            </a:pPr>
            <a:r>
              <a:rPr lang="el-GR" sz="2200" dirty="0">
                <a:ea typeface="ヒラギノ角ゴ Pro W3" pitchFamily="-84" charset="-128"/>
              </a:rPr>
              <a:t>Τους επόμενους μήνες, οι περισσότερες χώρες υιοθέτησαν όντως διακριτικά μέτρα, με στόχο την αύξηση είτε των ιδιωτικών είτε των δημόσιων δαπανών.</a:t>
            </a:r>
            <a:endParaRPr lang="en-US" sz="2200" dirty="0">
              <a:ea typeface="ヒラギノ角ゴ Pro W3" pitchFamily="-84" charset="-128"/>
            </a:endParaRPr>
          </a:p>
        </p:txBody>
      </p:sp>
    </p:spTree>
    <p:extLst>
      <p:ext uri="{BB962C8B-B14F-4D97-AF65-F5344CB8AC3E}">
        <p14:creationId xmlns:p14="http://schemas.microsoft.com/office/powerpoint/2010/main" xmlns="" val="19279623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wrap="square">
            <a:noAutofit/>
          </a:bodyPr>
          <a:lstStyle/>
          <a:p>
            <a:r>
              <a:rPr lang="en-IN" sz="2800" dirty="0">
                <a:latin typeface="+mj-lt"/>
              </a:rPr>
              <a:t>18.4 </a:t>
            </a:r>
            <a:r>
              <a:rPr lang="el-GR" sz="2800" dirty="0">
                <a:latin typeface="+mj-lt"/>
              </a:rPr>
              <a:t>Υποτίμηση, Εμπορικό Ισοζύγιο και Προϊόν</a:t>
            </a:r>
            <a:r>
              <a:rPr lang="en-IN" sz="2800" dirty="0">
                <a:latin typeface="+mj-lt"/>
              </a:rPr>
              <a:t> (1 </a:t>
            </a:r>
            <a:r>
              <a:rPr lang="el-GR" sz="2800" dirty="0" smtClean="0">
                <a:latin typeface="+mj-lt"/>
              </a:rPr>
              <a:t>από</a:t>
            </a:r>
            <a:r>
              <a:rPr lang="en-IN" sz="2800" dirty="0" smtClean="0">
                <a:latin typeface="+mj-lt"/>
              </a:rPr>
              <a:t> </a:t>
            </a:r>
            <a:r>
              <a:rPr lang="en-IN" sz="2800" dirty="0">
                <a:latin typeface="+mj-lt"/>
              </a:rPr>
              <a:t>4)</a:t>
            </a:r>
            <a:endParaRPr lang="en-US" sz="2800" dirty="0">
              <a:latin typeface="+mj-lt"/>
            </a:endParaRPr>
          </a:p>
        </p:txBody>
      </p:sp>
      <p:sp>
        <p:nvSpPr>
          <p:cNvPr id="3" name="Content Placeholder 2"/>
          <p:cNvSpPr>
            <a:spLocks noGrp="1"/>
          </p:cNvSpPr>
          <p:nvPr>
            <p:ph idx="1"/>
          </p:nvPr>
        </p:nvSpPr>
        <p:spPr>
          <a:xfrm>
            <a:off x="457200" y="1295400"/>
            <a:ext cx="8229600" cy="369332"/>
          </a:xfrm>
        </p:spPr>
        <p:txBody>
          <a:bodyPr wrap="square">
            <a:noAutofit/>
          </a:bodyPr>
          <a:lstStyle/>
          <a:p>
            <a:pPr>
              <a:spcBef>
                <a:spcPts val="600"/>
              </a:spcBef>
            </a:pPr>
            <a:r>
              <a:rPr lang="el-GR" sz="2000" dirty="0">
                <a:ea typeface="ヒラギノ角ゴ Pro W3" pitchFamily="-84" charset="-128"/>
              </a:rPr>
              <a:t>Θυμηθείτε την εξίσωση της πραγματικής συναλλαγματικής ισοτιμίας</a:t>
            </a:r>
            <a:r>
              <a:rPr lang="en-US" sz="2000" dirty="0">
                <a:ea typeface="ヒラギノ角ゴ Pro W3" pitchFamily="-84" charset="-128"/>
              </a:rPr>
              <a:t>:</a:t>
            </a:r>
          </a:p>
        </p:txBody>
      </p:sp>
      <mc:AlternateContent xmlns:mc="http://schemas.openxmlformats.org/markup-compatibility/2006">
        <mc:Choice xmlns:a14="http://schemas.microsoft.com/office/drawing/2010/main" xmlns="" Requires="a14">
          <p:sp>
            <p:nvSpPr>
              <p:cNvPr id="9" name="Object 8"/>
              <p:cNvSpPr txBox="1"/>
              <p:nvPr/>
            </p:nvSpPr>
            <p:spPr>
              <a:xfrm>
                <a:off x="4210463" y="1828800"/>
                <a:ext cx="1275937" cy="775573"/>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r>
                        <a:rPr lang="en-US" i="1">
                          <a:solidFill>
                            <a:srgbClr val="000000"/>
                          </a:solidFill>
                          <a:latin typeface="Cambria Math" panose="02040503050406030204" pitchFamily="18" charset="0"/>
                        </a:rPr>
                        <m:t>𝜀</m:t>
                      </m:r>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𝐸𝑃</m:t>
                          </m:r>
                        </m:num>
                        <m:den>
                          <m:sSup>
                            <m:sSupPr>
                              <m:ctrlPr>
                                <a:rPr lang="en-US" i="1">
                                  <a:solidFill>
                                    <a:srgbClr val="000000"/>
                                  </a:solidFill>
                                  <a:latin typeface="Cambria Math" panose="02040503050406030204" pitchFamily="18" charset="0"/>
                                </a:rPr>
                              </m:ctrlPr>
                            </m:sSupPr>
                            <m:e>
                              <m:r>
                                <a:rPr lang="en-US" i="1">
                                  <a:solidFill>
                                    <a:srgbClr val="000000"/>
                                  </a:solidFill>
                                  <a:latin typeface="Cambria Math" panose="02040503050406030204" pitchFamily="18" charset="0"/>
                                </a:rPr>
                                <m:t>𝑃</m:t>
                              </m:r>
                            </m:e>
                            <m:sup>
                              <m:r>
                                <a:rPr lang="en-US" i="1">
                                  <a:solidFill>
                                    <a:srgbClr val="000000"/>
                                  </a:solidFill>
                                  <a:latin typeface="Cambria Math" panose="02040503050406030204" pitchFamily="18" charset="0"/>
                                </a:rPr>
                                <m:t>∗</m:t>
                              </m:r>
                            </m:sup>
                          </m:sSup>
                        </m:den>
                      </m:f>
                    </m:oMath>
                  </m:oMathPara>
                </a14:m>
                <a:endParaRPr lang="en-US" dirty="0"/>
              </a:p>
            </p:txBody>
          </p:sp>
        </mc:Choice>
        <mc:Fallback>
          <p:sp>
            <p:nvSpPr>
              <p:cNvPr id="9" name="Object 8"/>
              <p:cNvSpPr txBox="1">
                <a:spLocks noRot="1" noChangeAspect="1" noMove="1" noResize="1" noEditPoints="1" noAdjustHandles="1" noChangeArrowheads="1" noChangeShapeType="1" noTextEdit="1"/>
              </p:cNvSpPr>
              <p:nvPr/>
            </p:nvSpPr>
            <p:spPr>
              <a:xfrm>
                <a:off x="4210463" y="1828800"/>
                <a:ext cx="1275937" cy="775573"/>
              </a:xfrm>
              <a:prstGeom prst="rect">
                <a:avLst/>
              </a:prstGeom>
              <a:blipFill>
                <a:blip r:embed="rId3" cstate="print"/>
                <a:stretch>
                  <a:fillRect/>
                </a:stretch>
              </a:blipFill>
            </p:spPr>
            <p:txBody>
              <a:bodyPr/>
              <a:lstStyle/>
              <a:p>
                <a:r>
                  <a:rPr lang="en-IN">
                    <a:noFill/>
                  </a:rPr>
                  <a:t> </a:t>
                </a:r>
              </a:p>
            </p:txBody>
          </p:sp>
        </mc:Fallback>
      </mc:AlternateContent>
      <p:sp>
        <p:nvSpPr>
          <p:cNvPr id="4" name="Content Placeholder 3"/>
          <p:cNvSpPr>
            <a:spLocks noGrp="1"/>
          </p:cNvSpPr>
          <p:nvPr>
            <p:ph idx="13"/>
          </p:nvPr>
        </p:nvSpPr>
        <p:spPr>
          <a:xfrm>
            <a:off x="381000" y="2831068"/>
            <a:ext cx="4953000" cy="369332"/>
          </a:xfrm>
        </p:spPr>
        <p:txBody>
          <a:bodyPr>
            <a:noAutofit/>
          </a:bodyPr>
          <a:lstStyle/>
          <a:p>
            <a:pPr marL="0" indent="285750">
              <a:buNone/>
            </a:pPr>
            <a:r>
              <a:rPr lang="el-GR" sz="2000" dirty="0" smtClean="0">
                <a:ea typeface="ヒラギノ角ゴ Pro W3" pitchFamily="-84" charset="-128"/>
              </a:rPr>
              <a:t> Και </a:t>
            </a:r>
            <a:r>
              <a:rPr lang="el-GR" sz="2000" dirty="0">
                <a:ea typeface="ヒラギノ角ゴ Pro W3" pitchFamily="-84" charset="-128"/>
              </a:rPr>
              <a:t>τον ορισμό καθαρών εξαγωγών</a:t>
            </a:r>
            <a:r>
              <a:rPr lang="en-US" sz="2000" dirty="0">
                <a:ea typeface="ヒラギノ角ゴ Pro W3" pitchFamily="-84" charset="-128"/>
              </a:rPr>
              <a:t>:</a:t>
            </a:r>
          </a:p>
        </p:txBody>
      </p:sp>
      <mc:AlternateContent xmlns:mc="http://schemas.openxmlformats.org/markup-compatibility/2006">
        <mc:Choice xmlns:a14="http://schemas.microsoft.com/office/drawing/2010/main" xmlns="" Requires="a14">
          <p:sp>
            <p:nvSpPr>
              <p:cNvPr id="11" name="Object 10"/>
              <p:cNvSpPr txBox="1"/>
              <p:nvPr/>
            </p:nvSpPr>
            <p:spPr>
              <a:xfrm>
                <a:off x="5211673" y="2667000"/>
                <a:ext cx="1874927" cy="581025"/>
              </a:xfrm>
              <a:prstGeom prst="rect">
                <a:avLst/>
              </a:prstGeom>
            </p:spPr>
            <p:txBody>
              <a:bodyPr>
                <a:normAutofit fontScale="92500"/>
              </a:bodyPr>
              <a:lstStyle/>
              <a:p>
                <a:pPr/>
                <a14:m>
                  <m:oMathPara xmlns:m="http://schemas.openxmlformats.org/officeDocument/2006/math">
                    <m:oMathParaPr>
                      <m:jc m:val="left"/>
                    </m:oMathParaPr>
                    <m:oMath xmlns:m="http://schemas.openxmlformats.org/officeDocument/2006/math">
                      <m:r>
                        <a:rPr lang="en-US" i="1">
                          <a:solidFill>
                            <a:srgbClr val="000000"/>
                          </a:solidFill>
                          <a:latin typeface="Cambria Math" panose="02040503050406030204" pitchFamily="18" charset="0"/>
                        </a:rPr>
                        <m:t>𝑁𝑋</m:t>
                      </m:r>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𝑋</m:t>
                      </m:r>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𝐼𝑀</m:t>
                          </m:r>
                        </m:num>
                        <m:den>
                          <m:r>
                            <a:rPr lang="en-US" i="1">
                              <a:solidFill>
                                <a:srgbClr val="000000"/>
                              </a:solidFill>
                              <a:latin typeface="Cambria Math" panose="02040503050406030204" pitchFamily="18" charset="0"/>
                            </a:rPr>
                            <m:t>𝜀</m:t>
                          </m:r>
                        </m:den>
                      </m:f>
                    </m:oMath>
                  </m:oMathPara>
                </a14:m>
                <a:endParaRPr lang="en-US" dirty="0"/>
              </a:p>
            </p:txBody>
          </p:sp>
        </mc:Choice>
        <mc:Fallback>
          <p:sp>
            <p:nvSpPr>
              <p:cNvPr id="11" name="Object 10"/>
              <p:cNvSpPr txBox="1">
                <a:spLocks noRot="1" noChangeAspect="1" noMove="1" noResize="1" noEditPoints="1" noAdjustHandles="1" noChangeArrowheads="1" noChangeShapeType="1" noTextEdit="1"/>
              </p:cNvSpPr>
              <p:nvPr/>
            </p:nvSpPr>
            <p:spPr>
              <a:xfrm>
                <a:off x="5211673" y="2667000"/>
                <a:ext cx="1874927" cy="581025"/>
              </a:xfrm>
              <a:prstGeom prst="rect">
                <a:avLst/>
              </a:prstGeom>
              <a:blipFill>
                <a:blip r:embed="rId4" cstate="print"/>
                <a:stretch>
                  <a:fillRect/>
                </a:stretch>
              </a:blipFill>
            </p:spPr>
            <p:txBody>
              <a:bodyPr/>
              <a:lstStyle/>
              <a:p>
                <a:r>
                  <a:rPr lang="en-US">
                    <a:noFill/>
                  </a:rPr>
                  <a:t> </a:t>
                </a:r>
              </a:p>
            </p:txBody>
          </p:sp>
        </mc:Fallback>
      </mc:AlternateContent>
      <p:sp>
        <p:nvSpPr>
          <p:cNvPr id="5" name="Content Placeholder 4"/>
          <p:cNvSpPr>
            <a:spLocks noGrp="1"/>
          </p:cNvSpPr>
          <p:nvPr>
            <p:ph sz="quarter" idx="14"/>
          </p:nvPr>
        </p:nvSpPr>
        <p:spPr>
          <a:xfrm>
            <a:off x="457200" y="3516868"/>
            <a:ext cx="8229600" cy="369332"/>
          </a:xfrm>
        </p:spPr>
        <p:txBody>
          <a:bodyPr>
            <a:noAutofit/>
          </a:bodyPr>
          <a:lstStyle/>
          <a:p>
            <a:r>
              <a:rPr lang="el-GR" sz="2000" dirty="0">
                <a:ea typeface="ヒラギノ角ゴ Pro W3" pitchFamily="-84" charset="-128"/>
              </a:rPr>
              <a:t>Με δεδομένες τις εξισώσεις</a:t>
            </a:r>
            <a:r>
              <a:rPr lang="en-US" sz="2000" dirty="0">
                <a:ea typeface="ヒラギノ角ゴ Pro W3" pitchFamily="-84" charset="-128"/>
              </a:rPr>
              <a:t> (18.2) </a:t>
            </a:r>
            <a:r>
              <a:rPr lang="el-GR" sz="2000" dirty="0">
                <a:ea typeface="ヒラギノ角ゴ Pro W3" pitchFamily="-84" charset="-128"/>
              </a:rPr>
              <a:t>και</a:t>
            </a:r>
            <a:r>
              <a:rPr lang="en-US" sz="2000" dirty="0">
                <a:ea typeface="ヒラギノ角ゴ Pro W3" pitchFamily="-84" charset="-128"/>
              </a:rPr>
              <a:t> (18.3):</a:t>
            </a:r>
          </a:p>
        </p:txBody>
      </p:sp>
      <mc:AlternateContent xmlns:mc="http://schemas.openxmlformats.org/markup-compatibility/2006">
        <mc:Choice xmlns:a14="http://schemas.microsoft.com/office/drawing/2010/main" xmlns="" Requires="a14">
          <p:sp>
            <p:nvSpPr>
              <p:cNvPr id="10" name="Object 9"/>
              <p:cNvSpPr txBox="1"/>
              <p:nvPr/>
            </p:nvSpPr>
            <p:spPr>
              <a:xfrm>
                <a:off x="2703472" y="3962400"/>
                <a:ext cx="2782928" cy="768137"/>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r>
                        <a:rPr lang="en-US" i="1">
                          <a:solidFill>
                            <a:srgbClr val="000000"/>
                          </a:solidFill>
                          <a:latin typeface="Cambria Math" panose="02040503050406030204" pitchFamily="18" charset="0"/>
                        </a:rPr>
                        <m:t>𝑁𝑋</m:t>
                      </m:r>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𝑋</m:t>
                      </m:r>
                      <m:d>
                        <m:dPr>
                          <m:ctrlPr>
                            <a:rPr lang="en-US" i="1">
                              <a:solidFill>
                                <a:srgbClr val="000000"/>
                              </a:solidFill>
                              <a:latin typeface="Cambria Math" panose="02040503050406030204" pitchFamily="18" charset="0"/>
                            </a:rPr>
                          </m:ctrlPr>
                        </m:dPr>
                        <m:e>
                          <m:sSup>
                            <m:sSupPr>
                              <m:ctrlPr>
                                <a:rPr lang="en-US" i="1">
                                  <a:solidFill>
                                    <a:srgbClr val="000000"/>
                                  </a:solidFill>
                                  <a:latin typeface="Cambria Math" panose="02040503050406030204" pitchFamily="18" charset="0"/>
                                </a:rPr>
                              </m:ctrlPr>
                            </m:sSupPr>
                            <m:e>
                              <m:r>
                                <a:rPr lang="en-US" i="1">
                                  <a:solidFill>
                                    <a:srgbClr val="000000"/>
                                  </a:solidFill>
                                  <a:latin typeface="Cambria Math" panose="02040503050406030204" pitchFamily="18" charset="0"/>
                                </a:rPr>
                                <m:t>𝑌</m:t>
                              </m:r>
                            </m:e>
                            <m:sup>
                              <m:r>
                                <a:rPr lang="en-US" i="1">
                                  <a:solidFill>
                                    <a:srgbClr val="000000"/>
                                  </a:solidFill>
                                  <a:latin typeface="Cambria Math" panose="02040503050406030204" pitchFamily="18" charset="0"/>
                                </a:rPr>
                                <m:t>∗</m:t>
                              </m:r>
                            </m:sup>
                          </m:sSup>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𝜀</m:t>
                          </m:r>
                        </m:e>
                      </m:d>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𝐼𝑀</m:t>
                      </m:r>
                      <m:f>
                        <m:fPr>
                          <m:ctrlPr>
                            <a:rPr lang="en-US" i="1">
                              <a:solidFill>
                                <a:srgbClr val="000000"/>
                              </a:solidFill>
                              <a:latin typeface="Cambria Math" panose="02040503050406030204" pitchFamily="18" charset="0"/>
                            </a:rPr>
                          </m:ctrlPr>
                        </m:fPr>
                        <m:num>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𝑌</m:t>
                              </m:r>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𝜀</m:t>
                              </m:r>
                            </m:e>
                          </m:d>
                        </m:num>
                        <m:den>
                          <m:r>
                            <a:rPr lang="en-US" i="1">
                              <a:solidFill>
                                <a:srgbClr val="000000"/>
                              </a:solidFill>
                              <a:latin typeface="Cambria Math" panose="02040503050406030204" pitchFamily="18" charset="0"/>
                            </a:rPr>
                            <m:t>𝜀</m:t>
                          </m:r>
                        </m:den>
                      </m:f>
                    </m:oMath>
                  </m:oMathPara>
                </a14:m>
                <a:endParaRPr lang="en-US" dirty="0"/>
              </a:p>
            </p:txBody>
          </p:sp>
        </mc:Choice>
        <mc:Fallback>
          <p:sp>
            <p:nvSpPr>
              <p:cNvPr id="10" name="Object 9"/>
              <p:cNvSpPr txBox="1">
                <a:spLocks noRot="1" noChangeAspect="1" noMove="1" noResize="1" noEditPoints="1" noAdjustHandles="1" noChangeArrowheads="1" noChangeShapeType="1" noTextEdit="1"/>
              </p:cNvSpPr>
              <p:nvPr/>
            </p:nvSpPr>
            <p:spPr>
              <a:xfrm>
                <a:off x="2703472" y="3962400"/>
                <a:ext cx="2782928" cy="768137"/>
              </a:xfrm>
              <a:prstGeom prst="rect">
                <a:avLst/>
              </a:prstGeom>
              <a:blipFill>
                <a:blip r:embed="rId5" cstate="print"/>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xmlns="" val="15539226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wrap="square">
            <a:noAutofit/>
          </a:bodyPr>
          <a:lstStyle/>
          <a:p>
            <a:r>
              <a:rPr lang="en-IN" sz="2800" dirty="0">
                <a:latin typeface="+mj-lt"/>
              </a:rPr>
              <a:t>18.4 </a:t>
            </a:r>
            <a:r>
              <a:rPr lang="el-GR" sz="2800" dirty="0">
                <a:latin typeface="+mj-lt"/>
              </a:rPr>
              <a:t>Υποτίμηση, Εμπορικό Ισοζύγιο και Προϊόν</a:t>
            </a:r>
            <a:r>
              <a:rPr lang="en-IN" sz="2800" dirty="0">
                <a:latin typeface="+mj-lt"/>
              </a:rPr>
              <a:t> (2 </a:t>
            </a:r>
            <a:r>
              <a:rPr lang="el-GR" sz="2800" dirty="0">
                <a:latin typeface="+mj-lt"/>
              </a:rPr>
              <a:t>από</a:t>
            </a:r>
            <a:r>
              <a:rPr lang="en-IN" sz="2800" dirty="0">
                <a:latin typeface="+mj-lt"/>
              </a:rPr>
              <a:t> 4)</a:t>
            </a:r>
            <a:endParaRPr lang="en-US" sz="2800" dirty="0">
              <a:latin typeface="+mj-lt"/>
            </a:endParaRPr>
          </a:p>
        </p:txBody>
      </p:sp>
      <p:sp>
        <p:nvSpPr>
          <p:cNvPr id="3" name="Content Placeholder 2"/>
          <p:cNvSpPr>
            <a:spLocks noGrp="1"/>
          </p:cNvSpPr>
          <p:nvPr>
            <p:ph idx="1"/>
          </p:nvPr>
        </p:nvSpPr>
        <p:spPr>
          <a:xfrm>
            <a:off x="457200" y="1126897"/>
            <a:ext cx="8229600" cy="4816703"/>
          </a:xfrm>
        </p:spPr>
        <p:txBody>
          <a:bodyPr wrap="square">
            <a:noAutofit/>
          </a:bodyPr>
          <a:lstStyle/>
          <a:p>
            <a:pPr>
              <a:spcBef>
                <a:spcPts val="600"/>
              </a:spcBef>
            </a:pPr>
            <a:r>
              <a:rPr lang="el-GR" sz="2200" dirty="0">
                <a:ea typeface="ヒラギノ角ゴ Pro W3" pitchFamily="-84" charset="-128"/>
              </a:rPr>
              <a:t>Η πραγματική υποτίμηση επηρεάζει το εμπορικό ισοζύγιο μέσω τριών ξεχωριστών καναλιών</a:t>
            </a:r>
            <a:r>
              <a:rPr lang="en-US" sz="2200" dirty="0">
                <a:ea typeface="ヒラギノ角ゴ Pro W3" pitchFamily="-84" charset="-128"/>
              </a:rPr>
              <a:t>:</a:t>
            </a:r>
          </a:p>
          <a:p>
            <a:pPr lvl="1"/>
            <a:r>
              <a:rPr lang="el-GR" sz="2200" i="1" dirty="0">
                <a:ea typeface="ヒラギノ角ゴ Pro W3" pitchFamily="-84" charset="-128"/>
              </a:rPr>
              <a:t>Οι εξαγωγές</a:t>
            </a:r>
            <a:r>
              <a:rPr lang="en-US" sz="2200" i="1" dirty="0">
                <a:ea typeface="ヒラギノ角ゴ Pro W3" pitchFamily="-84" charset="-128"/>
              </a:rPr>
              <a:t> X, </a:t>
            </a:r>
            <a:r>
              <a:rPr lang="el-GR" sz="2200" i="1" dirty="0">
                <a:ea typeface="ヒラギノ角ゴ Pro W3" pitchFamily="-84" charset="-128"/>
              </a:rPr>
              <a:t>αυξάνουν</a:t>
            </a:r>
            <a:r>
              <a:rPr lang="en-US" sz="2200" i="1" dirty="0">
                <a:ea typeface="ヒラギノ角ゴ Pro W3" pitchFamily="-84" charset="-128"/>
              </a:rPr>
              <a:t>.</a:t>
            </a:r>
          </a:p>
          <a:p>
            <a:pPr lvl="1"/>
            <a:r>
              <a:rPr lang="el-GR" sz="2200" i="1" dirty="0">
                <a:ea typeface="ヒラギノ角ゴ Pro W3" pitchFamily="-84" charset="-128"/>
              </a:rPr>
              <a:t>Οι εισαγωγές</a:t>
            </a:r>
            <a:r>
              <a:rPr lang="en-US" sz="2200" i="1" dirty="0">
                <a:ea typeface="ヒラギノ角ゴ Pro W3" pitchFamily="-84" charset="-128"/>
              </a:rPr>
              <a:t>, </a:t>
            </a:r>
            <a:r>
              <a:rPr lang="en-US" sz="2200" i="1" kern="0" spc="-350" dirty="0">
                <a:ea typeface="ヒラギノ角ゴ Pro W3" pitchFamily="-84" charset="-128"/>
              </a:rPr>
              <a:t>I </a:t>
            </a:r>
            <a:r>
              <a:rPr lang="en-US" sz="2200" i="1" dirty="0">
                <a:ea typeface="ヒラギノ角ゴ Pro W3" pitchFamily="-84" charset="-128"/>
              </a:rPr>
              <a:t>M, </a:t>
            </a:r>
            <a:r>
              <a:rPr lang="el-GR" sz="2200" i="1" dirty="0">
                <a:ea typeface="ヒラギノ角ゴ Pro W3" pitchFamily="-84" charset="-128"/>
              </a:rPr>
              <a:t>μειώνονται</a:t>
            </a:r>
            <a:r>
              <a:rPr lang="en-US" sz="2200" i="1" dirty="0">
                <a:ea typeface="ヒラギノ角ゴ Pro W3" pitchFamily="-84" charset="-128"/>
              </a:rPr>
              <a:t>.</a:t>
            </a:r>
          </a:p>
          <a:p>
            <a:pPr lvl="1"/>
            <a:r>
              <a:rPr lang="el-GR" sz="2200" i="1" dirty="0">
                <a:ea typeface="ヒラギノ角ゴ Pro W3" pitchFamily="-84" charset="-128"/>
              </a:rPr>
              <a:t>Η σχετική τιμή των ξένων προϊόντων σε όρους εγχώριων προϊόντων</a:t>
            </a:r>
            <a:r>
              <a:rPr lang="en-US" sz="2200" i="1" dirty="0">
                <a:ea typeface="ヒラギノ角ゴ Pro W3" pitchFamily="-84" charset="-128"/>
              </a:rPr>
              <a:t>, 1/</a:t>
            </a:r>
            <a:r>
              <a:rPr lang="el-GR" sz="2200" i="1" dirty="0">
                <a:ea typeface="ヒラギノ角ゴ Pro W3" pitchFamily="-84" charset="-128"/>
                <a:cs typeface="Times New Roman" panose="02020603050405020304" pitchFamily="18" charset="0"/>
              </a:rPr>
              <a:t>ε</a:t>
            </a:r>
            <a:r>
              <a:rPr lang="en-US" sz="2200" i="1" dirty="0">
                <a:ea typeface="ヒラギノ角ゴ Pro W3" pitchFamily="-84" charset="-128"/>
              </a:rPr>
              <a:t> , </a:t>
            </a:r>
            <a:r>
              <a:rPr lang="el-GR" sz="2200" i="1" dirty="0">
                <a:ea typeface="ヒラギノ角ゴ Pro W3" pitchFamily="-84" charset="-128"/>
              </a:rPr>
              <a:t>αυξάνει</a:t>
            </a:r>
            <a:r>
              <a:rPr lang="en-US" sz="2200" i="1" dirty="0">
                <a:ea typeface="ヒラギノ角ゴ Pro W3" pitchFamily="-84" charset="-128"/>
              </a:rPr>
              <a:t>.</a:t>
            </a:r>
          </a:p>
          <a:p>
            <a:pPr>
              <a:spcBef>
                <a:spcPts val="600"/>
              </a:spcBef>
            </a:pPr>
            <a:r>
              <a:rPr lang="el-GR" sz="2200" b="1" dirty="0">
                <a:ea typeface="ヒラギノ角ゴ Pro W3" pitchFamily="-84" charset="-128"/>
              </a:rPr>
              <a:t>Συνθήκη </a:t>
            </a:r>
            <a:r>
              <a:rPr lang="en-US" sz="2200" b="1" dirty="0">
                <a:ea typeface="ヒラギノ角ゴ Pro W3" pitchFamily="-84" charset="-128"/>
              </a:rPr>
              <a:t>Marshall-Lerner</a:t>
            </a:r>
            <a:r>
              <a:rPr lang="en-US" sz="2200" dirty="0">
                <a:ea typeface="ヒラギノ角ゴ Pro W3" pitchFamily="-84" charset="-128"/>
              </a:rPr>
              <a:t>:</a:t>
            </a:r>
            <a:r>
              <a:rPr lang="el-GR" sz="2200" dirty="0">
                <a:ea typeface="ヒラギノ角ゴ Pro W3" pitchFamily="-84" charset="-128"/>
              </a:rPr>
              <a:t> Μια πραγματική υποτίμηση οδηγεί σε αύξηση των καθαρών εξαγωγών. </a:t>
            </a:r>
            <a:endParaRPr lang="en-US" sz="2200" dirty="0">
              <a:ea typeface="ヒラギノ角ゴ Pro W3" pitchFamily="-84" charset="-128"/>
            </a:endParaRPr>
          </a:p>
          <a:p>
            <a:pPr>
              <a:spcBef>
                <a:spcPts val="600"/>
              </a:spcBef>
            </a:pPr>
            <a:r>
              <a:rPr lang="el-GR" sz="2200" dirty="0">
                <a:ea typeface="ヒラギノ角ゴ Pro W3" pitchFamily="-84" charset="-128"/>
              </a:rPr>
              <a:t>Η απόσβεση οδηγεί σε μετατόπιση της ζήτησης, τόσο εξωτερικής όσο και εγχώριας, προς τα εγχώρια αγαθά. Η μετατόπιση της ζήτησης οδηγεί, με τη σειρά της, τόσο σε αύξηση της εγχώριας παραγωγής όσο και σε βελτίωση του εμπορικού τους ισοζυγίου. </a:t>
            </a:r>
            <a:endParaRPr lang="en-US" sz="2200" i="1" dirty="0">
              <a:ea typeface="ヒラギノ角ゴ Pro W3" pitchFamily="-84" charset="-128"/>
            </a:endParaRPr>
          </a:p>
          <a:p>
            <a:pPr>
              <a:spcBef>
                <a:spcPts val="600"/>
              </a:spcBef>
            </a:pPr>
            <a:endParaRPr lang="en-US" sz="2200" i="1" dirty="0">
              <a:ea typeface="ヒラギノ角ゴ Pro W3" pitchFamily="-84" charset="-128"/>
            </a:endParaRPr>
          </a:p>
        </p:txBody>
      </p:sp>
    </p:spTree>
    <p:extLst>
      <p:ext uri="{BB962C8B-B14F-4D97-AF65-F5344CB8AC3E}">
        <p14:creationId xmlns:p14="http://schemas.microsoft.com/office/powerpoint/2010/main" xmlns="" val="7228331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wrap="square">
            <a:noAutofit/>
          </a:bodyPr>
          <a:lstStyle/>
          <a:p>
            <a:r>
              <a:rPr lang="en-IN" sz="2200" dirty="0">
                <a:latin typeface="+mj-lt"/>
              </a:rPr>
              <a:t>18.4 </a:t>
            </a:r>
            <a:r>
              <a:rPr lang="el-GR" sz="2200" dirty="0">
                <a:latin typeface="+mj-lt"/>
              </a:rPr>
              <a:t>Υποτίμηση, Εμπορικό Ισοζύγιο και Προϊόν</a:t>
            </a:r>
            <a:r>
              <a:rPr lang="en-IN" sz="2200" dirty="0">
                <a:latin typeface="+mj-lt"/>
              </a:rPr>
              <a:t> (</a:t>
            </a:r>
            <a:r>
              <a:rPr lang="el-GR" sz="2200" dirty="0">
                <a:latin typeface="+mj-lt"/>
              </a:rPr>
              <a:t>3</a:t>
            </a:r>
            <a:r>
              <a:rPr lang="en-IN" sz="2200" dirty="0">
                <a:latin typeface="+mj-lt"/>
              </a:rPr>
              <a:t> </a:t>
            </a:r>
            <a:r>
              <a:rPr lang="el-GR" sz="2200" dirty="0">
                <a:latin typeface="+mj-lt"/>
              </a:rPr>
              <a:t>από</a:t>
            </a:r>
            <a:r>
              <a:rPr lang="en-IN" sz="2200" dirty="0">
                <a:latin typeface="+mj-lt"/>
              </a:rPr>
              <a:t> 4) </a:t>
            </a:r>
            <a:endParaRPr lang="en-US" sz="2200" dirty="0">
              <a:latin typeface="+mj-lt"/>
            </a:endParaRPr>
          </a:p>
        </p:txBody>
      </p:sp>
      <p:sp>
        <p:nvSpPr>
          <p:cNvPr id="3" name="Content Placeholder 2"/>
          <p:cNvSpPr>
            <a:spLocks noGrp="1"/>
          </p:cNvSpPr>
          <p:nvPr>
            <p:ph idx="1"/>
          </p:nvPr>
        </p:nvSpPr>
        <p:spPr>
          <a:xfrm>
            <a:off x="457200" y="1066800"/>
            <a:ext cx="8229600" cy="304800"/>
          </a:xfrm>
        </p:spPr>
        <p:txBody>
          <a:bodyPr wrap="square">
            <a:noAutofit/>
          </a:bodyPr>
          <a:lstStyle/>
          <a:p>
            <a:pPr marL="0" indent="0">
              <a:spcBef>
                <a:spcPts val="525"/>
              </a:spcBef>
              <a:buNone/>
            </a:pPr>
            <a:r>
              <a:rPr lang="el-GR" sz="2200" b="1" dirty="0">
                <a:ea typeface="ヒラギノ角ゴ Pro W3" pitchFamily="-84" charset="-128"/>
              </a:rPr>
              <a:t>Απεικόνιση</a:t>
            </a:r>
            <a:r>
              <a:rPr lang="en-IN" sz="2200" b="1" dirty="0">
                <a:ea typeface="ヒラギノ角ゴ Pro W3" pitchFamily="-84" charset="-128"/>
              </a:rPr>
              <a:t> 18.5 </a:t>
            </a:r>
            <a:r>
              <a:rPr lang="el-GR" sz="2200" dirty="0">
                <a:ea typeface="ヒラギノ角ゴ Pro W3" pitchFamily="-84" charset="-128"/>
              </a:rPr>
              <a:t>Μείωση του εμπορικού ελλείμματος χωρίς μεταβολή του προϊόντος</a:t>
            </a:r>
            <a:endParaRPr lang="en-IN" sz="2200" dirty="0">
              <a:ea typeface="ヒラギノ角ゴ Pro W3" pitchFamily="-84" charset="-128"/>
            </a:endParaRPr>
          </a:p>
        </p:txBody>
      </p:sp>
      <p:sp>
        <p:nvSpPr>
          <p:cNvPr id="6" name="Content Placeholder 5"/>
          <p:cNvSpPr>
            <a:spLocks noGrp="1"/>
          </p:cNvSpPr>
          <p:nvPr>
            <p:ph idx="13"/>
          </p:nvPr>
        </p:nvSpPr>
        <p:spPr>
          <a:xfrm>
            <a:off x="457200" y="2209800"/>
            <a:ext cx="2514600" cy="3505200"/>
          </a:xfrm>
        </p:spPr>
        <p:txBody>
          <a:bodyPr>
            <a:noAutofit/>
          </a:bodyPr>
          <a:lstStyle/>
          <a:p>
            <a:pPr marL="0" indent="0">
              <a:buNone/>
            </a:pPr>
            <a:r>
              <a:rPr lang="el-GR" sz="1800" dirty="0"/>
              <a:t>Για να μειώσει το εμπορικό έλλειμμα χωρίς να μεταβάλλει το προϊόν, η κυβέρνηση πρέπει να επιτύχει υποτίμηση και να μειώσει τις κρατικές δαπάνες </a:t>
            </a:r>
            <a:endParaRPr lang="en-IN" sz="1800" dirty="0"/>
          </a:p>
        </p:txBody>
      </p:sp>
      <p:pic>
        <p:nvPicPr>
          <p:cNvPr id="5122" name="Picture 2"/>
          <p:cNvPicPr>
            <a:picLocks noChangeAspect="1" noChangeArrowheads="1"/>
          </p:cNvPicPr>
          <p:nvPr/>
        </p:nvPicPr>
        <p:blipFill>
          <a:blip r:embed="rId3" cstate="print"/>
          <a:srcRect/>
          <a:stretch>
            <a:fillRect/>
          </a:stretch>
        </p:blipFill>
        <p:spPr bwMode="auto">
          <a:xfrm>
            <a:off x="4267200" y="1524000"/>
            <a:ext cx="3172097" cy="4724400"/>
          </a:xfrm>
          <a:prstGeom prst="rect">
            <a:avLst/>
          </a:prstGeom>
          <a:noFill/>
          <a:ln w="9525">
            <a:noFill/>
            <a:miter lim="800000"/>
            <a:headEnd/>
            <a:tailEnd/>
          </a:ln>
        </p:spPr>
      </p:pic>
    </p:spTree>
    <p:extLst>
      <p:ext uri="{BB962C8B-B14F-4D97-AF65-F5344CB8AC3E}">
        <p14:creationId xmlns:p14="http://schemas.microsoft.com/office/powerpoint/2010/main" xmlns="" val="34778284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wrap="square">
            <a:noAutofit/>
          </a:bodyPr>
          <a:lstStyle/>
          <a:p>
            <a:r>
              <a:rPr lang="en-IN" sz="2800" dirty="0">
                <a:latin typeface="+mj-lt"/>
              </a:rPr>
              <a:t>18.4 </a:t>
            </a:r>
            <a:r>
              <a:rPr lang="el-GR" sz="2800" dirty="0">
                <a:latin typeface="+mj-lt"/>
              </a:rPr>
              <a:t>Υποτίμηση, Εμπορικό Ισοζύγιο και Προϊόν</a:t>
            </a:r>
            <a:r>
              <a:rPr lang="en-IN" sz="2800" dirty="0">
                <a:latin typeface="+mj-lt"/>
              </a:rPr>
              <a:t> (</a:t>
            </a:r>
            <a:r>
              <a:rPr lang="el-GR" sz="2800" dirty="0">
                <a:latin typeface="+mj-lt"/>
              </a:rPr>
              <a:t>4</a:t>
            </a:r>
            <a:r>
              <a:rPr lang="en-IN" sz="2800" dirty="0">
                <a:latin typeface="+mj-lt"/>
              </a:rPr>
              <a:t> </a:t>
            </a:r>
            <a:r>
              <a:rPr lang="el-GR" sz="2800" dirty="0">
                <a:latin typeface="+mj-lt"/>
              </a:rPr>
              <a:t>από</a:t>
            </a:r>
            <a:r>
              <a:rPr lang="en-IN" sz="2800" dirty="0">
                <a:latin typeface="+mj-lt"/>
              </a:rPr>
              <a:t> 4) </a:t>
            </a:r>
            <a:endParaRPr lang="en-US" sz="2800" dirty="0">
              <a:latin typeface="+mj-lt"/>
            </a:endParaRPr>
          </a:p>
        </p:txBody>
      </p:sp>
      <p:sp>
        <p:nvSpPr>
          <p:cNvPr id="3" name="Content Placeholder 2"/>
          <p:cNvSpPr>
            <a:spLocks noGrp="1"/>
          </p:cNvSpPr>
          <p:nvPr>
            <p:ph idx="1"/>
          </p:nvPr>
        </p:nvSpPr>
        <p:spPr>
          <a:xfrm>
            <a:off x="381000" y="2190452"/>
            <a:ext cx="8305800" cy="2000548"/>
          </a:xfrm>
        </p:spPr>
        <p:txBody>
          <a:bodyPr wrap="square">
            <a:noAutofit/>
          </a:bodyPr>
          <a:lstStyle/>
          <a:p>
            <a:pPr>
              <a:spcBef>
                <a:spcPts val="600"/>
              </a:spcBef>
            </a:pPr>
            <a:r>
              <a:rPr lang="el-GR" sz="1800" dirty="0">
                <a:ea typeface="ヒラギノ角ゴ Pro W3" pitchFamily="-84" charset="-128"/>
              </a:rPr>
              <a:t>Εάν η κυβέρνηση θέλει να εξαλείψει το εμπορικό έλλειμμα χωρίς να μεταβάλλει το προϊόν, πρέπει να κάνει δύο πράγματα:</a:t>
            </a:r>
            <a:endParaRPr lang="en-US" sz="1800" dirty="0">
              <a:ea typeface="ヒラギノ角ゴ Pro W3" pitchFamily="-84" charset="-128"/>
            </a:endParaRPr>
          </a:p>
          <a:p>
            <a:pPr lvl="1"/>
            <a:r>
              <a:rPr lang="el-GR" sz="1800" dirty="0">
                <a:ea typeface="ヒラギノ角ゴ Pro W3" pitchFamily="-84" charset="-128"/>
              </a:rPr>
              <a:t>να επιτύχει μια υποτίμηση επαρκή για την εξάλειψη του ελλείμματος του εμπορικού ισοζυγίου</a:t>
            </a:r>
            <a:endParaRPr lang="en-US" sz="1800" dirty="0">
              <a:ea typeface="ヒラギノ角ゴ Pro W3" pitchFamily="-84" charset="-128"/>
            </a:endParaRPr>
          </a:p>
          <a:p>
            <a:pPr lvl="1"/>
            <a:r>
              <a:rPr lang="el-GR" sz="1800" dirty="0">
                <a:ea typeface="ヒラギノ角ゴ Pro W3" pitchFamily="-84" charset="-128"/>
              </a:rPr>
              <a:t>Να μειώσει τις κρατικές δαπάνες, ώστε να επαναφέρει την</a:t>
            </a:r>
            <a:r>
              <a:rPr lang="en-US" sz="1800" dirty="0">
                <a:ea typeface="ヒラギノ角ゴ Pro W3" pitchFamily="-84" charset="-128"/>
              </a:rPr>
              <a:t> </a:t>
            </a:r>
            <a:r>
              <a:rPr lang="en-US" sz="1800" i="1" kern="0" spc="-350" dirty="0">
                <a:ea typeface="ヒラギノ角ゴ Pro W3" pitchFamily="-84" charset="-128"/>
              </a:rPr>
              <a:t>Z </a:t>
            </a:r>
            <a:r>
              <a:rPr lang="en-US" sz="1800" i="1" dirty="0" err="1">
                <a:ea typeface="ヒラギノ角ゴ Pro W3" pitchFamily="-84" charset="-128"/>
              </a:rPr>
              <a:t>Z</a:t>
            </a:r>
            <a:endParaRPr lang="en-US" sz="1800" dirty="0">
              <a:ea typeface="ヒラギノ角ゴ Pro W3" pitchFamily="-84" charset="-128"/>
            </a:endParaRPr>
          </a:p>
        </p:txBody>
      </p:sp>
      <p:sp>
        <p:nvSpPr>
          <p:cNvPr id="6" name="Content Placeholder 5"/>
          <p:cNvSpPr>
            <a:spLocks noGrp="1"/>
          </p:cNvSpPr>
          <p:nvPr>
            <p:ph idx="13"/>
          </p:nvPr>
        </p:nvSpPr>
        <p:spPr>
          <a:xfrm>
            <a:off x="381000" y="1230868"/>
            <a:ext cx="8229600" cy="369332"/>
          </a:xfrm>
        </p:spPr>
        <p:txBody>
          <a:bodyPr>
            <a:noAutofit/>
          </a:bodyPr>
          <a:lstStyle/>
          <a:p>
            <a:pPr marL="0" indent="0">
              <a:buNone/>
            </a:pPr>
            <a:r>
              <a:rPr lang="el-GR" sz="2200" b="1" dirty="0"/>
              <a:t>Πίνακας</a:t>
            </a:r>
            <a:r>
              <a:rPr lang="en-US" sz="2200" b="1" dirty="0"/>
              <a:t> 18.1 </a:t>
            </a:r>
            <a:r>
              <a:rPr lang="el-GR" sz="2200" dirty="0"/>
              <a:t>Συνδυασμοί συναλλαγματικής ισοτιμίας και δημοσιονομικής πολιτικής</a:t>
            </a:r>
            <a:endParaRPr lang="en-US" sz="2200" dirty="0"/>
          </a:p>
        </p:txBody>
      </p:sp>
      <p:pic>
        <p:nvPicPr>
          <p:cNvPr id="6146" name="Picture 2"/>
          <p:cNvPicPr>
            <a:picLocks noChangeAspect="1" noChangeArrowheads="1"/>
          </p:cNvPicPr>
          <p:nvPr/>
        </p:nvPicPr>
        <p:blipFill>
          <a:blip r:embed="rId3" cstate="print"/>
          <a:srcRect/>
          <a:stretch>
            <a:fillRect/>
          </a:stretch>
        </p:blipFill>
        <p:spPr bwMode="auto">
          <a:xfrm>
            <a:off x="381001" y="4114800"/>
            <a:ext cx="8305800" cy="1202815"/>
          </a:xfrm>
          <a:prstGeom prst="rect">
            <a:avLst/>
          </a:prstGeom>
          <a:noFill/>
          <a:ln w="9525">
            <a:noFill/>
            <a:miter lim="800000"/>
            <a:headEnd/>
            <a:tailEnd/>
          </a:ln>
        </p:spPr>
      </p:pic>
    </p:spTree>
    <p:extLst>
      <p:ext uri="{BB962C8B-B14F-4D97-AF65-F5344CB8AC3E}">
        <p14:creationId xmlns:p14="http://schemas.microsoft.com/office/powerpoint/2010/main" xmlns="" val="10606768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313638"/>
          </a:xfrm>
        </p:spPr>
        <p:txBody>
          <a:bodyPr wrap="square" anchor="ctr">
            <a:noAutofit/>
          </a:bodyPr>
          <a:lstStyle/>
          <a:p>
            <a:r>
              <a:rPr lang="el-GR" sz="2800" dirty="0">
                <a:latin typeface="+mj-lt"/>
              </a:rPr>
              <a:t>ΠΛΑΙΣΙΟ ΕΠΙΚΕΝΤΡΩΣΗΣ</a:t>
            </a:r>
            <a:r>
              <a:rPr lang="en-IN" sz="2800" dirty="0">
                <a:latin typeface="+mj-lt"/>
              </a:rPr>
              <a:t>: </a:t>
            </a:r>
            <a:r>
              <a:rPr lang="el-GR" sz="2800" dirty="0">
                <a:latin typeface="+mj-lt"/>
              </a:rPr>
              <a:t>Η εξαφάνιση του ελλείμματος τρεχουσών συναλλαγών στην Ελλάδα</a:t>
            </a:r>
            <a:r>
              <a:rPr lang="en-IN" sz="2800" dirty="0">
                <a:latin typeface="+mj-lt"/>
              </a:rPr>
              <a:t>: </a:t>
            </a:r>
            <a:r>
              <a:rPr lang="el-GR" sz="2800" dirty="0">
                <a:latin typeface="+mj-lt"/>
              </a:rPr>
              <a:t>Καλά ή κακά νέα;</a:t>
            </a:r>
            <a:r>
              <a:rPr lang="en-IN" sz="2800" dirty="0">
                <a:latin typeface="+mj-lt"/>
              </a:rPr>
              <a:t> </a:t>
            </a:r>
            <a:r>
              <a:rPr lang="en-IN" sz="2800" dirty="0" smtClean="0">
                <a:latin typeface="+mj-lt"/>
              </a:rPr>
              <a:t>(</a:t>
            </a:r>
            <a:r>
              <a:rPr lang="en-IN" sz="2800" dirty="0">
                <a:latin typeface="+mj-lt"/>
              </a:rPr>
              <a:t>1 </a:t>
            </a:r>
            <a:r>
              <a:rPr lang="el-GR" sz="2800" dirty="0">
                <a:latin typeface="+mj-lt"/>
              </a:rPr>
              <a:t>από</a:t>
            </a:r>
            <a:r>
              <a:rPr lang="en-IN" sz="2800" dirty="0">
                <a:latin typeface="+mj-lt"/>
              </a:rPr>
              <a:t> 2)</a:t>
            </a:r>
            <a:endParaRPr lang="en-US" sz="2800" dirty="0">
              <a:latin typeface="+mj-lt"/>
            </a:endParaRPr>
          </a:p>
        </p:txBody>
      </p:sp>
      <p:sp>
        <p:nvSpPr>
          <p:cNvPr id="5" name="Content Placeholder 4"/>
          <p:cNvSpPr>
            <a:spLocks noGrp="1"/>
          </p:cNvSpPr>
          <p:nvPr>
            <p:ph idx="13"/>
          </p:nvPr>
        </p:nvSpPr>
        <p:spPr>
          <a:xfrm>
            <a:off x="466078" y="1447800"/>
            <a:ext cx="8229600" cy="381000"/>
          </a:xfrm>
        </p:spPr>
        <p:txBody>
          <a:bodyPr>
            <a:noAutofit/>
          </a:bodyPr>
          <a:lstStyle/>
          <a:p>
            <a:pPr marL="0" indent="0">
              <a:buNone/>
            </a:pPr>
            <a:r>
              <a:rPr lang="el-GR" sz="2200" b="1" dirty="0"/>
              <a:t>Σχήμα</a:t>
            </a:r>
            <a:r>
              <a:rPr lang="en-IN" sz="2200" b="1" dirty="0"/>
              <a:t> 1 </a:t>
            </a:r>
            <a:r>
              <a:rPr lang="el-GR" sz="2200" dirty="0"/>
              <a:t>Εξέλιξη του</a:t>
            </a:r>
            <a:r>
              <a:rPr lang="el-GR" sz="2200" b="1" dirty="0"/>
              <a:t> </a:t>
            </a:r>
            <a:r>
              <a:rPr lang="el-GR" sz="2200" dirty="0"/>
              <a:t>Ελληνικού ισοζυγίου τρεχουσών συναλλαγών από το</a:t>
            </a:r>
            <a:r>
              <a:rPr lang="en-IN" sz="2200" dirty="0"/>
              <a:t> 2000</a:t>
            </a:r>
            <a:endParaRPr lang="de-DE" sz="2200" dirty="0"/>
          </a:p>
        </p:txBody>
      </p:sp>
      <p:sp>
        <p:nvSpPr>
          <p:cNvPr id="9" name="Content Placeholder 8"/>
          <p:cNvSpPr>
            <a:spLocks noGrp="1"/>
          </p:cNvSpPr>
          <p:nvPr>
            <p:ph idx="1"/>
          </p:nvPr>
        </p:nvSpPr>
        <p:spPr>
          <a:xfrm>
            <a:off x="466078" y="5845827"/>
            <a:ext cx="8229600" cy="478773"/>
          </a:xfrm>
        </p:spPr>
        <p:txBody>
          <a:bodyPr/>
          <a:lstStyle/>
          <a:p>
            <a:pPr marL="0" indent="0">
              <a:buNone/>
            </a:pPr>
            <a:r>
              <a:rPr lang="el-GR" sz="1200" i="1" dirty="0" smtClean="0">
                <a:latin typeface="HelveticaNeueLTW1G-Lt"/>
              </a:rPr>
              <a:t>Πηγή</a:t>
            </a:r>
            <a:r>
              <a:rPr lang="en-US" sz="1200" dirty="0" smtClean="0">
                <a:latin typeface="HelveticaNeueLTW1G-Lt"/>
              </a:rPr>
              <a:t>: </a:t>
            </a:r>
            <a:r>
              <a:rPr lang="en-US" sz="1200" dirty="0">
                <a:latin typeface="HelveticaNeueLTW1G-Lt"/>
              </a:rPr>
              <a:t>IMF Managing Director Dominique Strauss-Kahn Calls G-20 Action Plan Significant Step toward Stronger International Cooperation, Press Release </a:t>
            </a:r>
            <a:r>
              <a:rPr lang="pt-BR" sz="1200" dirty="0">
                <a:latin typeface="HelveticaNeueLTW1G-Lt"/>
              </a:rPr>
              <a:t>No. 08/286, November 15, 2008.</a:t>
            </a:r>
            <a:endParaRPr lang="en-US" sz="1200" dirty="0">
              <a:latin typeface="HelveticaNeueLTW1G-Lt"/>
            </a:endParaRPr>
          </a:p>
        </p:txBody>
      </p:sp>
      <p:pic>
        <p:nvPicPr>
          <p:cNvPr id="7170" name="Picture 2"/>
          <p:cNvPicPr>
            <a:picLocks noChangeAspect="1" noChangeArrowheads="1"/>
          </p:cNvPicPr>
          <p:nvPr/>
        </p:nvPicPr>
        <p:blipFill>
          <a:blip r:embed="rId3" cstate="print"/>
          <a:srcRect/>
          <a:stretch>
            <a:fillRect/>
          </a:stretch>
        </p:blipFill>
        <p:spPr bwMode="auto">
          <a:xfrm>
            <a:off x="1219200" y="2257790"/>
            <a:ext cx="6376988" cy="3457210"/>
          </a:xfrm>
          <a:prstGeom prst="rect">
            <a:avLst/>
          </a:prstGeom>
          <a:noFill/>
          <a:ln w="9525">
            <a:noFill/>
            <a:miter lim="800000"/>
            <a:headEnd/>
            <a:tailEnd/>
          </a:ln>
        </p:spPr>
      </p:pic>
    </p:spTree>
    <p:extLst>
      <p:ext uri="{BB962C8B-B14F-4D97-AF65-F5344CB8AC3E}">
        <p14:creationId xmlns:p14="http://schemas.microsoft.com/office/powerpoint/2010/main" xmlns="" val="312798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6675"/>
            <a:ext cx="8153400" cy="553998"/>
          </a:xfrm>
        </p:spPr>
        <p:txBody>
          <a:bodyPr wrap="square">
            <a:spAutoFit/>
          </a:bodyPr>
          <a:lstStyle/>
          <a:p>
            <a:r>
              <a:rPr lang="el-GR" sz="3600" dirty="0">
                <a:latin typeface="+mj-lt"/>
              </a:rPr>
              <a:t>Σχεδιάγραμμα Κεφαλαίου</a:t>
            </a:r>
            <a:r>
              <a:rPr lang="en-US" sz="3600" dirty="0">
                <a:latin typeface="+mj-lt"/>
              </a:rPr>
              <a:t> 18</a:t>
            </a:r>
          </a:p>
        </p:txBody>
      </p:sp>
      <p:sp>
        <p:nvSpPr>
          <p:cNvPr id="3" name="Content Placeholder 2"/>
          <p:cNvSpPr>
            <a:spLocks noGrp="1"/>
          </p:cNvSpPr>
          <p:nvPr>
            <p:ph idx="1"/>
          </p:nvPr>
        </p:nvSpPr>
        <p:spPr>
          <a:xfrm>
            <a:off x="490268" y="838200"/>
            <a:ext cx="8229600" cy="4001095"/>
          </a:xfrm>
        </p:spPr>
        <p:txBody>
          <a:bodyPr wrap="square">
            <a:spAutoFit/>
          </a:bodyPr>
          <a:lstStyle/>
          <a:p>
            <a:pPr marL="533400" lvl="0" indent="-533400">
              <a:spcBef>
                <a:spcPts val="1200"/>
              </a:spcBef>
              <a:buClr>
                <a:schemeClr val="lt1"/>
              </a:buClr>
              <a:buSzPct val="25000"/>
              <a:buNone/>
            </a:pPr>
            <a:r>
              <a:rPr lang="el-GR" sz="2400" b="1" dirty="0" smtClean="0"/>
              <a:t>Η Αγορά Αγαθών σε μια Ανοιχτή Οικονομία</a:t>
            </a:r>
            <a:endParaRPr lang="en-IN" sz="2400" b="1" dirty="0"/>
          </a:p>
          <a:p>
            <a:pPr marL="715963" lvl="0" indent="-715963">
              <a:spcBef>
                <a:spcPts val="1200"/>
              </a:spcBef>
              <a:buClr>
                <a:schemeClr val="lt1"/>
              </a:buClr>
              <a:buSzPct val="25000"/>
              <a:buNone/>
            </a:pPr>
            <a:r>
              <a:rPr lang="en-IN" sz="2400" b="1" dirty="0">
                <a:solidFill>
                  <a:srgbClr val="007FA3"/>
                </a:solidFill>
              </a:rPr>
              <a:t>18.1 </a:t>
            </a:r>
            <a:r>
              <a:rPr lang="el-GR" sz="2400" b="1" dirty="0" smtClean="0">
                <a:solidFill>
                  <a:srgbClr val="007FA3"/>
                </a:solidFill>
              </a:rPr>
              <a:t>	</a:t>
            </a:r>
            <a:r>
              <a:rPr lang="el-GR" sz="2400" dirty="0" smtClean="0"/>
              <a:t>Η </a:t>
            </a:r>
            <a:r>
              <a:rPr lang="el-GR" sz="2400" dirty="0"/>
              <a:t>Σχέση</a:t>
            </a:r>
            <a:r>
              <a:rPr lang="en-IN" sz="2400" dirty="0"/>
              <a:t> </a:t>
            </a:r>
            <a:r>
              <a:rPr lang="en-IN" sz="2400" i="1" kern="0" spc="-350" dirty="0"/>
              <a:t>I </a:t>
            </a:r>
            <a:r>
              <a:rPr lang="en-IN" sz="2400" i="1" dirty="0"/>
              <a:t>S</a:t>
            </a:r>
            <a:r>
              <a:rPr lang="en-IN" sz="2400" dirty="0"/>
              <a:t> </a:t>
            </a:r>
            <a:r>
              <a:rPr lang="el-GR" sz="2400" dirty="0"/>
              <a:t>στην Ανοιχτή Οικονομία</a:t>
            </a:r>
            <a:endParaRPr lang="en-IN" sz="2400" dirty="0"/>
          </a:p>
          <a:p>
            <a:pPr marL="715963" lvl="0" indent="-715963">
              <a:spcBef>
                <a:spcPts val="1200"/>
              </a:spcBef>
              <a:buClr>
                <a:schemeClr val="lt1"/>
              </a:buClr>
              <a:buSzPct val="25000"/>
              <a:buNone/>
            </a:pPr>
            <a:r>
              <a:rPr lang="en-IN" sz="2400" b="1" dirty="0">
                <a:solidFill>
                  <a:srgbClr val="007FA3"/>
                </a:solidFill>
              </a:rPr>
              <a:t>18.2 </a:t>
            </a:r>
            <a:r>
              <a:rPr lang="el-GR" sz="2400" b="1" dirty="0" smtClean="0">
                <a:solidFill>
                  <a:srgbClr val="007FA3"/>
                </a:solidFill>
              </a:rPr>
              <a:t>	</a:t>
            </a:r>
            <a:r>
              <a:rPr lang="el-GR" sz="2400" dirty="0" smtClean="0"/>
              <a:t>Προϊόν </a:t>
            </a:r>
            <a:r>
              <a:rPr lang="el-GR" sz="2400" dirty="0"/>
              <a:t>ισορροπίας και Εμπορικό Ισοζύγιο</a:t>
            </a:r>
            <a:endParaRPr lang="en-IN" sz="2400" dirty="0"/>
          </a:p>
          <a:p>
            <a:pPr marL="715963" lvl="0" indent="-715963">
              <a:spcBef>
                <a:spcPts val="1200"/>
              </a:spcBef>
              <a:buClr>
                <a:schemeClr val="lt1"/>
              </a:buClr>
              <a:buSzPct val="25000"/>
              <a:buNone/>
            </a:pPr>
            <a:r>
              <a:rPr lang="en-IN" sz="2400" b="1" dirty="0">
                <a:solidFill>
                  <a:srgbClr val="007FA3"/>
                </a:solidFill>
              </a:rPr>
              <a:t>18.3 </a:t>
            </a:r>
            <a:r>
              <a:rPr lang="el-GR" sz="2400" b="1" dirty="0" smtClean="0">
                <a:solidFill>
                  <a:srgbClr val="007FA3"/>
                </a:solidFill>
              </a:rPr>
              <a:t>	</a:t>
            </a:r>
            <a:r>
              <a:rPr lang="el-GR" sz="2400" dirty="0" smtClean="0"/>
              <a:t>Αύξηση </a:t>
            </a:r>
            <a:r>
              <a:rPr lang="el-GR" sz="2400" dirty="0"/>
              <a:t>της Ζήτησης-Εγχώριας ή Ξένης</a:t>
            </a:r>
            <a:endParaRPr lang="en-IN" sz="2400" dirty="0"/>
          </a:p>
          <a:p>
            <a:pPr marL="715963" lvl="0" indent="-715963">
              <a:spcBef>
                <a:spcPts val="1200"/>
              </a:spcBef>
              <a:buClr>
                <a:schemeClr val="lt1"/>
              </a:buClr>
              <a:buSzPct val="25000"/>
              <a:buNone/>
            </a:pPr>
            <a:r>
              <a:rPr lang="en-IN" sz="2400" b="1" dirty="0">
                <a:solidFill>
                  <a:srgbClr val="007FA3"/>
                </a:solidFill>
              </a:rPr>
              <a:t>18.4 </a:t>
            </a:r>
            <a:r>
              <a:rPr lang="el-GR" sz="2400" b="1" dirty="0" smtClean="0">
                <a:solidFill>
                  <a:srgbClr val="007FA3"/>
                </a:solidFill>
              </a:rPr>
              <a:t>	</a:t>
            </a:r>
            <a:r>
              <a:rPr lang="el-GR" sz="2400" dirty="0" smtClean="0"/>
              <a:t>Υποτίμηση</a:t>
            </a:r>
            <a:r>
              <a:rPr lang="el-GR" sz="2400" dirty="0"/>
              <a:t>, Εμπορικό Ισοζύγιο και Προϊόν</a:t>
            </a:r>
            <a:endParaRPr lang="en-IN" sz="2400" dirty="0"/>
          </a:p>
          <a:p>
            <a:pPr marL="715963" lvl="0" indent="-715963">
              <a:spcBef>
                <a:spcPts val="1200"/>
              </a:spcBef>
              <a:buClr>
                <a:schemeClr val="lt1"/>
              </a:buClr>
              <a:buSzPct val="25000"/>
              <a:buNone/>
            </a:pPr>
            <a:r>
              <a:rPr lang="en-IN" sz="2400" b="1" dirty="0">
                <a:solidFill>
                  <a:srgbClr val="007FA3"/>
                </a:solidFill>
              </a:rPr>
              <a:t>18.5 </a:t>
            </a:r>
            <a:r>
              <a:rPr lang="el-GR" sz="2400" b="1" dirty="0" smtClean="0">
                <a:solidFill>
                  <a:srgbClr val="007FA3"/>
                </a:solidFill>
              </a:rPr>
              <a:t>	</a:t>
            </a:r>
            <a:r>
              <a:rPr lang="el-GR" sz="2400" dirty="0" smtClean="0"/>
              <a:t>Αποταμίευση</a:t>
            </a:r>
            <a:r>
              <a:rPr lang="el-GR" sz="2400" dirty="0"/>
              <a:t>, Επένδυση και το Ισοζύγιο Τρεχουσών Συναλλαγών</a:t>
            </a:r>
            <a:endParaRPr lang="en-IN" sz="2400" dirty="0"/>
          </a:p>
          <a:p>
            <a:pPr marL="533400" lvl="0" indent="-533400">
              <a:spcBef>
                <a:spcPts val="1200"/>
              </a:spcBef>
              <a:buClr>
                <a:schemeClr val="lt1"/>
              </a:buClr>
              <a:buSzPct val="25000"/>
              <a:buNone/>
            </a:pPr>
            <a:r>
              <a:rPr lang="el-GR" sz="2400" b="1" dirty="0">
                <a:solidFill>
                  <a:schemeClr val="bg2"/>
                </a:solidFill>
              </a:rPr>
              <a:t>ΠΑΡΑΡΤΗΜΑ</a:t>
            </a:r>
            <a:r>
              <a:rPr lang="el-GR" sz="2400" b="1" dirty="0">
                <a:solidFill>
                  <a:srgbClr val="007FA3"/>
                </a:solidFill>
              </a:rPr>
              <a:t> </a:t>
            </a:r>
            <a:r>
              <a:rPr lang="el-GR" sz="2400" dirty="0"/>
              <a:t>Εξαγωγή της Συνθήκης</a:t>
            </a:r>
            <a:r>
              <a:rPr lang="en-IN" sz="2400" dirty="0"/>
              <a:t> Marshall-Lerner </a:t>
            </a:r>
          </a:p>
        </p:txBody>
      </p:sp>
    </p:spTree>
    <p:extLst>
      <p:ext uri="{BB962C8B-B14F-4D97-AF65-F5344CB8AC3E}">
        <p14:creationId xmlns:p14="http://schemas.microsoft.com/office/powerpoint/2010/main" xmlns="" val="10360422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6078" y="0"/>
            <a:ext cx="8229600" cy="1295400"/>
          </a:xfrm>
        </p:spPr>
        <p:txBody>
          <a:bodyPr wrap="square">
            <a:noAutofit/>
          </a:bodyPr>
          <a:lstStyle/>
          <a:p>
            <a:r>
              <a:rPr lang="el-GR" sz="2800" dirty="0">
                <a:latin typeface="+mj-lt"/>
              </a:rPr>
              <a:t>ΠΛΑΙΣΙΟ ΕΠΙΚΕΝΤΡΩΣΗΣ</a:t>
            </a:r>
            <a:r>
              <a:rPr lang="en-IN" sz="2800" dirty="0">
                <a:latin typeface="+mj-lt"/>
              </a:rPr>
              <a:t>: </a:t>
            </a:r>
            <a:r>
              <a:rPr lang="el-GR" sz="2800" dirty="0">
                <a:latin typeface="+mj-lt"/>
              </a:rPr>
              <a:t>Η εξαφάνιση του ελλείμματος τρεχουσών συναλλαγών στην Ελλάδα</a:t>
            </a:r>
            <a:r>
              <a:rPr lang="en-IN" sz="2800" dirty="0">
                <a:latin typeface="+mj-lt"/>
              </a:rPr>
              <a:t>: </a:t>
            </a:r>
            <a:r>
              <a:rPr lang="el-GR" sz="2800" dirty="0">
                <a:latin typeface="+mj-lt"/>
              </a:rPr>
              <a:t>Καλά ή κακά νέα;</a:t>
            </a:r>
            <a:r>
              <a:rPr lang="en-IN" sz="2800" dirty="0">
                <a:latin typeface="+mj-lt"/>
              </a:rPr>
              <a:t> </a:t>
            </a:r>
            <a:r>
              <a:rPr lang="en-IN" sz="2800" dirty="0" smtClean="0">
                <a:latin typeface="+mj-lt"/>
              </a:rPr>
              <a:t>(</a:t>
            </a:r>
            <a:r>
              <a:rPr lang="el-GR" sz="2800" dirty="0">
                <a:latin typeface="+mj-lt"/>
              </a:rPr>
              <a:t>2</a:t>
            </a:r>
            <a:r>
              <a:rPr lang="en-IN" sz="2800" dirty="0">
                <a:latin typeface="+mj-lt"/>
              </a:rPr>
              <a:t> </a:t>
            </a:r>
            <a:r>
              <a:rPr lang="el-GR" sz="2800" dirty="0">
                <a:latin typeface="+mj-lt"/>
              </a:rPr>
              <a:t>από</a:t>
            </a:r>
            <a:r>
              <a:rPr lang="en-IN" sz="2800" dirty="0">
                <a:latin typeface="+mj-lt"/>
              </a:rPr>
              <a:t> 2)</a:t>
            </a:r>
            <a:endParaRPr lang="en-US" sz="2800" dirty="0">
              <a:latin typeface="+mj-lt"/>
            </a:endParaRPr>
          </a:p>
        </p:txBody>
      </p:sp>
      <p:sp>
        <p:nvSpPr>
          <p:cNvPr id="5" name="Content Placeholder 4"/>
          <p:cNvSpPr>
            <a:spLocks noGrp="1"/>
          </p:cNvSpPr>
          <p:nvPr>
            <p:ph idx="13"/>
          </p:nvPr>
        </p:nvSpPr>
        <p:spPr>
          <a:xfrm>
            <a:off x="466078" y="1437240"/>
            <a:ext cx="8229600" cy="391560"/>
          </a:xfrm>
        </p:spPr>
        <p:txBody>
          <a:bodyPr>
            <a:noAutofit/>
          </a:bodyPr>
          <a:lstStyle/>
          <a:p>
            <a:pPr marL="0" indent="0">
              <a:buNone/>
            </a:pPr>
            <a:r>
              <a:rPr lang="el-GR" sz="2200" b="1" dirty="0">
                <a:ea typeface="ヒラギノ角ゴ Pro W3" pitchFamily="-84" charset="-128"/>
              </a:rPr>
              <a:t>Σχήμα </a:t>
            </a:r>
            <a:r>
              <a:rPr lang="en-US" sz="2200" b="1" dirty="0">
                <a:ea typeface="ヒラギノ角ゴ Pro W3" pitchFamily="-84" charset="-128"/>
              </a:rPr>
              <a:t>2 </a:t>
            </a:r>
            <a:r>
              <a:rPr lang="el-GR" sz="2200" dirty="0">
                <a:ea typeface="ヒラギノ角ゴ Pro W3" pitchFamily="-84" charset="-128"/>
              </a:rPr>
              <a:t>Εισαγωγές, Εξαγωγές και ΑΕΠ στην Ελλάδα, </a:t>
            </a:r>
            <a:r>
              <a:rPr lang="el-GR" sz="2200" dirty="0" smtClean="0">
                <a:ea typeface="ヒラギノ角ゴ Pro W3" pitchFamily="-84" charset="-128"/>
              </a:rPr>
              <a:t/>
            </a:r>
            <a:br>
              <a:rPr lang="el-GR" sz="2200" dirty="0" smtClean="0">
                <a:ea typeface="ヒラギノ角ゴ Pro W3" pitchFamily="-84" charset="-128"/>
              </a:rPr>
            </a:br>
            <a:r>
              <a:rPr lang="el-GR" sz="2200" dirty="0" smtClean="0">
                <a:ea typeface="ヒラギノ角ゴ Pro W3" pitchFamily="-84" charset="-128"/>
              </a:rPr>
              <a:t>από </a:t>
            </a:r>
            <a:r>
              <a:rPr lang="el-GR" sz="2200" dirty="0">
                <a:ea typeface="ヒラギノ角ゴ Pro W3" pitchFamily="-84" charset="-128"/>
              </a:rPr>
              <a:t>το</a:t>
            </a:r>
            <a:r>
              <a:rPr lang="en-US" sz="2200" dirty="0">
                <a:ea typeface="ヒラギノ角ゴ Pro W3" pitchFamily="-84" charset="-128"/>
              </a:rPr>
              <a:t> 2000</a:t>
            </a:r>
          </a:p>
        </p:txBody>
      </p:sp>
      <p:sp>
        <p:nvSpPr>
          <p:cNvPr id="3" name="Content Placeholder 2"/>
          <p:cNvSpPr>
            <a:spLocks noGrp="1"/>
          </p:cNvSpPr>
          <p:nvPr>
            <p:ph idx="1"/>
          </p:nvPr>
        </p:nvSpPr>
        <p:spPr>
          <a:xfrm>
            <a:off x="457200" y="5841507"/>
            <a:ext cx="8229600" cy="483093"/>
          </a:xfrm>
        </p:spPr>
        <p:txBody>
          <a:bodyPr/>
          <a:lstStyle/>
          <a:p>
            <a:pPr marL="0" indent="0">
              <a:buNone/>
            </a:pPr>
            <a:r>
              <a:rPr lang="el-GR" sz="1200" i="1" dirty="0" smtClean="0">
                <a:latin typeface="HelveticaNeueLTW1G-Lt"/>
              </a:rPr>
              <a:t>Πηγή</a:t>
            </a:r>
            <a:r>
              <a:rPr lang="en-US" sz="1200" dirty="0" smtClean="0">
                <a:latin typeface="HelveticaNeueLTW1G-Lt"/>
              </a:rPr>
              <a:t>: </a:t>
            </a:r>
            <a:r>
              <a:rPr lang="en-US" sz="1200" dirty="0">
                <a:latin typeface="HelveticaNeueLTW1G-Lt"/>
              </a:rPr>
              <a:t>IMF Managing Director Dominique Strauss-Kahn Calls G-20 Action Plan Significant Step toward Stronger International Cooperation, Press Release </a:t>
            </a:r>
            <a:r>
              <a:rPr lang="pt-BR" sz="1200" dirty="0">
                <a:latin typeface="HelveticaNeueLTW1G-Lt"/>
              </a:rPr>
              <a:t>No. 08/286, November 15, 2008.</a:t>
            </a:r>
            <a:endParaRPr lang="en-US" sz="1200" dirty="0">
              <a:latin typeface="HelveticaNeueLTW1G-Lt"/>
            </a:endParaRPr>
          </a:p>
        </p:txBody>
      </p:sp>
      <p:pic>
        <p:nvPicPr>
          <p:cNvPr id="8194" name="Picture 2"/>
          <p:cNvPicPr>
            <a:picLocks noChangeAspect="1" noChangeArrowheads="1"/>
          </p:cNvPicPr>
          <p:nvPr/>
        </p:nvPicPr>
        <p:blipFill>
          <a:blip r:embed="rId3" cstate="print"/>
          <a:srcRect/>
          <a:stretch>
            <a:fillRect/>
          </a:stretch>
        </p:blipFill>
        <p:spPr bwMode="auto">
          <a:xfrm>
            <a:off x="1162050" y="2186034"/>
            <a:ext cx="6838950" cy="3528966"/>
          </a:xfrm>
          <a:prstGeom prst="rect">
            <a:avLst/>
          </a:prstGeom>
          <a:noFill/>
          <a:ln w="9525">
            <a:noFill/>
            <a:miter lim="800000"/>
            <a:headEnd/>
            <a:tailEnd/>
          </a:ln>
        </p:spPr>
      </p:pic>
    </p:spTree>
    <p:extLst>
      <p:ext uri="{BB962C8B-B14F-4D97-AF65-F5344CB8AC3E}">
        <p14:creationId xmlns:p14="http://schemas.microsoft.com/office/powerpoint/2010/main" xmlns="" val="38770716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wrap="square">
            <a:noAutofit/>
          </a:bodyPr>
          <a:lstStyle/>
          <a:p>
            <a:r>
              <a:rPr lang="en-IN" sz="2800" dirty="0">
                <a:latin typeface="+mj-lt"/>
              </a:rPr>
              <a:t>18.5 </a:t>
            </a:r>
            <a:r>
              <a:rPr lang="el-GR" sz="2800" dirty="0">
                <a:latin typeface="+mj-lt"/>
              </a:rPr>
              <a:t>Αποταμίευση, Επένδυση και το Ισοζύγιο Τρεχουσών Συναλλαγών </a:t>
            </a:r>
            <a:r>
              <a:rPr lang="en-IN" sz="2800" dirty="0">
                <a:latin typeface="+mj-lt"/>
              </a:rPr>
              <a:t>(1</a:t>
            </a:r>
            <a:r>
              <a:rPr lang="el-GR" sz="2800" dirty="0">
                <a:latin typeface="+mj-lt"/>
              </a:rPr>
              <a:t> από</a:t>
            </a:r>
            <a:r>
              <a:rPr lang="en-IN" sz="2800" dirty="0">
                <a:latin typeface="+mj-lt"/>
              </a:rPr>
              <a:t> 2)</a:t>
            </a:r>
            <a:endParaRPr lang="en-US" sz="2800" dirty="0">
              <a:latin typeface="+mj-lt"/>
            </a:endParaRPr>
          </a:p>
        </p:txBody>
      </p:sp>
      <p:sp>
        <p:nvSpPr>
          <p:cNvPr id="3" name="Content Placeholder 2"/>
          <p:cNvSpPr>
            <a:spLocks noGrp="1"/>
          </p:cNvSpPr>
          <p:nvPr>
            <p:ph idx="1"/>
          </p:nvPr>
        </p:nvSpPr>
        <p:spPr>
          <a:xfrm>
            <a:off x="457200" y="1371600"/>
            <a:ext cx="8229600" cy="738664"/>
          </a:xfrm>
        </p:spPr>
        <p:txBody>
          <a:bodyPr wrap="square">
            <a:noAutofit/>
          </a:bodyPr>
          <a:lstStyle/>
          <a:p>
            <a:r>
              <a:rPr lang="el-GR" sz="2200" dirty="0">
                <a:ea typeface="ヒラギノ角ゴ Pro W3" pitchFamily="-84" charset="-128"/>
              </a:rPr>
              <a:t>Θυμηθείτε το εισόδημα των κατοίκων μιας χώρας σε μια ανοιχτή οικονομία</a:t>
            </a:r>
            <a:r>
              <a:rPr lang="en-US" sz="2200" dirty="0">
                <a:ea typeface="ヒラギノ角ゴ Pro W3" pitchFamily="-84" charset="-128"/>
              </a:rPr>
              <a:t>:</a:t>
            </a:r>
          </a:p>
        </p:txBody>
      </p:sp>
      <mc:AlternateContent xmlns:mc="http://schemas.openxmlformats.org/markup-compatibility/2006">
        <mc:Choice xmlns:a14="http://schemas.microsoft.com/office/drawing/2010/main" xmlns="" Requires="a14">
          <p:sp>
            <p:nvSpPr>
              <p:cNvPr id="6" name="Object 5"/>
              <p:cNvSpPr txBox="1"/>
              <p:nvPr/>
            </p:nvSpPr>
            <p:spPr>
              <a:xfrm>
                <a:off x="1841460" y="2209800"/>
                <a:ext cx="5854739" cy="515987"/>
              </a:xfrm>
              <a:prstGeom prst="rect">
                <a:avLst/>
              </a:prstGeom>
            </p:spPr>
            <p:txBody>
              <a:bodyPr>
                <a:normAutofit fontScale="92500"/>
              </a:bodyPr>
              <a:lstStyle/>
              <a:p>
                <a:pPr/>
                <a14:m>
                  <m:oMathPara xmlns:m="http://schemas.openxmlformats.org/officeDocument/2006/math">
                    <m:oMathParaPr>
                      <m:jc m:val="left"/>
                    </m:oMathParaPr>
                    <m:oMath xmlns:m="http://schemas.openxmlformats.org/officeDocument/2006/math">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𝑌</m:t>
                          </m:r>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𝑁𝐼</m:t>
                          </m:r>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𝑁𝑇</m:t>
                          </m:r>
                          <m:r>
                            <a:rPr lang="en-US" i="1">
                              <a:solidFill>
                                <a:srgbClr val="000000"/>
                              </a:solidFill>
                              <a:latin typeface="Cambria Math" panose="02040503050406030204" pitchFamily="18" charset="0"/>
                            </a:rPr>
                            <m:t> −</m:t>
                          </m:r>
                          <m:r>
                            <a:rPr lang="en-US" i="1">
                              <a:solidFill>
                                <a:srgbClr val="000000"/>
                              </a:solidFill>
                              <a:latin typeface="Cambria Math" panose="02040503050406030204" pitchFamily="18" charset="0"/>
                            </a:rPr>
                            <m:t>𝑇</m:t>
                          </m:r>
                        </m:e>
                      </m:d>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𝐶</m:t>
                      </m:r>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𝐼</m:t>
                      </m:r>
                      <m:r>
                        <a:rPr lang="en-US" i="1">
                          <a:solidFill>
                            <a:srgbClr val="000000"/>
                          </a:solidFill>
                          <a:latin typeface="Cambria Math" panose="02040503050406030204" pitchFamily="18" charset="0"/>
                        </a:rPr>
                        <m:t>+</m:t>
                      </m:r>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𝐺</m:t>
                          </m:r>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𝑇</m:t>
                          </m:r>
                        </m:e>
                      </m:d>
                      <m:r>
                        <a:rPr lang="en-US" i="1">
                          <a:solidFill>
                            <a:srgbClr val="000000"/>
                          </a:solidFill>
                          <a:latin typeface="Cambria Math" panose="02040503050406030204" pitchFamily="18" charset="0"/>
                        </a:rPr>
                        <m:t>+</m:t>
                      </m:r>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𝑁𝑋</m:t>
                          </m:r>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𝑁𝐼</m:t>
                          </m:r>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𝑁𝑇</m:t>
                          </m:r>
                        </m:e>
                      </m:d>
                    </m:oMath>
                  </m:oMathPara>
                </a14:m>
                <a:endParaRPr lang="en-US" dirty="0"/>
              </a:p>
            </p:txBody>
          </p:sp>
        </mc:Choice>
        <mc:Fallback>
          <p:sp>
            <p:nvSpPr>
              <p:cNvPr id="6" name="Object 5"/>
              <p:cNvSpPr txBox="1">
                <a:spLocks noRot="1" noChangeAspect="1" noMove="1" noResize="1" noEditPoints="1" noAdjustHandles="1" noChangeArrowheads="1" noChangeShapeType="1" noTextEdit="1"/>
              </p:cNvSpPr>
              <p:nvPr/>
            </p:nvSpPr>
            <p:spPr>
              <a:xfrm>
                <a:off x="1841460" y="2209800"/>
                <a:ext cx="5854739" cy="515987"/>
              </a:xfrm>
              <a:prstGeom prst="rect">
                <a:avLst/>
              </a:prstGeom>
              <a:blipFill>
                <a:blip r:embed="rId3" cstate="print"/>
                <a:stretch>
                  <a:fillRect/>
                </a:stretch>
              </a:blipFill>
            </p:spPr>
            <p:txBody>
              <a:bodyPr/>
              <a:lstStyle/>
              <a:p>
                <a:r>
                  <a:rPr lang="en-US">
                    <a:noFill/>
                  </a:rPr>
                  <a:t> </a:t>
                </a:r>
              </a:p>
            </p:txBody>
          </p:sp>
        </mc:Fallback>
      </mc:AlternateContent>
      <p:sp>
        <p:nvSpPr>
          <p:cNvPr id="4" name="Content Placeholder 3"/>
          <p:cNvSpPr>
            <a:spLocks noGrp="1"/>
          </p:cNvSpPr>
          <p:nvPr>
            <p:ph idx="13"/>
          </p:nvPr>
        </p:nvSpPr>
        <p:spPr>
          <a:xfrm>
            <a:off x="447675" y="2773918"/>
            <a:ext cx="8239125" cy="738664"/>
          </a:xfrm>
        </p:spPr>
        <p:txBody>
          <a:bodyPr>
            <a:noAutofit/>
          </a:bodyPr>
          <a:lstStyle/>
          <a:p>
            <a:pPr>
              <a:spcBef>
                <a:spcPts val="1800"/>
              </a:spcBef>
            </a:pPr>
            <a:r>
              <a:rPr lang="el-GR" sz="2200" dirty="0">
                <a:ea typeface="ヒラギノ角ゴ Pro W3" pitchFamily="-84" charset="-128"/>
              </a:rPr>
              <a:t>Συμβολίζουμε το ισοζύγιο τρεχουσών συναλλαγών ως</a:t>
            </a:r>
            <a:r>
              <a:rPr lang="en-US" sz="2200" dirty="0">
                <a:ea typeface="ヒラギノ角ゴ Pro W3" pitchFamily="-84" charset="-128"/>
              </a:rPr>
              <a:t> </a:t>
            </a:r>
            <a:r>
              <a:rPr lang="en-US" sz="2200" i="1" kern="0" spc="-350" dirty="0">
                <a:ea typeface="ヒラギノ角ゴ Pro W3" pitchFamily="-84" charset="-128"/>
              </a:rPr>
              <a:t>C </a:t>
            </a:r>
            <a:r>
              <a:rPr lang="en-US" sz="2200" i="1" dirty="0">
                <a:ea typeface="ヒラギノ角ゴ Pro W3" pitchFamily="-84" charset="-128"/>
              </a:rPr>
              <a:t>A</a:t>
            </a:r>
            <a:r>
              <a:rPr lang="en-US" sz="2200" dirty="0">
                <a:ea typeface="ヒラギノ角ゴ Pro W3" pitchFamily="-84" charset="-128"/>
              </a:rPr>
              <a:t>, </a:t>
            </a:r>
            <a:r>
              <a:rPr lang="el-GR" sz="2200" dirty="0">
                <a:ea typeface="ヒラギノ角ゴ Pro W3" pitchFamily="-84" charset="-128"/>
              </a:rPr>
              <a:t>ώστε η παραπάνω εξίσωση γίνεται</a:t>
            </a:r>
            <a:r>
              <a:rPr lang="en-US" sz="2200" dirty="0">
                <a:ea typeface="ヒラギノ角ゴ Pro W3" pitchFamily="-84" charset="-128"/>
              </a:rPr>
              <a:t>:</a:t>
            </a:r>
          </a:p>
        </p:txBody>
      </p:sp>
      <mc:AlternateContent xmlns:mc="http://schemas.openxmlformats.org/markup-compatibility/2006">
        <mc:Choice xmlns:a14="http://schemas.microsoft.com/office/drawing/2010/main" xmlns="" Requires="a14">
          <p:sp>
            <p:nvSpPr>
              <p:cNvPr id="7" name="Object 6"/>
              <p:cNvSpPr txBox="1"/>
              <p:nvPr/>
            </p:nvSpPr>
            <p:spPr>
              <a:xfrm>
                <a:off x="3368313" y="3664824"/>
                <a:ext cx="2407375" cy="449976"/>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r>
                        <a:rPr lang="en-US" i="1">
                          <a:solidFill>
                            <a:srgbClr val="000000"/>
                          </a:solidFill>
                          <a:latin typeface="Cambria Math" panose="02040503050406030204" pitchFamily="18" charset="0"/>
                        </a:rPr>
                        <m:t>𝑆</m:t>
                      </m:r>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𝐼</m:t>
                      </m:r>
                      <m:r>
                        <a:rPr lang="en-US" i="1">
                          <a:solidFill>
                            <a:srgbClr val="000000"/>
                          </a:solidFill>
                          <a:latin typeface="Cambria Math" panose="02040503050406030204" pitchFamily="18" charset="0"/>
                        </a:rPr>
                        <m:t>+ </m:t>
                      </m:r>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𝐺</m:t>
                          </m:r>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𝑇</m:t>
                          </m:r>
                        </m:e>
                      </m:d>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𝐶𝐴</m:t>
                      </m:r>
                    </m:oMath>
                  </m:oMathPara>
                </a14:m>
                <a:endParaRPr lang="en-US" dirty="0"/>
              </a:p>
            </p:txBody>
          </p:sp>
        </mc:Choice>
        <mc:Fallback>
          <p:sp>
            <p:nvSpPr>
              <p:cNvPr id="7" name="Object 6"/>
              <p:cNvSpPr txBox="1">
                <a:spLocks noRot="1" noChangeAspect="1" noMove="1" noResize="1" noEditPoints="1" noAdjustHandles="1" noChangeArrowheads="1" noChangeShapeType="1" noTextEdit="1"/>
              </p:cNvSpPr>
              <p:nvPr/>
            </p:nvSpPr>
            <p:spPr>
              <a:xfrm>
                <a:off x="3368313" y="3664824"/>
                <a:ext cx="2407375" cy="449976"/>
              </a:xfrm>
              <a:prstGeom prst="rect">
                <a:avLst/>
              </a:prstGeom>
              <a:blipFill>
                <a:blip r:embed="rId4" cstate="print"/>
                <a:stretch>
                  <a:fillRect/>
                </a:stretch>
              </a:blipFill>
            </p:spPr>
            <p:txBody>
              <a:bodyPr/>
              <a:lstStyle/>
              <a:p>
                <a:r>
                  <a:rPr lang="en-US">
                    <a:noFill/>
                  </a:rPr>
                  <a:t> </a:t>
                </a:r>
              </a:p>
            </p:txBody>
          </p:sp>
        </mc:Fallback>
      </mc:AlternateContent>
      <p:sp>
        <p:nvSpPr>
          <p:cNvPr id="5" name="Content Placeholder 4"/>
          <p:cNvSpPr>
            <a:spLocks noGrp="1"/>
          </p:cNvSpPr>
          <p:nvPr>
            <p:ph sz="quarter" idx="14"/>
          </p:nvPr>
        </p:nvSpPr>
        <p:spPr>
          <a:xfrm>
            <a:off x="457200" y="4278868"/>
            <a:ext cx="8229600" cy="738664"/>
          </a:xfrm>
        </p:spPr>
        <p:txBody>
          <a:bodyPr>
            <a:noAutofit/>
          </a:bodyPr>
          <a:lstStyle/>
          <a:p>
            <a:pPr marL="285750" indent="0">
              <a:spcBef>
                <a:spcPts val="1200"/>
              </a:spcBef>
              <a:buNone/>
            </a:pPr>
            <a:r>
              <a:rPr lang="el-GR" sz="2200" dirty="0">
                <a:ea typeface="ヒラギノ角ゴ Pro W3" pitchFamily="-84" charset="-128"/>
              </a:rPr>
              <a:t>Που σημαίνει ότι το ισοζύγιο τρεχουσών συναλλαγών ισούται με την αποταμίευση μείον την επένδυση</a:t>
            </a:r>
            <a:r>
              <a:rPr lang="en-US" sz="2200" dirty="0">
                <a:ea typeface="ヒラギノ角ゴ Pro W3" pitchFamily="-84" charset="-128"/>
              </a:rPr>
              <a:t>:</a:t>
            </a:r>
          </a:p>
        </p:txBody>
      </p:sp>
      <mc:AlternateContent xmlns:mc="http://schemas.openxmlformats.org/markup-compatibility/2006">
        <mc:Choice xmlns:a14="http://schemas.microsoft.com/office/drawing/2010/main" xmlns="" Requires="a14">
          <p:sp>
            <p:nvSpPr>
              <p:cNvPr id="8" name="Object 7"/>
              <p:cNvSpPr txBox="1"/>
              <p:nvPr/>
            </p:nvSpPr>
            <p:spPr>
              <a:xfrm>
                <a:off x="1756746" y="5209277"/>
                <a:ext cx="5579709" cy="449976"/>
              </a:xfrm>
              <a:prstGeom prst="rect">
                <a:avLst/>
              </a:prstGeom>
            </p:spPr>
            <p:txBody>
              <a:bodyPr>
                <a:normAutofit fontScale="92500"/>
              </a:bodyPr>
              <a:lstStyle/>
              <a:p>
                <a:pPr/>
                <a14:m>
                  <m:oMathPara xmlns:m="http://schemas.openxmlformats.org/officeDocument/2006/math">
                    <m:oMathParaPr>
                      <m:jc m:val="left"/>
                    </m:oMathParaPr>
                    <m:oMath xmlns:m="http://schemas.openxmlformats.org/officeDocument/2006/math">
                      <m:r>
                        <a:rPr lang="en-US" i="1" smtClean="0">
                          <a:solidFill>
                            <a:srgbClr val="000000"/>
                          </a:solidFill>
                          <a:latin typeface="Cambria Math" panose="02040503050406030204" pitchFamily="18" charset="0"/>
                        </a:rPr>
                        <m:t>𝐶𝐴</m:t>
                      </m:r>
                      <m:r>
                        <a:rPr lang="en-US" i="1" smtClean="0">
                          <a:solidFill>
                            <a:srgbClr val="000000"/>
                          </a:solidFill>
                          <a:latin typeface="Cambria Math" panose="02040503050406030204" pitchFamily="18" charset="0"/>
                        </a:rPr>
                        <m:t>=</m:t>
                      </m:r>
                      <m:r>
                        <a:rPr lang="en-US" i="1" smtClean="0">
                          <a:solidFill>
                            <a:srgbClr val="000000"/>
                          </a:solidFill>
                          <a:latin typeface="Cambria Math" panose="02040503050406030204" pitchFamily="18" charset="0"/>
                        </a:rPr>
                        <m:t>𝑆</m:t>
                      </m:r>
                      <m:r>
                        <a:rPr lang="en-US" i="1" smtClean="0">
                          <a:solidFill>
                            <a:srgbClr val="000000"/>
                          </a:solidFill>
                          <a:latin typeface="Cambria Math" panose="02040503050406030204" pitchFamily="18" charset="0"/>
                        </a:rPr>
                        <m:t>+</m:t>
                      </m:r>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𝑇</m:t>
                          </m:r>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𝐺</m:t>
                          </m:r>
                        </m:e>
                      </m:d>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𝐼</m:t>
                      </m:r>
                      <m:r>
                        <a:rPr lang="en-US" b="0" i="1" smtClean="0">
                          <a:solidFill>
                            <a:srgbClr val="000000"/>
                          </a:solidFill>
                          <a:latin typeface="Cambria Math" panose="02040503050406030204" pitchFamily="18" charset="0"/>
                        </a:rPr>
                        <m:t>                                 </m:t>
                      </m:r>
                      <m:r>
                        <a:rPr lang="en-US" i="1">
                          <a:solidFill>
                            <a:srgbClr val="000000"/>
                          </a:solidFill>
                          <a:latin typeface="Cambria Math" panose="02040503050406030204" pitchFamily="18" charset="0"/>
                        </a:rPr>
                        <m:t>				</m:t>
                      </m:r>
                      <m:r>
                        <a:rPr lang="en-US" b="0" i="1" smtClean="0">
                          <a:solidFill>
                            <a:srgbClr val="000000"/>
                          </a:solidFill>
                          <a:latin typeface="Cambria Math" panose="02040503050406030204" pitchFamily="18" charset="0"/>
                        </a:rPr>
                        <m:t>                      </m:t>
                      </m:r>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18.5</m:t>
                          </m:r>
                        </m:e>
                      </m:d>
                    </m:oMath>
                  </m:oMathPara>
                </a14:m>
                <a:endParaRPr lang="en-US" dirty="0"/>
              </a:p>
            </p:txBody>
          </p:sp>
        </mc:Choice>
        <mc:Fallback>
          <p:sp>
            <p:nvSpPr>
              <p:cNvPr id="8" name="Object 7"/>
              <p:cNvSpPr txBox="1">
                <a:spLocks noRot="1" noChangeAspect="1" noMove="1" noResize="1" noEditPoints="1" noAdjustHandles="1" noChangeArrowheads="1" noChangeShapeType="1" noTextEdit="1"/>
              </p:cNvSpPr>
              <p:nvPr/>
            </p:nvSpPr>
            <p:spPr>
              <a:xfrm>
                <a:off x="1756746" y="5209277"/>
                <a:ext cx="5579709" cy="449976"/>
              </a:xfrm>
              <a:prstGeom prst="rect">
                <a:avLst/>
              </a:prstGeom>
              <a:blipFill>
                <a:blip r:embed="rId5" cstate="print"/>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xmlns="" val="1703529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wrap="square">
            <a:noAutofit/>
          </a:bodyPr>
          <a:lstStyle/>
          <a:p>
            <a:r>
              <a:rPr lang="en-IN" sz="2800" dirty="0">
                <a:latin typeface="+mj-lt"/>
              </a:rPr>
              <a:t>18.5 </a:t>
            </a:r>
            <a:r>
              <a:rPr lang="el-GR" sz="2800" dirty="0">
                <a:latin typeface="+mj-lt"/>
              </a:rPr>
              <a:t>Αποταμίευση, Επένδυση και το Ισοζύγιο Τρεχουσών Συναλλαγών </a:t>
            </a:r>
            <a:r>
              <a:rPr lang="en-IN" sz="2800" dirty="0">
                <a:latin typeface="+mj-lt"/>
              </a:rPr>
              <a:t>(</a:t>
            </a:r>
            <a:r>
              <a:rPr lang="el-GR" sz="2800" dirty="0">
                <a:latin typeface="+mj-lt"/>
              </a:rPr>
              <a:t>2 από</a:t>
            </a:r>
            <a:r>
              <a:rPr lang="en-IN" sz="2800" dirty="0">
                <a:latin typeface="+mj-lt"/>
              </a:rPr>
              <a:t> 2) </a:t>
            </a:r>
            <a:endParaRPr lang="en-US" sz="2800" dirty="0">
              <a:latin typeface="+mj-lt"/>
            </a:endParaRPr>
          </a:p>
        </p:txBody>
      </p:sp>
      <p:sp>
        <p:nvSpPr>
          <p:cNvPr id="3" name="Content Placeholder 2"/>
          <p:cNvSpPr>
            <a:spLocks noGrp="1"/>
          </p:cNvSpPr>
          <p:nvPr>
            <p:ph idx="1"/>
          </p:nvPr>
        </p:nvSpPr>
        <p:spPr>
          <a:xfrm>
            <a:off x="457200" y="1371600"/>
            <a:ext cx="8229600" cy="3477875"/>
          </a:xfrm>
        </p:spPr>
        <p:txBody>
          <a:bodyPr wrap="square">
            <a:noAutofit/>
          </a:bodyPr>
          <a:lstStyle/>
          <a:p>
            <a:pPr>
              <a:spcBef>
                <a:spcPts val="600"/>
              </a:spcBef>
            </a:pPr>
            <a:r>
              <a:rPr lang="el-GR" sz="2200" dirty="0">
                <a:ea typeface="ヒラギノ角ゴ Pro W3" pitchFamily="-84" charset="-128"/>
              </a:rPr>
              <a:t>Η αύξηση των επενδύσεων πρέπει να αντικατοπτρίζεται είτε σε αύξηση της ιδιωτικής ή δημόσιας αποταμίευσης είτε σε επιδείνωση του ισοζυγίου τρεχουσών συναλλαγών. </a:t>
            </a:r>
          </a:p>
          <a:p>
            <a:pPr>
              <a:spcBef>
                <a:spcPts val="600"/>
              </a:spcBef>
            </a:pPr>
            <a:r>
              <a:rPr lang="el-GR" sz="2200" dirty="0">
                <a:ea typeface="ヒラギノ角ゴ Pro W3" pitchFamily="-84" charset="-128"/>
              </a:rPr>
              <a:t>Μια χώρα με υψηλή ροπή για αποταμίευση, πρέπει να έχει είτε υψηλή ροπή για επένδυση, είτε μεγάλο πλεόνασμα τρεχουσών συναλλαγών.</a:t>
            </a:r>
            <a:endParaRPr lang="en-US" sz="2200" dirty="0">
              <a:ea typeface="ヒラギノ角ゴ Pro W3" pitchFamily="-84" charset="-128"/>
            </a:endParaRPr>
          </a:p>
        </p:txBody>
      </p:sp>
    </p:spTree>
    <p:extLst>
      <p:ext uri="{BB962C8B-B14F-4D97-AF65-F5344CB8AC3E}">
        <p14:creationId xmlns:p14="http://schemas.microsoft.com/office/powerpoint/2010/main" xmlns="" val="23328685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wrap="square">
            <a:noAutofit/>
          </a:bodyPr>
          <a:lstStyle/>
          <a:p>
            <a:r>
              <a:rPr lang="el-GR" sz="2800" dirty="0">
                <a:latin typeface="+mj-lt"/>
              </a:rPr>
              <a:t>ΠΑΡΑΡΤΗΜΑ</a:t>
            </a:r>
            <a:r>
              <a:rPr lang="en-IN" sz="2800" dirty="0">
                <a:latin typeface="+mj-lt"/>
              </a:rPr>
              <a:t>: </a:t>
            </a:r>
            <a:r>
              <a:rPr lang="el-GR" sz="2800" dirty="0">
                <a:latin typeface="+mj-lt"/>
              </a:rPr>
              <a:t>Εξαγωγή της </a:t>
            </a:r>
            <a:r>
              <a:rPr lang="el-GR" sz="2800" dirty="0" smtClean="0">
                <a:latin typeface="+mj-lt"/>
              </a:rPr>
              <a:t>Συνθήκης</a:t>
            </a:r>
            <a:r>
              <a:rPr lang="en-IN" sz="2800" dirty="0" smtClean="0">
                <a:latin typeface="+mj-lt"/>
              </a:rPr>
              <a:t> </a:t>
            </a:r>
            <a:r>
              <a:rPr lang="el-GR" sz="2800" dirty="0" smtClean="0">
                <a:latin typeface="+mj-lt"/>
              </a:rPr>
              <a:t/>
            </a:r>
            <a:br>
              <a:rPr lang="el-GR" sz="2800" dirty="0" smtClean="0">
                <a:latin typeface="+mj-lt"/>
              </a:rPr>
            </a:br>
            <a:r>
              <a:rPr lang="en-IN" sz="2800" dirty="0" smtClean="0">
                <a:latin typeface="+mj-lt"/>
              </a:rPr>
              <a:t>Marshall-Lerner</a:t>
            </a:r>
            <a:endParaRPr lang="en-US" sz="2800" dirty="0">
              <a:latin typeface="+mj-lt"/>
            </a:endParaRPr>
          </a:p>
        </p:txBody>
      </p:sp>
      <p:sp>
        <p:nvSpPr>
          <p:cNvPr id="5" name="Content Placeholder 4"/>
          <p:cNvSpPr>
            <a:spLocks noGrp="1"/>
          </p:cNvSpPr>
          <p:nvPr>
            <p:ph idx="1"/>
          </p:nvPr>
        </p:nvSpPr>
        <p:spPr>
          <a:xfrm>
            <a:off x="457200" y="1060847"/>
            <a:ext cx="8229600" cy="615553"/>
          </a:xfrm>
        </p:spPr>
        <p:txBody>
          <a:bodyPr>
            <a:noAutofit/>
          </a:bodyPr>
          <a:lstStyle/>
          <a:p>
            <a:r>
              <a:rPr lang="el-GR" sz="1800" dirty="0">
                <a:ea typeface="ヒラギノ角ゴ Pro W3" pitchFamily="-84" charset="-128"/>
              </a:rPr>
              <a:t>Η συνθήκη</a:t>
            </a:r>
            <a:r>
              <a:rPr lang="en-US" sz="1800" dirty="0">
                <a:ea typeface="ヒラギノ角ゴ Pro W3" pitchFamily="-84" charset="-128"/>
              </a:rPr>
              <a:t> Marshall-Lerner </a:t>
            </a:r>
            <a:r>
              <a:rPr lang="el-GR" sz="1800" dirty="0">
                <a:ea typeface="ヒラギノ角ゴ Pro W3" pitchFamily="-84" charset="-128"/>
              </a:rPr>
              <a:t>είναι η συνθήκη υπό την οποία, μια πραγματική υποτίμηση</a:t>
            </a:r>
            <a:r>
              <a:rPr lang="en-US" sz="1800" dirty="0">
                <a:ea typeface="ヒラギノ角ゴ Pro W3" pitchFamily="-84" charset="-128"/>
              </a:rPr>
              <a:t> (lower </a:t>
            </a:r>
            <a:r>
              <a:rPr lang="en-US" sz="1800" i="1" dirty="0">
                <a:ea typeface="ヒラギノ角ゴ Pro W3" pitchFamily="-84" charset="-128"/>
              </a:rPr>
              <a:t>U</a:t>
            </a:r>
            <a:r>
              <a:rPr lang="en-US" sz="1800" dirty="0">
                <a:ea typeface="ヒラギノ角ゴ Pro W3" pitchFamily="-84" charset="-128"/>
              </a:rPr>
              <a:t>) </a:t>
            </a:r>
            <a:r>
              <a:rPr lang="el-GR" sz="1800" dirty="0">
                <a:ea typeface="ヒラギノ角ゴ Pro W3" pitchFamily="-84" charset="-128"/>
              </a:rPr>
              <a:t>οδηγεί σε αύξηση των καθαρών εξαγωγών</a:t>
            </a:r>
            <a:r>
              <a:rPr lang="en-US" sz="1800" dirty="0">
                <a:ea typeface="ヒラギノ角ゴ Pro W3" pitchFamily="-84" charset="-128"/>
              </a:rPr>
              <a:t>.</a:t>
            </a:r>
          </a:p>
        </p:txBody>
      </p:sp>
      <p:sp>
        <p:nvSpPr>
          <p:cNvPr id="6" name="Content Placeholder 5"/>
          <p:cNvSpPr>
            <a:spLocks noGrp="1"/>
          </p:cNvSpPr>
          <p:nvPr>
            <p:ph idx="13"/>
          </p:nvPr>
        </p:nvSpPr>
        <p:spPr>
          <a:xfrm>
            <a:off x="457200" y="1825823"/>
            <a:ext cx="5943600" cy="307777"/>
          </a:xfrm>
        </p:spPr>
        <p:txBody>
          <a:bodyPr>
            <a:noAutofit/>
          </a:bodyPr>
          <a:lstStyle/>
          <a:p>
            <a:r>
              <a:rPr lang="el-GR" sz="1800" dirty="0" smtClean="0">
                <a:ea typeface="ヒラギノ角ゴ Pro W3" pitchFamily="-84" charset="-128"/>
              </a:rPr>
              <a:t>Ξεκινούμε από τον </a:t>
            </a:r>
            <a:r>
              <a:rPr lang="el-GR" sz="1800" dirty="0">
                <a:ea typeface="ヒラギノ角ゴ Pro W3" pitchFamily="-84" charset="-128"/>
              </a:rPr>
              <a:t>ορισμό  των καθαρών εξαγωγών</a:t>
            </a:r>
            <a:r>
              <a:rPr lang="en-US" sz="1800" dirty="0">
                <a:ea typeface="ヒラギノ角ゴ Pro W3" pitchFamily="-84" charset="-128"/>
              </a:rPr>
              <a:t>:</a:t>
            </a:r>
            <a:endParaRPr lang="de-DE" sz="1800" dirty="0"/>
          </a:p>
        </p:txBody>
      </p:sp>
      <mc:AlternateContent xmlns:mc="http://schemas.openxmlformats.org/markup-compatibility/2006">
        <mc:Choice xmlns:a14="http://schemas.microsoft.com/office/drawing/2010/main" xmlns="" Requires="a14">
          <p:sp>
            <p:nvSpPr>
              <p:cNvPr id="17" name="Object 16"/>
              <p:cNvSpPr txBox="1"/>
              <p:nvPr/>
            </p:nvSpPr>
            <p:spPr>
              <a:xfrm>
                <a:off x="4676775" y="2209800"/>
                <a:ext cx="1638300" cy="374848"/>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r>
                        <m:rPr>
                          <m:sty m:val="p"/>
                        </m:rPr>
                        <a:rPr lang="en-US" i="1">
                          <a:solidFill>
                            <a:srgbClr val="000000"/>
                          </a:solidFill>
                          <a:latin typeface="Cambria Math" panose="02040503050406030204" pitchFamily="18" charset="0"/>
                        </a:rPr>
                        <m:t>NX</m:t>
                      </m:r>
                      <m:r>
                        <a:rPr lang="en-US" i="1">
                          <a:solidFill>
                            <a:srgbClr val="000000"/>
                          </a:solidFill>
                          <a:latin typeface="Cambria Math" panose="02040503050406030204" pitchFamily="18" charset="0"/>
                        </a:rPr>
                        <m:t>=</m:t>
                      </m:r>
                      <m:r>
                        <m:rPr>
                          <m:sty m:val="p"/>
                        </m:rPr>
                        <a:rPr lang="en-US" i="1">
                          <a:solidFill>
                            <a:srgbClr val="000000"/>
                          </a:solidFill>
                          <a:latin typeface="Cambria Math" panose="02040503050406030204" pitchFamily="18" charset="0"/>
                        </a:rPr>
                        <m:t>X</m:t>
                      </m:r>
                      <m:r>
                        <a:rPr lang="en-US" i="1">
                          <a:solidFill>
                            <a:srgbClr val="000000"/>
                          </a:solidFill>
                          <a:latin typeface="Cambria Math" panose="02040503050406030204" pitchFamily="18" charset="0"/>
                        </a:rPr>
                        <m:t>–</m:t>
                      </m:r>
                      <m:r>
                        <m:rPr>
                          <m:sty m:val="p"/>
                        </m:rPr>
                        <a:rPr lang="en-US" i="1">
                          <a:solidFill>
                            <a:srgbClr val="000000"/>
                          </a:solidFill>
                          <a:latin typeface="Cambria Math" panose="02040503050406030204" pitchFamily="18" charset="0"/>
                        </a:rPr>
                        <m:t>IM</m:t>
                      </m:r>
                      <m:r>
                        <a:rPr lang="en-US" i="1">
                          <a:solidFill>
                            <a:srgbClr val="000000"/>
                          </a:solidFill>
                          <a:latin typeface="Cambria Math" panose="02040503050406030204" pitchFamily="18" charset="0"/>
                        </a:rPr>
                        <m:t>/</m:t>
                      </m:r>
                      <m:r>
                        <m:rPr>
                          <m:sty m:val="p"/>
                        </m:rPr>
                        <a:rPr lang="en-US" i="1">
                          <a:solidFill>
                            <a:srgbClr val="000000"/>
                          </a:solidFill>
                          <a:latin typeface="Cambria Math" panose="02040503050406030204" pitchFamily="18" charset="0"/>
                        </a:rPr>
                        <m:t>ε</m:t>
                      </m:r>
                    </m:oMath>
                  </m:oMathPara>
                </a14:m>
                <a:endParaRPr lang="en-US" dirty="0"/>
              </a:p>
            </p:txBody>
          </p:sp>
        </mc:Choice>
        <mc:Fallback>
          <p:sp>
            <p:nvSpPr>
              <p:cNvPr id="17" name="Object 16"/>
              <p:cNvSpPr txBox="1">
                <a:spLocks noRot="1" noChangeAspect="1" noMove="1" noResize="1" noEditPoints="1" noAdjustHandles="1" noChangeArrowheads="1" noChangeShapeType="1" noTextEdit="1"/>
              </p:cNvSpPr>
              <p:nvPr/>
            </p:nvSpPr>
            <p:spPr>
              <a:xfrm>
                <a:off x="4676775" y="2209800"/>
                <a:ext cx="1638300" cy="374848"/>
              </a:xfrm>
              <a:prstGeom prst="rect">
                <a:avLst/>
              </a:prstGeom>
              <a:blipFill>
                <a:blip r:embed="rId3" cstate="print"/>
                <a:stretch>
                  <a:fillRect b="-13115"/>
                </a:stretch>
              </a:blipFill>
            </p:spPr>
            <p:txBody>
              <a:bodyPr/>
              <a:lstStyle/>
              <a:p>
                <a:r>
                  <a:rPr lang="en-US">
                    <a:noFill/>
                  </a:rPr>
                  <a:t> </a:t>
                </a:r>
              </a:p>
            </p:txBody>
          </p:sp>
        </mc:Fallback>
      </mc:AlternateContent>
      <p:sp>
        <p:nvSpPr>
          <p:cNvPr id="7" name="Content Placeholder 6"/>
          <p:cNvSpPr>
            <a:spLocks noGrp="1"/>
          </p:cNvSpPr>
          <p:nvPr>
            <p:ph idx="14"/>
          </p:nvPr>
        </p:nvSpPr>
        <p:spPr>
          <a:xfrm>
            <a:off x="457200" y="2676525"/>
            <a:ext cx="3657600" cy="307777"/>
          </a:xfrm>
        </p:spPr>
        <p:txBody>
          <a:bodyPr>
            <a:noAutofit/>
          </a:bodyPr>
          <a:lstStyle/>
          <a:p>
            <a:r>
              <a:rPr lang="el-GR" sz="1800" dirty="0">
                <a:ea typeface="ヒラギノ角ゴ Pro W3" pitchFamily="-84" charset="-128"/>
              </a:rPr>
              <a:t>Πολλαπλασιάζουμε </a:t>
            </a:r>
            <a:r>
              <a:rPr lang="el-GR" sz="1800" dirty="0" smtClean="0">
                <a:ea typeface="ヒラギノ角ゴ Pro W3" pitchFamily="-84" charset="-128"/>
              </a:rPr>
              <a:t>επί</a:t>
            </a:r>
            <a:r>
              <a:rPr lang="en-US" sz="1800" dirty="0" smtClean="0">
                <a:ea typeface="ヒラギノ角ゴ Pro W3" pitchFamily="-84" charset="-128"/>
              </a:rPr>
              <a:t> </a:t>
            </a:r>
            <a:r>
              <a:rPr lang="el-GR" sz="1800" i="1" dirty="0" smtClean="0">
                <a:ea typeface="ヒラギノ角ゴ Pro W3" pitchFamily="-84" charset="-128"/>
                <a:cs typeface="Times New Roman" panose="02020603050405020304" pitchFamily="18" charset="0"/>
              </a:rPr>
              <a:t>ε</a:t>
            </a:r>
            <a:r>
              <a:rPr lang="en-US" sz="1800" dirty="0" smtClean="0">
                <a:ea typeface="ヒラギノ角ゴ Pro W3" pitchFamily="-84" charset="-128"/>
              </a:rPr>
              <a:t>:</a:t>
            </a:r>
            <a:endParaRPr lang="de-DE" sz="1800" dirty="0"/>
          </a:p>
        </p:txBody>
      </p:sp>
      <mc:AlternateContent xmlns:mc="http://schemas.openxmlformats.org/markup-compatibility/2006">
        <mc:Choice xmlns:a14="http://schemas.microsoft.com/office/drawing/2010/main" xmlns="" Requires="a14">
          <p:sp>
            <p:nvSpPr>
              <p:cNvPr id="18" name="Object 17"/>
              <p:cNvSpPr txBox="1"/>
              <p:nvPr/>
            </p:nvSpPr>
            <p:spPr>
              <a:xfrm>
                <a:off x="4238625" y="2667000"/>
                <a:ext cx="1638300" cy="486171"/>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r>
                        <m:rPr>
                          <m:sty m:val="p"/>
                        </m:rPr>
                        <a:rPr lang="en-US" i="1">
                          <a:solidFill>
                            <a:srgbClr val="000000"/>
                          </a:solidFill>
                          <a:latin typeface="Cambria Math" panose="02040503050406030204" pitchFamily="18" charset="0"/>
                        </a:rPr>
                        <m:t>εNX</m:t>
                      </m:r>
                      <m:r>
                        <a:rPr lang="en-US" i="1">
                          <a:solidFill>
                            <a:srgbClr val="000000"/>
                          </a:solidFill>
                          <a:latin typeface="Cambria Math" panose="02040503050406030204" pitchFamily="18" charset="0"/>
                        </a:rPr>
                        <m:t>=</m:t>
                      </m:r>
                      <m:r>
                        <m:rPr>
                          <m:sty m:val="p"/>
                        </m:rPr>
                        <a:rPr lang="en-US" i="1">
                          <a:solidFill>
                            <a:srgbClr val="000000"/>
                          </a:solidFill>
                          <a:latin typeface="Cambria Math" panose="02040503050406030204" pitchFamily="18" charset="0"/>
                        </a:rPr>
                        <m:t>εX</m:t>
                      </m:r>
                      <m:r>
                        <a:rPr lang="en-US" i="1">
                          <a:solidFill>
                            <a:srgbClr val="000000"/>
                          </a:solidFill>
                          <a:latin typeface="Cambria Math" panose="02040503050406030204" pitchFamily="18" charset="0"/>
                        </a:rPr>
                        <m:t>–</m:t>
                      </m:r>
                      <m:r>
                        <m:rPr>
                          <m:sty m:val="p"/>
                        </m:rPr>
                        <a:rPr lang="en-US" i="1">
                          <a:solidFill>
                            <a:srgbClr val="000000"/>
                          </a:solidFill>
                          <a:latin typeface="Cambria Math" panose="02040503050406030204" pitchFamily="18" charset="0"/>
                        </a:rPr>
                        <m:t>IM</m:t>
                      </m:r>
                    </m:oMath>
                  </m:oMathPara>
                </a14:m>
                <a:endParaRPr lang="en-US" dirty="0"/>
              </a:p>
            </p:txBody>
          </p:sp>
        </mc:Choice>
        <mc:Fallback>
          <p:sp>
            <p:nvSpPr>
              <p:cNvPr id="18" name="Object 17"/>
              <p:cNvSpPr txBox="1">
                <a:spLocks noRot="1" noChangeAspect="1" noMove="1" noResize="1" noEditPoints="1" noAdjustHandles="1" noChangeArrowheads="1" noChangeShapeType="1" noTextEdit="1"/>
              </p:cNvSpPr>
              <p:nvPr/>
            </p:nvSpPr>
            <p:spPr>
              <a:xfrm>
                <a:off x="4238625" y="2667000"/>
                <a:ext cx="1638300" cy="486171"/>
              </a:xfrm>
              <a:prstGeom prst="rect">
                <a:avLst/>
              </a:prstGeom>
              <a:blipFill>
                <a:blip r:embed="rId4" cstate="print"/>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xmlns="" Requires="a14">
          <p:sp>
            <p:nvSpPr>
              <p:cNvPr id="19" name="Object 18"/>
              <p:cNvSpPr txBox="1"/>
              <p:nvPr/>
            </p:nvSpPr>
            <p:spPr>
              <a:xfrm>
                <a:off x="2409825" y="3124200"/>
                <a:ext cx="3467100" cy="399654"/>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r>
                        <m:rPr>
                          <m:sty m:val="p"/>
                        </m:rPr>
                        <a:rPr lang="en-US" i="1">
                          <a:solidFill>
                            <a:srgbClr val="000000"/>
                          </a:solidFill>
                          <a:latin typeface="Cambria Math" panose="02040503050406030204" pitchFamily="18" charset="0"/>
                        </a:rPr>
                        <m:t>ε</m:t>
                      </m:r>
                      <m:r>
                        <a:rPr lang="en-US" i="1">
                          <a:solidFill>
                            <a:srgbClr val="000000"/>
                          </a:solidFill>
                          <a:latin typeface="Cambria Math" panose="02040503050406030204" pitchFamily="18" charset="0"/>
                        </a:rPr>
                        <m:t>(</m:t>
                      </m:r>
                      <m:r>
                        <m:rPr>
                          <m:sty m:val="p"/>
                        </m:rPr>
                        <a:rPr lang="en-US" i="1">
                          <a:solidFill>
                            <a:srgbClr val="000000"/>
                          </a:solidFill>
                          <a:latin typeface="Cambria Math" panose="02040503050406030204" pitchFamily="18" charset="0"/>
                        </a:rPr>
                        <m:t>ΔNX</m:t>
                      </m:r>
                      <m:r>
                        <a:rPr lang="en-US" i="1">
                          <a:solidFill>
                            <a:srgbClr val="000000"/>
                          </a:solidFill>
                          <a:latin typeface="Cambria Math" panose="02040503050406030204" pitchFamily="18" charset="0"/>
                        </a:rPr>
                        <m:t>)=(</m:t>
                      </m:r>
                      <m:r>
                        <m:rPr>
                          <m:sty m:val="p"/>
                        </m:rPr>
                        <a:rPr lang="en-US" i="1">
                          <a:solidFill>
                            <a:srgbClr val="000000"/>
                          </a:solidFill>
                          <a:latin typeface="Cambria Math" panose="02040503050406030204" pitchFamily="18" charset="0"/>
                        </a:rPr>
                        <m:t>Δε</m:t>
                      </m:r>
                      <m:r>
                        <a:rPr lang="en-US" i="1">
                          <a:solidFill>
                            <a:srgbClr val="000000"/>
                          </a:solidFill>
                          <a:latin typeface="Cambria Math" panose="02040503050406030204" pitchFamily="18" charset="0"/>
                        </a:rPr>
                        <m:t>)</m:t>
                      </m:r>
                      <m:r>
                        <m:rPr>
                          <m:sty m:val="p"/>
                        </m:rPr>
                        <a:rPr lang="en-US" i="1">
                          <a:solidFill>
                            <a:srgbClr val="000000"/>
                          </a:solidFill>
                          <a:latin typeface="Cambria Math" panose="02040503050406030204" pitchFamily="18" charset="0"/>
                        </a:rPr>
                        <m:t>X</m:t>
                      </m:r>
                      <m:r>
                        <a:rPr lang="en-US" i="1">
                          <a:solidFill>
                            <a:srgbClr val="000000"/>
                          </a:solidFill>
                          <a:latin typeface="Cambria Math" panose="02040503050406030204" pitchFamily="18" charset="0"/>
                        </a:rPr>
                        <m:t> +</m:t>
                      </m:r>
                      <m:r>
                        <m:rPr>
                          <m:sty m:val="p"/>
                        </m:rPr>
                        <a:rPr lang="en-US" i="1">
                          <a:solidFill>
                            <a:srgbClr val="000000"/>
                          </a:solidFill>
                          <a:latin typeface="Cambria Math" panose="02040503050406030204" pitchFamily="18" charset="0"/>
                        </a:rPr>
                        <m:t>ε</m:t>
                      </m:r>
                      <m:r>
                        <a:rPr lang="en-US" i="1">
                          <a:solidFill>
                            <a:srgbClr val="000000"/>
                          </a:solidFill>
                          <a:latin typeface="Cambria Math" panose="02040503050406030204" pitchFamily="18" charset="0"/>
                        </a:rPr>
                        <m:t>(</m:t>
                      </m:r>
                      <m:r>
                        <m:rPr>
                          <m:sty m:val="p"/>
                        </m:rPr>
                        <a:rPr lang="en-US" i="1">
                          <a:solidFill>
                            <a:srgbClr val="000000"/>
                          </a:solidFill>
                          <a:latin typeface="Cambria Math" panose="02040503050406030204" pitchFamily="18" charset="0"/>
                        </a:rPr>
                        <m:t>ΔX</m:t>
                      </m:r>
                      <m:r>
                        <a:rPr lang="en-US" i="1">
                          <a:solidFill>
                            <a:srgbClr val="000000"/>
                          </a:solidFill>
                          <a:latin typeface="Cambria Math" panose="02040503050406030204" pitchFamily="18" charset="0"/>
                        </a:rPr>
                        <m:t>)–(</m:t>
                      </m:r>
                      <m:r>
                        <m:rPr>
                          <m:sty m:val="p"/>
                        </m:rPr>
                        <a:rPr lang="en-US" i="1">
                          <a:solidFill>
                            <a:srgbClr val="000000"/>
                          </a:solidFill>
                          <a:latin typeface="Cambria Math" panose="02040503050406030204" pitchFamily="18" charset="0"/>
                        </a:rPr>
                        <m:t>ΔIM</m:t>
                      </m:r>
                      <m:r>
                        <a:rPr lang="en-US" i="1">
                          <a:solidFill>
                            <a:srgbClr val="000000"/>
                          </a:solidFill>
                          <a:latin typeface="Cambria Math" panose="02040503050406030204" pitchFamily="18" charset="0"/>
                        </a:rPr>
                        <m:t>)</m:t>
                      </m:r>
                    </m:oMath>
                  </m:oMathPara>
                </a14:m>
                <a:endParaRPr lang="en-US" dirty="0"/>
              </a:p>
            </p:txBody>
          </p:sp>
        </mc:Choice>
        <mc:Fallback>
          <p:sp>
            <p:nvSpPr>
              <p:cNvPr id="19" name="Object 18"/>
              <p:cNvSpPr txBox="1">
                <a:spLocks noRot="1" noChangeAspect="1" noMove="1" noResize="1" noEditPoints="1" noAdjustHandles="1" noChangeArrowheads="1" noChangeShapeType="1" noTextEdit="1"/>
              </p:cNvSpPr>
              <p:nvPr/>
            </p:nvSpPr>
            <p:spPr>
              <a:xfrm>
                <a:off x="2409825" y="3124200"/>
                <a:ext cx="3467100" cy="399654"/>
              </a:xfrm>
              <a:prstGeom prst="rect">
                <a:avLst/>
              </a:prstGeom>
              <a:blipFill>
                <a:blip r:embed="rId5" cstate="print"/>
                <a:stretch>
                  <a:fillRect b="-6154"/>
                </a:stretch>
              </a:blipFill>
            </p:spPr>
            <p:txBody>
              <a:bodyPr/>
              <a:lstStyle/>
              <a:p>
                <a:r>
                  <a:rPr lang="en-US">
                    <a:noFill/>
                  </a:rPr>
                  <a:t> </a:t>
                </a:r>
              </a:p>
            </p:txBody>
          </p:sp>
        </mc:Fallback>
      </mc:AlternateContent>
      <p:sp>
        <p:nvSpPr>
          <p:cNvPr id="10" name="Content Placeholder 9"/>
          <p:cNvSpPr>
            <a:spLocks noGrp="1"/>
          </p:cNvSpPr>
          <p:nvPr>
            <p:ph idx="17"/>
          </p:nvPr>
        </p:nvSpPr>
        <p:spPr>
          <a:xfrm>
            <a:off x="457200" y="3654623"/>
            <a:ext cx="8229600" cy="307777"/>
          </a:xfrm>
        </p:spPr>
        <p:txBody>
          <a:bodyPr>
            <a:noAutofit/>
          </a:bodyPr>
          <a:lstStyle/>
          <a:p>
            <a:r>
              <a:rPr lang="el-GR" sz="1800" dirty="0" smtClean="0">
                <a:ea typeface="ヒラギノ角ゴ Pro W3" pitchFamily="-84" charset="-128"/>
              </a:rPr>
              <a:t>Διαιρούμε με </a:t>
            </a:r>
            <a:r>
              <a:rPr lang="el-GR" sz="1800" i="1" dirty="0" smtClean="0">
                <a:solidFill>
                  <a:srgbClr val="000000"/>
                </a:solidFill>
                <a:ea typeface="ヒラギノ角ゴ Pro W3" pitchFamily="-84" charset="-128"/>
                <a:cs typeface="Times New Roman" panose="02020603050405020304" pitchFamily="18" charset="0"/>
              </a:rPr>
              <a:t>ε</a:t>
            </a:r>
            <a:r>
              <a:rPr lang="en-US" sz="1800" i="1" dirty="0" smtClean="0">
                <a:solidFill>
                  <a:srgbClr val="000000"/>
                </a:solidFill>
                <a:ea typeface="ヒラギノ角ゴ Pro W3" pitchFamily="-84" charset="-128"/>
                <a:cs typeface="Times New Roman" panose="02020603050405020304" pitchFamily="18" charset="0"/>
              </a:rPr>
              <a:t>X</a:t>
            </a:r>
            <a:r>
              <a:rPr lang="en-US" sz="1800" dirty="0" smtClean="0">
                <a:ea typeface="ヒラギノ角ゴ Pro W3" pitchFamily="-84" charset="-128"/>
              </a:rPr>
              <a:t>:</a:t>
            </a:r>
            <a:endParaRPr lang="en-US" sz="1800" dirty="0">
              <a:ea typeface="ヒラギノ角ゴ Pro W3" pitchFamily="-84" charset="-128"/>
            </a:endParaRPr>
          </a:p>
        </p:txBody>
      </p:sp>
      <mc:AlternateContent xmlns:mc="http://schemas.openxmlformats.org/markup-compatibility/2006">
        <mc:Choice xmlns:a14="http://schemas.microsoft.com/office/drawing/2010/main" xmlns="" Requires="a14">
          <p:sp>
            <p:nvSpPr>
              <p:cNvPr id="3" name="Object 2"/>
              <p:cNvSpPr txBox="1"/>
              <p:nvPr/>
            </p:nvSpPr>
            <p:spPr>
              <a:xfrm>
                <a:off x="1163429" y="4047625"/>
                <a:ext cx="3861009" cy="568522"/>
              </a:xfrm>
              <a:prstGeom prst="rect">
                <a:avLst/>
              </a:prstGeom>
            </p:spPr>
            <p:txBody>
              <a:bodyPr>
                <a:normAutofit fontScale="85000" lnSpcReduction="10000"/>
              </a:bodyPr>
              <a:lstStyle/>
              <a:p>
                <a:pPr/>
                <a14:m>
                  <m:oMathPara xmlns:m="http://schemas.openxmlformats.org/officeDocument/2006/math">
                    <m:oMathParaPr>
                      <m:jc m:val="left"/>
                    </m:oMathParaPr>
                    <m:oMath xmlns:m="http://schemas.openxmlformats.org/officeDocument/2006/math">
                      <m:f>
                        <m:fPr>
                          <m:ctrlPr>
                            <a:rPr lang="en-US" i="1">
                              <a:solidFill>
                                <a:srgbClr val="000000"/>
                              </a:solidFill>
                              <a:latin typeface="Cambria Math" panose="02040503050406030204" pitchFamily="18" charset="0"/>
                            </a:rPr>
                          </m:ctrlPr>
                        </m:fPr>
                        <m:num>
                          <m:d>
                            <m:dPr>
                              <m:begChr m:val="["/>
                              <m:endChr m:val="]"/>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𝜀</m:t>
                              </m:r>
                              <m:d>
                                <m:dPr>
                                  <m:ctrlPr>
                                    <a:rPr lang="en-US" i="1">
                                      <a:solidFill>
                                        <a:srgbClr val="000000"/>
                                      </a:solidFill>
                                      <a:latin typeface="Cambria Math" panose="02040503050406030204" pitchFamily="18" charset="0"/>
                                    </a:rPr>
                                  </m:ctrlPr>
                                </m:dPr>
                                <m:e>
                                  <m:r>
                                    <m:rPr>
                                      <m:sty m:val="p"/>
                                    </m:rPr>
                                    <a:rPr lang="en-US" i="1">
                                      <a:solidFill>
                                        <a:srgbClr val="000000"/>
                                      </a:solidFill>
                                      <a:latin typeface="Cambria Math" panose="02040503050406030204" pitchFamily="18" charset="0"/>
                                    </a:rPr>
                                    <m:t>Δ</m:t>
                                  </m:r>
                                  <m:r>
                                    <a:rPr lang="en-US" i="1">
                                      <a:solidFill>
                                        <a:srgbClr val="000000"/>
                                      </a:solidFill>
                                      <a:latin typeface="Cambria Math" panose="02040503050406030204" pitchFamily="18" charset="0"/>
                                    </a:rPr>
                                    <m:t>𝑁𝑋</m:t>
                                  </m:r>
                                </m:e>
                              </m:d>
                            </m:e>
                          </m:d>
                        </m:num>
                        <m:den>
                          <m:r>
                            <a:rPr lang="en-US" i="1">
                              <a:solidFill>
                                <a:srgbClr val="000000"/>
                              </a:solidFill>
                              <a:latin typeface="Cambria Math" panose="02040503050406030204" pitchFamily="18" charset="0"/>
                            </a:rPr>
                            <m:t>𝜀</m:t>
                          </m:r>
                          <m:r>
                            <a:rPr lang="en-US" i="1">
                              <a:solidFill>
                                <a:srgbClr val="000000"/>
                              </a:solidFill>
                              <a:latin typeface="Cambria Math" panose="02040503050406030204" pitchFamily="18" charset="0"/>
                            </a:rPr>
                            <m:t>𝑋</m:t>
                          </m:r>
                        </m:den>
                      </m:f>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d>
                            <m:dPr>
                              <m:begChr m:val="["/>
                              <m:endChr m:val="]"/>
                              <m:ctrlPr>
                                <a:rPr lang="en-US" i="1">
                                  <a:solidFill>
                                    <a:srgbClr val="000000"/>
                                  </a:solidFill>
                                  <a:latin typeface="Cambria Math" panose="02040503050406030204" pitchFamily="18" charset="0"/>
                                </a:rPr>
                              </m:ctrlPr>
                            </m:dPr>
                            <m:e>
                              <m:d>
                                <m:dPr>
                                  <m:ctrlPr>
                                    <a:rPr lang="en-US" i="1">
                                      <a:solidFill>
                                        <a:srgbClr val="000000"/>
                                      </a:solidFill>
                                      <a:latin typeface="Cambria Math" panose="02040503050406030204" pitchFamily="18" charset="0"/>
                                    </a:rPr>
                                  </m:ctrlPr>
                                </m:dPr>
                                <m:e>
                                  <m:r>
                                    <m:rPr>
                                      <m:sty m:val="p"/>
                                    </m:rPr>
                                    <a:rPr lang="en-US" i="1">
                                      <a:solidFill>
                                        <a:srgbClr val="000000"/>
                                      </a:solidFill>
                                      <a:latin typeface="Cambria Math" panose="02040503050406030204" pitchFamily="18" charset="0"/>
                                    </a:rPr>
                                    <m:t>Δ</m:t>
                                  </m:r>
                                  <m:r>
                                    <a:rPr lang="en-US" i="1">
                                      <a:solidFill>
                                        <a:srgbClr val="000000"/>
                                      </a:solidFill>
                                      <a:latin typeface="Cambria Math" panose="02040503050406030204" pitchFamily="18" charset="0"/>
                                    </a:rPr>
                                    <m:t>𝜀</m:t>
                                  </m:r>
                                </m:e>
                              </m:d>
                              <m:r>
                                <a:rPr lang="en-US" i="1">
                                  <a:solidFill>
                                    <a:srgbClr val="000000"/>
                                  </a:solidFill>
                                  <a:latin typeface="Cambria Math" panose="02040503050406030204" pitchFamily="18" charset="0"/>
                                </a:rPr>
                                <m:t>𝑋</m:t>
                              </m:r>
                            </m:e>
                          </m:d>
                        </m:num>
                        <m:den>
                          <m:r>
                            <a:rPr lang="en-US" i="1">
                              <a:solidFill>
                                <a:srgbClr val="000000"/>
                              </a:solidFill>
                              <a:latin typeface="Cambria Math" panose="02040503050406030204" pitchFamily="18" charset="0"/>
                            </a:rPr>
                            <m:t>𝜀</m:t>
                          </m:r>
                          <m:r>
                            <a:rPr lang="en-US" i="1">
                              <a:solidFill>
                                <a:srgbClr val="000000"/>
                              </a:solidFill>
                              <a:latin typeface="Cambria Math" panose="02040503050406030204" pitchFamily="18" charset="0"/>
                            </a:rPr>
                            <m:t>𝑋</m:t>
                          </m:r>
                        </m:den>
                      </m:f>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d>
                            <m:dPr>
                              <m:begChr m:val="["/>
                              <m:endChr m:val="]"/>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𝜀</m:t>
                              </m:r>
                              <m:d>
                                <m:dPr>
                                  <m:ctrlPr>
                                    <a:rPr lang="en-US" i="1">
                                      <a:solidFill>
                                        <a:srgbClr val="000000"/>
                                      </a:solidFill>
                                      <a:latin typeface="Cambria Math" panose="02040503050406030204" pitchFamily="18" charset="0"/>
                                    </a:rPr>
                                  </m:ctrlPr>
                                </m:dPr>
                                <m:e>
                                  <m:r>
                                    <m:rPr>
                                      <m:sty m:val="p"/>
                                    </m:rPr>
                                    <a:rPr lang="en-US" i="1">
                                      <a:solidFill>
                                        <a:srgbClr val="000000"/>
                                      </a:solidFill>
                                      <a:latin typeface="Cambria Math" panose="02040503050406030204" pitchFamily="18" charset="0"/>
                                    </a:rPr>
                                    <m:t>Δ</m:t>
                                  </m:r>
                                  <m:r>
                                    <a:rPr lang="en-US" i="1">
                                      <a:solidFill>
                                        <a:srgbClr val="000000"/>
                                      </a:solidFill>
                                      <a:latin typeface="Cambria Math" panose="02040503050406030204" pitchFamily="18" charset="0"/>
                                    </a:rPr>
                                    <m:t>𝑋</m:t>
                                  </m:r>
                                </m:e>
                              </m:d>
                            </m:e>
                          </m:d>
                        </m:num>
                        <m:den>
                          <m:r>
                            <a:rPr lang="en-US" i="1">
                              <a:solidFill>
                                <a:srgbClr val="000000"/>
                              </a:solidFill>
                              <a:latin typeface="Cambria Math" panose="02040503050406030204" pitchFamily="18" charset="0"/>
                            </a:rPr>
                            <m:t>𝜀</m:t>
                          </m:r>
                          <m:r>
                            <a:rPr lang="en-US" i="1">
                              <a:solidFill>
                                <a:srgbClr val="000000"/>
                              </a:solidFill>
                              <a:latin typeface="Cambria Math" panose="02040503050406030204" pitchFamily="18" charset="0"/>
                            </a:rPr>
                            <m:t>𝑋</m:t>
                          </m:r>
                        </m:den>
                      </m:f>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d>
                            <m:dPr>
                              <m:begChr m:val="["/>
                              <m:endChr m:val="]"/>
                              <m:ctrlPr>
                                <a:rPr lang="en-US" i="1">
                                  <a:solidFill>
                                    <a:srgbClr val="000000"/>
                                  </a:solidFill>
                                  <a:latin typeface="Cambria Math" panose="02040503050406030204" pitchFamily="18" charset="0"/>
                                </a:rPr>
                              </m:ctrlPr>
                            </m:dPr>
                            <m:e>
                              <m:r>
                                <m:rPr>
                                  <m:sty m:val="p"/>
                                </m:rPr>
                                <a:rPr lang="en-US" i="1">
                                  <a:solidFill>
                                    <a:srgbClr val="000000"/>
                                  </a:solidFill>
                                  <a:latin typeface="Cambria Math" panose="02040503050406030204" pitchFamily="18" charset="0"/>
                                </a:rPr>
                                <m:t>Δ</m:t>
                              </m:r>
                              <m:r>
                                <a:rPr lang="en-US" i="1">
                                  <a:solidFill>
                                    <a:srgbClr val="000000"/>
                                  </a:solidFill>
                                  <a:latin typeface="Cambria Math" panose="02040503050406030204" pitchFamily="18" charset="0"/>
                                </a:rPr>
                                <m:t>𝐼𝑀</m:t>
                              </m:r>
                            </m:e>
                          </m:d>
                        </m:num>
                        <m:den>
                          <m:r>
                            <a:rPr lang="en-US" i="1">
                              <a:solidFill>
                                <a:srgbClr val="000000"/>
                              </a:solidFill>
                              <a:latin typeface="Cambria Math" panose="02040503050406030204" pitchFamily="18" charset="0"/>
                            </a:rPr>
                            <m:t>𝜀</m:t>
                          </m:r>
                          <m:r>
                            <a:rPr lang="en-US" i="1">
                              <a:solidFill>
                                <a:srgbClr val="000000"/>
                              </a:solidFill>
                              <a:latin typeface="Cambria Math" panose="02040503050406030204" pitchFamily="18" charset="0"/>
                            </a:rPr>
                            <m:t>𝑋</m:t>
                          </m:r>
                        </m:den>
                      </m:f>
                    </m:oMath>
                  </m:oMathPara>
                </a14:m>
                <a:endParaRPr lang="en-US" dirty="0"/>
              </a:p>
            </p:txBody>
          </p:sp>
        </mc:Choice>
        <mc:Fallback>
          <p:sp>
            <p:nvSpPr>
              <p:cNvPr id="3" name="Object 2"/>
              <p:cNvSpPr txBox="1">
                <a:spLocks noRot="1" noChangeAspect="1" noMove="1" noResize="1" noEditPoints="1" noAdjustHandles="1" noChangeArrowheads="1" noChangeShapeType="1" noTextEdit="1"/>
              </p:cNvSpPr>
              <p:nvPr/>
            </p:nvSpPr>
            <p:spPr>
              <a:xfrm>
                <a:off x="1163429" y="4047625"/>
                <a:ext cx="3861009" cy="568522"/>
              </a:xfrm>
              <a:prstGeom prst="rect">
                <a:avLst/>
              </a:prstGeom>
              <a:blipFill>
                <a:blip r:embed="rId6" cstate="print"/>
                <a:stretch>
                  <a:fillRect/>
                </a:stretch>
              </a:blipFill>
            </p:spPr>
            <p:txBody>
              <a:bodyPr/>
              <a:lstStyle/>
              <a:p>
                <a:r>
                  <a:rPr lang="en-US">
                    <a:noFill/>
                  </a:rPr>
                  <a:t> </a:t>
                </a:r>
              </a:p>
            </p:txBody>
          </p:sp>
        </mc:Fallback>
      </mc:AlternateContent>
      <p:sp>
        <p:nvSpPr>
          <p:cNvPr id="11" name="Content Placeholder 10"/>
          <p:cNvSpPr>
            <a:spLocks noGrp="1"/>
          </p:cNvSpPr>
          <p:nvPr>
            <p:ph idx="18"/>
          </p:nvPr>
        </p:nvSpPr>
        <p:spPr>
          <a:xfrm>
            <a:off x="457200" y="4797623"/>
            <a:ext cx="3276600" cy="307777"/>
          </a:xfrm>
        </p:spPr>
        <p:txBody>
          <a:bodyPr>
            <a:noAutofit/>
          </a:bodyPr>
          <a:lstStyle/>
          <a:p>
            <a:r>
              <a:rPr lang="el-GR" sz="1800" dirty="0">
                <a:ea typeface="ヒラギノ角ゴ Pro W3" pitchFamily="-84" charset="-128"/>
              </a:rPr>
              <a:t>Αν </a:t>
            </a:r>
            <a:r>
              <a:rPr lang="el-GR" sz="1800" dirty="0" smtClean="0">
                <a:ea typeface="ヒラギノ角ゴ Pro W3" pitchFamily="-84" charset="-128"/>
              </a:rPr>
              <a:t>αρχικά ήταν:</a:t>
            </a:r>
            <a:endParaRPr lang="de-DE" sz="1800" dirty="0"/>
          </a:p>
        </p:txBody>
      </p:sp>
      <mc:AlternateContent xmlns:mc="http://schemas.openxmlformats.org/markup-compatibility/2006">
        <mc:Choice xmlns:a14="http://schemas.microsoft.com/office/drawing/2010/main" xmlns="" Requires="a14">
          <p:sp>
            <p:nvSpPr>
              <p:cNvPr id="21" name="Object 20"/>
              <p:cNvSpPr txBox="1"/>
              <p:nvPr/>
            </p:nvSpPr>
            <p:spPr>
              <a:xfrm>
                <a:off x="3657600" y="4724400"/>
                <a:ext cx="1366838" cy="435082"/>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𝜀</m:t>
                      </m:r>
                      <m:r>
                        <a:rPr lang="en-US" i="1">
                          <a:solidFill>
                            <a:srgbClr val="000000"/>
                          </a:solidFill>
                          <a:latin typeface="Cambria Math" panose="02040503050406030204" pitchFamily="18" charset="0"/>
                        </a:rPr>
                        <m:t>𝑋</m:t>
                      </m:r>
                      <m:r>
                        <a:rPr lang="en-US" i="1">
                          <a:solidFill>
                            <a:srgbClr val="000000"/>
                          </a:solidFill>
                          <a:latin typeface="Cambria Math" panose="02040503050406030204" pitchFamily="18" charset="0"/>
                        </a:rPr>
                        <m:t>= </m:t>
                      </m:r>
                      <m:r>
                        <a:rPr lang="en-US" i="1">
                          <a:solidFill>
                            <a:srgbClr val="000000"/>
                          </a:solidFill>
                          <a:latin typeface="Cambria Math" panose="02040503050406030204" pitchFamily="18" charset="0"/>
                        </a:rPr>
                        <m:t>𝐼𝑀</m:t>
                      </m:r>
                      <m:r>
                        <a:rPr lang="en-US" i="1">
                          <a:solidFill>
                            <a:srgbClr val="000000"/>
                          </a:solidFill>
                          <a:latin typeface="Cambria Math" panose="02040503050406030204" pitchFamily="18" charset="0"/>
                        </a:rPr>
                        <m:t>),</m:t>
                      </m:r>
                    </m:oMath>
                  </m:oMathPara>
                </a14:m>
                <a:endParaRPr lang="en-US" dirty="0"/>
              </a:p>
            </p:txBody>
          </p:sp>
        </mc:Choice>
        <mc:Fallback>
          <p:sp>
            <p:nvSpPr>
              <p:cNvPr id="21" name="Object 20"/>
              <p:cNvSpPr txBox="1">
                <a:spLocks noRot="1" noChangeAspect="1" noMove="1" noResize="1" noEditPoints="1" noAdjustHandles="1" noChangeArrowheads="1" noChangeShapeType="1" noTextEdit="1"/>
              </p:cNvSpPr>
              <p:nvPr/>
            </p:nvSpPr>
            <p:spPr>
              <a:xfrm>
                <a:off x="3657600" y="4724400"/>
                <a:ext cx="1366838" cy="435082"/>
              </a:xfrm>
              <a:prstGeom prst="rect">
                <a:avLst/>
              </a:prstGeom>
              <a:blipFill>
                <a:blip r:embed="rId7" cstate="print"/>
                <a:stretch>
                  <a:fillRect l="-1339"/>
                </a:stretch>
              </a:blipFill>
            </p:spPr>
            <p:txBody>
              <a:bodyPr/>
              <a:lstStyle/>
              <a:p>
                <a:r>
                  <a:rPr lang="en-US">
                    <a:noFill/>
                  </a:rPr>
                  <a:t> </a:t>
                </a:r>
              </a:p>
            </p:txBody>
          </p:sp>
        </mc:Fallback>
      </mc:AlternateContent>
      <mc:AlternateContent xmlns:mc="http://schemas.openxmlformats.org/markup-compatibility/2006">
        <mc:Choice xmlns:a14="http://schemas.microsoft.com/office/drawing/2010/main" xmlns="" Requires="a14">
          <p:sp>
            <p:nvSpPr>
              <p:cNvPr id="4" name="Object 3"/>
              <p:cNvSpPr txBox="1"/>
              <p:nvPr/>
            </p:nvSpPr>
            <p:spPr>
              <a:xfrm>
                <a:off x="2386285" y="5361678"/>
                <a:ext cx="2947715" cy="623502"/>
              </a:xfrm>
              <a:prstGeom prst="rect">
                <a:avLst/>
              </a:prstGeom>
            </p:spPr>
            <p:txBody>
              <a:bodyPr>
                <a:normAutofit fontScale="92500"/>
              </a:bodyPr>
              <a:lstStyle/>
              <a:p>
                <a:pPr/>
                <a14:m>
                  <m:oMathPara xmlns:m="http://schemas.openxmlformats.org/officeDocument/2006/math">
                    <m:oMathParaPr>
                      <m:jc m:val="left"/>
                    </m:oMathParaPr>
                    <m:oMath xmlns:m="http://schemas.openxmlformats.org/officeDocument/2006/math">
                      <m:f>
                        <m:fPr>
                          <m:ctrlPr>
                            <a:rPr lang="en-US" i="1">
                              <a:solidFill>
                                <a:srgbClr val="000000"/>
                              </a:solidFill>
                              <a:latin typeface="Cambria Math" panose="02040503050406030204" pitchFamily="18" charset="0"/>
                            </a:rPr>
                          </m:ctrlPr>
                        </m:fPr>
                        <m:num>
                          <m:d>
                            <m:dPr>
                              <m:ctrlPr>
                                <a:rPr lang="en-US" i="1">
                                  <a:solidFill>
                                    <a:srgbClr val="000000"/>
                                  </a:solidFill>
                                  <a:latin typeface="Cambria Math" panose="02040503050406030204" pitchFamily="18" charset="0"/>
                                </a:rPr>
                              </m:ctrlPr>
                            </m:dPr>
                            <m:e>
                              <m:r>
                                <m:rPr>
                                  <m:sty m:val="p"/>
                                </m:rPr>
                                <a:rPr lang="en-US" i="1">
                                  <a:solidFill>
                                    <a:srgbClr val="000000"/>
                                  </a:solidFill>
                                  <a:latin typeface="Cambria Math" panose="02040503050406030204" pitchFamily="18" charset="0"/>
                                </a:rPr>
                                <m:t>Δ</m:t>
                              </m:r>
                              <m:r>
                                <a:rPr lang="en-US" i="1">
                                  <a:solidFill>
                                    <a:srgbClr val="000000"/>
                                  </a:solidFill>
                                  <a:latin typeface="Cambria Math" panose="02040503050406030204" pitchFamily="18" charset="0"/>
                                </a:rPr>
                                <m:t>𝑁𝑋</m:t>
                              </m:r>
                            </m:e>
                          </m:d>
                        </m:num>
                        <m:den>
                          <m:r>
                            <a:rPr lang="en-US" i="1">
                              <a:solidFill>
                                <a:srgbClr val="000000"/>
                              </a:solidFill>
                              <a:latin typeface="Cambria Math" panose="02040503050406030204" pitchFamily="18" charset="0"/>
                            </a:rPr>
                            <m:t>𝑋</m:t>
                          </m:r>
                        </m:den>
                      </m:f>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d>
                            <m:dPr>
                              <m:ctrlPr>
                                <a:rPr lang="en-US" i="1">
                                  <a:solidFill>
                                    <a:srgbClr val="000000"/>
                                  </a:solidFill>
                                  <a:latin typeface="Cambria Math" panose="02040503050406030204" pitchFamily="18" charset="0"/>
                                </a:rPr>
                              </m:ctrlPr>
                            </m:dPr>
                            <m:e>
                              <m:r>
                                <m:rPr>
                                  <m:sty m:val="p"/>
                                </m:rPr>
                                <a:rPr lang="en-US" i="1">
                                  <a:solidFill>
                                    <a:srgbClr val="000000"/>
                                  </a:solidFill>
                                  <a:latin typeface="Cambria Math" panose="02040503050406030204" pitchFamily="18" charset="0"/>
                                </a:rPr>
                                <m:t>Δ</m:t>
                              </m:r>
                              <m:r>
                                <a:rPr lang="en-US" i="1">
                                  <a:solidFill>
                                    <a:srgbClr val="000000"/>
                                  </a:solidFill>
                                  <a:latin typeface="Cambria Math" panose="02040503050406030204" pitchFamily="18" charset="0"/>
                                </a:rPr>
                                <m:t>𝜀</m:t>
                              </m:r>
                            </m:e>
                          </m:d>
                        </m:num>
                        <m:den>
                          <m:r>
                            <a:rPr lang="en-US" i="1">
                              <a:solidFill>
                                <a:srgbClr val="000000"/>
                              </a:solidFill>
                              <a:latin typeface="Cambria Math" panose="02040503050406030204" pitchFamily="18" charset="0"/>
                            </a:rPr>
                            <m:t>𝜀</m:t>
                          </m:r>
                        </m:den>
                      </m:f>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d>
                            <m:dPr>
                              <m:ctrlPr>
                                <a:rPr lang="en-US" i="1">
                                  <a:solidFill>
                                    <a:srgbClr val="000000"/>
                                  </a:solidFill>
                                  <a:latin typeface="Cambria Math" panose="02040503050406030204" pitchFamily="18" charset="0"/>
                                </a:rPr>
                              </m:ctrlPr>
                            </m:dPr>
                            <m:e>
                              <m:r>
                                <m:rPr>
                                  <m:sty m:val="p"/>
                                </m:rPr>
                                <a:rPr lang="en-US" i="1">
                                  <a:solidFill>
                                    <a:srgbClr val="000000"/>
                                  </a:solidFill>
                                  <a:latin typeface="Cambria Math" panose="02040503050406030204" pitchFamily="18" charset="0"/>
                                </a:rPr>
                                <m:t>Δ</m:t>
                              </m:r>
                              <m:r>
                                <a:rPr lang="en-US" i="1">
                                  <a:solidFill>
                                    <a:srgbClr val="000000"/>
                                  </a:solidFill>
                                  <a:latin typeface="Cambria Math" panose="02040503050406030204" pitchFamily="18" charset="0"/>
                                </a:rPr>
                                <m:t>𝑋</m:t>
                              </m:r>
                            </m:e>
                          </m:d>
                        </m:num>
                        <m:den>
                          <m:r>
                            <a:rPr lang="en-US" i="1">
                              <a:solidFill>
                                <a:srgbClr val="000000"/>
                              </a:solidFill>
                              <a:latin typeface="Cambria Math" panose="02040503050406030204" pitchFamily="18" charset="0"/>
                            </a:rPr>
                            <m:t>𝑋</m:t>
                          </m:r>
                        </m:den>
                      </m:f>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r>
                            <m:rPr>
                              <m:sty m:val="p"/>
                            </m:rPr>
                            <a:rPr lang="en-US" i="1">
                              <a:solidFill>
                                <a:srgbClr val="000000"/>
                              </a:solidFill>
                              <a:latin typeface="Cambria Math" panose="02040503050406030204" pitchFamily="18" charset="0"/>
                            </a:rPr>
                            <m:t>Δ</m:t>
                          </m:r>
                          <m:r>
                            <a:rPr lang="en-US" i="1">
                              <a:solidFill>
                                <a:srgbClr val="000000"/>
                              </a:solidFill>
                              <a:latin typeface="Cambria Math" panose="02040503050406030204" pitchFamily="18" charset="0"/>
                            </a:rPr>
                            <m:t>𝐼𝑀</m:t>
                          </m:r>
                        </m:num>
                        <m:den>
                          <m:r>
                            <a:rPr lang="en-US" i="1">
                              <a:solidFill>
                                <a:srgbClr val="000000"/>
                              </a:solidFill>
                              <a:latin typeface="Cambria Math" panose="02040503050406030204" pitchFamily="18" charset="0"/>
                            </a:rPr>
                            <m:t>𝐼𝑀</m:t>
                          </m:r>
                        </m:den>
                      </m:f>
                    </m:oMath>
                  </m:oMathPara>
                </a14:m>
                <a:endParaRPr lang="en-US" dirty="0"/>
              </a:p>
            </p:txBody>
          </p:sp>
        </mc:Choice>
        <mc:Fallback>
          <p:sp>
            <p:nvSpPr>
              <p:cNvPr id="4" name="Object 3"/>
              <p:cNvSpPr txBox="1">
                <a:spLocks noRot="1" noChangeAspect="1" noMove="1" noResize="1" noEditPoints="1" noAdjustHandles="1" noChangeArrowheads="1" noChangeShapeType="1" noTextEdit="1"/>
              </p:cNvSpPr>
              <p:nvPr/>
            </p:nvSpPr>
            <p:spPr>
              <a:xfrm>
                <a:off x="2386285" y="5361678"/>
                <a:ext cx="2947715" cy="623502"/>
              </a:xfrm>
              <a:prstGeom prst="rect">
                <a:avLst/>
              </a:prstGeom>
              <a:blipFill>
                <a:blip r:embed="rId8" cstate="print"/>
                <a:stretch>
                  <a:fillRect/>
                </a:stretch>
              </a:blipFill>
            </p:spPr>
            <p:txBody>
              <a:bodyPr/>
              <a:lstStyle/>
              <a:p>
                <a:r>
                  <a:rPr lang="en-US">
                    <a:noFill/>
                  </a:rPr>
                  <a:t> </a:t>
                </a:r>
              </a:p>
            </p:txBody>
          </p:sp>
        </mc:Fallback>
      </mc:AlternateContent>
      <p:sp>
        <p:nvSpPr>
          <p:cNvPr id="24" name="Content Placeholder 10"/>
          <p:cNvSpPr>
            <a:spLocks noGrp="1"/>
          </p:cNvSpPr>
          <p:nvPr>
            <p:ph idx="18"/>
          </p:nvPr>
        </p:nvSpPr>
        <p:spPr>
          <a:xfrm>
            <a:off x="457200" y="5483423"/>
            <a:ext cx="3276600" cy="307777"/>
          </a:xfrm>
        </p:spPr>
        <p:txBody>
          <a:bodyPr>
            <a:noAutofit/>
          </a:bodyPr>
          <a:lstStyle/>
          <a:p>
            <a:pPr>
              <a:buNone/>
            </a:pPr>
            <a:r>
              <a:rPr lang="el-GR" sz="1800" dirty="0" smtClean="0">
                <a:ea typeface="ヒラギノ角ゴ Pro W3" pitchFamily="-84" charset="-128"/>
              </a:rPr>
              <a:t>	τότε:</a:t>
            </a:r>
            <a:endParaRPr lang="de-DE" sz="1800" dirty="0"/>
          </a:p>
        </p:txBody>
      </p:sp>
    </p:spTree>
    <p:extLst>
      <p:ext uri="{BB962C8B-B14F-4D97-AF65-F5344CB8AC3E}">
        <p14:creationId xmlns:p14="http://schemas.microsoft.com/office/powerpoint/2010/main" xmlns="" val="7746794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6154" y="74652"/>
            <a:ext cx="8230646" cy="553998"/>
          </a:xfrm>
        </p:spPr>
        <p:txBody>
          <a:bodyPr wrap="square">
            <a:spAutoFit/>
          </a:bodyPr>
          <a:lstStyle/>
          <a:p>
            <a:r>
              <a:rPr lang="en-US" sz="3600" dirty="0">
                <a:latin typeface="+mj-lt"/>
              </a:rPr>
              <a:t>Copyright</a:t>
            </a:r>
            <a:endParaRPr lang="en-US" sz="3600" b="0" dirty="0">
              <a:latin typeface="+mj-lt"/>
            </a:endParaRPr>
          </a:p>
        </p:txBody>
      </p:sp>
      <p:pic>
        <p:nvPicPr>
          <p:cNvPr id="7" name="Graphic 6" descr="Warning">
            <a:extLst>
              <a:ext uri="{FF2B5EF4-FFF2-40B4-BE49-F238E27FC236}">
                <a16:creationId xmlns:a16="http://schemas.microsoft.com/office/drawing/2014/main" xmlns="" id="{C06FB2D2-3F36-42C9-A5A6-B6234DC54C96}"/>
              </a:ext>
            </a:extLst>
          </p:cNvPr>
          <p:cNvPicPr>
            <a:picLocks noChangeAspect="1"/>
          </p:cNvPicPr>
          <p:nvPr/>
        </p:nvPicPr>
        <p:blipFill>
          <a:blip r:embed="rId2" cstate="print">
            <a:extLst>
              <a:ext uri="{96DAC541-7B7A-43D3-8B79-37D633B846F1}">
                <asvg:svgBlip xmlns:asvg="http://schemas.microsoft.com/office/drawing/2016/SVG/main" xmlns="" r:embed="rId3"/>
              </a:ext>
            </a:extLst>
          </a:blip>
          <a:stretch>
            <a:fillRect/>
          </a:stretch>
        </p:blipFill>
        <p:spPr>
          <a:xfrm>
            <a:off x="493574" y="2338447"/>
            <a:ext cx="1240235" cy="1391851"/>
          </a:xfrm>
          <a:prstGeom prst="rect">
            <a:avLst/>
          </a:prstGeom>
        </p:spPr>
      </p:pic>
      <p:sp>
        <p:nvSpPr>
          <p:cNvPr id="8" name="Text Placeholder 1">
            <a:extLst>
              <a:ext uri="{FF2B5EF4-FFF2-40B4-BE49-F238E27FC236}">
                <a16:creationId xmlns:a16="http://schemas.microsoft.com/office/drawing/2014/main" xmlns="" id="{AD5FAE7B-F718-4307-B112-AD6256157E8F}"/>
              </a:ext>
            </a:extLst>
          </p:cNvPr>
          <p:cNvSpPr txBox="1">
            <a:spLocks/>
          </p:cNvSpPr>
          <p:nvPr/>
        </p:nvSpPr>
        <p:spPr>
          <a:xfrm>
            <a:off x="1819274" y="1894227"/>
            <a:ext cx="6858001" cy="2770875"/>
          </a:xfrm>
          <a:prstGeom prst="rect">
            <a:avLst/>
          </a:prstGeom>
        </p:spPr>
        <p:style>
          <a:lnRef idx="2">
            <a:schemeClr val="dk1"/>
          </a:lnRef>
          <a:fillRef idx="1">
            <a:schemeClr val="lt1"/>
          </a:fillRef>
          <a:effectRef idx="0">
            <a:schemeClr val="dk1"/>
          </a:effectRef>
          <a:fontRef idx="minor">
            <a:schemeClr val="dk1"/>
          </a:fontRef>
        </p:style>
        <p:txBody>
          <a:bodyPr vert="horz" lIns="182880" tIns="182880" rIns="182880" bIns="182880" rtlCol="0" anchor="ctr">
            <a:noAutofit/>
          </a:bodyPr>
          <a:lst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dk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dk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dk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dk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dk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dk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dk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dk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dk1"/>
                </a:solidFill>
                <a:latin typeface="+mn-lt"/>
                <a:ea typeface="+mn-ea"/>
                <a:cs typeface="+mn-cs"/>
              </a:defRPr>
            </a:lvl9pPr>
          </a:lstStyle>
          <a:p>
            <a:pPr marL="101600" indent="0">
              <a:buNone/>
            </a:pPr>
            <a:r>
              <a:rPr lang="el-GR" sz="1400" b="1" dirty="0" smtClean="0"/>
              <a:t>Αυτό το έργο προστατεύεται από τους νόμους περί πνευματικών δικαιωμάτων των Ηνωμένων Πολιτειών και παρέχεται αποκλειστικά για τη χρήση των εκπαιδευτών για τη διδασκαλία των μαθημάτων τους και την αξιολόγηση της μάθησης των μαθητών. Η διάδοση ή η πώληση οποιουδήποτε μέρους αυτού του έργου (συμπεριλαμβανομένου του Παγκόσμιου Ιστού) θα καταστρέψει την ακεραιότητα του έργου και δεν επιτρέπεται. Το έργο και το υλικό από αυτό δεν πρέπει ποτέ να διατίθενται στους μαθητές παρά μόνο από εκπαιδευτές που χρησιμοποιούν το συνοδευτικό κείμενο στις τάξεις τους. Όλοι οι αποδέκτες αυτής της εργασίας αναμένεται να συμμορφωθούν με αυτούς τους περιορισμούς και να τιμήσουν τους επιδιωκόμενους παιδαγωγικούς σκοπούς και τις ανάγκες άλλων εκπαιδευτών που βασίζονται σε αυτά τα υλικά.</a:t>
            </a:r>
            <a:endParaRPr lang="en-US" sz="1400" b="1" dirty="0"/>
          </a:p>
        </p:txBody>
      </p:sp>
    </p:spTree>
    <p:extLst>
      <p:ext uri="{BB962C8B-B14F-4D97-AF65-F5344CB8AC3E}">
        <p14:creationId xmlns:p14="http://schemas.microsoft.com/office/powerpoint/2010/main" xmlns="" val="33412688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
            <a:ext cx="8229600" cy="457200"/>
          </a:xfrm>
        </p:spPr>
        <p:txBody>
          <a:bodyPr wrap="square">
            <a:noAutofit/>
          </a:bodyPr>
          <a:lstStyle/>
          <a:p>
            <a:r>
              <a:rPr lang="el-GR" sz="2800" dirty="0">
                <a:latin typeface="+mj-lt"/>
              </a:rPr>
              <a:t>Η Αγορά Αγαθών σε μια Ανοιχτή Οικονομία</a:t>
            </a:r>
            <a:endParaRPr lang="en-US" sz="2800" dirty="0">
              <a:latin typeface="+mj-lt"/>
            </a:endParaRPr>
          </a:p>
        </p:txBody>
      </p:sp>
      <p:sp>
        <p:nvSpPr>
          <p:cNvPr id="3" name="Content Placeholder 2"/>
          <p:cNvSpPr>
            <a:spLocks noGrp="1"/>
          </p:cNvSpPr>
          <p:nvPr>
            <p:ph idx="1"/>
          </p:nvPr>
        </p:nvSpPr>
        <p:spPr>
          <a:xfrm>
            <a:off x="457200" y="1237580"/>
            <a:ext cx="8229600" cy="2039020"/>
          </a:xfrm>
        </p:spPr>
        <p:txBody>
          <a:bodyPr wrap="square">
            <a:noAutofit/>
          </a:bodyPr>
          <a:lstStyle/>
          <a:p>
            <a:pPr>
              <a:spcBef>
                <a:spcPts val="600"/>
              </a:spcBef>
            </a:pPr>
            <a:r>
              <a:rPr lang="el-GR" sz="2200" dirty="0">
                <a:ea typeface="ヒラギノ角ゴ Pro W3" pitchFamily="-84" charset="-128"/>
              </a:rPr>
              <a:t>Η ύφεση των ΗΠΑ το 2009 οδήγησε σε παγκόσμια ύφεση</a:t>
            </a:r>
            <a:r>
              <a:rPr lang="el-GR" sz="2200" dirty="0" smtClean="0">
                <a:ea typeface="ヒラギノ角ゴ Pro W3" pitchFamily="-84" charset="-128"/>
              </a:rPr>
              <a:t>. Για </a:t>
            </a:r>
            <a:r>
              <a:rPr lang="el-GR" sz="2200" dirty="0">
                <a:ea typeface="ヒラギノ角ゴ Pro W3" pitchFamily="-84" charset="-128"/>
              </a:rPr>
              <a:t>να κατανοήσουμε τι συνέβη, πρέπει να διευρύνουμε την αντιμετώπιση της αγοράς αγαθών στο Κεφάλαιο 3 του πυρήνα και να λάβουμε υπόψη το άνοιγμα στην ανάλυση των αγορών αγαθών.</a:t>
            </a:r>
          </a:p>
          <a:p>
            <a:pPr>
              <a:spcBef>
                <a:spcPts val="600"/>
              </a:spcBef>
            </a:pPr>
            <a:r>
              <a:rPr lang="el-GR" sz="2200" dirty="0">
                <a:ea typeface="ヒラギノ角ゴ Pro W3" pitchFamily="-84" charset="-128"/>
              </a:rPr>
              <a:t>Αυτό κάνουμε σε αυτό το κεφάλαιο.</a:t>
            </a:r>
            <a:endParaRPr lang="en-US" sz="2200" dirty="0">
              <a:ea typeface="ヒラギノ角ゴ Pro W3" pitchFamily="-84" charset="-128"/>
            </a:endParaRPr>
          </a:p>
        </p:txBody>
      </p:sp>
    </p:spTree>
    <p:extLst>
      <p:ext uri="{BB962C8B-B14F-4D97-AF65-F5344CB8AC3E}">
        <p14:creationId xmlns:p14="http://schemas.microsoft.com/office/powerpoint/2010/main" xmlns="" val="11776663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wrap="square">
            <a:noAutofit/>
          </a:bodyPr>
          <a:lstStyle/>
          <a:p>
            <a:r>
              <a:rPr lang="en-IN" sz="2800" dirty="0">
                <a:latin typeface="+mj-lt"/>
              </a:rPr>
              <a:t>18.1 </a:t>
            </a:r>
            <a:r>
              <a:rPr lang="el-GR" sz="2800" dirty="0">
                <a:latin typeface="+mj-lt"/>
              </a:rPr>
              <a:t>Η Σχέση</a:t>
            </a:r>
            <a:r>
              <a:rPr lang="en-IN" sz="2800" dirty="0">
                <a:latin typeface="+mj-lt"/>
              </a:rPr>
              <a:t> </a:t>
            </a:r>
            <a:r>
              <a:rPr lang="en-IN" sz="2800" i="1" kern="0" spc="-450" dirty="0">
                <a:latin typeface="+mj-lt"/>
              </a:rPr>
              <a:t>I </a:t>
            </a:r>
            <a:r>
              <a:rPr lang="en-IN" sz="2800" i="1" dirty="0">
                <a:latin typeface="+mj-lt"/>
              </a:rPr>
              <a:t>S</a:t>
            </a:r>
            <a:r>
              <a:rPr lang="en-IN" sz="2800" dirty="0">
                <a:latin typeface="+mj-lt"/>
              </a:rPr>
              <a:t> </a:t>
            </a:r>
            <a:r>
              <a:rPr lang="el-GR" sz="2800" dirty="0">
                <a:latin typeface="+mj-lt"/>
              </a:rPr>
              <a:t>στην Ανοιχτή Οικονομία</a:t>
            </a:r>
            <a:r>
              <a:rPr lang="en-IN" sz="2800" dirty="0">
                <a:latin typeface="+mj-lt"/>
              </a:rPr>
              <a:t> </a:t>
            </a:r>
            <a:r>
              <a:rPr lang="el-GR" sz="2800" dirty="0" smtClean="0">
                <a:latin typeface="+mj-lt"/>
              </a:rPr>
              <a:t/>
            </a:r>
            <a:br>
              <a:rPr lang="el-GR" sz="2800" dirty="0" smtClean="0">
                <a:latin typeface="+mj-lt"/>
              </a:rPr>
            </a:br>
            <a:r>
              <a:rPr lang="en-IN" sz="2800" dirty="0" smtClean="0">
                <a:latin typeface="+mj-lt"/>
              </a:rPr>
              <a:t>(</a:t>
            </a:r>
            <a:r>
              <a:rPr lang="en-IN" sz="2800" dirty="0">
                <a:latin typeface="+mj-lt"/>
              </a:rPr>
              <a:t>1 </a:t>
            </a:r>
            <a:r>
              <a:rPr lang="el-GR" sz="2800" dirty="0">
                <a:latin typeface="+mj-lt"/>
              </a:rPr>
              <a:t>από</a:t>
            </a:r>
            <a:r>
              <a:rPr lang="en-IN" sz="2800" dirty="0">
                <a:latin typeface="+mj-lt"/>
              </a:rPr>
              <a:t> 4)</a:t>
            </a:r>
            <a:endParaRPr lang="en-US" sz="2800" dirty="0">
              <a:latin typeface="+mj-lt"/>
            </a:endParaRPr>
          </a:p>
        </p:txBody>
      </p:sp>
      <p:sp>
        <p:nvSpPr>
          <p:cNvPr id="5" name="Content Placeholder 4"/>
          <p:cNvSpPr>
            <a:spLocks noGrp="1"/>
          </p:cNvSpPr>
          <p:nvPr>
            <p:ph idx="1"/>
          </p:nvPr>
        </p:nvSpPr>
        <p:spPr>
          <a:xfrm>
            <a:off x="457200" y="1371600"/>
            <a:ext cx="8229600" cy="369332"/>
          </a:xfrm>
        </p:spPr>
        <p:txBody>
          <a:bodyPr>
            <a:noAutofit/>
          </a:bodyPr>
          <a:lstStyle/>
          <a:p>
            <a:r>
              <a:rPr lang="el-GR" sz="2200" dirty="0">
                <a:ea typeface="ヒラギノ角ゴ Pro W3" pitchFamily="-84" charset="-128"/>
              </a:rPr>
              <a:t>Σε μια ανοιχτή </a:t>
            </a:r>
            <a:r>
              <a:rPr lang="el-GR" sz="2200" dirty="0" smtClean="0">
                <a:ea typeface="ヒラギノ角ゴ Pro W3" pitchFamily="-84" charset="-128"/>
              </a:rPr>
              <a:t>οικονομία, </a:t>
            </a:r>
            <a:r>
              <a:rPr lang="el-GR" sz="2200" dirty="0">
                <a:ea typeface="ヒラギノ角ゴ Pro W3" pitchFamily="-84" charset="-128"/>
              </a:rPr>
              <a:t>η </a:t>
            </a:r>
            <a:r>
              <a:rPr lang="el-GR" sz="2200" b="1" dirty="0">
                <a:ea typeface="ヒラギノ角ゴ Pro W3" pitchFamily="-84" charset="-128"/>
              </a:rPr>
              <a:t>ζήτηση για εγχώρια προϊόντα</a:t>
            </a:r>
            <a:r>
              <a:rPr lang="el-GR" sz="2200" dirty="0">
                <a:ea typeface="ヒラギノ角ゴ Pro W3" pitchFamily="-84" charset="-128"/>
              </a:rPr>
              <a:t> είναι</a:t>
            </a:r>
            <a:endParaRPr lang="en-US" sz="2200" dirty="0">
              <a:ea typeface="ヒラギノ角ゴ Pro W3" pitchFamily="-84" charset="-128"/>
            </a:endParaRPr>
          </a:p>
        </p:txBody>
      </p:sp>
      <mc:AlternateContent xmlns:mc="http://schemas.openxmlformats.org/markup-compatibility/2006">
        <mc:Choice xmlns:a14="http://schemas.microsoft.com/office/drawing/2010/main" xmlns="" Requires="a14">
          <p:sp>
            <p:nvSpPr>
              <p:cNvPr id="3" name="Object 2"/>
              <p:cNvSpPr txBox="1"/>
              <p:nvPr/>
            </p:nvSpPr>
            <p:spPr>
              <a:xfrm>
                <a:off x="1143000" y="2016325"/>
                <a:ext cx="7315200" cy="879275"/>
              </a:xfrm>
              <a:prstGeom prst="rect">
                <a:avLst/>
              </a:prstGeom>
            </p:spPr>
            <p:txBody>
              <a:bodyPr>
                <a:normAutofit fontScale="92500"/>
              </a:bodyPr>
              <a:lstStyle/>
              <a:p>
                <a:pPr/>
                <a14:m>
                  <m:oMathPara xmlns:m="http://schemas.openxmlformats.org/officeDocument/2006/math">
                    <m:oMathParaPr>
                      <m:jc m:val="left"/>
                    </m:oMathParaPr>
                    <m:oMath xmlns:m="http://schemas.openxmlformats.org/officeDocument/2006/math">
                      <m:r>
                        <a:rPr lang="en-US" i="1" smtClean="0">
                          <a:solidFill>
                            <a:srgbClr val="000000"/>
                          </a:solidFill>
                          <a:latin typeface="Cambria Math" panose="02040503050406030204" pitchFamily="18" charset="0"/>
                        </a:rPr>
                        <m:t>𝑍</m:t>
                      </m:r>
                      <m:r>
                        <a:rPr lang="en-US" i="1" smtClean="0">
                          <a:solidFill>
                            <a:srgbClr val="000000"/>
                          </a:solidFill>
                          <a:latin typeface="Cambria Math" panose="02040503050406030204" pitchFamily="18" charset="0"/>
                        </a:rPr>
                        <m:t>=</m:t>
                      </m:r>
                      <m:r>
                        <a:rPr lang="en-US" i="1" smtClean="0">
                          <a:solidFill>
                            <a:srgbClr val="000000"/>
                          </a:solidFill>
                          <a:latin typeface="Cambria Math" panose="02040503050406030204" pitchFamily="18" charset="0"/>
                        </a:rPr>
                        <m:t>𝐶</m:t>
                      </m:r>
                      <m:r>
                        <a:rPr lang="en-US" i="1" smtClean="0">
                          <a:solidFill>
                            <a:srgbClr val="000000"/>
                          </a:solidFill>
                          <a:latin typeface="Cambria Math" panose="02040503050406030204" pitchFamily="18" charset="0"/>
                        </a:rPr>
                        <m:t>+</m:t>
                      </m:r>
                      <m:r>
                        <a:rPr lang="en-US" i="1" smtClean="0">
                          <a:solidFill>
                            <a:srgbClr val="000000"/>
                          </a:solidFill>
                          <a:latin typeface="Cambria Math" panose="02040503050406030204" pitchFamily="18" charset="0"/>
                        </a:rPr>
                        <m:t>𝐼</m:t>
                      </m:r>
                      <m:r>
                        <a:rPr lang="en-US" i="1" smtClean="0">
                          <a:solidFill>
                            <a:srgbClr val="000000"/>
                          </a:solidFill>
                          <a:latin typeface="Cambria Math" panose="02040503050406030204" pitchFamily="18" charset="0"/>
                        </a:rPr>
                        <m:t>+</m:t>
                      </m:r>
                      <m:r>
                        <a:rPr lang="en-US" i="1" smtClean="0">
                          <a:solidFill>
                            <a:srgbClr val="000000"/>
                          </a:solidFill>
                          <a:latin typeface="Cambria Math" panose="02040503050406030204" pitchFamily="18" charset="0"/>
                        </a:rPr>
                        <m:t>𝐺</m:t>
                      </m:r>
                      <m:r>
                        <a:rPr lang="en-US" i="1" smtClean="0">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r>
                            <a:rPr lang="en-US" i="1" smtClean="0">
                              <a:solidFill>
                                <a:srgbClr val="000000"/>
                              </a:solidFill>
                              <a:latin typeface="Cambria Math" panose="02040503050406030204" pitchFamily="18" charset="0"/>
                            </a:rPr>
                            <m:t>𝐼𝑀</m:t>
                          </m:r>
                        </m:num>
                        <m:den>
                          <m:r>
                            <a:rPr lang="en-US" i="1">
                              <a:solidFill>
                                <a:srgbClr val="000000"/>
                              </a:solidFill>
                              <a:latin typeface="Cambria Math" panose="02040503050406030204" pitchFamily="18" charset="0"/>
                            </a:rPr>
                            <m:t>𝜀</m:t>
                          </m:r>
                        </m:den>
                      </m:f>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𝑋</m:t>
                      </m:r>
                      <m:r>
                        <a:rPr lang="en-US" i="1">
                          <a:solidFill>
                            <a:srgbClr val="000000"/>
                          </a:solidFill>
                          <a:latin typeface="Cambria Math" panose="02040503050406030204" pitchFamily="18" charset="0"/>
                        </a:rPr>
                        <m:t>			                                                                        </m:t>
                      </m:r>
                      <m:r>
                        <a:rPr lang="en-US" b="0" i="1" smtClean="0">
                          <a:solidFill>
                            <a:srgbClr val="000000"/>
                          </a:solidFill>
                          <a:latin typeface="Cambria Math" panose="02040503050406030204" pitchFamily="18" charset="0"/>
                        </a:rPr>
                        <m:t>                  </m:t>
                      </m:r>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18.1</m:t>
                          </m:r>
                        </m:e>
                      </m:d>
                    </m:oMath>
                  </m:oMathPara>
                </a14:m>
                <a:endParaRPr lang="en-US" dirty="0"/>
              </a:p>
            </p:txBody>
          </p:sp>
        </mc:Choice>
        <mc:Fallback>
          <p:sp>
            <p:nvSpPr>
              <p:cNvPr id="3" name="Object 2"/>
              <p:cNvSpPr txBox="1">
                <a:spLocks noRot="1" noChangeAspect="1" noMove="1" noResize="1" noEditPoints="1" noAdjustHandles="1" noChangeArrowheads="1" noChangeShapeType="1" noTextEdit="1"/>
              </p:cNvSpPr>
              <p:nvPr/>
            </p:nvSpPr>
            <p:spPr>
              <a:xfrm>
                <a:off x="1143000" y="2016325"/>
                <a:ext cx="7315200" cy="879275"/>
              </a:xfrm>
              <a:prstGeom prst="rect">
                <a:avLst/>
              </a:prstGeom>
              <a:blipFill>
                <a:blip r:embed="rId3" cstate="print"/>
                <a:stretch>
                  <a:fillRect/>
                </a:stretch>
              </a:blipFill>
            </p:spPr>
            <p:txBody>
              <a:bodyPr/>
              <a:lstStyle/>
              <a:p>
                <a:r>
                  <a:rPr lang="en-US">
                    <a:noFill/>
                  </a:rPr>
                  <a:t> </a:t>
                </a:r>
              </a:p>
            </p:txBody>
          </p:sp>
        </mc:Fallback>
      </mc:AlternateContent>
      <p:sp>
        <p:nvSpPr>
          <p:cNvPr id="6" name="Content Placeholder 5"/>
          <p:cNvSpPr>
            <a:spLocks noGrp="1"/>
          </p:cNvSpPr>
          <p:nvPr>
            <p:ph idx="13"/>
          </p:nvPr>
        </p:nvSpPr>
        <p:spPr>
          <a:xfrm>
            <a:off x="457200" y="2895600"/>
            <a:ext cx="8229600" cy="1066799"/>
          </a:xfrm>
        </p:spPr>
        <p:txBody>
          <a:bodyPr>
            <a:noAutofit/>
          </a:bodyPr>
          <a:lstStyle/>
          <a:p>
            <a:pPr marL="266700" indent="9525">
              <a:buNone/>
            </a:pPr>
            <a:r>
              <a:rPr lang="el-GR" sz="2200" dirty="0">
                <a:ea typeface="ヒラギノ角ゴ Pro W3" pitchFamily="-84" charset="-128"/>
              </a:rPr>
              <a:t>όπου</a:t>
            </a:r>
            <a:r>
              <a:rPr lang="en-US" sz="2200" dirty="0">
                <a:ea typeface="ヒラギノ角ゴ Pro W3" pitchFamily="-84" charset="-128"/>
              </a:rPr>
              <a:t> </a:t>
            </a:r>
            <a:r>
              <a:rPr lang="en-US" sz="2200" i="1" dirty="0">
                <a:ea typeface="ヒラギノ角ゴ Pro W3" pitchFamily="-84" charset="-128"/>
              </a:rPr>
              <a:t>C</a:t>
            </a:r>
            <a:r>
              <a:rPr lang="en-US" sz="2200" dirty="0">
                <a:ea typeface="ヒラギノ角ゴ Pro W3" pitchFamily="-84" charset="-128"/>
              </a:rPr>
              <a:t>, </a:t>
            </a:r>
            <a:r>
              <a:rPr lang="en-US" sz="2200" i="1" dirty="0">
                <a:ea typeface="ヒラギノ角ゴ Pro W3" pitchFamily="-84" charset="-128"/>
              </a:rPr>
              <a:t>I</a:t>
            </a:r>
            <a:r>
              <a:rPr lang="en-US" sz="2200" dirty="0">
                <a:ea typeface="ヒラギノ角ゴ Pro W3" pitchFamily="-84" charset="-128"/>
              </a:rPr>
              <a:t>, </a:t>
            </a:r>
            <a:r>
              <a:rPr lang="el-GR" sz="2200" dirty="0">
                <a:ea typeface="ヒラギノ角ゴ Pro W3" pitchFamily="-84" charset="-128"/>
              </a:rPr>
              <a:t>και</a:t>
            </a:r>
            <a:r>
              <a:rPr lang="en-US" sz="2200" dirty="0">
                <a:ea typeface="ヒラギノ角ゴ Pro W3" pitchFamily="-84" charset="-128"/>
              </a:rPr>
              <a:t> </a:t>
            </a:r>
            <a:r>
              <a:rPr lang="en-US" sz="2200" i="1" dirty="0">
                <a:ea typeface="ヒラギノ角ゴ Pro W3" pitchFamily="-84" charset="-128"/>
              </a:rPr>
              <a:t>G</a:t>
            </a:r>
            <a:r>
              <a:rPr lang="en-US" sz="2200" dirty="0">
                <a:ea typeface="ヒラギノ角ゴ Pro W3" pitchFamily="-84" charset="-128"/>
              </a:rPr>
              <a:t> </a:t>
            </a:r>
            <a:r>
              <a:rPr lang="el-GR" sz="2200" dirty="0">
                <a:ea typeface="ヒラギノ角ゴ Pro W3" pitchFamily="-84" charset="-128"/>
              </a:rPr>
              <a:t>συνιστούν τη συνολική </a:t>
            </a:r>
            <a:r>
              <a:rPr lang="el-GR" sz="2200" b="1" dirty="0">
                <a:ea typeface="ヒラギノ角ゴ Pro W3" pitchFamily="-84" charset="-128"/>
              </a:rPr>
              <a:t>εγχώρια ζήτηση για αγαθά</a:t>
            </a:r>
            <a:r>
              <a:rPr lang="el-GR" sz="2200" dirty="0">
                <a:ea typeface="ヒラギノ角ゴ Pro W3" pitchFamily="-84" charset="-128"/>
              </a:rPr>
              <a:t>, εγχώρια ή ξένα</a:t>
            </a:r>
            <a:r>
              <a:rPr lang="en-US" sz="2200" dirty="0">
                <a:ea typeface="ヒラギノ角ゴ Pro W3" pitchFamily="-84" charset="-128"/>
              </a:rPr>
              <a:t>.</a:t>
            </a:r>
          </a:p>
        </p:txBody>
      </p:sp>
      <mc:AlternateContent xmlns:mc="http://schemas.openxmlformats.org/markup-compatibility/2006">
        <mc:Choice xmlns:a14="http://schemas.microsoft.com/office/drawing/2010/main" xmlns="" Requires="a14">
          <p:sp>
            <p:nvSpPr>
              <p:cNvPr id="4" name="Object 3"/>
              <p:cNvSpPr txBox="1"/>
              <p:nvPr/>
            </p:nvSpPr>
            <p:spPr>
              <a:xfrm>
                <a:off x="1391675" y="4114800"/>
                <a:ext cx="6367167" cy="1066800"/>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r>
                        <m:rPr>
                          <m:nor/>
                        </m:rPr>
                        <a:rPr lang="el-GR">
                          <a:solidFill>
                            <a:srgbClr val="000000"/>
                          </a:solidFill>
                          <a:latin typeface="Cambria Math" panose="02040503050406030204" pitchFamily="18" charset="0"/>
                        </a:rPr>
                        <m:t>Ε</m:t>
                      </m:r>
                      <m:r>
                        <m:rPr>
                          <m:nor/>
                        </m:rPr>
                        <a:rPr lang="el-GR" b="0" i="0" smtClean="0">
                          <a:solidFill>
                            <a:srgbClr val="000000"/>
                          </a:solidFill>
                          <a:latin typeface="Cambria Math" panose="02040503050406030204" pitchFamily="18" charset="0"/>
                        </a:rPr>
                        <m:t>γχώρια</m:t>
                      </m:r>
                      <m:r>
                        <m:rPr>
                          <m:nor/>
                        </m:rPr>
                        <a:rPr lang="el-GR" b="0" i="0" smtClean="0">
                          <a:solidFill>
                            <a:srgbClr val="000000"/>
                          </a:solidFill>
                          <a:latin typeface="Cambria Math" panose="02040503050406030204" pitchFamily="18" charset="0"/>
                        </a:rPr>
                        <m:t> </m:t>
                      </m:r>
                      <m:r>
                        <m:rPr>
                          <m:nor/>
                        </m:rPr>
                        <a:rPr lang="el-GR" b="0" i="0" smtClean="0">
                          <a:solidFill>
                            <a:srgbClr val="000000"/>
                          </a:solidFill>
                          <a:latin typeface="Cambria Math" panose="02040503050406030204" pitchFamily="18" charset="0"/>
                        </a:rPr>
                        <m:t>ζήτηση</m:t>
                      </m:r>
                      <m:r>
                        <m:rPr>
                          <m:nor/>
                        </m:rPr>
                        <a:rPr lang="en-US" i="0" smtClean="0">
                          <a:solidFill>
                            <a:srgbClr val="000000"/>
                          </a:solidFill>
                          <a:latin typeface="Cambria Math" panose="02040503050406030204" pitchFamily="18" charset="0"/>
                        </a:rPr>
                        <m:t>: </m:t>
                      </m:r>
                      <m:r>
                        <a:rPr lang="en-US" i="1">
                          <a:solidFill>
                            <a:srgbClr val="000000"/>
                          </a:solidFill>
                          <a:latin typeface="Cambria Math" panose="02040503050406030204" pitchFamily="18" charset="0"/>
                        </a:rPr>
                        <m:t>𝐶</m:t>
                      </m:r>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𝐼</m:t>
                      </m:r>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𝐺</m:t>
                      </m:r>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𝐶</m:t>
                      </m:r>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𝑌</m:t>
                          </m:r>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𝑇</m:t>
                          </m:r>
                        </m:e>
                      </m:d>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𝐼</m:t>
                      </m:r>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𝑌</m:t>
                          </m:r>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𝑟</m:t>
                          </m:r>
                        </m:e>
                      </m:d>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𝐺</m:t>
                      </m:r>
                    </m:oMath>
                    <m:oMath xmlns:m="http://schemas.openxmlformats.org/officeDocument/2006/math">
                      <m:r>
                        <a:rPr lang="en-US" i="1">
                          <a:solidFill>
                            <a:srgbClr val="000000"/>
                          </a:solidFill>
                          <a:latin typeface="Cambria Math" panose="02040503050406030204" pitchFamily="18" charset="0"/>
                        </a:rPr>
                        <m:t>				</m:t>
                      </m:r>
                      <m:r>
                        <a:rPr lang="en-US" b="0" i="1" smtClean="0">
                          <a:solidFill>
                            <a:srgbClr val="000000"/>
                          </a:solidFill>
                          <a:latin typeface="Cambria Math" panose="02040503050406030204" pitchFamily="18" charset="0"/>
                        </a:rPr>
                        <m:t>                                                                </m:t>
                      </m:r>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m:t>
                          </m:r>
                        </m:e>
                      </m:d>
                      <m:r>
                        <a:rPr lang="en-US" i="1">
                          <a:solidFill>
                            <a:srgbClr val="000000"/>
                          </a:solidFill>
                          <a:latin typeface="Cambria Math" panose="02040503050406030204" pitchFamily="18" charset="0"/>
                        </a:rPr>
                        <m:t>	</m:t>
                      </m:r>
                      <m:r>
                        <a:rPr lang="en-US" b="0" i="1" smtClean="0">
                          <a:solidFill>
                            <a:srgbClr val="000000"/>
                          </a:solidFill>
                          <a:latin typeface="Cambria Math" panose="02040503050406030204" pitchFamily="18" charset="0"/>
                        </a:rPr>
                        <m:t>         </m:t>
                      </m:r>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m:t>
                          </m:r>
                        </m:e>
                      </m:d>
                    </m:oMath>
                  </m:oMathPara>
                </a14:m>
                <a:endParaRPr lang="en-US" dirty="0"/>
              </a:p>
            </p:txBody>
          </p:sp>
        </mc:Choice>
        <mc:Fallback>
          <p:sp>
            <p:nvSpPr>
              <p:cNvPr id="4" name="Object 3"/>
              <p:cNvSpPr txBox="1">
                <a:spLocks noRot="1" noChangeAspect="1" noMove="1" noResize="1" noEditPoints="1" noAdjustHandles="1" noChangeArrowheads="1" noChangeShapeType="1" noTextEdit="1"/>
              </p:cNvSpPr>
              <p:nvPr/>
            </p:nvSpPr>
            <p:spPr>
              <a:xfrm>
                <a:off x="1391675" y="4114800"/>
                <a:ext cx="6367167" cy="1066800"/>
              </a:xfrm>
              <a:prstGeom prst="rect">
                <a:avLst/>
              </a:prstGeom>
              <a:blipFill>
                <a:blip r:embed="rId4" cstate="print"/>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xmlns="" val="18239693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wrap="square">
            <a:noAutofit/>
          </a:bodyPr>
          <a:lstStyle/>
          <a:p>
            <a:r>
              <a:rPr lang="en-IN" sz="2800" dirty="0">
                <a:latin typeface="+mj-lt"/>
              </a:rPr>
              <a:t>18.1 </a:t>
            </a:r>
            <a:r>
              <a:rPr lang="el-GR" sz="2800" dirty="0">
                <a:latin typeface="+mj-lt"/>
              </a:rPr>
              <a:t>Η Σχέση</a:t>
            </a:r>
            <a:r>
              <a:rPr lang="en-IN" sz="2800" dirty="0">
                <a:latin typeface="+mj-lt"/>
              </a:rPr>
              <a:t> </a:t>
            </a:r>
            <a:r>
              <a:rPr lang="en-IN" sz="2800" i="1" kern="0" spc="-450" dirty="0">
                <a:latin typeface="+mj-lt"/>
              </a:rPr>
              <a:t>I </a:t>
            </a:r>
            <a:r>
              <a:rPr lang="en-IN" sz="2800" i="1" dirty="0">
                <a:latin typeface="+mj-lt"/>
              </a:rPr>
              <a:t>S</a:t>
            </a:r>
            <a:r>
              <a:rPr lang="en-IN" sz="2800" dirty="0">
                <a:latin typeface="+mj-lt"/>
              </a:rPr>
              <a:t> </a:t>
            </a:r>
            <a:r>
              <a:rPr lang="el-GR" sz="2800" dirty="0">
                <a:latin typeface="+mj-lt"/>
              </a:rPr>
              <a:t>στην Ανοιχτή Οικονομία</a:t>
            </a:r>
            <a:r>
              <a:rPr lang="en-IN" sz="2800" dirty="0">
                <a:latin typeface="+mj-lt"/>
              </a:rPr>
              <a:t> </a:t>
            </a:r>
            <a:r>
              <a:rPr lang="el-GR" sz="2800" dirty="0" smtClean="0">
                <a:latin typeface="+mj-lt"/>
              </a:rPr>
              <a:t/>
            </a:r>
            <a:br>
              <a:rPr lang="el-GR" sz="2800" dirty="0" smtClean="0">
                <a:latin typeface="+mj-lt"/>
              </a:rPr>
            </a:br>
            <a:r>
              <a:rPr lang="el-GR" sz="2800" dirty="0" smtClean="0">
                <a:latin typeface="+mj-lt"/>
              </a:rPr>
              <a:t>(</a:t>
            </a:r>
            <a:r>
              <a:rPr lang="en-IN" sz="2800" dirty="0">
                <a:latin typeface="+mj-lt"/>
              </a:rPr>
              <a:t>2</a:t>
            </a:r>
            <a:r>
              <a:rPr lang="el-GR" sz="2800" dirty="0">
                <a:latin typeface="+mj-lt"/>
              </a:rPr>
              <a:t> από</a:t>
            </a:r>
            <a:r>
              <a:rPr lang="en-IN" sz="2800" dirty="0">
                <a:latin typeface="+mj-lt"/>
              </a:rPr>
              <a:t> 4)</a:t>
            </a:r>
            <a:endParaRPr lang="en-US" sz="2800" dirty="0">
              <a:latin typeface="+mj-lt"/>
            </a:endParaRPr>
          </a:p>
        </p:txBody>
      </p:sp>
      <p:sp>
        <p:nvSpPr>
          <p:cNvPr id="5" name="Content Placeholder 4"/>
          <p:cNvSpPr>
            <a:spLocks noGrp="1"/>
          </p:cNvSpPr>
          <p:nvPr>
            <p:ph idx="1"/>
          </p:nvPr>
        </p:nvSpPr>
        <p:spPr>
          <a:xfrm>
            <a:off x="457200" y="1371600"/>
            <a:ext cx="8229600" cy="738664"/>
          </a:xfrm>
        </p:spPr>
        <p:txBody>
          <a:bodyPr>
            <a:noAutofit/>
          </a:bodyPr>
          <a:lstStyle/>
          <a:p>
            <a:r>
              <a:rPr lang="el-GR" sz="2200" dirty="0">
                <a:ea typeface="ヒラギノ角ゴ Pro W3" pitchFamily="-84" charset="-128"/>
              </a:rPr>
              <a:t>Οι εισαγωγές έχουν θετική σχέση με το εγχώριο εισόδημα</a:t>
            </a:r>
            <a:r>
              <a:rPr lang="en-US" sz="2200" dirty="0">
                <a:ea typeface="ヒラギノ角ゴ Pro W3" pitchFamily="-84" charset="-128"/>
              </a:rPr>
              <a:t> (</a:t>
            </a:r>
            <a:r>
              <a:rPr lang="en-US" sz="2200" i="1" dirty="0">
                <a:ea typeface="ヒラギノ角ゴ Pro W3" pitchFamily="-84" charset="-128"/>
                <a:cs typeface="Times New Roman" panose="02020603050405020304" pitchFamily="18" charset="0"/>
              </a:rPr>
              <a:t>Y</a:t>
            </a:r>
            <a:r>
              <a:rPr lang="en-US" sz="2200" dirty="0">
                <a:ea typeface="ヒラギノ角ゴ Pro W3" pitchFamily="-84" charset="-128"/>
              </a:rPr>
              <a:t>) </a:t>
            </a:r>
            <a:r>
              <a:rPr lang="el-GR" sz="2200" dirty="0">
                <a:ea typeface="ヒラギノ角ゴ Pro W3" pitchFamily="-84" charset="-128"/>
              </a:rPr>
              <a:t>και την πραγματική συναλλαγματική ισοτιμία</a:t>
            </a:r>
            <a:r>
              <a:rPr lang="en-US" sz="2200" dirty="0">
                <a:ea typeface="ヒラギノ角ゴ Pro W3" pitchFamily="-84" charset="-128"/>
              </a:rPr>
              <a:t> (</a:t>
            </a:r>
            <a:r>
              <a:rPr lang="el-GR" sz="2200" i="1" dirty="0">
                <a:ea typeface="ヒラギノ角ゴ Pro W3" pitchFamily="-84" charset="-128"/>
                <a:cs typeface="Times New Roman" panose="02020603050405020304" pitchFamily="18" charset="0"/>
              </a:rPr>
              <a:t>ε</a:t>
            </a:r>
            <a:r>
              <a:rPr lang="en-US" sz="2200" dirty="0">
                <a:ea typeface="ヒラギノ角ゴ Pro W3" pitchFamily="-84" charset="-128"/>
              </a:rPr>
              <a:t>):</a:t>
            </a:r>
          </a:p>
        </p:txBody>
      </p:sp>
      <mc:AlternateContent xmlns:mc="http://schemas.openxmlformats.org/markup-compatibility/2006">
        <mc:Choice xmlns:a14="http://schemas.microsoft.com/office/drawing/2010/main" xmlns="" Requires="a14">
          <p:sp>
            <p:nvSpPr>
              <p:cNvPr id="3" name="Object 2"/>
              <p:cNvSpPr txBox="1"/>
              <p:nvPr/>
            </p:nvSpPr>
            <p:spPr>
              <a:xfrm>
                <a:off x="2084034" y="2402363"/>
                <a:ext cx="4979038" cy="935031"/>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r>
                        <a:rPr lang="en-US" i="1" smtClean="0">
                          <a:solidFill>
                            <a:srgbClr val="000000"/>
                          </a:solidFill>
                          <a:latin typeface="Cambria Math" panose="02040503050406030204" pitchFamily="18" charset="0"/>
                        </a:rPr>
                        <m:t>𝐼𝑀</m:t>
                      </m:r>
                      <m:r>
                        <a:rPr lang="en-US" i="1" smtClean="0">
                          <a:solidFill>
                            <a:srgbClr val="000000"/>
                          </a:solidFill>
                          <a:latin typeface="Cambria Math" panose="02040503050406030204" pitchFamily="18" charset="0"/>
                        </a:rPr>
                        <m:t>=</m:t>
                      </m:r>
                      <m:r>
                        <a:rPr lang="en-US" i="1" smtClean="0">
                          <a:solidFill>
                            <a:srgbClr val="000000"/>
                          </a:solidFill>
                          <a:latin typeface="Cambria Math" panose="02040503050406030204" pitchFamily="18" charset="0"/>
                        </a:rPr>
                        <m:t>𝐼𝑀</m:t>
                      </m:r>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𝑌</m:t>
                          </m:r>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𝜀</m:t>
                          </m:r>
                        </m:e>
                      </m:d>
                      <m:r>
                        <a:rPr lang="en-US" i="1">
                          <a:solidFill>
                            <a:srgbClr val="000000"/>
                          </a:solidFill>
                          <a:latin typeface="Cambria Math" panose="02040503050406030204" pitchFamily="18" charset="0"/>
                        </a:rPr>
                        <m:t>				</m:t>
                      </m:r>
                      <m:r>
                        <a:rPr lang="en-US" b="0" i="1" smtClean="0">
                          <a:solidFill>
                            <a:srgbClr val="000000"/>
                          </a:solidFill>
                          <a:latin typeface="Cambria Math" panose="02040503050406030204" pitchFamily="18" charset="0"/>
                        </a:rPr>
                        <m:t>                                                  </m:t>
                      </m:r>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18.2</m:t>
                          </m:r>
                        </m:e>
                      </m:d>
                    </m:oMath>
                    <m:oMath xmlns:m="http://schemas.openxmlformats.org/officeDocument/2006/math">
                      <m:r>
                        <a:rPr lang="en-US" b="0" i="1" smtClean="0">
                          <a:solidFill>
                            <a:srgbClr val="000000"/>
                          </a:solidFill>
                          <a:latin typeface="Cambria Math" panose="02040503050406030204" pitchFamily="18" charset="0"/>
                        </a:rPr>
                        <m:t>                 </m:t>
                      </m:r>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m:t>
                          </m:r>
                        </m:e>
                      </m:d>
                    </m:oMath>
                  </m:oMathPara>
                </a14:m>
                <a:endParaRPr lang="en-US" dirty="0"/>
              </a:p>
            </p:txBody>
          </p:sp>
        </mc:Choice>
        <mc:Fallback>
          <p:sp>
            <p:nvSpPr>
              <p:cNvPr id="3" name="Object 2"/>
              <p:cNvSpPr txBox="1">
                <a:spLocks noRot="1" noChangeAspect="1" noMove="1" noResize="1" noEditPoints="1" noAdjustHandles="1" noChangeArrowheads="1" noChangeShapeType="1" noTextEdit="1"/>
              </p:cNvSpPr>
              <p:nvPr/>
            </p:nvSpPr>
            <p:spPr>
              <a:xfrm>
                <a:off x="2084034" y="2402363"/>
                <a:ext cx="4979038" cy="935031"/>
              </a:xfrm>
              <a:prstGeom prst="rect">
                <a:avLst/>
              </a:prstGeom>
              <a:blipFill>
                <a:blip r:embed="rId3" cstate="print"/>
                <a:stretch>
                  <a:fillRect/>
                </a:stretch>
              </a:blipFill>
            </p:spPr>
            <p:txBody>
              <a:bodyPr/>
              <a:lstStyle/>
              <a:p>
                <a:r>
                  <a:rPr lang="en-IN">
                    <a:noFill/>
                  </a:rPr>
                  <a:t> </a:t>
                </a:r>
              </a:p>
            </p:txBody>
          </p:sp>
        </mc:Fallback>
      </mc:AlternateContent>
      <p:sp>
        <p:nvSpPr>
          <p:cNvPr id="6" name="Content Placeholder 5"/>
          <p:cNvSpPr>
            <a:spLocks noGrp="1"/>
          </p:cNvSpPr>
          <p:nvPr>
            <p:ph idx="13"/>
          </p:nvPr>
        </p:nvSpPr>
        <p:spPr>
          <a:xfrm>
            <a:off x="457200" y="3638599"/>
            <a:ext cx="8229600" cy="738664"/>
          </a:xfrm>
        </p:spPr>
        <p:txBody>
          <a:bodyPr>
            <a:noAutofit/>
          </a:bodyPr>
          <a:lstStyle/>
          <a:p>
            <a:pPr marL="346075" indent="-346075"/>
            <a:r>
              <a:rPr lang="el-GR" sz="2200" dirty="0">
                <a:ea typeface="ヒラギノ角ゴ Pro W3" pitchFamily="-84" charset="-128"/>
              </a:rPr>
              <a:t>Οι εξαγωγές έχουν θετική σχέση με το ξένο εισόδημα</a:t>
            </a:r>
            <a:r>
              <a:rPr lang="en-US" sz="2200" dirty="0">
                <a:ea typeface="ヒラギノ角ゴ Pro W3" pitchFamily="-84" charset="-128"/>
              </a:rPr>
              <a:t> (</a:t>
            </a:r>
            <a:r>
              <a:rPr lang="en-US" sz="2200" i="1" dirty="0">
                <a:ea typeface="ヒラギノ角ゴ Pro W3" pitchFamily="-84" charset="-128"/>
                <a:cs typeface="Times New Roman" panose="02020603050405020304" pitchFamily="18" charset="0"/>
              </a:rPr>
              <a:t>Y*</a:t>
            </a:r>
            <a:r>
              <a:rPr lang="en-US" sz="2200" dirty="0">
                <a:ea typeface="ヒラギノ角ゴ Pro W3" pitchFamily="-84" charset="-128"/>
              </a:rPr>
              <a:t>) </a:t>
            </a:r>
            <a:r>
              <a:rPr lang="el-GR" sz="2200" dirty="0">
                <a:ea typeface="ヒラギノ角ゴ Pro W3" pitchFamily="-84" charset="-128"/>
              </a:rPr>
              <a:t>και αρνητική με το</a:t>
            </a:r>
            <a:r>
              <a:rPr lang="en-US" sz="2200" dirty="0">
                <a:ea typeface="ヒラギノ角ゴ Pro W3" pitchFamily="-84" charset="-128"/>
              </a:rPr>
              <a:t> </a:t>
            </a:r>
            <a:r>
              <a:rPr lang="el-GR" sz="2200" i="1" dirty="0">
                <a:ea typeface="ヒラギノ角ゴ Pro W3" pitchFamily="-84" charset="-128"/>
                <a:cs typeface="Times New Roman" panose="02020603050405020304" pitchFamily="18" charset="0"/>
              </a:rPr>
              <a:t>ε</a:t>
            </a:r>
            <a:r>
              <a:rPr lang="en-US" sz="2200" dirty="0">
                <a:ea typeface="ヒラギノ角ゴ Pro W3" pitchFamily="-84" charset="-128"/>
              </a:rPr>
              <a:t>:</a:t>
            </a:r>
          </a:p>
        </p:txBody>
      </p:sp>
      <mc:AlternateContent xmlns:mc="http://schemas.openxmlformats.org/markup-compatibility/2006">
        <mc:Choice xmlns:a14="http://schemas.microsoft.com/office/drawing/2010/main" xmlns="" Requires="a14">
          <p:sp>
            <p:nvSpPr>
              <p:cNvPr id="4" name="Object 3"/>
              <p:cNvSpPr txBox="1"/>
              <p:nvPr/>
            </p:nvSpPr>
            <p:spPr>
              <a:xfrm>
                <a:off x="1941731" y="4749016"/>
                <a:ext cx="5260539" cy="1042184"/>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r>
                        <a:rPr lang="en-US" i="1" smtClean="0">
                          <a:solidFill>
                            <a:srgbClr val="000000"/>
                          </a:solidFill>
                          <a:latin typeface="Cambria Math" panose="02040503050406030204" pitchFamily="18" charset="0"/>
                        </a:rPr>
                        <m:t>𝑋</m:t>
                      </m:r>
                      <m:r>
                        <a:rPr lang="en-US" i="1" smtClean="0">
                          <a:solidFill>
                            <a:srgbClr val="000000"/>
                          </a:solidFill>
                          <a:latin typeface="Cambria Math" panose="02040503050406030204" pitchFamily="18" charset="0"/>
                        </a:rPr>
                        <m:t>=</m:t>
                      </m:r>
                      <m:r>
                        <a:rPr lang="en-US" i="1" smtClean="0">
                          <a:solidFill>
                            <a:srgbClr val="000000"/>
                          </a:solidFill>
                          <a:latin typeface="Cambria Math" panose="02040503050406030204" pitchFamily="18" charset="0"/>
                        </a:rPr>
                        <m:t>𝑋</m:t>
                      </m:r>
                      <m:d>
                        <m:dPr>
                          <m:ctrlPr>
                            <a:rPr lang="en-US" i="1">
                              <a:solidFill>
                                <a:srgbClr val="000000"/>
                              </a:solidFill>
                              <a:latin typeface="Cambria Math" panose="02040503050406030204" pitchFamily="18" charset="0"/>
                            </a:rPr>
                          </m:ctrlPr>
                        </m:dPr>
                        <m:e>
                          <m:sSup>
                            <m:sSupPr>
                              <m:ctrlPr>
                                <a:rPr lang="en-US" i="1">
                                  <a:solidFill>
                                    <a:srgbClr val="000000"/>
                                  </a:solidFill>
                                  <a:latin typeface="Cambria Math" panose="02040503050406030204" pitchFamily="18" charset="0"/>
                                </a:rPr>
                              </m:ctrlPr>
                            </m:sSupPr>
                            <m:e>
                              <m:r>
                                <a:rPr lang="en-US" i="1">
                                  <a:solidFill>
                                    <a:srgbClr val="000000"/>
                                  </a:solidFill>
                                  <a:latin typeface="Cambria Math" panose="02040503050406030204" pitchFamily="18" charset="0"/>
                                </a:rPr>
                                <m:t>𝑌</m:t>
                              </m:r>
                            </m:e>
                            <m:sup>
                              <m:r>
                                <a:rPr lang="en-US" i="1">
                                  <a:solidFill>
                                    <a:srgbClr val="000000"/>
                                  </a:solidFill>
                                  <a:latin typeface="Cambria Math" panose="02040503050406030204" pitchFamily="18" charset="0"/>
                                </a:rPr>
                                <m:t>∗</m:t>
                              </m:r>
                            </m:sup>
                          </m:sSup>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𝜀</m:t>
                          </m:r>
                        </m:e>
                      </m:d>
                      <m:r>
                        <a:rPr lang="en-US" i="1">
                          <a:solidFill>
                            <a:srgbClr val="000000"/>
                          </a:solidFill>
                          <a:latin typeface="Cambria Math" panose="02040503050406030204" pitchFamily="18" charset="0"/>
                        </a:rPr>
                        <m:t>				</m:t>
                      </m:r>
                      <m:r>
                        <a:rPr lang="en-US" b="0" i="1" smtClean="0">
                          <a:solidFill>
                            <a:srgbClr val="000000"/>
                          </a:solidFill>
                          <a:latin typeface="Cambria Math" panose="02040503050406030204" pitchFamily="18" charset="0"/>
                        </a:rPr>
                        <m:t>                                                           </m:t>
                      </m:r>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18.3</m:t>
                          </m:r>
                        </m:e>
                      </m:d>
                    </m:oMath>
                  </m:oMathPara>
                </a14:m>
                <a:br>
                  <a:rPr lang="en-US" i="1" dirty="0">
                    <a:solidFill>
                      <a:srgbClr val="000000"/>
                    </a:solidFill>
                    <a:latin typeface="Cambria Math" panose="02040503050406030204" pitchFamily="18" charset="0"/>
                  </a:rPr>
                </a:br>
                <a:r>
                  <a:rPr lang="en-US" i="1" dirty="0">
                    <a:solidFill>
                      <a:srgbClr val="000000"/>
                    </a:solidFill>
                    <a:latin typeface="Cambria Math" panose="02040503050406030204" pitchFamily="18" charset="0"/>
                  </a:rPr>
                  <a:t>            </a:t>
                </a:r>
                <a14:m>
                  <m:oMath xmlns:m="http://schemas.openxmlformats.org/officeDocument/2006/math">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m:t>
                        </m:r>
                      </m:e>
                    </m:d>
                  </m:oMath>
                </a14:m>
                <a:endParaRPr lang="en-US" dirty="0"/>
              </a:p>
            </p:txBody>
          </p:sp>
        </mc:Choice>
        <mc:Fallback>
          <p:sp>
            <p:nvSpPr>
              <p:cNvPr id="4" name="Object 3"/>
              <p:cNvSpPr txBox="1">
                <a:spLocks noRot="1" noChangeAspect="1" noMove="1" noResize="1" noEditPoints="1" noAdjustHandles="1" noChangeArrowheads="1" noChangeShapeType="1" noTextEdit="1"/>
              </p:cNvSpPr>
              <p:nvPr/>
            </p:nvSpPr>
            <p:spPr>
              <a:xfrm>
                <a:off x="1941731" y="4749016"/>
                <a:ext cx="5260539" cy="1042184"/>
              </a:xfrm>
              <a:prstGeom prst="rect">
                <a:avLst/>
              </a:prstGeom>
              <a:blipFill>
                <a:blip r:embed="rId4" cstate="print"/>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xmlns="" val="19550332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wrap="square">
            <a:noAutofit/>
          </a:bodyPr>
          <a:lstStyle/>
          <a:p>
            <a:r>
              <a:rPr lang="en-IN" sz="2800" dirty="0">
                <a:latin typeface="+mj-lt"/>
              </a:rPr>
              <a:t>18.1 </a:t>
            </a:r>
            <a:r>
              <a:rPr lang="el-GR" sz="2800" dirty="0">
                <a:latin typeface="+mj-lt"/>
              </a:rPr>
              <a:t>Η Σχέση</a:t>
            </a:r>
            <a:r>
              <a:rPr lang="en-IN" sz="2800" dirty="0">
                <a:latin typeface="+mj-lt"/>
              </a:rPr>
              <a:t> </a:t>
            </a:r>
            <a:r>
              <a:rPr lang="en-IN" sz="2800" i="1" kern="0" spc="-450" dirty="0">
                <a:latin typeface="+mj-lt"/>
              </a:rPr>
              <a:t>I </a:t>
            </a:r>
            <a:r>
              <a:rPr lang="en-IN" sz="2800" i="1" dirty="0">
                <a:latin typeface="+mj-lt"/>
              </a:rPr>
              <a:t>S</a:t>
            </a:r>
            <a:r>
              <a:rPr lang="en-IN" sz="2800" dirty="0">
                <a:latin typeface="+mj-lt"/>
              </a:rPr>
              <a:t> </a:t>
            </a:r>
            <a:r>
              <a:rPr lang="el-GR" sz="2800" dirty="0">
                <a:latin typeface="+mj-lt"/>
              </a:rPr>
              <a:t>στην Ανοιχτή Οικονομία</a:t>
            </a:r>
            <a:r>
              <a:rPr lang="en-IN" sz="2800" dirty="0">
                <a:latin typeface="+mj-lt"/>
              </a:rPr>
              <a:t> </a:t>
            </a:r>
            <a:r>
              <a:rPr lang="el-GR" sz="2800" dirty="0" smtClean="0">
                <a:latin typeface="+mj-lt"/>
              </a:rPr>
              <a:t/>
            </a:r>
            <a:br>
              <a:rPr lang="el-GR" sz="2800" dirty="0" smtClean="0">
                <a:latin typeface="+mj-lt"/>
              </a:rPr>
            </a:br>
            <a:r>
              <a:rPr lang="en-IN" sz="2800" dirty="0" smtClean="0">
                <a:latin typeface="+mj-lt"/>
              </a:rPr>
              <a:t>(</a:t>
            </a:r>
            <a:r>
              <a:rPr lang="en-IN" sz="2800" dirty="0">
                <a:latin typeface="+mj-lt"/>
              </a:rPr>
              <a:t>3 </a:t>
            </a:r>
            <a:r>
              <a:rPr lang="el-GR" sz="2800" dirty="0">
                <a:latin typeface="+mj-lt"/>
              </a:rPr>
              <a:t>από</a:t>
            </a:r>
            <a:r>
              <a:rPr lang="en-IN" sz="2800" dirty="0">
                <a:latin typeface="+mj-lt"/>
              </a:rPr>
              <a:t> 4)</a:t>
            </a:r>
            <a:endParaRPr lang="en-US" sz="2800" dirty="0">
              <a:latin typeface="+mj-lt"/>
            </a:endParaRPr>
          </a:p>
        </p:txBody>
      </p:sp>
      <p:sp>
        <p:nvSpPr>
          <p:cNvPr id="3" name="Content Placeholder 2"/>
          <p:cNvSpPr>
            <a:spLocks noGrp="1"/>
          </p:cNvSpPr>
          <p:nvPr>
            <p:ph idx="1"/>
          </p:nvPr>
        </p:nvSpPr>
        <p:spPr>
          <a:xfrm>
            <a:off x="457200" y="1094601"/>
            <a:ext cx="8229600" cy="276999"/>
          </a:xfrm>
        </p:spPr>
        <p:txBody>
          <a:bodyPr wrap="square">
            <a:noAutofit/>
          </a:bodyPr>
          <a:lstStyle/>
          <a:p>
            <a:pPr marL="0" indent="0">
              <a:spcBef>
                <a:spcPts val="525"/>
              </a:spcBef>
              <a:buNone/>
            </a:pPr>
            <a:r>
              <a:rPr lang="el-GR" sz="2200" b="1" dirty="0">
                <a:ea typeface="ヒラギノ角ゴ Pro W3" pitchFamily="-84" charset="-128"/>
              </a:rPr>
              <a:t>Απεικόνιση</a:t>
            </a:r>
            <a:r>
              <a:rPr lang="en-IN" sz="2200" b="1" dirty="0">
                <a:ea typeface="ヒラギノ角ゴ Pro W3" pitchFamily="-84" charset="-128"/>
              </a:rPr>
              <a:t> 18.1 </a:t>
            </a:r>
            <a:r>
              <a:rPr lang="el-GR" sz="2200" dirty="0">
                <a:ea typeface="ヒラギノ角ゴ Pro W3" pitchFamily="-84" charset="-128"/>
              </a:rPr>
              <a:t>Η ζήτηση για εγχώρια αγαθά και οι καθαρές εξαγωγές</a:t>
            </a:r>
            <a:endParaRPr lang="en-IN" sz="2200" dirty="0">
              <a:ea typeface="ヒラギノ角ゴ Pro W3" pitchFamily="-84" charset="-128"/>
            </a:endParaRPr>
          </a:p>
        </p:txBody>
      </p:sp>
      <p:pic>
        <p:nvPicPr>
          <p:cNvPr id="1026" name="Picture 2"/>
          <p:cNvPicPr>
            <a:picLocks noChangeAspect="1" noChangeArrowheads="1"/>
          </p:cNvPicPr>
          <p:nvPr/>
        </p:nvPicPr>
        <p:blipFill>
          <a:blip r:embed="rId3" cstate="print"/>
          <a:srcRect/>
          <a:stretch>
            <a:fillRect/>
          </a:stretch>
        </p:blipFill>
        <p:spPr bwMode="auto">
          <a:xfrm>
            <a:off x="914400" y="1828800"/>
            <a:ext cx="7239000" cy="4366846"/>
          </a:xfrm>
          <a:prstGeom prst="rect">
            <a:avLst/>
          </a:prstGeom>
          <a:noFill/>
          <a:ln w="9525">
            <a:noFill/>
            <a:miter lim="800000"/>
            <a:headEnd/>
            <a:tailEnd/>
          </a:ln>
        </p:spPr>
      </p:pic>
    </p:spTree>
    <p:extLst>
      <p:ext uri="{BB962C8B-B14F-4D97-AF65-F5344CB8AC3E}">
        <p14:creationId xmlns:p14="http://schemas.microsoft.com/office/powerpoint/2010/main" xmlns="" val="2823650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1774"/>
          </a:xfrm>
        </p:spPr>
        <p:txBody>
          <a:bodyPr wrap="square">
            <a:spAutoFit/>
          </a:bodyPr>
          <a:lstStyle/>
          <a:p>
            <a:r>
              <a:rPr lang="en-IN" sz="2800" dirty="0">
                <a:latin typeface="+mj-lt"/>
              </a:rPr>
              <a:t>18.1 </a:t>
            </a:r>
            <a:r>
              <a:rPr lang="el-GR" sz="2800" dirty="0">
                <a:latin typeface="+mj-lt"/>
              </a:rPr>
              <a:t>Η Σχέση</a:t>
            </a:r>
            <a:r>
              <a:rPr lang="en-IN" sz="2800" dirty="0">
                <a:latin typeface="+mj-lt"/>
              </a:rPr>
              <a:t> </a:t>
            </a:r>
            <a:r>
              <a:rPr lang="en-IN" sz="2800" i="1" kern="0" spc="-450" dirty="0">
                <a:latin typeface="+mj-lt"/>
              </a:rPr>
              <a:t>I </a:t>
            </a:r>
            <a:r>
              <a:rPr lang="en-IN" sz="2800" i="1" dirty="0">
                <a:latin typeface="+mj-lt"/>
              </a:rPr>
              <a:t>S</a:t>
            </a:r>
            <a:r>
              <a:rPr lang="en-IN" sz="2800" dirty="0">
                <a:latin typeface="+mj-lt"/>
              </a:rPr>
              <a:t> </a:t>
            </a:r>
            <a:r>
              <a:rPr lang="el-GR" sz="2800" dirty="0">
                <a:latin typeface="+mj-lt"/>
              </a:rPr>
              <a:t>στην Ανοιχτή Οικονομία</a:t>
            </a:r>
            <a:r>
              <a:rPr lang="en-IN" sz="2800" dirty="0">
                <a:latin typeface="+mj-lt"/>
              </a:rPr>
              <a:t> </a:t>
            </a:r>
            <a:r>
              <a:rPr lang="el-GR" sz="2800" dirty="0" smtClean="0">
                <a:latin typeface="+mj-lt"/>
              </a:rPr>
              <a:t/>
            </a:r>
            <a:br>
              <a:rPr lang="el-GR" sz="2800" dirty="0" smtClean="0">
                <a:latin typeface="+mj-lt"/>
              </a:rPr>
            </a:br>
            <a:r>
              <a:rPr lang="en-IN" sz="2800" dirty="0" smtClean="0">
                <a:latin typeface="+mj-lt"/>
              </a:rPr>
              <a:t>(</a:t>
            </a:r>
            <a:r>
              <a:rPr lang="en-IN" sz="2800" dirty="0">
                <a:latin typeface="+mj-lt"/>
              </a:rPr>
              <a:t>4 </a:t>
            </a:r>
            <a:r>
              <a:rPr lang="el-GR" sz="2800" dirty="0">
                <a:latin typeface="+mj-lt"/>
              </a:rPr>
              <a:t>από</a:t>
            </a:r>
            <a:r>
              <a:rPr lang="en-IN" sz="2800" dirty="0">
                <a:latin typeface="+mj-lt"/>
              </a:rPr>
              <a:t> 4)</a:t>
            </a:r>
            <a:endParaRPr lang="en-US" sz="2800" dirty="0">
              <a:latin typeface="+mj-lt"/>
            </a:endParaRPr>
          </a:p>
        </p:txBody>
      </p:sp>
      <p:sp>
        <p:nvSpPr>
          <p:cNvPr id="3" name="Content Placeholder 2"/>
          <p:cNvSpPr>
            <a:spLocks noGrp="1"/>
          </p:cNvSpPr>
          <p:nvPr>
            <p:ph idx="1"/>
          </p:nvPr>
        </p:nvSpPr>
        <p:spPr>
          <a:xfrm>
            <a:off x="457200" y="1371600"/>
            <a:ext cx="8229600" cy="4142160"/>
          </a:xfrm>
        </p:spPr>
        <p:txBody>
          <a:bodyPr wrap="square">
            <a:noAutofit/>
          </a:bodyPr>
          <a:lstStyle/>
          <a:p>
            <a:pPr>
              <a:spcBef>
                <a:spcPts val="600"/>
              </a:spcBef>
            </a:pPr>
            <a:r>
              <a:rPr lang="el-GR" sz="2200" dirty="0">
                <a:ea typeface="ヒラギノ角ゴ Pro W3" pitchFamily="-84" charset="-128"/>
              </a:rPr>
              <a:t>Η γραμμή </a:t>
            </a:r>
            <a:r>
              <a:rPr lang="el-GR" sz="2200" dirty="0" smtClean="0">
                <a:ea typeface="ヒラギノ角ゴ Pro W3" pitchFamily="-84" charset="-128"/>
              </a:rPr>
              <a:t>AA </a:t>
            </a:r>
            <a:r>
              <a:rPr lang="el-GR" sz="2200" dirty="0">
                <a:ea typeface="ヒラギノ角ゴ Pro W3" pitchFamily="-84" charset="-128"/>
              </a:rPr>
              <a:t>αντιπροσωπεύει την εγχώρια ζήτηση για εγχώρια αγαθά και η γραμμή </a:t>
            </a:r>
            <a:r>
              <a:rPr lang="el-GR" sz="2200" dirty="0" smtClean="0">
                <a:ea typeface="ヒラギノ角ゴ Pro W3" pitchFamily="-84" charset="-128"/>
              </a:rPr>
              <a:t>DD </a:t>
            </a:r>
            <a:r>
              <a:rPr lang="el-GR" sz="2200" dirty="0">
                <a:ea typeface="ヒラギノ角ゴ Pro W3" pitchFamily="-84" charset="-128"/>
              </a:rPr>
              <a:t>αντιπροσωπεύει την εγχώρια ζήτηση.</a:t>
            </a:r>
          </a:p>
          <a:p>
            <a:pPr>
              <a:spcBef>
                <a:spcPts val="600"/>
              </a:spcBef>
            </a:pPr>
            <a:r>
              <a:rPr lang="el-GR" sz="2200" dirty="0">
                <a:ea typeface="ヒラギノ角ゴ Pro W3" pitchFamily="-84" charset="-128"/>
              </a:rPr>
              <a:t>Η </a:t>
            </a:r>
            <a:r>
              <a:rPr lang="el-GR" sz="2200" dirty="0" smtClean="0">
                <a:ea typeface="ヒラギノ角ゴ Pro W3" pitchFamily="-84" charset="-128"/>
              </a:rPr>
              <a:t>AA </a:t>
            </a:r>
            <a:r>
              <a:rPr lang="el-GR" sz="2200" dirty="0">
                <a:ea typeface="ヒラギノ角ゴ Pro W3" pitchFamily="-84" charset="-128"/>
              </a:rPr>
              <a:t>είναι πιο επίπεδη από την DD.</a:t>
            </a:r>
          </a:p>
          <a:p>
            <a:pPr>
              <a:spcBef>
                <a:spcPts val="600"/>
              </a:spcBef>
            </a:pPr>
            <a:r>
              <a:rPr lang="el-GR" sz="2200" dirty="0">
                <a:ea typeface="ヒラギノ角ゴ Pro W3" pitchFamily="-84" charset="-128"/>
              </a:rPr>
              <a:t>Εφόσον μέρος της πρόσθετης ζήτησης αφορά εγχώρια αγαθά, η </a:t>
            </a:r>
            <a:r>
              <a:rPr lang="el-GR" sz="2200" dirty="0" smtClean="0">
                <a:ea typeface="ヒラギノ角ゴ Pro W3" pitchFamily="-84" charset="-128"/>
              </a:rPr>
              <a:t>ΑΑ </a:t>
            </a:r>
            <a:r>
              <a:rPr lang="el-GR" sz="2200" dirty="0">
                <a:ea typeface="ヒラギノ角ゴ Pro W3" pitchFamily="-84" charset="-128"/>
              </a:rPr>
              <a:t>έχει θετική κλίση.</a:t>
            </a:r>
          </a:p>
          <a:p>
            <a:pPr>
              <a:spcBef>
                <a:spcPts val="600"/>
              </a:spcBef>
            </a:pPr>
            <a:r>
              <a:rPr lang="el-GR" sz="2200" dirty="0">
                <a:ea typeface="ヒラギノ角ゴ Pro W3" pitchFamily="-84" charset="-128"/>
              </a:rPr>
              <a:t>Η γραμμή </a:t>
            </a:r>
            <a:r>
              <a:rPr lang="el-GR" sz="2200" dirty="0" smtClean="0">
                <a:ea typeface="ヒラギノ角ゴ Pro W3" pitchFamily="-84" charset="-128"/>
              </a:rPr>
              <a:t>ZZ </a:t>
            </a:r>
            <a:r>
              <a:rPr lang="el-GR" sz="2200" dirty="0">
                <a:ea typeface="ヒラギノ角ゴ Pro W3" pitchFamily="-84" charset="-128"/>
              </a:rPr>
              <a:t>αντιπροσωπεύει τη ζήτηση για εγχώρια αγαθά (συμπεριλαμβανομένων των εξαγωγών).</a:t>
            </a:r>
          </a:p>
          <a:p>
            <a:pPr>
              <a:spcBef>
                <a:spcPts val="600"/>
              </a:spcBef>
            </a:pPr>
            <a:r>
              <a:rPr lang="el-GR" sz="2200" dirty="0">
                <a:ea typeface="ヒラギノ角ゴ Pro W3" pitchFamily="-84" charset="-128"/>
              </a:rPr>
              <a:t>Η απόσταση μεταξύ </a:t>
            </a:r>
            <a:r>
              <a:rPr lang="el-GR" sz="2200" dirty="0" smtClean="0">
                <a:ea typeface="ヒラギノ角ゴ Pro W3" pitchFamily="-84" charset="-128"/>
              </a:rPr>
              <a:t>ZZ </a:t>
            </a:r>
            <a:r>
              <a:rPr lang="el-GR" sz="2200" dirty="0">
                <a:ea typeface="ヒラギノ角ゴ Pro W3" pitchFamily="-84" charset="-128"/>
              </a:rPr>
              <a:t>και </a:t>
            </a:r>
            <a:r>
              <a:rPr lang="el-GR" sz="2200" dirty="0" smtClean="0">
                <a:ea typeface="ヒラギノ角ゴ Pro W3" pitchFamily="-84" charset="-128"/>
              </a:rPr>
              <a:t>AA </a:t>
            </a:r>
            <a:r>
              <a:rPr lang="el-GR" sz="2200" dirty="0">
                <a:ea typeface="ヒラギノ角ゴ Pro W3" pitchFamily="-84" charset="-128"/>
              </a:rPr>
              <a:t>είναι σταθερή γιατί οι εξαγωγές δεν εξαρτώνται από το εγχώριο εισόδημα αλλά εξαρτώνται από το ξένο εισόδημα.</a:t>
            </a:r>
            <a:endParaRPr lang="en-US" sz="2200" dirty="0">
              <a:ea typeface="ヒラギノ角ゴ Pro W3" pitchFamily="-84" charset="-128"/>
            </a:endParaRPr>
          </a:p>
          <a:p>
            <a:pPr marL="0" indent="0">
              <a:spcBef>
                <a:spcPts val="600"/>
              </a:spcBef>
              <a:buNone/>
            </a:pPr>
            <a:endParaRPr lang="en-US" sz="2200" dirty="0">
              <a:ea typeface="ヒラギノ角ゴ Pro W3" pitchFamily="-84" charset="-128"/>
            </a:endParaRPr>
          </a:p>
        </p:txBody>
      </p:sp>
    </p:spTree>
    <p:extLst>
      <p:ext uri="{BB962C8B-B14F-4D97-AF65-F5344CB8AC3E}">
        <p14:creationId xmlns:p14="http://schemas.microsoft.com/office/powerpoint/2010/main" xmlns="" val="14842875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wrap="square">
            <a:noAutofit/>
          </a:bodyPr>
          <a:lstStyle/>
          <a:p>
            <a:r>
              <a:rPr lang="en-IN" sz="2800" dirty="0">
                <a:latin typeface="+mj-lt"/>
              </a:rPr>
              <a:t>18.2 </a:t>
            </a:r>
            <a:r>
              <a:rPr lang="el-GR" sz="2800" dirty="0">
                <a:latin typeface="+mj-lt"/>
              </a:rPr>
              <a:t>Προϊόν Ισορροπίας και Εμπορικό Ισοζύγιο</a:t>
            </a:r>
            <a:r>
              <a:rPr lang="en-IN" sz="2800" dirty="0">
                <a:latin typeface="+mj-lt"/>
              </a:rPr>
              <a:t> (1 </a:t>
            </a:r>
            <a:r>
              <a:rPr lang="el-GR" sz="2800" dirty="0">
                <a:latin typeface="+mj-lt"/>
              </a:rPr>
              <a:t>από</a:t>
            </a:r>
            <a:r>
              <a:rPr lang="en-IN" sz="2800" dirty="0">
                <a:latin typeface="+mj-lt"/>
              </a:rPr>
              <a:t> 2)</a:t>
            </a:r>
            <a:endParaRPr lang="en-US" sz="2800" dirty="0">
              <a:latin typeface="+mj-lt"/>
            </a:endParaRPr>
          </a:p>
        </p:txBody>
      </p:sp>
      <p:sp>
        <p:nvSpPr>
          <p:cNvPr id="5" name="Content Placeholder 4"/>
          <p:cNvSpPr>
            <a:spLocks noGrp="1"/>
          </p:cNvSpPr>
          <p:nvPr>
            <p:ph idx="1"/>
          </p:nvPr>
        </p:nvSpPr>
        <p:spPr>
          <a:xfrm>
            <a:off x="457200" y="1406604"/>
            <a:ext cx="8229600" cy="738664"/>
          </a:xfrm>
        </p:spPr>
        <p:txBody>
          <a:bodyPr>
            <a:noAutofit/>
          </a:bodyPr>
          <a:lstStyle/>
          <a:p>
            <a:r>
              <a:rPr lang="el-GR" sz="2200" dirty="0">
                <a:ea typeface="ヒラギノ角ゴ Pro W3" pitchFamily="-84" charset="-128"/>
              </a:rPr>
              <a:t>Δεδομένου ότι</a:t>
            </a:r>
            <a:r>
              <a:rPr lang="en-US" sz="2200" dirty="0">
                <a:ea typeface="ヒラギノ角ゴ Pro W3" pitchFamily="-84" charset="-128"/>
              </a:rPr>
              <a:t> </a:t>
            </a:r>
            <a:r>
              <a:rPr lang="en-US" sz="2200" i="1" dirty="0">
                <a:ea typeface="ヒラギノ角ゴ Pro W3" pitchFamily="-84" charset="-128"/>
              </a:rPr>
              <a:t>Y</a:t>
            </a:r>
            <a:r>
              <a:rPr lang="en-US" sz="2200" dirty="0">
                <a:ea typeface="ヒラギノ角ゴ Pro W3" pitchFamily="-84" charset="-128"/>
              </a:rPr>
              <a:t> = </a:t>
            </a:r>
            <a:r>
              <a:rPr lang="en-US" sz="2200" i="1" dirty="0">
                <a:ea typeface="ヒラギノ角ゴ Pro W3" pitchFamily="-84" charset="-128"/>
              </a:rPr>
              <a:t>Z</a:t>
            </a:r>
            <a:r>
              <a:rPr lang="en-US" sz="2200" dirty="0">
                <a:ea typeface="ヒラギノ角ゴ Pro W3" pitchFamily="-84" charset="-128"/>
              </a:rPr>
              <a:t>, </a:t>
            </a:r>
            <a:r>
              <a:rPr lang="el-GR" sz="2200" dirty="0">
                <a:ea typeface="ヒラギノ角ゴ Pro W3" pitchFamily="-84" charset="-128"/>
              </a:rPr>
              <a:t>η συνθήκη ισορροπίας για το προϊόν μπορεί να εκφραστεί ως:</a:t>
            </a:r>
            <a:endParaRPr lang="en-US" sz="2200" dirty="0">
              <a:ea typeface="ヒラギノ角ゴ Pro W3" pitchFamily="-84" charset="-128"/>
            </a:endParaRPr>
          </a:p>
        </p:txBody>
      </p:sp>
      <mc:AlternateContent xmlns:mc="http://schemas.openxmlformats.org/markup-compatibility/2006">
        <mc:Choice xmlns:a14="http://schemas.microsoft.com/office/drawing/2010/main" xmlns="" Requires="a14">
          <p:sp>
            <p:nvSpPr>
              <p:cNvPr id="3" name="Object 2"/>
              <p:cNvSpPr txBox="1"/>
              <p:nvPr/>
            </p:nvSpPr>
            <p:spPr>
              <a:xfrm>
                <a:off x="737797" y="2379757"/>
                <a:ext cx="7796603" cy="738664"/>
              </a:xfrm>
              <a:prstGeom prst="rect">
                <a:avLst/>
              </a:prstGeom>
            </p:spPr>
            <p:txBody>
              <a:bodyPr>
                <a:normAutofit/>
              </a:bodyPr>
              <a:lstStyle/>
              <a:p>
                <a:pPr/>
                <a14:m>
                  <m:oMathPara xmlns:m="http://schemas.openxmlformats.org/officeDocument/2006/math">
                    <m:oMathParaPr>
                      <m:jc m:val="left"/>
                    </m:oMathParaPr>
                    <m:oMath xmlns:m="http://schemas.openxmlformats.org/officeDocument/2006/math">
                      <m:r>
                        <a:rPr lang="en-US" i="1" smtClean="0">
                          <a:solidFill>
                            <a:srgbClr val="000000"/>
                          </a:solidFill>
                          <a:latin typeface="Cambria Math" panose="02040503050406030204" pitchFamily="18" charset="0"/>
                        </a:rPr>
                        <m:t>𝑌</m:t>
                      </m:r>
                      <m:r>
                        <a:rPr lang="en-US" i="1" smtClean="0">
                          <a:solidFill>
                            <a:srgbClr val="000000"/>
                          </a:solidFill>
                          <a:latin typeface="Cambria Math" panose="02040503050406030204" pitchFamily="18" charset="0"/>
                        </a:rPr>
                        <m:t>=</m:t>
                      </m:r>
                      <m:r>
                        <a:rPr lang="en-US" i="1" smtClean="0">
                          <a:solidFill>
                            <a:srgbClr val="000000"/>
                          </a:solidFill>
                          <a:latin typeface="Cambria Math" panose="02040503050406030204" pitchFamily="18" charset="0"/>
                        </a:rPr>
                        <m:t>𝐶</m:t>
                      </m:r>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𝑌</m:t>
                          </m:r>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𝑇</m:t>
                          </m:r>
                        </m:e>
                      </m:d>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𝐼</m:t>
                      </m:r>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𝑌</m:t>
                          </m:r>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𝑟</m:t>
                          </m:r>
                        </m:e>
                      </m:d>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𝐺</m:t>
                      </m:r>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𝐼𝑀</m:t>
                      </m:r>
                      <m:f>
                        <m:fPr>
                          <m:ctrlPr>
                            <a:rPr lang="en-US" i="1">
                              <a:solidFill>
                                <a:srgbClr val="000000"/>
                              </a:solidFill>
                              <a:latin typeface="Cambria Math" panose="02040503050406030204" pitchFamily="18" charset="0"/>
                            </a:rPr>
                          </m:ctrlPr>
                        </m:fPr>
                        <m:num>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𝑌</m:t>
                              </m:r>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𝜀</m:t>
                              </m:r>
                            </m:e>
                          </m:d>
                        </m:num>
                        <m:den>
                          <m:r>
                            <a:rPr lang="en-US" i="1">
                              <a:solidFill>
                                <a:srgbClr val="000000"/>
                              </a:solidFill>
                              <a:latin typeface="Cambria Math" panose="02040503050406030204" pitchFamily="18" charset="0"/>
                            </a:rPr>
                            <m:t>𝜀</m:t>
                          </m:r>
                        </m:den>
                      </m:f>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𝑋</m:t>
                      </m:r>
                      <m:d>
                        <m:dPr>
                          <m:ctrlPr>
                            <a:rPr lang="en-US" i="1">
                              <a:solidFill>
                                <a:srgbClr val="000000"/>
                              </a:solidFill>
                              <a:latin typeface="Cambria Math" panose="02040503050406030204" pitchFamily="18" charset="0"/>
                            </a:rPr>
                          </m:ctrlPr>
                        </m:dPr>
                        <m:e>
                          <m:sSup>
                            <m:sSupPr>
                              <m:ctrlPr>
                                <a:rPr lang="en-US" i="1">
                                  <a:solidFill>
                                    <a:srgbClr val="000000"/>
                                  </a:solidFill>
                                  <a:latin typeface="Cambria Math" panose="02040503050406030204" pitchFamily="18" charset="0"/>
                                </a:rPr>
                              </m:ctrlPr>
                            </m:sSupPr>
                            <m:e>
                              <m:r>
                                <a:rPr lang="en-US" i="1">
                                  <a:solidFill>
                                    <a:srgbClr val="000000"/>
                                  </a:solidFill>
                                  <a:latin typeface="Cambria Math" panose="02040503050406030204" pitchFamily="18" charset="0"/>
                                </a:rPr>
                                <m:t>𝑌</m:t>
                              </m:r>
                            </m:e>
                            <m:sup>
                              <m:r>
                                <a:rPr lang="en-US" i="1">
                                  <a:solidFill>
                                    <a:srgbClr val="000000"/>
                                  </a:solidFill>
                                  <a:latin typeface="Cambria Math" panose="02040503050406030204" pitchFamily="18" charset="0"/>
                                </a:rPr>
                                <m:t>∗</m:t>
                              </m:r>
                            </m:sup>
                          </m:sSup>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𝜀</m:t>
                          </m:r>
                        </m:e>
                      </m:d>
                      <m:r>
                        <a:rPr lang="en-US" i="1">
                          <a:solidFill>
                            <a:srgbClr val="000000"/>
                          </a:solidFill>
                          <a:latin typeface="Cambria Math" panose="02040503050406030204" pitchFamily="18" charset="0"/>
                        </a:rPr>
                        <m:t>		</m:t>
                      </m:r>
                      <m:r>
                        <a:rPr lang="en-US" b="0" i="1" smtClean="0">
                          <a:solidFill>
                            <a:srgbClr val="000000"/>
                          </a:solidFill>
                          <a:latin typeface="Cambria Math" panose="02040503050406030204" pitchFamily="18" charset="0"/>
                        </a:rPr>
                        <m:t>                                       </m:t>
                      </m:r>
                      <m:d>
                        <m:dPr>
                          <m:ctrlPr>
                            <a:rPr lang="en-US" i="1">
                              <a:solidFill>
                                <a:srgbClr val="000000"/>
                              </a:solidFill>
                              <a:latin typeface="Cambria Math" panose="02040503050406030204" pitchFamily="18" charset="0"/>
                            </a:rPr>
                          </m:ctrlPr>
                        </m:dPr>
                        <m:e>
                          <m:r>
                            <a:rPr lang="en-US" i="1">
                              <a:solidFill>
                                <a:srgbClr val="000000"/>
                              </a:solidFill>
                              <a:latin typeface="Cambria Math" panose="02040503050406030204" pitchFamily="18" charset="0"/>
                            </a:rPr>
                            <m:t>18.4</m:t>
                          </m:r>
                        </m:e>
                      </m:d>
                    </m:oMath>
                  </m:oMathPara>
                </a14:m>
                <a:endParaRPr lang="en-US" dirty="0"/>
              </a:p>
            </p:txBody>
          </p:sp>
        </mc:Choice>
        <mc:Fallback>
          <p:sp>
            <p:nvSpPr>
              <p:cNvPr id="3" name="Object 2"/>
              <p:cNvSpPr txBox="1">
                <a:spLocks noRot="1" noChangeAspect="1" noMove="1" noResize="1" noEditPoints="1" noAdjustHandles="1" noChangeArrowheads="1" noChangeShapeType="1" noTextEdit="1"/>
              </p:cNvSpPr>
              <p:nvPr/>
            </p:nvSpPr>
            <p:spPr>
              <a:xfrm>
                <a:off x="737797" y="2379757"/>
                <a:ext cx="7796603" cy="738664"/>
              </a:xfrm>
              <a:prstGeom prst="rect">
                <a:avLst/>
              </a:prstGeom>
              <a:blipFill>
                <a:blip r:embed="rId3" cstate="print"/>
                <a:stretch>
                  <a:fillRect/>
                </a:stretch>
              </a:blipFill>
            </p:spPr>
            <p:txBody>
              <a:bodyPr/>
              <a:lstStyle/>
              <a:p>
                <a:r>
                  <a:rPr lang="en-US">
                    <a:noFill/>
                  </a:rPr>
                  <a:t> </a:t>
                </a:r>
              </a:p>
            </p:txBody>
          </p:sp>
        </mc:Fallback>
      </mc:AlternateContent>
      <p:sp>
        <p:nvSpPr>
          <p:cNvPr id="6" name="Content Placeholder 5"/>
          <p:cNvSpPr>
            <a:spLocks noGrp="1"/>
          </p:cNvSpPr>
          <p:nvPr>
            <p:ph idx="13"/>
          </p:nvPr>
        </p:nvSpPr>
        <p:spPr>
          <a:xfrm>
            <a:off x="457200" y="3311604"/>
            <a:ext cx="8229600" cy="1107996"/>
          </a:xfrm>
        </p:spPr>
        <p:txBody>
          <a:bodyPr>
            <a:noAutofit/>
          </a:bodyPr>
          <a:lstStyle/>
          <a:p>
            <a:r>
              <a:rPr lang="el-GR" sz="2200" dirty="0">
                <a:ea typeface="ヒラギノ角ゴ Pro W3" pitchFamily="-84" charset="-128"/>
              </a:rPr>
              <a:t>Διαγραμματικά, το προϊόν ισορροπίας βρίσκεται στο σημείο όπου η ζήτηση ισούται με την παραγωγή, η τομή της ZZ και της γραμμής 45 μοιρών.</a:t>
            </a:r>
            <a:endParaRPr lang="en-IN" sz="2200" dirty="0">
              <a:ea typeface="ヒラギノ角ゴ Pro W3" pitchFamily="-84" charset="-128"/>
            </a:endParaRPr>
          </a:p>
        </p:txBody>
      </p:sp>
    </p:spTree>
    <p:extLst>
      <p:ext uri="{BB962C8B-B14F-4D97-AF65-F5344CB8AC3E}">
        <p14:creationId xmlns:p14="http://schemas.microsoft.com/office/powerpoint/2010/main" xmlns="" val="2288879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wrap="square">
            <a:noAutofit/>
          </a:bodyPr>
          <a:lstStyle/>
          <a:p>
            <a:r>
              <a:rPr lang="en-IN" sz="2800" dirty="0">
                <a:latin typeface="+mj-lt"/>
              </a:rPr>
              <a:t>18.2 </a:t>
            </a:r>
            <a:r>
              <a:rPr lang="el-GR" sz="2800" dirty="0">
                <a:latin typeface="+mj-lt"/>
              </a:rPr>
              <a:t>Προϊόν Ισορροπίας και Εμπορικό Ισοζύγιο</a:t>
            </a:r>
            <a:r>
              <a:rPr lang="en-IN" sz="2800" dirty="0">
                <a:latin typeface="+mj-lt"/>
              </a:rPr>
              <a:t> (2 </a:t>
            </a:r>
            <a:r>
              <a:rPr lang="el-GR" sz="2800" dirty="0">
                <a:latin typeface="+mj-lt"/>
              </a:rPr>
              <a:t>από</a:t>
            </a:r>
            <a:r>
              <a:rPr lang="en-IN" sz="2800" dirty="0">
                <a:latin typeface="+mj-lt"/>
              </a:rPr>
              <a:t> 2)</a:t>
            </a:r>
            <a:endParaRPr lang="en-US" sz="2800" dirty="0">
              <a:latin typeface="+mj-lt"/>
            </a:endParaRPr>
          </a:p>
        </p:txBody>
      </p:sp>
      <p:sp>
        <p:nvSpPr>
          <p:cNvPr id="3" name="Content Placeholder 2"/>
          <p:cNvSpPr>
            <a:spLocks noGrp="1"/>
          </p:cNvSpPr>
          <p:nvPr>
            <p:ph idx="1"/>
          </p:nvPr>
        </p:nvSpPr>
        <p:spPr>
          <a:xfrm>
            <a:off x="457200" y="990600"/>
            <a:ext cx="8229600" cy="371475"/>
          </a:xfrm>
        </p:spPr>
        <p:txBody>
          <a:bodyPr wrap="square">
            <a:noAutofit/>
          </a:bodyPr>
          <a:lstStyle/>
          <a:p>
            <a:pPr marL="0" indent="0">
              <a:spcBef>
                <a:spcPts val="525"/>
              </a:spcBef>
              <a:buNone/>
            </a:pPr>
            <a:r>
              <a:rPr lang="el-GR" sz="2200" b="1" dirty="0">
                <a:ea typeface="ヒラギノ角ゴ Pro W3" pitchFamily="-84" charset="-128"/>
              </a:rPr>
              <a:t>Απεικόνιση</a:t>
            </a:r>
            <a:r>
              <a:rPr lang="en-IN" sz="2200" b="1" dirty="0">
                <a:ea typeface="ヒラギノ角ゴ Pro W3" pitchFamily="-84" charset="-128"/>
              </a:rPr>
              <a:t> 18.2 </a:t>
            </a:r>
            <a:r>
              <a:rPr lang="el-GR" sz="2200" dirty="0">
                <a:ea typeface="ヒラギノ角ゴ Pro W3" pitchFamily="-84" charset="-128"/>
              </a:rPr>
              <a:t>Προϊόν Ισορροπίας και Καθαρές Εξαγωγές</a:t>
            </a:r>
            <a:endParaRPr lang="en-IN" sz="2200" dirty="0">
              <a:ea typeface="ヒラギノ角ゴ Pro W3" pitchFamily="-84" charset="-128"/>
            </a:endParaRPr>
          </a:p>
        </p:txBody>
      </p:sp>
      <p:sp>
        <p:nvSpPr>
          <p:cNvPr id="6" name="Content Placeholder 5"/>
          <p:cNvSpPr>
            <a:spLocks noGrp="1"/>
          </p:cNvSpPr>
          <p:nvPr>
            <p:ph idx="13"/>
          </p:nvPr>
        </p:nvSpPr>
        <p:spPr>
          <a:xfrm>
            <a:off x="457200" y="1828800"/>
            <a:ext cx="3048000" cy="3810000"/>
          </a:xfrm>
        </p:spPr>
        <p:txBody>
          <a:bodyPr>
            <a:noAutofit/>
          </a:bodyPr>
          <a:lstStyle/>
          <a:p>
            <a:pPr marL="0" indent="0">
              <a:buNone/>
            </a:pPr>
            <a:r>
              <a:rPr lang="el-GR" sz="1800" dirty="0"/>
              <a:t>Η αγορά αγαθών βρίσκεται σε ισορροπία όταν η εγχώρια παραγωγή είναι ίση με τη ζήτηση για εγχώρια αγαθά. </a:t>
            </a:r>
            <a:endParaRPr lang="el-GR" sz="1800" dirty="0" smtClean="0"/>
          </a:p>
          <a:p>
            <a:pPr marL="0" indent="0">
              <a:buNone/>
            </a:pPr>
            <a:r>
              <a:rPr lang="el-GR" sz="1800" dirty="0" smtClean="0"/>
              <a:t>Στο </a:t>
            </a:r>
            <a:r>
              <a:rPr lang="el-GR" sz="1800" dirty="0"/>
              <a:t>επίπεδο ισορροπίας προϊόντος, το εμπορικό ισοζύγιο μπορεί να παρουσιάζει έλλειμμα ή πλεόνασμα</a:t>
            </a:r>
            <a:r>
              <a:rPr lang="en-US" sz="1800" dirty="0"/>
              <a:t>.</a:t>
            </a:r>
          </a:p>
        </p:txBody>
      </p:sp>
      <p:pic>
        <p:nvPicPr>
          <p:cNvPr id="2050" name="Picture 2"/>
          <p:cNvPicPr>
            <a:picLocks noChangeAspect="1" noChangeArrowheads="1"/>
          </p:cNvPicPr>
          <p:nvPr/>
        </p:nvPicPr>
        <p:blipFill>
          <a:blip r:embed="rId3" cstate="print"/>
          <a:srcRect/>
          <a:stretch>
            <a:fillRect/>
          </a:stretch>
        </p:blipFill>
        <p:spPr bwMode="auto">
          <a:xfrm>
            <a:off x="4191000" y="1371600"/>
            <a:ext cx="3562688" cy="4943475"/>
          </a:xfrm>
          <a:prstGeom prst="rect">
            <a:avLst/>
          </a:prstGeom>
          <a:noFill/>
          <a:ln w="9525">
            <a:noFill/>
            <a:miter lim="800000"/>
            <a:headEnd/>
            <a:tailEnd/>
          </a:ln>
        </p:spPr>
      </p:pic>
    </p:spTree>
    <p:extLst>
      <p:ext uri="{BB962C8B-B14F-4D97-AF65-F5344CB8AC3E}">
        <p14:creationId xmlns:p14="http://schemas.microsoft.com/office/powerpoint/2010/main" xmlns="" val="4137735754"/>
      </p:ext>
    </p:extLst>
  </p:cSld>
  <p:clrMapOvr>
    <a:masterClrMapping/>
  </p:clrMapOvr>
</p:sld>
</file>

<file path=ppt/theme/theme1.xml><?xml version="1.0" encoding="utf-8"?>
<a:theme xmlns:a="http://schemas.openxmlformats.org/drawingml/2006/main" name="508 Lecture">
  <a:themeElements>
    <a:clrScheme name="Custom 7">
      <a:dk1>
        <a:sysClr val="windowText" lastClr="000000"/>
      </a:dk1>
      <a:lt1>
        <a:sysClr val="window" lastClr="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2.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11531</TotalTime>
  <Words>4796</Words>
  <Application>Microsoft Office PowerPoint</Application>
  <PresentationFormat>Προβολή στην οθόνη (4:3)</PresentationFormat>
  <Paragraphs>203</Paragraphs>
  <Slides>24</Slides>
  <Notes>23</Notes>
  <HiddenSlides>0</HiddenSlides>
  <MMClips>0</MMClips>
  <ScaleCrop>false</ScaleCrop>
  <HeadingPairs>
    <vt:vector size="4" baseType="variant">
      <vt:variant>
        <vt:lpstr>Θέμα</vt:lpstr>
      </vt:variant>
      <vt:variant>
        <vt:i4>1</vt:i4>
      </vt:variant>
      <vt:variant>
        <vt:lpstr>Τίτλοι διαφανειών</vt:lpstr>
      </vt:variant>
      <vt:variant>
        <vt:i4>24</vt:i4>
      </vt:variant>
    </vt:vector>
  </HeadingPairs>
  <TitlesOfParts>
    <vt:vector size="25" baseType="lpstr">
      <vt:lpstr>508 Lecture</vt:lpstr>
      <vt:lpstr>Μακροοικονομική</vt:lpstr>
      <vt:lpstr>Σχεδιάγραμμα Κεφαλαίου 18</vt:lpstr>
      <vt:lpstr>Η Αγορά Αγαθών σε μια Ανοιχτή Οικονομία</vt:lpstr>
      <vt:lpstr>18.1 Η Σχέση I S στην Ανοιχτή Οικονομία  (1 από 4)</vt:lpstr>
      <vt:lpstr>18.1 Η Σχέση I S στην Ανοιχτή Οικονομία  (2 από 4)</vt:lpstr>
      <vt:lpstr>18.1 Η Σχέση I S στην Ανοιχτή Οικονομία  (3 από 4)</vt:lpstr>
      <vt:lpstr>18.1 Η Σχέση I S στην Ανοιχτή Οικονομία  (4 από 4)</vt:lpstr>
      <vt:lpstr>18.2 Προϊόν Ισορροπίας και Εμπορικό Ισοζύγιο (1 από 2)</vt:lpstr>
      <vt:lpstr>18.2 Προϊόν Ισορροπίας και Εμπορικό Ισοζύγιο (2 από 2)</vt:lpstr>
      <vt:lpstr>18.3 Αύξηση της Ζήτησης – Εγχώριας ή Ξένης  (1 από 4)</vt:lpstr>
      <vt:lpstr>18.3 Αύξηση της Ζήτησης – Εγχώριας ή Ξένης  (2 από 4)</vt:lpstr>
      <vt:lpstr>18.3 Αύξηση της Ζήτησης –Εγχώριας ή Ξένης  (3 από 4)</vt:lpstr>
      <vt:lpstr>18.3 Αύξηση της Ζήτησης – Εγχώριας ή Ξένης  (4 από 4) </vt:lpstr>
      <vt:lpstr>ΠΛΑΙΣΙΟ ΕΠΙΚΕΝΤΡΩΣΗΣ: Το G20 και το Δημοσιονομικό Κίνητρο του 2009</vt:lpstr>
      <vt:lpstr>18.4 Υποτίμηση, Εμπορικό Ισοζύγιο και Προϊόν (1 από 4)</vt:lpstr>
      <vt:lpstr>18.4 Υποτίμηση, Εμπορικό Ισοζύγιο και Προϊόν (2 από 4)</vt:lpstr>
      <vt:lpstr>18.4 Υποτίμηση, Εμπορικό Ισοζύγιο και Προϊόν (3 από 4) </vt:lpstr>
      <vt:lpstr>18.4 Υποτίμηση, Εμπορικό Ισοζύγιο και Προϊόν (4 από 4) </vt:lpstr>
      <vt:lpstr>ΠΛΑΙΣΙΟ ΕΠΙΚΕΝΤΡΩΣΗΣ: Η εξαφάνιση του ελλείμματος τρεχουσών συναλλαγών στην Ελλάδα: Καλά ή κακά νέα; (1 από 2)</vt:lpstr>
      <vt:lpstr>ΠΛΑΙΣΙΟ ΕΠΙΚΕΝΤΡΩΣΗΣ: Η εξαφάνιση του ελλείμματος τρεχουσών συναλλαγών στην Ελλάδα: Καλά ή κακά νέα; (2 από 2)</vt:lpstr>
      <vt:lpstr>18.5 Αποταμίευση, Επένδυση και το Ισοζύγιο Τρεχουσών Συναλλαγών (1 από 2)</vt:lpstr>
      <vt:lpstr>18.5 Αποταμίευση, Επένδυση και το Ισοζύγιο Τρεχουσών Συναλλαγών (2 από 2) </vt:lpstr>
      <vt:lpstr>ΠΑΡΑΡΤΗΜΑ: Εξαγωγή της Συνθήκης  Marshall-Lerner</vt:lpstr>
      <vt:lpstr>Copyright</vt:lpstr>
    </vt:vector>
  </TitlesOfParts>
  <Company>Pearson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Macroeconomics, Eighth Edition, Chapter 18, The Goods Market in an Open Economy</dc:title>
  <dc:subject>Economics</dc:subject>
  <dc:creator>Blanchard</dc:creator>
  <cp:keywords>Economics</cp:keywords>
  <cp:lastModifiedBy>VOTIS</cp:lastModifiedBy>
  <cp:revision>4920</cp:revision>
  <dcterms:created xsi:type="dcterms:W3CDTF">2014-07-14T20:04:21Z</dcterms:created>
  <dcterms:modified xsi:type="dcterms:W3CDTF">2022-05-21T14:09:38Z</dcterms:modified>
</cp:coreProperties>
</file>