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16"/>
  </p:notesMasterIdLst>
  <p:handoutMasterIdLst>
    <p:handoutMasterId r:id="rId17"/>
  </p:handoutMasterIdLst>
  <p:sldIdLst>
    <p:sldId id="281" r:id="rId5"/>
    <p:sldId id="283" r:id="rId6"/>
    <p:sldId id="290" r:id="rId7"/>
    <p:sldId id="291" r:id="rId8"/>
    <p:sldId id="292" r:id="rId9"/>
    <p:sldId id="293" r:id="rId10"/>
    <p:sldId id="294" r:id="rId11"/>
    <p:sldId id="295" r:id="rId12"/>
    <p:sldId id="297" r:id="rId13"/>
    <p:sldId id="298" r:id="rId14"/>
    <p:sldId id="29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21" autoAdjust="0"/>
    <p:restoredTop sz="94879" autoAdjust="0"/>
  </p:normalViewPr>
  <p:slideViewPr>
    <p:cSldViewPr snapToGrid="0">
      <p:cViewPr varScale="1">
        <p:scale>
          <a:sx n="109" d="100"/>
          <a:sy n="109" d="100"/>
        </p:scale>
        <p:origin x="-63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FE048-FAD0-D943-9A17-3C4CB7633182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7812-3409-784D-BAE7-ABE53735D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503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922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439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2363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47299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34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9439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745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15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3423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7A7F58C7-D277-8F14-F024-4B41D20D0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9144000" cy="2286000"/>
          </a:xfr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35224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2816" y="457200"/>
            <a:ext cx="4837176" cy="1993392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6B8CBAD6-FC79-B2BB-0B67-26429A6D4C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882" y="0"/>
            <a:ext cx="6115050" cy="6858000"/>
          </a:xfrm>
          <a:prstGeom prst="parallelogram">
            <a:avLst/>
          </a:prstGeom>
          <a:ln>
            <a:noFill/>
          </a:ln>
        </p:spPr>
        <p:txBody>
          <a:bodyPr tIns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818" y="2752344"/>
            <a:ext cx="4837174" cy="313639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34796A3-781D-5244-DAB8-2D6EE0AC3B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562817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42259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99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762000"/>
            <a:ext cx="5066250" cy="2900680"/>
          </a:xfrm>
        </p:spPr>
        <p:txBody>
          <a:bodyPr anchor="b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82836803-D9E6-3DF1-3B90-1E7E677CC7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6086167" y="-22225"/>
            <a:ext cx="6080760" cy="6902450"/>
          </a:xfrm>
          <a:prstGeom prst="parallelogram">
            <a:avLst/>
          </a:prstGeom>
          <a:ln>
            <a:noFill/>
          </a:ln>
        </p:spPr>
        <p:txBody>
          <a:bodyPr lIns="0" tIns="0">
            <a:normAutofit/>
          </a:bodyPr>
          <a:lstStyle>
            <a:lvl1pPr marL="0" indent="0" algn="l">
              <a:buNone/>
              <a:defRPr sz="2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7600" y="4145280"/>
            <a:ext cx="5066250" cy="6908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200000" scaled="0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24186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425" y="466344"/>
            <a:ext cx="6241651" cy="1710354"/>
          </a:xfrm>
        </p:spPr>
        <p:txBody>
          <a:bodyPr bIns="0" anchor="ctr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511A5385-FB23-93A8-2B8F-9887244244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783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2426" y="2286000"/>
            <a:ext cx="6241650" cy="347472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1pPr>
            <a:lvl2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2pPr>
            <a:lvl3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3pPr>
            <a:lvl4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4pPr>
            <a:lvl5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E25A87-9155-9E07-878F-CEC0B137C2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291586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7894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43000"/>
            <a:ext cx="9144000" cy="2286000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5198"/>
            <a:ext cx="9144000" cy="683219"/>
          </a:xfrm>
          <a:gradFill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563727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9577E27-B60E-C6DD-BAAF-5CCC3D59E5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xmlns="" id="{964CA031-27E0-D0AA-1451-A904CCF234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2024781"/>
            <a:ext cx="5212079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xmlns="" id="{81FE0D7D-86B7-CCD2-A7A1-70E95846B5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5290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2D2DE411-9D7C-15AE-0B59-F26B2BF8C5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24781"/>
            <a:ext cx="2878394" cy="4137189"/>
          </a:xfrm>
        </p:spPr>
        <p:txBody>
          <a:bodyPr>
            <a:normAutofit/>
          </a:bodyPr>
          <a:lstStyle>
            <a:lvl1pPr marL="3429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eriod"/>
              <a:defRPr sz="1800">
                <a:latin typeface="+mn-lt"/>
              </a:defRPr>
            </a:lvl1pPr>
            <a:lvl2pPr marL="8001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eriod"/>
              <a:defRPr sz="1800">
                <a:latin typeface="+mn-lt"/>
              </a:defRPr>
            </a:lvl2pPr>
            <a:lvl3pPr marL="12573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arenR"/>
              <a:defRPr sz="1800">
                <a:latin typeface="+mn-lt"/>
              </a:defRPr>
            </a:lvl3pPr>
            <a:lvl4pPr marL="17145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arenR"/>
              <a:defRPr sz="1800">
                <a:latin typeface="+mn-lt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xmlns="" id="{60FEDE7C-502F-ECFE-4136-E99206849C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7852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48056"/>
            <a:ext cx="6172200" cy="1581912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xmlns="" id="{5F30E2A0-23EF-51B1-8ABD-00429EEA06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257063"/>
            <a:ext cx="4894006" cy="390490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AF15552F-C66B-341F-2D37-0389710BA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0938" y="-22225"/>
            <a:ext cx="4714875" cy="68802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D8DCC6D-8B88-7BE0-7240-F743AE09EC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93814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5438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xmlns="" id="{9C3ED3BF-FF6B-07FA-72C4-F6102A8558A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6074" y="2106591"/>
            <a:ext cx="2067045" cy="3633787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xmlns="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483980" y="2106591"/>
            <a:ext cx="7869820" cy="40167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15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xmlns="" id="{A524C1E0-92FE-D7D2-83A7-46D29A83887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427E0367-8E38-8905-DC9A-D0C376A591A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19464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3D847DE-29F2-8ABB-1718-34BED4F377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703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xmlns="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13186" y="2107800"/>
            <a:ext cx="10965628" cy="39201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6099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76EE6F3F-63EB-5C0E-2307-3B7CBBA1C3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437" y="400485"/>
            <a:ext cx="9467127" cy="2527911"/>
          </a:xfrm>
        </p:spPr>
        <p:txBody>
          <a:bodyPr anchor="b">
            <a:noAutofit/>
          </a:bodyPr>
          <a:lstStyle>
            <a:lvl1pPr algn="ctr">
              <a:spcBef>
                <a:spcPts val="100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12DA517-30B0-BC62-0422-F995FB918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2075" y="3738622"/>
            <a:ext cx="9467850" cy="2527911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16296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841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287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75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170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860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791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37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680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659" r:id="rId20"/>
    <p:sldLayoutId id="2147483650" r:id="rId21"/>
    <p:sldLayoutId id="2147483649" r:id="rId22"/>
    <p:sldLayoutId id="2147483662" r:id="rId23"/>
    <p:sldLayoutId id="2147483663" r:id="rId24"/>
    <p:sldLayoutId id="2147483652" r:id="rId25"/>
    <p:sldLayoutId id="2147483666" r:id="rId26"/>
    <p:sldLayoutId id="2147483664" r:id="rId27"/>
    <p:sldLayoutId id="2147483665" r:id="rId28"/>
    <p:sldLayoutId id="2147483661" r:id="rId2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F20A922B-22EC-7FD8-FA8C-2FFAC558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5258" y="446314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500" dirty="0" err="1" smtClean="0">
                <a:solidFill>
                  <a:srgbClr val="EBEBEB"/>
                </a:solidFill>
              </a:rPr>
              <a:t>Jaccard</a:t>
            </a:r>
            <a:r>
              <a:rPr lang="en-US" sz="4500" dirty="0" smtClean="0">
                <a:solidFill>
                  <a:srgbClr val="EBEBEB"/>
                </a:solidFill>
              </a:rPr>
              <a:t> similarity</a:t>
            </a:r>
            <a:endParaRPr lang="en-US" sz="4500" dirty="0">
              <a:solidFill>
                <a:srgbClr val="EBEBEB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FCCBCA-B2DC-56BC-E341-AB15937C0518}"/>
              </a:ext>
            </a:extLst>
          </p:cNvPr>
          <p:cNvSpPr txBox="1"/>
          <p:nvPr/>
        </p:nvSpPr>
        <p:spPr>
          <a:xfrm>
            <a:off x="4811052" y="3645266"/>
            <a:ext cx="5222326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cap="all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Stats II- Andreas </a:t>
            </a:r>
            <a:r>
              <a:rPr lang="en-US" sz="2000" cap="all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kollias</a:t>
            </a:r>
            <a:endParaRPr lang="en-US" sz="2000" cap="all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xmlns="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7" descr="abstract image">
            <a:extLst>
              <a:ext uri="{FF2B5EF4-FFF2-40B4-BE49-F238E27FC236}">
                <a16:creationId xmlns:a16="http://schemas.microsoft.com/office/drawing/2014/main" xmlns="" id="{782ED2F6-AFB3-9199-3999-2B5E4BAF24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2216" r="21022" b="-2"/>
          <a:stretch/>
        </p:blipFill>
        <p:spPr>
          <a:xfrm>
            <a:off x="2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926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457200"/>
            <a:ext cx="10729432" cy="935502"/>
          </a:xfrm>
        </p:spPr>
        <p:txBody>
          <a:bodyPr/>
          <a:lstStyle/>
          <a:p>
            <a:r>
              <a:rPr lang="en-US" b="1" dirty="0" smtClean="0"/>
              <a:t>Generalized </a:t>
            </a:r>
            <a:r>
              <a:rPr lang="en-US" b="1" dirty="0" err="1" smtClean="0"/>
              <a:t>Jaccard</a:t>
            </a:r>
            <a:r>
              <a:rPr lang="en-US" b="1" dirty="0" smtClean="0"/>
              <a:t> Similarity for Term Frequency Vectors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22217" y="1471748"/>
            <a:ext cx="8586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If you have two term frequency vectors:</a:t>
            </a:r>
            <a:br>
              <a:rPr lang="en-US" b="1" dirty="0" smtClean="0"/>
            </a:br>
            <a:endParaRPr lang="en-US" b="1" dirty="0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0837" y="5351780"/>
            <a:ext cx="3600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3177" y="2120663"/>
          <a:ext cx="11301277" cy="2534686"/>
        </p:xfrm>
        <a:graphic>
          <a:graphicData uri="http://schemas.openxmlformats.org/drawingml/2006/table">
            <a:tbl>
              <a:tblPr/>
              <a:tblGrid>
                <a:gridCol w="8064321"/>
                <a:gridCol w="1066511"/>
                <a:gridCol w="720363"/>
                <a:gridCol w="562316"/>
                <a:gridCol w="887766"/>
              </a:tblGrid>
              <a:tr h="136471">
                <a:tc>
                  <a:txBody>
                    <a:bodyPr/>
                    <a:lstStyle/>
                    <a:p>
                      <a:r>
                        <a:rPr lang="en-US" sz="1100" b="1" dirty="0"/>
                        <a:t>Text info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DIPLOMACY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WAR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PEACE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ECONOMY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54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dirty="0" err="1"/>
                        <a:t>Veronika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Melkozerova</a:t>
                      </a:r>
                      <a:r>
                        <a:rPr lang="en-US" sz="1200" dirty="0"/>
                        <a:t> | </a:t>
                      </a:r>
                      <a:r>
                        <a:rPr lang="en-US" sz="1200" b="1" dirty="0"/>
                        <a:t>I was defending the dignity of Ukraine: </a:t>
                      </a:r>
                      <a:r>
                        <a:rPr lang="en-US" sz="1200" b="1" dirty="0" err="1"/>
                        <a:t>Zelenskyy</a:t>
                      </a:r>
                      <a:r>
                        <a:rPr lang="en-US" sz="1200" b="1" dirty="0"/>
                        <a:t> addresses bust-up with Trump and Vance</a:t>
                      </a:r>
                      <a:r>
                        <a:rPr lang="en-US" sz="1200" dirty="0"/>
                        <a:t> | </a:t>
                      </a:r>
                      <a:r>
                        <a:rPr lang="en-US" sz="1200" dirty="0" smtClean="0"/>
                        <a:t>2025-03-24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97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dirty="0"/>
                        <a:t>Geoffrey Smith | </a:t>
                      </a:r>
                      <a:r>
                        <a:rPr lang="en-US" sz="1200" b="1" dirty="0"/>
                        <a:t>Turkey scrambles to stop financial rout</a:t>
                      </a:r>
                      <a:r>
                        <a:rPr lang="en-US" sz="1200" dirty="0"/>
                        <a:t> | </a:t>
                      </a:r>
                      <a:r>
                        <a:rPr lang="en-US" sz="1200" dirty="0" smtClean="0"/>
                        <a:t>2025-03-24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97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dirty="0" err="1"/>
                        <a:t>Ketrin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Jochecová</a:t>
                      </a:r>
                      <a:r>
                        <a:rPr lang="en-US" sz="1200" dirty="0"/>
                        <a:t> | </a:t>
                      </a:r>
                      <a:r>
                        <a:rPr lang="en-US" sz="1200" b="1" dirty="0"/>
                        <a:t>EU warns Turkey as </a:t>
                      </a:r>
                      <a:r>
                        <a:rPr lang="en-US" sz="1200" b="1" dirty="0" err="1"/>
                        <a:t>Erdoğans</a:t>
                      </a:r>
                      <a:r>
                        <a:rPr lang="en-US" sz="1200" b="1" dirty="0"/>
                        <a:t> repression </a:t>
                      </a:r>
                      <a:r>
                        <a:rPr lang="en-US" sz="1200" b="1" dirty="0" smtClean="0"/>
                        <a:t>intensifies</a:t>
                      </a:r>
                      <a:r>
                        <a:rPr lang="en-US" sz="1200" dirty="0" smtClean="0"/>
                        <a:t> | 2025-03-24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39286" y="5569523"/>
            <a:ext cx="4225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generalized </a:t>
            </a:r>
            <a:r>
              <a:rPr lang="en-US" dirty="0" err="1" smtClean="0"/>
              <a:t>Jaccard</a:t>
            </a:r>
            <a:r>
              <a:rPr lang="en-US" dirty="0" smtClean="0"/>
              <a:t> similarity is: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4362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457200"/>
            <a:ext cx="10729432" cy="935502"/>
          </a:xfrm>
        </p:spPr>
        <p:txBody>
          <a:bodyPr/>
          <a:lstStyle/>
          <a:p>
            <a:r>
              <a:rPr lang="en-US" b="1" dirty="0" smtClean="0"/>
              <a:t>Generalized </a:t>
            </a:r>
            <a:r>
              <a:rPr lang="en-US" b="1" dirty="0" err="1" smtClean="0"/>
              <a:t>Jaccard</a:t>
            </a:r>
            <a:r>
              <a:rPr lang="en-US" b="1" dirty="0" smtClean="0"/>
              <a:t> Similarity for Term Frequency Vectors</a:t>
            </a:r>
            <a:endParaRPr lang="en-US" b="1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8460" y="1337128"/>
            <a:ext cx="3600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3177" y="2120663"/>
          <a:ext cx="11301277" cy="2534686"/>
        </p:xfrm>
        <a:graphic>
          <a:graphicData uri="http://schemas.openxmlformats.org/drawingml/2006/table">
            <a:tbl>
              <a:tblPr/>
              <a:tblGrid>
                <a:gridCol w="8064321"/>
                <a:gridCol w="1066511"/>
                <a:gridCol w="720363"/>
                <a:gridCol w="562316"/>
                <a:gridCol w="887766"/>
              </a:tblGrid>
              <a:tr h="136471">
                <a:tc>
                  <a:txBody>
                    <a:bodyPr/>
                    <a:lstStyle/>
                    <a:p>
                      <a:r>
                        <a:rPr lang="en-US" sz="1100" b="1" dirty="0"/>
                        <a:t>Text info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DIPLOMACY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WAR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PEACE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ECONOMY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54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dirty="0" err="1"/>
                        <a:t>Veronika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Melkozerova</a:t>
                      </a:r>
                      <a:r>
                        <a:rPr lang="en-US" sz="1200" dirty="0"/>
                        <a:t> | </a:t>
                      </a:r>
                      <a:r>
                        <a:rPr lang="en-US" sz="1200" b="1" dirty="0"/>
                        <a:t>I was defending the dignity of Ukraine: </a:t>
                      </a:r>
                      <a:r>
                        <a:rPr lang="en-US" sz="1200" b="1" dirty="0" err="1"/>
                        <a:t>Zelenskyy</a:t>
                      </a:r>
                      <a:r>
                        <a:rPr lang="en-US" sz="1200" b="1" dirty="0"/>
                        <a:t> addresses bust-up with Trump and Vance</a:t>
                      </a:r>
                      <a:r>
                        <a:rPr lang="en-US" sz="1200" dirty="0"/>
                        <a:t> | </a:t>
                      </a:r>
                      <a:r>
                        <a:rPr lang="en-US" sz="1200" dirty="0" smtClean="0"/>
                        <a:t>2025-03-24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97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dirty="0"/>
                        <a:t>Geoffrey Smith | </a:t>
                      </a:r>
                      <a:r>
                        <a:rPr lang="en-US" sz="1200" b="1" dirty="0"/>
                        <a:t>Turkey scrambles to stop financial rout</a:t>
                      </a:r>
                      <a:r>
                        <a:rPr lang="en-US" sz="1200" dirty="0"/>
                        <a:t> | </a:t>
                      </a:r>
                      <a:r>
                        <a:rPr lang="en-US" sz="1200" dirty="0" smtClean="0"/>
                        <a:t>2025-03-24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97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dirty="0" err="1"/>
                        <a:t>Ketrin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Jochecová</a:t>
                      </a:r>
                      <a:r>
                        <a:rPr lang="en-US" sz="1200" dirty="0"/>
                        <a:t> | </a:t>
                      </a:r>
                      <a:r>
                        <a:rPr lang="en-US" sz="1200" b="1" dirty="0"/>
                        <a:t>EU warns Turkey as </a:t>
                      </a:r>
                      <a:r>
                        <a:rPr lang="en-US" sz="1200" b="1" dirty="0" err="1"/>
                        <a:t>Erdoğans</a:t>
                      </a:r>
                      <a:r>
                        <a:rPr lang="en-US" sz="1200" b="1" dirty="0"/>
                        <a:t> repression </a:t>
                      </a:r>
                      <a:r>
                        <a:rPr lang="en-US" sz="1200" b="1" dirty="0" smtClean="0"/>
                        <a:t>intensifies</a:t>
                      </a:r>
                      <a:r>
                        <a:rPr lang="en-US" sz="1200" dirty="0" smtClean="0"/>
                        <a:t> | 2025-03-24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14400" y="504928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 smtClean="0"/>
              <a:t>Jaccard</a:t>
            </a:r>
            <a:r>
              <a:rPr lang="en-US" sz="2800" b="1" dirty="0" smtClean="0"/>
              <a:t>(A,B)=0+1+0+0/4+3+2+8=1/17=0.058824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436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6" y="457200"/>
            <a:ext cx="10035426" cy="935502"/>
          </a:xfrm>
        </p:spPr>
        <p:txBody>
          <a:bodyPr/>
          <a:lstStyle/>
          <a:p>
            <a:r>
              <a:rPr lang="en-US" b="1" dirty="0" err="1" smtClean="0">
                <a:solidFill>
                  <a:srgbClr val="EBEBEB"/>
                </a:solidFill>
              </a:rPr>
              <a:t>Jaccard</a:t>
            </a:r>
            <a:r>
              <a:rPr lang="en-US" b="1" dirty="0" smtClean="0">
                <a:solidFill>
                  <a:srgbClr val="EBEBEB"/>
                </a:solidFill>
              </a:rPr>
              <a:t> similarity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B890F2-346E-F7BD-52DB-24A131F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2" y="2752344"/>
            <a:ext cx="10133900" cy="3136392"/>
          </a:xfrm>
        </p:spPr>
        <p:txBody>
          <a:bodyPr>
            <a:normAutofit/>
          </a:bodyPr>
          <a:lstStyle/>
          <a:p>
            <a:r>
              <a:rPr lang="en-US" b="1" cap="none" dirty="0" err="1" smtClean="0"/>
              <a:t>Jaccard</a:t>
            </a:r>
            <a:r>
              <a:rPr lang="en-US" b="1" cap="none" dirty="0" smtClean="0"/>
              <a:t> similarity</a:t>
            </a:r>
            <a:r>
              <a:rPr lang="en-US" cap="none" dirty="0" smtClean="0"/>
              <a:t> is a common proximity measurement used to compute the similarity between two objects, such as two text documents. 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xmlns="" val="339436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6" y="457200"/>
            <a:ext cx="10035426" cy="935502"/>
          </a:xfrm>
        </p:spPr>
        <p:txBody>
          <a:bodyPr/>
          <a:lstStyle/>
          <a:p>
            <a:r>
              <a:rPr lang="en-US" b="1" dirty="0" smtClean="0"/>
              <a:t>Common Applications of </a:t>
            </a:r>
            <a:r>
              <a:rPr lang="en-US" b="1" dirty="0" err="1" smtClean="0"/>
              <a:t>Jaccard</a:t>
            </a:r>
            <a:r>
              <a:rPr lang="en-US" b="1" dirty="0" smtClean="0"/>
              <a:t> Similarity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B890F2-346E-F7BD-52DB-24A131F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2" y="2752344"/>
            <a:ext cx="10133900" cy="3136392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sz="2400" b="1" cap="none" dirty="0" smtClean="0"/>
              <a:t>Document and text similarity</a:t>
            </a:r>
          </a:p>
          <a:p>
            <a:pPr marL="342900" indent="-342900"/>
            <a:r>
              <a:rPr lang="en-US" b="1" cap="none" dirty="0" smtClean="0"/>
              <a:t>Example: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/>
              <a:t>Compare term-frequency vectors to identify documents that discuss </a:t>
            </a:r>
            <a:r>
              <a:rPr lang="en-US" b="1" cap="none" dirty="0" smtClean="0"/>
              <a:t>similar topics</a:t>
            </a:r>
            <a:r>
              <a:rPr lang="en-US" cap="none" dirty="0" smtClean="0"/>
              <a:t> or express </a:t>
            </a:r>
            <a:r>
              <a:rPr lang="en-US" b="1" cap="none" dirty="0" smtClean="0"/>
              <a:t>similar sentiments</a:t>
            </a:r>
            <a:r>
              <a:rPr lang="en-US" cap="none" dirty="0" smtClean="0"/>
              <a:t>. </a:t>
            </a:r>
          </a:p>
          <a:p>
            <a:pPr marL="342900" indent="-342900"/>
            <a:r>
              <a:rPr lang="en-US" cap="none" dirty="0" smtClean="0"/>
              <a:t>These vectors may represent different themes (e.g., Economy vs. Healthcare) or tones (e.g., Critical vs. Supportive), enabling clustering or classification based on content or attitude.</a:t>
            </a:r>
            <a:endParaRPr lang="en-US" cap="none" dirty="0"/>
          </a:p>
        </p:txBody>
      </p:sp>
      <p:pic>
        <p:nvPicPr>
          <p:cNvPr id="2050" name="Picture 2" descr="Documents clustering – Text Mining with R – DataMathSt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2611" y="1528676"/>
            <a:ext cx="4625133" cy="2378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436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6" y="457200"/>
            <a:ext cx="10035426" cy="935502"/>
          </a:xfrm>
        </p:spPr>
        <p:txBody>
          <a:bodyPr/>
          <a:lstStyle/>
          <a:p>
            <a:r>
              <a:rPr lang="en-US" b="1" dirty="0" smtClean="0"/>
              <a:t>Common Applications of </a:t>
            </a:r>
            <a:r>
              <a:rPr lang="en-US" b="1" dirty="0" err="1" smtClean="0"/>
              <a:t>Jaccard</a:t>
            </a:r>
            <a:r>
              <a:rPr lang="en-US" b="1" dirty="0" smtClean="0"/>
              <a:t> Similarity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B890F2-346E-F7BD-52DB-24A131F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35" y="1985991"/>
            <a:ext cx="5996857" cy="3136392"/>
          </a:xfrm>
        </p:spPr>
        <p:txBody>
          <a:bodyPr>
            <a:noAutofit/>
          </a:bodyPr>
          <a:lstStyle/>
          <a:p>
            <a:r>
              <a:rPr lang="en-US" sz="2000" b="1" cap="none" dirty="0" smtClean="0"/>
              <a:t>Recommender systems</a:t>
            </a:r>
          </a:p>
          <a:p>
            <a:r>
              <a:rPr lang="en-US" sz="1600" cap="none" dirty="0" smtClean="0"/>
              <a:t>Used to find similar users or items based on:</a:t>
            </a:r>
          </a:p>
          <a:p>
            <a:pPr lvl="1"/>
            <a:r>
              <a:rPr lang="en-US" sz="1600" cap="none" dirty="0" smtClean="0"/>
              <a:t>Items users interacted with</a:t>
            </a:r>
          </a:p>
          <a:p>
            <a:pPr lvl="1"/>
            <a:r>
              <a:rPr lang="en-US" sz="1600" cap="none" dirty="0" smtClean="0"/>
              <a:t>Tags or categories</a:t>
            </a:r>
          </a:p>
          <a:p>
            <a:pPr lvl="1"/>
            <a:r>
              <a:rPr lang="en-US" sz="1600" cap="none" dirty="0" smtClean="0"/>
              <a:t>Search behavior</a:t>
            </a:r>
          </a:p>
          <a:p>
            <a:r>
              <a:rPr lang="en-US" sz="1600" b="1" cap="none" dirty="0" smtClean="0"/>
              <a:t>Example:</a:t>
            </a:r>
            <a:r>
              <a:rPr lang="en-US" sz="1600" cap="none" dirty="0" smtClean="0"/>
              <a:t/>
            </a:r>
            <a:br>
              <a:rPr lang="en-US" sz="1600" cap="none" dirty="0" smtClean="0"/>
            </a:br>
            <a:r>
              <a:rPr lang="en-US" sz="1600" cap="none" dirty="0" smtClean="0"/>
              <a:t>find users who liked a similar set of movies (collaborative filtering*).</a:t>
            </a:r>
          </a:p>
          <a:p>
            <a:endParaRPr lang="en-US" sz="1600" cap="none" dirty="0" smtClean="0"/>
          </a:p>
          <a:p>
            <a:pPr marL="342900" indent="-342900"/>
            <a:endParaRPr lang="en-US" sz="1600" cap="none" dirty="0"/>
          </a:p>
        </p:txBody>
      </p:sp>
      <p:pic>
        <p:nvPicPr>
          <p:cNvPr id="1026" name="Picture 2" descr="Collaborative Filtering In ML Made Simple [6 Different Approaches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031" y="2020389"/>
            <a:ext cx="5650893" cy="317862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252755" y="5216434"/>
            <a:ext cx="55909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*</a:t>
            </a:r>
            <a:r>
              <a:rPr lang="en-US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Collaborative filtering is an information retrieval method that recommends items to users based on how other users with similar preferences and behavior have interacted with that item.</a:t>
            </a:r>
            <a:endParaRPr lang="en-US" sz="1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36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6" y="457200"/>
            <a:ext cx="10035426" cy="935502"/>
          </a:xfrm>
        </p:spPr>
        <p:txBody>
          <a:bodyPr/>
          <a:lstStyle/>
          <a:p>
            <a:r>
              <a:rPr lang="en-US" b="1" dirty="0" smtClean="0"/>
              <a:t>Common Applications of </a:t>
            </a:r>
            <a:r>
              <a:rPr lang="en-US" b="1" dirty="0" err="1" smtClean="0"/>
              <a:t>Jaccard</a:t>
            </a:r>
            <a:r>
              <a:rPr lang="en-US" b="1" dirty="0" smtClean="0"/>
              <a:t> Similarity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B890F2-346E-F7BD-52DB-24A131F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35" y="1985991"/>
            <a:ext cx="5996857" cy="3136392"/>
          </a:xfrm>
        </p:spPr>
        <p:txBody>
          <a:bodyPr>
            <a:noAutofit/>
          </a:bodyPr>
          <a:lstStyle/>
          <a:p>
            <a:r>
              <a:rPr lang="en-US" sz="2000" b="1" cap="none" dirty="0" smtClean="0"/>
              <a:t>Entity resolution</a:t>
            </a:r>
          </a:p>
          <a:p>
            <a:r>
              <a:rPr lang="en-US" sz="1600" cap="none" dirty="0" smtClean="0"/>
              <a:t>Detect whether two profiles represent the same person (based on overlapping attributes like emails, names, or </a:t>
            </a:r>
            <a:r>
              <a:rPr lang="en-US" sz="1600" cap="none" dirty="0" err="1" smtClean="0"/>
              <a:t>ips</a:t>
            </a:r>
            <a:r>
              <a:rPr lang="en-US" sz="1600" cap="none" dirty="0" smtClean="0"/>
              <a:t>).</a:t>
            </a:r>
          </a:p>
          <a:p>
            <a:r>
              <a:rPr lang="en-US" sz="1600" b="1" cap="none" dirty="0" smtClean="0"/>
              <a:t>Example:</a:t>
            </a:r>
            <a:r>
              <a:rPr lang="en-US" sz="1600" cap="none" dirty="0" smtClean="0"/>
              <a:t/>
            </a:r>
            <a:br>
              <a:rPr lang="en-US" sz="1600" cap="none" dirty="0" smtClean="0"/>
            </a:br>
            <a:r>
              <a:rPr lang="en-US" sz="1600" cap="none" dirty="0" smtClean="0"/>
              <a:t>compare two customer profiles based on shared attributes (email, phone, address).</a:t>
            </a:r>
          </a:p>
          <a:p>
            <a:endParaRPr lang="en-US" sz="1600" cap="none" dirty="0" smtClean="0"/>
          </a:p>
          <a:p>
            <a:pPr marL="342900" indent="-342900"/>
            <a:endParaRPr lang="en-US" sz="1600" cap="none" dirty="0"/>
          </a:p>
        </p:txBody>
      </p:sp>
      <p:pic>
        <p:nvPicPr>
          <p:cNvPr id="43010" name="Picture 2" descr="Entity Resolution Explained: Top 12 Techniques &amp; Practical Gu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9794" y="2301136"/>
            <a:ext cx="4950522" cy="2784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436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6" y="457200"/>
            <a:ext cx="10035426" cy="935502"/>
          </a:xfrm>
        </p:spPr>
        <p:txBody>
          <a:bodyPr/>
          <a:lstStyle/>
          <a:p>
            <a:r>
              <a:rPr lang="en-US" b="1" dirty="0" smtClean="0"/>
              <a:t>Common Applications of </a:t>
            </a:r>
            <a:r>
              <a:rPr lang="en-US" b="1" dirty="0" err="1" smtClean="0"/>
              <a:t>Jaccard</a:t>
            </a:r>
            <a:r>
              <a:rPr lang="en-US" b="1" dirty="0" smtClean="0"/>
              <a:t> Similarity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B890F2-346E-F7BD-52DB-24A131F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35" y="1985991"/>
            <a:ext cx="5996857" cy="3136392"/>
          </a:xfrm>
        </p:spPr>
        <p:txBody>
          <a:bodyPr>
            <a:noAutofit/>
          </a:bodyPr>
          <a:lstStyle/>
          <a:p>
            <a:r>
              <a:rPr lang="en-US" b="1" cap="none" dirty="0" smtClean="0"/>
              <a:t>Social network analysis</a:t>
            </a:r>
          </a:p>
          <a:p>
            <a:r>
              <a:rPr lang="en-US" cap="none" dirty="0" smtClean="0"/>
              <a:t>Similarity between users based on:</a:t>
            </a:r>
          </a:p>
          <a:p>
            <a:pPr lvl="1">
              <a:buFont typeface="Arial" pitchFamily="34" charset="0"/>
              <a:buChar char="•"/>
            </a:pPr>
            <a:r>
              <a:rPr lang="en-US" cap="none" dirty="0" smtClean="0"/>
              <a:t>Friends</a:t>
            </a:r>
          </a:p>
          <a:p>
            <a:pPr lvl="1">
              <a:buFont typeface="Arial" pitchFamily="34" charset="0"/>
              <a:buChar char="•"/>
            </a:pPr>
            <a:r>
              <a:rPr lang="en-US" cap="none" dirty="0" smtClean="0"/>
              <a:t>Likes</a:t>
            </a:r>
          </a:p>
          <a:p>
            <a:pPr lvl="1">
              <a:buFont typeface="Arial" pitchFamily="34" charset="0"/>
              <a:buChar char="•"/>
            </a:pPr>
            <a:r>
              <a:rPr lang="en-US" cap="none" dirty="0" smtClean="0"/>
              <a:t>Followed pages/groups</a:t>
            </a:r>
          </a:p>
          <a:p>
            <a:r>
              <a:rPr lang="en-US" b="1" cap="none" dirty="0" smtClean="0"/>
              <a:t>Example: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/>
              <a:t>find users with overlapping friend lists to recommend new connections.</a:t>
            </a:r>
          </a:p>
          <a:p>
            <a:endParaRPr lang="en-US" sz="1600" cap="none" dirty="0" smtClean="0"/>
          </a:p>
          <a:p>
            <a:pPr marL="342900" indent="-342900"/>
            <a:endParaRPr lang="en-US" sz="1600" cap="none" dirty="0"/>
          </a:p>
        </p:txBody>
      </p:sp>
      <p:pic>
        <p:nvPicPr>
          <p:cNvPr id="44034" name="Picture 2" descr="Graph-based recommendation system with Neptune ML: An illustratio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7973" y="2438401"/>
            <a:ext cx="5545201" cy="2571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4362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6" y="457200"/>
            <a:ext cx="10035426" cy="935502"/>
          </a:xfrm>
        </p:spPr>
        <p:txBody>
          <a:bodyPr/>
          <a:lstStyle/>
          <a:p>
            <a:r>
              <a:rPr lang="en-US" b="1" dirty="0" err="1" smtClean="0"/>
              <a:t>Jaccard</a:t>
            </a:r>
            <a:r>
              <a:rPr lang="en-US" b="1" dirty="0" smtClean="0"/>
              <a:t> Similarity Index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B890F2-346E-F7BD-52DB-24A131F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731" y="2046514"/>
            <a:ext cx="4833258" cy="3962399"/>
          </a:xfrm>
        </p:spPr>
        <p:txBody>
          <a:bodyPr>
            <a:noAutofit/>
          </a:bodyPr>
          <a:lstStyle/>
          <a:p>
            <a:r>
              <a:rPr lang="en-US" cap="none" dirty="0" smtClean="0"/>
              <a:t>The index ranges from 0 to 1. Range closer to 1 means more similarity in two sets of data.</a:t>
            </a:r>
          </a:p>
          <a:p>
            <a:r>
              <a:rPr lang="en-US" sz="1600" b="1" cap="none" dirty="0" err="1" smtClean="0"/>
              <a:t>Jaccard</a:t>
            </a:r>
            <a:r>
              <a:rPr lang="en-US" sz="1600" b="1" cap="none" dirty="0" smtClean="0"/>
              <a:t> similarity</a:t>
            </a:r>
            <a:r>
              <a:rPr lang="en-US" sz="1600" cap="none" dirty="0" smtClean="0"/>
              <a:t> = </a:t>
            </a:r>
          </a:p>
          <a:p>
            <a:r>
              <a:rPr lang="en-US" sz="1600" cap="none" dirty="0" smtClean="0"/>
              <a:t>(number of observations in both sets) / (number in either set)</a:t>
            </a:r>
          </a:p>
          <a:p>
            <a:pPr marL="342900" indent="-342900"/>
            <a:r>
              <a:rPr lang="en-US" sz="1600" b="1" dirty="0" smtClean="0"/>
              <a:t>J(A, B) = </a:t>
            </a:r>
            <a:r>
              <a:rPr lang="en-US" sz="1600" dirty="0" smtClean="0"/>
              <a:t>|A∩B| / |A∪B|</a:t>
            </a:r>
          </a:p>
          <a:p>
            <a:pPr marL="342900" indent="-342900"/>
            <a:endParaRPr lang="en-US" sz="1600" cap="none" dirty="0"/>
          </a:p>
        </p:txBody>
      </p:sp>
      <p:pic>
        <p:nvPicPr>
          <p:cNvPr id="45058" name="Picture 2" descr="https://storage.googleapis.com/lds-media/images/jaccard_similarity.width-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8982" y="1762079"/>
            <a:ext cx="6569437" cy="412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436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213360"/>
            <a:ext cx="10035426" cy="935502"/>
          </a:xfrm>
        </p:spPr>
        <p:txBody>
          <a:bodyPr/>
          <a:lstStyle/>
          <a:p>
            <a:r>
              <a:rPr lang="en-US" b="1" dirty="0" err="1" smtClean="0"/>
              <a:t>Jaccard</a:t>
            </a:r>
            <a:r>
              <a:rPr lang="en-US" b="1" dirty="0" smtClean="0"/>
              <a:t> Similarity Index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80257" y="3453075"/>
          <a:ext cx="11301277" cy="2534686"/>
        </p:xfrm>
        <a:graphic>
          <a:graphicData uri="http://schemas.openxmlformats.org/drawingml/2006/table">
            <a:tbl>
              <a:tblPr/>
              <a:tblGrid>
                <a:gridCol w="8064321"/>
                <a:gridCol w="1066511"/>
                <a:gridCol w="720363"/>
                <a:gridCol w="562316"/>
                <a:gridCol w="887766"/>
              </a:tblGrid>
              <a:tr h="136471">
                <a:tc>
                  <a:txBody>
                    <a:bodyPr/>
                    <a:lstStyle/>
                    <a:p>
                      <a:r>
                        <a:rPr lang="en-US" sz="1100" b="1" dirty="0"/>
                        <a:t>Text info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DIPLOMACY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WAR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PEACE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ECONOMY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54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dirty="0" err="1"/>
                        <a:t>Veronika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Melkozerova</a:t>
                      </a:r>
                      <a:r>
                        <a:rPr lang="en-US" sz="1200" dirty="0"/>
                        <a:t> | </a:t>
                      </a:r>
                      <a:r>
                        <a:rPr lang="en-US" sz="1200" b="1" dirty="0"/>
                        <a:t>I was defending the dignity of Ukraine: </a:t>
                      </a:r>
                      <a:r>
                        <a:rPr lang="en-US" sz="1200" b="1" dirty="0" err="1"/>
                        <a:t>Zelenskyy</a:t>
                      </a:r>
                      <a:r>
                        <a:rPr lang="en-US" sz="1200" b="1" dirty="0"/>
                        <a:t> addresses bust-up with Trump and Vance</a:t>
                      </a:r>
                      <a:r>
                        <a:rPr lang="en-US" sz="1200" dirty="0"/>
                        <a:t> | </a:t>
                      </a:r>
                      <a:r>
                        <a:rPr lang="en-US" sz="1200" dirty="0" smtClean="0"/>
                        <a:t>2025-03-24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97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dirty="0"/>
                        <a:t>Geoffrey Smith | </a:t>
                      </a:r>
                      <a:r>
                        <a:rPr lang="en-US" sz="1200" b="1" dirty="0"/>
                        <a:t>Turkey scrambles to stop financial rout</a:t>
                      </a:r>
                      <a:r>
                        <a:rPr lang="en-US" sz="1200" dirty="0"/>
                        <a:t> | </a:t>
                      </a:r>
                      <a:r>
                        <a:rPr lang="en-US" sz="1200" dirty="0" smtClean="0"/>
                        <a:t>2025-03-24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97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dirty="0" err="1"/>
                        <a:t>Ketrin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Jochecová</a:t>
                      </a:r>
                      <a:r>
                        <a:rPr lang="en-US" sz="1200" dirty="0"/>
                        <a:t> | </a:t>
                      </a:r>
                      <a:r>
                        <a:rPr lang="en-US" sz="1200" b="1" dirty="0"/>
                        <a:t>EU warns Turkey as </a:t>
                      </a:r>
                      <a:r>
                        <a:rPr lang="en-US" sz="1200" b="1" dirty="0" err="1"/>
                        <a:t>Erdoğans</a:t>
                      </a:r>
                      <a:r>
                        <a:rPr lang="en-US" sz="1200" b="1" dirty="0"/>
                        <a:t> repression </a:t>
                      </a:r>
                      <a:r>
                        <a:rPr lang="en-US" sz="1200" b="1" dirty="0" smtClean="0"/>
                        <a:t>intensifies</a:t>
                      </a:r>
                      <a:r>
                        <a:rPr lang="en-US" sz="1200" dirty="0" smtClean="0"/>
                        <a:t> | 2025-03-24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FBB890F2-346E-F7BD-52DB-24A131F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68" y="1776549"/>
            <a:ext cx="10302240" cy="966652"/>
          </a:xfrm>
        </p:spPr>
        <p:txBody>
          <a:bodyPr>
            <a:noAutofit/>
          </a:bodyPr>
          <a:lstStyle/>
          <a:p>
            <a:r>
              <a:rPr lang="en-US" cap="none" dirty="0" smtClean="0"/>
              <a:t>The </a:t>
            </a:r>
            <a:r>
              <a:rPr lang="en-US" b="1" cap="none" dirty="0" err="1" smtClean="0"/>
              <a:t>jaccard</a:t>
            </a:r>
            <a:r>
              <a:rPr lang="en-US" b="1" cap="none" dirty="0" smtClean="0"/>
              <a:t> similarity</a:t>
            </a:r>
            <a:r>
              <a:rPr lang="en-US" cap="none" dirty="0" smtClean="0"/>
              <a:t> is traditionally defined for binary sets (e.g., Presence or absence of words), but it can be </a:t>
            </a:r>
            <a:r>
              <a:rPr lang="en-US" b="1" cap="none" dirty="0" smtClean="0"/>
              <a:t>generalized to non-binary vectors</a:t>
            </a:r>
            <a:r>
              <a:rPr lang="en-US" cap="none" dirty="0" smtClean="0"/>
              <a:t> (like term frequencies) using a </a:t>
            </a:r>
            <a:r>
              <a:rPr lang="en-US" i="1" cap="none" dirty="0" smtClean="0"/>
              <a:t>min-max</a:t>
            </a:r>
            <a:r>
              <a:rPr lang="en-US" cap="none" dirty="0" smtClean="0"/>
              <a:t> formulation.</a:t>
            </a:r>
          </a:p>
          <a:p>
            <a:pPr marL="342900" indent="-342900"/>
            <a:endParaRPr lang="en-US" sz="1600" cap="none" dirty="0"/>
          </a:p>
        </p:txBody>
      </p:sp>
    </p:spTree>
    <p:extLst>
      <p:ext uri="{BB962C8B-B14F-4D97-AF65-F5344CB8AC3E}">
        <p14:creationId xmlns:p14="http://schemas.microsoft.com/office/powerpoint/2010/main" xmlns="" val="3394362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457200"/>
            <a:ext cx="10729432" cy="935502"/>
          </a:xfrm>
        </p:spPr>
        <p:txBody>
          <a:bodyPr/>
          <a:lstStyle/>
          <a:p>
            <a:r>
              <a:rPr lang="en-US" b="1" dirty="0" smtClean="0"/>
              <a:t>Generalized </a:t>
            </a:r>
            <a:r>
              <a:rPr lang="en-US" b="1" dirty="0" err="1" smtClean="0"/>
              <a:t>Jaccard</a:t>
            </a:r>
            <a:r>
              <a:rPr lang="en-US" b="1" dirty="0" smtClean="0"/>
              <a:t> Similarity for Term Frequency Vectors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80257" y="3453075"/>
          <a:ext cx="11301277" cy="2534686"/>
        </p:xfrm>
        <a:graphic>
          <a:graphicData uri="http://schemas.openxmlformats.org/drawingml/2006/table">
            <a:tbl>
              <a:tblPr/>
              <a:tblGrid>
                <a:gridCol w="8064321"/>
                <a:gridCol w="1066511"/>
                <a:gridCol w="720363"/>
                <a:gridCol w="562316"/>
                <a:gridCol w="887766"/>
              </a:tblGrid>
              <a:tr h="136471">
                <a:tc>
                  <a:txBody>
                    <a:bodyPr/>
                    <a:lstStyle/>
                    <a:p>
                      <a:r>
                        <a:rPr lang="en-US" sz="1100" b="1" dirty="0"/>
                        <a:t>Text info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DIPLOMACY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WAR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PEACE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ECONOMY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54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dirty="0" err="1"/>
                        <a:t>Veronika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Melkozerova</a:t>
                      </a:r>
                      <a:r>
                        <a:rPr lang="en-US" sz="1200" dirty="0"/>
                        <a:t> | </a:t>
                      </a:r>
                      <a:r>
                        <a:rPr lang="en-US" sz="1200" b="1" dirty="0"/>
                        <a:t>I was defending the dignity of Ukraine: </a:t>
                      </a:r>
                      <a:r>
                        <a:rPr lang="en-US" sz="1200" b="1" dirty="0" err="1"/>
                        <a:t>Zelenskyy</a:t>
                      </a:r>
                      <a:r>
                        <a:rPr lang="en-US" sz="1200" b="1" dirty="0"/>
                        <a:t> addresses bust-up with Trump and Vance</a:t>
                      </a:r>
                      <a:r>
                        <a:rPr lang="en-US" sz="1200" dirty="0"/>
                        <a:t> | </a:t>
                      </a:r>
                      <a:r>
                        <a:rPr lang="en-US" sz="1200" dirty="0" smtClean="0"/>
                        <a:t>2025-03-24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97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dirty="0"/>
                        <a:t>Geoffrey Smith | </a:t>
                      </a:r>
                      <a:r>
                        <a:rPr lang="en-US" sz="1200" b="1" dirty="0"/>
                        <a:t>Turkey scrambles to stop financial rout</a:t>
                      </a:r>
                      <a:r>
                        <a:rPr lang="en-US" sz="1200" dirty="0"/>
                        <a:t> | </a:t>
                      </a:r>
                      <a:r>
                        <a:rPr lang="en-US" sz="1200" dirty="0" smtClean="0"/>
                        <a:t>2025-03-24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97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dirty="0" err="1"/>
                        <a:t>Ketrin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Jochecová</a:t>
                      </a:r>
                      <a:r>
                        <a:rPr lang="en-US" sz="1200" dirty="0"/>
                        <a:t> | </a:t>
                      </a:r>
                      <a:r>
                        <a:rPr lang="en-US" sz="1200" b="1" dirty="0"/>
                        <a:t>EU warns Turkey as </a:t>
                      </a:r>
                      <a:r>
                        <a:rPr lang="en-US" sz="1200" b="1" dirty="0" err="1"/>
                        <a:t>Erdoğans</a:t>
                      </a:r>
                      <a:r>
                        <a:rPr lang="en-US" sz="1200" b="1" dirty="0"/>
                        <a:t> repression </a:t>
                      </a:r>
                      <a:r>
                        <a:rPr lang="en-US" sz="1200" b="1" dirty="0" smtClean="0"/>
                        <a:t>intensifies</a:t>
                      </a:r>
                      <a:r>
                        <a:rPr lang="en-US" sz="1200" dirty="0" smtClean="0"/>
                        <a:t> | 2025-03-24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43699" marR="43699" marT="21849" marB="2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FBB890F2-346E-F7BD-52DB-24A131F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68" y="1776549"/>
            <a:ext cx="10302240" cy="966652"/>
          </a:xfrm>
        </p:spPr>
        <p:txBody>
          <a:bodyPr>
            <a:noAutofit/>
          </a:bodyPr>
          <a:lstStyle/>
          <a:p>
            <a:r>
              <a:rPr lang="en-US" cap="none" dirty="0" smtClean="0"/>
              <a:t>The </a:t>
            </a:r>
            <a:r>
              <a:rPr lang="en-US" b="1" cap="none" dirty="0" err="1" smtClean="0"/>
              <a:t>jaccard</a:t>
            </a:r>
            <a:r>
              <a:rPr lang="en-US" b="1" cap="none" dirty="0" smtClean="0"/>
              <a:t> similarity</a:t>
            </a:r>
            <a:r>
              <a:rPr lang="en-US" cap="none" dirty="0" smtClean="0"/>
              <a:t> is traditionally defined for binary sets (e.g., Presence or absence of words), but it can be </a:t>
            </a:r>
            <a:r>
              <a:rPr lang="en-US" b="1" cap="none" dirty="0" smtClean="0"/>
              <a:t>generalized to non-binary vectors</a:t>
            </a:r>
            <a:r>
              <a:rPr lang="en-US" cap="none" dirty="0" smtClean="0"/>
              <a:t> (like term frequencies) using a </a:t>
            </a:r>
            <a:r>
              <a:rPr lang="en-US" i="1" cap="none" dirty="0" smtClean="0"/>
              <a:t>min-max</a:t>
            </a:r>
            <a:r>
              <a:rPr lang="en-US" cap="none" dirty="0" smtClean="0"/>
              <a:t> formulation.</a:t>
            </a:r>
          </a:p>
          <a:p>
            <a:pPr marL="342900" indent="-342900"/>
            <a:endParaRPr lang="en-US" sz="1600" cap="none" dirty="0"/>
          </a:p>
        </p:txBody>
      </p:sp>
    </p:spTree>
    <p:extLst>
      <p:ext uri="{BB962C8B-B14F-4D97-AF65-F5344CB8AC3E}">
        <p14:creationId xmlns:p14="http://schemas.microsoft.com/office/powerpoint/2010/main" xmlns="" val="3394362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C2645A-E767-4D7E-984D-234E531E455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F2A2379-DD35-4769-BFD6-4857D72F8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048343-1EA9-44C3-883E-652FAAF0713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</TotalTime>
  <Words>587</Words>
  <Application>Microsoft Office PowerPoint</Application>
  <PresentationFormat>Custom</PresentationFormat>
  <Paragraphs>121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Ion</vt:lpstr>
      <vt:lpstr>Jaccard similarity</vt:lpstr>
      <vt:lpstr>Jaccard similarity</vt:lpstr>
      <vt:lpstr>Common Applications of Jaccard Similarity</vt:lpstr>
      <vt:lpstr>Common Applications of Jaccard Similarity</vt:lpstr>
      <vt:lpstr>Common Applications of Jaccard Similarity</vt:lpstr>
      <vt:lpstr>Common Applications of Jaccard Similarity</vt:lpstr>
      <vt:lpstr>Jaccard Similarity Index</vt:lpstr>
      <vt:lpstr>Jaccard Similarity Index</vt:lpstr>
      <vt:lpstr>Generalized Jaccard Similarity for Term Frequency Vectors</vt:lpstr>
      <vt:lpstr>Generalized Jaccard Similarity for Term Frequency Vectors</vt:lpstr>
      <vt:lpstr>Generalized Jaccard Similarity for Term Frequency Vectors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Frequency - Inverse Document Frequency  (TF-IDF)</dc:title>
  <dc:creator>Andreas Kollias</dc:creator>
  <cp:lastModifiedBy>Andreas Kollias</cp:lastModifiedBy>
  <cp:revision>3</cp:revision>
  <dcterms:created xsi:type="dcterms:W3CDTF">2025-04-27T22:42:16Z</dcterms:created>
  <dcterms:modified xsi:type="dcterms:W3CDTF">2025-05-04T22:21:00Z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