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2" r:id="rId9"/>
    <p:sldId id="26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5"/>
  </p:normalViewPr>
  <p:slideViewPr>
    <p:cSldViewPr>
      <p:cViewPr varScale="1">
        <p:scale>
          <a:sx n="106" d="100"/>
          <a:sy n="106" d="100"/>
        </p:scale>
        <p:origin x="79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A4272-9867-48AE-8097-2D244BB8CC2C}" type="datetimeFigureOut">
              <a:rPr lang="el-GR" smtClean="0"/>
              <a:t>23/1/21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E2D5BC-99C9-4218-909F-577035E1EC4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8153400" cy="3048000"/>
          </a:xfrm>
        </p:spPr>
        <p:txBody>
          <a:bodyPr>
            <a:normAutofit/>
          </a:bodyPr>
          <a:lstStyle/>
          <a:p>
            <a:r>
              <a:rPr lang="el-GR" sz="2800" b="1" dirty="0"/>
              <a:t>Μπορούμε να διακρίνουμε 4 περιόδους:</a:t>
            </a:r>
          </a:p>
          <a:p>
            <a:r>
              <a:rPr lang="el-GR" b="1" u="sng" dirty="0">
                <a:solidFill>
                  <a:schemeClr val="accent1"/>
                </a:solidFill>
              </a:rPr>
              <a:t>1</a:t>
            </a:r>
            <a:r>
              <a:rPr lang="el-GR" b="1" u="sng" baseline="30000" dirty="0">
                <a:solidFill>
                  <a:schemeClr val="accent1"/>
                </a:solidFill>
              </a:rPr>
              <a:t>η</a:t>
            </a:r>
            <a:r>
              <a:rPr lang="el-GR" b="1" u="sng" dirty="0">
                <a:solidFill>
                  <a:schemeClr val="accent1"/>
                </a:solidFill>
              </a:rPr>
              <a:t> περίοδος </a:t>
            </a:r>
            <a:r>
              <a:rPr lang="el-GR" b="1" dirty="0">
                <a:solidFill>
                  <a:schemeClr val="accent1"/>
                </a:solidFill>
              </a:rPr>
              <a:t>: από 1828 μέχρι 1923</a:t>
            </a:r>
          </a:p>
          <a:p>
            <a:r>
              <a:rPr lang="el-GR" b="1" u="sng" dirty="0">
                <a:solidFill>
                  <a:schemeClr val="accent1"/>
                </a:solidFill>
              </a:rPr>
              <a:t>2</a:t>
            </a:r>
            <a:r>
              <a:rPr lang="el-GR" b="1" u="sng" baseline="30000" dirty="0">
                <a:solidFill>
                  <a:schemeClr val="accent1"/>
                </a:solidFill>
              </a:rPr>
              <a:t>η</a:t>
            </a:r>
            <a:r>
              <a:rPr lang="el-GR" b="1" u="sng" dirty="0">
                <a:solidFill>
                  <a:schemeClr val="accent1"/>
                </a:solidFill>
              </a:rPr>
              <a:t> περίοδος </a:t>
            </a:r>
            <a:r>
              <a:rPr lang="el-GR" b="1" dirty="0">
                <a:solidFill>
                  <a:schemeClr val="accent1"/>
                </a:solidFill>
              </a:rPr>
              <a:t>: από 1923 μέχρι τη δεκαετία του ’70</a:t>
            </a:r>
          </a:p>
          <a:p>
            <a:r>
              <a:rPr lang="el-GR" b="1" u="sng" dirty="0">
                <a:solidFill>
                  <a:schemeClr val="accent1"/>
                </a:solidFill>
              </a:rPr>
              <a:t>3</a:t>
            </a:r>
            <a:r>
              <a:rPr lang="el-GR" b="1" u="sng" baseline="30000" dirty="0">
                <a:solidFill>
                  <a:schemeClr val="accent1"/>
                </a:solidFill>
              </a:rPr>
              <a:t>η</a:t>
            </a:r>
            <a:r>
              <a:rPr lang="el-GR" b="1" u="sng" dirty="0">
                <a:solidFill>
                  <a:schemeClr val="accent1"/>
                </a:solidFill>
              </a:rPr>
              <a:t> περίοδος : </a:t>
            </a:r>
            <a:r>
              <a:rPr lang="el-GR" b="1" dirty="0">
                <a:solidFill>
                  <a:schemeClr val="accent1"/>
                </a:solidFill>
              </a:rPr>
              <a:t>από τη δεκαετία του ’70 μέχρι 1982</a:t>
            </a:r>
          </a:p>
          <a:p>
            <a:r>
              <a:rPr lang="el-GR" b="1" u="sng" dirty="0">
                <a:solidFill>
                  <a:schemeClr val="accent1"/>
                </a:solidFill>
              </a:rPr>
              <a:t>4</a:t>
            </a:r>
            <a:r>
              <a:rPr lang="el-GR" b="1" u="sng" baseline="30000" dirty="0">
                <a:solidFill>
                  <a:schemeClr val="accent1"/>
                </a:solidFill>
              </a:rPr>
              <a:t>η</a:t>
            </a:r>
            <a:r>
              <a:rPr lang="el-GR" b="1" u="sng" dirty="0">
                <a:solidFill>
                  <a:schemeClr val="accent1"/>
                </a:solidFill>
              </a:rPr>
              <a:t> περίοδος : </a:t>
            </a:r>
            <a:r>
              <a:rPr lang="el-GR" b="1" dirty="0">
                <a:solidFill>
                  <a:schemeClr val="accent1"/>
                </a:solidFill>
              </a:rPr>
              <a:t>1982 μέχρι σήμερα</a:t>
            </a:r>
          </a:p>
          <a:p>
            <a:endParaRPr lang="el-GR" b="1" dirty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>T</a:t>
            </a:r>
            <a:r>
              <a:rPr lang="el-GR" dirty="0"/>
              <a:t>ο νομοθετικό και οργανωτικό πλαίσιο του πολεοδομικού σχεδιασμού στην Ελλάδα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F92F-F92F-A043-A9A7-B623BE21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274638"/>
            <a:ext cx="5334000" cy="1143000"/>
          </a:xfrm>
        </p:spPr>
        <p:txBody>
          <a:bodyPr>
            <a:norm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l-GR" sz="2600" b="1" dirty="0">
                <a:latin typeface="+mn-lt"/>
                <a:ea typeface="+mn-ea"/>
                <a:cs typeface="+mn-cs"/>
              </a:rPr>
              <a:t>Παρόδια αστική ανάπτυξη</a:t>
            </a:r>
            <a:endParaRPr lang="en-US" sz="2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42AC2-F254-F741-AA14-749AA3BBAA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"/>
            <a:ext cx="4934282" cy="6858000"/>
          </a:xfrm>
        </p:spPr>
      </p:pic>
    </p:spTree>
    <p:extLst>
      <p:ext uri="{BB962C8B-B14F-4D97-AF65-F5344CB8AC3E}">
        <p14:creationId xmlns:p14="http://schemas.microsoft.com/office/powerpoint/2010/main" val="300419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30480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Το Σύνταγμα του ’75, άρθρο 24</a:t>
            </a:r>
          </a:p>
          <a:p>
            <a:endParaRPr lang="el-GR" b="1" dirty="0"/>
          </a:p>
          <a:p>
            <a:r>
              <a:rPr lang="el-GR" b="1" dirty="0"/>
              <a:t>Νέα αντίληψη για την πολεοδομία </a:t>
            </a:r>
          </a:p>
          <a:p>
            <a:endParaRPr lang="el-GR" b="1" dirty="0"/>
          </a:p>
          <a:p>
            <a:r>
              <a:rPr lang="el-GR" b="1" dirty="0"/>
              <a:t>Μέσα στην δικτατορία 3 νομοθετήματα</a:t>
            </a:r>
          </a:p>
          <a:p>
            <a:endParaRPr lang="el-GR" b="1" dirty="0"/>
          </a:p>
          <a:p>
            <a:r>
              <a:rPr lang="el-GR" b="1" dirty="0"/>
              <a:t> 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Περίοδος : Από δεκαετία του ‘70 μέχρι το 1982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32004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360/1976 </a:t>
            </a:r>
          </a:p>
          <a:p>
            <a:r>
              <a:rPr lang="el-GR" dirty="0"/>
              <a:t>«περί χωροταξίας και περιβάλλοντος»</a:t>
            </a:r>
          </a:p>
          <a:p>
            <a:endParaRPr lang="el-GR" dirty="0"/>
          </a:p>
          <a:p>
            <a:pPr>
              <a:buFontTx/>
              <a:buChar char="-"/>
            </a:pPr>
            <a:r>
              <a:rPr lang="el-GR" dirty="0"/>
              <a:t> αποφάσεις Εθνικού συμβουλίου : </a:t>
            </a:r>
          </a:p>
          <a:p>
            <a:pPr>
              <a:buFontTx/>
              <a:buChar char="-"/>
            </a:pPr>
            <a:r>
              <a:rPr lang="el-GR" dirty="0"/>
              <a:t>ΚΕΠΑ και </a:t>
            </a:r>
          </a:p>
          <a:p>
            <a:pPr>
              <a:buFontTx/>
              <a:buChar char="-"/>
            </a:pPr>
            <a:r>
              <a:rPr lang="el-GR" dirty="0"/>
              <a:t>σχέδιο πλαίσιο ρυθμίσεων της ευρύτερης πρωτεύουσας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1975 και μετά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2819400"/>
          </a:xfrm>
        </p:spPr>
        <p:txBody>
          <a:bodyPr/>
          <a:lstStyle/>
          <a:p>
            <a:r>
              <a:rPr lang="el-GR" dirty="0"/>
              <a:t>Η μέχρι τότε Υπηρεσία Οικισμού του Υπουργείου Δημοσίων Έργων εντάσσεται στο ΥΧΟΠ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Ιδρυση του ΥΧΟΠ με το νόμο 1032/80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2819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3200" dirty="0"/>
              <a:t>Ν.947/79 «περί οικιστικών περιοχών»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/>
              <a:t>Π.Δ 81/80 για τις αστικές χρήσεις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/>
              <a:t>Σ.Δ μεταφορά-ανώτατα όρια Ν.880/79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Σειρά νομοθετημάτων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2895600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Βελτίωση προυποθέσεων για την πολεοδομική επέμβαση</a:t>
            </a:r>
          </a:p>
          <a:p>
            <a:endParaRPr lang="el-GR" dirty="0"/>
          </a:p>
          <a:p>
            <a:r>
              <a:rPr lang="el-GR" dirty="0"/>
              <a:t>Ευαισθητοποίηση του πληθυσμού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-«πάγωμα» του Ν.Δ του ‘23</a:t>
            </a:r>
            <a:br>
              <a:rPr lang="el-GR" sz="3200" dirty="0"/>
            </a:br>
            <a:r>
              <a:rPr lang="el-GR" sz="3200" dirty="0"/>
              <a:t>-ανασταλτική δράση στον τομέα της οικοδομής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76400" y="3200400"/>
            <a:ext cx="8458200" cy="3048000"/>
          </a:xfrm>
        </p:spPr>
        <p:txBody>
          <a:bodyPr>
            <a:normAutofit/>
          </a:bodyPr>
          <a:lstStyle/>
          <a:p>
            <a:r>
              <a:rPr lang="el-GR" dirty="0"/>
              <a:t>«Μεταβατικός» Νόμος 1337/83 </a:t>
            </a:r>
          </a:p>
          <a:p>
            <a:endParaRPr lang="el-GR" dirty="0"/>
          </a:p>
          <a:p>
            <a:r>
              <a:rPr lang="el-GR" dirty="0"/>
              <a:t>Ισχύον θεσμικό πλαίσιο </a:t>
            </a:r>
          </a:p>
          <a:p>
            <a:endParaRPr lang="el-GR" dirty="0"/>
          </a:p>
          <a:p>
            <a:r>
              <a:rPr lang="el-GR" dirty="0"/>
              <a:t>Πολεοδομικά σχέδια από τους ΟΤΑ ( ΕΠΑ)</a:t>
            </a:r>
          </a:p>
          <a:p>
            <a:r>
              <a:rPr lang="el-GR" dirty="0"/>
              <a:t>Ο πολεοδομικός σχεδιασμός έχει δημόσιο χαρακτήρα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περίοδος : 1982 μέχρι σήμερα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31242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Ν.1892/90, ΚΤΗΜΑΤΙΚΑ ΟΜΟΛΟΓΑ </a:t>
            </a:r>
          </a:p>
          <a:p>
            <a:endParaRPr lang="el-GR" b="1" dirty="0">
              <a:solidFill>
                <a:schemeClr val="accent1"/>
              </a:solidFill>
            </a:endParaRPr>
          </a:p>
          <a:p>
            <a:r>
              <a:rPr lang="el-GR" b="1" dirty="0">
                <a:solidFill>
                  <a:schemeClr val="accent1"/>
                </a:solidFill>
              </a:rPr>
              <a:t>Ν. 1947/1991</a:t>
            </a:r>
          </a:p>
          <a:p>
            <a:r>
              <a:rPr lang="el-GR" b="1" dirty="0">
                <a:solidFill>
                  <a:schemeClr val="accent1"/>
                </a:solidFill>
              </a:rPr>
              <a:t>ΙΔΙΩΤΙΚΗ  ΠΟΛΕΟΔΟΜΗΣΗ</a:t>
            </a:r>
          </a:p>
          <a:p>
            <a:r>
              <a:rPr lang="el-GR" b="1" dirty="0">
                <a:solidFill>
                  <a:schemeClr val="accent1"/>
                </a:solidFill>
              </a:rPr>
              <a:t> </a:t>
            </a:r>
          </a:p>
          <a:p>
            <a:r>
              <a:rPr lang="el-GR" b="1" dirty="0">
                <a:solidFill>
                  <a:schemeClr val="accent1"/>
                </a:solidFill>
              </a:rPr>
              <a:t>Τέλος ο Ν.2508/97 και 2742/99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τις αρχές της δεκαετίας του ‘90</a:t>
            </a:r>
            <a:br>
              <a:rPr lang="el-GR" dirty="0"/>
            </a:br>
            <a:r>
              <a:rPr lang="el-GR" dirty="0"/>
              <a:t>η πολεοδομία αποκτά άλλη κατεύθυνση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3768-A12D-B147-A932-621E9809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22C4-1D71-4240-93F8-7407CED5AA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09800" y="3276600"/>
            <a:ext cx="7772400" cy="31242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-Σχέδια πόλεως ή ρυμοτομικά σχέδια </a:t>
            </a:r>
          </a:p>
          <a:p>
            <a:r>
              <a:rPr lang="el-GR" dirty="0"/>
              <a:t>Πάτρας ( 1828),</a:t>
            </a:r>
            <a:r>
              <a:rPr lang="en-US" dirty="0"/>
              <a:t> </a:t>
            </a:r>
            <a:r>
              <a:rPr lang="el-GR" dirty="0" err="1"/>
              <a:t>Πύλου</a:t>
            </a:r>
            <a:r>
              <a:rPr lang="el-GR" dirty="0"/>
              <a:t> ( 1829), Ναυπλίου (1834), Μονεμβασίας ( 1836), Ναυπάκτου ( 1838), </a:t>
            </a:r>
          </a:p>
          <a:p>
            <a:r>
              <a:rPr lang="el-GR" dirty="0"/>
              <a:t>Θήβας ( 1850), Καλαμάτας ( 1860)</a:t>
            </a:r>
          </a:p>
          <a:p>
            <a:r>
              <a:rPr lang="el-GR" dirty="0"/>
              <a:t>-Χωρίς την ύπαρξη νομοθετικού πλαισίου</a:t>
            </a:r>
          </a:p>
          <a:p>
            <a:r>
              <a:rPr lang="el-GR" b="1" dirty="0">
                <a:solidFill>
                  <a:schemeClr val="accent1"/>
                </a:solidFill>
              </a:rPr>
              <a:t>-Η πολεοδομία έχει «αστυνομικό» χαρακτήρα και  ταυτίζεται με τη δόμηση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1η ΠΕΡΙΟΔΟΣ : 1828- 1923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BEDB-8875-DC40-B112-4A46C4EC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Ρυμοτομικά σχέδια Πάτρας και Ναυπλίου 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1CD3AD-340A-1B4C-9530-B28817EB64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2878"/>
            <a:ext cx="6061363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F3205-1347-9646-80CF-5413046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15" y="1432878"/>
            <a:ext cx="43609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7772400" cy="3124200"/>
          </a:xfrm>
        </p:spPr>
        <p:txBody>
          <a:bodyPr>
            <a:normAutofit fontScale="92500" lnSpcReduction="10000"/>
          </a:bodyPr>
          <a:lstStyle/>
          <a:p>
            <a:r>
              <a:rPr lang="el-GR" sz="3000" dirty="0"/>
              <a:t>Αργότερα δύο νομοθετήματα </a:t>
            </a:r>
          </a:p>
          <a:p>
            <a:endParaRPr lang="el-GR" dirty="0"/>
          </a:p>
          <a:p>
            <a:pPr marL="514350" indent="-514350">
              <a:buAutoNum type="arabicPeriod"/>
            </a:pPr>
            <a:r>
              <a:rPr lang="el-GR" sz="4000" b="1" dirty="0"/>
              <a:t>Διάταγμα της 5-6-1842 για την Αθήνα και την Ερμούπολη</a:t>
            </a:r>
          </a:p>
          <a:p>
            <a:pPr marL="514350" indent="-514350">
              <a:buAutoNum type="arabicPeriod"/>
            </a:pPr>
            <a:r>
              <a:rPr lang="el-GR" sz="4000" b="1" dirty="0"/>
              <a:t>Ο νόμος Σκβ του 1867 για την υπόλοιπη Ελλάδα  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1η ΠΕΡΙΟΔΟΣ : 1828- 1923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3200400"/>
            <a:ext cx="8382000" cy="30480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Το 1923 ΣΤΑΘΜΟΣ </a:t>
            </a:r>
          </a:p>
          <a:p>
            <a:r>
              <a:rPr lang="el-GR" dirty="0"/>
              <a:t>Ν.Δ/γμα της 17-7/16-8-1923 </a:t>
            </a:r>
          </a:p>
          <a:p>
            <a:r>
              <a:rPr lang="el-GR" b="1" dirty="0">
                <a:solidFill>
                  <a:schemeClr val="accent1"/>
                </a:solidFill>
              </a:rPr>
              <a:t>«περί σχεδίων πόλεων, Κωμών και συνοικισμών του κράτους και οικοδομής αυτών»</a:t>
            </a:r>
          </a:p>
          <a:p>
            <a:endParaRPr lang="el-GR" b="1" dirty="0">
              <a:solidFill>
                <a:schemeClr val="accent1"/>
              </a:solidFill>
            </a:endParaRPr>
          </a:p>
          <a:p>
            <a:r>
              <a:rPr lang="el-GR" b="1" dirty="0">
                <a:solidFill>
                  <a:schemeClr val="accent1"/>
                </a:solidFill>
              </a:rPr>
              <a:t>3-4-1929, Διάταγμα «περί Γενικού οικοδομικού κανονισμού»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2η ΠΕΡΙΟΔΟΣ : 1923- δεκαετία του ‘70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3200400"/>
            <a:ext cx="8001000" cy="32004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sz="3100" b="1" dirty="0">
                <a:solidFill>
                  <a:schemeClr val="accent1"/>
                </a:solidFill>
              </a:rPr>
              <a:t>Περιοχές εντός σχεδίου , Ν.Δ του 1923</a:t>
            </a:r>
          </a:p>
          <a:p>
            <a:endParaRPr lang="el-GR" sz="3100" b="1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100" b="1" dirty="0">
                <a:solidFill>
                  <a:schemeClr val="accent1"/>
                </a:solidFill>
              </a:rPr>
              <a:t>Οικισμοί που υπάρχουν πριν το 1923 και δεν έχουν εγκεκριμένο σχέδιο πόλεως</a:t>
            </a:r>
          </a:p>
          <a:p>
            <a:pPr>
              <a:buFont typeface="Arial" pitchFamily="34" charset="0"/>
              <a:buChar char="•"/>
            </a:pPr>
            <a:endParaRPr lang="el-GR" sz="3100" b="1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100" b="1" dirty="0">
                <a:solidFill>
                  <a:schemeClr val="accent1"/>
                </a:solidFill>
              </a:rPr>
              <a:t> περιοχές που είναι εκτός σχεδίου πόλεως και εκτός οικισμών προ του 1923, οι περίφημες «εκτός σχεδίου», ρυθμίζονται με προεδρικά διατάγματα, αλλά ουσιαστικά η δόμηση είναι ανεξέλεγκτη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 Ελληνικός χώρος σε 3 κατηγορίες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9CAE-A6B6-B349-80D8-1AD43D4F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11353800" cy="1143000"/>
          </a:xfrm>
        </p:spPr>
        <p:txBody>
          <a:bodyPr/>
          <a:lstStyle/>
          <a:p>
            <a:pPr algn="ctr"/>
            <a:r>
              <a:rPr lang="el-GR" dirty="0"/>
              <a:t>Οριοθετήσεις οικισμών προ του ‘23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53493-C3D4-D04B-BA97-5D4F080C00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9162"/>
            <a:ext cx="5942858" cy="42370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3AC2A-F58F-404C-AC91-28451FB15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58" y="1422210"/>
            <a:ext cx="5954049" cy="42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2286000"/>
          </a:xfrm>
        </p:spPr>
        <p:txBody>
          <a:bodyPr>
            <a:normAutofit/>
          </a:bodyPr>
          <a:lstStyle/>
          <a:p>
            <a:r>
              <a:rPr lang="el-GR" dirty="0"/>
              <a:t>Δεν προβλέπει τρόπους συνεργασίας  πολίτη-πολιτείας</a:t>
            </a:r>
          </a:p>
          <a:p>
            <a:endParaRPr lang="el-GR" dirty="0"/>
          </a:p>
          <a:p>
            <a:r>
              <a:rPr lang="el-GR" dirty="0"/>
              <a:t>Οι αρμοδιότητες του πολίτη περιορίζονται στην ιδιοκτησία του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Δεν θεσπίζει ουσιαστικές υποχρεώσεις της Πολιτείας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6400800" cy="25146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-</a:t>
            </a:r>
            <a:r>
              <a:rPr lang="el-GR" sz="4000" dirty="0"/>
              <a:t>κατάσταση παραλιακών δρόμων </a:t>
            </a:r>
          </a:p>
          <a:p>
            <a:endParaRPr lang="el-GR" sz="4000" dirty="0"/>
          </a:p>
          <a:p>
            <a:r>
              <a:rPr lang="el-GR" sz="4000" dirty="0"/>
              <a:t>- Καταστροφή  φυσικού τοπίου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Χαρακτηριστική η γραμμική ή «ταινιακή» δόμηση, σύμβολο του ελληνικού τοπίου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</TotalTime>
  <Words>472</Words>
  <Application>Microsoft Macintosh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Franklin Gothic Book</vt:lpstr>
      <vt:lpstr>Perpetua</vt:lpstr>
      <vt:lpstr>Wingdings 2</vt:lpstr>
      <vt:lpstr>Equity</vt:lpstr>
      <vt:lpstr>Tο νομοθετικό και οργανωτικό πλαίσιο του πολεοδομικού σχεδιασμού στην Ελλάδα </vt:lpstr>
      <vt:lpstr>1η ΠΕΡΙΟΔΟΣ : 1828- 1923</vt:lpstr>
      <vt:lpstr>Ρυμοτομικά σχέδια Πάτρας και Ναυπλίου </vt:lpstr>
      <vt:lpstr>1η ΠΕΡΙΟΔΟΣ : 1828- 1923</vt:lpstr>
      <vt:lpstr>2η ΠΕΡΙΟΔΟΣ : 1923- δεκαετία του ‘70</vt:lpstr>
      <vt:lpstr>Ο Ελληνικός χώρος σε 3 κατηγορίες</vt:lpstr>
      <vt:lpstr>Οριοθετήσεις οικισμών προ του ‘23 </vt:lpstr>
      <vt:lpstr>Δεν θεσπίζει ουσιαστικές υποχρεώσεις της Πολιτείας</vt:lpstr>
      <vt:lpstr>Χαρακτηριστική η γραμμική ή «ταινιακή» δόμηση, σύμβολο του ελληνικού τοπίου </vt:lpstr>
      <vt:lpstr>Παρόδια αστική ανάπτυξη</vt:lpstr>
      <vt:lpstr>3η Περίοδος : Από δεκαετία του ‘70 μέχρι το 1982</vt:lpstr>
      <vt:lpstr>1975 και μετά </vt:lpstr>
      <vt:lpstr>Ιδρυση του ΥΧΟΠ με το νόμο 1032/80 </vt:lpstr>
      <vt:lpstr>Σειρά νομοθετημάτων</vt:lpstr>
      <vt:lpstr>-«πάγωμα» του Ν.Δ του ‘23 -ανασταλτική δράση στον τομέα της οικοδομής </vt:lpstr>
      <vt:lpstr>4η περίοδος : 1982 μέχρι σήμερα </vt:lpstr>
      <vt:lpstr>Από τις αρχές της δεκαετίας του ‘90 η πολεοδομία αποκτά άλλη κατεύθυνση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Tο νομοθετικό και οργανωτικό πλαίσιο του πολεοδομικού σχεδιασμού στην Ελλάδα</dc:title>
  <dc:creator>Nikitas Chiotinis</dc:creator>
  <cp:lastModifiedBy>Stella Kyvelou</cp:lastModifiedBy>
  <cp:revision>12</cp:revision>
  <dcterms:created xsi:type="dcterms:W3CDTF">2008-12-01T14:29:27Z</dcterms:created>
  <dcterms:modified xsi:type="dcterms:W3CDTF">2021-01-23T19:33:47Z</dcterms:modified>
</cp:coreProperties>
</file>