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C553C1-CED1-49D5-982C-6DAC8CB431B2}" type="datetimeFigureOut">
              <a:rPr lang="el-GR" smtClean="0"/>
              <a:pPr/>
              <a:t>5/12/2024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74B5EA-AD58-4975-A189-F1F58E751E2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ACFC5C2-94E0-4434-B586-9ADF1131D6D1}" type="datetime1">
              <a:rPr lang="el-GR" smtClean="0"/>
              <a:pPr/>
              <a:t>5/12/2024</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C441DE-3B20-4894-995F-7D6BF0621198}" type="datetime1">
              <a:rPr lang="el-GR" smtClean="0"/>
              <a:pPr/>
              <a:t>5/12/2024</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B640A0F-0718-45FB-B418-C50F7CAB6D16}" type="datetime1">
              <a:rPr lang="el-GR" smtClean="0"/>
              <a:pPr/>
              <a:t>5/12/2024</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8BCF001-EC6F-4FA8-B10E-15729DD87D09}" type="datetime1">
              <a:rPr lang="el-GR" smtClean="0"/>
              <a:pPr/>
              <a:t>5/12/2024</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D62056E-43C1-4E01-A1A7-EEFB8E1A573B}" type="datetime1">
              <a:rPr lang="el-GR" smtClean="0"/>
              <a:pPr/>
              <a:t>5/12/2024</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37BDCB9-FA2F-4605-B9BE-07022B1891B9}" type="datetime1">
              <a:rPr lang="el-GR" smtClean="0"/>
              <a:pPr/>
              <a:t>5/12/2024</a:t>
            </a:fld>
            <a:endParaRPr lang="el-GR"/>
          </a:p>
        </p:txBody>
      </p:sp>
      <p:sp>
        <p:nvSpPr>
          <p:cNvPr id="6" name="5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7" name="6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FB36570-2556-43CF-BE70-A079375B8727}" type="datetime1">
              <a:rPr lang="el-GR" smtClean="0"/>
              <a:pPr/>
              <a:t>5/12/2024</a:t>
            </a:fld>
            <a:endParaRPr lang="el-GR"/>
          </a:p>
        </p:txBody>
      </p:sp>
      <p:sp>
        <p:nvSpPr>
          <p:cNvPr id="8" name="7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9" name="8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3AE80F3-B820-4C1A-8EDD-A1DECE3A0BCA}" type="datetime1">
              <a:rPr lang="el-GR" smtClean="0"/>
              <a:pPr/>
              <a:t>5/12/2024</a:t>
            </a:fld>
            <a:endParaRPr lang="el-G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81FDCB-207D-42F2-B92E-4C48B6D58A20}" type="datetime1">
              <a:rPr lang="el-GR" smtClean="0"/>
              <a:pPr/>
              <a:t>5/12/2024</a:t>
            </a:fld>
            <a:endParaRPr lang="el-GR"/>
          </a:p>
        </p:txBody>
      </p:sp>
      <p:sp>
        <p:nvSpPr>
          <p:cNvPr id="3" name="2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4" name="3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78491B4-7B44-4B79-A6BB-F58642FF3505}" type="datetime1">
              <a:rPr lang="el-GR" smtClean="0"/>
              <a:pPr/>
              <a:t>5/12/2024</a:t>
            </a:fld>
            <a:endParaRPr lang="el-GR"/>
          </a:p>
        </p:txBody>
      </p:sp>
      <p:sp>
        <p:nvSpPr>
          <p:cNvPr id="6" name="5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7" name="6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F12DA9-5F50-44A6-A490-6075F08EA917}" type="datetime1">
              <a:rPr lang="el-GR" smtClean="0"/>
              <a:pPr/>
              <a:t>5/12/2024</a:t>
            </a:fld>
            <a:endParaRPr lang="el-GR"/>
          </a:p>
        </p:txBody>
      </p:sp>
      <p:sp>
        <p:nvSpPr>
          <p:cNvPr id="6" name="5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7" name="6 - Θέση αριθμού διαφάνειας"/>
          <p:cNvSpPr>
            <a:spLocks noGrp="1"/>
          </p:cNvSpPr>
          <p:nvPr>
            <p:ph type="sldNum" sz="quarter" idx="12"/>
          </p:nvPr>
        </p:nvSpPr>
        <p:spPr/>
        <p:txBody>
          <a:bodyPr/>
          <a:lstStyle/>
          <a:p>
            <a:fld id="{C38C076F-3AE3-4FDF-A57F-07772392093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alpha val="20000"/>
          </a:scheme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A9C57-3A8F-4CFB-9E69-9EA76A0CFCC1}" type="datetime1">
              <a:rPr lang="el-GR" smtClean="0"/>
              <a:pPr/>
              <a:t>5/12/2024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Δρ Βασίλης Τσίτος Τμήμα Ψυχολογίας Πάντειον Πανειστήμιιο</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C076F-3AE3-4FDF-A57F-07772392093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Έλλειψη"/>
          <p:cNvSpPr/>
          <p:nvPr/>
        </p:nvSpPr>
        <p:spPr>
          <a:xfrm>
            <a:off x="1475656" y="2276872"/>
            <a:ext cx="6768752" cy="352839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p:txBody>
          <a:bodyPr>
            <a:normAutofit/>
          </a:bodyPr>
          <a:lstStyle/>
          <a:p>
            <a:r>
              <a:rPr lang="el-GR" sz="2000" dirty="0" smtClean="0">
                <a:solidFill>
                  <a:srgbClr val="002060"/>
                </a:solidFill>
              </a:rPr>
              <a:t>Κεφάλαιο 3</a:t>
            </a:r>
            <a:r>
              <a:rPr lang="el-GR" sz="2000" baseline="30000" dirty="0" smtClean="0">
                <a:solidFill>
                  <a:srgbClr val="002060"/>
                </a:solidFill>
              </a:rPr>
              <a:t>ο</a:t>
            </a:r>
            <a:r>
              <a:rPr lang="el-GR" sz="2000" dirty="0" smtClean="0">
                <a:solidFill>
                  <a:srgbClr val="002060"/>
                </a:solidFill>
              </a:rPr>
              <a:t> </a:t>
            </a:r>
            <a:r>
              <a:rPr lang="el-GR" sz="2800" dirty="0" smtClean="0">
                <a:solidFill>
                  <a:srgbClr val="002060"/>
                </a:solidFill>
              </a:rPr>
              <a:t>Διαφορές και Σώμα</a:t>
            </a:r>
            <a:endParaRPr lang="el-GR" sz="2800" dirty="0">
              <a:solidFill>
                <a:srgbClr val="002060"/>
              </a:solidFill>
            </a:endParaRPr>
          </a:p>
        </p:txBody>
      </p:sp>
      <p:sp>
        <p:nvSpPr>
          <p:cNvPr id="3" name="2 - Θέση περιεχομένου"/>
          <p:cNvSpPr>
            <a:spLocks noGrp="1"/>
          </p:cNvSpPr>
          <p:nvPr>
            <p:ph idx="1"/>
          </p:nvPr>
        </p:nvSpPr>
        <p:spPr>
          <a:solidFill>
            <a:schemeClr val="bg1">
              <a:lumMod val="95000"/>
            </a:schemeClr>
          </a:solidFill>
        </p:spPr>
        <p:txBody>
          <a:bodyPr>
            <a:normAutofit/>
          </a:bodyPr>
          <a:lstStyle/>
          <a:p>
            <a:pPr>
              <a:buNone/>
            </a:pPr>
            <a:r>
              <a:rPr lang="el-GR" sz="2200" b="1" dirty="0" smtClean="0">
                <a:solidFill>
                  <a:srgbClr val="002060"/>
                </a:solidFill>
              </a:rPr>
              <a:t>    </a:t>
            </a:r>
          </a:p>
          <a:p>
            <a:pPr>
              <a:buNone/>
            </a:pPr>
            <a:endParaRPr lang="el-GR" sz="2200" dirty="0" smtClean="0">
              <a:solidFill>
                <a:srgbClr val="002060"/>
              </a:solidFill>
            </a:endParaRPr>
          </a:p>
          <a:p>
            <a:pPr>
              <a:buNone/>
            </a:pPr>
            <a:endParaRPr lang="el-GR" sz="2200" b="1" dirty="0" smtClean="0">
              <a:solidFill>
                <a:srgbClr val="002060"/>
              </a:solidFill>
            </a:endParaRPr>
          </a:p>
          <a:p>
            <a:pPr>
              <a:buNone/>
            </a:pPr>
            <a:r>
              <a:rPr lang="el-GR" sz="2200" b="1" dirty="0" smtClean="0">
                <a:solidFill>
                  <a:srgbClr val="002060"/>
                </a:solidFill>
              </a:rPr>
              <a:t>Ανυπόστατες οι εκλαϊκευμένες ψυχολογικές θέσεις</a:t>
            </a:r>
            <a:r>
              <a:rPr lang="en-US" sz="2200" b="1" dirty="0" smtClean="0">
                <a:solidFill>
                  <a:srgbClr val="002060"/>
                </a:solidFill>
              </a:rPr>
              <a:t> </a:t>
            </a:r>
            <a:endParaRPr lang="el-GR" sz="2200" b="1" dirty="0" smtClean="0">
              <a:solidFill>
                <a:srgbClr val="002060"/>
              </a:solidFill>
            </a:endParaRPr>
          </a:p>
          <a:p>
            <a:pPr>
              <a:buNone/>
            </a:pPr>
            <a:r>
              <a:rPr lang="el-GR" sz="2200" b="1" dirty="0" smtClean="0">
                <a:solidFill>
                  <a:srgbClr val="002060"/>
                </a:solidFill>
              </a:rPr>
              <a:t>της βιολογικής θεωρίας και της εξελικτικής ψυχολογίας</a:t>
            </a:r>
          </a:p>
          <a:p>
            <a:pPr>
              <a:buNone/>
            </a:pPr>
            <a:r>
              <a:rPr lang="el-GR" sz="2200" b="1" dirty="0" smtClean="0">
                <a:solidFill>
                  <a:srgbClr val="002060"/>
                </a:solidFill>
              </a:rPr>
              <a:t> για τις έμφυλες διαφορές </a:t>
            </a:r>
          </a:p>
          <a:p>
            <a:pPr>
              <a:buNone/>
            </a:pPr>
            <a:r>
              <a:rPr lang="el-GR" sz="2200" b="1" dirty="0" smtClean="0">
                <a:solidFill>
                  <a:srgbClr val="002060"/>
                </a:solidFill>
              </a:rPr>
              <a:t>                                                        </a:t>
            </a:r>
            <a:r>
              <a:rPr lang="en-US" sz="1400" b="1" dirty="0" smtClean="0">
                <a:solidFill>
                  <a:srgbClr val="002060"/>
                </a:solidFill>
              </a:rPr>
              <a:t>R.W. Connell 2005</a:t>
            </a:r>
            <a:endParaRPr lang="el-GR" sz="1400" b="1" dirty="0" smtClean="0">
              <a:solidFill>
                <a:srgbClr val="002060"/>
              </a:solidFill>
            </a:endParaRPr>
          </a:p>
          <a:p>
            <a:pPr>
              <a:buNone/>
            </a:pPr>
            <a:endParaRPr lang="el-GR" sz="2200" b="1" dirty="0" smtClean="0">
              <a:solidFill>
                <a:srgbClr val="002060"/>
              </a:solidFill>
            </a:endParaRPr>
          </a:p>
          <a:p>
            <a:endParaRPr lang="el-GR" sz="2200" b="1" dirty="0">
              <a:solidFill>
                <a:srgbClr val="002060"/>
              </a:solidFill>
            </a:endParaRPr>
          </a:p>
          <a:p>
            <a:endParaRPr lang="el-GR" sz="2200" b="1" dirty="0">
              <a:solidFill>
                <a:srgbClr val="002060"/>
              </a:solidFill>
            </a:endParaRPr>
          </a:p>
        </p:txBody>
      </p:sp>
      <p:sp>
        <p:nvSpPr>
          <p:cNvPr id="4" name="3 - Θέση αριθμού διαφάνειας"/>
          <p:cNvSpPr>
            <a:spLocks noGrp="1"/>
          </p:cNvSpPr>
          <p:nvPr>
            <p:ph type="sldNum" sz="quarter" idx="12"/>
          </p:nvPr>
        </p:nvSpPr>
        <p:spPr/>
        <p:txBody>
          <a:bodyPr/>
          <a:lstStyle/>
          <a:p>
            <a:fld id="{C38C076F-3AE3-4FDF-A57F-07772392093D}" type="slidenum">
              <a:rPr lang="el-GR" smtClean="0"/>
              <a:pPr/>
              <a:t>1</a:t>
            </a:fld>
            <a:endParaRPr lang="el-GR"/>
          </a:p>
        </p:txBody>
      </p:sp>
      <p:sp>
        <p:nvSpPr>
          <p:cNvPr id="5" name="4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Οι Δύο Κόσμοι </a:t>
            </a:r>
            <a:endParaRPr lang="el-GR" sz="2800" dirty="0">
              <a:solidFill>
                <a:srgbClr val="002060"/>
              </a:solidFill>
            </a:endParaRPr>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Τη δεκαετία του 1970 προτείνεται ο διαχωρισμός των δύο κόσμων</a:t>
            </a:r>
          </a:p>
          <a:p>
            <a:r>
              <a:rPr lang="el-GR" sz="2200" dirty="0" smtClean="0">
                <a:solidFill>
                  <a:srgbClr val="002060"/>
                </a:solidFill>
              </a:rPr>
              <a:t>Ο όρος «</a:t>
            </a:r>
            <a:r>
              <a:rPr lang="en-US" sz="2200" dirty="0" smtClean="0">
                <a:solidFill>
                  <a:srgbClr val="002060"/>
                </a:solidFill>
              </a:rPr>
              <a:t>sex</a:t>
            </a:r>
            <a:r>
              <a:rPr lang="el-GR" sz="2200" dirty="0" smtClean="0">
                <a:solidFill>
                  <a:srgbClr val="002060"/>
                </a:solidFill>
              </a:rPr>
              <a:t>» απέδιδε το βιολογικό γεγονός της διαφοράς (αρσενικό / θηλυκό), ενώ όρος «</a:t>
            </a:r>
            <a:r>
              <a:rPr lang="en-US" sz="2200" dirty="0" smtClean="0">
                <a:solidFill>
                  <a:srgbClr val="002060"/>
                </a:solidFill>
              </a:rPr>
              <a:t>gender</a:t>
            </a:r>
            <a:r>
              <a:rPr lang="el-GR" sz="2200" dirty="0" smtClean="0">
                <a:solidFill>
                  <a:srgbClr val="002060"/>
                </a:solidFill>
              </a:rPr>
              <a:t>»</a:t>
            </a:r>
            <a:r>
              <a:rPr lang="en-US" sz="2200" dirty="0" smtClean="0">
                <a:solidFill>
                  <a:srgbClr val="002060"/>
                </a:solidFill>
              </a:rPr>
              <a:t> </a:t>
            </a:r>
            <a:r>
              <a:rPr lang="el-GR" sz="2200" dirty="0" smtClean="0">
                <a:solidFill>
                  <a:srgbClr val="002060"/>
                </a:solidFill>
              </a:rPr>
              <a:t>το κοινωνικό γεγονός της διαφοράς μεταξύ ανδρικών και γυναικείων ρόλων ή προσωπικοτήτων </a:t>
            </a:r>
          </a:p>
          <a:p>
            <a:r>
              <a:rPr lang="el-GR" sz="2200" dirty="0" smtClean="0">
                <a:solidFill>
                  <a:srgbClr val="002060"/>
                </a:solidFill>
              </a:rPr>
              <a:t>Η βιολογία δεν μπορεί να εξηγήσει την υποτέλεια των γυναικών</a:t>
            </a:r>
          </a:p>
          <a:p>
            <a:r>
              <a:rPr lang="el-GR" sz="2200" dirty="0" smtClean="0">
                <a:solidFill>
                  <a:srgbClr val="002060"/>
                </a:solidFill>
              </a:rPr>
              <a:t>Ο κοινωνικός τομέας (ρόλοι, κουλτούρα) αφορά το κοινωνικό φύλο</a:t>
            </a:r>
          </a:p>
          <a:p>
            <a:r>
              <a:rPr lang="en-US" sz="2200" dirty="0" smtClean="0">
                <a:solidFill>
                  <a:srgbClr val="002060"/>
                </a:solidFill>
              </a:rPr>
              <a:t>Eleanor Maccoby &amp; Carol Jacklin</a:t>
            </a:r>
            <a:r>
              <a:rPr lang="el-GR" sz="2200" dirty="0" smtClean="0">
                <a:solidFill>
                  <a:srgbClr val="002060"/>
                </a:solidFill>
              </a:rPr>
              <a:t>:</a:t>
            </a:r>
            <a:r>
              <a:rPr lang="en-US" sz="2200" dirty="0" smtClean="0">
                <a:solidFill>
                  <a:srgbClr val="002060"/>
                </a:solidFill>
              </a:rPr>
              <a:t> </a:t>
            </a:r>
            <a:r>
              <a:rPr lang="en-US" sz="2200" u="sng" dirty="0" smtClean="0">
                <a:solidFill>
                  <a:srgbClr val="002060"/>
                </a:solidFill>
              </a:rPr>
              <a:t>The Psychology of Sex Differences</a:t>
            </a:r>
          </a:p>
          <a:p>
            <a:pPr>
              <a:buFont typeface="Wingdings" pitchFamily="2" charset="2"/>
              <a:buChar char="Ø"/>
            </a:pPr>
            <a:r>
              <a:rPr lang="el-GR" sz="2200" dirty="0" smtClean="0">
                <a:solidFill>
                  <a:srgbClr val="002060"/>
                </a:solidFill>
              </a:rPr>
              <a:t>Οι κοινωνίες να </a:t>
            </a:r>
            <a:r>
              <a:rPr lang="en-US" sz="2200" dirty="0" smtClean="0">
                <a:solidFill>
                  <a:srgbClr val="002060"/>
                </a:solidFill>
              </a:rPr>
              <a:t> </a:t>
            </a:r>
            <a:r>
              <a:rPr lang="el-GR" sz="2200" dirty="0" smtClean="0">
                <a:solidFill>
                  <a:srgbClr val="002060"/>
                </a:solidFill>
              </a:rPr>
              <a:t>ελαχιστοποιούν τις έμφυλες διαφορές και όχι να τις ενθαρρύνουν ( π.χ. ενίσχυση ανδρικής στοργής αντί επιθετικότητας</a:t>
            </a:r>
          </a:p>
          <a:p>
            <a:pPr>
              <a:buFont typeface="Wingdings" pitchFamily="2" charset="2"/>
              <a:buChar char="Ø"/>
            </a:pP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100" dirty="0" smtClean="0">
                <a:solidFill>
                  <a:srgbClr val="002060"/>
                </a:solidFill>
              </a:rPr>
              <a:t>Sandra Bem (1974) Androgyny (</a:t>
            </a:r>
            <a:r>
              <a:rPr lang="el-GR" sz="3100" dirty="0" smtClean="0">
                <a:solidFill>
                  <a:srgbClr val="002060"/>
                </a:solidFill>
              </a:rPr>
              <a:t>Ανδρογυνία</a:t>
            </a:r>
            <a:r>
              <a:rPr lang="el-GR" dirty="0" smtClean="0"/>
              <a:t>)</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2200" dirty="0" smtClean="0">
                <a:solidFill>
                  <a:srgbClr val="002060"/>
                </a:solidFill>
              </a:rPr>
              <a:t>Εναλλακτικό  έμφυλο μοντέλο: συνδυασμός ανδρικών και γυναικείων χαρακτηριστικών  ως ατομική και κοινωνική επιλογή </a:t>
            </a:r>
          </a:p>
          <a:p>
            <a:r>
              <a:rPr lang="el-GR" sz="2200" dirty="0" smtClean="0">
                <a:solidFill>
                  <a:srgbClr val="002060"/>
                </a:solidFill>
              </a:rPr>
              <a:t>Το σχήμα «βιολογικό έναντι κοινωνικού φύλου» απότοκο του διαχωρισμού της δυτικής φιλοσοφίας του σώματος από το πνεύμα</a:t>
            </a:r>
          </a:p>
          <a:p>
            <a:r>
              <a:rPr lang="el-GR" sz="2200" dirty="0" smtClean="0">
                <a:solidFill>
                  <a:srgbClr val="002060"/>
                </a:solidFill>
              </a:rPr>
              <a:t>Κατάργηση έμφυλων περιορισμών σε εκπαίδευση, εργασίες, επιλογή επαγγελμάτων, στη ρητορική των ΜΜΕ (δεν υπάρχουν γυναίκεια επαγγέλματα)</a:t>
            </a:r>
          </a:p>
          <a:p>
            <a:r>
              <a:rPr lang="el-GR" sz="2200" dirty="0" smtClean="0">
                <a:solidFill>
                  <a:srgbClr val="002060"/>
                </a:solidFill>
              </a:rPr>
              <a:t>Προβλήματα της Θεωρίας των Δύο Κόσμων</a:t>
            </a:r>
            <a:r>
              <a:rPr lang="en-US" sz="2200" dirty="0" smtClean="0">
                <a:solidFill>
                  <a:srgbClr val="002060"/>
                </a:solidFill>
              </a:rPr>
              <a:t>        </a:t>
            </a:r>
            <a:r>
              <a:rPr lang="en-US" sz="1700" u="sng" dirty="0" smtClean="0">
                <a:solidFill>
                  <a:srgbClr val="002060"/>
                </a:solidFill>
              </a:rPr>
              <a:t>Rosemary Pringle 1992</a:t>
            </a:r>
            <a:endParaRPr lang="el-GR" sz="1700" u="sng" dirty="0" smtClean="0">
              <a:solidFill>
                <a:srgbClr val="002060"/>
              </a:solidFill>
            </a:endParaRPr>
          </a:p>
          <a:p>
            <a:pPr>
              <a:buFont typeface="Wingdings" pitchFamily="2" charset="2"/>
              <a:buChar char="Ø"/>
            </a:pPr>
            <a:r>
              <a:rPr lang="el-GR" sz="2200" dirty="0" smtClean="0">
                <a:solidFill>
                  <a:srgbClr val="002060"/>
                </a:solidFill>
              </a:rPr>
              <a:t>Γιατί η μία πλευρά της διαφοράς, η ανδρική αξιολογείται υψηλότερα σε σχέση με την άλλη;</a:t>
            </a:r>
          </a:p>
          <a:p>
            <a:pPr>
              <a:buFont typeface="Wingdings" pitchFamily="2" charset="2"/>
              <a:buChar char="Ø"/>
            </a:pPr>
            <a:r>
              <a:rPr lang="el-GR" sz="2200" dirty="0" smtClean="0">
                <a:solidFill>
                  <a:srgbClr val="002060"/>
                </a:solidFill>
              </a:rPr>
              <a:t>Ο διαχωρισμός του φύλου από το σώμα ήρθε σε αντίθεση με φεμινίστριες που επιμένουν πως τα σώματα μετράνε και δεν υπάρχει διαχωρισμός με το πνεύμα. </a:t>
            </a:r>
          </a:p>
          <a:p>
            <a:pPr>
              <a:buFont typeface="Wingdings" pitchFamily="2" charset="2"/>
              <a:buChar char="Ø"/>
            </a:pPr>
            <a:r>
              <a:rPr lang="en-US" sz="1700" u="sng" dirty="0" smtClean="0">
                <a:solidFill>
                  <a:srgbClr val="002060"/>
                </a:solidFill>
              </a:rPr>
              <a:t>Elizabeth Grosz 1994:</a:t>
            </a:r>
            <a:r>
              <a:rPr lang="en-US" sz="1700" dirty="0" smtClean="0">
                <a:solidFill>
                  <a:srgbClr val="002060"/>
                </a:solidFill>
              </a:rPr>
              <a:t> </a:t>
            </a:r>
            <a:r>
              <a:rPr lang="el-GR" sz="2200" dirty="0" smtClean="0">
                <a:solidFill>
                  <a:srgbClr val="002060"/>
                </a:solidFill>
              </a:rPr>
              <a:t>Γάλλοι θεωρητικοί: Τα σώματα ως αντικείμενα εξουσίας και πηγή συναισθημάτων και συμβολισμού.  </a:t>
            </a:r>
          </a:p>
          <a:p>
            <a:pPr>
              <a:buFont typeface="Wingdings" pitchFamily="2" charset="2"/>
              <a:buChar char="Ø"/>
            </a:pPr>
            <a:r>
              <a:rPr lang="el-GR" sz="2200" dirty="0" smtClean="0">
                <a:solidFill>
                  <a:srgbClr val="002060"/>
                </a:solidFill>
              </a:rPr>
              <a:t>Η σωματοποίηση αρκεί για να εξηγήσει την υποκειμενικότητά μας</a:t>
            </a: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Η Συνδυαστική Ιδέα για τους Έμφυλους Ρόλους</a:t>
            </a:r>
            <a:endParaRPr lang="el-GR" sz="2800" dirty="0">
              <a:solidFill>
                <a:srgbClr val="002060"/>
              </a:solidFill>
            </a:endParaRPr>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Κοινωνική Ψυχολογία: </a:t>
            </a:r>
            <a:r>
              <a:rPr lang="el-GR" sz="2200" dirty="0" smtClean="0">
                <a:solidFill>
                  <a:srgbClr val="002060"/>
                </a:solidFill>
                <a:sym typeface="Wingdings" pitchFamily="2" charset="2"/>
              </a:rPr>
              <a:t> </a:t>
            </a:r>
            <a:r>
              <a:rPr lang="el-GR" sz="2200" dirty="0" smtClean="0">
                <a:solidFill>
                  <a:srgbClr val="002060"/>
                </a:solidFill>
              </a:rPr>
              <a:t>Κοινή λογική: Οι έμφυλες διαφορές προκύπτουν από τη βιολογία και τις κοινωνικές νόρμες</a:t>
            </a:r>
          </a:p>
          <a:p>
            <a:r>
              <a:rPr lang="el-GR" sz="2200" dirty="0" smtClean="0">
                <a:solidFill>
                  <a:srgbClr val="002060"/>
                </a:solidFill>
              </a:rPr>
              <a:t>Οπότε: Έμφυλος ρόλος: συνδυασμός βιολογικού όρου (</a:t>
            </a:r>
            <a:r>
              <a:rPr lang="en-US" sz="2200" dirty="0" smtClean="0">
                <a:solidFill>
                  <a:srgbClr val="002060"/>
                </a:solidFill>
              </a:rPr>
              <a:t>sex) </a:t>
            </a:r>
            <a:r>
              <a:rPr lang="el-GR" sz="2200" dirty="0" smtClean="0">
                <a:solidFill>
                  <a:srgbClr val="002060"/>
                </a:solidFill>
              </a:rPr>
              <a:t>και δραματουργικού όρου (</a:t>
            </a:r>
            <a:r>
              <a:rPr lang="en-US" sz="2200" dirty="0" smtClean="0">
                <a:solidFill>
                  <a:srgbClr val="002060"/>
                </a:solidFill>
              </a:rPr>
              <a:t>role) </a:t>
            </a:r>
            <a:r>
              <a:rPr lang="el-GR" sz="2200" dirty="0" smtClean="0">
                <a:solidFill>
                  <a:srgbClr val="002060"/>
                </a:solidFill>
              </a:rPr>
              <a:t>π.χ. διοχέτευση επιθετικότητας αγοριών στο ποδόσφαιρο ή τον επαγγελματικό ανταγωνισμό</a:t>
            </a:r>
          </a:p>
          <a:p>
            <a:r>
              <a:rPr lang="el-GR" sz="2200" u="sng" dirty="0" smtClean="0">
                <a:solidFill>
                  <a:srgbClr val="002060"/>
                </a:solidFill>
              </a:rPr>
              <a:t>Προβλήματα Συνδυαστικής Ιδέας </a:t>
            </a:r>
          </a:p>
          <a:p>
            <a:pPr>
              <a:buFont typeface="Wingdings" pitchFamily="2" charset="2"/>
              <a:buChar char="Ø"/>
            </a:pPr>
            <a:r>
              <a:rPr lang="el-GR" sz="2200" b="1" dirty="0" smtClean="0">
                <a:solidFill>
                  <a:srgbClr val="002060"/>
                </a:solidFill>
              </a:rPr>
              <a:t>Α)</a:t>
            </a:r>
            <a:r>
              <a:rPr lang="el-GR" sz="2200" dirty="0" smtClean="0">
                <a:solidFill>
                  <a:srgbClr val="002060"/>
                </a:solidFill>
              </a:rPr>
              <a:t> Τα δύο επίπεδα ως μη συγκρίσιμα: Η βιολογία θεωρείται θεμελιώδης</a:t>
            </a:r>
          </a:p>
          <a:p>
            <a:pPr>
              <a:buFont typeface="Wingdings" pitchFamily="2" charset="2"/>
              <a:buChar char="Ø"/>
            </a:pPr>
            <a:r>
              <a:rPr lang="el-GR" sz="2200" dirty="0" smtClean="0">
                <a:solidFill>
                  <a:srgbClr val="002060"/>
                </a:solidFill>
              </a:rPr>
              <a:t>Η πραγματικότητα της βιολογίας είναι πιο γνήσια από της κοινωνιολογίας</a:t>
            </a:r>
          </a:p>
          <a:p>
            <a:pPr>
              <a:buFont typeface="Wingdings" pitchFamily="2" charset="2"/>
              <a:buChar char="Ø"/>
            </a:pPr>
            <a:r>
              <a:rPr lang="en-US" sz="2200" dirty="0" smtClean="0">
                <a:solidFill>
                  <a:srgbClr val="002060"/>
                </a:solidFill>
              </a:rPr>
              <a:t>Maccoby &amp; Jacklin: </a:t>
            </a:r>
            <a:r>
              <a:rPr lang="el-GR" sz="2200" dirty="0" smtClean="0">
                <a:solidFill>
                  <a:srgbClr val="002060"/>
                </a:solidFill>
              </a:rPr>
              <a:t>Υπέρ της κοινωνικής επιλογής για πολύτιμους τρόπους ζωής ανάμεσα στα φύλα </a:t>
            </a:r>
            <a:r>
              <a:rPr lang="el-GR" sz="2200" dirty="0" smtClean="0">
                <a:solidFill>
                  <a:srgbClr val="002060"/>
                </a:solidFill>
                <a:sym typeface="Wingdings" pitchFamily="2" charset="2"/>
              </a:rPr>
              <a:t> Όμως η Βιολογία καθορίζει</a:t>
            </a:r>
            <a:endParaRPr lang="el-GR" sz="2200" dirty="0" smtClean="0">
              <a:solidFill>
                <a:srgbClr val="002060"/>
              </a:solidFill>
            </a:endParaRPr>
          </a:p>
          <a:p>
            <a:pPr>
              <a:buNone/>
            </a:pPr>
            <a:endParaRPr lang="en-US" sz="2200" dirty="0" smtClean="0">
              <a:solidFill>
                <a:srgbClr val="002060"/>
              </a:solidFill>
            </a:endParaRPr>
          </a:p>
          <a:p>
            <a:endParaRPr lang="el-GR" sz="2200" dirty="0" smtClean="0">
              <a:solidFill>
                <a:srgbClr val="002060"/>
              </a:solidFill>
            </a:endParaRPr>
          </a:p>
          <a:p>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Προβλήματα Συνδυαστικής Ιδέας </a:t>
            </a:r>
            <a:br>
              <a:rPr lang="el-GR" sz="2800" dirty="0" smtClean="0">
                <a:solidFill>
                  <a:srgbClr val="002060"/>
                </a:solidFill>
              </a:rPr>
            </a:br>
            <a:r>
              <a:rPr lang="el-GR" sz="2800" dirty="0" smtClean="0">
                <a:solidFill>
                  <a:srgbClr val="002060"/>
                </a:solidFill>
              </a:rPr>
              <a:t>Έμφυλων Ρόλων</a:t>
            </a:r>
            <a:endParaRPr lang="el-GR" sz="28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Α) 1) Η Θεωρία των Έμφυλων Ρόλων (</a:t>
            </a:r>
            <a:r>
              <a:rPr lang="en-US" sz="2200" dirty="0" smtClean="0">
                <a:solidFill>
                  <a:srgbClr val="002060"/>
                </a:solidFill>
              </a:rPr>
              <a:t>Maccoby &amp; Jacklin</a:t>
            </a:r>
            <a:r>
              <a:rPr lang="el-GR" sz="2200" dirty="0" smtClean="0">
                <a:solidFill>
                  <a:srgbClr val="002060"/>
                </a:solidFill>
              </a:rPr>
              <a:t>) και 2. ο «Σωματικός φεμινισμός», δηλαδή ανδρικά και γυναίκεια σώματα με διακριτές υποκειμενικότητες, καταλήγουν στη βιολογική διχοτομία</a:t>
            </a:r>
          </a:p>
          <a:p>
            <a:r>
              <a:rPr lang="el-GR" sz="2200" b="1" dirty="0" smtClean="0">
                <a:solidFill>
                  <a:srgbClr val="002060"/>
                </a:solidFill>
              </a:rPr>
              <a:t>Β ) </a:t>
            </a:r>
            <a:r>
              <a:rPr lang="el-GR" sz="2200" dirty="0" smtClean="0">
                <a:solidFill>
                  <a:srgbClr val="002060"/>
                </a:solidFill>
              </a:rPr>
              <a:t>Τα μοντέλα των διαφορών στο βιολογικό και κοινωνικό  φύλο δεν συμπίπτουν</a:t>
            </a:r>
          </a:p>
          <a:p>
            <a:pPr>
              <a:buFont typeface="Wingdings" pitchFamily="2" charset="2"/>
              <a:buChar char="Ø"/>
            </a:pPr>
            <a:r>
              <a:rPr lang="el-GR" sz="2200" dirty="0" smtClean="0">
                <a:solidFill>
                  <a:srgbClr val="002060"/>
                </a:solidFill>
              </a:rPr>
              <a:t>Δεν  υφίστανται οι διαχωρισμοί στην « έμφυλη συμπεριφορά» (λαϊκή ιδεολογία)</a:t>
            </a:r>
          </a:p>
          <a:p>
            <a:pPr>
              <a:buFont typeface="Wingdings" pitchFamily="2" charset="2"/>
              <a:buChar char="Ø"/>
            </a:pPr>
            <a:r>
              <a:rPr lang="el-GR" sz="2200" dirty="0" smtClean="0">
                <a:solidFill>
                  <a:srgbClr val="002060"/>
                </a:solidFill>
              </a:rPr>
              <a:t>Η ανθρώπινη συμπεριφορά δεν είναι διμορφική. Άνδρες και γυναίκες στην ανατροφή των παιδιών  και οι γυναίκες επιστήμονες και επιθετικές</a:t>
            </a:r>
          </a:p>
          <a:p>
            <a:pPr>
              <a:buFont typeface="Wingdings" pitchFamily="2" charset="2"/>
              <a:buChar char="Ø"/>
            </a:pP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Προβλήματα Συνδυαστικής Ιδέας </a:t>
            </a:r>
            <a:br>
              <a:rPr lang="el-GR" sz="2800" dirty="0" smtClean="0">
                <a:solidFill>
                  <a:srgbClr val="002060"/>
                </a:solidFill>
              </a:rPr>
            </a:br>
            <a:r>
              <a:rPr lang="el-GR" sz="2800" dirty="0" smtClean="0">
                <a:solidFill>
                  <a:srgbClr val="002060"/>
                </a:solidFill>
              </a:rPr>
              <a:t>Έμφυλων Ρόλων</a:t>
            </a:r>
            <a:endParaRPr lang="el-GR" dirty="0"/>
          </a:p>
        </p:txBody>
      </p:sp>
      <p:sp>
        <p:nvSpPr>
          <p:cNvPr id="3" name="2 - Θέση περιεχομένου"/>
          <p:cNvSpPr>
            <a:spLocks noGrp="1"/>
          </p:cNvSpPr>
          <p:nvPr>
            <p:ph idx="1"/>
          </p:nvPr>
        </p:nvSpPr>
        <p:spPr>
          <a:xfrm>
            <a:off x="457200" y="1340768"/>
            <a:ext cx="8229600" cy="4785395"/>
          </a:xfrm>
        </p:spPr>
        <p:txBody>
          <a:bodyPr>
            <a:normAutofit fontScale="92500" lnSpcReduction="20000"/>
          </a:bodyPr>
          <a:lstStyle/>
          <a:p>
            <a:r>
              <a:rPr lang="el-GR" sz="2200" dirty="0" smtClean="0">
                <a:solidFill>
                  <a:srgbClr val="002060"/>
                </a:solidFill>
              </a:rPr>
              <a:t>Ούτε οι κατηγορίες (βιολογικό / κοινωνικό ) ταιριάζουν πάντα </a:t>
            </a:r>
          </a:p>
          <a:p>
            <a:pPr>
              <a:buNone/>
            </a:pPr>
            <a:endParaRPr lang="el-GR" sz="2200" dirty="0" smtClean="0">
              <a:solidFill>
                <a:srgbClr val="002060"/>
              </a:solidFill>
            </a:endParaRPr>
          </a:p>
          <a:p>
            <a:r>
              <a:rPr lang="el-GR" sz="2200" dirty="0" smtClean="0">
                <a:solidFill>
                  <a:srgbClr val="002060"/>
                </a:solidFill>
              </a:rPr>
              <a:t>Σε διαφορετικά συγκείμενα , η κοινωνική διαδικασία ορίζει </a:t>
            </a:r>
          </a:p>
          <a:p>
            <a:pPr>
              <a:buNone/>
            </a:pPr>
            <a:endParaRPr lang="el-GR" sz="2200" dirty="0" smtClean="0">
              <a:solidFill>
                <a:srgbClr val="002060"/>
              </a:solidFill>
            </a:endParaRPr>
          </a:p>
          <a:p>
            <a:r>
              <a:rPr lang="el-GR" sz="2200" dirty="0" smtClean="0">
                <a:solidFill>
                  <a:srgbClr val="002060"/>
                </a:solidFill>
              </a:rPr>
              <a:t>Στη μόδα 1 φύλο: (</a:t>
            </a:r>
            <a:r>
              <a:rPr lang="en-US" sz="2200" dirty="0" smtClean="0">
                <a:solidFill>
                  <a:srgbClr val="002060"/>
                </a:solidFill>
              </a:rPr>
              <a:t>unisex)</a:t>
            </a:r>
            <a:r>
              <a:rPr lang="el-GR" sz="2200" dirty="0" smtClean="0">
                <a:solidFill>
                  <a:srgbClr val="002060"/>
                </a:solidFill>
              </a:rPr>
              <a:t> …..  Χόλυγουντ ( 2 φύλα)</a:t>
            </a:r>
            <a:endParaRPr lang="en-US" sz="2200" dirty="0" smtClean="0">
              <a:solidFill>
                <a:srgbClr val="002060"/>
              </a:solidFill>
            </a:endParaRPr>
          </a:p>
          <a:p>
            <a:r>
              <a:rPr lang="el-GR" sz="2200" dirty="0" smtClean="0">
                <a:solidFill>
                  <a:srgbClr val="002060"/>
                </a:solidFill>
              </a:rPr>
              <a:t>Πολιτισμοί Ιθαγενών Αμερικής (3 φύλα)</a:t>
            </a:r>
          </a:p>
          <a:p>
            <a:pPr>
              <a:buNone/>
            </a:pPr>
            <a:endParaRPr lang="el-GR" sz="2200" dirty="0" smtClean="0">
              <a:solidFill>
                <a:srgbClr val="002060"/>
              </a:solidFill>
            </a:endParaRPr>
          </a:p>
          <a:p>
            <a:r>
              <a:rPr lang="el-GR" sz="2200" dirty="0" smtClean="0">
                <a:solidFill>
                  <a:srgbClr val="002060"/>
                </a:solidFill>
              </a:rPr>
              <a:t>19</a:t>
            </a:r>
            <a:r>
              <a:rPr lang="el-GR" sz="2200" baseline="30000" dirty="0" smtClean="0">
                <a:solidFill>
                  <a:srgbClr val="002060"/>
                </a:solidFill>
              </a:rPr>
              <a:t>ος</a:t>
            </a:r>
            <a:r>
              <a:rPr lang="el-GR" sz="2200" dirty="0" smtClean="0">
                <a:solidFill>
                  <a:srgbClr val="002060"/>
                </a:solidFill>
              </a:rPr>
              <a:t> Αιώνας: Ευρώπη ( 4 φύλα, με το διαχωρισμό σε ομοφυλόφιλοι και λεσβίες)</a:t>
            </a:r>
          </a:p>
          <a:p>
            <a:r>
              <a:rPr lang="en-US" sz="2200" dirty="0" smtClean="0">
                <a:solidFill>
                  <a:srgbClr val="002060"/>
                </a:solidFill>
              </a:rPr>
              <a:t>Judith Lorber: Paradoxes of Gender 1994)</a:t>
            </a:r>
            <a:endParaRPr lang="el-GR" sz="2200" dirty="0" smtClean="0">
              <a:solidFill>
                <a:srgbClr val="002060"/>
              </a:solidFill>
            </a:endParaRPr>
          </a:p>
          <a:p>
            <a:pPr>
              <a:buNone/>
            </a:pPr>
            <a:r>
              <a:rPr lang="el-GR" sz="2200" dirty="0" smtClean="0">
                <a:solidFill>
                  <a:srgbClr val="002060"/>
                </a:solidFill>
              </a:rPr>
              <a:t>       Σύγχρονες δυτικές κοινωνίες: 5 βιολογικά φύλα (με ερμαφρόδιτους), 3 σεξουαλικοί προσανατολισμοί,  εκφάνσεις φύλου, 10 αναπροσδιορισμοί. 900 διαφορετικές έμφυλες καταστάσεις</a:t>
            </a:r>
          </a:p>
          <a:p>
            <a:endParaRPr lang="el-GR" sz="2200" dirty="0" smtClean="0">
              <a:solidFill>
                <a:srgbClr val="002060"/>
              </a:solidFill>
            </a:endParaRPr>
          </a:p>
          <a:p>
            <a:pPr>
              <a:buNone/>
            </a:pPr>
            <a:r>
              <a:rPr lang="el-GR" sz="2200" dirty="0" smtClean="0">
                <a:solidFill>
                  <a:srgbClr val="002060"/>
                </a:solidFill>
              </a:rPr>
              <a:t> ….αυτά για το Διμορφισμό…..</a:t>
            </a:r>
          </a:p>
          <a:p>
            <a:pPr>
              <a:buNone/>
            </a:pP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Προβλήματα Συνδυαστικής Ιδέας </a:t>
            </a:r>
            <a:br>
              <a:rPr lang="el-GR" sz="2800" dirty="0" smtClean="0">
                <a:solidFill>
                  <a:srgbClr val="002060"/>
                </a:solidFill>
              </a:rPr>
            </a:br>
            <a:r>
              <a:rPr lang="el-GR" sz="2800" dirty="0" smtClean="0">
                <a:solidFill>
                  <a:srgbClr val="002060"/>
                </a:solidFill>
              </a:rPr>
              <a:t>Έμφυλων Ρόλων</a:t>
            </a:r>
            <a:endParaRPr lang="el-GR" sz="2800" dirty="0"/>
          </a:p>
        </p:txBody>
      </p:sp>
      <p:sp>
        <p:nvSpPr>
          <p:cNvPr id="3" name="2 - Θέση περιεχομένου"/>
          <p:cNvSpPr>
            <a:spLocks noGrp="1"/>
          </p:cNvSpPr>
          <p:nvPr>
            <p:ph idx="1"/>
          </p:nvPr>
        </p:nvSpPr>
        <p:spPr/>
        <p:txBody>
          <a:bodyPr>
            <a:normAutofit/>
          </a:bodyPr>
          <a:lstStyle/>
          <a:p>
            <a:pPr>
              <a:buNone/>
            </a:pPr>
            <a:endParaRPr lang="el-GR" sz="2200" dirty="0" smtClean="0">
              <a:solidFill>
                <a:srgbClr val="002060"/>
              </a:solidFill>
            </a:endParaRPr>
          </a:p>
          <a:p>
            <a:r>
              <a:rPr lang="el-GR" sz="2200" dirty="0" smtClean="0">
                <a:solidFill>
                  <a:srgbClr val="002060"/>
                </a:solidFill>
              </a:rPr>
              <a:t>Είναι αδύνατον να υφίσταται οποιαδήποτε εκδοχή του έμφυλου μοντέλου των δύο κόσμων</a:t>
            </a:r>
          </a:p>
          <a:p>
            <a:pPr>
              <a:buNone/>
            </a:pPr>
            <a:endParaRPr lang="el-GR" sz="2200" dirty="0" smtClean="0">
              <a:solidFill>
                <a:srgbClr val="002060"/>
              </a:solidFill>
            </a:endParaRPr>
          </a:p>
          <a:p>
            <a:r>
              <a:rPr lang="el-GR" sz="2200" dirty="0" smtClean="0">
                <a:solidFill>
                  <a:srgbClr val="002060"/>
                </a:solidFill>
              </a:rPr>
              <a:t>Πρέπει να εξετάσουμε αποκλειστικά τον κοινωνικό τομέα για να εξηγήσουμε την έμφυλη διαφορά</a:t>
            </a:r>
          </a:p>
          <a:p>
            <a:endParaRPr lang="el-GR" sz="2200" dirty="0" smtClean="0">
              <a:solidFill>
                <a:srgbClr val="002060"/>
              </a:solidFill>
            </a:endParaRPr>
          </a:p>
          <a:p>
            <a:r>
              <a:rPr lang="el-GR" sz="2200" dirty="0" smtClean="0">
                <a:solidFill>
                  <a:srgbClr val="002060"/>
                </a:solidFill>
              </a:rPr>
              <a:t>Πολιτισμική ανάλυση  </a:t>
            </a:r>
            <a:r>
              <a:rPr lang="el-GR" sz="2200" dirty="0" smtClean="0">
                <a:solidFill>
                  <a:srgbClr val="002060"/>
                </a:solidFill>
                <a:sym typeface="Wingdings" pitchFamily="2" charset="2"/>
              </a:rPr>
              <a:t> Τα σώματα ως καμβάς που μπορούμε να ζωγραφίσουμε </a:t>
            </a:r>
            <a:r>
              <a:rPr lang="el-GR" sz="2200" dirty="0" smtClean="0">
                <a:solidFill>
                  <a:srgbClr val="002060"/>
                </a:solidFill>
              </a:rPr>
              <a:t> </a:t>
            </a:r>
          </a:p>
          <a:p>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sym typeface="Wingdings" pitchFamily="2" charset="2"/>
              </a:rPr>
              <a:t>Τα σώματα ως καμβάς</a:t>
            </a:r>
            <a:endParaRPr lang="el-GR" sz="28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Δεύτερο κίνημα φεμινισμού (1960 ): Η αναπαράσταση και η κατανάλωση του γυναίκειου σώματος (Μις Αμερική: διαδηλώσεις)</a:t>
            </a:r>
          </a:p>
          <a:p>
            <a:r>
              <a:rPr lang="en-US" sz="2200" dirty="0" smtClean="0">
                <a:solidFill>
                  <a:srgbClr val="002060"/>
                </a:solidFill>
              </a:rPr>
              <a:t>(Lois Banner: American Beauty 1983):</a:t>
            </a:r>
            <a:r>
              <a:rPr lang="el-GR" sz="2200" dirty="0" smtClean="0">
                <a:solidFill>
                  <a:srgbClr val="002060"/>
                </a:solidFill>
              </a:rPr>
              <a:t>Τα μεταβαλλόμενα και πανίσχυρα συστήματα συμβόλων: κομψότητα, ομορφιά, επιθυμητότητα </a:t>
            </a:r>
          </a:p>
          <a:p>
            <a:r>
              <a:rPr lang="el-GR" sz="2200" dirty="0" smtClean="0">
                <a:solidFill>
                  <a:srgbClr val="002060"/>
                </a:solidFill>
              </a:rPr>
              <a:t>Κινηματογράφος, τηλεόραση, φωτογραφία, εικαστικές τέχνες</a:t>
            </a:r>
          </a:p>
          <a:p>
            <a:pPr>
              <a:buNone/>
            </a:pPr>
            <a:r>
              <a:rPr lang="el-GR" sz="2200" dirty="0" smtClean="0">
                <a:solidFill>
                  <a:srgbClr val="002060"/>
                </a:solidFill>
              </a:rPr>
              <a:t>                 Υψηλά επίπεδα επιτήδευσης  και κριτικής</a:t>
            </a:r>
          </a:p>
          <a:p>
            <a:r>
              <a:rPr lang="el-GR" sz="1600" dirty="0" smtClean="0">
                <a:solidFill>
                  <a:srgbClr val="002060"/>
                </a:solidFill>
              </a:rPr>
              <a:t>(</a:t>
            </a:r>
            <a:r>
              <a:rPr lang="en-US" sz="1600" dirty="0" err="1" smtClean="0">
                <a:solidFill>
                  <a:srgbClr val="002060"/>
                </a:solidFill>
              </a:rPr>
              <a:t>Menzies</a:t>
            </a:r>
            <a:r>
              <a:rPr lang="en-US" sz="1600" dirty="0" smtClean="0">
                <a:solidFill>
                  <a:srgbClr val="002060"/>
                </a:solidFill>
              </a:rPr>
              <a:t>, 1998)</a:t>
            </a:r>
            <a:r>
              <a:rPr lang="el-GR" sz="1600" dirty="0" smtClean="0">
                <a:solidFill>
                  <a:srgbClr val="002060"/>
                </a:solidFill>
              </a:rPr>
              <a:t>:         </a:t>
            </a:r>
            <a:r>
              <a:rPr lang="en-US" sz="2200" dirty="0" smtClean="0">
                <a:solidFill>
                  <a:srgbClr val="002060"/>
                </a:solidFill>
              </a:rPr>
              <a:t>Modern boy – modern girl</a:t>
            </a:r>
            <a:r>
              <a:rPr lang="el-GR" sz="2200" dirty="0" smtClean="0">
                <a:solidFill>
                  <a:srgbClr val="002060"/>
                </a:solidFill>
              </a:rPr>
              <a:t> στην Ιαπωνία</a:t>
            </a:r>
            <a:endParaRPr lang="en-US" sz="1600" dirty="0" smtClean="0">
              <a:solidFill>
                <a:srgbClr val="002060"/>
              </a:solidFill>
            </a:endParaRPr>
          </a:p>
          <a:p>
            <a:pPr>
              <a:buNone/>
            </a:pPr>
            <a:r>
              <a:rPr lang="el-GR" sz="2200" dirty="0" smtClean="0">
                <a:solidFill>
                  <a:srgbClr val="002060"/>
                </a:solidFill>
              </a:rPr>
              <a:t>    Έμφυλες αλλαγές στην αστική κουλτούρα – νέος ατομικισμός </a:t>
            </a:r>
          </a:p>
          <a:p>
            <a:r>
              <a:rPr lang="en-US" sz="1600" dirty="0" smtClean="0">
                <a:solidFill>
                  <a:srgbClr val="002060"/>
                </a:solidFill>
              </a:rPr>
              <a:t>Antony </a:t>
            </a:r>
            <a:r>
              <a:rPr lang="en-US" sz="1600" dirty="0" err="1" smtClean="0">
                <a:solidFill>
                  <a:srgbClr val="002060"/>
                </a:solidFill>
              </a:rPr>
              <a:t>Easthope</a:t>
            </a:r>
            <a:r>
              <a:rPr lang="en-US" sz="1600" dirty="0" smtClean="0">
                <a:solidFill>
                  <a:srgbClr val="002060"/>
                </a:solidFill>
              </a:rPr>
              <a:t> (1986</a:t>
            </a:r>
            <a:r>
              <a:rPr lang="el-GR" sz="1600" dirty="0" smtClean="0">
                <a:solidFill>
                  <a:srgbClr val="002060"/>
                </a:solidFill>
              </a:rPr>
              <a:t>):</a:t>
            </a:r>
            <a:r>
              <a:rPr lang="en-US" sz="2200" dirty="0" smtClean="0">
                <a:solidFill>
                  <a:srgbClr val="002060"/>
                </a:solidFill>
              </a:rPr>
              <a:t> </a:t>
            </a:r>
            <a:r>
              <a:rPr lang="el-GR" sz="2200" dirty="0" smtClean="0">
                <a:solidFill>
                  <a:srgbClr val="002060"/>
                </a:solidFill>
              </a:rPr>
              <a:t>Ο συμβολισμός των ανδρικών σωμάτων στη        </a:t>
            </a:r>
          </a:p>
          <a:p>
            <a:pPr>
              <a:buNone/>
            </a:pPr>
            <a:r>
              <a:rPr lang="el-GR" sz="2200" dirty="0" smtClean="0">
                <a:solidFill>
                  <a:srgbClr val="002060"/>
                </a:solidFill>
              </a:rPr>
              <a:t>                                      δύση </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sym typeface="Wingdings" pitchFamily="2" charset="2"/>
              </a:rPr>
              <a:t>Τα σώματα ως καμβάς</a:t>
            </a:r>
            <a:endParaRPr lang="el-GR" sz="2800" dirty="0">
              <a:solidFill>
                <a:srgbClr val="002060"/>
              </a:solidFill>
            </a:endParaRPr>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Οι πολιτισμικές σπουδές για το σώμα υπό την επιρροή της θεωρίας του Λόγου (γλώσσας) (</a:t>
            </a:r>
            <a:r>
              <a:rPr lang="en-US" sz="2200" dirty="0" smtClean="0">
                <a:solidFill>
                  <a:srgbClr val="002060"/>
                </a:solidFill>
              </a:rPr>
              <a:t>discourse)</a:t>
            </a:r>
          </a:p>
          <a:p>
            <a:r>
              <a:rPr lang="en-US" sz="2200" dirty="0" smtClean="0">
                <a:solidFill>
                  <a:srgbClr val="002060"/>
                </a:solidFill>
              </a:rPr>
              <a:t>Michel Foucault: Discipline and Punish (1977)</a:t>
            </a:r>
          </a:p>
          <a:p>
            <a:pPr>
              <a:buNone/>
            </a:pPr>
            <a:r>
              <a:rPr lang="en-US" sz="2200" dirty="0" smtClean="0">
                <a:solidFill>
                  <a:srgbClr val="002060"/>
                </a:solidFill>
              </a:rPr>
              <a:t>  </a:t>
            </a:r>
            <a:r>
              <a:rPr lang="el-GR" sz="2200" dirty="0" smtClean="0">
                <a:solidFill>
                  <a:srgbClr val="002060"/>
                </a:solidFill>
              </a:rPr>
              <a:t>  «Τα σύγχρονα συστήματα γνώσης κατηγοριοποιούν τους ανθρώπους, τους αστυνομεύουν και ασκούν πειθαρχία»</a:t>
            </a:r>
          </a:p>
          <a:p>
            <a:r>
              <a:rPr lang="el-GR" sz="2200" dirty="0" smtClean="0">
                <a:solidFill>
                  <a:srgbClr val="002060"/>
                </a:solidFill>
              </a:rPr>
              <a:t>Ιατρική, Εγκληματολογία και Ψυχολογία πρωτοστατούν στις εκστρατείες πειθάρχησης των σωμάτων, υποτίθεται κατέχουν την απόλυτη «γνώση»</a:t>
            </a:r>
          </a:p>
          <a:p>
            <a:r>
              <a:rPr lang="el-GR" sz="2200" dirty="0" smtClean="0">
                <a:solidFill>
                  <a:srgbClr val="002060"/>
                </a:solidFill>
              </a:rPr>
              <a:t>Κοινωνιολογία του σώματος: Σωματικές πρακτικές: Μοχθούμε, τρώμε, κοιμόμαστε, κάνουμε δίαιτα, κλπ</a:t>
            </a:r>
          </a:p>
          <a:p>
            <a:r>
              <a:rPr lang="el-GR" sz="2200" dirty="0" smtClean="0">
                <a:solidFill>
                  <a:srgbClr val="002060"/>
                </a:solidFill>
              </a:rPr>
              <a:t> Ο </a:t>
            </a:r>
            <a:r>
              <a:rPr lang="en-US" sz="2200" dirty="0" smtClean="0">
                <a:solidFill>
                  <a:srgbClr val="002060"/>
                </a:solidFill>
              </a:rPr>
              <a:t>Foucault</a:t>
            </a:r>
            <a:r>
              <a:rPr lang="el-GR" sz="2200" dirty="0" smtClean="0">
                <a:solidFill>
                  <a:srgbClr val="002060"/>
                </a:solidFill>
              </a:rPr>
              <a:t> δεν επεξεργάστηκε μια έμφυλη θεωρία,  (άνδρες στους ανδροκρατικούς θεσμούς)</a:t>
            </a:r>
            <a:r>
              <a:rPr lang="en-US" sz="2200" dirty="0" smtClean="0">
                <a:solidFill>
                  <a:srgbClr val="002060"/>
                </a:solidFill>
              </a:rPr>
              <a:t> </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sym typeface="Wingdings" pitchFamily="2" charset="2"/>
              </a:rPr>
              <a:t>Τα σώματα ως καμβάς</a:t>
            </a:r>
            <a:endParaRPr lang="el-GR" sz="28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Η προσέγγιση του </a:t>
            </a:r>
            <a:r>
              <a:rPr lang="en-US" sz="2200" dirty="0" smtClean="0">
                <a:solidFill>
                  <a:srgbClr val="002060"/>
                </a:solidFill>
              </a:rPr>
              <a:t>Michel Foucault</a:t>
            </a:r>
            <a:r>
              <a:rPr lang="el-GR" sz="2200" dirty="0" smtClean="0">
                <a:solidFill>
                  <a:srgbClr val="002060"/>
                </a:solidFill>
              </a:rPr>
              <a:t> μετατράπηκε σε Θεωρία Φύλου </a:t>
            </a:r>
          </a:p>
          <a:p>
            <a:pPr>
              <a:buNone/>
            </a:pPr>
            <a:r>
              <a:rPr lang="el-GR" sz="1600" dirty="0" smtClean="0">
                <a:solidFill>
                  <a:srgbClr val="002060"/>
                </a:solidFill>
              </a:rPr>
              <a:t> </a:t>
            </a:r>
            <a:r>
              <a:rPr lang="en-US" sz="1600" dirty="0" smtClean="0">
                <a:solidFill>
                  <a:srgbClr val="002060"/>
                </a:solidFill>
              </a:rPr>
              <a:t>                                                                                                  (Fraser, 1989)</a:t>
            </a:r>
          </a:p>
          <a:p>
            <a:pPr>
              <a:buFont typeface="Wingdings" pitchFamily="2" charset="2"/>
              <a:buChar char="Ø"/>
            </a:pPr>
            <a:r>
              <a:rPr lang="el-GR" sz="2200" dirty="0" smtClean="0">
                <a:solidFill>
                  <a:srgbClr val="002060"/>
                </a:solidFill>
              </a:rPr>
              <a:t>Τα σώματα είναι πειθήνια, η πειθαρχική πρακτική παράγει τη διαφορά</a:t>
            </a:r>
          </a:p>
          <a:p>
            <a:r>
              <a:rPr lang="el-GR" sz="2200" dirty="0" smtClean="0">
                <a:solidFill>
                  <a:srgbClr val="002060"/>
                </a:solidFill>
              </a:rPr>
              <a:t>Πως εφαρμόζεται η πειθαρχία;</a:t>
            </a:r>
          </a:p>
          <a:p>
            <a:pPr>
              <a:buFont typeface="Wingdings" pitchFamily="2" charset="2"/>
              <a:buChar char="Ø"/>
            </a:pPr>
            <a:r>
              <a:rPr lang="en-US" sz="1600" dirty="0" smtClean="0">
                <a:solidFill>
                  <a:srgbClr val="002060"/>
                </a:solidFill>
              </a:rPr>
              <a:t>(Alan </a:t>
            </a:r>
            <a:r>
              <a:rPr lang="en-US" sz="1600" dirty="0" err="1" smtClean="0">
                <a:solidFill>
                  <a:srgbClr val="002060"/>
                </a:solidFill>
              </a:rPr>
              <a:t>klein</a:t>
            </a:r>
            <a:r>
              <a:rPr lang="en-US" sz="1600" dirty="0" smtClean="0">
                <a:solidFill>
                  <a:srgbClr val="002060"/>
                </a:solidFill>
              </a:rPr>
              <a:t>, 1993): </a:t>
            </a:r>
            <a:r>
              <a:rPr lang="el-GR" sz="2200" dirty="0" smtClean="0">
                <a:solidFill>
                  <a:srgbClr val="002060"/>
                </a:solidFill>
              </a:rPr>
              <a:t>Γυμναστήρια Σωματοδόμησης (</a:t>
            </a:r>
            <a:r>
              <a:rPr lang="en-US" sz="2200" dirty="0" smtClean="0">
                <a:solidFill>
                  <a:srgbClr val="002060"/>
                </a:solidFill>
              </a:rPr>
              <a:t>body-building)</a:t>
            </a:r>
          </a:p>
          <a:p>
            <a:pPr>
              <a:buFont typeface="Wingdings" pitchFamily="2" charset="2"/>
              <a:buChar char="Ø"/>
            </a:pPr>
            <a:r>
              <a:rPr lang="el-GR" sz="2200" dirty="0" smtClean="0">
                <a:solidFill>
                  <a:srgbClr val="002060"/>
                </a:solidFill>
              </a:rPr>
              <a:t>Η εισαγωγή του μαθήματος της φυσικής Αγωγής </a:t>
            </a:r>
            <a:r>
              <a:rPr lang="el-GR" sz="1600" dirty="0" smtClean="0">
                <a:solidFill>
                  <a:srgbClr val="002060"/>
                </a:solidFill>
              </a:rPr>
              <a:t>(</a:t>
            </a:r>
            <a:r>
              <a:rPr lang="en-US" sz="1600" dirty="0" err="1" smtClean="0">
                <a:solidFill>
                  <a:srgbClr val="002060"/>
                </a:solidFill>
              </a:rPr>
              <a:t>Mineke</a:t>
            </a:r>
            <a:r>
              <a:rPr lang="en-US" sz="1600" dirty="0" smtClean="0">
                <a:solidFill>
                  <a:srgbClr val="002060"/>
                </a:solidFill>
              </a:rPr>
              <a:t> van Essen, 2000) </a:t>
            </a:r>
          </a:p>
          <a:p>
            <a:pPr>
              <a:buFont typeface="Wingdings" pitchFamily="2" charset="2"/>
              <a:buChar char="Ø"/>
            </a:pPr>
            <a:r>
              <a:rPr lang="en-US" sz="1600" dirty="0" smtClean="0">
                <a:solidFill>
                  <a:srgbClr val="002060"/>
                </a:solidFill>
              </a:rPr>
              <a:t>       </a:t>
            </a:r>
            <a:r>
              <a:rPr lang="el-GR" sz="2200" dirty="0" smtClean="0">
                <a:solidFill>
                  <a:srgbClr val="002060"/>
                </a:solidFill>
              </a:rPr>
              <a:t>Διαφορετικά προγράμματα φυσικής αγωγής για αγόρια και κορίτσια </a:t>
            </a:r>
            <a:endParaRPr lang="en-US" sz="1600" dirty="0" smtClean="0">
              <a:solidFill>
                <a:srgbClr val="002060"/>
              </a:solidFill>
            </a:endParaRPr>
          </a:p>
          <a:p>
            <a:pPr>
              <a:buFont typeface="Wingdings" pitchFamily="2" charset="2"/>
              <a:buChar char="Ø"/>
            </a:pPr>
            <a:r>
              <a:rPr lang="en-US" sz="2200" dirty="0" smtClean="0">
                <a:solidFill>
                  <a:srgbClr val="002060"/>
                </a:solidFill>
              </a:rPr>
              <a:t>       </a:t>
            </a:r>
            <a:r>
              <a:rPr lang="el-GR" sz="2200" dirty="0" smtClean="0">
                <a:solidFill>
                  <a:srgbClr val="002060"/>
                </a:solidFill>
              </a:rPr>
              <a:t>και πειθαρχικές πρακτικές σχεδιάζονται για να παράγουν έμφυλα σώματα</a:t>
            </a:r>
          </a:p>
          <a:p>
            <a:pPr>
              <a:buNone/>
            </a:pPr>
            <a:endParaRPr lang="el-GR" sz="2200" dirty="0" smtClean="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dirty="0" smtClean="0">
                <a:solidFill>
                  <a:srgbClr val="002060"/>
                </a:solidFill>
                <a:sym typeface="Wingdings" pitchFamily="2" charset="2"/>
              </a:rPr>
              <a:t>Τα σώματα ως καμβάς</a:t>
            </a:r>
            <a:br>
              <a:rPr lang="el-GR" sz="2800" dirty="0" smtClean="0">
                <a:solidFill>
                  <a:srgbClr val="002060"/>
                </a:solidFill>
                <a:sym typeface="Wingdings" pitchFamily="2" charset="2"/>
              </a:rPr>
            </a:br>
            <a:r>
              <a:rPr lang="el-GR" sz="2800" dirty="0" smtClean="0">
                <a:solidFill>
                  <a:srgbClr val="002060"/>
                </a:solidFill>
                <a:sym typeface="Wingdings" pitchFamily="2" charset="2"/>
              </a:rPr>
              <a:t>Δυσκολίες της θεωρίας να ερμηνεύσει την έμφυλη δομή</a:t>
            </a:r>
            <a:endParaRPr lang="el-GR" sz="28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Όταν η κοινωνική πειθαρχία δεν αρκεί, η Χειρουργική πλαστική επεμβαίνει (</a:t>
            </a:r>
            <a:r>
              <a:rPr lang="en-US" sz="2200" dirty="0" smtClean="0">
                <a:solidFill>
                  <a:srgbClr val="002060"/>
                </a:solidFill>
              </a:rPr>
              <a:t>Dull &amp; West, 1991)</a:t>
            </a:r>
            <a:r>
              <a:rPr lang="el-GR" sz="2200" dirty="0" smtClean="0">
                <a:solidFill>
                  <a:srgbClr val="002060"/>
                </a:solidFill>
              </a:rPr>
              <a:t>. (τα μεγάλα στήθη και πέη είναι σεξουαλικά)</a:t>
            </a:r>
          </a:p>
          <a:p>
            <a:r>
              <a:rPr lang="el-GR" sz="2200" dirty="0" smtClean="0">
                <a:solidFill>
                  <a:srgbClr val="002060"/>
                </a:solidFill>
              </a:rPr>
              <a:t>Μειονέκτημα θεωρίας: Παραγωγική θεωρία αλλά η έμφαση στο σημαίνον, ενώ το σημαινόμενο εξαφανίζεται (Τα σύμβολα αναφέρονται στην αναπαραγωγική σχέση μεταξύ ανδρών και γυναικών)</a:t>
            </a:r>
          </a:p>
          <a:p>
            <a:r>
              <a:rPr lang="el-GR" sz="2200" dirty="0" smtClean="0">
                <a:solidFill>
                  <a:srgbClr val="002060"/>
                </a:solidFill>
              </a:rPr>
              <a:t>Οι έμφυλες σχέσεις δεν είναι μόνο αναπαραγωγικές μόνο</a:t>
            </a:r>
          </a:p>
          <a:p>
            <a:r>
              <a:rPr lang="el-GR" sz="2200" dirty="0" smtClean="0">
                <a:solidFill>
                  <a:srgbClr val="002060"/>
                </a:solidFill>
              </a:rPr>
              <a:t>Το μεγαλύτερο μέρος της ετεροσεξουαλικότητας δεν καταλήγει σε εγκυμοσύνη </a:t>
            </a:r>
          </a:p>
          <a:p>
            <a:r>
              <a:rPr lang="el-GR" sz="2200" dirty="0" smtClean="0">
                <a:solidFill>
                  <a:srgbClr val="002060"/>
                </a:solidFill>
              </a:rPr>
              <a:t>Οι ομοφυλοφιλικές σχέσεις είναι, επίσης, έμφυλες</a:t>
            </a:r>
          </a:p>
          <a:p>
            <a:r>
              <a:rPr lang="el-GR" sz="2200" dirty="0" smtClean="0">
                <a:solidFill>
                  <a:srgbClr val="002060"/>
                </a:solidFill>
              </a:rPr>
              <a:t>Η θεσμική και πολιτισμική τάξη δίνει στα σώματα έμφυλα νοήματα</a:t>
            </a:r>
          </a:p>
          <a:p>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Η Αναπαραγωγική Διαφορά</a:t>
            </a:r>
            <a:endParaRPr lang="el-GR" sz="2800" dirty="0">
              <a:solidFill>
                <a:srgbClr val="002060"/>
              </a:solidFill>
            </a:endParaRPr>
          </a:p>
        </p:txBody>
      </p:sp>
      <p:sp>
        <p:nvSpPr>
          <p:cNvPr id="3" name="2 - Θέση περιεχομένου"/>
          <p:cNvSpPr>
            <a:spLocks noGrp="1"/>
          </p:cNvSpPr>
          <p:nvPr>
            <p:ph idx="1"/>
          </p:nvPr>
        </p:nvSpPr>
        <p:spPr/>
        <p:txBody>
          <a:bodyPr>
            <a:normAutofit lnSpcReduction="10000"/>
          </a:bodyPr>
          <a:lstStyle/>
          <a:p>
            <a:r>
              <a:rPr lang="el-GR" sz="2200" dirty="0" smtClean="0">
                <a:solidFill>
                  <a:srgbClr val="002060"/>
                </a:solidFill>
              </a:rPr>
              <a:t>Γιατί υπάρχει διαφορά μεταξύ ανδρικού και γυναικείου σώματος;</a:t>
            </a:r>
          </a:p>
          <a:p>
            <a:r>
              <a:rPr lang="el-GR" sz="2200" dirty="0" smtClean="0">
                <a:solidFill>
                  <a:srgbClr val="002060"/>
                </a:solidFill>
              </a:rPr>
              <a:t>Αναπαραγωγή γίνεται και μονογονικά και σεξουαλικά </a:t>
            </a:r>
          </a:p>
          <a:p>
            <a:r>
              <a:rPr lang="el-GR" sz="2200" dirty="0" smtClean="0">
                <a:solidFill>
                  <a:srgbClr val="002060"/>
                </a:solidFill>
              </a:rPr>
              <a:t>Μεταφορά γενετικών πληροφοριών </a:t>
            </a:r>
          </a:p>
          <a:p>
            <a:r>
              <a:rPr lang="el-GR" sz="2200" dirty="0" smtClean="0">
                <a:solidFill>
                  <a:srgbClr val="002060"/>
                </a:solidFill>
              </a:rPr>
              <a:t>Η σεξουαλική αναπαραγωγή είναι προϊόν εξέλιξης 400 εκατ. Ετών</a:t>
            </a:r>
          </a:p>
          <a:p>
            <a:r>
              <a:rPr lang="el-GR" sz="2200" dirty="0" smtClean="0">
                <a:solidFill>
                  <a:srgbClr val="002060"/>
                </a:solidFill>
              </a:rPr>
              <a:t>Ενδεχομένως προλαμβάνει επιζήμιες μεταλλάξεις </a:t>
            </a:r>
          </a:p>
          <a:p>
            <a:r>
              <a:rPr lang="el-GR" sz="2200" dirty="0" smtClean="0">
                <a:solidFill>
                  <a:srgbClr val="002060"/>
                </a:solidFill>
              </a:rPr>
              <a:t>Η σεξουαλική αναπαραγωγή δεν απαιτεί, σε ορισμένα είδη, σώματα συγκεκριμένου φύλου.</a:t>
            </a:r>
          </a:p>
          <a:p>
            <a:r>
              <a:rPr lang="el-GR" sz="2200" dirty="0" smtClean="0">
                <a:solidFill>
                  <a:srgbClr val="002060"/>
                </a:solidFill>
              </a:rPr>
              <a:t>Οι άνθρωποι ανήκουν στα διμορφικά είδη</a:t>
            </a:r>
          </a:p>
          <a:p>
            <a:r>
              <a:rPr lang="el-GR" sz="2200" dirty="0" smtClean="0">
                <a:solidFill>
                  <a:srgbClr val="002060"/>
                </a:solidFill>
              </a:rPr>
              <a:t>Τα ανθρώπινα κύτταρα έχουν 46 ζεύγη χρωμοσωμάτων (γενετικές πληροφορίες </a:t>
            </a:r>
            <a:r>
              <a:rPr lang="en-US" sz="2200" dirty="0" smtClean="0">
                <a:solidFill>
                  <a:srgbClr val="002060"/>
                </a:solidFill>
              </a:rPr>
              <a:t>DNA)</a:t>
            </a:r>
          </a:p>
          <a:p>
            <a:r>
              <a:rPr lang="el-GR" sz="2200" dirty="0" smtClean="0">
                <a:solidFill>
                  <a:srgbClr val="002060"/>
                </a:solidFill>
              </a:rPr>
              <a:t>Ένα ζεύγος, τα φυλετικά χρωμοσώματα επηρεάζει την ανάπτυξη αρσενικών ή θηλυκών χαρακτηριστικών Γυναίκες ΧΧ , Άνδρες ΧΨ </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dirty="0"/>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srgbClr val="002060"/>
                </a:solidFill>
                <a:sym typeface="Wingdings" pitchFamily="2" charset="2"/>
              </a:rPr>
              <a:t>Τα σώματα ως καμβάς</a:t>
            </a:r>
            <a:br>
              <a:rPr lang="el-GR" sz="2400" dirty="0" smtClean="0">
                <a:solidFill>
                  <a:srgbClr val="002060"/>
                </a:solidFill>
                <a:sym typeface="Wingdings" pitchFamily="2" charset="2"/>
              </a:rPr>
            </a:br>
            <a:r>
              <a:rPr lang="el-GR" sz="2400" dirty="0" smtClean="0">
                <a:solidFill>
                  <a:srgbClr val="002060"/>
                </a:solidFill>
                <a:sym typeface="Wingdings" pitchFamily="2" charset="2"/>
              </a:rPr>
              <a:t>Δυσκολίες της θεωρίας να ερμηνεύσει την έμφυλη δομή</a:t>
            </a:r>
            <a:endParaRPr lang="el-GR" sz="24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Η μεταδομιστική θεωρία, δηλαδή η επιρροή του Λόγου, (η αναζήτηση της βεβαιότητας, της αλήθειας και της αντικειμενικότητας είναι προσωρινή) αναγνωρίζει την πολιτιστική και θεσμική τάξη, δεν δίνει, όμως, σημασία στο ότι τα σώματα συμμετέχουν ενεργά στην έμφυλη τάξη, </a:t>
            </a:r>
            <a:r>
              <a:rPr lang="el-GR" sz="2200" dirty="0" err="1" smtClean="0">
                <a:solidFill>
                  <a:srgbClr val="002060"/>
                </a:solidFill>
              </a:rPr>
              <a:t>π.χ</a:t>
            </a:r>
            <a:r>
              <a:rPr lang="el-GR" sz="2200" dirty="0" smtClean="0">
                <a:solidFill>
                  <a:srgbClr val="002060"/>
                </a:solidFill>
              </a:rPr>
              <a:t> Σαδομαζοχισμός </a:t>
            </a:r>
            <a:endParaRPr lang="en-US" sz="2200" dirty="0" smtClean="0">
              <a:solidFill>
                <a:srgbClr val="002060"/>
              </a:solidFill>
            </a:endParaRPr>
          </a:p>
          <a:p>
            <a:pPr>
              <a:buNone/>
            </a:pPr>
            <a:endParaRPr lang="el-GR" sz="2200" dirty="0" smtClean="0">
              <a:solidFill>
                <a:srgbClr val="002060"/>
              </a:solidFill>
            </a:endParaRPr>
          </a:p>
          <a:p>
            <a:r>
              <a:rPr lang="el-GR" sz="2200" dirty="0" smtClean="0">
                <a:solidFill>
                  <a:srgbClr val="C00000"/>
                </a:solidFill>
              </a:rPr>
              <a:t>Τα σώματα είναι απείθαρχα και δύσκολα (</a:t>
            </a:r>
            <a:r>
              <a:rPr lang="en-US" sz="2200" dirty="0" smtClean="0">
                <a:solidFill>
                  <a:srgbClr val="C00000"/>
                </a:solidFill>
              </a:rPr>
              <a:t>The man and the boys, </a:t>
            </a:r>
            <a:r>
              <a:rPr lang="en-US" sz="1600" dirty="0" smtClean="0">
                <a:solidFill>
                  <a:srgbClr val="C00000"/>
                </a:solidFill>
              </a:rPr>
              <a:t>Connell, 2000</a:t>
            </a:r>
            <a:r>
              <a:rPr lang="en-US" sz="2200" dirty="0" smtClean="0">
                <a:solidFill>
                  <a:srgbClr val="C00000"/>
                </a:solidFill>
              </a:rPr>
              <a:t>)</a:t>
            </a:r>
          </a:p>
          <a:p>
            <a:pPr>
              <a:buNone/>
            </a:pPr>
            <a:endParaRPr lang="en-US" sz="2200" dirty="0" smtClean="0">
              <a:solidFill>
                <a:srgbClr val="C00000"/>
              </a:solidFill>
            </a:endParaRPr>
          </a:p>
          <a:p>
            <a:pPr>
              <a:buFont typeface="Wingdings" pitchFamily="2" charset="2"/>
              <a:buChar char="Ø"/>
            </a:pPr>
            <a:r>
              <a:rPr lang="el-GR" sz="2200" dirty="0" smtClean="0">
                <a:solidFill>
                  <a:srgbClr val="002060"/>
                </a:solidFill>
              </a:rPr>
              <a:t>Έντονη επιτέλεση ανδρισμού </a:t>
            </a:r>
            <a:r>
              <a:rPr lang="el-GR" sz="2200" dirty="0" smtClean="0">
                <a:solidFill>
                  <a:srgbClr val="002060"/>
                </a:solidFill>
                <a:sym typeface="Wingdings" pitchFamily="2" charset="2"/>
              </a:rPr>
              <a:t> ποτό, ναρκωτικά, σεξ, σκοτώνουν τα σώματα ή το μη αθλητικό σώμα κατέληξε σε σεξουαλική διαφορά ( </a:t>
            </a:r>
            <a:r>
              <a:rPr lang="el-GR" sz="2200" dirty="0" err="1" smtClean="0">
                <a:solidFill>
                  <a:srgbClr val="002060"/>
                </a:solidFill>
                <a:sym typeface="Wingdings" pitchFamily="2" charset="2"/>
              </a:rPr>
              <a:t>Έντι</a:t>
            </a:r>
            <a:r>
              <a:rPr lang="el-GR" sz="2200" dirty="0" smtClean="0">
                <a:solidFill>
                  <a:srgbClr val="002060"/>
                </a:solidFill>
                <a:sym typeface="Wingdings" pitchFamily="2" charset="2"/>
              </a:rPr>
              <a:t> / Ευδοξία, </a:t>
            </a:r>
            <a:r>
              <a:rPr lang="en-US" sz="2200" dirty="0" smtClean="0">
                <a:solidFill>
                  <a:srgbClr val="002060"/>
                </a:solidFill>
                <a:sym typeface="Wingdings" pitchFamily="2" charset="2"/>
              </a:rPr>
              <a:t>The </a:t>
            </a:r>
            <a:r>
              <a:rPr lang="en-US" sz="2200" dirty="0" err="1" smtClean="0">
                <a:solidFill>
                  <a:srgbClr val="002060"/>
                </a:solidFill>
                <a:sym typeface="Wingdings" pitchFamily="2" charset="2"/>
              </a:rPr>
              <a:t>twyborn</a:t>
            </a:r>
            <a:r>
              <a:rPr lang="en-US" sz="2200" dirty="0" smtClean="0">
                <a:solidFill>
                  <a:srgbClr val="002060"/>
                </a:solidFill>
                <a:sym typeface="Wingdings" pitchFamily="2" charset="2"/>
              </a:rPr>
              <a:t> affair 1979, </a:t>
            </a:r>
            <a:r>
              <a:rPr lang="en-US" sz="2200" dirty="0" err="1" smtClean="0">
                <a:solidFill>
                  <a:srgbClr val="002060"/>
                </a:solidFill>
                <a:sym typeface="Wingdings" pitchFamily="2" charset="2"/>
              </a:rPr>
              <a:t>Patric</a:t>
            </a:r>
            <a:r>
              <a:rPr lang="en-US" sz="2200" dirty="0" smtClean="0">
                <a:solidFill>
                  <a:srgbClr val="002060"/>
                </a:solidFill>
                <a:sym typeface="Wingdings" pitchFamily="2" charset="2"/>
              </a:rPr>
              <a:t> White)</a:t>
            </a:r>
          </a:p>
          <a:p>
            <a:pPr>
              <a:buNone/>
            </a:pPr>
            <a:endParaRPr lang="el-GR" sz="2200" dirty="0" smtClean="0">
              <a:solidFill>
                <a:srgbClr val="002060"/>
              </a:solidFill>
              <a:sym typeface="Wingdings" pitchFamily="2" charset="2"/>
            </a:endParaRPr>
          </a:p>
          <a:p>
            <a:pPr>
              <a:buFont typeface="Wingdings" pitchFamily="2" charset="2"/>
              <a:buChar char="Ø"/>
            </a:pPr>
            <a:endParaRPr lang="el-GR" sz="2200" dirty="0" smtClean="0">
              <a:solidFill>
                <a:srgbClr val="002060"/>
              </a:solidFill>
            </a:endParaRPr>
          </a:p>
          <a:p>
            <a:endParaRPr lang="el-GR" sz="2200" dirty="0" smtClean="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solidFill>
                  <a:srgbClr val="002060"/>
                </a:solidFill>
                <a:sym typeface="Wingdings" pitchFamily="2" charset="2"/>
              </a:rPr>
              <a:t>Τα σώματα ως καμβάς</a:t>
            </a:r>
            <a:br>
              <a:rPr lang="el-GR" sz="2400" dirty="0" smtClean="0">
                <a:solidFill>
                  <a:srgbClr val="002060"/>
                </a:solidFill>
                <a:sym typeface="Wingdings" pitchFamily="2" charset="2"/>
              </a:rPr>
            </a:br>
            <a:r>
              <a:rPr lang="el-GR" sz="2400" dirty="0" smtClean="0">
                <a:solidFill>
                  <a:srgbClr val="002060"/>
                </a:solidFill>
                <a:sym typeface="Wingdings" pitchFamily="2" charset="2"/>
              </a:rPr>
              <a:t>Δυσκολίες της θεωρίας να ερμηνεύσει την έμφυλη δομή</a:t>
            </a:r>
            <a:endParaRPr lang="el-GR" sz="2400"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Τα σώματα μοχθούν </a:t>
            </a:r>
          </a:p>
          <a:p>
            <a:pPr marL="457200" indent="-457200">
              <a:buFont typeface="Wingdings" pitchFamily="2" charset="2"/>
              <a:buChar char="Ø"/>
            </a:pPr>
            <a:r>
              <a:rPr lang="el-GR" sz="2200" dirty="0" smtClean="0">
                <a:solidFill>
                  <a:srgbClr val="002060"/>
                </a:solidFill>
              </a:rPr>
              <a:t>Τα έμφυλα χαρακτηριστικά προκύπτουν από τη υλικότητα της </a:t>
            </a:r>
            <a:r>
              <a:rPr lang="el-GR" sz="2200" dirty="0" err="1" smtClean="0">
                <a:solidFill>
                  <a:srgbClr val="002060"/>
                </a:solidFill>
              </a:rPr>
              <a:t>π.χ</a:t>
            </a:r>
            <a:r>
              <a:rPr lang="el-GR" sz="2200" dirty="0" smtClean="0">
                <a:solidFill>
                  <a:srgbClr val="002060"/>
                </a:solidFill>
              </a:rPr>
              <a:t> της εργασίας</a:t>
            </a:r>
          </a:p>
          <a:p>
            <a:pPr marL="457200" indent="-457200">
              <a:buFont typeface="Wingdings" pitchFamily="2" charset="2"/>
              <a:buChar char="Ø"/>
            </a:pPr>
            <a:r>
              <a:rPr lang="en-US" sz="2200" dirty="0" smtClean="0">
                <a:solidFill>
                  <a:srgbClr val="002060"/>
                </a:solidFill>
              </a:rPr>
              <a:t>Mike Donaldson, 1991,</a:t>
            </a:r>
            <a:r>
              <a:rPr lang="el-GR" sz="2200" dirty="0" smtClean="0">
                <a:solidFill>
                  <a:srgbClr val="002060"/>
                </a:solidFill>
              </a:rPr>
              <a:t>: </a:t>
            </a:r>
            <a:r>
              <a:rPr lang="el-GR" sz="2200" dirty="0" smtClean="0">
                <a:solidFill>
                  <a:srgbClr val="002060"/>
                </a:solidFill>
              </a:rPr>
              <a:t>Ορισμός </a:t>
            </a:r>
            <a:r>
              <a:rPr lang="el-GR" sz="2200" dirty="0" smtClean="0">
                <a:solidFill>
                  <a:srgbClr val="002060"/>
                </a:solidFill>
              </a:rPr>
              <a:t>ανδρισμού σε </a:t>
            </a:r>
            <a:r>
              <a:rPr lang="el-GR" sz="2200" dirty="0" smtClean="0">
                <a:solidFill>
                  <a:srgbClr val="002060"/>
                </a:solidFill>
              </a:rPr>
              <a:t>σχέση </a:t>
            </a:r>
            <a:r>
              <a:rPr lang="el-GR" sz="2200" dirty="0" smtClean="0">
                <a:solidFill>
                  <a:srgbClr val="002060"/>
                </a:solidFill>
              </a:rPr>
              <a:t>με </a:t>
            </a:r>
            <a:r>
              <a:rPr lang="el-GR" sz="2200" dirty="0" smtClean="0">
                <a:solidFill>
                  <a:srgbClr val="002060"/>
                </a:solidFill>
              </a:rPr>
              <a:t>το πόσο </a:t>
            </a:r>
            <a:r>
              <a:rPr lang="el-GR" sz="2200" dirty="0" smtClean="0">
                <a:solidFill>
                  <a:srgbClr val="002060"/>
                </a:solidFill>
              </a:rPr>
              <a:t>βαριά  και επικίνδυνη είναι η δουλεία, (ορυχεία Αυστραλίας)</a:t>
            </a:r>
          </a:p>
          <a:p>
            <a:pPr marL="457200" indent="-457200">
              <a:buFont typeface="Wingdings" pitchFamily="2" charset="2"/>
              <a:buChar char="Ø"/>
            </a:pPr>
            <a:r>
              <a:rPr lang="el-GR" sz="2200" dirty="0" smtClean="0">
                <a:solidFill>
                  <a:srgbClr val="002060"/>
                </a:solidFill>
              </a:rPr>
              <a:t>Τα σώματα καταπονούνται και καταστρέφονται</a:t>
            </a:r>
          </a:p>
          <a:p>
            <a:pPr marL="457200" indent="-457200">
              <a:buFont typeface="Wingdings" pitchFamily="2" charset="2"/>
              <a:buChar char="Ø"/>
            </a:pPr>
            <a:r>
              <a:rPr lang="el-GR" sz="2200" dirty="0" smtClean="0">
                <a:solidFill>
                  <a:srgbClr val="002060"/>
                </a:solidFill>
              </a:rPr>
              <a:t>Η καταστροφή του φυσικού χώρου του ανδρισμού, δηλαδή το σώμα, στον πόλεμο ή στη δουλειά, ή αλλού (σεξ),  διαιωνίζει την κοινωνική ανδροπρέπεια των ανδρών…</a:t>
            </a:r>
          </a:p>
          <a:p>
            <a:pPr marL="457200" indent="-457200">
              <a:buFont typeface="Wingdings" pitchFamily="2" charset="2"/>
              <a:buChar char="Ø"/>
            </a:pPr>
            <a:r>
              <a:rPr lang="el-GR" sz="2200" dirty="0" smtClean="0">
                <a:solidFill>
                  <a:srgbClr val="002060"/>
                </a:solidFill>
              </a:rPr>
              <a:t>Τα σώματα δεν κατανοούνται μόνο μέσα από την κοινωνική και συμβολική πειθαρχία, διότι είναι συμμέτοχα  στη δημιουργία και διαμόρφωση της κοινωνικής συμπεριφοράς</a:t>
            </a:r>
          </a:p>
          <a:p>
            <a:pPr marL="457200" indent="-457200">
              <a:buFont typeface="Wingdings" pitchFamily="2" charset="2"/>
              <a:buChar char="Ø"/>
            </a:pP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21</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a:solidFill>
                  <a:srgbClr val="002060"/>
                </a:solidFill>
              </a:rPr>
              <a:t>Η Αναπαραγωγική Διαφορά</a:t>
            </a:r>
            <a:endParaRPr lang="el-GR" dirty="0"/>
          </a:p>
        </p:txBody>
      </p:sp>
      <p:sp>
        <p:nvSpPr>
          <p:cNvPr id="3" name="2 - Θέση περιεχομένου"/>
          <p:cNvSpPr>
            <a:spLocks noGrp="1"/>
          </p:cNvSpPr>
          <p:nvPr>
            <p:ph idx="1"/>
          </p:nvPr>
        </p:nvSpPr>
        <p:spPr/>
        <p:txBody>
          <a:bodyPr>
            <a:normAutofit fontScale="92500"/>
          </a:bodyPr>
          <a:lstStyle/>
          <a:p>
            <a:r>
              <a:rPr lang="el-GR" sz="2200" dirty="0" smtClean="0">
                <a:solidFill>
                  <a:srgbClr val="002060"/>
                </a:solidFill>
              </a:rPr>
              <a:t>Οι άνθρωποι είναι θηλαστικά με καλά διαφοροποιημένα συστήματα αναπαραγωγής </a:t>
            </a:r>
          </a:p>
          <a:p>
            <a:pPr marL="457200" indent="-457200">
              <a:buFont typeface="+mj-lt"/>
              <a:buAutoNum type="arabicPeriod"/>
            </a:pPr>
            <a:r>
              <a:rPr lang="el-GR" sz="2200" dirty="0" smtClean="0">
                <a:solidFill>
                  <a:srgbClr val="002060"/>
                </a:solidFill>
              </a:rPr>
              <a:t>Το ανθρώπινο σώμα δεν είναι απολύτως διμορφικό</a:t>
            </a:r>
          </a:p>
          <a:p>
            <a:r>
              <a:rPr lang="el-GR" sz="2200" dirty="0" smtClean="0">
                <a:solidFill>
                  <a:srgbClr val="002060"/>
                </a:solidFill>
              </a:rPr>
              <a:t>Ένα ποσοστό 1.7% των ανθρώπων  (όχι αμελητέο) ανήκει σε ενδιάμεση κατηγορία Θηλυκά με 1 Χ, Αρσενικά με επιπλέον Χ κλπ  </a:t>
            </a:r>
            <a:r>
              <a:rPr lang="en-US" sz="1400" dirty="0" smtClean="0">
                <a:solidFill>
                  <a:srgbClr val="002060"/>
                </a:solidFill>
              </a:rPr>
              <a:t>(Anne </a:t>
            </a:r>
            <a:r>
              <a:rPr lang="en-US" sz="1400" dirty="0" err="1" smtClean="0">
                <a:solidFill>
                  <a:srgbClr val="002060"/>
                </a:solidFill>
              </a:rPr>
              <a:t>Fausto</a:t>
            </a:r>
            <a:r>
              <a:rPr lang="en-US" sz="1400" dirty="0" smtClean="0">
                <a:solidFill>
                  <a:srgbClr val="002060"/>
                </a:solidFill>
              </a:rPr>
              <a:t>-Sterling, 2000) </a:t>
            </a:r>
            <a:endParaRPr lang="el-GR" sz="2200" dirty="0" smtClean="0">
              <a:solidFill>
                <a:srgbClr val="002060"/>
              </a:solidFill>
            </a:endParaRPr>
          </a:p>
          <a:p>
            <a:pPr>
              <a:buNone/>
            </a:pPr>
            <a:r>
              <a:rPr lang="en-US" sz="2200" dirty="0" smtClean="0">
                <a:solidFill>
                  <a:srgbClr val="002060"/>
                </a:solidFill>
              </a:rPr>
              <a:t>2. </a:t>
            </a:r>
            <a:r>
              <a:rPr lang="el-GR" sz="2200" dirty="0" smtClean="0">
                <a:solidFill>
                  <a:srgbClr val="002060"/>
                </a:solidFill>
              </a:rPr>
              <a:t>Οι σωματικές διαφορές αρσενικών και θηλυκών αλλάζουν κατά τη διάρκεια της ζωής και αναπτύσσονται εμβρυολογικά από την ίδια αφετηρία, ενώ </a:t>
            </a:r>
            <a:r>
              <a:rPr lang="el-GR" sz="2200" dirty="0">
                <a:solidFill>
                  <a:srgbClr val="002060"/>
                </a:solidFill>
              </a:rPr>
              <a:t>ο</a:t>
            </a:r>
            <a:r>
              <a:rPr lang="el-GR" sz="2200" dirty="0" smtClean="0">
                <a:solidFill>
                  <a:srgbClr val="002060"/>
                </a:solidFill>
              </a:rPr>
              <a:t>μοιάζουν στην αρχή και στο τέλος της ζωής</a:t>
            </a:r>
          </a:p>
          <a:p>
            <a:pPr>
              <a:buNone/>
            </a:pPr>
            <a:r>
              <a:rPr lang="el-GR" sz="2200" dirty="0" smtClean="0">
                <a:solidFill>
                  <a:srgbClr val="002060"/>
                </a:solidFill>
              </a:rPr>
              <a:t>3.Στα πρώτα χρόνια της ενηλικίωσης τα σωματικά χαρακτηριστικά μοιάζουν</a:t>
            </a:r>
          </a:p>
          <a:p>
            <a:r>
              <a:rPr lang="el-GR" sz="2200" dirty="0" smtClean="0">
                <a:solidFill>
                  <a:srgbClr val="002060"/>
                </a:solidFill>
              </a:rPr>
              <a:t>Οι ενήλικοι άνδρες είναι κατά μέσο όρο, λόγο ψηλότεροι, αλλά υπάρχουν πολλές γυναίκες ψηλότερες από άνδρες</a:t>
            </a:r>
          </a:p>
          <a:p>
            <a:r>
              <a:rPr lang="el-GR" sz="2200" dirty="0" smtClean="0">
                <a:solidFill>
                  <a:srgbClr val="002060"/>
                </a:solidFill>
              </a:rPr>
              <a:t>Ο Εγκέφαλος: Κάποιες </a:t>
            </a:r>
            <a:r>
              <a:rPr lang="el-GR" sz="2200" dirty="0">
                <a:solidFill>
                  <a:srgbClr val="002060"/>
                </a:solidFill>
              </a:rPr>
              <a:t>δ</a:t>
            </a:r>
            <a:r>
              <a:rPr lang="el-GR" sz="2200" dirty="0" smtClean="0">
                <a:solidFill>
                  <a:srgbClr val="002060"/>
                </a:solidFill>
              </a:rPr>
              <a:t>ιαφορές στην ανατομία και τη λειτουργία του εγκεφάλου των γυναικών στη χρήση γλώσσας</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a:solidFill>
                  <a:srgbClr val="002060"/>
                </a:solidFill>
              </a:rPr>
              <a:t>Η Αναπαραγωγική Διαφορά</a:t>
            </a:r>
            <a:endParaRPr lang="el-GR"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Σημαντική η σύμπτωση  των εγκεφαλικών λειτουργιών ανδρών  –γυναικών </a:t>
            </a:r>
          </a:p>
          <a:p>
            <a:r>
              <a:rPr lang="el-GR" sz="2200" dirty="0" smtClean="0">
                <a:solidFill>
                  <a:srgbClr val="002060"/>
                </a:solidFill>
              </a:rPr>
              <a:t>Ο  </a:t>
            </a:r>
            <a:r>
              <a:rPr lang="el-GR" sz="2200" dirty="0">
                <a:solidFill>
                  <a:srgbClr val="002060"/>
                </a:solidFill>
              </a:rPr>
              <a:t>Ε</a:t>
            </a:r>
            <a:r>
              <a:rPr lang="el-GR" sz="2200" dirty="0" smtClean="0">
                <a:solidFill>
                  <a:srgbClr val="002060"/>
                </a:solidFill>
              </a:rPr>
              <a:t>γκέφαλος δεν επιλέγει να είναι είτε θηλυκός είτε αρσενικός </a:t>
            </a:r>
            <a:r>
              <a:rPr lang="el-GR" sz="1400" dirty="0" smtClean="0">
                <a:solidFill>
                  <a:srgbClr val="002060"/>
                </a:solidFill>
              </a:rPr>
              <a:t>(</a:t>
            </a:r>
            <a:r>
              <a:rPr lang="en-US" sz="1400" dirty="0" smtClean="0">
                <a:solidFill>
                  <a:srgbClr val="002060"/>
                </a:solidFill>
              </a:rPr>
              <a:t>Lesley Rogers, 2000)</a:t>
            </a:r>
            <a:endParaRPr lang="el-GR" sz="1400" dirty="0" smtClean="0">
              <a:solidFill>
                <a:srgbClr val="002060"/>
              </a:solidFill>
            </a:endParaRPr>
          </a:p>
          <a:p>
            <a:endParaRPr lang="el-GR" sz="1400" dirty="0" smtClean="0">
              <a:solidFill>
                <a:srgbClr val="002060"/>
              </a:solidFill>
            </a:endParaRPr>
          </a:p>
          <a:p>
            <a:pPr>
              <a:buNone/>
            </a:pPr>
            <a:r>
              <a:rPr lang="el-GR" sz="2200" b="1" dirty="0" smtClean="0">
                <a:solidFill>
                  <a:srgbClr val="002060"/>
                </a:solidFill>
              </a:rPr>
              <a:t>Οι Προσεγγίσεις της Διαφοράς:</a:t>
            </a:r>
          </a:p>
          <a:p>
            <a:pPr>
              <a:buNone/>
            </a:pPr>
            <a:endParaRPr lang="el-GR" sz="2200" dirty="0">
              <a:solidFill>
                <a:srgbClr val="002060"/>
              </a:solidFill>
            </a:endParaRPr>
          </a:p>
          <a:p>
            <a:pPr marL="457200" indent="-457200">
              <a:buAutoNum type="arabicPeriod"/>
            </a:pPr>
            <a:r>
              <a:rPr lang="el-GR" sz="2200" dirty="0" smtClean="0">
                <a:solidFill>
                  <a:srgbClr val="002060"/>
                </a:solidFill>
              </a:rPr>
              <a:t>Η φυσική διαφορά αντιμετωπίζει το σώμα ως μηχανή</a:t>
            </a:r>
          </a:p>
          <a:p>
            <a:pPr marL="457200" indent="-457200">
              <a:buAutoNum type="arabicPeriod"/>
            </a:pPr>
            <a:r>
              <a:rPr lang="el-GR" sz="2200" dirty="0" smtClean="0">
                <a:solidFill>
                  <a:srgbClr val="002060"/>
                </a:solidFill>
              </a:rPr>
              <a:t>Οι δύο διαφορετικοί κόσμοι (βιολογικό και κοινωνικό φύλο)</a:t>
            </a:r>
          </a:p>
          <a:p>
            <a:pPr marL="457200" indent="-457200">
              <a:buAutoNum type="arabicPeriod"/>
            </a:pPr>
            <a:r>
              <a:rPr lang="el-GR" sz="2200" dirty="0" smtClean="0">
                <a:solidFill>
                  <a:srgbClr val="002060"/>
                </a:solidFill>
              </a:rPr>
              <a:t>Το συμβολικό (ρηματικό σύστημα) που αντιμετωπίζει το σώμα ως καμβά που πάνω του ζωγραφίζει η κοινωνία</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002060"/>
                </a:solidFill>
              </a:rPr>
              <a:t>Το σώμα ως μηχανή</a:t>
            </a:r>
            <a:endParaRPr lang="el-GR" sz="2800" dirty="0">
              <a:solidFill>
                <a:srgbClr val="002060"/>
              </a:solidFill>
            </a:endParaRPr>
          </a:p>
        </p:txBody>
      </p:sp>
      <p:sp>
        <p:nvSpPr>
          <p:cNvPr id="3" name="2 - Θέση περιεχομένου"/>
          <p:cNvSpPr>
            <a:spLocks noGrp="1"/>
          </p:cNvSpPr>
          <p:nvPr>
            <p:ph idx="1"/>
          </p:nvPr>
        </p:nvSpPr>
        <p:spPr>
          <a:xfrm>
            <a:off x="395536" y="1412776"/>
            <a:ext cx="8229600" cy="4525963"/>
          </a:xfrm>
        </p:spPr>
        <p:txBody>
          <a:bodyPr>
            <a:normAutofit/>
          </a:bodyPr>
          <a:lstStyle/>
          <a:p>
            <a:r>
              <a:rPr lang="el-GR" sz="2200" dirty="0" smtClean="0">
                <a:solidFill>
                  <a:srgbClr val="002060"/>
                </a:solidFill>
              </a:rPr>
              <a:t>Η ιδέα ότι η φυσική διαφορά αποτελεί τη βάση για το κοινωνικό μοντέλο του φύλου παίρνει πολλές μορφές</a:t>
            </a:r>
          </a:p>
          <a:p>
            <a:r>
              <a:rPr lang="el-GR" sz="2200" dirty="0" smtClean="0">
                <a:solidFill>
                  <a:srgbClr val="002060"/>
                </a:solidFill>
              </a:rPr>
              <a:t>Άνδρες: δυνατοί,                                  Γυναίκες </a:t>
            </a:r>
          </a:p>
          <a:p>
            <a:r>
              <a:rPr lang="el-GR" sz="2200" dirty="0" smtClean="0">
                <a:solidFill>
                  <a:srgbClr val="002060"/>
                </a:solidFill>
              </a:rPr>
              <a:t>μηχανικές δεξιότητες                          δουλειές λεπτομέρειας </a:t>
            </a:r>
          </a:p>
          <a:p>
            <a:r>
              <a:rPr lang="el-GR" sz="2200" dirty="0" smtClean="0">
                <a:solidFill>
                  <a:srgbClr val="002060"/>
                </a:solidFill>
              </a:rPr>
              <a:t>σεξουαλική επιθυμία,                         κουτσομπολιό</a:t>
            </a:r>
          </a:p>
          <a:p>
            <a:r>
              <a:rPr lang="el-GR" sz="2200" dirty="0" smtClean="0">
                <a:solidFill>
                  <a:srgbClr val="002060"/>
                </a:solidFill>
              </a:rPr>
              <a:t>Επιθετικοί                                               διαίσθηση</a:t>
            </a:r>
          </a:p>
          <a:p>
            <a:r>
              <a:rPr lang="el-GR" sz="2200" dirty="0" smtClean="0">
                <a:solidFill>
                  <a:srgbClr val="002060"/>
                </a:solidFill>
              </a:rPr>
              <a:t>Νοητική ικανότητα, λογικοί</a:t>
            </a:r>
          </a:p>
          <a:p>
            <a:r>
              <a:rPr lang="en-US" sz="2200" dirty="0" smtClean="0">
                <a:solidFill>
                  <a:srgbClr val="002060"/>
                </a:solidFill>
              </a:rPr>
              <a:t>John Stuart Mill (19</a:t>
            </a:r>
            <a:r>
              <a:rPr lang="el-GR" sz="2200" baseline="30000" dirty="0" err="1" smtClean="0">
                <a:solidFill>
                  <a:srgbClr val="002060"/>
                </a:solidFill>
              </a:rPr>
              <a:t>ος</a:t>
            </a:r>
            <a:r>
              <a:rPr lang="el-GR" sz="2200" dirty="0" smtClean="0">
                <a:solidFill>
                  <a:srgbClr val="002060"/>
                </a:solidFill>
              </a:rPr>
              <a:t> αιώνας) </a:t>
            </a:r>
            <a:r>
              <a:rPr lang="en-US" sz="2200" dirty="0" smtClean="0">
                <a:solidFill>
                  <a:srgbClr val="002060"/>
                </a:solidFill>
              </a:rPr>
              <a:t>“The subjection of women”</a:t>
            </a:r>
          </a:p>
          <a:p>
            <a:pPr>
              <a:buNone/>
            </a:pPr>
            <a:r>
              <a:rPr lang="el-GR" sz="2200" dirty="0" smtClean="0">
                <a:solidFill>
                  <a:srgbClr val="002060"/>
                </a:solidFill>
              </a:rPr>
              <a:t>Η κυριαρχία των ανδρών είναι συνέπεια της σωματικής δύναμης</a:t>
            </a:r>
            <a:r>
              <a:rPr lang="en-US" sz="2200" dirty="0" smtClean="0">
                <a:solidFill>
                  <a:srgbClr val="002060"/>
                </a:solidFill>
              </a:rPr>
              <a:t> </a:t>
            </a:r>
            <a:endParaRPr lang="el-GR" sz="2200" dirty="0" smtClean="0">
              <a:solidFill>
                <a:srgbClr val="002060"/>
              </a:solidFill>
            </a:endParaRPr>
          </a:p>
          <a:p>
            <a:pPr>
              <a:buNone/>
            </a:pPr>
            <a:r>
              <a:rPr lang="el-GR" sz="2200" dirty="0" smtClean="0">
                <a:solidFill>
                  <a:srgbClr val="002060"/>
                </a:solidFill>
              </a:rPr>
              <a:t>Σύγχρονη θεωρία: Η τεστοστερόνη των ανδρών ως επιθετικό πλεονέκτημα στον ανταγωνισμό για ανώτερες θέσεις</a:t>
            </a:r>
          </a:p>
          <a:p>
            <a:pPr>
              <a:buNone/>
            </a:pPr>
            <a:endParaRPr lang="el-GR" sz="2200" dirty="0" smtClean="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solidFill>
                  <a:srgbClr val="002060"/>
                </a:solidFill>
              </a:rPr>
              <a:t>Το σώμα ως μηχανή</a:t>
            </a:r>
            <a:endParaRPr lang="el-GR" dirty="0"/>
          </a:p>
        </p:txBody>
      </p:sp>
      <p:sp>
        <p:nvSpPr>
          <p:cNvPr id="3" name="2 - Θέση περιεχομένου"/>
          <p:cNvSpPr>
            <a:spLocks noGrp="1"/>
          </p:cNvSpPr>
          <p:nvPr>
            <p:ph idx="1"/>
          </p:nvPr>
        </p:nvSpPr>
        <p:spPr/>
        <p:txBody>
          <a:bodyPr>
            <a:normAutofit/>
          </a:bodyPr>
          <a:lstStyle/>
          <a:p>
            <a:r>
              <a:rPr lang="el-GR" sz="2200" dirty="0" smtClean="0">
                <a:solidFill>
                  <a:srgbClr val="002060"/>
                </a:solidFill>
              </a:rPr>
              <a:t>Η κοινωνία χρειάζεται την πατριαρχία για να προστατεύει τις γυναίκες και τους θεσμούς </a:t>
            </a:r>
            <a:r>
              <a:rPr lang="el-GR" sz="1400" dirty="0" smtClean="0">
                <a:solidFill>
                  <a:srgbClr val="002060"/>
                </a:solidFill>
              </a:rPr>
              <a:t>(</a:t>
            </a:r>
            <a:r>
              <a:rPr lang="en-US" sz="1400" dirty="0" smtClean="0">
                <a:solidFill>
                  <a:srgbClr val="002060"/>
                </a:solidFill>
              </a:rPr>
              <a:t>Steven Goldberg – Why men rule 1993)</a:t>
            </a:r>
          </a:p>
          <a:p>
            <a:r>
              <a:rPr lang="en-US" sz="2200" dirty="0" smtClean="0">
                <a:solidFill>
                  <a:srgbClr val="002060"/>
                </a:solidFill>
              </a:rPr>
              <a:t>Edward Wilson</a:t>
            </a:r>
            <a:r>
              <a:rPr lang="el-GR" sz="2200" dirty="0" smtClean="0">
                <a:solidFill>
                  <a:srgbClr val="002060"/>
                </a:solidFill>
              </a:rPr>
              <a:t>: Κοινωνιοβιολογία  / Εξελικτικοί Ψυχολόγοι </a:t>
            </a:r>
          </a:p>
          <a:p>
            <a:r>
              <a:rPr lang="el-GR" sz="2200" dirty="0" smtClean="0">
                <a:solidFill>
                  <a:srgbClr val="002060"/>
                </a:solidFill>
              </a:rPr>
              <a:t>Η διαδικασία της φυσικής επιλογής του Δαρβίνου ευνοεί συμπεριφορές αύξησης ποσοστών επιβίωσης</a:t>
            </a:r>
          </a:p>
          <a:p>
            <a:r>
              <a:rPr lang="el-GR" sz="2200" dirty="0" smtClean="0">
                <a:solidFill>
                  <a:srgbClr val="002060"/>
                </a:solidFill>
              </a:rPr>
              <a:t>Έμφυλα μοντέλα(αναγωγή στη συγγενική εμπιστοσύνη, στην αφοσίωση των γυναικών στα παιδιά, συντροφικότητα ανδρών)</a:t>
            </a:r>
          </a:p>
          <a:p>
            <a:r>
              <a:rPr lang="en-US" sz="2200" dirty="0" smtClean="0">
                <a:solidFill>
                  <a:srgbClr val="002060"/>
                </a:solidFill>
              </a:rPr>
              <a:t>David Geary (1998) </a:t>
            </a:r>
            <a:r>
              <a:rPr lang="el-GR" sz="2200" dirty="0" smtClean="0">
                <a:solidFill>
                  <a:srgbClr val="002060"/>
                </a:solidFill>
              </a:rPr>
              <a:t>και οι Ισχυρισμοί της εξελικτικής ψυχολογίας:</a:t>
            </a:r>
          </a:p>
          <a:p>
            <a:pPr>
              <a:buNone/>
            </a:pPr>
            <a:r>
              <a:rPr lang="el-GR" sz="2200" dirty="0" smtClean="0">
                <a:solidFill>
                  <a:srgbClr val="002060"/>
                </a:solidFill>
              </a:rPr>
              <a:t>Οι άνδρες επιστήμονες εντοπίζουν μόνο τις έμφυλες διαφορές</a:t>
            </a:r>
          </a:p>
          <a:p>
            <a:pPr>
              <a:buNone/>
            </a:pPr>
            <a:r>
              <a:rPr lang="el-GR" sz="2200" dirty="0" smtClean="0">
                <a:solidFill>
                  <a:srgbClr val="002060"/>
                </a:solidFill>
              </a:rPr>
              <a:t>Η Κοινωνιοβιολογία παρουσιάζει τις αντιλήψεις για εγγενή διαφορά ως επιστημονικές αλήθειες   </a:t>
            </a:r>
          </a:p>
          <a:p>
            <a:pPr>
              <a:buNone/>
            </a:pP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solidFill>
                  <a:srgbClr val="002060"/>
                </a:solidFill>
              </a:rPr>
              <a:t>Το σώμα ως μηχανή</a:t>
            </a:r>
            <a:endParaRPr lang="el-GR" dirty="0"/>
          </a:p>
        </p:txBody>
      </p:sp>
      <p:sp>
        <p:nvSpPr>
          <p:cNvPr id="3" name="2 - Θέση περιεχομένου"/>
          <p:cNvSpPr>
            <a:spLocks noGrp="1"/>
          </p:cNvSpPr>
          <p:nvPr>
            <p:ph idx="1"/>
          </p:nvPr>
        </p:nvSpPr>
        <p:spPr/>
        <p:txBody>
          <a:bodyPr>
            <a:normAutofit fontScale="92500"/>
          </a:bodyPr>
          <a:lstStyle/>
          <a:p>
            <a:r>
              <a:rPr lang="el-GR" sz="2200" dirty="0" smtClean="0">
                <a:solidFill>
                  <a:srgbClr val="002060"/>
                </a:solidFill>
              </a:rPr>
              <a:t>Και οι φεμινίστριες της Δύσης τη δεκαετία του 1980 μιλούσαν για ανδρική επιθετικότητα και γυναίκεια ηρεμία ,δηλαδή φυσικοποιούσαν τις διαφορές ανδρών – γυναικών </a:t>
            </a:r>
          </a:p>
          <a:p>
            <a:r>
              <a:rPr lang="el-GR" sz="2200" dirty="0" smtClean="0">
                <a:solidFill>
                  <a:srgbClr val="002060"/>
                </a:solidFill>
              </a:rPr>
              <a:t>Έχει  επιστημονικά καταρρεύσει η εξήγηση της έμφυλης ιεραρχίας ως  αποτέλεσμα της τεστοστερόνης. </a:t>
            </a:r>
          </a:p>
          <a:p>
            <a:r>
              <a:rPr lang="el-GR" sz="2200" dirty="0" smtClean="0">
                <a:solidFill>
                  <a:srgbClr val="002060"/>
                </a:solidFill>
              </a:rPr>
              <a:t> Ο </a:t>
            </a:r>
            <a:r>
              <a:rPr lang="en-US" sz="2200" dirty="0" smtClean="0">
                <a:solidFill>
                  <a:srgbClr val="002060"/>
                </a:solidFill>
              </a:rPr>
              <a:t>David Geary</a:t>
            </a:r>
            <a:r>
              <a:rPr lang="el-GR" sz="2200" dirty="0" smtClean="0">
                <a:solidFill>
                  <a:srgbClr val="002060"/>
                </a:solidFill>
              </a:rPr>
              <a:t> (1998) είδε τον ανταγωνισμό μεταξύ ανδρών ως επιθυμία για απόκτηση αναπαραγωγικών πηγών  και δεν αντιλήφθηκε την επιρροή των στρατιωτικών θεσμών ή τους πολιτιστικούς ορισμούς του άνδρα.  Μιλά για αρσενικά και θηλυκά –όχι για άνδρες και γυναίκες</a:t>
            </a:r>
          </a:p>
          <a:p>
            <a:r>
              <a:rPr lang="el-GR" sz="2200" dirty="0" smtClean="0">
                <a:solidFill>
                  <a:srgbClr val="002060"/>
                </a:solidFill>
              </a:rPr>
              <a:t>Δυστυχώς η μελέτη εκδόθηκε από την Αμερικανική Ένωση Ψυχολόγων !!!!</a:t>
            </a:r>
          </a:p>
          <a:p>
            <a:r>
              <a:rPr lang="el-GR" sz="2200" dirty="0" smtClean="0">
                <a:solidFill>
                  <a:srgbClr val="002060"/>
                </a:solidFill>
              </a:rPr>
              <a:t>Ούτε μία έμφυλη διαφορά στα ψυχολογικά χαρακτηριστικά δεν προέρχεται από εξελικτικούς μηχανισμούς</a:t>
            </a:r>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solidFill>
                  <a:srgbClr val="002060"/>
                </a:solidFill>
              </a:rPr>
              <a:t>Το σώμα ως μηχανή</a:t>
            </a:r>
            <a:endParaRPr lang="el-GR" dirty="0"/>
          </a:p>
        </p:txBody>
      </p:sp>
      <p:sp>
        <p:nvSpPr>
          <p:cNvPr id="3" name="2 - Θέση περιεχομένου"/>
          <p:cNvSpPr>
            <a:spLocks noGrp="1"/>
          </p:cNvSpPr>
          <p:nvPr>
            <p:ph idx="1"/>
          </p:nvPr>
        </p:nvSpPr>
        <p:spPr/>
        <p:txBody>
          <a:bodyPr>
            <a:normAutofit fontScale="92500"/>
          </a:bodyPr>
          <a:lstStyle/>
          <a:p>
            <a:r>
              <a:rPr lang="el-GR" sz="2200" dirty="0" smtClean="0">
                <a:solidFill>
                  <a:srgbClr val="002060"/>
                </a:solidFill>
              </a:rPr>
              <a:t>Τα έμφυλα μοντέλα θεωρούν ότι η μηχανή του σώματος κινείται από μόνη της ανεξάρτητα από την κοινωνία</a:t>
            </a:r>
          </a:p>
          <a:p>
            <a:r>
              <a:rPr lang="el-GR" sz="2200" dirty="0" smtClean="0">
                <a:solidFill>
                  <a:srgbClr val="002060"/>
                </a:solidFill>
              </a:rPr>
              <a:t>Δεν υπάρχουν ανθρώπινα σώματα έξω από την κοινωνία </a:t>
            </a:r>
          </a:p>
          <a:p>
            <a:r>
              <a:rPr lang="el-GR" sz="2200" dirty="0" smtClean="0">
                <a:solidFill>
                  <a:srgbClr val="002060"/>
                </a:solidFill>
              </a:rPr>
              <a:t>Η έμφυλη συγκρότηση των σωμάτων επηρεάζεται από εργασία, πόλεμο, αστικοποίηση και ιατρική</a:t>
            </a:r>
          </a:p>
          <a:p>
            <a:r>
              <a:rPr lang="el-GR" sz="2200" dirty="0" smtClean="0">
                <a:solidFill>
                  <a:srgbClr val="002060"/>
                </a:solidFill>
              </a:rPr>
              <a:t>Οι έμφυλες συμβάσεις προηγούνται των σωμάτων, διαμορφώνοντας τις συνθήκες στις οποίες τα σώματα ζουν και αναπτύσσονται. Συνκατασκευή βιολογικού – κοινωνικού </a:t>
            </a:r>
            <a:r>
              <a:rPr lang="el-GR" sz="1400" dirty="0" smtClean="0">
                <a:solidFill>
                  <a:srgbClr val="002060"/>
                </a:solidFill>
              </a:rPr>
              <a:t>(</a:t>
            </a:r>
            <a:r>
              <a:rPr lang="en-US" sz="1400" dirty="0" smtClean="0">
                <a:solidFill>
                  <a:srgbClr val="002060"/>
                </a:solidFill>
              </a:rPr>
              <a:t>Celia Roberts, 2000) </a:t>
            </a:r>
          </a:p>
          <a:p>
            <a:r>
              <a:rPr lang="en-US" sz="2200" dirty="0" smtClean="0">
                <a:solidFill>
                  <a:srgbClr val="002060"/>
                </a:solidFill>
              </a:rPr>
              <a:t>Thomas </a:t>
            </a:r>
            <a:r>
              <a:rPr lang="en-US" sz="2200" dirty="0" err="1" smtClean="0">
                <a:solidFill>
                  <a:srgbClr val="002060"/>
                </a:solidFill>
              </a:rPr>
              <a:t>Laqueur</a:t>
            </a:r>
            <a:r>
              <a:rPr lang="en-US" sz="2200" dirty="0" smtClean="0">
                <a:solidFill>
                  <a:srgbClr val="002060"/>
                </a:solidFill>
              </a:rPr>
              <a:t> (1990)</a:t>
            </a:r>
            <a:r>
              <a:rPr lang="el-GR" sz="2200" dirty="0" smtClean="0">
                <a:solidFill>
                  <a:srgbClr val="002060"/>
                </a:solidFill>
              </a:rPr>
              <a:t>: Οι επιστημονικές αντιλήψεις για τα σώματα αλλάζουν ιστορικά, Πριν τον 19</a:t>
            </a:r>
            <a:r>
              <a:rPr lang="el-GR" sz="2200" baseline="30000" dirty="0" smtClean="0">
                <a:solidFill>
                  <a:srgbClr val="002060"/>
                </a:solidFill>
              </a:rPr>
              <a:t>ο</a:t>
            </a:r>
            <a:r>
              <a:rPr lang="el-GR" sz="2200" dirty="0" smtClean="0">
                <a:solidFill>
                  <a:srgbClr val="002060"/>
                </a:solidFill>
              </a:rPr>
              <a:t> αιώνα τα ανδρικά και τα γυναικεία σώματα αποτελούσαν εκδοχές ενός τύπου. </a:t>
            </a:r>
          </a:p>
          <a:p>
            <a:pPr>
              <a:buNone/>
            </a:pPr>
            <a:r>
              <a:rPr lang="el-GR" sz="2200" dirty="0" smtClean="0">
                <a:solidFill>
                  <a:srgbClr val="002060"/>
                </a:solidFill>
              </a:rPr>
              <a:t>Παράδειγμα υποτιθέμενης διχοτομίας : η τεστοστερόνη και τα οιστρογόνα</a:t>
            </a:r>
          </a:p>
          <a:p>
            <a:endParaRPr lang="el-GR" sz="22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rgbClr val="002060"/>
                </a:solidFill>
              </a:rPr>
              <a:t>Το σώμα ως μηχανή</a:t>
            </a:r>
            <a:endParaRPr lang="el-GR" sz="3200" dirty="0">
              <a:solidFill>
                <a:srgbClr val="002060"/>
              </a:solidFill>
            </a:endParaRPr>
          </a:p>
        </p:txBody>
      </p:sp>
      <p:sp>
        <p:nvSpPr>
          <p:cNvPr id="3" name="2 - Θέση περιεχομένου"/>
          <p:cNvSpPr>
            <a:spLocks noGrp="1"/>
          </p:cNvSpPr>
          <p:nvPr>
            <p:ph idx="1"/>
          </p:nvPr>
        </p:nvSpPr>
        <p:spPr/>
        <p:txBody>
          <a:bodyPr>
            <a:normAutofit/>
          </a:bodyPr>
          <a:lstStyle/>
          <a:p>
            <a:pPr>
              <a:buNone/>
            </a:pPr>
            <a:r>
              <a:rPr lang="el-GR" sz="2200" dirty="0" smtClean="0">
                <a:solidFill>
                  <a:srgbClr val="002060"/>
                </a:solidFill>
              </a:rPr>
              <a:t> </a:t>
            </a:r>
            <a:r>
              <a:rPr lang="el-GR" sz="2800" dirty="0" smtClean="0">
                <a:solidFill>
                  <a:srgbClr val="002060"/>
                </a:solidFill>
              </a:rPr>
              <a:t>Η δυτική πεποίθηση για τα «αντίθετα φύλα» αποτελεί προβολή του σύγχρονου δυτικού πολιτισμικού μοντέλου των ετεροφυλοφιλικών ζευγαριών στον κόσμο της φύσης</a:t>
            </a:r>
          </a:p>
          <a:p>
            <a:pPr>
              <a:buNone/>
            </a:pPr>
            <a:r>
              <a:rPr lang="en-US" sz="2000" dirty="0" smtClean="0">
                <a:solidFill>
                  <a:srgbClr val="002060"/>
                </a:solidFill>
              </a:rPr>
              <a:t>                                                                                                    Judith Butler, 1990</a:t>
            </a:r>
            <a:endParaRPr lang="el-GR" sz="2000" dirty="0">
              <a:solidFill>
                <a:srgbClr val="002060"/>
              </a:solidFill>
            </a:endParaRPr>
          </a:p>
        </p:txBody>
      </p:sp>
      <p:sp>
        <p:nvSpPr>
          <p:cNvPr id="4" name="3 - Θέση υποσέλιδου"/>
          <p:cNvSpPr>
            <a:spLocks noGrp="1"/>
          </p:cNvSpPr>
          <p:nvPr>
            <p:ph type="ftr" sz="quarter" idx="11"/>
          </p:nvPr>
        </p:nvSpPr>
        <p:spPr/>
        <p:txBody>
          <a:bodyPr/>
          <a:lstStyle/>
          <a:p>
            <a:r>
              <a:rPr lang="el-GR" smtClean="0"/>
              <a:t>Δρ Βασίλης Τσίτος Τμήμα Ψυχολογίας Πάντειον Πανειστήμιιο</a:t>
            </a:r>
            <a:endParaRPr lang="el-GR"/>
          </a:p>
        </p:txBody>
      </p:sp>
      <p:sp>
        <p:nvSpPr>
          <p:cNvPr id="5" name="4 - Θέση αριθμού διαφάνειας"/>
          <p:cNvSpPr>
            <a:spLocks noGrp="1"/>
          </p:cNvSpPr>
          <p:nvPr>
            <p:ph type="sldNum" sz="quarter" idx="12"/>
          </p:nvPr>
        </p:nvSpPr>
        <p:spPr/>
        <p:txBody>
          <a:bodyPr/>
          <a:lstStyle/>
          <a:p>
            <a:fld id="{C38C076F-3AE3-4FDF-A57F-07772392093D}" type="slidenum">
              <a:rPr lang="el-GR" smtClean="0"/>
              <a:pPr/>
              <a:t>9</a:t>
            </a:fld>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2027</Words>
  <Application>Microsoft Office PowerPoint</Application>
  <PresentationFormat>Προβολή στην οθόνη (4:3)</PresentationFormat>
  <Paragraphs>207</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Κεφάλαιο 3ο Διαφορές και Σώμα</vt:lpstr>
      <vt:lpstr>Η Αναπαραγωγική Διαφορά</vt:lpstr>
      <vt:lpstr>Η Αναπαραγωγική Διαφορά</vt:lpstr>
      <vt:lpstr>Η Αναπαραγωγική Διαφορά</vt:lpstr>
      <vt:lpstr>Το σώμα ως μηχανή</vt:lpstr>
      <vt:lpstr>Το σώμα ως μηχανή</vt:lpstr>
      <vt:lpstr>Το σώμα ως μηχανή</vt:lpstr>
      <vt:lpstr>Το σώμα ως μηχανή</vt:lpstr>
      <vt:lpstr>Το σώμα ως μηχανή</vt:lpstr>
      <vt:lpstr>Οι Δύο Κόσμοι </vt:lpstr>
      <vt:lpstr>Sandra Bem (1974) Androgyny (Ανδρογυνία)</vt:lpstr>
      <vt:lpstr>Η Συνδυαστική Ιδέα για τους Έμφυλους Ρόλους</vt:lpstr>
      <vt:lpstr>Προβλήματα Συνδυαστικής Ιδέας  Έμφυλων Ρόλων</vt:lpstr>
      <vt:lpstr>Προβλήματα Συνδυαστικής Ιδέας  Έμφυλων Ρόλων</vt:lpstr>
      <vt:lpstr>Προβλήματα Συνδυαστικής Ιδέας  Έμφυλων Ρόλων</vt:lpstr>
      <vt:lpstr>Τα σώματα ως καμβάς</vt:lpstr>
      <vt:lpstr>Τα σώματα ως καμβάς</vt:lpstr>
      <vt:lpstr>Τα σώματα ως καμβάς</vt:lpstr>
      <vt:lpstr>Τα σώματα ως καμβάς Δυσκολίες της θεωρίας να ερμηνεύσει την έμφυλη δομή</vt:lpstr>
      <vt:lpstr>Τα σώματα ως καμβάς Δυσκολίες της θεωρίας να ερμηνεύσει την έμφυλη δομή</vt:lpstr>
      <vt:lpstr>Τα σώματα ως καμβάς Δυσκολίες της θεωρίας να ερμηνεύσει την έμφυλη δομή</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3ο Διαφορές και Σώμα</dc:title>
  <dc:creator>Βασιλης</dc:creator>
  <cp:lastModifiedBy>Βασιλης</cp:lastModifiedBy>
  <cp:revision>38</cp:revision>
  <dcterms:created xsi:type="dcterms:W3CDTF">2024-12-02T16:43:32Z</dcterms:created>
  <dcterms:modified xsi:type="dcterms:W3CDTF">2024-12-05T10:31:25Z</dcterms:modified>
</cp:coreProperties>
</file>