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4" r:id="rId1"/>
  </p:sldMasterIdLst>
  <p:sldIdLst>
    <p:sldId id="256" r:id="rId2"/>
    <p:sldId id="273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4"/>
  </p:normalViewPr>
  <p:slideViewPr>
    <p:cSldViewPr>
      <p:cViewPr varScale="1">
        <p:scale>
          <a:sx n="117" d="100"/>
          <a:sy n="117" d="100"/>
        </p:scale>
        <p:origin x="368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7D31F6-5DAE-0044-B22E-F1E669D51A0F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D76AF8FA-6700-AB4D-A3D9-43225085C9EF}">
      <dgm:prSet phldrT="[Text]" phldr="0" custT="1"/>
      <dgm:spPr/>
      <dgm:t>
        <a:bodyPr/>
        <a:lstStyle/>
        <a:p>
          <a:r>
            <a:rPr lang="en-GB" sz="2000" b="1" u="sng" baseline="1543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M</a:t>
          </a:r>
          <a:r>
            <a:rPr lang="en-GB" sz="2000" b="1" u="sng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ediated</a:t>
          </a:r>
          <a:r>
            <a:rPr lang="en-GB" sz="2000" b="1" u="sng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 </a:t>
          </a:r>
          <a:r>
            <a:rPr lang="en-GB" sz="2000" b="1" u="sng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by</a:t>
          </a:r>
          <a:r>
            <a:rPr lang="en-GB" sz="2000" b="1" u="sng" spc="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spc="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Russia</a:t>
          </a:r>
          <a:endParaRPr lang="en-GB" sz="2000" b="1" u="sng" dirty="0"/>
        </a:p>
      </dgm:t>
    </dgm:pt>
    <dgm:pt modelId="{64822D0D-65FD-DE4B-A42D-9AC8C4764E72}" type="parTrans" cxnId="{CA34C5C3-CE28-F342-A0DA-3DFF9E122EA4}">
      <dgm:prSet/>
      <dgm:spPr/>
      <dgm:t>
        <a:bodyPr/>
        <a:lstStyle/>
        <a:p>
          <a:endParaRPr lang="en-GB"/>
        </a:p>
      </dgm:t>
    </dgm:pt>
    <dgm:pt modelId="{6F72FB9B-1CB4-E448-9960-6871C61B6143}" type="sibTrans" cxnId="{CA34C5C3-CE28-F342-A0DA-3DFF9E122EA4}">
      <dgm:prSet/>
      <dgm:spPr/>
      <dgm:t>
        <a:bodyPr/>
        <a:lstStyle/>
        <a:p>
          <a:endParaRPr lang="en-GB"/>
        </a:p>
      </dgm:t>
    </dgm:pt>
    <dgm:pt modelId="{FB5F88A6-BD02-7E4C-8486-BDE3416A8871}">
      <dgm:prSet phldrT="[Text]" phldr="0"/>
      <dgm:spPr/>
      <dgm:t>
        <a:bodyPr/>
        <a:lstStyle/>
        <a:p>
          <a:r>
            <a:rPr lang="en-GB" sz="1900" b="1" u="sng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Territorial</a:t>
          </a:r>
          <a:r>
            <a:rPr lang="en-GB" sz="1900" b="1" u="sng" spc="1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1900" b="1" u="sng" spc="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Outcomes:</a:t>
          </a:r>
          <a:endParaRPr lang="en-GB" sz="1900" b="1" dirty="0"/>
        </a:p>
      </dgm:t>
    </dgm:pt>
    <dgm:pt modelId="{AAE4D5C9-CCDA-5C4D-8FDB-4D2E2A97AD69}" type="parTrans" cxnId="{5F82C940-730C-F443-BCEC-CB5A57EDBDE4}">
      <dgm:prSet/>
      <dgm:spPr/>
      <dgm:t>
        <a:bodyPr/>
        <a:lstStyle/>
        <a:p>
          <a:endParaRPr lang="en-GB"/>
        </a:p>
      </dgm:t>
    </dgm:pt>
    <dgm:pt modelId="{2D22DD7C-8F3C-7945-A086-85E0BB5A4C68}" type="sibTrans" cxnId="{5F82C940-730C-F443-BCEC-CB5A57EDBDE4}">
      <dgm:prSet/>
      <dgm:spPr/>
      <dgm:t>
        <a:bodyPr/>
        <a:lstStyle/>
        <a:p>
          <a:endParaRPr lang="en-GB"/>
        </a:p>
      </dgm:t>
    </dgm:pt>
    <dgm:pt modelId="{CA084774-FA7E-734A-9E84-99EA7DF33541}">
      <dgm:prSet phldrT="[Text]" phldr="0" custT="1"/>
      <dgm:spPr/>
      <dgm:t>
        <a:bodyPr/>
        <a:lstStyle/>
        <a:p>
          <a:r>
            <a:rPr lang="en-GB" sz="1900" dirty="0"/>
            <a:t> </a:t>
          </a:r>
          <a:r>
            <a:rPr lang="en-GB" sz="2000" b="1" u="sng" dirty="0"/>
            <a:t>Unresolved</a:t>
          </a:r>
          <a:r>
            <a:rPr lang="en-GB" sz="2000" b="1" u="sng" spc="-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Issues</a:t>
          </a:r>
          <a:endParaRPr lang="en-GB" sz="2000" b="1" u="sng" dirty="0"/>
        </a:p>
      </dgm:t>
    </dgm:pt>
    <dgm:pt modelId="{AA8C6FC5-0A4E-4348-A685-EDE8964FDBFB}" type="parTrans" cxnId="{883A2DED-E6C0-7845-AAF4-967931461D5A}">
      <dgm:prSet/>
      <dgm:spPr/>
      <dgm:t>
        <a:bodyPr/>
        <a:lstStyle/>
        <a:p>
          <a:endParaRPr lang="en-GB"/>
        </a:p>
      </dgm:t>
    </dgm:pt>
    <dgm:pt modelId="{70A7A180-CD33-964E-BE98-EF30015C441D}" type="sibTrans" cxnId="{883A2DED-E6C0-7845-AAF4-967931461D5A}">
      <dgm:prSet/>
      <dgm:spPr/>
      <dgm:t>
        <a:bodyPr/>
        <a:lstStyle/>
        <a:p>
          <a:endParaRPr lang="en-GB"/>
        </a:p>
      </dgm:t>
    </dgm:pt>
    <dgm:pt modelId="{D2320CFD-DE67-C94F-A58B-6E8108F089BE}">
      <dgm:prSet/>
      <dgm:spPr/>
      <dgm:t>
        <a:bodyPr/>
        <a:lstStyle/>
        <a:p>
          <a:endParaRPr lang="en-GB" sz="1500" dirty="0"/>
        </a:p>
      </dgm:t>
    </dgm:pt>
    <dgm:pt modelId="{FF4F0A1A-36A8-2947-9AFD-3E073E605D20}" type="parTrans" cxnId="{27FAA7DE-F3BD-EE4E-A9BD-BC463D1D1E22}">
      <dgm:prSet/>
      <dgm:spPr/>
      <dgm:t>
        <a:bodyPr/>
        <a:lstStyle/>
        <a:p>
          <a:endParaRPr lang="en-GB"/>
        </a:p>
      </dgm:t>
    </dgm:pt>
    <dgm:pt modelId="{4933E439-2BDE-7640-A81A-36CB01CEC7B3}" type="sibTrans" cxnId="{27FAA7DE-F3BD-EE4E-A9BD-BC463D1D1E22}">
      <dgm:prSet/>
      <dgm:spPr/>
      <dgm:t>
        <a:bodyPr/>
        <a:lstStyle/>
        <a:p>
          <a:endParaRPr lang="en-GB"/>
        </a:p>
      </dgm:t>
    </dgm:pt>
    <dgm:pt modelId="{F54B3F5C-2760-334F-8A2B-EDF7D78FD70F}">
      <dgm:prSet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spc="-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agreement</a:t>
          </a:r>
          <a:r>
            <a:rPr lang="en-GB" sz="2000" spc="1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was</a:t>
          </a:r>
          <a:r>
            <a:rPr lang="en-GB" sz="2000" spc="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brokered</a:t>
          </a:r>
          <a:r>
            <a:rPr lang="en-GB" sz="2000" spc="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by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Russia</a:t>
          </a:r>
          <a:r>
            <a:rPr lang="en-GB" sz="20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in</a:t>
          </a:r>
          <a:r>
            <a:rPr lang="en-GB" sz="2000" spc="-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May</a:t>
          </a:r>
          <a:r>
            <a:rPr lang="en-GB" sz="20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1994,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bringing</a:t>
          </a:r>
          <a:r>
            <a:rPr lang="en-GB" sz="2000" spc="2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</a:t>
          </a:r>
          <a:r>
            <a:rPr lang="en-GB" sz="2000" spc="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end</a:t>
          </a:r>
          <a:r>
            <a:rPr lang="en-GB" sz="20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to</a:t>
          </a:r>
          <a:r>
            <a:rPr lang="en-GB" sz="2000" spc="13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open</a:t>
          </a:r>
          <a:r>
            <a:rPr lang="en-GB" sz="2000" spc="1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hostilities</a:t>
          </a:r>
          <a:r>
            <a:rPr lang="en-GB" sz="2000" spc="25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between</a:t>
          </a:r>
          <a:r>
            <a:rPr lang="en-GB" sz="2000" spc="2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Armenia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and</a:t>
          </a:r>
          <a:r>
            <a:rPr lang="en-GB" sz="20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Azerbaijan.</a:t>
          </a:r>
          <a:endParaRPr lang="en-GB" sz="2000" dirty="0"/>
        </a:p>
      </dgm:t>
    </dgm:pt>
    <dgm:pt modelId="{CC421A6E-5C7D-9441-9D18-332711AE205C}" type="parTrans" cxnId="{ABB25D53-5262-2C4B-9840-62412AC291D8}">
      <dgm:prSet/>
      <dgm:spPr/>
      <dgm:t>
        <a:bodyPr/>
        <a:lstStyle/>
        <a:p>
          <a:endParaRPr lang="en-GB"/>
        </a:p>
      </dgm:t>
    </dgm:pt>
    <dgm:pt modelId="{05C71848-C796-0A47-8E95-852DFE9197D8}" type="sibTrans" cxnId="{ABB25D53-5262-2C4B-9840-62412AC291D8}">
      <dgm:prSet/>
      <dgm:spPr/>
      <dgm:t>
        <a:bodyPr/>
        <a:lstStyle/>
        <a:p>
          <a:endParaRPr lang="en-GB"/>
        </a:p>
      </dgm:t>
    </dgm:pt>
    <dgm:pt modelId="{DA0970FE-C155-3F41-8D27-4537260313AC}">
      <dgm:prSet custT="1"/>
      <dgm:spPr/>
      <dgm:t>
        <a:bodyPr/>
        <a:lstStyle/>
        <a:p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Armenian</a:t>
          </a:r>
          <a:r>
            <a:rPr lang="en-GB" sz="2000" spc="19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forces</a:t>
          </a:r>
          <a:r>
            <a:rPr lang="en-GB" sz="2000" spc="2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retained</a:t>
          </a:r>
          <a:r>
            <a:rPr lang="en-GB" sz="2000" spc="1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control</a:t>
          </a:r>
          <a:r>
            <a:rPr lang="en-GB" sz="2000" spc="1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over</a:t>
          </a:r>
          <a:r>
            <a:rPr lang="en-GB" sz="2000" spc="9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Nagorno-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Karabakh</a:t>
          </a:r>
          <a:r>
            <a:rPr lang="en-GB" sz="2000" spc="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and</a:t>
          </a:r>
          <a:r>
            <a:rPr lang="en-GB" sz="2000" spc="-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seven</a:t>
          </a:r>
          <a:r>
            <a:rPr lang="en-GB" sz="2000" spc="-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adjacent</a:t>
          </a:r>
          <a:r>
            <a:rPr lang="en-GB" sz="2000" spc="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Azerbaijani</a:t>
          </a:r>
          <a:r>
            <a:rPr lang="en-GB" sz="2000" spc="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territories.</a:t>
          </a:r>
          <a:endParaRPr lang="en-GR" sz="2000" dirty="0"/>
        </a:p>
      </dgm:t>
    </dgm:pt>
    <dgm:pt modelId="{48FFF854-066D-544E-B159-72A009CEED46}" type="parTrans" cxnId="{3B48CDF4-F445-DE44-A77D-5B1F4619AAEA}">
      <dgm:prSet/>
      <dgm:spPr/>
      <dgm:t>
        <a:bodyPr/>
        <a:lstStyle/>
        <a:p>
          <a:endParaRPr lang="en-GB"/>
        </a:p>
      </dgm:t>
    </dgm:pt>
    <dgm:pt modelId="{812B3E1A-3284-3146-96CE-C49E079B56B2}" type="sibTrans" cxnId="{3B48CDF4-F445-DE44-A77D-5B1F4619AAEA}">
      <dgm:prSet/>
      <dgm:spPr/>
      <dgm:t>
        <a:bodyPr/>
        <a:lstStyle/>
        <a:p>
          <a:endParaRPr lang="en-GB"/>
        </a:p>
      </dgm:t>
    </dgm:pt>
    <dgm:pt modelId="{66768D8A-B018-9C4E-9967-1A66AB7A231F}">
      <dgm:prSet custT="1"/>
      <dgm:spPr/>
      <dgm:t>
        <a:bodyPr/>
        <a:lstStyle/>
        <a:p>
          <a:r>
            <a:rPr lang="en-GB" sz="2000" spc="-20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spc="-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ceasefire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failed</a:t>
          </a:r>
          <a:r>
            <a:rPr lang="en-GB" sz="2000" spc="-1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to</a:t>
          </a:r>
          <a:r>
            <a:rPr lang="en-GB" sz="20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address</a:t>
          </a:r>
          <a:r>
            <a:rPr lang="en-GB" sz="2000" spc="-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spc="-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political</a:t>
          </a:r>
          <a:r>
            <a:rPr lang="en-GB" sz="2000" spc="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status</a:t>
          </a:r>
          <a:r>
            <a:rPr lang="en-GB" sz="2000" spc="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of </a:t>
          </a:r>
          <a:r>
            <a:rPr lang="en-GB" sz="2000" spc="-10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Nagorno-</a:t>
          </a:r>
          <a:r>
            <a:rPr lang="en-GB" sz="2000" spc="-1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Karabakh,</a:t>
          </a:r>
          <a:r>
            <a:rPr lang="en-GB" sz="2000" spc="-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leaving</a:t>
          </a:r>
          <a:r>
            <a:rPr lang="en-GB" sz="2000" spc="1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it</a:t>
          </a:r>
          <a:r>
            <a:rPr lang="en-GB" sz="2000" spc="-7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</a:t>
          </a:r>
          <a:r>
            <a:rPr lang="en-GB" sz="2000" spc="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0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de</a:t>
          </a:r>
          <a:r>
            <a:rPr lang="en-GB" sz="2000" spc="-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facto</a:t>
          </a:r>
          <a:r>
            <a:rPr lang="en-GB" sz="2000" spc="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Armenian- </a:t>
          </a:r>
          <a:r>
            <a:rPr lang="en-GB" sz="2000" spc="-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controlled</a:t>
          </a:r>
          <a:r>
            <a:rPr lang="en-GB" sz="2000" spc="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region.</a:t>
          </a:r>
          <a:endParaRPr lang="en-GB" sz="2000" dirty="0"/>
        </a:p>
      </dgm:t>
    </dgm:pt>
    <dgm:pt modelId="{EBD6D234-308C-7C4F-B929-04F6D2FB3750}" type="parTrans" cxnId="{73F8582F-6A8E-7B4A-8E72-D865D8A3E958}">
      <dgm:prSet/>
      <dgm:spPr/>
      <dgm:t>
        <a:bodyPr/>
        <a:lstStyle/>
        <a:p>
          <a:endParaRPr lang="en-GB"/>
        </a:p>
      </dgm:t>
    </dgm:pt>
    <dgm:pt modelId="{32E395AD-5515-3F43-A44E-33B7CE87EAFB}" type="sibTrans" cxnId="{73F8582F-6A8E-7B4A-8E72-D865D8A3E958}">
      <dgm:prSet/>
      <dgm:spPr/>
      <dgm:t>
        <a:bodyPr/>
        <a:lstStyle/>
        <a:p>
          <a:endParaRPr lang="en-GB"/>
        </a:p>
      </dgm:t>
    </dgm:pt>
    <dgm:pt modelId="{1A88D65C-BC6F-1840-A0C8-5E0583F6EEC8}">
      <dgm:prSet custT="1"/>
      <dgm:spPr/>
      <dgm:t>
        <a:bodyPr/>
        <a:lstStyle/>
        <a:p>
          <a:r>
            <a:rPr lang="en-GB" sz="2000" b="1" u="sng" spc="-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Fragility</a:t>
          </a:r>
          <a:r>
            <a:rPr lang="en-GB" sz="2000" b="1" u="sng" spc="-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spc="-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of</a:t>
          </a:r>
          <a:r>
            <a:rPr lang="en-GB" sz="2000" b="1" u="sng" spc="-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spc="-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b="1" u="sng" spc="-9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Agreement</a:t>
          </a:r>
          <a:endParaRPr lang="en-GB" sz="2000" b="1" u="sng" dirty="0">
            <a:latin typeface="Calibri" panose="020F0502020204030204" pitchFamily="34" charset="0"/>
            <a:ea typeface="ADLaM Display" panose="02010000000000000000" pitchFamily="2" charset="77"/>
            <a:cs typeface="Aharoni" panose="02010803020104030203" pitchFamily="2" charset="-79"/>
          </a:endParaRPr>
        </a:p>
      </dgm:t>
    </dgm:pt>
    <dgm:pt modelId="{2DCE122F-DEA2-1D4C-B5EA-F18DC09AA890}" type="parTrans" cxnId="{415B45DE-1494-5C4B-A0C2-02AF789C4987}">
      <dgm:prSet/>
      <dgm:spPr/>
      <dgm:t>
        <a:bodyPr/>
        <a:lstStyle/>
        <a:p>
          <a:endParaRPr lang="en-GB"/>
        </a:p>
      </dgm:t>
    </dgm:pt>
    <dgm:pt modelId="{1DE14236-6968-2344-9371-520E9DAC7D69}" type="sibTrans" cxnId="{415B45DE-1494-5C4B-A0C2-02AF789C4987}">
      <dgm:prSet/>
      <dgm:spPr/>
      <dgm:t>
        <a:bodyPr/>
        <a:lstStyle/>
        <a:p>
          <a:endParaRPr lang="en-GB"/>
        </a:p>
      </dgm:t>
    </dgm:pt>
    <dgm:pt modelId="{A48DCF89-DFC3-AD40-ABF3-2AA7B6F838C9}">
      <dgm:prSet custT="1"/>
      <dgm:spPr/>
      <dgm:t>
        <a:bodyPr/>
        <a:lstStyle/>
        <a:p>
          <a:r>
            <a:rPr lang="en-GB" sz="2000" spc="-1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Frequent</a:t>
          </a:r>
          <a:r>
            <a:rPr lang="en-GB" sz="2000" spc="-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ceasefire</a:t>
          </a:r>
          <a:r>
            <a:rPr lang="en-GB" sz="20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violations</a:t>
          </a:r>
          <a:r>
            <a:rPr lang="en-GB" sz="2000" spc="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1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and</a:t>
          </a:r>
          <a:r>
            <a:rPr lang="en-GB" sz="2000" spc="-4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1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sporadic</a:t>
          </a:r>
          <a:r>
            <a:rPr lang="en-GB" sz="20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clashes </a:t>
          </a:r>
          <a:r>
            <a:rPr lang="en-GB" sz="2000" spc="-1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highlighted</a:t>
          </a:r>
          <a:r>
            <a:rPr lang="en-GB" sz="2000" spc="3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spc="-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9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lack</a:t>
          </a:r>
          <a:r>
            <a:rPr lang="en-GB" sz="2000" spc="4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of</a:t>
          </a:r>
          <a:r>
            <a:rPr lang="en-GB" sz="2000" spc="-13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</a:t>
          </a:r>
          <a:r>
            <a:rPr lang="en-GB" sz="20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1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robust</a:t>
          </a:r>
          <a:r>
            <a:rPr lang="en-GB" sz="2000" spc="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spc="-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enforcement </a:t>
          </a:r>
          <a:r>
            <a:rPr lang="en-GB" sz="2000" spc="-4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mechanism.</a:t>
          </a:r>
          <a:endParaRPr lang="en-GB" sz="2000" dirty="0"/>
        </a:p>
      </dgm:t>
    </dgm:pt>
    <dgm:pt modelId="{EC6603D1-F38A-1A4E-B386-0CF78153BBDE}" type="parTrans" cxnId="{21BB4747-5A02-E847-8234-D7FCC6021A1F}">
      <dgm:prSet/>
      <dgm:spPr/>
      <dgm:t>
        <a:bodyPr/>
        <a:lstStyle/>
        <a:p>
          <a:endParaRPr lang="en-GB"/>
        </a:p>
      </dgm:t>
    </dgm:pt>
    <dgm:pt modelId="{8C635672-7502-6B4D-9F12-A9633FA1008B}" type="sibTrans" cxnId="{21BB4747-5A02-E847-8234-D7FCC6021A1F}">
      <dgm:prSet/>
      <dgm:spPr/>
      <dgm:t>
        <a:bodyPr/>
        <a:lstStyle/>
        <a:p>
          <a:endParaRPr lang="en-GB"/>
        </a:p>
      </dgm:t>
    </dgm:pt>
    <dgm:pt modelId="{1D53FC35-0C13-274A-9DF3-F234B6104FF4}" type="pres">
      <dgm:prSet presAssocID="{4A7D31F6-5DAE-0044-B22E-F1E669D51A0F}" presName="outerComposite" presStyleCnt="0">
        <dgm:presLayoutVars>
          <dgm:chMax val="5"/>
          <dgm:dir/>
          <dgm:resizeHandles val="exact"/>
        </dgm:presLayoutVars>
      </dgm:prSet>
      <dgm:spPr/>
    </dgm:pt>
    <dgm:pt modelId="{1BADE0A1-099F-2045-B853-ADCCF6D0398F}" type="pres">
      <dgm:prSet presAssocID="{4A7D31F6-5DAE-0044-B22E-F1E669D51A0F}" presName="dummyMaxCanvas" presStyleCnt="0">
        <dgm:presLayoutVars/>
      </dgm:prSet>
      <dgm:spPr/>
    </dgm:pt>
    <dgm:pt modelId="{5AFA25E0-73A6-AA48-BDF5-0AC3B8D0C03C}" type="pres">
      <dgm:prSet presAssocID="{4A7D31F6-5DAE-0044-B22E-F1E669D51A0F}" presName="FourNodes_1" presStyleLbl="node1" presStyleIdx="0" presStyleCnt="4">
        <dgm:presLayoutVars>
          <dgm:bulletEnabled val="1"/>
        </dgm:presLayoutVars>
      </dgm:prSet>
      <dgm:spPr/>
    </dgm:pt>
    <dgm:pt modelId="{9C4FAF7A-02B5-7949-9D67-39B7781FDD67}" type="pres">
      <dgm:prSet presAssocID="{4A7D31F6-5DAE-0044-B22E-F1E669D51A0F}" presName="FourNodes_2" presStyleLbl="node1" presStyleIdx="1" presStyleCnt="4">
        <dgm:presLayoutVars>
          <dgm:bulletEnabled val="1"/>
        </dgm:presLayoutVars>
      </dgm:prSet>
      <dgm:spPr/>
    </dgm:pt>
    <dgm:pt modelId="{C0D8F5B1-5BDE-FC45-B772-F8B1200FB719}" type="pres">
      <dgm:prSet presAssocID="{4A7D31F6-5DAE-0044-B22E-F1E669D51A0F}" presName="FourNodes_3" presStyleLbl="node1" presStyleIdx="2" presStyleCnt="4">
        <dgm:presLayoutVars>
          <dgm:bulletEnabled val="1"/>
        </dgm:presLayoutVars>
      </dgm:prSet>
      <dgm:spPr/>
    </dgm:pt>
    <dgm:pt modelId="{6A9053DB-F7FB-AB4C-A55E-F15DCC11696D}" type="pres">
      <dgm:prSet presAssocID="{4A7D31F6-5DAE-0044-B22E-F1E669D51A0F}" presName="FourNodes_4" presStyleLbl="node1" presStyleIdx="3" presStyleCnt="4">
        <dgm:presLayoutVars>
          <dgm:bulletEnabled val="1"/>
        </dgm:presLayoutVars>
      </dgm:prSet>
      <dgm:spPr/>
    </dgm:pt>
    <dgm:pt modelId="{7F53295E-80D2-EE4A-B2BE-4AC9C058B488}" type="pres">
      <dgm:prSet presAssocID="{4A7D31F6-5DAE-0044-B22E-F1E669D51A0F}" presName="FourConn_1-2" presStyleLbl="fgAccFollowNode1" presStyleIdx="0" presStyleCnt="3">
        <dgm:presLayoutVars>
          <dgm:bulletEnabled val="1"/>
        </dgm:presLayoutVars>
      </dgm:prSet>
      <dgm:spPr/>
    </dgm:pt>
    <dgm:pt modelId="{40042823-C2C1-A64B-AA73-A145AEB55F0B}" type="pres">
      <dgm:prSet presAssocID="{4A7D31F6-5DAE-0044-B22E-F1E669D51A0F}" presName="FourConn_2-3" presStyleLbl="fgAccFollowNode1" presStyleIdx="1" presStyleCnt="3">
        <dgm:presLayoutVars>
          <dgm:bulletEnabled val="1"/>
        </dgm:presLayoutVars>
      </dgm:prSet>
      <dgm:spPr/>
    </dgm:pt>
    <dgm:pt modelId="{13435C29-6260-7A4F-8B83-2300623E9A4B}" type="pres">
      <dgm:prSet presAssocID="{4A7D31F6-5DAE-0044-B22E-F1E669D51A0F}" presName="FourConn_3-4" presStyleLbl="fgAccFollowNode1" presStyleIdx="2" presStyleCnt="3">
        <dgm:presLayoutVars>
          <dgm:bulletEnabled val="1"/>
        </dgm:presLayoutVars>
      </dgm:prSet>
      <dgm:spPr/>
    </dgm:pt>
    <dgm:pt modelId="{877136AD-91E7-BC45-AE40-2679C14305DC}" type="pres">
      <dgm:prSet presAssocID="{4A7D31F6-5DAE-0044-B22E-F1E669D51A0F}" presName="FourNodes_1_text" presStyleLbl="node1" presStyleIdx="3" presStyleCnt="4">
        <dgm:presLayoutVars>
          <dgm:bulletEnabled val="1"/>
        </dgm:presLayoutVars>
      </dgm:prSet>
      <dgm:spPr/>
    </dgm:pt>
    <dgm:pt modelId="{34C50566-FE5D-3544-90AC-177FA0C0CE09}" type="pres">
      <dgm:prSet presAssocID="{4A7D31F6-5DAE-0044-B22E-F1E669D51A0F}" presName="FourNodes_2_text" presStyleLbl="node1" presStyleIdx="3" presStyleCnt="4">
        <dgm:presLayoutVars>
          <dgm:bulletEnabled val="1"/>
        </dgm:presLayoutVars>
      </dgm:prSet>
      <dgm:spPr/>
    </dgm:pt>
    <dgm:pt modelId="{03832078-4C82-EB4F-A2F8-5F666C44BA04}" type="pres">
      <dgm:prSet presAssocID="{4A7D31F6-5DAE-0044-B22E-F1E669D51A0F}" presName="FourNodes_3_text" presStyleLbl="node1" presStyleIdx="3" presStyleCnt="4">
        <dgm:presLayoutVars>
          <dgm:bulletEnabled val="1"/>
        </dgm:presLayoutVars>
      </dgm:prSet>
      <dgm:spPr/>
    </dgm:pt>
    <dgm:pt modelId="{D5D55CC0-1D3B-A34C-80EE-70D985761657}" type="pres">
      <dgm:prSet presAssocID="{4A7D31F6-5DAE-0044-B22E-F1E669D51A0F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5F21AD20-BEC5-D84C-A171-B5EF41542ECD}" type="presOf" srcId="{66768D8A-B018-9C4E-9967-1A66AB7A231F}" destId="{03832078-4C82-EB4F-A2F8-5F666C44BA04}" srcOrd="1" destOrd="1" presId="urn:microsoft.com/office/officeart/2005/8/layout/vProcess5"/>
    <dgm:cxn modelId="{62DEC125-1265-2D4E-BECF-111712CAC887}" type="presOf" srcId="{DA0970FE-C155-3F41-8D27-4537260313AC}" destId="{34C50566-FE5D-3544-90AC-177FA0C0CE09}" srcOrd="1" destOrd="1" presId="urn:microsoft.com/office/officeart/2005/8/layout/vProcess5"/>
    <dgm:cxn modelId="{73F8582F-6A8E-7B4A-8E72-D865D8A3E958}" srcId="{CA084774-FA7E-734A-9E84-99EA7DF33541}" destId="{66768D8A-B018-9C4E-9967-1A66AB7A231F}" srcOrd="0" destOrd="0" parTransId="{EBD6D234-308C-7C4F-B929-04F6D2FB3750}" sibTransId="{32E395AD-5515-3F43-A44E-33B7CE87EAFB}"/>
    <dgm:cxn modelId="{4F23FD36-8C8C-CA46-A8B9-F43FC438D07F}" type="presOf" srcId="{6F72FB9B-1CB4-E448-9960-6871C61B6143}" destId="{7F53295E-80D2-EE4A-B2BE-4AC9C058B488}" srcOrd="0" destOrd="0" presId="urn:microsoft.com/office/officeart/2005/8/layout/vProcess5"/>
    <dgm:cxn modelId="{3D7AD539-8EAE-6A49-9FDC-B324F96B8DC7}" type="presOf" srcId="{D76AF8FA-6700-AB4D-A3D9-43225085C9EF}" destId="{5AFA25E0-73A6-AA48-BDF5-0AC3B8D0C03C}" srcOrd="0" destOrd="0" presId="urn:microsoft.com/office/officeart/2005/8/layout/vProcess5"/>
    <dgm:cxn modelId="{AAC5663D-ADBE-5B47-87C2-EB78CAE64159}" type="presOf" srcId="{66768D8A-B018-9C4E-9967-1A66AB7A231F}" destId="{C0D8F5B1-5BDE-FC45-B772-F8B1200FB719}" srcOrd="0" destOrd="1" presId="urn:microsoft.com/office/officeart/2005/8/layout/vProcess5"/>
    <dgm:cxn modelId="{5F82C940-730C-F443-BCEC-CB5A57EDBDE4}" srcId="{4A7D31F6-5DAE-0044-B22E-F1E669D51A0F}" destId="{FB5F88A6-BD02-7E4C-8486-BDE3416A8871}" srcOrd="1" destOrd="0" parTransId="{AAE4D5C9-CCDA-5C4D-8FDB-4D2E2A97AD69}" sibTransId="{2D22DD7C-8F3C-7945-A086-85E0BB5A4C68}"/>
    <dgm:cxn modelId="{21BB4747-5A02-E847-8234-D7FCC6021A1F}" srcId="{1A88D65C-BC6F-1840-A0C8-5E0583F6EEC8}" destId="{A48DCF89-DFC3-AD40-ABF3-2AA7B6F838C9}" srcOrd="0" destOrd="0" parTransId="{EC6603D1-F38A-1A4E-B386-0CF78153BBDE}" sibTransId="{8C635672-7502-6B4D-9F12-A9633FA1008B}"/>
    <dgm:cxn modelId="{ABB25D53-5262-2C4B-9840-62412AC291D8}" srcId="{D76AF8FA-6700-AB4D-A3D9-43225085C9EF}" destId="{F54B3F5C-2760-334F-8A2B-EDF7D78FD70F}" srcOrd="0" destOrd="0" parTransId="{CC421A6E-5C7D-9441-9D18-332711AE205C}" sibTransId="{05C71848-C796-0A47-8E95-852DFE9197D8}"/>
    <dgm:cxn modelId="{14D2A36F-D326-954A-8666-78FC4ACA3BFA}" type="presOf" srcId="{DA0970FE-C155-3F41-8D27-4537260313AC}" destId="{9C4FAF7A-02B5-7949-9D67-39B7781FDD67}" srcOrd="0" destOrd="1" presId="urn:microsoft.com/office/officeart/2005/8/layout/vProcess5"/>
    <dgm:cxn modelId="{F7249A76-5913-B441-8D3E-83793D0DD0C9}" type="presOf" srcId="{CA084774-FA7E-734A-9E84-99EA7DF33541}" destId="{C0D8F5B1-5BDE-FC45-B772-F8B1200FB719}" srcOrd="0" destOrd="0" presId="urn:microsoft.com/office/officeart/2005/8/layout/vProcess5"/>
    <dgm:cxn modelId="{3E39B180-E8FD-5940-977C-5F54D961F701}" type="presOf" srcId="{F54B3F5C-2760-334F-8A2B-EDF7D78FD70F}" destId="{877136AD-91E7-BC45-AE40-2679C14305DC}" srcOrd="1" destOrd="1" presId="urn:microsoft.com/office/officeart/2005/8/layout/vProcess5"/>
    <dgm:cxn modelId="{1BF8B88D-7242-F44E-B98F-371E46AFF140}" type="presOf" srcId="{F54B3F5C-2760-334F-8A2B-EDF7D78FD70F}" destId="{5AFA25E0-73A6-AA48-BDF5-0AC3B8D0C03C}" srcOrd="0" destOrd="1" presId="urn:microsoft.com/office/officeart/2005/8/layout/vProcess5"/>
    <dgm:cxn modelId="{60257395-3859-9448-A8F9-8E9E3720949A}" type="presOf" srcId="{70A7A180-CD33-964E-BE98-EF30015C441D}" destId="{13435C29-6260-7A4F-8B83-2300623E9A4B}" srcOrd="0" destOrd="0" presId="urn:microsoft.com/office/officeart/2005/8/layout/vProcess5"/>
    <dgm:cxn modelId="{D5802F9C-9F23-3846-9093-6AAE941FC266}" type="presOf" srcId="{A48DCF89-DFC3-AD40-ABF3-2AA7B6F838C9}" destId="{D5D55CC0-1D3B-A34C-80EE-70D985761657}" srcOrd="1" destOrd="1" presId="urn:microsoft.com/office/officeart/2005/8/layout/vProcess5"/>
    <dgm:cxn modelId="{97B90DA9-C072-DA44-A243-6720C1ECA090}" type="presOf" srcId="{CA084774-FA7E-734A-9E84-99EA7DF33541}" destId="{03832078-4C82-EB4F-A2F8-5F666C44BA04}" srcOrd="1" destOrd="0" presId="urn:microsoft.com/office/officeart/2005/8/layout/vProcess5"/>
    <dgm:cxn modelId="{8B2C42AE-633C-8D44-8D93-0965F663C037}" type="presOf" srcId="{FB5F88A6-BD02-7E4C-8486-BDE3416A8871}" destId="{34C50566-FE5D-3544-90AC-177FA0C0CE09}" srcOrd="1" destOrd="0" presId="urn:microsoft.com/office/officeart/2005/8/layout/vProcess5"/>
    <dgm:cxn modelId="{53C04CB0-EDC6-F344-8799-0FD51EF705EB}" type="presOf" srcId="{1A88D65C-BC6F-1840-A0C8-5E0583F6EEC8}" destId="{D5D55CC0-1D3B-A34C-80EE-70D985761657}" srcOrd="1" destOrd="0" presId="urn:microsoft.com/office/officeart/2005/8/layout/vProcess5"/>
    <dgm:cxn modelId="{24A184C3-BD0E-E948-9558-2F41A8988DDD}" type="presOf" srcId="{2D22DD7C-8F3C-7945-A086-85E0BB5A4C68}" destId="{40042823-C2C1-A64B-AA73-A145AEB55F0B}" srcOrd="0" destOrd="0" presId="urn:microsoft.com/office/officeart/2005/8/layout/vProcess5"/>
    <dgm:cxn modelId="{CA34C5C3-CE28-F342-A0DA-3DFF9E122EA4}" srcId="{4A7D31F6-5DAE-0044-B22E-F1E669D51A0F}" destId="{D76AF8FA-6700-AB4D-A3D9-43225085C9EF}" srcOrd="0" destOrd="0" parTransId="{64822D0D-65FD-DE4B-A42D-9AC8C4764E72}" sibTransId="{6F72FB9B-1CB4-E448-9960-6871C61B6143}"/>
    <dgm:cxn modelId="{A54460C7-87F8-044B-A281-4B7F4E3633F2}" type="presOf" srcId="{FB5F88A6-BD02-7E4C-8486-BDE3416A8871}" destId="{9C4FAF7A-02B5-7949-9D67-39B7781FDD67}" srcOrd="0" destOrd="0" presId="urn:microsoft.com/office/officeart/2005/8/layout/vProcess5"/>
    <dgm:cxn modelId="{55C5FAC7-C433-7E4D-BC1B-86C03E15C6E4}" type="presOf" srcId="{4A7D31F6-5DAE-0044-B22E-F1E669D51A0F}" destId="{1D53FC35-0C13-274A-9DF3-F234B6104FF4}" srcOrd="0" destOrd="0" presId="urn:microsoft.com/office/officeart/2005/8/layout/vProcess5"/>
    <dgm:cxn modelId="{1E4DDAC8-3BCF-D041-9FA4-2BD61D63F655}" type="presOf" srcId="{D2320CFD-DE67-C94F-A58B-6E8108F089BE}" destId="{C0D8F5B1-5BDE-FC45-B772-F8B1200FB719}" srcOrd="0" destOrd="2" presId="urn:microsoft.com/office/officeart/2005/8/layout/vProcess5"/>
    <dgm:cxn modelId="{9EBB55D4-7D91-7148-BE09-E7D794DEC576}" type="presOf" srcId="{D76AF8FA-6700-AB4D-A3D9-43225085C9EF}" destId="{877136AD-91E7-BC45-AE40-2679C14305DC}" srcOrd="1" destOrd="0" presId="urn:microsoft.com/office/officeart/2005/8/layout/vProcess5"/>
    <dgm:cxn modelId="{105765DC-9CB1-514C-A8A3-9778BE6EE138}" type="presOf" srcId="{D2320CFD-DE67-C94F-A58B-6E8108F089BE}" destId="{03832078-4C82-EB4F-A2F8-5F666C44BA04}" srcOrd="1" destOrd="2" presId="urn:microsoft.com/office/officeart/2005/8/layout/vProcess5"/>
    <dgm:cxn modelId="{415B45DE-1494-5C4B-A0C2-02AF789C4987}" srcId="{4A7D31F6-5DAE-0044-B22E-F1E669D51A0F}" destId="{1A88D65C-BC6F-1840-A0C8-5E0583F6EEC8}" srcOrd="3" destOrd="0" parTransId="{2DCE122F-DEA2-1D4C-B5EA-F18DC09AA890}" sibTransId="{1DE14236-6968-2344-9371-520E9DAC7D69}"/>
    <dgm:cxn modelId="{27FAA7DE-F3BD-EE4E-A9BD-BC463D1D1E22}" srcId="{CA084774-FA7E-734A-9E84-99EA7DF33541}" destId="{D2320CFD-DE67-C94F-A58B-6E8108F089BE}" srcOrd="1" destOrd="0" parTransId="{FF4F0A1A-36A8-2947-9AFD-3E073E605D20}" sibTransId="{4933E439-2BDE-7640-A81A-36CB01CEC7B3}"/>
    <dgm:cxn modelId="{497FA3E7-C3B4-874F-A24B-6F3A04DD7396}" type="presOf" srcId="{A48DCF89-DFC3-AD40-ABF3-2AA7B6F838C9}" destId="{6A9053DB-F7FB-AB4C-A55E-F15DCC11696D}" srcOrd="0" destOrd="1" presId="urn:microsoft.com/office/officeart/2005/8/layout/vProcess5"/>
    <dgm:cxn modelId="{D10409EA-EF96-304A-BB27-D0A41310688F}" type="presOf" srcId="{1A88D65C-BC6F-1840-A0C8-5E0583F6EEC8}" destId="{6A9053DB-F7FB-AB4C-A55E-F15DCC11696D}" srcOrd="0" destOrd="0" presId="urn:microsoft.com/office/officeart/2005/8/layout/vProcess5"/>
    <dgm:cxn modelId="{883A2DED-E6C0-7845-AAF4-967931461D5A}" srcId="{4A7D31F6-5DAE-0044-B22E-F1E669D51A0F}" destId="{CA084774-FA7E-734A-9E84-99EA7DF33541}" srcOrd="2" destOrd="0" parTransId="{AA8C6FC5-0A4E-4348-A685-EDE8964FDBFB}" sibTransId="{70A7A180-CD33-964E-BE98-EF30015C441D}"/>
    <dgm:cxn modelId="{3B48CDF4-F445-DE44-A77D-5B1F4619AAEA}" srcId="{FB5F88A6-BD02-7E4C-8486-BDE3416A8871}" destId="{DA0970FE-C155-3F41-8D27-4537260313AC}" srcOrd="0" destOrd="0" parTransId="{48FFF854-066D-544E-B159-72A009CEED46}" sibTransId="{812B3E1A-3284-3146-96CE-C49E079B56B2}"/>
    <dgm:cxn modelId="{602E43B2-5DA1-B240-8406-A8B0D2283605}" type="presParOf" srcId="{1D53FC35-0C13-274A-9DF3-F234B6104FF4}" destId="{1BADE0A1-099F-2045-B853-ADCCF6D0398F}" srcOrd="0" destOrd="0" presId="urn:microsoft.com/office/officeart/2005/8/layout/vProcess5"/>
    <dgm:cxn modelId="{BCE2EAFF-4CC2-0443-B43E-0707550971E2}" type="presParOf" srcId="{1D53FC35-0C13-274A-9DF3-F234B6104FF4}" destId="{5AFA25E0-73A6-AA48-BDF5-0AC3B8D0C03C}" srcOrd="1" destOrd="0" presId="urn:microsoft.com/office/officeart/2005/8/layout/vProcess5"/>
    <dgm:cxn modelId="{978B4EA8-C377-074B-AA1E-C206486ACC9F}" type="presParOf" srcId="{1D53FC35-0C13-274A-9DF3-F234B6104FF4}" destId="{9C4FAF7A-02B5-7949-9D67-39B7781FDD67}" srcOrd="2" destOrd="0" presId="urn:microsoft.com/office/officeart/2005/8/layout/vProcess5"/>
    <dgm:cxn modelId="{128104C5-18D4-1A42-8E41-5A98CE3E351B}" type="presParOf" srcId="{1D53FC35-0C13-274A-9DF3-F234B6104FF4}" destId="{C0D8F5B1-5BDE-FC45-B772-F8B1200FB719}" srcOrd="3" destOrd="0" presId="urn:microsoft.com/office/officeart/2005/8/layout/vProcess5"/>
    <dgm:cxn modelId="{CB631CC8-8BCE-5546-BC17-176EA8B21F50}" type="presParOf" srcId="{1D53FC35-0C13-274A-9DF3-F234B6104FF4}" destId="{6A9053DB-F7FB-AB4C-A55E-F15DCC11696D}" srcOrd="4" destOrd="0" presId="urn:microsoft.com/office/officeart/2005/8/layout/vProcess5"/>
    <dgm:cxn modelId="{B4B49BD2-90AD-7A43-91D1-9C5AA9529BF4}" type="presParOf" srcId="{1D53FC35-0C13-274A-9DF3-F234B6104FF4}" destId="{7F53295E-80D2-EE4A-B2BE-4AC9C058B488}" srcOrd="5" destOrd="0" presId="urn:microsoft.com/office/officeart/2005/8/layout/vProcess5"/>
    <dgm:cxn modelId="{F3848D0A-1972-E14C-931A-1030170A9564}" type="presParOf" srcId="{1D53FC35-0C13-274A-9DF3-F234B6104FF4}" destId="{40042823-C2C1-A64B-AA73-A145AEB55F0B}" srcOrd="6" destOrd="0" presId="urn:microsoft.com/office/officeart/2005/8/layout/vProcess5"/>
    <dgm:cxn modelId="{D57FB7C5-6718-2445-ABC9-6538CAB0FA07}" type="presParOf" srcId="{1D53FC35-0C13-274A-9DF3-F234B6104FF4}" destId="{13435C29-6260-7A4F-8B83-2300623E9A4B}" srcOrd="7" destOrd="0" presId="urn:microsoft.com/office/officeart/2005/8/layout/vProcess5"/>
    <dgm:cxn modelId="{B7A2D466-FE25-E843-9281-BF154E1F1C65}" type="presParOf" srcId="{1D53FC35-0C13-274A-9DF3-F234B6104FF4}" destId="{877136AD-91E7-BC45-AE40-2679C14305DC}" srcOrd="8" destOrd="0" presId="urn:microsoft.com/office/officeart/2005/8/layout/vProcess5"/>
    <dgm:cxn modelId="{3487A8D1-A29A-AD40-BBAF-A5783241FCB6}" type="presParOf" srcId="{1D53FC35-0C13-274A-9DF3-F234B6104FF4}" destId="{34C50566-FE5D-3544-90AC-177FA0C0CE09}" srcOrd="9" destOrd="0" presId="urn:microsoft.com/office/officeart/2005/8/layout/vProcess5"/>
    <dgm:cxn modelId="{E4A9E9C3-06DA-5F4E-88CE-70F49D2B0FAB}" type="presParOf" srcId="{1D53FC35-0C13-274A-9DF3-F234B6104FF4}" destId="{03832078-4C82-EB4F-A2F8-5F666C44BA04}" srcOrd="10" destOrd="0" presId="urn:microsoft.com/office/officeart/2005/8/layout/vProcess5"/>
    <dgm:cxn modelId="{10D8170E-6F3D-3845-8D9D-954282ACE89C}" type="presParOf" srcId="{1D53FC35-0C13-274A-9DF3-F234B6104FF4}" destId="{D5D55CC0-1D3B-A34C-80EE-70D98576165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089B9-0416-AC42-99AD-C85FCCDCE9C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E9D2CE4-4BD5-5D49-B9F0-55900353A035}">
      <dgm:prSet phldrT="[Text]" phldr="0"/>
      <dgm:spPr/>
      <dgm:t>
        <a:bodyPr/>
        <a:lstStyle/>
        <a:p>
          <a:pPr>
            <a:buClr>
              <a:srgbClr val="000000"/>
            </a:buClr>
            <a:buChar char="•"/>
          </a:pPr>
          <a:r>
            <a:rPr lang="en-GB" dirty="0"/>
            <a:t>Azerbaijan's</a:t>
          </a:r>
          <a:r>
            <a:rPr lang="en-GB" spc="225" dirty="0"/>
            <a:t> </a:t>
          </a:r>
          <a:r>
            <a:rPr lang="en-GB" spc="50" dirty="0"/>
            <a:t>Offensive:</a:t>
          </a:r>
          <a:r>
            <a:rPr lang="en-GB" spc="70" dirty="0"/>
            <a:t> </a:t>
          </a:r>
          <a:r>
            <a:rPr lang="en-GB" spc="-10" dirty="0"/>
            <a:t>The</a:t>
          </a:r>
          <a:r>
            <a:rPr lang="en-GB" spc="85" dirty="0"/>
            <a:t> </a:t>
          </a:r>
          <a:r>
            <a:rPr lang="en-GB" dirty="0"/>
            <a:t>conflict</a:t>
          </a:r>
          <a:r>
            <a:rPr lang="en-GB" spc="175" dirty="0"/>
            <a:t> </a:t>
          </a:r>
          <a:r>
            <a:rPr lang="en-GB" dirty="0"/>
            <a:t>reignited</a:t>
          </a:r>
          <a:r>
            <a:rPr lang="en-GB" spc="210" dirty="0"/>
            <a:t> </a:t>
          </a:r>
          <a:r>
            <a:rPr lang="en-GB" dirty="0"/>
            <a:t>on</a:t>
          </a:r>
          <a:r>
            <a:rPr lang="en-GB" spc="-10" dirty="0"/>
            <a:t> </a:t>
          </a:r>
          <a:r>
            <a:rPr lang="en-GB" dirty="0"/>
            <a:t>September</a:t>
          </a:r>
          <a:r>
            <a:rPr lang="en-GB" spc="229" dirty="0"/>
            <a:t> </a:t>
          </a:r>
          <a:r>
            <a:rPr lang="en-GB" dirty="0"/>
            <a:t>27,</a:t>
          </a:r>
          <a:r>
            <a:rPr lang="en-GB" spc="-5" dirty="0"/>
            <a:t> </a:t>
          </a:r>
          <a:r>
            <a:rPr lang="en-GB" dirty="0"/>
            <a:t>2020,</a:t>
          </a:r>
          <a:r>
            <a:rPr lang="en-GB" spc="95" dirty="0"/>
            <a:t> </a:t>
          </a:r>
          <a:r>
            <a:rPr lang="en-GB" dirty="0"/>
            <a:t>with</a:t>
          </a:r>
          <a:r>
            <a:rPr lang="en-GB" spc="95" dirty="0"/>
            <a:t> </a:t>
          </a:r>
          <a:r>
            <a:rPr lang="en-GB" dirty="0"/>
            <a:t>Azerbaijan</a:t>
          </a:r>
          <a:r>
            <a:rPr lang="en-GB" spc="235" dirty="0"/>
            <a:t> </a:t>
          </a:r>
          <a:r>
            <a:rPr lang="en-GB" dirty="0"/>
            <a:t>launching</a:t>
          </a:r>
          <a:r>
            <a:rPr lang="en-GB" spc="180" dirty="0"/>
            <a:t> </a:t>
          </a:r>
          <a:r>
            <a:rPr lang="en-GB" spc="-25" dirty="0"/>
            <a:t>a</a:t>
          </a:r>
          <a:r>
            <a:rPr lang="en-GB" spc="120" dirty="0"/>
            <a:t> </a:t>
          </a:r>
          <a:r>
            <a:rPr lang="en-GB" spc="-10" dirty="0"/>
            <a:t>full- 	</a:t>
          </a:r>
          <a:r>
            <a:rPr lang="en-GB" spc="-25" dirty="0"/>
            <a:t>scale</a:t>
          </a:r>
          <a:r>
            <a:rPr lang="en-GB" spc="160" dirty="0"/>
            <a:t> </a:t>
          </a:r>
          <a:r>
            <a:rPr lang="en-GB" dirty="0"/>
            <a:t>attack</a:t>
          </a:r>
          <a:r>
            <a:rPr lang="en-GB" spc="100" dirty="0"/>
            <a:t> </a:t>
          </a:r>
          <a:r>
            <a:rPr lang="en-GB" spc="65" dirty="0"/>
            <a:t>to</a:t>
          </a:r>
          <a:r>
            <a:rPr lang="en-GB" spc="25" dirty="0"/>
            <a:t> </a:t>
          </a:r>
          <a:r>
            <a:rPr lang="en-GB" dirty="0"/>
            <a:t>regain</a:t>
          </a:r>
          <a:r>
            <a:rPr lang="en-GB" spc="150" dirty="0"/>
            <a:t> </a:t>
          </a:r>
          <a:r>
            <a:rPr lang="en-GB" dirty="0"/>
            <a:t>control</a:t>
          </a:r>
          <a:r>
            <a:rPr lang="en-GB" spc="160" dirty="0"/>
            <a:t> </a:t>
          </a:r>
          <a:r>
            <a:rPr lang="en-GB" dirty="0"/>
            <a:t>of</a:t>
          </a:r>
          <a:r>
            <a:rPr lang="en-GB" spc="80" dirty="0"/>
            <a:t> </a:t>
          </a:r>
          <a:r>
            <a:rPr lang="en-GB" dirty="0"/>
            <a:t>Nagorno-</a:t>
          </a:r>
          <a:r>
            <a:rPr lang="en-GB" spc="-10" dirty="0"/>
            <a:t>Karabakh.</a:t>
          </a:r>
          <a:endParaRPr lang="en-GB" dirty="0"/>
        </a:p>
      </dgm:t>
    </dgm:pt>
    <dgm:pt modelId="{43F3CB9B-1835-CF4C-9035-1339AEF5BE15}" type="parTrans" cxnId="{7DDA6839-D866-9B41-9F9F-649554229C07}">
      <dgm:prSet/>
      <dgm:spPr/>
      <dgm:t>
        <a:bodyPr/>
        <a:lstStyle/>
        <a:p>
          <a:endParaRPr lang="en-GB"/>
        </a:p>
      </dgm:t>
    </dgm:pt>
    <dgm:pt modelId="{443162A6-025A-6144-8386-4DA26A1CDC48}" type="sibTrans" cxnId="{7DDA6839-D866-9B41-9F9F-649554229C07}">
      <dgm:prSet/>
      <dgm:spPr/>
      <dgm:t>
        <a:bodyPr/>
        <a:lstStyle/>
        <a:p>
          <a:endParaRPr lang="en-GB"/>
        </a:p>
      </dgm:t>
    </dgm:pt>
    <dgm:pt modelId="{9D516E54-BC37-CC47-A460-9D7B2F9D11AC}">
      <dgm:prSet phldrT="[Text]" phldr="0"/>
      <dgm:spPr/>
      <dgm:t>
        <a:bodyPr/>
        <a:lstStyle/>
        <a:p>
          <a:pPr>
            <a:buClr>
              <a:srgbClr val="000000"/>
            </a:buClr>
            <a:buChar char="•"/>
          </a:pPr>
          <a:r>
            <a:rPr lang="en-GB" spc="-80" dirty="0">
              <a:latin typeface="Trebuchet MS"/>
              <a:cs typeface="Trebuchet MS"/>
            </a:rPr>
            <a:t>Technological</a:t>
          </a:r>
          <a:r>
            <a:rPr lang="en-GB" spc="-75" dirty="0">
              <a:latin typeface="Trebuchet MS"/>
              <a:cs typeface="Trebuchet MS"/>
            </a:rPr>
            <a:t> </a:t>
          </a:r>
          <a:r>
            <a:rPr lang="en-GB" spc="-85" dirty="0">
              <a:latin typeface="Trebuchet MS"/>
              <a:cs typeface="Trebuchet MS"/>
            </a:rPr>
            <a:t>Superiority:</a:t>
          </a:r>
          <a:r>
            <a:rPr lang="en-GB" spc="-65" dirty="0">
              <a:latin typeface="Trebuchet MS"/>
              <a:cs typeface="Trebuchet MS"/>
            </a:rPr>
            <a:t> </a:t>
          </a:r>
          <a:r>
            <a:rPr lang="en-GB" spc="-135" dirty="0">
              <a:latin typeface="Trebuchet MS"/>
              <a:cs typeface="Trebuchet MS"/>
            </a:rPr>
            <a:t>Turkish</a:t>
          </a:r>
          <a:r>
            <a:rPr lang="en-GB" spc="40" dirty="0">
              <a:latin typeface="Trebuchet MS"/>
              <a:cs typeface="Trebuchet MS"/>
            </a:rPr>
            <a:t> </a:t>
          </a:r>
          <a:r>
            <a:rPr lang="en-GB" spc="-100" dirty="0">
              <a:latin typeface="Trebuchet MS"/>
              <a:cs typeface="Trebuchet MS"/>
            </a:rPr>
            <a:t>drones</a:t>
          </a:r>
          <a:r>
            <a:rPr lang="en-GB" spc="25" dirty="0">
              <a:latin typeface="Trebuchet MS"/>
              <a:cs typeface="Trebuchet MS"/>
            </a:rPr>
            <a:t> </a:t>
          </a:r>
          <a:r>
            <a:rPr lang="en-GB" spc="-135" dirty="0">
              <a:latin typeface="Trebuchet MS"/>
              <a:cs typeface="Trebuchet MS"/>
            </a:rPr>
            <a:t>and</a:t>
          </a:r>
          <a:r>
            <a:rPr lang="en-GB" spc="-90" dirty="0">
              <a:latin typeface="Trebuchet MS"/>
              <a:cs typeface="Trebuchet MS"/>
            </a:rPr>
            <a:t> </a:t>
          </a:r>
          <a:r>
            <a:rPr lang="en-GB" spc="-125" dirty="0">
              <a:latin typeface="Trebuchet MS"/>
              <a:cs typeface="Trebuchet MS"/>
            </a:rPr>
            <a:t>advanced</a:t>
          </a:r>
          <a:r>
            <a:rPr lang="en-GB" spc="55" dirty="0">
              <a:latin typeface="Trebuchet MS"/>
              <a:cs typeface="Trebuchet MS"/>
            </a:rPr>
            <a:t> </a:t>
          </a:r>
          <a:r>
            <a:rPr lang="en-GB" spc="-125" dirty="0">
              <a:latin typeface="Trebuchet MS"/>
              <a:cs typeface="Trebuchet MS"/>
            </a:rPr>
            <a:t>weaponry</a:t>
          </a:r>
          <a:r>
            <a:rPr lang="en-GB" spc="55" dirty="0">
              <a:latin typeface="Trebuchet MS"/>
              <a:cs typeface="Trebuchet MS"/>
            </a:rPr>
            <a:t> </a:t>
          </a:r>
          <a:r>
            <a:rPr lang="en-GB" spc="-155" dirty="0">
              <a:latin typeface="Trebuchet MS"/>
              <a:cs typeface="Trebuchet MS"/>
            </a:rPr>
            <a:t>played</a:t>
          </a:r>
          <a:r>
            <a:rPr lang="en-GB" spc="5" dirty="0">
              <a:latin typeface="Trebuchet MS"/>
              <a:cs typeface="Trebuchet MS"/>
            </a:rPr>
            <a:t> </a:t>
          </a:r>
          <a:r>
            <a:rPr lang="en-GB" spc="-235" dirty="0">
              <a:latin typeface="Trebuchet MS"/>
              <a:cs typeface="Trebuchet MS"/>
            </a:rPr>
            <a:t>a</a:t>
          </a:r>
          <a:r>
            <a:rPr lang="en-GB" spc="30" dirty="0">
              <a:latin typeface="Trebuchet MS"/>
              <a:cs typeface="Trebuchet MS"/>
            </a:rPr>
            <a:t> </a:t>
          </a:r>
          <a:r>
            <a:rPr lang="en-GB" spc="-165" dirty="0">
              <a:latin typeface="Trebuchet MS"/>
              <a:cs typeface="Trebuchet MS"/>
            </a:rPr>
            <a:t>crucial</a:t>
          </a:r>
          <a:r>
            <a:rPr lang="en-GB" spc="60" dirty="0">
              <a:latin typeface="Trebuchet MS"/>
              <a:cs typeface="Trebuchet MS"/>
            </a:rPr>
            <a:t> </a:t>
          </a:r>
          <a:r>
            <a:rPr lang="en-GB" spc="-160" dirty="0">
              <a:latin typeface="Trebuchet MS"/>
              <a:cs typeface="Trebuchet MS"/>
            </a:rPr>
            <a:t>role</a:t>
          </a:r>
          <a:r>
            <a:rPr lang="en-GB" spc="50" dirty="0">
              <a:latin typeface="Trebuchet MS"/>
              <a:cs typeface="Trebuchet MS"/>
            </a:rPr>
            <a:t> </a:t>
          </a:r>
          <a:r>
            <a:rPr lang="en-GB" spc="-200" dirty="0">
              <a:latin typeface="Trebuchet MS"/>
              <a:cs typeface="Trebuchet MS"/>
            </a:rPr>
            <a:t>in</a:t>
          </a:r>
          <a:r>
            <a:rPr lang="en-GB" spc="-20" dirty="0">
              <a:latin typeface="Trebuchet MS"/>
              <a:cs typeface="Trebuchet MS"/>
            </a:rPr>
            <a:t> </a:t>
          </a:r>
          <a:r>
            <a:rPr lang="en-GB" spc="-40" dirty="0">
              <a:latin typeface="Trebuchet MS"/>
              <a:cs typeface="Trebuchet MS"/>
            </a:rPr>
            <a:t>Azerbaijan’s</a:t>
          </a:r>
        </a:p>
        <a:p>
          <a:pPr>
            <a:buClr>
              <a:srgbClr val="000000"/>
            </a:buClr>
            <a:buChar char="•"/>
          </a:pPr>
          <a:r>
            <a:rPr lang="en-GB" spc="-105" dirty="0">
              <a:latin typeface="Trebuchet MS"/>
              <a:cs typeface="Trebuchet MS"/>
            </a:rPr>
            <a:t>= territorial</a:t>
          </a:r>
          <a:r>
            <a:rPr lang="en-GB" spc="5" dirty="0">
              <a:latin typeface="Trebuchet MS"/>
              <a:cs typeface="Trebuchet MS"/>
            </a:rPr>
            <a:t> </a:t>
          </a:r>
          <a:r>
            <a:rPr lang="en-GB" spc="-10" dirty="0">
              <a:latin typeface="Trebuchet MS"/>
              <a:cs typeface="Trebuchet MS"/>
            </a:rPr>
            <a:t>gains.</a:t>
          </a:r>
          <a:endParaRPr lang="en-GB" dirty="0"/>
        </a:p>
      </dgm:t>
    </dgm:pt>
    <dgm:pt modelId="{E99574D6-F766-7340-9DC8-DD1C1DD8363F}" type="parTrans" cxnId="{8EBE2FFC-7418-3042-99B4-120D68A05522}">
      <dgm:prSet/>
      <dgm:spPr/>
      <dgm:t>
        <a:bodyPr/>
        <a:lstStyle/>
        <a:p>
          <a:endParaRPr lang="en-GB"/>
        </a:p>
      </dgm:t>
    </dgm:pt>
    <dgm:pt modelId="{E70B0FAA-1F3E-9C48-8E80-43CA14366387}" type="sibTrans" cxnId="{8EBE2FFC-7418-3042-99B4-120D68A05522}">
      <dgm:prSet/>
      <dgm:spPr/>
      <dgm:t>
        <a:bodyPr/>
        <a:lstStyle/>
        <a:p>
          <a:endParaRPr lang="en-GB"/>
        </a:p>
      </dgm:t>
    </dgm:pt>
    <dgm:pt modelId="{77004FA4-0EF6-B948-9E10-7B05BC16329A}">
      <dgm:prSet phldrT="[Text]" phldr="0"/>
      <dgm:spPr/>
      <dgm:t>
        <a:bodyPr/>
        <a:lstStyle/>
        <a:p>
          <a:r>
            <a:rPr lang="en-GB" spc="-95" dirty="0"/>
            <a:t>The</a:t>
          </a:r>
          <a:r>
            <a:rPr lang="en-GB" spc="-40" dirty="0"/>
            <a:t> </a:t>
          </a:r>
          <a:r>
            <a:rPr lang="en-GB" spc="-125" dirty="0"/>
            <a:t>Peace</a:t>
          </a:r>
          <a:r>
            <a:rPr lang="en-GB" spc="-10" dirty="0"/>
            <a:t> </a:t>
          </a:r>
          <a:r>
            <a:rPr lang="en-GB" dirty="0"/>
            <a:t>Agreement:</a:t>
          </a:r>
          <a:r>
            <a:rPr lang="en-GB" spc="-135" dirty="0"/>
            <a:t> </a:t>
          </a:r>
          <a:r>
            <a:rPr lang="en-GB" spc="-150" dirty="0"/>
            <a:t>On</a:t>
          </a:r>
          <a:r>
            <a:rPr lang="en-GB" spc="15" dirty="0"/>
            <a:t> </a:t>
          </a:r>
          <a:r>
            <a:rPr lang="en-GB" spc="-75" dirty="0"/>
            <a:t>November</a:t>
          </a:r>
          <a:r>
            <a:rPr lang="en-GB" spc="-60" dirty="0"/>
            <a:t> </a:t>
          </a:r>
          <a:r>
            <a:rPr lang="en-GB" spc="-130" dirty="0"/>
            <a:t>9,</a:t>
          </a:r>
          <a:r>
            <a:rPr lang="en-GB" spc="-30" dirty="0"/>
            <a:t> </a:t>
          </a:r>
          <a:r>
            <a:rPr lang="en-GB" spc="-110" dirty="0"/>
            <a:t>2020,</a:t>
          </a:r>
          <a:r>
            <a:rPr lang="en-GB" spc="-25" dirty="0"/>
            <a:t> </a:t>
          </a:r>
          <a:r>
            <a:rPr lang="en-GB" spc="-340" dirty="0"/>
            <a:t>a</a:t>
          </a:r>
          <a:r>
            <a:rPr lang="en-GB" spc="105" dirty="0"/>
            <a:t> </a:t>
          </a:r>
          <a:r>
            <a:rPr lang="en-GB" spc="-95" dirty="0"/>
            <a:t>ceasefire</a:t>
          </a:r>
          <a:r>
            <a:rPr lang="en-GB" spc="-35" dirty="0"/>
            <a:t> </a:t>
          </a:r>
          <a:r>
            <a:rPr lang="en-GB" spc="-50" dirty="0"/>
            <a:t>brokered</a:t>
          </a:r>
          <a:r>
            <a:rPr lang="en-GB" spc="25" dirty="0"/>
            <a:t> </a:t>
          </a:r>
          <a:r>
            <a:rPr lang="en-GB" spc="-145" dirty="0"/>
            <a:t>by</a:t>
          </a:r>
          <a:r>
            <a:rPr lang="en-GB" spc="10" dirty="0"/>
            <a:t> </a:t>
          </a:r>
          <a:r>
            <a:rPr lang="en-GB" spc="-155" dirty="0"/>
            <a:t>Russia</a:t>
          </a:r>
          <a:r>
            <a:rPr lang="en-GB" spc="100" dirty="0"/>
            <a:t> </a:t>
          </a:r>
          <a:r>
            <a:rPr lang="en-GB" spc="-80" dirty="0"/>
            <a:t>ended</a:t>
          </a:r>
          <a:r>
            <a:rPr lang="en-GB" spc="-20" dirty="0"/>
            <a:t> </a:t>
          </a:r>
          <a:r>
            <a:rPr lang="en-GB" spc="-40" dirty="0"/>
            <a:t>hostilities,</a:t>
          </a:r>
          <a:r>
            <a:rPr lang="en-GB" spc="75" dirty="0"/>
            <a:t> </a:t>
          </a:r>
          <a:r>
            <a:rPr lang="en-GB" spc="-10" dirty="0"/>
            <a:t>solidifying 	</a:t>
          </a:r>
          <a:r>
            <a:rPr lang="en-GB" spc="-90" dirty="0"/>
            <a:t>Azerbaijan's</a:t>
          </a:r>
          <a:r>
            <a:rPr lang="en-GB" spc="15" dirty="0"/>
            <a:t> </a:t>
          </a:r>
          <a:r>
            <a:rPr lang="en-GB" spc="-10" dirty="0"/>
            <a:t>military</a:t>
          </a:r>
          <a:r>
            <a:rPr lang="en-GB" spc="-55" dirty="0"/>
            <a:t> </a:t>
          </a:r>
          <a:r>
            <a:rPr lang="en-GB" spc="-10" dirty="0"/>
            <a:t>victories.</a:t>
          </a:r>
          <a:endParaRPr lang="en-GB" dirty="0"/>
        </a:p>
      </dgm:t>
    </dgm:pt>
    <dgm:pt modelId="{27CE27CC-CAF1-D74E-9447-D66A51C8F3FF}" type="parTrans" cxnId="{C0379C66-4159-7541-B803-30882E8D6CC1}">
      <dgm:prSet/>
      <dgm:spPr/>
      <dgm:t>
        <a:bodyPr/>
        <a:lstStyle/>
        <a:p>
          <a:endParaRPr lang="en-GB"/>
        </a:p>
      </dgm:t>
    </dgm:pt>
    <dgm:pt modelId="{F531B21B-0444-0F40-99D6-AE818220DE93}" type="sibTrans" cxnId="{C0379C66-4159-7541-B803-30882E8D6CC1}">
      <dgm:prSet/>
      <dgm:spPr/>
      <dgm:t>
        <a:bodyPr/>
        <a:lstStyle/>
        <a:p>
          <a:endParaRPr lang="en-GB"/>
        </a:p>
      </dgm:t>
    </dgm:pt>
    <dgm:pt modelId="{68059558-698B-C540-AF91-EDA1EBDB062B}" type="pres">
      <dgm:prSet presAssocID="{670089B9-0416-AC42-99AD-C85FCCDCE9C7}" presName="linearFlow" presStyleCnt="0">
        <dgm:presLayoutVars>
          <dgm:dir/>
          <dgm:resizeHandles val="exact"/>
        </dgm:presLayoutVars>
      </dgm:prSet>
      <dgm:spPr/>
    </dgm:pt>
    <dgm:pt modelId="{8882FE3D-0932-EA4F-8988-4438D2826AA3}" type="pres">
      <dgm:prSet presAssocID="{9E9D2CE4-4BD5-5D49-B9F0-55900353A035}" presName="composite" presStyleCnt="0"/>
      <dgm:spPr/>
    </dgm:pt>
    <dgm:pt modelId="{3F9C793B-B9A4-5541-B017-D98D863EBE37}" type="pres">
      <dgm:prSet presAssocID="{9E9D2CE4-4BD5-5D49-B9F0-55900353A035}" presName="imgShp" presStyleLbl="fgImgPlace1" presStyleIdx="0" presStyleCnt="3"/>
      <dgm:spPr/>
    </dgm:pt>
    <dgm:pt modelId="{05659E3C-BF8F-6745-9351-A29131718236}" type="pres">
      <dgm:prSet presAssocID="{9E9D2CE4-4BD5-5D49-B9F0-55900353A035}" presName="txShp" presStyleLbl="node1" presStyleIdx="0" presStyleCnt="3">
        <dgm:presLayoutVars>
          <dgm:bulletEnabled val="1"/>
        </dgm:presLayoutVars>
      </dgm:prSet>
      <dgm:spPr/>
    </dgm:pt>
    <dgm:pt modelId="{A4504A53-DB34-614C-8201-6282EA047FE2}" type="pres">
      <dgm:prSet presAssocID="{443162A6-025A-6144-8386-4DA26A1CDC48}" presName="spacing" presStyleCnt="0"/>
      <dgm:spPr/>
    </dgm:pt>
    <dgm:pt modelId="{C492C18E-DC3A-5742-A2F7-A4B54D603266}" type="pres">
      <dgm:prSet presAssocID="{9D516E54-BC37-CC47-A460-9D7B2F9D11AC}" presName="composite" presStyleCnt="0"/>
      <dgm:spPr/>
    </dgm:pt>
    <dgm:pt modelId="{686AFF4A-BAD7-5941-91C8-B5CDE2B4B6F3}" type="pres">
      <dgm:prSet presAssocID="{9D516E54-BC37-CC47-A460-9D7B2F9D11AC}" presName="imgShp" presStyleLbl="fgImgPlace1" presStyleIdx="1" presStyleCnt="3"/>
      <dgm:spPr/>
    </dgm:pt>
    <dgm:pt modelId="{A5A44DFC-E99C-FE42-8519-78E5F6453756}" type="pres">
      <dgm:prSet presAssocID="{9D516E54-BC37-CC47-A460-9D7B2F9D11AC}" presName="txShp" presStyleLbl="node1" presStyleIdx="1" presStyleCnt="3">
        <dgm:presLayoutVars>
          <dgm:bulletEnabled val="1"/>
        </dgm:presLayoutVars>
      </dgm:prSet>
      <dgm:spPr/>
    </dgm:pt>
    <dgm:pt modelId="{5039B609-2F38-2A46-B552-DEDDB150BBF1}" type="pres">
      <dgm:prSet presAssocID="{E70B0FAA-1F3E-9C48-8E80-43CA14366387}" presName="spacing" presStyleCnt="0"/>
      <dgm:spPr/>
    </dgm:pt>
    <dgm:pt modelId="{CC6E3946-8289-C14D-B6D0-622D57DC6E27}" type="pres">
      <dgm:prSet presAssocID="{77004FA4-0EF6-B948-9E10-7B05BC16329A}" presName="composite" presStyleCnt="0"/>
      <dgm:spPr/>
    </dgm:pt>
    <dgm:pt modelId="{13BB5BF5-75E5-B947-9C1A-EF78178CD64C}" type="pres">
      <dgm:prSet presAssocID="{77004FA4-0EF6-B948-9E10-7B05BC16329A}" presName="imgShp" presStyleLbl="fgImgPlace1" presStyleIdx="2" presStyleCnt="3"/>
      <dgm:spPr/>
    </dgm:pt>
    <dgm:pt modelId="{7B4DDD75-C162-F54C-9AE1-AED85D958EB7}" type="pres">
      <dgm:prSet presAssocID="{77004FA4-0EF6-B948-9E10-7B05BC16329A}" presName="txShp" presStyleLbl="node1" presStyleIdx="2" presStyleCnt="3">
        <dgm:presLayoutVars>
          <dgm:bulletEnabled val="1"/>
        </dgm:presLayoutVars>
      </dgm:prSet>
      <dgm:spPr/>
    </dgm:pt>
  </dgm:ptLst>
  <dgm:cxnLst>
    <dgm:cxn modelId="{7DDA6839-D866-9B41-9F9F-649554229C07}" srcId="{670089B9-0416-AC42-99AD-C85FCCDCE9C7}" destId="{9E9D2CE4-4BD5-5D49-B9F0-55900353A035}" srcOrd="0" destOrd="0" parTransId="{43F3CB9B-1835-CF4C-9035-1339AEF5BE15}" sibTransId="{443162A6-025A-6144-8386-4DA26A1CDC48}"/>
    <dgm:cxn modelId="{C0379C66-4159-7541-B803-30882E8D6CC1}" srcId="{670089B9-0416-AC42-99AD-C85FCCDCE9C7}" destId="{77004FA4-0EF6-B948-9E10-7B05BC16329A}" srcOrd="2" destOrd="0" parTransId="{27CE27CC-CAF1-D74E-9447-D66A51C8F3FF}" sibTransId="{F531B21B-0444-0F40-99D6-AE818220DE93}"/>
    <dgm:cxn modelId="{A3EB577C-3C55-4E48-A1D3-13C335402BD5}" type="presOf" srcId="{670089B9-0416-AC42-99AD-C85FCCDCE9C7}" destId="{68059558-698B-C540-AF91-EDA1EBDB062B}" srcOrd="0" destOrd="0" presId="urn:microsoft.com/office/officeart/2005/8/layout/vList3"/>
    <dgm:cxn modelId="{73007DBA-D8DC-F54D-8602-7A022E5D703E}" type="presOf" srcId="{9E9D2CE4-4BD5-5D49-B9F0-55900353A035}" destId="{05659E3C-BF8F-6745-9351-A29131718236}" srcOrd="0" destOrd="0" presId="urn:microsoft.com/office/officeart/2005/8/layout/vList3"/>
    <dgm:cxn modelId="{230939C3-0243-CC46-A6FC-BB32282E6604}" type="presOf" srcId="{9D516E54-BC37-CC47-A460-9D7B2F9D11AC}" destId="{A5A44DFC-E99C-FE42-8519-78E5F6453756}" srcOrd="0" destOrd="0" presId="urn:microsoft.com/office/officeart/2005/8/layout/vList3"/>
    <dgm:cxn modelId="{C594F5E6-5261-E144-A98E-C0485EB84CE0}" type="presOf" srcId="{77004FA4-0EF6-B948-9E10-7B05BC16329A}" destId="{7B4DDD75-C162-F54C-9AE1-AED85D958EB7}" srcOrd="0" destOrd="0" presId="urn:microsoft.com/office/officeart/2005/8/layout/vList3"/>
    <dgm:cxn modelId="{8EBE2FFC-7418-3042-99B4-120D68A05522}" srcId="{670089B9-0416-AC42-99AD-C85FCCDCE9C7}" destId="{9D516E54-BC37-CC47-A460-9D7B2F9D11AC}" srcOrd="1" destOrd="0" parTransId="{E99574D6-F766-7340-9DC8-DD1C1DD8363F}" sibTransId="{E70B0FAA-1F3E-9C48-8E80-43CA14366387}"/>
    <dgm:cxn modelId="{ED239908-B52F-3A4B-B67D-2E59C3573208}" type="presParOf" srcId="{68059558-698B-C540-AF91-EDA1EBDB062B}" destId="{8882FE3D-0932-EA4F-8988-4438D2826AA3}" srcOrd="0" destOrd="0" presId="urn:microsoft.com/office/officeart/2005/8/layout/vList3"/>
    <dgm:cxn modelId="{533C6FCE-5386-4B48-ABFC-BDD1E502F9FE}" type="presParOf" srcId="{8882FE3D-0932-EA4F-8988-4438D2826AA3}" destId="{3F9C793B-B9A4-5541-B017-D98D863EBE37}" srcOrd="0" destOrd="0" presId="urn:microsoft.com/office/officeart/2005/8/layout/vList3"/>
    <dgm:cxn modelId="{359C2C0F-1B23-6F47-AC9B-C6AADF63A77C}" type="presParOf" srcId="{8882FE3D-0932-EA4F-8988-4438D2826AA3}" destId="{05659E3C-BF8F-6745-9351-A29131718236}" srcOrd="1" destOrd="0" presId="urn:microsoft.com/office/officeart/2005/8/layout/vList3"/>
    <dgm:cxn modelId="{B474742A-859A-2242-87CA-942AFD768428}" type="presParOf" srcId="{68059558-698B-C540-AF91-EDA1EBDB062B}" destId="{A4504A53-DB34-614C-8201-6282EA047FE2}" srcOrd="1" destOrd="0" presId="urn:microsoft.com/office/officeart/2005/8/layout/vList3"/>
    <dgm:cxn modelId="{37134428-655E-5B42-B44E-80FE6F1D24E4}" type="presParOf" srcId="{68059558-698B-C540-AF91-EDA1EBDB062B}" destId="{C492C18E-DC3A-5742-A2F7-A4B54D603266}" srcOrd="2" destOrd="0" presId="urn:microsoft.com/office/officeart/2005/8/layout/vList3"/>
    <dgm:cxn modelId="{E8F418B1-EA6C-3448-8AAC-D2DFEE8BCB5D}" type="presParOf" srcId="{C492C18E-DC3A-5742-A2F7-A4B54D603266}" destId="{686AFF4A-BAD7-5941-91C8-B5CDE2B4B6F3}" srcOrd="0" destOrd="0" presId="urn:microsoft.com/office/officeart/2005/8/layout/vList3"/>
    <dgm:cxn modelId="{48B163DF-8373-C742-970C-9FA5EB9A198B}" type="presParOf" srcId="{C492C18E-DC3A-5742-A2F7-A4B54D603266}" destId="{A5A44DFC-E99C-FE42-8519-78E5F6453756}" srcOrd="1" destOrd="0" presId="urn:microsoft.com/office/officeart/2005/8/layout/vList3"/>
    <dgm:cxn modelId="{5ABD73AE-B6FA-5B44-9B0F-93C380A26705}" type="presParOf" srcId="{68059558-698B-C540-AF91-EDA1EBDB062B}" destId="{5039B609-2F38-2A46-B552-DEDDB150BBF1}" srcOrd="3" destOrd="0" presId="urn:microsoft.com/office/officeart/2005/8/layout/vList3"/>
    <dgm:cxn modelId="{7B07D6A9-2FC5-B04E-80D7-BFAAD4BD9CA6}" type="presParOf" srcId="{68059558-698B-C540-AF91-EDA1EBDB062B}" destId="{CC6E3946-8289-C14D-B6D0-622D57DC6E27}" srcOrd="4" destOrd="0" presId="urn:microsoft.com/office/officeart/2005/8/layout/vList3"/>
    <dgm:cxn modelId="{E189757E-D807-BF4C-A735-DEDD71C52CFA}" type="presParOf" srcId="{CC6E3946-8289-C14D-B6D0-622D57DC6E27}" destId="{13BB5BF5-75E5-B947-9C1A-EF78178CD64C}" srcOrd="0" destOrd="0" presId="urn:microsoft.com/office/officeart/2005/8/layout/vList3"/>
    <dgm:cxn modelId="{618CD0A7-C55E-2E45-B711-F547F508758E}" type="presParOf" srcId="{CC6E3946-8289-C14D-B6D0-622D57DC6E27}" destId="{7B4DDD75-C162-F54C-9AE1-AED85D958EB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3F7E4E-9CD1-7147-A4A2-87AF41766EA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47894B8-11A9-DE4A-8513-CD3D9048E5D6}">
      <dgm:prSet phldrT="[Text]" phldr="0" custT="1"/>
      <dgm:spPr/>
      <dgm:t>
        <a:bodyPr anchor="t"/>
        <a:lstStyle/>
        <a:p>
          <a:pPr algn="ctr"/>
          <a:r>
            <a:rPr lang="en-GB" sz="1800" spc="-55" dirty="0">
              <a:solidFill>
                <a:schemeClr val="tx1"/>
              </a:solidFill>
              <a:latin typeface="Arial"/>
              <a:cs typeface="Arial"/>
            </a:rPr>
            <a:t>Economic</a:t>
          </a:r>
          <a:r>
            <a:rPr lang="en-GB" sz="1800" spc="4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35" dirty="0">
              <a:solidFill>
                <a:schemeClr val="tx1"/>
              </a:solidFill>
              <a:latin typeface="Arial"/>
              <a:cs typeface="Arial"/>
            </a:rPr>
            <a:t>Revival:</a:t>
          </a:r>
          <a:r>
            <a:rPr lang="en-GB" sz="1800" spc="-8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60" dirty="0">
              <a:solidFill>
                <a:schemeClr val="tx1"/>
              </a:solidFill>
              <a:latin typeface="Arial"/>
              <a:cs typeface="Arial"/>
            </a:rPr>
            <a:t>Reconstruction</a:t>
          </a:r>
          <a:r>
            <a:rPr lang="en-GB" sz="1800" spc="-7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10" dirty="0">
              <a:solidFill>
                <a:schemeClr val="tx1"/>
              </a:solidFill>
              <a:latin typeface="Arial"/>
              <a:cs typeface="Arial"/>
            </a:rPr>
            <a:t>efforts </a:t>
          </a:r>
          <a:r>
            <a:rPr lang="en-GB" sz="1800" spc="-25" dirty="0">
              <a:solidFill>
                <a:schemeClr val="tx1"/>
              </a:solidFill>
              <a:latin typeface="Arial"/>
              <a:cs typeface="Arial"/>
            </a:rPr>
            <a:t>include</a:t>
          </a:r>
          <a:r>
            <a:rPr lang="en-GB" sz="1800" spc="-7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dirty="0">
              <a:solidFill>
                <a:schemeClr val="tx1"/>
              </a:solidFill>
              <a:latin typeface="Arial"/>
              <a:cs typeface="Arial"/>
            </a:rPr>
            <a:t>building</a:t>
          </a:r>
          <a:r>
            <a:rPr lang="en-GB" sz="1800" spc="-5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55" dirty="0">
              <a:solidFill>
                <a:schemeClr val="tx1"/>
              </a:solidFill>
              <a:latin typeface="Arial"/>
              <a:cs typeface="Arial"/>
            </a:rPr>
            <a:t>roads, </a:t>
          </a:r>
          <a:r>
            <a:rPr lang="en-GB" sz="1800" dirty="0">
              <a:solidFill>
                <a:schemeClr val="tx1"/>
              </a:solidFill>
              <a:latin typeface="Arial"/>
              <a:cs typeface="Arial"/>
            </a:rPr>
            <a:t>utilities,</a:t>
          </a:r>
          <a:r>
            <a:rPr lang="en-GB" sz="1800" spc="-7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10" dirty="0">
              <a:solidFill>
                <a:schemeClr val="tx1"/>
              </a:solidFill>
              <a:latin typeface="Arial"/>
              <a:cs typeface="Arial"/>
            </a:rPr>
            <a:t>and</a:t>
          </a:r>
          <a:r>
            <a:rPr lang="en-GB" sz="1800" spc="-114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20" dirty="0">
              <a:solidFill>
                <a:schemeClr val="tx1"/>
              </a:solidFill>
              <a:latin typeface="Arial"/>
              <a:cs typeface="Arial"/>
            </a:rPr>
            <a:t>housing</a:t>
          </a:r>
          <a:r>
            <a:rPr lang="en-GB" sz="1800" spc="-5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25" dirty="0">
              <a:solidFill>
                <a:schemeClr val="tx1"/>
              </a:solidFill>
              <a:latin typeface="Arial"/>
              <a:cs typeface="Arial"/>
            </a:rPr>
            <a:t>to </a:t>
          </a:r>
          <a:r>
            <a:rPr lang="en-GB" sz="1800" spc="-35" dirty="0">
              <a:solidFill>
                <a:schemeClr val="tx1"/>
              </a:solidFill>
              <a:latin typeface="Arial"/>
              <a:cs typeface="Arial"/>
            </a:rPr>
            <a:t>rejuvenate</a:t>
          </a:r>
          <a:r>
            <a:rPr lang="en-GB" sz="1800" spc="-4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35" dirty="0">
              <a:solidFill>
                <a:schemeClr val="tx1"/>
              </a:solidFill>
              <a:latin typeface="Arial"/>
              <a:cs typeface="Arial"/>
            </a:rPr>
            <a:t>local</a:t>
          </a:r>
          <a:r>
            <a:rPr lang="en-GB" sz="1800" spc="-7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55" dirty="0">
              <a:solidFill>
                <a:schemeClr val="tx1"/>
              </a:solidFill>
              <a:latin typeface="Arial"/>
              <a:cs typeface="Arial"/>
            </a:rPr>
            <a:t>economies</a:t>
          </a:r>
          <a:r>
            <a:rPr lang="en-GB" sz="1800" spc="-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25" dirty="0">
              <a:solidFill>
                <a:schemeClr val="tx1"/>
              </a:solidFill>
              <a:latin typeface="Arial"/>
              <a:cs typeface="Arial"/>
            </a:rPr>
            <a:t>and</a:t>
          </a:r>
          <a:r>
            <a:rPr lang="en-GB" sz="1800" spc="-11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20" dirty="0">
              <a:solidFill>
                <a:schemeClr val="tx1"/>
              </a:solidFill>
              <a:latin typeface="Arial"/>
              <a:cs typeface="Arial"/>
            </a:rPr>
            <a:t>improve</a:t>
          </a:r>
          <a:r>
            <a:rPr lang="en-GB" sz="1800" spc="-5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spc="-10" dirty="0">
              <a:solidFill>
                <a:schemeClr val="tx1"/>
              </a:solidFill>
              <a:latin typeface="Arial"/>
              <a:cs typeface="Arial"/>
            </a:rPr>
            <a:t>living standards</a:t>
          </a:r>
          <a:endParaRPr lang="en-GB" sz="1800" dirty="0">
            <a:solidFill>
              <a:schemeClr val="tx1"/>
            </a:solidFill>
          </a:endParaRPr>
        </a:p>
      </dgm:t>
    </dgm:pt>
    <dgm:pt modelId="{8B367EC5-B5B9-664B-9873-E811F790C542}" type="parTrans" cxnId="{1DDFF1C9-90DB-3242-926B-26B1F9FC24AC}">
      <dgm:prSet/>
      <dgm:spPr/>
      <dgm:t>
        <a:bodyPr/>
        <a:lstStyle/>
        <a:p>
          <a:endParaRPr lang="en-GB"/>
        </a:p>
      </dgm:t>
    </dgm:pt>
    <dgm:pt modelId="{9A1B6F15-3BB0-154B-BD0D-ADEC25C1ABD9}" type="sibTrans" cxnId="{1DDFF1C9-90DB-3242-926B-26B1F9FC24AC}">
      <dgm:prSet/>
      <dgm:spPr/>
      <dgm:t>
        <a:bodyPr/>
        <a:lstStyle/>
        <a:p>
          <a:endParaRPr lang="en-GB"/>
        </a:p>
      </dgm:t>
    </dgm:pt>
    <dgm:pt modelId="{660DE08E-550E-7140-B101-761F04934119}">
      <dgm:prSet phldrT="[Text]" phldr="0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International Mediation: Global actors continue to-push for long-term peace, addressing both security and political concerns.</a:t>
          </a:r>
          <a:endParaRPr lang="en-GB" dirty="0"/>
        </a:p>
      </dgm:t>
    </dgm:pt>
    <dgm:pt modelId="{C6B0CAD1-E36B-1344-8183-E29D3902C978}" type="parTrans" cxnId="{62FE87CC-9BCF-374E-921A-7EB5E6A0F260}">
      <dgm:prSet/>
      <dgm:spPr/>
      <dgm:t>
        <a:bodyPr/>
        <a:lstStyle/>
        <a:p>
          <a:endParaRPr lang="en-GB"/>
        </a:p>
      </dgm:t>
    </dgm:pt>
    <dgm:pt modelId="{CF6A3E3E-DCED-5144-B296-453469737D30}" type="sibTrans" cxnId="{62FE87CC-9BCF-374E-921A-7EB5E6A0F260}">
      <dgm:prSet/>
      <dgm:spPr/>
      <dgm:t>
        <a:bodyPr/>
        <a:lstStyle/>
        <a:p>
          <a:endParaRPr lang="en-GB"/>
        </a:p>
      </dgm:t>
    </dgm:pt>
    <dgm:pt modelId="{04B5A031-0255-734B-BB55-7B9B5BC9B008}">
      <dgm:prSet custT="1"/>
      <dgm:spPr/>
      <dgm:t>
        <a:bodyPr/>
        <a:lstStyle/>
        <a:p>
          <a:r>
            <a:rPr lang="en-GB" sz="1300" dirty="0"/>
            <a:t>•</a:t>
          </a:r>
          <a:r>
            <a:rPr lang="en-GB" sz="1800" dirty="0">
              <a:solidFill>
                <a:schemeClr val="tx1"/>
              </a:solidFill>
            </a:rPr>
            <a:t>International Mediation: Global actors continue to-push for long-term peace, addressing both security and political concerns.</a:t>
          </a:r>
          <a:endParaRPr lang="en-GR" sz="1800" dirty="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gm:t>
    </dgm:pt>
    <dgm:pt modelId="{12B56751-E999-DC42-A6E9-086B7D63CB32}" type="parTrans" cxnId="{DB68CC1C-28CF-9140-8015-5A24C6CDB08C}">
      <dgm:prSet/>
      <dgm:spPr/>
      <dgm:t>
        <a:bodyPr/>
        <a:lstStyle/>
        <a:p>
          <a:endParaRPr lang="en-GB"/>
        </a:p>
      </dgm:t>
    </dgm:pt>
    <dgm:pt modelId="{038A57F6-2212-5141-AE9A-941C6F51A518}" type="sibTrans" cxnId="{DB68CC1C-28CF-9140-8015-5A24C6CDB08C}">
      <dgm:prSet/>
      <dgm:spPr/>
      <dgm:t>
        <a:bodyPr/>
        <a:lstStyle/>
        <a:p>
          <a:endParaRPr lang="en-GB"/>
        </a:p>
      </dgm:t>
    </dgm:pt>
    <dgm:pt modelId="{24D7BECC-48FB-8743-8735-975BD2A59448}" type="pres">
      <dgm:prSet presAssocID="{FD3F7E4E-9CD1-7147-A4A2-87AF41766EA1}" presName="compositeShape" presStyleCnt="0">
        <dgm:presLayoutVars>
          <dgm:chMax val="7"/>
          <dgm:dir/>
          <dgm:resizeHandles val="exact"/>
        </dgm:presLayoutVars>
      </dgm:prSet>
      <dgm:spPr/>
    </dgm:pt>
    <dgm:pt modelId="{B5EC01B0-139E-A945-9B2E-CFA7E3F6007D}" type="pres">
      <dgm:prSet presAssocID="{FD3F7E4E-9CD1-7147-A4A2-87AF41766EA1}" presName="wedge1" presStyleLbl="node1" presStyleIdx="0" presStyleCnt="3"/>
      <dgm:spPr/>
    </dgm:pt>
    <dgm:pt modelId="{F5E97FB4-6FA7-4749-9DAE-B2562799F82B}" type="pres">
      <dgm:prSet presAssocID="{FD3F7E4E-9CD1-7147-A4A2-87AF41766E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5B915C2-E7B7-FC46-8088-F0DF166DF664}" type="pres">
      <dgm:prSet presAssocID="{FD3F7E4E-9CD1-7147-A4A2-87AF41766EA1}" presName="wedge2" presStyleLbl="node1" presStyleIdx="1" presStyleCnt="3"/>
      <dgm:spPr/>
    </dgm:pt>
    <dgm:pt modelId="{A3FDB402-C1D0-9C48-A9F3-339613A33D7E}" type="pres">
      <dgm:prSet presAssocID="{FD3F7E4E-9CD1-7147-A4A2-87AF41766E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91899FC2-CFEF-6C4F-A388-85104CC468FB}" type="pres">
      <dgm:prSet presAssocID="{FD3F7E4E-9CD1-7147-A4A2-87AF41766EA1}" presName="wedge3" presStyleLbl="node1" presStyleIdx="2" presStyleCnt="3"/>
      <dgm:spPr/>
    </dgm:pt>
    <dgm:pt modelId="{953CB2A6-6BF9-6549-B773-1D8069B86F9B}" type="pres">
      <dgm:prSet presAssocID="{FD3F7E4E-9CD1-7147-A4A2-87AF41766E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B5D02518-48CA-8E47-BC4F-D13DF44EDEE6}" type="presOf" srcId="{747894B8-11A9-DE4A-8513-CD3D9048E5D6}" destId="{B5EC01B0-139E-A945-9B2E-CFA7E3F6007D}" srcOrd="0" destOrd="0" presId="urn:microsoft.com/office/officeart/2005/8/layout/chart3"/>
    <dgm:cxn modelId="{DB68CC1C-28CF-9140-8015-5A24C6CDB08C}" srcId="{FD3F7E4E-9CD1-7147-A4A2-87AF41766EA1}" destId="{04B5A031-0255-734B-BB55-7B9B5BC9B008}" srcOrd="2" destOrd="0" parTransId="{12B56751-E999-DC42-A6E9-086B7D63CB32}" sibTransId="{038A57F6-2212-5141-AE9A-941C6F51A518}"/>
    <dgm:cxn modelId="{C856E8AC-0BCF-4849-B360-A17932E06389}" type="presOf" srcId="{04B5A031-0255-734B-BB55-7B9B5BC9B008}" destId="{953CB2A6-6BF9-6549-B773-1D8069B86F9B}" srcOrd="1" destOrd="0" presId="urn:microsoft.com/office/officeart/2005/8/layout/chart3"/>
    <dgm:cxn modelId="{B974A4B8-4D94-C64B-A0E3-DE56F05B3B1D}" type="presOf" srcId="{660DE08E-550E-7140-B101-761F04934119}" destId="{A3FDB402-C1D0-9C48-A9F3-339613A33D7E}" srcOrd="1" destOrd="0" presId="urn:microsoft.com/office/officeart/2005/8/layout/chart3"/>
    <dgm:cxn modelId="{C62F10BD-6429-7842-9459-2CE567066886}" type="presOf" srcId="{FD3F7E4E-9CD1-7147-A4A2-87AF41766EA1}" destId="{24D7BECC-48FB-8743-8735-975BD2A59448}" srcOrd="0" destOrd="0" presId="urn:microsoft.com/office/officeart/2005/8/layout/chart3"/>
    <dgm:cxn modelId="{1DDFF1C9-90DB-3242-926B-26B1F9FC24AC}" srcId="{FD3F7E4E-9CD1-7147-A4A2-87AF41766EA1}" destId="{747894B8-11A9-DE4A-8513-CD3D9048E5D6}" srcOrd="0" destOrd="0" parTransId="{8B367EC5-B5B9-664B-9873-E811F790C542}" sibTransId="{9A1B6F15-3BB0-154B-BD0D-ADEC25C1ABD9}"/>
    <dgm:cxn modelId="{62FE87CC-9BCF-374E-921A-7EB5E6A0F260}" srcId="{FD3F7E4E-9CD1-7147-A4A2-87AF41766EA1}" destId="{660DE08E-550E-7140-B101-761F04934119}" srcOrd="1" destOrd="0" parTransId="{C6B0CAD1-E36B-1344-8183-E29D3902C978}" sibTransId="{CF6A3E3E-DCED-5144-B296-453469737D30}"/>
    <dgm:cxn modelId="{E1F1EFD9-2AF1-8840-B74C-7533DB42A66C}" type="presOf" srcId="{660DE08E-550E-7140-B101-761F04934119}" destId="{85B915C2-E7B7-FC46-8088-F0DF166DF664}" srcOrd="0" destOrd="0" presId="urn:microsoft.com/office/officeart/2005/8/layout/chart3"/>
    <dgm:cxn modelId="{28151CDF-7330-9249-835D-1EDB23456A48}" type="presOf" srcId="{747894B8-11A9-DE4A-8513-CD3D9048E5D6}" destId="{F5E97FB4-6FA7-4749-9DAE-B2562799F82B}" srcOrd="1" destOrd="0" presId="urn:microsoft.com/office/officeart/2005/8/layout/chart3"/>
    <dgm:cxn modelId="{B0DDD4F7-F9B0-4243-BE52-84472288A932}" type="presOf" srcId="{04B5A031-0255-734B-BB55-7B9B5BC9B008}" destId="{91899FC2-CFEF-6C4F-A388-85104CC468FB}" srcOrd="0" destOrd="0" presId="urn:microsoft.com/office/officeart/2005/8/layout/chart3"/>
    <dgm:cxn modelId="{508A88EE-3B7F-BE48-BDD7-F911C4603618}" type="presParOf" srcId="{24D7BECC-48FB-8743-8735-975BD2A59448}" destId="{B5EC01B0-139E-A945-9B2E-CFA7E3F6007D}" srcOrd="0" destOrd="0" presId="urn:microsoft.com/office/officeart/2005/8/layout/chart3"/>
    <dgm:cxn modelId="{434F0867-B8CD-D64D-8FCB-38253A3409B0}" type="presParOf" srcId="{24D7BECC-48FB-8743-8735-975BD2A59448}" destId="{F5E97FB4-6FA7-4749-9DAE-B2562799F82B}" srcOrd="1" destOrd="0" presId="urn:microsoft.com/office/officeart/2005/8/layout/chart3"/>
    <dgm:cxn modelId="{25246A60-10E7-1540-9954-97CF4BD9A2A8}" type="presParOf" srcId="{24D7BECC-48FB-8743-8735-975BD2A59448}" destId="{85B915C2-E7B7-FC46-8088-F0DF166DF664}" srcOrd="2" destOrd="0" presId="urn:microsoft.com/office/officeart/2005/8/layout/chart3"/>
    <dgm:cxn modelId="{E02515B4-F251-4744-956B-93AFDFA69DE7}" type="presParOf" srcId="{24D7BECC-48FB-8743-8735-975BD2A59448}" destId="{A3FDB402-C1D0-9C48-A9F3-339613A33D7E}" srcOrd="3" destOrd="0" presId="urn:microsoft.com/office/officeart/2005/8/layout/chart3"/>
    <dgm:cxn modelId="{63170883-73D9-2149-B717-332C99D66A85}" type="presParOf" srcId="{24D7BECC-48FB-8743-8735-975BD2A59448}" destId="{91899FC2-CFEF-6C4F-A388-85104CC468FB}" srcOrd="4" destOrd="0" presId="urn:microsoft.com/office/officeart/2005/8/layout/chart3"/>
    <dgm:cxn modelId="{9FA2FB08-3291-2143-8E42-5ED965A2247C}" type="presParOf" srcId="{24D7BECC-48FB-8743-8735-975BD2A59448}" destId="{953CB2A6-6BF9-6549-B773-1D8069B86F9B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6AD4848-64B0-CD43-B49C-F1F13E1288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435295B-16FD-3D49-AC89-904F608DFA7B}">
      <dgm:prSet phldrT="[Text]" phldr="1"/>
      <dgm:spPr/>
      <dgm:t>
        <a:bodyPr/>
        <a:lstStyle/>
        <a:p>
          <a:endParaRPr lang="en-GB"/>
        </a:p>
      </dgm:t>
    </dgm:pt>
    <dgm:pt modelId="{AD715A55-B2F8-5240-93FD-87F41E3067F6}" type="parTrans" cxnId="{29F6A7E6-7208-194D-AFDD-8B29B6EEFE61}">
      <dgm:prSet/>
      <dgm:spPr/>
      <dgm:t>
        <a:bodyPr/>
        <a:lstStyle/>
        <a:p>
          <a:endParaRPr lang="en-GB"/>
        </a:p>
      </dgm:t>
    </dgm:pt>
    <dgm:pt modelId="{1F7E3A2B-5BAA-2641-BF63-A44B023581A8}" type="sibTrans" cxnId="{29F6A7E6-7208-194D-AFDD-8B29B6EEFE61}">
      <dgm:prSet/>
      <dgm:spPr/>
      <dgm:t>
        <a:bodyPr/>
        <a:lstStyle/>
        <a:p>
          <a:endParaRPr lang="en-GB"/>
        </a:p>
      </dgm:t>
    </dgm:pt>
    <dgm:pt modelId="{BAA957FA-239A-574F-AE81-0A83E58F6DD5}">
      <dgm:prSet phldrT="[Text]" phldr="0"/>
      <dgm:spPr/>
      <dgm:t>
        <a:bodyPr/>
        <a:lstStyle/>
        <a:p>
          <a:r>
            <a:rPr lang="en-GB" b="1" dirty="0">
              <a:latin typeface="Trebuchet MS"/>
              <a:cs typeface="Trebuchet MS"/>
            </a:rPr>
            <a:t>Village</a:t>
          </a:r>
          <a:r>
            <a:rPr lang="en-GB" b="1" spc="-90" dirty="0">
              <a:latin typeface="Trebuchet MS"/>
              <a:cs typeface="Trebuchet MS"/>
            </a:rPr>
            <a:t> </a:t>
          </a:r>
          <a:r>
            <a:rPr lang="en-GB" b="1" dirty="0">
              <a:latin typeface="Trebuchet MS"/>
              <a:cs typeface="Trebuchet MS"/>
            </a:rPr>
            <a:t>Resettlement</a:t>
          </a:r>
          <a:r>
            <a:rPr lang="en-GB" dirty="0">
              <a:latin typeface="Trebuchet MS"/>
              <a:cs typeface="Trebuchet MS"/>
            </a:rPr>
            <a:t>:</a:t>
          </a:r>
          <a:r>
            <a:rPr lang="en-GB" spc="-50" dirty="0">
              <a:latin typeface="Trebuchet MS"/>
              <a:cs typeface="Trebuchet MS"/>
            </a:rPr>
            <a:t> </a:t>
          </a:r>
          <a:r>
            <a:rPr lang="en-GB" spc="-60" dirty="0">
              <a:latin typeface="Trebuchet MS"/>
              <a:cs typeface="Trebuchet MS"/>
            </a:rPr>
            <a:t>Azerbaijan</a:t>
          </a:r>
          <a:r>
            <a:rPr lang="en-GB" spc="65" dirty="0">
              <a:latin typeface="Trebuchet MS"/>
              <a:cs typeface="Trebuchet MS"/>
            </a:rPr>
            <a:t> </a:t>
          </a:r>
          <a:r>
            <a:rPr lang="en-GB" spc="-90" dirty="0">
              <a:latin typeface="Trebuchet MS"/>
              <a:cs typeface="Trebuchet MS"/>
            </a:rPr>
            <a:t>is</a:t>
          </a:r>
          <a:r>
            <a:rPr lang="en-GB" spc="-55" dirty="0">
              <a:latin typeface="Trebuchet MS"/>
              <a:cs typeface="Trebuchet MS"/>
            </a:rPr>
            <a:t> </a:t>
          </a:r>
          <a:r>
            <a:rPr lang="en-GB" spc="-10" dirty="0">
              <a:latin typeface="Trebuchet MS"/>
              <a:cs typeface="Trebuchet MS"/>
            </a:rPr>
            <a:t>actively </a:t>
          </a:r>
          <a:r>
            <a:rPr lang="en-GB" spc="-90" dirty="0">
              <a:latin typeface="Trebuchet MS"/>
              <a:cs typeface="Trebuchet MS"/>
            </a:rPr>
            <a:t>working</a:t>
          </a:r>
          <a:r>
            <a:rPr lang="en-GB" spc="-65" dirty="0">
              <a:latin typeface="Trebuchet MS"/>
              <a:cs typeface="Trebuchet MS"/>
            </a:rPr>
            <a:t> </a:t>
          </a:r>
          <a:r>
            <a:rPr lang="en-GB" spc="-145" dirty="0">
              <a:latin typeface="Trebuchet MS"/>
              <a:cs typeface="Trebuchet MS"/>
            </a:rPr>
            <a:t>to</a:t>
          </a:r>
          <a:r>
            <a:rPr lang="en-GB" spc="-30" dirty="0">
              <a:latin typeface="Trebuchet MS"/>
              <a:cs typeface="Trebuchet MS"/>
            </a:rPr>
            <a:t> </a:t>
          </a:r>
          <a:r>
            <a:rPr lang="en-GB" spc="-105" dirty="0">
              <a:latin typeface="Trebuchet MS"/>
              <a:cs typeface="Trebuchet MS"/>
            </a:rPr>
            <a:t>repopulate</a:t>
          </a:r>
          <a:r>
            <a:rPr lang="en-GB" spc="-5" dirty="0">
              <a:latin typeface="Trebuchet MS"/>
              <a:cs typeface="Trebuchet MS"/>
            </a:rPr>
            <a:t> </a:t>
          </a:r>
          <a:r>
            <a:rPr lang="en-GB" spc="-90" dirty="0">
              <a:latin typeface="Trebuchet MS"/>
              <a:cs typeface="Trebuchet MS"/>
            </a:rPr>
            <a:t>areas</a:t>
          </a:r>
          <a:r>
            <a:rPr lang="en-GB" spc="-65" dirty="0">
              <a:latin typeface="Trebuchet MS"/>
              <a:cs typeface="Trebuchet MS"/>
            </a:rPr>
            <a:t> </a:t>
          </a:r>
          <a:r>
            <a:rPr lang="en-GB" spc="-60" dirty="0">
              <a:latin typeface="Trebuchet MS"/>
              <a:cs typeface="Trebuchet MS"/>
            </a:rPr>
            <a:t>abandoned</a:t>
          </a:r>
          <a:r>
            <a:rPr lang="en-GB" spc="40" dirty="0">
              <a:latin typeface="Trebuchet MS"/>
              <a:cs typeface="Trebuchet MS"/>
            </a:rPr>
            <a:t> </a:t>
          </a:r>
          <a:r>
            <a:rPr lang="en-GB" spc="-10" dirty="0">
              <a:latin typeface="Trebuchet MS"/>
              <a:cs typeface="Trebuchet MS"/>
            </a:rPr>
            <a:t>since </a:t>
          </a:r>
          <a:r>
            <a:rPr lang="en-GB" spc="-105" dirty="0">
              <a:latin typeface="Trebuchet MS"/>
              <a:cs typeface="Trebuchet MS"/>
            </a:rPr>
            <a:t>the</a:t>
          </a:r>
          <a:r>
            <a:rPr lang="en-GB" spc="-45" dirty="0">
              <a:latin typeface="Trebuchet MS"/>
              <a:cs typeface="Trebuchet MS"/>
            </a:rPr>
            <a:t> 1994</a:t>
          </a:r>
          <a:r>
            <a:rPr lang="en-GB" spc="-105" dirty="0">
              <a:latin typeface="Trebuchet MS"/>
              <a:cs typeface="Trebuchet MS"/>
            </a:rPr>
            <a:t> </a:t>
          </a:r>
          <a:r>
            <a:rPr lang="en-GB" spc="-225" dirty="0">
              <a:latin typeface="Trebuchet MS"/>
              <a:cs typeface="Trebuchet MS"/>
            </a:rPr>
            <a:t>war,</a:t>
          </a:r>
          <a:r>
            <a:rPr lang="en-GB" spc="20" dirty="0">
              <a:latin typeface="Trebuchet MS"/>
              <a:cs typeface="Trebuchet MS"/>
            </a:rPr>
            <a:t> </a:t>
          </a:r>
          <a:r>
            <a:rPr lang="en-GB" spc="-75" dirty="0">
              <a:latin typeface="Trebuchet MS"/>
              <a:cs typeface="Trebuchet MS"/>
            </a:rPr>
            <a:t>inviting </a:t>
          </a:r>
          <a:r>
            <a:rPr lang="en-GB" spc="-60" dirty="0">
              <a:latin typeface="Trebuchet MS"/>
              <a:cs typeface="Trebuchet MS"/>
            </a:rPr>
            <a:t>former</a:t>
          </a:r>
          <a:r>
            <a:rPr lang="en-GB" spc="-70" dirty="0">
              <a:latin typeface="Trebuchet MS"/>
              <a:cs typeface="Trebuchet MS"/>
            </a:rPr>
            <a:t> </a:t>
          </a:r>
          <a:r>
            <a:rPr lang="en-GB" spc="-55" dirty="0">
              <a:latin typeface="Trebuchet MS"/>
              <a:cs typeface="Trebuchet MS"/>
            </a:rPr>
            <a:t>residents</a:t>
          </a:r>
          <a:r>
            <a:rPr lang="en-GB" spc="10" dirty="0">
              <a:latin typeface="Trebuchet MS"/>
              <a:cs typeface="Trebuchet MS"/>
            </a:rPr>
            <a:t> </a:t>
          </a:r>
          <a:r>
            <a:rPr lang="en-GB" spc="-95" dirty="0">
              <a:latin typeface="Trebuchet MS"/>
              <a:cs typeface="Trebuchet MS"/>
            </a:rPr>
            <a:t>back</a:t>
          </a:r>
          <a:r>
            <a:rPr lang="en-GB" spc="-25" dirty="0">
              <a:latin typeface="Trebuchet MS"/>
              <a:cs typeface="Trebuchet MS"/>
            </a:rPr>
            <a:t> </a:t>
          </a:r>
          <a:r>
            <a:rPr lang="en-GB" spc="-40" dirty="0">
              <a:latin typeface="Trebuchet MS"/>
              <a:cs typeface="Trebuchet MS"/>
            </a:rPr>
            <a:t>to </a:t>
          </a:r>
          <a:r>
            <a:rPr lang="en-GB" spc="-100" dirty="0">
              <a:latin typeface="Trebuchet MS"/>
              <a:cs typeface="Trebuchet MS"/>
            </a:rPr>
            <a:t>rebuild</a:t>
          </a:r>
          <a:r>
            <a:rPr lang="en-GB" spc="-10" dirty="0">
              <a:latin typeface="Trebuchet MS"/>
              <a:cs typeface="Trebuchet MS"/>
            </a:rPr>
            <a:t> </a:t>
          </a:r>
          <a:r>
            <a:rPr lang="en-GB" spc="-35" dirty="0">
              <a:latin typeface="Trebuchet MS"/>
              <a:cs typeface="Trebuchet MS"/>
            </a:rPr>
            <a:t>communities.</a:t>
          </a:r>
          <a:endParaRPr lang="en-GB" dirty="0"/>
        </a:p>
      </dgm:t>
    </dgm:pt>
    <dgm:pt modelId="{84976433-A7BD-3C48-B8FE-760C6CDD4582}" type="parTrans" cxnId="{F71BF959-1544-7947-83DE-231C5964C028}">
      <dgm:prSet/>
      <dgm:spPr/>
      <dgm:t>
        <a:bodyPr/>
        <a:lstStyle/>
        <a:p>
          <a:endParaRPr lang="en-GB"/>
        </a:p>
      </dgm:t>
    </dgm:pt>
    <dgm:pt modelId="{83CC1878-B9AE-244F-9F45-0F84ACDB7E9B}" type="sibTrans" cxnId="{F71BF959-1544-7947-83DE-231C5964C028}">
      <dgm:prSet/>
      <dgm:spPr/>
      <dgm:t>
        <a:bodyPr/>
        <a:lstStyle/>
        <a:p>
          <a:endParaRPr lang="en-GB"/>
        </a:p>
      </dgm:t>
    </dgm:pt>
    <dgm:pt modelId="{1E02AE30-3FBA-9E49-8C4F-9320002276DE}">
      <dgm:prSet phldrT="[Text]" phldr="1"/>
      <dgm:spPr/>
      <dgm:t>
        <a:bodyPr/>
        <a:lstStyle/>
        <a:p>
          <a:endParaRPr lang="en-GB"/>
        </a:p>
      </dgm:t>
    </dgm:pt>
    <dgm:pt modelId="{DD884EF2-A4E8-6541-B1D2-B79C277AA8E4}" type="parTrans" cxnId="{6625AFBE-C3D2-944B-A72D-34DA97112884}">
      <dgm:prSet/>
      <dgm:spPr/>
      <dgm:t>
        <a:bodyPr/>
        <a:lstStyle/>
        <a:p>
          <a:endParaRPr lang="en-GB"/>
        </a:p>
      </dgm:t>
    </dgm:pt>
    <dgm:pt modelId="{1CC38178-9C50-7640-9C15-20A0F3F56CC9}" type="sibTrans" cxnId="{6625AFBE-C3D2-944B-A72D-34DA97112884}">
      <dgm:prSet/>
      <dgm:spPr/>
      <dgm:t>
        <a:bodyPr/>
        <a:lstStyle/>
        <a:p>
          <a:endParaRPr lang="en-GB"/>
        </a:p>
      </dgm:t>
    </dgm:pt>
    <dgm:pt modelId="{DCF9E8B6-D885-314D-86B3-3C6097632B93}">
      <dgm:prSet phldrT="[Text]" phldr="0"/>
      <dgm:spPr/>
      <dgm:t>
        <a:bodyPr/>
        <a:lstStyle/>
        <a:p>
          <a:r>
            <a:rPr lang="en-GB" b="1" spc="-10" dirty="0">
              <a:latin typeface="Trebuchet MS"/>
              <a:cs typeface="Trebuchet MS"/>
            </a:rPr>
            <a:t>City</a:t>
          </a:r>
          <a:r>
            <a:rPr lang="en-GB" b="1" spc="140" dirty="0">
              <a:latin typeface="Trebuchet MS"/>
              <a:cs typeface="Trebuchet MS"/>
            </a:rPr>
            <a:t> </a:t>
          </a:r>
          <a:r>
            <a:rPr lang="en-GB" b="1" dirty="0">
              <a:latin typeface="Trebuchet MS"/>
              <a:cs typeface="Trebuchet MS"/>
            </a:rPr>
            <a:t>and</a:t>
          </a:r>
          <a:r>
            <a:rPr lang="en-GB" b="1" spc="-20" dirty="0">
              <a:latin typeface="Trebuchet MS"/>
              <a:cs typeface="Trebuchet MS"/>
            </a:rPr>
            <a:t> </a:t>
          </a:r>
          <a:r>
            <a:rPr lang="en-GB" b="1" dirty="0">
              <a:latin typeface="Trebuchet MS"/>
              <a:cs typeface="Trebuchet MS"/>
            </a:rPr>
            <a:t>Infrastructure</a:t>
          </a:r>
          <a:r>
            <a:rPr lang="en-GB" b="1" spc="80" dirty="0">
              <a:latin typeface="Trebuchet MS"/>
              <a:cs typeface="Trebuchet MS"/>
            </a:rPr>
            <a:t> </a:t>
          </a:r>
          <a:r>
            <a:rPr lang="en-GB" b="1" dirty="0">
              <a:latin typeface="Trebuchet MS"/>
              <a:cs typeface="Trebuchet MS"/>
            </a:rPr>
            <a:t>Development</a:t>
          </a:r>
          <a:r>
            <a:rPr lang="en-GB" dirty="0">
              <a:latin typeface="Trebuchet MS"/>
              <a:cs typeface="Trebuchet MS"/>
            </a:rPr>
            <a:t>:</a:t>
          </a:r>
          <a:r>
            <a:rPr lang="en-GB" spc="190" dirty="0">
              <a:latin typeface="Trebuchet MS"/>
              <a:cs typeface="Trebuchet MS"/>
            </a:rPr>
            <a:t> </a:t>
          </a:r>
          <a:r>
            <a:rPr lang="en-GB" spc="-25" dirty="0">
              <a:latin typeface="Trebuchet MS"/>
              <a:cs typeface="Trebuchet MS"/>
            </a:rPr>
            <a:t>New </a:t>
          </a:r>
          <a:r>
            <a:rPr lang="en-GB" spc="-55" dirty="0">
              <a:latin typeface="Trebuchet MS"/>
              <a:cs typeface="Trebuchet MS"/>
            </a:rPr>
            <a:t>airports,</a:t>
          </a:r>
          <a:r>
            <a:rPr lang="en-GB" spc="-80" dirty="0">
              <a:latin typeface="Trebuchet MS"/>
              <a:cs typeface="Trebuchet MS"/>
            </a:rPr>
            <a:t> </a:t>
          </a:r>
          <a:r>
            <a:rPr lang="en-GB" spc="-40" dirty="0">
              <a:latin typeface="Trebuchet MS"/>
              <a:cs typeface="Trebuchet MS"/>
            </a:rPr>
            <a:t>schools,</a:t>
          </a:r>
          <a:r>
            <a:rPr lang="en-GB" spc="-105" dirty="0">
              <a:latin typeface="Trebuchet MS"/>
              <a:cs typeface="Trebuchet MS"/>
            </a:rPr>
            <a:t> </a:t>
          </a:r>
          <a:r>
            <a:rPr lang="en-GB" dirty="0">
              <a:latin typeface="Trebuchet MS"/>
              <a:cs typeface="Trebuchet MS"/>
            </a:rPr>
            <a:t>and</a:t>
          </a:r>
          <a:r>
            <a:rPr lang="en-GB" spc="-85" dirty="0">
              <a:latin typeface="Trebuchet MS"/>
              <a:cs typeface="Trebuchet MS"/>
            </a:rPr>
            <a:t> </a:t>
          </a:r>
          <a:r>
            <a:rPr lang="en-GB" spc="-45" dirty="0">
              <a:latin typeface="Trebuchet MS"/>
              <a:cs typeface="Trebuchet MS"/>
            </a:rPr>
            <a:t>universities</a:t>
          </a:r>
          <a:r>
            <a:rPr lang="en-GB" spc="-20" dirty="0">
              <a:latin typeface="Trebuchet MS"/>
              <a:cs typeface="Trebuchet MS"/>
            </a:rPr>
            <a:t> </a:t>
          </a:r>
          <a:r>
            <a:rPr lang="en-GB" spc="-85" dirty="0">
              <a:latin typeface="Trebuchet MS"/>
              <a:cs typeface="Trebuchet MS"/>
            </a:rPr>
            <a:t>are</a:t>
          </a:r>
          <a:r>
            <a:rPr lang="en-GB" spc="-60" dirty="0">
              <a:latin typeface="Trebuchet MS"/>
              <a:cs typeface="Trebuchet MS"/>
            </a:rPr>
            <a:t> </a:t>
          </a:r>
          <a:r>
            <a:rPr lang="en-GB" spc="-10" dirty="0">
              <a:latin typeface="Trebuchet MS"/>
              <a:cs typeface="Trebuchet MS"/>
            </a:rPr>
            <a:t>under </a:t>
          </a:r>
          <a:r>
            <a:rPr lang="en-GB" spc="-70" dirty="0">
              <a:latin typeface="Trebuchet MS"/>
              <a:cs typeface="Trebuchet MS"/>
            </a:rPr>
            <a:t>construction</a:t>
          </a:r>
          <a:r>
            <a:rPr lang="en-GB" spc="-80" dirty="0">
              <a:latin typeface="Trebuchet MS"/>
              <a:cs typeface="Trebuchet MS"/>
            </a:rPr>
            <a:t> </a:t>
          </a:r>
          <a:r>
            <a:rPr lang="en-GB" spc="-55" dirty="0">
              <a:latin typeface="Trebuchet MS"/>
              <a:cs typeface="Trebuchet MS"/>
            </a:rPr>
            <a:t>to</a:t>
          </a:r>
          <a:r>
            <a:rPr lang="en-GB" spc="-75" dirty="0">
              <a:latin typeface="Trebuchet MS"/>
              <a:cs typeface="Trebuchet MS"/>
            </a:rPr>
            <a:t> </a:t>
          </a:r>
          <a:r>
            <a:rPr lang="en-GB" spc="-35" dirty="0">
              <a:latin typeface="Trebuchet MS"/>
              <a:cs typeface="Trebuchet MS"/>
            </a:rPr>
            <a:t>support</a:t>
          </a:r>
          <a:r>
            <a:rPr lang="en-GB" spc="-55" dirty="0">
              <a:latin typeface="Trebuchet MS"/>
              <a:cs typeface="Trebuchet MS"/>
            </a:rPr>
            <a:t> </a:t>
          </a:r>
          <a:r>
            <a:rPr lang="en-GB" spc="-204" dirty="0">
              <a:latin typeface="Trebuchet MS"/>
              <a:cs typeface="Trebuchet MS"/>
            </a:rPr>
            <a:t>a</a:t>
          </a:r>
          <a:r>
            <a:rPr lang="en-GB" spc="25" dirty="0">
              <a:latin typeface="Trebuchet MS"/>
              <a:cs typeface="Trebuchet MS"/>
            </a:rPr>
            <a:t> </a:t>
          </a:r>
          <a:r>
            <a:rPr lang="en-GB" spc="-90" dirty="0">
              <a:latin typeface="Trebuchet MS"/>
              <a:cs typeface="Trebuchet MS"/>
            </a:rPr>
            <a:t>stable</a:t>
          </a:r>
          <a:r>
            <a:rPr lang="en-GB" spc="-30" dirty="0">
              <a:latin typeface="Trebuchet MS"/>
              <a:cs typeface="Trebuchet MS"/>
            </a:rPr>
            <a:t> </a:t>
          </a:r>
          <a:r>
            <a:rPr lang="en-GB" spc="-25" dirty="0">
              <a:latin typeface="Trebuchet MS"/>
              <a:cs typeface="Trebuchet MS"/>
            </a:rPr>
            <a:t>and </a:t>
          </a:r>
          <a:r>
            <a:rPr lang="en-GB" spc="-30" dirty="0">
              <a:latin typeface="Trebuchet MS"/>
              <a:cs typeface="Trebuchet MS"/>
            </a:rPr>
            <a:t>modernised </a:t>
          </a:r>
          <a:r>
            <a:rPr lang="en-GB" spc="-130" dirty="0">
              <a:latin typeface="Trebuchet MS"/>
              <a:cs typeface="Trebuchet MS"/>
            </a:rPr>
            <a:t>life</a:t>
          </a:r>
          <a:r>
            <a:rPr lang="en-GB" spc="-20" dirty="0">
              <a:latin typeface="Trebuchet MS"/>
              <a:cs typeface="Trebuchet MS"/>
            </a:rPr>
            <a:t> </a:t>
          </a:r>
          <a:r>
            <a:rPr lang="en-GB" spc="-45" dirty="0">
              <a:latin typeface="Trebuchet MS"/>
              <a:cs typeface="Trebuchet MS"/>
            </a:rPr>
            <a:t>for</a:t>
          </a:r>
          <a:r>
            <a:rPr lang="en-GB" spc="-90" dirty="0">
              <a:latin typeface="Trebuchet MS"/>
              <a:cs typeface="Trebuchet MS"/>
            </a:rPr>
            <a:t> </a:t>
          </a:r>
          <a:r>
            <a:rPr lang="en-GB" spc="-10" dirty="0">
              <a:latin typeface="Trebuchet MS"/>
              <a:cs typeface="Trebuchet MS"/>
            </a:rPr>
            <a:t>returnees.</a:t>
          </a:r>
          <a:endParaRPr lang="en-GB" dirty="0"/>
        </a:p>
      </dgm:t>
    </dgm:pt>
    <dgm:pt modelId="{D223020A-DD8F-084C-9B07-BD962A41998A}" type="parTrans" cxnId="{7B5E0632-5C92-B941-826B-A88952923C16}">
      <dgm:prSet/>
      <dgm:spPr/>
      <dgm:t>
        <a:bodyPr/>
        <a:lstStyle/>
        <a:p>
          <a:endParaRPr lang="en-GB"/>
        </a:p>
      </dgm:t>
    </dgm:pt>
    <dgm:pt modelId="{2D61460A-2BA3-6C41-8E26-10BF604E0D9D}" type="sibTrans" cxnId="{7B5E0632-5C92-B941-826B-A88952923C16}">
      <dgm:prSet/>
      <dgm:spPr/>
      <dgm:t>
        <a:bodyPr/>
        <a:lstStyle/>
        <a:p>
          <a:endParaRPr lang="en-GB"/>
        </a:p>
      </dgm:t>
    </dgm:pt>
    <dgm:pt modelId="{AA024F0F-311D-0845-98BE-49DBEFA76E43}">
      <dgm:prSet phldrT="[Text]" phldr="1"/>
      <dgm:spPr/>
      <dgm:t>
        <a:bodyPr/>
        <a:lstStyle/>
        <a:p>
          <a:endParaRPr lang="en-GB" dirty="0"/>
        </a:p>
      </dgm:t>
    </dgm:pt>
    <dgm:pt modelId="{02BF5A02-6E73-9F45-A24A-7C10D8967EDF}" type="parTrans" cxnId="{31AB688B-5F66-034F-8BA5-8D2BD840D2C1}">
      <dgm:prSet/>
      <dgm:spPr/>
      <dgm:t>
        <a:bodyPr/>
        <a:lstStyle/>
        <a:p>
          <a:endParaRPr lang="en-GB"/>
        </a:p>
      </dgm:t>
    </dgm:pt>
    <dgm:pt modelId="{FF578048-66B4-594F-A6F9-F3BB7022B83B}" type="sibTrans" cxnId="{31AB688B-5F66-034F-8BA5-8D2BD840D2C1}">
      <dgm:prSet/>
      <dgm:spPr/>
      <dgm:t>
        <a:bodyPr/>
        <a:lstStyle/>
        <a:p>
          <a:endParaRPr lang="en-GB"/>
        </a:p>
      </dgm:t>
    </dgm:pt>
    <dgm:pt modelId="{5FC62ECC-B4D0-2444-BE73-3B88806AC5D3}">
      <dgm:prSet phldrT="[Text]" phldr="0"/>
      <dgm:spPr/>
      <dgm:t>
        <a:bodyPr/>
        <a:lstStyle/>
        <a:p>
          <a:r>
            <a:rPr lang="en-GB" b="1" spc="-55" dirty="0">
              <a:latin typeface="Arial"/>
              <a:cs typeface="Arial"/>
            </a:rPr>
            <a:t>Economic</a:t>
          </a:r>
          <a:r>
            <a:rPr lang="en-GB" b="1" spc="40" dirty="0">
              <a:latin typeface="Arial"/>
              <a:cs typeface="Arial"/>
            </a:rPr>
            <a:t> </a:t>
          </a:r>
          <a:r>
            <a:rPr lang="en-GB" b="1" spc="-35" dirty="0">
              <a:latin typeface="Arial"/>
              <a:cs typeface="Arial"/>
            </a:rPr>
            <a:t>Revival</a:t>
          </a:r>
          <a:r>
            <a:rPr lang="en-GB" spc="-35" dirty="0">
              <a:latin typeface="Arial"/>
              <a:cs typeface="Arial"/>
            </a:rPr>
            <a:t>:</a:t>
          </a:r>
          <a:r>
            <a:rPr lang="en-GB" spc="-80" dirty="0">
              <a:latin typeface="Arial"/>
              <a:cs typeface="Arial"/>
            </a:rPr>
            <a:t> </a:t>
          </a:r>
          <a:r>
            <a:rPr lang="en-GB" spc="-60" dirty="0">
              <a:latin typeface="Arial"/>
              <a:cs typeface="Arial"/>
            </a:rPr>
            <a:t>Reconstruction</a:t>
          </a:r>
          <a:r>
            <a:rPr lang="en-GB" spc="-75" dirty="0">
              <a:latin typeface="Arial"/>
              <a:cs typeface="Arial"/>
            </a:rPr>
            <a:t> </a:t>
          </a:r>
          <a:r>
            <a:rPr lang="en-GB" spc="-10" dirty="0">
              <a:latin typeface="Arial"/>
              <a:cs typeface="Arial"/>
            </a:rPr>
            <a:t>efforts </a:t>
          </a:r>
          <a:r>
            <a:rPr lang="en-GB" spc="-25" dirty="0">
              <a:latin typeface="Arial"/>
              <a:cs typeface="Arial"/>
            </a:rPr>
            <a:t>include</a:t>
          </a:r>
          <a:r>
            <a:rPr lang="en-GB" spc="-70" dirty="0">
              <a:latin typeface="Arial"/>
              <a:cs typeface="Arial"/>
            </a:rPr>
            <a:t> </a:t>
          </a:r>
          <a:r>
            <a:rPr lang="en-GB" dirty="0">
              <a:latin typeface="Arial"/>
              <a:cs typeface="Arial"/>
            </a:rPr>
            <a:t>building</a:t>
          </a:r>
          <a:r>
            <a:rPr lang="en-GB" spc="-50" dirty="0">
              <a:latin typeface="Arial"/>
              <a:cs typeface="Arial"/>
            </a:rPr>
            <a:t> </a:t>
          </a:r>
          <a:r>
            <a:rPr lang="en-GB" spc="-55" dirty="0">
              <a:latin typeface="Arial"/>
              <a:cs typeface="Arial"/>
            </a:rPr>
            <a:t>roads, </a:t>
          </a:r>
          <a:r>
            <a:rPr lang="en-GB" dirty="0">
              <a:latin typeface="Arial"/>
              <a:cs typeface="Arial"/>
            </a:rPr>
            <a:t>utilities,</a:t>
          </a:r>
          <a:r>
            <a:rPr lang="en-GB" spc="-75" dirty="0">
              <a:latin typeface="Arial"/>
              <a:cs typeface="Arial"/>
            </a:rPr>
            <a:t> </a:t>
          </a:r>
          <a:r>
            <a:rPr lang="en-GB" spc="-10" dirty="0">
              <a:latin typeface="Arial"/>
              <a:cs typeface="Arial"/>
            </a:rPr>
            <a:t>and</a:t>
          </a:r>
          <a:r>
            <a:rPr lang="en-GB" spc="-114" dirty="0">
              <a:latin typeface="Arial"/>
              <a:cs typeface="Arial"/>
            </a:rPr>
            <a:t> </a:t>
          </a:r>
          <a:r>
            <a:rPr lang="en-GB" spc="-20" dirty="0">
              <a:latin typeface="Arial"/>
              <a:cs typeface="Arial"/>
            </a:rPr>
            <a:t>housing</a:t>
          </a:r>
          <a:r>
            <a:rPr lang="en-GB" spc="-50" dirty="0">
              <a:latin typeface="Arial"/>
              <a:cs typeface="Arial"/>
            </a:rPr>
            <a:t> </a:t>
          </a:r>
          <a:r>
            <a:rPr lang="en-GB" spc="-25" dirty="0">
              <a:latin typeface="Arial"/>
              <a:cs typeface="Arial"/>
            </a:rPr>
            <a:t>to </a:t>
          </a:r>
          <a:r>
            <a:rPr lang="en-GB" spc="-35" dirty="0">
              <a:latin typeface="Arial"/>
              <a:cs typeface="Arial"/>
            </a:rPr>
            <a:t>rejuvenate</a:t>
          </a:r>
          <a:r>
            <a:rPr lang="en-GB" spc="-45" dirty="0">
              <a:latin typeface="Arial"/>
              <a:cs typeface="Arial"/>
            </a:rPr>
            <a:t> </a:t>
          </a:r>
          <a:r>
            <a:rPr lang="en-GB" spc="-35" dirty="0">
              <a:latin typeface="Arial"/>
              <a:cs typeface="Arial"/>
            </a:rPr>
            <a:t>local</a:t>
          </a:r>
          <a:r>
            <a:rPr lang="en-GB" spc="-75" dirty="0">
              <a:latin typeface="Arial"/>
              <a:cs typeface="Arial"/>
            </a:rPr>
            <a:t> </a:t>
          </a:r>
          <a:r>
            <a:rPr lang="en-GB" spc="-55" dirty="0">
              <a:latin typeface="Arial"/>
              <a:cs typeface="Arial"/>
            </a:rPr>
            <a:t>economies</a:t>
          </a:r>
          <a:r>
            <a:rPr lang="en-GB" spc="-5" dirty="0">
              <a:latin typeface="Arial"/>
              <a:cs typeface="Arial"/>
            </a:rPr>
            <a:t> </a:t>
          </a:r>
          <a:r>
            <a:rPr lang="en-GB" spc="-25" dirty="0">
              <a:latin typeface="Arial"/>
              <a:cs typeface="Arial"/>
            </a:rPr>
            <a:t>and</a:t>
          </a:r>
          <a:r>
            <a:rPr lang="en-GB" spc="-110" dirty="0">
              <a:latin typeface="Arial"/>
              <a:cs typeface="Arial"/>
            </a:rPr>
            <a:t> </a:t>
          </a:r>
          <a:r>
            <a:rPr lang="en-GB" spc="-20" dirty="0">
              <a:latin typeface="Arial"/>
              <a:cs typeface="Arial"/>
            </a:rPr>
            <a:t>improve</a:t>
          </a:r>
          <a:r>
            <a:rPr lang="en-GB" spc="-50" dirty="0">
              <a:latin typeface="Arial"/>
              <a:cs typeface="Arial"/>
            </a:rPr>
            <a:t> </a:t>
          </a:r>
          <a:r>
            <a:rPr lang="en-GB" spc="-10" dirty="0">
              <a:latin typeface="Arial"/>
              <a:cs typeface="Arial"/>
            </a:rPr>
            <a:t>living standards.</a:t>
          </a:r>
          <a:endParaRPr lang="en-GB" dirty="0"/>
        </a:p>
      </dgm:t>
    </dgm:pt>
    <dgm:pt modelId="{6908765A-0D00-554F-ACFE-D17D690E1955}" type="parTrans" cxnId="{38D12056-9E7B-C148-A646-FB521BBAB212}">
      <dgm:prSet/>
      <dgm:spPr/>
      <dgm:t>
        <a:bodyPr/>
        <a:lstStyle/>
        <a:p>
          <a:endParaRPr lang="en-GB"/>
        </a:p>
      </dgm:t>
    </dgm:pt>
    <dgm:pt modelId="{31627D25-A945-E742-B24F-3349AEC879D9}" type="sibTrans" cxnId="{38D12056-9E7B-C148-A646-FB521BBAB212}">
      <dgm:prSet/>
      <dgm:spPr/>
      <dgm:t>
        <a:bodyPr/>
        <a:lstStyle/>
        <a:p>
          <a:endParaRPr lang="en-GB"/>
        </a:p>
      </dgm:t>
    </dgm:pt>
    <dgm:pt modelId="{FC91F499-153C-2C4F-A52D-D1A0B365DB7B}" type="pres">
      <dgm:prSet presAssocID="{46AD4848-64B0-CD43-B49C-F1F13E12881C}" presName="linearFlow" presStyleCnt="0">
        <dgm:presLayoutVars>
          <dgm:dir/>
          <dgm:animLvl val="lvl"/>
          <dgm:resizeHandles val="exact"/>
        </dgm:presLayoutVars>
      </dgm:prSet>
      <dgm:spPr/>
    </dgm:pt>
    <dgm:pt modelId="{5CA02572-AFC2-AA48-9A26-188F82AA9870}" type="pres">
      <dgm:prSet presAssocID="{0435295B-16FD-3D49-AC89-904F608DFA7B}" presName="composite" presStyleCnt="0"/>
      <dgm:spPr/>
    </dgm:pt>
    <dgm:pt modelId="{E32F8F9F-1134-2C4A-B910-1FAEC05CB15B}" type="pres">
      <dgm:prSet presAssocID="{0435295B-16FD-3D49-AC89-904F608DFA7B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302E7B9-EE29-8E41-82F1-C64915CE630D}" type="pres">
      <dgm:prSet presAssocID="{0435295B-16FD-3D49-AC89-904F608DFA7B}" presName="descendantText" presStyleLbl="alignAcc1" presStyleIdx="0" presStyleCnt="3">
        <dgm:presLayoutVars>
          <dgm:bulletEnabled val="1"/>
        </dgm:presLayoutVars>
      </dgm:prSet>
      <dgm:spPr/>
    </dgm:pt>
    <dgm:pt modelId="{96158D2D-487D-3B47-BD30-81F0B739C5E4}" type="pres">
      <dgm:prSet presAssocID="{1F7E3A2B-5BAA-2641-BF63-A44B023581A8}" presName="sp" presStyleCnt="0"/>
      <dgm:spPr/>
    </dgm:pt>
    <dgm:pt modelId="{22F25DE2-5247-F34E-AE4F-B7259F1FF07E}" type="pres">
      <dgm:prSet presAssocID="{1E02AE30-3FBA-9E49-8C4F-9320002276DE}" presName="composite" presStyleCnt="0"/>
      <dgm:spPr/>
    </dgm:pt>
    <dgm:pt modelId="{C43507F8-D03D-A34A-9445-8A654A492861}" type="pres">
      <dgm:prSet presAssocID="{1E02AE30-3FBA-9E49-8C4F-9320002276D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9C9C7D1-4287-C248-BFC0-5B1235779444}" type="pres">
      <dgm:prSet presAssocID="{1E02AE30-3FBA-9E49-8C4F-9320002276DE}" presName="descendantText" presStyleLbl="alignAcc1" presStyleIdx="1" presStyleCnt="3">
        <dgm:presLayoutVars>
          <dgm:bulletEnabled val="1"/>
        </dgm:presLayoutVars>
      </dgm:prSet>
      <dgm:spPr/>
    </dgm:pt>
    <dgm:pt modelId="{0B6DD088-CE46-0F49-BF53-5CC1B0BA19E1}" type="pres">
      <dgm:prSet presAssocID="{1CC38178-9C50-7640-9C15-20A0F3F56CC9}" presName="sp" presStyleCnt="0"/>
      <dgm:spPr/>
    </dgm:pt>
    <dgm:pt modelId="{6EBC47EE-BBCC-BC40-A76A-8F430DEE361D}" type="pres">
      <dgm:prSet presAssocID="{AA024F0F-311D-0845-98BE-49DBEFA76E43}" presName="composite" presStyleCnt="0"/>
      <dgm:spPr/>
    </dgm:pt>
    <dgm:pt modelId="{71AA42D9-C4AE-014B-92E5-9B3CB00882E9}" type="pres">
      <dgm:prSet presAssocID="{AA024F0F-311D-0845-98BE-49DBEFA76E43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4A25661E-5E48-EF41-95CE-5201CF18D5DB}" type="pres">
      <dgm:prSet presAssocID="{AA024F0F-311D-0845-98BE-49DBEFA76E43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CFA5F912-9D0D-9D46-A573-332F51FED18C}" type="presOf" srcId="{DCF9E8B6-D885-314D-86B3-3C6097632B93}" destId="{E9C9C7D1-4287-C248-BFC0-5B1235779444}" srcOrd="0" destOrd="0" presId="urn:microsoft.com/office/officeart/2005/8/layout/chevron2"/>
    <dgm:cxn modelId="{9E4C3A19-6941-B745-9D32-62E4DDD21CFF}" type="presOf" srcId="{5FC62ECC-B4D0-2444-BE73-3B88806AC5D3}" destId="{4A25661E-5E48-EF41-95CE-5201CF18D5DB}" srcOrd="0" destOrd="0" presId="urn:microsoft.com/office/officeart/2005/8/layout/chevron2"/>
    <dgm:cxn modelId="{7B5E0632-5C92-B941-826B-A88952923C16}" srcId="{1E02AE30-3FBA-9E49-8C4F-9320002276DE}" destId="{DCF9E8B6-D885-314D-86B3-3C6097632B93}" srcOrd="0" destOrd="0" parTransId="{D223020A-DD8F-084C-9B07-BD962A41998A}" sibTransId="{2D61460A-2BA3-6C41-8E26-10BF604E0D9D}"/>
    <dgm:cxn modelId="{38D12056-9E7B-C148-A646-FB521BBAB212}" srcId="{AA024F0F-311D-0845-98BE-49DBEFA76E43}" destId="{5FC62ECC-B4D0-2444-BE73-3B88806AC5D3}" srcOrd="0" destOrd="0" parTransId="{6908765A-0D00-554F-ACFE-D17D690E1955}" sibTransId="{31627D25-A945-E742-B24F-3349AEC879D9}"/>
    <dgm:cxn modelId="{F71BF959-1544-7947-83DE-231C5964C028}" srcId="{0435295B-16FD-3D49-AC89-904F608DFA7B}" destId="{BAA957FA-239A-574F-AE81-0A83E58F6DD5}" srcOrd="0" destOrd="0" parTransId="{84976433-A7BD-3C48-B8FE-760C6CDD4582}" sibTransId="{83CC1878-B9AE-244F-9F45-0F84ACDB7E9B}"/>
    <dgm:cxn modelId="{4F33796A-FC1D-D846-AF4E-899A40C25541}" type="presOf" srcId="{1E02AE30-3FBA-9E49-8C4F-9320002276DE}" destId="{C43507F8-D03D-A34A-9445-8A654A492861}" srcOrd="0" destOrd="0" presId="urn:microsoft.com/office/officeart/2005/8/layout/chevron2"/>
    <dgm:cxn modelId="{31AB688B-5F66-034F-8BA5-8D2BD840D2C1}" srcId="{46AD4848-64B0-CD43-B49C-F1F13E12881C}" destId="{AA024F0F-311D-0845-98BE-49DBEFA76E43}" srcOrd="2" destOrd="0" parTransId="{02BF5A02-6E73-9F45-A24A-7C10D8967EDF}" sibTransId="{FF578048-66B4-594F-A6F9-F3BB7022B83B}"/>
    <dgm:cxn modelId="{682C9DA2-9A1F-7F4E-90CB-1E5DCECAC5B5}" type="presOf" srcId="{BAA957FA-239A-574F-AE81-0A83E58F6DD5}" destId="{F302E7B9-EE29-8E41-82F1-C64915CE630D}" srcOrd="0" destOrd="0" presId="urn:microsoft.com/office/officeart/2005/8/layout/chevron2"/>
    <dgm:cxn modelId="{6625AFBE-C3D2-944B-A72D-34DA97112884}" srcId="{46AD4848-64B0-CD43-B49C-F1F13E12881C}" destId="{1E02AE30-3FBA-9E49-8C4F-9320002276DE}" srcOrd="1" destOrd="0" parTransId="{DD884EF2-A4E8-6541-B1D2-B79C277AA8E4}" sibTransId="{1CC38178-9C50-7640-9C15-20A0F3F56CC9}"/>
    <dgm:cxn modelId="{29F6A7E6-7208-194D-AFDD-8B29B6EEFE61}" srcId="{46AD4848-64B0-CD43-B49C-F1F13E12881C}" destId="{0435295B-16FD-3D49-AC89-904F608DFA7B}" srcOrd="0" destOrd="0" parTransId="{AD715A55-B2F8-5240-93FD-87F41E3067F6}" sibTransId="{1F7E3A2B-5BAA-2641-BF63-A44B023581A8}"/>
    <dgm:cxn modelId="{56DFA5EC-2271-144C-9C30-3052B8E51BAA}" type="presOf" srcId="{46AD4848-64B0-CD43-B49C-F1F13E12881C}" destId="{FC91F499-153C-2C4F-A52D-D1A0B365DB7B}" srcOrd="0" destOrd="0" presId="urn:microsoft.com/office/officeart/2005/8/layout/chevron2"/>
    <dgm:cxn modelId="{522141ED-982D-CF4C-8055-9DEE337D97A4}" type="presOf" srcId="{AA024F0F-311D-0845-98BE-49DBEFA76E43}" destId="{71AA42D9-C4AE-014B-92E5-9B3CB00882E9}" srcOrd="0" destOrd="0" presId="urn:microsoft.com/office/officeart/2005/8/layout/chevron2"/>
    <dgm:cxn modelId="{21F6D4F7-F61A-044A-8F96-1BE0B6D5CAA3}" type="presOf" srcId="{0435295B-16FD-3D49-AC89-904F608DFA7B}" destId="{E32F8F9F-1134-2C4A-B910-1FAEC05CB15B}" srcOrd="0" destOrd="0" presId="urn:microsoft.com/office/officeart/2005/8/layout/chevron2"/>
    <dgm:cxn modelId="{B467F95F-6D61-764D-9948-75B95A24F64F}" type="presParOf" srcId="{FC91F499-153C-2C4F-A52D-D1A0B365DB7B}" destId="{5CA02572-AFC2-AA48-9A26-188F82AA9870}" srcOrd="0" destOrd="0" presId="urn:microsoft.com/office/officeart/2005/8/layout/chevron2"/>
    <dgm:cxn modelId="{F6579A21-A081-6B49-9BB9-E327D8EE863A}" type="presParOf" srcId="{5CA02572-AFC2-AA48-9A26-188F82AA9870}" destId="{E32F8F9F-1134-2C4A-B910-1FAEC05CB15B}" srcOrd="0" destOrd="0" presId="urn:microsoft.com/office/officeart/2005/8/layout/chevron2"/>
    <dgm:cxn modelId="{0AE95968-286B-FB40-9193-01C7B57F42B4}" type="presParOf" srcId="{5CA02572-AFC2-AA48-9A26-188F82AA9870}" destId="{F302E7B9-EE29-8E41-82F1-C64915CE630D}" srcOrd="1" destOrd="0" presId="urn:microsoft.com/office/officeart/2005/8/layout/chevron2"/>
    <dgm:cxn modelId="{17E8F78E-A3FB-2A46-836C-E0C8026BBE24}" type="presParOf" srcId="{FC91F499-153C-2C4F-A52D-D1A0B365DB7B}" destId="{96158D2D-487D-3B47-BD30-81F0B739C5E4}" srcOrd="1" destOrd="0" presId="urn:microsoft.com/office/officeart/2005/8/layout/chevron2"/>
    <dgm:cxn modelId="{3F1AD4D8-A182-914C-9881-00D631B6D02B}" type="presParOf" srcId="{FC91F499-153C-2C4F-A52D-D1A0B365DB7B}" destId="{22F25DE2-5247-F34E-AE4F-B7259F1FF07E}" srcOrd="2" destOrd="0" presId="urn:microsoft.com/office/officeart/2005/8/layout/chevron2"/>
    <dgm:cxn modelId="{98755EE5-5034-D146-BA00-949A82EF225C}" type="presParOf" srcId="{22F25DE2-5247-F34E-AE4F-B7259F1FF07E}" destId="{C43507F8-D03D-A34A-9445-8A654A492861}" srcOrd="0" destOrd="0" presId="urn:microsoft.com/office/officeart/2005/8/layout/chevron2"/>
    <dgm:cxn modelId="{6AC1EFAF-E5C3-4840-8F22-642E3DD0B477}" type="presParOf" srcId="{22F25DE2-5247-F34E-AE4F-B7259F1FF07E}" destId="{E9C9C7D1-4287-C248-BFC0-5B1235779444}" srcOrd="1" destOrd="0" presId="urn:microsoft.com/office/officeart/2005/8/layout/chevron2"/>
    <dgm:cxn modelId="{F7A1FD55-51F5-3647-A3B7-526A3663779C}" type="presParOf" srcId="{FC91F499-153C-2C4F-A52D-D1A0B365DB7B}" destId="{0B6DD088-CE46-0F49-BF53-5CC1B0BA19E1}" srcOrd="3" destOrd="0" presId="urn:microsoft.com/office/officeart/2005/8/layout/chevron2"/>
    <dgm:cxn modelId="{2189F876-FCE1-6443-956B-CDC1A741C013}" type="presParOf" srcId="{FC91F499-153C-2C4F-A52D-D1A0B365DB7B}" destId="{6EBC47EE-BBCC-BC40-A76A-8F430DEE361D}" srcOrd="4" destOrd="0" presId="urn:microsoft.com/office/officeart/2005/8/layout/chevron2"/>
    <dgm:cxn modelId="{59426BB5-1448-FB4A-8C96-7BC216DBCC1C}" type="presParOf" srcId="{6EBC47EE-BBCC-BC40-A76A-8F430DEE361D}" destId="{71AA42D9-C4AE-014B-92E5-9B3CB00882E9}" srcOrd="0" destOrd="0" presId="urn:microsoft.com/office/officeart/2005/8/layout/chevron2"/>
    <dgm:cxn modelId="{077D8CFB-4D2B-204E-B9A4-00D8FBF4F8C9}" type="presParOf" srcId="{6EBC47EE-BBCC-BC40-A76A-8F430DEE361D}" destId="{4A25661E-5E48-EF41-95CE-5201CF18D5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FA25E0-73A6-AA48-BDF5-0AC3B8D0C03C}">
      <dsp:nvSpPr>
        <dsp:cNvPr id="0" name=""/>
        <dsp:cNvSpPr/>
      </dsp:nvSpPr>
      <dsp:spPr>
        <a:xfrm>
          <a:off x="0" y="0"/>
          <a:ext cx="6424552" cy="15087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baseline="1543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M</a:t>
          </a:r>
          <a:r>
            <a:rPr lang="en-GB" sz="2000" b="1" u="sng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ediated</a:t>
          </a:r>
          <a:r>
            <a:rPr lang="en-GB" sz="2000" b="1" u="sng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 </a:t>
          </a:r>
          <a:r>
            <a:rPr lang="en-GB" sz="2000" b="1" u="sng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by</a:t>
          </a:r>
          <a:r>
            <a:rPr lang="en-GB" sz="2000" b="1" u="sng" kern="1200" spc="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kern="1200" spc="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Russia</a:t>
          </a:r>
          <a:endParaRPr lang="en-GB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kern="1200" spc="-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agreement</a:t>
          </a:r>
          <a:r>
            <a:rPr lang="en-GB" sz="2000" kern="1200" spc="1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was</a:t>
          </a:r>
          <a:r>
            <a:rPr lang="en-GB" sz="2000" kern="1200" spc="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brokered</a:t>
          </a:r>
          <a:r>
            <a:rPr lang="en-GB" sz="2000" kern="1200" spc="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by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Russia</a:t>
          </a:r>
          <a:r>
            <a:rPr lang="en-GB" sz="2000" kern="12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in</a:t>
          </a:r>
          <a:r>
            <a:rPr lang="en-GB" sz="2000" kern="1200" spc="-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May</a:t>
          </a:r>
          <a:r>
            <a:rPr lang="en-GB" sz="2000" kern="12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1994,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bringing</a:t>
          </a:r>
          <a:r>
            <a:rPr lang="en-GB" sz="2000" kern="1200" spc="2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</a:t>
          </a:r>
          <a:r>
            <a:rPr lang="en-GB" sz="2000" kern="1200" spc="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end</a:t>
          </a:r>
          <a:r>
            <a:rPr lang="en-GB" sz="2000" kern="12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to</a:t>
          </a:r>
          <a:r>
            <a:rPr lang="en-GB" sz="2000" kern="1200" spc="13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open</a:t>
          </a:r>
          <a:r>
            <a:rPr lang="en-GB" sz="2000" kern="1200" spc="1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hostilities</a:t>
          </a:r>
          <a:r>
            <a:rPr lang="en-GB" sz="2000" kern="1200" spc="25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between</a:t>
          </a:r>
          <a:r>
            <a:rPr lang="en-GB" sz="2000" kern="1200" spc="2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Armenia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and</a:t>
          </a:r>
          <a:r>
            <a:rPr lang="en-GB" sz="2000" kern="12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Azerbaijan.</a:t>
          </a:r>
          <a:endParaRPr lang="en-GB" sz="2000" kern="1200" dirty="0"/>
        </a:p>
      </dsp:txBody>
      <dsp:txXfrm>
        <a:off x="44190" y="44190"/>
        <a:ext cx="4668993" cy="1420380"/>
      </dsp:txXfrm>
    </dsp:sp>
    <dsp:sp modelId="{9C4FAF7A-02B5-7949-9D67-39B7781FDD67}">
      <dsp:nvSpPr>
        <dsp:cNvPr id="0" name=""/>
        <dsp:cNvSpPr/>
      </dsp:nvSpPr>
      <dsp:spPr>
        <a:xfrm>
          <a:off x="538056" y="1783080"/>
          <a:ext cx="6424552" cy="15087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u="sng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Territorial</a:t>
          </a:r>
          <a:r>
            <a:rPr lang="en-GB" sz="1900" b="1" u="sng" kern="1200" spc="1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1900" b="1" u="sng" kern="1200" spc="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Outcomes:</a:t>
          </a:r>
          <a:endParaRPr lang="en-GB" sz="19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Armenian</a:t>
          </a:r>
          <a:r>
            <a:rPr lang="en-GB" sz="2000" kern="1200" spc="19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forces</a:t>
          </a:r>
          <a:r>
            <a:rPr lang="en-GB" sz="2000" kern="1200" spc="2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retained</a:t>
          </a:r>
          <a:r>
            <a:rPr lang="en-GB" sz="2000" kern="1200" spc="1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control</a:t>
          </a:r>
          <a:r>
            <a:rPr lang="en-GB" sz="2000" kern="1200" spc="1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over</a:t>
          </a:r>
          <a:r>
            <a:rPr lang="en-GB" sz="2000" kern="1200" spc="9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Nagorno-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Karabakh</a:t>
          </a:r>
          <a:r>
            <a:rPr lang="en-GB" sz="2000" kern="1200" spc="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and</a:t>
          </a:r>
          <a:r>
            <a:rPr lang="en-GB" sz="2000" kern="1200" spc="-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seven</a:t>
          </a:r>
          <a:r>
            <a:rPr lang="en-GB" sz="2000" kern="1200" spc="-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adjacent</a:t>
          </a:r>
          <a:r>
            <a:rPr lang="en-GB" sz="2000" kern="1200" spc="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Azerbaijani</a:t>
          </a:r>
          <a:r>
            <a:rPr lang="en-GB" sz="2000" kern="1200" spc="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territories.</a:t>
          </a:r>
          <a:endParaRPr lang="en-GR" sz="2000" kern="1200" dirty="0"/>
        </a:p>
      </dsp:txBody>
      <dsp:txXfrm>
        <a:off x="582246" y="1827270"/>
        <a:ext cx="4817422" cy="1420379"/>
      </dsp:txXfrm>
    </dsp:sp>
    <dsp:sp modelId="{C0D8F5B1-5BDE-FC45-B772-F8B1200FB719}">
      <dsp:nvSpPr>
        <dsp:cNvPr id="0" name=""/>
        <dsp:cNvSpPr/>
      </dsp:nvSpPr>
      <dsp:spPr>
        <a:xfrm>
          <a:off x="1068081" y="3566160"/>
          <a:ext cx="6424552" cy="15087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 </a:t>
          </a:r>
          <a:r>
            <a:rPr lang="en-GB" sz="2000" b="1" u="sng" kern="1200" dirty="0"/>
            <a:t>Unresolved</a:t>
          </a:r>
          <a:r>
            <a:rPr lang="en-GB" sz="2000" b="1" u="sng" kern="1200" spc="-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Issues</a:t>
          </a:r>
          <a:endParaRPr lang="en-GB" sz="2000" b="1" u="sng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spc="-20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kern="1200" spc="-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ceasefire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6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failed</a:t>
          </a:r>
          <a:r>
            <a:rPr lang="en-GB" sz="2000" kern="1200" spc="-1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to</a:t>
          </a:r>
          <a:r>
            <a:rPr lang="en-GB" sz="2000" kern="12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address</a:t>
          </a:r>
          <a:r>
            <a:rPr lang="en-GB" sz="2000" kern="1200" spc="-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kern="1200" spc="-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political</a:t>
          </a:r>
          <a:r>
            <a:rPr lang="en-GB" sz="2000" kern="1200" spc="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status</a:t>
          </a:r>
          <a:r>
            <a:rPr lang="en-GB" sz="2000" kern="1200" spc="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of </a:t>
          </a:r>
          <a:r>
            <a:rPr lang="en-GB" sz="2000" kern="1200" spc="-10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Nagorno-</a:t>
          </a:r>
          <a:r>
            <a:rPr lang="en-GB" sz="2000" kern="1200" spc="-1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Karabakh,</a:t>
          </a:r>
          <a:r>
            <a:rPr lang="en-GB" sz="2000" kern="1200" spc="-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leaving</a:t>
          </a:r>
          <a:r>
            <a:rPr lang="en-GB" sz="2000" kern="1200" spc="1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it</a:t>
          </a:r>
          <a:r>
            <a:rPr lang="en-GB" sz="2000" kern="1200" spc="-7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3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</a:t>
          </a:r>
          <a:r>
            <a:rPr lang="en-GB" sz="2000" kern="1200" spc="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0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de</a:t>
          </a:r>
          <a:r>
            <a:rPr lang="en-GB" sz="2000" kern="1200" spc="-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facto</a:t>
          </a:r>
          <a:r>
            <a:rPr lang="en-GB" sz="2000" kern="1200" spc="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Armenian- </a:t>
          </a:r>
          <a:r>
            <a:rPr lang="en-GB" sz="2000" kern="1200" spc="-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controlled</a:t>
          </a:r>
          <a:r>
            <a:rPr lang="en-GB" sz="2000" kern="1200" spc="2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region.</a:t>
          </a:r>
          <a:endParaRPr lang="en-GB" sz="20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500" kern="1200" dirty="0"/>
        </a:p>
      </dsp:txBody>
      <dsp:txXfrm>
        <a:off x="1112271" y="3610350"/>
        <a:ext cx="4825453" cy="1420379"/>
      </dsp:txXfrm>
    </dsp:sp>
    <dsp:sp modelId="{6A9053DB-F7FB-AB4C-A55E-F15DCC11696D}">
      <dsp:nvSpPr>
        <dsp:cNvPr id="0" name=""/>
        <dsp:cNvSpPr/>
      </dsp:nvSpPr>
      <dsp:spPr>
        <a:xfrm>
          <a:off x="1606138" y="5349240"/>
          <a:ext cx="6424552" cy="1508760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u="sng" kern="1200" spc="-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Fragility</a:t>
          </a:r>
          <a:r>
            <a:rPr lang="en-GB" sz="2000" b="1" u="sng" kern="1200" spc="-8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kern="1200" spc="-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of</a:t>
          </a:r>
          <a:r>
            <a:rPr lang="en-GB" sz="2000" b="1" u="sng" kern="1200" spc="-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kern="1200" spc="-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b="1" u="sng" kern="1200" spc="-9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b="1" u="sng" kern="1200" spc="-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Agreement</a:t>
          </a:r>
          <a:endParaRPr lang="en-GB" sz="2000" b="1" u="sng" kern="1200" dirty="0">
            <a:latin typeface="Calibri" panose="020F0502020204030204" pitchFamily="34" charset="0"/>
            <a:ea typeface="ADLaM Display" panose="02010000000000000000" pitchFamily="2" charset="77"/>
            <a:cs typeface="Aharoni" panose="02010803020104030203" pitchFamily="2" charset="-79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spc="-1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Frequent</a:t>
          </a:r>
          <a:r>
            <a:rPr lang="en-GB" sz="2000" kern="1200" spc="-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5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ceasefire</a:t>
          </a:r>
          <a:r>
            <a:rPr lang="en-GB" sz="2000" kern="1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2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violations</a:t>
          </a:r>
          <a:r>
            <a:rPr lang="en-GB" sz="2000" kern="1200" spc="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1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and</a:t>
          </a:r>
          <a:r>
            <a:rPr lang="en-GB" sz="2000" kern="1200" spc="-4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14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sporadic</a:t>
          </a:r>
          <a:r>
            <a:rPr lang="en-GB" sz="2000" kern="1200" spc="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clashes </a:t>
          </a:r>
          <a:r>
            <a:rPr lang="en-GB" sz="2000" kern="1200" spc="-11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highlighted</a:t>
          </a:r>
          <a:r>
            <a:rPr lang="en-GB" sz="2000" kern="1200" spc="3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5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the</a:t>
          </a:r>
          <a:r>
            <a:rPr lang="en-GB" sz="2000" kern="1200" spc="-8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9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lack</a:t>
          </a:r>
          <a:r>
            <a:rPr lang="en-GB" sz="2000" kern="1200" spc="4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of</a:t>
          </a:r>
          <a:r>
            <a:rPr lang="en-GB" sz="2000" kern="1200" spc="-13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2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a</a:t>
          </a:r>
          <a:r>
            <a:rPr lang="en-GB" sz="2000" kern="1200" spc="-4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10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robust</a:t>
          </a:r>
          <a:r>
            <a:rPr lang="en-GB" sz="2000" kern="1200" spc="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 </a:t>
          </a:r>
          <a:r>
            <a:rPr lang="en-GB" sz="2000" kern="1200" spc="-65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enforcement </a:t>
          </a:r>
          <a:r>
            <a:rPr lang="en-GB" sz="2000" kern="1200" spc="-40" dirty="0">
              <a:latin typeface="Calibri" panose="020F0502020204030204" pitchFamily="34" charset="0"/>
              <a:ea typeface="ADLaM Display" panose="02010000000000000000" pitchFamily="2" charset="77"/>
              <a:cs typeface="Aharoni" panose="02010803020104030203" pitchFamily="2" charset="-79"/>
            </a:rPr>
            <a:t>mechanism.</a:t>
          </a:r>
          <a:endParaRPr lang="en-GB" sz="2000" kern="1200" dirty="0"/>
        </a:p>
      </dsp:txBody>
      <dsp:txXfrm>
        <a:off x="1650328" y="5393430"/>
        <a:ext cx="4817422" cy="1420379"/>
      </dsp:txXfrm>
    </dsp:sp>
    <dsp:sp modelId="{7F53295E-80D2-EE4A-B2BE-4AC9C058B488}">
      <dsp:nvSpPr>
        <dsp:cNvPr id="0" name=""/>
        <dsp:cNvSpPr/>
      </dsp:nvSpPr>
      <dsp:spPr>
        <a:xfrm>
          <a:off x="5443858" y="115557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664514" y="1155573"/>
        <a:ext cx="539382" cy="737972"/>
      </dsp:txXfrm>
    </dsp:sp>
    <dsp:sp modelId="{40042823-C2C1-A64B-AA73-A145AEB55F0B}">
      <dsp:nvSpPr>
        <dsp:cNvPr id="0" name=""/>
        <dsp:cNvSpPr/>
      </dsp:nvSpPr>
      <dsp:spPr>
        <a:xfrm>
          <a:off x="5981915" y="2938653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202571" y="2938653"/>
        <a:ext cx="539382" cy="737972"/>
      </dsp:txXfrm>
    </dsp:sp>
    <dsp:sp modelId="{13435C29-6260-7A4F-8B83-2300623E9A4B}">
      <dsp:nvSpPr>
        <dsp:cNvPr id="0" name=""/>
        <dsp:cNvSpPr/>
      </dsp:nvSpPr>
      <dsp:spPr>
        <a:xfrm>
          <a:off x="6511940" y="4721732"/>
          <a:ext cx="980694" cy="980694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6732596" y="4721732"/>
        <a:ext cx="539382" cy="7379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9E3C-BF8F-6745-9351-A29131718236}">
      <dsp:nvSpPr>
        <dsp:cNvPr id="0" name=""/>
        <dsp:cNvSpPr/>
      </dsp:nvSpPr>
      <dsp:spPr>
        <a:xfrm rot="10800000">
          <a:off x="2094052" y="410"/>
          <a:ext cx="6814673" cy="1510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00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None/>
          </a:pPr>
          <a:r>
            <a:rPr lang="en-GB" sz="2200" kern="1200" dirty="0"/>
            <a:t>Azerbaijan's</a:t>
          </a:r>
          <a:r>
            <a:rPr lang="en-GB" sz="2200" kern="1200" spc="225" dirty="0"/>
            <a:t> </a:t>
          </a:r>
          <a:r>
            <a:rPr lang="en-GB" sz="2200" kern="1200" spc="50" dirty="0"/>
            <a:t>Offensive:</a:t>
          </a:r>
          <a:r>
            <a:rPr lang="en-GB" sz="2200" kern="1200" spc="70" dirty="0"/>
            <a:t> </a:t>
          </a:r>
          <a:r>
            <a:rPr lang="en-GB" sz="2200" kern="1200" spc="-10" dirty="0"/>
            <a:t>The</a:t>
          </a:r>
          <a:r>
            <a:rPr lang="en-GB" sz="2200" kern="1200" spc="85" dirty="0"/>
            <a:t> </a:t>
          </a:r>
          <a:r>
            <a:rPr lang="en-GB" sz="2200" kern="1200" dirty="0"/>
            <a:t>conflict</a:t>
          </a:r>
          <a:r>
            <a:rPr lang="en-GB" sz="2200" kern="1200" spc="175" dirty="0"/>
            <a:t> </a:t>
          </a:r>
          <a:r>
            <a:rPr lang="en-GB" sz="2200" kern="1200" dirty="0"/>
            <a:t>reignited</a:t>
          </a:r>
          <a:r>
            <a:rPr lang="en-GB" sz="2200" kern="1200" spc="210" dirty="0"/>
            <a:t> </a:t>
          </a:r>
          <a:r>
            <a:rPr lang="en-GB" sz="2200" kern="1200" dirty="0"/>
            <a:t>on</a:t>
          </a:r>
          <a:r>
            <a:rPr lang="en-GB" sz="2200" kern="1200" spc="-10" dirty="0"/>
            <a:t> </a:t>
          </a:r>
          <a:r>
            <a:rPr lang="en-GB" sz="2200" kern="1200" dirty="0"/>
            <a:t>September</a:t>
          </a:r>
          <a:r>
            <a:rPr lang="en-GB" sz="2200" kern="1200" spc="229" dirty="0"/>
            <a:t> </a:t>
          </a:r>
          <a:r>
            <a:rPr lang="en-GB" sz="2200" kern="1200" dirty="0"/>
            <a:t>27,</a:t>
          </a:r>
          <a:r>
            <a:rPr lang="en-GB" sz="2200" kern="1200" spc="-5" dirty="0"/>
            <a:t> </a:t>
          </a:r>
          <a:r>
            <a:rPr lang="en-GB" sz="2200" kern="1200" dirty="0"/>
            <a:t>2020,</a:t>
          </a:r>
          <a:r>
            <a:rPr lang="en-GB" sz="2200" kern="1200" spc="95" dirty="0"/>
            <a:t> </a:t>
          </a:r>
          <a:r>
            <a:rPr lang="en-GB" sz="2200" kern="1200" dirty="0"/>
            <a:t>with</a:t>
          </a:r>
          <a:r>
            <a:rPr lang="en-GB" sz="2200" kern="1200" spc="95" dirty="0"/>
            <a:t> </a:t>
          </a:r>
          <a:r>
            <a:rPr lang="en-GB" sz="2200" kern="1200" dirty="0"/>
            <a:t>Azerbaijan</a:t>
          </a:r>
          <a:r>
            <a:rPr lang="en-GB" sz="2200" kern="1200" spc="235" dirty="0"/>
            <a:t> </a:t>
          </a:r>
          <a:r>
            <a:rPr lang="en-GB" sz="2200" kern="1200" dirty="0"/>
            <a:t>launching</a:t>
          </a:r>
          <a:r>
            <a:rPr lang="en-GB" sz="2200" kern="1200" spc="180" dirty="0"/>
            <a:t> </a:t>
          </a:r>
          <a:r>
            <a:rPr lang="en-GB" sz="2200" kern="1200" spc="-25" dirty="0"/>
            <a:t>a</a:t>
          </a:r>
          <a:r>
            <a:rPr lang="en-GB" sz="2200" kern="1200" spc="120" dirty="0"/>
            <a:t> </a:t>
          </a:r>
          <a:r>
            <a:rPr lang="en-GB" sz="2200" kern="1200" spc="-10" dirty="0"/>
            <a:t>full- 	</a:t>
          </a:r>
          <a:r>
            <a:rPr lang="en-GB" sz="2200" kern="1200" spc="-25" dirty="0"/>
            <a:t>scale</a:t>
          </a:r>
          <a:r>
            <a:rPr lang="en-GB" sz="2200" kern="1200" spc="160" dirty="0"/>
            <a:t> </a:t>
          </a:r>
          <a:r>
            <a:rPr lang="en-GB" sz="2200" kern="1200" dirty="0"/>
            <a:t>attack</a:t>
          </a:r>
          <a:r>
            <a:rPr lang="en-GB" sz="2200" kern="1200" spc="100" dirty="0"/>
            <a:t> </a:t>
          </a:r>
          <a:r>
            <a:rPr lang="en-GB" sz="2200" kern="1200" spc="65" dirty="0"/>
            <a:t>to</a:t>
          </a:r>
          <a:r>
            <a:rPr lang="en-GB" sz="2200" kern="1200" spc="25" dirty="0"/>
            <a:t> </a:t>
          </a:r>
          <a:r>
            <a:rPr lang="en-GB" sz="2200" kern="1200" dirty="0"/>
            <a:t>regain</a:t>
          </a:r>
          <a:r>
            <a:rPr lang="en-GB" sz="2200" kern="1200" spc="150" dirty="0"/>
            <a:t> </a:t>
          </a:r>
          <a:r>
            <a:rPr lang="en-GB" sz="2200" kern="1200" dirty="0"/>
            <a:t>control</a:t>
          </a:r>
          <a:r>
            <a:rPr lang="en-GB" sz="2200" kern="1200" spc="160" dirty="0"/>
            <a:t> </a:t>
          </a:r>
          <a:r>
            <a:rPr lang="en-GB" sz="2200" kern="1200" dirty="0"/>
            <a:t>of</a:t>
          </a:r>
          <a:r>
            <a:rPr lang="en-GB" sz="2200" kern="1200" spc="80" dirty="0"/>
            <a:t> </a:t>
          </a:r>
          <a:r>
            <a:rPr lang="en-GB" sz="2200" kern="1200" dirty="0"/>
            <a:t>Nagorno-</a:t>
          </a:r>
          <a:r>
            <a:rPr lang="en-GB" sz="2200" kern="1200" spc="-10" dirty="0"/>
            <a:t>Karabakh.</a:t>
          </a:r>
          <a:endParaRPr lang="en-GB" sz="2200" kern="1200" dirty="0"/>
        </a:p>
      </dsp:txBody>
      <dsp:txXfrm rot="10800000">
        <a:off x="2471627" y="410"/>
        <a:ext cx="6437098" cy="1510299"/>
      </dsp:txXfrm>
    </dsp:sp>
    <dsp:sp modelId="{3F9C793B-B9A4-5541-B017-D98D863EBE37}">
      <dsp:nvSpPr>
        <dsp:cNvPr id="0" name=""/>
        <dsp:cNvSpPr/>
      </dsp:nvSpPr>
      <dsp:spPr>
        <a:xfrm>
          <a:off x="1338903" y="410"/>
          <a:ext cx="1510299" cy="1510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A44DFC-E99C-FE42-8519-78E5F6453756}">
      <dsp:nvSpPr>
        <dsp:cNvPr id="0" name=""/>
        <dsp:cNvSpPr/>
      </dsp:nvSpPr>
      <dsp:spPr>
        <a:xfrm rot="10800000">
          <a:off x="2094052" y="1961545"/>
          <a:ext cx="6814673" cy="1510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00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None/>
          </a:pPr>
          <a:r>
            <a:rPr lang="en-GB" sz="2200" kern="1200" spc="-80" dirty="0">
              <a:latin typeface="Trebuchet MS"/>
              <a:cs typeface="Trebuchet MS"/>
            </a:rPr>
            <a:t>Technological</a:t>
          </a:r>
          <a:r>
            <a:rPr lang="en-GB" sz="2200" kern="1200" spc="-75" dirty="0">
              <a:latin typeface="Trebuchet MS"/>
              <a:cs typeface="Trebuchet MS"/>
            </a:rPr>
            <a:t> </a:t>
          </a:r>
          <a:r>
            <a:rPr lang="en-GB" sz="2200" kern="1200" spc="-85" dirty="0">
              <a:latin typeface="Trebuchet MS"/>
              <a:cs typeface="Trebuchet MS"/>
            </a:rPr>
            <a:t>Superiority:</a:t>
          </a:r>
          <a:r>
            <a:rPr lang="en-GB" sz="2200" kern="1200" spc="-65" dirty="0">
              <a:latin typeface="Trebuchet MS"/>
              <a:cs typeface="Trebuchet MS"/>
            </a:rPr>
            <a:t> </a:t>
          </a:r>
          <a:r>
            <a:rPr lang="en-GB" sz="2200" kern="1200" spc="-135" dirty="0">
              <a:latin typeface="Trebuchet MS"/>
              <a:cs typeface="Trebuchet MS"/>
            </a:rPr>
            <a:t>Turkish</a:t>
          </a:r>
          <a:r>
            <a:rPr lang="en-GB" sz="2200" kern="1200" spc="40" dirty="0">
              <a:latin typeface="Trebuchet MS"/>
              <a:cs typeface="Trebuchet MS"/>
            </a:rPr>
            <a:t> </a:t>
          </a:r>
          <a:r>
            <a:rPr lang="en-GB" sz="2200" kern="1200" spc="-100" dirty="0">
              <a:latin typeface="Trebuchet MS"/>
              <a:cs typeface="Trebuchet MS"/>
            </a:rPr>
            <a:t>drones</a:t>
          </a:r>
          <a:r>
            <a:rPr lang="en-GB" sz="2200" kern="1200" spc="25" dirty="0">
              <a:latin typeface="Trebuchet MS"/>
              <a:cs typeface="Trebuchet MS"/>
            </a:rPr>
            <a:t> </a:t>
          </a:r>
          <a:r>
            <a:rPr lang="en-GB" sz="2200" kern="1200" spc="-135" dirty="0">
              <a:latin typeface="Trebuchet MS"/>
              <a:cs typeface="Trebuchet MS"/>
            </a:rPr>
            <a:t>and</a:t>
          </a:r>
          <a:r>
            <a:rPr lang="en-GB" sz="2200" kern="1200" spc="-90" dirty="0">
              <a:latin typeface="Trebuchet MS"/>
              <a:cs typeface="Trebuchet MS"/>
            </a:rPr>
            <a:t> </a:t>
          </a:r>
          <a:r>
            <a:rPr lang="en-GB" sz="2200" kern="1200" spc="-125" dirty="0">
              <a:latin typeface="Trebuchet MS"/>
              <a:cs typeface="Trebuchet MS"/>
            </a:rPr>
            <a:t>advanced</a:t>
          </a:r>
          <a:r>
            <a:rPr lang="en-GB" sz="2200" kern="1200" spc="55" dirty="0">
              <a:latin typeface="Trebuchet MS"/>
              <a:cs typeface="Trebuchet MS"/>
            </a:rPr>
            <a:t> </a:t>
          </a:r>
          <a:r>
            <a:rPr lang="en-GB" sz="2200" kern="1200" spc="-125" dirty="0">
              <a:latin typeface="Trebuchet MS"/>
              <a:cs typeface="Trebuchet MS"/>
            </a:rPr>
            <a:t>weaponry</a:t>
          </a:r>
          <a:r>
            <a:rPr lang="en-GB" sz="2200" kern="1200" spc="55" dirty="0">
              <a:latin typeface="Trebuchet MS"/>
              <a:cs typeface="Trebuchet MS"/>
            </a:rPr>
            <a:t> </a:t>
          </a:r>
          <a:r>
            <a:rPr lang="en-GB" sz="2200" kern="1200" spc="-155" dirty="0">
              <a:latin typeface="Trebuchet MS"/>
              <a:cs typeface="Trebuchet MS"/>
            </a:rPr>
            <a:t>played</a:t>
          </a:r>
          <a:r>
            <a:rPr lang="en-GB" sz="2200" kern="1200" spc="5" dirty="0">
              <a:latin typeface="Trebuchet MS"/>
              <a:cs typeface="Trebuchet MS"/>
            </a:rPr>
            <a:t> </a:t>
          </a:r>
          <a:r>
            <a:rPr lang="en-GB" sz="2200" kern="1200" spc="-235" dirty="0">
              <a:latin typeface="Trebuchet MS"/>
              <a:cs typeface="Trebuchet MS"/>
            </a:rPr>
            <a:t>a</a:t>
          </a:r>
          <a:r>
            <a:rPr lang="en-GB" sz="2200" kern="1200" spc="30" dirty="0">
              <a:latin typeface="Trebuchet MS"/>
              <a:cs typeface="Trebuchet MS"/>
            </a:rPr>
            <a:t> </a:t>
          </a:r>
          <a:r>
            <a:rPr lang="en-GB" sz="2200" kern="1200" spc="-165" dirty="0">
              <a:latin typeface="Trebuchet MS"/>
              <a:cs typeface="Trebuchet MS"/>
            </a:rPr>
            <a:t>crucial</a:t>
          </a:r>
          <a:r>
            <a:rPr lang="en-GB" sz="2200" kern="1200" spc="60" dirty="0">
              <a:latin typeface="Trebuchet MS"/>
              <a:cs typeface="Trebuchet MS"/>
            </a:rPr>
            <a:t> </a:t>
          </a:r>
          <a:r>
            <a:rPr lang="en-GB" sz="2200" kern="1200" spc="-160" dirty="0">
              <a:latin typeface="Trebuchet MS"/>
              <a:cs typeface="Trebuchet MS"/>
            </a:rPr>
            <a:t>role</a:t>
          </a:r>
          <a:r>
            <a:rPr lang="en-GB" sz="2200" kern="1200" spc="50" dirty="0">
              <a:latin typeface="Trebuchet MS"/>
              <a:cs typeface="Trebuchet MS"/>
            </a:rPr>
            <a:t> </a:t>
          </a:r>
          <a:r>
            <a:rPr lang="en-GB" sz="2200" kern="1200" spc="-200" dirty="0">
              <a:latin typeface="Trebuchet MS"/>
              <a:cs typeface="Trebuchet MS"/>
            </a:rPr>
            <a:t>in</a:t>
          </a:r>
          <a:r>
            <a:rPr lang="en-GB" sz="2200" kern="1200" spc="-20" dirty="0">
              <a:latin typeface="Trebuchet MS"/>
              <a:cs typeface="Trebuchet MS"/>
            </a:rPr>
            <a:t> </a:t>
          </a:r>
          <a:r>
            <a:rPr lang="en-GB" sz="2200" kern="1200" spc="-40" dirty="0">
              <a:latin typeface="Trebuchet MS"/>
              <a:cs typeface="Trebuchet MS"/>
            </a:rPr>
            <a:t>Azerbaijan’s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00000"/>
            </a:buClr>
            <a:buNone/>
          </a:pPr>
          <a:r>
            <a:rPr lang="en-GB" sz="2200" kern="1200" spc="-105" dirty="0">
              <a:latin typeface="Trebuchet MS"/>
              <a:cs typeface="Trebuchet MS"/>
            </a:rPr>
            <a:t>= territorial</a:t>
          </a:r>
          <a:r>
            <a:rPr lang="en-GB" sz="2200" kern="1200" spc="5" dirty="0">
              <a:latin typeface="Trebuchet MS"/>
              <a:cs typeface="Trebuchet MS"/>
            </a:rPr>
            <a:t> </a:t>
          </a:r>
          <a:r>
            <a:rPr lang="en-GB" sz="2200" kern="1200" spc="-10" dirty="0">
              <a:latin typeface="Trebuchet MS"/>
              <a:cs typeface="Trebuchet MS"/>
            </a:rPr>
            <a:t>gains.</a:t>
          </a:r>
          <a:endParaRPr lang="en-GB" sz="2200" kern="1200" dirty="0"/>
        </a:p>
      </dsp:txBody>
      <dsp:txXfrm rot="10800000">
        <a:off x="2471627" y="1961545"/>
        <a:ext cx="6437098" cy="1510299"/>
      </dsp:txXfrm>
    </dsp:sp>
    <dsp:sp modelId="{686AFF4A-BAD7-5941-91C8-B5CDE2B4B6F3}">
      <dsp:nvSpPr>
        <dsp:cNvPr id="0" name=""/>
        <dsp:cNvSpPr/>
      </dsp:nvSpPr>
      <dsp:spPr>
        <a:xfrm>
          <a:off x="1338903" y="1961545"/>
          <a:ext cx="1510299" cy="1510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DDD75-C162-F54C-9AE1-AED85D958EB7}">
      <dsp:nvSpPr>
        <dsp:cNvPr id="0" name=""/>
        <dsp:cNvSpPr/>
      </dsp:nvSpPr>
      <dsp:spPr>
        <a:xfrm rot="10800000">
          <a:off x="2094052" y="3922680"/>
          <a:ext cx="6814673" cy="15102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000" tIns="83820" rIns="156464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spc="-95" dirty="0"/>
            <a:t>The</a:t>
          </a:r>
          <a:r>
            <a:rPr lang="en-GB" sz="2200" kern="1200" spc="-40" dirty="0"/>
            <a:t> </a:t>
          </a:r>
          <a:r>
            <a:rPr lang="en-GB" sz="2200" kern="1200" spc="-125" dirty="0"/>
            <a:t>Peace</a:t>
          </a:r>
          <a:r>
            <a:rPr lang="en-GB" sz="2200" kern="1200" spc="-10" dirty="0"/>
            <a:t> </a:t>
          </a:r>
          <a:r>
            <a:rPr lang="en-GB" sz="2200" kern="1200" dirty="0"/>
            <a:t>Agreement:</a:t>
          </a:r>
          <a:r>
            <a:rPr lang="en-GB" sz="2200" kern="1200" spc="-135" dirty="0"/>
            <a:t> </a:t>
          </a:r>
          <a:r>
            <a:rPr lang="en-GB" sz="2200" kern="1200" spc="-150" dirty="0"/>
            <a:t>On</a:t>
          </a:r>
          <a:r>
            <a:rPr lang="en-GB" sz="2200" kern="1200" spc="15" dirty="0"/>
            <a:t> </a:t>
          </a:r>
          <a:r>
            <a:rPr lang="en-GB" sz="2200" kern="1200" spc="-75" dirty="0"/>
            <a:t>November</a:t>
          </a:r>
          <a:r>
            <a:rPr lang="en-GB" sz="2200" kern="1200" spc="-60" dirty="0"/>
            <a:t> </a:t>
          </a:r>
          <a:r>
            <a:rPr lang="en-GB" sz="2200" kern="1200" spc="-130" dirty="0"/>
            <a:t>9,</a:t>
          </a:r>
          <a:r>
            <a:rPr lang="en-GB" sz="2200" kern="1200" spc="-30" dirty="0"/>
            <a:t> </a:t>
          </a:r>
          <a:r>
            <a:rPr lang="en-GB" sz="2200" kern="1200" spc="-110" dirty="0"/>
            <a:t>2020,</a:t>
          </a:r>
          <a:r>
            <a:rPr lang="en-GB" sz="2200" kern="1200" spc="-25" dirty="0"/>
            <a:t> </a:t>
          </a:r>
          <a:r>
            <a:rPr lang="en-GB" sz="2200" kern="1200" spc="-340" dirty="0"/>
            <a:t>a</a:t>
          </a:r>
          <a:r>
            <a:rPr lang="en-GB" sz="2200" kern="1200" spc="105" dirty="0"/>
            <a:t> </a:t>
          </a:r>
          <a:r>
            <a:rPr lang="en-GB" sz="2200" kern="1200" spc="-95" dirty="0"/>
            <a:t>ceasefire</a:t>
          </a:r>
          <a:r>
            <a:rPr lang="en-GB" sz="2200" kern="1200" spc="-35" dirty="0"/>
            <a:t> </a:t>
          </a:r>
          <a:r>
            <a:rPr lang="en-GB" sz="2200" kern="1200" spc="-50" dirty="0"/>
            <a:t>brokered</a:t>
          </a:r>
          <a:r>
            <a:rPr lang="en-GB" sz="2200" kern="1200" spc="25" dirty="0"/>
            <a:t> </a:t>
          </a:r>
          <a:r>
            <a:rPr lang="en-GB" sz="2200" kern="1200" spc="-145" dirty="0"/>
            <a:t>by</a:t>
          </a:r>
          <a:r>
            <a:rPr lang="en-GB" sz="2200" kern="1200" spc="10" dirty="0"/>
            <a:t> </a:t>
          </a:r>
          <a:r>
            <a:rPr lang="en-GB" sz="2200" kern="1200" spc="-155" dirty="0"/>
            <a:t>Russia</a:t>
          </a:r>
          <a:r>
            <a:rPr lang="en-GB" sz="2200" kern="1200" spc="100" dirty="0"/>
            <a:t> </a:t>
          </a:r>
          <a:r>
            <a:rPr lang="en-GB" sz="2200" kern="1200" spc="-80" dirty="0"/>
            <a:t>ended</a:t>
          </a:r>
          <a:r>
            <a:rPr lang="en-GB" sz="2200" kern="1200" spc="-20" dirty="0"/>
            <a:t> </a:t>
          </a:r>
          <a:r>
            <a:rPr lang="en-GB" sz="2200" kern="1200" spc="-40" dirty="0"/>
            <a:t>hostilities,</a:t>
          </a:r>
          <a:r>
            <a:rPr lang="en-GB" sz="2200" kern="1200" spc="75" dirty="0"/>
            <a:t> </a:t>
          </a:r>
          <a:r>
            <a:rPr lang="en-GB" sz="2200" kern="1200" spc="-10" dirty="0"/>
            <a:t>solidifying 	</a:t>
          </a:r>
          <a:r>
            <a:rPr lang="en-GB" sz="2200" kern="1200" spc="-90" dirty="0"/>
            <a:t>Azerbaijan's</a:t>
          </a:r>
          <a:r>
            <a:rPr lang="en-GB" sz="2200" kern="1200" spc="15" dirty="0"/>
            <a:t> </a:t>
          </a:r>
          <a:r>
            <a:rPr lang="en-GB" sz="2200" kern="1200" spc="-10" dirty="0"/>
            <a:t>military</a:t>
          </a:r>
          <a:r>
            <a:rPr lang="en-GB" sz="2200" kern="1200" spc="-55" dirty="0"/>
            <a:t> </a:t>
          </a:r>
          <a:r>
            <a:rPr lang="en-GB" sz="2200" kern="1200" spc="-10" dirty="0"/>
            <a:t>victories.</a:t>
          </a:r>
          <a:endParaRPr lang="en-GB" sz="2200" kern="1200" dirty="0"/>
        </a:p>
      </dsp:txBody>
      <dsp:txXfrm rot="10800000">
        <a:off x="2471627" y="3922680"/>
        <a:ext cx="6437098" cy="1510299"/>
      </dsp:txXfrm>
    </dsp:sp>
    <dsp:sp modelId="{13BB5BF5-75E5-B947-9C1A-EF78178CD64C}">
      <dsp:nvSpPr>
        <dsp:cNvPr id="0" name=""/>
        <dsp:cNvSpPr/>
      </dsp:nvSpPr>
      <dsp:spPr>
        <a:xfrm>
          <a:off x="1338903" y="3922680"/>
          <a:ext cx="1510299" cy="1510299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EC01B0-139E-A945-9B2E-CFA7E3F6007D}">
      <dsp:nvSpPr>
        <dsp:cNvPr id="0" name=""/>
        <dsp:cNvSpPr/>
      </dsp:nvSpPr>
      <dsp:spPr>
        <a:xfrm>
          <a:off x="2331141" y="467097"/>
          <a:ext cx="5812768" cy="5812768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spc="-55" dirty="0">
              <a:solidFill>
                <a:schemeClr val="tx1"/>
              </a:solidFill>
              <a:latin typeface="Arial"/>
              <a:cs typeface="Arial"/>
            </a:rPr>
            <a:t>Economic</a:t>
          </a:r>
          <a:r>
            <a:rPr lang="en-GB" sz="1800" kern="1200" spc="4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35" dirty="0">
              <a:solidFill>
                <a:schemeClr val="tx1"/>
              </a:solidFill>
              <a:latin typeface="Arial"/>
              <a:cs typeface="Arial"/>
            </a:rPr>
            <a:t>Revival:</a:t>
          </a:r>
          <a:r>
            <a:rPr lang="en-GB" sz="1800" kern="1200" spc="-8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60" dirty="0">
              <a:solidFill>
                <a:schemeClr val="tx1"/>
              </a:solidFill>
              <a:latin typeface="Arial"/>
              <a:cs typeface="Arial"/>
            </a:rPr>
            <a:t>Reconstruction</a:t>
          </a:r>
          <a:r>
            <a:rPr lang="en-GB" sz="1800" kern="1200" spc="-7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10" dirty="0">
              <a:solidFill>
                <a:schemeClr val="tx1"/>
              </a:solidFill>
              <a:latin typeface="Arial"/>
              <a:cs typeface="Arial"/>
            </a:rPr>
            <a:t>efforts </a:t>
          </a:r>
          <a:r>
            <a:rPr lang="en-GB" sz="1800" kern="1200" spc="-25" dirty="0">
              <a:solidFill>
                <a:schemeClr val="tx1"/>
              </a:solidFill>
              <a:latin typeface="Arial"/>
              <a:cs typeface="Arial"/>
            </a:rPr>
            <a:t>include</a:t>
          </a:r>
          <a:r>
            <a:rPr lang="en-GB" sz="1800" kern="1200" spc="-7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dirty="0">
              <a:solidFill>
                <a:schemeClr val="tx1"/>
              </a:solidFill>
              <a:latin typeface="Arial"/>
              <a:cs typeface="Arial"/>
            </a:rPr>
            <a:t>building</a:t>
          </a:r>
          <a:r>
            <a:rPr lang="en-GB" sz="1800" kern="1200" spc="-5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55" dirty="0">
              <a:solidFill>
                <a:schemeClr val="tx1"/>
              </a:solidFill>
              <a:latin typeface="Arial"/>
              <a:cs typeface="Arial"/>
            </a:rPr>
            <a:t>roads, </a:t>
          </a:r>
          <a:r>
            <a:rPr lang="en-GB" sz="1800" kern="1200" dirty="0">
              <a:solidFill>
                <a:schemeClr val="tx1"/>
              </a:solidFill>
              <a:latin typeface="Arial"/>
              <a:cs typeface="Arial"/>
            </a:rPr>
            <a:t>utilities,</a:t>
          </a:r>
          <a:r>
            <a:rPr lang="en-GB" sz="1800" kern="1200" spc="-7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10" dirty="0">
              <a:solidFill>
                <a:schemeClr val="tx1"/>
              </a:solidFill>
              <a:latin typeface="Arial"/>
              <a:cs typeface="Arial"/>
            </a:rPr>
            <a:t>and</a:t>
          </a:r>
          <a:r>
            <a:rPr lang="en-GB" sz="1800" kern="1200" spc="-114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20" dirty="0">
              <a:solidFill>
                <a:schemeClr val="tx1"/>
              </a:solidFill>
              <a:latin typeface="Arial"/>
              <a:cs typeface="Arial"/>
            </a:rPr>
            <a:t>housing</a:t>
          </a:r>
          <a:r>
            <a:rPr lang="en-GB" sz="1800" kern="1200" spc="-5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25" dirty="0">
              <a:solidFill>
                <a:schemeClr val="tx1"/>
              </a:solidFill>
              <a:latin typeface="Arial"/>
              <a:cs typeface="Arial"/>
            </a:rPr>
            <a:t>to </a:t>
          </a:r>
          <a:r>
            <a:rPr lang="en-GB" sz="1800" kern="1200" spc="-35" dirty="0">
              <a:solidFill>
                <a:schemeClr val="tx1"/>
              </a:solidFill>
              <a:latin typeface="Arial"/>
              <a:cs typeface="Arial"/>
            </a:rPr>
            <a:t>rejuvenate</a:t>
          </a:r>
          <a:r>
            <a:rPr lang="en-GB" sz="1800" kern="1200" spc="-4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35" dirty="0">
              <a:solidFill>
                <a:schemeClr val="tx1"/>
              </a:solidFill>
              <a:latin typeface="Arial"/>
              <a:cs typeface="Arial"/>
            </a:rPr>
            <a:t>local</a:t>
          </a:r>
          <a:r>
            <a:rPr lang="en-GB" sz="1800" kern="1200" spc="-7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55" dirty="0">
              <a:solidFill>
                <a:schemeClr val="tx1"/>
              </a:solidFill>
              <a:latin typeface="Arial"/>
              <a:cs typeface="Arial"/>
            </a:rPr>
            <a:t>economies</a:t>
          </a:r>
          <a:r>
            <a:rPr lang="en-GB" sz="1800" kern="1200" spc="-5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25" dirty="0">
              <a:solidFill>
                <a:schemeClr val="tx1"/>
              </a:solidFill>
              <a:latin typeface="Arial"/>
              <a:cs typeface="Arial"/>
            </a:rPr>
            <a:t>and</a:t>
          </a:r>
          <a:r>
            <a:rPr lang="en-GB" sz="1800" kern="1200" spc="-11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20" dirty="0">
              <a:solidFill>
                <a:schemeClr val="tx1"/>
              </a:solidFill>
              <a:latin typeface="Arial"/>
              <a:cs typeface="Arial"/>
            </a:rPr>
            <a:t>improve</a:t>
          </a:r>
          <a:r>
            <a:rPr lang="en-GB" sz="1800" kern="1200" spc="-50" dirty="0">
              <a:solidFill>
                <a:schemeClr val="tx1"/>
              </a:solidFill>
              <a:latin typeface="Arial"/>
              <a:cs typeface="Arial"/>
            </a:rPr>
            <a:t> </a:t>
          </a:r>
          <a:r>
            <a:rPr lang="en-GB" sz="1800" kern="1200" spc="-10" dirty="0">
              <a:solidFill>
                <a:schemeClr val="tx1"/>
              </a:solidFill>
              <a:latin typeface="Arial"/>
              <a:cs typeface="Arial"/>
            </a:rPr>
            <a:t>living standards</a:t>
          </a:r>
          <a:endParaRPr lang="en-GB" sz="1800" kern="1200" dirty="0">
            <a:solidFill>
              <a:schemeClr val="tx1"/>
            </a:solidFill>
          </a:endParaRPr>
        </a:p>
      </dsp:txBody>
      <dsp:txXfrm>
        <a:off x="5491488" y="1539691"/>
        <a:ext cx="1972189" cy="1937589"/>
      </dsp:txXfrm>
    </dsp:sp>
    <dsp:sp modelId="{85B915C2-E7B7-FC46-8088-F0DF166DF664}">
      <dsp:nvSpPr>
        <dsp:cNvPr id="0" name=""/>
        <dsp:cNvSpPr/>
      </dsp:nvSpPr>
      <dsp:spPr>
        <a:xfrm>
          <a:off x="2031507" y="640096"/>
          <a:ext cx="5812768" cy="5812768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solidFill>
                <a:schemeClr val="tx1"/>
              </a:solidFill>
            </a:rPr>
            <a:t>International Mediation: Global actors continue to-push for long-term peace, addressing both security and political concerns.</a:t>
          </a:r>
          <a:endParaRPr lang="en-GB" sz="1800" kern="1200" dirty="0"/>
        </a:p>
      </dsp:txBody>
      <dsp:txXfrm>
        <a:off x="3623098" y="4307676"/>
        <a:ext cx="2629585" cy="1799190"/>
      </dsp:txXfrm>
    </dsp:sp>
    <dsp:sp modelId="{91899FC2-CFEF-6C4F-A388-85104CC468FB}">
      <dsp:nvSpPr>
        <dsp:cNvPr id="0" name=""/>
        <dsp:cNvSpPr/>
      </dsp:nvSpPr>
      <dsp:spPr>
        <a:xfrm>
          <a:off x="2031507" y="640096"/>
          <a:ext cx="5812768" cy="5812768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•</a:t>
          </a:r>
          <a:r>
            <a:rPr lang="en-GB" sz="1800" kern="1200" dirty="0">
              <a:solidFill>
                <a:schemeClr val="tx1"/>
              </a:solidFill>
            </a:rPr>
            <a:t>International Mediation: Global actors continue to-push for long-term peace, addressing both security and political concerns.</a:t>
          </a:r>
          <a:endParaRPr lang="en-GR" sz="1800" kern="1200" dirty="0">
            <a:latin typeface="ADLaM Display" panose="02010000000000000000" pitchFamily="2" charset="77"/>
            <a:ea typeface="ADLaM Display" panose="02010000000000000000" pitchFamily="2" charset="77"/>
            <a:cs typeface="ADLaM Display" panose="02010000000000000000" pitchFamily="2" charset="77"/>
          </a:endParaRPr>
        </a:p>
      </dsp:txBody>
      <dsp:txXfrm>
        <a:off x="2654304" y="1781890"/>
        <a:ext cx="1972189" cy="1937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F8F9F-1134-2C4A-B910-1FAEC05CB15B}">
      <dsp:nvSpPr>
        <dsp:cNvPr id="0" name=""/>
        <dsp:cNvSpPr/>
      </dsp:nvSpPr>
      <dsp:spPr>
        <a:xfrm rot="5400000">
          <a:off x="-235947" y="238693"/>
          <a:ext cx="1572983" cy="1101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 rot="-5400000">
        <a:off x="1" y="553289"/>
        <a:ext cx="1101088" cy="471895"/>
      </dsp:txXfrm>
    </dsp:sp>
    <dsp:sp modelId="{F302E7B9-EE29-8E41-82F1-C64915CE630D}">
      <dsp:nvSpPr>
        <dsp:cNvPr id="0" name=""/>
        <dsp:cNvSpPr/>
      </dsp:nvSpPr>
      <dsp:spPr>
        <a:xfrm rot="5400000">
          <a:off x="3663068" y="-2559233"/>
          <a:ext cx="1022439" cy="6146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dirty="0">
              <a:latin typeface="Trebuchet MS"/>
              <a:cs typeface="Trebuchet MS"/>
            </a:rPr>
            <a:t>Village</a:t>
          </a:r>
          <a:r>
            <a:rPr lang="en-GB" sz="1900" b="1" kern="1200" spc="-90" dirty="0">
              <a:latin typeface="Trebuchet MS"/>
              <a:cs typeface="Trebuchet MS"/>
            </a:rPr>
            <a:t> </a:t>
          </a:r>
          <a:r>
            <a:rPr lang="en-GB" sz="1900" b="1" kern="1200" dirty="0">
              <a:latin typeface="Trebuchet MS"/>
              <a:cs typeface="Trebuchet MS"/>
            </a:rPr>
            <a:t>Resettlement</a:t>
          </a:r>
          <a:r>
            <a:rPr lang="en-GB" sz="1900" kern="1200" dirty="0">
              <a:latin typeface="Trebuchet MS"/>
              <a:cs typeface="Trebuchet MS"/>
            </a:rPr>
            <a:t>:</a:t>
          </a:r>
          <a:r>
            <a:rPr lang="en-GB" sz="1900" kern="1200" spc="-50" dirty="0">
              <a:latin typeface="Trebuchet MS"/>
              <a:cs typeface="Trebuchet MS"/>
            </a:rPr>
            <a:t> </a:t>
          </a:r>
          <a:r>
            <a:rPr lang="en-GB" sz="1900" kern="1200" spc="-60" dirty="0">
              <a:latin typeface="Trebuchet MS"/>
              <a:cs typeface="Trebuchet MS"/>
            </a:rPr>
            <a:t>Azerbaijan</a:t>
          </a:r>
          <a:r>
            <a:rPr lang="en-GB" sz="1900" kern="1200" spc="65" dirty="0">
              <a:latin typeface="Trebuchet MS"/>
              <a:cs typeface="Trebuchet MS"/>
            </a:rPr>
            <a:t> </a:t>
          </a:r>
          <a:r>
            <a:rPr lang="en-GB" sz="1900" kern="1200" spc="-90" dirty="0">
              <a:latin typeface="Trebuchet MS"/>
              <a:cs typeface="Trebuchet MS"/>
            </a:rPr>
            <a:t>is</a:t>
          </a:r>
          <a:r>
            <a:rPr lang="en-GB" sz="1900" kern="1200" spc="-55" dirty="0">
              <a:latin typeface="Trebuchet MS"/>
              <a:cs typeface="Trebuchet MS"/>
            </a:rPr>
            <a:t> </a:t>
          </a:r>
          <a:r>
            <a:rPr lang="en-GB" sz="1900" kern="1200" spc="-10" dirty="0">
              <a:latin typeface="Trebuchet MS"/>
              <a:cs typeface="Trebuchet MS"/>
            </a:rPr>
            <a:t>actively </a:t>
          </a:r>
          <a:r>
            <a:rPr lang="en-GB" sz="1900" kern="1200" spc="-90" dirty="0">
              <a:latin typeface="Trebuchet MS"/>
              <a:cs typeface="Trebuchet MS"/>
            </a:rPr>
            <a:t>working</a:t>
          </a:r>
          <a:r>
            <a:rPr lang="en-GB" sz="1900" kern="1200" spc="-65" dirty="0">
              <a:latin typeface="Trebuchet MS"/>
              <a:cs typeface="Trebuchet MS"/>
            </a:rPr>
            <a:t> </a:t>
          </a:r>
          <a:r>
            <a:rPr lang="en-GB" sz="1900" kern="1200" spc="-145" dirty="0">
              <a:latin typeface="Trebuchet MS"/>
              <a:cs typeface="Trebuchet MS"/>
            </a:rPr>
            <a:t>to</a:t>
          </a:r>
          <a:r>
            <a:rPr lang="en-GB" sz="1900" kern="1200" spc="-30" dirty="0">
              <a:latin typeface="Trebuchet MS"/>
              <a:cs typeface="Trebuchet MS"/>
            </a:rPr>
            <a:t> </a:t>
          </a:r>
          <a:r>
            <a:rPr lang="en-GB" sz="1900" kern="1200" spc="-105" dirty="0">
              <a:latin typeface="Trebuchet MS"/>
              <a:cs typeface="Trebuchet MS"/>
            </a:rPr>
            <a:t>repopulate</a:t>
          </a:r>
          <a:r>
            <a:rPr lang="en-GB" sz="1900" kern="1200" spc="-5" dirty="0">
              <a:latin typeface="Trebuchet MS"/>
              <a:cs typeface="Trebuchet MS"/>
            </a:rPr>
            <a:t> </a:t>
          </a:r>
          <a:r>
            <a:rPr lang="en-GB" sz="1900" kern="1200" spc="-90" dirty="0">
              <a:latin typeface="Trebuchet MS"/>
              <a:cs typeface="Trebuchet MS"/>
            </a:rPr>
            <a:t>areas</a:t>
          </a:r>
          <a:r>
            <a:rPr lang="en-GB" sz="1900" kern="1200" spc="-65" dirty="0">
              <a:latin typeface="Trebuchet MS"/>
              <a:cs typeface="Trebuchet MS"/>
            </a:rPr>
            <a:t> </a:t>
          </a:r>
          <a:r>
            <a:rPr lang="en-GB" sz="1900" kern="1200" spc="-60" dirty="0">
              <a:latin typeface="Trebuchet MS"/>
              <a:cs typeface="Trebuchet MS"/>
            </a:rPr>
            <a:t>abandoned</a:t>
          </a:r>
          <a:r>
            <a:rPr lang="en-GB" sz="1900" kern="1200" spc="40" dirty="0">
              <a:latin typeface="Trebuchet MS"/>
              <a:cs typeface="Trebuchet MS"/>
            </a:rPr>
            <a:t> </a:t>
          </a:r>
          <a:r>
            <a:rPr lang="en-GB" sz="1900" kern="1200" spc="-10" dirty="0">
              <a:latin typeface="Trebuchet MS"/>
              <a:cs typeface="Trebuchet MS"/>
            </a:rPr>
            <a:t>since </a:t>
          </a:r>
          <a:r>
            <a:rPr lang="en-GB" sz="1900" kern="1200" spc="-105" dirty="0">
              <a:latin typeface="Trebuchet MS"/>
              <a:cs typeface="Trebuchet MS"/>
            </a:rPr>
            <a:t>the</a:t>
          </a:r>
          <a:r>
            <a:rPr lang="en-GB" sz="1900" kern="1200" spc="-45" dirty="0">
              <a:latin typeface="Trebuchet MS"/>
              <a:cs typeface="Trebuchet MS"/>
            </a:rPr>
            <a:t> 1994</a:t>
          </a:r>
          <a:r>
            <a:rPr lang="en-GB" sz="1900" kern="1200" spc="-105" dirty="0">
              <a:latin typeface="Trebuchet MS"/>
              <a:cs typeface="Trebuchet MS"/>
            </a:rPr>
            <a:t> </a:t>
          </a:r>
          <a:r>
            <a:rPr lang="en-GB" sz="1900" kern="1200" spc="-225" dirty="0">
              <a:latin typeface="Trebuchet MS"/>
              <a:cs typeface="Trebuchet MS"/>
            </a:rPr>
            <a:t>war,</a:t>
          </a:r>
          <a:r>
            <a:rPr lang="en-GB" sz="1900" kern="1200" spc="20" dirty="0">
              <a:latin typeface="Trebuchet MS"/>
              <a:cs typeface="Trebuchet MS"/>
            </a:rPr>
            <a:t> </a:t>
          </a:r>
          <a:r>
            <a:rPr lang="en-GB" sz="1900" kern="1200" spc="-75" dirty="0">
              <a:latin typeface="Trebuchet MS"/>
              <a:cs typeface="Trebuchet MS"/>
            </a:rPr>
            <a:t>inviting </a:t>
          </a:r>
          <a:r>
            <a:rPr lang="en-GB" sz="1900" kern="1200" spc="-60" dirty="0">
              <a:latin typeface="Trebuchet MS"/>
              <a:cs typeface="Trebuchet MS"/>
            </a:rPr>
            <a:t>former</a:t>
          </a:r>
          <a:r>
            <a:rPr lang="en-GB" sz="1900" kern="1200" spc="-70" dirty="0">
              <a:latin typeface="Trebuchet MS"/>
              <a:cs typeface="Trebuchet MS"/>
            </a:rPr>
            <a:t> </a:t>
          </a:r>
          <a:r>
            <a:rPr lang="en-GB" sz="1900" kern="1200" spc="-55" dirty="0">
              <a:latin typeface="Trebuchet MS"/>
              <a:cs typeface="Trebuchet MS"/>
            </a:rPr>
            <a:t>residents</a:t>
          </a:r>
          <a:r>
            <a:rPr lang="en-GB" sz="1900" kern="1200" spc="10" dirty="0">
              <a:latin typeface="Trebuchet MS"/>
              <a:cs typeface="Trebuchet MS"/>
            </a:rPr>
            <a:t> </a:t>
          </a:r>
          <a:r>
            <a:rPr lang="en-GB" sz="1900" kern="1200" spc="-95" dirty="0">
              <a:latin typeface="Trebuchet MS"/>
              <a:cs typeface="Trebuchet MS"/>
            </a:rPr>
            <a:t>back</a:t>
          </a:r>
          <a:r>
            <a:rPr lang="en-GB" sz="1900" kern="1200" spc="-25" dirty="0">
              <a:latin typeface="Trebuchet MS"/>
              <a:cs typeface="Trebuchet MS"/>
            </a:rPr>
            <a:t> </a:t>
          </a:r>
          <a:r>
            <a:rPr lang="en-GB" sz="1900" kern="1200" spc="-40" dirty="0">
              <a:latin typeface="Trebuchet MS"/>
              <a:cs typeface="Trebuchet MS"/>
            </a:rPr>
            <a:t>to </a:t>
          </a:r>
          <a:r>
            <a:rPr lang="en-GB" sz="1900" kern="1200" spc="-100" dirty="0">
              <a:latin typeface="Trebuchet MS"/>
              <a:cs typeface="Trebuchet MS"/>
            </a:rPr>
            <a:t>rebuild</a:t>
          </a:r>
          <a:r>
            <a:rPr lang="en-GB" sz="1900" kern="1200" spc="-10" dirty="0">
              <a:latin typeface="Trebuchet MS"/>
              <a:cs typeface="Trebuchet MS"/>
            </a:rPr>
            <a:t> </a:t>
          </a:r>
          <a:r>
            <a:rPr lang="en-GB" sz="1900" kern="1200" spc="-35" dirty="0">
              <a:latin typeface="Trebuchet MS"/>
              <a:cs typeface="Trebuchet MS"/>
            </a:rPr>
            <a:t>communities.</a:t>
          </a:r>
          <a:endParaRPr lang="en-GB" sz="1900" kern="1200" dirty="0"/>
        </a:p>
      </dsp:txBody>
      <dsp:txXfrm rot="-5400000">
        <a:off x="1101089" y="52657"/>
        <a:ext cx="6096488" cy="922617"/>
      </dsp:txXfrm>
    </dsp:sp>
    <dsp:sp modelId="{C43507F8-D03D-A34A-9445-8A654A492861}">
      <dsp:nvSpPr>
        <dsp:cNvPr id="0" name=""/>
        <dsp:cNvSpPr/>
      </dsp:nvSpPr>
      <dsp:spPr>
        <a:xfrm rot="5400000">
          <a:off x="-235947" y="1617336"/>
          <a:ext cx="1572983" cy="1101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/>
        </a:p>
      </dsp:txBody>
      <dsp:txXfrm rot="-5400000">
        <a:off x="1" y="1931932"/>
        <a:ext cx="1101088" cy="471895"/>
      </dsp:txXfrm>
    </dsp:sp>
    <dsp:sp modelId="{E9C9C7D1-4287-C248-BFC0-5B1235779444}">
      <dsp:nvSpPr>
        <dsp:cNvPr id="0" name=""/>
        <dsp:cNvSpPr/>
      </dsp:nvSpPr>
      <dsp:spPr>
        <a:xfrm rot="5400000">
          <a:off x="3663068" y="-1180590"/>
          <a:ext cx="1022439" cy="6146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spc="-10" dirty="0">
              <a:latin typeface="Trebuchet MS"/>
              <a:cs typeface="Trebuchet MS"/>
            </a:rPr>
            <a:t>City</a:t>
          </a:r>
          <a:r>
            <a:rPr lang="en-GB" sz="1900" b="1" kern="1200" spc="140" dirty="0">
              <a:latin typeface="Trebuchet MS"/>
              <a:cs typeface="Trebuchet MS"/>
            </a:rPr>
            <a:t> </a:t>
          </a:r>
          <a:r>
            <a:rPr lang="en-GB" sz="1900" b="1" kern="1200" dirty="0">
              <a:latin typeface="Trebuchet MS"/>
              <a:cs typeface="Trebuchet MS"/>
            </a:rPr>
            <a:t>and</a:t>
          </a:r>
          <a:r>
            <a:rPr lang="en-GB" sz="1900" b="1" kern="1200" spc="-20" dirty="0">
              <a:latin typeface="Trebuchet MS"/>
              <a:cs typeface="Trebuchet MS"/>
            </a:rPr>
            <a:t> </a:t>
          </a:r>
          <a:r>
            <a:rPr lang="en-GB" sz="1900" b="1" kern="1200" dirty="0">
              <a:latin typeface="Trebuchet MS"/>
              <a:cs typeface="Trebuchet MS"/>
            </a:rPr>
            <a:t>Infrastructure</a:t>
          </a:r>
          <a:r>
            <a:rPr lang="en-GB" sz="1900" b="1" kern="1200" spc="80" dirty="0">
              <a:latin typeface="Trebuchet MS"/>
              <a:cs typeface="Trebuchet MS"/>
            </a:rPr>
            <a:t> </a:t>
          </a:r>
          <a:r>
            <a:rPr lang="en-GB" sz="1900" b="1" kern="1200" dirty="0">
              <a:latin typeface="Trebuchet MS"/>
              <a:cs typeface="Trebuchet MS"/>
            </a:rPr>
            <a:t>Development</a:t>
          </a:r>
          <a:r>
            <a:rPr lang="en-GB" sz="1900" kern="1200" dirty="0">
              <a:latin typeface="Trebuchet MS"/>
              <a:cs typeface="Trebuchet MS"/>
            </a:rPr>
            <a:t>:</a:t>
          </a:r>
          <a:r>
            <a:rPr lang="en-GB" sz="1900" kern="1200" spc="190" dirty="0">
              <a:latin typeface="Trebuchet MS"/>
              <a:cs typeface="Trebuchet MS"/>
            </a:rPr>
            <a:t> </a:t>
          </a:r>
          <a:r>
            <a:rPr lang="en-GB" sz="1900" kern="1200" spc="-25" dirty="0">
              <a:latin typeface="Trebuchet MS"/>
              <a:cs typeface="Trebuchet MS"/>
            </a:rPr>
            <a:t>New </a:t>
          </a:r>
          <a:r>
            <a:rPr lang="en-GB" sz="1900" kern="1200" spc="-55" dirty="0">
              <a:latin typeface="Trebuchet MS"/>
              <a:cs typeface="Trebuchet MS"/>
            </a:rPr>
            <a:t>airports,</a:t>
          </a:r>
          <a:r>
            <a:rPr lang="en-GB" sz="1900" kern="1200" spc="-80" dirty="0">
              <a:latin typeface="Trebuchet MS"/>
              <a:cs typeface="Trebuchet MS"/>
            </a:rPr>
            <a:t> </a:t>
          </a:r>
          <a:r>
            <a:rPr lang="en-GB" sz="1900" kern="1200" spc="-40" dirty="0">
              <a:latin typeface="Trebuchet MS"/>
              <a:cs typeface="Trebuchet MS"/>
            </a:rPr>
            <a:t>schools,</a:t>
          </a:r>
          <a:r>
            <a:rPr lang="en-GB" sz="1900" kern="1200" spc="-105" dirty="0">
              <a:latin typeface="Trebuchet MS"/>
              <a:cs typeface="Trebuchet MS"/>
            </a:rPr>
            <a:t> </a:t>
          </a:r>
          <a:r>
            <a:rPr lang="en-GB" sz="1900" kern="1200" dirty="0">
              <a:latin typeface="Trebuchet MS"/>
              <a:cs typeface="Trebuchet MS"/>
            </a:rPr>
            <a:t>and</a:t>
          </a:r>
          <a:r>
            <a:rPr lang="en-GB" sz="1900" kern="1200" spc="-85" dirty="0">
              <a:latin typeface="Trebuchet MS"/>
              <a:cs typeface="Trebuchet MS"/>
            </a:rPr>
            <a:t> </a:t>
          </a:r>
          <a:r>
            <a:rPr lang="en-GB" sz="1900" kern="1200" spc="-45" dirty="0">
              <a:latin typeface="Trebuchet MS"/>
              <a:cs typeface="Trebuchet MS"/>
            </a:rPr>
            <a:t>universities</a:t>
          </a:r>
          <a:r>
            <a:rPr lang="en-GB" sz="1900" kern="1200" spc="-20" dirty="0">
              <a:latin typeface="Trebuchet MS"/>
              <a:cs typeface="Trebuchet MS"/>
            </a:rPr>
            <a:t> </a:t>
          </a:r>
          <a:r>
            <a:rPr lang="en-GB" sz="1900" kern="1200" spc="-85" dirty="0">
              <a:latin typeface="Trebuchet MS"/>
              <a:cs typeface="Trebuchet MS"/>
            </a:rPr>
            <a:t>are</a:t>
          </a:r>
          <a:r>
            <a:rPr lang="en-GB" sz="1900" kern="1200" spc="-60" dirty="0">
              <a:latin typeface="Trebuchet MS"/>
              <a:cs typeface="Trebuchet MS"/>
            </a:rPr>
            <a:t> </a:t>
          </a:r>
          <a:r>
            <a:rPr lang="en-GB" sz="1900" kern="1200" spc="-10" dirty="0">
              <a:latin typeface="Trebuchet MS"/>
              <a:cs typeface="Trebuchet MS"/>
            </a:rPr>
            <a:t>under </a:t>
          </a:r>
          <a:r>
            <a:rPr lang="en-GB" sz="1900" kern="1200" spc="-70" dirty="0">
              <a:latin typeface="Trebuchet MS"/>
              <a:cs typeface="Trebuchet MS"/>
            </a:rPr>
            <a:t>construction</a:t>
          </a:r>
          <a:r>
            <a:rPr lang="en-GB" sz="1900" kern="1200" spc="-80" dirty="0">
              <a:latin typeface="Trebuchet MS"/>
              <a:cs typeface="Trebuchet MS"/>
            </a:rPr>
            <a:t> </a:t>
          </a:r>
          <a:r>
            <a:rPr lang="en-GB" sz="1900" kern="1200" spc="-55" dirty="0">
              <a:latin typeface="Trebuchet MS"/>
              <a:cs typeface="Trebuchet MS"/>
            </a:rPr>
            <a:t>to</a:t>
          </a:r>
          <a:r>
            <a:rPr lang="en-GB" sz="1900" kern="1200" spc="-75" dirty="0">
              <a:latin typeface="Trebuchet MS"/>
              <a:cs typeface="Trebuchet MS"/>
            </a:rPr>
            <a:t> </a:t>
          </a:r>
          <a:r>
            <a:rPr lang="en-GB" sz="1900" kern="1200" spc="-35" dirty="0">
              <a:latin typeface="Trebuchet MS"/>
              <a:cs typeface="Trebuchet MS"/>
            </a:rPr>
            <a:t>support</a:t>
          </a:r>
          <a:r>
            <a:rPr lang="en-GB" sz="1900" kern="1200" spc="-55" dirty="0">
              <a:latin typeface="Trebuchet MS"/>
              <a:cs typeface="Trebuchet MS"/>
            </a:rPr>
            <a:t> </a:t>
          </a:r>
          <a:r>
            <a:rPr lang="en-GB" sz="1900" kern="1200" spc="-204" dirty="0">
              <a:latin typeface="Trebuchet MS"/>
              <a:cs typeface="Trebuchet MS"/>
            </a:rPr>
            <a:t>a</a:t>
          </a:r>
          <a:r>
            <a:rPr lang="en-GB" sz="1900" kern="1200" spc="25" dirty="0">
              <a:latin typeface="Trebuchet MS"/>
              <a:cs typeface="Trebuchet MS"/>
            </a:rPr>
            <a:t> </a:t>
          </a:r>
          <a:r>
            <a:rPr lang="en-GB" sz="1900" kern="1200" spc="-90" dirty="0">
              <a:latin typeface="Trebuchet MS"/>
              <a:cs typeface="Trebuchet MS"/>
            </a:rPr>
            <a:t>stable</a:t>
          </a:r>
          <a:r>
            <a:rPr lang="en-GB" sz="1900" kern="1200" spc="-30" dirty="0">
              <a:latin typeface="Trebuchet MS"/>
              <a:cs typeface="Trebuchet MS"/>
            </a:rPr>
            <a:t> </a:t>
          </a:r>
          <a:r>
            <a:rPr lang="en-GB" sz="1900" kern="1200" spc="-25" dirty="0">
              <a:latin typeface="Trebuchet MS"/>
              <a:cs typeface="Trebuchet MS"/>
            </a:rPr>
            <a:t>and </a:t>
          </a:r>
          <a:r>
            <a:rPr lang="en-GB" sz="1900" kern="1200" spc="-30" dirty="0">
              <a:latin typeface="Trebuchet MS"/>
              <a:cs typeface="Trebuchet MS"/>
            </a:rPr>
            <a:t>modernised </a:t>
          </a:r>
          <a:r>
            <a:rPr lang="en-GB" sz="1900" kern="1200" spc="-130" dirty="0">
              <a:latin typeface="Trebuchet MS"/>
              <a:cs typeface="Trebuchet MS"/>
            </a:rPr>
            <a:t>life</a:t>
          </a:r>
          <a:r>
            <a:rPr lang="en-GB" sz="1900" kern="1200" spc="-20" dirty="0">
              <a:latin typeface="Trebuchet MS"/>
              <a:cs typeface="Trebuchet MS"/>
            </a:rPr>
            <a:t> </a:t>
          </a:r>
          <a:r>
            <a:rPr lang="en-GB" sz="1900" kern="1200" spc="-45" dirty="0">
              <a:latin typeface="Trebuchet MS"/>
              <a:cs typeface="Trebuchet MS"/>
            </a:rPr>
            <a:t>for</a:t>
          </a:r>
          <a:r>
            <a:rPr lang="en-GB" sz="1900" kern="1200" spc="-90" dirty="0">
              <a:latin typeface="Trebuchet MS"/>
              <a:cs typeface="Trebuchet MS"/>
            </a:rPr>
            <a:t> </a:t>
          </a:r>
          <a:r>
            <a:rPr lang="en-GB" sz="1900" kern="1200" spc="-10" dirty="0">
              <a:latin typeface="Trebuchet MS"/>
              <a:cs typeface="Trebuchet MS"/>
            </a:rPr>
            <a:t>returnees.</a:t>
          </a:r>
          <a:endParaRPr lang="en-GB" sz="1900" kern="1200" dirty="0"/>
        </a:p>
      </dsp:txBody>
      <dsp:txXfrm rot="-5400000">
        <a:off x="1101089" y="1431300"/>
        <a:ext cx="6096488" cy="922617"/>
      </dsp:txXfrm>
    </dsp:sp>
    <dsp:sp modelId="{71AA42D9-C4AE-014B-92E5-9B3CB00882E9}">
      <dsp:nvSpPr>
        <dsp:cNvPr id="0" name=""/>
        <dsp:cNvSpPr/>
      </dsp:nvSpPr>
      <dsp:spPr>
        <a:xfrm rot="5400000">
          <a:off x="-235947" y="2995979"/>
          <a:ext cx="1572983" cy="11010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100" kern="1200" dirty="0"/>
        </a:p>
      </dsp:txBody>
      <dsp:txXfrm rot="-5400000">
        <a:off x="1" y="3310575"/>
        <a:ext cx="1101088" cy="471895"/>
      </dsp:txXfrm>
    </dsp:sp>
    <dsp:sp modelId="{4A25661E-5E48-EF41-95CE-5201CF18D5DB}">
      <dsp:nvSpPr>
        <dsp:cNvPr id="0" name=""/>
        <dsp:cNvSpPr/>
      </dsp:nvSpPr>
      <dsp:spPr>
        <a:xfrm rot="5400000">
          <a:off x="3663068" y="198052"/>
          <a:ext cx="1022439" cy="614639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900" b="1" kern="1200" spc="-55" dirty="0">
              <a:latin typeface="Arial"/>
              <a:cs typeface="Arial"/>
            </a:rPr>
            <a:t>Economic</a:t>
          </a:r>
          <a:r>
            <a:rPr lang="en-GB" sz="1900" b="1" kern="1200" spc="40" dirty="0">
              <a:latin typeface="Arial"/>
              <a:cs typeface="Arial"/>
            </a:rPr>
            <a:t> </a:t>
          </a:r>
          <a:r>
            <a:rPr lang="en-GB" sz="1900" b="1" kern="1200" spc="-35" dirty="0">
              <a:latin typeface="Arial"/>
              <a:cs typeface="Arial"/>
            </a:rPr>
            <a:t>Revival</a:t>
          </a:r>
          <a:r>
            <a:rPr lang="en-GB" sz="1900" kern="1200" spc="-35" dirty="0">
              <a:latin typeface="Arial"/>
              <a:cs typeface="Arial"/>
            </a:rPr>
            <a:t>:</a:t>
          </a:r>
          <a:r>
            <a:rPr lang="en-GB" sz="1900" kern="1200" spc="-80" dirty="0">
              <a:latin typeface="Arial"/>
              <a:cs typeface="Arial"/>
            </a:rPr>
            <a:t> </a:t>
          </a:r>
          <a:r>
            <a:rPr lang="en-GB" sz="1900" kern="1200" spc="-60" dirty="0">
              <a:latin typeface="Arial"/>
              <a:cs typeface="Arial"/>
            </a:rPr>
            <a:t>Reconstruction</a:t>
          </a:r>
          <a:r>
            <a:rPr lang="en-GB" sz="1900" kern="1200" spc="-75" dirty="0">
              <a:latin typeface="Arial"/>
              <a:cs typeface="Arial"/>
            </a:rPr>
            <a:t> </a:t>
          </a:r>
          <a:r>
            <a:rPr lang="en-GB" sz="1900" kern="1200" spc="-10" dirty="0">
              <a:latin typeface="Arial"/>
              <a:cs typeface="Arial"/>
            </a:rPr>
            <a:t>efforts </a:t>
          </a:r>
          <a:r>
            <a:rPr lang="en-GB" sz="1900" kern="1200" spc="-25" dirty="0">
              <a:latin typeface="Arial"/>
              <a:cs typeface="Arial"/>
            </a:rPr>
            <a:t>include</a:t>
          </a:r>
          <a:r>
            <a:rPr lang="en-GB" sz="1900" kern="1200" spc="-70" dirty="0">
              <a:latin typeface="Arial"/>
              <a:cs typeface="Arial"/>
            </a:rPr>
            <a:t> </a:t>
          </a:r>
          <a:r>
            <a:rPr lang="en-GB" sz="1900" kern="1200" dirty="0">
              <a:latin typeface="Arial"/>
              <a:cs typeface="Arial"/>
            </a:rPr>
            <a:t>building</a:t>
          </a:r>
          <a:r>
            <a:rPr lang="en-GB" sz="1900" kern="1200" spc="-50" dirty="0">
              <a:latin typeface="Arial"/>
              <a:cs typeface="Arial"/>
            </a:rPr>
            <a:t> </a:t>
          </a:r>
          <a:r>
            <a:rPr lang="en-GB" sz="1900" kern="1200" spc="-55" dirty="0">
              <a:latin typeface="Arial"/>
              <a:cs typeface="Arial"/>
            </a:rPr>
            <a:t>roads, </a:t>
          </a:r>
          <a:r>
            <a:rPr lang="en-GB" sz="1900" kern="1200" dirty="0">
              <a:latin typeface="Arial"/>
              <a:cs typeface="Arial"/>
            </a:rPr>
            <a:t>utilities,</a:t>
          </a:r>
          <a:r>
            <a:rPr lang="en-GB" sz="1900" kern="1200" spc="-75" dirty="0">
              <a:latin typeface="Arial"/>
              <a:cs typeface="Arial"/>
            </a:rPr>
            <a:t> </a:t>
          </a:r>
          <a:r>
            <a:rPr lang="en-GB" sz="1900" kern="1200" spc="-10" dirty="0">
              <a:latin typeface="Arial"/>
              <a:cs typeface="Arial"/>
            </a:rPr>
            <a:t>and</a:t>
          </a:r>
          <a:r>
            <a:rPr lang="en-GB" sz="1900" kern="1200" spc="-114" dirty="0">
              <a:latin typeface="Arial"/>
              <a:cs typeface="Arial"/>
            </a:rPr>
            <a:t> </a:t>
          </a:r>
          <a:r>
            <a:rPr lang="en-GB" sz="1900" kern="1200" spc="-20" dirty="0">
              <a:latin typeface="Arial"/>
              <a:cs typeface="Arial"/>
            </a:rPr>
            <a:t>housing</a:t>
          </a:r>
          <a:r>
            <a:rPr lang="en-GB" sz="1900" kern="1200" spc="-50" dirty="0">
              <a:latin typeface="Arial"/>
              <a:cs typeface="Arial"/>
            </a:rPr>
            <a:t> </a:t>
          </a:r>
          <a:r>
            <a:rPr lang="en-GB" sz="1900" kern="1200" spc="-25" dirty="0">
              <a:latin typeface="Arial"/>
              <a:cs typeface="Arial"/>
            </a:rPr>
            <a:t>to </a:t>
          </a:r>
          <a:r>
            <a:rPr lang="en-GB" sz="1900" kern="1200" spc="-35" dirty="0">
              <a:latin typeface="Arial"/>
              <a:cs typeface="Arial"/>
            </a:rPr>
            <a:t>rejuvenate</a:t>
          </a:r>
          <a:r>
            <a:rPr lang="en-GB" sz="1900" kern="1200" spc="-45" dirty="0">
              <a:latin typeface="Arial"/>
              <a:cs typeface="Arial"/>
            </a:rPr>
            <a:t> </a:t>
          </a:r>
          <a:r>
            <a:rPr lang="en-GB" sz="1900" kern="1200" spc="-35" dirty="0">
              <a:latin typeface="Arial"/>
              <a:cs typeface="Arial"/>
            </a:rPr>
            <a:t>local</a:t>
          </a:r>
          <a:r>
            <a:rPr lang="en-GB" sz="1900" kern="1200" spc="-75" dirty="0">
              <a:latin typeface="Arial"/>
              <a:cs typeface="Arial"/>
            </a:rPr>
            <a:t> </a:t>
          </a:r>
          <a:r>
            <a:rPr lang="en-GB" sz="1900" kern="1200" spc="-55" dirty="0">
              <a:latin typeface="Arial"/>
              <a:cs typeface="Arial"/>
            </a:rPr>
            <a:t>economies</a:t>
          </a:r>
          <a:r>
            <a:rPr lang="en-GB" sz="1900" kern="1200" spc="-5" dirty="0">
              <a:latin typeface="Arial"/>
              <a:cs typeface="Arial"/>
            </a:rPr>
            <a:t> </a:t>
          </a:r>
          <a:r>
            <a:rPr lang="en-GB" sz="1900" kern="1200" spc="-25" dirty="0">
              <a:latin typeface="Arial"/>
              <a:cs typeface="Arial"/>
            </a:rPr>
            <a:t>and</a:t>
          </a:r>
          <a:r>
            <a:rPr lang="en-GB" sz="1900" kern="1200" spc="-110" dirty="0">
              <a:latin typeface="Arial"/>
              <a:cs typeface="Arial"/>
            </a:rPr>
            <a:t> </a:t>
          </a:r>
          <a:r>
            <a:rPr lang="en-GB" sz="1900" kern="1200" spc="-20" dirty="0">
              <a:latin typeface="Arial"/>
              <a:cs typeface="Arial"/>
            </a:rPr>
            <a:t>improve</a:t>
          </a:r>
          <a:r>
            <a:rPr lang="en-GB" sz="1900" kern="1200" spc="-50" dirty="0">
              <a:latin typeface="Arial"/>
              <a:cs typeface="Arial"/>
            </a:rPr>
            <a:t> </a:t>
          </a:r>
          <a:r>
            <a:rPr lang="en-GB" sz="1900" kern="1200" spc="-10" dirty="0">
              <a:latin typeface="Arial"/>
              <a:cs typeface="Arial"/>
            </a:rPr>
            <a:t>living standards.</a:t>
          </a:r>
          <a:endParaRPr lang="en-GB" sz="1900" kern="1200" dirty="0"/>
        </a:p>
      </dsp:txBody>
      <dsp:txXfrm rot="-5400000">
        <a:off x="1101089" y="2809943"/>
        <a:ext cx="6096488" cy="922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521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680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964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62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499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0698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26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83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483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94064" y="4120896"/>
            <a:ext cx="408431" cy="39928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1C1C1C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12/18/24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87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00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1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9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108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80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82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88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12/18/24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53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rmenian.usc.edu" TargetMode="External"/><Relationship Id="rId4" Type="http://schemas.openxmlformats.org/officeDocument/2006/relationships/hyperlink" Target="http://www.cfr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2" name="object 2"/>
          <p:cNvPicPr/>
          <p:nvPr/>
        </p:nvPicPr>
        <p:blipFill>
          <a:blip r:embed="rId7" cstate="print"/>
          <a:srcRect t="7823" r="-3" b="1833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3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6049" y="4643049"/>
            <a:ext cx="12099598" cy="1075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342265"/>
            <a:r>
              <a:rPr lang="en-US" sz="5400" b="1" spc="-370" dirty="0">
                <a:solidFill>
                  <a:schemeClr val="bg1"/>
                </a:solidFill>
                <a:latin typeface="Copperplate" panose="02000504000000020004" pitchFamily="2" charset="77"/>
                <a:cs typeface="Arial"/>
              </a:rPr>
              <a:t>Introduction to Nagorno-Karabakh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62303A-0178-D201-954B-CECD33CFD371}"/>
              </a:ext>
            </a:extLst>
          </p:cNvPr>
          <p:cNvSpPr txBox="1"/>
          <p:nvPr/>
        </p:nvSpPr>
        <p:spPr>
          <a:xfrm>
            <a:off x="127056" y="6437273"/>
            <a:ext cx="119375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l-GR" dirty="0"/>
              <a:t>Αριστείδης Στεργίου ΑΜ 11230130         Δημήτρης Μυρογιάννης ΑΜ 11230078            Κυριακή Σιαμά ΑΜ 11230153</a:t>
            </a:r>
            <a:endParaRPr lang="en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9151" y="4401311"/>
            <a:ext cx="7101840" cy="245668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112" y="452718"/>
            <a:ext cx="7877000" cy="689932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75920">
              <a:lnSpc>
                <a:spcPct val="100000"/>
              </a:lnSpc>
              <a:spcBef>
                <a:spcPts val="100"/>
              </a:spcBef>
            </a:pPr>
            <a:r>
              <a:rPr sz="4400" spc="-250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2016</a:t>
            </a:r>
            <a:r>
              <a:rPr sz="4400" spc="1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400" spc="-260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Clash:</a:t>
            </a:r>
            <a:r>
              <a:rPr sz="4400" spc="-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400" spc="-27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</a:t>
            </a:r>
            <a:r>
              <a:rPr sz="4400" spc="-1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400" spc="-21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Four-</a:t>
            </a:r>
            <a:r>
              <a:rPr sz="4400" spc="-260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Day</a:t>
            </a:r>
            <a:r>
              <a:rPr sz="4400" spc="120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400" spc="-31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War</a:t>
            </a:r>
            <a:endParaRPr sz="4400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B1880F-94A9-90AD-BD2D-AF94B7F2A00E}"/>
              </a:ext>
            </a:extLst>
          </p:cNvPr>
          <p:cNvSpPr txBox="1"/>
          <p:nvPr/>
        </p:nvSpPr>
        <p:spPr>
          <a:xfrm>
            <a:off x="65428" y="1911561"/>
            <a:ext cx="3199019" cy="34163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3200" b="1" dirty="0">
                <a:solidFill>
                  <a:schemeClr val="tx1"/>
                </a:solidFill>
                <a:latin typeface="Aptos" panose="020F0502020204030204" pitchFamily="34" charset="0"/>
              </a:rPr>
              <a:t>Outbreak of Hostilities</a:t>
            </a:r>
          </a:p>
          <a:p>
            <a:pPr algn="l"/>
            <a:r>
              <a:rPr lang="en-GB" sz="3200" b="1" dirty="0">
                <a:solidFill>
                  <a:schemeClr val="tx1"/>
                </a:solidFill>
                <a:latin typeface="Aptos" panose="020F0502020204030204" pitchFamily="34" charset="0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Aptos" panose="020F0502020204030204" pitchFamily="34" charset="0"/>
              </a:rPr>
              <a:t>In April 2016, a large-scale conflict erupted over four days, marking the most violent escalation since1994.</a:t>
            </a:r>
            <a:endParaRPr lang="en-GR" sz="2400" dirty="0">
              <a:solidFill>
                <a:schemeClr val="tx1"/>
              </a:solidFill>
              <a:latin typeface="Aptos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13ED7-EC22-722B-FCA9-5ABF58F98C06}"/>
              </a:ext>
            </a:extLst>
          </p:cNvPr>
          <p:cNvSpPr txBox="1"/>
          <p:nvPr/>
        </p:nvSpPr>
        <p:spPr>
          <a:xfrm>
            <a:off x="8992981" y="2250116"/>
            <a:ext cx="3199019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Outcome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The conflict ended with a ceasefire but left tensions higher than ever, setting the stage for future confrontations 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21F704-295E-1A1D-DB23-C9E037B935A9}"/>
              </a:ext>
            </a:extLst>
          </p:cNvPr>
          <p:cNvSpPr txBox="1"/>
          <p:nvPr/>
        </p:nvSpPr>
        <p:spPr>
          <a:xfrm>
            <a:off x="4368695" y="1786831"/>
            <a:ext cx="3082752" cy="273921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Military Actions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The fighting included heavy artillery, tanks, and aerial drones , with significant casualties on both sides.</a:t>
            </a:r>
            <a:endParaRPr lang="en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92322" y="4401310"/>
            <a:ext cx="4402384" cy="24566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00" y="67907"/>
            <a:ext cx="9404723" cy="686085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76555">
              <a:lnSpc>
                <a:spcPct val="100000"/>
              </a:lnSpc>
              <a:spcBef>
                <a:spcPts val="100"/>
              </a:spcBef>
            </a:pPr>
            <a:r>
              <a:rPr sz="4000" i="1" spc="-10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2020</a:t>
            </a:r>
            <a:r>
              <a:rPr sz="4000" i="1" spc="-114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000" i="1" spc="-10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War:</a:t>
            </a:r>
            <a:r>
              <a:rPr sz="4000" i="1" spc="-114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000" i="1" spc="-7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The</a:t>
            </a:r>
            <a:r>
              <a:rPr sz="4000" i="1" spc="-14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000" i="1" spc="-35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Largest</a:t>
            </a:r>
            <a:r>
              <a:rPr sz="4000" i="1" spc="-80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000" i="1" spc="-90" dirty="0">
                <a:solidFill>
                  <a:srgbClr val="242424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Escalation</a:t>
            </a:r>
            <a:endParaRPr sz="4000" i="1" dirty="0"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4" name="object 4"/>
          <p:cNvSpPr txBox="1"/>
          <p:nvPr/>
        </p:nvSpPr>
        <p:spPr>
          <a:xfrm flipH="1">
            <a:off x="7761112" y="3266706"/>
            <a:ext cx="4219222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sng" spc="-330" dirty="0">
                <a:solidFill>
                  <a:schemeClr val="bg1"/>
                </a:solidFill>
                <a:latin typeface="Arial"/>
                <a:cs typeface="Arial"/>
              </a:rPr>
              <a:t>A</a:t>
            </a:r>
            <a:r>
              <a:rPr sz="2800" u="sng" spc="-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u="sng" spc="-40" dirty="0">
                <a:solidFill>
                  <a:schemeClr val="bg1"/>
                </a:solidFill>
                <a:latin typeface="Arial"/>
                <a:cs typeface="Arial"/>
              </a:rPr>
              <a:t>Turning</a:t>
            </a:r>
            <a:r>
              <a:rPr sz="2800" u="sng" spc="-5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u="sng" spc="-60" dirty="0">
                <a:solidFill>
                  <a:schemeClr val="bg1"/>
                </a:solidFill>
                <a:latin typeface="Arial"/>
                <a:cs typeface="Arial"/>
              </a:rPr>
              <a:t>Point</a:t>
            </a:r>
            <a:r>
              <a:rPr sz="2800" u="sng" spc="-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chemeClr val="bg1"/>
                </a:solidFill>
                <a:latin typeface="Arial"/>
                <a:cs typeface="Arial"/>
              </a:rPr>
              <a:t>in</a:t>
            </a:r>
            <a:r>
              <a:rPr sz="2800" u="sng" spc="-7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u="sng" dirty="0">
                <a:solidFill>
                  <a:schemeClr val="bg1"/>
                </a:solidFill>
                <a:latin typeface="Arial"/>
                <a:cs typeface="Arial"/>
              </a:rPr>
              <a:t>the</a:t>
            </a:r>
            <a:r>
              <a:rPr sz="2800" u="sng" spc="-75" dirty="0">
                <a:solidFill>
                  <a:schemeClr val="bg1"/>
                </a:solidFill>
                <a:latin typeface="Arial"/>
                <a:cs typeface="Arial"/>
              </a:rPr>
              <a:t> Nagorno-</a:t>
            </a:r>
            <a:r>
              <a:rPr sz="2800" u="sng" spc="-65" dirty="0">
                <a:solidFill>
                  <a:schemeClr val="bg1"/>
                </a:solidFill>
                <a:latin typeface="Arial"/>
                <a:cs typeface="Arial"/>
              </a:rPr>
              <a:t>Karabakh</a:t>
            </a:r>
            <a:r>
              <a:rPr sz="2800" u="sng" spc="-10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chemeClr val="bg1"/>
                </a:solidFill>
                <a:latin typeface="Arial"/>
                <a:cs typeface="Arial"/>
              </a:rPr>
              <a:t>Conflict</a:t>
            </a:r>
            <a:endParaRPr sz="2800" u="sng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4D9232F-7EE4-3201-E388-6036B2630A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241421"/>
              </p:ext>
            </p:extLst>
          </p:nvPr>
        </p:nvGraphicFramePr>
        <p:xfrm>
          <a:off x="-1648772" y="1424609"/>
          <a:ext cx="10247629" cy="54333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rrow: Right 4">
            <a:extLst>
              <a:ext uri="{FF2B5EF4-FFF2-40B4-BE49-F238E27FC236}">
                <a16:creationId xmlns:a16="http://schemas.microsoft.com/office/drawing/2014/main" id="{00D8A07D-DA27-817D-FFDC-4C6A4FC6DD0A}"/>
              </a:ext>
            </a:extLst>
          </p:cNvPr>
          <p:cNvSpPr/>
          <p:nvPr/>
        </p:nvSpPr>
        <p:spPr>
          <a:xfrm>
            <a:off x="-206161" y="1794312"/>
            <a:ext cx="1391493" cy="6892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F7F3174-FE5E-DC72-01A1-77DF636D8E70}"/>
              </a:ext>
            </a:extLst>
          </p:cNvPr>
          <p:cNvSpPr/>
          <p:nvPr/>
        </p:nvSpPr>
        <p:spPr>
          <a:xfrm>
            <a:off x="-206162" y="3796682"/>
            <a:ext cx="1391493" cy="6892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C0BE342D-230C-B133-D0AC-07B80915D766}"/>
              </a:ext>
            </a:extLst>
          </p:cNvPr>
          <p:cNvSpPr/>
          <p:nvPr/>
        </p:nvSpPr>
        <p:spPr>
          <a:xfrm>
            <a:off x="-206163" y="5799052"/>
            <a:ext cx="1391493" cy="6892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"/>
            <a:ext cx="3543299" cy="68579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000CED-4FCC-7ABA-A2D3-2FED7FA14554}"/>
              </a:ext>
            </a:extLst>
          </p:cNvPr>
          <p:cNvSpPr txBox="1"/>
          <p:nvPr/>
        </p:nvSpPr>
        <p:spPr>
          <a:xfrm>
            <a:off x="4260865" y="362757"/>
            <a:ext cx="609461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/>
              <a:t>Regional Instability and International Relations</a:t>
            </a:r>
          </a:p>
          <a:p>
            <a:endParaRPr lang="en-GR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A5571-17B9-8890-827B-729766149AE7}"/>
              </a:ext>
            </a:extLst>
          </p:cNvPr>
          <p:cNvSpPr txBox="1"/>
          <p:nvPr/>
        </p:nvSpPr>
        <p:spPr>
          <a:xfrm>
            <a:off x="10000013" y="362757"/>
            <a:ext cx="18288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1800" i="1" u="sng" dirty="0">
                <a:solidFill>
                  <a:schemeClr val="tx1"/>
                </a:solidFill>
              </a:rPr>
              <a:t>Roles of Russia, Turkey, EU, and USA</a:t>
            </a:r>
            <a:endParaRPr lang="en-GR" i="1" u="sng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6CFEB4-895C-814B-2577-578F62E86EF6}"/>
              </a:ext>
            </a:extLst>
          </p:cNvPr>
          <p:cNvSpPr txBox="1"/>
          <p:nvPr/>
        </p:nvSpPr>
        <p:spPr>
          <a:xfrm>
            <a:off x="3483192" y="2087463"/>
            <a:ext cx="6688542" cy="47705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endParaRPr lang="en-GB" sz="2400" u="sng" dirty="0">
              <a:solidFill>
                <a:schemeClr val="tx1"/>
              </a:solidFill>
            </a:endParaRPr>
          </a:p>
          <a:p>
            <a:pPr algn="l"/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sz="2000" dirty="0">
                <a:solidFill>
                  <a:schemeClr val="tx1"/>
                </a:solidFill>
              </a:rPr>
              <a:t>Russia, a traditional ally of Armenia, maintains peacekeeping forces inNagorno-Karabakh but faces challenges to its influence.</a:t>
            </a: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 Turkey has provided significant military and political backing to Azerbaijan, reshaping the regional balance of power.</a:t>
            </a: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endParaRPr lang="en-GB" sz="2000" dirty="0">
              <a:solidFill>
                <a:schemeClr val="tx1"/>
              </a:solidFill>
            </a:endParaRPr>
          </a:p>
          <a:p>
            <a:pPr algn="l"/>
            <a:r>
              <a:rPr lang="en-GB" sz="2000" dirty="0">
                <a:solidFill>
                  <a:schemeClr val="tx1"/>
                </a:solidFill>
              </a:rPr>
              <a:t>The EU and the USA call for peaceful solutions, offer humanitarian aid, and facilitate dialogue between Armenia and Azerbaijan</a:t>
            </a:r>
            <a:endParaRPr lang="en-GR" sz="20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8E100F-BFBA-13D6-3CF4-6FC08C63B66A}"/>
              </a:ext>
            </a:extLst>
          </p:cNvPr>
          <p:cNvSpPr txBox="1"/>
          <p:nvPr/>
        </p:nvSpPr>
        <p:spPr>
          <a:xfrm>
            <a:off x="10396699" y="2474893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Russia's Role</a:t>
            </a:r>
            <a:endParaRPr lang="en-GR" sz="2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85DDCF-E125-732C-0739-FEA940D4C285}"/>
              </a:ext>
            </a:extLst>
          </p:cNvPr>
          <p:cNvSpPr txBox="1"/>
          <p:nvPr/>
        </p:nvSpPr>
        <p:spPr>
          <a:xfrm>
            <a:off x="10231841" y="3861989"/>
            <a:ext cx="21585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>
                <a:solidFill>
                  <a:schemeClr val="tx1"/>
                </a:solidFill>
              </a:rPr>
              <a:t>Turkey's Support for Azerbaijan</a:t>
            </a:r>
          </a:p>
          <a:p>
            <a:pPr algn="l"/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5AF1A-F742-E285-846F-6196F3FAD594}"/>
              </a:ext>
            </a:extLst>
          </p:cNvPr>
          <p:cNvSpPr txBox="1"/>
          <p:nvPr/>
        </p:nvSpPr>
        <p:spPr>
          <a:xfrm>
            <a:off x="10231841" y="5641200"/>
            <a:ext cx="2158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800" b="1" dirty="0">
                <a:solidFill>
                  <a:schemeClr val="tx1"/>
                </a:solidFill>
              </a:rPr>
              <a:t>Western Diplomacy</a:t>
            </a:r>
            <a:endParaRPr lang="en-GR" sz="2800" b="1" dirty="0"/>
          </a:p>
        </p:txBody>
      </p:sp>
      <p:sp>
        <p:nvSpPr>
          <p:cNvPr id="14" name="Arrow: Curved Down 13">
            <a:extLst>
              <a:ext uri="{FF2B5EF4-FFF2-40B4-BE49-F238E27FC236}">
                <a16:creationId xmlns:a16="http://schemas.microsoft.com/office/drawing/2014/main" id="{66CE7ED6-A41D-149F-ED97-ED09EC272B74}"/>
              </a:ext>
            </a:extLst>
          </p:cNvPr>
          <p:cNvSpPr/>
          <p:nvPr/>
        </p:nvSpPr>
        <p:spPr>
          <a:xfrm>
            <a:off x="9293638" y="1735343"/>
            <a:ext cx="1412749" cy="849774"/>
          </a:xfrm>
          <a:prstGeom prst="curvedDownArrow">
            <a:avLst>
              <a:gd name="adj1" fmla="val 25000"/>
              <a:gd name="adj2" fmla="val 55665"/>
              <a:gd name="adj3" fmla="val 4377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16" name="Arrow: Curved Down 15">
            <a:extLst>
              <a:ext uri="{FF2B5EF4-FFF2-40B4-BE49-F238E27FC236}">
                <a16:creationId xmlns:a16="http://schemas.microsoft.com/office/drawing/2014/main" id="{07968F2D-C456-D7CA-40A2-3573B721B8B6}"/>
              </a:ext>
            </a:extLst>
          </p:cNvPr>
          <p:cNvSpPr/>
          <p:nvPr/>
        </p:nvSpPr>
        <p:spPr>
          <a:xfrm>
            <a:off x="9293637" y="3018106"/>
            <a:ext cx="1412749" cy="849774"/>
          </a:xfrm>
          <a:prstGeom prst="curvedDownArrow">
            <a:avLst>
              <a:gd name="adj1" fmla="val 25000"/>
              <a:gd name="adj2" fmla="val 55665"/>
              <a:gd name="adj3" fmla="val 4377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9053E691-B34A-4294-60A8-216AC1B11305}"/>
              </a:ext>
            </a:extLst>
          </p:cNvPr>
          <p:cNvSpPr/>
          <p:nvPr/>
        </p:nvSpPr>
        <p:spPr>
          <a:xfrm>
            <a:off x="9275836" y="4900071"/>
            <a:ext cx="1412749" cy="849774"/>
          </a:xfrm>
          <a:prstGeom prst="curvedDownArrow">
            <a:avLst>
              <a:gd name="adj1" fmla="val 25000"/>
              <a:gd name="adj2" fmla="val 55665"/>
              <a:gd name="adj3" fmla="val 43775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85667" y="1"/>
            <a:ext cx="4106333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F47B6D-472F-3092-AC33-4C582441DBD1}"/>
              </a:ext>
            </a:extLst>
          </p:cNvPr>
          <p:cNvSpPr txBox="1"/>
          <p:nvPr/>
        </p:nvSpPr>
        <p:spPr>
          <a:xfrm>
            <a:off x="409223" y="136980"/>
            <a:ext cx="8085666" cy="723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Humanitarian Consequences </a:t>
            </a:r>
            <a:endParaRPr lang="en-GR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CA6C46-BD71-9D22-B238-E4FCDB4F8B4C}"/>
              </a:ext>
            </a:extLst>
          </p:cNvPr>
          <p:cNvSpPr txBox="1"/>
          <p:nvPr/>
        </p:nvSpPr>
        <p:spPr>
          <a:xfrm>
            <a:off x="8240889" y="3305391"/>
            <a:ext cx="3795889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u="sng" dirty="0"/>
              <a:t>Impact on Displaced Populations</a:t>
            </a:r>
            <a:endParaRPr lang="en-GR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41C6F4-5113-3C67-6E7C-A5EC0B2F8D3A}"/>
              </a:ext>
            </a:extLst>
          </p:cNvPr>
          <p:cNvSpPr txBox="1"/>
          <p:nvPr/>
        </p:nvSpPr>
        <p:spPr>
          <a:xfrm>
            <a:off x="26091" y="1459422"/>
            <a:ext cx="8059576" cy="12618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chemeClr val="tx1"/>
                </a:solidFill>
              </a:rPr>
              <a:t>Mass Displacement</a:t>
            </a:r>
          </a:p>
          <a:p>
            <a:r>
              <a:rPr lang="en-GB" sz="2400" dirty="0">
                <a:solidFill>
                  <a:schemeClr val="tx1"/>
                </a:solidFill>
              </a:rPr>
              <a:t>Over 100,000 ethnic Armenians have fled Nagorno-Karabakh to Armenia, facing severe hardships.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77532B-380B-C793-43C8-BAE03F190187}"/>
              </a:ext>
            </a:extLst>
          </p:cNvPr>
          <p:cNvSpPr txBox="1"/>
          <p:nvPr/>
        </p:nvSpPr>
        <p:spPr>
          <a:xfrm>
            <a:off x="26091" y="3429000"/>
            <a:ext cx="8059576" cy="126188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chemeClr val="tx1"/>
                </a:solidFill>
              </a:rPr>
              <a:t>Living Conditions</a:t>
            </a:r>
          </a:p>
          <a:p>
            <a:r>
              <a:rPr lang="en-GB" sz="2400" dirty="0">
                <a:solidFill>
                  <a:schemeClr val="tx1"/>
                </a:solidFill>
              </a:rPr>
              <a:t>Displaced individuals face food, medicine, and shelter shortages as aid organisations attempt to meet needs .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E15AF7-2EAB-D3C6-9B53-57547E13882A}"/>
              </a:ext>
            </a:extLst>
          </p:cNvPr>
          <p:cNvSpPr txBox="1"/>
          <p:nvPr/>
        </p:nvSpPr>
        <p:spPr>
          <a:xfrm>
            <a:off x="1382" y="5187232"/>
            <a:ext cx="7923418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u="sng" dirty="0">
                <a:solidFill>
                  <a:schemeClr val="tx1"/>
                </a:solidFill>
              </a:rPr>
              <a:t>Red Cross Assistance</a:t>
            </a:r>
          </a:p>
          <a:p>
            <a:r>
              <a:rPr lang="en-GB" sz="2400" dirty="0">
                <a:solidFill>
                  <a:schemeClr val="tx1"/>
                </a:solidFill>
              </a:rPr>
              <a:t>The International Committee of the Red Cross has been active in providing relief, yet the scope of need is overwhelming</a:t>
            </a:r>
            <a:endParaRPr lang="en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9556" y="80440"/>
            <a:ext cx="3908776" cy="5429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BA78A6-69EE-C9FA-96B7-C2CB044E932B}"/>
              </a:ext>
            </a:extLst>
          </p:cNvPr>
          <p:cNvSpPr txBox="1"/>
          <p:nvPr/>
        </p:nvSpPr>
        <p:spPr>
          <a:xfrm>
            <a:off x="0" y="12078"/>
            <a:ext cx="672797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2023 Ceasefire and Current Status </a:t>
            </a:r>
            <a:endParaRPr lang="en-GR" sz="4000" b="1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FE904B-C4D8-81F7-7511-6C1558B487AE}"/>
              </a:ext>
            </a:extLst>
          </p:cNvPr>
          <p:cNvSpPr txBox="1"/>
          <p:nvPr/>
        </p:nvSpPr>
        <p:spPr>
          <a:xfrm>
            <a:off x="216773" y="5287805"/>
            <a:ext cx="288256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u="sng" dirty="0">
                <a:solidFill>
                  <a:schemeClr val="tx1"/>
                </a:solidFill>
              </a:rPr>
              <a:t>Overview of Recent Ceasefire Agreement</a:t>
            </a:r>
            <a:endParaRPr lang="en-GR" sz="2400" b="1" u="sng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2B24D8-9D5A-E447-DE54-0288A30571C9}"/>
              </a:ext>
            </a:extLst>
          </p:cNvPr>
          <p:cNvSpPr txBox="1"/>
          <p:nvPr/>
        </p:nvSpPr>
        <p:spPr>
          <a:xfrm>
            <a:off x="481422" y="3071843"/>
            <a:ext cx="6246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R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4184E9-4CCC-3557-9D31-594159D549E7}"/>
              </a:ext>
            </a:extLst>
          </p:cNvPr>
          <p:cNvSpPr txBox="1"/>
          <p:nvPr/>
        </p:nvSpPr>
        <p:spPr>
          <a:xfrm>
            <a:off x="717868" y="4742470"/>
            <a:ext cx="62465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R" dirty="0">
              <a:solidFill>
                <a:schemeClr val="tx1"/>
              </a:solidFill>
            </a:endParaRP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F0E3BB33-059D-03DC-ED8E-F24A521F20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0337209"/>
              </p:ext>
            </p:extLst>
          </p:nvPr>
        </p:nvGraphicFramePr>
        <p:xfrm>
          <a:off x="358526" y="369866"/>
          <a:ext cx="10175418" cy="691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rcRect t="36970" r="2779"/>
          <a:stretch/>
        </p:blipFill>
        <p:spPr>
          <a:xfrm>
            <a:off x="7247488" y="3528794"/>
            <a:ext cx="4944511" cy="332920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11545889" cy="149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24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Azerbaijan's</a:t>
            </a:r>
            <a:r>
              <a:rPr sz="4800" spc="12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800" spc="-22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Reconstruction</a:t>
            </a:r>
            <a:r>
              <a:rPr sz="4800" spc="-35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800" spc="-204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and</a:t>
            </a:r>
            <a:r>
              <a:rPr sz="4800" spc="-14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800" spc="-28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Resettlement</a:t>
            </a:r>
            <a:r>
              <a:rPr sz="4800" spc="2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sz="4800" spc="-26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Efforts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5141" y="2709333"/>
            <a:ext cx="5609220" cy="2633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1630" marR="3111500" indent="-146050">
              <a:lnSpc>
                <a:spcPct val="85500"/>
              </a:lnSpc>
              <a:buChar char="•"/>
              <a:tabLst>
                <a:tab pos="341630" algn="l"/>
                <a:tab pos="346075" algn="l"/>
              </a:tabLst>
            </a:pPr>
            <a:endParaRPr sz="205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0797BC-61B9-0214-C5AE-74B51C278789}"/>
              </a:ext>
            </a:extLst>
          </p:cNvPr>
          <p:cNvSpPr txBox="1"/>
          <p:nvPr/>
        </p:nvSpPr>
        <p:spPr>
          <a:xfrm>
            <a:off x="8445987" y="2820908"/>
            <a:ext cx="35313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u="sng" spc="-130" dirty="0" err="1">
                <a:solidFill>
                  <a:schemeClr val="tx1"/>
                </a:solidFill>
                <a:latin typeface="Trebuchet MS"/>
                <a:cs typeface="Trebuchet MS"/>
              </a:rPr>
              <a:t>Revitalizing</a:t>
            </a:r>
            <a:r>
              <a:rPr lang="en-GB" sz="2000" u="sng" spc="-1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u="sng" spc="-70" dirty="0">
                <a:solidFill>
                  <a:schemeClr val="tx1"/>
                </a:solidFill>
                <a:latin typeface="Trebuchet MS"/>
                <a:cs typeface="Trebuchet MS"/>
              </a:rPr>
              <a:t>Abandoned</a:t>
            </a:r>
            <a:r>
              <a:rPr lang="en-GB" sz="2000" u="sng" spc="-3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u="sng" spc="-114" dirty="0">
                <a:solidFill>
                  <a:schemeClr val="tx1"/>
                </a:solidFill>
                <a:latin typeface="Trebuchet MS"/>
                <a:cs typeface="Trebuchet MS"/>
              </a:rPr>
              <a:t>Villages</a:t>
            </a:r>
            <a:r>
              <a:rPr lang="en-GB" sz="2000" u="sng" spc="-7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u="sng" spc="-70" dirty="0">
                <a:solidFill>
                  <a:schemeClr val="tx1"/>
                </a:solidFill>
                <a:latin typeface="Trebuchet MS"/>
                <a:cs typeface="Trebuchet MS"/>
              </a:rPr>
              <a:t>and</a:t>
            </a:r>
            <a:r>
              <a:rPr lang="en-GB" sz="2000" u="sng" spc="-114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u="sng" spc="-60" dirty="0">
                <a:solidFill>
                  <a:schemeClr val="tx1"/>
                </a:solidFill>
                <a:latin typeface="Trebuchet MS"/>
                <a:cs typeface="Trebuchet MS"/>
              </a:rPr>
              <a:t>Supporting</a:t>
            </a:r>
            <a:r>
              <a:rPr lang="en-GB" sz="2000" u="sng" spc="110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u="sng" spc="-170" dirty="0">
                <a:solidFill>
                  <a:schemeClr val="tx1"/>
                </a:solidFill>
                <a:latin typeface="Trebuchet MS"/>
                <a:cs typeface="Trebuchet MS"/>
              </a:rPr>
              <a:t>Azeri</a:t>
            </a:r>
            <a:r>
              <a:rPr lang="en-GB" sz="2000" u="sng" spc="-15" dirty="0">
                <a:solidFill>
                  <a:schemeClr val="tx1"/>
                </a:solidFill>
                <a:latin typeface="Trebuchet MS"/>
                <a:cs typeface="Trebuchet MS"/>
              </a:rPr>
              <a:t> </a:t>
            </a:r>
            <a:r>
              <a:rPr lang="en-GB" sz="2000" u="sng" spc="-80" dirty="0">
                <a:solidFill>
                  <a:schemeClr val="tx1"/>
                </a:solidFill>
                <a:latin typeface="Trebuchet MS"/>
                <a:cs typeface="Trebuchet MS"/>
              </a:rPr>
              <a:t>Returnees</a:t>
            </a:r>
            <a:endParaRPr lang="en-GB" sz="2000" u="sng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6BD650-7F17-7728-58C8-2BD2C0DF7BAE}"/>
              </a:ext>
            </a:extLst>
          </p:cNvPr>
          <p:cNvSpPr txBox="1"/>
          <p:nvPr/>
        </p:nvSpPr>
        <p:spPr>
          <a:xfrm>
            <a:off x="3118556" y="2967334"/>
            <a:ext cx="3132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R" dirty="0">
              <a:solidFill>
                <a:schemeClr val="bg1"/>
              </a:solidFill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FF23BD6-01F6-E594-AFE6-506B4B80D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6925924"/>
              </p:ext>
            </p:extLst>
          </p:nvPr>
        </p:nvGraphicFramePr>
        <p:xfrm>
          <a:off x="1" y="2522238"/>
          <a:ext cx="7247488" cy="433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72DB355-FB7A-130B-3429-8CB6E4F85AA5}"/>
              </a:ext>
            </a:extLst>
          </p:cNvPr>
          <p:cNvSpPr txBox="1"/>
          <p:nvPr/>
        </p:nvSpPr>
        <p:spPr>
          <a:xfrm>
            <a:off x="4565404" y="1333725"/>
            <a:ext cx="6094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u="sng" dirty="0">
                <a:solidFill>
                  <a:schemeClr val="tx1"/>
                </a:solidFill>
              </a:rPr>
              <a:t>The Path to a Lasting Peace</a:t>
            </a:r>
            <a:endParaRPr lang="en-GR" sz="3200" b="1" u="sng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05A8D-0C1C-E1C0-480D-E78B1A226613}"/>
              </a:ext>
            </a:extLst>
          </p:cNvPr>
          <p:cNvSpPr txBox="1"/>
          <p:nvPr/>
        </p:nvSpPr>
        <p:spPr>
          <a:xfrm>
            <a:off x="592667" y="408001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chemeClr val="tx1"/>
                </a:solidFill>
              </a:rPr>
              <a:t>Conclusion</a:t>
            </a:r>
            <a:endParaRPr lang="en-GR" sz="54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B872E5-D3D9-228D-60B1-D4D79C74F630}"/>
              </a:ext>
            </a:extLst>
          </p:cNvPr>
          <p:cNvSpPr txBox="1"/>
          <p:nvPr/>
        </p:nvSpPr>
        <p:spPr>
          <a:xfrm>
            <a:off x="261671" y="2782669"/>
            <a:ext cx="3866444" cy="264687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Regional Impact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conflict remains a significant challenge for the stability and development of the Caucasus region.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10CDD5-788F-B24F-D53C-B2D2EBCA25D3}"/>
              </a:ext>
            </a:extLst>
          </p:cNvPr>
          <p:cNvSpPr txBox="1"/>
          <p:nvPr/>
        </p:nvSpPr>
        <p:spPr>
          <a:xfrm>
            <a:off x="4565404" y="2782669"/>
            <a:ext cx="3209971" cy="344709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Humanitarian Urgency 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Addressing the humanitarian crisis and providing aid for displaced populations is an immediate priority.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9B9753-2B6A-932A-28DC-21ADE6619FE9}"/>
              </a:ext>
            </a:extLst>
          </p:cNvPr>
          <p:cNvSpPr txBox="1"/>
          <p:nvPr/>
        </p:nvSpPr>
        <p:spPr>
          <a:xfrm>
            <a:off x="8212665" y="2644169"/>
            <a:ext cx="3534833" cy="38164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/>
                </a:solidFill>
              </a:rPr>
              <a:t>Call for Durable Peace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The international community continues to press for a peaceful resolution that addresses underlying ethnic and political tensions</a:t>
            </a:r>
            <a:endParaRPr lang="en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157" y="4629149"/>
            <a:ext cx="2832691" cy="10858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250" y="0"/>
            <a:ext cx="3133725" cy="3381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418C61-7133-9C12-6C90-75C71E217E7C}"/>
              </a:ext>
            </a:extLst>
          </p:cNvPr>
          <p:cNvSpPr txBox="1"/>
          <p:nvPr/>
        </p:nvSpPr>
        <p:spPr>
          <a:xfrm>
            <a:off x="3414198" y="179313"/>
            <a:ext cx="892453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b="1" dirty="0"/>
              <a:t>References and Sources</a:t>
            </a:r>
          </a:p>
          <a:p>
            <a:r>
              <a:rPr lang="en-GB" sz="4400" b="1" dirty="0"/>
              <a:t> supporting Information for the Armenia-Azerbaijan Conflict</a:t>
            </a:r>
            <a:endParaRPr lang="en-GR" sz="4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2CC61F-EF56-054E-55AF-5B3EADDDF126}"/>
              </a:ext>
            </a:extLst>
          </p:cNvPr>
          <p:cNvSpPr txBox="1"/>
          <p:nvPr/>
        </p:nvSpPr>
        <p:spPr>
          <a:xfrm>
            <a:off x="3483763" y="2302971"/>
            <a:ext cx="848808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l-GR" sz="2400" b="1" dirty="0"/>
              <a:t>Βιβλιογραφία</a:t>
            </a:r>
            <a:r>
              <a:rPr lang="el-GR" sz="2400" dirty="0"/>
              <a:t>:</a:t>
            </a:r>
          </a:p>
          <a:p>
            <a:pPr algn="l"/>
            <a:r>
              <a:rPr lang="en-GB" sz="2400" dirty="0"/>
              <a:t>Global Conflict Tracker- “Nagorno-Karabakh Conflict” </a:t>
            </a:r>
            <a:r>
              <a:rPr lang="en-GB" sz="2400" dirty="0" err="1">
                <a:hlinkClick r:id="rId4"/>
              </a:rPr>
              <a:t>www.cfr.org</a:t>
            </a:r>
            <a:endParaRPr lang="el-GR" sz="2400" dirty="0"/>
          </a:p>
          <a:p>
            <a:pPr algn="l"/>
            <a:endParaRPr lang="en-GB" sz="2400" dirty="0"/>
          </a:p>
          <a:p>
            <a:pPr algn="l"/>
            <a:r>
              <a:rPr lang="el-GR" sz="2400" dirty="0"/>
              <a:t>«</a:t>
            </a:r>
            <a:r>
              <a:rPr lang="en-GB" sz="2400" dirty="0"/>
              <a:t>Conflict in Nagorno-Karabakh, Abkhazia and South Ossetia: a legal appraisal</a:t>
            </a:r>
            <a:r>
              <a:rPr lang="el-GR" sz="2400" dirty="0"/>
              <a:t>»</a:t>
            </a:r>
            <a:r>
              <a:rPr lang="en-GB" sz="2400" dirty="0"/>
              <a:t> </a:t>
            </a:r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USC </a:t>
            </a:r>
            <a:r>
              <a:rPr lang="en-GB" sz="2400" dirty="0" err="1"/>
              <a:t>Institude</a:t>
            </a:r>
            <a:r>
              <a:rPr lang="en-GB" sz="2400" dirty="0"/>
              <a:t> of Armenian Studies- “The May 1994 Ceasefire and How it came about” </a:t>
            </a:r>
          </a:p>
          <a:p>
            <a:pPr algn="l"/>
            <a:r>
              <a:rPr lang="en-GB" sz="2400" dirty="0" err="1">
                <a:hlinkClick r:id="rId5"/>
              </a:rPr>
              <a:t>www.armenian.usc.edu</a:t>
            </a:r>
            <a:endParaRPr lang="en-GB" sz="2400" dirty="0"/>
          </a:p>
          <a:p>
            <a:pPr algn="l"/>
            <a:endParaRPr lang="en-GB" sz="2400" dirty="0"/>
          </a:p>
          <a:p>
            <a:pPr algn="l"/>
            <a:r>
              <a:rPr lang="en-GB" sz="2400" dirty="0"/>
              <a:t>Nagorno-Karabakh’s Petition to Nikita Khrushchev</a:t>
            </a:r>
          </a:p>
          <a:p>
            <a:pPr algn="l"/>
            <a:endParaRPr lang="el-GR" sz="2400" dirty="0"/>
          </a:p>
          <a:p>
            <a:pPr algn="l"/>
            <a:endParaRPr lang="el-GR" sz="2400" dirty="0"/>
          </a:p>
          <a:p>
            <a:pPr algn="l"/>
            <a:endParaRPr lang="en-GR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FE3D5C-4CDB-52FB-6900-AE9100929756}"/>
              </a:ext>
            </a:extLst>
          </p:cNvPr>
          <p:cNvSpPr txBox="1"/>
          <p:nvPr/>
        </p:nvSpPr>
        <p:spPr>
          <a:xfrm>
            <a:off x="366505" y="3429000"/>
            <a:ext cx="29209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u="sng" dirty="0"/>
              <a:t>Geographical context:</a:t>
            </a:r>
          </a:p>
          <a:p>
            <a:pPr algn="l"/>
            <a:r>
              <a:rPr lang="en-GB" sz="2400" dirty="0"/>
              <a:t>Nagorno- Karabakh is a mountainous region in the South Caucasus, located between Armenia, Azerbaijan and Iran</a:t>
            </a:r>
            <a:endParaRPr lang="en-GR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7B241-1542-1634-77CF-22B1BCAB6C92}"/>
              </a:ext>
            </a:extLst>
          </p:cNvPr>
          <p:cNvSpPr txBox="1"/>
          <p:nvPr/>
        </p:nvSpPr>
        <p:spPr>
          <a:xfrm>
            <a:off x="4478420" y="2375926"/>
            <a:ext cx="29209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u="sng" dirty="0"/>
              <a:t>Population</a:t>
            </a:r>
            <a:r>
              <a:rPr lang="en-GB" sz="2400" dirty="0"/>
              <a:t>:</a:t>
            </a:r>
          </a:p>
          <a:p>
            <a:pPr algn="l"/>
            <a:r>
              <a:rPr lang="en-GB" sz="2400" dirty="0"/>
              <a:t>Historically inhabited predominantly by Armenias with a significant Azeri minority</a:t>
            </a:r>
            <a:endParaRPr lang="en-GR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EDC254-AE96-3AC0-7B04-911583E9EBE3}"/>
              </a:ext>
            </a:extLst>
          </p:cNvPr>
          <p:cNvSpPr txBox="1"/>
          <p:nvPr/>
        </p:nvSpPr>
        <p:spPr>
          <a:xfrm>
            <a:off x="8590335" y="3705803"/>
            <a:ext cx="29209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u="sng" dirty="0"/>
              <a:t>Early Historical Background:</a:t>
            </a:r>
          </a:p>
          <a:p>
            <a:pPr algn="l"/>
            <a:r>
              <a:rPr lang="en-GB" sz="2400" dirty="0"/>
              <a:t>The region’s tensions trace back to the dissolution of the Russian Empire.</a:t>
            </a:r>
            <a:endParaRPr lang="en-GR" sz="2400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E502711A-CF91-22C0-1DBD-E1C37DC121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46111" y="474541"/>
            <a:ext cx="9404723" cy="167481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DLaM Display" panose="020F0502020204030204" pitchFamily="34" charset="0"/>
                <a:cs typeface="Arial"/>
              </a:rPr>
              <a:t>A Region of Geopolitical importance </a:t>
            </a:r>
            <a:endParaRPr sz="5400" b="1" spc="-370" dirty="0">
              <a:solidFill>
                <a:schemeClr val="bg1"/>
              </a:solidFill>
              <a:latin typeface="ADLaM Display" panose="020F0502020204030204" pitchFamily="34" charset="0"/>
              <a:cs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7ACE60-FD65-7B6A-5DB6-EEB25D372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8382" y="0"/>
            <a:ext cx="2673618" cy="267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0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723888"/>
            <a:ext cx="12192000" cy="13411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2375" y="2011911"/>
            <a:ext cx="4206876" cy="4240340"/>
          </a:xfrm>
          <a:prstGeom prst="rect">
            <a:avLst/>
          </a:prstGeom>
        </p:spPr>
      </p:pic>
      <p:sp>
        <p:nvSpPr>
          <p:cNvPr id="40" name="object 40"/>
          <p:cNvSpPr txBox="1">
            <a:spLocks noGrp="1"/>
          </p:cNvSpPr>
          <p:nvPr>
            <p:ph type="title"/>
          </p:nvPr>
        </p:nvSpPr>
        <p:spPr>
          <a:xfrm>
            <a:off x="646111" y="103122"/>
            <a:ext cx="9783764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9250">
              <a:lnSpc>
                <a:spcPct val="100000"/>
              </a:lnSpc>
              <a:spcBef>
                <a:spcPts val="100"/>
              </a:spcBef>
            </a:pPr>
            <a:r>
              <a:rPr sz="6000" spc="-300" dirty="0">
                <a:solidFill>
                  <a:schemeClr val="tx1"/>
                </a:solidFill>
              </a:rPr>
              <a:t>Soviet</a:t>
            </a:r>
            <a:r>
              <a:rPr sz="6000" spc="-65" dirty="0">
                <a:solidFill>
                  <a:schemeClr val="tx1"/>
                </a:solidFill>
              </a:rPr>
              <a:t> </a:t>
            </a:r>
            <a:r>
              <a:rPr sz="6000" spc="-350" dirty="0">
                <a:solidFill>
                  <a:schemeClr val="tx1"/>
                </a:solidFill>
              </a:rPr>
              <a:t>Era</a:t>
            </a:r>
            <a:r>
              <a:rPr sz="6000" spc="65" dirty="0">
                <a:solidFill>
                  <a:schemeClr val="tx1"/>
                </a:solidFill>
              </a:rPr>
              <a:t> </a:t>
            </a:r>
            <a:r>
              <a:rPr sz="6000" spc="-280" dirty="0">
                <a:solidFill>
                  <a:schemeClr val="tx1"/>
                </a:solidFill>
              </a:rPr>
              <a:t>Developments</a:t>
            </a:r>
            <a:endParaRPr sz="6000" dirty="0">
              <a:solidFill>
                <a:schemeClr val="tx1"/>
              </a:solidFill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204118" y="1005647"/>
            <a:ext cx="9783764" cy="505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pperplate" panose="02000504000000020004" pitchFamily="2" charset="77"/>
              </a:rPr>
              <a:t>Nagorno-Karabakh Under Soviet Rule</a:t>
            </a:r>
            <a:endParaRPr sz="3200" b="1" spc="-100" dirty="0">
              <a:solidFill>
                <a:srgbClr val="595959"/>
              </a:solidFill>
              <a:latin typeface="Copperplate" panose="02000504000000020004" pitchFamily="2" charset="77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" y="2006298"/>
            <a:ext cx="7572374" cy="12213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3975" rIns="0" bIns="0" rtlCol="0">
            <a:spAutoFit/>
          </a:bodyPr>
          <a:lstStyle/>
          <a:p>
            <a:pPr marL="154940" marR="5080" indent="-146050" algn="l">
              <a:lnSpc>
                <a:spcPts val="2090"/>
              </a:lnSpc>
              <a:spcBef>
                <a:spcPts val="425"/>
              </a:spcBef>
              <a:buClr>
                <a:srgbClr val="000000"/>
              </a:buClr>
              <a:buChar char="•"/>
              <a:tabLst>
                <a:tab pos="158750" algn="l"/>
              </a:tabLst>
            </a:pPr>
            <a:r>
              <a:rPr sz="3200" b="1" u="sng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Autonomous</a:t>
            </a:r>
            <a:r>
              <a:rPr sz="3200" b="1" u="sng" spc="5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3200" b="1" u="sng" spc="-2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Oblast</a:t>
            </a:r>
            <a:r>
              <a:rPr sz="3200" b="1" u="sng" spc="-3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3200" b="1" u="sng" spc="-4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Formation:</a:t>
            </a:r>
            <a:r>
              <a:rPr sz="2800" spc="-9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endParaRPr lang="el-GR" sz="2800" spc="-95" dirty="0">
              <a:solidFill>
                <a:schemeClr val="bg1"/>
              </a:solidFill>
              <a:latin typeface="Copperplate" panose="02000504000000020004" pitchFamily="2" charset="77"/>
              <a:cs typeface="Trebuchet MS"/>
            </a:endParaRPr>
          </a:p>
          <a:p>
            <a:pPr marL="154940" marR="5080" indent="-146050" algn="l">
              <a:lnSpc>
                <a:spcPts val="2090"/>
              </a:lnSpc>
              <a:spcBef>
                <a:spcPts val="425"/>
              </a:spcBef>
              <a:buClr>
                <a:srgbClr val="000000"/>
              </a:buClr>
              <a:buChar char="•"/>
              <a:tabLst>
                <a:tab pos="158750" algn="l"/>
              </a:tabLst>
            </a:pPr>
            <a:r>
              <a:rPr sz="2800" spc="-16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The</a:t>
            </a:r>
            <a:r>
              <a:rPr sz="2800" spc="-1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Soviets 	</a:t>
            </a:r>
            <a:r>
              <a:rPr sz="2800" spc="-10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established</a:t>
            </a:r>
            <a:r>
              <a:rPr sz="2800" spc="13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4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the</a:t>
            </a:r>
            <a:r>
              <a:rPr sz="2800" spc="1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6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Nagorno-Karabakh</a:t>
            </a:r>
            <a:r>
              <a:rPr sz="2800" spc="-12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5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Autonomous 	</a:t>
            </a:r>
            <a:r>
              <a:rPr sz="2800" spc="-8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Oblast</a:t>
            </a:r>
            <a:r>
              <a:rPr sz="2800" spc="-15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8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(NKAO)</a:t>
            </a:r>
            <a:r>
              <a:rPr sz="2800" spc="-7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9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within</a:t>
            </a:r>
            <a:r>
              <a:rPr sz="2800" spc="-2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8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Azerbaijan</a:t>
            </a:r>
            <a:r>
              <a:rPr sz="2800" spc="5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4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in</a:t>
            </a:r>
            <a:r>
              <a:rPr sz="2800" spc="-8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0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the</a:t>
            </a:r>
            <a:r>
              <a:rPr sz="2800" spc="-4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1920s.</a:t>
            </a:r>
            <a:endParaRPr sz="2800" dirty="0">
              <a:solidFill>
                <a:schemeClr val="bg1"/>
              </a:solidFill>
              <a:latin typeface="Copperplate" panose="02000504000000020004" pitchFamily="2" charset="77"/>
              <a:cs typeface="Trebuchet MS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0" y="4011892"/>
            <a:ext cx="7572375" cy="22674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50800" rIns="0" bIns="0" rtlCol="0">
            <a:spAutoFit/>
          </a:bodyPr>
          <a:lstStyle/>
          <a:p>
            <a:pPr marL="149860" marR="62865" indent="-140970">
              <a:lnSpc>
                <a:spcPct val="87500"/>
              </a:lnSpc>
              <a:spcBef>
                <a:spcPts val="400"/>
              </a:spcBef>
              <a:buChar char="•"/>
              <a:tabLst>
                <a:tab pos="149860" algn="l"/>
                <a:tab pos="154940" algn="l"/>
              </a:tabLst>
            </a:pPr>
            <a:r>
              <a:rPr sz="3000" b="1" u="sng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Armenian</a:t>
            </a:r>
            <a:r>
              <a:rPr sz="3000" b="1" u="sng" spc="-15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3000" b="1" u="sng" spc="-6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Grievances:</a:t>
            </a:r>
            <a:r>
              <a:rPr sz="2800" spc="-9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6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Demanded</a:t>
            </a:r>
            <a:r>
              <a:rPr sz="2800" spc="-3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integration </a:t>
            </a:r>
            <a:r>
              <a:rPr sz="2800" spc="-15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with</a:t>
            </a:r>
            <a:r>
              <a:rPr sz="2800" spc="-5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14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Armenia,</a:t>
            </a:r>
            <a:r>
              <a:rPr sz="2800" spc="-3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14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citing</a:t>
            </a:r>
            <a:r>
              <a:rPr sz="2800" spc="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3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cultural</a:t>
            </a:r>
            <a:r>
              <a:rPr sz="2800" spc="9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8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and </a:t>
            </a:r>
            <a:r>
              <a:rPr sz="2800" spc="-8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administrative </a:t>
            </a:r>
            <a:r>
              <a:rPr sz="2800" spc="-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ties.</a:t>
            </a:r>
            <a:endParaRPr sz="2800" dirty="0">
              <a:solidFill>
                <a:schemeClr val="bg1"/>
              </a:solidFill>
              <a:latin typeface="Copperplate" panose="02000504000000020004" pitchFamily="2" charset="77"/>
              <a:cs typeface="Trebuchet MS"/>
            </a:endParaRPr>
          </a:p>
          <a:p>
            <a:pPr marL="154940" marR="5080" indent="-146050">
              <a:lnSpc>
                <a:spcPts val="2090"/>
              </a:lnSpc>
              <a:spcBef>
                <a:spcPts val="1600"/>
              </a:spcBef>
              <a:buClr>
                <a:srgbClr val="000000"/>
              </a:buClr>
              <a:buChar char="•"/>
              <a:tabLst>
                <a:tab pos="156210" algn="l"/>
              </a:tabLst>
            </a:pPr>
            <a:r>
              <a:rPr sz="3000" b="1" u="sng" spc="-2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Perestroika</a:t>
            </a:r>
            <a:r>
              <a:rPr sz="3000" b="1" u="sng" spc="-10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3000" b="1" u="sng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and</a:t>
            </a:r>
            <a:r>
              <a:rPr sz="3000" b="1" u="sng" spc="-12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3000" b="1" u="sng" spc="-4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Glasnost:</a:t>
            </a:r>
            <a:r>
              <a:rPr sz="3000" b="1" u="sng" spc="-10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7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Gorbachev's</a:t>
            </a:r>
            <a:r>
              <a:rPr sz="2800" spc="7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policies 	</a:t>
            </a:r>
            <a:r>
              <a:rPr sz="2800" spc="-10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reignited</a:t>
            </a:r>
            <a:r>
              <a:rPr sz="280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8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Armenian</a:t>
            </a:r>
            <a:r>
              <a:rPr sz="2800" spc="-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9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aspirations</a:t>
            </a:r>
            <a:r>
              <a:rPr sz="2800" spc="3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11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for</a:t>
            </a:r>
            <a:r>
              <a:rPr sz="2800" spc="-40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 </a:t>
            </a:r>
            <a:r>
              <a:rPr sz="2800" spc="-45" dirty="0">
                <a:solidFill>
                  <a:schemeClr val="bg1"/>
                </a:solidFill>
                <a:latin typeface="Copperplate" panose="02000504000000020004" pitchFamily="2" charset="77"/>
                <a:cs typeface="Trebuchet MS"/>
              </a:rPr>
              <a:t>unification.</a:t>
            </a:r>
            <a:endParaRPr sz="2800" dirty="0">
              <a:solidFill>
                <a:schemeClr val="bg1"/>
              </a:solidFill>
              <a:latin typeface="Copperplate" panose="02000504000000020004" pitchFamily="2" charset="77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530DCFF-08F5-434A-A0D5-F3E89407A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4011A3A-9884-40BF-94F6-0625A0ADD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6573690-978D-48A4-8645-0E01F8211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4B84446-184D-45CE-9532-48179EAE5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9229660-8639-44E7-B486-7436516E6B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858084FA-40DB-44FC-94DA-93AA71CD69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pic>
        <p:nvPicPr>
          <p:cNvPr id="15" name="Picture 14" descr="Red and blue flags">
            <a:extLst>
              <a:ext uri="{FF2B5EF4-FFF2-40B4-BE49-F238E27FC236}">
                <a16:creationId xmlns:a16="http://schemas.microsoft.com/office/drawing/2014/main" id="{4427378E-F18F-E244-1727-DD50D9693A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51682" r="2466" b="2"/>
          <a:stretch/>
        </p:blipFill>
        <p:spPr>
          <a:xfrm>
            <a:off x="20" y="10"/>
            <a:ext cx="3048996" cy="4438518"/>
          </a:xfrm>
          <a:custGeom>
            <a:avLst/>
            <a:gdLst/>
            <a:ahLst/>
            <a:cxnLst/>
            <a:rect l="l" t="t" r="r" b="b"/>
            <a:pathLst>
              <a:path w="3049016" h="4438528">
                <a:moveTo>
                  <a:pt x="0" y="0"/>
                </a:moveTo>
                <a:lnTo>
                  <a:pt x="3049016" y="0"/>
                </a:lnTo>
                <a:lnTo>
                  <a:pt x="3049016" y="4438528"/>
                </a:lnTo>
                <a:lnTo>
                  <a:pt x="2670541" y="4405147"/>
                </a:lnTo>
                <a:lnTo>
                  <a:pt x="2302352" y="4369765"/>
                </a:lnTo>
                <a:lnTo>
                  <a:pt x="1960984" y="4331582"/>
                </a:lnTo>
                <a:lnTo>
                  <a:pt x="1640343" y="4294099"/>
                </a:lnTo>
                <a:lnTo>
                  <a:pt x="1345303" y="4256616"/>
                </a:lnTo>
                <a:lnTo>
                  <a:pt x="1074648" y="4221235"/>
                </a:lnTo>
                <a:lnTo>
                  <a:pt x="834471" y="4187605"/>
                </a:lnTo>
                <a:lnTo>
                  <a:pt x="617459" y="4155727"/>
                </a:lnTo>
                <a:lnTo>
                  <a:pt x="434584" y="4129104"/>
                </a:lnTo>
                <a:lnTo>
                  <a:pt x="280968" y="4103881"/>
                </a:lnTo>
                <a:lnTo>
                  <a:pt x="70052" y="4067800"/>
                </a:lnTo>
                <a:lnTo>
                  <a:pt x="0" y="4055859"/>
                </a:lnTo>
                <a:close/>
              </a:path>
            </a:pathLst>
          </a:custGeom>
        </p:spPr>
      </p:pic>
      <p:sp>
        <p:nvSpPr>
          <p:cNvPr id="3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7526" y="5636107"/>
            <a:ext cx="10407602" cy="86802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365760"/>
            <a:r>
              <a:rPr lang="en-US" sz="4800" b="1" spc="-195" dirty="0">
                <a:solidFill>
                  <a:srgbClr val="EBEBEB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Escalation</a:t>
            </a:r>
            <a:r>
              <a:rPr lang="en-US" sz="4800" b="1" spc="-5" dirty="0">
                <a:solidFill>
                  <a:srgbClr val="EBEBEB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4800" b="1" spc="-165" dirty="0">
                <a:solidFill>
                  <a:srgbClr val="EBEBEB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of</a:t>
            </a:r>
            <a:r>
              <a:rPr lang="en-US" sz="4800" b="1" spc="-254" dirty="0">
                <a:solidFill>
                  <a:srgbClr val="EBEBEB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4800" b="1" spc="-270" dirty="0">
                <a:solidFill>
                  <a:srgbClr val="EBEBEB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Conflict</a:t>
            </a:r>
            <a:endParaRPr lang="en-US" sz="4800" b="1" dirty="0">
              <a:solidFill>
                <a:srgbClr val="EBEBEB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10810" y="6334125"/>
            <a:ext cx="10246815" cy="5483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l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u="sng" kern="1200" cap="all" spc="-14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Path</a:t>
            </a:r>
            <a:r>
              <a:rPr lang="en-US" sz="2000" u="sng" kern="1200" cap="all" spc="-2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kern="1200" cap="all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to</a:t>
            </a:r>
            <a:r>
              <a:rPr lang="en-US" sz="2000" u="sng" kern="1200" cap="all" spc="-7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kern="1200" cap="all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the</a:t>
            </a:r>
            <a:r>
              <a:rPr lang="en-US" sz="2000" u="sng" kern="1200" cap="all" spc="-4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kern="1200" cap="all" spc="-8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First</a:t>
            </a:r>
            <a:r>
              <a:rPr lang="en-US" sz="2000" u="sng" kern="1200" cap="all" spc="-1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kern="1200" cap="all" spc="-10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Nagorno-Karabakh</a:t>
            </a:r>
            <a:r>
              <a:rPr lang="en-US" sz="2000" u="sng" kern="1200" cap="all" spc="-65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u="sng" kern="1200" cap="all" spc="-60" dirty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rPr>
              <a:t>War</a:t>
            </a:r>
            <a:endParaRPr lang="en-US" sz="2000" u="sng" kern="1200" cap="all" dirty="0">
              <a:solidFill>
                <a:schemeClr val="tx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2D11F6-EA8C-768A-DEC0-FBAEB191665D}"/>
              </a:ext>
            </a:extLst>
          </p:cNvPr>
          <p:cNvSpPr txBox="1"/>
          <p:nvPr/>
        </p:nvSpPr>
        <p:spPr>
          <a:xfrm>
            <a:off x="3779620" y="1882582"/>
            <a:ext cx="7734991" cy="173893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Independence</a:t>
            </a:r>
            <a:r>
              <a:rPr lang="en-GB" sz="2800" spc="-2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Declarations</a:t>
            </a:r>
            <a:r>
              <a:rPr lang="el-GR" sz="2800" spc="-10" dirty="0">
                <a:solidFill>
                  <a:schemeClr val="tx1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5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Both</a:t>
            </a:r>
            <a:r>
              <a:rPr lang="en-GB" sz="2800" spc="-8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6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Armenia</a:t>
            </a:r>
            <a:r>
              <a:rPr lang="en-GB" sz="2800" spc="-5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6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and</a:t>
            </a:r>
            <a:r>
              <a:rPr lang="en-GB" sz="2800" spc="-5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Azerbaijan</a:t>
            </a:r>
            <a:r>
              <a:rPr lang="el-GR" sz="2800" spc="-10" dirty="0">
                <a:solidFill>
                  <a:schemeClr val="tx1"/>
                </a:solidFill>
                <a:latin typeface="+mj-lt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8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declared</a:t>
            </a:r>
            <a:r>
              <a:rPr lang="en-GB" sz="2800" spc="-4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8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independence</a:t>
            </a:r>
            <a:r>
              <a:rPr lang="en-GB" sz="2800" spc="9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2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</a:t>
            </a:r>
            <a:r>
              <a:rPr lang="en-GB" sz="2800" spc="-114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1991,</a:t>
            </a:r>
            <a:r>
              <a:rPr lang="en-GB" sz="2800" spc="-8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escalating</a:t>
            </a:r>
            <a:r>
              <a:rPr lang="en-GB" sz="2800" spc="3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territorial</a:t>
            </a:r>
            <a:r>
              <a:rPr lang="en-GB" sz="2800" spc="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disputes.</a:t>
            </a:r>
            <a:endParaRPr lang="en-GB" sz="2800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l">
              <a:spcAft>
                <a:spcPts val="600"/>
              </a:spcAft>
            </a:pPr>
            <a:endParaRPr lang="en-GR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55C095-0273-DF50-2754-05EF80CA1D54}"/>
              </a:ext>
            </a:extLst>
          </p:cNvPr>
          <p:cNvSpPr txBox="1"/>
          <p:nvPr/>
        </p:nvSpPr>
        <p:spPr>
          <a:xfrm>
            <a:off x="3349988" y="188958"/>
            <a:ext cx="7734991" cy="13644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5875" algn="l">
              <a:spcAft>
                <a:spcPts val="600"/>
              </a:spcAft>
            </a:pP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Operation Ring</a:t>
            </a:r>
            <a:r>
              <a:rPr lang="el-GR" sz="2800" spc="-10" dirty="0">
                <a:solidFill>
                  <a:schemeClr val="tx1"/>
                </a:solidFill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Azerbaijani-Soviet operation</a:t>
            </a:r>
            <a:endParaRPr lang="el-GR" sz="2800" spc="-10" dirty="0">
              <a:solidFill>
                <a:schemeClr val="tx1"/>
              </a:solidFill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15875" algn="l">
              <a:spcAft>
                <a:spcPts val="600"/>
              </a:spcAft>
            </a:pP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displaced thousands of Armenians in 1991.</a:t>
            </a:r>
          </a:p>
          <a:p>
            <a:pPr marL="15875" algn="ctr">
              <a:lnSpc>
                <a:spcPts val="1964"/>
              </a:lnSpc>
              <a:spcAft>
                <a:spcPts val="600"/>
              </a:spcAft>
            </a:pPr>
            <a:endParaRPr lang="en-GB" sz="18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ABE323-668A-EF1E-50DB-CF97F5E41DBF}"/>
              </a:ext>
            </a:extLst>
          </p:cNvPr>
          <p:cNvSpPr txBox="1"/>
          <p:nvPr/>
        </p:nvSpPr>
        <p:spPr>
          <a:xfrm>
            <a:off x="4682791" y="3770059"/>
            <a:ext cx="7509209" cy="181588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GB" sz="2800" spc="-15" baseline="1424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oundation </a:t>
            </a:r>
            <a:r>
              <a:rPr lang="en-GB" sz="28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of</a:t>
            </a:r>
            <a:r>
              <a:rPr lang="en-GB" sz="2800" spc="-3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Nagorno- </a:t>
            </a:r>
            <a:r>
              <a:rPr lang="en-GB" sz="2800" spc="-2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Karabakh</a:t>
            </a:r>
            <a:r>
              <a:rPr lang="en-GB" sz="2800" spc="-3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Republic </a:t>
            </a:r>
            <a:r>
              <a:rPr lang="en-GB" sz="28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</a:t>
            </a:r>
            <a:r>
              <a:rPr lang="en-GB" sz="2800" spc="-2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9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September</a:t>
            </a:r>
            <a:r>
              <a:rPr lang="en-GB" sz="2800" spc="9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1991,</a:t>
            </a:r>
            <a:r>
              <a:rPr lang="en-GB" sz="2800" spc="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Armenians </a:t>
            </a:r>
            <a:r>
              <a:rPr lang="en-GB" sz="2800" spc="-7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declared</a:t>
            </a:r>
            <a:r>
              <a:rPr lang="en-GB" sz="2800" spc="1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8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Nagorno-Karabakh</a:t>
            </a:r>
            <a:r>
              <a:rPr lang="en-GB" sz="2800" spc="-5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9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as</a:t>
            </a:r>
            <a:r>
              <a:rPr lang="en-GB" sz="2800" spc="-2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5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 </a:t>
            </a:r>
            <a:r>
              <a:rPr lang="en-GB" sz="2800" spc="-17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</a:t>
            </a:r>
            <a:r>
              <a:rPr lang="en-GB" sz="2800" spc="1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3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facto</a:t>
            </a:r>
            <a:r>
              <a:rPr lang="en-GB" sz="2800" spc="-10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5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independent</a:t>
            </a:r>
            <a:r>
              <a:rPr lang="en-GB" sz="2800" spc="65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GB" sz="2800" spc="-10" dirty="0">
                <a:solidFill>
                  <a:schemeClr val="tx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state.</a:t>
            </a:r>
            <a:endParaRPr lang="en-GR" sz="2800" dirty="0">
              <a:solidFill>
                <a:schemeClr val="tx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901440"/>
            <a:ext cx="12192000" cy="295656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11695"/>
            <a:ext cx="9404723" cy="73609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364490">
              <a:lnSpc>
                <a:spcPct val="100000"/>
              </a:lnSpc>
              <a:spcBef>
                <a:spcPts val="100"/>
              </a:spcBef>
            </a:pPr>
            <a:r>
              <a:rPr sz="4700" dirty="0"/>
              <a:t>First Nagorno-Karabakh War</a:t>
            </a:r>
            <a:endParaRPr sz="4700" baseline="-25000" dirty="0">
              <a:solidFill>
                <a:schemeClr val="bg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10125" y="6320361"/>
            <a:ext cx="49891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195" dirty="0">
                <a:solidFill>
                  <a:schemeClr val="bg1"/>
                </a:solidFill>
                <a:latin typeface="Trebuchet MS"/>
                <a:cs typeface="Trebuchet MS"/>
              </a:rPr>
              <a:t>Conflict</a:t>
            </a:r>
            <a:r>
              <a:rPr sz="2500" spc="60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500" spc="-120" dirty="0">
                <a:solidFill>
                  <a:schemeClr val="bg1"/>
                </a:solidFill>
                <a:latin typeface="Trebuchet MS"/>
                <a:cs typeface="Trebuchet MS"/>
              </a:rPr>
              <a:t>and</a:t>
            </a:r>
            <a:r>
              <a:rPr sz="2500" spc="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500" spc="-130" dirty="0">
                <a:solidFill>
                  <a:schemeClr val="bg1"/>
                </a:solidFill>
                <a:latin typeface="Trebuchet MS"/>
                <a:cs typeface="Trebuchet MS"/>
              </a:rPr>
              <a:t>Consequences</a:t>
            </a:r>
            <a:r>
              <a:rPr sz="2500" spc="5" dirty="0">
                <a:solidFill>
                  <a:schemeClr val="bg1"/>
                </a:solidFill>
                <a:latin typeface="Trebuchet MS"/>
                <a:cs typeface="Trebuchet MS"/>
              </a:rPr>
              <a:t> </a:t>
            </a:r>
            <a:r>
              <a:rPr sz="2500" spc="-165" dirty="0">
                <a:solidFill>
                  <a:schemeClr val="bg1"/>
                </a:solidFill>
                <a:latin typeface="Trebuchet MS"/>
                <a:cs typeface="Trebuchet MS"/>
              </a:rPr>
              <a:t>(1992-</a:t>
            </a:r>
            <a:r>
              <a:rPr sz="2500" spc="-105" dirty="0">
                <a:solidFill>
                  <a:schemeClr val="bg1"/>
                </a:solidFill>
                <a:latin typeface="Trebuchet MS"/>
                <a:cs typeface="Trebuchet MS"/>
              </a:rPr>
              <a:t>1994)</a:t>
            </a:r>
            <a:endParaRPr sz="250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FF377D-C26D-2CFA-4195-8EFCD02DA9D6}"/>
              </a:ext>
            </a:extLst>
          </p:cNvPr>
          <p:cNvSpPr txBox="1"/>
          <p:nvPr/>
        </p:nvSpPr>
        <p:spPr>
          <a:xfrm>
            <a:off x="606778" y="1346895"/>
            <a:ext cx="26028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KEY EVENTS:</a:t>
            </a:r>
          </a:p>
          <a:p>
            <a:pPr algn="l"/>
            <a:r>
              <a:rPr lang="en-GB" sz="2400" dirty="0"/>
              <a:t>Armenian forces captured major areas</a:t>
            </a:r>
            <a:r>
              <a:rPr lang="el-GR" sz="2400" dirty="0"/>
              <a:t>; </a:t>
            </a:r>
            <a:r>
              <a:rPr lang="en-GB" sz="2400" dirty="0"/>
              <a:t>both sides committed atrocities </a:t>
            </a:r>
            <a:endParaRPr lang="en-GR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244A29-E29D-B3A8-3FB0-2E2A39F86764}"/>
              </a:ext>
            </a:extLst>
          </p:cNvPr>
          <p:cNvSpPr txBox="1"/>
          <p:nvPr/>
        </p:nvSpPr>
        <p:spPr>
          <a:xfrm>
            <a:off x="4351342" y="1640535"/>
            <a:ext cx="2602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HUMAN TOLL:</a:t>
            </a:r>
            <a:endParaRPr lang="el-GR" sz="2400" b="1" dirty="0"/>
          </a:p>
          <a:p>
            <a:pPr algn="l"/>
            <a:r>
              <a:rPr lang="el-GR" sz="2400" dirty="0"/>
              <a:t>40,000 </a:t>
            </a:r>
            <a:r>
              <a:rPr lang="en-GB" sz="2400" dirty="0"/>
              <a:t>killed, 70,000 injured, and over 1.1 million displaced </a:t>
            </a:r>
            <a:endParaRPr lang="en-GR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9A75A-73B5-F7A1-D8C4-20E0E0BBF501}"/>
              </a:ext>
            </a:extLst>
          </p:cNvPr>
          <p:cNvSpPr txBox="1"/>
          <p:nvPr/>
        </p:nvSpPr>
        <p:spPr>
          <a:xfrm>
            <a:off x="8768889" y="1593116"/>
            <a:ext cx="236372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 b="1" dirty="0"/>
              <a:t>CEASEFIRE AGREEMENT:</a:t>
            </a:r>
          </a:p>
          <a:p>
            <a:pPr algn="l"/>
            <a:r>
              <a:rPr lang="en-GB" sz="2400" dirty="0"/>
              <a:t>The Bishkek Protocol ended active hostilities in 1994.</a:t>
            </a:r>
            <a:endParaRPr lang="en-GR" sz="240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6B93609-13BF-AF6D-70AF-CAD2276BC053}"/>
              </a:ext>
            </a:extLst>
          </p:cNvPr>
          <p:cNvSpPr/>
          <p:nvPr/>
        </p:nvSpPr>
        <p:spPr>
          <a:xfrm>
            <a:off x="6731097" y="2191251"/>
            <a:ext cx="1956816" cy="9692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43870" y="1814528"/>
            <a:ext cx="4751452" cy="271540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lIns="91440" tIns="45720" rIns="91440" bIns="45720" rtlCol="0" anchor="b">
            <a:noAutofit/>
          </a:bodyPr>
          <a:lstStyle/>
          <a:p>
            <a:pPr marL="360045">
              <a:lnSpc>
                <a:spcPct val="90000"/>
              </a:lnSpc>
            </a:pPr>
            <a:r>
              <a:rPr lang="en-GB" sz="5400" dirty="0">
                <a:solidFill>
                  <a:schemeClr val="tx2"/>
                </a:solidFill>
                <a:latin typeface="+mj-lt"/>
                <a:cs typeface="+mj-cs"/>
              </a:rPr>
              <a:t>THE 1994 CEASEFIRE AGREEMENT </a:t>
            </a:r>
            <a:endParaRPr lang="en-US" sz="54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F916B6A-4A1E-4A48-8BC8-1E4776E036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GR"/>
          </a:p>
        </p:txBody>
      </p:sp>
      <p:sp>
        <p:nvSpPr>
          <p:cNvPr id="35" name="Freeform 23">
            <a:extLst>
              <a:ext uri="{FF2B5EF4-FFF2-40B4-BE49-F238E27FC236}">
                <a16:creationId xmlns:a16="http://schemas.microsoft.com/office/drawing/2014/main" id="{1C5D755C-6A9E-4780-8524-22F98BAC1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8AC099B-3614-4184-BF57-F5447D15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3" name="object 3"/>
          <p:cNvSpPr txBox="1"/>
          <p:nvPr/>
        </p:nvSpPr>
        <p:spPr>
          <a:xfrm>
            <a:off x="646111" y="4989956"/>
            <a:ext cx="3104751" cy="1029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1600" kern="1200" cap="all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ESTABLISHING A FRAGILE PEACE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DFE26C98-BBA6-7123-6616-E28471C1D1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6590780"/>
              </p:ext>
            </p:extLst>
          </p:nvPr>
        </p:nvGraphicFramePr>
        <p:xfrm>
          <a:off x="4720782" y="0"/>
          <a:ext cx="8030691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7891" y="1760642"/>
            <a:ext cx="5615655" cy="404902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6697980" y="6025896"/>
            <a:ext cx="0" cy="692150"/>
          </a:xfrm>
          <a:custGeom>
            <a:avLst/>
            <a:gdLst/>
            <a:ahLst/>
            <a:cxnLst/>
            <a:rect l="l" t="t" r="r" b="b"/>
            <a:pathLst>
              <a:path h="692150">
                <a:moveTo>
                  <a:pt x="0" y="691895"/>
                </a:moveTo>
                <a:lnTo>
                  <a:pt x="0" y="0"/>
                </a:lnTo>
              </a:path>
            </a:pathLst>
          </a:custGeom>
          <a:ln w="9144">
            <a:solidFill>
              <a:srgbClr val="4844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693407" y="6025896"/>
            <a:ext cx="1871980" cy="692150"/>
            <a:chOff x="6693407" y="6025896"/>
            <a:chExt cx="1871980" cy="692150"/>
          </a:xfrm>
        </p:grpSpPr>
        <p:sp>
          <p:nvSpPr>
            <p:cNvPr id="6" name="object 6"/>
            <p:cNvSpPr/>
            <p:nvPr/>
          </p:nvSpPr>
          <p:spPr>
            <a:xfrm>
              <a:off x="8560307" y="6025896"/>
              <a:ext cx="0" cy="692150"/>
            </a:xfrm>
            <a:custGeom>
              <a:avLst/>
              <a:gdLst/>
              <a:ahLst/>
              <a:cxnLst/>
              <a:rect l="l" t="t" r="r" b="b"/>
              <a:pathLst>
                <a:path h="692150">
                  <a:moveTo>
                    <a:pt x="0" y="691895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484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693407" y="6030468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>
                  <a:moveTo>
                    <a:pt x="0" y="0"/>
                  </a:moveTo>
                  <a:lnTo>
                    <a:pt x="1871472" y="0"/>
                  </a:lnTo>
                </a:path>
              </a:pathLst>
            </a:custGeom>
            <a:ln w="9144">
              <a:solidFill>
                <a:srgbClr val="484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693407" y="6713220"/>
              <a:ext cx="1871980" cy="0"/>
            </a:xfrm>
            <a:custGeom>
              <a:avLst/>
              <a:gdLst/>
              <a:ahLst/>
              <a:cxnLst/>
              <a:rect l="l" t="t" r="r" b="b"/>
              <a:pathLst>
                <a:path w="1871979">
                  <a:moveTo>
                    <a:pt x="0" y="0"/>
                  </a:moveTo>
                  <a:lnTo>
                    <a:pt x="1871472" y="0"/>
                  </a:lnTo>
                </a:path>
              </a:pathLst>
            </a:custGeom>
            <a:ln w="9144">
              <a:solidFill>
                <a:srgbClr val="48443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59669" y="1805890"/>
            <a:ext cx="1386219" cy="790498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32557" y="227915"/>
            <a:ext cx="10020222" cy="815608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70205">
              <a:lnSpc>
                <a:spcPct val="100000"/>
              </a:lnSpc>
              <a:spcBef>
                <a:spcPts val="100"/>
              </a:spcBef>
            </a:pPr>
            <a:r>
              <a:rPr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/>
                <a:cs typeface="Arial"/>
              </a:rPr>
              <a:t>Aftermath and Peace Attempts</a:t>
            </a:r>
            <a:endParaRPr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48055" y="1725373"/>
            <a:ext cx="4647945" cy="85119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28575" rIns="0" bIns="0" rtlCol="0">
            <a:spAutoFit/>
          </a:bodyPr>
          <a:lstStyle/>
          <a:p>
            <a:pPr marL="12700" marR="5080" indent="536575" algn="l">
              <a:lnSpc>
                <a:spcPts val="2090"/>
              </a:lnSpc>
              <a:spcBef>
                <a:spcPts val="225"/>
              </a:spcBef>
            </a:pP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Bishkek Protocol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: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Ceasefire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signed in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1994 </a:t>
            </a:r>
            <a:r>
              <a:rPr sz="2800" dirty="0" err="1">
                <a:solidFill>
                  <a:schemeClr val="tx1"/>
                </a:solidFill>
                <a:latin typeface="Arial"/>
                <a:cs typeface="Arial"/>
              </a:rPr>
              <a:t>bu</a:t>
            </a:r>
            <a:r>
              <a:rPr lang="en-GB" sz="2800" dirty="0">
                <a:solidFill>
                  <a:schemeClr val="tx1"/>
                </a:solidFill>
                <a:latin typeface="Arial"/>
                <a:cs typeface="Arial"/>
              </a:rPr>
              <a:t>t </a:t>
            </a:r>
            <a:r>
              <a:rPr sz="2800" dirty="0">
                <a:solidFill>
                  <a:schemeClr val="tx1"/>
                </a:solidFill>
                <a:latin typeface="Arial"/>
                <a:cs typeface="Arial"/>
              </a:rPr>
              <a:t>tensions remained high.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203111" y="3354178"/>
            <a:ext cx="4974455" cy="1345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2400" u="sng" dirty="0">
                <a:solidFill>
                  <a:schemeClr val="tx1"/>
                </a:solidFill>
                <a:latin typeface="Arial"/>
                <a:cs typeface="Arial"/>
              </a:rPr>
              <a:t>Refugee</a:t>
            </a:r>
            <a:r>
              <a:rPr sz="2400" u="sng" spc="2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chemeClr val="tx1"/>
                </a:solidFill>
                <a:latin typeface="Arial"/>
                <a:cs typeface="Arial"/>
              </a:rPr>
              <a:t>Crisis</a:t>
            </a:r>
            <a:r>
              <a:rPr lang="en-GB" sz="2400" u="sng" spc="-1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  <a:endParaRPr sz="2400" u="sng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065" marR="5080" indent="1905" algn="ctr">
              <a:lnSpc>
                <a:spcPct val="96100"/>
              </a:lnSpc>
              <a:spcBef>
                <a:spcPts val="35"/>
              </a:spcBef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Over</a:t>
            </a:r>
            <a:r>
              <a:rPr sz="240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400,000</a:t>
            </a:r>
            <a:r>
              <a:rPr sz="2400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Armenians</a:t>
            </a:r>
            <a:r>
              <a:rPr sz="2400" spc="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724,000</a:t>
            </a:r>
            <a:r>
              <a:rPr sz="2400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Azeris</a:t>
            </a:r>
            <a:r>
              <a:rPr sz="240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displaced</a:t>
            </a:r>
            <a:r>
              <a:rPr sz="240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chemeClr val="tx1"/>
                </a:solidFill>
                <a:latin typeface="Arial"/>
                <a:cs typeface="Arial"/>
              </a:rPr>
              <a:t>during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and</a:t>
            </a:r>
            <a:r>
              <a:rPr sz="2400" spc="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after</a:t>
            </a:r>
            <a:r>
              <a:rPr sz="2400" spc="19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the</a:t>
            </a:r>
            <a:r>
              <a:rPr sz="2400" spc="1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war.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6153" y="5477669"/>
            <a:ext cx="5051081" cy="109645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vert="horz" wrap="square" lIns="0" tIns="31750" rIns="0" bIns="0" rtlCol="0">
            <a:spAutoFit/>
          </a:bodyPr>
          <a:lstStyle/>
          <a:p>
            <a:pPr marL="311785" marR="318135" indent="1905" algn="ctr">
              <a:lnSpc>
                <a:spcPts val="2060"/>
              </a:lnSpc>
              <a:spcBef>
                <a:spcPts val="250"/>
              </a:spcBef>
            </a:pPr>
            <a:r>
              <a:rPr sz="2400" spc="80" dirty="0">
                <a:solidFill>
                  <a:schemeClr val="tx1"/>
                </a:solidFill>
                <a:latin typeface="Arial"/>
                <a:cs typeface="Arial"/>
              </a:rPr>
              <a:t>Ongoin</a:t>
            </a:r>
            <a:r>
              <a:rPr sz="2400" spc="120" baseline="1543" dirty="0">
                <a:solidFill>
                  <a:schemeClr val="tx1"/>
                </a:solidFill>
                <a:latin typeface="Arial"/>
                <a:cs typeface="Arial"/>
              </a:rPr>
              <a:t>g</a:t>
            </a:r>
            <a:r>
              <a:rPr lang="en-GB" sz="2400" spc="120" baseline="1543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Disputes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Nagarno-Karabakh</a:t>
            </a:r>
            <a:r>
              <a:rPr sz="2400" spc="2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remains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ts val="1980"/>
              </a:lnSpc>
            </a:pPr>
            <a:r>
              <a:rPr lang="en-GB" sz="2400" dirty="0">
                <a:solidFill>
                  <a:schemeClr val="tx1"/>
                </a:solidFill>
                <a:latin typeface="Arial"/>
                <a:cs typeface="Arial"/>
              </a:rPr>
              <a:t>Internationally </a:t>
            </a: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recognized</a:t>
            </a:r>
            <a:r>
              <a:rPr sz="2400" spc="2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chemeClr val="tx1"/>
                </a:solidFill>
                <a:latin typeface="Arial"/>
                <a:cs typeface="Arial"/>
              </a:rPr>
              <a:t>as</a:t>
            </a:r>
            <a:r>
              <a:rPr sz="2400" spc="10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chemeClr val="tx1"/>
                </a:solidFill>
                <a:latin typeface="Arial"/>
                <a:cs typeface="Arial"/>
              </a:rPr>
              <a:t>part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>
              <a:lnSpc>
                <a:spcPts val="2125"/>
              </a:lnSpc>
            </a:pPr>
            <a:r>
              <a:rPr sz="2400" dirty="0">
                <a:solidFill>
                  <a:schemeClr val="tx1"/>
                </a:solidFill>
                <a:latin typeface="Arial"/>
                <a:cs typeface="Arial"/>
              </a:rPr>
              <a:t>of</a:t>
            </a:r>
            <a:r>
              <a:rPr sz="2400" spc="7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chemeClr val="tx1"/>
                </a:solidFill>
                <a:latin typeface="Arial"/>
                <a:cs typeface="Arial"/>
              </a:rPr>
              <a:t>Azerbaijan.</a:t>
            </a:r>
            <a:endParaRPr sz="24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 flipH="1">
            <a:off x="7118723" y="2015202"/>
            <a:ext cx="228011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dirty="0">
                <a:solidFill>
                  <a:srgbClr val="797979"/>
                </a:solidFill>
                <a:latin typeface="Arial"/>
                <a:cs typeface="Arial"/>
              </a:rPr>
              <a:t>Georgia</a:t>
            </a:r>
            <a:endParaRPr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 flipH="1">
            <a:off x="6873981" y="2939716"/>
            <a:ext cx="999800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>
                <a:latin typeface="Arial"/>
                <a:cs typeface="Arial"/>
              </a:rPr>
              <a:t>Armenia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229674" y="3991476"/>
            <a:ext cx="647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30" dirty="0">
                <a:solidFill>
                  <a:schemeClr val="bg1"/>
                </a:solidFill>
                <a:latin typeface="Arial"/>
                <a:cs typeface="Arial"/>
              </a:rPr>
              <a:t>N</a:t>
            </a:r>
            <a:r>
              <a:rPr sz="2000" spc="-4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chemeClr val="bg1"/>
                </a:solidFill>
                <a:latin typeface="Arial"/>
                <a:cs typeface="Arial"/>
              </a:rPr>
              <a:t>KR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97121" y="3260317"/>
            <a:ext cx="1697533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000" dirty="0" err="1">
                <a:solidFill>
                  <a:schemeClr val="bg1"/>
                </a:solidFill>
                <a:latin typeface="Arial"/>
                <a:cs typeface="Arial"/>
              </a:rPr>
              <a:t>Azerbaizan</a:t>
            </a:r>
            <a:endParaRPr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836E0BE9-4294-7FAA-1E92-425B232BC356}"/>
              </a:ext>
            </a:extLst>
          </p:cNvPr>
          <p:cNvSpPr/>
          <p:nvPr/>
        </p:nvSpPr>
        <p:spPr>
          <a:xfrm>
            <a:off x="215601" y="1966074"/>
            <a:ext cx="949128" cy="470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4EBF9368-7B9A-A797-EE17-1198FBB767FB}"/>
              </a:ext>
            </a:extLst>
          </p:cNvPr>
          <p:cNvSpPr/>
          <p:nvPr/>
        </p:nvSpPr>
        <p:spPr>
          <a:xfrm>
            <a:off x="123038" y="3756411"/>
            <a:ext cx="949128" cy="470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3A167BAB-A148-5DEA-186A-EC9F28997F20}"/>
              </a:ext>
            </a:extLst>
          </p:cNvPr>
          <p:cNvSpPr/>
          <p:nvPr/>
        </p:nvSpPr>
        <p:spPr>
          <a:xfrm>
            <a:off x="123038" y="5777773"/>
            <a:ext cx="949128" cy="470129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E4E366E-272A-409E-840F-9A6A64A9E3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21560C-E4AB-4287-A29C-3F6916794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R"/>
          </a:p>
        </p:txBody>
      </p:sp>
      <p:sp>
        <p:nvSpPr>
          <p:cNvPr id="20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53060"/>
            <a:r>
              <a:rPr lang="en-US" sz="4400" b="1" i="0" kern="1200" spc="-24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1994-</a:t>
            </a:r>
            <a:r>
              <a:rPr lang="en-US" sz="4400" b="1" i="0" kern="1200" spc="-204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2020:</a:t>
            </a:r>
            <a:r>
              <a:rPr lang="en-US" sz="4400" b="1" i="0" kern="1200" spc="-3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0" kern="1200" spc="-195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Sporadic</a:t>
            </a:r>
            <a:r>
              <a:rPr lang="en-US" sz="4400" b="1" i="0" kern="1200" spc="2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i="0" kern="1200" spc="-31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Clashes</a:t>
            </a:r>
            <a:endParaRPr lang="en-US" sz="4400" b="1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DAA4FEEE-0B5F-41BF-825D-60F9FB089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endParaRPr lang="en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E6AD38-6D48-076D-E6BE-E4BD5EF8F36B}"/>
              </a:ext>
            </a:extLst>
          </p:cNvPr>
          <p:cNvSpPr txBox="1"/>
          <p:nvPr/>
        </p:nvSpPr>
        <p:spPr>
          <a:xfrm>
            <a:off x="0" y="2553206"/>
            <a:ext cx="6091915" cy="442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 defTabSz="457200" rtl="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• Fragile Ceasefire: The 1994 ceasefire leftNagorno-Karabakh under de facto Armeniancontrol but internationally recognized asAzerbaijani territory.</a:t>
            </a:r>
          </a:p>
          <a:p>
            <a:pPr algn="l" defTabSz="457200" rtl="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 defTabSz="457200" rtl="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• Diplomatic Deadlock: OSCE Minsk Group(France, Russia, US) failed to achieve lastingpeace despite numerous negotiations.</a:t>
            </a:r>
          </a:p>
          <a:p>
            <a:pPr algn="l" defTabSz="457200" rtl="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l" defTabSz="457200" rtl="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• Sporadic Clashes: Major escalations occurred in2008, 2016 (Four-Day War), and leading up to</a:t>
            </a:r>
            <a:r>
              <a:rPr lang="en-GB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2020 conflict</a:t>
            </a:r>
          </a:p>
        </p:txBody>
      </p:sp>
      <p:pic>
        <p:nvPicPr>
          <p:cNvPr id="2" name="object 2"/>
          <p:cNvPicPr/>
          <p:nvPr/>
        </p:nvPicPr>
        <p:blipFill>
          <a:blip r:embed="rId2" cstate="print"/>
          <a:srcRect b="11278"/>
          <a:stretch/>
        </p:blipFill>
        <p:spPr>
          <a:xfrm>
            <a:off x="6091916" y="2843609"/>
            <a:ext cx="5451627" cy="3071362"/>
          </a:xfrm>
          <a:prstGeom prst="rect">
            <a:avLst/>
          </a:prstGeom>
          <a:effectLst/>
        </p:spPr>
      </p:pic>
      <p:sp>
        <p:nvSpPr>
          <p:cNvPr id="4" name="object 4"/>
          <p:cNvSpPr txBox="1"/>
          <p:nvPr/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38430" marR="395605" indent="-126364" algn="l" defTabSz="457200" rtl="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tabLst>
                <a:tab pos="140970" algn="l"/>
              </a:tabLst>
            </a:pPr>
            <a:endParaRPr lang="en-US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0739" y="78757"/>
            <a:ext cx="4120896" cy="2639567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5760">
              <a:lnSpc>
                <a:spcPct val="100000"/>
              </a:lnSpc>
              <a:spcBef>
                <a:spcPts val="100"/>
              </a:spcBef>
            </a:pPr>
            <a:r>
              <a:rPr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2008 Clash</a:t>
            </a:r>
            <a:endParaRPr sz="5400" spc="-275" dirty="0">
              <a:solidFill>
                <a:srgbClr val="24242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D8BD54-B82C-EEB7-ED66-024F1BC39859}"/>
              </a:ext>
            </a:extLst>
          </p:cNvPr>
          <p:cNvSpPr txBox="1"/>
          <p:nvPr/>
        </p:nvSpPr>
        <p:spPr>
          <a:xfrm>
            <a:off x="911451" y="3352569"/>
            <a:ext cx="2983216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In 2008, tensions peaked as both sides engaged in deadly skirmishes along the line of contact.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58B7B-55E7-EB76-3928-681055B628F2}"/>
              </a:ext>
            </a:extLst>
          </p:cNvPr>
          <p:cNvSpPr txBox="1"/>
          <p:nvPr/>
        </p:nvSpPr>
        <p:spPr>
          <a:xfrm>
            <a:off x="4644308" y="3092285"/>
            <a:ext cx="2903384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The clashes involved artillery and sniper fire, killing dozens of soldiers from both sides.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B154C7-D008-829B-7E2D-12D697B62D28}"/>
              </a:ext>
            </a:extLst>
          </p:cNvPr>
          <p:cNvSpPr txBox="1"/>
          <p:nvPr/>
        </p:nvSpPr>
        <p:spPr>
          <a:xfrm>
            <a:off x="8506804" y="4388395"/>
            <a:ext cx="3088059" cy="19389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The 2008 events further derailed peace talks, intensifying hostility and distrust</a:t>
            </a:r>
            <a:endParaRPr lang="en-GR" sz="24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134448-C646-733D-66DF-829AF0B597B9}"/>
              </a:ext>
            </a:extLst>
          </p:cNvPr>
          <p:cNvSpPr txBox="1"/>
          <p:nvPr/>
        </p:nvSpPr>
        <p:spPr>
          <a:xfrm>
            <a:off x="4641262" y="1641106"/>
            <a:ext cx="2708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u="sng" dirty="0"/>
              <a:t>Violence Escalation</a:t>
            </a:r>
            <a:endParaRPr lang="en-GR" sz="3200" b="1" u="sng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37E1EA-5669-3FE2-0224-9B15F7A18774}"/>
              </a:ext>
            </a:extLst>
          </p:cNvPr>
          <p:cNvSpPr txBox="1"/>
          <p:nvPr/>
        </p:nvSpPr>
        <p:spPr>
          <a:xfrm>
            <a:off x="8506804" y="3042472"/>
            <a:ext cx="2903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u="sng" dirty="0"/>
              <a:t>Impact on Peace Efforts</a:t>
            </a:r>
            <a:endParaRPr lang="en-GR" sz="3200" b="1" u="sng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661C4B-EA3F-50B7-839F-7317653937B6}"/>
              </a:ext>
            </a:extLst>
          </p:cNvPr>
          <p:cNvSpPr txBox="1"/>
          <p:nvPr/>
        </p:nvSpPr>
        <p:spPr>
          <a:xfrm>
            <a:off x="591325" y="2310521"/>
            <a:ext cx="270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200" b="1" u="sng" dirty="0"/>
              <a:t>Background</a:t>
            </a:r>
            <a:r>
              <a:rPr lang="en-GB" dirty="0"/>
              <a:t> </a:t>
            </a:r>
            <a:endParaRPr lang="en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1067</Words>
  <Application>Microsoft Macintosh PowerPoint</Application>
  <PresentationFormat>Widescreen</PresentationFormat>
  <Paragraphs>131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ADLaM Display</vt:lpstr>
      <vt:lpstr>Aptos</vt:lpstr>
      <vt:lpstr>Arial</vt:lpstr>
      <vt:lpstr>Calibri</vt:lpstr>
      <vt:lpstr>Century Gothic</vt:lpstr>
      <vt:lpstr>Copperplate</vt:lpstr>
      <vt:lpstr>Trebuchet MS</vt:lpstr>
      <vt:lpstr>Wingdings 3</vt:lpstr>
      <vt:lpstr>Ion</vt:lpstr>
      <vt:lpstr>Introduction to Nagorno-Karabakh</vt:lpstr>
      <vt:lpstr>A Region of Geopolitical importance </vt:lpstr>
      <vt:lpstr>Soviet Era Developments</vt:lpstr>
      <vt:lpstr>Escalation of Conflict</vt:lpstr>
      <vt:lpstr>First Nagorno-Karabakh War</vt:lpstr>
      <vt:lpstr>THE 1994 CEASEFIRE AGREEMENT </vt:lpstr>
      <vt:lpstr>Aftermath and Peace Attempts</vt:lpstr>
      <vt:lpstr>1994-2020: Sporadic Clashes</vt:lpstr>
      <vt:lpstr>2008 Clash</vt:lpstr>
      <vt:lpstr>2016 Clash: The Four-Day War</vt:lpstr>
      <vt:lpstr>2020 War: The Largest Escalation</vt:lpstr>
      <vt:lpstr>PowerPoint Presentation</vt:lpstr>
      <vt:lpstr>PowerPoint Presentation</vt:lpstr>
      <vt:lpstr>PowerPoint Presentation</vt:lpstr>
      <vt:lpstr>Azerbaijan's Reconstruction and Resettlement Efforts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Nagorno-Karabakh</dc:title>
  <cp:lastModifiedBy>Sofia Tipaldou</cp:lastModifiedBy>
  <cp:revision>13</cp:revision>
  <dcterms:created xsi:type="dcterms:W3CDTF">2024-12-04T19:17:42Z</dcterms:created>
  <dcterms:modified xsi:type="dcterms:W3CDTF">2024-12-18T12:14:02Z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2024-11-10T00:00:00Z</vt:filetime>
  </property>
  <property fmtid="{D5CDD505-2E9C-101B-9397-08002B2CF9AE}" pid="3" name="LastSaved">
    <vt:filetime>2024-12-04T00:00:00Z</vt:filetime>
  </property>
</Properties>
</file>