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drawings/drawing3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drawings/drawing5.xml" ContentType="application/vnd.openxmlformats-officedocument.drawingml.chartshapes+xml"/>
  <Override PartName="/ppt/charts/chart7.xml" ContentType="application/vnd.openxmlformats-officedocument.drawingml.chart+xml"/>
  <Override PartName="/ppt/notesSlides/notesSlide3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notesSlides/notesSlide4.xml" ContentType="application/vnd.openxmlformats-officedocument.presentationml.notesSlide+xml"/>
  <Override PartName="/ppt/charts/chart10.xml" ContentType="application/vnd.openxmlformats-officedocument.drawingml.chart+xml"/>
  <Override PartName="/ppt/drawings/drawing6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11.xml" ContentType="application/vnd.openxmlformats-officedocument.drawingml.chart+xml"/>
  <Override PartName="/ppt/drawings/drawing7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12.xml" ContentType="application/vnd.openxmlformats-officedocument.drawingml.chart+xml"/>
  <Override PartName="/ppt/drawings/drawing8.xml" ContentType="application/vnd.openxmlformats-officedocument.drawingml.chartshapes+xml"/>
  <Override PartName="/ppt/charts/chart13.xml" ContentType="application/vnd.openxmlformats-officedocument.drawingml.chart+xml"/>
  <Override PartName="/ppt/drawings/drawing9.xml" ContentType="application/vnd.openxmlformats-officedocument.drawingml.chartshapes+xml"/>
  <Override PartName="/ppt/charts/chart14.xml" ContentType="application/vnd.openxmlformats-officedocument.drawingml.chart+xml"/>
  <Override PartName="/ppt/drawings/drawing10.xml" ContentType="application/vnd.openxmlformats-officedocument.drawingml.chartshapes+xml"/>
  <Override PartName="/ppt/charts/chart15.xml" ContentType="application/vnd.openxmlformats-officedocument.drawingml.chart+xml"/>
  <Override PartName="/ppt/drawings/drawing11.xml" ContentType="application/vnd.openxmlformats-officedocument.drawingml.chartshapes+xml"/>
  <Override PartName="/ppt/charts/chart16.xml" ContentType="application/vnd.openxmlformats-officedocument.drawingml.chart+xml"/>
  <Override PartName="/ppt/drawings/drawing12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7"/>
  </p:notesMasterIdLst>
  <p:sldIdLst>
    <p:sldId id="256" r:id="rId2"/>
    <p:sldId id="284" r:id="rId3"/>
    <p:sldId id="285" r:id="rId4"/>
    <p:sldId id="286" r:id="rId5"/>
    <p:sldId id="289" r:id="rId6"/>
    <p:sldId id="287" r:id="rId7"/>
    <p:sldId id="288" r:id="rId8"/>
    <p:sldId id="291" r:id="rId9"/>
    <p:sldId id="292" r:id="rId10"/>
    <p:sldId id="294" r:id="rId11"/>
    <p:sldId id="295" r:id="rId12"/>
    <p:sldId id="296" r:id="rId13"/>
    <p:sldId id="298" r:id="rId14"/>
    <p:sldId id="299" r:id="rId15"/>
    <p:sldId id="300" r:id="rId16"/>
    <p:sldId id="301" r:id="rId17"/>
    <p:sldId id="302" r:id="rId18"/>
    <p:sldId id="303" r:id="rId19"/>
    <p:sldId id="305" r:id="rId20"/>
    <p:sldId id="304" r:id="rId21"/>
    <p:sldId id="279" r:id="rId22"/>
    <p:sldId id="306" r:id="rId23"/>
    <p:sldId id="307" r:id="rId24"/>
    <p:sldId id="280" r:id="rId25"/>
    <p:sldId id="283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../embeddings/oleObject1.bin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../embeddings/oleObject10.bin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../embeddings/oleObject11.bin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8.xml"/><Relationship Id="rId1" Type="http://schemas.openxmlformats.org/officeDocument/2006/relationships/oleObject" Target="../embeddings/oleObject12.bin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9.xml"/><Relationship Id="rId1" Type="http://schemas.openxmlformats.org/officeDocument/2006/relationships/oleObject" Target="../embeddings/oleObject13.bin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0.xml"/><Relationship Id="rId1" Type="http://schemas.openxmlformats.org/officeDocument/2006/relationships/oleObject" Target="../embeddings/oleObject14.bin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1.xml"/><Relationship Id="rId1" Type="http://schemas.openxmlformats.org/officeDocument/2006/relationships/oleObject" Target="file:///C:\Users\mgavrili\AppData\Local\Temp\Temp1_&#916;&#953;&#945;&#947;&#961;&#940;&#956;&#956;&#945;&#964;&#945;%20&#921;&#917;&#932;&#913;.zip\&#916;&#953;&#945;&#947;&#961;&#940;&#956;&#956;&#945;&#964;&#945;%20&#921;&#917;&#932;&#913;\&#916;&#953;&#940;&#947;&#961;&#945;&#956;&#956;&#945;%2018_&#924;&#949;&#961;&#943;&#948;&#953;&#959;%20&#964;&#951;&#962;%20&#951;&#955;&#949;&#954;&#964;&#961;&#953;&#954;&#942;&#962;%20&#949;&#957;&#941;&#961;&#947;&#949;&#953;&#945;&#962;%20&#945;&#960;&#972;%20&#913;&#928;&#917;%20&#963;&#964;&#951;&#957;%20&#945;&#954;&#945;&#952;&#940;&#961;&#953;&#963;&#964;&#951;%20&#954;&#945;&#964;&#945;&#957;&#940;&#955;&#969;&#963;&#951;%20&#951;&#955;&#949;&#954;&#964;&#961;&#953;&#954;&#942;&#962;%20&#949;&#957;&#941;&#961;&#947;&#949;&#953;&#945;&#962;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2.xml"/><Relationship Id="rId1" Type="http://schemas.openxmlformats.org/officeDocument/2006/relationships/oleObject" Target="file:///C:\Users\mgavrili\AppData\Local\Temp\Temp1_&#916;&#953;&#945;&#947;&#961;&#940;&#956;&#956;&#945;&#964;&#945;%20&#921;&#917;&#932;&#913;.zip\&#916;&#953;&#945;&#947;&#961;&#940;&#956;&#956;&#945;&#964;&#945;%20&#921;&#917;&#932;&#913;\&#916;&#953;&#940;&#947;&#961;&#945;&#956;&#956;&#945;%2019_&#924;&#949;&#961;&#943;&#948;&#953;&#959;%20&#949;&#957;&#941;&#961;&#947;&#949;&#953;&#945;&#962;%20&#945;&#960;&#972;%20&#913;&#928;&#917;%20&#963;&#964;&#951;&#957;%20&#954;&#945;&#964;&#945;&#957;&#940;&#955;&#969;&#963;&#951;%20&#954;&#945;&#965;&#963;&#943;&#956;&#969;&#957;%20&#963;&#964;&#953;&#962;%20&#956;&#949;&#964;&#945;&#966;&#959;&#961;&#941;&#962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../embeddings/oleObject3.bin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../embeddings/oleObject4.bin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5.bin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../embeddings/oleObject6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7.bin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8.bin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9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/>
              <a:t>Ενεργειακή ένταση</a:t>
            </a:r>
            <a:r>
              <a:rPr lang="en-US"/>
              <a:t>:EE-28</a:t>
            </a:r>
            <a:r>
              <a:rPr lang="en-US" baseline="0"/>
              <a:t> - </a:t>
            </a:r>
            <a:r>
              <a:rPr lang="el-GR" baseline="0"/>
              <a:t>Ελλάδα</a:t>
            </a:r>
            <a:endParaRPr lang="en-US" baseline="0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0489015168689327"/>
          <c:y val="0.15211306279022815"/>
          <c:w val="0.85928131344426473"/>
          <c:h val="0.592975893397940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Διάγραμμα!$A$4</c:f>
              <c:strCache>
                <c:ptCount val="1"/>
                <c:pt idx="0">
                  <c:v>ΕΕ (28 χώρες)</c:v>
                </c:pt>
              </c:strCache>
            </c:strRef>
          </c:tx>
          <c:invertIfNegative val="0"/>
          <c:cat>
            <c:strRef>
              <c:f>Διάγραμμα!$L$3:$V$3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Διάγραμμα!$L$4:$V$4</c:f>
              <c:numCache>
                <c:formatCode>General</c:formatCode>
                <c:ptCount val="11"/>
                <c:pt idx="0">
                  <c:v>149.19999999999999</c:v>
                </c:pt>
                <c:pt idx="1">
                  <c:v>145.1</c:v>
                </c:pt>
                <c:pt idx="2">
                  <c:v>138.5</c:v>
                </c:pt>
                <c:pt idx="3">
                  <c:v>137.5</c:v>
                </c:pt>
                <c:pt idx="4">
                  <c:v>135.5</c:v>
                </c:pt>
                <c:pt idx="5">
                  <c:v>137.6</c:v>
                </c:pt>
                <c:pt idx="6">
                  <c:v>130.30000000000001</c:v>
                </c:pt>
                <c:pt idx="7">
                  <c:v>129.9</c:v>
                </c:pt>
                <c:pt idx="8">
                  <c:v>128.19999999999999</c:v>
                </c:pt>
                <c:pt idx="9">
                  <c:v>121.5</c:v>
                </c:pt>
                <c:pt idx="10">
                  <c:v>120.4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A97-49C7-B222-E5DEBC02093D}"/>
            </c:ext>
          </c:extLst>
        </c:ser>
        <c:ser>
          <c:idx val="2"/>
          <c:order val="1"/>
          <c:tx>
            <c:strRef>
              <c:f>Διάγραμμα!$A$6</c:f>
              <c:strCache>
                <c:ptCount val="1"/>
                <c:pt idx="0">
                  <c:v>Ελλάδα</c:v>
                </c:pt>
              </c:strCache>
            </c:strRef>
          </c:tx>
          <c:invertIfNegative val="0"/>
          <c:cat>
            <c:strRef>
              <c:f>Διάγραμμα!$L$3:$V$3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Διάγραμμα!$L$6:$V$6</c:f>
              <c:numCache>
                <c:formatCode>General</c:formatCode>
                <c:ptCount val="11"/>
                <c:pt idx="0">
                  <c:v>136.69999999999999</c:v>
                </c:pt>
                <c:pt idx="1">
                  <c:v>130.1</c:v>
                </c:pt>
                <c:pt idx="2">
                  <c:v>125.7</c:v>
                </c:pt>
                <c:pt idx="3">
                  <c:v>127.4</c:v>
                </c:pt>
                <c:pt idx="4">
                  <c:v>127.4</c:v>
                </c:pt>
                <c:pt idx="5">
                  <c:v>127.1</c:v>
                </c:pt>
                <c:pt idx="6">
                  <c:v>135.30000000000001</c:v>
                </c:pt>
                <c:pt idx="7">
                  <c:v>144.69999999999999</c:v>
                </c:pt>
                <c:pt idx="8">
                  <c:v>131.6</c:v>
                </c:pt>
                <c:pt idx="9">
                  <c:v>131.80000000000001</c:v>
                </c:pt>
                <c:pt idx="10">
                  <c:v>132.5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A97-49C7-B222-E5DEBC02093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44576"/>
        <c:axId val="31146368"/>
      </c:barChart>
      <c:catAx>
        <c:axId val="3114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1146368"/>
        <c:crosses val="autoZero"/>
        <c:auto val="1"/>
        <c:lblAlgn val="ctr"/>
        <c:lblOffset val="100"/>
        <c:noMultiLvlLbl val="0"/>
      </c:catAx>
      <c:valAx>
        <c:axId val="311463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l-GR"/>
                  <a:t>κιλά</a:t>
                </a:r>
                <a:r>
                  <a:rPr lang="el-GR" baseline="0"/>
                  <a:t> ισοδύναμου πετρελαίου ανά χίλια </a:t>
                </a:r>
                <a:r>
                  <a:rPr lang="en-US"/>
                  <a:t>€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3114457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58552349862217312"/>
          <c:y val="0.92171112457096704"/>
          <c:w val="0.37149918640208357"/>
          <c:h val="5.367349081364825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 sz="1200" b="0" dirty="0"/>
              <a:t>H </a:t>
            </a:r>
            <a:r>
              <a:rPr lang="el-GR" sz="1200" b="0" dirty="0"/>
              <a:t>Τιμή της</a:t>
            </a:r>
            <a:r>
              <a:rPr lang="el-GR" sz="1200" b="0" baseline="0" dirty="0"/>
              <a:t> </a:t>
            </a:r>
            <a:r>
              <a:rPr lang="el-GR" sz="1200" b="0" dirty="0"/>
              <a:t>Ηλεκτρικής</a:t>
            </a:r>
            <a:r>
              <a:rPr lang="el-GR" sz="1200" b="0" baseline="0" dirty="0"/>
              <a:t> Ενέργειας: Ελλάδα - ΕΕ28</a:t>
            </a:r>
            <a:endParaRPr lang="el-GR" sz="1200" b="0" dirty="0"/>
          </a:p>
        </c:rich>
      </c:tx>
      <c:layout>
        <c:manualLayout>
          <c:xMode val="edge"/>
          <c:yMode val="edge"/>
          <c:x val="0.13768842748937349"/>
          <c:y val="1.56772655886180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9.6737508505881212E-2"/>
          <c:y val="0.11807100499937803"/>
          <c:w val="0.88628718285214347"/>
          <c:h val="0.61755450710847681"/>
        </c:manualLayout>
      </c:layout>
      <c:lineChart>
        <c:grouping val="standard"/>
        <c:varyColors val="0"/>
        <c:ser>
          <c:idx val="0"/>
          <c:order val="0"/>
          <c:tx>
            <c:strRef>
              <c:f>Διαγράμματα!$A$5</c:f>
              <c:strCache>
                <c:ptCount val="1"/>
                <c:pt idx="0">
                  <c:v>Ελλάδα - Νοικοκυριά</c:v>
                </c:pt>
              </c:strCache>
            </c:strRef>
          </c:tx>
          <c:marker>
            <c:symbol val="none"/>
          </c:marker>
          <c:cat>
            <c:numRef>
              <c:f>Διαγράμματα!$B$9:$M$9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Διαγράμματα!$B$5:$M$5</c:f>
              <c:numCache>
                <c:formatCode>General</c:formatCode>
                <c:ptCount val="12"/>
                <c:pt idx="0">
                  <c:v>6.88E-2</c:v>
                </c:pt>
                <c:pt idx="1">
                  <c:v>7.0099999999999996E-2</c:v>
                </c:pt>
                <c:pt idx="2">
                  <c:v>7.1999999999999995E-2</c:v>
                </c:pt>
                <c:pt idx="3">
                  <c:v>0.1047</c:v>
                </c:pt>
                <c:pt idx="4">
                  <c:v>0.1154</c:v>
                </c:pt>
                <c:pt idx="5">
                  <c:v>0.1181</c:v>
                </c:pt>
                <c:pt idx="6">
                  <c:v>0.125</c:v>
                </c:pt>
                <c:pt idx="7">
                  <c:v>0.1391</c:v>
                </c:pt>
                <c:pt idx="8">
                  <c:v>0.15629999999999999</c:v>
                </c:pt>
                <c:pt idx="9">
                  <c:v>0.1767</c:v>
                </c:pt>
                <c:pt idx="10">
                  <c:v>0.1767</c:v>
                </c:pt>
                <c:pt idx="11">
                  <c:v>0.1716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6D1-4DEC-AFA0-5F534F232B0D}"/>
            </c:ext>
          </c:extLst>
        </c:ser>
        <c:ser>
          <c:idx val="1"/>
          <c:order val="1"/>
          <c:tx>
            <c:strRef>
              <c:f>Διαγράμματα!$A$6</c:f>
              <c:strCache>
                <c:ptCount val="1"/>
                <c:pt idx="0">
                  <c:v>ΕΕ - Νοικοκυριά</c:v>
                </c:pt>
              </c:strCache>
            </c:strRef>
          </c:tx>
          <c:marker>
            <c:symbol val="none"/>
          </c:marker>
          <c:cat>
            <c:numRef>
              <c:f>Διαγράμματα!$B$9:$M$9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Διαγράμματα!$B$6:$M$6</c:f>
              <c:numCache>
                <c:formatCode>General</c:formatCode>
                <c:ptCount val="12"/>
                <c:pt idx="0">
                  <c:v>0.1336</c:v>
                </c:pt>
                <c:pt idx="1">
                  <c:v>0.13969999999999999</c:v>
                </c:pt>
                <c:pt idx="2">
                  <c:v>0.153</c:v>
                </c:pt>
                <c:pt idx="3">
                  <c:v>0.1583</c:v>
                </c:pt>
                <c:pt idx="4">
                  <c:v>0.1641</c:v>
                </c:pt>
                <c:pt idx="5">
                  <c:v>0.1678</c:v>
                </c:pt>
                <c:pt idx="6">
                  <c:v>0.18029999999999999</c:v>
                </c:pt>
                <c:pt idx="7">
                  <c:v>0.18840000000000001</c:v>
                </c:pt>
                <c:pt idx="8">
                  <c:v>0.2</c:v>
                </c:pt>
                <c:pt idx="9">
                  <c:v>0.20399999999999999</c:v>
                </c:pt>
                <c:pt idx="10">
                  <c:v>0.20899999999999999</c:v>
                </c:pt>
                <c:pt idx="11">
                  <c:v>0.20519999999999999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6D1-4DEC-AFA0-5F534F232B0D}"/>
            </c:ext>
          </c:extLst>
        </c:ser>
        <c:ser>
          <c:idx val="2"/>
          <c:order val="2"/>
          <c:tx>
            <c:strRef>
              <c:f>Διαγράμματα!$A$11</c:f>
              <c:strCache>
                <c:ptCount val="1"/>
                <c:pt idx="0">
                  <c:v>ΕΕ - Βιομηχανία</c:v>
                </c:pt>
              </c:strCache>
            </c:strRef>
          </c:tx>
          <c:spPr>
            <a:ln cmpd="dbl"/>
          </c:spPr>
          <c:marker>
            <c:symbol val="none"/>
          </c:marker>
          <c:cat>
            <c:numRef>
              <c:f>Διαγράμματα!$B$9:$M$9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Διαγράμματα!$B$11:$M$11</c:f>
              <c:numCache>
                <c:formatCode>General</c:formatCode>
                <c:ptCount val="12"/>
                <c:pt idx="0">
                  <c:v>6.7199999999999996E-2</c:v>
                </c:pt>
                <c:pt idx="1">
                  <c:v>7.5200000000000003E-2</c:v>
                </c:pt>
                <c:pt idx="2">
                  <c:v>8.2000000000000003E-2</c:v>
                </c:pt>
                <c:pt idx="3">
                  <c:v>8.7999999999999995E-2</c:v>
                </c:pt>
                <c:pt idx="4">
                  <c:v>9.5399999999999999E-2</c:v>
                </c:pt>
                <c:pt idx="5">
                  <c:v>9.1300000000000006E-2</c:v>
                </c:pt>
                <c:pt idx="6">
                  <c:v>9.2799999999999994E-2</c:v>
                </c:pt>
                <c:pt idx="7">
                  <c:v>9.5600000000000004E-2</c:v>
                </c:pt>
                <c:pt idx="8">
                  <c:v>9.3799999999999994E-2</c:v>
                </c:pt>
                <c:pt idx="9">
                  <c:v>9.1700000000000004E-2</c:v>
                </c:pt>
                <c:pt idx="10">
                  <c:v>8.6999999999999994E-2</c:v>
                </c:pt>
                <c:pt idx="11">
                  <c:v>8.14E-2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6D1-4DEC-AFA0-5F534F232B0D}"/>
            </c:ext>
          </c:extLst>
        </c:ser>
        <c:ser>
          <c:idx val="3"/>
          <c:order val="3"/>
          <c:tx>
            <c:strRef>
              <c:f>Διαγράμματα!$A$12</c:f>
              <c:strCache>
                <c:ptCount val="1"/>
                <c:pt idx="0">
                  <c:v>Ελλάδα - Βιομηχανία</c:v>
                </c:pt>
              </c:strCache>
            </c:strRef>
          </c:tx>
          <c:spPr>
            <a:ln cmpd="dbl"/>
          </c:spPr>
          <c:marker>
            <c:symbol val="none"/>
          </c:marker>
          <c:cat>
            <c:numRef>
              <c:f>Διαγράμματα!$B$9:$M$9</c:f>
              <c:numCache>
                <c:formatCode>General</c:formatCod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numCache>
            </c:numRef>
          </c:cat>
          <c:val>
            <c:numRef>
              <c:f>Διαγράμματα!$B$12:$M$12</c:f>
              <c:numCache>
                <c:formatCode>General</c:formatCode>
                <c:ptCount val="12"/>
                <c:pt idx="0">
                  <c:v>6.4500000000000002E-2</c:v>
                </c:pt>
                <c:pt idx="1">
                  <c:v>6.6799999999999998E-2</c:v>
                </c:pt>
                <c:pt idx="2">
                  <c:v>6.9800000000000001E-2</c:v>
                </c:pt>
                <c:pt idx="3">
                  <c:v>8.6099999999999996E-2</c:v>
                </c:pt>
                <c:pt idx="4">
                  <c:v>9.4799999999999995E-2</c:v>
                </c:pt>
                <c:pt idx="5">
                  <c:v>8.5500000000000007E-2</c:v>
                </c:pt>
                <c:pt idx="6">
                  <c:v>9.1700000000000004E-2</c:v>
                </c:pt>
                <c:pt idx="7">
                  <c:v>0.10059999999999999</c:v>
                </c:pt>
                <c:pt idx="8">
                  <c:v>0.104</c:v>
                </c:pt>
                <c:pt idx="9">
                  <c:v>0.109</c:v>
                </c:pt>
                <c:pt idx="10">
                  <c:v>0.1037</c:v>
                </c:pt>
                <c:pt idx="11">
                  <c:v>9.2899999999999996E-2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6D1-4DEC-AFA0-5F534F232B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6431616"/>
        <c:axId val="106433152"/>
      </c:lineChart>
      <c:catAx>
        <c:axId val="106431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6433152"/>
        <c:crosses val="autoZero"/>
        <c:auto val="1"/>
        <c:lblAlgn val="ctr"/>
        <c:lblOffset val="100"/>
        <c:noMultiLvlLbl val="0"/>
      </c:catAx>
      <c:valAx>
        <c:axId val="1064331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€ / KWh</a:t>
                </a:r>
              </a:p>
            </c:rich>
          </c:tx>
          <c:overlay val="0"/>
        </c:title>
        <c:numFmt formatCode="#,##0.0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64316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9225641595378307E-2"/>
          <c:y val="0.83600182859449046"/>
          <c:w val="0.90070623466079514"/>
          <c:h val="0.13622037000980333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/>
              <a:t>Μερίδιο</a:t>
            </a:r>
            <a:r>
              <a:rPr lang="el-GR" baseline="0"/>
              <a:t> αγοράς του βασικού προμηθευτή ηλεκτρικής ενέργειας: Ελλάδα και επιλεγμένες χώρες ΕΕ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6.6960187513027652E-2"/>
          <c:y val="0.15857024450891008"/>
          <c:w val="0.87723188572255051"/>
          <c:h val="0.63423097112860893"/>
        </c:manualLayout>
      </c:layout>
      <c:lineChart>
        <c:grouping val="standard"/>
        <c:varyColors val="0"/>
        <c:ser>
          <c:idx val="0"/>
          <c:order val="0"/>
          <c:tx>
            <c:strRef>
              <c:f>Διάγραμμα!$A$4</c:f>
              <c:strCache>
                <c:ptCount val="1"/>
                <c:pt idx="0">
                  <c:v>Ελλάδα</c:v>
                </c:pt>
              </c:strCache>
            </c:strRef>
          </c:tx>
          <c:cat>
            <c:numRef>
              <c:f>Διάγραμμα!$B$3:$N$3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Διάγραμμα!$B$4:$N$4</c:f>
              <c:numCache>
                <c:formatCode>General</c:formatCode>
                <c:ptCount val="13"/>
                <c:pt idx="0">
                  <c:v>97</c:v>
                </c:pt>
                <c:pt idx="1">
                  <c:v>97</c:v>
                </c:pt>
                <c:pt idx="2">
                  <c:v>94.6</c:v>
                </c:pt>
                <c:pt idx="3">
                  <c:v>91.6</c:v>
                </c:pt>
                <c:pt idx="4">
                  <c:v>91.6</c:v>
                </c:pt>
                <c:pt idx="5">
                  <c:v>91.8</c:v>
                </c:pt>
                <c:pt idx="6">
                  <c:v>85.1</c:v>
                </c:pt>
                <c:pt idx="8">
                  <c:v>77</c:v>
                </c:pt>
                <c:pt idx="9">
                  <c:v>67</c:v>
                </c:pt>
                <c:pt idx="10">
                  <c:v>71.5</c:v>
                </c:pt>
                <c:pt idx="11">
                  <c:v>70.7</c:v>
                </c:pt>
                <c:pt idx="12">
                  <c:v>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C85-48D2-A290-4719A1B639F3}"/>
            </c:ext>
          </c:extLst>
        </c:ser>
        <c:ser>
          <c:idx val="2"/>
          <c:order val="1"/>
          <c:tx>
            <c:strRef>
              <c:f>Διάγραμμα!$A$5</c:f>
              <c:strCache>
                <c:ptCount val="1"/>
                <c:pt idx="0">
                  <c:v>Πορτογαλία</c:v>
                </c:pt>
              </c:strCache>
            </c:strRef>
          </c:tx>
          <c:marker>
            <c:symbol val="none"/>
          </c:marker>
          <c:cat>
            <c:numRef>
              <c:f>Διάγραμμα!$B$3:$N$3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Διάγραμμα!$B$5:$N$5</c:f>
              <c:numCache>
                <c:formatCode>General</c:formatCode>
                <c:ptCount val="13"/>
                <c:pt idx="0">
                  <c:v>55.8</c:v>
                </c:pt>
                <c:pt idx="1">
                  <c:v>53.9</c:v>
                </c:pt>
                <c:pt idx="2">
                  <c:v>54.5</c:v>
                </c:pt>
                <c:pt idx="3">
                  <c:v>55.6</c:v>
                </c:pt>
                <c:pt idx="4">
                  <c:v>48.5</c:v>
                </c:pt>
                <c:pt idx="5">
                  <c:v>52.4</c:v>
                </c:pt>
                <c:pt idx="6">
                  <c:v>47.2</c:v>
                </c:pt>
                <c:pt idx="7">
                  <c:v>44.9</c:v>
                </c:pt>
                <c:pt idx="8">
                  <c:v>37.200000000000003</c:v>
                </c:pt>
                <c:pt idx="9">
                  <c:v>43.9</c:v>
                </c:pt>
                <c:pt idx="10">
                  <c:v>46.5</c:v>
                </c:pt>
                <c:pt idx="11">
                  <c:v>42.5</c:v>
                </c:pt>
                <c:pt idx="12">
                  <c:v>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C85-48D2-A290-4719A1B639F3}"/>
            </c:ext>
          </c:extLst>
        </c:ser>
        <c:ser>
          <c:idx val="3"/>
          <c:order val="2"/>
          <c:tx>
            <c:strRef>
              <c:f>Διάγραμμα!$A$6</c:f>
              <c:strCache>
                <c:ptCount val="1"/>
                <c:pt idx="0">
                  <c:v>Ισπανία</c:v>
                </c:pt>
              </c:strCache>
            </c:strRef>
          </c:tx>
          <c:marker>
            <c:symbol val="none"/>
          </c:marker>
          <c:cat>
            <c:numRef>
              <c:f>Διάγραμμα!$B$3:$N$3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Διάγραμμα!$B$6:$N$6</c:f>
              <c:numCache>
                <c:formatCode>General</c:formatCode>
                <c:ptCount val="13"/>
                <c:pt idx="0">
                  <c:v>36</c:v>
                </c:pt>
                <c:pt idx="1">
                  <c:v>35</c:v>
                </c:pt>
                <c:pt idx="2">
                  <c:v>31</c:v>
                </c:pt>
                <c:pt idx="3">
                  <c:v>31</c:v>
                </c:pt>
                <c:pt idx="4">
                  <c:v>22.2</c:v>
                </c:pt>
                <c:pt idx="5">
                  <c:v>32.9</c:v>
                </c:pt>
                <c:pt idx="6">
                  <c:v>24</c:v>
                </c:pt>
                <c:pt idx="7">
                  <c:v>23.5</c:v>
                </c:pt>
                <c:pt idx="8">
                  <c:v>23.8</c:v>
                </c:pt>
                <c:pt idx="9">
                  <c:v>22</c:v>
                </c:pt>
                <c:pt idx="10">
                  <c:v>23.8</c:v>
                </c:pt>
                <c:pt idx="11">
                  <c:v>24.5</c:v>
                </c:pt>
                <c:pt idx="12">
                  <c:v>25.4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C85-48D2-A290-4719A1B639F3}"/>
            </c:ext>
          </c:extLst>
        </c:ser>
        <c:ser>
          <c:idx val="5"/>
          <c:order val="3"/>
          <c:tx>
            <c:strRef>
              <c:f>Διάγραμμα!$A$7</c:f>
              <c:strCache>
                <c:ptCount val="1"/>
                <c:pt idx="0">
                  <c:v>Ρουμανία</c:v>
                </c:pt>
              </c:strCache>
            </c:strRef>
          </c:tx>
          <c:marker>
            <c:symbol val="none"/>
          </c:marker>
          <c:cat>
            <c:numRef>
              <c:f>Διάγραμμα!$B$3:$N$3</c:f>
              <c:numCache>
                <c:formatCode>General</c:formatCod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numCache>
            </c:numRef>
          </c:cat>
          <c:val>
            <c:numRef>
              <c:f>Διάγραμμα!$B$7:$N$7</c:f>
              <c:numCache>
                <c:formatCode>General</c:formatCode>
                <c:ptCount val="13"/>
                <c:pt idx="0">
                  <c:v>31.7</c:v>
                </c:pt>
                <c:pt idx="1">
                  <c:v>36.4</c:v>
                </c:pt>
                <c:pt idx="2">
                  <c:v>31.1</c:v>
                </c:pt>
                <c:pt idx="3">
                  <c:v>27.5</c:v>
                </c:pt>
                <c:pt idx="4">
                  <c:v>28.3</c:v>
                </c:pt>
                <c:pt idx="5">
                  <c:v>29.3</c:v>
                </c:pt>
                <c:pt idx="6">
                  <c:v>33.6</c:v>
                </c:pt>
                <c:pt idx="7">
                  <c:v>26</c:v>
                </c:pt>
                <c:pt idx="8">
                  <c:v>26.7</c:v>
                </c:pt>
                <c:pt idx="9">
                  <c:v>26.8</c:v>
                </c:pt>
                <c:pt idx="10">
                  <c:v>29.9</c:v>
                </c:pt>
                <c:pt idx="11">
                  <c:v>25.7</c:v>
                </c:pt>
                <c:pt idx="12">
                  <c:v>28.5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C85-48D2-A290-4719A1B639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123264"/>
        <c:axId val="110129152"/>
      </c:lineChart>
      <c:catAx>
        <c:axId val="11012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0129152"/>
        <c:crosses val="autoZero"/>
        <c:auto val="1"/>
        <c:lblAlgn val="ctr"/>
        <c:lblOffset val="100"/>
        <c:noMultiLvlLbl val="0"/>
      </c:catAx>
      <c:valAx>
        <c:axId val="110129152"/>
        <c:scaling>
          <c:orientation val="minMax"/>
          <c:max val="100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 algn="ctr"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l-GR"/>
                  <a:t>(%)</a:t>
                </a:r>
              </a:p>
            </c:rich>
          </c:tx>
          <c:layout>
            <c:manualLayout>
              <c:xMode val="edge"/>
              <c:yMode val="edge"/>
              <c:x val="1.2965964343598054E-2"/>
              <c:y val="3.848376847630888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1012326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5873284072878253"/>
          <c:y val="0.91549854952341481"/>
          <c:w val="0.58723448061698924"/>
          <c:h val="6.344881889763776E-2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 sz="1400" b="0"/>
              <a:t>Έμμεσος φορολογικός</a:t>
            </a:r>
            <a:r>
              <a:rPr lang="el-GR" sz="1400" b="0" baseline="0"/>
              <a:t> συντελεστής για την ενέργεια</a:t>
            </a:r>
            <a:r>
              <a:rPr lang="en-US" sz="1400" b="0" baseline="0"/>
              <a:t>: </a:t>
            </a:r>
            <a:r>
              <a:rPr lang="el-GR" sz="1400" b="0" baseline="0"/>
              <a:t>Ελλάδα και ΕΕ</a:t>
            </a:r>
            <a:endParaRPr lang="en-US" sz="1400" b="0"/>
          </a:p>
        </c:rich>
      </c:tx>
      <c:layout>
        <c:manualLayout>
          <c:xMode val="edge"/>
          <c:yMode val="edge"/>
          <c:x val="0.17963866167214534"/>
          <c:y val="2.5827280064568199E-2"/>
        </c:manualLayout>
      </c:layout>
      <c:overlay val="0"/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Διάγραμμα!$A$5</c:f>
              <c:strCache>
                <c:ptCount val="1"/>
                <c:pt idx="0">
                  <c:v>ΕΕ</c:v>
                </c:pt>
              </c:strCache>
            </c:strRef>
          </c:tx>
          <c:marker>
            <c:symbol val="none"/>
          </c:marker>
          <c:cat>
            <c:strRef>
              <c:f>Διάγραμμα!$L$4:$W$4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Διάγραμμα!$L$5:$W$5</c:f>
              <c:numCache>
                <c:formatCode>General</c:formatCode>
                <c:ptCount val="12"/>
                <c:pt idx="0">
                  <c:v>194</c:v>
                </c:pt>
                <c:pt idx="1">
                  <c:v>192.77</c:v>
                </c:pt>
                <c:pt idx="2">
                  <c:v>192.78</c:v>
                </c:pt>
                <c:pt idx="3">
                  <c:v>187.96</c:v>
                </c:pt>
                <c:pt idx="4">
                  <c:v>200.98</c:v>
                </c:pt>
                <c:pt idx="5">
                  <c:v>198.55</c:v>
                </c:pt>
                <c:pt idx="6">
                  <c:v>215.49</c:v>
                </c:pt>
                <c:pt idx="7">
                  <c:v>217.98</c:v>
                </c:pt>
                <c:pt idx="8">
                  <c:v>220.86</c:v>
                </c:pt>
                <c:pt idx="9">
                  <c:v>234.65</c:v>
                </c:pt>
                <c:pt idx="10">
                  <c:v>233.65</c:v>
                </c:pt>
                <c:pt idx="11">
                  <c:v>234.79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CF0-4A37-9471-C0B541E585C1}"/>
            </c:ext>
          </c:extLst>
        </c:ser>
        <c:ser>
          <c:idx val="2"/>
          <c:order val="1"/>
          <c:tx>
            <c:strRef>
              <c:f>Διάγραμμα!$A$6</c:f>
              <c:strCache>
                <c:ptCount val="1"/>
                <c:pt idx="0">
                  <c:v>Ελλάδα</c:v>
                </c:pt>
              </c:strCache>
            </c:strRef>
          </c:tx>
          <c:marker>
            <c:symbol val="none"/>
          </c:marker>
          <c:cat>
            <c:strRef>
              <c:f>Διάγραμμα!$L$4:$W$4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Διάγραμμα!$L$6:$W$6</c:f>
              <c:numCache>
                <c:formatCode>General</c:formatCode>
                <c:ptCount val="12"/>
                <c:pt idx="0">
                  <c:v>134.6</c:v>
                </c:pt>
                <c:pt idx="1">
                  <c:v>129.04</c:v>
                </c:pt>
                <c:pt idx="2">
                  <c:v>134.62</c:v>
                </c:pt>
                <c:pt idx="3">
                  <c:v>130.25</c:v>
                </c:pt>
                <c:pt idx="4">
                  <c:v>137.38</c:v>
                </c:pt>
                <c:pt idx="5">
                  <c:v>221.93</c:v>
                </c:pt>
                <c:pt idx="6">
                  <c:v>226.65</c:v>
                </c:pt>
                <c:pt idx="7">
                  <c:v>281.25</c:v>
                </c:pt>
                <c:pt idx="8">
                  <c:v>343.05</c:v>
                </c:pt>
                <c:pt idx="9">
                  <c:v>349.04</c:v>
                </c:pt>
                <c:pt idx="10">
                  <c:v>331.45</c:v>
                </c:pt>
                <c:pt idx="11">
                  <c:v>334.28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CF0-4A37-9471-C0B541E585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8281216"/>
        <c:axId val="108291200"/>
      </c:lineChart>
      <c:catAx>
        <c:axId val="108281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291200"/>
        <c:crosses val="autoZero"/>
        <c:auto val="1"/>
        <c:lblAlgn val="ctr"/>
        <c:lblOffset val="100"/>
        <c:noMultiLvlLbl val="0"/>
      </c:catAx>
      <c:valAx>
        <c:axId val="10829120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l-GR"/>
                  <a:t>€ ανά τόνο ισοδύναμου πετρελαίου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082812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3420705178842936"/>
          <c:y val="0.92225048140168919"/>
          <c:w val="0.6243809086970924"/>
          <c:h val="5.8379058549884677E-2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/>
            </a:pPr>
            <a:r>
              <a:rPr lang="el-GR" sz="1200" b="0" baseline="0" dirty="0">
                <a:latin typeface="Arial" panose="020B0604020202020204" pitchFamily="34" charset="0"/>
                <a:cs typeface="Arial" panose="020B0604020202020204" pitchFamily="34" charset="0"/>
              </a:rPr>
              <a:t>Φορολογικός συντελεστής και έσοδα από φορολογία ενέργειας</a:t>
            </a:r>
            <a:r>
              <a:rPr lang="en-US" sz="1200" b="0" baseline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12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ως </a:t>
            </a:r>
            <a:r>
              <a:rPr lang="el-GR" sz="1200" b="0" baseline="0" dirty="0">
                <a:latin typeface="Arial" panose="020B0604020202020204" pitchFamily="34" charset="0"/>
                <a:cs typeface="Arial" panose="020B0604020202020204" pitchFamily="34" charset="0"/>
              </a:rPr>
              <a:t>%  επί των συνολικών </a:t>
            </a:r>
            <a:r>
              <a:rPr lang="el-GR" sz="1200" b="0" baseline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φορολ</a:t>
            </a:r>
            <a:r>
              <a:rPr lang="el-GR" sz="1200" b="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l-GR" sz="1200" b="0" baseline="0" dirty="0">
                <a:latin typeface="Arial" panose="020B0604020202020204" pitchFamily="34" charset="0"/>
                <a:cs typeface="Arial" panose="020B0604020202020204" pitchFamily="34" charset="0"/>
              </a:rPr>
              <a:t>εσόδων)</a:t>
            </a:r>
            <a:endParaRPr lang="en-US" sz="1200" b="0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5273834039975773"/>
          <c:y val="0.17838919780358811"/>
          <c:w val="0.73296547546941249"/>
          <c:h val="0.4921249841017515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Διάγραμμα!$A$3</c:f>
              <c:strCache>
                <c:ptCount val="1"/>
                <c:pt idx="0">
                  <c:v>Ποσοστό των φορολογικών εσόδων από ενέργεια στο σύνολο των φορολογικών εσόδων (δεξιός άξονας)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cat>
            <c:strRef>
              <c:f>Διάγραμμα!$B$2:$L$2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</c:strCache>
            </c:strRef>
          </c:cat>
          <c:val>
            <c:numRef>
              <c:f>Διάγραμμα!$B$3:$M$3</c:f>
              <c:numCache>
                <c:formatCode>General</c:formatCode>
                <c:ptCount val="12"/>
                <c:pt idx="0">
                  <c:v>6.52</c:v>
                </c:pt>
                <c:pt idx="1">
                  <c:v>6.34</c:v>
                </c:pt>
                <c:pt idx="2">
                  <c:v>6.54</c:v>
                </c:pt>
                <c:pt idx="3">
                  <c:v>6.46</c:v>
                </c:pt>
                <c:pt idx="4">
                  <c:v>6.77</c:v>
                </c:pt>
                <c:pt idx="5">
                  <c:v>8.26</c:v>
                </c:pt>
                <c:pt idx="6">
                  <c:v>8.64</c:v>
                </c:pt>
                <c:pt idx="7">
                  <c:v>9.23</c:v>
                </c:pt>
                <c:pt idx="8">
                  <c:v>10.28</c:v>
                </c:pt>
                <c:pt idx="9">
                  <c:v>10.38</c:v>
                </c:pt>
                <c:pt idx="10">
                  <c:v>10.46</c:v>
                </c:pt>
                <c:pt idx="11">
                  <c:v>9.84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AC-4E55-B9D6-B14969D37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25377536"/>
        <c:axId val="125375232"/>
      </c:barChart>
      <c:lineChart>
        <c:grouping val="standard"/>
        <c:varyColors val="0"/>
        <c:ser>
          <c:idx val="1"/>
          <c:order val="1"/>
          <c:tx>
            <c:strRef>
              <c:f>Διάγραμμα!$A$4</c:f>
              <c:strCache>
                <c:ptCount val="1"/>
                <c:pt idx="0">
                  <c:v>Έμμεσος φορολογκός συντελεστής ενέργειας</c:v>
                </c:pt>
              </c:strCache>
            </c:strRef>
          </c:tx>
          <c:spPr>
            <a:ln>
              <a:solidFill>
                <a:schemeClr val="accent1"/>
              </a:solidFill>
            </a:ln>
          </c:spPr>
          <c:marker>
            <c:symbol val="none"/>
          </c:marker>
          <c:cat>
            <c:strRef>
              <c:f>Διάγραμμα!$B$2:$M$2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Διάγραμμα!$B$4:$M$4</c:f>
              <c:numCache>
                <c:formatCode>0.0</c:formatCode>
                <c:ptCount val="12"/>
                <c:pt idx="0">
                  <c:v>138.22999999999999</c:v>
                </c:pt>
                <c:pt idx="1">
                  <c:v>136.63</c:v>
                </c:pt>
                <c:pt idx="2">
                  <c:v>141.41</c:v>
                </c:pt>
                <c:pt idx="3">
                  <c:v>146.96</c:v>
                </c:pt>
                <c:pt idx="4">
                  <c:v>153.47</c:v>
                </c:pt>
                <c:pt idx="5">
                  <c:v>234.46</c:v>
                </c:pt>
                <c:pt idx="6">
                  <c:v>241.06</c:v>
                </c:pt>
                <c:pt idx="7">
                  <c:v>289.86</c:v>
                </c:pt>
                <c:pt idx="8">
                  <c:v>354.33</c:v>
                </c:pt>
                <c:pt idx="9">
                  <c:v>356.01</c:v>
                </c:pt>
                <c:pt idx="10">
                  <c:v>342.05</c:v>
                </c:pt>
                <c:pt idx="11">
                  <c:v>334.28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5AC-4E55-B9D6-B14969D375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10027136"/>
        <c:axId val="110136320"/>
      </c:lineChart>
      <c:catAx>
        <c:axId val="11002713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10136320"/>
        <c:crosses val="autoZero"/>
        <c:auto val="1"/>
        <c:lblAlgn val="ctr"/>
        <c:lblOffset val="100"/>
        <c:noMultiLvlLbl val="0"/>
      </c:catAx>
      <c:valAx>
        <c:axId val="110136320"/>
        <c:scaling>
          <c:orientation val="minMax"/>
        </c:scaling>
        <c:delete val="0"/>
        <c:axPos val="l"/>
        <c:majorGridlines/>
        <c:numFmt formatCode="0.0" sourceLinked="1"/>
        <c:majorTickMark val="none"/>
        <c:minorTickMark val="none"/>
        <c:tickLblPos val="nextTo"/>
        <c:spPr>
          <a:ln w="9525">
            <a:noFill/>
          </a:ln>
        </c:spPr>
        <c:crossAx val="110027136"/>
        <c:crosses val="autoZero"/>
        <c:crossBetween val="between"/>
      </c:valAx>
      <c:valAx>
        <c:axId val="12537523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crossAx val="125377536"/>
        <c:crosses val="max"/>
        <c:crossBetween val="between"/>
      </c:valAx>
      <c:catAx>
        <c:axId val="12537753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5375232"/>
        <c:crosses val="autoZero"/>
        <c:auto val="1"/>
        <c:lblAlgn val="ctr"/>
        <c:lblOffset val="100"/>
        <c:noMultiLvlLbl val="0"/>
      </c:catAx>
    </c:plotArea>
    <c:legend>
      <c:legendPos val="b"/>
      <c:layout>
        <c:manualLayout>
          <c:xMode val="edge"/>
          <c:yMode val="edge"/>
          <c:x val="3.8449256342957129E-2"/>
          <c:y val="0.75552382767734017"/>
          <c:w val="0.87865682414698165"/>
          <c:h val="0.18936224405488961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0519256521506243E-2"/>
          <c:y val="0.24293990543961971"/>
          <c:w val="0.89954877068937811"/>
          <c:h val="0.547407253692798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Διάγραμμα!$A$4</c:f>
              <c:strCache>
                <c:ptCount val="1"/>
                <c:pt idx="0">
                  <c:v>ΕΕ (28 χώρες)</c:v>
                </c:pt>
              </c:strCache>
            </c:strRef>
          </c:tx>
          <c:spPr>
            <a:solidFill>
              <a:srgbClr val="0070C0"/>
            </a:solidFill>
          </c:spPr>
          <c:invertIfNegative val="0"/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Διάγραμμα!$B$4:$N$4</c:f>
              <c:numCache>
                <c:formatCode>General</c:formatCode>
                <c:ptCount val="13"/>
                <c:pt idx="0">
                  <c:v>8.5</c:v>
                </c:pt>
                <c:pt idx="1">
                  <c:v>9</c:v>
                </c:pt>
                <c:pt idx="2">
                  <c:v>9.5</c:v>
                </c:pt>
                <c:pt idx="3">
                  <c:v>10.4</c:v>
                </c:pt>
                <c:pt idx="4">
                  <c:v>11</c:v>
                </c:pt>
                <c:pt idx="5">
                  <c:v>12.4</c:v>
                </c:pt>
                <c:pt idx="6">
                  <c:v>12.9</c:v>
                </c:pt>
                <c:pt idx="7">
                  <c:v>13.2</c:v>
                </c:pt>
                <c:pt idx="8">
                  <c:v>14.4</c:v>
                </c:pt>
                <c:pt idx="9">
                  <c:v>15.2</c:v>
                </c:pt>
                <c:pt idx="10">
                  <c:v>16.100000000000001</c:v>
                </c:pt>
                <c:pt idx="11">
                  <c:v>16.7</c:v>
                </c:pt>
                <c:pt idx="12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C9-4CE5-B7F1-E353A81D5D22}"/>
            </c:ext>
          </c:extLst>
        </c:ser>
        <c:ser>
          <c:idx val="2"/>
          <c:order val="2"/>
          <c:tx>
            <c:strRef>
              <c:f>Διάγραμμα!$A$6</c:f>
              <c:strCache>
                <c:ptCount val="1"/>
                <c:pt idx="0">
                  <c:v>Ελλάδα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Διάγραμμα!$B$6:$N$6</c:f>
              <c:numCache>
                <c:formatCode>General</c:formatCode>
                <c:ptCount val="13"/>
                <c:pt idx="0">
                  <c:v>6.9</c:v>
                </c:pt>
                <c:pt idx="1">
                  <c:v>7</c:v>
                </c:pt>
                <c:pt idx="2">
                  <c:v>7.2</c:v>
                </c:pt>
                <c:pt idx="3">
                  <c:v>8.1999999999999993</c:v>
                </c:pt>
                <c:pt idx="4">
                  <c:v>8</c:v>
                </c:pt>
                <c:pt idx="5">
                  <c:v>8.5</c:v>
                </c:pt>
                <c:pt idx="6">
                  <c:v>9.8000000000000007</c:v>
                </c:pt>
                <c:pt idx="7">
                  <c:v>10.9</c:v>
                </c:pt>
                <c:pt idx="8">
                  <c:v>13.5</c:v>
                </c:pt>
                <c:pt idx="9">
                  <c:v>15</c:v>
                </c:pt>
                <c:pt idx="10">
                  <c:v>15.3</c:v>
                </c:pt>
                <c:pt idx="11">
                  <c:v>15.4</c:v>
                </c:pt>
                <c:pt idx="12">
                  <c:v>15.2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AC9-4CE5-B7F1-E353A81D5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85482496"/>
        <c:axId val="85492480"/>
      </c:barChart>
      <c:lineChart>
        <c:grouping val="standard"/>
        <c:varyColors val="0"/>
        <c:ser>
          <c:idx val="1"/>
          <c:order val="1"/>
          <c:tx>
            <c:strRef>
              <c:f>Διάγραμμα!$A$5</c:f>
              <c:strCache>
                <c:ptCount val="1"/>
                <c:pt idx="0">
                  <c:v>Στόχος</c:v>
                </c:pt>
              </c:strCache>
            </c:strRef>
          </c:tx>
          <c:spPr>
            <a:ln>
              <a:prstDash val="solid"/>
            </a:ln>
          </c:spPr>
          <c:marker>
            <c:symbol val="none"/>
          </c:marker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Διάγραμμα!$B$5:$N$5</c:f>
              <c:numCache>
                <c:formatCode>General</c:formatCode>
                <c:ptCount val="13"/>
                <c:pt idx="0">
                  <c:v>20</c:v>
                </c:pt>
                <c:pt idx="1">
                  <c:v>20</c:v>
                </c:pt>
                <c:pt idx="2">
                  <c:v>20</c:v>
                </c:pt>
                <c:pt idx="3">
                  <c:v>20</c:v>
                </c:pt>
                <c:pt idx="4">
                  <c:v>20</c:v>
                </c:pt>
                <c:pt idx="5">
                  <c:v>20</c:v>
                </c:pt>
                <c:pt idx="6">
                  <c:v>20</c:v>
                </c:pt>
                <c:pt idx="7">
                  <c:v>20</c:v>
                </c:pt>
                <c:pt idx="8">
                  <c:v>20</c:v>
                </c:pt>
                <c:pt idx="9">
                  <c:v>20</c:v>
                </c:pt>
                <c:pt idx="10">
                  <c:v>20</c:v>
                </c:pt>
                <c:pt idx="11">
                  <c:v>20</c:v>
                </c:pt>
                <c:pt idx="12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DAC9-4CE5-B7F1-E353A81D5D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482496"/>
        <c:axId val="85492480"/>
      </c:lineChart>
      <c:catAx>
        <c:axId val="8548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5492480"/>
        <c:crosses val="autoZero"/>
        <c:auto val="1"/>
        <c:lblAlgn val="ctr"/>
        <c:lblOffset val="100"/>
        <c:noMultiLvlLbl val="0"/>
      </c:catAx>
      <c:valAx>
        <c:axId val="85492480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854824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1149606299212599E-2"/>
          <c:y val="0.83909276046376557"/>
          <c:w val="0.89770078740157477"/>
          <c:h val="0.10115000330840995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28043821566329E-2"/>
          <c:y val="0.29562735070487323"/>
          <c:w val="0.88697183292340043"/>
          <c:h val="0.5355253402603025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Διάγραμμα!$A$2</c:f>
              <c:strCache>
                <c:ptCount val="1"/>
                <c:pt idx="0">
                  <c:v>ΕΕ (28 χώρες)</c:v>
                </c:pt>
              </c:strCache>
            </c:strRef>
          </c:tx>
          <c:invertIfNegative val="0"/>
          <c:cat>
            <c:strRef>
              <c:f>Διάγραμμα!$B$1:$N$1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Διάγραμμα!$B$2:$N$2</c:f>
              <c:numCache>
                <c:formatCode>General</c:formatCode>
                <c:ptCount val="13"/>
                <c:pt idx="0">
                  <c:v>14.3</c:v>
                </c:pt>
                <c:pt idx="1">
                  <c:v>14.8</c:v>
                </c:pt>
                <c:pt idx="2">
                  <c:v>15.4</c:v>
                </c:pt>
                <c:pt idx="3">
                  <c:v>16.100000000000001</c:v>
                </c:pt>
                <c:pt idx="4">
                  <c:v>17</c:v>
                </c:pt>
                <c:pt idx="5">
                  <c:v>19</c:v>
                </c:pt>
                <c:pt idx="6">
                  <c:v>19.7</c:v>
                </c:pt>
                <c:pt idx="7">
                  <c:v>21.7</c:v>
                </c:pt>
                <c:pt idx="8">
                  <c:v>23.5</c:v>
                </c:pt>
                <c:pt idx="9">
                  <c:v>25.4</c:v>
                </c:pt>
                <c:pt idx="10">
                  <c:v>27.5</c:v>
                </c:pt>
                <c:pt idx="11">
                  <c:v>28.8</c:v>
                </c:pt>
                <c:pt idx="12">
                  <c:v>29.6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97-4218-9AA5-97F16DC1E549}"/>
            </c:ext>
          </c:extLst>
        </c:ser>
        <c:ser>
          <c:idx val="1"/>
          <c:order val="1"/>
          <c:tx>
            <c:strRef>
              <c:f>Διάγραμμα!$A$3</c:f>
              <c:strCache>
                <c:ptCount val="1"/>
                <c:pt idx="0">
                  <c:v>Ελλάδα</c:v>
                </c:pt>
              </c:strCache>
            </c:strRef>
          </c:tx>
          <c:invertIfNegative val="0"/>
          <c:cat>
            <c:strRef>
              <c:f>Διάγραμμα!$B$1:$N$1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Διάγραμμα!$B$3:$N$3</c:f>
              <c:numCache>
                <c:formatCode>General</c:formatCode>
                <c:ptCount val="13"/>
                <c:pt idx="0">
                  <c:v>7.8</c:v>
                </c:pt>
                <c:pt idx="1">
                  <c:v>8.1999999999999993</c:v>
                </c:pt>
                <c:pt idx="2">
                  <c:v>8.9</c:v>
                </c:pt>
                <c:pt idx="3">
                  <c:v>9.3000000000000007</c:v>
                </c:pt>
                <c:pt idx="4">
                  <c:v>9.6</c:v>
                </c:pt>
                <c:pt idx="5">
                  <c:v>11</c:v>
                </c:pt>
                <c:pt idx="6">
                  <c:v>12.3</c:v>
                </c:pt>
                <c:pt idx="7">
                  <c:v>13.8</c:v>
                </c:pt>
                <c:pt idx="8">
                  <c:v>16.399999999999999</c:v>
                </c:pt>
                <c:pt idx="9">
                  <c:v>21.2</c:v>
                </c:pt>
                <c:pt idx="10">
                  <c:v>21.9</c:v>
                </c:pt>
                <c:pt idx="11">
                  <c:v>22.1</c:v>
                </c:pt>
                <c:pt idx="1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E97-4218-9AA5-97F16DC1E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85590784"/>
        <c:axId val="85592320"/>
      </c:barChart>
      <c:lineChart>
        <c:grouping val="standard"/>
        <c:varyColors val="0"/>
        <c:ser>
          <c:idx val="2"/>
          <c:order val="2"/>
          <c:tx>
            <c:strRef>
              <c:f>Διάγραμμα!$A$4</c:f>
              <c:strCache>
                <c:ptCount val="1"/>
                <c:pt idx="0">
                  <c:v>Στόχος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Διάγραμμα!$B$1:$N$1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Διάγραμμα!$B$4:$N$4</c:f>
              <c:numCache>
                <c:formatCode>General</c:formatCode>
                <c:ptCount val="13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  <c:pt idx="9">
                  <c:v>40</c:v>
                </c:pt>
                <c:pt idx="10">
                  <c:v>40</c:v>
                </c:pt>
                <c:pt idx="11">
                  <c:v>40</c:v>
                </c:pt>
                <c:pt idx="12">
                  <c:v>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E97-4218-9AA5-97F16DC1E5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5590784"/>
        <c:axId val="85592320"/>
      </c:lineChart>
      <c:catAx>
        <c:axId val="8559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85592320"/>
        <c:crosses val="autoZero"/>
        <c:auto val="1"/>
        <c:lblAlgn val="ctr"/>
        <c:lblOffset val="100"/>
        <c:noMultiLvlLbl val="0"/>
      </c:catAx>
      <c:valAx>
        <c:axId val="85592320"/>
        <c:scaling>
          <c:orientation val="minMax"/>
        </c:scaling>
        <c:delete val="0"/>
        <c:axPos val="l"/>
        <c:majorGridlines/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(%)</a:t>
                </a:r>
              </a:p>
            </c:rich>
          </c:tx>
          <c:layout>
            <c:manualLayout>
              <c:xMode val="edge"/>
              <c:yMode val="edge"/>
              <c:x val="1.1180992313067784E-2"/>
              <c:y val="0.22454961171090729"/>
            </c:manualLayout>
          </c:layout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85590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4616803402719314"/>
          <c:y val="0.91724084747138568"/>
          <c:w val="0.73966930234349637"/>
          <c:h val="6.2140595827583356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424625139679326E-2"/>
          <c:y val="0.1876823600174978"/>
          <c:w val="0.90253247056989161"/>
          <c:h val="0.613933727034120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Διάγραμμα!$A$4</c:f>
              <c:strCache>
                <c:ptCount val="1"/>
                <c:pt idx="0">
                  <c:v>ΕΕ (28 χώρες)</c:v>
                </c:pt>
              </c:strCache>
            </c:strRef>
          </c:tx>
          <c:invertIfNegative val="0"/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Διάγραμμα!$B$4:$N$4</c:f>
              <c:numCache>
                <c:formatCode>General</c:formatCode>
                <c:ptCount val="13"/>
                <c:pt idx="0">
                  <c:v>1.4</c:v>
                </c:pt>
                <c:pt idx="1">
                  <c:v>1.8</c:v>
                </c:pt>
                <c:pt idx="2">
                  <c:v>2.5</c:v>
                </c:pt>
                <c:pt idx="3">
                  <c:v>3.1</c:v>
                </c:pt>
                <c:pt idx="4">
                  <c:v>3.9</c:v>
                </c:pt>
                <c:pt idx="5">
                  <c:v>4.5999999999999996</c:v>
                </c:pt>
                <c:pt idx="6">
                  <c:v>5.2</c:v>
                </c:pt>
                <c:pt idx="7">
                  <c:v>4</c:v>
                </c:pt>
                <c:pt idx="8">
                  <c:v>5.6</c:v>
                </c:pt>
                <c:pt idx="9">
                  <c:v>5.9</c:v>
                </c:pt>
                <c:pt idx="10">
                  <c:v>6.5</c:v>
                </c:pt>
                <c:pt idx="11">
                  <c:v>6.7</c:v>
                </c:pt>
                <c:pt idx="1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C2-4C39-83EB-4E8F124337B4}"/>
            </c:ext>
          </c:extLst>
        </c:ser>
        <c:ser>
          <c:idx val="1"/>
          <c:order val="1"/>
          <c:tx>
            <c:strRef>
              <c:f>Διάγραμμα!$A$5</c:f>
              <c:strCache>
                <c:ptCount val="1"/>
                <c:pt idx="0">
                  <c:v>Ελλάδα</c:v>
                </c:pt>
              </c:strCache>
            </c:strRef>
          </c:tx>
          <c:invertIfNegative val="0"/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Διάγραμμα!$B$5:$N$5</c:f>
              <c:numCache>
                <c:formatCode>General</c:formatCode>
                <c:ptCount val="13"/>
                <c:pt idx="0">
                  <c:v>0.1</c:v>
                </c:pt>
                <c:pt idx="1">
                  <c:v>0.1</c:v>
                </c:pt>
                <c:pt idx="2">
                  <c:v>0.7</c:v>
                </c:pt>
                <c:pt idx="3">
                  <c:v>1.3</c:v>
                </c:pt>
                <c:pt idx="4">
                  <c:v>1.1000000000000001</c:v>
                </c:pt>
                <c:pt idx="5">
                  <c:v>1.1000000000000001</c:v>
                </c:pt>
                <c:pt idx="6">
                  <c:v>1.9</c:v>
                </c:pt>
                <c:pt idx="7">
                  <c:v>0.6</c:v>
                </c:pt>
                <c:pt idx="8">
                  <c:v>0.9</c:v>
                </c:pt>
                <c:pt idx="9">
                  <c:v>1</c:v>
                </c:pt>
                <c:pt idx="10">
                  <c:v>1.3</c:v>
                </c:pt>
                <c:pt idx="11">
                  <c:v>1.4</c:v>
                </c:pt>
                <c:pt idx="12">
                  <c:v>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C2-4C39-83EB-4E8F12433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7622016"/>
        <c:axId val="87623552"/>
      </c:barChart>
      <c:lineChart>
        <c:grouping val="standard"/>
        <c:varyColors val="0"/>
        <c:ser>
          <c:idx val="2"/>
          <c:order val="2"/>
          <c:tx>
            <c:strRef>
              <c:f>Διάγραμμα!$A$6</c:f>
              <c:strCache>
                <c:ptCount val="1"/>
                <c:pt idx="0">
                  <c:v>Στόχος</c:v>
                </c:pt>
              </c:strCache>
            </c:strRef>
          </c:tx>
          <c:spPr>
            <a:ln>
              <a:prstDash val="sysDash"/>
            </a:ln>
          </c:spPr>
          <c:marker>
            <c:symbol val="none"/>
          </c:marker>
          <c:cat>
            <c:strRef>
              <c:f>Διάγραμμα!$B$3:$N$3</c:f>
              <c:strCache>
                <c:ptCount val="13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</c:strCache>
            </c:strRef>
          </c:cat>
          <c:val>
            <c:numRef>
              <c:f>Διάγραμμα!$B$6:$N$6</c:f>
              <c:numCache>
                <c:formatCode>General</c:formatCode>
                <c:ptCount val="13"/>
                <c:pt idx="0">
                  <c:v>10</c:v>
                </c:pt>
                <c:pt idx="1">
                  <c:v>10</c:v>
                </c:pt>
                <c:pt idx="2">
                  <c:v>10</c:v>
                </c:pt>
                <c:pt idx="3">
                  <c:v>10</c:v>
                </c:pt>
                <c:pt idx="4">
                  <c:v>10</c:v>
                </c:pt>
                <c:pt idx="5">
                  <c:v>10</c:v>
                </c:pt>
                <c:pt idx="6">
                  <c:v>10</c:v>
                </c:pt>
                <c:pt idx="7">
                  <c:v>10</c:v>
                </c:pt>
                <c:pt idx="8">
                  <c:v>10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0C2-4C39-83EB-4E8F124337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7622016"/>
        <c:axId val="87623552"/>
      </c:lineChart>
      <c:catAx>
        <c:axId val="876220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87623552"/>
        <c:crosses val="autoZero"/>
        <c:auto val="1"/>
        <c:lblAlgn val="ctr"/>
        <c:lblOffset val="100"/>
        <c:noMultiLvlLbl val="0"/>
      </c:catAx>
      <c:valAx>
        <c:axId val="87623552"/>
        <c:scaling>
          <c:orientation val="minMax"/>
        </c:scaling>
        <c:delete val="0"/>
        <c:axPos val="l"/>
        <c:majorGridlines/>
        <c:title>
          <c:tx>
            <c:rich>
              <a:bodyPr rot="0" vert="horz" anchor="t" anchorCtr="0"/>
              <a:lstStyle/>
              <a:p>
                <a:pPr>
                  <a:defRPr/>
                </a:pPr>
                <a:r>
                  <a:rPr lang="en-US"/>
                  <a:t>(%)</a:t>
                </a:r>
              </a:p>
            </c:rich>
          </c:tx>
          <c:layout>
            <c:manualLayout>
              <c:xMode val="edge"/>
              <c:yMode val="edge"/>
              <c:x val="1.3201320132013201E-2"/>
              <c:y val="0.110612696850393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8762201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5232109352667548"/>
          <c:y val="0.91637877296587922"/>
          <c:w val="0.71185925521686011"/>
          <c:h val="6.2787893700787412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l-GR"/>
              <a:t>Ενεργειακή</a:t>
            </a:r>
            <a:r>
              <a:rPr lang="el-GR" baseline="0"/>
              <a:t> εξάρτηση</a:t>
            </a:r>
            <a:r>
              <a:rPr lang="en-US" baseline="0"/>
              <a:t>: EE28 - </a:t>
            </a:r>
            <a:r>
              <a:rPr lang="el-GR" baseline="0"/>
              <a:t>Ελλάδα</a:t>
            </a:r>
            <a:endParaRPr lang="el-GR"/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Διάγραμμα!$A$5</c:f>
              <c:strCache>
                <c:ptCount val="1"/>
                <c:pt idx="0">
                  <c:v>ΕΕ (28 χώρες)</c:v>
                </c:pt>
              </c:strCache>
            </c:strRef>
          </c:tx>
          <c:invertIfNegative val="0"/>
          <c:cat>
            <c:strRef>
              <c:f>Διάγραμμα!$B$4:$AB$4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strCache>
            </c:strRef>
          </c:cat>
          <c:val>
            <c:numRef>
              <c:f>Διάγραμμα!$B$5:$AB$5</c:f>
              <c:numCache>
                <c:formatCode>General</c:formatCode>
                <c:ptCount val="27"/>
                <c:pt idx="0">
                  <c:v>44.3</c:v>
                </c:pt>
                <c:pt idx="1">
                  <c:v>44.8</c:v>
                </c:pt>
                <c:pt idx="2">
                  <c:v>45.7</c:v>
                </c:pt>
                <c:pt idx="3">
                  <c:v>43.9</c:v>
                </c:pt>
                <c:pt idx="4">
                  <c:v>42.8</c:v>
                </c:pt>
                <c:pt idx="5">
                  <c:v>43.1</c:v>
                </c:pt>
                <c:pt idx="6">
                  <c:v>43.7</c:v>
                </c:pt>
                <c:pt idx="7">
                  <c:v>44.7</c:v>
                </c:pt>
                <c:pt idx="8">
                  <c:v>46</c:v>
                </c:pt>
                <c:pt idx="9">
                  <c:v>45.1</c:v>
                </c:pt>
                <c:pt idx="10">
                  <c:v>46.7</c:v>
                </c:pt>
                <c:pt idx="11">
                  <c:v>47.4</c:v>
                </c:pt>
                <c:pt idx="12">
                  <c:v>47.5</c:v>
                </c:pt>
                <c:pt idx="13">
                  <c:v>48.8</c:v>
                </c:pt>
                <c:pt idx="14">
                  <c:v>50.2</c:v>
                </c:pt>
                <c:pt idx="15">
                  <c:v>52.1</c:v>
                </c:pt>
                <c:pt idx="16">
                  <c:v>53.6</c:v>
                </c:pt>
                <c:pt idx="17">
                  <c:v>52.8</c:v>
                </c:pt>
                <c:pt idx="18">
                  <c:v>54.5</c:v>
                </c:pt>
                <c:pt idx="19">
                  <c:v>53.5</c:v>
                </c:pt>
                <c:pt idx="20">
                  <c:v>52.6</c:v>
                </c:pt>
                <c:pt idx="21">
                  <c:v>54</c:v>
                </c:pt>
                <c:pt idx="22">
                  <c:v>53.4</c:v>
                </c:pt>
                <c:pt idx="23">
                  <c:v>53.1</c:v>
                </c:pt>
                <c:pt idx="24">
                  <c:v>53.4</c:v>
                </c:pt>
                <c:pt idx="25">
                  <c:v>54</c:v>
                </c:pt>
                <c:pt idx="26">
                  <c:v>53.6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F7-46EE-952D-59B63F5E5812}"/>
            </c:ext>
          </c:extLst>
        </c:ser>
        <c:ser>
          <c:idx val="2"/>
          <c:order val="1"/>
          <c:tx>
            <c:strRef>
              <c:f>Διάγραμμα!$A$6</c:f>
              <c:strCache>
                <c:ptCount val="1"/>
                <c:pt idx="0">
                  <c:v>Ελλάδα</c:v>
                </c:pt>
              </c:strCache>
            </c:strRef>
          </c:tx>
          <c:invertIfNegative val="0"/>
          <c:cat>
            <c:strRef>
              <c:f>Διάγραμμα!$B$4:$AB$4</c:f>
              <c:strCache>
                <c:ptCount val="27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  <c:pt idx="25">
                  <c:v>2015</c:v>
                </c:pt>
                <c:pt idx="26">
                  <c:v>2016</c:v>
                </c:pt>
              </c:strCache>
            </c:strRef>
          </c:cat>
          <c:val>
            <c:numRef>
              <c:f>Διάγραμμα!$B$6:$AB$6</c:f>
              <c:numCache>
                <c:formatCode>General</c:formatCode>
                <c:ptCount val="27"/>
                <c:pt idx="0">
                  <c:v>62</c:v>
                </c:pt>
                <c:pt idx="1">
                  <c:v>63.1</c:v>
                </c:pt>
                <c:pt idx="2">
                  <c:v>69</c:v>
                </c:pt>
                <c:pt idx="3">
                  <c:v>66.5</c:v>
                </c:pt>
                <c:pt idx="4">
                  <c:v>58.7</c:v>
                </c:pt>
                <c:pt idx="5">
                  <c:v>66.7</c:v>
                </c:pt>
                <c:pt idx="6">
                  <c:v>68</c:v>
                </c:pt>
                <c:pt idx="7">
                  <c:v>67.5</c:v>
                </c:pt>
                <c:pt idx="8">
                  <c:v>70.2</c:v>
                </c:pt>
                <c:pt idx="9">
                  <c:v>66.099999999999994</c:v>
                </c:pt>
                <c:pt idx="10">
                  <c:v>69.5</c:v>
                </c:pt>
                <c:pt idx="11">
                  <c:v>68.900000000000006</c:v>
                </c:pt>
                <c:pt idx="12">
                  <c:v>71.5</c:v>
                </c:pt>
                <c:pt idx="13">
                  <c:v>67.5</c:v>
                </c:pt>
                <c:pt idx="14">
                  <c:v>72.7</c:v>
                </c:pt>
                <c:pt idx="15">
                  <c:v>68.599999999999994</c:v>
                </c:pt>
                <c:pt idx="16">
                  <c:v>71.900000000000006</c:v>
                </c:pt>
                <c:pt idx="17">
                  <c:v>71.2</c:v>
                </c:pt>
                <c:pt idx="18">
                  <c:v>73.3</c:v>
                </c:pt>
                <c:pt idx="19">
                  <c:v>67.599999999999994</c:v>
                </c:pt>
                <c:pt idx="20">
                  <c:v>69.099999999999994</c:v>
                </c:pt>
                <c:pt idx="21">
                  <c:v>65.099999999999994</c:v>
                </c:pt>
                <c:pt idx="22">
                  <c:v>66.400000000000006</c:v>
                </c:pt>
                <c:pt idx="23">
                  <c:v>62.2</c:v>
                </c:pt>
                <c:pt idx="24">
                  <c:v>66.2</c:v>
                </c:pt>
                <c:pt idx="25">
                  <c:v>71.7</c:v>
                </c:pt>
                <c:pt idx="26">
                  <c:v>73.599999999999994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4F7-46EE-952D-59B63F5E58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192192"/>
        <c:axId val="31193728"/>
      </c:barChart>
      <c:catAx>
        <c:axId val="31192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1193728"/>
        <c:crosses val="autoZero"/>
        <c:auto val="1"/>
        <c:lblAlgn val="ctr"/>
        <c:lblOffset val="100"/>
        <c:noMultiLvlLbl val="0"/>
      </c:catAx>
      <c:valAx>
        <c:axId val="3119372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en-US"/>
                  <a:t>% </a:t>
                </a:r>
                <a:r>
                  <a:rPr lang="el-GR"/>
                  <a:t>των</a:t>
                </a:r>
                <a:r>
                  <a:rPr lang="el-GR" baseline="0"/>
                  <a:t> καθαρών εισαγωγών στην ακαθάριστη εσωτερική κατανάλωση ενέργειας</a:t>
                </a:r>
                <a:endParaRPr lang="en-US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3119219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48563289308275343"/>
          <c:y val="0.91105117725386964"/>
          <c:w val="0.47918493154287572"/>
          <c:h val="6.6788279031103515E-2"/>
        </c:manualLayout>
      </c:layout>
      <c:overlay val="0"/>
      <c:txPr>
        <a:bodyPr/>
        <a:lstStyle/>
        <a:p>
          <a:pPr>
            <a:defRPr sz="92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l-GR"/>
              <a:t>Ισοζύγιο</a:t>
            </a:r>
            <a:r>
              <a:rPr lang="el-GR" baseline="0"/>
              <a:t> ηλεκτρικής ενέργειας</a:t>
            </a:r>
            <a:endParaRPr lang="en-US"/>
          </a:p>
        </c:rich>
      </c:tx>
      <c:overlay val="0"/>
    </c:title>
    <c:autoTitleDeleted val="0"/>
    <c:plotArea>
      <c:layout>
        <c:manualLayout>
          <c:layoutTarget val="inner"/>
          <c:xMode val="edge"/>
          <c:yMode val="edge"/>
          <c:x val="0.11161351706036744"/>
          <c:y val="0.13924795858850977"/>
          <c:w val="0.85783092738407696"/>
          <c:h val="0.62306867891513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Sheet1!$A$4</c:f>
              <c:strCache>
                <c:ptCount val="1"/>
                <c:pt idx="0">
                  <c:v>Εισαγωγές</c:v>
                </c:pt>
              </c:strCache>
            </c:strRef>
          </c:tx>
          <c:invertIfNegative val="0"/>
          <c:cat>
            <c:strRef>
              <c:f>Sheet1!$B$3:$L$3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 (p)</c:v>
                </c:pt>
              </c:strCache>
            </c:strRef>
          </c:cat>
          <c:val>
            <c:numRef>
              <c:f>Sheet1!$B$4:$L$4</c:f>
              <c:numCache>
                <c:formatCode>0.0;[Red]0.0</c:formatCode>
                <c:ptCount val="11"/>
                <c:pt idx="0">
                  <c:v>5.6</c:v>
                </c:pt>
                <c:pt idx="1">
                  <c:v>6.1</c:v>
                </c:pt>
                <c:pt idx="2">
                  <c:v>6.4</c:v>
                </c:pt>
                <c:pt idx="3">
                  <c:v>7.6</c:v>
                </c:pt>
                <c:pt idx="4">
                  <c:v>7.6</c:v>
                </c:pt>
                <c:pt idx="5">
                  <c:v>8.5</c:v>
                </c:pt>
                <c:pt idx="6">
                  <c:v>7.2</c:v>
                </c:pt>
                <c:pt idx="7">
                  <c:v>6</c:v>
                </c:pt>
                <c:pt idx="8">
                  <c:v>5.8</c:v>
                </c:pt>
                <c:pt idx="9">
                  <c:v>9.5</c:v>
                </c:pt>
                <c:pt idx="10">
                  <c:v>11.1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A0-4B8F-B82F-F19D37204F28}"/>
            </c:ext>
          </c:extLst>
        </c:ser>
        <c:ser>
          <c:idx val="1"/>
          <c:order val="1"/>
          <c:tx>
            <c:strRef>
              <c:f>Sheet1!$A$5</c:f>
              <c:strCache>
                <c:ptCount val="1"/>
                <c:pt idx="0">
                  <c:v>Εξαγωγές</c:v>
                </c:pt>
              </c:strCache>
            </c:strRef>
          </c:tx>
          <c:invertIfNegative val="0"/>
          <c:cat>
            <c:strRef>
              <c:f>Sheet1!$B$3:$L$3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 (p)</c:v>
                </c:pt>
              </c:strCache>
            </c:strRef>
          </c:cat>
          <c:val>
            <c:numRef>
              <c:f>Sheet1!$B$5:$L$5</c:f>
              <c:numCache>
                <c:formatCode>0.0;[Red]0.0</c:formatCode>
                <c:ptCount val="11"/>
                <c:pt idx="0">
                  <c:v>1.8</c:v>
                </c:pt>
                <c:pt idx="1">
                  <c:v>1.9</c:v>
                </c:pt>
                <c:pt idx="2">
                  <c:v>2.1</c:v>
                </c:pt>
                <c:pt idx="3">
                  <c:v>2</c:v>
                </c:pt>
                <c:pt idx="4">
                  <c:v>3.2</c:v>
                </c:pt>
                <c:pt idx="5">
                  <c:v>2.8</c:v>
                </c:pt>
                <c:pt idx="6">
                  <c:v>3.9</c:v>
                </c:pt>
                <c:pt idx="7">
                  <c:v>4.2</c:v>
                </c:pt>
                <c:pt idx="8">
                  <c:v>3.9</c:v>
                </c:pt>
                <c:pt idx="9">
                  <c:v>0.6</c:v>
                </c:pt>
                <c:pt idx="10">
                  <c:v>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A0-4B8F-B82F-F19D37204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291328"/>
        <c:axId val="41865984"/>
      </c:barChart>
      <c:lineChart>
        <c:grouping val="standard"/>
        <c:varyColors val="0"/>
        <c:ser>
          <c:idx val="2"/>
          <c:order val="2"/>
          <c:tx>
            <c:strRef>
              <c:f>Sheet1!$A$6</c:f>
              <c:strCache>
                <c:ptCount val="1"/>
                <c:pt idx="0">
                  <c:v>Ισοζύγιο ηλ. Ενέργειας</c:v>
                </c:pt>
              </c:strCache>
            </c:strRef>
          </c:tx>
          <c:marker>
            <c:symbol val="none"/>
          </c:marker>
          <c:cat>
            <c:strRef>
              <c:f>Sheet1!$B$3:$L$3</c:f>
              <c:strCache>
                <c:ptCount val="11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 (p)</c:v>
                </c:pt>
              </c:strCache>
            </c:strRef>
          </c:cat>
          <c:val>
            <c:numRef>
              <c:f>Sheet1!$B$6:$L$6</c:f>
              <c:numCache>
                <c:formatCode>0.0;[Red]0.0</c:formatCode>
                <c:ptCount val="11"/>
                <c:pt idx="0">
                  <c:v>-3.8</c:v>
                </c:pt>
                <c:pt idx="1">
                  <c:v>-4.1999999999999993</c:v>
                </c:pt>
                <c:pt idx="2">
                  <c:v>-4.3000000000000007</c:v>
                </c:pt>
                <c:pt idx="3">
                  <c:v>-5.6</c:v>
                </c:pt>
                <c:pt idx="4">
                  <c:v>-4.3999999999999995</c:v>
                </c:pt>
                <c:pt idx="5">
                  <c:v>-5.7</c:v>
                </c:pt>
                <c:pt idx="6">
                  <c:v>-3.3000000000000003</c:v>
                </c:pt>
                <c:pt idx="7">
                  <c:v>-1.7999999999999998</c:v>
                </c:pt>
                <c:pt idx="8">
                  <c:v>-1.9</c:v>
                </c:pt>
                <c:pt idx="9">
                  <c:v>-8.9</c:v>
                </c:pt>
                <c:pt idx="10">
                  <c:v>-9.6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B1A0-4B8F-B82F-F19D37204F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291328"/>
        <c:axId val="41865984"/>
      </c:lineChart>
      <c:catAx>
        <c:axId val="402913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crossAx val="41865984"/>
        <c:crosses val="autoZero"/>
        <c:auto val="1"/>
        <c:lblAlgn val="ctr"/>
        <c:lblOffset val="100"/>
        <c:noMultiLvlLbl val="0"/>
      </c:catAx>
      <c:valAx>
        <c:axId val="4186598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TWh</a:t>
                </a:r>
              </a:p>
            </c:rich>
          </c:tx>
          <c:overlay val="0"/>
        </c:title>
        <c:numFmt formatCode="0" sourceLinked="0"/>
        <c:majorTickMark val="out"/>
        <c:minorTickMark val="none"/>
        <c:tickLblPos val="nextTo"/>
        <c:crossAx val="4029132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8073490813648294"/>
          <c:y val="0.88850503062117236"/>
          <c:w val="0.69130774278215223"/>
          <c:h val="8.3717191601049873E-2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949363527108885E-2"/>
          <c:y val="0.15069681674406085"/>
          <c:w val="0.89715160926560955"/>
          <c:h val="0.650478228682953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gr'!$A$5</c:f>
              <c:strCache>
                <c:ptCount val="1"/>
                <c:pt idx="0">
                  <c:v>Kαύσιμα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gr'!$B$5:$M$5</c:f>
              <c:numCache>
                <c:formatCode>0%</c:formatCode>
                <c:ptCount val="12"/>
                <c:pt idx="0">
                  <c:v>0.87451072622507431</c:v>
                </c:pt>
                <c:pt idx="1">
                  <c:v>0.85447829183852642</c:v>
                </c:pt>
                <c:pt idx="2">
                  <c:v>0.90565293532966251</c:v>
                </c:pt>
                <c:pt idx="3">
                  <c:v>0.88568945080995654</c:v>
                </c:pt>
                <c:pt idx="4">
                  <c:v>0.85741814403967964</c:v>
                </c:pt>
                <c:pt idx="5">
                  <c:v>0.81097860719162496</c:v>
                </c:pt>
                <c:pt idx="6">
                  <c:v>0.85189073792150072</c:v>
                </c:pt>
                <c:pt idx="7">
                  <c:v>0.82442683175726239</c:v>
                </c:pt>
                <c:pt idx="8">
                  <c:v>0.74307928758701747</c:v>
                </c:pt>
                <c:pt idx="9">
                  <c:v>0.7496773400528548</c:v>
                </c:pt>
                <c:pt idx="10">
                  <c:v>0.70308151494373416</c:v>
                </c:pt>
                <c:pt idx="11">
                  <c:v>0.7044465048778521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B1-4748-8A7E-28F54B619764}"/>
            </c:ext>
          </c:extLst>
        </c:ser>
        <c:ser>
          <c:idx val="1"/>
          <c:order val="1"/>
          <c:tx>
            <c:strRef>
              <c:f>'Diagram gr'!$A$6</c:f>
              <c:strCache>
                <c:ptCount val="1"/>
                <c:pt idx="0">
                  <c:v>Πυρηνική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gr'!$B$6:$M$6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BB1-4748-8A7E-28F54B619764}"/>
            </c:ext>
          </c:extLst>
        </c:ser>
        <c:ser>
          <c:idx val="2"/>
          <c:order val="2"/>
          <c:tx>
            <c:strRef>
              <c:f>'Diagram gr'!$A$7</c:f>
              <c:strCache>
                <c:ptCount val="1"/>
                <c:pt idx="0">
                  <c:v>Υδροηλεκτρική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gr'!$B$7:$M$7</c:f>
              <c:numCache>
                <c:formatCode>0%</c:formatCode>
                <c:ptCount val="12"/>
                <c:pt idx="0">
                  <c:v>0.10420481462193626</c:v>
                </c:pt>
                <c:pt idx="1">
                  <c:v>0.11736155974092663</c:v>
                </c:pt>
                <c:pt idx="2">
                  <c:v>6.5648517741350207E-2</c:v>
                </c:pt>
                <c:pt idx="3">
                  <c:v>7.8798893717898069E-2</c:v>
                </c:pt>
                <c:pt idx="4">
                  <c:v>9.913200844532323E-2</c:v>
                </c:pt>
                <c:pt idx="5">
                  <c:v>0.13673190714610833</c:v>
                </c:pt>
                <c:pt idx="6">
                  <c:v>7.9426741561236816E-2</c:v>
                </c:pt>
                <c:pt idx="7">
                  <c:v>8.12810395264984E-2</c:v>
                </c:pt>
                <c:pt idx="8">
                  <c:v>0.11611969984630684</c:v>
                </c:pt>
                <c:pt idx="9">
                  <c:v>9.706430663962469E-2</c:v>
                </c:pt>
                <c:pt idx="10">
                  <c:v>0.12507562618481022</c:v>
                </c:pt>
                <c:pt idx="11">
                  <c:v>0.11261388373780537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BB1-4748-8A7E-28F54B619764}"/>
            </c:ext>
          </c:extLst>
        </c:ser>
        <c:ser>
          <c:idx val="3"/>
          <c:order val="3"/>
          <c:tx>
            <c:strRef>
              <c:f>'Diagram gr'!$A$8</c:f>
              <c:strCache>
                <c:ptCount val="1"/>
                <c:pt idx="0">
                  <c:v>Ηλιακή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gr'!$B$8:$M$8</c:f>
              <c:numCache>
                <c:formatCode>0%</c:formatCode>
                <c:ptCount val="12"/>
                <c:pt idx="0">
                  <c:v>1.6799099568263143E-5</c:v>
                </c:pt>
                <c:pt idx="1">
                  <c:v>1.6564793188557041E-5</c:v>
                </c:pt>
                <c:pt idx="2">
                  <c:v>1.5777101115441048E-5</c:v>
                </c:pt>
                <c:pt idx="3">
                  <c:v>7.9020150138285267E-5</c:v>
                </c:pt>
                <c:pt idx="4">
                  <c:v>8.3782968598143366E-4</c:v>
                </c:pt>
                <c:pt idx="5">
                  <c:v>2.8766499772416932E-3</c:v>
                </c:pt>
                <c:pt idx="6">
                  <c:v>1.0674226118606401E-2</c:v>
                </c:pt>
                <c:pt idx="7">
                  <c:v>2.8811483774406423E-2</c:v>
                </c:pt>
                <c:pt idx="8">
                  <c:v>6.5961486303227554E-2</c:v>
                </c:pt>
                <c:pt idx="9">
                  <c:v>7.7684223465060542E-2</c:v>
                </c:pt>
                <c:pt idx="10">
                  <c:v>7.8651232202637839E-2</c:v>
                </c:pt>
                <c:pt idx="11">
                  <c:v>7.9214706119487222E-2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BB1-4748-8A7E-28F54B619764}"/>
            </c:ext>
          </c:extLst>
        </c:ser>
        <c:ser>
          <c:idx val="4"/>
          <c:order val="4"/>
          <c:tx>
            <c:strRef>
              <c:f>'Diagram gr'!$A$9</c:f>
              <c:strCache>
                <c:ptCount val="1"/>
                <c:pt idx="0">
                  <c:v>Αιολική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gr'!$B$9:$M$9</c:f>
              <c:numCache>
                <c:formatCode>0%</c:formatCode>
                <c:ptCount val="12"/>
                <c:pt idx="0">
                  <c:v>2.1267660053421136E-2</c:v>
                </c:pt>
                <c:pt idx="1">
                  <c:v>2.8143583627358412E-2</c:v>
                </c:pt>
                <c:pt idx="2">
                  <c:v>2.8682769827871827E-2</c:v>
                </c:pt>
                <c:pt idx="3">
                  <c:v>3.5432635322007112E-2</c:v>
                </c:pt>
                <c:pt idx="4">
                  <c:v>4.2612017829015719E-2</c:v>
                </c:pt>
                <c:pt idx="5">
                  <c:v>4.9412835685025032E-2</c:v>
                </c:pt>
                <c:pt idx="6">
                  <c:v>5.8008294398656096E-2</c:v>
                </c:pt>
                <c:pt idx="7">
                  <c:v>6.5480644941832783E-2</c:v>
                </c:pt>
                <c:pt idx="8">
                  <c:v>7.4839526263448156E-2</c:v>
                </c:pt>
                <c:pt idx="9">
                  <c:v>7.5574129842459994E-2</c:v>
                </c:pt>
                <c:pt idx="10">
                  <c:v>9.3191626668817806E-2</c:v>
                </c:pt>
                <c:pt idx="11">
                  <c:v>0.10372490526485528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B1-4748-8A7E-28F54B619764}"/>
            </c:ext>
          </c:extLst>
        </c:ser>
        <c:ser>
          <c:idx val="5"/>
          <c:order val="5"/>
          <c:tx>
            <c:strRef>
              <c:f>'Diagram gr'!$A$10</c:f>
              <c:strCache>
                <c:ptCount val="1"/>
                <c:pt idx="0">
                  <c:v>Άλλες ανανεώσιμες πηγές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gr'!$B$10:$M$10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BB1-4748-8A7E-28F54B619764}"/>
            </c:ext>
          </c:extLst>
        </c:ser>
        <c:ser>
          <c:idx val="6"/>
          <c:order val="6"/>
          <c:tx>
            <c:strRef>
              <c:f>'Diagram gr'!$A$11</c:f>
              <c:strCache>
                <c:ptCount val="1"/>
                <c:pt idx="0">
                  <c:v>Άλλες πηγές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gr'!$B$11:$M$11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BB1-4748-8A7E-28F54B6197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653248"/>
        <c:axId val="93655040"/>
      </c:barChart>
      <c:catAx>
        <c:axId val="936532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655040"/>
        <c:crosses val="autoZero"/>
        <c:auto val="1"/>
        <c:lblAlgn val="ctr"/>
        <c:lblOffset val="100"/>
        <c:noMultiLvlLbl val="0"/>
      </c:catAx>
      <c:valAx>
        <c:axId val="936550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6532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5611691695328859E-2"/>
          <c:y val="0.87856955323710018"/>
          <c:w val="0.89395240906895024"/>
          <c:h val="0.1175046710390481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07840476741202"/>
          <c:y val="7.3977908758233263E-2"/>
          <c:w val="0.85211729662095836"/>
          <c:h val="0.6725518874111238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Diagram!$A$3</c:f>
              <c:strCache>
                <c:ptCount val="1"/>
                <c:pt idx="0">
                  <c:v>Καύσιμα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Diagram!$B$3:$M$3</c:f>
              <c:numCache>
                <c:formatCode>0%</c:formatCode>
                <c:ptCount val="12"/>
                <c:pt idx="0">
                  <c:v>0.53298995567201157</c:v>
                </c:pt>
                <c:pt idx="1">
                  <c:v>0.53769341972258322</c:v>
                </c:pt>
                <c:pt idx="2">
                  <c:v>0.54949733315979787</c:v>
                </c:pt>
                <c:pt idx="3">
                  <c:v>0.53904535453123092</c:v>
                </c:pt>
                <c:pt idx="4">
                  <c:v>0.52307964385252004</c:v>
                </c:pt>
                <c:pt idx="5">
                  <c:v>0.5135650413901206</c:v>
                </c:pt>
                <c:pt idx="6">
                  <c:v>0.51133026173904517</c:v>
                </c:pt>
                <c:pt idx="7">
                  <c:v>0.49560032673504623</c:v>
                </c:pt>
                <c:pt idx="8">
                  <c:v>0.46832609877431297</c:v>
                </c:pt>
                <c:pt idx="9">
                  <c:v>0.4457814236627578</c:v>
                </c:pt>
                <c:pt idx="10">
                  <c:v>0.44991495933230202</c:v>
                </c:pt>
                <c:pt idx="11">
                  <c:v>0.45442654048021103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B39-4FA9-B3F0-3BEFCD0CE641}"/>
            </c:ext>
          </c:extLst>
        </c:ser>
        <c:ser>
          <c:idx val="1"/>
          <c:order val="1"/>
          <c:tx>
            <c:strRef>
              <c:f>Diagram!$A$4</c:f>
              <c:strCache>
                <c:ptCount val="1"/>
                <c:pt idx="0">
                  <c:v>Πυρηνική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Diagram!$B$4:$M$4</c:f>
              <c:numCache>
                <c:formatCode>0%</c:formatCode>
                <c:ptCount val="12"/>
                <c:pt idx="0">
                  <c:v>0.32131640341690082</c:v>
                </c:pt>
                <c:pt idx="1">
                  <c:v>0.31416139428821699</c:v>
                </c:pt>
                <c:pt idx="2">
                  <c:v>0.29617458928634199</c:v>
                </c:pt>
                <c:pt idx="3">
                  <c:v>0.29641602328783112</c:v>
                </c:pt>
                <c:pt idx="4">
                  <c:v>0.29719180158713271</c:v>
                </c:pt>
                <c:pt idx="5">
                  <c:v>0.29262320464565394</c:v>
                </c:pt>
                <c:pt idx="6">
                  <c:v>0.29629415416789201</c:v>
                </c:pt>
                <c:pt idx="7">
                  <c:v>0.28772444692267435</c:v>
                </c:pt>
                <c:pt idx="8">
                  <c:v>0.28801263953830208</c:v>
                </c:pt>
                <c:pt idx="9">
                  <c:v>0.29522706729326059</c:v>
                </c:pt>
                <c:pt idx="10">
                  <c:v>0.28663319883330757</c:v>
                </c:pt>
                <c:pt idx="11">
                  <c:v>0.27983506179850359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B39-4FA9-B3F0-3BEFCD0CE641}"/>
            </c:ext>
          </c:extLst>
        </c:ser>
        <c:ser>
          <c:idx val="2"/>
          <c:order val="2"/>
          <c:tx>
            <c:strRef>
              <c:f>Diagram!$A$5</c:f>
              <c:strCache>
                <c:ptCount val="1"/>
                <c:pt idx="0">
                  <c:v>Υδροηλεκτρική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Diagram!$B$5:$M$5</c:f>
              <c:numCache>
                <c:formatCode>0%</c:formatCode>
                <c:ptCount val="12"/>
                <c:pt idx="0">
                  <c:v>0.12146203779923968</c:v>
                </c:pt>
                <c:pt idx="1">
                  <c:v>0.12058155643468202</c:v>
                </c:pt>
                <c:pt idx="2">
                  <c:v>0.1186437511261593</c:v>
                </c:pt>
                <c:pt idx="3">
                  <c:v>0.12300973204382408</c:v>
                </c:pt>
                <c:pt idx="4">
                  <c:v>0.12990128289683636</c:v>
                </c:pt>
                <c:pt idx="5">
                  <c:v>0.13797515635026289</c:v>
                </c:pt>
                <c:pt idx="6">
                  <c:v>0.11834656733000033</c:v>
                </c:pt>
                <c:pt idx="7">
                  <c:v>0.12766568678761081</c:v>
                </c:pt>
                <c:pt idx="8">
                  <c:v>0.14068548473187789</c:v>
                </c:pt>
                <c:pt idx="9">
                  <c:v>0.1452488143555542</c:v>
                </c:pt>
                <c:pt idx="10">
                  <c:v>0.13207186889491274</c:v>
                </c:pt>
                <c:pt idx="11">
                  <c:v>0.13455167382680822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B39-4FA9-B3F0-3BEFCD0CE641}"/>
            </c:ext>
          </c:extLst>
        </c:ser>
        <c:ser>
          <c:idx val="3"/>
          <c:order val="3"/>
          <c:tx>
            <c:strRef>
              <c:f>Diagram!$A$6</c:f>
              <c:strCache>
                <c:ptCount val="1"/>
                <c:pt idx="0">
                  <c:v>Ηλιακή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Diagram!$B$6:$M$6</c:f>
              <c:numCache>
                <c:formatCode>0%</c:formatCode>
                <c:ptCount val="12"/>
                <c:pt idx="0">
                  <c:v>4.4250694677936103E-4</c:v>
                </c:pt>
                <c:pt idx="1">
                  <c:v>7.5947639608931546E-4</c:v>
                </c:pt>
                <c:pt idx="2">
                  <c:v>1.1599638615681458E-3</c:v>
                </c:pt>
                <c:pt idx="3">
                  <c:v>2.3002552641308511E-3</c:v>
                </c:pt>
                <c:pt idx="4">
                  <c:v>4.5479144948194798E-3</c:v>
                </c:pt>
                <c:pt idx="5">
                  <c:v>7.0246680649599822E-3</c:v>
                </c:pt>
                <c:pt idx="6">
                  <c:v>1.4273110479364769E-2</c:v>
                </c:pt>
                <c:pt idx="7">
                  <c:v>2.0891477986959946E-2</c:v>
                </c:pt>
                <c:pt idx="8">
                  <c:v>2.4954876388403026E-2</c:v>
                </c:pt>
                <c:pt idx="9">
                  <c:v>2.8454455991593606E-2</c:v>
                </c:pt>
                <c:pt idx="10">
                  <c:v>3.0632698554743383E-2</c:v>
                </c:pt>
                <c:pt idx="11">
                  <c:v>3.0417854330360965E-2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AB39-4FA9-B3F0-3BEFCD0CE641}"/>
            </c:ext>
          </c:extLst>
        </c:ser>
        <c:ser>
          <c:idx val="4"/>
          <c:order val="4"/>
          <c:tx>
            <c:strRef>
              <c:f>Diagram!$A$7</c:f>
              <c:strCache>
                <c:ptCount val="1"/>
                <c:pt idx="0">
                  <c:v>Αιολική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Diagram!$B$7:$M$7</c:f>
              <c:numCache>
                <c:formatCode>0%</c:formatCode>
                <c:ptCount val="12"/>
                <c:pt idx="0">
                  <c:v>2.147801184913798E-2</c:v>
                </c:pt>
                <c:pt idx="1">
                  <c:v>2.4451458413668671E-2</c:v>
                </c:pt>
                <c:pt idx="2">
                  <c:v>3.2137617377861E-2</c:v>
                </c:pt>
                <c:pt idx="3">
                  <c:v>3.6870501606193644E-2</c:v>
                </c:pt>
                <c:pt idx="4">
                  <c:v>4.2925119141331403E-2</c:v>
                </c:pt>
                <c:pt idx="5">
                  <c:v>4.6525177260813629E-2</c:v>
                </c:pt>
                <c:pt idx="6">
                  <c:v>5.7312681763225827E-2</c:v>
                </c:pt>
                <c:pt idx="7">
                  <c:v>6.5679287704555861E-2</c:v>
                </c:pt>
                <c:pt idx="8">
                  <c:v>7.5541606515537471E-2</c:v>
                </c:pt>
                <c:pt idx="9">
                  <c:v>8.2594365573676054E-2</c:v>
                </c:pt>
                <c:pt idx="10">
                  <c:v>9.7563349110835113E-2</c:v>
                </c:pt>
                <c:pt idx="11">
                  <c:v>9.7913811024918362E-2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B39-4FA9-B3F0-3BEFCD0CE641}"/>
            </c:ext>
          </c:extLst>
        </c:ser>
        <c:ser>
          <c:idx val="5"/>
          <c:order val="5"/>
          <c:tx>
            <c:strRef>
              <c:f>Diagram!$A$8</c:f>
              <c:strCache>
                <c:ptCount val="1"/>
                <c:pt idx="0">
                  <c:v>Άλλες ανανεώσιμες πηγές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Diagram!$B$8:$M$8</c:f>
              <c:numCache>
                <c:formatCode>0%</c:formatCode>
                <c:ptCount val="12"/>
                <c:pt idx="0">
                  <c:v>1.8930537359309199E-3</c:v>
                </c:pt>
                <c:pt idx="1">
                  <c:v>1.9293175979218338E-3</c:v>
                </c:pt>
                <c:pt idx="2">
                  <c:v>1.9750736021295454E-3</c:v>
                </c:pt>
                <c:pt idx="3">
                  <c:v>1.9599452594278679E-3</c:v>
                </c:pt>
                <c:pt idx="4">
                  <c:v>1.9928914111865198E-3</c:v>
                </c:pt>
                <c:pt idx="5">
                  <c:v>1.9403714096903643E-3</c:v>
                </c:pt>
                <c:pt idx="6">
                  <c:v>2.0785543900924746E-3</c:v>
                </c:pt>
                <c:pt idx="7">
                  <c:v>2.0288876823822311E-3</c:v>
                </c:pt>
                <c:pt idx="8">
                  <c:v>2.0857865961112399E-3</c:v>
                </c:pt>
                <c:pt idx="9">
                  <c:v>2.2572473643267996E-3</c:v>
                </c:pt>
                <c:pt idx="10">
                  <c:v>2.3442197426775738E-3</c:v>
                </c:pt>
                <c:pt idx="11">
                  <c:v>2.3798264303036788E-3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AB39-4FA9-B3F0-3BEFCD0CE641}"/>
            </c:ext>
          </c:extLst>
        </c:ser>
        <c:ser>
          <c:idx val="6"/>
          <c:order val="6"/>
          <c:tx>
            <c:strRef>
              <c:f>Diagram!$A$9</c:f>
              <c:strCache>
                <c:ptCount val="1"/>
                <c:pt idx="0">
                  <c:v>Άλλες πηγές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Diagram!$B$9:$M$9</c:f>
              <c:numCache>
                <c:formatCode>0%</c:formatCode>
                <c:ptCount val="12"/>
                <c:pt idx="0">
                  <c:v>4.1803057999971661E-4</c:v>
                </c:pt>
                <c:pt idx="1">
                  <c:v>4.2337714683792177E-4</c:v>
                </c:pt>
                <c:pt idx="2">
                  <c:v>4.1167158614212107E-4</c:v>
                </c:pt>
                <c:pt idx="3">
                  <c:v>3.9818800736157592E-4</c:v>
                </c:pt>
                <c:pt idx="4">
                  <c:v>3.6134661617343575E-4</c:v>
                </c:pt>
                <c:pt idx="5">
                  <c:v>3.4638087849852666E-4</c:v>
                </c:pt>
                <c:pt idx="6">
                  <c:v>3.6467013037937455E-4</c:v>
                </c:pt>
                <c:pt idx="7">
                  <c:v>4.0988618077056647E-4</c:v>
                </c:pt>
                <c:pt idx="8">
                  <c:v>3.9350745545531737E-4</c:v>
                </c:pt>
                <c:pt idx="9">
                  <c:v>4.3662575883097495E-4</c:v>
                </c:pt>
                <c:pt idx="10">
                  <c:v>8.3970553122159595E-4</c:v>
                </c:pt>
                <c:pt idx="11">
                  <c:v>4.752321088941389E-4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B39-4FA9-B3F0-3BEFCD0CE6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686784"/>
        <c:axId val="93688576"/>
      </c:barChart>
      <c:catAx>
        <c:axId val="936867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93688576"/>
        <c:crosses val="autoZero"/>
        <c:auto val="1"/>
        <c:lblAlgn val="ctr"/>
        <c:lblOffset val="100"/>
        <c:noMultiLvlLbl val="0"/>
      </c:catAx>
      <c:valAx>
        <c:axId val="93688576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93686784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6.9129565404037543E-2"/>
          <c:y val="0.8255106078357678"/>
          <c:w val="0.79694084208173777"/>
          <c:h val="0.15711764893899599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5949363527108885E-2"/>
          <c:y val="0.15069681674406085"/>
          <c:w val="0.89715160926560955"/>
          <c:h val="0.6504782286829531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'Diagram gr'!$A$5</c:f>
              <c:strCache>
                <c:ptCount val="1"/>
                <c:pt idx="0">
                  <c:v>Kαύσιμα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gr'!$B$5:$M$5</c:f>
              <c:numCache>
                <c:formatCode>0%</c:formatCode>
                <c:ptCount val="12"/>
                <c:pt idx="0">
                  <c:v>0.87451072622507431</c:v>
                </c:pt>
                <c:pt idx="1">
                  <c:v>0.85447829183852642</c:v>
                </c:pt>
                <c:pt idx="2">
                  <c:v>0.90565293532966251</c:v>
                </c:pt>
                <c:pt idx="3">
                  <c:v>0.88568945080995654</c:v>
                </c:pt>
                <c:pt idx="4">
                  <c:v>0.85741814403967964</c:v>
                </c:pt>
                <c:pt idx="5">
                  <c:v>0.81097860719162496</c:v>
                </c:pt>
                <c:pt idx="6">
                  <c:v>0.85189073792150072</c:v>
                </c:pt>
                <c:pt idx="7">
                  <c:v>0.82442683175726239</c:v>
                </c:pt>
                <c:pt idx="8">
                  <c:v>0.74307928758701747</c:v>
                </c:pt>
                <c:pt idx="9">
                  <c:v>0.7496773400528548</c:v>
                </c:pt>
                <c:pt idx="10">
                  <c:v>0.70308151494373416</c:v>
                </c:pt>
                <c:pt idx="11">
                  <c:v>0.7044465048778521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7F-49A2-A7BB-C0A00D86D207}"/>
            </c:ext>
          </c:extLst>
        </c:ser>
        <c:ser>
          <c:idx val="1"/>
          <c:order val="1"/>
          <c:tx>
            <c:strRef>
              <c:f>'Diagram gr'!$A$6</c:f>
              <c:strCache>
                <c:ptCount val="1"/>
                <c:pt idx="0">
                  <c:v>Πυρηνική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gr'!$B$6:$M$6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7F-49A2-A7BB-C0A00D86D207}"/>
            </c:ext>
          </c:extLst>
        </c:ser>
        <c:ser>
          <c:idx val="2"/>
          <c:order val="2"/>
          <c:tx>
            <c:strRef>
              <c:f>'Diagram gr'!$A$7</c:f>
              <c:strCache>
                <c:ptCount val="1"/>
                <c:pt idx="0">
                  <c:v>Υδροηλεκτρική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gr'!$B$7:$M$7</c:f>
              <c:numCache>
                <c:formatCode>0%</c:formatCode>
                <c:ptCount val="12"/>
                <c:pt idx="0">
                  <c:v>0.10420481462193626</c:v>
                </c:pt>
                <c:pt idx="1">
                  <c:v>0.11736155974092663</c:v>
                </c:pt>
                <c:pt idx="2">
                  <c:v>6.5648517741350207E-2</c:v>
                </c:pt>
                <c:pt idx="3">
                  <c:v>7.8798893717898069E-2</c:v>
                </c:pt>
                <c:pt idx="4">
                  <c:v>9.913200844532323E-2</c:v>
                </c:pt>
                <c:pt idx="5">
                  <c:v>0.13673190714610833</c:v>
                </c:pt>
                <c:pt idx="6">
                  <c:v>7.9426741561236816E-2</c:v>
                </c:pt>
                <c:pt idx="7">
                  <c:v>8.12810395264984E-2</c:v>
                </c:pt>
                <c:pt idx="8">
                  <c:v>0.11611969984630684</c:v>
                </c:pt>
                <c:pt idx="9">
                  <c:v>9.706430663962469E-2</c:v>
                </c:pt>
                <c:pt idx="10">
                  <c:v>0.12507562618481022</c:v>
                </c:pt>
                <c:pt idx="11">
                  <c:v>0.11261388373780537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7F-49A2-A7BB-C0A00D86D207}"/>
            </c:ext>
          </c:extLst>
        </c:ser>
        <c:ser>
          <c:idx val="3"/>
          <c:order val="3"/>
          <c:tx>
            <c:strRef>
              <c:f>'Diagram gr'!$A$8</c:f>
              <c:strCache>
                <c:ptCount val="1"/>
                <c:pt idx="0">
                  <c:v>Ηλιακή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gr'!$B$8:$M$8</c:f>
              <c:numCache>
                <c:formatCode>0%</c:formatCode>
                <c:ptCount val="12"/>
                <c:pt idx="0">
                  <c:v>1.6799099568263143E-5</c:v>
                </c:pt>
                <c:pt idx="1">
                  <c:v>1.6564793188557041E-5</c:v>
                </c:pt>
                <c:pt idx="2">
                  <c:v>1.5777101115441048E-5</c:v>
                </c:pt>
                <c:pt idx="3">
                  <c:v>7.9020150138285267E-5</c:v>
                </c:pt>
                <c:pt idx="4">
                  <c:v>8.3782968598143366E-4</c:v>
                </c:pt>
                <c:pt idx="5">
                  <c:v>2.8766499772416932E-3</c:v>
                </c:pt>
                <c:pt idx="6">
                  <c:v>1.0674226118606401E-2</c:v>
                </c:pt>
                <c:pt idx="7">
                  <c:v>2.8811483774406423E-2</c:v>
                </c:pt>
                <c:pt idx="8">
                  <c:v>6.5961486303227554E-2</c:v>
                </c:pt>
                <c:pt idx="9">
                  <c:v>7.7684223465060542E-2</c:v>
                </c:pt>
                <c:pt idx="10">
                  <c:v>7.8651232202637839E-2</c:v>
                </c:pt>
                <c:pt idx="11">
                  <c:v>7.9214706119487222E-2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77F-49A2-A7BB-C0A00D86D207}"/>
            </c:ext>
          </c:extLst>
        </c:ser>
        <c:ser>
          <c:idx val="4"/>
          <c:order val="4"/>
          <c:tx>
            <c:strRef>
              <c:f>'Diagram gr'!$A$9</c:f>
              <c:strCache>
                <c:ptCount val="1"/>
                <c:pt idx="0">
                  <c:v>Αιολική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gr'!$B$9:$M$9</c:f>
              <c:numCache>
                <c:formatCode>0%</c:formatCode>
                <c:ptCount val="12"/>
                <c:pt idx="0">
                  <c:v>2.1267660053421136E-2</c:v>
                </c:pt>
                <c:pt idx="1">
                  <c:v>2.8143583627358412E-2</c:v>
                </c:pt>
                <c:pt idx="2">
                  <c:v>2.8682769827871827E-2</c:v>
                </c:pt>
                <c:pt idx="3">
                  <c:v>3.5432635322007112E-2</c:v>
                </c:pt>
                <c:pt idx="4">
                  <c:v>4.2612017829015719E-2</c:v>
                </c:pt>
                <c:pt idx="5">
                  <c:v>4.9412835685025032E-2</c:v>
                </c:pt>
                <c:pt idx="6">
                  <c:v>5.8008294398656096E-2</c:v>
                </c:pt>
                <c:pt idx="7">
                  <c:v>6.5480644941832783E-2</c:v>
                </c:pt>
                <c:pt idx="8">
                  <c:v>7.4839526263448156E-2</c:v>
                </c:pt>
                <c:pt idx="9">
                  <c:v>7.5574129842459994E-2</c:v>
                </c:pt>
                <c:pt idx="10">
                  <c:v>9.3191626668817806E-2</c:v>
                </c:pt>
                <c:pt idx="11">
                  <c:v>0.10372490526485528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77F-49A2-A7BB-C0A00D86D207}"/>
            </c:ext>
          </c:extLst>
        </c:ser>
        <c:ser>
          <c:idx val="5"/>
          <c:order val="5"/>
          <c:tx>
            <c:strRef>
              <c:f>'Diagram gr'!$A$10</c:f>
              <c:strCache>
                <c:ptCount val="1"/>
                <c:pt idx="0">
                  <c:v>Άλλες ανανεώσιμες πηγές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gr'!$B$10:$M$10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377F-49A2-A7BB-C0A00D86D207}"/>
            </c:ext>
          </c:extLst>
        </c:ser>
        <c:ser>
          <c:idx val="6"/>
          <c:order val="6"/>
          <c:tx>
            <c:strRef>
              <c:f>'Diagram gr'!$A$11</c:f>
              <c:strCache>
                <c:ptCount val="1"/>
                <c:pt idx="0">
                  <c:v>Άλλες πηγές</c:v>
                </c:pt>
              </c:strCache>
            </c:strRef>
          </c:tx>
          <c:invertIfNegative val="0"/>
          <c:cat>
            <c:strRef>
              <c:f>'Diagram gr'!$B$4:$M$4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'Diagram gr'!$B$11:$M$11</c:f>
              <c:numCache>
                <c:formatCode>0%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77F-49A2-A7BB-C0A00D86D2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515648"/>
        <c:axId val="105517440"/>
      </c:barChart>
      <c:catAx>
        <c:axId val="1055156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5517440"/>
        <c:crosses val="autoZero"/>
        <c:auto val="1"/>
        <c:lblAlgn val="ctr"/>
        <c:lblOffset val="100"/>
        <c:noMultiLvlLbl val="0"/>
      </c:catAx>
      <c:valAx>
        <c:axId val="105517440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551564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10980702320553448"/>
          <c:y val="0.87566483309127086"/>
          <c:w val="0.80936575830198754"/>
          <c:h val="0.1204094095582265"/>
        </c:manualLayout>
      </c:layout>
      <c:overlay val="0"/>
    </c:legend>
    <c:plotVisOnly val="1"/>
    <c:dispBlanksAs val="gap"/>
    <c:showDLblsOverMax val="0"/>
  </c:chart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28466067872801"/>
          <c:y val="3.817408184804863E-2"/>
          <c:w val="0.77246362357044496"/>
          <c:h val="0.6725432916549247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Diagram!$A$3</c:f>
              <c:strCache>
                <c:ptCount val="1"/>
                <c:pt idx="0">
                  <c:v>Καύσιμα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Diagram!$B$3:$M$3</c:f>
              <c:numCache>
                <c:formatCode>0%</c:formatCode>
                <c:ptCount val="12"/>
                <c:pt idx="0">
                  <c:v>0.53298995567201157</c:v>
                </c:pt>
                <c:pt idx="1">
                  <c:v>0.53769341972258322</c:v>
                </c:pt>
                <c:pt idx="2">
                  <c:v>0.54949733315979787</c:v>
                </c:pt>
                <c:pt idx="3">
                  <c:v>0.53904535453123092</c:v>
                </c:pt>
                <c:pt idx="4">
                  <c:v>0.52307964385252004</c:v>
                </c:pt>
                <c:pt idx="5">
                  <c:v>0.5135650413901206</c:v>
                </c:pt>
                <c:pt idx="6">
                  <c:v>0.51133026173904517</c:v>
                </c:pt>
                <c:pt idx="7">
                  <c:v>0.49560032673504623</c:v>
                </c:pt>
                <c:pt idx="8">
                  <c:v>0.46832609877431297</c:v>
                </c:pt>
                <c:pt idx="9">
                  <c:v>0.4457814236627578</c:v>
                </c:pt>
                <c:pt idx="10">
                  <c:v>0.44991495933230202</c:v>
                </c:pt>
                <c:pt idx="11">
                  <c:v>0.45442654048021103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5C3-4110-8B72-E250BAD85317}"/>
            </c:ext>
          </c:extLst>
        </c:ser>
        <c:ser>
          <c:idx val="1"/>
          <c:order val="1"/>
          <c:tx>
            <c:strRef>
              <c:f>Diagram!$A$4</c:f>
              <c:strCache>
                <c:ptCount val="1"/>
                <c:pt idx="0">
                  <c:v>Πυρηνική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Diagram!$B$4:$M$4</c:f>
              <c:numCache>
                <c:formatCode>0%</c:formatCode>
                <c:ptCount val="12"/>
                <c:pt idx="0">
                  <c:v>0.32131640341690082</c:v>
                </c:pt>
                <c:pt idx="1">
                  <c:v>0.31416139428821699</c:v>
                </c:pt>
                <c:pt idx="2">
                  <c:v>0.29617458928634199</c:v>
                </c:pt>
                <c:pt idx="3">
                  <c:v>0.29641602328783112</c:v>
                </c:pt>
                <c:pt idx="4">
                  <c:v>0.29719180158713271</c:v>
                </c:pt>
                <c:pt idx="5">
                  <c:v>0.29262320464565394</c:v>
                </c:pt>
                <c:pt idx="6">
                  <c:v>0.29629415416789201</c:v>
                </c:pt>
                <c:pt idx="7">
                  <c:v>0.28772444692267435</c:v>
                </c:pt>
                <c:pt idx="8">
                  <c:v>0.28801263953830208</c:v>
                </c:pt>
                <c:pt idx="9">
                  <c:v>0.29522706729326059</c:v>
                </c:pt>
                <c:pt idx="10">
                  <c:v>0.28663319883330757</c:v>
                </c:pt>
                <c:pt idx="11">
                  <c:v>0.27983506179850359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5C3-4110-8B72-E250BAD85317}"/>
            </c:ext>
          </c:extLst>
        </c:ser>
        <c:ser>
          <c:idx val="2"/>
          <c:order val="2"/>
          <c:tx>
            <c:strRef>
              <c:f>Diagram!$A$5</c:f>
              <c:strCache>
                <c:ptCount val="1"/>
                <c:pt idx="0">
                  <c:v>Υδροηλεκτρική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Diagram!$B$5:$M$5</c:f>
              <c:numCache>
                <c:formatCode>0%</c:formatCode>
                <c:ptCount val="12"/>
                <c:pt idx="0">
                  <c:v>0.12146203779923968</c:v>
                </c:pt>
                <c:pt idx="1">
                  <c:v>0.12058155643468202</c:v>
                </c:pt>
                <c:pt idx="2">
                  <c:v>0.1186437511261593</c:v>
                </c:pt>
                <c:pt idx="3">
                  <c:v>0.12300973204382408</c:v>
                </c:pt>
                <c:pt idx="4">
                  <c:v>0.12990128289683636</c:v>
                </c:pt>
                <c:pt idx="5">
                  <c:v>0.13797515635026289</c:v>
                </c:pt>
                <c:pt idx="6">
                  <c:v>0.11834656733000033</c:v>
                </c:pt>
                <c:pt idx="7">
                  <c:v>0.12766568678761081</c:v>
                </c:pt>
                <c:pt idx="8">
                  <c:v>0.14068548473187789</c:v>
                </c:pt>
                <c:pt idx="9">
                  <c:v>0.1452488143555542</c:v>
                </c:pt>
                <c:pt idx="10">
                  <c:v>0.13207186889491274</c:v>
                </c:pt>
                <c:pt idx="11">
                  <c:v>0.13455167382680822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5C3-4110-8B72-E250BAD85317}"/>
            </c:ext>
          </c:extLst>
        </c:ser>
        <c:ser>
          <c:idx val="3"/>
          <c:order val="3"/>
          <c:tx>
            <c:strRef>
              <c:f>Diagram!$A$6</c:f>
              <c:strCache>
                <c:ptCount val="1"/>
                <c:pt idx="0">
                  <c:v>Ηλιακή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Diagram!$B$6:$M$6</c:f>
              <c:numCache>
                <c:formatCode>0%</c:formatCode>
                <c:ptCount val="12"/>
                <c:pt idx="0">
                  <c:v>4.4250694677936103E-4</c:v>
                </c:pt>
                <c:pt idx="1">
                  <c:v>7.5947639608931546E-4</c:v>
                </c:pt>
                <c:pt idx="2">
                  <c:v>1.1599638615681458E-3</c:v>
                </c:pt>
                <c:pt idx="3">
                  <c:v>2.3002552641308511E-3</c:v>
                </c:pt>
                <c:pt idx="4">
                  <c:v>4.5479144948194798E-3</c:v>
                </c:pt>
                <c:pt idx="5">
                  <c:v>7.0246680649599822E-3</c:v>
                </c:pt>
                <c:pt idx="6">
                  <c:v>1.4273110479364769E-2</c:v>
                </c:pt>
                <c:pt idx="7">
                  <c:v>2.0891477986959946E-2</c:v>
                </c:pt>
                <c:pt idx="8">
                  <c:v>2.4954876388403026E-2</c:v>
                </c:pt>
                <c:pt idx="9">
                  <c:v>2.8454455991593606E-2</c:v>
                </c:pt>
                <c:pt idx="10">
                  <c:v>3.0632698554743383E-2</c:v>
                </c:pt>
                <c:pt idx="11">
                  <c:v>3.0417854330360965E-2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C5C3-4110-8B72-E250BAD85317}"/>
            </c:ext>
          </c:extLst>
        </c:ser>
        <c:ser>
          <c:idx val="4"/>
          <c:order val="4"/>
          <c:tx>
            <c:strRef>
              <c:f>Diagram!$A$7</c:f>
              <c:strCache>
                <c:ptCount val="1"/>
                <c:pt idx="0">
                  <c:v>Αιολική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Diagram!$B$7:$M$7</c:f>
              <c:numCache>
                <c:formatCode>0%</c:formatCode>
                <c:ptCount val="12"/>
                <c:pt idx="0">
                  <c:v>2.147801184913798E-2</c:v>
                </c:pt>
                <c:pt idx="1">
                  <c:v>2.4451458413668671E-2</c:v>
                </c:pt>
                <c:pt idx="2">
                  <c:v>3.2137617377861E-2</c:v>
                </c:pt>
                <c:pt idx="3">
                  <c:v>3.6870501606193644E-2</c:v>
                </c:pt>
                <c:pt idx="4">
                  <c:v>4.2925119141331403E-2</c:v>
                </c:pt>
                <c:pt idx="5">
                  <c:v>4.6525177260813629E-2</c:v>
                </c:pt>
                <c:pt idx="6">
                  <c:v>5.7312681763225827E-2</c:v>
                </c:pt>
                <c:pt idx="7">
                  <c:v>6.5679287704555861E-2</c:v>
                </c:pt>
                <c:pt idx="8">
                  <c:v>7.5541606515537471E-2</c:v>
                </c:pt>
                <c:pt idx="9">
                  <c:v>8.2594365573676054E-2</c:v>
                </c:pt>
                <c:pt idx="10">
                  <c:v>9.7563349110835113E-2</c:v>
                </c:pt>
                <c:pt idx="11">
                  <c:v>9.7913811024918362E-2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C3-4110-8B72-E250BAD85317}"/>
            </c:ext>
          </c:extLst>
        </c:ser>
        <c:ser>
          <c:idx val="5"/>
          <c:order val="5"/>
          <c:tx>
            <c:strRef>
              <c:f>Diagram!$A$8</c:f>
              <c:strCache>
                <c:ptCount val="1"/>
                <c:pt idx="0">
                  <c:v>Άλλες ανανεώσιμες πηγές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Diagram!$B$8:$M$8</c:f>
              <c:numCache>
                <c:formatCode>0%</c:formatCode>
                <c:ptCount val="12"/>
                <c:pt idx="0">
                  <c:v>1.8930537359309199E-3</c:v>
                </c:pt>
                <c:pt idx="1">
                  <c:v>1.9293175979218338E-3</c:v>
                </c:pt>
                <c:pt idx="2">
                  <c:v>1.9750736021295454E-3</c:v>
                </c:pt>
                <c:pt idx="3">
                  <c:v>1.9599452594278679E-3</c:v>
                </c:pt>
                <c:pt idx="4">
                  <c:v>1.9928914111865198E-3</c:v>
                </c:pt>
                <c:pt idx="5">
                  <c:v>1.9403714096903643E-3</c:v>
                </c:pt>
                <c:pt idx="6">
                  <c:v>2.0785543900924746E-3</c:v>
                </c:pt>
                <c:pt idx="7">
                  <c:v>2.0288876823822311E-3</c:v>
                </c:pt>
                <c:pt idx="8">
                  <c:v>2.0857865961112399E-3</c:v>
                </c:pt>
                <c:pt idx="9">
                  <c:v>2.2572473643267996E-3</c:v>
                </c:pt>
                <c:pt idx="10">
                  <c:v>2.3442197426775738E-3</c:v>
                </c:pt>
                <c:pt idx="11">
                  <c:v>2.3798264303036788E-3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5C3-4110-8B72-E250BAD85317}"/>
            </c:ext>
          </c:extLst>
        </c:ser>
        <c:ser>
          <c:idx val="6"/>
          <c:order val="6"/>
          <c:tx>
            <c:strRef>
              <c:f>Diagram!$A$9</c:f>
              <c:strCache>
                <c:ptCount val="1"/>
                <c:pt idx="0">
                  <c:v>Άλλες πηγές</c:v>
                </c:pt>
              </c:strCache>
            </c:strRef>
          </c:tx>
          <c:invertIfNegative val="0"/>
          <c:cat>
            <c:strRef>
              <c:f>Diagram!$B$2:$M$2</c:f>
              <c:strCache>
                <c:ptCount val="12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</c:strCache>
            </c:strRef>
          </c:cat>
          <c:val>
            <c:numRef>
              <c:f>Diagram!$B$9:$M$9</c:f>
              <c:numCache>
                <c:formatCode>0%</c:formatCode>
                <c:ptCount val="12"/>
                <c:pt idx="0">
                  <c:v>4.1803057999971661E-4</c:v>
                </c:pt>
                <c:pt idx="1">
                  <c:v>4.2337714683792177E-4</c:v>
                </c:pt>
                <c:pt idx="2">
                  <c:v>4.1167158614212107E-4</c:v>
                </c:pt>
                <c:pt idx="3">
                  <c:v>3.9818800736157592E-4</c:v>
                </c:pt>
                <c:pt idx="4">
                  <c:v>3.6134661617343575E-4</c:v>
                </c:pt>
                <c:pt idx="5">
                  <c:v>3.4638087849852666E-4</c:v>
                </c:pt>
                <c:pt idx="6">
                  <c:v>3.6467013037937455E-4</c:v>
                </c:pt>
                <c:pt idx="7">
                  <c:v>4.0988618077056647E-4</c:v>
                </c:pt>
                <c:pt idx="8">
                  <c:v>3.9350745545531737E-4</c:v>
                </c:pt>
                <c:pt idx="9">
                  <c:v>4.3662575883097495E-4</c:v>
                </c:pt>
                <c:pt idx="10">
                  <c:v>8.3970553122159595E-4</c:v>
                </c:pt>
                <c:pt idx="11">
                  <c:v>4.752321088941389E-4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5C3-4110-8B72-E250BAD853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561472"/>
        <c:axId val="105575552"/>
      </c:barChart>
      <c:catAx>
        <c:axId val="1055614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5575552"/>
        <c:crosses val="autoZero"/>
        <c:auto val="1"/>
        <c:lblAlgn val="ctr"/>
        <c:lblOffset val="100"/>
        <c:noMultiLvlLbl val="0"/>
      </c:catAx>
      <c:valAx>
        <c:axId val="105575552"/>
        <c:scaling>
          <c:orientation val="minMax"/>
          <c:max val="1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105561472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7.7269619614914575E-2"/>
          <c:y val="0.79608369107241173"/>
          <c:w val="0.75348593422279675"/>
          <c:h val="0.132130029963352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'εγκ ισχύς'!$B$2</c:f>
              <c:strCache>
                <c:ptCount val="1"/>
                <c:pt idx="0">
                  <c:v>ΑΙΟΛΙΚΑ</c:v>
                </c:pt>
              </c:strCache>
            </c:strRef>
          </c:tx>
          <c:invertIfNegative val="0"/>
          <c:cat>
            <c:numRef>
              <c:f>'εγκ ισχύς'!$A$3:$A$16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'εγκ ισχύς'!$B$3:$B$16</c:f>
              <c:numCache>
                <c:formatCode>General</c:formatCode>
                <c:ptCount val="14"/>
                <c:pt idx="0">
                  <c:v>340.56</c:v>
                </c:pt>
                <c:pt idx="1">
                  <c:v>411.96</c:v>
                </c:pt>
                <c:pt idx="2">
                  <c:v>549.21</c:v>
                </c:pt>
                <c:pt idx="3">
                  <c:v>636.76</c:v>
                </c:pt>
                <c:pt idx="4">
                  <c:v>790.56</c:v>
                </c:pt>
                <c:pt idx="5">
                  <c:v>916.61</c:v>
                </c:pt>
                <c:pt idx="6">
                  <c:v>1039.0899999999999</c:v>
                </c:pt>
                <c:pt idx="7">
                  <c:v>1363.04</c:v>
                </c:pt>
                <c:pt idx="8">
                  <c:v>1465.82</c:v>
                </c:pt>
                <c:pt idx="9">
                  <c:v>1520</c:v>
                </c:pt>
                <c:pt idx="10">
                  <c:v>1662</c:v>
                </c:pt>
                <c:pt idx="11">
                  <c:v>1775</c:v>
                </c:pt>
                <c:pt idx="12">
                  <c:v>2047.17</c:v>
                </c:pt>
                <c:pt idx="13">
                  <c:v>2301.77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41-4696-85C8-E4B3EAEF3C28}"/>
            </c:ext>
          </c:extLst>
        </c:ser>
        <c:ser>
          <c:idx val="1"/>
          <c:order val="1"/>
          <c:tx>
            <c:strRef>
              <c:f>'εγκ ισχύς'!$C$2</c:f>
              <c:strCache>
                <c:ptCount val="1"/>
                <c:pt idx="0">
                  <c:v>ΥΔΡΟΗΛΕΚΤΡΙΚΑ</c:v>
                </c:pt>
              </c:strCache>
            </c:strRef>
          </c:tx>
          <c:invertIfNegative val="0"/>
          <c:cat>
            <c:numRef>
              <c:f>'εγκ ισχύς'!$A$3:$A$16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'εγκ ισχύς'!$C$3:$C$16</c:f>
              <c:numCache>
                <c:formatCode>0</c:formatCode>
                <c:ptCount val="14"/>
                <c:pt idx="0">
                  <c:v>43.26</c:v>
                </c:pt>
                <c:pt idx="1">
                  <c:v>48.16</c:v>
                </c:pt>
                <c:pt idx="2">
                  <c:v>73.680000000000007</c:v>
                </c:pt>
                <c:pt idx="3">
                  <c:v>95.5</c:v>
                </c:pt>
                <c:pt idx="4">
                  <c:v>158.41999999999999</c:v>
                </c:pt>
                <c:pt idx="5">
                  <c:v>182.51</c:v>
                </c:pt>
                <c:pt idx="6">
                  <c:v>196.83</c:v>
                </c:pt>
                <c:pt idx="7">
                  <c:v>205.33</c:v>
                </c:pt>
                <c:pt idx="8">
                  <c:v>212.93</c:v>
                </c:pt>
                <c:pt idx="9">
                  <c:v>220</c:v>
                </c:pt>
                <c:pt idx="10">
                  <c:v>220</c:v>
                </c:pt>
                <c:pt idx="11">
                  <c:v>224</c:v>
                </c:pt>
                <c:pt idx="12">
                  <c:v>223.18</c:v>
                </c:pt>
                <c:pt idx="13">
                  <c:v>230.25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B41-4696-85C8-E4B3EAEF3C28}"/>
            </c:ext>
          </c:extLst>
        </c:ser>
        <c:ser>
          <c:idx val="2"/>
          <c:order val="2"/>
          <c:tx>
            <c:strRef>
              <c:f>'εγκ ισχύς'!$D$2</c:f>
              <c:strCache>
                <c:ptCount val="1"/>
                <c:pt idx="0">
                  <c:v>ΒΙΟΜΑΖΑ-ΒΙΟΑΕΡΙΟ</c:v>
                </c:pt>
              </c:strCache>
            </c:strRef>
          </c:tx>
          <c:invertIfNegative val="0"/>
          <c:cat>
            <c:numRef>
              <c:f>'εγκ ισχύς'!$A$3:$A$16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'εγκ ισχύς'!$D$3:$D$16</c:f>
              <c:numCache>
                <c:formatCode>General</c:formatCode>
                <c:ptCount val="14"/>
                <c:pt idx="0">
                  <c:v>20.37</c:v>
                </c:pt>
                <c:pt idx="1">
                  <c:v>20.37</c:v>
                </c:pt>
                <c:pt idx="2">
                  <c:v>37.409999999999997</c:v>
                </c:pt>
                <c:pt idx="3">
                  <c:v>37.4</c:v>
                </c:pt>
                <c:pt idx="4">
                  <c:v>39.4</c:v>
                </c:pt>
                <c:pt idx="5">
                  <c:v>40.799999999999997</c:v>
                </c:pt>
                <c:pt idx="6">
                  <c:v>41.05</c:v>
                </c:pt>
                <c:pt idx="7">
                  <c:v>44.53</c:v>
                </c:pt>
                <c:pt idx="8">
                  <c:v>44.75</c:v>
                </c:pt>
                <c:pt idx="9">
                  <c:v>47</c:v>
                </c:pt>
                <c:pt idx="10">
                  <c:v>47</c:v>
                </c:pt>
                <c:pt idx="11">
                  <c:v>52</c:v>
                </c:pt>
                <c:pt idx="12">
                  <c:v>57.68</c:v>
                </c:pt>
                <c:pt idx="13">
                  <c:v>61.02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B41-4696-85C8-E4B3EAEF3C28}"/>
            </c:ext>
          </c:extLst>
        </c:ser>
        <c:ser>
          <c:idx val="3"/>
          <c:order val="3"/>
          <c:tx>
            <c:strRef>
              <c:f>'εγκ ισχύς'!$E$2</c:f>
              <c:strCache>
                <c:ptCount val="1"/>
                <c:pt idx="0">
                  <c:v>ΦΩΤΟΒΟΛΤΑΙΚΑ</c:v>
                </c:pt>
              </c:strCache>
            </c:strRef>
          </c:tx>
          <c:invertIfNegative val="0"/>
          <c:cat>
            <c:numRef>
              <c:f>'εγκ ισχύς'!$A$3:$A$16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'εγκ ισχύς'!$E$3:$E$16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0.72</c:v>
                </c:pt>
                <c:pt idx="4">
                  <c:v>10.983000000000001</c:v>
                </c:pt>
                <c:pt idx="5">
                  <c:v>46.036999999999999</c:v>
                </c:pt>
                <c:pt idx="6">
                  <c:v>152.91999999999999</c:v>
                </c:pt>
                <c:pt idx="7">
                  <c:v>439.11</c:v>
                </c:pt>
                <c:pt idx="8">
                  <c:v>1126.0899999999999</c:v>
                </c:pt>
                <c:pt idx="9">
                  <c:v>2074</c:v>
                </c:pt>
                <c:pt idx="10">
                  <c:v>2085</c:v>
                </c:pt>
                <c:pt idx="11">
                  <c:v>2093</c:v>
                </c:pt>
                <c:pt idx="12">
                  <c:v>2093.5300000000002</c:v>
                </c:pt>
                <c:pt idx="13">
                  <c:v>2093.9699999999998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B41-4696-85C8-E4B3EAEF3C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5864576"/>
        <c:axId val="105895040"/>
      </c:barChart>
      <c:catAx>
        <c:axId val="105864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05895040"/>
        <c:crosses val="autoZero"/>
        <c:auto val="1"/>
        <c:lblAlgn val="ctr"/>
        <c:lblOffset val="100"/>
        <c:noMultiLvlLbl val="0"/>
      </c:catAx>
      <c:valAx>
        <c:axId val="1058950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586457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energy!$B$2</c:f>
              <c:strCache>
                <c:ptCount val="1"/>
                <c:pt idx="0">
                  <c:v>ΑΙΟΛΙΚΑ</c:v>
                </c:pt>
              </c:strCache>
            </c:strRef>
          </c:tx>
          <c:invertIfNegative val="0"/>
          <c:cat>
            <c:numRef>
              <c:f>energy!$A$3:$A$16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energy!$B$3:$B$16</c:f>
              <c:numCache>
                <c:formatCode>#,##0</c:formatCode>
                <c:ptCount val="14"/>
                <c:pt idx="0">
                  <c:v>778633</c:v>
                </c:pt>
                <c:pt idx="1">
                  <c:v>943785</c:v>
                </c:pt>
                <c:pt idx="2" formatCode="#,##0.00">
                  <c:v>1199370</c:v>
                </c:pt>
                <c:pt idx="3" formatCode="#,##0.00">
                  <c:v>1333059</c:v>
                </c:pt>
                <c:pt idx="4" formatCode="#,##0.00">
                  <c:v>1661228</c:v>
                </c:pt>
                <c:pt idx="5" formatCode="#,##0.00">
                  <c:v>1908250</c:v>
                </c:pt>
                <c:pt idx="6" formatCode="#,##0.00">
                  <c:v>2061678</c:v>
                </c:pt>
                <c:pt idx="7" formatCode="#,##0.00">
                  <c:v>2595849</c:v>
                </c:pt>
                <c:pt idx="8">
                  <c:v>3160809</c:v>
                </c:pt>
                <c:pt idx="9">
                  <c:v>3391479</c:v>
                </c:pt>
                <c:pt idx="10">
                  <c:v>3009000</c:v>
                </c:pt>
                <c:pt idx="11">
                  <c:v>3857000</c:v>
                </c:pt>
                <c:pt idx="12">
                  <c:v>4330880</c:v>
                </c:pt>
                <c:pt idx="13">
                  <c:v>4777229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F1-43FB-AE1D-1AF265B3FC38}"/>
            </c:ext>
          </c:extLst>
        </c:ser>
        <c:ser>
          <c:idx val="1"/>
          <c:order val="1"/>
          <c:tx>
            <c:strRef>
              <c:f>energy!$C$2</c:f>
              <c:strCache>
                <c:ptCount val="1"/>
                <c:pt idx="0">
                  <c:v>ΥΔΡΟΗΛΕΚΤΡΙΚΑ</c:v>
                </c:pt>
              </c:strCache>
            </c:strRef>
          </c:tx>
          <c:invertIfNegative val="0"/>
          <c:cat>
            <c:numRef>
              <c:f>energy!$A$3:$A$16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energy!$C$3:$C$16</c:f>
              <c:numCache>
                <c:formatCode>#,##0</c:formatCode>
                <c:ptCount val="14"/>
                <c:pt idx="0">
                  <c:v>138382</c:v>
                </c:pt>
                <c:pt idx="1">
                  <c:v>164183</c:v>
                </c:pt>
                <c:pt idx="2">
                  <c:v>220402</c:v>
                </c:pt>
                <c:pt idx="3">
                  <c:v>223198</c:v>
                </c:pt>
                <c:pt idx="4">
                  <c:v>324930</c:v>
                </c:pt>
                <c:pt idx="5">
                  <c:v>657168</c:v>
                </c:pt>
                <c:pt idx="6">
                  <c:v>753499</c:v>
                </c:pt>
                <c:pt idx="7">
                  <c:v>580627</c:v>
                </c:pt>
                <c:pt idx="8">
                  <c:v>669385</c:v>
                </c:pt>
                <c:pt idx="9">
                  <c:v>771402</c:v>
                </c:pt>
                <c:pt idx="10">
                  <c:v>701000</c:v>
                </c:pt>
                <c:pt idx="11">
                  <c:v>708000</c:v>
                </c:pt>
                <c:pt idx="12">
                  <c:v>721364</c:v>
                </c:pt>
                <c:pt idx="13">
                  <c:v>586085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F1-43FB-AE1D-1AF265B3FC38}"/>
            </c:ext>
          </c:extLst>
        </c:ser>
        <c:ser>
          <c:idx val="2"/>
          <c:order val="2"/>
          <c:tx>
            <c:strRef>
              <c:f>energy!$D$2</c:f>
              <c:strCache>
                <c:ptCount val="1"/>
                <c:pt idx="0">
                  <c:v>ΒΙΟΜΑΖΑ-ΒΙΟΑΕΡΙΟ</c:v>
                </c:pt>
              </c:strCache>
            </c:strRef>
          </c:tx>
          <c:invertIfNegative val="0"/>
          <c:cat>
            <c:numRef>
              <c:f>energy!$A$3:$A$16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energy!$D$3:$D$16</c:f>
              <c:numCache>
                <c:formatCode>#,##0</c:formatCode>
                <c:ptCount val="14"/>
                <c:pt idx="0">
                  <c:v>100175</c:v>
                </c:pt>
                <c:pt idx="1">
                  <c:v>98131</c:v>
                </c:pt>
                <c:pt idx="2">
                  <c:v>91937</c:v>
                </c:pt>
                <c:pt idx="3">
                  <c:v>155901</c:v>
                </c:pt>
                <c:pt idx="4">
                  <c:v>176697</c:v>
                </c:pt>
                <c:pt idx="5">
                  <c:v>181894</c:v>
                </c:pt>
                <c:pt idx="6">
                  <c:v>193933</c:v>
                </c:pt>
                <c:pt idx="7">
                  <c:v>199103</c:v>
                </c:pt>
                <c:pt idx="8">
                  <c:v>196520</c:v>
                </c:pt>
                <c:pt idx="9">
                  <c:v>210071</c:v>
                </c:pt>
                <c:pt idx="10">
                  <c:v>207000</c:v>
                </c:pt>
                <c:pt idx="11">
                  <c:v>221000</c:v>
                </c:pt>
                <c:pt idx="12">
                  <c:v>252699</c:v>
                </c:pt>
                <c:pt idx="13">
                  <c:v>278245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3F1-43FB-AE1D-1AF265B3FC38}"/>
            </c:ext>
          </c:extLst>
        </c:ser>
        <c:ser>
          <c:idx val="3"/>
          <c:order val="3"/>
          <c:tx>
            <c:strRef>
              <c:f>energy!$E$2</c:f>
              <c:strCache>
                <c:ptCount val="1"/>
                <c:pt idx="0">
                  <c:v>ΦΩΤΟΒΟΛΤΑΙΚΑ</c:v>
                </c:pt>
              </c:strCache>
            </c:strRef>
          </c:tx>
          <c:invertIfNegative val="0"/>
          <c:cat>
            <c:numRef>
              <c:f>energy!$A$3:$A$16</c:f>
              <c:numCache>
                <c:formatCode>General</c:formatCode>
                <c:ptCount val="14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</c:numCache>
            </c:numRef>
          </c:cat>
          <c:val>
            <c:numRef>
              <c:f>energy!$E$3:$E$16</c:f>
              <c:numCache>
                <c:formatCode>General</c:formatCode>
                <c:ptCount val="1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145.66</c:v>
                </c:pt>
                <c:pt idx="4" formatCode="#,##0.00">
                  <c:v>5096.33</c:v>
                </c:pt>
                <c:pt idx="5" formatCode="#,##0.00">
                  <c:v>45098.36</c:v>
                </c:pt>
                <c:pt idx="6" formatCode="#,##0.00">
                  <c:v>131950.63</c:v>
                </c:pt>
                <c:pt idx="7" formatCode="#,##0.00">
                  <c:v>441553.28</c:v>
                </c:pt>
                <c:pt idx="8" formatCode="#,##0">
                  <c:v>1231197</c:v>
                </c:pt>
                <c:pt idx="9" formatCode="#,##0.00">
                  <c:v>2928698.54</c:v>
                </c:pt>
                <c:pt idx="10" formatCode="#,##0">
                  <c:v>3086000</c:v>
                </c:pt>
                <c:pt idx="11" formatCode="#,##0">
                  <c:v>3173000</c:v>
                </c:pt>
                <c:pt idx="12" formatCode="#,##0.00">
                  <c:v>3175076.9</c:v>
                </c:pt>
                <c:pt idx="13" formatCode="#,##0.00">
                  <c:v>3243107.04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3F1-43FB-AE1D-1AF265B3FC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3733632"/>
        <c:axId val="93735168"/>
      </c:barChart>
      <c:catAx>
        <c:axId val="937336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3735168"/>
        <c:crosses val="autoZero"/>
        <c:auto val="1"/>
        <c:lblAlgn val="ctr"/>
        <c:lblOffset val="100"/>
        <c:noMultiLvlLbl val="0"/>
      </c:catAx>
      <c:valAx>
        <c:axId val="93735168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crossAx val="93733632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externalData r:id="rId1">
    <c:autoUpdate val="0"/>
  </c:externalData>
</c:chartSpace>
</file>

<file path=ppt/drawing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0.00576</cdr:x>
      <cdr:y>0.83385</cdr:y>
    </cdr:from>
    <cdr:to>
      <cdr:x>0.96353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4" y="2581275"/>
          <a:ext cx="4752975" cy="5143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l-GR" sz="1100"/>
            <a:t>Ακαθάριστη</a:t>
          </a:r>
          <a:r>
            <a:rPr lang="el-GR" sz="1100" baseline="0"/>
            <a:t> εσωτερική κατανάλωση ενέργειας διαιρούμενη με το ΑΕΠ</a:t>
          </a:r>
          <a:endParaRPr lang="el-GR" sz="1100"/>
        </a:p>
      </cdr:txBody>
    </cdr:sp>
  </cdr:relSizeAnchor>
  <cdr:relSizeAnchor xmlns:cdr="http://schemas.openxmlformats.org/drawingml/2006/chartDrawing">
    <cdr:from>
      <cdr:x>0.09981</cdr:x>
      <cdr:y>0.90154</cdr:y>
    </cdr:from>
    <cdr:to>
      <cdr:x>0.51823</cdr:x>
      <cdr:y>0.96923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95300" y="2790824"/>
          <a:ext cx="2076450" cy="2095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/>
            <a:t>Πηγή: </a:t>
          </a:r>
          <a:r>
            <a:rPr lang="en-US" sz="1100"/>
            <a:t>Eurostat</a:t>
          </a:r>
          <a:endParaRPr lang="el-GR" sz="1100"/>
        </a:p>
      </cdr:txBody>
    </cdr:sp>
  </cdr:relSizeAnchor>
</c:userShapes>
</file>

<file path=ppt/drawings/drawing10.xml><?xml version="1.0" encoding="utf-8"?>
<c:userShapes xmlns:c="http://schemas.openxmlformats.org/drawingml/2006/chart">
  <cdr:relSizeAnchor xmlns:cdr="http://schemas.openxmlformats.org/drawingml/2006/chartDrawing">
    <cdr:from>
      <cdr:x>0.43469</cdr:x>
      <cdr:y>0.73109</cdr:y>
    </cdr:from>
    <cdr:to>
      <cdr:x>0.63061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28825" y="24860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l-GR"/>
        </a:p>
      </cdr:txBody>
    </cdr:sp>
  </cdr:relSizeAnchor>
  <cdr:relSizeAnchor xmlns:cdr="http://schemas.openxmlformats.org/drawingml/2006/chartDrawing">
    <cdr:from>
      <cdr:x>0.01001</cdr:x>
      <cdr:y>0.93837</cdr:y>
    </cdr:from>
    <cdr:to>
      <cdr:x>0.36384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0458" y="4247028"/>
          <a:ext cx="1430113" cy="2789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Source</a:t>
          </a:r>
          <a:r>
            <a:rPr lang="en-US" sz="1100" baseline="0" dirty="0" smtClean="0"/>
            <a:t>: </a:t>
          </a:r>
          <a:r>
            <a:rPr lang="en-US" sz="1100" baseline="0" dirty="0"/>
            <a:t>Eurostat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0.09592</cdr:x>
      <cdr:y>0.0112</cdr:y>
    </cdr:from>
    <cdr:to>
      <cdr:x>0.91429</cdr:x>
      <cdr:y>0.20929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387687" y="49977"/>
          <a:ext cx="3307667" cy="8839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l-GR" sz="1400" b="1" dirty="0"/>
            <a:t>Μερίδιο</a:t>
          </a:r>
          <a:r>
            <a:rPr lang="el-GR" sz="1400" b="1" baseline="0" dirty="0"/>
            <a:t> της </a:t>
          </a:r>
          <a:r>
            <a:rPr lang="el-GR" sz="1400" b="1" baseline="0" dirty="0" smtClean="0"/>
            <a:t>ενέργειας από ΑΠΕ στην </a:t>
          </a:r>
          <a:r>
            <a:rPr lang="el-GR" sz="1400" b="1" baseline="0" dirty="0"/>
            <a:t>ακαθάριστη τελική κατανάλωση ενέργειας</a:t>
          </a:r>
          <a:endParaRPr lang="el-GR" sz="1400" b="1" dirty="0"/>
        </a:p>
      </cdr:txBody>
    </cdr:sp>
  </cdr:relSizeAnchor>
</c:userShapes>
</file>

<file path=ppt/drawings/drawing11.xml><?xml version="1.0" encoding="utf-8"?>
<c:userShapes xmlns:c="http://schemas.openxmlformats.org/drawingml/2006/chart">
  <cdr:relSizeAnchor xmlns:cdr="http://schemas.openxmlformats.org/drawingml/2006/chartDrawing">
    <cdr:from>
      <cdr:x>0.01783</cdr:x>
      <cdr:y>0.9546</cdr:y>
    </cdr:from>
    <cdr:to>
      <cdr:x>0.51707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" y="4320479"/>
          <a:ext cx="2016224" cy="2054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 </a:t>
          </a:r>
          <a:r>
            <a:rPr lang="en-US" sz="1100" dirty="0"/>
            <a:t>Eurostat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0.11257</cdr:x>
      <cdr:y>0</cdr:y>
    </cdr:from>
    <cdr:to>
      <cdr:x>0.91932</cdr:x>
      <cdr:y>0.25773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71500" y="-19050"/>
          <a:ext cx="4095750" cy="952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0.05349</cdr:x>
      <cdr:y>0.01591</cdr:y>
    </cdr:from>
    <cdr:to>
      <cdr:x>0.9885</cdr:x>
      <cdr:y>0.22437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16025" y="76591"/>
          <a:ext cx="3776131" cy="10035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l-GR" sz="1400" b="1" dirty="0"/>
            <a:t>Μερίδιο  της ηλεκτρικής</a:t>
          </a:r>
          <a:r>
            <a:rPr lang="el-GR" sz="1400" b="1" baseline="0" dirty="0"/>
            <a:t> ενέργειας </a:t>
          </a:r>
          <a:r>
            <a:rPr lang="el-GR" sz="1400" b="1" baseline="0" dirty="0" smtClean="0"/>
            <a:t>από ΑΠΕ στην </a:t>
          </a:r>
          <a:r>
            <a:rPr lang="el-GR" sz="1400" b="1" baseline="0" dirty="0"/>
            <a:t>ακαθάριστη κατανάλωση ηλεκτρικής ενέργειας</a:t>
          </a:r>
          <a:endParaRPr lang="el-GR" sz="1400" b="1" dirty="0"/>
        </a:p>
      </cdr:txBody>
    </cdr:sp>
  </cdr:relSizeAnchor>
</c:userShapes>
</file>

<file path=ppt/drawings/drawing12.xml><?xml version="1.0" encoding="utf-8"?>
<c:userShapes xmlns:c="http://schemas.openxmlformats.org/drawingml/2006/chart">
  <cdr:relSizeAnchor xmlns:cdr="http://schemas.openxmlformats.org/drawingml/2006/chartDrawing">
    <cdr:from>
      <cdr:x>0.0297</cdr:x>
      <cdr:y>0.91146</cdr:y>
    </cdr:from>
    <cdr:to>
      <cdr:x>0.27525</cdr:x>
      <cdr:y>0.97656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2875" y="3333750"/>
          <a:ext cx="1181100" cy="238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</a:t>
          </a:r>
          <a:r>
            <a:rPr lang="en-US" sz="1100" baseline="0" dirty="0" smtClean="0"/>
            <a:t> </a:t>
          </a:r>
          <a:r>
            <a:rPr lang="en-US" sz="1100" baseline="0" dirty="0"/>
            <a:t>Eurostat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0.08084</cdr:x>
      <cdr:y>0.02083</cdr:y>
    </cdr:from>
    <cdr:to>
      <cdr:x>0.91213</cdr:x>
      <cdr:y>0.15885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438150" y="76200"/>
          <a:ext cx="4505325" cy="504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l-GR" sz="1100" b="1"/>
            <a:t>Μερίδιο ενέργειας από ΑΠΕ </a:t>
          </a:r>
          <a:r>
            <a:rPr lang="el-GR" sz="1100" b="1" baseline="0"/>
            <a:t>στην </a:t>
          </a:r>
          <a:r>
            <a:rPr lang="el-GR" sz="1200" b="1" baseline="0"/>
            <a:t>κατανάλωση</a:t>
          </a:r>
          <a:r>
            <a:rPr lang="el-GR" sz="1100" b="1" baseline="0"/>
            <a:t> καυσίμων στις μεταφορές</a:t>
          </a:r>
          <a:endParaRPr lang="el-GR" sz="1100" b="1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0.1332</cdr:x>
      <cdr:y>0.90582</cdr:y>
    </cdr:from>
    <cdr:to>
      <cdr:x>0.46718</cdr:x>
      <cdr:y>0.98061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657224" y="3114675"/>
          <a:ext cx="1647825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l-GR" sz="1100"/>
            <a:t>Πηγή</a:t>
          </a:r>
          <a:r>
            <a:rPr lang="en-US" sz="1100"/>
            <a:t>:</a:t>
          </a:r>
          <a:r>
            <a:rPr lang="en-US" sz="1100" baseline="0"/>
            <a:t> Eurostat</a:t>
          </a:r>
          <a:endParaRPr lang="el-GR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0.00625</cdr:x>
      <cdr:y>0.87326</cdr:y>
    </cdr:from>
    <cdr:to>
      <cdr:x>0.225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8574" y="2395538"/>
          <a:ext cx="1000125" cy="34766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/>
            <a:t>Source:</a:t>
          </a:r>
          <a:r>
            <a:rPr lang="en-US" sz="1100" baseline="0"/>
            <a:t> OECD / IEA</a:t>
          </a:r>
          <a:endParaRPr lang="el-GR" sz="110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0.14924</cdr:x>
      <cdr:y>0.03064</cdr:y>
    </cdr:from>
    <cdr:to>
      <cdr:x>0.73426</cdr:x>
      <cdr:y>0.0971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903635" y="126476"/>
          <a:ext cx="3542083" cy="274344"/>
        </a:xfrm>
        <a:prstGeom xmlns:a="http://schemas.openxmlformats.org/drawingml/2006/main" prst="rect">
          <a:avLst/>
        </a:prstGeom>
      </cdr:spPr>
    </cdr:pic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0.92567</cdr:x>
      <cdr:y>0.0739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3999323" cy="323116"/>
        </a:xfrm>
        <a:prstGeom xmlns:a="http://schemas.openxmlformats.org/drawingml/2006/main" prst="rect">
          <a:avLst/>
        </a:prstGeom>
      </cdr:spPr>
    </cdr:pic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0.02083</cdr:x>
      <cdr:y>0.83333</cdr:y>
    </cdr:from>
    <cdr:to>
      <cdr:x>0.10208</cdr:x>
      <cdr:y>0.88889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5250" y="2286000"/>
          <a:ext cx="371475" cy="152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/>
        </a:p>
      </cdr:txBody>
    </cdr:sp>
  </cdr:relSizeAnchor>
  <cdr:relSizeAnchor xmlns:cdr="http://schemas.openxmlformats.org/drawingml/2006/chartDrawing">
    <cdr:from>
      <cdr:x>0.02751</cdr:x>
      <cdr:y>0.9291</cdr:y>
    </cdr:from>
    <cdr:to>
      <cdr:x>0.27292</cdr:x>
      <cdr:y>0.99274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26368" y="4205063"/>
          <a:ext cx="2019654" cy="288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dirty="0" smtClean="0"/>
            <a:t>Source:</a:t>
          </a:r>
          <a:r>
            <a:rPr lang="en-US" sz="1100" baseline="0" dirty="0" smtClean="0"/>
            <a:t> </a:t>
          </a:r>
          <a:r>
            <a:rPr lang="en-US" sz="1100" baseline="0" dirty="0"/>
            <a:t>Eurostat</a:t>
          </a:r>
          <a:endParaRPr lang="el-GR" sz="1100" dirty="0"/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0.05348</cdr:x>
      <cdr:y>0.90263</cdr:y>
    </cdr:from>
    <cdr:to>
      <cdr:x>0.33063</cdr:x>
      <cdr:y>0.97105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14325" y="3267075"/>
          <a:ext cx="1628775" cy="2476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</a:t>
          </a:r>
          <a:r>
            <a:rPr lang="en-US" sz="1100" baseline="0" dirty="0" smtClean="0"/>
            <a:t> </a:t>
          </a:r>
          <a:r>
            <a:rPr lang="en-US" sz="1100" baseline="0" dirty="0"/>
            <a:t>Eurostat</a:t>
          </a:r>
          <a:endParaRPr lang="el-GR" sz="1100" dirty="0"/>
        </a:p>
      </cdr:txBody>
    </cdr:sp>
  </cdr:relSizeAnchor>
</c:userShapes>
</file>

<file path=ppt/drawings/drawing8.xml><?xml version="1.0" encoding="utf-8"?>
<c:userShapes xmlns:c="http://schemas.openxmlformats.org/drawingml/2006/chart">
  <cdr:relSizeAnchor xmlns:cdr="http://schemas.openxmlformats.org/drawingml/2006/chartDrawing">
    <cdr:from>
      <cdr:x>0.03722</cdr:x>
      <cdr:y>0.93705</cdr:y>
    </cdr:from>
    <cdr:to>
      <cdr:x>0.17476</cdr:x>
      <cdr:y>0.94867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19075" y="3686175"/>
          <a:ext cx="809625" cy="457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/>
        </a:p>
      </cdr:txBody>
    </cdr:sp>
  </cdr:relSizeAnchor>
  <cdr:relSizeAnchor xmlns:cdr="http://schemas.openxmlformats.org/drawingml/2006/chartDrawing">
    <cdr:from>
      <cdr:x>0.09223</cdr:x>
      <cdr:y>0.94501</cdr:y>
    </cdr:from>
    <cdr:to>
      <cdr:x>0.3425</cdr:x>
      <cdr:y>0.98547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759016" y="4277072"/>
          <a:ext cx="2059640" cy="1831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err="1" smtClean="0"/>
            <a:t>ource</a:t>
          </a:r>
          <a:r>
            <a:rPr lang="en-US" sz="1100" dirty="0" smtClean="0"/>
            <a:t>: Eurostat</a:t>
          </a:r>
          <a:endParaRPr lang="el-GR" sz="1100" dirty="0"/>
        </a:p>
      </cdr:txBody>
    </cdr:sp>
  </cdr:relSizeAnchor>
</c:userShapes>
</file>

<file path=ppt/drawings/drawing9.xml><?xml version="1.0" encoding="utf-8"?>
<c:userShapes xmlns:c="http://schemas.openxmlformats.org/drawingml/2006/chart">
  <cdr:relSizeAnchor xmlns:cdr="http://schemas.openxmlformats.org/drawingml/2006/chartDrawing">
    <cdr:from>
      <cdr:x>0.06667</cdr:x>
      <cdr:y>0.91097</cdr:y>
    </cdr:from>
    <cdr:to>
      <cdr:x>0.17708</cdr:x>
      <cdr:y>0.93641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04799" y="2728914"/>
          <a:ext cx="504825" cy="762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0.01876</cdr:x>
      <cdr:y>0.94501</cdr:y>
    </cdr:from>
    <cdr:to>
      <cdr:x>0.30208</cdr:x>
      <cdr:y>0.99046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54361" y="4277071"/>
          <a:ext cx="2331638" cy="20571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dirty="0" smtClean="0"/>
            <a:t>Source: </a:t>
          </a:r>
          <a:r>
            <a:rPr lang="en-US" sz="1100" dirty="0"/>
            <a:t>Eurostat</a:t>
          </a:r>
          <a:endParaRPr lang="el-GR" sz="1100" dirty="0"/>
        </a:p>
      </cdr:txBody>
    </cdr:sp>
  </cdr:relSizeAnchor>
  <cdr:relSizeAnchor xmlns:cdr="http://schemas.openxmlformats.org/drawingml/2006/chartDrawing">
    <cdr:from>
      <cdr:x>0</cdr:x>
      <cdr:y>0.25914</cdr:y>
    </cdr:from>
    <cdr:to>
      <cdr:x>0.03269</cdr:x>
      <cdr:y>0.59301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0" y="776289"/>
          <a:ext cx="161925" cy="10001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l-GR" sz="1100"/>
        </a:p>
      </cdr:txBody>
    </cdr:sp>
  </cdr:relSizeAnchor>
  <cdr:relSizeAnchor xmlns:cdr="http://schemas.openxmlformats.org/drawingml/2006/chartDrawing">
    <cdr:from>
      <cdr:x>0.00769</cdr:x>
      <cdr:y>0.09698</cdr:y>
    </cdr:from>
    <cdr:to>
      <cdr:x>0.05577</cdr:x>
      <cdr:y>0.61208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8101" y="290513"/>
          <a:ext cx="238124" cy="15430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rot="0" vertOverflow="clip" vert="vert270" wrap="square" rtlCol="0">
          <a:scene3d>
            <a:camera prst="orthographicFront">
              <a:rot lat="0" lon="0" rev="0"/>
            </a:camera>
            <a:lightRig rig="threePt" dir="t"/>
          </a:scene3d>
        </a:bodyPr>
        <a:lstStyle xmlns:a="http://schemas.openxmlformats.org/drawingml/2006/main"/>
        <a:p xmlns:a="http://schemas.openxmlformats.org/drawingml/2006/main">
          <a:r>
            <a:rPr lang="el-GR" sz="1000" b="0"/>
            <a:t>ευρώ ανά ΤΙΠ</a:t>
          </a:r>
        </a:p>
      </cdr:txBody>
    </cdr:sp>
  </cdr:relSizeAnchor>
  <cdr:relSizeAnchor xmlns:cdr="http://schemas.openxmlformats.org/drawingml/2006/chartDrawing">
    <cdr:from>
      <cdr:x>0.93077</cdr:x>
      <cdr:y>0.3434</cdr:y>
    </cdr:from>
    <cdr:to>
      <cdr:x>1</cdr:x>
      <cdr:y>0.6725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610101" y="1028700"/>
          <a:ext cx="342899" cy="9858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vert="vert" wrap="square" rtlCol="0"/>
        <a:lstStyle xmlns:a="http://schemas.openxmlformats.org/drawingml/2006/main"/>
        <a:p xmlns:a="http://schemas.openxmlformats.org/drawingml/2006/main">
          <a:r>
            <a:rPr lang="el-GR" sz="1000"/>
            <a:t>Ποσοστό</a:t>
          </a:r>
          <a:r>
            <a:rPr lang="el-GR" sz="1000" baseline="0"/>
            <a:t> </a:t>
          </a:r>
          <a:endParaRPr lang="el-GR" sz="100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43EB40-D4CA-42CB-9443-972E3BFD1477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4BC03-9DEA-48CB-8A26-CF0969ACD4E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43333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20511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557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52842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292911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9161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4BC03-9DEA-48CB-8A26-CF0969ACD4E4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465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7494221D-E02F-440D-80F5-2CADA95F80B4}" type="datetimeFigureOut">
              <a:rPr lang="el-GR" smtClean="0"/>
              <a:t>15/1/2020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86E888B9-2CFC-4225-989E-862701A0829E}" type="slidenum">
              <a:rPr lang="el-GR" smtClean="0"/>
              <a:t>‹#›</a:t>
            </a:fld>
            <a:endParaRPr lang="el-G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2603375"/>
          </a:xfrm>
        </p:spPr>
        <p:txBody>
          <a:bodyPr/>
          <a:lstStyle/>
          <a:p>
            <a:r>
              <a:rPr lang="el-GR" sz="5400" dirty="0" smtClean="0"/>
              <a:t>Ο τομέας της ενέργειας: εξελίξεις και προοπτικές</a:t>
            </a:r>
            <a:endParaRPr lang="el-GR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5656" y="4005064"/>
            <a:ext cx="6400800" cy="1219200"/>
          </a:xfrm>
        </p:spPr>
        <p:txBody>
          <a:bodyPr>
            <a:noAutofit/>
          </a:bodyPr>
          <a:lstStyle/>
          <a:p>
            <a:r>
              <a:rPr lang="el-GR" sz="4000" dirty="0">
                <a:solidFill>
                  <a:schemeClr val="accent6">
                    <a:lumMod val="75000"/>
                  </a:schemeClr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rPr>
              <a:t>Δημήτρης Σιδέρης</a:t>
            </a:r>
          </a:p>
        </p:txBody>
      </p:sp>
    </p:spTree>
    <p:extLst>
      <p:ext uri="{BB962C8B-B14F-4D97-AF65-F5344CB8AC3E}">
        <p14:creationId xmlns:p14="http://schemas.microsoft.com/office/powerpoint/2010/main" val="3688452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895350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3.1 Υψηλή </a:t>
            </a:r>
            <a:r>
              <a:rPr lang="el-GR" sz="2400" dirty="0"/>
              <a:t>ενεργειακή ένταση</a:t>
            </a:r>
            <a:r>
              <a:rPr lang="el-GR" sz="2400" dirty="0" smtClean="0"/>
              <a:t> 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11560" y="5248250"/>
            <a:ext cx="7920880" cy="142111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/>
              <a:t>Μ</a:t>
            </a:r>
            <a:r>
              <a:rPr lang="el-GR" dirty="0" smtClean="0"/>
              <a:t>ε </a:t>
            </a:r>
            <a:r>
              <a:rPr lang="el-GR" dirty="0"/>
              <a:t>βάση το παραγωγικό υπόδειγμα της οικονομίας, θα αναμενόταν χαμηλή ενεργειακή </a:t>
            </a:r>
            <a:r>
              <a:rPr lang="el-GR" dirty="0" smtClean="0"/>
              <a:t>ένταση, </a:t>
            </a:r>
            <a:r>
              <a:rPr lang="el-GR" dirty="0"/>
              <a:t>σε σχέση με την ΕΕ. </a:t>
            </a:r>
            <a:r>
              <a:rPr lang="el-GR" dirty="0" smtClean="0"/>
              <a:t>Αυτό </a:t>
            </a:r>
            <a:r>
              <a:rPr lang="el-GR" dirty="0"/>
              <a:t>ισχύει </a:t>
            </a:r>
            <a:r>
              <a:rPr lang="el-GR" dirty="0" smtClean="0"/>
              <a:t>ως </a:t>
            </a:r>
            <a:r>
              <a:rPr lang="el-GR" dirty="0"/>
              <a:t>το 2010 αλλά αντιστρέφεται </a:t>
            </a:r>
            <a:r>
              <a:rPr lang="el-GR" dirty="0" smtClean="0"/>
              <a:t>στην κρίση (</a:t>
            </a:r>
            <a:r>
              <a:rPr lang="el-GR" dirty="0"/>
              <a:t>2011-2016</a:t>
            </a:r>
            <a:r>
              <a:rPr lang="el-GR" dirty="0" smtClean="0"/>
              <a:t>). </a:t>
            </a:r>
            <a:endParaRPr lang="en-US" dirty="0"/>
          </a:p>
          <a:p>
            <a:pPr algn="just"/>
            <a:r>
              <a:rPr lang="el-GR" dirty="0"/>
              <a:t>Πιθανοί Λόγοι</a:t>
            </a:r>
            <a:r>
              <a:rPr lang="el-GR" dirty="0" smtClean="0"/>
              <a:t>: </a:t>
            </a:r>
          </a:p>
          <a:p>
            <a:pPr algn="just"/>
            <a:r>
              <a:rPr lang="el-GR" dirty="0" smtClean="0"/>
              <a:t>1. Μείωση </a:t>
            </a:r>
            <a:r>
              <a:rPr lang="el-GR" dirty="0"/>
              <a:t>της παραγωγικότητας την περίοδο της κρίσης. </a:t>
            </a:r>
            <a:endParaRPr lang="en-US" dirty="0"/>
          </a:p>
          <a:p>
            <a:pPr lvl="0" algn="just"/>
            <a:r>
              <a:rPr lang="el-GR" dirty="0" smtClean="0"/>
              <a:t>2. Σπατάλη </a:t>
            </a:r>
            <a:r>
              <a:rPr lang="el-GR" dirty="0"/>
              <a:t>πόρων στην παραγωγή, διανομή και κατανάλωση </a:t>
            </a:r>
            <a:r>
              <a:rPr lang="el-GR" dirty="0" smtClean="0"/>
              <a:t>ενέργειας. Πιθανά αίτια: </a:t>
            </a:r>
            <a:r>
              <a:rPr lang="el-GR" dirty="0"/>
              <a:t>(α) πεπαλαιωμένα δίκτυα διανομής, (β) </a:t>
            </a:r>
            <a:r>
              <a:rPr lang="el-GR" dirty="0" smtClean="0"/>
              <a:t>παλαιά </a:t>
            </a:r>
            <a:r>
              <a:rPr lang="el-GR" dirty="0"/>
              <a:t>και μη </a:t>
            </a:r>
            <a:r>
              <a:rPr lang="el-GR" dirty="0" smtClean="0"/>
              <a:t>οικολογικά κτίρια και </a:t>
            </a:r>
            <a:r>
              <a:rPr lang="el-GR" dirty="0"/>
              <a:t>(γ) χαμηλή χρήση μέσων μαζικής μεταφοράς. </a:t>
            </a:r>
            <a:endParaRPr lang="en-US" dirty="0"/>
          </a:p>
          <a:p>
            <a:pPr lvl="0" algn="just"/>
            <a:r>
              <a:rPr lang="el-GR" dirty="0" smtClean="0"/>
              <a:t>3. Την </a:t>
            </a:r>
            <a:r>
              <a:rPr lang="el-GR" dirty="0"/>
              <a:t>περίοδο </a:t>
            </a:r>
            <a:r>
              <a:rPr lang="el-GR" dirty="0" smtClean="0"/>
              <a:t>2011-2016 επετεύχθη </a:t>
            </a:r>
            <a:r>
              <a:rPr lang="el-GR" dirty="0"/>
              <a:t>εξοικονόμηση ενέργειας από όλα τα κράτη-μέλη της </a:t>
            </a:r>
            <a:r>
              <a:rPr lang="el-GR" dirty="0" smtClean="0"/>
              <a:t>ΕΕ.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745837444"/>
              </p:ext>
            </p:extLst>
          </p:nvPr>
        </p:nvGraphicFramePr>
        <p:xfrm>
          <a:off x="971601" y="1143000"/>
          <a:ext cx="7416824" cy="40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757992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856984" cy="895350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3.2 Υψηλή </a:t>
            </a:r>
            <a:r>
              <a:rPr lang="el-GR" sz="2400" dirty="0"/>
              <a:t>ενεργειακή </a:t>
            </a:r>
            <a:r>
              <a:rPr lang="el-GR" sz="2400" dirty="0" smtClean="0"/>
              <a:t>εξάρτηση 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11560" y="5949280"/>
            <a:ext cx="7920880" cy="72008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/>
              <a:t>Η </a:t>
            </a:r>
            <a:r>
              <a:rPr lang="el-GR" dirty="0"/>
              <a:t>Ελλάδα, προκειμένου να καλύψει τις ενεργειακές της ανάγκες, στηρίζεται κυρίως στις εισαγωγές </a:t>
            </a:r>
            <a:r>
              <a:rPr lang="el-GR" dirty="0" smtClean="0"/>
              <a:t>όπως αντικατοπτρίζεται </a:t>
            </a:r>
            <a:r>
              <a:rPr lang="el-GR" dirty="0"/>
              <a:t>στο </a:t>
            </a:r>
            <a:r>
              <a:rPr lang="el-GR" b="1" dirty="0"/>
              <a:t>βαθμό ενεργειακής εξάρτησής</a:t>
            </a:r>
            <a:r>
              <a:rPr lang="el-GR" dirty="0"/>
              <a:t> της, ο οποίος είναι ιδιαίτερα υψηλός και σημαντικά </a:t>
            </a:r>
            <a:r>
              <a:rPr lang="el-GR" dirty="0" smtClean="0"/>
              <a:t>υψηλότερος </a:t>
            </a:r>
            <a:r>
              <a:rPr lang="el-GR" dirty="0"/>
              <a:t>έναντι του </a:t>
            </a:r>
            <a:r>
              <a:rPr lang="el-GR" dirty="0" smtClean="0"/>
              <a:t>μ. ο. των χωρών της ΕΕ.</a:t>
            </a:r>
            <a:endParaRPr lang="en-US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1962747500"/>
              </p:ext>
            </p:extLst>
          </p:nvPr>
        </p:nvGraphicFramePr>
        <p:xfrm>
          <a:off x="1043608" y="1143000"/>
          <a:ext cx="6768751" cy="4590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08398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895350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3.2 Υψηλή </a:t>
            </a:r>
            <a:r>
              <a:rPr lang="el-GR" sz="2400" dirty="0"/>
              <a:t>ενεργειακή </a:t>
            </a:r>
            <a:r>
              <a:rPr lang="el-GR" sz="2400" dirty="0" smtClean="0"/>
              <a:t>εξάρτηση 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11560" y="6381328"/>
            <a:ext cx="7920880" cy="288032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 smtClean="0"/>
              <a:t>Η ενεργειακή εξάρτηση της Ελλάδας, αποτυπώνεται </a:t>
            </a:r>
            <a:r>
              <a:rPr lang="el-GR" dirty="0"/>
              <a:t>και στο εμπορικό ισοζύγιο ηλεκτρικής </a:t>
            </a:r>
            <a:r>
              <a:rPr lang="el-GR" dirty="0" smtClean="0"/>
              <a:t>ενέργειας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3228555268"/>
              </p:ext>
            </p:extLst>
          </p:nvPr>
        </p:nvGraphicFramePr>
        <p:xfrm>
          <a:off x="1508125" y="1143000"/>
          <a:ext cx="6054725" cy="430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844600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3.3 Χαμηλή χρήση ΑΠΕ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611560" y="5701241"/>
            <a:ext cx="8136904" cy="115676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 smtClean="0"/>
              <a:t>	Η </a:t>
            </a:r>
            <a:r>
              <a:rPr lang="el-GR" dirty="0"/>
              <a:t>ελληνική παραγωγή ενέργειας </a:t>
            </a:r>
            <a:r>
              <a:rPr lang="el-GR" dirty="0" smtClean="0"/>
              <a:t>βασίζεται </a:t>
            </a:r>
            <a:r>
              <a:rPr lang="el-GR" dirty="0"/>
              <a:t>σε </a:t>
            </a:r>
            <a:r>
              <a:rPr lang="el-GR" dirty="0" err="1"/>
              <a:t>ρυπογόνες</a:t>
            </a:r>
            <a:r>
              <a:rPr lang="el-GR" dirty="0"/>
              <a:t> πηγές, </a:t>
            </a:r>
            <a:r>
              <a:rPr lang="el-GR" dirty="0" smtClean="0"/>
              <a:t>(λιγνίτη </a:t>
            </a:r>
            <a:r>
              <a:rPr lang="el-GR" dirty="0"/>
              <a:t>και </a:t>
            </a:r>
            <a:r>
              <a:rPr lang="el-GR" dirty="0" smtClean="0"/>
              <a:t>πετρέλαιο), </a:t>
            </a:r>
            <a:r>
              <a:rPr lang="el-GR" dirty="0"/>
              <a:t>με </a:t>
            </a:r>
            <a:r>
              <a:rPr lang="el-GR" dirty="0" smtClean="0"/>
              <a:t>μερίδιο σημαντικά </a:t>
            </a:r>
            <a:r>
              <a:rPr lang="el-GR" dirty="0"/>
              <a:t>υψηλότερο από </a:t>
            </a:r>
            <a:r>
              <a:rPr lang="el-GR" dirty="0" smtClean="0"/>
              <a:t>της </a:t>
            </a:r>
            <a:r>
              <a:rPr lang="el-GR" dirty="0"/>
              <a:t>ΕΕ. </a:t>
            </a:r>
            <a:r>
              <a:rPr lang="el-GR" dirty="0" smtClean="0"/>
              <a:t>Στα πρόσφατα </a:t>
            </a:r>
            <a:r>
              <a:rPr lang="el-GR" dirty="0"/>
              <a:t>έτη </a:t>
            </a:r>
            <a:r>
              <a:rPr lang="el-GR" dirty="0" smtClean="0"/>
              <a:t>αυξάνεται η παραγωγή από </a:t>
            </a:r>
            <a:r>
              <a:rPr lang="el-GR" dirty="0"/>
              <a:t>ΑΠΕ. </a:t>
            </a:r>
            <a:endParaRPr lang="el-GR" dirty="0" smtClean="0"/>
          </a:p>
          <a:p>
            <a:pPr algn="just"/>
            <a:r>
              <a:rPr lang="el-GR" dirty="0" smtClean="0"/>
              <a:t>	Στην ΕΕ, ισχυρές </a:t>
            </a:r>
            <a:r>
              <a:rPr lang="el-GR" dirty="0"/>
              <a:t>πολιτικές πρωτοβουλίες </a:t>
            </a:r>
            <a:r>
              <a:rPr lang="el-GR" dirty="0" smtClean="0"/>
              <a:t>και η συμμετοχή </a:t>
            </a:r>
            <a:r>
              <a:rPr lang="el-GR" dirty="0"/>
              <a:t>των νέων </a:t>
            </a:r>
            <a:r>
              <a:rPr lang="el-GR" dirty="0" smtClean="0"/>
              <a:t>επιχειρηματιών αύξησαν </a:t>
            </a:r>
            <a:r>
              <a:rPr lang="el-GR" dirty="0"/>
              <a:t>την ανάπτυξη των </a:t>
            </a:r>
            <a:r>
              <a:rPr lang="el-GR" dirty="0" smtClean="0"/>
              <a:t>ΑΠΕ. Ορισμένα </a:t>
            </a:r>
            <a:r>
              <a:rPr lang="el-GR" dirty="0"/>
              <a:t>κράτη-μέλη (Ισπανία, Κάτω Χώρες, Φινλανδία και Ελλάδα) παρέχουν φορολογικά κίνητρα που σχετίζονται με επενδύσεις, ενώ άλλα (</a:t>
            </a:r>
            <a:r>
              <a:rPr lang="el-GR" dirty="0" err="1"/>
              <a:t>Λεττονία</a:t>
            </a:r>
            <a:r>
              <a:rPr lang="el-GR" dirty="0"/>
              <a:t>, Πολωνία, Σλοβακία, Σουηδία και Ουγγαρία) έχουν σχεδιάσει φορολογικά κίνητρα που μειώνουν το λειτουργικό κόστος 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7" name="Picture Placeholder 6"/>
          <p:cNvGraphicFramePr>
            <a:graphicFrameLocks noGrp="1"/>
          </p:cNvGraphicFramePr>
          <p:nvPr>
            <p:ph type="pic" idx="1"/>
            <p:extLst>
              <p:ext uri="{D42A27DB-BD31-4B8C-83A1-F6EECF244321}">
                <p14:modId xmlns:p14="http://schemas.microsoft.com/office/powerpoint/2010/main" val="2501860171"/>
              </p:ext>
            </p:extLst>
          </p:nvPr>
        </p:nvGraphicFramePr>
        <p:xfrm>
          <a:off x="161843" y="1058881"/>
          <a:ext cx="4176463" cy="46085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9995737"/>
              </p:ext>
            </p:extLst>
          </p:nvPr>
        </p:nvGraphicFramePr>
        <p:xfrm>
          <a:off x="4554330" y="1270477"/>
          <a:ext cx="4392488" cy="4536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angle 3"/>
          <p:cNvSpPr/>
          <p:nvPr/>
        </p:nvSpPr>
        <p:spPr>
          <a:xfrm>
            <a:off x="4554330" y="1196123"/>
            <a:ext cx="419413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200" b="1" dirty="0"/>
              <a:t>Παραγωγή  ηλεκτρικής ενέργειας κατά πηγή-ΕΕ28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6322000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3.3 Χαμηλή χρήση ΑΠΕ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467544" y="5561787"/>
            <a:ext cx="8352928" cy="129621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l-GR" dirty="0" smtClean="0"/>
              <a:t>Η </a:t>
            </a:r>
            <a:r>
              <a:rPr lang="el-GR" dirty="0"/>
              <a:t>Ελλάδα σημείωσε εντυπωσιακή αύξηση του μεριδίου των ΑΠΕ, </a:t>
            </a:r>
            <a:r>
              <a:rPr lang="el-GR" dirty="0" smtClean="0"/>
              <a:t>που πλησιάζει </a:t>
            </a:r>
            <a:r>
              <a:rPr lang="el-GR" dirty="0"/>
              <a:t>αυτό της ΕΕ (30% το 2016).</a:t>
            </a:r>
            <a:endParaRPr lang="en-US" dirty="0"/>
          </a:p>
          <a:p>
            <a:pPr algn="just"/>
            <a:r>
              <a:rPr lang="el-GR" dirty="0"/>
              <a:t>Η Ελλάδα έχει</a:t>
            </a:r>
            <a:r>
              <a:rPr lang="el-GR" dirty="0" smtClean="0"/>
              <a:t>: κατά </a:t>
            </a:r>
            <a:r>
              <a:rPr lang="el-GR" dirty="0"/>
              <a:t>μέσο όρο 300 ημέρες ηλιοφάνειας ανά έτος </a:t>
            </a:r>
            <a:r>
              <a:rPr lang="el-GR" dirty="0" smtClean="0"/>
              <a:t>και </a:t>
            </a:r>
            <a:r>
              <a:rPr lang="el-GR" dirty="0"/>
              <a:t>μεγάλο αιολικό δυναμικό, ειδικά στα νησιά. </a:t>
            </a:r>
            <a:r>
              <a:rPr lang="el-GR" dirty="0" smtClean="0"/>
              <a:t>Όμως</a:t>
            </a:r>
            <a:r>
              <a:rPr lang="el-GR" dirty="0"/>
              <a:t>: </a:t>
            </a:r>
            <a:endParaRPr lang="en-US" dirty="0"/>
          </a:p>
          <a:p>
            <a:pPr lvl="0" algn="just"/>
            <a:r>
              <a:rPr lang="el-GR" dirty="0" smtClean="0"/>
              <a:t>1.το </a:t>
            </a:r>
            <a:r>
              <a:rPr lang="el-GR" dirty="0"/>
              <a:t>σύστημα ανανεώσιμης ενέργειας είναι βιώσιμο μόνο εάν υπάρχουν επαρκείς μονάδες, αρκετά ευέλικτες στην παραγωγική τους ικανότητα. </a:t>
            </a:r>
            <a:endParaRPr lang="en-US" dirty="0"/>
          </a:p>
          <a:p>
            <a:pPr lvl="0" algn="just"/>
            <a:r>
              <a:rPr lang="el-GR" dirty="0" smtClean="0"/>
              <a:t>2.Η εκμετάλλευση </a:t>
            </a:r>
            <a:r>
              <a:rPr lang="el-GR" dirty="0"/>
              <a:t>του αιολικού δυναμικού στα νησιά απαιτεί την ηλεκτρική σύνδεση </a:t>
            </a:r>
            <a:r>
              <a:rPr lang="el-GR" dirty="0" smtClean="0"/>
              <a:t>τους με την ηπειρωτική </a:t>
            </a:r>
            <a:r>
              <a:rPr lang="el-GR" dirty="0"/>
              <a:t>χώρα και </a:t>
            </a:r>
            <a:r>
              <a:rPr lang="el-GR" dirty="0" smtClean="0"/>
              <a:t>επίτευξη </a:t>
            </a:r>
            <a:r>
              <a:rPr lang="el-GR" dirty="0"/>
              <a:t>οικονομιών κλίμακας για να </a:t>
            </a:r>
            <a:r>
              <a:rPr lang="el-GR" dirty="0" smtClean="0"/>
              <a:t>γίνουν ανταγωνιστικά </a:t>
            </a:r>
            <a:r>
              <a:rPr lang="el-GR" dirty="0"/>
              <a:t>αυτά τα έργα. </a:t>
            </a:r>
            <a:endParaRPr lang="en-US" dirty="0"/>
          </a:p>
          <a:p>
            <a:pPr lvl="0" algn="just"/>
            <a:r>
              <a:rPr lang="el-GR" dirty="0"/>
              <a:t>Με την </a:t>
            </a:r>
            <a:r>
              <a:rPr lang="el-GR" dirty="0" smtClean="0"/>
              <a:t>κύρια διασύνδεση </a:t>
            </a:r>
            <a:r>
              <a:rPr lang="el-GR" dirty="0"/>
              <a:t>των νησιών που προγραμματίζεται, θα δημιουργηθούν σημαντικές δυνατότητες εκμετάλλευσης των </a:t>
            </a:r>
            <a:r>
              <a:rPr lang="el-GR" dirty="0" smtClean="0"/>
              <a:t>ΑΠΕ</a:t>
            </a:r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2740507"/>
              </p:ext>
            </p:extLst>
          </p:nvPr>
        </p:nvGraphicFramePr>
        <p:xfrm>
          <a:off x="0" y="1177061"/>
          <a:ext cx="4320480" cy="4372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26709724"/>
              </p:ext>
            </p:extLst>
          </p:nvPr>
        </p:nvGraphicFramePr>
        <p:xfrm>
          <a:off x="4463480" y="1668793"/>
          <a:ext cx="4680520" cy="4032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/>
          <p:cNvSpPr/>
          <p:nvPr/>
        </p:nvSpPr>
        <p:spPr>
          <a:xfrm>
            <a:off x="4320480" y="1189637"/>
            <a:ext cx="46824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400" b="1" dirty="0"/>
              <a:t>Παραγωγή  ηλεκτρικής ενέργειας κατά πηγή-ΕΕ28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023065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3.3 Χαμηλή χρήση ΑΠΕ- οι ΑΠΕ ανά κατηγορία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55576" y="4797746"/>
            <a:ext cx="7704856" cy="2060255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el-GR" dirty="0" smtClean="0"/>
              <a:t>2004-2016: </a:t>
            </a:r>
            <a:r>
              <a:rPr lang="el-GR" dirty="0"/>
              <a:t>10πλασιάστηκαν </a:t>
            </a:r>
            <a:r>
              <a:rPr lang="el-GR" dirty="0" smtClean="0"/>
              <a:t>οι μονάδες ΑΠΕ, </a:t>
            </a:r>
            <a:r>
              <a:rPr lang="el-GR" dirty="0"/>
              <a:t>8πλασιάστηκε </a:t>
            </a:r>
            <a:r>
              <a:rPr lang="el-GR" dirty="0" smtClean="0"/>
              <a:t>η παραγωγή ΑΠΕ.</a:t>
            </a:r>
            <a:endParaRPr lang="en-US" dirty="0"/>
          </a:p>
          <a:p>
            <a:pPr algn="just"/>
            <a:r>
              <a:rPr lang="el-GR" dirty="0" smtClean="0"/>
              <a:t>2010-2015: σωρευτική </a:t>
            </a:r>
            <a:r>
              <a:rPr lang="el-GR" dirty="0"/>
              <a:t>μεταβολή στην παραγωγή αιολικής και ηλιακής </a:t>
            </a:r>
            <a:r>
              <a:rPr lang="el-GR" dirty="0" smtClean="0"/>
              <a:t>ενέργειας 300%. </a:t>
            </a:r>
            <a:endParaRPr lang="en-US" dirty="0"/>
          </a:p>
          <a:p>
            <a:pPr algn="just"/>
            <a:r>
              <a:rPr lang="el-GR" dirty="0"/>
              <a:t>Η ανάπτυξη των ΑΠΕ βασίστηκε στην αύξηση των </a:t>
            </a:r>
            <a:r>
              <a:rPr lang="el-GR" dirty="0" smtClean="0"/>
              <a:t>(</a:t>
            </a:r>
            <a:r>
              <a:rPr lang="el-GR" dirty="0"/>
              <a:t>Φ/Β) εγκαταστάσεων. </a:t>
            </a:r>
            <a:r>
              <a:rPr lang="el-GR" dirty="0" smtClean="0"/>
              <a:t>Το </a:t>
            </a:r>
            <a:r>
              <a:rPr lang="el-GR" dirty="0"/>
              <a:t>2016 η Ελλάδα έφτασε να έχει το </a:t>
            </a:r>
            <a:r>
              <a:rPr lang="el-GR" dirty="0" smtClean="0"/>
              <a:t>β’ υψηλότερο </a:t>
            </a:r>
            <a:r>
              <a:rPr lang="el-GR" dirty="0"/>
              <a:t>μερίδιο σε εγκαταστάσεις </a:t>
            </a:r>
            <a:r>
              <a:rPr lang="el-GR" dirty="0" smtClean="0"/>
              <a:t>Φ/Β</a:t>
            </a:r>
          </a:p>
          <a:p>
            <a:pPr algn="just"/>
            <a:r>
              <a:rPr lang="el-GR" dirty="0"/>
              <a:t>Η επιτυχία αυτή </a:t>
            </a:r>
            <a:r>
              <a:rPr lang="el-GR" dirty="0" smtClean="0"/>
              <a:t>οφείλεται: στις </a:t>
            </a:r>
            <a:r>
              <a:rPr lang="el-GR" dirty="0"/>
              <a:t>γενναιόδωρες εγγυημένες </a:t>
            </a:r>
            <a:r>
              <a:rPr lang="el-GR" dirty="0" smtClean="0"/>
              <a:t>τιμές, στη </a:t>
            </a:r>
            <a:r>
              <a:rPr lang="el-GR" dirty="0"/>
              <a:t>μείωση του κόστους της </a:t>
            </a:r>
            <a:r>
              <a:rPr lang="el-GR" dirty="0" smtClean="0"/>
              <a:t>τεχνολογίας των Φ/Β και στην απλούστευση </a:t>
            </a:r>
            <a:r>
              <a:rPr lang="el-GR" dirty="0"/>
              <a:t>των </a:t>
            </a:r>
            <a:r>
              <a:rPr lang="el-GR" dirty="0" err="1" smtClean="0"/>
              <a:t>αδειοδοτήσεων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Όμως, οι </a:t>
            </a:r>
            <a:r>
              <a:rPr lang="el-GR" dirty="0"/>
              <a:t>ιδιαίτερα υψηλές εγγυημένες τιμές για </a:t>
            </a:r>
            <a:r>
              <a:rPr lang="el-GR" dirty="0" smtClean="0"/>
              <a:t>τα </a:t>
            </a:r>
            <a:r>
              <a:rPr lang="el-GR" dirty="0"/>
              <a:t>Φ/Β </a:t>
            </a:r>
            <a:r>
              <a:rPr lang="el-GR" dirty="0" smtClean="0"/>
              <a:t>και </a:t>
            </a:r>
            <a:r>
              <a:rPr lang="el-GR" dirty="0"/>
              <a:t>η πτώση του κόστους των </a:t>
            </a:r>
            <a:r>
              <a:rPr lang="el-GR" dirty="0" smtClean="0"/>
              <a:t>Φ/Β </a:t>
            </a:r>
            <a:r>
              <a:rPr lang="el-GR" dirty="0"/>
              <a:t>επέφεραν στρέβλωση της </a:t>
            </a:r>
            <a:r>
              <a:rPr lang="el-GR" dirty="0" smtClean="0"/>
              <a:t>αγοράς. </a:t>
            </a:r>
            <a:r>
              <a:rPr lang="el-GR" dirty="0"/>
              <a:t>Το θεσμικό πλαίσιο άλλαξε μετά το </a:t>
            </a:r>
            <a:r>
              <a:rPr lang="el-GR" dirty="0" smtClean="0"/>
              <a:t>2012 και οδήγησε σε </a:t>
            </a:r>
            <a:r>
              <a:rPr lang="el-GR" dirty="0"/>
              <a:t>πάγωμα των επενδύσεων σε Φ/Β.</a:t>
            </a:r>
            <a:r>
              <a:rPr lang="el-GR" dirty="0" smtClean="0"/>
              <a:t> 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9770378"/>
              </p:ext>
            </p:extLst>
          </p:nvPr>
        </p:nvGraphicFramePr>
        <p:xfrm>
          <a:off x="107504" y="1651672"/>
          <a:ext cx="4032448" cy="3146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1225332"/>
            <a:ext cx="41399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200" b="1" dirty="0"/>
              <a:t>Εγκατεστημένη ισχύς (σε </a:t>
            </a:r>
            <a:r>
              <a:rPr lang="en-US" sz="1200" b="1" dirty="0"/>
              <a:t>MW)</a:t>
            </a:r>
            <a:r>
              <a:rPr lang="el-GR" sz="1200" b="1" dirty="0"/>
              <a:t> ανά κατηγορία ΑΠΕ </a:t>
            </a:r>
          </a:p>
        </p:txBody>
      </p:sp>
      <p:graphicFrame>
        <p:nvGraphicFramePr>
          <p:cNvPr id="11" name="Chart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12451378"/>
              </p:ext>
            </p:extLst>
          </p:nvPr>
        </p:nvGraphicFramePr>
        <p:xfrm>
          <a:off x="4139952" y="1645753"/>
          <a:ext cx="4680520" cy="30949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angle 3"/>
          <p:cNvSpPr/>
          <p:nvPr/>
        </p:nvSpPr>
        <p:spPr>
          <a:xfrm>
            <a:off x="4139952" y="1168324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l-GR" sz="1200" b="1" dirty="0"/>
              <a:t>Παραγόμενη ενέργεια (σε </a:t>
            </a:r>
            <a:r>
              <a:rPr lang="en-US" sz="1200" b="1" dirty="0"/>
              <a:t>MWh)</a:t>
            </a:r>
            <a:r>
              <a:rPr lang="el-GR" sz="1200" b="1" dirty="0"/>
              <a:t> ανά κατηγορία ΑΠΕ </a:t>
            </a:r>
          </a:p>
        </p:txBody>
      </p:sp>
    </p:spTree>
    <p:extLst>
      <p:ext uri="{BB962C8B-B14F-4D97-AF65-F5344CB8AC3E}">
        <p14:creationId xmlns:p14="http://schemas.microsoft.com/office/powerpoint/2010/main" val="41387868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3.4 Υψηλές </a:t>
            </a:r>
            <a:r>
              <a:rPr lang="el-GR" sz="2400" dirty="0"/>
              <a:t>τιμές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55576" y="4797746"/>
            <a:ext cx="7704856" cy="2060255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l-GR" dirty="0" smtClean="0"/>
              <a:t>Οι </a:t>
            </a:r>
            <a:r>
              <a:rPr lang="el-GR" dirty="0"/>
              <a:t>τιμές της ηλεκτρικής ενέργειας για τα νοικοκυριά αυξήθηκαν κατά περίπου 150% την περίοδο 2005-2016 (φθάνοντας το 2016 τα 0,17 ευρώ/</a:t>
            </a:r>
            <a:r>
              <a:rPr lang="el-GR" dirty="0" err="1"/>
              <a:t>KWh</a:t>
            </a:r>
            <a:r>
              <a:rPr lang="el-GR" dirty="0"/>
              <a:t> από 0,07 ευρώ/</a:t>
            </a:r>
            <a:r>
              <a:rPr lang="el-GR" dirty="0" err="1"/>
              <a:t>KWh</a:t>
            </a:r>
            <a:r>
              <a:rPr lang="el-GR" dirty="0"/>
              <a:t> το 2005). 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Οι </a:t>
            </a:r>
            <a:r>
              <a:rPr lang="el-GR" dirty="0"/>
              <a:t>τιμές της ηλεκτρικής ενέργειας στη βιομηχανία επέδειξαν επίσης σημαντική αύξηση (44%), ανερχόμενες στα 0,09 ευρώ/</a:t>
            </a:r>
            <a:r>
              <a:rPr lang="el-GR" dirty="0" err="1"/>
              <a:t>KWh</a:t>
            </a:r>
            <a:r>
              <a:rPr lang="el-GR" dirty="0"/>
              <a:t> το 2016 από 0,06 ευρώ/</a:t>
            </a:r>
            <a:r>
              <a:rPr lang="el-GR" dirty="0" err="1"/>
              <a:t>KWh</a:t>
            </a:r>
            <a:r>
              <a:rPr lang="el-GR" dirty="0"/>
              <a:t> το 2005, μεγαλύτερη της αύξησης του ευρωπαϊκού </a:t>
            </a:r>
            <a:r>
              <a:rPr lang="el-GR" dirty="0" smtClean="0"/>
              <a:t>μ.ό. </a:t>
            </a:r>
            <a:endParaRPr lang="en-US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Το </a:t>
            </a:r>
            <a:r>
              <a:rPr lang="el-GR" dirty="0"/>
              <a:t>2016 οι ελληνικές τιμές της ηλεκτρικής ενέργειας για τη βιομηχανία (0,093 ευρώ/</a:t>
            </a:r>
            <a:r>
              <a:rPr lang="el-GR" dirty="0" err="1"/>
              <a:t>KWh</a:t>
            </a:r>
            <a:r>
              <a:rPr lang="el-GR" dirty="0"/>
              <a:t>) κατέληξαν υψηλότερες έναντι του ευρωπαϊκού μέσου όρου (0,081 ευρώ/</a:t>
            </a:r>
            <a:r>
              <a:rPr lang="el-GR" dirty="0" err="1"/>
              <a:t>KWh</a:t>
            </a:r>
            <a:r>
              <a:rPr lang="el-GR" dirty="0"/>
              <a:t>), αποτελώντας αντικίνητρο για παραγωγικές επενδύσεις στην Ελλάδα </a:t>
            </a:r>
            <a:r>
              <a:rPr lang="el-GR" dirty="0" smtClean="0"/>
              <a:t>και </a:t>
            </a:r>
            <a:r>
              <a:rPr lang="el-GR" dirty="0"/>
              <a:t>συμβάλλοντας αρνητικά στην εξέλιξη της ανταγωνιστικότητας των </a:t>
            </a:r>
            <a:r>
              <a:rPr lang="el-GR" dirty="0" err="1"/>
              <a:t>εγχωρίως</a:t>
            </a:r>
            <a:r>
              <a:rPr lang="el-GR" dirty="0"/>
              <a:t> παραγόμενων προϊόντων.  </a:t>
            </a:r>
            <a:endParaRPr lang="en-US" dirty="0"/>
          </a:p>
          <a:p>
            <a:pPr algn="just"/>
            <a:endParaRPr lang="en-US" dirty="0"/>
          </a:p>
        </p:txBody>
      </p:sp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2572303"/>
              </p:ext>
            </p:extLst>
          </p:nvPr>
        </p:nvGraphicFramePr>
        <p:xfrm>
          <a:off x="1403648" y="1147192"/>
          <a:ext cx="5616624" cy="35283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24122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3.4 Υψηλές τιμές- ο ρόλος της δομής της αγοράς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55576" y="4797746"/>
            <a:ext cx="7704856" cy="1799605"/>
          </a:xfrm>
        </p:spPr>
        <p:txBody>
          <a:bodyPr>
            <a:normAutofit fontScale="775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Η “</a:t>
            </a:r>
            <a:r>
              <a:rPr lang="el-GR" dirty="0"/>
              <a:t>Δημόσια Επιχείρηση Ηλεκτρισμού Α.Ε.” (ΔΕΗ) είχε τα αποκλειστικά δικαιώματα για την παραγωγή </a:t>
            </a:r>
            <a:r>
              <a:rPr lang="el-GR" dirty="0" smtClean="0"/>
              <a:t>μεταφορά </a:t>
            </a:r>
            <a:r>
              <a:rPr lang="el-GR" dirty="0"/>
              <a:t>και </a:t>
            </a:r>
            <a:r>
              <a:rPr lang="el-GR" dirty="0" smtClean="0"/>
              <a:t>διανομή </a:t>
            </a:r>
            <a:r>
              <a:rPr lang="el-GR" dirty="0"/>
              <a:t>ηλεκτρικού ρεύματος. </a:t>
            </a:r>
            <a:r>
              <a:rPr lang="el-GR" dirty="0" smtClean="0"/>
              <a:t>Η </a:t>
            </a:r>
            <a:r>
              <a:rPr lang="el-GR" dirty="0"/>
              <a:t>έλλειψη </a:t>
            </a:r>
            <a:r>
              <a:rPr lang="el-GR" dirty="0" smtClean="0"/>
              <a:t>ανταγωνισμού επηρέασε </a:t>
            </a:r>
            <a:r>
              <a:rPr lang="el-GR" dirty="0"/>
              <a:t>αρνητικά την </a:t>
            </a:r>
            <a:r>
              <a:rPr lang="el-GR" dirty="0" smtClean="0"/>
              <a:t>αγορά</a:t>
            </a:r>
            <a:r>
              <a:rPr lang="el-GR" dirty="0"/>
              <a:t>, περιορίζοντας τις διαθέσιμες επιλογές για χαμηλότερες </a:t>
            </a:r>
            <a:r>
              <a:rPr lang="el-GR" dirty="0" smtClean="0"/>
              <a:t>τιμές και καλύτερες υπηρεσίες.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Η ΔΕΗ: Αντιπροσωπεύει </a:t>
            </a:r>
            <a:r>
              <a:rPr lang="el-GR" dirty="0"/>
              <a:t>το 79% της εγκατεστημένης θερμικής </a:t>
            </a:r>
            <a:r>
              <a:rPr lang="el-GR" dirty="0" smtClean="0"/>
              <a:t>ισχύος, το </a:t>
            </a:r>
            <a:r>
              <a:rPr lang="el-GR" dirty="0"/>
              <a:t>75% </a:t>
            </a:r>
            <a:r>
              <a:rPr lang="el-GR" dirty="0" smtClean="0"/>
              <a:t>της </a:t>
            </a:r>
            <a:r>
              <a:rPr lang="el-GR" dirty="0"/>
              <a:t>παραγωγής θερμικής ηλεκτρικής ενέργειας. </a:t>
            </a:r>
            <a:r>
              <a:rPr lang="el-GR" dirty="0" smtClean="0"/>
              <a:t>Κατέχει το </a:t>
            </a:r>
            <a:r>
              <a:rPr lang="el-GR" dirty="0"/>
              <a:t>88% </a:t>
            </a:r>
            <a:r>
              <a:rPr lang="el-GR" dirty="0" smtClean="0"/>
              <a:t>της λιανικής αγοράς, το </a:t>
            </a:r>
            <a:r>
              <a:rPr lang="el-GR" dirty="0"/>
              <a:t>2016, ενώ 17 προμηθευτές δραστηριοποιούνταν στην αγορά </a:t>
            </a:r>
            <a:r>
              <a:rPr lang="el-GR" dirty="0" smtClean="0"/>
              <a:t>λιανικής. Το </a:t>
            </a:r>
            <a:r>
              <a:rPr lang="el-GR" dirty="0"/>
              <a:t>μερίδιο της ΔΕΗ είναι το υψηλότερο στην </a:t>
            </a:r>
            <a:r>
              <a:rPr lang="el-GR" dirty="0" smtClean="0"/>
              <a:t>ΕΕ.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Το </a:t>
            </a:r>
            <a:r>
              <a:rPr lang="el-GR" dirty="0"/>
              <a:t>μερίδιο της ΔΕΗ πρέπει να μειωθεί στο πλαίσιο </a:t>
            </a:r>
            <a:r>
              <a:rPr lang="el-GR" dirty="0" smtClean="0"/>
              <a:t>των προγραμμάτων </a:t>
            </a:r>
            <a:r>
              <a:rPr lang="el-GR" dirty="0"/>
              <a:t>οικονομικής </a:t>
            </a:r>
            <a:r>
              <a:rPr lang="el-GR" dirty="0" smtClean="0"/>
              <a:t>προσαρμογής.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Βασικός μηχανισμός: </a:t>
            </a:r>
            <a:r>
              <a:rPr lang="el-GR" dirty="0"/>
              <a:t>οι δημοπρασίες NOME, </a:t>
            </a:r>
            <a:r>
              <a:rPr lang="el-GR" dirty="0" smtClean="0"/>
              <a:t>που διενεργούνται από την Ρυθμιστική </a:t>
            </a:r>
            <a:r>
              <a:rPr lang="el-GR" dirty="0"/>
              <a:t>Αρχή Ενέργειας (ΡΑΕ) </a:t>
            </a:r>
            <a:r>
              <a:rPr lang="el-GR" dirty="0" smtClean="0"/>
              <a:t>σε συνεργασία με τον διαχειριστή </a:t>
            </a:r>
            <a:r>
              <a:rPr lang="el-GR" dirty="0"/>
              <a:t>της αγοράς ηλεκτρικής ενέργειας (ΛΑΓΗΕ</a:t>
            </a:r>
            <a:r>
              <a:rPr lang="el-GR" dirty="0" smtClean="0"/>
              <a:t>)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6841631"/>
              </p:ext>
            </p:extLst>
          </p:nvPr>
        </p:nvGraphicFramePr>
        <p:xfrm>
          <a:off x="1043608" y="1124745"/>
          <a:ext cx="7128792" cy="36730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26608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9036496" cy="796432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3. </a:t>
            </a:r>
            <a:r>
              <a:rPr lang="el-GR" sz="2400" dirty="0" smtClean="0"/>
              <a:t>Επιδόσεις, ελλείψεις και προβλήματα του τομέα ενέργειας:</a:t>
            </a:r>
            <a:br>
              <a:rPr lang="el-GR" sz="2400" dirty="0" smtClean="0"/>
            </a:br>
            <a:r>
              <a:rPr lang="el-GR" sz="2400" dirty="0" smtClean="0"/>
              <a:t>3.4 Υψηλές τιμές- ο ρόλος της φορολόγησης</a:t>
            </a:r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>
          <a:xfrm>
            <a:off x="755576" y="4797746"/>
            <a:ext cx="7704856" cy="1799605"/>
          </a:xfrm>
        </p:spPr>
        <p:txBody>
          <a:bodyPr>
            <a:normAutofit fontScale="92500" lnSpcReduction="20000"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/>
              <a:t>Οι σημαντικές αυξήσεις που παρατηρήθηκαν στις τιμές ηλεκτρικής ενέργειας οφείλονται σε μεγάλο βαθμό στην </a:t>
            </a:r>
            <a:r>
              <a:rPr lang="el-GR" b="1" dirty="0"/>
              <a:t>υψηλή φορολογική επιβάρυνση</a:t>
            </a:r>
            <a:r>
              <a:rPr lang="el-GR" dirty="0"/>
              <a:t>. </a:t>
            </a:r>
            <a:endParaRPr lang="el-G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Ο </a:t>
            </a:r>
            <a:r>
              <a:rPr lang="el-GR" dirty="0"/>
              <a:t>φορολογικός συντελεστής αυξήθηκε σημαντικά το 2010 και </a:t>
            </a:r>
            <a:r>
              <a:rPr lang="el-GR" dirty="0" smtClean="0"/>
              <a:t>κατέληξε </a:t>
            </a:r>
            <a:r>
              <a:rPr lang="el-GR" dirty="0"/>
              <a:t>υψηλότερος έναντι του μέσου όρου των χωρών της </a:t>
            </a:r>
            <a:r>
              <a:rPr lang="el-GR" dirty="0" smtClean="0"/>
              <a:t>ΕΕ.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Η </a:t>
            </a:r>
            <a:r>
              <a:rPr lang="el-GR" dirty="0"/>
              <a:t>αύξηση του φορολογικού συντελεστή το 2010 αύξησε τα φορολογικά έσοδα από την ενέργεια, αλλά και το μερίδιό τους στα συνολικά φορολογικά έσοδα. </a:t>
            </a:r>
            <a:endParaRPr lang="el-GR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 smtClean="0"/>
              <a:t>Μέχρι </a:t>
            </a:r>
            <a:r>
              <a:rPr lang="el-GR" dirty="0"/>
              <a:t>στιγμής </a:t>
            </a:r>
            <a:r>
              <a:rPr lang="el-GR" dirty="0" smtClean="0"/>
              <a:t>με </a:t>
            </a:r>
            <a:r>
              <a:rPr lang="el-GR" dirty="0"/>
              <a:t>βάση τους </a:t>
            </a:r>
            <a:r>
              <a:rPr lang="el-GR" dirty="0" smtClean="0"/>
              <a:t>δημοσιονομικούς </a:t>
            </a:r>
            <a:r>
              <a:rPr lang="el-GR" dirty="0"/>
              <a:t>στόχους </a:t>
            </a:r>
            <a:r>
              <a:rPr lang="el-GR" dirty="0" smtClean="0"/>
              <a:t>δεν </a:t>
            </a:r>
            <a:r>
              <a:rPr lang="el-GR" dirty="0"/>
              <a:t>σχεδιάζεται μεταβολή των φορολογικών συντελεστών στην ενέργεια. </a:t>
            </a:r>
            <a:endParaRPr lang="en-US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0480903"/>
              </p:ext>
            </p:extLst>
          </p:nvPr>
        </p:nvGraphicFramePr>
        <p:xfrm>
          <a:off x="230832" y="1140475"/>
          <a:ext cx="4053136" cy="35126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7881445"/>
              </p:ext>
            </p:extLst>
          </p:nvPr>
        </p:nvGraphicFramePr>
        <p:xfrm>
          <a:off x="4283968" y="1140476"/>
          <a:ext cx="4618856" cy="3584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175253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19256" cy="864096"/>
          </a:xfrm>
        </p:spPr>
        <p:txBody>
          <a:bodyPr/>
          <a:lstStyle/>
          <a:p>
            <a:pPr marL="342900">
              <a:lnSpc>
                <a:spcPct val="100000"/>
              </a:lnSpc>
            </a:pPr>
            <a:r>
              <a:rPr lang="el-GR" sz="2000" dirty="0" smtClean="0"/>
              <a:t>4.  Πολιτικές για τον </a:t>
            </a:r>
            <a:r>
              <a:rPr lang="el-GR" sz="2000" dirty="0"/>
              <a:t>τομέα </a:t>
            </a:r>
            <a:r>
              <a:rPr lang="el-GR" sz="2000" dirty="0" smtClean="0"/>
              <a:t>ενέργειας.</a:t>
            </a:r>
            <a:r>
              <a:rPr lang="en-US" sz="2000" dirty="0" smtClean="0"/>
              <a:t> </a:t>
            </a:r>
            <a:r>
              <a:rPr lang="el-GR" sz="2000" dirty="0" smtClean="0"/>
              <a:t>Πρόσφατα μέτρα: </a:t>
            </a:r>
            <a:br>
              <a:rPr lang="el-GR" sz="2000" dirty="0" smtClean="0"/>
            </a:br>
            <a:r>
              <a:rPr lang="el-GR" sz="2000" dirty="0" smtClean="0"/>
              <a:t>4.1 Για μείωση της ενεργειακής έντασης</a:t>
            </a:r>
            <a:endParaRPr lang="el-GR" sz="20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1600" b="1" dirty="0" smtClean="0"/>
              <a:t>2015</a:t>
            </a:r>
            <a:r>
              <a:rPr lang="el-GR" sz="1600" dirty="0" smtClean="0"/>
              <a:t>: Καθιέρωση εθνικού ενδεικτικού στόχου → συνολική τελική κατανάλωση να μην υπερβαίνει τα 18,4 εκατ. τόνους ισοδύναμου πετρελαίου</a:t>
            </a:r>
          </a:p>
          <a:p>
            <a:pPr marL="0" indent="0">
              <a:buNone/>
            </a:pPr>
            <a:endParaRPr lang="el-GR" sz="1600" dirty="0" smtClean="0"/>
          </a:p>
          <a:p>
            <a:r>
              <a:rPr lang="el-GR" sz="1600" b="1" dirty="0" smtClean="0"/>
              <a:t>2017</a:t>
            </a:r>
            <a:r>
              <a:rPr lang="el-GR" sz="1600" dirty="0" smtClean="0"/>
              <a:t>:</a:t>
            </a:r>
            <a:r>
              <a:rPr lang="en-US" sz="1600" dirty="0" smtClean="0"/>
              <a:t> </a:t>
            </a:r>
            <a:r>
              <a:rPr lang="el-GR" sz="1600" dirty="0" smtClean="0"/>
              <a:t>Αναθεώρηση Κανονισμού Ενεργειακής Απόδοσης Κτιρίων:</a:t>
            </a:r>
          </a:p>
          <a:p>
            <a:pPr lvl="1" algn="just"/>
            <a:r>
              <a:rPr lang="el-GR" dirty="0" smtClean="0"/>
              <a:t>Τέθηκαν οι ελάχιστες απαιτήσεις ενεργειακής απόδοσης</a:t>
            </a:r>
          </a:p>
          <a:p>
            <a:pPr lvl="1" algn="just"/>
            <a:r>
              <a:rPr lang="el-GR" dirty="0" smtClean="0"/>
              <a:t>Εγκρίθηκαν οι προδιαγραφές για τα Σχεδόν Μηδενικής Κατανάλωσης Ενέργειας Κτίρια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5110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363272" cy="514543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1900" dirty="0"/>
              <a:t>Η κρίση </a:t>
            </a:r>
            <a:r>
              <a:rPr lang="el-GR" sz="1900" dirty="0" smtClean="0"/>
              <a:t>της ελληνικής οικονομίας τα έτη 2008-2016 έδειξε </a:t>
            </a:r>
            <a:r>
              <a:rPr lang="el-GR" sz="1900" dirty="0"/>
              <a:t>ότι το  ελληνικό πρότυπο ανάπτυξης χαρακτηριζόταν από διαρθρωτικά </a:t>
            </a:r>
            <a:r>
              <a:rPr lang="el-GR" sz="1900" dirty="0" smtClean="0"/>
              <a:t>μειονεκτήματα</a:t>
            </a:r>
            <a:r>
              <a:rPr lang="el-GR" sz="1900" dirty="0"/>
              <a:t> </a:t>
            </a:r>
            <a:r>
              <a:rPr lang="el-GR" sz="1900" dirty="0" smtClean="0"/>
              <a:t> καθώς είχε βασιστεί κυρίως στην εσωτερική ζήτηση. </a:t>
            </a:r>
            <a:endParaRPr lang="en-US" dirty="0" smtClean="0"/>
          </a:p>
          <a:p>
            <a:pPr algn="just"/>
            <a:endParaRPr lang="el-GR" sz="1900" dirty="0" smtClean="0"/>
          </a:p>
          <a:p>
            <a:pPr algn="just"/>
            <a:r>
              <a:rPr lang="el-GR" sz="1900" dirty="0" smtClean="0"/>
              <a:t>Το </a:t>
            </a:r>
            <a:r>
              <a:rPr lang="el-GR" sz="1900" dirty="0"/>
              <a:t>νέο αναπτυξιακό πρότυπο είναι αναγκαίο να βασίζεται:</a:t>
            </a:r>
            <a:endParaRPr lang="en-US" sz="1900" dirty="0"/>
          </a:p>
          <a:p>
            <a:pPr lvl="1" algn="just"/>
            <a:r>
              <a:rPr lang="el-GR" sz="1900" dirty="0"/>
              <a:t>στις εξαγωγές εμπορεύσιμων </a:t>
            </a:r>
            <a:r>
              <a:rPr lang="el-GR" sz="1900" dirty="0" smtClean="0"/>
              <a:t>προϊόντων (αγαθών </a:t>
            </a:r>
            <a:r>
              <a:rPr lang="el-GR" sz="1900" dirty="0"/>
              <a:t>και </a:t>
            </a:r>
            <a:r>
              <a:rPr lang="el-GR" sz="1900" dirty="0" smtClean="0"/>
              <a:t>υπηρεσιών) </a:t>
            </a:r>
            <a:endParaRPr lang="en-US" sz="1900" dirty="0"/>
          </a:p>
          <a:p>
            <a:pPr lvl="1" algn="just"/>
            <a:r>
              <a:rPr lang="el-GR" sz="1900" dirty="0"/>
              <a:t>στην υποκατάσταση εισαγόμενων </a:t>
            </a:r>
            <a:r>
              <a:rPr lang="el-GR" sz="1900" dirty="0" smtClean="0"/>
              <a:t>από </a:t>
            </a:r>
            <a:r>
              <a:rPr lang="el-GR" sz="1900" dirty="0" err="1"/>
              <a:t>εγχωρίως</a:t>
            </a:r>
            <a:r>
              <a:rPr lang="el-GR" sz="1900" dirty="0"/>
              <a:t> παραγόμενα </a:t>
            </a:r>
            <a:endParaRPr lang="en-US" sz="1900" dirty="0"/>
          </a:p>
          <a:p>
            <a:pPr lvl="1" algn="just"/>
            <a:r>
              <a:rPr lang="el-GR" sz="1900" dirty="0"/>
              <a:t>στην εισαγωγή επενδυτικών κυρίως </a:t>
            </a:r>
            <a:r>
              <a:rPr lang="el-GR" sz="1900" dirty="0" smtClean="0"/>
              <a:t>κεφαλαίων </a:t>
            </a:r>
            <a:endParaRPr lang="en-US" sz="1900" dirty="0"/>
          </a:p>
          <a:p>
            <a:pPr algn="just"/>
            <a:endParaRPr lang="el-GR" dirty="0" smtClean="0"/>
          </a:p>
          <a:p>
            <a:pPr algn="just"/>
            <a:r>
              <a:rPr lang="el-GR" dirty="0" smtClean="0"/>
              <a:t>Αναδείχθηκε η </a:t>
            </a:r>
            <a:r>
              <a:rPr lang="el-GR" dirty="0"/>
              <a:t>αναγκαιότητα αξιοποίησης των τομέων της χώρας </a:t>
            </a:r>
            <a:r>
              <a:rPr lang="el-GR" dirty="0" smtClean="0"/>
              <a:t>με συγκριτικό πλεονέκτημα:</a:t>
            </a:r>
            <a:endParaRPr lang="en-US" dirty="0"/>
          </a:p>
          <a:p>
            <a:pPr marL="0" lvl="0" indent="0">
              <a:buNone/>
            </a:pPr>
            <a:r>
              <a:rPr lang="el-GR" dirty="0" smtClean="0"/>
              <a:t>		του τουρισμού </a:t>
            </a:r>
            <a:endParaRPr lang="en-US" dirty="0"/>
          </a:p>
          <a:p>
            <a:pPr marL="0" lvl="0" indent="0">
              <a:buNone/>
            </a:pPr>
            <a:r>
              <a:rPr lang="el-GR" dirty="0" smtClean="0"/>
              <a:t>		της ναυτιλίας </a:t>
            </a:r>
            <a:endParaRPr lang="en-US" dirty="0"/>
          </a:p>
          <a:p>
            <a:pPr marL="0" lvl="0" indent="0">
              <a:buNone/>
            </a:pPr>
            <a:r>
              <a:rPr lang="el-GR" dirty="0" smtClean="0"/>
              <a:t>		της </a:t>
            </a:r>
            <a:r>
              <a:rPr lang="el-GR" dirty="0"/>
              <a:t>ενέργειας </a:t>
            </a:r>
            <a:endParaRPr lang="en-US" dirty="0"/>
          </a:p>
          <a:p>
            <a:pPr marL="0" lvl="0" indent="0">
              <a:buNone/>
            </a:pPr>
            <a:r>
              <a:rPr lang="el-GR" dirty="0" smtClean="0"/>
              <a:t>		των </a:t>
            </a:r>
            <a:r>
              <a:rPr lang="el-GR" dirty="0"/>
              <a:t>μεταφορών </a:t>
            </a:r>
            <a:endParaRPr lang="en-US" dirty="0"/>
          </a:p>
          <a:p>
            <a:pPr marL="0" lvl="0" indent="0">
              <a:buNone/>
            </a:pPr>
            <a:r>
              <a:rPr lang="el-GR" dirty="0" smtClean="0"/>
              <a:t>		ο </a:t>
            </a:r>
            <a:r>
              <a:rPr lang="el-GR" dirty="0"/>
              <a:t>πρωτογενής τομέας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383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1800" dirty="0"/>
              <a:t>4.  Πολιτικές για τον τομέα </a:t>
            </a:r>
            <a:r>
              <a:rPr lang="el-GR" sz="1800" dirty="0" smtClean="0"/>
              <a:t>ενέργειας. Πρόσφατα </a:t>
            </a:r>
            <a:r>
              <a:rPr lang="el-GR" sz="1800" dirty="0"/>
              <a:t>μέτρα: </a:t>
            </a:r>
            <a:br>
              <a:rPr lang="el-GR" sz="1800" dirty="0"/>
            </a:br>
            <a:r>
              <a:rPr lang="el-GR" sz="1800" dirty="0" smtClean="0"/>
              <a:t>4.</a:t>
            </a:r>
            <a:r>
              <a:rPr lang="en-US" sz="1800" dirty="0" smtClean="0"/>
              <a:t>2</a:t>
            </a:r>
            <a:r>
              <a:rPr lang="el-GR" sz="1800" dirty="0" smtClean="0"/>
              <a:t> Για μείωση </a:t>
            </a:r>
            <a:r>
              <a:rPr lang="el-GR" sz="1800" dirty="0"/>
              <a:t>της ενεργειακής </a:t>
            </a:r>
            <a:r>
              <a:rPr lang="el-GR" sz="1800" dirty="0" smtClean="0"/>
              <a:t>εξάρτησης - αύξηση της διείσδυσης ΑΠΕ </a:t>
            </a:r>
            <a:endParaRPr lang="el-GR" sz="1800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607782850"/>
              </p:ext>
            </p:extLst>
          </p:nvPr>
        </p:nvGraphicFramePr>
        <p:xfrm>
          <a:off x="366866" y="910883"/>
          <a:ext cx="4041775" cy="44623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20534985"/>
              </p:ext>
            </p:extLst>
          </p:nvPr>
        </p:nvGraphicFramePr>
        <p:xfrm>
          <a:off x="4586536" y="932585"/>
          <a:ext cx="4038600" cy="44406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/>
          <p:cNvSpPr/>
          <p:nvPr/>
        </p:nvSpPr>
        <p:spPr>
          <a:xfrm>
            <a:off x="827584" y="5397081"/>
            <a:ext cx="735935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Καθορίστηκαν στόχοι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διείσδυσης ΑΠΕ 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στην τελική κατανάλωση ενέργειας. </a:t>
            </a:r>
            <a:endParaRPr lang="el-GR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Η διείσδυση ΑΠΕ 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στο ενεργειακό μίγμα έχει επιβραδυνθεί λόγω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της οικονομικής 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κρίσης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(15,2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% το 2016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έναντι 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στόχου 18% το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2020)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521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003232" cy="1080120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000" dirty="0"/>
              <a:t>4.  Πολιτικές για τον τομέα </a:t>
            </a:r>
            <a:r>
              <a:rPr lang="el-GR" sz="2000" dirty="0" smtClean="0"/>
              <a:t>ενέργειας. Πρόσφατα </a:t>
            </a:r>
            <a:r>
              <a:rPr lang="el-GR" sz="2000" dirty="0"/>
              <a:t>μέτρα: </a:t>
            </a:r>
            <a:br>
              <a:rPr lang="el-GR" sz="2000" dirty="0"/>
            </a:br>
            <a:r>
              <a:rPr lang="el-GR" sz="2000" dirty="0"/>
              <a:t>4.</a:t>
            </a:r>
            <a:r>
              <a:rPr lang="en-US" sz="2000" dirty="0"/>
              <a:t>2</a:t>
            </a:r>
            <a:r>
              <a:rPr lang="el-GR" sz="2000" dirty="0"/>
              <a:t> Για μείωση της ενεργειακής εξάρτησης - αύξηση της διείσδυσης των ΑΠΕ 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8580606"/>
              </p:ext>
            </p:extLst>
          </p:nvPr>
        </p:nvGraphicFramePr>
        <p:xfrm>
          <a:off x="1115616" y="1600201"/>
          <a:ext cx="6552728" cy="37010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1187624" y="5326104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Οι </a:t>
            </a:r>
            <a:r>
              <a:rPr lang="el-GR" dirty="0">
                <a:latin typeface="Times New Roman" panose="02020603050405020304" pitchFamily="18" charset="0"/>
                <a:ea typeface="Calibri" panose="020F0502020204030204" pitchFamily="34" charset="0"/>
              </a:rPr>
              <a:t>στόχοι για την κατανάλωση ηλεκτρικού ρεύματος και ενέργειας για μεταφορές είναι δύσκολο να </a:t>
            </a:r>
            <a:r>
              <a:rPr lang="el-GR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επιτευχθούν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9631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91264" cy="864096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400" dirty="0"/>
              <a:t>4.  Πολιτικές για τον τομέα </a:t>
            </a:r>
            <a:r>
              <a:rPr lang="el-GR" sz="2400" dirty="0" smtClean="0"/>
              <a:t>ενέργειας. </a:t>
            </a:r>
            <a:r>
              <a:rPr lang="el-GR" sz="2400" dirty="0"/>
              <a:t>Πρόσφατα μέτρα: </a:t>
            </a:r>
            <a:br>
              <a:rPr lang="el-GR" sz="2400" dirty="0"/>
            </a:br>
            <a:r>
              <a:rPr lang="el-GR" sz="2400" dirty="0" smtClean="0"/>
              <a:t>4.3 </a:t>
            </a:r>
            <a:r>
              <a:rPr lang="el-GR" sz="2400" dirty="0"/>
              <a:t>Για μείωση </a:t>
            </a:r>
            <a:r>
              <a:rPr lang="el-GR" sz="2400" dirty="0" smtClean="0"/>
              <a:t>του κόστους ενέργειας</a:t>
            </a:r>
            <a:endParaRPr lang="el-GR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sz="2000" b="1" dirty="0" smtClean="0"/>
              <a:t>Σε σχέση με την αγορά ηλεκτρικής ενέργειας</a:t>
            </a:r>
          </a:p>
          <a:p>
            <a:pPr marL="0" indent="0" algn="just">
              <a:buNone/>
            </a:pPr>
            <a:r>
              <a:rPr lang="el-GR" sz="1800" dirty="0" smtClean="0"/>
              <a:t>Με </a:t>
            </a:r>
            <a:r>
              <a:rPr lang="el-GR" sz="1800" dirty="0"/>
              <a:t>σκοπό την ενίσχυση του ανταγωνισμού, θεσπίστηκε </a:t>
            </a:r>
            <a:r>
              <a:rPr lang="el-GR" sz="1800" dirty="0" smtClean="0"/>
              <a:t>ο διαχωρισμός </a:t>
            </a:r>
            <a:r>
              <a:rPr lang="el-GR" sz="1800" dirty="0"/>
              <a:t>του δικτύου μεταφοράς και διανομής από την </a:t>
            </a:r>
            <a:r>
              <a:rPr lang="el-GR" sz="1800" dirty="0" smtClean="0"/>
              <a:t>παραγωγή:</a:t>
            </a:r>
          </a:p>
          <a:p>
            <a:pPr lvl="1"/>
            <a:r>
              <a:rPr lang="el-GR" b="1" dirty="0" smtClean="0"/>
              <a:t>2011</a:t>
            </a:r>
            <a:r>
              <a:rPr lang="el-GR" dirty="0" smtClean="0"/>
              <a:t>: Ίδρυση ΑΔΜΗΕ και ΔΕΔΔΗΕ ως θυγατρικές της ΔΕΗ</a:t>
            </a:r>
          </a:p>
          <a:p>
            <a:pPr lvl="1"/>
            <a:r>
              <a:rPr lang="el-GR" b="1" dirty="0" smtClean="0"/>
              <a:t>2016</a:t>
            </a:r>
            <a:r>
              <a:rPr lang="el-GR" dirty="0"/>
              <a:t>: Θεσμοθέτηση δημοπρασιών τύπου </a:t>
            </a:r>
            <a:r>
              <a:rPr lang="el-GR" dirty="0" smtClean="0"/>
              <a:t>ΝΟΜΕ</a:t>
            </a:r>
          </a:p>
          <a:p>
            <a:pPr lvl="1" algn="just"/>
            <a:r>
              <a:rPr lang="el-GR" b="1" dirty="0" smtClean="0"/>
              <a:t>2017</a:t>
            </a:r>
            <a:r>
              <a:rPr lang="el-GR" dirty="0" smtClean="0"/>
              <a:t>: Ολοκλήρωση ιδιοκτησιακού διαχωρισμού του ΑΔΜΗΕ</a:t>
            </a:r>
          </a:p>
          <a:p>
            <a:pPr lvl="1" algn="just"/>
            <a:r>
              <a:rPr lang="el-GR" b="1" dirty="0" smtClean="0"/>
              <a:t>2018</a:t>
            </a:r>
            <a:r>
              <a:rPr lang="el-GR" dirty="0" smtClean="0"/>
              <a:t>: Θεσμοθέτηση </a:t>
            </a:r>
            <a:r>
              <a:rPr lang="el-GR" dirty="0" err="1" smtClean="0"/>
              <a:t>αποεπένδυσης</a:t>
            </a:r>
            <a:r>
              <a:rPr lang="el-GR" dirty="0" smtClean="0"/>
              <a:t> του 40% του </a:t>
            </a:r>
            <a:r>
              <a:rPr lang="el-GR" dirty="0" err="1" smtClean="0"/>
              <a:t>λιγνιτικού</a:t>
            </a:r>
            <a:r>
              <a:rPr lang="el-GR" dirty="0" smtClean="0"/>
              <a:t> δυναμικού ΔΕΗ	</a:t>
            </a:r>
          </a:p>
          <a:p>
            <a:r>
              <a:rPr lang="el-GR" sz="2000" b="1" dirty="0" smtClean="0"/>
              <a:t>Σε </a:t>
            </a:r>
            <a:r>
              <a:rPr lang="el-GR" sz="2000" b="1" dirty="0"/>
              <a:t>σχέση με την αγορά </a:t>
            </a:r>
            <a:r>
              <a:rPr lang="el-GR" sz="2000" b="1" dirty="0" smtClean="0"/>
              <a:t>φυσικού αερίου</a:t>
            </a:r>
          </a:p>
          <a:p>
            <a:pPr lvl="1" algn="just"/>
            <a:r>
              <a:rPr lang="el-GR" b="1" dirty="0" smtClean="0"/>
              <a:t>2016</a:t>
            </a:r>
            <a:r>
              <a:rPr lang="el-GR" dirty="0" smtClean="0"/>
              <a:t>: Ολοκλήρωση διαχωρισμού δραστηριοτήτων προμήθειας και διανομής των Εταιριών Παροχής  Αερίου (ΕΠΑ)</a:t>
            </a:r>
          </a:p>
          <a:p>
            <a:pPr lvl="1" algn="just"/>
            <a:r>
              <a:rPr lang="el-GR" b="1" dirty="0" smtClean="0"/>
              <a:t>2018</a:t>
            </a:r>
            <a:r>
              <a:rPr lang="el-GR" dirty="0" smtClean="0"/>
              <a:t>: Πλήρης απελευθέρωση της αγοράς φυσικού αερίου και ολοκλήρωση του διαγωνισμού για την πώληση του 66% του  Διαχειριστή Εθνικού Συστήματος Φυσικού Αερίου (ΔΕΣΦΑ)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52357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147248" cy="79208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l-GR" sz="2000" dirty="0"/>
              <a:t>4.  Πολιτικές για τον τομέα </a:t>
            </a:r>
            <a:r>
              <a:rPr lang="el-GR" sz="2000" dirty="0" smtClean="0"/>
              <a:t>ενέργειας. Πρόσφατα </a:t>
            </a:r>
            <a:r>
              <a:rPr lang="el-GR" sz="2000" dirty="0"/>
              <a:t>μέτρα: </a:t>
            </a:r>
            <a:br>
              <a:rPr lang="el-GR" sz="2000" dirty="0"/>
            </a:br>
            <a:r>
              <a:rPr lang="el-GR" sz="2000" dirty="0" smtClean="0"/>
              <a:t>4.</a:t>
            </a:r>
            <a:r>
              <a:rPr lang="en-US" sz="2000" dirty="0" smtClean="0"/>
              <a:t>4</a:t>
            </a:r>
            <a:r>
              <a:rPr lang="el-GR" sz="2000" dirty="0" smtClean="0"/>
              <a:t> Για αύξηση των επενδύσεων</a:t>
            </a:r>
            <a:endParaRPr lang="el-GR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Στον τομέα της κατανάλωσης</a:t>
            </a:r>
          </a:p>
          <a:p>
            <a:pPr lvl="1"/>
            <a:r>
              <a:rPr lang="el-GR" dirty="0"/>
              <a:t>Συγχρηματοδοτούμενα προγράμματα (Εξοικονόμηση Κατ’ Οίκον Ι και ΙΙ</a:t>
            </a:r>
            <a:r>
              <a:rPr lang="el-GR" dirty="0" smtClean="0"/>
              <a:t>) – απορρόφηση των πόρων με μεγάλη επιτυχία</a:t>
            </a:r>
            <a:endParaRPr lang="el-GR" dirty="0"/>
          </a:p>
          <a:p>
            <a:pPr lvl="1"/>
            <a:r>
              <a:rPr lang="el-GR" dirty="0"/>
              <a:t>Δράσεις για ενεργειακή αναβάθμιση των δημόσιων κτιρίων, τη βελτίωση της ενεργειακής απόδοσης των μικρών και μεσαίων επιχειρήσεων, την ενίσχυση και την ανάπτυξη έργων τηλεθέρμανσης  </a:t>
            </a:r>
            <a:endParaRPr lang="en-US" dirty="0" smtClean="0"/>
          </a:p>
          <a:p>
            <a:pPr marL="457200" lvl="1" indent="0">
              <a:buNone/>
            </a:pPr>
            <a:endParaRPr lang="el-GR" dirty="0"/>
          </a:p>
          <a:p>
            <a:r>
              <a:rPr lang="el-GR" b="1" dirty="0" smtClean="0"/>
              <a:t>Στον τομέα της διασύνδεσης και μεταφοράς</a:t>
            </a:r>
          </a:p>
          <a:p>
            <a:pPr lvl="1"/>
            <a:r>
              <a:rPr lang="el-GR" dirty="0" smtClean="0"/>
              <a:t>Επενδύσεις με βραχύ χρονικό ορίζοντα ολοκλήρωσης (έως το 2020)</a:t>
            </a:r>
          </a:p>
          <a:p>
            <a:pPr lvl="2"/>
            <a:r>
              <a:rPr lang="el-GR" dirty="0" err="1"/>
              <a:t>Διαδριατικός</a:t>
            </a:r>
            <a:r>
              <a:rPr lang="el-GR" dirty="0"/>
              <a:t> Αγωγός φυσικού αερίου (</a:t>
            </a:r>
            <a:r>
              <a:rPr lang="en-US" dirty="0"/>
              <a:t>TAP)</a:t>
            </a:r>
          </a:p>
          <a:p>
            <a:pPr lvl="2"/>
            <a:r>
              <a:rPr lang="el-GR" dirty="0" err="1"/>
              <a:t>Διασυνδετήριος</a:t>
            </a:r>
            <a:r>
              <a:rPr lang="el-GR" dirty="0"/>
              <a:t> αγωγός Ελλάδος-Βουλγαρίας (</a:t>
            </a:r>
            <a:r>
              <a:rPr lang="en-US" dirty="0"/>
              <a:t>IGB)</a:t>
            </a:r>
          </a:p>
          <a:p>
            <a:pPr lvl="2"/>
            <a:r>
              <a:rPr lang="el-GR" dirty="0"/>
              <a:t>Αναβάθμιση του Τερματικού Σταθμού Υγροποιημένου Φυσικού Αερίου στη </a:t>
            </a:r>
            <a:r>
              <a:rPr lang="el-GR" dirty="0" err="1"/>
              <a:t>Ρεβυθούσα</a:t>
            </a:r>
            <a:endParaRPr lang="el-GR" dirty="0"/>
          </a:p>
          <a:p>
            <a:pPr lvl="2"/>
            <a:r>
              <a:rPr lang="el-GR" dirty="0"/>
              <a:t>Πλωτή μονάδα παραλαβής, αποθήκευσης και </a:t>
            </a:r>
            <a:r>
              <a:rPr lang="el-GR" dirty="0" err="1"/>
              <a:t>αεροποίησης</a:t>
            </a:r>
            <a:r>
              <a:rPr lang="el-GR" dirty="0"/>
              <a:t> υγροποιημένου φυσικού αερίου </a:t>
            </a:r>
            <a:r>
              <a:rPr lang="el-GR" dirty="0" smtClean="0"/>
              <a:t>Αλεξανδρούπολης</a:t>
            </a:r>
          </a:p>
          <a:p>
            <a:pPr lvl="1"/>
            <a:r>
              <a:rPr lang="el-GR" dirty="0" smtClean="0"/>
              <a:t>Επενδύσεις με μακρότερο ορίζοντα ολοκλήρωσης (μέχρι περίπου </a:t>
            </a:r>
            <a:r>
              <a:rPr lang="el-GR" dirty="0"/>
              <a:t>το </a:t>
            </a:r>
            <a:r>
              <a:rPr lang="el-GR" dirty="0" smtClean="0"/>
              <a:t>2025)</a:t>
            </a:r>
            <a:endParaRPr lang="el-GR" dirty="0"/>
          </a:p>
          <a:p>
            <a:pPr lvl="2"/>
            <a:r>
              <a:rPr lang="el-GR" dirty="0" smtClean="0"/>
              <a:t>Αγωγός φυσικού αερίου της Ανατολικής Μεσογείου (</a:t>
            </a:r>
            <a:r>
              <a:rPr lang="en-US" dirty="0" smtClean="0"/>
              <a:t>East Med)</a:t>
            </a:r>
          </a:p>
          <a:p>
            <a:pPr lvl="2"/>
            <a:r>
              <a:rPr lang="el-GR" dirty="0" err="1" smtClean="0"/>
              <a:t>Διασυνδετήριος</a:t>
            </a:r>
            <a:r>
              <a:rPr lang="el-GR" dirty="0" smtClean="0"/>
              <a:t> </a:t>
            </a:r>
            <a:r>
              <a:rPr lang="el-GR" dirty="0"/>
              <a:t>αγωγός </a:t>
            </a:r>
            <a:r>
              <a:rPr lang="el-GR" dirty="0" smtClean="0"/>
              <a:t>Ελλάδος-Ιταλίας </a:t>
            </a:r>
            <a:r>
              <a:rPr lang="el-GR" dirty="0"/>
              <a:t>(</a:t>
            </a:r>
            <a:r>
              <a:rPr lang="en-US" dirty="0" smtClean="0"/>
              <a:t>IG</a:t>
            </a:r>
            <a:r>
              <a:rPr lang="en-US" dirty="0"/>
              <a:t>I</a:t>
            </a:r>
            <a:r>
              <a:rPr lang="en-US" dirty="0" smtClean="0"/>
              <a:t>)</a:t>
            </a:r>
            <a:endParaRPr lang="en-US" dirty="0"/>
          </a:p>
          <a:p>
            <a:pPr lvl="2"/>
            <a:r>
              <a:rPr lang="el-GR" dirty="0" smtClean="0"/>
              <a:t>Ηλεκτρική διασύνδεση νησιών  (Κυκλάδων και Κρήτης) με την ηπειρωτική Ελλάδα</a:t>
            </a:r>
          </a:p>
          <a:p>
            <a:pPr lvl="2"/>
            <a:r>
              <a:rPr lang="el-GR" dirty="0" err="1" smtClean="0"/>
              <a:t>Ευρασιατική</a:t>
            </a:r>
            <a:r>
              <a:rPr lang="el-GR" dirty="0" smtClean="0"/>
              <a:t> ηλεκτρική διασύνδεση  (</a:t>
            </a:r>
            <a:r>
              <a:rPr lang="en-US" dirty="0" err="1" smtClean="0"/>
              <a:t>EuroAsia</a:t>
            </a:r>
            <a:r>
              <a:rPr lang="en-US" dirty="0" smtClean="0"/>
              <a:t> Interconnector)</a:t>
            </a:r>
            <a:r>
              <a:rPr lang="el-GR" dirty="0" smtClean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35488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78525"/>
            <a:ext cx="7859216" cy="504056"/>
          </a:xfrm>
        </p:spPr>
        <p:txBody>
          <a:bodyPr/>
          <a:lstStyle/>
          <a:p>
            <a:r>
              <a:rPr lang="el-GR" sz="2400" dirty="0" smtClean="0"/>
              <a:t>Προτεινόμενες πολιτικές </a:t>
            </a:r>
            <a:r>
              <a:rPr lang="el-GR" sz="2400" dirty="0"/>
              <a:t>για τον τομέα ενέργειας.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48680"/>
            <a:ext cx="8640960" cy="630932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2500" b="1" i="1" dirty="0" smtClean="0"/>
              <a:t>1, Για </a:t>
            </a:r>
            <a:r>
              <a:rPr lang="el-GR" sz="2500" b="1" i="1" dirty="0"/>
              <a:t>τη μείωση της ενεργειακής </a:t>
            </a:r>
            <a:r>
              <a:rPr lang="el-GR" sz="2500" b="1" i="1" dirty="0" smtClean="0"/>
              <a:t>έντασης</a:t>
            </a:r>
            <a:r>
              <a:rPr lang="el-GR" sz="2300" b="1" i="1" dirty="0" smtClean="0"/>
              <a:t>. </a:t>
            </a:r>
            <a:r>
              <a:rPr lang="el-GR" sz="2300" dirty="0" smtClean="0"/>
              <a:t>Μέτρα στην παραγωγή, μεταφορά και κατανάλωση ενέργειας</a:t>
            </a:r>
          </a:p>
          <a:p>
            <a:r>
              <a:rPr lang="el-GR" sz="2200" dirty="0" smtClean="0"/>
              <a:t>στην παραγωγή: κυρίως απόσυρση </a:t>
            </a:r>
            <a:r>
              <a:rPr lang="el-GR" sz="2200" dirty="0"/>
              <a:t>παλαιωμένων μονάδων. </a:t>
            </a:r>
            <a:endParaRPr lang="el-GR" sz="2200" dirty="0" smtClean="0"/>
          </a:p>
          <a:p>
            <a:r>
              <a:rPr lang="el-GR" sz="2200" dirty="0" smtClean="0"/>
              <a:t>στη μεταφορά:</a:t>
            </a:r>
            <a:r>
              <a:rPr lang="el-GR" sz="2200" dirty="0"/>
              <a:t> έργα αναβάθμισης </a:t>
            </a:r>
            <a:r>
              <a:rPr lang="el-GR" sz="2200" dirty="0" smtClean="0"/>
              <a:t>και επέκτασης των δικτύων (διασύνδεση ηπειρωτικής </a:t>
            </a:r>
            <a:r>
              <a:rPr lang="el-GR" sz="2200" dirty="0"/>
              <a:t>χώρας </a:t>
            </a:r>
            <a:r>
              <a:rPr lang="el-GR" sz="2200" dirty="0" smtClean="0"/>
              <a:t>– νησιών)</a:t>
            </a:r>
          </a:p>
          <a:p>
            <a:r>
              <a:rPr lang="el-GR" sz="2200" dirty="0" smtClean="0"/>
              <a:t>στην </a:t>
            </a:r>
            <a:r>
              <a:rPr lang="el-GR" sz="2200" dirty="0"/>
              <a:t>τελική κατανάλωση </a:t>
            </a:r>
            <a:r>
              <a:rPr lang="el-GR" sz="2200" dirty="0" smtClean="0"/>
              <a:t>ενέργειας: μέτρα για εξοικονόμηση </a:t>
            </a:r>
            <a:r>
              <a:rPr lang="el-GR" sz="2200" dirty="0"/>
              <a:t>στα κτίρια και στις </a:t>
            </a:r>
            <a:r>
              <a:rPr lang="el-GR" sz="2200" dirty="0" smtClean="0"/>
              <a:t>μεταφορές</a:t>
            </a:r>
          </a:p>
          <a:p>
            <a:endParaRPr lang="el-GR" sz="2300" dirty="0"/>
          </a:p>
          <a:p>
            <a:pPr marL="0" lvl="0" indent="0">
              <a:buNone/>
            </a:pPr>
            <a:r>
              <a:rPr lang="el-GR" sz="2300" b="1" i="1" dirty="0" smtClean="0"/>
              <a:t>2. Για </a:t>
            </a:r>
            <a:r>
              <a:rPr lang="el-GR" sz="2300" b="1" i="1" dirty="0"/>
              <a:t>τη μείωση της ενεργειακής </a:t>
            </a:r>
            <a:r>
              <a:rPr lang="el-GR" sz="2300" b="1" i="1" dirty="0" smtClean="0"/>
              <a:t>εξάρτησης</a:t>
            </a:r>
          </a:p>
          <a:p>
            <a:pPr marL="0" indent="0">
              <a:buNone/>
            </a:pPr>
            <a:r>
              <a:rPr lang="el-GR" sz="2300" dirty="0"/>
              <a:t>Πολιτικές που να ενθαρρύνουν την αύξηση της χρήσης των πόρων της </a:t>
            </a:r>
            <a:r>
              <a:rPr lang="el-GR" sz="2300" dirty="0" smtClean="0"/>
              <a:t>χώρας (ΑΠΕ, </a:t>
            </a:r>
            <a:r>
              <a:rPr lang="el-GR" sz="2300" dirty="0" err="1" smtClean="0"/>
              <a:t>κλπ</a:t>
            </a:r>
            <a:r>
              <a:rPr lang="el-GR" sz="2300" dirty="0" smtClean="0"/>
              <a:t>).</a:t>
            </a:r>
            <a:r>
              <a:rPr lang="el-GR" sz="2300" b="1" dirty="0" smtClean="0"/>
              <a:t> </a:t>
            </a:r>
          </a:p>
          <a:p>
            <a:pPr marL="0" indent="0">
              <a:buNone/>
            </a:pPr>
            <a:r>
              <a:rPr lang="el-GR" dirty="0" smtClean="0"/>
              <a:t>Απαιτείται ανάπτυξη </a:t>
            </a:r>
            <a:r>
              <a:rPr lang="el-GR" dirty="0"/>
              <a:t>τεχνολογιών αποθήκευσης ενέργειας, </a:t>
            </a:r>
            <a:r>
              <a:rPr lang="el-GR" dirty="0" smtClean="0"/>
              <a:t>και ευέλικτων μονάδων </a:t>
            </a:r>
            <a:r>
              <a:rPr lang="el-GR" dirty="0"/>
              <a:t>ηλεκτροπαραγωγής που θα </a:t>
            </a:r>
            <a:r>
              <a:rPr lang="el-GR" dirty="0" smtClean="0"/>
              <a:t>εξισορροπούν </a:t>
            </a:r>
            <a:r>
              <a:rPr lang="el-GR" dirty="0"/>
              <a:t>τις διακυμάνσεις της </a:t>
            </a:r>
            <a:r>
              <a:rPr lang="el-GR" dirty="0" smtClean="0"/>
              <a:t>παραγωγής. </a:t>
            </a:r>
            <a:endParaRPr lang="en-US" dirty="0"/>
          </a:p>
          <a:p>
            <a:pPr marL="0" lvl="0" indent="0">
              <a:buNone/>
            </a:pPr>
            <a:endParaRPr lang="el-GR" sz="2300" b="1" dirty="0" smtClean="0"/>
          </a:p>
          <a:p>
            <a:pPr marL="0" indent="0">
              <a:buNone/>
            </a:pPr>
            <a:r>
              <a:rPr lang="el-GR" sz="2300" b="1" dirty="0" smtClean="0"/>
              <a:t>3. </a:t>
            </a:r>
            <a:r>
              <a:rPr lang="el-GR" sz="2300" b="1" i="1" dirty="0"/>
              <a:t>Για τη μείωση του ενεργειακού </a:t>
            </a:r>
            <a:r>
              <a:rPr lang="el-GR" sz="2300" b="1" i="1" dirty="0" smtClean="0"/>
              <a:t>κόστους. </a:t>
            </a:r>
            <a:r>
              <a:rPr lang="el-GR" sz="2300" dirty="0" smtClean="0"/>
              <a:t>Μέτρα για:</a:t>
            </a:r>
          </a:p>
          <a:p>
            <a:r>
              <a:rPr lang="el-GR" sz="2300" dirty="0" smtClean="0"/>
              <a:t>την </a:t>
            </a:r>
            <a:r>
              <a:rPr lang="el-GR" sz="2300" dirty="0"/>
              <a:t>απελευθέρωση της αγοράς ηλεκτρικής ενέργειας και φυσικού αερίου, </a:t>
            </a:r>
            <a:endParaRPr lang="el-GR" sz="2300" dirty="0" smtClean="0"/>
          </a:p>
          <a:p>
            <a:r>
              <a:rPr lang="el-GR" sz="2300" dirty="0" smtClean="0"/>
              <a:t>τη </a:t>
            </a:r>
            <a:r>
              <a:rPr lang="el-GR" sz="2300" dirty="0"/>
              <a:t>μείωση των ειδικών φόρων ενέργειας και </a:t>
            </a:r>
            <a:endParaRPr lang="el-GR" sz="2300" dirty="0" smtClean="0"/>
          </a:p>
          <a:p>
            <a:r>
              <a:rPr lang="el-GR" sz="2300" dirty="0" smtClean="0"/>
              <a:t>την </a:t>
            </a:r>
            <a:r>
              <a:rPr lang="el-GR" sz="2300" dirty="0"/>
              <a:t>επέκταση του δικτύου του φυσικού αερίου. </a:t>
            </a:r>
            <a:endParaRPr lang="el-GR" sz="2300" dirty="0" smtClean="0"/>
          </a:p>
          <a:p>
            <a:pPr marL="0" indent="0">
              <a:buNone/>
            </a:pPr>
            <a:endParaRPr lang="el-GR" sz="2300" dirty="0"/>
          </a:p>
          <a:p>
            <a:pPr marL="0" indent="0">
              <a:buNone/>
            </a:pPr>
            <a:r>
              <a:rPr lang="el-GR" sz="2300" b="1" dirty="0" smtClean="0"/>
              <a:t>4. </a:t>
            </a:r>
            <a:r>
              <a:rPr lang="el-GR" sz="2300" b="1" i="1" dirty="0" smtClean="0"/>
              <a:t>Για </a:t>
            </a:r>
            <a:r>
              <a:rPr lang="el-GR" sz="2300" b="1" i="1" dirty="0"/>
              <a:t>την αύξηση των </a:t>
            </a:r>
            <a:r>
              <a:rPr lang="el-GR" sz="2300" b="1" i="1" dirty="0" smtClean="0"/>
              <a:t>επενδύσεων. </a:t>
            </a:r>
            <a:r>
              <a:rPr lang="el-GR" sz="2300" dirty="0" smtClean="0"/>
              <a:t>Αναγκαίος μακροχρόνιος σχεδιασμός επενδύσεων: </a:t>
            </a:r>
          </a:p>
          <a:p>
            <a:pPr marL="0" indent="0">
              <a:buNone/>
            </a:pPr>
            <a:r>
              <a:rPr lang="el-GR" sz="2300" b="1" dirty="0"/>
              <a:t>α</a:t>
            </a:r>
            <a:r>
              <a:rPr lang="el-GR" sz="2300" b="1" dirty="0" smtClean="0"/>
              <a:t>. </a:t>
            </a:r>
            <a:r>
              <a:rPr lang="el-GR" sz="2300" dirty="0" smtClean="0"/>
              <a:t>στην </a:t>
            </a:r>
            <a:r>
              <a:rPr lang="el-GR" sz="2300" dirty="0"/>
              <a:t>παραγωγή ενέργειας από ΑΠΕ, με τη θεσμοθέτηση </a:t>
            </a:r>
            <a:r>
              <a:rPr lang="el-GR" sz="2300" dirty="0" smtClean="0"/>
              <a:t>κινήτρων</a:t>
            </a:r>
          </a:p>
          <a:p>
            <a:pPr marL="0" indent="0">
              <a:buNone/>
            </a:pPr>
            <a:r>
              <a:rPr lang="el-GR" sz="2300" b="1" dirty="0"/>
              <a:t>β</a:t>
            </a:r>
            <a:r>
              <a:rPr lang="el-GR" sz="2300" b="1" dirty="0" smtClean="0"/>
              <a:t>. </a:t>
            </a:r>
            <a:r>
              <a:rPr lang="el-GR" sz="2300" dirty="0" smtClean="0"/>
              <a:t>στη </a:t>
            </a:r>
            <a:r>
              <a:rPr lang="el-GR" sz="2300" dirty="0"/>
              <a:t>μεταφορά ενέργειας μέσα από την επέκταση των δικτύων (συμμετοχή σε διακρατικούς </a:t>
            </a:r>
            <a:r>
              <a:rPr lang="el-GR" sz="2300" dirty="0" smtClean="0"/>
              <a:t>διαδρόμους/αγωγούς </a:t>
            </a:r>
            <a:r>
              <a:rPr lang="el-GR" sz="2300" dirty="0"/>
              <a:t>φυσικού αερίου και ηλεκτρικής ενέργειας) και τη διασύνδεση των </a:t>
            </a:r>
            <a:r>
              <a:rPr lang="el-GR" sz="2300" dirty="0" smtClean="0"/>
              <a:t>νησιών </a:t>
            </a:r>
          </a:p>
          <a:p>
            <a:pPr marL="0" indent="0">
              <a:buNone/>
            </a:pPr>
            <a:r>
              <a:rPr lang="el-GR" sz="2300" b="1" dirty="0" smtClean="0"/>
              <a:t>γ. </a:t>
            </a:r>
            <a:r>
              <a:rPr lang="el-GR" sz="2300" dirty="0" smtClean="0"/>
              <a:t>στην </a:t>
            </a:r>
            <a:r>
              <a:rPr lang="el-GR" sz="2300" dirty="0"/>
              <a:t>επέκταση του δικτύου των λιγότερο </a:t>
            </a:r>
            <a:r>
              <a:rPr lang="el-GR" sz="2300" dirty="0" err="1"/>
              <a:t>ενεργοβόρων</a:t>
            </a:r>
            <a:r>
              <a:rPr lang="el-GR" sz="2300" dirty="0"/>
              <a:t> μεταφορών </a:t>
            </a:r>
            <a:r>
              <a:rPr lang="el-GR" sz="2300" dirty="0" smtClean="0"/>
              <a:t> </a:t>
            </a:r>
          </a:p>
          <a:p>
            <a:pPr marL="0" indent="0">
              <a:buNone/>
            </a:pPr>
            <a:r>
              <a:rPr lang="el-GR" sz="2300" b="1" dirty="0"/>
              <a:t>δ</a:t>
            </a:r>
            <a:r>
              <a:rPr lang="el-GR" sz="2300" b="1" dirty="0" smtClean="0"/>
              <a:t>. </a:t>
            </a:r>
            <a:r>
              <a:rPr lang="el-GR" sz="2300" dirty="0" smtClean="0"/>
              <a:t>στη </a:t>
            </a:r>
            <a:r>
              <a:rPr lang="el-GR" sz="2300" dirty="0"/>
              <a:t>μείωση της κατανάλωσης μέσω της αναβάθμισης των κτιρίων. </a:t>
            </a:r>
            <a:endParaRPr lang="el-GR" sz="2300" dirty="0" smtClean="0"/>
          </a:p>
          <a:p>
            <a:pPr marL="0" indent="0">
              <a:buNone/>
            </a:pPr>
            <a:endParaRPr lang="el-GR" sz="2300" dirty="0" smtClean="0"/>
          </a:p>
          <a:p>
            <a:pPr marL="0" indent="0">
              <a:buNone/>
            </a:pPr>
            <a:r>
              <a:rPr lang="el-GR" sz="2300" dirty="0" smtClean="0"/>
              <a:t>Απαιτείται: </a:t>
            </a:r>
            <a:r>
              <a:rPr lang="el-GR" dirty="0" smtClean="0"/>
              <a:t>(</a:t>
            </a:r>
            <a:r>
              <a:rPr lang="el-GR" dirty="0"/>
              <a:t>1) </a:t>
            </a:r>
            <a:r>
              <a:rPr lang="el-GR" dirty="0" smtClean="0"/>
              <a:t>ενεργειακός σχεδιασμός </a:t>
            </a:r>
          </a:p>
          <a:p>
            <a:pPr marL="0" indent="0">
              <a:buNone/>
            </a:pPr>
            <a:r>
              <a:rPr lang="el-GR" dirty="0" smtClean="0"/>
              <a:t>	(</a:t>
            </a:r>
            <a:r>
              <a:rPr lang="el-GR" dirty="0"/>
              <a:t>2) θεσμικές ρυθμίσεις που θα εγγυώνται τη σταθερότητα της αγοράς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	(</a:t>
            </a:r>
            <a:r>
              <a:rPr lang="el-GR" dirty="0"/>
              <a:t>3) ενθάρρυνση της </a:t>
            </a:r>
            <a:r>
              <a:rPr lang="el-GR" dirty="0" smtClean="0"/>
              <a:t>επιχειρηματικότητας </a:t>
            </a:r>
          </a:p>
          <a:p>
            <a:pPr marL="0" indent="0">
              <a:buNone/>
            </a:pPr>
            <a:r>
              <a:rPr lang="el-GR" dirty="0" smtClean="0"/>
              <a:t>	(</a:t>
            </a:r>
            <a:r>
              <a:rPr lang="el-GR" dirty="0"/>
              <a:t>4) ενημέρωση των </a:t>
            </a:r>
            <a:r>
              <a:rPr lang="el-GR" dirty="0" smtClean="0"/>
              <a:t>πολιτών</a:t>
            </a:r>
          </a:p>
        </p:txBody>
      </p:sp>
    </p:spTree>
    <p:extLst>
      <p:ext uri="{BB962C8B-B14F-4D97-AF65-F5344CB8AC3E}">
        <p14:creationId xmlns:p14="http://schemas.microsoft.com/office/powerpoint/2010/main" val="30654115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32048"/>
          </a:xfrm>
        </p:spPr>
        <p:txBody>
          <a:bodyPr/>
          <a:lstStyle/>
          <a:p>
            <a:r>
              <a:rPr lang="el-GR" sz="3200" dirty="0" smtClean="0"/>
              <a:t>ΣΥΜΠΕΡΑΣΜΑΤΑ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764704"/>
            <a:ext cx="8363272" cy="5361459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/>
              <a:t>O</a:t>
            </a:r>
            <a:r>
              <a:rPr lang="el-GR" dirty="0"/>
              <a:t> τομέας της ενέργειας </a:t>
            </a:r>
            <a:r>
              <a:rPr lang="el-GR" dirty="0" smtClean="0"/>
              <a:t>διαθέτει </a:t>
            </a:r>
            <a:r>
              <a:rPr lang="el-GR" dirty="0"/>
              <a:t>σημαντικά συγκριτικά πλεονεκτήματα: </a:t>
            </a:r>
            <a:endParaRPr lang="el-GR" dirty="0" smtClean="0"/>
          </a:p>
          <a:p>
            <a:pPr marL="457200" indent="-457200">
              <a:buAutoNum type="arabicParenBoth"/>
            </a:pPr>
            <a:r>
              <a:rPr lang="el-GR" dirty="0" smtClean="0"/>
              <a:t>αξιόλογες </a:t>
            </a:r>
            <a:r>
              <a:rPr lang="el-GR" dirty="0"/>
              <a:t>πηγές ΑΠΕ και φυσικούς πόρους, </a:t>
            </a:r>
            <a:r>
              <a:rPr lang="el-GR" dirty="0" smtClean="0"/>
              <a:t>(συμβατές </a:t>
            </a:r>
            <a:r>
              <a:rPr lang="el-GR" dirty="0"/>
              <a:t>με τη βιώσιμη </a:t>
            </a:r>
            <a:r>
              <a:rPr lang="el-GR" dirty="0" smtClean="0"/>
              <a:t>ανάπτυξη), </a:t>
            </a:r>
          </a:p>
          <a:p>
            <a:pPr marL="457200" indent="-457200">
              <a:buAutoNum type="arabicParenBoth"/>
            </a:pPr>
            <a:r>
              <a:rPr lang="el-GR" dirty="0"/>
              <a:t>γεωγραφική θέση, στρατηγική </a:t>
            </a:r>
            <a:r>
              <a:rPr lang="el-GR" dirty="0" smtClean="0"/>
              <a:t>για </a:t>
            </a:r>
            <a:r>
              <a:rPr lang="el-GR" dirty="0"/>
              <a:t>την ανάπτυξη των ευρωπαϊκών δικτύων μεταφοράς ενέργειας </a:t>
            </a:r>
            <a:r>
              <a:rPr lang="el-GR" dirty="0" smtClean="0"/>
              <a:t> </a:t>
            </a:r>
            <a:endParaRPr lang="el-GR" dirty="0" smtClean="0"/>
          </a:p>
          <a:p>
            <a:pPr marL="457200" indent="-457200">
              <a:buAutoNum type="arabicParenBoth"/>
            </a:pPr>
            <a:r>
              <a:rPr lang="el-GR" dirty="0" smtClean="0"/>
              <a:t>ένα </a:t>
            </a:r>
            <a:r>
              <a:rPr lang="el-GR" dirty="0"/>
              <a:t>σαφές ρυθμιστικό πλαίσιο.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l-GR" dirty="0" smtClean="0"/>
              <a:t>Τα </a:t>
            </a:r>
            <a:r>
              <a:rPr lang="el-GR" dirty="0"/>
              <a:t>μέτρα </a:t>
            </a:r>
            <a:r>
              <a:rPr lang="el-GR" dirty="0" smtClean="0"/>
              <a:t>εναρμόνισης </a:t>
            </a:r>
            <a:r>
              <a:rPr lang="el-GR" dirty="0"/>
              <a:t>του ρυθμιστικού πλαισίου της Ελλάδος με τους στόχους της ΕΕ είχαν θετικές επιπτώσεις στην ελληνική </a:t>
            </a:r>
            <a:r>
              <a:rPr lang="el-GR" dirty="0" smtClean="0"/>
              <a:t>οικονομία:</a:t>
            </a:r>
          </a:p>
          <a:p>
            <a:pPr marL="0" indent="0">
              <a:buNone/>
            </a:pPr>
            <a:r>
              <a:rPr lang="el-GR" b="1" dirty="0" smtClean="0"/>
              <a:t>α.</a:t>
            </a:r>
            <a:r>
              <a:rPr lang="el-GR" dirty="0" smtClean="0"/>
              <a:t> Ελαφρά </a:t>
            </a:r>
            <a:r>
              <a:rPr lang="el-GR" dirty="0"/>
              <a:t>βελτίωση του ενεργειακού μείγματος υπέρ της παραγωγής ενέργειας από </a:t>
            </a:r>
            <a:r>
              <a:rPr lang="el-GR" dirty="0" smtClean="0"/>
              <a:t>ΑΠΕ</a:t>
            </a:r>
          </a:p>
          <a:p>
            <a:pPr marL="0" indent="0">
              <a:buNone/>
            </a:pPr>
            <a:r>
              <a:rPr lang="el-GR" b="1" dirty="0" smtClean="0"/>
              <a:t>β. </a:t>
            </a:r>
            <a:r>
              <a:rPr lang="el-GR" dirty="0" smtClean="0"/>
              <a:t>Αύξηση των επενδύσεων </a:t>
            </a:r>
            <a:r>
              <a:rPr lang="el-GR" dirty="0"/>
              <a:t>σε </a:t>
            </a:r>
            <a:r>
              <a:rPr lang="el-GR" dirty="0" smtClean="0"/>
              <a:t>ΑΠΕ</a:t>
            </a:r>
            <a:endParaRPr lang="el-GR" i="1" dirty="0"/>
          </a:p>
          <a:p>
            <a:pPr marL="0" indent="0">
              <a:buNone/>
            </a:pPr>
            <a:r>
              <a:rPr lang="el-GR" b="1" dirty="0" smtClean="0"/>
              <a:t>γ. </a:t>
            </a:r>
            <a:r>
              <a:rPr lang="el-GR" dirty="0" smtClean="0"/>
              <a:t>Σημαντική απελευθέρωση της αγοράς </a:t>
            </a:r>
            <a:r>
              <a:rPr lang="el-GR" dirty="0"/>
              <a:t>ενέργειας (ηλεκτρικής και φυσικού αερίου</a:t>
            </a:r>
            <a:r>
              <a:rPr lang="el-GR" dirty="0" smtClean="0"/>
              <a:t>)</a:t>
            </a:r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Τα πρόσφατα </a:t>
            </a:r>
            <a:r>
              <a:rPr lang="el-GR" dirty="0"/>
              <a:t>μέτρα πολιτικής </a:t>
            </a:r>
            <a:r>
              <a:rPr lang="el-GR" dirty="0" smtClean="0"/>
              <a:t>έχουν </a:t>
            </a:r>
            <a:r>
              <a:rPr lang="el-GR" dirty="0"/>
              <a:t>τους ίδιους στόχους για τη μεταβολή του ενεργειακού μίγματος παραγωγής, την ασφάλεια του ενεργειακού ανεφοδιασμού και την απελευθέρωση των αγορών ενέργειας</a:t>
            </a:r>
            <a:r>
              <a:rPr lang="el-GR" dirty="0" smtClean="0"/>
              <a:t>.</a:t>
            </a:r>
          </a:p>
          <a:p>
            <a:pPr marL="0" indent="0">
              <a:buNone/>
            </a:pPr>
            <a:r>
              <a:rPr lang="el-GR" dirty="0" smtClean="0"/>
              <a:t>Έτσι</a:t>
            </a:r>
            <a:r>
              <a:rPr lang="el-GR" dirty="0" smtClean="0"/>
              <a:t>, διανοίγονται </a:t>
            </a:r>
            <a:r>
              <a:rPr lang="el-GR" dirty="0" smtClean="0"/>
              <a:t>και ευκαιρίες </a:t>
            </a:r>
            <a:r>
              <a:rPr lang="el-GR" dirty="0"/>
              <a:t>για επενδύσεις μικρής </a:t>
            </a:r>
            <a:r>
              <a:rPr lang="el-GR" dirty="0" smtClean="0"/>
              <a:t>και </a:t>
            </a:r>
            <a:r>
              <a:rPr lang="el-GR" dirty="0"/>
              <a:t>μεγάλης κλίμακας </a:t>
            </a:r>
            <a:r>
              <a:rPr lang="el-GR" dirty="0" smtClean="0"/>
              <a:t>στη χώρα. </a:t>
            </a:r>
          </a:p>
          <a:p>
            <a:pPr marL="0" indent="0">
              <a:buNone/>
            </a:pP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Αυτό που χρειάζεται </a:t>
            </a:r>
            <a:r>
              <a:rPr lang="el-GR" dirty="0" smtClean="0"/>
              <a:t>είναι </a:t>
            </a:r>
            <a:r>
              <a:rPr lang="el-GR" dirty="0"/>
              <a:t>η αξιοποίηση των πολιτικών, με: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dirty="0"/>
              <a:t>α) τη δημιουργία ενός διαφανούς και λιγότερο γραφειοκρατικού συστήματος ανάθεσης έργων για την προσέλκυση επενδυτών </a:t>
            </a: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(</a:t>
            </a:r>
            <a:r>
              <a:rPr lang="el-GR" dirty="0"/>
              <a:t>β) την ενημέρωση των πολιτών για τους στόχους και τα οφέλη των πολιτικών, ώστε να γίνουν αποδεκτές από τους καταναλωτές και να επιτευχθεί η οικειοποίηση των μεταρρυθμίσεων από την ελληνική οικονομία και κοινωνία.</a:t>
            </a:r>
            <a:endParaRPr lang="en-US" dirty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l-GR" dirty="0"/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37163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el-GR" b="1" dirty="0"/>
              <a:t>Ο τομέας της </a:t>
            </a:r>
            <a:r>
              <a:rPr lang="el-GR" b="1" dirty="0" smtClean="0"/>
              <a:t>ενέργειας: </a:t>
            </a:r>
            <a:endParaRPr lang="en-US" dirty="0"/>
          </a:p>
          <a:p>
            <a:endParaRPr lang="en-US" dirty="0"/>
          </a:p>
          <a:p>
            <a:r>
              <a:rPr lang="el-GR" dirty="0" smtClean="0"/>
              <a:t>Περιλαμβάνει </a:t>
            </a:r>
            <a:r>
              <a:rPr lang="el-GR" dirty="0"/>
              <a:t>την παραγωγή, μεταφορά, διανομή και προμήθεια ηλεκτρισμού, την εισαγωγή, διύλιση και εμπορία προϊόντων </a:t>
            </a:r>
            <a:r>
              <a:rPr lang="el-GR" dirty="0" smtClean="0"/>
              <a:t>πετρελαίου και </a:t>
            </a:r>
            <a:r>
              <a:rPr lang="el-GR" dirty="0"/>
              <a:t>την εισαγωγή, αποθήκευση και διανομή φυσικού αερίου.</a:t>
            </a:r>
            <a:endParaRPr lang="en-US" dirty="0"/>
          </a:p>
          <a:p>
            <a:pPr marL="0" indent="0">
              <a:buNone/>
            </a:pPr>
            <a:r>
              <a:rPr lang="el-GR" baseline="30000" dirty="0"/>
              <a:t> </a:t>
            </a:r>
            <a:endParaRPr lang="en-US" dirty="0"/>
          </a:p>
          <a:p>
            <a:r>
              <a:rPr lang="el-GR" dirty="0" smtClean="0"/>
              <a:t>Περιλαμβάνει επίσης τις </a:t>
            </a:r>
            <a:r>
              <a:rPr lang="el-GR" dirty="0"/>
              <a:t>δραστηριότητες που σχετίζονται με την κατασκευή, εγκατάσταση και συντήρηση του εξοπλισμού παραγωγής και διανομής </a:t>
            </a:r>
            <a:r>
              <a:rPr lang="el-GR" dirty="0" smtClean="0"/>
              <a:t>ενέργειας και την </a:t>
            </a:r>
            <a:r>
              <a:rPr lang="el-GR" dirty="0"/>
              <a:t>παροχή προϊόντων και υπηρεσιών στον τομέα ενεργειακής εξοικονόμησης και αποδοτικότητας.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l-GR" dirty="0"/>
              <a:t>Έ</a:t>
            </a:r>
            <a:r>
              <a:rPr lang="el-GR" dirty="0" smtClean="0"/>
              <a:t>χει χαμηλή συνεισφορά σε </a:t>
            </a:r>
            <a:r>
              <a:rPr lang="el-GR" dirty="0"/>
              <a:t>όρους Ακαθάριστης Προστιθέμενης Αξίας </a:t>
            </a:r>
            <a:r>
              <a:rPr lang="el-GR" dirty="0" smtClean="0"/>
              <a:t>(</a:t>
            </a:r>
            <a:r>
              <a:rPr lang="el-GR" dirty="0"/>
              <a:t>3,6%) και </a:t>
            </a:r>
            <a:r>
              <a:rPr lang="el-GR" dirty="0" smtClean="0"/>
              <a:t>απασχόλησης </a:t>
            </a:r>
            <a:r>
              <a:rPr lang="el-GR" dirty="0"/>
              <a:t>(0,8</a:t>
            </a:r>
            <a:r>
              <a:rPr lang="el-GR" dirty="0" smtClean="0"/>
              <a:t>%). </a:t>
            </a:r>
          </a:p>
          <a:p>
            <a:pPr marL="0" indent="0">
              <a:buNone/>
            </a:pPr>
            <a:endParaRPr lang="el-GR" dirty="0" smtClean="0"/>
          </a:p>
          <a:p>
            <a:r>
              <a:rPr lang="el-GR" dirty="0" smtClean="0"/>
              <a:t>Όμως διαθέτει </a:t>
            </a:r>
            <a:r>
              <a:rPr lang="el-GR" dirty="0"/>
              <a:t>σημαντικά συγκριτικά πλεονεκτήματα</a:t>
            </a:r>
            <a:endParaRPr lang="el-GR" dirty="0" smtClean="0"/>
          </a:p>
        </p:txBody>
      </p:sp>
    </p:spTree>
    <p:extLst>
      <p:ext uri="{BB962C8B-B14F-4D97-AF65-F5344CB8AC3E}">
        <p14:creationId xmlns:p14="http://schemas.microsoft.com/office/powerpoint/2010/main" val="4193636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τομέας της </a:t>
            </a:r>
            <a:r>
              <a:rPr lang="el-GR" b="1" dirty="0" smtClean="0"/>
              <a:t>ενέργειας διαθέτει σημαντικά </a:t>
            </a:r>
            <a:r>
              <a:rPr lang="el-GR" b="1" dirty="0"/>
              <a:t>συγκριτικά πλεονεκτήματα: </a:t>
            </a:r>
            <a:endParaRPr lang="en-US" dirty="0"/>
          </a:p>
          <a:p>
            <a:r>
              <a:rPr lang="el-GR" dirty="0" smtClean="0"/>
              <a:t>αξιόλογες </a:t>
            </a:r>
            <a:r>
              <a:rPr lang="el-GR" dirty="0"/>
              <a:t>πηγές ενέργειας και φυσικούς πόρους (ουσιαστικά ανανεώσιμες πηγές ενέργειας (ΑΠΕ) – ηλιακό και αιολικό δυναμικό), </a:t>
            </a:r>
            <a:endParaRPr lang="en-US" dirty="0"/>
          </a:p>
          <a:p>
            <a:r>
              <a:rPr lang="el-GR" dirty="0" smtClean="0"/>
              <a:t>γεωγραφική </a:t>
            </a:r>
            <a:r>
              <a:rPr lang="el-GR" dirty="0"/>
              <a:t>θέση, η οποία είναι κομβικής σημασίας για την ανάπτυξη των ευρωπαϊκών δικτύων διασύνδεσης και μεταφοράς </a:t>
            </a:r>
            <a:r>
              <a:rPr lang="el-GR" dirty="0" smtClean="0"/>
              <a:t>ενέργειας </a:t>
            </a:r>
            <a:endParaRPr lang="en-US" dirty="0"/>
          </a:p>
          <a:p>
            <a:r>
              <a:rPr lang="el-GR" dirty="0" smtClean="0"/>
              <a:t>ένα </a:t>
            </a:r>
            <a:r>
              <a:rPr lang="el-GR" dirty="0"/>
              <a:t>αρκετά σαφές ρυθμιστικό πλαίσιο – που </a:t>
            </a:r>
            <a:r>
              <a:rPr lang="el-GR" dirty="0" smtClean="0"/>
              <a:t>οφείλεται </a:t>
            </a:r>
            <a:r>
              <a:rPr lang="el-GR" dirty="0"/>
              <a:t>στην ενσωμάτωση ευρωπαϊκών κανονισμών στην εθνική νομοθεσία – το οποίο καθορίζει ένα σχετικά σταθερό επιχειρηματικό περιβάλλον.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61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l-GR" b="1" dirty="0"/>
              <a:t>Ο τομέας της </a:t>
            </a:r>
            <a:r>
              <a:rPr lang="el-GR" b="1" dirty="0" smtClean="0"/>
              <a:t>ενέργειας παρουσιάζει αδυναμίες</a:t>
            </a:r>
            <a:r>
              <a:rPr lang="el-GR" dirty="0" smtClean="0"/>
              <a:t>:</a:t>
            </a:r>
          </a:p>
          <a:p>
            <a:pPr marL="0" indent="0">
              <a:buNone/>
            </a:pPr>
            <a:endParaRPr lang="en-US" dirty="0"/>
          </a:p>
          <a:p>
            <a:pPr lvl="0"/>
            <a:r>
              <a:rPr lang="el-GR" dirty="0"/>
              <a:t>Υψηλή κατανάλωση ενέργειας ανά παραγόμενη μονάδα </a:t>
            </a:r>
            <a:r>
              <a:rPr lang="el-GR" dirty="0" smtClean="0"/>
              <a:t>προϊόντος </a:t>
            </a:r>
            <a:endParaRPr lang="en-US" dirty="0"/>
          </a:p>
          <a:p>
            <a:pPr lvl="0"/>
            <a:r>
              <a:rPr lang="el-GR" dirty="0"/>
              <a:t>Υ</a:t>
            </a:r>
            <a:r>
              <a:rPr lang="el-GR" dirty="0" smtClean="0"/>
              <a:t>ψηλή </a:t>
            </a:r>
            <a:r>
              <a:rPr lang="el-GR" dirty="0"/>
              <a:t>εξάρτηση από εισαγωγές </a:t>
            </a:r>
            <a:r>
              <a:rPr lang="el-GR" dirty="0" smtClean="0"/>
              <a:t>ενέργειας </a:t>
            </a:r>
            <a:endParaRPr lang="en-US" dirty="0"/>
          </a:p>
          <a:p>
            <a:pPr lvl="0"/>
            <a:r>
              <a:rPr lang="el-GR" dirty="0"/>
              <a:t>Χ</a:t>
            </a:r>
            <a:r>
              <a:rPr lang="el-GR" dirty="0" smtClean="0"/>
              <a:t>αμηλή </a:t>
            </a:r>
            <a:r>
              <a:rPr lang="el-GR" dirty="0"/>
              <a:t>χρήση ΑΠΕ </a:t>
            </a:r>
            <a:r>
              <a:rPr lang="el-GR" dirty="0" smtClean="0"/>
              <a:t> </a:t>
            </a:r>
            <a:endParaRPr lang="en-US" dirty="0"/>
          </a:p>
          <a:p>
            <a:pPr lvl="0"/>
            <a:r>
              <a:rPr lang="el-GR" dirty="0"/>
              <a:t>Υ</a:t>
            </a:r>
            <a:r>
              <a:rPr lang="el-GR" dirty="0" smtClean="0"/>
              <a:t>ψηλές </a:t>
            </a:r>
            <a:r>
              <a:rPr lang="el-GR" dirty="0"/>
              <a:t>τιμές </a:t>
            </a:r>
            <a:r>
              <a:rPr lang="el-GR" dirty="0" smtClean="0"/>
              <a:t>ενέργειας </a:t>
            </a:r>
            <a:endParaRPr lang="en-US" dirty="0"/>
          </a:p>
          <a:p>
            <a:pPr marL="0" indent="0">
              <a:buNone/>
            </a:pPr>
            <a:endParaRPr lang="el-GR" dirty="0" smtClean="0"/>
          </a:p>
          <a:p>
            <a:pPr marL="0" indent="0">
              <a:buNone/>
            </a:pPr>
            <a:r>
              <a:rPr lang="el-GR" dirty="0" smtClean="0"/>
              <a:t>Συνεπώς</a:t>
            </a:r>
            <a:r>
              <a:rPr lang="el-GR" dirty="0"/>
              <a:t>, κάθε μέτρο πολιτικής προς την βελτίωση αυτών των αδυναμιών αναμένεται να έχει θετικές πολλαπλασιαστικές συνέπειες στην </a:t>
            </a:r>
            <a:r>
              <a:rPr lang="el-GR" dirty="0" smtClean="0"/>
              <a:t>οικονομία</a:t>
            </a:r>
            <a:endParaRPr lang="en-US" dirty="0"/>
          </a:p>
          <a:p>
            <a:pPr marL="0" indent="0">
              <a:buNone/>
            </a:pPr>
            <a:r>
              <a:rPr lang="el-G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349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85000" lnSpcReduction="10000"/>
          </a:bodyPr>
          <a:lstStyle/>
          <a:p>
            <a:r>
              <a:rPr lang="el-GR" dirty="0"/>
              <a:t>Η ανάπτυξη του τομέα της ενέργειας θα συντελέσει σε βελτίωση του εμπορικού ισοζυγίου, </a:t>
            </a:r>
            <a:r>
              <a:rPr lang="el-GR" dirty="0" smtClean="0"/>
              <a:t>καθώς θα οδηγήσει σε: </a:t>
            </a:r>
            <a:endParaRPr lang="en-US" dirty="0"/>
          </a:p>
          <a:p>
            <a:r>
              <a:rPr lang="el-GR" b="1" dirty="0" smtClean="0"/>
              <a:t>Μείωση </a:t>
            </a:r>
            <a:r>
              <a:rPr lang="el-GR" b="1" dirty="0"/>
              <a:t>των εισαγωγών </a:t>
            </a:r>
            <a:r>
              <a:rPr lang="el-GR" b="1" dirty="0" smtClean="0"/>
              <a:t>ενέργειας</a:t>
            </a:r>
            <a:r>
              <a:rPr lang="el-GR" dirty="0" smtClean="0"/>
              <a:t>: ως αποτέλεσμα της αξιοποίησης </a:t>
            </a:r>
            <a:r>
              <a:rPr lang="el-GR" dirty="0"/>
              <a:t>των εγχώριων πόρων στην παραγωγή ενέργειας (κυρίως ηλεκτρικής) και </a:t>
            </a:r>
            <a:r>
              <a:rPr lang="el-GR" dirty="0" smtClean="0"/>
              <a:t>της ενίσχυσης </a:t>
            </a:r>
            <a:r>
              <a:rPr lang="el-GR" dirty="0"/>
              <a:t>της ενεργειακής </a:t>
            </a:r>
            <a:r>
              <a:rPr lang="el-GR" dirty="0" smtClean="0"/>
              <a:t>αποδοτικότητας.</a:t>
            </a:r>
          </a:p>
          <a:p>
            <a:r>
              <a:rPr lang="el-GR" dirty="0" smtClean="0"/>
              <a:t>Μακροπρόθεσμα</a:t>
            </a:r>
            <a:r>
              <a:rPr lang="el-GR" dirty="0"/>
              <a:t>, η αξιοποίηση των εγχώριων πόρων θα συμβάλει θετικά και στις </a:t>
            </a:r>
            <a:r>
              <a:rPr lang="el-GR" b="1" dirty="0"/>
              <a:t>εξαγωγές ενέργειας</a:t>
            </a:r>
            <a:r>
              <a:rPr lang="el-GR" dirty="0"/>
              <a:t>. </a:t>
            </a:r>
            <a:endParaRPr lang="en-US" dirty="0"/>
          </a:p>
          <a:p>
            <a:pPr marL="0" indent="0">
              <a:buNone/>
            </a:pPr>
            <a:r>
              <a:rPr lang="el-GR" dirty="0"/>
              <a:t> </a:t>
            </a:r>
            <a:endParaRPr lang="en-US" dirty="0"/>
          </a:p>
          <a:p>
            <a:pPr lvl="0"/>
            <a:r>
              <a:rPr lang="el-GR" b="1" dirty="0" smtClean="0"/>
              <a:t>Αύξηση </a:t>
            </a:r>
            <a:r>
              <a:rPr lang="el-GR" b="1" dirty="0"/>
              <a:t>των εξαγωγών </a:t>
            </a:r>
            <a:r>
              <a:rPr lang="el-GR" b="1" dirty="0" smtClean="0"/>
              <a:t>αγαθών και υπηρεσιών και μείωση </a:t>
            </a:r>
            <a:r>
              <a:rPr lang="el-GR" b="1" dirty="0"/>
              <a:t>των </a:t>
            </a:r>
            <a:r>
              <a:rPr lang="el-GR" b="1" dirty="0" smtClean="0"/>
              <a:t>εισαγωγών, </a:t>
            </a:r>
            <a:r>
              <a:rPr lang="el-GR" dirty="0" smtClean="0"/>
              <a:t>ως αποτέλεσμα της </a:t>
            </a:r>
            <a:r>
              <a:rPr lang="el-GR" b="1" dirty="0" smtClean="0"/>
              <a:t>πτώσης </a:t>
            </a:r>
            <a:r>
              <a:rPr lang="el-GR" b="1" dirty="0"/>
              <a:t>των τιμών της </a:t>
            </a:r>
            <a:r>
              <a:rPr lang="el-GR" b="1" dirty="0" smtClean="0"/>
              <a:t>ενέργειας: </a:t>
            </a:r>
            <a:r>
              <a:rPr lang="el-GR" dirty="0" smtClean="0"/>
              <a:t>Καθώς </a:t>
            </a:r>
            <a:r>
              <a:rPr lang="el-GR" dirty="0"/>
              <a:t>η ενέργεια αποτελεί βασική εισροή σε κάθε παραγωγική δραστηριότητα, η μείωση των τιμών της ενέργειας σημαίνει μείωση του κόστους </a:t>
            </a:r>
            <a:r>
              <a:rPr lang="el-GR" dirty="0" smtClean="0"/>
              <a:t>παραγωγής που συνεπάγεται </a:t>
            </a:r>
            <a:r>
              <a:rPr lang="el-GR" dirty="0"/>
              <a:t>βελτίωση της ανταγωνιστικότητας των εμπορεύσιμων ελληνικών </a:t>
            </a:r>
            <a:r>
              <a:rPr lang="el-GR" dirty="0" smtClean="0"/>
              <a:t>προϊόντων. </a:t>
            </a:r>
            <a:endParaRPr lang="en-US" dirty="0"/>
          </a:p>
          <a:p>
            <a:endParaRPr lang="en-US" dirty="0"/>
          </a:p>
          <a:p>
            <a:r>
              <a:rPr lang="el-GR" dirty="0"/>
              <a:t>Η μείωση του κόστους ενέργειας θα έχει επίσης θετικές επιπτώσεις στο κόστος διαβίωσης των νοικοκυριών.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3812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>1. Εισαγωγή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6064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l-GR" sz="3200" dirty="0"/>
              <a:t>Η ανάπτυξη του ενεργειακού τομέα προωθείται από την Ευρωπαϊκή Ένωση (ΕΕ) καθώς είναι συμβατή με τους βασικούς στόχους </a:t>
            </a:r>
            <a:r>
              <a:rPr lang="el-GR" sz="3200" dirty="0" smtClean="0"/>
              <a:t>της, που είναι: </a:t>
            </a:r>
            <a:endParaRPr lang="en-US" sz="3200" dirty="0"/>
          </a:p>
          <a:p>
            <a:r>
              <a:rPr lang="el-GR" sz="3200" dirty="0" smtClean="0"/>
              <a:t>(</a:t>
            </a:r>
            <a:r>
              <a:rPr lang="el-GR" sz="3200" dirty="0"/>
              <a:t>1) Η </a:t>
            </a:r>
            <a:r>
              <a:rPr lang="el-GR" sz="3200" dirty="0" err="1"/>
              <a:t>αειφορία</a:t>
            </a:r>
            <a:r>
              <a:rPr lang="el-GR" sz="3200" dirty="0"/>
              <a:t>. Η βιώσιμη ανάπτυξη, η οποία στοχεύει σε μεταβολή του ενεργειακού μίγματος παραγωγής στο πλαίσιο αντιμετώπισης της κλιματικής αλλαγής, </a:t>
            </a:r>
            <a:endParaRPr lang="en-US" sz="3200" dirty="0"/>
          </a:p>
          <a:p>
            <a:r>
              <a:rPr lang="el-GR" sz="3200" dirty="0"/>
              <a:t>(2) Η ενεργειακή ασφάλεια. Η ασφάλεια του ενεργειακού ανεφοδιασμού.  </a:t>
            </a:r>
            <a:endParaRPr lang="en-US" sz="3200" dirty="0"/>
          </a:p>
          <a:p>
            <a:r>
              <a:rPr lang="el-GR" sz="3200" dirty="0"/>
              <a:t>(3) Η ανταγωνιστικότητα. Η απελευθέρωση των αγορών ενέργειας σε μια προσπάθεια μείωσης του κόστους παραγωγής στην </a:t>
            </a:r>
            <a:r>
              <a:rPr lang="el-GR" sz="3200" dirty="0" smtClean="0"/>
              <a:t>ΕΕ</a:t>
            </a:r>
            <a:endParaRPr lang="el-GR" sz="3200" dirty="0"/>
          </a:p>
          <a:p>
            <a:endParaRPr lang="el-GR" sz="3200" dirty="0" smtClean="0"/>
          </a:p>
          <a:p>
            <a:pPr marL="0" indent="0">
              <a:buNone/>
            </a:pPr>
            <a:r>
              <a:rPr lang="el-GR" dirty="0" smtClean="0"/>
              <a:t>Οι στόχοι της ΕΕ </a:t>
            </a:r>
            <a:r>
              <a:rPr lang="el-GR" dirty="0"/>
              <a:t>για </a:t>
            </a:r>
            <a:r>
              <a:rPr lang="el-GR" dirty="0" smtClean="0"/>
              <a:t>βιώσιμη </a:t>
            </a:r>
            <a:r>
              <a:rPr lang="el-GR" dirty="0"/>
              <a:t>ανάπτυξη </a:t>
            </a:r>
            <a:r>
              <a:rPr lang="el-GR" dirty="0" smtClean="0"/>
              <a:t>είναι: </a:t>
            </a:r>
            <a:endParaRPr lang="en-US" dirty="0"/>
          </a:p>
          <a:p>
            <a:r>
              <a:rPr lang="el-GR" dirty="0"/>
              <a:t>2020: μείωση των εκπομπών αερίων του θερμοκηπίου κατά τουλάχιστον 20% σε σύγκριση με τα επίπεδα του 1990, άντληση του 20% της ενέργειας στην ΕΕ από ΑΠΕ και βελτίωση της ενεργειακής απόδοσης κατά 20%. </a:t>
            </a:r>
            <a:endParaRPr lang="en-US" dirty="0"/>
          </a:p>
          <a:p>
            <a:r>
              <a:rPr lang="el-GR" dirty="0"/>
              <a:t>2030: μείωση των εκπομπών αερίων του θερμοκηπίου κατά 40%, άντληση τουλάχιστον του 27% της ενέργειας από ΑΠΕ, αύξηση της ενεργειακής απόδοσης κατά 27%-30% και διασύνδεση της ηλεκτρικής ενέργειας σε ποσοστό 15</a:t>
            </a:r>
            <a:r>
              <a:rPr lang="el-GR" dirty="0" smtClean="0"/>
              <a:t>%. </a:t>
            </a:r>
            <a:endParaRPr lang="en-US" dirty="0"/>
          </a:p>
          <a:p>
            <a:r>
              <a:rPr lang="el-GR" dirty="0"/>
              <a:t>2050: μείωση των εκπομπών αερίων του θερμοκηπίου κατά 80%-95% σε σύγκριση με τα επίπεδα του 1990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708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92696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400" dirty="0" smtClean="0"/>
              <a:t>2.</a:t>
            </a:r>
            <a:r>
              <a:rPr lang="el-GR" sz="2800" dirty="0" smtClean="0"/>
              <a:t> </a:t>
            </a:r>
            <a:r>
              <a:rPr lang="el-GR" sz="2400" dirty="0" smtClean="0"/>
              <a:t>Σ</a:t>
            </a:r>
            <a:r>
              <a:rPr lang="el-GR" sz="2400" b="1" dirty="0" smtClean="0"/>
              <a:t>υγκριτικά πλεονεκτήματα του τομέα ενέργειας</a:t>
            </a:r>
            <a:r>
              <a:rPr lang="el-GR" sz="2400" dirty="0" smtClean="0"/>
              <a:t>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6021288"/>
          </a:xfrm>
        </p:spPr>
        <p:txBody>
          <a:bodyPr>
            <a:noAutofit/>
          </a:bodyPr>
          <a:lstStyle/>
          <a:p>
            <a:pPr algn="just"/>
            <a:r>
              <a:rPr lang="el-GR" sz="1600" b="1" dirty="0" smtClean="0"/>
              <a:t>(</a:t>
            </a:r>
            <a:r>
              <a:rPr lang="el-GR" sz="1600" b="1" dirty="0"/>
              <a:t>α) Το πλούσιο δυναμικό της χώρας σε </a:t>
            </a:r>
            <a:r>
              <a:rPr lang="el-GR" sz="1600" b="1" dirty="0" smtClean="0"/>
              <a:t>Ανανεώσιμες Πηγές Ενέργειας</a:t>
            </a:r>
            <a:r>
              <a:rPr lang="el-GR" sz="1600" dirty="0" smtClean="0"/>
              <a:t> </a:t>
            </a:r>
            <a:r>
              <a:rPr lang="el-GR" sz="1600" dirty="0"/>
              <a:t>(ιδιαίτερα σε ηλιακή και αιολική ενέργεια) την καθιστά προνομιακό τόπο για τη συστηματική του αξιοποίηση και πόλο έλξης για επιχειρηματικά </a:t>
            </a:r>
            <a:r>
              <a:rPr lang="el-GR" sz="1600" dirty="0" smtClean="0"/>
              <a:t>κεφάλαια. Η  </a:t>
            </a:r>
            <a:r>
              <a:rPr lang="el-GR" sz="1600" dirty="0"/>
              <a:t>χώρα διαθέτει </a:t>
            </a:r>
            <a:r>
              <a:rPr lang="el-GR" sz="1600" dirty="0" smtClean="0"/>
              <a:t>επίσης ανεκμετάλλευτο </a:t>
            </a:r>
            <a:r>
              <a:rPr lang="el-GR" sz="1600" dirty="0"/>
              <a:t>υδροδυναμικό και δυναμικό γεωθερμίας. </a:t>
            </a:r>
            <a:endParaRPr lang="en-US" sz="1600" dirty="0"/>
          </a:p>
          <a:p>
            <a:pPr algn="just"/>
            <a:r>
              <a:rPr lang="el-GR" sz="1600" b="1" dirty="0"/>
              <a:t>(β)</a:t>
            </a:r>
            <a:r>
              <a:rPr lang="el-GR" sz="1600" dirty="0"/>
              <a:t> </a:t>
            </a:r>
            <a:r>
              <a:rPr lang="el-GR" sz="1600" b="1" dirty="0"/>
              <a:t>Η γεωγραφική θέση της χώρας </a:t>
            </a:r>
            <a:r>
              <a:rPr lang="el-GR" sz="1600" dirty="0"/>
              <a:t>παίζει στρατηγικό ρόλο στο σχεδιασμό νέων ενεργειακών διαδρόμων διασύνδεσης της ΕΕ με χώρες παραγωγής φυσικού αερίου και ηλεκτρικής ενέργειας, στο πλαίσιο του στόχου της ενεργειακής ασφάλειας της </a:t>
            </a:r>
            <a:r>
              <a:rPr lang="el-GR" sz="1600" dirty="0" smtClean="0"/>
              <a:t>ΕΕ. Τέτοιοι είναι: (1) ο αγωγός </a:t>
            </a:r>
            <a:r>
              <a:rPr lang="el-GR" sz="1600" dirty="0"/>
              <a:t>μεταφοράς φυσικού αερίου από το Αζερμπαϊτζάν προς τις χώρες της Δυτικής </a:t>
            </a:r>
            <a:r>
              <a:rPr lang="el-GR" sz="1600" dirty="0" smtClean="0"/>
              <a:t>Ευρώπης, </a:t>
            </a:r>
            <a:r>
              <a:rPr lang="el-GR" sz="1600" dirty="0"/>
              <a:t>του </a:t>
            </a:r>
            <a:r>
              <a:rPr lang="el-GR" sz="1600" dirty="0" err="1"/>
              <a:t>Δι</a:t>
            </a:r>
            <a:r>
              <a:rPr lang="el-GR" sz="1600" dirty="0"/>
              <a:t> -</a:t>
            </a:r>
            <a:r>
              <a:rPr lang="el-GR" sz="1600" dirty="0" err="1"/>
              <a:t>Αδριατικού</a:t>
            </a:r>
            <a:r>
              <a:rPr lang="el-GR" sz="1600" dirty="0"/>
              <a:t> Αγωγού φυσικού αερίου (</a:t>
            </a:r>
            <a:r>
              <a:rPr lang="en-US" sz="1600" dirty="0"/>
              <a:t>Trans Adriatic Pipeline</a:t>
            </a:r>
            <a:r>
              <a:rPr lang="el-GR" sz="1600" dirty="0"/>
              <a:t> -ΤΑΡ</a:t>
            </a:r>
            <a:r>
              <a:rPr lang="el-GR" sz="1600" dirty="0" smtClean="0"/>
              <a:t>) και (2) ο αγωγός μεταφοράς φυσικού </a:t>
            </a:r>
            <a:r>
              <a:rPr lang="el-GR" sz="1600" dirty="0"/>
              <a:t>αερίου και </a:t>
            </a:r>
            <a:r>
              <a:rPr lang="el-GR" sz="1600" dirty="0" smtClean="0"/>
              <a:t>ηλεκτρικής </a:t>
            </a:r>
            <a:r>
              <a:rPr lang="el-GR" sz="1600" dirty="0"/>
              <a:t>ενέργειας </a:t>
            </a:r>
            <a:r>
              <a:rPr lang="el-GR" sz="1600" dirty="0" smtClean="0"/>
              <a:t>Κύπρου </a:t>
            </a:r>
            <a:r>
              <a:rPr lang="el-GR" sz="1600" dirty="0"/>
              <a:t>και </a:t>
            </a:r>
            <a:r>
              <a:rPr lang="el-GR" sz="1600" dirty="0" smtClean="0"/>
              <a:t>Ισραήλ </a:t>
            </a:r>
            <a:r>
              <a:rPr lang="el-GR" sz="1600" dirty="0"/>
              <a:t>που θα διέρχεται από την </a:t>
            </a:r>
            <a:r>
              <a:rPr lang="el-GR" sz="1600" dirty="0" smtClean="0"/>
              <a:t>Ελλάδα </a:t>
            </a:r>
            <a:r>
              <a:rPr lang="el-GR" sz="1600" dirty="0"/>
              <a:t>και θα συνεχίζει προς την </a:t>
            </a:r>
            <a:r>
              <a:rPr lang="el-GR" sz="1600" dirty="0" smtClean="0"/>
              <a:t>Ευρώπη. </a:t>
            </a:r>
          </a:p>
          <a:p>
            <a:pPr algn="just"/>
            <a:r>
              <a:rPr lang="el-GR" sz="1600" dirty="0" smtClean="0"/>
              <a:t>Η </a:t>
            </a:r>
            <a:r>
              <a:rPr lang="el-GR" sz="1600" dirty="0"/>
              <a:t>ένταξη στα διεθνή δίκτυα των εγχώριων συστημάτων διανομής και διασύνδεσης (π.χ. των νησιών) θα έχει </a:t>
            </a:r>
            <a:r>
              <a:rPr lang="el-GR" sz="1600" dirty="0" smtClean="0"/>
              <a:t>οφέλη </a:t>
            </a:r>
            <a:r>
              <a:rPr lang="el-GR" sz="1600" dirty="0"/>
              <a:t>για την ενεργειακή ασφάλεια και τη μείωση της ενεργειακής έντασης και του κόστους ενέργειας στη χώρα.  </a:t>
            </a:r>
            <a:endParaRPr lang="en-US" sz="1600" dirty="0"/>
          </a:p>
          <a:p>
            <a:pPr algn="just"/>
            <a:r>
              <a:rPr lang="el-GR" sz="1600" b="1" dirty="0"/>
              <a:t>(γ)</a:t>
            </a:r>
            <a:r>
              <a:rPr lang="el-GR" sz="1600" dirty="0"/>
              <a:t> </a:t>
            </a:r>
            <a:r>
              <a:rPr lang="el-GR" sz="1600" b="1" dirty="0" smtClean="0"/>
              <a:t>Το </a:t>
            </a:r>
            <a:r>
              <a:rPr lang="el-GR" sz="1600" b="1" dirty="0"/>
              <a:t>ρυθμιστικό περιβάλλον</a:t>
            </a:r>
            <a:r>
              <a:rPr lang="el-GR" sz="1600" dirty="0"/>
              <a:t>: </a:t>
            </a:r>
            <a:r>
              <a:rPr lang="el-GR" sz="1600" dirty="0" smtClean="0"/>
              <a:t>(</a:t>
            </a:r>
            <a:r>
              <a:rPr lang="el-GR" sz="1600" dirty="0"/>
              <a:t>1) Στο πλαίσιο της </a:t>
            </a:r>
            <a:r>
              <a:rPr lang="el-GR" sz="1600" dirty="0" smtClean="0"/>
              <a:t>αντιμετώπισης </a:t>
            </a:r>
            <a:r>
              <a:rPr lang="el-GR" sz="1600" dirty="0"/>
              <a:t>της κλιματικής αλλαγής υπάρχουν δεσμευτικοί στόχοι για μεγαλύτερη διείσδυση των ΑΠΕ και μείωση των εκπομπών αερίων του θερμοκηπίου. (2) Η Ελλάδα υποχρεούται να εναρμονίσει το ρυθμιστικό πλαίσιο και να αυξήσει τις διασυνδέσεις των ενεργειακών της αγορών </a:t>
            </a:r>
            <a:r>
              <a:rPr lang="el-GR" sz="1600" dirty="0" smtClean="0"/>
              <a:t>για να </a:t>
            </a:r>
            <a:r>
              <a:rPr lang="el-GR" sz="1600" dirty="0"/>
              <a:t>διασφαλιστεί η ενεργειακή ασφάλεια. (3) Στο πλαίσιο της μείωσης του κόστους παραγωγής περιλαμβάνονται και τα μέτρα για την απελευθέρωση της αγοράς ηλεκτρικής ενέργειας και φυσικού αερίου</a:t>
            </a:r>
            <a:r>
              <a:rPr lang="el-GR" sz="1600" dirty="0" smtClean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65376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0"/>
            <a:ext cx="8712968" cy="692696"/>
          </a:xfrm>
        </p:spPr>
        <p:txBody>
          <a:bodyPr/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1800" dirty="0" smtClean="0"/>
              <a:t>3.</a:t>
            </a:r>
            <a:r>
              <a:rPr lang="el-GR" sz="2800" dirty="0" smtClean="0"/>
              <a:t> </a:t>
            </a:r>
            <a:r>
              <a:rPr lang="el-GR" sz="2400" dirty="0" smtClean="0"/>
              <a:t>Επιδόσεις, ελλείψεις και προβλήματα του τομέα ενέργειας 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/>
              <a:t>Ο τομέας της ενέργειας συνεχίζει να παρουσιάζει βασικές δομικές </a:t>
            </a:r>
            <a:r>
              <a:rPr lang="el-GR" sz="1600" b="1" i="1" dirty="0"/>
              <a:t>αδυναμίες </a:t>
            </a:r>
            <a:r>
              <a:rPr lang="el-GR" sz="1600" dirty="0"/>
              <a:t>που χαρακτήριζαν την οικονομία και την περίοδο πριν την κρίση. Αυτές είναι:</a:t>
            </a:r>
          </a:p>
          <a:p>
            <a:pPr marL="0" indent="0">
              <a:buNone/>
            </a:pP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α.</a:t>
            </a:r>
            <a:r>
              <a:rPr lang="el-GR" sz="1600" dirty="0"/>
              <a:t> </a:t>
            </a:r>
            <a:r>
              <a:rPr lang="en-US" sz="1600" b="1" dirty="0"/>
              <a:t>H</a:t>
            </a:r>
            <a:r>
              <a:rPr lang="el-GR" sz="1600" b="1" dirty="0"/>
              <a:t> υψηλή ενεργειακή ένταση</a:t>
            </a:r>
            <a:r>
              <a:rPr lang="el-GR" sz="1600" dirty="0"/>
              <a:t>: υψηλή κατανάλωση ενέργειας ανά μονάδα παραγόμενου προϊόντος</a:t>
            </a:r>
          </a:p>
          <a:p>
            <a:pPr marL="0" indent="0">
              <a:buNone/>
            </a:pP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β</a:t>
            </a:r>
            <a:r>
              <a:rPr lang="el-GR" sz="1600" dirty="0"/>
              <a:t>. </a:t>
            </a:r>
            <a:r>
              <a:rPr lang="en-US" sz="1600" b="1" dirty="0"/>
              <a:t>H</a:t>
            </a:r>
            <a:r>
              <a:rPr lang="el-GR" sz="1600" b="1" dirty="0"/>
              <a:t> υψηλή ενεργειακή εξάρτηση</a:t>
            </a:r>
            <a:r>
              <a:rPr lang="el-GR" sz="1600" dirty="0"/>
              <a:t>: υψηλό μερίδιο της κατανάλωσης εισάγεται από το εξωτερικό</a:t>
            </a:r>
          </a:p>
          <a:p>
            <a:pPr marL="0" indent="0">
              <a:buNone/>
            </a:pP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γ.</a:t>
            </a:r>
            <a:r>
              <a:rPr lang="el-GR" sz="1600" dirty="0"/>
              <a:t> </a:t>
            </a:r>
            <a:r>
              <a:rPr lang="en-US" sz="1600" b="1" dirty="0"/>
              <a:t>H</a:t>
            </a:r>
            <a:r>
              <a:rPr lang="el-GR" sz="1600" b="1" dirty="0"/>
              <a:t> χαμηλή χρήση ΑΠΕ</a:t>
            </a:r>
            <a:r>
              <a:rPr lang="el-GR" sz="1600" dirty="0"/>
              <a:t>, ιδίως δεδομένων των πόρων που διαθέτει η χώρα</a:t>
            </a:r>
          </a:p>
          <a:p>
            <a:pPr marL="0" indent="0">
              <a:buNone/>
            </a:pPr>
            <a:endParaRPr lang="el-GR" sz="1600" dirty="0"/>
          </a:p>
          <a:p>
            <a:pPr marL="0" indent="0">
              <a:buNone/>
            </a:pPr>
            <a:r>
              <a:rPr lang="el-GR" sz="1600" b="1" dirty="0"/>
              <a:t>δ.</a:t>
            </a:r>
            <a:r>
              <a:rPr lang="el-GR" sz="1600" dirty="0"/>
              <a:t> </a:t>
            </a:r>
            <a:r>
              <a:rPr lang="el-GR" sz="1600" b="1" dirty="0"/>
              <a:t>Οι υψηλές τιμές</a:t>
            </a:r>
            <a:r>
              <a:rPr lang="el-GR" sz="1600" dirty="0"/>
              <a:t>: Σε όρους τελικού κόστους για τους καταναλωτές, οι τιμές επιβαρύνονται από τους έμμεσους και ειδικούς φόρους. </a:t>
            </a:r>
          </a:p>
          <a:p>
            <a:pPr marL="0" indent="0">
              <a:buNone/>
            </a:pPr>
            <a:r>
              <a:rPr lang="el-GR" sz="1600" dirty="0" smtClean="0"/>
              <a:t>Επιπλέον</a:t>
            </a:r>
            <a:r>
              <a:rPr lang="el-GR" sz="1600" dirty="0"/>
              <a:t>, η μονοπωλιακή διάρθρωση των αγορών ενέργειας (κυρίως της ηλεκτρικής ενέργειας) έχει σημαντική αυξητική επίπτωση στο κόστος ενέργειας. </a:t>
            </a:r>
          </a:p>
          <a:p>
            <a:pPr algn="just"/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6997442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699</TotalTime>
  <Words>2536</Words>
  <Application>Microsoft Office PowerPoint</Application>
  <PresentationFormat>On-screen Show (4:3)</PresentationFormat>
  <Paragraphs>236</Paragraphs>
  <Slides>25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Century Gothic</vt:lpstr>
      <vt:lpstr>Courier New</vt:lpstr>
      <vt:lpstr>Palatino Linotype</vt:lpstr>
      <vt:lpstr>Times New Roman</vt:lpstr>
      <vt:lpstr>Executive</vt:lpstr>
      <vt:lpstr>Ο τομέας της ενέργειας: εξελίξεις και προοπτικές</vt:lpstr>
      <vt:lpstr>1. Εισαγωγή</vt:lpstr>
      <vt:lpstr>1. Εισαγωγή</vt:lpstr>
      <vt:lpstr>1. Εισαγωγή</vt:lpstr>
      <vt:lpstr>1. Εισαγωγή</vt:lpstr>
      <vt:lpstr>1. Εισαγωγή</vt:lpstr>
      <vt:lpstr>1. Εισαγωγή</vt:lpstr>
      <vt:lpstr> 2. Συγκριτικά πλεονεκτήματα του τομέα ενέργειας </vt:lpstr>
      <vt:lpstr> 3. Επιδόσεις, ελλείψεις και προβλήματα του τομέα ενέργειας </vt:lpstr>
      <vt:lpstr> 3. Επιδόσεις, ελλείψεις και προβλήματα του τομέα ενέργειας: 3.1 Υψηλή ενεργειακή ένταση </vt:lpstr>
      <vt:lpstr> 3.Επιδόσεις, ελλείψεις και προβλήματα του τομέα ενέργειας: 3.2 Υψηλή ενεργειακή εξάρτηση </vt:lpstr>
      <vt:lpstr> 3. Επιδόσεις, ελλείψεις και προβλήματα του τομέα ενέργειας: 3.2 Υψηλή ενεργειακή εξάρτηση </vt:lpstr>
      <vt:lpstr> 3. Επιδόσεις, ελλείψεις και προβλήματα του τομέα ενέργειας: 3.3 Χαμηλή χρήση ΑΠΕ</vt:lpstr>
      <vt:lpstr> 3. Επιδόσεις, ελλείψεις και προβλήματα του τομέα ενέργειας: 3.3 Χαμηλή χρήση ΑΠΕ</vt:lpstr>
      <vt:lpstr> 3. Επιδόσεις, ελλείψεις και προβλήματα του τομέα ενέργειας: 3.3 Χαμηλή χρήση ΑΠΕ- οι ΑΠΕ ανά κατηγορία</vt:lpstr>
      <vt:lpstr> 3. Επιδόσεις, ελλείψεις και προβλήματα του τομέα ενέργειας: 3.4 Υψηλές τιμές</vt:lpstr>
      <vt:lpstr> 3. Επιδόσεις, ελλείψεις και προβλήματα του τομέα ενέργειας: 3.4 Υψηλές τιμές- ο ρόλος της δομής της αγοράς</vt:lpstr>
      <vt:lpstr> 3. Επιδόσεις, ελλείψεις και προβλήματα του τομέα ενέργειας: 3.4 Υψηλές τιμές- ο ρόλος της φορολόγησης</vt:lpstr>
      <vt:lpstr>4.  Πολιτικές για τον τομέα ενέργειας. Πρόσφατα μέτρα:  4.1 Για μείωση της ενεργειακής έντασης</vt:lpstr>
      <vt:lpstr>4.  Πολιτικές για τον τομέα ενέργειας. Πρόσφατα μέτρα:  4.2 Για μείωση της ενεργειακής εξάρτησης - αύξηση της διείσδυσης ΑΠΕ </vt:lpstr>
      <vt:lpstr>4.  Πολιτικές για τον τομέα ενέργειας. Πρόσφατα μέτρα:  4.2 Για μείωση της ενεργειακής εξάρτησης - αύξηση της διείσδυσης των ΑΠΕ </vt:lpstr>
      <vt:lpstr>4.  Πολιτικές για τον τομέα ενέργειας. Πρόσφατα μέτρα:  4.3 Για μείωση του κόστους ενέργειας</vt:lpstr>
      <vt:lpstr>4.  Πολιτικές για τον τομέα ενέργειας. Πρόσφατα μέτρα:  4.4 Για αύξηση των επενδύσεων</vt:lpstr>
      <vt:lpstr>Προτεινόμενες πολιτικές για τον τομέα ενέργειας. </vt:lpstr>
      <vt:lpstr>ΣΥΜΠΕΡΑΣΜΑΤΑ</vt:lpstr>
    </vt:vector>
  </TitlesOfParts>
  <Company>Bank of Greece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τομέας της ενέργειας: εξελίξεις και προοπτικές</dc:title>
  <dc:creator>Dimitris Sideris</dc:creator>
  <cp:lastModifiedBy>Sideris Dimitrios</cp:lastModifiedBy>
  <cp:revision>90</cp:revision>
  <dcterms:created xsi:type="dcterms:W3CDTF">2019-12-13T07:10:05Z</dcterms:created>
  <dcterms:modified xsi:type="dcterms:W3CDTF">2020-01-15T12:02:33Z</dcterms:modified>
</cp:coreProperties>
</file>