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5" r:id="rId1"/>
  </p:sldMasterIdLst>
  <p:notesMasterIdLst>
    <p:notesMasterId r:id="rId48"/>
  </p:notesMasterIdLst>
  <p:sldIdLst>
    <p:sldId id="256" r:id="rId2"/>
    <p:sldId id="261" r:id="rId3"/>
    <p:sldId id="262" r:id="rId4"/>
    <p:sldId id="263" r:id="rId5"/>
    <p:sldId id="264" r:id="rId6"/>
    <p:sldId id="266" r:id="rId7"/>
    <p:sldId id="267" r:id="rId8"/>
    <p:sldId id="268" r:id="rId9"/>
    <p:sldId id="271" r:id="rId10"/>
    <p:sldId id="272" r:id="rId11"/>
    <p:sldId id="273" r:id="rId12"/>
    <p:sldId id="274" r:id="rId13"/>
    <p:sldId id="318" r:id="rId14"/>
    <p:sldId id="315" r:id="rId15"/>
    <p:sldId id="316" r:id="rId16"/>
    <p:sldId id="317" r:id="rId17"/>
    <p:sldId id="279" r:id="rId18"/>
    <p:sldId id="280" r:id="rId19"/>
    <p:sldId id="281" r:id="rId20"/>
    <p:sldId id="319" r:id="rId21"/>
    <p:sldId id="282" r:id="rId22"/>
    <p:sldId id="283" r:id="rId23"/>
    <p:sldId id="285" r:id="rId24"/>
    <p:sldId id="287" r:id="rId25"/>
    <p:sldId id="288" r:id="rId26"/>
    <p:sldId id="289" r:id="rId27"/>
    <p:sldId id="290" r:id="rId28"/>
    <p:sldId id="291" r:id="rId29"/>
    <p:sldId id="292" r:id="rId30"/>
    <p:sldId id="293" r:id="rId31"/>
    <p:sldId id="295" r:id="rId32"/>
    <p:sldId id="296" r:id="rId33"/>
    <p:sldId id="297" r:id="rId34"/>
    <p:sldId id="298" r:id="rId35"/>
    <p:sldId id="299" r:id="rId36"/>
    <p:sldId id="300" r:id="rId37"/>
    <p:sldId id="303" r:id="rId38"/>
    <p:sldId id="314" r:id="rId39"/>
    <p:sldId id="304" r:id="rId40"/>
    <p:sldId id="305" r:id="rId41"/>
    <p:sldId id="306" r:id="rId42"/>
    <p:sldId id="307" r:id="rId43"/>
    <p:sldId id="308" r:id="rId44"/>
    <p:sldId id="309" r:id="rId45"/>
    <p:sldId id="310" r:id="rId46"/>
    <p:sldId id="311" r:id="rId47"/>
  </p:sldIdLst>
  <p:sldSz cx="9144000" cy="6858000" type="screen4x3"/>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71"/>
    <p:restoredTop sz="94639"/>
  </p:normalViewPr>
  <p:slideViewPr>
    <p:cSldViewPr>
      <p:cViewPr varScale="1">
        <p:scale>
          <a:sx n="62" d="100"/>
          <a:sy n="62" d="100"/>
        </p:scale>
        <p:origin x="1920"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AF9E5C64-9AC1-D149-9174-A7F85FD9BBF6}"/>
              </a:ext>
            </a:extLst>
          </p:cNvPr>
          <p:cNvSpPr>
            <a:spLocks noGrp="1" noRot="1" noChangeAspect="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2" name="Rectangle 2">
            <a:extLst>
              <a:ext uri="{FF2B5EF4-FFF2-40B4-BE49-F238E27FC236}">
                <a16:creationId xmlns:a16="http://schemas.microsoft.com/office/drawing/2014/main" id="{C7FED2ED-0DAD-A042-B009-3E45AA672F5E}"/>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n-US"/>
          </a:p>
        </p:txBody>
      </p:sp>
      <p:sp>
        <p:nvSpPr>
          <p:cNvPr id="5123" name="Rectangle 3">
            <a:extLst>
              <a:ext uri="{FF2B5EF4-FFF2-40B4-BE49-F238E27FC236}">
                <a16:creationId xmlns:a16="http://schemas.microsoft.com/office/drawing/2014/main" id="{63624D2F-E325-BE45-A0BC-9FAC5F6FE2A1}"/>
              </a:ext>
            </a:extLst>
          </p:cNvPr>
          <p:cNvSpPr>
            <a:spLocks noGrp="1" noChangeArrowheads="1"/>
          </p:cNvSpPr>
          <p:nvPr>
            <p:ph type="hdr"/>
          </p:nvPr>
        </p:nvSpPr>
        <p:spPr bwMode="auto">
          <a:xfrm>
            <a:off x="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endParaRPr lang="el-GR" altLang="en-US"/>
          </a:p>
        </p:txBody>
      </p:sp>
      <p:sp>
        <p:nvSpPr>
          <p:cNvPr id="5124" name="Rectangle 4">
            <a:extLst>
              <a:ext uri="{FF2B5EF4-FFF2-40B4-BE49-F238E27FC236}">
                <a16:creationId xmlns:a16="http://schemas.microsoft.com/office/drawing/2014/main" id="{A0D0F44D-9CDB-9545-80EA-854788F110C0}"/>
              </a:ext>
            </a:extLst>
          </p:cNvPr>
          <p:cNvSpPr>
            <a:spLocks noGrp="1" noChangeArrowheads="1"/>
          </p:cNvSpPr>
          <p:nvPr>
            <p:ph type="dt"/>
          </p:nvPr>
        </p:nvSpPr>
        <p:spPr bwMode="auto">
          <a:xfrm>
            <a:off x="427990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endParaRPr lang="el-GR" altLang="en-US"/>
          </a:p>
        </p:txBody>
      </p:sp>
      <p:sp>
        <p:nvSpPr>
          <p:cNvPr id="5125" name="Rectangle 5">
            <a:extLst>
              <a:ext uri="{FF2B5EF4-FFF2-40B4-BE49-F238E27FC236}">
                <a16:creationId xmlns:a16="http://schemas.microsoft.com/office/drawing/2014/main" id="{77ADF218-897A-DB44-AA0B-1AAAF8AD15C1}"/>
              </a:ext>
            </a:extLst>
          </p:cNvPr>
          <p:cNvSpPr>
            <a:spLocks noGrp="1" noChangeArrowheads="1"/>
          </p:cNvSpPr>
          <p:nvPr>
            <p:ph type="ftr"/>
          </p:nvPr>
        </p:nvSpPr>
        <p:spPr bwMode="auto">
          <a:xfrm>
            <a:off x="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endParaRPr lang="el-GR" altLang="en-US"/>
          </a:p>
        </p:txBody>
      </p:sp>
      <p:sp>
        <p:nvSpPr>
          <p:cNvPr id="5126" name="Rectangle 6">
            <a:extLst>
              <a:ext uri="{FF2B5EF4-FFF2-40B4-BE49-F238E27FC236}">
                <a16:creationId xmlns:a16="http://schemas.microsoft.com/office/drawing/2014/main" id="{1CCAE71E-74AD-C44A-BBE9-3CF95AD71740}"/>
              </a:ext>
            </a:extLst>
          </p:cNvPr>
          <p:cNvSpPr>
            <a:spLocks noGrp="1" noChangeArrowheads="1"/>
          </p:cNvSpPr>
          <p:nvPr>
            <p:ph type="sldNum"/>
          </p:nvPr>
        </p:nvSpPr>
        <p:spPr bwMode="auto">
          <a:xfrm>
            <a:off x="427990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fld id="{0C1E7286-1689-024B-B6AB-513CC3A38663}"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B0466D-7D1B-2348-95D5-6793FEE08DE2}"/>
              </a:ext>
            </a:extLst>
          </p:cNvPr>
          <p:cNvSpPr>
            <a:spLocks noGrp="1" noChangeArrowheads="1"/>
          </p:cNvSpPr>
          <p:nvPr>
            <p:ph type="sldNum"/>
          </p:nvPr>
        </p:nvSpPr>
        <p:spPr>
          <a:ln/>
        </p:spPr>
        <p:txBody>
          <a:bodyPr/>
          <a:lstStyle/>
          <a:p>
            <a:fld id="{69028A27-9E45-FC42-88B6-83B82D0FDF48}" type="slidenum">
              <a:rPr lang="el-GR" altLang="en-US"/>
              <a:pPr/>
              <a:t>1</a:t>
            </a:fld>
            <a:endParaRPr lang="el-GR" altLang="en-US"/>
          </a:p>
        </p:txBody>
      </p:sp>
      <p:sp>
        <p:nvSpPr>
          <p:cNvPr id="64513" name="Text Box 1">
            <a:extLst>
              <a:ext uri="{FF2B5EF4-FFF2-40B4-BE49-F238E27FC236}">
                <a16:creationId xmlns:a16="http://schemas.microsoft.com/office/drawing/2014/main" id="{3A176B4F-1B29-4E41-AB8A-8D976DFB17B4}"/>
              </a:ext>
            </a:extLst>
          </p:cNvPr>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1) MathType Plugin</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2) Math Player (free versions available)</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3) NVDA Reader (free versions available)</a:t>
            </a:r>
          </a:p>
        </p:txBody>
      </p:sp>
      <p:sp>
        <p:nvSpPr>
          <p:cNvPr id="64514" name="Text Box 2">
            <a:extLst>
              <a:ext uri="{FF2B5EF4-FFF2-40B4-BE49-F238E27FC236}">
                <a16:creationId xmlns:a16="http://schemas.microsoft.com/office/drawing/2014/main" id="{8D90CE0C-26A8-754B-B8DA-DDD5C1820201}"/>
              </a:ext>
            </a:extLst>
          </p:cNvPr>
          <p:cNvSpPr txBox="1">
            <a:spLocks noGrp="1" noRot="1" noChangeAspect="1" noChangeArrowheads="1"/>
          </p:cNvSpPr>
          <p:nvPr>
            <p:ph type="sldImg" idx="1"/>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E8DA66CD-0800-C145-BD1F-23B77D0D332E}"/>
              </a:ext>
            </a:extLst>
          </p:cNvPr>
          <p:cNvSpPr>
            <a:spLocks noGrp="1" noChangeArrowheads="1"/>
          </p:cNvSpPr>
          <p:nvPr>
            <p:ph type="sldNum"/>
          </p:nvPr>
        </p:nvSpPr>
        <p:spPr>
          <a:ln/>
        </p:spPr>
        <p:txBody>
          <a:bodyPr/>
          <a:lstStyle/>
          <a:p>
            <a:fld id="{AA6CFA50-96BF-5248-AF9A-956CD9EC6499}" type="slidenum">
              <a:rPr lang="el-GR" altLang="en-US"/>
              <a:pPr/>
              <a:t>10</a:t>
            </a:fld>
            <a:endParaRPr lang="el-GR" altLang="en-US"/>
          </a:p>
        </p:txBody>
      </p:sp>
      <p:sp>
        <p:nvSpPr>
          <p:cNvPr id="80897" name="Text Box 1">
            <a:extLst>
              <a:ext uri="{FF2B5EF4-FFF2-40B4-BE49-F238E27FC236}">
                <a16:creationId xmlns:a16="http://schemas.microsoft.com/office/drawing/2014/main" id="{CACAC899-05B0-E146-94D9-A523EC306F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E37C4781-5468-7B43-8CF6-982733DD01D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80899" name="Text Box 3">
            <a:extLst>
              <a:ext uri="{FF2B5EF4-FFF2-40B4-BE49-F238E27FC236}">
                <a16:creationId xmlns:a16="http://schemas.microsoft.com/office/drawing/2014/main" id="{DEF71A2C-AAA5-E942-B189-B8D57C5072F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DE9494BA-FAE2-7B41-9A85-4FCFE4FE106E}" type="slidenum">
              <a:rPr lang="el-GR" altLang="en-US" sz="1400">
                <a:cs typeface="Arial" panose="020B0604020202020204" pitchFamily="34" charset="0"/>
              </a:rPr>
              <a:pPr>
                <a:lnSpc>
                  <a:spcPct val="100000"/>
                </a:lnSpc>
              </a:pPr>
              <a:t>10</a:t>
            </a:fld>
            <a:endParaRPr lang="el-GR" altLang="en-US" sz="140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47020DB-1976-C44E-9F27-9A6DBF047766}"/>
              </a:ext>
            </a:extLst>
          </p:cNvPr>
          <p:cNvSpPr>
            <a:spLocks noGrp="1" noChangeArrowheads="1"/>
          </p:cNvSpPr>
          <p:nvPr>
            <p:ph type="sldNum"/>
          </p:nvPr>
        </p:nvSpPr>
        <p:spPr>
          <a:ln/>
        </p:spPr>
        <p:txBody>
          <a:bodyPr/>
          <a:lstStyle/>
          <a:p>
            <a:fld id="{EE5B59C4-838B-F546-AEB4-CAAD492F72DE}" type="slidenum">
              <a:rPr lang="el-GR" altLang="en-US"/>
              <a:pPr/>
              <a:t>11</a:t>
            </a:fld>
            <a:endParaRPr lang="el-GR" altLang="en-US"/>
          </a:p>
        </p:txBody>
      </p:sp>
      <p:sp>
        <p:nvSpPr>
          <p:cNvPr id="81921" name="Text Box 1">
            <a:extLst>
              <a:ext uri="{FF2B5EF4-FFF2-40B4-BE49-F238E27FC236}">
                <a16:creationId xmlns:a16="http://schemas.microsoft.com/office/drawing/2014/main" id="{08B04251-29B5-3E4D-ACC4-59D28D127D2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Text Box 2">
            <a:extLst>
              <a:ext uri="{FF2B5EF4-FFF2-40B4-BE49-F238E27FC236}">
                <a16:creationId xmlns:a16="http://schemas.microsoft.com/office/drawing/2014/main" id="{BCB3D32C-95D3-BA46-AC35-DD2651A7B99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Define</a:t>
            </a:r>
            <a:r>
              <a:rPr lang="el-GR" altLang="en-US" b="1">
                <a:latin typeface="Arial" panose="020B0604020202020204" pitchFamily="34" charset="0"/>
              </a:rPr>
              <a:t>:</a:t>
            </a:r>
          </a:p>
          <a:p>
            <a:pPr marL="455613" lvl="1" indent="0" eaLnBrk="1" hangingPunct="1">
              <a:spcBef>
                <a:spcPct val="0"/>
              </a:spcBef>
              <a:buFont typeface="Symbol" pitchFamily="2"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a:latin typeface="Arial" panose="020B0604020202020204" pitchFamily="34" charset="0"/>
              </a:rPr>
              <a:t> Plasticity:</a:t>
            </a:r>
            <a:r>
              <a:rPr lang="el-GR" altLang="en-US">
                <a:latin typeface="Arial" panose="020B0604020202020204" pitchFamily="34" charset="0"/>
              </a:rPr>
              <a:t> the degree to which a developing structure or behavior is modifiable due to experience </a:t>
            </a:r>
          </a:p>
          <a:p>
            <a:pPr marL="455613" lvl="1" indent="0" eaLnBrk="1" hangingPunct="1">
              <a:spcBef>
                <a:spcPct val="0"/>
              </a:spcBef>
              <a:buFont typeface="Symbol" pitchFamily="2"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a:latin typeface="Arial" panose="020B0604020202020204" pitchFamily="34" charset="0"/>
              </a:rPr>
              <a:t> </a:t>
            </a:r>
            <a:r>
              <a:rPr lang="el-GR" altLang="en-US" b="1" u="sng">
                <a:latin typeface="Arial" panose="020B0604020202020204" pitchFamily="34" charset="0"/>
              </a:rPr>
              <a:t>Sensitive period</a:t>
            </a:r>
            <a:r>
              <a:rPr lang="el-GR" altLang="en-US">
                <a:latin typeface="Arial" panose="020B0604020202020204" pitchFamily="34" charset="0"/>
              </a:rPr>
              <a:t> is a specific, but limited, time, usually early in an organism's life, during which the organism is particularly susceptible to environmental influences relating to some particular facet of development. </a:t>
            </a:r>
          </a:p>
          <a:p>
            <a:pPr eaLnBrk="1" hangingPunct="1">
              <a:spcBef>
                <a:spcPct val="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81923" name="Text Box 3">
            <a:extLst>
              <a:ext uri="{FF2B5EF4-FFF2-40B4-BE49-F238E27FC236}">
                <a16:creationId xmlns:a16="http://schemas.microsoft.com/office/drawing/2014/main" id="{917A9AF4-E5B1-454E-BDC6-AF20F08253B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F726BDC4-06E0-8A4A-9A56-ADE333D8CE3B}" type="slidenum">
              <a:rPr lang="el-GR" altLang="en-US" sz="1400">
                <a:cs typeface="Arial" panose="020B0604020202020204" pitchFamily="34" charset="0"/>
              </a:rPr>
              <a:pPr>
                <a:lnSpc>
                  <a:spcPct val="100000"/>
                </a:lnSpc>
              </a:pPr>
              <a:t>11</a:t>
            </a:fld>
            <a:endParaRPr lang="el-GR" altLang="en-US" sz="140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BD0BBA40-4620-9D46-A3DE-A1BAF1AEBCA4}"/>
              </a:ext>
            </a:extLst>
          </p:cNvPr>
          <p:cNvSpPr>
            <a:spLocks noGrp="1" noChangeArrowheads="1"/>
          </p:cNvSpPr>
          <p:nvPr>
            <p:ph type="sldNum"/>
          </p:nvPr>
        </p:nvSpPr>
        <p:spPr>
          <a:ln/>
        </p:spPr>
        <p:txBody>
          <a:bodyPr/>
          <a:lstStyle/>
          <a:p>
            <a:fld id="{64B8EC27-55C4-EB4F-9A05-1000A793C12A}" type="slidenum">
              <a:rPr lang="el-GR" altLang="en-US"/>
              <a:pPr/>
              <a:t>12</a:t>
            </a:fld>
            <a:endParaRPr lang="el-GR" altLang="en-US"/>
          </a:p>
        </p:txBody>
      </p:sp>
      <p:sp>
        <p:nvSpPr>
          <p:cNvPr id="82945" name="Text Box 1">
            <a:extLst>
              <a:ext uri="{FF2B5EF4-FFF2-40B4-BE49-F238E27FC236}">
                <a16:creationId xmlns:a16="http://schemas.microsoft.com/office/drawing/2014/main" id="{6BAC8FB1-EB6E-9041-899C-D9EB905C6B0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4F4C5CB0-FB0A-A64B-8383-BE8B4C0C656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These most basic activities are controlled by a variety of bodily systems. </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Although each of these individual behavioral patterns probably is functioning quite effectively, it takes some time and effort for infants to integrate the separate behaviors. In fact, one of the neonate's major missions is to make its individual behaviors work in harmony, helping it, for example, to sleep through the night.</a:t>
            </a: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82947" name="Text Box 3">
            <a:extLst>
              <a:ext uri="{FF2B5EF4-FFF2-40B4-BE49-F238E27FC236}">
                <a16:creationId xmlns:a16="http://schemas.microsoft.com/office/drawing/2014/main" id="{61893639-2B75-FB46-A938-3A8E0633F24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0EDAFCA6-57B9-464B-A974-5F6855D5401E}" type="slidenum">
              <a:rPr lang="el-GR" altLang="en-US" sz="1400">
                <a:cs typeface="Arial" panose="020B0604020202020204" pitchFamily="34" charset="0"/>
              </a:rPr>
              <a:pPr>
                <a:lnSpc>
                  <a:spcPct val="100000"/>
                </a:lnSpc>
              </a:pPr>
              <a:t>12</a:t>
            </a:fld>
            <a:endParaRPr lang="el-GR" altLang="en-US" sz="140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2694E308-E5EA-4A4D-A98A-92232B960A96}"/>
              </a:ext>
            </a:extLst>
          </p:cNvPr>
          <p:cNvSpPr>
            <a:spLocks noGrp="1" noChangeArrowheads="1"/>
          </p:cNvSpPr>
          <p:nvPr>
            <p:ph type="sldNum"/>
          </p:nvPr>
        </p:nvSpPr>
        <p:spPr>
          <a:ln/>
        </p:spPr>
        <p:txBody>
          <a:bodyPr/>
          <a:lstStyle/>
          <a:p>
            <a:fld id="{4B69C790-32BA-8543-9F0C-CE88564A36B1}" type="slidenum">
              <a:rPr lang="el-GR" altLang="en-US"/>
              <a:pPr/>
              <a:t>17</a:t>
            </a:fld>
            <a:endParaRPr lang="el-GR" altLang="en-US"/>
          </a:p>
        </p:txBody>
      </p:sp>
      <p:sp>
        <p:nvSpPr>
          <p:cNvPr id="88065" name="Text Box 1">
            <a:extLst>
              <a:ext uri="{FF2B5EF4-FFF2-40B4-BE49-F238E27FC236}">
                <a16:creationId xmlns:a16="http://schemas.microsoft.com/office/drawing/2014/main" id="{859AA110-091C-934F-8A1F-0374AE2FD44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A487737C-216A-394F-8BD8-8D9CED0131A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By 1 year need about 15 hours sleep</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Cyclic pattern: During periods of sleep, infants’ heart rates increase and become irregular, their blood pressure rises, and they begin to breathe more rapidly</a:t>
            </a: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88067" name="Text Box 3">
            <a:extLst>
              <a:ext uri="{FF2B5EF4-FFF2-40B4-BE49-F238E27FC236}">
                <a16:creationId xmlns:a16="http://schemas.microsoft.com/office/drawing/2014/main" id="{E3E8800F-1BDC-5E45-A5DB-FA5FCD41B51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B82982D3-5302-5941-8FD2-34DCE5F5F2ED}" type="slidenum">
              <a:rPr lang="el-GR" altLang="en-US" sz="1400">
                <a:cs typeface="Arial" panose="020B0604020202020204" pitchFamily="34" charset="0"/>
              </a:rPr>
              <a:pPr>
                <a:lnSpc>
                  <a:spcPct val="100000"/>
                </a:lnSpc>
              </a:pPr>
              <a:t>17</a:t>
            </a:fld>
            <a:endParaRPr lang="el-GR" altLang="en-US" sz="140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EC40F85-3506-D54A-BE66-5FC15B59B2F2}"/>
              </a:ext>
            </a:extLst>
          </p:cNvPr>
          <p:cNvSpPr>
            <a:spLocks noGrp="1" noChangeArrowheads="1"/>
          </p:cNvSpPr>
          <p:nvPr>
            <p:ph type="sldNum"/>
          </p:nvPr>
        </p:nvSpPr>
        <p:spPr>
          <a:ln/>
        </p:spPr>
        <p:txBody>
          <a:bodyPr/>
          <a:lstStyle/>
          <a:p>
            <a:fld id="{46148BDA-9FF4-BE4F-A5B6-BC2FCBA0E2F8}" type="slidenum">
              <a:rPr lang="el-GR" altLang="en-US"/>
              <a:pPr/>
              <a:t>18</a:t>
            </a:fld>
            <a:endParaRPr lang="el-GR" altLang="en-US"/>
          </a:p>
        </p:txBody>
      </p:sp>
      <p:sp>
        <p:nvSpPr>
          <p:cNvPr id="89089" name="Text Box 1">
            <a:extLst>
              <a:ext uri="{FF2B5EF4-FFF2-40B4-BE49-F238E27FC236}">
                <a16:creationId xmlns:a16="http://schemas.microsoft.com/office/drawing/2014/main" id="{7647E3AE-3F67-D84A-82A7-6CB27C59387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a:extLst>
              <a:ext uri="{FF2B5EF4-FFF2-40B4-BE49-F238E27FC236}">
                <a16:creationId xmlns:a16="http://schemas.microsoft.com/office/drawing/2014/main" id="{4A16BE69-2595-8144-A39A-E342B27E4A5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Sometimes, although not always, their closed eyes begin to move in a back-and-forth pattern, as if they were viewing an action-packed scene. This period of active sleep is similar, although not identical, to the </a:t>
            </a:r>
            <a:r>
              <a:rPr lang="el-GR" altLang="en-US" b="1" u="sng">
                <a:latin typeface="Arial" panose="020B0604020202020204" pitchFamily="34" charset="0"/>
              </a:rPr>
              <a:t>rapid eye movement,</a:t>
            </a:r>
            <a:r>
              <a:rPr lang="el-GR" altLang="en-US" u="sng">
                <a:latin typeface="Arial" panose="020B0604020202020204" pitchFamily="34" charset="0"/>
              </a:rPr>
              <a:t> or </a:t>
            </a:r>
            <a:r>
              <a:rPr lang="el-GR" altLang="en-US" b="1" u="sng">
                <a:latin typeface="Arial" panose="020B0604020202020204" pitchFamily="34" charset="0"/>
              </a:rPr>
              <a:t>REM,</a:t>
            </a:r>
            <a:r>
              <a:rPr lang="el-GR" altLang="en-US" u="sng">
                <a:latin typeface="Arial" panose="020B0604020202020204" pitchFamily="34" charset="0"/>
              </a:rPr>
              <a:t> </a:t>
            </a:r>
            <a:r>
              <a:rPr lang="el-GR" altLang="en-US" b="1" u="sng">
                <a:latin typeface="Arial" panose="020B0604020202020204" pitchFamily="34" charset="0"/>
              </a:rPr>
              <a:t>sleep</a:t>
            </a:r>
            <a:r>
              <a:rPr lang="el-GR" altLang="en-US" b="1">
                <a:latin typeface="Arial" panose="020B0604020202020204" pitchFamily="34" charset="0"/>
              </a:rPr>
              <a:t>,</a:t>
            </a:r>
            <a:r>
              <a:rPr lang="el-GR" altLang="en-US">
                <a:latin typeface="Arial" panose="020B0604020202020204" pitchFamily="34" charset="0"/>
              </a:rPr>
              <a:t> that is found in older children and adults and is associated with dreaming.</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At first, this active, REM-like sleep takes up around one-half of an infant's sleep, compared with just 20 percent of an adult's sleep (see Figure 4-6). However, the quantity of active sleep quickly declines, and by the age of 6 months, amounts to just one-third of total sleep time.</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Some researchers think it provides a means for the brain to stimulate itself—a process called </a:t>
            </a:r>
            <a:r>
              <a:rPr lang="el-GR" altLang="en-US" i="1">
                <a:latin typeface="Arial" panose="020B0604020202020204" pitchFamily="34" charset="0"/>
              </a:rPr>
              <a:t>autostimulation.</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Stimulation of the nervous system would be particularly important in infants, who spend so much time sleeping and relatively little in alert states.</a:t>
            </a: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89091" name="Text Box 3">
            <a:extLst>
              <a:ext uri="{FF2B5EF4-FFF2-40B4-BE49-F238E27FC236}">
                <a16:creationId xmlns:a16="http://schemas.microsoft.com/office/drawing/2014/main" id="{ED678E3A-E4EF-E647-84D4-C2F5A2B2EC9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87857A50-B4B1-F444-84D0-3053F992F86D}" type="slidenum">
              <a:rPr lang="el-GR" altLang="en-US" sz="1400">
                <a:cs typeface="Arial" panose="020B0604020202020204" pitchFamily="34" charset="0"/>
              </a:rPr>
              <a:pPr>
                <a:lnSpc>
                  <a:spcPct val="100000"/>
                </a:lnSpc>
              </a:pPr>
              <a:t>18</a:t>
            </a:fld>
            <a:endParaRPr lang="el-GR" altLang="en-US" sz="140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E6B2132C-A873-E54B-98C5-9F319090E2A9}"/>
              </a:ext>
            </a:extLst>
          </p:cNvPr>
          <p:cNvSpPr>
            <a:spLocks noGrp="1" noChangeArrowheads="1"/>
          </p:cNvSpPr>
          <p:nvPr>
            <p:ph type="sldNum"/>
          </p:nvPr>
        </p:nvSpPr>
        <p:spPr>
          <a:ln/>
        </p:spPr>
        <p:txBody>
          <a:bodyPr/>
          <a:lstStyle/>
          <a:p>
            <a:fld id="{6EC48A54-F09F-AA45-BE38-8F42F30FC479}" type="slidenum">
              <a:rPr lang="el-GR" altLang="en-US"/>
              <a:pPr/>
              <a:t>19</a:t>
            </a:fld>
            <a:endParaRPr lang="el-GR" altLang="en-US"/>
          </a:p>
        </p:txBody>
      </p:sp>
      <p:sp>
        <p:nvSpPr>
          <p:cNvPr id="90113" name="Text Box 1">
            <a:extLst>
              <a:ext uri="{FF2B5EF4-FFF2-40B4-BE49-F238E27FC236}">
                <a16:creationId xmlns:a16="http://schemas.microsoft.com/office/drawing/2014/main" id="{0C10F368-EA29-2F4C-9902-F28708828A0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Text Box 2">
            <a:extLst>
              <a:ext uri="{FF2B5EF4-FFF2-40B4-BE49-F238E27FC236}">
                <a16:creationId xmlns:a16="http://schemas.microsoft.com/office/drawing/2014/main" id="{97E13582-8015-0B4F-96EF-60C01B0D88E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marL="169863" indent="-169863" eaLnBrk="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dirty="0" err="1">
                <a:latin typeface="Arial" panose="020B0604020202020204" pitchFamily="34" charset="0"/>
              </a:rPr>
              <a:t>Rapid</a:t>
            </a:r>
            <a:r>
              <a:rPr lang="el-GR" altLang="en-US" dirty="0">
                <a:latin typeface="Arial" panose="020B0604020202020204" pitchFamily="34" charset="0"/>
              </a:rPr>
              <a:t> </a:t>
            </a:r>
            <a:r>
              <a:rPr lang="el-GR" altLang="en-US" dirty="0" err="1">
                <a:latin typeface="Arial" panose="020B0604020202020204" pitchFamily="34" charset="0"/>
              </a:rPr>
              <a:t>eye</a:t>
            </a:r>
            <a:r>
              <a:rPr lang="el-GR" altLang="en-US" dirty="0">
                <a:latin typeface="Arial" panose="020B0604020202020204" pitchFamily="34" charset="0"/>
              </a:rPr>
              <a:t> </a:t>
            </a:r>
            <a:r>
              <a:rPr lang="el-GR" altLang="en-US" dirty="0" err="1">
                <a:latin typeface="Arial" panose="020B0604020202020204" pitchFamily="34" charset="0"/>
              </a:rPr>
              <a:t>movement</a:t>
            </a:r>
            <a:r>
              <a:rPr lang="el-GR" altLang="en-US" dirty="0">
                <a:latin typeface="Arial" panose="020B0604020202020204" pitchFamily="34" charset="0"/>
              </a:rPr>
              <a:t> (REM) </a:t>
            </a:r>
            <a:r>
              <a:rPr lang="el-GR" altLang="en-US" dirty="0" err="1">
                <a:latin typeface="Arial" panose="020B0604020202020204" pitchFamily="34" charset="0"/>
              </a:rPr>
              <a:t>sleep</a:t>
            </a:r>
            <a:r>
              <a:rPr lang="el-GR" altLang="en-US" dirty="0">
                <a:latin typeface="Arial" panose="020B0604020202020204" pitchFamily="34" charset="0"/>
              </a:rPr>
              <a:t>: </a:t>
            </a:r>
            <a:r>
              <a:rPr lang="el-GR" altLang="en-US" dirty="0" err="1">
                <a:latin typeface="Arial" panose="020B0604020202020204" pitchFamily="34" charset="0"/>
              </a:rPr>
              <a:t>Period</a:t>
            </a:r>
            <a:r>
              <a:rPr lang="el-GR" altLang="en-US" dirty="0">
                <a:latin typeface="Arial" panose="020B0604020202020204" pitchFamily="34" charset="0"/>
              </a:rPr>
              <a:t> of </a:t>
            </a:r>
            <a:r>
              <a:rPr lang="el-GR" altLang="en-US" dirty="0" err="1">
                <a:latin typeface="Arial" panose="020B0604020202020204" pitchFamily="34" charset="0"/>
              </a:rPr>
              <a:t>sleep</a:t>
            </a:r>
            <a:r>
              <a:rPr lang="el-GR" altLang="en-US" dirty="0">
                <a:latin typeface="Arial" panose="020B0604020202020204" pitchFamily="34" charset="0"/>
              </a:rPr>
              <a:t> </a:t>
            </a:r>
            <a:r>
              <a:rPr lang="el-GR" altLang="en-US" dirty="0" err="1">
                <a:latin typeface="Arial" panose="020B0604020202020204" pitchFamily="34" charset="0"/>
              </a:rPr>
              <a:t>that</a:t>
            </a:r>
            <a:r>
              <a:rPr lang="el-GR" altLang="en-US" dirty="0">
                <a:latin typeface="Arial" panose="020B0604020202020204" pitchFamily="34" charset="0"/>
              </a:rPr>
              <a:t> </a:t>
            </a:r>
            <a:r>
              <a:rPr lang="el-GR" altLang="en-US" dirty="0" err="1">
                <a:latin typeface="Arial" panose="020B0604020202020204" pitchFamily="34" charset="0"/>
              </a:rPr>
              <a:t>is</a:t>
            </a:r>
            <a:r>
              <a:rPr lang="el-GR" altLang="en-US" dirty="0">
                <a:latin typeface="Arial" panose="020B0604020202020204" pitchFamily="34" charset="0"/>
              </a:rPr>
              <a:t> </a:t>
            </a:r>
            <a:r>
              <a:rPr lang="el-GR" altLang="en-US" dirty="0" err="1">
                <a:latin typeface="Arial" panose="020B0604020202020204" pitchFamily="34" charset="0"/>
              </a:rPr>
              <a:t>found</a:t>
            </a:r>
            <a:r>
              <a:rPr lang="el-GR" altLang="en-US" dirty="0">
                <a:latin typeface="Arial" panose="020B0604020202020204" pitchFamily="34" charset="0"/>
              </a:rPr>
              <a:t> in </a:t>
            </a:r>
            <a:r>
              <a:rPr lang="el-GR" altLang="en-US" dirty="0" err="1">
                <a:latin typeface="Arial" panose="020B0604020202020204" pitchFamily="34" charset="0"/>
              </a:rPr>
              <a:t>older</a:t>
            </a:r>
            <a:r>
              <a:rPr lang="el-GR" altLang="en-US" dirty="0">
                <a:latin typeface="Arial" panose="020B0604020202020204" pitchFamily="34" charset="0"/>
              </a:rPr>
              <a:t> </a:t>
            </a:r>
            <a:r>
              <a:rPr lang="el-GR" altLang="en-US" dirty="0" err="1">
                <a:latin typeface="Arial" panose="020B0604020202020204" pitchFamily="34" charset="0"/>
              </a:rPr>
              <a:t>children</a:t>
            </a:r>
            <a:r>
              <a:rPr lang="el-GR" altLang="en-US" dirty="0">
                <a:latin typeface="Arial" panose="020B0604020202020204" pitchFamily="34" charset="0"/>
              </a:rPr>
              <a:t> and </a:t>
            </a:r>
            <a:r>
              <a:rPr lang="el-GR" altLang="en-US" dirty="0" err="1">
                <a:latin typeface="Arial" panose="020B0604020202020204" pitchFamily="34" charset="0"/>
              </a:rPr>
              <a:t>adults</a:t>
            </a:r>
            <a:r>
              <a:rPr lang="el-GR" altLang="en-US" dirty="0">
                <a:latin typeface="Arial" panose="020B0604020202020204" pitchFamily="34" charset="0"/>
              </a:rPr>
              <a:t> and </a:t>
            </a:r>
            <a:r>
              <a:rPr lang="el-GR" altLang="en-US" dirty="0" err="1">
                <a:latin typeface="Arial" panose="020B0604020202020204" pitchFamily="34" charset="0"/>
              </a:rPr>
              <a:t>is</a:t>
            </a:r>
            <a:r>
              <a:rPr lang="el-GR" altLang="en-US" dirty="0">
                <a:latin typeface="Arial" panose="020B0604020202020204" pitchFamily="34" charset="0"/>
              </a:rPr>
              <a:t> </a:t>
            </a:r>
            <a:r>
              <a:rPr lang="el-GR" altLang="en-US" dirty="0" err="1">
                <a:latin typeface="Arial" panose="020B0604020202020204" pitchFamily="34" charset="0"/>
              </a:rPr>
              <a:t>associated</a:t>
            </a:r>
            <a:r>
              <a:rPr lang="el-GR" altLang="en-US" dirty="0">
                <a:latin typeface="Arial" panose="020B0604020202020204" pitchFamily="34" charset="0"/>
              </a:rPr>
              <a:t> </a:t>
            </a:r>
            <a:r>
              <a:rPr lang="el-GR" altLang="en-US" dirty="0" err="1">
                <a:latin typeface="Arial" panose="020B0604020202020204" pitchFamily="34" charset="0"/>
              </a:rPr>
              <a:t>with</a:t>
            </a:r>
            <a:r>
              <a:rPr lang="el-GR" altLang="en-US" dirty="0">
                <a:latin typeface="Arial" panose="020B0604020202020204" pitchFamily="34" charset="0"/>
              </a:rPr>
              <a:t> </a:t>
            </a:r>
            <a:r>
              <a:rPr lang="el-GR" altLang="en-US" dirty="0" err="1">
                <a:latin typeface="Arial" panose="020B0604020202020204" pitchFamily="34" charset="0"/>
              </a:rPr>
              <a:t>dreaming</a:t>
            </a:r>
            <a:endParaRPr lang="el-GR" altLang="en-US" dirty="0">
              <a:latin typeface="Arial" panose="020B0604020202020204" pitchFamily="34" charset="0"/>
            </a:endParaRPr>
          </a:p>
          <a:p>
            <a:pPr marL="169863" indent="-169863" eaLnBrk="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dirty="0" err="1">
                <a:latin typeface="Arial" panose="020B0604020202020204" pitchFamily="34" charset="0"/>
              </a:rPr>
              <a:t>As</a:t>
            </a:r>
            <a:r>
              <a:rPr lang="el-GR" altLang="en-US" dirty="0">
                <a:latin typeface="Arial" panose="020B0604020202020204" pitchFamily="34" charset="0"/>
              </a:rPr>
              <a:t> </a:t>
            </a:r>
            <a:r>
              <a:rPr lang="el-GR" altLang="en-US" dirty="0" err="1">
                <a:latin typeface="Arial" panose="020B0604020202020204" pitchFamily="34" charset="0"/>
              </a:rPr>
              <a:t>we</a:t>
            </a:r>
            <a:r>
              <a:rPr lang="el-GR" altLang="en-US" dirty="0">
                <a:latin typeface="Arial" panose="020B0604020202020204" pitchFamily="34" charset="0"/>
              </a:rPr>
              <a:t> </a:t>
            </a:r>
            <a:r>
              <a:rPr lang="el-GR" altLang="en-US" dirty="0" err="1">
                <a:latin typeface="Arial" panose="020B0604020202020204" pitchFamily="34" charset="0"/>
              </a:rPr>
              <a:t>age</a:t>
            </a:r>
            <a:r>
              <a:rPr lang="el-GR" altLang="en-US" dirty="0">
                <a:latin typeface="Arial" panose="020B0604020202020204" pitchFamily="34" charset="0"/>
              </a:rPr>
              <a:t>, the </a:t>
            </a:r>
            <a:r>
              <a:rPr lang="el-GR" altLang="en-US" dirty="0" err="1">
                <a:latin typeface="Arial" panose="020B0604020202020204" pitchFamily="34" charset="0"/>
              </a:rPr>
              <a:t>proportion</a:t>
            </a:r>
            <a:r>
              <a:rPr lang="el-GR" altLang="en-US" dirty="0">
                <a:latin typeface="Arial" panose="020B0604020202020204" pitchFamily="34" charset="0"/>
              </a:rPr>
              <a:t> of REM </a:t>
            </a:r>
            <a:r>
              <a:rPr lang="el-GR" altLang="en-US" dirty="0" err="1">
                <a:latin typeface="Arial" panose="020B0604020202020204" pitchFamily="34" charset="0"/>
              </a:rPr>
              <a:t>sleep</a:t>
            </a:r>
            <a:r>
              <a:rPr lang="el-GR" altLang="en-US" dirty="0">
                <a:latin typeface="Arial" panose="020B0604020202020204" pitchFamily="34" charset="0"/>
              </a:rPr>
              <a:t> </a:t>
            </a:r>
            <a:r>
              <a:rPr lang="el-GR" altLang="en-US" dirty="0" err="1">
                <a:latin typeface="Arial" panose="020B0604020202020204" pitchFamily="34" charset="0"/>
              </a:rPr>
              <a:t>increases</a:t>
            </a:r>
            <a:r>
              <a:rPr lang="el-GR" altLang="en-US" dirty="0">
                <a:latin typeface="Arial" panose="020B0604020202020204" pitchFamily="34" charset="0"/>
              </a:rPr>
              <a:t> </a:t>
            </a:r>
            <a:r>
              <a:rPr lang="el-GR" altLang="en-US" dirty="0" err="1">
                <a:latin typeface="Arial" panose="020B0604020202020204" pitchFamily="34" charset="0"/>
              </a:rPr>
              <a:t>as</a:t>
            </a:r>
            <a:r>
              <a:rPr lang="el-GR" altLang="en-US" dirty="0">
                <a:latin typeface="Arial" panose="020B0604020202020204" pitchFamily="34" charset="0"/>
              </a:rPr>
              <a:t> the </a:t>
            </a:r>
            <a:r>
              <a:rPr lang="el-GR" altLang="en-US" dirty="0" err="1">
                <a:latin typeface="Arial" panose="020B0604020202020204" pitchFamily="34" charset="0"/>
              </a:rPr>
              <a:t>proportion</a:t>
            </a:r>
            <a:r>
              <a:rPr lang="el-GR" altLang="en-US" dirty="0">
                <a:latin typeface="Arial" panose="020B0604020202020204" pitchFamily="34" charset="0"/>
              </a:rPr>
              <a:t> of non-REM </a:t>
            </a:r>
            <a:r>
              <a:rPr lang="el-GR" altLang="en-US" dirty="0" err="1">
                <a:latin typeface="Arial" panose="020B0604020202020204" pitchFamily="34" charset="0"/>
              </a:rPr>
              <a:t>sleep</a:t>
            </a:r>
            <a:r>
              <a:rPr lang="el-GR" altLang="en-US" dirty="0">
                <a:latin typeface="Arial" panose="020B0604020202020204" pitchFamily="34" charset="0"/>
              </a:rPr>
              <a:t> </a:t>
            </a:r>
            <a:r>
              <a:rPr lang="el-GR" altLang="en-US" dirty="0" err="1">
                <a:latin typeface="Arial" panose="020B0604020202020204" pitchFamily="34" charset="0"/>
              </a:rPr>
              <a:t>declines</a:t>
            </a:r>
            <a:r>
              <a:rPr lang="el-GR" altLang="en-US" dirty="0">
                <a:latin typeface="Arial" panose="020B0604020202020204" pitchFamily="34" charset="0"/>
              </a:rPr>
              <a:t>. In </a:t>
            </a:r>
            <a:r>
              <a:rPr lang="el-GR" altLang="en-US" dirty="0" err="1">
                <a:latin typeface="Arial" panose="020B0604020202020204" pitchFamily="34" charset="0"/>
              </a:rPr>
              <a:t>addition</a:t>
            </a:r>
            <a:r>
              <a:rPr lang="el-GR" altLang="en-US" dirty="0">
                <a:latin typeface="Arial" panose="020B0604020202020204" pitchFamily="34" charset="0"/>
              </a:rPr>
              <a:t>, the </a:t>
            </a:r>
            <a:r>
              <a:rPr lang="el-GR" altLang="en-US" dirty="0" err="1">
                <a:latin typeface="Arial" panose="020B0604020202020204" pitchFamily="34" charset="0"/>
              </a:rPr>
              <a:t>total</a:t>
            </a:r>
            <a:r>
              <a:rPr lang="el-GR" altLang="en-US" dirty="0">
                <a:latin typeface="Arial" panose="020B0604020202020204" pitchFamily="34" charset="0"/>
              </a:rPr>
              <a:t> </a:t>
            </a:r>
            <a:r>
              <a:rPr lang="el-GR" altLang="en-US" dirty="0" err="1">
                <a:latin typeface="Arial" panose="020B0604020202020204" pitchFamily="34" charset="0"/>
              </a:rPr>
              <a:t>amount</a:t>
            </a:r>
            <a:r>
              <a:rPr lang="el-GR" altLang="en-US" dirty="0">
                <a:latin typeface="Arial" panose="020B0604020202020204" pitchFamily="34" charset="0"/>
              </a:rPr>
              <a:t> of </a:t>
            </a:r>
            <a:r>
              <a:rPr lang="el-GR" altLang="en-US" dirty="0" err="1">
                <a:latin typeface="Arial" panose="020B0604020202020204" pitchFamily="34" charset="0"/>
              </a:rPr>
              <a:t>sleep</a:t>
            </a:r>
            <a:r>
              <a:rPr lang="el-GR" altLang="en-US" dirty="0">
                <a:latin typeface="Arial" panose="020B0604020202020204" pitchFamily="34" charset="0"/>
              </a:rPr>
              <a:t> </a:t>
            </a:r>
            <a:r>
              <a:rPr lang="el-GR" altLang="en-US" dirty="0" err="1">
                <a:latin typeface="Arial" panose="020B0604020202020204" pitchFamily="34" charset="0"/>
              </a:rPr>
              <a:t>falls</a:t>
            </a:r>
            <a:r>
              <a:rPr lang="el-GR" altLang="en-US" dirty="0">
                <a:latin typeface="Arial" panose="020B0604020202020204" pitchFamily="34" charset="0"/>
              </a:rPr>
              <a:t> </a:t>
            </a:r>
            <a:r>
              <a:rPr lang="el-GR" altLang="en-US" dirty="0" err="1">
                <a:latin typeface="Arial" panose="020B0604020202020204" pitchFamily="34" charset="0"/>
              </a:rPr>
              <a:t>as</a:t>
            </a:r>
            <a:r>
              <a:rPr lang="el-GR" altLang="en-US" dirty="0">
                <a:latin typeface="Arial" panose="020B0604020202020204" pitchFamily="34" charset="0"/>
              </a:rPr>
              <a:t> </a:t>
            </a:r>
            <a:r>
              <a:rPr lang="el-GR" altLang="en-US" dirty="0" err="1">
                <a:latin typeface="Arial" panose="020B0604020202020204" pitchFamily="34" charset="0"/>
              </a:rPr>
              <a:t>we</a:t>
            </a:r>
            <a:r>
              <a:rPr lang="el-GR" altLang="en-US" dirty="0">
                <a:latin typeface="Arial" panose="020B0604020202020204" pitchFamily="34" charset="0"/>
              </a:rPr>
              <a:t> </a:t>
            </a:r>
            <a:r>
              <a:rPr lang="el-GR" altLang="en-US" dirty="0" err="1">
                <a:latin typeface="Arial" panose="020B0604020202020204" pitchFamily="34" charset="0"/>
              </a:rPr>
              <a:t>get</a:t>
            </a:r>
            <a:r>
              <a:rPr lang="el-GR" altLang="en-US" dirty="0">
                <a:latin typeface="Arial" panose="020B0604020202020204" pitchFamily="34" charset="0"/>
              </a:rPr>
              <a:t> </a:t>
            </a:r>
            <a:r>
              <a:rPr lang="el-GR" altLang="en-US" dirty="0" err="1">
                <a:latin typeface="Arial" panose="020B0604020202020204" pitchFamily="34" charset="0"/>
              </a:rPr>
              <a:t>older</a:t>
            </a:r>
            <a:r>
              <a:rPr lang="el-GR" altLang="en-US" dirty="0">
                <a:latin typeface="Arial" panose="020B0604020202020204" pitchFamily="34" charset="0"/>
              </a:rPr>
              <a:t>. (</a:t>
            </a:r>
            <a:r>
              <a:rPr lang="el-GR" altLang="en-US" dirty="0" err="1">
                <a:latin typeface="Arial" panose="020B0604020202020204" pitchFamily="34" charset="0"/>
              </a:rPr>
              <a:t>Source</a:t>
            </a:r>
            <a:r>
              <a:rPr lang="el-GR" altLang="en-US" dirty="0">
                <a:latin typeface="Arial" panose="020B0604020202020204" pitchFamily="34" charset="0"/>
              </a:rPr>
              <a:t>: </a:t>
            </a:r>
            <a:r>
              <a:rPr lang="el-GR" altLang="en-US" dirty="0" err="1">
                <a:latin typeface="Arial" panose="020B0604020202020204" pitchFamily="34" charset="0"/>
              </a:rPr>
              <a:t>Based</a:t>
            </a:r>
            <a:r>
              <a:rPr lang="el-GR" altLang="en-US" dirty="0">
                <a:latin typeface="Arial" panose="020B0604020202020204" pitchFamily="34" charset="0"/>
              </a:rPr>
              <a:t> on </a:t>
            </a:r>
            <a:r>
              <a:rPr lang="el-GR" altLang="en-US" dirty="0" err="1">
                <a:latin typeface="Arial" panose="020B0604020202020204" pitchFamily="34" charset="0"/>
              </a:rPr>
              <a:t>Roffwarg</a:t>
            </a:r>
            <a:r>
              <a:rPr lang="el-GR" altLang="en-US" dirty="0">
                <a:latin typeface="Arial" panose="020B0604020202020204" pitchFamily="34" charset="0"/>
              </a:rPr>
              <a:t>, </a:t>
            </a:r>
            <a:r>
              <a:rPr lang="el-GR" altLang="en-US" dirty="0" err="1">
                <a:latin typeface="Arial" panose="020B0604020202020204" pitchFamily="34" charset="0"/>
              </a:rPr>
              <a:t>Muzio</a:t>
            </a:r>
            <a:r>
              <a:rPr lang="el-GR" altLang="en-US" dirty="0">
                <a:latin typeface="Arial" panose="020B0604020202020204" pitchFamily="34" charset="0"/>
              </a:rPr>
              <a:t>, &amp; </a:t>
            </a:r>
            <a:r>
              <a:rPr lang="el-GR" altLang="en-US" dirty="0" err="1">
                <a:latin typeface="Arial" panose="020B0604020202020204" pitchFamily="34" charset="0"/>
              </a:rPr>
              <a:t>Dement</a:t>
            </a:r>
            <a:r>
              <a:rPr lang="el-GR" altLang="en-US" dirty="0">
                <a:latin typeface="Arial" panose="020B0604020202020204" pitchFamily="34" charset="0"/>
              </a:rPr>
              <a:t>, 1966.)</a:t>
            </a:r>
          </a:p>
          <a:p>
            <a:pPr marL="169863" indent="-169863" eaLnBrk="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endParaRPr>
          </a:p>
        </p:txBody>
      </p:sp>
      <p:sp>
        <p:nvSpPr>
          <p:cNvPr id="90115" name="Text Box 3">
            <a:extLst>
              <a:ext uri="{FF2B5EF4-FFF2-40B4-BE49-F238E27FC236}">
                <a16:creationId xmlns:a16="http://schemas.microsoft.com/office/drawing/2014/main" id="{5F2A7FBE-3AEF-2649-9C39-4DBB122A813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AEAE9C4D-B1B8-834C-8447-D494868FE405}" type="slidenum">
              <a:rPr lang="el-GR" altLang="en-US" sz="1400">
                <a:cs typeface="Arial" panose="020B0604020202020204" pitchFamily="34" charset="0"/>
              </a:rPr>
              <a:pPr>
                <a:lnSpc>
                  <a:spcPct val="100000"/>
                </a:lnSpc>
              </a:pPr>
              <a:t>19</a:t>
            </a:fld>
            <a:endParaRPr lang="el-GR" altLang="en-US" sz="140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7F7C5E1C-D195-0345-B800-D9F068DD0CDA}"/>
              </a:ext>
            </a:extLst>
          </p:cNvPr>
          <p:cNvSpPr>
            <a:spLocks noGrp="1" noChangeArrowheads="1"/>
          </p:cNvSpPr>
          <p:nvPr>
            <p:ph type="sldNum"/>
          </p:nvPr>
        </p:nvSpPr>
        <p:spPr>
          <a:ln/>
        </p:spPr>
        <p:txBody>
          <a:bodyPr/>
          <a:lstStyle/>
          <a:p>
            <a:fld id="{38D5A722-EA06-E043-8FA5-071B185A1911}" type="slidenum">
              <a:rPr lang="el-GR" altLang="en-US"/>
              <a:pPr/>
              <a:t>21</a:t>
            </a:fld>
            <a:endParaRPr lang="el-GR" altLang="en-US"/>
          </a:p>
        </p:txBody>
      </p:sp>
      <p:sp>
        <p:nvSpPr>
          <p:cNvPr id="91137" name="Text Box 1">
            <a:extLst>
              <a:ext uri="{FF2B5EF4-FFF2-40B4-BE49-F238E27FC236}">
                <a16:creationId xmlns:a16="http://schemas.microsoft.com/office/drawing/2014/main" id="{9A2A59C6-3538-B347-8BFE-0ECF2283AC2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3BF7A284-0064-514C-95FD-B81CF387D23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91139" name="Text Box 3">
            <a:extLst>
              <a:ext uri="{FF2B5EF4-FFF2-40B4-BE49-F238E27FC236}">
                <a16:creationId xmlns:a16="http://schemas.microsoft.com/office/drawing/2014/main" id="{3CD44D55-31C9-5943-852D-95DFAA70B12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F95FFB1D-850D-7D41-9648-8D876248D09F}" type="slidenum">
              <a:rPr lang="el-GR" altLang="en-US" sz="1400">
                <a:cs typeface="Arial" panose="020B0604020202020204" pitchFamily="34" charset="0"/>
              </a:rPr>
              <a:pPr>
                <a:lnSpc>
                  <a:spcPct val="100000"/>
                </a:lnSpc>
              </a:pPr>
              <a:t>21</a:t>
            </a:fld>
            <a:endParaRPr lang="el-GR" altLang="en-US" sz="140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525751B-10F2-AF48-BA8D-86CA67B2454E}"/>
              </a:ext>
            </a:extLst>
          </p:cNvPr>
          <p:cNvSpPr>
            <a:spLocks noGrp="1" noChangeArrowheads="1"/>
          </p:cNvSpPr>
          <p:nvPr>
            <p:ph type="sldNum"/>
          </p:nvPr>
        </p:nvSpPr>
        <p:spPr>
          <a:ln/>
        </p:spPr>
        <p:txBody>
          <a:bodyPr/>
          <a:lstStyle/>
          <a:p>
            <a:fld id="{3D3CBE02-7311-5246-A2AC-4BCB9C5E172B}" type="slidenum">
              <a:rPr lang="el-GR" altLang="en-US"/>
              <a:pPr/>
              <a:t>22</a:t>
            </a:fld>
            <a:endParaRPr lang="el-GR" altLang="en-US"/>
          </a:p>
        </p:txBody>
      </p:sp>
      <p:sp>
        <p:nvSpPr>
          <p:cNvPr id="92161" name="Text Box 1">
            <a:extLst>
              <a:ext uri="{FF2B5EF4-FFF2-40B4-BE49-F238E27FC236}">
                <a16:creationId xmlns:a16="http://schemas.microsoft.com/office/drawing/2014/main" id="{2DDDC913-6146-EB45-AC08-4B57F93C1D0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Text Box 2">
            <a:extLst>
              <a:ext uri="{FF2B5EF4-FFF2-40B4-BE49-F238E27FC236}">
                <a16:creationId xmlns:a16="http://schemas.microsoft.com/office/drawing/2014/main" id="{501DFB9D-B2B6-7D40-83F2-77ACA063570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In the United States, SIDS rates have dropped dramatically as parents have become more informed and put babies to sleep on their backs instead of their stomachs.</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(Source: American SIDS Institute, based on data from the Center for Disease Control and the National Center for Health Statistics, 2004.)</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92163" name="Text Box 3">
            <a:extLst>
              <a:ext uri="{FF2B5EF4-FFF2-40B4-BE49-F238E27FC236}">
                <a16:creationId xmlns:a16="http://schemas.microsoft.com/office/drawing/2014/main" id="{8F5F00A5-8995-2642-B78B-C4676346EB7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CFC5FDF0-87CD-FD47-B1F3-B7A743502ACC}" type="slidenum">
              <a:rPr lang="el-GR" altLang="en-US" sz="1400">
                <a:cs typeface="Arial" panose="020B0604020202020204" pitchFamily="34" charset="0"/>
              </a:rPr>
              <a:pPr>
                <a:lnSpc>
                  <a:spcPct val="100000"/>
                </a:lnSpc>
              </a:pPr>
              <a:t>22</a:t>
            </a:fld>
            <a:endParaRPr lang="el-GR" altLang="en-US" sz="140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90522541-6A8A-CF43-B744-70BC60A751F3}"/>
              </a:ext>
            </a:extLst>
          </p:cNvPr>
          <p:cNvSpPr>
            <a:spLocks noGrp="1" noChangeArrowheads="1"/>
          </p:cNvSpPr>
          <p:nvPr>
            <p:ph type="sldNum"/>
          </p:nvPr>
        </p:nvSpPr>
        <p:spPr>
          <a:ln/>
        </p:spPr>
        <p:txBody>
          <a:bodyPr/>
          <a:lstStyle/>
          <a:p>
            <a:fld id="{FD55CC8C-92F3-5147-9FE6-B71D7E7C5B16}" type="slidenum">
              <a:rPr lang="el-GR" altLang="en-US"/>
              <a:pPr/>
              <a:t>23</a:t>
            </a:fld>
            <a:endParaRPr lang="el-GR" altLang="en-US"/>
          </a:p>
        </p:txBody>
      </p:sp>
      <p:sp>
        <p:nvSpPr>
          <p:cNvPr id="94209" name="Text Box 1">
            <a:extLst>
              <a:ext uri="{FF2B5EF4-FFF2-40B4-BE49-F238E27FC236}">
                <a16:creationId xmlns:a16="http://schemas.microsoft.com/office/drawing/2014/main" id="{3F35CC49-B8B4-C64B-B8A6-DE2B4538887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BF6E6B84-DF52-F940-BF38-DC2386123CE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94211" name="Text Box 3">
            <a:extLst>
              <a:ext uri="{FF2B5EF4-FFF2-40B4-BE49-F238E27FC236}">
                <a16:creationId xmlns:a16="http://schemas.microsoft.com/office/drawing/2014/main" id="{EF5F925B-5AA5-8B49-9052-04AD20DDA60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193BFBC6-AA10-EA4F-A7F6-A8EC274F0D2A}" type="slidenum">
              <a:rPr lang="el-GR" altLang="en-US" sz="1400">
                <a:cs typeface="Arial" panose="020B0604020202020204" pitchFamily="34" charset="0"/>
              </a:rPr>
              <a:pPr>
                <a:lnSpc>
                  <a:spcPct val="100000"/>
                </a:lnSpc>
              </a:pPr>
              <a:t>23</a:t>
            </a:fld>
            <a:endParaRPr lang="el-GR" altLang="en-US" sz="140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980CCDC9-5DFB-2C4B-99E8-66F1BE242525}"/>
              </a:ext>
            </a:extLst>
          </p:cNvPr>
          <p:cNvSpPr>
            <a:spLocks noGrp="1" noChangeArrowheads="1"/>
          </p:cNvSpPr>
          <p:nvPr>
            <p:ph type="sldNum"/>
          </p:nvPr>
        </p:nvSpPr>
        <p:spPr>
          <a:ln/>
        </p:spPr>
        <p:txBody>
          <a:bodyPr/>
          <a:lstStyle/>
          <a:p>
            <a:fld id="{847E2A5B-4033-D641-BF5A-E115015E38E4}" type="slidenum">
              <a:rPr lang="el-GR" altLang="en-US"/>
              <a:pPr/>
              <a:t>24</a:t>
            </a:fld>
            <a:endParaRPr lang="el-GR" altLang="en-US"/>
          </a:p>
        </p:txBody>
      </p:sp>
      <p:sp>
        <p:nvSpPr>
          <p:cNvPr id="96257" name="Text Box 1">
            <a:extLst>
              <a:ext uri="{FF2B5EF4-FFF2-40B4-BE49-F238E27FC236}">
                <a16:creationId xmlns:a16="http://schemas.microsoft.com/office/drawing/2014/main" id="{4A22BC12-0ED8-664A-8D63-795B7BF375A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921CD024-96BD-8540-AA9F-6C42DB8C71B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96259" name="Text Box 3">
            <a:extLst>
              <a:ext uri="{FF2B5EF4-FFF2-40B4-BE49-F238E27FC236}">
                <a16:creationId xmlns:a16="http://schemas.microsoft.com/office/drawing/2014/main" id="{4DC1A20B-9DD5-D046-BC9D-291549ED14D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7AD9BE38-0917-B643-925A-E51BE1A327FE}" type="slidenum">
              <a:rPr lang="el-GR" altLang="en-US" sz="1400">
                <a:cs typeface="Arial" panose="020B0604020202020204" pitchFamily="34" charset="0"/>
              </a:rPr>
              <a:pPr>
                <a:lnSpc>
                  <a:spcPct val="100000"/>
                </a:lnSpc>
              </a:pPr>
              <a:t>24</a:t>
            </a:fld>
            <a:endParaRPr lang="el-GR" altLang="en-US" sz="140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7C1A82EA-4939-8D46-B3B7-19252216C1D4}"/>
              </a:ext>
            </a:extLst>
          </p:cNvPr>
          <p:cNvSpPr>
            <a:spLocks noGrp="1" noChangeArrowheads="1"/>
          </p:cNvSpPr>
          <p:nvPr>
            <p:ph type="sldNum"/>
          </p:nvPr>
        </p:nvSpPr>
        <p:spPr>
          <a:ln/>
        </p:spPr>
        <p:txBody>
          <a:bodyPr/>
          <a:lstStyle/>
          <a:p>
            <a:fld id="{D0172B28-65B7-C04B-A1CD-7DBA73F3C74A}" type="slidenum">
              <a:rPr lang="el-GR" altLang="en-US"/>
              <a:pPr/>
              <a:t>2</a:t>
            </a:fld>
            <a:endParaRPr lang="el-GR" altLang="en-US"/>
          </a:p>
        </p:txBody>
      </p:sp>
      <p:sp>
        <p:nvSpPr>
          <p:cNvPr id="69633" name="Text Box 1">
            <a:extLst>
              <a:ext uri="{FF2B5EF4-FFF2-40B4-BE49-F238E27FC236}">
                <a16:creationId xmlns:a16="http://schemas.microsoft.com/office/drawing/2014/main" id="{27B45BC6-3CAC-AD4E-8C87-ED9F035AB96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4F877722-1BEB-5146-A8D5-5CEEB515C5A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69635" name="Text Box 3">
            <a:extLst>
              <a:ext uri="{FF2B5EF4-FFF2-40B4-BE49-F238E27FC236}">
                <a16:creationId xmlns:a16="http://schemas.microsoft.com/office/drawing/2014/main" id="{A6134846-E4F2-4E4F-8751-009C79C3FA1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374FC4D2-41F8-9E42-A061-0D4F96E2B51F}" type="slidenum">
              <a:rPr lang="el-GR" altLang="en-US" sz="1400">
                <a:cs typeface="Arial" panose="020B0604020202020204" pitchFamily="34" charset="0"/>
              </a:rPr>
              <a:pPr>
                <a:lnSpc>
                  <a:spcPct val="100000"/>
                </a:lnSpc>
              </a:pPr>
              <a:t>2</a:t>
            </a:fld>
            <a:endParaRPr lang="el-GR" altLang="en-US" sz="140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2C716239-47D3-1243-95F2-59A03AD7BDF5}"/>
              </a:ext>
            </a:extLst>
          </p:cNvPr>
          <p:cNvSpPr>
            <a:spLocks noGrp="1" noChangeArrowheads="1"/>
          </p:cNvSpPr>
          <p:nvPr>
            <p:ph type="sldNum"/>
          </p:nvPr>
        </p:nvSpPr>
        <p:spPr>
          <a:ln/>
        </p:spPr>
        <p:txBody>
          <a:bodyPr/>
          <a:lstStyle/>
          <a:p>
            <a:fld id="{FA624D9F-899D-B947-8AFD-D05393758642}" type="slidenum">
              <a:rPr lang="el-GR" altLang="en-US"/>
              <a:pPr/>
              <a:t>25</a:t>
            </a:fld>
            <a:endParaRPr lang="el-GR" altLang="en-US"/>
          </a:p>
        </p:txBody>
      </p:sp>
      <p:sp>
        <p:nvSpPr>
          <p:cNvPr id="97281" name="Text Box 1">
            <a:extLst>
              <a:ext uri="{FF2B5EF4-FFF2-40B4-BE49-F238E27FC236}">
                <a16:creationId xmlns:a16="http://schemas.microsoft.com/office/drawing/2014/main" id="{78F793A4-91A9-7449-9306-F12EAD758C7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4F665965-A842-634B-AD32-575D5B94FE0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97283" name="Text Box 3">
            <a:extLst>
              <a:ext uri="{FF2B5EF4-FFF2-40B4-BE49-F238E27FC236}">
                <a16:creationId xmlns:a16="http://schemas.microsoft.com/office/drawing/2014/main" id="{E868814D-B784-4F49-B76B-22F10449CE5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86243FDC-4EDE-FF4D-855D-E0F6AAC7402D}" type="slidenum">
              <a:rPr lang="el-GR" altLang="en-US" sz="1400">
                <a:cs typeface="Arial" panose="020B0604020202020204" pitchFamily="34" charset="0"/>
              </a:rPr>
              <a:pPr>
                <a:lnSpc>
                  <a:spcPct val="100000"/>
                </a:lnSpc>
              </a:pPr>
              <a:t>25</a:t>
            </a:fld>
            <a:endParaRPr lang="el-GR" altLang="en-US" sz="140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EF600C5-71D5-0E4B-8800-5D0882696399}"/>
              </a:ext>
            </a:extLst>
          </p:cNvPr>
          <p:cNvSpPr>
            <a:spLocks noGrp="1" noChangeArrowheads="1"/>
          </p:cNvSpPr>
          <p:nvPr>
            <p:ph type="sldNum"/>
          </p:nvPr>
        </p:nvSpPr>
        <p:spPr>
          <a:ln/>
        </p:spPr>
        <p:txBody>
          <a:bodyPr/>
          <a:lstStyle/>
          <a:p>
            <a:fld id="{983E6879-721A-C94C-A412-687F2EF2E466}" type="slidenum">
              <a:rPr lang="el-GR" altLang="en-US"/>
              <a:pPr/>
              <a:t>26</a:t>
            </a:fld>
            <a:endParaRPr lang="el-GR" altLang="en-US"/>
          </a:p>
        </p:txBody>
      </p:sp>
      <p:sp>
        <p:nvSpPr>
          <p:cNvPr id="98305" name="Text Box 1">
            <a:extLst>
              <a:ext uri="{FF2B5EF4-FFF2-40B4-BE49-F238E27FC236}">
                <a16:creationId xmlns:a16="http://schemas.microsoft.com/office/drawing/2014/main" id="{B6393F97-6533-674A-A777-1554187A53B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16FB19E0-52F0-8B49-9F8E-FBBCD53C59B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Moro Reflex: Some differences reflect cultural and ethnic variations.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Caucasian infants show a pronounced response to situations that produce the Moro reflex. Not only do they fling out their arms, but they also cry and respond in a generally agitated manner.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Navajo babies react to the same situation much more calmly. Their arms do not flail out as much, and they cry only rarely.</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Diagnostic tools for pediatricians. Because reflexes emerge and disappear on a regular timetable, their absence—or presence—at a given point of infancy can provide a clue that something may be amiss in an infant's development. </a:t>
            </a: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98307" name="Text Box 3">
            <a:extLst>
              <a:ext uri="{FF2B5EF4-FFF2-40B4-BE49-F238E27FC236}">
                <a16:creationId xmlns:a16="http://schemas.microsoft.com/office/drawing/2014/main" id="{13C28F87-9392-DE47-83D3-8F906AF7738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D79CA007-0992-0945-BCEA-5695A5F1AEFC}" type="slidenum">
              <a:rPr lang="el-GR" altLang="en-US" sz="1400">
                <a:cs typeface="Arial" panose="020B0604020202020204" pitchFamily="34" charset="0"/>
              </a:rPr>
              <a:pPr>
                <a:lnSpc>
                  <a:spcPct val="100000"/>
                </a:lnSpc>
              </a:pPr>
              <a:t>26</a:t>
            </a:fld>
            <a:endParaRPr lang="el-GR" altLang="en-US" sz="140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B934E5C2-71BC-6747-B93B-F58ECF776B44}"/>
              </a:ext>
            </a:extLst>
          </p:cNvPr>
          <p:cNvSpPr>
            <a:spLocks noGrp="1" noChangeArrowheads="1"/>
          </p:cNvSpPr>
          <p:nvPr>
            <p:ph type="sldNum"/>
          </p:nvPr>
        </p:nvSpPr>
        <p:spPr>
          <a:ln/>
        </p:spPr>
        <p:txBody>
          <a:bodyPr/>
          <a:lstStyle/>
          <a:p>
            <a:fld id="{22EDD1ED-7CE4-EE43-BB33-F9448BD9D66B}" type="slidenum">
              <a:rPr lang="el-GR" altLang="en-US"/>
              <a:pPr/>
              <a:t>27</a:t>
            </a:fld>
            <a:endParaRPr lang="el-GR" altLang="en-US"/>
          </a:p>
        </p:txBody>
      </p:sp>
      <p:sp>
        <p:nvSpPr>
          <p:cNvPr id="99329" name="Text Box 1">
            <a:extLst>
              <a:ext uri="{FF2B5EF4-FFF2-40B4-BE49-F238E27FC236}">
                <a16:creationId xmlns:a16="http://schemas.microsoft.com/office/drawing/2014/main" id="{D405F79C-F969-3947-901C-524ABBDC634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DDC913EE-9292-2741-8322-E4D0501F8CD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marL="169863" indent="-169863" eaLnBrk="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Fifty percent of children are able to perform each skill at the month indicated in the figure.</a:t>
            </a:r>
          </a:p>
          <a:p>
            <a:pPr marL="169863" indent="-169863" eaLnBrk="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However, the specific timing at which each skill appears varies widely.</a:t>
            </a:r>
          </a:p>
          <a:p>
            <a:pPr marL="169863" indent="-169863" eaLnBrk="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For example, one-quarter of children are able to walk well at 11.1 months; by 14.9 months, 90 percent of children are walking well. Is knowledge of such average benchmarks helpful or harmful to parents? (Source: Adapted from Frankenburg et al., 1992.)</a:t>
            </a:r>
          </a:p>
          <a:p>
            <a:pPr marL="169863" indent="-169863" eaLnBrk="1" hangingPunct="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Young infants still are able to accomplish some kinds of movement.</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When placed on their stomachs they wiggle their arms and legs and may try to lift their heavy heads.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As their strength increases, they are able to push hard enough against the surface on which they are resting to propel their bodies in different directions.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They often end up moving backwards rather than forwards, but by the age of 6 months they become rather accomplished at moving themselves in particular directions.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These initial efforts are the forerunners of crawling, in which babies coordinate the motions of their arms and legs and propel themselves forward.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Crawling appears typically between 8 and 10 months.</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Walking comes around the age of 9 months; most infants are able to walk by supporting themselves on furniture, and half of all infants can walk well by the end of their first year of life.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Most are able to sit without support by the age of 6 months. </a:t>
            </a:r>
          </a:p>
        </p:txBody>
      </p:sp>
      <p:sp>
        <p:nvSpPr>
          <p:cNvPr id="99331" name="Text Box 3">
            <a:extLst>
              <a:ext uri="{FF2B5EF4-FFF2-40B4-BE49-F238E27FC236}">
                <a16:creationId xmlns:a16="http://schemas.microsoft.com/office/drawing/2014/main" id="{37A93A44-80EB-1A44-862E-A7E275E18A6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E2E9F9D0-2236-2D48-AD62-64DB573E2B88}" type="slidenum">
              <a:rPr lang="el-GR" altLang="en-US" sz="1400">
                <a:cs typeface="Arial" panose="020B0604020202020204" pitchFamily="34" charset="0"/>
              </a:rPr>
              <a:pPr>
                <a:lnSpc>
                  <a:spcPct val="100000"/>
                </a:lnSpc>
              </a:pPr>
              <a:t>27</a:t>
            </a:fld>
            <a:endParaRPr lang="el-GR" altLang="en-US" sz="140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D2B54E0-47B9-354D-BC85-15C2358BB809}"/>
              </a:ext>
            </a:extLst>
          </p:cNvPr>
          <p:cNvSpPr>
            <a:spLocks noGrp="1" noChangeArrowheads="1"/>
          </p:cNvSpPr>
          <p:nvPr>
            <p:ph type="sldNum"/>
          </p:nvPr>
        </p:nvSpPr>
        <p:spPr>
          <a:ln/>
        </p:spPr>
        <p:txBody>
          <a:bodyPr/>
          <a:lstStyle/>
          <a:p>
            <a:fld id="{AFE4F8CA-4C5D-EA45-AE2C-FBDE8C06DA2A}" type="slidenum">
              <a:rPr lang="el-GR" altLang="en-US"/>
              <a:pPr/>
              <a:t>28</a:t>
            </a:fld>
            <a:endParaRPr lang="el-GR" altLang="en-US"/>
          </a:p>
        </p:txBody>
      </p:sp>
      <p:sp>
        <p:nvSpPr>
          <p:cNvPr id="100353" name="Text Box 1">
            <a:extLst>
              <a:ext uri="{FF2B5EF4-FFF2-40B4-BE49-F238E27FC236}">
                <a16:creationId xmlns:a16="http://schemas.microsoft.com/office/drawing/2014/main" id="{ABA7A184-0B5A-6240-B8AD-4887BE46636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6103A0EF-C42C-C54D-91CD-2C116E457A2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Motor development in a particular sphere, such as beginning to crawl, is not just dependent on the brain initiating a “crawling program” that permits the muscles to propel the baby forward.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Instead, crawling requires the coordination of muscles, perception, cognition, and motivation.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Theory emphasizes how children's exploratory activities, which produce new challenges as they interact with their environment, lead them to advancements in motor skills.</a:t>
            </a: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100355" name="Text Box 3">
            <a:extLst>
              <a:ext uri="{FF2B5EF4-FFF2-40B4-BE49-F238E27FC236}">
                <a16:creationId xmlns:a16="http://schemas.microsoft.com/office/drawing/2014/main" id="{78F8F4D5-352C-744B-B428-D9796B5E318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F203BE1B-E26D-0248-85CD-127A9B488355}" type="slidenum">
              <a:rPr lang="el-GR" altLang="en-US" sz="1400">
                <a:cs typeface="Arial" panose="020B0604020202020204" pitchFamily="34" charset="0"/>
              </a:rPr>
              <a:pPr>
                <a:lnSpc>
                  <a:spcPct val="100000"/>
                </a:lnSpc>
              </a:pPr>
              <a:t>28</a:t>
            </a:fld>
            <a:endParaRPr lang="el-GR" altLang="en-US" sz="140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9E7BE61-1C7B-7549-A30D-96CDDC5F65BB}"/>
              </a:ext>
            </a:extLst>
          </p:cNvPr>
          <p:cNvSpPr>
            <a:spLocks noGrp="1" noChangeArrowheads="1"/>
          </p:cNvSpPr>
          <p:nvPr>
            <p:ph type="sldNum"/>
          </p:nvPr>
        </p:nvSpPr>
        <p:spPr>
          <a:ln/>
        </p:spPr>
        <p:txBody>
          <a:bodyPr/>
          <a:lstStyle/>
          <a:p>
            <a:fld id="{9B77E66A-52DC-C146-AEF0-D1A234524EEA}" type="slidenum">
              <a:rPr lang="el-GR" altLang="en-US"/>
              <a:pPr/>
              <a:t>29</a:t>
            </a:fld>
            <a:endParaRPr lang="el-GR" altLang="en-US"/>
          </a:p>
        </p:txBody>
      </p:sp>
      <p:sp>
        <p:nvSpPr>
          <p:cNvPr id="101377" name="Text Box 1">
            <a:extLst>
              <a:ext uri="{FF2B5EF4-FFF2-40B4-BE49-F238E27FC236}">
                <a16:creationId xmlns:a16="http://schemas.microsoft.com/office/drawing/2014/main" id="{8266D566-4EC6-9F42-8BAB-5D3E7BFA4EB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a:extLst>
              <a:ext uri="{FF2B5EF4-FFF2-40B4-BE49-F238E27FC236}">
                <a16:creationId xmlns:a16="http://schemas.microsoft.com/office/drawing/2014/main" id="{FEDC5729-1861-8F46-975C-10477FB47B6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a:latin typeface="Arial" panose="020B0604020202020204" pitchFamily="34" charset="0"/>
              </a:rPr>
              <a:t> </a:t>
            </a:r>
            <a:r>
              <a:rPr lang="el-GR" altLang="en-US" b="1" u="sng">
                <a:latin typeface="Arial" panose="020B0604020202020204" pitchFamily="34" charset="0"/>
              </a:rPr>
              <a:t>Brazelton Neonatal Behavior Assessment Scale (NBAS)</a:t>
            </a:r>
            <a:r>
              <a:rPr lang="el-GR" altLang="en-US" b="1">
                <a:latin typeface="Arial" panose="020B0604020202020204" pitchFamily="34" charset="0"/>
              </a:rPr>
              <a:t>: </a:t>
            </a:r>
            <a:r>
              <a:rPr lang="el-GR" altLang="en-US">
                <a:latin typeface="Arial" panose="020B0604020202020204" pitchFamily="34" charset="0"/>
              </a:rPr>
              <a:t>one of the most widely used techniques to determine infants’ normative standing; measure designed to determine infants’ neurological and behavioral responses to their environment; provides a supplement to the traditional Apgar test.</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101379" name="Text Box 3">
            <a:extLst>
              <a:ext uri="{FF2B5EF4-FFF2-40B4-BE49-F238E27FC236}">
                <a16:creationId xmlns:a16="http://schemas.microsoft.com/office/drawing/2014/main" id="{A8583BCB-A3F7-AD42-A708-C86666D50C6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BB05CBB3-0186-6D40-992D-0EA24C3CF563}" type="slidenum">
              <a:rPr lang="el-GR" altLang="en-US" sz="1400">
                <a:cs typeface="Arial" panose="020B0604020202020204" pitchFamily="34" charset="0"/>
              </a:rPr>
              <a:pPr>
                <a:lnSpc>
                  <a:spcPct val="100000"/>
                </a:lnSpc>
              </a:pPr>
              <a:t>29</a:t>
            </a:fld>
            <a:endParaRPr lang="el-GR" altLang="en-US" sz="140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3AF52622-ABC0-3F4A-9CBE-4DAC8DFC9657}"/>
              </a:ext>
            </a:extLst>
          </p:cNvPr>
          <p:cNvSpPr>
            <a:spLocks noGrp="1" noChangeArrowheads="1"/>
          </p:cNvSpPr>
          <p:nvPr>
            <p:ph type="sldNum"/>
          </p:nvPr>
        </p:nvSpPr>
        <p:spPr>
          <a:ln/>
        </p:spPr>
        <p:txBody>
          <a:bodyPr/>
          <a:lstStyle/>
          <a:p>
            <a:fld id="{BB6A3FB7-ABA2-F747-80D5-FB42AD23F53D}" type="slidenum">
              <a:rPr lang="el-GR" altLang="en-US"/>
              <a:pPr/>
              <a:t>30</a:t>
            </a:fld>
            <a:endParaRPr lang="el-GR" altLang="en-US"/>
          </a:p>
        </p:txBody>
      </p:sp>
      <p:sp>
        <p:nvSpPr>
          <p:cNvPr id="102401" name="Text Box 1">
            <a:extLst>
              <a:ext uri="{FF2B5EF4-FFF2-40B4-BE49-F238E27FC236}">
                <a16:creationId xmlns:a16="http://schemas.microsoft.com/office/drawing/2014/main" id="{13B5E248-1404-9F40-9C85-A8FC9CC88A0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a:extLst>
              <a:ext uri="{FF2B5EF4-FFF2-40B4-BE49-F238E27FC236}">
                <a16:creationId xmlns:a16="http://schemas.microsoft.com/office/drawing/2014/main" id="{A5925890-F509-394C-9FDC-8C004037E50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Rapid physical growth that occurs during infancy is fueled by the nutrients that infants receive. Without proper nutrition, infants cannot reach their physical potential, and they may suffer cognitive and social consequences.</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102403" name="Text Box 3">
            <a:extLst>
              <a:ext uri="{FF2B5EF4-FFF2-40B4-BE49-F238E27FC236}">
                <a16:creationId xmlns:a16="http://schemas.microsoft.com/office/drawing/2014/main" id="{19C2966E-E0CD-7449-9F85-9361DAA81F1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0B111D86-0227-4742-892E-553E9EA735E4}" type="slidenum">
              <a:rPr lang="el-GR" altLang="en-US" sz="1400">
                <a:cs typeface="Arial" panose="020B0604020202020204" pitchFamily="34" charset="0"/>
              </a:rPr>
              <a:pPr>
                <a:lnSpc>
                  <a:spcPct val="100000"/>
                </a:lnSpc>
              </a:pPr>
              <a:t>30</a:t>
            </a:fld>
            <a:endParaRPr lang="el-GR" altLang="en-US" sz="140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76CE1FB-5B8F-0F4C-9356-D385125EDD6F}"/>
              </a:ext>
            </a:extLst>
          </p:cNvPr>
          <p:cNvSpPr>
            <a:spLocks noGrp="1" noChangeArrowheads="1"/>
          </p:cNvSpPr>
          <p:nvPr>
            <p:ph type="sldNum"/>
          </p:nvPr>
        </p:nvSpPr>
        <p:spPr>
          <a:ln/>
        </p:spPr>
        <p:txBody>
          <a:bodyPr/>
          <a:lstStyle/>
          <a:p>
            <a:fld id="{B782E1FE-6D7D-8C4F-AE8D-CDAC3171A404}" type="slidenum">
              <a:rPr lang="el-GR" altLang="en-US"/>
              <a:pPr/>
              <a:t>31</a:t>
            </a:fld>
            <a:endParaRPr lang="el-GR" altLang="en-US"/>
          </a:p>
        </p:txBody>
      </p:sp>
      <p:sp>
        <p:nvSpPr>
          <p:cNvPr id="104449" name="Text Box 1">
            <a:extLst>
              <a:ext uri="{FF2B5EF4-FFF2-40B4-BE49-F238E27FC236}">
                <a16:creationId xmlns:a16="http://schemas.microsoft.com/office/drawing/2014/main" id="{A2D04771-9BB1-C948-8819-32FD7D74AE6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2E030BE3-4C98-8042-8829-2F20958F62A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i="1">
                <a:latin typeface="Arial" panose="020B0604020202020204" pitchFamily="34" charset="0"/>
              </a:rPr>
              <a:t> Malnutrition,</a:t>
            </a:r>
            <a:r>
              <a:rPr lang="el-GR" altLang="en-US">
                <a:latin typeface="Arial" panose="020B0604020202020204" pitchFamily="34" charset="0"/>
              </a:rPr>
              <a:t> the condition of having an improper amount and balance of nutrients, produces several results, none good. </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More common among children living in many developing countries </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Slower growth rate apparent by the age 6 months</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By 2 years, height and weight are only 95 percent the height and weight of children in more industrialized countries.</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Chronically malnourished during infancy later score lower on IQ tests and tend to do less well in school. These effects may linger even after diet has improved substantially.</a:t>
            </a: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104451" name="Text Box 3">
            <a:extLst>
              <a:ext uri="{FF2B5EF4-FFF2-40B4-BE49-F238E27FC236}">
                <a16:creationId xmlns:a16="http://schemas.microsoft.com/office/drawing/2014/main" id="{95BE81D8-A626-654A-85A8-472F2FC126F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608DB599-464C-E243-ADA2-B7FF2CD43D66}" type="slidenum">
              <a:rPr lang="el-GR" altLang="en-US" sz="1400">
                <a:cs typeface="Arial" panose="020B0604020202020204" pitchFamily="34" charset="0"/>
              </a:rPr>
              <a:pPr>
                <a:lnSpc>
                  <a:spcPct val="100000"/>
                </a:lnSpc>
              </a:pPr>
              <a:t>31</a:t>
            </a:fld>
            <a:endParaRPr lang="el-GR" altLang="en-US" sz="140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51DB53-491A-1A49-82A4-7D803357D1FB}"/>
              </a:ext>
            </a:extLst>
          </p:cNvPr>
          <p:cNvSpPr>
            <a:spLocks noGrp="1" noChangeArrowheads="1"/>
          </p:cNvSpPr>
          <p:nvPr>
            <p:ph type="sldNum"/>
          </p:nvPr>
        </p:nvSpPr>
        <p:spPr>
          <a:ln/>
        </p:spPr>
        <p:txBody>
          <a:bodyPr/>
          <a:lstStyle/>
          <a:p>
            <a:fld id="{01BA882E-3C57-BA4A-9D7F-D15936081B11}" type="slidenum">
              <a:rPr lang="el-GR" altLang="en-US"/>
              <a:pPr/>
              <a:t>32</a:t>
            </a:fld>
            <a:endParaRPr lang="el-GR" altLang="en-US"/>
          </a:p>
        </p:txBody>
      </p:sp>
      <p:sp>
        <p:nvSpPr>
          <p:cNvPr id="105473" name="Text Box 1">
            <a:extLst>
              <a:ext uri="{FF2B5EF4-FFF2-40B4-BE49-F238E27FC236}">
                <a16:creationId xmlns:a16="http://schemas.microsoft.com/office/drawing/2014/main" id="{1025C1E5-2683-D347-BC69-8AD0DDA95D2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BEA4A60F-0529-8E4D-8B06-2C4835CAB1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The percentage of children under five years who are moderately or severely underweight.  (Source: UNICEF, Progress for Children, 2006.</a:t>
            </a:r>
            <a:r>
              <a:rPr lang="el-GR" altLang="en-US" sz="1600">
                <a:latin typeface="Arial" panose="020B0604020202020204" pitchFamily="34" charset="0"/>
              </a:rPr>
              <a:t>)</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D165FCD-9F2B-D249-BCFC-E328733C82DD}"/>
              </a:ext>
            </a:extLst>
          </p:cNvPr>
          <p:cNvSpPr>
            <a:spLocks noGrp="1" noChangeArrowheads="1"/>
          </p:cNvSpPr>
          <p:nvPr>
            <p:ph type="sldNum"/>
          </p:nvPr>
        </p:nvSpPr>
        <p:spPr>
          <a:ln/>
        </p:spPr>
        <p:txBody>
          <a:bodyPr/>
          <a:lstStyle/>
          <a:p>
            <a:fld id="{0E49C8FA-7CEA-C449-A2BD-218DED4B38C0}" type="slidenum">
              <a:rPr lang="el-GR" altLang="en-US"/>
              <a:pPr/>
              <a:t>33</a:t>
            </a:fld>
            <a:endParaRPr lang="el-GR" altLang="en-US"/>
          </a:p>
        </p:txBody>
      </p:sp>
      <p:sp>
        <p:nvSpPr>
          <p:cNvPr id="106497" name="Text Box 1">
            <a:extLst>
              <a:ext uri="{FF2B5EF4-FFF2-40B4-BE49-F238E27FC236}">
                <a16:creationId xmlns:a16="http://schemas.microsoft.com/office/drawing/2014/main" id="{26A22326-488A-6E42-813B-B5BCC49ADD9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2DACC083-4BA0-CB4B-8028-362E6E1B91F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(Source: National Center for Children in Poverty at the Joseph L. Mailman School of Public Health of Columbia University, 2013.)</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cs typeface="Arial" panose="020B0604020202020204" pitchFamily="34" charset="0"/>
            </a:endParaRPr>
          </a:p>
        </p:txBody>
      </p:sp>
      <p:sp>
        <p:nvSpPr>
          <p:cNvPr id="106499" name="Text Box 3">
            <a:extLst>
              <a:ext uri="{FF2B5EF4-FFF2-40B4-BE49-F238E27FC236}">
                <a16:creationId xmlns:a16="http://schemas.microsoft.com/office/drawing/2014/main" id="{D178D720-24BD-0E49-87ED-85656356380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DCFB04CF-9BE6-464D-9E1A-58A30FF1DCCC}" type="slidenum">
              <a:rPr lang="el-GR" altLang="en-US" sz="1200">
                <a:cs typeface="Arial" panose="020B0604020202020204" pitchFamily="34" charset="0"/>
              </a:rPr>
              <a:pPr algn="r">
                <a:lnSpc>
                  <a:spcPct val="100000"/>
                </a:lnSpc>
              </a:pPr>
              <a:t>33</a:t>
            </a:fld>
            <a:endParaRPr lang="el-GR" altLang="en-US" sz="120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B1DE9B00-0B46-A44C-AC88-77C3F8FC1DC1}"/>
              </a:ext>
            </a:extLst>
          </p:cNvPr>
          <p:cNvSpPr>
            <a:spLocks noGrp="1" noChangeArrowheads="1"/>
          </p:cNvSpPr>
          <p:nvPr>
            <p:ph type="sldNum"/>
          </p:nvPr>
        </p:nvSpPr>
        <p:spPr>
          <a:ln/>
        </p:spPr>
        <p:txBody>
          <a:bodyPr/>
          <a:lstStyle/>
          <a:p>
            <a:fld id="{4E99032C-B492-CC4C-8DFB-BEA3414E6B91}" type="slidenum">
              <a:rPr lang="el-GR" altLang="en-US"/>
              <a:pPr/>
              <a:t>34</a:t>
            </a:fld>
            <a:endParaRPr lang="el-GR" altLang="en-US"/>
          </a:p>
        </p:txBody>
      </p:sp>
      <p:sp>
        <p:nvSpPr>
          <p:cNvPr id="107521" name="Text Box 1">
            <a:extLst>
              <a:ext uri="{FF2B5EF4-FFF2-40B4-BE49-F238E27FC236}">
                <a16:creationId xmlns:a16="http://schemas.microsoft.com/office/drawing/2014/main" id="{3663E7B2-86B1-D348-875F-2504CBB9072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49C7E35E-8CCA-194C-B534-BD23B3E28D6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Malnutrition during the first year can produce</a:t>
            </a:r>
            <a:r>
              <a:rPr lang="el-GR" altLang="en-US" i="1">
                <a:latin typeface="Arial" panose="020B0604020202020204" pitchFamily="34" charset="0"/>
              </a:rPr>
              <a:t> marasmus</a:t>
            </a:r>
            <a:r>
              <a:rPr lang="el-GR" altLang="en-US" b="1">
                <a:latin typeface="Arial" panose="020B0604020202020204" pitchFamily="34" charset="0"/>
              </a:rPr>
              <a:t>,</a:t>
            </a:r>
            <a:r>
              <a:rPr lang="el-GR" altLang="en-US">
                <a:latin typeface="Arial" panose="020B0604020202020204" pitchFamily="34" charset="0"/>
              </a:rPr>
              <a:t> a disease in which infants stop growing. Marasmus, attributable to a severe deficiency in proteins and calories, causes the body to waste away and ultimately results in death. Older children are susceptible to </a:t>
            </a:r>
            <a:r>
              <a:rPr lang="el-GR" altLang="en-US" i="1">
                <a:latin typeface="Arial" panose="020B0604020202020204" pitchFamily="34" charset="0"/>
              </a:rPr>
              <a:t>kwashiorkor</a:t>
            </a:r>
            <a:r>
              <a:rPr lang="el-GR" altLang="en-US">
                <a:latin typeface="Arial" panose="020B0604020202020204" pitchFamily="34" charset="0"/>
              </a:rPr>
              <a:t>, a disease in which a child's stomach, limbs, and face swell with water. </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107523" name="Text Box 3">
            <a:extLst>
              <a:ext uri="{FF2B5EF4-FFF2-40B4-BE49-F238E27FC236}">
                <a16:creationId xmlns:a16="http://schemas.microsoft.com/office/drawing/2014/main" id="{0C0686C8-2B12-B84F-B827-00516AA7BCB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9B19D89E-9E77-A74D-8EBA-9922B7F3C220}" type="slidenum">
              <a:rPr lang="el-GR" altLang="en-US" sz="1400">
                <a:cs typeface="Arial" panose="020B0604020202020204" pitchFamily="34" charset="0"/>
              </a:rPr>
              <a:pPr>
                <a:lnSpc>
                  <a:spcPct val="100000"/>
                </a:lnSpc>
              </a:pPr>
              <a:t>34</a:t>
            </a:fld>
            <a:endParaRPr lang="el-GR" altLang="en-US" sz="140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E34F0C27-7500-094B-A9AC-2C357E9D1AAA}"/>
              </a:ext>
            </a:extLst>
          </p:cNvPr>
          <p:cNvSpPr>
            <a:spLocks noGrp="1" noChangeArrowheads="1"/>
          </p:cNvSpPr>
          <p:nvPr>
            <p:ph type="sldNum"/>
          </p:nvPr>
        </p:nvSpPr>
        <p:spPr>
          <a:ln/>
        </p:spPr>
        <p:txBody>
          <a:bodyPr/>
          <a:lstStyle/>
          <a:p>
            <a:fld id="{E931C6D1-F966-8F4A-B847-4A80AADCC90D}" type="slidenum">
              <a:rPr lang="el-GR" altLang="en-US"/>
              <a:pPr/>
              <a:t>3</a:t>
            </a:fld>
            <a:endParaRPr lang="el-GR" altLang="en-US"/>
          </a:p>
        </p:txBody>
      </p:sp>
      <p:sp>
        <p:nvSpPr>
          <p:cNvPr id="70657" name="Text Box 1">
            <a:extLst>
              <a:ext uri="{FF2B5EF4-FFF2-40B4-BE49-F238E27FC236}">
                <a16:creationId xmlns:a16="http://schemas.microsoft.com/office/drawing/2014/main" id="{2FC64C0F-1219-5C45-9A66-7717FD822F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3EE179DD-59A8-BF40-A9D9-2BDF1ABC77A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Figure 4-1 Height and Weight Growth</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Although the greatest increase in height and weight occurs during the first year of</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life, children continue to grow throughout infancy and toddlerhood. (Source: Cratty, 1979.)</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70659" name="Text Box 3">
            <a:extLst>
              <a:ext uri="{FF2B5EF4-FFF2-40B4-BE49-F238E27FC236}">
                <a16:creationId xmlns:a16="http://schemas.microsoft.com/office/drawing/2014/main" id="{AA7204BB-2A9D-0E44-8F75-7716D1B761F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0058585D-FDE7-4D4A-B44E-B4D91F0EE13C}" type="slidenum">
              <a:rPr lang="el-GR" altLang="en-US" sz="1400">
                <a:cs typeface="Arial" panose="020B0604020202020204" pitchFamily="34" charset="0"/>
              </a:rPr>
              <a:pPr>
                <a:lnSpc>
                  <a:spcPct val="100000"/>
                </a:lnSpc>
              </a:pPr>
              <a:t>3</a:t>
            </a:fld>
            <a:endParaRPr lang="el-GR" altLang="en-US" sz="140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B217210D-8F6E-A541-91CB-36675BD9602A}"/>
              </a:ext>
            </a:extLst>
          </p:cNvPr>
          <p:cNvSpPr>
            <a:spLocks noGrp="1" noChangeArrowheads="1"/>
          </p:cNvSpPr>
          <p:nvPr>
            <p:ph type="sldNum"/>
          </p:nvPr>
        </p:nvSpPr>
        <p:spPr>
          <a:ln/>
        </p:spPr>
        <p:txBody>
          <a:bodyPr/>
          <a:lstStyle/>
          <a:p>
            <a:fld id="{9EF93F80-D141-0949-BDCD-A82FC3A91072}" type="slidenum">
              <a:rPr lang="el-GR" altLang="en-US"/>
              <a:pPr/>
              <a:t>35</a:t>
            </a:fld>
            <a:endParaRPr lang="el-GR" altLang="en-US"/>
          </a:p>
        </p:txBody>
      </p:sp>
      <p:sp>
        <p:nvSpPr>
          <p:cNvPr id="108545" name="Text Box 1">
            <a:extLst>
              <a:ext uri="{FF2B5EF4-FFF2-40B4-BE49-F238E27FC236}">
                <a16:creationId xmlns:a16="http://schemas.microsoft.com/office/drawing/2014/main" id="{A66F493F-8FF1-0E49-BB92-876EC761D80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B382BAD7-7A14-3243-8754-A9CFE2FC4E0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Malnutrition during the first year can produce</a:t>
            </a:r>
            <a:r>
              <a:rPr lang="el-GR" altLang="en-US" i="1">
                <a:latin typeface="Arial" panose="020B0604020202020204" pitchFamily="34" charset="0"/>
              </a:rPr>
              <a:t> marasmus</a:t>
            </a:r>
            <a:r>
              <a:rPr lang="el-GR" altLang="en-US" b="1">
                <a:latin typeface="Arial" panose="020B0604020202020204" pitchFamily="34" charset="0"/>
              </a:rPr>
              <a:t>,</a:t>
            </a:r>
            <a:r>
              <a:rPr lang="el-GR" altLang="en-US">
                <a:latin typeface="Arial" panose="020B0604020202020204" pitchFamily="34" charset="0"/>
              </a:rPr>
              <a:t> a disease in which infants stop growing. Marasmus, attributable to a severe deficiency in proteins and calories, causes the body to waste away and ultimately results in death. Older children are susceptible to </a:t>
            </a:r>
            <a:r>
              <a:rPr lang="el-GR" altLang="en-US" i="1">
                <a:latin typeface="Arial" panose="020B0604020202020204" pitchFamily="34" charset="0"/>
              </a:rPr>
              <a:t>kwashiorkor</a:t>
            </a:r>
            <a:r>
              <a:rPr lang="el-GR" altLang="en-US">
                <a:latin typeface="Arial" panose="020B0604020202020204" pitchFamily="34" charset="0"/>
              </a:rPr>
              <a:t>, a disease in which a child's stomach, limbs, and face swell with water. </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108547" name="Text Box 3">
            <a:extLst>
              <a:ext uri="{FF2B5EF4-FFF2-40B4-BE49-F238E27FC236}">
                <a16:creationId xmlns:a16="http://schemas.microsoft.com/office/drawing/2014/main" id="{A9581D6A-8DDC-0949-915E-74AFF7525E5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C6E42AF7-F563-A942-97E5-A475CB157554}" type="slidenum">
              <a:rPr lang="el-GR" altLang="en-US" sz="1400">
                <a:cs typeface="Arial" panose="020B0604020202020204" pitchFamily="34" charset="0"/>
              </a:rPr>
              <a:pPr>
                <a:lnSpc>
                  <a:spcPct val="100000"/>
                </a:lnSpc>
              </a:pPr>
              <a:t>35</a:t>
            </a:fld>
            <a:endParaRPr lang="el-GR" altLang="en-US" sz="140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D39FC94-4667-3B4F-9C65-E3A038219E78}"/>
              </a:ext>
            </a:extLst>
          </p:cNvPr>
          <p:cNvSpPr>
            <a:spLocks noGrp="1" noChangeArrowheads="1"/>
          </p:cNvSpPr>
          <p:nvPr>
            <p:ph type="sldNum"/>
          </p:nvPr>
        </p:nvSpPr>
        <p:spPr>
          <a:ln/>
        </p:spPr>
        <p:txBody>
          <a:bodyPr/>
          <a:lstStyle/>
          <a:p>
            <a:fld id="{7414E878-24D0-CC4D-A746-511D186D4FED}" type="slidenum">
              <a:rPr lang="el-GR" altLang="en-US"/>
              <a:pPr/>
              <a:t>36</a:t>
            </a:fld>
            <a:endParaRPr lang="el-GR" altLang="en-US"/>
          </a:p>
        </p:txBody>
      </p:sp>
      <p:sp>
        <p:nvSpPr>
          <p:cNvPr id="109569" name="Text Box 1">
            <a:extLst>
              <a:ext uri="{FF2B5EF4-FFF2-40B4-BE49-F238E27FC236}">
                <a16:creationId xmlns:a16="http://schemas.microsoft.com/office/drawing/2014/main" id="{F9607606-D39C-9F4A-B560-576A3F280CC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B4494FB5-8BAC-0F4C-A594-567D147A63D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109571" name="Text Box 3">
            <a:extLst>
              <a:ext uri="{FF2B5EF4-FFF2-40B4-BE49-F238E27FC236}">
                <a16:creationId xmlns:a16="http://schemas.microsoft.com/office/drawing/2014/main" id="{71E09507-3657-E145-9633-A77FB156EE3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841655AB-D31F-704B-B7D2-DCF9C3D75C06}" type="slidenum">
              <a:rPr lang="el-GR" altLang="en-US" sz="1400">
                <a:cs typeface="Arial" panose="020B0604020202020204" pitchFamily="34" charset="0"/>
              </a:rPr>
              <a:pPr>
                <a:lnSpc>
                  <a:spcPct val="100000"/>
                </a:lnSpc>
              </a:pPr>
              <a:t>36</a:t>
            </a:fld>
            <a:endParaRPr lang="el-GR" altLang="en-US" sz="140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7774285B-9241-0B49-90E6-2388B0B98E89}"/>
              </a:ext>
            </a:extLst>
          </p:cNvPr>
          <p:cNvSpPr>
            <a:spLocks noGrp="1" noChangeArrowheads="1"/>
          </p:cNvSpPr>
          <p:nvPr>
            <p:ph type="sldNum"/>
          </p:nvPr>
        </p:nvSpPr>
        <p:spPr>
          <a:ln/>
        </p:spPr>
        <p:txBody>
          <a:bodyPr/>
          <a:lstStyle/>
          <a:p>
            <a:fld id="{E797774F-49B5-754E-AFE4-A2F7B1DD58CF}" type="slidenum">
              <a:rPr lang="el-GR" altLang="en-US"/>
              <a:pPr/>
              <a:t>37</a:t>
            </a:fld>
            <a:endParaRPr lang="el-GR" altLang="en-US"/>
          </a:p>
        </p:txBody>
      </p:sp>
      <p:sp>
        <p:nvSpPr>
          <p:cNvPr id="112641" name="Text Box 1">
            <a:extLst>
              <a:ext uri="{FF2B5EF4-FFF2-40B4-BE49-F238E27FC236}">
                <a16:creationId xmlns:a16="http://schemas.microsoft.com/office/drawing/2014/main" id="{5AD0730A-2221-A448-A333-B3558D2EFC7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D5EC6281-B81C-D74A-B321-746DF1E4C4A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Infants can only see with accuracy visual material up to 20 feet that an adult with normal vision is able to see with similar accuracy from a distance of between 200 and 600 feet.; distance vision is 1/10th to 1/3rd that of average adult's.</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112643" name="Text Box 3">
            <a:extLst>
              <a:ext uri="{FF2B5EF4-FFF2-40B4-BE49-F238E27FC236}">
                <a16:creationId xmlns:a16="http://schemas.microsoft.com/office/drawing/2014/main" id="{E7E3D84B-A0D9-B943-9C81-EB2EAEAAB2C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1317685D-ED52-B141-B9BB-26876AB8A7D9}" type="slidenum">
              <a:rPr lang="el-GR" altLang="en-US" sz="1400">
                <a:cs typeface="Arial" panose="020B0604020202020204" pitchFamily="34" charset="0"/>
              </a:rPr>
              <a:pPr>
                <a:lnSpc>
                  <a:spcPct val="100000"/>
                </a:lnSpc>
              </a:pPr>
              <a:t>37</a:t>
            </a:fld>
            <a:endParaRPr lang="el-GR" altLang="en-US" sz="140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E2FF0592-288F-934F-BDF6-A27396AC3263}"/>
              </a:ext>
            </a:extLst>
          </p:cNvPr>
          <p:cNvSpPr>
            <a:spLocks noGrp="1" noChangeArrowheads="1"/>
          </p:cNvSpPr>
          <p:nvPr>
            <p:ph type="sldNum"/>
          </p:nvPr>
        </p:nvSpPr>
        <p:spPr>
          <a:ln/>
        </p:spPr>
        <p:txBody>
          <a:bodyPr/>
          <a:lstStyle/>
          <a:p>
            <a:fld id="{6963C70A-B8D9-C848-BA81-31C2B46203BF}" type="slidenum">
              <a:rPr lang="el-GR" altLang="en-US"/>
              <a:pPr/>
              <a:t>39</a:t>
            </a:fld>
            <a:endParaRPr lang="el-GR" altLang="en-US"/>
          </a:p>
        </p:txBody>
      </p:sp>
      <p:sp>
        <p:nvSpPr>
          <p:cNvPr id="113665" name="Text Box 1">
            <a:extLst>
              <a:ext uri="{FF2B5EF4-FFF2-40B4-BE49-F238E27FC236}">
                <a16:creationId xmlns:a16="http://schemas.microsoft.com/office/drawing/2014/main" id="{E02EB927-D5A9-9B44-A351-64E9456999D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D18337FA-FAA6-D640-9C47-5B8ABCEEF8D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marL="285750" indent="-284163"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1400" b="1">
                <a:latin typeface="Arial" panose="020B0604020202020204" pitchFamily="34" charset="0"/>
              </a:rPr>
              <a:t>Figure 4-12 Preferring Complexity</a:t>
            </a:r>
          </a:p>
          <a:p>
            <a:pPr marL="285750" indent="-284163"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In a classic experiment, researcher Robert Fantz found that two- and three-month-old infants preferred to look at more complex</a:t>
            </a:r>
          </a:p>
          <a:p>
            <a:pPr marL="285750" indent="-284163"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stimuli than simple ones. (Source: Adapted from Fantz, 1961.)</a:t>
            </a:r>
          </a:p>
          <a:p>
            <a:pPr marL="285750" indent="-284163"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a:latin typeface="Arial" panose="020B0604020202020204" pitchFamily="34" charset="0"/>
                <a:cs typeface="Arial" panose="020B0604020202020204" pitchFamily="34" charset="0"/>
              </a:rPr>
              <a:t>Preferences that are present from birth</a:t>
            </a:r>
          </a:p>
          <a:p>
            <a:pPr marL="285750" indent="-284163" eaLnBrk="1" hangingPunct="1">
              <a:spcBef>
                <a:spcPct val="0"/>
              </a:spcBef>
              <a:buClr>
                <a:srgbClr val="CF2815"/>
              </a:buClr>
              <a:buFont typeface="Arial" panose="020B0604020202020204" pitchFamily="34" charset="0"/>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Genetically preprogrammed to prefer particular kinds of stimuli </a:t>
            </a:r>
          </a:p>
          <a:p>
            <a:pPr marL="285750" indent="-284163" eaLnBrk="1" hangingPunct="1">
              <a:spcBef>
                <a:spcPct val="0"/>
              </a:spcBef>
              <a:buClr>
                <a:srgbClr val="CF2815"/>
              </a:buClr>
              <a:buFont typeface="Arial" panose="020B0604020202020204" pitchFamily="34" charset="0"/>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Prefer to look at patterned versus simpler stimuli</a:t>
            </a:r>
          </a:p>
          <a:p>
            <a:pPr marL="285750" indent="-284163" eaLnBrk="1" hangingPunct="1">
              <a:spcBef>
                <a:spcPct val="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a:p>
            <a:pPr marL="285750" indent="-284163" eaLnBrk="1" hangingPunct="1">
              <a:spcBef>
                <a:spcPct val="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a:p>
            <a:pPr marL="285750" indent="-284163" eaLnBrk="1" hangingPunct="1">
              <a:spcBef>
                <a:spcPct val="0"/>
              </a:spcBef>
              <a:buFont typeface="Arial" panose="020B0604020202020204" pitchFamily="34" charset="0"/>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They prefer curved over straight lines, three-dimensional figures to two-dimensional ones, and human faces to non-faces. Such capabilities may be a reflection of the existence of highly specialized cells in the brain that react to stimuli of a particular pattern, orientation, shape, and direction of movement.</a:t>
            </a:r>
          </a:p>
          <a:p>
            <a:pPr marL="285750" indent="-284163" eaLnBrk="1" hangingPunct="1">
              <a:spcBef>
                <a:spcPct val="0"/>
              </a:spcBef>
              <a:buFont typeface="Arial" panose="020B0604020202020204" pitchFamily="34" charset="0"/>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Prefer their own mother's face to other faces; distinguish between male and female faces</a:t>
            </a:r>
          </a:p>
          <a:p>
            <a:pPr marL="285750" indent="-284163" eaLnBrk="1" hangingPunct="1">
              <a:spcBef>
                <a:spcPct val="0"/>
              </a:spcBef>
              <a:buFont typeface="Arial" panose="020B0604020202020204" pitchFamily="34" charset="0"/>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Direct students to Figure 4.14.</a:t>
            </a:r>
          </a:p>
          <a:p>
            <a:pPr marL="285750" indent="-284163" eaLnBrk="1" hangingPunct="1">
              <a:spcBef>
                <a:spcPct val="0"/>
              </a:spcBef>
              <a:buFont typeface="Arial" panose="020B0604020202020204" pitchFamily="34" charset="0"/>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Ask: How would you use this information to explain how heredity and environmental experiences are integrated to determine infant capabilities?  </a:t>
            </a:r>
          </a:p>
          <a:p>
            <a:pPr marL="285750" indent="-284163" eaLnBrk="1" hangingPunct="1">
              <a:spcBef>
                <a:spcPct val="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cs typeface="Arial" panose="020B0604020202020204" pitchFamily="34" charset="0"/>
            </a:endParaRPr>
          </a:p>
        </p:txBody>
      </p:sp>
      <p:sp>
        <p:nvSpPr>
          <p:cNvPr id="113667" name="Text Box 3">
            <a:extLst>
              <a:ext uri="{FF2B5EF4-FFF2-40B4-BE49-F238E27FC236}">
                <a16:creationId xmlns:a16="http://schemas.microsoft.com/office/drawing/2014/main" id="{2DCB177D-0F61-F14E-9C2C-2D922BADB48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9818F947-844C-ED48-BD9A-5880930F8B64}" type="slidenum">
              <a:rPr lang="el-GR" altLang="en-US" sz="1200">
                <a:cs typeface="Arial" panose="020B0604020202020204" pitchFamily="34" charset="0"/>
              </a:rPr>
              <a:pPr algn="r">
                <a:lnSpc>
                  <a:spcPct val="100000"/>
                </a:lnSpc>
              </a:pPr>
              <a:t>39</a:t>
            </a:fld>
            <a:endParaRPr lang="el-GR" altLang="en-US" sz="120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1CB02649-DBE1-044D-8CEE-5447B342C2EB}"/>
              </a:ext>
            </a:extLst>
          </p:cNvPr>
          <p:cNvSpPr>
            <a:spLocks noGrp="1" noChangeArrowheads="1"/>
          </p:cNvSpPr>
          <p:nvPr>
            <p:ph type="sldNum"/>
          </p:nvPr>
        </p:nvSpPr>
        <p:spPr>
          <a:ln/>
        </p:spPr>
        <p:txBody>
          <a:bodyPr/>
          <a:lstStyle/>
          <a:p>
            <a:fld id="{4F81413D-75A2-F045-B0EB-ABB513E4496A}" type="slidenum">
              <a:rPr lang="el-GR" altLang="en-US"/>
              <a:pPr/>
              <a:t>40</a:t>
            </a:fld>
            <a:endParaRPr lang="el-GR" altLang="en-US"/>
          </a:p>
        </p:txBody>
      </p:sp>
      <p:sp>
        <p:nvSpPr>
          <p:cNvPr id="114689" name="Text Box 1">
            <a:extLst>
              <a:ext uri="{FF2B5EF4-FFF2-40B4-BE49-F238E27FC236}">
                <a16:creationId xmlns:a16="http://schemas.microsoft.com/office/drawing/2014/main" id="{A95C9497-25DD-BE41-AA4B-C0BEC543E5F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6BB403F7-9293-A141-BBDE-DE2F415178F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(Source: Pascalis, de Haan, &amp; Nelson, 2002, p. 1322.)</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cs typeface="Arial" panose="020B0604020202020204" pitchFamily="34" charset="0"/>
            </a:endParaRP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cs typeface="Arial" panose="020B0604020202020204" pitchFamily="34" charset="0"/>
            </a:endParaRP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cs typeface="Arial" panose="020B0604020202020204" pitchFamily="34" charset="0"/>
            </a:endParaRPr>
          </a:p>
        </p:txBody>
      </p:sp>
      <p:sp>
        <p:nvSpPr>
          <p:cNvPr id="114691" name="Text Box 3">
            <a:extLst>
              <a:ext uri="{FF2B5EF4-FFF2-40B4-BE49-F238E27FC236}">
                <a16:creationId xmlns:a16="http://schemas.microsoft.com/office/drawing/2014/main" id="{3889068C-552A-4F42-A745-29CAC3B5DB1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06454680-0F9B-964F-BCCE-75C29445FB30}" type="slidenum">
              <a:rPr lang="el-GR" altLang="en-US" sz="1200">
                <a:cs typeface="Arial" panose="020B0604020202020204" pitchFamily="34" charset="0"/>
              </a:rPr>
              <a:pPr algn="r">
                <a:lnSpc>
                  <a:spcPct val="100000"/>
                </a:lnSpc>
              </a:pPr>
              <a:t>40</a:t>
            </a:fld>
            <a:endParaRPr lang="el-GR" altLang="en-US" sz="120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3782B8B-B6CD-5B4B-9524-947875CA6989}"/>
              </a:ext>
            </a:extLst>
          </p:cNvPr>
          <p:cNvSpPr>
            <a:spLocks noGrp="1" noChangeArrowheads="1"/>
          </p:cNvSpPr>
          <p:nvPr>
            <p:ph type="sldNum"/>
          </p:nvPr>
        </p:nvSpPr>
        <p:spPr>
          <a:ln/>
        </p:spPr>
        <p:txBody>
          <a:bodyPr/>
          <a:lstStyle/>
          <a:p>
            <a:fld id="{A95A1D87-C41D-5543-BF31-1A8E13BDC235}" type="slidenum">
              <a:rPr lang="el-GR" altLang="en-US"/>
              <a:pPr/>
              <a:t>41</a:t>
            </a:fld>
            <a:endParaRPr lang="el-GR" altLang="en-US"/>
          </a:p>
        </p:txBody>
      </p:sp>
      <p:sp>
        <p:nvSpPr>
          <p:cNvPr id="115713" name="Text Box 1">
            <a:extLst>
              <a:ext uri="{FF2B5EF4-FFF2-40B4-BE49-F238E27FC236}">
                <a16:creationId xmlns:a16="http://schemas.microsoft.com/office/drawing/2014/main" id="{0144EA59-A10A-3946-B1F8-51A37B3FF5D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DE26D10C-A675-6348-9A3E-A9DF33C5F07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115715" name="Text Box 3">
            <a:extLst>
              <a:ext uri="{FF2B5EF4-FFF2-40B4-BE49-F238E27FC236}">
                <a16:creationId xmlns:a16="http://schemas.microsoft.com/office/drawing/2014/main" id="{676258EE-DE89-314D-85F5-F0703BFA24D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12103413-1958-A144-BA4F-C7D65507E113}" type="slidenum">
              <a:rPr lang="el-GR" altLang="en-US" sz="1400">
                <a:cs typeface="Arial" panose="020B0604020202020204" pitchFamily="34" charset="0"/>
              </a:rPr>
              <a:pPr>
                <a:lnSpc>
                  <a:spcPct val="100000"/>
                </a:lnSpc>
              </a:pPr>
              <a:t>41</a:t>
            </a:fld>
            <a:endParaRPr lang="el-GR" altLang="en-US" sz="140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8977953B-C357-224E-8239-39B19B08E0ED}"/>
              </a:ext>
            </a:extLst>
          </p:cNvPr>
          <p:cNvSpPr>
            <a:spLocks noGrp="1" noChangeArrowheads="1"/>
          </p:cNvSpPr>
          <p:nvPr>
            <p:ph type="sldNum"/>
          </p:nvPr>
        </p:nvSpPr>
        <p:spPr>
          <a:ln/>
        </p:spPr>
        <p:txBody>
          <a:bodyPr/>
          <a:lstStyle/>
          <a:p>
            <a:fld id="{1F4DA4A3-7BE8-7B42-9632-EFDB8517DDD3}" type="slidenum">
              <a:rPr lang="el-GR" altLang="en-US"/>
              <a:pPr/>
              <a:t>42</a:t>
            </a:fld>
            <a:endParaRPr lang="el-GR" altLang="en-US"/>
          </a:p>
        </p:txBody>
      </p:sp>
      <p:sp>
        <p:nvSpPr>
          <p:cNvPr id="116737" name="Text Box 1">
            <a:extLst>
              <a:ext uri="{FF2B5EF4-FFF2-40B4-BE49-F238E27FC236}">
                <a16:creationId xmlns:a16="http://schemas.microsoft.com/office/drawing/2014/main" id="{8B53196D-819C-3647-84BC-E62F95CD617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Text Box 2">
            <a:extLst>
              <a:ext uri="{FF2B5EF4-FFF2-40B4-BE49-F238E27FC236}">
                <a16:creationId xmlns:a16="http://schemas.microsoft.com/office/drawing/2014/main" id="{17B731AE-B12C-D14E-8B74-C67EEA82078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116739" name="Text Box 3">
            <a:extLst>
              <a:ext uri="{FF2B5EF4-FFF2-40B4-BE49-F238E27FC236}">
                <a16:creationId xmlns:a16="http://schemas.microsoft.com/office/drawing/2014/main" id="{9C6623F8-7D4A-404F-872D-36E0E3042BC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E3F994A3-399D-4B41-9345-CF5788CD582B}" type="slidenum">
              <a:rPr lang="el-GR" altLang="en-US" sz="1400">
                <a:cs typeface="Arial" panose="020B0604020202020204" pitchFamily="34" charset="0"/>
              </a:rPr>
              <a:pPr>
                <a:lnSpc>
                  <a:spcPct val="100000"/>
                </a:lnSpc>
              </a:pPr>
              <a:t>42</a:t>
            </a:fld>
            <a:endParaRPr lang="el-GR" altLang="en-US" sz="140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B2CB36CA-E161-F544-948F-6DB5432ECBC4}"/>
              </a:ext>
            </a:extLst>
          </p:cNvPr>
          <p:cNvSpPr>
            <a:spLocks noGrp="1" noChangeArrowheads="1"/>
          </p:cNvSpPr>
          <p:nvPr>
            <p:ph type="sldNum"/>
          </p:nvPr>
        </p:nvSpPr>
        <p:spPr>
          <a:ln/>
        </p:spPr>
        <p:txBody>
          <a:bodyPr/>
          <a:lstStyle/>
          <a:p>
            <a:fld id="{86393E11-147D-B74D-965E-82B9A7D5246C}" type="slidenum">
              <a:rPr lang="el-GR" altLang="en-US"/>
              <a:pPr/>
              <a:t>43</a:t>
            </a:fld>
            <a:endParaRPr lang="el-GR" altLang="en-US"/>
          </a:p>
        </p:txBody>
      </p:sp>
      <p:sp>
        <p:nvSpPr>
          <p:cNvPr id="117761" name="Text Box 1">
            <a:extLst>
              <a:ext uri="{FF2B5EF4-FFF2-40B4-BE49-F238E27FC236}">
                <a16:creationId xmlns:a16="http://schemas.microsoft.com/office/drawing/2014/main" id="{2808B2ED-53D3-CE40-B8EF-3C5FB6C959C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Text Box 2">
            <a:extLst>
              <a:ext uri="{FF2B5EF4-FFF2-40B4-BE49-F238E27FC236}">
                <a16:creationId xmlns:a16="http://schemas.microsoft.com/office/drawing/2014/main" id="{73C1AD56-531A-8545-A718-1684797550B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117763" name="Text Box 3">
            <a:extLst>
              <a:ext uri="{FF2B5EF4-FFF2-40B4-BE49-F238E27FC236}">
                <a16:creationId xmlns:a16="http://schemas.microsoft.com/office/drawing/2014/main" id="{A64EA428-39D7-0440-BC91-90938ADA649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0FDAD7C2-669B-D74A-9F97-AE704759EF03}" type="slidenum">
              <a:rPr lang="el-GR" altLang="en-US" sz="1400">
                <a:cs typeface="Arial" panose="020B0604020202020204" pitchFamily="34" charset="0"/>
              </a:rPr>
              <a:pPr>
                <a:lnSpc>
                  <a:spcPct val="100000"/>
                </a:lnSpc>
              </a:pPr>
              <a:t>43</a:t>
            </a:fld>
            <a:endParaRPr lang="el-GR" altLang="en-US" sz="140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72B81F3-2C91-8B49-AA4C-C27F0536533F}"/>
              </a:ext>
            </a:extLst>
          </p:cNvPr>
          <p:cNvSpPr>
            <a:spLocks noGrp="1" noChangeArrowheads="1"/>
          </p:cNvSpPr>
          <p:nvPr>
            <p:ph type="sldNum"/>
          </p:nvPr>
        </p:nvSpPr>
        <p:spPr>
          <a:ln/>
        </p:spPr>
        <p:txBody>
          <a:bodyPr/>
          <a:lstStyle/>
          <a:p>
            <a:fld id="{02617981-1573-E844-AE97-79CD95CE0946}" type="slidenum">
              <a:rPr lang="el-GR" altLang="en-US"/>
              <a:pPr/>
              <a:t>44</a:t>
            </a:fld>
            <a:endParaRPr lang="el-GR" altLang="en-US"/>
          </a:p>
        </p:txBody>
      </p:sp>
      <p:sp>
        <p:nvSpPr>
          <p:cNvPr id="118785" name="Text Box 1">
            <a:extLst>
              <a:ext uri="{FF2B5EF4-FFF2-40B4-BE49-F238E27FC236}">
                <a16:creationId xmlns:a16="http://schemas.microsoft.com/office/drawing/2014/main" id="{BB77F8BC-9F7E-A648-81D1-81E36F66CE4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Text Box 2">
            <a:extLst>
              <a:ext uri="{FF2B5EF4-FFF2-40B4-BE49-F238E27FC236}">
                <a16:creationId xmlns:a16="http://schemas.microsoft.com/office/drawing/2014/main" id="{DD120E74-9B1D-F840-97FC-8ADE29FAB9B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118787" name="Text Box 3">
            <a:extLst>
              <a:ext uri="{FF2B5EF4-FFF2-40B4-BE49-F238E27FC236}">
                <a16:creationId xmlns:a16="http://schemas.microsoft.com/office/drawing/2014/main" id="{36DBFA7F-2849-4447-A493-0C8ACEAA5AE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FF984D3B-BA04-BF44-A53A-FB6770395510}" type="slidenum">
              <a:rPr lang="el-GR" altLang="en-US" sz="1400">
                <a:cs typeface="Arial" panose="020B0604020202020204" pitchFamily="34" charset="0"/>
              </a:rPr>
              <a:pPr>
                <a:lnSpc>
                  <a:spcPct val="100000"/>
                </a:lnSpc>
              </a:pPr>
              <a:t>44</a:t>
            </a:fld>
            <a:endParaRPr lang="el-GR" altLang="en-US" sz="140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EE0C76CC-F389-C245-9A6C-73F745B5EDA4}"/>
              </a:ext>
            </a:extLst>
          </p:cNvPr>
          <p:cNvSpPr>
            <a:spLocks noGrp="1" noChangeArrowheads="1"/>
          </p:cNvSpPr>
          <p:nvPr>
            <p:ph type="sldNum"/>
          </p:nvPr>
        </p:nvSpPr>
        <p:spPr>
          <a:ln/>
        </p:spPr>
        <p:txBody>
          <a:bodyPr/>
          <a:lstStyle/>
          <a:p>
            <a:fld id="{6CF49554-FC30-E841-BC35-FB8AC78F7213}" type="slidenum">
              <a:rPr lang="el-GR" altLang="en-US"/>
              <a:pPr/>
              <a:t>45</a:t>
            </a:fld>
            <a:endParaRPr lang="el-GR" altLang="en-US"/>
          </a:p>
        </p:txBody>
      </p:sp>
      <p:sp>
        <p:nvSpPr>
          <p:cNvPr id="119809" name="Text Box 1">
            <a:extLst>
              <a:ext uri="{FF2B5EF4-FFF2-40B4-BE49-F238E27FC236}">
                <a16:creationId xmlns:a16="http://schemas.microsoft.com/office/drawing/2014/main" id="{BAE20484-2A80-DE48-BEA9-39A8C7C59ED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Text Box 2">
            <a:extLst>
              <a:ext uri="{FF2B5EF4-FFF2-40B4-BE49-F238E27FC236}">
                <a16:creationId xmlns:a16="http://schemas.microsoft.com/office/drawing/2014/main" id="{A0E7DC33-AF67-764C-82EC-4C030E191D4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Several theorists have suggested that one of the ways children gain information about the world is through touching. </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119811" name="Text Box 3">
            <a:extLst>
              <a:ext uri="{FF2B5EF4-FFF2-40B4-BE49-F238E27FC236}">
                <a16:creationId xmlns:a16="http://schemas.microsoft.com/office/drawing/2014/main" id="{61C06530-501E-DD4B-BE77-808B7BD28A3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9D174784-D9E9-2E43-8378-0C8E99E5418A}" type="slidenum">
              <a:rPr lang="el-GR" altLang="en-US" sz="1400">
                <a:cs typeface="Arial" panose="020B0604020202020204" pitchFamily="34" charset="0"/>
              </a:rPr>
              <a:pPr>
                <a:lnSpc>
                  <a:spcPct val="100000"/>
                </a:lnSpc>
              </a:pPr>
              <a:t>45</a:t>
            </a:fld>
            <a:endParaRPr lang="el-GR" altLang="en-US" sz="140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7841D62-ED02-5A43-BBCC-A09B35B450E9}"/>
              </a:ext>
            </a:extLst>
          </p:cNvPr>
          <p:cNvSpPr>
            <a:spLocks noGrp="1" noChangeArrowheads="1"/>
          </p:cNvSpPr>
          <p:nvPr>
            <p:ph type="sldNum"/>
          </p:nvPr>
        </p:nvSpPr>
        <p:spPr>
          <a:ln/>
        </p:spPr>
        <p:txBody>
          <a:bodyPr/>
          <a:lstStyle/>
          <a:p>
            <a:fld id="{E882B7E3-7408-384C-8E50-5BB273460243}" type="slidenum">
              <a:rPr lang="el-GR" altLang="en-US"/>
              <a:pPr/>
              <a:t>4</a:t>
            </a:fld>
            <a:endParaRPr lang="el-GR" altLang="en-US"/>
          </a:p>
        </p:txBody>
      </p:sp>
      <p:sp>
        <p:nvSpPr>
          <p:cNvPr id="71681" name="Text Box 1">
            <a:extLst>
              <a:ext uri="{FF2B5EF4-FFF2-40B4-BE49-F238E27FC236}">
                <a16:creationId xmlns:a16="http://schemas.microsoft.com/office/drawing/2014/main" id="{9D9DF684-7C74-FF48-8A30-EEE5E5A799F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0B3CA28E-CC47-2C49-8F4A-9007457F9D0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a:latin typeface="Arial" panose="020B0604020202020204" pitchFamily="34" charset="0"/>
              </a:rPr>
              <a:t>Figure 4-2 Decreasing Proportions</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At birth, the head represents one-quarter of the neonate's body. By adulthood, the head is only one-eighth the size of the body. </a:t>
            </a:r>
          </a:p>
          <a:p>
            <a:pPr eaLnBrk="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Why is the neonate's head so large? Not all parts of an infant's body grow at the same rate. </a:t>
            </a:r>
          </a:p>
          <a:p>
            <a:pPr eaLnBrk="1" hangingPunct="1">
              <a:spcBef>
                <a:spcPct val="0"/>
              </a:spcBef>
              <a:buFont typeface="Symbol" pitchFamily="2"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At birth the head accounts for one-quarter of the newborn's entire body size. </a:t>
            </a:r>
          </a:p>
          <a:p>
            <a:pPr eaLnBrk="1" hangingPunct="1">
              <a:spcBef>
                <a:spcPct val="0"/>
              </a:spcBef>
              <a:buFont typeface="Symbol" pitchFamily="2"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During the first 2 years of life, the rest of the body begins to catch up. </a:t>
            </a:r>
          </a:p>
          <a:p>
            <a:pPr eaLnBrk="1" hangingPunct="1">
              <a:spcBef>
                <a:spcPct val="0"/>
              </a:spcBef>
              <a:buFont typeface="Symbol" pitchFamily="2"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By the age of 2 the baby's head is only one-fifth of body length, and by adulthood it is only one-eighth.</a:t>
            </a:r>
          </a:p>
        </p:txBody>
      </p:sp>
      <p:sp>
        <p:nvSpPr>
          <p:cNvPr id="71683" name="Text Box 3">
            <a:extLst>
              <a:ext uri="{FF2B5EF4-FFF2-40B4-BE49-F238E27FC236}">
                <a16:creationId xmlns:a16="http://schemas.microsoft.com/office/drawing/2014/main" id="{6260D396-5416-204C-B481-DAA18A22F55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3CF12BA7-499B-0549-BDA7-ABBBA8FDC1E2}" type="slidenum">
              <a:rPr lang="el-GR" altLang="en-US" sz="1400">
                <a:cs typeface="Arial" panose="020B0604020202020204" pitchFamily="34" charset="0"/>
              </a:rPr>
              <a:pPr>
                <a:lnSpc>
                  <a:spcPct val="100000"/>
                </a:lnSpc>
              </a:pPr>
              <a:t>4</a:t>
            </a:fld>
            <a:endParaRPr lang="el-GR" altLang="en-US" sz="140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F483A7E-253C-3F4F-8B90-BDA64332DED0}"/>
              </a:ext>
            </a:extLst>
          </p:cNvPr>
          <p:cNvSpPr>
            <a:spLocks noGrp="1" noChangeArrowheads="1"/>
          </p:cNvSpPr>
          <p:nvPr>
            <p:ph type="sldNum"/>
          </p:nvPr>
        </p:nvSpPr>
        <p:spPr>
          <a:ln/>
        </p:spPr>
        <p:txBody>
          <a:bodyPr/>
          <a:lstStyle/>
          <a:p>
            <a:fld id="{3729799A-0E6F-2E42-8EC6-84CE659ED120}" type="slidenum">
              <a:rPr lang="el-GR" altLang="en-US"/>
              <a:pPr/>
              <a:t>46</a:t>
            </a:fld>
            <a:endParaRPr lang="el-GR" altLang="en-US"/>
          </a:p>
        </p:txBody>
      </p:sp>
      <p:sp>
        <p:nvSpPr>
          <p:cNvPr id="120833" name="Text Box 1">
            <a:extLst>
              <a:ext uri="{FF2B5EF4-FFF2-40B4-BE49-F238E27FC236}">
                <a16:creationId xmlns:a16="http://schemas.microsoft.com/office/drawing/2014/main" id="{DE4EBB37-01EF-474D-A382-2EE9F4EE3C2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Text Box 2">
            <a:extLst>
              <a:ext uri="{FF2B5EF4-FFF2-40B4-BE49-F238E27FC236}">
                <a16:creationId xmlns:a16="http://schemas.microsoft.com/office/drawing/2014/main" id="{36E00A5A-DB94-8C47-886D-E91E02B2DA1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marL="169863" indent="-16986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u="sng">
                <a:latin typeface="Arial" panose="020B0604020202020204" pitchFamily="34" charset="0"/>
              </a:rPr>
              <a:t>Multimodal approach to perception</a:t>
            </a:r>
            <a:r>
              <a:rPr lang="el-GR" altLang="en-US">
                <a:latin typeface="Arial" panose="020B0604020202020204" pitchFamily="34" charset="0"/>
              </a:rPr>
              <a:t> considers how information that is collected by various individual sensory systems is integrated and coordinated.</a:t>
            </a:r>
          </a:p>
          <a:p>
            <a:pPr marL="169863" indent="-16986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Infants’ multimodal perception abilities showcase the sophisticated perceptual abilities of infants, which continue to grow throughout the period of infancy. Such perceptual growth is aided by infants’ discovery of affordances , the options that a given situation or stimulus provides.</a:t>
            </a:r>
          </a:p>
          <a:p>
            <a:pPr marL="169863" indent="-16986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120835" name="Text Box 3">
            <a:extLst>
              <a:ext uri="{FF2B5EF4-FFF2-40B4-BE49-F238E27FC236}">
                <a16:creationId xmlns:a16="http://schemas.microsoft.com/office/drawing/2014/main" id="{F98DB8E8-5499-7A4E-9387-4D20F7FAF2C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B6981122-9199-B14A-B417-0BEEE0EE6814}" type="slidenum">
              <a:rPr lang="el-GR" altLang="en-US" sz="1400">
                <a:cs typeface="Arial" panose="020B0604020202020204" pitchFamily="34" charset="0"/>
              </a:rPr>
              <a:pPr>
                <a:lnSpc>
                  <a:spcPct val="100000"/>
                </a:lnSpc>
              </a:pPr>
              <a:t>46</a:t>
            </a:fld>
            <a:endParaRPr lang="el-GR" altLang="en-US" sz="140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8E5750D7-89D4-C846-8568-77C3C23F8054}"/>
              </a:ext>
            </a:extLst>
          </p:cNvPr>
          <p:cNvSpPr>
            <a:spLocks noGrp="1" noChangeArrowheads="1"/>
          </p:cNvSpPr>
          <p:nvPr>
            <p:ph type="sldNum"/>
          </p:nvPr>
        </p:nvSpPr>
        <p:spPr>
          <a:ln/>
        </p:spPr>
        <p:txBody>
          <a:bodyPr/>
          <a:lstStyle/>
          <a:p>
            <a:fld id="{4D00DEC8-DAB1-E24A-A96E-B058D6B088DA}" type="slidenum">
              <a:rPr lang="el-GR" altLang="en-US"/>
              <a:pPr/>
              <a:t>5</a:t>
            </a:fld>
            <a:endParaRPr lang="el-GR" altLang="en-US"/>
          </a:p>
        </p:txBody>
      </p:sp>
      <p:sp>
        <p:nvSpPr>
          <p:cNvPr id="72705" name="Text Box 1">
            <a:extLst>
              <a:ext uri="{FF2B5EF4-FFF2-40B4-BE49-F238E27FC236}">
                <a16:creationId xmlns:a16="http://schemas.microsoft.com/office/drawing/2014/main" id="{2B79F7AB-A848-D549-B3F4-E06C52D96AE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20C2FA8D-2720-8E49-A31E-63CD73761A0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marL="169863" indent="-169863" eaLnBrk="1" hangingPunct="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Define:</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a:latin typeface="Arial" panose="020B0604020202020204" pitchFamily="34" charset="0"/>
              </a:rPr>
              <a:t> </a:t>
            </a:r>
            <a:r>
              <a:rPr lang="el-GR" altLang="en-US" b="1" u="sng">
                <a:latin typeface="Arial" panose="020B0604020202020204" pitchFamily="34" charset="0"/>
              </a:rPr>
              <a:t>Cephalocaudal principle</a:t>
            </a:r>
            <a:r>
              <a:rPr lang="el-GR" altLang="en-US" b="1">
                <a:latin typeface="Arial" panose="020B0604020202020204" pitchFamily="34" charset="0"/>
              </a:rPr>
              <a:t> </a:t>
            </a:r>
            <a:r>
              <a:rPr lang="el-GR" altLang="en-US">
                <a:latin typeface="Arial" panose="020B0604020202020204" pitchFamily="34" charset="0"/>
              </a:rPr>
              <a:t>states that growth follows a direction and pattern that begins with the head and upper body parts and then proceeds to the rest of the body.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a:latin typeface="Arial" panose="020B0604020202020204" pitchFamily="34" charset="0"/>
              </a:rPr>
              <a:t> </a:t>
            </a:r>
            <a:r>
              <a:rPr lang="el-GR" altLang="en-US" b="1" u="sng">
                <a:latin typeface="Arial" panose="020B0604020202020204" pitchFamily="34" charset="0"/>
              </a:rPr>
              <a:t>Proximodistal principle</a:t>
            </a:r>
            <a:r>
              <a:rPr lang="el-GR" altLang="en-US">
                <a:latin typeface="Arial" panose="020B0604020202020204" pitchFamily="34" charset="0"/>
              </a:rPr>
              <a:t> states that development proceeds from the center of the body outward. See Table 4.1.</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a:latin typeface="Arial" panose="020B0604020202020204" pitchFamily="34" charset="0"/>
              </a:rPr>
              <a:t> </a:t>
            </a:r>
            <a:r>
              <a:rPr lang="el-GR" altLang="en-US" b="1" u="sng">
                <a:latin typeface="Arial" panose="020B0604020202020204" pitchFamily="34" charset="0"/>
              </a:rPr>
              <a:t>Principle of hierarchical integration</a:t>
            </a:r>
            <a:r>
              <a:rPr lang="el-GR" altLang="en-US">
                <a:latin typeface="Arial" panose="020B0604020202020204" pitchFamily="34" charset="0"/>
              </a:rPr>
              <a:t> states that simple skills typically develop separately and independently. Later these simple skills are integrated into more complex ones.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a:latin typeface="Arial" panose="020B0604020202020204" pitchFamily="34" charset="0"/>
              </a:rPr>
              <a:t> </a:t>
            </a:r>
            <a:r>
              <a:rPr lang="el-GR" altLang="en-US" b="1" u="sng">
                <a:latin typeface="Arial" panose="020B0604020202020204" pitchFamily="34" charset="0"/>
              </a:rPr>
              <a:t>Principle of the independence of systems</a:t>
            </a:r>
            <a:r>
              <a:rPr lang="el-GR" altLang="en-US" b="1">
                <a:latin typeface="Arial" panose="020B0604020202020204" pitchFamily="34" charset="0"/>
              </a:rPr>
              <a:t>,</a:t>
            </a:r>
            <a:r>
              <a:rPr lang="el-GR" altLang="en-US">
                <a:latin typeface="Arial" panose="020B0604020202020204" pitchFamily="34" charset="0"/>
              </a:rPr>
              <a:t> which suggests that different body systems grow at different rates.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Birth: around 7 pounds; 20 inches</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5 months: doubled birth weight</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12 months: tripled birth weight; 30 inches</a:t>
            </a:r>
          </a:p>
          <a:p>
            <a:pPr marL="169863" indent="-169863" eaLnBrk="1" hangingPunct="1">
              <a:spcBef>
                <a:spcPct val="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 2</a:t>
            </a:r>
            <a:r>
              <a:rPr lang="el-GR" altLang="en-US" baseline="30000">
                <a:latin typeface="Arial" panose="020B0604020202020204" pitchFamily="34" charset="0"/>
                <a:cs typeface="Arial" panose="020B0604020202020204" pitchFamily="34" charset="0"/>
              </a:rPr>
              <a:t>nd</a:t>
            </a:r>
            <a:r>
              <a:rPr lang="el-GR" altLang="en-US">
                <a:latin typeface="Arial" panose="020B0604020202020204" pitchFamily="34" charset="0"/>
                <a:cs typeface="Arial" panose="020B0604020202020204" pitchFamily="34" charset="0"/>
              </a:rPr>
              <a:t> year: slows; 4x birth weight; 36 inches</a:t>
            </a:r>
          </a:p>
          <a:p>
            <a:pPr marL="169863" indent="-16986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72707" name="Text Box 3">
            <a:extLst>
              <a:ext uri="{FF2B5EF4-FFF2-40B4-BE49-F238E27FC236}">
                <a16:creationId xmlns:a16="http://schemas.microsoft.com/office/drawing/2014/main" id="{DD2B8145-A05F-A542-8060-1BADFF94F48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358A878C-185B-594D-AB05-E6ED019E5C83}" type="slidenum">
              <a:rPr lang="el-GR" altLang="en-US" sz="1400">
                <a:cs typeface="Arial" panose="020B0604020202020204" pitchFamily="34" charset="0"/>
              </a:rPr>
              <a:pPr>
                <a:lnSpc>
                  <a:spcPct val="100000"/>
                </a:lnSpc>
              </a:pPr>
              <a:t>5</a:t>
            </a:fld>
            <a:endParaRPr lang="el-GR" altLang="en-US" sz="140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FF3F85B-B3EB-DF42-91CF-3BE5A215958D}"/>
              </a:ext>
            </a:extLst>
          </p:cNvPr>
          <p:cNvSpPr>
            <a:spLocks noGrp="1" noChangeArrowheads="1"/>
          </p:cNvSpPr>
          <p:nvPr>
            <p:ph type="sldNum"/>
          </p:nvPr>
        </p:nvSpPr>
        <p:spPr>
          <a:ln/>
        </p:spPr>
        <p:txBody>
          <a:bodyPr/>
          <a:lstStyle/>
          <a:p>
            <a:fld id="{6A95BACB-CBBD-3349-AAE3-77BDB5C5732E}" type="slidenum">
              <a:rPr lang="el-GR" altLang="en-US"/>
              <a:pPr/>
              <a:t>6</a:t>
            </a:fld>
            <a:endParaRPr lang="el-GR" altLang="en-US"/>
          </a:p>
        </p:txBody>
      </p:sp>
      <p:sp>
        <p:nvSpPr>
          <p:cNvPr id="74753" name="Text Box 1">
            <a:extLst>
              <a:ext uri="{FF2B5EF4-FFF2-40B4-BE49-F238E27FC236}">
                <a16:creationId xmlns:a16="http://schemas.microsoft.com/office/drawing/2014/main" id="{2EBF70D2-49B3-1B43-A0A2-412E8E02723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90107DF6-1FA5-2E46-9321-1DF798FE418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Source: Van de Graaff, 2000.)</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74755" name="Text Box 3">
            <a:extLst>
              <a:ext uri="{FF2B5EF4-FFF2-40B4-BE49-F238E27FC236}">
                <a16:creationId xmlns:a16="http://schemas.microsoft.com/office/drawing/2014/main" id="{1A1189A0-B7E1-8244-9961-69AF5E1B2DD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A6BCE081-2CC2-A444-90C0-61D460A5566C}" type="slidenum">
              <a:rPr lang="el-GR" altLang="en-US" sz="1400">
                <a:cs typeface="Arial" panose="020B0604020202020204" pitchFamily="34" charset="0"/>
              </a:rPr>
              <a:pPr>
                <a:lnSpc>
                  <a:spcPct val="100000"/>
                </a:lnSpc>
              </a:pPr>
              <a:t>6</a:t>
            </a:fld>
            <a:endParaRPr lang="el-GR" altLang="en-US" sz="140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269BEC7B-5AED-8942-AFAD-4212A6B5828F}"/>
              </a:ext>
            </a:extLst>
          </p:cNvPr>
          <p:cNvSpPr>
            <a:spLocks noGrp="1" noChangeArrowheads="1"/>
          </p:cNvSpPr>
          <p:nvPr>
            <p:ph type="sldNum"/>
          </p:nvPr>
        </p:nvSpPr>
        <p:spPr>
          <a:ln/>
        </p:spPr>
        <p:txBody>
          <a:bodyPr/>
          <a:lstStyle/>
          <a:p>
            <a:fld id="{364009D4-FB69-D947-9ADD-31B36D371787}" type="slidenum">
              <a:rPr lang="el-GR" altLang="en-US"/>
              <a:pPr/>
              <a:t>7</a:t>
            </a:fld>
            <a:endParaRPr lang="el-GR" altLang="en-US"/>
          </a:p>
        </p:txBody>
      </p:sp>
      <p:sp>
        <p:nvSpPr>
          <p:cNvPr id="75777" name="Text Box 1">
            <a:extLst>
              <a:ext uri="{FF2B5EF4-FFF2-40B4-BE49-F238E27FC236}">
                <a16:creationId xmlns:a16="http://schemas.microsoft.com/office/drawing/2014/main" id="{D94B554D-EE12-9941-BE9B-357EE510E54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82E0D02B-86FD-F640-BB3C-0DEC92A398E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dirty="0">
              <a:latin typeface="Arial" panose="020B0604020202020204" pitchFamily="34" charset="0"/>
              <a:cs typeface="Arial" panose="020B0604020202020204" pitchFamily="34" charset="0"/>
            </a:endParaRPr>
          </a:p>
        </p:txBody>
      </p:sp>
      <p:sp>
        <p:nvSpPr>
          <p:cNvPr id="75779" name="Text Box 3">
            <a:extLst>
              <a:ext uri="{FF2B5EF4-FFF2-40B4-BE49-F238E27FC236}">
                <a16:creationId xmlns:a16="http://schemas.microsoft.com/office/drawing/2014/main" id="{55A24812-F41A-D247-94C3-206A2935D55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7124C9E6-1490-5745-BAA2-8EE604EFDB77}" type="slidenum">
              <a:rPr lang="el-GR" altLang="en-US" sz="1200">
                <a:cs typeface="Arial" panose="020B0604020202020204" pitchFamily="34" charset="0"/>
              </a:rPr>
              <a:pPr algn="r">
                <a:lnSpc>
                  <a:spcPct val="100000"/>
                </a:lnSpc>
              </a:pPr>
              <a:t>7</a:t>
            </a:fld>
            <a:endParaRPr lang="el-GR" altLang="en-US" sz="120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B37CFE51-31DA-F14D-AF77-BD7B77E38A94}"/>
              </a:ext>
            </a:extLst>
          </p:cNvPr>
          <p:cNvSpPr>
            <a:spLocks noGrp="1" noChangeArrowheads="1"/>
          </p:cNvSpPr>
          <p:nvPr>
            <p:ph type="sldNum"/>
          </p:nvPr>
        </p:nvSpPr>
        <p:spPr>
          <a:ln/>
        </p:spPr>
        <p:txBody>
          <a:bodyPr/>
          <a:lstStyle/>
          <a:p>
            <a:fld id="{7D4E04FD-A4BB-5E4E-9523-009C317C52A6}" type="slidenum">
              <a:rPr lang="el-GR" altLang="en-US"/>
              <a:pPr/>
              <a:t>8</a:t>
            </a:fld>
            <a:endParaRPr lang="el-GR" altLang="en-US"/>
          </a:p>
        </p:txBody>
      </p:sp>
      <p:sp>
        <p:nvSpPr>
          <p:cNvPr id="76801" name="Text Box 1">
            <a:extLst>
              <a:ext uri="{FF2B5EF4-FFF2-40B4-BE49-F238E27FC236}">
                <a16:creationId xmlns:a16="http://schemas.microsoft.com/office/drawing/2014/main" id="{7BC5D17B-6EDB-E746-A5CC-8D38F4E559D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5B483150-D323-9149-BAC1-504EF4480E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Synaptic pruning: elimination of unused neurons that allows established neurons to build more elaborate communication networks with other neurons. Unlike most other aspects of growth, then, the development of the nervous system proceeds most effectively through the loss of cells.</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Neurons that do not become interconnected with other neurons as the infant's experience of the world increases become unnecessary. </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They eventually die out, increasing the efficiency of the nervous system. </a:t>
            </a:r>
          </a:p>
          <a:p>
            <a:pPr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b="1">
                <a:latin typeface="Arial" panose="020B0604020202020204" pitchFamily="34" charset="0"/>
              </a:rPr>
              <a:t> Myelin:</a:t>
            </a:r>
            <a:r>
              <a:rPr lang="el-GR" altLang="en-US">
                <a:latin typeface="Arial" panose="020B0604020202020204" pitchFamily="34" charset="0"/>
              </a:rPr>
              <a:t> Axons of neurons become coated with </a:t>
            </a:r>
            <a:r>
              <a:rPr lang="el-GR" altLang="en-US" b="1" u="sng">
                <a:latin typeface="Arial" panose="020B0604020202020204" pitchFamily="34" charset="0"/>
              </a:rPr>
              <a:t>myelin</a:t>
            </a:r>
            <a:r>
              <a:rPr lang="el-GR" altLang="en-US" b="1">
                <a:latin typeface="Arial" panose="020B0604020202020204" pitchFamily="34" charset="0"/>
              </a:rPr>
              <a:t>,</a:t>
            </a:r>
            <a:r>
              <a:rPr lang="el-GR" altLang="en-US">
                <a:latin typeface="Arial" panose="020B0604020202020204" pitchFamily="34" charset="0"/>
              </a:rPr>
              <a:t> a fatty substance that, like the insulation on an electric wire, provides protection and speeds the transmission of nerve impulses.</a:t>
            </a:r>
          </a:p>
          <a:p>
            <a:pPr marL="455613" lvl="1"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Contributes to increased weight of brain</a:t>
            </a:r>
          </a:p>
          <a:p>
            <a:pPr marL="912813" lvl="2"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Even though many neurons are lost, the increasing size and complexity of the remaining ones contribute to impressive brain growth. </a:t>
            </a:r>
          </a:p>
          <a:p>
            <a:pPr marL="912813" lvl="2" indent="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 A baby's brain triples its weight during his or her first 2 years of life, and it reaches more than three-quarters of its adult weight and size by the age of 2.</a:t>
            </a: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cs typeface="Arial" panose="020B0604020202020204" pitchFamily="34" charset="0"/>
            </a:endParaRPr>
          </a:p>
          <a:p>
            <a:pPr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cs typeface="Arial" panose="020B0604020202020204" pitchFamily="34" charset="0"/>
            </a:endParaRPr>
          </a:p>
        </p:txBody>
      </p:sp>
      <p:sp>
        <p:nvSpPr>
          <p:cNvPr id="76803" name="Text Box 3">
            <a:extLst>
              <a:ext uri="{FF2B5EF4-FFF2-40B4-BE49-F238E27FC236}">
                <a16:creationId xmlns:a16="http://schemas.microsoft.com/office/drawing/2014/main" id="{AEE9907B-CEBC-EC43-925E-CEE2A442BA8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a:lnSpc>
                <a:spcPct val="100000"/>
              </a:lnSpc>
            </a:pPr>
            <a:fld id="{ED4DA780-D247-4B40-B9E9-6E27B171F11A}" type="slidenum">
              <a:rPr lang="el-GR" altLang="en-US" sz="1200">
                <a:cs typeface="Arial" panose="020B0604020202020204" pitchFamily="34" charset="0"/>
              </a:rPr>
              <a:pPr algn="r">
                <a:lnSpc>
                  <a:spcPct val="100000"/>
                </a:lnSpc>
              </a:pPr>
              <a:t>8</a:t>
            </a:fld>
            <a:endParaRPr lang="el-GR" altLang="en-US" sz="120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58CB333-54E8-1C45-A008-5F710D31DA0F}"/>
              </a:ext>
            </a:extLst>
          </p:cNvPr>
          <p:cNvSpPr>
            <a:spLocks noGrp="1" noChangeArrowheads="1"/>
          </p:cNvSpPr>
          <p:nvPr>
            <p:ph type="sldNum"/>
          </p:nvPr>
        </p:nvSpPr>
        <p:spPr>
          <a:ln/>
        </p:spPr>
        <p:txBody>
          <a:bodyPr/>
          <a:lstStyle/>
          <a:p>
            <a:fld id="{572F940C-B8A8-6F4C-9DB5-365A35B47A47}" type="slidenum">
              <a:rPr lang="el-GR" altLang="en-US"/>
              <a:pPr/>
              <a:t>9</a:t>
            </a:fld>
            <a:endParaRPr lang="el-GR" altLang="en-US"/>
          </a:p>
        </p:txBody>
      </p:sp>
      <p:sp>
        <p:nvSpPr>
          <p:cNvPr id="79873" name="Text Box 1">
            <a:extLst>
              <a:ext uri="{FF2B5EF4-FFF2-40B4-BE49-F238E27FC236}">
                <a16:creationId xmlns:a16="http://schemas.microsoft.com/office/drawing/2014/main" id="{E9889942-F442-8C49-8BA8-AB858089F1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9B7ACDED-79AA-B448-91C1-EC39233E4F4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cs typeface="Arial" panose="020B0604020202020204" pitchFamily="34" charset="0"/>
              </a:rPr>
              <a:t>Source: Matlung et al., 2011.)</a:t>
            </a: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a:p>
            <a:pPr eaLnBrk="1" hangingPunct="1">
              <a:spcBef>
                <a:spcPct val="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79875" name="Text Box 3">
            <a:extLst>
              <a:ext uri="{FF2B5EF4-FFF2-40B4-BE49-F238E27FC236}">
                <a16:creationId xmlns:a16="http://schemas.microsoft.com/office/drawing/2014/main" id="{CC09DF20-8356-FE41-8791-3190A5E6122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nSpc>
                <a:spcPct val="100000"/>
              </a:lnSpc>
            </a:pPr>
            <a:fld id="{322ECAF8-151B-0046-877A-2075B29A8EED}" type="slidenum">
              <a:rPr lang="el-GR" altLang="en-US" sz="1400">
                <a:cs typeface="Arial" panose="020B0604020202020204" pitchFamily="34" charset="0"/>
              </a:rPr>
              <a:pPr>
                <a:lnSpc>
                  <a:spcPct val="100000"/>
                </a:lnSpc>
              </a:pPr>
              <a:t>9</a:t>
            </a:fld>
            <a:endParaRPr lang="el-GR" altLang="en-US" sz="140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724" y="306333"/>
            <a:ext cx="7991469" cy="890419"/>
          </a:xfrm>
        </p:spPr>
        <p:txBody>
          <a:bodyPr/>
          <a:lstStyle/>
          <a:p>
            <a:r>
              <a:rPr lang="en-US"/>
              <a:t>Click to edit Master title style</a:t>
            </a:r>
            <a:endParaRPr lang="en-US" dirty="0"/>
          </a:p>
        </p:txBody>
      </p:sp>
      <p:sp>
        <p:nvSpPr>
          <p:cNvPr id="3" name="Content Placeholder 2"/>
          <p:cNvSpPr>
            <a:spLocks noGrp="1"/>
          </p:cNvSpPr>
          <p:nvPr>
            <p:ph idx="1"/>
          </p:nvPr>
        </p:nvSpPr>
        <p:spPr>
          <a:xfrm>
            <a:off x="539553" y="1484784"/>
            <a:ext cx="7994848" cy="4752528"/>
          </a:xfrm>
        </p:spPr>
        <p:txBody>
          <a:bodyPr lIns="90000" anchor="t"/>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1BA5EA6-45DF-0243-9F0E-5C5B97AF296B}"/>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82372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3AB266-4695-D74B-919B-25A795CDAE7D}"/>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292931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1228" y="1484784"/>
            <a:ext cx="3628724" cy="3767397"/>
          </a:xfrm>
        </p:spPr>
        <p:txBody>
          <a:bodyPr>
            <a:normAutofit/>
          </a:bodyPr>
          <a:lstStyle>
            <a:lvl1pPr marL="0" indent="0">
              <a:buFont typeface="Arial" panose="020B0604020202020204" pitchFamily="34" charset="0"/>
              <a:buNone/>
              <a:defRPr b="1">
                <a:solidFill>
                  <a:schemeClr val="accent2">
                    <a:lumMod val="75000"/>
                  </a:schemeClr>
                </a:solidFill>
              </a:defRPr>
            </a:lvl1pPr>
            <a:lvl2pPr marL="238950" indent="-141750">
              <a:buFont typeface="Arial" panose="020B0604020202020204" pitchFamily="34" charset="0"/>
              <a:buChar char="•"/>
              <a:defRPr/>
            </a:lvl2pPr>
            <a:lvl3pPr marL="552150" indent="-285750">
              <a:buFont typeface=".AppleSystemUIFont"/>
              <a:buChar char="-"/>
              <a:defRPr/>
            </a:lvl3pPr>
            <a:lvl4pPr marL="1371600" indent="0">
              <a:buNone/>
              <a:defRPr/>
            </a:lvl4pPr>
            <a:lvl5pPr marL="1828800" indent="0">
              <a:buNone/>
              <a:defRPr/>
            </a:lvl5pPr>
          </a:lstStyle>
          <a:p>
            <a:pPr lvl="0"/>
            <a:r>
              <a:rPr lang="en-US" dirty="0"/>
              <a:t>Click to edit Master text sty</a:t>
            </a:r>
          </a:p>
          <a:p>
            <a:pPr lvl="1"/>
            <a:r>
              <a:rPr lang="el-GR" dirty="0"/>
              <a:t>Δεύτερο</a:t>
            </a:r>
          </a:p>
          <a:p>
            <a:pPr lvl="2"/>
            <a:r>
              <a:rPr lang="el-GR" dirty="0"/>
              <a:t> </a:t>
            </a:r>
            <a:endParaRPr lang="en-US" dirty="0"/>
          </a:p>
        </p:txBody>
      </p:sp>
      <p:sp>
        <p:nvSpPr>
          <p:cNvPr id="2" name="Slide Number Placeholder 1">
            <a:extLst>
              <a:ext uri="{FF2B5EF4-FFF2-40B4-BE49-F238E27FC236}">
                <a16:creationId xmlns:a16="http://schemas.microsoft.com/office/drawing/2014/main" id="{E5B2BF57-3065-9E40-ABF3-62694DE32330}"/>
              </a:ext>
            </a:extLst>
          </p:cNvPr>
          <p:cNvSpPr>
            <a:spLocks noGrp="1"/>
          </p:cNvSpPr>
          <p:nvPr>
            <p:ph type="sldNum" sz="quarter" idx="10"/>
          </p:nvPr>
        </p:nvSpPr>
        <p:spPr/>
        <p:txBody>
          <a:bodyPr/>
          <a:lstStyle/>
          <a:p>
            <a:fld id="{068CDF2E-EC3D-234C-BF92-AB9B7C0160F3}" type="slidenum">
              <a:rPr lang="en-US" smtClean="0"/>
              <a:t>‹#›</a:t>
            </a:fld>
            <a:endParaRPr lang="en-US"/>
          </a:p>
        </p:txBody>
      </p:sp>
      <p:sp>
        <p:nvSpPr>
          <p:cNvPr id="6" name="Content Placeholder 2">
            <a:extLst>
              <a:ext uri="{FF2B5EF4-FFF2-40B4-BE49-F238E27FC236}">
                <a16:creationId xmlns:a16="http://schemas.microsoft.com/office/drawing/2014/main" id="{8096ED86-67CE-684B-9008-188F1245C09D}"/>
              </a:ext>
            </a:extLst>
          </p:cNvPr>
          <p:cNvSpPr>
            <a:spLocks noGrp="1"/>
          </p:cNvSpPr>
          <p:nvPr>
            <p:ph sz="half" idx="11" hasCustomPrompt="1"/>
          </p:nvPr>
        </p:nvSpPr>
        <p:spPr>
          <a:xfrm>
            <a:off x="4572000" y="1484784"/>
            <a:ext cx="3628724" cy="3767397"/>
          </a:xfrm>
        </p:spPr>
        <p:txBody>
          <a:bodyPr>
            <a:normAutofit/>
          </a:bodyPr>
          <a:lstStyle>
            <a:lvl1pPr marL="0" indent="0">
              <a:buFont typeface="Arial" panose="020B0604020202020204" pitchFamily="34" charset="0"/>
              <a:buNone/>
              <a:defRPr b="1">
                <a:solidFill>
                  <a:schemeClr val="accent2">
                    <a:lumMod val="75000"/>
                  </a:schemeClr>
                </a:solidFill>
              </a:defRPr>
            </a:lvl1pPr>
            <a:lvl2pPr marL="238950" indent="-141750">
              <a:buFont typeface="Arial" panose="020B0604020202020204" pitchFamily="34" charset="0"/>
              <a:buChar char="•"/>
              <a:defRPr/>
            </a:lvl2pPr>
            <a:lvl3pPr marL="552150" indent="-285750">
              <a:buFont typeface=".AppleSystemUIFont"/>
              <a:buChar char="-"/>
              <a:defRPr/>
            </a:lvl3pPr>
            <a:lvl4pPr marL="1371600" indent="0">
              <a:buNone/>
              <a:defRPr/>
            </a:lvl4pPr>
            <a:lvl5pPr marL="1828800" indent="0">
              <a:buNone/>
              <a:defRPr/>
            </a:lvl5pPr>
          </a:lstStyle>
          <a:p>
            <a:pPr lvl="0"/>
            <a:r>
              <a:rPr lang="en-US" dirty="0"/>
              <a:t>Click to edit Master text sty</a:t>
            </a:r>
          </a:p>
          <a:p>
            <a:pPr lvl="1"/>
            <a:r>
              <a:rPr lang="el-GR" dirty="0"/>
              <a:t>Δεύτερο</a:t>
            </a:r>
          </a:p>
          <a:p>
            <a:pPr lvl="2"/>
            <a:r>
              <a:rPr lang="el-GR" dirty="0"/>
              <a:t> </a:t>
            </a:r>
            <a:endParaRPr lang="en-US" dirty="0"/>
          </a:p>
        </p:txBody>
      </p:sp>
    </p:spTree>
    <p:extLst>
      <p:ext uri="{BB962C8B-B14F-4D97-AF65-F5344CB8AC3E}">
        <p14:creationId xmlns:p14="http://schemas.microsoft.com/office/powerpoint/2010/main" val="47941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11228" y="624110"/>
            <a:ext cx="8023172" cy="572642"/>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1228" y="2139428"/>
            <a:ext cx="3628724" cy="4264882"/>
          </a:xfrm>
        </p:spPr>
        <p:txBody>
          <a:bodyP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572001" y="2161931"/>
            <a:ext cx="3962400" cy="4071959"/>
          </a:xfrm>
        </p:spPr>
        <p:txBody>
          <a:bodyP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91FC97F8-5949-D248-8AF5-C670CA38592E}"/>
              </a:ext>
            </a:extLst>
          </p:cNvPr>
          <p:cNvSpPr>
            <a:spLocks noGrp="1"/>
          </p:cNvSpPr>
          <p:nvPr>
            <p:ph type="body" sz="quarter" idx="11"/>
          </p:nvPr>
        </p:nvSpPr>
        <p:spPr>
          <a:xfrm>
            <a:off x="511228" y="1487933"/>
            <a:ext cx="8023225" cy="360313"/>
          </a:xfrm>
        </p:spPr>
        <p:txBody>
          <a:bodyPr/>
          <a:lstStyle>
            <a:lvl2pPr marL="457200" indent="0">
              <a:buNone/>
              <a:defRPr/>
            </a:lvl2pPr>
            <a:lvl3pPr marL="914400" indent="0">
              <a:buNone/>
              <a:defRPr/>
            </a:lvl3pPr>
          </a:lstStyle>
          <a:p>
            <a:pPr lvl="0"/>
            <a:r>
              <a:rPr lang="en-US" dirty="0"/>
              <a:t>Click to edit Master text styles</a:t>
            </a:r>
          </a:p>
        </p:txBody>
      </p:sp>
      <p:sp>
        <p:nvSpPr>
          <p:cNvPr id="2" name="Slide Number Placeholder 1">
            <a:extLst>
              <a:ext uri="{FF2B5EF4-FFF2-40B4-BE49-F238E27FC236}">
                <a16:creationId xmlns:a16="http://schemas.microsoft.com/office/drawing/2014/main" id="{04FE71A6-BE2D-7E47-B927-A352FBA889D1}"/>
              </a:ext>
            </a:extLst>
          </p:cNvPr>
          <p:cNvSpPr>
            <a:spLocks noGrp="1"/>
          </p:cNvSpPr>
          <p:nvPr>
            <p:ph type="sldNum" sz="quarter" idx="12"/>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193669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7BC65D6-C93B-524B-BEBA-4E1E92724C30}"/>
              </a:ext>
            </a:extLst>
          </p:cNvPr>
          <p:cNvSpPr>
            <a:spLocks noGrp="1"/>
          </p:cNvSpPr>
          <p:nvPr>
            <p:ph type="body" sz="quarter" idx="15"/>
          </p:nvPr>
        </p:nvSpPr>
        <p:spPr>
          <a:xfrm>
            <a:off x="467544" y="1693295"/>
            <a:ext cx="3439294" cy="4518965"/>
          </a:xfrm>
        </p:spPr>
        <p:txBody>
          <a:bodyPr/>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3" name="Picture Placeholder 2">
            <a:extLst>
              <a:ext uri="{FF2B5EF4-FFF2-40B4-BE49-F238E27FC236}">
                <a16:creationId xmlns:a16="http://schemas.microsoft.com/office/drawing/2014/main" id="{5A7D7B79-2CA2-874D-B437-7C5A112945FB}"/>
              </a:ext>
            </a:extLst>
          </p:cNvPr>
          <p:cNvSpPr>
            <a:spLocks noGrp="1"/>
          </p:cNvSpPr>
          <p:nvPr>
            <p:ph type="pic" sz="quarter" idx="16"/>
          </p:nvPr>
        </p:nvSpPr>
        <p:spPr>
          <a:xfrm>
            <a:off x="4312721" y="365124"/>
            <a:ext cx="4202629" cy="5847137"/>
          </a:xfrm>
        </p:spPr>
        <p:txBody>
          <a:bodyPr/>
          <a:lstStyle/>
          <a:p>
            <a:endParaRPr lang="en-US"/>
          </a:p>
        </p:txBody>
      </p:sp>
      <p:sp>
        <p:nvSpPr>
          <p:cNvPr id="2" name="Slide Number Placeholder 1">
            <a:extLst>
              <a:ext uri="{FF2B5EF4-FFF2-40B4-BE49-F238E27FC236}">
                <a16:creationId xmlns:a16="http://schemas.microsoft.com/office/drawing/2014/main" id="{5A5C076D-1BBE-9E44-8D54-9501C035D2EE}"/>
              </a:ext>
            </a:extLst>
          </p:cNvPr>
          <p:cNvSpPr>
            <a:spLocks noGrp="1"/>
          </p:cNvSpPr>
          <p:nvPr>
            <p:ph type="sldNum" sz="quarter" idx="17"/>
          </p:nvPr>
        </p:nvSpPr>
        <p:spPr/>
        <p:txBody>
          <a:bodyPr/>
          <a:lstStyle/>
          <a:p>
            <a:fld id="{068CDF2E-EC3D-234C-BF92-AB9B7C0160F3}" type="slidenum">
              <a:rPr lang="en-US" smtClean="0"/>
              <a:t>‹#›</a:t>
            </a:fld>
            <a:endParaRPr lang="en-US"/>
          </a:p>
        </p:txBody>
      </p:sp>
      <p:sp>
        <p:nvSpPr>
          <p:cNvPr id="6" name="Title Placeholder 1">
            <a:extLst>
              <a:ext uri="{FF2B5EF4-FFF2-40B4-BE49-F238E27FC236}">
                <a16:creationId xmlns:a16="http://schemas.microsoft.com/office/drawing/2014/main" id="{85AF7AA4-A665-FC41-A9B6-D590AEA8AC6B}"/>
              </a:ext>
            </a:extLst>
          </p:cNvPr>
          <p:cNvSpPr txBox="1">
            <a:spLocks/>
          </p:cNvSpPr>
          <p:nvPr userDrawn="1"/>
        </p:nvSpPr>
        <p:spPr>
          <a:xfrm>
            <a:off x="467544" y="908721"/>
            <a:ext cx="3672408" cy="543596"/>
          </a:xfrm>
          <a:prstGeom prst="rect">
            <a:avLst/>
          </a:prstGeom>
        </p:spPr>
        <p:txBody>
          <a:bodyPr vert="horz" lIns="91440" tIns="45720" rIns="91440" bIns="45720" rtlCol="0" anchor="t">
            <a:normAutofit/>
          </a:bodyPr>
          <a:lstStyle>
            <a:lvl1pPr marL="0" indent="0" algn="l" defTabSz="457200" rtl="0" eaLnBrk="1" latinLnBrk="0" hangingPunct="1">
              <a:spcBef>
                <a:spcPct val="0"/>
              </a:spcBef>
              <a:buFont typeface="Zapf Dingbats"/>
              <a:buNone/>
              <a:defRPr sz="32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lnSpc>
                <a:spcPct val="100000"/>
              </a:lnSpc>
              <a:spcAft>
                <a:spcPts val="0"/>
              </a:spcAft>
              <a:buClrTx/>
              <a:buSzTx/>
            </a:pPr>
            <a:endParaRPr lang="en-US" sz="2400" dirty="0"/>
          </a:p>
        </p:txBody>
      </p:sp>
      <p:sp>
        <p:nvSpPr>
          <p:cNvPr id="4" name="Title 3">
            <a:extLst>
              <a:ext uri="{FF2B5EF4-FFF2-40B4-BE49-F238E27FC236}">
                <a16:creationId xmlns:a16="http://schemas.microsoft.com/office/drawing/2014/main" id="{CA313CB0-1BD3-E24D-B3D6-CB27425E4680}"/>
              </a:ext>
            </a:extLst>
          </p:cNvPr>
          <p:cNvSpPr>
            <a:spLocks noGrp="1"/>
          </p:cNvSpPr>
          <p:nvPr>
            <p:ph type="title"/>
          </p:nvPr>
        </p:nvSpPr>
        <p:spPr>
          <a:xfrm>
            <a:off x="467544" y="365124"/>
            <a:ext cx="3439294" cy="543597"/>
          </a:xfrm>
        </p:spPr>
        <p:txBody>
          <a:bodyPr>
            <a:normAutofit/>
          </a:bodyPr>
          <a:lstStyle>
            <a:lvl1pPr marL="0" indent="0">
              <a:buNone/>
              <a:defRPr sz="2400"/>
            </a:lvl1pPr>
          </a:lstStyle>
          <a:p>
            <a:r>
              <a:rPr lang="en-US" dirty="0"/>
              <a:t>Click to edit</a:t>
            </a:r>
          </a:p>
        </p:txBody>
      </p:sp>
    </p:spTree>
    <p:extLst>
      <p:ext uri="{BB962C8B-B14F-4D97-AF65-F5344CB8AC3E}">
        <p14:creationId xmlns:p14="http://schemas.microsoft.com/office/powerpoint/2010/main" val="25839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04561-3696-0B4D-AAB6-B34399DE8A81}"/>
              </a:ext>
            </a:extLst>
          </p:cNvPr>
          <p:cNvSpPr>
            <a:spLocks noGrp="1"/>
          </p:cNvSpPr>
          <p:nvPr>
            <p:ph idx="1"/>
          </p:nvPr>
        </p:nvSpPr>
        <p:spPr>
          <a:xfrm>
            <a:off x="457201" y="293690"/>
            <a:ext cx="8228013" cy="5989637"/>
          </a:xfrm>
          <a:prstGeom prst="rect">
            <a:avLst/>
          </a:prstGeom>
        </p:spPr>
        <p:txBody>
          <a:bodyPr anchor="t"/>
          <a:lstStyle>
            <a:lvl1pPr marL="342900" indent="-342900">
              <a:buClr>
                <a:srgbClr val="448898"/>
              </a:buClr>
              <a:buFont typeface=".Hiragino Kaku Gothic Interface W3"/>
              <a:buChar char="⇒"/>
              <a:defRPr sz="3200" b="1">
                <a:solidFill>
                  <a:srgbClr val="448898"/>
                </a:solidFill>
              </a:defRPr>
            </a:lvl1pPr>
            <a:lvl2pPr marL="800100" indent="-342900">
              <a:buClr>
                <a:srgbClr val="448898"/>
              </a:buClr>
              <a:buFont typeface="Zapf Dingbats"/>
              <a:buChar char="➙"/>
              <a:defRPr sz="3200"/>
            </a:lvl2pPr>
            <a:lvl3pPr marL="1257300" indent="-342900">
              <a:buFont typeface="Arial" panose="020B0604020202020204" pitchFamily="34" charset="0"/>
              <a:buChar char="•"/>
              <a:defRPr sz="2800"/>
            </a:lvl3pPr>
            <a:lvl4pPr marL="1714500" indent="-342900">
              <a:buFont typeface="System Font Regular"/>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B0A3C2D4-6B66-8D4B-A7EE-7A7016931ABC}"/>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388614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CD1B07-1333-F846-82BA-53760F9B475A}"/>
              </a:ext>
            </a:extLst>
          </p:cNvPr>
          <p:cNvSpPr>
            <a:spLocks noGrp="1"/>
          </p:cNvSpPr>
          <p:nvPr>
            <p:ph idx="1"/>
          </p:nvPr>
        </p:nvSpPr>
        <p:spPr>
          <a:xfrm>
            <a:off x="511228" y="1905000"/>
            <a:ext cx="7994848" cy="2964160"/>
          </a:xfrm>
        </p:spPr>
        <p:txBody>
          <a:bodyPr>
            <a:normAutofit lnSpcReduction="10000"/>
          </a:bodyPr>
          <a:lstStyle>
            <a:lvl1pPr marL="342900" indent="-342900">
              <a:defRPr/>
            </a:lvl1pPr>
          </a:lstStyle>
          <a:p>
            <a:pPr marL="0" indent="0">
              <a:buNone/>
            </a:pPr>
            <a:endParaRPr lang="en-US" sz="1600" dirty="0"/>
          </a:p>
        </p:txBody>
      </p:sp>
      <p:sp>
        <p:nvSpPr>
          <p:cNvPr id="5" name="Title 4">
            <a:extLst>
              <a:ext uri="{FF2B5EF4-FFF2-40B4-BE49-F238E27FC236}">
                <a16:creationId xmlns:a16="http://schemas.microsoft.com/office/drawing/2014/main" id="{16B29065-04E5-3445-853B-CC09F2520A5A}"/>
              </a:ext>
            </a:extLst>
          </p:cNvPr>
          <p:cNvSpPr>
            <a:spLocks noGrp="1"/>
          </p:cNvSpPr>
          <p:nvPr>
            <p:ph type="title"/>
          </p:nvPr>
        </p:nvSpPr>
        <p:spPr/>
        <p:txBody>
          <a:bodyPr>
            <a:normAutofit/>
          </a:bodyPr>
          <a:lstStyle>
            <a:lvl1pPr>
              <a:defRPr sz="2000"/>
            </a:lvl1pPr>
          </a:lstStyle>
          <a:p>
            <a:r>
              <a:rPr lang="en-US" dirty="0"/>
              <a:t>Click to edit Master title style</a:t>
            </a:r>
          </a:p>
        </p:txBody>
      </p:sp>
      <p:sp>
        <p:nvSpPr>
          <p:cNvPr id="6" name="Slide Number Placeholder 5">
            <a:extLst>
              <a:ext uri="{FF2B5EF4-FFF2-40B4-BE49-F238E27FC236}">
                <a16:creationId xmlns:a16="http://schemas.microsoft.com/office/drawing/2014/main" id="{C400BE4A-4E56-1549-9B62-FFA5A98D1821}"/>
              </a:ext>
            </a:extLst>
          </p:cNvPr>
          <p:cNvSpPr>
            <a:spLocks noGrp="1"/>
          </p:cNvSpPr>
          <p:nvPr>
            <p:ph type="sldNum" sz="quarter" idx="10"/>
          </p:nvPr>
        </p:nvSpPr>
        <p:spPr/>
        <p:txBody>
          <a:bodyPr/>
          <a:lstStyle/>
          <a:p>
            <a:fld id="{068CDF2E-EC3D-234C-BF92-AB9B7C0160F3}" type="slidenum">
              <a:rPr lang="en-US" smtClean="0"/>
              <a:t>‹#›</a:t>
            </a:fld>
            <a:endParaRPr lang="en-US"/>
          </a:p>
        </p:txBody>
      </p:sp>
      <p:sp>
        <p:nvSpPr>
          <p:cNvPr id="8" name="Text Placeholder 7">
            <a:extLst>
              <a:ext uri="{FF2B5EF4-FFF2-40B4-BE49-F238E27FC236}">
                <a16:creationId xmlns:a16="http://schemas.microsoft.com/office/drawing/2014/main" id="{42CC29B7-9EB5-BC43-80D1-1E0D16A21223}"/>
              </a:ext>
            </a:extLst>
          </p:cNvPr>
          <p:cNvSpPr>
            <a:spLocks noGrp="1"/>
          </p:cNvSpPr>
          <p:nvPr>
            <p:ph type="body" sz="quarter" idx="11"/>
          </p:nvPr>
        </p:nvSpPr>
        <p:spPr>
          <a:xfrm>
            <a:off x="511175" y="5661025"/>
            <a:ext cx="8023225" cy="6953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185427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724F7423-D864-A549-84FC-67C748E71D6C}"/>
              </a:ext>
            </a:extLst>
          </p:cNvPr>
          <p:cNvSpPr>
            <a:spLocks noGrp="1"/>
          </p:cNvSpPr>
          <p:nvPr>
            <p:ph type="title"/>
          </p:nvPr>
        </p:nvSpPr>
        <p:spPr>
          <a:xfrm>
            <a:off x="628650" y="365129"/>
            <a:ext cx="7886700" cy="576064"/>
          </a:xfrm>
          <a:prstGeom prst="rect">
            <a:avLst/>
          </a:prstGeom>
        </p:spPr>
        <p:txBody>
          <a:bodyPr vert="horz" lIns="91440" tIns="45720" rIns="91440" bIns="45720" rtlCol="0" anchor="t">
            <a:normAutofit/>
          </a:bodyPr>
          <a:lstStyle>
            <a:lvl1pPr marL="0" indent="0">
              <a:buNone/>
              <a:defRPr/>
            </a:lvl1pPr>
          </a:lstStyle>
          <a:p>
            <a:r>
              <a:rPr lang="en-US" dirty="0"/>
              <a:t>Click to edit Master title style</a:t>
            </a:r>
          </a:p>
        </p:txBody>
      </p:sp>
      <p:sp>
        <p:nvSpPr>
          <p:cNvPr id="7" name="Text Placeholder 6">
            <a:extLst>
              <a:ext uri="{FF2B5EF4-FFF2-40B4-BE49-F238E27FC236}">
                <a16:creationId xmlns:a16="http://schemas.microsoft.com/office/drawing/2014/main" id="{67BC65D6-C93B-524B-BEBA-4E1E92724C30}"/>
              </a:ext>
            </a:extLst>
          </p:cNvPr>
          <p:cNvSpPr>
            <a:spLocks noGrp="1"/>
          </p:cNvSpPr>
          <p:nvPr>
            <p:ph type="body" sz="quarter" idx="15"/>
          </p:nvPr>
        </p:nvSpPr>
        <p:spPr>
          <a:xfrm>
            <a:off x="3851920" y="2204864"/>
            <a:ext cx="4663430" cy="4007402"/>
          </a:xfrm>
        </p:spPr>
        <p:txBody>
          <a:bodyPr/>
          <a:lstStyle>
            <a:lvl1pPr marL="0" indent="0" algn="ctr">
              <a:buNone/>
              <a:defRPr/>
            </a:lvl1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715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8B6E-24C3-EC48-A968-71AFFDE5F75E}"/>
              </a:ext>
            </a:extLst>
          </p:cNvPr>
          <p:cNvSpPr>
            <a:spLocks noGrp="1"/>
          </p:cNvSpPr>
          <p:nvPr>
            <p:ph type="title"/>
          </p:nvPr>
        </p:nvSpPr>
        <p:spPr>
          <a:xfrm>
            <a:off x="511228" y="624110"/>
            <a:ext cx="8023172" cy="1280890"/>
          </a:xfrm>
          <a:prstGeom prst="rect">
            <a:avLst/>
          </a:prstGeom>
        </p:spPr>
        <p:txBody>
          <a:bodyPr>
            <a:normAutofit/>
          </a:bodyPr>
          <a:lstStyle>
            <a:lvl1pPr>
              <a:defRPr sz="2000"/>
            </a:lvl1pPr>
          </a:lstStyle>
          <a:p>
            <a:r>
              <a:rPr lang="en-US" dirty="0"/>
              <a:t>Click to edit Master title style</a:t>
            </a:r>
          </a:p>
        </p:txBody>
      </p:sp>
      <p:sp>
        <p:nvSpPr>
          <p:cNvPr id="4" name="Content Placeholder 2">
            <a:extLst>
              <a:ext uri="{FF2B5EF4-FFF2-40B4-BE49-F238E27FC236}">
                <a16:creationId xmlns:a16="http://schemas.microsoft.com/office/drawing/2014/main" id="{21CD1B07-1333-F846-82BA-53760F9B475A}"/>
              </a:ext>
            </a:extLst>
          </p:cNvPr>
          <p:cNvSpPr>
            <a:spLocks noGrp="1"/>
          </p:cNvSpPr>
          <p:nvPr>
            <p:ph idx="1"/>
          </p:nvPr>
        </p:nvSpPr>
        <p:spPr>
          <a:xfrm>
            <a:off x="539553" y="5780286"/>
            <a:ext cx="7994848" cy="576064"/>
          </a:xfrm>
        </p:spPr>
        <p:txBody>
          <a:bodyPr>
            <a:normAutofit lnSpcReduction="10000"/>
          </a:bodyPr>
          <a:lstStyle/>
          <a:p>
            <a:pPr marL="0" indent="0">
              <a:buNone/>
            </a:pPr>
            <a:endParaRPr lang="en-US" sz="1600" dirty="0"/>
          </a:p>
        </p:txBody>
      </p:sp>
    </p:spTree>
    <p:extLst>
      <p:ext uri="{BB962C8B-B14F-4D97-AF65-F5344CB8AC3E}">
        <p14:creationId xmlns:p14="http://schemas.microsoft.com/office/powerpoint/2010/main" val="255952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C653B8-A71C-8747-BBA8-328930C68465}"/>
              </a:ext>
            </a:extLst>
          </p:cNvPr>
          <p:cNvSpPr>
            <a:spLocks noGrp="1"/>
          </p:cNvSpPr>
          <p:nvPr>
            <p:ph type="sldNum" sz="quarter" idx="10"/>
          </p:nvPr>
        </p:nvSpPr>
        <p:spPr/>
        <p:txBody>
          <a:bodyPr/>
          <a:lstStyle/>
          <a:p>
            <a:fld id="{068CDF2E-EC3D-234C-BF92-AB9B7C0160F3}" type="slidenum">
              <a:rPr lang="en-US" smtClean="0"/>
              <a:t>‹#›</a:t>
            </a:fld>
            <a:endParaRPr lang="en-US"/>
          </a:p>
        </p:txBody>
      </p:sp>
      <p:sp>
        <p:nvSpPr>
          <p:cNvPr id="3" name="Title 3">
            <a:extLst>
              <a:ext uri="{FF2B5EF4-FFF2-40B4-BE49-F238E27FC236}">
                <a16:creationId xmlns:a16="http://schemas.microsoft.com/office/drawing/2014/main" id="{5ED04C9B-6F65-824B-A39C-406B16006FAA}"/>
              </a:ext>
            </a:extLst>
          </p:cNvPr>
          <p:cNvSpPr>
            <a:spLocks noGrp="1"/>
          </p:cNvSpPr>
          <p:nvPr>
            <p:ph type="title"/>
          </p:nvPr>
        </p:nvSpPr>
        <p:spPr>
          <a:xfrm>
            <a:off x="511228" y="624110"/>
            <a:ext cx="8023172" cy="500634"/>
          </a:xfrm>
        </p:spPr>
        <p:txBody>
          <a:bodyPr/>
          <a:lstStyle/>
          <a:p>
            <a:r>
              <a:rPr lang="el-GR" sz="2000" dirty="0"/>
              <a:t>Σχήμα 3.2 </a:t>
            </a:r>
            <a:r>
              <a:rPr lang="el-GR" sz="2000" dirty="0">
                <a:solidFill>
                  <a:schemeClr val="tx1"/>
                </a:solidFill>
              </a:rPr>
              <a:t>Διεθνή ποσοστά βρεφικής θνησιμότητας</a:t>
            </a:r>
            <a:endParaRPr lang="en-US" dirty="0">
              <a:solidFill>
                <a:schemeClr val="tx1"/>
              </a:solidFill>
            </a:endParaRPr>
          </a:p>
        </p:txBody>
      </p:sp>
      <p:sp>
        <p:nvSpPr>
          <p:cNvPr id="4" name="Content Placeholder 4">
            <a:extLst>
              <a:ext uri="{FF2B5EF4-FFF2-40B4-BE49-F238E27FC236}">
                <a16:creationId xmlns:a16="http://schemas.microsoft.com/office/drawing/2014/main" id="{89D52725-EBFB-2541-90D4-3D7536273725}"/>
              </a:ext>
            </a:extLst>
          </p:cNvPr>
          <p:cNvSpPr>
            <a:spLocks noGrp="1"/>
          </p:cNvSpPr>
          <p:nvPr>
            <p:ph idx="1" hasCustomPrompt="1"/>
          </p:nvPr>
        </p:nvSpPr>
        <p:spPr>
          <a:xfrm>
            <a:off x="5397054" y="2996952"/>
            <a:ext cx="3137346" cy="3359398"/>
          </a:xfrm>
        </p:spPr>
        <p:txBody>
          <a:bodyPr anchor="b">
            <a:normAutofit/>
          </a:bodyPr>
          <a:lstStyle/>
          <a:p>
            <a:pPr marL="0" indent="0">
              <a:buNone/>
            </a:pPr>
            <a:r>
              <a:rPr lang="el-GR" dirty="0"/>
              <a:t>Αν και τα τελευταία 25 χρόνια το επίπεδο θνησιμότητας νεογέννητων στην Αμερική έχει μειωθεί σημαντικά, οι ΗΠΑ βρίσκονται μόλις στην 32</a:t>
            </a:r>
            <a:r>
              <a:rPr lang="el-GR" baseline="30000" dirty="0"/>
              <a:t>η</a:t>
            </a:r>
            <a:r>
              <a:rPr lang="el-GR" dirty="0"/>
              <a:t> θέση της κατάταξης των αναπτυγμένων χωρών μέχρι το 2010</a:t>
            </a:r>
            <a:endParaRPr lang="en-US" dirty="0"/>
          </a:p>
        </p:txBody>
      </p:sp>
      <p:sp>
        <p:nvSpPr>
          <p:cNvPr id="7" name="Picture Placeholder 6">
            <a:extLst>
              <a:ext uri="{FF2B5EF4-FFF2-40B4-BE49-F238E27FC236}">
                <a16:creationId xmlns:a16="http://schemas.microsoft.com/office/drawing/2014/main" id="{B1183C66-664F-CF4A-BB4E-667414BE7846}"/>
              </a:ext>
            </a:extLst>
          </p:cNvPr>
          <p:cNvSpPr>
            <a:spLocks noGrp="1"/>
          </p:cNvSpPr>
          <p:nvPr>
            <p:ph type="pic" sz="quarter" idx="11"/>
          </p:nvPr>
        </p:nvSpPr>
        <p:spPr>
          <a:xfrm>
            <a:off x="511175" y="1125538"/>
            <a:ext cx="4276849" cy="5230812"/>
          </a:xfrm>
        </p:spPr>
        <p:txBody>
          <a:bodyPr/>
          <a:lstStyle/>
          <a:p>
            <a:endParaRPr lang="en-US"/>
          </a:p>
        </p:txBody>
      </p:sp>
    </p:spTree>
    <p:extLst>
      <p:ext uri="{BB962C8B-B14F-4D97-AF65-F5344CB8AC3E}">
        <p14:creationId xmlns:p14="http://schemas.microsoft.com/office/powerpoint/2010/main" val="252229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11228" y="624110"/>
            <a:ext cx="8023172"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1229" y="2133600"/>
            <a:ext cx="8023172"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C6A80E5-924D-1A45-8595-63F961722F6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CDF2E-EC3D-234C-BF92-AB9B7C0160F3}" type="slidenum">
              <a:rPr lang="en-US" smtClean="0"/>
              <a:t>‹#›</a:t>
            </a:fld>
            <a:endParaRPr lang="en-US"/>
          </a:p>
        </p:txBody>
      </p:sp>
    </p:spTree>
    <p:extLst>
      <p:ext uri="{BB962C8B-B14F-4D97-AF65-F5344CB8AC3E}">
        <p14:creationId xmlns:p14="http://schemas.microsoft.com/office/powerpoint/2010/main" val="183629386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hdr="0" ftr="0" dt="0"/>
  <p:txStyles>
    <p:titleStyle>
      <a:lvl1pPr marL="571500" indent="-571500" algn="l" defTabSz="457200" rtl="0" eaLnBrk="1" latinLnBrk="0" hangingPunct="1">
        <a:spcBef>
          <a:spcPct val="0"/>
        </a:spcBef>
        <a:buFont typeface="Zapf Dingbats"/>
        <a:buChar char="➾"/>
        <a:defRPr sz="3200" b="1"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2"/>
        </a:buClr>
        <a:buFont typeface="Zapf Dingbats"/>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System Font Regular"/>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5841578/figure/F1/" TargetMode="External"/><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EFF6B4-1CB4-7947-BDDD-FA165296500C}"/>
              </a:ext>
            </a:extLst>
          </p:cNvPr>
          <p:cNvSpPr>
            <a:spLocks noGrp="1"/>
          </p:cNvSpPr>
          <p:nvPr>
            <p:ph type="body" sz="quarter" idx="15"/>
          </p:nvPr>
        </p:nvSpPr>
        <p:spPr/>
        <p:txBody>
          <a:bodyPr anchor="ctr"/>
          <a:lstStyle/>
          <a:p>
            <a:pPr algn="ctr"/>
            <a:r>
              <a:rPr lang="el-GR" altLang="en-US" b="1" dirty="0">
                <a:cs typeface="Arial" panose="020B0604020202020204" pitchFamily="34" charset="0"/>
              </a:rPr>
              <a:t>Κεφάλαιο 4</a:t>
            </a:r>
            <a:endParaRPr lang="el-GR" altLang="en-US" dirty="0"/>
          </a:p>
          <a:p>
            <a:pPr algn="ctr"/>
            <a:r>
              <a:rPr lang="el-GR" altLang="en-US" dirty="0"/>
              <a:t>Σωματική ανάπτυξη</a:t>
            </a:r>
            <a:br>
              <a:rPr lang="en-US" altLang="en-US"/>
            </a:br>
            <a:r>
              <a:rPr lang="el-GR" altLang="en-US"/>
              <a:t>στη </a:t>
            </a:r>
            <a:r>
              <a:rPr lang="el-GR" altLang="en-US" dirty="0"/>
              <a:t>βρεφική ηλικία</a:t>
            </a:r>
          </a:p>
        </p:txBody>
      </p:sp>
      <p:pic>
        <p:nvPicPr>
          <p:cNvPr id="7" name="Picture Placeholder 6">
            <a:extLst>
              <a:ext uri="{FF2B5EF4-FFF2-40B4-BE49-F238E27FC236}">
                <a16:creationId xmlns:a16="http://schemas.microsoft.com/office/drawing/2014/main" id="{0DB21D23-F8A3-2E45-9885-22EA578419A2}"/>
              </a:ext>
            </a:extLst>
          </p:cNvPr>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a:xfrm>
            <a:off x="4312721" y="329333"/>
            <a:ext cx="4202629" cy="5847137"/>
          </a:xfrm>
          <a:ln>
            <a:solidFill>
              <a:schemeClr val="tx1"/>
            </a:solidFill>
          </a:ln>
        </p:spPr>
      </p:pic>
      <p:sp>
        <p:nvSpPr>
          <p:cNvPr id="5" name="Slide Number Placeholder 4">
            <a:extLst>
              <a:ext uri="{FF2B5EF4-FFF2-40B4-BE49-F238E27FC236}">
                <a16:creationId xmlns:a16="http://schemas.microsoft.com/office/drawing/2014/main" id="{68BFDDA5-BF3A-CC4D-8A44-9A4290E7F0B3}"/>
              </a:ext>
            </a:extLst>
          </p:cNvPr>
          <p:cNvSpPr>
            <a:spLocks noGrp="1"/>
          </p:cNvSpPr>
          <p:nvPr>
            <p:ph type="sldNum" sz="quarter" idx="17"/>
          </p:nvPr>
        </p:nvSpPr>
        <p:spPr/>
        <p:txBody>
          <a:bodyPr/>
          <a:lstStyle/>
          <a:p>
            <a:fld id="{068CDF2E-EC3D-234C-BF92-AB9B7C0160F3}" type="slidenum">
              <a:rPr lang="en-US" smtClean="0"/>
              <a:t>1</a:t>
            </a:fld>
            <a:endParaRPr lang="en-US"/>
          </a:p>
        </p:txBody>
      </p:sp>
      <p:sp>
        <p:nvSpPr>
          <p:cNvPr id="2" name="Title 1">
            <a:extLst>
              <a:ext uri="{FF2B5EF4-FFF2-40B4-BE49-F238E27FC236}">
                <a16:creationId xmlns:a16="http://schemas.microsoft.com/office/drawing/2014/main" id="{83017BFA-2CF6-6C41-B021-1D4FF2A0129B}"/>
              </a:ext>
            </a:extLst>
          </p:cNvPr>
          <p:cNvSpPr>
            <a:spLocks noGrp="1"/>
          </p:cNvSpPr>
          <p:nvPr>
            <p:ph type="title"/>
          </p:nvPr>
        </p:nvSpPr>
        <p:spPr/>
        <p:txBody>
          <a:bodyPr>
            <a:normAutofit fontScale="90000"/>
          </a:bodyPr>
          <a:lstStyle/>
          <a:p>
            <a:r>
              <a:rPr lang="el-GR" altLang="en-US" sz="2700" dirty="0"/>
              <a:t>Αναπτυξιακή Ψυχολογία</a:t>
            </a:r>
            <a:br>
              <a:rPr lang="en-US" altLang="en-US" dirty="0"/>
            </a:br>
            <a:r>
              <a:rPr lang="el-GR" altLang="en-US" sz="2200" dirty="0"/>
              <a:t>Διά Βίου Προσέγγιση</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84E9-1E3C-304C-B052-BC9771D14126}"/>
              </a:ext>
            </a:extLst>
          </p:cNvPr>
          <p:cNvSpPr>
            <a:spLocks noGrp="1"/>
          </p:cNvSpPr>
          <p:nvPr>
            <p:ph type="title"/>
          </p:nvPr>
        </p:nvSpPr>
        <p:spPr/>
        <p:txBody>
          <a:bodyPr>
            <a:normAutofit fontScale="90000"/>
          </a:bodyPr>
          <a:lstStyle/>
          <a:p>
            <a:r>
              <a:rPr lang="el-GR" altLang="en-US"/>
              <a:t>Το σύνδρομο του </a:t>
            </a:r>
            <a:r>
              <a:rPr lang="en-US" altLang="en-US"/>
              <a:t>«</a:t>
            </a:r>
            <a:r>
              <a:rPr lang="el-GR" altLang="en-US"/>
              <a:t>ταρακουνημένου</a:t>
            </a:r>
            <a:r>
              <a:rPr lang="en-US" altLang="en-US"/>
              <a:t>»</a:t>
            </a:r>
            <a:r>
              <a:rPr lang="el-GR" altLang="en-US"/>
              <a:t> βρέφους</a:t>
            </a:r>
            <a:endParaRPr lang="en-US" dirty="0"/>
          </a:p>
        </p:txBody>
      </p:sp>
      <p:sp>
        <p:nvSpPr>
          <p:cNvPr id="3" name="Content Placeholder 2">
            <a:extLst>
              <a:ext uri="{FF2B5EF4-FFF2-40B4-BE49-F238E27FC236}">
                <a16:creationId xmlns:a16="http://schemas.microsoft.com/office/drawing/2014/main" id="{47BBFBEB-B16A-4046-B05E-3D69943C0F31}"/>
              </a:ext>
            </a:extLst>
          </p:cNvPr>
          <p:cNvSpPr>
            <a:spLocks noGrp="1"/>
          </p:cNvSpPr>
          <p:nvPr>
            <p:ph idx="1"/>
          </p:nvPr>
        </p:nvSpPr>
        <p:spPr/>
        <p:txBody>
          <a:bodyPr/>
          <a:lstStyle/>
          <a:p>
            <a:r>
              <a:rPr lang="el-GR" altLang="en-US" dirty="0"/>
              <a:t>Ο εγκέφαλος είναι ευαίσθητος σε μερικά είδη τραυματισμού</a:t>
            </a:r>
          </a:p>
          <a:p>
            <a:r>
              <a:rPr lang="el-GR" altLang="en-US" dirty="0"/>
              <a:t>Το </a:t>
            </a:r>
            <a:r>
              <a:rPr lang="en-US" altLang="en-US" b="1" dirty="0">
                <a:solidFill>
                  <a:schemeClr val="accent2">
                    <a:lumMod val="75000"/>
                  </a:schemeClr>
                </a:solidFill>
              </a:rPr>
              <a:t>«</a:t>
            </a:r>
            <a:r>
              <a:rPr lang="el-GR" altLang="en-US" b="1" dirty="0">
                <a:solidFill>
                  <a:schemeClr val="accent2">
                    <a:lumMod val="75000"/>
                  </a:schemeClr>
                </a:solidFill>
              </a:rPr>
              <a:t>ταρακούνημα</a:t>
            </a:r>
            <a:r>
              <a:rPr lang="en-US" altLang="en-US" b="1" dirty="0">
                <a:solidFill>
                  <a:schemeClr val="accent2">
                    <a:lumMod val="75000"/>
                  </a:schemeClr>
                </a:solidFill>
              </a:rPr>
              <a:t>»</a:t>
            </a:r>
            <a:r>
              <a:rPr lang="el-GR" altLang="en-US" b="1" dirty="0">
                <a:solidFill>
                  <a:schemeClr val="accent2">
                    <a:lumMod val="75000"/>
                  </a:schemeClr>
                </a:solidFill>
              </a:rPr>
              <a:t> </a:t>
            </a:r>
            <a:r>
              <a:rPr lang="el-GR" altLang="en-US" dirty="0"/>
              <a:t>μπορεί να προκαλέσει μετακινήσεις του εγκεφάλου μέσα στο κρανίο</a:t>
            </a:r>
          </a:p>
          <a:p>
            <a:r>
              <a:rPr lang="el-GR" altLang="en-US" dirty="0"/>
              <a:t>Αποτέλεσμα: Ρήξη αιμοφόρων αγγείων, σοβαρά προβλήματα υγείας, μακροχρόνιες αναπηρίες, ακόμη και θάνατο</a:t>
            </a:r>
          </a:p>
        </p:txBody>
      </p:sp>
      <p:sp>
        <p:nvSpPr>
          <p:cNvPr id="6" name="Slide Number Placeholder 5">
            <a:extLst>
              <a:ext uri="{FF2B5EF4-FFF2-40B4-BE49-F238E27FC236}">
                <a16:creationId xmlns:a16="http://schemas.microsoft.com/office/drawing/2014/main" id="{28956604-6577-5540-AE54-59FFF46D2A60}"/>
              </a:ext>
            </a:extLst>
          </p:cNvPr>
          <p:cNvSpPr>
            <a:spLocks noGrp="1"/>
          </p:cNvSpPr>
          <p:nvPr>
            <p:ph type="sldNum" sz="quarter" idx="10"/>
          </p:nvPr>
        </p:nvSpPr>
        <p:spPr/>
        <p:txBody>
          <a:bodyPr/>
          <a:lstStyle/>
          <a:p>
            <a:fld id="{068CDF2E-EC3D-234C-BF92-AB9B7C0160F3}" type="slidenum">
              <a:rPr lang="en-US" smtClean="0"/>
              <a:t>10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F6AFE-ACEE-914A-8615-096D5B72DDF5}"/>
              </a:ext>
            </a:extLst>
          </p:cNvPr>
          <p:cNvSpPr>
            <a:spLocks noGrp="1"/>
          </p:cNvSpPr>
          <p:nvPr>
            <p:ph type="title"/>
          </p:nvPr>
        </p:nvSpPr>
        <p:spPr/>
        <p:txBody>
          <a:bodyPr>
            <a:normAutofit fontScale="90000"/>
          </a:bodyPr>
          <a:lstStyle/>
          <a:p>
            <a:r>
              <a:rPr lang="el-GR" altLang="en-US"/>
              <a:t>Περιβαλλοντικές επιδράσεις στην ανάπτυξη του εγκεφάλου</a:t>
            </a:r>
            <a:endParaRPr lang="en-US" dirty="0"/>
          </a:p>
        </p:txBody>
      </p:sp>
      <p:sp>
        <p:nvSpPr>
          <p:cNvPr id="3" name="Content Placeholder 2">
            <a:extLst>
              <a:ext uri="{FF2B5EF4-FFF2-40B4-BE49-F238E27FC236}">
                <a16:creationId xmlns:a16="http://schemas.microsoft.com/office/drawing/2014/main" id="{BA9D5205-C196-0246-A3C3-DD24A9C87A94}"/>
              </a:ext>
            </a:extLst>
          </p:cNvPr>
          <p:cNvSpPr>
            <a:spLocks noGrp="1"/>
          </p:cNvSpPr>
          <p:nvPr>
            <p:ph idx="1"/>
          </p:nvPr>
        </p:nvSpPr>
        <p:spPr/>
        <p:txBody>
          <a:bodyPr>
            <a:normAutofit/>
          </a:bodyPr>
          <a:lstStyle/>
          <a:p>
            <a:r>
              <a:rPr lang="el-GR" altLang="en-US" b="1" dirty="0">
                <a:solidFill>
                  <a:schemeClr val="accent2">
                    <a:lumMod val="75000"/>
                  </a:schemeClr>
                </a:solidFill>
              </a:rPr>
              <a:t>Πλαστικότητα</a:t>
            </a:r>
          </a:p>
          <a:p>
            <a:pPr lvl="1"/>
            <a:r>
              <a:rPr lang="el-GR" altLang="en-US" dirty="0"/>
              <a:t>Η δομή και λειτουργία του αναπτυσσόμενου εγκεφάλου μπορούν να τροποποιηθούν από την εμπειρία</a:t>
            </a:r>
          </a:p>
          <a:p>
            <a:r>
              <a:rPr lang="el-GR" altLang="en-US" b="1" dirty="0">
                <a:solidFill>
                  <a:schemeClr val="accent2">
                    <a:lumMod val="75000"/>
                  </a:schemeClr>
                </a:solidFill>
              </a:rPr>
              <a:t>Αισθητηριακές εμπειρίες</a:t>
            </a:r>
          </a:p>
          <a:p>
            <a:pPr lvl="1"/>
            <a:r>
              <a:rPr lang="el-GR" altLang="en-US" dirty="0"/>
              <a:t>Οι εμπειρίες του βρέφους μπορούν να επηρεάσουν τόσο το μέγεθος του κάθε νευρώνα όσο και τη δομή των μεταξύ τους διασυνδέσεων</a:t>
            </a:r>
          </a:p>
          <a:p>
            <a:r>
              <a:rPr lang="el-GR" altLang="en-US" b="1" dirty="0">
                <a:solidFill>
                  <a:schemeClr val="accent2">
                    <a:lumMod val="75000"/>
                  </a:schemeClr>
                </a:solidFill>
              </a:rPr>
              <a:t>Ευαίσθητη περίοδος/Σημασία πρώτων εμπειριών</a:t>
            </a:r>
          </a:p>
          <a:p>
            <a:pPr lvl="1"/>
            <a:r>
              <a:rPr lang="el-GR" altLang="en-US" dirty="0"/>
              <a:t>Μια συγκεκριμένη, αλλά σύντομη χρονική περίοδος στην πρώιμη ανάπτυξη, κατά την οποία ο οργανισμός είναι ιδιαίτερα ευάλωτος σε περιβαλλοντικές επιδράσεις σε συγκεκριμένη πλευρά της ανάπτυξης</a:t>
            </a:r>
          </a:p>
          <a:p>
            <a:endParaRPr lang="en-US" dirty="0"/>
          </a:p>
        </p:txBody>
      </p:sp>
      <p:sp>
        <p:nvSpPr>
          <p:cNvPr id="6" name="Slide Number Placeholder 5">
            <a:extLst>
              <a:ext uri="{FF2B5EF4-FFF2-40B4-BE49-F238E27FC236}">
                <a16:creationId xmlns:a16="http://schemas.microsoft.com/office/drawing/2014/main" id="{80D270CD-D074-094F-8479-4FF4A7805830}"/>
              </a:ext>
            </a:extLst>
          </p:cNvPr>
          <p:cNvSpPr>
            <a:spLocks noGrp="1"/>
          </p:cNvSpPr>
          <p:nvPr>
            <p:ph type="sldNum" sz="quarter" idx="10"/>
          </p:nvPr>
        </p:nvSpPr>
        <p:spPr/>
        <p:txBody>
          <a:bodyPr/>
          <a:lstStyle/>
          <a:p>
            <a:fld id="{068CDF2E-EC3D-234C-BF92-AB9B7C0160F3}" type="slidenum">
              <a:rPr lang="en-US" smtClean="0"/>
              <a:t>11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5148-29F7-444A-ACCE-94F048D8E6CC}"/>
              </a:ext>
            </a:extLst>
          </p:cNvPr>
          <p:cNvSpPr>
            <a:spLocks noGrp="1"/>
          </p:cNvSpPr>
          <p:nvPr>
            <p:ph type="title"/>
          </p:nvPr>
        </p:nvSpPr>
        <p:spPr/>
        <p:txBody>
          <a:bodyPr/>
          <a:lstStyle/>
          <a:p>
            <a:r>
              <a:rPr lang="el-GR" altLang="en-US"/>
              <a:t>Ρυθμοί και καταστάσεις</a:t>
            </a:r>
            <a:endParaRPr lang="en-US" dirty="0"/>
          </a:p>
        </p:txBody>
      </p:sp>
      <p:sp>
        <p:nvSpPr>
          <p:cNvPr id="3" name="Content Placeholder 2">
            <a:extLst>
              <a:ext uri="{FF2B5EF4-FFF2-40B4-BE49-F238E27FC236}">
                <a16:creationId xmlns:a16="http://schemas.microsoft.com/office/drawing/2014/main" id="{5E0159EE-FA7A-9C4A-8F21-455C9D3700AA}"/>
              </a:ext>
            </a:extLst>
          </p:cNvPr>
          <p:cNvSpPr>
            <a:spLocks noGrp="1"/>
          </p:cNvSpPr>
          <p:nvPr>
            <p:ph idx="1"/>
          </p:nvPr>
        </p:nvSpPr>
        <p:spPr/>
        <p:txBody>
          <a:bodyPr/>
          <a:lstStyle/>
          <a:p>
            <a:r>
              <a:rPr lang="el-GR" altLang="en-US" b="1" dirty="0">
                <a:solidFill>
                  <a:schemeClr val="accent2">
                    <a:lumMod val="75000"/>
                  </a:schemeClr>
                </a:solidFill>
              </a:rPr>
              <a:t>Ρυθμοί</a:t>
            </a:r>
          </a:p>
          <a:p>
            <a:pPr lvl="1"/>
            <a:r>
              <a:rPr lang="el-GR" altLang="en-US" dirty="0"/>
              <a:t>Κυκλικά επαναλαμβανόμενες μορφές συμπεριφοράς</a:t>
            </a:r>
          </a:p>
          <a:p>
            <a:pPr lvl="1"/>
            <a:r>
              <a:rPr lang="el-GR" altLang="en-US" dirty="0"/>
              <a:t>Ύπνος, εγρήγορση, λήψη τροφής, αποβολή περιττωμάτων</a:t>
            </a:r>
          </a:p>
          <a:p>
            <a:r>
              <a:rPr lang="el-GR" altLang="en-US" b="1" dirty="0">
                <a:solidFill>
                  <a:schemeClr val="accent2">
                    <a:lumMod val="75000"/>
                  </a:schemeClr>
                </a:solidFill>
              </a:rPr>
              <a:t>Καταστάσεις</a:t>
            </a:r>
          </a:p>
          <a:p>
            <a:pPr lvl="1"/>
            <a:r>
              <a:rPr lang="el-GR" altLang="en-US" dirty="0"/>
              <a:t>Βαθμός στον οποίο το βρέφος έχει επίγνωση εξωτερικών και εσωτερικών ερεθισμάτων</a:t>
            </a:r>
          </a:p>
          <a:p>
            <a:pPr lvl="1"/>
            <a:r>
              <a:rPr lang="el-GR" altLang="en-US" dirty="0"/>
              <a:t>Αλλαγή σε μια κατάσταση συνεπάγεται και αλλαγή στην ποσότητα ερεθισμάτων που είναι απαραίτητη ώστε να επισύρει την προσοχή του βρέφους</a:t>
            </a:r>
          </a:p>
          <a:p>
            <a:endParaRPr lang="en-US" dirty="0"/>
          </a:p>
        </p:txBody>
      </p:sp>
      <p:sp>
        <p:nvSpPr>
          <p:cNvPr id="6" name="Slide Number Placeholder 5">
            <a:extLst>
              <a:ext uri="{FF2B5EF4-FFF2-40B4-BE49-F238E27FC236}">
                <a16:creationId xmlns:a16="http://schemas.microsoft.com/office/drawing/2014/main" id="{EEC5A024-2641-E746-BCB3-6E6665371628}"/>
              </a:ext>
            </a:extLst>
          </p:cNvPr>
          <p:cNvSpPr>
            <a:spLocks noGrp="1"/>
          </p:cNvSpPr>
          <p:nvPr>
            <p:ph type="sldNum" sz="quarter" idx="10"/>
          </p:nvPr>
        </p:nvSpPr>
        <p:spPr/>
        <p:txBody>
          <a:bodyPr/>
          <a:lstStyle/>
          <a:p>
            <a:fld id="{068CDF2E-EC3D-234C-BF92-AB9B7C0160F3}" type="slidenum">
              <a:rPr lang="en-US" smtClean="0"/>
              <a:t>12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BED6FF-90F6-CF45-96EC-A08FFB767981}"/>
              </a:ext>
            </a:extLst>
          </p:cNvPr>
          <p:cNvPicPr>
            <a:picLocks noGrp="1" noChangeAspect="1"/>
          </p:cNvPicPr>
          <p:nvPr>
            <p:ph idx="1"/>
          </p:nvPr>
        </p:nvPicPr>
        <p:blipFill>
          <a:blip r:embed="rId2"/>
          <a:stretch>
            <a:fillRect/>
          </a:stretch>
        </p:blipFill>
        <p:spPr>
          <a:xfrm>
            <a:off x="457200" y="1410373"/>
            <a:ext cx="8228013" cy="3756266"/>
          </a:xfrm>
        </p:spPr>
      </p:pic>
      <p:sp>
        <p:nvSpPr>
          <p:cNvPr id="6" name="Slide Number Placeholder 5">
            <a:extLst>
              <a:ext uri="{FF2B5EF4-FFF2-40B4-BE49-F238E27FC236}">
                <a16:creationId xmlns:a16="http://schemas.microsoft.com/office/drawing/2014/main" id="{8D0FC952-E546-5845-A226-4882A280489D}"/>
              </a:ext>
            </a:extLst>
          </p:cNvPr>
          <p:cNvSpPr>
            <a:spLocks noGrp="1"/>
          </p:cNvSpPr>
          <p:nvPr>
            <p:ph type="sldNum" sz="quarter" idx="10"/>
          </p:nvPr>
        </p:nvSpPr>
        <p:spPr/>
        <p:txBody>
          <a:bodyPr/>
          <a:lstStyle/>
          <a:p>
            <a:fld id="{068CDF2E-EC3D-234C-BF92-AB9B7C0160F3}" type="slidenum">
              <a:rPr lang="en-US" smtClean="0"/>
              <a:t>13</a:t>
            </a:fld>
            <a:endParaRPr lang="en-US"/>
          </a:p>
        </p:txBody>
      </p:sp>
    </p:spTree>
    <p:extLst>
      <p:ext uri="{BB962C8B-B14F-4D97-AF65-F5344CB8AC3E}">
        <p14:creationId xmlns:p14="http://schemas.microsoft.com/office/powerpoint/2010/main" val="1043436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5A9455C-C84D-7148-B4DC-A1D243164A0A}"/>
              </a:ext>
            </a:extLst>
          </p:cNvPr>
          <p:cNvPicPr>
            <a:picLocks noGrp="1" noChangeAspect="1"/>
          </p:cNvPicPr>
          <p:nvPr>
            <p:ph idx="1"/>
          </p:nvPr>
        </p:nvPicPr>
        <p:blipFill>
          <a:blip r:embed="rId2"/>
          <a:stretch>
            <a:fillRect/>
          </a:stretch>
        </p:blipFill>
        <p:spPr>
          <a:xfrm>
            <a:off x="457200" y="1510079"/>
            <a:ext cx="8228013" cy="3556855"/>
          </a:xfrm>
        </p:spPr>
      </p:pic>
      <p:sp>
        <p:nvSpPr>
          <p:cNvPr id="10" name="Slide Number Placeholder 9">
            <a:extLst>
              <a:ext uri="{FF2B5EF4-FFF2-40B4-BE49-F238E27FC236}">
                <a16:creationId xmlns:a16="http://schemas.microsoft.com/office/drawing/2014/main" id="{1CCAE2FC-B4A8-0C43-BDCB-CF6167CC63E7}"/>
              </a:ext>
            </a:extLst>
          </p:cNvPr>
          <p:cNvSpPr>
            <a:spLocks noGrp="1"/>
          </p:cNvSpPr>
          <p:nvPr>
            <p:ph type="sldNum" sz="quarter" idx="10"/>
          </p:nvPr>
        </p:nvSpPr>
        <p:spPr/>
        <p:txBody>
          <a:bodyPr/>
          <a:lstStyle/>
          <a:p>
            <a:fld id="{068CDF2E-EC3D-234C-BF92-AB9B7C0160F3}" type="slidenum">
              <a:rPr lang="en-US" smtClean="0"/>
              <a:t>14</a:t>
            </a:fld>
            <a:endParaRPr lang="en-US"/>
          </a:p>
        </p:txBody>
      </p:sp>
    </p:spTree>
    <p:extLst>
      <p:ext uri="{BB962C8B-B14F-4D97-AF65-F5344CB8AC3E}">
        <p14:creationId xmlns:p14="http://schemas.microsoft.com/office/powerpoint/2010/main" val="18983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67BFEE-5D46-A74E-BD23-AD9419596F7D}"/>
              </a:ext>
            </a:extLst>
          </p:cNvPr>
          <p:cNvPicPr>
            <a:picLocks noGrp="1" noChangeAspect="1"/>
          </p:cNvPicPr>
          <p:nvPr>
            <p:ph idx="1"/>
          </p:nvPr>
        </p:nvPicPr>
        <p:blipFill>
          <a:blip r:embed="rId2"/>
          <a:stretch>
            <a:fillRect/>
          </a:stretch>
        </p:blipFill>
        <p:spPr>
          <a:xfrm>
            <a:off x="457200" y="1967906"/>
            <a:ext cx="8228013" cy="2641201"/>
          </a:xfrm>
        </p:spPr>
      </p:pic>
      <p:sp>
        <p:nvSpPr>
          <p:cNvPr id="6" name="Slide Number Placeholder 5">
            <a:extLst>
              <a:ext uri="{FF2B5EF4-FFF2-40B4-BE49-F238E27FC236}">
                <a16:creationId xmlns:a16="http://schemas.microsoft.com/office/drawing/2014/main" id="{4FEAB67C-0C3C-6B4D-94F6-206E1D6A5B00}"/>
              </a:ext>
            </a:extLst>
          </p:cNvPr>
          <p:cNvSpPr>
            <a:spLocks noGrp="1"/>
          </p:cNvSpPr>
          <p:nvPr>
            <p:ph type="sldNum" sz="quarter" idx="10"/>
          </p:nvPr>
        </p:nvSpPr>
        <p:spPr/>
        <p:txBody>
          <a:bodyPr/>
          <a:lstStyle/>
          <a:p>
            <a:fld id="{068CDF2E-EC3D-234C-BF92-AB9B7C0160F3}" type="slidenum">
              <a:rPr lang="en-US" smtClean="0"/>
              <a:t>15</a:t>
            </a:fld>
            <a:endParaRPr lang="en-US"/>
          </a:p>
        </p:txBody>
      </p:sp>
    </p:spTree>
    <p:extLst>
      <p:ext uri="{BB962C8B-B14F-4D97-AF65-F5344CB8AC3E}">
        <p14:creationId xmlns:p14="http://schemas.microsoft.com/office/powerpoint/2010/main" val="378233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AFAA67-E25B-8C4D-BCCA-84958DF55472}"/>
              </a:ext>
            </a:extLst>
          </p:cNvPr>
          <p:cNvPicPr>
            <a:picLocks noGrp="1" noChangeAspect="1"/>
          </p:cNvPicPr>
          <p:nvPr>
            <p:ph idx="1"/>
          </p:nvPr>
        </p:nvPicPr>
        <p:blipFill>
          <a:blip r:embed="rId2"/>
          <a:stretch>
            <a:fillRect/>
          </a:stretch>
        </p:blipFill>
        <p:spPr>
          <a:xfrm>
            <a:off x="457200" y="2083754"/>
            <a:ext cx="8228013" cy="2409504"/>
          </a:xfrm>
        </p:spPr>
      </p:pic>
      <p:sp>
        <p:nvSpPr>
          <p:cNvPr id="6" name="Slide Number Placeholder 5">
            <a:extLst>
              <a:ext uri="{FF2B5EF4-FFF2-40B4-BE49-F238E27FC236}">
                <a16:creationId xmlns:a16="http://schemas.microsoft.com/office/drawing/2014/main" id="{F99153E3-1E24-9C4C-9993-D993D7FE6AD7}"/>
              </a:ext>
            </a:extLst>
          </p:cNvPr>
          <p:cNvSpPr>
            <a:spLocks noGrp="1"/>
          </p:cNvSpPr>
          <p:nvPr>
            <p:ph type="sldNum" sz="quarter" idx="10"/>
          </p:nvPr>
        </p:nvSpPr>
        <p:spPr/>
        <p:txBody>
          <a:bodyPr/>
          <a:lstStyle/>
          <a:p>
            <a:fld id="{068CDF2E-EC3D-234C-BF92-AB9B7C0160F3}" type="slidenum">
              <a:rPr lang="en-US" smtClean="0"/>
              <a:t>16</a:t>
            </a:fld>
            <a:endParaRPr lang="en-US"/>
          </a:p>
        </p:txBody>
      </p:sp>
    </p:spTree>
    <p:extLst>
      <p:ext uri="{BB962C8B-B14F-4D97-AF65-F5344CB8AC3E}">
        <p14:creationId xmlns:p14="http://schemas.microsoft.com/office/powerpoint/2010/main" val="1655413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D1664BCC-1DA2-C748-9F49-99D889B1A361}"/>
              </a:ext>
            </a:extLst>
          </p:cNvPr>
          <p:cNvSpPr txBox="1">
            <a:spLocks noChangeArrowheads="1"/>
          </p:cNvSpPr>
          <p:nvPr/>
        </p:nvSpPr>
        <p:spPr bwMode="auto">
          <a:xfrm>
            <a:off x="5220072" y="648270"/>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hangingPunct="1">
              <a:lnSpc>
                <a:spcPct val="100000"/>
              </a:lnSpc>
            </a:pPr>
            <a:endParaRPr lang="el-GR" altLang="en-US" sz="3400" b="1" dirty="0">
              <a:solidFill>
                <a:srgbClr val="007FA3"/>
              </a:solidFill>
              <a:latin typeface="Times New Roman" panose="02020603050405020304" pitchFamily="18" charset="0"/>
            </a:endParaRPr>
          </a:p>
        </p:txBody>
      </p:sp>
      <p:sp>
        <p:nvSpPr>
          <p:cNvPr id="4" name="Title 3">
            <a:extLst>
              <a:ext uri="{FF2B5EF4-FFF2-40B4-BE49-F238E27FC236}">
                <a16:creationId xmlns:a16="http://schemas.microsoft.com/office/drawing/2014/main" id="{F0F0C360-AE5E-D644-8F56-EFB51FA1F9B9}"/>
              </a:ext>
            </a:extLst>
          </p:cNvPr>
          <p:cNvSpPr>
            <a:spLocks noGrp="1"/>
          </p:cNvSpPr>
          <p:nvPr>
            <p:ph type="title"/>
          </p:nvPr>
        </p:nvSpPr>
        <p:spPr/>
        <p:txBody>
          <a:bodyPr/>
          <a:lstStyle/>
          <a:p>
            <a:r>
              <a:rPr lang="el-GR" altLang="en-US" dirty="0"/>
              <a:t>Ύπνος: Ονειρεύονται τα βρέφη;</a:t>
            </a:r>
            <a:endParaRPr lang="en-US" dirty="0"/>
          </a:p>
        </p:txBody>
      </p:sp>
      <p:sp>
        <p:nvSpPr>
          <p:cNvPr id="5" name="Content Placeholder 4">
            <a:extLst>
              <a:ext uri="{FF2B5EF4-FFF2-40B4-BE49-F238E27FC236}">
                <a16:creationId xmlns:a16="http://schemas.microsoft.com/office/drawing/2014/main" id="{95B152B5-EE0A-A045-8FB7-5E1603C3BC65}"/>
              </a:ext>
            </a:extLst>
          </p:cNvPr>
          <p:cNvSpPr>
            <a:spLocks noGrp="1"/>
          </p:cNvSpPr>
          <p:nvPr>
            <p:ph idx="1"/>
          </p:nvPr>
        </p:nvSpPr>
        <p:spPr/>
        <p:txBody>
          <a:bodyPr/>
          <a:lstStyle/>
          <a:p>
            <a:r>
              <a:rPr lang="el-GR" altLang="en-US" b="1" dirty="0">
                <a:solidFill>
                  <a:schemeClr val="accent2">
                    <a:lumMod val="75000"/>
                  </a:schemeClr>
                </a:solidFill>
              </a:rPr>
              <a:t>Μείζων κατάσταση</a:t>
            </a:r>
          </a:p>
          <a:p>
            <a:pPr lvl="1"/>
            <a:r>
              <a:rPr lang="el-GR" altLang="en-US" dirty="0"/>
              <a:t>Το νεογέννητο κοιμάται 16-17 ώρες (μ.ό.) με μεγάλες διακυμάνσεις</a:t>
            </a:r>
          </a:p>
          <a:p>
            <a:r>
              <a:rPr lang="el-GR" altLang="en-US" b="1" dirty="0">
                <a:solidFill>
                  <a:schemeClr val="accent2">
                    <a:lumMod val="75000"/>
                  </a:schemeClr>
                </a:solidFill>
              </a:rPr>
              <a:t>Διαφορετικός από τον ύπνο των ενηλίκων</a:t>
            </a:r>
          </a:p>
          <a:p>
            <a:pPr lvl="1"/>
            <a:r>
              <a:rPr lang="el-GR" altLang="en-US" dirty="0"/>
              <a:t>Διαστήματα 2 ωρών με περιόδους εγρήγορσης</a:t>
            </a:r>
          </a:p>
          <a:p>
            <a:pPr lvl="1"/>
            <a:r>
              <a:rPr lang="el-GR" altLang="en-US" dirty="0"/>
              <a:t>Μέχρι τον 4ο μήνα κοιμάται για 6 συνεχείς ώρες και μέχρι το τέλος του 1ου έτους κοιμάται ολόκληρη τη νύχτα</a:t>
            </a:r>
          </a:p>
          <a:p>
            <a:endParaRPr lang="en-US" dirty="0"/>
          </a:p>
        </p:txBody>
      </p:sp>
      <p:sp>
        <p:nvSpPr>
          <p:cNvPr id="2" name="Slide Number Placeholder 1">
            <a:extLst>
              <a:ext uri="{FF2B5EF4-FFF2-40B4-BE49-F238E27FC236}">
                <a16:creationId xmlns:a16="http://schemas.microsoft.com/office/drawing/2014/main" id="{8F968C76-E8E9-034A-9B99-0AB20CFC5285}"/>
              </a:ext>
            </a:extLst>
          </p:cNvPr>
          <p:cNvSpPr>
            <a:spLocks noGrp="1"/>
          </p:cNvSpPr>
          <p:nvPr>
            <p:ph type="sldNum" sz="quarter" idx="10"/>
          </p:nvPr>
        </p:nvSpPr>
        <p:spPr/>
        <p:txBody>
          <a:bodyPr/>
          <a:lstStyle/>
          <a:p>
            <a:fld id="{068CDF2E-EC3D-234C-BF92-AB9B7C0160F3}" type="slidenum">
              <a:rPr lang="en-US" smtClean="0"/>
              <a:pPr/>
              <a:t>17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2C6F-F937-1C4F-96B0-EDACBA7ED100}"/>
              </a:ext>
            </a:extLst>
          </p:cNvPr>
          <p:cNvSpPr>
            <a:spLocks noGrp="1"/>
          </p:cNvSpPr>
          <p:nvPr>
            <p:ph type="title"/>
          </p:nvPr>
        </p:nvSpPr>
        <p:spPr/>
        <p:txBody>
          <a:bodyPr/>
          <a:lstStyle/>
          <a:p>
            <a:r>
              <a:rPr lang="el-GR" altLang="en-US" dirty="0"/>
              <a:t>Ύπνος R E M</a:t>
            </a:r>
            <a:endParaRPr lang="en-US" dirty="0"/>
          </a:p>
        </p:txBody>
      </p:sp>
      <p:sp>
        <p:nvSpPr>
          <p:cNvPr id="3" name="Content Placeholder 2">
            <a:extLst>
              <a:ext uri="{FF2B5EF4-FFF2-40B4-BE49-F238E27FC236}">
                <a16:creationId xmlns:a16="http://schemas.microsoft.com/office/drawing/2014/main" id="{CFDE2803-DEC6-AD4A-903E-66B5298B0408}"/>
              </a:ext>
            </a:extLst>
          </p:cNvPr>
          <p:cNvSpPr>
            <a:spLocks noGrp="1"/>
          </p:cNvSpPr>
          <p:nvPr>
            <p:ph idx="1"/>
          </p:nvPr>
        </p:nvSpPr>
        <p:spPr/>
        <p:txBody>
          <a:bodyPr/>
          <a:lstStyle/>
          <a:p>
            <a:r>
              <a:rPr lang="el-GR" altLang="en-US"/>
              <a:t>Περίοδος ύπνου με κινήσεις</a:t>
            </a:r>
          </a:p>
          <a:p>
            <a:r>
              <a:rPr lang="el-GR" altLang="en-US"/>
              <a:t>Τα κλειστά μάτια αρχίζουν να κινούνται παλινδρομικά</a:t>
            </a:r>
          </a:p>
          <a:p>
            <a:r>
              <a:rPr lang="el-GR" altLang="en-US"/>
              <a:t>Ο ύπνος </a:t>
            </a:r>
            <a:r>
              <a:rPr lang="en-US" altLang="en-US"/>
              <a:t>REM</a:t>
            </a:r>
            <a:r>
              <a:rPr lang="el-GR" altLang="en-US"/>
              <a:t> καταλαμβάνει το ήμισυ του βρεφικού ύπνου</a:t>
            </a:r>
          </a:p>
          <a:p>
            <a:r>
              <a:rPr lang="el-GR" altLang="en-US"/>
              <a:t>Ίσως είναι μέσο αυτο-διερεθισμού του εγκεφάλου (αυτοδιέγερση)</a:t>
            </a:r>
          </a:p>
          <a:p>
            <a:endParaRPr lang="en-US" dirty="0"/>
          </a:p>
        </p:txBody>
      </p:sp>
      <p:sp>
        <p:nvSpPr>
          <p:cNvPr id="6" name="Slide Number Placeholder 5">
            <a:extLst>
              <a:ext uri="{FF2B5EF4-FFF2-40B4-BE49-F238E27FC236}">
                <a16:creationId xmlns:a16="http://schemas.microsoft.com/office/drawing/2014/main" id="{4048782C-5B17-3A40-81B7-F63C8AC14B35}"/>
              </a:ext>
            </a:extLst>
          </p:cNvPr>
          <p:cNvSpPr>
            <a:spLocks noGrp="1"/>
          </p:cNvSpPr>
          <p:nvPr>
            <p:ph type="sldNum" sz="quarter" idx="10"/>
          </p:nvPr>
        </p:nvSpPr>
        <p:spPr/>
        <p:txBody>
          <a:bodyPr/>
          <a:lstStyle/>
          <a:p>
            <a:fld id="{068CDF2E-EC3D-234C-BF92-AB9B7C0160F3}" type="slidenum">
              <a:rPr lang="en-US" smtClean="0"/>
              <a:t>18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0D15-AADB-9346-84CD-3A918F5D21B9}"/>
              </a:ext>
            </a:extLst>
          </p:cNvPr>
          <p:cNvSpPr>
            <a:spLocks noGrp="1"/>
          </p:cNvSpPr>
          <p:nvPr>
            <p:ph type="title"/>
          </p:nvPr>
        </p:nvSpPr>
        <p:spPr>
          <a:xfrm>
            <a:off x="511228" y="624110"/>
            <a:ext cx="8023172" cy="428626"/>
          </a:xfrm>
        </p:spPr>
        <p:txBody>
          <a:bodyPr/>
          <a:lstStyle/>
          <a:p>
            <a:r>
              <a:rPr lang="el-GR" sz="2000" dirty="0"/>
              <a:t>Σχήμα 4.5 </a:t>
            </a:r>
            <a:r>
              <a:rPr lang="el-GR" sz="2000" dirty="0">
                <a:solidFill>
                  <a:schemeClr val="tx1"/>
                </a:solidFill>
              </a:rPr>
              <a:t>Ύπνος </a:t>
            </a:r>
            <a:r>
              <a:rPr lang="en-US" sz="2000" dirty="0">
                <a:solidFill>
                  <a:schemeClr val="tx1"/>
                </a:solidFill>
              </a:rPr>
              <a:t>REM </a:t>
            </a:r>
            <a:r>
              <a:rPr lang="el-GR" sz="2000" dirty="0">
                <a:solidFill>
                  <a:schemeClr val="tx1"/>
                </a:solidFill>
              </a:rPr>
              <a:t>καθ’ όλη τη διάρκεια της ζωής</a:t>
            </a:r>
            <a:endParaRPr lang="en-US" dirty="0">
              <a:solidFill>
                <a:schemeClr val="tx1"/>
              </a:solidFill>
            </a:endParaRPr>
          </a:p>
        </p:txBody>
      </p:sp>
      <p:sp>
        <p:nvSpPr>
          <p:cNvPr id="3" name="Content Placeholder 2">
            <a:extLst>
              <a:ext uri="{FF2B5EF4-FFF2-40B4-BE49-F238E27FC236}">
                <a16:creationId xmlns:a16="http://schemas.microsoft.com/office/drawing/2014/main" id="{8BF649BD-9FA1-1841-AE33-197CCDD44C9F}"/>
              </a:ext>
            </a:extLst>
          </p:cNvPr>
          <p:cNvSpPr>
            <a:spLocks noGrp="1"/>
          </p:cNvSpPr>
          <p:nvPr>
            <p:ph idx="1"/>
          </p:nvPr>
        </p:nvSpPr>
        <p:spPr/>
        <p:txBody>
          <a:bodyPr>
            <a:normAutofit fontScale="85000" lnSpcReduction="10000"/>
          </a:bodyPr>
          <a:lstStyle/>
          <a:p>
            <a:pPr marL="0" indent="0">
              <a:buNone/>
            </a:pPr>
            <a:r>
              <a:rPr lang="el-GR" dirty="0"/>
              <a:t>Καθώς μεγαλώνουμε, το ποσοστό του ύπνου</a:t>
            </a:r>
            <a:r>
              <a:rPr lang="en-US" dirty="0"/>
              <a:t> REM </a:t>
            </a:r>
            <a:r>
              <a:rPr lang="el-GR" dirty="0"/>
              <a:t>αυξάνεται και το ποσοστό του μη </a:t>
            </a:r>
            <a:r>
              <a:rPr lang="en-US" dirty="0"/>
              <a:t>REM</a:t>
            </a:r>
            <a:r>
              <a:rPr lang="el-GR" dirty="0"/>
              <a:t> ύπνου μειώνεται. Επιπλέον, η συνολική ποσότητα το ύπνου μειώνεται με την ηλικία</a:t>
            </a:r>
            <a:endParaRPr lang="en-US" dirty="0"/>
          </a:p>
        </p:txBody>
      </p:sp>
      <p:sp>
        <p:nvSpPr>
          <p:cNvPr id="6" name="Slide Number Placeholder 5">
            <a:extLst>
              <a:ext uri="{FF2B5EF4-FFF2-40B4-BE49-F238E27FC236}">
                <a16:creationId xmlns:a16="http://schemas.microsoft.com/office/drawing/2014/main" id="{FEC1C03B-5650-654A-AF77-9BBEC6288FEA}"/>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19</a:t>
            </a:fld>
            <a:endParaRPr lang="en-US"/>
          </a:p>
        </p:txBody>
      </p:sp>
      <p:pic>
        <p:nvPicPr>
          <p:cNvPr id="5" name="Picture 4">
            <a:extLst>
              <a:ext uri="{FF2B5EF4-FFF2-40B4-BE49-F238E27FC236}">
                <a16:creationId xmlns:a16="http://schemas.microsoft.com/office/drawing/2014/main" id="{2CBD4B15-2B58-B749-8281-0FF3FCF2C4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592" y="1402337"/>
            <a:ext cx="5987320" cy="396006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0887-D9A2-0A4D-85C8-9B484F45048F}"/>
              </a:ext>
            </a:extLst>
          </p:cNvPr>
          <p:cNvSpPr>
            <a:spLocks noGrp="1"/>
          </p:cNvSpPr>
          <p:nvPr>
            <p:ph type="title"/>
          </p:nvPr>
        </p:nvSpPr>
        <p:spPr/>
        <p:txBody>
          <a:bodyPr>
            <a:normAutofit fontScale="90000"/>
          </a:bodyPr>
          <a:lstStyle/>
          <a:p>
            <a:r>
              <a:rPr lang="el-GR" altLang="en-US"/>
              <a:t>Σωματική ανάπτυξη στη βρεφική ηλικία</a:t>
            </a:r>
            <a:br>
              <a:rPr lang="el-GR" altLang="en-US"/>
            </a:br>
            <a:endParaRPr lang="en-US" dirty="0"/>
          </a:p>
        </p:txBody>
      </p:sp>
      <p:sp>
        <p:nvSpPr>
          <p:cNvPr id="3" name="Content Placeholder 2">
            <a:extLst>
              <a:ext uri="{FF2B5EF4-FFF2-40B4-BE49-F238E27FC236}">
                <a16:creationId xmlns:a16="http://schemas.microsoft.com/office/drawing/2014/main" id="{D50B239F-169C-A34B-8B9C-3D38733208E8}"/>
              </a:ext>
            </a:extLst>
          </p:cNvPr>
          <p:cNvSpPr>
            <a:spLocks noGrp="1"/>
          </p:cNvSpPr>
          <p:nvPr>
            <p:ph idx="1"/>
          </p:nvPr>
        </p:nvSpPr>
        <p:spPr/>
        <p:txBody>
          <a:bodyPr>
            <a:normAutofit lnSpcReduction="10000"/>
          </a:bodyPr>
          <a:lstStyle/>
          <a:p>
            <a:r>
              <a:rPr lang="el-GR" altLang="en-US" dirty="0"/>
              <a:t>Το βρέφος αναπτύσσεται με ταχύτατο ρυθμό στα 2 πρώτα χρόνια</a:t>
            </a:r>
          </a:p>
          <a:p>
            <a:pPr lvl="1"/>
            <a:r>
              <a:rPr lang="el-GR" altLang="en-US" dirty="0"/>
              <a:t>5 μήνες: Το βάρος διπλασιάζεται</a:t>
            </a:r>
          </a:p>
          <a:p>
            <a:pPr lvl="1"/>
            <a:r>
              <a:rPr lang="el-GR" altLang="en-US" dirty="0"/>
              <a:t>Τέλος 1ου έτους: Τριπλασιάζεται</a:t>
            </a:r>
          </a:p>
          <a:p>
            <a:pPr lvl="1"/>
            <a:r>
              <a:rPr lang="el-GR" altLang="en-US" dirty="0"/>
              <a:t>Τέλος 2ου έτους: Το βάρος τετραπλασιάζεται</a:t>
            </a:r>
          </a:p>
          <a:p>
            <a:r>
              <a:rPr lang="el-GR" altLang="en-US" b="1" dirty="0">
                <a:solidFill>
                  <a:schemeClr val="accent2">
                    <a:lumMod val="75000"/>
                  </a:schemeClr>
                </a:solidFill>
              </a:rPr>
              <a:t>Δεν</a:t>
            </a:r>
            <a:r>
              <a:rPr lang="el-GR" altLang="en-US" dirty="0"/>
              <a:t> αναπτύσσονται με τον </a:t>
            </a:r>
            <a:r>
              <a:rPr lang="el-GR" altLang="en-US" b="1" dirty="0">
                <a:solidFill>
                  <a:schemeClr val="accent2">
                    <a:lumMod val="75000"/>
                  </a:schemeClr>
                </a:solidFill>
              </a:rPr>
              <a:t>ίδιο ρυθμό </a:t>
            </a:r>
            <a:r>
              <a:rPr lang="el-GR" altLang="en-US" dirty="0"/>
              <a:t>όλα τα μέρη του σώματος</a:t>
            </a:r>
          </a:p>
          <a:p>
            <a:pPr lvl="1"/>
            <a:r>
              <a:rPr lang="el-GR" altLang="en-US" dirty="0"/>
              <a:t>Στη γέννηση το κεφάλι αποτελεί το ¼ του σώματος</a:t>
            </a:r>
          </a:p>
          <a:p>
            <a:pPr lvl="1"/>
            <a:r>
              <a:rPr lang="el-GR" altLang="en-US" dirty="0"/>
              <a:t>Στη συνέχεια, αναπτύσσονται και τα άλλα μέρη και παρατηρείται μια μεγαλύτερη συμμετρία</a:t>
            </a:r>
          </a:p>
          <a:p>
            <a:r>
              <a:rPr lang="el-GR" altLang="en-US" dirty="0"/>
              <a:t>Υπάρχουν </a:t>
            </a:r>
            <a:r>
              <a:rPr lang="el-GR" altLang="en-US" b="1" dirty="0">
                <a:solidFill>
                  <a:schemeClr val="accent2">
                    <a:lumMod val="75000"/>
                  </a:schemeClr>
                </a:solidFill>
              </a:rPr>
              <a:t>διαφορές φύλου </a:t>
            </a:r>
            <a:r>
              <a:rPr lang="el-GR" altLang="en-US" dirty="0"/>
              <a:t>και </a:t>
            </a:r>
            <a:r>
              <a:rPr lang="el-GR" altLang="en-US" b="1" dirty="0" err="1">
                <a:solidFill>
                  <a:schemeClr val="accent2">
                    <a:lumMod val="75000"/>
                  </a:schemeClr>
                </a:solidFill>
              </a:rPr>
              <a:t>εθνοτικές</a:t>
            </a:r>
            <a:r>
              <a:rPr lang="el-GR" altLang="en-US" b="1" dirty="0">
                <a:solidFill>
                  <a:schemeClr val="accent2">
                    <a:lumMod val="75000"/>
                  </a:schemeClr>
                </a:solidFill>
              </a:rPr>
              <a:t> διαφορές</a:t>
            </a:r>
            <a:r>
              <a:rPr lang="el-GR" altLang="en-US" dirty="0"/>
              <a:t> στις σωματικές διαστάσεις</a:t>
            </a:r>
          </a:p>
          <a:p>
            <a:endParaRPr lang="en-US" dirty="0"/>
          </a:p>
        </p:txBody>
      </p:sp>
      <p:sp>
        <p:nvSpPr>
          <p:cNvPr id="4" name="Slide Number Placeholder 3">
            <a:extLst>
              <a:ext uri="{FF2B5EF4-FFF2-40B4-BE49-F238E27FC236}">
                <a16:creationId xmlns:a16="http://schemas.microsoft.com/office/drawing/2014/main" id="{3AEC2A76-3F7E-AB43-B4A2-A0416A45FF98}"/>
              </a:ext>
            </a:extLst>
          </p:cNvPr>
          <p:cNvSpPr>
            <a:spLocks noGrp="1"/>
          </p:cNvSpPr>
          <p:nvPr>
            <p:ph type="sldNum" sz="quarter" idx="10"/>
          </p:nvPr>
        </p:nvSpPr>
        <p:spPr/>
        <p:txBody>
          <a:bodyPr/>
          <a:lstStyle/>
          <a:p>
            <a:fld id="{068CDF2E-EC3D-234C-BF92-AB9B7C0160F3}" type="slidenum">
              <a:rPr lang="en-US" smtClean="0"/>
              <a:t>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CEEEAE6-C9F4-41E9-A056-58913EA8CC08}"/>
              </a:ext>
            </a:extLst>
          </p:cNvPr>
          <p:cNvPicPr>
            <a:picLocks noChangeAspect="1"/>
          </p:cNvPicPr>
          <p:nvPr/>
        </p:nvPicPr>
        <p:blipFill>
          <a:blip r:embed="rId2"/>
          <a:stretch>
            <a:fillRect/>
          </a:stretch>
        </p:blipFill>
        <p:spPr>
          <a:xfrm>
            <a:off x="467544" y="404664"/>
            <a:ext cx="8532948" cy="4176464"/>
          </a:xfrm>
          <a:prstGeom prst="rect">
            <a:avLst/>
          </a:prstGeom>
        </p:spPr>
      </p:pic>
      <p:sp>
        <p:nvSpPr>
          <p:cNvPr id="8" name="TextBox 7">
            <a:extLst>
              <a:ext uri="{FF2B5EF4-FFF2-40B4-BE49-F238E27FC236}">
                <a16:creationId xmlns:a16="http://schemas.microsoft.com/office/drawing/2014/main" id="{10BEED5E-33B6-4EF7-9D43-2EB99752103A}"/>
              </a:ext>
            </a:extLst>
          </p:cNvPr>
          <p:cNvSpPr txBox="1"/>
          <p:nvPr/>
        </p:nvSpPr>
        <p:spPr>
          <a:xfrm>
            <a:off x="791580" y="4797152"/>
            <a:ext cx="8208912" cy="1895712"/>
          </a:xfrm>
          <a:prstGeom prst="rect">
            <a:avLst/>
          </a:prstGeom>
          <a:noFill/>
        </p:spPr>
        <p:txBody>
          <a:bodyPr wrap="square">
            <a:spAutoFit/>
          </a:bodyPr>
          <a:lstStyle/>
          <a:p>
            <a:pPr algn="l"/>
            <a:r>
              <a:rPr lang="en-US" sz="1400" b="0" i="0" dirty="0">
                <a:solidFill>
                  <a:srgbClr val="2F4A8B"/>
                </a:solidFill>
                <a:effectLst/>
                <a:latin typeface="Times New Roman" panose="02020603050405020304" pitchFamily="18" charset="0"/>
                <a:hlinkClick r:id="rId3"/>
              </a:rPr>
              <a:t>Figure 1</a:t>
            </a:r>
            <a:endParaRPr lang="en-US" sz="1400" b="0" i="0" dirty="0">
              <a:solidFill>
                <a:srgbClr val="666666"/>
              </a:solidFill>
              <a:effectLst/>
              <a:latin typeface="Times New Roman" panose="02020603050405020304" pitchFamily="18" charset="0"/>
            </a:endParaRPr>
          </a:p>
          <a:p>
            <a:pPr algn="l"/>
            <a:r>
              <a:rPr lang="en-US" sz="1400" b="1" i="0" dirty="0">
                <a:solidFill>
                  <a:srgbClr val="666666"/>
                </a:solidFill>
                <a:effectLst/>
                <a:latin typeface="Times New Roman" panose="02020603050405020304" pitchFamily="18" charset="0"/>
              </a:rPr>
              <a:t>Age related changes in sleep </a:t>
            </a:r>
            <a:r>
              <a:rPr lang="en-US" sz="1400" b="1" i="0" dirty="0" err="1">
                <a:solidFill>
                  <a:srgbClr val="666666"/>
                </a:solidFill>
                <a:effectLst/>
                <a:latin typeface="Times New Roman" panose="02020603050405020304" pitchFamily="18" charset="0"/>
              </a:rPr>
              <a:t>architecture</a:t>
            </a:r>
            <a:r>
              <a:rPr lang="en-US" sz="1400" b="0" i="0" dirty="0" err="1">
                <a:solidFill>
                  <a:srgbClr val="666666"/>
                </a:solidFill>
                <a:effectLst/>
                <a:latin typeface="Times New Roman" panose="02020603050405020304" pitchFamily="18" charset="0"/>
              </a:rPr>
              <a:t>Abbreviations</a:t>
            </a:r>
            <a:r>
              <a:rPr lang="en-US" sz="1400" b="0" i="0" dirty="0">
                <a:solidFill>
                  <a:srgbClr val="666666"/>
                </a:solidFill>
                <a:effectLst/>
                <a:latin typeface="Times New Roman" panose="02020603050405020304" pitchFamily="18" charset="0"/>
              </a:rPr>
              <a:t>: REM, rapid eye movement; SWS, slow wave sleep; WASO, wake after sleep onset. From </a:t>
            </a:r>
            <a:r>
              <a:rPr lang="en-US" sz="1400" b="0" i="0" dirty="0" err="1">
                <a:solidFill>
                  <a:srgbClr val="666666"/>
                </a:solidFill>
                <a:effectLst/>
                <a:latin typeface="Times New Roman" panose="02020603050405020304" pitchFamily="18" charset="0"/>
              </a:rPr>
              <a:t>Ohayon</a:t>
            </a:r>
            <a:r>
              <a:rPr lang="en-US" sz="1400" b="0" i="0" dirty="0">
                <a:solidFill>
                  <a:srgbClr val="666666"/>
                </a:solidFill>
                <a:effectLst/>
                <a:latin typeface="Times New Roman" panose="02020603050405020304" pitchFamily="18" charset="0"/>
              </a:rPr>
              <a:t> MM, </a:t>
            </a:r>
            <a:r>
              <a:rPr lang="en-US" sz="1400" b="0" i="0" dirty="0" err="1">
                <a:solidFill>
                  <a:srgbClr val="666666"/>
                </a:solidFill>
                <a:effectLst/>
                <a:latin typeface="Times New Roman" panose="02020603050405020304" pitchFamily="18" charset="0"/>
              </a:rPr>
              <a:t>Carskadon</a:t>
            </a:r>
            <a:r>
              <a:rPr lang="en-US" sz="1400" b="0" i="0" dirty="0">
                <a:solidFill>
                  <a:srgbClr val="666666"/>
                </a:solidFill>
                <a:effectLst/>
                <a:latin typeface="Times New Roman" panose="02020603050405020304" pitchFamily="18" charset="0"/>
              </a:rPr>
              <a:t> MA, </a:t>
            </a:r>
            <a:r>
              <a:rPr lang="en-US" sz="1400" b="0" i="0" dirty="0" err="1">
                <a:solidFill>
                  <a:srgbClr val="666666"/>
                </a:solidFill>
                <a:effectLst/>
                <a:latin typeface="Times New Roman" panose="02020603050405020304" pitchFamily="18" charset="0"/>
              </a:rPr>
              <a:t>Guilleminault</a:t>
            </a:r>
            <a:r>
              <a:rPr lang="en-US" sz="1400" b="0" i="0" dirty="0">
                <a:solidFill>
                  <a:srgbClr val="666666"/>
                </a:solidFill>
                <a:effectLst/>
                <a:latin typeface="Times New Roman" panose="02020603050405020304" pitchFamily="18" charset="0"/>
              </a:rPr>
              <a:t> C, </a:t>
            </a:r>
            <a:r>
              <a:rPr lang="en-US" sz="1400" b="0" i="0" dirty="0" err="1">
                <a:solidFill>
                  <a:srgbClr val="666666"/>
                </a:solidFill>
                <a:effectLst/>
                <a:latin typeface="Times New Roman" panose="02020603050405020304" pitchFamily="18" charset="0"/>
              </a:rPr>
              <a:t>Vitiello</a:t>
            </a:r>
            <a:r>
              <a:rPr lang="en-US" sz="1400" b="0" i="0" dirty="0">
                <a:solidFill>
                  <a:srgbClr val="666666"/>
                </a:solidFill>
                <a:effectLst/>
                <a:latin typeface="Times New Roman" panose="02020603050405020304" pitchFamily="18" charset="0"/>
              </a:rPr>
              <a:t> MV. Meta-analysis of quantitative sleep parameters from childhood to old age in healthy individuals: developing normative sleep values across the human lifespan. Sleep. 2004;27(7) :1255–1273. </a:t>
            </a:r>
          </a:p>
          <a:p>
            <a:pPr algn="l"/>
            <a:endParaRPr lang="en-US" sz="1400" b="0" i="0" dirty="0">
              <a:solidFill>
                <a:srgbClr val="666666"/>
              </a:solidFill>
              <a:effectLst/>
              <a:latin typeface="Times New Roman" panose="02020603050405020304" pitchFamily="18" charset="0"/>
            </a:endParaRPr>
          </a:p>
          <a:p>
            <a:pPr algn="l"/>
            <a:r>
              <a:rPr lang="en-US" sz="1400" b="0" i="0" dirty="0">
                <a:solidFill>
                  <a:srgbClr val="666666"/>
                </a:solidFill>
                <a:effectLst/>
                <a:latin typeface="Times New Roman" panose="02020603050405020304" pitchFamily="18" charset="0"/>
              </a:rPr>
              <a:t>In general, deep sleep (slow wave sleep) decreases with age in the adult population. During nocturnal sleep, the proportion of non-rapid eye movement sleep (NREM) stage 1 and stage 2 increases with age, and the proportion of slow-wave sleep and REM sleep decreases with age</a:t>
            </a:r>
          </a:p>
        </p:txBody>
      </p:sp>
    </p:spTree>
    <p:extLst>
      <p:ext uri="{BB962C8B-B14F-4D97-AF65-F5344CB8AC3E}">
        <p14:creationId xmlns:p14="http://schemas.microsoft.com/office/powerpoint/2010/main" val="1140807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699F-B348-3A4F-ACDE-41C5F958267B}"/>
              </a:ext>
            </a:extLst>
          </p:cNvPr>
          <p:cNvSpPr>
            <a:spLocks noGrp="1"/>
          </p:cNvSpPr>
          <p:nvPr>
            <p:ph type="title"/>
          </p:nvPr>
        </p:nvSpPr>
        <p:spPr/>
        <p:txBody>
          <a:bodyPr>
            <a:normAutofit/>
          </a:bodyPr>
          <a:lstStyle/>
          <a:p>
            <a:r>
              <a:rPr lang="el-GR" altLang="en-US" b="1" dirty="0">
                <a:solidFill>
                  <a:srgbClr val="007FA3"/>
                </a:solidFill>
                <a:latin typeface="Times New Roman" panose="02020603050405020304" pitchFamily="18" charset="0"/>
              </a:rPr>
              <a:t>Σύνδρομο αιφνίδιου βρεφικού θανάτου</a:t>
            </a:r>
            <a:endParaRPr lang="en-US" dirty="0"/>
          </a:p>
        </p:txBody>
      </p:sp>
      <p:sp>
        <p:nvSpPr>
          <p:cNvPr id="3" name="Content Placeholder 2">
            <a:extLst>
              <a:ext uri="{FF2B5EF4-FFF2-40B4-BE49-F238E27FC236}">
                <a16:creationId xmlns:a16="http://schemas.microsoft.com/office/drawing/2014/main" id="{96D4BEC3-FB22-6E49-A605-091512E38311}"/>
              </a:ext>
            </a:extLst>
          </p:cNvPr>
          <p:cNvSpPr>
            <a:spLocks noGrp="1"/>
          </p:cNvSpPr>
          <p:nvPr>
            <p:ph idx="1"/>
          </p:nvPr>
        </p:nvSpPr>
        <p:spPr/>
        <p:txBody>
          <a:bodyPr/>
          <a:lstStyle/>
          <a:p>
            <a:pPr>
              <a:spcBef>
                <a:spcPts val="1500"/>
              </a:spcBef>
              <a:buClr>
                <a:srgbClr val="007FA3"/>
              </a:buClr>
              <a:buFont typeface="Arial" panose="020B0604020202020204" pitchFamily="34" charset="0"/>
              <a:buChar char="•"/>
            </a:pPr>
            <a:r>
              <a:rPr lang="el-GR" altLang="en-US" dirty="0"/>
              <a:t>Διαταραχή στην οποία ένα φαινομενικά υγιές βρέφος πεθαίνει κατά τη διάρκεια του ύπνου</a:t>
            </a:r>
          </a:p>
          <a:p>
            <a:pPr>
              <a:spcBef>
                <a:spcPts val="1500"/>
              </a:spcBef>
              <a:buClr>
                <a:srgbClr val="007FA3"/>
              </a:buClr>
              <a:buFont typeface="Arial" panose="020B0604020202020204" pitchFamily="34" charset="0"/>
              <a:buChar char="•"/>
            </a:pPr>
            <a:r>
              <a:rPr lang="el-GR" altLang="en-US" dirty="0"/>
              <a:t>Η συχνότητά του (ΗΠΑ) είναι 1/2.500</a:t>
            </a:r>
          </a:p>
          <a:p>
            <a:pPr>
              <a:spcBef>
                <a:spcPts val="1500"/>
              </a:spcBef>
              <a:buClr>
                <a:srgbClr val="007FA3"/>
              </a:buClr>
              <a:buFont typeface="Arial" panose="020B0604020202020204" pitchFamily="34" charset="0"/>
              <a:buChar char="•"/>
            </a:pPr>
            <a:r>
              <a:rPr lang="el-GR" altLang="en-US" dirty="0"/>
              <a:t>Άγνωστο τελικά το/τα αίτιο/α</a:t>
            </a:r>
          </a:p>
        </p:txBody>
      </p:sp>
      <p:sp>
        <p:nvSpPr>
          <p:cNvPr id="4" name="Slide Number Placeholder 3">
            <a:extLst>
              <a:ext uri="{FF2B5EF4-FFF2-40B4-BE49-F238E27FC236}">
                <a16:creationId xmlns:a16="http://schemas.microsoft.com/office/drawing/2014/main" id="{04182120-A284-B341-99FA-677D70BE1454}"/>
              </a:ext>
            </a:extLst>
          </p:cNvPr>
          <p:cNvSpPr>
            <a:spLocks noGrp="1"/>
          </p:cNvSpPr>
          <p:nvPr>
            <p:ph type="sldNum" sz="quarter" idx="10"/>
          </p:nvPr>
        </p:nvSpPr>
        <p:spPr/>
        <p:txBody>
          <a:bodyPr/>
          <a:lstStyle/>
          <a:p>
            <a:fld id="{068CDF2E-EC3D-234C-BF92-AB9B7C0160F3}" type="slidenum">
              <a:rPr lang="en-US" smtClean="0"/>
              <a:t>21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2C2216-6EAF-F04F-A4BE-E873BD817322}"/>
              </a:ext>
            </a:extLst>
          </p:cNvPr>
          <p:cNvSpPr>
            <a:spLocks noGrp="1"/>
          </p:cNvSpPr>
          <p:nvPr>
            <p:ph type="title"/>
          </p:nvPr>
        </p:nvSpPr>
        <p:spPr>
          <a:xfrm>
            <a:off x="511228" y="624110"/>
            <a:ext cx="8023172" cy="716658"/>
          </a:xfrm>
        </p:spPr>
        <p:txBody>
          <a:bodyPr>
            <a:normAutofit/>
          </a:bodyPr>
          <a:lstStyle/>
          <a:p>
            <a:r>
              <a:rPr lang="el-GR" sz="2000" dirty="0"/>
              <a:t>Σχήμα 4.6 </a:t>
            </a:r>
            <a:r>
              <a:rPr lang="el-GR" sz="2000" dirty="0">
                <a:solidFill>
                  <a:schemeClr val="tx1"/>
                </a:solidFill>
              </a:rPr>
              <a:t>Μείωση του ποσοστού του συνδρόμου αιφνίδιου βρεφικού θανάτου (</a:t>
            </a:r>
            <a:r>
              <a:rPr lang="en-US" sz="2000" dirty="0">
                <a:solidFill>
                  <a:schemeClr val="tx1"/>
                </a:solidFill>
              </a:rPr>
              <a:t>SIDS)</a:t>
            </a:r>
            <a:endParaRPr lang="en-US" dirty="0">
              <a:solidFill>
                <a:schemeClr val="tx1"/>
              </a:solidFill>
            </a:endParaRPr>
          </a:p>
        </p:txBody>
      </p:sp>
      <p:sp>
        <p:nvSpPr>
          <p:cNvPr id="5" name="Content Placeholder 4">
            <a:extLst>
              <a:ext uri="{FF2B5EF4-FFF2-40B4-BE49-F238E27FC236}">
                <a16:creationId xmlns:a16="http://schemas.microsoft.com/office/drawing/2014/main" id="{9AB0512F-EE85-ED49-BA80-7E449B83455B}"/>
              </a:ext>
            </a:extLst>
          </p:cNvPr>
          <p:cNvSpPr>
            <a:spLocks noGrp="1"/>
          </p:cNvSpPr>
          <p:nvPr>
            <p:ph idx="1"/>
          </p:nvPr>
        </p:nvSpPr>
        <p:spPr/>
        <p:txBody>
          <a:bodyPr>
            <a:normAutofit fontScale="77500" lnSpcReduction="20000"/>
          </a:bodyPr>
          <a:lstStyle/>
          <a:p>
            <a:pPr marL="0" indent="0">
              <a:buNone/>
            </a:pPr>
            <a:r>
              <a:rPr lang="el-GR" dirty="0"/>
              <a:t>Στις Ηνωμένες Πολιτείες, τα ποσοστά του συνδρόμου αιφνίδιου θανάτου έχουν μειωθεί δραστικά, καθώς οι γονείς είναι καλύτερα ενημερωμένοι και τοποθετούν το βρέφος για ύπνο σε ύπτια, αντί σε </a:t>
            </a:r>
            <a:r>
              <a:rPr lang="el-GR" dirty="0" err="1"/>
              <a:t>πρήνη</a:t>
            </a:r>
            <a:r>
              <a:rPr lang="el-GR" dirty="0"/>
              <a:t> </a:t>
            </a:r>
            <a:r>
              <a:rPr lang="el-GR" dirty="0" err="1"/>
              <a:t>σταση</a:t>
            </a:r>
            <a:endParaRPr lang="en-US" dirty="0"/>
          </a:p>
        </p:txBody>
      </p:sp>
      <p:sp>
        <p:nvSpPr>
          <p:cNvPr id="8" name="Slide Number Placeholder 7">
            <a:extLst>
              <a:ext uri="{FF2B5EF4-FFF2-40B4-BE49-F238E27FC236}">
                <a16:creationId xmlns:a16="http://schemas.microsoft.com/office/drawing/2014/main" id="{D196287B-6693-BC45-A515-20809BEACAFB}"/>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22</a:t>
            </a:fld>
            <a:endParaRPr lang="en-US"/>
          </a:p>
        </p:txBody>
      </p:sp>
      <p:pic>
        <p:nvPicPr>
          <p:cNvPr id="7" name="Picture 6">
            <a:extLst>
              <a:ext uri="{FF2B5EF4-FFF2-40B4-BE49-F238E27FC236}">
                <a16:creationId xmlns:a16="http://schemas.microsoft.com/office/drawing/2014/main" id="{E9532590-5088-AD4F-AE12-BB1EA3596441}"/>
              </a:ext>
            </a:extLst>
          </p:cNvPr>
          <p:cNvPicPr>
            <a:picLocks noChangeAspect="1"/>
          </p:cNvPicPr>
          <p:nvPr/>
        </p:nvPicPr>
        <p:blipFill>
          <a:blip r:embed="rId3"/>
          <a:stretch>
            <a:fillRect/>
          </a:stretch>
        </p:blipFill>
        <p:spPr>
          <a:xfrm>
            <a:off x="876300" y="1860550"/>
            <a:ext cx="7391400" cy="31369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BB48-262C-FD43-9AFC-ACDAC31B270F}"/>
              </a:ext>
            </a:extLst>
          </p:cNvPr>
          <p:cNvSpPr>
            <a:spLocks noGrp="1"/>
          </p:cNvSpPr>
          <p:nvPr>
            <p:ph type="title"/>
          </p:nvPr>
        </p:nvSpPr>
        <p:spPr/>
        <p:txBody>
          <a:bodyPr/>
          <a:lstStyle/>
          <a:p>
            <a:r>
              <a:rPr lang="el-GR" altLang="en-US" dirty="0"/>
              <a:t>Κινητική ανάπτυξη</a:t>
            </a:r>
            <a:endParaRPr lang="en-US" dirty="0"/>
          </a:p>
        </p:txBody>
      </p:sp>
      <p:sp>
        <p:nvSpPr>
          <p:cNvPr id="3" name="Content Placeholder 2">
            <a:extLst>
              <a:ext uri="{FF2B5EF4-FFF2-40B4-BE49-F238E27FC236}">
                <a16:creationId xmlns:a16="http://schemas.microsoft.com/office/drawing/2014/main" id="{425CE39B-9C48-F64B-ABCB-4F85DD60EE06}"/>
              </a:ext>
            </a:extLst>
          </p:cNvPr>
          <p:cNvSpPr>
            <a:spLocks noGrp="1"/>
          </p:cNvSpPr>
          <p:nvPr>
            <p:ph idx="1"/>
          </p:nvPr>
        </p:nvSpPr>
        <p:spPr/>
        <p:txBody>
          <a:bodyPr>
            <a:normAutofit lnSpcReduction="10000"/>
          </a:bodyPr>
          <a:lstStyle/>
          <a:p>
            <a:r>
              <a:rPr lang="el-GR" altLang="en-US" dirty="0"/>
              <a:t>Το </a:t>
            </a:r>
            <a:r>
              <a:rPr lang="el-GR" altLang="en-US" b="1" dirty="0">
                <a:solidFill>
                  <a:schemeClr val="accent2">
                    <a:lumMod val="75000"/>
                  </a:schemeClr>
                </a:solidFill>
              </a:rPr>
              <a:t>σχήμα</a:t>
            </a:r>
            <a:r>
              <a:rPr lang="el-GR" altLang="en-US" dirty="0"/>
              <a:t> και οι </a:t>
            </a:r>
            <a:r>
              <a:rPr lang="el-GR" altLang="en-US" b="1" dirty="0">
                <a:solidFill>
                  <a:schemeClr val="accent2">
                    <a:lumMod val="75000"/>
                  </a:schemeClr>
                </a:solidFill>
              </a:rPr>
              <a:t>αναλογίες</a:t>
            </a:r>
            <a:r>
              <a:rPr lang="el-GR" altLang="en-US" dirty="0"/>
              <a:t> του σώματος του νεογέννητου δεν βοηθούν την εύκολη κίνησή του</a:t>
            </a:r>
          </a:p>
          <a:p>
            <a:r>
              <a:rPr lang="el-GR" altLang="en-US" dirty="0"/>
              <a:t>Το </a:t>
            </a:r>
            <a:r>
              <a:rPr lang="el-GR" altLang="en-US" b="1" dirty="0">
                <a:solidFill>
                  <a:schemeClr val="accent2">
                    <a:lumMod val="75000"/>
                  </a:schemeClr>
                </a:solidFill>
              </a:rPr>
              <a:t>κεφάλι</a:t>
            </a:r>
            <a:r>
              <a:rPr lang="el-GR" altLang="en-US" dirty="0"/>
              <a:t> του είναι μεγάλο και πολύ βαρύ για να το σηκώσει</a:t>
            </a:r>
          </a:p>
          <a:p>
            <a:r>
              <a:rPr lang="el-GR" altLang="en-US" dirty="0"/>
              <a:t>Η κίνησή του δυσκολεύεται και από το ότι τα </a:t>
            </a:r>
            <a:r>
              <a:rPr lang="el-GR" altLang="en-US" b="1" dirty="0">
                <a:solidFill>
                  <a:schemeClr val="accent2">
                    <a:lumMod val="75000"/>
                  </a:schemeClr>
                </a:solidFill>
              </a:rPr>
              <a:t>άκρα</a:t>
            </a:r>
            <a:r>
              <a:rPr lang="el-GR" altLang="en-US" dirty="0"/>
              <a:t> του είναι κοντά σε σχέση με το υπόλοιπο σώμα</a:t>
            </a:r>
          </a:p>
          <a:p>
            <a:r>
              <a:rPr lang="el-GR" altLang="en-US" dirty="0"/>
              <a:t>Το σώμα του έχει μεγάλο </a:t>
            </a:r>
            <a:r>
              <a:rPr lang="el-GR" altLang="en-US" b="1" dirty="0">
                <a:solidFill>
                  <a:schemeClr val="accent2">
                    <a:lumMod val="75000"/>
                  </a:schemeClr>
                </a:solidFill>
              </a:rPr>
              <a:t>ποσοστό λίπους </a:t>
            </a:r>
            <a:r>
              <a:rPr lang="el-GR" altLang="en-US" dirty="0"/>
              <a:t>και μικρό ποσοστό μυών</a:t>
            </a:r>
            <a:endParaRPr lang="en-US" altLang="en-US" dirty="0"/>
          </a:p>
          <a:p>
            <a:pPr>
              <a:spcBef>
                <a:spcPts val="1500"/>
              </a:spcBef>
            </a:pPr>
            <a:r>
              <a:rPr lang="el-GR" altLang="en-US" b="1" dirty="0">
                <a:solidFill>
                  <a:schemeClr val="accent2">
                    <a:lumMod val="75000"/>
                  </a:schemeClr>
                </a:solidFill>
                <a:cs typeface="Arial" panose="020B0604020202020204" pitchFamily="34" charset="0"/>
              </a:rPr>
              <a:t>Αλλά:</a:t>
            </a:r>
          </a:p>
          <a:p>
            <a:pPr lvl="1">
              <a:spcBef>
                <a:spcPts val="1500"/>
              </a:spcBef>
            </a:pPr>
            <a:r>
              <a:rPr lang="el-GR" altLang="en-US" dirty="0">
                <a:cs typeface="Arial" panose="020B0604020202020204" pitchFamily="34" charset="0"/>
              </a:rPr>
              <a:t>Το νεογέννητο έχει ένα ευρύ ρεπερτόριο δυνατοτήτων που βασίζεται σε </a:t>
            </a:r>
            <a:r>
              <a:rPr lang="el-GR" altLang="en-US" b="1" dirty="0">
                <a:solidFill>
                  <a:schemeClr val="accent2">
                    <a:lumMod val="75000"/>
                  </a:schemeClr>
                </a:solidFill>
                <a:cs typeface="Arial" panose="020B0604020202020204" pitchFamily="34" charset="0"/>
              </a:rPr>
              <a:t>εγγενή αντανακλαστικά </a:t>
            </a:r>
            <a:r>
              <a:rPr lang="el-GR" altLang="en-US" dirty="0">
                <a:cs typeface="Arial" panose="020B0604020202020204" pitchFamily="34" charset="0"/>
              </a:rPr>
              <a:t>και οι κινητικές του δεξιότητες αναπτύσσονται ταχέως στα 2 πρώτα έτη της ζωής του</a:t>
            </a:r>
          </a:p>
          <a:p>
            <a:endParaRPr lang="el-GR" altLang="en-US" dirty="0"/>
          </a:p>
          <a:p>
            <a:endParaRPr lang="en-US" dirty="0"/>
          </a:p>
        </p:txBody>
      </p:sp>
      <p:sp>
        <p:nvSpPr>
          <p:cNvPr id="6" name="Slide Number Placeholder 5">
            <a:extLst>
              <a:ext uri="{FF2B5EF4-FFF2-40B4-BE49-F238E27FC236}">
                <a16:creationId xmlns:a16="http://schemas.microsoft.com/office/drawing/2014/main" id="{E80F6F3B-10F3-A447-B7C5-77BF0D72F44B}"/>
              </a:ext>
            </a:extLst>
          </p:cNvPr>
          <p:cNvSpPr>
            <a:spLocks noGrp="1"/>
          </p:cNvSpPr>
          <p:nvPr>
            <p:ph type="sldNum" sz="quarter" idx="10"/>
          </p:nvPr>
        </p:nvSpPr>
        <p:spPr/>
        <p:txBody>
          <a:bodyPr/>
          <a:lstStyle/>
          <a:p>
            <a:fld id="{068CDF2E-EC3D-234C-BF92-AB9B7C0160F3}" type="slidenum">
              <a:rPr lang="en-US" smtClean="0"/>
              <a:t>23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9B06E2-88B5-504E-A800-49E1D3B32B86}"/>
              </a:ext>
            </a:extLst>
          </p:cNvPr>
          <p:cNvPicPr>
            <a:picLocks noChangeAspect="1"/>
          </p:cNvPicPr>
          <p:nvPr/>
        </p:nvPicPr>
        <p:blipFill>
          <a:blip r:embed="rId3"/>
          <a:stretch>
            <a:fillRect/>
          </a:stretch>
        </p:blipFill>
        <p:spPr>
          <a:xfrm>
            <a:off x="395536" y="1052736"/>
            <a:ext cx="8316416" cy="4838957"/>
          </a:xfrm>
          <a:prstGeom prst="rect">
            <a:avLst/>
          </a:prstGeom>
        </p:spPr>
      </p:pic>
      <p:sp>
        <p:nvSpPr>
          <p:cNvPr id="4" name="Slide Number Placeholder 3">
            <a:extLst>
              <a:ext uri="{FF2B5EF4-FFF2-40B4-BE49-F238E27FC236}">
                <a16:creationId xmlns:a16="http://schemas.microsoft.com/office/drawing/2014/main" id="{88029F8D-C678-DE49-A57D-C5538B8D0C61}"/>
              </a:ext>
            </a:extLst>
          </p:cNvPr>
          <p:cNvSpPr>
            <a:spLocks noGrp="1"/>
          </p:cNvSpPr>
          <p:nvPr>
            <p:ph type="sldNum" sz="quarter" idx="10"/>
          </p:nvPr>
        </p:nvSpPr>
        <p:spPr/>
        <p:txBody>
          <a:bodyPr/>
          <a:lstStyle/>
          <a:p>
            <a:fld id="{068CDF2E-EC3D-234C-BF92-AB9B7C0160F3}" type="slidenum">
              <a:rPr lang="en-US" smtClean="0"/>
              <a:t>24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5D46C-D555-2C49-A8CA-3016DE5AD494}"/>
              </a:ext>
            </a:extLst>
          </p:cNvPr>
          <p:cNvPicPr>
            <a:picLocks noChangeAspect="1"/>
          </p:cNvPicPr>
          <p:nvPr/>
        </p:nvPicPr>
        <p:blipFill>
          <a:blip r:embed="rId3"/>
          <a:stretch>
            <a:fillRect/>
          </a:stretch>
        </p:blipFill>
        <p:spPr>
          <a:xfrm>
            <a:off x="395536" y="1844824"/>
            <a:ext cx="8460432" cy="3008940"/>
          </a:xfrm>
          <a:prstGeom prst="rect">
            <a:avLst/>
          </a:prstGeom>
        </p:spPr>
      </p:pic>
      <p:sp>
        <p:nvSpPr>
          <p:cNvPr id="4" name="Slide Number Placeholder 3">
            <a:extLst>
              <a:ext uri="{FF2B5EF4-FFF2-40B4-BE49-F238E27FC236}">
                <a16:creationId xmlns:a16="http://schemas.microsoft.com/office/drawing/2014/main" id="{8B592AF4-3881-744A-8993-5A5058B88636}"/>
              </a:ext>
            </a:extLst>
          </p:cNvPr>
          <p:cNvSpPr>
            <a:spLocks noGrp="1"/>
          </p:cNvSpPr>
          <p:nvPr>
            <p:ph type="sldNum" sz="quarter" idx="10"/>
          </p:nvPr>
        </p:nvSpPr>
        <p:spPr/>
        <p:txBody>
          <a:bodyPr/>
          <a:lstStyle/>
          <a:p>
            <a:fld id="{068CDF2E-EC3D-234C-BF92-AB9B7C0160F3}" type="slidenum">
              <a:rPr lang="en-US" smtClean="0"/>
              <a:t>25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1D4592-A77F-1F46-A15E-3C8158DD1DC1}"/>
              </a:ext>
            </a:extLst>
          </p:cNvPr>
          <p:cNvSpPr>
            <a:spLocks noGrp="1"/>
          </p:cNvSpPr>
          <p:nvPr>
            <p:ph idx="1"/>
          </p:nvPr>
        </p:nvSpPr>
        <p:spPr/>
        <p:txBody>
          <a:bodyPr/>
          <a:lstStyle/>
          <a:p>
            <a:r>
              <a:rPr lang="el-GR" altLang="en-US" b="1" dirty="0">
                <a:solidFill>
                  <a:schemeClr val="accent2">
                    <a:lumMod val="75000"/>
                  </a:schemeClr>
                </a:solidFill>
              </a:rPr>
              <a:t>Τα αντανακλαστικά:</a:t>
            </a:r>
          </a:p>
          <a:p>
            <a:pPr lvl="1"/>
            <a:r>
              <a:rPr lang="el-GR" altLang="en-US" dirty="0"/>
              <a:t>Έχουν γενετική βάση και</a:t>
            </a:r>
          </a:p>
          <a:p>
            <a:pPr lvl="1"/>
            <a:r>
              <a:rPr lang="el-GR" altLang="en-US" dirty="0"/>
              <a:t>Καθολική ισχύ</a:t>
            </a:r>
          </a:p>
          <a:p>
            <a:r>
              <a:rPr lang="el-GR" altLang="en-US" dirty="0"/>
              <a:t>Υπάρχουν ορισμένες πολιτισμικές διαφοροποιήσεις στον τρόπο που εμφανίζονται (π.χ. Αντανακλαστικό </a:t>
            </a:r>
            <a:r>
              <a:rPr lang="en-US" altLang="en-US" dirty="0"/>
              <a:t>Moro</a:t>
            </a:r>
            <a:r>
              <a:rPr lang="el-GR" altLang="en-US" dirty="0"/>
              <a:t>)</a:t>
            </a:r>
          </a:p>
          <a:p>
            <a:r>
              <a:rPr lang="el-GR" altLang="en-US" b="1" dirty="0">
                <a:solidFill>
                  <a:schemeClr val="accent2">
                    <a:lumMod val="75000"/>
                  </a:schemeClr>
                </a:solidFill>
              </a:rPr>
              <a:t>Πώς λειτουργούν:</a:t>
            </a:r>
          </a:p>
          <a:p>
            <a:pPr lvl="1"/>
            <a:r>
              <a:rPr lang="el-GR" altLang="en-US" dirty="0"/>
              <a:t>Ως διαγνωστικά εργαλεία</a:t>
            </a:r>
          </a:p>
          <a:p>
            <a:pPr lvl="1"/>
            <a:r>
              <a:rPr lang="el-GR" altLang="en-US" dirty="0"/>
              <a:t>Χρήσιμα για την κοινωνική ανάπτυξη και για την επιβίωση</a:t>
            </a:r>
          </a:p>
          <a:p>
            <a:endParaRPr lang="en-US" dirty="0"/>
          </a:p>
        </p:txBody>
      </p:sp>
      <p:sp>
        <p:nvSpPr>
          <p:cNvPr id="6" name="Slide Number Placeholder 5">
            <a:extLst>
              <a:ext uri="{FF2B5EF4-FFF2-40B4-BE49-F238E27FC236}">
                <a16:creationId xmlns:a16="http://schemas.microsoft.com/office/drawing/2014/main" id="{F1E60A3E-4FB1-0247-8314-B91172DA3A67}"/>
              </a:ext>
            </a:extLst>
          </p:cNvPr>
          <p:cNvSpPr>
            <a:spLocks noGrp="1"/>
          </p:cNvSpPr>
          <p:nvPr>
            <p:ph type="sldNum" sz="quarter" idx="10"/>
          </p:nvPr>
        </p:nvSpPr>
        <p:spPr/>
        <p:txBody>
          <a:bodyPr/>
          <a:lstStyle/>
          <a:p>
            <a:fld id="{068CDF2E-EC3D-234C-BF92-AB9B7C0160F3}" type="slidenum">
              <a:rPr lang="en-US" smtClean="0"/>
              <a:t>26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A5CC-BB3F-F048-BC13-FA949831A5D4}"/>
              </a:ext>
            </a:extLst>
          </p:cNvPr>
          <p:cNvSpPr>
            <a:spLocks noGrp="1"/>
          </p:cNvSpPr>
          <p:nvPr>
            <p:ph type="title"/>
          </p:nvPr>
        </p:nvSpPr>
        <p:spPr>
          <a:xfrm>
            <a:off x="511228" y="624110"/>
            <a:ext cx="8023172" cy="500634"/>
          </a:xfrm>
        </p:spPr>
        <p:txBody>
          <a:bodyPr/>
          <a:lstStyle/>
          <a:p>
            <a:r>
              <a:rPr lang="el-GR" sz="2000" dirty="0"/>
              <a:t>Σχήμα 4.7 </a:t>
            </a:r>
            <a:r>
              <a:rPr lang="el-GR" sz="2000" dirty="0">
                <a:solidFill>
                  <a:schemeClr val="tx1"/>
                </a:solidFill>
              </a:rPr>
              <a:t>Τα ορόσημα της κινητικής ανάπτυξης</a:t>
            </a:r>
            <a:endParaRPr lang="en-US" dirty="0">
              <a:solidFill>
                <a:schemeClr val="tx1"/>
              </a:solidFill>
            </a:endParaRPr>
          </a:p>
        </p:txBody>
      </p:sp>
      <p:sp>
        <p:nvSpPr>
          <p:cNvPr id="3" name="Content Placeholder 2">
            <a:extLst>
              <a:ext uri="{FF2B5EF4-FFF2-40B4-BE49-F238E27FC236}">
                <a16:creationId xmlns:a16="http://schemas.microsoft.com/office/drawing/2014/main" id="{F14B34DE-5D7B-FB49-A558-CF45412A9784}"/>
              </a:ext>
            </a:extLst>
          </p:cNvPr>
          <p:cNvSpPr>
            <a:spLocks noGrp="1"/>
          </p:cNvSpPr>
          <p:nvPr>
            <p:ph idx="1"/>
          </p:nvPr>
        </p:nvSpPr>
        <p:spPr>
          <a:xfrm>
            <a:off x="539553" y="5780286"/>
            <a:ext cx="7994848" cy="889074"/>
          </a:xfrm>
        </p:spPr>
        <p:txBody>
          <a:bodyPr>
            <a:normAutofit fontScale="85000" lnSpcReduction="20000"/>
          </a:bodyPr>
          <a:lstStyle/>
          <a:p>
            <a:pPr marL="0" indent="0">
              <a:buNone/>
            </a:pPr>
            <a:r>
              <a:rPr lang="el-GR" dirty="0"/>
              <a:t>Ποσοστό 50% των βρεφών κατακτά τη συγκεκριμένη δεξιότητα στον αντίστοιχο μήνα του σχήματος. Ωστόσο, αυτή η χρονική στιγμή ποικίλλει σημαντικά από βρέφος σε βρέφος. Για παράδειγμα, το ένα στα τέσσερα παιδιά περπατά στους 11,1 μήνες. Το 90% των παιδιών περπατούν καλά στους 14,9 μήνες</a:t>
            </a:r>
            <a:endParaRPr lang="en-US" dirty="0"/>
          </a:p>
        </p:txBody>
      </p:sp>
      <p:sp>
        <p:nvSpPr>
          <p:cNvPr id="6" name="Slide Number Placeholder 5">
            <a:extLst>
              <a:ext uri="{FF2B5EF4-FFF2-40B4-BE49-F238E27FC236}">
                <a16:creationId xmlns:a16="http://schemas.microsoft.com/office/drawing/2014/main" id="{315960EF-33A2-6140-B075-457E32F763B3}"/>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27</a:t>
            </a:fld>
            <a:endParaRPr lang="en-US"/>
          </a:p>
        </p:txBody>
      </p:sp>
      <p:pic>
        <p:nvPicPr>
          <p:cNvPr id="5" name="Picture 4">
            <a:extLst>
              <a:ext uri="{FF2B5EF4-FFF2-40B4-BE49-F238E27FC236}">
                <a16:creationId xmlns:a16="http://schemas.microsoft.com/office/drawing/2014/main" id="{77B49D17-E934-4A49-977B-6154902C32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9592" y="1700808"/>
            <a:ext cx="6530692" cy="381642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D601-3650-0542-94BA-B07F1C265909}"/>
              </a:ext>
            </a:extLst>
          </p:cNvPr>
          <p:cNvSpPr>
            <a:spLocks noGrp="1"/>
          </p:cNvSpPr>
          <p:nvPr>
            <p:ph type="title"/>
          </p:nvPr>
        </p:nvSpPr>
        <p:spPr/>
        <p:txBody>
          <a:bodyPr/>
          <a:lstStyle/>
          <a:p>
            <a:r>
              <a:rPr lang="el-GR" altLang="en-US" dirty="0"/>
              <a:t>Θεωρία δυναμικών συστημάτων </a:t>
            </a:r>
            <a:endParaRPr lang="en-US" dirty="0"/>
          </a:p>
        </p:txBody>
      </p:sp>
      <p:sp>
        <p:nvSpPr>
          <p:cNvPr id="3" name="Content Placeholder 2">
            <a:extLst>
              <a:ext uri="{FF2B5EF4-FFF2-40B4-BE49-F238E27FC236}">
                <a16:creationId xmlns:a16="http://schemas.microsoft.com/office/drawing/2014/main" id="{E00B2183-1691-9045-A232-DCAABA0FB5D0}"/>
              </a:ext>
            </a:extLst>
          </p:cNvPr>
          <p:cNvSpPr>
            <a:spLocks noGrp="1"/>
          </p:cNvSpPr>
          <p:nvPr>
            <p:ph idx="1"/>
          </p:nvPr>
        </p:nvSpPr>
        <p:spPr/>
        <p:txBody>
          <a:bodyPr/>
          <a:lstStyle/>
          <a:p>
            <a:r>
              <a:rPr lang="el-GR" altLang="en-US" dirty="0"/>
              <a:t>Περιγράφει πώς «</a:t>
            </a:r>
            <a:r>
              <a:rPr lang="el-GR" altLang="en-US" dirty="0" err="1"/>
              <a:t>συναρμολογούνται</a:t>
            </a:r>
            <a:r>
              <a:rPr lang="el-GR" altLang="en-US" dirty="0"/>
              <a:t>» οι κινήσεις</a:t>
            </a:r>
          </a:p>
          <a:p>
            <a:pPr lvl="1"/>
            <a:r>
              <a:rPr lang="el-GR" altLang="en-US" dirty="0"/>
              <a:t>Οι κινητικές δεξιότητες δεν αναπτύσσονται στο </a:t>
            </a:r>
            <a:r>
              <a:rPr lang="en-US" altLang="en-US" dirty="0"/>
              <a:t>«</a:t>
            </a:r>
            <a:r>
              <a:rPr lang="el-GR" altLang="en-US" dirty="0"/>
              <a:t>κενό</a:t>
            </a:r>
            <a:r>
              <a:rPr lang="en-US" altLang="en-US" dirty="0"/>
              <a:t>»</a:t>
            </a:r>
            <a:r>
              <a:rPr lang="el-GR" altLang="en-US" dirty="0"/>
              <a:t> αλλά προχωρούν σε συντονισμό με άλλες κινητικές ικανότητες</a:t>
            </a:r>
            <a:endParaRPr lang="en-US" altLang="en-US" dirty="0"/>
          </a:p>
          <a:p>
            <a:r>
              <a:rPr lang="el-GR" altLang="en-US" dirty="0"/>
              <a:t>Η θεωρία αποδίδει έμφαση στα </a:t>
            </a:r>
            <a:r>
              <a:rPr lang="el-GR" altLang="en-US" b="1" dirty="0">
                <a:solidFill>
                  <a:schemeClr val="accent2">
                    <a:lumMod val="75000"/>
                  </a:schemeClr>
                </a:solidFill>
              </a:rPr>
              <a:t>κίνητρα</a:t>
            </a:r>
            <a:r>
              <a:rPr lang="el-GR" altLang="en-US" dirty="0"/>
              <a:t> του παιδιού (γνωστικό επίπεδο) στην πρόοδο σημαντικών πλευρών της κινητικής ανάπτυξης</a:t>
            </a:r>
          </a:p>
          <a:p>
            <a:endParaRPr lang="en-US" dirty="0"/>
          </a:p>
        </p:txBody>
      </p:sp>
      <p:sp>
        <p:nvSpPr>
          <p:cNvPr id="6" name="Slide Number Placeholder 5">
            <a:extLst>
              <a:ext uri="{FF2B5EF4-FFF2-40B4-BE49-F238E27FC236}">
                <a16:creationId xmlns:a16="http://schemas.microsoft.com/office/drawing/2014/main" id="{E9E48872-070D-3442-A4E2-6EFB16607A29}"/>
              </a:ext>
            </a:extLst>
          </p:cNvPr>
          <p:cNvSpPr>
            <a:spLocks noGrp="1"/>
          </p:cNvSpPr>
          <p:nvPr>
            <p:ph type="sldNum" sz="quarter" idx="10"/>
          </p:nvPr>
        </p:nvSpPr>
        <p:spPr/>
        <p:txBody>
          <a:bodyPr/>
          <a:lstStyle/>
          <a:p>
            <a:fld id="{068CDF2E-EC3D-234C-BF92-AB9B7C0160F3}" type="slidenum">
              <a:rPr lang="en-US" smtClean="0"/>
              <a:t>28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5FEE-E5F9-4D41-8FAF-8D52730D14DC}"/>
              </a:ext>
            </a:extLst>
          </p:cNvPr>
          <p:cNvSpPr>
            <a:spLocks noGrp="1"/>
          </p:cNvSpPr>
          <p:nvPr>
            <p:ph type="title"/>
          </p:nvPr>
        </p:nvSpPr>
        <p:spPr/>
        <p:txBody>
          <a:bodyPr/>
          <a:lstStyle/>
          <a:p>
            <a:r>
              <a:rPr lang="el-GR" altLang="en-US"/>
              <a:t>Τυπική αναπτυξιακή συμπεριφορά</a:t>
            </a:r>
            <a:endParaRPr lang="en-US" dirty="0"/>
          </a:p>
        </p:txBody>
      </p:sp>
      <p:sp>
        <p:nvSpPr>
          <p:cNvPr id="3" name="Content Placeholder 2">
            <a:extLst>
              <a:ext uri="{FF2B5EF4-FFF2-40B4-BE49-F238E27FC236}">
                <a16:creationId xmlns:a16="http://schemas.microsoft.com/office/drawing/2014/main" id="{7FC64196-B2D7-9C4B-9255-78EEB07EA4A2}"/>
              </a:ext>
            </a:extLst>
          </p:cNvPr>
          <p:cNvSpPr>
            <a:spLocks noGrp="1"/>
          </p:cNvSpPr>
          <p:nvPr>
            <p:ph idx="1"/>
          </p:nvPr>
        </p:nvSpPr>
        <p:spPr/>
        <p:txBody>
          <a:bodyPr/>
          <a:lstStyle/>
          <a:p>
            <a:r>
              <a:rPr lang="el-GR" altLang="en-US" b="1" dirty="0">
                <a:solidFill>
                  <a:schemeClr val="accent2">
                    <a:lumMod val="75000"/>
                  </a:schemeClr>
                </a:solidFill>
              </a:rPr>
              <a:t>Σύγκριση του ατόμου με την ομάδα</a:t>
            </a:r>
          </a:p>
          <a:p>
            <a:pPr lvl="1"/>
            <a:r>
              <a:rPr lang="el-GR" altLang="en-US" dirty="0"/>
              <a:t>Η μέση επίδοση ενός μεγάλου δείγματος παιδιών μιας ηλικίας</a:t>
            </a:r>
          </a:p>
          <a:p>
            <a:pPr lvl="1"/>
            <a:r>
              <a:rPr lang="el-GR" altLang="en-US" dirty="0"/>
              <a:t>Επιτρέπει τη σύγκριση της επίδοσης ενός παιδιού σε μια συμπεριφορά με την μέση επίδοση ενός μεγάλου δείγματος παιδιών της ίδιας ηλικίας.</a:t>
            </a:r>
          </a:p>
          <a:p>
            <a:pPr lvl="1"/>
            <a:r>
              <a:rPr lang="el-GR" altLang="en-US" dirty="0"/>
              <a:t>Χρειάζεται προσοχή στην ερμηνεία</a:t>
            </a:r>
          </a:p>
          <a:p>
            <a:r>
              <a:rPr lang="el-GR" altLang="en-US" b="1" dirty="0">
                <a:solidFill>
                  <a:schemeClr val="accent2">
                    <a:lumMod val="75000"/>
                  </a:schemeClr>
                </a:solidFill>
              </a:rPr>
              <a:t>Κλίμακα </a:t>
            </a:r>
            <a:r>
              <a:rPr lang="el-GR" altLang="en-US" b="1" dirty="0" err="1">
                <a:solidFill>
                  <a:schemeClr val="accent2">
                    <a:lumMod val="75000"/>
                  </a:schemeClr>
                </a:solidFill>
              </a:rPr>
              <a:t>Brazelton</a:t>
            </a:r>
            <a:r>
              <a:rPr lang="el-GR" altLang="en-US" b="1" dirty="0">
                <a:solidFill>
                  <a:schemeClr val="accent2">
                    <a:lumMod val="75000"/>
                  </a:schemeClr>
                </a:solidFill>
              </a:rPr>
              <a:t> για την Αξιολόγηση της Συμπεριφοράς Νεογνών (NBAS)</a:t>
            </a:r>
          </a:p>
          <a:p>
            <a:endParaRPr lang="en-US" dirty="0"/>
          </a:p>
        </p:txBody>
      </p:sp>
      <p:sp>
        <p:nvSpPr>
          <p:cNvPr id="6" name="Slide Number Placeholder 5">
            <a:extLst>
              <a:ext uri="{FF2B5EF4-FFF2-40B4-BE49-F238E27FC236}">
                <a16:creationId xmlns:a16="http://schemas.microsoft.com/office/drawing/2014/main" id="{579D1D19-9963-9045-9A4F-09FB3CF05422}"/>
              </a:ext>
            </a:extLst>
          </p:cNvPr>
          <p:cNvSpPr>
            <a:spLocks noGrp="1"/>
          </p:cNvSpPr>
          <p:nvPr>
            <p:ph type="sldNum" sz="quarter" idx="10"/>
          </p:nvPr>
        </p:nvSpPr>
        <p:spPr/>
        <p:txBody>
          <a:bodyPr/>
          <a:lstStyle/>
          <a:p>
            <a:fld id="{068CDF2E-EC3D-234C-BF92-AB9B7C0160F3}" type="slidenum">
              <a:rPr lang="en-US" smtClean="0"/>
              <a:t>29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AE1B-6151-A540-B30D-4FEC73862A92}"/>
              </a:ext>
            </a:extLst>
          </p:cNvPr>
          <p:cNvSpPr>
            <a:spLocks noGrp="1"/>
          </p:cNvSpPr>
          <p:nvPr>
            <p:ph type="title"/>
          </p:nvPr>
        </p:nvSpPr>
        <p:spPr>
          <a:xfrm>
            <a:off x="511228" y="624110"/>
            <a:ext cx="8023172" cy="428626"/>
          </a:xfrm>
        </p:spPr>
        <p:txBody>
          <a:bodyPr/>
          <a:lstStyle/>
          <a:p>
            <a:r>
              <a:rPr lang="el-GR" sz="2000" dirty="0"/>
              <a:t>Σχήμα 4.1 </a:t>
            </a:r>
            <a:r>
              <a:rPr lang="el-GR" sz="2000" dirty="0">
                <a:solidFill>
                  <a:schemeClr val="tx1"/>
                </a:solidFill>
              </a:rPr>
              <a:t>Οι αλλαγές στο βάρος και στο ύψος</a:t>
            </a:r>
            <a:endParaRPr lang="en-US" dirty="0">
              <a:solidFill>
                <a:schemeClr val="tx1"/>
              </a:solidFill>
            </a:endParaRPr>
          </a:p>
        </p:txBody>
      </p:sp>
      <p:sp>
        <p:nvSpPr>
          <p:cNvPr id="3" name="Content Placeholder 2">
            <a:extLst>
              <a:ext uri="{FF2B5EF4-FFF2-40B4-BE49-F238E27FC236}">
                <a16:creationId xmlns:a16="http://schemas.microsoft.com/office/drawing/2014/main" id="{8E6FB091-5BDA-8B40-B6BA-3E9C2E121A3E}"/>
              </a:ext>
            </a:extLst>
          </p:cNvPr>
          <p:cNvSpPr>
            <a:spLocks noGrp="1"/>
          </p:cNvSpPr>
          <p:nvPr>
            <p:ph idx="1"/>
          </p:nvPr>
        </p:nvSpPr>
        <p:spPr>
          <a:xfrm>
            <a:off x="539553" y="5780286"/>
            <a:ext cx="7994848" cy="817066"/>
          </a:xfrm>
        </p:spPr>
        <p:txBody>
          <a:bodyPr>
            <a:normAutofit fontScale="92500" lnSpcReduction="10000"/>
          </a:bodyPr>
          <a:lstStyle/>
          <a:p>
            <a:pPr marL="0" indent="0">
              <a:buNone/>
            </a:pPr>
            <a:r>
              <a:rPr lang="el-GR" dirty="0"/>
              <a:t>Αν και η μεγαλύτερη αύξηση στο βάρος και στο ύψος συμβαίνει κατά το πρώτο έτος της ζωής του, το βρέφος συνεχίζει να αυξάνει σωματικά καθ’ όλη τη διάρκεια της βρεφική και της πρώιμης παιδικής ηλικίας</a:t>
            </a:r>
            <a:endParaRPr lang="en-US" dirty="0"/>
          </a:p>
        </p:txBody>
      </p:sp>
      <p:sp>
        <p:nvSpPr>
          <p:cNvPr id="4" name="Slide Number Placeholder 3">
            <a:extLst>
              <a:ext uri="{FF2B5EF4-FFF2-40B4-BE49-F238E27FC236}">
                <a16:creationId xmlns:a16="http://schemas.microsoft.com/office/drawing/2014/main" id="{8E05DF4A-0CD8-694A-8C10-4F099380F639}"/>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3</a:t>
            </a:fld>
            <a:endParaRPr lang="en-US"/>
          </a:p>
        </p:txBody>
      </p:sp>
      <p:pic>
        <p:nvPicPr>
          <p:cNvPr id="7" name="Picture 6">
            <a:extLst>
              <a:ext uri="{FF2B5EF4-FFF2-40B4-BE49-F238E27FC236}">
                <a16:creationId xmlns:a16="http://schemas.microsoft.com/office/drawing/2014/main" id="{B0A54061-EBB0-FD47-AA36-8294D2108C98}"/>
              </a:ext>
            </a:extLst>
          </p:cNvPr>
          <p:cNvPicPr>
            <a:picLocks noChangeAspect="1"/>
          </p:cNvPicPr>
          <p:nvPr/>
        </p:nvPicPr>
        <p:blipFill>
          <a:blip r:embed="rId3"/>
          <a:stretch>
            <a:fillRect/>
          </a:stretch>
        </p:blipFill>
        <p:spPr>
          <a:xfrm>
            <a:off x="1620331" y="1276003"/>
            <a:ext cx="5804965" cy="428101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9256-2312-4C49-AB26-29333E9740C2}"/>
              </a:ext>
            </a:extLst>
          </p:cNvPr>
          <p:cNvSpPr>
            <a:spLocks noGrp="1"/>
          </p:cNvSpPr>
          <p:nvPr>
            <p:ph type="title"/>
          </p:nvPr>
        </p:nvSpPr>
        <p:spPr/>
        <p:txBody>
          <a:bodyPr/>
          <a:lstStyle/>
          <a:p>
            <a:r>
              <a:rPr lang="el-GR" altLang="en-US"/>
              <a:t>Διατροφή στη βρεφική ηλικία</a:t>
            </a:r>
            <a:endParaRPr lang="en-US" dirty="0"/>
          </a:p>
        </p:txBody>
      </p:sp>
      <p:sp>
        <p:nvSpPr>
          <p:cNvPr id="3" name="Content Placeholder 2">
            <a:extLst>
              <a:ext uri="{FF2B5EF4-FFF2-40B4-BE49-F238E27FC236}">
                <a16:creationId xmlns:a16="http://schemas.microsoft.com/office/drawing/2014/main" id="{0D755370-8AAC-364A-B3B1-2746DC259C8D}"/>
              </a:ext>
            </a:extLst>
          </p:cNvPr>
          <p:cNvSpPr>
            <a:spLocks noGrp="1"/>
          </p:cNvSpPr>
          <p:nvPr>
            <p:ph idx="1"/>
          </p:nvPr>
        </p:nvSpPr>
        <p:spPr/>
        <p:txBody>
          <a:bodyPr/>
          <a:lstStyle/>
          <a:p>
            <a:r>
              <a:rPr lang="el-GR" altLang="en-US" b="1" dirty="0">
                <a:solidFill>
                  <a:schemeClr val="accent2">
                    <a:lumMod val="75000"/>
                  </a:schemeClr>
                </a:solidFill>
              </a:rPr>
              <a:t>Η </a:t>
            </a:r>
            <a:r>
              <a:rPr lang="en-US" altLang="en-US" b="1" dirty="0">
                <a:solidFill>
                  <a:schemeClr val="accent2">
                    <a:lumMod val="75000"/>
                  </a:schemeClr>
                </a:solidFill>
              </a:rPr>
              <a:t>«</a:t>
            </a:r>
            <a:r>
              <a:rPr lang="el-GR" altLang="en-US" b="1" dirty="0">
                <a:solidFill>
                  <a:schemeClr val="accent2">
                    <a:lumMod val="75000"/>
                  </a:schemeClr>
                </a:solidFill>
              </a:rPr>
              <a:t>τροφοδοσία</a:t>
            </a:r>
            <a:r>
              <a:rPr lang="en-US" altLang="en-US" b="1" dirty="0">
                <a:solidFill>
                  <a:schemeClr val="accent2">
                    <a:lumMod val="75000"/>
                  </a:schemeClr>
                </a:solidFill>
              </a:rPr>
              <a:t>»</a:t>
            </a:r>
            <a:r>
              <a:rPr lang="el-GR" altLang="en-US" b="1" dirty="0">
                <a:solidFill>
                  <a:schemeClr val="accent2">
                    <a:lumMod val="75000"/>
                  </a:schemeClr>
                </a:solidFill>
              </a:rPr>
              <a:t> της κινητικής ανάπτυξης</a:t>
            </a:r>
            <a:endParaRPr lang="en-US" altLang="en-US" b="1" dirty="0">
              <a:solidFill>
                <a:schemeClr val="accent2">
                  <a:lumMod val="75000"/>
                </a:schemeClr>
              </a:solidFill>
            </a:endParaRPr>
          </a:p>
          <a:p>
            <a:pPr lvl="1"/>
            <a:r>
              <a:rPr lang="el-GR" altLang="en-US" dirty="0"/>
              <a:t>Χωρίς την κατάλληλη διατροφή, το βρέφος δεν μπορεί να αναπτύξει τις σωματικές του δυνατότητες και είναι πιθανό να παρουσιάσει ελλείψεις στον ψυχοκοινωνικό τομέα</a:t>
            </a:r>
          </a:p>
          <a:p>
            <a:pPr lvl="1"/>
            <a:r>
              <a:rPr lang="el-GR" altLang="en-US" dirty="0"/>
              <a:t>Τα βρέφη διαφέρουν ως προς τον ρυθμό ανάπτυξης, τη σωματική δομή, τον μεταβολισμό και το επίπεδο δραστηριότητας</a:t>
            </a:r>
          </a:p>
          <a:p>
            <a:endParaRPr lang="en-US" dirty="0"/>
          </a:p>
        </p:txBody>
      </p:sp>
      <p:sp>
        <p:nvSpPr>
          <p:cNvPr id="6" name="Slide Number Placeholder 5">
            <a:extLst>
              <a:ext uri="{FF2B5EF4-FFF2-40B4-BE49-F238E27FC236}">
                <a16:creationId xmlns:a16="http://schemas.microsoft.com/office/drawing/2014/main" id="{B01F025F-DB82-A64A-9889-0201357F14B6}"/>
              </a:ext>
            </a:extLst>
          </p:cNvPr>
          <p:cNvSpPr>
            <a:spLocks noGrp="1"/>
          </p:cNvSpPr>
          <p:nvPr>
            <p:ph type="sldNum" sz="quarter" idx="10"/>
          </p:nvPr>
        </p:nvSpPr>
        <p:spPr/>
        <p:txBody>
          <a:bodyPr/>
          <a:lstStyle/>
          <a:p>
            <a:fld id="{068CDF2E-EC3D-234C-BF92-AB9B7C0160F3}" type="slidenum">
              <a:rPr lang="en-US" smtClean="0"/>
              <a:t>30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7CEC-3620-9A47-B0FC-3841B0EBAA9A}"/>
              </a:ext>
            </a:extLst>
          </p:cNvPr>
          <p:cNvSpPr>
            <a:spLocks noGrp="1"/>
          </p:cNvSpPr>
          <p:nvPr>
            <p:ph type="title"/>
          </p:nvPr>
        </p:nvSpPr>
        <p:spPr/>
        <p:txBody>
          <a:bodyPr/>
          <a:lstStyle/>
          <a:p>
            <a:r>
              <a:rPr lang="el-GR" altLang="en-US" dirty="0"/>
              <a:t>Υποσιτισμός</a:t>
            </a:r>
            <a:endParaRPr lang="en-US" dirty="0"/>
          </a:p>
        </p:txBody>
      </p:sp>
      <p:sp>
        <p:nvSpPr>
          <p:cNvPr id="3" name="Content Placeholder 2">
            <a:extLst>
              <a:ext uri="{FF2B5EF4-FFF2-40B4-BE49-F238E27FC236}">
                <a16:creationId xmlns:a16="http://schemas.microsoft.com/office/drawing/2014/main" id="{1F823291-EDDB-2F44-9711-6153B048DF75}"/>
              </a:ext>
            </a:extLst>
          </p:cNvPr>
          <p:cNvSpPr>
            <a:spLocks noGrp="1"/>
          </p:cNvSpPr>
          <p:nvPr>
            <p:ph idx="1"/>
          </p:nvPr>
        </p:nvSpPr>
        <p:spPr/>
        <p:txBody>
          <a:bodyPr/>
          <a:lstStyle/>
          <a:p>
            <a:r>
              <a:rPr lang="el-GR" altLang="en-US" dirty="0"/>
              <a:t>Κατάσταση κατά την οποία το άτομο λαμβάνει ανεπαρκή ποσότητα τροφής και ελλιπείς θρεπτικές ουσίες</a:t>
            </a:r>
          </a:p>
          <a:p>
            <a:r>
              <a:rPr lang="el-GR" altLang="en-US" dirty="0"/>
              <a:t>Συνηθέστερος σε παιδιά που ζουν σε αναπτυσσόμενες χώρες</a:t>
            </a:r>
          </a:p>
          <a:p>
            <a:r>
              <a:rPr lang="el-GR" altLang="en-US" dirty="0"/>
              <a:t>Αποτελέσματα: Βραδύτερος ρυθμός ανάπτυξης</a:t>
            </a:r>
          </a:p>
          <a:p>
            <a:r>
              <a:rPr lang="el-GR" altLang="en-US" dirty="0"/>
              <a:t>Χαμηλότερη επίδοση σε τεστ νοημοσύνης</a:t>
            </a:r>
          </a:p>
          <a:p>
            <a:endParaRPr lang="en-US" dirty="0"/>
          </a:p>
        </p:txBody>
      </p:sp>
      <p:sp>
        <p:nvSpPr>
          <p:cNvPr id="6" name="Slide Number Placeholder 5">
            <a:extLst>
              <a:ext uri="{FF2B5EF4-FFF2-40B4-BE49-F238E27FC236}">
                <a16:creationId xmlns:a16="http://schemas.microsoft.com/office/drawing/2014/main" id="{27433633-16AE-3D41-BEF0-76CB61615203}"/>
              </a:ext>
            </a:extLst>
          </p:cNvPr>
          <p:cNvSpPr>
            <a:spLocks noGrp="1"/>
          </p:cNvSpPr>
          <p:nvPr>
            <p:ph type="sldNum" sz="quarter" idx="10"/>
          </p:nvPr>
        </p:nvSpPr>
        <p:spPr/>
        <p:txBody>
          <a:bodyPr/>
          <a:lstStyle/>
          <a:p>
            <a:fld id="{068CDF2E-EC3D-234C-BF92-AB9B7C0160F3}" type="slidenum">
              <a:rPr lang="en-US" smtClean="0"/>
              <a:t>31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F7BA8-3E67-8942-9BB6-9442A1B3A662}"/>
              </a:ext>
            </a:extLst>
          </p:cNvPr>
          <p:cNvSpPr>
            <a:spLocks noGrp="1"/>
          </p:cNvSpPr>
          <p:nvPr>
            <p:ph type="title"/>
          </p:nvPr>
        </p:nvSpPr>
        <p:spPr>
          <a:xfrm>
            <a:off x="511228" y="624110"/>
            <a:ext cx="8023172" cy="500634"/>
          </a:xfrm>
        </p:spPr>
        <p:txBody>
          <a:bodyPr/>
          <a:lstStyle/>
          <a:p>
            <a:r>
              <a:rPr lang="el-GR" sz="2000" dirty="0"/>
              <a:t>Σχήμα 4.8 </a:t>
            </a:r>
            <a:r>
              <a:rPr lang="el-GR" sz="2000" dirty="0">
                <a:solidFill>
                  <a:schemeClr val="tx1"/>
                </a:solidFill>
              </a:rPr>
              <a:t>Ανεπαρκής διατροφή στον πληθυσμό</a:t>
            </a:r>
            <a:endParaRPr lang="en-US" dirty="0">
              <a:solidFill>
                <a:schemeClr val="tx1"/>
              </a:solidFill>
            </a:endParaRPr>
          </a:p>
        </p:txBody>
      </p:sp>
      <p:sp>
        <p:nvSpPr>
          <p:cNvPr id="3" name="Content Placeholder 2">
            <a:extLst>
              <a:ext uri="{FF2B5EF4-FFF2-40B4-BE49-F238E27FC236}">
                <a16:creationId xmlns:a16="http://schemas.microsoft.com/office/drawing/2014/main" id="{0410B40E-E5F7-B84B-B9B3-3BC0B4B80989}"/>
              </a:ext>
            </a:extLst>
          </p:cNvPr>
          <p:cNvSpPr>
            <a:spLocks noGrp="1"/>
          </p:cNvSpPr>
          <p:nvPr>
            <p:ph idx="1"/>
          </p:nvPr>
        </p:nvSpPr>
        <p:spPr/>
        <p:txBody>
          <a:bodyPr>
            <a:normAutofit/>
          </a:bodyPr>
          <a:lstStyle/>
          <a:p>
            <a:pPr marL="0" indent="0">
              <a:buNone/>
            </a:pPr>
            <a:r>
              <a:rPr lang="el-GR" dirty="0"/>
              <a:t>Ποσοστό ανεπαρκούς διατροφής στον πληθυσμό κατά τα έτη 2012-2014</a:t>
            </a:r>
            <a:endParaRPr lang="en-US" dirty="0"/>
          </a:p>
        </p:txBody>
      </p:sp>
      <p:sp>
        <p:nvSpPr>
          <p:cNvPr id="6" name="Slide Number Placeholder 5">
            <a:extLst>
              <a:ext uri="{FF2B5EF4-FFF2-40B4-BE49-F238E27FC236}">
                <a16:creationId xmlns:a16="http://schemas.microsoft.com/office/drawing/2014/main" id="{207A44B5-C4A4-2E4B-9350-183879CB00ED}"/>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32</a:t>
            </a:fld>
            <a:endParaRPr lang="en-US"/>
          </a:p>
        </p:txBody>
      </p:sp>
      <p:pic>
        <p:nvPicPr>
          <p:cNvPr id="5" name="Picture 4">
            <a:extLst>
              <a:ext uri="{FF2B5EF4-FFF2-40B4-BE49-F238E27FC236}">
                <a16:creationId xmlns:a16="http://schemas.microsoft.com/office/drawing/2014/main" id="{343E9863-4D20-8B4A-AD49-28857E0655E3}"/>
              </a:ext>
            </a:extLst>
          </p:cNvPr>
          <p:cNvPicPr>
            <a:picLocks noChangeAspect="1"/>
          </p:cNvPicPr>
          <p:nvPr/>
        </p:nvPicPr>
        <p:blipFill>
          <a:blip r:embed="rId3"/>
          <a:stretch>
            <a:fillRect/>
          </a:stretch>
        </p:blipFill>
        <p:spPr>
          <a:xfrm>
            <a:off x="1259632" y="1272412"/>
            <a:ext cx="7164288" cy="432748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8DFA-F2B4-AA46-8BCA-17E6DCF1153C}"/>
              </a:ext>
            </a:extLst>
          </p:cNvPr>
          <p:cNvSpPr>
            <a:spLocks noGrp="1"/>
          </p:cNvSpPr>
          <p:nvPr>
            <p:ph type="title"/>
          </p:nvPr>
        </p:nvSpPr>
        <p:spPr>
          <a:xfrm>
            <a:off x="511228" y="624110"/>
            <a:ext cx="8023172" cy="644650"/>
          </a:xfrm>
        </p:spPr>
        <p:txBody>
          <a:bodyPr>
            <a:normAutofit/>
          </a:bodyPr>
          <a:lstStyle/>
          <a:p>
            <a:r>
              <a:rPr lang="el-GR" sz="2000" dirty="0"/>
              <a:t>Σχήμα 4.9 </a:t>
            </a:r>
            <a:r>
              <a:rPr lang="el-GR" sz="2000" dirty="0">
                <a:solidFill>
                  <a:schemeClr val="tx1"/>
                </a:solidFill>
              </a:rPr>
              <a:t>Παιδιά που ζουν σε συνθήκες πενίας</a:t>
            </a:r>
            <a:endParaRPr lang="en-US" sz="2000" dirty="0">
              <a:solidFill>
                <a:schemeClr val="tx1"/>
              </a:solidFill>
            </a:endParaRPr>
          </a:p>
        </p:txBody>
      </p:sp>
      <p:sp>
        <p:nvSpPr>
          <p:cNvPr id="3" name="Content Placeholder 2">
            <a:extLst>
              <a:ext uri="{FF2B5EF4-FFF2-40B4-BE49-F238E27FC236}">
                <a16:creationId xmlns:a16="http://schemas.microsoft.com/office/drawing/2014/main" id="{96604EF0-30E3-154A-9759-F35513CC5A8E}"/>
              </a:ext>
            </a:extLst>
          </p:cNvPr>
          <p:cNvSpPr>
            <a:spLocks noGrp="1"/>
          </p:cNvSpPr>
          <p:nvPr>
            <p:ph idx="1"/>
          </p:nvPr>
        </p:nvSpPr>
        <p:spPr/>
        <p:txBody>
          <a:bodyPr>
            <a:normAutofit fontScale="70000" lnSpcReduction="20000"/>
          </a:bodyPr>
          <a:lstStyle/>
          <a:p>
            <a:pPr marL="0" indent="0">
              <a:buNone/>
            </a:pPr>
            <a:r>
              <a:rPr lang="el-GR" dirty="0"/>
              <a:t>Τα μέλη ισπανόφωνων οικογενειών και οικογενειών </a:t>
            </a:r>
            <a:r>
              <a:rPr lang="el-GR" dirty="0" err="1"/>
              <a:t>αφρο</a:t>
            </a:r>
            <a:r>
              <a:rPr lang="el-GR" dirty="0"/>
              <a:t>-αμερικανικής και </a:t>
            </a:r>
            <a:r>
              <a:rPr lang="el-GR" dirty="0" err="1"/>
              <a:t>ινδο</a:t>
            </a:r>
            <a:r>
              <a:rPr lang="el-GR" dirty="0"/>
              <a:t>-αμερικανικής προέλευσης είναι πιθανότερο να ζουν σε συνθήκες πενίας από τα μέλη οικογενειών και οικογενειών ασιατικής προέλευσης</a:t>
            </a:r>
            <a:endParaRPr lang="en-US" dirty="0"/>
          </a:p>
        </p:txBody>
      </p:sp>
      <p:sp>
        <p:nvSpPr>
          <p:cNvPr id="6" name="Slide Number Placeholder 5">
            <a:extLst>
              <a:ext uri="{FF2B5EF4-FFF2-40B4-BE49-F238E27FC236}">
                <a16:creationId xmlns:a16="http://schemas.microsoft.com/office/drawing/2014/main" id="{DAD47027-D9A7-684E-B959-738D26AFB41A}"/>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33</a:t>
            </a:fld>
            <a:endParaRPr lang="en-US"/>
          </a:p>
        </p:txBody>
      </p:sp>
      <p:pic>
        <p:nvPicPr>
          <p:cNvPr id="5" name="Picture 4">
            <a:extLst>
              <a:ext uri="{FF2B5EF4-FFF2-40B4-BE49-F238E27FC236}">
                <a16:creationId xmlns:a16="http://schemas.microsoft.com/office/drawing/2014/main" id="{A0679B23-B1C1-8B4D-8D6F-C3FACDCC8B6C}"/>
              </a:ext>
            </a:extLst>
          </p:cNvPr>
          <p:cNvPicPr>
            <a:picLocks noChangeAspect="1"/>
          </p:cNvPicPr>
          <p:nvPr/>
        </p:nvPicPr>
        <p:blipFill>
          <a:blip r:embed="rId3"/>
          <a:stretch>
            <a:fillRect/>
          </a:stretch>
        </p:blipFill>
        <p:spPr>
          <a:xfrm>
            <a:off x="1475656" y="1864232"/>
            <a:ext cx="7242894" cy="366026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DE7B-8323-AA4A-B3F9-C8D2C9D43625}"/>
              </a:ext>
            </a:extLst>
          </p:cNvPr>
          <p:cNvSpPr>
            <a:spLocks noGrp="1"/>
          </p:cNvSpPr>
          <p:nvPr>
            <p:ph type="title"/>
          </p:nvPr>
        </p:nvSpPr>
        <p:spPr/>
        <p:txBody>
          <a:bodyPr>
            <a:normAutofit fontScale="90000"/>
          </a:bodyPr>
          <a:lstStyle/>
          <a:p>
            <a:r>
              <a:rPr lang="el-GR" altLang="en-US"/>
              <a:t>Όταν ο υποσιτισμός είναι σοβαρός/ακραίος</a:t>
            </a:r>
            <a:br>
              <a:rPr lang="el-GR" altLang="en-US"/>
            </a:br>
            <a:endParaRPr lang="en-US" dirty="0"/>
          </a:p>
        </p:txBody>
      </p:sp>
      <p:sp>
        <p:nvSpPr>
          <p:cNvPr id="3" name="Content Placeholder 2">
            <a:extLst>
              <a:ext uri="{FF2B5EF4-FFF2-40B4-BE49-F238E27FC236}">
                <a16:creationId xmlns:a16="http://schemas.microsoft.com/office/drawing/2014/main" id="{99A03613-6B2E-1345-A14A-26E385DDB127}"/>
              </a:ext>
            </a:extLst>
          </p:cNvPr>
          <p:cNvSpPr>
            <a:spLocks noGrp="1"/>
          </p:cNvSpPr>
          <p:nvPr>
            <p:ph idx="1"/>
          </p:nvPr>
        </p:nvSpPr>
        <p:spPr/>
        <p:txBody>
          <a:bodyPr>
            <a:normAutofit/>
          </a:bodyPr>
          <a:lstStyle/>
          <a:p>
            <a:r>
              <a:rPr lang="el-GR" altLang="en-US" b="1" dirty="0">
                <a:solidFill>
                  <a:schemeClr val="accent2">
                    <a:lumMod val="75000"/>
                  </a:schemeClr>
                </a:solidFill>
              </a:rPr>
              <a:t>Μαρασμός</a:t>
            </a:r>
          </a:p>
          <a:p>
            <a:pPr lvl="1"/>
            <a:r>
              <a:rPr lang="el-GR" altLang="en-US" dirty="0"/>
              <a:t>Υποσιτισμός κατά το 1ο έτος</a:t>
            </a:r>
          </a:p>
          <a:p>
            <a:pPr lvl="1"/>
            <a:r>
              <a:rPr lang="el-GR" altLang="en-US" dirty="0"/>
              <a:t>Το βρέφος παύει να αναπτύσσεται</a:t>
            </a:r>
          </a:p>
          <a:p>
            <a:pPr lvl="1"/>
            <a:r>
              <a:rPr lang="el-GR" altLang="en-US" dirty="0"/>
              <a:t>Αποδίδεται σε ακραία έλλειψη πρωτεϊνών και θερμίδων</a:t>
            </a:r>
          </a:p>
          <a:p>
            <a:pPr lvl="1"/>
            <a:r>
              <a:rPr lang="el-GR" altLang="en-US" dirty="0"/>
              <a:t>Εξασθένηση του σώματος και τελικά επέρχεται ο θάνατος</a:t>
            </a:r>
          </a:p>
          <a:p>
            <a:r>
              <a:rPr lang="el-GR" altLang="en-US" b="1" dirty="0">
                <a:solidFill>
                  <a:schemeClr val="accent2">
                    <a:lumMod val="75000"/>
                  </a:schemeClr>
                </a:solidFill>
              </a:rPr>
              <a:t>Τυμπανισμός</a:t>
            </a:r>
          </a:p>
          <a:p>
            <a:pPr lvl="1"/>
            <a:r>
              <a:rPr lang="el-GR" altLang="en-US" dirty="0"/>
              <a:t>Παρατηρείται σε μεγαλύτερα παιδιά</a:t>
            </a:r>
          </a:p>
          <a:p>
            <a:pPr lvl="1"/>
            <a:r>
              <a:rPr lang="el-GR" altLang="en-US" dirty="0"/>
              <a:t>Το στομάχι, τα άκρα και το πρόσωπο πρήζονται</a:t>
            </a:r>
          </a:p>
          <a:p>
            <a:pPr lvl="1"/>
            <a:r>
              <a:rPr lang="el-GR" altLang="en-US" dirty="0"/>
              <a:t>Το σώμα αγωνίζεται να βρει και να χρησιμοποιήσει τις ελάχιστες διαθέσιμες θρεπτικές ουσίες</a:t>
            </a:r>
          </a:p>
          <a:p>
            <a:endParaRPr lang="en-US" dirty="0"/>
          </a:p>
        </p:txBody>
      </p:sp>
      <p:sp>
        <p:nvSpPr>
          <p:cNvPr id="6" name="Slide Number Placeholder 5">
            <a:extLst>
              <a:ext uri="{FF2B5EF4-FFF2-40B4-BE49-F238E27FC236}">
                <a16:creationId xmlns:a16="http://schemas.microsoft.com/office/drawing/2014/main" id="{0367590D-ED19-D644-8046-86E2AF50D1E2}"/>
              </a:ext>
            </a:extLst>
          </p:cNvPr>
          <p:cNvSpPr>
            <a:spLocks noGrp="1"/>
          </p:cNvSpPr>
          <p:nvPr>
            <p:ph type="sldNum" sz="quarter" idx="10"/>
          </p:nvPr>
        </p:nvSpPr>
        <p:spPr/>
        <p:txBody>
          <a:bodyPr/>
          <a:lstStyle/>
          <a:p>
            <a:fld id="{068CDF2E-EC3D-234C-BF92-AB9B7C0160F3}" type="slidenum">
              <a:rPr lang="en-US" smtClean="0"/>
              <a:t>34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42E7-D5A6-4E4E-B0D4-48B5EF8F9D37}"/>
              </a:ext>
            </a:extLst>
          </p:cNvPr>
          <p:cNvSpPr>
            <a:spLocks noGrp="1"/>
          </p:cNvSpPr>
          <p:nvPr>
            <p:ph type="title"/>
          </p:nvPr>
        </p:nvSpPr>
        <p:spPr/>
        <p:txBody>
          <a:bodyPr/>
          <a:lstStyle/>
          <a:p>
            <a:r>
              <a:rPr lang="el-GR" altLang="en-US" dirty="0"/>
              <a:t>Παχυσαρκία</a:t>
            </a:r>
            <a:endParaRPr lang="en-US" dirty="0"/>
          </a:p>
        </p:txBody>
      </p:sp>
      <p:sp>
        <p:nvSpPr>
          <p:cNvPr id="3" name="Content Placeholder 2">
            <a:extLst>
              <a:ext uri="{FF2B5EF4-FFF2-40B4-BE49-F238E27FC236}">
                <a16:creationId xmlns:a16="http://schemas.microsoft.com/office/drawing/2014/main" id="{03962221-A8F8-6C41-AEB0-C55E61617C81}"/>
              </a:ext>
            </a:extLst>
          </p:cNvPr>
          <p:cNvSpPr>
            <a:spLocks noGrp="1"/>
          </p:cNvSpPr>
          <p:nvPr>
            <p:ph idx="1"/>
          </p:nvPr>
        </p:nvSpPr>
        <p:spPr/>
        <p:txBody>
          <a:bodyPr/>
          <a:lstStyle/>
          <a:p>
            <a:r>
              <a:rPr lang="el-GR" altLang="en-US"/>
              <a:t>Δεν είναι σαφές αν συνδέονται η παχυσαρκία στην βρεφική ηλικία με αυξημένο βάρος αργότερα στη ζωή</a:t>
            </a:r>
          </a:p>
          <a:p>
            <a:r>
              <a:rPr lang="el-GR" altLang="en-US"/>
              <a:t>Οι γονείς θα πρέπει να εστιάζουν περισσότερο στην κατάλληλη διατροφή παρά στο βάρος αυτό καθαυτό</a:t>
            </a:r>
          </a:p>
          <a:p>
            <a:endParaRPr lang="en-US" dirty="0"/>
          </a:p>
        </p:txBody>
      </p:sp>
      <p:sp>
        <p:nvSpPr>
          <p:cNvPr id="6" name="Slide Number Placeholder 5">
            <a:extLst>
              <a:ext uri="{FF2B5EF4-FFF2-40B4-BE49-F238E27FC236}">
                <a16:creationId xmlns:a16="http://schemas.microsoft.com/office/drawing/2014/main" id="{CFE5CF21-5F3F-E34D-AD43-B3DABA2E39C5}"/>
              </a:ext>
            </a:extLst>
          </p:cNvPr>
          <p:cNvSpPr>
            <a:spLocks noGrp="1"/>
          </p:cNvSpPr>
          <p:nvPr>
            <p:ph type="sldNum" sz="quarter" idx="10"/>
          </p:nvPr>
        </p:nvSpPr>
        <p:spPr/>
        <p:txBody>
          <a:bodyPr/>
          <a:lstStyle/>
          <a:p>
            <a:fld id="{068CDF2E-EC3D-234C-BF92-AB9B7C0160F3}" type="slidenum">
              <a:rPr lang="en-US" smtClean="0"/>
              <a:t>35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97CE-83A5-FB49-A42A-9487674426D7}"/>
              </a:ext>
            </a:extLst>
          </p:cNvPr>
          <p:cNvSpPr>
            <a:spLocks noGrp="1"/>
          </p:cNvSpPr>
          <p:nvPr>
            <p:ph type="title"/>
          </p:nvPr>
        </p:nvSpPr>
        <p:spPr/>
        <p:txBody>
          <a:bodyPr/>
          <a:lstStyle/>
          <a:p>
            <a:r>
              <a:rPr lang="el-GR" altLang="en-US"/>
              <a:t>Μητρικός θηλασμός</a:t>
            </a:r>
            <a:endParaRPr lang="en-US" dirty="0"/>
          </a:p>
        </p:txBody>
      </p:sp>
      <p:sp>
        <p:nvSpPr>
          <p:cNvPr id="3" name="Content Placeholder 2">
            <a:extLst>
              <a:ext uri="{FF2B5EF4-FFF2-40B4-BE49-F238E27FC236}">
                <a16:creationId xmlns:a16="http://schemas.microsoft.com/office/drawing/2014/main" id="{AAEAD625-9BB8-D948-A81A-60A199FEDC61}"/>
              </a:ext>
            </a:extLst>
          </p:cNvPr>
          <p:cNvSpPr>
            <a:spLocks noGrp="1"/>
          </p:cNvSpPr>
          <p:nvPr>
            <p:ph idx="1"/>
          </p:nvPr>
        </p:nvSpPr>
        <p:spPr/>
        <p:txBody>
          <a:bodyPr/>
          <a:lstStyle/>
          <a:p>
            <a:r>
              <a:rPr lang="el-GR" altLang="en-US" dirty="0"/>
              <a:t>Παρέχει </a:t>
            </a:r>
            <a:r>
              <a:rPr lang="el-GR" altLang="en-US" b="1" dirty="0">
                <a:solidFill>
                  <a:schemeClr val="accent2">
                    <a:lumMod val="75000"/>
                  </a:schemeClr>
                </a:solidFill>
              </a:rPr>
              <a:t>όλες</a:t>
            </a:r>
            <a:r>
              <a:rPr lang="el-GR" altLang="en-US" dirty="0"/>
              <a:t> τις θρεπτικές ουσίες που χρειάζεται το βρέφος στους πρώτους 12 μήνες</a:t>
            </a:r>
          </a:p>
          <a:p>
            <a:r>
              <a:rPr lang="el-GR" altLang="en-US" dirty="0"/>
              <a:t>Προσφέρει </a:t>
            </a:r>
            <a:r>
              <a:rPr lang="el-GR" altLang="en-US" b="1" dirty="0">
                <a:solidFill>
                  <a:schemeClr val="accent2">
                    <a:lumMod val="75000"/>
                  </a:schemeClr>
                </a:solidFill>
              </a:rPr>
              <a:t>καλύτερη χρήση</a:t>
            </a:r>
            <a:r>
              <a:rPr lang="el-GR" altLang="en-US" dirty="0"/>
              <a:t> του από το βρέφος</a:t>
            </a:r>
          </a:p>
          <a:p>
            <a:r>
              <a:rPr lang="el-GR" altLang="en-US" dirty="0"/>
              <a:t>Προσφέρει ένα βαθμό </a:t>
            </a:r>
            <a:r>
              <a:rPr lang="el-GR" altLang="en-US" b="1" dirty="0">
                <a:solidFill>
                  <a:schemeClr val="accent2">
                    <a:lumMod val="75000"/>
                  </a:schemeClr>
                </a:solidFill>
              </a:rPr>
              <a:t>ανοσίας</a:t>
            </a:r>
            <a:r>
              <a:rPr lang="el-GR" altLang="en-US" dirty="0"/>
              <a:t> σε ορισμένες ασθένειες</a:t>
            </a:r>
          </a:p>
          <a:p>
            <a:r>
              <a:rPr lang="el-GR" altLang="en-US" dirty="0"/>
              <a:t>Ίσως βελτιώνει τη </a:t>
            </a:r>
            <a:r>
              <a:rPr lang="el-GR" altLang="en-US" b="1" dirty="0">
                <a:solidFill>
                  <a:schemeClr val="accent2">
                    <a:lumMod val="75000"/>
                  </a:schemeClr>
                </a:solidFill>
              </a:rPr>
              <a:t>νοητική ανάπτυξη</a:t>
            </a:r>
          </a:p>
          <a:p>
            <a:r>
              <a:rPr lang="el-GR" altLang="en-US" dirty="0"/>
              <a:t>Προσφέρει σημαντικά </a:t>
            </a:r>
            <a:r>
              <a:rPr lang="el-GR" altLang="en-US" b="1" dirty="0">
                <a:solidFill>
                  <a:schemeClr val="accent2">
                    <a:lumMod val="75000"/>
                  </a:schemeClr>
                </a:solidFill>
              </a:rPr>
              <a:t>συναισθηματικά οφέλη </a:t>
            </a:r>
            <a:r>
              <a:rPr lang="el-GR" altLang="en-US" dirty="0"/>
              <a:t>για τη μητέρα και το παιδί</a:t>
            </a:r>
          </a:p>
          <a:p>
            <a:endParaRPr lang="en-US" dirty="0"/>
          </a:p>
        </p:txBody>
      </p:sp>
      <p:sp>
        <p:nvSpPr>
          <p:cNvPr id="6" name="Slide Number Placeholder 5">
            <a:extLst>
              <a:ext uri="{FF2B5EF4-FFF2-40B4-BE49-F238E27FC236}">
                <a16:creationId xmlns:a16="http://schemas.microsoft.com/office/drawing/2014/main" id="{2CAF6CEC-00AD-CE4C-B790-C9874CD29CA3}"/>
              </a:ext>
            </a:extLst>
          </p:cNvPr>
          <p:cNvSpPr>
            <a:spLocks noGrp="1"/>
          </p:cNvSpPr>
          <p:nvPr>
            <p:ph type="sldNum" sz="quarter" idx="10"/>
          </p:nvPr>
        </p:nvSpPr>
        <p:spPr/>
        <p:txBody>
          <a:bodyPr/>
          <a:lstStyle/>
          <a:p>
            <a:fld id="{068CDF2E-EC3D-234C-BF92-AB9B7C0160F3}" type="slidenum">
              <a:rPr lang="en-US" smtClean="0"/>
              <a:t>36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72B3-6AE8-CB46-B41A-18E7339B5FAB}"/>
              </a:ext>
            </a:extLst>
          </p:cNvPr>
          <p:cNvSpPr>
            <a:spLocks noGrp="1"/>
          </p:cNvSpPr>
          <p:nvPr>
            <p:ph type="title"/>
          </p:nvPr>
        </p:nvSpPr>
        <p:spPr/>
        <p:txBody>
          <a:bodyPr/>
          <a:lstStyle/>
          <a:p>
            <a:r>
              <a:rPr lang="el-GR" altLang="en-US"/>
              <a:t>Οπτική αντίληψη: Το βλέμμα στον κόσμο</a:t>
            </a:r>
            <a:endParaRPr lang="en-US" dirty="0"/>
          </a:p>
        </p:txBody>
      </p:sp>
      <p:sp>
        <p:nvSpPr>
          <p:cNvPr id="3" name="Content Placeholder 2">
            <a:extLst>
              <a:ext uri="{FF2B5EF4-FFF2-40B4-BE49-F238E27FC236}">
                <a16:creationId xmlns:a16="http://schemas.microsoft.com/office/drawing/2014/main" id="{BF024546-744A-824A-9F19-61BCCC00B0CF}"/>
              </a:ext>
            </a:extLst>
          </p:cNvPr>
          <p:cNvSpPr>
            <a:spLocks noGrp="1"/>
          </p:cNvSpPr>
          <p:nvPr>
            <p:ph idx="1"/>
          </p:nvPr>
        </p:nvSpPr>
        <p:spPr/>
        <p:txBody>
          <a:bodyPr/>
          <a:lstStyle/>
          <a:p>
            <a:r>
              <a:rPr lang="el-GR" altLang="en-US" dirty="0"/>
              <a:t>Η εξ αποστάσεως όραση του νεογέννητου είναι το 1/10 με 1/30 της όρασης του μέσου ενήλικα</a:t>
            </a:r>
          </a:p>
          <a:p>
            <a:r>
              <a:rPr lang="el-GR" altLang="en-US" dirty="0"/>
              <a:t>Μέχρι τον 6ο μήνα η όραση του μέσου βρέφους είναι 20/20</a:t>
            </a:r>
          </a:p>
          <a:p>
            <a:r>
              <a:rPr lang="el-GR" altLang="en-US" dirty="0"/>
              <a:t>Άλλες οπτικές ικανότητες αναπτύσσονται με ταχύ ρυθμό</a:t>
            </a:r>
          </a:p>
          <a:p>
            <a:pPr lvl="1"/>
            <a:r>
              <a:rPr lang="el-GR" altLang="en-US" dirty="0"/>
              <a:t>Διόφθαλμη όραση</a:t>
            </a:r>
          </a:p>
          <a:p>
            <a:pPr lvl="1"/>
            <a:r>
              <a:rPr lang="el-GR" altLang="en-US" b="1" dirty="0">
                <a:solidFill>
                  <a:schemeClr val="accent2">
                    <a:lumMod val="75000"/>
                  </a:schemeClr>
                </a:solidFill>
              </a:rPr>
              <a:t>Αντίληψη βάθους</a:t>
            </a:r>
          </a:p>
        </p:txBody>
      </p:sp>
      <p:sp>
        <p:nvSpPr>
          <p:cNvPr id="6" name="Slide Number Placeholder 5">
            <a:extLst>
              <a:ext uri="{FF2B5EF4-FFF2-40B4-BE49-F238E27FC236}">
                <a16:creationId xmlns:a16="http://schemas.microsoft.com/office/drawing/2014/main" id="{71CA1606-94FD-C240-B795-5A4D96C7A15A}"/>
              </a:ext>
            </a:extLst>
          </p:cNvPr>
          <p:cNvSpPr>
            <a:spLocks noGrp="1"/>
          </p:cNvSpPr>
          <p:nvPr>
            <p:ph type="sldNum" sz="quarter" idx="10"/>
          </p:nvPr>
        </p:nvSpPr>
        <p:spPr/>
        <p:txBody>
          <a:bodyPr/>
          <a:lstStyle/>
          <a:p>
            <a:fld id="{068CDF2E-EC3D-234C-BF92-AB9B7C0160F3}" type="slidenum">
              <a:rPr lang="en-US" smtClean="0"/>
              <a:t>37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C0F122C4-4C4F-5B41-9B03-86FBC884595F}"/>
              </a:ext>
            </a:extLst>
          </p:cNvPr>
          <p:cNvSpPr>
            <a:spLocks noGrp="1" noChangeArrowheads="1"/>
          </p:cNvSpPr>
          <p:nvPr>
            <p:ph type="title"/>
          </p:nvPr>
        </p:nvSpPr>
        <p:spPr>
          <a:xfrm>
            <a:off x="511228" y="624110"/>
            <a:ext cx="8023172" cy="428626"/>
          </a:xfrm>
        </p:spPr>
        <p:txBody>
          <a:bodyPr>
            <a:normAutofit/>
          </a:bodyPr>
          <a:lstStyle/>
          <a:p>
            <a:r>
              <a:rPr lang="el-GR" altLang="en-US" sz="2000" b="1" dirty="0">
                <a:solidFill>
                  <a:srgbClr val="007FA3"/>
                </a:solidFill>
              </a:rPr>
              <a:t>Σχήμα 4.10 </a:t>
            </a:r>
            <a:r>
              <a:rPr lang="el-GR" altLang="en-US" sz="2000" b="1" dirty="0">
                <a:solidFill>
                  <a:schemeClr val="tx1"/>
                </a:solidFill>
              </a:rPr>
              <a:t>Ο οπτικός γκρεμός</a:t>
            </a:r>
          </a:p>
        </p:txBody>
      </p:sp>
      <p:sp>
        <p:nvSpPr>
          <p:cNvPr id="123907" name="Rectangle 3">
            <a:extLst>
              <a:ext uri="{FF2B5EF4-FFF2-40B4-BE49-F238E27FC236}">
                <a16:creationId xmlns:a16="http://schemas.microsoft.com/office/drawing/2014/main" id="{B355484E-CD04-4944-8821-B08547D41D97}"/>
              </a:ext>
            </a:extLst>
          </p:cNvPr>
          <p:cNvSpPr>
            <a:spLocks noGrp="1" noChangeArrowheads="1"/>
          </p:cNvSpPr>
          <p:nvPr>
            <p:ph idx="1"/>
          </p:nvPr>
        </p:nvSpPr>
        <p:spPr>
          <a:xfrm>
            <a:off x="539553" y="5780286"/>
            <a:ext cx="7994848" cy="889074"/>
          </a:xfrm>
        </p:spPr>
        <p:txBody>
          <a:bodyPr>
            <a:normAutofit fontScale="85000" lnSpcReduction="10000"/>
          </a:bodyPr>
          <a:lstStyle/>
          <a:p>
            <a:pPr marL="0" indent="0">
              <a:buNone/>
            </a:pPr>
            <a:r>
              <a:rPr lang="el-GR" altLang="en-US" dirty="0"/>
              <a:t>Στο πείραμα του «οπτικού γκρεμού» εξετάζεται η αντίληψη του βάθους στα βρέφη. Τα περισσότερα βρέφη ηλικίας 6-14 μηνών δεν διασχίζουν τον οπτικό γκρεμό, προφανώς αντιδρώντας στο γεγονός ότι η επιφάνεια—με τα σχέδια— μπροστά τους είναι χαμηλότερη κατά αρκετά εκατοστά</a:t>
            </a:r>
          </a:p>
        </p:txBody>
      </p:sp>
      <p:sp>
        <p:nvSpPr>
          <p:cNvPr id="4" name="Slide Number Placeholder 3">
            <a:extLst>
              <a:ext uri="{FF2B5EF4-FFF2-40B4-BE49-F238E27FC236}">
                <a16:creationId xmlns:a16="http://schemas.microsoft.com/office/drawing/2014/main" id="{BC29BA23-2ABC-0E47-B4CD-3F45D5AC7E14}"/>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38</a:t>
            </a:fld>
            <a:endParaRPr lang="en-US"/>
          </a:p>
        </p:txBody>
      </p:sp>
      <p:pic>
        <p:nvPicPr>
          <p:cNvPr id="3" name="Picture 2">
            <a:extLst>
              <a:ext uri="{FF2B5EF4-FFF2-40B4-BE49-F238E27FC236}">
                <a16:creationId xmlns:a16="http://schemas.microsoft.com/office/drawing/2014/main" id="{569E2D91-D063-9E4E-8190-D376368FCC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87624" y="1412776"/>
            <a:ext cx="6244203" cy="376440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222F623-47D5-2745-B737-1E22774F9D43}"/>
              </a:ext>
            </a:extLst>
          </p:cNvPr>
          <p:cNvSpPr>
            <a:spLocks noGrp="1"/>
          </p:cNvSpPr>
          <p:nvPr>
            <p:ph type="sldNum" sz="quarter" idx="10"/>
          </p:nvPr>
        </p:nvSpPr>
        <p:spPr/>
        <p:txBody>
          <a:bodyPr/>
          <a:lstStyle/>
          <a:p>
            <a:fld id="{068CDF2E-EC3D-234C-BF92-AB9B7C0160F3}" type="slidenum">
              <a:rPr lang="en-US" smtClean="0"/>
              <a:t>39</a:t>
            </a:fld>
            <a:endParaRPr lang="en-US"/>
          </a:p>
        </p:txBody>
      </p:sp>
      <p:sp>
        <p:nvSpPr>
          <p:cNvPr id="2" name="Title 1">
            <a:extLst>
              <a:ext uri="{FF2B5EF4-FFF2-40B4-BE49-F238E27FC236}">
                <a16:creationId xmlns:a16="http://schemas.microsoft.com/office/drawing/2014/main" id="{9AA04787-B9AC-324E-A095-13D3FF0E6598}"/>
              </a:ext>
            </a:extLst>
          </p:cNvPr>
          <p:cNvSpPr>
            <a:spLocks noGrp="1"/>
          </p:cNvSpPr>
          <p:nvPr>
            <p:ph type="title"/>
          </p:nvPr>
        </p:nvSpPr>
        <p:spPr/>
        <p:txBody>
          <a:bodyPr>
            <a:normAutofit/>
          </a:bodyPr>
          <a:lstStyle/>
          <a:p>
            <a:r>
              <a:rPr lang="el-GR" sz="2000" dirty="0"/>
              <a:t>Σχήμα 4.11 Οπτικές προτιμήσεις στη βρεφική ηλικία</a:t>
            </a:r>
            <a:endParaRPr lang="en-US" sz="2000" dirty="0"/>
          </a:p>
        </p:txBody>
      </p:sp>
      <p:sp>
        <p:nvSpPr>
          <p:cNvPr id="3" name="Content Placeholder 2">
            <a:extLst>
              <a:ext uri="{FF2B5EF4-FFF2-40B4-BE49-F238E27FC236}">
                <a16:creationId xmlns:a16="http://schemas.microsoft.com/office/drawing/2014/main" id="{0E6CBB94-E33C-3145-9285-715EFCB08B2C}"/>
              </a:ext>
            </a:extLst>
          </p:cNvPr>
          <p:cNvSpPr>
            <a:spLocks noGrp="1"/>
          </p:cNvSpPr>
          <p:nvPr>
            <p:ph idx="1"/>
          </p:nvPr>
        </p:nvSpPr>
        <p:spPr/>
        <p:txBody>
          <a:bodyPr>
            <a:normAutofit/>
          </a:bodyPr>
          <a:lstStyle/>
          <a:p>
            <a:pPr marL="0" indent="0">
              <a:buNone/>
            </a:pPr>
            <a:r>
              <a:rPr lang="el-GR" dirty="0"/>
              <a:t>Σε ένα κλασικό πείραμα, ο ερευνητής </a:t>
            </a:r>
            <a:r>
              <a:rPr lang="en-US" dirty="0"/>
              <a:t>Robert Frantz </a:t>
            </a:r>
            <a:r>
              <a:rPr lang="el-GR" dirty="0"/>
              <a:t>βρήκε ότι τα βρέφη ηλικίας 2 και 3 μηνών προτιμούσαν να κοιτάζουν τα περισσότερο σύνθετα παρά τα απλά οπτικά ερεθίσματα</a:t>
            </a:r>
            <a:endParaRPr lang="en-US" dirty="0"/>
          </a:p>
        </p:txBody>
      </p:sp>
      <p:sp>
        <p:nvSpPr>
          <p:cNvPr id="4" name="Picture Placeholder 3">
            <a:extLst>
              <a:ext uri="{FF2B5EF4-FFF2-40B4-BE49-F238E27FC236}">
                <a16:creationId xmlns:a16="http://schemas.microsoft.com/office/drawing/2014/main" id="{61D4104C-8149-614E-A872-46BA8CAC42C8}"/>
              </a:ext>
            </a:extLst>
          </p:cNvPr>
          <p:cNvSpPr>
            <a:spLocks noGrp="1"/>
          </p:cNvSpPr>
          <p:nvPr>
            <p:ph type="pic" sz="quarter" idx="11"/>
          </p:nvPr>
        </p:nvSpPr>
        <p:spPr/>
      </p:sp>
      <p:pic>
        <p:nvPicPr>
          <p:cNvPr id="5" name="Picture 4">
            <a:extLst>
              <a:ext uri="{FF2B5EF4-FFF2-40B4-BE49-F238E27FC236}">
                <a16:creationId xmlns:a16="http://schemas.microsoft.com/office/drawing/2014/main" id="{9E737C75-A6C0-BB46-89BF-CB95F1C4C2B2}"/>
              </a:ext>
            </a:extLst>
          </p:cNvPr>
          <p:cNvPicPr>
            <a:picLocks noChangeAspect="1"/>
          </p:cNvPicPr>
          <p:nvPr/>
        </p:nvPicPr>
        <p:blipFill>
          <a:blip r:embed="rId3"/>
          <a:stretch>
            <a:fillRect/>
          </a:stretch>
        </p:blipFill>
        <p:spPr>
          <a:xfrm>
            <a:off x="899592" y="1264555"/>
            <a:ext cx="2952328" cy="520790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5DEA-1B1D-F640-B772-510ACD915FCA}"/>
              </a:ext>
            </a:extLst>
          </p:cNvPr>
          <p:cNvSpPr>
            <a:spLocks noGrp="1"/>
          </p:cNvSpPr>
          <p:nvPr>
            <p:ph type="title"/>
          </p:nvPr>
        </p:nvSpPr>
        <p:spPr>
          <a:xfrm>
            <a:off x="511228" y="624110"/>
            <a:ext cx="8023172" cy="428626"/>
          </a:xfrm>
        </p:spPr>
        <p:txBody>
          <a:bodyPr>
            <a:normAutofit/>
          </a:bodyPr>
          <a:lstStyle/>
          <a:p>
            <a:r>
              <a:rPr lang="el-GR" sz="2000" dirty="0"/>
              <a:t>Σχήμα 4.2 </a:t>
            </a:r>
            <a:r>
              <a:rPr lang="el-GR" sz="2000" dirty="0">
                <a:solidFill>
                  <a:schemeClr val="tx1"/>
                </a:solidFill>
              </a:rPr>
              <a:t>Αλλαγές στις σωματικές αναλογίες</a:t>
            </a:r>
            <a:endParaRPr lang="en-US" sz="2000" dirty="0">
              <a:solidFill>
                <a:schemeClr val="tx1"/>
              </a:solidFill>
            </a:endParaRPr>
          </a:p>
        </p:txBody>
      </p:sp>
      <p:sp>
        <p:nvSpPr>
          <p:cNvPr id="5" name="Content Placeholder 4">
            <a:extLst>
              <a:ext uri="{FF2B5EF4-FFF2-40B4-BE49-F238E27FC236}">
                <a16:creationId xmlns:a16="http://schemas.microsoft.com/office/drawing/2014/main" id="{54315A9F-6B8A-D845-9E3A-78F0CFC13577}"/>
              </a:ext>
            </a:extLst>
          </p:cNvPr>
          <p:cNvSpPr>
            <a:spLocks noGrp="1"/>
          </p:cNvSpPr>
          <p:nvPr>
            <p:ph idx="1"/>
          </p:nvPr>
        </p:nvSpPr>
        <p:spPr>
          <a:xfrm>
            <a:off x="539553" y="5780286"/>
            <a:ext cx="7994848" cy="745058"/>
          </a:xfrm>
        </p:spPr>
        <p:txBody>
          <a:bodyPr>
            <a:normAutofit fontScale="92500" lnSpcReduction="20000"/>
          </a:bodyPr>
          <a:lstStyle/>
          <a:p>
            <a:pPr marL="0" indent="0">
              <a:buNone/>
            </a:pPr>
            <a:r>
              <a:rPr lang="el-GR" dirty="0"/>
              <a:t>Τη στιγμή της γέννησης, το κεφάλι αντιπροσωπεύει το ένα τέταρτο του συνολικού μεγέθους του νεογνού. Στην ενήλικη ζωή, το κεφάλι αποτελεί μόνο το ένα όγδοο του συνολικού μεγέθους του ατόμου</a:t>
            </a:r>
            <a:endParaRPr lang="en-US" dirty="0"/>
          </a:p>
        </p:txBody>
      </p:sp>
      <p:sp>
        <p:nvSpPr>
          <p:cNvPr id="3" name="Slide Number Placeholder 2">
            <a:extLst>
              <a:ext uri="{FF2B5EF4-FFF2-40B4-BE49-F238E27FC236}">
                <a16:creationId xmlns:a16="http://schemas.microsoft.com/office/drawing/2014/main" id="{754925AB-F138-4044-838C-A9C44BD837D1}"/>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4</a:t>
            </a:fld>
            <a:endParaRPr lang="en-US"/>
          </a:p>
        </p:txBody>
      </p:sp>
      <p:pic>
        <p:nvPicPr>
          <p:cNvPr id="7" name="Picture 6">
            <a:extLst>
              <a:ext uri="{FF2B5EF4-FFF2-40B4-BE49-F238E27FC236}">
                <a16:creationId xmlns:a16="http://schemas.microsoft.com/office/drawing/2014/main" id="{435BBEBF-83CB-EA48-9659-AAC05FA752F7}"/>
              </a:ext>
            </a:extLst>
          </p:cNvPr>
          <p:cNvPicPr>
            <a:picLocks noChangeAspect="1"/>
          </p:cNvPicPr>
          <p:nvPr/>
        </p:nvPicPr>
        <p:blipFill>
          <a:blip r:embed="rId3"/>
          <a:stretch>
            <a:fillRect/>
          </a:stretch>
        </p:blipFill>
        <p:spPr>
          <a:xfrm>
            <a:off x="971600" y="1238947"/>
            <a:ext cx="6145497" cy="431439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39D77791-CCDA-8541-A60E-F101CCDE38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844823"/>
            <a:ext cx="4469532" cy="43677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5">
            <a:extLst>
              <a:ext uri="{FF2B5EF4-FFF2-40B4-BE49-F238E27FC236}">
                <a16:creationId xmlns:a16="http://schemas.microsoft.com/office/drawing/2014/main" id="{ED498E55-CEAE-6545-B27E-3CC595E7D9C2}"/>
              </a:ext>
            </a:extLst>
          </p:cNvPr>
          <p:cNvSpPr>
            <a:spLocks noGrp="1"/>
          </p:cNvSpPr>
          <p:nvPr>
            <p:ph type="sldNum" sz="quarter" idx="10"/>
          </p:nvPr>
        </p:nvSpPr>
        <p:spPr/>
        <p:txBody>
          <a:bodyPr/>
          <a:lstStyle/>
          <a:p>
            <a:fld id="{068CDF2E-EC3D-234C-BF92-AB9B7C0160F3}" type="slidenum">
              <a:rPr lang="en-US" smtClean="0"/>
              <a:t>40</a:t>
            </a:fld>
            <a:endParaRPr lang="en-US"/>
          </a:p>
        </p:txBody>
      </p:sp>
      <p:sp>
        <p:nvSpPr>
          <p:cNvPr id="4" name="Title 3">
            <a:extLst>
              <a:ext uri="{FF2B5EF4-FFF2-40B4-BE49-F238E27FC236}">
                <a16:creationId xmlns:a16="http://schemas.microsoft.com/office/drawing/2014/main" id="{B0FC38B3-1CB8-F440-B958-E03F544C06B0}"/>
              </a:ext>
            </a:extLst>
          </p:cNvPr>
          <p:cNvSpPr>
            <a:spLocks noGrp="1"/>
          </p:cNvSpPr>
          <p:nvPr>
            <p:ph type="title"/>
          </p:nvPr>
        </p:nvSpPr>
        <p:spPr/>
        <p:txBody>
          <a:bodyPr>
            <a:normAutofit/>
          </a:bodyPr>
          <a:lstStyle/>
          <a:p>
            <a:r>
              <a:rPr lang="el-GR" sz="2000" dirty="0"/>
              <a:t>Σχήμα 4.12 </a:t>
            </a:r>
            <a:r>
              <a:rPr lang="el-GR" sz="2000" dirty="0">
                <a:solidFill>
                  <a:schemeClr val="tx1"/>
                </a:solidFill>
              </a:rPr>
              <a:t>Διάκριση των προσώπων</a:t>
            </a:r>
            <a:endParaRPr lang="en-US" sz="2000" dirty="0">
              <a:solidFill>
                <a:schemeClr val="tx1"/>
              </a:solidFill>
            </a:endParaRPr>
          </a:p>
        </p:txBody>
      </p:sp>
      <p:sp>
        <p:nvSpPr>
          <p:cNvPr id="5" name="Content Placeholder 4">
            <a:extLst>
              <a:ext uri="{FF2B5EF4-FFF2-40B4-BE49-F238E27FC236}">
                <a16:creationId xmlns:a16="http://schemas.microsoft.com/office/drawing/2014/main" id="{5D28FB6E-C0F5-724B-BEDA-357C12288F8F}"/>
              </a:ext>
            </a:extLst>
          </p:cNvPr>
          <p:cNvSpPr>
            <a:spLocks noGrp="1"/>
          </p:cNvSpPr>
          <p:nvPr>
            <p:ph idx="1"/>
          </p:nvPr>
        </p:nvSpPr>
        <p:spPr/>
        <p:txBody>
          <a:bodyPr>
            <a:normAutofit/>
          </a:bodyPr>
          <a:lstStyle/>
          <a:p>
            <a:pPr marL="0" indent="0">
              <a:buNone/>
            </a:pPr>
            <a:r>
              <a:rPr lang="el-GR" dirty="0"/>
              <a:t>Παραδείγματα προσώπων σε έρευνα που βρήκε ότι τα βρέφη 6 μηνών διέκριναν, το ίδιο καλά, τα ανθρώπινα πρόσωπα και τα πρόσωπα πιθήκων, ενώ τα βρέφη 9 μηνών, ήταν λιγότερο ικανά να διακρίνουν τα πρόσωπα των πιθήκων σε σύγκριση με τα πρόσωπα ανθρώπων</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35F5-C061-7743-B104-1EC4B6E78369}"/>
              </a:ext>
            </a:extLst>
          </p:cNvPr>
          <p:cNvSpPr>
            <a:spLocks noGrp="1"/>
          </p:cNvSpPr>
          <p:nvPr>
            <p:ph type="title"/>
          </p:nvPr>
        </p:nvSpPr>
        <p:spPr/>
        <p:txBody>
          <a:bodyPr/>
          <a:lstStyle/>
          <a:p>
            <a:r>
              <a:rPr lang="el-GR" altLang="en-US" dirty="0"/>
              <a:t>Διακρίνοντας πρόσωπα</a:t>
            </a:r>
            <a:endParaRPr lang="en-US" dirty="0"/>
          </a:p>
        </p:txBody>
      </p:sp>
      <p:sp>
        <p:nvSpPr>
          <p:cNvPr id="3" name="Content Placeholder 2">
            <a:extLst>
              <a:ext uri="{FF2B5EF4-FFF2-40B4-BE49-F238E27FC236}">
                <a16:creationId xmlns:a16="http://schemas.microsoft.com/office/drawing/2014/main" id="{AE834E83-7BFC-D146-940C-14AB7E7E5715}"/>
              </a:ext>
            </a:extLst>
          </p:cNvPr>
          <p:cNvSpPr>
            <a:spLocks noGrp="1"/>
          </p:cNvSpPr>
          <p:nvPr>
            <p:ph idx="1"/>
          </p:nvPr>
        </p:nvSpPr>
        <p:spPr/>
        <p:txBody>
          <a:bodyPr/>
          <a:lstStyle/>
          <a:p>
            <a:r>
              <a:rPr lang="el-GR" altLang="en-US" dirty="0"/>
              <a:t>Οι γενετικοί παράγοντες δεν είναι οι μόνοι καθοριστικοί παράγοντες για τις οπτικές προτιμήσεις του βρέφους</a:t>
            </a:r>
          </a:p>
          <a:p>
            <a:pPr lvl="1"/>
            <a:r>
              <a:rPr lang="el-GR" altLang="en-US" dirty="0"/>
              <a:t>Λίγες ώρες μετά την γέννηση, το βρέφος έχει ήδη μάθει να προτιμά το </a:t>
            </a:r>
            <a:r>
              <a:rPr lang="el-GR" altLang="en-US" b="1" dirty="0">
                <a:solidFill>
                  <a:schemeClr val="accent2">
                    <a:lumMod val="75000"/>
                  </a:schemeClr>
                </a:solidFill>
              </a:rPr>
              <a:t>πρόσωπο της μητέρας </a:t>
            </a:r>
            <a:r>
              <a:rPr lang="el-GR" altLang="en-US" dirty="0"/>
              <a:t>του σε σύγκριση με άλλα πρόσωπα</a:t>
            </a:r>
          </a:p>
          <a:p>
            <a:pPr lvl="1"/>
            <a:r>
              <a:rPr lang="el-GR" altLang="en-US" dirty="0"/>
              <a:t>Παρομοίως, μεταξύ 6ου και 9ου μήνα, το βρέφος γίνεται ικανότερο να διακρίνει ανάμεσα σε </a:t>
            </a:r>
            <a:r>
              <a:rPr lang="el-GR" altLang="en-US" b="1" dirty="0">
                <a:solidFill>
                  <a:schemeClr val="accent2">
                    <a:lumMod val="75000"/>
                  </a:schemeClr>
                </a:solidFill>
              </a:rPr>
              <a:t>ανθρώπινα πρόσωπα</a:t>
            </a:r>
            <a:r>
              <a:rPr lang="el-GR" altLang="en-US" dirty="0"/>
              <a:t>, αλλά λιγότερο ικανό να διαχωρίζει τα πρόσωπα των μελών άλλων ζωικών ειδών</a:t>
            </a:r>
          </a:p>
          <a:p>
            <a:pPr lvl="1"/>
            <a:r>
              <a:rPr lang="el-GR" altLang="en-US" dirty="0"/>
              <a:t>Επίσης, διακρίνει το </a:t>
            </a:r>
            <a:r>
              <a:rPr lang="el-GR" altLang="en-US" b="1" dirty="0">
                <a:solidFill>
                  <a:schemeClr val="accent2">
                    <a:lumMod val="75000"/>
                  </a:schemeClr>
                </a:solidFill>
              </a:rPr>
              <a:t>ανδρικό</a:t>
            </a:r>
            <a:r>
              <a:rPr lang="el-GR" altLang="en-US" dirty="0"/>
              <a:t> από το </a:t>
            </a:r>
            <a:r>
              <a:rPr lang="el-GR" altLang="en-US" b="1" dirty="0">
                <a:solidFill>
                  <a:schemeClr val="accent2">
                    <a:lumMod val="75000"/>
                  </a:schemeClr>
                </a:solidFill>
              </a:rPr>
              <a:t>γυναικείο</a:t>
            </a:r>
            <a:r>
              <a:rPr lang="el-GR" altLang="en-US" dirty="0"/>
              <a:t> πρόσωπο</a:t>
            </a:r>
          </a:p>
        </p:txBody>
      </p:sp>
      <p:sp>
        <p:nvSpPr>
          <p:cNvPr id="6" name="Slide Number Placeholder 5">
            <a:extLst>
              <a:ext uri="{FF2B5EF4-FFF2-40B4-BE49-F238E27FC236}">
                <a16:creationId xmlns:a16="http://schemas.microsoft.com/office/drawing/2014/main" id="{9685587E-FAB4-D546-8D03-0E09A49D17B2}"/>
              </a:ext>
            </a:extLst>
          </p:cNvPr>
          <p:cNvSpPr>
            <a:spLocks noGrp="1"/>
          </p:cNvSpPr>
          <p:nvPr>
            <p:ph type="sldNum" sz="quarter" idx="10"/>
          </p:nvPr>
        </p:nvSpPr>
        <p:spPr/>
        <p:txBody>
          <a:bodyPr/>
          <a:lstStyle/>
          <a:p>
            <a:fld id="{068CDF2E-EC3D-234C-BF92-AB9B7C0160F3}" type="slidenum">
              <a:rPr lang="en-US" smtClean="0"/>
              <a:t>41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a:extLst>
              <a:ext uri="{FF2B5EF4-FFF2-40B4-BE49-F238E27FC236}">
                <a16:creationId xmlns:a16="http://schemas.microsoft.com/office/drawing/2014/main" id="{FE67DFEB-E84E-9F40-B4FD-6928DF61D700}"/>
              </a:ext>
            </a:extLst>
          </p:cNvPr>
          <p:cNvSpPr txBox="1">
            <a:spLocks noChangeArrowheads="1"/>
          </p:cNvSpPr>
          <p:nvPr/>
        </p:nvSpPr>
        <p:spPr bwMode="auto">
          <a:xfrm>
            <a:off x="4427984" y="349275"/>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hangingPunct="1">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562D3FE2-D665-784F-9873-947B44CBA4DD}"/>
              </a:ext>
            </a:extLst>
          </p:cNvPr>
          <p:cNvSpPr>
            <a:spLocks noGrp="1"/>
          </p:cNvSpPr>
          <p:nvPr>
            <p:ph type="title"/>
          </p:nvPr>
        </p:nvSpPr>
        <p:spPr/>
        <p:txBody>
          <a:bodyPr/>
          <a:lstStyle/>
          <a:p>
            <a:r>
              <a:rPr lang="el-GR" altLang="en-US"/>
              <a:t>Ακουστική αντίληψη</a:t>
            </a:r>
            <a:endParaRPr lang="en-US" dirty="0"/>
          </a:p>
        </p:txBody>
      </p:sp>
      <p:sp>
        <p:nvSpPr>
          <p:cNvPr id="3" name="Content Placeholder 2">
            <a:extLst>
              <a:ext uri="{FF2B5EF4-FFF2-40B4-BE49-F238E27FC236}">
                <a16:creationId xmlns:a16="http://schemas.microsoft.com/office/drawing/2014/main" id="{6C6102C9-3602-0345-A10C-0FFCE9CF603F}"/>
              </a:ext>
            </a:extLst>
          </p:cNvPr>
          <p:cNvSpPr>
            <a:spLocks noGrp="1"/>
          </p:cNvSpPr>
          <p:nvPr>
            <p:ph idx="1"/>
          </p:nvPr>
        </p:nvSpPr>
        <p:spPr/>
        <p:txBody>
          <a:bodyPr>
            <a:normAutofit/>
          </a:bodyPr>
          <a:lstStyle/>
          <a:p>
            <a:r>
              <a:rPr lang="el-GR" altLang="en-US" b="1" dirty="0">
                <a:solidFill>
                  <a:schemeClr val="accent2">
                    <a:lumMod val="75000"/>
                  </a:schemeClr>
                </a:solidFill>
              </a:rPr>
              <a:t>Το βρέφος:</a:t>
            </a:r>
          </a:p>
          <a:p>
            <a:pPr lvl="1"/>
            <a:r>
              <a:rPr lang="el-GR" altLang="en-US" dirty="0"/>
              <a:t>Ακούει πριν τη γέννηση και έχει καλή ακουστική αντίληψη μετά τη γέννηση</a:t>
            </a:r>
          </a:p>
          <a:p>
            <a:pPr lvl="1"/>
            <a:r>
              <a:rPr lang="el-GR" altLang="en-US" dirty="0"/>
              <a:t>Είναι περισσότερο ευαίσθητο σε ορισμένες συχνότητες</a:t>
            </a:r>
          </a:p>
          <a:p>
            <a:pPr lvl="1"/>
            <a:r>
              <a:rPr lang="el-GR" altLang="en-US" dirty="0"/>
              <a:t>Φτάνει το επίπεδο του ενήλικα μέχρι το τέλος του 1ου έτους</a:t>
            </a:r>
          </a:p>
          <a:p>
            <a:pPr lvl="1"/>
            <a:r>
              <a:rPr lang="el-GR" altLang="en-US" dirty="0"/>
              <a:t>Διακρίνει μεταξύ ομάδων διαφορετικών ήχων</a:t>
            </a:r>
          </a:p>
          <a:p>
            <a:pPr lvl="1"/>
            <a:r>
              <a:rPr lang="el-GR" altLang="en-US" dirty="0"/>
              <a:t>Αντιδρά σε αλλαγές μουσικής νότας και τόνου</a:t>
            </a:r>
          </a:p>
          <a:p>
            <a:pPr lvl="1"/>
            <a:r>
              <a:rPr lang="el-GR" altLang="en-US" dirty="0"/>
              <a:t>Ξεχωρίζει πολλούς ήχους που συνδέονται με τη γλώσσα</a:t>
            </a:r>
          </a:p>
          <a:p>
            <a:pPr lvl="1"/>
            <a:r>
              <a:rPr lang="el-GR" altLang="en-US" dirty="0"/>
              <a:t>Γεννιέται με </a:t>
            </a:r>
            <a:r>
              <a:rPr lang="el-GR" altLang="en-US" b="1" dirty="0">
                <a:solidFill>
                  <a:schemeClr val="accent2">
                    <a:lumMod val="75000"/>
                  </a:schemeClr>
                </a:solidFill>
              </a:rPr>
              <a:t>προτιμήσεις</a:t>
            </a:r>
            <a:r>
              <a:rPr lang="el-GR" altLang="en-US" dirty="0"/>
              <a:t> για συγκεκριμένους ηχητικούς συνδυασμούς που ίσως οφείλονται στην προγεννητική έκθεσή του στη </a:t>
            </a:r>
            <a:r>
              <a:rPr lang="el-GR" altLang="en-US" b="1" dirty="0">
                <a:solidFill>
                  <a:schemeClr val="accent2">
                    <a:lumMod val="75000"/>
                  </a:schemeClr>
                </a:solidFill>
              </a:rPr>
              <a:t>φωνή της μητέρας </a:t>
            </a:r>
            <a:r>
              <a:rPr lang="el-GR" altLang="en-US" dirty="0"/>
              <a:t>του</a:t>
            </a:r>
          </a:p>
          <a:p>
            <a:endParaRPr lang="en-US" dirty="0"/>
          </a:p>
        </p:txBody>
      </p:sp>
      <p:sp>
        <p:nvSpPr>
          <p:cNvPr id="6" name="Slide Number Placeholder 5">
            <a:extLst>
              <a:ext uri="{FF2B5EF4-FFF2-40B4-BE49-F238E27FC236}">
                <a16:creationId xmlns:a16="http://schemas.microsoft.com/office/drawing/2014/main" id="{2C5EB3AF-5CEE-EC42-94B2-0CCAC4CB4AAA}"/>
              </a:ext>
            </a:extLst>
          </p:cNvPr>
          <p:cNvSpPr>
            <a:spLocks noGrp="1"/>
          </p:cNvSpPr>
          <p:nvPr>
            <p:ph type="sldNum" sz="quarter" idx="10"/>
          </p:nvPr>
        </p:nvSpPr>
        <p:spPr/>
        <p:txBody>
          <a:bodyPr/>
          <a:lstStyle/>
          <a:p>
            <a:fld id="{068CDF2E-EC3D-234C-BF92-AB9B7C0160F3}" type="slidenum">
              <a:rPr lang="en-US" smtClean="0"/>
              <a:t>42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4406-7844-894F-9B52-AADBB265A431}"/>
              </a:ext>
            </a:extLst>
          </p:cNvPr>
          <p:cNvSpPr>
            <a:spLocks noGrp="1"/>
          </p:cNvSpPr>
          <p:nvPr>
            <p:ph type="title"/>
          </p:nvPr>
        </p:nvSpPr>
        <p:spPr/>
        <p:txBody>
          <a:bodyPr/>
          <a:lstStyle/>
          <a:p>
            <a:r>
              <a:rPr lang="el-GR" altLang="en-US"/>
              <a:t>Όσφρηση και γεύση</a:t>
            </a:r>
            <a:endParaRPr lang="en-US" dirty="0"/>
          </a:p>
        </p:txBody>
      </p:sp>
      <p:sp>
        <p:nvSpPr>
          <p:cNvPr id="3" name="Content Placeholder 2">
            <a:extLst>
              <a:ext uri="{FF2B5EF4-FFF2-40B4-BE49-F238E27FC236}">
                <a16:creationId xmlns:a16="http://schemas.microsoft.com/office/drawing/2014/main" id="{D295CB43-F4A0-2A45-BE1F-331278AF0659}"/>
              </a:ext>
            </a:extLst>
          </p:cNvPr>
          <p:cNvSpPr>
            <a:spLocks noGrp="1"/>
          </p:cNvSpPr>
          <p:nvPr>
            <p:ph idx="1"/>
          </p:nvPr>
        </p:nvSpPr>
        <p:spPr/>
        <p:txBody>
          <a:bodyPr>
            <a:normAutofit/>
          </a:bodyPr>
          <a:lstStyle/>
          <a:p>
            <a:r>
              <a:rPr lang="el-GR" altLang="en-US" b="1" dirty="0">
                <a:solidFill>
                  <a:schemeClr val="accent2">
                    <a:lumMod val="75000"/>
                  </a:schemeClr>
                </a:solidFill>
              </a:rPr>
              <a:t>Όσφρηση</a:t>
            </a:r>
          </a:p>
          <a:p>
            <a:pPr lvl="1"/>
            <a:r>
              <a:rPr lang="el-GR" altLang="en-US" dirty="0"/>
              <a:t>Επαρκώς ανεπτυγμένη κατά τη γέννηση</a:t>
            </a:r>
          </a:p>
          <a:p>
            <a:pPr lvl="1"/>
            <a:r>
              <a:rPr lang="el-GR" altLang="en-US" dirty="0"/>
              <a:t>Βοηθά στην αναγνώριση της μητέρας πολύ ενωρίς στη ζωή</a:t>
            </a:r>
          </a:p>
          <a:p>
            <a:pPr lvl="1"/>
            <a:r>
              <a:rPr lang="el-GR" altLang="en-US" dirty="0"/>
              <a:t>Το βρέφος </a:t>
            </a:r>
            <a:r>
              <a:rPr lang="el-GR" altLang="en-US" b="1" dirty="0">
                <a:solidFill>
                  <a:schemeClr val="accent2">
                    <a:lumMod val="75000"/>
                  </a:schemeClr>
                </a:solidFill>
              </a:rPr>
              <a:t>αναγνωρίζει τη μητέρα </a:t>
            </a:r>
            <a:r>
              <a:rPr lang="el-GR" altLang="en-US" dirty="0"/>
              <a:t>του από τη μυρωδιά της (μόνον όταν θηλάζει), αλλά όχι τον πατέρα</a:t>
            </a:r>
          </a:p>
          <a:p>
            <a:r>
              <a:rPr lang="el-GR" altLang="en-US" b="1" dirty="0">
                <a:solidFill>
                  <a:schemeClr val="accent2">
                    <a:lumMod val="75000"/>
                  </a:schemeClr>
                </a:solidFill>
              </a:rPr>
              <a:t>Γεύση</a:t>
            </a:r>
          </a:p>
          <a:p>
            <a:pPr lvl="1"/>
            <a:r>
              <a:rPr lang="el-GR" altLang="en-US" dirty="0"/>
              <a:t>Αντιλαμβάνεται </a:t>
            </a:r>
            <a:r>
              <a:rPr lang="en-US" altLang="en-US" dirty="0"/>
              <a:t>«</a:t>
            </a:r>
            <a:r>
              <a:rPr lang="el-GR" altLang="en-US" dirty="0"/>
              <a:t>εκ φύσεως</a:t>
            </a:r>
            <a:r>
              <a:rPr lang="en-US" altLang="en-US" dirty="0"/>
              <a:t>»</a:t>
            </a:r>
            <a:r>
              <a:rPr lang="el-GR" altLang="en-US" dirty="0"/>
              <a:t> τη γλυκιά γεύση</a:t>
            </a:r>
            <a:endParaRPr lang="en-US" altLang="en-US" dirty="0"/>
          </a:p>
          <a:p>
            <a:pPr lvl="1"/>
            <a:r>
              <a:rPr lang="el-GR" altLang="en-US" dirty="0"/>
              <a:t>Το πρόσωπό του δείχνει αποστροφή όταν δοκιμάζει κάτι πικρό</a:t>
            </a:r>
          </a:p>
          <a:p>
            <a:pPr lvl="1"/>
            <a:r>
              <a:rPr lang="el-GR" altLang="en-US" dirty="0"/>
              <a:t>Εμφανίζει γευστικές προτιμήσεις με βάση τη διατροφή της μητέρας κατά την εγκυμοσύνη</a:t>
            </a:r>
          </a:p>
        </p:txBody>
      </p:sp>
      <p:sp>
        <p:nvSpPr>
          <p:cNvPr id="6" name="Slide Number Placeholder 5">
            <a:extLst>
              <a:ext uri="{FF2B5EF4-FFF2-40B4-BE49-F238E27FC236}">
                <a16:creationId xmlns:a16="http://schemas.microsoft.com/office/drawing/2014/main" id="{86784A43-8F69-E84F-8D6E-5A13FA7CE929}"/>
              </a:ext>
            </a:extLst>
          </p:cNvPr>
          <p:cNvSpPr>
            <a:spLocks noGrp="1"/>
          </p:cNvSpPr>
          <p:nvPr>
            <p:ph type="sldNum" sz="quarter" idx="10"/>
          </p:nvPr>
        </p:nvSpPr>
        <p:spPr/>
        <p:txBody>
          <a:bodyPr/>
          <a:lstStyle/>
          <a:p>
            <a:fld id="{068CDF2E-EC3D-234C-BF92-AB9B7C0160F3}" type="slidenum">
              <a:rPr lang="en-US" smtClean="0"/>
              <a:t>43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a:extLst>
              <a:ext uri="{FF2B5EF4-FFF2-40B4-BE49-F238E27FC236}">
                <a16:creationId xmlns:a16="http://schemas.microsoft.com/office/drawing/2014/main" id="{A3B90CBA-2EEE-F446-A00E-8C55688C3E55}"/>
              </a:ext>
            </a:extLst>
          </p:cNvPr>
          <p:cNvSpPr txBox="1">
            <a:spLocks noChangeArrowheads="1"/>
          </p:cNvSpPr>
          <p:nvPr/>
        </p:nvSpPr>
        <p:spPr bwMode="auto">
          <a:xfrm>
            <a:off x="5029200" y="493291"/>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hangingPunct="1">
              <a:lnSpc>
                <a:spcPct val="100000"/>
              </a:lnSpc>
            </a:pPr>
            <a:endParaRPr lang="el-GR" altLang="en-US" sz="3400" b="1" dirty="0">
              <a:solidFill>
                <a:srgbClr val="007FA3"/>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B66BDA6D-ECF9-AF48-A13C-6A230456C335}"/>
              </a:ext>
            </a:extLst>
          </p:cNvPr>
          <p:cNvSpPr>
            <a:spLocks noGrp="1"/>
          </p:cNvSpPr>
          <p:nvPr>
            <p:ph type="title"/>
          </p:nvPr>
        </p:nvSpPr>
        <p:spPr/>
        <p:txBody>
          <a:bodyPr/>
          <a:lstStyle/>
          <a:p>
            <a:r>
              <a:rPr lang="el-GR" altLang="en-US"/>
              <a:t>Ευαισθησία στον πόνο</a:t>
            </a:r>
            <a:endParaRPr lang="en-US" dirty="0"/>
          </a:p>
        </p:txBody>
      </p:sp>
      <p:sp>
        <p:nvSpPr>
          <p:cNvPr id="3" name="Content Placeholder 2">
            <a:extLst>
              <a:ext uri="{FF2B5EF4-FFF2-40B4-BE49-F238E27FC236}">
                <a16:creationId xmlns:a16="http://schemas.microsoft.com/office/drawing/2014/main" id="{301114CC-005C-8545-96FF-146BFD8A4CDF}"/>
              </a:ext>
            </a:extLst>
          </p:cNvPr>
          <p:cNvSpPr>
            <a:spLocks noGrp="1"/>
          </p:cNvSpPr>
          <p:nvPr>
            <p:ph idx="1"/>
          </p:nvPr>
        </p:nvSpPr>
        <p:spPr/>
        <p:txBody>
          <a:bodyPr/>
          <a:lstStyle/>
          <a:p>
            <a:r>
              <a:rPr lang="el-GR" altLang="en-US" b="1" dirty="0">
                <a:solidFill>
                  <a:schemeClr val="accent2">
                    <a:lumMod val="75000"/>
                  </a:schemeClr>
                </a:solidFill>
              </a:rPr>
              <a:t>Σύγχρονες απόψεις για την αίσθηση του πόνου στα βρέφη</a:t>
            </a:r>
          </a:p>
          <a:p>
            <a:pPr lvl="1"/>
            <a:r>
              <a:rPr lang="el-GR" altLang="en-US" dirty="0"/>
              <a:t>Είναι ευρέως αποδεκτό ότι το βρέφος γεννιέται με την ικανότητα να νιώθει τον πόνο</a:t>
            </a:r>
          </a:p>
          <a:p>
            <a:pPr lvl="1"/>
            <a:r>
              <a:rPr lang="el-GR" altLang="en-US" dirty="0"/>
              <a:t>Η αντίδραση στον πόνο φαίνεται να ακολουθεί μια αναπτυξιακή πορεία</a:t>
            </a:r>
          </a:p>
          <a:p>
            <a:pPr lvl="1"/>
            <a:r>
              <a:rPr lang="el-GR" altLang="en-US" dirty="0"/>
              <a:t>Η έκθεση στον πόνο στη βρεφική ηλικία μπορεί να οδηγήσει σε μόνιμες τροποποιήσεις στο νευρικό σύστημα που προκαλούν μεγαλύτερη ευαισθησία στον πόνο στην ενήλικη ζωή</a:t>
            </a:r>
          </a:p>
        </p:txBody>
      </p:sp>
      <p:sp>
        <p:nvSpPr>
          <p:cNvPr id="6" name="Slide Number Placeholder 5">
            <a:extLst>
              <a:ext uri="{FF2B5EF4-FFF2-40B4-BE49-F238E27FC236}">
                <a16:creationId xmlns:a16="http://schemas.microsoft.com/office/drawing/2014/main" id="{D141B7EF-D71C-5B44-8FE0-E451FEA0B4AF}"/>
              </a:ext>
            </a:extLst>
          </p:cNvPr>
          <p:cNvSpPr>
            <a:spLocks noGrp="1"/>
          </p:cNvSpPr>
          <p:nvPr>
            <p:ph type="sldNum" sz="quarter" idx="10"/>
          </p:nvPr>
        </p:nvSpPr>
        <p:spPr/>
        <p:txBody>
          <a:bodyPr/>
          <a:lstStyle/>
          <a:p>
            <a:fld id="{068CDF2E-EC3D-234C-BF92-AB9B7C0160F3}" type="slidenum">
              <a:rPr lang="en-US" smtClean="0"/>
              <a:t>44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a:extLst>
              <a:ext uri="{FF2B5EF4-FFF2-40B4-BE49-F238E27FC236}">
                <a16:creationId xmlns:a16="http://schemas.microsoft.com/office/drawing/2014/main" id="{7C84CD28-1549-694C-8DC1-095E6C09037C}"/>
              </a:ext>
            </a:extLst>
          </p:cNvPr>
          <p:cNvSpPr txBox="1">
            <a:spLocks noChangeArrowheads="1"/>
          </p:cNvSpPr>
          <p:nvPr/>
        </p:nvSpPr>
        <p:spPr bwMode="auto">
          <a:xfrm>
            <a:off x="6588224" y="705219"/>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hangingPunct="1">
              <a:lnSpc>
                <a:spcPct val="100000"/>
              </a:lnSpc>
            </a:pPr>
            <a:endParaRPr lang="el-GR" altLang="en-US" sz="3400" b="1" dirty="0">
              <a:solidFill>
                <a:srgbClr val="007FA3"/>
              </a:solidFill>
              <a:latin typeface="Times New Roman" panose="02020603050405020304" pitchFamily="18" charset="0"/>
            </a:endParaRPr>
          </a:p>
        </p:txBody>
      </p:sp>
      <p:sp>
        <p:nvSpPr>
          <p:cNvPr id="2" name="Title 1">
            <a:extLst>
              <a:ext uri="{FF2B5EF4-FFF2-40B4-BE49-F238E27FC236}">
                <a16:creationId xmlns:a16="http://schemas.microsoft.com/office/drawing/2014/main" id="{50293ADA-6277-EF4D-A03B-95053B81CCB1}"/>
              </a:ext>
            </a:extLst>
          </p:cNvPr>
          <p:cNvSpPr>
            <a:spLocks noGrp="1"/>
          </p:cNvSpPr>
          <p:nvPr>
            <p:ph type="title"/>
          </p:nvPr>
        </p:nvSpPr>
        <p:spPr/>
        <p:txBody>
          <a:bodyPr/>
          <a:lstStyle/>
          <a:p>
            <a:r>
              <a:rPr lang="el-GR" altLang="en-US" dirty="0"/>
              <a:t>Η δύναμη της αφής</a:t>
            </a:r>
            <a:endParaRPr lang="en-US" dirty="0"/>
          </a:p>
        </p:txBody>
      </p:sp>
      <p:sp>
        <p:nvSpPr>
          <p:cNvPr id="3" name="Content Placeholder 2">
            <a:extLst>
              <a:ext uri="{FF2B5EF4-FFF2-40B4-BE49-F238E27FC236}">
                <a16:creationId xmlns:a16="http://schemas.microsoft.com/office/drawing/2014/main" id="{849DCDF5-34F2-E349-8A72-A25BE32D96CE}"/>
              </a:ext>
            </a:extLst>
          </p:cNvPr>
          <p:cNvSpPr>
            <a:spLocks noGrp="1"/>
          </p:cNvSpPr>
          <p:nvPr>
            <p:ph idx="1"/>
          </p:nvPr>
        </p:nvSpPr>
        <p:spPr/>
        <p:txBody>
          <a:bodyPr/>
          <a:lstStyle/>
          <a:p>
            <a:r>
              <a:rPr lang="el-GR" altLang="en-US" dirty="0"/>
              <a:t>Η αφή είναι μία από τις περισσότερο ανεπτυγμένες αισθήσεις στο νεογέννητο</a:t>
            </a:r>
          </a:p>
          <a:p>
            <a:r>
              <a:rPr lang="el-GR" altLang="en-US" dirty="0"/>
              <a:t>Ακόμη και το πολύ μικρό βρέφος αντιδρά σε ένα απαλό άγγιγμα</a:t>
            </a:r>
          </a:p>
          <a:p>
            <a:r>
              <a:rPr lang="el-GR" altLang="en-US" dirty="0"/>
              <a:t>Ορισμένα από τα βασικά αντανακλαστικά που είναι παρόντα κατά τη γέννηση προϋποθέτουν την ευαισθησία στην αφή για να λειτουργήσουν</a:t>
            </a:r>
          </a:p>
          <a:p>
            <a:endParaRPr lang="en-US" dirty="0"/>
          </a:p>
        </p:txBody>
      </p:sp>
      <p:sp>
        <p:nvSpPr>
          <p:cNvPr id="6" name="Slide Number Placeholder 5">
            <a:extLst>
              <a:ext uri="{FF2B5EF4-FFF2-40B4-BE49-F238E27FC236}">
                <a16:creationId xmlns:a16="http://schemas.microsoft.com/office/drawing/2014/main" id="{E54AE1E9-8B33-5647-A7DC-1ADAD92908BC}"/>
              </a:ext>
            </a:extLst>
          </p:cNvPr>
          <p:cNvSpPr>
            <a:spLocks noGrp="1"/>
          </p:cNvSpPr>
          <p:nvPr>
            <p:ph type="sldNum" sz="quarter" idx="10"/>
          </p:nvPr>
        </p:nvSpPr>
        <p:spPr/>
        <p:txBody>
          <a:bodyPr/>
          <a:lstStyle/>
          <a:p>
            <a:fld id="{068CDF2E-EC3D-234C-BF92-AB9B7C0160F3}" type="slidenum">
              <a:rPr lang="en-US" smtClean="0"/>
              <a:t>45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a:extLst>
              <a:ext uri="{FF2B5EF4-FFF2-40B4-BE49-F238E27FC236}">
                <a16:creationId xmlns:a16="http://schemas.microsoft.com/office/drawing/2014/main" id="{919DF76C-324E-474D-8B36-77AE30B388B9}"/>
              </a:ext>
            </a:extLst>
          </p:cNvPr>
          <p:cNvSpPr txBox="1">
            <a:spLocks noChangeArrowheads="1"/>
          </p:cNvSpPr>
          <p:nvPr/>
        </p:nvSpPr>
        <p:spPr bwMode="auto">
          <a:xfrm>
            <a:off x="5220072" y="205259"/>
            <a:ext cx="82296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hangingPunct="1">
              <a:lnSpc>
                <a:spcPct val="100000"/>
              </a:lnSpc>
            </a:pPr>
            <a:endParaRPr lang="el-GR" altLang="en-US" sz="3400" b="1" dirty="0">
              <a:solidFill>
                <a:srgbClr val="007FA3"/>
              </a:solidFill>
              <a:latin typeface="Times New Roman" panose="02020603050405020304" pitchFamily="18" charset="0"/>
            </a:endParaRPr>
          </a:p>
        </p:txBody>
      </p:sp>
      <p:sp>
        <p:nvSpPr>
          <p:cNvPr id="2" name="Title 1">
            <a:extLst>
              <a:ext uri="{FF2B5EF4-FFF2-40B4-BE49-F238E27FC236}">
                <a16:creationId xmlns:a16="http://schemas.microsoft.com/office/drawing/2014/main" id="{41B63AAF-5003-5941-B84D-5792746E1DF1}"/>
              </a:ext>
            </a:extLst>
          </p:cNvPr>
          <p:cNvSpPr>
            <a:spLocks noGrp="1"/>
          </p:cNvSpPr>
          <p:nvPr>
            <p:ph type="title"/>
          </p:nvPr>
        </p:nvSpPr>
        <p:spPr/>
        <p:txBody>
          <a:bodyPr/>
          <a:lstStyle/>
          <a:p>
            <a:r>
              <a:rPr lang="el-GR" altLang="en-US"/>
              <a:t>Πολυ-αισθητηριακή αντίληψη</a:t>
            </a:r>
            <a:endParaRPr lang="en-US" dirty="0"/>
          </a:p>
        </p:txBody>
      </p:sp>
      <p:sp>
        <p:nvSpPr>
          <p:cNvPr id="3" name="Content Placeholder 2">
            <a:extLst>
              <a:ext uri="{FF2B5EF4-FFF2-40B4-BE49-F238E27FC236}">
                <a16:creationId xmlns:a16="http://schemas.microsoft.com/office/drawing/2014/main" id="{DE6DC947-B8C5-464D-A2DD-9D6901A821B1}"/>
              </a:ext>
            </a:extLst>
          </p:cNvPr>
          <p:cNvSpPr>
            <a:spLocks noGrp="1"/>
          </p:cNvSpPr>
          <p:nvPr>
            <p:ph idx="1"/>
          </p:nvPr>
        </p:nvSpPr>
        <p:spPr/>
        <p:txBody>
          <a:bodyPr/>
          <a:lstStyle/>
          <a:p>
            <a:r>
              <a:rPr lang="el-GR" altLang="en-US" b="1" dirty="0">
                <a:solidFill>
                  <a:schemeClr val="accent2">
                    <a:lumMod val="75000"/>
                  </a:schemeClr>
                </a:solidFill>
              </a:rPr>
              <a:t>Νέα περιοχή μελέτης στην έρευνα της βρεφικής ηλικίας</a:t>
            </a:r>
          </a:p>
          <a:p>
            <a:pPr lvl="1"/>
            <a:r>
              <a:rPr lang="el-GR" altLang="en-US" dirty="0"/>
              <a:t>Ορισμένοι ερευνητές υποστηρίζουν ότι οι αισθητηριακές αντιδράσεις ενσωματώνονται και συντονίζονται η μία με την άλλη</a:t>
            </a:r>
          </a:p>
          <a:p>
            <a:pPr lvl="1"/>
            <a:r>
              <a:rPr lang="el-GR" altLang="en-US" dirty="0"/>
              <a:t>Άλλοι υποστηρίζουν ότι οι αισθήσεις του βρέφους στην αρχή λειτουργούν ξεχωριστά και ότι η ανάπτυξη του εγκεφάλου επιτρέπει τον συντονισμό τους</a:t>
            </a:r>
          </a:p>
          <a:p>
            <a:pPr lvl="1"/>
            <a:r>
              <a:rPr lang="el-GR" altLang="en-US" dirty="0"/>
              <a:t>Φαίνεται ότι ακόμη και σε μικρή ηλικία το βρέφος είναι σε θέση να συσχετίζει τις πληροφορίες που έχει λάβει για ένα αντικείμενο από μία αισθητηριακή δίοδο με τις πληροφορίες από ένα άλλο αισθητηριακό σύστημα</a:t>
            </a:r>
          </a:p>
        </p:txBody>
      </p:sp>
      <p:sp>
        <p:nvSpPr>
          <p:cNvPr id="6" name="Slide Number Placeholder 5">
            <a:extLst>
              <a:ext uri="{FF2B5EF4-FFF2-40B4-BE49-F238E27FC236}">
                <a16:creationId xmlns:a16="http://schemas.microsoft.com/office/drawing/2014/main" id="{4BAA14FD-CFBC-964A-A9CD-B4396977C3DD}"/>
              </a:ext>
            </a:extLst>
          </p:cNvPr>
          <p:cNvSpPr>
            <a:spLocks noGrp="1"/>
          </p:cNvSpPr>
          <p:nvPr>
            <p:ph type="sldNum" sz="quarter" idx="10"/>
          </p:nvPr>
        </p:nvSpPr>
        <p:spPr/>
        <p:txBody>
          <a:bodyPr/>
          <a:lstStyle/>
          <a:p>
            <a:fld id="{068CDF2E-EC3D-234C-BF92-AB9B7C0160F3}" type="slidenum">
              <a:rPr lang="en-US" smtClean="0"/>
              <a:t>46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0EA74E-F0F2-7B45-8990-F34BF3721880}"/>
              </a:ext>
            </a:extLst>
          </p:cNvPr>
          <p:cNvPicPr>
            <a:picLocks noChangeAspect="1"/>
          </p:cNvPicPr>
          <p:nvPr/>
        </p:nvPicPr>
        <p:blipFill>
          <a:blip r:embed="rId3"/>
          <a:stretch>
            <a:fillRect/>
          </a:stretch>
        </p:blipFill>
        <p:spPr>
          <a:xfrm>
            <a:off x="395536" y="2060848"/>
            <a:ext cx="8479979" cy="2656269"/>
          </a:xfrm>
          <a:prstGeom prst="rect">
            <a:avLst/>
          </a:prstGeom>
        </p:spPr>
      </p:pic>
      <p:sp>
        <p:nvSpPr>
          <p:cNvPr id="2" name="Slide Number Placeholder 1">
            <a:extLst>
              <a:ext uri="{FF2B5EF4-FFF2-40B4-BE49-F238E27FC236}">
                <a16:creationId xmlns:a16="http://schemas.microsoft.com/office/drawing/2014/main" id="{BF46C5A9-0BB1-9240-B139-684589D3477C}"/>
              </a:ext>
            </a:extLst>
          </p:cNvPr>
          <p:cNvSpPr>
            <a:spLocks noGrp="1"/>
          </p:cNvSpPr>
          <p:nvPr>
            <p:ph type="sldNum" sz="quarter" idx="10"/>
          </p:nvPr>
        </p:nvSpPr>
        <p:spPr/>
        <p:txBody>
          <a:bodyPr/>
          <a:lstStyle/>
          <a:p>
            <a:fld id="{068CDF2E-EC3D-234C-BF92-AB9B7C0160F3}" type="slidenum">
              <a:rPr lang="en-US" smtClean="0"/>
              <a:t>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732D73-D637-C748-A7FA-27274DB617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28" y="1556792"/>
            <a:ext cx="4597351" cy="4576979"/>
          </a:xfrm>
          <a:prstGeom prst="rect">
            <a:avLst/>
          </a:prstGeom>
        </p:spPr>
      </p:pic>
      <p:sp>
        <p:nvSpPr>
          <p:cNvPr id="5" name="Slide Number Placeholder 4">
            <a:extLst>
              <a:ext uri="{FF2B5EF4-FFF2-40B4-BE49-F238E27FC236}">
                <a16:creationId xmlns:a16="http://schemas.microsoft.com/office/drawing/2014/main" id="{D62BFCEB-19ED-D848-8515-2960C0897DC3}"/>
              </a:ext>
            </a:extLst>
          </p:cNvPr>
          <p:cNvSpPr>
            <a:spLocks noGrp="1"/>
          </p:cNvSpPr>
          <p:nvPr>
            <p:ph type="sldNum" sz="quarter" idx="10"/>
          </p:nvPr>
        </p:nvSpPr>
        <p:spPr/>
        <p:txBody>
          <a:bodyPr/>
          <a:lstStyle/>
          <a:p>
            <a:fld id="{068CDF2E-EC3D-234C-BF92-AB9B7C0160F3}" type="slidenum">
              <a:rPr lang="en-US" smtClean="0"/>
              <a:t>6</a:t>
            </a:fld>
            <a:endParaRPr lang="en-US"/>
          </a:p>
        </p:txBody>
      </p:sp>
      <p:sp>
        <p:nvSpPr>
          <p:cNvPr id="2" name="Title 1">
            <a:extLst>
              <a:ext uri="{FF2B5EF4-FFF2-40B4-BE49-F238E27FC236}">
                <a16:creationId xmlns:a16="http://schemas.microsoft.com/office/drawing/2014/main" id="{CDEEC035-BDB6-C846-94C7-49314E654ECA}"/>
              </a:ext>
            </a:extLst>
          </p:cNvPr>
          <p:cNvSpPr>
            <a:spLocks noGrp="1"/>
          </p:cNvSpPr>
          <p:nvPr>
            <p:ph type="title"/>
          </p:nvPr>
        </p:nvSpPr>
        <p:spPr/>
        <p:txBody>
          <a:bodyPr>
            <a:normAutofit/>
          </a:bodyPr>
          <a:lstStyle/>
          <a:p>
            <a:r>
              <a:rPr lang="el-GR" sz="2000" dirty="0"/>
              <a:t>Σχήμα 4.3 </a:t>
            </a:r>
            <a:r>
              <a:rPr lang="el-GR" sz="2000" dirty="0">
                <a:solidFill>
                  <a:schemeClr val="tx1"/>
                </a:solidFill>
              </a:rPr>
              <a:t>Ο νευρώνας</a:t>
            </a:r>
            <a:endParaRPr lang="en-US" sz="2000" dirty="0">
              <a:solidFill>
                <a:schemeClr val="tx1"/>
              </a:solidFill>
            </a:endParaRPr>
          </a:p>
        </p:txBody>
      </p:sp>
      <p:sp>
        <p:nvSpPr>
          <p:cNvPr id="4" name="Content Placeholder 3">
            <a:extLst>
              <a:ext uri="{FF2B5EF4-FFF2-40B4-BE49-F238E27FC236}">
                <a16:creationId xmlns:a16="http://schemas.microsoft.com/office/drawing/2014/main" id="{6B67CED4-EC2A-9443-B3B8-7B10072C9F4B}"/>
              </a:ext>
            </a:extLst>
          </p:cNvPr>
          <p:cNvSpPr>
            <a:spLocks noGrp="1"/>
          </p:cNvSpPr>
          <p:nvPr>
            <p:ph idx="1"/>
          </p:nvPr>
        </p:nvSpPr>
        <p:spPr/>
        <p:txBody>
          <a:bodyPr>
            <a:normAutofit/>
          </a:bodyPr>
          <a:lstStyle/>
          <a:p>
            <a:pPr marL="0" indent="0">
              <a:buNone/>
            </a:pPr>
            <a:r>
              <a:rPr lang="el-GR" dirty="0"/>
              <a:t>Το βασικό στοιχείο του νευρικού συστήματος,  ο νευρώνας, αποτελείται από διάφορα επιμέρους στοιχεία</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E9613-DC70-9549-B100-955EDD1A641F}"/>
              </a:ext>
            </a:extLst>
          </p:cNvPr>
          <p:cNvSpPr>
            <a:spLocks noGrp="1"/>
          </p:cNvSpPr>
          <p:nvPr>
            <p:ph type="title"/>
          </p:nvPr>
        </p:nvSpPr>
        <p:spPr/>
        <p:txBody>
          <a:bodyPr>
            <a:normAutofit fontScale="90000"/>
          </a:bodyPr>
          <a:lstStyle/>
          <a:p>
            <a:r>
              <a:rPr lang="el-GR" altLang="en-US"/>
              <a:t>Το βρέφος γεννιέται με πολύ περισσότερους νευρώνες από ό,τι χρειάζεται</a:t>
            </a:r>
            <a:endParaRPr lang="en-US" dirty="0"/>
          </a:p>
        </p:txBody>
      </p:sp>
      <p:sp>
        <p:nvSpPr>
          <p:cNvPr id="5" name="Content Placeholder 4">
            <a:extLst>
              <a:ext uri="{FF2B5EF4-FFF2-40B4-BE49-F238E27FC236}">
                <a16:creationId xmlns:a16="http://schemas.microsoft.com/office/drawing/2014/main" id="{0312EFE7-FE6B-EF47-9CBB-BA060E2C7103}"/>
              </a:ext>
            </a:extLst>
          </p:cNvPr>
          <p:cNvSpPr>
            <a:spLocks noGrp="1"/>
          </p:cNvSpPr>
          <p:nvPr>
            <p:ph idx="1"/>
          </p:nvPr>
        </p:nvSpPr>
        <p:spPr/>
        <p:txBody>
          <a:bodyPr/>
          <a:lstStyle/>
          <a:p>
            <a:r>
              <a:rPr lang="el-GR" altLang="en-US" dirty="0"/>
              <a:t>Νέες συνάψεις δημιουργούνται διαρκώς λόγω των νέων εμπειριών. Ωστόσο τα δισεκατομμύρια αυτών των νέων συνάψεων είναι πολύ περισσότερα από ό,τι θεωρείται απαραίτητο.</a:t>
            </a:r>
          </a:p>
          <a:p>
            <a:r>
              <a:rPr lang="el-GR" altLang="en-US" b="1" dirty="0" err="1">
                <a:solidFill>
                  <a:schemeClr val="accent2">
                    <a:lumMod val="75000"/>
                  </a:schemeClr>
                </a:solidFill>
              </a:rPr>
              <a:t>Συναπτικό</a:t>
            </a:r>
            <a:r>
              <a:rPr lang="el-GR" altLang="en-US" b="1" dirty="0">
                <a:solidFill>
                  <a:schemeClr val="accent2">
                    <a:lumMod val="75000"/>
                  </a:schemeClr>
                </a:solidFill>
              </a:rPr>
              <a:t> «κλάδεμα»</a:t>
            </a:r>
          </a:p>
          <a:p>
            <a:pPr lvl="1"/>
            <a:r>
              <a:rPr lang="el-GR" altLang="en-US" dirty="0"/>
              <a:t>Μη χρησιμοποιούμενοι νευρώνες εξαλείφονται</a:t>
            </a:r>
          </a:p>
          <a:p>
            <a:pPr lvl="1"/>
            <a:r>
              <a:rPr lang="el-GR" altLang="en-US" dirty="0"/>
              <a:t>Αυτό επιτρέπει στους νευρώνες να δημιουργήσουν πιο τελειοποιημένα δίκτυα επικοινωνίας με άλλους νευρώνες</a:t>
            </a:r>
          </a:p>
          <a:p>
            <a:endParaRPr lang="en-US" dirty="0"/>
          </a:p>
        </p:txBody>
      </p:sp>
      <p:sp>
        <p:nvSpPr>
          <p:cNvPr id="8" name="Slide Number Placeholder 7">
            <a:extLst>
              <a:ext uri="{FF2B5EF4-FFF2-40B4-BE49-F238E27FC236}">
                <a16:creationId xmlns:a16="http://schemas.microsoft.com/office/drawing/2014/main" id="{83D8C0B2-4D84-DD4B-A025-011368D4B927}"/>
              </a:ext>
            </a:extLst>
          </p:cNvPr>
          <p:cNvSpPr>
            <a:spLocks noGrp="1"/>
          </p:cNvSpPr>
          <p:nvPr>
            <p:ph type="sldNum" sz="quarter" idx="10"/>
          </p:nvPr>
        </p:nvSpPr>
        <p:spPr/>
        <p:txBody>
          <a:bodyPr/>
          <a:lstStyle/>
          <a:p>
            <a:fld id="{068CDF2E-EC3D-234C-BF92-AB9B7C0160F3}" type="slidenum">
              <a:rPr lang="en-US" smtClean="0"/>
              <a:t>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AC8C6A8A-6EA1-6742-82DD-47E25FDF541E}"/>
              </a:ext>
            </a:extLst>
          </p:cNvPr>
          <p:cNvSpPr txBox="1">
            <a:spLocks noChangeArrowheads="1"/>
          </p:cNvSpPr>
          <p:nvPr/>
        </p:nvSpPr>
        <p:spPr bwMode="auto">
          <a:xfrm>
            <a:off x="6012160" y="1556792"/>
            <a:ext cx="82296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marL="255588" indent="-255588">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2pPr>
            <a:lvl3pPr marL="742950" indent="-341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defRPr>
            </a:lvl9pPr>
          </a:lstStyle>
          <a:p>
            <a:pPr hangingPunct="1">
              <a:lnSpc>
                <a:spcPct val="100000"/>
              </a:lnSpc>
              <a:spcBef>
                <a:spcPts val="1500"/>
              </a:spcBef>
              <a:buClrTx/>
              <a:buSzTx/>
              <a:buFontTx/>
              <a:buNone/>
            </a:pPr>
            <a:endParaRPr lang="el-GR" altLang="en-US" sz="2400" dirty="0">
              <a:cs typeface="Arial" panose="020B0604020202020204" pitchFamily="34" charset="0"/>
            </a:endParaRPr>
          </a:p>
        </p:txBody>
      </p:sp>
      <p:sp>
        <p:nvSpPr>
          <p:cNvPr id="3" name="Content Placeholder 2">
            <a:extLst>
              <a:ext uri="{FF2B5EF4-FFF2-40B4-BE49-F238E27FC236}">
                <a16:creationId xmlns:a16="http://schemas.microsoft.com/office/drawing/2014/main" id="{C987F1C0-297C-D040-8615-BE96BF358F62}"/>
              </a:ext>
            </a:extLst>
          </p:cNvPr>
          <p:cNvSpPr>
            <a:spLocks noGrp="1"/>
          </p:cNvSpPr>
          <p:nvPr>
            <p:ph idx="1"/>
          </p:nvPr>
        </p:nvSpPr>
        <p:spPr/>
        <p:txBody>
          <a:bodyPr/>
          <a:lstStyle/>
          <a:p>
            <a:r>
              <a:rPr lang="el-GR" altLang="en-US" dirty="0">
                <a:cs typeface="Arial" panose="020B0604020202020204" pitchFamily="34" charset="0"/>
              </a:rPr>
              <a:t>Έτσι, η ανάπτυξη του νευρικού συστήματος γίνεται αποτελεσματικότερη με την απώλεια κυττάρων</a:t>
            </a:r>
          </a:p>
          <a:p>
            <a:r>
              <a:rPr lang="el-GR" altLang="en-US" b="1" dirty="0" err="1">
                <a:solidFill>
                  <a:schemeClr val="accent2">
                    <a:lumMod val="75000"/>
                  </a:schemeClr>
                </a:solidFill>
                <a:cs typeface="Arial" panose="020B0604020202020204" pitchFamily="34" charset="0"/>
              </a:rPr>
              <a:t>Μυελίνωση</a:t>
            </a:r>
            <a:endParaRPr lang="el-GR" altLang="en-US" b="1" dirty="0">
              <a:solidFill>
                <a:schemeClr val="accent2">
                  <a:lumMod val="75000"/>
                </a:schemeClr>
              </a:solidFill>
              <a:cs typeface="Arial" panose="020B0604020202020204" pitchFamily="34" charset="0"/>
            </a:endParaRPr>
          </a:p>
          <a:p>
            <a:pPr lvl="1"/>
            <a:r>
              <a:rPr lang="el-GR" altLang="en-US" dirty="0">
                <a:cs typeface="Arial" panose="020B0604020202020204" pitchFamily="34" charset="0"/>
              </a:rPr>
              <a:t>Οι άξονες καλύπτονται από </a:t>
            </a:r>
            <a:r>
              <a:rPr lang="el-GR" altLang="en-US" dirty="0" err="1">
                <a:cs typeface="Arial" panose="020B0604020202020204" pitchFamily="34" charset="0"/>
              </a:rPr>
              <a:t>μυελίνη</a:t>
            </a:r>
            <a:r>
              <a:rPr lang="el-GR" altLang="en-US" dirty="0">
                <a:cs typeface="Arial" panose="020B0604020202020204" pitchFamily="34" charset="0"/>
              </a:rPr>
              <a:t>, πράγμα που επιταχύνει τη μεταβίβαση των νευρικών ώσεων</a:t>
            </a:r>
          </a:p>
          <a:p>
            <a:endParaRPr lang="en-US" dirty="0"/>
          </a:p>
        </p:txBody>
      </p:sp>
      <p:sp>
        <p:nvSpPr>
          <p:cNvPr id="4" name="Slide Number Placeholder 3">
            <a:extLst>
              <a:ext uri="{FF2B5EF4-FFF2-40B4-BE49-F238E27FC236}">
                <a16:creationId xmlns:a16="http://schemas.microsoft.com/office/drawing/2014/main" id="{3E747FCF-E190-164E-90F1-E427C36E2663}"/>
              </a:ext>
            </a:extLst>
          </p:cNvPr>
          <p:cNvSpPr>
            <a:spLocks noGrp="1"/>
          </p:cNvSpPr>
          <p:nvPr>
            <p:ph type="sldNum" sz="quarter" idx="10"/>
          </p:nvPr>
        </p:nvSpPr>
        <p:spPr/>
        <p:txBody>
          <a:bodyPr/>
          <a:lstStyle/>
          <a:p>
            <a:fld id="{068CDF2E-EC3D-234C-BF92-AB9B7C0160F3}" type="slidenum">
              <a:rPr lang="en-US" smtClean="0"/>
              <a:t>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936C2919-CE6B-354E-9119-155B04A9E8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227" y="1340768"/>
            <a:ext cx="4057843" cy="49685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a:extLst>
              <a:ext uri="{FF2B5EF4-FFF2-40B4-BE49-F238E27FC236}">
                <a16:creationId xmlns:a16="http://schemas.microsoft.com/office/drawing/2014/main" id="{935954B4-3679-D248-9816-268A6AC2D45B}"/>
              </a:ext>
            </a:extLst>
          </p:cNvPr>
          <p:cNvSpPr>
            <a:spLocks noGrp="1"/>
          </p:cNvSpPr>
          <p:nvPr>
            <p:ph type="sldNum" sz="quarter" idx="10"/>
          </p:nvPr>
        </p:nvSpPr>
        <p:spPr/>
        <p:txBody>
          <a:bodyPr/>
          <a:lstStyle/>
          <a:p>
            <a:fld id="{068CDF2E-EC3D-234C-BF92-AB9B7C0160F3}" type="slidenum">
              <a:rPr lang="en-US" smtClean="0"/>
              <a:t>9</a:t>
            </a:fld>
            <a:endParaRPr lang="en-US"/>
          </a:p>
        </p:txBody>
      </p:sp>
      <p:sp>
        <p:nvSpPr>
          <p:cNvPr id="2" name="Title 1">
            <a:extLst>
              <a:ext uri="{FF2B5EF4-FFF2-40B4-BE49-F238E27FC236}">
                <a16:creationId xmlns:a16="http://schemas.microsoft.com/office/drawing/2014/main" id="{75866007-67C4-2145-870F-05CA43D86C46}"/>
              </a:ext>
            </a:extLst>
          </p:cNvPr>
          <p:cNvSpPr>
            <a:spLocks noGrp="1"/>
          </p:cNvSpPr>
          <p:nvPr>
            <p:ph type="title"/>
          </p:nvPr>
        </p:nvSpPr>
        <p:spPr/>
        <p:txBody>
          <a:bodyPr/>
          <a:lstStyle/>
          <a:p>
            <a:r>
              <a:rPr lang="el-GR" sz="2000" dirty="0"/>
              <a:t>Σχήμα 4.4 </a:t>
            </a:r>
            <a:r>
              <a:rPr lang="el-GR" sz="2000" dirty="0" err="1">
                <a:solidFill>
                  <a:schemeClr val="tx1"/>
                </a:solidFill>
              </a:rPr>
              <a:t>Ταρακουνημένο</a:t>
            </a:r>
            <a:r>
              <a:rPr lang="el-GR" sz="2000" dirty="0">
                <a:solidFill>
                  <a:schemeClr val="tx1"/>
                </a:solidFill>
              </a:rPr>
              <a:t> βρέφος</a:t>
            </a:r>
            <a:endParaRPr lang="en-US" dirty="0">
              <a:solidFill>
                <a:schemeClr val="tx1"/>
              </a:solidFill>
            </a:endParaRPr>
          </a:p>
        </p:txBody>
      </p:sp>
      <p:sp>
        <p:nvSpPr>
          <p:cNvPr id="3" name="Content Placeholder 2">
            <a:extLst>
              <a:ext uri="{FF2B5EF4-FFF2-40B4-BE49-F238E27FC236}">
                <a16:creationId xmlns:a16="http://schemas.microsoft.com/office/drawing/2014/main" id="{D4E0D0E7-56D3-C84A-B4D3-783CBC5F4E6F}"/>
              </a:ext>
            </a:extLst>
          </p:cNvPr>
          <p:cNvSpPr>
            <a:spLocks noGrp="1"/>
          </p:cNvSpPr>
          <p:nvPr>
            <p:ph idx="1"/>
          </p:nvPr>
        </p:nvSpPr>
        <p:spPr/>
        <p:txBody>
          <a:bodyPr>
            <a:normAutofit/>
          </a:bodyPr>
          <a:lstStyle/>
          <a:p>
            <a:pPr marL="0" indent="0">
              <a:buNone/>
            </a:pPr>
            <a:r>
              <a:rPr lang="el-GR" dirty="0"/>
              <a:t>Αυτή η αξονική τομογραφία δείχνει σοβαρό τραυματισμό στον εγκέφαλο βρέφους, για το οποίο υπάρχει υποψία ότι κακοποιήθηκε από το άτομο που το φρόντιζε</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7968</TotalTime>
  <Words>4187</Words>
  <Application>Microsoft Office PowerPoint</Application>
  <PresentationFormat>Προβολή στην οθόνη (4:3)</PresentationFormat>
  <Paragraphs>392</Paragraphs>
  <Slides>46</Slides>
  <Notes>40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46</vt:i4>
      </vt:variant>
    </vt:vector>
  </HeadingPairs>
  <TitlesOfParts>
    <vt:vector size="57" baseType="lpstr">
      <vt:lpstr>.AppleSystemUIFont</vt:lpstr>
      <vt:lpstr>.Hiragino Kaku Gothic Interface W3</vt:lpstr>
      <vt:lpstr>Arial</vt:lpstr>
      <vt:lpstr>Calibri</vt:lpstr>
      <vt:lpstr>Calibri Light</vt:lpstr>
      <vt:lpstr>Symbol</vt:lpstr>
      <vt:lpstr>System Font Regular</vt:lpstr>
      <vt:lpstr>Times New Roman</vt:lpstr>
      <vt:lpstr>Wingdings 3</vt:lpstr>
      <vt:lpstr>Zapf Dingbats</vt:lpstr>
      <vt:lpstr>2_Wisp</vt:lpstr>
      <vt:lpstr>Αναπτυξιακή Ψυχολογία Διά Βίου Προσέγγιση</vt:lpstr>
      <vt:lpstr>Σωματική ανάπτυξη στη βρεφική ηλικία </vt:lpstr>
      <vt:lpstr>Σχήμα 4.1 Οι αλλαγές στο βάρος και στο ύψος</vt:lpstr>
      <vt:lpstr>Σχήμα 4.2 Αλλαγές στις σωματικές αναλογίες</vt:lpstr>
      <vt:lpstr>Παρουσίαση του PowerPoint</vt:lpstr>
      <vt:lpstr>Σχήμα 4.3 Ο νευρώνας</vt:lpstr>
      <vt:lpstr>Το βρέφος γεννιέται με πολύ περισσότερους νευρώνες από ό,τι χρειάζεται</vt:lpstr>
      <vt:lpstr>Παρουσίαση του PowerPoint</vt:lpstr>
      <vt:lpstr>Σχήμα 4.4 Ταρακουνημένο βρέφος</vt:lpstr>
      <vt:lpstr>Το σύνδρομο του «ταρακουνημένου» βρέφους</vt:lpstr>
      <vt:lpstr>Περιβαλλοντικές επιδράσεις στην ανάπτυξη του εγκεφάλου</vt:lpstr>
      <vt:lpstr>Ρυθμοί και καταστάσεις</vt:lpstr>
      <vt:lpstr>Παρουσίαση του PowerPoint</vt:lpstr>
      <vt:lpstr>Παρουσίαση του PowerPoint</vt:lpstr>
      <vt:lpstr>Παρουσίαση του PowerPoint</vt:lpstr>
      <vt:lpstr>Παρουσίαση του PowerPoint</vt:lpstr>
      <vt:lpstr>Ύπνος: Ονειρεύονται τα βρέφη;</vt:lpstr>
      <vt:lpstr>Ύπνος R E M</vt:lpstr>
      <vt:lpstr>Σχήμα 4.5 Ύπνος REM καθ’ όλη τη διάρκεια της ζωής</vt:lpstr>
      <vt:lpstr>Παρουσίαση του PowerPoint</vt:lpstr>
      <vt:lpstr>Σύνδρομο αιφνίδιου βρεφικού θανάτου</vt:lpstr>
      <vt:lpstr>Σχήμα 4.6 Μείωση του ποσοστού του συνδρόμου αιφνίδιου βρεφικού θανάτου (SIDS)</vt:lpstr>
      <vt:lpstr>Κινητική ανάπτυξη</vt:lpstr>
      <vt:lpstr>Παρουσίαση του PowerPoint</vt:lpstr>
      <vt:lpstr>Παρουσίαση του PowerPoint</vt:lpstr>
      <vt:lpstr>Παρουσίαση του PowerPoint</vt:lpstr>
      <vt:lpstr>Σχήμα 4.7 Τα ορόσημα της κινητικής ανάπτυξης</vt:lpstr>
      <vt:lpstr>Θεωρία δυναμικών συστημάτων </vt:lpstr>
      <vt:lpstr>Τυπική αναπτυξιακή συμπεριφορά</vt:lpstr>
      <vt:lpstr>Διατροφή στη βρεφική ηλικία</vt:lpstr>
      <vt:lpstr>Υποσιτισμός</vt:lpstr>
      <vt:lpstr>Σχήμα 4.8 Ανεπαρκής διατροφή στον πληθυσμό</vt:lpstr>
      <vt:lpstr>Σχήμα 4.9 Παιδιά που ζουν σε συνθήκες πενίας</vt:lpstr>
      <vt:lpstr>Όταν ο υποσιτισμός είναι σοβαρός/ακραίος </vt:lpstr>
      <vt:lpstr>Παχυσαρκία</vt:lpstr>
      <vt:lpstr>Μητρικός θηλασμός</vt:lpstr>
      <vt:lpstr>Οπτική αντίληψη: Το βλέμμα στον κόσμο</vt:lpstr>
      <vt:lpstr>Σχήμα 4.10 Ο οπτικός γκρεμός</vt:lpstr>
      <vt:lpstr>Σχήμα 4.11 Οπτικές προτιμήσεις στη βρεφική ηλικία</vt:lpstr>
      <vt:lpstr>Σχήμα 4.12 Διάκριση των προσώπων</vt:lpstr>
      <vt:lpstr>Διακρίνοντας πρόσωπα</vt:lpstr>
      <vt:lpstr>Ακουστική αντίληψη</vt:lpstr>
      <vt:lpstr>Όσφρηση και γεύση</vt:lpstr>
      <vt:lpstr>Ευαισθησία στον πόνο</vt:lpstr>
      <vt:lpstr>Η δύναμη της αφής</vt:lpstr>
      <vt:lpstr>Πολυ-αισθητηριακή αντίληψη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Development Across the Life Span, 8e</dc:title>
  <dc:subject>Humanity Science</dc:subject>
  <dc:creator>Feldman</dc:creator>
  <cp:keywords>Humanity, Science</cp:keywords>
  <cp:lastModifiedBy>Smaragda Kazi</cp:lastModifiedBy>
  <cp:revision>300</cp:revision>
  <cp:lastPrinted>2019-06-26T10:29:56Z</cp:lastPrinted>
  <dcterms:created xsi:type="dcterms:W3CDTF">1601-01-01T00:00:00Z</dcterms:created>
  <dcterms:modified xsi:type="dcterms:W3CDTF">2021-11-18T13:21:29Z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Cognizant</vt:lpwstr>
  </property>
  <property fmtid="{D5CDD505-2E9C-101B-9397-08002B2CF9AE}" pid="4" name="ContentTypeId">
    <vt:lpwstr>0x010100964F4933ACCA1D499DD9E6536031753F</vt:lpwstr>
  </property>
  <property fmtid="{D5CDD505-2E9C-101B-9397-08002B2CF9AE}" pid="5" name="HiddenSlides">
    <vt:i4>0</vt:i4>
  </property>
  <property fmtid="{D5CDD505-2E9C-101B-9397-08002B2CF9AE}" pid="6" name="HyperlinksChanged">
    <vt:bool>false</vt:bool>
  </property>
  <property fmtid="{D5CDD505-2E9C-101B-9397-08002B2CF9AE}" pid="7" name="Jive_LatestUserAccountName">
    <vt:lpwstr>joel</vt:lpwstr>
  </property>
  <property fmtid="{D5CDD505-2E9C-101B-9397-08002B2CF9AE}" pid="8" name="Jive_VersionGuid">
    <vt:lpwstr>2e874262-9747-49d3-bf1e-677aeb587663</vt:lpwstr>
  </property>
  <property fmtid="{D5CDD505-2E9C-101B-9397-08002B2CF9AE}" pid="9" name="LinksUpToDate">
    <vt:bool>false</vt:bool>
  </property>
  <property fmtid="{D5CDD505-2E9C-101B-9397-08002B2CF9AE}" pid="10" name="MMClips">
    <vt:i4>0</vt:i4>
  </property>
  <property fmtid="{D5CDD505-2E9C-101B-9397-08002B2CF9AE}" pid="11" name="Notes">
    <vt:i4>53</vt:i4>
  </property>
  <property fmtid="{D5CDD505-2E9C-101B-9397-08002B2CF9AE}" pid="12" name="Offisync_ProviderInitializationData">
    <vt:lpwstr>https://neo.pearson.com</vt:lpwstr>
  </property>
  <property fmtid="{D5CDD505-2E9C-101B-9397-08002B2CF9AE}" pid="13" name="Offisync_ServerID">
    <vt:lpwstr>7e960520-0e88-4f05-9fa0-24079b61e486</vt:lpwstr>
  </property>
  <property fmtid="{D5CDD505-2E9C-101B-9397-08002B2CF9AE}" pid="14" name="Offisync_UniqueId">
    <vt:lpwstr>682739</vt:lpwstr>
  </property>
  <property fmtid="{D5CDD505-2E9C-101B-9397-08002B2CF9AE}" pid="15" name="Offisync_UpdateToken">
    <vt:lpwstr>2</vt:lpwstr>
  </property>
  <property fmtid="{D5CDD505-2E9C-101B-9397-08002B2CF9AE}" pid="16" name="PresentationFormat">
    <vt:lpwstr>On-screen Show (4:3)</vt:lpwstr>
  </property>
  <property fmtid="{D5CDD505-2E9C-101B-9397-08002B2CF9AE}" pid="17" name="ScaleCrop">
    <vt:bool>false</vt:bool>
  </property>
  <property fmtid="{D5CDD505-2E9C-101B-9397-08002B2CF9AE}" pid="18" name="ShareDoc">
    <vt:bool>false</vt:bool>
  </property>
  <property fmtid="{D5CDD505-2E9C-101B-9397-08002B2CF9AE}" pid="19" name="Slides">
    <vt:i4>57</vt:i4>
  </property>
</Properties>
</file>