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6" r:id="rId4"/>
  </p:sldMasterIdLst>
  <p:sldIdLst>
    <p:sldId id="256" r:id="rId5"/>
    <p:sldId id="257" r:id="rId6"/>
    <p:sldId id="258" r:id="rId7"/>
    <p:sldId id="259" r:id="rId8"/>
    <p:sldId id="260" r:id="rId9"/>
    <p:sldId id="261" r:id="rId10"/>
    <p:sldId id="262" r:id="rId11"/>
    <p:sldId id="263" r:id="rId12"/>
    <p:sldId id="264" r:id="rId13"/>
    <p:sldId id="265" r:id="rId14"/>
    <p:sldId id="266" r:id="rId15"/>
    <p:sldId id="267" r:id="rId16"/>
    <p:sldId id="268" r:id="rId17"/>
    <p:sldId id="269" r:id="rId18"/>
    <p:sldId id="270" r:id="rId19"/>
    <p:sldId id="271" r:id="rId20"/>
    <p:sldId id="272" r:id="rId21"/>
    <p:sldId id="273" r:id="rId22"/>
    <p:sldId id="274" r:id="rId23"/>
  </p:sldIdLst>
  <p:sldSz cx="12192000" cy="6858000"/>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4" autoAdjust="0"/>
    <p:restoredTop sz="94660"/>
  </p:normalViewPr>
  <p:slideViewPr>
    <p:cSldViewPr snapToGrid="0">
      <p:cViewPr varScale="1">
        <p:scale>
          <a:sx n="90" d="100"/>
          <a:sy n="90" d="100"/>
        </p:scale>
        <p:origin x="576"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theme" Target="theme/theme1.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presProps" Target="pres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904DB13E-F722-4ED6-BB00-556651E95281}"/>
              </a:ext>
            </a:extLst>
          </p:cNvPr>
          <p:cNvSpPr/>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p:cNvSpPr/>
          <p:nvPr/>
        </p:nvSpPr>
        <p:spPr>
          <a:xfrm>
            <a:off x="1307870" y="1267730"/>
            <a:ext cx="9576262" cy="4307950"/>
          </a:xfrm>
          <a:prstGeom prst="rect">
            <a:avLst/>
          </a:prstGeom>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7" name="Group 6">
            <a:extLst>
              <a:ext uri="{FF2B5EF4-FFF2-40B4-BE49-F238E27FC236}">
                <a16:creationId xmlns:a16="http://schemas.microsoft.com/office/drawing/2014/main" id="{E26428D7-C6F3-473D-A360-A3F5C3E8728C}"/>
              </a:ext>
            </a:extLst>
          </p:cNvPr>
          <p:cNvGrpSpPr/>
          <p:nvPr/>
        </p:nvGrpSpPr>
        <p:grpSpPr>
          <a:xfrm>
            <a:off x="5250180" y="1267730"/>
            <a:ext cx="1691640" cy="615934"/>
            <a:chOff x="5250180" y="1267730"/>
            <a:chExt cx="1691640" cy="615934"/>
          </a:xfrm>
        </p:grpSpPr>
        <p:cxnSp>
          <p:nvCxnSpPr>
            <p:cNvPr id="17" name="Straight Connector 16"/>
            <p:cNvCxnSpPr/>
            <p:nvPr/>
          </p:nvCxnSpPr>
          <p:spPr>
            <a:xfrm>
              <a:off x="5250180" y="1267730"/>
              <a:ext cx="0" cy="612648"/>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941820" y="1267730"/>
              <a:ext cx="0" cy="612648"/>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250180" y="1883664"/>
              <a:ext cx="1691640" cy="0"/>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629103" y="2244830"/>
            <a:ext cx="8933796" cy="2437232"/>
          </a:xfrm>
        </p:spPr>
        <p:txBody>
          <a:bodyPr tIns="45720" bIns="45720" anchor="ctr">
            <a:normAutofit/>
          </a:bodyPr>
          <a:lstStyle>
            <a:lvl1pPr algn="ctr">
              <a:lnSpc>
                <a:spcPct val="83000"/>
              </a:lnSpc>
              <a:defRPr lang="en-US" sz="6800" b="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Subtitle 2"/>
          <p:cNvSpPr>
            <a:spLocks noGrp="1"/>
          </p:cNvSpPr>
          <p:nvPr>
            <p:ph type="subTitle" idx="1"/>
          </p:nvPr>
        </p:nvSpPr>
        <p:spPr>
          <a:xfrm>
            <a:off x="1629101" y="4682062"/>
            <a:ext cx="8936846" cy="457201"/>
          </a:xfrm>
        </p:spPr>
        <p:txBody>
          <a:bodyPr>
            <a:normAutofit/>
          </a:bodyPr>
          <a:lstStyle>
            <a:lvl1pPr marL="0" indent="0" algn="ctr">
              <a:spcBef>
                <a:spcPts val="0"/>
              </a:spcBef>
              <a:buNone/>
              <a:defRPr sz="1800" spc="80" baseline="0">
                <a:solidFill>
                  <a:schemeClr val="tx1">
                    <a:lumMod val="95000"/>
                    <a:lumOff val="5000"/>
                  </a:schemeClr>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20" name="Date Placeholder 19"/>
          <p:cNvSpPr>
            <a:spLocks noGrp="1"/>
          </p:cNvSpPr>
          <p:nvPr>
            <p:ph type="dt" sz="half" idx="10"/>
          </p:nvPr>
        </p:nvSpPr>
        <p:spPr>
          <a:xfrm>
            <a:off x="5318760" y="1341256"/>
            <a:ext cx="1554480" cy="485546"/>
          </a:xfrm>
        </p:spPr>
        <p:txBody>
          <a:bodyPr/>
          <a:lstStyle>
            <a:lvl1pPr algn="ctr">
              <a:defRPr sz="1300" spc="0" baseline="0">
                <a:solidFill>
                  <a:srgbClr val="FFFFFF"/>
                </a:solidFill>
                <a:latin typeface="+mn-lt"/>
              </a:defRPr>
            </a:lvl1pPr>
          </a:lstStyle>
          <a:p>
            <a:fld id="{EA0C0817-A112-4847-8014-A94B7D2A4EA3}" type="datetime1">
              <a:rPr lang="en-US" smtClean="0"/>
              <a:t>4/26/2023</a:t>
            </a:fld>
            <a:endParaRPr lang="en-US" dirty="0"/>
          </a:p>
        </p:txBody>
      </p:sp>
      <p:sp>
        <p:nvSpPr>
          <p:cNvPr id="21" name="Footer Placeholder 20"/>
          <p:cNvSpPr>
            <a:spLocks noGrp="1"/>
          </p:cNvSpPr>
          <p:nvPr>
            <p:ph type="ftr" sz="quarter" idx="11"/>
          </p:nvPr>
        </p:nvSpPr>
        <p:spPr>
          <a:xfrm>
            <a:off x="1629100" y="5177408"/>
            <a:ext cx="5730295" cy="228600"/>
          </a:xfrm>
        </p:spPr>
        <p:txBody>
          <a:bodyPr/>
          <a:lstStyle>
            <a:lvl1pPr algn="l">
              <a:defRPr>
                <a:solidFill>
                  <a:schemeClr val="tx1">
                    <a:lumMod val="85000"/>
                    <a:lumOff val="15000"/>
                  </a:schemeClr>
                </a:solidFill>
              </a:defRPr>
            </a:lvl1pPr>
          </a:lstStyle>
          <a:p>
            <a:endParaRPr lang="en-US" dirty="0"/>
          </a:p>
        </p:txBody>
      </p:sp>
      <p:sp>
        <p:nvSpPr>
          <p:cNvPr id="22" name="Slide Number Placeholder 21"/>
          <p:cNvSpPr>
            <a:spLocks noGrp="1"/>
          </p:cNvSpPr>
          <p:nvPr>
            <p:ph type="sldNum" sz="quarter" idx="12"/>
          </p:nvPr>
        </p:nvSpPr>
        <p:spPr>
          <a:xfrm>
            <a:off x="8606920" y="5177408"/>
            <a:ext cx="1955980" cy="228600"/>
          </a:xfrm>
        </p:spPr>
        <p:txBody>
          <a:bodyPr/>
          <a:lstStyle>
            <a:lvl1pPr>
              <a:defRPr>
                <a:solidFill>
                  <a:schemeClr val="tx1">
                    <a:lumMod val="85000"/>
                    <a:lumOff val="15000"/>
                  </a:schemeClr>
                </a:solidFill>
              </a:defRPr>
            </a:lvl1pPr>
          </a:lstStyle>
          <a:p>
            <a:fld id="{34B7E4EF-A1BD-40F4-AB7B-04F084DD991D}" type="slidenum">
              <a:rPr lang="en-US" smtClean="0"/>
              <a:t>‹#›</a:t>
            </a:fld>
            <a:endParaRPr lang="en-US" dirty="0"/>
          </a:p>
        </p:txBody>
      </p:sp>
    </p:spTree>
    <p:extLst>
      <p:ext uri="{BB962C8B-B14F-4D97-AF65-F5344CB8AC3E}">
        <p14:creationId xmlns:p14="http://schemas.microsoft.com/office/powerpoint/2010/main" val="147566473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34F40B7-36AB-4376-BE14-EF7004D79BB9}" type="datetime1">
              <a:rPr lang="en-US" smtClean="0"/>
              <a:t>4/26/2023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4B7E4EF-A1BD-40F4-AB7B-04F084DD991D}" type="slidenum">
              <a:rPr lang="en-US" smtClean="0"/>
              <a:t>‹#›</a:t>
            </a:fld>
            <a:endParaRPr lang="en-US"/>
          </a:p>
        </p:txBody>
      </p:sp>
    </p:spTree>
    <p:extLst>
      <p:ext uri="{BB962C8B-B14F-4D97-AF65-F5344CB8AC3E}">
        <p14:creationId xmlns:p14="http://schemas.microsoft.com/office/powerpoint/2010/main" val="27248535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F87CAB8-DCAE-46A5-AADA-B3FAD11A54E0}" type="datetime1">
              <a:rPr lang="en-US" smtClean="0"/>
              <a:t>4/26/2023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4B7E4EF-A1BD-40F4-AB7B-04F084DD991D}" type="slidenum">
              <a:rPr lang="en-US" smtClean="0"/>
              <a:t>‹#›</a:t>
            </a:fld>
            <a:endParaRPr lang="en-US"/>
          </a:p>
        </p:txBody>
      </p:sp>
    </p:spTree>
    <p:extLst>
      <p:ext uri="{BB962C8B-B14F-4D97-AF65-F5344CB8AC3E}">
        <p14:creationId xmlns:p14="http://schemas.microsoft.com/office/powerpoint/2010/main" val="6523390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332B432-ACDA-4023-A761-2BAB76577B62}" type="datetime1">
              <a:rPr lang="en-US" smtClean="0"/>
              <a:t>4/26/2023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4B7E4EF-A1BD-40F4-AB7B-04F084DD991D}" type="slidenum">
              <a:rPr lang="en-US" smtClean="0"/>
              <a:t>‹#›</a:t>
            </a:fld>
            <a:endParaRPr lang="en-US"/>
          </a:p>
        </p:txBody>
      </p:sp>
    </p:spTree>
    <p:extLst>
      <p:ext uri="{BB962C8B-B14F-4D97-AF65-F5344CB8AC3E}">
        <p14:creationId xmlns:p14="http://schemas.microsoft.com/office/powerpoint/2010/main" val="17497798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15" name="Rectangle 14">
            <a:extLst>
              <a:ext uri="{FF2B5EF4-FFF2-40B4-BE49-F238E27FC236}">
                <a16:creationId xmlns:a16="http://schemas.microsoft.com/office/drawing/2014/main" id="{0A4A1889-E37C-4EC3-9E41-9DAD221CF389}"/>
              </a:ext>
            </a:extLst>
          </p:cNvPr>
          <p:cNvSpPr/>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23" name="Rectangle 22"/>
          <p:cNvSpPr/>
          <p:nvPr/>
        </p:nvSpPr>
        <p:spPr>
          <a:xfrm>
            <a:off x="1307870" y="1267730"/>
            <a:ext cx="9576262" cy="4307950"/>
          </a:xfrm>
          <a:prstGeom prst="rect">
            <a:avLst/>
          </a:prstGeom>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629156" y="2275165"/>
            <a:ext cx="8933688" cy="2406895"/>
          </a:xfrm>
        </p:spPr>
        <p:txBody>
          <a:bodyPr anchor="ctr">
            <a:normAutofit/>
          </a:bodyPr>
          <a:lstStyle>
            <a:lvl1pPr algn="ctr">
              <a:lnSpc>
                <a:spcPct val="83000"/>
              </a:lnSpc>
              <a:defRPr lang="en-US" sz="680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grpSp>
        <p:nvGrpSpPr>
          <p:cNvPr id="16" name="Group 15">
            <a:extLst>
              <a:ext uri="{FF2B5EF4-FFF2-40B4-BE49-F238E27FC236}">
                <a16:creationId xmlns:a16="http://schemas.microsoft.com/office/drawing/2014/main" id="{1683EB04-C23E-490C-A1A6-030CF79D23C8}"/>
              </a:ext>
            </a:extLst>
          </p:cNvPr>
          <p:cNvGrpSpPr/>
          <p:nvPr/>
        </p:nvGrpSpPr>
        <p:grpSpPr>
          <a:xfrm>
            <a:off x="5250180" y="1267730"/>
            <a:ext cx="1691640" cy="615934"/>
            <a:chOff x="5250180" y="1267730"/>
            <a:chExt cx="1691640" cy="615934"/>
          </a:xfrm>
        </p:grpSpPr>
        <p:cxnSp>
          <p:nvCxnSpPr>
            <p:cNvPr id="17" name="Straight Connector 16">
              <a:extLst>
                <a:ext uri="{FF2B5EF4-FFF2-40B4-BE49-F238E27FC236}">
                  <a16:creationId xmlns:a16="http://schemas.microsoft.com/office/drawing/2014/main" id="{F8A84C03-E1CA-4A4E-81D6-9BB0C335B7A0}"/>
                </a:ext>
              </a:extLst>
            </p:cNvPr>
            <p:cNvCxnSpPr/>
            <p:nvPr/>
          </p:nvCxnSpPr>
          <p:spPr>
            <a:xfrm>
              <a:off x="5250180" y="1267730"/>
              <a:ext cx="0" cy="612648"/>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4A26FB5A-D5D1-4DAB-AC43-7F51A7F2D197}"/>
                </a:ext>
              </a:extLst>
            </p:cNvPr>
            <p:cNvCxnSpPr/>
            <p:nvPr/>
          </p:nvCxnSpPr>
          <p:spPr>
            <a:xfrm>
              <a:off x="6941820" y="1267730"/>
              <a:ext cx="0" cy="612648"/>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49303F14-E560-4C02-94F4-B4695FE26813}"/>
                </a:ext>
              </a:extLst>
            </p:cNvPr>
            <p:cNvCxnSpPr/>
            <p:nvPr/>
          </p:nvCxnSpPr>
          <p:spPr>
            <a:xfrm>
              <a:off x="5250180" y="1883664"/>
              <a:ext cx="1691640" cy="0"/>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grpSp>
      <p:sp>
        <p:nvSpPr>
          <p:cNvPr id="3" name="Text Placeholder 2"/>
          <p:cNvSpPr>
            <a:spLocks noGrp="1"/>
          </p:cNvSpPr>
          <p:nvPr>
            <p:ph type="body" idx="1"/>
          </p:nvPr>
        </p:nvSpPr>
        <p:spPr>
          <a:xfrm>
            <a:off x="1629156" y="4682062"/>
            <a:ext cx="8939784" cy="457200"/>
          </a:xfrm>
        </p:spPr>
        <p:txBody>
          <a:bodyPr anchor="t">
            <a:normAutofit/>
          </a:bodyPr>
          <a:lstStyle>
            <a:lvl1pPr marL="0" indent="0" algn="ctr">
              <a:buNone/>
              <a:tabLst>
                <a:tab pos="2633663" algn="l"/>
              </a:tabLst>
              <a:defRPr sz="1800">
                <a:solidFill>
                  <a:schemeClr val="tx1">
                    <a:lumMod val="95000"/>
                    <a:lumOff val="5000"/>
                  </a:schemeClr>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5318760" y="1344502"/>
            <a:ext cx="1554480" cy="498781"/>
          </a:xfrm>
        </p:spPr>
        <p:txBody>
          <a:bodyPr/>
          <a:lstStyle>
            <a:lvl1pPr algn="ctr">
              <a:defRPr lang="en-US" sz="1300" kern="1200" spc="0" baseline="0">
                <a:solidFill>
                  <a:srgbClr val="FFFFFF"/>
                </a:solidFill>
                <a:latin typeface="+mn-lt"/>
                <a:ea typeface="+mn-ea"/>
                <a:cs typeface="+mn-cs"/>
              </a:defRPr>
            </a:lvl1pPr>
          </a:lstStyle>
          <a:p>
            <a:fld id="{D9C646AA-F36E-4540-911D-FFFC0A0EF24A}" type="datetime1">
              <a:rPr lang="en-US" smtClean="0"/>
              <a:t>4/26/2023</a:t>
            </a:fld>
            <a:endParaRPr lang="en-US" dirty="0"/>
          </a:p>
        </p:txBody>
      </p:sp>
      <p:sp>
        <p:nvSpPr>
          <p:cNvPr id="5" name="Footer Placeholder 4"/>
          <p:cNvSpPr>
            <a:spLocks noGrp="1"/>
          </p:cNvSpPr>
          <p:nvPr>
            <p:ph type="ftr" sz="quarter" idx="11"/>
          </p:nvPr>
        </p:nvSpPr>
        <p:spPr>
          <a:xfrm>
            <a:off x="1629157" y="5177408"/>
            <a:ext cx="5660134" cy="228600"/>
          </a:xfrm>
        </p:spPr>
        <p:txBody>
          <a:bodyPr/>
          <a:lstStyle>
            <a:lvl1pPr algn="l">
              <a:defRPr>
                <a:solidFill>
                  <a:schemeClr val="tx1">
                    <a:lumMod val="85000"/>
                    <a:lumOff val="15000"/>
                  </a:schemeClr>
                </a:solidFill>
              </a:defRPr>
            </a:lvl1pPr>
          </a:lstStyle>
          <a:p>
            <a:endParaRPr lang="en-US" dirty="0"/>
          </a:p>
        </p:txBody>
      </p:sp>
      <p:sp>
        <p:nvSpPr>
          <p:cNvPr id="6" name="Slide Number Placeholder 5"/>
          <p:cNvSpPr>
            <a:spLocks noGrp="1"/>
          </p:cNvSpPr>
          <p:nvPr>
            <p:ph type="sldNum" sz="quarter" idx="12"/>
          </p:nvPr>
        </p:nvSpPr>
        <p:spPr>
          <a:xfrm>
            <a:off x="8604504" y="5177408"/>
            <a:ext cx="1958339" cy="228600"/>
          </a:xfrm>
        </p:spPr>
        <p:txBody>
          <a:bodyPr/>
          <a:lstStyle>
            <a:lvl1pPr>
              <a:defRPr>
                <a:solidFill>
                  <a:schemeClr val="tx1">
                    <a:lumMod val="85000"/>
                    <a:lumOff val="15000"/>
                  </a:schemeClr>
                </a:solidFill>
              </a:defRPr>
            </a:lvl1pPr>
          </a:lstStyle>
          <a:p>
            <a:fld id="{34B7E4EF-A1BD-40F4-AB7B-04F084DD991D}" type="slidenum">
              <a:rPr lang="en-US" smtClean="0"/>
              <a:t>‹#›</a:t>
            </a:fld>
            <a:endParaRPr lang="en-US" dirty="0"/>
          </a:p>
        </p:txBody>
      </p:sp>
    </p:spTree>
    <p:extLst>
      <p:ext uri="{BB962C8B-B14F-4D97-AF65-F5344CB8AC3E}">
        <p14:creationId xmlns:p14="http://schemas.microsoft.com/office/powerpoint/2010/main" val="7790300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066800" y="2103120"/>
            <a:ext cx="466344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61760" y="2103120"/>
            <a:ext cx="466344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69186D26-FA5F-4637-B602-B7C2DC34CFD4}" type="datetime1">
              <a:rPr lang="en-US" smtClean="0"/>
              <a:t>4/26/2023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4B7E4EF-A1BD-40F4-AB7B-04F084DD991D}" type="slidenum">
              <a:rPr lang="en-US" smtClean="0"/>
              <a:t>‹#›</a:t>
            </a:fld>
            <a:endParaRPr lang="en-US"/>
          </a:p>
        </p:txBody>
      </p:sp>
    </p:spTree>
    <p:extLst>
      <p:ext uri="{BB962C8B-B14F-4D97-AF65-F5344CB8AC3E}">
        <p14:creationId xmlns:p14="http://schemas.microsoft.com/office/powerpoint/2010/main" val="7191368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069848" y="2074334"/>
            <a:ext cx="4663440" cy="640080"/>
          </a:xfrm>
        </p:spPr>
        <p:txBody>
          <a:bodyPr anchor="ctr">
            <a:normAutofit/>
          </a:bodyPr>
          <a:lstStyle>
            <a:lvl1pPr marL="0" indent="0" algn="l">
              <a:spcBef>
                <a:spcPts val="0"/>
              </a:spcBef>
              <a:buNone/>
              <a:defRPr sz="1900" b="1" i="0">
                <a:solidFill>
                  <a:schemeClr val="tx1"/>
                </a:solidFill>
                <a:latin typeface="+mn-lt"/>
              </a:defRPr>
            </a:lvl1pPr>
            <a:lvl2pPr marL="457200" indent="0">
              <a:buNone/>
              <a:defRPr sz="18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p:cNvSpPr>
            <a:spLocks noGrp="1"/>
          </p:cNvSpPr>
          <p:nvPr>
            <p:ph sz="half" idx="2"/>
          </p:nvPr>
        </p:nvSpPr>
        <p:spPr>
          <a:xfrm>
            <a:off x="1069848" y="2792472"/>
            <a:ext cx="4663440" cy="3163825"/>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p:cNvSpPr>
            <a:spLocks noGrp="1"/>
          </p:cNvSpPr>
          <p:nvPr>
            <p:ph type="body" sz="quarter" idx="3"/>
          </p:nvPr>
        </p:nvSpPr>
        <p:spPr>
          <a:xfrm>
            <a:off x="6458712" y="2074334"/>
            <a:ext cx="4663440" cy="640080"/>
          </a:xfrm>
        </p:spPr>
        <p:txBody>
          <a:bodyPr anchor="ctr">
            <a:normAutofit/>
          </a:bodyPr>
          <a:lstStyle>
            <a:lvl1pPr marL="0" indent="0" algn="l">
              <a:spcBef>
                <a:spcPts val="0"/>
              </a:spcBef>
              <a:buNone/>
              <a:defRPr sz="1900" b="1">
                <a:solidFill>
                  <a:schemeClr val="tx1"/>
                </a:solidFill>
              </a:defRPr>
            </a:lvl1pPr>
            <a:lvl2pPr marL="457200" indent="0">
              <a:buNone/>
              <a:defRPr sz="18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5"/>
          <p:cNvSpPr>
            <a:spLocks noGrp="1"/>
          </p:cNvSpPr>
          <p:nvPr>
            <p:ph sz="quarter" idx="4"/>
          </p:nvPr>
        </p:nvSpPr>
        <p:spPr>
          <a:xfrm>
            <a:off x="6458712" y="2792471"/>
            <a:ext cx="4663440" cy="3164509"/>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Date Placeholder 6"/>
          <p:cNvSpPr>
            <a:spLocks noGrp="1"/>
          </p:cNvSpPr>
          <p:nvPr>
            <p:ph type="dt" sz="half" idx="10"/>
          </p:nvPr>
        </p:nvSpPr>
        <p:spPr/>
        <p:txBody>
          <a:bodyPr/>
          <a:lstStyle/>
          <a:p>
            <a:fld id="{8A7F15D8-96D1-4781-BC50-CA8A088B2FE4}" type="datetime1">
              <a:rPr lang="en-US" smtClean="0"/>
              <a:t>4/26/2023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4B7E4EF-A1BD-40F4-AB7B-04F084DD991D}" type="slidenum">
              <a:rPr lang="en-US" smtClean="0"/>
              <a:t>‹#›</a:t>
            </a:fld>
            <a:endParaRPr lang="en-US"/>
          </a:p>
        </p:txBody>
      </p:sp>
    </p:spTree>
    <p:extLst>
      <p:ext uri="{BB962C8B-B14F-4D97-AF65-F5344CB8AC3E}">
        <p14:creationId xmlns:p14="http://schemas.microsoft.com/office/powerpoint/2010/main" val="195527390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F9A96C99-B8F8-4528-BD05-0E16E943DC09}" type="datetime1">
              <a:rPr lang="en-US" smtClean="0"/>
              <a:t>4/26/2023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4B7E4EF-A1BD-40F4-AB7B-04F084DD991D}" type="slidenum">
              <a:rPr lang="en-US" smtClean="0"/>
              <a:t>‹#›</a:t>
            </a:fld>
            <a:endParaRPr lang="en-US"/>
          </a:p>
        </p:txBody>
      </p:sp>
    </p:spTree>
    <p:extLst>
      <p:ext uri="{BB962C8B-B14F-4D97-AF65-F5344CB8AC3E}">
        <p14:creationId xmlns:p14="http://schemas.microsoft.com/office/powerpoint/2010/main" val="8554833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3636942-C211-4B28-8DBD-C953E00AF71B}" type="datetime1">
              <a:rPr lang="en-US" smtClean="0"/>
              <a:t>4/26/2023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4B7E4EF-A1BD-40F4-AB7B-04F084DD991D}" type="slidenum">
              <a:rPr lang="en-US" smtClean="0"/>
              <a:t>‹#›</a:t>
            </a:fld>
            <a:endParaRPr lang="en-US"/>
          </a:p>
        </p:txBody>
      </p:sp>
    </p:spTree>
    <p:extLst>
      <p:ext uri="{BB962C8B-B14F-4D97-AF65-F5344CB8AC3E}">
        <p14:creationId xmlns:p14="http://schemas.microsoft.com/office/powerpoint/2010/main" val="7544443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D5E1BBF9-8BEF-4353-BA68-30AAF9EBD8D8}"/>
              </a:ext>
            </a:extLst>
          </p:cNvPr>
          <p:cNvSpPr/>
          <p:nvPr/>
        </p:nvSpPr>
        <p:spPr>
          <a:xfrm>
            <a:off x="8119870" y="237744"/>
            <a:ext cx="3826596" cy="6382512"/>
          </a:xfrm>
          <a:prstGeom prst="rect">
            <a:avLst/>
          </a:prstGeom>
          <a:solidFill>
            <a:schemeClr val="bg1">
              <a:lumMod val="85000"/>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Rectangle 12">
            <a:extLst>
              <a:ext uri="{FF2B5EF4-FFF2-40B4-BE49-F238E27FC236}">
                <a16:creationId xmlns:a16="http://schemas.microsoft.com/office/drawing/2014/main" id="{5B941C21-2A5D-4912-AB06-1BB0C0EB6AE1}"/>
              </a:ext>
            </a:extLst>
          </p:cNvPr>
          <p:cNvSpPr/>
          <p:nvPr/>
        </p:nvSpPr>
        <p:spPr>
          <a:xfrm>
            <a:off x="8254660" y="374904"/>
            <a:ext cx="3557016" cy="6108192"/>
          </a:xfrm>
          <a:prstGeom prst="rect">
            <a:avLst/>
          </a:prstGeom>
          <a:noFill/>
          <a:ln w="6350" cap="sq">
            <a:solidFill>
              <a:schemeClr val="tx1">
                <a:lumMod val="75000"/>
                <a:lumOff val="2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458200" y="607392"/>
            <a:ext cx="3161963" cy="1645920"/>
          </a:xfrm>
        </p:spPr>
        <p:txBody>
          <a:bodyPr anchor="b">
            <a:normAutofit/>
          </a:bodyPr>
          <a:lstStyle>
            <a:lvl1pPr algn="l" defTabSz="914400" rtl="0" eaLnBrk="1" latinLnBrk="0" hangingPunct="1">
              <a:lnSpc>
                <a:spcPct val="100000"/>
              </a:lnSpc>
              <a:spcBef>
                <a:spcPct val="0"/>
              </a:spcBef>
              <a:buNone/>
              <a:defRPr lang="en-US" sz="3200" b="0" kern="1200" cap="none" spc="0" baseline="0" dirty="0">
                <a:solidFill>
                  <a:schemeClr val="tx1"/>
                </a:solidFill>
                <a:effectLst/>
                <a:latin typeface="+mj-lt"/>
                <a:ea typeface="+mn-ea"/>
                <a:cs typeface="+mn-cs"/>
              </a:defRPr>
            </a:lvl1pPr>
          </a:lstStyle>
          <a:p>
            <a:r>
              <a:rPr lang="en-US"/>
              <a:t>Click to edit Master title style</a:t>
            </a:r>
            <a:endParaRPr lang="en-US" dirty="0"/>
          </a:p>
        </p:txBody>
      </p:sp>
      <p:sp>
        <p:nvSpPr>
          <p:cNvPr id="3" name="Content Placeholder 2"/>
          <p:cNvSpPr>
            <a:spLocks noGrp="1"/>
          </p:cNvSpPr>
          <p:nvPr>
            <p:ph idx="1"/>
          </p:nvPr>
        </p:nvSpPr>
        <p:spPr>
          <a:xfrm>
            <a:off x="685800" y="609600"/>
            <a:ext cx="6858000" cy="5334000"/>
          </a:xfrm>
        </p:spPr>
        <p:txBody>
          <a:bodyPr/>
          <a:lstStyle>
            <a:lvl1pPr>
              <a:defRPr sz="19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458200" y="2336800"/>
            <a:ext cx="3161963" cy="3606800"/>
          </a:xfrm>
        </p:spPr>
        <p:txBody>
          <a:bodyPr>
            <a:normAutofit/>
          </a:bodyPr>
          <a:lstStyle>
            <a:lvl1pPr marL="0" indent="0">
              <a:lnSpc>
                <a:spcPct val="110000"/>
              </a:lnSpc>
              <a:spcBef>
                <a:spcPts val="800"/>
              </a:spcBef>
              <a:buNone/>
              <a:defRPr sz="18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8" name="Date Placeholder 7"/>
          <p:cNvSpPr>
            <a:spLocks noGrp="1"/>
          </p:cNvSpPr>
          <p:nvPr>
            <p:ph type="dt" sz="half" idx="10"/>
          </p:nvPr>
        </p:nvSpPr>
        <p:spPr>
          <a:xfrm>
            <a:off x="5588000" y="6035040"/>
            <a:ext cx="1955800" cy="365760"/>
          </a:xfrm>
        </p:spPr>
        <p:txBody>
          <a:bodyPr/>
          <a:lstStyle>
            <a:lvl1pPr>
              <a:defRPr>
                <a:solidFill>
                  <a:schemeClr val="tx1">
                    <a:lumMod val="85000"/>
                    <a:lumOff val="15000"/>
                  </a:schemeClr>
                </a:solidFill>
              </a:defRPr>
            </a:lvl1pPr>
          </a:lstStyle>
          <a:p>
            <a:fld id="{7E8D12A6-918A-48BD-8CB9-CA713993B0EA}" type="datetime1">
              <a:rPr lang="en-US" smtClean="0"/>
              <a:t>4/26/2023</a:t>
            </a:fld>
            <a:endParaRPr lang="en-US"/>
          </a:p>
        </p:txBody>
      </p:sp>
      <p:sp>
        <p:nvSpPr>
          <p:cNvPr id="9" name="Footer Placeholder 8"/>
          <p:cNvSpPr>
            <a:spLocks noGrp="1"/>
          </p:cNvSpPr>
          <p:nvPr>
            <p:ph type="ftr" sz="quarter" idx="11"/>
          </p:nvPr>
        </p:nvSpPr>
        <p:spPr>
          <a:xfrm>
            <a:off x="685801" y="6035040"/>
            <a:ext cx="4584700" cy="365760"/>
          </a:xfrm>
        </p:spPr>
        <p:txBody>
          <a:bodyPr/>
          <a:lstStyle>
            <a:lvl1pPr algn="l">
              <a:defRPr/>
            </a:lvl1pPr>
          </a:lstStyle>
          <a:p>
            <a:endParaRPr lang="en-US"/>
          </a:p>
        </p:txBody>
      </p:sp>
      <p:sp>
        <p:nvSpPr>
          <p:cNvPr id="11" name="Slide Number Placeholder 10"/>
          <p:cNvSpPr>
            <a:spLocks noGrp="1"/>
          </p:cNvSpPr>
          <p:nvPr>
            <p:ph type="sldNum" sz="quarter" idx="12"/>
          </p:nvPr>
        </p:nvSpPr>
        <p:spPr>
          <a:xfrm>
            <a:off x="10396728" y="6035040"/>
            <a:ext cx="1223435" cy="365760"/>
          </a:xfrm>
        </p:spPr>
        <p:txBody>
          <a:bodyPr/>
          <a:lstStyle>
            <a:lvl1pPr>
              <a:defRPr>
                <a:solidFill>
                  <a:schemeClr val="tx1">
                    <a:lumMod val="85000"/>
                    <a:lumOff val="15000"/>
                  </a:schemeClr>
                </a:solidFill>
              </a:defRPr>
            </a:lvl1pPr>
          </a:lstStyle>
          <a:p>
            <a:fld id="{34B7E4EF-A1BD-40F4-AB7B-04F084DD991D}" type="slidenum">
              <a:rPr lang="en-US" smtClean="0"/>
              <a:t>‹#›</a:t>
            </a:fld>
            <a:endParaRPr lang="en-US"/>
          </a:p>
        </p:txBody>
      </p:sp>
    </p:spTree>
    <p:extLst>
      <p:ext uri="{BB962C8B-B14F-4D97-AF65-F5344CB8AC3E}">
        <p14:creationId xmlns:p14="http://schemas.microsoft.com/office/powerpoint/2010/main" val="15624328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E687CA98-D9C7-497F-A1DA-7D22F8753BCE}"/>
              </a:ext>
            </a:extLst>
          </p:cNvPr>
          <p:cNvSpPr/>
          <p:nvPr/>
        </p:nvSpPr>
        <p:spPr>
          <a:xfrm>
            <a:off x="8119870" y="237744"/>
            <a:ext cx="3826596" cy="6382512"/>
          </a:xfrm>
          <a:prstGeom prst="rect">
            <a:avLst/>
          </a:prstGeom>
          <a:solidFill>
            <a:schemeClr val="bg1">
              <a:lumMod val="85000"/>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Picture Placeholder 2"/>
          <p:cNvSpPr>
            <a:spLocks noGrp="1" noChangeAspect="1"/>
          </p:cNvSpPr>
          <p:nvPr>
            <p:ph type="pic" idx="1"/>
          </p:nvPr>
        </p:nvSpPr>
        <p:spPr>
          <a:xfrm>
            <a:off x="228599" y="237744"/>
            <a:ext cx="7696201"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5" name="Date Placeholder 4"/>
          <p:cNvSpPr>
            <a:spLocks noGrp="1"/>
          </p:cNvSpPr>
          <p:nvPr>
            <p:ph type="dt" sz="half" idx="10"/>
          </p:nvPr>
        </p:nvSpPr>
        <p:spPr>
          <a:xfrm>
            <a:off x="5662337" y="6035040"/>
            <a:ext cx="2071963" cy="365760"/>
          </a:xfrm>
        </p:spPr>
        <p:txBody>
          <a:bodyPr/>
          <a:lstStyle>
            <a:lvl1pPr>
              <a:defRPr b="1">
                <a:solidFill>
                  <a:srgbClr val="FFFFFF"/>
                </a:solidFill>
                <a:effectLst>
                  <a:outerShdw blurRad="19050" dist="6350" dir="2700000" algn="tl" rotWithShape="0">
                    <a:prstClr val="black">
                      <a:alpha val="40000"/>
                    </a:prstClr>
                  </a:outerShdw>
                </a:effectLst>
              </a:defRPr>
            </a:lvl1pPr>
          </a:lstStyle>
          <a:p>
            <a:fld id="{E778CE86-875F-4587-BCF6-FA054AFC0D53}" type="datetime1">
              <a:rPr lang="en-US" smtClean="0"/>
              <a:pPr/>
              <a:t>4/26/2023</a:t>
            </a:fld>
            <a:endParaRPr lang="en-US" dirty="0"/>
          </a:p>
        </p:txBody>
      </p:sp>
      <p:sp>
        <p:nvSpPr>
          <p:cNvPr id="6" name="Footer Placeholder 5"/>
          <p:cNvSpPr>
            <a:spLocks noGrp="1"/>
          </p:cNvSpPr>
          <p:nvPr>
            <p:ph type="ftr" sz="quarter" idx="11"/>
          </p:nvPr>
        </p:nvSpPr>
        <p:spPr>
          <a:xfrm>
            <a:off x="612648" y="6035040"/>
            <a:ext cx="4588002" cy="365760"/>
          </a:xfrm>
        </p:spPr>
        <p:txBody>
          <a:bodyPr/>
          <a:lstStyle>
            <a:lvl1pPr marL="0" algn="r" defTabSz="914400" rtl="0" eaLnBrk="1" latinLnBrk="0" hangingPunct="1">
              <a:defRPr lang="en-US" sz="1000" b="1" kern="1200" dirty="0">
                <a:solidFill>
                  <a:srgbClr val="FFFFFF"/>
                </a:solidFill>
                <a:effectLst>
                  <a:outerShdw blurRad="19050" dist="6350" dir="2700000" algn="tl" rotWithShape="0">
                    <a:prstClr val="black">
                      <a:alpha val="40000"/>
                    </a:prstClr>
                  </a:outerShdw>
                </a:effectLst>
                <a:latin typeface="+mn-lt"/>
                <a:ea typeface="+mn-ea"/>
                <a:cs typeface="+mn-cs"/>
              </a:defRPr>
            </a:lvl1pPr>
          </a:lstStyle>
          <a:p>
            <a:pPr algn="l"/>
            <a:endParaRPr lang="en-US" dirty="0"/>
          </a:p>
        </p:txBody>
      </p:sp>
      <p:sp>
        <p:nvSpPr>
          <p:cNvPr id="7" name="Slide Number Placeholder 6"/>
          <p:cNvSpPr>
            <a:spLocks noGrp="1"/>
          </p:cNvSpPr>
          <p:nvPr>
            <p:ph type="sldNum" sz="quarter" idx="12"/>
          </p:nvPr>
        </p:nvSpPr>
        <p:spPr>
          <a:xfrm>
            <a:off x="10396728" y="6035040"/>
            <a:ext cx="1225296" cy="365760"/>
          </a:xfrm>
        </p:spPr>
        <p:txBody>
          <a:bodyPr/>
          <a:lstStyle/>
          <a:p>
            <a:fld id="{34B7E4EF-A1BD-40F4-AB7B-04F084DD991D}" type="slidenum">
              <a:rPr lang="en-US" smtClean="0"/>
              <a:t>‹#›</a:t>
            </a:fld>
            <a:endParaRPr lang="en-US"/>
          </a:p>
        </p:txBody>
      </p:sp>
      <p:sp>
        <p:nvSpPr>
          <p:cNvPr id="12" name="Rectangle 11">
            <a:extLst>
              <a:ext uri="{FF2B5EF4-FFF2-40B4-BE49-F238E27FC236}">
                <a16:creationId xmlns:a16="http://schemas.microsoft.com/office/drawing/2014/main" id="{F8B3D8CC-BB13-41A5-8F34-B8E84A4F9534}"/>
              </a:ext>
            </a:extLst>
          </p:cNvPr>
          <p:cNvSpPr/>
          <p:nvPr/>
        </p:nvSpPr>
        <p:spPr>
          <a:xfrm>
            <a:off x="8254660" y="374904"/>
            <a:ext cx="3557016" cy="6108192"/>
          </a:xfrm>
          <a:prstGeom prst="rect">
            <a:avLst/>
          </a:prstGeom>
          <a:noFill/>
          <a:ln w="6350" cap="sq">
            <a:solidFill>
              <a:schemeClr val="tx1">
                <a:lumMod val="75000"/>
                <a:lumOff val="2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477250" y="603504"/>
            <a:ext cx="3144774" cy="1645920"/>
          </a:xfrm>
        </p:spPr>
        <p:txBody>
          <a:bodyPr anchor="b">
            <a:noAutofit/>
          </a:bodyPr>
          <a:lstStyle>
            <a:lvl1pPr algn="l">
              <a:lnSpc>
                <a:spcPct val="100000"/>
              </a:lnSpc>
              <a:defRPr sz="3200" b="0">
                <a:solidFill>
                  <a:schemeClr val="tx1"/>
                </a:solidFill>
                <a:latin typeface="+mj-lt"/>
              </a:defRPr>
            </a:lvl1pPr>
          </a:lstStyle>
          <a:p>
            <a:r>
              <a:rPr lang="en-US"/>
              <a:t>Click to edit Master title style</a:t>
            </a:r>
            <a:endParaRPr lang="en-US" dirty="0"/>
          </a:p>
        </p:txBody>
      </p:sp>
      <p:sp>
        <p:nvSpPr>
          <p:cNvPr id="4" name="Text Placeholder 3"/>
          <p:cNvSpPr>
            <a:spLocks noGrp="1"/>
          </p:cNvSpPr>
          <p:nvPr>
            <p:ph type="body" sz="half" idx="2"/>
          </p:nvPr>
        </p:nvSpPr>
        <p:spPr>
          <a:xfrm>
            <a:off x="8477250" y="2386584"/>
            <a:ext cx="3144774" cy="3511296"/>
          </a:xfrm>
        </p:spPr>
        <p:txBody>
          <a:bodyPr>
            <a:normAutofit/>
          </a:bodyPr>
          <a:lstStyle>
            <a:lvl1pPr marL="0" indent="0" algn="l">
              <a:lnSpc>
                <a:spcPct val="110000"/>
              </a:lnSpc>
              <a:spcBef>
                <a:spcPts val="800"/>
              </a:spcBef>
              <a:buNone/>
              <a:defRPr sz="18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5157622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1E94681D-2A4C-4A8D-B9B5-31D440D0328D}"/>
              </a:ext>
            </a:extLst>
          </p:cNvPr>
          <p:cNvSpPr/>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p:nvSpPr>
        <p:spPr>
          <a:xfrm>
            <a:off x="234696" y="237744"/>
            <a:ext cx="11722608" cy="6382512"/>
          </a:xfrm>
          <a:prstGeom prst="rect">
            <a:avLst/>
          </a:prstGeom>
          <a:solidFill>
            <a:schemeClr val="bg1">
              <a:lumMod val="75000"/>
              <a:alpha val="60000"/>
            </a:schemeClr>
          </a:solidFill>
          <a:ln w="6350" cap="flat" cmpd="sng" algn="ctr">
            <a:noFill/>
            <a:prstDash val="solid"/>
          </a:ln>
          <a:effectLst>
            <a:softEdge rad="0"/>
          </a:effectLst>
        </p:spPr>
      </p:sp>
      <p:sp>
        <p:nvSpPr>
          <p:cNvPr id="8" name="Rectangle 7"/>
          <p:cNvSpPr/>
          <p:nvPr/>
        </p:nvSpPr>
        <p:spPr>
          <a:xfrm>
            <a:off x="371856" y="374904"/>
            <a:ext cx="11448288" cy="6108192"/>
          </a:xfrm>
          <a:prstGeom prst="rect">
            <a:avLst/>
          </a:prstGeom>
          <a:noFill/>
          <a:ln w="6350" cap="sq" cmpd="sng" algn="ctr">
            <a:solidFill>
              <a:schemeClr val="tx1">
                <a:lumMod val="85000"/>
                <a:lumOff val="15000"/>
              </a:schemeClr>
            </a:solidFill>
            <a:prstDash val="solid"/>
            <a:miter lim="800000"/>
          </a:ln>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66800" y="2103120"/>
            <a:ext cx="10058400" cy="384962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56794" y="6035040"/>
            <a:ext cx="2893045" cy="36576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fld id="{F6FA2B21-3FCD-4721-B95C-427943F61125}" type="datetime1">
              <a:rPr lang="en-US" smtClean="0"/>
              <a:t>4/26/2023</a:t>
            </a:fld>
            <a:endParaRPr lang="en-US"/>
          </a:p>
        </p:txBody>
      </p:sp>
      <p:sp>
        <p:nvSpPr>
          <p:cNvPr id="5" name="Footer Placeholder 4"/>
          <p:cNvSpPr>
            <a:spLocks noGrp="1"/>
          </p:cNvSpPr>
          <p:nvPr>
            <p:ph type="ftr" sz="quarter" idx="3"/>
          </p:nvPr>
        </p:nvSpPr>
        <p:spPr>
          <a:xfrm>
            <a:off x="1066800" y="6035040"/>
            <a:ext cx="5816600" cy="365760"/>
          </a:xfrm>
          <a:prstGeom prst="rect">
            <a:avLst/>
          </a:prstGeom>
        </p:spPr>
        <p:txBody>
          <a:bodyPr vert="horz" lIns="91440" tIns="45720" rIns="91440" bIns="45720" rtlCol="0" anchor="b"/>
          <a:lstStyle>
            <a:lvl1pPr algn="l">
              <a:defRPr sz="1000">
                <a:solidFill>
                  <a:schemeClr val="tx1">
                    <a:lumMod val="85000"/>
                    <a:lumOff val="15000"/>
                  </a:schemeClr>
                </a:solidFill>
              </a:defRPr>
            </a:lvl1pPr>
          </a:lstStyle>
          <a:p>
            <a:endParaRPr lang="en-US" dirty="0"/>
          </a:p>
        </p:txBody>
      </p:sp>
      <p:sp>
        <p:nvSpPr>
          <p:cNvPr id="6" name="Slide Number Placeholder 5"/>
          <p:cNvSpPr>
            <a:spLocks noGrp="1"/>
          </p:cNvSpPr>
          <p:nvPr>
            <p:ph type="sldNum" sz="quarter" idx="4"/>
          </p:nvPr>
        </p:nvSpPr>
        <p:spPr>
          <a:xfrm>
            <a:off x="10287000" y="6035040"/>
            <a:ext cx="838200" cy="36576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fld id="{34B7E4EF-A1BD-40F4-AB7B-04F084DD991D}" type="slidenum">
              <a:rPr lang="en-US" smtClean="0"/>
              <a:t>‹#›</a:t>
            </a:fld>
            <a:endParaRPr lang="en-US"/>
          </a:p>
        </p:txBody>
      </p:sp>
    </p:spTree>
    <p:extLst>
      <p:ext uri="{BB962C8B-B14F-4D97-AF65-F5344CB8AC3E}">
        <p14:creationId xmlns:p14="http://schemas.microsoft.com/office/powerpoint/2010/main" val="2326367768"/>
      </p:ext>
    </p:extLst>
  </p:cSld>
  <p:clrMap bg1="lt1" tx1="dk1" bg2="lt2" tx2="dk2" accent1="accent1" accent2="accent2" accent3="accent3" accent4="accent4" accent5="accent5" accent6="accent6" hlink="hlink" folHlink="folHlink"/>
  <p:sldLayoutIdLst>
    <p:sldLayoutId id="2147483682" r:id="rId1"/>
    <p:sldLayoutId id="2147483683" r:id="rId2"/>
    <p:sldLayoutId id="2147483684" r:id="rId3"/>
    <p:sldLayoutId id="2147483685" r:id="rId4"/>
    <p:sldLayoutId id="2147483680" r:id="rId5"/>
    <p:sldLayoutId id="2147483675" r:id="rId6"/>
    <p:sldLayoutId id="2147483676" r:id="rId7"/>
    <p:sldLayoutId id="2147483677" r:id="rId8"/>
    <p:sldLayoutId id="2147483678" r:id="rId9"/>
    <p:sldLayoutId id="2147483679" r:id="rId10"/>
    <p:sldLayoutId id="2147483681" r:id="rId11"/>
  </p:sldLayoutIdLst>
  <p:hf sldNum="0" hdr="0" ftr="0" dt="0"/>
  <p:txStyles>
    <p:titleStyle>
      <a:lvl1pPr algn="l" defTabSz="914400" rtl="0" eaLnBrk="1" latinLnBrk="0" hangingPunct="1">
        <a:lnSpc>
          <a:spcPct val="90000"/>
        </a:lnSpc>
        <a:spcBef>
          <a:spcPct val="0"/>
        </a:spcBef>
        <a:buNone/>
        <a:defRPr lang="en-US" sz="4400" i="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7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5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3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3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3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descr="Απομονωμένο Twigs και λουλούδια σε λευκό Surface">
            <a:extLst>
              <a:ext uri="{FF2B5EF4-FFF2-40B4-BE49-F238E27FC236}">
                <a16:creationId xmlns:a16="http://schemas.microsoft.com/office/drawing/2014/main" id="{DFCED111-68BA-E752-55CD-1EA0A03A0B07}"/>
              </a:ext>
            </a:extLst>
          </p:cNvPr>
          <p:cNvPicPr>
            <a:picLocks noChangeAspect="1"/>
          </p:cNvPicPr>
          <p:nvPr/>
        </p:nvPicPr>
        <p:blipFill rotWithShape="1">
          <a:blip r:embed="rId2"/>
          <a:srcRect t="19355"/>
          <a:stretch/>
        </p:blipFill>
        <p:spPr>
          <a:xfrm>
            <a:off x="20" y="10"/>
            <a:ext cx="12191979" cy="6857990"/>
          </a:xfrm>
          <a:prstGeom prst="rect">
            <a:avLst/>
          </a:prstGeom>
        </p:spPr>
      </p:pic>
      <p:sp>
        <p:nvSpPr>
          <p:cNvPr id="9" name="Rectangle 8">
            <a:extLst>
              <a:ext uri="{FF2B5EF4-FFF2-40B4-BE49-F238E27FC236}">
                <a16:creationId xmlns:a16="http://schemas.microsoft.com/office/drawing/2014/main" id="{2644B391-9BFE-445C-A9EC-F544BB85FB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695067" y="1808532"/>
            <a:ext cx="5452527" cy="3240936"/>
          </a:xfrm>
          <a:prstGeom prst="rect">
            <a:avLst/>
          </a:prstGeom>
          <a:solidFill>
            <a:schemeClr val="bg1">
              <a:lumMod val="75000"/>
              <a:lumOff val="25000"/>
            </a:schemeClr>
          </a:solidFill>
          <a:ln w="6350" cap="sq" cmpd="sng" algn="ctr">
            <a:noFill/>
            <a:prstDash val="solid"/>
            <a:miter lim="800000"/>
          </a:ln>
          <a:effectLst/>
        </p:spPr>
      </p:sp>
      <p:sp>
        <p:nvSpPr>
          <p:cNvPr id="11" name="Rectangle 10">
            <a:extLst>
              <a:ext uri="{FF2B5EF4-FFF2-40B4-BE49-F238E27FC236}">
                <a16:creationId xmlns:a16="http://schemas.microsoft.com/office/drawing/2014/main" id="{80F26E69-87D9-4655-AE7B-280A87AA3CA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861010" y="1975104"/>
            <a:ext cx="5120640" cy="2907792"/>
          </a:xfrm>
          <a:prstGeom prst="rect">
            <a:avLst/>
          </a:prstGeom>
          <a:noFill/>
          <a:ln w="6350" cap="sq" cmpd="sng" algn="ctr">
            <a:solidFill>
              <a:schemeClr val="tx1"/>
            </a:solidFill>
            <a:prstDash val="solid"/>
            <a:miter lim="800000"/>
          </a:ln>
          <a:effectLst>
            <a:softEdge rad="0"/>
          </a:effectLst>
        </p:spPr>
      </p:sp>
      <p:sp>
        <p:nvSpPr>
          <p:cNvPr id="2" name="Τίτλος 1">
            <a:extLst>
              <a:ext uri="{FF2B5EF4-FFF2-40B4-BE49-F238E27FC236}">
                <a16:creationId xmlns:a16="http://schemas.microsoft.com/office/drawing/2014/main" id="{66898A91-F560-7124-1BA9-96B24945027B}"/>
              </a:ext>
            </a:extLst>
          </p:cNvPr>
          <p:cNvSpPr>
            <a:spLocks noGrp="1"/>
          </p:cNvSpPr>
          <p:nvPr>
            <p:ph type="ctrTitle"/>
          </p:nvPr>
        </p:nvSpPr>
        <p:spPr>
          <a:xfrm>
            <a:off x="6033793" y="2355458"/>
            <a:ext cx="4775075" cy="1630907"/>
          </a:xfrm>
        </p:spPr>
        <p:txBody>
          <a:bodyPr>
            <a:normAutofit/>
          </a:bodyPr>
          <a:lstStyle/>
          <a:p>
            <a:r>
              <a:rPr lang="el-GR" sz="3200" b="1" dirty="0" err="1">
                <a:solidFill>
                  <a:schemeClr val="accent5">
                    <a:lumMod val="75000"/>
                  </a:schemeClr>
                </a:solidFill>
              </a:rPr>
              <a:t>Συγχρονεσ</a:t>
            </a:r>
            <a:r>
              <a:rPr lang="el-GR" sz="3200" b="1" dirty="0">
                <a:solidFill>
                  <a:schemeClr val="accent5">
                    <a:lumMod val="75000"/>
                  </a:schemeClr>
                </a:solidFill>
              </a:rPr>
              <a:t> </a:t>
            </a:r>
            <a:r>
              <a:rPr lang="el-GR" sz="3200" b="1" dirty="0" err="1">
                <a:solidFill>
                  <a:schemeClr val="accent5">
                    <a:lumMod val="75000"/>
                  </a:schemeClr>
                </a:solidFill>
              </a:rPr>
              <a:t>λαογραφικεσ</a:t>
            </a:r>
            <a:r>
              <a:rPr lang="el-GR" sz="3200" b="1" dirty="0">
                <a:solidFill>
                  <a:schemeClr val="accent5">
                    <a:lumMod val="75000"/>
                  </a:schemeClr>
                </a:solidFill>
              </a:rPr>
              <a:t> </a:t>
            </a:r>
            <a:r>
              <a:rPr lang="el-GR" sz="3200" b="1" dirty="0" err="1">
                <a:solidFill>
                  <a:schemeClr val="accent5">
                    <a:lumMod val="75000"/>
                  </a:schemeClr>
                </a:solidFill>
              </a:rPr>
              <a:t>σπουδεσ</a:t>
            </a:r>
            <a:r>
              <a:rPr lang="el-GR" sz="3200" b="1" dirty="0">
                <a:solidFill>
                  <a:schemeClr val="accent5">
                    <a:lumMod val="75000"/>
                  </a:schemeClr>
                </a:solidFill>
              </a:rPr>
              <a:t> και </a:t>
            </a:r>
            <a:r>
              <a:rPr lang="el-GR" sz="3200" b="1" dirty="0" err="1">
                <a:solidFill>
                  <a:schemeClr val="accent5">
                    <a:lumMod val="75000"/>
                  </a:schemeClr>
                </a:solidFill>
              </a:rPr>
              <a:t>φυλο</a:t>
            </a:r>
            <a:endParaRPr lang="el-GR" sz="3200" b="1" dirty="0">
              <a:solidFill>
                <a:schemeClr val="accent5">
                  <a:lumMod val="75000"/>
                </a:schemeClr>
              </a:solidFill>
            </a:endParaRPr>
          </a:p>
        </p:txBody>
      </p:sp>
      <p:sp>
        <p:nvSpPr>
          <p:cNvPr id="3" name="Υπότιτλος 2">
            <a:extLst>
              <a:ext uri="{FF2B5EF4-FFF2-40B4-BE49-F238E27FC236}">
                <a16:creationId xmlns:a16="http://schemas.microsoft.com/office/drawing/2014/main" id="{3CD6C461-7AC6-6E00-6C56-EF3956DA5588}"/>
              </a:ext>
            </a:extLst>
          </p:cNvPr>
          <p:cNvSpPr>
            <a:spLocks noGrp="1"/>
          </p:cNvSpPr>
          <p:nvPr>
            <p:ph type="subTitle" idx="1"/>
          </p:nvPr>
        </p:nvSpPr>
        <p:spPr>
          <a:xfrm>
            <a:off x="6033793" y="4027990"/>
            <a:ext cx="4775075" cy="527654"/>
          </a:xfrm>
        </p:spPr>
        <p:txBody>
          <a:bodyPr>
            <a:normAutofit fontScale="92500" lnSpcReduction="20000"/>
          </a:bodyPr>
          <a:lstStyle/>
          <a:p>
            <a:r>
              <a:rPr lang="el-GR" b="1" dirty="0">
                <a:solidFill>
                  <a:srgbClr val="FFC000"/>
                </a:solidFill>
              </a:rPr>
              <a:t>Ομότιμη Καθηγήτρια Μαρία </a:t>
            </a:r>
            <a:r>
              <a:rPr lang="el-GR" b="1" dirty="0" err="1">
                <a:solidFill>
                  <a:srgbClr val="FFC000"/>
                </a:solidFill>
              </a:rPr>
              <a:t>Γκασούκα</a:t>
            </a:r>
            <a:endParaRPr lang="el-GR" b="1" dirty="0">
              <a:solidFill>
                <a:srgbClr val="FFC000"/>
              </a:solidFill>
            </a:endParaRPr>
          </a:p>
          <a:p>
            <a:r>
              <a:rPr lang="el-GR" b="1" dirty="0">
                <a:solidFill>
                  <a:srgbClr val="FFC000"/>
                </a:solidFill>
              </a:rPr>
              <a:t>Πανεπιστήμιο ΑΙΓΑΊΟΥ</a:t>
            </a:r>
          </a:p>
        </p:txBody>
      </p:sp>
    </p:spTree>
    <p:extLst>
      <p:ext uri="{BB962C8B-B14F-4D97-AF65-F5344CB8AC3E}">
        <p14:creationId xmlns:p14="http://schemas.microsoft.com/office/powerpoint/2010/main" val="353502386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0DA2A66-77BF-313A-2B74-8AC5F5AB5D42}"/>
              </a:ext>
            </a:extLst>
          </p:cNvPr>
          <p:cNvSpPr>
            <a:spLocks noGrp="1"/>
          </p:cNvSpPr>
          <p:nvPr>
            <p:ph type="title"/>
          </p:nvPr>
        </p:nvSpPr>
        <p:spPr/>
        <p:txBody>
          <a:bodyPr/>
          <a:lstStyle/>
          <a:p>
            <a:endParaRPr lang="el-GR"/>
          </a:p>
        </p:txBody>
      </p:sp>
      <p:sp>
        <p:nvSpPr>
          <p:cNvPr id="3" name="Θέση περιεχομένου 2">
            <a:extLst>
              <a:ext uri="{FF2B5EF4-FFF2-40B4-BE49-F238E27FC236}">
                <a16:creationId xmlns:a16="http://schemas.microsoft.com/office/drawing/2014/main" id="{BE0CCD0F-52B2-F190-1C83-5FF56FCF3272}"/>
              </a:ext>
            </a:extLst>
          </p:cNvPr>
          <p:cNvSpPr>
            <a:spLocks noGrp="1"/>
          </p:cNvSpPr>
          <p:nvPr>
            <p:ph idx="1"/>
          </p:nvPr>
        </p:nvSpPr>
        <p:spPr>
          <a:xfrm>
            <a:off x="382773" y="404037"/>
            <a:ext cx="11440632" cy="6177516"/>
          </a:xfrm>
          <a:solidFill>
            <a:schemeClr val="accent5">
              <a:lumMod val="60000"/>
              <a:lumOff val="40000"/>
            </a:schemeClr>
          </a:solidFill>
        </p:spPr>
        <p:txBody>
          <a:bodyPr>
            <a:normAutofit fontScale="92500" lnSpcReduction="10000"/>
          </a:bodyPr>
          <a:lstStyle/>
          <a:p>
            <a:pPr algn="just">
              <a:lnSpc>
                <a:spcPct val="150000"/>
              </a:lnSpc>
            </a:pPr>
            <a:r>
              <a:rPr lang="el-GR" sz="24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Η χρήση του φύλου ως αναλυτικής κατηγορίας αναδεικνύει τους ρόλους των γυναικών στο πλαίσιο των παραδοσιακών κοινοτήτων και των διάφορων λαϊκών ομάδων της πόλης, αναδεικνύει, όμως, ταυτόχρονα και τους ρόλους των ανδρών, καθώς  εστιάζει στις μεταξύ τους σχέσεις και αλληλεπιδράσεις. </a:t>
            </a:r>
            <a:endParaRPr lang="en-US" sz="24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algn="just">
              <a:lnSpc>
                <a:spcPct val="150000"/>
              </a:lnSpc>
              <a:buFont typeface="Wingdings" panose="05000000000000000000" pitchFamily="2" charset="2"/>
              <a:buChar char="§"/>
            </a:pPr>
            <a:r>
              <a:rPr lang="el-GR" sz="24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Διερευνώνται π.χ. οι </a:t>
            </a:r>
            <a:r>
              <a:rPr lang="el-GR" sz="2400" b="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έμφυλες</a:t>
            </a:r>
            <a:r>
              <a:rPr lang="el-GR" sz="24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διαφορές στην έκφραση του «παραδοσιακού»: αφήγηση, τελετουργία, συμπεριφορά, κατανομή εργασίας κ.ά.. </a:t>
            </a:r>
            <a:endParaRPr lang="en-US" sz="24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algn="just">
              <a:lnSpc>
                <a:spcPct val="150000"/>
              </a:lnSpc>
              <a:buFont typeface="Wingdings" panose="05000000000000000000" pitchFamily="2" charset="2"/>
              <a:buChar char="§"/>
            </a:pPr>
            <a:r>
              <a:rPr lang="el-GR" sz="24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Επαναξιολογούνται ακόμα οι παραδοσιακές κατηγορίες και καθιερώνονται ευέλικτα υποδείγματα, τα οποία αναδεικνύουν τους ρόλους των γυναικών στη συμβολική σφαίρα των Πολιτισμικών Σπουδών και της Λαογραφίας ειδικότε</a:t>
            </a:r>
            <a:r>
              <a:rPr lang="el-GR" sz="2400" b="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ρα.</a:t>
            </a:r>
          </a:p>
          <a:p>
            <a:pPr marL="0" indent="0" algn="just">
              <a:lnSpc>
                <a:spcPct val="150000"/>
              </a:lnSpc>
              <a:buNone/>
            </a:pPr>
            <a:r>
              <a:rPr lang="el-GR" sz="2400" b="1" dirty="0">
                <a:effectLst/>
                <a:latin typeface="Times New Roman" panose="02020603050405020304" pitchFamily="18" charset="0"/>
                <a:cs typeface="Times New Roman" panose="02020603050405020304" pitchFamily="18" charset="0"/>
              </a:rPr>
              <a:t> </a:t>
            </a:r>
            <a:r>
              <a:rPr lang="el-GR" sz="2400" b="1"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Με τον τρόπο αυτόν αμφισβητείται η κυρίαρχη αντίληψη της ταύτισης των ανθρώπων στο σύνολό τους με το ένα από τα  φύλα, αλλά και η αποδοχή, έστω και ακούσια, της απουσίας των γυναικών ως υποκειμένων ή </a:t>
            </a:r>
            <a:r>
              <a:rPr lang="el-GR" sz="2400" b="1"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εκτελέστριών</a:t>
            </a:r>
            <a:r>
              <a:rPr lang="el-GR" sz="2400" b="1"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της έρευνας</a:t>
            </a:r>
            <a:endParaRPr lang="el-GR" sz="2400" b="1" i="1" dirty="0">
              <a:effectLst/>
              <a:latin typeface="Times New Roman" panose="02020603050405020304" pitchFamily="18" charset="0"/>
              <a:ea typeface="Calibri" panose="020F0502020204030204" pitchFamily="34" charset="0"/>
              <a:cs typeface="Times New Roman" panose="02020603050405020304" pitchFamily="18" charset="0"/>
            </a:endParaRPr>
          </a:p>
          <a:p>
            <a:endParaRPr lang="el-GR" dirty="0"/>
          </a:p>
        </p:txBody>
      </p:sp>
    </p:spTree>
    <p:extLst>
      <p:ext uri="{BB962C8B-B14F-4D97-AF65-F5344CB8AC3E}">
        <p14:creationId xmlns:p14="http://schemas.microsoft.com/office/powerpoint/2010/main" val="11249399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B033FD7-86BD-4BDB-6B5B-853D82A0654B}"/>
              </a:ext>
            </a:extLst>
          </p:cNvPr>
          <p:cNvSpPr>
            <a:spLocks noGrp="1"/>
          </p:cNvSpPr>
          <p:nvPr>
            <p:ph type="title"/>
          </p:nvPr>
        </p:nvSpPr>
        <p:spPr/>
        <p:txBody>
          <a:bodyPr/>
          <a:lstStyle/>
          <a:p>
            <a:endParaRPr lang="el-GR"/>
          </a:p>
        </p:txBody>
      </p:sp>
      <p:sp>
        <p:nvSpPr>
          <p:cNvPr id="3" name="Θέση περιεχομένου 2">
            <a:extLst>
              <a:ext uri="{FF2B5EF4-FFF2-40B4-BE49-F238E27FC236}">
                <a16:creationId xmlns:a16="http://schemas.microsoft.com/office/drawing/2014/main" id="{982EAFA5-1998-3587-3539-A07DA5A16BF2}"/>
              </a:ext>
            </a:extLst>
          </p:cNvPr>
          <p:cNvSpPr>
            <a:spLocks noGrp="1"/>
          </p:cNvSpPr>
          <p:nvPr>
            <p:ph idx="1"/>
          </p:nvPr>
        </p:nvSpPr>
        <p:spPr>
          <a:xfrm>
            <a:off x="393405" y="372140"/>
            <a:ext cx="11419367" cy="6103088"/>
          </a:xfrm>
          <a:solidFill>
            <a:schemeClr val="accent5">
              <a:lumMod val="60000"/>
              <a:lumOff val="40000"/>
            </a:schemeClr>
          </a:solidFill>
        </p:spPr>
        <p:txBody>
          <a:bodyPr>
            <a:normAutofit/>
          </a:bodyPr>
          <a:lstStyle/>
          <a:p>
            <a:pPr algn="just">
              <a:lnSpc>
                <a:spcPct val="150000"/>
              </a:lnSpc>
            </a:pPr>
            <a:r>
              <a:rPr lang="el-GR" sz="2400" b="1" dirty="0">
                <a:solidFill>
                  <a:srgbClr val="000000"/>
                </a:solidFill>
                <a:latin typeface="Times New Roman" panose="02020603050405020304" pitchFamily="18" charset="0"/>
                <a:ea typeface="Times New Roman" panose="02020603050405020304" pitchFamily="18" charset="0"/>
              </a:rPr>
              <a:t>Ο</a:t>
            </a:r>
            <a:r>
              <a:rPr lang="el-GR" sz="2400" b="1" dirty="0">
                <a:solidFill>
                  <a:srgbClr val="000000"/>
                </a:solidFill>
                <a:effectLst/>
                <a:latin typeface="Times New Roman" panose="02020603050405020304" pitchFamily="18" charset="0"/>
                <a:ea typeface="Times New Roman" panose="02020603050405020304" pitchFamily="18" charset="0"/>
              </a:rPr>
              <a:t> λαϊκός πολιτισμός καθορίζεται από το στοιχείο της ετερογένειας, αλλά και των εσωτερικών διχοτομιών και των ιεραρχιών που συντελούνται στους κόλπους του (</a:t>
            </a:r>
            <a:r>
              <a:rPr lang="el-GR" sz="2400" b="1" dirty="0" err="1">
                <a:solidFill>
                  <a:srgbClr val="000000"/>
                </a:solidFill>
                <a:effectLst/>
                <a:latin typeface="Times New Roman" panose="02020603050405020304" pitchFamily="18" charset="0"/>
                <a:ea typeface="Times New Roman" panose="02020603050405020304" pitchFamily="18" charset="0"/>
              </a:rPr>
              <a:t>έμφυλες</a:t>
            </a:r>
            <a:r>
              <a:rPr lang="el-GR" sz="2400" b="1" dirty="0">
                <a:solidFill>
                  <a:srgbClr val="000000"/>
                </a:solidFill>
                <a:effectLst/>
                <a:latin typeface="Times New Roman" panose="02020603050405020304" pitchFamily="18" charset="0"/>
                <a:ea typeface="Times New Roman" panose="02020603050405020304" pitchFamily="18" charset="0"/>
              </a:rPr>
              <a:t>, οικονομικές, ηλικιακές κ.λπ.). </a:t>
            </a:r>
          </a:p>
          <a:p>
            <a:pPr algn="just">
              <a:lnSpc>
                <a:spcPct val="150000"/>
              </a:lnSpc>
              <a:buFont typeface="Wingdings" panose="05000000000000000000" pitchFamily="2" charset="2"/>
              <a:buChar char="v"/>
            </a:pPr>
            <a:r>
              <a:rPr lang="el-GR" sz="2400" b="1" dirty="0">
                <a:solidFill>
                  <a:srgbClr val="000000"/>
                </a:solidFill>
                <a:effectLst/>
                <a:latin typeface="Times New Roman" panose="02020603050405020304" pitchFamily="18" charset="0"/>
                <a:ea typeface="Times New Roman" panose="02020603050405020304" pitchFamily="18" charset="0"/>
              </a:rPr>
              <a:t>Έχει δομηθεί από το κυρίαρχο φύλο  </a:t>
            </a:r>
          </a:p>
          <a:p>
            <a:pPr algn="just">
              <a:lnSpc>
                <a:spcPct val="150000"/>
              </a:lnSpc>
              <a:buFont typeface="Wingdings" panose="05000000000000000000" pitchFamily="2" charset="2"/>
              <a:buChar char="v"/>
            </a:pPr>
            <a:r>
              <a:rPr lang="el-GR" sz="2400" b="1" dirty="0">
                <a:solidFill>
                  <a:srgbClr val="000000"/>
                </a:solidFill>
                <a:effectLst/>
                <a:latin typeface="Times New Roman" panose="02020603050405020304" pitchFamily="18" charset="0"/>
                <a:ea typeface="Times New Roman" panose="02020603050405020304" pitchFamily="18" charset="0"/>
              </a:rPr>
              <a:t>βασική του έκφραση σε ιδεολογικό επίπεδο αποτελεί τόσο η θέσπιση του </a:t>
            </a:r>
            <a:r>
              <a:rPr lang="el-GR" sz="2400" b="1" dirty="0" err="1">
                <a:solidFill>
                  <a:srgbClr val="000000"/>
                </a:solidFill>
                <a:effectLst/>
                <a:latin typeface="Times New Roman" panose="02020603050405020304" pitchFamily="18" charset="0"/>
                <a:ea typeface="Times New Roman" panose="02020603050405020304" pitchFamily="18" charset="0"/>
              </a:rPr>
              <a:t>έμφυλου</a:t>
            </a:r>
            <a:r>
              <a:rPr lang="el-GR" sz="2400" b="1" dirty="0">
                <a:solidFill>
                  <a:srgbClr val="000000"/>
                </a:solidFill>
                <a:effectLst/>
                <a:latin typeface="Times New Roman" panose="02020603050405020304" pitchFamily="18" charset="0"/>
                <a:ea typeface="Times New Roman" panose="02020603050405020304" pitchFamily="18" charset="0"/>
              </a:rPr>
              <a:t>  ορίου, που διαιρεί κατά  φύλο την κοινοτική κλίμακα αξιών και συμπεριφορών, όσο και το περιεχόμενο του λόγου που αναπτύσσεται στο πλαίσιό του.  </a:t>
            </a:r>
          </a:p>
          <a:p>
            <a:pPr marL="0" indent="0" algn="just">
              <a:lnSpc>
                <a:spcPct val="150000"/>
              </a:lnSpc>
              <a:buNone/>
            </a:pPr>
            <a:r>
              <a:rPr lang="el-GR" sz="2400" b="1" i="1" dirty="0">
                <a:solidFill>
                  <a:srgbClr val="000000"/>
                </a:solidFill>
                <a:effectLst/>
                <a:latin typeface="Times New Roman" panose="02020603050405020304" pitchFamily="18" charset="0"/>
                <a:ea typeface="Times New Roman" panose="02020603050405020304" pitchFamily="18" charset="0"/>
              </a:rPr>
              <a:t>Ωστόσο, οι γυναίκες και στο συγκεκριμένο πεδίο δεν αποτελούν ολότητα, η οποία προκύπτει από την κοινή θηλυκή τους ιδιότητα (όπως και οι άνδρες άλλωστε).</a:t>
            </a:r>
            <a:endParaRPr lang="el-GR" sz="2400" b="1" i="1" dirty="0"/>
          </a:p>
        </p:txBody>
      </p:sp>
    </p:spTree>
    <p:extLst>
      <p:ext uri="{BB962C8B-B14F-4D97-AF65-F5344CB8AC3E}">
        <p14:creationId xmlns:p14="http://schemas.microsoft.com/office/powerpoint/2010/main" val="203484398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2885D02-AA85-C40E-2A9A-71A627729800}"/>
              </a:ext>
            </a:extLst>
          </p:cNvPr>
          <p:cNvSpPr>
            <a:spLocks noGrp="1"/>
          </p:cNvSpPr>
          <p:nvPr>
            <p:ph type="title"/>
          </p:nvPr>
        </p:nvSpPr>
        <p:spPr/>
        <p:txBody>
          <a:bodyPr/>
          <a:lstStyle/>
          <a:p>
            <a:endParaRPr lang="el-GR"/>
          </a:p>
        </p:txBody>
      </p:sp>
      <p:sp>
        <p:nvSpPr>
          <p:cNvPr id="3" name="Θέση περιεχομένου 2">
            <a:extLst>
              <a:ext uri="{FF2B5EF4-FFF2-40B4-BE49-F238E27FC236}">
                <a16:creationId xmlns:a16="http://schemas.microsoft.com/office/drawing/2014/main" id="{7BB74170-A9A2-4FBB-F9E5-2F46D5799A52}"/>
              </a:ext>
            </a:extLst>
          </p:cNvPr>
          <p:cNvSpPr>
            <a:spLocks noGrp="1"/>
          </p:cNvSpPr>
          <p:nvPr>
            <p:ph idx="1"/>
          </p:nvPr>
        </p:nvSpPr>
        <p:spPr>
          <a:xfrm>
            <a:off x="338470" y="382773"/>
            <a:ext cx="11548730" cy="6332364"/>
          </a:xfrm>
          <a:solidFill>
            <a:schemeClr val="accent5">
              <a:lumMod val="60000"/>
              <a:lumOff val="40000"/>
            </a:schemeClr>
          </a:solidFill>
        </p:spPr>
        <p:txBody>
          <a:bodyPr/>
          <a:lstStyle/>
          <a:p>
            <a:endParaRPr lang="en-US" sz="1800" dirty="0">
              <a:solidFill>
                <a:srgbClr val="000000"/>
              </a:solidFill>
              <a:effectLst/>
              <a:highlight>
                <a:srgbClr val="FFFF00"/>
              </a:highlight>
              <a:latin typeface="Times New Roman" panose="02020603050405020304" pitchFamily="18" charset="0"/>
              <a:ea typeface="Times New Roman" panose="02020603050405020304" pitchFamily="18" charset="0"/>
            </a:endParaRPr>
          </a:p>
          <a:p>
            <a:endParaRPr lang="en-US" sz="1800" dirty="0">
              <a:solidFill>
                <a:srgbClr val="000000"/>
              </a:solidFill>
              <a:highlight>
                <a:srgbClr val="FFFF00"/>
              </a:highlight>
              <a:latin typeface="Times New Roman" panose="02020603050405020304" pitchFamily="18" charset="0"/>
              <a:ea typeface="Times New Roman" panose="02020603050405020304" pitchFamily="18" charset="0"/>
            </a:endParaRPr>
          </a:p>
          <a:p>
            <a:pPr algn="just">
              <a:lnSpc>
                <a:spcPct val="150000"/>
              </a:lnSpc>
            </a:pPr>
            <a:r>
              <a:rPr lang="el-GR" sz="2400" b="1" dirty="0">
                <a:solidFill>
                  <a:srgbClr val="000000"/>
                </a:solidFill>
                <a:effectLst/>
                <a:latin typeface="Times New Roman" panose="02020603050405020304" pitchFamily="18" charset="0"/>
                <a:ea typeface="Times New Roman" panose="02020603050405020304" pitchFamily="18" charset="0"/>
              </a:rPr>
              <a:t>Καθώς η φεμινιστική σκέψη εστιάζει κατεξοχήν στις σχέσεις που υφίστανται ανάμεσα στα φύλα, κρίνεται ως εντελώς απαραίτητη η ταυτόχρονη μελέτη, κοινωνική και πολιτισμική, και των ανδρών στη διερεύνηση του λαϊκού πολιτισμού και της παράδοσης, ενώ το ίδιο απαραίτητος κρίνεται και ένας ορισμός της </a:t>
            </a:r>
            <a:r>
              <a:rPr lang="el-GR" sz="2400" b="1" dirty="0" err="1">
                <a:solidFill>
                  <a:srgbClr val="000000"/>
                </a:solidFill>
                <a:effectLst/>
                <a:latin typeface="Times New Roman" panose="02020603050405020304" pitchFamily="18" charset="0"/>
                <a:ea typeface="Times New Roman" panose="02020603050405020304" pitchFamily="18" charset="0"/>
              </a:rPr>
              <a:t>έμφυλης</a:t>
            </a:r>
            <a:r>
              <a:rPr lang="el-GR" sz="2400" b="1" dirty="0">
                <a:solidFill>
                  <a:srgbClr val="000000"/>
                </a:solidFill>
                <a:effectLst/>
                <a:latin typeface="Times New Roman" panose="02020603050405020304" pitchFamily="18" charset="0"/>
                <a:ea typeface="Times New Roman" panose="02020603050405020304" pitchFamily="18" charset="0"/>
              </a:rPr>
              <a:t> διαφοράς και των ρυθμίσεων που την περιβάλλουν στο πλαίσιό του.</a:t>
            </a:r>
            <a:endParaRPr lang="el-GR" sz="2400" b="1" dirty="0"/>
          </a:p>
        </p:txBody>
      </p:sp>
    </p:spTree>
    <p:extLst>
      <p:ext uri="{BB962C8B-B14F-4D97-AF65-F5344CB8AC3E}">
        <p14:creationId xmlns:p14="http://schemas.microsoft.com/office/powerpoint/2010/main" val="262427904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39061A63-7DBD-34FD-330C-9191A049BE59}"/>
              </a:ext>
            </a:extLst>
          </p:cNvPr>
          <p:cNvSpPr>
            <a:spLocks noGrp="1"/>
          </p:cNvSpPr>
          <p:nvPr>
            <p:ph type="title"/>
          </p:nvPr>
        </p:nvSpPr>
        <p:spPr/>
        <p:txBody>
          <a:bodyPr/>
          <a:lstStyle/>
          <a:p>
            <a:endParaRPr lang="el-GR"/>
          </a:p>
        </p:txBody>
      </p:sp>
      <p:sp>
        <p:nvSpPr>
          <p:cNvPr id="3" name="Θέση περιεχομένου 2">
            <a:extLst>
              <a:ext uri="{FF2B5EF4-FFF2-40B4-BE49-F238E27FC236}">
                <a16:creationId xmlns:a16="http://schemas.microsoft.com/office/drawing/2014/main" id="{4B483B08-01E3-960A-AB80-C3616DBDE73B}"/>
              </a:ext>
            </a:extLst>
          </p:cNvPr>
          <p:cNvSpPr>
            <a:spLocks noGrp="1"/>
          </p:cNvSpPr>
          <p:nvPr>
            <p:ph idx="1"/>
          </p:nvPr>
        </p:nvSpPr>
        <p:spPr>
          <a:xfrm>
            <a:off x="297712" y="393405"/>
            <a:ext cx="11557590" cy="6220046"/>
          </a:xfrm>
          <a:solidFill>
            <a:schemeClr val="accent5">
              <a:lumMod val="60000"/>
              <a:lumOff val="40000"/>
            </a:schemeClr>
          </a:solidFill>
        </p:spPr>
        <p:txBody>
          <a:bodyPr/>
          <a:lstStyle/>
          <a:p>
            <a:endParaRPr lang="en-US" sz="1800" dirty="0">
              <a:solidFill>
                <a:srgbClr val="000000"/>
              </a:solidFill>
              <a:effectLst/>
              <a:highlight>
                <a:srgbClr val="FFFF00"/>
              </a:highlight>
              <a:latin typeface="Calibri" panose="020F0502020204030204" pitchFamily="34" charset="0"/>
              <a:ea typeface="Calibri" panose="020F0502020204030204" pitchFamily="34" charset="0"/>
              <a:cs typeface="Times New Roman" panose="02020603050405020304" pitchFamily="18" charset="0"/>
            </a:endParaRPr>
          </a:p>
          <a:p>
            <a:endParaRPr lang="en-US" sz="1800" dirty="0">
              <a:solidFill>
                <a:srgbClr val="000000"/>
              </a:solidFill>
              <a:highlight>
                <a:srgbClr val="FFFF00"/>
              </a:highlight>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pPr>
            <a:r>
              <a:rPr lang="el-GR" sz="2400" b="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Η αντίληψη του φύλου ως πολιτισμικής κατασκευής επέτρεψε στις λαογράφους να κατανοήσουν ότι οι </a:t>
            </a:r>
            <a:r>
              <a:rPr lang="el-GR" sz="2400" b="1"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έμφυλοι</a:t>
            </a:r>
            <a:r>
              <a:rPr lang="el-GR" sz="2400" b="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ρόλοι ή/και οι </a:t>
            </a:r>
            <a:r>
              <a:rPr lang="el-GR" sz="2400" b="1"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έμφυλες</a:t>
            </a:r>
            <a:r>
              <a:rPr lang="el-GR" sz="2400" b="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ταυτότητες αποτελούν παραδοσιακές μορφές εκφραστικής επικοινωνίας, αποτελούν δηλαδή κοινωνικές, αισθητικές κ.ά. ολοκληρώσεις, γεγονός που τις τοποθετεί στο κέντρο του λαογραφικού ενδιαφέροντος. </a:t>
            </a:r>
            <a:endParaRPr lang="en-US" sz="2400" b="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50000"/>
              </a:lnSpc>
            </a:pPr>
            <a:r>
              <a:rPr lang="el-GR" sz="2400" b="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b="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O</a:t>
            </a:r>
            <a:r>
              <a:rPr lang="el-GR" sz="2400" b="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ι ομάδες του χαρακτηρίζονται από το φύλο, όπως και από τον σεξουαλικό τους προσανατολισμό θεωρούνται σημαντικές λαϊκές ομάδες όσον αφορά στη φιλοσοφία, τις συνήθειες, τις πρακτικές, τους τρόπους </a:t>
            </a:r>
            <a:r>
              <a:rPr lang="el-GR" sz="2400" b="1"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ενδοομαδικής</a:t>
            </a:r>
            <a:r>
              <a:rPr lang="el-GR" sz="2400" b="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ή και </a:t>
            </a:r>
            <a:r>
              <a:rPr lang="el-GR" sz="2400" b="1"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έξωομαδικής</a:t>
            </a:r>
            <a:r>
              <a:rPr lang="el-GR" sz="2400" b="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επικοινωνίας τους κ.λπ.</a:t>
            </a:r>
            <a:endParaRPr lang="el-GR" sz="24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32202135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48B9D42-3418-22CA-F286-D1EFBB7B8524}"/>
              </a:ext>
            </a:extLst>
          </p:cNvPr>
          <p:cNvSpPr>
            <a:spLocks noGrp="1"/>
          </p:cNvSpPr>
          <p:nvPr>
            <p:ph type="title"/>
          </p:nvPr>
        </p:nvSpPr>
        <p:spPr/>
        <p:txBody>
          <a:bodyPr/>
          <a:lstStyle/>
          <a:p>
            <a:endParaRPr lang="el-GR"/>
          </a:p>
        </p:txBody>
      </p:sp>
      <p:sp>
        <p:nvSpPr>
          <p:cNvPr id="3" name="Θέση περιεχομένου 2">
            <a:extLst>
              <a:ext uri="{FF2B5EF4-FFF2-40B4-BE49-F238E27FC236}">
                <a16:creationId xmlns:a16="http://schemas.microsoft.com/office/drawing/2014/main" id="{3FA83DBE-7135-425E-C8B0-15A104868E99}"/>
              </a:ext>
            </a:extLst>
          </p:cNvPr>
          <p:cNvSpPr>
            <a:spLocks noGrp="1"/>
          </p:cNvSpPr>
          <p:nvPr>
            <p:ph idx="1"/>
          </p:nvPr>
        </p:nvSpPr>
        <p:spPr>
          <a:xfrm>
            <a:off x="372140" y="1"/>
            <a:ext cx="11472530" cy="6517757"/>
          </a:xfrm>
          <a:solidFill>
            <a:schemeClr val="accent5">
              <a:lumMod val="60000"/>
              <a:lumOff val="40000"/>
            </a:schemeClr>
          </a:solidFill>
        </p:spPr>
        <p:txBody>
          <a:bodyPr>
            <a:normAutofit/>
          </a:bodyPr>
          <a:lstStyle/>
          <a:p>
            <a:pPr marL="0" indent="0" algn="just">
              <a:lnSpc>
                <a:spcPct val="150000"/>
              </a:lnSpc>
              <a:buNone/>
            </a:pPr>
            <a:r>
              <a:rPr lang="el-GR" sz="2400" b="1" dirty="0">
                <a:solidFill>
                  <a:srgbClr val="000000"/>
                </a:solidFill>
                <a:effectLst/>
                <a:latin typeface="Times New Roman" panose="02020603050405020304" pitchFamily="18" charset="0"/>
                <a:ea typeface="Times New Roman" panose="02020603050405020304" pitchFamily="18" charset="0"/>
              </a:rPr>
              <a:t>Αντιτιθέμενη στη βαθιά πατριαρχική ιδέα της κατωτερότητας του ιδιωτικού χώρου σε σχέση με τον δημόσιο, η συγκεκριμένη έρευνα αποκαλύπτει τις ιδιαίτερες μορφές γυναικείας δύναμης που συνδέονται με τον ιδιωτικό χώρο και  απαξιώθηκαν από την επίσημη έρευνα, αλλά και τον τρόπο που ο γυναικείος κόσμος του λαϊκού πολιτισμού απηχεί τις σοβαρές ανησυχίες της συλλογικής ζωής. </a:t>
            </a:r>
            <a:endParaRPr lang="en-US" sz="2400" b="1" dirty="0">
              <a:solidFill>
                <a:srgbClr val="000000"/>
              </a:solidFill>
              <a:effectLst/>
              <a:latin typeface="Times New Roman" panose="02020603050405020304" pitchFamily="18" charset="0"/>
              <a:ea typeface="Times New Roman" panose="02020603050405020304" pitchFamily="18" charset="0"/>
            </a:endParaRPr>
          </a:p>
          <a:p>
            <a:pPr marL="0" indent="0" algn="just">
              <a:lnSpc>
                <a:spcPct val="150000"/>
              </a:lnSpc>
              <a:buNone/>
            </a:pPr>
            <a:r>
              <a:rPr lang="el-GR" sz="2400" b="1" dirty="0">
                <a:solidFill>
                  <a:srgbClr val="000000"/>
                </a:solidFill>
                <a:effectLst/>
                <a:latin typeface="Times New Roman" panose="02020603050405020304" pitchFamily="18" charset="0"/>
                <a:ea typeface="Times New Roman" panose="02020603050405020304" pitchFamily="18" charset="0"/>
              </a:rPr>
              <a:t>Προχωρά, ωστόσο, παραπέρα, επισημαίνοντας την παρουσία των γυναικών και στη δημόσια σφαίρα της ζωής- πολλαπλά συσκοτισμένης ως τις μέρες μας- και εστιάζει στα υλικά στοιχεία που δημιουργούν και τα οποία αναδεικνύονται σε σύμβολα κοινής πολιτισμικής ταυτότητας και κοινωνικής συνοχής, ενώ, μεταξύ  άλλων, επισημαίνει τρόπους αντίστασης των γυναικών στην πατριαρχική τάξη πραγμάτων, όπου μάλιστα το χιούμορ παίζει σημαντικό ρόλο.</a:t>
            </a:r>
            <a:endParaRPr lang="el-GR" sz="2400" b="1" dirty="0">
              <a:effectLst/>
              <a:latin typeface="Times New Roman" panose="02020603050405020304" pitchFamily="18" charset="0"/>
              <a:ea typeface="Times New Roman" panose="02020603050405020304" pitchFamily="18" charset="0"/>
            </a:endParaRPr>
          </a:p>
          <a:p>
            <a:endParaRPr lang="el-GR" dirty="0"/>
          </a:p>
        </p:txBody>
      </p:sp>
    </p:spTree>
    <p:extLst>
      <p:ext uri="{BB962C8B-B14F-4D97-AF65-F5344CB8AC3E}">
        <p14:creationId xmlns:p14="http://schemas.microsoft.com/office/powerpoint/2010/main" val="42068861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21939D2-7D35-7440-0960-D49826AA4F25}"/>
              </a:ext>
            </a:extLst>
          </p:cNvPr>
          <p:cNvSpPr>
            <a:spLocks noGrp="1"/>
          </p:cNvSpPr>
          <p:nvPr>
            <p:ph type="title"/>
          </p:nvPr>
        </p:nvSpPr>
        <p:spPr/>
        <p:txBody>
          <a:bodyPr/>
          <a:lstStyle/>
          <a:p>
            <a:endParaRPr lang="el-GR"/>
          </a:p>
        </p:txBody>
      </p:sp>
      <p:sp>
        <p:nvSpPr>
          <p:cNvPr id="3" name="Θέση περιεχομένου 2">
            <a:extLst>
              <a:ext uri="{FF2B5EF4-FFF2-40B4-BE49-F238E27FC236}">
                <a16:creationId xmlns:a16="http://schemas.microsoft.com/office/drawing/2014/main" id="{37708E54-6163-B6B6-DA47-0657571CFE57}"/>
              </a:ext>
            </a:extLst>
          </p:cNvPr>
          <p:cNvSpPr>
            <a:spLocks noGrp="1"/>
          </p:cNvSpPr>
          <p:nvPr>
            <p:ph idx="1"/>
          </p:nvPr>
        </p:nvSpPr>
        <p:spPr>
          <a:xfrm>
            <a:off x="372140" y="393405"/>
            <a:ext cx="11483162" cy="6113721"/>
          </a:xfrm>
          <a:solidFill>
            <a:schemeClr val="accent5">
              <a:lumMod val="60000"/>
              <a:lumOff val="40000"/>
            </a:schemeClr>
          </a:solidFill>
        </p:spPr>
        <p:txBody>
          <a:bodyPr>
            <a:normAutofit fontScale="25000" lnSpcReduction="20000"/>
          </a:bodyPr>
          <a:lstStyle/>
          <a:p>
            <a:endParaRPr lang="el-GR" sz="1800" dirty="0">
              <a:solidFill>
                <a:srgbClr val="000000"/>
              </a:solidFill>
              <a:effectLst/>
              <a:highlight>
                <a:srgbClr val="FFFF00"/>
              </a:highlight>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pPr>
            <a:r>
              <a:rPr lang="el-GR" sz="7200" b="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Οι </a:t>
            </a:r>
            <a:r>
              <a:rPr lang="el-GR" sz="7200" b="1"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έμφυλες</a:t>
            </a:r>
            <a:r>
              <a:rPr lang="el-GR" sz="7200" b="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λαογραφικές </a:t>
            </a:r>
            <a:r>
              <a:rPr lang="el-GR" sz="7200" b="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έρευνες και στην Ελλάδα στηρίχτηκαν εν πολλοίς στη διπλή ιδιότητα των ερευνητριών ως λαογράφων και ως γυναικών. Πέτυχαν να αποδείξουν ότι η εστίαση στις ζωές των γυναικών των παραδοσιακών κοινοτήτων και των λαϊκών ομάδων είχε ως συνέπεια και τον επαναπροσδιορισμό της ζωής των ανδρών, ενώ κατάφεραν να αποδείξουν, ακόμα, πώς τα υποδείγματα και της λαογραφικής θεωρίας στη χώρα μας εκφράζουν την κυρίαρχη ιδεολογία και τις πολιτιστικές συνθήκες εντός των οποίων διαμορφώνονται.</a:t>
            </a:r>
            <a:endParaRPr lang="en-US" sz="7200" b="1" dirty="0">
              <a:solidFill>
                <a:srgbClr val="000000"/>
              </a:solidFill>
              <a:latin typeface="Times New Roman" panose="02020603050405020304" pitchFamily="18" charset="0"/>
              <a:cs typeface="Times New Roman" panose="02020603050405020304" pitchFamily="18" charset="0"/>
            </a:endParaRPr>
          </a:p>
          <a:p>
            <a:pPr marL="0" indent="0" algn="just">
              <a:lnSpc>
                <a:spcPct val="150000"/>
              </a:lnSpc>
              <a:buNone/>
            </a:pPr>
            <a:r>
              <a:rPr lang="el-GR" sz="7200" b="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Σ</a:t>
            </a:r>
            <a:r>
              <a:rPr lang="el-GR" sz="7200" b="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υγκλίνουν σε σημαντικούς παράγοντες, όπως: </a:t>
            </a:r>
          </a:p>
          <a:p>
            <a:pPr algn="just">
              <a:lnSpc>
                <a:spcPct val="150000"/>
              </a:lnSpc>
              <a:buFont typeface="Wingdings" panose="05000000000000000000" pitchFamily="2" charset="2"/>
              <a:buChar char="Ø"/>
            </a:pPr>
            <a:r>
              <a:rPr lang="el-GR" sz="7200" b="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η αναγνώριση της </a:t>
            </a:r>
            <a:r>
              <a:rPr lang="el-GR" sz="7200" b="1"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έμφυλης</a:t>
            </a:r>
            <a:r>
              <a:rPr lang="el-GR" sz="7200" b="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διαφορετικότητας,</a:t>
            </a:r>
          </a:p>
          <a:p>
            <a:pPr algn="just">
              <a:lnSpc>
                <a:spcPct val="150000"/>
              </a:lnSpc>
              <a:buFont typeface="Wingdings" panose="05000000000000000000" pitchFamily="2" charset="2"/>
              <a:buChar char="Ø"/>
            </a:pPr>
            <a:r>
              <a:rPr lang="el-GR" sz="7200" b="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η αναγκαιότητα και η σπουδαιότητα μιας λαογραφικής έρευνας που εστιάζει στις γυναίκες υπό τη δική τους οπτική, </a:t>
            </a:r>
          </a:p>
          <a:p>
            <a:pPr algn="just">
              <a:lnSpc>
                <a:spcPct val="150000"/>
              </a:lnSpc>
              <a:buFont typeface="Wingdings" panose="05000000000000000000" pitchFamily="2" charset="2"/>
              <a:buChar char="Ø"/>
            </a:pPr>
            <a:r>
              <a:rPr lang="el-GR" sz="7200" b="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η έναρξη της έρευνας με  τη σε βάθος μελέτη της κοινωνικής θέσης των γυναικών και της κυρίαρχης </a:t>
            </a:r>
            <a:r>
              <a:rPr lang="el-GR" sz="7200" b="1"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έμφυλης</a:t>
            </a:r>
            <a:r>
              <a:rPr lang="el-GR" sz="7200" b="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κουλτούρας της κοινότητας ή της ομάδας, </a:t>
            </a:r>
          </a:p>
          <a:p>
            <a:pPr algn="just">
              <a:lnSpc>
                <a:spcPct val="150000"/>
              </a:lnSpc>
              <a:buFont typeface="Wingdings" panose="05000000000000000000" pitchFamily="2" charset="2"/>
              <a:buChar char="Ø"/>
            </a:pPr>
            <a:r>
              <a:rPr lang="el-GR" sz="7200" b="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η διερεύνηση εκείνων των παραγόντων που εξηγούν την κατωτερότητα και την υποταγή των γυναικών, </a:t>
            </a:r>
          </a:p>
          <a:p>
            <a:pPr algn="just">
              <a:lnSpc>
                <a:spcPct val="150000"/>
              </a:lnSpc>
              <a:buFont typeface="Wingdings" panose="05000000000000000000" pitchFamily="2" charset="2"/>
              <a:buChar char="Ø"/>
            </a:pPr>
            <a:r>
              <a:rPr lang="el-GR" sz="7200" b="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η κριτική αξιολόγηση των δεδομένων από τη σκοπιά του φύλου κ.λπ. </a:t>
            </a:r>
            <a:endParaRPr lang="el-GR" sz="72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86602918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B9E1289-DFED-31E4-5E36-ACB41F3E7A85}"/>
              </a:ext>
            </a:extLst>
          </p:cNvPr>
          <p:cNvSpPr>
            <a:spLocks noGrp="1"/>
          </p:cNvSpPr>
          <p:nvPr>
            <p:ph type="title"/>
          </p:nvPr>
        </p:nvSpPr>
        <p:spPr/>
        <p:txBody>
          <a:bodyPr/>
          <a:lstStyle/>
          <a:p>
            <a:endParaRPr lang="el-GR"/>
          </a:p>
        </p:txBody>
      </p:sp>
      <p:sp>
        <p:nvSpPr>
          <p:cNvPr id="3" name="Θέση περιεχομένου 2">
            <a:extLst>
              <a:ext uri="{FF2B5EF4-FFF2-40B4-BE49-F238E27FC236}">
                <a16:creationId xmlns:a16="http://schemas.microsoft.com/office/drawing/2014/main" id="{8100ED83-5B88-5C0C-96FF-B03506A211C9}"/>
              </a:ext>
            </a:extLst>
          </p:cNvPr>
          <p:cNvSpPr>
            <a:spLocks noGrp="1"/>
          </p:cNvSpPr>
          <p:nvPr>
            <p:ph idx="1"/>
          </p:nvPr>
        </p:nvSpPr>
        <p:spPr>
          <a:xfrm>
            <a:off x="372141" y="372140"/>
            <a:ext cx="11451264" cy="6145618"/>
          </a:xfrm>
          <a:solidFill>
            <a:schemeClr val="accent5">
              <a:lumMod val="60000"/>
              <a:lumOff val="40000"/>
            </a:schemeClr>
          </a:solidFill>
        </p:spPr>
        <p:txBody>
          <a:bodyPr/>
          <a:lstStyle/>
          <a:p>
            <a:endParaRPr lang="el-GR" dirty="0"/>
          </a:p>
          <a:p>
            <a:endParaRPr lang="el-GR" dirty="0"/>
          </a:p>
          <a:p>
            <a:r>
              <a:rPr lang="el-GR" sz="2400" b="1" dirty="0">
                <a:latin typeface="Times New Roman" panose="02020603050405020304" pitchFamily="18" charset="0"/>
                <a:cs typeface="Times New Roman" panose="02020603050405020304" pitchFamily="18" charset="0"/>
              </a:rPr>
              <a:t>Τα νέα δεδομένα: Η Ψηφιακή (διαδικτυακή) Λαογραφία των Φύλων</a:t>
            </a:r>
          </a:p>
          <a:p>
            <a:endParaRPr lang="el-GR" sz="2400" b="1" dirty="0">
              <a:latin typeface="Times New Roman" panose="02020603050405020304" pitchFamily="18" charset="0"/>
              <a:cs typeface="Times New Roman" panose="02020603050405020304" pitchFamily="18" charset="0"/>
            </a:endParaRPr>
          </a:p>
          <a:p>
            <a:pPr algn="just">
              <a:lnSpc>
                <a:spcPct val="150000"/>
              </a:lnSpc>
            </a:pPr>
            <a:r>
              <a:rPr lang="el-GR" sz="2400" b="1" dirty="0">
                <a:solidFill>
                  <a:srgbClr val="000000"/>
                </a:solidFill>
                <a:effectLst/>
                <a:latin typeface="Times New Roman" panose="02020603050405020304" pitchFamily="18" charset="0"/>
                <a:ea typeface="Calibri" panose="020F0502020204030204" pitchFamily="34" charset="0"/>
              </a:rPr>
              <a:t>Η διαδικτυακή Λαογραφία διερευνά τους λαϊκούς ψηφιακούς πολιτισμούς. Έτσι, στην εποχή της </a:t>
            </a:r>
            <a:r>
              <a:rPr lang="el-GR" sz="2400" b="1" dirty="0" err="1">
                <a:solidFill>
                  <a:srgbClr val="000000"/>
                </a:solidFill>
                <a:effectLst/>
                <a:latin typeface="Times New Roman" panose="02020603050405020304" pitchFamily="18" charset="0"/>
                <a:ea typeface="Calibri" panose="020F0502020204030204" pitchFamily="34" charset="0"/>
              </a:rPr>
              <a:t>μεταμοντερνικότητας</a:t>
            </a:r>
            <a:r>
              <a:rPr lang="el-GR" sz="2400" b="1" dirty="0">
                <a:solidFill>
                  <a:srgbClr val="000000"/>
                </a:solidFill>
                <a:effectLst/>
                <a:latin typeface="Times New Roman" panose="02020603050405020304" pitchFamily="18" charset="0"/>
                <a:ea typeface="Calibri" panose="020F0502020204030204" pitchFamily="34" charset="0"/>
              </a:rPr>
              <a:t>, που είναι  αδιανόητη χωρίς την τεχνολογία και την πληροφορική, η επιστήμη της Λαογραφίας </a:t>
            </a:r>
            <a:r>
              <a:rPr lang="el-GR" sz="2400" b="1" dirty="0" err="1">
                <a:solidFill>
                  <a:srgbClr val="000000"/>
                </a:solidFill>
                <a:effectLst/>
                <a:latin typeface="Times New Roman" panose="02020603050405020304" pitchFamily="18" charset="0"/>
                <a:ea typeface="Calibri" panose="020F0502020204030204" pitchFamily="34" charset="0"/>
              </a:rPr>
              <a:t>επαναπαπροσδιορίζει</a:t>
            </a:r>
            <a:r>
              <a:rPr lang="el-GR" sz="2400" b="1" dirty="0">
                <a:solidFill>
                  <a:srgbClr val="000000"/>
                </a:solidFill>
                <a:effectLst/>
                <a:latin typeface="Times New Roman" panose="02020603050405020304" pitchFamily="18" charset="0"/>
                <a:ea typeface="Calibri" panose="020F0502020204030204" pitchFamily="34" charset="0"/>
              </a:rPr>
              <a:t> πολιτιστικούς όρους και έννοιες στη σύγχρονη διάστασή τους, άμεσα συνυφασμένους με την πληροφορική και το διαδίκτυο.</a:t>
            </a:r>
            <a:endParaRPr lang="el-GR" sz="24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08332539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FEF839F-14DA-579B-5D79-F3546E75EDC7}"/>
              </a:ext>
            </a:extLst>
          </p:cNvPr>
          <p:cNvSpPr>
            <a:spLocks noGrp="1"/>
          </p:cNvSpPr>
          <p:nvPr>
            <p:ph type="title"/>
          </p:nvPr>
        </p:nvSpPr>
        <p:spPr/>
        <p:txBody>
          <a:bodyPr/>
          <a:lstStyle/>
          <a:p>
            <a:endParaRPr lang="el-GR"/>
          </a:p>
        </p:txBody>
      </p:sp>
      <p:sp>
        <p:nvSpPr>
          <p:cNvPr id="3" name="Θέση περιεχομένου 2">
            <a:extLst>
              <a:ext uri="{FF2B5EF4-FFF2-40B4-BE49-F238E27FC236}">
                <a16:creationId xmlns:a16="http://schemas.microsoft.com/office/drawing/2014/main" id="{0B5F49BB-1324-6A50-6990-1943E5F0091A}"/>
              </a:ext>
            </a:extLst>
          </p:cNvPr>
          <p:cNvSpPr>
            <a:spLocks noGrp="1"/>
          </p:cNvSpPr>
          <p:nvPr>
            <p:ph idx="1"/>
          </p:nvPr>
        </p:nvSpPr>
        <p:spPr>
          <a:xfrm>
            <a:off x="382773" y="350873"/>
            <a:ext cx="11568222" cy="6177517"/>
          </a:xfrm>
          <a:solidFill>
            <a:schemeClr val="accent5">
              <a:lumMod val="60000"/>
              <a:lumOff val="40000"/>
            </a:schemeClr>
          </a:solidFill>
        </p:spPr>
        <p:txBody>
          <a:bodyPr>
            <a:normAutofit fontScale="92500" lnSpcReduction="10000"/>
          </a:bodyPr>
          <a:lstStyle/>
          <a:p>
            <a:endParaRPr lang="el-GR" sz="1800" dirty="0">
              <a:solidFill>
                <a:srgbClr val="000000"/>
              </a:solidFill>
              <a:highlight>
                <a:srgbClr val="FFFF00"/>
              </a:highlight>
              <a:latin typeface="Times New Roman" panose="02020603050405020304" pitchFamily="18" charset="0"/>
              <a:ea typeface="Calibri" panose="020F0502020204030204" pitchFamily="34" charset="0"/>
            </a:endParaRPr>
          </a:p>
          <a:p>
            <a:pPr algn="just">
              <a:lnSpc>
                <a:spcPct val="150000"/>
              </a:lnSpc>
            </a:pPr>
            <a:r>
              <a:rPr lang="el-GR" sz="2400" b="1" dirty="0">
                <a:solidFill>
                  <a:srgbClr val="000000"/>
                </a:solidFill>
                <a:latin typeface="Times New Roman" panose="02020603050405020304" pitchFamily="18" charset="0"/>
                <a:ea typeface="Calibri" panose="020F0502020204030204" pitchFamily="34" charset="0"/>
              </a:rPr>
              <a:t>Ο</a:t>
            </a:r>
            <a:r>
              <a:rPr lang="el-GR" sz="2400" b="1" dirty="0">
                <a:solidFill>
                  <a:srgbClr val="000000"/>
                </a:solidFill>
                <a:effectLst/>
                <a:latin typeface="Times New Roman" panose="02020603050405020304" pitchFamily="18" charset="0"/>
                <a:ea typeface="Calibri" panose="020F0502020204030204" pitchFamily="34" charset="0"/>
              </a:rPr>
              <a:t>ι γυναίκες λαογράφοι με συνείδηση του φύλου επεκτείνονται ερευνητικά διεθνώς στο διαδίκτυο, συμμετέχοντας  παράλληλα στην ευρύτερη φεμινιστική κριτική που ασκείται συνολικά στις Ψηφιακές Ανθρωπιστικές Επιστήμες (</a:t>
            </a:r>
            <a:r>
              <a:rPr lang="en-US" sz="2400" b="1" dirty="0">
                <a:solidFill>
                  <a:srgbClr val="000000"/>
                </a:solidFill>
                <a:effectLst/>
                <a:latin typeface="Times New Roman" panose="02020603050405020304" pitchFamily="18" charset="0"/>
                <a:ea typeface="Calibri" panose="020F0502020204030204" pitchFamily="34" charset="0"/>
              </a:rPr>
              <a:t>Feminist Critical Humanities FCH</a:t>
            </a:r>
            <a:r>
              <a:rPr lang="el-GR" sz="2400" b="1" dirty="0">
                <a:solidFill>
                  <a:srgbClr val="000000"/>
                </a:solidFill>
                <a:effectLst/>
                <a:latin typeface="Times New Roman" panose="02020603050405020304" pitchFamily="18" charset="0"/>
                <a:ea typeface="Calibri" panose="020F0502020204030204" pitchFamily="34" charset="0"/>
              </a:rPr>
              <a:t>), μέρος των οποίων αποτελεί η Ψηφιακή Λαογραφία, </a:t>
            </a:r>
            <a:r>
              <a:rPr lang="el-GR" sz="2400" b="1" dirty="0">
                <a:effectLst/>
                <a:latin typeface="Times New Roman" panose="02020603050405020304" pitchFamily="18" charset="0"/>
                <a:ea typeface="Calibri" panose="020F0502020204030204" pitchFamily="34" charset="0"/>
              </a:rPr>
              <a:t>για έλλειψη ενδιαφέροντος σε ζητήματα φυλής, τάξης, φύλου, σεξουαλικότητας, κ.ά. </a:t>
            </a:r>
            <a:r>
              <a:rPr lang="el-GR" sz="2400" b="1" dirty="0">
                <a:latin typeface="Times New Roman" panose="02020603050405020304" pitchFamily="18" charset="0"/>
                <a:ea typeface="Times New Roman" panose="02020603050405020304" pitchFamily="18" charset="0"/>
              </a:rPr>
              <a:t>Ε</a:t>
            </a:r>
            <a:r>
              <a:rPr lang="el-GR" sz="2400" b="1" dirty="0">
                <a:effectLst/>
                <a:latin typeface="Times New Roman" panose="02020603050405020304" pitchFamily="18" charset="0"/>
                <a:ea typeface="Calibri" panose="020F0502020204030204" pitchFamily="34" charset="0"/>
              </a:rPr>
              <a:t>πισημαίνουν ειδικότερα τη μεταφορά και αναπαραγωγή πατριαρχικών υποδειγμάτων και λόγων από την παραδοσιακή στην Ψηφιακή Λαογραφία.</a:t>
            </a:r>
            <a:r>
              <a:rPr lang="el-GR" sz="2400" b="1" dirty="0">
                <a:effectLst/>
                <a:latin typeface="Times New Roman" panose="02020603050405020304" pitchFamily="18" charset="0"/>
                <a:ea typeface="Times New Roman" panose="02020603050405020304" pitchFamily="18" charset="0"/>
              </a:rPr>
              <a:t> </a:t>
            </a:r>
          </a:p>
          <a:p>
            <a:pPr algn="just">
              <a:lnSpc>
                <a:spcPct val="150000"/>
              </a:lnSpc>
            </a:pPr>
            <a:r>
              <a:rPr lang="el-GR" sz="2400" b="1" dirty="0">
                <a:effectLst/>
                <a:latin typeface="Times New Roman" panose="02020603050405020304" pitchFamily="18" charset="0"/>
                <a:ea typeface="Times New Roman" panose="02020603050405020304" pitchFamily="18" charset="0"/>
              </a:rPr>
              <a:t>Βασική τους επιδίωξη, μεταξύ άλλων, αποτελεί η διαμόρφωση υποδειγμάτων, τα οποία συνεπάγονται  σύνθεση </a:t>
            </a:r>
            <a:r>
              <a:rPr lang="el-GR" sz="2400" b="1" dirty="0" err="1">
                <a:effectLst/>
                <a:latin typeface="Times New Roman" panose="02020603050405020304" pitchFamily="18" charset="0"/>
                <a:ea typeface="Times New Roman" panose="02020603050405020304" pitchFamily="18" charset="0"/>
              </a:rPr>
              <a:t>κειμενικής</a:t>
            </a:r>
            <a:r>
              <a:rPr lang="el-GR" sz="2400" b="1" dirty="0">
                <a:effectLst/>
                <a:latin typeface="Times New Roman" panose="02020603050405020304" pitchFamily="18" charset="0"/>
                <a:ea typeface="Times New Roman" panose="02020603050405020304" pitchFamily="18" charset="0"/>
              </a:rPr>
              <a:t> τεχνολογίας, ψηφιακών συνθηκών και ανάλυσης του λαογραφικού λόγου, παράλληλα με την προσπάθεια να αναδείξουν το εύρος της θηλυκής, λαογραφικής, ερευνητικής παρουσίας στους διαδικτυακούς κόσμους, συγκροτώντας παράλληλα και οριοθετώντας το πεδίο της Ψηφιακής Λαογραφίας των Φύλων. </a:t>
            </a:r>
            <a:endParaRPr lang="el-GR" sz="2400" b="1" dirty="0"/>
          </a:p>
        </p:txBody>
      </p:sp>
    </p:spTree>
    <p:extLst>
      <p:ext uri="{BB962C8B-B14F-4D97-AF65-F5344CB8AC3E}">
        <p14:creationId xmlns:p14="http://schemas.microsoft.com/office/powerpoint/2010/main" val="95098060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1BC7534-439A-69B6-AD26-21824E577650}"/>
              </a:ext>
            </a:extLst>
          </p:cNvPr>
          <p:cNvSpPr>
            <a:spLocks noGrp="1"/>
          </p:cNvSpPr>
          <p:nvPr>
            <p:ph type="title"/>
          </p:nvPr>
        </p:nvSpPr>
        <p:spPr/>
        <p:txBody>
          <a:bodyPr/>
          <a:lstStyle/>
          <a:p>
            <a:endParaRPr lang="el-GR"/>
          </a:p>
        </p:txBody>
      </p:sp>
      <p:sp>
        <p:nvSpPr>
          <p:cNvPr id="3" name="Θέση περιεχομένου 2">
            <a:extLst>
              <a:ext uri="{FF2B5EF4-FFF2-40B4-BE49-F238E27FC236}">
                <a16:creationId xmlns:a16="http://schemas.microsoft.com/office/drawing/2014/main" id="{CA5F719B-FF58-3319-10AE-42FB686900BE}"/>
              </a:ext>
            </a:extLst>
          </p:cNvPr>
          <p:cNvSpPr>
            <a:spLocks noGrp="1"/>
          </p:cNvSpPr>
          <p:nvPr>
            <p:ph idx="1"/>
          </p:nvPr>
        </p:nvSpPr>
        <p:spPr>
          <a:xfrm>
            <a:off x="393405" y="393405"/>
            <a:ext cx="11440631" cy="6145618"/>
          </a:xfrm>
          <a:solidFill>
            <a:schemeClr val="accent5">
              <a:lumMod val="60000"/>
              <a:lumOff val="40000"/>
            </a:schemeClr>
          </a:solidFill>
        </p:spPr>
        <p:txBody>
          <a:bodyPr/>
          <a:lstStyle/>
          <a:p>
            <a:pPr algn="just" fontAlgn="base">
              <a:lnSpc>
                <a:spcPct val="150000"/>
              </a:lnSpc>
              <a:spcAft>
                <a:spcPts val="800"/>
              </a:spcAft>
            </a:pPr>
            <a:endParaRPr lang="el-GR" sz="24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0" indent="0" algn="just" fontAlgn="base">
              <a:lnSpc>
                <a:spcPct val="150000"/>
              </a:lnSpc>
              <a:spcAft>
                <a:spcPts val="800"/>
              </a:spcAft>
              <a:buNone/>
            </a:pPr>
            <a:r>
              <a:rPr lang="el-GR" sz="2400" dirty="0">
                <a:latin typeface="Times New Roman" panose="02020603050405020304" pitchFamily="18" charset="0"/>
                <a:ea typeface="Times New Roman" panose="02020603050405020304" pitchFamily="18" charset="0"/>
                <a:cs typeface="Times New Roman" panose="02020603050405020304" pitchFamily="18" charset="0"/>
              </a:rPr>
              <a:t> </a:t>
            </a:r>
            <a:r>
              <a:rPr lang="el-GR" sz="2400" b="1" dirty="0">
                <a:effectLst/>
                <a:latin typeface="Times New Roman" panose="02020603050405020304" pitchFamily="18" charset="0"/>
                <a:ea typeface="Times New Roman" panose="02020603050405020304" pitchFamily="18" charset="0"/>
                <a:cs typeface="Times New Roman" panose="02020603050405020304" pitchFamily="18" charset="0"/>
              </a:rPr>
              <a:t>Για τις φεμινίστριες παρουσιάζουν ιδιαίτερο ενδιαφέρον οι επιπτώσεις των νέων τεχνολογιών στις ζωές των γυναικών που ερευνούν, στην εικόνα της </a:t>
            </a:r>
            <a:r>
              <a:rPr lang="el-GR" sz="2400" b="1" dirty="0" err="1">
                <a:effectLst/>
                <a:latin typeface="Times New Roman" panose="02020603050405020304" pitchFamily="18" charset="0"/>
                <a:ea typeface="Times New Roman" panose="02020603050405020304" pitchFamily="18" charset="0"/>
                <a:cs typeface="Times New Roman" panose="02020603050405020304" pitchFamily="18" charset="0"/>
              </a:rPr>
              <a:t>εαυτής</a:t>
            </a:r>
            <a:r>
              <a:rPr lang="el-GR" sz="2400" b="1" dirty="0">
                <a:effectLst/>
                <a:latin typeface="Times New Roman" panose="02020603050405020304" pitchFamily="18" charset="0"/>
                <a:ea typeface="Times New Roman" panose="02020603050405020304" pitchFamily="18" charset="0"/>
                <a:cs typeface="Times New Roman" panose="02020603050405020304" pitchFamily="18" charset="0"/>
              </a:rPr>
              <a:t> τους, και στον τρόπο που προσλαμβάνουν και ερμηνεύουν τον κόσμο. </a:t>
            </a:r>
            <a:endParaRPr lang="el-GR" sz="2400" b="1"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50000"/>
              </a:lnSpc>
              <a:buNone/>
            </a:pPr>
            <a:r>
              <a:rPr lang="el-GR" sz="2400" b="1" dirty="0">
                <a:effectLst/>
                <a:latin typeface="Times New Roman" panose="02020603050405020304" pitchFamily="18" charset="0"/>
                <a:ea typeface="Times New Roman" panose="02020603050405020304" pitchFamily="18" charset="0"/>
                <a:cs typeface="Times New Roman" panose="02020603050405020304" pitchFamily="18" charset="0"/>
              </a:rPr>
              <a:t> Συμπράττουν στην ευρύτερη προσπάθεια που λαμβάνει χώρα στο πεδίο των φεμινιστικών, Ψηφιακών Ανθρωπιστικών Επιστημών, με αναλυτική πάντοτε κατηγορία το φύλο, να εντοπισθούν και να </a:t>
            </a:r>
            <a:r>
              <a:rPr lang="el-GR" sz="2400" b="1" dirty="0" err="1">
                <a:effectLst/>
                <a:latin typeface="Times New Roman" panose="02020603050405020304" pitchFamily="18" charset="0"/>
                <a:ea typeface="Times New Roman" panose="02020603050405020304" pitchFamily="18" charset="0"/>
                <a:cs typeface="Times New Roman" panose="02020603050405020304" pitchFamily="18" charset="0"/>
              </a:rPr>
              <a:t>αποδομηθούν</a:t>
            </a:r>
            <a:r>
              <a:rPr lang="el-GR" sz="2400" b="1" dirty="0">
                <a:effectLst/>
                <a:latin typeface="Times New Roman" panose="02020603050405020304" pitchFamily="18" charset="0"/>
                <a:ea typeface="Times New Roman" panose="02020603050405020304" pitchFamily="18" charset="0"/>
                <a:cs typeface="Times New Roman" panose="02020603050405020304" pitchFamily="18" charset="0"/>
              </a:rPr>
              <a:t> τα </a:t>
            </a:r>
            <a:r>
              <a:rPr lang="el-GR" sz="2400" b="1" dirty="0" err="1">
                <a:effectLst/>
                <a:latin typeface="Times New Roman" panose="02020603050405020304" pitchFamily="18" charset="0"/>
                <a:ea typeface="Times New Roman" panose="02020603050405020304" pitchFamily="18" charset="0"/>
                <a:cs typeface="Times New Roman" panose="02020603050405020304" pitchFamily="18" charset="0"/>
              </a:rPr>
              <a:t>έμφυλα</a:t>
            </a:r>
            <a:r>
              <a:rPr lang="el-GR" sz="2400" b="1" dirty="0">
                <a:effectLst/>
                <a:latin typeface="Times New Roman" panose="02020603050405020304" pitchFamily="18" charset="0"/>
                <a:ea typeface="Times New Roman" panose="02020603050405020304" pitchFamily="18" charset="0"/>
                <a:cs typeface="Times New Roman" panose="02020603050405020304" pitchFamily="18" charset="0"/>
              </a:rPr>
              <a:t> στερεότυπα και οι προκαταλήψεις στον κυβερνοχώρο,  να διερευνηθεί η σχέση γυναικών και τεχνολογίας κ.λπ.</a:t>
            </a:r>
            <a:endParaRPr lang="el-GR" sz="2400" b="1" dirty="0">
              <a:effectLst/>
              <a:latin typeface="Times New Roman" panose="02020603050405020304" pitchFamily="18" charset="0"/>
              <a:ea typeface="Calibri" panose="020F0502020204030204" pitchFamily="34" charset="0"/>
              <a:cs typeface="Times New Roman" panose="02020603050405020304" pitchFamily="18" charset="0"/>
            </a:endParaRPr>
          </a:p>
          <a:p>
            <a:endParaRPr lang="el-GR" dirty="0"/>
          </a:p>
        </p:txBody>
      </p:sp>
    </p:spTree>
    <p:extLst>
      <p:ext uri="{BB962C8B-B14F-4D97-AF65-F5344CB8AC3E}">
        <p14:creationId xmlns:p14="http://schemas.microsoft.com/office/powerpoint/2010/main" val="21865628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FA055C5-257A-277D-4F46-B3192D479B9A}"/>
              </a:ext>
            </a:extLst>
          </p:cNvPr>
          <p:cNvSpPr>
            <a:spLocks noGrp="1"/>
          </p:cNvSpPr>
          <p:nvPr>
            <p:ph type="title"/>
          </p:nvPr>
        </p:nvSpPr>
        <p:spPr/>
        <p:txBody>
          <a:bodyPr/>
          <a:lstStyle/>
          <a:p>
            <a:endParaRPr lang="el-GR"/>
          </a:p>
        </p:txBody>
      </p:sp>
      <p:sp>
        <p:nvSpPr>
          <p:cNvPr id="3" name="Θέση περιεχομένου 2">
            <a:extLst>
              <a:ext uri="{FF2B5EF4-FFF2-40B4-BE49-F238E27FC236}">
                <a16:creationId xmlns:a16="http://schemas.microsoft.com/office/drawing/2014/main" id="{643BCDC1-402F-3125-9CD2-2590BEAB9095}"/>
              </a:ext>
            </a:extLst>
          </p:cNvPr>
          <p:cNvSpPr>
            <a:spLocks noGrp="1"/>
          </p:cNvSpPr>
          <p:nvPr>
            <p:ph idx="1"/>
          </p:nvPr>
        </p:nvSpPr>
        <p:spPr>
          <a:xfrm>
            <a:off x="382773" y="350874"/>
            <a:ext cx="11483162" cy="6124354"/>
          </a:xfrm>
          <a:solidFill>
            <a:schemeClr val="accent5">
              <a:lumMod val="60000"/>
              <a:lumOff val="40000"/>
            </a:schemeClr>
          </a:solidFill>
        </p:spPr>
        <p:txBody>
          <a:bodyPr>
            <a:normAutofit fontScale="85000" lnSpcReduction="10000"/>
          </a:bodyPr>
          <a:lstStyle/>
          <a:p>
            <a:endParaRPr lang="el-GR" sz="1800" dirty="0">
              <a:solidFill>
                <a:srgbClr val="000000"/>
              </a:solidFill>
              <a:effectLst/>
              <a:highlight>
                <a:srgbClr val="FFFF00"/>
              </a:highlight>
              <a:latin typeface="Times New Roman" panose="02020603050405020304" pitchFamily="18" charset="0"/>
              <a:ea typeface="Calibri" panose="020F0502020204030204" pitchFamily="34" charset="0"/>
            </a:endParaRPr>
          </a:p>
          <a:p>
            <a:endParaRPr lang="el-GR" sz="1800" dirty="0">
              <a:solidFill>
                <a:srgbClr val="000000"/>
              </a:solidFill>
              <a:highlight>
                <a:srgbClr val="FFFF00"/>
              </a:highlight>
              <a:latin typeface="Times New Roman" panose="02020603050405020304" pitchFamily="18" charset="0"/>
              <a:ea typeface="Calibri" panose="020F0502020204030204" pitchFamily="34" charset="0"/>
            </a:endParaRPr>
          </a:p>
          <a:p>
            <a:pPr algn="just">
              <a:lnSpc>
                <a:spcPct val="150000"/>
              </a:lnSpc>
            </a:pPr>
            <a:r>
              <a:rPr lang="el-GR" sz="2400" b="1" dirty="0">
                <a:solidFill>
                  <a:srgbClr val="000000"/>
                </a:solidFill>
                <a:effectLst/>
                <a:latin typeface="Times New Roman" panose="02020603050405020304" pitchFamily="18" charset="0"/>
                <a:ea typeface="Calibri" panose="020F0502020204030204" pitchFamily="34" charset="0"/>
              </a:rPr>
              <a:t>Οι φεμινίστριες μελετούν με  </a:t>
            </a:r>
            <a:r>
              <a:rPr lang="el-GR" sz="2400" b="1" dirty="0" err="1">
                <a:solidFill>
                  <a:srgbClr val="000000"/>
                </a:solidFill>
                <a:effectLst/>
                <a:latin typeface="Times New Roman" panose="02020603050405020304" pitchFamily="18" charset="0"/>
                <a:ea typeface="Calibri" panose="020F0502020204030204" pitchFamily="34" charset="0"/>
              </a:rPr>
              <a:t>έμφυλη</a:t>
            </a:r>
            <a:r>
              <a:rPr lang="el-GR" sz="2400" b="1" dirty="0">
                <a:solidFill>
                  <a:srgbClr val="000000"/>
                </a:solidFill>
                <a:effectLst/>
                <a:latin typeface="Times New Roman" panose="02020603050405020304" pitchFamily="18" charset="0"/>
                <a:ea typeface="Calibri" panose="020F0502020204030204" pitchFamily="34" charset="0"/>
              </a:rPr>
              <a:t> οπτική τις όψεις των λαϊκών πολιτισμών που κατακλύζουν το διαδίκτυο, τα διαθέσιμα στην έρευνα είδη τους, το περιεχόμενο, τελικά, της νέας γενιάς λαϊκών πολιτισμών στο περιβάλλον του διαδικτύου. Εστιάζουν στα ζητήματα της απόδοσης του ρόλου του ατόμου μέσα στη νέου τύπου αυτή κοινότητα ή λαϊκή ομάδα, την έννοια και το περιεχόμενο των  ανταλλαγών, των ανταγωνισμών και των διαπραγματεύσεων που λαμβάνουν χώρα στο πλαίσιό της. Εστιάζουν ακόμα στα ζητήματα που αφορούν στη διαμόρφωση των </a:t>
            </a:r>
            <a:r>
              <a:rPr lang="el-GR" sz="2400" b="1" dirty="0" err="1">
                <a:solidFill>
                  <a:srgbClr val="000000"/>
                </a:solidFill>
                <a:effectLst/>
                <a:latin typeface="Times New Roman" panose="02020603050405020304" pitchFamily="18" charset="0"/>
                <a:ea typeface="Calibri" panose="020F0502020204030204" pitchFamily="34" charset="0"/>
              </a:rPr>
              <a:t>έμφυλων</a:t>
            </a:r>
            <a:r>
              <a:rPr lang="el-GR" sz="2400" b="1" dirty="0">
                <a:solidFill>
                  <a:srgbClr val="000000"/>
                </a:solidFill>
                <a:effectLst/>
                <a:latin typeface="Times New Roman" panose="02020603050405020304" pitchFamily="18" charset="0"/>
                <a:ea typeface="Calibri" panose="020F0502020204030204" pitchFamily="34" charset="0"/>
              </a:rPr>
              <a:t> ταυτοτήτων, αλλά και στον τρόπο και τον βαθμό που διαμορφώνονται (αν διαμορφώνονται)  σχέσεις ισχύος και εξουσίας. </a:t>
            </a:r>
          </a:p>
          <a:p>
            <a:pPr algn="just">
              <a:lnSpc>
                <a:spcPct val="150000"/>
              </a:lnSpc>
            </a:pPr>
            <a:r>
              <a:rPr lang="el-GR" sz="2400" b="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Η έρευνα προσεγγίζει τα μέλη της συγκεκριμένης κάθε φορά ηλεκτρονικής ομάδας ως εκφράσεις και φορείς μιας –συχνά υπό διαμόρφωση- κουλτούρας, που μοιράζονται σιωπηρά κοινά νοήματα και σημασίες στις συνήθειες και στις συμπεριφορές τους, στις πεποιθήσεις και στα συστήματα αξιών τους, στα σύμβολά τους, σε ό,τι με δυο λόγια συνθέτει  τον πολιτισμό της στο πλαίσιο του διαδικτύου </a:t>
            </a:r>
            <a:endParaRPr lang="el-GR" sz="24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27925516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1B69D356-9142-C630-F37B-521B4801A25B}"/>
              </a:ext>
            </a:extLst>
          </p:cNvPr>
          <p:cNvSpPr>
            <a:spLocks noGrp="1"/>
          </p:cNvSpPr>
          <p:nvPr>
            <p:ph type="title"/>
          </p:nvPr>
        </p:nvSpPr>
        <p:spPr>
          <a:xfrm>
            <a:off x="357963" y="276447"/>
            <a:ext cx="11472529" cy="1169581"/>
          </a:xfrm>
          <a:solidFill>
            <a:schemeClr val="accent5">
              <a:lumMod val="60000"/>
              <a:lumOff val="40000"/>
            </a:schemeClr>
          </a:solidFill>
        </p:spPr>
        <p:txBody>
          <a:bodyPr>
            <a:normAutofit/>
          </a:bodyPr>
          <a:lstStyle/>
          <a:p>
            <a:r>
              <a:rPr lang="el-GR" sz="2800" b="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Ονομασία της Λαογραφίας</a:t>
            </a:r>
            <a:endParaRPr lang="el-GR" sz="2800" b="1" dirty="0">
              <a:latin typeface="Times New Roman" panose="02020603050405020304" pitchFamily="18" charset="0"/>
              <a:cs typeface="Times New Roman" panose="02020603050405020304" pitchFamily="18" charset="0"/>
            </a:endParaRPr>
          </a:p>
        </p:txBody>
      </p:sp>
      <p:sp>
        <p:nvSpPr>
          <p:cNvPr id="3" name="Θέση περιεχομένου 2">
            <a:extLst>
              <a:ext uri="{FF2B5EF4-FFF2-40B4-BE49-F238E27FC236}">
                <a16:creationId xmlns:a16="http://schemas.microsoft.com/office/drawing/2014/main" id="{730ADB4F-6824-99F7-2403-2C5196B1254E}"/>
              </a:ext>
            </a:extLst>
          </p:cNvPr>
          <p:cNvSpPr>
            <a:spLocks noGrp="1"/>
          </p:cNvSpPr>
          <p:nvPr>
            <p:ph idx="1"/>
          </p:nvPr>
        </p:nvSpPr>
        <p:spPr>
          <a:xfrm>
            <a:off x="357963" y="1446027"/>
            <a:ext cx="11472529" cy="5007935"/>
          </a:xfrm>
          <a:solidFill>
            <a:schemeClr val="accent5">
              <a:lumMod val="60000"/>
              <a:lumOff val="40000"/>
            </a:schemeClr>
          </a:solidFill>
        </p:spPr>
        <p:txBody>
          <a:bodyPr>
            <a:noAutofit/>
          </a:bodyPr>
          <a:lstStyle/>
          <a:p>
            <a:pPr marL="0" indent="0">
              <a:lnSpc>
                <a:spcPct val="150000"/>
              </a:lnSpc>
              <a:buNone/>
            </a:pPr>
            <a:r>
              <a:rPr lang="el-GR" sz="24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  </a:t>
            </a:r>
            <a:r>
              <a:rPr lang="el-GR" sz="2000" b="1"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Διεθνώς:  αγγλικός όρος </a:t>
            </a:r>
            <a:r>
              <a:rPr lang="en-US" sz="2000" b="1"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folklore</a:t>
            </a:r>
            <a:r>
              <a:rPr lang="el-GR" sz="2000" b="1"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 </a:t>
            </a:r>
          </a:p>
          <a:p>
            <a:pPr marL="0" indent="0">
              <a:lnSpc>
                <a:spcPct val="150000"/>
              </a:lnSpc>
              <a:buNone/>
            </a:pPr>
            <a:r>
              <a:rPr lang="el-GR" sz="2000" b="1"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 </a:t>
            </a:r>
            <a:r>
              <a:rPr lang="el-GR" sz="2000" b="1" dirty="0" err="1">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folk</a:t>
            </a:r>
            <a:r>
              <a:rPr lang="el-GR" sz="2000" b="1"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 = λαός και </a:t>
            </a:r>
            <a:r>
              <a:rPr lang="el-GR" sz="2000" b="1" dirty="0" err="1">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lore</a:t>
            </a:r>
            <a:r>
              <a:rPr lang="el-GR" sz="2000" b="1"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 γνώση, επιστήμη. </a:t>
            </a:r>
          </a:p>
          <a:p>
            <a:pPr>
              <a:lnSpc>
                <a:spcPct val="150000"/>
              </a:lnSpc>
            </a:pPr>
            <a:r>
              <a:rPr lang="el-GR" sz="2000" b="1"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Στην Ελλάδα: Λαογραφία  (</a:t>
            </a:r>
            <a:r>
              <a:rPr lang="el-GR" sz="2000" b="1" i="1"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καθιερώθηκε από τον Νικόλαο Πολίτη στη θέση του αρχικού «Νεοελληνική </a:t>
            </a:r>
            <a:r>
              <a:rPr lang="el-GR" sz="2000" b="1" i="1" dirty="0" err="1">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Εθιμογραφία</a:t>
            </a:r>
            <a:r>
              <a:rPr lang="el-GR" sz="2000" b="1" i="1"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 και Μυθολογία</a:t>
            </a:r>
            <a:r>
              <a:rPr lang="el-GR" sz="2000" b="1"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 </a:t>
            </a:r>
            <a:endParaRPr lang="el-GR" sz="2000" b="1" dirty="0">
              <a:solidFill>
                <a:srgbClr val="000000"/>
              </a:solidFill>
              <a:latin typeface="Calibri" panose="020F0502020204030204" pitchFamily="34" charset="0"/>
              <a:cs typeface="Times New Roman" panose="02020603050405020304" pitchFamily="18" charset="0"/>
            </a:endParaRPr>
          </a:p>
          <a:p>
            <a:pPr algn="just">
              <a:lnSpc>
                <a:spcPct val="150000"/>
              </a:lnSpc>
            </a:pPr>
            <a:r>
              <a:rPr lang="el-GR" sz="2000" b="1" i="1"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για μεγάλο χρονικό διάστημα μελετούσε τις παραδοσιακές διαστάσεις μιας κοινωνίας, ό,τι είναι </a:t>
            </a:r>
            <a:r>
              <a:rPr lang="el-GR" sz="2000" b="1" i="1" dirty="0" err="1">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folk</a:t>
            </a:r>
            <a:r>
              <a:rPr lang="el-GR" sz="2000" b="1" i="1"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 στην κοινωνία/κοινότητα,  ό,τι συνδέεται με τρόπους ζωής, συμπεριφορές, πρακτικές, συνήθειες, πίστεις, μύθους παραδοσιακούς κ.ά., με αυτά που εξηγούν μορφές σύγχρονων συμπεριφορών και κοινωνικών σχέσεων, κυρίως των ανθρώπων της υπαίθρου</a:t>
            </a:r>
            <a:endParaRPr lang="el-GR" sz="2000" b="1" i="1" dirty="0"/>
          </a:p>
        </p:txBody>
      </p:sp>
    </p:spTree>
    <p:extLst>
      <p:ext uri="{BB962C8B-B14F-4D97-AF65-F5344CB8AC3E}">
        <p14:creationId xmlns:p14="http://schemas.microsoft.com/office/powerpoint/2010/main" val="178030920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05520D6-7D37-E6E3-A6DD-2F0C44B6FED8}"/>
              </a:ext>
            </a:extLst>
          </p:cNvPr>
          <p:cNvSpPr>
            <a:spLocks noGrp="1"/>
          </p:cNvSpPr>
          <p:nvPr>
            <p:ph type="title"/>
          </p:nvPr>
        </p:nvSpPr>
        <p:spPr>
          <a:xfrm>
            <a:off x="414670" y="350874"/>
            <a:ext cx="11366204" cy="6103089"/>
          </a:xfrm>
          <a:solidFill>
            <a:schemeClr val="accent5">
              <a:lumMod val="60000"/>
              <a:lumOff val="40000"/>
            </a:schemeClr>
          </a:solidFill>
        </p:spPr>
        <p:txBody>
          <a:bodyPr>
            <a:noAutofit/>
          </a:bodyPr>
          <a:lstStyle/>
          <a:p>
            <a:pPr algn="just">
              <a:lnSpc>
                <a:spcPct val="150000"/>
              </a:lnSpc>
            </a:pPr>
            <a:r>
              <a:rPr lang="el-GR" sz="2400" b="1" i="1" dirty="0">
                <a:solidFill>
                  <a:srgbClr val="000000"/>
                </a:solidFill>
                <a:effectLst/>
                <a:latin typeface="Times New Roman" panose="02020603050405020304" pitchFamily="18" charset="0"/>
                <a:ea typeface="Times New Roman" panose="02020603050405020304" pitchFamily="18" charset="0"/>
              </a:rPr>
              <a:t>Σήμερα ασχολείται με σειρά ζητημάτων, που συνδέονται με τις συνθήκες ζωής μιας αναπτυγμένης και ταυτόχρονα πολυπολιτισμικής πλέον κοινωνίας, η οποία έχει απομακρυνθεί από φυλετικές και αιματολογικές καθαρότητες και μελετά τον αστικό τρόπο ζωής, τη συνύπαρξη με τους μεταναστευτικούς πληθυσμούς κ.λπ. Ταυτόχρονα, σε σημαντική ανάπτυξη βρίσκεται, και στην Ελλάδα, η Ψηφιακή Λαογραφία</a:t>
            </a:r>
            <a:r>
              <a:rPr lang="el-GR" sz="3200" i="1" dirty="0">
                <a:solidFill>
                  <a:srgbClr val="000000"/>
                </a:solidFill>
                <a:effectLst/>
                <a:latin typeface="Times New Roman" panose="02020603050405020304" pitchFamily="18" charset="0"/>
                <a:ea typeface="Times New Roman" panose="02020603050405020304" pitchFamily="18" charset="0"/>
              </a:rPr>
              <a:t>. </a:t>
            </a:r>
            <a:br>
              <a:rPr lang="el-GR" sz="3200" i="1" dirty="0">
                <a:effectLst/>
                <a:latin typeface="Times New Roman" panose="02020603050405020304" pitchFamily="18" charset="0"/>
                <a:ea typeface="Times New Roman" panose="02020603050405020304" pitchFamily="18" charset="0"/>
              </a:rPr>
            </a:br>
            <a:endParaRPr lang="el-GR" sz="3200" i="1" dirty="0"/>
          </a:p>
        </p:txBody>
      </p:sp>
    </p:spTree>
    <p:extLst>
      <p:ext uri="{BB962C8B-B14F-4D97-AF65-F5344CB8AC3E}">
        <p14:creationId xmlns:p14="http://schemas.microsoft.com/office/powerpoint/2010/main" val="44695163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1DDB824-42F4-ED62-24D9-0A6A68415EC3}"/>
              </a:ext>
            </a:extLst>
          </p:cNvPr>
          <p:cNvSpPr>
            <a:spLocks noGrp="1"/>
          </p:cNvSpPr>
          <p:nvPr>
            <p:ph type="title"/>
          </p:nvPr>
        </p:nvSpPr>
        <p:spPr>
          <a:xfrm>
            <a:off x="361507" y="435936"/>
            <a:ext cx="11468986" cy="1578258"/>
          </a:xfrm>
          <a:solidFill>
            <a:schemeClr val="accent5">
              <a:lumMod val="60000"/>
              <a:lumOff val="40000"/>
            </a:schemeClr>
          </a:solidFill>
        </p:spPr>
        <p:txBody>
          <a:bodyPr/>
          <a:lstStyle/>
          <a:p>
            <a:endParaRPr lang="el-GR" dirty="0"/>
          </a:p>
        </p:txBody>
      </p:sp>
      <p:sp>
        <p:nvSpPr>
          <p:cNvPr id="3" name="Θέση περιεχομένου 2">
            <a:extLst>
              <a:ext uri="{FF2B5EF4-FFF2-40B4-BE49-F238E27FC236}">
                <a16:creationId xmlns:a16="http://schemas.microsoft.com/office/drawing/2014/main" id="{37CCD082-84C4-926E-8728-539CD5A3ECD3}"/>
              </a:ext>
            </a:extLst>
          </p:cNvPr>
          <p:cNvSpPr>
            <a:spLocks noGrp="1"/>
          </p:cNvSpPr>
          <p:nvPr>
            <p:ph idx="1"/>
          </p:nvPr>
        </p:nvSpPr>
        <p:spPr>
          <a:xfrm>
            <a:off x="361506" y="435936"/>
            <a:ext cx="11600121" cy="6103087"/>
          </a:xfrm>
          <a:solidFill>
            <a:schemeClr val="accent5">
              <a:lumMod val="60000"/>
              <a:lumOff val="40000"/>
            </a:schemeClr>
          </a:solidFill>
        </p:spPr>
        <p:txBody>
          <a:bodyPr>
            <a:normAutofit lnSpcReduction="10000"/>
          </a:bodyPr>
          <a:lstStyle/>
          <a:p>
            <a:pPr algn="just">
              <a:lnSpc>
                <a:spcPct val="150000"/>
              </a:lnSpc>
            </a:pPr>
            <a:r>
              <a:rPr lang="el-GR" sz="2400" b="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Η συζήτηση για τη Λαογραφία και το Φύλο στη χώρα μας ξεκίνησε στο τέλος της δεκαετίας του 1980</a:t>
            </a:r>
            <a:r>
              <a:rPr lang="en-US" sz="2400" b="1"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a:t>
            </a:r>
            <a:endParaRPr lang="en-US" sz="2400" b="1" dirty="0">
              <a:solidFill>
                <a:srgbClr val="000000"/>
              </a:solidFill>
              <a:latin typeface="Times New Roman" panose="02020603050405020304" pitchFamily="18" charset="0"/>
              <a:cs typeface="Times New Roman" panose="02020603050405020304" pitchFamily="18" charset="0"/>
            </a:endParaRPr>
          </a:p>
          <a:p>
            <a:pPr algn="just">
              <a:lnSpc>
                <a:spcPct val="150000"/>
              </a:lnSpc>
            </a:pPr>
            <a:r>
              <a:rPr lang="el-GR" sz="24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Σημαντικές λαογράφοι ζητούν επανεξέταση και επαναπροσδιορισμό του συνόλου του λαογραφικού υλικού, των ερευνητικών μεθόδων και διδακτικών πρακτικών με αναλυτική κατηγορία από το Φύλο (</a:t>
            </a:r>
            <a:r>
              <a:rPr lang="en-US" sz="24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G</a:t>
            </a:r>
            <a:r>
              <a:rPr lang="el-GR" sz="2400" b="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ender</a:t>
            </a:r>
            <a:r>
              <a:rPr lang="el-GR" sz="24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προκειμένου να γίνουν ορατές οι ζωές των γυναικών και η θηλυκή εμπειρία ευρύτερα και να διερευνηθούν οι διάφορες πτυχές της παρουσίας τους στο πλαίσιο των παραδοσιακών κοινοτήτων και του λαϊκού πολιτισμού.</a:t>
            </a:r>
            <a:endParaRPr lang="en-US" sz="24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algn="just">
              <a:lnSpc>
                <a:spcPct val="150000"/>
              </a:lnSpc>
            </a:pPr>
            <a:r>
              <a:rPr lang="el-GR" sz="2400" b="1" i="1" dirty="0">
                <a:solidFill>
                  <a:srgbClr val="000000"/>
                </a:solidFill>
                <a:effectLst/>
                <a:latin typeface="Times New Roman" panose="02020603050405020304" pitchFamily="18" charset="0"/>
                <a:ea typeface="Times New Roman" panose="02020603050405020304" pitchFamily="18" charset="0"/>
              </a:rPr>
              <a:t>Ιδιαίτερο ενδιαφέρον προκαλεί λ.χ. ο προβληματισμός που διατυπώνεται για τον ρόλο των παραμυθιών στην αναπαραγωγή και διαιώνιση των πατριαρχικών </a:t>
            </a:r>
            <a:r>
              <a:rPr lang="el-GR" sz="2400" b="1" i="1" dirty="0" err="1">
                <a:solidFill>
                  <a:srgbClr val="000000"/>
                </a:solidFill>
                <a:effectLst/>
                <a:latin typeface="Times New Roman" panose="02020603050405020304" pitchFamily="18" charset="0"/>
                <a:ea typeface="Times New Roman" panose="02020603050405020304" pitchFamily="18" charset="0"/>
              </a:rPr>
              <a:t>προταγμάτων</a:t>
            </a:r>
            <a:r>
              <a:rPr lang="el-GR" sz="2400" b="1" i="1" dirty="0">
                <a:solidFill>
                  <a:srgbClr val="000000"/>
                </a:solidFill>
                <a:effectLst/>
                <a:latin typeface="Times New Roman" panose="02020603050405020304" pitchFamily="18" charset="0"/>
                <a:ea typeface="Times New Roman" panose="02020603050405020304" pitchFamily="18" charset="0"/>
              </a:rPr>
              <a:t> που αφορούν στις γυναίκες </a:t>
            </a:r>
            <a:endParaRPr lang="el-GR" sz="2400" b="1" i="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76850051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1A79AF1-6E13-E456-33E4-F6431BCEAE82}"/>
              </a:ext>
            </a:extLst>
          </p:cNvPr>
          <p:cNvSpPr>
            <a:spLocks noGrp="1"/>
          </p:cNvSpPr>
          <p:nvPr>
            <p:ph type="title"/>
          </p:nvPr>
        </p:nvSpPr>
        <p:spPr>
          <a:solidFill>
            <a:schemeClr val="accent5">
              <a:lumMod val="60000"/>
              <a:lumOff val="40000"/>
            </a:schemeClr>
          </a:solidFill>
        </p:spPr>
        <p:txBody>
          <a:bodyPr/>
          <a:lstStyle/>
          <a:p>
            <a:endParaRPr lang="el-GR" dirty="0"/>
          </a:p>
        </p:txBody>
      </p:sp>
      <p:sp>
        <p:nvSpPr>
          <p:cNvPr id="3" name="Θέση περιεχομένου 2">
            <a:extLst>
              <a:ext uri="{FF2B5EF4-FFF2-40B4-BE49-F238E27FC236}">
                <a16:creationId xmlns:a16="http://schemas.microsoft.com/office/drawing/2014/main" id="{990478F0-2890-3A6F-DAEA-A78C14E50999}"/>
              </a:ext>
            </a:extLst>
          </p:cNvPr>
          <p:cNvSpPr>
            <a:spLocks noGrp="1"/>
          </p:cNvSpPr>
          <p:nvPr>
            <p:ph idx="1"/>
          </p:nvPr>
        </p:nvSpPr>
        <p:spPr>
          <a:xfrm>
            <a:off x="382772" y="361507"/>
            <a:ext cx="11398102" cy="6134986"/>
          </a:xfrm>
          <a:solidFill>
            <a:schemeClr val="accent5">
              <a:lumMod val="60000"/>
              <a:lumOff val="40000"/>
            </a:schemeClr>
          </a:solidFill>
        </p:spPr>
        <p:txBody>
          <a:bodyPr/>
          <a:lstStyle/>
          <a:p>
            <a:endParaRPr lang="en-US" sz="1800" dirty="0">
              <a:solidFill>
                <a:srgbClr val="000000"/>
              </a:solidFill>
              <a:effectLst/>
              <a:highlight>
                <a:srgbClr val="FFFF00"/>
              </a:highlight>
              <a:latin typeface="Times New Roman" panose="02020603050405020304" pitchFamily="18" charset="0"/>
              <a:ea typeface="Times New Roman" panose="02020603050405020304" pitchFamily="18" charset="0"/>
            </a:endParaRPr>
          </a:p>
          <a:p>
            <a:r>
              <a:rPr lang="el-GR" sz="2400" b="1" dirty="0">
                <a:solidFill>
                  <a:srgbClr val="000000"/>
                </a:solidFill>
                <a:latin typeface="Times New Roman" panose="02020603050405020304" pitchFamily="18" charset="0"/>
                <a:ea typeface="Times New Roman" panose="02020603050405020304" pitchFamily="18" charset="0"/>
              </a:rPr>
              <a:t>Οι φεμινίστριες</a:t>
            </a:r>
            <a:endParaRPr lang="en-US" sz="2400" b="1" dirty="0">
              <a:solidFill>
                <a:srgbClr val="000000"/>
              </a:solidFill>
              <a:effectLst/>
              <a:latin typeface="Times New Roman" panose="02020603050405020304" pitchFamily="18" charset="0"/>
              <a:ea typeface="Times New Roman" panose="02020603050405020304" pitchFamily="18" charset="0"/>
            </a:endParaRPr>
          </a:p>
          <a:p>
            <a:pPr algn="just">
              <a:lnSpc>
                <a:spcPct val="150000"/>
              </a:lnSpc>
            </a:pPr>
            <a:r>
              <a:rPr lang="el-GR" sz="2400" b="1" dirty="0">
                <a:solidFill>
                  <a:srgbClr val="000000"/>
                </a:solidFill>
                <a:effectLst/>
                <a:latin typeface="Times New Roman" panose="02020603050405020304" pitchFamily="18" charset="0"/>
                <a:ea typeface="Times New Roman" panose="02020603050405020304" pitchFamily="18" charset="0"/>
              </a:rPr>
              <a:t>1. </a:t>
            </a:r>
            <a:r>
              <a:rPr lang="el-GR" sz="2400" b="1" dirty="0">
                <a:solidFill>
                  <a:srgbClr val="000000"/>
                </a:solidFill>
                <a:latin typeface="Times New Roman" panose="02020603050405020304" pitchFamily="18" charset="0"/>
                <a:ea typeface="Times New Roman" panose="02020603050405020304" pitchFamily="18" charset="0"/>
              </a:rPr>
              <a:t>Π</a:t>
            </a:r>
            <a:r>
              <a:rPr lang="el-GR" sz="2400" b="1" dirty="0">
                <a:solidFill>
                  <a:srgbClr val="000000"/>
                </a:solidFill>
                <a:effectLst/>
                <a:latin typeface="Times New Roman" panose="02020603050405020304" pitchFamily="18" charset="0"/>
                <a:ea typeface="Times New Roman" panose="02020603050405020304" pitchFamily="18" charset="0"/>
              </a:rPr>
              <a:t>ροχώρησαν  στην ευρύτερη κατανόηση της χρήσης της </a:t>
            </a:r>
            <a:r>
              <a:rPr lang="el-GR" sz="2400" b="1" dirty="0" err="1">
                <a:solidFill>
                  <a:srgbClr val="000000"/>
                </a:solidFill>
                <a:effectLst/>
                <a:latin typeface="Times New Roman" panose="02020603050405020304" pitchFamily="18" charset="0"/>
                <a:ea typeface="Times New Roman" panose="02020603050405020304" pitchFamily="18" charset="0"/>
              </a:rPr>
              <a:t>έμφυλης</a:t>
            </a:r>
            <a:r>
              <a:rPr lang="el-GR" sz="2400" b="1" dirty="0">
                <a:solidFill>
                  <a:srgbClr val="000000"/>
                </a:solidFill>
                <a:effectLst/>
                <a:latin typeface="Times New Roman" panose="02020603050405020304" pitchFamily="18" charset="0"/>
                <a:ea typeface="Times New Roman" panose="02020603050405020304" pitchFamily="18" charset="0"/>
              </a:rPr>
              <a:t> διαφοράς στο πλαίσιο του πολιτισμού και της κοινωνίας, την αντικατάσταση του «αυτός/αυτή» με τον όρο άνθρωποι και την απόρριψη των προβληματικών διχοτομιών της δυτικής κατηγορία σκέψης, όπου υπογραμμίζεται η </a:t>
            </a:r>
            <a:r>
              <a:rPr lang="el-GR" sz="2400" b="1" dirty="0" err="1">
                <a:solidFill>
                  <a:srgbClr val="000000"/>
                </a:solidFill>
                <a:effectLst/>
                <a:latin typeface="Times New Roman" panose="02020603050405020304" pitchFamily="18" charset="0"/>
                <a:ea typeface="Times New Roman" panose="02020603050405020304" pitchFamily="18" charset="0"/>
              </a:rPr>
              <a:t>έμφυλη</a:t>
            </a:r>
            <a:r>
              <a:rPr lang="el-GR" sz="2400" b="1" dirty="0">
                <a:solidFill>
                  <a:srgbClr val="000000"/>
                </a:solidFill>
                <a:effectLst/>
                <a:latin typeface="Times New Roman" panose="02020603050405020304" pitchFamily="18" charset="0"/>
                <a:ea typeface="Times New Roman" panose="02020603050405020304" pitchFamily="18" charset="0"/>
              </a:rPr>
              <a:t> ιεραρχική διάκριση (πολιτισμός/φύση,  άνδρες/γυναίκες, ισχυρός/ασθενής ιερός/βέβηλη κ.λπ.). </a:t>
            </a:r>
          </a:p>
          <a:p>
            <a:pPr algn="just">
              <a:lnSpc>
                <a:spcPct val="150000"/>
              </a:lnSpc>
            </a:pPr>
            <a:r>
              <a:rPr lang="el-GR" sz="2400" b="1" dirty="0">
                <a:solidFill>
                  <a:srgbClr val="000000"/>
                </a:solidFill>
                <a:effectLst/>
                <a:latin typeface="Times New Roman" panose="02020603050405020304" pitchFamily="18" charset="0"/>
                <a:ea typeface="Times New Roman" panose="02020603050405020304" pitchFamily="18" charset="0"/>
              </a:rPr>
              <a:t>2. Επιδιώκουν μία ανάλυση της συμβολής του λαογραφικού λόγου και της έκφρασης του «παραδοσιακού» στην εκπροσώπηση, την αναπαραγωγή και τη διατήρηση του συστήματος των φύλων σε κάθε κοινωνία ή κοινότητα.</a:t>
            </a:r>
            <a:endParaRPr lang="el-GR" sz="2400" b="1" dirty="0"/>
          </a:p>
        </p:txBody>
      </p:sp>
    </p:spTree>
    <p:extLst>
      <p:ext uri="{BB962C8B-B14F-4D97-AF65-F5344CB8AC3E}">
        <p14:creationId xmlns:p14="http://schemas.microsoft.com/office/powerpoint/2010/main" val="426231326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6675F611-5DCA-CA76-E3C4-DC4DBE13F0DE}"/>
              </a:ext>
            </a:extLst>
          </p:cNvPr>
          <p:cNvSpPr>
            <a:spLocks noGrp="1"/>
          </p:cNvSpPr>
          <p:nvPr>
            <p:ph type="title"/>
          </p:nvPr>
        </p:nvSpPr>
        <p:spPr/>
        <p:txBody>
          <a:bodyPr/>
          <a:lstStyle/>
          <a:p>
            <a:endParaRPr lang="el-GR"/>
          </a:p>
        </p:txBody>
      </p:sp>
      <p:sp>
        <p:nvSpPr>
          <p:cNvPr id="3" name="Θέση περιεχομένου 2">
            <a:extLst>
              <a:ext uri="{FF2B5EF4-FFF2-40B4-BE49-F238E27FC236}">
                <a16:creationId xmlns:a16="http://schemas.microsoft.com/office/drawing/2014/main" id="{BC9E9B49-1D13-2E8C-EFF3-BFFDA479AE13}"/>
              </a:ext>
            </a:extLst>
          </p:cNvPr>
          <p:cNvSpPr>
            <a:spLocks noGrp="1"/>
          </p:cNvSpPr>
          <p:nvPr>
            <p:ph idx="1"/>
          </p:nvPr>
        </p:nvSpPr>
        <p:spPr>
          <a:xfrm>
            <a:off x="340242" y="404037"/>
            <a:ext cx="11440632" cy="6028661"/>
          </a:xfrm>
          <a:solidFill>
            <a:schemeClr val="accent5">
              <a:lumMod val="60000"/>
              <a:lumOff val="40000"/>
            </a:schemeClr>
          </a:solidFill>
        </p:spPr>
        <p:txBody>
          <a:bodyPr/>
          <a:lstStyle/>
          <a:p>
            <a:endParaRPr lang="el-GR" sz="1800" dirty="0">
              <a:solidFill>
                <a:srgbClr val="000000"/>
              </a:solidFill>
              <a:effectLst/>
              <a:highlight>
                <a:srgbClr val="FFFF00"/>
              </a:highlight>
              <a:latin typeface="Times New Roman" panose="02020603050405020304" pitchFamily="18" charset="0"/>
              <a:ea typeface="Times New Roman" panose="02020603050405020304" pitchFamily="18" charset="0"/>
            </a:endParaRPr>
          </a:p>
          <a:p>
            <a:endParaRPr lang="el-GR" sz="1800" dirty="0">
              <a:solidFill>
                <a:srgbClr val="000000"/>
              </a:solidFill>
              <a:highlight>
                <a:srgbClr val="FFFF00"/>
              </a:highlight>
              <a:latin typeface="Times New Roman" panose="02020603050405020304" pitchFamily="18" charset="0"/>
              <a:ea typeface="Times New Roman" panose="02020603050405020304" pitchFamily="18" charset="0"/>
            </a:endParaRPr>
          </a:p>
          <a:p>
            <a:pPr algn="just"/>
            <a:r>
              <a:rPr lang="el-GR" sz="2400" b="1" dirty="0">
                <a:solidFill>
                  <a:srgbClr val="000000"/>
                </a:solidFill>
                <a:latin typeface="Times New Roman" panose="02020603050405020304" pitchFamily="18" charset="0"/>
                <a:ea typeface="Times New Roman" panose="02020603050405020304" pitchFamily="18" charset="0"/>
              </a:rPr>
              <a:t>Ωστόσο,</a:t>
            </a:r>
          </a:p>
          <a:p>
            <a:pPr marL="0" indent="0" algn="just">
              <a:lnSpc>
                <a:spcPct val="150000"/>
              </a:lnSpc>
              <a:buNone/>
            </a:pPr>
            <a:r>
              <a:rPr lang="el-GR" sz="2400" b="1" dirty="0">
                <a:solidFill>
                  <a:srgbClr val="000000"/>
                </a:solidFill>
                <a:effectLst/>
                <a:latin typeface="Times New Roman" panose="02020603050405020304" pitchFamily="18" charset="0"/>
                <a:ea typeface="Times New Roman" panose="02020603050405020304" pitchFamily="18" charset="0"/>
              </a:rPr>
              <a:t>η παρουσία των γυναικών στη λαογραφική  επιστήμη ξεκινάει πολύ νωρίς. Εντοπίζονται  ήδη από τα μέσα του 18</a:t>
            </a:r>
            <a:r>
              <a:rPr lang="el-GR" sz="2400" b="1" baseline="30000" dirty="0">
                <a:solidFill>
                  <a:srgbClr val="000000"/>
                </a:solidFill>
                <a:effectLst/>
                <a:latin typeface="Times New Roman" panose="02020603050405020304" pitchFamily="18" charset="0"/>
                <a:ea typeface="Times New Roman" panose="02020603050405020304" pitchFamily="18" charset="0"/>
              </a:rPr>
              <a:t>ου</a:t>
            </a:r>
            <a:r>
              <a:rPr lang="el-GR" sz="2400" b="1" dirty="0">
                <a:solidFill>
                  <a:srgbClr val="000000"/>
                </a:solidFill>
                <a:effectLst/>
                <a:latin typeface="Times New Roman" panose="02020603050405020304" pitchFamily="18" charset="0"/>
                <a:ea typeface="Times New Roman" panose="02020603050405020304" pitchFamily="18" charset="0"/>
              </a:rPr>
              <a:t> αιώνα, γεγονός που αγνοήθηκε όμως συστηματικά. Χρειάστηκαν π.χ. οι φεμινιστικές έρευνες των σχετικών με τα παραμύθια ανθολογιών, οι οποίες εκδόθηκαν κατά τον 19ο αιώνα, για να τεθεί σε σοβαρή δοκιμασία η κυρίαρχη εντύπωση πως οι συλλογείς παραμυθιών ήταν μόνο άνδρες.</a:t>
            </a:r>
            <a:endParaRPr lang="el-GR" sz="2400" b="1" dirty="0"/>
          </a:p>
        </p:txBody>
      </p:sp>
    </p:spTree>
    <p:extLst>
      <p:ext uri="{BB962C8B-B14F-4D97-AF65-F5344CB8AC3E}">
        <p14:creationId xmlns:p14="http://schemas.microsoft.com/office/powerpoint/2010/main" val="295064975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9FA1D3F-6F5E-65A0-649C-5D468B3BD2BB}"/>
              </a:ext>
            </a:extLst>
          </p:cNvPr>
          <p:cNvSpPr>
            <a:spLocks noGrp="1"/>
          </p:cNvSpPr>
          <p:nvPr>
            <p:ph type="title"/>
          </p:nvPr>
        </p:nvSpPr>
        <p:spPr/>
        <p:txBody>
          <a:bodyPr/>
          <a:lstStyle/>
          <a:p>
            <a:endParaRPr lang="el-GR"/>
          </a:p>
        </p:txBody>
      </p:sp>
      <p:sp>
        <p:nvSpPr>
          <p:cNvPr id="3" name="Θέση περιεχομένου 2">
            <a:extLst>
              <a:ext uri="{FF2B5EF4-FFF2-40B4-BE49-F238E27FC236}">
                <a16:creationId xmlns:a16="http://schemas.microsoft.com/office/drawing/2014/main" id="{5E09035E-C475-2AF4-BF94-DF408D6F5CA9}"/>
              </a:ext>
            </a:extLst>
          </p:cNvPr>
          <p:cNvSpPr>
            <a:spLocks noGrp="1"/>
          </p:cNvSpPr>
          <p:nvPr>
            <p:ph idx="1"/>
          </p:nvPr>
        </p:nvSpPr>
        <p:spPr>
          <a:xfrm>
            <a:off x="350874" y="361507"/>
            <a:ext cx="11493796" cy="6134985"/>
          </a:xfrm>
          <a:solidFill>
            <a:schemeClr val="accent5">
              <a:lumMod val="60000"/>
              <a:lumOff val="40000"/>
            </a:schemeClr>
          </a:solidFill>
        </p:spPr>
        <p:txBody>
          <a:bodyPr>
            <a:normAutofit fontScale="62500" lnSpcReduction="20000"/>
          </a:bodyPr>
          <a:lstStyle/>
          <a:p>
            <a:pPr indent="0" algn="just">
              <a:lnSpc>
                <a:spcPct val="170000"/>
              </a:lnSpc>
              <a:spcAft>
                <a:spcPts val="800"/>
              </a:spcAft>
              <a:buNone/>
            </a:pPr>
            <a:r>
              <a:rPr lang="el-GR" sz="31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Φεμινίστριες ερευνήτριες, επιδιώκοντας να καταλάβουν τις δομές της ανθρώπινης σκέψης στο σύνολό της, έθεσαν εξαρχής σημαντικά ερωτήματα που αφορούν στη θέση ή/και τους ρόλους των φύλων στο πλαίσιο του λαϊκού πολιτισμού: </a:t>
            </a:r>
          </a:p>
          <a:p>
            <a:pPr marL="468630" indent="-285750" algn="just">
              <a:lnSpc>
                <a:spcPct val="150000"/>
              </a:lnSpc>
              <a:spcAft>
                <a:spcPts val="800"/>
              </a:spcAft>
              <a:buFont typeface="Wingdings" panose="05000000000000000000" pitchFamily="2" charset="2"/>
              <a:buChar char="Ø"/>
            </a:pPr>
            <a:r>
              <a:rPr lang="el-GR" sz="3100" b="1"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σε ποιες κοινωνικές κατηγορίες διαιρούνται οι άνθρωποι με βάση το βιολογικό φύλο ή τη σεξουαλικότητα;</a:t>
            </a:r>
          </a:p>
          <a:p>
            <a:pPr marL="468630" indent="-285750" algn="just">
              <a:lnSpc>
                <a:spcPct val="150000"/>
              </a:lnSpc>
              <a:spcAft>
                <a:spcPts val="800"/>
              </a:spcAft>
              <a:buFont typeface="Wingdings" panose="05000000000000000000" pitchFamily="2" charset="2"/>
              <a:buChar char="Ø"/>
            </a:pPr>
            <a:r>
              <a:rPr lang="el-GR" sz="3100" b="1"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ποιες είναι οι κοινωνικές ρυθμίσεις και συνέπειες που συνδέονται με αυτές τις κατηγορίες; </a:t>
            </a:r>
          </a:p>
          <a:p>
            <a:pPr marL="468630" indent="-285750" algn="just">
              <a:lnSpc>
                <a:spcPct val="150000"/>
              </a:lnSpc>
              <a:spcAft>
                <a:spcPts val="800"/>
              </a:spcAft>
              <a:buFont typeface="Wingdings" panose="05000000000000000000" pitchFamily="2" charset="2"/>
              <a:buChar char="Ø"/>
            </a:pPr>
            <a:r>
              <a:rPr lang="el-GR" sz="3100" b="1"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τι είδους πολιτιστικές αντιλήψεις χρησιμοποιούνται για τη νομιμοποίηση και διατήρηση των κατηγοριών αυτών; </a:t>
            </a:r>
          </a:p>
          <a:p>
            <a:pPr marL="468630" indent="-285750" algn="just">
              <a:lnSpc>
                <a:spcPct val="150000"/>
              </a:lnSpc>
              <a:spcAft>
                <a:spcPts val="800"/>
              </a:spcAft>
              <a:buFont typeface="Wingdings" panose="05000000000000000000" pitchFamily="2" charset="2"/>
              <a:buChar char="Ø"/>
            </a:pPr>
            <a:r>
              <a:rPr lang="el-GR" sz="3100" b="1"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που και πως οι αντιλήψεις αυτές εκφράζονται στο πλαίσιο του λαϊκού πολιτισμού: </a:t>
            </a:r>
          </a:p>
          <a:p>
            <a:pPr marL="468630" indent="-285750" algn="just">
              <a:lnSpc>
                <a:spcPct val="150000"/>
              </a:lnSpc>
              <a:spcAft>
                <a:spcPts val="800"/>
              </a:spcAft>
              <a:buFont typeface="Wingdings" panose="05000000000000000000" pitchFamily="2" charset="2"/>
              <a:buChar char="Ø"/>
            </a:pPr>
            <a:r>
              <a:rPr lang="el-GR" sz="3100" b="1"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ποια είναι η συμβολή των διαδικασιών και των προϊόντων του συγκεκριμένου πολιτισμού στην αναπαραγωγή, διατήρηση και μετασχηματισμό των </a:t>
            </a:r>
            <a:r>
              <a:rPr lang="el-GR" sz="3100" b="1"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έμφυλων</a:t>
            </a:r>
            <a:r>
              <a:rPr lang="el-GR" sz="3100" b="1"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προκαταλήψεων και στερεοτύπ</a:t>
            </a:r>
            <a:r>
              <a:rPr lang="el-GR" sz="22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ων;</a:t>
            </a:r>
            <a:endParaRPr lang="el-GR" sz="2200" i="1"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spcAft>
                <a:spcPts val="800"/>
              </a:spcAft>
            </a:pPr>
            <a:r>
              <a:rPr lang="el-GR" sz="1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l-GR" sz="1800" i="1" dirty="0">
              <a:effectLst/>
              <a:latin typeface="Calibri" panose="020F0502020204030204" pitchFamily="34" charset="0"/>
              <a:ea typeface="Calibri" panose="020F0502020204030204" pitchFamily="34" charset="0"/>
              <a:cs typeface="Times New Roman" panose="02020603050405020304" pitchFamily="18" charset="0"/>
            </a:endParaRPr>
          </a:p>
          <a:p>
            <a:endParaRPr lang="el-GR" dirty="0"/>
          </a:p>
        </p:txBody>
      </p:sp>
    </p:spTree>
    <p:extLst>
      <p:ext uri="{BB962C8B-B14F-4D97-AF65-F5344CB8AC3E}">
        <p14:creationId xmlns:p14="http://schemas.microsoft.com/office/powerpoint/2010/main" val="144216770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1DCCBE7-36F5-9787-9995-6B80F446D264}"/>
              </a:ext>
            </a:extLst>
          </p:cNvPr>
          <p:cNvSpPr>
            <a:spLocks noGrp="1"/>
          </p:cNvSpPr>
          <p:nvPr>
            <p:ph type="title"/>
          </p:nvPr>
        </p:nvSpPr>
        <p:spPr/>
        <p:txBody>
          <a:bodyPr/>
          <a:lstStyle/>
          <a:p>
            <a:endParaRPr lang="el-GR"/>
          </a:p>
        </p:txBody>
      </p:sp>
      <p:sp>
        <p:nvSpPr>
          <p:cNvPr id="3" name="Θέση περιεχομένου 2">
            <a:extLst>
              <a:ext uri="{FF2B5EF4-FFF2-40B4-BE49-F238E27FC236}">
                <a16:creationId xmlns:a16="http://schemas.microsoft.com/office/drawing/2014/main" id="{B5410BD8-114B-0803-502D-A3FB9071F310}"/>
              </a:ext>
            </a:extLst>
          </p:cNvPr>
          <p:cNvSpPr>
            <a:spLocks noGrp="1"/>
          </p:cNvSpPr>
          <p:nvPr>
            <p:ph idx="1"/>
          </p:nvPr>
        </p:nvSpPr>
        <p:spPr>
          <a:xfrm>
            <a:off x="350875" y="372140"/>
            <a:ext cx="11472530" cy="6103088"/>
          </a:xfrm>
          <a:solidFill>
            <a:schemeClr val="accent5">
              <a:lumMod val="60000"/>
              <a:lumOff val="40000"/>
            </a:schemeClr>
          </a:solidFill>
        </p:spPr>
        <p:txBody>
          <a:bodyPr/>
          <a:lstStyle/>
          <a:p>
            <a:endParaRPr lang="en-US" sz="1800" dirty="0">
              <a:solidFill>
                <a:srgbClr val="000000"/>
              </a:solidFill>
              <a:effectLst/>
              <a:highlight>
                <a:srgbClr val="FFFF00"/>
              </a:highlight>
              <a:latin typeface="Times New Roman" panose="02020603050405020304" pitchFamily="18" charset="0"/>
              <a:ea typeface="Times New Roman" panose="02020603050405020304" pitchFamily="18" charset="0"/>
            </a:endParaRPr>
          </a:p>
          <a:p>
            <a:pPr algn="just">
              <a:lnSpc>
                <a:spcPct val="150000"/>
              </a:lnSpc>
            </a:pPr>
            <a:r>
              <a:rPr lang="el-GR" sz="2400" b="1" dirty="0">
                <a:solidFill>
                  <a:srgbClr val="000000"/>
                </a:solidFill>
                <a:effectLst/>
                <a:latin typeface="Times New Roman" panose="02020603050405020304" pitchFamily="18" charset="0"/>
                <a:ea typeface="Times New Roman" panose="02020603050405020304" pitchFamily="18" charset="0"/>
              </a:rPr>
              <a:t>Οι φεμινίστριες εγκαλούν όσους και όσες διερεύνησαν και μελέτησαν τον λαϊκό πολιτισμό πως, εξαιτίας της </a:t>
            </a:r>
            <a:r>
              <a:rPr lang="el-GR" sz="2400" b="1" dirty="0" err="1">
                <a:solidFill>
                  <a:srgbClr val="000000"/>
                </a:solidFill>
                <a:effectLst/>
                <a:latin typeface="Times New Roman" panose="02020603050405020304" pitchFamily="18" charset="0"/>
                <a:ea typeface="Times New Roman" panose="02020603050405020304" pitchFamily="18" charset="0"/>
              </a:rPr>
              <a:t>ανδροκεντρικής</a:t>
            </a:r>
            <a:r>
              <a:rPr lang="el-GR" sz="2400" b="1" dirty="0">
                <a:solidFill>
                  <a:srgbClr val="000000"/>
                </a:solidFill>
                <a:effectLst/>
                <a:latin typeface="Times New Roman" panose="02020603050405020304" pitchFamily="18" charset="0"/>
                <a:ea typeface="Times New Roman" panose="02020603050405020304" pitchFamily="18" charset="0"/>
              </a:rPr>
              <a:t> τους ματιάς, προσπέρασαν τους γυναικείους κόσμους- αφού δεν υπάρχει ένας, αλλά πολλοί- πως δεν μπόρεσαν να αντιληφθούν τη θηλυκή πολιτιστική ομιλία, η οποία αναπτύχθηκε μέσω των πεποιθήσεων και των πρακτικών των γυναικών, το σημαντικό πολιτισμικό κεφάλαιο που προκύπτει από τις τελετουργίες τους, ιδιαίτερα τις μαγικές, καθώς και ότι δεν ενδιαφέρθηκαν για τον εντοπισμό των αντιστάσεων των γυναικών των παραδοσιακών κοινοτήτων στην πατριαρχική τάξη πραγμάτων.</a:t>
            </a:r>
            <a:endParaRPr lang="el-GR" sz="2400" b="1" dirty="0"/>
          </a:p>
        </p:txBody>
      </p:sp>
    </p:spTree>
    <p:extLst>
      <p:ext uri="{BB962C8B-B14F-4D97-AF65-F5344CB8AC3E}">
        <p14:creationId xmlns:p14="http://schemas.microsoft.com/office/powerpoint/2010/main" val="356892861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0E950F9-D8D2-F98E-EFAF-DEBCB5E7B02D}"/>
              </a:ext>
            </a:extLst>
          </p:cNvPr>
          <p:cNvSpPr>
            <a:spLocks noGrp="1"/>
          </p:cNvSpPr>
          <p:nvPr>
            <p:ph type="title"/>
          </p:nvPr>
        </p:nvSpPr>
        <p:spPr/>
        <p:txBody>
          <a:bodyPr/>
          <a:lstStyle/>
          <a:p>
            <a:endParaRPr lang="el-GR"/>
          </a:p>
        </p:txBody>
      </p:sp>
      <p:sp>
        <p:nvSpPr>
          <p:cNvPr id="3" name="Θέση περιεχομένου 2">
            <a:extLst>
              <a:ext uri="{FF2B5EF4-FFF2-40B4-BE49-F238E27FC236}">
                <a16:creationId xmlns:a16="http://schemas.microsoft.com/office/drawing/2014/main" id="{B3AD85D9-26B2-4832-C2CA-3EFECC99F174}"/>
              </a:ext>
            </a:extLst>
          </p:cNvPr>
          <p:cNvSpPr>
            <a:spLocks noGrp="1"/>
          </p:cNvSpPr>
          <p:nvPr>
            <p:ph idx="1"/>
          </p:nvPr>
        </p:nvSpPr>
        <p:spPr>
          <a:xfrm>
            <a:off x="382773" y="404037"/>
            <a:ext cx="11483162" cy="6039293"/>
          </a:xfrm>
          <a:solidFill>
            <a:schemeClr val="accent5">
              <a:lumMod val="60000"/>
              <a:lumOff val="40000"/>
            </a:schemeClr>
          </a:solidFill>
        </p:spPr>
        <p:txBody>
          <a:bodyPr>
            <a:normAutofit/>
          </a:bodyPr>
          <a:lstStyle/>
          <a:p>
            <a:pPr algn="just">
              <a:lnSpc>
                <a:spcPct val="150000"/>
              </a:lnSpc>
            </a:pPr>
            <a:endParaRPr lang="en-US" sz="2400" dirty="0">
              <a:solidFill>
                <a:srgbClr val="000000"/>
              </a:solidFill>
              <a:latin typeface="Times New Roman" panose="02020603050405020304" pitchFamily="18" charset="0"/>
              <a:ea typeface="Times New Roman" panose="02020603050405020304" pitchFamily="18" charset="0"/>
            </a:endParaRPr>
          </a:p>
          <a:p>
            <a:pPr algn="just">
              <a:lnSpc>
                <a:spcPct val="150000"/>
              </a:lnSpc>
            </a:pPr>
            <a:r>
              <a:rPr lang="en-US" sz="2400" b="1" dirty="0">
                <a:solidFill>
                  <a:srgbClr val="000000"/>
                </a:solidFill>
                <a:latin typeface="Times New Roman" panose="02020603050405020304" pitchFamily="18" charset="0"/>
                <a:ea typeface="Times New Roman" panose="02020603050405020304" pitchFamily="18" charset="0"/>
              </a:rPr>
              <a:t>O</a:t>
            </a:r>
            <a:r>
              <a:rPr lang="el-GR" sz="2400" b="1" dirty="0">
                <a:solidFill>
                  <a:srgbClr val="000000"/>
                </a:solidFill>
                <a:effectLst/>
                <a:latin typeface="Times New Roman" panose="02020603050405020304" pitchFamily="18" charset="0"/>
                <a:ea typeface="Times New Roman" panose="02020603050405020304" pitchFamily="18" charset="0"/>
              </a:rPr>
              <a:t>ι γυναίκες παρέμειναν στο πλαίσιο της λαογραφικής έρευνας, όπως και σε άλλες έρευνες οπωσδήποτε, οι «εξωτικές άλλες», που δεν συμμετείχαν στον λαογραφικό λόγο ως ισότιμες  συνομιλήτριες και η εμπειρία του φύλου τους δεν εμπλούτισε ως πρόσφατα την επιστημονική θεωρία και έρευνα, η οποία αφορά στον λαϊκό πολιτισμό και τις εκφάνσεις του, με αποτέλεσμα, μεταξύ άλλων, το διαθέσιμο λαογραφικό υλικό να στερηθεί της δυνατότητας εναλλακτικών τρόπων αξιοποίησης του.</a:t>
            </a:r>
            <a:endParaRPr lang="el-GR" sz="2400" b="1" dirty="0"/>
          </a:p>
        </p:txBody>
      </p:sp>
    </p:spTree>
    <p:extLst>
      <p:ext uri="{BB962C8B-B14F-4D97-AF65-F5344CB8AC3E}">
        <p14:creationId xmlns:p14="http://schemas.microsoft.com/office/powerpoint/2010/main" val="229238542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VTI">
  <a:themeElements>
    <a:clrScheme name="AnalogousFromRegularSeedRightStep">
      <a:dk1>
        <a:srgbClr val="000000"/>
      </a:dk1>
      <a:lt1>
        <a:srgbClr val="FFFFFF"/>
      </a:lt1>
      <a:dk2>
        <a:srgbClr val="34381F"/>
      </a:dk2>
      <a:lt2>
        <a:srgbClr val="E2E6E8"/>
      </a:lt2>
      <a:accent1>
        <a:srgbClr val="C3724D"/>
      </a:accent1>
      <a:accent2>
        <a:srgbClr val="B1923B"/>
      </a:accent2>
      <a:accent3>
        <a:srgbClr val="9BAB43"/>
      </a:accent3>
      <a:accent4>
        <a:srgbClr val="6EB13B"/>
      </a:accent4>
      <a:accent5>
        <a:srgbClr val="4AB848"/>
      </a:accent5>
      <a:accent6>
        <a:srgbClr val="3BB16A"/>
      </a:accent6>
      <a:hlink>
        <a:srgbClr val="3A8BB0"/>
      </a:hlink>
      <a:folHlink>
        <a:srgbClr val="7F7F7F"/>
      </a:folHlink>
    </a:clrScheme>
    <a:fontScheme name="Savon">
      <a:majorFont>
        <a:latin typeface="Gill Sans MT" panose="02020404030301010803"/>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20404030301010803"/>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80000"/>
                <a:shade val="100000"/>
                <a:satMod val="300000"/>
              </a:schemeClr>
            </a:gs>
            <a:gs pos="100000">
              <a:schemeClr val="phClr">
                <a:tint val="100000"/>
                <a:shade val="30000"/>
                <a:satMod val="200000"/>
              </a:schemeClr>
            </a:gs>
          </a:gsLst>
          <a:path path="circle">
            <a:fillToRect l="50000" t="50000" r="50000" b="50000"/>
          </a:path>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VTI" id="{A72E8C35-66DD-49F8-AF66-813F19B983AE}" vid="{93CCBC76-B7A1-4C3D-93EA-5CE34C4670F9}"/>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Έγγραφο" ma:contentTypeID="0x01010008ED54515560174081F08674F8BA9421" ma:contentTypeVersion="2" ma:contentTypeDescription="Δημιουργία νέου εγγράφου" ma:contentTypeScope="" ma:versionID="98186dec089c018ec3c702da0d6d86c1">
  <xsd:schema xmlns:xsd="http://www.w3.org/2001/XMLSchema" xmlns:xs="http://www.w3.org/2001/XMLSchema" xmlns:p="http://schemas.microsoft.com/office/2006/metadata/properties" xmlns:ns3="46ef5bf0-7abc-4b8f-ab89-99c0495f6e60" targetNamespace="http://schemas.microsoft.com/office/2006/metadata/properties" ma:root="true" ma:fieldsID="20ef6670681eb20c4e34b00193b626d7" ns3:_="">
    <xsd:import namespace="46ef5bf0-7abc-4b8f-ab89-99c0495f6e60"/>
    <xsd:element name="properties">
      <xsd:complexType>
        <xsd:sequence>
          <xsd:element name="documentManagement">
            <xsd:complexType>
              <xsd:all>
                <xsd:element ref="ns3:MediaServiceMetadata" minOccurs="0"/>
                <xsd:element ref="ns3:MediaServiceFast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6ef5bf0-7abc-4b8f-ab89-99c0495f6e6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Τύπος περιεχομένου"/>
        <xsd:element ref="dc:title" minOccurs="0" maxOccurs="1" ma:index="4" ma:displayName="Τίτλος"/>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C8D32F58-D394-49AA-832F-658B67CF6C9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46ef5bf0-7abc-4b8f-ab89-99c0495f6e60"/>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34826F21-CBCF-4A3E-8B3D-F6E294F474BA}">
  <ds:schemaRefs>
    <ds:schemaRef ds:uri="http://schemas.microsoft.com/office/2006/documentManagement/types"/>
    <ds:schemaRef ds:uri="http://purl.org/dc/elements/1.1/"/>
    <ds:schemaRef ds:uri="46ef5bf0-7abc-4b8f-ab89-99c0495f6e60"/>
    <ds:schemaRef ds:uri="http://schemas.microsoft.com/office/infopath/2007/PartnerControls"/>
    <ds:schemaRef ds:uri="http://schemas.openxmlformats.org/package/2006/metadata/core-properties"/>
    <ds:schemaRef ds:uri="http://purl.org/dc/terms/"/>
    <ds:schemaRef ds:uri="http://schemas.microsoft.com/office/2006/metadata/properties"/>
    <ds:schemaRef ds:uri="http://www.w3.org/XML/1998/namespace"/>
    <ds:schemaRef ds:uri="http://purl.org/dc/dcmitype/"/>
  </ds:schemaRefs>
</ds:datastoreItem>
</file>

<file path=customXml/itemProps3.xml><?xml version="1.0" encoding="utf-8"?>
<ds:datastoreItem xmlns:ds="http://schemas.openxmlformats.org/officeDocument/2006/customXml" ds:itemID="{EB70A109-86D5-46AF-9846-9A35FFB6BCFD}">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101</TotalTime>
  <Words>1867</Words>
  <Application>Microsoft Office PowerPoint</Application>
  <PresentationFormat>Ευρεία οθόνη</PresentationFormat>
  <Paragraphs>71</Paragraphs>
  <Slides>19</Slides>
  <Notes>0</Notes>
  <HiddenSlides>0</HiddenSlides>
  <MMClips>0</MMClips>
  <ScaleCrop>false</ScaleCrop>
  <HeadingPairs>
    <vt:vector size="6" baseType="variant">
      <vt:variant>
        <vt:lpstr>Γραμματοσειρές που χρησιμοποιούνται</vt:lpstr>
      </vt:variant>
      <vt:variant>
        <vt:i4>5</vt:i4>
      </vt:variant>
      <vt:variant>
        <vt:lpstr>Θέμα</vt:lpstr>
      </vt:variant>
      <vt:variant>
        <vt:i4>1</vt:i4>
      </vt:variant>
      <vt:variant>
        <vt:lpstr>Τίτλοι διαφανειών</vt:lpstr>
      </vt:variant>
      <vt:variant>
        <vt:i4>19</vt:i4>
      </vt:variant>
    </vt:vector>
  </HeadingPairs>
  <TitlesOfParts>
    <vt:vector size="25" baseType="lpstr">
      <vt:lpstr>Calibri</vt:lpstr>
      <vt:lpstr>Garamond</vt:lpstr>
      <vt:lpstr>Gill Sans MT</vt:lpstr>
      <vt:lpstr>Times New Roman</vt:lpstr>
      <vt:lpstr>Wingdings</vt:lpstr>
      <vt:lpstr>SavonVTI</vt:lpstr>
      <vt:lpstr>Συγχρονεσ λαογραφικεσ σπουδεσ και φυλο</vt:lpstr>
      <vt:lpstr>Ονομασία της Λαογραφίας</vt:lpstr>
      <vt:lpstr>Σήμερα ασχολείται με σειρά ζητημάτων, που συνδέονται με τις συνθήκες ζωής μιας αναπτυγμένης και ταυτόχρονα πολυπολιτισμικής πλέον κοινωνίας, η οποία έχει απομακρυνθεί από φυλετικές και αιματολογικές καθαρότητες και μελετά τον αστικό τρόπο ζωής, τη συνύπαρξη με τους μεταναστευτικούς πληθυσμούς κ.λπ. Ταυτόχρονα, σε σημαντική ανάπτυξη βρίσκεται, και στην Ελλάδα, η Ψηφιακή Λαογραφία.  </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Συγχρονεσ λαογραφικεσ σπουδεσ και φυλο</dc:title>
  <dc:creator>Gasouka Maria</dc:creator>
  <cp:lastModifiedBy>Gasouka Maria</cp:lastModifiedBy>
  <cp:revision>4</cp:revision>
  <dcterms:created xsi:type="dcterms:W3CDTF">2023-04-25T06:47:07Z</dcterms:created>
  <dcterms:modified xsi:type="dcterms:W3CDTF">2023-04-26T03:21:11Z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0x01010008ED54515560174081F08674F8BA9421</vt:lpwstr>
  </property>
</Properties>
</file>