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2" r:id="rId7"/>
    <p:sldId id="268" r:id="rId8"/>
    <p:sldId id="264" r:id="rId9"/>
    <p:sldId id="267" r:id="rId10"/>
    <p:sldId id="270" r:id="rId11"/>
    <p:sldId id="269" r:id="rId12"/>
    <p:sldId id="271" r:id="rId13"/>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C242D-5D00-4847-ADC2-F12E6ECB6BD6}" v="196" dt="2023-10-31T15:36:43.600"/>
    <p1510:client id="{3121C938-0F42-4091-A28C-4128B00D85C0}" v="289" dt="2023-10-31T09:44:46.973"/>
    <p1510:client id="{4A242DDF-D520-4BFC-A277-5707F2838BAA}" v="329" dt="2023-10-29T12:50:13.969"/>
    <p1510:client id="{76E3A137-83C7-4833-B8DC-708679E46E42}" v="3" dt="2023-10-29T15:44:36.007"/>
    <p1510:client id="{A2DE6750-28DD-4A1B-B44D-9F5E31A4CB70}" v="255" dt="2023-10-28T14:27:15.569"/>
    <p1510:client id="{F6BA4EDB-786F-4DC0-8905-5EEF2CBC638C}" v="332" dt="2023-10-28T13:26:45.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notesViewPr>
    <p:cSldViewPr snapToGrid="0">
      <p:cViewPr varScale="1">
        <p:scale>
          <a:sx n="86" d="100"/>
          <a:sy n="86"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EB5AB-44A2-49A1-9379-425B71A06CA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18936D0-63C3-4EB6-81E8-BBC08EC64AB8}">
      <dgm:prSet/>
      <dgm:spPr/>
      <dgm:t>
        <a:bodyPr/>
        <a:lstStyle/>
        <a:p>
          <a:r>
            <a:rPr lang="el-GR" dirty="0">
              <a:solidFill>
                <a:schemeClr val="bg1"/>
              </a:solidFill>
            </a:rPr>
            <a:t>Για την αντιμετώπιση της κλιματικής αλλαγής, το 1992, υιοθετήθηκε η Σύμβαση Πλαίσιο των Ηνωμένων Εθνών για την Κλιματική Αλλαγή (UNFCCC). Αυτή η Σύμβαση έχει ως στόχο τη σταθεροποίηση των συγκεντρώσεων των αερίων του θερμοκηπίου (GHG) στην ατμόσφαιρα σε επίπεδα τέτοια ώστε να προληφθούν οι επικίνδυνες επιπτώσεις από την κλιματική αλλαγή στον πλανήτη.</a:t>
          </a:r>
          <a:endParaRPr lang="en-US" dirty="0">
            <a:solidFill>
              <a:schemeClr val="bg1"/>
            </a:solidFill>
          </a:endParaRPr>
        </a:p>
      </dgm:t>
    </dgm:pt>
    <dgm:pt modelId="{088BCF17-50A2-44EE-9A91-6615CF78D473}" type="parTrans" cxnId="{60450EAB-8DB2-4A62-99DE-289B804E79DD}">
      <dgm:prSet/>
      <dgm:spPr/>
      <dgm:t>
        <a:bodyPr/>
        <a:lstStyle/>
        <a:p>
          <a:endParaRPr lang="en-US"/>
        </a:p>
      </dgm:t>
    </dgm:pt>
    <dgm:pt modelId="{5B9784E2-B4AB-4BF0-9C2A-400643F437C8}" type="sibTrans" cxnId="{60450EAB-8DB2-4A62-99DE-289B804E79DD}">
      <dgm:prSet/>
      <dgm:spPr/>
      <dgm:t>
        <a:bodyPr/>
        <a:lstStyle/>
        <a:p>
          <a:endParaRPr lang="en-US"/>
        </a:p>
      </dgm:t>
    </dgm:pt>
    <dgm:pt modelId="{5C3C6926-ED01-454A-97FD-9B2E57251413}">
      <dgm:prSet/>
      <dgm:spPr/>
      <dgm:t>
        <a:bodyPr/>
        <a:lstStyle/>
        <a:p>
          <a:r>
            <a:rPr lang="el-GR" dirty="0">
              <a:solidFill>
                <a:schemeClr val="bg1"/>
              </a:solidFill>
            </a:rPr>
            <a:t>Το 1997, και στα όρια της Σύμβασης Πλαίσιο, υιοθετήθηκε το Πρωτόκολλο του Κιότο, το οποίο συνιστά τη νομική δέσμευση των αναπτυγμένων κρατών να περιορίσουν τις εκπομπές των αερίων του θερμοκηπίου. Οι εκπομπές δύνανται να μειωθούν από διάφορους τομείς δραστηριότητας, μεταξύ των οποίων η Χρήση Γης, η Αλλαγή Χρήση Γης και η Δασοπονία (Land </a:t>
          </a:r>
          <a:r>
            <a:rPr lang="el-GR" dirty="0" err="1">
              <a:solidFill>
                <a:schemeClr val="bg1"/>
              </a:solidFill>
            </a:rPr>
            <a:t>Use</a:t>
          </a:r>
          <a:r>
            <a:rPr lang="el-GR" dirty="0">
              <a:solidFill>
                <a:schemeClr val="bg1"/>
              </a:solidFill>
            </a:rPr>
            <a:t>, Land </a:t>
          </a:r>
          <a:r>
            <a:rPr lang="el-GR" dirty="0" err="1">
              <a:solidFill>
                <a:schemeClr val="bg1"/>
              </a:solidFill>
            </a:rPr>
            <a:t>Use</a:t>
          </a:r>
          <a:r>
            <a:rPr lang="el-GR" dirty="0">
              <a:solidFill>
                <a:schemeClr val="bg1"/>
              </a:solidFill>
            </a:rPr>
            <a:t> </a:t>
          </a:r>
          <a:r>
            <a:rPr lang="el-GR" dirty="0" err="1">
              <a:solidFill>
                <a:schemeClr val="bg1"/>
              </a:solidFill>
            </a:rPr>
            <a:t>Change</a:t>
          </a:r>
          <a:r>
            <a:rPr lang="el-GR" dirty="0">
              <a:solidFill>
                <a:schemeClr val="bg1"/>
              </a:solidFill>
            </a:rPr>
            <a:t> and </a:t>
          </a:r>
          <a:r>
            <a:rPr lang="el-GR" dirty="0" err="1">
              <a:solidFill>
                <a:schemeClr val="bg1"/>
              </a:solidFill>
            </a:rPr>
            <a:t>Forestry</a:t>
          </a:r>
          <a:r>
            <a:rPr lang="el-GR" dirty="0">
              <a:solidFill>
                <a:schemeClr val="bg1"/>
              </a:solidFill>
            </a:rPr>
            <a:t> - LULUCF)</a:t>
          </a:r>
          <a:endParaRPr lang="en-US" dirty="0">
            <a:solidFill>
              <a:schemeClr val="bg1"/>
            </a:solidFill>
          </a:endParaRPr>
        </a:p>
      </dgm:t>
    </dgm:pt>
    <dgm:pt modelId="{2C02AA8D-66A0-4991-95D8-2C9D3F18319E}" type="parTrans" cxnId="{C07B7A9D-241A-45A8-9C01-94C880ED7D97}">
      <dgm:prSet/>
      <dgm:spPr/>
      <dgm:t>
        <a:bodyPr/>
        <a:lstStyle/>
        <a:p>
          <a:endParaRPr lang="en-US"/>
        </a:p>
      </dgm:t>
    </dgm:pt>
    <dgm:pt modelId="{2198FA18-31B4-45F0-A19C-656707EAD762}" type="sibTrans" cxnId="{C07B7A9D-241A-45A8-9C01-94C880ED7D97}">
      <dgm:prSet/>
      <dgm:spPr/>
      <dgm:t>
        <a:bodyPr/>
        <a:lstStyle/>
        <a:p>
          <a:endParaRPr lang="en-US"/>
        </a:p>
      </dgm:t>
    </dgm:pt>
    <dgm:pt modelId="{B8AC7C3A-682A-4B8F-8464-90007251C47B}">
      <dgm:prSet/>
      <dgm:spPr/>
      <dgm:t>
        <a:bodyPr/>
        <a:lstStyle/>
        <a:p>
          <a:pPr rtl="0"/>
          <a:r>
            <a:rPr lang="el-GR" dirty="0">
              <a:solidFill>
                <a:schemeClr val="bg1"/>
              </a:solidFill>
            </a:rPr>
            <a:t>Το έργο της θέσπισης συγκεκριμένων κανόνων </a:t>
          </a:r>
          <a:r>
            <a:rPr lang="el-GR" dirty="0">
              <a:solidFill>
                <a:schemeClr val="bg1"/>
              </a:solidFill>
              <a:latin typeface="Century Gothic" panose="020B0502020202020204"/>
            </a:rPr>
            <a:t>ανέλαβε</a:t>
          </a:r>
          <a:r>
            <a:rPr lang="el-GR" dirty="0">
              <a:solidFill>
                <a:schemeClr val="bg1"/>
              </a:solidFill>
            </a:rPr>
            <a:t> </a:t>
          </a:r>
          <a:r>
            <a:rPr lang="el-GR" dirty="0">
              <a:solidFill>
                <a:schemeClr val="bg1"/>
              </a:solidFill>
              <a:latin typeface="Century Gothic" panose="020B0502020202020204"/>
            </a:rPr>
            <a:t>το</a:t>
          </a:r>
          <a:r>
            <a:rPr lang="el-GR" dirty="0">
              <a:solidFill>
                <a:schemeClr val="bg1"/>
              </a:solidFill>
            </a:rPr>
            <a:t> Επικουρικό Σώμα Επιστημονικών και Τεχνολογικών Συμβουλών (SBSTA) της UNFCCC. Το 1998,</a:t>
          </a:r>
          <a:r>
            <a:rPr lang="el-GR" dirty="0">
              <a:solidFill>
                <a:schemeClr val="bg1"/>
              </a:solidFill>
              <a:latin typeface="Century Gothic" panose="020B0502020202020204"/>
            </a:rPr>
            <a:t> το</a:t>
          </a:r>
          <a:r>
            <a:rPr lang="el-GR" dirty="0">
              <a:solidFill>
                <a:schemeClr val="bg1"/>
              </a:solidFill>
            </a:rPr>
            <a:t> SBSTA κάλεσε τη Διακυβερνητική Επιτροπή για την Κλιματική Αλλαγή (IPCC) να συντάξει μια Ειδική Έκθεση για το LULUCF για να υποστηρίξει την ανάπτυξη αυτών των κανόνων από </a:t>
          </a:r>
          <a:r>
            <a:rPr lang="el-GR" dirty="0">
              <a:solidFill>
                <a:schemeClr val="bg1"/>
              </a:solidFill>
              <a:latin typeface="Century Gothic" panose="020B0502020202020204"/>
            </a:rPr>
            <a:t>το</a:t>
          </a:r>
          <a:r>
            <a:rPr lang="el-GR" dirty="0">
              <a:solidFill>
                <a:schemeClr val="bg1"/>
              </a:solidFill>
            </a:rPr>
            <a:t> SBSTA. Αυτή η Ειδική Έκθεση παρείχε επιλογές για ορισμούς όρων, για συμπερίληψη πρόσθετων δραστηριοτήτων σύμφωνα με το Άρθρο 3.4 και για λογιστικούς κανόνες για δραστηριότητες LULUCF. </a:t>
          </a:r>
          <a:endParaRPr lang="en-US" dirty="0">
            <a:solidFill>
              <a:schemeClr val="bg1"/>
            </a:solidFill>
          </a:endParaRPr>
        </a:p>
      </dgm:t>
    </dgm:pt>
    <dgm:pt modelId="{1483F487-867C-4ADD-8CEC-B3E248AE889A}" type="parTrans" cxnId="{83A3FA77-AB11-4D26-9C56-6B4F18F9857B}">
      <dgm:prSet/>
      <dgm:spPr/>
      <dgm:t>
        <a:bodyPr/>
        <a:lstStyle/>
        <a:p>
          <a:endParaRPr lang="en-US"/>
        </a:p>
      </dgm:t>
    </dgm:pt>
    <dgm:pt modelId="{93084835-8CB2-4D70-A93F-DBEABADEE473}" type="sibTrans" cxnId="{83A3FA77-AB11-4D26-9C56-6B4F18F9857B}">
      <dgm:prSet/>
      <dgm:spPr/>
      <dgm:t>
        <a:bodyPr/>
        <a:lstStyle/>
        <a:p>
          <a:endParaRPr lang="en-US"/>
        </a:p>
      </dgm:t>
    </dgm:pt>
    <dgm:pt modelId="{DBCC5AB1-2F64-447D-9F6C-DB0636F8517F}" type="pres">
      <dgm:prSet presAssocID="{CB8EB5AB-44A2-49A1-9379-425B71A06CA1}" presName="linear" presStyleCnt="0">
        <dgm:presLayoutVars>
          <dgm:animLvl val="lvl"/>
          <dgm:resizeHandles val="exact"/>
        </dgm:presLayoutVars>
      </dgm:prSet>
      <dgm:spPr/>
    </dgm:pt>
    <dgm:pt modelId="{A5F94481-4C8A-47B0-BC3A-E01831E2E433}" type="pres">
      <dgm:prSet presAssocID="{018936D0-63C3-4EB6-81E8-BBC08EC64AB8}" presName="parentText" presStyleLbl="node1" presStyleIdx="0" presStyleCnt="3">
        <dgm:presLayoutVars>
          <dgm:chMax val="0"/>
          <dgm:bulletEnabled val="1"/>
        </dgm:presLayoutVars>
      </dgm:prSet>
      <dgm:spPr/>
    </dgm:pt>
    <dgm:pt modelId="{F983D761-1B93-4632-9D85-F9734C9DCA22}" type="pres">
      <dgm:prSet presAssocID="{5B9784E2-B4AB-4BF0-9C2A-400643F437C8}" presName="spacer" presStyleCnt="0"/>
      <dgm:spPr/>
    </dgm:pt>
    <dgm:pt modelId="{8FEDBBF6-D244-4B77-9714-816FA5D56A5C}" type="pres">
      <dgm:prSet presAssocID="{5C3C6926-ED01-454A-97FD-9B2E57251413}" presName="parentText" presStyleLbl="node1" presStyleIdx="1" presStyleCnt="3">
        <dgm:presLayoutVars>
          <dgm:chMax val="0"/>
          <dgm:bulletEnabled val="1"/>
        </dgm:presLayoutVars>
      </dgm:prSet>
      <dgm:spPr/>
    </dgm:pt>
    <dgm:pt modelId="{49C15E9B-8509-4C8A-A00E-A823D2E85086}" type="pres">
      <dgm:prSet presAssocID="{2198FA18-31B4-45F0-A19C-656707EAD762}" presName="spacer" presStyleCnt="0"/>
      <dgm:spPr/>
    </dgm:pt>
    <dgm:pt modelId="{75FC3695-FB36-4FD2-834C-B3BA2BA956AA}" type="pres">
      <dgm:prSet presAssocID="{B8AC7C3A-682A-4B8F-8464-90007251C47B}" presName="parentText" presStyleLbl="node1" presStyleIdx="2" presStyleCnt="3">
        <dgm:presLayoutVars>
          <dgm:chMax val="0"/>
          <dgm:bulletEnabled val="1"/>
        </dgm:presLayoutVars>
      </dgm:prSet>
      <dgm:spPr/>
    </dgm:pt>
  </dgm:ptLst>
  <dgm:cxnLst>
    <dgm:cxn modelId="{3FAA244D-0F23-4B1D-B4C6-15639F28F928}" type="presOf" srcId="{B8AC7C3A-682A-4B8F-8464-90007251C47B}" destId="{75FC3695-FB36-4FD2-834C-B3BA2BA956AA}" srcOrd="0" destOrd="0" presId="urn:microsoft.com/office/officeart/2005/8/layout/vList2"/>
    <dgm:cxn modelId="{83A3FA77-AB11-4D26-9C56-6B4F18F9857B}" srcId="{CB8EB5AB-44A2-49A1-9379-425B71A06CA1}" destId="{B8AC7C3A-682A-4B8F-8464-90007251C47B}" srcOrd="2" destOrd="0" parTransId="{1483F487-867C-4ADD-8CEC-B3E248AE889A}" sibTransId="{93084835-8CB2-4D70-A93F-DBEABADEE473}"/>
    <dgm:cxn modelId="{1FA1E187-760A-4A88-827D-65FA9E65A52D}" type="presOf" srcId="{018936D0-63C3-4EB6-81E8-BBC08EC64AB8}" destId="{A5F94481-4C8A-47B0-BC3A-E01831E2E433}" srcOrd="0" destOrd="0" presId="urn:microsoft.com/office/officeart/2005/8/layout/vList2"/>
    <dgm:cxn modelId="{C07B7A9D-241A-45A8-9C01-94C880ED7D97}" srcId="{CB8EB5AB-44A2-49A1-9379-425B71A06CA1}" destId="{5C3C6926-ED01-454A-97FD-9B2E57251413}" srcOrd="1" destOrd="0" parTransId="{2C02AA8D-66A0-4991-95D8-2C9D3F18319E}" sibTransId="{2198FA18-31B4-45F0-A19C-656707EAD762}"/>
    <dgm:cxn modelId="{5BE7D9A7-1520-4435-90D1-65924489417E}" type="presOf" srcId="{CB8EB5AB-44A2-49A1-9379-425B71A06CA1}" destId="{DBCC5AB1-2F64-447D-9F6C-DB0636F8517F}" srcOrd="0" destOrd="0" presId="urn:microsoft.com/office/officeart/2005/8/layout/vList2"/>
    <dgm:cxn modelId="{60450EAB-8DB2-4A62-99DE-289B804E79DD}" srcId="{CB8EB5AB-44A2-49A1-9379-425B71A06CA1}" destId="{018936D0-63C3-4EB6-81E8-BBC08EC64AB8}" srcOrd="0" destOrd="0" parTransId="{088BCF17-50A2-44EE-9A91-6615CF78D473}" sibTransId="{5B9784E2-B4AB-4BF0-9C2A-400643F437C8}"/>
    <dgm:cxn modelId="{A843BAE6-0C20-483F-9363-9EE63C1BE789}" type="presOf" srcId="{5C3C6926-ED01-454A-97FD-9B2E57251413}" destId="{8FEDBBF6-D244-4B77-9714-816FA5D56A5C}" srcOrd="0" destOrd="0" presId="urn:microsoft.com/office/officeart/2005/8/layout/vList2"/>
    <dgm:cxn modelId="{43694F67-69DA-428C-B27D-47D511F53ED9}" type="presParOf" srcId="{DBCC5AB1-2F64-447D-9F6C-DB0636F8517F}" destId="{A5F94481-4C8A-47B0-BC3A-E01831E2E433}" srcOrd="0" destOrd="0" presId="urn:microsoft.com/office/officeart/2005/8/layout/vList2"/>
    <dgm:cxn modelId="{0CFB631C-21B8-4CF5-9C96-6AE0FBDF0596}" type="presParOf" srcId="{DBCC5AB1-2F64-447D-9F6C-DB0636F8517F}" destId="{F983D761-1B93-4632-9D85-F9734C9DCA22}" srcOrd="1" destOrd="0" presId="urn:microsoft.com/office/officeart/2005/8/layout/vList2"/>
    <dgm:cxn modelId="{3C04ECE6-A18A-47E6-AAC4-A18AEA437195}" type="presParOf" srcId="{DBCC5AB1-2F64-447D-9F6C-DB0636F8517F}" destId="{8FEDBBF6-D244-4B77-9714-816FA5D56A5C}" srcOrd="2" destOrd="0" presId="urn:microsoft.com/office/officeart/2005/8/layout/vList2"/>
    <dgm:cxn modelId="{EE1AE5ED-B862-475E-A249-8E24ACCFFF4C}" type="presParOf" srcId="{DBCC5AB1-2F64-447D-9F6C-DB0636F8517F}" destId="{49C15E9B-8509-4C8A-A00E-A823D2E85086}" srcOrd="3" destOrd="0" presId="urn:microsoft.com/office/officeart/2005/8/layout/vList2"/>
    <dgm:cxn modelId="{45D30416-B617-467B-B6C3-C6924B1A2F13}" type="presParOf" srcId="{DBCC5AB1-2F64-447D-9F6C-DB0636F8517F}" destId="{75FC3695-FB36-4FD2-834C-B3BA2BA956A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94481-4C8A-47B0-BC3A-E01831E2E433}">
      <dsp:nvSpPr>
        <dsp:cNvPr id="0" name=""/>
        <dsp:cNvSpPr/>
      </dsp:nvSpPr>
      <dsp:spPr>
        <a:xfrm>
          <a:off x="0" y="369760"/>
          <a:ext cx="7330692" cy="174512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solidFill>
                <a:schemeClr val="bg1"/>
              </a:solidFill>
            </a:rPr>
            <a:t>Για την αντιμετώπιση της κλιματικής αλλαγής, το 1992, υιοθετήθηκε η Σύμβαση Πλαίσιο των Ηνωμένων Εθνών για την Κλιματική Αλλαγή (UNFCCC). Αυτή η Σύμβαση έχει ως στόχο τη σταθεροποίηση των συγκεντρώσεων των αερίων του θερμοκηπίου (GHG) στην ατμόσφαιρα σε επίπεδα τέτοια ώστε να προληφθούν οι επικίνδυνες επιπτώσεις από την κλιματική αλλαγή στον πλανήτη.</a:t>
          </a:r>
          <a:endParaRPr lang="en-US" sz="1500" kern="1200" dirty="0">
            <a:solidFill>
              <a:schemeClr val="bg1"/>
            </a:solidFill>
          </a:endParaRPr>
        </a:p>
      </dsp:txBody>
      <dsp:txXfrm>
        <a:off x="85190" y="454950"/>
        <a:ext cx="7160312" cy="1574748"/>
      </dsp:txXfrm>
    </dsp:sp>
    <dsp:sp modelId="{8FEDBBF6-D244-4B77-9714-816FA5D56A5C}">
      <dsp:nvSpPr>
        <dsp:cNvPr id="0" name=""/>
        <dsp:cNvSpPr/>
      </dsp:nvSpPr>
      <dsp:spPr>
        <a:xfrm>
          <a:off x="0" y="2158088"/>
          <a:ext cx="7330692" cy="174512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solidFill>
                <a:schemeClr val="bg1"/>
              </a:solidFill>
            </a:rPr>
            <a:t>Το 1997, και στα όρια της Σύμβασης Πλαίσιο, υιοθετήθηκε το Πρωτόκολλο του Κιότο, το οποίο συνιστά τη νομική δέσμευση των αναπτυγμένων κρατών να περιορίσουν τις εκπομπές των αερίων του θερμοκηπίου. Οι εκπομπές δύνανται να μειωθούν από διάφορους τομείς δραστηριότητας, μεταξύ των οποίων η Χρήση Γης, η Αλλαγή Χρήση Γης και η Δασοπονία (Land </a:t>
          </a:r>
          <a:r>
            <a:rPr lang="el-GR" sz="1500" kern="1200" dirty="0" err="1">
              <a:solidFill>
                <a:schemeClr val="bg1"/>
              </a:solidFill>
            </a:rPr>
            <a:t>Use</a:t>
          </a:r>
          <a:r>
            <a:rPr lang="el-GR" sz="1500" kern="1200" dirty="0">
              <a:solidFill>
                <a:schemeClr val="bg1"/>
              </a:solidFill>
            </a:rPr>
            <a:t>, Land </a:t>
          </a:r>
          <a:r>
            <a:rPr lang="el-GR" sz="1500" kern="1200" dirty="0" err="1">
              <a:solidFill>
                <a:schemeClr val="bg1"/>
              </a:solidFill>
            </a:rPr>
            <a:t>Use</a:t>
          </a:r>
          <a:r>
            <a:rPr lang="el-GR" sz="1500" kern="1200" dirty="0">
              <a:solidFill>
                <a:schemeClr val="bg1"/>
              </a:solidFill>
            </a:rPr>
            <a:t> </a:t>
          </a:r>
          <a:r>
            <a:rPr lang="el-GR" sz="1500" kern="1200" dirty="0" err="1">
              <a:solidFill>
                <a:schemeClr val="bg1"/>
              </a:solidFill>
            </a:rPr>
            <a:t>Change</a:t>
          </a:r>
          <a:r>
            <a:rPr lang="el-GR" sz="1500" kern="1200" dirty="0">
              <a:solidFill>
                <a:schemeClr val="bg1"/>
              </a:solidFill>
            </a:rPr>
            <a:t> and </a:t>
          </a:r>
          <a:r>
            <a:rPr lang="el-GR" sz="1500" kern="1200" dirty="0" err="1">
              <a:solidFill>
                <a:schemeClr val="bg1"/>
              </a:solidFill>
            </a:rPr>
            <a:t>Forestry</a:t>
          </a:r>
          <a:r>
            <a:rPr lang="el-GR" sz="1500" kern="1200" dirty="0">
              <a:solidFill>
                <a:schemeClr val="bg1"/>
              </a:solidFill>
            </a:rPr>
            <a:t> - LULUCF)</a:t>
          </a:r>
          <a:endParaRPr lang="en-US" sz="1500" kern="1200" dirty="0">
            <a:solidFill>
              <a:schemeClr val="bg1"/>
            </a:solidFill>
          </a:endParaRPr>
        </a:p>
      </dsp:txBody>
      <dsp:txXfrm>
        <a:off x="85190" y="2243278"/>
        <a:ext cx="7160312" cy="1574748"/>
      </dsp:txXfrm>
    </dsp:sp>
    <dsp:sp modelId="{75FC3695-FB36-4FD2-834C-B3BA2BA956AA}">
      <dsp:nvSpPr>
        <dsp:cNvPr id="0" name=""/>
        <dsp:cNvSpPr/>
      </dsp:nvSpPr>
      <dsp:spPr>
        <a:xfrm>
          <a:off x="0" y="3946416"/>
          <a:ext cx="7330692" cy="1745128"/>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l-GR" sz="1500" kern="1200" dirty="0">
              <a:solidFill>
                <a:schemeClr val="bg1"/>
              </a:solidFill>
            </a:rPr>
            <a:t>Το έργο της θέσπισης συγκεκριμένων κανόνων </a:t>
          </a:r>
          <a:r>
            <a:rPr lang="el-GR" sz="1500" kern="1200" dirty="0">
              <a:solidFill>
                <a:schemeClr val="bg1"/>
              </a:solidFill>
              <a:latin typeface="Century Gothic" panose="020B0502020202020204"/>
            </a:rPr>
            <a:t>ανέλαβε</a:t>
          </a:r>
          <a:r>
            <a:rPr lang="el-GR" sz="1500" kern="1200" dirty="0">
              <a:solidFill>
                <a:schemeClr val="bg1"/>
              </a:solidFill>
            </a:rPr>
            <a:t> </a:t>
          </a:r>
          <a:r>
            <a:rPr lang="el-GR" sz="1500" kern="1200" dirty="0">
              <a:solidFill>
                <a:schemeClr val="bg1"/>
              </a:solidFill>
              <a:latin typeface="Century Gothic" panose="020B0502020202020204"/>
            </a:rPr>
            <a:t>το</a:t>
          </a:r>
          <a:r>
            <a:rPr lang="el-GR" sz="1500" kern="1200" dirty="0">
              <a:solidFill>
                <a:schemeClr val="bg1"/>
              </a:solidFill>
            </a:rPr>
            <a:t> Επικουρικό Σώμα Επιστημονικών και Τεχνολογικών Συμβουλών (SBSTA) της UNFCCC. Το 1998,</a:t>
          </a:r>
          <a:r>
            <a:rPr lang="el-GR" sz="1500" kern="1200" dirty="0">
              <a:solidFill>
                <a:schemeClr val="bg1"/>
              </a:solidFill>
              <a:latin typeface="Century Gothic" panose="020B0502020202020204"/>
            </a:rPr>
            <a:t> το</a:t>
          </a:r>
          <a:r>
            <a:rPr lang="el-GR" sz="1500" kern="1200" dirty="0">
              <a:solidFill>
                <a:schemeClr val="bg1"/>
              </a:solidFill>
            </a:rPr>
            <a:t> SBSTA κάλεσε τη Διακυβερνητική Επιτροπή για την Κλιματική Αλλαγή (IPCC) να συντάξει μια Ειδική Έκθεση για το LULUCF για να υποστηρίξει την ανάπτυξη αυτών των κανόνων από </a:t>
          </a:r>
          <a:r>
            <a:rPr lang="el-GR" sz="1500" kern="1200" dirty="0">
              <a:solidFill>
                <a:schemeClr val="bg1"/>
              </a:solidFill>
              <a:latin typeface="Century Gothic" panose="020B0502020202020204"/>
            </a:rPr>
            <a:t>το</a:t>
          </a:r>
          <a:r>
            <a:rPr lang="el-GR" sz="1500" kern="1200" dirty="0">
              <a:solidFill>
                <a:schemeClr val="bg1"/>
              </a:solidFill>
            </a:rPr>
            <a:t> SBSTA. Αυτή η Ειδική Έκθεση παρείχε επιλογές για ορισμούς όρων, για συμπερίληψη πρόσθετων δραστηριοτήτων σύμφωνα με το Άρθρο 3.4 και για λογιστικούς κανόνες για δραστηριότητες LULUCF. </a:t>
          </a:r>
          <a:endParaRPr lang="en-US" sz="1500" kern="1200" dirty="0">
            <a:solidFill>
              <a:schemeClr val="bg1"/>
            </a:solidFill>
          </a:endParaRPr>
        </a:p>
      </dsp:txBody>
      <dsp:txXfrm>
        <a:off x="85190" y="4031606"/>
        <a:ext cx="7160312" cy="15747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58B24F66-0077-499B-97B4-0AD63F43F4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67D04379-F7CF-41B1-B07F-16CD1ABA3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EA4BF5-3085-45CC-8871-C84862D898BD}" type="datetime1">
              <a:rPr lang="el-GR" smtClean="0"/>
              <a:t>1/11/2023</a:t>
            </a:fld>
            <a:endParaRPr lang="el-GR" dirty="0"/>
          </a:p>
        </p:txBody>
      </p:sp>
      <p:sp>
        <p:nvSpPr>
          <p:cNvPr id="4" name="Θέση υποσέλιδου 3">
            <a:extLst>
              <a:ext uri="{FF2B5EF4-FFF2-40B4-BE49-F238E27FC236}">
                <a16:creationId xmlns:a16="http://schemas.microsoft.com/office/drawing/2014/main" id="{7B4ED083-CE00-4BE3-934A-FFC839A8BF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9EE8E09A-E130-407B-A615-5EB6C9FF3D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180D39-F339-4FC1-ACB4-87CF0FEC8734}" type="slidenum">
              <a:rPr lang="el-GR" smtClean="0"/>
              <a:t>‹#›</a:t>
            </a:fld>
            <a:endParaRPr lang="el-GR"/>
          </a:p>
        </p:txBody>
      </p:sp>
    </p:spTree>
    <p:extLst>
      <p:ext uri="{BB962C8B-B14F-4D97-AF65-F5344CB8AC3E}">
        <p14:creationId xmlns:p14="http://schemas.microsoft.com/office/powerpoint/2010/main" val="625470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FCA1D-35D0-4A7F-9E1E-E05CCA0851CA}" type="datetime1">
              <a:rPr lang="el-GR" smtClean="0"/>
              <a:pPr/>
              <a:t>1/11/2023</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8E45B-B5EE-471B-9F52-CD1ABF659E7E}" type="slidenum">
              <a:rPr lang="el-GR" noProof="0" smtClean="0"/>
              <a:t>‹#›</a:t>
            </a:fld>
            <a:endParaRPr lang="el-GR" noProof="0"/>
          </a:p>
        </p:txBody>
      </p:sp>
    </p:spTree>
    <p:extLst>
      <p:ext uri="{BB962C8B-B14F-4D97-AF65-F5344CB8AC3E}">
        <p14:creationId xmlns:p14="http://schemas.microsoft.com/office/powerpoint/2010/main" val="19166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6AA8E45B-B5EE-471B-9F52-CD1ABF659E7E}" type="slidenum">
              <a:rPr lang="el-GR" smtClean="0"/>
              <a:t>1</a:t>
            </a:fld>
            <a:endParaRPr lang="el-GR"/>
          </a:p>
        </p:txBody>
      </p:sp>
    </p:spTree>
    <p:extLst>
      <p:ext uri="{BB962C8B-B14F-4D97-AF65-F5344CB8AC3E}">
        <p14:creationId xmlns:p14="http://schemas.microsoft.com/office/powerpoint/2010/main" val="1152339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89213" y="2514600"/>
            <a:ext cx="8915399" cy="2262781"/>
          </a:xfrm>
        </p:spPr>
        <p:txBody>
          <a:bodyPr rtlCol="0" anchor="b">
            <a:normAutofit/>
          </a:bodyPr>
          <a:lstStyle>
            <a:lvl1pPr>
              <a:defRPr sz="5400"/>
            </a:lvl1pPr>
          </a:lstStyle>
          <a:p>
            <a:pPr rtl="0"/>
            <a:r>
              <a:rPr lang="el-GR" dirty="0"/>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rtlCol="0"/>
          <a:lstStyle/>
          <a:p>
            <a:pPr rtl="0"/>
            <a:fld id="{226E71CD-6382-4BFE-9A43-8CDDD9898E8E}" type="datetime1">
              <a:rPr lang="el-GR" noProof="0" smtClean="0"/>
              <a:t>1/11/2023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7" name="Ελεύθερη σχεδίαση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Θέση αριθμού διαφάνειας 5"/>
          <p:cNvSpPr>
            <a:spLocks noGrp="1"/>
          </p:cNvSpPr>
          <p:nvPr>
            <p:ph type="sldNum" sz="quarter" idx="12"/>
          </p:nvPr>
        </p:nvSpPr>
        <p:spPr>
          <a:xfrm>
            <a:off x="531812" y="4529540"/>
            <a:ext cx="779767" cy="365125"/>
          </a:xfrm>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el-GR" dirty="0"/>
              <a:t>Κάντε κλικ για να επεξεργαστείτε τον τίτλο υποδείγματος</a:t>
            </a:r>
            <a:endParaRPr lang="el-GR" noProof="0" dirty="0"/>
          </a:p>
        </p:txBody>
      </p:sp>
      <p:sp>
        <p:nvSpPr>
          <p:cNvPr id="3" name="Θέση κειμένου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υποδείγματος κειμένου</a:t>
            </a:r>
          </a:p>
        </p:txBody>
      </p:sp>
      <p:sp>
        <p:nvSpPr>
          <p:cNvPr id="4" name="Θέση ημερομηνίας 3"/>
          <p:cNvSpPr>
            <a:spLocks noGrp="1"/>
          </p:cNvSpPr>
          <p:nvPr>
            <p:ph type="dt" sz="half" idx="10"/>
          </p:nvPr>
        </p:nvSpPr>
        <p:spPr/>
        <p:txBody>
          <a:bodyPr rtlCol="0"/>
          <a:lstStyle/>
          <a:p>
            <a:pPr rtl="0"/>
            <a:fld id="{A4514392-AA7F-4BC9-870B-0FB401CEC680}" type="datetime1">
              <a:rPr lang="el-GR" noProof="0" smtClean="0"/>
              <a:t>1/11/2023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9" name="Ελεύθερη σχεδίαση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Θέση αριθμού διαφάνειας 5"/>
          <p:cNvSpPr>
            <a:spLocks noGrp="1"/>
          </p:cNvSpPr>
          <p:nvPr>
            <p:ph type="sldNum" sz="quarter" idx="12"/>
          </p:nvPr>
        </p:nvSpPr>
        <p:spPr>
          <a:xfrm>
            <a:off x="531812" y="3244139"/>
            <a:ext cx="779767" cy="365125"/>
          </a:xfrm>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Απόσπασμ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el-GR" dirty="0"/>
              <a:t>Κάντε κλικ για να επεξεργαστείτε τον τίτλο υποδείγματος</a:t>
            </a:r>
            <a:endParaRPr lang="el-GR" noProof="0" dirty="0"/>
          </a:p>
        </p:txBody>
      </p:sp>
      <p:sp>
        <p:nvSpPr>
          <p:cNvPr id="13" name="Θέση κειμένου 9"/>
          <p:cNvSpPr>
            <a:spLocks noGrp="1"/>
          </p:cNvSpPr>
          <p:nvPr>
            <p:ph type="body" sz="quarter" idx="13" hasCustomPrompt="1"/>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l-GR" noProof="0"/>
              <a:t>Στυλ υποδείγματος κειμένου</a:t>
            </a:r>
          </a:p>
        </p:txBody>
      </p:sp>
      <p:sp>
        <p:nvSpPr>
          <p:cNvPr id="3" name="Θέση κειμένου 2"/>
          <p:cNvSpPr>
            <a:spLocks noGrp="1"/>
          </p:cNvSpPr>
          <p:nvPr>
            <p:ph type="body" idx="1" hasCustomPrompt="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υποδείγματος κειμένου</a:t>
            </a:r>
          </a:p>
        </p:txBody>
      </p:sp>
      <p:sp>
        <p:nvSpPr>
          <p:cNvPr id="4" name="Θέση ημερομηνίας 3"/>
          <p:cNvSpPr>
            <a:spLocks noGrp="1"/>
          </p:cNvSpPr>
          <p:nvPr>
            <p:ph type="dt" sz="half" idx="10"/>
          </p:nvPr>
        </p:nvSpPr>
        <p:spPr/>
        <p:txBody>
          <a:bodyPr rtlCol="0"/>
          <a:lstStyle/>
          <a:p>
            <a:pPr rtl="0"/>
            <a:fld id="{30246804-950D-48D3-A704-2D8B7E54DB49}" type="datetime1">
              <a:rPr lang="el-GR" noProof="0" smtClean="0"/>
              <a:t>1/11/2023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11" name="Ελεύθερη σχεδίαση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Θέση αριθμού διαφάνειας 5"/>
          <p:cNvSpPr>
            <a:spLocks noGrp="1"/>
          </p:cNvSpPr>
          <p:nvPr>
            <p:ph type="sldNum" sz="quarter" idx="12"/>
          </p:nvPr>
        </p:nvSpPr>
        <p:spPr>
          <a:xfrm>
            <a:off x="531812" y="3244139"/>
            <a:ext cx="779767" cy="365125"/>
          </a:xfrm>
        </p:spPr>
        <p:txBody>
          <a:bodyPr rtlCol="0"/>
          <a:lstStyle/>
          <a:p>
            <a:pPr rtl="0"/>
            <a:fld id="{D57F1E4F-1CFF-5643-939E-217C01CDF565}" type="slidenum">
              <a:rPr lang="el-GR" noProof="0" smtClean="0"/>
              <a:pPr/>
              <a:t>‹#›</a:t>
            </a:fld>
            <a:endParaRPr lang="el-GR" noProof="0"/>
          </a:p>
        </p:txBody>
      </p:sp>
      <p:sp>
        <p:nvSpPr>
          <p:cNvPr id="14" name="Πλαίσιο κειμένου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el-GR" sz="8000" noProof="0">
                <a:ln w="3175" cmpd="sng">
                  <a:noFill/>
                </a:ln>
                <a:solidFill>
                  <a:schemeClr val="accent1"/>
                </a:solidFill>
                <a:effectLst/>
                <a:latin typeface="Arial"/>
              </a:rPr>
              <a:t>“</a:t>
            </a:r>
          </a:p>
        </p:txBody>
      </p:sp>
      <p:sp>
        <p:nvSpPr>
          <p:cNvPr id="15" name="Πλαίσιο κειμένου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l-GR" sz="8000" noProof="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Τίτλος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el-GR" dirty="0"/>
              <a:t>Κάντε κλικ για να επεξεργαστείτε τον τίτλο υποδείγματος</a:t>
            </a:r>
            <a:endParaRPr lang="el-GR" noProof="0" dirty="0"/>
          </a:p>
        </p:txBody>
      </p:sp>
      <p:sp>
        <p:nvSpPr>
          <p:cNvPr id="4" name="Θέση κειμένου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l-GR" noProof="0"/>
              <a:t>Στυλ υποδείγματος κειμένου</a:t>
            </a:r>
          </a:p>
        </p:txBody>
      </p:sp>
      <p:sp>
        <p:nvSpPr>
          <p:cNvPr id="5" name="Θέση ημερομηνίας 4"/>
          <p:cNvSpPr>
            <a:spLocks noGrp="1"/>
          </p:cNvSpPr>
          <p:nvPr>
            <p:ph type="dt" sz="half" idx="10"/>
          </p:nvPr>
        </p:nvSpPr>
        <p:spPr/>
        <p:txBody>
          <a:bodyPr rtlCol="0"/>
          <a:lstStyle/>
          <a:p>
            <a:pPr rtl="0"/>
            <a:fld id="{C5A17AC4-418E-4A05-BA0E-7B67ADE2F516}" type="datetime1">
              <a:rPr lang="el-GR" noProof="0" smtClean="0"/>
              <a:t>1/11/2023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9" name="Ελεύθερη σχεδίαση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Θέση αριθμού διαφάνειας 6"/>
          <p:cNvSpPr>
            <a:spLocks noGrp="1"/>
          </p:cNvSpPr>
          <p:nvPr>
            <p:ph type="sldNum" sz="quarter" idx="12"/>
          </p:nvPr>
        </p:nvSpPr>
        <p:spPr>
          <a:xfrm>
            <a:off x="531812" y="4983087"/>
            <a:ext cx="779767" cy="365125"/>
          </a:xfrm>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αποσπάσματος">
    <p:spTree>
      <p:nvGrpSpPr>
        <p:cNvPr id="1" name=""/>
        <p:cNvGrpSpPr/>
        <p:nvPr/>
      </p:nvGrpSpPr>
      <p:grpSpPr>
        <a:xfrm>
          <a:off x="0" y="0"/>
          <a:ext cx="0" cy="0"/>
          <a:chOff x="0" y="0"/>
          <a:chExt cx="0" cy="0"/>
        </a:xfrm>
      </p:grpSpPr>
      <p:sp>
        <p:nvSpPr>
          <p:cNvPr id="12" name="Τίτλος 1"/>
          <p:cNvSpPr>
            <a:spLocks noGrp="1"/>
          </p:cNvSpPr>
          <p:nvPr>
            <p:ph type="title"/>
          </p:nvPr>
        </p:nvSpPr>
        <p:spPr>
          <a:xfrm>
            <a:off x="2849949" y="609600"/>
            <a:ext cx="8393926" cy="2895600"/>
          </a:xfrm>
        </p:spPr>
        <p:txBody>
          <a:bodyPr rtlCol="0" anchor="ctr">
            <a:normAutofit/>
          </a:bodyPr>
          <a:lstStyle>
            <a:lvl1pPr algn="l">
              <a:defRPr sz="4800" b="0" cap="none"/>
            </a:lvl1pPr>
          </a:lstStyle>
          <a:p>
            <a:pPr rtl="0"/>
            <a:r>
              <a:rPr lang="el-GR" dirty="0"/>
              <a:t>Κάντε κλικ για να επεξεργαστείτε τον τίτλο υποδείγματος</a:t>
            </a:r>
            <a:endParaRPr lang="el-GR" noProof="0" dirty="0"/>
          </a:p>
        </p:txBody>
      </p:sp>
      <p:sp>
        <p:nvSpPr>
          <p:cNvPr id="21" name="Θέση κειμένου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l-GR" noProof="0"/>
              <a:t>Στυλ υποδείγματος κειμένου</a:t>
            </a:r>
          </a:p>
        </p:txBody>
      </p:sp>
      <p:sp>
        <p:nvSpPr>
          <p:cNvPr id="4" name="Θέση κειμένου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l-GR" noProof="0"/>
              <a:t>Στυλ υποδείγματος κειμένου</a:t>
            </a:r>
          </a:p>
        </p:txBody>
      </p:sp>
      <p:sp>
        <p:nvSpPr>
          <p:cNvPr id="5" name="Θέση ημερομηνίας 4"/>
          <p:cNvSpPr>
            <a:spLocks noGrp="1"/>
          </p:cNvSpPr>
          <p:nvPr>
            <p:ph type="dt" sz="half" idx="10"/>
          </p:nvPr>
        </p:nvSpPr>
        <p:spPr/>
        <p:txBody>
          <a:bodyPr rtlCol="0"/>
          <a:lstStyle/>
          <a:p>
            <a:pPr rtl="0"/>
            <a:fld id="{48BC195D-B92A-4899-B82F-CDE77F9E4211}" type="datetime1">
              <a:rPr lang="el-GR" noProof="0" smtClean="0"/>
              <a:t>1/11/2023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11" name="Ελεύθερη σχεδίαση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Θέση αριθμού διαφάνειας 6"/>
          <p:cNvSpPr>
            <a:spLocks noGrp="1"/>
          </p:cNvSpPr>
          <p:nvPr>
            <p:ph type="sldNum" sz="quarter" idx="12"/>
          </p:nvPr>
        </p:nvSpPr>
        <p:spPr>
          <a:xfrm>
            <a:off x="531812" y="4983087"/>
            <a:ext cx="779767" cy="365125"/>
          </a:xfrm>
        </p:spPr>
        <p:txBody>
          <a:bodyPr rtlCol="0"/>
          <a:lstStyle/>
          <a:p>
            <a:pPr rtl="0"/>
            <a:fld id="{D57F1E4F-1CFF-5643-939E-217C01CDF565}" type="slidenum">
              <a:rPr lang="el-GR" noProof="0" smtClean="0"/>
              <a:pPr/>
              <a:t>‹#›</a:t>
            </a:fld>
            <a:endParaRPr lang="el-GR" noProof="0"/>
          </a:p>
        </p:txBody>
      </p:sp>
      <p:sp>
        <p:nvSpPr>
          <p:cNvPr id="17" name="Πλαίσιο κειμένου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el-GR" sz="8000" noProof="0">
                <a:ln w="3175" cmpd="sng">
                  <a:noFill/>
                </a:ln>
                <a:solidFill>
                  <a:schemeClr val="accent1"/>
                </a:solidFill>
                <a:effectLst/>
                <a:latin typeface="Arial"/>
              </a:rPr>
              <a:t>“</a:t>
            </a:r>
          </a:p>
        </p:txBody>
      </p:sp>
      <p:sp>
        <p:nvSpPr>
          <p:cNvPr id="18" name="Πλαίσιο κειμένου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el-GR" sz="8000" noProof="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Σωστό ή λάθος">
    <p:spTree>
      <p:nvGrpSpPr>
        <p:cNvPr id="1" name=""/>
        <p:cNvGrpSpPr/>
        <p:nvPr/>
      </p:nvGrpSpPr>
      <p:grpSpPr>
        <a:xfrm>
          <a:off x="0" y="0"/>
          <a:ext cx="0" cy="0"/>
          <a:chOff x="0" y="0"/>
          <a:chExt cx="0" cy="0"/>
        </a:xfrm>
      </p:grpSpPr>
      <p:sp>
        <p:nvSpPr>
          <p:cNvPr id="2" name="Τίτλος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el-GR" dirty="0"/>
              <a:t>Κάντε κλικ για να επεξεργαστείτε τον τίτλο υποδείγματος</a:t>
            </a:r>
            <a:endParaRPr lang="el-GR" noProof="0" dirty="0"/>
          </a:p>
        </p:txBody>
      </p:sp>
      <p:sp>
        <p:nvSpPr>
          <p:cNvPr id="21" name="Θέση κειμένου 9"/>
          <p:cNvSpPr>
            <a:spLocks noGrp="1"/>
          </p:cNvSpPr>
          <p:nvPr>
            <p:ph type="body" sz="quarter" idx="13" hasCustomPrompt="1"/>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l-GR" noProof="0"/>
              <a:t>Στυλ υποδείγματος κειμένου</a:t>
            </a:r>
          </a:p>
        </p:txBody>
      </p:sp>
      <p:sp>
        <p:nvSpPr>
          <p:cNvPr id="4" name="Θέση κειμένου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el-GR" noProof="0"/>
              <a:t>Στυλ υποδείγματος κειμένου</a:t>
            </a:r>
          </a:p>
        </p:txBody>
      </p:sp>
      <p:sp>
        <p:nvSpPr>
          <p:cNvPr id="5" name="Θέση ημερομηνίας 4"/>
          <p:cNvSpPr>
            <a:spLocks noGrp="1"/>
          </p:cNvSpPr>
          <p:nvPr>
            <p:ph type="dt" sz="half" idx="10"/>
          </p:nvPr>
        </p:nvSpPr>
        <p:spPr/>
        <p:txBody>
          <a:bodyPr rtlCol="0"/>
          <a:lstStyle/>
          <a:p>
            <a:pPr rtl="0"/>
            <a:fld id="{5BB0F26D-31FE-4576-B180-777D6ABD1E28}" type="datetime1">
              <a:rPr lang="el-GR" noProof="0" smtClean="0"/>
              <a:t>1/11/2023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9" name="Ελεύθερη σχεδίαση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Θέση αριθμού διαφάνειας 6"/>
          <p:cNvSpPr>
            <a:spLocks noGrp="1"/>
          </p:cNvSpPr>
          <p:nvPr>
            <p:ph type="sldNum" sz="quarter" idx="12"/>
          </p:nvPr>
        </p:nvSpPr>
        <p:spPr>
          <a:xfrm>
            <a:off x="531812" y="4983087"/>
            <a:ext cx="779767" cy="365125"/>
          </a:xfrm>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hasCustomPrompt="1"/>
          </p:nvPr>
        </p:nvSpPr>
        <p:spPr/>
        <p:txBody>
          <a:bodyPr vert="eaVert" rtlCol="0" anchor="t"/>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659B02C8-A063-4968-8FF4-2E3E72AD694D}" type="datetime1">
              <a:rPr lang="el-GR" noProof="0" smtClean="0"/>
              <a:t>1/11/2023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8" name="Ελεύθερη σχεδίαση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294812" y="627405"/>
            <a:ext cx="2207601" cy="5283817"/>
          </a:xfrm>
        </p:spPr>
        <p:txBody>
          <a:bodyPr vert="eaVert" rtlCol="0" anchor="ctr"/>
          <a:lstStyle/>
          <a:p>
            <a:pPr rtl="0"/>
            <a:r>
              <a:rPr lang="el-GR" dirty="0"/>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hasCustomPrompt="1"/>
          </p:nvPr>
        </p:nvSpPr>
        <p:spPr>
          <a:xfrm>
            <a:off x="2589212" y="627405"/>
            <a:ext cx="6477000" cy="5283817"/>
          </a:xfrm>
        </p:spPr>
        <p:txBody>
          <a:bodyPr vert="eaVert"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B0C74B0E-F43E-4990-A191-6AB634D9FCA9}" type="datetime1">
              <a:rPr lang="el-GR" noProof="0" smtClean="0"/>
              <a:t>1/11/2023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8" name="Ελεύθερη σχεδίαση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1280890"/>
          </a:xfrm>
        </p:spPr>
        <p:txBody>
          <a:bodyPr rtlCol="0"/>
          <a:lstStyle/>
          <a:p>
            <a:pPr rtl="0"/>
            <a:r>
              <a:rPr lang="el-GR" dirty="0"/>
              <a:t>Κάντε κλικ για να επεξεργαστείτε τον τίτλο υποδείγματος</a:t>
            </a:r>
            <a:endParaRPr lang="el-GR" noProof="0" dirty="0"/>
          </a:p>
        </p:txBody>
      </p:sp>
      <p:sp>
        <p:nvSpPr>
          <p:cNvPr id="3" name="Θέση περιεχομένου 2"/>
          <p:cNvSpPr>
            <a:spLocks noGrp="1"/>
          </p:cNvSpPr>
          <p:nvPr>
            <p:ph idx="1" hasCustomPrompt="1"/>
          </p:nvPr>
        </p:nvSpPr>
        <p:spPr>
          <a:xfrm>
            <a:off x="2589212" y="2133600"/>
            <a:ext cx="8915400" cy="3777622"/>
          </a:xfrm>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E0FDC3F7-AF5C-4B8D-AFA0-06A25FA3AA09}" type="datetime1">
              <a:rPr lang="el-GR" noProof="0" smtClean="0"/>
              <a:t>1/11/2023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8" name="Ελεύθερη σχεδίαση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Θέση αριθμού διαφάνειας 5"/>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2589212" y="2058750"/>
            <a:ext cx="8915399" cy="1468800"/>
          </a:xfrm>
        </p:spPr>
        <p:txBody>
          <a:bodyPr rtlCol="0" anchor="b"/>
          <a:lstStyle>
            <a:lvl1pPr algn="l">
              <a:defRPr sz="4000" b="0" cap="none"/>
            </a:lvl1pPr>
          </a:lstStyle>
          <a:p>
            <a:pPr rtl="0"/>
            <a:r>
              <a:rPr lang="el-GR" dirty="0"/>
              <a:t>Κάντε κλικ για να επεξεργαστείτε τον τίτλο υποδείγματος</a:t>
            </a:r>
            <a:endParaRPr lang="el-GR" noProof="0" dirty="0"/>
          </a:p>
        </p:txBody>
      </p:sp>
      <p:sp>
        <p:nvSpPr>
          <p:cNvPr id="3" name="Θέση κειμένου 2"/>
          <p:cNvSpPr>
            <a:spLocks noGrp="1"/>
          </p:cNvSpPr>
          <p:nvPr>
            <p:ph type="body" idx="1" hasCustomPrompt="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υποδείγματος κειμένου</a:t>
            </a:r>
          </a:p>
        </p:txBody>
      </p:sp>
      <p:sp>
        <p:nvSpPr>
          <p:cNvPr id="4" name="Θέση ημερομηνίας 3"/>
          <p:cNvSpPr>
            <a:spLocks noGrp="1"/>
          </p:cNvSpPr>
          <p:nvPr>
            <p:ph type="dt" sz="half" idx="10"/>
          </p:nvPr>
        </p:nvSpPr>
        <p:spPr/>
        <p:txBody>
          <a:bodyPr rtlCol="0"/>
          <a:lstStyle/>
          <a:p>
            <a:pPr rtl="0"/>
            <a:fld id="{D826731E-8569-42B8-A496-C6EF36CFBFFF}" type="datetime1">
              <a:rPr lang="el-GR" noProof="0" smtClean="0"/>
              <a:t>1/11/2023</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9" name="Ελεύθερη σχεδίαση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Θέση αριθμού διαφάνειας 5"/>
          <p:cNvSpPr>
            <a:spLocks noGrp="1"/>
          </p:cNvSpPr>
          <p:nvPr>
            <p:ph type="sldNum" sz="quarter" idx="12"/>
          </p:nvPr>
        </p:nvSpPr>
        <p:spPr>
          <a:xfrm>
            <a:off x="531812" y="3244139"/>
            <a:ext cx="779767" cy="365125"/>
          </a:xfrm>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Τίτλος 7"/>
          <p:cNvSpPr>
            <a:spLocks noGrp="1"/>
          </p:cNvSpPr>
          <p:nvPr>
            <p:ph type="title"/>
          </p:nvPr>
        </p:nvSpPr>
        <p:spPr/>
        <p:txBody>
          <a:bodyPr rtlCol="0"/>
          <a:lstStyle/>
          <a:p>
            <a:pPr rtl="0"/>
            <a:r>
              <a:rPr lang="el-GR" dirty="0"/>
              <a:t>Κάντε κλικ για να επεξεργαστείτε τον τίτλο υποδείγματος</a:t>
            </a:r>
            <a:endParaRPr lang="el-GR" noProof="0" dirty="0"/>
          </a:p>
        </p:txBody>
      </p:sp>
      <p:sp>
        <p:nvSpPr>
          <p:cNvPr id="3" name="Θέση περιεχομένου 2"/>
          <p:cNvSpPr>
            <a:spLocks noGrp="1"/>
          </p:cNvSpPr>
          <p:nvPr>
            <p:ph sz="half" idx="1" hasCustomPrompt="1"/>
          </p:nvPr>
        </p:nvSpPr>
        <p:spPr>
          <a:xfrm>
            <a:off x="2589212" y="2133600"/>
            <a:ext cx="4313864" cy="3777622"/>
          </a:xfrm>
        </p:spPr>
        <p:txBody>
          <a:bodyPr rtlCol="0">
            <a:normAutofit/>
          </a:body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hasCustomPrompt="1"/>
          </p:nvPr>
        </p:nvSpPr>
        <p:spPr>
          <a:xfrm>
            <a:off x="7190747" y="2126222"/>
            <a:ext cx="4313864" cy="3777622"/>
          </a:xfrm>
        </p:spPr>
        <p:txBody>
          <a:bodyPr rtlCol="0">
            <a:normAutofit/>
          </a:body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60461948-E716-4E8E-A740-96DB7C969F9D}" type="datetime1">
              <a:rPr lang="el-GR" noProof="0" smtClean="0"/>
              <a:t>1/11/2023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10" name="Ελεύθερη σχεδίαση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Θέση αριθμού διαφάνειας 5"/>
          <p:cNvSpPr>
            <a:spLocks noGrp="1"/>
          </p:cNvSpPr>
          <p:nvPr>
            <p:ph type="sldNum" sz="quarter" idx="12"/>
          </p:nvPr>
        </p:nvSpPr>
        <p:spPr>
          <a:xfrm>
            <a:off x="531812" y="787782"/>
            <a:ext cx="779767" cy="365125"/>
          </a:xfrm>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rtlCol="0"/>
          <a:lstStyle/>
          <a:p>
            <a:pPr rtl="0"/>
            <a:r>
              <a:rPr lang="el-GR" dirty="0"/>
              <a:t>Κάντε κλικ για να επεξεργαστείτε τον τίτλο υποδείγματος</a:t>
            </a:r>
            <a:endParaRPr lang="el-GR" noProof="0" dirty="0"/>
          </a:p>
        </p:txBody>
      </p:sp>
      <p:sp>
        <p:nvSpPr>
          <p:cNvPr id="3" name="Θέση κειμένου 2"/>
          <p:cNvSpPr>
            <a:spLocks noGrp="1"/>
          </p:cNvSpPr>
          <p:nvPr>
            <p:ph type="body" idx="1" hasCustomPrompt="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υποδείγματος κειμένου</a:t>
            </a:r>
          </a:p>
        </p:txBody>
      </p:sp>
      <p:sp>
        <p:nvSpPr>
          <p:cNvPr id="4" name="Θέση περιεχομένου 3"/>
          <p:cNvSpPr>
            <a:spLocks noGrp="1"/>
          </p:cNvSpPr>
          <p:nvPr>
            <p:ph sz="half" idx="2" hasCustomPrompt="1"/>
          </p:nvPr>
        </p:nvSpPr>
        <p:spPr>
          <a:xfrm>
            <a:off x="2589212" y="2548966"/>
            <a:ext cx="4342893" cy="3354060"/>
          </a:xfrm>
        </p:spPr>
        <p:txBody>
          <a:bodyPr rtlCol="0">
            <a:normAutofit/>
          </a:body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hasCustomPrompt="1"/>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υποδείγματος κειμένου</a:t>
            </a:r>
          </a:p>
        </p:txBody>
      </p:sp>
      <p:sp>
        <p:nvSpPr>
          <p:cNvPr id="6" name="Θέση περιεχομένου 5"/>
          <p:cNvSpPr>
            <a:spLocks noGrp="1"/>
          </p:cNvSpPr>
          <p:nvPr>
            <p:ph sz="quarter" idx="4" hasCustomPrompt="1"/>
          </p:nvPr>
        </p:nvSpPr>
        <p:spPr>
          <a:xfrm>
            <a:off x="7166957" y="2545738"/>
            <a:ext cx="4338674" cy="3354060"/>
          </a:xfrm>
        </p:spPr>
        <p:txBody>
          <a:bodyPr rtlCol="0">
            <a:normAutofit/>
          </a:body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F300ECED-F17E-4510-8E20-B055FB9EF0D5}" type="datetime1">
              <a:rPr lang="el-GR" noProof="0" smtClean="0"/>
              <a:t>1/11/2023</a:t>
            </a:fld>
            <a:endParaRPr lang="el-GR" noProof="0"/>
          </a:p>
        </p:txBody>
      </p:sp>
      <p:sp>
        <p:nvSpPr>
          <p:cNvPr id="8" name="Θέση υποσέλιδου 7"/>
          <p:cNvSpPr>
            <a:spLocks noGrp="1"/>
          </p:cNvSpPr>
          <p:nvPr>
            <p:ph type="ftr" sz="quarter" idx="11"/>
          </p:nvPr>
        </p:nvSpPr>
        <p:spPr/>
        <p:txBody>
          <a:bodyPr rtlCol="0"/>
          <a:lstStyle/>
          <a:p>
            <a:pPr rtl="0"/>
            <a:endParaRPr lang="el-GR" noProof="0"/>
          </a:p>
        </p:txBody>
      </p:sp>
      <p:sp>
        <p:nvSpPr>
          <p:cNvPr id="12" name="Ελεύθερη σχεδίαση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Θέση αριθμού διαφάνειας 5"/>
          <p:cNvSpPr>
            <a:spLocks noGrp="1"/>
          </p:cNvSpPr>
          <p:nvPr>
            <p:ph type="sldNum" sz="quarter" idx="12"/>
          </p:nvPr>
        </p:nvSpPr>
        <p:spPr>
          <a:xfrm>
            <a:off x="531812" y="787782"/>
            <a:ext cx="779767" cy="365125"/>
          </a:xfrm>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t>Κάντε κλικ για να επεξεργαστείτε τον τίτλο υποδείγματος</a:t>
            </a:r>
            <a:endParaRPr lang="el-GR" noProof="0" dirty="0"/>
          </a:p>
        </p:txBody>
      </p:sp>
      <p:sp>
        <p:nvSpPr>
          <p:cNvPr id="3" name="Θέση ημερομηνίας 2"/>
          <p:cNvSpPr>
            <a:spLocks noGrp="1"/>
          </p:cNvSpPr>
          <p:nvPr>
            <p:ph type="dt" sz="half" idx="10"/>
          </p:nvPr>
        </p:nvSpPr>
        <p:spPr/>
        <p:txBody>
          <a:bodyPr rtlCol="0"/>
          <a:lstStyle/>
          <a:p>
            <a:pPr rtl="0"/>
            <a:fld id="{46B8D52B-FD13-40B2-BC97-A1E30DDFBF4A}" type="datetime1">
              <a:rPr lang="el-GR" noProof="0" smtClean="0"/>
              <a:t>1/11/2023</a:t>
            </a:fld>
            <a:endParaRPr lang="el-GR" noProof="0"/>
          </a:p>
        </p:txBody>
      </p:sp>
      <p:sp>
        <p:nvSpPr>
          <p:cNvPr id="4" name="Θέση υποσέλιδου 3"/>
          <p:cNvSpPr>
            <a:spLocks noGrp="1"/>
          </p:cNvSpPr>
          <p:nvPr>
            <p:ph type="ftr" sz="quarter" idx="11"/>
          </p:nvPr>
        </p:nvSpPr>
        <p:spPr/>
        <p:txBody>
          <a:bodyPr rtlCol="0"/>
          <a:lstStyle/>
          <a:p>
            <a:pPr rtl="0"/>
            <a:endParaRPr lang="el-GR" noProof="0"/>
          </a:p>
        </p:txBody>
      </p:sp>
      <p:sp>
        <p:nvSpPr>
          <p:cNvPr id="7" name="Ελεύθερη σχεδίαση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Θέση αριθμού διαφάνειας 4"/>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0CA9CA55-118B-44C9-91C1-BE5A88E5DB71}" type="datetime1">
              <a:rPr lang="el-GR" noProof="0" smtClean="0"/>
              <a:t>1/11/2023</a:t>
            </a:fld>
            <a:endParaRPr lang="el-GR" noProof="0"/>
          </a:p>
        </p:txBody>
      </p:sp>
      <p:sp>
        <p:nvSpPr>
          <p:cNvPr id="3" name="Θέση υποσέλιδου 2"/>
          <p:cNvSpPr>
            <a:spLocks noGrp="1"/>
          </p:cNvSpPr>
          <p:nvPr>
            <p:ph type="ftr" sz="quarter" idx="11"/>
          </p:nvPr>
        </p:nvSpPr>
        <p:spPr/>
        <p:txBody>
          <a:bodyPr rtlCol="0"/>
          <a:lstStyle/>
          <a:p>
            <a:pPr rtl="0"/>
            <a:endParaRPr lang="el-GR" noProof="0"/>
          </a:p>
        </p:txBody>
      </p:sp>
      <p:sp>
        <p:nvSpPr>
          <p:cNvPr id="6" name="Ελεύθερη σχεδίαση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Θέση αριθμού διαφάνειας 3"/>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589212" y="446088"/>
            <a:ext cx="3505199" cy="976312"/>
          </a:xfrm>
        </p:spPr>
        <p:txBody>
          <a:bodyPr rtlCol="0" anchor="b"/>
          <a:lstStyle>
            <a:lvl1pPr algn="l">
              <a:defRPr sz="2000" b="0"/>
            </a:lvl1pPr>
          </a:lstStyle>
          <a:p>
            <a:pPr rtl="0"/>
            <a:r>
              <a:rPr lang="el-GR" dirty="0"/>
              <a:t>Κάντε κλικ για να επεξεργαστείτε τον τίτλο υποδείγματος</a:t>
            </a:r>
            <a:endParaRPr lang="el-GR" noProof="0" dirty="0"/>
          </a:p>
        </p:txBody>
      </p:sp>
      <p:sp>
        <p:nvSpPr>
          <p:cNvPr id="3" name="Θέση περιεχομένου 2"/>
          <p:cNvSpPr>
            <a:spLocks noGrp="1"/>
          </p:cNvSpPr>
          <p:nvPr>
            <p:ph idx="1" hasCustomPrompt="1"/>
          </p:nvPr>
        </p:nvSpPr>
        <p:spPr>
          <a:xfrm>
            <a:off x="6323012" y="446088"/>
            <a:ext cx="5181600" cy="5414963"/>
          </a:xfrm>
        </p:spPr>
        <p:txBody>
          <a:bodyPr rtlCol="0" anchor="ctr">
            <a:normAutofit/>
          </a:body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p:cNvSpPr>
            <a:spLocks noGrp="1"/>
          </p:cNvSpPr>
          <p:nvPr>
            <p:ph type="body" sz="half" idx="2" hasCustomPrompt="1"/>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υποδείγματος κειμένου</a:t>
            </a:r>
          </a:p>
        </p:txBody>
      </p:sp>
      <p:sp>
        <p:nvSpPr>
          <p:cNvPr id="5" name="Θέση ημερομηνίας 4"/>
          <p:cNvSpPr>
            <a:spLocks noGrp="1"/>
          </p:cNvSpPr>
          <p:nvPr>
            <p:ph type="dt" sz="half" idx="10"/>
          </p:nvPr>
        </p:nvSpPr>
        <p:spPr/>
        <p:txBody>
          <a:bodyPr rtlCol="0"/>
          <a:lstStyle/>
          <a:p>
            <a:pPr rtl="0"/>
            <a:fld id="{D636466A-1881-4902-A341-3432DB3D9D4C}" type="datetime1">
              <a:rPr lang="el-GR" noProof="0" smtClean="0"/>
              <a:t>1/11/2023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9" name="Ελεύθερη σχεδίαση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Θέση αριθμού διαφάνειας 6"/>
          <p:cNvSpPr>
            <a:spLocks noGrp="1"/>
          </p:cNvSpPr>
          <p:nvPr>
            <p:ph type="sldNum" sz="quarter" idx="12"/>
          </p:nvPr>
        </p:nvSpPr>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el-GR" dirty="0"/>
              <a:t>Κάντε κλικ για να επεξεργαστείτε τον τίτλο υποδείγματος</a:t>
            </a:r>
            <a:endParaRPr lang="el-GR" noProof="0" dirty="0"/>
          </a:p>
        </p:txBody>
      </p:sp>
      <p:sp>
        <p:nvSpPr>
          <p:cNvPr id="3" name="Θέση εικόνας 2"/>
          <p:cNvSpPr>
            <a:spLocks noGrp="1" noChangeAspect="1"/>
          </p:cNvSpPr>
          <p:nvPr>
            <p:ph type="pic" idx="1" hasCustomPrompt="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hasCustomPrompt="1"/>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υποδείγματος κειμένου</a:t>
            </a:r>
          </a:p>
        </p:txBody>
      </p:sp>
      <p:sp>
        <p:nvSpPr>
          <p:cNvPr id="5" name="Θέση ημερομηνίας 4"/>
          <p:cNvSpPr>
            <a:spLocks noGrp="1"/>
          </p:cNvSpPr>
          <p:nvPr>
            <p:ph type="dt" sz="half" idx="10"/>
          </p:nvPr>
        </p:nvSpPr>
        <p:spPr/>
        <p:txBody>
          <a:bodyPr rtlCol="0"/>
          <a:lstStyle/>
          <a:p>
            <a:pPr rtl="0"/>
            <a:fld id="{8A764D65-5BD4-422D-A00B-9EF05EA6A9F6}" type="datetime1">
              <a:rPr lang="el-GR" noProof="0" smtClean="0"/>
              <a:t>1/11/2023</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9" name="Ελεύθερη σχεδίαση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Θέση αριθμού διαφάνειας 6"/>
          <p:cNvSpPr>
            <a:spLocks noGrp="1"/>
          </p:cNvSpPr>
          <p:nvPr>
            <p:ph type="sldNum" sz="quarter" idx="12"/>
          </p:nvPr>
        </p:nvSpPr>
        <p:spPr>
          <a:xfrm>
            <a:off x="531812" y="4983087"/>
            <a:ext cx="779767" cy="365125"/>
          </a:xfrm>
        </p:spPr>
        <p:txBody>
          <a:bodyPr rtlCol="0"/>
          <a:lstStyle/>
          <a:p>
            <a:pPr rtl="0"/>
            <a:fld id="{D57F1E4F-1CFF-5643-939E-217C01CDF565}" type="slidenum">
              <a:rPr lang="el-GR" noProof="0" smtClean="0"/>
              <a:pPr/>
              <a:t>‹#›</a:t>
            </a:fld>
            <a:endParaRPr lang="el-G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Ομάδα 22"/>
          <p:cNvGrpSpPr/>
          <p:nvPr/>
        </p:nvGrpSpPr>
        <p:grpSpPr>
          <a:xfrm>
            <a:off x="1" y="228600"/>
            <a:ext cx="2851516" cy="6638628"/>
            <a:chOff x="2487613" y="285750"/>
            <a:chExt cx="2428875" cy="5654676"/>
          </a:xfrm>
        </p:grpSpPr>
        <p:sp>
          <p:nvSpPr>
            <p:cNvPr id="24" name="Ελεύθερη σχεδίαση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Ελεύθερη σχεδίαση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Ελεύθερη σχεδίαση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Ελεύθερη σχεδίαση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Ελεύθερη σχεδίαση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Ελεύθερη σχεδίαση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Ελεύθερη σχεδίαση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Ελεύθερη σχεδίαση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Ελεύθερη σχεδίαση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Ελεύθερη σχεδίαση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Ελεύθερη σχεδίαση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Ελεύθερη σχεδίαση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Ομάδα 9"/>
          <p:cNvGrpSpPr/>
          <p:nvPr/>
        </p:nvGrpSpPr>
        <p:grpSpPr>
          <a:xfrm>
            <a:off x="27221" y="-786"/>
            <a:ext cx="2356674" cy="6854039"/>
            <a:chOff x="6627813" y="194833"/>
            <a:chExt cx="1952625" cy="5678918"/>
          </a:xfrm>
        </p:grpSpPr>
        <p:sp>
          <p:nvSpPr>
            <p:cNvPr id="11" name="Ελεύθερη σχεδίαση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Ελεύθερη σχεδίαση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Ελεύθερη σχεδίαση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Ελεύθερη σχεδίαση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Ελεύθερη σχεδίαση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Ελεύθερη σχεδίαση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Ελεύθερη σχεδίαση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Ελεύθερη σχεδίαση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Ελεύθερη σχεδίαση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Ελεύθερη σχεδίαση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Ελεύθερη σχεδίαση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Ελεύθερη σχεδίαση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Ορθογώνιο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Θέση τίτλου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el-GR" dirty="0"/>
              <a:t>Κάντε κλικ για να επεξεργαστείτε τον τίτλο υποδείγματος</a:t>
            </a:r>
            <a:endParaRPr lang="el-GR" noProof="0" dirty="0"/>
          </a:p>
        </p:txBody>
      </p:sp>
      <p:sp>
        <p:nvSpPr>
          <p:cNvPr id="3" name="Θέση κειμένου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4" name="Θέση ημερομηνίας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FAC46507-3208-4F75-B955-43881D67E22B}" type="datetime1">
              <a:rPr lang="el-GR" noProof="0" smtClean="0"/>
              <a:t>1/11/2023</a:t>
            </a:fld>
            <a:endParaRPr lang="el-GR" noProof="0"/>
          </a:p>
        </p:txBody>
      </p:sp>
      <p:sp>
        <p:nvSpPr>
          <p:cNvPr id="5" name="Θέση υποσέλιδου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l-GR" noProof="0"/>
          </a:p>
        </p:txBody>
      </p:sp>
      <p:sp>
        <p:nvSpPr>
          <p:cNvPr id="6" name="Θέση αριθμού διαφάνειας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D57F1E4F-1CFF-5643-939E-217C01CDF565}" type="slidenum">
              <a:rPr lang="el-GR" noProof="0" smtClean="0"/>
              <a:pPr/>
              <a:t>‹#›</a:t>
            </a:fld>
            <a:endParaRPr lang="el-G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16/j.envsci.2006.10.011" TargetMode="External"/><Relationship Id="rId2" Type="http://schemas.openxmlformats.org/officeDocument/2006/relationships/hyperlink" Target="https://doi.org/10.1016/j.envsci.2006.11.002" TargetMode="External"/><Relationship Id="rId1" Type="http://schemas.openxmlformats.org/officeDocument/2006/relationships/slideLayout" Target="../slideLayouts/slideLayout2.xml"/><Relationship Id="rId4" Type="http://schemas.openxmlformats.org/officeDocument/2006/relationships/hyperlink" Target="http://data.europa.eu/eli/reg/2023/839/oj"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mmission.europa.eu/strategy-and-policy/priorities-2019-2024/european-green-deal_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grpSp>
        <p:nvGrpSpPr>
          <p:cNvPr id="35" name="Group 34">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36"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l-GR"/>
            </a:p>
          </p:txBody>
        </p:sp>
        <p:sp>
          <p:nvSpPr>
            <p:cNvPr id="37"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l-GR"/>
            </a:p>
          </p:txBody>
        </p:sp>
        <p:sp>
          <p:nvSpPr>
            <p:cNvPr id="38"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l-GR"/>
            </a:p>
          </p:txBody>
        </p:sp>
        <p:sp>
          <p:nvSpPr>
            <p:cNvPr id="39"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l-GR"/>
            </a:p>
          </p:txBody>
        </p:sp>
        <p:sp>
          <p:nvSpPr>
            <p:cNvPr id="40"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l-GR"/>
            </a:p>
          </p:txBody>
        </p:sp>
        <p:sp>
          <p:nvSpPr>
            <p:cNvPr id="41"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l-GR"/>
            </a:p>
          </p:txBody>
        </p:sp>
        <p:sp>
          <p:nvSpPr>
            <p:cNvPr id="42"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l-GR"/>
            </a:p>
          </p:txBody>
        </p:sp>
        <p:sp>
          <p:nvSpPr>
            <p:cNvPr id="43"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l-GR"/>
            </a:p>
          </p:txBody>
        </p:sp>
        <p:sp>
          <p:nvSpPr>
            <p:cNvPr id="44"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l-GR"/>
            </a:p>
          </p:txBody>
        </p:sp>
        <p:sp>
          <p:nvSpPr>
            <p:cNvPr id="45"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l-GR"/>
            </a:p>
          </p:txBody>
        </p:sp>
        <p:sp>
          <p:nvSpPr>
            <p:cNvPr id="46"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l-GR"/>
            </a:p>
          </p:txBody>
        </p:sp>
        <p:sp>
          <p:nvSpPr>
            <p:cNvPr id="47"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l-GR"/>
            </a:p>
          </p:txBody>
        </p:sp>
      </p:grpSp>
      <p:sp>
        <p:nvSpPr>
          <p:cNvPr id="2" name="Τίτλος 1"/>
          <p:cNvSpPr>
            <a:spLocks noGrp="1"/>
          </p:cNvSpPr>
          <p:nvPr>
            <p:ph type="ctrTitle"/>
          </p:nvPr>
        </p:nvSpPr>
        <p:spPr>
          <a:xfrm>
            <a:off x="1304103" y="1318591"/>
            <a:ext cx="5800929" cy="4220820"/>
          </a:xfrm>
        </p:spPr>
        <p:txBody>
          <a:bodyPr rtlCol="0" anchor="ctr">
            <a:normAutofit/>
          </a:bodyPr>
          <a:lstStyle/>
          <a:p>
            <a:pPr algn="r"/>
            <a:r>
              <a:rPr lang="el-GR" sz="6600">
                <a:solidFill>
                  <a:schemeClr val="tx2">
                    <a:lumMod val="75000"/>
                  </a:schemeClr>
                </a:solidFill>
                <a:latin typeface="Calibri"/>
                <a:ea typeface="Calibri"/>
                <a:cs typeface="Calibri"/>
              </a:rPr>
              <a:t>ΤΟΜΕΑΣ LULUCF ΕΝΤΟΣ ΤΟΥ IPCC</a:t>
            </a:r>
          </a:p>
        </p:txBody>
      </p:sp>
      <p:sp>
        <p:nvSpPr>
          <p:cNvPr id="3" name="Υπότιτλος 2"/>
          <p:cNvSpPr>
            <a:spLocks noGrp="1"/>
          </p:cNvSpPr>
          <p:nvPr>
            <p:ph type="subTitle" idx="1"/>
          </p:nvPr>
        </p:nvSpPr>
        <p:spPr>
          <a:xfrm>
            <a:off x="7855048" y="1871831"/>
            <a:ext cx="3084569" cy="3199806"/>
          </a:xfrm>
        </p:spPr>
        <p:txBody>
          <a:bodyPr rtlCol="0" anchor="ctr">
            <a:normAutofit/>
          </a:bodyPr>
          <a:lstStyle/>
          <a:p>
            <a:r>
              <a:rPr lang="el-GR" dirty="0">
                <a:solidFill>
                  <a:schemeClr val="tx2">
                    <a:lumMod val="75000"/>
                  </a:schemeClr>
                </a:solidFill>
              </a:rPr>
              <a:t>ΣΤΥΛΑ ΚΑΣΣΙΑΝΗ</a:t>
            </a:r>
          </a:p>
        </p:txBody>
      </p:sp>
      <p:cxnSp>
        <p:nvCxnSpPr>
          <p:cNvPr id="49" name="Straight Connector 48">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62512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9BAD71-DCA4-2B36-873E-10154E3BD319}"/>
              </a:ext>
            </a:extLst>
          </p:cNvPr>
          <p:cNvSpPr>
            <a:spLocks noGrp="1"/>
          </p:cNvSpPr>
          <p:nvPr>
            <p:ph type="title"/>
          </p:nvPr>
        </p:nvSpPr>
        <p:spPr/>
        <p:txBody>
          <a:bodyPr>
            <a:normAutofit/>
          </a:bodyPr>
          <a:lstStyle/>
          <a:p>
            <a:r>
              <a:rPr lang="el-GR" sz="4000" dirty="0">
                <a:latin typeface="Calibri"/>
                <a:cs typeface="Calibri"/>
              </a:rPr>
              <a:t>ΣΥΜΠΕΡΑΣΜΑΤΑ</a:t>
            </a:r>
          </a:p>
        </p:txBody>
      </p:sp>
      <p:sp>
        <p:nvSpPr>
          <p:cNvPr id="3" name="Θέση περιεχομένου 2">
            <a:extLst>
              <a:ext uri="{FF2B5EF4-FFF2-40B4-BE49-F238E27FC236}">
                <a16:creationId xmlns:a16="http://schemas.microsoft.com/office/drawing/2014/main" id="{874F9B7F-954B-9B2C-8AA9-C47C7D4DBE99}"/>
              </a:ext>
            </a:extLst>
          </p:cNvPr>
          <p:cNvSpPr>
            <a:spLocks noGrp="1"/>
          </p:cNvSpPr>
          <p:nvPr>
            <p:ph idx="1"/>
          </p:nvPr>
        </p:nvSpPr>
        <p:spPr>
          <a:xfrm>
            <a:off x="1643236" y="2133600"/>
            <a:ext cx="9861376" cy="3215370"/>
          </a:xfrm>
        </p:spPr>
        <p:txBody>
          <a:bodyPr vert="horz" lIns="91440" tIns="45720" rIns="91440" bIns="45720" rtlCol="0" anchor="t">
            <a:normAutofit/>
          </a:bodyPr>
          <a:lstStyle/>
          <a:p>
            <a:pPr algn="just"/>
            <a:r>
              <a:rPr lang="el-GR" err="1">
                <a:latin typeface="Calibri"/>
                <a:ea typeface="+mn-lt"/>
                <a:cs typeface="+mn-lt"/>
              </a:rPr>
              <a:t>Oι</a:t>
            </a:r>
            <a:r>
              <a:rPr lang="el-GR" dirty="0">
                <a:latin typeface="Calibri"/>
                <a:ea typeface="+mn-lt"/>
                <a:cs typeface="+mn-lt"/>
              </a:rPr>
              <a:t> κύριες προκλήσεις των δραστηριοτήτων LULUCF είναι η πιθανή αντιστρεψιμότητα και η μη μονιμότητα των αποθεμάτων άνθρακα. Η αποθήκευση CO2 μέσω της διαχείρισης της βλάστησης και του εδάφους μπορεί να αντιστραφεί από ανθρώπινες δραστηριότητες, φυσικές διαταραχές ή συνδυασμό των δύο. </a:t>
            </a:r>
            <a:r>
              <a:rPr lang="el-GR" err="1">
                <a:latin typeface="Calibri"/>
                <a:ea typeface="+mn-lt"/>
                <a:cs typeface="+mn-lt"/>
              </a:rPr>
              <a:t>Eπίσης</a:t>
            </a:r>
            <a:r>
              <a:rPr lang="el-GR" dirty="0">
                <a:latin typeface="Calibri"/>
                <a:ea typeface="+mn-lt"/>
                <a:cs typeface="+mn-lt"/>
              </a:rPr>
              <a:t>, είναι επιρρεπής στις επιπτώσεις της κλιματικής αλλαγής. Τέτοιες σοβαρές επιπτώσεις, συμπεριλαμβανομένων των πυρκαγιών, της μαζικής θνησιμότητας των δέντρων και της αποδυνάμωσης των φυσικών </a:t>
            </a:r>
            <a:r>
              <a:rPr lang="el-GR" err="1">
                <a:latin typeface="Calibri"/>
                <a:ea typeface="+mn-lt"/>
                <a:cs typeface="+mn-lt"/>
              </a:rPr>
              <a:t>καταβόθρων</a:t>
            </a:r>
            <a:r>
              <a:rPr lang="el-GR" dirty="0">
                <a:latin typeface="Calibri"/>
                <a:ea typeface="+mn-lt"/>
                <a:cs typeface="+mn-lt"/>
              </a:rPr>
              <a:t> άνθρακα στο έδαφος, έχουν ήδη παρατηρηθεί και προβλέπεται να αυξηθούν με κάθε επιπλέον αύξηση της υπερθέρμανσης του πλανήτη. Σύμφωνα με την IPCC, συντονισμένες, ταχείες και διαρκείς δράσεις που θα περιορίσουν την υπερθέρμανση του πλανήτη κοντά στον 1,5°C θα μειώσουν σημαντικά τις προβλεπόμενες απώλειες και ζημίες που σχετίζονται με την κλιματική αλλαγή στα οικοσυστήματα.</a:t>
            </a:r>
            <a:endParaRPr lang="el-GR" dirty="0">
              <a:latin typeface="Calibri"/>
            </a:endParaRPr>
          </a:p>
          <a:p>
            <a:endParaRPr lang="el-GR" dirty="0"/>
          </a:p>
        </p:txBody>
      </p:sp>
    </p:spTree>
    <p:extLst>
      <p:ext uri="{BB962C8B-B14F-4D97-AF65-F5344CB8AC3E}">
        <p14:creationId xmlns:p14="http://schemas.microsoft.com/office/powerpoint/2010/main" val="302618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14E006-E689-192E-6F34-E428785148E2}"/>
              </a:ext>
            </a:extLst>
          </p:cNvPr>
          <p:cNvSpPr>
            <a:spLocks noGrp="1"/>
          </p:cNvSpPr>
          <p:nvPr>
            <p:ph type="title"/>
          </p:nvPr>
        </p:nvSpPr>
        <p:spPr/>
        <p:txBody>
          <a:bodyPr/>
          <a:lstStyle/>
          <a:p>
            <a:r>
              <a:rPr lang="el-GR" dirty="0"/>
              <a:t>ΒΙΒΛΙΟΓΡΑΦΙΑ</a:t>
            </a:r>
          </a:p>
        </p:txBody>
      </p:sp>
      <p:sp>
        <p:nvSpPr>
          <p:cNvPr id="3" name="Θέση περιεχομένου 2">
            <a:extLst>
              <a:ext uri="{FF2B5EF4-FFF2-40B4-BE49-F238E27FC236}">
                <a16:creationId xmlns:a16="http://schemas.microsoft.com/office/drawing/2014/main" id="{9CC2E501-A987-1137-8C09-281FC2D00CC9}"/>
              </a:ext>
            </a:extLst>
          </p:cNvPr>
          <p:cNvSpPr>
            <a:spLocks noGrp="1"/>
          </p:cNvSpPr>
          <p:nvPr>
            <p:ph idx="1"/>
          </p:nvPr>
        </p:nvSpPr>
        <p:spPr>
          <a:xfrm>
            <a:off x="1968727" y="2133600"/>
            <a:ext cx="9535885" cy="3777622"/>
          </a:xfrm>
        </p:spPr>
        <p:txBody>
          <a:bodyPr vert="horz" lIns="91440" tIns="45720" rIns="91440" bIns="45720" rtlCol="0" anchor="t">
            <a:normAutofit/>
          </a:bodyPr>
          <a:lstStyle/>
          <a:p>
            <a:pPr algn="just"/>
            <a:r>
              <a:rPr lang="el-GR" sz="1400" err="1">
                <a:latin typeface="Calibri"/>
                <a:ea typeface="Calibri"/>
                <a:cs typeface="Times New Roman"/>
              </a:rPr>
              <a:t>Schlamadinger</a:t>
            </a:r>
            <a:r>
              <a:rPr lang="el-GR" sz="1400" dirty="0">
                <a:latin typeface="Calibri"/>
                <a:ea typeface="Calibri"/>
                <a:cs typeface="Times New Roman"/>
              </a:rPr>
              <a:t>, B., </a:t>
            </a:r>
            <a:r>
              <a:rPr lang="el-GR" sz="1400" err="1">
                <a:latin typeface="Calibri"/>
                <a:ea typeface="Calibri"/>
                <a:cs typeface="Times New Roman"/>
              </a:rPr>
              <a:t>Bird</a:t>
            </a:r>
            <a:r>
              <a:rPr lang="el-GR" sz="1400" dirty="0">
                <a:latin typeface="Calibri"/>
                <a:ea typeface="Calibri"/>
                <a:cs typeface="Times New Roman"/>
              </a:rPr>
              <a:t>, N., </a:t>
            </a:r>
            <a:r>
              <a:rPr lang="el-GR" sz="1400" err="1">
                <a:latin typeface="Calibri"/>
                <a:ea typeface="Calibri"/>
                <a:cs typeface="Times New Roman"/>
              </a:rPr>
              <a:t>Johns</a:t>
            </a:r>
            <a:r>
              <a:rPr lang="el-GR" sz="1400" dirty="0">
                <a:latin typeface="Calibri"/>
                <a:ea typeface="Calibri"/>
                <a:cs typeface="Times New Roman"/>
              </a:rPr>
              <a:t>, T., Brown, S., </a:t>
            </a:r>
            <a:r>
              <a:rPr lang="el-GR" sz="1400" err="1">
                <a:latin typeface="Calibri"/>
                <a:ea typeface="Calibri"/>
                <a:cs typeface="Times New Roman"/>
              </a:rPr>
              <a:t>Canadell</a:t>
            </a:r>
            <a:r>
              <a:rPr lang="el-GR" sz="1400" dirty="0">
                <a:latin typeface="Calibri"/>
                <a:ea typeface="Calibri"/>
                <a:cs typeface="Times New Roman"/>
              </a:rPr>
              <a:t>, J. G., </a:t>
            </a:r>
            <a:r>
              <a:rPr lang="el-GR" sz="1400" err="1">
                <a:latin typeface="Calibri"/>
                <a:ea typeface="Calibri"/>
                <a:cs typeface="Times New Roman"/>
              </a:rPr>
              <a:t>Ciccarese</a:t>
            </a:r>
            <a:r>
              <a:rPr lang="el-GR" sz="1400" dirty="0">
                <a:latin typeface="Calibri"/>
                <a:ea typeface="Calibri"/>
                <a:cs typeface="Times New Roman"/>
              </a:rPr>
              <a:t>, L., </a:t>
            </a:r>
            <a:r>
              <a:rPr lang="el-GR" sz="1400" err="1">
                <a:latin typeface="Calibri"/>
                <a:ea typeface="Calibri"/>
                <a:cs typeface="Times New Roman"/>
              </a:rPr>
              <a:t>Dutschke</a:t>
            </a:r>
            <a:r>
              <a:rPr lang="el-GR" sz="1400" dirty="0">
                <a:latin typeface="Calibri"/>
                <a:ea typeface="Calibri"/>
                <a:cs typeface="Times New Roman"/>
              </a:rPr>
              <a:t>, M., </a:t>
            </a:r>
            <a:r>
              <a:rPr lang="el-GR" sz="1400" err="1">
                <a:latin typeface="Calibri"/>
                <a:ea typeface="Calibri"/>
                <a:cs typeface="Times New Roman"/>
              </a:rPr>
              <a:t>Fiedler</a:t>
            </a:r>
            <a:r>
              <a:rPr lang="el-GR" sz="1400" dirty="0">
                <a:latin typeface="Calibri"/>
                <a:ea typeface="Calibri"/>
                <a:cs typeface="Times New Roman"/>
              </a:rPr>
              <a:t>, J., </a:t>
            </a:r>
            <a:r>
              <a:rPr lang="el-GR" sz="1400" err="1">
                <a:latin typeface="Calibri"/>
                <a:ea typeface="Calibri"/>
                <a:cs typeface="Times New Roman"/>
              </a:rPr>
              <a:t>Fischlin</a:t>
            </a:r>
            <a:r>
              <a:rPr lang="el-GR" sz="1400" dirty="0">
                <a:latin typeface="Calibri"/>
                <a:ea typeface="Calibri"/>
                <a:cs typeface="Times New Roman"/>
              </a:rPr>
              <a:t>, A., </a:t>
            </a:r>
            <a:r>
              <a:rPr lang="el-GR" sz="1400" err="1">
                <a:latin typeface="Calibri"/>
                <a:ea typeface="Calibri"/>
                <a:cs typeface="Times New Roman"/>
              </a:rPr>
              <a:t>Fearnside</a:t>
            </a:r>
            <a:r>
              <a:rPr lang="el-GR" sz="1400" dirty="0">
                <a:latin typeface="Calibri"/>
                <a:ea typeface="Calibri"/>
                <a:cs typeface="Times New Roman"/>
              </a:rPr>
              <a:t>, P. M., </a:t>
            </a:r>
            <a:r>
              <a:rPr lang="el-GR" sz="1400" err="1">
                <a:latin typeface="Calibri"/>
                <a:ea typeface="Calibri"/>
                <a:cs typeface="Times New Roman"/>
              </a:rPr>
              <a:t>Forner</a:t>
            </a:r>
            <a:r>
              <a:rPr lang="el-GR" sz="1400" dirty="0">
                <a:latin typeface="Calibri"/>
                <a:ea typeface="Calibri"/>
                <a:cs typeface="Times New Roman"/>
              </a:rPr>
              <a:t>, C., </a:t>
            </a:r>
            <a:r>
              <a:rPr lang="el-GR" sz="1400" err="1">
                <a:latin typeface="Calibri"/>
                <a:ea typeface="Calibri"/>
                <a:cs typeface="Times New Roman"/>
              </a:rPr>
              <a:t>Freibauer</a:t>
            </a:r>
            <a:r>
              <a:rPr lang="el-GR" sz="1400" dirty="0">
                <a:latin typeface="Calibri"/>
                <a:ea typeface="Calibri"/>
                <a:cs typeface="Times New Roman"/>
              </a:rPr>
              <a:t>, A., </a:t>
            </a:r>
            <a:r>
              <a:rPr lang="el-GR" sz="1400" err="1">
                <a:latin typeface="Calibri"/>
                <a:ea typeface="Calibri"/>
                <a:cs typeface="Times New Roman"/>
              </a:rPr>
              <a:t>Frumhoff</a:t>
            </a:r>
            <a:r>
              <a:rPr lang="el-GR" sz="1400" dirty="0">
                <a:latin typeface="Calibri"/>
                <a:ea typeface="Calibri"/>
                <a:cs typeface="Times New Roman"/>
              </a:rPr>
              <a:t>, P. C., </a:t>
            </a:r>
            <a:r>
              <a:rPr lang="el-GR" sz="1400" err="1">
                <a:latin typeface="Calibri"/>
                <a:ea typeface="Calibri"/>
                <a:cs typeface="Times New Roman"/>
              </a:rPr>
              <a:t>Hoehne</a:t>
            </a:r>
            <a:r>
              <a:rPr lang="el-GR" sz="1400" dirty="0">
                <a:latin typeface="Calibri"/>
                <a:ea typeface="Calibri"/>
                <a:cs typeface="Times New Roman"/>
              </a:rPr>
              <a:t>, N., </a:t>
            </a:r>
            <a:r>
              <a:rPr lang="el-GR" sz="1400" err="1">
                <a:latin typeface="Calibri"/>
                <a:ea typeface="Calibri"/>
                <a:cs typeface="Times New Roman"/>
              </a:rPr>
              <a:t>Kirschbaum</a:t>
            </a:r>
            <a:r>
              <a:rPr lang="el-GR" sz="1400" dirty="0">
                <a:latin typeface="Calibri"/>
                <a:ea typeface="Calibri"/>
                <a:cs typeface="Times New Roman"/>
              </a:rPr>
              <a:t>, M. U., </a:t>
            </a:r>
            <a:r>
              <a:rPr lang="el-GR" sz="1400" err="1">
                <a:latin typeface="Calibri"/>
                <a:ea typeface="Calibri"/>
                <a:cs typeface="Times New Roman"/>
              </a:rPr>
              <a:t>Labat</a:t>
            </a:r>
            <a:r>
              <a:rPr lang="el-GR" sz="1400" dirty="0">
                <a:latin typeface="Calibri"/>
                <a:ea typeface="Calibri"/>
                <a:cs typeface="Times New Roman"/>
              </a:rPr>
              <a:t>, A., </a:t>
            </a:r>
            <a:r>
              <a:rPr lang="el-GR" sz="1400" err="1">
                <a:latin typeface="Calibri"/>
                <a:ea typeface="Calibri"/>
                <a:cs typeface="Times New Roman"/>
              </a:rPr>
              <a:t>Marland</a:t>
            </a:r>
            <a:r>
              <a:rPr lang="el-GR" sz="1400" dirty="0">
                <a:latin typeface="Calibri"/>
                <a:ea typeface="Calibri"/>
                <a:cs typeface="Times New Roman"/>
              </a:rPr>
              <a:t>, G., </a:t>
            </a:r>
            <a:r>
              <a:rPr lang="el-GR" sz="1400" err="1">
                <a:latin typeface="Calibri"/>
                <a:ea typeface="Calibri"/>
                <a:cs typeface="Times New Roman"/>
              </a:rPr>
              <a:t>Michaelowa</a:t>
            </a:r>
            <a:r>
              <a:rPr lang="el-GR" sz="1400" dirty="0">
                <a:latin typeface="Calibri"/>
                <a:ea typeface="Calibri"/>
                <a:cs typeface="Times New Roman"/>
              </a:rPr>
              <a:t>, A., </a:t>
            </a:r>
            <a:r>
              <a:rPr lang="el-GR" sz="1400" err="1">
                <a:latin typeface="Calibri"/>
                <a:ea typeface="Calibri"/>
                <a:cs typeface="Times New Roman"/>
              </a:rPr>
              <a:t>Montanarella</a:t>
            </a:r>
            <a:r>
              <a:rPr lang="el-GR" sz="1400" dirty="0">
                <a:latin typeface="Calibri"/>
                <a:ea typeface="Calibri"/>
                <a:cs typeface="Times New Roman"/>
              </a:rPr>
              <a:t>, L., . . . </a:t>
            </a:r>
            <a:r>
              <a:rPr lang="el-GR" sz="1400" err="1">
                <a:latin typeface="Calibri"/>
                <a:ea typeface="Calibri"/>
                <a:cs typeface="Times New Roman"/>
              </a:rPr>
              <a:t>Yamagata</a:t>
            </a:r>
            <a:r>
              <a:rPr lang="el-GR" sz="1400" dirty="0">
                <a:latin typeface="Calibri"/>
                <a:ea typeface="Calibri"/>
                <a:cs typeface="Times New Roman"/>
              </a:rPr>
              <a:t>, Y. (2007). A </a:t>
            </a:r>
            <a:r>
              <a:rPr lang="el-GR" sz="1400" err="1">
                <a:latin typeface="Calibri"/>
                <a:ea typeface="Calibri"/>
                <a:cs typeface="Times New Roman"/>
              </a:rPr>
              <a:t>synopsis</a:t>
            </a:r>
            <a:r>
              <a:rPr lang="el-GR" sz="1400" dirty="0">
                <a:latin typeface="Calibri"/>
                <a:ea typeface="Calibri"/>
                <a:cs typeface="Times New Roman"/>
              </a:rPr>
              <a:t> of </a:t>
            </a:r>
            <a:r>
              <a:rPr lang="el-GR" sz="1400" err="1">
                <a:latin typeface="Calibri"/>
                <a:ea typeface="Calibri"/>
                <a:cs typeface="Times New Roman"/>
              </a:rPr>
              <a:t>land</a:t>
            </a:r>
            <a:r>
              <a:rPr lang="el-GR" sz="1400" dirty="0">
                <a:latin typeface="Calibri"/>
                <a:ea typeface="Calibri"/>
                <a:cs typeface="Times New Roman"/>
              </a:rPr>
              <a:t> </a:t>
            </a:r>
            <a:r>
              <a:rPr lang="el-GR" sz="1400" err="1">
                <a:latin typeface="Calibri"/>
                <a:ea typeface="Calibri"/>
                <a:cs typeface="Times New Roman"/>
              </a:rPr>
              <a:t>use</a:t>
            </a:r>
            <a:r>
              <a:rPr lang="el-GR" sz="1400" dirty="0">
                <a:latin typeface="Calibri"/>
                <a:ea typeface="Calibri"/>
                <a:cs typeface="Times New Roman"/>
              </a:rPr>
              <a:t>, </a:t>
            </a:r>
            <a:r>
              <a:rPr lang="el-GR" sz="1400" err="1">
                <a:latin typeface="Calibri"/>
                <a:ea typeface="Calibri"/>
                <a:cs typeface="Times New Roman"/>
              </a:rPr>
              <a:t>land-use</a:t>
            </a:r>
            <a:r>
              <a:rPr lang="el-GR" sz="1400" dirty="0">
                <a:latin typeface="Calibri"/>
                <a:ea typeface="Calibri"/>
                <a:cs typeface="Times New Roman"/>
              </a:rPr>
              <a:t> </a:t>
            </a:r>
            <a:r>
              <a:rPr lang="el-GR" sz="1400" err="1">
                <a:latin typeface="Calibri"/>
                <a:ea typeface="Calibri"/>
                <a:cs typeface="Times New Roman"/>
              </a:rPr>
              <a:t>change</a:t>
            </a:r>
            <a:r>
              <a:rPr lang="el-GR" sz="1400" dirty="0">
                <a:latin typeface="Calibri"/>
                <a:ea typeface="Calibri"/>
                <a:cs typeface="Times New Roman"/>
              </a:rPr>
              <a:t> and </a:t>
            </a:r>
            <a:r>
              <a:rPr lang="el-GR" sz="1400" err="1">
                <a:latin typeface="Calibri"/>
                <a:ea typeface="Calibri"/>
                <a:cs typeface="Times New Roman"/>
              </a:rPr>
              <a:t>forestry</a:t>
            </a:r>
            <a:r>
              <a:rPr lang="el-GR" sz="1400" dirty="0">
                <a:latin typeface="Calibri"/>
                <a:ea typeface="Calibri"/>
                <a:cs typeface="Times New Roman"/>
              </a:rPr>
              <a:t> (LULUCF) </a:t>
            </a:r>
            <a:r>
              <a:rPr lang="el-GR" sz="1400" err="1">
                <a:latin typeface="Calibri"/>
                <a:ea typeface="Calibri"/>
                <a:cs typeface="Times New Roman"/>
              </a:rPr>
              <a:t>under</a:t>
            </a:r>
            <a:r>
              <a:rPr lang="el-GR" sz="1400" dirty="0">
                <a:latin typeface="Calibri"/>
                <a:ea typeface="Calibri"/>
                <a:cs typeface="Times New Roman"/>
              </a:rPr>
              <a:t> the </a:t>
            </a:r>
            <a:r>
              <a:rPr lang="el-GR" sz="1400" err="1">
                <a:latin typeface="Calibri"/>
                <a:ea typeface="Calibri"/>
                <a:cs typeface="Times New Roman"/>
              </a:rPr>
              <a:t>Kyoto</a:t>
            </a:r>
            <a:r>
              <a:rPr lang="el-GR" sz="1400" dirty="0">
                <a:latin typeface="Calibri"/>
                <a:ea typeface="Calibri"/>
                <a:cs typeface="Times New Roman"/>
              </a:rPr>
              <a:t> </a:t>
            </a:r>
            <a:r>
              <a:rPr lang="el-GR" sz="1400" err="1">
                <a:latin typeface="Calibri"/>
                <a:ea typeface="Calibri"/>
                <a:cs typeface="Times New Roman"/>
              </a:rPr>
              <a:t>Protocol</a:t>
            </a:r>
            <a:r>
              <a:rPr lang="el-GR" sz="1400" dirty="0">
                <a:latin typeface="Calibri"/>
                <a:ea typeface="Calibri"/>
                <a:cs typeface="Times New Roman"/>
              </a:rPr>
              <a:t> and </a:t>
            </a:r>
            <a:r>
              <a:rPr lang="el-GR" sz="1400" err="1">
                <a:latin typeface="Calibri"/>
                <a:ea typeface="Calibri"/>
                <a:cs typeface="Times New Roman"/>
              </a:rPr>
              <a:t>Marrakech</a:t>
            </a:r>
            <a:r>
              <a:rPr lang="el-GR" sz="1400" dirty="0">
                <a:latin typeface="Calibri"/>
                <a:ea typeface="Calibri"/>
                <a:cs typeface="Times New Roman"/>
              </a:rPr>
              <a:t> </a:t>
            </a:r>
            <a:r>
              <a:rPr lang="el-GR" sz="1400" err="1">
                <a:latin typeface="Calibri"/>
                <a:ea typeface="Calibri"/>
                <a:cs typeface="Times New Roman"/>
              </a:rPr>
              <a:t>Accords</a:t>
            </a:r>
            <a:r>
              <a:rPr lang="el-GR" sz="1400" dirty="0">
                <a:latin typeface="Calibri"/>
                <a:ea typeface="Calibri"/>
                <a:cs typeface="Times New Roman"/>
              </a:rPr>
              <a:t>. </a:t>
            </a:r>
            <a:r>
              <a:rPr lang="el-GR" sz="1400" i="1" err="1">
                <a:latin typeface="Calibri"/>
                <a:ea typeface="Calibri"/>
                <a:cs typeface="Times New Roman"/>
              </a:rPr>
              <a:t>Environmental</a:t>
            </a:r>
            <a:r>
              <a:rPr lang="el-GR" sz="1400" i="1" dirty="0">
                <a:latin typeface="Calibri"/>
                <a:ea typeface="Calibri"/>
                <a:cs typeface="Times New Roman"/>
              </a:rPr>
              <a:t> </a:t>
            </a:r>
            <a:r>
              <a:rPr lang="el-GR" sz="1400" i="1" err="1">
                <a:latin typeface="Calibri"/>
                <a:ea typeface="Calibri"/>
                <a:cs typeface="Times New Roman"/>
              </a:rPr>
              <a:t>Science</a:t>
            </a:r>
            <a:r>
              <a:rPr lang="el-GR" sz="1400" i="1" dirty="0">
                <a:latin typeface="Calibri"/>
                <a:ea typeface="Calibri"/>
                <a:cs typeface="Times New Roman"/>
              </a:rPr>
              <a:t> &amp; Policy</a:t>
            </a:r>
            <a:r>
              <a:rPr lang="el-GR" sz="1400" dirty="0">
                <a:latin typeface="Calibri"/>
                <a:ea typeface="Calibri"/>
                <a:cs typeface="Times New Roman"/>
              </a:rPr>
              <a:t>, </a:t>
            </a:r>
            <a:r>
              <a:rPr lang="el-GR" sz="1400" i="1" dirty="0">
                <a:latin typeface="Calibri"/>
                <a:ea typeface="Calibri"/>
                <a:cs typeface="Times New Roman"/>
              </a:rPr>
              <a:t>10</a:t>
            </a:r>
            <a:r>
              <a:rPr lang="el-GR" sz="1400" dirty="0">
                <a:latin typeface="Calibri"/>
                <a:ea typeface="Calibri"/>
                <a:cs typeface="Times New Roman"/>
              </a:rPr>
              <a:t>(4), 271–282. </a:t>
            </a:r>
            <a:r>
              <a:rPr lang="el-GR" sz="1400" dirty="0">
                <a:latin typeface="Calibri"/>
                <a:ea typeface="Calibri"/>
                <a:cs typeface="Times New Roman"/>
                <a:hlinkClick r:id="rId2"/>
              </a:rPr>
              <a:t>https://doi.org/10.1016/j.envsci.2006.11.002</a:t>
            </a:r>
            <a:endParaRPr lang="el-GR" sz="1400">
              <a:latin typeface="Calibri"/>
              <a:ea typeface="Calibri"/>
              <a:cs typeface="Calibri"/>
            </a:endParaRPr>
          </a:p>
          <a:p>
            <a:pPr algn="just"/>
            <a:r>
              <a:rPr lang="el-GR" sz="1400" err="1">
                <a:latin typeface="Calibri"/>
                <a:ea typeface="Calibri"/>
                <a:cs typeface="Times New Roman"/>
              </a:rPr>
              <a:t>Benndorf</a:t>
            </a:r>
            <a:r>
              <a:rPr lang="el-GR" sz="1400" dirty="0">
                <a:latin typeface="Calibri"/>
                <a:ea typeface="Calibri"/>
                <a:cs typeface="Times New Roman"/>
              </a:rPr>
              <a:t>, R., </a:t>
            </a:r>
            <a:r>
              <a:rPr lang="el-GR" sz="1400" err="1">
                <a:latin typeface="Calibri"/>
                <a:ea typeface="Calibri"/>
                <a:cs typeface="Times New Roman"/>
              </a:rPr>
              <a:t>Federici</a:t>
            </a:r>
            <a:r>
              <a:rPr lang="el-GR" sz="1400" dirty="0">
                <a:latin typeface="Calibri"/>
                <a:ea typeface="Calibri"/>
                <a:cs typeface="Times New Roman"/>
              </a:rPr>
              <a:t>, S., </a:t>
            </a:r>
            <a:r>
              <a:rPr lang="el-GR" sz="1400" err="1">
                <a:latin typeface="Calibri"/>
                <a:ea typeface="Calibri"/>
                <a:cs typeface="Times New Roman"/>
              </a:rPr>
              <a:t>Forner</a:t>
            </a:r>
            <a:r>
              <a:rPr lang="el-GR" sz="1400" dirty="0">
                <a:latin typeface="Calibri"/>
                <a:ea typeface="Calibri"/>
                <a:cs typeface="Times New Roman"/>
              </a:rPr>
              <a:t>, C., </a:t>
            </a:r>
            <a:r>
              <a:rPr lang="el-GR" sz="1400" err="1">
                <a:latin typeface="Calibri"/>
                <a:ea typeface="Calibri"/>
                <a:cs typeface="Times New Roman"/>
              </a:rPr>
              <a:t>Peña</a:t>
            </a:r>
            <a:r>
              <a:rPr lang="el-GR" sz="1400" dirty="0">
                <a:latin typeface="Calibri"/>
                <a:ea typeface="Calibri"/>
                <a:cs typeface="Times New Roman"/>
              </a:rPr>
              <a:t>, N., </a:t>
            </a:r>
            <a:r>
              <a:rPr lang="el-GR" sz="1400" err="1">
                <a:latin typeface="Calibri"/>
                <a:ea typeface="Calibri"/>
                <a:cs typeface="Times New Roman"/>
              </a:rPr>
              <a:t>Rametsteiner</a:t>
            </a:r>
            <a:r>
              <a:rPr lang="el-GR" sz="1400" dirty="0">
                <a:latin typeface="Calibri"/>
                <a:ea typeface="Calibri"/>
                <a:cs typeface="Times New Roman"/>
              </a:rPr>
              <a:t>, E., </a:t>
            </a:r>
            <a:r>
              <a:rPr lang="el-GR" sz="1400" err="1">
                <a:latin typeface="Calibri"/>
                <a:ea typeface="Calibri"/>
                <a:cs typeface="Times New Roman"/>
              </a:rPr>
              <a:t>Sanz</a:t>
            </a:r>
            <a:r>
              <a:rPr lang="el-GR" sz="1400" dirty="0">
                <a:latin typeface="Calibri"/>
                <a:ea typeface="Calibri"/>
                <a:cs typeface="Times New Roman"/>
              </a:rPr>
              <a:t>, M. J., &amp; </a:t>
            </a:r>
            <a:r>
              <a:rPr lang="el-GR" sz="1400" err="1">
                <a:latin typeface="Calibri"/>
                <a:ea typeface="Calibri"/>
                <a:cs typeface="Times New Roman"/>
              </a:rPr>
              <a:t>Somogyi</a:t>
            </a:r>
            <a:r>
              <a:rPr lang="el-GR" sz="1400" dirty="0">
                <a:latin typeface="Calibri"/>
                <a:ea typeface="Calibri"/>
                <a:cs typeface="Times New Roman"/>
              </a:rPr>
              <a:t>, Z. (2007). </a:t>
            </a:r>
            <a:r>
              <a:rPr lang="el-GR" sz="1400" err="1">
                <a:latin typeface="Calibri"/>
                <a:ea typeface="Calibri"/>
                <a:cs typeface="Times New Roman"/>
              </a:rPr>
              <a:t>Including</a:t>
            </a:r>
            <a:r>
              <a:rPr lang="el-GR" sz="1400" dirty="0">
                <a:latin typeface="Calibri"/>
                <a:ea typeface="Calibri"/>
                <a:cs typeface="Times New Roman"/>
              </a:rPr>
              <a:t> </a:t>
            </a:r>
            <a:r>
              <a:rPr lang="el-GR" sz="1400" err="1">
                <a:latin typeface="Calibri"/>
                <a:ea typeface="Calibri"/>
                <a:cs typeface="Times New Roman"/>
              </a:rPr>
              <a:t>land</a:t>
            </a:r>
            <a:r>
              <a:rPr lang="el-GR" sz="1400" dirty="0">
                <a:latin typeface="Calibri"/>
                <a:ea typeface="Calibri"/>
                <a:cs typeface="Times New Roman"/>
              </a:rPr>
              <a:t> </a:t>
            </a:r>
            <a:r>
              <a:rPr lang="el-GR" sz="1400" err="1">
                <a:latin typeface="Calibri"/>
                <a:ea typeface="Calibri"/>
                <a:cs typeface="Times New Roman"/>
              </a:rPr>
              <a:t>use</a:t>
            </a:r>
            <a:r>
              <a:rPr lang="el-GR" sz="1400" dirty="0">
                <a:latin typeface="Calibri"/>
                <a:ea typeface="Calibri"/>
                <a:cs typeface="Times New Roman"/>
              </a:rPr>
              <a:t>, </a:t>
            </a:r>
            <a:r>
              <a:rPr lang="el-GR" sz="1400" err="1">
                <a:latin typeface="Calibri"/>
                <a:ea typeface="Calibri"/>
                <a:cs typeface="Times New Roman"/>
              </a:rPr>
              <a:t>land-use</a:t>
            </a:r>
            <a:r>
              <a:rPr lang="el-GR" sz="1400" dirty="0">
                <a:latin typeface="Calibri"/>
                <a:ea typeface="Calibri"/>
                <a:cs typeface="Times New Roman"/>
              </a:rPr>
              <a:t> </a:t>
            </a:r>
            <a:r>
              <a:rPr lang="el-GR" sz="1400" err="1">
                <a:latin typeface="Calibri"/>
                <a:ea typeface="Calibri"/>
                <a:cs typeface="Times New Roman"/>
              </a:rPr>
              <a:t>change</a:t>
            </a:r>
            <a:r>
              <a:rPr lang="el-GR" sz="1400" dirty="0">
                <a:latin typeface="Calibri"/>
                <a:ea typeface="Calibri"/>
                <a:cs typeface="Times New Roman"/>
              </a:rPr>
              <a:t>, and </a:t>
            </a:r>
            <a:r>
              <a:rPr lang="el-GR" sz="1400" err="1">
                <a:latin typeface="Calibri"/>
                <a:ea typeface="Calibri"/>
                <a:cs typeface="Times New Roman"/>
              </a:rPr>
              <a:t>forestry</a:t>
            </a:r>
            <a:r>
              <a:rPr lang="el-GR" sz="1400" dirty="0">
                <a:latin typeface="Calibri"/>
                <a:ea typeface="Calibri"/>
                <a:cs typeface="Times New Roman"/>
              </a:rPr>
              <a:t> in </a:t>
            </a:r>
            <a:r>
              <a:rPr lang="el-GR" sz="1400" err="1">
                <a:latin typeface="Calibri"/>
                <a:ea typeface="Calibri"/>
                <a:cs typeface="Times New Roman"/>
              </a:rPr>
              <a:t>future</a:t>
            </a:r>
            <a:r>
              <a:rPr lang="el-GR" sz="1400" dirty="0">
                <a:latin typeface="Calibri"/>
                <a:ea typeface="Calibri"/>
                <a:cs typeface="Times New Roman"/>
              </a:rPr>
              <a:t> </a:t>
            </a:r>
            <a:r>
              <a:rPr lang="el-GR" sz="1400" err="1">
                <a:latin typeface="Calibri"/>
                <a:ea typeface="Calibri"/>
                <a:cs typeface="Times New Roman"/>
              </a:rPr>
              <a:t>climate</a:t>
            </a:r>
            <a:r>
              <a:rPr lang="el-GR" sz="1400" dirty="0">
                <a:latin typeface="Calibri"/>
                <a:ea typeface="Calibri"/>
                <a:cs typeface="Times New Roman"/>
              </a:rPr>
              <a:t> </a:t>
            </a:r>
            <a:r>
              <a:rPr lang="el-GR" sz="1400" err="1">
                <a:latin typeface="Calibri"/>
                <a:ea typeface="Calibri"/>
                <a:cs typeface="Times New Roman"/>
              </a:rPr>
              <a:t>change</a:t>
            </a:r>
            <a:r>
              <a:rPr lang="el-GR" sz="1400" dirty="0">
                <a:latin typeface="Calibri"/>
                <a:ea typeface="Calibri"/>
                <a:cs typeface="Times New Roman"/>
              </a:rPr>
              <a:t>, </a:t>
            </a:r>
            <a:r>
              <a:rPr lang="el-GR" sz="1400" err="1">
                <a:latin typeface="Calibri"/>
                <a:ea typeface="Calibri"/>
                <a:cs typeface="Times New Roman"/>
              </a:rPr>
              <a:t>agreements</a:t>
            </a:r>
            <a:r>
              <a:rPr lang="el-GR" sz="1400" dirty="0">
                <a:latin typeface="Calibri"/>
                <a:ea typeface="Calibri"/>
                <a:cs typeface="Times New Roman"/>
              </a:rPr>
              <a:t>: </a:t>
            </a:r>
            <a:r>
              <a:rPr lang="el-GR" sz="1400" err="1">
                <a:latin typeface="Calibri"/>
                <a:ea typeface="Calibri"/>
                <a:cs typeface="Times New Roman"/>
              </a:rPr>
              <a:t>thinking</a:t>
            </a:r>
            <a:r>
              <a:rPr lang="el-GR" sz="1400" dirty="0">
                <a:latin typeface="Calibri"/>
                <a:ea typeface="Calibri"/>
                <a:cs typeface="Times New Roman"/>
              </a:rPr>
              <a:t> </a:t>
            </a:r>
            <a:r>
              <a:rPr lang="el-GR" sz="1400" err="1">
                <a:latin typeface="Calibri"/>
                <a:ea typeface="Calibri"/>
                <a:cs typeface="Times New Roman"/>
              </a:rPr>
              <a:t>outside</a:t>
            </a:r>
            <a:r>
              <a:rPr lang="el-GR" sz="1400" dirty="0">
                <a:latin typeface="Calibri"/>
                <a:ea typeface="Calibri"/>
                <a:cs typeface="Times New Roman"/>
              </a:rPr>
              <a:t> the </a:t>
            </a:r>
            <a:r>
              <a:rPr lang="el-GR" sz="1400" err="1">
                <a:latin typeface="Calibri"/>
                <a:ea typeface="Calibri"/>
                <a:cs typeface="Times New Roman"/>
              </a:rPr>
              <a:t>box</a:t>
            </a:r>
            <a:r>
              <a:rPr lang="el-GR" sz="1400" dirty="0">
                <a:latin typeface="Calibri"/>
                <a:ea typeface="Calibri"/>
                <a:cs typeface="Times New Roman"/>
              </a:rPr>
              <a:t>. </a:t>
            </a:r>
            <a:r>
              <a:rPr lang="el-GR" sz="1400" i="1" err="1">
                <a:latin typeface="Calibri"/>
                <a:ea typeface="Calibri"/>
                <a:cs typeface="Times New Roman"/>
              </a:rPr>
              <a:t>Environmental</a:t>
            </a:r>
            <a:r>
              <a:rPr lang="el-GR" sz="1400" i="1" dirty="0">
                <a:latin typeface="Calibri"/>
                <a:ea typeface="Calibri"/>
                <a:cs typeface="Times New Roman"/>
              </a:rPr>
              <a:t> </a:t>
            </a:r>
            <a:r>
              <a:rPr lang="el-GR" sz="1400" i="1" err="1">
                <a:latin typeface="Calibri"/>
                <a:ea typeface="Calibri"/>
                <a:cs typeface="Times New Roman"/>
              </a:rPr>
              <a:t>Science</a:t>
            </a:r>
            <a:r>
              <a:rPr lang="el-GR" sz="1400" i="1" dirty="0">
                <a:latin typeface="Calibri"/>
                <a:ea typeface="Calibri"/>
                <a:cs typeface="Times New Roman"/>
              </a:rPr>
              <a:t> &amp; Policy</a:t>
            </a:r>
            <a:r>
              <a:rPr lang="el-GR" sz="1400" dirty="0">
                <a:latin typeface="Calibri"/>
                <a:ea typeface="Calibri"/>
                <a:cs typeface="Times New Roman"/>
              </a:rPr>
              <a:t>. </a:t>
            </a:r>
            <a:r>
              <a:rPr lang="el-GR" sz="1400" dirty="0">
                <a:latin typeface="Calibri"/>
                <a:ea typeface="Calibri"/>
                <a:cs typeface="Times New Roman"/>
                <a:hlinkClick r:id="rId3"/>
              </a:rPr>
              <a:t>https://doi.org/10.1016/j.envsci.2006.10.011</a:t>
            </a:r>
            <a:endParaRPr lang="el-GR" sz="1400">
              <a:latin typeface="Calibri"/>
              <a:ea typeface="Calibri"/>
              <a:cs typeface="Calibri"/>
            </a:endParaRPr>
          </a:p>
          <a:p>
            <a:pPr algn="just"/>
            <a:r>
              <a:rPr lang="el-GR" sz="1400" i="1" dirty="0">
                <a:latin typeface="Calibri"/>
                <a:ea typeface="Calibri"/>
                <a:cs typeface="Times New Roman"/>
              </a:rPr>
              <a:t>EUR-LEX - 32023R0839 - EN - EUR-LEX</a:t>
            </a:r>
            <a:r>
              <a:rPr lang="el-GR" sz="1400" dirty="0">
                <a:latin typeface="Calibri"/>
                <a:ea typeface="Calibri"/>
                <a:cs typeface="Times New Roman"/>
              </a:rPr>
              <a:t>. (</a:t>
            </a:r>
            <a:r>
              <a:rPr lang="el-GR" sz="1400" err="1">
                <a:latin typeface="Calibri"/>
                <a:ea typeface="Calibri"/>
                <a:cs typeface="Times New Roman"/>
              </a:rPr>
              <a:t>n.d</a:t>
            </a:r>
            <a:r>
              <a:rPr lang="el-GR" sz="1400" dirty="0">
                <a:latin typeface="Calibri"/>
                <a:ea typeface="Calibri"/>
                <a:cs typeface="Times New Roman"/>
              </a:rPr>
              <a:t>.). </a:t>
            </a:r>
            <a:r>
              <a:rPr lang="el-GR" sz="1400" dirty="0">
                <a:latin typeface="Calibri"/>
                <a:ea typeface="Calibri"/>
                <a:cs typeface="Times New Roman"/>
                <a:hlinkClick r:id="rId4"/>
              </a:rPr>
              <a:t>http://data.europa.eu/eli/reg/2023/839/oj</a:t>
            </a:r>
            <a:endParaRPr lang="el-GR" sz="1400" dirty="0">
              <a:latin typeface="Calibri"/>
              <a:ea typeface="Calibri"/>
              <a:cs typeface="Times New Roman"/>
            </a:endParaRPr>
          </a:p>
          <a:p>
            <a:pPr algn="just"/>
            <a:r>
              <a:rPr lang="el-GR" sz="1400" err="1">
                <a:latin typeface="Calibri"/>
                <a:ea typeface="+mn-lt"/>
                <a:cs typeface="+mn-lt"/>
              </a:rPr>
              <a:t>Good</a:t>
            </a:r>
            <a:r>
              <a:rPr lang="el-GR" sz="1400" dirty="0">
                <a:latin typeface="Calibri"/>
                <a:ea typeface="+mn-lt"/>
                <a:cs typeface="+mn-lt"/>
              </a:rPr>
              <a:t> </a:t>
            </a:r>
            <a:r>
              <a:rPr lang="el-GR" sz="1400" err="1">
                <a:latin typeface="Calibri"/>
                <a:ea typeface="+mn-lt"/>
                <a:cs typeface="+mn-lt"/>
              </a:rPr>
              <a:t>Practice</a:t>
            </a:r>
            <a:r>
              <a:rPr lang="el-GR" sz="1400" dirty="0">
                <a:latin typeface="Calibri"/>
                <a:ea typeface="+mn-lt"/>
                <a:cs typeface="+mn-lt"/>
              </a:rPr>
              <a:t> </a:t>
            </a:r>
            <a:r>
              <a:rPr lang="el-GR" sz="1400" err="1">
                <a:latin typeface="Calibri"/>
                <a:ea typeface="+mn-lt"/>
                <a:cs typeface="+mn-lt"/>
              </a:rPr>
              <a:t>Guidance</a:t>
            </a:r>
            <a:r>
              <a:rPr lang="el-GR" sz="1400" dirty="0">
                <a:latin typeface="Calibri"/>
                <a:ea typeface="+mn-lt"/>
                <a:cs typeface="+mn-lt"/>
              </a:rPr>
              <a:t> for Land </a:t>
            </a:r>
            <a:r>
              <a:rPr lang="el-GR" sz="1400" err="1">
                <a:latin typeface="Calibri"/>
                <a:ea typeface="+mn-lt"/>
                <a:cs typeface="+mn-lt"/>
              </a:rPr>
              <a:t>Use</a:t>
            </a:r>
            <a:r>
              <a:rPr lang="el-GR" sz="1400" dirty="0">
                <a:latin typeface="Calibri"/>
                <a:ea typeface="+mn-lt"/>
                <a:cs typeface="+mn-lt"/>
              </a:rPr>
              <a:t>, Land-</a:t>
            </a:r>
            <a:r>
              <a:rPr lang="el-GR" sz="1400" err="1">
                <a:latin typeface="Calibri"/>
                <a:ea typeface="+mn-lt"/>
                <a:cs typeface="+mn-lt"/>
              </a:rPr>
              <a:t>Use</a:t>
            </a:r>
            <a:r>
              <a:rPr lang="el-GR" sz="1400" dirty="0">
                <a:latin typeface="Calibri"/>
                <a:ea typeface="+mn-lt"/>
                <a:cs typeface="+mn-lt"/>
              </a:rPr>
              <a:t> </a:t>
            </a:r>
            <a:r>
              <a:rPr lang="el-GR" sz="1400" err="1">
                <a:latin typeface="Calibri"/>
                <a:ea typeface="+mn-lt"/>
                <a:cs typeface="+mn-lt"/>
              </a:rPr>
              <a:t>Change</a:t>
            </a:r>
            <a:r>
              <a:rPr lang="el-GR" sz="1400" dirty="0">
                <a:latin typeface="Calibri"/>
                <a:ea typeface="+mn-lt"/>
                <a:cs typeface="+mn-lt"/>
              </a:rPr>
              <a:t> and </a:t>
            </a:r>
            <a:r>
              <a:rPr lang="el-GR" sz="1400" err="1">
                <a:latin typeface="Calibri"/>
                <a:ea typeface="+mn-lt"/>
                <a:cs typeface="+mn-lt"/>
              </a:rPr>
              <a:t>Forestry</a:t>
            </a:r>
            <a:r>
              <a:rPr lang="el-GR" sz="1400" dirty="0">
                <a:latin typeface="Calibri"/>
                <a:ea typeface="+mn-lt"/>
                <a:cs typeface="+mn-lt"/>
              </a:rPr>
              <a:t> - (2003) </a:t>
            </a:r>
            <a:r>
              <a:rPr lang="el-GR" sz="1400" err="1">
                <a:latin typeface="Calibri"/>
                <a:ea typeface="+mn-lt"/>
                <a:cs typeface="+mn-lt"/>
              </a:rPr>
              <a:t>Intergovernmental</a:t>
            </a:r>
            <a:r>
              <a:rPr lang="el-GR" sz="1400" dirty="0">
                <a:latin typeface="Calibri"/>
                <a:ea typeface="+mn-lt"/>
                <a:cs typeface="+mn-lt"/>
              </a:rPr>
              <a:t> </a:t>
            </a:r>
            <a:r>
              <a:rPr lang="el-GR" sz="1400" err="1">
                <a:latin typeface="Calibri"/>
                <a:ea typeface="+mn-lt"/>
                <a:cs typeface="+mn-lt"/>
              </a:rPr>
              <a:t>Panel</a:t>
            </a:r>
            <a:r>
              <a:rPr lang="el-GR" sz="1400" dirty="0">
                <a:latin typeface="Calibri"/>
                <a:ea typeface="+mn-lt"/>
                <a:cs typeface="+mn-lt"/>
              </a:rPr>
              <a:t> on </a:t>
            </a:r>
            <a:r>
              <a:rPr lang="el-GR" sz="1400" err="1">
                <a:latin typeface="Calibri"/>
                <a:ea typeface="+mn-lt"/>
                <a:cs typeface="+mn-lt"/>
              </a:rPr>
              <a:t>Climate</a:t>
            </a:r>
            <a:r>
              <a:rPr lang="el-GR" sz="1400" dirty="0">
                <a:latin typeface="Calibri"/>
                <a:ea typeface="+mn-lt"/>
                <a:cs typeface="+mn-lt"/>
              </a:rPr>
              <a:t> </a:t>
            </a:r>
            <a:r>
              <a:rPr lang="el-GR" sz="1400" err="1">
                <a:latin typeface="Calibri"/>
                <a:ea typeface="+mn-lt"/>
                <a:cs typeface="+mn-lt"/>
              </a:rPr>
              <a:t>Change</a:t>
            </a:r>
            <a:r>
              <a:rPr lang="el-GR" sz="1400" dirty="0">
                <a:latin typeface="Calibri"/>
                <a:ea typeface="+mn-lt"/>
                <a:cs typeface="+mn-lt"/>
              </a:rPr>
              <a:t> - IPCC </a:t>
            </a:r>
            <a:r>
              <a:rPr lang="el-GR" sz="1400" err="1">
                <a:latin typeface="Calibri"/>
                <a:ea typeface="+mn-lt"/>
                <a:cs typeface="+mn-lt"/>
              </a:rPr>
              <a:t>National</a:t>
            </a:r>
            <a:r>
              <a:rPr lang="el-GR" sz="1400" dirty="0">
                <a:latin typeface="Calibri"/>
                <a:ea typeface="+mn-lt"/>
                <a:cs typeface="+mn-lt"/>
              </a:rPr>
              <a:t> </a:t>
            </a:r>
            <a:r>
              <a:rPr lang="el-GR" sz="1400" err="1">
                <a:latin typeface="Calibri"/>
                <a:ea typeface="+mn-lt"/>
                <a:cs typeface="+mn-lt"/>
              </a:rPr>
              <a:t>Greenhouse</a:t>
            </a:r>
            <a:r>
              <a:rPr lang="el-GR" sz="1400" dirty="0">
                <a:latin typeface="Calibri"/>
                <a:ea typeface="+mn-lt"/>
                <a:cs typeface="+mn-lt"/>
              </a:rPr>
              <a:t> </a:t>
            </a:r>
            <a:r>
              <a:rPr lang="el-GR" sz="1400" err="1">
                <a:latin typeface="Calibri"/>
                <a:ea typeface="+mn-lt"/>
                <a:cs typeface="+mn-lt"/>
              </a:rPr>
              <a:t>Gas</a:t>
            </a:r>
            <a:r>
              <a:rPr lang="el-GR" sz="1400" dirty="0">
                <a:latin typeface="Calibri"/>
                <a:ea typeface="+mn-lt"/>
                <a:cs typeface="+mn-lt"/>
              </a:rPr>
              <a:t> </a:t>
            </a:r>
            <a:r>
              <a:rPr lang="el-GR" sz="1400" err="1">
                <a:latin typeface="Calibri"/>
                <a:ea typeface="+mn-lt"/>
                <a:cs typeface="+mn-lt"/>
              </a:rPr>
              <a:t>Inventories</a:t>
            </a:r>
            <a:r>
              <a:rPr lang="el-GR" sz="1400" dirty="0">
                <a:latin typeface="Calibri"/>
                <a:ea typeface="+mn-lt"/>
                <a:cs typeface="+mn-lt"/>
              </a:rPr>
              <a:t> Programme </a:t>
            </a:r>
            <a:endParaRPr lang="el-GR" sz="1400" dirty="0">
              <a:latin typeface="Calibri"/>
              <a:cs typeface="Times New Roman"/>
            </a:endParaRPr>
          </a:p>
        </p:txBody>
      </p:sp>
    </p:spTree>
    <p:extLst>
      <p:ext uri="{BB962C8B-B14F-4D97-AF65-F5344CB8AC3E}">
        <p14:creationId xmlns:p14="http://schemas.microsoft.com/office/powerpoint/2010/main" val="4292478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l-GR"/>
            </a:p>
          </p:txBody>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l-GR"/>
            </a:p>
          </p:txBody>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l-GR"/>
            </a:p>
          </p:txBody>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l-GR"/>
            </a:p>
          </p:txBody>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l-GR"/>
            </a:p>
          </p:txBody>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l-GR"/>
            </a:p>
          </p:txBody>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l-GR"/>
            </a:p>
          </p:txBody>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l-GR"/>
            </a:p>
          </p:txBody>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l-GR"/>
            </a:p>
          </p:txBody>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l-GR"/>
            </a:p>
          </p:txBody>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l-GR"/>
            </a:p>
          </p:txBody>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l-GR"/>
            </a:p>
          </p:txBody>
        </p:sp>
      </p:grpSp>
      <p:grpSp>
        <p:nvGrpSpPr>
          <p:cNvPr id="5"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l-GR"/>
            </a:p>
          </p:txBody>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l-GR"/>
            </a:p>
          </p:txBody>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l-GR"/>
            </a:p>
          </p:txBody>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l-GR"/>
            </a:p>
          </p:txBody>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l-GR"/>
            </a:p>
          </p:txBody>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l-GR"/>
            </a:p>
          </p:txBody>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l-GR"/>
            </a:p>
          </p:txBody>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l-GR"/>
            </a:p>
          </p:txBody>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l-GR"/>
            </a:p>
          </p:txBody>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l-GR"/>
            </a:p>
          </p:txBody>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l-GR"/>
            </a:p>
          </p:txBody>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l-GR"/>
            </a:p>
          </p:txBody>
        </p:sp>
      </p:grpSp>
      <p:sp>
        <p:nvSpPr>
          <p:cNvPr id="6"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0"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l-GR"/>
          </a:p>
        </p:txBody>
      </p:sp>
      <p:sp>
        <p:nvSpPr>
          <p:cNvPr id="2" name="Τίτλος 1">
            <a:extLst>
              <a:ext uri="{FF2B5EF4-FFF2-40B4-BE49-F238E27FC236}">
                <a16:creationId xmlns:a16="http://schemas.microsoft.com/office/drawing/2014/main" id="{83B2AFFC-C82C-F206-E545-DC4BFC6E5C5D}"/>
              </a:ext>
            </a:extLst>
          </p:cNvPr>
          <p:cNvSpPr>
            <a:spLocks noGrp="1"/>
          </p:cNvSpPr>
          <p:nvPr>
            <p:ph type="title"/>
          </p:nvPr>
        </p:nvSpPr>
        <p:spPr>
          <a:xfrm>
            <a:off x="5369763" y="804335"/>
            <a:ext cx="6017904" cy="5249332"/>
          </a:xfrm>
        </p:spPr>
        <p:txBody>
          <a:bodyPr vert="horz" lIns="91440" tIns="45720" rIns="91440" bIns="45720" rtlCol="0" anchor="ctr">
            <a:normAutofit/>
          </a:bodyPr>
          <a:lstStyle/>
          <a:p>
            <a:r>
              <a:rPr lang="en-US" sz="5400" dirty="0" err="1">
                <a:solidFill>
                  <a:schemeClr val="tx1"/>
                </a:solidFill>
              </a:rPr>
              <a:t>Ευχ</a:t>
            </a:r>
            <a:r>
              <a:rPr lang="en-US" sz="5400" dirty="0">
                <a:solidFill>
                  <a:schemeClr val="tx1"/>
                </a:solidFill>
              </a:rPr>
              <a:t>α</a:t>
            </a:r>
            <a:r>
              <a:rPr lang="en-US" sz="5400" dirty="0" err="1">
                <a:solidFill>
                  <a:schemeClr val="tx1"/>
                </a:solidFill>
              </a:rPr>
              <a:t>ριστώ</a:t>
            </a:r>
            <a:r>
              <a:rPr lang="en-US" sz="5400" dirty="0">
                <a:solidFill>
                  <a:schemeClr val="tx1"/>
                </a:solidFill>
              </a:rPr>
              <a:t> </a:t>
            </a:r>
            <a:r>
              <a:rPr lang="en-US" sz="5400" dirty="0" err="1">
                <a:solidFill>
                  <a:schemeClr val="tx1"/>
                </a:solidFill>
              </a:rPr>
              <a:t>γι</a:t>
            </a:r>
            <a:r>
              <a:rPr lang="en-US" sz="5400" dirty="0">
                <a:solidFill>
                  <a:schemeClr val="tx1"/>
                </a:solidFill>
              </a:rPr>
              <a:t>α </a:t>
            </a:r>
            <a:r>
              <a:rPr lang="en-US" sz="5400" dirty="0" err="1">
                <a:solidFill>
                  <a:schemeClr val="tx1"/>
                </a:solidFill>
              </a:rPr>
              <a:t>την</a:t>
            </a:r>
            <a:r>
              <a:rPr lang="en-US" sz="5400" dirty="0">
                <a:solidFill>
                  <a:schemeClr val="tx1"/>
                </a:solidFill>
              </a:rPr>
              <a:t> π</a:t>
            </a:r>
            <a:r>
              <a:rPr lang="en-US" sz="5400" dirty="0" err="1">
                <a:solidFill>
                  <a:schemeClr val="tx1"/>
                </a:solidFill>
              </a:rPr>
              <a:t>ροσοχή</a:t>
            </a:r>
            <a:r>
              <a:rPr lang="en-US" sz="5400" dirty="0">
                <a:solidFill>
                  <a:schemeClr val="tx1"/>
                </a:solidFill>
              </a:rPr>
              <a:t> σας!</a:t>
            </a:r>
          </a:p>
        </p:txBody>
      </p:sp>
      <p:sp>
        <p:nvSpPr>
          <p:cNvPr id="34"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1">
            <a:extLst>
              <a:ext uri="{FF2B5EF4-FFF2-40B4-BE49-F238E27FC236}">
                <a16:creationId xmlns:a16="http://schemas.microsoft.com/office/drawing/2014/main" id="{1E86F813-D67B-409D-AA77-FA8878C2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1967"/>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Tree>
    <p:extLst>
      <p:ext uri="{BB962C8B-B14F-4D97-AF65-F5344CB8AC3E}">
        <p14:creationId xmlns:p14="http://schemas.microsoft.com/office/powerpoint/2010/main" val="2958392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D7F12EB-4C72-DCD4-4076-3CB567AF0F64}"/>
              </a:ext>
            </a:extLst>
          </p:cNvPr>
          <p:cNvSpPr>
            <a:spLocks noGrp="1"/>
          </p:cNvSpPr>
          <p:nvPr>
            <p:ph type="title"/>
          </p:nvPr>
        </p:nvSpPr>
        <p:spPr>
          <a:xfrm>
            <a:off x="3373062" y="624110"/>
            <a:ext cx="8131550" cy="1280890"/>
          </a:xfrm>
        </p:spPr>
        <p:txBody>
          <a:bodyPr>
            <a:normAutofit/>
          </a:bodyPr>
          <a:lstStyle/>
          <a:p>
            <a:r>
              <a:rPr lang="el-GR">
                <a:latin typeface="Calibri"/>
                <a:ea typeface="Calibri"/>
                <a:cs typeface="Calibri"/>
              </a:rPr>
              <a:t>ΠΕΡΙΕΧΟΜΕΝΑ</a:t>
            </a:r>
          </a:p>
        </p:txBody>
      </p:sp>
      <p:sp>
        <p:nvSpPr>
          <p:cNvPr id="19" name="Rectangle 18">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22"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l-GR"/>
            </a:p>
          </p:txBody>
        </p:sp>
        <p:sp>
          <p:nvSpPr>
            <p:cNvPr id="23"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l-GR"/>
            </a:p>
          </p:txBody>
        </p:sp>
        <p:sp>
          <p:nvSpPr>
            <p:cNvPr id="24"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l-GR"/>
            </a:p>
          </p:txBody>
        </p:sp>
        <p:sp>
          <p:nvSpPr>
            <p:cNvPr id="25"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l-GR"/>
            </a:p>
          </p:txBody>
        </p:sp>
        <p:sp>
          <p:nvSpPr>
            <p:cNvPr id="26"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l-GR"/>
            </a:p>
          </p:txBody>
        </p:sp>
        <p:sp>
          <p:nvSpPr>
            <p:cNvPr id="27"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l-GR"/>
            </a:p>
          </p:txBody>
        </p:sp>
        <p:sp>
          <p:nvSpPr>
            <p:cNvPr id="28"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l-GR"/>
            </a:p>
          </p:txBody>
        </p:sp>
        <p:sp>
          <p:nvSpPr>
            <p:cNvPr id="29"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l-GR"/>
            </a:p>
          </p:txBody>
        </p:sp>
        <p:sp>
          <p:nvSpPr>
            <p:cNvPr id="30"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l-GR"/>
            </a:p>
          </p:txBody>
        </p:sp>
        <p:sp>
          <p:nvSpPr>
            <p:cNvPr id="31"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l-GR"/>
            </a:p>
          </p:txBody>
        </p:sp>
        <p:sp>
          <p:nvSpPr>
            <p:cNvPr id="32"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l-GR"/>
            </a:p>
          </p:txBody>
        </p:sp>
        <p:sp>
          <p:nvSpPr>
            <p:cNvPr id="33"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l-GR"/>
            </a:p>
          </p:txBody>
        </p:sp>
      </p:grpSp>
      <p:grpSp>
        <p:nvGrpSpPr>
          <p:cNvPr id="35" name="Group 34">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36"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l-GR"/>
            </a:p>
          </p:txBody>
        </p:sp>
        <p:sp>
          <p:nvSpPr>
            <p:cNvPr id="37"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l-GR"/>
            </a:p>
          </p:txBody>
        </p:sp>
        <p:sp>
          <p:nvSpPr>
            <p:cNvPr id="38"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l-GR"/>
            </a:p>
          </p:txBody>
        </p:sp>
        <p:sp>
          <p:nvSpPr>
            <p:cNvPr id="39"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l-GR"/>
            </a:p>
          </p:txBody>
        </p:sp>
        <p:sp>
          <p:nvSpPr>
            <p:cNvPr id="40"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l-GR"/>
            </a:p>
          </p:txBody>
        </p:sp>
        <p:sp>
          <p:nvSpPr>
            <p:cNvPr id="41"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l-GR"/>
            </a:p>
          </p:txBody>
        </p:sp>
        <p:sp>
          <p:nvSpPr>
            <p:cNvPr id="42"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l-GR"/>
            </a:p>
          </p:txBody>
        </p:sp>
        <p:sp>
          <p:nvSpPr>
            <p:cNvPr id="43"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l-GR"/>
            </a:p>
          </p:txBody>
        </p:sp>
        <p:sp>
          <p:nvSpPr>
            <p:cNvPr id="44"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l-GR"/>
            </a:p>
          </p:txBody>
        </p:sp>
        <p:sp>
          <p:nvSpPr>
            <p:cNvPr id="45"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l-GR"/>
            </a:p>
          </p:txBody>
        </p:sp>
        <p:sp>
          <p:nvSpPr>
            <p:cNvPr id="46"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l-GR"/>
            </a:p>
          </p:txBody>
        </p:sp>
        <p:sp>
          <p:nvSpPr>
            <p:cNvPr id="47"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l-GR"/>
            </a:p>
          </p:txBody>
        </p:sp>
      </p:grpSp>
      <p:sp>
        <p:nvSpPr>
          <p:cNvPr id="49"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p:nvSpPr>
          <p:cNvPr id="3" name="Θέση περιεχομένου 2">
            <a:extLst>
              <a:ext uri="{FF2B5EF4-FFF2-40B4-BE49-F238E27FC236}">
                <a16:creationId xmlns:a16="http://schemas.microsoft.com/office/drawing/2014/main" id="{265AA770-EECD-65E6-CC41-916C960A5D74}"/>
              </a:ext>
            </a:extLst>
          </p:cNvPr>
          <p:cNvSpPr>
            <a:spLocks noGrp="1"/>
          </p:cNvSpPr>
          <p:nvPr>
            <p:ph idx="1"/>
          </p:nvPr>
        </p:nvSpPr>
        <p:spPr>
          <a:xfrm>
            <a:off x="3373062" y="2133600"/>
            <a:ext cx="8131550" cy="3777622"/>
          </a:xfrm>
        </p:spPr>
        <p:txBody>
          <a:bodyPr vert="horz" lIns="91440" tIns="45720" rIns="91440" bIns="45720" rtlCol="0" anchor="t">
            <a:normAutofit/>
          </a:bodyPr>
          <a:lstStyle/>
          <a:p>
            <a:pPr>
              <a:buAutoNum type="arabicPeriod"/>
            </a:pPr>
            <a:r>
              <a:rPr lang="el-GR" dirty="0">
                <a:latin typeface="Calibri"/>
                <a:ea typeface="Calibri"/>
                <a:cs typeface="Calibri"/>
              </a:rPr>
              <a:t>ΙΣΤΟΡΙΚΟ ΠΛΑΙΣΙΟ</a:t>
            </a:r>
          </a:p>
          <a:p>
            <a:pPr>
              <a:buAutoNum type="arabicPeriod"/>
            </a:pPr>
            <a:r>
              <a:rPr lang="el-GR" dirty="0">
                <a:latin typeface="Calibri"/>
                <a:ea typeface="Calibri"/>
                <a:cs typeface="Calibri"/>
              </a:rPr>
              <a:t>Η ΕΚΘΕΣΗ</a:t>
            </a:r>
          </a:p>
          <a:p>
            <a:pPr>
              <a:buAutoNum type="arabicPeriod"/>
            </a:pPr>
            <a:r>
              <a:rPr lang="el-GR" dirty="0">
                <a:latin typeface="Calibri"/>
                <a:ea typeface="Calibri"/>
                <a:cs typeface="Calibri"/>
              </a:rPr>
              <a:t>ΚΑΤΗΓΟΡΙΕΣ ΧΡΗΣΗΣ ΓΗΣ</a:t>
            </a:r>
          </a:p>
          <a:p>
            <a:pPr>
              <a:buAutoNum type="arabicPeriod"/>
            </a:pPr>
            <a:r>
              <a:rPr lang="el-GR" dirty="0">
                <a:latin typeface="Calibri"/>
                <a:ea typeface="Calibri"/>
                <a:cs typeface="Calibri"/>
              </a:rPr>
              <a:t>ΠΩΣ ΔΙΑΦΕΡΕΙ Η LULUCF ΑΠΌ ΑΛΛΟΥΣ ΤΟΜΕΙΣ</a:t>
            </a:r>
          </a:p>
          <a:p>
            <a:pPr>
              <a:buAutoNum type="arabicPeriod"/>
            </a:pPr>
            <a:r>
              <a:rPr lang="el-GR" dirty="0">
                <a:latin typeface="Calibri"/>
                <a:ea typeface="Calibri"/>
                <a:cs typeface="Calibri"/>
              </a:rPr>
              <a:t>REGULATION (EU) 2018/841</a:t>
            </a:r>
          </a:p>
        </p:txBody>
      </p:sp>
    </p:spTree>
    <p:extLst>
      <p:ext uri="{BB962C8B-B14F-4D97-AF65-F5344CB8AC3E}">
        <p14:creationId xmlns:p14="http://schemas.microsoft.com/office/powerpoint/2010/main" val="264674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BA53F62A-FDD1-74E4-2550-107EB41CF0FC}"/>
              </a:ext>
            </a:extLst>
          </p:cNvPr>
          <p:cNvSpPr>
            <a:spLocks noGrp="1"/>
          </p:cNvSpPr>
          <p:nvPr>
            <p:ph type="title"/>
          </p:nvPr>
        </p:nvSpPr>
        <p:spPr>
          <a:xfrm>
            <a:off x="1097136" y="585753"/>
            <a:ext cx="2454052" cy="3029344"/>
          </a:xfrm>
        </p:spPr>
        <p:txBody>
          <a:bodyPr>
            <a:normAutofit/>
          </a:bodyPr>
          <a:lstStyle/>
          <a:p>
            <a:r>
              <a:rPr lang="el-GR" sz="3200" dirty="0">
                <a:solidFill>
                  <a:schemeClr val="bg1"/>
                </a:solidFill>
              </a:rPr>
              <a:t>ΙΣΤΟΡΙΚΟ ΠΛΑΙΣΙΟ</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l-GR"/>
          </a:p>
        </p:txBody>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Θέση περιεχομένου 2">
            <a:extLst>
              <a:ext uri="{FF2B5EF4-FFF2-40B4-BE49-F238E27FC236}">
                <a16:creationId xmlns:a16="http://schemas.microsoft.com/office/drawing/2014/main" id="{C91FB802-7AB9-C581-FA88-CCD7A09F18D9}"/>
              </a:ext>
            </a:extLst>
          </p:cNvPr>
          <p:cNvGraphicFramePr>
            <a:graphicFrameLocks noGrp="1"/>
          </p:cNvGraphicFramePr>
          <p:nvPr>
            <p:ph idx="1"/>
            <p:extLst>
              <p:ext uri="{D42A27DB-BD31-4B8C-83A1-F6EECF244321}">
                <p14:modId xmlns:p14="http://schemas.microsoft.com/office/powerpoint/2010/main" val="1735788249"/>
              </p:ext>
            </p:extLst>
          </p:nvPr>
        </p:nvGraphicFramePr>
        <p:xfrm>
          <a:off x="4632598" y="264207"/>
          <a:ext cx="7330692" cy="6061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419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25E4E2B-D705-C548-6BB8-81041FA37D15}"/>
              </a:ext>
            </a:extLst>
          </p:cNvPr>
          <p:cNvSpPr>
            <a:spLocks noGrp="1"/>
          </p:cNvSpPr>
          <p:nvPr>
            <p:ph type="title"/>
          </p:nvPr>
        </p:nvSpPr>
        <p:spPr>
          <a:xfrm>
            <a:off x="1112602" y="1800282"/>
            <a:ext cx="3256550" cy="2631327"/>
          </a:xfrm>
        </p:spPr>
        <p:txBody>
          <a:bodyPr anchor="ctr">
            <a:normAutofit/>
          </a:bodyPr>
          <a:lstStyle/>
          <a:p>
            <a:r>
              <a:rPr lang="el-GR" dirty="0">
                <a:solidFill>
                  <a:schemeClr val="tx2">
                    <a:lumMod val="75000"/>
                  </a:schemeClr>
                </a:solidFill>
              </a:rPr>
              <a:t>THE REPORT</a:t>
            </a:r>
          </a:p>
        </p:txBody>
      </p:sp>
      <p:sp>
        <p:nvSpPr>
          <p:cNvPr id="19" name="Rectangle 18">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21" name="Straight Connector 20">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24"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l-GR"/>
            </a:p>
          </p:txBody>
        </p:sp>
        <p:sp>
          <p:nvSpPr>
            <p:cNvPr id="25"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l-GR"/>
            </a:p>
          </p:txBody>
        </p:sp>
        <p:sp>
          <p:nvSpPr>
            <p:cNvPr id="26"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l-GR"/>
            </a:p>
          </p:txBody>
        </p:sp>
        <p:sp>
          <p:nvSpPr>
            <p:cNvPr id="27"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l-GR"/>
            </a:p>
          </p:txBody>
        </p:sp>
        <p:sp>
          <p:nvSpPr>
            <p:cNvPr id="28"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l-GR"/>
            </a:p>
          </p:txBody>
        </p:sp>
        <p:sp>
          <p:nvSpPr>
            <p:cNvPr id="29"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l-GR"/>
            </a:p>
          </p:txBody>
        </p:sp>
        <p:sp>
          <p:nvSpPr>
            <p:cNvPr id="30"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l-GR"/>
            </a:p>
          </p:txBody>
        </p:sp>
        <p:sp>
          <p:nvSpPr>
            <p:cNvPr id="31"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l-GR"/>
            </a:p>
          </p:txBody>
        </p:sp>
        <p:sp>
          <p:nvSpPr>
            <p:cNvPr id="32"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l-GR"/>
            </a:p>
          </p:txBody>
        </p:sp>
        <p:sp>
          <p:nvSpPr>
            <p:cNvPr id="33"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l-GR"/>
            </a:p>
          </p:txBody>
        </p:sp>
        <p:sp>
          <p:nvSpPr>
            <p:cNvPr id="34"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l-GR"/>
            </a:p>
          </p:txBody>
        </p:sp>
        <p:sp>
          <p:nvSpPr>
            <p:cNvPr id="35"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l-GR"/>
            </a:p>
          </p:txBody>
        </p:sp>
      </p:grpSp>
      <p:sp>
        <p:nvSpPr>
          <p:cNvPr id="3" name="Θέση περιεχομένου 2">
            <a:extLst>
              <a:ext uri="{FF2B5EF4-FFF2-40B4-BE49-F238E27FC236}">
                <a16:creationId xmlns:a16="http://schemas.microsoft.com/office/drawing/2014/main" id="{B57A073B-DE26-14A6-74A1-9DBAC17F4091}"/>
              </a:ext>
            </a:extLst>
          </p:cNvPr>
          <p:cNvSpPr>
            <a:spLocks noGrp="1"/>
          </p:cNvSpPr>
          <p:nvPr>
            <p:ph idx="1"/>
          </p:nvPr>
        </p:nvSpPr>
        <p:spPr>
          <a:xfrm>
            <a:off x="5049062" y="611429"/>
            <a:ext cx="6455549" cy="5242283"/>
          </a:xfrm>
        </p:spPr>
        <p:txBody>
          <a:bodyPr vert="horz" lIns="91440" tIns="45720" rIns="91440" bIns="45720" rtlCol="0" anchor="ctr">
            <a:normAutofit lnSpcReduction="10000"/>
          </a:bodyPr>
          <a:lstStyle/>
          <a:p>
            <a:pPr algn="just"/>
            <a:r>
              <a:rPr lang="el-GR" sz="1700" dirty="0">
                <a:solidFill>
                  <a:schemeClr val="tx2">
                    <a:lumMod val="75000"/>
                  </a:schemeClr>
                </a:solidFill>
                <a:ea typeface="+mn-lt"/>
                <a:cs typeface="+mn-lt"/>
              </a:rPr>
              <a:t>Αυτή η ειδική έκθεση εξετάζει διάφορα βασικά ερωτήματα σχετικά με την </a:t>
            </a:r>
            <a:r>
              <a:rPr lang="el-GR" sz="1700" b="1" dirty="0">
                <a:solidFill>
                  <a:schemeClr val="tx2">
                    <a:lumMod val="75000"/>
                  </a:schemeClr>
                </a:solidFill>
                <a:ea typeface="+mn-lt"/>
                <a:cs typeface="+mn-lt"/>
              </a:rPr>
              <a:t>ανταλλαγή άνθρακα μεταξύ της ατμόσφαιρας, της χερσαίας δεξαμενής της υπέργειας βιομάζας και των εδαφών.</a:t>
            </a:r>
            <a:r>
              <a:rPr lang="el-GR" sz="1700" dirty="0">
                <a:solidFill>
                  <a:schemeClr val="tx2">
                    <a:lumMod val="75000"/>
                  </a:schemeClr>
                </a:solidFill>
                <a:ea typeface="+mn-lt"/>
                <a:cs typeface="+mn-lt"/>
              </a:rPr>
              <a:t> Η βλάστηση ανταλλάσσει διοξείδιο του άνθρακα μεταξύ της ατμόσφαιρας και της χερσαίας βιόσφαιρας μέσω της φωτοσύνθεσης και της αναπνοής των φυτών και του εδάφους. Ο άνθρωπος μπορεί να μεταβάλλει το φυσικό ρυθμό ανταλλαγής άνθρακα μεταξύ της ατμόσφαιρας και της χερσαίας βιόσφαιρας μέσω της χρήσης γης, της αλλαγής χρήσης γης και της Δασοπονίας. </a:t>
            </a:r>
            <a:endParaRPr lang="el-GR" sz="1700" dirty="0">
              <a:solidFill>
                <a:schemeClr val="tx2">
                  <a:lumMod val="75000"/>
                </a:schemeClr>
              </a:solidFill>
            </a:endParaRPr>
          </a:p>
          <a:p>
            <a:pPr algn="just"/>
            <a:r>
              <a:rPr lang="el-GR" sz="1700" b="1" dirty="0">
                <a:solidFill>
                  <a:schemeClr val="tx2">
                    <a:lumMod val="75000"/>
                  </a:schemeClr>
                </a:solidFill>
                <a:ea typeface="+mn-lt"/>
                <a:cs typeface="+mn-lt"/>
              </a:rPr>
              <a:t>Σκοπός της SR-LULUCF</a:t>
            </a:r>
            <a:r>
              <a:rPr lang="el-GR" sz="1700" dirty="0">
                <a:solidFill>
                  <a:schemeClr val="tx2">
                    <a:lumMod val="75000"/>
                  </a:schemeClr>
                </a:solidFill>
                <a:ea typeface="+mn-lt"/>
                <a:cs typeface="+mn-lt"/>
              </a:rPr>
              <a:t> είναι να βοηθήσει τα μέρη του Πρωτοκόλλου του Κιότο παρέχοντας σχετικές πληροφορίες για να περιγράψει τον τρόπο λειτουργίας του παγκόσμιου κύκλου του άνθρακα και ποιες είναι οι ευρείας κλίμακας δυνατότητες και επιπτώσεις των πρόσθετων ανθρωπογενών δραστηριοτήτων, τώρα και στο μέλλον. </a:t>
            </a:r>
          </a:p>
          <a:p>
            <a:pPr algn="just"/>
            <a:r>
              <a:rPr lang="el-GR" sz="1700" dirty="0">
                <a:solidFill>
                  <a:schemeClr val="tx2">
                    <a:lumMod val="75000"/>
                  </a:schemeClr>
                </a:solidFill>
                <a:ea typeface="+mn-lt"/>
                <a:cs typeface="+mn-lt"/>
              </a:rPr>
              <a:t>Η έκθεση εστιάζει στον </a:t>
            </a:r>
            <a:r>
              <a:rPr lang="el-GR" sz="1700" b="1" dirty="0">
                <a:solidFill>
                  <a:schemeClr val="tx2">
                    <a:lumMod val="75000"/>
                  </a:schemeClr>
                </a:solidFill>
                <a:ea typeface="+mn-lt"/>
                <a:cs typeface="+mn-lt"/>
              </a:rPr>
              <a:t>μετριασμό</a:t>
            </a:r>
            <a:r>
              <a:rPr lang="el-GR" sz="1700" dirty="0">
                <a:solidFill>
                  <a:schemeClr val="tx2">
                    <a:lumMod val="75000"/>
                  </a:schemeClr>
                </a:solidFill>
                <a:ea typeface="+mn-lt"/>
                <a:cs typeface="+mn-lt"/>
              </a:rPr>
              <a:t> των εκπομπών GHG μέσω της Χρήσης Γης, Αλλαγής Χρήσης γης και της Δασοπονίας.</a:t>
            </a:r>
            <a:endParaRPr lang="el-GR" sz="1700" dirty="0">
              <a:solidFill>
                <a:schemeClr val="tx2">
                  <a:lumMod val="75000"/>
                </a:schemeClr>
              </a:solidFill>
            </a:endParaRPr>
          </a:p>
        </p:txBody>
      </p:sp>
    </p:spTree>
    <p:extLst>
      <p:ext uri="{BB962C8B-B14F-4D97-AF65-F5344CB8AC3E}">
        <p14:creationId xmlns:p14="http://schemas.microsoft.com/office/powerpoint/2010/main" val="74186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8F2A8B5-CD60-7096-D5EC-C1282A352DF3}"/>
              </a:ext>
            </a:extLst>
          </p:cNvPr>
          <p:cNvSpPr>
            <a:spLocks noGrp="1"/>
          </p:cNvSpPr>
          <p:nvPr>
            <p:ph type="title"/>
          </p:nvPr>
        </p:nvSpPr>
        <p:spPr>
          <a:xfrm>
            <a:off x="368098" y="393573"/>
            <a:ext cx="4907948" cy="1363466"/>
          </a:xfrm>
        </p:spPr>
        <p:txBody>
          <a:bodyPr>
            <a:normAutofit/>
          </a:bodyPr>
          <a:lstStyle/>
          <a:p>
            <a:r>
              <a:rPr lang="el-GR" dirty="0"/>
              <a:t>Land </a:t>
            </a:r>
            <a:r>
              <a:rPr lang="el-GR" dirty="0" err="1"/>
              <a:t>use</a:t>
            </a:r>
            <a:r>
              <a:rPr lang="el-GR" dirty="0"/>
              <a:t> </a:t>
            </a:r>
            <a:r>
              <a:rPr lang="el-GR" dirty="0" err="1"/>
              <a:t>categories</a:t>
            </a:r>
          </a:p>
        </p:txBody>
      </p:sp>
      <p:sp>
        <p:nvSpPr>
          <p:cNvPr id="71" name="Rectangle 70">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DDAD2C52-CC19-50DA-469F-EAADB30CC575}"/>
              </a:ext>
            </a:extLst>
          </p:cNvPr>
          <p:cNvSpPr>
            <a:spLocks noGrp="1"/>
          </p:cNvSpPr>
          <p:nvPr>
            <p:ph idx="1"/>
          </p:nvPr>
        </p:nvSpPr>
        <p:spPr>
          <a:xfrm>
            <a:off x="368099" y="1194047"/>
            <a:ext cx="3931404" cy="4173544"/>
          </a:xfrm>
        </p:spPr>
        <p:txBody>
          <a:bodyPr vert="horz" lIns="91440" tIns="45720" rIns="91440" bIns="45720" rtlCol="0" anchor="t">
            <a:noAutofit/>
          </a:bodyPr>
          <a:lstStyle/>
          <a:p>
            <a:pPr marL="0" indent="0">
              <a:lnSpc>
                <a:spcPct val="90000"/>
              </a:lnSpc>
              <a:buNone/>
            </a:pPr>
            <a:endParaRPr lang="el-GR" sz="1300">
              <a:latin typeface="Arial"/>
              <a:ea typeface="+mn-lt"/>
              <a:cs typeface="Arial"/>
            </a:endParaRPr>
          </a:p>
          <a:p>
            <a:pPr>
              <a:lnSpc>
                <a:spcPct val="90000"/>
              </a:lnSpc>
              <a:buAutoNum type="arabicPeriod"/>
            </a:pPr>
            <a:r>
              <a:rPr lang="el-GR" sz="1500" dirty="0">
                <a:latin typeface="Calibri"/>
                <a:ea typeface="+mn-lt"/>
                <a:cs typeface="+mn-lt"/>
              </a:rPr>
              <a:t>Δασικές εκτάσεις</a:t>
            </a:r>
            <a:endParaRPr lang="el-GR" dirty="0"/>
          </a:p>
          <a:p>
            <a:pPr>
              <a:lnSpc>
                <a:spcPct val="90000"/>
              </a:lnSpc>
              <a:buAutoNum type="arabicPeriod"/>
            </a:pPr>
            <a:r>
              <a:rPr lang="el-GR" sz="1500" dirty="0">
                <a:latin typeface="Calibri"/>
                <a:ea typeface="+mn-lt"/>
                <a:cs typeface="+mn-lt"/>
              </a:rPr>
              <a:t>Καλλιεργούμενες εκτάσεις </a:t>
            </a:r>
          </a:p>
          <a:p>
            <a:pPr>
              <a:lnSpc>
                <a:spcPct val="90000"/>
              </a:lnSpc>
              <a:buAutoNum type="arabicPeriod"/>
            </a:pPr>
            <a:r>
              <a:rPr lang="el-GR" sz="1500" dirty="0">
                <a:latin typeface="Calibri"/>
                <a:ea typeface="+mn-lt"/>
                <a:cs typeface="+mn-lt"/>
              </a:rPr>
              <a:t>Βοσκότοποι</a:t>
            </a:r>
          </a:p>
          <a:p>
            <a:pPr>
              <a:lnSpc>
                <a:spcPct val="90000"/>
              </a:lnSpc>
              <a:buAutoNum type="arabicPeriod"/>
            </a:pPr>
            <a:r>
              <a:rPr lang="el-GR" sz="1500" dirty="0">
                <a:latin typeface="Calibri"/>
                <a:ea typeface="+mn-lt"/>
                <a:cs typeface="+mn-lt"/>
              </a:rPr>
              <a:t>Υγρότοποι </a:t>
            </a:r>
          </a:p>
          <a:p>
            <a:pPr>
              <a:lnSpc>
                <a:spcPct val="90000"/>
              </a:lnSpc>
              <a:buAutoNum type="arabicPeriod"/>
            </a:pPr>
            <a:r>
              <a:rPr lang="el-GR" sz="1500" dirty="0">
                <a:latin typeface="Calibri"/>
                <a:ea typeface="+mn-lt"/>
                <a:cs typeface="+mn-lt"/>
              </a:rPr>
              <a:t>Οικισμοί</a:t>
            </a:r>
          </a:p>
          <a:p>
            <a:pPr>
              <a:lnSpc>
                <a:spcPct val="90000"/>
              </a:lnSpc>
              <a:buAutoNum type="arabicPeriod"/>
            </a:pPr>
            <a:r>
              <a:rPr lang="el-GR" sz="1500" dirty="0">
                <a:latin typeface="Calibri"/>
                <a:ea typeface="+mn-lt"/>
                <a:cs typeface="+mn-lt"/>
              </a:rPr>
              <a:t>Άλλες εκτάσεις</a:t>
            </a:r>
          </a:p>
          <a:p>
            <a:pPr marL="0" indent="0" algn="just">
              <a:lnSpc>
                <a:spcPct val="90000"/>
              </a:lnSpc>
              <a:buNone/>
            </a:pPr>
            <a:r>
              <a:rPr lang="el-GR" sz="1500" dirty="0">
                <a:latin typeface="Calibri"/>
                <a:ea typeface="Calibri"/>
                <a:cs typeface="Arial"/>
              </a:rPr>
              <a:t>Ο </a:t>
            </a:r>
            <a:r>
              <a:rPr lang="el-GR" sz="1500" b="1" dirty="0">
                <a:latin typeface="Calibri"/>
                <a:ea typeface="Calibri"/>
                <a:cs typeface="Arial"/>
              </a:rPr>
              <a:t>τομέας χρήσης γης</a:t>
            </a:r>
            <a:r>
              <a:rPr lang="el-GR" sz="1500" dirty="0">
                <a:latin typeface="Calibri"/>
                <a:ea typeface="Calibri"/>
                <a:cs typeface="Arial"/>
              </a:rPr>
              <a:t> περιλαμβάνει την αναδάσωση</a:t>
            </a:r>
          </a:p>
          <a:p>
            <a:pPr marL="0" indent="0" algn="just">
              <a:lnSpc>
                <a:spcPct val="90000"/>
              </a:lnSpc>
              <a:buNone/>
            </a:pPr>
            <a:r>
              <a:rPr lang="el-GR" sz="1500" dirty="0">
                <a:latin typeface="Calibri"/>
                <a:ea typeface="Calibri"/>
                <a:cs typeface="Arial"/>
              </a:rPr>
              <a:t>Η χρήση ανθεκτικών προϊόντων ξυλείας από βιώσιμα διαχειριζόμενα δάση μπορεί να προσφέρει μακροπρόθεσμη αποθήκευση άνθρακα.</a:t>
            </a:r>
            <a:endParaRPr lang="el-GR" sz="1500" dirty="0">
              <a:latin typeface="Calibri"/>
              <a:ea typeface="Calibri"/>
              <a:cs typeface="Calibri"/>
            </a:endParaRPr>
          </a:p>
        </p:txBody>
      </p:sp>
      <p:pic>
        <p:nvPicPr>
          <p:cNvPr id="5" name="Εικόνα 4" descr="Εικόνα που περιέχει κείμενο, χάρτης, στιγμιότυπο οθόνης&#10;&#10;Περιγραφή που δημιουργήθηκε αυτόματα">
            <a:extLst>
              <a:ext uri="{FF2B5EF4-FFF2-40B4-BE49-F238E27FC236}">
                <a16:creationId xmlns:a16="http://schemas.microsoft.com/office/drawing/2014/main" id="{6EDBD7C2-4388-CE5B-2978-888C5A265B37}"/>
              </a:ext>
            </a:extLst>
          </p:cNvPr>
          <p:cNvPicPr>
            <a:picLocks noChangeAspect="1"/>
          </p:cNvPicPr>
          <p:nvPr/>
        </p:nvPicPr>
        <p:blipFill rotWithShape="1">
          <a:blip r:embed="rId2"/>
          <a:srcRect b="9639"/>
          <a:stretch/>
        </p:blipFill>
        <p:spPr>
          <a:xfrm>
            <a:off x="4375408" y="1281191"/>
            <a:ext cx="7745168" cy="4518006"/>
          </a:xfrm>
          <a:prstGeom prst="rect">
            <a:avLst/>
          </a:prstGeom>
        </p:spPr>
      </p:pic>
      <p:sp>
        <p:nvSpPr>
          <p:cNvPr id="73"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57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5" name="Rectangle 3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92044D3-CD35-7F39-898B-7352685EB2C1}"/>
              </a:ext>
            </a:extLst>
          </p:cNvPr>
          <p:cNvSpPr>
            <a:spLocks noGrp="1"/>
          </p:cNvSpPr>
          <p:nvPr>
            <p:ph type="title"/>
          </p:nvPr>
        </p:nvSpPr>
        <p:spPr>
          <a:xfrm>
            <a:off x="1046019" y="942108"/>
            <a:ext cx="3256550" cy="4969113"/>
          </a:xfrm>
        </p:spPr>
        <p:txBody>
          <a:bodyPr anchor="ctr">
            <a:normAutofit/>
          </a:bodyPr>
          <a:lstStyle/>
          <a:p>
            <a:r>
              <a:rPr lang="el-GR" dirty="0">
                <a:solidFill>
                  <a:schemeClr val="tx2">
                    <a:lumMod val="75000"/>
                  </a:schemeClr>
                </a:solidFill>
                <a:ea typeface="+mj-lt"/>
                <a:cs typeface="+mj-lt"/>
              </a:rPr>
              <a:t>Πως διαφέρει η LULUCF από άλλους τομείς;</a:t>
            </a:r>
            <a:endParaRPr lang="el-GR" dirty="0">
              <a:solidFill>
                <a:schemeClr val="tx2">
                  <a:lumMod val="75000"/>
                </a:schemeClr>
              </a:solidFill>
            </a:endParaRPr>
          </a:p>
          <a:p>
            <a:endParaRPr lang="el-GR">
              <a:solidFill>
                <a:schemeClr val="tx2">
                  <a:lumMod val="75000"/>
                </a:schemeClr>
              </a:solidFill>
            </a:endParaRPr>
          </a:p>
        </p:txBody>
      </p:sp>
      <p:sp>
        <p:nvSpPr>
          <p:cNvPr id="66" name="Rectangle 3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67" name="Straight Connector 3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3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l-GR"/>
            </a:p>
          </p:txBody>
        </p:sp>
        <p:sp>
          <p:nvSpPr>
            <p:cNvPr id="3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l-GR"/>
            </a:p>
          </p:txBody>
        </p:sp>
        <p:sp>
          <p:nvSpPr>
            <p:cNvPr id="4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l-GR"/>
            </a:p>
          </p:txBody>
        </p:sp>
        <p:sp>
          <p:nvSpPr>
            <p:cNvPr id="4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l-GR"/>
            </a:p>
          </p:txBody>
        </p:sp>
        <p:sp>
          <p:nvSpPr>
            <p:cNvPr id="4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l-GR"/>
            </a:p>
          </p:txBody>
        </p:sp>
        <p:sp>
          <p:nvSpPr>
            <p:cNvPr id="4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l-GR"/>
            </a:p>
          </p:txBody>
        </p:sp>
        <p:sp>
          <p:nvSpPr>
            <p:cNvPr id="4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l-GR"/>
            </a:p>
          </p:txBody>
        </p:sp>
        <p:sp>
          <p:nvSpPr>
            <p:cNvPr id="4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l-GR"/>
            </a:p>
          </p:txBody>
        </p:sp>
        <p:sp>
          <p:nvSpPr>
            <p:cNvPr id="4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l-GR"/>
            </a:p>
          </p:txBody>
        </p:sp>
        <p:sp>
          <p:nvSpPr>
            <p:cNvPr id="4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l-GR"/>
            </a:p>
          </p:txBody>
        </p:sp>
        <p:sp>
          <p:nvSpPr>
            <p:cNvPr id="4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l-GR"/>
            </a:p>
          </p:txBody>
        </p:sp>
        <p:sp>
          <p:nvSpPr>
            <p:cNvPr id="68"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l-GR"/>
            </a:p>
          </p:txBody>
        </p:sp>
      </p:grpSp>
      <p:sp>
        <p:nvSpPr>
          <p:cNvPr id="3" name="Θέση περιεχομένου 2">
            <a:extLst>
              <a:ext uri="{FF2B5EF4-FFF2-40B4-BE49-F238E27FC236}">
                <a16:creationId xmlns:a16="http://schemas.microsoft.com/office/drawing/2014/main" id="{95CCE26F-AB34-10FF-7032-65BA8B1C3F04}"/>
              </a:ext>
            </a:extLst>
          </p:cNvPr>
          <p:cNvSpPr>
            <a:spLocks noGrp="1"/>
          </p:cNvSpPr>
          <p:nvPr>
            <p:ph idx="1"/>
          </p:nvPr>
        </p:nvSpPr>
        <p:spPr>
          <a:xfrm>
            <a:off x="5049062" y="890322"/>
            <a:ext cx="6455549" cy="5499540"/>
          </a:xfrm>
        </p:spPr>
        <p:txBody>
          <a:bodyPr vert="horz" lIns="91440" tIns="45720" rIns="91440" bIns="45720" rtlCol="0" anchor="ctr">
            <a:normAutofit/>
          </a:bodyPr>
          <a:lstStyle/>
          <a:p>
            <a:pPr algn="just">
              <a:lnSpc>
                <a:spcPct val="90000"/>
              </a:lnSpc>
            </a:pPr>
            <a:r>
              <a:rPr lang="el-GR" dirty="0">
                <a:solidFill>
                  <a:schemeClr val="tx2">
                    <a:lumMod val="75000"/>
                  </a:schemeClr>
                </a:solidFill>
                <a:latin typeface="Calibri"/>
                <a:ea typeface="+mn-lt"/>
                <a:cs typeface="+mn-lt"/>
              </a:rPr>
              <a:t>Η UNFCCC ασχολείται με 5 οικονομικούς τομείς που αποτελούν τις πηγές των ανθρωπογενών αερίων του θερμοκηπίου στην ατμόσφαιρα. Οι τομείς αυτοί είναι η ενέργεια, οι βιομηχανικές διεργασίες, η γεωργία, τα απόβλητα και η LULUCF. Αυτό που ξεχωρίζει τον τελευταίο τομέα είναι η διαδικασία απομάκρυνσης των GHG από την ατμόσφαιρα, λόγω της ανάπτυξης της βιομάζας.</a:t>
            </a:r>
            <a:endParaRPr lang="el-GR">
              <a:solidFill>
                <a:schemeClr val="tx2">
                  <a:lumMod val="75000"/>
                </a:schemeClr>
              </a:solidFill>
              <a:latin typeface="Calibri"/>
              <a:ea typeface="Calibri"/>
              <a:cs typeface="Calibri"/>
            </a:endParaRPr>
          </a:p>
          <a:p>
            <a:pPr algn="just">
              <a:lnSpc>
                <a:spcPct val="90000"/>
              </a:lnSpc>
            </a:pPr>
            <a:r>
              <a:rPr lang="el-GR" dirty="0">
                <a:solidFill>
                  <a:schemeClr val="tx2">
                    <a:lumMod val="75000"/>
                  </a:schemeClr>
                </a:solidFill>
                <a:latin typeface="Calibri"/>
                <a:ea typeface="+mn-lt"/>
                <a:cs typeface="+mn-lt"/>
              </a:rPr>
              <a:t>Η LULUCF δρα για την απομάκρυνση του CH</a:t>
            </a:r>
            <a:r>
              <a:rPr lang="el-GR" baseline="-25000" dirty="0">
                <a:solidFill>
                  <a:schemeClr val="tx2">
                    <a:lumMod val="75000"/>
                  </a:schemeClr>
                </a:solidFill>
                <a:latin typeface="Calibri"/>
                <a:ea typeface="+mn-lt"/>
                <a:cs typeface="+mn-lt"/>
              </a:rPr>
              <a:t>4</a:t>
            </a:r>
            <a:r>
              <a:rPr lang="el-GR" dirty="0">
                <a:solidFill>
                  <a:schemeClr val="tx2">
                    <a:lumMod val="75000"/>
                  </a:schemeClr>
                </a:solidFill>
                <a:latin typeface="Calibri"/>
                <a:ea typeface="+mn-lt"/>
                <a:cs typeface="+mn-lt"/>
              </a:rPr>
              <a:t> από την ατμόσφαιρα και επηρεάζει το τοπικό και περιφερειακό κλίμα, παρέχοντας ευκαιρίες για μετριασμό των επιπτώσεων της κλιματικής αλλαγής.</a:t>
            </a:r>
            <a:endParaRPr lang="el-GR">
              <a:solidFill>
                <a:schemeClr val="tx2">
                  <a:lumMod val="75000"/>
                </a:schemeClr>
              </a:solidFill>
              <a:latin typeface="Calibri"/>
              <a:ea typeface="Calibri"/>
              <a:cs typeface="Calibri"/>
            </a:endParaRPr>
          </a:p>
          <a:p>
            <a:pPr algn="just">
              <a:lnSpc>
                <a:spcPct val="90000"/>
              </a:lnSpc>
            </a:pPr>
            <a:r>
              <a:rPr lang="el-GR" dirty="0">
                <a:solidFill>
                  <a:schemeClr val="tx2">
                    <a:lumMod val="75000"/>
                  </a:schemeClr>
                </a:solidFill>
                <a:latin typeface="Calibri"/>
                <a:ea typeface="+mn-lt"/>
                <a:cs typeface="+mn-lt"/>
              </a:rPr>
              <a:t>Υπάρχουν τρία μοναδικά χαρακτηριστικά του τομέα LULUCF που πρέπει να ληφθούν υπόψη στο πλαίσιο του μετριασμού των αερίων του θερμοκηπίου:</a:t>
            </a:r>
          </a:p>
          <a:p>
            <a:pPr algn="just">
              <a:lnSpc>
                <a:spcPct val="90000"/>
              </a:lnSpc>
              <a:buAutoNum type="arabicPeriod"/>
            </a:pPr>
            <a:r>
              <a:rPr lang="el-GR" dirty="0">
                <a:solidFill>
                  <a:schemeClr val="tx2">
                    <a:lumMod val="75000"/>
                  </a:schemeClr>
                </a:solidFill>
                <a:latin typeface="Calibri"/>
                <a:ea typeface="Calibri"/>
                <a:cs typeface="Arial"/>
              </a:rPr>
              <a:t>Ο κορεσμός </a:t>
            </a:r>
          </a:p>
          <a:p>
            <a:pPr algn="just">
              <a:lnSpc>
                <a:spcPct val="90000"/>
              </a:lnSpc>
              <a:buAutoNum type="arabicPeriod"/>
            </a:pPr>
            <a:r>
              <a:rPr lang="el-GR" dirty="0">
                <a:solidFill>
                  <a:schemeClr val="tx2">
                    <a:lumMod val="75000"/>
                  </a:schemeClr>
                </a:solidFill>
                <a:latin typeface="Calibri"/>
                <a:ea typeface="Calibri"/>
                <a:cs typeface="Arial"/>
              </a:rPr>
              <a:t>Η μη μονιμότητα </a:t>
            </a:r>
          </a:p>
          <a:p>
            <a:pPr algn="just">
              <a:lnSpc>
                <a:spcPct val="90000"/>
              </a:lnSpc>
              <a:buAutoNum type="arabicPeriod"/>
            </a:pPr>
            <a:r>
              <a:rPr lang="el-GR" dirty="0">
                <a:solidFill>
                  <a:schemeClr val="tx2">
                    <a:lumMod val="75000"/>
                  </a:schemeClr>
                </a:solidFill>
                <a:latin typeface="Calibri"/>
                <a:ea typeface="Calibri"/>
                <a:cs typeface="Arial"/>
              </a:rPr>
              <a:t>Η επίδραση των φυσικών καταστροφών και ο ανθρώπινος παράγοντας </a:t>
            </a:r>
            <a:endParaRPr lang="el-GR" dirty="0">
              <a:solidFill>
                <a:schemeClr val="tx2">
                  <a:lumMod val="75000"/>
                </a:schemeClr>
              </a:solidFill>
              <a:latin typeface="Calibri"/>
              <a:ea typeface="Calibri"/>
            </a:endParaRPr>
          </a:p>
        </p:txBody>
      </p:sp>
    </p:spTree>
    <p:extLst>
      <p:ext uri="{BB962C8B-B14F-4D97-AF65-F5344CB8AC3E}">
        <p14:creationId xmlns:p14="http://schemas.microsoft.com/office/powerpoint/2010/main" val="2879323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D956011-0703-46FC-A823-89F91E1739F9}"/>
              </a:ext>
            </a:extLst>
          </p:cNvPr>
          <p:cNvSpPr>
            <a:spLocks noGrp="1"/>
          </p:cNvSpPr>
          <p:nvPr>
            <p:ph type="title"/>
          </p:nvPr>
        </p:nvSpPr>
        <p:spPr>
          <a:xfrm>
            <a:off x="927650" y="942108"/>
            <a:ext cx="3374919" cy="4969113"/>
          </a:xfrm>
        </p:spPr>
        <p:txBody>
          <a:bodyPr anchor="ctr">
            <a:normAutofit/>
          </a:bodyPr>
          <a:lstStyle/>
          <a:p>
            <a:r>
              <a:rPr lang="el-GR" err="1">
                <a:solidFill>
                  <a:schemeClr val="tx2">
                    <a:lumMod val="75000"/>
                  </a:schemeClr>
                </a:solidFill>
                <a:latin typeface="Calibri"/>
                <a:ea typeface="+mj-lt"/>
                <a:cs typeface="+mj-lt"/>
              </a:rPr>
              <a:t>Regulation</a:t>
            </a:r>
            <a:r>
              <a:rPr lang="el-GR" dirty="0">
                <a:solidFill>
                  <a:schemeClr val="tx2">
                    <a:lumMod val="75000"/>
                  </a:schemeClr>
                </a:solidFill>
                <a:latin typeface="Calibri"/>
                <a:ea typeface="+mj-lt"/>
                <a:cs typeface="+mj-lt"/>
              </a:rPr>
              <a:t> (EU) 2018/841</a:t>
            </a:r>
          </a:p>
          <a:p>
            <a:endParaRPr lang="el-GR" sz="2300" b="1">
              <a:solidFill>
                <a:schemeClr val="tx2">
                  <a:lumMod val="75000"/>
                </a:schemeClr>
              </a:solidFill>
            </a:endParaRPr>
          </a:p>
        </p:txBody>
      </p:sp>
      <p:sp>
        <p:nvSpPr>
          <p:cNvPr id="33" name="Rectangle 3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35" name="Straight Connector 3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3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l-GR"/>
            </a:p>
          </p:txBody>
        </p:sp>
        <p:sp>
          <p:nvSpPr>
            <p:cNvPr id="3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l-GR"/>
            </a:p>
          </p:txBody>
        </p:sp>
        <p:sp>
          <p:nvSpPr>
            <p:cNvPr id="4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l-GR"/>
            </a:p>
          </p:txBody>
        </p:sp>
        <p:sp>
          <p:nvSpPr>
            <p:cNvPr id="4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l-GR"/>
            </a:p>
          </p:txBody>
        </p:sp>
        <p:sp>
          <p:nvSpPr>
            <p:cNvPr id="4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l-GR"/>
            </a:p>
          </p:txBody>
        </p:sp>
        <p:sp>
          <p:nvSpPr>
            <p:cNvPr id="4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l-GR"/>
            </a:p>
          </p:txBody>
        </p:sp>
        <p:sp>
          <p:nvSpPr>
            <p:cNvPr id="4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l-GR"/>
            </a:p>
          </p:txBody>
        </p:sp>
        <p:sp>
          <p:nvSpPr>
            <p:cNvPr id="4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l-GR"/>
            </a:p>
          </p:txBody>
        </p:sp>
        <p:sp>
          <p:nvSpPr>
            <p:cNvPr id="4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l-GR"/>
            </a:p>
          </p:txBody>
        </p:sp>
        <p:sp>
          <p:nvSpPr>
            <p:cNvPr id="4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l-GR"/>
            </a:p>
          </p:txBody>
        </p:sp>
        <p:sp>
          <p:nvSpPr>
            <p:cNvPr id="4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l-GR"/>
            </a:p>
          </p:txBody>
        </p:sp>
        <p:sp>
          <p:nvSpPr>
            <p:cNvPr id="4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l-GR"/>
            </a:p>
          </p:txBody>
        </p:sp>
      </p:grpSp>
      <p:sp>
        <p:nvSpPr>
          <p:cNvPr id="3" name="Θέση περιεχομένου 2">
            <a:extLst>
              <a:ext uri="{FF2B5EF4-FFF2-40B4-BE49-F238E27FC236}">
                <a16:creationId xmlns:a16="http://schemas.microsoft.com/office/drawing/2014/main" id="{100032DB-565B-0F93-7903-60F2BC45DA30}"/>
              </a:ext>
            </a:extLst>
          </p:cNvPr>
          <p:cNvSpPr>
            <a:spLocks noGrp="1"/>
          </p:cNvSpPr>
          <p:nvPr>
            <p:ph idx="1"/>
          </p:nvPr>
        </p:nvSpPr>
        <p:spPr>
          <a:xfrm>
            <a:off x="4856713" y="942108"/>
            <a:ext cx="6647898" cy="4969114"/>
          </a:xfrm>
        </p:spPr>
        <p:txBody>
          <a:bodyPr vert="horz" lIns="91440" tIns="45720" rIns="91440" bIns="45720" rtlCol="0" anchor="ctr">
            <a:normAutofit/>
          </a:bodyPr>
          <a:lstStyle/>
          <a:p>
            <a:pPr algn="just">
              <a:lnSpc>
                <a:spcPct val="90000"/>
              </a:lnSpc>
            </a:pPr>
            <a:r>
              <a:rPr lang="el-GR" sz="1700" dirty="0">
                <a:solidFill>
                  <a:schemeClr val="tx2">
                    <a:lumMod val="75000"/>
                  </a:schemeClr>
                </a:solidFill>
                <a:latin typeface="Calibri"/>
                <a:ea typeface="+mn-lt"/>
                <a:cs typeface="Arial"/>
              </a:rPr>
              <a:t>Για να επιτευχθεί η κλιματική ουδετερότητα μέχρι το 2050 (που υπόκειται στη </a:t>
            </a:r>
            <a:r>
              <a:rPr lang="el-GR" sz="1700" dirty="0" err="1">
                <a:solidFill>
                  <a:schemeClr val="tx2">
                    <a:lumMod val="75000"/>
                  </a:schemeClr>
                </a:solidFill>
                <a:latin typeface="Calibri"/>
                <a:ea typeface="+mn-lt"/>
                <a:cs typeface="Arial"/>
              </a:rPr>
              <a:t>στοχοθεσία</a:t>
            </a:r>
            <a:r>
              <a:rPr lang="el-GR" sz="1700" dirty="0">
                <a:solidFill>
                  <a:schemeClr val="tx2">
                    <a:lumMod val="75000"/>
                  </a:schemeClr>
                </a:solidFill>
                <a:latin typeface="Calibri"/>
                <a:ea typeface="+mn-lt"/>
                <a:cs typeface="Arial"/>
              </a:rPr>
              <a:t> της ΕΕ βάσει του </a:t>
            </a:r>
            <a:r>
              <a:rPr lang="el-GR" sz="1700" u="sng" dirty="0">
                <a:solidFill>
                  <a:schemeClr val="tx2">
                    <a:lumMod val="75000"/>
                  </a:schemeClr>
                </a:solidFill>
                <a:latin typeface="Calibri"/>
                <a:ea typeface="+mn-lt"/>
                <a:cs typeface="Arial"/>
                <a:hlinkClick r:id="rId2">
                  <a:extLst>
                    <a:ext uri="{A12FA001-AC4F-418D-AE19-62706E023703}">
                      <ahyp:hlinkClr xmlns:ahyp="http://schemas.microsoft.com/office/drawing/2018/hyperlinkcolor" val="tx"/>
                    </a:ext>
                  </a:extLst>
                </a:hlinkClick>
              </a:rPr>
              <a:t>Ευρωπαϊκού Νόμου για το Κλίμα</a:t>
            </a:r>
            <a:r>
              <a:rPr lang="el-GR" sz="1700" u="sng" dirty="0">
                <a:solidFill>
                  <a:schemeClr val="tx2">
                    <a:lumMod val="75000"/>
                  </a:schemeClr>
                </a:solidFill>
                <a:latin typeface="Calibri"/>
                <a:ea typeface="+mn-lt"/>
                <a:cs typeface="Arial"/>
              </a:rPr>
              <a:t>)</a:t>
            </a:r>
            <a:r>
              <a:rPr lang="el-GR" sz="1700" dirty="0">
                <a:solidFill>
                  <a:schemeClr val="tx2">
                    <a:lumMod val="75000"/>
                  </a:schemeClr>
                </a:solidFill>
                <a:latin typeface="Calibri"/>
                <a:ea typeface="+mn-lt"/>
                <a:cs typeface="Arial"/>
              </a:rPr>
              <a:t> είναι αναγκαίες πρωτίστως βαθιές και δραστικές περικοπές στις εκπομπές GHG. Ωστόσο, καθώς δεν είναι εφικτό να εξαλειφθούν όλες οι εκπομπές, χρειαζόμαστε αφαιρέσεις άνθρακα για να αντιστρέψουμε την τάση μείωσης των </a:t>
            </a:r>
            <a:r>
              <a:rPr lang="el-GR" sz="1700" dirty="0" err="1">
                <a:solidFill>
                  <a:schemeClr val="tx2">
                    <a:lumMod val="75000"/>
                  </a:schemeClr>
                </a:solidFill>
                <a:latin typeface="Calibri"/>
                <a:ea typeface="+mn-lt"/>
                <a:cs typeface="Arial"/>
              </a:rPr>
              <a:t>καταβόθρων</a:t>
            </a:r>
            <a:r>
              <a:rPr lang="el-GR" sz="1700" dirty="0">
                <a:solidFill>
                  <a:schemeClr val="tx2">
                    <a:lumMod val="75000"/>
                  </a:schemeClr>
                </a:solidFill>
                <a:latin typeface="Calibri"/>
                <a:ea typeface="+mn-lt"/>
                <a:cs typeface="Arial"/>
              </a:rPr>
              <a:t> άνθρακα.</a:t>
            </a:r>
            <a:endParaRPr lang="el-GR" sz="1700" b="1" dirty="0">
              <a:solidFill>
                <a:schemeClr val="tx2">
                  <a:lumMod val="75000"/>
                </a:schemeClr>
              </a:solidFill>
              <a:latin typeface="Calibri"/>
              <a:ea typeface="+mn-lt"/>
              <a:cs typeface="+mn-lt"/>
            </a:endParaRPr>
          </a:p>
          <a:p>
            <a:pPr algn="just">
              <a:lnSpc>
                <a:spcPct val="90000"/>
              </a:lnSpc>
            </a:pPr>
            <a:r>
              <a:rPr lang="el-GR" sz="1700" dirty="0">
                <a:solidFill>
                  <a:schemeClr val="tx2">
                    <a:lumMod val="75000"/>
                  </a:schemeClr>
                </a:solidFill>
                <a:latin typeface="Calibri"/>
                <a:ea typeface="+mn-lt"/>
                <a:cs typeface="Arial"/>
              </a:rPr>
              <a:t>Το 2018, αναβαθμίστηκε η νομοθεσία της ΕΕ για να ενισχύσουμε τις αφαιρέσεις άνθρακα και να προωθήσουμε τη </a:t>
            </a:r>
            <a:r>
              <a:rPr lang="el-GR" sz="1700" b="1" dirty="0">
                <a:solidFill>
                  <a:schemeClr val="tx2">
                    <a:lumMod val="75000"/>
                  </a:schemeClr>
                </a:solidFill>
                <a:latin typeface="Calibri"/>
                <a:ea typeface="+mn-lt"/>
                <a:cs typeface="Arial"/>
              </a:rPr>
              <a:t>βιώσιμη διαχείριση της γεωργικής και δασικής γης,</a:t>
            </a:r>
            <a:r>
              <a:rPr lang="el-GR" sz="1700" dirty="0">
                <a:solidFill>
                  <a:schemeClr val="tx2">
                    <a:lumMod val="75000"/>
                  </a:schemeClr>
                </a:solidFill>
                <a:latin typeface="Calibri"/>
                <a:ea typeface="+mn-lt"/>
                <a:cs typeface="Arial"/>
              </a:rPr>
              <a:t> καθώς και τη χρήση ανθεκτικών προϊόντων ξυλείας που συμβάλλουν στην αύξηση της δέσμευσης άνθρακα στη βιομάζα και τα εδάφη.</a:t>
            </a:r>
            <a:endParaRPr lang="el-GR" sz="1700" dirty="0">
              <a:solidFill>
                <a:schemeClr val="tx2">
                  <a:lumMod val="75000"/>
                </a:schemeClr>
              </a:solidFill>
              <a:latin typeface="Calibri"/>
              <a:ea typeface="Calibri"/>
              <a:cs typeface="Calibri"/>
            </a:endParaRPr>
          </a:p>
          <a:p>
            <a:pPr algn="just">
              <a:lnSpc>
                <a:spcPct val="90000"/>
              </a:lnSpc>
            </a:pPr>
            <a:r>
              <a:rPr lang="el-GR" sz="1700" b="1" dirty="0">
                <a:solidFill>
                  <a:schemeClr val="tx2">
                    <a:lumMod val="75000"/>
                  </a:schemeClr>
                </a:solidFill>
                <a:latin typeface="Calibri"/>
                <a:ea typeface="+mn-lt"/>
                <a:cs typeface="+mn-lt"/>
              </a:rPr>
              <a:t>Κανονισμός (ΕΕ) 2018/841 του Ευρωπαϊκού Κοινοβουλίου και του Συμβουλίου, της 30ής Μαΐου 2018, Σχετικά με τη συμπερίληψη των εκπομπών αερίων θερμοκηπίου και των απορροφήσεων από δραστηριότητες Χρήσης Γης, Αλλαγής Χρήσης Γης και Δασοπονίας στο πλαίσιο για το κλίμα και την ενέργεια έως το 2030 ( τροποποίηση με τον </a:t>
            </a:r>
            <a:r>
              <a:rPr lang="el-GR" sz="1700" b="1" dirty="0">
                <a:solidFill>
                  <a:srgbClr val="333333"/>
                </a:solidFill>
                <a:latin typeface="Calibri"/>
                <a:ea typeface="+mn-lt"/>
                <a:cs typeface="+mn-lt"/>
              </a:rPr>
              <a:t>2023/839 )</a:t>
            </a:r>
            <a:endParaRPr lang="el-GR" sz="1700" b="1" dirty="0">
              <a:solidFill>
                <a:schemeClr val="tx2">
                  <a:lumMod val="75000"/>
                </a:schemeClr>
              </a:solidFill>
              <a:latin typeface="Calibri"/>
              <a:ea typeface="Calibri"/>
              <a:cs typeface="Calibri"/>
            </a:endParaRPr>
          </a:p>
        </p:txBody>
      </p:sp>
    </p:spTree>
    <p:extLst>
      <p:ext uri="{BB962C8B-B14F-4D97-AF65-F5344CB8AC3E}">
        <p14:creationId xmlns:p14="http://schemas.microsoft.com/office/powerpoint/2010/main" val="8019006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70D42F5-355A-AD90-8D15-6BD143EC1EA3}"/>
              </a:ext>
            </a:extLst>
          </p:cNvPr>
          <p:cNvSpPr>
            <a:spLocks noGrp="1"/>
          </p:cNvSpPr>
          <p:nvPr>
            <p:ph type="title"/>
          </p:nvPr>
        </p:nvSpPr>
        <p:spPr>
          <a:xfrm>
            <a:off x="1046019" y="942108"/>
            <a:ext cx="3256550" cy="4969113"/>
          </a:xfrm>
        </p:spPr>
        <p:txBody>
          <a:bodyPr anchor="ctr">
            <a:normAutofit/>
          </a:bodyPr>
          <a:lstStyle/>
          <a:p>
            <a:r>
              <a:rPr lang="el-GR">
                <a:solidFill>
                  <a:schemeClr val="tx2">
                    <a:lumMod val="75000"/>
                  </a:schemeClr>
                </a:solidFill>
                <a:latin typeface="Calibri"/>
                <a:ea typeface="+mj-lt"/>
                <a:cs typeface="+mj-lt"/>
              </a:rPr>
              <a:t>Regulation (EU) 2018/841</a:t>
            </a:r>
            <a:endParaRPr lang="el-GR">
              <a:solidFill>
                <a:schemeClr val="tx2">
                  <a:lumMod val="75000"/>
                </a:schemeClr>
              </a:solidFill>
              <a:latin typeface="Calibri"/>
            </a:endParaRPr>
          </a:p>
          <a:p>
            <a:endParaRPr lang="el-GR">
              <a:solidFill>
                <a:schemeClr val="tx2">
                  <a:lumMod val="75000"/>
                </a:schemeClr>
              </a:solidFill>
            </a:endParaRPr>
          </a:p>
        </p:txBody>
      </p:sp>
      <p:sp>
        <p:nvSpPr>
          <p:cNvPr id="56" name="Rectangle 55">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58" name="Straight Connector 57">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61"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l-GR"/>
            </a:p>
          </p:txBody>
        </p:sp>
        <p:sp>
          <p:nvSpPr>
            <p:cNvPr id="62"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l-GR"/>
            </a:p>
          </p:txBody>
        </p:sp>
        <p:sp>
          <p:nvSpPr>
            <p:cNvPr id="63"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l-GR"/>
            </a:p>
          </p:txBody>
        </p:sp>
        <p:sp>
          <p:nvSpPr>
            <p:cNvPr id="64"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l-GR"/>
            </a:p>
          </p:txBody>
        </p:sp>
        <p:sp>
          <p:nvSpPr>
            <p:cNvPr id="65"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l-GR"/>
            </a:p>
          </p:txBody>
        </p:sp>
        <p:sp>
          <p:nvSpPr>
            <p:cNvPr id="66"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l-GR"/>
            </a:p>
          </p:txBody>
        </p:sp>
        <p:sp>
          <p:nvSpPr>
            <p:cNvPr id="67"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l-GR"/>
            </a:p>
          </p:txBody>
        </p:sp>
        <p:sp>
          <p:nvSpPr>
            <p:cNvPr id="68"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l-GR"/>
            </a:p>
          </p:txBody>
        </p:sp>
        <p:sp>
          <p:nvSpPr>
            <p:cNvPr id="69"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l-GR"/>
            </a:p>
          </p:txBody>
        </p:sp>
        <p:sp>
          <p:nvSpPr>
            <p:cNvPr id="70"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l-GR"/>
            </a:p>
          </p:txBody>
        </p:sp>
        <p:sp>
          <p:nvSpPr>
            <p:cNvPr id="71"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l-GR"/>
            </a:p>
          </p:txBody>
        </p:sp>
        <p:sp>
          <p:nvSpPr>
            <p:cNvPr id="72"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l-GR"/>
            </a:p>
          </p:txBody>
        </p:sp>
      </p:grpSp>
      <p:sp>
        <p:nvSpPr>
          <p:cNvPr id="3" name="Θέση περιεχομένου 2">
            <a:extLst>
              <a:ext uri="{FF2B5EF4-FFF2-40B4-BE49-F238E27FC236}">
                <a16:creationId xmlns:a16="http://schemas.microsoft.com/office/drawing/2014/main" id="{54077686-57A2-580C-4FA8-1EAC7903D97C}"/>
              </a:ext>
            </a:extLst>
          </p:cNvPr>
          <p:cNvSpPr>
            <a:spLocks noGrp="1"/>
          </p:cNvSpPr>
          <p:nvPr>
            <p:ph idx="1"/>
          </p:nvPr>
        </p:nvSpPr>
        <p:spPr>
          <a:xfrm>
            <a:off x="5049062" y="365060"/>
            <a:ext cx="6455549" cy="6211987"/>
          </a:xfrm>
        </p:spPr>
        <p:txBody>
          <a:bodyPr vert="horz" lIns="91440" tIns="45720" rIns="91440" bIns="45720" rtlCol="0" anchor="ctr">
            <a:normAutofit/>
          </a:bodyPr>
          <a:lstStyle/>
          <a:p>
            <a:pPr algn="just">
              <a:lnSpc>
                <a:spcPct val="90000"/>
              </a:lnSpc>
            </a:pPr>
            <a:r>
              <a:rPr lang="el-GR" sz="1400" dirty="0">
                <a:solidFill>
                  <a:schemeClr val="tx2">
                    <a:lumMod val="75000"/>
                  </a:schemeClr>
                </a:solidFill>
                <a:latin typeface="Calibri"/>
                <a:ea typeface="+mn-lt"/>
                <a:cs typeface="+mn-lt"/>
              </a:rPr>
              <a:t>Άρθρο 1 Αντικείμενο</a:t>
            </a:r>
            <a:endParaRPr lang="el-GR" sz="1400">
              <a:solidFill>
                <a:schemeClr val="tx2">
                  <a:lumMod val="75000"/>
                </a:schemeClr>
              </a:solidFill>
              <a:latin typeface="Calibri"/>
              <a:ea typeface="Calibri"/>
              <a:cs typeface="Calibri"/>
            </a:endParaRPr>
          </a:p>
          <a:p>
            <a:pPr marL="0" indent="0" algn="just">
              <a:lnSpc>
                <a:spcPct val="90000"/>
              </a:lnSpc>
              <a:buNone/>
            </a:pPr>
            <a:r>
              <a:rPr lang="el-GR" sz="1400" dirty="0">
                <a:solidFill>
                  <a:schemeClr val="tx2">
                    <a:lumMod val="75000"/>
                  </a:schemeClr>
                </a:solidFill>
                <a:latin typeface="Calibri"/>
                <a:ea typeface="+mn-lt"/>
                <a:cs typeface="+mn-lt"/>
              </a:rPr>
              <a:t>Ο παρών κανονισμός καθορίζει τις δεσμεύσεις των κρατών μελών σχετικά με τον τομέα της χρήσης γης, της αλλαγής χρήσης γης και της δασοπονίας (</a:t>
            </a:r>
            <a:r>
              <a:rPr lang="el-GR" sz="1400" err="1">
                <a:solidFill>
                  <a:schemeClr val="tx2">
                    <a:lumMod val="75000"/>
                  </a:schemeClr>
                </a:solidFill>
                <a:latin typeface="Calibri"/>
                <a:ea typeface="+mn-lt"/>
                <a:cs typeface="+mn-lt"/>
              </a:rPr>
              <a:t>land</a:t>
            </a:r>
            <a:r>
              <a:rPr lang="el-GR" sz="1400" dirty="0">
                <a:solidFill>
                  <a:schemeClr val="tx2">
                    <a:lumMod val="75000"/>
                  </a:schemeClr>
                </a:solidFill>
                <a:latin typeface="Calibri"/>
                <a:ea typeface="+mn-lt"/>
                <a:cs typeface="+mn-lt"/>
              </a:rPr>
              <a:t> </a:t>
            </a:r>
            <a:r>
              <a:rPr lang="el-GR" sz="1400" err="1">
                <a:solidFill>
                  <a:schemeClr val="tx2">
                    <a:lumMod val="75000"/>
                  </a:schemeClr>
                </a:solidFill>
                <a:latin typeface="Calibri"/>
                <a:ea typeface="+mn-lt"/>
                <a:cs typeface="+mn-lt"/>
              </a:rPr>
              <a:t>use</a:t>
            </a:r>
            <a:r>
              <a:rPr lang="el-GR" sz="1400" dirty="0">
                <a:solidFill>
                  <a:schemeClr val="tx2">
                    <a:lumMod val="75000"/>
                  </a:schemeClr>
                </a:solidFill>
                <a:latin typeface="Calibri"/>
                <a:ea typeface="+mn-lt"/>
                <a:cs typeface="+mn-lt"/>
              </a:rPr>
              <a:t>, </a:t>
            </a:r>
            <a:r>
              <a:rPr lang="el-GR" sz="1400" err="1">
                <a:solidFill>
                  <a:schemeClr val="tx2">
                    <a:lumMod val="75000"/>
                  </a:schemeClr>
                </a:solidFill>
                <a:latin typeface="Calibri"/>
                <a:ea typeface="+mn-lt"/>
                <a:cs typeface="+mn-lt"/>
              </a:rPr>
              <a:t>land</a:t>
            </a:r>
            <a:r>
              <a:rPr lang="el-GR" sz="1400" dirty="0">
                <a:solidFill>
                  <a:schemeClr val="tx2">
                    <a:lumMod val="75000"/>
                  </a:schemeClr>
                </a:solidFill>
                <a:latin typeface="Calibri"/>
                <a:ea typeface="+mn-lt"/>
                <a:cs typeface="+mn-lt"/>
              </a:rPr>
              <a:t> </a:t>
            </a:r>
            <a:r>
              <a:rPr lang="el-GR" sz="1400" err="1">
                <a:solidFill>
                  <a:schemeClr val="tx2">
                    <a:lumMod val="75000"/>
                  </a:schemeClr>
                </a:solidFill>
                <a:latin typeface="Calibri"/>
                <a:ea typeface="+mn-lt"/>
                <a:cs typeface="+mn-lt"/>
              </a:rPr>
              <a:t>use</a:t>
            </a:r>
            <a:r>
              <a:rPr lang="el-GR" sz="1400" dirty="0">
                <a:solidFill>
                  <a:schemeClr val="tx2">
                    <a:lumMod val="75000"/>
                  </a:schemeClr>
                </a:solidFill>
                <a:latin typeface="Calibri"/>
                <a:ea typeface="+mn-lt"/>
                <a:cs typeface="+mn-lt"/>
              </a:rPr>
              <a:t> </a:t>
            </a:r>
            <a:r>
              <a:rPr lang="el-GR" sz="1400" err="1">
                <a:solidFill>
                  <a:schemeClr val="tx2">
                    <a:lumMod val="75000"/>
                  </a:schemeClr>
                </a:solidFill>
                <a:latin typeface="Calibri"/>
                <a:ea typeface="+mn-lt"/>
                <a:cs typeface="+mn-lt"/>
              </a:rPr>
              <a:t>change</a:t>
            </a:r>
            <a:r>
              <a:rPr lang="el-GR" sz="1400" dirty="0">
                <a:solidFill>
                  <a:schemeClr val="tx2">
                    <a:lumMod val="75000"/>
                  </a:schemeClr>
                </a:solidFill>
                <a:latin typeface="Calibri"/>
                <a:ea typeface="+mn-lt"/>
                <a:cs typeface="+mn-lt"/>
              </a:rPr>
              <a:t> and </a:t>
            </a:r>
            <a:r>
              <a:rPr lang="el-GR" sz="1400" err="1">
                <a:solidFill>
                  <a:schemeClr val="tx2">
                    <a:lumMod val="75000"/>
                  </a:schemeClr>
                </a:solidFill>
                <a:latin typeface="Calibri"/>
                <a:ea typeface="+mn-lt"/>
                <a:cs typeface="+mn-lt"/>
              </a:rPr>
              <a:t>forestry</a:t>
            </a:r>
            <a:r>
              <a:rPr lang="el-GR" sz="1400" dirty="0">
                <a:solidFill>
                  <a:schemeClr val="tx2">
                    <a:lumMod val="75000"/>
                  </a:schemeClr>
                </a:solidFill>
                <a:latin typeface="Calibri"/>
                <a:ea typeface="+mn-lt"/>
                <a:cs typeface="+mn-lt"/>
              </a:rPr>
              <a:t> - «LULUCF»), οι οποίες συμβάλλουν στην επίτευξη των στόχων της συμφωνίας του Παρισιού και του στόχου της Ένωσης για μείωση των εκπομπών αερίων θερμοκηπίου για την περίοδο από το 2021 έως το 2030. Ο παρών κανονισμός παραθέτει επίσης τους κανόνες για τη λογιστική καταγραφή των εκπομπών και των απορροφήσεων από τον τομέα LULUCF και τον έλεγχο της συμμόρφωσης των κρατών μελών με τις εν λόγω δεσμεύσεις.</a:t>
            </a:r>
            <a:endParaRPr lang="el-GR" sz="1400">
              <a:solidFill>
                <a:schemeClr val="tx2">
                  <a:lumMod val="75000"/>
                </a:schemeClr>
              </a:solidFill>
              <a:latin typeface="Calibri"/>
              <a:ea typeface="Calibri"/>
              <a:cs typeface="Calibri"/>
            </a:endParaRPr>
          </a:p>
          <a:p>
            <a:pPr algn="just">
              <a:lnSpc>
                <a:spcPct val="90000"/>
              </a:lnSpc>
            </a:pPr>
            <a:r>
              <a:rPr lang="el-GR" sz="1400" dirty="0">
                <a:solidFill>
                  <a:schemeClr val="tx2">
                    <a:lumMod val="75000"/>
                  </a:schemeClr>
                </a:solidFill>
                <a:latin typeface="Calibri"/>
                <a:ea typeface="+mn-lt"/>
                <a:cs typeface="+mn-lt"/>
              </a:rPr>
              <a:t>Άρθρο 2 Πεδίο εφαρμογής</a:t>
            </a:r>
            <a:endParaRPr lang="el-GR" sz="1400">
              <a:solidFill>
                <a:schemeClr val="tx2">
                  <a:lumMod val="75000"/>
                </a:schemeClr>
              </a:solidFill>
              <a:latin typeface="Calibri"/>
              <a:ea typeface="Calibri"/>
              <a:cs typeface="Calibri"/>
            </a:endParaRPr>
          </a:p>
          <a:p>
            <a:pPr marL="0" indent="0" algn="just">
              <a:lnSpc>
                <a:spcPct val="90000"/>
              </a:lnSpc>
              <a:buNone/>
            </a:pPr>
            <a:r>
              <a:rPr lang="el-GR" sz="1400" dirty="0">
                <a:solidFill>
                  <a:schemeClr val="tx2">
                    <a:lumMod val="75000"/>
                  </a:schemeClr>
                </a:solidFill>
                <a:latin typeface="Calibri"/>
                <a:ea typeface="+mn-lt"/>
                <a:cs typeface="Arial"/>
              </a:rPr>
              <a:t>1. “Ο παρών κανονισμός καλύπτει τις εκπομπές και τις απορροφήσεις αερίων θερμοκηπίου που”… “λαμβάνουν χώρα σε οποιαδήποτε από τις ακόλουθες κατηγορίες λογιστικής καταγραφής γης στις επικράτειες των κρατών μελών:</a:t>
            </a:r>
            <a:endParaRPr lang="el-GR" sz="1400">
              <a:solidFill>
                <a:schemeClr val="tx2">
                  <a:lumMod val="75000"/>
                </a:schemeClr>
              </a:solidFill>
              <a:latin typeface="Calibri"/>
              <a:ea typeface="Calibri"/>
              <a:cs typeface="Calibri"/>
            </a:endParaRPr>
          </a:p>
          <a:p>
            <a:pPr marL="0" indent="0" algn="just">
              <a:lnSpc>
                <a:spcPct val="90000"/>
              </a:lnSpc>
              <a:buNone/>
            </a:pPr>
            <a:r>
              <a:rPr lang="el-GR" sz="1400" dirty="0">
                <a:solidFill>
                  <a:schemeClr val="tx2">
                    <a:lumMod val="75000"/>
                  </a:schemeClr>
                </a:solidFill>
                <a:latin typeface="Calibri"/>
                <a:ea typeface="+mn-lt"/>
                <a:cs typeface="Arial"/>
              </a:rPr>
              <a:t>α) Κατά την περίοδο από το 2021 έως το 2025 και από το 2026 έως το 2030:</a:t>
            </a:r>
            <a:endParaRPr lang="el-GR" sz="1400">
              <a:solidFill>
                <a:schemeClr val="tx2">
                  <a:lumMod val="75000"/>
                </a:schemeClr>
              </a:solidFill>
              <a:latin typeface="Calibri"/>
              <a:ea typeface="Calibri"/>
              <a:cs typeface="Calibri"/>
            </a:endParaRPr>
          </a:p>
          <a:p>
            <a:pPr marL="0" indent="0" algn="just">
              <a:lnSpc>
                <a:spcPct val="90000"/>
              </a:lnSpc>
              <a:buNone/>
            </a:pPr>
            <a:r>
              <a:rPr lang="el-GR" sz="1400" dirty="0">
                <a:solidFill>
                  <a:schemeClr val="tx2">
                    <a:lumMod val="75000"/>
                  </a:schemeClr>
                </a:solidFill>
                <a:latin typeface="Calibri"/>
                <a:ea typeface="+mn-lt"/>
                <a:cs typeface="Arial"/>
              </a:rPr>
              <a:t>i)   «δασωμένες εκτάσεις»</a:t>
            </a:r>
            <a:endParaRPr lang="el-GR" sz="1400">
              <a:solidFill>
                <a:schemeClr val="tx2">
                  <a:lumMod val="75000"/>
                </a:schemeClr>
              </a:solidFill>
              <a:latin typeface="Calibri"/>
              <a:ea typeface="Calibri"/>
              <a:cs typeface="Calibri"/>
            </a:endParaRPr>
          </a:p>
          <a:p>
            <a:pPr marL="0" indent="0" algn="just">
              <a:lnSpc>
                <a:spcPct val="90000"/>
              </a:lnSpc>
              <a:buNone/>
            </a:pPr>
            <a:r>
              <a:rPr lang="el-GR" sz="1400" err="1">
                <a:solidFill>
                  <a:schemeClr val="tx2">
                    <a:lumMod val="75000"/>
                  </a:schemeClr>
                </a:solidFill>
                <a:latin typeface="Calibri"/>
                <a:ea typeface="+mn-lt"/>
                <a:cs typeface="Arial"/>
              </a:rPr>
              <a:t>ii</a:t>
            </a:r>
            <a:r>
              <a:rPr lang="el-GR" sz="1400" dirty="0">
                <a:solidFill>
                  <a:schemeClr val="tx2">
                    <a:lumMod val="75000"/>
                  </a:schemeClr>
                </a:solidFill>
                <a:latin typeface="Calibri"/>
                <a:ea typeface="+mn-lt"/>
                <a:cs typeface="Arial"/>
              </a:rPr>
              <a:t>)   «αποψιλωμένες εκτάσεις»</a:t>
            </a:r>
            <a:endParaRPr lang="el-GR" sz="1400">
              <a:solidFill>
                <a:schemeClr val="tx2">
                  <a:lumMod val="75000"/>
                </a:schemeClr>
              </a:solidFill>
              <a:latin typeface="Calibri"/>
              <a:ea typeface="Calibri"/>
              <a:cs typeface="Calibri"/>
            </a:endParaRPr>
          </a:p>
          <a:p>
            <a:pPr marL="0" indent="0" algn="just">
              <a:lnSpc>
                <a:spcPct val="90000"/>
              </a:lnSpc>
              <a:buNone/>
            </a:pPr>
            <a:r>
              <a:rPr lang="el-GR" sz="1400" err="1">
                <a:solidFill>
                  <a:schemeClr val="tx2">
                    <a:lumMod val="75000"/>
                  </a:schemeClr>
                </a:solidFill>
                <a:latin typeface="Calibri"/>
                <a:ea typeface="+mn-lt"/>
                <a:cs typeface="Arial"/>
              </a:rPr>
              <a:t>iii</a:t>
            </a:r>
            <a:r>
              <a:rPr lang="el-GR" sz="1400" dirty="0">
                <a:solidFill>
                  <a:schemeClr val="tx2">
                    <a:lumMod val="75000"/>
                  </a:schemeClr>
                </a:solidFill>
                <a:latin typeface="Calibri"/>
                <a:ea typeface="+mn-lt"/>
                <a:cs typeface="Arial"/>
              </a:rPr>
              <a:t>)   «διαχειριζόμενες καλλιεργήσιμες εκτάσεις»</a:t>
            </a:r>
            <a:endParaRPr lang="el-GR" sz="1400">
              <a:solidFill>
                <a:schemeClr val="tx2">
                  <a:lumMod val="75000"/>
                </a:schemeClr>
              </a:solidFill>
              <a:latin typeface="Calibri"/>
              <a:ea typeface="Calibri"/>
              <a:cs typeface="Calibri"/>
            </a:endParaRPr>
          </a:p>
          <a:p>
            <a:pPr marL="0" indent="0" algn="just">
              <a:lnSpc>
                <a:spcPct val="90000"/>
              </a:lnSpc>
              <a:buNone/>
            </a:pPr>
            <a:r>
              <a:rPr lang="el-GR" sz="1400" err="1">
                <a:solidFill>
                  <a:schemeClr val="tx2">
                    <a:lumMod val="75000"/>
                  </a:schemeClr>
                </a:solidFill>
                <a:latin typeface="Calibri"/>
                <a:ea typeface="+mn-lt"/>
                <a:cs typeface="Arial"/>
              </a:rPr>
              <a:t>iv</a:t>
            </a:r>
            <a:r>
              <a:rPr lang="el-GR" sz="1400" dirty="0">
                <a:solidFill>
                  <a:schemeClr val="tx2">
                    <a:lumMod val="75000"/>
                  </a:schemeClr>
                </a:solidFill>
                <a:latin typeface="Calibri"/>
                <a:ea typeface="+mn-lt"/>
                <a:cs typeface="Arial"/>
              </a:rPr>
              <a:t>)   «διαχειριζόμενες </a:t>
            </a:r>
            <a:r>
              <a:rPr lang="el-GR" sz="1400" err="1">
                <a:solidFill>
                  <a:schemeClr val="tx2">
                    <a:lumMod val="75000"/>
                  </a:schemeClr>
                </a:solidFill>
                <a:latin typeface="Calibri"/>
                <a:ea typeface="+mn-lt"/>
                <a:cs typeface="Arial"/>
              </a:rPr>
              <a:t>χορτολιβαδικές</a:t>
            </a:r>
            <a:r>
              <a:rPr lang="el-GR" sz="1400" dirty="0">
                <a:solidFill>
                  <a:schemeClr val="tx2">
                    <a:lumMod val="75000"/>
                  </a:schemeClr>
                </a:solidFill>
                <a:latin typeface="Calibri"/>
                <a:ea typeface="+mn-lt"/>
                <a:cs typeface="Arial"/>
              </a:rPr>
              <a:t> εκτάσεις»</a:t>
            </a:r>
            <a:endParaRPr lang="el-GR" sz="1400">
              <a:solidFill>
                <a:schemeClr val="tx2">
                  <a:lumMod val="75000"/>
                </a:schemeClr>
              </a:solidFill>
              <a:latin typeface="Calibri"/>
              <a:ea typeface="Calibri"/>
              <a:cs typeface="Calibri"/>
            </a:endParaRPr>
          </a:p>
          <a:p>
            <a:pPr marL="0" indent="0" algn="just">
              <a:lnSpc>
                <a:spcPct val="90000"/>
              </a:lnSpc>
              <a:buNone/>
            </a:pPr>
            <a:r>
              <a:rPr lang="el-GR" sz="1400" dirty="0">
                <a:solidFill>
                  <a:schemeClr val="tx2">
                    <a:lumMod val="75000"/>
                  </a:schemeClr>
                </a:solidFill>
                <a:latin typeface="Calibri"/>
                <a:ea typeface="+mn-lt"/>
                <a:cs typeface="Arial"/>
              </a:rPr>
              <a:t>v)   «διαχειριζόμενες δασικές εκτάσεις»  </a:t>
            </a:r>
            <a:endParaRPr lang="el-GR" sz="1400">
              <a:solidFill>
                <a:schemeClr val="tx2">
                  <a:lumMod val="75000"/>
                </a:schemeClr>
              </a:solidFill>
              <a:latin typeface="Calibri"/>
              <a:ea typeface="Calibri"/>
              <a:cs typeface="Calibri"/>
            </a:endParaRPr>
          </a:p>
          <a:p>
            <a:pPr marL="0" indent="0" algn="just">
              <a:lnSpc>
                <a:spcPct val="90000"/>
              </a:lnSpc>
              <a:buNone/>
            </a:pPr>
            <a:r>
              <a:rPr lang="el-GR" sz="1400" dirty="0">
                <a:solidFill>
                  <a:schemeClr val="tx2">
                    <a:lumMod val="75000"/>
                  </a:schemeClr>
                </a:solidFill>
                <a:latin typeface="Calibri"/>
                <a:ea typeface="+mn-lt"/>
                <a:cs typeface="Arial"/>
              </a:rPr>
              <a:t>β) Από το 2026: «διαχειριζόμενοι υγροβιότοποι»</a:t>
            </a:r>
            <a:endParaRPr lang="el-GR" sz="1400" dirty="0">
              <a:solidFill>
                <a:schemeClr val="tx2">
                  <a:lumMod val="75000"/>
                </a:schemeClr>
              </a:solidFill>
              <a:latin typeface="Calibri"/>
              <a:ea typeface="Calibri"/>
              <a:cs typeface="Calibri"/>
            </a:endParaRPr>
          </a:p>
          <a:p>
            <a:pPr>
              <a:lnSpc>
                <a:spcPct val="90000"/>
              </a:lnSpc>
            </a:pPr>
            <a:endParaRPr lang="el-GR" sz="1300">
              <a:solidFill>
                <a:schemeClr val="tx2">
                  <a:lumMod val="75000"/>
                </a:schemeClr>
              </a:solidFill>
            </a:endParaRPr>
          </a:p>
        </p:txBody>
      </p:sp>
    </p:spTree>
    <p:extLst>
      <p:ext uri="{BB962C8B-B14F-4D97-AF65-F5344CB8AC3E}">
        <p14:creationId xmlns:p14="http://schemas.microsoft.com/office/powerpoint/2010/main" val="129548544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4" name="Rectangle 53">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8D9AEE2-93AE-F786-5C36-02A4CFE420CD}"/>
              </a:ext>
            </a:extLst>
          </p:cNvPr>
          <p:cNvSpPr>
            <a:spLocks noGrp="1"/>
          </p:cNvSpPr>
          <p:nvPr>
            <p:ph type="title"/>
          </p:nvPr>
        </p:nvSpPr>
        <p:spPr>
          <a:xfrm>
            <a:off x="649224" y="645106"/>
            <a:ext cx="5122652" cy="1259894"/>
          </a:xfrm>
        </p:spPr>
        <p:txBody>
          <a:bodyPr>
            <a:normAutofit/>
          </a:bodyPr>
          <a:lstStyle/>
          <a:p>
            <a:r>
              <a:rPr lang="el-GR" err="1">
                <a:latin typeface="Calibri"/>
                <a:ea typeface="+mj-lt"/>
                <a:cs typeface="+mj-lt"/>
              </a:rPr>
              <a:t>Regulation</a:t>
            </a:r>
            <a:r>
              <a:rPr lang="el-GR">
                <a:latin typeface="Calibri"/>
                <a:ea typeface="+mj-lt"/>
                <a:cs typeface="+mj-lt"/>
              </a:rPr>
              <a:t> (EU) 2018/841</a:t>
            </a:r>
            <a:endParaRPr lang="el-GR">
              <a:latin typeface="Calibri"/>
            </a:endParaRPr>
          </a:p>
        </p:txBody>
      </p:sp>
      <p:sp>
        <p:nvSpPr>
          <p:cNvPr id="65" name="Rectangle 55">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3" name="Θέση περιεχομένου 2">
            <a:extLst>
              <a:ext uri="{FF2B5EF4-FFF2-40B4-BE49-F238E27FC236}">
                <a16:creationId xmlns:a16="http://schemas.microsoft.com/office/drawing/2014/main" id="{DE5429FB-399A-AB9E-D028-F56FBC33E601}"/>
              </a:ext>
            </a:extLst>
          </p:cNvPr>
          <p:cNvSpPr>
            <a:spLocks noGrp="1"/>
          </p:cNvSpPr>
          <p:nvPr>
            <p:ph idx="1"/>
          </p:nvPr>
        </p:nvSpPr>
        <p:spPr>
          <a:xfrm>
            <a:off x="649225" y="1475174"/>
            <a:ext cx="5122652" cy="4417679"/>
          </a:xfrm>
        </p:spPr>
        <p:txBody>
          <a:bodyPr vert="horz" lIns="91440" tIns="45720" rIns="91440" bIns="45720" rtlCol="0" anchor="t">
            <a:noAutofit/>
          </a:bodyPr>
          <a:lstStyle/>
          <a:p>
            <a:pPr algn="just">
              <a:lnSpc>
                <a:spcPct val="90000"/>
              </a:lnSpc>
            </a:pPr>
            <a:r>
              <a:rPr lang="el-GR" sz="1500" dirty="0">
                <a:latin typeface="Calibri"/>
                <a:ea typeface="Calibri"/>
                <a:cs typeface="Arial"/>
              </a:rPr>
              <a:t>Άρθρο 4 Δεσμεύσεις</a:t>
            </a:r>
            <a:endParaRPr lang="el-GR" sz="1500">
              <a:latin typeface="Calibri"/>
              <a:ea typeface="Calibri"/>
              <a:cs typeface="Calibri"/>
            </a:endParaRPr>
          </a:p>
          <a:p>
            <a:pPr marL="0" indent="0" algn="just">
              <a:lnSpc>
                <a:spcPct val="90000"/>
              </a:lnSpc>
              <a:buNone/>
            </a:pPr>
            <a:r>
              <a:rPr lang="el-GR" sz="1500" dirty="0">
                <a:latin typeface="Calibri"/>
                <a:ea typeface="Calibri"/>
                <a:cs typeface="Arial"/>
              </a:rPr>
              <a:t>Για την περίοδο από το 2021 έως το 2025 και από το 2026 έως το 2030, λαμβανομένων υπόψη των δυνατοτήτων ευελιξίας που προβλέπονται στα άρθρα 12 και 13, κάθε κράτος μέλος μεριμνά ώστε οι εκπομπές να μην υπερβαίνουν τις απορροφήσεις, οι οποίες υπολογίζονται ως το άθροισμα των συνολικών εκπομπών και των συνολικών απορροφήσεων στην επικράτειά του σε όλες τις κατηγορίες λογιστικής καταγραφής γης που αναφέρονται στο άρθρο 2, όπως καταγράφονται λογιστικά σύμφωνα με τον παρόντα κανονισμό.</a:t>
            </a:r>
          </a:p>
          <a:p>
            <a:pPr algn="just">
              <a:lnSpc>
                <a:spcPct val="90000"/>
              </a:lnSpc>
            </a:pPr>
            <a:r>
              <a:rPr lang="el-GR" sz="1500" dirty="0">
                <a:latin typeface="Calibri"/>
                <a:ea typeface="+mn-lt"/>
                <a:cs typeface="+mn-lt"/>
              </a:rPr>
              <a:t>Άρθρο 14  Έλεγχος συμμόρφωσης</a:t>
            </a:r>
            <a:endParaRPr lang="el-GR" sz="1500">
              <a:latin typeface="Calibri"/>
              <a:ea typeface="+mn-lt"/>
              <a:cs typeface="Arial"/>
            </a:endParaRPr>
          </a:p>
          <a:p>
            <a:pPr marL="0" indent="0" algn="just">
              <a:lnSpc>
                <a:spcPct val="90000"/>
              </a:lnSpc>
              <a:buNone/>
            </a:pPr>
            <a:r>
              <a:rPr lang="el-GR" sz="1500" dirty="0">
                <a:latin typeface="Calibri"/>
                <a:ea typeface="+mn-lt"/>
                <a:cs typeface="+mn-lt"/>
              </a:rPr>
              <a:t>1.   Έως τις 15 Μαρτίου 2027 για την περίοδο από το 2021 έως το 2025 και έως τις 15 Μαρτίου 2032 για την περίοδο από το 2026 έως το 2030, τα κράτη μέλη υποβάλλουν στην Επιτροπή έκθεση συμμόρφωσης που περιέχει το ισοζύγιο των συνολικών εκπομπών και των συνολικών απορροφήσεων για την αντίστοιχη περίοδο για καθεμία από τις κατηγορίες λογιστικής καταγραφής γης που ορίζονται στο άρθρο 2, εφαρμόζοντας λογιστικούς κανόνες που προβλέπονται στον παρόντα κανονισμό.</a:t>
            </a:r>
          </a:p>
          <a:p>
            <a:pPr marL="0" indent="0">
              <a:lnSpc>
                <a:spcPct val="90000"/>
              </a:lnSpc>
              <a:buNone/>
            </a:pPr>
            <a:endParaRPr lang="el-GR" sz="1500" dirty="0">
              <a:latin typeface="Century Gothic"/>
              <a:ea typeface="Calibri"/>
              <a:cs typeface="Arial"/>
            </a:endParaRPr>
          </a:p>
        </p:txBody>
      </p:sp>
      <p:pic>
        <p:nvPicPr>
          <p:cNvPr id="4" name="Εικόνα 3" descr="Εικόνα που περιέχει κείμενο, στιγμιότυπο οθόνης, γραμματοσειρά, γράμμα&#10;&#10;Περιγραφή που δημιουργήθηκε αυτόματα">
            <a:extLst>
              <a:ext uri="{FF2B5EF4-FFF2-40B4-BE49-F238E27FC236}">
                <a16:creationId xmlns:a16="http://schemas.microsoft.com/office/drawing/2014/main" id="{9BA13CB0-726A-5B51-4745-F63DD94F93CD}"/>
              </a:ext>
            </a:extLst>
          </p:cNvPr>
          <p:cNvPicPr>
            <a:picLocks noChangeAspect="1"/>
          </p:cNvPicPr>
          <p:nvPr/>
        </p:nvPicPr>
        <p:blipFill>
          <a:blip r:embed="rId2"/>
          <a:stretch>
            <a:fillRect/>
          </a:stretch>
        </p:blipFill>
        <p:spPr>
          <a:xfrm>
            <a:off x="5958752" y="842518"/>
            <a:ext cx="6038445" cy="5392285"/>
          </a:xfrm>
          <a:prstGeom prst="rect">
            <a:avLst/>
          </a:prstGeom>
        </p:spPr>
      </p:pic>
      <p:sp>
        <p:nvSpPr>
          <p:cNvPr id="66"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083207"/>
      </p:ext>
    </p:extLst>
  </p:cSld>
  <p:clrMapOvr>
    <a:masterClrMapping/>
  </p:clrMapOvr>
</p:sld>
</file>

<file path=ppt/theme/theme1.xml><?xml version="1.0" encoding="utf-8"?>
<a:theme xmlns:a="http://schemas.openxmlformats.org/drawingml/2006/main" name="Χτύπη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1512</Words>
  <Application>Microsoft Office PowerPoint</Application>
  <PresentationFormat>Ευρεία οθόνη</PresentationFormat>
  <Paragraphs>63</Paragraphs>
  <Slides>12</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Calibri</vt:lpstr>
      <vt:lpstr>Century Gothic</vt:lpstr>
      <vt:lpstr>Wingdings 3</vt:lpstr>
      <vt:lpstr>Χτύπημα</vt:lpstr>
      <vt:lpstr>ΤΟΜΕΑΣ LULUCF ΕΝΤΟΣ ΤΟΥ IPCC</vt:lpstr>
      <vt:lpstr>ΠΕΡΙΕΧΟΜΕΝΑ</vt:lpstr>
      <vt:lpstr>ΙΣΤΟΡΙΚΟ ΠΛΑΙΣΙΟ</vt:lpstr>
      <vt:lpstr>THE REPORT</vt:lpstr>
      <vt:lpstr>Land use categories</vt:lpstr>
      <vt:lpstr>Πως διαφέρει η LULUCF από άλλους τομείς; </vt:lpstr>
      <vt:lpstr>Regulation (EU) 2018/841 </vt:lpstr>
      <vt:lpstr>Regulation (EU) 2018/841 </vt:lpstr>
      <vt:lpstr>Regulation (EU) 2018/841</vt:lpstr>
      <vt:lpstr>ΣΥΜΠΕΡΑΣΜΑΤΑ</vt:lpstr>
      <vt:lpstr>ΒΙΒΛΙΟΓΡΑΦΙΑ</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Κων/νος Μπίθας</cp:lastModifiedBy>
  <cp:revision>590</cp:revision>
  <dcterms:created xsi:type="dcterms:W3CDTF">2023-10-28T12:19:48Z</dcterms:created>
  <dcterms:modified xsi:type="dcterms:W3CDTF">2023-11-01T13:00:59Z</dcterms:modified>
</cp:coreProperties>
</file>