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1" r:id="rId2"/>
  </p:sldMasterIdLst>
  <p:notesMasterIdLst>
    <p:notesMasterId r:id="rId15"/>
  </p:notesMasterIdLst>
  <p:sldIdLst>
    <p:sldId id="345" r:id="rId3"/>
    <p:sldId id="550" r:id="rId4"/>
    <p:sldId id="346" r:id="rId5"/>
    <p:sldId id="347" r:id="rId6"/>
    <p:sldId id="353" r:id="rId7"/>
    <p:sldId id="352" r:id="rId8"/>
    <p:sldId id="348" r:id="rId9"/>
    <p:sldId id="349" r:id="rId10"/>
    <p:sldId id="350" r:id="rId11"/>
    <p:sldId id="354" r:id="rId12"/>
    <p:sldId id="351" r:id="rId13"/>
    <p:sldId id="549" r:id="rId14"/>
  </p:sldIdLst>
  <p:sldSz cx="12192000" cy="6858000"/>
  <p:notesSz cx="6858000" cy="9144000"/>
  <p:defaultTextStyle>
    <a:defPPr>
      <a:defRPr lang="en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92"/>
    <p:restoredTop sz="92847"/>
  </p:normalViewPr>
  <p:slideViewPr>
    <p:cSldViewPr snapToGrid="0">
      <p:cViewPr varScale="1">
        <p:scale>
          <a:sx n="113" d="100"/>
          <a:sy n="113" d="100"/>
        </p:scale>
        <p:origin x="2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88AB4A-0D98-4A9D-9C5F-9BA44F56F01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AC33381-22CC-409A-A81D-DDC21C484024}">
      <dgm:prSet/>
      <dgm:spPr/>
      <dgm:t>
        <a:bodyPr/>
        <a:lstStyle/>
        <a:p>
          <a:r>
            <a:rPr lang="el-GR"/>
            <a:t>Ανάδειξη ΗΠΑ &amp; ΕΣΣΔ ως «υπερδυνάμεων»</a:t>
          </a:r>
          <a:endParaRPr lang="en-US"/>
        </a:p>
      </dgm:t>
    </dgm:pt>
    <dgm:pt modelId="{D7035A16-5D9D-47AA-B318-5D39EB773C7B}" type="parTrans" cxnId="{B772C3E6-A0FA-4A0A-A8E0-FE0E65DF5CEC}">
      <dgm:prSet/>
      <dgm:spPr/>
      <dgm:t>
        <a:bodyPr/>
        <a:lstStyle/>
        <a:p>
          <a:endParaRPr lang="en-US"/>
        </a:p>
      </dgm:t>
    </dgm:pt>
    <dgm:pt modelId="{B237BBFB-66CA-46AD-9079-DE2AE7D02116}" type="sibTrans" cxnId="{B772C3E6-A0FA-4A0A-A8E0-FE0E65DF5CEC}">
      <dgm:prSet/>
      <dgm:spPr/>
      <dgm:t>
        <a:bodyPr/>
        <a:lstStyle/>
        <a:p>
          <a:endParaRPr lang="en-US"/>
        </a:p>
      </dgm:t>
    </dgm:pt>
    <dgm:pt modelId="{5E01B20F-5FA2-4123-A0FD-7A67CAE91078}">
      <dgm:prSet/>
      <dgm:spPr/>
      <dgm:t>
        <a:bodyPr/>
        <a:lstStyle/>
        <a:p>
          <a:r>
            <a:rPr lang="el-GR"/>
            <a:t>Εντάσεις ανάμεσα στην κυριαρχούμενη από την ΕΣΣΔ Ανατολή και τη Δύση, όπου η κυριαρχία των ΗΠΑ γινόταν πιο έκδηλη</a:t>
          </a:r>
          <a:endParaRPr lang="en-US"/>
        </a:p>
      </dgm:t>
    </dgm:pt>
    <dgm:pt modelId="{00CFF3AA-F5BD-4F59-BFBE-E90600AF4EE6}" type="parTrans" cxnId="{A9A138B8-BCD1-4D97-8C4A-3FB8D3BC46F9}">
      <dgm:prSet/>
      <dgm:spPr/>
      <dgm:t>
        <a:bodyPr/>
        <a:lstStyle/>
        <a:p>
          <a:endParaRPr lang="en-US"/>
        </a:p>
      </dgm:t>
    </dgm:pt>
    <dgm:pt modelId="{CFCF90CE-9258-427A-BADF-644298274EBA}" type="sibTrans" cxnId="{A9A138B8-BCD1-4D97-8C4A-3FB8D3BC46F9}">
      <dgm:prSet/>
      <dgm:spPr/>
      <dgm:t>
        <a:bodyPr/>
        <a:lstStyle/>
        <a:p>
          <a:endParaRPr lang="en-US"/>
        </a:p>
      </dgm:t>
    </dgm:pt>
    <dgm:pt modelId="{5247F3E9-97DA-43A3-8A6C-FC747413BFCA}">
      <dgm:prSet/>
      <dgm:spPr/>
      <dgm:t>
        <a:bodyPr/>
        <a:lstStyle/>
        <a:p>
          <a:r>
            <a:rPr lang="el-GR"/>
            <a:t>Περίοδος διπολισμού: διαίρεση Ευρώπης μετά την ήττα της Γερμανίας, «σιδηρούν παραπέτασμα» (</a:t>
          </a:r>
          <a:r>
            <a:rPr lang="en-US"/>
            <a:t>Winston Churchill) </a:t>
          </a:r>
          <a:r>
            <a:rPr lang="el-GR"/>
            <a:t>ανάμεσα σε Ανατολή και Δύση</a:t>
          </a:r>
          <a:endParaRPr lang="en-US"/>
        </a:p>
      </dgm:t>
    </dgm:pt>
    <dgm:pt modelId="{082C9A06-954B-4699-8D3A-9D5B6B359D6E}" type="parTrans" cxnId="{6A5A718E-A57F-42EB-B91A-C3268824D40D}">
      <dgm:prSet/>
      <dgm:spPr/>
      <dgm:t>
        <a:bodyPr/>
        <a:lstStyle/>
        <a:p>
          <a:endParaRPr lang="en-US"/>
        </a:p>
      </dgm:t>
    </dgm:pt>
    <dgm:pt modelId="{03AA0EC8-9C2B-48E5-B1B4-FA902AFC62B0}" type="sibTrans" cxnId="{6A5A718E-A57F-42EB-B91A-C3268824D40D}">
      <dgm:prSet/>
      <dgm:spPr/>
      <dgm:t>
        <a:bodyPr/>
        <a:lstStyle/>
        <a:p>
          <a:endParaRPr lang="en-US"/>
        </a:p>
      </dgm:t>
    </dgm:pt>
    <dgm:pt modelId="{642675E6-37DF-4E0C-9D6B-5CE578512398}">
      <dgm:prSet/>
      <dgm:spPr/>
      <dgm:t>
        <a:bodyPr/>
        <a:lstStyle/>
        <a:p>
          <a:r>
            <a:rPr lang="el-GR"/>
            <a:t>Δόγμα </a:t>
          </a:r>
          <a:r>
            <a:rPr lang="en-US"/>
            <a:t>Truman</a:t>
          </a:r>
          <a:r>
            <a:rPr lang="el-GR"/>
            <a:t> (1947) και σχέδιο </a:t>
          </a:r>
          <a:r>
            <a:rPr lang="en-US"/>
            <a:t>Marshall</a:t>
          </a:r>
        </a:p>
      </dgm:t>
    </dgm:pt>
    <dgm:pt modelId="{E2C99F76-8B53-499F-B0D2-CD15DFDF18E5}" type="parTrans" cxnId="{5FE33C36-B108-4836-9498-5F3F5927DBA2}">
      <dgm:prSet/>
      <dgm:spPr/>
      <dgm:t>
        <a:bodyPr/>
        <a:lstStyle/>
        <a:p>
          <a:endParaRPr lang="en-US"/>
        </a:p>
      </dgm:t>
    </dgm:pt>
    <dgm:pt modelId="{B6817012-5FE6-4EAC-80DC-B2F2970C19F0}" type="sibTrans" cxnId="{5FE33C36-B108-4836-9498-5F3F5927DBA2}">
      <dgm:prSet/>
      <dgm:spPr/>
      <dgm:t>
        <a:bodyPr/>
        <a:lstStyle/>
        <a:p>
          <a:endParaRPr lang="en-US"/>
        </a:p>
      </dgm:t>
    </dgm:pt>
    <dgm:pt modelId="{A879D401-95C2-4BDE-8A32-0158BEEEFBA0}">
      <dgm:prSet/>
      <dgm:spPr/>
      <dgm:t>
        <a:bodyPr/>
        <a:lstStyle/>
        <a:p>
          <a:r>
            <a:rPr lang="el-GR"/>
            <a:t>Σχηματισμός «δύο Γερμανιών»  (1949), δημιουργία του ΝΑΤΟ και του Συμφώνου της Βαρσοβίας (1955)</a:t>
          </a:r>
          <a:endParaRPr lang="en-US"/>
        </a:p>
      </dgm:t>
    </dgm:pt>
    <dgm:pt modelId="{ED61B200-F680-4BE5-82B9-7370FB939F91}" type="parTrans" cxnId="{7AC65B13-2445-46C9-95DB-62C531BBB7C2}">
      <dgm:prSet/>
      <dgm:spPr/>
      <dgm:t>
        <a:bodyPr/>
        <a:lstStyle/>
        <a:p>
          <a:endParaRPr lang="en-US"/>
        </a:p>
      </dgm:t>
    </dgm:pt>
    <dgm:pt modelId="{6A56F885-7477-4C25-AA9A-56D568F3FECD}" type="sibTrans" cxnId="{7AC65B13-2445-46C9-95DB-62C531BBB7C2}">
      <dgm:prSet/>
      <dgm:spPr/>
      <dgm:t>
        <a:bodyPr/>
        <a:lstStyle/>
        <a:p>
          <a:endParaRPr lang="en-US"/>
        </a:p>
      </dgm:t>
    </dgm:pt>
    <dgm:pt modelId="{04F183EF-6CAD-4786-89AA-1C18F86F695B}">
      <dgm:prSet/>
      <dgm:spPr/>
      <dgm:t>
        <a:bodyPr/>
        <a:lstStyle/>
        <a:p>
          <a:r>
            <a:rPr lang="el-GR"/>
            <a:t>Πόλεμος της Κορέας (1950-53) και παγκόσμια εξάπλωση του Ψυχρού Πολέμου</a:t>
          </a:r>
          <a:endParaRPr lang="en-US"/>
        </a:p>
      </dgm:t>
    </dgm:pt>
    <dgm:pt modelId="{C8F197B1-4C84-4754-8B01-E8BED63D7249}" type="parTrans" cxnId="{335A5B9A-3A5A-403E-BCAC-DC12ED6FE347}">
      <dgm:prSet/>
      <dgm:spPr/>
      <dgm:t>
        <a:bodyPr/>
        <a:lstStyle/>
        <a:p>
          <a:endParaRPr lang="en-US"/>
        </a:p>
      </dgm:t>
    </dgm:pt>
    <dgm:pt modelId="{5F0D284E-CB8F-4F4F-A0E4-DC8EBDCEF633}" type="sibTrans" cxnId="{335A5B9A-3A5A-403E-BCAC-DC12ED6FE347}">
      <dgm:prSet/>
      <dgm:spPr/>
      <dgm:t>
        <a:bodyPr/>
        <a:lstStyle/>
        <a:p>
          <a:endParaRPr lang="en-US"/>
        </a:p>
      </dgm:t>
    </dgm:pt>
    <dgm:pt modelId="{37D3591B-1602-4D2A-964B-F3BE53BBEC95}">
      <dgm:prSet/>
      <dgm:spPr/>
      <dgm:t>
        <a:bodyPr/>
        <a:lstStyle/>
        <a:p>
          <a:r>
            <a:rPr lang="el-GR"/>
            <a:t>Κρίση πυραύλων Κούβας (1962): έγινε πιθανή μια εμπόλεμη σύγκρουση</a:t>
          </a:r>
          <a:endParaRPr lang="en-US"/>
        </a:p>
      </dgm:t>
    </dgm:pt>
    <dgm:pt modelId="{94FDDFE1-5C49-42B4-B397-A171A3E8C8B2}" type="parTrans" cxnId="{42D359B3-EDAD-4696-A0C2-2956BBF7E740}">
      <dgm:prSet/>
      <dgm:spPr/>
      <dgm:t>
        <a:bodyPr/>
        <a:lstStyle/>
        <a:p>
          <a:endParaRPr lang="en-US"/>
        </a:p>
      </dgm:t>
    </dgm:pt>
    <dgm:pt modelId="{26D89198-AFD8-4A49-8A2E-06550D794677}" type="sibTrans" cxnId="{42D359B3-EDAD-4696-A0C2-2956BBF7E740}">
      <dgm:prSet/>
      <dgm:spPr/>
      <dgm:t>
        <a:bodyPr/>
        <a:lstStyle/>
        <a:p>
          <a:endParaRPr lang="en-US"/>
        </a:p>
      </dgm:t>
    </dgm:pt>
    <dgm:pt modelId="{62CEE9E5-7273-4DBE-9A5D-8801B9333E5C}">
      <dgm:prSet/>
      <dgm:spPr/>
      <dgm:t>
        <a:bodyPr/>
        <a:lstStyle/>
        <a:p>
          <a:r>
            <a:rPr lang="el-GR"/>
            <a:t>Αναδυόμενη πολυπολικότητα (1963-1971)</a:t>
          </a:r>
          <a:endParaRPr lang="en-US"/>
        </a:p>
      </dgm:t>
    </dgm:pt>
    <dgm:pt modelId="{353C9F08-6071-4CEA-A160-5E1533BD646A}" type="parTrans" cxnId="{6893905C-9095-4CC1-8B53-AEA3AE9F174A}">
      <dgm:prSet/>
      <dgm:spPr/>
      <dgm:t>
        <a:bodyPr/>
        <a:lstStyle/>
        <a:p>
          <a:endParaRPr lang="en-US"/>
        </a:p>
      </dgm:t>
    </dgm:pt>
    <dgm:pt modelId="{79CB3B91-E45F-4B79-B7F3-8F5E66A23127}" type="sibTrans" cxnId="{6893905C-9095-4CC1-8B53-AEA3AE9F174A}">
      <dgm:prSet/>
      <dgm:spPr/>
      <dgm:t>
        <a:bodyPr/>
        <a:lstStyle/>
        <a:p>
          <a:endParaRPr lang="en-US"/>
        </a:p>
      </dgm:t>
    </dgm:pt>
    <dgm:pt modelId="{81E572BC-E66D-4D65-88F0-658F07FFC6CD}">
      <dgm:prSet/>
      <dgm:spPr/>
      <dgm:t>
        <a:bodyPr/>
        <a:lstStyle/>
        <a:p>
          <a:r>
            <a:rPr lang="el-GR"/>
            <a:t>Περίοδος Ύφεσης (1972-1980)</a:t>
          </a:r>
          <a:endParaRPr lang="en-US"/>
        </a:p>
      </dgm:t>
    </dgm:pt>
    <dgm:pt modelId="{2E221FC5-4949-4025-836B-8EE41A257EA6}" type="parTrans" cxnId="{668FF5B7-450B-41CC-B2B1-7BE06E042238}">
      <dgm:prSet/>
      <dgm:spPr/>
      <dgm:t>
        <a:bodyPr/>
        <a:lstStyle/>
        <a:p>
          <a:endParaRPr lang="en-US"/>
        </a:p>
      </dgm:t>
    </dgm:pt>
    <dgm:pt modelId="{26957C4D-2A7C-41CE-B9F8-351FF3D5E5C0}" type="sibTrans" cxnId="{668FF5B7-450B-41CC-B2B1-7BE06E042238}">
      <dgm:prSet/>
      <dgm:spPr/>
      <dgm:t>
        <a:bodyPr/>
        <a:lstStyle/>
        <a:p>
          <a:endParaRPr lang="en-US"/>
        </a:p>
      </dgm:t>
    </dgm:pt>
    <dgm:pt modelId="{1704ED4B-26ED-44C6-847C-A8FBB285FA1F}">
      <dgm:prSet/>
      <dgm:spPr/>
      <dgm:t>
        <a:bodyPr/>
        <a:lstStyle/>
        <a:p>
          <a:r>
            <a:rPr lang="el-GR"/>
            <a:t>Κατάρρευση κομμουνιστικών καθεστώτων (1989-1991)</a:t>
          </a:r>
          <a:endParaRPr lang="en-US"/>
        </a:p>
      </dgm:t>
    </dgm:pt>
    <dgm:pt modelId="{D55FCDE1-F45D-4993-8C3F-B7540EEB9873}" type="parTrans" cxnId="{C2CD6AC3-2ED6-4138-A540-177E96C6364E}">
      <dgm:prSet/>
      <dgm:spPr/>
      <dgm:t>
        <a:bodyPr/>
        <a:lstStyle/>
        <a:p>
          <a:endParaRPr lang="en-US"/>
        </a:p>
      </dgm:t>
    </dgm:pt>
    <dgm:pt modelId="{6E1C39B2-F020-438D-B29A-E02D903D35DD}" type="sibTrans" cxnId="{C2CD6AC3-2ED6-4138-A540-177E96C6364E}">
      <dgm:prSet/>
      <dgm:spPr/>
      <dgm:t>
        <a:bodyPr/>
        <a:lstStyle/>
        <a:p>
          <a:endParaRPr lang="en-US"/>
        </a:p>
      </dgm:t>
    </dgm:pt>
    <dgm:pt modelId="{42F7EF94-574A-44C0-B38D-2FB2A766FF61}">
      <dgm:prSet/>
      <dgm:spPr/>
      <dgm:t>
        <a:bodyPr/>
        <a:lstStyle/>
        <a:p>
          <a:r>
            <a:rPr lang="el-GR"/>
            <a:t>Ανακοίνωση τέλους Ψυχρού Πολέμου (1990)</a:t>
          </a:r>
          <a:endParaRPr lang="en-US"/>
        </a:p>
      </dgm:t>
    </dgm:pt>
    <dgm:pt modelId="{F6973342-0189-4A16-B63A-36A5FE3D1558}" type="parTrans" cxnId="{A388E5E5-6EF5-4086-BA06-134A703BAEB2}">
      <dgm:prSet/>
      <dgm:spPr/>
      <dgm:t>
        <a:bodyPr/>
        <a:lstStyle/>
        <a:p>
          <a:endParaRPr lang="en-US"/>
        </a:p>
      </dgm:t>
    </dgm:pt>
    <dgm:pt modelId="{8CD5B65C-9890-4B0E-9EEB-FD6A1EBB9F1C}" type="sibTrans" cxnId="{A388E5E5-6EF5-4086-BA06-134A703BAEB2}">
      <dgm:prSet/>
      <dgm:spPr/>
      <dgm:t>
        <a:bodyPr/>
        <a:lstStyle/>
        <a:p>
          <a:endParaRPr lang="en-US"/>
        </a:p>
      </dgm:t>
    </dgm:pt>
    <dgm:pt modelId="{73329971-47C3-435A-8241-9B7B268390D0}">
      <dgm:prSet/>
      <dgm:spPr/>
      <dgm:t>
        <a:bodyPr/>
        <a:lstStyle/>
        <a:p>
          <a:r>
            <a:rPr lang="el-GR"/>
            <a:t>Διάλυση Σοβιετικής Ένωσης (1991)</a:t>
          </a:r>
          <a:endParaRPr lang="en-US"/>
        </a:p>
      </dgm:t>
    </dgm:pt>
    <dgm:pt modelId="{07168849-0DBE-4FAE-A2AA-6A02B12D5929}" type="parTrans" cxnId="{B3CE1A6C-22FF-41EF-AAF2-AF18DC45BA9F}">
      <dgm:prSet/>
      <dgm:spPr/>
      <dgm:t>
        <a:bodyPr/>
        <a:lstStyle/>
        <a:p>
          <a:endParaRPr lang="en-US"/>
        </a:p>
      </dgm:t>
    </dgm:pt>
    <dgm:pt modelId="{32BCF9EE-16F6-40C2-9097-FF80B1DF33A6}" type="sibTrans" cxnId="{B3CE1A6C-22FF-41EF-AAF2-AF18DC45BA9F}">
      <dgm:prSet/>
      <dgm:spPr/>
      <dgm:t>
        <a:bodyPr/>
        <a:lstStyle/>
        <a:p>
          <a:endParaRPr lang="en-US"/>
        </a:p>
      </dgm:t>
    </dgm:pt>
    <dgm:pt modelId="{407E78F2-F75F-9342-B002-86E5E8592D04}" type="pres">
      <dgm:prSet presAssocID="{CB88AB4A-0D98-4A9D-9C5F-9BA44F56F010}" presName="diagram" presStyleCnt="0">
        <dgm:presLayoutVars>
          <dgm:dir/>
          <dgm:resizeHandles val="exact"/>
        </dgm:presLayoutVars>
      </dgm:prSet>
      <dgm:spPr/>
    </dgm:pt>
    <dgm:pt modelId="{288FC996-E018-1048-A4EC-D2524F152033}" type="pres">
      <dgm:prSet presAssocID="{EAC33381-22CC-409A-A81D-DDC21C484024}" presName="node" presStyleLbl="node1" presStyleIdx="0" presStyleCnt="12">
        <dgm:presLayoutVars>
          <dgm:bulletEnabled val="1"/>
        </dgm:presLayoutVars>
      </dgm:prSet>
      <dgm:spPr/>
    </dgm:pt>
    <dgm:pt modelId="{CEFF6873-99E6-244E-91D8-217B5C8B4B3A}" type="pres">
      <dgm:prSet presAssocID="{B237BBFB-66CA-46AD-9079-DE2AE7D02116}" presName="sibTrans" presStyleCnt="0"/>
      <dgm:spPr/>
    </dgm:pt>
    <dgm:pt modelId="{AF66406C-AF0D-2C4B-8D2C-4DDD104E8193}" type="pres">
      <dgm:prSet presAssocID="{5E01B20F-5FA2-4123-A0FD-7A67CAE91078}" presName="node" presStyleLbl="node1" presStyleIdx="1" presStyleCnt="12">
        <dgm:presLayoutVars>
          <dgm:bulletEnabled val="1"/>
        </dgm:presLayoutVars>
      </dgm:prSet>
      <dgm:spPr/>
    </dgm:pt>
    <dgm:pt modelId="{42BFF72C-AEB8-F444-B10F-5A9F55503980}" type="pres">
      <dgm:prSet presAssocID="{CFCF90CE-9258-427A-BADF-644298274EBA}" presName="sibTrans" presStyleCnt="0"/>
      <dgm:spPr/>
    </dgm:pt>
    <dgm:pt modelId="{EBDC7FC0-61CE-834A-A2E2-09CBE3B29F47}" type="pres">
      <dgm:prSet presAssocID="{5247F3E9-97DA-43A3-8A6C-FC747413BFCA}" presName="node" presStyleLbl="node1" presStyleIdx="2" presStyleCnt="12">
        <dgm:presLayoutVars>
          <dgm:bulletEnabled val="1"/>
        </dgm:presLayoutVars>
      </dgm:prSet>
      <dgm:spPr/>
    </dgm:pt>
    <dgm:pt modelId="{2A113A47-1054-2B4F-AA65-AFC372710788}" type="pres">
      <dgm:prSet presAssocID="{03AA0EC8-9C2B-48E5-B1B4-FA902AFC62B0}" presName="sibTrans" presStyleCnt="0"/>
      <dgm:spPr/>
    </dgm:pt>
    <dgm:pt modelId="{318008B3-0144-9747-B73B-2AAC0F03EA2B}" type="pres">
      <dgm:prSet presAssocID="{642675E6-37DF-4E0C-9D6B-5CE578512398}" presName="node" presStyleLbl="node1" presStyleIdx="3" presStyleCnt="12">
        <dgm:presLayoutVars>
          <dgm:bulletEnabled val="1"/>
        </dgm:presLayoutVars>
      </dgm:prSet>
      <dgm:spPr/>
    </dgm:pt>
    <dgm:pt modelId="{CE910B33-C424-1846-A1ED-B16CEAA24BD2}" type="pres">
      <dgm:prSet presAssocID="{B6817012-5FE6-4EAC-80DC-B2F2970C19F0}" presName="sibTrans" presStyleCnt="0"/>
      <dgm:spPr/>
    </dgm:pt>
    <dgm:pt modelId="{2D9FA556-CD63-F247-8BAF-7DE11DA1A319}" type="pres">
      <dgm:prSet presAssocID="{A879D401-95C2-4BDE-8A32-0158BEEEFBA0}" presName="node" presStyleLbl="node1" presStyleIdx="4" presStyleCnt="12">
        <dgm:presLayoutVars>
          <dgm:bulletEnabled val="1"/>
        </dgm:presLayoutVars>
      </dgm:prSet>
      <dgm:spPr/>
    </dgm:pt>
    <dgm:pt modelId="{F6C9A2F5-A052-2047-AD63-BF07E759B291}" type="pres">
      <dgm:prSet presAssocID="{6A56F885-7477-4C25-AA9A-56D568F3FECD}" presName="sibTrans" presStyleCnt="0"/>
      <dgm:spPr/>
    </dgm:pt>
    <dgm:pt modelId="{F5EF96DE-22EE-3E43-9A9E-0FBEB2D4B2B1}" type="pres">
      <dgm:prSet presAssocID="{04F183EF-6CAD-4786-89AA-1C18F86F695B}" presName="node" presStyleLbl="node1" presStyleIdx="5" presStyleCnt="12">
        <dgm:presLayoutVars>
          <dgm:bulletEnabled val="1"/>
        </dgm:presLayoutVars>
      </dgm:prSet>
      <dgm:spPr/>
    </dgm:pt>
    <dgm:pt modelId="{E6B82005-8190-774B-9CA2-DE2280CDAAA4}" type="pres">
      <dgm:prSet presAssocID="{5F0D284E-CB8F-4F4F-A0E4-DC8EBDCEF633}" presName="sibTrans" presStyleCnt="0"/>
      <dgm:spPr/>
    </dgm:pt>
    <dgm:pt modelId="{C5A930E7-1395-B547-B6C7-D2E632A44446}" type="pres">
      <dgm:prSet presAssocID="{37D3591B-1602-4D2A-964B-F3BE53BBEC95}" presName="node" presStyleLbl="node1" presStyleIdx="6" presStyleCnt="12">
        <dgm:presLayoutVars>
          <dgm:bulletEnabled val="1"/>
        </dgm:presLayoutVars>
      </dgm:prSet>
      <dgm:spPr/>
    </dgm:pt>
    <dgm:pt modelId="{9EEF2FB0-FE93-AD4D-AF7D-AAC8096F9D20}" type="pres">
      <dgm:prSet presAssocID="{26D89198-AFD8-4A49-8A2E-06550D794677}" presName="sibTrans" presStyleCnt="0"/>
      <dgm:spPr/>
    </dgm:pt>
    <dgm:pt modelId="{F2AA5F9B-6B5F-1B48-A9F5-8E6970890159}" type="pres">
      <dgm:prSet presAssocID="{62CEE9E5-7273-4DBE-9A5D-8801B9333E5C}" presName="node" presStyleLbl="node1" presStyleIdx="7" presStyleCnt="12">
        <dgm:presLayoutVars>
          <dgm:bulletEnabled val="1"/>
        </dgm:presLayoutVars>
      </dgm:prSet>
      <dgm:spPr/>
    </dgm:pt>
    <dgm:pt modelId="{D1013873-717E-194C-8A1B-CA9CBE39DFC4}" type="pres">
      <dgm:prSet presAssocID="{79CB3B91-E45F-4B79-B7F3-8F5E66A23127}" presName="sibTrans" presStyleCnt="0"/>
      <dgm:spPr/>
    </dgm:pt>
    <dgm:pt modelId="{13723DB1-50DF-E44D-A26F-54279DB27F39}" type="pres">
      <dgm:prSet presAssocID="{81E572BC-E66D-4D65-88F0-658F07FFC6CD}" presName="node" presStyleLbl="node1" presStyleIdx="8" presStyleCnt="12">
        <dgm:presLayoutVars>
          <dgm:bulletEnabled val="1"/>
        </dgm:presLayoutVars>
      </dgm:prSet>
      <dgm:spPr/>
    </dgm:pt>
    <dgm:pt modelId="{1DBF6E76-289A-FF47-A108-37A582677B3A}" type="pres">
      <dgm:prSet presAssocID="{26957C4D-2A7C-41CE-B9F8-351FF3D5E5C0}" presName="sibTrans" presStyleCnt="0"/>
      <dgm:spPr/>
    </dgm:pt>
    <dgm:pt modelId="{1DCF01B9-BAD6-9147-BE8D-478B89E3F104}" type="pres">
      <dgm:prSet presAssocID="{1704ED4B-26ED-44C6-847C-A8FBB285FA1F}" presName="node" presStyleLbl="node1" presStyleIdx="9" presStyleCnt="12">
        <dgm:presLayoutVars>
          <dgm:bulletEnabled val="1"/>
        </dgm:presLayoutVars>
      </dgm:prSet>
      <dgm:spPr/>
    </dgm:pt>
    <dgm:pt modelId="{276CDDE3-0C82-6442-9F0F-B7FF6CE77DD4}" type="pres">
      <dgm:prSet presAssocID="{6E1C39B2-F020-438D-B29A-E02D903D35DD}" presName="sibTrans" presStyleCnt="0"/>
      <dgm:spPr/>
    </dgm:pt>
    <dgm:pt modelId="{B5ED5639-6470-6340-BB98-F387A08AB3DD}" type="pres">
      <dgm:prSet presAssocID="{42F7EF94-574A-44C0-B38D-2FB2A766FF61}" presName="node" presStyleLbl="node1" presStyleIdx="10" presStyleCnt="12">
        <dgm:presLayoutVars>
          <dgm:bulletEnabled val="1"/>
        </dgm:presLayoutVars>
      </dgm:prSet>
      <dgm:spPr/>
    </dgm:pt>
    <dgm:pt modelId="{7DC1B82B-774C-9442-A2C3-69E404F6033D}" type="pres">
      <dgm:prSet presAssocID="{8CD5B65C-9890-4B0E-9EEB-FD6A1EBB9F1C}" presName="sibTrans" presStyleCnt="0"/>
      <dgm:spPr/>
    </dgm:pt>
    <dgm:pt modelId="{78D37AC8-F3FC-0F4E-9D1F-8BEC0CDBA705}" type="pres">
      <dgm:prSet presAssocID="{73329971-47C3-435A-8241-9B7B268390D0}" presName="node" presStyleLbl="node1" presStyleIdx="11" presStyleCnt="12">
        <dgm:presLayoutVars>
          <dgm:bulletEnabled val="1"/>
        </dgm:presLayoutVars>
      </dgm:prSet>
      <dgm:spPr/>
    </dgm:pt>
  </dgm:ptLst>
  <dgm:cxnLst>
    <dgm:cxn modelId="{927D1A06-3409-C84C-B0A6-FEC239EE15A6}" type="presOf" srcId="{EAC33381-22CC-409A-A81D-DDC21C484024}" destId="{288FC996-E018-1048-A4EC-D2524F152033}" srcOrd="0" destOrd="0" presId="urn:microsoft.com/office/officeart/2005/8/layout/default"/>
    <dgm:cxn modelId="{5FB24E12-2131-7E4E-8139-7F816DACA5FD}" type="presOf" srcId="{81E572BC-E66D-4D65-88F0-658F07FFC6CD}" destId="{13723DB1-50DF-E44D-A26F-54279DB27F39}" srcOrd="0" destOrd="0" presId="urn:microsoft.com/office/officeart/2005/8/layout/default"/>
    <dgm:cxn modelId="{7AC65B13-2445-46C9-95DB-62C531BBB7C2}" srcId="{CB88AB4A-0D98-4A9D-9C5F-9BA44F56F010}" destId="{A879D401-95C2-4BDE-8A32-0158BEEEFBA0}" srcOrd="4" destOrd="0" parTransId="{ED61B200-F680-4BE5-82B9-7370FB939F91}" sibTransId="{6A56F885-7477-4C25-AA9A-56D568F3FECD}"/>
    <dgm:cxn modelId="{AA8FD226-3762-9E45-8728-AC82D4AAAFFB}" type="presOf" srcId="{04F183EF-6CAD-4786-89AA-1C18F86F695B}" destId="{F5EF96DE-22EE-3E43-9A9E-0FBEB2D4B2B1}" srcOrd="0" destOrd="0" presId="urn:microsoft.com/office/officeart/2005/8/layout/default"/>
    <dgm:cxn modelId="{61F8ED33-278F-CC43-A138-CFD358606FBD}" type="presOf" srcId="{42F7EF94-574A-44C0-B38D-2FB2A766FF61}" destId="{B5ED5639-6470-6340-BB98-F387A08AB3DD}" srcOrd="0" destOrd="0" presId="urn:microsoft.com/office/officeart/2005/8/layout/default"/>
    <dgm:cxn modelId="{5FE33C36-B108-4836-9498-5F3F5927DBA2}" srcId="{CB88AB4A-0D98-4A9D-9C5F-9BA44F56F010}" destId="{642675E6-37DF-4E0C-9D6B-5CE578512398}" srcOrd="3" destOrd="0" parTransId="{E2C99F76-8B53-499F-B0D2-CD15DFDF18E5}" sibTransId="{B6817012-5FE6-4EAC-80DC-B2F2970C19F0}"/>
    <dgm:cxn modelId="{75C90047-D838-1643-A7DF-CF0095C98D86}" type="presOf" srcId="{CB88AB4A-0D98-4A9D-9C5F-9BA44F56F010}" destId="{407E78F2-F75F-9342-B002-86E5E8592D04}" srcOrd="0" destOrd="0" presId="urn:microsoft.com/office/officeart/2005/8/layout/default"/>
    <dgm:cxn modelId="{91052F4D-B38C-1C4F-B9F9-0618A1147941}" type="presOf" srcId="{37D3591B-1602-4D2A-964B-F3BE53BBEC95}" destId="{C5A930E7-1395-B547-B6C7-D2E632A44446}" srcOrd="0" destOrd="0" presId="urn:microsoft.com/office/officeart/2005/8/layout/default"/>
    <dgm:cxn modelId="{6893905C-9095-4CC1-8B53-AEA3AE9F174A}" srcId="{CB88AB4A-0D98-4A9D-9C5F-9BA44F56F010}" destId="{62CEE9E5-7273-4DBE-9A5D-8801B9333E5C}" srcOrd="7" destOrd="0" parTransId="{353C9F08-6071-4CEA-A160-5E1533BD646A}" sibTransId="{79CB3B91-E45F-4B79-B7F3-8F5E66A23127}"/>
    <dgm:cxn modelId="{73047268-A706-294A-AA6B-6E55FF10B1E4}" type="presOf" srcId="{A879D401-95C2-4BDE-8A32-0158BEEEFBA0}" destId="{2D9FA556-CD63-F247-8BAF-7DE11DA1A319}" srcOrd="0" destOrd="0" presId="urn:microsoft.com/office/officeart/2005/8/layout/default"/>
    <dgm:cxn modelId="{B3CE1A6C-22FF-41EF-AAF2-AF18DC45BA9F}" srcId="{CB88AB4A-0D98-4A9D-9C5F-9BA44F56F010}" destId="{73329971-47C3-435A-8241-9B7B268390D0}" srcOrd="11" destOrd="0" parTransId="{07168849-0DBE-4FAE-A2AA-6A02B12D5929}" sibTransId="{32BCF9EE-16F6-40C2-9097-FF80B1DF33A6}"/>
    <dgm:cxn modelId="{AD487D6D-DA91-E645-B419-916681237BAE}" type="presOf" srcId="{642675E6-37DF-4E0C-9D6B-5CE578512398}" destId="{318008B3-0144-9747-B73B-2AAC0F03EA2B}" srcOrd="0" destOrd="0" presId="urn:microsoft.com/office/officeart/2005/8/layout/default"/>
    <dgm:cxn modelId="{6A5A718E-A57F-42EB-B91A-C3268824D40D}" srcId="{CB88AB4A-0D98-4A9D-9C5F-9BA44F56F010}" destId="{5247F3E9-97DA-43A3-8A6C-FC747413BFCA}" srcOrd="2" destOrd="0" parTransId="{082C9A06-954B-4699-8D3A-9D5B6B359D6E}" sibTransId="{03AA0EC8-9C2B-48E5-B1B4-FA902AFC62B0}"/>
    <dgm:cxn modelId="{335A5B9A-3A5A-403E-BCAC-DC12ED6FE347}" srcId="{CB88AB4A-0D98-4A9D-9C5F-9BA44F56F010}" destId="{04F183EF-6CAD-4786-89AA-1C18F86F695B}" srcOrd="5" destOrd="0" parTransId="{C8F197B1-4C84-4754-8B01-E8BED63D7249}" sibTransId="{5F0D284E-CB8F-4F4F-A0E4-DC8EBDCEF633}"/>
    <dgm:cxn modelId="{42D359B3-EDAD-4696-A0C2-2956BBF7E740}" srcId="{CB88AB4A-0D98-4A9D-9C5F-9BA44F56F010}" destId="{37D3591B-1602-4D2A-964B-F3BE53BBEC95}" srcOrd="6" destOrd="0" parTransId="{94FDDFE1-5C49-42B4-B397-A171A3E8C8B2}" sibTransId="{26D89198-AFD8-4A49-8A2E-06550D794677}"/>
    <dgm:cxn modelId="{668FF5B7-450B-41CC-B2B1-7BE06E042238}" srcId="{CB88AB4A-0D98-4A9D-9C5F-9BA44F56F010}" destId="{81E572BC-E66D-4D65-88F0-658F07FFC6CD}" srcOrd="8" destOrd="0" parTransId="{2E221FC5-4949-4025-836B-8EE41A257EA6}" sibTransId="{26957C4D-2A7C-41CE-B9F8-351FF3D5E5C0}"/>
    <dgm:cxn modelId="{9E6502B8-1BC5-8849-A197-8505B14B0FCA}" type="presOf" srcId="{73329971-47C3-435A-8241-9B7B268390D0}" destId="{78D37AC8-F3FC-0F4E-9D1F-8BEC0CDBA705}" srcOrd="0" destOrd="0" presId="urn:microsoft.com/office/officeart/2005/8/layout/default"/>
    <dgm:cxn modelId="{A9A138B8-BCD1-4D97-8C4A-3FB8D3BC46F9}" srcId="{CB88AB4A-0D98-4A9D-9C5F-9BA44F56F010}" destId="{5E01B20F-5FA2-4123-A0FD-7A67CAE91078}" srcOrd="1" destOrd="0" parTransId="{00CFF3AA-F5BD-4F59-BFBE-E90600AF4EE6}" sibTransId="{CFCF90CE-9258-427A-BADF-644298274EBA}"/>
    <dgm:cxn modelId="{C2CD6AC3-2ED6-4138-A540-177E96C6364E}" srcId="{CB88AB4A-0D98-4A9D-9C5F-9BA44F56F010}" destId="{1704ED4B-26ED-44C6-847C-A8FBB285FA1F}" srcOrd="9" destOrd="0" parTransId="{D55FCDE1-F45D-4993-8C3F-B7540EEB9873}" sibTransId="{6E1C39B2-F020-438D-B29A-E02D903D35DD}"/>
    <dgm:cxn modelId="{F6B5F6C6-C40C-0845-999D-2CEBAD1046F2}" type="presOf" srcId="{1704ED4B-26ED-44C6-847C-A8FBB285FA1F}" destId="{1DCF01B9-BAD6-9147-BE8D-478B89E3F104}" srcOrd="0" destOrd="0" presId="urn:microsoft.com/office/officeart/2005/8/layout/default"/>
    <dgm:cxn modelId="{F6370EC8-5683-8042-B3CA-6DCAAE37816B}" type="presOf" srcId="{5E01B20F-5FA2-4123-A0FD-7A67CAE91078}" destId="{AF66406C-AF0D-2C4B-8D2C-4DDD104E8193}" srcOrd="0" destOrd="0" presId="urn:microsoft.com/office/officeart/2005/8/layout/default"/>
    <dgm:cxn modelId="{3A9272DB-D890-F646-BD2E-1726F9A1029A}" type="presOf" srcId="{62CEE9E5-7273-4DBE-9A5D-8801B9333E5C}" destId="{F2AA5F9B-6B5F-1B48-A9F5-8E6970890159}" srcOrd="0" destOrd="0" presId="urn:microsoft.com/office/officeart/2005/8/layout/default"/>
    <dgm:cxn modelId="{A388E5E5-6EF5-4086-BA06-134A703BAEB2}" srcId="{CB88AB4A-0D98-4A9D-9C5F-9BA44F56F010}" destId="{42F7EF94-574A-44C0-B38D-2FB2A766FF61}" srcOrd="10" destOrd="0" parTransId="{F6973342-0189-4A16-B63A-36A5FE3D1558}" sibTransId="{8CD5B65C-9890-4B0E-9EEB-FD6A1EBB9F1C}"/>
    <dgm:cxn modelId="{B772C3E6-A0FA-4A0A-A8E0-FE0E65DF5CEC}" srcId="{CB88AB4A-0D98-4A9D-9C5F-9BA44F56F010}" destId="{EAC33381-22CC-409A-A81D-DDC21C484024}" srcOrd="0" destOrd="0" parTransId="{D7035A16-5D9D-47AA-B318-5D39EB773C7B}" sibTransId="{B237BBFB-66CA-46AD-9079-DE2AE7D02116}"/>
    <dgm:cxn modelId="{DD26E3E7-871B-F043-B0C3-337E3D0695E0}" type="presOf" srcId="{5247F3E9-97DA-43A3-8A6C-FC747413BFCA}" destId="{EBDC7FC0-61CE-834A-A2E2-09CBE3B29F47}" srcOrd="0" destOrd="0" presId="urn:microsoft.com/office/officeart/2005/8/layout/default"/>
    <dgm:cxn modelId="{FE54F1CB-12AE-C94C-BA04-A63CC0D2FAAB}" type="presParOf" srcId="{407E78F2-F75F-9342-B002-86E5E8592D04}" destId="{288FC996-E018-1048-A4EC-D2524F152033}" srcOrd="0" destOrd="0" presId="urn:microsoft.com/office/officeart/2005/8/layout/default"/>
    <dgm:cxn modelId="{F3BBD718-9F5D-B440-8115-D4FAF716A9E3}" type="presParOf" srcId="{407E78F2-F75F-9342-B002-86E5E8592D04}" destId="{CEFF6873-99E6-244E-91D8-217B5C8B4B3A}" srcOrd="1" destOrd="0" presId="urn:microsoft.com/office/officeart/2005/8/layout/default"/>
    <dgm:cxn modelId="{A07B468C-1E9D-6E49-8F6A-D4BF293A2D30}" type="presParOf" srcId="{407E78F2-F75F-9342-B002-86E5E8592D04}" destId="{AF66406C-AF0D-2C4B-8D2C-4DDD104E8193}" srcOrd="2" destOrd="0" presId="urn:microsoft.com/office/officeart/2005/8/layout/default"/>
    <dgm:cxn modelId="{8EE455FA-7438-8046-B71C-7D454778ED5F}" type="presParOf" srcId="{407E78F2-F75F-9342-B002-86E5E8592D04}" destId="{42BFF72C-AEB8-F444-B10F-5A9F55503980}" srcOrd="3" destOrd="0" presId="urn:microsoft.com/office/officeart/2005/8/layout/default"/>
    <dgm:cxn modelId="{4572D8EF-B8B7-1447-B10B-0BB8F9AF1FB9}" type="presParOf" srcId="{407E78F2-F75F-9342-B002-86E5E8592D04}" destId="{EBDC7FC0-61CE-834A-A2E2-09CBE3B29F47}" srcOrd="4" destOrd="0" presId="urn:microsoft.com/office/officeart/2005/8/layout/default"/>
    <dgm:cxn modelId="{5FE5B094-06E5-8E45-BCDD-59443862662A}" type="presParOf" srcId="{407E78F2-F75F-9342-B002-86E5E8592D04}" destId="{2A113A47-1054-2B4F-AA65-AFC372710788}" srcOrd="5" destOrd="0" presId="urn:microsoft.com/office/officeart/2005/8/layout/default"/>
    <dgm:cxn modelId="{64A10EF6-C9E1-074B-AC71-53BD5F2E56EC}" type="presParOf" srcId="{407E78F2-F75F-9342-B002-86E5E8592D04}" destId="{318008B3-0144-9747-B73B-2AAC0F03EA2B}" srcOrd="6" destOrd="0" presId="urn:microsoft.com/office/officeart/2005/8/layout/default"/>
    <dgm:cxn modelId="{FB4BCACD-DB83-FF4E-8FF0-F1B9A14D8268}" type="presParOf" srcId="{407E78F2-F75F-9342-B002-86E5E8592D04}" destId="{CE910B33-C424-1846-A1ED-B16CEAA24BD2}" srcOrd="7" destOrd="0" presId="urn:microsoft.com/office/officeart/2005/8/layout/default"/>
    <dgm:cxn modelId="{7005B333-67C9-6149-BC27-D9FE128B755A}" type="presParOf" srcId="{407E78F2-F75F-9342-B002-86E5E8592D04}" destId="{2D9FA556-CD63-F247-8BAF-7DE11DA1A319}" srcOrd="8" destOrd="0" presId="urn:microsoft.com/office/officeart/2005/8/layout/default"/>
    <dgm:cxn modelId="{C128A26A-72EB-774C-8FD4-EF1262FC31BD}" type="presParOf" srcId="{407E78F2-F75F-9342-B002-86E5E8592D04}" destId="{F6C9A2F5-A052-2047-AD63-BF07E759B291}" srcOrd="9" destOrd="0" presId="urn:microsoft.com/office/officeart/2005/8/layout/default"/>
    <dgm:cxn modelId="{88B35C12-ABDB-AA4C-BD14-F16757FAFFA0}" type="presParOf" srcId="{407E78F2-F75F-9342-B002-86E5E8592D04}" destId="{F5EF96DE-22EE-3E43-9A9E-0FBEB2D4B2B1}" srcOrd="10" destOrd="0" presId="urn:microsoft.com/office/officeart/2005/8/layout/default"/>
    <dgm:cxn modelId="{96ED8B9C-62F3-F141-A5D6-10B7041116CA}" type="presParOf" srcId="{407E78F2-F75F-9342-B002-86E5E8592D04}" destId="{E6B82005-8190-774B-9CA2-DE2280CDAAA4}" srcOrd="11" destOrd="0" presId="urn:microsoft.com/office/officeart/2005/8/layout/default"/>
    <dgm:cxn modelId="{C4DB497C-97CB-C545-A7EF-B97EF9E375DB}" type="presParOf" srcId="{407E78F2-F75F-9342-B002-86E5E8592D04}" destId="{C5A930E7-1395-B547-B6C7-D2E632A44446}" srcOrd="12" destOrd="0" presId="urn:microsoft.com/office/officeart/2005/8/layout/default"/>
    <dgm:cxn modelId="{ABA9A28A-A339-1847-9070-871B4701BEB9}" type="presParOf" srcId="{407E78F2-F75F-9342-B002-86E5E8592D04}" destId="{9EEF2FB0-FE93-AD4D-AF7D-AAC8096F9D20}" srcOrd="13" destOrd="0" presId="urn:microsoft.com/office/officeart/2005/8/layout/default"/>
    <dgm:cxn modelId="{88458498-085B-6D42-B048-E836F0AF9B16}" type="presParOf" srcId="{407E78F2-F75F-9342-B002-86E5E8592D04}" destId="{F2AA5F9B-6B5F-1B48-A9F5-8E6970890159}" srcOrd="14" destOrd="0" presId="urn:microsoft.com/office/officeart/2005/8/layout/default"/>
    <dgm:cxn modelId="{C3CB409F-9EB0-F849-97C1-AAF7B06400E1}" type="presParOf" srcId="{407E78F2-F75F-9342-B002-86E5E8592D04}" destId="{D1013873-717E-194C-8A1B-CA9CBE39DFC4}" srcOrd="15" destOrd="0" presId="urn:microsoft.com/office/officeart/2005/8/layout/default"/>
    <dgm:cxn modelId="{9B40809F-5E7C-E146-9436-DFD0FC0E236C}" type="presParOf" srcId="{407E78F2-F75F-9342-B002-86E5E8592D04}" destId="{13723DB1-50DF-E44D-A26F-54279DB27F39}" srcOrd="16" destOrd="0" presId="urn:microsoft.com/office/officeart/2005/8/layout/default"/>
    <dgm:cxn modelId="{4491204B-7718-5544-8F20-14CFF90F33AC}" type="presParOf" srcId="{407E78F2-F75F-9342-B002-86E5E8592D04}" destId="{1DBF6E76-289A-FF47-A108-37A582677B3A}" srcOrd="17" destOrd="0" presId="urn:microsoft.com/office/officeart/2005/8/layout/default"/>
    <dgm:cxn modelId="{DFDBB51C-0CF8-794B-964E-B8EE8E4BC571}" type="presParOf" srcId="{407E78F2-F75F-9342-B002-86E5E8592D04}" destId="{1DCF01B9-BAD6-9147-BE8D-478B89E3F104}" srcOrd="18" destOrd="0" presId="urn:microsoft.com/office/officeart/2005/8/layout/default"/>
    <dgm:cxn modelId="{C1C87995-1CCE-C943-A1FE-2544E4977131}" type="presParOf" srcId="{407E78F2-F75F-9342-B002-86E5E8592D04}" destId="{276CDDE3-0C82-6442-9F0F-B7FF6CE77DD4}" srcOrd="19" destOrd="0" presId="urn:microsoft.com/office/officeart/2005/8/layout/default"/>
    <dgm:cxn modelId="{8F1AA2C9-519D-B64F-958E-45288DC528CD}" type="presParOf" srcId="{407E78F2-F75F-9342-B002-86E5E8592D04}" destId="{B5ED5639-6470-6340-BB98-F387A08AB3DD}" srcOrd="20" destOrd="0" presId="urn:microsoft.com/office/officeart/2005/8/layout/default"/>
    <dgm:cxn modelId="{7B0094E2-40BC-5E43-8621-36EDC28961BD}" type="presParOf" srcId="{407E78F2-F75F-9342-B002-86E5E8592D04}" destId="{7DC1B82B-774C-9442-A2C3-69E404F6033D}" srcOrd="21" destOrd="0" presId="urn:microsoft.com/office/officeart/2005/8/layout/default"/>
    <dgm:cxn modelId="{74E76A19-2AE0-A74B-AEB1-1B75497105FA}" type="presParOf" srcId="{407E78F2-F75F-9342-B002-86E5E8592D04}" destId="{78D37AC8-F3FC-0F4E-9D1F-8BEC0CDBA705}" srcOrd="2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8FC996-E018-1048-A4EC-D2524F152033}">
      <dsp:nvSpPr>
        <dsp:cNvPr id="0" name=""/>
        <dsp:cNvSpPr/>
      </dsp:nvSpPr>
      <dsp:spPr>
        <a:xfrm>
          <a:off x="220301" y="24"/>
          <a:ext cx="2428900" cy="14573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/>
            <a:t>Ανάδειξη ΗΠΑ &amp; ΕΣΣΔ ως «υπερδυνάμεων»</a:t>
          </a:r>
          <a:endParaRPr lang="en-US" sz="1400" kern="1200"/>
        </a:p>
      </dsp:txBody>
      <dsp:txXfrm>
        <a:off x="220301" y="24"/>
        <a:ext cx="2428900" cy="1457340"/>
      </dsp:txXfrm>
    </dsp:sp>
    <dsp:sp modelId="{AF66406C-AF0D-2C4B-8D2C-4DDD104E8193}">
      <dsp:nvSpPr>
        <dsp:cNvPr id="0" name=""/>
        <dsp:cNvSpPr/>
      </dsp:nvSpPr>
      <dsp:spPr>
        <a:xfrm>
          <a:off x="2892092" y="24"/>
          <a:ext cx="2428900" cy="14573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/>
            <a:t>Εντάσεις ανάμεσα στην κυριαρχούμενη από την ΕΣΣΔ Ανατολή και τη Δύση, όπου η κυριαρχία των ΗΠΑ γινόταν πιο έκδηλη</a:t>
          </a:r>
          <a:endParaRPr lang="en-US" sz="1400" kern="1200"/>
        </a:p>
      </dsp:txBody>
      <dsp:txXfrm>
        <a:off x="2892092" y="24"/>
        <a:ext cx="2428900" cy="1457340"/>
      </dsp:txXfrm>
    </dsp:sp>
    <dsp:sp modelId="{EBDC7FC0-61CE-834A-A2E2-09CBE3B29F47}">
      <dsp:nvSpPr>
        <dsp:cNvPr id="0" name=""/>
        <dsp:cNvSpPr/>
      </dsp:nvSpPr>
      <dsp:spPr>
        <a:xfrm>
          <a:off x="5563884" y="24"/>
          <a:ext cx="2428900" cy="14573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/>
            <a:t>Περίοδος διπολισμού: διαίρεση Ευρώπης μετά την ήττα της Γερμανίας, «σιδηρούν παραπέτασμα» (</a:t>
          </a:r>
          <a:r>
            <a:rPr lang="en-US" sz="1400" kern="1200"/>
            <a:t>Winston Churchill) </a:t>
          </a:r>
          <a:r>
            <a:rPr lang="el-GR" sz="1400" kern="1200"/>
            <a:t>ανάμεσα σε Ανατολή και Δύση</a:t>
          </a:r>
          <a:endParaRPr lang="en-US" sz="1400" kern="1200"/>
        </a:p>
      </dsp:txBody>
      <dsp:txXfrm>
        <a:off x="5563884" y="24"/>
        <a:ext cx="2428900" cy="1457340"/>
      </dsp:txXfrm>
    </dsp:sp>
    <dsp:sp modelId="{318008B3-0144-9747-B73B-2AAC0F03EA2B}">
      <dsp:nvSpPr>
        <dsp:cNvPr id="0" name=""/>
        <dsp:cNvSpPr/>
      </dsp:nvSpPr>
      <dsp:spPr>
        <a:xfrm>
          <a:off x="8235675" y="24"/>
          <a:ext cx="2428900" cy="14573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/>
            <a:t>Δόγμα </a:t>
          </a:r>
          <a:r>
            <a:rPr lang="en-US" sz="1400" kern="1200"/>
            <a:t>Truman</a:t>
          </a:r>
          <a:r>
            <a:rPr lang="el-GR" sz="1400" kern="1200"/>
            <a:t> (1947) και σχέδιο </a:t>
          </a:r>
          <a:r>
            <a:rPr lang="en-US" sz="1400" kern="1200"/>
            <a:t>Marshall</a:t>
          </a:r>
        </a:p>
      </dsp:txBody>
      <dsp:txXfrm>
        <a:off x="8235675" y="24"/>
        <a:ext cx="2428900" cy="1457340"/>
      </dsp:txXfrm>
    </dsp:sp>
    <dsp:sp modelId="{2D9FA556-CD63-F247-8BAF-7DE11DA1A319}">
      <dsp:nvSpPr>
        <dsp:cNvPr id="0" name=""/>
        <dsp:cNvSpPr/>
      </dsp:nvSpPr>
      <dsp:spPr>
        <a:xfrm>
          <a:off x="220301" y="1700254"/>
          <a:ext cx="2428900" cy="14573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/>
            <a:t>Σχηματισμός «δύο Γερμανιών»  (1949), δημιουργία του ΝΑΤΟ και του Συμφώνου της Βαρσοβίας (1955)</a:t>
          </a:r>
          <a:endParaRPr lang="en-US" sz="1400" kern="1200"/>
        </a:p>
      </dsp:txBody>
      <dsp:txXfrm>
        <a:off x="220301" y="1700254"/>
        <a:ext cx="2428900" cy="1457340"/>
      </dsp:txXfrm>
    </dsp:sp>
    <dsp:sp modelId="{F5EF96DE-22EE-3E43-9A9E-0FBEB2D4B2B1}">
      <dsp:nvSpPr>
        <dsp:cNvPr id="0" name=""/>
        <dsp:cNvSpPr/>
      </dsp:nvSpPr>
      <dsp:spPr>
        <a:xfrm>
          <a:off x="2892092" y="1700254"/>
          <a:ext cx="2428900" cy="14573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/>
            <a:t>Πόλεμος της Κορέας (1950-53) και παγκόσμια εξάπλωση του Ψυχρού Πολέμου</a:t>
          </a:r>
          <a:endParaRPr lang="en-US" sz="1400" kern="1200"/>
        </a:p>
      </dsp:txBody>
      <dsp:txXfrm>
        <a:off x="2892092" y="1700254"/>
        <a:ext cx="2428900" cy="1457340"/>
      </dsp:txXfrm>
    </dsp:sp>
    <dsp:sp modelId="{C5A930E7-1395-B547-B6C7-D2E632A44446}">
      <dsp:nvSpPr>
        <dsp:cNvPr id="0" name=""/>
        <dsp:cNvSpPr/>
      </dsp:nvSpPr>
      <dsp:spPr>
        <a:xfrm>
          <a:off x="5563884" y="1700254"/>
          <a:ext cx="2428900" cy="14573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/>
            <a:t>Κρίση πυραύλων Κούβας (1962): έγινε πιθανή μια εμπόλεμη σύγκρουση</a:t>
          </a:r>
          <a:endParaRPr lang="en-US" sz="1400" kern="1200"/>
        </a:p>
      </dsp:txBody>
      <dsp:txXfrm>
        <a:off x="5563884" y="1700254"/>
        <a:ext cx="2428900" cy="1457340"/>
      </dsp:txXfrm>
    </dsp:sp>
    <dsp:sp modelId="{F2AA5F9B-6B5F-1B48-A9F5-8E6970890159}">
      <dsp:nvSpPr>
        <dsp:cNvPr id="0" name=""/>
        <dsp:cNvSpPr/>
      </dsp:nvSpPr>
      <dsp:spPr>
        <a:xfrm>
          <a:off x="8235675" y="1700254"/>
          <a:ext cx="2428900" cy="14573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/>
            <a:t>Αναδυόμενη πολυπολικότητα (1963-1971)</a:t>
          </a:r>
          <a:endParaRPr lang="en-US" sz="1400" kern="1200"/>
        </a:p>
      </dsp:txBody>
      <dsp:txXfrm>
        <a:off x="8235675" y="1700254"/>
        <a:ext cx="2428900" cy="1457340"/>
      </dsp:txXfrm>
    </dsp:sp>
    <dsp:sp modelId="{13723DB1-50DF-E44D-A26F-54279DB27F39}">
      <dsp:nvSpPr>
        <dsp:cNvPr id="0" name=""/>
        <dsp:cNvSpPr/>
      </dsp:nvSpPr>
      <dsp:spPr>
        <a:xfrm>
          <a:off x="220301" y="3400485"/>
          <a:ext cx="2428900" cy="14573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/>
            <a:t>Περίοδος Ύφεσης (1972-1980)</a:t>
          </a:r>
          <a:endParaRPr lang="en-US" sz="1400" kern="1200"/>
        </a:p>
      </dsp:txBody>
      <dsp:txXfrm>
        <a:off x="220301" y="3400485"/>
        <a:ext cx="2428900" cy="1457340"/>
      </dsp:txXfrm>
    </dsp:sp>
    <dsp:sp modelId="{1DCF01B9-BAD6-9147-BE8D-478B89E3F104}">
      <dsp:nvSpPr>
        <dsp:cNvPr id="0" name=""/>
        <dsp:cNvSpPr/>
      </dsp:nvSpPr>
      <dsp:spPr>
        <a:xfrm>
          <a:off x="2892092" y="3400485"/>
          <a:ext cx="2428900" cy="14573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/>
            <a:t>Κατάρρευση κομμουνιστικών καθεστώτων (1989-1991)</a:t>
          </a:r>
          <a:endParaRPr lang="en-US" sz="1400" kern="1200"/>
        </a:p>
      </dsp:txBody>
      <dsp:txXfrm>
        <a:off x="2892092" y="3400485"/>
        <a:ext cx="2428900" cy="1457340"/>
      </dsp:txXfrm>
    </dsp:sp>
    <dsp:sp modelId="{B5ED5639-6470-6340-BB98-F387A08AB3DD}">
      <dsp:nvSpPr>
        <dsp:cNvPr id="0" name=""/>
        <dsp:cNvSpPr/>
      </dsp:nvSpPr>
      <dsp:spPr>
        <a:xfrm>
          <a:off x="5563884" y="3400485"/>
          <a:ext cx="2428900" cy="14573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/>
            <a:t>Ανακοίνωση τέλους Ψυχρού Πολέμου (1990)</a:t>
          </a:r>
          <a:endParaRPr lang="en-US" sz="1400" kern="1200"/>
        </a:p>
      </dsp:txBody>
      <dsp:txXfrm>
        <a:off x="5563884" y="3400485"/>
        <a:ext cx="2428900" cy="1457340"/>
      </dsp:txXfrm>
    </dsp:sp>
    <dsp:sp modelId="{78D37AC8-F3FC-0F4E-9D1F-8BEC0CDBA705}">
      <dsp:nvSpPr>
        <dsp:cNvPr id="0" name=""/>
        <dsp:cNvSpPr/>
      </dsp:nvSpPr>
      <dsp:spPr>
        <a:xfrm>
          <a:off x="8235675" y="3400485"/>
          <a:ext cx="2428900" cy="14573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/>
            <a:t>Διάλυση Σοβιετικής Ένωσης (1991)</a:t>
          </a:r>
          <a:endParaRPr lang="en-US" sz="1400" kern="1200"/>
        </a:p>
      </dsp:txBody>
      <dsp:txXfrm>
        <a:off x="8235675" y="3400485"/>
        <a:ext cx="2428900" cy="14573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C6852F-E479-534E-8A36-87276E70EF1D}" type="datetimeFigureOut">
              <a:rPr lang="en-GR" smtClean="0"/>
              <a:t>7/10/25</a:t>
            </a:fld>
            <a:endParaRPr lang="en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5BB786-4AC0-2048-A1EC-BE6AA464677E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573875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C29FA5-7879-CB4D-ADE9-47B1E3FD16F3}" type="slidenum">
              <a:rPr lang="en-GR" smtClean="0"/>
              <a:t>1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581501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8CFAC-CE67-4F80-C601-2DD3CF8416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483DD0-BC71-4734-021D-0C10B9318E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BAA463-FDBF-D372-DB3F-D77AA6976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BC54E-1465-054E-8FF5-EA0854330DA4}" type="datetimeFigureOut">
              <a:rPr lang="en-GR" smtClean="0"/>
              <a:t>7/10/25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0A8318-351C-6542-9781-7DAD7D3F4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77FF17-917A-D487-1881-AD142E84A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EBEDE-A3FA-4448-8E52-455ADEE59D6C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796826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81F4D-5E5E-EFFB-C5B0-13CE34D24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FC6D05-C901-2525-AAAE-1F8B7046F1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BCA78A-64B5-72BE-5DB2-F3737CFA5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BC54E-1465-054E-8FF5-EA0854330DA4}" type="datetimeFigureOut">
              <a:rPr lang="en-GR" smtClean="0"/>
              <a:t>7/10/25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FDA877-A57B-F3CC-5C6A-8A5301ABA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80AC28-C61B-4C58-B41B-A954D6479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EBEDE-A3FA-4448-8E52-455ADEE59D6C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070378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00DD93-7BA1-483C-9AAE-B282FC486B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78D7A9-A1B6-3493-95A6-FA7E6CFDC6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0BAB15-1ED3-4285-F2F0-228E7F6D3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BC54E-1465-054E-8FF5-EA0854330DA4}" type="datetimeFigureOut">
              <a:rPr lang="en-GR" smtClean="0"/>
              <a:t>7/10/25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BCA40F-1619-035E-354D-5EAC06AA7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9DB875-F448-6AB7-28DA-3E10CFAA1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EBEDE-A3FA-4448-8E52-455ADEE59D6C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8270960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685800" tIns="34275" rIns="685800" bIns="3427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Autofit/>
          </a:bodyPr>
          <a:lstStyle>
            <a:lvl1pPr marL="457189" lvl="0" indent="-336542" rtl="0">
              <a:spcBef>
                <a:spcPts val="1100"/>
              </a:spcBef>
              <a:spcAft>
                <a:spcPts val="0"/>
              </a:spcAft>
              <a:buSzPts val="1700"/>
              <a:buChar char="▪"/>
              <a:defRPr/>
            </a:lvl1pPr>
            <a:lvl2pPr marL="914378" lvl="1" indent="-323842" rtl="0">
              <a:spcBef>
                <a:spcPts val="200"/>
              </a:spcBef>
              <a:spcAft>
                <a:spcPts val="0"/>
              </a:spcAft>
              <a:buSzPts val="1500"/>
              <a:buChar char="▪"/>
              <a:defRPr/>
            </a:lvl2pPr>
            <a:lvl3pPr marL="1371566" lvl="2" indent="-317492" rtl="0">
              <a:spcBef>
                <a:spcPts val="200"/>
              </a:spcBef>
              <a:spcAft>
                <a:spcPts val="0"/>
              </a:spcAft>
              <a:buSzPts val="1400"/>
              <a:buChar char="▪"/>
              <a:defRPr/>
            </a:lvl3pPr>
            <a:lvl4pPr marL="1828754" lvl="3" indent="-304793" rtl="0">
              <a:spcBef>
                <a:spcPts val="0"/>
              </a:spcBef>
              <a:spcAft>
                <a:spcPts val="0"/>
              </a:spcAft>
              <a:buSzPts val="1200"/>
              <a:buChar char="▪"/>
              <a:defRPr/>
            </a:lvl4pPr>
            <a:lvl5pPr marL="2285943" lvl="4" indent="-304793" rtl="0">
              <a:spcBef>
                <a:spcPts val="0"/>
              </a:spcBef>
              <a:spcAft>
                <a:spcPts val="0"/>
              </a:spcAft>
              <a:buSzPts val="1200"/>
              <a:buChar char="▪"/>
              <a:defRPr/>
            </a:lvl5pPr>
            <a:lvl6pPr marL="2743132" lvl="5" indent="-304793" rtl="0">
              <a:spcBef>
                <a:spcPts val="0"/>
              </a:spcBef>
              <a:spcAft>
                <a:spcPts val="0"/>
              </a:spcAft>
              <a:buSzPts val="1200"/>
              <a:buChar char="▪"/>
              <a:defRPr/>
            </a:lvl6pPr>
            <a:lvl7pPr marL="3200320" lvl="6" indent="-304793" rtl="0">
              <a:spcBef>
                <a:spcPts val="0"/>
              </a:spcBef>
              <a:spcAft>
                <a:spcPts val="0"/>
              </a:spcAft>
              <a:buSzPts val="1200"/>
              <a:buChar char="▪"/>
              <a:defRPr/>
            </a:lvl7pPr>
            <a:lvl8pPr marL="3657509" lvl="7" indent="-304793" rtl="0">
              <a:spcBef>
                <a:spcPts val="0"/>
              </a:spcBef>
              <a:spcAft>
                <a:spcPts val="0"/>
              </a:spcAft>
              <a:buSzPts val="1200"/>
              <a:buChar char="▪"/>
              <a:defRPr/>
            </a:lvl8pPr>
            <a:lvl9pPr marL="4114697" lvl="8" indent="-304793" rtl="0">
              <a:spcBef>
                <a:spcPts val="0"/>
              </a:spcBef>
              <a:spcAft>
                <a:spcPts val="0"/>
              </a:spcAft>
              <a:buSzPts val="1200"/>
              <a:buChar char="▪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329891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B7858-CF2F-5854-9F6C-F6C948FF3A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B9A594-3D97-E31C-E510-268D5196BC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38CCF9-6C4B-439A-E7E2-73B3D9DCD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425E7-4F47-B94B-9AB3-72DB891E7662}" type="datetimeFigureOut">
              <a:rPr lang="en-GR" smtClean="0"/>
              <a:t>7/10/25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9F2795-EFF3-8BCB-A5BB-F4B3AB92D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17DF65-36F5-3BF9-50D5-A4DF13E4B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D1FCA-7F21-8149-9BCA-29B57E29056A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360850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ED7C7-C806-662C-4954-B4A23A796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9D96F-974B-1412-FAEC-AA8E5C837D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95CE0C-FE27-FACA-BE57-0D198ED00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425E7-4F47-B94B-9AB3-72DB891E7662}" type="datetimeFigureOut">
              <a:rPr lang="en-GR" smtClean="0"/>
              <a:t>7/10/25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6D542A-34A8-599F-0A75-5EA0E3E34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FAEEB-33BC-ABCB-C2CC-F29272170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D1FCA-7F21-8149-9BCA-29B57E29056A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998093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A7D91-CFF2-9013-5017-5C7C235AD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7BE705-00EC-FD12-BAF7-4AAD6575B9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0B69BF-B9C6-D0F6-1DEC-5A19AC75C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425E7-4F47-B94B-9AB3-72DB891E7662}" type="datetimeFigureOut">
              <a:rPr lang="en-GR" smtClean="0"/>
              <a:t>7/10/25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92816C-5FF0-40B8-86BD-E40FFD806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C9054C-B4EA-FB8C-85BD-DD51FF071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D1FCA-7F21-8149-9BCA-29B57E29056A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8926903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89A94-4218-19A8-AC8F-82CF43C19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20085-A11B-50FD-8B18-CF99FA1D3D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EF0FB9-75D6-B4E1-04B4-38A5AE5374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358FD3-CD3C-33BF-8EB7-2FB742318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425E7-4F47-B94B-9AB3-72DB891E7662}" type="datetimeFigureOut">
              <a:rPr lang="en-GR" smtClean="0"/>
              <a:t>7/10/25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9C698C-1102-9043-0E55-47A6E193F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62FE66-315E-F7F9-836A-722DEFCD9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D1FCA-7F21-8149-9BCA-29B57E29056A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2113662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7824B-9AB9-7776-B20A-960F36826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65633A-EB21-352A-6CBC-6D603C4F0E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D17135-7BED-462B-1D59-24BA069E3F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0D9EBC-1175-6E86-9986-DD1052E31D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60BB5B-518C-FA5E-4FD1-A95BFFCC48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329A09-A78C-B439-2502-419750E8D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425E7-4F47-B94B-9AB3-72DB891E7662}" type="datetimeFigureOut">
              <a:rPr lang="en-GR" smtClean="0"/>
              <a:t>7/10/25</a:t>
            </a:fld>
            <a:endParaRPr lang="en-G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A0C068-3C11-3F3D-5866-27915E8BF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E66F36-52E8-DDD3-B6CB-3D3CA8CCB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D1FCA-7F21-8149-9BCA-29B57E29056A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8694513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538AA-B1B0-9E57-7AF8-88CEA0CC2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D93CF2-7A76-1E0C-FA10-59AE4C761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425E7-4F47-B94B-9AB3-72DB891E7662}" type="datetimeFigureOut">
              <a:rPr lang="en-GR" smtClean="0"/>
              <a:t>7/10/25</a:t>
            </a:fld>
            <a:endParaRPr lang="en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6B2D7A-34F9-62A1-63ED-08FA69838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0F1EC9-8841-62C9-74E8-399EBBF75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D1FCA-7F21-8149-9BCA-29B57E29056A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1671069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E8410F-2233-FB5D-F3D4-A2AAA4FF8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425E7-4F47-B94B-9AB3-72DB891E7662}" type="datetimeFigureOut">
              <a:rPr lang="en-GR" smtClean="0"/>
              <a:t>7/10/25</a:t>
            </a:fld>
            <a:endParaRPr lang="en-G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8BF6A7-D4DB-B315-1D11-C3ACB4966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D39D8D-1A17-81FB-C2F4-7E306C308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D1FCA-7F21-8149-9BCA-29B57E29056A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854053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EDE2C-E06C-85E0-D79C-AF5B2956F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195D56-2E5B-27E1-1552-9318A81C73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C44EA5-5C2F-5924-9121-7CC787258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BC54E-1465-054E-8FF5-EA0854330DA4}" type="datetimeFigureOut">
              <a:rPr lang="en-GR" smtClean="0"/>
              <a:t>7/10/25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176E54-8C26-8E19-8676-E78A111E7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52BF7A-7D43-5DCA-B344-036AE1AA6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EBEDE-A3FA-4448-8E52-455ADEE59D6C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7431244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993F1-B5AC-19F8-B159-D7ABA3F50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0CB82B-729D-4609-CDCE-3A7C743A31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16B5E2-5B1D-DC52-4939-C0F4BE13A3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59B17C-F5A5-41C7-81D2-4333EAF20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425E7-4F47-B94B-9AB3-72DB891E7662}" type="datetimeFigureOut">
              <a:rPr lang="en-GR" smtClean="0"/>
              <a:t>7/10/25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D80035-99C2-CE4F-A772-EAC934133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172DD8-5679-0EED-0182-1CF5C93EC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D1FCA-7F21-8149-9BCA-29B57E29056A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2402693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6AF2A-F518-1B4F-FC85-FA8DD75E5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34B29E-C9BA-13F5-73D6-3FE2F3807E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B9BF8E-A97D-F7A2-5A35-373C20B873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739FD4-7220-BFD6-7E06-938FE687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425E7-4F47-B94B-9AB3-72DB891E7662}" type="datetimeFigureOut">
              <a:rPr lang="en-GR" smtClean="0"/>
              <a:t>7/10/25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408A84-1D47-3FEB-69FD-4CF35B3E4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5423EF-B451-BAC2-FA66-063A7C8F5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D1FCA-7F21-8149-9BCA-29B57E29056A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2534874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9534A-BE2D-90BB-A827-3FEF14702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328672-FEBA-F143-054D-08C40258D4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23BCDE-9BEB-701E-D3CA-0C97AFB02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425E7-4F47-B94B-9AB3-72DB891E7662}" type="datetimeFigureOut">
              <a:rPr lang="en-GR" smtClean="0"/>
              <a:t>7/10/25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C714F5-D1E5-E7B3-BF81-881D5E8F2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7FFBDE-12C6-9B44-6322-6AE071C31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D1FCA-7F21-8149-9BCA-29B57E29056A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7698614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C6D4FF-4DE1-9FE0-1E33-A892E3656C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04050E-BA1A-1AF2-6DFB-BA33320FAC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D0A650-014E-C198-B6D8-15B08CC5D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425E7-4F47-B94B-9AB3-72DB891E7662}" type="datetimeFigureOut">
              <a:rPr lang="en-GR" smtClean="0"/>
              <a:t>7/10/25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F26590-FBD9-2D2C-CA15-EEF59BCE7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CB4A6-67A4-B3CF-5BA8-6D5AEB6CF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D1FCA-7F21-8149-9BCA-29B57E29056A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5358211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685800" tIns="34275" rIns="685800" bIns="3427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Autofit/>
          </a:bodyPr>
          <a:lstStyle>
            <a:lvl1pPr marL="457189" lvl="0" indent="-336542" rtl="0">
              <a:spcBef>
                <a:spcPts val="1100"/>
              </a:spcBef>
              <a:spcAft>
                <a:spcPts val="0"/>
              </a:spcAft>
              <a:buSzPts val="1700"/>
              <a:buChar char="▪"/>
              <a:defRPr/>
            </a:lvl1pPr>
            <a:lvl2pPr marL="914378" lvl="1" indent="-323842" rtl="0">
              <a:spcBef>
                <a:spcPts val="200"/>
              </a:spcBef>
              <a:spcAft>
                <a:spcPts val="0"/>
              </a:spcAft>
              <a:buSzPts val="1500"/>
              <a:buChar char="▪"/>
              <a:defRPr/>
            </a:lvl2pPr>
            <a:lvl3pPr marL="1371566" lvl="2" indent="-317492" rtl="0">
              <a:spcBef>
                <a:spcPts val="200"/>
              </a:spcBef>
              <a:spcAft>
                <a:spcPts val="0"/>
              </a:spcAft>
              <a:buSzPts val="1400"/>
              <a:buChar char="▪"/>
              <a:defRPr/>
            </a:lvl3pPr>
            <a:lvl4pPr marL="1828754" lvl="3" indent="-304793" rtl="0">
              <a:spcBef>
                <a:spcPts val="0"/>
              </a:spcBef>
              <a:spcAft>
                <a:spcPts val="0"/>
              </a:spcAft>
              <a:buSzPts val="1200"/>
              <a:buChar char="▪"/>
              <a:defRPr/>
            </a:lvl4pPr>
            <a:lvl5pPr marL="2285943" lvl="4" indent="-304793" rtl="0">
              <a:spcBef>
                <a:spcPts val="0"/>
              </a:spcBef>
              <a:spcAft>
                <a:spcPts val="0"/>
              </a:spcAft>
              <a:buSzPts val="1200"/>
              <a:buChar char="▪"/>
              <a:defRPr/>
            </a:lvl5pPr>
            <a:lvl6pPr marL="2743132" lvl="5" indent="-304793" rtl="0">
              <a:spcBef>
                <a:spcPts val="0"/>
              </a:spcBef>
              <a:spcAft>
                <a:spcPts val="0"/>
              </a:spcAft>
              <a:buSzPts val="1200"/>
              <a:buChar char="▪"/>
              <a:defRPr/>
            </a:lvl6pPr>
            <a:lvl7pPr marL="3200320" lvl="6" indent="-304793" rtl="0">
              <a:spcBef>
                <a:spcPts val="0"/>
              </a:spcBef>
              <a:spcAft>
                <a:spcPts val="0"/>
              </a:spcAft>
              <a:buSzPts val="1200"/>
              <a:buChar char="▪"/>
              <a:defRPr/>
            </a:lvl7pPr>
            <a:lvl8pPr marL="3657509" lvl="7" indent="-304793" rtl="0">
              <a:spcBef>
                <a:spcPts val="0"/>
              </a:spcBef>
              <a:spcAft>
                <a:spcPts val="0"/>
              </a:spcAft>
              <a:buSzPts val="1200"/>
              <a:buChar char="▪"/>
              <a:defRPr/>
            </a:lvl8pPr>
            <a:lvl9pPr marL="4114697" lvl="8" indent="-304793" rtl="0">
              <a:spcBef>
                <a:spcPts val="0"/>
              </a:spcBef>
              <a:spcAft>
                <a:spcPts val="0"/>
              </a:spcAft>
              <a:buSzPts val="1200"/>
              <a:buChar char="▪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51428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7" hasCustomPrompt="1"/>
          </p:nvPr>
        </p:nvSpPr>
        <p:spPr>
          <a:xfrm>
            <a:off x="743578" y="1638300"/>
            <a:ext cx="10711543" cy="4394200"/>
          </a:xfrm>
        </p:spPr>
        <p:txBody>
          <a:bodyPr>
            <a:normAutofit/>
          </a:bodyPr>
          <a:lstStyle>
            <a:lvl1pPr marL="257175" indent="-257175">
              <a:buClr>
                <a:srgbClr val="004A78"/>
              </a:buClr>
              <a:buFont typeface="Arial" charset="0"/>
              <a:buChar char="•"/>
              <a:defRPr sz="1500">
                <a:solidFill>
                  <a:srgbClr val="000000"/>
                </a:solidFill>
              </a:defRPr>
            </a:lvl1pPr>
            <a:lvl2pPr marL="514350" marR="0" indent="-171450" algn="l" defTabSz="685800" rtl="0" eaLnBrk="1" fontAlgn="base" latinLnBrk="0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FF6300"/>
              </a:buClr>
              <a:buSzTx/>
              <a:buFont typeface="Arial" charset="0"/>
              <a:buChar char="•"/>
              <a:tabLst/>
              <a:defRPr sz="1500" baseline="0"/>
            </a:lvl2pPr>
            <a:lvl3pPr marL="857250" indent="-171450">
              <a:buClr>
                <a:srgbClr val="000000"/>
              </a:buClr>
              <a:buFont typeface="Arial" charset="0"/>
              <a:buChar char="•"/>
              <a:defRPr sz="1500"/>
            </a:lvl3pPr>
            <a:lvl4pPr marL="1200150" indent="-171450">
              <a:buClr>
                <a:srgbClr val="000000"/>
              </a:buClr>
              <a:buSzPct val="50000"/>
              <a:buFont typeface="Calibri" charset="0"/>
              <a:buChar char="▶"/>
              <a:defRPr sz="1500"/>
            </a:lvl4pPr>
            <a:lvl5pPr marL="1543050" indent="-171450">
              <a:buClr>
                <a:srgbClr val="000000"/>
              </a:buClr>
              <a:buFont typeface="Helvetica" charset="0"/>
              <a:buChar char="⁃"/>
              <a:defRPr sz="1500"/>
            </a:lvl5pPr>
          </a:lstStyle>
          <a:p>
            <a:pPr lvl="0"/>
            <a:r>
              <a:rPr lang="en-US" dirty="0"/>
              <a:t>Click to add text here.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Faucibus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nullam</a:t>
            </a:r>
            <a:r>
              <a:rPr lang="en-US" dirty="0"/>
              <a:t> non.</a:t>
            </a:r>
          </a:p>
          <a:p>
            <a:pPr lvl="0"/>
            <a:r>
              <a:rPr lang="en-US" dirty="0" err="1"/>
              <a:t>Mauris</a:t>
            </a:r>
            <a:r>
              <a:rPr lang="en-US" dirty="0"/>
              <a:t> a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maecenas</a:t>
            </a:r>
            <a:r>
              <a:rPr lang="en-US" dirty="0"/>
              <a:t>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.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 nisi. </a:t>
            </a:r>
            <a:r>
              <a:rPr lang="en-US" dirty="0" err="1"/>
              <a:t>Mauris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 vitae.</a:t>
            </a:r>
          </a:p>
          <a:p>
            <a:pPr lvl="0"/>
            <a:r>
              <a:rPr lang="en-US" dirty="0" err="1"/>
              <a:t>Consectetur</a:t>
            </a:r>
            <a:r>
              <a:rPr lang="en-US" dirty="0"/>
              <a:t> libero id </a:t>
            </a:r>
            <a:r>
              <a:rPr lang="en-US" dirty="0" err="1"/>
              <a:t>faucibus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facilisi</a:t>
            </a:r>
            <a:r>
              <a:rPr lang="en-US" dirty="0"/>
              <a:t> </a:t>
            </a:r>
            <a:r>
              <a:rPr lang="en-US" dirty="0" err="1"/>
              <a:t>morbi</a:t>
            </a:r>
            <a:r>
              <a:rPr lang="en-US" dirty="0"/>
              <a:t> tempus </a:t>
            </a:r>
            <a:r>
              <a:rPr lang="en-US" dirty="0" err="1"/>
              <a:t>iaculis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 id </a:t>
            </a:r>
            <a:r>
              <a:rPr lang="en-US" dirty="0" err="1"/>
              <a:t>volutpat</a:t>
            </a:r>
            <a:r>
              <a:rPr lang="en-US" dirty="0"/>
              <a:t> lacus. </a:t>
            </a:r>
            <a:r>
              <a:rPr lang="en-US" dirty="0" err="1"/>
              <a:t>Imperdiet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malesuada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gravida cum </a:t>
            </a:r>
            <a:r>
              <a:rPr lang="en-US" dirty="0" err="1"/>
              <a:t>sociis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dignissim</a:t>
            </a:r>
            <a:r>
              <a:rPr lang="en-US" dirty="0"/>
              <a:t> </a:t>
            </a:r>
            <a:r>
              <a:rPr lang="en-US" dirty="0" err="1"/>
              <a:t>sodales</a:t>
            </a:r>
            <a:r>
              <a:rPr lang="en-US" dirty="0"/>
              <a:t> </a:t>
            </a:r>
            <a:r>
              <a:rPr lang="en-US" dirty="0" err="1"/>
              <a:t>ut.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218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825C1-5939-9D83-1585-685446CF1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AC7C3E-1936-56AF-152D-2C39E966D5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E1C7E8-DC3B-16DC-08D6-9B2F8136A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BC54E-1465-054E-8FF5-EA0854330DA4}" type="datetimeFigureOut">
              <a:rPr lang="en-GR" smtClean="0"/>
              <a:t>7/10/25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D09AB-BE22-5C97-CBCA-307421533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C83015-129B-85AA-75B5-04041651A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EBEDE-A3FA-4448-8E52-455ADEE59D6C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445916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ECA2B-9AC3-B80C-CA09-F33A269FF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A65485-BDAC-D467-51A4-7325D62D24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B1E19E-6661-93DF-BBC1-1116ADA76A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3DF004-FA47-575C-39BA-68E31E836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BC54E-1465-054E-8FF5-EA0854330DA4}" type="datetimeFigureOut">
              <a:rPr lang="en-GR" smtClean="0"/>
              <a:t>7/10/25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95680E-2FB8-76F8-A105-73B6C2C82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52F16A-EF25-562A-4F79-D4168A5D9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EBEDE-A3FA-4448-8E52-455ADEE59D6C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591472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BC809-B267-89DD-90EA-44DE7F0AD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1E45A0-52B2-DA24-7103-7676E8E8CF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9688DE-18B7-5C6D-2A5C-9F3BE732FA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83BAD1-39EE-7219-A01B-966E6F3C1A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0E7F92-FF4D-E4AF-41DC-250F8B56F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A09329-7EF8-85B3-6AFE-DDA7D51D7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BC54E-1465-054E-8FF5-EA0854330DA4}" type="datetimeFigureOut">
              <a:rPr lang="en-GR" smtClean="0"/>
              <a:t>7/10/25</a:t>
            </a:fld>
            <a:endParaRPr lang="en-G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BDD548-23CC-51B2-89D6-01030D7D1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934E3D-5D75-1484-B12D-BF629FC70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EBEDE-A3FA-4448-8E52-455ADEE59D6C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633427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48BE1-8A84-3918-57AF-7287A5F7E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1BFA06-FD05-2F74-AEFB-A1AAA5BDC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BC54E-1465-054E-8FF5-EA0854330DA4}" type="datetimeFigureOut">
              <a:rPr lang="en-GR" smtClean="0"/>
              <a:t>7/10/25</a:t>
            </a:fld>
            <a:endParaRPr lang="en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2746B9-B90C-8C3D-74FD-B0E2FD94F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726784-CFA7-05F5-E315-314BFB03C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EBEDE-A3FA-4448-8E52-455ADEE59D6C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928226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5CF017-0278-0C3A-F546-25510D88A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BC54E-1465-054E-8FF5-EA0854330DA4}" type="datetimeFigureOut">
              <a:rPr lang="en-GR" smtClean="0"/>
              <a:t>7/10/25</a:t>
            </a:fld>
            <a:endParaRPr lang="en-G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1B7B62-E946-6B16-F266-32FC0759E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B89B5F-32F9-3BBC-C07D-B1BE4F8DC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EBEDE-A3FA-4448-8E52-455ADEE59D6C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655263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C6C28-48DF-2E95-DDAD-929570C4A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A17000-202F-7AB9-1A14-370AD3DE8E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331633-EEE0-22A4-4E51-E1D2680754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216DF4-E982-E61D-7268-F16F005D6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BC54E-1465-054E-8FF5-EA0854330DA4}" type="datetimeFigureOut">
              <a:rPr lang="en-GR" smtClean="0"/>
              <a:t>7/10/25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82E779-4BB9-101D-2CE5-E5D631363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945875-1C83-FE4C-4A88-B792CD744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EBEDE-A3FA-4448-8E52-455ADEE59D6C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536495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A38BF-396E-B407-619D-276EDD6DE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480AA3-ACF4-37D9-02BB-D3CBF2184D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25097B-5B56-AE15-6BAD-FCD6F4402D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BE9773-2FEF-231D-8D16-2E6600EE9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BC54E-1465-054E-8FF5-EA0854330DA4}" type="datetimeFigureOut">
              <a:rPr lang="en-GR" smtClean="0"/>
              <a:t>7/10/25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4BF553-FA1F-C816-460B-010FB23B7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853B35-BB63-CE82-09EC-E0522A5AC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EBEDE-A3FA-4448-8E52-455ADEE59D6C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109845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3D3371-EB4A-C68E-EA13-F052A1F3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D0A7A4-C343-BFE7-0604-7DA18CAF43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D2D701-7B96-5046-1D8A-5B4D94A376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8BC54E-1465-054E-8FF5-EA0854330DA4}" type="datetimeFigureOut">
              <a:rPr lang="en-GR" smtClean="0"/>
              <a:t>7/10/25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37A5ED-12C2-F406-7C7B-C430BF6B4A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C19AC7-FB79-D363-DF28-0AB2DBCA35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AEBEDE-A3FA-4448-8E52-455ADEE59D6C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730267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5980F2-4DE2-735E-AB66-31ACCD804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0C3354-229F-A718-BC30-FBCB17EB5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DED342-396B-59F1-4D8F-40B7C7BCF0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F425E7-4F47-B94B-9AB3-72DB891E7662}" type="datetimeFigureOut">
              <a:rPr lang="en-GR" smtClean="0"/>
              <a:t>7/10/25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05E74A-187D-396A-A1FF-C1BD4B3586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D4420-02E9-C894-EEFC-508B3FABCE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BD1FCA-7F21-8149-9BCA-29B57E29056A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334534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11B32A22-5035-793E-6DB0-4D68689B51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/>
        </p:blipFill>
        <p:spPr bwMode="auto">
          <a:xfrm>
            <a:off x="1070499" y="1307301"/>
            <a:ext cx="2794709" cy="386111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Θέση κειμένου 14">
            <a:extLst>
              <a:ext uri="{FF2B5EF4-FFF2-40B4-BE49-F238E27FC236}">
                <a16:creationId xmlns:a16="http://schemas.microsoft.com/office/drawing/2014/main" id="{41F7B27A-147C-502B-7B2F-4020DDF912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07253" y="1274170"/>
            <a:ext cx="5953125" cy="4239269"/>
          </a:xfrm>
        </p:spPr>
        <p:txBody>
          <a:bodyPr/>
          <a:lstStyle/>
          <a:p>
            <a:pPr marL="120647" indent="0" algn="ctr">
              <a:buNone/>
            </a:pPr>
            <a:r>
              <a:rPr lang="en-US" dirty="0">
                <a:latin typeface="+mj-lt"/>
                <a:cs typeface="Calibri Light" panose="020F0302020204030204" pitchFamily="34" charset="0"/>
              </a:rPr>
              <a:t>Andrew Heywood, Ben Whitham</a:t>
            </a:r>
            <a:endParaRPr lang="el-GR" dirty="0">
              <a:latin typeface="+mj-lt"/>
              <a:cs typeface="Calibri Light" panose="020F0302020204030204" pitchFamily="34" charset="0"/>
            </a:endParaRPr>
          </a:p>
          <a:p>
            <a:pPr marL="120647" indent="0" algn="ctr">
              <a:buNone/>
            </a:pPr>
            <a:endParaRPr lang="en-US" sz="1600" dirty="0">
              <a:latin typeface="+mj-lt"/>
              <a:cs typeface="Calibri Light" panose="020F0302020204030204" pitchFamily="34" charset="0"/>
            </a:endParaRPr>
          </a:p>
          <a:p>
            <a:pPr marL="120647" indent="0" algn="ctr">
              <a:buNone/>
            </a:pPr>
            <a:r>
              <a:rPr lang="el-GR" sz="3600" dirty="0">
                <a:latin typeface="+mj-lt"/>
                <a:cs typeface="Calibri Light" panose="020F0302020204030204" pitchFamily="34" charset="0"/>
              </a:rPr>
              <a:t>Διεθνείς σχέσεις και πολιτική στην παγκόσμια εποχή</a:t>
            </a:r>
          </a:p>
          <a:p>
            <a:pPr marL="120647" indent="0" algn="ctr">
              <a:buNone/>
            </a:pPr>
            <a:r>
              <a:rPr lang="el-GR" sz="3200" dirty="0">
                <a:latin typeface="+mj-lt"/>
                <a:cs typeface="Calibri Light" panose="020F0302020204030204" pitchFamily="34" charset="0"/>
              </a:rPr>
              <a:t>2η έκδοση</a:t>
            </a:r>
          </a:p>
          <a:p>
            <a:pPr marL="120647" indent="0" algn="ctr">
              <a:buNone/>
            </a:pPr>
            <a:endParaRPr lang="el-GR" sz="3200" dirty="0">
              <a:solidFill>
                <a:srgbClr val="004A78"/>
              </a:solidFill>
              <a:latin typeface="+mj-lt"/>
              <a:cs typeface="Calibri Light" panose="020F0302020204030204" pitchFamily="34" charset="0"/>
            </a:endParaRPr>
          </a:p>
          <a:p>
            <a:pPr marL="120647" indent="0" algn="ctr">
              <a:buNone/>
            </a:pPr>
            <a:r>
              <a:rPr lang="el-GR" sz="20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Δημιουργία </a:t>
            </a:r>
            <a:r>
              <a:rPr lang="en-US" sz="20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&amp;</a:t>
            </a:r>
            <a:r>
              <a:rPr lang="el-GR" sz="20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επιμέλεια διαφανειών: </a:t>
            </a:r>
          </a:p>
          <a:p>
            <a:pPr marL="120647" indent="0" algn="ctr">
              <a:buNone/>
            </a:pPr>
            <a:r>
              <a:rPr lang="el-GR" sz="20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Σοφία Τυπάλδου</a:t>
            </a:r>
            <a:endParaRPr lang="el-GR" sz="2000" spc="-20" dirty="0">
              <a:latin typeface="+mj-lt"/>
              <a:cs typeface="Arial" panose="020B0604020202020204" pitchFamily="34" charset="0"/>
            </a:endParaRPr>
          </a:p>
          <a:p>
            <a:pPr marL="120647" indent="0" algn="ctr">
              <a:buNone/>
            </a:pPr>
            <a:endParaRPr lang="el-GR" sz="3200" dirty="0">
              <a:solidFill>
                <a:srgbClr val="004A78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2FD45BE3-F6BB-B5B5-3EA9-9EBF682985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60378" y="6261000"/>
            <a:ext cx="1316378" cy="432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C473E84-660D-BE7A-6153-9C33B0A1F6C5}"/>
              </a:ext>
            </a:extLst>
          </p:cNvPr>
          <p:cNvSpPr txBox="1"/>
          <p:nvPr/>
        </p:nvSpPr>
        <p:spPr>
          <a:xfrm>
            <a:off x="11045144" y="174525"/>
            <a:ext cx="1267703" cy="35208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5pPr>
            <a:lvl6pPr marL="22860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6pPr>
            <a:lvl7pPr marL="27432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7pPr>
            <a:lvl8pPr marL="32004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8pPr>
            <a:lvl9pPr marL="36576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9pPr>
          </a:lstStyle>
          <a:p>
            <a:pPr defTabSz="685800">
              <a:defRPr/>
            </a:pPr>
            <a:r>
              <a:rPr lang="en-US" sz="788" b="0" dirty="0">
                <a:solidFill>
                  <a:prstClr val="white">
                    <a:lumMod val="50000"/>
                  </a:prstClr>
                </a:solidFill>
              </a:rPr>
              <a:t>© </a:t>
            </a:r>
            <a:r>
              <a:rPr lang="el-GR" sz="788" b="0" dirty="0">
                <a:solidFill>
                  <a:prstClr val="white">
                    <a:lumMod val="50000"/>
                  </a:prstClr>
                </a:solidFill>
              </a:rPr>
              <a:t>Εκδόσεις Κριτική</a:t>
            </a:r>
            <a:r>
              <a:rPr lang="en-US" sz="788" b="0" dirty="0">
                <a:solidFill>
                  <a:prstClr val="white">
                    <a:lumMod val="50000"/>
                  </a:prstClr>
                </a:solidFill>
              </a:rPr>
              <a:t> </a:t>
            </a:r>
          </a:p>
          <a:p>
            <a:pPr defTabSz="685800">
              <a:defRPr/>
            </a:pPr>
            <a:r>
              <a:rPr lang="en-US" sz="900" b="0" dirty="0">
                <a:solidFill>
                  <a:prstClr val="white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33130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3E275C-1E04-D7DD-939B-8D5664BB4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250" y="1967266"/>
            <a:ext cx="3105150" cy="2547257"/>
          </a:xfrm>
          <a:noFill/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l-GR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Το ιστορικό πλαίσιο της </a:t>
            </a:r>
            <a:r>
              <a:rPr lang="el-GR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μετα</a:t>
            </a:r>
            <a:r>
              <a:rPr lang="el-GR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-ψυχροπολεμικής περιόδου</a:t>
            </a:r>
            <a:endParaRPr lang="en-US" sz="3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Content Placeholder 4" descr="A screenshot of a computer&#10;&#10;Description automatically generated">
            <a:extLst>
              <a:ext uri="{FF2B5EF4-FFF2-40B4-BE49-F238E27FC236}">
                <a16:creationId xmlns:a16="http://schemas.microsoft.com/office/drawing/2014/main" id="{09CC23AA-7C74-80B5-0B96-BA7FD073D2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625" y="145928"/>
            <a:ext cx="6054333" cy="627392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55AB21-31D7-A701-CAE7-4AA4B0406ECA}"/>
              </a:ext>
            </a:extLst>
          </p:cNvPr>
          <p:cNvSpPr txBox="1"/>
          <p:nvPr/>
        </p:nvSpPr>
        <p:spPr>
          <a:xfrm>
            <a:off x="11045144" y="174525"/>
            <a:ext cx="1267703" cy="35208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5pPr>
            <a:lvl6pPr marL="22860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6pPr>
            <a:lvl7pPr marL="27432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7pPr>
            <a:lvl8pPr marL="32004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8pPr>
            <a:lvl9pPr marL="36576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9pPr>
          </a:lstStyle>
          <a:p>
            <a:pPr defTabSz="685800">
              <a:defRPr/>
            </a:pPr>
            <a:r>
              <a:rPr lang="en-US" sz="788" b="0" dirty="0">
                <a:solidFill>
                  <a:prstClr val="white">
                    <a:lumMod val="50000"/>
                  </a:prstClr>
                </a:solidFill>
              </a:rPr>
              <a:t>© </a:t>
            </a:r>
            <a:r>
              <a:rPr lang="el-GR" sz="788" b="0" dirty="0">
                <a:solidFill>
                  <a:prstClr val="white">
                    <a:lumMod val="50000"/>
                  </a:prstClr>
                </a:solidFill>
              </a:rPr>
              <a:t>Εκδόσεις Κριτική</a:t>
            </a:r>
            <a:r>
              <a:rPr lang="en-US" sz="788" b="0" dirty="0">
                <a:solidFill>
                  <a:prstClr val="white">
                    <a:lumMod val="50000"/>
                  </a:prstClr>
                </a:solidFill>
              </a:rPr>
              <a:t> </a:t>
            </a:r>
          </a:p>
          <a:p>
            <a:pPr defTabSz="685800">
              <a:defRPr/>
            </a:pPr>
            <a:r>
              <a:rPr lang="en-US" sz="900" b="0" dirty="0">
                <a:solidFill>
                  <a:prstClr val="white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981468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28F6CD-D83D-E71B-04BF-E339BDC6F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l-GR" sz="4000">
                <a:solidFill>
                  <a:srgbClr val="FFFFFF"/>
                </a:solidFill>
              </a:rPr>
              <a:t>Η επιστροφή της πολυπολικότητας</a:t>
            </a:r>
            <a:endParaRPr lang="en-GR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EF8150-D060-858A-FA78-0F90506F20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r>
              <a:rPr lang="el-GR" sz="1600"/>
              <a:t>Από την 11</a:t>
            </a:r>
            <a:r>
              <a:rPr lang="el-GR" sz="1600" baseline="30000"/>
              <a:t>η</a:t>
            </a:r>
            <a:r>
              <a:rPr lang="el-GR" sz="1600"/>
              <a:t> Σεπτεμβρίου και έπειτα: η παγκόσμια ηγεμονία των ΗΠΑ υφίσταται όλο και πιο έντονη υπαρξιακή αμφισβήτηση</a:t>
            </a:r>
          </a:p>
          <a:p>
            <a:r>
              <a:rPr lang="el-GR" sz="1600"/>
              <a:t>Οικονομική ανάκαμψη Κίνας &amp; «</a:t>
            </a:r>
            <a:r>
              <a:rPr lang="en-US" sz="1600"/>
              <a:t>BRICS</a:t>
            </a:r>
            <a:r>
              <a:rPr lang="el-GR" sz="1600"/>
              <a:t>» (Βραζιλία, Ρωσία, Ινδία, Κίνας, Νότιας Αφρικής)</a:t>
            </a:r>
          </a:p>
          <a:p>
            <a:r>
              <a:rPr lang="el-GR" sz="1600"/>
              <a:t>Η Κίνα ως ανερχόμενη παγκόσμια ηγεμονική δύναμη, λόγω της: </a:t>
            </a:r>
          </a:p>
          <a:p>
            <a:pPr marL="890588" indent="-436563">
              <a:buFont typeface="Wingdings" pitchFamily="2" charset="2"/>
              <a:buChar char="Ø"/>
            </a:pPr>
            <a:r>
              <a:rPr lang="el-GR" sz="1600"/>
              <a:t>οικονομικής δύναμης (το 2009 ήταν ο μεγαλύτερος εξαγωγέας αγαθών στον κόσμο), </a:t>
            </a:r>
          </a:p>
          <a:p>
            <a:pPr marL="890588" indent="-436563">
              <a:buFont typeface="Wingdings" pitchFamily="2" charset="2"/>
              <a:buChar char="Ø"/>
            </a:pPr>
            <a:r>
              <a:rPr lang="el-GR" sz="1600"/>
              <a:t>«ήπιας ισχύος» και πολιτισμικής επίδρασης, </a:t>
            </a:r>
          </a:p>
          <a:p>
            <a:pPr marL="890588" indent="-436563">
              <a:buFont typeface="Wingdings" pitchFamily="2" charset="2"/>
              <a:buChar char="Ø"/>
            </a:pPr>
            <a:r>
              <a:rPr lang="el-GR" sz="1600"/>
              <a:t>στρατιωτικής και τεχνολογικής ισχύος και</a:t>
            </a:r>
          </a:p>
          <a:p>
            <a:pPr marL="890588" indent="-436563">
              <a:buFont typeface="Wingdings" pitchFamily="2" charset="2"/>
              <a:buChar char="Ø"/>
            </a:pPr>
            <a:r>
              <a:rPr lang="el-GR" sz="1600"/>
              <a:t>περιφερειακής επιρροής της.</a:t>
            </a:r>
          </a:p>
          <a:p>
            <a:r>
              <a:rPr lang="el-GR" sz="1600"/>
              <a:t>Σημαντικά κράτη διαθέτουν πυρηνικό εξοπλισμό, μεταξύ αυτών η Κίνα, η Ινδία, η Ρωσία. </a:t>
            </a:r>
          </a:p>
          <a:p>
            <a:r>
              <a:rPr lang="el-GR" sz="1600"/>
              <a:t>Λατινική Αμερική: σημαντική επιτυχία αριστερών πολιτικών κινημάτων. π.χ.  </a:t>
            </a:r>
            <a:r>
              <a:rPr lang="en-US" sz="1600"/>
              <a:t>Hugo Chavez </a:t>
            </a:r>
            <a:r>
              <a:rPr lang="el-GR" sz="1600"/>
              <a:t>               στη Βενεζουέλα</a:t>
            </a:r>
            <a:r>
              <a:rPr lang="en-US" sz="1600"/>
              <a:t>, </a:t>
            </a:r>
            <a:r>
              <a:rPr lang="el-GR" sz="1600"/>
              <a:t>αλλ</a:t>
            </a:r>
            <a:r>
              <a:rPr lang="en-US" sz="1600"/>
              <a:t>ά</a:t>
            </a:r>
            <a:r>
              <a:rPr lang="el-GR" sz="1600"/>
              <a:t> και ακροδεξιών, όπως </a:t>
            </a:r>
            <a:r>
              <a:rPr lang="en-US" sz="1600"/>
              <a:t>Jair Bolsonaro (2018) </a:t>
            </a:r>
            <a:r>
              <a:rPr lang="el-GR" sz="1600"/>
              <a:t>στη Βραζιλία. </a:t>
            </a:r>
          </a:p>
          <a:p>
            <a:endParaRPr lang="el-GR" sz="1600"/>
          </a:p>
          <a:p>
            <a:endParaRPr lang="en-GR" sz="16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3CA744-E818-3412-CCA9-8A69BACF7E76}"/>
              </a:ext>
            </a:extLst>
          </p:cNvPr>
          <p:cNvSpPr txBox="1"/>
          <p:nvPr/>
        </p:nvSpPr>
        <p:spPr>
          <a:xfrm>
            <a:off x="11045144" y="174525"/>
            <a:ext cx="1267703" cy="21358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5pPr>
            <a:lvl6pPr marL="22860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6pPr>
            <a:lvl7pPr marL="27432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7pPr>
            <a:lvl8pPr marL="32004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8pPr>
            <a:lvl9pPr marL="36576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9pPr>
          </a:lstStyle>
          <a:p>
            <a:pPr defTabSz="685800">
              <a:defRPr/>
            </a:pPr>
            <a:r>
              <a:rPr lang="en-US" sz="800" b="0" dirty="0">
                <a:solidFill>
                  <a:prstClr val="white">
                    <a:lumMod val="50000"/>
                  </a:prstClr>
                </a:solidFill>
              </a:rPr>
              <a:t>© </a:t>
            </a:r>
            <a:r>
              <a:rPr lang="el-GR" sz="800" b="0" dirty="0">
                <a:solidFill>
                  <a:prstClr val="white">
                    <a:lumMod val="50000"/>
                  </a:prstClr>
                </a:solidFill>
              </a:rPr>
              <a:t>Εκδόσεις Κριτική</a:t>
            </a:r>
            <a:r>
              <a:rPr lang="en-US" sz="800" b="0" dirty="0">
                <a:solidFill>
                  <a:prstClr val="white">
                    <a:lumMod val="50000"/>
                  </a:prst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609747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">
            <a:extLst>
              <a:ext uri="{FF2B5EF4-FFF2-40B4-BE49-F238E27FC236}">
                <a16:creationId xmlns:a16="http://schemas.microsoft.com/office/drawing/2014/main" id="{7F204A01-3640-9394-1395-3B2DC9BE4D48}"/>
              </a:ext>
            </a:extLst>
          </p:cNvPr>
          <p:cNvSpPr txBox="1">
            <a:spLocks/>
          </p:cNvSpPr>
          <p:nvPr/>
        </p:nvSpPr>
        <p:spPr>
          <a:xfrm>
            <a:off x="3738562" y="2514601"/>
            <a:ext cx="4714876" cy="1511011"/>
          </a:xfrm>
          <a:prstGeom prst="rect">
            <a:avLst/>
          </a:prstGeom>
          <a:ln w="9525">
            <a:solidFill>
              <a:schemeClr val="tx1"/>
            </a:solidFill>
            <a:round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68012" tIns="68012" rIns="68012" bIns="68012">
            <a:noAutofit/>
          </a:bodyPr>
          <a:lstStyle>
            <a:lvl1pPr marL="256031" marR="0" indent="-255599" algn="l" defTabSz="914400" rtl="0" latinLnBrk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007FA3"/>
              </a:buClr>
              <a:buSzPct val="100000"/>
              <a:buFont typeface="Arial"/>
              <a:buChar char="•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1pPr>
            <a:lvl2pPr marL="742950" marR="0" indent="-284399" algn="l" defTabSz="914400" rtl="0" latinLnBrk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007FA3"/>
              </a:buClr>
              <a:buSzPct val="100000"/>
              <a:buFont typeface="Arial"/>
              <a:buChar char="–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1143000" marR="0" indent="-230399" algn="l" defTabSz="914400" rtl="0" latinLnBrk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007FA3"/>
              </a:buClr>
              <a:buSzPct val="100000"/>
              <a:buFont typeface="Arial"/>
              <a:buChar char="▪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1600200" marR="0" indent="-230399" algn="l" defTabSz="914400" rtl="0" latinLnBrk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007FA3"/>
              </a:buClr>
              <a:buSzPct val="100000"/>
              <a:buFont typeface="Arial"/>
              <a:buChar char="–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2057400" marR="0" indent="-230400" algn="l" defTabSz="914400" rtl="0" latinLnBrk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007FA3"/>
              </a:buClr>
              <a:buSzPct val="100000"/>
              <a:buFont typeface="Arial"/>
              <a:buChar char="•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0" i="0" u="none" strike="noStrike" cap="none" spc="0" baseline="0">
                <a:solidFill>
                  <a:srgbClr val="007FA3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0" i="0" u="none" strike="noStrike" cap="none" spc="0" baseline="0">
                <a:solidFill>
                  <a:srgbClr val="007FA3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0" i="0" u="none" strike="noStrike" cap="none" spc="0" baseline="0">
                <a:solidFill>
                  <a:srgbClr val="007FA3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0" i="0" u="none" strike="noStrike" cap="none" spc="0" baseline="0">
                <a:solidFill>
                  <a:srgbClr val="007FA3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510077" marR="0" lvl="0" indent="-510077" algn="r" defTabSz="914400" rtl="1" eaLnBrk="1" fontAlgn="auto" latinLnBrk="0" hangingPunct="1">
              <a:lnSpc>
                <a:spcPct val="100000"/>
              </a:lnSpc>
              <a:spcBef>
                <a:spcPts val="745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>
                <a:solidFill>
                  <a:srgbClr val="1C4853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kumimoji="0" lang="el-G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 Display" panose="02110004020202020204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99B879-8622-7F42-48F5-B7A58C31505D}"/>
              </a:ext>
            </a:extLst>
          </p:cNvPr>
          <p:cNvSpPr txBox="1"/>
          <p:nvPr/>
        </p:nvSpPr>
        <p:spPr>
          <a:xfrm>
            <a:off x="4114800" y="2736419"/>
            <a:ext cx="3962400" cy="11310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3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Απαγορεύεται η αναδημοσίευση ή αναπαραγωγή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3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του παρόντος έργου με οποιονδήποτε τρόπο χωρίς γραπτή άδεια του εκδότη, σύμφωνα με τον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3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Ν. 2121/1993 και τη Διεθνή Σύμβαση της Βέρνης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3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(που έχει κυρωθεί με τον Ν. 100/1975)</a:t>
            </a:r>
          </a:p>
        </p:txBody>
      </p:sp>
    </p:spTree>
    <p:extLst>
      <p:ext uri="{BB962C8B-B14F-4D97-AF65-F5344CB8AC3E}">
        <p14:creationId xmlns:p14="http://schemas.microsoft.com/office/powerpoint/2010/main" val="1884822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2D61C-9FDC-FA9A-F704-830E839903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5412" y="255111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l-GR" dirty="0"/>
              <a:t>Κεφάλαιο 2</a:t>
            </a:r>
            <a:br>
              <a:rPr lang="el-GR" dirty="0"/>
            </a:br>
            <a:br>
              <a:rPr lang="el-GR" dirty="0"/>
            </a:br>
            <a:r>
              <a:rPr lang="el-GR" dirty="0"/>
              <a:t>Το ιστορικό πλαίσιο                               της παγκόσμιας πολιτικής</a:t>
            </a:r>
            <a:br>
              <a:rPr lang="el-GR" dirty="0"/>
            </a:br>
            <a:endParaRPr lang="en-G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FAEE4AE-BB43-9852-9932-E584F3440B38}"/>
              </a:ext>
            </a:extLst>
          </p:cNvPr>
          <p:cNvSpPr txBox="1"/>
          <p:nvPr/>
        </p:nvSpPr>
        <p:spPr>
          <a:xfrm>
            <a:off x="11045144" y="174525"/>
            <a:ext cx="1267703" cy="35208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5pPr>
            <a:lvl6pPr marL="22860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6pPr>
            <a:lvl7pPr marL="27432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7pPr>
            <a:lvl8pPr marL="32004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8pPr>
            <a:lvl9pPr marL="36576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9pPr>
          </a:lstStyle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88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 pitchFamily="-105" charset="0"/>
                <a:ea typeface="ＭＳ Ｐゴシック" pitchFamily="-105" charset="-128"/>
              </a:rPr>
              <a:t>© </a:t>
            </a:r>
            <a:r>
              <a:rPr kumimoji="0" lang="el-GR" sz="788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 pitchFamily="-105" charset="0"/>
                <a:ea typeface="ＭＳ Ｐゴシック" pitchFamily="-105" charset="-128"/>
              </a:rPr>
              <a:t>Εκδόσεις Κριτική</a:t>
            </a:r>
            <a:r>
              <a:rPr kumimoji="0" lang="en-US" sz="788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 pitchFamily="-105" charset="0"/>
                <a:ea typeface="ＭＳ Ｐゴシック" pitchFamily="-105" charset="-128"/>
              </a:rPr>
              <a:t> </a:t>
            </a: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-105" charset="0"/>
                <a:ea typeface="ＭＳ Ｐゴシック" pitchFamily="-105" charset="-12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66595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9190202-3A1D-37C7-3973-EC0F87E60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ανάπτυξη των πολιτισμών</a:t>
            </a:r>
            <a:endParaRPr lang="en-GR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E147C0-5F62-FFCB-C896-D1ACB822C3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</a:pPr>
            <a:r>
              <a:rPr lang="el-GR" dirty="0"/>
              <a:t>Αρχαίοι πολιτισμοί: Σουμέριοι (3500 - 1500 π.Χ.), Νότια Ασία (2600 - 1900 π.Χ.), δυναστεία </a:t>
            </a:r>
            <a:r>
              <a:rPr lang="en-US" dirty="0"/>
              <a:t>Shang (1600 </a:t>
            </a:r>
            <a:r>
              <a:rPr lang="el-GR" dirty="0"/>
              <a:t>π.Χ.), γέννηση αρχαίας Ρώμης (509 π.Χ.).</a:t>
            </a:r>
          </a:p>
          <a:p>
            <a:pPr>
              <a:lnSpc>
                <a:spcPct val="110000"/>
              </a:lnSpc>
            </a:pPr>
            <a:r>
              <a:rPr lang="el-GR" dirty="0"/>
              <a:t> Κλασσική αρχαιότητα (1000 π.Χ. - 5 μ.Χ.): </a:t>
            </a:r>
            <a:r>
              <a:rPr lang="el-GR" dirty="0" err="1"/>
              <a:t>Ετρούσκοι</a:t>
            </a:r>
            <a:r>
              <a:rPr lang="el-GR" dirty="0"/>
              <a:t>, Φοίνικες, αρχαιοελληνικός πολιτισμός (εξάπλωση ελληνικών αποικιών (800 - 600 π.Χ.), ρωμαϊκός πολιτισμός (γέννηση αρχαίας Ρώμης (509 π.Χ.). </a:t>
            </a:r>
          </a:p>
          <a:p>
            <a:pPr>
              <a:lnSpc>
                <a:spcPct val="110000"/>
              </a:lnSpc>
            </a:pPr>
            <a:r>
              <a:rPr lang="el-GR" dirty="0"/>
              <a:t>Αρχή Μεσαίωνα (5 μ.Χ.): εισβολές έφιππων νομαδικών λαών και παρακμή κλασσικού κόσμου, όπως γερμανικά και σλαβικά φύλα (5</a:t>
            </a:r>
            <a:r>
              <a:rPr lang="el-GR" baseline="30000" dirty="0"/>
              <a:t>ος</a:t>
            </a:r>
            <a:r>
              <a:rPr lang="el-GR" dirty="0"/>
              <a:t> - 6</a:t>
            </a:r>
            <a:r>
              <a:rPr lang="el-GR" baseline="30000" dirty="0"/>
              <a:t>ος</a:t>
            </a:r>
            <a:r>
              <a:rPr lang="el-GR" dirty="0"/>
              <a:t> αιώνας),  Βίκινγκ, </a:t>
            </a:r>
            <a:r>
              <a:rPr lang="el-GR" dirty="0" err="1"/>
              <a:t>Μαγιάροι</a:t>
            </a:r>
            <a:r>
              <a:rPr lang="el-GR" dirty="0"/>
              <a:t>, Σαρακηνοί (9</a:t>
            </a:r>
            <a:r>
              <a:rPr lang="el-GR" baseline="30000" dirty="0"/>
              <a:t>ος </a:t>
            </a:r>
            <a:r>
              <a:rPr lang="el-GR" dirty="0"/>
              <a:t>- 10</a:t>
            </a:r>
            <a:r>
              <a:rPr lang="el-GR" baseline="30000" dirty="0"/>
              <a:t>ος</a:t>
            </a:r>
            <a:r>
              <a:rPr lang="el-GR" dirty="0"/>
              <a:t> αιώνας), Μογγόλοι (13</a:t>
            </a:r>
            <a:r>
              <a:rPr lang="el-GR" baseline="30000" dirty="0"/>
              <a:t>ος </a:t>
            </a:r>
            <a:r>
              <a:rPr lang="el-GR" dirty="0"/>
              <a:t>- 15</a:t>
            </a:r>
            <a:r>
              <a:rPr lang="el-GR" baseline="30000" dirty="0"/>
              <a:t>ος</a:t>
            </a:r>
            <a:r>
              <a:rPr lang="el-GR" dirty="0"/>
              <a:t> αιώνας).</a:t>
            </a:r>
          </a:p>
          <a:p>
            <a:pPr>
              <a:lnSpc>
                <a:spcPct val="110000"/>
              </a:lnSpc>
            </a:pPr>
            <a:r>
              <a:rPr lang="el-GR" dirty="0"/>
              <a:t>Εποχή των ιστιοφόρων (15</a:t>
            </a:r>
            <a:r>
              <a:rPr lang="el-GR" baseline="30000" dirty="0"/>
              <a:t>ος </a:t>
            </a:r>
            <a:r>
              <a:rPr lang="el-GR" dirty="0"/>
              <a:t>- 19</a:t>
            </a:r>
            <a:r>
              <a:rPr lang="el-GR" baseline="30000" dirty="0"/>
              <a:t>ος</a:t>
            </a:r>
            <a:r>
              <a:rPr lang="el-GR" dirty="0"/>
              <a:t> αιώνας): ο Κολόμβος  ανακαλύπτει τον  «Νέο Κόσμο» , ο Μαγγελάνος τις Ανατολικές Ινδίες, η Ισπανία, Πορτογαλία, Αγγλία, Γαλλία και Ολλανδία αποικούν τον Νέο Κόσμο. </a:t>
            </a:r>
          </a:p>
          <a:p>
            <a:endParaRPr lang="el-GR" dirty="0"/>
          </a:p>
          <a:p>
            <a:endParaRPr lang="en-GR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46A1D40-C617-459E-315D-B34135113769}"/>
              </a:ext>
            </a:extLst>
          </p:cNvPr>
          <p:cNvSpPr txBox="1"/>
          <p:nvPr/>
        </p:nvSpPr>
        <p:spPr>
          <a:xfrm>
            <a:off x="11045144" y="174525"/>
            <a:ext cx="1267703" cy="35208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5pPr>
            <a:lvl6pPr marL="22860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6pPr>
            <a:lvl7pPr marL="27432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7pPr>
            <a:lvl8pPr marL="32004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8pPr>
            <a:lvl9pPr marL="36576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9pPr>
          </a:lstStyle>
          <a:p>
            <a:pPr defTabSz="685800">
              <a:defRPr/>
            </a:pPr>
            <a:r>
              <a:rPr lang="en-US" sz="788" b="0" dirty="0">
                <a:solidFill>
                  <a:prstClr val="white">
                    <a:lumMod val="50000"/>
                  </a:prstClr>
                </a:solidFill>
              </a:rPr>
              <a:t>© </a:t>
            </a:r>
            <a:r>
              <a:rPr lang="el-GR" sz="788" b="0" dirty="0">
                <a:solidFill>
                  <a:prstClr val="white">
                    <a:lumMod val="50000"/>
                  </a:prstClr>
                </a:solidFill>
              </a:rPr>
              <a:t>Εκδόσεις Κριτική</a:t>
            </a:r>
            <a:r>
              <a:rPr lang="en-US" sz="788" b="0" dirty="0">
                <a:solidFill>
                  <a:prstClr val="white">
                    <a:lumMod val="50000"/>
                  </a:prstClr>
                </a:solidFill>
              </a:rPr>
              <a:t> </a:t>
            </a:r>
          </a:p>
          <a:p>
            <a:pPr defTabSz="685800">
              <a:defRPr/>
            </a:pPr>
            <a:r>
              <a:rPr lang="en-US" sz="900" b="0" dirty="0">
                <a:solidFill>
                  <a:prstClr val="white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76528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82161-ECDD-0C91-EF0A-7895E787B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Αποικιοκρατία και καπιταλισμός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87512-09F0-2D50-2D83-AB30CC45F5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el-GR" dirty="0"/>
              <a:t>Δημιουργία κυρίαρχων κρατών με ισχυρή κεντρική κυβέρνηση (16</a:t>
            </a:r>
            <a:r>
              <a:rPr lang="el-GR" baseline="30000" dirty="0"/>
              <a:t>ος </a:t>
            </a:r>
            <a:r>
              <a:rPr lang="el-GR" dirty="0"/>
              <a:t>- 17</a:t>
            </a:r>
            <a:r>
              <a:rPr lang="el-GR" baseline="30000" dirty="0"/>
              <a:t>ος</a:t>
            </a:r>
            <a:r>
              <a:rPr lang="el-GR" dirty="0"/>
              <a:t> αιώνας) – Συνθήκη Βεστφαλίας (1648). </a:t>
            </a:r>
          </a:p>
          <a:p>
            <a:pPr>
              <a:lnSpc>
                <a:spcPct val="120000"/>
              </a:lnSpc>
            </a:pPr>
            <a:r>
              <a:rPr lang="el-GR" dirty="0"/>
              <a:t>Διαφωτισμός (18</a:t>
            </a:r>
            <a:r>
              <a:rPr lang="el-GR" baseline="30000" dirty="0"/>
              <a:t>ος</a:t>
            </a:r>
            <a:r>
              <a:rPr lang="el-GR" dirty="0"/>
              <a:t> - 19</a:t>
            </a:r>
            <a:r>
              <a:rPr lang="el-GR" baseline="30000" dirty="0"/>
              <a:t>ος</a:t>
            </a:r>
            <a:r>
              <a:rPr lang="el-GR" dirty="0"/>
              <a:t> αιώνας): περίοδος επιστημονικών και φιλοσοφικών αλλαγών που αμφισβήτησε τις παραδοσιακές πεποιθήσεις όσον αφορά τη θρησκεία, την πολιτική και τη διαδικασία απόκτησης γνώσης. Ένας από τους κύριους εκπροσώπους του ήταν ο </a:t>
            </a:r>
            <a:r>
              <a:rPr lang="en-US" dirty="0"/>
              <a:t>Immanuel Kant (1724</a:t>
            </a:r>
            <a:r>
              <a:rPr lang="el-GR" dirty="0"/>
              <a:t> </a:t>
            </a:r>
            <a:r>
              <a:rPr lang="en-US" dirty="0"/>
              <a:t>- 1804)</a:t>
            </a:r>
            <a:r>
              <a:rPr lang="el-GR" dirty="0"/>
              <a:t>.</a:t>
            </a:r>
          </a:p>
          <a:p>
            <a:pPr>
              <a:lnSpc>
                <a:spcPct val="120000"/>
              </a:lnSpc>
            </a:pPr>
            <a:r>
              <a:rPr lang="el-GR" dirty="0"/>
              <a:t>Η ν</a:t>
            </a:r>
            <a:r>
              <a:rPr lang="en-US" dirty="0" err="1"/>
              <a:t>έ</a:t>
            </a:r>
            <a:r>
              <a:rPr lang="el-GR" dirty="0"/>
              <a:t>α ευρωπαϊκή ή δυτική ταυτότητα: εστίαζε στον ορθολογισμό και αναδείκνυε μια ισχυρή αίσθηση πολιτισμικής ανωτερότητας έναντι των λαών στα </a:t>
            </a:r>
            <a:r>
              <a:rPr lang="el-GR" dirty="0" err="1"/>
              <a:t>αποικιοκρατούμενα</a:t>
            </a:r>
            <a:r>
              <a:rPr lang="el-GR" dirty="0"/>
              <a:t> εδάφη.</a:t>
            </a:r>
          </a:p>
          <a:p>
            <a:pPr>
              <a:lnSpc>
                <a:spcPct val="120000"/>
              </a:lnSpc>
            </a:pPr>
            <a:r>
              <a:rPr lang="el-GR" dirty="0"/>
              <a:t>Από τη φεουδαρχία σε ένα καπιταλιστικό οικονομικό μοντέλο (16</a:t>
            </a:r>
            <a:r>
              <a:rPr lang="el-GR" baseline="30000" dirty="0"/>
              <a:t>ος </a:t>
            </a:r>
            <a:r>
              <a:rPr lang="el-GR" dirty="0"/>
              <a:t>- 17</a:t>
            </a:r>
            <a:r>
              <a:rPr lang="el-GR" baseline="30000" dirty="0"/>
              <a:t>ος</a:t>
            </a:r>
            <a:r>
              <a:rPr lang="el-GR" dirty="0"/>
              <a:t> αιώνας).</a:t>
            </a:r>
          </a:p>
          <a:p>
            <a:pPr>
              <a:lnSpc>
                <a:spcPct val="120000"/>
              </a:lnSpc>
            </a:pPr>
            <a:r>
              <a:rPr lang="el-GR" dirty="0"/>
              <a:t>Εκβιομηχάνιση (μέσα 18</a:t>
            </a:r>
            <a:r>
              <a:rPr lang="el-GR" baseline="30000" dirty="0"/>
              <a:t>ου</a:t>
            </a:r>
            <a:r>
              <a:rPr lang="el-GR" dirty="0"/>
              <a:t> αιώνα στη Βρετανία): εξαπλώθηκε τον 19</a:t>
            </a:r>
            <a:r>
              <a:rPr lang="el-GR" baseline="30000" dirty="0"/>
              <a:t>ο</a:t>
            </a:r>
            <a:r>
              <a:rPr lang="el-GR" dirty="0"/>
              <a:t> αιώνα στη Βόρεια Αμερική και στη Δυτική και Κεντρική Ευρώπη. Τα εκβιομηχανισμένα κράτη απέκτησαν μαζικά διευρυμένες παραγωγικές δυνατότητες, οι οποίες συνέβαλλαν στην ενίσχυση της στρατιωτικής ισχύς τους.</a:t>
            </a:r>
          </a:p>
          <a:p>
            <a:pPr>
              <a:lnSpc>
                <a:spcPct val="120000"/>
              </a:lnSpc>
            </a:pPr>
            <a:r>
              <a:rPr lang="el-GR" dirty="0"/>
              <a:t>Αποικιοκρατία: διαδραμάτισε κεντρικό ρόλο στην ανάπτυξη του καπιταλισμού, δουλεία.</a:t>
            </a:r>
          </a:p>
          <a:p>
            <a:pPr>
              <a:lnSpc>
                <a:spcPct val="120000"/>
              </a:lnSpc>
            </a:pPr>
            <a:r>
              <a:rPr lang="el-GR" dirty="0"/>
              <a:t>Ιμπεριαλισμός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076E19-363C-507E-2CDA-00C3691CBBB4}"/>
              </a:ext>
            </a:extLst>
          </p:cNvPr>
          <p:cNvSpPr txBox="1"/>
          <p:nvPr/>
        </p:nvSpPr>
        <p:spPr>
          <a:xfrm>
            <a:off x="11045144" y="174525"/>
            <a:ext cx="1267703" cy="35208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5pPr>
            <a:lvl6pPr marL="22860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6pPr>
            <a:lvl7pPr marL="27432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7pPr>
            <a:lvl8pPr marL="32004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8pPr>
            <a:lvl9pPr marL="36576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9pPr>
          </a:lstStyle>
          <a:p>
            <a:pPr defTabSz="685800">
              <a:defRPr/>
            </a:pPr>
            <a:r>
              <a:rPr lang="en-US" sz="788" b="0" dirty="0">
                <a:solidFill>
                  <a:prstClr val="white">
                    <a:lumMod val="50000"/>
                  </a:prstClr>
                </a:solidFill>
              </a:rPr>
              <a:t>© </a:t>
            </a:r>
            <a:r>
              <a:rPr lang="el-GR" sz="788" b="0" dirty="0">
                <a:solidFill>
                  <a:prstClr val="white">
                    <a:lumMod val="50000"/>
                  </a:prstClr>
                </a:solidFill>
              </a:rPr>
              <a:t>Εκδόσεις Κριτική</a:t>
            </a:r>
            <a:r>
              <a:rPr lang="en-US" sz="788" b="0" dirty="0">
                <a:solidFill>
                  <a:prstClr val="white">
                    <a:lumMod val="50000"/>
                  </a:prstClr>
                </a:solidFill>
              </a:rPr>
              <a:t> </a:t>
            </a:r>
          </a:p>
          <a:p>
            <a:pPr defTabSz="685800">
              <a:defRPr/>
            </a:pPr>
            <a:r>
              <a:rPr lang="en-US" sz="900" b="0" dirty="0">
                <a:solidFill>
                  <a:prstClr val="white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33413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4697CDA-BDB7-4883-B48B-1D4EDB2F0E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C64C5D-ED0D-3240-BE2D-C4CAEA87B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9751" y="934327"/>
            <a:ext cx="8924392" cy="1058275"/>
          </a:xfrm>
        </p:spPr>
        <p:txBody>
          <a:bodyPr>
            <a:normAutofit/>
          </a:bodyPr>
          <a:lstStyle/>
          <a:p>
            <a:pPr algn="ctr"/>
            <a:r>
              <a:rPr lang="el-GR" sz="4800" dirty="0"/>
              <a:t>Ιμπεριαλισμός</a:t>
            </a:r>
            <a:endParaRPr lang="en-GR" sz="480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295B176-FA0E-4B6A-A190-5E2E82BEA5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93813" y="2337807"/>
            <a:ext cx="9604374" cy="3585866"/>
          </a:xfrm>
          <a:custGeom>
            <a:avLst/>
            <a:gdLst>
              <a:gd name="connsiteX0" fmla="*/ 0 w 9604374"/>
              <a:gd name="connsiteY0" fmla="*/ 0 h 3585866"/>
              <a:gd name="connsiteX1" fmla="*/ 9604374 w 9604374"/>
              <a:gd name="connsiteY1" fmla="*/ 0 h 3585866"/>
              <a:gd name="connsiteX2" fmla="*/ 9604374 w 9604374"/>
              <a:gd name="connsiteY2" fmla="*/ 3095088 h 3585866"/>
              <a:gd name="connsiteX3" fmla="*/ 9591455 w 9604374"/>
              <a:gd name="connsiteY3" fmla="*/ 3097044 h 3585866"/>
              <a:gd name="connsiteX4" fmla="*/ 9285147 w 9604374"/>
              <a:gd name="connsiteY4" fmla="*/ 3164182 h 3585866"/>
              <a:gd name="connsiteX5" fmla="*/ 9114078 w 9604374"/>
              <a:gd name="connsiteY5" fmla="*/ 3164299 h 3585866"/>
              <a:gd name="connsiteX6" fmla="*/ 8999665 w 9604374"/>
              <a:gd name="connsiteY6" fmla="*/ 3157864 h 3585866"/>
              <a:gd name="connsiteX7" fmla="*/ 8925240 w 9604374"/>
              <a:gd name="connsiteY7" fmla="*/ 3152135 h 3585866"/>
              <a:gd name="connsiteX8" fmla="*/ 8868257 w 9604374"/>
              <a:gd name="connsiteY8" fmla="*/ 3146819 h 3585866"/>
              <a:gd name="connsiteX9" fmla="*/ 8792363 w 9604374"/>
              <a:gd name="connsiteY9" fmla="*/ 3146856 h 3585866"/>
              <a:gd name="connsiteX10" fmla="*/ 8668399 w 9604374"/>
              <a:gd name="connsiteY10" fmla="*/ 3196893 h 3585866"/>
              <a:gd name="connsiteX11" fmla="*/ 8474043 w 9604374"/>
              <a:gd name="connsiteY11" fmla="*/ 3240734 h 3585866"/>
              <a:gd name="connsiteX12" fmla="*/ 8317555 w 9604374"/>
              <a:gd name="connsiteY12" fmla="*/ 3247156 h 3585866"/>
              <a:gd name="connsiteX13" fmla="*/ 8280111 w 9604374"/>
              <a:gd name="connsiteY13" fmla="*/ 3255812 h 3585866"/>
              <a:gd name="connsiteX14" fmla="*/ 8096088 w 9604374"/>
              <a:gd name="connsiteY14" fmla="*/ 3253903 h 3585866"/>
              <a:gd name="connsiteX15" fmla="*/ 7825642 w 9604374"/>
              <a:gd name="connsiteY15" fmla="*/ 3271628 h 3585866"/>
              <a:gd name="connsiteX16" fmla="*/ 7531820 w 9604374"/>
              <a:gd name="connsiteY16" fmla="*/ 3252671 h 3585866"/>
              <a:gd name="connsiteX17" fmla="*/ 7193751 w 9604374"/>
              <a:gd name="connsiteY17" fmla="*/ 3245192 h 3585866"/>
              <a:gd name="connsiteX18" fmla="*/ 6976768 w 9604374"/>
              <a:gd name="connsiteY18" fmla="*/ 3238559 h 3585866"/>
              <a:gd name="connsiteX19" fmla="*/ 6756462 w 9604374"/>
              <a:gd name="connsiteY19" fmla="*/ 3273268 h 3585866"/>
              <a:gd name="connsiteX20" fmla="*/ 6512214 w 9604374"/>
              <a:gd name="connsiteY20" fmla="*/ 3298845 h 3585866"/>
              <a:gd name="connsiteX21" fmla="*/ 6289569 w 9604374"/>
              <a:gd name="connsiteY21" fmla="*/ 3301118 h 3585866"/>
              <a:gd name="connsiteX22" fmla="*/ 6157816 w 9604374"/>
              <a:gd name="connsiteY22" fmla="*/ 3308643 h 3585866"/>
              <a:gd name="connsiteX23" fmla="*/ 6110062 w 9604374"/>
              <a:gd name="connsiteY23" fmla="*/ 3321185 h 3585866"/>
              <a:gd name="connsiteX24" fmla="*/ 6041832 w 9604374"/>
              <a:gd name="connsiteY24" fmla="*/ 3332190 h 3585866"/>
              <a:gd name="connsiteX25" fmla="*/ 5923195 w 9604374"/>
              <a:gd name="connsiteY25" fmla="*/ 3359104 h 3585866"/>
              <a:gd name="connsiteX26" fmla="*/ 5770972 w 9604374"/>
              <a:gd name="connsiteY26" fmla="*/ 3369893 h 3585866"/>
              <a:gd name="connsiteX27" fmla="*/ 5632583 w 9604374"/>
              <a:gd name="connsiteY27" fmla="*/ 3357730 h 3585866"/>
              <a:gd name="connsiteX28" fmla="*/ 5539996 w 9604374"/>
              <a:gd name="connsiteY28" fmla="*/ 3352890 h 3585866"/>
              <a:gd name="connsiteX29" fmla="*/ 5315460 w 9604374"/>
              <a:gd name="connsiteY29" fmla="*/ 3350411 h 3585866"/>
              <a:gd name="connsiteX30" fmla="*/ 5072455 w 9604374"/>
              <a:gd name="connsiteY30" fmla="*/ 3338147 h 3585866"/>
              <a:gd name="connsiteX31" fmla="*/ 5016364 w 9604374"/>
              <a:gd name="connsiteY31" fmla="*/ 3348937 h 3585866"/>
              <a:gd name="connsiteX32" fmla="*/ 4922276 w 9604374"/>
              <a:gd name="connsiteY32" fmla="*/ 3366515 h 3585866"/>
              <a:gd name="connsiteX33" fmla="*/ 4856444 w 9604374"/>
              <a:gd name="connsiteY33" fmla="*/ 3399463 h 3585866"/>
              <a:gd name="connsiteX34" fmla="*/ 4775993 w 9604374"/>
              <a:gd name="connsiteY34" fmla="*/ 3406312 h 3585866"/>
              <a:gd name="connsiteX35" fmla="*/ 4667320 w 9604374"/>
              <a:gd name="connsiteY35" fmla="*/ 3397926 h 3585866"/>
              <a:gd name="connsiteX36" fmla="*/ 4540268 w 9604374"/>
              <a:gd name="connsiteY36" fmla="*/ 3424464 h 3585866"/>
              <a:gd name="connsiteX37" fmla="*/ 4465491 w 9604374"/>
              <a:gd name="connsiteY37" fmla="*/ 3433154 h 3585866"/>
              <a:gd name="connsiteX38" fmla="*/ 4262864 w 9604374"/>
              <a:gd name="connsiteY38" fmla="*/ 3464075 h 3585866"/>
              <a:gd name="connsiteX39" fmla="*/ 4175005 w 9604374"/>
              <a:gd name="connsiteY39" fmla="*/ 3493545 h 3585866"/>
              <a:gd name="connsiteX40" fmla="*/ 4030100 w 9604374"/>
              <a:gd name="connsiteY40" fmla="*/ 3514212 h 3585866"/>
              <a:gd name="connsiteX41" fmla="*/ 3926631 w 9604374"/>
              <a:gd name="connsiteY41" fmla="*/ 3525304 h 3585866"/>
              <a:gd name="connsiteX42" fmla="*/ 3897306 w 9604374"/>
              <a:gd name="connsiteY42" fmla="*/ 3547095 h 3585866"/>
              <a:gd name="connsiteX43" fmla="*/ 3896886 w 9604374"/>
              <a:gd name="connsiteY43" fmla="*/ 3547500 h 3585866"/>
              <a:gd name="connsiteX44" fmla="*/ 3834004 w 9604374"/>
              <a:gd name="connsiteY44" fmla="*/ 3550510 h 3585866"/>
              <a:gd name="connsiteX45" fmla="*/ 3696227 w 9604374"/>
              <a:gd name="connsiteY45" fmla="*/ 3574175 h 3585866"/>
              <a:gd name="connsiteX46" fmla="*/ 3652821 w 9604374"/>
              <a:gd name="connsiteY46" fmla="*/ 3580368 h 3585866"/>
              <a:gd name="connsiteX47" fmla="*/ 3629691 w 9604374"/>
              <a:gd name="connsiteY47" fmla="*/ 3585866 h 3585866"/>
              <a:gd name="connsiteX48" fmla="*/ 3595018 w 9604374"/>
              <a:gd name="connsiteY48" fmla="*/ 3571623 h 3585866"/>
              <a:gd name="connsiteX49" fmla="*/ 3551656 w 9604374"/>
              <a:gd name="connsiteY49" fmla="*/ 3577800 h 3585866"/>
              <a:gd name="connsiteX50" fmla="*/ 3541558 w 9604374"/>
              <a:gd name="connsiteY50" fmla="*/ 3579797 h 3585866"/>
              <a:gd name="connsiteX51" fmla="*/ 3465708 w 9604374"/>
              <a:gd name="connsiteY51" fmla="*/ 3565931 h 3585866"/>
              <a:gd name="connsiteX52" fmla="*/ 3458313 w 9604374"/>
              <a:gd name="connsiteY52" fmla="*/ 3560366 h 3585866"/>
              <a:gd name="connsiteX53" fmla="*/ 3420278 w 9604374"/>
              <a:gd name="connsiteY53" fmla="*/ 3557947 h 3585866"/>
              <a:gd name="connsiteX54" fmla="*/ 3415952 w 9604374"/>
              <a:gd name="connsiteY54" fmla="*/ 3559424 h 3585866"/>
              <a:gd name="connsiteX55" fmla="*/ 3384432 w 9604374"/>
              <a:gd name="connsiteY55" fmla="*/ 3550905 h 3585866"/>
              <a:gd name="connsiteX56" fmla="*/ 3258039 w 9604374"/>
              <a:gd name="connsiteY56" fmla="*/ 3535884 h 3585866"/>
              <a:gd name="connsiteX57" fmla="*/ 3015008 w 9604374"/>
              <a:gd name="connsiteY57" fmla="*/ 3528000 h 3585866"/>
              <a:gd name="connsiteX58" fmla="*/ 2761910 w 9604374"/>
              <a:gd name="connsiteY58" fmla="*/ 3505496 h 3585866"/>
              <a:gd name="connsiteX59" fmla="*/ 2521923 w 9604374"/>
              <a:gd name="connsiteY59" fmla="*/ 3514208 h 3585866"/>
              <a:gd name="connsiteX60" fmla="*/ 2085894 w 9604374"/>
              <a:gd name="connsiteY60" fmla="*/ 3490122 h 3585866"/>
              <a:gd name="connsiteX61" fmla="*/ 1936305 w 9604374"/>
              <a:gd name="connsiteY61" fmla="*/ 3487966 h 3585866"/>
              <a:gd name="connsiteX62" fmla="*/ 1836080 w 9604374"/>
              <a:gd name="connsiteY62" fmla="*/ 3487150 h 3585866"/>
              <a:gd name="connsiteX63" fmla="*/ 1829133 w 9604374"/>
              <a:gd name="connsiteY63" fmla="*/ 3489437 h 3585866"/>
              <a:gd name="connsiteX64" fmla="*/ 1801140 w 9604374"/>
              <a:gd name="connsiteY64" fmla="*/ 3490787 h 3585866"/>
              <a:gd name="connsiteX65" fmla="*/ 1793476 w 9604374"/>
              <a:gd name="connsiteY65" fmla="*/ 3500921 h 3585866"/>
              <a:gd name="connsiteX66" fmla="*/ 1699923 w 9604374"/>
              <a:gd name="connsiteY66" fmla="*/ 3509706 h 3585866"/>
              <a:gd name="connsiteX67" fmla="*/ 1474760 w 9604374"/>
              <a:gd name="connsiteY67" fmla="*/ 3513685 h 3585866"/>
              <a:gd name="connsiteX68" fmla="*/ 1308130 w 9604374"/>
              <a:gd name="connsiteY68" fmla="*/ 3496703 h 3585866"/>
              <a:gd name="connsiteX69" fmla="*/ 1252381 w 9604374"/>
              <a:gd name="connsiteY69" fmla="*/ 3506093 h 3585866"/>
              <a:gd name="connsiteX70" fmla="*/ 1174550 w 9604374"/>
              <a:gd name="connsiteY70" fmla="*/ 3512642 h 3585866"/>
              <a:gd name="connsiteX71" fmla="*/ 924455 w 9604374"/>
              <a:gd name="connsiteY71" fmla="*/ 3507283 h 3585866"/>
              <a:gd name="connsiteX72" fmla="*/ 718373 w 9604374"/>
              <a:gd name="connsiteY72" fmla="*/ 3511753 h 3585866"/>
              <a:gd name="connsiteX73" fmla="*/ 600444 w 9604374"/>
              <a:gd name="connsiteY73" fmla="*/ 3520899 h 3585866"/>
              <a:gd name="connsiteX74" fmla="*/ 351173 w 9604374"/>
              <a:gd name="connsiteY74" fmla="*/ 3495843 h 3585866"/>
              <a:gd name="connsiteX75" fmla="*/ 108372 w 9604374"/>
              <a:gd name="connsiteY75" fmla="*/ 3484386 h 3585866"/>
              <a:gd name="connsiteX76" fmla="*/ 6467 w 9604374"/>
              <a:gd name="connsiteY76" fmla="*/ 3476532 h 3585866"/>
              <a:gd name="connsiteX77" fmla="*/ 0 w 9604374"/>
              <a:gd name="connsiteY77" fmla="*/ 3475412 h 3585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</a:cxnLst>
            <a:rect l="l" t="t" r="r" b="b"/>
            <a:pathLst>
              <a:path w="9604374" h="3585866">
                <a:moveTo>
                  <a:pt x="0" y="0"/>
                </a:moveTo>
                <a:lnTo>
                  <a:pt x="9604374" y="0"/>
                </a:lnTo>
                <a:lnTo>
                  <a:pt x="9604374" y="3095088"/>
                </a:lnTo>
                <a:lnTo>
                  <a:pt x="9591455" y="3097044"/>
                </a:lnTo>
                <a:cubicBezTo>
                  <a:pt x="9496183" y="3133516"/>
                  <a:pt x="9411472" y="3121301"/>
                  <a:pt x="9285147" y="3164182"/>
                </a:cubicBezTo>
                <a:cubicBezTo>
                  <a:pt x="9222914" y="3162781"/>
                  <a:pt x="9174371" y="3173454"/>
                  <a:pt x="9114078" y="3164299"/>
                </a:cubicBezTo>
                <a:cubicBezTo>
                  <a:pt x="9087411" y="3155904"/>
                  <a:pt x="9030947" y="3180906"/>
                  <a:pt x="8999665" y="3157864"/>
                </a:cubicBezTo>
                <a:cubicBezTo>
                  <a:pt x="8997339" y="3174606"/>
                  <a:pt x="8938300" y="3159909"/>
                  <a:pt x="8925240" y="3152135"/>
                </a:cubicBezTo>
                <a:cubicBezTo>
                  <a:pt x="8910091" y="3159441"/>
                  <a:pt x="8884639" y="3146109"/>
                  <a:pt x="8868257" y="3146819"/>
                </a:cubicBezTo>
                <a:cubicBezTo>
                  <a:pt x="8835852" y="3110204"/>
                  <a:pt x="8832251" y="3167659"/>
                  <a:pt x="8792363" y="3146856"/>
                </a:cubicBezTo>
                <a:cubicBezTo>
                  <a:pt x="8774838" y="3159285"/>
                  <a:pt x="8715420" y="3185652"/>
                  <a:pt x="8668399" y="3196893"/>
                </a:cubicBezTo>
                <a:cubicBezTo>
                  <a:pt x="8575902" y="3221445"/>
                  <a:pt x="8569506" y="3250654"/>
                  <a:pt x="8474043" y="3240734"/>
                </a:cubicBezTo>
                <a:cubicBezTo>
                  <a:pt x="8460613" y="3264436"/>
                  <a:pt x="8297088" y="3204738"/>
                  <a:pt x="8317555" y="3247156"/>
                </a:cubicBezTo>
                <a:cubicBezTo>
                  <a:pt x="8285696" y="3245083"/>
                  <a:pt x="8262352" y="3228203"/>
                  <a:pt x="8280111" y="3255812"/>
                </a:cubicBezTo>
                <a:lnTo>
                  <a:pt x="8096088" y="3253903"/>
                </a:lnTo>
                <a:cubicBezTo>
                  <a:pt x="7994084" y="3261603"/>
                  <a:pt x="7930388" y="3281921"/>
                  <a:pt x="7825642" y="3271628"/>
                </a:cubicBezTo>
                <a:cubicBezTo>
                  <a:pt x="7723046" y="3270395"/>
                  <a:pt x="7671282" y="3252297"/>
                  <a:pt x="7531820" y="3252671"/>
                </a:cubicBezTo>
                <a:cubicBezTo>
                  <a:pt x="7433606" y="3250277"/>
                  <a:pt x="7293100" y="3236234"/>
                  <a:pt x="7193751" y="3245192"/>
                </a:cubicBezTo>
                <a:cubicBezTo>
                  <a:pt x="7074822" y="3223769"/>
                  <a:pt x="7104250" y="3250265"/>
                  <a:pt x="6976768" y="3238559"/>
                </a:cubicBezTo>
                <a:cubicBezTo>
                  <a:pt x="6921032" y="3284865"/>
                  <a:pt x="6823818" y="3261794"/>
                  <a:pt x="6756462" y="3273268"/>
                </a:cubicBezTo>
                <a:cubicBezTo>
                  <a:pt x="6679037" y="3283316"/>
                  <a:pt x="6590030" y="3294204"/>
                  <a:pt x="6512214" y="3298845"/>
                </a:cubicBezTo>
                <a:cubicBezTo>
                  <a:pt x="6450581" y="3277980"/>
                  <a:pt x="6366042" y="3329199"/>
                  <a:pt x="6289569" y="3301118"/>
                </a:cubicBezTo>
                <a:cubicBezTo>
                  <a:pt x="6261432" y="3294355"/>
                  <a:pt x="6174310" y="3295209"/>
                  <a:pt x="6157816" y="3308643"/>
                </a:cubicBezTo>
                <a:cubicBezTo>
                  <a:pt x="6139648" y="3311557"/>
                  <a:pt x="6118459" y="3306799"/>
                  <a:pt x="6110062" y="3321185"/>
                </a:cubicBezTo>
                <a:cubicBezTo>
                  <a:pt x="6096189" y="3338498"/>
                  <a:pt x="6032810" y="3311765"/>
                  <a:pt x="6041832" y="3332190"/>
                </a:cubicBezTo>
                <a:cubicBezTo>
                  <a:pt x="5996830" y="3313871"/>
                  <a:pt x="5961033" y="3350141"/>
                  <a:pt x="5923195" y="3359104"/>
                </a:cubicBezTo>
                <a:cubicBezTo>
                  <a:pt x="5887750" y="3340930"/>
                  <a:pt x="5853570" y="3365323"/>
                  <a:pt x="5770972" y="3369893"/>
                </a:cubicBezTo>
                <a:cubicBezTo>
                  <a:pt x="5731993" y="3348876"/>
                  <a:pt x="5705091" y="3385599"/>
                  <a:pt x="5632583" y="3357730"/>
                </a:cubicBezTo>
                <a:cubicBezTo>
                  <a:pt x="5594087" y="3357562"/>
                  <a:pt x="5606154" y="3357443"/>
                  <a:pt x="5539996" y="3352890"/>
                </a:cubicBezTo>
                <a:cubicBezTo>
                  <a:pt x="5439049" y="3348000"/>
                  <a:pt x="5408459" y="3356166"/>
                  <a:pt x="5315460" y="3350411"/>
                </a:cubicBezTo>
                <a:cubicBezTo>
                  <a:pt x="5211119" y="3348356"/>
                  <a:pt x="5208881" y="3372469"/>
                  <a:pt x="5072455" y="3338147"/>
                </a:cubicBezTo>
                <a:cubicBezTo>
                  <a:pt x="5061717" y="3354508"/>
                  <a:pt x="5045493" y="3355753"/>
                  <a:pt x="5016364" y="3348937"/>
                </a:cubicBezTo>
                <a:cubicBezTo>
                  <a:pt x="4965900" y="3349130"/>
                  <a:pt x="4977835" y="3389131"/>
                  <a:pt x="4922276" y="3366515"/>
                </a:cubicBezTo>
                <a:cubicBezTo>
                  <a:pt x="4935702" y="3387794"/>
                  <a:pt x="4828733" y="3377760"/>
                  <a:pt x="4856444" y="3399463"/>
                </a:cubicBezTo>
                <a:cubicBezTo>
                  <a:pt x="4827698" y="3420094"/>
                  <a:pt x="4805019" y="3388256"/>
                  <a:pt x="4775993" y="3406312"/>
                </a:cubicBezTo>
                <a:cubicBezTo>
                  <a:pt x="4744470" y="3406056"/>
                  <a:pt x="4706605" y="3394901"/>
                  <a:pt x="4667320" y="3397926"/>
                </a:cubicBezTo>
                <a:cubicBezTo>
                  <a:pt x="4613435" y="3387476"/>
                  <a:pt x="4608100" y="3410487"/>
                  <a:pt x="4540268" y="3424464"/>
                </a:cubicBezTo>
                <a:cubicBezTo>
                  <a:pt x="4508279" y="3412969"/>
                  <a:pt x="4485989" y="3420063"/>
                  <a:pt x="4465491" y="3433154"/>
                </a:cubicBezTo>
                <a:cubicBezTo>
                  <a:pt x="4396498" y="3432601"/>
                  <a:pt x="4338078" y="3453569"/>
                  <a:pt x="4262864" y="3464075"/>
                </a:cubicBezTo>
                <a:cubicBezTo>
                  <a:pt x="4180249" y="3483394"/>
                  <a:pt x="4225769" y="3479019"/>
                  <a:pt x="4175005" y="3493545"/>
                </a:cubicBezTo>
                <a:lnTo>
                  <a:pt x="4030100" y="3514212"/>
                </a:lnTo>
                <a:lnTo>
                  <a:pt x="3926631" y="3525304"/>
                </a:lnTo>
                <a:lnTo>
                  <a:pt x="3897306" y="3547095"/>
                </a:lnTo>
                <a:lnTo>
                  <a:pt x="3896886" y="3547500"/>
                </a:lnTo>
                <a:lnTo>
                  <a:pt x="3834004" y="3550510"/>
                </a:lnTo>
                <a:cubicBezTo>
                  <a:pt x="3800562" y="3554957"/>
                  <a:pt x="3734185" y="3568533"/>
                  <a:pt x="3696227" y="3574175"/>
                </a:cubicBezTo>
                <a:cubicBezTo>
                  <a:pt x="3661780" y="3570074"/>
                  <a:pt x="3640587" y="3551815"/>
                  <a:pt x="3652821" y="3580368"/>
                </a:cubicBezTo>
                <a:cubicBezTo>
                  <a:pt x="3641506" y="3579831"/>
                  <a:pt x="3634593" y="3582151"/>
                  <a:pt x="3629691" y="3585866"/>
                </a:cubicBezTo>
                <a:lnTo>
                  <a:pt x="3595018" y="3571623"/>
                </a:lnTo>
                <a:lnTo>
                  <a:pt x="3551656" y="3577800"/>
                </a:lnTo>
                <a:lnTo>
                  <a:pt x="3541558" y="3579797"/>
                </a:lnTo>
                <a:lnTo>
                  <a:pt x="3465708" y="3565931"/>
                </a:lnTo>
                <a:lnTo>
                  <a:pt x="3458313" y="3560366"/>
                </a:lnTo>
                <a:cubicBezTo>
                  <a:pt x="3450380" y="3556940"/>
                  <a:pt x="3439090" y="3555355"/>
                  <a:pt x="3420278" y="3557947"/>
                </a:cubicBezTo>
                <a:lnTo>
                  <a:pt x="3415952" y="3559424"/>
                </a:lnTo>
                <a:lnTo>
                  <a:pt x="3384432" y="3550905"/>
                </a:lnTo>
                <a:cubicBezTo>
                  <a:pt x="3374259" y="3547029"/>
                  <a:pt x="3265415" y="3542149"/>
                  <a:pt x="3258039" y="3535884"/>
                </a:cubicBezTo>
                <a:cubicBezTo>
                  <a:pt x="3138852" y="3551394"/>
                  <a:pt x="3130647" y="3523871"/>
                  <a:pt x="3015008" y="3528000"/>
                </a:cubicBezTo>
                <a:cubicBezTo>
                  <a:pt x="2914857" y="3486061"/>
                  <a:pt x="2851687" y="3511605"/>
                  <a:pt x="2761910" y="3505496"/>
                </a:cubicBezTo>
                <a:cubicBezTo>
                  <a:pt x="2676401" y="3501198"/>
                  <a:pt x="2636809" y="3514769"/>
                  <a:pt x="2521923" y="3514208"/>
                </a:cubicBezTo>
                <a:cubicBezTo>
                  <a:pt x="2400197" y="3505062"/>
                  <a:pt x="2222818" y="3509922"/>
                  <a:pt x="2085894" y="3490122"/>
                </a:cubicBezTo>
                <a:cubicBezTo>
                  <a:pt x="1978312" y="3483748"/>
                  <a:pt x="1977940" y="3488460"/>
                  <a:pt x="1936305" y="3487966"/>
                </a:cubicBezTo>
                <a:cubicBezTo>
                  <a:pt x="1922459" y="3490683"/>
                  <a:pt x="1849334" y="3482739"/>
                  <a:pt x="1836080" y="3487150"/>
                </a:cubicBezTo>
                <a:lnTo>
                  <a:pt x="1829133" y="3489437"/>
                </a:lnTo>
                <a:lnTo>
                  <a:pt x="1801140" y="3490787"/>
                </a:lnTo>
                <a:lnTo>
                  <a:pt x="1793476" y="3500921"/>
                </a:lnTo>
                <a:lnTo>
                  <a:pt x="1699923" y="3509706"/>
                </a:lnTo>
                <a:cubicBezTo>
                  <a:pt x="1637728" y="3485036"/>
                  <a:pt x="1584624" y="3514467"/>
                  <a:pt x="1474760" y="3513685"/>
                </a:cubicBezTo>
                <a:cubicBezTo>
                  <a:pt x="1445646" y="3505164"/>
                  <a:pt x="1329781" y="3484421"/>
                  <a:pt x="1308130" y="3496703"/>
                </a:cubicBezTo>
                <a:cubicBezTo>
                  <a:pt x="1287409" y="3498430"/>
                  <a:pt x="1265391" y="3492347"/>
                  <a:pt x="1252381" y="3506093"/>
                </a:cubicBezTo>
                <a:cubicBezTo>
                  <a:pt x="1232588" y="3522393"/>
                  <a:pt x="1170020" y="3491785"/>
                  <a:pt x="1174550" y="3512642"/>
                </a:cubicBezTo>
                <a:cubicBezTo>
                  <a:pt x="1119896" y="3512841"/>
                  <a:pt x="1000484" y="3507431"/>
                  <a:pt x="924455" y="3507283"/>
                </a:cubicBezTo>
                <a:cubicBezTo>
                  <a:pt x="887180" y="3483915"/>
                  <a:pt x="777361" y="3516071"/>
                  <a:pt x="718373" y="3511753"/>
                </a:cubicBezTo>
                <a:cubicBezTo>
                  <a:pt x="666588" y="3513355"/>
                  <a:pt x="661645" y="3525551"/>
                  <a:pt x="600444" y="3520899"/>
                </a:cubicBezTo>
                <a:cubicBezTo>
                  <a:pt x="491334" y="3516943"/>
                  <a:pt x="451794" y="3507522"/>
                  <a:pt x="351173" y="3495843"/>
                </a:cubicBezTo>
                <a:cubicBezTo>
                  <a:pt x="237121" y="3487112"/>
                  <a:pt x="235857" y="3499212"/>
                  <a:pt x="108372" y="3484386"/>
                </a:cubicBezTo>
                <a:cubicBezTo>
                  <a:pt x="86318" y="3481054"/>
                  <a:pt x="40657" y="3480329"/>
                  <a:pt x="6467" y="3476532"/>
                </a:cubicBezTo>
                <a:lnTo>
                  <a:pt x="0" y="3475412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48F779DE-4744-42D6-9C74-33EC94460C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21727" y="2190741"/>
            <a:ext cx="1348547" cy="407804"/>
          </a:xfrm>
          <a:custGeom>
            <a:avLst/>
            <a:gdLst>
              <a:gd name="connsiteX0" fmla="*/ 0 w 2142503"/>
              <a:gd name="connsiteY0" fmla="*/ 0 h 571500"/>
              <a:gd name="connsiteX1" fmla="*/ 2142503 w 2142503"/>
              <a:gd name="connsiteY1" fmla="*/ 0 h 571500"/>
              <a:gd name="connsiteX2" fmla="*/ 2142503 w 2142503"/>
              <a:gd name="connsiteY2" fmla="*/ 571500 h 571500"/>
              <a:gd name="connsiteX3" fmla="*/ 0 w 2142503"/>
              <a:gd name="connsiteY3" fmla="*/ 571500 h 571500"/>
              <a:gd name="connsiteX4" fmla="*/ 0 w 2142503"/>
              <a:gd name="connsiteY4" fmla="*/ 0 h 571500"/>
              <a:gd name="connsiteX0" fmla="*/ 0 w 2142503"/>
              <a:gd name="connsiteY0" fmla="*/ 0 h 582145"/>
              <a:gd name="connsiteX1" fmla="*/ 2142503 w 2142503"/>
              <a:gd name="connsiteY1" fmla="*/ 0 h 582145"/>
              <a:gd name="connsiteX2" fmla="*/ 2142503 w 2142503"/>
              <a:gd name="connsiteY2" fmla="*/ 571500 h 582145"/>
              <a:gd name="connsiteX3" fmla="*/ 2050917 w 2142503"/>
              <a:gd name="connsiteY3" fmla="*/ 582088 h 582145"/>
              <a:gd name="connsiteX4" fmla="*/ 0 w 2142503"/>
              <a:gd name="connsiteY4" fmla="*/ 571500 h 582145"/>
              <a:gd name="connsiteX5" fmla="*/ 0 w 2142503"/>
              <a:gd name="connsiteY5" fmla="*/ 0 h 582145"/>
              <a:gd name="connsiteX0" fmla="*/ 0 w 2159832"/>
              <a:gd name="connsiteY0" fmla="*/ 0 h 582145"/>
              <a:gd name="connsiteX1" fmla="*/ 2142503 w 2159832"/>
              <a:gd name="connsiteY1" fmla="*/ 0 h 582145"/>
              <a:gd name="connsiteX2" fmla="*/ 2159829 w 2159832"/>
              <a:gd name="connsiteY2" fmla="*/ 96526 h 582145"/>
              <a:gd name="connsiteX3" fmla="*/ 2142503 w 2159832"/>
              <a:gd name="connsiteY3" fmla="*/ 571500 h 582145"/>
              <a:gd name="connsiteX4" fmla="*/ 2050917 w 2159832"/>
              <a:gd name="connsiteY4" fmla="*/ 582088 h 582145"/>
              <a:gd name="connsiteX5" fmla="*/ 0 w 2159832"/>
              <a:gd name="connsiteY5" fmla="*/ 571500 h 582145"/>
              <a:gd name="connsiteX6" fmla="*/ 0 w 2159832"/>
              <a:gd name="connsiteY6" fmla="*/ 0 h 582145"/>
              <a:gd name="connsiteX0" fmla="*/ 0 w 2159832"/>
              <a:gd name="connsiteY0" fmla="*/ 12386 h 594531"/>
              <a:gd name="connsiteX1" fmla="*/ 67826 w 2159832"/>
              <a:gd name="connsiteY1" fmla="*/ 0 h 594531"/>
              <a:gd name="connsiteX2" fmla="*/ 2142503 w 2159832"/>
              <a:gd name="connsiteY2" fmla="*/ 12386 h 594531"/>
              <a:gd name="connsiteX3" fmla="*/ 2159829 w 2159832"/>
              <a:gd name="connsiteY3" fmla="*/ 108912 h 594531"/>
              <a:gd name="connsiteX4" fmla="*/ 2142503 w 2159832"/>
              <a:gd name="connsiteY4" fmla="*/ 583886 h 594531"/>
              <a:gd name="connsiteX5" fmla="*/ 2050917 w 2159832"/>
              <a:gd name="connsiteY5" fmla="*/ 594474 h 594531"/>
              <a:gd name="connsiteX6" fmla="*/ 0 w 2159832"/>
              <a:gd name="connsiteY6" fmla="*/ 583886 h 594531"/>
              <a:gd name="connsiteX7" fmla="*/ 0 w 2159832"/>
              <a:gd name="connsiteY7" fmla="*/ 12386 h 594531"/>
              <a:gd name="connsiteX0" fmla="*/ 0 w 2168908"/>
              <a:gd name="connsiteY0" fmla="*/ 26000 h 594531"/>
              <a:gd name="connsiteX1" fmla="*/ 76902 w 2168908"/>
              <a:gd name="connsiteY1" fmla="*/ 0 h 594531"/>
              <a:gd name="connsiteX2" fmla="*/ 2151579 w 2168908"/>
              <a:gd name="connsiteY2" fmla="*/ 12386 h 594531"/>
              <a:gd name="connsiteX3" fmla="*/ 2168905 w 2168908"/>
              <a:gd name="connsiteY3" fmla="*/ 108912 h 594531"/>
              <a:gd name="connsiteX4" fmla="*/ 2151579 w 2168908"/>
              <a:gd name="connsiteY4" fmla="*/ 583886 h 594531"/>
              <a:gd name="connsiteX5" fmla="*/ 2059993 w 2168908"/>
              <a:gd name="connsiteY5" fmla="*/ 594474 h 594531"/>
              <a:gd name="connsiteX6" fmla="*/ 9076 w 2168908"/>
              <a:gd name="connsiteY6" fmla="*/ 583886 h 594531"/>
              <a:gd name="connsiteX7" fmla="*/ 0 w 2168908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147197 w 2316105"/>
              <a:gd name="connsiteY0" fmla="*/ 26000 h 594531"/>
              <a:gd name="connsiteX1" fmla="*/ 224099 w 2316105"/>
              <a:gd name="connsiteY1" fmla="*/ 0 h 594531"/>
              <a:gd name="connsiteX2" fmla="*/ 2298776 w 2316105"/>
              <a:gd name="connsiteY2" fmla="*/ 12386 h 594531"/>
              <a:gd name="connsiteX3" fmla="*/ 2316102 w 2316105"/>
              <a:gd name="connsiteY3" fmla="*/ 108912 h 594531"/>
              <a:gd name="connsiteX4" fmla="*/ 2298776 w 2316105"/>
              <a:gd name="connsiteY4" fmla="*/ 583886 h 594531"/>
              <a:gd name="connsiteX5" fmla="*/ 2207190 w 2316105"/>
              <a:gd name="connsiteY5" fmla="*/ 594474 h 594531"/>
              <a:gd name="connsiteX6" fmla="*/ 156273 w 2316105"/>
              <a:gd name="connsiteY6" fmla="*/ 583886 h 594531"/>
              <a:gd name="connsiteX7" fmla="*/ 142416 w 2316105"/>
              <a:gd name="connsiteY7" fmla="*/ 235975 h 594531"/>
              <a:gd name="connsiteX8" fmla="*/ 147197 w 2316105"/>
              <a:gd name="connsiteY8" fmla="*/ 26000 h 594531"/>
              <a:gd name="connsiteX0" fmla="*/ 154684 w 2323592"/>
              <a:gd name="connsiteY0" fmla="*/ 26000 h 594531"/>
              <a:gd name="connsiteX1" fmla="*/ 231586 w 2323592"/>
              <a:gd name="connsiteY1" fmla="*/ 0 h 594531"/>
              <a:gd name="connsiteX2" fmla="*/ 2306263 w 2323592"/>
              <a:gd name="connsiteY2" fmla="*/ 12386 h 594531"/>
              <a:gd name="connsiteX3" fmla="*/ 2323589 w 2323592"/>
              <a:gd name="connsiteY3" fmla="*/ 108912 h 594531"/>
              <a:gd name="connsiteX4" fmla="*/ 2306263 w 2323592"/>
              <a:gd name="connsiteY4" fmla="*/ 583886 h 594531"/>
              <a:gd name="connsiteX5" fmla="*/ 2214677 w 2323592"/>
              <a:gd name="connsiteY5" fmla="*/ 594474 h 594531"/>
              <a:gd name="connsiteX6" fmla="*/ 163760 w 2323592"/>
              <a:gd name="connsiteY6" fmla="*/ 583886 h 594531"/>
              <a:gd name="connsiteX7" fmla="*/ 158979 w 2323592"/>
              <a:gd name="connsiteY7" fmla="*/ 403879 h 594531"/>
              <a:gd name="connsiteX8" fmla="*/ 149903 w 2323592"/>
              <a:gd name="connsiteY8" fmla="*/ 235975 h 594531"/>
              <a:gd name="connsiteX9" fmla="*/ 154684 w 2323592"/>
              <a:gd name="connsiteY9" fmla="*/ 26000 h 594531"/>
              <a:gd name="connsiteX0" fmla="*/ 13665 w 2182573"/>
              <a:gd name="connsiteY0" fmla="*/ 26000 h 594531"/>
              <a:gd name="connsiteX1" fmla="*/ 90567 w 2182573"/>
              <a:gd name="connsiteY1" fmla="*/ 0 h 594531"/>
              <a:gd name="connsiteX2" fmla="*/ 2165244 w 2182573"/>
              <a:gd name="connsiteY2" fmla="*/ 12386 h 594531"/>
              <a:gd name="connsiteX3" fmla="*/ 2182570 w 2182573"/>
              <a:gd name="connsiteY3" fmla="*/ 108912 h 594531"/>
              <a:gd name="connsiteX4" fmla="*/ 2165244 w 2182573"/>
              <a:gd name="connsiteY4" fmla="*/ 583886 h 594531"/>
              <a:gd name="connsiteX5" fmla="*/ 2073658 w 2182573"/>
              <a:gd name="connsiteY5" fmla="*/ 594474 h 594531"/>
              <a:gd name="connsiteX6" fmla="*/ 22741 w 2182573"/>
              <a:gd name="connsiteY6" fmla="*/ 583886 h 594531"/>
              <a:gd name="connsiteX7" fmla="*/ 17960 w 2182573"/>
              <a:gd name="connsiteY7" fmla="*/ 403879 h 594531"/>
              <a:gd name="connsiteX8" fmla="*/ 8884 w 2182573"/>
              <a:gd name="connsiteY8" fmla="*/ 235975 h 594531"/>
              <a:gd name="connsiteX9" fmla="*/ 13665 w 2182573"/>
              <a:gd name="connsiteY9" fmla="*/ 26000 h 594531"/>
              <a:gd name="connsiteX0" fmla="*/ 13665 w 2202120"/>
              <a:gd name="connsiteY0" fmla="*/ 26000 h 594531"/>
              <a:gd name="connsiteX1" fmla="*/ 90567 w 2202120"/>
              <a:gd name="connsiteY1" fmla="*/ 0 h 594531"/>
              <a:gd name="connsiteX2" fmla="*/ 2165244 w 2202120"/>
              <a:gd name="connsiteY2" fmla="*/ 12386 h 594531"/>
              <a:gd name="connsiteX3" fmla="*/ 2182570 w 2202120"/>
              <a:gd name="connsiteY3" fmla="*/ 108912 h 594531"/>
              <a:gd name="connsiteX4" fmla="*/ 2192471 w 2202120"/>
              <a:gd name="connsiteY4" fmla="*/ 583886 h 594531"/>
              <a:gd name="connsiteX5" fmla="*/ 2073658 w 2202120"/>
              <a:gd name="connsiteY5" fmla="*/ 594474 h 594531"/>
              <a:gd name="connsiteX6" fmla="*/ 22741 w 2202120"/>
              <a:gd name="connsiteY6" fmla="*/ 583886 h 594531"/>
              <a:gd name="connsiteX7" fmla="*/ 17960 w 2202120"/>
              <a:gd name="connsiteY7" fmla="*/ 403879 h 594531"/>
              <a:gd name="connsiteX8" fmla="*/ 8884 w 2202120"/>
              <a:gd name="connsiteY8" fmla="*/ 235975 h 594531"/>
              <a:gd name="connsiteX9" fmla="*/ 13665 w 2202120"/>
              <a:gd name="connsiteY9" fmla="*/ 26000 h 594531"/>
              <a:gd name="connsiteX0" fmla="*/ 13665 w 2202036"/>
              <a:gd name="connsiteY0" fmla="*/ 26000 h 594531"/>
              <a:gd name="connsiteX1" fmla="*/ 90567 w 2202036"/>
              <a:gd name="connsiteY1" fmla="*/ 0 h 594531"/>
              <a:gd name="connsiteX2" fmla="*/ 2165244 w 2202036"/>
              <a:gd name="connsiteY2" fmla="*/ 12386 h 594531"/>
              <a:gd name="connsiteX3" fmla="*/ 2182570 w 2202036"/>
              <a:gd name="connsiteY3" fmla="*/ 108912 h 594531"/>
              <a:gd name="connsiteX4" fmla="*/ 2191645 w 2202036"/>
              <a:gd name="connsiteY4" fmla="*/ 422031 h 594531"/>
              <a:gd name="connsiteX5" fmla="*/ 2192471 w 2202036"/>
              <a:gd name="connsiteY5" fmla="*/ 583886 h 594531"/>
              <a:gd name="connsiteX6" fmla="*/ 2073658 w 2202036"/>
              <a:gd name="connsiteY6" fmla="*/ 594474 h 594531"/>
              <a:gd name="connsiteX7" fmla="*/ 22741 w 2202036"/>
              <a:gd name="connsiteY7" fmla="*/ 583886 h 594531"/>
              <a:gd name="connsiteX8" fmla="*/ 17960 w 2202036"/>
              <a:gd name="connsiteY8" fmla="*/ 403879 h 594531"/>
              <a:gd name="connsiteX9" fmla="*/ 8884 w 2202036"/>
              <a:gd name="connsiteY9" fmla="*/ 235975 h 594531"/>
              <a:gd name="connsiteX10" fmla="*/ 13665 w 2202036"/>
              <a:gd name="connsiteY10" fmla="*/ 26000 h 594531"/>
              <a:gd name="connsiteX0" fmla="*/ 142254 w 2330625"/>
              <a:gd name="connsiteY0" fmla="*/ 26000 h 594531"/>
              <a:gd name="connsiteX1" fmla="*/ 219156 w 2330625"/>
              <a:gd name="connsiteY1" fmla="*/ 0 h 594531"/>
              <a:gd name="connsiteX2" fmla="*/ 2293833 w 2330625"/>
              <a:gd name="connsiteY2" fmla="*/ 12386 h 594531"/>
              <a:gd name="connsiteX3" fmla="*/ 2311159 w 2330625"/>
              <a:gd name="connsiteY3" fmla="*/ 108912 h 594531"/>
              <a:gd name="connsiteX4" fmla="*/ 2320234 w 2330625"/>
              <a:gd name="connsiteY4" fmla="*/ 422031 h 594531"/>
              <a:gd name="connsiteX5" fmla="*/ 2321060 w 2330625"/>
              <a:gd name="connsiteY5" fmla="*/ 583886 h 594531"/>
              <a:gd name="connsiteX6" fmla="*/ 2202247 w 2330625"/>
              <a:gd name="connsiteY6" fmla="*/ 594474 h 594531"/>
              <a:gd name="connsiteX7" fmla="*/ 151330 w 2330625"/>
              <a:gd name="connsiteY7" fmla="*/ 583886 h 594531"/>
              <a:gd name="connsiteX8" fmla="*/ 155624 w 2330625"/>
              <a:gd name="connsiteY8" fmla="*/ 512790 h 594531"/>
              <a:gd name="connsiteX9" fmla="*/ 146549 w 2330625"/>
              <a:gd name="connsiteY9" fmla="*/ 403879 h 594531"/>
              <a:gd name="connsiteX10" fmla="*/ 137473 w 2330625"/>
              <a:gd name="connsiteY10" fmla="*/ 235975 h 594531"/>
              <a:gd name="connsiteX11" fmla="*/ 142254 w 2330625"/>
              <a:gd name="connsiteY11" fmla="*/ 26000 h 594531"/>
              <a:gd name="connsiteX0" fmla="*/ 13413 w 2201784"/>
              <a:gd name="connsiteY0" fmla="*/ 26000 h 594531"/>
              <a:gd name="connsiteX1" fmla="*/ 90315 w 2201784"/>
              <a:gd name="connsiteY1" fmla="*/ 0 h 594531"/>
              <a:gd name="connsiteX2" fmla="*/ 2164992 w 2201784"/>
              <a:gd name="connsiteY2" fmla="*/ 12386 h 594531"/>
              <a:gd name="connsiteX3" fmla="*/ 2182318 w 2201784"/>
              <a:gd name="connsiteY3" fmla="*/ 108912 h 594531"/>
              <a:gd name="connsiteX4" fmla="*/ 2191393 w 2201784"/>
              <a:gd name="connsiteY4" fmla="*/ 422031 h 594531"/>
              <a:gd name="connsiteX5" fmla="*/ 2192219 w 2201784"/>
              <a:gd name="connsiteY5" fmla="*/ 583886 h 594531"/>
              <a:gd name="connsiteX6" fmla="*/ 2073406 w 2201784"/>
              <a:gd name="connsiteY6" fmla="*/ 594474 h 594531"/>
              <a:gd name="connsiteX7" fmla="*/ 22489 w 2201784"/>
              <a:gd name="connsiteY7" fmla="*/ 583886 h 594531"/>
              <a:gd name="connsiteX8" fmla="*/ 26783 w 2201784"/>
              <a:gd name="connsiteY8" fmla="*/ 512790 h 594531"/>
              <a:gd name="connsiteX9" fmla="*/ 17708 w 2201784"/>
              <a:gd name="connsiteY9" fmla="*/ 403879 h 594531"/>
              <a:gd name="connsiteX10" fmla="*/ 8632 w 2201784"/>
              <a:gd name="connsiteY10" fmla="*/ 235975 h 594531"/>
              <a:gd name="connsiteX11" fmla="*/ 13413 w 2201784"/>
              <a:gd name="connsiteY11" fmla="*/ 26000 h 594531"/>
              <a:gd name="connsiteX0" fmla="*/ 13413 w 2201784"/>
              <a:gd name="connsiteY0" fmla="*/ 26000 h 594531"/>
              <a:gd name="connsiteX1" fmla="*/ 90315 w 2201784"/>
              <a:gd name="connsiteY1" fmla="*/ 0 h 594531"/>
              <a:gd name="connsiteX2" fmla="*/ 2170127 w 2201784"/>
              <a:gd name="connsiteY2" fmla="*/ 33245 h 594531"/>
              <a:gd name="connsiteX3" fmla="*/ 2182318 w 2201784"/>
              <a:gd name="connsiteY3" fmla="*/ 108912 h 594531"/>
              <a:gd name="connsiteX4" fmla="*/ 2191393 w 2201784"/>
              <a:gd name="connsiteY4" fmla="*/ 422031 h 594531"/>
              <a:gd name="connsiteX5" fmla="*/ 2192219 w 2201784"/>
              <a:gd name="connsiteY5" fmla="*/ 583886 h 594531"/>
              <a:gd name="connsiteX6" fmla="*/ 2073406 w 2201784"/>
              <a:gd name="connsiteY6" fmla="*/ 594474 h 594531"/>
              <a:gd name="connsiteX7" fmla="*/ 22489 w 2201784"/>
              <a:gd name="connsiteY7" fmla="*/ 583886 h 594531"/>
              <a:gd name="connsiteX8" fmla="*/ 26783 w 2201784"/>
              <a:gd name="connsiteY8" fmla="*/ 512790 h 594531"/>
              <a:gd name="connsiteX9" fmla="*/ 17708 w 2201784"/>
              <a:gd name="connsiteY9" fmla="*/ 403879 h 594531"/>
              <a:gd name="connsiteX10" fmla="*/ 8632 w 2201784"/>
              <a:gd name="connsiteY10" fmla="*/ 235975 h 594531"/>
              <a:gd name="connsiteX11" fmla="*/ 13413 w 2201784"/>
              <a:gd name="connsiteY11" fmla="*/ 26000 h 594531"/>
              <a:gd name="connsiteX0" fmla="*/ 13413 w 2201784"/>
              <a:gd name="connsiteY0" fmla="*/ 26000 h 594531"/>
              <a:gd name="connsiteX1" fmla="*/ 90315 w 2201784"/>
              <a:gd name="connsiteY1" fmla="*/ 0 h 594531"/>
              <a:gd name="connsiteX2" fmla="*/ 2170127 w 2201784"/>
              <a:gd name="connsiteY2" fmla="*/ 33245 h 594531"/>
              <a:gd name="connsiteX3" fmla="*/ 2182318 w 2201784"/>
              <a:gd name="connsiteY3" fmla="*/ 108912 h 594531"/>
              <a:gd name="connsiteX4" fmla="*/ 2191393 w 2201784"/>
              <a:gd name="connsiteY4" fmla="*/ 422031 h 594531"/>
              <a:gd name="connsiteX5" fmla="*/ 2192219 w 2201784"/>
              <a:gd name="connsiteY5" fmla="*/ 583886 h 594531"/>
              <a:gd name="connsiteX6" fmla="*/ 2073406 w 2201784"/>
              <a:gd name="connsiteY6" fmla="*/ 594474 h 594531"/>
              <a:gd name="connsiteX7" fmla="*/ 22489 w 2201784"/>
              <a:gd name="connsiteY7" fmla="*/ 583886 h 594531"/>
              <a:gd name="connsiteX8" fmla="*/ 26783 w 2201784"/>
              <a:gd name="connsiteY8" fmla="*/ 512790 h 594531"/>
              <a:gd name="connsiteX9" fmla="*/ 17708 w 2201784"/>
              <a:gd name="connsiteY9" fmla="*/ 403879 h 594531"/>
              <a:gd name="connsiteX10" fmla="*/ 8632 w 2201784"/>
              <a:gd name="connsiteY10" fmla="*/ 235975 h 594531"/>
              <a:gd name="connsiteX11" fmla="*/ 13413 w 2201784"/>
              <a:gd name="connsiteY11" fmla="*/ 26000 h 594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01784" h="594531">
                <a:moveTo>
                  <a:pt x="13413" y="26000"/>
                </a:moveTo>
                <a:cubicBezTo>
                  <a:pt x="37534" y="24897"/>
                  <a:pt x="66194" y="1103"/>
                  <a:pt x="90315" y="0"/>
                </a:cubicBezTo>
                <a:cubicBezTo>
                  <a:pt x="781874" y="4129"/>
                  <a:pt x="1607589" y="24681"/>
                  <a:pt x="2170127" y="33245"/>
                </a:cubicBezTo>
                <a:cubicBezTo>
                  <a:pt x="2169852" y="63908"/>
                  <a:pt x="2182593" y="78249"/>
                  <a:pt x="2182318" y="108912"/>
                </a:cubicBezTo>
                <a:cubicBezTo>
                  <a:pt x="2188231" y="177186"/>
                  <a:pt x="2189743" y="342869"/>
                  <a:pt x="2191393" y="422031"/>
                </a:cubicBezTo>
                <a:cubicBezTo>
                  <a:pt x="2193043" y="501193"/>
                  <a:pt x="2213396" y="555146"/>
                  <a:pt x="2192219" y="583886"/>
                </a:cubicBezTo>
                <a:cubicBezTo>
                  <a:pt x="2172279" y="582877"/>
                  <a:pt x="2093346" y="595483"/>
                  <a:pt x="2073406" y="594474"/>
                </a:cubicBezTo>
                <a:lnTo>
                  <a:pt x="22489" y="583886"/>
                </a:lnTo>
                <a:cubicBezTo>
                  <a:pt x="5849" y="592962"/>
                  <a:pt x="27580" y="542791"/>
                  <a:pt x="26783" y="512790"/>
                </a:cubicBezTo>
                <a:cubicBezTo>
                  <a:pt x="25986" y="482789"/>
                  <a:pt x="18464" y="450015"/>
                  <a:pt x="17708" y="403879"/>
                </a:cubicBezTo>
                <a:cubicBezTo>
                  <a:pt x="16952" y="357743"/>
                  <a:pt x="-14855" y="308787"/>
                  <a:pt x="8632" y="235975"/>
                </a:cubicBezTo>
                <a:cubicBezTo>
                  <a:pt x="7119" y="142994"/>
                  <a:pt x="-201" y="65329"/>
                  <a:pt x="13413" y="26000"/>
                </a:cubicBezTo>
                <a:close/>
              </a:path>
            </a:pathLst>
          </a:custGeom>
          <a:solidFill>
            <a:srgbClr val="D9D4D0">
              <a:alpha val="35000"/>
            </a:srgbClr>
          </a:solidFill>
          <a:ln>
            <a:noFill/>
          </a:ln>
          <a:effectLst>
            <a:softEdge rad="63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F07086-1650-7DF5-4406-F87393BB5E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9751" y="2337807"/>
            <a:ext cx="9268436" cy="3585866"/>
          </a:xfrm>
        </p:spPr>
        <p:txBody>
          <a:bodyPr>
            <a:normAutofit/>
          </a:bodyPr>
          <a:lstStyle/>
          <a:p>
            <a:r>
              <a:rPr lang="el-GR" sz="1800" noProof="1"/>
              <a:t>Η</a:t>
            </a:r>
            <a:r>
              <a:rPr lang="el-GR" sz="1800" noProof="1">
                <a:effectLst/>
              </a:rPr>
              <a:t> πολιτική επέκτασης της ισχύος ή της κυριαρχίας ενός κράτους ή μιας κοινωνίας πέρα από τα σύνορά τους, συνήθως μέσω της άσκησης πολιτικού, στρατιωτικού ή/και οικονομικού ελέγχου σε άλλα κράτη ή κοινωνίες (</a:t>
            </a:r>
            <a:r>
              <a:rPr lang="el-GR" sz="1800" b="1" noProof="1">
                <a:effectLst/>
              </a:rPr>
              <a:t>αυτοκρατορία</a:t>
            </a:r>
            <a:r>
              <a:rPr lang="el-GR" sz="1800" noProof="1">
                <a:effectLst/>
              </a:rPr>
              <a:t>). </a:t>
            </a:r>
          </a:p>
          <a:p>
            <a:r>
              <a:rPr lang="el-GR" sz="1800" noProof="1">
                <a:effectLst/>
              </a:rPr>
              <a:t>Όσον αφορά την πρώιμη χρήση του, ο όρος περιέγραφε μια ιδεολογία που υποστήριζε τη στρατιωτική επέκταση και την ιμπεριαλιστική απόκτηση εδαφών, αντλώντας συνήθως από εθνικιστικά και ρατσιστικά δόγματα. </a:t>
            </a:r>
          </a:p>
          <a:p>
            <a:r>
              <a:rPr lang="el-GR" sz="1800" noProof="1">
                <a:effectLst/>
              </a:rPr>
              <a:t>Στην παραδοσιακή του μορφή, ο ιμπεριαλισμός περιλαμβάνει την εγκαθίδρυση επίσημης πολιτικής κυριαρχίας ή την αποικιοκρατία και αντικατοπτρίζει την επέκταση της κρατικής ισχύος μέσα από μια διαδικασία κατακτήσεων και (ενδεχομένως) εποικισμού. </a:t>
            </a:r>
          </a:p>
          <a:p>
            <a:r>
              <a:rPr lang="el-GR" sz="1800" noProof="1"/>
              <a:t>Οι </a:t>
            </a:r>
            <a:r>
              <a:rPr lang="el-GR" sz="1800" noProof="1">
                <a:effectLst/>
              </a:rPr>
              <a:t>σύγχρονες και πιο υπόρρητες μορφές ιμπεριαλισμού μπορεί να αφορούν την οικονομική κυριαρχία χωρίς την εγκαθίδρυση πολιτικού ελέγχου, εξέλιξη που ονομάζεται «νεοαποικιοκρατία». </a:t>
            </a:r>
            <a:endParaRPr lang="el-GR" sz="1800" noProof="1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A63749-DF15-0B19-C601-9E5F89635F89}"/>
              </a:ext>
            </a:extLst>
          </p:cNvPr>
          <p:cNvSpPr txBox="1"/>
          <p:nvPr/>
        </p:nvSpPr>
        <p:spPr>
          <a:xfrm>
            <a:off x="11045144" y="174525"/>
            <a:ext cx="1267703" cy="35208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5pPr>
            <a:lvl6pPr marL="22860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6pPr>
            <a:lvl7pPr marL="27432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7pPr>
            <a:lvl8pPr marL="32004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8pPr>
            <a:lvl9pPr marL="36576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9pPr>
          </a:lstStyle>
          <a:p>
            <a:pPr defTabSz="685800">
              <a:defRPr/>
            </a:pPr>
            <a:r>
              <a:rPr lang="en-US" sz="788" b="0" dirty="0">
                <a:solidFill>
                  <a:prstClr val="white">
                    <a:lumMod val="50000"/>
                  </a:prstClr>
                </a:solidFill>
              </a:rPr>
              <a:t>© </a:t>
            </a:r>
            <a:r>
              <a:rPr lang="el-GR" sz="788" b="0" dirty="0">
                <a:solidFill>
                  <a:prstClr val="white">
                    <a:lumMod val="50000"/>
                  </a:prstClr>
                </a:solidFill>
              </a:rPr>
              <a:t>Εκδόσεις Κριτική</a:t>
            </a:r>
            <a:r>
              <a:rPr lang="en-US" sz="788" b="0" dirty="0">
                <a:solidFill>
                  <a:prstClr val="white">
                    <a:lumMod val="50000"/>
                  </a:prstClr>
                </a:solidFill>
              </a:rPr>
              <a:t> </a:t>
            </a:r>
          </a:p>
          <a:p>
            <a:pPr defTabSz="685800">
              <a:defRPr/>
            </a:pPr>
            <a:r>
              <a:rPr lang="en-US" sz="900" b="0" dirty="0">
                <a:solidFill>
                  <a:prstClr val="white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555608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336CC-B24E-05F2-E5FE-B70019B83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«Δύση» ως έννοια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8D8B43-EA0D-F028-E9C1-1093747285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Με την </a:t>
            </a:r>
            <a:r>
              <a:rPr lang="el-GR" u="sng" dirty="0"/>
              <a:t>ευρεία έννοια</a:t>
            </a:r>
            <a:r>
              <a:rPr lang="el-GR" dirty="0"/>
              <a:t>: η πολιτισμική και φιλοσοφική κληρονομιά της Ευρώπης, η οποία σε αρκετές περιπτώσεις μεταφέρθηκε μέσω της μετανάστευσης και της αποικιοκρατίας. Εδράζεται στην </a:t>
            </a:r>
            <a:r>
              <a:rPr lang="el-GR" dirty="0" err="1"/>
              <a:t>ιουδαϊοχριστιανική</a:t>
            </a:r>
            <a:r>
              <a:rPr lang="el-GR" dirty="0"/>
              <a:t> θρησκεία και στα δόγματα της «κλασικής» Ελλάδας και της Ρώμης, όπως διαμορφώθηκαν στη σύγχρονη εποχή υπό την επίδραση των ιδεών του φιλελευθερισμού.</a:t>
            </a:r>
          </a:p>
          <a:p>
            <a:r>
              <a:rPr lang="el-GR" dirty="0"/>
              <a:t>Με τη </a:t>
            </a:r>
            <a:r>
              <a:rPr lang="el-GR" u="sng" dirty="0"/>
              <a:t>στενότερη έννοια</a:t>
            </a:r>
            <a:r>
              <a:rPr lang="el-GR" dirty="0"/>
              <a:t>: κατά τη διάρκεια του Ψυχρού Πολέμου,  </a:t>
            </a:r>
            <a:r>
              <a:rPr lang="el-GR" dirty="0">
                <a:effectLst/>
              </a:rPr>
              <a:t>η «</a:t>
            </a:r>
            <a:r>
              <a:rPr lang="el-GR" dirty="0" err="1">
                <a:effectLst/>
              </a:rPr>
              <a:t>Δύση</a:t>
            </a:r>
            <a:r>
              <a:rPr lang="el-GR" dirty="0">
                <a:effectLst/>
              </a:rPr>
              <a:t>» ταυτιζόταν με το καπιταλιστικ</a:t>
            </a:r>
            <a:r>
              <a:rPr lang="el-GR" dirty="0"/>
              <a:t>ό μ</a:t>
            </a:r>
            <a:r>
              <a:rPr lang="el-GR" dirty="0">
                <a:effectLst/>
              </a:rPr>
              <a:t>πλοκ υπό την κυριαρχία των ΗΠΑ – σε </a:t>
            </a:r>
            <a:r>
              <a:rPr lang="el-GR" dirty="0" err="1">
                <a:effectLst/>
              </a:rPr>
              <a:t>αντίθεση</a:t>
            </a:r>
            <a:r>
              <a:rPr lang="el-GR" dirty="0">
                <a:effectLst/>
              </a:rPr>
              <a:t> με την Ανατολή όπου κυριαρχούσε η ΕΣΣΔ.  </a:t>
            </a:r>
          </a:p>
          <a:p>
            <a:endParaRPr lang="en-G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47D54E-047C-28EF-B0F5-C616178312D7}"/>
              </a:ext>
            </a:extLst>
          </p:cNvPr>
          <p:cNvSpPr txBox="1"/>
          <p:nvPr/>
        </p:nvSpPr>
        <p:spPr>
          <a:xfrm>
            <a:off x="11045144" y="174525"/>
            <a:ext cx="1267703" cy="35208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5pPr>
            <a:lvl6pPr marL="22860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6pPr>
            <a:lvl7pPr marL="27432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7pPr>
            <a:lvl8pPr marL="32004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8pPr>
            <a:lvl9pPr marL="36576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9pPr>
          </a:lstStyle>
          <a:p>
            <a:pPr defTabSz="685800">
              <a:defRPr/>
            </a:pPr>
            <a:r>
              <a:rPr lang="en-US" sz="788" b="0" dirty="0">
                <a:solidFill>
                  <a:prstClr val="white">
                    <a:lumMod val="50000"/>
                  </a:prstClr>
                </a:solidFill>
              </a:rPr>
              <a:t>© </a:t>
            </a:r>
            <a:r>
              <a:rPr lang="el-GR" sz="788" b="0" dirty="0">
                <a:solidFill>
                  <a:prstClr val="white">
                    <a:lumMod val="50000"/>
                  </a:prstClr>
                </a:solidFill>
              </a:rPr>
              <a:t>Εκδόσεις Κριτική</a:t>
            </a:r>
            <a:r>
              <a:rPr lang="en-US" sz="788" b="0" dirty="0">
                <a:solidFill>
                  <a:prstClr val="white">
                    <a:lumMod val="50000"/>
                  </a:prstClr>
                </a:solidFill>
              </a:rPr>
              <a:t> </a:t>
            </a:r>
          </a:p>
          <a:p>
            <a:pPr defTabSz="685800">
              <a:defRPr/>
            </a:pPr>
            <a:r>
              <a:rPr lang="en-US" sz="900" b="0" dirty="0">
                <a:solidFill>
                  <a:prstClr val="white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1682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6B47F6-783E-6FD6-AED2-F3A8C8F0F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 «σύντομος» 20ός αιώνας: 1914-1990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18C26-E2DE-B971-7A7F-B5ED0BEA93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74998"/>
            <a:ext cx="10974859" cy="49403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el-GR" dirty="0"/>
              <a:t>Ανάδυση μαζικών κοινωνιών (αρχές 20</a:t>
            </a:r>
            <a:r>
              <a:rPr lang="el-GR" baseline="30000" dirty="0"/>
              <a:t>ου</a:t>
            </a:r>
            <a:r>
              <a:rPr lang="el-GR" dirty="0"/>
              <a:t> αιώνα): κοινωνίες στις οποίες οι νέες τεχνολογίες και οι βιομηχανικοί μετασχηματισμοί οδήγησαν σε πρωτοφανή ανάπτυξη της επικοινωνίας, του εμπορίου και της σύνδεσης και οι «μάζες» απέκτησαν πρόσβαση στην πολιτική. </a:t>
            </a:r>
          </a:p>
          <a:p>
            <a:pPr>
              <a:lnSpc>
                <a:spcPct val="110000"/>
              </a:lnSpc>
            </a:pPr>
            <a:r>
              <a:rPr lang="el-GR" dirty="0"/>
              <a:t>Μαζικές επαναστάσεις, όπως η κινεζική εξέγερση των Μπόξερ (1899-1901), η Μεξικανική επανάσταση (1910-1920), η Ρωσική επανάσταση (1917-1923) και κοινωνικά κινήματα κατά της αποικιοκρατίας, όπως η Παγκόσμια Ένωση για τη Βελτίωση των Νέγρων (1914) από τον </a:t>
            </a:r>
            <a:r>
              <a:rPr lang="en-US" dirty="0"/>
              <a:t>Markus Garvey,</a:t>
            </a:r>
            <a:r>
              <a:rPr lang="el-GR" dirty="0"/>
              <a:t> το</a:t>
            </a:r>
            <a:r>
              <a:rPr lang="en-US" dirty="0"/>
              <a:t> </a:t>
            </a:r>
            <a:r>
              <a:rPr lang="el-GR" dirty="0"/>
              <a:t>κίνημα ανεξαρτησίας της Ινδίας. </a:t>
            </a:r>
          </a:p>
          <a:p>
            <a:pPr>
              <a:lnSpc>
                <a:spcPct val="110000"/>
              </a:lnSpc>
            </a:pPr>
            <a:r>
              <a:rPr lang="el-GR" dirty="0"/>
              <a:t>Α’ Παγκόσμιος Πόλεμος (1914-1918): ο πιο σημαντικός πόλεμος στην παγκόσμια ιστορία, ο πρώτος ολοκληρωτικός πόλεμος.</a:t>
            </a:r>
          </a:p>
          <a:p>
            <a:pPr>
              <a:lnSpc>
                <a:spcPct val="110000"/>
              </a:lnSpc>
            </a:pPr>
            <a:r>
              <a:rPr lang="el-GR" dirty="0"/>
              <a:t>Β’ Παγκόσμιος Πόλεμος (1939-1945): η μεγαλύτερη στρατιωτική σύγκρουση στην ιστορία της ανθρωπότητας. </a:t>
            </a:r>
            <a:endParaRPr lang="en-G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06ADF2-4F78-F710-C909-A8E1BE3A70A3}"/>
              </a:ext>
            </a:extLst>
          </p:cNvPr>
          <p:cNvSpPr txBox="1"/>
          <p:nvPr/>
        </p:nvSpPr>
        <p:spPr>
          <a:xfrm>
            <a:off x="11045144" y="174525"/>
            <a:ext cx="1267703" cy="35208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5pPr>
            <a:lvl6pPr marL="22860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6pPr>
            <a:lvl7pPr marL="27432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7pPr>
            <a:lvl8pPr marL="32004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8pPr>
            <a:lvl9pPr marL="36576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9pPr>
          </a:lstStyle>
          <a:p>
            <a:pPr defTabSz="685800">
              <a:defRPr/>
            </a:pPr>
            <a:r>
              <a:rPr lang="en-US" sz="788" b="0" dirty="0">
                <a:solidFill>
                  <a:prstClr val="white">
                    <a:lumMod val="50000"/>
                  </a:prstClr>
                </a:solidFill>
              </a:rPr>
              <a:t>© </a:t>
            </a:r>
            <a:r>
              <a:rPr lang="el-GR" sz="788" b="0" dirty="0">
                <a:solidFill>
                  <a:prstClr val="white">
                    <a:lumMod val="50000"/>
                  </a:prstClr>
                </a:solidFill>
              </a:rPr>
              <a:t>Εκδόσεις Κριτική</a:t>
            </a:r>
            <a:r>
              <a:rPr lang="en-US" sz="788" b="0" dirty="0">
                <a:solidFill>
                  <a:prstClr val="white">
                    <a:lumMod val="50000"/>
                  </a:prstClr>
                </a:solidFill>
              </a:rPr>
              <a:t> </a:t>
            </a:r>
          </a:p>
          <a:p>
            <a:pPr defTabSz="685800">
              <a:defRPr/>
            </a:pPr>
            <a:r>
              <a:rPr lang="en-US" sz="900" b="0" dirty="0">
                <a:solidFill>
                  <a:prstClr val="white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43106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A0CDE-816F-6600-9FD2-3D299C312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Ο Ψυχρός Πόλεμος (μετά το 1945 – 1990)</a:t>
            </a:r>
            <a:endParaRPr lang="en-GR" dirty="0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2B6ED674-5D2F-38D7-F9B3-B4AD0045DB8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884878" cy="4857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BA851623-304B-BBB1-CDA4-6DEB71088860}"/>
              </a:ext>
            </a:extLst>
          </p:cNvPr>
          <p:cNvSpPr txBox="1"/>
          <p:nvPr/>
        </p:nvSpPr>
        <p:spPr>
          <a:xfrm>
            <a:off x="11045144" y="174525"/>
            <a:ext cx="1267703" cy="35208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5pPr>
            <a:lvl6pPr marL="22860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6pPr>
            <a:lvl7pPr marL="27432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7pPr>
            <a:lvl8pPr marL="32004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8pPr>
            <a:lvl9pPr marL="36576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9pPr>
          </a:lstStyle>
          <a:p>
            <a:pPr defTabSz="685800">
              <a:defRPr/>
            </a:pPr>
            <a:r>
              <a:rPr lang="en-US" sz="788" b="0">
                <a:solidFill>
                  <a:prstClr val="white">
                    <a:lumMod val="50000"/>
                  </a:prstClr>
                </a:solidFill>
              </a:rPr>
              <a:t>© </a:t>
            </a:r>
            <a:r>
              <a:rPr lang="el-GR" sz="788" b="0">
                <a:solidFill>
                  <a:prstClr val="white">
                    <a:lumMod val="50000"/>
                  </a:prstClr>
                </a:solidFill>
              </a:rPr>
              <a:t>Εκδόσεις Κριτική</a:t>
            </a:r>
            <a:r>
              <a:rPr lang="en-US" sz="788" b="0">
                <a:solidFill>
                  <a:prstClr val="white">
                    <a:lumMod val="50000"/>
                  </a:prstClr>
                </a:solidFill>
              </a:rPr>
              <a:t> </a:t>
            </a:r>
          </a:p>
          <a:p>
            <a:pPr defTabSz="685800">
              <a:defRPr/>
            </a:pPr>
            <a:r>
              <a:rPr lang="en-US" sz="900" b="0">
                <a:solidFill>
                  <a:prstClr val="white"/>
                </a:solidFill>
              </a:rPr>
              <a:t> </a:t>
            </a:r>
            <a:endParaRPr lang="en-US" sz="900" b="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6058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CA9EB-C170-F592-0199-DF8AE9A12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 κόσμος μετά το 1990: «Νέα παγκόσμια τάξη»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22A063-ED28-FA08-E372-463C021ADA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1029950" cy="5219944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el-GR" sz="1600" dirty="0"/>
              <a:t>Αναδείχθηκε η δυνατότητα εγκαθίδρυσης μιας «φιλελεύθερης ειρήνης»: αναγκαιότητα ειρηνικής διευθέτησης διαφορών, απουσία επιθετικών και επεκτατικών βλέψεων, έλεγχος και μείωση πυρηνικών οπλοστασίων, σεβασμός ανθρωπίνων δικαιωμάτων.</a:t>
            </a:r>
          </a:p>
          <a:p>
            <a:pPr>
              <a:lnSpc>
                <a:spcPct val="120000"/>
              </a:lnSpc>
            </a:pPr>
            <a:r>
              <a:rPr lang="el-GR" sz="1600" dirty="0"/>
              <a:t>Το «τέλος της ιστορίας» </a:t>
            </a:r>
            <a:r>
              <a:rPr lang="en-US" sz="1600" dirty="0"/>
              <a:t>(Francis Fukuyama)</a:t>
            </a:r>
            <a:r>
              <a:rPr lang="el-GR" sz="1600" dirty="0"/>
              <a:t>: όλες οι περιοχές του κόσμου θα μπορούσαν να συγκλίνουν προς ένα κοινό μοντέλο οικονομικής και πολιτικής ανάπτυξης, βασισμένο στη φιλελεύθερη δημοκρατία. </a:t>
            </a:r>
          </a:p>
          <a:p>
            <a:pPr>
              <a:lnSpc>
                <a:spcPct val="120000"/>
              </a:lnSpc>
            </a:pPr>
            <a:r>
              <a:rPr lang="el-GR" sz="1600" dirty="0"/>
              <a:t>Ευρεία συμμαχία δυτικών και ισλαμικών κρατών μετά την προσάρτηση του Κουβέιτ από το Ιράκ (1990) που πέτυχε την εκδίωξη των ιρακινών δυνάμεων στον Πόλεμο του Κόλπου (1991).</a:t>
            </a:r>
          </a:p>
          <a:p>
            <a:pPr>
              <a:lnSpc>
                <a:spcPct val="120000"/>
              </a:lnSpc>
            </a:pPr>
            <a:r>
              <a:rPr lang="el-GR" sz="1600" dirty="0"/>
              <a:t>Ο ΟΑΣΕ χρησιμοποιήθηκε για πρώτη ως μηχανισμός αντιμετώπισης διεθνών κρίσεων στον πόλεμο Σερβίας-Κροατίας (1991).</a:t>
            </a:r>
          </a:p>
          <a:p>
            <a:pPr>
              <a:lnSpc>
                <a:spcPct val="120000"/>
              </a:lnSpc>
            </a:pPr>
            <a:r>
              <a:rPr lang="el-GR" sz="1600" dirty="0"/>
              <a:t>Νέες πιέσεις που ο Ψυχρός Πόλεμος είχε καταφέρει να διατηρήσει υπό έλεγχο, π.χ. πόλεμος Βοσνίας (1992-95) ο μακρύτερος και βιαιότερος στην Ευρώπη μετά το Β’ΠΠ. </a:t>
            </a:r>
          </a:p>
          <a:p>
            <a:pPr>
              <a:lnSpc>
                <a:spcPct val="120000"/>
              </a:lnSpc>
            </a:pPr>
            <a:r>
              <a:rPr lang="el-GR" sz="1600" dirty="0"/>
              <a:t>11</a:t>
            </a:r>
            <a:r>
              <a:rPr lang="el-GR" sz="1600" baseline="30000" dirty="0"/>
              <a:t>η</a:t>
            </a:r>
            <a:r>
              <a:rPr lang="el-GR" sz="1600" dirty="0"/>
              <a:t> Σεπτεμβρίου: έναρξη παγκόσμιας διαμάχης και αστάθειας, ΗΠΑ υιοθέτησαν τον ρόλο του «παγκόσμιου αστυνόμου», στρατιωτικές επεμβάσεις με πρόσχημα τον «ανθρωπισμό» και με την υποστήριξη του ΟΗΕ και του ΝΑΤΟ, π.χ. Ιράκ (1990-91), Σομαλία (1992-93), Κόσοβο (1999).</a:t>
            </a:r>
          </a:p>
          <a:p>
            <a:pPr>
              <a:lnSpc>
                <a:spcPct val="120000"/>
              </a:lnSpc>
            </a:pPr>
            <a:r>
              <a:rPr lang="el-GR" sz="1600" dirty="0"/>
              <a:t>«Πόλεμος κατά της τρομοκρατίας» από </a:t>
            </a:r>
            <a:r>
              <a:rPr lang="en-US" sz="1600" dirty="0"/>
              <a:t>George W. Bush</a:t>
            </a:r>
            <a:r>
              <a:rPr lang="el-GR" sz="1600" dirty="0"/>
              <a:t> περιλάμβανε εισβολή σε Αφγανιστάν (2001) &amp; Ιράκ (2003).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FCC532D-8CBA-F4C0-68A9-BC550B86E565}"/>
              </a:ext>
            </a:extLst>
          </p:cNvPr>
          <p:cNvSpPr txBox="1"/>
          <p:nvPr/>
        </p:nvSpPr>
        <p:spPr>
          <a:xfrm>
            <a:off x="11045144" y="174525"/>
            <a:ext cx="1267703" cy="35208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5pPr>
            <a:lvl6pPr marL="22860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6pPr>
            <a:lvl7pPr marL="27432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7pPr>
            <a:lvl8pPr marL="32004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8pPr>
            <a:lvl9pPr marL="36576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9pPr>
          </a:lstStyle>
          <a:p>
            <a:pPr defTabSz="685800">
              <a:defRPr/>
            </a:pPr>
            <a:r>
              <a:rPr lang="en-US" sz="788" b="0" dirty="0">
                <a:solidFill>
                  <a:prstClr val="white">
                    <a:lumMod val="50000"/>
                  </a:prstClr>
                </a:solidFill>
              </a:rPr>
              <a:t>© </a:t>
            </a:r>
            <a:r>
              <a:rPr lang="el-GR" sz="788" b="0" dirty="0">
                <a:solidFill>
                  <a:prstClr val="white">
                    <a:lumMod val="50000"/>
                  </a:prstClr>
                </a:solidFill>
              </a:rPr>
              <a:t>Εκδόσεις Κριτική</a:t>
            </a:r>
            <a:r>
              <a:rPr lang="en-US" sz="788" b="0" dirty="0">
                <a:solidFill>
                  <a:prstClr val="white">
                    <a:lumMod val="50000"/>
                  </a:prstClr>
                </a:solidFill>
              </a:rPr>
              <a:t> </a:t>
            </a:r>
          </a:p>
          <a:p>
            <a:pPr defTabSz="685800">
              <a:defRPr/>
            </a:pPr>
            <a:r>
              <a:rPr lang="en-US" sz="900" b="0" dirty="0">
                <a:solidFill>
                  <a:prstClr val="white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692276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1325</Words>
  <Application>Microsoft Macintosh PowerPoint</Application>
  <PresentationFormat>Widescreen</PresentationFormat>
  <Paragraphs>92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Aptos</vt:lpstr>
      <vt:lpstr>Aptos Display</vt:lpstr>
      <vt:lpstr>Arial</vt:lpstr>
      <vt:lpstr>Calibri</vt:lpstr>
      <vt:lpstr>Calibri Light</vt:lpstr>
      <vt:lpstr>Helvetica</vt:lpstr>
      <vt:lpstr>Wingdings</vt:lpstr>
      <vt:lpstr>Office Theme</vt:lpstr>
      <vt:lpstr>1_Office Theme</vt:lpstr>
      <vt:lpstr>PowerPoint Presentation</vt:lpstr>
      <vt:lpstr>Κεφάλαιο 2  Το ιστορικό πλαίσιο                               της παγκόσμιας πολιτικής </vt:lpstr>
      <vt:lpstr>Η ανάπτυξη των πολιτισμών</vt:lpstr>
      <vt:lpstr>Αποικιοκρατία και καπιταλισμός</vt:lpstr>
      <vt:lpstr>Ιμπεριαλισμός</vt:lpstr>
      <vt:lpstr>Η «Δύση» ως έννοια</vt:lpstr>
      <vt:lpstr>Ο «σύντομος» 20ός αιώνας: 1914-1990</vt:lpstr>
      <vt:lpstr>Ο Ψυχρός Πόλεμος (μετά το 1945 – 1990)</vt:lpstr>
      <vt:lpstr>Ο κόσμος μετά το 1990: «Νέα παγκόσμια τάξη»</vt:lpstr>
      <vt:lpstr>Το ιστορικό πλαίσιο της μετα-ψυχροπολεμικής περιόδου</vt:lpstr>
      <vt:lpstr>Η επιστροφή της πολυπολικότητας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Sofia Tipaldou</dc:creator>
  <cp:lastModifiedBy>Sofia Tipaldou</cp:lastModifiedBy>
  <cp:revision>102</cp:revision>
  <dcterms:created xsi:type="dcterms:W3CDTF">2025-09-20T10:00:52Z</dcterms:created>
  <dcterms:modified xsi:type="dcterms:W3CDTF">2025-10-07T14:41:12Z</dcterms:modified>
</cp:coreProperties>
</file>