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 id="2147483678" r:id="rId3"/>
  </p:sldMasterIdLst>
  <p:notesMasterIdLst>
    <p:notesMasterId r:id="rId52"/>
  </p:notesMasterIdLst>
  <p:handoutMasterIdLst>
    <p:handoutMasterId r:id="rId53"/>
  </p:handoutMasterIdLst>
  <p:sldIdLst>
    <p:sldId id="376" r:id="rId4"/>
    <p:sldId id="280" r:id="rId5"/>
    <p:sldId id="318" r:id="rId6"/>
    <p:sldId id="334" r:id="rId7"/>
    <p:sldId id="336" r:id="rId8"/>
    <p:sldId id="333" r:id="rId9"/>
    <p:sldId id="321" r:id="rId10"/>
    <p:sldId id="337" r:id="rId11"/>
    <p:sldId id="338" r:id="rId12"/>
    <p:sldId id="339" r:id="rId13"/>
    <p:sldId id="341" r:id="rId14"/>
    <p:sldId id="340" r:id="rId15"/>
    <p:sldId id="345" r:id="rId16"/>
    <p:sldId id="346" r:id="rId17"/>
    <p:sldId id="347" r:id="rId18"/>
    <p:sldId id="348" r:id="rId19"/>
    <p:sldId id="353" r:id="rId20"/>
    <p:sldId id="349" r:id="rId21"/>
    <p:sldId id="350" r:id="rId22"/>
    <p:sldId id="257" r:id="rId23"/>
    <p:sldId id="290" r:id="rId24"/>
    <p:sldId id="258" r:id="rId25"/>
    <p:sldId id="259" r:id="rId26"/>
    <p:sldId id="260" r:id="rId27"/>
    <p:sldId id="261" r:id="rId28"/>
    <p:sldId id="266" r:id="rId29"/>
    <p:sldId id="264" r:id="rId30"/>
    <p:sldId id="265" r:id="rId31"/>
    <p:sldId id="267" r:id="rId32"/>
    <p:sldId id="269" r:id="rId33"/>
    <p:sldId id="292" r:id="rId34"/>
    <p:sldId id="270" r:id="rId35"/>
    <p:sldId id="271" r:id="rId36"/>
    <p:sldId id="272" r:id="rId37"/>
    <p:sldId id="273" r:id="rId38"/>
    <p:sldId id="293" r:id="rId39"/>
    <p:sldId id="294" r:id="rId40"/>
    <p:sldId id="276" r:id="rId41"/>
    <p:sldId id="277" r:id="rId42"/>
    <p:sldId id="278" r:id="rId43"/>
    <p:sldId id="279" r:id="rId44"/>
    <p:sldId id="281" r:id="rId45"/>
    <p:sldId id="354" r:id="rId46"/>
    <p:sldId id="283" r:id="rId47"/>
    <p:sldId id="295" r:id="rId48"/>
    <p:sldId id="285" r:id="rId49"/>
    <p:sldId id="286" r:id="rId50"/>
    <p:sldId id="288" r:id="rId51"/>
  </p:sldIdLst>
  <p:sldSz cx="9144000" cy="6858000" type="screen4x3"/>
  <p:notesSz cx="6797675" cy="99314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a:srgbClr val="420042"/>
    <a:srgbClr val="FBA293"/>
    <a:srgbClr val="CCCCFF"/>
    <a:srgbClr val="004D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46" autoAdjust="0"/>
  </p:normalViewPr>
  <p:slideViewPr>
    <p:cSldViewPr>
      <p:cViewPr varScale="1">
        <p:scale>
          <a:sx n="74" d="100"/>
          <a:sy n="74" d="100"/>
        </p:scale>
        <p:origin x="120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1" y="0"/>
            <a:ext cx="2945659"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0595" name="Rectangle 3"/>
          <p:cNvSpPr>
            <a:spLocks noGrp="1" noChangeArrowheads="1"/>
          </p:cNvSpPr>
          <p:nvPr>
            <p:ph type="dt" sz="quarter" idx="1"/>
          </p:nvPr>
        </p:nvSpPr>
        <p:spPr bwMode="auto">
          <a:xfrm>
            <a:off x="3850443" y="0"/>
            <a:ext cx="2945659"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0596" name="Rectangle 4"/>
          <p:cNvSpPr>
            <a:spLocks noGrp="1" noChangeArrowheads="1"/>
          </p:cNvSpPr>
          <p:nvPr>
            <p:ph type="ftr" sz="quarter" idx="2"/>
          </p:nvPr>
        </p:nvSpPr>
        <p:spPr bwMode="auto">
          <a:xfrm>
            <a:off x="1" y="9433107"/>
            <a:ext cx="2945659"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0597" name="Rectangle 5"/>
          <p:cNvSpPr>
            <a:spLocks noGrp="1" noChangeArrowheads="1"/>
          </p:cNvSpPr>
          <p:nvPr>
            <p:ph type="sldNum" sz="quarter" idx="3"/>
          </p:nvPr>
        </p:nvSpPr>
        <p:spPr bwMode="auto">
          <a:xfrm>
            <a:off x="3850443" y="9433107"/>
            <a:ext cx="2945659"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AF7221-0D2E-4041-B41B-BB9FD34BA189}"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075" name="Rectangle 3"/>
          <p:cNvSpPr>
            <a:spLocks noGrp="1" noChangeArrowheads="1"/>
          </p:cNvSpPr>
          <p:nvPr>
            <p:ph type="dt" idx="1"/>
          </p:nvPr>
        </p:nvSpPr>
        <p:spPr bwMode="auto">
          <a:xfrm>
            <a:off x="3850443" y="0"/>
            <a:ext cx="2945659"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7416"/>
            <a:ext cx="5438140"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8" name="Rectangle 6"/>
          <p:cNvSpPr>
            <a:spLocks noGrp="1" noChangeArrowheads="1"/>
          </p:cNvSpPr>
          <p:nvPr>
            <p:ph type="ftr" sz="quarter" idx="4"/>
          </p:nvPr>
        </p:nvSpPr>
        <p:spPr bwMode="auto">
          <a:xfrm>
            <a:off x="1" y="9433107"/>
            <a:ext cx="2945659"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3079" name="Rectangle 7"/>
          <p:cNvSpPr>
            <a:spLocks noGrp="1" noChangeArrowheads="1"/>
          </p:cNvSpPr>
          <p:nvPr>
            <p:ph type="sldNum" sz="quarter" idx="5"/>
          </p:nvPr>
        </p:nvSpPr>
        <p:spPr bwMode="auto">
          <a:xfrm>
            <a:off x="3850443" y="9433107"/>
            <a:ext cx="2945659"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339A7D3-B341-4B6A-8F6B-A750F9CCD45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69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ΕΕ: αντί για ‘κεκτημένο’ Συνθήκη Λισαβόνας κωδικοποιεί ν/φ…</a:t>
            </a:r>
          </a:p>
          <a:p>
            <a:endParaRPr lang="el-GR"/>
          </a:p>
          <a:p>
            <a:r>
              <a:rPr lang="el-GR"/>
              <a:t>Ακροδεξιά, ν/ναζισμός!!</a:t>
            </a:r>
            <a:endParaRPr lang="en-US"/>
          </a:p>
        </p:txBody>
      </p:sp>
      <p:sp>
        <p:nvSpPr>
          <p:cNvPr id="4" name="Slide Number Placeholder 3"/>
          <p:cNvSpPr>
            <a:spLocks noGrp="1"/>
          </p:cNvSpPr>
          <p:nvPr>
            <p:ph type="sldNum" sz="quarter" idx="5"/>
          </p:nvPr>
        </p:nvSpPr>
        <p:spPr/>
        <p:txBody>
          <a:bodyPr/>
          <a:lstStyle/>
          <a:p>
            <a:pPr>
              <a:defRPr/>
            </a:pPr>
            <a:fld id="{B41D2DB7-F68C-4086-B820-7389B3EDEFA7}" type="slidenum">
              <a:rPr lang="en-US" smtClean="0"/>
              <a:pPr>
                <a:defRPr/>
              </a:pPr>
              <a:t>17</a:t>
            </a:fld>
            <a:endParaRPr lang="en-US"/>
          </a:p>
        </p:txBody>
      </p:sp>
    </p:spTree>
    <p:extLst>
      <p:ext uri="{BB962C8B-B14F-4D97-AF65-F5344CB8AC3E}">
        <p14:creationId xmlns:p14="http://schemas.microsoft.com/office/powerpoint/2010/main" val="264504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GB" altLang="en-US"/>
              <a:t>Σ Ι Σεφεριάδης</a:t>
            </a:r>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7EA4ADE-9590-4FA9-848B-74421CF13409}" type="slidenum">
              <a:rPr lang="en-GB" altLang="en-US"/>
              <a:pPr/>
              <a:t>‹#›</a:t>
            </a:fld>
            <a:endParaRPr lang="en-GB" altLang="en-US"/>
          </a:p>
        </p:txBody>
      </p:sp>
    </p:spTree>
    <p:extLst>
      <p:ext uri="{BB962C8B-B14F-4D97-AF65-F5344CB8AC3E}">
        <p14:creationId xmlns:p14="http://schemas.microsoft.com/office/powerpoint/2010/main" val="402155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GB" altLang="en-US"/>
              <a:t>Σ Ι Σεφεριάδης</a:t>
            </a:r>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522C411-B395-4F58-AED5-B3C89FFB378C}" type="slidenum">
              <a:rPr lang="en-GB" altLang="en-US"/>
              <a:pPr/>
              <a:t>‹#›</a:t>
            </a:fld>
            <a:endParaRPr lang="en-GB" altLang="en-US"/>
          </a:p>
        </p:txBody>
      </p:sp>
    </p:spTree>
    <p:extLst>
      <p:ext uri="{BB962C8B-B14F-4D97-AF65-F5344CB8AC3E}">
        <p14:creationId xmlns:p14="http://schemas.microsoft.com/office/powerpoint/2010/main" val="18211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GB" altLang="en-US"/>
              <a:t>Σ Ι Σεφεριάδης</a:t>
            </a:r>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E5011B9-AFB4-42C5-A237-F7C5685D694E}" type="slidenum">
              <a:rPr lang="en-GB" altLang="en-US"/>
              <a:pPr/>
              <a:t>‹#›</a:t>
            </a:fld>
            <a:endParaRPr lang="en-GB" altLang="en-US"/>
          </a:p>
        </p:txBody>
      </p:sp>
    </p:spTree>
    <p:extLst>
      <p:ext uri="{BB962C8B-B14F-4D97-AF65-F5344CB8AC3E}">
        <p14:creationId xmlns:p14="http://schemas.microsoft.com/office/powerpoint/2010/main" val="3211165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GB" altLang="en-US"/>
              <a:t>Σ Ι Σεφεριάδης</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44B1DFA-96EA-452E-A545-E71EB16D31CE}" type="slidenum">
              <a:rPr lang="en-GB" altLang="en-US"/>
              <a:pPr/>
              <a:t>‹#›</a:t>
            </a:fld>
            <a:endParaRPr lang="en-GB" altLang="en-US"/>
          </a:p>
        </p:txBody>
      </p:sp>
    </p:spTree>
    <p:extLst>
      <p:ext uri="{BB962C8B-B14F-4D97-AF65-F5344CB8AC3E}">
        <p14:creationId xmlns:p14="http://schemas.microsoft.com/office/powerpoint/2010/main" val="202276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GB" altLang="en-US"/>
              <a:t>Σ Ι Σεφεριάδης</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FF34D2-75D3-45F0-B784-B1F7216972B4}" type="slidenum">
              <a:rPr lang="en-GB" altLang="en-US"/>
              <a:pPr/>
              <a:t>‹#›</a:t>
            </a:fld>
            <a:endParaRPr lang="en-GB" altLang="en-US"/>
          </a:p>
        </p:txBody>
      </p:sp>
    </p:spTree>
    <p:extLst>
      <p:ext uri="{BB962C8B-B14F-4D97-AF65-F5344CB8AC3E}">
        <p14:creationId xmlns:p14="http://schemas.microsoft.com/office/powerpoint/2010/main" val="372558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GB" altLang="en-US"/>
              <a:t>Σ Ι Σεφεριάδης</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28FE995-3ABA-4976-AE48-D648687D15C1}" type="slidenum">
              <a:rPr lang="en-GB" altLang="en-US"/>
              <a:pPr/>
              <a:t>‹#›</a:t>
            </a:fld>
            <a:endParaRPr lang="en-GB" altLang="en-US"/>
          </a:p>
        </p:txBody>
      </p:sp>
    </p:spTree>
    <p:extLst>
      <p:ext uri="{BB962C8B-B14F-4D97-AF65-F5344CB8AC3E}">
        <p14:creationId xmlns:p14="http://schemas.microsoft.com/office/powerpoint/2010/main" val="324850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GB" altLang="en-US"/>
              <a:t>Σ Ι Σεφεριάδης</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02CC32A-6788-4405-817A-17CF6545510B}" type="slidenum">
              <a:rPr lang="en-GB" altLang="en-US"/>
              <a:pPr/>
              <a:t>‹#›</a:t>
            </a:fld>
            <a:endParaRPr lang="en-GB" altLang="en-US"/>
          </a:p>
        </p:txBody>
      </p:sp>
    </p:spTree>
    <p:extLst>
      <p:ext uri="{BB962C8B-B14F-4D97-AF65-F5344CB8AC3E}">
        <p14:creationId xmlns:p14="http://schemas.microsoft.com/office/powerpoint/2010/main" val="4129247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r>
              <a:rPr lang="en-GB" altLang="en-US"/>
              <a:t>Σ Ι Σεφεριάδης</a:t>
            </a: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FB706F3-D345-4349-BBF7-A2AE7AA1BE39}" type="slidenum">
              <a:rPr lang="en-GB" altLang="en-US"/>
              <a:pPr/>
              <a:t>‹#›</a:t>
            </a:fld>
            <a:endParaRPr lang="en-GB" altLang="en-US"/>
          </a:p>
        </p:txBody>
      </p:sp>
    </p:spTree>
    <p:extLst>
      <p:ext uri="{BB962C8B-B14F-4D97-AF65-F5344CB8AC3E}">
        <p14:creationId xmlns:p14="http://schemas.microsoft.com/office/powerpoint/2010/main" val="191189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r>
              <a:rPr lang="en-GB" altLang="en-US"/>
              <a:t>Σ Ι Σεφεριάδης</a:t>
            </a: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E15F254-A9B5-420B-9748-DFC1547ED0B7}" type="slidenum">
              <a:rPr lang="en-GB" altLang="en-US"/>
              <a:pPr/>
              <a:t>‹#›</a:t>
            </a:fld>
            <a:endParaRPr lang="en-GB" altLang="en-US"/>
          </a:p>
        </p:txBody>
      </p:sp>
    </p:spTree>
    <p:extLst>
      <p:ext uri="{BB962C8B-B14F-4D97-AF65-F5344CB8AC3E}">
        <p14:creationId xmlns:p14="http://schemas.microsoft.com/office/powerpoint/2010/main" val="283419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94A5281-060D-4FA1-B3CC-D4F7F03D3A3C}" type="datetimeFigureOut">
              <a:rPr lang="en-GB" smtClean="0"/>
              <a:pPr/>
              <a:t>02/06/2020</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240B624-7863-459A-AF65-6E18F6B7D391}" type="slidenum">
              <a:rPr lang="en-GB" smtClean="0"/>
              <a:pPr/>
              <a:t>‹#›</a:t>
            </a:fld>
            <a:endParaRPr lang="en-GB"/>
          </a:p>
        </p:txBody>
      </p:sp>
    </p:spTree>
    <p:extLst>
      <p:ext uri="{BB962C8B-B14F-4D97-AF65-F5344CB8AC3E}">
        <p14:creationId xmlns:p14="http://schemas.microsoft.com/office/powerpoint/2010/main" val="388990775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4A5281-060D-4FA1-B3CC-D4F7F03D3A3C}"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B624-7863-459A-AF65-6E18F6B7D391}" type="slidenum">
              <a:rPr lang="en-GB" smtClean="0"/>
              <a:pPr/>
              <a:t>‹#›</a:t>
            </a:fld>
            <a:endParaRPr lang="en-GB"/>
          </a:p>
        </p:txBody>
      </p:sp>
    </p:spTree>
    <p:extLst>
      <p:ext uri="{BB962C8B-B14F-4D97-AF65-F5344CB8AC3E}">
        <p14:creationId xmlns:p14="http://schemas.microsoft.com/office/powerpoint/2010/main" val="193907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GB" altLang="en-US"/>
              <a:t>Σ Ι Σεφεριάδης</a:t>
            </a:r>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E424D24-B72C-42D1-9D9F-E012450932C3}" type="slidenum">
              <a:rPr lang="en-GB" altLang="en-US"/>
              <a:pPr/>
              <a:t>‹#›</a:t>
            </a:fld>
            <a:endParaRPr lang="en-GB" altLang="en-US"/>
          </a:p>
        </p:txBody>
      </p:sp>
    </p:spTree>
    <p:extLst>
      <p:ext uri="{BB962C8B-B14F-4D97-AF65-F5344CB8AC3E}">
        <p14:creationId xmlns:p14="http://schemas.microsoft.com/office/powerpoint/2010/main" val="213454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94A5281-060D-4FA1-B3CC-D4F7F03D3A3C}" type="datetimeFigureOut">
              <a:rPr lang="en-GB" smtClean="0"/>
              <a:pPr/>
              <a:t>02/06/2020</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p>
            <a:fld id="{A240B624-7863-459A-AF65-6E18F6B7D391}" type="slidenum">
              <a:rPr lang="en-GB" smtClean="0"/>
              <a:pPr/>
              <a:t>‹#›</a:t>
            </a:fld>
            <a:endParaRPr lang="en-GB"/>
          </a:p>
        </p:txBody>
      </p:sp>
    </p:spTree>
    <p:extLst>
      <p:ext uri="{BB962C8B-B14F-4D97-AF65-F5344CB8AC3E}">
        <p14:creationId xmlns:p14="http://schemas.microsoft.com/office/powerpoint/2010/main" val="862161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4A5281-060D-4FA1-B3CC-D4F7F03D3A3C}"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B624-7863-459A-AF65-6E18F6B7D391}" type="slidenum">
              <a:rPr lang="en-GB" smtClean="0"/>
              <a:pPr/>
              <a:t>‹#›</a:t>
            </a:fld>
            <a:endParaRPr lang="en-GB"/>
          </a:p>
        </p:txBody>
      </p:sp>
    </p:spTree>
    <p:extLst>
      <p:ext uri="{BB962C8B-B14F-4D97-AF65-F5344CB8AC3E}">
        <p14:creationId xmlns:p14="http://schemas.microsoft.com/office/powerpoint/2010/main" val="246667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94A5281-060D-4FA1-B3CC-D4F7F03D3A3C}" type="datetimeFigureOut">
              <a:rPr lang="en-GB" smtClean="0"/>
              <a:pPr/>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40B624-7863-459A-AF65-6E18F6B7D391}" type="slidenum">
              <a:rPr lang="en-GB" smtClean="0"/>
              <a:pPr/>
              <a:t>‹#›</a:t>
            </a:fld>
            <a:endParaRPr lang="en-GB"/>
          </a:p>
        </p:txBody>
      </p:sp>
    </p:spTree>
    <p:extLst>
      <p:ext uri="{BB962C8B-B14F-4D97-AF65-F5344CB8AC3E}">
        <p14:creationId xmlns:p14="http://schemas.microsoft.com/office/powerpoint/2010/main" val="3821693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94A5281-060D-4FA1-B3CC-D4F7F03D3A3C}" type="datetimeFigureOut">
              <a:rPr lang="en-GB" smtClean="0"/>
              <a:pPr/>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40B624-7863-459A-AF65-6E18F6B7D391}" type="slidenum">
              <a:rPr lang="en-GB" smtClean="0"/>
              <a:pPr/>
              <a:t>‹#›</a:t>
            </a:fld>
            <a:endParaRPr lang="en-GB"/>
          </a:p>
        </p:txBody>
      </p:sp>
    </p:spTree>
    <p:extLst>
      <p:ext uri="{BB962C8B-B14F-4D97-AF65-F5344CB8AC3E}">
        <p14:creationId xmlns:p14="http://schemas.microsoft.com/office/powerpoint/2010/main" val="65502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94A5281-060D-4FA1-B3CC-D4F7F03D3A3C}" type="datetimeFigureOut">
              <a:rPr lang="en-GB" smtClean="0"/>
              <a:pPr/>
              <a:t>02/06/2020</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p>
            <a:fld id="{A240B624-7863-459A-AF65-6E18F6B7D391}" type="slidenum">
              <a:rPr lang="en-GB" smtClean="0"/>
              <a:pPr/>
              <a:t>‹#›</a:t>
            </a:fld>
            <a:endParaRPr lang="en-GB"/>
          </a:p>
        </p:txBody>
      </p:sp>
    </p:spTree>
    <p:extLst>
      <p:ext uri="{BB962C8B-B14F-4D97-AF65-F5344CB8AC3E}">
        <p14:creationId xmlns:p14="http://schemas.microsoft.com/office/powerpoint/2010/main" val="3689097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4A5281-060D-4FA1-B3CC-D4F7F03D3A3C}"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B624-7863-459A-AF65-6E18F6B7D391}" type="slidenum">
              <a:rPr lang="en-GB" smtClean="0"/>
              <a:pPr/>
              <a:t>‹#›</a:t>
            </a:fld>
            <a:endParaRPr lang="en-GB"/>
          </a:p>
        </p:txBody>
      </p:sp>
    </p:spTree>
    <p:extLst>
      <p:ext uri="{BB962C8B-B14F-4D97-AF65-F5344CB8AC3E}">
        <p14:creationId xmlns:p14="http://schemas.microsoft.com/office/powerpoint/2010/main" val="3521349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794A5281-060D-4FA1-B3CC-D4F7F03D3A3C}"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B624-7863-459A-AF65-6E18F6B7D391}"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extLst>
      <p:ext uri="{BB962C8B-B14F-4D97-AF65-F5344CB8AC3E}">
        <p14:creationId xmlns:p14="http://schemas.microsoft.com/office/powerpoint/2010/main" val="360562120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4A5281-060D-4FA1-B3CC-D4F7F03D3A3C}"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B624-7863-459A-AF65-6E18F6B7D391}" type="slidenum">
              <a:rPr lang="en-GB" smtClean="0"/>
              <a:pPr/>
              <a:t>‹#›</a:t>
            </a:fld>
            <a:endParaRPr lang="en-GB"/>
          </a:p>
        </p:txBody>
      </p:sp>
    </p:spTree>
    <p:extLst>
      <p:ext uri="{BB962C8B-B14F-4D97-AF65-F5344CB8AC3E}">
        <p14:creationId xmlns:p14="http://schemas.microsoft.com/office/powerpoint/2010/main" val="399915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794A5281-060D-4FA1-B3CC-D4F7F03D3A3C}" type="datetimeFigureOut">
              <a:rPr lang="en-GB" smtClean="0"/>
              <a:pPr/>
              <a:t>02/06/2020</a:t>
            </a:fld>
            <a:endParaRPr lang="en-GB"/>
          </a:p>
        </p:txBody>
      </p:sp>
      <p:sp>
        <p:nvSpPr>
          <p:cNvPr id="5" name="Footer Placeholder 4"/>
          <p:cNvSpPr>
            <a:spLocks noGrp="1"/>
          </p:cNvSpPr>
          <p:nvPr>
            <p:ph type="ftr" sz="quarter" idx="11"/>
          </p:nvPr>
        </p:nvSpPr>
        <p:spPr>
          <a:xfrm>
            <a:off x="457200" y="6556248"/>
            <a:ext cx="3657600" cy="228600"/>
          </a:xfrm>
        </p:spPr>
        <p:txBody>
          <a:bodyPr/>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240B624-7863-459A-AF65-6E18F6B7D391}" type="slidenum">
              <a:rPr lang="en-GB" smtClean="0"/>
              <a:pPr/>
              <a:t>‹#›</a:t>
            </a:fld>
            <a:endParaRPr lang="en-GB"/>
          </a:p>
        </p:txBody>
      </p:sp>
    </p:spTree>
    <p:extLst>
      <p:ext uri="{BB962C8B-B14F-4D97-AF65-F5344CB8AC3E}">
        <p14:creationId xmlns:p14="http://schemas.microsoft.com/office/powerpoint/2010/main" val="2527626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31225C2E-12E9-4040-8948-4F1CFD04008D}" type="datetimeFigureOut">
              <a:rPr lang="el-GR" smtClean="0"/>
              <a:pPr>
                <a:defRPr/>
              </a:pPr>
              <a:t>2/6/2020</a:t>
            </a:fld>
            <a:endParaRPr lang="el-G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8D945C-CE3A-4261-92A0-36A95CE8A479}" type="slidenum">
              <a:rPr lang="en-US" smtClean="0"/>
              <a:pPr>
                <a:defRPr/>
              </a:pPr>
              <a:t>‹#›</a:t>
            </a:fld>
            <a:endParaRPr lang="en-US"/>
          </a:p>
        </p:txBody>
      </p:sp>
    </p:spTree>
    <p:extLst>
      <p:ext uri="{BB962C8B-B14F-4D97-AF65-F5344CB8AC3E}">
        <p14:creationId xmlns:p14="http://schemas.microsoft.com/office/powerpoint/2010/main" val="137946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r>
              <a:rPr lang="en-GB" altLang="en-US"/>
              <a:t>Σ Ι Σεφεριάδης</a:t>
            </a:r>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7D80912-7B35-4558-8C4E-3576362CE2ED}" type="slidenum">
              <a:rPr lang="en-GB" altLang="en-US"/>
              <a:pPr/>
              <a:t>‹#›</a:t>
            </a:fld>
            <a:endParaRPr lang="en-GB" altLang="en-US"/>
          </a:p>
        </p:txBody>
      </p:sp>
    </p:spTree>
    <p:extLst>
      <p:ext uri="{BB962C8B-B14F-4D97-AF65-F5344CB8AC3E}">
        <p14:creationId xmlns:p14="http://schemas.microsoft.com/office/powerpoint/2010/main" val="3636140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5CF22A1-9891-4594-873B-F264C30FE270}" type="datetimeFigureOut">
              <a:rPr lang="en-US" smtClean="0"/>
              <a:pPr>
                <a:defRPr/>
              </a:pPr>
              <a:t>02-Jun-20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A3ED1-661A-42F8-A2E3-4EA381F1DFE7}" type="slidenum">
              <a:rPr lang="en-US" smtClean="0"/>
              <a:pPr>
                <a:defRPr/>
              </a:pPr>
              <a:t>‹#›</a:t>
            </a:fld>
            <a:endParaRPr lang="en-US"/>
          </a:p>
        </p:txBody>
      </p:sp>
    </p:spTree>
    <p:extLst>
      <p:ext uri="{BB962C8B-B14F-4D97-AF65-F5344CB8AC3E}">
        <p14:creationId xmlns:p14="http://schemas.microsoft.com/office/powerpoint/2010/main" val="76998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38F04E0-A2FD-41D9-ABF7-8ECEFB8FF7DA}" type="datetimeFigureOut">
              <a:rPr lang="en-US" smtClean="0"/>
              <a:pPr>
                <a:defRPr/>
              </a:pPr>
              <a:t>02-Jun-20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25CD3B-D0AD-4324-88AD-DF6007DB15BD}" type="slidenum">
              <a:rPr lang="en-US" smtClean="0"/>
              <a:pPr>
                <a:defRPr/>
              </a:pPr>
              <a:t>‹#›</a:t>
            </a:fld>
            <a:endParaRPr lang="en-US"/>
          </a:p>
        </p:txBody>
      </p:sp>
    </p:spTree>
    <p:extLst>
      <p:ext uri="{BB962C8B-B14F-4D97-AF65-F5344CB8AC3E}">
        <p14:creationId xmlns:p14="http://schemas.microsoft.com/office/powerpoint/2010/main" val="1676609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407638B-D2D8-4F78-83C0-41392EE10B8E}" type="datetimeFigureOut">
              <a:rPr lang="en-US" smtClean="0"/>
              <a:pPr>
                <a:defRPr/>
              </a:pPr>
              <a:t>02-Jun-20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4A8EF6-7F64-401B-9056-0FDAF9D2A714}" type="slidenum">
              <a:rPr lang="en-US" smtClean="0"/>
              <a:pPr>
                <a:defRPr/>
              </a:pPr>
              <a:t>‹#›</a:t>
            </a:fld>
            <a:endParaRPr lang="en-US"/>
          </a:p>
        </p:txBody>
      </p:sp>
    </p:spTree>
    <p:extLst>
      <p:ext uri="{BB962C8B-B14F-4D97-AF65-F5344CB8AC3E}">
        <p14:creationId xmlns:p14="http://schemas.microsoft.com/office/powerpoint/2010/main" val="2749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605CAE2-7C08-4406-BD44-54138D189EA3}" type="datetimeFigureOut">
              <a:rPr lang="en-US" smtClean="0"/>
              <a:pPr>
                <a:defRPr/>
              </a:pPr>
              <a:t>02-Jun-20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16DFA17-6C7C-43B2-891F-0D53BB221236}" type="slidenum">
              <a:rPr lang="en-US" smtClean="0"/>
              <a:pPr>
                <a:defRPr/>
              </a:pPr>
              <a:t>‹#›</a:t>
            </a:fld>
            <a:endParaRPr lang="en-US"/>
          </a:p>
        </p:txBody>
      </p:sp>
    </p:spTree>
    <p:extLst>
      <p:ext uri="{BB962C8B-B14F-4D97-AF65-F5344CB8AC3E}">
        <p14:creationId xmlns:p14="http://schemas.microsoft.com/office/powerpoint/2010/main" val="372021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A3E7E63-B11B-489E-8536-0B44F750BF1E}" type="datetimeFigureOut">
              <a:rPr lang="en-US" smtClean="0"/>
              <a:pPr>
                <a:defRPr/>
              </a:pPr>
              <a:t>02-Jun-20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3B1040F-96D5-4C49-BECF-62FABD6D95A3}" type="slidenum">
              <a:rPr lang="en-US" smtClean="0"/>
              <a:pPr>
                <a:defRPr/>
              </a:pPr>
              <a:t>‹#›</a:t>
            </a:fld>
            <a:endParaRPr lang="en-US"/>
          </a:p>
        </p:txBody>
      </p:sp>
    </p:spTree>
    <p:extLst>
      <p:ext uri="{BB962C8B-B14F-4D97-AF65-F5344CB8AC3E}">
        <p14:creationId xmlns:p14="http://schemas.microsoft.com/office/powerpoint/2010/main" val="2400993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4E22B83-57B9-41A0-B4D9-18EBF9D3FB32}" type="datetimeFigureOut">
              <a:rPr lang="en-US" smtClean="0"/>
              <a:pPr>
                <a:defRPr/>
              </a:pPr>
              <a:t>02-Jun-20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796C06-C4C2-499A-AA31-E90F95EF6700}" type="slidenum">
              <a:rPr lang="en-US" smtClean="0"/>
              <a:pPr>
                <a:defRPr/>
              </a:pPr>
              <a:t>‹#›</a:t>
            </a:fld>
            <a:endParaRPr lang="en-US"/>
          </a:p>
        </p:txBody>
      </p:sp>
    </p:spTree>
    <p:extLst>
      <p:ext uri="{BB962C8B-B14F-4D97-AF65-F5344CB8AC3E}">
        <p14:creationId xmlns:p14="http://schemas.microsoft.com/office/powerpoint/2010/main" val="171119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6F54DDB-2EF4-45DC-A158-67D781D07522}" type="datetimeFigureOut">
              <a:rPr lang="en-US" smtClean="0"/>
              <a:pPr>
                <a:defRPr/>
              </a:pPr>
              <a:t>02-Jun-20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A234EE-3179-47A2-95AE-900E60A16542}" type="slidenum">
              <a:rPr lang="en-US" smtClean="0"/>
              <a:pPr>
                <a:defRPr/>
              </a:pPr>
              <a:t>‹#›</a:t>
            </a:fld>
            <a:endParaRPr lang="en-US"/>
          </a:p>
        </p:txBody>
      </p:sp>
    </p:spTree>
    <p:extLst>
      <p:ext uri="{BB962C8B-B14F-4D97-AF65-F5344CB8AC3E}">
        <p14:creationId xmlns:p14="http://schemas.microsoft.com/office/powerpoint/2010/main" val="3362466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12CDE3A-5DBD-49E4-8056-8CB3DFC4F80C}" type="datetimeFigureOut">
              <a:rPr lang="en-US" smtClean="0"/>
              <a:pPr>
                <a:defRPr/>
              </a:pPr>
              <a:t>02-Jun-20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D25D13-BD03-483B-BA76-48FF0FBF25CC}" type="slidenum">
              <a:rPr lang="en-US" smtClean="0"/>
              <a:pPr>
                <a:defRPr/>
              </a:pPr>
              <a:t>‹#›</a:t>
            </a:fld>
            <a:endParaRPr lang="en-US"/>
          </a:p>
        </p:txBody>
      </p:sp>
    </p:spTree>
    <p:extLst>
      <p:ext uri="{BB962C8B-B14F-4D97-AF65-F5344CB8AC3E}">
        <p14:creationId xmlns:p14="http://schemas.microsoft.com/office/powerpoint/2010/main" val="3028448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020C560-C01C-454D-A487-2A1648208B41}" type="datetimeFigureOut">
              <a:rPr lang="en-US" smtClean="0"/>
              <a:pPr>
                <a:defRPr/>
              </a:pPr>
              <a:t>02-Jun-20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5E866-80D8-48AA-8525-121173A2CAC3}" type="slidenum">
              <a:rPr lang="en-US" smtClean="0"/>
              <a:pPr>
                <a:defRPr/>
              </a:pPr>
              <a:t>‹#›</a:t>
            </a:fld>
            <a:endParaRPr lang="en-US"/>
          </a:p>
        </p:txBody>
      </p:sp>
    </p:spTree>
    <p:extLst>
      <p:ext uri="{BB962C8B-B14F-4D97-AF65-F5344CB8AC3E}">
        <p14:creationId xmlns:p14="http://schemas.microsoft.com/office/powerpoint/2010/main" val="1027370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4A0D4DD-3EDE-4534-8E3F-35968957A1C4}" type="datetimeFigureOut">
              <a:rPr lang="en-US" smtClean="0"/>
              <a:pPr>
                <a:defRPr/>
              </a:pPr>
              <a:t>02-Jun-20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06960D-03E7-445D-92CB-6C8574BA6ECA}" type="slidenum">
              <a:rPr lang="en-US" smtClean="0"/>
              <a:pPr>
                <a:defRPr/>
              </a:pPr>
              <a:t>‹#›</a:t>
            </a:fld>
            <a:endParaRPr lang="en-US"/>
          </a:p>
        </p:txBody>
      </p:sp>
    </p:spTree>
    <p:extLst>
      <p:ext uri="{BB962C8B-B14F-4D97-AF65-F5344CB8AC3E}">
        <p14:creationId xmlns:p14="http://schemas.microsoft.com/office/powerpoint/2010/main" val="401793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GB" altLang="en-US"/>
              <a:t>Σ Ι Σεφεριάδης</a:t>
            </a:r>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B3D29C0-173E-4703-8075-331BDA2F0A26}" type="slidenum">
              <a:rPr lang="en-GB" altLang="en-US"/>
              <a:pPr/>
              <a:t>‹#›</a:t>
            </a:fld>
            <a:endParaRPr lang="en-GB" altLang="en-US"/>
          </a:p>
        </p:txBody>
      </p:sp>
    </p:spTree>
    <p:extLst>
      <p:ext uri="{BB962C8B-B14F-4D97-AF65-F5344CB8AC3E}">
        <p14:creationId xmlns:p14="http://schemas.microsoft.com/office/powerpoint/2010/main" val="382323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GB" altLang="en-US"/>
              <a:t>Σ Ι Σεφεριάδης</a:t>
            </a:r>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4879F34D-1D03-4BF7-A7E6-819ACFD858A7}" type="slidenum">
              <a:rPr lang="en-GB" altLang="en-US"/>
              <a:pPr/>
              <a:t>‹#›</a:t>
            </a:fld>
            <a:endParaRPr lang="en-GB" altLang="en-US"/>
          </a:p>
        </p:txBody>
      </p:sp>
    </p:spTree>
    <p:extLst>
      <p:ext uri="{BB962C8B-B14F-4D97-AF65-F5344CB8AC3E}">
        <p14:creationId xmlns:p14="http://schemas.microsoft.com/office/powerpoint/2010/main" val="81514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GB" altLang="en-US"/>
              <a:t>Σ Ι Σεφεριάδης</a:t>
            </a:r>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D1809729-5B0F-491C-BEF8-E5A85B7342CA}" type="slidenum">
              <a:rPr lang="en-GB" altLang="en-US"/>
              <a:pPr/>
              <a:t>‹#›</a:t>
            </a:fld>
            <a:endParaRPr lang="en-GB" altLang="en-US"/>
          </a:p>
        </p:txBody>
      </p:sp>
    </p:spTree>
    <p:extLst>
      <p:ext uri="{BB962C8B-B14F-4D97-AF65-F5344CB8AC3E}">
        <p14:creationId xmlns:p14="http://schemas.microsoft.com/office/powerpoint/2010/main" val="182294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ltLang="en-US"/>
              <a:t>Σ Ι Σεφεριάδης</a:t>
            </a:r>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0324A61-117F-458A-A1AD-974A71FDFA8D}" type="slidenum">
              <a:rPr lang="en-GB" altLang="en-US"/>
              <a:pPr/>
              <a:t>‹#›</a:t>
            </a:fld>
            <a:endParaRPr lang="en-GB" altLang="en-US"/>
          </a:p>
        </p:txBody>
      </p:sp>
    </p:spTree>
    <p:extLst>
      <p:ext uri="{BB962C8B-B14F-4D97-AF65-F5344CB8AC3E}">
        <p14:creationId xmlns:p14="http://schemas.microsoft.com/office/powerpoint/2010/main" val="61727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r>
              <a:rPr lang="en-GB" altLang="en-US"/>
              <a:t>Σ Ι Σεφεριάδης</a:t>
            </a:r>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E51BF95-0378-43AB-A18C-72EC0C24973C}" type="slidenum">
              <a:rPr lang="en-GB" altLang="en-US"/>
              <a:pPr/>
              <a:t>‹#›</a:t>
            </a:fld>
            <a:endParaRPr lang="en-GB" altLang="en-US"/>
          </a:p>
        </p:txBody>
      </p:sp>
    </p:spTree>
    <p:extLst>
      <p:ext uri="{BB962C8B-B14F-4D97-AF65-F5344CB8AC3E}">
        <p14:creationId xmlns:p14="http://schemas.microsoft.com/office/powerpoint/2010/main" val="411637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r>
              <a:rPr lang="en-GB" altLang="en-US"/>
              <a:t>Σ Ι Σεφεριάδης</a:t>
            </a:r>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0C8503B-45E2-42C4-9794-8529950438A4}" type="slidenum">
              <a:rPr lang="en-GB" altLang="en-US"/>
              <a:pPr/>
              <a:t>‹#›</a:t>
            </a:fld>
            <a:endParaRPr lang="en-GB" altLang="en-US"/>
          </a:p>
        </p:txBody>
      </p:sp>
    </p:spTree>
    <p:extLst>
      <p:ext uri="{BB962C8B-B14F-4D97-AF65-F5344CB8AC3E}">
        <p14:creationId xmlns:p14="http://schemas.microsoft.com/office/powerpoint/2010/main" val="306011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GB" altLang="en-US"/>
              <a:t>Σ Ι Σεφεριάδης</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CF9A02-31BA-4083-AFF7-B9F0543FBF5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94A5281-060D-4FA1-B3CC-D4F7F03D3A3C}" type="datetimeFigureOut">
              <a:rPr lang="en-GB" smtClean="0"/>
              <a:pPr/>
              <a:t>02/06/2020</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240B624-7863-459A-AF65-6E18F6B7D391}" type="slidenum">
              <a:rPr lang="en-GB" smtClean="0"/>
              <a:pPr/>
              <a:t>‹#›</a:t>
            </a:fld>
            <a:endParaRPr lang="en-GB"/>
          </a:p>
        </p:txBody>
      </p:sp>
    </p:spTree>
    <p:extLst>
      <p:ext uri="{BB962C8B-B14F-4D97-AF65-F5344CB8AC3E}">
        <p14:creationId xmlns:p14="http://schemas.microsoft.com/office/powerpoint/2010/main" val="32370650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8A09E97-2958-4AA5-AAE9-987A392302E8}" type="datetimeFigureOut">
              <a:rPr lang="en-US" smtClean="0"/>
              <a:pPr>
                <a:defRPr/>
              </a:pPr>
              <a:t>02-Jun-20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849DE44-2E82-4938-B5F6-3F6F00939F20}" type="slidenum">
              <a:rPr lang="en-US" smtClean="0"/>
              <a:pPr>
                <a:defRPr/>
              </a:pPr>
              <a:t>‹#›</a:t>
            </a:fld>
            <a:endParaRPr lang="en-US"/>
          </a:p>
        </p:txBody>
      </p:sp>
    </p:spTree>
    <p:extLst>
      <p:ext uri="{BB962C8B-B14F-4D97-AF65-F5344CB8AC3E}">
        <p14:creationId xmlns:p14="http://schemas.microsoft.com/office/powerpoint/2010/main" val="42791925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19.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9.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1.gif"/><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5" name="Picture 4" descr="A group of people posing for a photo in front of a crowd&#10;&#10;Description automatically generated">
            <a:extLst>
              <a:ext uri="{FF2B5EF4-FFF2-40B4-BE49-F238E27FC236}">
                <a16:creationId xmlns:a16="http://schemas.microsoft.com/office/drawing/2014/main" id="{494FA824-14DD-45B7-BB00-6EC80201A3D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908" r="11091" b="-1"/>
          <a:stretch/>
        </p:blipFill>
        <p:spPr>
          <a:xfrm>
            <a:off x="20" y="0"/>
            <a:ext cx="9143980" cy="6857999"/>
          </a:xfrm>
          <a:prstGeom prst="rect">
            <a:avLst/>
          </a:prstGeom>
        </p:spPr>
      </p:pic>
      <p:sp>
        <p:nvSpPr>
          <p:cNvPr id="2" name="Title 1">
            <a:extLst>
              <a:ext uri="{FF2B5EF4-FFF2-40B4-BE49-F238E27FC236}">
                <a16:creationId xmlns:a16="http://schemas.microsoft.com/office/drawing/2014/main" id="{9E6EA50C-DBA8-476D-8D54-5B90751F4A7D}"/>
              </a:ext>
            </a:extLst>
          </p:cNvPr>
          <p:cNvSpPr>
            <a:spLocks noGrp="1"/>
          </p:cNvSpPr>
          <p:nvPr>
            <p:ph type="title"/>
          </p:nvPr>
        </p:nvSpPr>
        <p:spPr>
          <a:xfrm>
            <a:off x="3290511" y="1200152"/>
            <a:ext cx="5172879" cy="4457696"/>
          </a:xfrm>
        </p:spPr>
        <p:txBody>
          <a:bodyPr vert="horz" lIns="91440" tIns="45720" rIns="91440" bIns="45720" rtlCol="0" anchor="ctr">
            <a:normAutofit/>
          </a:bodyPr>
          <a:lstStyle/>
          <a:p>
            <a:pPr defTabSz="914400"/>
            <a:r>
              <a:rPr lang="en-US" sz="4900" b="1">
                <a:solidFill>
                  <a:srgbClr val="FFFFFF"/>
                </a:solidFill>
                <a:latin typeface="Truetypewriter PolyglOTT"/>
                <a:ea typeface="Truetypewriter PolyglOTT"/>
                <a:cs typeface="Truetypewriter PolyglOTT"/>
              </a:rPr>
              <a:t>Συγκρουσιακή πολιτική, συλλογική δράση, κοινωνικά κινήματα </a:t>
            </a:r>
            <a:endParaRPr lang="en-US" sz="4900" b="1" dirty="0">
              <a:solidFill>
                <a:srgbClr val="FFFFFF"/>
              </a:solidFill>
              <a:latin typeface="Truetypewriter PolyglOTT" panose="02060704040205020404" pitchFamily="18" charset="0"/>
              <a:ea typeface="Truetypewriter PolyglOTT" panose="02060704040205020404" pitchFamily="18" charset="0"/>
              <a:cs typeface="Truetypewriter PolyglOTT" panose="02060704040205020404" pitchFamily="18" charset="0"/>
            </a:endParaRPr>
          </a:p>
        </p:txBody>
      </p:sp>
      <p:sp>
        <p:nvSpPr>
          <p:cNvPr id="3" name="Text Placeholder 2">
            <a:extLst>
              <a:ext uri="{FF2B5EF4-FFF2-40B4-BE49-F238E27FC236}">
                <a16:creationId xmlns:a16="http://schemas.microsoft.com/office/drawing/2014/main" id="{23AE4162-E2A3-49ED-A180-514CB520EC9A}"/>
              </a:ext>
            </a:extLst>
          </p:cNvPr>
          <p:cNvSpPr>
            <a:spLocks noGrp="1"/>
          </p:cNvSpPr>
          <p:nvPr>
            <p:ph type="body" idx="1"/>
          </p:nvPr>
        </p:nvSpPr>
        <p:spPr>
          <a:xfrm>
            <a:off x="6332410" y="4097898"/>
            <a:ext cx="2479412" cy="2760102"/>
          </a:xfrm>
        </p:spPr>
        <p:txBody>
          <a:bodyPr vert="horz" lIns="91440" tIns="45720" rIns="91440" bIns="45720" rtlCol="0" anchor="ctr">
            <a:normAutofit/>
          </a:bodyPr>
          <a:lstStyle/>
          <a:p>
            <a:pPr algn="r" defTabSz="914400">
              <a:spcBef>
                <a:spcPts val="1000"/>
              </a:spcBef>
            </a:pPr>
            <a:endParaRPr lang="en-US" sz="2400" dirty="0">
              <a:solidFill>
                <a:srgbClr val="FFFFFF"/>
              </a:solidFill>
              <a:latin typeface="Truetypewriter PolyglOTT" panose="02060704040205020404" pitchFamily="18" charset="0"/>
              <a:ea typeface="Truetypewriter PolyglOTT" panose="02060704040205020404" pitchFamily="18" charset="0"/>
              <a:cs typeface="Truetypewriter PolyglOTT" panose="02060704040205020404" pitchFamily="18" charset="0"/>
            </a:endParaRPr>
          </a:p>
          <a:p>
            <a:pPr algn="r" defTabSz="914400">
              <a:spcBef>
                <a:spcPts val="1000"/>
              </a:spcBef>
            </a:pPr>
            <a:endParaRPr lang="en-US" sz="2400" dirty="0">
              <a:solidFill>
                <a:srgbClr val="FFFFFF"/>
              </a:solidFill>
              <a:latin typeface="Truetypewriter PolyglOTT" panose="02060704040205020404" pitchFamily="18" charset="0"/>
              <a:ea typeface="Truetypewriter PolyglOTT" panose="02060704040205020404" pitchFamily="18" charset="0"/>
              <a:cs typeface="Truetypewriter PolyglOTT" panose="02060704040205020404" pitchFamily="18" charset="0"/>
            </a:endParaRPr>
          </a:p>
          <a:p>
            <a:pPr algn="r" defTabSz="914400">
              <a:spcBef>
                <a:spcPts val="1000"/>
              </a:spcBef>
            </a:pPr>
            <a:r>
              <a:rPr lang="en-US" sz="2400" b="1">
                <a:solidFill>
                  <a:srgbClr val="FFFFFF"/>
                </a:solidFill>
                <a:latin typeface="Truetypewriter PolyglOTT"/>
                <a:ea typeface="Truetypewriter PolyglOTT"/>
                <a:cs typeface="Truetypewriter PolyglOTT"/>
              </a:rPr>
              <a:t>Σ. Ι. Σεφεριάδης</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D57801D-ABE1-4AF3-8E16-B4204A918ACA}"/>
              </a:ext>
            </a:extLst>
          </p:cNvPr>
          <p:cNvSpPr/>
          <p:nvPr/>
        </p:nvSpPr>
        <p:spPr>
          <a:xfrm>
            <a:off x="4450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Rectangle 6">
            <a:extLst>
              <a:ext uri="{FF2B5EF4-FFF2-40B4-BE49-F238E27FC236}">
                <a16:creationId xmlns:a16="http://schemas.microsoft.com/office/drawing/2014/main" id="{2DE06A08-7098-429D-AC74-90FBB8EDE826}"/>
              </a:ext>
            </a:extLst>
          </p:cNvPr>
          <p:cNvSpPr/>
          <p:nvPr/>
        </p:nvSpPr>
        <p:spPr>
          <a:xfrm>
            <a:off x="4450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9446308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building, person, photo, outdoor&#10;&#10;Description generated with high confidence">
            <a:extLst>
              <a:ext uri="{FF2B5EF4-FFF2-40B4-BE49-F238E27FC236}">
                <a16:creationId xmlns:a16="http://schemas.microsoft.com/office/drawing/2014/main" id="{B8CF15E6-6764-4849-A3B9-56D08D0AA39E}"/>
              </a:ext>
            </a:extLst>
          </p:cNvPr>
          <p:cNvPicPr>
            <a:picLocks noChangeAspect="1"/>
          </p:cNvPicPr>
          <p:nvPr/>
        </p:nvPicPr>
        <p:blipFill rotWithShape="1">
          <a:blip r:embed="rId2"/>
          <a:srcRect r="1" b="4450"/>
          <a:stretch/>
        </p:blipFill>
        <p:spPr>
          <a:xfrm>
            <a:off x="3840480" y="1904281"/>
            <a:ext cx="4674870" cy="4272681"/>
          </a:xfrm>
          <a:prstGeom prst="rect">
            <a:avLst/>
          </a:prstGeom>
        </p:spPr>
      </p:pic>
      <p:pic>
        <p:nvPicPr>
          <p:cNvPr id="5" name="Picture 11">
            <a:extLst>
              <a:ext uri="{FF2B5EF4-FFF2-40B4-BE49-F238E27FC236}">
                <a16:creationId xmlns:a16="http://schemas.microsoft.com/office/drawing/2014/main" id="{07F68F0B-B444-47B1-ADEC-58917C95A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0C07A2-AAEB-4B63-AEF8-76EC5A5D5691}"/>
              </a:ext>
            </a:extLst>
          </p:cNvPr>
          <p:cNvSpPr>
            <a:spLocks noGrp="1"/>
          </p:cNvSpPr>
          <p:nvPr>
            <p:ph type="title"/>
          </p:nvPr>
        </p:nvSpPr>
        <p:spPr>
          <a:xfrm>
            <a:off x="628650" y="365125"/>
            <a:ext cx="7886700" cy="1325563"/>
          </a:xfrm>
        </p:spPr>
        <p:txBody>
          <a:bodyPr>
            <a:normAutofit/>
          </a:bodyPr>
          <a:lstStyle/>
          <a:p>
            <a:pPr>
              <a:lnSpc>
                <a:spcPct val="90000"/>
              </a:lnSpc>
            </a:pPr>
            <a:r>
              <a:rPr lang="el-GR" b="1" dirty="0">
                <a:solidFill>
                  <a:srgbClr val="420042"/>
                </a:solidFill>
              </a:rPr>
              <a:t>Η μάστιγα των αναγωγισμών ΙΙ</a:t>
            </a:r>
          </a:p>
        </p:txBody>
      </p:sp>
      <p:sp>
        <p:nvSpPr>
          <p:cNvPr id="3" name="Content Placeholder 2">
            <a:extLst>
              <a:ext uri="{FF2B5EF4-FFF2-40B4-BE49-F238E27FC236}">
                <a16:creationId xmlns:a16="http://schemas.microsoft.com/office/drawing/2014/main" id="{C301F035-E1D3-4A93-8DE7-2C9973B27EE8}"/>
              </a:ext>
            </a:extLst>
          </p:cNvPr>
          <p:cNvSpPr>
            <a:spLocks noGrp="1"/>
          </p:cNvSpPr>
          <p:nvPr>
            <p:ph idx="1"/>
          </p:nvPr>
        </p:nvSpPr>
        <p:spPr>
          <a:xfrm>
            <a:off x="467544" y="2141537"/>
            <a:ext cx="3007246" cy="4351338"/>
          </a:xfrm>
        </p:spPr>
        <p:txBody>
          <a:bodyPr>
            <a:normAutofit/>
          </a:bodyPr>
          <a:lstStyle/>
          <a:p>
            <a:r>
              <a:rPr lang="el-GR" sz="1800" dirty="0"/>
              <a:t>Αναδεικνύοντας τις ανεπάρκειες του ερεβώδους σεναρίου, το ρόδινο υποκύπτει όμως σε </a:t>
            </a:r>
            <a:r>
              <a:rPr lang="el-GR" sz="1800" b="1" dirty="0"/>
              <a:t>τεχνολογικό ντετερμινισμό </a:t>
            </a:r>
            <a:r>
              <a:rPr lang="el-GR" sz="1800" dirty="0"/>
              <a:t>(της λογικής ότι η ταχύτητα διάδοσης του κινηματικού μηνύματος περίπου εγγυάται την επιτυχία του διεκδικητικού εγχειρήματος)…</a:t>
            </a:r>
          </a:p>
        </p:txBody>
      </p:sp>
    </p:spTree>
    <p:extLst>
      <p:ext uri="{BB962C8B-B14F-4D97-AF65-F5344CB8AC3E}">
        <p14:creationId xmlns:p14="http://schemas.microsoft.com/office/powerpoint/2010/main" val="295713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A8E0-14AC-491C-B78B-CAA21C84C475}"/>
              </a:ext>
            </a:extLst>
          </p:cNvPr>
          <p:cNvSpPr>
            <a:spLocks noGrp="1"/>
          </p:cNvSpPr>
          <p:nvPr>
            <p:ph type="title"/>
          </p:nvPr>
        </p:nvSpPr>
        <p:spPr>
          <a:xfrm>
            <a:off x="354360" y="594626"/>
            <a:ext cx="8435280" cy="1143000"/>
          </a:xfrm>
        </p:spPr>
        <p:txBody>
          <a:bodyPr/>
          <a:lstStyle/>
          <a:p>
            <a:r>
              <a:rPr lang="el-GR" sz="4000" b="1" dirty="0">
                <a:solidFill>
                  <a:srgbClr val="660066"/>
                </a:solidFill>
              </a:rPr>
              <a:t>Ο διαρκής ρόλος της πολιτικής…</a:t>
            </a:r>
          </a:p>
        </p:txBody>
      </p:sp>
      <p:sp>
        <p:nvSpPr>
          <p:cNvPr id="3" name="Content Placeholder 2">
            <a:extLst>
              <a:ext uri="{FF2B5EF4-FFF2-40B4-BE49-F238E27FC236}">
                <a16:creationId xmlns:a16="http://schemas.microsoft.com/office/drawing/2014/main" id="{894E9C26-60BE-4A4F-AB7A-5C5E0B34B41D}"/>
              </a:ext>
            </a:extLst>
          </p:cNvPr>
          <p:cNvSpPr>
            <a:spLocks noGrp="1"/>
          </p:cNvSpPr>
          <p:nvPr>
            <p:ph idx="1"/>
          </p:nvPr>
        </p:nvSpPr>
        <p:spPr>
          <a:xfrm>
            <a:off x="457200" y="2108199"/>
            <a:ext cx="8229600" cy="4525963"/>
          </a:xfrm>
        </p:spPr>
        <p:txBody>
          <a:bodyPr/>
          <a:lstStyle/>
          <a:p>
            <a:r>
              <a:rPr lang="el-GR" sz="2800" dirty="0"/>
              <a:t>Δεν είναι μόνο το περιβάλλον, είναι και οι ίδιες οι δράσεις και –κυρίως- το πολιτικό τους περιεχόμενο που θα καθορίσουν το μέλλον…</a:t>
            </a:r>
          </a:p>
        </p:txBody>
      </p:sp>
      <p:pic>
        <p:nvPicPr>
          <p:cNvPr id="5" name="Picture 11">
            <a:extLst>
              <a:ext uri="{FF2B5EF4-FFF2-40B4-BE49-F238E27FC236}">
                <a16:creationId xmlns:a16="http://schemas.microsoft.com/office/drawing/2014/main" id="{C2A039E3-2EB9-4F95-9705-516A01B51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DAEF80F-61C4-41FB-8F3D-8AC88DFE9BF7}"/>
              </a:ext>
            </a:extLst>
          </p:cNvPr>
          <p:cNvGrpSpPr/>
          <p:nvPr/>
        </p:nvGrpSpPr>
        <p:grpSpPr>
          <a:xfrm>
            <a:off x="2195736" y="4371180"/>
            <a:ext cx="4325652" cy="1134983"/>
            <a:chOff x="1902532" y="4733528"/>
            <a:chExt cx="4325652" cy="1134983"/>
          </a:xfrm>
        </p:grpSpPr>
        <p:sp>
          <p:nvSpPr>
            <p:cNvPr id="9" name="TextBox 8">
              <a:extLst>
                <a:ext uri="{FF2B5EF4-FFF2-40B4-BE49-F238E27FC236}">
                  <a16:creationId xmlns:a16="http://schemas.microsoft.com/office/drawing/2014/main" id="{0C1373BF-B448-44C7-8CE5-9D30EB00B117}"/>
                </a:ext>
              </a:extLst>
            </p:cNvPr>
            <p:cNvSpPr txBox="1"/>
            <p:nvPr/>
          </p:nvSpPr>
          <p:spPr>
            <a:xfrm>
              <a:off x="4788024" y="4733528"/>
              <a:ext cx="1440160" cy="369332"/>
            </a:xfrm>
            <a:prstGeom prst="rect">
              <a:avLst/>
            </a:prstGeom>
            <a:noFill/>
            <a:ln>
              <a:solidFill>
                <a:schemeClr val="tx1"/>
              </a:solidFill>
            </a:ln>
          </p:spPr>
          <p:txBody>
            <a:bodyPr wrap="square" rtlCol="0">
              <a:spAutoFit/>
            </a:bodyPr>
            <a:lstStyle/>
            <a:p>
              <a:r>
                <a:rPr lang="el-GR" dirty="0"/>
                <a:t>Κινήματα</a:t>
              </a:r>
            </a:p>
          </p:txBody>
        </p:sp>
        <p:sp>
          <p:nvSpPr>
            <p:cNvPr id="10" name="TextBox 9">
              <a:extLst>
                <a:ext uri="{FF2B5EF4-FFF2-40B4-BE49-F238E27FC236}">
                  <a16:creationId xmlns:a16="http://schemas.microsoft.com/office/drawing/2014/main" id="{C7FBE0FF-D87D-4B95-81B7-0DFCB8EE8AC7}"/>
                </a:ext>
              </a:extLst>
            </p:cNvPr>
            <p:cNvSpPr txBox="1"/>
            <p:nvPr/>
          </p:nvSpPr>
          <p:spPr>
            <a:xfrm>
              <a:off x="1916088" y="4733528"/>
              <a:ext cx="1440160" cy="369332"/>
            </a:xfrm>
            <a:prstGeom prst="rect">
              <a:avLst/>
            </a:prstGeom>
            <a:noFill/>
            <a:ln>
              <a:solidFill>
                <a:schemeClr val="tx1"/>
              </a:solidFill>
            </a:ln>
          </p:spPr>
          <p:txBody>
            <a:bodyPr wrap="square" rtlCol="0">
              <a:spAutoFit/>
            </a:bodyPr>
            <a:lstStyle/>
            <a:p>
              <a:r>
                <a:rPr lang="el-GR" dirty="0"/>
                <a:t>Περιβάλλον</a:t>
              </a:r>
            </a:p>
          </p:txBody>
        </p:sp>
        <p:sp>
          <p:nvSpPr>
            <p:cNvPr id="11" name="TextBox 10">
              <a:extLst>
                <a:ext uri="{FF2B5EF4-FFF2-40B4-BE49-F238E27FC236}">
                  <a16:creationId xmlns:a16="http://schemas.microsoft.com/office/drawing/2014/main" id="{CF8ED780-840B-400B-A8B4-5C03AB306EC3}"/>
                </a:ext>
              </a:extLst>
            </p:cNvPr>
            <p:cNvSpPr txBox="1"/>
            <p:nvPr/>
          </p:nvSpPr>
          <p:spPr>
            <a:xfrm>
              <a:off x="1902532" y="5499179"/>
              <a:ext cx="1440160" cy="369332"/>
            </a:xfrm>
            <a:prstGeom prst="rect">
              <a:avLst/>
            </a:prstGeom>
            <a:noFill/>
            <a:ln>
              <a:solidFill>
                <a:schemeClr val="tx1"/>
              </a:solidFill>
            </a:ln>
          </p:spPr>
          <p:txBody>
            <a:bodyPr wrap="square" rtlCol="0">
              <a:spAutoFit/>
            </a:bodyPr>
            <a:lstStyle/>
            <a:p>
              <a:r>
                <a:rPr lang="el-GR" dirty="0"/>
                <a:t>Κινήματα</a:t>
              </a:r>
            </a:p>
          </p:txBody>
        </p:sp>
        <p:sp>
          <p:nvSpPr>
            <p:cNvPr id="12" name="TextBox 11">
              <a:extLst>
                <a:ext uri="{FF2B5EF4-FFF2-40B4-BE49-F238E27FC236}">
                  <a16:creationId xmlns:a16="http://schemas.microsoft.com/office/drawing/2014/main" id="{3478A6D7-9A44-4D8C-83CB-FC8EBF864161}"/>
                </a:ext>
              </a:extLst>
            </p:cNvPr>
            <p:cNvSpPr txBox="1"/>
            <p:nvPr/>
          </p:nvSpPr>
          <p:spPr>
            <a:xfrm>
              <a:off x="4771660" y="5499179"/>
              <a:ext cx="1440160" cy="369332"/>
            </a:xfrm>
            <a:prstGeom prst="rect">
              <a:avLst/>
            </a:prstGeom>
            <a:noFill/>
            <a:ln>
              <a:solidFill>
                <a:schemeClr val="tx1"/>
              </a:solidFill>
            </a:ln>
          </p:spPr>
          <p:txBody>
            <a:bodyPr wrap="square" rtlCol="0">
              <a:spAutoFit/>
            </a:bodyPr>
            <a:lstStyle/>
            <a:p>
              <a:r>
                <a:rPr lang="el-GR" dirty="0"/>
                <a:t>Περιβάλλον</a:t>
              </a:r>
            </a:p>
          </p:txBody>
        </p:sp>
        <p:sp>
          <p:nvSpPr>
            <p:cNvPr id="13" name="Arrow: Right 12">
              <a:extLst>
                <a:ext uri="{FF2B5EF4-FFF2-40B4-BE49-F238E27FC236}">
                  <a16:creationId xmlns:a16="http://schemas.microsoft.com/office/drawing/2014/main" id="{FA7800FB-3C04-417D-BE5B-0EE0F94D646B}"/>
                </a:ext>
              </a:extLst>
            </p:cNvPr>
            <p:cNvSpPr/>
            <p:nvPr/>
          </p:nvSpPr>
          <p:spPr>
            <a:xfrm>
              <a:off x="3707904" y="4733528"/>
              <a:ext cx="648073" cy="2796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Arrow: Right 13">
              <a:extLst>
                <a:ext uri="{FF2B5EF4-FFF2-40B4-BE49-F238E27FC236}">
                  <a16:creationId xmlns:a16="http://schemas.microsoft.com/office/drawing/2014/main" id="{A48A1A38-7D9B-4CF7-95CF-0216691CBA02}"/>
                </a:ext>
              </a:extLst>
            </p:cNvPr>
            <p:cNvSpPr/>
            <p:nvPr/>
          </p:nvSpPr>
          <p:spPr>
            <a:xfrm>
              <a:off x="3714874" y="5544021"/>
              <a:ext cx="648073" cy="2796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39398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1E52-B517-46CA-9866-79D04D449669}"/>
              </a:ext>
            </a:extLst>
          </p:cNvPr>
          <p:cNvSpPr>
            <a:spLocks noGrp="1"/>
          </p:cNvSpPr>
          <p:nvPr>
            <p:ph type="title"/>
          </p:nvPr>
        </p:nvSpPr>
        <p:spPr/>
        <p:txBody>
          <a:bodyPr/>
          <a:lstStyle/>
          <a:p>
            <a:r>
              <a:rPr lang="en-US" b="1" dirty="0">
                <a:solidFill>
                  <a:srgbClr val="660066"/>
                </a:solidFill>
              </a:rPr>
              <a:t>…</a:t>
            </a:r>
            <a:r>
              <a:rPr lang="el-GR" b="1" dirty="0">
                <a:solidFill>
                  <a:srgbClr val="660066"/>
                </a:solidFill>
              </a:rPr>
              <a:t>και οι παραινέσεις </a:t>
            </a:r>
            <a:r>
              <a:rPr lang="en-US" b="1" dirty="0">
                <a:solidFill>
                  <a:srgbClr val="660066"/>
                </a:solidFill>
              </a:rPr>
              <a:t>Tilly</a:t>
            </a:r>
            <a:endParaRPr lang="el-GR" b="1" dirty="0">
              <a:solidFill>
                <a:srgbClr val="660066"/>
              </a:solidFill>
            </a:endParaRPr>
          </a:p>
        </p:txBody>
      </p:sp>
      <p:sp>
        <p:nvSpPr>
          <p:cNvPr id="3" name="Content Placeholder 2">
            <a:extLst>
              <a:ext uri="{FF2B5EF4-FFF2-40B4-BE49-F238E27FC236}">
                <a16:creationId xmlns:a16="http://schemas.microsoft.com/office/drawing/2014/main" id="{C281635C-EE41-4787-8AC1-71F375586013}"/>
              </a:ext>
            </a:extLst>
          </p:cNvPr>
          <p:cNvSpPr>
            <a:spLocks noGrp="1"/>
          </p:cNvSpPr>
          <p:nvPr>
            <p:ph idx="1"/>
          </p:nvPr>
        </p:nvSpPr>
        <p:spPr>
          <a:xfrm>
            <a:off x="457200" y="1600200"/>
            <a:ext cx="8363272" cy="4983162"/>
          </a:xfrm>
        </p:spPr>
        <p:txBody>
          <a:bodyPr/>
          <a:lstStyle/>
          <a:p>
            <a:pPr lvl="0"/>
            <a:r>
              <a:rPr lang="el-GR" sz="2400" dirty="0"/>
              <a:t>Αποφύγετε τον τεχνολογικό ντετερμινισμό </a:t>
            </a:r>
            <a:endParaRPr lang="en-US" sz="2400" dirty="0"/>
          </a:p>
          <a:p>
            <a:pPr lvl="0"/>
            <a:r>
              <a:rPr lang="el-GR" sz="2400" dirty="0"/>
              <a:t>Όπως συνέβη με αντίστοιχα φαινόμενα και κατά το 19</a:t>
            </a:r>
            <a:r>
              <a:rPr lang="el-GR" sz="2400" baseline="30000" dirty="0"/>
              <a:t>ο</a:t>
            </a:r>
            <a:r>
              <a:rPr lang="el-GR" sz="2400" dirty="0"/>
              <a:t> και 20</a:t>
            </a:r>
            <a:r>
              <a:rPr lang="el-GR" sz="2400" baseline="30000" dirty="0"/>
              <a:t>ο</a:t>
            </a:r>
            <a:r>
              <a:rPr lang="el-GR" sz="2400" dirty="0"/>
              <a:t> αι., η επικοινωνιακή επανάσταση του 21</a:t>
            </a:r>
            <a:r>
              <a:rPr lang="el-GR" sz="2400" baseline="30000" dirty="0"/>
              <a:t>ου</a:t>
            </a:r>
            <a:r>
              <a:rPr lang="el-GR" sz="2400" dirty="0"/>
              <a:t> αι. έχει διττή επίδραση: </a:t>
            </a:r>
            <a:endParaRPr lang="en-US" sz="2400" dirty="0"/>
          </a:p>
          <a:p>
            <a:pPr lvl="1"/>
            <a:r>
              <a:rPr lang="el-GR" sz="2000" dirty="0"/>
              <a:t>μειώνει το κόστος επικοινωνίας και συντονισμού μεταξύ συνδεδεμένων ακτιβιστών (</a:t>
            </a:r>
            <a:r>
              <a:rPr lang="en-US" sz="2000" dirty="0"/>
              <a:t>connective action</a:t>
            </a:r>
            <a:r>
              <a:rPr lang="el-GR" sz="2000" dirty="0"/>
              <a:t>/</a:t>
            </a:r>
            <a:r>
              <a:rPr lang="en-US" sz="2000" dirty="0"/>
              <a:t>Bennet-</a:t>
            </a:r>
            <a:r>
              <a:rPr lang="en-US" sz="2000" dirty="0" err="1"/>
              <a:t>Segerberg</a:t>
            </a:r>
            <a:r>
              <a:rPr lang="en-US" sz="2000" dirty="0"/>
              <a:t>) </a:t>
            </a:r>
            <a:r>
              <a:rPr lang="el-GR" sz="2000" dirty="0"/>
              <a:t>που είναι ήδη συνδεδεμένοι κόμβοι σε υφιστάμενα δίκτυα, αλλά </a:t>
            </a:r>
            <a:endParaRPr lang="en-US" sz="2000" dirty="0"/>
          </a:p>
          <a:p>
            <a:pPr lvl="1"/>
            <a:r>
              <a:rPr lang="el-GR" sz="2000" dirty="0"/>
              <a:t>αποκλείει ακόμα πιο αμετάκλητα όσους δεν έχουν πρόσβαση στα νέα μέσα</a:t>
            </a:r>
          </a:p>
          <a:p>
            <a:pPr lvl="0"/>
            <a:r>
              <a:rPr lang="el-GR" sz="2400" dirty="0"/>
              <a:t>Στην αυγή του 21</a:t>
            </a:r>
            <a:r>
              <a:rPr lang="el-GR" sz="2400" baseline="30000" dirty="0"/>
              <a:t>ου</a:t>
            </a:r>
            <a:r>
              <a:rPr lang="el-GR" sz="2400" dirty="0"/>
              <a:t> αιώνα ο όγκος των συλλογικών δράσεων εξακολουθεί να στηρίζεται σε τοπικές, περιφερειακές και εθνικές οργανωτικές δομές…</a:t>
            </a:r>
          </a:p>
          <a:p>
            <a:endParaRPr lang="el-GR" sz="2400" dirty="0"/>
          </a:p>
        </p:txBody>
      </p:sp>
      <p:pic>
        <p:nvPicPr>
          <p:cNvPr id="5" name="Picture 11">
            <a:extLst>
              <a:ext uri="{FF2B5EF4-FFF2-40B4-BE49-F238E27FC236}">
                <a16:creationId xmlns:a16="http://schemas.microsoft.com/office/drawing/2014/main" id="{6D1202D1-603C-4971-A08B-069C990A2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4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 text&#10;&#10;Description generated with very high confidence">
            <a:extLst>
              <a:ext uri="{FF2B5EF4-FFF2-40B4-BE49-F238E27FC236}">
                <a16:creationId xmlns:a16="http://schemas.microsoft.com/office/drawing/2014/main" id="{E9EB476C-2E39-4738-A203-2AB0A9354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256" y="-43065"/>
            <a:ext cx="7156143" cy="6901065"/>
          </a:xfrm>
          <a:prstGeom prst="rect">
            <a:avLst/>
          </a:prstGeom>
        </p:spPr>
      </p:pic>
      <p:pic>
        <p:nvPicPr>
          <p:cNvPr id="4" name="Picture 2" descr="C:\Users\user1\Documents\Signature\Panteion_1.jpg">
            <a:extLst>
              <a:ext uri="{FF2B5EF4-FFF2-40B4-BE49-F238E27FC236}">
                <a16:creationId xmlns:a16="http://schemas.microsoft.com/office/drawing/2014/main" id="{1D5A8CFB-0F18-4EBF-B2D3-220BDC49B0C7}"/>
              </a:ext>
            </a:extLst>
          </p:cNvPr>
          <p:cNvPicPr>
            <a:picLocks noChangeAspect="1" noChangeArrowheads="1"/>
          </p:cNvPicPr>
          <p:nvPr/>
        </p:nvPicPr>
        <p:blipFill>
          <a:blip r:embed="rId3" cstate="print"/>
          <a:srcRect/>
          <a:stretch>
            <a:fillRect/>
          </a:stretch>
        </p:blipFill>
        <p:spPr bwMode="auto">
          <a:xfrm>
            <a:off x="8991600" y="6648450"/>
            <a:ext cx="152400" cy="209550"/>
          </a:xfrm>
          <a:prstGeom prst="rect">
            <a:avLst/>
          </a:prstGeom>
          <a:noFill/>
          <a:effectLst/>
        </p:spPr>
      </p:pic>
    </p:spTree>
    <p:extLst>
      <p:ext uri="{BB962C8B-B14F-4D97-AF65-F5344CB8AC3E}">
        <p14:creationId xmlns:p14="http://schemas.microsoft.com/office/powerpoint/2010/main" val="295342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globalization">
            <a:extLst>
              <a:ext uri="{FF2B5EF4-FFF2-40B4-BE49-F238E27FC236}">
                <a16:creationId xmlns:a16="http://schemas.microsoft.com/office/drawing/2014/main" id="{47B76E85-ECFE-4A26-A131-150E7A2DD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71475"/>
            <a:ext cx="433387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user1\Documents\Signature\Panteion_1.jpg">
            <a:extLst>
              <a:ext uri="{FF2B5EF4-FFF2-40B4-BE49-F238E27FC236}">
                <a16:creationId xmlns:a16="http://schemas.microsoft.com/office/drawing/2014/main" id="{E53385AD-DC15-439B-BF12-AFA4E7B7164D}"/>
              </a:ext>
            </a:extLst>
          </p:cNvPr>
          <p:cNvPicPr>
            <a:picLocks noChangeAspect="1" noChangeArrowheads="1"/>
          </p:cNvPicPr>
          <p:nvPr/>
        </p:nvPicPr>
        <p:blipFill>
          <a:blip r:embed="rId3" cstate="print"/>
          <a:srcRect/>
          <a:stretch>
            <a:fillRect/>
          </a:stretch>
        </p:blipFill>
        <p:spPr bwMode="auto">
          <a:xfrm>
            <a:off x="8991600" y="6648450"/>
            <a:ext cx="152400" cy="209550"/>
          </a:xfrm>
          <a:prstGeom prst="rect">
            <a:avLst/>
          </a:prstGeom>
          <a:noFill/>
          <a:effectLst/>
        </p:spPr>
      </p:pic>
    </p:spTree>
    <p:extLst>
      <p:ext uri="{BB962C8B-B14F-4D97-AF65-F5344CB8AC3E}">
        <p14:creationId xmlns:p14="http://schemas.microsoft.com/office/powerpoint/2010/main" val="156410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0FB138E-5C3C-4DB1-92BB-731886ADDB0A}"/>
              </a:ext>
            </a:extLst>
          </p:cNvPr>
          <p:cNvSpPr txBox="1">
            <a:spLocks noChangeArrowheads="1"/>
          </p:cNvSpPr>
          <p:nvPr/>
        </p:nvSpPr>
        <p:spPr bwMode="auto">
          <a:xfrm>
            <a:off x="0" y="0"/>
            <a:ext cx="9036496" cy="6669360"/>
          </a:xfrm>
          <a:prstGeom prst="rect">
            <a:avLst/>
          </a:prstGeom>
          <a:solidFill>
            <a:srgbClr val="F4FCFE"/>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l-GR" altLang="el-GR" sz="2800" b="1" i="0" u="none" strike="noStrike" cap="none" normalizeH="0" baseline="0" dirty="0">
                <a:ln>
                  <a:noFill/>
                </a:ln>
                <a:solidFill>
                  <a:schemeClr val="tx1"/>
                </a:solidFill>
                <a:effectLst/>
                <a:latin typeface="+mn-lt"/>
              </a:rPr>
              <a:t>Ας αξιολογήσουμε </a:t>
            </a:r>
            <a:r>
              <a:rPr kumimoji="0" lang="el-GR" altLang="el-GR" sz="2800" b="1" i="0" u="none" strike="noStrike" cap="none" normalizeH="0" baseline="0">
                <a:ln>
                  <a:noFill/>
                </a:ln>
                <a:solidFill>
                  <a:schemeClr val="tx1"/>
                </a:solidFill>
                <a:effectLst/>
                <a:latin typeface="+mn-lt"/>
              </a:rPr>
              <a:t>την απορυθμισμένη </a:t>
            </a:r>
            <a:r>
              <a:rPr kumimoji="0" lang="el-GR" altLang="el-GR" sz="2800" b="1" i="0" u="none" strike="noStrike" cap="none" normalizeH="0" baseline="0" dirty="0">
                <a:ln>
                  <a:noFill/>
                </a:ln>
                <a:solidFill>
                  <a:schemeClr val="tx1"/>
                </a:solidFill>
                <a:effectLst/>
                <a:latin typeface="+mn-lt"/>
              </a:rPr>
              <a:t>αγορά:</a:t>
            </a:r>
          </a:p>
          <a:p>
            <a:pPr marL="457200" marR="0" lvl="1" indent="0" algn="l" defTabSz="914400" rtl="0" eaLnBrk="0" fontAlgn="base" latinLnBrk="0" hangingPunct="0">
              <a:lnSpc>
                <a:spcPct val="100000"/>
              </a:lnSpc>
              <a:spcBef>
                <a:spcPct val="0"/>
              </a:spcBef>
              <a:spcAft>
                <a:spcPts val="1200"/>
              </a:spcAft>
              <a:buClrTx/>
              <a:buSzTx/>
              <a:buFont typeface="Symbol" panose="05050102010706020507" pitchFamily="18" charset="2"/>
              <a:buChar char="·"/>
              <a:tabLst/>
            </a:pPr>
            <a:r>
              <a:rPr kumimoji="0" lang="el-GR" altLang="el-GR" sz="2400" b="0" i="0" u="none" strike="noStrike" cap="none" normalizeH="0" baseline="0" dirty="0">
                <a:ln>
                  <a:noFill/>
                </a:ln>
                <a:solidFill>
                  <a:schemeClr val="tx1"/>
                </a:solidFill>
                <a:effectLst/>
                <a:latin typeface="+mn-lt"/>
              </a:rPr>
              <a:t>Ποτέ άλλοτε οι παγκόσμιες ανισότητες δεν υπήρξαν βαθύτερες</a:t>
            </a:r>
          </a:p>
          <a:p>
            <a:pPr marL="977900" lvl="1" eaLnBrk="0" hangingPunct="0">
              <a:spcAft>
                <a:spcPts val="1200"/>
              </a:spcAft>
              <a:buClr>
                <a:srgbClr val="CC3300"/>
              </a:buClr>
              <a:buFont typeface="Symbol" panose="05050102010706020507" pitchFamily="18" charset="2"/>
              <a:buChar char="·"/>
            </a:pPr>
            <a:r>
              <a:rPr kumimoji="0" lang="el-GR" altLang="el-GR" sz="2400" b="0" i="0" u="none" strike="noStrike" cap="none" normalizeH="0" baseline="0" dirty="0">
                <a:ln>
                  <a:noFill/>
                </a:ln>
                <a:solidFill>
                  <a:srgbClr val="FF0000"/>
                </a:solidFill>
                <a:effectLst/>
                <a:latin typeface="+mn-lt"/>
              </a:rPr>
              <a:t>Το 1% του παγκόσμιου πληθυσμού (50 εκ) έχει όσο το 54% (των 2.7 δις φτωχότερων)</a:t>
            </a:r>
          </a:p>
          <a:p>
            <a:pPr marL="977900" lvl="1" eaLnBrk="0" hangingPunct="0">
              <a:spcAft>
                <a:spcPts val="1200"/>
              </a:spcAft>
              <a:buFont typeface="Symbol" panose="05050102010706020507" pitchFamily="18" charset="2"/>
              <a:buChar char="·"/>
            </a:pPr>
            <a:r>
              <a:rPr kumimoji="0" lang="el-GR" altLang="el-GR" sz="2400" b="1" i="0" u="none" strike="noStrike" cap="none" normalizeH="0" baseline="0">
                <a:ln>
                  <a:noFill/>
                </a:ln>
                <a:solidFill>
                  <a:schemeClr val="tx1"/>
                </a:solidFill>
                <a:effectLst/>
                <a:latin typeface="+mn-lt"/>
              </a:rPr>
              <a:t>τα </a:t>
            </a:r>
            <a:r>
              <a:rPr kumimoji="0" lang="el-GR" altLang="el-GR" sz="2400" b="1" i="0" u="none" strike="noStrike" cap="none" normalizeH="0" baseline="0" dirty="0">
                <a:ln>
                  <a:noFill/>
                </a:ln>
                <a:solidFill>
                  <a:schemeClr val="tx1"/>
                </a:solidFill>
                <a:effectLst/>
                <a:latin typeface="+mn-lt"/>
              </a:rPr>
              <a:t>εισοδήματα των πλουσίων αυξάνονται, ενώ του 50% των φτωχότερων μειώνονται</a:t>
            </a:r>
            <a:r>
              <a:rPr kumimoji="0" lang="el-GR" altLang="el-GR" sz="2400" b="0" i="0" u="none" strike="noStrike" cap="none" normalizeH="0" baseline="0" dirty="0">
                <a:ln>
                  <a:noFill/>
                </a:ln>
                <a:solidFill>
                  <a:schemeClr val="tx1"/>
                </a:solidFill>
                <a:effectLst/>
                <a:latin typeface="+mn-lt"/>
              </a:rPr>
              <a:t> </a:t>
            </a:r>
            <a:endParaRPr kumimoji="0" lang="el-GR" altLang="el-GR" sz="2400" b="1" i="0" u="none" strike="noStrike" cap="none" normalizeH="0" baseline="0" dirty="0">
              <a:ln>
                <a:noFill/>
              </a:ln>
              <a:solidFill>
                <a:schemeClr val="tx1"/>
              </a:solidFill>
              <a:effectLst/>
              <a:latin typeface="+mn-lt"/>
            </a:endParaRPr>
          </a:p>
          <a:p>
            <a:pPr marL="977900" lvl="1" eaLnBrk="0" hangingPunct="0">
              <a:spcAft>
                <a:spcPts val="1200"/>
              </a:spcAft>
              <a:buClr>
                <a:srgbClr val="CC3300"/>
              </a:buClr>
              <a:buFont typeface="Symbol" panose="05050102010706020507" pitchFamily="18" charset="2"/>
              <a:buChar char="·"/>
            </a:pPr>
            <a:r>
              <a:rPr kumimoji="0" lang="el-GR" altLang="el-GR" sz="2400" b="0" i="0" u="none" strike="noStrike" cap="none" normalizeH="0" baseline="0" dirty="0">
                <a:ln>
                  <a:noFill/>
                </a:ln>
                <a:solidFill>
                  <a:srgbClr val="FF0000"/>
                </a:solidFill>
                <a:effectLst/>
                <a:latin typeface="+mn-lt"/>
              </a:rPr>
              <a:t>800 εκ. (στο Νότο) υποσιτίζονται ► ελονοσία, φυματίωση, προσδόκιμο &lt;45...</a:t>
            </a:r>
          </a:p>
          <a:p>
            <a:pPr marL="1435100" lvl="2" eaLnBrk="0" hangingPunct="0">
              <a:spcAft>
                <a:spcPts val="1200"/>
              </a:spcAft>
              <a:buClr>
                <a:srgbClr val="CC3300"/>
              </a:buClr>
              <a:buFont typeface="Symbol" panose="05050102010706020507" pitchFamily="18" charset="2"/>
              <a:buChar char="·"/>
            </a:pPr>
            <a:r>
              <a:rPr lang="el-GR" altLang="el-GR" sz="2400" dirty="0">
                <a:solidFill>
                  <a:srgbClr val="FF0000"/>
                </a:solidFill>
                <a:latin typeface="+mn-lt"/>
              </a:rPr>
              <a:t>Υπάρχουν πάνω από 20 εκ. </a:t>
            </a:r>
            <a:r>
              <a:rPr lang="el-GR" altLang="el-GR" sz="2400" b="1" dirty="0">
                <a:solidFill>
                  <a:srgbClr val="FF0000"/>
                </a:solidFill>
                <a:latin typeface="+mn-lt"/>
              </a:rPr>
              <a:t>σκλάβοι!</a:t>
            </a:r>
            <a:endParaRPr kumimoji="0" lang="el-GR" altLang="el-GR" sz="2400" b="1" i="0" u="none" strike="noStrike" cap="none" normalizeH="0" baseline="0" dirty="0">
              <a:ln>
                <a:noFill/>
              </a:ln>
              <a:solidFill>
                <a:srgbClr val="FF0000"/>
              </a:solidFill>
              <a:effectLst/>
              <a:latin typeface="+mn-lt"/>
            </a:endParaRPr>
          </a:p>
          <a:p>
            <a:pPr marL="977900" lvl="1" eaLnBrk="0" hangingPunct="0">
              <a:spcAft>
                <a:spcPts val="1200"/>
              </a:spcAft>
              <a:buFont typeface="Symbol" panose="05050102010706020507" pitchFamily="18" charset="2"/>
              <a:buChar char="·"/>
            </a:pPr>
            <a:r>
              <a:rPr kumimoji="0" lang="el-GR" altLang="el-GR" sz="2400" b="0" i="0" u="none" strike="noStrike" cap="none" normalizeH="0" baseline="0" dirty="0" err="1">
                <a:ln>
                  <a:noFill/>
                </a:ln>
                <a:solidFill>
                  <a:schemeClr val="tx1"/>
                </a:solidFill>
                <a:effectLst/>
                <a:latin typeface="+mn-lt"/>
              </a:rPr>
              <a:t>Διευρυνόμενες</a:t>
            </a:r>
            <a:r>
              <a:rPr kumimoji="0" lang="el-GR" altLang="el-GR" sz="2400" b="0" i="0" u="none" strike="noStrike" cap="none" normalizeH="0" baseline="0" dirty="0">
                <a:ln>
                  <a:noFill/>
                </a:ln>
                <a:solidFill>
                  <a:schemeClr val="tx1"/>
                </a:solidFill>
                <a:effectLst/>
                <a:latin typeface="+mn-lt"/>
              </a:rPr>
              <a:t> νησίδες εξαθλίωσης </a:t>
            </a:r>
            <a:r>
              <a:rPr kumimoji="0" lang="el-GR" altLang="el-GR" sz="2400" b="0" i="1" u="none" strike="noStrike" cap="none" normalizeH="0" baseline="0" dirty="0">
                <a:ln>
                  <a:noFill/>
                </a:ln>
                <a:solidFill>
                  <a:schemeClr val="tx1"/>
                </a:solidFill>
                <a:effectLst/>
                <a:latin typeface="+mn-lt"/>
              </a:rPr>
              <a:t>και </a:t>
            </a:r>
            <a:r>
              <a:rPr kumimoji="0" lang="el-GR" altLang="el-GR" sz="2400" b="0" i="0" u="none" strike="noStrike" cap="none" normalizeH="0" baseline="0" dirty="0">
                <a:ln>
                  <a:noFill/>
                </a:ln>
                <a:solidFill>
                  <a:schemeClr val="tx1"/>
                </a:solidFill>
                <a:effectLst/>
                <a:latin typeface="+mn-lt"/>
              </a:rPr>
              <a:t>στον </a:t>
            </a:r>
            <a:r>
              <a:rPr kumimoji="0" lang="el-GR" altLang="el-GR" sz="2400" b="0" i="0" u="none" strike="noStrike" cap="none" normalizeH="0" baseline="0" dirty="0">
                <a:ln>
                  <a:noFill/>
                </a:ln>
                <a:solidFill>
                  <a:srgbClr val="FF0000"/>
                </a:solidFill>
                <a:effectLst/>
                <a:latin typeface="+mn-lt"/>
              </a:rPr>
              <a:t>αναπτυγμένο κόσμο </a:t>
            </a:r>
            <a:r>
              <a:rPr kumimoji="0" lang="el-GR" altLang="el-GR" sz="2400" b="0" i="0" u="none" strike="noStrike" cap="none" normalizeH="0" baseline="0" dirty="0">
                <a:ln>
                  <a:noFill/>
                </a:ln>
                <a:solidFill>
                  <a:schemeClr val="tx1"/>
                </a:solidFill>
                <a:effectLst/>
                <a:latin typeface="+mn-lt"/>
              </a:rPr>
              <a:t>(κυρίως ΗΠΑ —με κεντρικό ρόλο στο σωφρονιστικό σύστημα! ► &gt;10% ζουν υπό περιορισμό (28 εκ —8 φορές μεγαλύτερος απ’ ό,τι το 1970)</a:t>
            </a:r>
            <a:endParaRPr kumimoji="0" lang="el-GR" altLang="el-GR" sz="24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ts val="1200"/>
              </a:spcAft>
              <a:buClrTx/>
              <a:buSzTx/>
              <a:buFontTx/>
              <a:buNone/>
              <a:tabLst/>
            </a:pPr>
            <a:endParaRPr kumimoji="0" lang="el-GR" altLang="el-GR" sz="1600" b="0" i="0" u="none" strike="noStrike" cap="none" normalizeH="0" baseline="0" dirty="0">
              <a:ln>
                <a:noFill/>
              </a:ln>
              <a:solidFill>
                <a:schemeClr val="tx1"/>
              </a:solidFill>
              <a:effectLst/>
              <a:latin typeface="+mn-lt"/>
            </a:endParaRPr>
          </a:p>
        </p:txBody>
      </p:sp>
      <p:pic>
        <p:nvPicPr>
          <p:cNvPr id="3" name="Picture 2" descr="C:\Users\user1\Documents\Signature\Panteion_1.jpg">
            <a:extLst>
              <a:ext uri="{FF2B5EF4-FFF2-40B4-BE49-F238E27FC236}">
                <a16:creationId xmlns:a16="http://schemas.microsoft.com/office/drawing/2014/main" id="{7468E2D7-B049-4793-B2EC-C6FA044EE8DF}"/>
              </a:ext>
            </a:extLst>
          </p:cNvPr>
          <p:cNvPicPr>
            <a:picLocks noChangeAspect="1" noChangeArrowheads="1"/>
          </p:cNvPicPr>
          <p:nvPr/>
        </p:nvPicPr>
        <p:blipFill>
          <a:blip r:embed="rId2" cstate="print"/>
          <a:srcRect/>
          <a:stretch>
            <a:fillRect/>
          </a:stretch>
        </p:blipFill>
        <p:spPr bwMode="auto">
          <a:xfrm>
            <a:off x="8991600" y="6648450"/>
            <a:ext cx="152400" cy="209550"/>
          </a:xfrm>
          <a:prstGeom prst="rect">
            <a:avLst/>
          </a:prstGeom>
          <a:noFill/>
          <a:effectLst/>
        </p:spPr>
      </p:pic>
    </p:spTree>
    <p:extLst>
      <p:ext uri="{BB962C8B-B14F-4D97-AF65-F5344CB8AC3E}">
        <p14:creationId xmlns:p14="http://schemas.microsoft.com/office/powerpoint/2010/main" val="221625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895A0-772A-435A-A930-493A3C06D7C0}"/>
              </a:ext>
            </a:extLst>
          </p:cNvPr>
          <p:cNvSpPr>
            <a:spLocks noGrp="1"/>
          </p:cNvSpPr>
          <p:nvPr>
            <p:ph type="title"/>
          </p:nvPr>
        </p:nvSpPr>
        <p:spPr/>
        <p:txBody>
          <a:bodyPr/>
          <a:lstStyle/>
          <a:p>
            <a:r>
              <a:rPr lang="el-GR" b="1" dirty="0"/>
              <a:t>Στοιχεία 2016</a:t>
            </a:r>
          </a:p>
        </p:txBody>
      </p:sp>
      <p:sp>
        <p:nvSpPr>
          <p:cNvPr id="3" name="Content Placeholder 2">
            <a:extLst>
              <a:ext uri="{FF2B5EF4-FFF2-40B4-BE49-F238E27FC236}">
                <a16:creationId xmlns:a16="http://schemas.microsoft.com/office/drawing/2014/main" id="{DE7F1C96-838C-4FD6-B0F7-ABF3BB0F2BF0}"/>
              </a:ext>
            </a:extLst>
          </p:cNvPr>
          <p:cNvSpPr>
            <a:spLocks noGrp="1"/>
          </p:cNvSpPr>
          <p:nvPr>
            <p:ph idx="1"/>
          </p:nvPr>
        </p:nvSpPr>
        <p:spPr>
          <a:xfrm>
            <a:off x="603004" y="2431352"/>
            <a:ext cx="6345260" cy="3530600"/>
          </a:xfrm>
        </p:spPr>
        <p:txBody>
          <a:bodyPr>
            <a:normAutofit/>
          </a:bodyPr>
          <a:lstStyle/>
          <a:p>
            <a:r>
              <a:rPr lang="el-GR" sz="2000" dirty="0">
                <a:solidFill>
                  <a:schemeClr val="tx1"/>
                </a:solidFill>
              </a:rPr>
              <a:t>8 άνθρωποι κατέχουν περιουσία ίση με το φτωχότερο 50% του πλανήτη (3,6 δισεκατομμύρια άνθρωποι)! (</a:t>
            </a:r>
            <a:r>
              <a:rPr lang="en-US" sz="2000" dirty="0">
                <a:solidFill>
                  <a:schemeClr val="tx1"/>
                </a:solidFill>
              </a:rPr>
              <a:t>Oxfam</a:t>
            </a:r>
            <a:r>
              <a:rPr lang="el-GR" sz="2000" dirty="0">
                <a:solidFill>
                  <a:schemeClr val="tx1"/>
                </a:solidFill>
              </a:rPr>
              <a:t> – </a:t>
            </a:r>
            <a:r>
              <a:rPr lang="en-US" sz="2000" dirty="0">
                <a:solidFill>
                  <a:schemeClr val="tx1"/>
                </a:solidFill>
              </a:rPr>
              <a:t>Credit Suisse, Forbes)</a:t>
            </a:r>
          </a:p>
          <a:p>
            <a:pPr lvl="1"/>
            <a:r>
              <a:rPr lang="el-GR" sz="1800" dirty="0">
                <a:solidFill>
                  <a:schemeClr val="tx1"/>
                </a:solidFill>
              </a:rPr>
              <a:t>το 2010 ο αριθμός ήταν 43 άτομα…</a:t>
            </a:r>
          </a:p>
          <a:p>
            <a:r>
              <a:rPr lang="en-US" sz="2000" dirty="0">
                <a:solidFill>
                  <a:schemeClr val="tx1"/>
                </a:solidFill>
              </a:rPr>
              <a:t>Warren Buffett </a:t>
            </a:r>
            <a:r>
              <a:rPr lang="el-GR" sz="2000" dirty="0">
                <a:solidFill>
                  <a:schemeClr val="tx1"/>
                </a:solidFill>
              </a:rPr>
              <a:t>(βετεράνος επενδυτής και ένας εκ των 8):</a:t>
            </a:r>
          </a:p>
          <a:p>
            <a:pPr lvl="1"/>
            <a:r>
              <a:rPr lang="el-GR" sz="1800" dirty="0">
                <a:solidFill>
                  <a:schemeClr val="tx1"/>
                </a:solidFill>
              </a:rPr>
              <a:t> «Υπάρχει ταξικός πόλεμος, εντάξει, αλλά είναι η δικιά μου τάξη, η τάξη των πλούσιων που τον διεξάγει, και τον κερδίζουμε»</a:t>
            </a:r>
            <a:endParaRPr lang="en-US" sz="1800" dirty="0">
              <a:solidFill>
                <a:schemeClr val="tx1"/>
              </a:solidFill>
            </a:endParaRPr>
          </a:p>
          <a:p>
            <a:endParaRPr lang="el-GR" sz="2000" dirty="0">
              <a:solidFill>
                <a:schemeClr val="tx1"/>
              </a:solidFill>
            </a:endParaRPr>
          </a:p>
          <a:p>
            <a:endParaRPr lang="el-GR" sz="2000" dirty="0">
              <a:solidFill>
                <a:schemeClr val="tx1"/>
              </a:solidFill>
            </a:endParaRPr>
          </a:p>
        </p:txBody>
      </p:sp>
      <p:pic>
        <p:nvPicPr>
          <p:cNvPr id="5" name="Picture 4" descr="A person wearing a suit and tie smiling at the camera&#10;&#10;Description generated with very high confidence">
            <a:extLst>
              <a:ext uri="{FF2B5EF4-FFF2-40B4-BE49-F238E27FC236}">
                <a16:creationId xmlns:a16="http://schemas.microsoft.com/office/drawing/2014/main" id="{7EF2BB3F-525D-4DF4-A05D-B06BDFF67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771383"/>
            <a:ext cx="1981200" cy="1981200"/>
          </a:xfrm>
          <a:prstGeom prst="rect">
            <a:avLst/>
          </a:prstGeom>
        </p:spPr>
      </p:pic>
      <p:pic>
        <p:nvPicPr>
          <p:cNvPr id="6" name="Picture 2" descr="C:\Users\user1\Documents\Signature\Panteion_1.jpg">
            <a:extLst>
              <a:ext uri="{FF2B5EF4-FFF2-40B4-BE49-F238E27FC236}">
                <a16:creationId xmlns:a16="http://schemas.microsoft.com/office/drawing/2014/main" id="{72C33969-D29A-4700-B883-E3121AAD57C0}"/>
              </a:ext>
            </a:extLst>
          </p:cNvPr>
          <p:cNvPicPr>
            <a:picLocks noChangeAspect="1" noChangeArrowheads="1"/>
          </p:cNvPicPr>
          <p:nvPr/>
        </p:nvPicPr>
        <p:blipFill>
          <a:blip r:embed="rId3" cstate="print"/>
          <a:srcRect/>
          <a:stretch>
            <a:fillRect/>
          </a:stretch>
        </p:blipFill>
        <p:spPr bwMode="auto">
          <a:xfrm>
            <a:off x="8991600" y="6648450"/>
            <a:ext cx="152400" cy="209550"/>
          </a:xfrm>
          <a:prstGeom prst="rect">
            <a:avLst/>
          </a:prstGeom>
          <a:noFill/>
          <a:effectLst/>
        </p:spPr>
      </p:pic>
    </p:spTree>
    <p:extLst>
      <p:ext uri="{BB962C8B-B14F-4D97-AF65-F5344CB8AC3E}">
        <p14:creationId xmlns:p14="http://schemas.microsoft.com/office/powerpoint/2010/main" val="133403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E82C-89FD-5742-911F-592FF763117A}"/>
              </a:ext>
            </a:extLst>
          </p:cNvPr>
          <p:cNvSpPr>
            <a:spLocks noGrp="1"/>
          </p:cNvSpPr>
          <p:nvPr>
            <p:ph type="title"/>
          </p:nvPr>
        </p:nvSpPr>
        <p:spPr/>
        <p:txBody>
          <a:bodyPr/>
          <a:lstStyle/>
          <a:p>
            <a:r>
              <a:rPr lang="el-GR" b="1"/>
              <a:t>Ευρωπαϊκή Ένωση 2018</a:t>
            </a:r>
            <a:endParaRPr lang="en-US" b="1"/>
          </a:p>
        </p:txBody>
      </p:sp>
      <p:pic>
        <p:nvPicPr>
          <p:cNvPr id="4" name="Picture 4">
            <a:extLst>
              <a:ext uri="{FF2B5EF4-FFF2-40B4-BE49-F238E27FC236}">
                <a16:creationId xmlns:a16="http://schemas.microsoft.com/office/drawing/2014/main" id="{C4F133A7-E443-CA47-A90E-61380CF964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107" y="2480222"/>
            <a:ext cx="3636963" cy="2707738"/>
          </a:xfrm>
          <a:prstGeom prst="rect">
            <a:avLst/>
          </a:prstGeom>
        </p:spPr>
      </p:pic>
      <p:sp>
        <p:nvSpPr>
          <p:cNvPr id="8" name="Content Placeholder 7">
            <a:extLst>
              <a:ext uri="{FF2B5EF4-FFF2-40B4-BE49-F238E27FC236}">
                <a16:creationId xmlns:a16="http://schemas.microsoft.com/office/drawing/2014/main" id="{737EDB95-93B3-8444-A991-490BAA9B751B}"/>
              </a:ext>
            </a:extLst>
          </p:cNvPr>
          <p:cNvSpPr>
            <a:spLocks noGrp="1"/>
          </p:cNvSpPr>
          <p:nvPr>
            <p:ph sz="quarter" idx="4"/>
          </p:nvPr>
        </p:nvSpPr>
        <p:spPr>
          <a:xfrm>
            <a:off x="350758" y="1741841"/>
            <a:ext cx="4544091" cy="4622425"/>
          </a:xfrm>
        </p:spPr>
        <p:txBody>
          <a:bodyPr/>
          <a:lstStyle/>
          <a:p>
            <a:r>
              <a:rPr lang="el-GR" sz="2800"/>
              <a:t>118 εκ. (25% του συνολικού πληθυσμού), και πολλά εκ. παιδιά ζουν στα όρια της φτώχειας… </a:t>
            </a:r>
          </a:p>
          <a:p>
            <a:r>
              <a:rPr lang="el-GR" sz="2800"/>
              <a:t>όταν το 5% των πλουσιότερων κατέχει το 40% του ιδιωτικού πλούτου. </a:t>
            </a:r>
            <a:endParaRPr lang="en-US" sz="2800"/>
          </a:p>
        </p:txBody>
      </p:sp>
    </p:spTree>
    <p:extLst>
      <p:ext uri="{BB962C8B-B14F-4D97-AF65-F5344CB8AC3E}">
        <p14:creationId xmlns:p14="http://schemas.microsoft.com/office/powerpoint/2010/main" val="290338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58421BC-0E9F-43EF-9D9E-AB60043A02A2}"/>
              </a:ext>
            </a:extLst>
          </p:cNvPr>
          <p:cNvSpPr txBox="1">
            <a:spLocks noChangeArrowheads="1"/>
          </p:cNvSpPr>
          <p:nvPr/>
        </p:nvSpPr>
        <p:spPr bwMode="auto">
          <a:xfrm>
            <a:off x="107504" y="188640"/>
            <a:ext cx="8765034" cy="6048672"/>
          </a:xfrm>
          <a:prstGeom prst="rect">
            <a:avLst/>
          </a:prstGeom>
          <a:solidFill>
            <a:srgbClr val="F4FCFE"/>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200"/>
              </a:spcAft>
              <a:buClrTx/>
              <a:buSzTx/>
              <a:buFontTx/>
              <a:buNone/>
              <a:tabLst/>
            </a:pPr>
            <a:endParaRPr kumimoji="0" lang="el-GR" altLang="el-GR" sz="2400" b="0" i="0" u="none" strike="noStrike" cap="none" normalizeH="0" baseline="0" dirty="0">
              <a:ln>
                <a:noFill/>
              </a:ln>
              <a:solidFill>
                <a:schemeClr val="tx1"/>
              </a:solidFill>
              <a:effectLst/>
              <a:latin typeface="+mn-lt"/>
            </a:endParaRPr>
          </a:p>
          <a:p>
            <a:pPr marL="463550" marR="0" lvl="0" algn="l" defTabSz="914400" rtl="0" eaLnBrk="0" fontAlgn="base" latinLnBrk="0" hangingPunct="0">
              <a:lnSpc>
                <a:spcPct val="100000"/>
              </a:lnSpc>
              <a:spcBef>
                <a:spcPct val="0"/>
              </a:spcBef>
              <a:spcAft>
                <a:spcPts val="800"/>
              </a:spcAft>
              <a:buClrTx/>
              <a:buSzTx/>
              <a:buFontTx/>
              <a:buNone/>
              <a:tabLst/>
            </a:pPr>
            <a:r>
              <a:rPr kumimoji="0" lang="el-GR" altLang="el-GR" sz="6000" b="0" i="0" u="none" strike="noStrike" cap="none" normalizeH="0" baseline="0" dirty="0" err="1">
                <a:ln>
                  <a:noFill/>
                </a:ln>
                <a:solidFill>
                  <a:schemeClr val="tx1"/>
                </a:solidFill>
                <a:effectLst/>
                <a:latin typeface="+mn-lt"/>
              </a:rPr>
              <a:t>No</a:t>
            </a:r>
            <a:r>
              <a:rPr kumimoji="0" lang="el-GR" altLang="el-GR" sz="6000" b="0" i="0" u="none" strike="noStrike" cap="none" normalizeH="0" baseline="0" dirty="0">
                <a:ln>
                  <a:noFill/>
                </a:ln>
                <a:solidFill>
                  <a:schemeClr val="tx1"/>
                </a:solidFill>
                <a:effectLst/>
                <a:latin typeface="+mn-lt"/>
              </a:rPr>
              <a:t> </a:t>
            </a:r>
            <a:r>
              <a:rPr kumimoji="0" lang="el-GR" altLang="el-GR" sz="6000" b="0" i="0" u="none" strike="noStrike" cap="none" normalizeH="0" baseline="0" err="1">
                <a:ln>
                  <a:noFill/>
                </a:ln>
                <a:solidFill>
                  <a:schemeClr val="tx1"/>
                </a:solidFill>
                <a:effectLst/>
                <a:latin typeface="+mn-lt"/>
              </a:rPr>
              <a:t>way</a:t>
            </a:r>
            <a:r>
              <a:rPr kumimoji="0" lang="el-GR" altLang="el-GR" sz="6000" b="0" i="0" u="none" strike="noStrike" cap="none" normalizeH="0" baseline="0">
                <a:ln>
                  <a:noFill/>
                </a:ln>
                <a:solidFill>
                  <a:schemeClr val="tx1"/>
                </a:solidFill>
                <a:effectLst/>
                <a:latin typeface="+mn-lt"/>
              </a:rPr>
              <a:t> out (TINA)? </a:t>
            </a:r>
            <a:r>
              <a:rPr kumimoji="0" lang="el-GR" altLang="el-GR" sz="6000" b="0" i="0" u="none" strike="noStrike" cap="none" normalizeH="0" baseline="0" dirty="0" err="1">
                <a:ln>
                  <a:noFill/>
                </a:ln>
                <a:solidFill>
                  <a:srgbClr val="CC3300"/>
                </a:solidFill>
                <a:effectLst/>
                <a:latin typeface="+mn-lt"/>
              </a:rPr>
              <a:t>No</a:t>
            </a:r>
            <a:r>
              <a:rPr kumimoji="0" lang="el-GR" altLang="el-GR" sz="6000" b="0" i="0" u="none" strike="noStrike" cap="none" normalizeH="0" baseline="0" dirty="0">
                <a:ln>
                  <a:noFill/>
                </a:ln>
                <a:solidFill>
                  <a:srgbClr val="CC3300"/>
                </a:solidFill>
                <a:effectLst/>
                <a:latin typeface="+mn-lt"/>
              </a:rPr>
              <a:t> </a:t>
            </a:r>
            <a:r>
              <a:rPr kumimoji="0" lang="el-GR" altLang="el-GR" sz="6000" b="0" i="0" u="none" strike="noStrike" cap="none" normalizeH="0" baseline="0" dirty="0" err="1">
                <a:ln>
                  <a:noFill/>
                </a:ln>
                <a:solidFill>
                  <a:srgbClr val="CC3300"/>
                </a:solidFill>
                <a:effectLst/>
                <a:latin typeface="+mn-lt"/>
              </a:rPr>
              <a:t>way</a:t>
            </a:r>
            <a:r>
              <a:rPr kumimoji="0" lang="el-GR" altLang="el-GR" sz="6000" b="0" i="0" u="none" strike="noStrike" cap="none" normalizeH="0" baseline="0" dirty="0">
                <a:ln>
                  <a:noFill/>
                </a:ln>
                <a:solidFill>
                  <a:srgbClr val="CC3300"/>
                </a:solidFill>
                <a:effectLst/>
                <a:latin typeface="+mn-lt"/>
              </a:rPr>
              <a:t>!</a:t>
            </a:r>
            <a:endParaRPr kumimoji="0" lang="el-GR" altLang="el-GR" sz="6000" b="0" i="0" u="none" strike="noStrike" cap="none" normalizeH="0" baseline="0" dirty="0">
              <a:ln>
                <a:noFill/>
              </a:ln>
              <a:solidFill>
                <a:schemeClr val="tx1"/>
              </a:solidFill>
              <a:effectLst/>
              <a:latin typeface="+mn-lt"/>
            </a:endParaRPr>
          </a:p>
          <a:p>
            <a:pPr marL="463550" marR="0" lvl="0" algn="l" defTabSz="914400" rtl="0" eaLnBrk="0" fontAlgn="base" latinLnBrk="0" hangingPunct="0">
              <a:lnSpc>
                <a:spcPct val="100000"/>
              </a:lnSpc>
              <a:spcBef>
                <a:spcPct val="0"/>
              </a:spcBef>
              <a:spcAft>
                <a:spcPts val="800"/>
              </a:spcAft>
              <a:buClrTx/>
              <a:buSzTx/>
              <a:buFontTx/>
              <a:buNone/>
              <a:tabLst/>
            </a:pPr>
            <a:endParaRPr kumimoji="0" lang="el-GR" altLang="el-GR" sz="1200" b="0" i="0" u="none" strike="noStrike" cap="none" normalizeH="0" baseline="0" dirty="0">
              <a:ln>
                <a:noFill/>
              </a:ln>
              <a:solidFill>
                <a:schemeClr val="tx1"/>
              </a:solidFill>
              <a:effectLst/>
              <a:latin typeface="+mn-lt"/>
            </a:endParaRPr>
          </a:p>
          <a:p>
            <a:pPr marL="463550" marR="0" lvl="0" algn="l" defTabSz="914400" rtl="0" eaLnBrk="0" fontAlgn="base" latinLnBrk="0" hangingPunct="0">
              <a:lnSpc>
                <a:spcPct val="100000"/>
              </a:lnSpc>
              <a:spcBef>
                <a:spcPct val="0"/>
              </a:spcBef>
              <a:spcAft>
                <a:spcPts val="800"/>
              </a:spcAft>
              <a:buClrTx/>
              <a:buSzTx/>
              <a:buFontTx/>
              <a:buNone/>
              <a:tabLst/>
            </a:pPr>
            <a:endParaRPr kumimoji="0" lang="el-GR" altLang="el-GR" sz="1200" b="0" i="0" u="none" strike="noStrike" cap="none" normalizeH="0" baseline="0" dirty="0">
              <a:ln>
                <a:noFill/>
              </a:ln>
              <a:solidFill>
                <a:schemeClr val="tx1"/>
              </a:solidFill>
              <a:effectLst/>
              <a:latin typeface="+mn-lt"/>
            </a:endParaRPr>
          </a:p>
          <a:p>
            <a:pPr marL="463550" marR="0" lvl="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l-GR" altLang="el-GR" sz="2400" b="0" i="0" u="none" strike="noStrike" cap="none" normalizeH="0" baseline="0" dirty="0" err="1">
                <a:ln>
                  <a:noFill/>
                </a:ln>
                <a:solidFill>
                  <a:schemeClr val="tx1"/>
                </a:solidFill>
                <a:effectLst/>
                <a:latin typeface="+mn-lt"/>
              </a:rPr>
              <a:t>Tο</a:t>
            </a:r>
            <a:r>
              <a:rPr kumimoji="0" lang="el-GR" altLang="el-GR" sz="2400" b="0" i="0" u="none" strike="noStrike" cap="none" normalizeH="0" baseline="0" dirty="0">
                <a:ln>
                  <a:noFill/>
                </a:ln>
                <a:solidFill>
                  <a:schemeClr val="tx1"/>
                </a:solidFill>
                <a:effectLst/>
                <a:latin typeface="+mn-lt"/>
              </a:rPr>
              <a:t> σύστημα είναι τόσο ατελέσφορο </a:t>
            </a:r>
            <a:r>
              <a:rPr kumimoji="0" lang="el-GR" altLang="el-GR" sz="2400" b="1" i="0" u="none" strike="noStrike" cap="none" normalizeH="0" baseline="0" dirty="0">
                <a:ln>
                  <a:noFill/>
                </a:ln>
                <a:solidFill>
                  <a:schemeClr val="tx1"/>
                </a:solidFill>
                <a:effectLst/>
                <a:latin typeface="+mn-lt"/>
              </a:rPr>
              <a:t>που καταντά να είναι εγγενώς ασταθές</a:t>
            </a:r>
            <a:endParaRPr kumimoji="0" lang="el-GR" altLang="el-GR" sz="2400" b="0" i="0" u="none" strike="noStrike" cap="none" normalizeH="0" baseline="0" dirty="0">
              <a:ln>
                <a:noFill/>
              </a:ln>
              <a:solidFill>
                <a:schemeClr val="tx1"/>
              </a:solidFill>
              <a:effectLst/>
              <a:latin typeface="+mn-lt"/>
            </a:endParaRPr>
          </a:p>
          <a:p>
            <a:pPr marL="463550"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l-GR" altLang="el-GR" sz="2200" b="0" i="0" u="none" strike="noStrike" cap="none" normalizeH="0" baseline="0" dirty="0">
                <a:ln>
                  <a:noFill/>
                </a:ln>
                <a:solidFill>
                  <a:schemeClr val="tx1"/>
                </a:solidFill>
                <a:effectLst/>
                <a:latin typeface="+mn-lt"/>
              </a:rPr>
              <a:t>τεράστιες ανισότητες (ταξικές κυρίως), και</a:t>
            </a:r>
          </a:p>
          <a:p>
            <a:pPr marL="463550" marR="0" lvl="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l-GR" altLang="el-GR" sz="2200" b="0" i="0" u="none" strike="noStrike" cap="none" normalizeH="0" baseline="0" dirty="0">
                <a:ln>
                  <a:noFill/>
                </a:ln>
                <a:solidFill>
                  <a:schemeClr val="tx1"/>
                </a:solidFill>
                <a:effectLst/>
                <a:latin typeface="+mn-lt"/>
              </a:rPr>
              <a:t>το περιβαλλοντικό πρόβλημα</a:t>
            </a:r>
          </a:p>
          <a:p>
            <a:pPr marL="463550" marR="0" lvl="0" algn="l" defTabSz="914400" rtl="0" eaLnBrk="0" fontAlgn="base" latinLnBrk="0" hangingPunct="0">
              <a:lnSpc>
                <a:spcPct val="100000"/>
              </a:lnSpc>
              <a:spcBef>
                <a:spcPct val="0"/>
              </a:spcBef>
              <a:spcAft>
                <a:spcPts val="800"/>
              </a:spcAft>
              <a:buClrTx/>
              <a:buSzTx/>
              <a:buFontTx/>
              <a:buNone/>
              <a:tabLst/>
            </a:pPr>
            <a:endParaRPr kumimoji="0" lang="el-GR" altLang="el-GR" sz="100" b="0" i="0" u="none" strike="noStrike" cap="none" normalizeH="0" baseline="0" dirty="0">
              <a:ln>
                <a:noFill/>
              </a:ln>
              <a:solidFill>
                <a:schemeClr val="tx1"/>
              </a:solidFill>
              <a:effectLst/>
              <a:latin typeface="+mn-lt"/>
            </a:endParaRPr>
          </a:p>
          <a:p>
            <a:pPr marL="463550" marR="0" lvl="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l-GR" altLang="el-GR" sz="2400" b="0" i="0" u="none" strike="noStrike" cap="none" normalizeH="0" baseline="0" dirty="0">
                <a:ln>
                  <a:noFill/>
                </a:ln>
                <a:solidFill>
                  <a:schemeClr val="tx1"/>
                </a:solidFill>
                <a:effectLst/>
                <a:latin typeface="+mn-lt"/>
              </a:rPr>
              <a:t>Η καπιταλιστική παγκοσμιοποίηση ασφαλώς και </a:t>
            </a:r>
            <a:r>
              <a:rPr kumimoji="0" lang="el-GR" altLang="el-GR" sz="2400" b="1" i="1" u="none" strike="noStrike" cap="none" normalizeH="0" baseline="0" dirty="0">
                <a:ln>
                  <a:noFill/>
                </a:ln>
                <a:solidFill>
                  <a:srgbClr val="CC3300"/>
                </a:solidFill>
                <a:effectLst/>
                <a:latin typeface="+mn-lt"/>
              </a:rPr>
              <a:t>δεν</a:t>
            </a:r>
            <a:r>
              <a:rPr kumimoji="0" lang="el-GR" altLang="el-GR" sz="2400" b="0" i="0" u="none" strike="noStrike" cap="none" normalizeH="0" baseline="0" dirty="0">
                <a:ln>
                  <a:noFill/>
                </a:ln>
                <a:solidFill>
                  <a:schemeClr val="tx1"/>
                </a:solidFill>
                <a:effectLst/>
                <a:latin typeface="+mn-lt"/>
              </a:rPr>
              <a:t> είναι το τέλος της ιστορίας</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l-GR" altLang="el-GR"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l-GR" altLang="el-GR" sz="2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l-GR" altLang="el-GR" sz="2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mn-lt"/>
            </a:endParaRPr>
          </a:p>
        </p:txBody>
      </p:sp>
      <p:pic>
        <p:nvPicPr>
          <p:cNvPr id="3" name="Picture 2" descr="C:\Users\user1\Documents\Signature\Panteion_1.jpg">
            <a:extLst>
              <a:ext uri="{FF2B5EF4-FFF2-40B4-BE49-F238E27FC236}">
                <a16:creationId xmlns:a16="http://schemas.microsoft.com/office/drawing/2014/main" id="{79BA0960-EEE8-4DDB-B837-2159558F44A3}"/>
              </a:ext>
            </a:extLst>
          </p:cNvPr>
          <p:cNvPicPr>
            <a:picLocks noChangeAspect="1" noChangeArrowheads="1"/>
          </p:cNvPicPr>
          <p:nvPr/>
        </p:nvPicPr>
        <p:blipFill>
          <a:blip r:embed="rId2" cstate="print"/>
          <a:srcRect/>
          <a:stretch>
            <a:fillRect/>
          </a:stretch>
        </p:blipFill>
        <p:spPr bwMode="auto">
          <a:xfrm>
            <a:off x="8991600" y="6648450"/>
            <a:ext cx="152400" cy="209550"/>
          </a:xfrm>
          <a:prstGeom prst="rect">
            <a:avLst/>
          </a:prstGeom>
          <a:noFill/>
          <a:effectLst/>
        </p:spPr>
      </p:pic>
    </p:spTree>
    <p:extLst>
      <p:ext uri="{BB962C8B-B14F-4D97-AF65-F5344CB8AC3E}">
        <p14:creationId xmlns:p14="http://schemas.microsoft.com/office/powerpoint/2010/main" val="13321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B79A74-B123-432A-92C2-08EFAAAA05B3}"/>
              </a:ext>
            </a:extLst>
          </p:cNvPr>
          <p:cNvSpPr/>
          <p:nvPr/>
        </p:nvSpPr>
        <p:spPr>
          <a:xfrm>
            <a:off x="611560" y="836712"/>
            <a:ext cx="8208912" cy="4519186"/>
          </a:xfrm>
          <a:prstGeom prst="rect">
            <a:avLst/>
          </a:prstGeom>
        </p:spPr>
        <p:txBody>
          <a:bodyPr wrap="square">
            <a:spAutoFit/>
          </a:bodyPr>
          <a:lstStyle/>
          <a:p>
            <a:pPr lvl="0" eaLnBrk="0" hangingPunct="0">
              <a:lnSpc>
                <a:spcPct val="150000"/>
              </a:lnSpc>
              <a:buClr>
                <a:srgbClr val="CC3300"/>
              </a:buClr>
              <a:buFont typeface="Symbol" panose="05050102010706020507" pitchFamily="18" charset="2"/>
              <a:buChar char="·"/>
            </a:pPr>
            <a:r>
              <a:rPr lang="el-GR" altLang="el-GR" sz="2400" dirty="0">
                <a:solidFill>
                  <a:srgbClr val="CC3300"/>
                </a:solidFill>
                <a:latin typeface="Century Gothic" panose="020F0302020204030204"/>
              </a:rPr>
              <a:t>  Η </a:t>
            </a:r>
            <a:r>
              <a:rPr lang="el-GR" altLang="el-GR" sz="2400" b="1" dirty="0">
                <a:solidFill>
                  <a:srgbClr val="CC3300"/>
                </a:solidFill>
                <a:latin typeface="Century Gothic" panose="020F0302020204030204"/>
              </a:rPr>
              <a:t>παγκοσμιοποίηση </a:t>
            </a:r>
            <a:r>
              <a:rPr lang="el-GR" altLang="el-GR" sz="2400" dirty="0">
                <a:solidFill>
                  <a:srgbClr val="CC3300"/>
                </a:solidFill>
                <a:latin typeface="Century Gothic" panose="020F0302020204030204"/>
              </a:rPr>
              <a:t>συνεπάγεται 3 εξαιρετικά ΘΕΤΙΚΕΣ διαδικασίες:</a:t>
            </a:r>
          </a:p>
          <a:p>
            <a:pPr lvl="0" eaLnBrk="0" hangingPunct="0">
              <a:lnSpc>
                <a:spcPct val="150000"/>
              </a:lnSpc>
              <a:spcAft>
                <a:spcPts val="800"/>
              </a:spcAft>
            </a:pPr>
            <a:endParaRPr lang="el-GR" altLang="el-GR" sz="2100" dirty="0">
              <a:solidFill>
                <a:prstClr val="black"/>
              </a:solidFill>
              <a:latin typeface="Century Gothic" panose="020F0302020204030204"/>
            </a:endParaRPr>
          </a:p>
          <a:p>
            <a:pPr marL="688975" lvl="3" indent="-225425" eaLnBrk="0" hangingPunct="0">
              <a:lnSpc>
                <a:spcPct val="150000"/>
              </a:lnSpc>
              <a:spcAft>
                <a:spcPts val="600"/>
              </a:spcAft>
              <a:buFont typeface="Wingdings" panose="05000000000000000000" pitchFamily="2" charset="2"/>
              <a:buChar char="§"/>
            </a:pPr>
            <a:r>
              <a:rPr lang="el-GR" altLang="el-GR" sz="2300" dirty="0">
                <a:solidFill>
                  <a:prstClr val="black"/>
                </a:solidFill>
                <a:latin typeface="Century Gothic" panose="020F0302020204030204"/>
              </a:rPr>
              <a:t> την ηλεκτρονική επικοινωνιακή επανάσταση </a:t>
            </a:r>
          </a:p>
          <a:p>
            <a:pPr marL="463550" lvl="0" eaLnBrk="0" hangingPunct="0">
              <a:lnSpc>
                <a:spcPct val="150000"/>
              </a:lnSpc>
              <a:buClr>
                <a:srgbClr val="CC3300"/>
              </a:buClr>
              <a:buFont typeface="Wingdings" panose="05000000000000000000" pitchFamily="2" charset="2"/>
              <a:buChar char="§"/>
            </a:pPr>
            <a:r>
              <a:rPr lang="el-GR" altLang="el-GR" sz="2300" dirty="0">
                <a:solidFill>
                  <a:srgbClr val="CC3300"/>
                </a:solidFill>
                <a:latin typeface="Century Gothic" panose="020F0302020204030204"/>
              </a:rPr>
              <a:t>  την ανάδυση ενός διεθνικού κοινωνικού χώρου </a:t>
            </a:r>
          </a:p>
          <a:p>
            <a:pPr marL="463550" lvl="0" eaLnBrk="0" hangingPunct="0">
              <a:lnSpc>
                <a:spcPct val="150000"/>
              </a:lnSpc>
              <a:buFont typeface="Wingdings" panose="05000000000000000000" pitchFamily="2" charset="2"/>
              <a:buChar char="§"/>
            </a:pPr>
            <a:r>
              <a:rPr lang="el-GR" altLang="el-GR" sz="2300" dirty="0">
                <a:solidFill>
                  <a:prstClr val="black"/>
                </a:solidFill>
                <a:latin typeface="Century Gothic" panose="020F0302020204030204"/>
              </a:rPr>
              <a:t>  την εμφάνιση νέων μορφών ταυτοτήτων που, καθώς τέμνουν τα εθνικά όρια, υπενθυμίζουν την οικουμενικότητα των ανθρώπινων δικαιωμάτων</a:t>
            </a:r>
          </a:p>
        </p:txBody>
      </p:sp>
      <p:pic>
        <p:nvPicPr>
          <p:cNvPr id="3" name="Picture 2" descr="C:\Users\user1\Documents\Signature\Panteion_1.jpg">
            <a:extLst>
              <a:ext uri="{FF2B5EF4-FFF2-40B4-BE49-F238E27FC236}">
                <a16:creationId xmlns:a16="http://schemas.microsoft.com/office/drawing/2014/main" id="{3DC3A7CC-B9D4-473F-9007-41A0CE4C411E}"/>
              </a:ext>
            </a:extLst>
          </p:cNvPr>
          <p:cNvPicPr>
            <a:picLocks noChangeAspect="1" noChangeArrowheads="1"/>
          </p:cNvPicPr>
          <p:nvPr/>
        </p:nvPicPr>
        <p:blipFill>
          <a:blip r:embed="rId2" cstate="print"/>
          <a:srcRect/>
          <a:stretch>
            <a:fillRect/>
          </a:stretch>
        </p:blipFill>
        <p:spPr bwMode="auto">
          <a:xfrm>
            <a:off x="8991600" y="6648450"/>
            <a:ext cx="152400" cy="209550"/>
          </a:xfrm>
          <a:prstGeom prst="rect">
            <a:avLst/>
          </a:prstGeom>
          <a:noFill/>
          <a:effectLst/>
        </p:spPr>
      </p:pic>
    </p:spTree>
    <p:extLst>
      <p:ext uri="{BB962C8B-B14F-4D97-AF65-F5344CB8AC3E}">
        <p14:creationId xmlns:p14="http://schemas.microsoft.com/office/powerpoint/2010/main" val="40911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posing for the camera&#10;&#10;Description generated with very high confidence">
            <a:extLst>
              <a:ext uri="{FF2B5EF4-FFF2-40B4-BE49-F238E27FC236}">
                <a16:creationId xmlns:a16="http://schemas.microsoft.com/office/drawing/2014/main" id="{E104E591-8D87-4D40-B78F-2509A37782A0}"/>
              </a:ext>
            </a:extLst>
          </p:cNvPr>
          <p:cNvPicPr>
            <a:picLocks noChangeAspect="1"/>
          </p:cNvPicPr>
          <p:nvPr/>
        </p:nvPicPr>
        <p:blipFill rotWithShape="1">
          <a:blip r:embed="rId3">
            <a:extLst>
              <a:ext uri="{28A0092B-C50C-407E-A947-70E740481C1C}">
                <a14:useLocalDpi xmlns:a14="http://schemas.microsoft.com/office/drawing/2010/main" val="0"/>
              </a:ext>
            </a:extLst>
          </a:blip>
          <a:srcRect l="13091" r="9092" b="1"/>
          <a:stretch/>
        </p:blipFill>
        <p:spPr>
          <a:xfrm>
            <a:off x="5667306" y="10"/>
            <a:ext cx="3476693" cy="6857990"/>
          </a:xfrm>
          <a:prstGeom prst="rect">
            <a:avLst/>
          </a:prstGeom>
          <a:effec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
        <p:nvSpPr>
          <p:cNvPr id="76802" name="Rectangle 2"/>
          <p:cNvSpPr>
            <a:spLocks noGrp="1" noChangeArrowheads="1"/>
          </p:cNvSpPr>
          <p:nvPr>
            <p:ph type="title"/>
          </p:nvPr>
        </p:nvSpPr>
        <p:spPr>
          <a:xfrm>
            <a:off x="395536" y="620688"/>
            <a:ext cx="4815005" cy="1676603"/>
          </a:xfrm>
        </p:spPr>
        <p:txBody>
          <a:bodyPr>
            <a:normAutofit/>
          </a:bodyPr>
          <a:lstStyle/>
          <a:p>
            <a:r>
              <a:rPr lang="el-GR" altLang="en-US" b="1" dirty="0">
                <a:solidFill>
                  <a:srgbClr val="660066"/>
                </a:solidFill>
              </a:rPr>
              <a:t>Κινηματικές εκβάσεις</a:t>
            </a:r>
            <a:endParaRPr lang="en-GB" altLang="en-US" b="1" dirty="0">
              <a:solidFill>
                <a:srgbClr val="660066"/>
              </a:solidFill>
            </a:endParaRPr>
          </a:p>
        </p:txBody>
      </p:sp>
      <p:sp>
        <p:nvSpPr>
          <p:cNvPr id="3" name="Content Placeholder 2">
            <a:extLst>
              <a:ext uri="{FF2B5EF4-FFF2-40B4-BE49-F238E27FC236}">
                <a16:creationId xmlns:a16="http://schemas.microsoft.com/office/drawing/2014/main" id="{95C599A2-C077-4E0B-88A8-77F907FBDD3E}"/>
              </a:ext>
            </a:extLst>
          </p:cNvPr>
          <p:cNvSpPr>
            <a:spLocks noGrp="1"/>
          </p:cNvSpPr>
          <p:nvPr>
            <p:ph idx="1"/>
          </p:nvPr>
        </p:nvSpPr>
        <p:spPr>
          <a:xfrm>
            <a:off x="675322" y="2451893"/>
            <a:ext cx="4939867" cy="3785419"/>
          </a:xfrm>
        </p:spPr>
        <p:txBody>
          <a:bodyPr>
            <a:normAutofit/>
          </a:bodyPr>
          <a:lstStyle/>
          <a:p>
            <a:r>
              <a:rPr lang="el-GR" sz="2100" dirty="0"/>
              <a:t>Δι-ιστορικά, η επίδραση των κινημάτων είναι </a:t>
            </a:r>
            <a:r>
              <a:rPr lang="el-GR" sz="2100" b="1" dirty="0">
                <a:solidFill>
                  <a:srgbClr val="FF0000"/>
                </a:solidFill>
              </a:rPr>
              <a:t>τεράστια</a:t>
            </a:r>
            <a:r>
              <a:rPr lang="el-GR" sz="2100" dirty="0"/>
              <a:t>…</a:t>
            </a:r>
            <a:endParaRPr lang="en-US" sz="2100" dirty="0"/>
          </a:p>
          <a:p>
            <a:endParaRPr lang="el-GR" sz="2100" dirty="0"/>
          </a:p>
          <a:p>
            <a:r>
              <a:rPr lang="el-GR" sz="2100" dirty="0"/>
              <a:t>Ό,τι σήμερα θεωρείται θεσμικά παγιωμένος διακανονισμός έχει τις απώτερες καταβολές του σε συλλογικές δράσεις που στη στιγμή της πρώτης τους εκδήλωσης υπήρξαν «</a:t>
            </a:r>
            <a:r>
              <a:rPr lang="el-GR" sz="2100" dirty="0" err="1"/>
              <a:t>εξωθεσμικά</a:t>
            </a:r>
            <a:r>
              <a:rPr lang="el-GR" sz="2100" dirty="0"/>
              <a:t>» κινηματικές…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animEffect transition="in" filter="fade">
                                      <p:cBhvr>
                                        <p:cTn id="9"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a:t>
            </a:r>
            <a:r>
              <a:rPr lang="el-GR" dirty="0" err="1"/>
              <a:t>προκληση</a:t>
            </a:r>
            <a:r>
              <a:rPr lang="el-GR" dirty="0"/>
              <a:t> </a:t>
            </a:r>
            <a:r>
              <a:rPr lang="el-GR" dirty="0" err="1"/>
              <a:t>μιασ</a:t>
            </a:r>
            <a:r>
              <a:rPr lang="el-GR" dirty="0"/>
              <a:t> </a:t>
            </a:r>
            <a:r>
              <a:rPr lang="el-GR" dirty="0" err="1"/>
              <a:t>ευρωστησ</a:t>
            </a:r>
            <a:r>
              <a:rPr lang="el-GR" dirty="0"/>
              <a:t> </a:t>
            </a:r>
            <a:r>
              <a:rPr lang="el-GR" dirty="0" err="1"/>
              <a:t>διεπιστημονικοτητας</a:t>
            </a:r>
            <a:endParaRPr lang="en-GB" dirty="0"/>
          </a:p>
        </p:txBody>
      </p:sp>
      <p:sp>
        <p:nvSpPr>
          <p:cNvPr id="3" name="Content Placeholder 2"/>
          <p:cNvSpPr>
            <a:spLocks noGrp="1"/>
          </p:cNvSpPr>
          <p:nvPr>
            <p:ph idx="1"/>
          </p:nvPr>
        </p:nvSpPr>
        <p:spPr>
          <a:xfrm>
            <a:off x="457200" y="1802130"/>
            <a:ext cx="7239000" cy="4846320"/>
          </a:xfrm>
        </p:spPr>
        <p:txBody>
          <a:bodyPr/>
          <a:lstStyle/>
          <a:p>
            <a:pPr>
              <a:spcAft>
                <a:spcPts val="1200"/>
              </a:spcAft>
            </a:pPr>
            <a:r>
              <a:rPr lang="el-GR" sz="2000" dirty="0">
                <a:latin typeface="Century Gothic" pitchFamily="34" charset="0"/>
              </a:rPr>
              <a:t>Ανάγκη υπέρβασης τεχνιτών ορίων (και περιορισμών). Για να κατανοήσουμε τόσο την «κρίση» όσο και τις  αντιδράσεις/αντιστάσεις που προκλήθηκαν, απαιτείται</a:t>
            </a:r>
          </a:p>
          <a:p>
            <a:pPr lvl="1"/>
            <a:r>
              <a:rPr lang="el-GR" sz="1800" dirty="0">
                <a:solidFill>
                  <a:schemeClr val="tx1"/>
                </a:solidFill>
                <a:latin typeface="Century Gothic" pitchFamily="34" charset="0"/>
              </a:rPr>
              <a:t>να </a:t>
            </a:r>
            <a:r>
              <a:rPr lang="el-GR" sz="1800" b="1" dirty="0">
                <a:solidFill>
                  <a:srgbClr val="FF0000"/>
                </a:solidFill>
                <a:latin typeface="Century Gothic" pitchFamily="34" charset="0"/>
              </a:rPr>
              <a:t>διευρύνουμε τις ερευνητικές μας εστίες </a:t>
            </a:r>
            <a:r>
              <a:rPr lang="el-GR" sz="1800" dirty="0">
                <a:solidFill>
                  <a:schemeClr val="tx1"/>
                </a:solidFill>
                <a:latin typeface="Century Gothic" pitchFamily="34" charset="0"/>
              </a:rPr>
              <a:t>–πολιτική επιστήμη, κοινωνιολογία, οικονομικά </a:t>
            </a:r>
            <a:r>
              <a:rPr lang="en-US" sz="1800" dirty="0">
                <a:solidFill>
                  <a:schemeClr val="tx1"/>
                </a:solidFill>
                <a:latin typeface="Century Gothic" pitchFamily="34" charset="0"/>
              </a:rPr>
              <a:t>…</a:t>
            </a:r>
            <a:endParaRPr lang="el-GR" sz="1800" dirty="0">
              <a:solidFill>
                <a:schemeClr val="tx1"/>
              </a:solidFill>
              <a:latin typeface="Century Gothic" pitchFamily="34" charset="0"/>
            </a:endParaRPr>
          </a:p>
          <a:p>
            <a:pPr lvl="1"/>
            <a:r>
              <a:rPr lang="el-GR" sz="1800" dirty="0">
                <a:solidFill>
                  <a:schemeClr val="tx1"/>
                </a:solidFill>
                <a:latin typeface="Century Gothic" pitchFamily="34" charset="0"/>
              </a:rPr>
              <a:t>Να (</a:t>
            </a:r>
            <a:r>
              <a:rPr lang="el-GR" sz="1800" dirty="0" err="1">
                <a:solidFill>
                  <a:schemeClr val="tx1"/>
                </a:solidFill>
                <a:latin typeface="Century Gothic" pitchFamily="34" charset="0"/>
              </a:rPr>
              <a:t>ξανα</a:t>
            </a:r>
            <a:r>
              <a:rPr lang="el-GR" sz="1800" dirty="0">
                <a:solidFill>
                  <a:schemeClr val="tx1"/>
                </a:solidFill>
                <a:latin typeface="Century Gothic" pitchFamily="34" charset="0"/>
              </a:rPr>
              <a:t>-) γίνουμε </a:t>
            </a:r>
            <a:r>
              <a:rPr lang="el-GR" sz="1800" b="1" dirty="0">
                <a:solidFill>
                  <a:srgbClr val="FF0000"/>
                </a:solidFill>
                <a:latin typeface="Century Gothic" pitchFamily="34" charset="0"/>
              </a:rPr>
              <a:t>ιστορικά συγκεκριμένοι</a:t>
            </a:r>
            <a:r>
              <a:rPr lang="el-GR" sz="1800" dirty="0">
                <a:solidFill>
                  <a:schemeClr val="tx1"/>
                </a:solidFill>
                <a:latin typeface="Century Gothic" pitchFamily="34" charset="0"/>
              </a:rPr>
              <a:t>…</a:t>
            </a:r>
          </a:p>
          <a:p>
            <a:pPr lvl="1"/>
            <a:r>
              <a:rPr lang="el-GR" sz="1800" dirty="0">
                <a:solidFill>
                  <a:schemeClr val="tx1"/>
                </a:solidFill>
                <a:latin typeface="Century Gothic" pitchFamily="34" charset="0"/>
              </a:rPr>
              <a:t>Να αναδείξουμε την </a:t>
            </a:r>
            <a:r>
              <a:rPr lang="el-GR" sz="1800" b="1" dirty="0">
                <a:solidFill>
                  <a:srgbClr val="FF0000"/>
                </a:solidFill>
                <a:latin typeface="Century Gothic" pitchFamily="34" charset="0"/>
              </a:rPr>
              <a:t>επιχειρησιακή –πραξιακή </a:t>
            </a:r>
            <a:r>
              <a:rPr lang="el-GR" sz="1800" dirty="0">
                <a:solidFill>
                  <a:schemeClr val="tx1"/>
                </a:solidFill>
                <a:latin typeface="Century Gothic" pitchFamily="34" charset="0"/>
              </a:rPr>
              <a:t>διάσταση των κοινωνικών επιστημών: η πρόκληση του να λέμε ευφυή και χρήσιμα πράγματα για καθημερινά προβλήματα…</a:t>
            </a:r>
            <a:endParaRPr lang="en-US" sz="1800" dirty="0">
              <a:solidFill>
                <a:schemeClr val="tx1"/>
              </a:solidFill>
              <a:latin typeface="Century Gothic" pitchFamily="34" charset="0"/>
            </a:endParaRPr>
          </a:p>
          <a:p>
            <a:endParaRPr lang="en-GB" dirty="0"/>
          </a:p>
        </p:txBody>
      </p:sp>
      <p:pic>
        <p:nvPicPr>
          <p:cNvPr id="4" name="Picture 3" descr="theoriepraxis.jpg"/>
          <p:cNvPicPr>
            <a:picLocks noChangeAspect="1"/>
          </p:cNvPicPr>
          <p:nvPr/>
        </p:nvPicPr>
        <p:blipFill rotWithShape="1">
          <a:blip r:embed="rId2" cstate="print"/>
          <a:srcRect l="27541" r="8397"/>
          <a:stretch/>
        </p:blipFill>
        <p:spPr>
          <a:xfrm>
            <a:off x="5486400" y="5092065"/>
            <a:ext cx="2596107" cy="1661160"/>
          </a:xfrm>
          <a:prstGeom prst="rect">
            <a:avLst/>
          </a:prstGeom>
        </p:spPr>
      </p:pic>
      <p:pic>
        <p:nvPicPr>
          <p:cNvPr id="2050" name="Picture 2" descr="C:\Users\user1\Documents\Signature\Panteion_1.jpg"/>
          <p:cNvPicPr>
            <a:picLocks noChangeAspect="1" noChangeArrowheads="1"/>
          </p:cNvPicPr>
          <p:nvPr/>
        </p:nvPicPr>
        <p:blipFill>
          <a:blip r:embed="rId3" cstate="print"/>
          <a:srcRect/>
          <a:stretch>
            <a:fillRect/>
          </a:stretch>
        </p:blipFill>
        <p:spPr bwMode="auto">
          <a:xfrm>
            <a:off x="8991600" y="6648450"/>
            <a:ext cx="152400" cy="2095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6312-829B-4B9A-9175-0A3F475FDE7C}"/>
              </a:ext>
            </a:extLst>
          </p:cNvPr>
          <p:cNvSpPr>
            <a:spLocks noGrp="1"/>
          </p:cNvSpPr>
          <p:nvPr>
            <p:ph type="title"/>
          </p:nvPr>
        </p:nvSpPr>
        <p:spPr>
          <a:xfrm>
            <a:off x="457200" y="392042"/>
            <a:ext cx="7467600" cy="777240"/>
          </a:xfrm>
        </p:spPr>
        <p:txBody>
          <a:bodyPr>
            <a:normAutofit fontScale="90000"/>
          </a:bodyPr>
          <a:lstStyle/>
          <a:p>
            <a:r>
              <a:rPr lang="el-GR" dirty="0"/>
              <a:t>Ο </a:t>
            </a:r>
            <a:r>
              <a:rPr lang="el-GR" dirty="0" err="1"/>
              <a:t>κινδυνοσ</a:t>
            </a:r>
            <a:r>
              <a:rPr lang="el-GR" dirty="0"/>
              <a:t> της </a:t>
            </a:r>
            <a:r>
              <a:rPr lang="el-GR" dirty="0" err="1"/>
              <a:t>γνωστικησ</a:t>
            </a:r>
            <a:r>
              <a:rPr lang="el-GR" dirty="0"/>
              <a:t> </a:t>
            </a:r>
            <a:r>
              <a:rPr lang="el-GR" dirty="0" err="1"/>
              <a:t>παλινδρομησησ</a:t>
            </a:r>
            <a:r>
              <a:rPr lang="el-GR" dirty="0"/>
              <a:t> </a:t>
            </a:r>
          </a:p>
        </p:txBody>
      </p:sp>
      <p:sp>
        <p:nvSpPr>
          <p:cNvPr id="3" name="Content Placeholder 2">
            <a:extLst>
              <a:ext uri="{FF2B5EF4-FFF2-40B4-BE49-F238E27FC236}">
                <a16:creationId xmlns:a16="http://schemas.microsoft.com/office/drawing/2014/main" id="{2B2318A7-F548-4305-BF48-202AD5DFE34F}"/>
              </a:ext>
            </a:extLst>
          </p:cNvPr>
          <p:cNvSpPr>
            <a:spLocks noGrp="1"/>
          </p:cNvSpPr>
          <p:nvPr>
            <p:ph idx="1"/>
          </p:nvPr>
        </p:nvSpPr>
        <p:spPr>
          <a:xfrm>
            <a:off x="228600" y="1428687"/>
            <a:ext cx="7924800" cy="5247913"/>
          </a:xfrm>
        </p:spPr>
        <p:txBody>
          <a:bodyPr>
            <a:normAutofit/>
          </a:bodyPr>
          <a:lstStyle/>
          <a:p>
            <a:pPr>
              <a:spcBef>
                <a:spcPts val="1200"/>
              </a:spcBef>
            </a:pPr>
            <a:r>
              <a:rPr lang="el-GR" sz="2000" dirty="0"/>
              <a:t>Αδυναμία ανάλυσης τους ακριβούς χαρακτήρα και των μηχανισμών της κρίσης</a:t>
            </a:r>
            <a:endParaRPr lang="en-US" sz="2000" dirty="0">
              <a:sym typeface="Wingdings" panose="05000000000000000000" pitchFamily="2" charset="2"/>
            </a:endParaRPr>
          </a:p>
          <a:p>
            <a:endParaRPr lang="en-US" sz="2000" dirty="0"/>
          </a:p>
          <a:p>
            <a:endParaRPr lang="en-US" sz="2000" dirty="0"/>
          </a:p>
          <a:p>
            <a:r>
              <a:rPr lang="el-GR" sz="2000" dirty="0" err="1"/>
              <a:t>Κανονικοποίηση</a:t>
            </a:r>
            <a:r>
              <a:rPr lang="el-GR" sz="2000" dirty="0"/>
              <a:t> </a:t>
            </a:r>
            <a:r>
              <a:rPr lang="en-US" sz="2000" dirty="0"/>
              <a:t>(</a:t>
            </a:r>
            <a:r>
              <a:rPr lang="el-GR" sz="2000" dirty="0"/>
              <a:t>η κρίση ως φυσικό φαινόμενο, συνδυαστικά με τη λογική </a:t>
            </a:r>
            <a:r>
              <a:rPr lang="en-US" sz="2000" dirty="0"/>
              <a:t>TINA)</a:t>
            </a:r>
          </a:p>
          <a:p>
            <a:endParaRPr lang="en-US" sz="2000" dirty="0"/>
          </a:p>
          <a:p>
            <a:pPr marL="0" indent="0">
              <a:buNone/>
            </a:pPr>
            <a:endParaRPr lang="en-US" sz="2000" dirty="0"/>
          </a:p>
          <a:p>
            <a:pPr>
              <a:spcBef>
                <a:spcPts val="900"/>
              </a:spcBef>
            </a:pPr>
            <a:r>
              <a:rPr lang="el-GR" sz="2000" dirty="0"/>
              <a:t>Το ευκταίο της εξισορρόπησης στο πλαίσιο της λογικής </a:t>
            </a:r>
            <a:r>
              <a:rPr lang="en-US" sz="2000" dirty="0"/>
              <a:t>TINA</a:t>
            </a:r>
          </a:p>
          <a:p>
            <a:endParaRPr lang="en-US" sz="2000" dirty="0"/>
          </a:p>
          <a:p>
            <a:endParaRPr lang="el-GR" sz="2000" dirty="0"/>
          </a:p>
          <a:p>
            <a:endParaRPr lang="en-US" sz="2000" dirty="0"/>
          </a:p>
          <a:p>
            <a:r>
              <a:rPr lang="el-GR" sz="2000" dirty="0"/>
              <a:t>Συλλογική δράση και κοινωνικά κινήματα: μια «λαϊκιστική» παθολογία (παλινδρόμηση στη Συλλογική </a:t>
            </a:r>
            <a:r>
              <a:rPr lang="el-GR" sz="2000" dirty="0" err="1"/>
              <a:t>Συμπεριφορα</a:t>
            </a:r>
            <a:r>
              <a:rPr lang="el-GR" sz="2000" dirty="0"/>
              <a:t>)</a:t>
            </a:r>
          </a:p>
        </p:txBody>
      </p:sp>
      <p:pic>
        <p:nvPicPr>
          <p:cNvPr id="8" name="Picture 2" descr="C:\Users\user1\Documents\Signature\Panteion_1.jpg">
            <a:extLst>
              <a:ext uri="{FF2B5EF4-FFF2-40B4-BE49-F238E27FC236}">
                <a16:creationId xmlns:a16="http://schemas.microsoft.com/office/drawing/2014/main" id="{D2665589-8B19-437B-B9DB-C096E167C045}"/>
              </a:ext>
            </a:extLst>
          </p:cNvPr>
          <p:cNvPicPr>
            <a:picLocks noChangeAspect="1" noChangeArrowheads="1"/>
          </p:cNvPicPr>
          <p:nvPr/>
        </p:nvPicPr>
        <p:blipFill>
          <a:blip r:embed="rId2" cstate="print"/>
          <a:srcRect/>
          <a:stretch>
            <a:fillRect/>
          </a:stretch>
        </p:blipFill>
        <p:spPr bwMode="auto">
          <a:xfrm>
            <a:off x="8991600" y="6648450"/>
            <a:ext cx="152400" cy="209550"/>
          </a:xfrm>
          <a:prstGeom prst="rect">
            <a:avLst/>
          </a:prstGeom>
          <a:noFill/>
        </p:spPr>
      </p:pic>
      <p:grpSp>
        <p:nvGrpSpPr>
          <p:cNvPr id="7" name="Group 6">
            <a:extLst>
              <a:ext uri="{FF2B5EF4-FFF2-40B4-BE49-F238E27FC236}">
                <a16:creationId xmlns:a16="http://schemas.microsoft.com/office/drawing/2014/main" id="{C1A964D3-E124-4B5E-B5BB-ABB23CEDE855}"/>
              </a:ext>
            </a:extLst>
          </p:cNvPr>
          <p:cNvGrpSpPr/>
          <p:nvPr/>
        </p:nvGrpSpPr>
        <p:grpSpPr>
          <a:xfrm>
            <a:off x="3543300" y="2100650"/>
            <a:ext cx="762000" cy="3766750"/>
            <a:chOff x="3543300" y="2051183"/>
            <a:chExt cx="762000" cy="3766750"/>
          </a:xfrm>
        </p:grpSpPr>
        <p:sp>
          <p:nvSpPr>
            <p:cNvPr id="4" name="Arrow: Down 3">
              <a:extLst>
                <a:ext uri="{FF2B5EF4-FFF2-40B4-BE49-F238E27FC236}">
                  <a16:creationId xmlns:a16="http://schemas.microsoft.com/office/drawing/2014/main" id="{A377DB5E-2081-4AFC-A81E-9CF523BD439C}"/>
                </a:ext>
              </a:extLst>
            </p:cNvPr>
            <p:cNvSpPr/>
            <p:nvPr/>
          </p:nvSpPr>
          <p:spPr>
            <a:xfrm>
              <a:off x="3543300" y="2051183"/>
              <a:ext cx="762000"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Arrow: Down 8">
              <a:extLst>
                <a:ext uri="{FF2B5EF4-FFF2-40B4-BE49-F238E27FC236}">
                  <a16:creationId xmlns:a16="http://schemas.microsoft.com/office/drawing/2014/main" id="{79AA54C7-F832-404F-8D26-648BBBE4886E}"/>
                </a:ext>
              </a:extLst>
            </p:cNvPr>
            <p:cNvSpPr/>
            <p:nvPr/>
          </p:nvSpPr>
          <p:spPr>
            <a:xfrm>
              <a:off x="3543300" y="3618610"/>
              <a:ext cx="762000"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Arrow: Down 9">
              <a:extLst>
                <a:ext uri="{FF2B5EF4-FFF2-40B4-BE49-F238E27FC236}">
                  <a16:creationId xmlns:a16="http://schemas.microsoft.com/office/drawing/2014/main" id="{68A68B25-02F0-4178-BFD3-5585CAF120A9}"/>
                </a:ext>
              </a:extLst>
            </p:cNvPr>
            <p:cNvSpPr/>
            <p:nvPr/>
          </p:nvSpPr>
          <p:spPr>
            <a:xfrm>
              <a:off x="3543300" y="5040693"/>
              <a:ext cx="762000" cy="77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entury Gothic"/>
                <a:ea typeface="+mn-ea"/>
                <a:cs typeface="+mn-cs"/>
              </a:endParaRPr>
            </a:p>
          </p:txBody>
        </p:sp>
      </p:grpSp>
    </p:spTree>
    <p:extLst>
      <p:ext uri="{BB962C8B-B14F-4D97-AF65-F5344CB8AC3E}">
        <p14:creationId xmlns:p14="http://schemas.microsoft.com/office/powerpoint/2010/main" val="63976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264"/>
            <a:ext cx="7239000" cy="853440"/>
          </a:xfrm>
        </p:spPr>
        <p:txBody>
          <a:bodyPr>
            <a:normAutofit fontScale="90000"/>
          </a:bodyPr>
          <a:lstStyle/>
          <a:p>
            <a:r>
              <a:rPr lang="el-GR" sz="3600" dirty="0">
                <a:latin typeface="Century Gothic" pitchFamily="34" charset="0"/>
              </a:rPr>
              <a:t>ΔΙΕΘΝΕΙΣ ΔΙΑΣΤΑΣΕΙΣ (η </a:t>
            </a:r>
            <a:r>
              <a:rPr lang="el-GR" sz="3600" dirty="0" err="1">
                <a:latin typeface="Century Gothic" pitchFamily="34" charset="0"/>
              </a:rPr>
              <a:t>μεγαλη</a:t>
            </a:r>
            <a:r>
              <a:rPr lang="el-GR" sz="3600" dirty="0">
                <a:latin typeface="Century Gothic" pitchFamily="34" charset="0"/>
              </a:rPr>
              <a:t> </a:t>
            </a:r>
            <a:r>
              <a:rPr lang="el-GR" sz="3600" dirty="0" err="1">
                <a:latin typeface="Century Gothic" pitchFamily="34" charset="0"/>
              </a:rPr>
              <a:t>εικονα</a:t>
            </a:r>
            <a:r>
              <a:rPr lang="el-GR" sz="3600" dirty="0">
                <a:latin typeface="Century Gothic" pitchFamily="34" charset="0"/>
              </a:rPr>
              <a:t>)</a:t>
            </a:r>
            <a:r>
              <a:rPr lang="en-US" sz="3600" dirty="0">
                <a:latin typeface="Century Gothic" pitchFamily="34" charset="0"/>
              </a:rPr>
              <a:t>…</a:t>
            </a:r>
            <a:endParaRPr lang="en-GB" sz="3600" dirty="0">
              <a:latin typeface="Century Gothic" pitchFamily="34" charset="0"/>
            </a:endParaRPr>
          </a:p>
        </p:txBody>
      </p:sp>
      <p:sp>
        <p:nvSpPr>
          <p:cNvPr id="3" name="Content Placeholder 2"/>
          <p:cNvSpPr>
            <a:spLocks noGrp="1"/>
          </p:cNvSpPr>
          <p:nvPr>
            <p:ph idx="1"/>
          </p:nvPr>
        </p:nvSpPr>
        <p:spPr/>
        <p:txBody>
          <a:bodyPr>
            <a:normAutofit/>
          </a:bodyPr>
          <a:lstStyle/>
          <a:p>
            <a:r>
              <a:rPr lang="el-GR" sz="2000" dirty="0">
                <a:latin typeface="Century Gothic" pitchFamily="34" charset="0"/>
              </a:rPr>
              <a:t>Η καταστροφική κρίση χρέους της Ελλάδας αποτελεί έκφανση </a:t>
            </a:r>
            <a:r>
              <a:rPr lang="el-GR" sz="2000" b="1" dirty="0">
                <a:solidFill>
                  <a:srgbClr val="FF0000"/>
                </a:solidFill>
                <a:latin typeface="Century Gothic" pitchFamily="34" charset="0"/>
              </a:rPr>
              <a:t>παγκόσμιων-συστημικών αδιεξόδων</a:t>
            </a:r>
            <a:r>
              <a:rPr lang="en-US" sz="2000" dirty="0">
                <a:latin typeface="Century Gothic" pitchFamily="34" charset="0"/>
              </a:rPr>
              <a:t>… </a:t>
            </a:r>
          </a:p>
          <a:p>
            <a:r>
              <a:rPr lang="el-GR" sz="2000" dirty="0">
                <a:latin typeface="Century Gothic" pitchFamily="34" charset="0"/>
              </a:rPr>
              <a:t>Χρειάζεται να</a:t>
            </a:r>
          </a:p>
          <a:p>
            <a:pPr>
              <a:buNone/>
            </a:pPr>
            <a:endParaRPr lang="en-US" sz="1200" dirty="0">
              <a:latin typeface="Century Gothic" pitchFamily="34" charset="0"/>
            </a:endParaRPr>
          </a:p>
          <a:p>
            <a:pPr lvl="1"/>
            <a:r>
              <a:rPr lang="el-GR" sz="1800" dirty="0">
                <a:solidFill>
                  <a:schemeClr val="tx1"/>
                </a:solidFill>
                <a:latin typeface="Century Gothic" pitchFamily="34" charset="0"/>
              </a:rPr>
              <a:t>Ξεπεράσουμε την οπτική της εθνικής ομφαλοσκόπησης</a:t>
            </a:r>
            <a:endParaRPr lang="en-US" sz="1800" dirty="0">
              <a:solidFill>
                <a:schemeClr val="tx1"/>
              </a:solidFill>
              <a:latin typeface="Century Gothic" pitchFamily="34" charset="0"/>
            </a:endParaRPr>
          </a:p>
          <a:p>
            <a:pPr lvl="1"/>
            <a:r>
              <a:rPr lang="el-GR" sz="1800" dirty="0">
                <a:solidFill>
                  <a:schemeClr val="tx1"/>
                </a:solidFill>
                <a:latin typeface="Century Gothic" pitchFamily="34" charset="0"/>
              </a:rPr>
              <a:t>Να σκεφτούμε ταυτόχρονα για</a:t>
            </a:r>
          </a:p>
          <a:p>
            <a:pPr lvl="1">
              <a:buNone/>
            </a:pPr>
            <a:endParaRPr lang="en-US" sz="200" dirty="0">
              <a:latin typeface="Century Gothic" pitchFamily="34" charset="0"/>
            </a:endParaRPr>
          </a:p>
          <a:p>
            <a:pPr lvl="2"/>
            <a:r>
              <a:rPr lang="el-GR" sz="1800" dirty="0">
                <a:latin typeface="Century Gothic" pitchFamily="34" charset="0"/>
              </a:rPr>
              <a:t>την περίοδο που διανύουμε (την «ύστερη παγκοσμιοποίηση» και τα χαρακτηριστικά της)…</a:t>
            </a:r>
            <a:r>
              <a:rPr lang="en-US" sz="1800" dirty="0">
                <a:latin typeface="Century Gothic" pitchFamily="34" charset="0"/>
              </a:rPr>
              <a:t> </a:t>
            </a:r>
            <a:endParaRPr lang="en-GB" sz="1400" dirty="0">
              <a:latin typeface="Century Gothic" pitchFamily="34" charset="0"/>
            </a:endParaRPr>
          </a:p>
          <a:p>
            <a:pPr lvl="2"/>
            <a:r>
              <a:rPr lang="el-GR" sz="1800" dirty="0">
                <a:latin typeface="Century Gothic" pitchFamily="34" charset="0"/>
              </a:rPr>
              <a:t>τη φύση της </a:t>
            </a:r>
            <a:r>
              <a:rPr lang="el-GR" sz="1800" dirty="0" err="1">
                <a:latin typeface="Century Gothic" pitchFamily="34" charset="0"/>
              </a:rPr>
              <a:t>μετα</a:t>
            </a:r>
            <a:r>
              <a:rPr lang="el-GR" sz="1800" dirty="0">
                <a:latin typeface="Century Gothic" pitchFamily="34" charset="0"/>
              </a:rPr>
              <a:t>-δημοκρατίας </a:t>
            </a:r>
            <a:r>
              <a:rPr lang="en-US" sz="1800" dirty="0">
                <a:latin typeface="Century Gothic" pitchFamily="34" charset="0"/>
              </a:rPr>
              <a:t>(Crouch 2004)</a:t>
            </a:r>
            <a:r>
              <a:rPr lang="el-GR" sz="1800" dirty="0">
                <a:latin typeface="Century Gothic" pitchFamily="34" charset="0"/>
              </a:rPr>
              <a:t> και του προβλήματος της δημοκρατικής συρρίκνωσης</a:t>
            </a:r>
            <a:r>
              <a:rPr lang="en-US" sz="1800" dirty="0">
                <a:latin typeface="Century Gothic" pitchFamily="34" charset="0"/>
              </a:rPr>
              <a:t> (Mair 2013)</a:t>
            </a:r>
            <a:endParaRPr lang="en-GB" sz="1800" dirty="0">
              <a:latin typeface="Century Gothic" pitchFamily="34" charset="0"/>
            </a:endParaRPr>
          </a:p>
          <a:p>
            <a:pPr lvl="2"/>
            <a:r>
              <a:rPr lang="el-GR" sz="1800" dirty="0">
                <a:latin typeface="Century Gothic" pitchFamily="34" charset="0"/>
              </a:rPr>
              <a:t>μελλοντικές προοπτικές</a:t>
            </a:r>
            <a:r>
              <a:rPr lang="en-US" sz="1800" dirty="0">
                <a:latin typeface="Century Gothic" pitchFamily="34" charset="0"/>
              </a:rPr>
              <a:t>…</a:t>
            </a:r>
            <a:endParaRPr lang="en-GB" sz="1800" dirty="0">
              <a:latin typeface="Century Gothic" pitchFamily="34" charset="0"/>
            </a:endParaRPr>
          </a:p>
          <a:p>
            <a:endParaRPr lang="en-US" dirty="0"/>
          </a:p>
          <a:p>
            <a:endParaRPr lang="en-GB"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48450"/>
            <a:ext cx="152400" cy="2095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168"/>
            <a:ext cx="8001000" cy="624840"/>
          </a:xfrm>
        </p:spPr>
        <p:txBody>
          <a:bodyPr>
            <a:normAutofit fontScale="90000"/>
          </a:bodyPr>
          <a:lstStyle/>
          <a:p>
            <a:r>
              <a:rPr lang="el-GR" sz="3100" dirty="0">
                <a:latin typeface="Century Gothic" pitchFamily="34" charset="0"/>
              </a:rPr>
              <a:t>ΤΟ ΣΗΜΕΙΟ ΕΚΚΙΝΗΣΗΣ: η </a:t>
            </a:r>
            <a:r>
              <a:rPr lang="el-GR" sz="3100" dirty="0" err="1">
                <a:latin typeface="Century Gothic" pitchFamily="34" charset="0"/>
              </a:rPr>
              <a:t>κριση</a:t>
            </a:r>
            <a:r>
              <a:rPr lang="el-GR" sz="3100" dirty="0">
                <a:latin typeface="Century Gothic" pitchFamily="34" charset="0"/>
              </a:rPr>
              <a:t> των </a:t>
            </a:r>
            <a:r>
              <a:rPr lang="el-GR" sz="3100" dirty="0" err="1">
                <a:latin typeface="Century Gothic" pitchFamily="34" charset="0"/>
              </a:rPr>
              <a:t>ενυποθηκων</a:t>
            </a:r>
            <a:r>
              <a:rPr lang="el-GR" sz="3100" dirty="0">
                <a:latin typeface="Century Gothic" pitchFamily="34" charset="0"/>
              </a:rPr>
              <a:t> </a:t>
            </a:r>
            <a:r>
              <a:rPr lang="el-GR" sz="3100" dirty="0" err="1">
                <a:latin typeface="Century Gothic" pitchFamily="34" charset="0"/>
              </a:rPr>
              <a:t>δανειων</a:t>
            </a:r>
            <a:r>
              <a:rPr lang="el-GR" sz="3100" dirty="0">
                <a:latin typeface="Century Gothic" pitchFamily="34" charset="0"/>
              </a:rPr>
              <a:t> στις </a:t>
            </a:r>
            <a:r>
              <a:rPr lang="el-GR" sz="3100" dirty="0" err="1">
                <a:latin typeface="Century Gothic" pitchFamily="34" charset="0"/>
              </a:rPr>
              <a:t>ηπα</a:t>
            </a:r>
            <a:r>
              <a:rPr lang="el-GR" sz="3100" dirty="0">
                <a:latin typeface="Century Gothic" pitchFamily="34" charset="0"/>
              </a:rPr>
              <a:t> 2007-08…</a:t>
            </a:r>
            <a:endParaRPr lang="en-GB" sz="3600" dirty="0">
              <a:latin typeface="Century Gothic" pitchFamily="34" charset="0"/>
            </a:endParaRPr>
          </a:p>
        </p:txBody>
      </p:sp>
      <p:pic>
        <p:nvPicPr>
          <p:cNvPr id="5" name="Picture 2" descr="C:\Users\user1\Documents\Signature\Panteion_1.jpg"/>
          <p:cNvPicPr>
            <a:picLocks noChangeAspect="1" noChangeArrowheads="1"/>
          </p:cNvPicPr>
          <p:nvPr/>
        </p:nvPicPr>
        <p:blipFill>
          <a:blip r:embed="rId2" cstate="print"/>
          <a:srcRect/>
          <a:stretch>
            <a:fillRect/>
          </a:stretch>
        </p:blipFill>
        <p:spPr bwMode="auto">
          <a:xfrm>
            <a:off x="8991600" y="6648450"/>
            <a:ext cx="152400" cy="209550"/>
          </a:xfrm>
          <a:prstGeom prst="rect">
            <a:avLst/>
          </a:prstGeom>
          <a:noFill/>
        </p:spPr>
      </p:pic>
      <p:sp>
        <p:nvSpPr>
          <p:cNvPr id="3073" name="Rectangle 1"/>
          <p:cNvSpPr>
            <a:spLocks noChangeArrowheads="1"/>
          </p:cNvSpPr>
          <p:nvPr/>
        </p:nvSpPr>
        <p:spPr bwMode="auto">
          <a:xfrm>
            <a:off x="762000" y="1484412"/>
            <a:ext cx="61722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l-GR" sz="2400" b="0" i="0" u="none" strike="noStrike" kern="1200" cap="none" spc="0" normalizeH="0" baseline="0" noProof="0" dirty="0">
                <a:ln>
                  <a:noFill/>
                </a:ln>
                <a:solidFill>
                  <a:prstClr val="black"/>
                </a:solidFill>
                <a:effectLst/>
                <a:uLnTx/>
                <a:uFillTx/>
                <a:latin typeface="Century Gothic" pitchFamily="34" charset="0"/>
                <a:ea typeface="+mn-ea"/>
                <a:cs typeface="Times New Roman" pitchFamily="18" charset="0"/>
              </a:rPr>
              <a:t>Μαζικές κατασχέσεις στις ΗΠΑ</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GB" sz="24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l-GR" sz="2400" b="0" i="0" u="none" strike="noStrike" kern="1200" cap="none" spc="0" normalizeH="0" baseline="0" noProof="0" dirty="0">
                <a:ln>
                  <a:noFill/>
                </a:ln>
                <a:solidFill>
                  <a:prstClr val="black"/>
                </a:solidFill>
                <a:effectLst/>
                <a:uLnTx/>
                <a:uFillTx/>
                <a:latin typeface="Century Gothic" pitchFamily="34" charset="0"/>
                <a:ea typeface="Calibri" pitchFamily="34" charset="0"/>
                <a:cs typeface="Times New Roman" pitchFamily="18" charset="0"/>
              </a:rPr>
              <a:t>Πτώχευση κολοσσιαίων επενδυτικών τραπεζών</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GB" sz="24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l-GR" sz="2400" b="0" i="0" u="none" strike="noStrike" kern="1200" cap="none" spc="0" normalizeH="0" baseline="0" noProof="0" dirty="0">
                <a:ln>
                  <a:noFill/>
                </a:ln>
                <a:solidFill>
                  <a:prstClr val="black"/>
                </a:solidFill>
                <a:effectLst/>
                <a:uLnTx/>
                <a:uFillTx/>
                <a:latin typeface="Century Gothic" pitchFamily="34" charset="0"/>
                <a:ea typeface="Calibri" pitchFamily="34" charset="0"/>
                <a:cs typeface="Times New Roman" pitchFamily="18" charset="0"/>
              </a:rPr>
              <a:t>Κατάρρευση της </a:t>
            </a:r>
            <a:r>
              <a:rPr kumimoji="0" lang="en-US" sz="2400" b="0" i="0" u="none" strike="noStrike" kern="1200" cap="none" spc="0" normalizeH="0" baseline="0" noProof="0" dirty="0">
                <a:ln>
                  <a:noFill/>
                </a:ln>
                <a:solidFill>
                  <a:prstClr val="black"/>
                </a:solidFill>
                <a:effectLst/>
                <a:uLnTx/>
                <a:uFillTx/>
                <a:latin typeface="Century Gothic" pitchFamily="34" charset="0"/>
                <a:ea typeface="Calibri" pitchFamily="34" charset="0"/>
                <a:cs typeface="Times New Roman" pitchFamily="18" charset="0"/>
              </a:rPr>
              <a:t>Lehman Brothers</a:t>
            </a:r>
            <a:r>
              <a:rPr kumimoji="0" lang="en-US" sz="32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Century Gothic"/>
              <a:ea typeface="+mn-ea"/>
              <a:cs typeface="Arial" pitchFamily="34" charset="0"/>
            </a:endParaRPr>
          </a:p>
        </p:txBody>
      </p:sp>
      <p:pic>
        <p:nvPicPr>
          <p:cNvPr id="7" name="Picture 6" descr="Lehman-Brothers-fascia-go-008.jpg"/>
          <p:cNvPicPr>
            <a:picLocks noChangeAspect="1"/>
          </p:cNvPicPr>
          <p:nvPr/>
        </p:nvPicPr>
        <p:blipFill rotWithShape="1">
          <a:blip r:embed="rId3" cstate="print"/>
          <a:srcRect t="6303"/>
          <a:stretch/>
        </p:blipFill>
        <p:spPr>
          <a:xfrm>
            <a:off x="4305300" y="4350955"/>
            <a:ext cx="3630501" cy="2041012"/>
          </a:xfrm>
          <a:prstGeom prst="rect">
            <a:avLst/>
          </a:prstGeom>
        </p:spPr>
      </p:pic>
      <p:pic>
        <p:nvPicPr>
          <p:cNvPr id="9" name="Content Placeholder 3">
            <a:extLst>
              <a:ext uri="{FF2B5EF4-FFF2-40B4-BE49-F238E27FC236}">
                <a16:creationId xmlns:a16="http://schemas.microsoft.com/office/drawing/2014/main" id="{AFC7F319-5712-4623-A2A6-B64AA901CFC7}"/>
              </a:ext>
            </a:extLst>
          </p:cNvPr>
          <p:cNvPicPr>
            <a:picLocks noGrp="1" noChangeAspect="1"/>
          </p:cNvPicPr>
          <p:nvPr>
            <p:ph idx="1"/>
          </p:nvPr>
        </p:nvPicPr>
        <p:blipFill rotWithShape="1">
          <a:blip r:embed="rId4"/>
          <a:srcRect t="-196" b="1"/>
          <a:stretch/>
        </p:blipFill>
        <p:spPr>
          <a:xfrm>
            <a:off x="914400" y="4282311"/>
            <a:ext cx="2898732" cy="2178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982"/>
            <a:ext cx="7239000" cy="757937"/>
          </a:xfrm>
        </p:spPr>
        <p:txBody>
          <a:bodyPr/>
          <a:lstStyle/>
          <a:p>
            <a:r>
              <a:rPr lang="el-GR" dirty="0" err="1"/>
              <a:t>Επιχειρησεισ</a:t>
            </a:r>
            <a:r>
              <a:rPr lang="el-GR" dirty="0"/>
              <a:t> </a:t>
            </a:r>
            <a:r>
              <a:rPr lang="el-GR" dirty="0" err="1"/>
              <a:t>διασωσησ</a:t>
            </a:r>
            <a:r>
              <a:rPr lang="el-GR" dirty="0"/>
              <a:t>…</a:t>
            </a:r>
            <a:endParaRPr lang="en-GB" dirty="0"/>
          </a:p>
        </p:txBody>
      </p:sp>
      <p:pic>
        <p:nvPicPr>
          <p:cNvPr id="5" name="Picture 2" descr="C:\Users\user1\Documents\Signature\Panteion_1.jpg"/>
          <p:cNvPicPr>
            <a:picLocks noChangeAspect="1" noChangeArrowheads="1"/>
          </p:cNvPicPr>
          <p:nvPr/>
        </p:nvPicPr>
        <p:blipFill>
          <a:blip r:embed="rId2" cstate="print"/>
          <a:srcRect/>
          <a:stretch>
            <a:fillRect/>
          </a:stretch>
        </p:blipFill>
        <p:spPr bwMode="auto">
          <a:xfrm>
            <a:off x="8991600" y="6648450"/>
            <a:ext cx="152400" cy="209550"/>
          </a:xfrm>
          <a:prstGeom prst="rect">
            <a:avLst/>
          </a:prstGeom>
          <a:noFill/>
        </p:spPr>
      </p:pic>
      <p:pic>
        <p:nvPicPr>
          <p:cNvPr id="9" name="Picture 8" descr="338-0107221741-aigbonus.jpg"/>
          <p:cNvPicPr>
            <a:picLocks noChangeAspect="1"/>
          </p:cNvPicPr>
          <p:nvPr/>
        </p:nvPicPr>
        <p:blipFill>
          <a:blip r:embed="rId3" cstate="print"/>
          <a:stretch>
            <a:fillRect/>
          </a:stretch>
        </p:blipFill>
        <p:spPr>
          <a:xfrm>
            <a:off x="996518" y="2415430"/>
            <a:ext cx="5122257" cy="3717767"/>
          </a:xfrm>
          <a:prstGeom prst="rect">
            <a:avLst/>
          </a:prstGeom>
        </p:spPr>
      </p:pic>
      <p:grpSp>
        <p:nvGrpSpPr>
          <p:cNvPr id="13" name="Group 12">
            <a:extLst>
              <a:ext uri="{FF2B5EF4-FFF2-40B4-BE49-F238E27FC236}">
                <a16:creationId xmlns:a16="http://schemas.microsoft.com/office/drawing/2014/main" id="{B07EFA89-0553-4813-BAD2-1B07F6EE712B}"/>
              </a:ext>
            </a:extLst>
          </p:cNvPr>
          <p:cNvGrpSpPr/>
          <p:nvPr/>
        </p:nvGrpSpPr>
        <p:grpSpPr>
          <a:xfrm>
            <a:off x="6118775" y="3143103"/>
            <a:ext cx="1961556" cy="2506093"/>
            <a:chOff x="6282036" y="3063329"/>
            <a:chExt cx="1961556" cy="2506093"/>
          </a:xfrm>
        </p:grpSpPr>
        <p:pic>
          <p:nvPicPr>
            <p:cNvPr id="10" name="Content Placeholder 5" descr="freddie-mac.jpg">
              <a:extLst>
                <a:ext uri="{FF2B5EF4-FFF2-40B4-BE49-F238E27FC236}">
                  <a16:creationId xmlns:a16="http://schemas.microsoft.com/office/drawing/2014/main" id="{7C187FE3-7024-4912-B1D4-691EF69737FB}"/>
                </a:ext>
              </a:extLst>
            </p:cNvPr>
            <p:cNvPicPr>
              <a:picLocks noChangeAspect="1"/>
            </p:cNvPicPr>
            <p:nvPr/>
          </p:nvPicPr>
          <p:blipFill>
            <a:blip r:embed="rId4" cstate="print"/>
            <a:stretch>
              <a:fillRect/>
            </a:stretch>
          </p:blipFill>
          <p:spPr>
            <a:xfrm>
              <a:off x="6378146" y="3063329"/>
              <a:ext cx="1865446" cy="1088177"/>
            </a:xfrm>
            <a:prstGeom prst="rect">
              <a:avLst/>
            </a:prstGeom>
          </p:spPr>
        </p:pic>
        <p:pic>
          <p:nvPicPr>
            <p:cNvPr id="11" name="Picture 10" descr="FannieMae-Logo.jpg">
              <a:extLst>
                <a:ext uri="{FF2B5EF4-FFF2-40B4-BE49-F238E27FC236}">
                  <a16:creationId xmlns:a16="http://schemas.microsoft.com/office/drawing/2014/main" id="{450C9454-53AD-473E-B289-2446209653AA}"/>
                </a:ext>
              </a:extLst>
            </p:cNvPr>
            <p:cNvPicPr>
              <a:picLocks noChangeAspect="1"/>
            </p:cNvPicPr>
            <p:nvPr/>
          </p:nvPicPr>
          <p:blipFill>
            <a:blip r:embed="rId5" cstate="print"/>
            <a:stretch>
              <a:fillRect/>
            </a:stretch>
          </p:blipFill>
          <p:spPr>
            <a:xfrm>
              <a:off x="6282036" y="4332673"/>
              <a:ext cx="1865446" cy="449595"/>
            </a:xfrm>
            <a:prstGeom prst="rect">
              <a:avLst/>
            </a:prstGeom>
          </p:spPr>
        </p:pic>
        <p:pic>
          <p:nvPicPr>
            <p:cNvPr id="12" name="Picture 11" descr="AIG logo.png">
              <a:extLst>
                <a:ext uri="{FF2B5EF4-FFF2-40B4-BE49-F238E27FC236}">
                  <a16:creationId xmlns:a16="http://schemas.microsoft.com/office/drawing/2014/main" id="{1EBFF030-7E7D-47C3-A643-F8DFC9FA525D}"/>
                </a:ext>
              </a:extLst>
            </p:cNvPr>
            <p:cNvPicPr>
              <a:picLocks noChangeAspect="1"/>
            </p:cNvPicPr>
            <p:nvPr/>
          </p:nvPicPr>
          <p:blipFill>
            <a:blip r:embed="rId6" cstate="print"/>
            <a:stretch>
              <a:fillRect/>
            </a:stretch>
          </p:blipFill>
          <p:spPr>
            <a:xfrm>
              <a:off x="6891765" y="5119827"/>
              <a:ext cx="910112" cy="449595"/>
            </a:xfrm>
            <a:prstGeom prst="rect">
              <a:avLst/>
            </a:prstGeom>
          </p:spPr>
        </p:pic>
      </p:grpSp>
      <p:sp>
        <p:nvSpPr>
          <p:cNvPr id="4" name="Content Placeholder 3">
            <a:extLst>
              <a:ext uri="{FF2B5EF4-FFF2-40B4-BE49-F238E27FC236}">
                <a16:creationId xmlns:a16="http://schemas.microsoft.com/office/drawing/2014/main" id="{CEF2475C-49B2-4632-AF46-F673405DFA69}"/>
              </a:ext>
            </a:extLst>
          </p:cNvPr>
          <p:cNvSpPr>
            <a:spLocks noGrp="1"/>
          </p:cNvSpPr>
          <p:nvPr>
            <p:ph idx="1"/>
          </p:nvPr>
        </p:nvSpPr>
        <p:spPr>
          <a:xfrm>
            <a:off x="808372" y="1438390"/>
            <a:ext cx="6887828" cy="795873"/>
          </a:xfrm>
        </p:spPr>
        <p:txBody>
          <a:bodyPr/>
          <a:lstStyle/>
          <a:p>
            <a:r>
              <a:rPr lang="en-GB" dirty="0"/>
              <a:t>Too big to fail…</a:t>
            </a:r>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descr="NYT.jpg"/>
          <p:cNvPicPr>
            <a:picLocks noGrp="1" noChangeAspect="1"/>
          </p:cNvPicPr>
          <p:nvPr>
            <p:ph idx="1"/>
          </p:nvPr>
        </p:nvPicPr>
        <p:blipFill>
          <a:blip r:embed="rId2" cstate="print"/>
          <a:stretch>
            <a:fillRect/>
          </a:stretch>
        </p:blipFill>
        <p:spPr>
          <a:xfrm>
            <a:off x="0" y="0"/>
            <a:ext cx="11294849" cy="6858000"/>
          </a:xfrm>
        </p:spPr>
      </p:pic>
      <p:pic>
        <p:nvPicPr>
          <p:cNvPr id="4" name="Picture 2" descr="C:\Users\user1\Documents\Signature\Panteion_1.jpg"/>
          <p:cNvPicPr>
            <a:picLocks noChangeAspect="1" noChangeArrowheads="1"/>
          </p:cNvPicPr>
          <p:nvPr/>
        </p:nvPicPr>
        <p:blipFill>
          <a:blip r:embed="rId3" cstate="print"/>
          <a:srcRect/>
          <a:stretch>
            <a:fillRect/>
          </a:stretch>
        </p:blipFill>
        <p:spPr bwMode="auto">
          <a:xfrm>
            <a:off x="8991600" y="6648450"/>
            <a:ext cx="152400" cy="2095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Γιατι</a:t>
            </a:r>
            <a:r>
              <a:rPr lang="el-GR" dirty="0"/>
              <a:t> </a:t>
            </a:r>
            <a:r>
              <a:rPr lang="el-GR" dirty="0" err="1"/>
              <a:t>δανειζαν</a:t>
            </a:r>
            <a:r>
              <a:rPr lang="el-GR" dirty="0"/>
              <a:t> </a:t>
            </a:r>
            <a:r>
              <a:rPr lang="el-GR" dirty="0" err="1"/>
              <a:t>τοσο</a:t>
            </a:r>
            <a:r>
              <a:rPr lang="el-GR" dirty="0"/>
              <a:t> </a:t>
            </a:r>
            <a:r>
              <a:rPr lang="el-GR" dirty="0" err="1"/>
              <a:t>ανευθυνα</a:t>
            </a:r>
            <a:r>
              <a:rPr lang="el-GR" dirty="0"/>
              <a:t>;</a:t>
            </a:r>
            <a:endParaRPr lang="en-GB" dirty="0"/>
          </a:p>
        </p:txBody>
      </p:sp>
      <p:pic>
        <p:nvPicPr>
          <p:cNvPr id="4" name="Content Placeholder 3" descr="5_.gif"/>
          <p:cNvPicPr>
            <a:picLocks noGrp="1" noChangeAspect="1"/>
          </p:cNvPicPr>
          <p:nvPr>
            <p:ph idx="1"/>
          </p:nvPr>
        </p:nvPicPr>
        <p:blipFill>
          <a:blip r:embed="rId2" cstate="print"/>
          <a:stretch>
            <a:fillRect/>
          </a:stretch>
        </p:blipFill>
        <p:spPr>
          <a:xfrm>
            <a:off x="2971800" y="2057400"/>
            <a:ext cx="1752600" cy="387698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239000" cy="4846320"/>
          </a:xfrm>
        </p:spPr>
        <p:txBody>
          <a:bodyPr/>
          <a:lstStyle/>
          <a:p>
            <a:r>
              <a:rPr lang="el-GR" sz="2000" b="1" dirty="0">
                <a:latin typeface="Century Gothic" pitchFamily="34" charset="0"/>
              </a:rPr>
              <a:t>Η συρρίκνωση του μεριδίου εργασίας ως ποσοστό του παγκόσμιου ΑΕΠ</a:t>
            </a:r>
            <a:r>
              <a:rPr lang="en-US" sz="2000" b="1" dirty="0">
                <a:latin typeface="Century Gothic" pitchFamily="34" charset="0"/>
              </a:rPr>
              <a:t>…</a:t>
            </a:r>
          </a:p>
          <a:p>
            <a:endParaRPr lang="en-US"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pic>
        <p:nvPicPr>
          <p:cNvPr id="5" name="Picture 4" descr="25economist-bartlett1-rev-blog480.png"/>
          <p:cNvPicPr>
            <a:picLocks noChangeAspect="1"/>
          </p:cNvPicPr>
          <p:nvPr/>
        </p:nvPicPr>
        <p:blipFill>
          <a:blip r:embed="rId3" cstate="print">
            <a:lum contrast="27000"/>
          </a:blip>
          <a:stretch>
            <a:fillRect/>
          </a:stretch>
        </p:blipFill>
        <p:spPr>
          <a:xfrm>
            <a:off x="677315" y="1981705"/>
            <a:ext cx="6798770" cy="4688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a:t>
            </a:r>
            <a:r>
              <a:rPr lang="el-GR" dirty="0" err="1"/>
              <a:t>καπιταλιστικη</a:t>
            </a:r>
            <a:r>
              <a:rPr lang="el-GR" dirty="0"/>
              <a:t> </a:t>
            </a:r>
            <a:r>
              <a:rPr lang="el-GR" dirty="0" err="1"/>
              <a:t>απαντηση</a:t>
            </a:r>
            <a:endParaRPr lang="en-GB" dirty="0"/>
          </a:p>
        </p:txBody>
      </p:sp>
      <p:sp>
        <p:nvSpPr>
          <p:cNvPr id="3" name="Content Placeholder 2"/>
          <p:cNvSpPr>
            <a:spLocks noGrp="1"/>
          </p:cNvSpPr>
          <p:nvPr>
            <p:ph idx="1"/>
          </p:nvPr>
        </p:nvSpPr>
        <p:spPr/>
        <p:txBody>
          <a:bodyPr/>
          <a:lstStyle/>
          <a:p>
            <a:pPr>
              <a:buFont typeface="Wingdings" pitchFamily="2" charset="2"/>
              <a:buChar char="§"/>
            </a:pPr>
            <a:endParaRPr lang="en-US" dirty="0"/>
          </a:p>
          <a:p>
            <a:pPr>
              <a:buFont typeface="Wingdings" pitchFamily="2" charset="2"/>
              <a:buChar char="§"/>
            </a:pPr>
            <a:r>
              <a:rPr lang="el-GR" sz="2000" dirty="0">
                <a:latin typeface="Century Gothic" pitchFamily="34" charset="0"/>
                <a:ea typeface="Tahoma" pitchFamily="34" charset="0"/>
                <a:cs typeface="Tahoma" pitchFamily="34" charset="0"/>
              </a:rPr>
              <a:t>Δημοσιονομική κρίση του κράτους</a:t>
            </a:r>
            <a:r>
              <a:rPr lang="en-US" sz="2000" dirty="0">
                <a:latin typeface="Century Gothic" pitchFamily="34" charset="0"/>
              </a:rPr>
              <a:t> (O’Connor)</a:t>
            </a:r>
          </a:p>
          <a:p>
            <a:pPr>
              <a:buFont typeface="Wingdings" pitchFamily="2" charset="2"/>
              <a:buChar char="§"/>
            </a:pPr>
            <a:endParaRPr lang="en-US" sz="2000" dirty="0">
              <a:latin typeface="Century Gothic" pitchFamily="34" charset="0"/>
            </a:endParaRPr>
          </a:p>
          <a:p>
            <a:pPr>
              <a:buFont typeface="Wingdings" pitchFamily="2" charset="2"/>
              <a:buChar char="§"/>
            </a:pPr>
            <a:endParaRPr lang="en-US" sz="2000" dirty="0">
              <a:latin typeface="Century Gothic" pitchFamily="34" charset="0"/>
            </a:endParaRPr>
          </a:p>
          <a:p>
            <a:pPr>
              <a:buFont typeface="Wingdings" pitchFamily="2" charset="2"/>
              <a:buChar char="§"/>
            </a:pPr>
            <a:r>
              <a:rPr lang="el-GR" sz="2000" dirty="0">
                <a:latin typeface="Century Gothic" pitchFamily="34" charset="0"/>
              </a:rPr>
              <a:t>Αδιέξοδα του «ενθυλακωμένου φιλελευθερισμού» [</a:t>
            </a:r>
            <a:r>
              <a:rPr lang="en-US" sz="2000" dirty="0">
                <a:latin typeface="Century Gothic" pitchFamily="34" charset="0"/>
              </a:rPr>
              <a:t>‘embedded liberalism</a:t>
            </a:r>
            <a:r>
              <a:rPr lang="el-GR" sz="2000" dirty="0">
                <a:latin typeface="Century Gothic" pitchFamily="34" charset="0"/>
              </a:rPr>
              <a:t>’]</a:t>
            </a:r>
            <a:r>
              <a:rPr lang="en-US" sz="2000" dirty="0">
                <a:latin typeface="Century Gothic" pitchFamily="34" charset="0"/>
              </a:rPr>
              <a:t> (</a:t>
            </a:r>
            <a:r>
              <a:rPr lang="en-US" sz="2000" dirty="0" err="1">
                <a:latin typeface="Century Gothic" pitchFamily="34" charset="0"/>
              </a:rPr>
              <a:t>Ruggie</a:t>
            </a:r>
            <a:r>
              <a:rPr lang="el-GR" sz="2000" dirty="0">
                <a:latin typeface="Century Gothic" pitchFamily="34" charset="0"/>
              </a:rPr>
              <a:t> 1982</a:t>
            </a:r>
            <a:r>
              <a:rPr lang="en-US" sz="2000" dirty="0">
                <a:latin typeface="Century Gothic" pitchFamily="34" charset="0"/>
              </a:rPr>
              <a:t>)</a:t>
            </a:r>
          </a:p>
          <a:p>
            <a:pPr>
              <a:buFont typeface="Wingdings" pitchFamily="2" charset="2"/>
              <a:buChar char="§"/>
            </a:pPr>
            <a:endParaRPr lang="en-US" sz="2000" dirty="0">
              <a:latin typeface="Century Gothic" pitchFamily="34" charset="0"/>
            </a:endParaRPr>
          </a:p>
          <a:p>
            <a:pPr>
              <a:buFont typeface="Wingdings" pitchFamily="2" charset="2"/>
              <a:buChar char="§"/>
            </a:pPr>
            <a:endParaRPr lang="en-US" sz="2000" dirty="0">
              <a:latin typeface="Century Gothic" pitchFamily="34" charset="0"/>
            </a:endParaRPr>
          </a:p>
          <a:p>
            <a:pPr>
              <a:buFont typeface="Wingdings" pitchFamily="2" charset="2"/>
              <a:buChar char="§"/>
            </a:pPr>
            <a:r>
              <a:rPr lang="el-GR" sz="2000" dirty="0">
                <a:latin typeface="Century Gothic" pitchFamily="34" charset="0"/>
              </a:rPr>
              <a:t>«Αντιφάσεις του Κράτους Πρόνοιας» </a:t>
            </a:r>
            <a:r>
              <a:rPr lang="en-US" sz="2000" dirty="0">
                <a:latin typeface="Century Gothic" pitchFamily="34" charset="0"/>
              </a:rPr>
              <a:t>(</a:t>
            </a:r>
            <a:r>
              <a:rPr lang="en-US" sz="2000" dirty="0" err="1">
                <a:latin typeface="Century Gothic" pitchFamily="34" charset="0"/>
              </a:rPr>
              <a:t>Offe</a:t>
            </a:r>
            <a:r>
              <a:rPr lang="el-GR" sz="2000" dirty="0">
                <a:latin typeface="Century Gothic" pitchFamily="34" charset="0"/>
              </a:rPr>
              <a:t> 1985</a:t>
            </a:r>
            <a:r>
              <a:rPr lang="en-US" sz="2000" dirty="0">
                <a:latin typeface="Century Gothic" pitchFamily="34" charset="0"/>
              </a:rPr>
              <a:t>)</a:t>
            </a:r>
            <a:endParaRPr lang="en-GB" sz="2000" dirty="0">
              <a:latin typeface="Century Gothic" pitchFamily="34" charset="0"/>
            </a:endParaRPr>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grpSp>
        <p:nvGrpSpPr>
          <p:cNvPr id="8" name="Group 7">
            <a:extLst>
              <a:ext uri="{FF2B5EF4-FFF2-40B4-BE49-F238E27FC236}">
                <a16:creationId xmlns:a16="http://schemas.microsoft.com/office/drawing/2014/main" id="{04003794-AC77-4BB4-8861-CCD9D90E771C}"/>
              </a:ext>
            </a:extLst>
          </p:cNvPr>
          <p:cNvGrpSpPr/>
          <p:nvPr/>
        </p:nvGrpSpPr>
        <p:grpSpPr>
          <a:xfrm>
            <a:off x="7010400" y="1440555"/>
            <a:ext cx="1104900" cy="5184041"/>
            <a:chOff x="6781800" y="1293186"/>
            <a:chExt cx="1104900" cy="5184041"/>
          </a:xfrm>
        </p:grpSpPr>
        <p:pic>
          <p:nvPicPr>
            <p:cNvPr id="5" name="Picture 4" descr="download.jpg"/>
            <p:cNvPicPr>
              <a:picLocks noChangeAspect="1"/>
            </p:cNvPicPr>
            <p:nvPr/>
          </p:nvPicPr>
          <p:blipFill>
            <a:blip r:embed="rId3" cstate="print"/>
            <a:stretch>
              <a:fillRect/>
            </a:stretch>
          </p:blipFill>
          <p:spPr>
            <a:xfrm>
              <a:off x="6781800" y="1293186"/>
              <a:ext cx="1104900" cy="1638300"/>
            </a:xfrm>
            <a:prstGeom prst="rect">
              <a:avLst/>
            </a:prstGeom>
          </p:spPr>
        </p:pic>
        <p:pic>
          <p:nvPicPr>
            <p:cNvPr id="6" name="Picture 5" descr="9780754674542.jpg"/>
            <p:cNvPicPr>
              <a:picLocks noChangeAspect="1"/>
            </p:cNvPicPr>
            <p:nvPr/>
          </p:nvPicPr>
          <p:blipFill>
            <a:blip r:embed="rId4" cstate="print"/>
            <a:stretch>
              <a:fillRect/>
            </a:stretch>
          </p:blipFill>
          <p:spPr>
            <a:xfrm>
              <a:off x="6781800" y="3121986"/>
              <a:ext cx="1041000" cy="1555376"/>
            </a:xfrm>
            <a:prstGeom prst="rect">
              <a:avLst/>
            </a:prstGeom>
          </p:spPr>
        </p:pic>
        <p:pic>
          <p:nvPicPr>
            <p:cNvPr id="7" name="Picture 6" descr="0522083324.jpeg"/>
            <p:cNvPicPr>
              <a:picLocks noChangeAspect="1"/>
            </p:cNvPicPr>
            <p:nvPr/>
          </p:nvPicPr>
          <p:blipFill>
            <a:blip r:embed="rId5" cstate="print"/>
            <a:stretch>
              <a:fillRect/>
            </a:stretch>
          </p:blipFill>
          <p:spPr>
            <a:xfrm>
              <a:off x="6781800" y="4819877"/>
              <a:ext cx="1082802" cy="16573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39000" cy="777240"/>
          </a:xfrm>
        </p:spPr>
        <p:txBody>
          <a:bodyPr>
            <a:normAutofit fontScale="90000"/>
          </a:bodyPr>
          <a:lstStyle/>
          <a:p>
            <a:r>
              <a:rPr lang="el-GR" dirty="0" err="1">
                <a:latin typeface="Century Gothic" pitchFamily="34" charset="0"/>
              </a:rPr>
              <a:t>Νεοφιλελευθερη</a:t>
            </a:r>
            <a:r>
              <a:rPr lang="el-GR" dirty="0">
                <a:latin typeface="Century Gothic" pitchFamily="34" charset="0"/>
              </a:rPr>
              <a:t> </a:t>
            </a:r>
            <a:r>
              <a:rPr lang="el-GR" dirty="0" err="1">
                <a:latin typeface="Century Gothic" pitchFamily="34" charset="0"/>
              </a:rPr>
              <a:t>περιστολη</a:t>
            </a:r>
            <a:r>
              <a:rPr lang="en-US" dirty="0">
                <a:latin typeface="Century Gothic" pitchFamily="34" charset="0"/>
              </a:rPr>
              <a:t>	</a:t>
            </a:r>
            <a:endParaRPr lang="en-GB" dirty="0">
              <a:latin typeface="Century Gothic" pitchFamily="34" charset="0"/>
            </a:endParaRPr>
          </a:p>
        </p:txBody>
      </p:sp>
      <p:sp>
        <p:nvSpPr>
          <p:cNvPr id="3" name="Content Placeholder 2"/>
          <p:cNvSpPr>
            <a:spLocks noGrp="1"/>
          </p:cNvSpPr>
          <p:nvPr>
            <p:ph idx="1"/>
          </p:nvPr>
        </p:nvSpPr>
        <p:spPr>
          <a:xfrm>
            <a:off x="252198" y="1775212"/>
            <a:ext cx="7848599" cy="4846320"/>
          </a:xfrm>
        </p:spPr>
        <p:txBody>
          <a:bodyPr>
            <a:normAutofit/>
          </a:bodyPr>
          <a:lstStyle/>
          <a:p>
            <a:r>
              <a:rPr lang="el-GR" sz="2000" dirty="0">
                <a:latin typeface="Century Gothic" pitchFamily="34" charset="0"/>
              </a:rPr>
              <a:t>Μείωση μισθών</a:t>
            </a:r>
            <a:endParaRPr lang="en-US" sz="2000" dirty="0">
              <a:latin typeface="Century Gothic" pitchFamily="34" charset="0"/>
            </a:endParaRPr>
          </a:p>
          <a:p>
            <a:r>
              <a:rPr lang="el-GR" sz="2000" dirty="0" err="1">
                <a:latin typeface="Century Gothic" pitchFamily="34" charset="0"/>
              </a:rPr>
              <a:t>Ελαστικοποίηση</a:t>
            </a:r>
            <a:r>
              <a:rPr lang="el-GR" sz="2000" dirty="0">
                <a:latin typeface="Century Gothic" pitchFamily="34" charset="0"/>
              </a:rPr>
              <a:t> της αγοράς εργασίας</a:t>
            </a:r>
            <a:endParaRPr lang="en-US" sz="2000" dirty="0">
              <a:latin typeface="Century Gothic" pitchFamily="34" charset="0"/>
            </a:endParaRPr>
          </a:p>
          <a:p>
            <a:r>
              <a:rPr lang="el-GR" sz="2000" dirty="0">
                <a:latin typeface="Century Gothic" pitchFamily="34" charset="0"/>
              </a:rPr>
              <a:t>Αποκαθήλωση του Κράτους Πρόνοιας (1994)</a:t>
            </a:r>
            <a:endParaRPr lang="en-US" sz="2000" dirty="0">
              <a:latin typeface="Century Gothic" pitchFamily="34" charset="0"/>
            </a:endParaRPr>
          </a:p>
          <a:p>
            <a:endParaRPr lang="en-US" sz="2400" dirty="0">
              <a:latin typeface="Century Gothic" pitchFamily="34" charset="0"/>
            </a:endParaRPr>
          </a:p>
          <a:p>
            <a:r>
              <a:rPr lang="el-GR" sz="2000" b="1" dirty="0">
                <a:solidFill>
                  <a:srgbClr val="FF0000"/>
                </a:solidFill>
                <a:latin typeface="Century Gothic" pitchFamily="34" charset="0"/>
              </a:rPr>
              <a:t>Παγκοσμιοποίηση και πολιτικοί βοηθητικοί παράγοντες</a:t>
            </a:r>
            <a:r>
              <a:rPr lang="el-GR" sz="2000" dirty="0">
                <a:latin typeface="Century Gothic" pitchFamily="34" charset="0"/>
              </a:rPr>
              <a:t>:</a:t>
            </a:r>
          </a:p>
          <a:p>
            <a:pPr lvl="1"/>
            <a:r>
              <a:rPr lang="el-GR" sz="2000" dirty="0">
                <a:solidFill>
                  <a:schemeClr val="tx1"/>
                </a:solidFill>
                <a:latin typeface="Century Gothic" pitchFamily="34" charset="0"/>
              </a:rPr>
              <a:t>Κατάρρευση κρατικού «σοσιαλισμού»</a:t>
            </a:r>
            <a:endParaRPr lang="en-US" sz="2000" dirty="0">
              <a:solidFill>
                <a:schemeClr val="tx1"/>
              </a:solidFill>
              <a:latin typeface="Century Gothic" pitchFamily="34" charset="0"/>
            </a:endParaRPr>
          </a:p>
          <a:p>
            <a:pPr lvl="1"/>
            <a:r>
              <a:rPr lang="el-GR" sz="2000" dirty="0">
                <a:solidFill>
                  <a:schemeClr val="tx1"/>
                </a:solidFill>
                <a:latin typeface="Century Gothic" pitchFamily="34" charset="0"/>
              </a:rPr>
              <a:t>Παγκοσμιοποίηση: διεθνής κινητικότητα του κεφαλαίου, σε μια περίοδο που, λόγω της επανάκαμψης Ανατολικής Ευρώπης και Κίνας στο παγκόσμιο σύστημα έχουμε τετραπλασιασμό του εργατικού δυναμικού…</a:t>
            </a:r>
            <a:endParaRPr lang="en-GB" sz="2000" dirty="0">
              <a:solidFill>
                <a:schemeClr val="tx1"/>
              </a:solidFill>
              <a:latin typeface="Century Gothic" pitchFamily="34" charset="0"/>
            </a:endParaRPr>
          </a:p>
          <a:p>
            <a:pPr lvl="1"/>
            <a:r>
              <a:rPr lang="el-GR" sz="2000" dirty="0">
                <a:solidFill>
                  <a:schemeClr val="tx1"/>
                </a:solidFill>
                <a:latin typeface="Century Gothic" pitchFamily="34" charset="0"/>
              </a:rPr>
              <a:t>Ιδεολογική υποχώρηση Σοσιαλδημοκρατίας, Ευρωκομμουνισμού και συνδικάτων..</a:t>
            </a:r>
            <a:endParaRPr lang="en-US" sz="2000" dirty="0">
              <a:solidFill>
                <a:schemeClr val="tx1"/>
              </a:solidFill>
              <a:latin typeface="Century Gothic" pitchFamily="34" charset="0"/>
            </a:endParaRPr>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grpSp>
        <p:nvGrpSpPr>
          <p:cNvPr id="7" name="Group 6">
            <a:extLst>
              <a:ext uri="{FF2B5EF4-FFF2-40B4-BE49-F238E27FC236}">
                <a16:creationId xmlns:a16="http://schemas.microsoft.com/office/drawing/2014/main" id="{5D7BC919-32F4-4E47-8A90-6D864B813109}"/>
              </a:ext>
            </a:extLst>
          </p:cNvPr>
          <p:cNvGrpSpPr/>
          <p:nvPr/>
        </p:nvGrpSpPr>
        <p:grpSpPr>
          <a:xfrm>
            <a:off x="6567055" y="1735948"/>
            <a:ext cx="1533742" cy="1693052"/>
            <a:chOff x="6256360" y="1835224"/>
            <a:chExt cx="1066800" cy="1216672"/>
          </a:xfrm>
        </p:grpSpPr>
        <p:pic>
          <p:nvPicPr>
            <p:cNvPr id="8" name="Picture 7" descr="220px-Paul_Pierson_2012_04.jpg">
              <a:extLst>
                <a:ext uri="{FF2B5EF4-FFF2-40B4-BE49-F238E27FC236}">
                  <a16:creationId xmlns:a16="http://schemas.microsoft.com/office/drawing/2014/main" id="{3AE62A78-C59E-4F78-907E-2660C0A42213}"/>
                </a:ext>
              </a:extLst>
            </p:cNvPr>
            <p:cNvPicPr>
              <a:picLocks noChangeAspect="1"/>
            </p:cNvPicPr>
            <p:nvPr/>
          </p:nvPicPr>
          <p:blipFill>
            <a:blip r:embed="rId3" cstate="print"/>
            <a:stretch>
              <a:fillRect/>
            </a:stretch>
          </p:blipFill>
          <p:spPr>
            <a:xfrm>
              <a:off x="6362131" y="1835224"/>
              <a:ext cx="838200" cy="963930"/>
            </a:xfrm>
            <a:prstGeom prst="rect">
              <a:avLst/>
            </a:prstGeom>
          </p:spPr>
        </p:pic>
        <p:sp>
          <p:nvSpPr>
            <p:cNvPr id="9" name="TextBox 8">
              <a:extLst>
                <a:ext uri="{FF2B5EF4-FFF2-40B4-BE49-F238E27FC236}">
                  <a16:creationId xmlns:a16="http://schemas.microsoft.com/office/drawing/2014/main" id="{DC29D685-F2A8-401E-8A19-78590B9FFE89}"/>
                </a:ext>
              </a:extLst>
            </p:cNvPr>
            <p:cNvSpPr txBox="1"/>
            <p:nvPr/>
          </p:nvSpPr>
          <p:spPr>
            <a:xfrm>
              <a:off x="6256360" y="2830719"/>
              <a:ext cx="1066800" cy="2211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a:ea typeface="+mn-ea"/>
                  <a:cs typeface="+mn-cs"/>
                </a:rPr>
                <a:t>Paul Pierson</a:t>
              </a:r>
              <a:endParaRPr kumimoji="0" lang="el-GR" sz="1400" b="0" i="0" u="none" strike="noStrike" kern="1200" cap="none" spc="0" normalizeH="0" baseline="0" noProof="0" dirty="0">
                <a:ln>
                  <a:noFill/>
                </a:ln>
                <a:solidFill>
                  <a:prstClr val="black"/>
                </a:solidFill>
                <a:effectLst/>
                <a:uLnTx/>
                <a:uFillTx/>
                <a:latin typeface="Century Gothic"/>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posing for the camera&#10;&#10;Description generated with very high confidence">
            <a:extLst>
              <a:ext uri="{FF2B5EF4-FFF2-40B4-BE49-F238E27FC236}">
                <a16:creationId xmlns:a16="http://schemas.microsoft.com/office/drawing/2014/main" id="{C5C7CE45-067F-4F5C-BEF9-40F92C1D73AF}"/>
              </a:ext>
            </a:extLst>
          </p:cNvPr>
          <p:cNvPicPr>
            <a:picLocks noChangeAspect="1"/>
          </p:cNvPicPr>
          <p:nvPr/>
        </p:nvPicPr>
        <p:blipFill rotWithShape="1">
          <a:blip r:embed="rId3">
            <a:extLst>
              <a:ext uri="{28A0092B-C50C-407E-A947-70E740481C1C}">
                <a14:useLocalDpi xmlns:a14="http://schemas.microsoft.com/office/drawing/2010/main" val="0"/>
              </a:ext>
            </a:extLst>
          </a:blip>
          <a:srcRect l="17973" r="10793" b="-1"/>
          <a:stretch/>
        </p:blipFill>
        <p:spPr>
          <a:xfrm>
            <a:off x="5667307" y="21868"/>
            <a:ext cx="3476693" cy="6857990"/>
          </a:xfrm>
          <a:prstGeom prst="rect">
            <a:avLst/>
          </a:prstGeom>
          <a:effectLst/>
        </p:spPr>
      </p:pic>
      <p:pic>
        <p:nvPicPr>
          <p:cNvPr id="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
        <p:nvSpPr>
          <p:cNvPr id="107522" name="Rectangle 2"/>
          <p:cNvSpPr>
            <a:spLocks noGrp="1" noChangeArrowheads="1"/>
          </p:cNvSpPr>
          <p:nvPr>
            <p:ph type="title"/>
          </p:nvPr>
        </p:nvSpPr>
        <p:spPr>
          <a:xfrm>
            <a:off x="-1" y="188640"/>
            <a:ext cx="5885891" cy="1512168"/>
          </a:xfrm>
        </p:spPr>
        <p:txBody>
          <a:bodyPr>
            <a:noAutofit/>
          </a:bodyPr>
          <a:lstStyle/>
          <a:p>
            <a:r>
              <a:rPr lang="el-GR" altLang="en-US" sz="2900" b="1" dirty="0">
                <a:solidFill>
                  <a:srgbClr val="660066"/>
                </a:solidFill>
              </a:rPr>
              <a:t>Δυο κίνδυνοι </a:t>
            </a:r>
            <a:br>
              <a:rPr lang="el-GR" altLang="en-US" sz="2900" b="1" dirty="0">
                <a:solidFill>
                  <a:srgbClr val="660066"/>
                </a:solidFill>
              </a:rPr>
            </a:br>
            <a:r>
              <a:rPr lang="el-GR" altLang="en-US" sz="2900" b="1" dirty="0">
                <a:solidFill>
                  <a:srgbClr val="660066"/>
                </a:solidFill>
              </a:rPr>
              <a:t>(η βιβλιογραφία επισημαίνει κυρίως τον πρώτο)…</a:t>
            </a:r>
            <a:endParaRPr lang="en-US" altLang="en-US" sz="2900" b="1" dirty="0">
              <a:solidFill>
                <a:srgbClr val="660066"/>
              </a:solidFill>
            </a:endParaRPr>
          </a:p>
        </p:txBody>
      </p:sp>
      <p:sp>
        <p:nvSpPr>
          <p:cNvPr id="3" name="Content Placeholder 2">
            <a:extLst>
              <a:ext uri="{FF2B5EF4-FFF2-40B4-BE49-F238E27FC236}">
                <a16:creationId xmlns:a16="http://schemas.microsoft.com/office/drawing/2014/main" id="{E95A8DE7-4657-43D5-A2C9-7D5792265C11}"/>
              </a:ext>
            </a:extLst>
          </p:cNvPr>
          <p:cNvSpPr>
            <a:spLocks noGrp="1"/>
          </p:cNvSpPr>
          <p:nvPr>
            <p:ph idx="1"/>
          </p:nvPr>
        </p:nvSpPr>
        <p:spPr>
          <a:xfrm>
            <a:off x="107504" y="1700808"/>
            <a:ext cx="5400599" cy="5157192"/>
          </a:xfrm>
        </p:spPr>
        <p:txBody>
          <a:bodyPr>
            <a:normAutofit lnSpcReduction="10000"/>
          </a:bodyPr>
          <a:lstStyle/>
          <a:p>
            <a:r>
              <a:rPr lang="el-GR" sz="1900" dirty="0"/>
              <a:t>Αποκλειστικά </a:t>
            </a:r>
            <a:r>
              <a:rPr lang="el-GR" sz="1900" b="1" dirty="0">
                <a:solidFill>
                  <a:srgbClr val="FF0000"/>
                </a:solidFill>
              </a:rPr>
              <a:t>βραχυπρόθεσμη</a:t>
            </a:r>
            <a:r>
              <a:rPr lang="el-GR" sz="1900" dirty="0"/>
              <a:t> αξιολόγηση </a:t>
            </a:r>
            <a:r>
              <a:rPr lang="en-US" sz="1900" dirty="0"/>
              <a:t>(</a:t>
            </a:r>
            <a:r>
              <a:rPr lang="el-GR" sz="1900" dirty="0"/>
              <a:t>επί τη βάσει διακηρυγμένων κινηματικών στόχων) χωρίς μέριμνα ένθεσης των επιμέρους αποτελεσμάτων σε μια οπτική αιτιώδους αλληλουχίας…</a:t>
            </a:r>
          </a:p>
          <a:p>
            <a:pPr lvl="1"/>
            <a:r>
              <a:rPr lang="el-GR" sz="1700" dirty="0"/>
              <a:t>Όμως «καμιά φορά η επανάσταση χρειάζεται το μαστίγιο της αντεπανάστασης…»</a:t>
            </a:r>
            <a:r>
              <a:rPr lang="en-US" sz="1700" dirty="0"/>
              <a:t> </a:t>
            </a:r>
            <a:r>
              <a:rPr lang="el-GR" sz="1700" dirty="0"/>
              <a:t>Κ. </a:t>
            </a:r>
            <a:r>
              <a:rPr lang="en-US" sz="1700" dirty="0"/>
              <a:t>Marx</a:t>
            </a:r>
          </a:p>
          <a:p>
            <a:pPr marL="457200" lvl="1" indent="0">
              <a:buNone/>
            </a:pPr>
            <a:endParaRPr lang="el-GR" sz="1900" dirty="0"/>
          </a:p>
          <a:p>
            <a:r>
              <a:rPr lang="el-GR" sz="1900" dirty="0"/>
              <a:t>Αποκλειστικά </a:t>
            </a:r>
            <a:r>
              <a:rPr lang="el-GR" sz="1900" b="1" dirty="0">
                <a:solidFill>
                  <a:srgbClr val="FF0000"/>
                </a:solidFill>
              </a:rPr>
              <a:t>μακροπρόθεσμη</a:t>
            </a:r>
            <a:r>
              <a:rPr lang="el-GR" sz="1900" dirty="0"/>
              <a:t> αξιολόγηση χωρίς επαρκή αποτίμηση ειδικών αποτελεσμάτων…</a:t>
            </a:r>
            <a:endParaRPr lang="en-US" sz="1900" dirty="0"/>
          </a:p>
          <a:p>
            <a:pPr lvl="1"/>
            <a:r>
              <a:rPr lang="el-GR" sz="1700" dirty="0"/>
              <a:t>Έτσι όμως η έννοια της «ήττας» (ή όπως αλλιώς επιλέξουμε να αποκαλούμε την κάτω του αναμενομένου αποτελεσματικότητα) εξοβελίζεται από το ερευνητικό σύμπαν –με αποτέλεσμα να κανονικοποιείται…</a:t>
            </a:r>
          </a:p>
        </p:txBody>
      </p:sp>
    </p:spTree>
    <p:extLst>
      <p:ext uri="{BB962C8B-B14F-4D97-AF65-F5344CB8AC3E}">
        <p14:creationId xmlns:p14="http://schemas.microsoft.com/office/powerpoint/2010/main" val="1296534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59" y="438535"/>
            <a:ext cx="7239000" cy="740969"/>
          </a:xfrm>
        </p:spPr>
        <p:txBody>
          <a:bodyPr/>
          <a:lstStyle/>
          <a:p>
            <a:r>
              <a:rPr lang="el-GR" dirty="0" err="1">
                <a:latin typeface="Century Gothic" pitchFamily="34" charset="0"/>
              </a:rPr>
              <a:t>Συνεπειεσ</a:t>
            </a:r>
            <a:r>
              <a:rPr lang="el-GR" dirty="0">
                <a:latin typeface="Century Gothic" pitchFamily="34" charset="0"/>
              </a:rPr>
              <a:t>…</a:t>
            </a:r>
            <a:endParaRPr lang="en-GB" dirty="0">
              <a:latin typeface="Century Gothic" pitchFamily="34" charset="0"/>
            </a:endParaRPr>
          </a:p>
        </p:txBody>
      </p:sp>
      <p:sp>
        <p:nvSpPr>
          <p:cNvPr id="3" name="Content Placeholder 2"/>
          <p:cNvSpPr>
            <a:spLocks noGrp="1"/>
          </p:cNvSpPr>
          <p:nvPr>
            <p:ph idx="1"/>
          </p:nvPr>
        </p:nvSpPr>
        <p:spPr>
          <a:xfrm>
            <a:off x="442259" y="1538509"/>
            <a:ext cx="7239000" cy="4846320"/>
          </a:xfrm>
        </p:spPr>
        <p:txBody>
          <a:bodyPr>
            <a:normAutofit/>
          </a:bodyPr>
          <a:lstStyle/>
          <a:p>
            <a:r>
              <a:rPr lang="el-GR" sz="2000" dirty="0"/>
              <a:t>Οικονομική δυσπραγία για τα λαϊκά στρώματα (ασφαλώς)</a:t>
            </a:r>
          </a:p>
          <a:p>
            <a:r>
              <a:rPr lang="el-GR" sz="2000" dirty="0" err="1"/>
              <a:t>Συρρικνούμενες</a:t>
            </a:r>
            <a:r>
              <a:rPr lang="el-GR" sz="2000" dirty="0"/>
              <a:t> αγορές </a:t>
            </a:r>
            <a:r>
              <a:rPr lang="en-US" sz="2000" dirty="0"/>
              <a:t>(</a:t>
            </a:r>
            <a:r>
              <a:rPr lang="el-GR" sz="2000" dirty="0"/>
              <a:t>και προβληματική πραγμάτωση του οφέλους της εκμεταλλευτικής σχέσης </a:t>
            </a:r>
            <a:r>
              <a:rPr lang="en-US" sz="2000" dirty="0"/>
              <a:t>valorization of</a:t>
            </a:r>
            <a:r>
              <a:rPr lang="el-GR" sz="2000" dirty="0"/>
              <a:t> </a:t>
            </a:r>
            <a:r>
              <a:rPr lang="en-US" sz="2000" dirty="0"/>
              <a:t>capital)</a:t>
            </a:r>
          </a:p>
          <a:p>
            <a:endParaRPr lang="en-GB" sz="2000"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pic>
        <p:nvPicPr>
          <p:cNvPr id="5" name="Picture 4" descr="10651_thumb.jpg"/>
          <p:cNvPicPr>
            <a:picLocks noChangeAspect="1"/>
          </p:cNvPicPr>
          <p:nvPr/>
        </p:nvPicPr>
        <p:blipFill>
          <a:blip r:embed="rId3" cstate="print"/>
          <a:stretch>
            <a:fillRect/>
          </a:stretch>
        </p:blipFill>
        <p:spPr>
          <a:xfrm>
            <a:off x="914400" y="3429000"/>
            <a:ext cx="2162175" cy="2409825"/>
          </a:xfrm>
          <a:prstGeom prst="rect">
            <a:avLst/>
          </a:prstGeom>
        </p:spPr>
      </p:pic>
      <p:pic>
        <p:nvPicPr>
          <p:cNvPr id="6" name="Picture 5" descr="capitalism6.jpg"/>
          <p:cNvPicPr>
            <a:picLocks noChangeAspect="1"/>
          </p:cNvPicPr>
          <p:nvPr/>
        </p:nvPicPr>
        <p:blipFill>
          <a:blip r:embed="rId4" cstate="print"/>
          <a:stretch>
            <a:fillRect/>
          </a:stretch>
        </p:blipFill>
        <p:spPr>
          <a:xfrm>
            <a:off x="3962400" y="3352800"/>
            <a:ext cx="3691150" cy="2783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0E57-E0B6-478A-ACE6-E8C80CAA69A9}"/>
              </a:ext>
            </a:extLst>
          </p:cNvPr>
          <p:cNvSpPr>
            <a:spLocks noGrp="1"/>
          </p:cNvSpPr>
          <p:nvPr>
            <p:ph type="title"/>
          </p:nvPr>
        </p:nvSpPr>
        <p:spPr>
          <a:xfrm>
            <a:off x="258025" y="509257"/>
            <a:ext cx="8915400" cy="621996"/>
          </a:xfrm>
        </p:spPr>
        <p:txBody>
          <a:bodyPr>
            <a:noAutofit/>
          </a:bodyPr>
          <a:lstStyle/>
          <a:p>
            <a:r>
              <a:rPr lang="el-GR" sz="3200" dirty="0" err="1"/>
              <a:t>Προβληματικη</a:t>
            </a:r>
            <a:r>
              <a:rPr lang="el-GR" sz="3200" dirty="0"/>
              <a:t> </a:t>
            </a:r>
            <a:r>
              <a:rPr lang="el-GR" sz="3200" dirty="0" err="1"/>
              <a:t>αξιοποιηση</a:t>
            </a:r>
            <a:r>
              <a:rPr lang="el-GR" sz="3200" dirty="0"/>
              <a:t> [</a:t>
            </a:r>
            <a:r>
              <a:rPr lang="fr-FR" sz="3200" dirty="0" err="1"/>
              <a:t>Verwertung</a:t>
            </a:r>
            <a:r>
              <a:rPr lang="el-GR" sz="3200" dirty="0"/>
              <a:t>]</a:t>
            </a:r>
            <a:br>
              <a:rPr lang="fr-FR" dirty="0"/>
            </a:br>
            <a:r>
              <a:rPr lang="en-US" sz="3200" dirty="0"/>
              <a:t> </a:t>
            </a:r>
            <a:r>
              <a:rPr lang="el-GR" sz="3200" dirty="0"/>
              <a:t>του </a:t>
            </a:r>
            <a:r>
              <a:rPr lang="el-GR" sz="3200" dirty="0" err="1"/>
              <a:t>κεφαλαιου</a:t>
            </a:r>
            <a:r>
              <a:rPr lang="en-US" sz="3200" dirty="0"/>
              <a:t>…</a:t>
            </a:r>
            <a:endParaRPr lang="el-GR" sz="3200" dirty="0"/>
          </a:p>
        </p:txBody>
      </p:sp>
      <p:sp>
        <p:nvSpPr>
          <p:cNvPr id="3" name="Content Placeholder 2">
            <a:extLst>
              <a:ext uri="{FF2B5EF4-FFF2-40B4-BE49-F238E27FC236}">
                <a16:creationId xmlns:a16="http://schemas.microsoft.com/office/drawing/2014/main" id="{CD29B4FA-0E6A-483B-BF01-66845BE1E229}"/>
              </a:ext>
            </a:extLst>
          </p:cNvPr>
          <p:cNvSpPr>
            <a:spLocks noGrp="1"/>
          </p:cNvSpPr>
          <p:nvPr>
            <p:ph idx="1"/>
          </p:nvPr>
        </p:nvSpPr>
        <p:spPr>
          <a:xfrm>
            <a:off x="34636" y="1262111"/>
            <a:ext cx="8195954" cy="5050435"/>
          </a:xfrm>
        </p:spPr>
        <p:txBody>
          <a:bodyPr>
            <a:normAutofit/>
          </a:bodyPr>
          <a:lstStyle/>
          <a:p>
            <a:pPr lvl="0"/>
            <a:r>
              <a:rPr lang="el-GR" sz="2000" dirty="0"/>
              <a:t>Κατάσταση πραγμάτων όπου</a:t>
            </a:r>
            <a:r>
              <a:rPr lang="en-US" sz="2000" dirty="0"/>
              <a:t>, </a:t>
            </a:r>
            <a:r>
              <a:rPr lang="el-GR" sz="2000" b="1" dirty="0">
                <a:solidFill>
                  <a:srgbClr val="FF0000"/>
                </a:solidFill>
              </a:rPr>
              <a:t>εξαιτίας</a:t>
            </a:r>
            <a:r>
              <a:rPr lang="en-US" sz="2000" dirty="0"/>
              <a:t> </a:t>
            </a:r>
            <a:r>
              <a:rPr lang="el-GR" sz="2000" dirty="0"/>
              <a:t>του γεγονότος ότι ένας πληθυσμός (ως </a:t>
            </a:r>
            <a:r>
              <a:rPr lang="el-GR" sz="2000" b="1" dirty="0"/>
              <a:t>καταναλωτές</a:t>
            </a:r>
            <a:r>
              <a:rPr lang="el-GR" sz="2000" dirty="0"/>
              <a:t>)</a:t>
            </a:r>
            <a:r>
              <a:rPr lang="el-GR" sz="2000" b="1" dirty="0"/>
              <a:t> </a:t>
            </a:r>
            <a:r>
              <a:rPr lang="el-GR" sz="2000" dirty="0"/>
              <a:t>αδυνατεί να αγοράσει ό,τι παράγει (ως </a:t>
            </a:r>
            <a:r>
              <a:rPr lang="el-GR" sz="2000" b="1" dirty="0"/>
              <a:t>παραγωγός</a:t>
            </a:r>
            <a:r>
              <a:rPr lang="el-GR" sz="2000" dirty="0"/>
              <a:t>)</a:t>
            </a:r>
            <a:r>
              <a:rPr lang="el-GR" sz="2000" b="1" dirty="0"/>
              <a:t> </a:t>
            </a:r>
            <a:r>
              <a:rPr lang="el-GR" sz="2000" dirty="0"/>
              <a:t>[</a:t>
            </a:r>
            <a:r>
              <a:rPr lang="el-GR" sz="2000" dirty="0">
                <a:solidFill>
                  <a:srgbClr val="FF0000"/>
                </a:solidFill>
              </a:rPr>
              <a:t>συρρίκνωση του μεριδίου εργασίας</a:t>
            </a:r>
            <a:r>
              <a:rPr lang="en-US" sz="2000" dirty="0"/>
              <a:t>… </a:t>
            </a:r>
            <a:r>
              <a:rPr lang="el-GR" sz="2000" dirty="0"/>
              <a:t>]</a:t>
            </a:r>
            <a:endParaRPr lang="en-US" sz="2000" dirty="0"/>
          </a:p>
          <a:p>
            <a:pPr lvl="0"/>
            <a:endParaRPr lang="en-US" sz="2000" dirty="0"/>
          </a:p>
          <a:p>
            <a:pPr lvl="0"/>
            <a:endParaRPr lang="en-US" sz="2000" dirty="0"/>
          </a:p>
          <a:p>
            <a:pPr lvl="0"/>
            <a:endParaRPr lang="en-US" sz="2000" dirty="0"/>
          </a:p>
          <a:p>
            <a:pPr lvl="0"/>
            <a:endParaRPr lang="en-US" sz="2000" dirty="0"/>
          </a:p>
          <a:p>
            <a:pPr lvl="0">
              <a:spcBef>
                <a:spcPts val="1800"/>
              </a:spcBef>
            </a:pPr>
            <a:r>
              <a:rPr lang="en-US" sz="2000" dirty="0"/>
              <a:t>…</a:t>
            </a:r>
            <a:r>
              <a:rPr lang="el-GR" sz="2000" dirty="0"/>
              <a:t>οι καπιταλιστές αδυνατούν να ιδιοποιηθούν (να αξιοποιήσουν) την υπεραξία που δημιουργείται στην παραγωγική διαδικασία. Ως αποτέλεσμα, δημιουργείται το φαινόμενο της </a:t>
            </a:r>
            <a:r>
              <a:rPr lang="el-GR" sz="2000" b="1" dirty="0">
                <a:solidFill>
                  <a:srgbClr val="FF0000"/>
                </a:solidFill>
              </a:rPr>
              <a:t>υπερπαραγωγής</a:t>
            </a:r>
            <a:r>
              <a:rPr lang="en-US" sz="2000" dirty="0"/>
              <a:t>. </a:t>
            </a:r>
          </a:p>
          <a:p>
            <a:endParaRPr lang="el-GR" sz="2000" dirty="0"/>
          </a:p>
        </p:txBody>
      </p:sp>
      <p:grpSp>
        <p:nvGrpSpPr>
          <p:cNvPr id="8" name="Group 7">
            <a:extLst>
              <a:ext uri="{FF2B5EF4-FFF2-40B4-BE49-F238E27FC236}">
                <a16:creationId xmlns:a16="http://schemas.microsoft.com/office/drawing/2014/main" id="{2C87BF7E-43CC-418B-97B9-2DE5C597CF10}"/>
              </a:ext>
            </a:extLst>
          </p:cNvPr>
          <p:cNvGrpSpPr/>
          <p:nvPr/>
        </p:nvGrpSpPr>
        <p:grpSpPr>
          <a:xfrm>
            <a:off x="913410" y="2713858"/>
            <a:ext cx="5734087" cy="1430283"/>
            <a:chOff x="1225119" y="3009450"/>
            <a:chExt cx="5734087" cy="1430283"/>
          </a:xfrm>
        </p:grpSpPr>
        <p:pic>
          <p:nvPicPr>
            <p:cNvPr id="5" name="Picture 4" descr="A picture containing person, man, indoor&#10;&#10;Description generated with very high confidence">
              <a:extLst>
                <a:ext uri="{FF2B5EF4-FFF2-40B4-BE49-F238E27FC236}">
                  <a16:creationId xmlns:a16="http://schemas.microsoft.com/office/drawing/2014/main" id="{1DF89F66-F143-4021-AD33-BF37B671C8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119" y="3011725"/>
              <a:ext cx="2150412" cy="1428008"/>
            </a:xfrm>
            <a:prstGeom prst="rect">
              <a:avLst/>
            </a:prstGeom>
          </p:spPr>
        </p:pic>
        <p:pic>
          <p:nvPicPr>
            <p:cNvPr id="7" name="Picture 6" descr="A picture containing person, indoor, man&#10;&#10;Description generated with very high confidence">
              <a:extLst>
                <a:ext uri="{FF2B5EF4-FFF2-40B4-BE49-F238E27FC236}">
                  <a16:creationId xmlns:a16="http://schemas.microsoft.com/office/drawing/2014/main" id="{8679CCC2-1CB5-4F95-A24D-E6BA83F8A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009450"/>
              <a:ext cx="2539606" cy="1428008"/>
            </a:xfrm>
            <a:prstGeom prst="rect">
              <a:avLst/>
            </a:prstGeom>
          </p:spPr>
        </p:pic>
      </p:grpSp>
      <p:grpSp>
        <p:nvGrpSpPr>
          <p:cNvPr id="15" name="Group 14">
            <a:extLst>
              <a:ext uri="{FF2B5EF4-FFF2-40B4-BE49-F238E27FC236}">
                <a16:creationId xmlns:a16="http://schemas.microsoft.com/office/drawing/2014/main" id="{BE7547DC-5C68-45A9-8A88-8D99550F8C5A}"/>
              </a:ext>
            </a:extLst>
          </p:cNvPr>
          <p:cNvGrpSpPr/>
          <p:nvPr/>
        </p:nvGrpSpPr>
        <p:grpSpPr>
          <a:xfrm>
            <a:off x="715716" y="5870689"/>
            <a:ext cx="6784349" cy="883713"/>
            <a:chOff x="304800" y="4974894"/>
            <a:chExt cx="7499342" cy="1258140"/>
          </a:xfrm>
        </p:grpSpPr>
        <p:pic>
          <p:nvPicPr>
            <p:cNvPr id="10" name="Picture 9" descr="A black and white photo of an old building&#10;&#10;Description generated with very high confidence">
              <a:extLst>
                <a:ext uri="{FF2B5EF4-FFF2-40B4-BE49-F238E27FC236}">
                  <a16:creationId xmlns:a16="http://schemas.microsoft.com/office/drawing/2014/main" id="{3E2C83BA-9BC0-4247-A0B5-2A647A9AF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978443"/>
              <a:ext cx="2362200" cy="1254591"/>
            </a:xfrm>
            <a:prstGeom prst="rect">
              <a:avLst/>
            </a:prstGeom>
          </p:spPr>
        </p:pic>
        <p:pic>
          <p:nvPicPr>
            <p:cNvPr id="12" name="Picture 11" descr="A picture containing outdoor, building, fence&#10;&#10;Description generated with high confidence">
              <a:extLst>
                <a:ext uri="{FF2B5EF4-FFF2-40B4-BE49-F238E27FC236}">
                  <a16:creationId xmlns:a16="http://schemas.microsoft.com/office/drawing/2014/main" id="{F35A77D4-CF93-4F29-99F3-6A46D34174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237" y="4978443"/>
              <a:ext cx="1881885" cy="1254591"/>
            </a:xfrm>
            <a:prstGeom prst="rect">
              <a:avLst/>
            </a:prstGeom>
          </p:spPr>
        </p:pic>
        <p:pic>
          <p:nvPicPr>
            <p:cNvPr id="14" name="Picture 13" descr="A group of parked cars&#10;&#10;Description generated with high confidence">
              <a:extLst>
                <a:ext uri="{FF2B5EF4-FFF2-40B4-BE49-F238E27FC236}">
                  <a16:creationId xmlns:a16="http://schemas.microsoft.com/office/drawing/2014/main" id="{C71F5703-53B8-4813-A228-187D3381FB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346" b="6786"/>
            <a:stretch/>
          </p:blipFill>
          <p:spPr>
            <a:xfrm>
              <a:off x="5627942" y="4974894"/>
              <a:ext cx="2176200" cy="1254591"/>
            </a:xfrm>
            <a:prstGeom prst="rect">
              <a:avLst/>
            </a:prstGeom>
          </p:spPr>
        </p:pic>
      </p:grpSp>
    </p:spTree>
    <p:extLst>
      <p:ext uri="{BB962C8B-B14F-4D97-AF65-F5344CB8AC3E}">
        <p14:creationId xmlns:p14="http://schemas.microsoft.com/office/powerpoint/2010/main" val="78116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6" y="5867400"/>
            <a:ext cx="5181600" cy="685800"/>
          </a:xfrm>
        </p:spPr>
        <p:txBody>
          <a:bodyPr>
            <a:normAutofit fontScale="90000"/>
          </a:bodyPr>
          <a:lstStyle/>
          <a:p>
            <a:r>
              <a:rPr lang="el-GR" dirty="0" err="1"/>
              <a:t>χρηματιστικοποηση</a:t>
            </a:r>
            <a:r>
              <a:rPr lang="en-US" dirty="0"/>
              <a:t>…</a:t>
            </a:r>
            <a:endParaRPr lang="en-GB" dirty="0"/>
          </a:p>
        </p:txBody>
      </p:sp>
      <p:sp>
        <p:nvSpPr>
          <p:cNvPr id="3" name="Content Placeholder 2"/>
          <p:cNvSpPr>
            <a:spLocks noGrp="1"/>
          </p:cNvSpPr>
          <p:nvPr>
            <p:ph idx="1"/>
          </p:nvPr>
        </p:nvSpPr>
        <p:spPr>
          <a:xfrm>
            <a:off x="419100" y="560025"/>
            <a:ext cx="7734300" cy="4582715"/>
          </a:xfrm>
        </p:spPr>
        <p:txBody>
          <a:bodyPr/>
          <a:lstStyle/>
          <a:p>
            <a:r>
              <a:rPr lang="el-GR" dirty="0"/>
              <a:t>Ο ρόλος των χρηματοπιστωτικών ιδρυμάτων αναβαθμίζεται, και ξεκινά ο «ανεύθυνος δανεισμός» με στόχο την κάλυψη του χάσματος το χάσματος μεταξύ</a:t>
            </a:r>
            <a:endParaRPr lang="en-US" dirty="0"/>
          </a:p>
          <a:p>
            <a:endParaRPr lang="en-US" dirty="0"/>
          </a:p>
          <a:p>
            <a:endParaRPr lang="en-US"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sp>
        <p:nvSpPr>
          <p:cNvPr id="5" name="TextBox 4"/>
          <p:cNvSpPr txBox="1"/>
          <p:nvPr/>
        </p:nvSpPr>
        <p:spPr>
          <a:xfrm>
            <a:off x="609600" y="2819400"/>
            <a:ext cx="304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ffectLst/>
                <a:uLnTx/>
                <a:uFillTx/>
                <a:latin typeface="Century Gothic"/>
                <a:ea typeface="+mn-ea"/>
                <a:cs typeface="+mn-cs"/>
              </a:rPr>
              <a:t>Αυτού που τα λαϊκά στρώματα κερδίζουν (και είναι σε θέση να καταναλώσουν)</a:t>
            </a:r>
            <a:r>
              <a:rPr kumimoji="0" lang="en-US" sz="1800" b="1" i="0" u="none" strike="noStrike" kern="1200" cap="none" spc="0" normalizeH="0" baseline="0" noProof="0"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ffectLst/>
                <a:uLnTx/>
                <a:uFillTx/>
                <a:latin typeface="Century Gothic"/>
                <a:ea typeface="+mn-ea"/>
                <a:cs typeface="+mn-cs"/>
              </a:rPr>
              <a:t> </a:t>
            </a:r>
            <a:endParaRPr kumimoji="0" lang="en-GB" sz="1800" b="1" i="0" u="none" strike="noStrike" kern="1200" cap="none" spc="0" normalizeH="0" baseline="0" noProof="0" dirty="0">
              <a:ln w="10541" cmpd="sng">
                <a:solidFill>
                  <a:srgbClr val="B83D68">
                    <a:shade val="88000"/>
                    <a:satMod val="110000"/>
                  </a:srgbClr>
                </a:solidFill>
                <a:prstDash val="solid"/>
              </a:ln>
              <a:gradFill>
                <a:gsLst>
                  <a:gs pos="0">
                    <a:srgbClr val="B83D68">
                      <a:tint val="40000"/>
                      <a:satMod val="250000"/>
                    </a:srgbClr>
                  </a:gs>
                  <a:gs pos="9000">
                    <a:srgbClr val="B83D68">
                      <a:tint val="52000"/>
                      <a:satMod val="300000"/>
                    </a:srgbClr>
                  </a:gs>
                  <a:gs pos="50000">
                    <a:srgbClr val="B83D68">
                      <a:shade val="20000"/>
                      <a:satMod val="300000"/>
                    </a:srgbClr>
                  </a:gs>
                  <a:gs pos="79000">
                    <a:srgbClr val="B83D68">
                      <a:tint val="52000"/>
                      <a:satMod val="300000"/>
                    </a:srgbClr>
                  </a:gs>
                  <a:gs pos="100000">
                    <a:srgbClr val="B83D68">
                      <a:tint val="40000"/>
                      <a:satMod val="250000"/>
                    </a:srgbClr>
                  </a:gs>
                </a:gsLst>
                <a:lin ang="5400000"/>
              </a:gradFill>
              <a:effectLst/>
              <a:uLnTx/>
              <a:uFillTx/>
              <a:latin typeface="Century Gothic"/>
              <a:ea typeface="+mn-ea"/>
              <a:cs typeface="+mn-cs"/>
            </a:endParaRPr>
          </a:p>
        </p:txBody>
      </p:sp>
      <p:sp>
        <p:nvSpPr>
          <p:cNvPr id="6" name="TextBox 5"/>
          <p:cNvSpPr txBox="1"/>
          <p:nvPr/>
        </p:nvSpPr>
        <p:spPr>
          <a:xfrm>
            <a:off x="4572000" y="3664803"/>
            <a:ext cx="35814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w="10541" cmpd="sng">
                  <a:solidFill>
                    <a:srgbClr val="B83D68">
                      <a:shade val="88000"/>
                      <a:satMod val="110000"/>
                    </a:srgbClr>
                  </a:solidFill>
                  <a:prstDash val="solid"/>
                </a:ln>
                <a:solidFill>
                  <a:srgbClr val="002060"/>
                </a:solidFill>
                <a:effectLst/>
                <a:uLnTx/>
                <a:uFillTx/>
                <a:latin typeface="Century Gothic"/>
                <a:ea typeface="+mn-ea"/>
                <a:cs typeface="+mn-cs"/>
              </a:rPr>
              <a:t>Την κατανάλωση που απαιτείται ώστε η επένδυση να είναι επικερδής (και να μπορεί να γίνεται απρόσκοπτα η αξιοποίηση του κεφαλαίου)</a:t>
            </a:r>
            <a:endParaRPr kumimoji="0" lang="en-GB" sz="2000" b="1" i="0" u="none" strike="noStrike" kern="1200" cap="none" spc="0" normalizeH="0" baseline="0" noProof="0" dirty="0">
              <a:ln w="10541" cmpd="sng">
                <a:solidFill>
                  <a:srgbClr val="B83D68">
                    <a:shade val="88000"/>
                    <a:satMod val="110000"/>
                  </a:srgbClr>
                </a:solidFill>
                <a:prstDash val="solid"/>
              </a:ln>
              <a:solidFill>
                <a:srgbClr val="002060"/>
              </a:solidFill>
              <a:effectLst/>
              <a:uLnTx/>
              <a:uFillTx/>
              <a:latin typeface="Century Gothic"/>
              <a:ea typeface="+mn-ea"/>
              <a:cs typeface="+mn-cs"/>
            </a:endParaRPr>
          </a:p>
        </p:txBody>
      </p:sp>
      <p:sp>
        <p:nvSpPr>
          <p:cNvPr id="7" name="TextBox 6"/>
          <p:cNvSpPr txBox="1"/>
          <p:nvPr/>
        </p:nvSpPr>
        <p:spPr>
          <a:xfrm>
            <a:off x="3581400" y="3352800"/>
            <a:ext cx="914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a:ea typeface="+mn-ea"/>
                <a:cs typeface="+mn-cs"/>
              </a:rPr>
              <a:t>-</a:t>
            </a:r>
            <a:endParaRPr kumimoji="0" lang="en-GB" sz="1800" b="1" i="0" u="none" strike="noStrike" kern="1200" cap="none" spc="0" normalizeH="0" baseline="0" noProof="0" dirty="0">
              <a:ln>
                <a:noFill/>
              </a:ln>
              <a:solidFill>
                <a:prstClr val="black"/>
              </a:solidFill>
              <a:effectLst/>
              <a:uLnTx/>
              <a:uFillTx/>
              <a:latin typeface="Century Gothic"/>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Χρηματιστικοποιηση</a:t>
            </a:r>
            <a:r>
              <a:rPr lang="el-GR" dirty="0"/>
              <a:t> </a:t>
            </a:r>
            <a:r>
              <a:rPr lang="el-GR" dirty="0" err="1"/>
              <a:t>εργατικου</a:t>
            </a:r>
            <a:r>
              <a:rPr lang="el-GR" dirty="0"/>
              <a:t> </a:t>
            </a:r>
            <a:r>
              <a:rPr lang="el-GR" dirty="0" err="1"/>
              <a:t>εισοδηματοσ</a:t>
            </a:r>
            <a:endParaRPr lang="en-GB" dirty="0"/>
          </a:p>
        </p:txBody>
      </p:sp>
      <p:sp>
        <p:nvSpPr>
          <p:cNvPr id="3" name="Content Placeholder 2"/>
          <p:cNvSpPr>
            <a:spLocks noGrp="1"/>
          </p:cNvSpPr>
          <p:nvPr>
            <p:ph idx="1"/>
          </p:nvPr>
        </p:nvSpPr>
        <p:spPr>
          <a:xfrm>
            <a:off x="457200" y="1981200"/>
            <a:ext cx="7239000" cy="4084320"/>
          </a:xfrm>
        </p:spPr>
        <p:txBody>
          <a:bodyPr>
            <a:normAutofit/>
          </a:bodyPr>
          <a:lstStyle/>
          <a:p>
            <a:pPr marL="617220" indent="-342900"/>
            <a:r>
              <a:rPr lang="el-GR" sz="2400" dirty="0"/>
              <a:t>Με δεδομένη τη συρρίκνωση του μεριδίου της εργασίας, ολοένα και περισσότεροι πρέπει να δανείζονται ώστε να συνεχίσουν να έχουν πρόσβαση σε βασικά αγαθά όπως </a:t>
            </a:r>
            <a:r>
              <a:rPr lang="el-GR" sz="2400" dirty="0">
                <a:solidFill>
                  <a:schemeClr val="tx1"/>
                </a:solidFill>
              </a:rPr>
              <a:t>κατοικία, ασφάλιση, παιδεία, υγεία, μεταφορές</a:t>
            </a:r>
            <a:r>
              <a:rPr lang="en-US" sz="2400" dirty="0">
                <a:solidFill>
                  <a:schemeClr val="tx1"/>
                </a:solidFill>
              </a:rPr>
              <a:t>,</a:t>
            </a:r>
            <a:r>
              <a:rPr lang="el-GR" sz="2400" dirty="0">
                <a:solidFill>
                  <a:schemeClr val="tx1"/>
                </a:solidFill>
              </a:rPr>
              <a:t> κτλ.</a:t>
            </a:r>
            <a:r>
              <a:rPr lang="en-US" sz="2400" dirty="0">
                <a:solidFill>
                  <a:schemeClr val="tx1"/>
                </a:solidFill>
              </a:rPr>
              <a:t> </a:t>
            </a:r>
            <a:endParaRPr lang="el-GR" sz="2400" dirty="0">
              <a:solidFill>
                <a:schemeClr val="tx1"/>
              </a:solidFill>
            </a:endParaRPr>
          </a:p>
          <a:p>
            <a:pPr marL="617220" indent="-342900"/>
            <a:r>
              <a:rPr lang="el-GR" sz="2400" dirty="0"/>
              <a:t>Η κατανάλωση </a:t>
            </a:r>
            <a:r>
              <a:rPr lang="el-GR" sz="2400" b="1" dirty="0" err="1"/>
              <a:t>διαμεσολαβείται</a:t>
            </a:r>
            <a:r>
              <a:rPr lang="el-GR" sz="2400" dirty="0"/>
              <a:t> από το χρηματοπιστωτικό σύστημα</a:t>
            </a:r>
          </a:p>
          <a:p>
            <a:pPr marL="864108" lvl="1" indent="-342900"/>
            <a:r>
              <a:rPr lang="el-GR" sz="1800" dirty="0">
                <a:solidFill>
                  <a:schemeClr val="tx1"/>
                </a:solidFill>
              </a:rPr>
              <a:t>Στις ΗΠΑ, λ.χ., το «μέσο χρέος ανά νοικοκυριό» ανέβηκε από </a:t>
            </a:r>
            <a:r>
              <a:rPr lang="en-US" sz="1800" b="1" dirty="0">
                <a:solidFill>
                  <a:schemeClr val="tx1"/>
                </a:solidFill>
              </a:rPr>
              <a:t>$40,000 </a:t>
            </a:r>
            <a:r>
              <a:rPr lang="el-GR" sz="1800" dirty="0">
                <a:solidFill>
                  <a:schemeClr val="tx1"/>
                </a:solidFill>
              </a:rPr>
              <a:t>το</a:t>
            </a:r>
            <a:r>
              <a:rPr lang="en-US" sz="1800" b="1" dirty="0">
                <a:solidFill>
                  <a:schemeClr val="tx1"/>
                </a:solidFill>
              </a:rPr>
              <a:t> 1980</a:t>
            </a:r>
            <a:r>
              <a:rPr lang="en-US" sz="1800" dirty="0">
                <a:solidFill>
                  <a:schemeClr val="tx1"/>
                </a:solidFill>
              </a:rPr>
              <a:t>, </a:t>
            </a:r>
            <a:r>
              <a:rPr lang="el-GR" sz="1800" dirty="0">
                <a:solidFill>
                  <a:schemeClr val="tx1"/>
                </a:solidFill>
              </a:rPr>
              <a:t>σε </a:t>
            </a:r>
            <a:r>
              <a:rPr lang="en-US" sz="1800" b="1" dirty="0">
                <a:solidFill>
                  <a:schemeClr val="tx1"/>
                </a:solidFill>
              </a:rPr>
              <a:t>$130,000 </a:t>
            </a:r>
            <a:r>
              <a:rPr lang="el-GR" sz="1800" dirty="0">
                <a:solidFill>
                  <a:schemeClr val="tx1"/>
                </a:solidFill>
              </a:rPr>
              <a:t>το</a:t>
            </a:r>
            <a:r>
              <a:rPr lang="en-US" sz="1800" dirty="0">
                <a:solidFill>
                  <a:schemeClr val="tx1"/>
                </a:solidFill>
              </a:rPr>
              <a:t> 2007 …</a:t>
            </a:r>
            <a:r>
              <a:rPr lang="el-GR" sz="1800" dirty="0">
                <a:solidFill>
                  <a:schemeClr val="tx1"/>
                </a:solidFill>
              </a:rPr>
              <a:t> (</a:t>
            </a:r>
            <a:r>
              <a:rPr lang="en-GB" sz="1800" dirty="0">
                <a:solidFill>
                  <a:schemeClr val="tx1"/>
                </a:solidFill>
              </a:rPr>
              <a:t>Harvey 2010</a:t>
            </a:r>
            <a:r>
              <a:rPr lang="el-GR" sz="1800" dirty="0">
                <a:solidFill>
                  <a:schemeClr val="tx1"/>
                </a:solidFill>
              </a:rPr>
              <a:t>: 17)</a:t>
            </a:r>
            <a:endParaRPr lang="en-GB" sz="1800" dirty="0">
              <a:solidFill>
                <a:schemeClr val="tx1"/>
              </a:solidFill>
            </a:endParaRPr>
          </a:p>
          <a:p>
            <a:pPr>
              <a:buNone/>
            </a:pPr>
            <a:endParaRPr lang="en-GB" sz="2800"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0d2f196.jpg"/>
          <p:cNvPicPr>
            <a:picLocks noGrp="1" noChangeAspect="1"/>
          </p:cNvPicPr>
          <p:nvPr>
            <p:ph idx="1"/>
          </p:nvPr>
        </p:nvPicPr>
        <p:blipFill>
          <a:blip r:embed="rId2" cstate="print"/>
          <a:stretch>
            <a:fillRect/>
          </a:stretch>
        </p:blipFill>
        <p:spPr>
          <a:xfrm>
            <a:off x="1447800" y="2286000"/>
            <a:ext cx="5238750" cy="3867150"/>
          </a:xfrm>
        </p:spPr>
      </p:pic>
      <p:pic>
        <p:nvPicPr>
          <p:cNvPr id="4" name="Picture 2" descr="C:\Users\user1\Documents\Signature\Panteion_1.jpg"/>
          <p:cNvPicPr>
            <a:picLocks noChangeAspect="1" noChangeArrowheads="1"/>
          </p:cNvPicPr>
          <p:nvPr/>
        </p:nvPicPr>
        <p:blipFill>
          <a:blip r:embed="rId3" cstate="print"/>
          <a:srcRect/>
          <a:stretch>
            <a:fillRect/>
          </a:stretch>
        </p:blipFill>
        <p:spPr bwMode="auto">
          <a:xfrm>
            <a:off x="8991600" y="6635387"/>
            <a:ext cx="152400" cy="209550"/>
          </a:xfrm>
          <a:prstGeom prst="rect">
            <a:avLst/>
          </a:prstGeom>
          <a:noFill/>
          <a:effectLst/>
        </p:spPr>
      </p:pic>
      <p:sp>
        <p:nvSpPr>
          <p:cNvPr id="6" name="Title 1">
            <a:extLst>
              <a:ext uri="{FF2B5EF4-FFF2-40B4-BE49-F238E27FC236}">
                <a16:creationId xmlns:a16="http://schemas.microsoft.com/office/drawing/2014/main" id="{CDC45A13-197B-43E7-A1C6-E9B27922FD08}"/>
              </a:ext>
            </a:extLst>
          </p:cNvPr>
          <p:cNvSpPr>
            <a:spLocks noGrp="1"/>
          </p:cNvSpPr>
          <p:nvPr>
            <p:ph type="title"/>
          </p:nvPr>
        </p:nvSpPr>
        <p:spPr>
          <a:xfrm>
            <a:off x="249382" y="704850"/>
            <a:ext cx="8811491" cy="760268"/>
          </a:xfrm>
        </p:spPr>
        <p:txBody>
          <a:bodyPr>
            <a:noAutofit/>
          </a:bodyPr>
          <a:lstStyle/>
          <a:p>
            <a:r>
              <a:rPr lang="el-GR" sz="3200" dirty="0"/>
              <a:t>Δεν </a:t>
            </a:r>
            <a:r>
              <a:rPr lang="el-GR" sz="3200" dirty="0" err="1"/>
              <a:t>προκειται</a:t>
            </a:r>
            <a:r>
              <a:rPr lang="el-GR" sz="3200" dirty="0"/>
              <a:t> </a:t>
            </a:r>
            <a:r>
              <a:rPr lang="el-GR" sz="3200" dirty="0" err="1"/>
              <a:t>βεβαια</a:t>
            </a:r>
            <a:r>
              <a:rPr lang="el-GR" sz="3200" dirty="0"/>
              <a:t> για </a:t>
            </a:r>
            <a:r>
              <a:rPr lang="el-GR" sz="3200" dirty="0" err="1"/>
              <a:t>φιλανθρωπια</a:t>
            </a:r>
            <a:r>
              <a:rPr lang="el-GR" sz="3200" dirty="0"/>
              <a:t>…</a:t>
            </a:r>
            <a:endParaRPr lang="en-GB"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2638"/>
            <a:ext cx="7239000" cy="548640"/>
          </a:xfrm>
        </p:spPr>
        <p:txBody>
          <a:bodyPr>
            <a:noAutofit/>
          </a:bodyPr>
          <a:lstStyle/>
          <a:p>
            <a:r>
              <a:rPr lang="el-GR" sz="2800" dirty="0" err="1"/>
              <a:t>Βραχυπροθεσμα</a:t>
            </a:r>
            <a:r>
              <a:rPr lang="el-GR" sz="2800" dirty="0"/>
              <a:t> </a:t>
            </a:r>
            <a:r>
              <a:rPr lang="el-GR" sz="2800" dirty="0" err="1"/>
              <a:t>λειτουργικη</a:t>
            </a:r>
            <a:r>
              <a:rPr lang="el-GR" sz="2800" dirty="0"/>
              <a:t> </a:t>
            </a:r>
            <a:r>
              <a:rPr lang="el-GR" sz="2800" dirty="0" err="1"/>
              <a:t>πρακτικη</a:t>
            </a:r>
            <a:r>
              <a:rPr lang="el-GR" sz="2800" dirty="0"/>
              <a:t> (</a:t>
            </a:r>
            <a:r>
              <a:rPr lang="el-GR" sz="2800" dirty="0" err="1"/>
              <a:t>καθωσ</a:t>
            </a:r>
            <a:r>
              <a:rPr lang="el-GR" sz="2800" dirty="0"/>
              <a:t> </a:t>
            </a:r>
            <a:r>
              <a:rPr lang="el-GR" sz="2800" dirty="0" err="1"/>
              <a:t>αναθερμαινει</a:t>
            </a:r>
            <a:r>
              <a:rPr lang="el-GR" sz="2800" dirty="0"/>
              <a:t> τη </a:t>
            </a:r>
            <a:r>
              <a:rPr lang="el-GR" sz="2800" dirty="0" err="1"/>
              <a:t>ζητηση</a:t>
            </a:r>
            <a:r>
              <a:rPr lang="el-GR" sz="2800" dirty="0"/>
              <a:t>)</a:t>
            </a:r>
            <a:r>
              <a:rPr lang="en-US" sz="2800" dirty="0"/>
              <a:t>…</a:t>
            </a:r>
            <a:endParaRPr lang="en-GB" sz="2800"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sp>
        <p:nvSpPr>
          <p:cNvPr id="5" name="Title 1"/>
          <p:cNvSpPr txBox="1">
            <a:spLocks/>
          </p:cNvSpPr>
          <p:nvPr/>
        </p:nvSpPr>
        <p:spPr>
          <a:xfrm>
            <a:off x="304800" y="1221278"/>
            <a:ext cx="7239000" cy="6858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Century Gothic"/>
                <a:ea typeface="+mn-ea"/>
                <a:cs typeface="+mn-cs"/>
              </a:rPr>
              <a:t>…</a:t>
            </a:r>
            <a:r>
              <a:rPr kumimoji="0" lang="el-GR" sz="2800" b="1" i="0" u="none" strike="noStrike" kern="1200" cap="all" spc="0" normalizeH="0" baseline="0" noProof="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Century Gothic"/>
                <a:ea typeface="+mn-ea"/>
                <a:cs typeface="+mn-cs"/>
              </a:rPr>
              <a:t>εντουτοισ</a:t>
            </a:r>
            <a:r>
              <a:rPr kumimoji="0" lang="el-GR" sz="2800" b="1" i="0" u="none" strike="noStrike" kern="1200" cap="all" spc="0" normalizeH="0" baseline="0" noProof="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Century Gothic"/>
                <a:ea typeface="+mn-ea"/>
                <a:cs typeface="+mn-cs"/>
              </a:rPr>
              <a:t> μια «</a:t>
            </a:r>
            <a:r>
              <a:rPr kumimoji="0" lang="el-GR" sz="2800" b="1" i="0" u="none" strike="noStrike" kern="1200" cap="all" spc="0" normalizeH="0" baseline="0" noProof="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Century Gothic"/>
                <a:ea typeface="+mn-ea"/>
                <a:cs typeface="+mn-cs"/>
              </a:rPr>
              <a:t>φουσκα</a:t>
            </a:r>
            <a:r>
              <a:rPr kumimoji="0" lang="el-GR" sz="2800" b="1" i="0" u="none" strike="noStrike" kern="1200" cap="all" spc="0" normalizeH="0" baseline="0" noProof="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Century Gothic"/>
                <a:ea typeface="+mn-ea"/>
                <a:cs typeface="+mn-cs"/>
              </a:rPr>
              <a:t>»</a:t>
            </a:r>
            <a:endParaRPr kumimoji="0" lang="en-GB" sz="2800" b="1" i="0" u="none" strike="noStrike" kern="1200" cap="all" spc="0" normalizeH="0" baseline="0" noProof="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ffectLst/>
              <a:uLnTx/>
              <a:uFillTx/>
              <a:latin typeface="Century Gothic"/>
              <a:ea typeface="+mn-ea"/>
              <a:cs typeface="+mn-cs"/>
            </a:endParaRPr>
          </a:p>
        </p:txBody>
      </p:sp>
      <p:pic>
        <p:nvPicPr>
          <p:cNvPr id="6" name="Picture 5" descr="David-Simonds-housing-bub-010.jpg"/>
          <p:cNvPicPr>
            <a:picLocks noChangeAspect="1"/>
          </p:cNvPicPr>
          <p:nvPr/>
        </p:nvPicPr>
        <p:blipFill>
          <a:blip r:embed="rId3" cstate="print"/>
          <a:stretch>
            <a:fillRect/>
          </a:stretch>
        </p:blipFill>
        <p:spPr>
          <a:xfrm>
            <a:off x="1661391" y="2174069"/>
            <a:ext cx="4525818" cy="2715491"/>
          </a:xfrm>
          <a:prstGeom prst="rect">
            <a:avLst/>
          </a:prstGeom>
        </p:spPr>
      </p:pic>
      <p:sp>
        <p:nvSpPr>
          <p:cNvPr id="7" name="Rectangle 6">
            <a:extLst>
              <a:ext uri="{FF2B5EF4-FFF2-40B4-BE49-F238E27FC236}">
                <a16:creationId xmlns:a16="http://schemas.microsoft.com/office/drawing/2014/main" id="{C1A2B145-FF07-4EAB-98C4-66B1EE0620D7}"/>
              </a:ext>
            </a:extLst>
          </p:cNvPr>
          <p:cNvSpPr/>
          <p:nvPr/>
        </p:nvSpPr>
        <p:spPr>
          <a:xfrm>
            <a:off x="685800" y="5108783"/>
            <a:ext cx="7239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entury Gothic"/>
                <a:ea typeface="+mn-ea"/>
                <a:cs typeface="+mn-cs"/>
              </a:rPr>
              <a:t>Επιδιώκοντας βραχυπρόθεσμες κερδοφορίες, οι τράπεζες αδιαφορούν για τη μείζονα προϋπόθεση της </a:t>
            </a:r>
            <a:r>
              <a:rPr kumimoji="0" lang="en-GB" sz="1600" b="0" i="0" u="none" strike="noStrike" kern="1200" cap="none" spc="0" normalizeH="0" baseline="0" noProof="0" dirty="0">
                <a:ln>
                  <a:noFill/>
                </a:ln>
                <a:solidFill>
                  <a:prstClr val="black"/>
                </a:solidFill>
                <a:effectLst/>
                <a:uLnTx/>
                <a:uFillTx/>
                <a:latin typeface="Century Gothic"/>
                <a:ea typeface="+mn-ea"/>
                <a:cs typeface="+mn-cs"/>
              </a:rPr>
              <a:t>Banks progressively become blind to the seminal requirement of </a:t>
            </a:r>
            <a:r>
              <a:rPr kumimoji="0" lang="el-GR" sz="1600" b="1" i="0" u="none" strike="noStrike" kern="1200" cap="none" spc="0" normalizeH="0" baseline="0" noProof="0" dirty="0">
                <a:ln>
                  <a:noFill/>
                </a:ln>
                <a:solidFill>
                  <a:srgbClr val="FF0000"/>
                </a:solidFill>
                <a:effectLst/>
                <a:uLnTx/>
                <a:uFillTx/>
                <a:latin typeface="Century Gothic"/>
                <a:ea typeface="+mn-ea"/>
                <a:cs typeface="+mn-cs"/>
              </a:rPr>
              <a:t>πιστοληπτικής ικανότητας/φερεγγυότητας </a:t>
            </a:r>
            <a:r>
              <a:rPr kumimoji="0" lang="en-GB" sz="1600" b="0" i="0" u="none" strike="noStrike" kern="1200" cap="none" spc="0" normalizeH="0" baseline="0" noProof="0" dirty="0">
                <a:ln>
                  <a:noFill/>
                </a:ln>
                <a:solidFill>
                  <a:prstClr val="black"/>
                </a:solidFill>
                <a:effectLst/>
                <a:uLnTx/>
                <a:uFillTx/>
                <a:latin typeface="Century Gothic"/>
                <a:ea typeface="+mn-ea"/>
                <a:cs typeface="+mn-cs"/>
              </a:rPr>
              <a:t>(</a:t>
            </a:r>
            <a:r>
              <a:rPr kumimoji="0" lang="el-GR" sz="1600" b="0" i="0" u="none" strike="noStrike" kern="1200" cap="none" spc="0" normalizeH="0" baseline="0" noProof="0" dirty="0">
                <a:ln>
                  <a:noFill/>
                </a:ln>
                <a:solidFill>
                  <a:prstClr val="black"/>
                </a:solidFill>
                <a:effectLst/>
                <a:uLnTx/>
                <a:uFillTx/>
                <a:latin typeface="Century Gothic"/>
                <a:ea typeface="+mn-ea"/>
                <a:cs typeface="+mn-cs"/>
              </a:rPr>
              <a:t>πληθυσμοί ανίκανοι να καταναλώσουν με βάση τα εισοδήματά τους είναι πιθανό να μη μπορούν να αποπληρώσουν και τα δάνειά τους</a:t>
            </a:r>
            <a:r>
              <a:rPr kumimoji="0" lang="en-GB" sz="1600" b="0" i="0" u="none" strike="noStrike" kern="1200" cap="none" spc="0" normalizeH="0" baseline="0" noProof="0" dirty="0">
                <a:ln>
                  <a:noFill/>
                </a:ln>
                <a:solidFill>
                  <a:prstClr val="black"/>
                </a:solidFill>
                <a:effectLst/>
                <a:uLnTx/>
                <a:uFillTx/>
                <a:latin typeface="Century Gothic"/>
                <a:ea typeface="+mn-ea"/>
                <a:cs typeface="+mn-cs"/>
              </a:rPr>
              <a:t>..)</a:t>
            </a:r>
            <a:endParaRPr kumimoji="0" lang="el-GR" sz="1600" b="0" i="0" u="none" strike="noStrike" kern="1200" cap="none" spc="0" normalizeH="0" baseline="0" noProof="0" dirty="0">
              <a:ln>
                <a:noFill/>
              </a:ln>
              <a:solidFill>
                <a:prstClr val="black"/>
              </a:solidFill>
              <a:effectLst/>
              <a:uLnTx/>
              <a:uFillTx/>
              <a:latin typeface="Century Gothic"/>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5874-B811-45E6-9DA4-9A227720AF64}"/>
              </a:ext>
            </a:extLst>
          </p:cNvPr>
          <p:cNvSpPr>
            <a:spLocks noGrp="1"/>
          </p:cNvSpPr>
          <p:nvPr>
            <p:ph type="title"/>
          </p:nvPr>
        </p:nvSpPr>
        <p:spPr>
          <a:xfrm>
            <a:off x="304800" y="1010479"/>
            <a:ext cx="7239000" cy="1143000"/>
          </a:xfrm>
        </p:spPr>
        <p:txBody>
          <a:bodyPr>
            <a:normAutofit fontScale="90000"/>
          </a:bodyPr>
          <a:lstStyle/>
          <a:p>
            <a:r>
              <a:rPr lang="el-GR" dirty="0" err="1"/>
              <a:t>Πωσ</a:t>
            </a:r>
            <a:r>
              <a:rPr lang="el-GR" dirty="0"/>
              <a:t> </a:t>
            </a:r>
            <a:r>
              <a:rPr lang="el-GR" dirty="0" err="1"/>
              <a:t>σχετιζονται</a:t>
            </a:r>
            <a:r>
              <a:rPr lang="el-GR" dirty="0"/>
              <a:t> όλα αυτά με την </a:t>
            </a:r>
            <a:r>
              <a:rPr lang="el-GR" dirty="0" err="1"/>
              <a:t>κριση</a:t>
            </a:r>
            <a:r>
              <a:rPr lang="el-GR" dirty="0"/>
              <a:t> των </a:t>
            </a:r>
            <a:r>
              <a:rPr lang="en-US" dirty="0"/>
              <a:t>pigs?</a:t>
            </a:r>
            <a:endParaRPr lang="el-GR" dirty="0"/>
          </a:p>
        </p:txBody>
      </p:sp>
      <p:sp>
        <p:nvSpPr>
          <p:cNvPr id="3" name="Content Placeholder 2">
            <a:extLst>
              <a:ext uri="{FF2B5EF4-FFF2-40B4-BE49-F238E27FC236}">
                <a16:creationId xmlns:a16="http://schemas.microsoft.com/office/drawing/2014/main" id="{7DD4D193-6D16-4881-8E6D-2B97D350EE46}"/>
              </a:ext>
            </a:extLst>
          </p:cNvPr>
          <p:cNvSpPr>
            <a:spLocks noGrp="1"/>
          </p:cNvSpPr>
          <p:nvPr>
            <p:ph idx="1"/>
          </p:nvPr>
        </p:nvSpPr>
        <p:spPr>
          <a:xfrm>
            <a:off x="304800" y="2146552"/>
            <a:ext cx="7620000" cy="4178048"/>
          </a:xfrm>
        </p:spPr>
        <p:txBody>
          <a:bodyPr>
            <a:normAutofit/>
          </a:bodyPr>
          <a:lstStyle/>
          <a:p>
            <a:pPr marL="0" indent="0">
              <a:buNone/>
            </a:pPr>
            <a:endParaRPr lang="en-GB" dirty="0"/>
          </a:p>
          <a:p>
            <a:pPr>
              <a:spcAft>
                <a:spcPts val="1200"/>
              </a:spcAft>
            </a:pPr>
            <a:r>
              <a:rPr lang="el-GR" sz="2400" dirty="0"/>
              <a:t>Ο μηχανισμός που, σε πρώτο χρόνο, προκάλεσε την κρίση των ενυπόθηκων δανείων στις ΗΠΑ ήταν ενδεικτικός ενός πολύ ευρύτερου φαινομένου που μελετητές όπως ο </a:t>
            </a:r>
            <a:r>
              <a:rPr lang="en-GB" sz="2400" dirty="0"/>
              <a:t>Harvey </a:t>
            </a:r>
            <a:r>
              <a:rPr lang="el-GR" sz="2400" dirty="0"/>
              <a:t>εννοιολόγησαν ως «</a:t>
            </a:r>
            <a:r>
              <a:rPr lang="el-GR" sz="2400" b="1" dirty="0">
                <a:solidFill>
                  <a:srgbClr val="FF0000"/>
                </a:solidFill>
              </a:rPr>
              <a:t>Ιστορική Διαταραχή</a:t>
            </a:r>
            <a:r>
              <a:rPr lang="el-GR" sz="2400" dirty="0"/>
              <a:t>»…</a:t>
            </a:r>
          </a:p>
          <a:p>
            <a:pPr lvl="1"/>
            <a:r>
              <a:rPr lang="el-GR" dirty="0">
                <a:solidFill>
                  <a:schemeClr val="tx1"/>
                </a:solidFill>
              </a:rPr>
              <a:t>Δάνεια δίνονταν όχι μόνο φτωχά νοικοκυριά, αλλά και σε πιστοληπτικά αφερέγγυες, μη ανταγωνιστικές οικονομίες (όπως η ελληνική).</a:t>
            </a:r>
            <a:r>
              <a:rPr lang="en-GB" dirty="0">
                <a:solidFill>
                  <a:schemeClr val="tx1"/>
                </a:solidFill>
              </a:rPr>
              <a:t>..</a:t>
            </a:r>
            <a:endParaRPr lang="el-GR" dirty="0">
              <a:solidFill>
                <a:schemeClr val="tx1"/>
              </a:solidFill>
            </a:endParaRPr>
          </a:p>
        </p:txBody>
      </p:sp>
      <p:pic>
        <p:nvPicPr>
          <p:cNvPr id="4" name="Picture 2" descr="C:\Users\user1\Documents\Signature\Panteion_1.jpg">
            <a:extLst>
              <a:ext uri="{FF2B5EF4-FFF2-40B4-BE49-F238E27FC236}">
                <a16:creationId xmlns:a16="http://schemas.microsoft.com/office/drawing/2014/main" id="{A588DDF7-0181-4F66-AAEC-3404184818FE}"/>
              </a:ext>
            </a:extLst>
          </p:cNvPr>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spTree>
    <p:extLst>
      <p:ext uri="{BB962C8B-B14F-4D97-AF65-F5344CB8AC3E}">
        <p14:creationId xmlns:p14="http://schemas.microsoft.com/office/powerpoint/2010/main" val="328223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vid_Harvey2.jpg">
            <a:extLst>
              <a:ext uri="{FF2B5EF4-FFF2-40B4-BE49-F238E27FC236}">
                <a16:creationId xmlns:a16="http://schemas.microsoft.com/office/drawing/2014/main" id="{11E4FDAA-1EB9-4D65-AE9D-17BD869D29CD}"/>
              </a:ext>
            </a:extLst>
          </p:cNvPr>
          <p:cNvPicPr>
            <a:picLocks noChangeAspect="1"/>
          </p:cNvPicPr>
          <p:nvPr/>
        </p:nvPicPr>
        <p:blipFill rotWithShape="1">
          <a:blip r:embed="rId2" cstate="print"/>
          <a:srcRect l="44669" t="-14944" r="1845" b="-219"/>
          <a:stretch/>
        </p:blipFill>
        <p:spPr>
          <a:xfrm>
            <a:off x="4953000" y="1143000"/>
            <a:ext cx="2952023" cy="4572000"/>
          </a:xfrm>
          <a:prstGeom prst="rect">
            <a:avLst/>
          </a:prstGeom>
          <a:effectLst>
            <a:glow rad="127000">
              <a:schemeClr val="accent1">
                <a:alpha val="16000"/>
              </a:schemeClr>
            </a:glow>
          </a:effectLst>
        </p:spPr>
      </p:pic>
      <p:sp>
        <p:nvSpPr>
          <p:cNvPr id="3" name="Content Placeholder 2"/>
          <p:cNvSpPr>
            <a:spLocks noGrp="1"/>
          </p:cNvSpPr>
          <p:nvPr>
            <p:ph idx="1"/>
          </p:nvPr>
        </p:nvSpPr>
        <p:spPr>
          <a:xfrm>
            <a:off x="152400" y="1419225"/>
            <a:ext cx="4419600" cy="4876800"/>
          </a:xfrm>
        </p:spPr>
        <p:txBody>
          <a:bodyPr>
            <a:normAutofit fontScale="70000" lnSpcReduction="20000"/>
          </a:bodyPr>
          <a:lstStyle/>
          <a:p>
            <a:pPr marL="0" indent="0" fontAlgn="base">
              <a:spcBef>
                <a:spcPct val="0"/>
              </a:spcBef>
              <a:spcAft>
                <a:spcPct val="0"/>
              </a:spcAft>
              <a:buClrTx/>
              <a:buSzTx/>
              <a:buNone/>
            </a:pPr>
            <a:endParaRPr lang="el-GR" sz="2800" dirty="0"/>
          </a:p>
          <a:p>
            <a:pPr marL="0" indent="0" fontAlgn="base">
              <a:spcBef>
                <a:spcPct val="0"/>
              </a:spcBef>
              <a:spcAft>
                <a:spcPts val="1200"/>
              </a:spcAft>
              <a:buClrTx/>
              <a:buSzTx/>
            </a:pPr>
            <a:r>
              <a:rPr lang="el-GR" sz="2800" dirty="0"/>
              <a:t>Δάνεια σε περιφερειακές χώρες έδιναν την ευκαιρία στις τοπικές ελίτ να καυχώνται για οικονομικά επιτεύγματα </a:t>
            </a:r>
            <a:r>
              <a:rPr lang="el-GR" sz="2800" dirty="0">
                <a:solidFill>
                  <a:srgbClr val="FF0000"/>
                </a:solidFill>
              </a:rPr>
              <a:t>που δεν είχαν</a:t>
            </a:r>
            <a:r>
              <a:rPr lang="el-GR" sz="2800" dirty="0"/>
              <a:t>, [π.χ. Ολυμπιακοί του 2004] </a:t>
            </a:r>
            <a:r>
              <a:rPr lang="el-GR" sz="2800" b="1" dirty="0"/>
              <a:t>διατηρώντας επίσης αγορές για τις εξαγωγές των κεντρικών χωρών</a:t>
            </a:r>
            <a:r>
              <a:rPr lang="el-GR" sz="2800" dirty="0">
                <a:cs typeface="Times New Roman" pitchFamily="18" charset="0"/>
              </a:rPr>
              <a:t> –</a:t>
            </a:r>
          </a:p>
          <a:p>
            <a:pPr marL="0" indent="0" fontAlgn="base">
              <a:spcBef>
                <a:spcPct val="0"/>
              </a:spcBef>
              <a:spcAft>
                <a:spcPct val="0"/>
              </a:spcAft>
              <a:buClrTx/>
              <a:buSzTx/>
            </a:pPr>
            <a:r>
              <a:rPr lang="el-GR" sz="2800" b="1" dirty="0">
                <a:solidFill>
                  <a:srgbClr val="FF0000"/>
                </a:solidFill>
                <a:cs typeface="Times New Roman" pitchFamily="18" charset="0"/>
              </a:rPr>
              <a:t>Αυτό ήταν β</a:t>
            </a:r>
            <a:r>
              <a:rPr lang="el-GR" sz="2800" b="1" dirty="0">
                <a:solidFill>
                  <a:srgbClr val="FF0000"/>
                </a:solidFill>
                <a:ea typeface="Calibri" pitchFamily="34" charset="0"/>
                <a:cs typeface="Times New Roman" pitchFamily="18" charset="0"/>
              </a:rPr>
              <a:t>ραχυπρόθεσμα λειτουργικό για την παγκόσμια οικονομία: παρατείνοντας την ανάπτυξη και δίνοντας την εσφαλμένη εντύπωση ενός αέναα ευμενούς οικονομικού κύκλου</a:t>
            </a:r>
          </a:p>
          <a:p>
            <a:pPr marL="0" indent="0" fontAlgn="base">
              <a:spcBef>
                <a:spcPct val="0"/>
              </a:spcBef>
              <a:spcAft>
                <a:spcPct val="0"/>
              </a:spcAft>
              <a:buClrTx/>
              <a:buSzTx/>
            </a:pPr>
            <a:endParaRPr lang="en-US" sz="2800" dirty="0">
              <a:ea typeface="Calibri" pitchFamily="34" charset="0"/>
              <a:cs typeface="Times New Roman" pitchFamily="18" charset="0"/>
            </a:endParaRPr>
          </a:p>
          <a:p>
            <a:pPr marL="0" indent="0" fontAlgn="base">
              <a:spcBef>
                <a:spcPct val="0"/>
              </a:spcBef>
              <a:spcAft>
                <a:spcPct val="0"/>
              </a:spcAft>
              <a:buClrTx/>
              <a:buSzTx/>
            </a:pPr>
            <a:r>
              <a:rPr lang="el-GR" sz="2800" dirty="0">
                <a:ea typeface="Calibri" pitchFamily="34" charset="0"/>
                <a:cs typeface="Times New Roman" pitchFamily="18" charset="0"/>
              </a:rPr>
              <a:t>Και πάλι όμως, επρόκειτο για «φούσκα» που έμελλε να σκάσει</a:t>
            </a:r>
            <a:r>
              <a:rPr lang="en-US" sz="2800" dirty="0">
                <a:ea typeface="Calibri" pitchFamily="34" charset="0"/>
                <a:cs typeface="Times New Roman" pitchFamily="18" charset="0"/>
              </a:rPr>
              <a:t>…</a:t>
            </a:r>
            <a:endParaRPr lang="en-GB" sz="2800" dirty="0"/>
          </a:p>
        </p:txBody>
      </p:sp>
      <p:pic>
        <p:nvPicPr>
          <p:cNvPr id="4" name="Picture 2" descr="C:\Users\user1\Documents\Signature\Panteion_1.jpg"/>
          <p:cNvPicPr>
            <a:picLocks noChangeAspect="1" noChangeArrowheads="1"/>
          </p:cNvPicPr>
          <p:nvPr/>
        </p:nvPicPr>
        <p:blipFill>
          <a:blip r:embed="rId3" cstate="print"/>
          <a:srcRect/>
          <a:stretch>
            <a:fillRect/>
          </a:stretch>
        </p:blipFill>
        <p:spPr bwMode="auto">
          <a:xfrm>
            <a:off x="8991600" y="6635387"/>
            <a:ext cx="152400" cy="209550"/>
          </a:xfrm>
          <a:prstGeom prst="rect">
            <a:avLst/>
          </a:prstGeom>
          <a:noFill/>
          <a:effectLst/>
        </p:spPr>
      </p:pic>
      <p:sp>
        <p:nvSpPr>
          <p:cNvPr id="8" name="Title 1">
            <a:extLst>
              <a:ext uri="{FF2B5EF4-FFF2-40B4-BE49-F238E27FC236}">
                <a16:creationId xmlns:a16="http://schemas.microsoft.com/office/drawing/2014/main" id="{5359ED9F-E2F1-473A-8C17-B726BC8F6D8D}"/>
              </a:ext>
            </a:extLst>
          </p:cNvPr>
          <p:cNvSpPr>
            <a:spLocks noGrp="1"/>
          </p:cNvSpPr>
          <p:nvPr>
            <p:ph type="title"/>
          </p:nvPr>
        </p:nvSpPr>
        <p:spPr>
          <a:xfrm>
            <a:off x="159327" y="211455"/>
            <a:ext cx="7239000" cy="701040"/>
          </a:xfrm>
        </p:spPr>
        <p:txBody>
          <a:bodyPr/>
          <a:lstStyle/>
          <a:p>
            <a:r>
              <a:rPr lang="el-GR" dirty="0"/>
              <a:t>«</a:t>
            </a:r>
            <a:r>
              <a:rPr lang="el-GR" dirty="0" err="1"/>
              <a:t>ιστορικη</a:t>
            </a:r>
            <a:r>
              <a:rPr lang="el-GR" dirty="0"/>
              <a:t> </a:t>
            </a:r>
            <a:r>
              <a:rPr lang="el-GR" dirty="0" err="1"/>
              <a:t>διαταραχη</a:t>
            </a:r>
            <a:r>
              <a:rPr lang="el-GR" dirty="0"/>
              <a:t>»</a:t>
            </a:r>
            <a:r>
              <a:rPr lang="en-US" dirty="0"/>
              <a:t>…</a:t>
            </a:r>
            <a:endParaRPr lang="en-GB" dirty="0"/>
          </a:p>
        </p:txBody>
      </p:sp>
    </p:spTree>
    <p:extLst>
      <p:ext uri="{BB962C8B-B14F-4D97-AF65-F5344CB8AC3E}">
        <p14:creationId xmlns:p14="http://schemas.microsoft.com/office/powerpoint/2010/main" val="82337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l-GR" dirty="0" err="1"/>
              <a:t>περισσοτερεσ</a:t>
            </a:r>
            <a:r>
              <a:rPr lang="el-GR" dirty="0"/>
              <a:t> «</a:t>
            </a:r>
            <a:r>
              <a:rPr lang="el-GR" dirty="0" err="1"/>
              <a:t>διασωσεισ</a:t>
            </a:r>
            <a:r>
              <a:rPr lang="el-GR" dirty="0"/>
              <a:t>» </a:t>
            </a:r>
            <a:endParaRPr lang="en-GB" dirty="0"/>
          </a:p>
        </p:txBody>
      </p:sp>
      <p:sp>
        <p:nvSpPr>
          <p:cNvPr id="3" name="Content Placeholder 2"/>
          <p:cNvSpPr>
            <a:spLocks noGrp="1"/>
          </p:cNvSpPr>
          <p:nvPr>
            <p:ph idx="1"/>
          </p:nvPr>
        </p:nvSpPr>
        <p:spPr>
          <a:xfrm>
            <a:off x="457200" y="2209800"/>
            <a:ext cx="7239000" cy="4245936"/>
          </a:xfrm>
        </p:spPr>
        <p:txBody>
          <a:bodyPr>
            <a:normAutofit/>
          </a:bodyPr>
          <a:lstStyle/>
          <a:p>
            <a:r>
              <a:rPr lang="el-GR" sz="2800" dirty="0"/>
              <a:t>Κυβερνήσεις ανά τον κόσμο δαπανούν πάνω από $20 τρις για να σώσουν τράπεζες και επιχειρήσεις…</a:t>
            </a:r>
            <a:endParaRPr lang="en-US" sz="2800" dirty="0"/>
          </a:p>
          <a:p>
            <a:pPr>
              <a:buNone/>
            </a:pPr>
            <a:endParaRPr lang="en-US" sz="2800" dirty="0"/>
          </a:p>
          <a:p>
            <a:r>
              <a:rPr lang="el-GR" sz="2800" dirty="0"/>
              <a:t>Στην Ελλάδα, </a:t>
            </a:r>
            <a:r>
              <a:rPr lang="en-US" sz="2800" dirty="0"/>
              <a:t>€108 </a:t>
            </a:r>
            <a:r>
              <a:rPr lang="el-GR" sz="2800" dirty="0"/>
              <a:t>δις </a:t>
            </a:r>
            <a:r>
              <a:rPr lang="en-US" sz="2800" dirty="0"/>
              <a:t>(45% </a:t>
            </a:r>
            <a:r>
              <a:rPr lang="el-GR" sz="2800" dirty="0"/>
              <a:t>του ΑΕΠ</a:t>
            </a:r>
            <a:r>
              <a:rPr lang="en-US" sz="2800" dirty="0"/>
              <a:t>)…</a:t>
            </a:r>
          </a:p>
          <a:p>
            <a:pPr>
              <a:buNone/>
            </a:pPr>
            <a:endParaRPr lang="en-US" sz="2800" dirty="0"/>
          </a:p>
          <a:p>
            <a:r>
              <a:rPr lang="el-GR" sz="2800" b="1" dirty="0"/>
              <a:t>Όχι</a:t>
            </a:r>
            <a:r>
              <a:rPr lang="en-US" sz="2800" b="1" dirty="0"/>
              <a:t> </a:t>
            </a:r>
            <a:r>
              <a:rPr lang="el-GR" sz="2800" dirty="0"/>
              <a:t>ασφαλώς </a:t>
            </a:r>
            <a:r>
              <a:rPr lang="el-GR" sz="2800" dirty="0" err="1"/>
              <a:t>Κεϋνσιανισμός</a:t>
            </a:r>
            <a:r>
              <a:rPr lang="el-GR" sz="2800" dirty="0"/>
              <a:t>…</a:t>
            </a:r>
            <a:r>
              <a:rPr lang="en-US" sz="2800" dirty="0"/>
              <a:t> </a:t>
            </a:r>
            <a:endParaRPr lang="en-GB" sz="2800"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κρατικο</a:t>
            </a:r>
            <a:r>
              <a:rPr lang="el-GR" dirty="0"/>
              <a:t>-</a:t>
            </a:r>
            <a:r>
              <a:rPr lang="el-GR" dirty="0" err="1"/>
              <a:t>πιστωτικο</a:t>
            </a:r>
            <a:r>
              <a:rPr lang="el-GR" dirty="0"/>
              <a:t> </a:t>
            </a:r>
            <a:r>
              <a:rPr lang="el-GR" dirty="0" err="1"/>
              <a:t>πλεγμα</a:t>
            </a:r>
            <a:r>
              <a:rPr lang="el-GR" dirty="0"/>
              <a:t>…</a:t>
            </a:r>
            <a:endParaRPr lang="en-GB" dirty="0"/>
          </a:p>
        </p:txBody>
      </p:sp>
      <p:sp>
        <p:nvSpPr>
          <p:cNvPr id="3" name="Content Placeholder 2"/>
          <p:cNvSpPr>
            <a:spLocks noGrp="1"/>
          </p:cNvSpPr>
          <p:nvPr>
            <p:ph idx="1"/>
          </p:nvPr>
        </p:nvSpPr>
        <p:spPr>
          <a:xfrm>
            <a:off x="381000" y="1706843"/>
            <a:ext cx="7391400" cy="4928544"/>
          </a:xfrm>
        </p:spPr>
        <p:txBody>
          <a:bodyPr>
            <a:normAutofit/>
          </a:bodyPr>
          <a:lstStyle/>
          <a:p>
            <a:endParaRPr lang="el-GR" sz="2800" dirty="0"/>
          </a:p>
          <a:p>
            <a:r>
              <a:rPr lang="en-US" sz="2400" dirty="0"/>
              <a:t>…</a:t>
            </a:r>
            <a:r>
              <a:rPr lang="el-GR" sz="2400" dirty="0"/>
              <a:t>Ο όρος «εθνικό πρόγραμμα διάσωσης» είναι απολύτως ανακριβής. Είναι αντίθετα οι φορολογούμενοι που καλούνται να διασώσουν τις τράπεζες και την καπιταλιστική τάξη, και να απορροφήσουν τις παρεκβάσεις και τα χρέη τους που είναι όμως αποκλειστικά δικά τους. Τα χρήματα πηγαίνουν στις τράπεζες, και οι τράπεζες δεν τα χρησιμοποιούν παρά για να ενισχύσουν την κυριαρχία τους…</a:t>
            </a:r>
            <a:r>
              <a:rPr lang="en-US" sz="2400" dirty="0"/>
              <a:t> (Harvey 2010: 30-31) </a:t>
            </a:r>
            <a:endParaRPr lang="en-GB" sz="2400"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8EAE8433-F0DE-4FF0-B2BA-7F32FBA4D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D152F5-0256-47BE-B487-FA17F0D4ADFF}"/>
              </a:ext>
            </a:extLst>
          </p:cNvPr>
          <p:cNvSpPr>
            <a:spLocks noGrp="1"/>
          </p:cNvSpPr>
          <p:nvPr>
            <p:ph type="title"/>
          </p:nvPr>
        </p:nvSpPr>
        <p:spPr>
          <a:xfrm>
            <a:off x="-96284" y="404664"/>
            <a:ext cx="5775825" cy="1676603"/>
          </a:xfrm>
        </p:spPr>
        <p:txBody>
          <a:bodyPr>
            <a:normAutofit/>
          </a:bodyPr>
          <a:lstStyle/>
          <a:p>
            <a:pPr>
              <a:lnSpc>
                <a:spcPct val="90000"/>
              </a:lnSpc>
            </a:pPr>
            <a:r>
              <a:rPr lang="el-GR" sz="3100" b="1" dirty="0">
                <a:solidFill>
                  <a:srgbClr val="660066"/>
                </a:solidFill>
              </a:rPr>
              <a:t>Για τις άδηλες συνέπειες </a:t>
            </a:r>
            <a:br>
              <a:rPr lang="el-GR" sz="3100" b="1" dirty="0">
                <a:solidFill>
                  <a:srgbClr val="660066"/>
                </a:solidFill>
              </a:rPr>
            </a:br>
            <a:r>
              <a:rPr lang="el-GR" sz="3100" b="1" dirty="0">
                <a:solidFill>
                  <a:srgbClr val="660066"/>
                </a:solidFill>
              </a:rPr>
              <a:t>(«τίποτα δεν πάει χαμένο…»)</a:t>
            </a:r>
            <a:endParaRPr lang="el-GR" sz="3100" dirty="0">
              <a:solidFill>
                <a:srgbClr val="660066"/>
              </a:solidFill>
            </a:endParaRPr>
          </a:p>
        </p:txBody>
      </p:sp>
      <p:sp>
        <p:nvSpPr>
          <p:cNvPr id="3" name="Content Placeholder 2">
            <a:extLst>
              <a:ext uri="{FF2B5EF4-FFF2-40B4-BE49-F238E27FC236}">
                <a16:creationId xmlns:a16="http://schemas.microsoft.com/office/drawing/2014/main" id="{6138300C-1144-4B5E-84FD-F92BF3246D0A}"/>
              </a:ext>
            </a:extLst>
          </p:cNvPr>
          <p:cNvSpPr>
            <a:spLocks noGrp="1"/>
          </p:cNvSpPr>
          <p:nvPr>
            <p:ph idx="1"/>
          </p:nvPr>
        </p:nvSpPr>
        <p:spPr>
          <a:xfrm>
            <a:off x="486697" y="2438400"/>
            <a:ext cx="5180608" cy="3785419"/>
          </a:xfrm>
        </p:spPr>
        <p:txBody>
          <a:bodyPr>
            <a:normAutofit/>
          </a:bodyPr>
          <a:lstStyle/>
          <a:p>
            <a:pPr lvl="0">
              <a:lnSpc>
                <a:spcPct val="90000"/>
              </a:lnSpc>
              <a:spcAft>
                <a:spcPts val="1200"/>
              </a:spcAft>
            </a:pPr>
            <a:r>
              <a:rPr lang="el-GR" sz="2100" dirty="0"/>
              <a:t>ανάδυση </a:t>
            </a:r>
            <a:r>
              <a:rPr lang="el-GR" sz="2100" dirty="0">
                <a:solidFill>
                  <a:srgbClr val="FF0000"/>
                </a:solidFill>
              </a:rPr>
              <a:t>συλλογικών ταυτοτήτων </a:t>
            </a:r>
          </a:p>
          <a:p>
            <a:pPr lvl="0">
              <a:lnSpc>
                <a:spcPct val="90000"/>
              </a:lnSpc>
              <a:spcAft>
                <a:spcPts val="1200"/>
              </a:spcAft>
            </a:pPr>
            <a:r>
              <a:rPr lang="el-GR" sz="2100" dirty="0"/>
              <a:t>αλλαγές στο συγκείμενο </a:t>
            </a:r>
            <a:r>
              <a:rPr lang="el-GR" sz="2100" dirty="0">
                <a:solidFill>
                  <a:srgbClr val="FF0000"/>
                </a:solidFill>
              </a:rPr>
              <a:t>πολιτισμικό πεδίο</a:t>
            </a:r>
            <a:r>
              <a:rPr lang="el-GR" sz="2100" dirty="0"/>
              <a:t> (</a:t>
            </a:r>
            <a:r>
              <a:rPr lang="en-GB" sz="2100" dirty="0"/>
              <a:t>Earl</a:t>
            </a:r>
            <a:r>
              <a:rPr lang="el-GR" sz="2100" dirty="0"/>
              <a:t> 2004) (και ατομικές οντολογικές αφηγηματικότητες στο </a:t>
            </a:r>
            <a:r>
              <a:rPr lang="el-GR" sz="2100" dirty="0" err="1"/>
              <a:t>μικρο</a:t>
            </a:r>
            <a:r>
              <a:rPr lang="el-GR" sz="2100" dirty="0"/>
              <a:t>-επίπεδο -</a:t>
            </a:r>
            <a:r>
              <a:rPr lang="en-GB" sz="2100" dirty="0"/>
              <a:t>McAdam</a:t>
            </a:r>
            <a:r>
              <a:rPr lang="el-GR" sz="2100" dirty="0"/>
              <a:t> 1999)</a:t>
            </a:r>
          </a:p>
          <a:p>
            <a:pPr lvl="0">
              <a:lnSpc>
                <a:spcPct val="90000"/>
              </a:lnSpc>
              <a:spcAft>
                <a:spcPts val="1200"/>
              </a:spcAft>
            </a:pPr>
            <a:r>
              <a:rPr lang="el-GR" sz="2100" dirty="0"/>
              <a:t>αλλαγές στο </a:t>
            </a:r>
            <a:r>
              <a:rPr lang="el-GR" sz="2100" dirty="0">
                <a:solidFill>
                  <a:srgbClr val="FF0000"/>
                </a:solidFill>
              </a:rPr>
              <a:t>συσχετισμό δυνάμεων </a:t>
            </a:r>
            <a:r>
              <a:rPr lang="el-GR" sz="2100" dirty="0"/>
              <a:t>μεταξύ διεκδικητών και αρχών</a:t>
            </a:r>
          </a:p>
          <a:p>
            <a:pPr lvl="0">
              <a:lnSpc>
                <a:spcPct val="90000"/>
              </a:lnSpc>
              <a:spcAft>
                <a:spcPts val="1200"/>
              </a:spcAft>
            </a:pPr>
            <a:r>
              <a:rPr lang="el-GR" sz="2100" dirty="0"/>
              <a:t>σχηματισμός </a:t>
            </a:r>
            <a:r>
              <a:rPr lang="el-GR" sz="2100" dirty="0">
                <a:solidFill>
                  <a:srgbClr val="FF0000"/>
                </a:solidFill>
              </a:rPr>
              <a:t>διεκδικητικών δικτύων</a:t>
            </a:r>
            <a:r>
              <a:rPr lang="el-GR" sz="2100" dirty="0"/>
              <a:t>, κ.λπ. (</a:t>
            </a:r>
            <a:r>
              <a:rPr lang="en-GB" sz="2100" dirty="0" err="1"/>
              <a:t>della</a:t>
            </a:r>
            <a:r>
              <a:rPr lang="en-GB" sz="2100" dirty="0"/>
              <a:t> Porta</a:t>
            </a:r>
            <a:r>
              <a:rPr lang="el-GR" sz="2100" dirty="0"/>
              <a:t>/</a:t>
            </a:r>
            <a:r>
              <a:rPr lang="en-GB" sz="2100" dirty="0"/>
              <a:t>Diani</a:t>
            </a:r>
            <a:r>
              <a:rPr lang="el-GR" sz="2100" dirty="0"/>
              <a:t> 1999).</a:t>
            </a:r>
          </a:p>
          <a:p>
            <a:pPr>
              <a:lnSpc>
                <a:spcPct val="90000"/>
              </a:lnSpc>
              <a:spcAft>
                <a:spcPts val="1200"/>
              </a:spcAft>
            </a:pPr>
            <a:endParaRPr lang="el-GR" sz="2100" dirty="0"/>
          </a:p>
        </p:txBody>
      </p:sp>
      <p:grpSp>
        <p:nvGrpSpPr>
          <p:cNvPr id="9" name="Group 8">
            <a:extLst>
              <a:ext uri="{FF2B5EF4-FFF2-40B4-BE49-F238E27FC236}">
                <a16:creationId xmlns:a16="http://schemas.microsoft.com/office/drawing/2014/main" id="{42BCD789-E861-4ADE-A91B-B16903055158}"/>
              </a:ext>
            </a:extLst>
          </p:cNvPr>
          <p:cNvGrpSpPr/>
          <p:nvPr/>
        </p:nvGrpSpPr>
        <p:grpSpPr>
          <a:xfrm>
            <a:off x="5940152" y="10"/>
            <a:ext cx="3203847" cy="6689095"/>
            <a:chOff x="5940152" y="10"/>
            <a:chExt cx="3203847" cy="6689095"/>
          </a:xfrm>
        </p:grpSpPr>
        <p:pic>
          <p:nvPicPr>
            <p:cNvPr id="7" name="Picture 6" descr="A person holding a phone&#10;&#10;Description generated with high confidence">
              <a:extLst>
                <a:ext uri="{FF2B5EF4-FFF2-40B4-BE49-F238E27FC236}">
                  <a16:creationId xmlns:a16="http://schemas.microsoft.com/office/drawing/2014/main" id="{8FC9A723-BB8E-47AE-B02A-FBC4E870BF1B}"/>
                </a:ext>
              </a:extLst>
            </p:cNvPr>
            <p:cNvPicPr>
              <a:picLocks noChangeAspect="1"/>
            </p:cNvPicPr>
            <p:nvPr/>
          </p:nvPicPr>
          <p:blipFill rotWithShape="1">
            <a:blip r:embed="rId3">
              <a:extLst>
                <a:ext uri="{28A0092B-C50C-407E-A947-70E740481C1C}">
                  <a14:useLocalDpi xmlns:a14="http://schemas.microsoft.com/office/drawing/2010/main" val="0"/>
                </a:ext>
              </a:extLst>
            </a:blip>
            <a:srcRect l="37847" r="21596" b="-1"/>
            <a:stretch/>
          </p:blipFill>
          <p:spPr>
            <a:xfrm>
              <a:off x="5940152" y="10"/>
              <a:ext cx="3203847" cy="6319785"/>
            </a:xfrm>
            <a:prstGeom prst="rect">
              <a:avLst/>
            </a:prstGeom>
            <a:effectLst/>
          </p:spPr>
        </p:pic>
        <p:sp>
          <p:nvSpPr>
            <p:cNvPr id="8" name="TextBox 7">
              <a:extLst>
                <a:ext uri="{FF2B5EF4-FFF2-40B4-BE49-F238E27FC236}">
                  <a16:creationId xmlns:a16="http://schemas.microsoft.com/office/drawing/2014/main" id="{02BD8E10-96A4-4223-8F88-E7A9F1A089E6}"/>
                </a:ext>
              </a:extLst>
            </p:cNvPr>
            <p:cNvSpPr txBox="1"/>
            <p:nvPr/>
          </p:nvSpPr>
          <p:spPr>
            <a:xfrm>
              <a:off x="5940152" y="6381328"/>
              <a:ext cx="3056208" cy="307777"/>
            </a:xfrm>
            <a:prstGeom prst="rect">
              <a:avLst/>
            </a:prstGeom>
            <a:noFill/>
          </p:spPr>
          <p:txBody>
            <a:bodyPr wrap="square" rtlCol="0">
              <a:spAutoFit/>
            </a:bodyPr>
            <a:lstStyle/>
            <a:p>
              <a:pPr algn="ctr"/>
              <a:r>
                <a:rPr lang="en-US" sz="1400" b="1" dirty="0"/>
                <a:t>Marco </a:t>
              </a:r>
              <a:r>
                <a:rPr lang="en-US" sz="1400" b="1" dirty="0" err="1"/>
                <a:t>Giugni</a:t>
              </a:r>
              <a:endParaRPr lang="el-GR" sz="1400" b="1" dirty="0"/>
            </a:p>
          </p:txBody>
        </p:sp>
      </p:grpSp>
    </p:spTree>
    <p:extLst>
      <p:ext uri="{BB962C8B-B14F-4D97-AF65-F5344CB8AC3E}">
        <p14:creationId xmlns:p14="http://schemas.microsoft.com/office/powerpoint/2010/main" val="3945110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flation.jpg"/>
          <p:cNvPicPr>
            <a:picLocks noGrp="1" noChangeAspect="1"/>
          </p:cNvPicPr>
          <p:nvPr>
            <p:ph idx="1"/>
          </p:nvPr>
        </p:nvPicPr>
        <p:blipFill>
          <a:blip r:embed="rId2" cstate="print">
            <a:duotone>
              <a:schemeClr val="bg2">
                <a:shade val="45000"/>
                <a:satMod val="135000"/>
              </a:schemeClr>
              <a:prstClr val="white"/>
            </a:duotone>
          </a:blip>
          <a:stretch>
            <a:fillRect/>
          </a:stretch>
        </p:blipFill>
        <p:spPr>
          <a:xfrm>
            <a:off x="1219200" y="685800"/>
            <a:ext cx="5429250" cy="5429250"/>
          </a:xfrm>
          <a:prstGeom prst="rect">
            <a:avLst/>
          </a:prstGeom>
          <a:ln>
            <a:noFill/>
          </a:ln>
          <a:effectLst>
            <a:softEdge rad="112500"/>
          </a:effectLst>
        </p:spPr>
      </p:pic>
      <p:sp>
        <p:nvSpPr>
          <p:cNvPr id="2" name="Title 1"/>
          <p:cNvSpPr>
            <a:spLocks noGrp="1"/>
          </p:cNvSpPr>
          <p:nvPr>
            <p:ph type="title"/>
          </p:nvPr>
        </p:nvSpPr>
        <p:spPr>
          <a:xfrm>
            <a:off x="381000" y="228600"/>
            <a:ext cx="7239000" cy="701040"/>
          </a:xfrm>
        </p:spPr>
        <p:txBody>
          <a:bodyPr/>
          <a:lstStyle/>
          <a:p>
            <a:r>
              <a:rPr lang="el-GR" dirty="0" err="1"/>
              <a:t>Υφεσιακο</a:t>
            </a:r>
            <a:r>
              <a:rPr lang="el-GR" dirty="0"/>
              <a:t> </a:t>
            </a:r>
            <a:r>
              <a:rPr lang="el-GR" dirty="0" err="1"/>
              <a:t>σπιραλ</a:t>
            </a:r>
            <a:r>
              <a:rPr lang="en-US" dirty="0"/>
              <a:t>…</a:t>
            </a:r>
            <a:endParaRPr lang="en-GB" dirty="0"/>
          </a:p>
        </p:txBody>
      </p:sp>
      <p:pic>
        <p:nvPicPr>
          <p:cNvPr id="4" name="Picture 2" descr="C:\Users\user1\Documents\Signature\Panteion_1.jpg"/>
          <p:cNvPicPr>
            <a:picLocks noChangeAspect="1" noChangeArrowheads="1"/>
          </p:cNvPicPr>
          <p:nvPr/>
        </p:nvPicPr>
        <p:blipFill>
          <a:blip r:embed="rId3" cstate="print"/>
          <a:srcRect/>
          <a:stretch>
            <a:fillRect/>
          </a:stretch>
        </p:blipFill>
        <p:spPr bwMode="auto">
          <a:xfrm>
            <a:off x="8991600" y="6635387"/>
            <a:ext cx="152400" cy="209550"/>
          </a:xfrm>
          <a:prstGeom prst="rect">
            <a:avLst/>
          </a:prstGeom>
          <a:noFill/>
          <a:effectLst/>
        </p:spPr>
      </p:pic>
      <p:sp>
        <p:nvSpPr>
          <p:cNvPr id="8" name="TextBox 7"/>
          <p:cNvSpPr txBox="1"/>
          <p:nvPr/>
        </p:nvSpPr>
        <p:spPr>
          <a:xfrm>
            <a:off x="504825" y="2133600"/>
            <a:ext cx="6858000" cy="338554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l-GR"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Γενικευμένη φτώχεια και ανεργία (25 εκ. στην ΕΕ -18,4 στην Ευρωζώνη)</a:t>
            </a:r>
            <a:endParaRPr kumimoji="0" lang="en-US"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GB" sz="1400" b="0" i="0" u="none" strike="noStrike" kern="1200" cap="none" spc="0" normalizeH="0" baseline="0" noProof="0" dirty="0">
              <a:ln>
                <a:noFill/>
              </a:ln>
              <a:solidFill>
                <a:prstClr val="black"/>
              </a:solidFill>
              <a:effectLst/>
              <a:uLnTx/>
              <a:uFillTx/>
              <a:latin typeface="Century Gothic"/>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l-GR"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Στα τέλη του </a:t>
            </a:r>
            <a:r>
              <a:rPr kumimoji="0" lang="en-US"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2010 </a:t>
            </a:r>
            <a:r>
              <a:rPr kumimoji="0" lang="el-GR"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μεταξύ </a:t>
            </a:r>
            <a:r>
              <a:rPr kumimoji="0" lang="en-US"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$21 </a:t>
            </a:r>
            <a:r>
              <a:rPr kumimoji="0" lang="el-GR"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και </a:t>
            </a:r>
            <a:r>
              <a:rPr kumimoji="0" lang="en-US"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$32 </a:t>
            </a:r>
            <a:r>
              <a:rPr kumimoji="0" lang="el-GR"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τρις αποθησαυρίζονται σε φορολογικούς παραδείσους</a:t>
            </a:r>
            <a:r>
              <a:rPr kumimoji="0" lang="en-US" sz="2800" b="0" i="0" u="none" strike="noStrike" kern="1200" cap="none" spc="0" normalizeH="0" baseline="0" noProof="0" dirty="0">
                <a:ln>
                  <a:noFill/>
                </a:ln>
                <a:solidFill>
                  <a:prstClr val="black"/>
                </a:solidFill>
                <a:effectLst/>
                <a:uLnTx/>
                <a:uFillTx/>
                <a:latin typeface="Century Gothic"/>
                <a:ea typeface="Calibri" pitchFamily="34" charset="0"/>
                <a:cs typeface="Times New Roman" pitchFamily="18" charset="0"/>
              </a:rPr>
              <a:t>.</a:t>
            </a:r>
            <a:endParaRPr kumimoji="0" lang="en-US" sz="4000" b="0" i="0" u="none" strike="noStrike" kern="1200" cap="none" spc="0" normalizeH="0" baseline="0" noProof="0" dirty="0">
              <a:ln>
                <a:noFill/>
              </a:ln>
              <a:solidFill>
                <a:prstClr val="black"/>
              </a:solidFill>
              <a:effectLst/>
              <a:uLnTx/>
              <a:uFillTx/>
              <a:latin typeface="Century Gothic"/>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entury Gothic"/>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43345" y="1893842"/>
            <a:ext cx="7391400" cy="4354558"/>
          </a:xfrm>
        </p:spPr>
        <p:txBody>
          <a:bodyPr>
            <a:normAutofit/>
          </a:bodyPr>
          <a:lstStyle/>
          <a:p>
            <a:endParaRPr lang="el-GR" sz="2000" dirty="0"/>
          </a:p>
          <a:p>
            <a:r>
              <a:rPr lang="el-GR" sz="2000" dirty="0"/>
              <a:t>οι κυρίαρχοι καπιταλιστικοί θεσμοί (ΕΕ, ΕΚΤ και ΔΝΤ) και οι κυβερνήσεις των περιφερειακών κρατών επέλεξαν να αντιμετωπίσουν την κρίση μεταφέροντας τις ζημιές των γερμανικών τραπεζών «από τα λογιστικά τους βιβλία στους ώμους του µ</a:t>
            </a:r>
            <a:r>
              <a:rPr lang="el-GR" sz="2000" dirty="0" err="1"/>
              <a:t>έσου</a:t>
            </a:r>
            <a:r>
              <a:rPr lang="el-GR" sz="2000" dirty="0"/>
              <a:t> ευρωπαίου </a:t>
            </a:r>
            <a:r>
              <a:rPr lang="el-GR" sz="2000" dirty="0" err="1"/>
              <a:t>φορολογούµενου</a:t>
            </a:r>
            <a:r>
              <a:rPr lang="el-GR" sz="2000" dirty="0"/>
              <a:t>».  </a:t>
            </a:r>
            <a:r>
              <a:rPr lang="el-GR" sz="2000" dirty="0" err="1"/>
              <a:t>►Κι</a:t>
            </a:r>
            <a:r>
              <a:rPr lang="el-GR" sz="2000" dirty="0"/>
              <a:t> αυτό γιατί «µ</a:t>
            </a:r>
            <a:r>
              <a:rPr lang="el-GR" sz="2000" dirty="0" err="1"/>
              <a:t>πορεί</a:t>
            </a:r>
            <a:r>
              <a:rPr lang="el-GR" sz="2000" dirty="0"/>
              <a:t> τα </a:t>
            </a:r>
            <a:r>
              <a:rPr lang="el-GR" sz="2000" dirty="0" err="1"/>
              <a:t>Μνηµονιακά</a:t>
            </a:r>
            <a:r>
              <a:rPr lang="el-GR" sz="2000" dirty="0"/>
              <a:t> δάνεια να παρουσιάστηκαν ως Ευρωπαϊκή-Αλληλεγγύη-Εν-Δράσει αλλά, στην ουσία, δεν είναι παρά µια </a:t>
            </a:r>
            <a:r>
              <a:rPr lang="el-GR" sz="2000" b="1" dirty="0"/>
              <a:t>κυνική προσπάθεια</a:t>
            </a:r>
            <a:r>
              <a:rPr lang="el-GR" sz="2000" dirty="0"/>
              <a:t> να παραπλανηθούν τα κοινοβούλια της Ευρώπης, Βόρειας και Νότιας, ώστε να διατηρήσουν οι </a:t>
            </a:r>
            <a:r>
              <a:rPr lang="el-GR" sz="2000" dirty="0" err="1"/>
              <a:t>πτωχευµένοι</a:t>
            </a:r>
            <a:r>
              <a:rPr lang="el-GR" sz="2000" dirty="0"/>
              <a:t> τραπεζίτες τον έλεγχο των τραπεζών εις βάρος τόσο της οικονομίας όσο και των ίδιων των... τραπεζών»</a:t>
            </a:r>
            <a:endParaRPr lang="en-GB" sz="2000"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pic>
        <p:nvPicPr>
          <p:cNvPr id="5" name="Picture 4" descr="yanis-varoufakis-180xVar.jpg"/>
          <p:cNvPicPr>
            <a:picLocks noChangeAspect="1"/>
          </p:cNvPicPr>
          <p:nvPr/>
        </p:nvPicPr>
        <p:blipFill>
          <a:blip r:embed="rId3" cstate="print"/>
          <a:stretch>
            <a:fillRect/>
          </a:stretch>
        </p:blipFill>
        <p:spPr>
          <a:xfrm>
            <a:off x="6553200" y="304800"/>
            <a:ext cx="1131570" cy="1257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normAutofit lnSpcReduction="10000"/>
          </a:bodyPr>
          <a:lstStyle/>
          <a:p>
            <a:pPr lvl="0"/>
            <a:r>
              <a:rPr lang="el-GR" sz="2400" dirty="0"/>
              <a:t>Εκρηκτική ανεργία (η υψηλότερη στην Ευρώπη)</a:t>
            </a:r>
            <a:r>
              <a:rPr lang="en-US" sz="2400" dirty="0"/>
              <a:t> </a:t>
            </a:r>
            <a:endParaRPr lang="en-GB" sz="2400" dirty="0"/>
          </a:p>
          <a:p>
            <a:pPr lvl="0"/>
            <a:r>
              <a:rPr lang="el-GR" sz="2400" dirty="0"/>
              <a:t>Καταβαράθρωση βιοτικού επιπέδου</a:t>
            </a:r>
            <a:r>
              <a:rPr lang="en-US" sz="2400" dirty="0"/>
              <a:t> </a:t>
            </a:r>
            <a:endParaRPr lang="en-GB" sz="2400" dirty="0"/>
          </a:p>
          <a:p>
            <a:pPr lvl="0"/>
            <a:r>
              <a:rPr lang="el-GR" sz="2400" dirty="0"/>
              <a:t>Εκατοντάδες αυτοκτονίες</a:t>
            </a:r>
            <a:r>
              <a:rPr lang="en-US" sz="2400" dirty="0"/>
              <a:t>… </a:t>
            </a:r>
          </a:p>
          <a:p>
            <a:pPr lvl="0"/>
            <a:endParaRPr lang="en-US" sz="2800" dirty="0"/>
          </a:p>
          <a:p>
            <a:pPr lvl="0"/>
            <a:endParaRPr lang="en-US" sz="2800" dirty="0"/>
          </a:p>
          <a:p>
            <a:pPr lvl="0"/>
            <a:endParaRPr lang="en-US" sz="2800" dirty="0"/>
          </a:p>
          <a:p>
            <a:pPr lvl="0"/>
            <a:endParaRPr lang="en-US" sz="2800" dirty="0"/>
          </a:p>
          <a:p>
            <a:pPr lvl="0"/>
            <a:endParaRPr lang="en-US" sz="2800" dirty="0"/>
          </a:p>
          <a:p>
            <a:pPr lvl="0"/>
            <a:endParaRPr lang="en-US" sz="2800" dirty="0"/>
          </a:p>
          <a:p>
            <a:pPr lvl="0"/>
            <a:endParaRPr lang="el-GR" sz="2400" dirty="0"/>
          </a:p>
          <a:p>
            <a:pPr lvl="0"/>
            <a:r>
              <a:rPr lang="el-GR" sz="2400" dirty="0"/>
              <a:t>Υποδειγματική περίπτωση του δόγματος του σοκ</a:t>
            </a:r>
            <a:endParaRPr lang="en-GB" sz="2400" dirty="0"/>
          </a:p>
          <a:p>
            <a:endParaRPr lang="en-GB" dirty="0"/>
          </a:p>
        </p:txBody>
      </p:sp>
      <p:pic>
        <p:nvPicPr>
          <p:cNvPr id="5"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pic>
        <p:nvPicPr>
          <p:cNvPr id="6" name="Picture 5" descr="21.jpg"/>
          <p:cNvPicPr>
            <a:picLocks noChangeAspect="1"/>
          </p:cNvPicPr>
          <p:nvPr/>
        </p:nvPicPr>
        <p:blipFill>
          <a:blip r:embed="rId3" cstate="print"/>
          <a:stretch>
            <a:fillRect/>
          </a:stretch>
        </p:blipFill>
        <p:spPr>
          <a:xfrm>
            <a:off x="2514600" y="2286000"/>
            <a:ext cx="2946400" cy="2558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Αποτελεσματα</a:t>
            </a:r>
            <a:r>
              <a:rPr lang="el-GR" dirty="0"/>
              <a:t>;</a:t>
            </a:r>
            <a:endParaRPr lang="en-GB" dirty="0"/>
          </a:p>
        </p:txBody>
      </p:sp>
      <p:sp>
        <p:nvSpPr>
          <p:cNvPr id="3" name="Content Placeholder 2"/>
          <p:cNvSpPr>
            <a:spLocks noGrp="1"/>
          </p:cNvSpPr>
          <p:nvPr>
            <p:ph idx="1"/>
          </p:nvPr>
        </p:nvSpPr>
        <p:spPr>
          <a:xfrm>
            <a:off x="429491" y="1981200"/>
            <a:ext cx="7391400" cy="4191000"/>
          </a:xfrm>
        </p:spPr>
        <p:txBody>
          <a:bodyPr>
            <a:noAutofit/>
          </a:bodyPr>
          <a:lstStyle/>
          <a:p>
            <a:pPr lvl="0">
              <a:spcAft>
                <a:spcPts val="600"/>
              </a:spcAft>
            </a:pPr>
            <a:r>
              <a:rPr lang="en-US" sz="2400" dirty="0">
                <a:latin typeface="Century Gothic" pitchFamily="34" charset="0"/>
              </a:rPr>
              <a:t>2008–2013: </a:t>
            </a:r>
            <a:r>
              <a:rPr lang="el-GR" sz="2400" dirty="0">
                <a:latin typeface="Century Gothic" pitchFamily="34" charset="0"/>
              </a:rPr>
              <a:t>Μείωση ΑΕΠ κατά </a:t>
            </a:r>
            <a:r>
              <a:rPr lang="en-US" sz="2400" dirty="0">
                <a:latin typeface="Century Gothic" pitchFamily="34" charset="0"/>
              </a:rPr>
              <a:t>21%</a:t>
            </a:r>
            <a:r>
              <a:rPr lang="en-US" sz="2800" dirty="0">
                <a:latin typeface="Century Gothic" pitchFamily="34" charset="0"/>
              </a:rPr>
              <a:t> </a:t>
            </a:r>
            <a:endParaRPr lang="en-GB" sz="2800" dirty="0">
              <a:latin typeface="Century Gothic" pitchFamily="34" charset="0"/>
            </a:endParaRPr>
          </a:p>
          <a:p>
            <a:pPr lvl="0">
              <a:spcAft>
                <a:spcPts val="600"/>
              </a:spcAft>
            </a:pPr>
            <a:r>
              <a:rPr lang="el-GR" sz="2400" dirty="0">
                <a:latin typeface="Century Gothic" pitchFamily="34" charset="0"/>
              </a:rPr>
              <a:t>Ανεργία: 1,5 εκατομμύριο </a:t>
            </a:r>
            <a:r>
              <a:rPr lang="en-US" sz="2400" dirty="0">
                <a:latin typeface="Century Gothic" pitchFamily="34" charset="0"/>
              </a:rPr>
              <a:t>(27.8%) </a:t>
            </a:r>
            <a:endParaRPr lang="en-GB" sz="2400" dirty="0">
              <a:latin typeface="Century Gothic" pitchFamily="34" charset="0"/>
            </a:endParaRPr>
          </a:p>
          <a:p>
            <a:pPr lvl="0">
              <a:spcAft>
                <a:spcPts val="600"/>
              </a:spcAft>
            </a:pPr>
            <a:r>
              <a:rPr lang="el-GR" sz="2400" dirty="0">
                <a:latin typeface="Century Gothic" pitchFamily="34" charset="0"/>
              </a:rPr>
              <a:t>Κατώτατος μισθός: κάτω από </a:t>
            </a:r>
            <a:r>
              <a:rPr lang="en-US" sz="2400" dirty="0">
                <a:latin typeface="Century Gothic" pitchFamily="34" charset="0"/>
              </a:rPr>
              <a:t>€ </a:t>
            </a:r>
            <a:r>
              <a:rPr lang="en-GB" sz="2400" dirty="0">
                <a:latin typeface="Century Gothic" pitchFamily="34" charset="0"/>
              </a:rPr>
              <a:t>5</a:t>
            </a:r>
            <a:r>
              <a:rPr lang="en-US" sz="2400" dirty="0">
                <a:latin typeface="Century Gothic" pitchFamily="34" charset="0"/>
              </a:rPr>
              <a:t>00 –</a:t>
            </a:r>
            <a:r>
              <a:rPr lang="el-GR" sz="2400" dirty="0">
                <a:latin typeface="Century Gothic" pitchFamily="34" charset="0"/>
              </a:rPr>
              <a:t>με τους μισθωτούς να έχουν απωλέσει πάνω από </a:t>
            </a:r>
            <a:r>
              <a:rPr lang="en-US" sz="2400" b="1" dirty="0">
                <a:latin typeface="Century Gothic" pitchFamily="34" charset="0"/>
              </a:rPr>
              <a:t>€ 49 </a:t>
            </a:r>
            <a:r>
              <a:rPr lang="el-GR" sz="2400" b="1" dirty="0">
                <a:latin typeface="Century Gothic" pitchFamily="34" charset="0"/>
              </a:rPr>
              <a:t>δις</a:t>
            </a:r>
            <a:r>
              <a:rPr lang="en-US" sz="2400" dirty="0">
                <a:latin typeface="Century Gothic" pitchFamily="34" charset="0"/>
              </a:rPr>
              <a:t> </a:t>
            </a:r>
            <a:r>
              <a:rPr lang="el-GR" sz="2400" dirty="0">
                <a:latin typeface="Century Gothic" pitchFamily="34" charset="0"/>
              </a:rPr>
              <a:t>σε εισοδήματα </a:t>
            </a:r>
            <a:r>
              <a:rPr lang="en-US" sz="2400" dirty="0">
                <a:latin typeface="Century Gothic" pitchFamily="34" charset="0"/>
              </a:rPr>
              <a:t>(</a:t>
            </a:r>
            <a:r>
              <a:rPr lang="el-GR" sz="2400" dirty="0">
                <a:latin typeface="Century Gothic" pitchFamily="34" charset="0"/>
              </a:rPr>
              <a:t>ή </a:t>
            </a:r>
            <a:r>
              <a:rPr lang="en-US" sz="2400" dirty="0">
                <a:latin typeface="Century Gothic" pitchFamily="34" charset="0"/>
              </a:rPr>
              <a:t>22% </a:t>
            </a:r>
            <a:r>
              <a:rPr lang="el-GR" sz="2400" dirty="0">
                <a:latin typeface="Century Gothic" pitchFamily="34" charset="0"/>
              </a:rPr>
              <a:t>του ΑΕΠ</a:t>
            </a:r>
            <a:r>
              <a:rPr lang="en-US" sz="2400" dirty="0">
                <a:latin typeface="Century Gothic" pitchFamily="34" charset="0"/>
              </a:rPr>
              <a:t>) </a:t>
            </a:r>
            <a:endParaRPr lang="en-GB" sz="2400" dirty="0">
              <a:latin typeface="Century Gothic" pitchFamily="34" charset="0"/>
            </a:endParaRPr>
          </a:p>
          <a:p>
            <a:pPr lvl="0">
              <a:spcAft>
                <a:spcPts val="600"/>
              </a:spcAft>
            </a:pPr>
            <a:r>
              <a:rPr lang="en-GB" sz="2400" dirty="0">
                <a:latin typeface="Century Gothic" pitchFamily="34" charset="0"/>
              </a:rPr>
              <a:t>23.1</a:t>
            </a:r>
            <a:r>
              <a:rPr lang="en-US" sz="2400" dirty="0">
                <a:latin typeface="Century Gothic" pitchFamily="34" charset="0"/>
              </a:rPr>
              <a:t>% </a:t>
            </a:r>
            <a:r>
              <a:rPr lang="el-GR" sz="2400" dirty="0">
                <a:latin typeface="Century Gothic" pitchFamily="34" charset="0"/>
              </a:rPr>
              <a:t>του πληθυσμού κάτω από το όριο της φτώχειας</a:t>
            </a:r>
            <a:r>
              <a:rPr lang="en-US" sz="2400" dirty="0">
                <a:latin typeface="Century Gothic" pitchFamily="34" charset="0"/>
              </a:rPr>
              <a:t>; </a:t>
            </a:r>
            <a:endParaRPr lang="en-GB" sz="2400" dirty="0">
              <a:latin typeface="Century Gothic" pitchFamily="34" charset="0"/>
            </a:endParaRPr>
          </a:p>
          <a:p>
            <a:pPr>
              <a:spcAft>
                <a:spcPts val="600"/>
              </a:spcAft>
            </a:pPr>
            <a:r>
              <a:rPr lang="el-GR" sz="2400" dirty="0">
                <a:latin typeface="Century Gothic" pitchFamily="34" charset="0"/>
              </a:rPr>
              <a:t>Συντριπτικοί κεφαλικοί φόροι …</a:t>
            </a:r>
            <a:endParaRPr lang="en-GB" sz="2400" dirty="0">
              <a:latin typeface="Century Gothic" pitchFamily="34" charset="0"/>
            </a:endParaRPr>
          </a:p>
        </p:txBody>
      </p:sp>
      <p:pic>
        <p:nvPicPr>
          <p:cNvPr id="5"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636"/>
            <a:ext cx="7239000" cy="701040"/>
          </a:xfrm>
        </p:spPr>
        <p:txBody>
          <a:bodyPr/>
          <a:lstStyle/>
          <a:p>
            <a:r>
              <a:rPr lang="el-GR" dirty="0"/>
              <a:t>Το </a:t>
            </a:r>
            <a:r>
              <a:rPr lang="el-GR" dirty="0" err="1"/>
              <a:t>χρεοσ</a:t>
            </a:r>
            <a:r>
              <a:rPr lang="el-GR" dirty="0"/>
              <a:t> </a:t>
            </a:r>
            <a:r>
              <a:rPr lang="el-GR" dirty="0" err="1"/>
              <a:t>αυξανει</a:t>
            </a:r>
            <a:r>
              <a:rPr lang="el-GR" dirty="0"/>
              <a:t> …</a:t>
            </a:r>
            <a:endParaRPr lang="en-GB" dirty="0"/>
          </a:p>
        </p:txBody>
      </p:sp>
      <p:graphicFrame>
        <p:nvGraphicFramePr>
          <p:cNvPr id="5" name="Content Placeholder 4"/>
          <p:cNvGraphicFramePr>
            <a:graphicFrameLocks noGrp="1"/>
          </p:cNvGraphicFramePr>
          <p:nvPr>
            <p:ph idx="1"/>
          </p:nvPr>
        </p:nvGraphicFramePr>
        <p:xfrm>
          <a:off x="457200" y="1609724"/>
          <a:ext cx="7239000" cy="2929890"/>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962025">
                <a:tc>
                  <a:txBody>
                    <a:bodyPr/>
                    <a:lstStyle/>
                    <a:p>
                      <a:r>
                        <a:rPr lang="el-GR" baseline="0" dirty="0">
                          <a:ln>
                            <a:solidFill>
                              <a:srgbClr val="002060"/>
                            </a:solidFill>
                          </a:ln>
                          <a:solidFill>
                            <a:schemeClr val="tx1"/>
                          </a:solidFill>
                        </a:rPr>
                        <a:t>Χρέος</a:t>
                      </a:r>
                      <a:endParaRPr lang="en-GB" baseline="0" dirty="0">
                        <a:ln>
                          <a:solidFill>
                            <a:srgbClr val="00206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ln>
                            <a:solidFill>
                              <a:srgbClr val="002060"/>
                            </a:solidFill>
                          </a:ln>
                          <a:solidFill>
                            <a:schemeClr val="tx1"/>
                          </a:solidFill>
                        </a:rPr>
                        <a:t>2009</a:t>
                      </a:r>
                    </a:p>
                    <a:p>
                      <a:pPr algn="ctr"/>
                      <a:r>
                        <a:rPr lang="en-US" baseline="0" dirty="0">
                          <a:ln>
                            <a:solidFill>
                              <a:srgbClr val="002060"/>
                            </a:solidFill>
                          </a:ln>
                          <a:solidFill>
                            <a:schemeClr val="tx1"/>
                          </a:solidFill>
                        </a:rPr>
                        <a:t>(</a:t>
                      </a:r>
                      <a:r>
                        <a:rPr lang="el-GR" baseline="0" dirty="0">
                          <a:ln>
                            <a:solidFill>
                              <a:srgbClr val="002060"/>
                            </a:solidFill>
                          </a:ln>
                          <a:solidFill>
                            <a:schemeClr val="tx1"/>
                          </a:solidFill>
                        </a:rPr>
                        <a:t>πριν την Τρόικα)</a:t>
                      </a:r>
                      <a:r>
                        <a:rPr lang="en-US" baseline="0" dirty="0">
                          <a:ln>
                            <a:solidFill>
                              <a:srgbClr val="002060"/>
                            </a:solidFill>
                          </a:ln>
                          <a:solidFill>
                            <a:schemeClr val="tx1"/>
                          </a:solidFill>
                        </a:rPr>
                        <a:t> </a:t>
                      </a:r>
                      <a:endParaRPr lang="en-GB" baseline="0" dirty="0">
                        <a:ln>
                          <a:solidFill>
                            <a:srgbClr val="00206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ln>
                            <a:solidFill>
                              <a:srgbClr val="002060"/>
                            </a:solidFill>
                          </a:ln>
                          <a:solidFill>
                            <a:schemeClr val="tx1"/>
                          </a:solidFill>
                        </a:rPr>
                        <a:t>201</a:t>
                      </a:r>
                      <a:r>
                        <a:rPr lang="el-GR" baseline="0" dirty="0">
                          <a:ln>
                            <a:solidFill>
                              <a:srgbClr val="002060"/>
                            </a:solidFill>
                          </a:ln>
                          <a:solidFill>
                            <a:schemeClr val="tx1"/>
                          </a:solidFill>
                        </a:rPr>
                        <a:t>8</a:t>
                      </a:r>
                      <a:endParaRPr lang="en-GB" baseline="0" dirty="0">
                        <a:ln>
                          <a:solidFill>
                            <a:srgbClr val="00206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62025">
                <a:tc>
                  <a:txBody>
                    <a:bodyPr/>
                    <a:lstStyle/>
                    <a:p>
                      <a:r>
                        <a:rPr lang="en-US" b="1" baseline="0" dirty="0">
                          <a:ln>
                            <a:solidFill>
                              <a:srgbClr val="002060"/>
                            </a:solidFill>
                          </a:ln>
                          <a:solidFill>
                            <a:schemeClr val="tx1"/>
                          </a:solidFill>
                        </a:rPr>
                        <a:t>%</a:t>
                      </a:r>
                      <a:r>
                        <a:rPr lang="el-GR" b="1" baseline="0" dirty="0">
                          <a:ln>
                            <a:solidFill>
                              <a:srgbClr val="002060"/>
                            </a:solidFill>
                          </a:ln>
                          <a:solidFill>
                            <a:schemeClr val="tx1"/>
                          </a:solidFill>
                        </a:rPr>
                        <a:t> του ΑΕΠ</a:t>
                      </a:r>
                      <a:endParaRPr lang="en-GB" b="1" baseline="0" dirty="0">
                        <a:ln>
                          <a:solidFill>
                            <a:srgbClr val="00206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ln>
                            <a:solidFill>
                              <a:srgbClr val="002060"/>
                            </a:solidFill>
                          </a:ln>
                          <a:solidFill>
                            <a:schemeClr val="tx1"/>
                          </a:solidFill>
                        </a:rPr>
                        <a:t>129.7</a:t>
                      </a:r>
                      <a:endParaRPr lang="en-GB" baseline="0" dirty="0">
                        <a:ln>
                          <a:solidFill>
                            <a:srgbClr val="00206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baseline="0" dirty="0">
                          <a:ln>
                            <a:solidFill>
                              <a:srgbClr val="002060"/>
                            </a:solidFill>
                          </a:ln>
                          <a:solidFill>
                            <a:schemeClr val="tx1"/>
                          </a:solidFill>
                        </a:rPr>
                        <a:t>179,8</a:t>
                      </a:r>
                      <a:endParaRPr lang="en-GB" baseline="0" dirty="0">
                        <a:ln>
                          <a:solidFill>
                            <a:srgbClr val="00206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2025">
                <a:tc>
                  <a:txBody>
                    <a:bodyPr/>
                    <a:lstStyle/>
                    <a:p>
                      <a:r>
                        <a:rPr kumimoji="0" lang="en-US" sz="1800" kern="1200" dirty="0">
                          <a:ln>
                            <a:solidFill>
                              <a:srgbClr val="002060"/>
                            </a:solidFill>
                          </a:ln>
                          <a:solidFill>
                            <a:schemeClr val="dk1"/>
                          </a:solidFill>
                          <a:latin typeface="+mn-lt"/>
                          <a:ea typeface="+mn-ea"/>
                          <a:cs typeface="+mn-cs"/>
                        </a:rPr>
                        <a:t>€ </a:t>
                      </a:r>
                      <a:r>
                        <a:rPr lang="el-GR" b="1" baseline="0" dirty="0">
                          <a:ln>
                            <a:solidFill>
                              <a:srgbClr val="002060"/>
                            </a:solidFill>
                          </a:ln>
                          <a:solidFill>
                            <a:schemeClr val="tx1"/>
                          </a:solidFill>
                        </a:rPr>
                        <a:t>Δις</a:t>
                      </a:r>
                      <a:endParaRPr lang="en-GB" b="1" baseline="0" dirty="0">
                        <a:ln>
                          <a:solidFill>
                            <a:srgbClr val="00206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sz="2400" b="1" baseline="0" dirty="0">
                          <a:ln>
                            <a:solidFill>
                              <a:srgbClr val="002060"/>
                            </a:solidFill>
                          </a:ln>
                          <a:solidFill>
                            <a:srgbClr val="FF0000"/>
                          </a:solidFill>
                        </a:rPr>
                        <a:t>299,7</a:t>
                      </a:r>
                      <a:endParaRPr lang="en-GB" sz="2400" b="1" baseline="0" dirty="0">
                        <a:ln>
                          <a:solidFill>
                            <a:srgbClr val="00206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aseline="0" dirty="0">
                        <a:ln>
                          <a:solidFill>
                            <a:srgbClr val="002060"/>
                          </a:solid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a:ln>
                            <a:solidFill>
                              <a:srgbClr val="002060"/>
                            </a:solidFill>
                          </a:ln>
                          <a:solidFill>
                            <a:srgbClr val="FF0000"/>
                          </a:solidFill>
                        </a:rPr>
                        <a:t>3</a:t>
                      </a:r>
                      <a:r>
                        <a:rPr lang="el-GR" sz="2400" b="1" baseline="0" dirty="0">
                          <a:ln>
                            <a:solidFill>
                              <a:srgbClr val="002060"/>
                            </a:solidFill>
                          </a:ln>
                          <a:solidFill>
                            <a:srgbClr val="FF0000"/>
                          </a:solidFill>
                        </a:rPr>
                        <a:t>43,7</a:t>
                      </a:r>
                      <a:endParaRPr lang="en-GB" sz="2400" b="1" baseline="0" dirty="0">
                        <a:ln>
                          <a:solidFill>
                            <a:srgbClr val="002060"/>
                          </a:solidFill>
                        </a:ln>
                        <a:solidFill>
                          <a:srgbClr val="FF0000"/>
                        </a:solidFill>
                      </a:endParaRPr>
                    </a:p>
                    <a:p>
                      <a:pPr algn="ctr"/>
                      <a:endParaRPr lang="en-GB" baseline="0" dirty="0">
                        <a:ln>
                          <a:solidFill>
                            <a:srgbClr val="00206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pic>
        <p:nvPicPr>
          <p:cNvPr id="6" name="Picture 5" descr="frustration.jpg"/>
          <p:cNvPicPr>
            <a:picLocks noChangeAspect="1"/>
          </p:cNvPicPr>
          <p:nvPr/>
        </p:nvPicPr>
        <p:blipFill>
          <a:blip r:embed="rId3" cstate="print"/>
          <a:srcRect l="5000" t="16667" b="3333"/>
          <a:stretch>
            <a:fillRect/>
          </a:stretch>
        </p:blipFill>
        <p:spPr>
          <a:xfrm>
            <a:off x="2590800" y="4648200"/>
            <a:ext cx="28956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703028"/>
            <a:ext cx="8077201" cy="1143000"/>
          </a:xfrm>
        </p:spPr>
        <p:txBody>
          <a:bodyPr>
            <a:normAutofit fontScale="90000"/>
          </a:bodyPr>
          <a:lstStyle/>
          <a:p>
            <a:r>
              <a:rPr lang="en-US" dirty="0"/>
              <a:t>Tina in practice: Good old capitalism…</a:t>
            </a:r>
            <a:endParaRPr lang="en-GB" dirty="0"/>
          </a:p>
        </p:txBody>
      </p:sp>
      <p:pic>
        <p:nvPicPr>
          <p:cNvPr id="5" name="Content Placeholder 4" descr="CapitalismIsDemocracy.gif"/>
          <p:cNvPicPr>
            <a:picLocks noGrp="1" noChangeAspect="1"/>
          </p:cNvPicPr>
          <p:nvPr>
            <p:ph idx="1"/>
          </p:nvPr>
        </p:nvPicPr>
        <p:blipFill>
          <a:blip r:embed="rId2" cstate="print"/>
          <a:stretch>
            <a:fillRect/>
          </a:stretch>
        </p:blipFill>
        <p:spPr>
          <a:xfrm>
            <a:off x="5306291" y="2794091"/>
            <a:ext cx="2996693" cy="3006567"/>
          </a:xfrm>
        </p:spPr>
      </p:pic>
      <p:pic>
        <p:nvPicPr>
          <p:cNvPr id="4" name="Picture 2" descr="C:\Users\user1\Documents\Signature\Panteion_1.jpg"/>
          <p:cNvPicPr>
            <a:picLocks noChangeAspect="1" noChangeArrowheads="1"/>
          </p:cNvPicPr>
          <p:nvPr/>
        </p:nvPicPr>
        <p:blipFill>
          <a:blip r:embed="rId3" cstate="print"/>
          <a:srcRect/>
          <a:stretch>
            <a:fillRect/>
          </a:stretch>
        </p:blipFill>
        <p:spPr bwMode="auto">
          <a:xfrm>
            <a:off x="8991600" y="6635387"/>
            <a:ext cx="152400" cy="209550"/>
          </a:xfrm>
          <a:prstGeom prst="rect">
            <a:avLst/>
          </a:prstGeom>
          <a:noFill/>
          <a:effectLst/>
        </p:spPr>
      </p:pic>
      <p:sp>
        <p:nvSpPr>
          <p:cNvPr id="3" name="TextBox 2">
            <a:extLst>
              <a:ext uri="{FF2B5EF4-FFF2-40B4-BE49-F238E27FC236}">
                <a16:creationId xmlns:a16="http://schemas.microsoft.com/office/drawing/2014/main" id="{43DA5179-E4A5-4977-903E-D6929064F8CC}"/>
              </a:ext>
            </a:extLst>
          </p:cNvPr>
          <p:cNvSpPr txBox="1"/>
          <p:nvPr/>
        </p:nvSpPr>
        <p:spPr>
          <a:xfrm>
            <a:off x="87480" y="2543049"/>
            <a:ext cx="5246520" cy="350865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entury Gothic"/>
                <a:ea typeface="+mn-ea"/>
                <a:cs typeface="+mn-cs"/>
              </a:rPr>
              <a:t>Μαζική καταστροφή παραγωγικού δυναμικού..</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entury Gothic"/>
                <a:ea typeface="+mn-ea"/>
                <a:cs typeface="+mn-cs"/>
              </a:rPr>
              <a:t>Συρρίκνωση κοινωνικών και πολιτικών δικαιωμάτων…</a:t>
            </a:r>
            <a:endParaRPr kumimoji="0" lang="en-US" sz="2400" b="0" i="0" u="none" strike="noStrike" kern="1200" cap="none" spc="0" normalizeH="0" baseline="0" noProof="0" dirty="0">
              <a:ln>
                <a:noFill/>
              </a:ln>
              <a:solidFill>
                <a:prstClr val="black"/>
              </a:solidFill>
              <a:effectLst/>
              <a:uLnTx/>
              <a:uFillTx/>
              <a:latin typeface="Century Gothic"/>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entury Gothic"/>
                <a:ea typeface="+mn-ea"/>
                <a:cs typeface="+mn-cs"/>
              </a:rPr>
              <a:t>Όμως εντός του καπιταλισμού, πράγματι δεν υπάρχει εναλλακτική…</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l-GR" sz="24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10532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Συγκρουσιακη</a:t>
            </a:r>
            <a:r>
              <a:rPr lang="el-GR" dirty="0"/>
              <a:t> </a:t>
            </a:r>
            <a:r>
              <a:rPr lang="el-GR" dirty="0" err="1"/>
              <a:t>πολιτικη</a:t>
            </a:r>
            <a:endParaRPr lang="en-GB" dirty="0"/>
          </a:p>
        </p:txBody>
      </p:sp>
      <p:pic>
        <p:nvPicPr>
          <p:cNvPr id="5" name="Content Placeholder 4" descr="206_feature_mazower1.jpg"/>
          <p:cNvPicPr>
            <a:picLocks noGrp="1" noChangeAspect="1"/>
          </p:cNvPicPr>
          <p:nvPr>
            <p:ph idx="1"/>
          </p:nvPr>
        </p:nvPicPr>
        <p:blipFill>
          <a:blip r:embed="rId2" cstate="print"/>
          <a:stretch>
            <a:fillRect/>
          </a:stretch>
        </p:blipFill>
        <p:spPr>
          <a:xfrm>
            <a:off x="762000" y="1547018"/>
            <a:ext cx="6076950" cy="4557713"/>
          </a:xfrm>
        </p:spPr>
      </p:pic>
      <p:pic>
        <p:nvPicPr>
          <p:cNvPr id="4" name="Picture 2" descr="C:\Users\user1\Documents\Signature\Panteion_1.jpg"/>
          <p:cNvPicPr>
            <a:picLocks noChangeAspect="1" noChangeArrowheads="1"/>
          </p:cNvPicPr>
          <p:nvPr/>
        </p:nvPicPr>
        <p:blipFill>
          <a:blip r:embed="rId3" cstate="print"/>
          <a:srcRect/>
          <a:stretch>
            <a:fillRect/>
          </a:stretch>
        </p:blipFill>
        <p:spPr bwMode="auto">
          <a:xfrm>
            <a:off x="8991600" y="6635387"/>
            <a:ext cx="152400" cy="209550"/>
          </a:xfrm>
          <a:prstGeom prst="rect">
            <a:avLst/>
          </a:prstGeom>
          <a:noFill/>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ΜΑΧΗΤΙΚΗ ΔΙΑΜΑΡΤΥΡΙΑ</a:t>
            </a:r>
            <a:r>
              <a:rPr lang="en-US" dirty="0"/>
              <a:t>…</a:t>
            </a:r>
            <a:endParaRPr lang="en-GB" dirty="0"/>
          </a:p>
        </p:txBody>
      </p:sp>
      <p:sp>
        <p:nvSpPr>
          <p:cNvPr id="3" name="Content Placeholder 2"/>
          <p:cNvSpPr>
            <a:spLocks noGrp="1"/>
          </p:cNvSpPr>
          <p:nvPr>
            <p:ph idx="1"/>
          </p:nvPr>
        </p:nvSpPr>
        <p:spPr/>
        <p:txBody>
          <a:bodyPr/>
          <a:lstStyle/>
          <a:p>
            <a:r>
              <a:rPr lang="el-GR" sz="2000" dirty="0">
                <a:latin typeface="Century Gothic" pitchFamily="34" charset="0"/>
              </a:rPr>
              <a:t>Πάνω από </a:t>
            </a:r>
            <a:r>
              <a:rPr lang="en-US" sz="2000" dirty="0">
                <a:latin typeface="Century Gothic" pitchFamily="34" charset="0"/>
              </a:rPr>
              <a:t>2</a:t>
            </a:r>
            <a:r>
              <a:rPr lang="el-GR" sz="2000" dirty="0">
                <a:latin typeface="Century Gothic" pitchFamily="34" charset="0"/>
              </a:rPr>
              <a:t>6</a:t>
            </a:r>
            <a:r>
              <a:rPr lang="en-US" sz="2000" dirty="0">
                <a:latin typeface="Century Gothic" pitchFamily="34" charset="0"/>
              </a:rPr>
              <a:t> </a:t>
            </a:r>
            <a:r>
              <a:rPr lang="el-GR" sz="2000" dirty="0">
                <a:latin typeface="Century Gothic" pitchFamily="34" charset="0"/>
              </a:rPr>
              <a:t>μαχητικές γενικές απεργίες</a:t>
            </a:r>
          </a:p>
          <a:p>
            <a:pPr>
              <a:buNone/>
            </a:pPr>
            <a:endParaRPr lang="en-US" sz="1400" dirty="0">
              <a:latin typeface="Century Gothic" pitchFamily="34" charset="0"/>
            </a:endParaRPr>
          </a:p>
          <a:p>
            <a:r>
              <a:rPr lang="el-GR" sz="2000" dirty="0">
                <a:latin typeface="Century Gothic" pitchFamily="34" charset="0"/>
              </a:rPr>
              <a:t>Έκρηξη συγκρουσιακών κινημάτων (π.χ. Κερατέα)</a:t>
            </a:r>
            <a:endParaRPr lang="en-US" sz="2000" dirty="0">
              <a:latin typeface="Century Gothic" pitchFamily="34" charset="0"/>
            </a:endParaRPr>
          </a:p>
          <a:p>
            <a:endParaRPr lang="el-GR" sz="1400" dirty="0">
              <a:latin typeface="Century Gothic" pitchFamily="34" charset="0"/>
            </a:endParaRPr>
          </a:p>
          <a:p>
            <a:r>
              <a:rPr lang="el-GR" sz="2000" dirty="0">
                <a:latin typeface="Century Gothic" pitchFamily="34" charset="0"/>
              </a:rPr>
              <a:t>Δίμηνη κινητοποίηση των πλατειών και λαϊκές συνελεύσεις («Αγανακτισμένοι»)</a:t>
            </a:r>
            <a:endParaRPr lang="en-US" sz="2000" dirty="0">
              <a:latin typeface="Century Gothic" pitchFamily="34" charset="0"/>
            </a:endParaRPr>
          </a:p>
          <a:p>
            <a:endParaRPr lang="en-US" dirty="0"/>
          </a:p>
          <a:p>
            <a:endParaRPr lang="en-GB" dirty="0"/>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pic>
        <p:nvPicPr>
          <p:cNvPr id="6" name="Picture 5" descr="20110630_Indignados_Syntagma_general_mass_Athens_Greece.jpg"/>
          <p:cNvPicPr>
            <a:picLocks noChangeAspect="1"/>
          </p:cNvPicPr>
          <p:nvPr/>
        </p:nvPicPr>
        <p:blipFill>
          <a:blip r:embed="rId3" cstate="print"/>
          <a:stretch>
            <a:fillRect/>
          </a:stretch>
        </p:blipFill>
        <p:spPr>
          <a:xfrm>
            <a:off x="457200" y="3886200"/>
            <a:ext cx="3211398" cy="2085975"/>
          </a:xfrm>
          <a:prstGeom prst="rect">
            <a:avLst/>
          </a:prstGeom>
        </p:spPr>
      </p:pic>
      <p:pic>
        <p:nvPicPr>
          <p:cNvPr id="7" name="Picture 6" descr="Syntagma_Square_'indignados'.png"/>
          <p:cNvPicPr>
            <a:picLocks noChangeAspect="1"/>
          </p:cNvPicPr>
          <p:nvPr/>
        </p:nvPicPr>
        <p:blipFill>
          <a:blip r:embed="rId4" cstate="print"/>
          <a:stretch>
            <a:fillRect/>
          </a:stretch>
        </p:blipFill>
        <p:spPr>
          <a:xfrm>
            <a:off x="4419600" y="3886200"/>
            <a:ext cx="3276599" cy="2103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82" y="381000"/>
            <a:ext cx="7239000" cy="714449"/>
          </a:xfrm>
        </p:spPr>
        <p:txBody>
          <a:bodyPr/>
          <a:lstStyle/>
          <a:p>
            <a:r>
              <a:rPr lang="el-GR" dirty="0"/>
              <a:t>Το </a:t>
            </a:r>
            <a:r>
              <a:rPr lang="en-GB" dirty="0"/>
              <a:t>2014…</a:t>
            </a:r>
          </a:p>
        </p:txBody>
      </p:sp>
      <p:pic>
        <p:nvPicPr>
          <p:cNvPr id="4" name="Picture 2" descr="C:\Users\user1\Documents\Signature\Panteion_1.jpg"/>
          <p:cNvPicPr>
            <a:picLocks noChangeAspect="1" noChangeArrowheads="1"/>
          </p:cNvPicPr>
          <p:nvPr/>
        </p:nvPicPr>
        <p:blipFill>
          <a:blip r:embed="rId2" cstate="print"/>
          <a:srcRect/>
          <a:stretch>
            <a:fillRect/>
          </a:stretch>
        </p:blipFill>
        <p:spPr bwMode="auto">
          <a:xfrm>
            <a:off x="8991600" y="6635387"/>
            <a:ext cx="152400" cy="209550"/>
          </a:xfrm>
          <a:prstGeom prst="rect">
            <a:avLst/>
          </a:prstGeom>
          <a:noFill/>
          <a:effectLst/>
        </p:spPr>
      </p:pic>
      <p:sp>
        <p:nvSpPr>
          <p:cNvPr id="6" name="Content Placeholder 5">
            <a:extLst>
              <a:ext uri="{FF2B5EF4-FFF2-40B4-BE49-F238E27FC236}">
                <a16:creationId xmlns:a16="http://schemas.microsoft.com/office/drawing/2014/main" id="{450C8E5F-E0A7-448F-B7B7-9E126EAE022C}"/>
              </a:ext>
            </a:extLst>
          </p:cNvPr>
          <p:cNvSpPr>
            <a:spLocks noGrp="1"/>
          </p:cNvSpPr>
          <p:nvPr>
            <p:ph idx="1"/>
          </p:nvPr>
        </p:nvSpPr>
        <p:spPr>
          <a:xfrm>
            <a:off x="363682" y="1295400"/>
            <a:ext cx="7467600" cy="5000551"/>
          </a:xfrm>
        </p:spPr>
        <p:txBody>
          <a:bodyPr>
            <a:normAutofit fontScale="85000" lnSpcReduction="20000"/>
          </a:bodyPr>
          <a:lstStyle/>
          <a:p>
            <a:pPr>
              <a:lnSpc>
                <a:spcPct val="120000"/>
              </a:lnSpc>
              <a:spcAft>
                <a:spcPts val="600"/>
              </a:spcAft>
            </a:pPr>
            <a:r>
              <a:rPr lang="el-GR" dirty="0"/>
              <a:t>Καθώς η κρίση βαθαίνει (στην Ελλάδα αλλά και διεθνώς) το μέλλον</a:t>
            </a:r>
            <a:r>
              <a:rPr lang="en-GB" dirty="0"/>
              <a:t> –</a:t>
            </a:r>
            <a:r>
              <a:rPr lang="el-GR" dirty="0"/>
              <a:t>προφανώς αδύνατον να προβλεφθεί</a:t>
            </a:r>
            <a:r>
              <a:rPr lang="en-GB" dirty="0"/>
              <a:t>–</a:t>
            </a:r>
            <a:r>
              <a:rPr lang="el-GR" dirty="0"/>
              <a:t> θα εξαρτηθεί από παράγοντες κατεξοχήν πολιτικούς. </a:t>
            </a:r>
          </a:p>
          <a:p>
            <a:pPr>
              <a:lnSpc>
                <a:spcPct val="120000"/>
              </a:lnSpc>
            </a:pPr>
            <a:r>
              <a:rPr lang="el-GR" dirty="0"/>
              <a:t>[Καθώς ο] ΣΥΡΙΖΑ αναμένεται να κερδίσει τις προσεχείς εκλογές…η πρόκληση συνίσταται στην εκπόνηση μιας ριζοσπαστικής εναλλακτικής που, εξ ανάγκης, θα βρεθεί σε ρήξη με τις κυρίαρχες κοινωνικοοικονομικές αντιλήψεις και προφανώς θα δημιουργήσει απρόβλεπτες δυναμικές στην Ευρώπη και διεθνώς. Θα συμβεί κάτι τέτοιο; Παρατηρώντας την όλη λειτουργία και τις κομβικές πολιτικές επιλογές του ΣΥΡΙΖΑ ως βασικού κόμματος της αντιπολίτευσης</a:t>
            </a:r>
            <a:r>
              <a:rPr lang="en-GB" dirty="0"/>
              <a:t>, </a:t>
            </a:r>
            <a:r>
              <a:rPr lang="el-GR" dirty="0"/>
              <a:t>δεν είναι καθόλου σίγουρο</a:t>
            </a:r>
            <a:r>
              <a:rPr lang="en-GB" dirty="0"/>
              <a:t>… </a:t>
            </a:r>
          </a:p>
          <a:p>
            <a:pPr>
              <a:lnSpc>
                <a:spcPct val="120000"/>
              </a:lnSpc>
            </a:pPr>
            <a:endParaRPr lang="el-GR" dirty="0"/>
          </a:p>
        </p:txBody>
      </p:sp>
    </p:spTree>
    <p:extLst>
      <p:ext uri="{BB962C8B-B14F-4D97-AF65-F5344CB8AC3E}">
        <p14:creationId xmlns:p14="http://schemas.microsoft.com/office/powerpoint/2010/main" val="41943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0C42-17D0-4E90-95DD-032C10A6EF34}"/>
              </a:ext>
            </a:extLst>
          </p:cNvPr>
          <p:cNvSpPr>
            <a:spLocks noGrp="1"/>
          </p:cNvSpPr>
          <p:nvPr>
            <p:ph type="title"/>
          </p:nvPr>
        </p:nvSpPr>
        <p:spPr/>
        <p:txBody>
          <a:bodyPr/>
          <a:lstStyle/>
          <a:p>
            <a:r>
              <a:rPr lang="el-GR" b="1" dirty="0">
                <a:solidFill>
                  <a:srgbClr val="660066"/>
                </a:solidFill>
              </a:rPr>
              <a:t>Ατομικές διαδρομές…</a:t>
            </a:r>
          </a:p>
        </p:txBody>
      </p:sp>
      <p:sp>
        <p:nvSpPr>
          <p:cNvPr id="3" name="Content Placeholder 2">
            <a:extLst>
              <a:ext uri="{FF2B5EF4-FFF2-40B4-BE49-F238E27FC236}">
                <a16:creationId xmlns:a16="http://schemas.microsoft.com/office/drawing/2014/main" id="{F5461908-FE0C-4694-A4EB-68BE9B267587}"/>
              </a:ext>
            </a:extLst>
          </p:cNvPr>
          <p:cNvSpPr>
            <a:spLocks noGrp="1"/>
          </p:cNvSpPr>
          <p:nvPr>
            <p:ph idx="1"/>
          </p:nvPr>
        </p:nvSpPr>
        <p:spPr>
          <a:xfrm>
            <a:off x="457200" y="1916832"/>
            <a:ext cx="8229600" cy="4525963"/>
          </a:xfrm>
        </p:spPr>
        <p:txBody>
          <a:bodyPr/>
          <a:lstStyle/>
          <a:p>
            <a:r>
              <a:rPr lang="el-GR" sz="2400" dirty="0"/>
              <a:t>Ατομικές διαδρομές των ακτιβιστών…</a:t>
            </a:r>
          </a:p>
          <a:p>
            <a:r>
              <a:rPr lang="el-GR" sz="2400" dirty="0"/>
              <a:t>Εμπειρική αποτύπωση με ασαφή και κάποτε αντικρουόμενα συμπεράσματα </a:t>
            </a:r>
          </a:p>
          <a:p>
            <a:pPr lvl="1"/>
            <a:r>
              <a:rPr lang="el-GR" sz="2000" dirty="0"/>
              <a:t>οι βετεράνοι ακτιβιστές αναπολούν τις δράσεις τους θετικά και με νοσταλγία, κάποιοι όμως εκφράζουν βαθιά απογοήτευση</a:t>
            </a:r>
          </a:p>
          <a:p>
            <a:pPr lvl="1"/>
            <a:r>
              <a:rPr lang="el-GR" sz="2000" dirty="0"/>
              <a:t>το γεγονός παραμένει ότι, παρά το κατά κανόνα σημαντικό προσωπικό κόστος, ο μεγάλος όγκος αυτών που ενεπλάκησαν σε συλλογικές δράσεις είναι πολίτες με έντονη συνείδηση και εξακολουθητική διάθεση συμμετοχής στα κοινά (</a:t>
            </a:r>
            <a:r>
              <a:rPr lang="en-GB" sz="2000" dirty="0" err="1"/>
              <a:t>Tarrow</a:t>
            </a:r>
            <a:r>
              <a:rPr lang="el-GR" sz="2000" dirty="0"/>
              <a:t> 1998: 167-68</a:t>
            </a:r>
          </a:p>
        </p:txBody>
      </p:sp>
    </p:spTree>
    <p:extLst>
      <p:ext uri="{BB962C8B-B14F-4D97-AF65-F5344CB8AC3E}">
        <p14:creationId xmlns:p14="http://schemas.microsoft.com/office/powerpoint/2010/main" val="157033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F4BD-8016-435C-A417-397B7C7D6C1D}"/>
              </a:ext>
            </a:extLst>
          </p:cNvPr>
          <p:cNvSpPr>
            <a:spLocks noGrp="1"/>
          </p:cNvSpPr>
          <p:nvPr>
            <p:ph type="title"/>
          </p:nvPr>
        </p:nvSpPr>
        <p:spPr>
          <a:xfrm>
            <a:off x="457200" y="274638"/>
            <a:ext cx="8229600" cy="1143000"/>
          </a:xfrm>
        </p:spPr>
        <p:txBody>
          <a:bodyPr/>
          <a:lstStyle/>
          <a:p>
            <a:r>
              <a:rPr lang="el-GR" b="1" dirty="0">
                <a:solidFill>
                  <a:srgbClr val="660066"/>
                </a:solidFill>
              </a:rPr>
              <a:t>Το σχήμα </a:t>
            </a:r>
            <a:r>
              <a:rPr lang="en-US" b="1" dirty="0">
                <a:solidFill>
                  <a:srgbClr val="660066"/>
                </a:solidFill>
              </a:rPr>
              <a:t>Gamson</a:t>
            </a:r>
            <a:endParaRPr lang="el-GR" b="1" dirty="0">
              <a:solidFill>
                <a:srgbClr val="660066"/>
              </a:solidFill>
            </a:endParaRPr>
          </a:p>
        </p:txBody>
      </p:sp>
      <p:graphicFrame>
        <p:nvGraphicFramePr>
          <p:cNvPr id="9" name="Content Placeholder 8">
            <a:extLst>
              <a:ext uri="{FF2B5EF4-FFF2-40B4-BE49-F238E27FC236}">
                <a16:creationId xmlns:a16="http://schemas.microsoft.com/office/drawing/2014/main" id="{3B8CCEB5-B5F6-4256-816B-3E48B5AFDAAC}"/>
              </a:ext>
            </a:extLst>
          </p:cNvPr>
          <p:cNvGraphicFramePr>
            <a:graphicFrameLocks noGrp="1"/>
          </p:cNvGraphicFramePr>
          <p:nvPr>
            <p:ph idx="1"/>
            <p:extLst>
              <p:ext uri="{D42A27DB-BD31-4B8C-83A1-F6EECF244321}">
                <p14:modId xmlns:p14="http://schemas.microsoft.com/office/powerpoint/2010/main" val="1452326089"/>
              </p:ext>
            </p:extLst>
          </p:nvPr>
        </p:nvGraphicFramePr>
        <p:xfrm>
          <a:off x="827584" y="1556792"/>
          <a:ext cx="7283152" cy="4608512"/>
        </p:xfrm>
        <a:graphic>
          <a:graphicData uri="http://schemas.openxmlformats.org/drawingml/2006/table">
            <a:tbl>
              <a:tblPr firstRow="1" firstCol="1" lastRow="1" lastCol="1" bandRow="1" bandCol="1"/>
              <a:tblGrid>
                <a:gridCol w="1130006">
                  <a:extLst>
                    <a:ext uri="{9D8B030D-6E8A-4147-A177-3AD203B41FA5}">
                      <a16:colId xmlns:a16="http://schemas.microsoft.com/office/drawing/2014/main" val="1372496216"/>
                    </a:ext>
                  </a:extLst>
                </a:gridCol>
                <a:gridCol w="888216">
                  <a:extLst>
                    <a:ext uri="{9D8B030D-6E8A-4147-A177-3AD203B41FA5}">
                      <a16:colId xmlns:a16="http://schemas.microsoft.com/office/drawing/2014/main" val="1183842155"/>
                    </a:ext>
                  </a:extLst>
                </a:gridCol>
                <a:gridCol w="3168628">
                  <a:extLst>
                    <a:ext uri="{9D8B030D-6E8A-4147-A177-3AD203B41FA5}">
                      <a16:colId xmlns:a16="http://schemas.microsoft.com/office/drawing/2014/main" val="2011251814"/>
                    </a:ext>
                  </a:extLst>
                </a:gridCol>
                <a:gridCol w="2096302">
                  <a:extLst>
                    <a:ext uri="{9D8B030D-6E8A-4147-A177-3AD203B41FA5}">
                      <a16:colId xmlns:a16="http://schemas.microsoft.com/office/drawing/2014/main" val="138613057"/>
                    </a:ext>
                  </a:extLst>
                </a:gridCol>
              </a:tblGrid>
              <a:tr h="876761">
                <a:tc>
                  <a:txBody>
                    <a:bodyPr/>
                    <a:lstStyle/>
                    <a:p>
                      <a:pPr marL="0" marR="0" algn="ctr">
                        <a:spcBef>
                          <a:spcPts val="0"/>
                        </a:spcBef>
                        <a:spcAft>
                          <a:spcPts val="0"/>
                        </a:spcAft>
                      </a:pPr>
                      <a:r>
                        <a:rPr lang="el-GR" sz="180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l-GR" sz="1800" dirty="0">
                          <a:effectLst/>
                          <a:latin typeface="+mn-lt"/>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l-GR" sz="1800" b="1" dirty="0">
                          <a:effectLst/>
                          <a:latin typeface="+mn-lt"/>
                          <a:ea typeface="Times New Roman" panose="02020603050405020304" pitchFamily="18" charset="0"/>
                        </a:rPr>
                        <a:t>(Κρατική) Αποδοχή/πιστοποίηση πολιτικής υπόστασης κινηματικών διεκδικητών</a:t>
                      </a:r>
                      <a:endParaRPr lang="el-GR" sz="18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248033072"/>
                  </a:ext>
                </a:extLst>
              </a:tr>
              <a:tr h="762466">
                <a:tc rowSpan="3">
                  <a:txBody>
                    <a:bodyPr/>
                    <a:lstStyle/>
                    <a:p>
                      <a:pPr marL="71755" marR="71755" algn="ctr">
                        <a:spcBef>
                          <a:spcPts val="0"/>
                        </a:spcBef>
                        <a:spcAft>
                          <a:spcPts val="0"/>
                        </a:spcAft>
                      </a:pPr>
                      <a:r>
                        <a:rPr lang="el-GR" sz="1800" b="1">
                          <a:effectLst/>
                          <a:latin typeface="+mn-lt"/>
                          <a:ea typeface="Times New Roman" panose="02020603050405020304" pitchFamily="18" charset="0"/>
                        </a:rPr>
                        <a:t>Ικανοποίηση αιτημάτων/πλεονεκτήματα</a:t>
                      </a:r>
                      <a:endParaRPr lang="el-GR" sz="1800">
                        <a:effectLst/>
                        <a:latin typeface="+mn-lt"/>
                        <a:ea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200"/>
                        </a:spcBef>
                        <a:spcAft>
                          <a:spcPts val="200"/>
                        </a:spcAft>
                      </a:pPr>
                      <a:r>
                        <a:rPr lang="el-GR" sz="1800" b="1" dirty="0">
                          <a:effectLst/>
                          <a:latin typeface="+mn-lt"/>
                          <a:ea typeface="Times New Roman" panose="02020603050405020304" pitchFamily="18" charset="0"/>
                        </a:rPr>
                        <a:t> </a:t>
                      </a:r>
                      <a:endParaRPr lang="el-GR" sz="1800" dirty="0">
                        <a:effectLst/>
                        <a:latin typeface="+mn-lt"/>
                        <a:ea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l-GR" sz="1800" b="1" dirty="0">
                          <a:effectLst/>
                          <a:latin typeface="+mn-lt"/>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l-GR" sz="1800" b="1" dirty="0">
                          <a:effectLst/>
                          <a:latin typeface="+mn-lt"/>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64241"/>
                  </a:ext>
                </a:extLst>
              </a:tr>
              <a:tr h="953440">
                <a:tc vMerge="1">
                  <a:txBody>
                    <a:bodyPr/>
                    <a:lstStyle/>
                    <a:p>
                      <a:endParaRPr lang="el-GR"/>
                    </a:p>
                  </a:txBody>
                  <a:tcPr/>
                </a:tc>
                <a:tc>
                  <a:txBody>
                    <a:bodyPr/>
                    <a:lstStyle/>
                    <a:p>
                      <a:pPr marL="0" marR="0" algn="ctr">
                        <a:spcBef>
                          <a:spcPts val="200"/>
                        </a:spcBef>
                        <a:spcAft>
                          <a:spcPts val="200"/>
                        </a:spcAft>
                      </a:pPr>
                      <a:r>
                        <a:rPr lang="el-GR" sz="1800" b="1" dirty="0">
                          <a:effectLst/>
                          <a:latin typeface="+mn-lt"/>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l-GR" sz="1800" b="1" i="0" dirty="0">
                          <a:solidFill>
                            <a:srgbClr val="FF0000"/>
                          </a:solidFill>
                          <a:effectLst/>
                          <a:latin typeface="+mn-lt"/>
                          <a:ea typeface="Times New Roman" panose="02020603050405020304" pitchFamily="18" charset="0"/>
                        </a:rPr>
                        <a:t>Αποδοχή</a:t>
                      </a:r>
                    </a:p>
                    <a:p>
                      <a:pPr marL="0" marR="0" algn="ctr">
                        <a:spcBef>
                          <a:spcPts val="200"/>
                        </a:spcBef>
                        <a:spcAft>
                          <a:spcPts val="200"/>
                        </a:spcAft>
                      </a:pPr>
                      <a:r>
                        <a:rPr lang="el-GR" sz="1800" b="1" i="0" dirty="0">
                          <a:effectLst/>
                          <a:latin typeface="+mn-lt"/>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l-GR" sz="1800" b="1" i="0" dirty="0">
                          <a:solidFill>
                            <a:srgbClr val="FF0000"/>
                          </a:solidFill>
                          <a:effectLst/>
                          <a:latin typeface="+mn-lt"/>
                          <a:ea typeface="Times New Roman" panose="02020603050405020304" pitchFamily="18" charset="0"/>
                        </a:rPr>
                        <a:t>Πρόληψη</a:t>
                      </a:r>
                    </a:p>
                    <a:p>
                      <a:pPr marL="0" marR="0" algn="ctr">
                        <a:spcBef>
                          <a:spcPts val="200"/>
                        </a:spcBef>
                        <a:spcAft>
                          <a:spcPts val="200"/>
                        </a:spcAft>
                      </a:pPr>
                      <a:r>
                        <a:rPr lang="el-GR" sz="1800" b="1" i="0" dirty="0">
                          <a:effectLst/>
                          <a:latin typeface="+mn-lt"/>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990459"/>
                  </a:ext>
                </a:extLst>
              </a:tr>
              <a:tr h="2015845">
                <a:tc vMerge="1">
                  <a:txBody>
                    <a:bodyPr/>
                    <a:lstStyle/>
                    <a:p>
                      <a:endParaRPr lang="el-GR"/>
                    </a:p>
                  </a:txBody>
                  <a:tcPr/>
                </a:tc>
                <a:tc>
                  <a:txBody>
                    <a:bodyPr/>
                    <a:lstStyle/>
                    <a:p>
                      <a:pPr marL="0" marR="0" algn="ctr">
                        <a:spcBef>
                          <a:spcPts val="200"/>
                        </a:spcBef>
                        <a:spcAft>
                          <a:spcPts val="200"/>
                        </a:spcAft>
                      </a:pPr>
                      <a:r>
                        <a:rPr lang="el-GR" sz="1800" dirty="0">
                          <a:effectLst/>
                          <a:latin typeface="+mn-lt"/>
                          <a:ea typeface="Times New Roman" panose="02020603050405020304" pitchFamily="18" charset="0"/>
                        </a:rPr>
                        <a:t> </a:t>
                      </a:r>
                    </a:p>
                    <a:p>
                      <a:pPr marL="0" marR="0" algn="ctr">
                        <a:spcBef>
                          <a:spcPts val="200"/>
                        </a:spcBef>
                        <a:spcAft>
                          <a:spcPts val="200"/>
                        </a:spcAft>
                      </a:pPr>
                      <a:r>
                        <a:rPr lang="el-GR" sz="1800" b="1" dirty="0">
                          <a:effectLst/>
                          <a:latin typeface="+mn-lt"/>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l-GR" sz="1800" b="1" i="0" dirty="0">
                          <a:effectLst/>
                          <a:latin typeface="+mn-lt"/>
                          <a:ea typeface="Times New Roman" panose="02020603050405020304" pitchFamily="18" charset="0"/>
                        </a:rPr>
                        <a:t> </a:t>
                      </a:r>
                    </a:p>
                    <a:p>
                      <a:pPr marL="0" marR="0" algn="ctr">
                        <a:spcBef>
                          <a:spcPts val="200"/>
                        </a:spcBef>
                        <a:spcAft>
                          <a:spcPts val="200"/>
                        </a:spcAft>
                      </a:pPr>
                      <a:r>
                        <a:rPr lang="el-GR" sz="1800" b="1" i="0" dirty="0">
                          <a:solidFill>
                            <a:srgbClr val="FF0000"/>
                          </a:solidFill>
                          <a:effectLst/>
                          <a:latin typeface="+mn-lt"/>
                          <a:ea typeface="Times New Roman" panose="02020603050405020304" pitchFamily="18" charset="0"/>
                        </a:rPr>
                        <a:t>Ενσωμάτωση</a:t>
                      </a:r>
                    </a:p>
                    <a:p>
                      <a:pPr marL="0" marR="0" algn="ctr">
                        <a:spcBef>
                          <a:spcPts val="200"/>
                        </a:spcBef>
                        <a:spcAft>
                          <a:spcPts val="200"/>
                        </a:spcAft>
                      </a:pPr>
                      <a:r>
                        <a:rPr lang="el-GR" sz="1800" b="1" i="0" dirty="0">
                          <a:effectLst/>
                          <a:latin typeface="+mn-lt"/>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l-GR" sz="1800" b="1" i="0" dirty="0">
                          <a:effectLst/>
                          <a:latin typeface="+mn-lt"/>
                          <a:ea typeface="Times New Roman" panose="02020603050405020304" pitchFamily="18" charset="0"/>
                        </a:rPr>
                        <a:t> </a:t>
                      </a:r>
                    </a:p>
                    <a:p>
                      <a:pPr marL="0" marR="0" algn="ctr">
                        <a:spcBef>
                          <a:spcPts val="200"/>
                        </a:spcBef>
                        <a:spcAft>
                          <a:spcPts val="200"/>
                        </a:spcAft>
                      </a:pPr>
                      <a:r>
                        <a:rPr lang="el-GR" sz="1800" b="1" i="0" dirty="0">
                          <a:solidFill>
                            <a:srgbClr val="FF0000"/>
                          </a:solidFill>
                          <a:effectLst/>
                          <a:latin typeface="+mn-lt"/>
                          <a:ea typeface="Times New Roman" panose="02020603050405020304" pitchFamily="18" charset="0"/>
                        </a:rPr>
                        <a:t>Απόρριψη</a:t>
                      </a:r>
                    </a:p>
                    <a:p>
                      <a:pPr marL="0" marR="0" algn="ctr">
                        <a:spcBef>
                          <a:spcPts val="200"/>
                        </a:spcBef>
                        <a:spcAft>
                          <a:spcPts val="200"/>
                        </a:spcAft>
                      </a:pPr>
                      <a:r>
                        <a:rPr lang="el-GR" sz="1800" b="1" i="0" dirty="0">
                          <a:effectLst/>
                          <a:latin typeface="+mn-lt"/>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85225"/>
                  </a:ext>
                </a:extLst>
              </a:tr>
            </a:tbl>
          </a:graphicData>
        </a:graphic>
      </p:graphicFrame>
      <p:pic>
        <p:nvPicPr>
          <p:cNvPr id="5" name="Picture 11">
            <a:extLst>
              <a:ext uri="{FF2B5EF4-FFF2-40B4-BE49-F238E27FC236}">
                <a16:creationId xmlns:a16="http://schemas.microsoft.com/office/drawing/2014/main" id="{5AF04243-B81F-4816-9EDC-055F195E1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5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067D-FA46-4B4F-9C29-F2CFDFE7A1B2}"/>
              </a:ext>
            </a:extLst>
          </p:cNvPr>
          <p:cNvSpPr>
            <a:spLocks noGrp="1"/>
          </p:cNvSpPr>
          <p:nvPr>
            <p:ph type="title"/>
          </p:nvPr>
        </p:nvSpPr>
        <p:spPr>
          <a:xfrm>
            <a:off x="323528" y="274638"/>
            <a:ext cx="8363272" cy="1143000"/>
          </a:xfrm>
        </p:spPr>
        <p:txBody>
          <a:bodyPr/>
          <a:lstStyle/>
          <a:p>
            <a:r>
              <a:rPr lang="el-GR" sz="3600" b="1" dirty="0">
                <a:solidFill>
                  <a:srgbClr val="420042"/>
                </a:solidFill>
              </a:rPr>
              <a:t>Προϋποθέσεις αποτελεσματικότητας (και πάλι…)</a:t>
            </a:r>
          </a:p>
        </p:txBody>
      </p:sp>
      <p:sp>
        <p:nvSpPr>
          <p:cNvPr id="3" name="Content Placeholder 2">
            <a:extLst>
              <a:ext uri="{FF2B5EF4-FFF2-40B4-BE49-F238E27FC236}">
                <a16:creationId xmlns:a16="http://schemas.microsoft.com/office/drawing/2014/main" id="{E62449A3-E637-4DB9-BB87-2EF44B9CD870}"/>
              </a:ext>
            </a:extLst>
          </p:cNvPr>
          <p:cNvSpPr>
            <a:spLocks noGrp="1"/>
          </p:cNvSpPr>
          <p:nvPr>
            <p:ph idx="1"/>
          </p:nvPr>
        </p:nvSpPr>
        <p:spPr>
          <a:xfrm>
            <a:off x="457200" y="1600200"/>
            <a:ext cx="8363272" cy="4853136"/>
          </a:xfrm>
        </p:spPr>
        <p:txBody>
          <a:bodyPr/>
          <a:lstStyle/>
          <a:p>
            <a:pPr marL="0" indent="0">
              <a:spcAft>
                <a:spcPts val="1200"/>
              </a:spcAft>
              <a:buNone/>
            </a:pPr>
            <a:r>
              <a:rPr lang="el-GR" sz="2400" b="1" dirty="0"/>
              <a:t>Συνδυαστικά:</a:t>
            </a:r>
          </a:p>
          <a:p>
            <a:r>
              <a:rPr lang="el-GR" sz="2400" dirty="0"/>
              <a:t>Η </a:t>
            </a:r>
            <a:r>
              <a:rPr lang="el-GR" sz="2400" b="1" dirty="0">
                <a:solidFill>
                  <a:srgbClr val="FF0000"/>
                </a:solidFill>
              </a:rPr>
              <a:t>δυνατότητα παρεμπόδισης</a:t>
            </a:r>
            <a:r>
              <a:rPr lang="el-GR" sz="2400" dirty="0"/>
              <a:t>: σχεδόν ποτέ δεν κατακτήθηκαν δικαιώματα χωρίς τη σύντονη άσκηση πίεσης στις ελίτ…</a:t>
            </a:r>
          </a:p>
          <a:p>
            <a:pPr lvl="1">
              <a:spcAft>
                <a:spcPts val="1200"/>
              </a:spcAft>
            </a:pPr>
            <a:r>
              <a:rPr lang="en-GB" sz="2000" dirty="0" err="1"/>
              <a:t>Gamson</a:t>
            </a:r>
            <a:r>
              <a:rPr lang="el-GR" sz="2000" dirty="0"/>
              <a:t>  (1990/1975</a:t>
            </a:r>
            <a:r>
              <a:rPr lang="el-GR" sz="2000" baseline="30000" dirty="0"/>
              <a:t>1</a:t>
            </a:r>
            <a:r>
              <a:rPr lang="el-GR" sz="2000" dirty="0"/>
              <a:t>) γενίκευση από΄53 -τυχαία επιλεγμένες διεκδικητικές ομάδες (ΗΠΑ 1800-1945)</a:t>
            </a:r>
          </a:p>
          <a:p>
            <a:pPr>
              <a:spcAft>
                <a:spcPts val="1200"/>
              </a:spcAft>
            </a:pPr>
            <a:r>
              <a:rPr lang="el-GR" sz="2400" b="1" dirty="0">
                <a:solidFill>
                  <a:srgbClr val="FF0000"/>
                </a:solidFill>
              </a:rPr>
              <a:t>Ικανότητα αξιοποίησης ευκαιριών </a:t>
            </a:r>
            <a:r>
              <a:rPr lang="el-GR" sz="2400" dirty="0"/>
              <a:t>- πολιτική εγρήγορση</a:t>
            </a:r>
          </a:p>
          <a:p>
            <a:r>
              <a:rPr lang="el-GR" sz="2400" b="1" dirty="0">
                <a:solidFill>
                  <a:srgbClr val="FF0000"/>
                </a:solidFill>
              </a:rPr>
              <a:t>Κατάλληλη χρήση εσωτερικών πόρων </a:t>
            </a:r>
            <a:r>
              <a:rPr lang="el-GR" sz="2400" dirty="0"/>
              <a:t>– ικανότητα πλοήγησης στις αντιξοότητες του πολιτικού περιβάλλοντος.</a:t>
            </a:r>
          </a:p>
          <a:p>
            <a:endParaRPr lang="el-GR" sz="2400" dirty="0"/>
          </a:p>
        </p:txBody>
      </p:sp>
      <p:pic>
        <p:nvPicPr>
          <p:cNvPr id="7" name="Picture 11">
            <a:extLst>
              <a:ext uri="{FF2B5EF4-FFF2-40B4-BE49-F238E27FC236}">
                <a16:creationId xmlns:a16="http://schemas.microsoft.com/office/drawing/2014/main" id="{13965708-93B8-485A-BA22-7A77F25F1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37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5A47-2E89-4E48-94A9-68C6BE1C78B7}"/>
              </a:ext>
            </a:extLst>
          </p:cNvPr>
          <p:cNvSpPr>
            <a:spLocks noGrp="1"/>
          </p:cNvSpPr>
          <p:nvPr>
            <p:ph type="title"/>
          </p:nvPr>
        </p:nvSpPr>
        <p:spPr/>
        <p:txBody>
          <a:bodyPr/>
          <a:lstStyle/>
          <a:p>
            <a:r>
              <a:rPr lang="el-GR" b="1" dirty="0">
                <a:solidFill>
                  <a:srgbClr val="660066"/>
                </a:solidFill>
              </a:rPr>
              <a:t>Προβολικά…</a:t>
            </a:r>
          </a:p>
        </p:txBody>
      </p:sp>
      <p:sp>
        <p:nvSpPr>
          <p:cNvPr id="3" name="Content Placeholder 2">
            <a:extLst>
              <a:ext uri="{FF2B5EF4-FFF2-40B4-BE49-F238E27FC236}">
                <a16:creationId xmlns:a16="http://schemas.microsoft.com/office/drawing/2014/main" id="{138270D4-CBA7-4E0D-9233-CBAD68C1F9EA}"/>
              </a:ext>
            </a:extLst>
          </p:cNvPr>
          <p:cNvSpPr>
            <a:spLocks noGrp="1"/>
          </p:cNvSpPr>
          <p:nvPr>
            <p:ph idx="1"/>
          </p:nvPr>
        </p:nvSpPr>
        <p:spPr/>
        <p:txBody>
          <a:bodyPr/>
          <a:lstStyle/>
          <a:p>
            <a:pPr lvl="1"/>
            <a:endParaRPr lang="el-GR" sz="2000" dirty="0"/>
          </a:p>
          <a:p>
            <a:pPr lvl="1"/>
            <a:r>
              <a:rPr lang="el-GR" sz="2000" dirty="0"/>
              <a:t>...[Ο] 21</a:t>
            </a:r>
            <a:r>
              <a:rPr lang="el-GR" sz="2000" baseline="30000" dirty="0"/>
              <a:t>ος</a:t>
            </a:r>
            <a:r>
              <a:rPr lang="el-GR" sz="2000" dirty="0"/>
              <a:t> αιώνας, θα φέρει επιτέλους τα κοινωνικά κινήματα στην κορύφωση της επιδιωκόμενης λαϊκής ενδυνάμωσης σε παγκόσμια κλίμακα; Οι νέες επικοινωνιακές τεχνολογίες όπως η αποστολή μηνυμάτων </a:t>
            </a:r>
            <a:r>
              <a:rPr lang="en-US" sz="2000" dirty="0"/>
              <a:t>SMS</a:t>
            </a:r>
            <a:r>
              <a:rPr lang="el-GR" sz="2000" dirty="0"/>
              <a:t>…θα γίνουν άραγε πόροι για κινηματικούς ακτιβιστές και απλούς ανθρώπους ώστε να μεταστραφούν τα ισοζύγια εις βάρος των καπιταλιστών, των στρατοκρατών και των διεφθαρμένων πολιτικών; Ή, το αντίθετο, μήπως η [πρόσφατη έξαρση] συλλογικών δράσεων...συνιστά την τελευταία αναλαμπή λαϊκής </a:t>
            </a:r>
            <a:r>
              <a:rPr lang="el-GR" sz="2000" dirty="0" err="1"/>
              <a:t>διεκδικητικότητας</a:t>
            </a:r>
            <a:r>
              <a:rPr lang="el-GR" sz="2000" dirty="0"/>
              <a:t> στο καταθλιπτικά ομοιόμορφο φόντο της παγκοσμιοποίησης;</a:t>
            </a:r>
          </a:p>
        </p:txBody>
      </p:sp>
      <p:pic>
        <p:nvPicPr>
          <p:cNvPr id="5" name="Picture 11">
            <a:extLst>
              <a:ext uri="{FF2B5EF4-FFF2-40B4-BE49-F238E27FC236}">
                <a16:creationId xmlns:a16="http://schemas.microsoft.com/office/drawing/2014/main" id="{299D3AB0-D872-4BA0-949C-43F424C8F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78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0BCC-BD5C-491B-B07A-9DDDC69581CF}"/>
              </a:ext>
            </a:extLst>
          </p:cNvPr>
          <p:cNvSpPr>
            <a:spLocks noGrp="1"/>
          </p:cNvSpPr>
          <p:nvPr>
            <p:ph type="title"/>
          </p:nvPr>
        </p:nvSpPr>
        <p:spPr>
          <a:xfrm>
            <a:off x="457200" y="476672"/>
            <a:ext cx="8229600" cy="1143000"/>
          </a:xfrm>
        </p:spPr>
        <p:txBody>
          <a:bodyPr/>
          <a:lstStyle/>
          <a:p>
            <a:r>
              <a:rPr lang="el-GR" sz="4000" b="1" dirty="0">
                <a:solidFill>
                  <a:srgbClr val="660066"/>
                </a:solidFill>
              </a:rPr>
              <a:t>Η μάστιγα των αναγωγισμών Ι</a:t>
            </a:r>
          </a:p>
        </p:txBody>
      </p:sp>
      <p:pic>
        <p:nvPicPr>
          <p:cNvPr id="5" name="Picture 11">
            <a:extLst>
              <a:ext uri="{FF2B5EF4-FFF2-40B4-BE49-F238E27FC236}">
                <a16:creationId xmlns:a16="http://schemas.microsoft.com/office/drawing/2014/main" id="{FEE045C8-D8D7-4DF7-8DB3-C4E53DD81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62" y="6634162"/>
            <a:ext cx="147638" cy="22383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1926AE81-116C-46E8-B46B-79A7A2FA3CEB}"/>
              </a:ext>
            </a:extLst>
          </p:cNvPr>
          <p:cNvSpPr>
            <a:spLocks noGrp="1"/>
          </p:cNvSpPr>
          <p:nvPr>
            <p:ph idx="1"/>
          </p:nvPr>
        </p:nvSpPr>
        <p:spPr>
          <a:xfrm>
            <a:off x="457200" y="1772816"/>
            <a:ext cx="8229600" cy="4525963"/>
          </a:xfrm>
        </p:spPr>
        <p:txBody>
          <a:bodyPr/>
          <a:lstStyle/>
          <a:p>
            <a:r>
              <a:rPr lang="el-GR" dirty="0"/>
              <a:t>Το </a:t>
            </a:r>
            <a:r>
              <a:rPr lang="el-GR" b="1" dirty="0"/>
              <a:t>ερεβώδες</a:t>
            </a:r>
            <a:r>
              <a:rPr lang="el-GR" dirty="0"/>
              <a:t> σενάριο:</a:t>
            </a:r>
          </a:p>
          <a:p>
            <a:pPr lvl="1"/>
            <a:r>
              <a:rPr lang="el-GR" dirty="0"/>
              <a:t>Αν </a:t>
            </a:r>
            <a:r>
              <a:rPr lang="el-GR" b="1" dirty="0">
                <a:solidFill>
                  <a:srgbClr val="FF0000"/>
                </a:solidFill>
              </a:rPr>
              <a:t>πριν την κρίση </a:t>
            </a:r>
            <a:r>
              <a:rPr lang="el-GR" dirty="0"/>
              <a:t>τα κινήματα χειραφέτησης ήταν «κοινωνιολογικά καταδικασμένα» λόγω της προσδοκώμενης μετα-υλιστικής ευμάρειας, </a:t>
            </a:r>
            <a:r>
              <a:rPr lang="el-GR" b="1" dirty="0">
                <a:solidFill>
                  <a:srgbClr val="FF0000"/>
                </a:solidFill>
              </a:rPr>
              <a:t>μετά</a:t>
            </a:r>
            <a:r>
              <a:rPr lang="el-GR" dirty="0"/>
              <a:t> το ξέσπασμά της είναι εξίσου καταδικασμένα λόγω αυτής…</a:t>
            </a:r>
          </a:p>
        </p:txBody>
      </p:sp>
    </p:spTree>
    <p:extLst>
      <p:ext uri="{BB962C8B-B14F-4D97-AF65-F5344CB8AC3E}">
        <p14:creationId xmlns:p14="http://schemas.microsoft.com/office/powerpoint/2010/main" val="1239015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4770</TotalTime>
  <Words>2292</Words>
  <Application>Microsoft Office PowerPoint</Application>
  <PresentationFormat>On-screen Show (4:3)</PresentationFormat>
  <Paragraphs>257</Paragraphs>
  <Slides>48</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Century Gothic</vt:lpstr>
      <vt:lpstr>Courier New</vt:lpstr>
      <vt:lpstr>Symbol</vt:lpstr>
      <vt:lpstr>Times New Roman</vt:lpstr>
      <vt:lpstr>Truetypewriter PolyglOTT</vt:lpstr>
      <vt:lpstr>Wingdings</vt:lpstr>
      <vt:lpstr>Wingdings 2</vt:lpstr>
      <vt:lpstr>Default Design</vt:lpstr>
      <vt:lpstr>Opulent</vt:lpstr>
      <vt:lpstr>1_Office Theme</vt:lpstr>
      <vt:lpstr>Συγκρουσιακή πολιτική, συλλογική δράση, κοινωνικά κινήματα </vt:lpstr>
      <vt:lpstr>Κινηματικές εκβάσεις</vt:lpstr>
      <vt:lpstr>Δυο κίνδυνοι  (η βιβλιογραφία επισημαίνει κυρίως τον πρώτο)…</vt:lpstr>
      <vt:lpstr>Για τις άδηλες συνέπειες  («τίποτα δεν πάει χαμένο…»)</vt:lpstr>
      <vt:lpstr>Ατομικές διαδρομές…</vt:lpstr>
      <vt:lpstr>Το σχήμα Gamson</vt:lpstr>
      <vt:lpstr>Προϋποθέσεις αποτελεσματικότητας (και πάλι…)</vt:lpstr>
      <vt:lpstr>Προβολικά…</vt:lpstr>
      <vt:lpstr>Η μάστιγα των αναγωγισμών Ι</vt:lpstr>
      <vt:lpstr>Η μάστιγα των αναγωγισμών ΙΙ</vt:lpstr>
      <vt:lpstr>Ο διαρκής ρόλος της πολιτικής…</vt:lpstr>
      <vt:lpstr>…και οι παραινέσεις Tilly</vt:lpstr>
      <vt:lpstr>PowerPoint Presentation</vt:lpstr>
      <vt:lpstr>PowerPoint Presentation</vt:lpstr>
      <vt:lpstr>PowerPoint Presentation</vt:lpstr>
      <vt:lpstr>Στοιχεία 2016</vt:lpstr>
      <vt:lpstr>Ευρωπαϊκή Ένωση 2018</vt:lpstr>
      <vt:lpstr>PowerPoint Presentation</vt:lpstr>
      <vt:lpstr>PowerPoint Presentation</vt:lpstr>
      <vt:lpstr>Η προκληση μιασ ευρωστησ διεπιστημονικοτητας</vt:lpstr>
      <vt:lpstr>Ο κινδυνοσ της γνωστικησ παλινδρομησησ </vt:lpstr>
      <vt:lpstr>ΔΙΕΘΝΕΙΣ ΔΙΑΣΤΑΣΕΙΣ (η μεγαλη εικονα)…</vt:lpstr>
      <vt:lpstr>ΤΟ ΣΗΜΕΙΟ ΕΚΚΙΝΗΣΗΣ: η κριση των ενυποθηκων δανειων στις ηπα 2007-08…</vt:lpstr>
      <vt:lpstr>Επιχειρησεισ διασωσησ…</vt:lpstr>
      <vt:lpstr>PowerPoint Presentation</vt:lpstr>
      <vt:lpstr>Γιατι δανειζαν τοσο ανευθυνα;</vt:lpstr>
      <vt:lpstr>PowerPoint Presentation</vt:lpstr>
      <vt:lpstr>Η καπιταλιστικη απαντηση</vt:lpstr>
      <vt:lpstr>Νεοφιλελευθερη περιστολη </vt:lpstr>
      <vt:lpstr>Συνεπειεσ…</vt:lpstr>
      <vt:lpstr>Προβληματικη αξιοποιηση [Verwertung]  του κεφαλαιου…</vt:lpstr>
      <vt:lpstr>χρηματιστικοποηση…</vt:lpstr>
      <vt:lpstr>Χρηματιστικοποιηση εργατικου εισοδηματοσ</vt:lpstr>
      <vt:lpstr>Δεν προκειται βεβαια για φιλανθρωπια…</vt:lpstr>
      <vt:lpstr>Βραχυπροθεσμα λειτουργικη πρακτικη (καθωσ αναθερμαινει τη ζητηση)…</vt:lpstr>
      <vt:lpstr>Πωσ σχετιζονται όλα αυτά με την κριση των pigs?</vt:lpstr>
      <vt:lpstr>«ιστορικη διαταραχη»…</vt:lpstr>
      <vt:lpstr>…περισσοτερεσ «διασωσεισ» </vt:lpstr>
      <vt:lpstr>κρατικο-πιστωτικο πλεγμα…</vt:lpstr>
      <vt:lpstr>Υφεσιακο σπιραλ…</vt:lpstr>
      <vt:lpstr>PowerPoint Presentation</vt:lpstr>
      <vt:lpstr>PowerPoint Presentation</vt:lpstr>
      <vt:lpstr>Αποτελεσματα;</vt:lpstr>
      <vt:lpstr>Το χρεοσ αυξανει …</vt:lpstr>
      <vt:lpstr>Tina in practice: Good old capitalism…</vt:lpstr>
      <vt:lpstr>Συγκρουσιακη πολιτικη</vt:lpstr>
      <vt:lpstr>ΜΑΧΗΤΙΚΗ ΔΙΑΜΑΡΤΥΡΙΑ…</vt:lpstr>
      <vt:lpstr>Το 2014…</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Seraphim Seferiades</dc:creator>
  <cp:lastModifiedBy>Seraphim Seferiades</cp:lastModifiedBy>
  <cp:revision>183</cp:revision>
  <cp:lastPrinted>2017-12-06T17:57:23Z</cp:lastPrinted>
  <dcterms:created xsi:type="dcterms:W3CDTF">2007-08-22T08:47:48Z</dcterms:created>
  <dcterms:modified xsi:type="dcterms:W3CDTF">2020-06-02T14:31:25Z</dcterms:modified>
</cp:coreProperties>
</file>