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82" r:id="rId4"/>
    <p:sldId id="283" r:id="rId5"/>
    <p:sldId id="298" r:id="rId6"/>
    <p:sldId id="299" r:id="rId7"/>
    <p:sldId id="300" r:id="rId8"/>
    <p:sldId id="301" r:id="rId9"/>
    <p:sldId id="302" r:id="rId10"/>
    <p:sldId id="303" r:id="rId11"/>
    <p:sldId id="304" r:id="rId12"/>
    <p:sldId id="305" r:id="rId13"/>
    <p:sldId id="306" r:id="rId14"/>
    <p:sldId id="279" r:id="rId15"/>
    <p:sldId id="280"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81" r:id="rId39"/>
    <p:sldId id="284" r:id="rId40"/>
    <p:sldId id="285" r:id="rId41"/>
    <p:sldId id="286" r:id="rId42"/>
    <p:sldId id="287" r:id="rId43"/>
    <p:sldId id="309" r:id="rId44"/>
    <p:sldId id="288" r:id="rId45"/>
    <p:sldId id="289" r:id="rId46"/>
    <p:sldId id="290" r:id="rId47"/>
    <p:sldId id="291" r:id="rId48"/>
    <p:sldId id="292" r:id="rId49"/>
    <p:sldId id="293" r:id="rId50"/>
    <p:sldId id="294" r:id="rId51"/>
    <p:sldId id="295" r:id="rId52"/>
    <p:sldId id="296" r:id="rId53"/>
    <p:sldId id="307" r:id="rId54"/>
    <p:sldId id="308"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01ABCD-CD40-48E4-BFB8-173BE506CD8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69092618-1881-490A-8D0A-B1AA0B843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2512ACF2-CB6F-4820-B866-0B482D5813F3}"/>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5" name="Θέση υποσέλιδου 4">
            <a:extLst>
              <a:ext uri="{FF2B5EF4-FFF2-40B4-BE49-F238E27FC236}">
                <a16:creationId xmlns:a16="http://schemas.microsoft.com/office/drawing/2014/main" id="{DE555E98-7969-458F-A2E5-5E355C4BEA9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ECC7517-7881-4516-82E8-C4540F46FFC2}"/>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414595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81A043-4B37-4DB5-AB1B-ABA2824B0860}"/>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C1EB2AFA-90D6-438A-BF75-EBD0C58D364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79C4761-2802-46F4-889C-24C4CEEC4871}"/>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5" name="Θέση υποσέλιδου 4">
            <a:extLst>
              <a:ext uri="{FF2B5EF4-FFF2-40B4-BE49-F238E27FC236}">
                <a16:creationId xmlns:a16="http://schemas.microsoft.com/office/drawing/2014/main" id="{B6824E05-243D-476A-B889-5CB8F3EE5D7D}"/>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AE7D1DA-22F9-4B1A-B48B-093E2D8DC191}"/>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2950469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64B6067-FC29-4E75-874E-396CC74FD7C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9FD5DFBD-AD1D-46A8-AB42-3655F30FB9D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90E38FD-6B4A-45FE-A4C5-1055AA48C04A}"/>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5" name="Θέση υποσέλιδου 4">
            <a:extLst>
              <a:ext uri="{FF2B5EF4-FFF2-40B4-BE49-F238E27FC236}">
                <a16:creationId xmlns:a16="http://schemas.microsoft.com/office/drawing/2014/main" id="{2F218635-0B53-4C52-9F58-A06B26F9C13B}"/>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9165984-7A61-423B-AFC4-5131CA7DAE79}"/>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115095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92F10D-CFE6-4249-8D7E-0885E1DFA5F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2769AE75-C2CD-43C7-BD47-206D861F451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226084C3-5EF3-484C-B16D-F0CE00A1F0F0}"/>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5" name="Θέση υποσέλιδου 4">
            <a:extLst>
              <a:ext uri="{FF2B5EF4-FFF2-40B4-BE49-F238E27FC236}">
                <a16:creationId xmlns:a16="http://schemas.microsoft.com/office/drawing/2014/main" id="{C5103095-42FD-4FE1-B05C-A088F1C2756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5CBD7CA-C560-4D61-A94D-926600D22E88}"/>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313481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94D2A2-467C-4465-A45D-DD469503F78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22131BA6-C90A-4336-936C-E06DFF2780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6BD3336-6987-49A7-967B-79120C2FCEEC}"/>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5" name="Θέση υποσέλιδου 4">
            <a:extLst>
              <a:ext uri="{FF2B5EF4-FFF2-40B4-BE49-F238E27FC236}">
                <a16:creationId xmlns:a16="http://schemas.microsoft.com/office/drawing/2014/main" id="{C68E4A83-9D4D-4219-9422-6605B36553FD}"/>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E740B774-1F5B-4E59-B1C5-D007A8E7EB57}"/>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59653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5AC5CD-3889-4023-B305-67E32FBF5F55}"/>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36C52B32-15F0-45AD-A5E6-5679C965D7D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20DF5A31-86B6-42BA-8104-18BDE5A6E73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CA8B0A6C-DCD9-4659-B040-53FDD65440FA}"/>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6" name="Θέση υποσέλιδου 5">
            <a:extLst>
              <a:ext uri="{FF2B5EF4-FFF2-40B4-BE49-F238E27FC236}">
                <a16:creationId xmlns:a16="http://schemas.microsoft.com/office/drawing/2014/main" id="{B4BB9EF6-EAB0-4118-8F85-455D349D0C70}"/>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5EB762F5-8D2B-4CC2-918A-B25D05686808}"/>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12521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55EFC-9E26-4463-90DB-7CE4053F9AF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8AF8982F-E64B-4FDC-A7E3-CE92988F35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85E313B-3EEF-44E9-B1EF-B77D712C613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9478BA65-ADF8-45AC-A232-77DB3BAD55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287F744-AE28-4252-8B99-A3E908D499F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7631E0B1-20D3-4AEF-8C89-877ADC9BBF66}"/>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8" name="Θέση υποσέλιδου 7">
            <a:extLst>
              <a:ext uri="{FF2B5EF4-FFF2-40B4-BE49-F238E27FC236}">
                <a16:creationId xmlns:a16="http://schemas.microsoft.com/office/drawing/2014/main" id="{30A72329-9817-4C8F-9F78-EA3487F79A0E}"/>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646D15ED-AC81-4F67-B791-20F1DBFDD2A7}"/>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239366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C4303A-300B-489E-9997-B7A1168023A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6ED28139-3C18-45E4-92BD-72242464977F}"/>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4" name="Θέση υποσέλιδου 3">
            <a:extLst>
              <a:ext uri="{FF2B5EF4-FFF2-40B4-BE49-F238E27FC236}">
                <a16:creationId xmlns:a16="http://schemas.microsoft.com/office/drawing/2014/main" id="{78CEAE88-5DB0-4FF0-9475-B4D695B30142}"/>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C77A85E8-5FB9-42D8-A3A8-D7C62F9ACFB2}"/>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4093447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DA23FD7-CEB3-43C1-B818-BE79C4AFD00F}"/>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3" name="Θέση υποσέλιδου 2">
            <a:extLst>
              <a:ext uri="{FF2B5EF4-FFF2-40B4-BE49-F238E27FC236}">
                <a16:creationId xmlns:a16="http://schemas.microsoft.com/office/drawing/2014/main" id="{C45AFDFF-CC99-4350-BC28-65E7B7A768B4}"/>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D80B248B-E614-4C56-96F9-E59069E8C80E}"/>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246404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B35173-BE02-44D8-B9C0-7280FA7C80F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787842B4-90EC-463C-8CD6-B5D378033F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144B6F74-BAE1-4458-997A-06194991B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7648266-D63C-4117-9DF0-3CF4025B70E4}"/>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6" name="Θέση υποσέλιδου 5">
            <a:extLst>
              <a:ext uri="{FF2B5EF4-FFF2-40B4-BE49-F238E27FC236}">
                <a16:creationId xmlns:a16="http://schemas.microsoft.com/office/drawing/2014/main" id="{D2AA7FCE-EC89-4ED3-8929-739D26375BE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9502B6AE-3029-4637-AA81-1CA5E65B7AB9}"/>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269908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2D8638-8267-4171-9445-53C64CFBA03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7DF502C9-2AD0-4EAB-9447-AD066E4B58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32B1AA29-88CB-4BCB-8724-6989C74B6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E45F58A-DB14-4761-808C-0A29CDA87955}"/>
              </a:ext>
            </a:extLst>
          </p:cNvPr>
          <p:cNvSpPr>
            <a:spLocks noGrp="1"/>
          </p:cNvSpPr>
          <p:nvPr>
            <p:ph type="dt" sz="half" idx="10"/>
          </p:nvPr>
        </p:nvSpPr>
        <p:spPr/>
        <p:txBody>
          <a:bodyPr/>
          <a:lstStyle/>
          <a:p>
            <a:fld id="{CB62E8D7-AD2C-4FF0-B6EC-83B55FCF3A7F}" type="datetimeFigureOut">
              <a:rPr lang="en-US" smtClean="0"/>
              <a:t>4/24/2023</a:t>
            </a:fld>
            <a:endParaRPr lang="en-US"/>
          </a:p>
        </p:txBody>
      </p:sp>
      <p:sp>
        <p:nvSpPr>
          <p:cNvPr id="6" name="Θέση υποσέλιδου 5">
            <a:extLst>
              <a:ext uri="{FF2B5EF4-FFF2-40B4-BE49-F238E27FC236}">
                <a16:creationId xmlns:a16="http://schemas.microsoft.com/office/drawing/2014/main" id="{332931F1-A295-40A5-9034-6156AC6CF0E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C2EC4036-1DB5-4549-8421-A23A9E119D83}"/>
              </a:ext>
            </a:extLst>
          </p:cNvPr>
          <p:cNvSpPr>
            <a:spLocks noGrp="1"/>
          </p:cNvSpPr>
          <p:nvPr>
            <p:ph type="sldNum" sz="quarter" idx="12"/>
          </p:nvPr>
        </p:nvSpPr>
        <p:spPr/>
        <p:txBody>
          <a:bodyPr/>
          <a:lstStyle/>
          <a:p>
            <a:fld id="{0A12CAEC-5C13-4B96-84DB-A0CE25E12F5D}" type="slidenum">
              <a:rPr lang="en-US" smtClean="0"/>
              <a:t>‹#›</a:t>
            </a:fld>
            <a:endParaRPr lang="en-US"/>
          </a:p>
        </p:txBody>
      </p:sp>
    </p:spTree>
    <p:extLst>
      <p:ext uri="{BB962C8B-B14F-4D97-AF65-F5344CB8AC3E}">
        <p14:creationId xmlns:p14="http://schemas.microsoft.com/office/powerpoint/2010/main" val="4199821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AAA365B-4429-4776-8699-7B23B97BC6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3AA2F4CC-30EA-4CE3-B0BB-225B05FFBB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03FA1AB-6340-4275-9B25-8BE79FC199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2E8D7-AD2C-4FF0-B6EC-83B55FCF3A7F}" type="datetimeFigureOut">
              <a:rPr lang="en-US" smtClean="0"/>
              <a:t>4/24/2023</a:t>
            </a:fld>
            <a:endParaRPr lang="en-US"/>
          </a:p>
        </p:txBody>
      </p:sp>
      <p:sp>
        <p:nvSpPr>
          <p:cNvPr id="5" name="Θέση υποσέλιδου 4">
            <a:extLst>
              <a:ext uri="{FF2B5EF4-FFF2-40B4-BE49-F238E27FC236}">
                <a16:creationId xmlns:a16="http://schemas.microsoft.com/office/drawing/2014/main" id="{F61769D2-D2D9-4FE2-887C-E8F97160D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078A5CAD-53E0-4D5D-8043-A571454641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2CAEC-5C13-4B96-84DB-A0CE25E12F5D}" type="slidenum">
              <a:rPr lang="en-US" smtClean="0"/>
              <a:t>‹#›</a:t>
            </a:fld>
            <a:endParaRPr lang="en-US"/>
          </a:p>
        </p:txBody>
      </p:sp>
    </p:spTree>
    <p:extLst>
      <p:ext uri="{BB962C8B-B14F-4D97-AF65-F5344CB8AC3E}">
        <p14:creationId xmlns:p14="http://schemas.microsoft.com/office/powerpoint/2010/main" val="1612478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E27C45-CA4E-46E4-A968-58E29C9AD074}"/>
              </a:ext>
            </a:extLst>
          </p:cNvPr>
          <p:cNvSpPr>
            <a:spLocks noGrp="1"/>
          </p:cNvSpPr>
          <p:nvPr>
            <p:ph type="ctrTitle"/>
          </p:nvPr>
        </p:nvSpPr>
        <p:spPr/>
        <p:txBody>
          <a:bodyPr/>
          <a:lstStyle/>
          <a:p>
            <a:r>
              <a:rPr lang="el-GR" dirty="0"/>
              <a:t>Γερμανικό Συνταγματικό Δίκαιο</a:t>
            </a:r>
            <a:endParaRPr lang="en-US" dirty="0"/>
          </a:p>
        </p:txBody>
      </p:sp>
      <p:sp>
        <p:nvSpPr>
          <p:cNvPr id="3" name="Υπότιτλος 2">
            <a:extLst>
              <a:ext uri="{FF2B5EF4-FFF2-40B4-BE49-F238E27FC236}">
                <a16:creationId xmlns:a16="http://schemas.microsoft.com/office/drawing/2014/main" id="{822EC1ED-D981-4710-BCF7-A6F4021768E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026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D9B949-66B0-4375-ABE0-8CC1A4B4BD0E}"/>
              </a:ext>
            </a:extLst>
          </p:cNvPr>
          <p:cNvSpPr>
            <a:spLocks noGrp="1"/>
          </p:cNvSpPr>
          <p:nvPr>
            <p:ph type="title"/>
          </p:nvPr>
        </p:nvSpPr>
        <p:spPr/>
        <p:txBody>
          <a:bodyPr/>
          <a:lstStyle/>
          <a:p>
            <a:r>
              <a:rPr lang="el-GR" dirty="0"/>
              <a:t>Αρχή της νομιμότητας</a:t>
            </a:r>
            <a:endParaRPr lang="en-US" dirty="0"/>
          </a:p>
        </p:txBody>
      </p:sp>
      <p:sp>
        <p:nvSpPr>
          <p:cNvPr id="3" name="Θέση περιεχομένου 2">
            <a:extLst>
              <a:ext uri="{FF2B5EF4-FFF2-40B4-BE49-F238E27FC236}">
                <a16:creationId xmlns:a16="http://schemas.microsoft.com/office/drawing/2014/main" id="{BD77651E-3A78-480A-B588-937ADF056487}"/>
              </a:ext>
            </a:extLst>
          </p:cNvPr>
          <p:cNvSpPr>
            <a:spLocks noGrp="1"/>
          </p:cNvSpPr>
          <p:nvPr>
            <p:ph idx="1"/>
          </p:nvPr>
        </p:nvSpPr>
        <p:spPr/>
        <p:txBody>
          <a:bodyPr>
            <a:normAutofit fontScale="62500" lnSpcReduction="20000"/>
          </a:bodyPr>
          <a:lstStyle/>
          <a:p>
            <a:r>
              <a:rPr lang="el-GR" dirty="0"/>
              <a:t>δύο έννοιες: την ουσιαστική και την τυπική</a:t>
            </a:r>
          </a:p>
          <a:p>
            <a:r>
              <a:rPr lang="el-GR" dirty="0"/>
              <a:t>υπό την ουσιαστική της έννοια σημαίνει ότι η κρατική εξουσία υπόκειται σε συγκεκριμένες και αμετάβλητες συνταγματικές αρχές και αξίες</a:t>
            </a:r>
          </a:p>
          <a:p>
            <a:r>
              <a:rPr lang="el-GR" dirty="0"/>
              <a:t>η τυπική έννοια της αρχής της νομιμότητας συνεπάγεται ότι όλες οι ενέργειες του κράτους και των κρατικών υπηρεσιών πρέπει να βασίζονται σε νόμους οι οποίοι να έχουν έρεισμα το Σύνταγμα και επιπροσθέτως ότι, σε περίπτωση παράνομης άσκησης εξουσίας από το κράτος, ο ιδιώτης δικαιούται εννόμου προστασίας από ένα ανεξάρτητο δικαστήριο. </a:t>
            </a:r>
          </a:p>
          <a:p>
            <a:r>
              <a:rPr lang="el-GR" dirty="0"/>
              <a:t>Η αρχή της νομιμότητας επομένως οδηγεί στην έννοια του Κράτους δικαίου, καθώς η υποχρέωση προς συμμόρφωση προς τις διατάξεις του Συντάγματος βαρύνει τόσο τα νομοθετικά όσο και τα διοικητικά όργανα, ενώ τα άρθρα 97 και 98 του </a:t>
            </a:r>
            <a:r>
              <a:rPr lang="el-GR" dirty="0" err="1"/>
              <a:t>Grundgesetzt</a:t>
            </a:r>
            <a:r>
              <a:rPr lang="el-GR" dirty="0"/>
              <a:t> θεσπίζουν τη λειτουργική και προσωπική ανεξαρτησία των δικαστών, οι οποίοι έχουν την αρμοδιότητα να ελέγχουν τη νομιμότητα (συμπεριλαμβανομένης και της συνταγματικότητας) των πράξεων των άλλων οργάνων. </a:t>
            </a:r>
          </a:p>
          <a:p>
            <a:r>
              <a:rPr lang="el-GR" dirty="0"/>
              <a:t>Η ευρύτερη έννοια ωστόσο του </a:t>
            </a:r>
            <a:r>
              <a:rPr lang="el-GR" dirty="0" err="1"/>
              <a:t>Rechtstaat</a:t>
            </a:r>
            <a:r>
              <a:rPr lang="el-GR" dirty="0"/>
              <a:t> περιλαμβάνει και την έννοια του Κράτους νόμου (</a:t>
            </a:r>
            <a:r>
              <a:rPr lang="el-GR" dirty="0" err="1"/>
              <a:t>Gesetzesstaat</a:t>
            </a:r>
            <a:r>
              <a:rPr lang="el-GR" dirty="0"/>
              <a:t>), με την οποία συνυπάρχει, καθώς αφενός μεν στο πλαίσιο της αρχής της νομιμότητας η άσκηση διοικητικής εξουσίας δεσμεύεται τόσο από την ύπαρξη του νόμου όσο και από την απαίτηση για ύπαρξη νόμου, αφετέρου δε δημιουργούνται διοικητικά δικαστήρια αρμόδια για την ακύρωση παράνομων πράξεων της Διοίκησης.</a:t>
            </a:r>
            <a:endParaRPr lang="en-US" dirty="0"/>
          </a:p>
        </p:txBody>
      </p:sp>
    </p:spTree>
    <p:extLst>
      <p:ext uri="{BB962C8B-B14F-4D97-AF65-F5344CB8AC3E}">
        <p14:creationId xmlns:p14="http://schemas.microsoft.com/office/powerpoint/2010/main" val="8401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0F0934-8ADD-4CA5-926B-D66640BC020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5E83297A-55BE-4186-B280-19EA10F1AA80}"/>
              </a:ext>
            </a:extLst>
          </p:cNvPr>
          <p:cNvSpPr>
            <a:spLocks noGrp="1"/>
          </p:cNvSpPr>
          <p:nvPr>
            <p:ph idx="1"/>
          </p:nvPr>
        </p:nvSpPr>
        <p:spPr/>
        <p:txBody>
          <a:bodyPr>
            <a:normAutofit lnSpcReduction="10000"/>
          </a:bodyPr>
          <a:lstStyle/>
          <a:p>
            <a:r>
              <a:rPr lang="el-GR" dirty="0"/>
              <a:t>Η έννοια του Κράτους δικαίου συνδέεται με την αρχή της διάκρισης των λειτουργιών, καθώς μόνο όταν υπάρχει διάκριση των λειτουργιών και κατοχυρώνεται με αυτή η ανεξαρτησία των δικαστικών απέναντι στα άλλα όργανα, είναι δυνατό να προστατευθούν αποτελεσματικά οι ελευθερίες που αναγνωρίζονται από τον </a:t>
            </a:r>
            <a:r>
              <a:rPr lang="el-GR" dirty="0" err="1"/>
              <a:t>Grundgesetzt</a:t>
            </a:r>
            <a:r>
              <a:rPr lang="el-GR" dirty="0"/>
              <a:t> και τα δικαιώματα των πολιτών που αντιστοιχούν σε αυτές. </a:t>
            </a:r>
          </a:p>
          <a:p>
            <a:r>
              <a:rPr lang="el-GR" dirty="0"/>
              <a:t>Στο πλαίσιο του Γερμανικού Συντάγματος το δόγμα της διάκρισης των λειτουργιών έχει εν μέρει διατυπωθεί ως μια αμετάβλητη συνταγματική αρχή στο άρθρο 20 παρ.2, καθώς αναφέρει ότι η δημόσια εξουσία ασκείται από ειδικά, χωριστά νομοθετικά, διοικητικά και δικαστικά όργανα.</a:t>
            </a:r>
            <a:endParaRPr lang="en-US" dirty="0"/>
          </a:p>
        </p:txBody>
      </p:sp>
    </p:spTree>
    <p:extLst>
      <p:ext uri="{BB962C8B-B14F-4D97-AF65-F5344CB8AC3E}">
        <p14:creationId xmlns:p14="http://schemas.microsoft.com/office/powerpoint/2010/main" val="220205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BB92D9-C7F6-4174-AE89-C4F57E9FBA0D}"/>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E603AD3A-54A0-4BDB-A971-84377063BB37}"/>
              </a:ext>
            </a:extLst>
          </p:cNvPr>
          <p:cNvSpPr>
            <a:spLocks noGrp="1"/>
          </p:cNvSpPr>
          <p:nvPr>
            <p:ph idx="1"/>
          </p:nvPr>
        </p:nvSpPr>
        <p:spPr/>
        <p:txBody>
          <a:bodyPr>
            <a:normAutofit fontScale="70000" lnSpcReduction="20000"/>
          </a:bodyPr>
          <a:lstStyle/>
          <a:p>
            <a:r>
              <a:rPr lang="el-GR" dirty="0"/>
              <a:t>Το δόγμα αυτό εκφράζεται και από άλλες διατάξεις, όπως το άρθρο 92 που απονέμει τη δικαστική λειτουργία στους δικαστές αλλά και το άρθρο 137 που περιορίζει το δικαίωμα των δημοσίων υπαλλήλων και των δικαστών να καταλαμβάνουν εκλόγιμες θέσεις. </a:t>
            </a:r>
          </a:p>
          <a:p>
            <a:r>
              <a:rPr lang="el-GR" dirty="0"/>
              <a:t>Ο </a:t>
            </a:r>
            <a:r>
              <a:rPr lang="el-GR" dirty="0" err="1"/>
              <a:t>Grundgesetzt</a:t>
            </a:r>
            <a:r>
              <a:rPr lang="el-GR" dirty="0"/>
              <a:t> ωστόσο δεν επιμένει σε μια αυστηρή εφαρμογή του δόγματος της διάκρισης των λειτουργιών. Αντίθετα είναι προσαρμοσμένος προς μια ισορροπημένη αλλά και στενή σχέση μεταξύ νομοθετικής και εκτελεστικής λειτουργίας στο πλαίσιο πάντοτε της κοινοβουλευτικής μορφής διακυβέρνησης. Έτσι, τα νομοθετικά όργανα έχουν το δικαίωμα να εκλέγουν τον Πρόεδρο της Ομοσπονδίας και τον Καγκελάριο. </a:t>
            </a:r>
          </a:p>
          <a:p>
            <a:r>
              <a:rPr lang="el-GR" dirty="0"/>
              <a:t>Τα δύο σώματα της Ομοσπονδιακής Βουλής έχουν το δικαίωμα να ενημερώνονται από την Κυβέρνηση επί παντός θέματος (43,44,53). Η κάτω Βουλή συμμετέχει επίσης στην επιλογή των δικαστών (άρθρο 5 παρ.3). Η εκτελεστική λειτουργία, ο Καγκελάριος και οι Υπουργοί έχουν την πρωτοβουλία για τα περισσότερα νομοθετικά μέτρα. Όλα τα νομοθετικά μέτρα χρειάζονται τη συγκατάθεση του Προέδρου και τη δημοσίευση από αυτόν, προκειμένου να ισχύσουν (άρθρο 82). Τόσο ο Καγκελάριος όσο και οι Υπουργοί έχουν το δικαίωμα να συμμετέχουν σε κάθε συνεδρίαση των δύο σωμάτων της Βουλής (άρθρα 43,53). Κανένας νόμος που αφορά την αύξηση των δαπανών ή τη μείωση των αποδοχών δεν μπορεί να ισχύσει χωρίς τη συναίνεση της Ομοσπονδιακής Κυβέρνησης ή του Καγκελάριου και των Υπουργών σύμφωνα με το άρθρο 113 του Συντάγματος.</a:t>
            </a:r>
            <a:endParaRPr lang="en-US" dirty="0"/>
          </a:p>
        </p:txBody>
      </p:sp>
    </p:spTree>
    <p:extLst>
      <p:ext uri="{BB962C8B-B14F-4D97-AF65-F5344CB8AC3E}">
        <p14:creationId xmlns:p14="http://schemas.microsoft.com/office/powerpoint/2010/main" val="991542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500FE1-AF52-4C0F-A362-3F8BCFB24FC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9922CF7D-EA80-484D-8153-01F966237211}"/>
              </a:ext>
            </a:extLst>
          </p:cNvPr>
          <p:cNvSpPr>
            <a:spLocks noGrp="1"/>
          </p:cNvSpPr>
          <p:nvPr>
            <p:ph idx="1"/>
          </p:nvPr>
        </p:nvSpPr>
        <p:spPr/>
        <p:txBody>
          <a:bodyPr>
            <a:normAutofit fontScale="55000" lnSpcReduction="20000"/>
          </a:bodyPr>
          <a:lstStyle/>
          <a:p>
            <a:r>
              <a:rPr lang="el-GR" dirty="0"/>
              <a:t>άρθρο 6: ο Πρόεδρος της Ομοσπονδίας διορίζει και απολύει τους ομοσπονδιακούς δικαστές</a:t>
            </a:r>
          </a:p>
          <a:p>
            <a:r>
              <a:rPr lang="el-GR" dirty="0"/>
              <a:t>άρθρο 95 παρ.2: ο διορισμός των δικαστών στα ανώτατα ομοσπονδιακά δικαστήρια θα γίνεται από τον αρμόδιο Υπουργό Δικαιοσύνης και μια επιτροπή που θα αποτελείται από τους αρμοδίους Υπουργούς Δικαιοσύνης και ισάριθμα μέλη από την </a:t>
            </a:r>
            <a:r>
              <a:rPr lang="el-GR" dirty="0" err="1"/>
              <a:t>Bundestag</a:t>
            </a:r>
            <a:r>
              <a:rPr lang="el-GR" dirty="0"/>
              <a:t>. </a:t>
            </a:r>
          </a:p>
          <a:p>
            <a:r>
              <a:rPr lang="el-GR" dirty="0"/>
              <a:t>Η συνταγματικότητα των νομοθετικών πράξεων και διοικητικών πράξεων υπόκειται σε αναθεώρηση (ελέγχεται) σύμφωνα με τα άρθρα 93 και 100 του Συντάγματος από το Ομοσπονδιακό Συνταγματικό Δικαστήριο. </a:t>
            </a:r>
          </a:p>
          <a:p>
            <a:r>
              <a:rPr lang="el-GR" dirty="0"/>
              <a:t>Εξάλλου όλες οι πράξεις της διοίκησης υπόκεινται στον έλεγχο (περί παρανομιών) των δικαστηρίων σύμφωνα με το άρθρο 19 παρ. 4 του Συντάγματος το οποίο προβλέπει ειδική δικαιοδοσία των διοικητικών δικαστηρίων. Στη γερμανική έννομη τάξη δεν υπάρχει διάκριση μεταξύ νομοθετικής και εκτελεστικής εξουσίας. </a:t>
            </a:r>
          </a:p>
          <a:p>
            <a:r>
              <a:rPr lang="el-GR" dirty="0"/>
              <a:t>Όλα τα μέλη της εκτελεστικής λειτουργίας, ο Καγκελάριος και οι Υπουργοί είναι ταυτόχρονα και μέλη της νομοθετικής λειτουργίας.</a:t>
            </a:r>
          </a:p>
          <a:p>
            <a:r>
              <a:rPr lang="el-GR" dirty="0"/>
              <a:t>Μόνο τα πρόσωπα που μετέχουν της δικαστικής λειτουργίας είναι ανεξάρτητα, χωρισμένα από την εκτελεστική και τη νομοθετική λειτουργία, καθώς κανένας δικαστής δεν μπορεί να μετέχει των άλλων δύο λειτουργιών, και αντίστροφα. </a:t>
            </a:r>
          </a:p>
          <a:p>
            <a:r>
              <a:rPr lang="el-GR" dirty="0"/>
              <a:t>Το Ομοσπονδιακό Συνταγματικό Δικαστήριο έχει αποφανθεί σε ορισμένες περιπτώσεις ότι κανένα όργανο του 4 Κράτους, της νομοθετικής, εκτελεστικής ή δικαστικής λειτουργίας δεν είναι ανώτερο το ένα έναντι του άλλου καθώς και ότι κανένα όργανο δεν πρέπει να αποστερείται των αρμοδιοτήτων εκείνων που είναι απαραίτητες των συνταγματικών καθηκόντων του. </a:t>
            </a:r>
          </a:p>
          <a:p>
            <a:r>
              <a:rPr lang="el-GR" dirty="0"/>
              <a:t>Τέλος έχει διατυπωθεί η άποψη ότι ένας απόλυτος διαχωρισμός της διοίκησης από τη νομοθετική λειτουργία, της εκτελεστικής από τη δικαστική λειτουργία, δεν είναι εφικτός σε μια σύγχρονη Πολιτεία, επειδή τόσο η νομοθετική όσο και η εκτελεστική και η δικαστική λειτουργία διενεργούν τρόπον τινά διοικητικές πράξεις.</a:t>
            </a:r>
            <a:endParaRPr lang="en-US" dirty="0"/>
          </a:p>
        </p:txBody>
      </p:sp>
    </p:spTree>
    <p:extLst>
      <p:ext uri="{BB962C8B-B14F-4D97-AF65-F5344CB8AC3E}">
        <p14:creationId xmlns:p14="http://schemas.microsoft.com/office/powerpoint/2010/main" val="614878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6DA3CD-F9F4-4CB3-A798-0B769368C2CC}"/>
              </a:ext>
            </a:extLst>
          </p:cNvPr>
          <p:cNvSpPr>
            <a:spLocks noGrp="1"/>
          </p:cNvSpPr>
          <p:nvPr>
            <p:ph type="title"/>
          </p:nvPr>
        </p:nvSpPr>
        <p:spPr/>
        <p:txBody>
          <a:bodyPr>
            <a:normAutofit/>
          </a:bodyPr>
          <a:lstStyle/>
          <a:p>
            <a:r>
              <a:rPr lang="el-GR" sz="2800" dirty="0"/>
              <a:t>Θεμελιώδης Νόμος (</a:t>
            </a:r>
            <a:r>
              <a:rPr lang="el-GR" sz="2800" dirty="0" err="1"/>
              <a:t>Grundgesetz</a:t>
            </a:r>
            <a:r>
              <a:rPr lang="el-GR" sz="2800" dirty="0"/>
              <a:t>) της Ομοσπονδιακής Δημοκρατίας της Γερμανίας (τότε Δυτικής μόνο) 23.5.49</a:t>
            </a:r>
            <a:endParaRPr lang="en-US" sz="2800" dirty="0"/>
          </a:p>
        </p:txBody>
      </p:sp>
      <p:sp>
        <p:nvSpPr>
          <p:cNvPr id="3" name="Θέση περιεχομένου 2">
            <a:extLst>
              <a:ext uri="{FF2B5EF4-FFF2-40B4-BE49-F238E27FC236}">
                <a16:creationId xmlns:a16="http://schemas.microsoft.com/office/drawing/2014/main" id="{AB882BED-310B-4CA0-96C6-37471211ED9C}"/>
              </a:ext>
            </a:extLst>
          </p:cNvPr>
          <p:cNvSpPr>
            <a:spLocks noGrp="1"/>
          </p:cNvSpPr>
          <p:nvPr>
            <p:ph idx="1"/>
          </p:nvPr>
        </p:nvSpPr>
        <p:spPr/>
        <p:txBody>
          <a:bodyPr>
            <a:normAutofit lnSpcReduction="10000"/>
          </a:bodyPr>
          <a:lstStyle/>
          <a:p>
            <a:r>
              <a:rPr lang="el-GR" dirty="0"/>
              <a:t>70 + χρόνια  και σήμερα εξακολουθεί να ισχύει ως το Σύνταγμα της ενιαίας πλέον Γερμανίας. </a:t>
            </a:r>
          </a:p>
          <a:p>
            <a:r>
              <a:rPr lang="el-GR" dirty="0"/>
              <a:t>Πρόκειται για το πιο επιτυχημένο στην Ιστορία γερμανικό Σύνταγμα, που επέτρεψε στην χώρα αυτή που δεν είχε στέρεη δημοκρατική παράδοση να ζήσει την πιο δημοκρατική, ελεύθερη, και ευτυχισμένη περίοδο της Ιστορίας της. Και μάλιστα εν ευημερία.</a:t>
            </a:r>
          </a:p>
          <a:p>
            <a:r>
              <a:rPr lang="el-GR" dirty="0"/>
              <a:t>Διδάχτηκε από τα λάθη του Συντάγματος της Βαϊμάρης του 1919 που δεν ευτύχησε.</a:t>
            </a:r>
          </a:p>
          <a:p>
            <a:r>
              <a:rPr lang="el-GR" dirty="0"/>
              <a:t>Κατέστη υπόδειγμα και για άλλα δημοκρατικά Συντάγματα ευρωπαϊκών κρατών. Κυρίως εκείνων των χωρών που μόλις είχαν εξέλθει από δικτατορίες, όπως π.χ. η Ισπανία το 1977.</a:t>
            </a:r>
            <a:endParaRPr lang="en-US" dirty="0"/>
          </a:p>
        </p:txBody>
      </p:sp>
    </p:spTree>
    <p:extLst>
      <p:ext uri="{BB962C8B-B14F-4D97-AF65-F5344CB8AC3E}">
        <p14:creationId xmlns:p14="http://schemas.microsoft.com/office/powerpoint/2010/main" val="3919592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68A1AC-BB23-4B21-BFDF-90249BA551E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D80C7769-2B0D-4EAD-9C24-9D2F9A541624}"/>
              </a:ext>
            </a:extLst>
          </p:cNvPr>
          <p:cNvSpPr>
            <a:spLocks noGrp="1"/>
          </p:cNvSpPr>
          <p:nvPr>
            <p:ph idx="1"/>
          </p:nvPr>
        </p:nvSpPr>
        <p:spPr/>
        <p:txBody>
          <a:bodyPr/>
          <a:lstStyle/>
          <a:p>
            <a:r>
              <a:rPr lang="el-GR" dirty="0"/>
              <a:t>μετά την εμπειρία του Ναζισμού, όταν ο Χίτλερ ανέβηκε στην εξουσία με ελεύθερες εκλογές, διακατέχεται από μια “δυσπιστία” στο “αλάνθαστο κριτήριο” του εκλογικού σώματος, κατά την εκ μέρους του εκλογή της νομοθετικής λειτουργίας, ως πεμπτουσίας της δημοκρατίας, στην αρχή της πλειοψηφίας και στις </a:t>
            </a:r>
            <a:r>
              <a:rPr lang="el-GR" dirty="0" err="1"/>
              <a:t>δημοψηφισματικές</a:t>
            </a:r>
            <a:r>
              <a:rPr lang="el-GR" dirty="0"/>
              <a:t> διαδικασίες. </a:t>
            </a:r>
          </a:p>
          <a:p>
            <a:r>
              <a:rPr lang="el-GR" dirty="0"/>
              <a:t>Γι’ αυτό εγκαθίδρυσε αυτό που ονομάζεται αμυνόμενη (και όχι παράλυτη) απέναντι στους εχθρούς της δημοκρατία (</a:t>
            </a:r>
            <a:r>
              <a:rPr lang="el-GR" dirty="0" err="1"/>
              <a:t>wehrhafte</a:t>
            </a:r>
            <a:r>
              <a:rPr lang="el-GR" dirty="0"/>
              <a:t> </a:t>
            </a:r>
            <a:r>
              <a:rPr lang="el-GR" dirty="0" err="1"/>
              <a:t>Demokratie</a:t>
            </a:r>
            <a:r>
              <a:rPr lang="el-GR" dirty="0"/>
              <a:t>) και την ρήτρα αιωνιότητας ορισμένων θεμελιωδών αρχών και αξιών (</a:t>
            </a:r>
            <a:r>
              <a:rPr lang="el-GR" dirty="0" err="1"/>
              <a:t>Ewiglkeitsklausel</a:t>
            </a:r>
            <a:r>
              <a:rPr lang="el-GR" dirty="0"/>
              <a:t>).</a:t>
            </a:r>
            <a:endParaRPr lang="en-US" dirty="0"/>
          </a:p>
        </p:txBody>
      </p:sp>
    </p:spTree>
    <p:extLst>
      <p:ext uri="{BB962C8B-B14F-4D97-AF65-F5344CB8AC3E}">
        <p14:creationId xmlns:p14="http://schemas.microsoft.com/office/powerpoint/2010/main" val="4057095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DC064A-3FEE-44B3-80AE-79A993B8A765}"/>
              </a:ext>
            </a:extLst>
          </p:cNvPr>
          <p:cNvSpPr>
            <a:spLocks noGrp="1"/>
          </p:cNvSpPr>
          <p:nvPr>
            <p:ph type="title"/>
          </p:nvPr>
        </p:nvSpPr>
        <p:spPr/>
        <p:txBody>
          <a:bodyPr>
            <a:normAutofit fontScale="90000"/>
          </a:bodyPr>
          <a:lstStyle/>
          <a:p>
            <a:br>
              <a:rPr lang="el-GR" dirty="0"/>
            </a:br>
            <a:r>
              <a:rPr lang="el-GR" dirty="0"/>
              <a:t>Βασικές αρχές της οργάνωσης του κράτους </a:t>
            </a:r>
            <a:br>
              <a:rPr lang="el-GR" dirty="0"/>
            </a:br>
            <a:endParaRPr lang="en-US" dirty="0"/>
          </a:p>
        </p:txBody>
      </p:sp>
      <p:sp>
        <p:nvSpPr>
          <p:cNvPr id="3" name="Θέση περιεχομένου 2">
            <a:extLst>
              <a:ext uri="{FF2B5EF4-FFF2-40B4-BE49-F238E27FC236}">
                <a16:creationId xmlns:a16="http://schemas.microsoft.com/office/drawing/2014/main" id="{DDF70C47-72C4-413F-B878-DBCB87FCEED0}"/>
              </a:ext>
            </a:extLst>
          </p:cNvPr>
          <p:cNvSpPr>
            <a:spLocks noGrp="1"/>
          </p:cNvSpPr>
          <p:nvPr>
            <p:ph idx="1"/>
          </p:nvPr>
        </p:nvSpPr>
        <p:spPr/>
        <p:txBody>
          <a:bodyPr>
            <a:normAutofit fontScale="70000" lnSpcReduction="20000"/>
          </a:bodyPr>
          <a:lstStyle/>
          <a:p>
            <a:pPr marL="0" indent="0">
              <a:buNone/>
            </a:pPr>
            <a:r>
              <a:rPr lang="el-GR" dirty="0"/>
              <a:t>Η κρατική οργάνωση της </a:t>
            </a:r>
            <a:r>
              <a:rPr lang="el-GR" dirty="0" err="1"/>
              <a:t>Οµοσπονδιακής</a:t>
            </a:r>
            <a:r>
              <a:rPr lang="el-GR" dirty="0"/>
              <a:t> ∆</a:t>
            </a:r>
            <a:r>
              <a:rPr lang="el-GR" dirty="0" err="1"/>
              <a:t>ηµοκρατίας</a:t>
            </a:r>
            <a:r>
              <a:rPr lang="el-GR" dirty="0"/>
              <a:t> της </a:t>
            </a:r>
            <a:r>
              <a:rPr lang="el-GR" dirty="0" err="1"/>
              <a:t>Γερµανίας</a:t>
            </a:r>
            <a:r>
              <a:rPr lang="el-GR" dirty="0"/>
              <a:t> (Ο∆Γ) </a:t>
            </a:r>
            <a:r>
              <a:rPr lang="el-GR" dirty="0" err="1"/>
              <a:t>διέπεται</a:t>
            </a:r>
            <a:r>
              <a:rPr lang="el-GR" dirty="0"/>
              <a:t> </a:t>
            </a:r>
          </a:p>
          <a:p>
            <a:pPr marL="0" indent="0">
              <a:buNone/>
            </a:pPr>
            <a:r>
              <a:rPr lang="el-GR" dirty="0" err="1"/>
              <a:t>σύµφωνα</a:t>
            </a:r>
            <a:r>
              <a:rPr lang="el-GR" dirty="0"/>
              <a:t> µε το </a:t>
            </a:r>
            <a:r>
              <a:rPr lang="el-GR" dirty="0" err="1"/>
              <a:t>Θεµελιώδη</a:t>
            </a:r>
            <a:r>
              <a:rPr lang="el-GR" dirty="0"/>
              <a:t> </a:t>
            </a:r>
            <a:r>
              <a:rPr lang="el-GR" dirty="0" err="1"/>
              <a:t>Νόµο</a:t>
            </a:r>
            <a:r>
              <a:rPr lang="el-GR" dirty="0"/>
              <a:t> (</a:t>
            </a:r>
            <a:r>
              <a:rPr lang="el-GR" dirty="0" err="1"/>
              <a:t>Grundgesetz</a:t>
            </a:r>
            <a:r>
              <a:rPr lang="el-GR" dirty="0"/>
              <a:t>) της 23.5.1949 από τέσσερις βασικές αρχές: </a:t>
            </a:r>
          </a:p>
          <a:p>
            <a:r>
              <a:rPr lang="el-GR" dirty="0"/>
              <a:t>Η Ο∆Γ είναι </a:t>
            </a:r>
            <a:r>
              <a:rPr lang="el-GR" dirty="0" err="1"/>
              <a:t>δηµοκρατία</a:t>
            </a:r>
            <a:r>
              <a:rPr lang="el-GR" dirty="0"/>
              <a:t>, κράτος δικαίου, κοινωνικό κράτος και </a:t>
            </a:r>
            <a:r>
              <a:rPr lang="el-GR" dirty="0" err="1"/>
              <a:t>οµοσπονδιακό</a:t>
            </a:r>
            <a:r>
              <a:rPr lang="el-GR" dirty="0"/>
              <a:t> κράτος. </a:t>
            </a:r>
          </a:p>
          <a:p>
            <a:r>
              <a:rPr lang="el-GR" dirty="0"/>
              <a:t>Η αρχή της </a:t>
            </a:r>
            <a:r>
              <a:rPr lang="el-GR" b="1" dirty="0" err="1"/>
              <a:t>δηµοκρατίας</a:t>
            </a:r>
            <a:r>
              <a:rPr lang="el-GR" dirty="0"/>
              <a:t> απαιτεί τη γενική (χωρίς εξαίρεση) </a:t>
            </a:r>
            <a:r>
              <a:rPr lang="el-GR" dirty="0" err="1"/>
              <a:t>νοµιµοποίηση</a:t>
            </a:r>
            <a:r>
              <a:rPr lang="el-GR" dirty="0"/>
              <a:t> της κρατικής  εξουσίας από τον λαό. Αυτή ασκείται µέσω </a:t>
            </a:r>
            <a:r>
              <a:rPr lang="el-GR" dirty="0" err="1"/>
              <a:t>εκλεγµένων</a:t>
            </a:r>
            <a:r>
              <a:rPr lang="el-GR" dirty="0"/>
              <a:t> από το λαό εκπροσώπων, οι οποίοι  αποτελούν το κοινοβούλιο (</a:t>
            </a:r>
            <a:r>
              <a:rPr lang="el-GR" dirty="0" err="1"/>
              <a:t>Bundestag</a:t>
            </a:r>
            <a:r>
              <a:rPr lang="el-GR" dirty="0"/>
              <a:t>) και την κυβέρνηση (</a:t>
            </a:r>
            <a:r>
              <a:rPr lang="el-GR" dirty="0" err="1"/>
              <a:t>Bundesregierung</a:t>
            </a:r>
            <a:r>
              <a:rPr lang="el-GR" dirty="0"/>
              <a:t>). Ο </a:t>
            </a:r>
            <a:r>
              <a:rPr lang="el-GR" dirty="0" err="1"/>
              <a:t>γερµανικός</a:t>
            </a:r>
            <a:r>
              <a:rPr lang="el-GR" dirty="0"/>
              <a:t> λαός ασκεί </a:t>
            </a:r>
            <a:r>
              <a:rPr lang="el-GR" dirty="0" err="1"/>
              <a:t>εποµένως</a:t>
            </a:r>
            <a:r>
              <a:rPr lang="el-GR" dirty="0"/>
              <a:t> την κυριαρχία του µέσω εκπροσώπησης, στο </a:t>
            </a:r>
            <a:r>
              <a:rPr lang="el-GR" dirty="0" err="1"/>
              <a:t>πνεύµα</a:t>
            </a:r>
            <a:r>
              <a:rPr lang="el-GR" dirty="0"/>
              <a:t> µ</a:t>
            </a:r>
            <a:r>
              <a:rPr lang="el-GR" dirty="0" err="1"/>
              <a:t>ιας</a:t>
            </a:r>
            <a:r>
              <a:rPr lang="el-GR" dirty="0"/>
              <a:t> έµµ</a:t>
            </a:r>
            <a:r>
              <a:rPr lang="el-GR" dirty="0" err="1"/>
              <a:t>εσης</a:t>
            </a:r>
            <a:r>
              <a:rPr lang="el-GR" dirty="0"/>
              <a:t> κοινοβουλευτικής </a:t>
            </a:r>
            <a:r>
              <a:rPr lang="el-GR" dirty="0" err="1"/>
              <a:t>δηµοκρατίας</a:t>
            </a:r>
            <a:r>
              <a:rPr lang="el-GR" dirty="0"/>
              <a:t>, από το </a:t>
            </a:r>
            <a:r>
              <a:rPr lang="el-GR" dirty="0" err="1"/>
              <a:t>νοµοθετικό</a:t>
            </a:r>
            <a:r>
              <a:rPr lang="el-GR" dirty="0"/>
              <a:t> και το εκτελεστικό όργανο (</a:t>
            </a:r>
            <a:r>
              <a:rPr lang="el-GR" dirty="0" err="1"/>
              <a:t>Bundestag</a:t>
            </a:r>
            <a:r>
              <a:rPr lang="el-GR" dirty="0"/>
              <a:t> και </a:t>
            </a:r>
            <a:r>
              <a:rPr lang="el-GR" dirty="0" err="1"/>
              <a:t>Bunsderegierung</a:t>
            </a:r>
            <a:r>
              <a:rPr lang="el-GR" dirty="0"/>
              <a:t> αντιστοίχως), τα οποία και </a:t>
            </a:r>
            <a:r>
              <a:rPr lang="el-GR" dirty="0" err="1"/>
              <a:t>λαµβάνουν</a:t>
            </a:r>
            <a:r>
              <a:rPr lang="el-GR" dirty="0"/>
              <a:t> τις διάφορες αποφάσεις, </a:t>
            </a:r>
            <a:r>
              <a:rPr lang="el-GR" dirty="0" err="1"/>
              <a:t>σύµφωνα</a:t>
            </a:r>
            <a:r>
              <a:rPr lang="el-GR" dirty="0"/>
              <a:t> µε το  </a:t>
            </a:r>
            <a:r>
              <a:rPr lang="el-GR" dirty="0" err="1"/>
              <a:t>Σύνταγµα</a:t>
            </a:r>
            <a:r>
              <a:rPr lang="el-GR" dirty="0"/>
              <a:t>. </a:t>
            </a:r>
          </a:p>
          <a:p>
            <a:r>
              <a:rPr lang="el-GR" dirty="0"/>
              <a:t>Η αρχή του </a:t>
            </a:r>
            <a:r>
              <a:rPr lang="el-GR" b="1" dirty="0"/>
              <a:t>κράτους δικαίου, </a:t>
            </a:r>
            <a:r>
              <a:rPr lang="el-GR" dirty="0"/>
              <a:t>επιτάσσει τη </a:t>
            </a:r>
            <a:r>
              <a:rPr lang="el-GR" dirty="0" err="1"/>
              <a:t>δέσµευση</a:t>
            </a:r>
            <a:r>
              <a:rPr lang="el-GR" dirty="0"/>
              <a:t> της κρατικής δράσης µε κανόνες δικαίου και µε </a:t>
            </a:r>
            <a:r>
              <a:rPr lang="el-GR" dirty="0" err="1"/>
              <a:t>νόµους</a:t>
            </a:r>
            <a:r>
              <a:rPr lang="el-GR" dirty="0"/>
              <a:t>. Κεντρικό στοιχείο αυτής της αρχής αποτελεί ο (οριζόντιος) </a:t>
            </a:r>
            <a:r>
              <a:rPr lang="el-GR" dirty="0" err="1"/>
              <a:t>επιµερισµός</a:t>
            </a:r>
            <a:r>
              <a:rPr lang="el-GR" dirty="0"/>
              <a:t> των εξουσιών. Οι λειτουργίες της κρατικής εξουσίας ανατίθενται </a:t>
            </a:r>
            <a:r>
              <a:rPr lang="el-GR" dirty="0" err="1"/>
              <a:t>εποµένως</a:t>
            </a:r>
            <a:r>
              <a:rPr lang="el-GR" dirty="0"/>
              <a:t> σε µ</a:t>
            </a:r>
            <a:r>
              <a:rPr lang="el-GR" dirty="0" err="1"/>
              <a:t>εταξύ</a:t>
            </a:r>
            <a:r>
              <a:rPr lang="el-GR" dirty="0"/>
              <a:t> τους ανεξάρτητα όργανα της </a:t>
            </a:r>
            <a:r>
              <a:rPr lang="el-GR" dirty="0" err="1"/>
              <a:t>νοµοθετικής</a:t>
            </a:r>
            <a:r>
              <a:rPr lang="el-GR" dirty="0"/>
              <a:t>, εκτελεστικής και δικαστικής λειτουργίας. Με αυτόν τον τρόπο αποτρέπεται η κατάχρηση της κρατικής εξουσίας και η κρατική αυθαιρεσία. </a:t>
            </a:r>
            <a:endParaRPr lang="en-US" dirty="0"/>
          </a:p>
        </p:txBody>
      </p:sp>
    </p:spTree>
    <p:extLst>
      <p:ext uri="{BB962C8B-B14F-4D97-AF65-F5344CB8AC3E}">
        <p14:creationId xmlns:p14="http://schemas.microsoft.com/office/powerpoint/2010/main" val="2756186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3D67BB-7F99-492D-ABCA-29D6133AEA66}"/>
              </a:ext>
            </a:extLst>
          </p:cNvPr>
          <p:cNvSpPr>
            <a:spLocks noGrp="1"/>
          </p:cNvSpPr>
          <p:nvPr>
            <p:ph type="title"/>
          </p:nvPr>
        </p:nvSpPr>
        <p:spPr/>
        <p:txBody>
          <a:bodyPr/>
          <a:lstStyle/>
          <a:p>
            <a:r>
              <a:rPr lang="el-GR" dirty="0"/>
              <a:t>Η αρχή του κοινωνικού κράτους </a:t>
            </a:r>
            <a:endParaRPr lang="en-US" dirty="0"/>
          </a:p>
        </p:txBody>
      </p:sp>
      <p:sp>
        <p:nvSpPr>
          <p:cNvPr id="3" name="Θέση περιεχομένου 2">
            <a:extLst>
              <a:ext uri="{FF2B5EF4-FFF2-40B4-BE49-F238E27FC236}">
                <a16:creationId xmlns:a16="http://schemas.microsoft.com/office/drawing/2014/main" id="{7B912278-15A1-4690-8417-44DF447CA40A}"/>
              </a:ext>
            </a:extLst>
          </p:cNvPr>
          <p:cNvSpPr>
            <a:spLocks noGrp="1"/>
          </p:cNvSpPr>
          <p:nvPr>
            <p:ph idx="1"/>
          </p:nvPr>
        </p:nvSpPr>
        <p:spPr/>
        <p:txBody>
          <a:bodyPr/>
          <a:lstStyle/>
          <a:p>
            <a:r>
              <a:rPr lang="el-GR" dirty="0"/>
              <a:t>υποχρεώνει το κράτος σε εξασφάλιση ισότητας ευκαιριών και κοινωνικής δικαιοσύνης και </a:t>
            </a:r>
            <a:r>
              <a:rPr lang="el-GR" dirty="0" err="1"/>
              <a:t>εποµένως</a:t>
            </a:r>
            <a:r>
              <a:rPr lang="el-GR" dirty="0"/>
              <a:t> και σε προστασία των κοινωνικά αδύνατων. Προς υλοποίηση αυτής της αρχής υφίσταται ένα ευρύ δίκτυο κοινωνικών </a:t>
            </a:r>
            <a:r>
              <a:rPr lang="el-GR" dirty="0" err="1"/>
              <a:t>νόµων</a:t>
            </a:r>
            <a:r>
              <a:rPr lang="el-GR" dirty="0"/>
              <a:t>, ενώ παράλληλα είναι δυνατές και </a:t>
            </a:r>
            <a:r>
              <a:rPr lang="el-GR" dirty="0" err="1"/>
              <a:t>επεµβάσεις</a:t>
            </a:r>
            <a:r>
              <a:rPr lang="el-GR" dirty="0"/>
              <a:t> σε </a:t>
            </a:r>
            <a:r>
              <a:rPr lang="el-GR" dirty="0" err="1"/>
              <a:t>θεµελιώδη</a:t>
            </a:r>
            <a:r>
              <a:rPr lang="el-GR" dirty="0"/>
              <a:t> </a:t>
            </a:r>
            <a:r>
              <a:rPr lang="el-GR" dirty="0" err="1"/>
              <a:t>δικαιώµατα</a:t>
            </a:r>
            <a:r>
              <a:rPr lang="el-GR" dirty="0"/>
              <a:t>. Για </a:t>
            </a:r>
            <a:r>
              <a:rPr lang="el-GR" dirty="0" err="1"/>
              <a:t>παράδειγµα</a:t>
            </a:r>
            <a:r>
              <a:rPr lang="el-GR" dirty="0"/>
              <a:t>, το </a:t>
            </a:r>
            <a:r>
              <a:rPr lang="el-GR" dirty="0" err="1"/>
              <a:t>δικαίωµα</a:t>
            </a:r>
            <a:r>
              <a:rPr lang="el-GR" dirty="0"/>
              <a:t> στην ιδιοκτησία περιορίζεται από τη ρητή σύνδεση της χρήσης της µε την αρχή του </a:t>
            </a:r>
            <a:r>
              <a:rPr lang="el-GR" dirty="0" err="1"/>
              <a:t>δηµόσιου</a:t>
            </a:r>
            <a:r>
              <a:rPr lang="el-GR" dirty="0"/>
              <a:t> οφέλους. </a:t>
            </a:r>
            <a:endParaRPr lang="en-US" dirty="0"/>
          </a:p>
        </p:txBody>
      </p:sp>
    </p:spTree>
    <p:extLst>
      <p:ext uri="{BB962C8B-B14F-4D97-AF65-F5344CB8AC3E}">
        <p14:creationId xmlns:p14="http://schemas.microsoft.com/office/powerpoint/2010/main" val="3703901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289C5B-6651-4755-ACF5-1694849AD942}"/>
              </a:ext>
            </a:extLst>
          </p:cNvPr>
          <p:cNvSpPr>
            <a:spLocks noGrp="1"/>
          </p:cNvSpPr>
          <p:nvPr>
            <p:ph type="title"/>
          </p:nvPr>
        </p:nvSpPr>
        <p:spPr/>
        <p:txBody>
          <a:bodyPr/>
          <a:lstStyle/>
          <a:p>
            <a:r>
              <a:rPr lang="el-GR" dirty="0"/>
              <a:t>Η αρχή του </a:t>
            </a:r>
            <a:r>
              <a:rPr lang="el-GR" dirty="0" err="1"/>
              <a:t>οµοσπονδιακού</a:t>
            </a:r>
            <a:r>
              <a:rPr lang="el-GR" dirty="0"/>
              <a:t> κράτους </a:t>
            </a:r>
            <a:endParaRPr lang="en-US" dirty="0"/>
          </a:p>
        </p:txBody>
      </p:sp>
      <p:sp>
        <p:nvSpPr>
          <p:cNvPr id="3" name="Θέση περιεχομένου 2">
            <a:extLst>
              <a:ext uri="{FF2B5EF4-FFF2-40B4-BE49-F238E27FC236}">
                <a16:creationId xmlns:a16="http://schemas.microsoft.com/office/drawing/2014/main" id="{E734D1F6-FFE1-4C4D-9BDF-E671C5BBE1EF}"/>
              </a:ext>
            </a:extLst>
          </p:cNvPr>
          <p:cNvSpPr>
            <a:spLocks noGrp="1"/>
          </p:cNvSpPr>
          <p:nvPr>
            <p:ph idx="1"/>
          </p:nvPr>
        </p:nvSpPr>
        <p:spPr/>
        <p:txBody>
          <a:bodyPr>
            <a:normAutofit fontScale="77500" lnSpcReduction="20000"/>
          </a:bodyPr>
          <a:lstStyle/>
          <a:p>
            <a:r>
              <a:rPr lang="el-GR" dirty="0"/>
              <a:t>Χαρακτηρίζει τη µε βάση το </a:t>
            </a:r>
            <a:r>
              <a:rPr lang="el-GR" dirty="0" err="1"/>
              <a:t>δηµόσιο</a:t>
            </a:r>
            <a:r>
              <a:rPr lang="el-GR" dirty="0"/>
              <a:t> δίκαιο µ</a:t>
            </a:r>
            <a:r>
              <a:rPr lang="el-GR" dirty="0" err="1"/>
              <a:t>εταξύ</a:t>
            </a:r>
            <a:r>
              <a:rPr lang="el-GR" dirty="0"/>
              <a:t> τους σύνδεση µ</a:t>
            </a:r>
            <a:r>
              <a:rPr lang="el-GR" dirty="0" err="1"/>
              <a:t>ιας</a:t>
            </a:r>
            <a:r>
              <a:rPr lang="el-GR" dirty="0"/>
              <a:t> σειράς πολιτειών (</a:t>
            </a:r>
            <a:r>
              <a:rPr lang="el-GR" dirty="0" err="1"/>
              <a:t>Länder</a:t>
            </a:r>
            <a:r>
              <a:rPr lang="el-GR" dirty="0"/>
              <a:t>), µ</a:t>
            </a:r>
            <a:r>
              <a:rPr lang="el-GR" dirty="0" err="1"/>
              <a:t>εταξύ</a:t>
            </a:r>
            <a:r>
              <a:rPr lang="el-GR" dirty="0"/>
              <a:t> των οποίων και του συνολικού κράτους (</a:t>
            </a:r>
            <a:r>
              <a:rPr lang="el-GR" dirty="0" err="1"/>
              <a:t>Bund</a:t>
            </a:r>
            <a:r>
              <a:rPr lang="el-GR" dirty="0"/>
              <a:t>) </a:t>
            </a:r>
            <a:r>
              <a:rPr lang="el-GR" dirty="0" err="1"/>
              <a:t>επιµερίζεται</a:t>
            </a:r>
            <a:r>
              <a:rPr lang="el-GR" dirty="0"/>
              <a:t> η άσκηση της κρατικής εξουσίας. </a:t>
            </a:r>
          </a:p>
          <a:p>
            <a:r>
              <a:rPr lang="el-GR" dirty="0"/>
              <a:t>Η αρχή αυτή, του κατακόρυφου </a:t>
            </a:r>
            <a:r>
              <a:rPr lang="el-GR" dirty="0" err="1"/>
              <a:t>επιµερισµού</a:t>
            </a:r>
            <a:r>
              <a:rPr lang="el-GR" dirty="0"/>
              <a:t> των εξουσιών, που βρίσκεται σε αντίθεση µε µ</a:t>
            </a:r>
            <a:r>
              <a:rPr lang="el-GR" dirty="0" err="1"/>
              <a:t>ια</a:t>
            </a:r>
            <a:r>
              <a:rPr lang="el-GR" dirty="0"/>
              <a:t> κεντρική κρατική </a:t>
            </a:r>
            <a:r>
              <a:rPr lang="el-GR" dirty="0" err="1"/>
              <a:t>δοµή</a:t>
            </a:r>
            <a:r>
              <a:rPr lang="el-GR" dirty="0"/>
              <a:t>, έχει ιδιαίτερη </a:t>
            </a:r>
            <a:r>
              <a:rPr lang="el-GR" dirty="0" err="1"/>
              <a:t>σηµασία</a:t>
            </a:r>
            <a:r>
              <a:rPr lang="el-GR" dirty="0"/>
              <a:t> για την κατανόηση της διάρθρωσης του </a:t>
            </a:r>
            <a:r>
              <a:rPr lang="el-GR" dirty="0" err="1"/>
              <a:t>γερµανικού</a:t>
            </a:r>
            <a:r>
              <a:rPr lang="el-GR" dirty="0"/>
              <a:t> κράτους και της διοίκησης. </a:t>
            </a:r>
          </a:p>
          <a:p>
            <a:r>
              <a:rPr lang="el-GR" dirty="0"/>
              <a:t>Ο </a:t>
            </a:r>
            <a:r>
              <a:rPr lang="el-GR" dirty="0" err="1"/>
              <a:t>επιµερισµός</a:t>
            </a:r>
            <a:r>
              <a:rPr lang="el-GR" dirty="0"/>
              <a:t> τη κρατικής ισχύος µ</a:t>
            </a:r>
            <a:r>
              <a:rPr lang="el-GR" dirty="0" err="1"/>
              <a:t>εταξύ</a:t>
            </a:r>
            <a:r>
              <a:rPr lang="el-GR" dirty="0"/>
              <a:t> της </a:t>
            </a:r>
            <a:r>
              <a:rPr lang="el-GR" dirty="0" err="1"/>
              <a:t>Οµοσπονδίας</a:t>
            </a:r>
            <a:r>
              <a:rPr lang="el-GR" dirty="0"/>
              <a:t> (</a:t>
            </a:r>
            <a:r>
              <a:rPr lang="el-GR" dirty="0" err="1"/>
              <a:t>Bund</a:t>
            </a:r>
            <a:r>
              <a:rPr lang="el-GR" dirty="0"/>
              <a:t>) και των 16 </a:t>
            </a:r>
            <a:r>
              <a:rPr lang="el-GR" dirty="0" err="1"/>
              <a:t>Οµόσπονδων</a:t>
            </a:r>
            <a:r>
              <a:rPr lang="el-GR" dirty="0"/>
              <a:t> Κρατών (</a:t>
            </a:r>
            <a:r>
              <a:rPr lang="el-GR" dirty="0" err="1"/>
              <a:t>Länder</a:t>
            </a:r>
            <a:r>
              <a:rPr lang="el-GR" dirty="0"/>
              <a:t>), </a:t>
            </a:r>
            <a:r>
              <a:rPr lang="el-GR" dirty="0" err="1"/>
              <a:t>σηµαίνει</a:t>
            </a:r>
            <a:r>
              <a:rPr lang="el-GR" dirty="0"/>
              <a:t> ότι κρατική οντότητα δεν διαθέτει µόνο η </a:t>
            </a:r>
            <a:r>
              <a:rPr lang="el-GR" dirty="0" err="1"/>
              <a:t>Οµοσπονδία</a:t>
            </a:r>
            <a:r>
              <a:rPr lang="el-GR" dirty="0"/>
              <a:t>, αλλά και τα </a:t>
            </a:r>
            <a:r>
              <a:rPr lang="el-GR" dirty="0" err="1"/>
              <a:t>Οµόσπονδα</a:t>
            </a:r>
            <a:r>
              <a:rPr lang="el-GR" dirty="0"/>
              <a:t> Κράτη. </a:t>
            </a:r>
          </a:p>
          <a:p>
            <a:r>
              <a:rPr lang="el-GR" dirty="0"/>
              <a:t>Αξίζει να </a:t>
            </a:r>
            <a:r>
              <a:rPr lang="el-GR" dirty="0" err="1"/>
              <a:t>σηµειωθεί</a:t>
            </a:r>
            <a:r>
              <a:rPr lang="el-GR" dirty="0"/>
              <a:t>, ότι τα </a:t>
            </a:r>
            <a:r>
              <a:rPr lang="el-GR" dirty="0" err="1"/>
              <a:t>Οµόσπονδα</a:t>
            </a:r>
            <a:r>
              <a:rPr lang="el-GR" dirty="0"/>
              <a:t> Κράτη δεν </a:t>
            </a:r>
            <a:r>
              <a:rPr lang="el-GR" dirty="0" err="1"/>
              <a:t>απολαµβάνουν</a:t>
            </a:r>
            <a:r>
              <a:rPr lang="el-GR" dirty="0"/>
              <a:t> πλήρους </a:t>
            </a:r>
            <a:r>
              <a:rPr lang="el-GR" dirty="0" err="1"/>
              <a:t>αυτονοµίας</a:t>
            </a:r>
            <a:r>
              <a:rPr lang="el-GR" dirty="0"/>
              <a:t>, αλλά ασκούν κυριαρχία που περιορίζεται σε </a:t>
            </a:r>
            <a:r>
              <a:rPr lang="el-GR" dirty="0" err="1"/>
              <a:t>συγκεκριµένους</a:t>
            </a:r>
            <a:r>
              <a:rPr lang="el-GR" dirty="0"/>
              <a:t> </a:t>
            </a:r>
            <a:r>
              <a:rPr lang="el-GR" dirty="0" err="1"/>
              <a:t>τοµείς</a:t>
            </a:r>
            <a:r>
              <a:rPr lang="el-GR" dirty="0"/>
              <a:t>, </a:t>
            </a:r>
            <a:r>
              <a:rPr lang="el-GR" dirty="0" err="1"/>
              <a:t>σύµφωνα</a:t>
            </a:r>
            <a:r>
              <a:rPr lang="el-GR" dirty="0"/>
              <a:t> µε το </a:t>
            </a:r>
            <a:r>
              <a:rPr lang="el-GR" dirty="0" err="1"/>
              <a:t>σύνταγµα</a:t>
            </a:r>
            <a:r>
              <a:rPr lang="el-GR" dirty="0"/>
              <a:t> του κράτους, και την οποία υλοποιούν µέσω της δικής τους </a:t>
            </a:r>
            <a:r>
              <a:rPr lang="el-GR" dirty="0" err="1"/>
              <a:t>νοµοθετικής</a:t>
            </a:r>
            <a:r>
              <a:rPr lang="el-GR" dirty="0"/>
              <a:t>, εκτελεστικής και δικαστικής εξουσίας. </a:t>
            </a:r>
          </a:p>
          <a:p>
            <a:r>
              <a:rPr lang="el-GR" dirty="0"/>
              <a:t>Το επίκεντρο της </a:t>
            </a:r>
            <a:r>
              <a:rPr lang="el-GR" dirty="0" err="1"/>
              <a:t>νοµοθεσίας</a:t>
            </a:r>
            <a:r>
              <a:rPr lang="el-GR" dirty="0"/>
              <a:t> βρίσκεται βέβαια στην </a:t>
            </a:r>
            <a:r>
              <a:rPr lang="el-GR" dirty="0" err="1"/>
              <a:t>Οµοσπονδία</a:t>
            </a:r>
            <a:r>
              <a:rPr lang="el-GR" dirty="0"/>
              <a:t>, ενώ τα </a:t>
            </a:r>
            <a:r>
              <a:rPr lang="el-GR" dirty="0" err="1"/>
              <a:t>Οµόσπονδα</a:t>
            </a:r>
            <a:r>
              <a:rPr lang="el-GR" dirty="0"/>
              <a:t> Κράτη είναι </a:t>
            </a:r>
            <a:r>
              <a:rPr lang="el-GR" dirty="0" err="1"/>
              <a:t>αρµόδια</a:t>
            </a:r>
            <a:r>
              <a:rPr lang="el-GR" dirty="0"/>
              <a:t> κυρίως για την άσκηση της διοίκησης.</a:t>
            </a:r>
            <a:endParaRPr lang="en-US" dirty="0"/>
          </a:p>
        </p:txBody>
      </p:sp>
    </p:spTree>
    <p:extLst>
      <p:ext uri="{BB962C8B-B14F-4D97-AF65-F5344CB8AC3E}">
        <p14:creationId xmlns:p14="http://schemas.microsoft.com/office/powerpoint/2010/main" val="349409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7D2E6F-C76B-437B-8F89-253147EA6FC7}"/>
              </a:ext>
            </a:extLst>
          </p:cNvPr>
          <p:cNvSpPr>
            <a:spLocks noGrp="1"/>
          </p:cNvSpPr>
          <p:nvPr>
            <p:ph type="title"/>
          </p:nvPr>
        </p:nvSpPr>
        <p:spPr/>
        <p:txBody>
          <a:bodyPr>
            <a:normAutofit fontScale="90000"/>
          </a:bodyPr>
          <a:lstStyle/>
          <a:p>
            <a:r>
              <a:rPr lang="el-GR" dirty="0"/>
              <a:t>Ανώτατα </a:t>
            </a:r>
            <a:r>
              <a:rPr lang="el-GR" dirty="0" err="1"/>
              <a:t>οµοσπονδιακά</a:t>
            </a:r>
            <a:r>
              <a:rPr lang="el-GR" dirty="0"/>
              <a:t> όργανα και υπηρεσίες </a:t>
            </a:r>
            <a:br>
              <a:rPr lang="el-GR" dirty="0"/>
            </a:br>
            <a:endParaRPr lang="en-US" dirty="0"/>
          </a:p>
        </p:txBody>
      </p:sp>
      <p:sp>
        <p:nvSpPr>
          <p:cNvPr id="3" name="Θέση περιεχομένου 2">
            <a:extLst>
              <a:ext uri="{FF2B5EF4-FFF2-40B4-BE49-F238E27FC236}">
                <a16:creationId xmlns:a16="http://schemas.microsoft.com/office/drawing/2014/main" id="{DC6453F2-AB16-45C0-BBC5-A7D95A439765}"/>
              </a:ext>
            </a:extLst>
          </p:cNvPr>
          <p:cNvSpPr>
            <a:spLocks noGrp="1"/>
          </p:cNvSpPr>
          <p:nvPr>
            <p:ph idx="1"/>
          </p:nvPr>
        </p:nvSpPr>
        <p:spPr/>
        <p:txBody>
          <a:bodyPr>
            <a:normAutofit/>
          </a:bodyPr>
          <a:lstStyle/>
          <a:p>
            <a:pPr marL="0" indent="0">
              <a:buNone/>
            </a:pPr>
            <a:r>
              <a:rPr lang="el-GR" dirty="0"/>
              <a:t>Ανώτατα όργανα της </a:t>
            </a:r>
            <a:r>
              <a:rPr lang="el-GR" dirty="0" err="1"/>
              <a:t>Οµοσπονδίας</a:t>
            </a:r>
            <a:r>
              <a:rPr lang="el-GR" dirty="0"/>
              <a:t> είναι: </a:t>
            </a:r>
            <a:endParaRPr lang="en-US" dirty="0"/>
          </a:p>
          <a:p>
            <a:pPr marL="0" indent="0">
              <a:buNone/>
            </a:pPr>
            <a:r>
              <a:rPr lang="el-GR" dirty="0"/>
              <a:t>Α) Το </a:t>
            </a:r>
            <a:r>
              <a:rPr lang="el-GR" dirty="0" err="1"/>
              <a:t>Οµοσπονδιακό</a:t>
            </a:r>
            <a:r>
              <a:rPr lang="el-GR" dirty="0"/>
              <a:t> Κοινοβούλιο (</a:t>
            </a:r>
            <a:r>
              <a:rPr lang="el-GR" dirty="0" err="1"/>
              <a:t>Bundestag</a:t>
            </a:r>
            <a:r>
              <a:rPr lang="el-GR" dirty="0"/>
              <a:t>), </a:t>
            </a:r>
          </a:p>
          <a:p>
            <a:pPr marL="0" indent="0">
              <a:buNone/>
            </a:pPr>
            <a:r>
              <a:rPr lang="el-GR" dirty="0"/>
              <a:t>Β) το </a:t>
            </a:r>
            <a:r>
              <a:rPr lang="el-GR" dirty="0" err="1"/>
              <a:t>Οµοσπονδιακό</a:t>
            </a:r>
            <a:r>
              <a:rPr lang="el-GR" dirty="0"/>
              <a:t> </a:t>
            </a:r>
            <a:r>
              <a:rPr lang="el-GR" dirty="0" err="1"/>
              <a:t>Συµβούλιο</a:t>
            </a:r>
            <a:r>
              <a:rPr lang="el-GR" dirty="0"/>
              <a:t> (</a:t>
            </a:r>
            <a:r>
              <a:rPr lang="el-GR" dirty="0" err="1"/>
              <a:t>Bundesrat</a:t>
            </a:r>
            <a:r>
              <a:rPr lang="el-GR" dirty="0"/>
              <a:t>), </a:t>
            </a:r>
          </a:p>
          <a:p>
            <a:pPr marL="0" indent="0">
              <a:buNone/>
            </a:pPr>
            <a:r>
              <a:rPr lang="el-GR" dirty="0"/>
              <a:t>Γ) ο Πρόεδρος της </a:t>
            </a:r>
            <a:r>
              <a:rPr lang="el-GR" dirty="0" err="1"/>
              <a:t>Οµοσπονδίας</a:t>
            </a:r>
            <a:r>
              <a:rPr lang="el-GR" dirty="0"/>
              <a:t> (</a:t>
            </a:r>
            <a:r>
              <a:rPr lang="el-GR" dirty="0" err="1"/>
              <a:t>Bundespräsident</a:t>
            </a:r>
            <a:r>
              <a:rPr lang="el-GR" dirty="0"/>
              <a:t>) και </a:t>
            </a:r>
          </a:p>
          <a:p>
            <a:pPr marL="0" indent="0">
              <a:buNone/>
            </a:pPr>
            <a:r>
              <a:rPr lang="el-GR" dirty="0"/>
              <a:t>Δ) η </a:t>
            </a:r>
            <a:r>
              <a:rPr lang="el-GR" dirty="0" err="1"/>
              <a:t>Οµοσπονδιακή</a:t>
            </a:r>
            <a:r>
              <a:rPr lang="el-GR" dirty="0"/>
              <a:t> Κυβέρνηση (</a:t>
            </a:r>
            <a:r>
              <a:rPr lang="el-GR" dirty="0" err="1"/>
              <a:t>Bundesregierung</a:t>
            </a:r>
            <a:r>
              <a:rPr lang="el-GR" dirty="0"/>
              <a:t>). </a:t>
            </a:r>
          </a:p>
          <a:p>
            <a:pPr marL="0" indent="0">
              <a:buNone/>
            </a:pPr>
            <a:r>
              <a:rPr lang="el-GR" dirty="0"/>
              <a:t>Ε) Επιπλέον, στις λειτουργίες της </a:t>
            </a:r>
            <a:r>
              <a:rPr lang="el-GR" dirty="0" err="1"/>
              <a:t>οµοσπονδιακής</a:t>
            </a:r>
            <a:r>
              <a:rPr lang="el-GR" dirty="0"/>
              <a:t> εξουσίας συγκαταλέγονται τα </a:t>
            </a:r>
            <a:r>
              <a:rPr lang="el-GR" dirty="0" err="1"/>
              <a:t>Οµοσπονδιακά</a:t>
            </a:r>
            <a:r>
              <a:rPr lang="el-GR" dirty="0"/>
              <a:t> ∆</a:t>
            </a:r>
            <a:r>
              <a:rPr lang="el-GR" dirty="0" err="1"/>
              <a:t>ικαστήρια</a:t>
            </a:r>
            <a:r>
              <a:rPr lang="el-GR" dirty="0"/>
              <a:t> (</a:t>
            </a:r>
            <a:r>
              <a:rPr lang="el-GR" dirty="0" err="1"/>
              <a:t>Bundesgerichte</a:t>
            </a:r>
            <a:r>
              <a:rPr lang="el-GR" dirty="0"/>
              <a:t>),</a:t>
            </a:r>
          </a:p>
          <a:p>
            <a:pPr marL="0" indent="0">
              <a:buNone/>
            </a:pPr>
            <a:r>
              <a:rPr lang="el-GR" dirty="0" err="1"/>
              <a:t>Στ</a:t>
            </a:r>
            <a:r>
              <a:rPr lang="el-GR" dirty="0"/>
              <a:t>) καθώς επίσης και η </a:t>
            </a:r>
            <a:r>
              <a:rPr lang="el-GR" dirty="0" err="1"/>
              <a:t>Οµοσπονδιακή</a:t>
            </a:r>
            <a:r>
              <a:rPr lang="el-GR" dirty="0"/>
              <a:t> ∆</a:t>
            </a:r>
            <a:r>
              <a:rPr lang="el-GR" dirty="0" err="1"/>
              <a:t>ιοίκηση</a:t>
            </a:r>
            <a:r>
              <a:rPr lang="el-GR" dirty="0"/>
              <a:t> (</a:t>
            </a:r>
            <a:r>
              <a:rPr lang="el-GR" dirty="0" err="1"/>
              <a:t>Bundesverwaltung</a:t>
            </a:r>
            <a:r>
              <a:rPr lang="el-GR" dirty="0"/>
              <a:t>)</a:t>
            </a:r>
            <a:endParaRPr lang="en-US" dirty="0"/>
          </a:p>
        </p:txBody>
      </p:sp>
    </p:spTree>
    <p:extLst>
      <p:ext uri="{BB962C8B-B14F-4D97-AF65-F5344CB8AC3E}">
        <p14:creationId xmlns:p14="http://schemas.microsoft.com/office/powerpoint/2010/main" val="188880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67CD3A-4E07-456B-8786-26D9805D7F3B}"/>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8E50F445-5111-4B5E-9E19-5043986FF06A}"/>
              </a:ext>
            </a:extLst>
          </p:cNvPr>
          <p:cNvSpPr>
            <a:spLocks noGrp="1"/>
          </p:cNvSpPr>
          <p:nvPr>
            <p:ph idx="1"/>
          </p:nvPr>
        </p:nvSpPr>
        <p:spPr/>
        <p:txBody>
          <a:bodyPr/>
          <a:lstStyle/>
          <a:p>
            <a:r>
              <a:rPr lang="el-GR" dirty="0"/>
              <a:t>Η κοινωνική μεταρρύθμιση δεν έλαβε χώρα με επαναστατική ανατροπή, αλλά μέσω της ίδιας της κρατικής γραφειοκρατίας</a:t>
            </a:r>
          </a:p>
          <a:p>
            <a:r>
              <a:rPr lang="el-GR" dirty="0"/>
              <a:t>Επανάσταση από πάνω</a:t>
            </a:r>
          </a:p>
          <a:p>
            <a:r>
              <a:rPr lang="el-GR" dirty="0"/>
              <a:t>Κωδικοποιήσεις 18</a:t>
            </a:r>
            <a:r>
              <a:rPr lang="el-GR" baseline="30000" dirty="0"/>
              <a:t>ου</a:t>
            </a:r>
            <a:r>
              <a:rPr lang="el-GR" dirty="0"/>
              <a:t> αιώνα άλλαξαν ολόκληρους τομείς ζωής</a:t>
            </a:r>
          </a:p>
          <a:p>
            <a:r>
              <a:rPr lang="el-GR" dirty="0"/>
              <a:t>Αρχές 19</a:t>
            </a:r>
            <a:r>
              <a:rPr lang="el-GR" baseline="30000" dirty="0"/>
              <a:t>ου</a:t>
            </a:r>
            <a:r>
              <a:rPr lang="el-GR" dirty="0"/>
              <a:t> αιώνα: προσπάθειες για βαθιά αλλαγή και εκμοντερνισμό της κρατικής μηχανής, βαθιά επέμβαση στην κοινωνική σφαίρα που θα έβαζε τέλος στη φεουδαρχία και θα άνοιγε τις πόρτες για κοινωνική επανάσταση.</a:t>
            </a:r>
            <a:endParaRPr lang="en-US" dirty="0"/>
          </a:p>
          <a:p>
            <a:endParaRPr lang="en-US" dirty="0"/>
          </a:p>
        </p:txBody>
      </p:sp>
    </p:spTree>
    <p:extLst>
      <p:ext uri="{BB962C8B-B14F-4D97-AF65-F5344CB8AC3E}">
        <p14:creationId xmlns:p14="http://schemas.microsoft.com/office/powerpoint/2010/main" val="2239792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8CFBA6-E4F0-40A8-A54F-8DE5B0D278B5}"/>
              </a:ext>
            </a:extLst>
          </p:cNvPr>
          <p:cNvSpPr>
            <a:spLocks noGrp="1"/>
          </p:cNvSpPr>
          <p:nvPr>
            <p:ph type="title"/>
          </p:nvPr>
        </p:nvSpPr>
        <p:spPr/>
        <p:txBody>
          <a:bodyPr/>
          <a:lstStyle/>
          <a:p>
            <a:r>
              <a:rPr lang="el-GR" dirty="0" err="1"/>
              <a:t>Οµοσπονδιακό</a:t>
            </a:r>
            <a:r>
              <a:rPr lang="el-GR" dirty="0"/>
              <a:t> Κοινοβούλιο (</a:t>
            </a:r>
            <a:r>
              <a:rPr lang="en-US" dirty="0"/>
              <a:t>Bundestag) </a:t>
            </a:r>
            <a:br>
              <a:rPr lang="en-US" dirty="0"/>
            </a:br>
            <a:endParaRPr lang="en-US" dirty="0"/>
          </a:p>
        </p:txBody>
      </p:sp>
      <p:sp>
        <p:nvSpPr>
          <p:cNvPr id="3" name="Θέση περιεχομένου 2">
            <a:extLst>
              <a:ext uri="{FF2B5EF4-FFF2-40B4-BE49-F238E27FC236}">
                <a16:creationId xmlns:a16="http://schemas.microsoft.com/office/drawing/2014/main" id="{8563557D-40FC-4B40-869C-D8555AD3E5D1}"/>
              </a:ext>
            </a:extLst>
          </p:cNvPr>
          <p:cNvSpPr>
            <a:spLocks noGrp="1"/>
          </p:cNvSpPr>
          <p:nvPr>
            <p:ph idx="1"/>
          </p:nvPr>
        </p:nvSpPr>
        <p:spPr/>
        <p:txBody>
          <a:bodyPr>
            <a:normAutofit/>
          </a:bodyPr>
          <a:lstStyle/>
          <a:p>
            <a:r>
              <a:rPr lang="el-GR" dirty="0"/>
              <a:t>662 µέλη, µε τετραετή θητεία</a:t>
            </a:r>
          </a:p>
          <a:p>
            <a:r>
              <a:rPr lang="el-GR" dirty="0"/>
              <a:t>εκπροσωπεί το </a:t>
            </a:r>
            <a:r>
              <a:rPr lang="el-GR" dirty="0" err="1"/>
              <a:t>γερµανικό</a:t>
            </a:r>
            <a:r>
              <a:rPr lang="el-GR" dirty="0"/>
              <a:t> λαό στην άσκηση της κρατικής κυριαρχίας του</a:t>
            </a:r>
          </a:p>
          <a:p>
            <a:r>
              <a:rPr lang="el-GR" dirty="0"/>
              <a:t>ανώτατο, αποφασιστικής </a:t>
            </a:r>
            <a:r>
              <a:rPr lang="el-GR" dirty="0" err="1"/>
              <a:t>σηµασίας</a:t>
            </a:r>
            <a:r>
              <a:rPr lang="el-GR" dirty="0"/>
              <a:t> για τη </a:t>
            </a:r>
            <a:r>
              <a:rPr lang="el-GR" dirty="0" err="1"/>
              <a:t>νοµοθετική</a:t>
            </a:r>
            <a:r>
              <a:rPr lang="el-GR" dirty="0"/>
              <a:t> διαδικασία, </a:t>
            </a:r>
            <a:r>
              <a:rPr lang="el-GR" dirty="0" err="1"/>
              <a:t>οµοσπονδιακό</a:t>
            </a:r>
            <a:r>
              <a:rPr lang="el-GR" dirty="0"/>
              <a:t> όργανο</a:t>
            </a:r>
          </a:p>
          <a:p>
            <a:r>
              <a:rPr lang="el-GR" dirty="0"/>
              <a:t>σε περιπτώσεις που προβλέπονται από το </a:t>
            </a:r>
            <a:r>
              <a:rPr lang="el-GR" dirty="0" err="1"/>
              <a:t>Θεµελιώδη</a:t>
            </a:r>
            <a:r>
              <a:rPr lang="el-GR" dirty="0"/>
              <a:t> </a:t>
            </a:r>
            <a:r>
              <a:rPr lang="el-GR" dirty="0" err="1"/>
              <a:t>Νόµο</a:t>
            </a:r>
            <a:r>
              <a:rPr lang="el-GR" dirty="0"/>
              <a:t> (</a:t>
            </a:r>
            <a:r>
              <a:rPr lang="el-GR" dirty="0" err="1"/>
              <a:t>Grundgesetz</a:t>
            </a:r>
            <a:r>
              <a:rPr lang="el-GR" dirty="0"/>
              <a:t>), απαιτείται για την έκδοση </a:t>
            </a:r>
            <a:r>
              <a:rPr lang="el-GR" dirty="0" err="1"/>
              <a:t>νόµων</a:t>
            </a:r>
            <a:r>
              <a:rPr lang="el-GR" dirty="0"/>
              <a:t> η </a:t>
            </a:r>
            <a:r>
              <a:rPr lang="el-GR" dirty="0" err="1"/>
              <a:t>συµφωνία</a:t>
            </a:r>
            <a:r>
              <a:rPr lang="el-GR" dirty="0"/>
              <a:t> του </a:t>
            </a:r>
            <a:r>
              <a:rPr lang="el-GR" dirty="0" err="1"/>
              <a:t>Οµοσπονδιακού</a:t>
            </a:r>
            <a:r>
              <a:rPr lang="el-GR" dirty="0"/>
              <a:t> </a:t>
            </a:r>
            <a:r>
              <a:rPr lang="el-GR" dirty="0" err="1"/>
              <a:t>Συµβουλίου</a:t>
            </a:r>
            <a:r>
              <a:rPr lang="el-GR" dirty="0"/>
              <a:t> (</a:t>
            </a:r>
            <a:r>
              <a:rPr lang="el-GR" dirty="0" err="1"/>
              <a:t>Bundesrat</a:t>
            </a:r>
            <a:r>
              <a:rPr lang="el-GR" dirty="0"/>
              <a:t>).</a:t>
            </a:r>
            <a:endParaRPr lang="en-US" dirty="0"/>
          </a:p>
        </p:txBody>
      </p:sp>
    </p:spTree>
    <p:extLst>
      <p:ext uri="{BB962C8B-B14F-4D97-AF65-F5344CB8AC3E}">
        <p14:creationId xmlns:p14="http://schemas.microsoft.com/office/powerpoint/2010/main" val="905302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B98049-BC74-4226-991B-7AA7DEB3923A}"/>
              </a:ext>
            </a:extLst>
          </p:cNvPr>
          <p:cNvSpPr>
            <a:spLocks noGrp="1"/>
          </p:cNvSpPr>
          <p:nvPr>
            <p:ph type="title"/>
          </p:nvPr>
        </p:nvSpPr>
        <p:spPr/>
        <p:txBody>
          <a:bodyPr>
            <a:normAutofit fontScale="90000"/>
          </a:bodyPr>
          <a:lstStyle/>
          <a:p>
            <a:r>
              <a:rPr lang="el-GR" dirty="0" err="1"/>
              <a:t>Αρµοδιότητα</a:t>
            </a:r>
            <a:r>
              <a:rPr lang="el-GR" dirty="0"/>
              <a:t> της </a:t>
            </a:r>
            <a:br>
              <a:rPr lang="el-GR" dirty="0"/>
            </a:br>
            <a:r>
              <a:rPr lang="el-GR" dirty="0" err="1"/>
              <a:t>Οµοσπονδίας</a:t>
            </a:r>
            <a:r>
              <a:rPr lang="el-GR" dirty="0"/>
              <a:t> στο </a:t>
            </a:r>
            <a:r>
              <a:rPr lang="el-GR" dirty="0" err="1"/>
              <a:t>νοµοθετικό</a:t>
            </a:r>
            <a:r>
              <a:rPr lang="el-GR" dirty="0"/>
              <a:t> έργο</a:t>
            </a:r>
            <a:br>
              <a:rPr lang="el-GR" dirty="0"/>
            </a:br>
            <a:endParaRPr lang="en-US" dirty="0"/>
          </a:p>
        </p:txBody>
      </p:sp>
      <p:sp>
        <p:nvSpPr>
          <p:cNvPr id="3" name="Θέση περιεχομένου 2">
            <a:extLst>
              <a:ext uri="{FF2B5EF4-FFF2-40B4-BE49-F238E27FC236}">
                <a16:creationId xmlns:a16="http://schemas.microsoft.com/office/drawing/2014/main" id="{F4B96AA2-0540-4997-A62B-5F08B060CB1A}"/>
              </a:ext>
            </a:extLst>
          </p:cNvPr>
          <p:cNvSpPr>
            <a:spLocks noGrp="1"/>
          </p:cNvSpPr>
          <p:nvPr>
            <p:ph idx="1"/>
          </p:nvPr>
        </p:nvSpPr>
        <p:spPr/>
        <p:txBody>
          <a:bodyPr>
            <a:normAutofit fontScale="70000" lnSpcReduction="20000"/>
          </a:bodyPr>
          <a:lstStyle/>
          <a:p>
            <a:pPr marL="0" indent="0">
              <a:buNone/>
            </a:pPr>
            <a:r>
              <a:rPr lang="el-GR" dirty="0"/>
              <a:t>● Αποκλειστική </a:t>
            </a:r>
            <a:r>
              <a:rPr lang="el-GR" dirty="0" err="1"/>
              <a:t>νοµοθέτηση</a:t>
            </a:r>
            <a:r>
              <a:rPr lang="el-GR" dirty="0"/>
              <a:t> της </a:t>
            </a:r>
            <a:r>
              <a:rPr lang="el-GR" dirty="0" err="1"/>
              <a:t>Οµοσπονδίας</a:t>
            </a:r>
            <a:r>
              <a:rPr lang="el-GR" dirty="0"/>
              <a:t>. Αφορά την αποκλειστική </a:t>
            </a:r>
            <a:r>
              <a:rPr lang="el-GR" dirty="0" err="1"/>
              <a:t>αρµοδιότητα</a:t>
            </a:r>
            <a:r>
              <a:rPr lang="el-GR" dirty="0"/>
              <a:t> </a:t>
            </a:r>
          </a:p>
          <a:p>
            <a:pPr marL="0" indent="0">
              <a:buNone/>
            </a:pPr>
            <a:r>
              <a:rPr lang="el-GR" dirty="0"/>
              <a:t>της </a:t>
            </a:r>
            <a:r>
              <a:rPr lang="el-GR" dirty="0" err="1"/>
              <a:t>Οµοσπονδίας</a:t>
            </a:r>
            <a:r>
              <a:rPr lang="el-GR" dirty="0"/>
              <a:t> και </a:t>
            </a:r>
            <a:r>
              <a:rPr lang="el-GR" dirty="0" err="1"/>
              <a:t>περιλαµβάνει</a:t>
            </a:r>
            <a:r>
              <a:rPr lang="el-GR" dirty="0"/>
              <a:t> </a:t>
            </a:r>
            <a:r>
              <a:rPr lang="el-GR" dirty="0" err="1"/>
              <a:t>τοµείς</a:t>
            </a:r>
            <a:r>
              <a:rPr lang="el-GR" dirty="0"/>
              <a:t> δικαίου, που οφείλουν να </a:t>
            </a:r>
            <a:r>
              <a:rPr lang="el-GR" dirty="0" err="1"/>
              <a:t>ρυθµισθούν</a:t>
            </a:r>
            <a:r>
              <a:rPr lang="el-GR" dirty="0"/>
              <a:t> µε ενιαίο </a:t>
            </a:r>
          </a:p>
          <a:p>
            <a:pPr marL="0" indent="0">
              <a:buNone/>
            </a:pPr>
            <a:r>
              <a:rPr lang="el-GR" dirty="0"/>
              <a:t>τρόπο για όλα τα </a:t>
            </a:r>
            <a:r>
              <a:rPr lang="el-GR" dirty="0" err="1"/>
              <a:t>Οµόσπονδα</a:t>
            </a:r>
            <a:r>
              <a:rPr lang="el-GR" dirty="0"/>
              <a:t> Κράτη. Αυτό ισχύει κυρίως για τα </a:t>
            </a:r>
            <a:r>
              <a:rPr lang="el-GR" dirty="0" err="1"/>
              <a:t>ζητήµατα</a:t>
            </a:r>
            <a:r>
              <a:rPr lang="el-GR" dirty="0"/>
              <a:t> εξωτερικής </a:t>
            </a:r>
          </a:p>
          <a:p>
            <a:pPr marL="0" indent="0">
              <a:buNone/>
            </a:pPr>
            <a:r>
              <a:rPr lang="el-GR" dirty="0"/>
              <a:t>πολιτικής, την </a:t>
            </a:r>
            <a:r>
              <a:rPr lang="el-GR" dirty="0" err="1"/>
              <a:t>άµυνα</a:t>
            </a:r>
            <a:r>
              <a:rPr lang="el-GR" dirty="0"/>
              <a:t>, την προστασία συνόρων, τη </a:t>
            </a:r>
            <a:r>
              <a:rPr lang="el-GR" dirty="0" err="1"/>
              <a:t>νοµισµατική</a:t>
            </a:r>
            <a:r>
              <a:rPr lang="el-GR" dirty="0"/>
              <a:t> πολιτική, καθώς επίσης και </a:t>
            </a:r>
          </a:p>
          <a:p>
            <a:pPr marL="0" indent="0">
              <a:buNone/>
            </a:pPr>
            <a:r>
              <a:rPr lang="el-GR" dirty="0"/>
              <a:t>τις εναέριες µ</a:t>
            </a:r>
            <a:r>
              <a:rPr lang="el-GR" dirty="0" err="1"/>
              <a:t>εταφορές</a:t>
            </a:r>
            <a:r>
              <a:rPr lang="el-GR" dirty="0"/>
              <a:t>. </a:t>
            </a:r>
          </a:p>
          <a:p>
            <a:pPr marL="0" indent="0">
              <a:buNone/>
            </a:pPr>
            <a:r>
              <a:rPr lang="el-GR" dirty="0"/>
              <a:t>● Ανταγωνιστική </a:t>
            </a:r>
            <a:r>
              <a:rPr lang="el-GR" dirty="0" err="1"/>
              <a:t>νοµοθέτηση</a:t>
            </a:r>
            <a:r>
              <a:rPr lang="el-GR" dirty="0"/>
              <a:t>. Τα </a:t>
            </a:r>
            <a:r>
              <a:rPr lang="el-GR" dirty="0" err="1"/>
              <a:t>Οµόσπονδα</a:t>
            </a:r>
            <a:r>
              <a:rPr lang="el-GR" dirty="0"/>
              <a:t> Κράτη µ</a:t>
            </a:r>
            <a:r>
              <a:rPr lang="el-GR" dirty="0" err="1"/>
              <a:t>πορούν</a:t>
            </a:r>
            <a:r>
              <a:rPr lang="el-GR" dirty="0"/>
              <a:t> να εκδώσουν </a:t>
            </a:r>
            <a:r>
              <a:rPr lang="el-GR" dirty="0" err="1"/>
              <a:t>νόµους</a:t>
            </a:r>
            <a:r>
              <a:rPr lang="el-GR" dirty="0"/>
              <a:t>, εφόσον και για όσο χρόνο η </a:t>
            </a:r>
            <a:r>
              <a:rPr lang="el-GR" dirty="0" err="1"/>
              <a:t>Οµοσπονδία</a:t>
            </a:r>
            <a:r>
              <a:rPr lang="el-GR" dirty="0"/>
              <a:t> δεν </a:t>
            </a:r>
            <a:r>
              <a:rPr lang="el-GR" dirty="0" err="1"/>
              <a:t>ρυθµίζει</a:t>
            </a:r>
            <a:r>
              <a:rPr lang="el-GR" dirty="0"/>
              <a:t> τα </a:t>
            </a:r>
            <a:r>
              <a:rPr lang="el-GR" dirty="0" err="1"/>
              <a:t>συγκεκριµένα</a:t>
            </a:r>
            <a:r>
              <a:rPr lang="el-GR" dirty="0"/>
              <a:t> πεδία µε δικούς της </a:t>
            </a:r>
            <a:r>
              <a:rPr lang="el-GR" dirty="0" err="1"/>
              <a:t>νόµους</a:t>
            </a:r>
            <a:r>
              <a:rPr lang="el-GR" dirty="0"/>
              <a:t>. Σ’ αυτή την κατηγορία υπάγεται το αστικό, το ποινικό, το </a:t>
            </a:r>
            <a:r>
              <a:rPr lang="el-GR" dirty="0" err="1"/>
              <a:t>οικονοµικό</a:t>
            </a:r>
            <a:r>
              <a:rPr lang="el-GR" dirty="0"/>
              <a:t>, το εργατικό και το </a:t>
            </a:r>
            <a:r>
              <a:rPr lang="el-GR" dirty="0" err="1"/>
              <a:t>εµπράγµατο</a:t>
            </a:r>
            <a:r>
              <a:rPr lang="el-GR" dirty="0"/>
              <a:t> δίκαιο, καθώς επίσης και </a:t>
            </a:r>
            <a:r>
              <a:rPr lang="el-GR" dirty="0" err="1"/>
              <a:t>τοµείς</a:t>
            </a:r>
            <a:r>
              <a:rPr lang="el-GR" dirty="0"/>
              <a:t> του δικαίου που αφορούν την κατοικία, την ακτοπλοΐα, την οδική κυκλοφορία, τη διαχείριση αποβλήτων, την </a:t>
            </a:r>
            <a:r>
              <a:rPr lang="el-GR" dirty="0" err="1"/>
              <a:t>ατµοσφαιρική</a:t>
            </a:r>
            <a:r>
              <a:rPr lang="el-GR" dirty="0"/>
              <a:t> ρύπανση και την </a:t>
            </a:r>
            <a:r>
              <a:rPr lang="el-GR" dirty="0" err="1"/>
              <a:t>καταπολέµηση</a:t>
            </a:r>
            <a:r>
              <a:rPr lang="el-GR" dirty="0"/>
              <a:t> του θορύβου. </a:t>
            </a:r>
          </a:p>
          <a:p>
            <a:pPr marL="0" indent="0">
              <a:buNone/>
            </a:pPr>
            <a:r>
              <a:rPr lang="el-GR" dirty="0"/>
              <a:t>● </a:t>
            </a:r>
            <a:r>
              <a:rPr lang="el-GR" dirty="0" err="1"/>
              <a:t>Νοµοθέτηση</a:t>
            </a:r>
            <a:r>
              <a:rPr lang="el-GR" dirty="0"/>
              <a:t> / πλαίσιο της </a:t>
            </a:r>
            <a:r>
              <a:rPr lang="el-GR" dirty="0" err="1"/>
              <a:t>Οµοσπονδίας</a:t>
            </a:r>
            <a:r>
              <a:rPr lang="el-GR" dirty="0"/>
              <a:t> (κατευθυντήρια). Η </a:t>
            </a:r>
            <a:r>
              <a:rPr lang="el-GR" dirty="0" err="1"/>
              <a:t>Οµοσπονδία</a:t>
            </a:r>
            <a:r>
              <a:rPr lang="el-GR" dirty="0"/>
              <a:t> οφείλει να περιορίζεται σε γενικές κατευθυντήριες αρχές, οι οποίες εξειδικεύονται από </a:t>
            </a:r>
            <a:r>
              <a:rPr lang="el-GR" dirty="0" err="1"/>
              <a:t>νόµους</a:t>
            </a:r>
            <a:r>
              <a:rPr lang="el-GR" dirty="0"/>
              <a:t> των </a:t>
            </a:r>
            <a:r>
              <a:rPr lang="el-GR" dirty="0" err="1"/>
              <a:t>Οµόσπονδων</a:t>
            </a:r>
            <a:r>
              <a:rPr lang="el-GR" dirty="0"/>
              <a:t> Κρατών. Στην κατηγορία αυτή ανήκουν </a:t>
            </a:r>
            <a:r>
              <a:rPr lang="el-GR" dirty="0" err="1"/>
              <a:t>τοµείς</a:t>
            </a:r>
            <a:r>
              <a:rPr lang="el-GR" dirty="0"/>
              <a:t>, όπως η χωροταξία, η προστασία του περιβάλλοντος και του τοπίου, καθώς επίσης και η διαχείριση των υδάτινων πόρων. </a:t>
            </a:r>
          </a:p>
          <a:p>
            <a:endParaRPr lang="en-US" dirty="0"/>
          </a:p>
        </p:txBody>
      </p:sp>
    </p:spTree>
    <p:extLst>
      <p:ext uri="{BB962C8B-B14F-4D97-AF65-F5344CB8AC3E}">
        <p14:creationId xmlns:p14="http://schemas.microsoft.com/office/powerpoint/2010/main" val="9218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5F34DB-92F2-4D94-B8FB-6156819BC47D}"/>
              </a:ext>
            </a:extLst>
          </p:cNvPr>
          <p:cNvSpPr>
            <a:spLocks noGrp="1"/>
          </p:cNvSpPr>
          <p:nvPr>
            <p:ph type="title"/>
          </p:nvPr>
        </p:nvSpPr>
        <p:spPr/>
        <p:txBody>
          <a:bodyPr/>
          <a:lstStyle/>
          <a:p>
            <a:r>
              <a:rPr lang="el-GR" dirty="0"/>
              <a:t>Επιπλέον αρμοδιότητες Ομοσπονδιακού Κοινοβουλίου</a:t>
            </a:r>
            <a:endParaRPr lang="en-US" dirty="0"/>
          </a:p>
        </p:txBody>
      </p:sp>
      <p:sp>
        <p:nvSpPr>
          <p:cNvPr id="3" name="Θέση περιεχομένου 2">
            <a:extLst>
              <a:ext uri="{FF2B5EF4-FFF2-40B4-BE49-F238E27FC236}">
                <a16:creationId xmlns:a16="http://schemas.microsoft.com/office/drawing/2014/main" id="{FCCAB01C-BE5D-4EA8-A2FC-E96EFA39AAE6}"/>
              </a:ext>
            </a:extLst>
          </p:cNvPr>
          <p:cNvSpPr>
            <a:spLocks noGrp="1"/>
          </p:cNvSpPr>
          <p:nvPr>
            <p:ph idx="1"/>
          </p:nvPr>
        </p:nvSpPr>
        <p:spPr/>
        <p:txBody>
          <a:bodyPr/>
          <a:lstStyle/>
          <a:p>
            <a:r>
              <a:rPr lang="el-GR" dirty="0"/>
              <a:t>κοινοβουλευτικός έλεγχος της </a:t>
            </a:r>
            <a:r>
              <a:rPr lang="el-GR" dirty="0" err="1"/>
              <a:t>Οµοσπονδιακής</a:t>
            </a:r>
            <a:r>
              <a:rPr lang="el-GR" dirty="0"/>
              <a:t> Κυβέρνησης, </a:t>
            </a:r>
          </a:p>
          <a:p>
            <a:r>
              <a:rPr lang="el-GR" dirty="0"/>
              <a:t>εκλογή του </a:t>
            </a:r>
            <a:r>
              <a:rPr lang="el-GR" dirty="0" err="1"/>
              <a:t>Οµοσπονδιακού</a:t>
            </a:r>
            <a:r>
              <a:rPr lang="el-GR" dirty="0"/>
              <a:t> Καγκελάριου, </a:t>
            </a:r>
          </a:p>
          <a:p>
            <a:r>
              <a:rPr lang="el-GR" dirty="0" err="1"/>
              <a:t>καθορισµός</a:t>
            </a:r>
            <a:r>
              <a:rPr lang="el-GR" dirty="0"/>
              <a:t> του </a:t>
            </a:r>
            <a:r>
              <a:rPr lang="el-GR" dirty="0" err="1"/>
              <a:t>προϋπολογισµού</a:t>
            </a:r>
            <a:r>
              <a:rPr lang="el-GR" dirty="0"/>
              <a:t> και</a:t>
            </a:r>
          </a:p>
          <a:p>
            <a:r>
              <a:rPr lang="el-GR" dirty="0" err="1"/>
              <a:t>οικονοµικός</a:t>
            </a:r>
            <a:r>
              <a:rPr lang="el-GR" dirty="0"/>
              <a:t> έλεγχος</a:t>
            </a:r>
            <a:endParaRPr lang="en-US" dirty="0"/>
          </a:p>
        </p:txBody>
      </p:sp>
    </p:spTree>
    <p:extLst>
      <p:ext uri="{BB962C8B-B14F-4D97-AF65-F5344CB8AC3E}">
        <p14:creationId xmlns:p14="http://schemas.microsoft.com/office/powerpoint/2010/main" val="2658307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9E5DE2-AE2F-4C44-8F45-0FADC0325E52}"/>
              </a:ext>
            </a:extLst>
          </p:cNvPr>
          <p:cNvSpPr>
            <a:spLocks noGrp="1"/>
          </p:cNvSpPr>
          <p:nvPr>
            <p:ph type="title"/>
          </p:nvPr>
        </p:nvSpPr>
        <p:spPr/>
        <p:txBody>
          <a:bodyPr/>
          <a:lstStyle/>
          <a:p>
            <a:r>
              <a:rPr lang="el-GR" dirty="0" err="1"/>
              <a:t>Οµοσπονδιακό</a:t>
            </a:r>
            <a:r>
              <a:rPr lang="el-GR" dirty="0"/>
              <a:t> </a:t>
            </a:r>
            <a:r>
              <a:rPr lang="el-GR" dirty="0" err="1"/>
              <a:t>Συµβούλιο</a:t>
            </a:r>
            <a:r>
              <a:rPr lang="el-GR" dirty="0"/>
              <a:t> (</a:t>
            </a:r>
            <a:r>
              <a:rPr lang="en-US" dirty="0"/>
              <a:t>Bundesrat) </a:t>
            </a:r>
            <a:br>
              <a:rPr lang="en-US" dirty="0"/>
            </a:br>
            <a:endParaRPr lang="en-US" dirty="0"/>
          </a:p>
        </p:txBody>
      </p:sp>
      <p:sp>
        <p:nvSpPr>
          <p:cNvPr id="3" name="Θέση περιεχομένου 2">
            <a:extLst>
              <a:ext uri="{FF2B5EF4-FFF2-40B4-BE49-F238E27FC236}">
                <a16:creationId xmlns:a16="http://schemas.microsoft.com/office/drawing/2014/main" id="{01EEDC0F-3F18-4575-B4B5-BE6518CBB680}"/>
              </a:ext>
            </a:extLst>
          </p:cNvPr>
          <p:cNvSpPr>
            <a:spLocks noGrp="1"/>
          </p:cNvSpPr>
          <p:nvPr>
            <p:ph idx="1"/>
          </p:nvPr>
        </p:nvSpPr>
        <p:spPr/>
        <p:txBody>
          <a:bodyPr>
            <a:normAutofit fontScale="92500" lnSpcReduction="20000"/>
          </a:bodyPr>
          <a:lstStyle/>
          <a:p>
            <a:r>
              <a:rPr lang="el-GR" dirty="0"/>
              <a:t>Κρατικό όργανο, το οποίο απ’ τη µ</a:t>
            </a:r>
            <a:r>
              <a:rPr lang="el-GR" dirty="0" err="1"/>
              <a:t>ια</a:t>
            </a:r>
            <a:r>
              <a:rPr lang="el-GR" dirty="0"/>
              <a:t> πλευρά  µ</a:t>
            </a:r>
            <a:r>
              <a:rPr lang="el-GR" dirty="0" err="1"/>
              <a:t>εριµνά</a:t>
            </a:r>
            <a:r>
              <a:rPr lang="el-GR" dirty="0"/>
              <a:t> για τα </a:t>
            </a:r>
            <a:r>
              <a:rPr lang="el-GR" dirty="0" err="1"/>
              <a:t>συµφέροντα</a:t>
            </a:r>
            <a:r>
              <a:rPr lang="el-GR" dirty="0"/>
              <a:t> των </a:t>
            </a:r>
            <a:r>
              <a:rPr lang="el-GR" dirty="0" err="1"/>
              <a:t>Οµόσπονδων</a:t>
            </a:r>
            <a:r>
              <a:rPr lang="el-GR" dirty="0"/>
              <a:t> Κρατών κατά τις πολιτικές και </a:t>
            </a:r>
            <a:r>
              <a:rPr lang="el-GR" dirty="0" err="1"/>
              <a:t>νοµοθετικές</a:t>
            </a:r>
            <a:r>
              <a:rPr lang="el-GR" dirty="0"/>
              <a:t> αποφάσεις της </a:t>
            </a:r>
            <a:r>
              <a:rPr lang="el-GR" dirty="0" err="1"/>
              <a:t>Οµοσπονδίας</a:t>
            </a:r>
            <a:r>
              <a:rPr lang="el-GR" dirty="0"/>
              <a:t> και απ’ την άλλη  δρα ως µ</a:t>
            </a:r>
            <a:r>
              <a:rPr lang="el-GR" dirty="0" err="1"/>
              <a:t>εσολαβητής</a:t>
            </a:r>
            <a:r>
              <a:rPr lang="el-GR" dirty="0"/>
              <a:t> και ως </a:t>
            </a:r>
            <a:r>
              <a:rPr lang="el-GR" dirty="0" err="1"/>
              <a:t>σύνδεσµος</a:t>
            </a:r>
            <a:r>
              <a:rPr lang="el-GR" dirty="0"/>
              <a:t>, µ</a:t>
            </a:r>
            <a:r>
              <a:rPr lang="el-GR" dirty="0" err="1"/>
              <a:t>εταξύ</a:t>
            </a:r>
            <a:r>
              <a:rPr lang="el-GR" dirty="0"/>
              <a:t> </a:t>
            </a:r>
            <a:r>
              <a:rPr lang="el-GR" dirty="0" err="1"/>
              <a:t>Οµοσπονδίας</a:t>
            </a:r>
            <a:r>
              <a:rPr lang="el-GR" dirty="0"/>
              <a:t> και </a:t>
            </a:r>
            <a:r>
              <a:rPr lang="el-GR" dirty="0" err="1"/>
              <a:t>Οµόσπονδων</a:t>
            </a:r>
            <a:r>
              <a:rPr lang="el-GR" dirty="0"/>
              <a:t> Κρατών. </a:t>
            </a:r>
          </a:p>
          <a:p>
            <a:r>
              <a:rPr lang="el-GR" dirty="0" err="1"/>
              <a:t>Ως</a:t>
            </a:r>
            <a:r>
              <a:rPr lang="el-GR" dirty="0"/>
              <a:t> κεντρικό </a:t>
            </a:r>
            <a:r>
              <a:rPr lang="el-GR" dirty="0" err="1"/>
              <a:t>οµοσπονδιακό</a:t>
            </a:r>
            <a:r>
              <a:rPr lang="el-GR" dirty="0"/>
              <a:t> στοιχείο, υλοποιεί στην ουσία την εκπροσώπηση των </a:t>
            </a:r>
            <a:r>
              <a:rPr lang="el-GR" dirty="0" err="1"/>
              <a:t>Οµόσπονδων</a:t>
            </a:r>
            <a:r>
              <a:rPr lang="el-GR" dirty="0"/>
              <a:t> Κρατών και εγγυάται την επιρροή τους στην </a:t>
            </a:r>
            <a:r>
              <a:rPr lang="el-GR" dirty="0" err="1"/>
              <a:t>Οµοσπονδία</a:t>
            </a:r>
            <a:r>
              <a:rPr lang="el-GR" dirty="0"/>
              <a:t> ως παράγοντας εξισορρόπησης απέναντι στο </a:t>
            </a:r>
            <a:r>
              <a:rPr lang="el-GR" dirty="0" err="1"/>
              <a:t>Οµοσπονδιακό</a:t>
            </a:r>
            <a:r>
              <a:rPr lang="el-GR" dirty="0"/>
              <a:t> Κοινοβούλιο. </a:t>
            </a:r>
          </a:p>
          <a:p>
            <a:r>
              <a:rPr lang="el-GR" dirty="0"/>
              <a:t>Συµµ</a:t>
            </a:r>
            <a:r>
              <a:rPr lang="el-GR" dirty="0" err="1"/>
              <a:t>ετέχει</a:t>
            </a:r>
            <a:r>
              <a:rPr lang="el-GR" dirty="0"/>
              <a:t> κατά τη </a:t>
            </a:r>
            <a:r>
              <a:rPr lang="el-GR" dirty="0" err="1"/>
              <a:t>νοµοθετική</a:t>
            </a:r>
            <a:r>
              <a:rPr lang="el-GR" dirty="0"/>
              <a:t> διαδικασία και την διοικητική δράση της </a:t>
            </a:r>
            <a:r>
              <a:rPr lang="el-GR" dirty="0" err="1"/>
              <a:t>Οµοσπονδίας</a:t>
            </a:r>
            <a:r>
              <a:rPr lang="el-GR" dirty="0"/>
              <a:t>. </a:t>
            </a:r>
          </a:p>
          <a:p>
            <a:r>
              <a:rPr lang="el-GR" dirty="0"/>
              <a:t>Απαρτίζεται από 68 µέλη των κυβερνήσεων των </a:t>
            </a:r>
            <a:r>
              <a:rPr lang="el-GR" dirty="0" err="1"/>
              <a:t>Οµόσπονδων</a:t>
            </a:r>
            <a:r>
              <a:rPr lang="el-GR" dirty="0"/>
              <a:t> Κρατών, µε εκπροσώπηση ανάλογη µε το </a:t>
            </a:r>
            <a:r>
              <a:rPr lang="el-GR" dirty="0" err="1"/>
              <a:t>πληθυσµιακό</a:t>
            </a:r>
            <a:r>
              <a:rPr lang="el-GR" dirty="0"/>
              <a:t> µ</a:t>
            </a:r>
            <a:r>
              <a:rPr lang="el-GR" dirty="0" err="1"/>
              <a:t>έγεθος</a:t>
            </a:r>
            <a:r>
              <a:rPr lang="el-GR" dirty="0"/>
              <a:t> του κάθε </a:t>
            </a:r>
            <a:r>
              <a:rPr lang="el-GR" dirty="0" err="1"/>
              <a:t>Οµόσπονδου</a:t>
            </a:r>
            <a:r>
              <a:rPr lang="el-GR" dirty="0"/>
              <a:t> Κράτους.</a:t>
            </a:r>
            <a:endParaRPr lang="en-US" dirty="0"/>
          </a:p>
        </p:txBody>
      </p:sp>
    </p:spTree>
    <p:extLst>
      <p:ext uri="{BB962C8B-B14F-4D97-AF65-F5344CB8AC3E}">
        <p14:creationId xmlns:p14="http://schemas.microsoft.com/office/powerpoint/2010/main" val="1431176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632C9B-45BC-4756-BADA-1C5480466D11}"/>
              </a:ext>
            </a:extLst>
          </p:cNvPr>
          <p:cNvSpPr>
            <a:spLocks noGrp="1"/>
          </p:cNvSpPr>
          <p:nvPr>
            <p:ph type="title"/>
          </p:nvPr>
        </p:nvSpPr>
        <p:spPr/>
        <p:txBody>
          <a:bodyPr>
            <a:normAutofit fontScale="90000"/>
          </a:bodyPr>
          <a:lstStyle/>
          <a:p>
            <a:r>
              <a:rPr lang="el-GR" dirty="0"/>
              <a:t>Πρόεδρος της </a:t>
            </a:r>
            <a:r>
              <a:rPr lang="el-GR" dirty="0" err="1"/>
              <a:t>Οµοσπονδίας</a:t>
            </a:r>
            <a:r>
              <a:rPr lang="el-GR" dirty="0"/>
              <a:t> (</a:t>
            </a:r>
            <a:r>
              <a:rPr lang="en-US" dirty="0" err="1"/>
              <a:t>Bundespräsident</a:t>
            </a:r>
            <a:r>
              <a:rPr lang="en-US" dirty="0"/>
              <a:t>) </a:t>
            </a:r>
            <a:br>
              <a:rPr lang="en-US" dirty="0"/>
            </a:br>
            <a:endParaRPr lang="en-US" dirty="0"/>
          </a:p>
        </p:txBody>
      </p:sp>
      <p:sp>
        <p:nvSpPr>
          <p:cNvPr id="3" name="Θέση περιεχομένου 2">
            <a:extLst>
              <a:ext uri="{FF2B5EF4-FFF2-40B4-BE49-F238E27FC236}">
                <a16:creationId xmlns:a16="http://schemas.microsoft.com/office/drawing/2014/main" id="{95C21AB8-BD75-46E4-B1A7-DC5E48CAD143}"/>
              </a:ext>
            </a:extLst>
          </p:cNvPr>
          <p:cNvSpPr>
            <a:spLocks noGrp="1"/>
          </p:cNvSpPr>
          <p:nvPr>
            <p:ph idx="1"/>
          </p:nvPr>
        </p:nvSpPr>
        <p:spPr/>
        <p:txBody>
          <a:bodyPr>
            <a:normAutofit/>
          </a:bodyPr>
          <a:lstStyle/>
          <a:p>
            <a:r>
              <a:rPr lang="el-GR" dirty="0"/>
              <a:t>Αρχηγός του κράτους και εκπροσωπεί την Ο∆Γ σε επίπεδο διεθνών σχέσεων µε άλλα κράτη. </a:t>
            </a:r>
          </a:p>
          <a:p>
            <a:r>
              <a:rPr lang="el-GR" dirty="0"/>
              <a:t>Η εξωτερική πολιτική αποτελεί </a:t>
            </a:r>
            <a:r>
              <a:rPr lang="el-GR" dirty="0" err="1"/>
              <a:t>αντικείµενο</a:t>
            </a:r>
            <a:r>
              <a:rPr lang="el-GR" dirty="0"/>
              <a:t> της </a:t>
            </a:r>
            <a:r>
              <a:rPr lang="el-GR" dirty="0" err="1"/>
              <a:t>Οµοσπονδιακής</a:t>
            </a:r>
            <a:r>
              <a:rPr lang="el-GR" dirty="0"/>
              <a:t> Κυβέρνησης. </a:t>
            </a:r>
          </a:p>
          <a:p>
            <a:r>
              <a:rPr lang="el-GR" dirty="0"/>
              <a:t>Αν και ο Πρόεδρος της </a:t>
            </a:r>
            <a:r>
              <a:rPr lang="el-GR" dirty="0" err="1"/>
              <a:t>Οµοσπονδίας</a:t>
            </a:r>
            <a:r>
              <a:rPr lang="el-GR" dirty="0"/>
              <a:t> παίζει κυρίως ρόλο διεθνούς εκπροσώπησης του κράτους, δύναται λόγω της ουδέτερης θέσης του να </a:t>
            </a:r>
            <a:r>
              <a:rPr lang="el-GR" dirty="0" err="1"/>
              <a:t>συµβάλλει</a:t>
            </a:r>
            <a:r>
              <a:rPr lang="el-GR" dirty="0"/>
              <a:t> στην εξισορρόπηση </a:t>
            </a:r>
            <a:r>
              <a:rPr lang="el-GR" dirty="0" err="1"/>
              <a:t>συµφερόντων</a:t>
            </a:r>
            <a:r>
              <a:rPr lang="el-GR" dirty="0"/>
              <a:t> και στον κοινωνικοπολιτικό </a:t>
            </a:r>
            <a:r>
              <a:rPr lang="el-GR" dirty="0" err="1"/>
              <a:t>προσανατολισµό</a:t>
            </a:r>
            <a:r>
              <a:rPr lang="el-GR" dirty="0"/>
              <a:t> των πολιτών. </a:t>
            </a:r>
          </a:p>
          <a:p>
            <a:r>
              <a:rPr lang="el-GR" dirty="0"/>
              <a:t>Εκλέγεται από µ</a:t>
            </a:r>
            <a:r>
              <a:rPr lang="el-GR" dirty="0" err="1"/>
              <a:t>ια</a:t>
            </a:r>
            <a:r>
              <a:rPr lang="el-GR" dirty="0"/>
              <a:t> </a:t>
            </a:r>
            <a:r>
              <a:rPr lang="el-GR" dirty="0" err="1"/>
              <a:t>Οµοσπονδιακή</a:t>
            </a:r>
            <a:r>
              <a:rPr lang="el-GR" dirty="0"/>
              <a:t> Συνέλευση που συστήνεται ειδικά γι’ αυτό τον σκοπό.</a:t>
            </a:r>
            <a:endParaRPr lang="en-US" dirty="0"/>
          </a:p>
        </p:txBody>
      </p:sp>
    </p:spTree>
    <p:extLst>
      <p:ext uri="{BB962C8B-B14F-4D97-AF65-F5344CB8AC3E}">
        <p14:creationId xmlns:p14="http://schemas.microsoft.com/office/powerpoint/2010/main" val="2670188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409C0F-67A6-47DC-ADA5-A10C6301D0DE}"/>
              </a:ext>
            </a:extLst>
          </p:cNvPr>
          <p:cNvSpPr>
            <a:spLocks noGrp="1"/>
          </p:cNvSpPr>
          <p:nvPr>
            <p:ph type="title"/>
          </p:nvPr>
        </p:nvSpPr>
        <p:spPr/>
        <p:txBody>
          <a:bodyPr>
            <a:normAutofit fontScale="90000"/>
          </a:bodyPr>
          <a:lstStyle/>
          <a:p>
            <a:r>
              <a:rPr lang="el-GR" dirty="0" err="1"/>
              <a:t>Οµοσπονδιακή</a:t>
            </a:r>
            <a:r>
              <a:rPr lang="el-GR" dirty="0"/>
              <a:t> Κυβέρνηση (</a:t>
            </a:r>
            <a:r>
              <a:rPr lang="en-US" dirty="0" err="1"/>
              <a:t>Bundesregierung</a:t>
            </a:r>
            <a:r>
              <a:rPr lang="en-US" dirty="0"/>
              <a:t>) </a:t>
            </a:r>
            <a:br>
              <a:rPr lang="en-US" dirty="0"/>
            </a:br>
            <a:endParaRPr lang="en-US" dirty="0"/>
          </a:p>
        </p:txBody>
      </p:sp>
      <p:sp>
        <p:nvSpPr>
          <p:cNvPr id="3" name="Θέση περιεχομένου 2">
            <a:extLst>
              <a:ext uri="{FF2B5EF4-FFF2-40B4-BE49-F238E27FC236}">
                <a16:creationId xmlns:a16="http://schemas.microsoft.com/office/drawing/2014/main" id="{0979F8C2-5A54-48F1-9ECA-8CBC14D7DD4A}"/>
              </a:ext>
            </a:extLst>
          </p:cNvPr>
          <p:cNvSpPr>
            <a:spLocks noGrp="1"/>
          </p:cNvSpPr>
          <p:nvPr>
            <p:ph idx="1"/>
          </p:nvPr>
        </p:nvSpPr>
        <p:spPr/>
        <p:txBody>
          <a:bodyPr>
            <a:normAutofit fontScale="92500" lnSpcReduction="10000"/>
          </a:bodyPr>
          <a:lstStyle/>
          <a:p>
            <a:r>
              <a:rPr lang="el-GR" dirty="0"/>
              <a:t>Η </a:t>
            </a:r>
            <a:r>
              <a:rPr lang="el-GR" dirty="0" err="1"/>
              <a:t>Οµοσπονδιακή</a:t>
            </a:r>
            <a:r>
              <a:rPr lang="el-GR" dirty="0"/>
              <a:t> Κυβέρνηση (</a:t>
            </a:r>
            <a:r>
              <a:rPr lang="el-GR" dirty="0" err="1"/>
              <a:t>Kabinett</a:t>
            </a:r>
            <a:r>
              <a:rPr lang="el-GR" dirty="0"/>
              <a:t>) ασκεί την κρατική διοίκηση στο πλαίσιο της εκτελεστικής λειτουργίας. </a:t>
            </a:r>
            <a:r>
              <a:rPr lang="el-GR" dirty="0" err="1"/>
              <a:t>Ως</a:t>
            </a:r>
            <a:r>
              <a:rPr lang="el-GR" dirty="0"/>
              <a:t> πολιτικό κατευθυντήριο όργανο, διαχειρίζεται τις κρατικές και πολιτικές υποθέσεις, για τις οποίες είναι </a:t>
            </a:r>
            <a:r>
              <a:rPr lang="el-GR" dirty="0" err="1"/>
              <a:t>αρµόδια</a:t>
            </a:r>
            <a:r>
              <a:rPr lang="el-GR" dirty="0"/>
              <a:t> η </a:t>
            </a:r>
            <a:r>
              <a:rPr lang="el-GR" dirty="0" err="1"/>
              <a:t>Οµοσπονδία</a:t>
            </a:r>
            <a:r>
              <a:rPr lang="el-GR" dirty="0"/>
              <a:t>. Αυτό ισχύει κυρίως για την εξωτερική, την </a:t>
            </a:r>
            <a:r>
              <a:rPr lang="el-GR" dirty="0" err="1"/>
              <a:t>αµυντική</a:t>
            </a:r>
            <a:r>
              <a:rPr lang="el-GR" dirty="0"/>
              <a:t> και την </a:t>
            </a:r>
            <a:r>
              <a:rPr lang="el-GR" dirty="0" err="1"/>
              <a:t>νοµισµατική</a:t>
            </a:r>
            <a:r>
              <a:rPr lang="el-GR" dirty="0"/>
              <a:t> πολιτική. </a:t>
            </a:r>
          </a:p>
          <a:p>
            <a:r>
              <a:rPr lang="el-GR" dirty="0"/>
              <a:t>Αποτελείται από τον </a:t>
            </a:r>
            <a:r>
              <a:rPr lang="el-GR" dirty="0" err="1"/>
              <a:t>Οµοσπονδιακό</a:t>
            </a:r>
            <a:r>
              <a:rPr lang="el-GR" dirty="0"/>
              <a:t> Καγκελάριο(</a:t>
            </a:r>
            <a:r>
              <a:rPr lang="el-GR" dirty="0" err="1"/>
              <a:t>Bundeskanzler</a:t>
            </a:r>
            <a:r>
              <a:rPr lang="el-GR" dirty="0"/>
              <a:t>) και τους </a:t>
            </a:r>
            <a:r>
              <a:rPr lang="el-GR" dirty="0" err="1"/>
              <a:t>Οµοσπονδιακούς</a:t>
            </a:r>
            <a:r>
              <a:rPr lang="el-GR" dirty="0"/>
              <a:t> Υπουργούς (</a:t>
            </a:r>
            <a:r>
              <a:rPr lang="el-GR" dirty="0" err="1"/>
              <a:t>Bundesminister</a:t>
            </a:r>
            <a:r>
              <a:rPr lang="el-GR" dirty="0"/>
              <a:t>), οι οποίοι διορίζονται, µ</a:t>
            </a:r>
            <a:r>
              <a:rPr lang="el-GR" dirty="0" err="1"/>
              <a:t>ετά</a:t>
            </a:r>
            <a:r>
              <a:rPr lang="el-GR" dirty="0"/>
              <a:t> από πρόταση του Καγκελάριου, από τον Πρόεδρο της </a:t>
            </a:r>
            <a:r>
              <a:rPr lang="el-GR" dirty="0" err="1"/>
              <a:t>Οµοσπονδίας</a:t>
            </a:r>
            <a:r>
              <a:rPr lang="el-GR" dirty="0"/>
              <a:t>. Η </a:t>
            </a:r>
            <a:r>
              <a:rPr lang="el-GR" dirty="0" err="1"/>
              <a:t>Οµοσπονδιακή</a:t>
            </a:r>
            <a:r>
              <a:rPr lang="el-GR" dirty="0"/>
              <a:t> Κυβέρνηση αποτελεί συλλογικό όργανο, στο οποίο </a:t>
            </a:r>
            <a:r>
              <a:rPr lang="el-GR" dirty="0" err="1"/>
              <a:t>όµως</a:t>
            </a:r>
            <a:r>
              <a:rPr lang="el-GR" dirty="0"/>
              <a:t> ο Καγκελάριος, βάσει των </a:t>
            </a:r>
            <a:r>
              <a:rPr lang="el-GR" dirty="0" err="1"/>
              <a:t>αρµοδιοτήτων</a:t>
            </a:r>
            <a:r>
              <a:rPr lang="el-GR" dirty="0"/>
              <a:t> του κατέχει εξέχουσα θέση και για αυτό φέρει και την ευθύνη των </a:t>
            </a:r>
            <a:r>
              <a:rPr lang="el-GR" dirty="0" err="1"/>
              <a:t>χειρισµών</a:t>
            </a:r>
            <a:r>
              <a:rPr lang="el-GR" dirty="0"/>
              <a:t>. Εκλέγεται από το </a:t>
            </a:r>
            <a:r>
              <a:rPr lang="el-GR" dirty="0" err="1"/>
              <a:t>Οµοσπονδιακό</a:t>
            </a:r>
            <a:r>
              <a:rPr lang="el-GR" dirty="0"/>
              <a:t> Κοινοβούλιο και λογοδοτεί σ’ αυτό. </a:t>
            </a:r>
            <a:endParaRPr lang="en-US" dirty="0"/>
          </a:p>
        </p:txBody>
      </p:sp>
    </p:spTree>
    <p:extLst>
      <p:ext uri="{BB962C8B-B14F-4D97-AF65-F5344CB8AC3E}">
        <p14:creationId xmlns:p14="http://schemas.microsoft.com/office/powerpoint/2010/main" val="220248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25CDB0-6DDC-443A-B6E1-34FF8EB18A27}"/>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E7D333E2-07C2-4380-BB35-0069F69AFF6B}"/>
              </a:ext>
            </a:extLst>
          </p:cNvPr>
          <p:cNvSpPr>
            <a:spLocks noGrp="1"/>
          </p:cNvSpPr>
          <p:nvPr>
            <p:ph idx="1"/>
          </p:nvPr>
        </p:nvSpPr>
        <p:spPr/>
        <p:txBody>
          <a:bodyPr>
            <a:normAutofit lnSpcReduction="10000"/>
          </a:bodyPr>
          <a:lstStyle/>
          <a:p>
            <a:r>
              <a:rPr lang="el-GR" dirty="0"/>
              <a:t>Οι </a:t>
            </a:r>
            <a:r>
              <a:rPr lang="el-GR" dirty="0" err="1"/>
              <a:t>Οµοσπονδιακοί</a:t>
            </a:r>
            <a:r>
              <a:rPr lang="el-GR" dirty="0"/>
              <a:t> Υπουργοί διευθύνουν </a:t>
            </a:r>
            <a:r>
              <a:rPr lang="el-GR" dirty="0" err="1"/>
              <a:t>αυτόνοµα</a:t>
            </a:r>
            <a:r>
              <a:rPr lang="el-GR" dirty="0"/>
              <a:t> και µε δική τους ευθύνη, στο πλαίσιο πάντα των κυβερνητικών κατευθύνσεων του Καγκελάριου, τα </a:t>
            </a:r>
            <a:r>
              <a:rPr lang="el-GR" dirty="0" err="1"/>
              <a:t>αντικείµενα</a:t>
            </a:r>
            <a:r>
              <a:rPr lang="el-GR" dirty="0"/>
              <a:t> που τους ανατίθενται. Για </a:t>
            </a:r>
            <a:r>
              <a:rPr lang="el-GR" dirty="0" err="1"/>
              <a:t>θέµατα</a:t>
            </a:r>
            <a:r>
              <a:rPr lang="el-GR" dirty="0"/>
              <a:t> χωρικού </a:t>
            </a:r>
            <a:r>
              <a:rPr lang="el-GR" dirty="0" err="1"/>
              <a:t>σχεδιασµού</a:t>
            </a:r>
            <a:r>
              <a:rPr lang="el-GR" dirty="0"/>
              <a:t> σε </a:t>
            </a:r>
            <a:r>
              <a:rPr lang="el-GR" dirty="0" err="1"/>
              <a:t>οµοσπονδιακό</a:t>
            </a:r>
            <a:r>
              <a:rPr lang="el-GR" dirty="0"/>
              <a:t> επίπεδο </a:t>
            </a:r>
            <a:r>
              <a:rPr lang="el-GR" dirty="0" err="1"/>
              <a:t>αρµόδιος</a:t>
            </a:r>
            <a:r>
              <a:rPr lang="el-GR" dirty="0"/>
              <a:t> είναι ο Υπουργός κυκλοφορίας, </a:t>
            </a:r>
            <a:r>
              <a:rPr lang="el-GR" dirty="0" err="1"/>
              <a:t>δόµησης</a:t>
            </a:r>
            <a:r>
              <a:rPr lang="el-GR" dirty="0"/>
              <a:t> και κατοικίας. </a:t>
            </a:r>
          </a:p>
          <a:p>
            <a:r>
              <a:rPr lang="el-GR" dirty="0"/>
              <a:t>Η </a:t>
            </a:r>
            <a:r>
              <a:rPr lang="el-GR" dirty="0" err="1"/>
              <a:t>Οµοσπονδιακή</a:t>
            </a:r>
            <a:r>
              <a:rPr lang="el-GR" dirty="0"/>
              <a:t> Κυβέρνηση ασκεί τον έλεγχο της </a:t>
            </a:r>
            <a:r>
              <a:rPr lang="el-GR" dirty="0" err="1"/>
              <a:t>Οµοσπονδιακής</a:t>
            </a:r>
            <a:r>
              <a:rPr lang="el-GR" dirty="0"/>
              <a:t> ∆</a:t>
            </a:r>
            <a:r>
              <a:rPr lang="el-GR" dirty="0" err="1"/>
              <a:t>ιοίκησης</a:t>
            </a:r>
            <a:r>
              <a:rPr lang="el-GR" dirty="0"/>
              <a:t> (</a:t>
            </a:r>
            <a:r>
              <a:rPr lang="el-GR" dirty="0" err="1"/>
              <a:t>Bundesverwaltung</a:t>
            </a:r>
            <a:r>
              <a:rPr lang="el-GR" dirty="0"/>
              <a:t>). Αυτή αποτελεί µ</a:t>
            </a:r>
            <a:r>
              <a:rPr lang="el-GR" dirty="0" err="1"/>
              <a:t>έρος</a:t>
            </a:r>
            <a:r>
              <a:rPr lang="el-GR" dirty="0"/>
              <a:t> ενός πολύπλοκου </a:t>
            </a:r>
            <a:r>
              <a:rPr lang="el-GR" dirty="0" err="1"/>
              <a:t>συστήµατος</a:t>
            </a:r>
            <a:r>
              <a:rPr lang="el-GR" dirty="0"/>
              <a:t> </a:t>
            </a:r>
            <a:r>
              <a:rPr lang="el-GR" dirty="0" err="1"/>
              <a:t>επιµερισµού</a:t>
            </a:r>
            <a:r>
              <a:rPr lang="el-GR" dirty="0"/>
              <a:t> </a:t>
            </a:r>
            <a:r>
              <a:rPr lang="el-GR" dirty="0" err="1"/>
              <a:t>αρµοδιοτήτων</a:t>
            </a:r>
            <a:r>
              <a:rPr lang="el-GR" dirty="0"/>
              <a:t> µ</a:t>
            </a:r>
            <a:r>
              <a:rPr lang="el-GR" dirty="0" err="1"/>
              <a:t>εταξύ</a:t>
            </a:r>
            <a:r>
              <a:rPr lang="el-GR" dirty="0"/>
              <a:t> </a:t>
            </a:r>
            <a:r>
              <a:rPr lang="el-GR" dirty="0" err="1"/>
              <a:t>Οµοσπονδίας</a:t>
            </a:r>
            <a:r>
              <a:rPr lang="el-GR" dirty="0"/>
              <a:t> και </a:t>
            </a:r>
            <a:r>
              <a:rPr lang="el-GR" dirty="0" err="1"/>
              <a:t>Οµόσπονδων</a:t>
            </a:r>
            <a:r>
              <a:rPr lang="el-GR" dirty="0"/>
              <a:t> Κρατών, κατά την οποία η </a:t>
            </a:r>
            <a:r>
              <a:rPr lang="el-GR" dirty="0" err="1"/>
              <a:t>οµόσπονδη</a:t>
            </a:r>
            <a:r>
              <a:rPr lang="el-GR" dirty="0"/>
              <a:t> και η </a:t>
            </a:r>
            <a:r>
              <a:rPr lang="el-GR" dirty="0" err="1"/>
              <a:t>οµοσπονδιακή</a:t>
            </a:r>
            <a:r>
              <a:rPr lang="el-GR" dirty="0"/>
              <a:t> διοίκηση κατά κανόνα συνυπάρχουν αυτοτελώς.</a:t>
            </a:r>
            <a:endParaRPr lang="en-US" dirty="0"/>
          </a:p>
        </p:txBody>
      </p:sp>
    </p:spTree>
    <p:extLst>
      <p:ext uri="{BB962C8B-B14F-4D97-AF65-F5344CB8AC3E}">
        <p14:creationId xmlns:p14="http://schemas.microsoft.com/office/powerpoint/2010/main" val="3537518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3B9D21-2D5F-4341-8DDA-D0D21CC839B9}"/>
              </a:ext>
            </a:extLst>
          </p:cNvPr>
          <p:cNvSpPr>
            <a:spLocks noGrp="1"/>
          </p:cNvSpPr>
          <p:nvPr>
            <p:ph type="title"/>
          </p:nvPr>
        </p:nvSpPr>
        <p:spPr/>
        <p:txBody>
          <a:bodyPr/>
          <a:lstStyle/>
          <a:p>
            <a:r>
              <a:rPr lang="el-GR" dirty="0" err="1"/>
              <a:t>Οµοσπονδιακή</a:t>
            </a:r>
            <a:r>
              <a:rPr lang="el-GR" dirty="0"/>
              <a:t> ∆</a:t>
            </a:r>
            <a:r>
              <a:rPr lang="el-GR" dirty="0" err="1"/>
              <a:t>ιοίκηση</a:t>
            </a:r>
            <a:r>
              <a:rPr lang="el-GR" dirty="0"/>
              <a:t> (</a:t>
            </a:r>
            <a:r>
              <a:rPr lang="en-US" dirty="0" err="1"/>
              <a:t>Bundsverwaltung</a:t>
            </a:r>
            <a:r>
              <a:rPr lang="en-US" dirty="0"/>
              <a:t>) </a:t>
            </a:r>
            <a:br>
              <a:rPr lang="en-US" dirty="0"/>
            </a:br>
            <a:endParaRPr lang="en-US" dirty="0"/>
          </a:p>
        </p:txBody>
      </p:sp>
      <p:sp>
        <p:nvSpPr>
          <p:cNvPr id="3" name="Θέση περιεχομένου 2">
            <a:extLst>
              <a:ext uri="{FF2B5EF4-FFF2-40B4-BE49-F238E27FC236}">
                <a16:creationId xmlns:a16="http://schemas.microsoft.com/office/drawing/2014/main" id="{0BB6CA51-D658-480D-B104-5192C45FCD5B}"/>
              </a:ext>
            </a:extLst>
          </p:cNvPr>
          <p:cNvSpPr>
            <a:spLocks noGrp="1"/>
          </p:cNvSpPr>
          <p:nvPr>
            <p:ph idx="1"/>
          </p:nvPr>
        </p:nvSpPr>
        <p:spPr/>
        <p:txBody>
          <a:bodyPr/>
          <a:lstStyle/>
          <a:p>
            <a:pPr marL="0" indent="0">
              <a:buNone/>
            </a:pPr>
            <a:r>
              <a:rPr lang="el-GR" dirty="0" err="1"/>
              <a:t>Σύµφωνα</a:t>
            </a:r>
            <a:r>
              <a:rPr lang="el-GR" dirty="0"/>
              <a:t> µε την αρχή της </a:t>
            </a:r>
            <a:r>
              <a:rPr lang="el-GR" dirty="0" err="1"/>
              <a:t>οµοσπονδιακότητας</a:t>
            </a:r>
            <a:r>
              <a:rPr lang="el-GR" dirty="0"/>
              <a:t>, τα διοικητικά </a:t>
            </a:r>
            <a:r>
              <a:rPr lang="el-GR" dirty="0" err="1"/>
              <a:t>αντικείµενα</a:t>
            </a:r>
            <a:r>
              <a:rPr lang="el-GR" dirty="0"/>
              <a:t> </a:t>
            </a:r>
            <a:r>
              <a:rPr lang="el-GR" dirty="0" err="1"/>
              <a:t>επιµερίζονται</a:t>
            </a:r>
            <a:r>
              <a:rPr lang="el-GR" dirty="0"/>
              <a:t> επίσης µ</a:t>
            </a:r>
            <a:r>
              <a:rPr lang="el-GR" dirty="0" err="1"/>
              <a:t>εταξύ</a:t>
            </a:r>
            <a:r>
              <a:rPr lang="el-GR" dirty="0"/>
              <a:t> </a:t>
            </a:r>
            <a:r>
              <a:rPr lang="el-GR" dirty="0" err="1"/>
              <a:t>Οµοσπονδίας</a:t>
            </a:r>
            <a:r>
              <a:rPr lang="el-GR" dirty="0"/>
              <a:t> και </a:t>
            </a:r>
            <a:r>
              <a:rPr lang="el-GR" dirty="0" err="1"/>
              <a:t>Οµόσπονδων</a:t>
            </a:r>
            <a:r>
              <a:rPr lang="el-GR" dirty="0"/>
              <a:t> Κρατών. Στο πλαίσιο αυτού του </a:t>
            </a:r>
            <a:r>
              <a:rPr lang="el-GR" dirty="0" err="1"/>
              <a:t>επιµερισµού</a:t>
            </a:r>
            <a:r>
              <a:rPr lang="el-GR" dirty="0"/>
              <a:t> διακρίνονται οι εξής µ</a:t>
            </a:r>
            <a:r>
              <a:rPr lang="el-GR" dirty="0" err="1"/>
              <a:t>ορφές</a:t>
            </a:r>
            <a:r>
              <a:rPr lang="el-GR" dirty="0"/>
              <a:t> διοίκησης: </a:t>
            </a:r>
          </a:p>
          <a:p>
            <a:r>
              <a:rPr lang="el-GR" dirty="0" err="1"/>
              <a:t>αµιγής</a:t>
            </a:r>
            <a:r>
              <a:rPr lang="el-GR" dirty="0"/>
              <a:t> </a:t>
            </a:r>
            <a:r>
              <a:rPr lang="el-GR" dirty="0" err="1"/>
              <a:t>οµοσπονδιακή</a:t>
            </a:r>
            <a:r>
              <a:rPr lang="el-GR" dirty="0"/>
              <a:t> διοίκηση, </a:t>
            </a:r>
          </a:p>
          <a:p>
            <a:r>
              <a:rPr lang="el-GR" dirty="0" err="1"/>
              <a:t>οµόσπονδη</a:t>
            </a:r>
            <a:r>
              <a:rPr lang="el-GR" dirty="0"/>
              <a:t> διοίκηση κατ’ εντολή της </a:t>
            </a:r>
            <a:r>
              <a:rPr lang="el-GR" dirty="0" err="1"/>
              <a:t>Οµοσπονδίας</a:t>
            </a:r>
            <a:r>
              <a:rPr lang="el-GR" dirty="0"/>
              <a:t> και </a:t>
            </a:r>
          </a:p>
          <a:p>
            <a:r>
              <a:rPr lang="el-GR" dirty="0" err="1"/>
              <a:t>αµιγής</a:t>
            </a:r>
            <a:r>
              <a:rPr lang="el-GR" dirty="0"/>
              <a:t> </a:t>
            </a:r>
            <a:r>
              <a:rPr lang="el-GR" dirty="0" err="1"/>
              <a:t>οµόσπονδη</a:t>
            </a:r>
            <a:r>
              <a:rPr lang="el-GR" dirty="0"/>
              <a:t> διοίκηση. </a:t>
            </a:r>
            <a:endParaRPr lang="en-US" dirty="0"/>
          </a:p>
        </p:txBody>
      </p:sp>
    </p:spTree>
    <p:extLst>
      <p:ext uri="{BB962C8B-B14F-4D97-AF65-F5344CB8AC3E}">
        <p14:creationId xmlns:p14="http://schemas.microsoft.com/office/powerpoint/2010/main" val="1672056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AE0889-3E11-487D-9A52-3F4DC480F8C3}"/>
              </a:ext>
            </a:extLst>
          </p:cNvPr>
          <p:cNvSpPr>
            <a:spLocks noGrp="1"/>
          </p:cNvSpPr>
          <p:nvPr>
            <p:ph type="title"/>
          </p:nvPr>
        </p:nvSpPr>
        <p:spPr/>
        <p:txBody>
          <a:bodyPr>
            <a:normAutofit fontScale="90000"/>
          </a:bodyPr>
          <a:lstStyle/>
          <a:p>
            <a:r>
              <a:rPr lang="el-GR" dirty="0"/>
              <a:t>Η </a:t>
            </a:r>
            <a:r>
              <a:rPr lang="el-GR" dirty="0" err="1"/>
              <a:t>αµιγής</a:t>
            </a:r>
            <a:r>
              <a:rPr lang="el-GR" dirty="0"/>
              <a:t> </a:t>
            </a:r>
            <a:r>
              <a:rPr lang="el-GR" dirty="0" err="1"/>
              <a:t>οµοσπονδιακή</a:t>
            </a:r>
            <a:r>
              <a:rPr lang="el-GR" dirty="0"/>
              <a:t> διοίκηση περιορίζεται σε</a:t>
            </a:r>
            <a:br>
              <a:rPr lang="el-GR" dirty="0"/>
            </a:br>
            <a:endParaRPr lang="en-US" dirty="0"/>
          </a:p>
        </p:txBody>
      </p:sp>
      <p:sp>
        <p:nvSpPr>
          <p:cNvPr id="3" name="Θέση περιεχομένου 2">
            <a:extLst>
              <a:ext uri="{FF2B5EF4-FFF2-40B4-BE49-F238E27FC236}">
                <a16:creationId xmlns:a16="http://schemas.microsoft.com/office/drawing/2014/main" id="{267D77D4-161C-4190-82C4-A8A7B6969744}"/>
              </a:ext>
            </a:extLst>
          </p:cNvPr>
          <p:cNvSpPr>
            <a:spLocks noGrp="1"/>
          </p:cNvSpPr>
          <p:nvPr>
            <p:ph idx="1"/>
          </p:nvPr>
        </p:nvSpPr>
        <p:spPr/>
        <p:txBody>
          <a:bodyPr>
            <a:normAutofit fontScale="62500" lnSpcReduction="20000"/>
          </a:bodyPr>
          <a:lstStyle/>
          <a:p>
            <a:pPr marL="0" indent="0">
              <a:buNone/>
            </a:pPr>
            <a:r>
              <a:rPr lang="el-GR" dirty="0"/>
              <a:t>● Ανώτατες </a:t>
            </a:r>
            <a:r>
              <a:rPr lang="el-GR" dirty="0" err="1"/>
              <a:t>οµοσπονδιακές</a:t>
            </a:r>
            <a:r>
              <a:rPr lang="el-GR" dirty="0"/>
              <a:t> υπηρεσίες. Αυτές αποτελούν τους διοικητικούς µ</a:t>
            </a:r>
            <a:r>
              <a:rPr lang="el-GR" dirty="0" err="1"/>
              <a:t>ηχανισµούς</a:t>
            </a:r>
            <a:r>
              <a:rPr lang="el-GR" dirty="0"/>
              <a:t> του Προέδρου της </a:t>
            </a:r>
            <a:r>
              <a:rPr lang="el-GR" dirty="0" err="1"/>
              <a:t>Οµοσπονδίας</a:t>
            </a:r>
            <a:r>
              <a:rPr lang="el-GR" dirty="0"/>
              <a:t> (</a:t>
            </a:r>
            <a:r>
              <a:rPr lang="el-GR" dirty="0" err="1"/>
              <a:t>Bundespräsidialamt</a:t>
            </a:r>
            <a:r>
              <a:rPr lang="el-GR" dirty="0"/>
              <a:t>), του </a:t>
            </a:r>
            <a:r>
              <a:rPr lang="el-GR" dirty="0" err="1"/>
              <a:t>Οµοσπονδιακού</a:t>
            </a:r>
            <a:r>
              <a:rPr lang="el-GR" dirty="0"/>
              <a:t> Καγκελάριου (</a:t>
            </a:r>
            <a:r>
              <a:rPr lang="el-GR" dirty="0" err="1"/>
              <a:t>Bundeskanzleramt</a:t>
            </a:r>
            <a:r>
              <a:rPr lang="el-GR" dirty="0"/>
              <a:t>), καθώς επίσης και των µ</a:t>
            </a:r>
            <a:r>
              <a:rPr lang="el-GR" dirty="0" err="1"/>
              <a:t>εµονωµένων</a:t>
            </a:r>
            <a:r>
              <a:rPr lang="el-GR" dirty="0"/>
              <a:t> </a:t>
            </a:r>
            <a:r>
              <a:rPr lang="el-GR" dirty="0" err="1"/>
              <a:t>Οµοσπονδιακών</a:t>
            </a:r>
            <a:r>
              <a:rPr lang="el-GR" dirty="0"/>
              <a:t> Υπουργών (</a:t>
            </a:r>
            <a:r>
              <a:rPr lang="el-GR" dirty="0" err="1"/>
              <a:t>Bundesministerien</a:t>
            </a:r>
            <a:r>
              <a:rPr lang="el-GR" dirty="0"/>
              <a:t>). Σ’ αυτή την κατηγορία ανήκουν επίσης το </a:t>
            </a:r>
            <a:r>
              <a:rPr lang="el-GR" dirty="0" err="1"/>
              <a:t>Οµοσπονδιακό</a:t>
            </a:r>
            <a:r>
              <a:rPr lang="el-GR" dirty="0"/>
              <a:t> Ελεγκτικό Συνέδριο και το γραφείο τύπου της </a:t>
            </a:r>
            <a:r>
              <a:rPr lang="el-GR" dirty="0" err="1"/>
              <a:t>Οµοσπονδιακής</a:t>
            </a:r>
            <a:r>
              <a:rPr lang="el-GR" dirty="0"/>
              <a:t> Κυβέρνησης. </a:t>
            </a:r>
          </a:p>
          <a:p>
            <a:pPr marL="0" indent="0">
              <a:buNone/>
            </a:pPr>
            <a:r>
              <a:rPr lang="el-GR" dirty="0"/>
              <a:t>● Ανώτερες </a:t>
            </a:r>
            <a:r>
              <a:rPr lang="el-GR" dirty="0" err="1"/>
              <a:t>οµοσπονδιακές</a:t>
            </a:r>
            <a:r>
              <a:rPr lang="el-GR" dirty="0"/>
              <a:t> υπηρεσίες. Αυτές είναι </a:t>
            </a:r>
            <a:r>
              <a:rPr lang="el-GR" dirty="0" err="1"/>
              <a:t>αυτόνοµες</a:t>
            </a:r>
            <a:r>
              <a:rPr lang="el-GR" dirty="0"/>
              <a:t> κεντρικές υπηρεσίες για </a:t>
            </a:r>
            <a:r>
              <a:rPr lang="el-GR" dirty="0" err="1"/>
              <a:t>ολόκληρη</a:t>
            </a:r>
            <a:r>
              <a:rPr lang="el-GR" dirty="0"/>
              <a:t> την επικράτεια της Ο∆Γ, ανήκουν </a:t>
            </a:r>
            <a:r>
              <a:rPr lang="el-GR" dirty="0" err="1"/>
              <a:t>όµως</a:t>
            </a:r>
            <a:r>
              <a:rPr lang="el-GR" dirty="0"/>
              <a:t> στον ευρύτερο υπηρεσιακό χώρο των ανώτατων </a:t>
            </a:r>
            <a:r>
              <a:rPr lang="el-GR" dirty="0" err="1"/>
              <a:t>οµοσπονδιακών</a:t>
            </a:r>
            <a:r>
              <a:rPr lang="el-GR" dirty="0"/>
              <a:t> υπηρεσιών και υπάγονται στις εντολές τους. Από χωροταξική άποψη ιδιαίτερη </a:t>
            </a:r>
            <a:r>
              <a:rPr lang="el-GR" dirty="0" err="1"/>
              <a:t>σηµασία</a:t>
            </a:r>
            <a:r>
              <a:rPr lang="el-GR" dirty="0"/>
              <a:t> έχουν οι εξής: </a:t>
            </a:r>
          </a:p>
          <a:p>
            <a:r>
              <a:rPr lang="el-GR" dirty="0"/>
              <a:t> στην </a:t>
            </a:r>
            <a:r>
              <a:rPr lang="el-GR" dirty="0" err="1"/>
              <a:t>αρµοδιότητα</a:t>
            </a:r>
            <a:r>
              <a:rPr lang="el-GR" dirty="0"/>
              <a:t> του </a:t>
            </a:r>
            <a:r>
              <a:rPr lang="el-GR" dirty="0" err="1"/>
              <a:t>Οµοσπονδιακού</a:t>
            </a:r>
            <a:r>
              <a:rPr lang="el-GR" dirty="0"/>
              <a:t> Υπουργείου κυκλοφορίας, </a:t>
            </a:r>
            <a:r>
              <a:rPr lang="el-GR" dirty="0" err="1"/>
              <a:t>δόµησης</a:t>
            </a:r>
            <a:r>
              <a:rPr lang="el-GR" dirty="0"/>
              <a:t> και </a:t>
            </a:r>
            <a:r>
              <a:rPr lang="el-GR" dirty="0" err="1"/>
              <a:t>κατοικίας</a:t>
            </a:r>
            <a:r>
              <a:rPr lang="el-GR" dirty="0"/>
              <a:t>: </a:t>
            </a:r>
            <a:r>
              <a:rPr lang="el-GR" dirty="0" err="1"/>
              <a:t>Οµοσπονδιακή</a:t>
            </a:r>
            <a:r>
              <a:rPr lang="el-GR" dirty="0"/>
              <a:t> Υπηρεσία </a:t>
            </a:r>
            <a:r>
              <a:rPr lang="el-GR" dirty="0" err="1"/>
              <a:t>δόµησης</a:t>
            </a:r>
            <a:r>
              <a:rPr lang="el-GR" dirty="0"/>
              <a:t> και χωροταξίας, </a:t>
            </a:r>
            <a:r>
              <a:rPr lang="el-GR" dirty="0" err="1"/>
              <a:t>Οµοσπονδιακή</a:t>
            </a:r>
            <a:r>
              <a:rPr lang="el-GR" dirty="0"/>
              <a:t> Υπηρεσία </a:t>
            </a:r>
            <a:r>
              <a:rPr lang="el-GR" dirty="0" err="1"/>
              <a:t>σιδηροδρόµων</a:t>
            </a:r>
            <a:r>
              <a:rPr lang="el-GR" dirty="0"/>
              <a:t>, </a:t>
            </a:r>
            <a:r>
              <a:rPr lang="el-GR" dirty="0" err="1"/>
              <a:t>Οµοσπονδιακή</a:t>
            </a:r>
            <a:r>
              <a:rPr lang="el-GR" dirty="0"/>
              <a:t> Υπηρεσία οδικών µ</a:t>
            </a:r>
            <a:r>
              <a:rPr lang="el-GR" dirty="0" err="1"/>
              <a:t>εταφορών</a:t>
            </a:r>
            <a:endParaRPr lang="el-GR" dirty="0"/>
          </a:p>
          <a:p>
            <a:r>
              <a:rPr lang="el-GR" dirty="0"/>
              <a:t>στην </a:t>
            </a:r>
            <a:r>
              <a:rPr lang="el-GR" dirty="0" err="1"/>
              <a:t>αρµοδιότητα</a:t>
            </a:r>
            <a:r>
              <a:rPr lang="el-GR" dirty="0"/>
              <a:t> του </a:t>
            </a:r>
            <a:r>
              <a:rPr lang="el-GR" dirty="0" err="1"/>
              <a:t>Οµοσπονδιακού</a:t>
            </a:r>
            <a:r>
              <a:rPr lang="el-GR" dirty="0"/>
              <a:t> Υπουργείου περιβάλλοντος, προστασίας της φύσης και ασφάλειας </a:t>
            </a:r>
            <a:r>
              <a:rPr lang="el-GR" dirty="0" err="1"/>
              <a:t>ατοµικών</a:t>
            </a:r>
            <a:r>
              <a:rPr lang="el-GR" dirty="0"/>
              <a:t> αντιδραστήρων: </a:t>
            </a:r>
            <a:r>
              <a:rPr lang="el-GR" dirty="0" err="1"/>
              <a:t>Οµοσπονδιακή</a:t>
            </a:r>
            <a:r>
              <a:rPr lang="el-GR" dirty="0"/>
              <a:t> Υπηρεσία για την </a:t>
            </a:r>
            <a:r>
              <a:rPr lang="el-GR" dirty="0" err="1"/>
              <a:t>προστασία</a:t>
            </a:r>
            <a:r>
              <a:rPr lang="el-GR" dirty="0"/>
              <a:t> της φύσης, </a:t>
            </a:r>
            <a:r>
              <a:rPr lang="el-GR" dirty="0" err="1"/>
              <a:t>Οµοσπονδιακή</a:t>
            </a:r>
            <a:r>
              <a:rPr lang="el-GR" dirty="0"/>
              <a:t> Υπηρεσία περιβάλλοντος</a:t>
            </a:r>
          </a:p>
          <a:p>
            <a:r>
              <a:rPr lang="el-GR" dirty="0"/>
              <a:t> στην </a:t>
            </a:r>
            <a:r>
              <a:rPr lang="el-GR" dirty="0" err="1"/>
              <a:t>αρµοδιότητα</a:t>
            </a:r>
            <a:r>
              <a:rPr lang="el-GR" dirty="0"/>
              <a:t> του </a:t>
            </a:r>
            <a:r>
              <a:rPr lang="el-GR" dirty="0" err="1"/>
              <a:t>Οµοσπονδιακού</a:t>
            </a:r>
            <a:r>
              <a:rPr lang="el-GR" dirty="0"/>
              <a:t> Υπουργείου εσωτερικών: Στατιστική </a:t>
            </a:r>
            <a:r>
              <a:rPr lang="el-GR" dirty="0" err="1"/>
              <a:t>Οµοσπονδιακή</a:t>
            </a:r>
            <a:r>
              <a:rPr lang="el-GR" dirty="0"/>
              <a:t> Υπηρεσία</a:t>
            </a:r>
          </a:p>
          <a:p>
            <a:r>
              <a:rPr lang="el-GR" dirty="0"/>
              <a:t> στην </a:t>
            </a:r>
            <a:r>
              <a:rPr lang="el-GR" dirty="0" err="1"/>
              <a:t>αρµοδιότητα</a:t>
            </a:r>
            <a:r>
              <a:rPr lang="el-GR" dirty="0"/>
              <a:t> του </a:t>
            </a:r>
            <a:r>
              <a:rPr lang="el-GR" dirty="0" err="1"/>
              <a:t>Οµοσπονδιακού</a:t>
            </a:r>
            <a:r>
              <a:rPr lang="el-GR" dirty="0"/>
              <a:t> Υπουργείου </a:t>
            </a:r>
            <a:r>
              <a:rPr lang="el-GR" dirty="0" err="1"/>
              <a:t>οικονοµίας</a:t>
            </a:r>
            <a:r>
              <a:rPr lang="el-GR" dirty="0"/>
              <a:t> και τεχνολογίας: </a:t>
            </a:r>
            <a:r>
              <a:rPr lang="el-GR" dirty="0" err="1"/>
              <a:t>Ρυθ</a:t>
            </a:r>
            <a:r>
              <a:rPr lang="el-GR" dirty="0"/>
              <a:t>µ</a:t>
            </a:r>
            <a:r>
              <a:rPr lang="el-GR" dirty="0" err="1"/>
              <a:t>ιστική</a:t>
            </a:r>
            <a:r>
              <a:rPr lang="el-GR" dirty="0"/>
              <a:t> υπηρεσία τηλεπικοινωνιών και </a:t>
            </a:r>
            <a:r>
              <a:rPr lang="el-GR" dirty="0" err="1"/>
              <a:t>ταχυδροµείου</a:t>
            </a:r>
            <a:r>
              <a:rPr lang="el-GR" dirty="0"/>
              <a:t>. </a:t>
            </a:r>
            <a:endParaRPr lang="en-US" dirty="0"/>
          </a:p>
        </p:txBody>
      </p:sp>
    </p:spTree>
    <p:extLst>
      <p:ext uri="{BB962C8B-B14F-4D97-AF65-F5344CB8AC3E}">
        <p14:creationId xmlns:p14="http://schemas.microsoft.com/office/powerpoint/2010/main" val="119667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98D30C-5026-4137-AA0A-AEB7D209CA54}"/>
              </a:ext>
            </a:extLst>
          </p:cNvPr>
          <p:cNvSpPr>
            <a:spLocks noGrp="1"/>
          </p:cNvSpPr>
          <p:nvPr>
            <p:ph type="title"/>
          </p:nvPr>
        </p:nvSpPr>
        <p:spPr/>
        <p:txBody>
          <a:bodyPr/>
          <a:lstStyle/>
          <a:p>
            <a:r>
              <a:rPr lang="el-GR" dirty="0"/>
              <a:t>Μέσες </a:t>
            </a:r>
            <a:r>
              <a:rPr lang="el-GR" dirty="0" err="1"/>
              <a:t>οµοσπονδιακές</a:t>
            </a:r>
            <a:r>
              <a:rPr lang="el-GR" dirty="0"/>
              <a:t> υπηρεσίες</a:t>
            </a:r>
            <a:endParaRPr lang="en-US" dirty="0"/>
          </a:p>
        </p:txBody>
      </p:sp>
      <p:sp>
        <p:nvSpPr>
          <p:cNvPr id="3" name="Θέση περιεχομένου 2">
            <a:extLst>
              <a:ext uri="{FF2B5EF4-FFF2-40B4-BE49-F238E27FC236}">
                <a16:creationId xmlns:a16="http://schemas.microsoft.com/office/drawing/2014/main" id="{CC884F51-C2A3-4416-9DE8-AC45D0BF82FB}"/>
              </a:ext>
            </a:extLst>
          </p:cNvPr>
          <p:cNvSpPr>
            <a:spLocks noGrp="1"/>
          </p:cNvSpPr>
          <p:nvPr>
            <p:ph idx="1"/>
          </p:nvPr>
        </p:nvSpPr>
        <p:spPr/>
        <p:txBody>
          <a:bodyPr/>
          <a:lstStyle/>
          <a:p>
            <a:pPr marL="0" indent="0">
              <a:buNone/>
            </a:pPr>
            <a:r>
              <a:rPr lang="el-GR" dirty="0"/>
              <a:t>Η </a:t>
            </a:r>
            <a:r>
              <a:rPr lang="el-GR" dirty="0" err="1"/>
              <a:t>αρµοδιότητά</a:t>
            </a:r>
            <a:r>
              <a:rPr lang="el-GR" dirty="0"/>
              <a:t> τους εκτείνεται σε ένα µόνο µ</a:t>
            </a:r>
            <a:r>
              <a:rPr lang="el-GR" dirty="0" err="1"/>
              <a:t>έρος</a:t>
            </a:r>
            <a:r>
              <a:rPr lang="el-GR" dirty="0"/>
              <a:t> της </a:t>
            </a:r>
            <a:r>
              <a:rPr lang="el-GR" dirty="0" err="1"/>
              <a:t>οµοσπονδιακής</a:t>
            </a:r>
            <a:r>
              <a:rPr lang="el-GR" dirty="0"/>
              <a:t> επικράτειας. </a:t>
            </a:r>
          </a:p>
          <a:p>
            <a:pPr marL="0" indent="0">
              <a:buNone/>
            </a:pPr>
            <a:r>
              <a:rPr lang="el-GR" dirty="0" err="1"/>
              <a:t>Σηµαντικές</a:t>
            </a:r>
            <a:r>
              <a:rPr lang="el-GR" dirty="0"/>
              <a:t> τέτοιες υπηρεσίες είναι η Ανώτατη ∆</a:t>
            </a:r>
            <a:r>
              <a:rPr lang="el-GR" dirty="0" err="1"/>
              <a:t>ιεύθυνση</a:t>
            </a:r>
            <a:r>
              <a:rPr lang="el-GR" dirty="0"/>
              <a:t> </a:t>
            </a:r>
            <a:r>
              <a:rPr lang="el-GR" dirty="0" err="1"/>
              <a:t>Οικονοµικών</a:t>
            </a:r>
            <a:r>
              <a:rPr lang="el-GR" dirty="0"/>
              <a:t>, οι ∆</a:t>
            </a:r>
            <a:r>
              <a:rPr lang="el-GR" dirty="0" err="1"/>
              <a:t>ιοικήσεις</a:t>
            </a:r>
            <a:r>
              <a:rPr lang="el-GR" dirty="0"/>
              <a:t> των </a:t>
            </a:r>
            <a:r>
              <a:rPr lang="el-GR" dirty="0" err="1"/>
              <a:t>επιµέρους</a:t>
            </a:r>
            <a:r>
              <a:rPr lang="el-GR" dirty="0"/>
              <a:t> στρατιωτικών </a:t>
            </a:r>
            <a:r>
              <a:rPr lang="el-GR" dirty="0" err="1"/>
              <a:t>τοµέων</a:t>
            </a:r>
            <a:r>
              <a:rPr lang="el-GR" dirty="0"/>
              <a:t>, καθώς επίσης και οι ∆</a:t>
            </a:r>
            <a:r>
              <a:rPr lang="el-GR" dirty="0" err="1"/>
              <a:t>ιευθύνσεις</a:t>
            </a:r>
            <a:r>
              <a:rPr lang="el-GR" dirty="0"/>
              <a:t> υδάτων και ακτοπλοΐας. </a:t>
            </a:r>
            <a:endParaRPr lang="en-US" dirty="0"/>
          </a:p>
        </p:txBody>
      </p:sp>
    </p:spTree>
    <p:extLst>
      <p:ext uri="{BB962C8B-B14F-4D97-AF65-F5344CB8AC3E}">
        <p14:creationId xmlns:p14="http://schemas.microsoft.com/office/powerpoint/2010/main" val="170687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74F4FA-A1DB-4EFF-AFD9-FF27A7FC65F4}"/>
              </a:ext>
            </a:extLst>
          </p:cNvPr>
          <p:cNvSpPr>
            <a:spLocks noGrp="1"/>
          </p:cNvSpPr>
          <p:nvPr>
            <p:ph type="title"/>
          </p:nvPr>
        </p:nvSpPr>
        <p:spPr/>
        <p:txBody>
          <a:bodyPr/>
          <a:lstStyle/>
          <a:p>
            <a:r>
              <a:rPr lang="el-GR" dirty="0"/>
              <a:t>Σύνταγμα</a:t>
            </a:r>
            <a:endParaRPr lang="en-US" dirty="0"/>
          </a:p>
        </p:txBody>
      </p:sp>
      <p:sp>
        <p:nvSpPr>
          <p:cNvPr id="3" name="Θέση περιεχομένου 2">
            <a:extLst>
              <a:ext uri="{FF2B5EF4-FFF2-40B4-BE49-F238E27FC236}">
                <a16:creationId xmlns:a16="http://schemas.microsoft.com/office/drawing/2014/main" id="{B01158CD-66B4-4468-80CE-99976532BEFA}"/>
              </a:ext>
            </a:extLst>
          </p:cNvPr>
          <p:cNvSpPr>
            <a:spLocks noGrp="1"/>
          </p:cNvSpPr>
          <p:nvPr>
            <p:ph idx="1"/>
          </p:nvPr>
        </p:nvSpPr>
        <p:spPr/>
        <p:txBody>
          <a:bodyPr>
            <a:normAutofit fontScale="55000" lnSpcReduction="20000"/>
          </a:bodyPr>
          <a:lstStyle/>
          <a:p>
            <a:r>
              <a:rPr lang="el-GR" dirty="0"/>
              <a:t>Εγκρίθηκε στις 8 Μαΐου 1949 στη Βόννη και με την υπογραφή των Δυτικών Συμμάχων του Β΄ Παγκοσμίου Πολέμου στις 12 Μαΐου</a:t>
            </a:r>
          </a:p>
          <a:p>
            <a:r>
              <a:rPr lang="el-GR" dirty="0"/>
              <a:t>Τέθηκε σε ισχύ στις 23 Μαΐου 1949</a:t>
            </a:r>
          </a:p>
          <a:p>
            <a:r>
              <a:rPr lang="el-GR" dirty="0"/>
              <a:t>Αρχικό πεδίο εφαρμογής του ήταν τα κρατίδια της Δυτικής Γερμανίας, που βρίσκονταν υπό Συμμαχική κατοχή εκτός από εκείνο της σοβιετικής κατοχής και της πόλης του Βερολίνου, καθώς και του </a:t>
            </a:r>
            <a:r>
              <a:rPr lang="el-GR" dirty="0" err="1"/>
              <a:t>Σάαρλαντ</a:t>
            </a:r>
            <a:r>
              <a:rPr lang="el-GR" dirty="0"/>
              <a:t>. Το κοινοβουλευτικό συμβούλιο τότε δεν χρησιμοποίησε τη λέξη "σύνταγμα", καθώς θεώρησε ότι ο Θεμελιώδης Νόμος θα είχε προσωρινή ισχύ μόνο για την Δυτική Γερμανία και ότι ένα Σύνταγμα θα έπρεπε να </a:t>
            </a:r>
            <a:r>
              <a:rPr lang="el-GR" dirty="0" err="1"/>
              <a:t>συνομολογηθεί</a:t>
            </a:r>
            <a:r>
              <a:rPr lang="el-GR" dirty="0"/>
              <a:t> από όλους τους Γερμανούς και να έχει εφαρμογή σε μια ενοποιημένη Γερμανία. </a:t>
            </a:r>
          </a:p>
          <a:p>
            <a:r>
              <a:rPr lang="el-GR" dirty="0"/>
              <a:t>Το Σύνταγμα εκείνο στο προοίμιό του καθόριζε ως στόχο και καθήκον του Γερμανικού λαού "να ολοκληρώσει την ενότητα και ελευθερία της Γερμανίας" και προέβλεπε στο (αναθεωρημένο πλέον) άρθρο 23 την επέκταση της ισχύος του σε γερμανικά εδάφη που θα περιέρχονταν αργότερα στην επικράτεια της </a:t>
            </a:r>
            <a:r>
              <a:rPr lang="el-GR" dirty="0" err="1"/>
              <a:t>Ο.Δ.Γερμανίας</a:t>
            </a:r>
            <a:r>
              <a:rPr lang="el-GR" dirty="0"/>
              <a:t>, όπως συνέβη από 1.1.1957 με το </a:t>
            </a:r>
            <a:r>
              <a:rPr lang="el-GR" dirty="0" err="1"/>
              <a:t>Σάαρλαντ</a:t>
            </a:r>
            <a:r>
              <a:rPr lang="el-GR" dirty="0"/>
              <a:t>.</a:t>
            </a:r>
          </a:p>
          <a:p>
            <a:r>
              <a:rPr lang="el-GR" dirty="0"/>
              <a:t>Μετά την επανένωση της Γερμανίας στις 3 Οκτωβρίου 1990 ο όρος αυτός εκπληρώθηκε και έκτοτε το </a:t>
            </a:r>
            <a:r>
              <a:rPr lang="el-GR" dirty="0" err="1"/>
              <a:t>Grundgesetz</a:t>
            </a:r>
            <a:r>
              <a:rPr lang="el-GR" dirty="0"/>
              <a:t> αποτελεί το Ομοσπονδιακό Σύνταγμα (</a:t>
            </a:r>
            <a:r>
              <a:rPr lang="el-GR" dirty="0" err="1"/>
              <a:t>Bundesverfassung</a:t>
            </a:r>
            <a:r>
              <a:rPr lang="el-GR" dirty="0"/>
              <a:t>). </a:t>
            </a:r>
          </a:p>
          <a:p>
            <a:r>
              <a:rPr lang="el-GR" dirty="0"/>
              <a:t>Το όνομα όμως δεν άλλαξε για τυπικούς λόγους: Ενώ το αρχικό σύνταγμα (ο "Θεμελιώδης Νόμος") στο άρθρο 146 προέβλεπε την αυτοδίκαιη λήξη της ισχύος του και αντικατάστασης από ένα τυπικό Σύνταγμα (</a:t>
            </a:r>
            <a:r>
              <a:rPr lang="el-GR" dirty="0" err="1"/>
              <a:t>Verfassung</a:t>
            </a:r>
            <a:r>
              <a:rPr lang="el-GR" dirty="0"/>
              <a:t>) μόλις </a:t>
            </a:r>
            <a:r>
              <a:rPr lang="el-GR" dirty="0" err="1"/>
              <a:t>επιτυγχάνετο</a:t>
            </a:r>
            <a:r>
              <a:rPr lang="el-GR" dirty="0"/>
              <a:t> η επανένωση της Γερμανίας, εν τέλει η Λαοκρατική Δημοκρατία της Γερμανίας δήλωσε την "προσχώρησή της στο χώρο ισχύος του Θεμελιώδους Νόμου", λύση την οποία προέκριναν ο τότε Καγκελάριος της </a:t>
            </a:r>
            <a:r>
              <a:rPr lang="el-GR" dirty="0" err="1"/>
              <a:t>Ο.Δ.Γερμανίας</a:t>
            </a:r>
            <a:r>
              <a:rPr lang="el-GR" dirty="0"/>
              <a:t> Χέλμουτ Κολ και ο τότε Υπουργός Εσωτερικών Βόλφγκανγκ Σόιμπλε και η οποία καθιστούσε περιττή την ουσιαστική επανίδρυση της Γερμανίας μέσω ενός νέου Συντάγματος.</a:t>
            </a:r>
          </a:p>
          <a:p>
            <a:endParaRPr lang="el-GR" dirty="0"/>
          </a:p>
        </p:txBody>
      </p:sp>
    </p:spTree>
    <p:extLst>
      <p:ext uri="{BB962C8B-B14F-4D97-AF65-F5344CB8AC3E}">
        <p14:creationId xmlns:p14="http://schemas.microsoft.com/office/powerpoint/2010/main" val="3678213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8AD5EA-5210-459A-A671-AC5BCEFEA370}"/>
              </a:ext>
            </a:extLst>
          </p:cNvPr>
          <p:cNvSpPr>
            <a:spLocks noGrp="1"/>
          </p:cNvSpPr>
          <p:nvPr>
            <p:ph type="title"/>
          </p:nvPr>
        </p:nvSpPr>
        <p:spPr/>
        <p:txBody>
          <a:bodyPr/>
          <a:lstStyle/>
          <a:p>
            <a:r>
              <a:rPr lang="el-GR" dirty="0" err="1"/>
              <a:t>Οµόσπονδα</a:t>
            </a:r>
            <a:r>
              <a:rPr lang="el-GR" dirty="0"/>
              <a:t> Κρατίδια </a:t>
            </a:r>
            <a:br>
              <a:rPr lang="el-GR" dirty="0"/>
            </a:br>
            <a:endParaRPr lang="en-US" dirty="0"/>
          </a:p>
        </p:txBody>
      </p:sp>
      <p:sp>
        <p:nvSpPr>
          <p:cNvPr id="3" name="Θέση περιεχομένου 2">
            <a:extLst>
              <a:ext uri="{FF2B5EF4-FFF2-40B4-BE49-F238E27FC236}">
                <a16:creationId xmlns:a16="http://schemas.microsoft.com/office/drawing/2014/main" id="{565927DC-29F7-4BE2-8B3F-918794A3CA57}"/>
              </a:ext>
            </a:extLst>
          </p:cNvPr>
          <p:cNvSpPr>
            <a:spLocks noGrp="1"/>
          </p:cNvSpPr>
          <p:nvPr>
            <p:ph idx="1"/>
          </p:nvPr>
        </p:nvSpPr>
        <p:spPr/>
        <p:txBody>
          <a:bodyPr>
            <a:normAutofit/>
          </a:bodyPr>
          <a:lstStyle/>
          <a:p>
            <a:r>
              <a:rPr lang="el-GR" dirty="0"/>
              <a:t>Καθένα από τα 16 </a:t>
            </a:r>
            <a:r>
              <a:rPr lang="el-GR" dirty="0" err="1"/>
              <a:t>Οµόσπονδα</a:t>
            </a:r>
            <a:r>
              <a:rPr lang="el-GR" dirty="0"/>
              <a:t> Κρατίδια (</a:t>
            </a:r>
            <a:r>
              <a:rPr lang="el-GR" dirty="0" err="1"/>
              <a:t>Länder</a:t>
            </a:r>
            <a:r>
              <a:rPr lang="el-GR" dirty="0"/>
              <a:t>) διαθέτει δικό του </a:t>
            </a:r>
            <a:r>
              <a:rPr lang="el-GR" dirty="0" err="1"/>
              <a:t>Σύνταγµα</a:t>
            </a:r>
            <a:r>
              <a:rPr lang="el-GR" dirty="0"/>
              <a:t> και σαφώς </a:t>
            </a:r>
            <a:r>
              <a:rPr lang="el-GR" dirty="0" err="1"/>
              <a:t>οροθετηµένη</a:t>
            </a:r>
            <a:r>
              <a:rPr lang="el-GR" dirty="0"/>
              <a:t> εδαφική έκταση. Αποτελεί επιπλέον </a:t>
            </a:r>
            <a:r>
              <a:rPr lang="el-GR" dirty="0" err="1"/>
              <a:t>αυτόνοµη</a:t>
            </a:r>
            <a:r>
              <a:rPr lang="el-GR" dirty="0"/>
              <a:t> πολιτική οντότητα, µε δική του </a:t>
            </a:r>
            <a:r>
              <a:rPr lang="el-GR" dirty="0" err="1"/>
              <a:t>νοµοθεσία</a:t>
            </a:r>
            <a:r>
              <a:rPr lang="el-GR" dirty="0"/>
              <a:t>, δική του κυβέρνηση και διοίκηση, καθώς επίσης και δική του δικαιοσύνη. </a:t>
            </a:r>
          </a:p>
          <a:p>
            <a:r>
              <a:rPr lang="el-GR" dirty="0"/>
              <a:t>Τα </a:t>
            </a:r>
            <a:r>
              <a:rPr lang="el-GR" dirty="0" err="1"/>
              <a:t>Οµόσπονδα</a:t>
            </a:r>
            <a:r>
              <a:rPr lang="el-GR" dirty="0"/>
              <a:t> Κρατίδια οφείλουν να ασκούν τις </a:t>
            </a:r>
            <a:r>
              <a:rPr lang="el-GR" dirty="0" err="1"/>
              <a:t>αρµοδιότητες</a:t>
            </a:r>
            <a:r>
              <a:rPr lang="el-GR" dirty="0"/>
              <a:t> που τους αναλογούν µε βάση τον </a:t>
            </a:r>
            <a:r>
              <a:rPr lang="el-GR" dirty="0" err="1"/>
              <a:t>Θεµελιώδη</a:t>
            </a:r>
            <a:r>
              <a:rPr lang="el-GR" dirty="0"/>
              <a:t> </a:t>
            </a:r>
            <a:r>
              <a:rPr lang="el-GR" dirty="0" err="1"/>
              <a:t>Νόµο</a:t>
            </a:r>
            <a:r>
              <a:rPr lang="el-GR" dirty="0"/>
              <a:t> και τα </a:t>
            </a:r>
            <a:r>
              <a:rPr lang="el-GR" dirty="0" err="1"/>
              <a:t>επιµέρους</a:t>
            </a:r>
            <a:r>
              <a:rPr lang="el-GR" dirty="0"/>
              <a:t> </a:t>
            </a:r>
            <a:r>
              <a:rPr lang="el-GR" dirty="0" err="1"/>
              <a:t>οµόσπονδα</a:t>
            </a:r>
            <a:r>
              <a:rPr lang="el-GR" dirty="0"/>
              <a:t> </a:t>
            </a:r>
            <a:r>
              <a:rPr lang="el-GR" dirty="0" err="1"/>
              <a:t>Συντάγµατα</a:t>
            </a:r>
            <a:r>
              <a:rPr lang="el-GR" dirty="0"/>
              <a:t>. Επίκεντρο των </a:t>
            </a:r>
            <a:r>
              <a:rPr lang="el-GR" dirty="0" err="1"/>
              <a:t>αντικειµένων</a:t>
            </a:r>
            <a:r>
              <a:rPr lang="el-GR" dirty="0"/>
              <a:t> τους αποτελεί ο </a:t>
            </a:r>
            <a:r>
              <a:rPr lang="el-GR" dirty="0" err="1"/>
              <a:t>τοµέας</a:t>
            </a:r>
            <a:r>
              <a:rPr lang="el-GR" dirty="0"/>
              <a:t> της διοίκησης, καθώς επίσης και η συµµ</a:t>
            </a:r>
            <a:r>
              <a:rPr lang="el-GR" dirty="0" err="1"/>
              <a:t>ετοχή</a:t>
            </a:r>
            <a:r>
              <a:rPr lang="el-GR" dirty="0"/>
              <a:t> (µέσω του </a:t>
            </a:r>
            <a:r>
              <a:rPr lang="el-GR" dirty="0" err="1"/>
              <a:t>Οµοσπονδιακού</a:t>
            </a:r>
            <a:r>
              <a:rPr lang="el-GR" dirty="0"/>
              <a:t> </a:t>
            </a:r>
            <a:r>
              <a:rPr lang="el-GR" dirty="0" err="1"/>
              <a:t>Συµβουλίου</a:t>
            </a:r>
            <a:r>
              <a:rPr lang="el-GR" dirty="0"/>
              <a:t>) στο </a:t>
            </a:r>
            <a:r>
              <a:rPr lang="el-GR" dirty="0" err="1"/>
              <a:t>οµοσπονδιακό</a:t>
            </a:r>
            <a:r>
              <a:rPr lang="el-GR" dirty="0"/>
              <a:t> </a:t>
            </a:r>
            <a:r>
              <a:rPr lang="el-GR" dirty="0" err="1"/>
              <a:t>νοµοθετικό</a:t>
            </a:r>
            <a:r>
              <a:rPr lang="el-GR" dirty="0"/>
              <a:t> έργο. </a:t>
            </a:r>
            <a:endParaRPr lang="en-US" dirty="0"/>
          </a:p>
        </p:txBody>
      </p:sp>
    </p:spTree>
    <p:extLst>
      <p:ext uri="{BB962C8B-B14F-4D97-AF65-F5344CB8AC3E}">
        <p14:creationId xmlns:p14="http://schemas.microsoft.com/office/powerpoint/2010/main" val="596733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FE092E-D86D-40C1-AB1F-960A4F18EF51}"/>
              </a:ext>
            </a:extLst>
          </p:cNvPr>
          <p:cNvSpPr>
            <a:spLocks noGrp="1"/>
          </p:cNvSpPr>
          <p:nvPr>
            <p:ph type="title"/>
          </p:nvPr>
        </p:nvSpPr>
        <p:spPr/>
        <p:txBody>
          <a:bodyPr/>
          <a:lstStyle/>
          <a:p>
            <a:r>
              <a:rPr lang="el-GR" dirty="0"/>
              <a:t> </a:t>
            </a:r>
            <a:r>
              <a:rPr lang="el-GR" dirty="0" err="1"/>
              <a:t>Οµόσπονδο</a:t>
            </a:r>
            <a:r>
              <a:rPr lang="el-GR" dirty="0"/>
              <a:t> Κοινοβούλιο (</a:t>
            </a:r>
            <a:r>
              <a:rPr lang="en-US" dirty="0"/>
              <a:t>Landtag</a:t>
            </a:r>
            <a:r>
              <a:rPr lang="el-GR" dirty="0"/>
              <a:t>)</a:t>
            </a:r>
            <a:br>
              <a:rPr lang="el-GR" dirty="0"/>
            </a:br>
            <a:endParaRPr lang="en-US" dirty="0"/>
          </a:p>
        </p:txBody>
      </p:sp>
      <p:sp>
        <p:nvSpPr>
          <p:cNvPr id="3" name="Θέση περιεχομένου 2">
            <a:extLst>
              <a:ext uri="{FF2B5EF4-FFF2-40B4-BE49-F238E27FC236}">
                <a16:creationId xmlns:a16="http://schemas.microsoft.com/office/drawing/2014/main" id="{14DBF8FF-C8CD-4457-A3F2-88A80596F16B}"/>
              </a:ext>
            </a:extLst>
          </p:cNvPr>
          <p:cNvSpPr>
            <a:spLocks noGrp="1"/>
          </p:cNvSpPr>
          <p:nvPr>
            <p:ph idx="1"/>
          </p:nvPr>
        </p:nvSpPr>
        <p:spPr/>
        <p:txBody>
          <a:bodyPr>
            <a:normAutofit fontScale="92500" lnSpcReduction="10000"/>
          </a:bodyPr>
          <a:lstStyle/>
          <a:p>
            <a:r>
              <a:rPr lang="el-GR" dirty="0" err="1"/>
              <a:t>Νοµοθετικό</a:t>
            </a:r>
            <a:r>
              <a:rPr lang="el-GR" dirty="0"/>
              <a:t> όργανο των </a:t>
            </a:r>
            <a:r>
              <a:rPr lang="el-GR" dirty="0" err="1"/>
              <a:t>Οµόσπονδων</a:t>
            </a:r>
            <a:r>
              <a:rPr lang="el-GR" dirty="0"/>
              <a:t> Κρατιδίων </a:t>
            </a:r>
            <a:endParaRPr lang="en-US" dirty="0"/>
          </a:p>
          <a:p>
            <a:r>
              <a:rPr lang="en-US" dirty="0"/>
              <a:t>T</a:t>
            </a:r>
            <a:r>
              <a:rPr lang="el-GR" dirty="0"/>
              <a:t>α </a:t>
            </a:r>
            <a:r>
              <a:rPr lang="el-GR" dirty="0" err="1"/>
              <a:t>Οµόσπονδα</a:t>
            </a:r>
            <a:r>
              <a:rPr lang="el-GR" dirty="0"/>
              <a:t> Κρατίδια περιορίζονται σε </a:t>
            </a:r>
            <a:r>
              <a:rPr lang="el-GR" dirty="0" err="1"/>
              <a:t>νοµοθετικό</a:t>
            </a:r>
            <a:r>
              <a:rPr lang="el-GR" dirty="0"/>
              <a:t> έργο για </a:t>
            </a:r>
            <a:r>
              <a:rPr lang="el-GR" dirty="0" err="1"/>
              <a:t>τοµείς</a:t>
            </a:r>
            <a:r>
              <a:rPr lang="el-GR" dirty="0"/>
              <a:t>, που είτε δεν καλύπτονται από την </a:t>
            </a:r>
            <a:r>
              <a:rPr lang="el-GR" dirty="0" err="1"/>
              <a:t>Οµοσπονδία</a:t>
            </a:r>
            <a:r>
              <a:rPr lang="el-GR" dirty="0"/>
              <a:t>, είτε δεν αναφέρονται στο </a:t>
            </a:r>
            <a:r>
              <a:rPr lang="el-GR" dirty="0" err="1"/>
              <a:t>Θεµελιώδη</a:t>
            </a:r>
            <a:r>
              <a:rPr lang="el-GR" dirty="0"/>
              <a:t> </a:t>
            </a:r>
            <a:r>
              <a:rPr lang="el-GR" dirty="0" err="1"/>
              <a:t>Νόµο</a:t>
            </a:r>
            <a:r>
              <a:rPr lang="el-GR" dirty="0"/>
              <a:t>. </a:t>
            </a:r>
            <a:endParaRPr lang="en-US" dirty="0"/>
          </a:p>
          <a:p>
            <a:r>
              <a:rPr lang="el-GR" dirty="0"/>
              <a:t>Όσον αφορά την κατευθυντήρια </a:t>
            </a:r>
            <a:r>
              <a:rPr lang="el-GR" dirty="0" err="1"/>
              <a:t>νοµοθέτηση</a:t>
            </a:r>
            <a:r>
              <a:rPr lang="el-GR" dirty="0"/>
              <a:t> (πλαίσιο) της </a:t>
            </a:r>
            <a:r>
              <a:rPr lang="el-GR" dirty="0" err="1"/>
              <a:t>Οµοσπονδίας</a:t>
            </a:r>
            <a:r>
              <a:rPr lang="el-GR" dirty="0"/>
              <a:t>, τα </a:t>
            </a:r>
            <a:r>
              <a:rPr lang="el-GR" dirty="0" err="1"/>
              <a:t>Οµόσπονδα</a:t>
            </a:r>
            <a:r>
              <a:rPr lang="el-GR" dirty="0"/>
              <a:t> Κρατίδια έχουν </a:t>
            </a:r>
            <a:r>
              <a:rPr lang="el-GR" dirty="0" err="1"/>
              <a:t>αρµοδιότητα</a:t>
            </a:r>
            <a:r>
              <a:rPr lang="el-GR" dirty="0"/>
              <a:t> </a:t>
            </a:r>
            <a:r>
              <a:rPr lang="el-GR" dirty="0" err="1"/>
              <a:t>θεσµικής</a:t>
            </a:r>
            <a:r>
              <a:rPr lang="el-GR" dirty="0"/>
              <a:t> </a:t>
            </a:r>
            <a:r>
              <a:rPr lang="el-GR" dirty="0" err="1"/>
              <a:t>συγκεκριµενοποίησης</a:t>
            </a:r>
            <a:r>
              <a:rPr lang="el-GR" dirty="0"/>
              <a:t> (εξειδίκευσης</a:t>
            </a:r>
            <a:r>
              <a:rPr lang="en-US" dirty="0"/>
              <a:t>).</a:t>
            </a:r>
          </a:p>
          <a:p>
            <a:r>
              <a:rPr lang="el-GR" dirty="0"/>
              <a:t>Στον </a:t>
            </a:r>
            <a:r>
              <a:rPr lang="el-GR" dirty="0" err="1"/>
              <a:t>τοµέα</a:t>
            </a:r>
            <a:r>
              <a:rPr lang="el-GR" dirty="0"/>
              <a:t> της χωροταξίας εκδίδονται </a:t>
            </a:r>
            <a:r>
              <a:rPr lang="el-GR" dirty="0" err="1"/>
              <a:t>οµόσπονδοι</a:t>
            </a:r>
            <a:r>
              <a:rPr lang="el-GR" dirty="0"/>
              <a:t> </a:t>
            </a:r>
            <a:r>
              <a:rPr lang="el-GR" dirty="0" err="1"/>
              <a:t>νόµοι</a:t>
            </a:r>
            <a:r>
              <a:rPr lang="el-GR" dirty="0"/>
              <a:t> για τον </a:t>
            </a:r>
            <a:r>
              <a:rPr lang="el-GR" dirty="0" err="1"/>
              <a:t>σχεδιασµό</a:t>
            </a:r>
            <a:r>
              <a:rPr lang="el-GR" dirty="0"/>
              <a:t> (</a:t>
            </a:r>
            <a:r>
              <a:rPr lang="el-GR" dirty="0" err="1"/>
              <a:t>Landesplanungsgesetze</a:t>
            </a:r>
            <a:r>
              <a:rPr lang="el-GR" dirty="0"/>
              <a:t>), προς εκπλήρωση του κατευθυντήριου </a:t>
            </a:r>
            <a:r>
              <a:rPr lang="el-GR" dirty="0" err="1"/>
              <a:t>Οµοσπονδιακού</a:t>
            </a:r>
            <a:r>
              <a:rPr lang="el-GR" dirty="0"/>
              <a:t> Χωροταξικού </a:t>
            </a:r>
            <a:r>
              <a:rPr lang="el-GR" dirty="0" err="1"/>
              <a:t>Νόµου</a:t>
            </a:r>
            <a:r>
              <a:rPr lang="el-GR" dirty="0"/>
              <a:t> (</a:t>
            </a:r>
            <a:r>
              <a:rPr lang="el-GR" dirty="0" err="1"/>
              <a:t>Bundesraumordnungsgesetz</a:t>
            </a:r>
            <a:r>
              <a:rPr lang="el-GR" dirty="0"/>
              <a:t>)</a:t>
            </a:r>
            <a:endParaRPr lang="en-US" dirty="0"/>
          </a:p>
        </p:txBody>
      </p:sp>
    </p:spTree>
    <p:extLst>
      <p:ext uri="{BB962C8B-B14F-4D97-AF65-F5344CB8AC3E}">
        <p14:creationId xmlns:p14="http://schemas.microsoft.com/office/powerpoint/2010/main" val="668447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415A05-14FB-442D-92EE-14C4BB995E6C}"/>
              </a:ext>
            </a:extLst>
          </p:cNvPr>
          <p:cNvSpPr>
            <a:spLocks noGrp="1"/>
          </p:cNvSpPr>
          <p:nvPr>
            <p:ph type="title"/>
          </p:nvPr>
        </p:nvSpPr>
        <p:spPr/>
        <p:txBody>
          <a:bodyPr/>
          <a:lstStyle/>
          <a:p>
            <a:r>
              <a:rPr lang="el-GR" dirty="0" err="1"/>
              <a:t>Οµόσπονδο</a:t>
            </a:r>
            <a:r>
              <a:rPr lang="el-GR" dirty="0"/>
              <a:t> Κοινοβούλιο (</a:t>
            </a:r>
            <a:r>
              <a:rPr lang="en-US" dirty="0" err="1"/>
              <a:t>Landesparlament</a:t>
            </a:r>
            <a:r>
              <a:rPr lang="en-US" dirty="0"/>
              <a:t>) </a:t>
            </a:r>
          </a:p>
        </p:txBody>
      </p:sp>
      <p:sp>
        <p:nvSpPr>
          <p:cNvPr id="3" name="Θέση περιεχομένου 2">
            <a:extLst>
              <a:ext uri="{FF2B5EF4-FFF2-40B4-BE49-F238E27FC236}">
                <a16:creationId xmlns:a16="http://schemas.microsoft.com/office/drawing/2014/main" id="{A2B9F069-A3DE-4AC5-B532-F76319615EEB}"/>
              </a:ext>
            </a:extLst>
          </p:cNvPr>
          <p:cNvSpPr>
            <a:spLocks noGrp="1"/>
          </p:cNvSpPr>
          <p:nvPr>
            <p:ph idx="1"/>
          </p:nvPr>
        </p:nvSpPr>
        <p:spPr/>
        <p:txBody>
          <a:bodyPr/>
          <a:lstStyle/>
          <a:p>
            <a:r>
              <a:rPr lang="el-GR" dirty="0"/>
              <a:t>υλοποιεί τη λαϊκή εκπροσώπηση στο </a:t>
            </a:r>
            <a:r>
              <a:rPr lang="el-GR" dirty="0" err="1"/>
              <a:t>οµόσπονδο</a:t>
            </a:r>
            <a:r>
              <a:rPr lang="el-GR" dirty="0"/>
              <a:t> επίπεδο</a:t>
            </a:r>
          </a:p>
          <a:p>
            <a:r>
              <a:rPr lang="el-GR" dirty="0"/>
              <a:t>αποτελεί </a:t>
            </a:r>
            <a:r>
              <a:rPr lang="el-GR" dirty="0" err="1"/>
              <a:t>εποµένως</a:t>
            </a:r>
            <a:r>
              <a:rPr lang="el-GR" dirty="0"/>
              <a:t> το µ</a:t>
            </a:r>
            <a:r>
              <a:rPr lang="el-GR" dirty="0" err="1"/>
              <a:t>οναδικό</a:t>
            </a:r>
            <a:r>
              <a:rPr lang="el-GR" dirty="0"/>
              <a:t>, </a:t>
            </a:r>
            <a:r>
              <a:rPr lang="el-GR" dirty="0" err="1"/>
              <a:t>άµεσα</a:t>
            </a:r>
            <a:r>
              <a:rPr lang="el-GR" dirty="0"/>
              <a:t>, µε </a:t>
            </a:r>
            <a:r>
              <a:rPr lang="el-GR" dirty="0" err="1"/>
              <a:t>δηµοκρατικές</a:t>
            </a:r>
            <a:r>
              <a:rPr lang="el-GR" dirty="0"/>
              <a:t> διαδικασίες </a:t>
            </a:r>
            <a:r>
              <a:rPr lang="el-GR" dirty="0" err="1"/>
              <a:t>νοµιµοποιηµένο</a:t>
            </a:r>
            <a:r>
              <a:rPr lang="el-GR" dirty="0"/>
              <a:t>, δηλαδή </a:t>
            </a:r>
            <a:r>
              <a:rPr lang="el-GR" dirty="0" err="1"/>
              <a:t>εκλεγµένο</a:t>
            </a:r>
            <a:r>
              <a:rPr lang="el-GR" dirty="0"/>
              <a:t> από το λαό, κρατικό όργανο. Πέρα από το </a:t>
            </a:r>
            <a:r>
              <a:rPr lang="el-GR" dirty="0" err="1"/>
              <a:t>νοµοθετικό</a:t>
            </a:r>
            <a:r>
              <a:rPr lang="el-GR" dirty="0"/>
              <a:t> έργο, το </a:t>
            </a:r>
            <a:r>
              <a:rPr lang="el-GR" dirty="0" err="1"/>
              <a:t>Οµόσπονδο</a:t>
            </a:r>
            <a:r>
              <a:rPr lang="el-GR" dirty="0"/>
              <a:t> Κοινοβούλιο αποφασίζει για τη </a:t>
            </a:r>
            <a:r>
              <a:rPr lang="el-GR" dirty="0" err="1"/>
              <a:t>διαµόρφωση</a:t>
            </a:r>
            <a:r>
              <a:rPr lang="el-GR" dirty="0"/>
              <a:t> της </a:t>
            </a:r>
            <a:r>
              <a:rPr lang="el-GR" dirty="0" err="1"/>
              <a:t>Οµόσπονδης</a:t>
            </a:r>
            <a:r>
              <a:rPr lang="el-GR" dirty="0"/>
              <a:t> Κυβέρνησης και επιτηρεί τη δραστηριότητά της</a:t>
            </a:r>
            <a:endParaRPr lang="en-US" dirty="0"/>
          </a:p>
        </p:txBody>
      </p:sp>
    </p:spTree>
    <p:extLst>
      <p:ext uri="{BB962C8B-B14F-4D97-AF65-F5344CB8AC3E}">
        <p14:creationId xmlns:p14="http://schemas.microsoft.com/office/powerpoint/2010/main" val="1464808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0416B4-7DC8-434B-81A6-7468B53FA19E}"/>
              </a:ext>
            </a:extLst>
          </p:cNvPr>
          <p:cNvSpPr>
            <a:spLocks noGrp="1"/>
          </p:cNvSpPr>
          <p:nvPr>
            <p:ph type="title"/>
          </p:nvPr>
        </p:nvSpPr>
        <p:spPr/>
        <p:txBody>
          <a:bodyPr/>
          <a:lstStyle/>
          <a:p>
            <a:r>
              <a:rPr lang="el-GR" dirty="0" err="1"/>
              <a:t>Οµόσπονδη</a:t>
            </a:r>
            <a:r>
              <a:rPr lang="el-GR" dirty="0"/>
              <a:t> Κυβέρνηση (</a:t>
            </a:r>
            <a:r>
              <a:rPr lang="en-US" dirty="0" err="1"/>
              <a:t>Landesregierung</a:t>
            </a:r>
            <a:r>
              <a:rPr lang="en-US" dirty="0"/>
              <a:t>) </a:t>
            </a:r>
          </a:p>
        </p:txBody>
      </p:sp>
      <p:sp>
        <p:nvSpPr>
          <p:cNvPr id="3" name="Θέση περιεχομένου 2">
            <a:extLst>
              <a:ext uri="{FF2B5EF4-FFF2-40B4-BE49-F238E27FC236}">
                <a16:creationId xmlns:a16="http://schemas.microsoft.com/office/drawing/2014/main" id="{18C063DA-CFF5-4587-AC98-2185045BEE10}"/>
              </a:ext>
            </a:extLst>
          </p:cNvPr>
          <p:cNvSpPr>
            <a:spLocks noGrp="1"/>
          </p:cNvSpPr>
          <p:nvPr>
            <p:ph idx="1"/>
          </p:nvPr>
        </p:nvSpPr>
        <p:spPr/>
        <p:txBody>
          <a:bodyPr/>
          <a:lstStyle/>
          <a:p>
            <a:r>
              <a:rPr lang="el-GR" dirty="0"/>
              <a:t>αποτελείται από τον Πρωθυπουργό και τους Υπουργούς που καθορίζονται απ’ αυτόν. </a:t>
            </a:r>
          </a:p>
          <a:p>
            <a:r>
              <a:rPr lang="el-GR" dirty="0"/>
              <a:t>Ο Πρωθυπουργός εκλέγεται από το </a:t>
            </a:r>
            <a:r>
              <a:rPr lang="el-GR" dirty="0" err="1"/>
              <a:t>Οµόσπονδο</a:t>
            </a:r>
            <a:r>
              <a:rPr lang="el-GR" dirty="0"/>
              <a:t> Κοινοβούλιο. </a:t>
            </a:r>
          </a:p>
          <a:p>
            <a:r>
              <a:rPr lang="el-GR" dirty="0"/>
              <a:t>Σε κάθε </a:t>
            </a:r>
            <a:r>
              <a:rPr lang="el-GR" dirty="0" err="1"/>
              <a:t>Οµόσπονδο</a:t>
            </a:r>
            <a:r>
              <a:rPr lang="el-GR" dirty="0"/>
              <a:t> Κρατίδιο υπάρχει ένας Υπουργός </a:t>
            </a:r>
            <a:r>
              <a:rPr lang="el-GR" dirty="0" err="1"/>
              <a:t>αρµόδιος</a:t>
            </a:r>
            <a:r>
              <a:rPr lang="el-GR" dirty="0"/>
              <a:t> για τη χωροταξία και τον </a:t>
            </a:r>
            <a:r>
              <a:rPr lang="el-GR" dirty="0" err="1"/>
              <a:t>σχεδιασµό</a:t>
            </a:r>
            <a:r>
              <a:rPr lang="el-GR" dirty="0"/>
              <a:t>. </a:t>
            </a:r>
            <a:endParaRPr lang="en-US" dirty="0"/>
          </a:p>
        </p:txBody>
      </p:sp>
    </p:spTree>
    <p:extLst>
      <p:ext uri="{BB962C8B-B14F-4D97-AF65-F5344CB8AC3E}">
        <p14:creationId xmlns:p14="http://schemas.microsoft.com/office/powerpoint/2010/main" val="3842193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1E9A3A-9CDE-46E6-8A48-F18C249BE6F0}"/>
              </a:ext>
            </a:extLst>
          </p:cNvPr>
          <p:cNvSpPr>
            <a:spLocks noGrp="1"/>
          </p:cNvSpPr>
          <p:nvPr>
            <p:ph type="title"/>
          </p:nvPr>
        </p:nvSpPr>
        <p:spPr/>
        <p:txBody>
          <a:bodyPr/>
          <a:lstStyle/>
          <a:p>
            <a:r>
              <a:rPr lang="el-GR" dirty="0"/>
              <a:t>∆</a:t>
            </a:r>
            <a:r>
              <a:rPr lang="el-GR" dirty="0" err="1"/>
              <a:t>ηµοτική</a:t>
            </a:r>
            <a:r>
              <a:rPr lang="el-GR" dirty="0"/>
              <a:t> (τοπική) αυτοδιοίκηση </a:t>
            </a:r>
            <a:br>
              <a:rPr lang="el-GR" dirty="0"/>
            </a:br>
            <a:endParaRPr lang="en-US" dirty="0"/>
          </a:p>
        </p:txBody>
      </p:sp>
      <p:sp>
        <p:nvSpPr>
          <p:cNvPr id="3" name="Θέση περιεχομένου 2">
            <a:extLst>
              <a:ext uri="{FF2B5EF4-FFF2-40B4-BE49-F238E27FC236}">
                <a16:creationId xmlns:a16="http://schemas.microsoft.com/office/drawing/2014/main" id="{5C075215-5DB9-4457-824D-2CC44D28D7D3}"/>
              </a:ext>
            </a:extLst>
          </p:cNvPr>
          <p:cNvSpPr>
            <a:spLocks noGrp="1"/>
          </p:cNvSpPr>
          <p:nvPr>
            <p:ph idx="1"/>
          </p:nvPr>
        </p:nvSpPr>
        <p:spPr/>
        <p:txBody>
          <a:bodyPr>
            <a:normAutofit fontScale="85000" lnSpcReduction="20000"/>
          </a:bodyPr>
          <a:lstStyle/>
          <a:p>
            <a:pPr marL="0" indent="0">
              <a:buNone/>
            </a:pPr>
            <a:r>
              <a:rPr lang="el-GR" dirty="0"/>
              <a:t>Η κατώτερη </a:t>
            </a:r>
            <a:r>
              <a:rPr lang="el-GR" dirty="0" err="1"/>
              <a:t>βαθµίδα</a:t>
            </a:r>
            <a:r>
              <a:rPr lang="el-GR" dirty="0"/>
              <a:t> της κρατικής ισχύος αποτελείται από τις Κοινότητες (</a:t>
            </a:r>
            <a:r>
              <a:rPr lang="el-GR" dirty="0" err="1"/>
              <a:t>Gemeinden</a:t>
            </a:r>
            <a:r>
              <a:rPr lang="el-GR" dirty="0"/>
              <a:t>) που δεν ανήκουν σε Επαρχία (πόλεις), τις Επαρχίες (</a:t>
            </a:r>
            <a:r>
              <a:rPr lang="el-GR" dirty="0" err="1"/>
              <a:t>Landkreise</a:t>
            </a:r>
            <a:r>
              <a:rPr lang="el-GR" dirty="0"/>
              <a:t>) και τις Κοινότητες που ανήκουν σε Επαρχίες. </a:t>
            </a:r>
          </a:p>
          <a:p>
            <a:pPr marL="0" indent="0">
              <a:buNone/>
            </a:pPr>
            <a:r>
              <a:rPr lang="el-GR" dirty="0"/>
              <a:t>Οι Κοινότητες και οι Επαρχίες αποτελούν </a:t>
            </a:r>
            <a:r>
              <a:rPr lang="el-GR" dirty="0" err="1"/>
              <a:t>οργανισµούς</a:t>
            </a:r>
            <a:r>
              <a:rPr lang="el-GR" dirty="0"/>
              <a:t> που αναφέρονται σε </a:t>
            </a:r>
            <a:r>
              <a:rPr lang="el-GR" dirty="0" err="1"/>
              <a:t>συγκεκριµένη</a:t>
            </a:r>
            <a:r>
              <a:rPr lang="el-GR" dirty="0"/>
              <a:t> χωρική έκταση και για την οποία ασκούν </a:t>
            </a:r>
            <a:r>
              <a:rPr lang="el-GR" dirty="0" err="1"/>
              <a:t>δηµόσια</a:t>
            </a:r>
            <a:r>
              <a:rPr lang="el-GR" dirty="0"/>
              <a:t> διοίκηση. Αυτοί, ως </a:t>
            </a:r>
            <a:r>
              <a:rPr lang="el-GR" dirty="0" err="1"/>
              <a:t>οργανισµοί</a:t>
            </a:r>
            <a:r>
              <a:rPr lang="el-GR" dirty="0"/>
              <a:t> τοπικής αυτοδιοίκησης, έχουν το </a:t>
            </a:r>
            <a:r>
              <a:rPr lang="el-GR" dirty="0" err="1"/>
              <a:t>δικαίωµα</a:t>
            </a:r>
            <a:r>
              <a:rPr lang="el-GR" dirty="0"/>
              <a:t> να </a:t>
            </a:r>
            <a:r>
              <a:rPr lang="el-GR" dirty="0" err="1"/>
              <a:t>ρυθµίζουν</a:t>
            </a:r>
            <a:r>
              <a:rPr lang="el-GR" dirty="0"/>
              <a:t> µε δική τους ευθύνη, στο πλαίσιο των </a:t>
            </a:r>
            <a:r>
              <a:rPr lang="el-GR" dirty="0" err="1"/>
              <a:t>νόµων</a:t>
            </a:r>
            <a:r>
              <a:rPr lang="el-GR" dirty="0"/>
              <a:t>, όλες τις υποθέσεις τοπικού ενδιαφέροντος (</a:t>
            </a:r>
            <a:r>
              <a:rPr lang="el-GR" dirty="0" err="1"/>
              <a:t>Selbsverwaltungsangelegenheiten</a:t>
            </a:r>
            <a:r>
              <a:rPr lang="el-GR" dirty="0"/>
              <a:t>). </a:t>
            </a:r>
          </a:p>
          <a:p>
            <a:pPr marL="0" indent="0">
              <a:buNone/>
            </a:pPr>
            <a:r>
              <a:rPr lang="el-GR" dirty="0"/>
              <a:t>Επιπλέον είναι </a:t>
            </a:r>
            <a:r>
              <a:rPr lang="el-GR" dirty="0" err="1"/>
              <a:t>υποχρεωµένοι</a:t>
            </a:r>
            <a:r>
              <a:rPr lang="el-GR" dirty="0"/>
              <a:t>, κατ’ εντολή του κράτους (της </a:t>
            </a:r>
            <a:r>
              <a:rPr lang="el-GR" dirty="0" err="1"/>
              <a:t>Οµοσπονδίας</a:t>
            </a:r>
            <a:r>
              <a:rPr lang="el-GR" dirty="0"/>
              <a:t> και των </a:t>
            </a:r>
            <a:r>
              <a:rPr lang="el-GR" dirty="0" err="1"/>
              <a:t>Οµόσπονδων</a:t>
            </a:r>
            <a:r>
              <a:rPr lang="el-GR" dirty="0"/>
              <a:t> Κρατών) να διεκπεραιώνουν για </a:t>
            </a:r>
            <a:r>
              <a:rPr lang="el-GR" dirty="0" err="1"/>
              <a:t>λογαριασµό</a:t>
            </a:r>
            <a:r>
              <a:rPr lang="el-GR" dirty="0"/>
              <a:t> του </a:t>
            </a:r>
            <a:r>
              <a:rPr lang="el-GR" dirty="0" err="1"/>
              <a:t>συγκεκριµένες</a:t>
            </a:r>
            <a:r>
              <a:rPr lang="el-GR" dirty="0"/>
              <a:t> υποθέσεις. Γίνεται </a:t>
            </a:r>
            <a:r>
              <a:rPr lang="el-GR" dirty="0" err="1"/>
              <a:t>εποµένως</a:t>
            </a:r>
            <a:r>
              <a:rPr lang="el-GR" dirty="0"/>
              <a:t> κατανοητό, ότι στα πλαίσια της αρχής της </a:t>
            </a:r>
            <a:r>
              <a:rPr lang="el-GR" dirty="0" err="1"/>
              <a:t>αµοιβαίας</a:t>
            </a:r>
            <a:r>
              <a:rPr lang="el-GR" dirty="0"/>
              <a:t> στήριξης, υφίσταται στην Ο∆Γ µ</a:t>
            </a:r>
            <a:r>
              <a:rPr lang="el-GR" dirty="0" err="1"/>
              <a:t>ια</a:t>
            </a:r>
            <a:r>
              <a:rPr lang="el-GR" dirty="0"/>
              <a:t> διάκριση µ</a:t>
            </a:r>
            <a:r>
              <a:rPr lang="el-GR" dirty="0" err="1"/>
              <a:t>εταξύ</a:t>
            </a:r>
            <a:r>
              <a:rPr lang="el-GR" dirty="0"/>
              <a:t>, αφενός µεν του </a:t>
            </a:r>
            <a:r>
              <a:rPr lang="el-GR" dirty="0" err="1"/>
              <a:t>δηµοτικού</a:t>
            </a:r>
            <a:r>
              <a:rPr lang="el-GR" dirty="0"/>
              <a:t> / τοπικού επιπέδου των Κοινοτήτων και Επαρχιών και αφετέρου δε του κρατικού επιπέδου της </a:t>
            </a:r>
            <a:r>
              <a:rPr lang="el-GR" dirty="0" err="1"/>
              <a:t>Οµοσπονδίας</a:t>
            </a:r>
            <a:r>
              <a:rPr lang="el-GR" dirty="0"/>
              <a:t> και των </a:t>
            </a:r>
            <a:r>
              <a:rPr lang="el-GR" dirty="0" err="1"/>
              <a:t>Οµόσπονδων</a:t>
            </a:r>
            <a:r>
              <a:rPr lang="el-GR" dirty="0"/>
              <a:t> Κρατιδίων. </a:t>
            </a:r>
            <a:endParaRPr lang="en-US" dirty="0"/>
          </a:p>
        </p:txBody>
      </p:sp>
    </p:spTree>
    <p:extLst>
      <p:ext uri="{BB962C8B-B14F-4D97-AF65-F5344CB8AC3E}">
        <p14:creationId xmlns:p14="http://schemas.microsoft.com/office/powerpoint/2010/main" val="766467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8ACB46-C9EA-4562-A266-5378A0AD04F3}"/>
              </a:ext>
            </a:extLst>
          </p:cNvPr>
          <p:cNvSpPr>
            <a:spLocks noGrp="1"/>
          </p:cNvSpPr>
          <p:nvPr>
            <p:ph type="title"/>
          </p:nvPr>
        </p:nvSpPr>
        <p:spPr/>
        <p:txBody>
          <a:bodyPr/>
          <a:lstStyle/>
          <a:p>
            <a:r>
              <a:rPr lang="el-GR" dirty="0"/>
              <a:t>Κοινότητες (</a:t>
            </a:r>
            <a:r>
              <a:rPr lang="en-US" dirty="0"/>
              <a:t>Gemeinden) </a:t>
            </a:r>
            <a:br>
              <a:rPr lang="en-US" dirty="0"/>
            </a:br>
            <a:endParaRPr lang="en-US" dirty="0"/>
          </a:p>
        </p:txBody>
      </p:sp>
      <p:sp>
        <p:nvSpPr>
          <p:cNvPr id="3" name="Θέση περιεχομένου 2">
            <a:extLst>
              <a:ext uri="{FF2B5EF4-FFF2-40B4-BE49-F238E27FC236}">
                <a16:creationId xmlns:a16="http://schemas.microsoft.com/office/drawing/2014/main" id="{981EBB20-51F4-4030-8706-819B7ADA2392}"/>
              </a:ext>
            </a:extLst>
          </p:cNvPr>
          <p:cNvSpPr>
            <a:spLocks noGrp="1"/>
          </p:cNvSpPr>
          <p:nvPr>
            <p:ph idx="1"/>
          </p:nvPr>
        </p:nvSpPr>
        <p:spPr/>
        <p:txBody>
          <a:bodyPr>
            <a:normAutofit fontScale="77500" lnSpcReduction="20000"/>
          </a:bodyPr>
          <a:lstStyle/>
          <a:p>
            <a:r>
              <a:rPr lang="el-GR" dirty="0"/>
              <a:t>αποτελούν τη βάση της κρατικής </a:t>
            </a:r>
            <a:r>
              <a:rPr lang="el-GR" dirty="0" err="1"/>
              <a:t>δοµής</a:t>
            </a:r>
            <a:r>
              <a:rPr lang="el-GR" dirty="0"/>
              <a:t> την Ο∆Γ</a:t>
            </a:r>
          </a:p>
          <a:p>
            <a:r>
              <a:rPr lang="el-GR" dirty="0"/>
              <a:t>Με βάση το µ</a:t>
            </a:r>
            <a:r>
              <a:rPr lang="el-GR" dirty="0" err="1"/>
              <a:t>έγεθος</a:t>
            </a:r>
            <a:r>
              <a:rPr lang="el-GR" dirty="0"/>
              <a:t> και τη </a:t>
            </a:r>
            <a:r>
              <a:rPr lang="el-GR" dirty="0" err="1"/>
              <a:t>σηµασία</a:t>
            </a:r>
            <a:r>
              <a:rPr lang="el-GR" dirty="0"/>
              <a:t> τους διαχωρίζονται σε Κοινότητες που δεν ανήκουν σε Επαρχίες (</a:t>
            </a:r>
            <a:r>
              <a:rPr lang="el-GR" dirty="0" err="1"/>
              <a:t>kreisfreien</a:t>
            </a:r>
            <a:r>
              <a:rPr lang="el-GR" dirty="0"/>
              <a:t> </a:t>
            </a:r>
            <a:r>
              <a:rPr lang="el-GR" dirty="0" err="1"/>
              <a:t>Gemeinden</a:t>
            </a:r>
            <a:r>
              <a:rPr lang="el-GR" dirty="0"/>
              <a:t>) (πόλεις), και σε Κοινότητες που ανήκουν σε Επαρχίες (</a:t>
            </a:r>
            <a:r>
              <a:rPr lang="el-GR" dirty="0" err="1"/>
              <a:t>kreisangehörigen</a:t>
            </a:r>
            <a:r>
              <a:rPr lang="el-GR" dirty="0"/>
              <a:t> </a:t>
            </a:r>
            <a:r>
              <a:rPr lang="el-GR" dirty="0" err="1"/>
              <a:t>Gemeinden</a:t>
            </a:r>
            <a:r>
              <a:rPr lang="el-GR" dirty="0"/>
              <a:t>). </a:t>
            </a:r>
          </a:p>
          <a:p>
            <a:r>
              <a:rPr lang="el-GR" dirty="0"/>
              <a:t>Στη σφαίρα </a:t>
            </a:r>
            <a:r>
              <a:rPr lang="el-GR" dirty="0" err="1"/>
              <a:t>αρµοδιοτήτων</a:t>
            </a:r>
            <a:r>
              <a:rPr lang="el-GR" dirty="0"/>
              <a:t> των Κοινοτήτων ανήκουν όλα τα </a:t>
            </a:r>
            <a:r>
              <a:rPr lang="el-GR" dirty="0" err="1"/>
              <a:t>αντικείµενα</a:t>
            </a:r>
            <a:r>
              <a:rPr lang="el-GR" dirty="0"/>
              <a:t>, τα οποία αγγίζουν </a:t>
            </a:r>
            <a:r>
              <a:rPr lang="el-GR" dirty="0" err="1"/>
              <a:t>άµεσα</a:t>
            </a:r>
            <a:r>
              <a:rPr lang="el-GR" dirty="0"/>
              <a:t> την τοπική κοινωνία και τους πολίτες της, όπως η τροφοδοσία και η αποχέτευση /</a:t>
            </a:r>
            <a:r>
              <a:rPr lang="el-GR" dirty="0" err="1"/>
              <a:t>αποκοµιδή</a:t>
            </a:r>
            <a:r>
              <a:rPr lang="el-GR" dirty="0"/>
              <a:t>, τα </a:t>
            </a:r>
            <a:r>
              <a:rPr lang="el-GR" dirty="0" err="1"/>
              <a:t>δηµόσια</a:t>
            </a:r>
            <a:r>
              <a:rPr lang="el-GR" dirty="0"/>
              <a:t> µ</a:t>
            </a:r>
            <a:r>
              <a:rPr lang="el-GR" dirty="0" err="1"/>
              <a:t>έσα</a:t>
            </a:r>
            <a:r>
              <a:rPr lang="el-GR" dirty="0"/>
              <a:t> µ</a:t>
            </a:r>
            <a:r>
              <a:rPr lang="el-GR" dirty="0" err="1"/>
              <a:t>αζικών</a:t>
            </a:r>
            <a:r>
              <a:rPr lang="el-GR" dirty="0"/>
              <a:t> µ</a:t>
            </a:r>
            <a:r>
              <a:rPr lang="el-GR" dirty="0" err="1"/>
              <a:t>εταφορών</a:t>
            </a:r>
            <a:r>
              <a:rPr lang="el-GR" dirty="0"/>
              <a:t>, το τοπικό οδικό δίκτυο και το σύνολο του </a:t>
            </a:r>
            <a:r>
              <a:rPr lang="el-GR" dirty="0" err="1"/>
              <a:t>πολεοδοµικού</a:t>
            </a:r>
            <a:r>
              <a:rPr lang="el-GR" dirty="0"/>
              <a:t> </a:t>
            </a:r>
            <a:r>
              <a:rPr lang="el-GR" dirty="0" err="1"/>
              <a:t>σχεδιασµού</a:t>
            </a:r>
            <a:r>
              <a:rPr lang="el-GR" dirty="0"/>
              <a:t> (</a:t>
            </a:r>
            <a:r>
              <a:rPr lang="el-GR" dirty="0" err="1"/>
              <a:t>kommunale</a:t>
            </a:r>
            <a:r>
              <a:rPr lang="el-GR" dirty="0"/>
              <a:t> </a:t>
            </a:r>
            <a:r>
              <a:rPr lang="el-GR" dirty="0" err="1"/>
              <a:t>Planungshoheit</a:t>
            </a:r>
            <a:r>
              <a:rPr lang="el-GR" dirty="0"/>
              <a:t>). Επίσης η κατασκευή και συντήρηση σχολείων, </a:t>
            </a:r>
            <a:r>
              <a:rPr lang="el-GR" dirty="0" err="1"/>
              <a:t>νοσοκοµείων</a:t>
            </a:r>
            <a:r>
              <a:rPr lang="el-GR" dirty="0"/>
              <a:t>, πολιτιστικών και αθλητικών εγκαταστάσεων είναι </a:t>
            </a:r>
            <a:r>
              <a:rPr lang="el-GR" dirty="0" err="1"/>
              <a:t>δηµοτικές</a:t>
            </a:r>
            <a:r>
              <a:rPr lang="el-GR" dirty="0"/>
              <a:t> / τοπικές υποθέσεις. Απ’ αυτές εξαιρούνται µόνο </a:t>
            </a:r>
            <a:r>
              <a:rPr lang="el-GR" dirty="0" err="1"/>
              <a:t>τοµείς</a:t>
            </a:r>
            <a:r>
              <a:rPr lang="el-GR" dirty="0"/>
              <a:t>, οι οποίοι λόγω της ιδιαιτερότητάς τους (</a:t>
            </a:r>
            <a:r>
              <a:rPr lang="el-GR" dirty="0" err="1"/>
              <a:t>άµυνα</a:t>
            </a:r>
            <a:r>
              <a:rPr lang="el-GR" dirty="0"/>
              <a:t>, εξωτερική πολιτική, κλπ.), η επειδή είναι αναγκαίος ένας ενιαίος </a:t>
            </a:r>
            <a:r>
              <a:rPr lang="el-GR" dirty="0" err="1"/>
              <a:t>χειρισµός</a:t>
            </a:r>
            <a:r>
              <a:rPr lang="el-GR" dirty="0"/>
              <a:t> τους σε περιφερειακό ή </a:t>
            </a:r>
            <a:r>
              <a:rPr lang="el-GR" dirty="0" err="1"/>
              <a:t>οµοσπονδιακό</a:t>
            </a:r>
            <a:r>
              <a:rPr lang="el-GR" dirty="0"/>
              <a:t> επίπεδο, για λόγους ίσης µ</a:t>
            </a:r>
            <a:r>
              <a:rPr lang="el-GR" dirty="0" err="1"/>
              <a:t>εταχείρισης</a:t>
            </a:r>
            <a:r>
              <a:rPr lang="el-GR" dirty="0"/>
              <a:t> των πολιτών, µ</a:t>
            </a:r>
            <a:r>
              <a:rPr lang="el-GR" dirty="0" err="1"/>
              <a:t>εταβιβάζονται</a:t>
            </a:r>
            <a:r>
              <a:rPr lang="el-GR" dirty="0"/>
              <a:t> σε άλλα κυβερνητικά ή διοικητικά επίπεδα. Για την </a:t>
            </a:r>
            <a:r>
              <a:rPr lang="el-GR" dirty="0" err="1"/>
              <a:t>αποτελεσµατική</a:t>
            </a:r>
            <a:r>
              <a:rPr lang="el-GR" dirty="0"/>
              <a:t> εκπλήρωση των </a:t>
            </a:r>
            <a:r>
              <a:rPr lang="el-GR" dirty="0" err="1"/>
              <a:t>αυτοδιοικητικών</a:t>
            </a:r>
            <a:r>
              <a:rPr lang="el-GR" dirty="0"/>
              <a:t> τους </a:t>
            </a:r>
            <a:r>
              <a:rPr lang="el-GR" dirty="0" err="1"/>
              <a:t>αρµοδιοτήτων</a:t>
            </a:r>
            <a:r>
              <a:rPr lang="el-GR" dirty="0"/>
              <a:t>, οι Κοινότητες έχουν το </a:t>
            </a:r>
            <a:r>
              <a:rPr lang="el-GR" dirty="0" err="1"/>
              <a:t>δικαίωµα</a:t>
            </a:r>
            <a:r>
              <a:rPr lang="el-GR" dirty="0"/>
              <a:t> να εκδίδουν </a:t>
            </a:r>
            <a:r>
              <a:rPr lang="el-GR" dirty="0" err="1"/>
              <a:t>θεσµικές</a:t>
            </a:r>
            <a:r>
              <a:rPr lang="el-GR" dirty="0"/>
              <a:t> </a:t>
            </a:r>
            <a:r>
              <a:rPr lang="el-GR" dirty="0" err="1"/>
              <a:t>ρυθµίσεις</a:t>
            </a:r>
            <a:r>
              <a:rPr lang="el-GR" dirty="0"/>
              <a:t> γενικής ισχύος (</a:t>
            </a:r>
            <a:r>
              <a:rPr lang="el-GR" dirty="0" err="1"/>
              <a:t>Satzungen</a:t>
            </a:r>
            <a:r>
              <a:rPr lang="el-GR" dirty="0"/>
              <a:t>).</a:t>
            </a:r>
            <a:endParaRPr lang="en-US" dirty="0"/>
          </a:p>
        </p:txBody>
      </p:sp>
    </p:spTree>
    <p:extLst>
      <p:ext uri="{BB962C8B-B14F-4D97-AF65-F5344CB8AC3E}">
        <p14:creationId xmlns:p14="http://schemas.microsoft.com/office/powerpoint/2010/main" val="3716258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3C7E49-0AD4-4C69-9425-9A0C824C846A}"/>
              </a:ext>
            </a:extLst>
          </p:cNvPr>
          <p:cNvSpPr>
            <a:spLocks noGrp="1"/>
          </p:cNvSpPr>
          <p:nvPr>
            <p:ph type="title"/>
          </p:nvPr>
        </p:nvSpPr>
        <p:spPr/>
        <p:txBody>
          <a:bodyPr/>
          <a:lstStyle/>
          <a:p>
            <a:r>
              <a:rPr lang="el-GR" dirty="0"/>
              <a:t>Επαρχίες (</a:t>
            </a:r>
            <a:r>
              <a:rPr lang="en-US" dirty="0" err="1"/>
              <a:t>Kreise</a:t>
            </a:r>
            <a:r>
              <a:rPr lang="en-US" dirty="0"/>
              <a:t>) </a:t>
            </a:r>
            <a:br>
              <a:rPr lang="en-US" dirty="0"/>
            </a:br>
            <a:endParaRPr lang="en-US" dirty="0"/>
          </a:p>
        </p:txBody>
      </p:sp>
      <p:sp>
        <p:nvSpPr>
          <p:cNvPr id="3" name="Θέση περιεχομένου 2">
            <a:extLst>
              <a:ext uri="{FF2B5EF4-FFF2-40B4-BE49-F238E27FC236}">
                <a16:creationId xmlns:a16="http://schemas.microsoft.com/office/drawing/2014/main" id="{6E8458E9-5A5D-4AF6-B5EA-5122A1799515}"/>
              </a:ext>
            </a:extLst>
          </p:cNvPr>
          <p:cNvSpPr>
            <a:spLocks noGrp="1"/>
          </p:cNvSpPr>
          <p:nvPr>
            <p:ph idx="1"/>
          </p:nvPr>
        </p:nvSpPr>
        <p:spPr/>
        <p:txBody>
          <a:bodyPr>
            <a:normAutofit/>
          </a:bodyPr>
          <a:lstStyle/>
          <a:p>
            <a:r>
              <a:rPr lang="el-GR" dirty="0"/>
              <a:t>Αποτελούν </a:t>
            </a:r>
            <a:r>
              <a:rPr lang="el-GR" dirty="0" err="1"/>
              <a:t>δηµοτικούς</a:t>
            </a:r>
            <a:r>
              <a:rPr lang="el-GR" dirty="0"/>
              <a:t> </a:t>
            </a:r>
            <a:r>
              <a:rPr lang="el-GR" dirty="0" err="1"/>
              <a:t>συνδέσµους</a:t>
            </a:r>
            <a:r>
              <a:rPr lang="el-GR" dirty="0"/>
              <a:t> (</a:t>
            </a:r>
            <a:r>
              <a:rPr lang="el-GR" dirty="0" err="1"/>
              <a:t>Kommunalverbände</a:t>
            </a:r>
            <a:r>
              <a:rPr lang="el-GR" dirty="0"/>
              <a:t>) µε </a:t>
            </a:r>
            <a:r>
              <a:rPr lang="el-GR" dirty="0" err="1"/>
              <a:t>δικαίωµα</a:t>
            </a:r>
            <a:r>
              <a:rPr lang="el-GR" dirty="0"/>
              <a:t> αυτοδιοίκησης. </a:t>
            </a:r>
          </a:p>
          <a:p>
            <a:r>
              <a:rPr lang="el-GR" dirty="0"/>
              <a:t>Απαρτίζονται από ένα σύνολο Κοινοτήτων. </a:t>
            </a:r>
          </a:p>
          <a:p>
            <a:r>
              <a:rPr lang="el-GR" dirty="0"/>
              <a:t>Οι Επαρχίες </a:t>
            </a:r>
            <a:r>
              <a:rPr lang="el-GR" dirty="0" err="1"/>
              <a:t>αναλαµβάνουν</a:t>
            </a:r>
            <a:r>
              <a:rPr lang="el-GR" dirty="0"/>
              <a:t> </a:t>
            </a:r>
            <a:r>
              <a:rPr lang="el-GR" dirty="0" err="1"/>
              <a:t>αντικείµενα</a:t>
            </a:r>
            <a:r>
              <a:rPr lang="el-GR" dirty="0"/>
              <a:t> το οποία υπερβαίνουν τις διοικητικές και </a:t>
            </a:r>
            <a:r>
              <a:rPr lang="el-GR" dirty="0" err="1"/>
              <a:t>οικονοµικές</a:t>
            </a:r>
            <a:r>
              <a:rPr lang="el-GR" dirty="0"/>
              <a:t> δυνατότητες των µ</a:t>
            </a:r>
            <a:r>
              <a:rPr lang="el-GR" dirty="0" err="1"/>
              <a:t>ικρών</a:t>
            </a:r>
            <a:r>
              <a:rPr lang="el-GR" dirty="0"/>
              <a:t> Κοινοτήτων. </a:t>
            </a:r>
          </a:p>
          <a:p>
            <a:r>
              <a:rPr lang="el-GR" dirty="0"/>
              <a:t>Απ’ την άλλη πλευρά, οι Επαρχίες οφείλουν να εκπληρώνουν και κρατικές </a:t>
            </a:r>
            <a:r>
              <a:rPr lang="el-GR" dirty="0" err="1"/>
              <a:t>αρµοδιότητες</a:t>
            </a:r>
            <a:r>
              <a:rPr lang="el-GR" dirty="0"/>
              <a:t>, οι οποίες τους ανατίθενται βάσει </a:t>
            </a:r>
            <a:r>
              <a:rPr lang="el-GR" dirty="0" err="1"/>
              <a:t>νόµου</a:t>
            </a:r>
            <a:r>
              <a:rPr lang="el-GR" dirty="0"/>
              <a:t>. Στον </a:t>
            </a:r>
            <a:r>
              <a:rPr lang="el-GR" dirty="0" err="1"/>
              <a:t>τοµέα</a:t>
            </a:r>
            <a:r>
              <a:rPr lang="el-GR" dirty="0"/>
              <a:t> του </a:t>
            </a:r>
            <a:r>
              <a:rPr lang="el-GR" dirty="0" err="1"/>
              <a:t>σχεδιασµού</a:t>
            </a:r>
            <a:r>
              <a:rPr lang="el-GR" dirty="0"/>
              <a:t> του χώρου, τέτοιες </a:t>
            </a:r>
            <a:r>
              <a:rPr lang="el-GR" dirty="0" err="1"/>
              <a:t>αρµοδιότητες</a:t>
            </a:r>
            <a:r>
              <a:rPr lang="el-GR" dirty="0"/>
              <a:t> συνδέονται για </a:t>
            </a:r>
            <a:r>
              <a:rPr lang="el-GR" dirty="0" err="1"/>
              <a:t>παράδειγµα</a:t>
            </a:r>
            <a:r>
              <a:rPr lang="el-GR" dirty="0"/>
              <a:t> µε </a:t>
            </a:r>
            <a:r>
              <a:rPr lang="el-GR" dirty="0" err="1"/>
              <a:t>αντικείµενα</a:t>
            </a:r>
            <a:r>
              <a:rPr lang="el-GR" dirty="0"/>
              <a:t> των </a:t>
            </a:r>
            <a:r>
              <a:rPr lang="el-GR" dirty="0" err="1"/>
              <a:t>Οικοδοµικών</a:t>
            </a:r>
            <a:r>
              <a:rPr lang="el-GR" dirty="0"/>
              <a:t> </a:t>
            </a:r>
            <a:r>
              <a:rPr lang="el-GR" dirty="0" err="1"/>
              <a:t>Κανονισµών</a:t>
            </a:r>
            <a:r>
              <a:rPr lang="el-GR" dirty="0"/>
              <a:t> και του περιβαλλοντικού δικαίου.</a:t>
            </a:r>
            <a:endParaRPr lang="en-US" dirty="0"/>
          </a:p>
        </p:txBody>
      </p:sp>
    </p:spTree>
    <p:extLst>
      <p:ext uri="{BB962C8B-B14F-4D97-AF65-F5344CB8AC3E}">
        <p14:creationId xmlns:p14="http://schemas.microsoft.com/office/powerpoint/2010/main" val="2141637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528ED4-E73F-4B89-BC85-F66694F83C9E}"/>
              </a:ext>
            </a:extLst>
          </p:cNvPr>
          <p:cNvSpPr>
            <a:spLocks noGrp="1"/>
          </p:cNvSpPr>
          <p:nvPr>
            <p:ph type="title"/>
          </p:nvPr>
        </p:nvSpPr>
        <p:spPr/>
        <p:txBody>
          <a:bodyPr/>
          <a:lstStyle/>
          <a:p>
            <a:r>
              <a:rPr lang="el-GR" dirty="0"/>
              <a:t>Ομοσπονδιακό Συνταγματικό Δικαστήριο (</a:t>
            </a:r>
            <a:r>
              <a:rPr lang="en-US" dirty="0" err="1"/>
              <a:t>Bundesverfassungsgericht</a:t>
            </a:r>
            <a:r>
              <a:rPr lang="en-US" dirty="0"/>
              <a:t>) </a:t>
            </a:r>
          </a:p>
        </p:txBody>
      </p:sp>
      <p:sp>
        <p:nvSpPr>
          <p:cNvPr id="3" name="Θέση περιεχομένου 2">
            <a:extLst>
              <a:ext uri="{FF2B5EF4-FFF2-40B4-BE49-F238E27FC236}">
                <a16:creationId xmlns:a16="http://schemas.microsoft.com/office/drawing/2014/main" id="{E3440CEF-52D7-40FC-B569-4A6BB824C47E}"/>
              </a:ext>
            </a:extLst>
          </p:cNvPr>
          <p:cNvSpPr>
            <a:spLocks noGrp="1"/>
          </p:cNvSpPr>
          <p:nvPr>
            <p:ph idx="1"/>
          </p:nvPr>
        </p:nvSpPr>
        <p:spPr/>
        <p:txBody>
          <a:bodyPr>
            <a:normAutofit fontScale="77500" lnSpcReduction="20000"/>
          </a:bodyPr>
          <a:lstStyle/>
          <a:p>
            <a:r>
              <a:rPr lang="el-GR" dirty="0"/>
              <a:t>Μεγαλύτερο αντίβαρο στην παντοδυναμία των εκλεγμένων του λαού</a:t>
            </a:r>
          </a:p>
          <a:p>
            <a:r>
              <a:rPr lang="el-GR" dirty="0"/>
              <a:t>εδρεύει στην </a:t>
            </a:r>
            <a:r>
              <a:rPr lang="el-GR" dirty="0" err="1"/>
              <a:t>Καρλσρούη</a:t>
            </a:r>
            <a:endParaRPr lang="el-GR" dirty="0"/>
          </a:p>
          <a:p>
            <a:r>
              <a:rPr lang="el-GR" dirty="0"/>
              <a:t>Αποτελείται από εξέχοντες νομικούς (όχι απαραίτητα δικαστές)</a:t>
            </a:r>
          </a:p>
          <a:p>
            <a:r>
              <a:rPr lang="el-GR" dirty="0"/>
              <a:t>ο σημαντικότερος «παίκτης» της γερμανικής πολιτικής ζωής και ο πιο έγκυρος συνομιλητής του Δικαστηρίου της Ευρωπαϊκής Ένωσης στον περίφημο διάλογο των δικαστών, σε ό,τι αφορά την εφαρμογή του </a:t>
            </a:r>
            <a:r>
              <a:rPr lang="el-GR" dirty="0" err="1"/>
              <a:t>ενωσιακού</a:t>
            </a:r>
            <a:r>
              <a:rPr lang="el-GR" dirty="0"/>
              <a:t> δικαίου στις επιμέρους χώρες της Ευρωπαϊκής Ένωσης.  </a:t>
            </a:r>
          </a:p>
          <a:p>
            <a:r>
              <a:rPr lang="el-GR" dirty="0"/>
              <a:t>Κατηγορείται ότι εκτός από την υποδειγματική εκ μέρους του προστασία των ατομικών δικαιωμάτων και ελευθεριών, επιβάλλει πολύ συχνά τις απόψεις του όχι μόνο επί νομικών ζητημάτων, αλλά και επί πολιτικών ζητημάτων καθορίζοντας τα όρια εντός των οποίων πρέπει να κινούνται οι πολιτικές πρωτοβουλίες (π.χ. απαγόρευση κομμάτων, εάν και κάτω από ποιες προϋποθέσεις πρέπει να επιτρέπεται η έκτρωση κ.ά.). </a:t>
            </a:r>
          </a:p>
          <a:p>
            <a:r>
              <a:rPr lang="el-GR" dirty="0"/>
              <a:t>Ανησυχία ότι έχει </a:t>
            </a:r>
            <a:r>
              <a:rPr lang="el-GR" dirty="0" err="1"/>
              <a:t>νομικοποιήσει</a:t>
            </a:r>
            <a:r>
              <a:rPr lang="el-GR" dirty="0"/>
              <a:t> (άλλως “</a:t>
            </a:r>
            <a:r>
              <a:rPr lang="el-GR" dirty="0" err="1"/>
              <a:t>δικαιοποιήσει</a:t>
            </a:r>
            <a:r>
              <a:rPr lang="el-GR" dirty="0"/>
              <a:t>”) την πολιτική ζωή της χώρας ή έχει εγκαθιδρύσει ένα κράτος δικαστών, το οποίο, όσο φωτισμένο και να είναι, δεν παύει πάντως να μην έχει δημοκρατική νομιμοποίηση.</a:t>
            </a:r>
            <a:endParaRPr lang="en-US" dirty="0"/>
          </a:p>
        </p:txBody>
      </p:sp>
    </p:spTree>
    <p:extLst>
      <p:ext uri="{BB962C8B-B14F-4D97-AF65-F5344CB8AC3E}">
        <p14:creationId xmlns:p14="http://schemas.microsoft.com/office/powerpoint/2010/main" val="126288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48DA2B-235B-45AA-8F2D-666E636BA7C8}"/>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3511D12C-B384-4D2A-817D-3D54E26CC7E6}"/>
              </a:ext>
            </a:extLst>
          </p:cNvPr>
          <p:cNvSpPr>
            <a:spLocks noGrp="1"/>
          </p:cNvSpPr>
          <p:nvPr>
            <p:ph idx="1"/>
          </p:nvPr>
        </p:nvSpPr>
        <p:spPr/>
        <p:txBody>
          <a:bodyPr>
            <a:normAutofit fontScale="92500" lnSpcReduction="10000"/>
          </a:bodyPr>
          <a:lstStyle/>
          <a:p>
            <a:r>
              <a:rPr lang="el-GR" dirty="0"/>
              <a:t>Δεν έχει ποτέ δικάσει καθ’ υπέρβαση εξουσίας (άλλως καθ’ υπέρβαση καθηκόντων). </a:t>
            </a:r>
          </a:p>
          <a:p>
            <a:r>
              <a:rPr lang="el-GR" dirty="0"/>
              <a:t>Οι συντάκτες του Θεμελιώδους Νόμου δεν το ήθελαν ως ένα αμιγώς δικαιοδοτικό όργανο, αλλά του έχουν αναθέσει ως ρόλο την υπεράσπιση της συνταγματικής τάξης και ως εν μέρει πολιτικώς βουλευόμενο όργανο. </a:t>
            </a:r>
          </a:p>
          <a:p>
            <a:r>
              <a:rPr lang="el-GR" dirty="0"/>
              <a:t>Ίσως, ακόμη, να είναι εν μέρει στην φύση των πραγμάτων τα Συνταγματικά και Ανώτατα Δικαστήρια να επεκτείνονται στην κρίση </a:t>
            </a:r>
            <a:r>
              <a:rPr lang="el-GR" dirty="0" err="1"/>
              <a:t>ηθικοπολιτικών</a:t>
            </a:r>
            <a:r>
              <a:rPr lang="el-GR" dirty="0"/>
              <a:t> ζητημάτων, ακόμη και ζητημάτων κοινωνικοοικονομικής πολιτικής. Π.χ. το Αμερικανικό </a:t>
            </a:r>
            <a:r>
              <a:rPr lang="el-GR" dirty="0" err="1"/>
              <a:t>Supreme</a:t>
            </a:r>
            <a:r>
              <a:rPr lang="el-GR" dirty="0"/>
              <a:t> Court. </a:t>
            </a:r>
          </a:p>
          <a:p>
            <a:r>
              <a:rPr lang="el-GR" dirty="0"/>
              <a:t>Μύθος ότι υπάρχει καθαρή και σαφής διαχωριστική γραμμή μεταξύ δικαίου και πολιτικής;</a:t>
            </a:r>
          </a:p>
        </p:txBody>
      </p:sp>
    </p:spTree>
    <p:extLst>
      <p:ext uri="{BB962C8B-B14F-4D97-AF65-F5344CB8AC3E}">
        <p14:creationId xmlns:p14="http://schemas.microsoft.com/office/powerpoint/2010/main" val="3367095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EBA66B-3383-4236-ADEE-622210EF41E5}"/>
              </a:ext>
            </a:extLst>
          </p:cNvPr>
          <p:cNvSpPr>
            <a:spLocks noGrp="1"/>
          </p:cNvSpPr>
          <p:nvPr>
            <p:ph type="title"/>
          </p:nvPr>
        </p:nvSpPr>
        <p:spPr/>
        <p:txBody>
          <a:bodyPr/>
          <a:lstStyle/>
          <a:p>
            <a:r>
              <a:rPr lang="el-GR" dirty="0"/>
              <a:t>Ομοσπονδιακό Συνταγματικό Δικαστήριο (</a:t>
            </a:r>
            <a:r>
              <a:rPr lang="el-GR" dirty="0" err="1"/>
              <a:t>Bundesverfassungsgericht</a:t>
            </a:r>
            <a:r>
              <a:rPr lang="el-GR" dirty="0"/>
              <a:t>, </a:t>
            </a:r>
            <a:r>
              <a:rPr lang="el-GR" dirty="0" err="1"/>
              <a:t>BVerfG</a:t>
            </a:r>
            <a:r>
              <a:rPr lang="el-GR" dirty="0"/>
              <a:t>) </a:t>
            </a:r>
            <a:endParaRPr lang="en-US" dirty="0"/>
          </a:p>
        </p:txBody>
      </p:sp>
      <p:sp>
        <p:nvSpPr>
          <p:cNvPr id="3" name="Θέση περιεχομένου 2">
            <a:extLst>
              <a:ext uri="{FF2B5EF4-FFF2-40B4-BE49-F238E27FC236}">
                <a16:creationId xmlns:a16="http://schemas.microsoft.com/office/drawing/2014/main" id="{09FF1A04-05FF-4EFF-B5FB-89A3A7F438B5}"/>
              </a:ext>
            </a:extLst>
          </p:cNvPr>
          <p:cNvSpPr>
            <a:spLocks noGrp="1"/>
          </p:cNvSpPr>
          <p:nvPr>
            <p:ph idx="1"/>
          </p:nvPr>
        </p:nvSpPr>
        <p:spPr/>
        <p:txBody>
          <a:bodyPr/>
          <a:lstStyle/>
          <a:p>
            <a:r>
              <a:rPr lang="el-GR" dirty="0"/>
              <a:t>Συνταγματικό δικαστήριο της Γερμανίας. </a:t>
            </a:r>
          </a:p>
          <a:p>
            <a:r>
              <a:rPr lang="el-GR" dirty="0"/>
              <a:t>Ιδρύθηκε με το Σύνταγμα της Ομοσπονδιακής Δημοκρατίας της Γερμανίας του 1949 (Θεμελιώδη νόμο της Βόννης). </a:t>
            </a:r>
          </a:p>
          <a:p>
            <a:r>
              <a:rPr lang="el-GR" dirty="0"/>
              <a:t>Έχει ευρύτατες αρμοδιότητες ελέγχου της συμμόρφωσης της εκτελεστικής και της νομοθετικής εξουσίας με το Σύνταγμα.</a:t>
            </a:r>
            <a:endParaRPr lang="en-US" dirty="0"/>
          </a:p>
        </p:txBody>
      </p:sp>
    </p:spTree>
    <p:extLst>
      <p:ext uri="{BB962C8B-B14F-4D97-AF65-F5344CB8AC3E}">
        <p14:creationId xmlns:p14="http://schemas.microsoft.com/office/powerpoint/2010/main" val="342671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990F2-3DB1-41DC-BA77-9D61892ED89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86A3DA3-648C-438F-937B-CEF05989692F}"/>
              </a:ext>
            </a:extLst>
          </p:cNvPr>
          <p:cNvSpPr>
            <a:spLocks noGrp="1"/>
          </p:cNvSpPr>
          <p:nvPr>
            <p:ph idx="1"/>
          </p:nvPr>
        </p:nvSpPr>
        <p:spPr/>
        <p:txBody>
          <a:bodyPr>
            <a:normAutofit/>
          </a:bodyPr>
          <a:lstStyle/>
          <a:p>
            <a:r>
              <a:rPr lang="el-GR" dirty="0"/>
              <a:t>Στο Σύνταγμα τα  θεμελιώδη δικαιώματα κατοχυρώνονται στην πρώτη ενότητα (άρθρα 1-19).</a:t>
            </a:r>
          </a:p>
          <a:p>
            <a:r>
              <a:rPr lang="el-GR" dirty="0"/>
              <a:t>Με αυτό η Γερμανία αποτελεί κοινοβουλευτική δημοκρατία με βασική διάκριση των λειτουργιών σε εκτελεστική, νομοθετική και δικαστική. Η εκτελεστική λειτουργία εκτελείται από την εθιμοτυπική θέση του Προέδρου της Δημοκρατίας, που αποτελεί τον αρχηγό του κράτους και τον Ομοσπονδιακό Καγκελάριο, ο οποίος είναι ο επικεφαλής της κυβέρνησης.</a:t>
            </a:r>
          </a:p>
          <a:p>
            <a:r>
              <a:rPr lang="el-GR" dirty="0"/>
              <a:t>Ο όρος </a:t>
            </a:r>
            <a:r>
              <a:rPr lang="el-GR" dirty="0" err="1"/>
              <a:t>Grundgesetz</a:t>
            </a:r>
            <a:r>
              <a:rPr lang="el-GR" dirty="0"/>
              <a:t> προήλθε από γερμανική μετάφραση του λατινικού όρου "</a:t>
            </a:r>
            <a:r>
              <a:rPr lang="el-GR" dirty="0" err="1"/>
              <a:t>lex</a:t>
            </a:r>
            <a:r>
              <a:rPr lang="el-GR" dirty="0"/>
              <a:t> </a:t>
            </a:r>
            <a:r>
              <a:rPr lang="el-GR" dirty="0" err="1"/>
              <a:t>fundamentalis</a:t>
            </a:r>
            <a:r>
              <a:rPr lang="el-GR" dirty="0"/>
              <a:t>" (θεμελιώδης νόμος).</a:t>
            </a:r>
          </a:p>
          <a:p>
            <a:endParaRPr lang="en-US" dirty="0"/>
          </a:p>
        </p:txBody>
      </p:sp>
    </p:spTree>
    <p:extLst>
      <p:ext uri="{BB962C8B-B14F-4D97-AF65-F5344CB8AC3E}">
        <p14:creationId xmlns:p14="http://schemas.microsoft.com/office/powerpoint/2010/main" val="36646349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EC9FE6-96D1-43FB-B7FB-ACB787E6111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C697738-91A2-4107-8A03-B04CA07595EC}"/>
              </a:ext>
            </a:extLst>
          </p:cNvPr>
          <p:cNvSpPr>
            <a:spLocks noGrp="1"/>
          </p:cNvSpPr>
          <p:nvPr>
            <p:ph idx="1"/>
          </p:nvPr>
        </p:nvSpPr>
        <p:spPr/>
        <p:txBody>
          <a:bodyPr>
            <a:normAutofit fontScale="85000" lnSpcReduction="10000"/>
          </a:bodyPr>
          <a:lstStyle/>
          <a:p>
            <a:r>
              <a:rPr lang="el-GR" dirty="0"/>
              <a:t>Η οργάνωση και οι αρμοδιότητες του ΟΣΔ ρυθμίζονται στα άρθρα 92-94 του γερμανικού Συντάγματος (</a:t>
            </a:r>
            <a:r>
              <a:rPr lang="el-GR" dirty="0" err="1"/>
              <a:t>Grundgesetz</a:t>
            </a:r>
            <a:r>
              <a:rPr lang="el-GR" dirty="0"/>
              <a:t>) και από τον νόμο περί συνταγματικού δικαστηρίου (</a:t>
            </a:r>
            <a:r>
              <a:rPr lang="el-GR" dirty="0" err="1"/>
              <a:t>Bundesverfassungsgerichtsgesetz</a:t>
            </a:r>
            <a:r>
              <a:rPr lang="el-GR" dirty="0"/>
              <a:t>). </a:t>
            </a:r>
          </a:p>
          <a:p>
            <a:r>
              <a:rPr lang="el-GR" dirty="0"/>
              <a:t>Δύο είναι τα βασικά στοιχεία που αιτιολογούν τις εκτεταμένες αρμοδιότητές του: α) ο ομοσπονδιακός χαρακτήρας του κράτους και β) το ναζιστικό παρελθόν. </a:t>
            </a:r>
          </a:p>
          <a:p>
            <a:r>
              <a:rPr lang="el-GR" dirty="0"/>
              <a:t>Ο ομοσπονδιακός χαρακτήρας του κράτους δίνει στο ΟΣΔ τον χαρακτήρα του "διαιτητή" ανάμεσα στα κρατίδια (</a:t>
            </a:r>
            <a:r>
              <a:rPr lang="el-GR" dirty="0" err="1"/>
              <a:t>Länder</a:t>
            </a:r>
            <a:r>
              <a:rPr lang="el-GR" dirty="0"/>
              <a:t>) και στο κεντρικό κράτος (ομοσπονδία, </a:t>
            </a:r>
            <a:r>
              <a:rPr lang="el-GR" dirty="0" err="1"/>
              <a:t>Bund</a:t>
            </a:r>
            <a:r>
              <a:rPr lang="el-GR" dirty="0"/>
              <a:t>), ενώ η άνοδος του Χίτλερ στην εξουσία λόγω εκμετάλλευσης και κατάχρησης των δημοκρατικών θεσμών δικαιολογούν ρυθμίσεις όπως η απαγόρευση των κομμάτων και η αποδυνάμωση των ατομικών δικαιωμάτων. </a:t>
            </a:r>
          </a:p>
          <a:p>
            <a:r>
              <a:rPr lang="el-GR" dirty="0"/>
              <a:t>Η δυνατότητα κάθε πολίτη να ασκήσει </a:t>
            </a:r>
            <a:r>
              <a:rPr lang="el-GR" dirty="0" err="1"/>
              <a:t>ενώπιόν</a:t>
            </a:r>
            <a:r>
              <a:rPr lang="el-GR" dirty="0"/>
              <a:t> του συνταγματική προσφυγή οδηγεί παράλληλα σε αποτελεσματική προστασία των ατομικών δικαιωμάτων.</a:t>
            </a:r>
            <a:endParaRPr lang="en-US" dirty="0"/>
          </a:p>
        </p:txBody>
      </p:sp>
    </p:spTree>
    <p:extLst>
      <p:ext uri="{BB962C8B-B14F-4D97-AF65-F5344CB8AC3E}">
        <p14:creationId xmlns:p14="http://schemas.microsoft.com/office/powerpoint/2010/main" val="30421647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02B2DB-FC6E-4CCF-8474-CFCF19AD86B6}"/>
              </a:ext>
            </a:extLst>
          </p:cNvPr>
          <p:cNvSpPr>
            <a:spLocks noGrp="1"/>
          </p:cNvSpPr>
          <p:nvPr>
            <p:ph type="title"/>
          </p:nvPr>
        </p:nvSpPr>
        <p:spPr/>
        <p:txBody>
          <a:bodyPr/>
          <a:lstStyle/>
          <a:p>
            <a:r>
              <a:rPr lang="el-GR" dirty="0"/>
              <a:t>Οργάνωση</a:t>
            </a:r>
            <a:br>
              <a:rPr lang="el-GR" dirty="0"/>
            </a:br>
            <a:endParaRPr lang="en-US" dirty="0"/>
          </a:p>
        </p:txBody>
      </p:sp>
      <p:sp>
        <p:nvSpPr>
          <p:cNvPr id="3" name="Θέση περιεχομένου 2">
            <a:extLst>
              <a:ext uri="{FF2B5EF4-FFF2-40B4-BE49-F238E27FC236}">
                <a16:creationId xmlns:a16="http://schemas.microsoft.com/office/drawing/2014/main" id="{6F1CF696-E903-443E-A5F2-B234FA35FE7D}"/>
              </a:ext>
            </a:extLst>
          </p:cNvPr>
          <p:cNvSpPr>
            <a:spLocks noGrp="1"/>
          </p:cNvSpPr>
          <p:nvPr>
            <p:ph idx="1"/>
          </p:nvPr>
        </p:nvSpPr>
        <p:spPr/>
        <p:txBody>
          <a:bodyPr>
            <a:normAutofit fontScale="70000" lnSpcReduction="20000"/>
          </a:bodyPr>
          <a:lstStyle/>
          <a:p>
            <a:r>
              <a:rPr lang="el-GR" dirty="0"/>
              <a:t>Το ΟΣΔ αποτελείται από 16 δικαστές κατανεμημένους σε δύο τμήματα (</a:t>
            </a:r>
            <a:r>
              <a:rPr lang="el-GR" dirty="0" err="1"/>
              <a:t>Senate</a:t>
            </a:r>
            <a:r>
              <a:rPr lang="el-GR" dirty="0"/>
              <a:t>) των οκτώ δικαστών και  σε κάθε τμήμα λειτουργούν 3 συμβούλια (</a:t>
            </a:r>
            <a:r>
              <a:rPr lang="el-GR" dirty="0" err="1"/>
              <a:t>Kammern</a:t>
            </a:r>
            <a:r>
              <a:rPr lang="el-GR" dirty="0"/>
              <a:t>) των τριών δικαστών (κάθε δικαστής μπορεί να συμμετέχει σε περισσότερα συμβούλια). </a:t>
            </a:r>
          </a:p>
          <a:p>
            <a:r>
              <a:rPr lang="el-GR" dirty="0"/>
              <a:t>Τις αρμοδιότητες των τμημάτων και των συμβουλίων τις αποφασίζει το ίδιο το δικαστήριο. Στο ένα τμήμα προεδρεύει ο Πρόεδρος του δικαστηρίου και στο άλλο ο αντιπρόεδρος.</a:t>
            </a:r>
          </a:p>
          <a:p>
            <a:r>
              <a:rPr lang="el-GR" dirty="0"/>
              <a:t>Οι δικαστές διορίζονται κατά το ήμισυ από επιτροπή του ομοσπονδιακού Κοινοβουλίου (</a:t>
            </a:r>
            <a:r>
              <a:rPr lang="el-GR" dirty="0" err="1"/>
              <a:t>Bundestag</a:t>
            </a:r>
            <a:r>
              <a:rPr lang="el-GR" dirty="0"/>
              <a:t>) και κατά το άλλο ήμισυ από το ομοσπονδιακό συμβούλιο (</a:t>
            </a:r>
            <a:r>
              <a:rPr lang="el-GR" dirty="0" err="1"/>
              <a:t>Bundesrat</a:t>
            </a:r>
            <a:r>
              <a:rPr lang="el-GR" dirty="0"/>
              <a:t>, όργανο των εκπροσώπων των ομόσπονδων κρατιδίων). Τρεις δικαστές σε κάθε τμήμα επιλέγονται μεταξύ των μελών των ανωτάτων δικαστηρίων της Γερμανίας. Οι υπόλοιποι 10 πρέπει να είναι νομικοί, να έχουν συμπληρώσει το 40ό έτος της ηλικίας τους και να έχουν δικαίωμα εκλέγειν και </a:t>
            </a:r>
            <a:r>
              <a:rPr lang="el-GR" dirty="0" err="1"/>
              <a:t>εκλέγεσθαι</a:t>
            </a:r>
            <a:r>
              <a:rPr lang="el-GR" dirty="0"/>
              <a:t> στις εθνικές εκλογές, ενώ δεν επιτρέπεται να είναι Βουλευτές ή μέλη της ομοσπονδιακής ή τοπικής κυβέρνησης. Κάθε μέλος διορίζεται για δωδεκαετή μη ανανεώσιμη θητεία.</a:t>
            </a:r>
          </a:p>
          <a:p>
            <a:r>
              <a:rPr lang="el-GR" dirty="0"/>
              <a:t>Τα δύο τμήματα συνεδριάζουν χωριστά. Σε περίπτωση ισοψηφίας η αίτηση ή προσφυγή απορρίπτεται (δεν υπερισχύει η ψήφος του προέδρου, όπως συμβαίνει σε άλλα δικαστήρια). Το ΟΣΔ συνέρχεται σε ολομέλεια μόνο όταν ένα τμήμα σκοπεύει να εκδώσει απόφαση αντίθετη από προηγούμενη απόφαση του άλλου τμήματος, προκειμένου να διασφαλιστεί η ενότητα της νομολογίας.</a:t>
            </a:r>
            <a:endParaRPr lang="en-US" dirty="0"/>
          </a:p>
        </p:txBody>
      </p:sp>
    </p:spTree>
    <p:extLst>
      <p:ext uri="{BB962C8B-B14F-4D97-AF65-F5344CB8AC3E}">
        <p14:creationId xmlns:p14="http://schemas.microsoft.com/office/powerpoint/2010/main" val="3760665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46ED70-8036-497E-BEE8-2A01394E831D}"/>
              </a:ext>
            </a:extLst>
          </p:cNvPr>
          <p:cNvSpPr>
            <a:spLocks noGrp="1"/>
          </p:cNvSpPr>
          <p:nvPr>
            <p:ph type="title"/>
          </p:nvPr>
        </p:nvSpPr>
        <p:spPr/>
        <p:txBody>
          <a:bodyPr/>
          <a:lstStyle/>
          <a:p>
            <a:r>
              <a:rPr lang="el-GR" dirty="0"/>
              <a:t>Αρμοδιότητες</a:t>
            </a:r>
            <a:br>
              <a:rPr lang="el-GR" dirty="0"/>
            </a:br>
            <a:endParaRPr lang="en-US" dirty="0"/>
          </a:p>
        </p:txBody>
      </p:sp>
      <p:sp>
        <p:nvSpPr>
          <p:cNvPr id="3" name="Θέση περιεχομένου 2">
            <a:extLst>
              <a:ext uri="{FF2B5EF4-FFF2-40B4-BE49-F238E27FC236}">
                <a16:creationId xmlns:a16="http://schemas.microsoft.com/office/drawing/2014/main" id="{0A3B3B85-EF22-4CFE-B830-6AE11D81D9D4}"/>
              </a:ext>
            </a:extLst>
          </p:cNvPr>
          <p:cNvSpPr>
            <a:spLocks noGrp="1"/>
          </p:cNvSpPr>
          <p:nvPr>
            <p:ph idx="1"/>
          </p:nvPr>
        </p:nvSpPr>
        <p:spPr/>
        <p:txBody>
          <a:bodyPr>
            <a:normAutofit fontScale="70000" lnSpcReduction="20000"/>
          </a:bodyPr>
          <a:lstStyle/>
          <a:p>
            <a:r>
              <a:rPr lang="el-GR" dirty="0"/>
              <a:t>Το γερμανικό ΟΣΔ έχει ευρύτατες αρμοδιότητες. </a:t>
            </a:r>
          </a:p>
          <a:p>
            <a:r>
              <a:rPr lang="el-GR" dirty="0"/>
              <a:t>Εκτός από τον έλεγχο της συνταγματικότητας των νόμων, έχει αρμοδιότητα να εκδικάζει τις συνταγματικές προσφυγές των πολιτών (</a:t>
            </a:r>
            <a:r>
              <a:rPr lang="el-GR" dirty="0" err="1"/>
              <a:t>Verfassungsbeschwerde</a:t>
            </a:r>
            <a:r>
              <a:rPr lang="el-GR" dirty="0"/>
              <a:t>) και να ελέγχει τις πράξεις και παραλείψεις όλων των πολιτειακών οργάνων.</a:t>
            </a:r>
            <a:endParaRPr lang="en-US" dirty="0"/>
          </a:p>
          <a:p>
            <a:r>
              <a:rPr lang="el-GR" dirty="0"/>
              <a:t>άρθρο 93 του Συντάγματος έχει τις εξής αρμοδιότητες: </a:t>
            </a:r>
            <a:endParaRPr lang="en-US" dirty="0"/>
          </a:p>
          <a:p>
            <a:pPr marL="0" indent="0">
              <a:buNone/>
            </a:pPr>
            <a:r>
              <a:rPr lang="el-GR" dirty="0"/>
              <a:t>1) την ερμηνεία του Συντάγματος με αφορμή διαφωνίες που αφορούν την έκταση των δικαιωμάτων και των καθηκόντων της ανώτερης βαθμίδας ομοσπονδιακών οργάνων ή άλλων οργάνων σχετικά με το ποιο έχει εφοδιαστεί από το Σύνταγμα με τις δικές του αρμοδιότητες, </a:t>
            </a:r>
            <a:endParaRPr lang="en-US" dirty="0"/>
          </a:p>
          <a:p>
            <a:pPr marL="0" indent="0">
              <a:buNone/>
            </a:pPr>
            <a:r>
              <a:rPr lang="el-GR" dirty="0"/>
              <a:t>2) σε περιπτώσεις διαφορών ή αμφιβολιών σχετικά με την τυπική και την ουσιαστική συνταγματικότητα ομοσπονδιακών νόμων ή νόμου του κρατιδίου ή σχετικά με την εναρμόνιση νόμου κρατιδίου με άλλον ομοσπονδιακό νόμο μετά από αίτηση της Ομοσπονδιακής Κυβέρνησης, της </a:t>
            </a:r>
            <a:r>
              <a:rPr lang="el-GR" dirty="0" err="1"/>
              <a:t>κρατιδιακής</a:t>
            </a:r>
            <a:r>
              <a:rPr lang="el-GR" dirty="0"/>
              <a:t> ή του ενός τρίτου των μελών της Ομοσπονδιακής Κάτω Βουλής, 2α ) σε περίπτωση διαφωνιών περί της συμβατότητας ομοσπονδιακού νόμου με το άρθρο 72 Συντάγματος μετά από αίτηση του </a:t>
            </a:r>
            <a:r>
              <a:rPr lang="el-GR" dirty="0" err="1"/>
              <a:t>Bundesrat</a:t>
            </a:r>
            <a:r>
              <a:rPr lang="el-GR" dirty="0"/>
              <a:t> ή της </a:t>
            </a:r>
            <a:r>
              <a:rPr lang="el-GR" dirty="0" err="1"/>
              <a:t>κρατιδιακής</a:t>
            </a:r>
            <a:r>
              <a:rPr lang="el-GR" dirty="0"/>
              <a:t> κυβέρνησης ή του </a:t>
            </a:r>
            <a:r>
              <a:rPr lang="el-GR" dirty="0" err="1"/>
              <a:t>κρατιδιακού</a:t>
            </a:r>
            <a:r>
              <a:rPr lang="el-GR" dirty="0"/>
              <a:t> κοινοβουλίου </a:t>
            </a:r>
          </a:p>
        </p:txBody>
      </p:sp>
    </p:spTree>
    <p:extLst>
      <p:ext uri="{BB962C8B-B14F-4D97-AF65-F5344CB8AC3E}">
        <p14:creationId xmlns:p14="http://schemas.microsoft.com/office/powerpoint/2010/main" val="2759062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5C9D03-EB1F-40D2-8107-F86E753CF6AA}"/>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ABB44FF-541A-4E07-A4BA-FFC61C47B802}"/>
              </a:ext>
            </a:extLst>
          </p:cNvPr>
          <p:cNvSpPr>
            <a:spLocks noGrp="1"/>
          </p:cNvSpPr>
          <p:nvPr>
            <p:ph idx="1"/>
          </p:nvPr>
        </p:nvSpPr>
        <p:spPr/>
        <p:txBody>
          <a:bodyPr>
            <a:normAutofit fontScale="70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900" b="0" i="0" u="none" strike="noStrike" kern="1200" cap="none" spc="0" normalizeH="0" baseline="0" noProof="0" dirty="0">
                <a:ln>
                  <a:noFill/>
                </a:ln>
                <a:solidFill>
                  <a:prstClr val="black"/>
                </a:solidFill>
                <a:effectLst/>
                <a:uLnTx/>
                <a:uFillTx/>
                <a:latin typeface="Calibri" panose="020F0502020204030204"/>
                <a:ea typeface="+mn-ea"/>
                <a:cs typeface="+mn-cs"/>
              </a:rPr>
              <a:t>3) σε περίπτωση διαφωνιών σχετικά με</a:t>
            </a:r>
            <a:endParaRPr lang="el-GR" dirty="0"/>
          </a:p>
          <a:p>
            <a:r>
              <a:rPr lang="el-GR" dirty="0"/>
              <a:t>την οριοθέτηση των δικαιωμάτων και των καθηκόντων ανάμεσα στην Ομοσπονδία και τα κρατίδια, ιδιαίτερα όσον αφορά την εκτέλεση των ομοσπονδιακών νόμων από τα κρατίδια και την άσκηση της Ομοσπονδιακής επίβλεψης εφαρμογής τους </a:t>
            </a:r>
          </a:p>
          <a:p>
            <a:r>
              <a:rPr lang="el-GR" dirty="0"/>
              <a:t>4) να αποφαίνεται επί άλλων διαφορών του δημοσίου δικαίου ανάμεσα στην Ομοσπονδία και στα κρατίδια , ή μεταξύ διάφορων κρατιδίων ή στα πλαίσια ενός κρατιδίου εκτός αν υπάρχουν </a:t>
            </a:r>
            <a:r>
              <a:rPr lang="el-GR" dirty="0" err="1"/>
              <a:t>γι</a:t>
            </a:r>
            <a:r>
              <a:rPr lang="el-GR" dirty="0"/>
              <a:t> αυτόν τον σκοπό άλλα δικαστήρια, 4α )σε περίπτωση παραπόνων περί αντισυνταγματικότητας που μπορούν να διατυπωθούν από κάθε ιδιώτη, ο οποίος ισχυρίζεται ότι τα ατομικά δικαιώματα ή ένα από τα δικαιώματά του σύμφωνα με το άρθρο 20 παρ.4 ή σύμφωνα με τα άρθρα 33, 38, 101, 103 ή 104 έχουν παραβιαστεί από την δημόσια εξουσία, 4β)σε περίπτωση διαμαρτυριών περί αντισυνταγματικότητας από τις κοινότητες πάνω στη βάση ότι παραβιάζεται το συνταγματικό τους δικαίωμα περί αυτοδιοίκησης από νόμο εκτός </a:t>
            </a:r>
            <a:r>
              <a:rPr lang="el-GR" dirty="0" err="1"/>
              <a:t>κρατιδιακού</a:t>
            </a:r>
            <a:r>
              <a:rPr lang="el-GR" dirty="0"/>
              <a:t> νόμου, </a:t>
            </a:r>
          </a:p>
          <a:p>
            <a:r>
              <a:rPr lang="el-GR" dirty="0"/>
              <a:t>5) στις άλλες περιπτώσεις που προβλέπει το Σύνταγμα.</a:t>
            </a:r>
          </a:p>
          <a:p>
            <a:pPr marL="0" indent="0">
              <a:buNone/>
            </a:pPr>
            <a:r>
              <a:rPr lang="el-GR" dirty="0"/>
              <a:t> Το </a:t>
            </a:r>
            <a:r>
              <a:rPr lang="el-GR" dirty="0" err="1"/>
              <a:t>Bundesverfassungsgericht</a:t>
            </a:r>
            <a:r>
              <a:rPr lang="el-GR" dirty="0"/>
              <a:t> δύναται επίσης να επιλαμβάνεται και σε όσες περιπτώσεις ανατίθενται σε αυτό από την Ομοσπονδιακή νομοθεσία. Επίσης το άρθρο 99 του Συντάγματος αναφέρει ότι σε περίπτωση διαφορών περί αντισυνταγματικότητας στο πλαίσιο ενός κρατιδίου, η νομοθεσία του κρατιδίου μπορεί να καθιστά αρμόδιο το </a:t>
            </a:r>
            <a:r>
              <a:rPr lang="el-GR" dirty="0" err="1"/>
              <a:t>Bundesverfassungsgericht</a:t>
            </a:r>
            <a:r>
              <a:rPr lang="el-GR" dirty="0"/>
              <a:t>. </a:t>
            </a:r>
            <a:endParaRPr lang="en-US" dirty="0"/>
          </a:p>
        </p:txBody>
      </p:sp>
    </p:spTree>
    <p:extLst>
      <p:ext uri="{BB962C8B-B14F-4D97-AF65-F5344CB8AC3E}">
        <p14:creationId xmlns:p14="http://schemas.microsoft.com/office/powerpoint/2010/main" val="696519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D16641-27B0-4735-A7F6-30A0155CEF9A}"/>
              </a:ext>
            </a:extLst>
          </p:cNvPr>
          <p:cNvSpPr>
            <a:spLocks noGrp="1"/>
          </p:cNvSpPr>
          <p:nvPr>
            <p:ph type="title"/>
          </p:nvPr>
        </p:nvSpPr>
        <p:spPr/>
        <p:txBody>
          <a:bodyPr>
            <a:normAutofit fontScale="90000"/>
          </a:bodyPr>
          <a:lstStyle/>
          <a:p>
            <a:r>
              <a:rPr lang="el-GR" dirty="0"/>
              <a:t>Συνταγματική προσφυγή</a:t>
            </a:r>
            <a:br>
              <a:rPr lang="el-GR" dirty="0"/>
            </a:br>
            <a:r>
              <a:rPr lang="el-GR" dirty="0"/>
              <a:t>(</a:t>
            </a:r>
            <a:r>
              <a:rPr lang="en-US" dirty="0" err="1"/>
              <a:t>Verfassungsbeschwerde</a:t>
            </a:r>
            <a:r>
              <a:rPr lang="en-US" dirty="0"/>
              <a:t>)</a:t>
            </a:r>
            <a:br>
              <a:rPr lang="en-US" dirty="0"/>
            </a:br>
            <a:endParaRPr lang="en-US" dirty="0"/>
          </a:p>
        </p:txBody>
      </p:sp>
      <p:sp>
        <p:nvSpPr>
          <p:cNvPr id="3" name="Θέση περιεχομένου 2">
            <a:extLst>
              <a:ext uri="{FF2B5EF4-FFF2-40B4-BE49-F238E27FC236}">
                <a16:creationId xmlns:a16="http://schemas.microsoft.com/office/drawing/2014/main" id="{359D9CAB-15C2-42AE-B856-1E0A67729AA6}"/>
              </a:ext>
            </a:extLst>
          </p:cNvPr>
          <p:cNvSpPr>
            <a:spLocks noGrp="1"/>
          </p:cNvSpPr>
          <p:nvPr>
            <p:ph idx="1"/>
          </p:nvPr>
        </p:nvSpPr>
        <p:spPr/>
        <p:txBody>
          <a:bodyPr>
            <a:normAutofit fontScale="62500" lnSpcReduction="20000"/>
          </a:bodyPr>
          <a:lstStyle/>
          <a:p>
            <a:r>
              <a:rPr lang="el-GR" dirty="0"/>
              <a:t>Η συνταγματική προσφυγή είναι η πιο συχνή περίπτωση προσφυγής στο ΟΣΔ. Κάθε πολίτης δικαιούται να προσφύγει κατά κρατικής πράξης, η οποία του θίγει ένα συνταγματικά κατοχυρωμένο ατομικό δικαίωμα. Ως κρατική πράξη νοείται κάθε πράξη καθεμιάς από τις τρεις λειτουργίες του κράτους, όχι μόνο της εκτελεστικής. Πράξη δηλαδή μπορεί να είναι νόμος, διοικητική πράξη ή δικαστική απόφαση. Απαραίτητη προϋπόθεση του παραδεκτού της συνταγματικής προσφυγής είναι η προηγούμενη εξάντληση των ένδικων βοηθημάτων. Ο προσφεύγων θα πρέπει προηγουμένως να έχει προσφύγει στα αρμόδια τακτικά δικαστήρια και να έχει εξαντλήσει όλα τα ένδικα μέσα. Έτσι η συχνότερη πράξη που προσβάλλεται είναι η τελεσίδικη δικαστική απόφαση που απορρίπτει το ένδικο βοήθημα του προσφεύγοντος.</a:t>
            </a:r>
          </a:p>
          <a:p>
            <a:r>
              <a:rPr lang="el-GR" dirty="0"/>
              <a:t>Με αυτό το ένδικο βοήθημα ο προσφεύγων ζητεί να ακυρωθεί η κρατική πράξη που του προσβάλλει τα ατομικά δικαιώματα. Αν το ΟΣΔ κάνει την προσφυγή δεκτή, τότε ακυρώνει την πράξη. Αν η πράξη είναι δικαστική απόφαση (η συχνότερη περίπτωση), τότε το ΟΣΔ λειτουργεί ως αναιρετικό δικαστήριο: εξαφανίζει την απόφαση του προηγούμενου δικαστηρίου και αναπέμπει την υπόθεση σε αυτό για </a:t>
            </a:r>
            <a:r>
              <a:rPr lang="el-GR" dirty="0" err="1"/>
              <a:t>επανεκδίκαση</a:t>
            </a:r>
            <a:r>
              <a:rPr lang="el-GR" dirty="0"/>
              <a:t>. Οι αποφάσεις του είναι δεσμευτικές για όλα τα κρατικά όργανα. Το ΟΣΔ μπορεί να κρίνει είτε ότι η συγκεκριμένη εφαρμογή του νόμου είναι αντισυνταγματική είτε ότι ο νόμος ως σύνολο είναι αντισυνταγματικός. Στην τελευταία περίπτωση ο νόμος ακυρώνεται.</a:t>
            </a:r>
          </a:p>
          <a:p>
            <a:r>
              <a:rPr lang="el-GR" dirty="0"/>
              <a:t>Το ένδικο βοήθημα της συνταγματικής προσφυγής έχει δώσει στο ΟΣΔ τη δυνατότητα να κρίνει τη συνταγματικότητα πλειάδας νόμων και να υποδείξει τη σύμφωνη με το Σύνταγμα ερμηνεία τους. Παράλληλα του έχει δώσει την ευκαιρία να αναπτύξει μια ευρύτατη νομολογία δε θέματα ατομικών δικαιωμάτων. Λόγω της πληθώρας των προσφυγών, ο νόμος δίνει το δικαίωμα στο ΟΣΔ να απορρίπτει αβάσιμες προσφυγές χωρίς την έκδοση απόφασης.</a:t>
            </a:r>
            <a:endParaRPr lang="en-US" dirty="0"/>
          </a:p>
        </p:txBody>
      </p:sp>
    </p:spTree>
    <p:extLst>
      <p:ext uri="{BB962C8B-B14F-4D97-AF65-F5344CB8AC3E}">
        <p14:creationId xmlns:p14="http://schemas.microsoft.com/office/powerpoint/2010/main" val="255859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9F022B-4C96-45C0-B416-41DFE2FEBE63}"/>
              </a:ext>
            </a:extLst>
          </p:cNvPr>
          <p:cNvSpPr>
            <a:spLocks noGrp="1"/>
          </p:cNvSpPr>
          <p:nvPr>
            <p:ph type="title"/>
          </p:nvPr>
        </p:nvSpPr>
        <p:spPr/>
        <p:txBody>
          <a:bodyPr>
            <a:normAutofit fontScale="90000"/>
          </a:bodyPr>
          <a:lstStyle/>
          <a:p>
            <a:r>
              <a:rPr lang="el-GR" dirty="0"/>
              <a:t>Αφηρημένος έλεγχος της συνταγματικότητας των νόμων (</a:t>
            </a:r>
            <a:r>
              <a:rPr lang="el-GR" dirty="0" err="1"/>
              <a:t>Abstrakte</a:t>
            </a:r>
            <a:r>
              <a:rPr lang="el-GR" dirty="0"/>
              <a:t> </a:t>
            </a:r>
            <a:r>
              <a:rPr lang="el-GR" dirty="0" err="1"/>
              <a:t>Normenkontrolle</a:t>
            </a:r>
            <a:r>
              <a:rPr lang="el-GR" dirty="0"/>
              <a:t>)</a:t>
            </a:r>
            <a:br>
              <a:rPr lang="el-GR" dirty="0"/>
            </a:br>
            <a:endParaRPr lang="en-US" dirty="0"/>
          </a:p>
        </p:txBody>
      </p:sp>
      <p:sp>
        <p:nvSpPr>
          <p:cNvPr id="3" name="Θέση περιεχομένου 2">
            <a:extLst>
              <a:ext uri="{FF2B5EF4-FFF2-40B4-BE49-F238E27FC236}">
                <a16:creationId xmlns:a16="http://schemas.microsoft.com/office/drawing/2014/main" id="{DF396896-EEF9-430C-A3CA-6D003E629E69}"/>
              </a:ext>
            </a:extLst>
          </p:cNvPr>
          <p:cNvSpPr>
            <a:spLocks noGrp="1"/>
          </p:cNvSpPr>
          <p:nvPr>
            <p:ph idx="1"/>
          </p:nvPr>
        </p:nvSpPr>
        <p:spPr/>
        <p:txBody>
          <a:bodyPr>
            <a:normAutofit fontScale="62500" lnSpcReduction="20000"/>
          </a:bodyPr>
          <a:lstStyle/>
          <a:p>
            <a:r>
              <a:rPr lang="el-GR" dirty="0"/>
              <a:t>Με αυτό το ένδικο βοήθημα μπορεί ένα πολιτειακό όργανο να προσβάλει έναν νόμο ως αντισυνταγματικό. Δικαίωμα προσφυγής έχει η ομοσπονδιακή Κυβέρνηση, οι κυβερνήσεις των ομόσπονδων κρατιδίων και το ένα τρίτο των μελών του Κοινοβουλίου (</a:t>
            </a:r>
            <a:r>
              <a:rPr lang="el-GR" dirty="0" err="1"/>
              <a:t>Bundestag</a:t>
            </a:r>
            <a:r>
              <a:rPr lang="el-GR" dirty="0"/>
              <a:t>). </a:t>
            </a:r>
          </a:p>
          <a:p>
            <a:r>
              <a:rPr lang="el-GR" dirty="0"/>
              <a:t>Με αυτόν τον τρόπο το γερμανικό Σύνταγμα δίνει τη δυνατότητα και στην κοινοβουλευτική μειοψηφία να προσβάλει έναν νόμο ως αντισυνταγματικό. Επίσης δίνει τη δυνατότητα και στις κυβερνήσεις των κρατιδίων να προσφύγουν στο ΟΣΔ. </a:t>
            </a:r>
          </a:p>
          <a:p>
            <a:r>
              <a:rPr lang="el-GR" dirty="0"/>
              <a:t>Λόγοι αντισυνταγματικότητας μπορεί να είναι τόσο η παραβίαση ατομικών δικαιωμάτων όσο και η παραβίαση των λοιπών διατάξεων του Συντάγματος. Ιδιαίτερη σημασία έχουν σε αυτήν τη διαδικασία τα άρθρα του Συντάγματος που κατανέμουν τις νομοθετικές αρμοδιότητες ανάμεσα στα ομόσπονδα κρατίδια και στο ομοσπονδιακό κράτος. </a:t>
            </a:r>
          </a:p>
          <a:p>
            <a:r>
              <a:rPr lang="el-GR" dirty="0"/>
              <a:t>Συνήθης λόγος προσφυγής των κρατιδίων είναι η υπέρβαση εκ μέρους του ομοσπονδιακού κοινοβουλίου της εξουσίας του να νομοθετεί και η ρύθμιση με ομοσπονδιακό νόμο ζητημάτων που εμπίπτουν στην αρμοδιότητα των κρατιδίων. Στις περιπτώσεις αυτές νομιμοποιούνται να προσφύγουν και το Ομοσπονδιακό Συμβούλιο (</a:t>
            </a:r>
            <a:r>
              <a:rPr lang="el-GR" dirty="0" err="1"/>
              <a:t>Bundesrat</a:t>
            </a:r>
            <a:r>
              <a:rPr lang="el-GR" dirty="0"/>
              <a:t>) και τα τοπικά κοινοβούλια των κρατιδίων. </a:t>
            </a:r>
          </a:p>
          <a:p>
            <a:r>
              <a:rPr lang="el-GR" dirty="0"/>
              <a:t>Το ΟΣΔ εξασφαλίζει έτσι τη διατήρηση του ομοσπονδιακού χαρακτήρα του πολιτεύματος. Με τη διαδικασία αυτήν μπορεί να προσβληθεί μόνο νόμος που έχει εκδοθεί και δημοσιευτεί, ο έλεγχος είναι με άλλα λόγια κατασταλτικός και όχι προληπτικός.</a:t>
            </a:r>
            <a:endParaRPr lang="en-US" dirty="0"/>
          </a:p>
        </p:txBody>
      </p:sp>
    </p:spTree>
    <p:extLst>
      <p:ext uri="{BB962C8B-B14F-4D97-AF65-F5344CB8AC3E}">
        <p14:creationId xmlns:p14="http://schemas.microsoft.com/office/powerpoint/2010/main" val="27383133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F141BA-5314-49BA-A433-A053E0B513D2}"/>
              </a:ext>
            </a:extLst>
          </p:cNvPr>
          <p:cNvSpPr>
            <a:spLocks noGrp="1"/>
          </p:cNvSpPr>
          <p:nvPr>
            <p:ph type="title"/>
          </p:nvPr>
        </p:nvSpPr>
        <p:spPr/>
        <p:txBody>
          <a:bodyPr>
            <a:normAutofit fontScale="90000"/>
          </a:bodyPr>
          <a:lstStyle/>
          <a:p>
            <a:r>
              <a:rPr lang="el-GR" dirty="0"/>
              <a:t>Συγκεκριμένος έλεγχος της συνταγματικότητας των νόμων (</a:t>
            </a:r>
            <a:r>
              <a:rPr lang="el-GR" dirty="0" err="1"/>
              <a:t>Konkrete</a:t>
            </a:r>
            <a:r>
              <a:rPr lang="el-GR" dirty="0"/>
              <a:t> </a:t>
            </a:r>
            <a:r>
              <a:rPr lang="el-GR" dirty="0" err="1"/>
              <a:t>Normenkontrolle</a:t>
            </a:r>
            <a:r>
              <a:rPr lang="el-GR" dirty="0"/>
              <a:t>)</a:t>
            </a:r>
            <a:br>
              <a:rPr lang="el-GR" dirty="0"/>
            </a:br>
            <a:endParaRPr lang="en-US" dirty="0"/>
          </a:p>
        </p:txBody>
      </p:sp>
      <p:sp>
        <p:nvSpPr>
          <p:cNvPr id="3" name="Θέση περιεχομένου 2">
            <a:extLst>
              <a:ext uri="{FF2B5EF4-FFF2-40B4-BE49-F238E27FC236}">
                <a16:creationId xmlns:a16="http://schemas.microsoft.com/office/drawing/2014/main" id="{5FC13D03-F9BF-45F0-A2CF-1BA934532187}"/>
              </a:ext>
            </a:extLst>
          </p:cNvPr>
          <p:cNvSpPr>
            <a:spLocks noGrp="1"/>
          </p:cNvSpPr>
          <p:nvPr>
            <p:ph idx="1"/>
          </p:nvPr>
        </p:nvSpPr>
        <p:spPr/>
        <p:txBody>
          <a:bodyPr>
            <a:normAutofit fontScale="92500" lnSpcReduction="10000"/>
          </a:bodyPr>
          <a:lstStyle/>
          <a:p>
            <a:r>
              <a:rPr lang="el-GR" dirty="0"/>
              <a:t>Στη Γερμανία αρμόδιο για τον έλεγχο της συνταγματικότητας των νόμων είναι μόνο το ΟΣΔ, ο έλεγχος δηλαδή είναι συγκεντρωτικός και όχι διάχυτος. Όμως ισχύει για όλα τα δικαστήρια η υποχρέωση να μην εφαρμόζουν αντισυνταγματικούς νόμους. Αν ένα δικαστήριο κατά την εκδίκαση μιας συγκεκριμένης υπόθεσης κληθεί να εφαρμόσει νόμο, για του οποίου τη συνταγματικότητα αμφιβάλλει, οφείλει να απευθύνει προδικαστικό ερώτημα στο ΟΣΔ. </a:t>
            </a:r>
          </a:p>
          <a:p>
            <a:r>
              <a:rPr lang="el-GR" dirty="0"/>
              <a:t>Το ΟΣΔ αποφαίνεται τότε οριστικά για τη συνταγματικότητα του νόμου. Η αρμοδιότητα αυτή αφορά μόνο νόμους που ψηφίστηκαν μετά τη θέσπιση του Συντάγματος (Θεμελιώδους νόμου) του 1949. </a:t>
            </a:r>
          </a:p>
          <a:p>
            <a:r>
              <a:rPr lang="el-GR" dirty="0"/>
              <a:t>Παλαιότεροι νόμοι (</a:t>
            </a:r>
            <a:r>
              <a:rPr lang="el-GR" dirty="0" err="1"/>
              <a:t>vorkonstitutionelles</a:t>
            </a:r>
            <a:r>
              <a:rPr lang="el-GR" dirty="0"/>
              <a:t> </a:t>
            </a:r>
            <a:r>
              <a:rPr lang="el-GR" dirty="0" err="1"/>
              <a:t>Recht</a:t>
            </a:r>
            <a:r>
              <a:rPr lang="el-GR" dirty="0"/>
              <a:t>) ελέγχονται ως προς τη συνταγματικότητά τους από όλα τα δικαστήρια (διάχυτος έλεγχος).</a:t>
            </a:r>
            <a:endParaRPr lang="en-US" dirty="0"/>
          </a:p>
        </p:txBody>
      </p:sp>
    </p:spTree>
    <p:extLst>
      <p:ext uri="{BB962C8B-B14F-4D97-AF65-F5344CB8AC3E}">
        <p14:creationId xmlns:p14="http://schemas.microsoft.com/office/powerpoint/2010/main" val="1493197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5A1EB-357F-438F-AC83-2D91438294AE}"/>
              </a:ext>
            </a:extLst>
          </p:cNvPr>
          <p:cNvSpPr>
            <a:spLocks noGrp="1"/>
          </p:cNvSpPr>
          <p:nvPr>
            <p:ph type="title"/>
          </p:nvPr>
        </p:nvSpPr>
        <p:spPr/>
        <p:txBody>
          <a:bodyPr>
            <a:normAutofit fontScale="90000"/>
          </a:bodyPr>
          <a:lstStyle/>
          <a:p>
            <a:r>
              <a:rPr lang="el-GR" dirty="0"/>
              <a:t>Διαφορές μεταξύ πολιτειακών οργάνων</a:t>
            </a:r>
            <a:br>
              <a:rPr lang="el-GR" dirty="0"/>
            </a:br>
            <a:r>
              <a:rPr lang="el-GR" dirty="0"/>
              <a:t>(</a:t>
            </a:r>
            <a:r>
              <a:rPr lang="el-GR" dirty="0" err="1"/>
              <a:t>Organstreit</a:t>
            </a:r>
            <a:r>
              <a:rPr lang="el-GR" dirty="0"/>
              <a:t>)</a:t>
            </a:r>
            <a:br>
              <a:rPr lang="el-GR" dirty="0"/>
            </a:br>
            <a:endParaRPr lang="en-US" dirty="0"/>
          </a:p>
        </p:txBody>
      </p:sp>
      <p:sp>
        <p:nvSpPr>
          <p:cNvPr id="3" name="Θέση περιεχομένου 2">
            <a:extLst>
              <a:ext uri="{FF2B5EF4-FFF2-40B4-BE49-F238E27FC236}">
                <a16:creationId xmlns:a16="http://schemas.microsoft.com/office/drawing/2014/main" id="{74BFD322-117E-4AC7-8604-D5B29DDF1181}"/>
              </a:ext>
            </a:extLst>
          </p:cNvPr>
          <p:cNvSpPr>
            <a:spLocks noGrp="1"/>
          </p:cNvSpPr>
          <p:nvPr>
            <p:ph idx="1"/>
          </p:nvPr>
        </p:nvSpPr>
        <p:spPr/>
        <p:txBody>
          <a:bodyPr>
            <a:normAutofit fontScale="85000" lnSpcReduction="10000"/>
          </a:bodyPr>
          <a:lstStyle/>
          <a:p>
            <a:r>
              <a:rPr lang="el-GR" dirty="0"/>
              <a:t>Αυτή η περίπτωση προσφυγής αφορά διαφορές μεταξύ των προβλεπόμενων στο ομοσπονδιακό Σύνταγμα πολιτειακών οργάνων. Τέτοια είναι ο Πρόεδρος της Δημοκρατίας, το ομοσπονδιακό Κοινοβούλιο (</a:t>
            </a:r>
            <a:r>
              <a:rPr lang="el-GR" dirty="0" err="1"/>
              <a:t>Bundestag</a:t>
            </a:r>
            <a:r>
              <a:rPr lang="el-GR" dirty="0"/>
              <a:t>), το ομοσπονδιακό Συμβούλιο (</a:t>
            </a:r>
            <a:r>
              <a:rPr lang="el-GR" dirty="0" err="1"/>
              <a:t>Bundesrat</a:t>
            </a:r>
            <a:r>
              <a:rPr lang="el-GR" dirty="0"/>
              <a:t>) και η ομοσπονδιακή Κυβέρνηση. </a:t>
            </a:r>
          </a:p>
          <a:p>
            <a:r>
              <a:rPr lang="el-GR" dirty="0"/>
              <a:t>Αντικείμενο της προσφυγής είναι πράξη ή παράλειψη ενός οργάνου που θίγει τα συνταγματικά κατοχυρωμένα δικαιώματα του άλλου. </a:t>
            </a:r>
          </a:p>
          <a:p>
            <a:r>
              <a:rPr lang="el-GR" dirty="0"/>
              <a:t>Δικαίωμα προσφυγής έχει το θιγόμενο όργανο ως όλον αλλά και μέλη του. Έτσι μπορεί π.χ. να προσφύγει μέλος του ομοσπονδιακού Κοινοβουλίου ή κοινοβουλευτική ομάδα κατά του ομοσπονδιακού Κοινοβουλίου αν δεν τους δοθεί ο λόγος ως έπρεπε σε μια συνεδρίαση. </a:t>
            </a:r>
          </a:p>
          <a:p>
            <a:r>
              <a:rPr lang="el-GR" dirty="0"/>
              <a:t>Με αυτήν τη διαδικασία μπορεί να προσφύγει και το Κοινοβούλιο ή η Κυβέρνηση κατά του Προέδρου της Δημοκρατίας, αν ο τελευταίος αρνείται π.χ. να εκδώσει έναν νόμο που έχει ήδη ψηφιστεί.</a:t>
            </a:r>
            <a:endParaRPr lang="en-US" dirty="0"/>
          </a:p>
        </p:txBody>
      </p:sp>
    </p:spTree>
    <p:extLst>
      <p:ext uri="{BB962C8B-B14F-4D97-AF65-F5344CB8AC3E}">
        <p14:creationId xmlns:p14="http://schemas.microsoft.com/office/powerpoint/2010/main" val="19542414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8AA4B-D7B2-4783-887B-229F1356F3A8}"/>
              </a:ext>
            </a:extLst>
          </p:cNvPr>
          <p:cNvSpPr>
            <a:spLocks noGrp="1"/>
          </p:cNvSpPr>
          <p:nvPr>
            <p:ph type="title"/>
          </p:nvPr>
        </p:nvSpPr>
        <p:spPr/>
        <p:txBody>
          <a:bodyPr>
            <a:normAutofit fontScale="90000"/>
          </a:bodyPr>
          <a:lstStyle/>
          <a:p>
            <a:r>
              <a:rPr lang="el-GR" dirty="0"/>
              <a:t>Διαφορές ομοσπονδιακού κράτους και ομόσπονδων κρατιδίων</a:t>
            </a:r>
            <a:br>
              <a:rPr lang="el-GR" dirty="0"/>
            </a:br>
            <a:r>
              <a:rPr lang="el-GR" dirty="0"/>
              <a:t>(</a:t>
            </a:r>
            <a:r>
              <a:rPr lang="el-GR" dirty="0" err="1"/>
              <a:t>Bund-Länder</a:t>
            </a:r>
            <a:r>
              <a:rPr lang="el-GR" dirty="0"/>
              <a:t> S</a:t>
            </a:r>
            <a:r>
              <a:rPr lang="en-US" dirty="0"/>
              <a:t>t</a:t>
            </a:r>
            <a:r>
              <a:rPr lang="el-GR" dirty="0" err="1"/>
              <a:t>reit</a:t>
            </a:r>
            <a:r>
              <a:rPr lang="el-GR" dirty="0"/>
              <a:t>)</a:t>
            </a:r>
            <a:br>
              <a:rPr lang="el-GR" dirty="0"/>
            </a:br>
            <a:endParaRPr lang="en-US" dirty="0"/>
          </a:p>
        </p:txBody>
      </p:sp>
      <p:sp>
        <p:nvSpPr>
          <p:cNvPr id="3" name="Θέση περιεχομένου 2">
            <a:extLst>
              <a:ext uri="{FF2B5EF4-FFF2-40B4-BE49-F238E27FC236}">
                <a16:creationId xmlns:a16="http://schemas.microsoft.com/office/drawing/2014/main" id="{1F4BCC08-0FDE-482C-A23A-E3BACBECD36A}"/>
              </a:ext>
            </a:extLst>
          </p:cNvPr>
          <p:cNvSpPr>
            <a:spLocks noGrp="1"/>
          </p:cNvSpPr>
          <p:nvPr>
            <p:ph idx="1"/>
          </p:nvPr>
        </p:nvSpPr>
        <p:spPr/>
        <p:txBody>
          <a:bodyPr>
            <a:normAutofit lnSpcReduction="10000"/>
          </a:bodyPr>
          <a:lstStyle/>
          <a:p>
            <a:r>
              <a:rPr lang="el-GR" dirty="0"/>
              <a:t>Η περίπτωση αυτή αφορά διαφωνίες μεταξύ οργάνων της ομοσπονδίας από τη μια και ομόσπονδων κρατιδίων από την άλλη. Αντικείμενο είναι πράξεις ή παραλείψεις, οι οποίες θίγουν το αιτούν όργανο τα συνταγματικά κατοχυρωμένα δικαιώματά του. Παράδειγμα εφαρμογής του είναι η παραβίαση από ένα κρατίδιο της υποχρέωσης πίστης στην ομοσπονδία μέσω της μη εφαρμογής ενός νόμου ή άλλης συμπεριφοράς. </a:t>
            </a:r>
          </a:p>
          <a:p>
            <a:r>
              <a:rPr lang="el-GR" dirty="0"/>
              <a:t>Σε αυτήν την περίπτωση η ομοσπονδιακή κυβέρνηση μπορεί να προσφύγει στο ΟΣΔ ζητώντας να καταδικαστεί το κρατίδιο να εφαρμόσει τον νόμο. Η προσφυγή μπορεί να ασκηθεί και από κρατίδια κατά της ομοσπονδίας.</a:t>
            </a:r>
            <a:endParaRPr lang="en-US" dirty="0"/>
          </a:p>
        </p:txBody>
      </p:sp>
    </p:spTree>
    <p:extLst>
      <p:ext uri="{BB962C8B-B14F-4D97-AF65-F5344CB8AC3E}">
        <p14:creationId xmlns:p14="http://schemas.microsoft.com/office/powerpoint/2010/main" val="1537606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4D7E8C-F283-48FD-8496-CFBDDFC0C9B2}"/>
              </a:ext>
            </a:extLst>
          </p:cNvPr>
          <p:cNvSpPr>
            <a:spLocks noGrp="1"/>
          </p:cNvSpPr>
          <p:nvPr>
            <p:ph type="title"/>
          </p:nvPr>
        </p:nvSpPr>
        <p:spPr/>
        <p:txBody>
          <a:bodyPr>
            <a:normAutofit fontScale="90000"/>
          </a:bodyPr>
          <a:lstStyle/>
          <a:p>
            <a:r>
              <a:rPr lang="el-GR" dirty="0"/>
              <a:t>Απαγόρευση κομμάτων</a:t>
            </a:r>
            <a:br>
              <a:rPr lang="el-GR" dirty="0"/>
            </a:br>
            <a:r>
              <a:rPr lang="el-GR" dirty="0"/>
              <a:t>(</a:t>
            </a:r>
            <a:r>
              <a:rPr lang="en-US" dirty="0" err="1"/>
              <a:t>Parteiverbot</a:t>
            </a:r>
            <a:r>
              <a:rPr lang="en-US" dirty="0"/>
              <a:t>)</a:t>
            </a:r>
            <a:br>
              <a:rPr lang="en-US" dirty="0"/>
            </a:br>
            <a:endParaRPr lang="en-US" dirty="0"/>
          </a:p>
        </p:txBody>
      </p:sp>
      <p:sp>
        <p:nvSpPr>
          <p:cNvPr id="3" name="Θέση περιεχομένου 2">
            <a:extLst>
              <a:ext uri="{FF2B5EF4-FFF2-40B4-BE49-F238E27FC236}">
                <a16:creationId xmlns:a16="http://schemas.microsoft.com/office/drawing/2014/main" id="{35428386-8E40-4944-97DC-7E381440FAF1}"/>
              </a:ext>
            </a:extLst>
          </p:cNvPr>
          <p:cNvSpPr>
            <a:spLocks noGrp="1"/>
          </p:cNvSpPr>
          <p:nvPr>
            <p:ph idx="1"/>
          </p:nvPr>
        </p:nvSpPr>
        <p:spPr/>
        <p:txBody>
          <a:bodyPr>
            <a:normAutofit fontScale="92500" lnSpcReduction="20000"/>
          </a:bodyPr>
          <a:lstStyle/>
          <a:p>
            <a:r>
              <a:rPr lang="el-GR" dirty="0"/>
              <a:t>Το γερμανικό Σύνταγμα προβλέπει τη δυνατότητα απαγόρευσης πολιτικού κόμματος που έρχεται σε αντίθεση με το Σύνταγμα. Αίτηση για απαγόρευση μπορεί να υποβάλει μόνο η ομοσπονδιακή Κυβέρνηση, το ομοσπονδιακό Κοινοβούλιο και το ομοσπονδιακό Συμβούλιο. Η απόφαση που απαγορεύει ένα κόμμα έχει ως συνέπεια την άμεση διάλυση του κόμματος, την αφαίρεση των εδρών του από το Κοινοβούλιο και τη δήμευση της περιουσίας του. </a:t>
            </a:r>
          </a:p>
          <a:p>
            <a:r>
              <a:rPr lang="el-GR" dirty="0"/>
              <a:t>Ως τώρα έχουν απαγορευτεί δύο κόμματα, το Αυτοκρατορικό Σοσιαλιστικό Κόμμα (</a:t>
            </a:r>
            <a:r>
              <a:rPr lang="el-GR" dirty="0" err="1"/>
              <a:t>Sozialistische</a:t>
            </a:r>
            <a:r>
              <a:rPr lang="el-GR" dirty="0"/>
              <a:t> </a:t>
            </a:r>
            <a:r>
              <a:rPr lang="el-GR" dirty="0" err="1"/>
              <a:t>Reichspartei</a:t>
            </a:r>
            <a:r>
              <a:rPr lang="el-GR" dirty="0"/>
              <a:t>-SRP), διάδοχος του εθνικοσοσιαλιστικού κόμματος του Χίτλερ NSDAP το 1952 και το Γερμανικό Κομμουνιστικό Κόμμα (</a:t>
            </a:r>
            <a:r>
              <a:rPr lang="el-GR" dirty="0" err="1"/>
              <a:t>Kommunistische</a:t>
            </a:r>
            <a:r>
              <a:rPr lang="el-GR" dirty="0"/>
              <a:t> </a:t>
            </a:r>
            <a:r>
              <a:rPr lang="el-GR" dirty="0" err="1"/>
              <a:t>Partei</a:t>
            </a:r>
            <a:r>
              <a:rPr lang="el-GR" dirty="0"/>
              <a:t> </a:t>
            </a:r>
            <a:r>
              <a:rPr lang="el-GR" dirty="0" err="1"/>
              <a:t>Deutschlands</a:t>
            </a:r>
            <a:r>
              <a:rPr lang="el-GR" dirty="0"/>
              <a:t>-KPD) το 1956. Αίτηση της ομοσπονδιακής Κυβέρνησης το 2001 για την απαγόρευση του ακροδεξιού </a:t>
            </a:r>
            <a:r>
              <a:rPr lang="el-GR" dirty="0" err="1"/>
              <a:t>Εθνικοδημοκρατικού</a:t>
            </a:r>
            <a:r>
              <a:rPr lang="el-GR" dirty="0"/>
              <a:t> Κόμματος Γερμανίας (</a:t>
            </a:r>
            <a:r>
              <a:rPr lang="el-GR" dirty="0" err="1"/>
              <a:t>Nationaldemokratische</a:t>
            </a:r>
            <a:r>
              <a:rPr lang="el-GR" dirty="0"/>
              <a:t> </a:t>
            </a:r>
            <a:r>
              <a:rPr lang="el-GR" dirty="0" err="1"/>
              <a:t>Partei</a:t>
            </a:r>
            <a:r>
              <a:rPr lang="el-GR" dirty="0"/>
              <a:t> </a:t>
            </a:r>
            <a:r>
              <a:rPr lang="el-GR" dirty="0" err="1"/>
              <a:t>Deutschlands</a:t>
            </a:r>
            <a:r>
              <a:rPr lang="el-GR" dirty="0"/>
              <a:t>-NPD) </a:t>
            </a:r>
            <a:r>
              <a:rPr lang="el-GR" dirty="0" err="1"/>
              <a:t>απερρίφθη</a:t>
            </a:r>
            <a:r>
              <a:rPr lang="el-GR" dirty="0"/>
              <a:t> λόγω έλλειψης στοιχείων.</a:t>
            </a:r>
            <a:endParaRPr lang="en-US" dirty="0"/>
          </a:p>
        </p:txBody>
      </p:sp>
    </p:spTree>
    <p:extLst>
      <p:ext uri="{BB962C8B-B14F-4D97-AF65-F5344CB8AC3E}">
        <p14:creationId xmlns:p14="http://schemas.microsoft.com/office/powerpoint/2010/main" val="74136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37831-876A-427D-9075-46CBDC421B27}"/>
              </a:ext>
            </a:extLst>
          </p:cNvPr>
          <p:cNvSpPr>
            <a:spLocks noGrp="1"/>
          </p:cNvSpPr>
          <p:nvPr>
            <p:ph type="title"/>
          </p:nvPr>
        </p:nvSpPr>
        <p:spPr/>
        <p:txBody>
          <a:bodyPr/>
          <a:lstStyle/>
          <a:p>
            <a:r>
              <a:rPr lang="el-GR" dirty="0"/>
              <a:t>Δομή του ΘΝ</a:t>
            </a:r>
            <a:endParaRPr lang="en-US" dirty="0"/>
          </a:p>
        </p:txBody>
      </p:sp>
      <p:sp>
        <p:nvSpPr>
          <p:cNvPr id="3" name="Θέση περιεχομένου 2">
            <a:extLst>
              <a:ext uri="{FF2B5EF4-FFF2-40B4-BE49-F238E27FC236}">
                <a16:creationId xmlns:a16="http://schemas.microsoft.com/office/drawing/2014/main" id="{8863050B-92DE-4FFA-9A9F-8706D590E366}"/>
              </a:ext>
            </a:extLst>
          </p:cNvPr>
          <p:cNvSpPr>
            <a:spLocks noGrp="1"/>
          </p:cNvSpPr>
          <p:nvPr>
            <p:ph idx="1"/>
          </p:nvPr>
        </p:nvSpPr>
        <p:spPr/>
        <p:txBody>
          <a:bodyPr>
            <a:normAutofit/>
          </a:bodyPr>
          <a:lstStyle/>
          <a:p>
            <a:r>
              <a:rPr lang="el-GR" dirty="0"/>
              <a:t>τρεις άξονες: </a:t>
            </a:r>
          </a:p>
          <a:p>
            <a:pPr marL="0" indent="0">
              <a:buNone/>
            </a:pPr>
            <a:r>
              <a:rPr lang="el-GR" dirty="0"/>
              <a:t>Α)  το αντιπροσωπευτικό σύστημα, </a:t>
            </a:r>
          </a:p>
          <a:p>
            <a:pPr marL="0" indent="0">
              <a:buNone/>
            </a:pPr>
            <a:r>
              <a:rPr lang="el-GR" dirty="0"/>
              <a:t>Β) διάκριση των λειτουργιών και</a:t>
            </a:r>
          </a:p>
          <a:p>
            <a:pPr marL="0" indent="0">
              <a:buNone/>
            </a:pPr>
            <a:r>
              <a:rPr lang="el-GR" dirty="0"/>
              <a:t>Γ)  προστασία των ατομικών δικαιωμάτων. </a:t>
            </a:r>
          </a:p>
          <a:p>
            <a:pPr marL="0" indent="0">
              <a:buNone/>
            </a:pPr>
            <a:r>
              <a:rPr lang="el-GR" dirty="0"/>
              <a:t>1</a:t>
            </a:r>
            <a:r>
              <a:rPr lang="el-GR" baseline="30000" dirty="0"/>
              <a:t>ο</a:t>
            </a:r>
            <a:r>
              <a:rPr lang="el-GR" dirty="0"/>
              <a:t> Τμήμα (άρθρα 1-19): κατάλογος των ατομικών δικαιωμάτων και ελευθεριών (των Γερμανών πολιτών). </a:t>
            </a:r>
            <a:endParaRPr lang="en-US" dirty="0"/>
          </a:p>
        </p:txBody>
      </p:sp>
    </p:spTree>
    <p:extLst>
      <p:ext uri="{BB962C8B-B14F-4D97-AF65-F5344CB8AC3E}">
        <p14:creationId xmlns:p14="http://schemas.microsoft.com/office/powerpoint/2010/main" val="2701216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01FC7B-A993-4E79-BB9F-F6A1F37EEC3E}"/>
              </a:ext>
            </a:extLst>
          </p:cNvPr>
          <p:cNvSpPr>
            <a:spLocks noGrp="1"/>
          </p:cNvSpPr>
          <p:nvPr>
            <p:ph type="title"/>
          </p:nvPr>
        </p:nvSpPr>
        <p:spPr/>
        <p:txBody>
          <a:bodyPr>
            <a:normAutofit fontScale="90000"/>
          </a:bodyPr>
          <a:lstStyle/>
          <a:p>
            <a:r>
              <a:rPr lang="el-GR" dirty="0"/>
              <a:t>Αποδυνάμωση ατομικών δικαιωμάτων</a:t>
            </a:r>
            <a:br>
              <a:rPr lang="el-GR" dirty="0"/>
            </a:br>
            <a:r>
              <a:rPr lang="el-GR" dirty="0"/>
              <a:t>(</a:t>
            </a:r>
            <a:r>
              <a:rPr lang="en-US" dirty="0" err="1"/>
              <a:t>Grundrechtsverwirkung</a:t>
            </a:r>
            <a:r>
              <a:rPr lang="en-US" dirty="0"/>
              <a:t>)</a:t>
            </a:r>
            <a:br>
              <a:rPr lang="en-US" dirty="0"/>
            </a:br>
            <a:endParaRPr lang="en-US" dirty="0"/>
          </a:p>
        </p:txBody>
      </p:sp>
      <p:sp>
        <p:nvSpPr>
          <p:cNvPr id="3" name="Θέση περιεχομένου 2">
            <a:extLst>
              <a:ext uri="{FF2B5EF4-FFF2-40B4-BE49-F238E27FC236}">
                <a16:creationId xmlns:a16="http://schemas.microsoft.com/office/drawing/2014/main" id="{27CC7245-FA1D-4EB7-80F9-AB2AE5AFDF06}"/>
              </a:ext>
            </a:extLst>
          </p:cNvPr>
          <p:cNvSpPr>
            <a:spLocks noGrp="1"/>
          </p:cNvSpPr>
          <p:nvPr>
            <p:ph idx="1"/>
          </p:nvPr>
        </p:nvSpPr>
        <p:spPr/>
        <p:txBody>
          <a:bodyPr>
            <a:normAutofit lnSpcReduction="10000"/>
          </a:bodyPr>
          <a:lstStyle/>
          <a:p>
            <a:r>
              <a:rPr lang="el-GR" dirty="0"/>
              <a:t>Με αυτήν τη διαδικασία δίνεται στο ΟΣΔ η δυνατότητα μετά από αίτηση της ομοσπονδιακής Κυβέρνησης, του ομοσπονδιακού Κοινοβουλίου ή μιας τοπικής Κυβέρνησης να κρίνει αν ένα πρόσωπο καταχράται τα ατομικά του δικαιώματα εις βάρος και προς </a:t>
            </a:r>
            <a:r>
              <a:rPr lang="el-GR" dirty="0" err="1"/>
              <a:t>βλάβην</a:t>
            </a:r>
            <a:r>
              <a:rPr lang="el-GR" dirty="0"/>
              <a:t> της ελεύθερης και δημοκρατικής έννομης τάξης. </a:t>
            </a:r>
          </a:p>
          <a:p>
            <a:r>
              <a:rPr lang="el-GR" dirty="0"/>
              <a:t>Αν διαπιστώσει κάτι τέτοιο, τότε μπορεί να κρίνει ότι τα δικαιώματα του ατόμου αυτού έχουν αποδυναμωθεί (δεν εφαρμόζονται πλέον). Υπό κρίσιν είναι συγκεκριμένα δικαιώματα, όπως η ελευθερία της έκφρασης, η ελευθερία του τύπου, η ελευθερία του </a:t>
            </a:r>
            <a:r>
              <a:rPr lang="el-GR" dirty="0" err="1"/>
              <a:t>συνέρχεσθαι</a:t>
            </a:r>
            <a:r>
              <a:rPr lang="el-GR" dirty="0"/>
              <a:t> κ.ά. </a:t>
            </a:r>
          </a:p>
          <a:p>
            <a:r>
              <a:rPr lang="el-GR" dirty="0"/>
              <a:t>Τέσσερις αιτήσεις που έχουν ως τώρα υποβληθεί έχουν απορριφθεί.</a:t>
            </a:r>
            <a:endParaRPr lang="en-US" dirty="0"/>
          </a:p>
        </p:txBody>
      </p:sp>
    </p:spTree>
    <p:extLst>
      <p:ext uri="{BB962C8B-B14F-4D97-AF65-F5344CB8AC3E}">
        <p14:creationId xmlns:p14="http://schemas.microsoft.com/office/powerpoint/2010/main" val="27250305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2144D6-4078-4508-A3F2-E816C9563253}"/>
              </a:ext>
            </a:extLst>
          </p:cNvPr>
          <p:cNvSpPr>
            <a:spLocks noGrp="1"/>
          </p:cNvSpPr>
          <p:nvPr>
            <p:ph type="title"/>
          </p:nvPr>
        </p:nvSpPr>
        <p:spPr/>
        <p:txBody>
          <a:bodyPr>
            <a:normAutofit fontScale="90000"/>
          </a:bodyPr>
          <a:lstStyle/>
          <a:p>
            <a:r>
              <a:rPr lang="el-GR" dirty="0"/>
              <a:t>Έλεγχος εθνικών εκλογών</a:t>
            </a:r>
            <a:br>
              <a:rPr lang="el-GR" dirty="0"/>
            </a:br>
            <a:r>
              <a:rPr lang="el-GR" dirty="0"/>
              <a:t>(</a:t>
            </a:r>
            <a:r>
              <a:rPr lang="en-US" dirty="0" err="1"/>
              <a:t>Wahlprüfung</a:t>
            </a:r>
            <a:r>
              <a:rPr lang="en-US" dirty="0"/>
              <a:t>)</a:t>
            </a:r>
            <a:br>
              <a:rPr lang="en-US" dirty="0"/>
            </a:br>
            <a:endParaRPr lang="en-US" dirty="0"/>
          </a:p>
        </p:txBody>
      </p:sp>
      <p:sp>
        <p:nvSpPr>
          <p:cNvPr id="3" name="Θέση περιεχομένου 2">
            <a:extLst>
              <a:ext uri="{FF2B5EF4-FFF2-40B4-BE49-F238E27FC236}">
                <a16:creationId xmlns:a16="http://schemas.microsoft.com/office/drawing/2014/main" id="{50387B62-A5AE-40D9-9957-10EC63C8F349}"/>
              </a:ext>
            </a:extLst>
          </p:cNvPr>
          <p:cNvSpPr>
            <a:spLocks noGrp="1"/>
          </p:cNvSpPr>
          <p:nvPr>
            <p:ph idx="1"/>
          </p:nvPr>
        </p:nvSpPr>
        <p:spPr/>
        <p:txBody>
          <a:bodyPr/>
          <a:lstStyle/>
          <a:p>
            <a:r>
              <a:rPr lang="el-GR" dirty="0"/>
              <a:t>Το ΟΣΔ είναι αρμόδιο να εκδικάζει σε δεύτερο και τελευταίο βαθμό ενστάσεις που ανακύπτουν από τις εθνικές εκλογές. Αρμόδιο σε πρώτο βαθμό είναι το ίδιο το ομοσπονδιακό Κοινοβούλιο. </a:t>
            </a:r>
          </a:p>
          <a:p>
            <a:r>
              <a:rPr lang="el-GR" dirty="0"/>
              <a:t>Προσφυγή μπορεί να υποβληθεί από μέλη του ομοσπονδιακού Κοινοβουλίου, την ομοσπονδιακή Κυβέρνηση, από το ομοσπονδιακό Συμβούλιο ή από τουλάχιστον 101 πολίτες.</a:t>
            </a:r>
            <a:endParaRPr lang="en-US" dirty="0"/>
          </a:p>
        </p:txBody>
      </p:sp>
    </p:spTree>
    <p:extLst>
      <p:ext uri="{BB962C8B-B14F-4D97-AF65-F5344CB8AC3E}">
        <p14:creationId xmlns:p14="http://schemas.microsoft.com/office/powerpoint/2010/main" val="17099668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10A36C-98F0-4EAA-8F6F-14BEC2764200}"/>
              </a:ext>
            </a:extLst>
          </p:cNvPr>
          <p:cNvSpPr>
            <a:spLocks noGrp="1"/>
          </p:cNvSpPr>
          <p:nvPr>
            <p:ph type="title"/>
          </p:nvPr>
        </p:nvSpPr>
        <p:spPr/>
        <p:txBody>
          <a:bodyPr>
            <a:normAutofit fontScale="90000"/>
          </a:bodyPr>
          <a:lstStyle/>
          <a:p>
            <a:r>
              <a:rPr lang="el-GR" dirty="0"/>
              <a:t>Παραβίαση του Συντάγματος από τον </a:t>
            </a:r>
            <a:r>
              <a:rPr lang="el-GR" dirty="0" err="1"/>
              <a:t>ΠτΔ</a:t>
            </a:r>
            <a:br>
              <a:rPr lang="el-GR" dirty="0"/>
            </a:br>
            <a:r>
              <a:rPr lang="el-GR" dirty="0"/>
              <a:t>(</a:t>
            </a:r>
            <a:r>
              <a:rPr lang="el-GR" dirty="0" err="1"/>
              <a:t>Präsidentenanklage</a:t>
            </a:r>
            <a:r>
              <a:rPr lang="el-GR" dirty="0"/>
              <a:t>)</a:t>
            </a:r>
            <a:br>
              <a:rPr lang="el-GR" dirty="0"/>
            </a:br>
            <a:endParaRPr lang="en-US" dirty="0"/>
          </a:p>
        </p:txBody>
      </p:sp>
      <p:sp>
        <p:nvSpPr>
          <p:cNvPr id="3" name="Θέση περιεχομένου 2">
            <a:extLst>
              <a:ext uri="{FF2B5EF4-FFF2-40B4-BE49-F238E27FC236}">
                <a16:creationId xmlns:a16="http://schemas.microsoft.com/office/drawing/2014/main" id="{7AF741EA-0082-4AB5-B942-E46E36157916}"/>
              </a:ext>
            </a:extLst>
          </p:cNvPr>
          <p:cNvSpPr>
            <a:spLocks noGrp="1"/>
          </p:cNvSpPr>
          <p:nvPr>
            <p:ph idx="1"/>
          </p:nvPr>
        </p:nvSpPr>
        <p:spPr/>
        <p:txBody>
          <a:bodyPr/>
          <a:lstStyle/>
          <a:p>
            <a:r>
              <a:rPr lang="el-GR" dirty="0"/>
              <a:t>Το ΟΣΔ εκδικάζει προσφυγή από την Κυβέρνηση ή το Κοινοβούλιο κατά του Προέδρου της Δημοκρατίας για από πρόθεση παραβίαση του Συντάγματος ή νόμου και μπορεί να τον κηρύξει έκπτωτο. Η περίπτωση αυτή δεν έχει ως τώρα εφαρμοστεί.</a:t>
            </a:r>
            <a:endParaRPr lang="en-US" dirty="0"/>
          </a:p>
        </p:txBody>
      </p:sp>
    </p:spTree>
    <p:extLst>
      <p:ext uri="{BB962C8B-B14F-4D97-AF65-F5344CB8AC3E}">
        <p14:creationId xmlns:p14="http://schemas.microsoft.com/office/powerpoint/2010/main" val="21531297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017905-19E8-4221-82BA-074C4D33BB5C}"/>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A826F1D5-F978-407F-B504-18AF191DABAC}"/>
              </a:ext>
            </a:extLst>
          </p:cNvPr>
          <p:cNvSpPr>
            <a:spLocks noGrp="1"/>
          </p:cNvSpPr>
          <p:nvPr>
            <p:ph idx="1"/>
          </p:nvPr>
        </p:nvSpPr>
        <p:spPr/>
        <p:txBody>
          <a:bodyPr>
            <a:normAutofit fontScale="62500" lnSpcReduction="20000"/>
          </a:bodyPr>
          <a:lstStyle/>
          <a:p>
            <a:r>
              <a:rPr lang="el-GR" dirty="0"/>
              <a:t>Η ομοσπονδιακή δομή του γερμανικού κράτους αντανακλάται και στη διάρθρωση των δικαστηρίων. </a:t>
            </a:r>
          </a:p>
          <a:p>
            <a:r>
              <a:rPr lang="el-GR" dirty="0"/>
              <a:t>Πιο συγκεκριμένα στην Ομοσπονδιακή Δημοκρατία της Γερμανίας σήμερα διακρίνουμε τακτικά δικαστήρια, πολιτικά και ποινικά. </a:t>
            </a:r>
          </a:p>
          <a:p>
            <a:r>
              <a:rPr lang="el-GR" dirty="0"/>
              <a:t>Υπάρχουν δύο πολιτικά δικαστήρια πρώτου βαθμού: το </a:t>
            </a:r>
            <a:r>
              <a:rPr lang="el-GR" dirty="0" err="1"/>
              <a:t>Amtsgericht</a:t>
            </a:r>
            <a:r>
              <a:rPr lang="el-GR" dirty="0"/>
              <a:t>, με μονομελή σύνθεση και με αρμοδιότητα σε υποθέσεις πχ οικογενειακού δικαίου ως </a:t>
            </a:r>
            <a:r>
              <a:rPr lang="el-GR" dirty="0" err="1"/>
              <a:t>Familiengericht</a:t>
            </a:r>
            <a:r>
              <a:rPr lang="el-GR" dirty="0"/>
              <a:t> (εκτός από διαζύγια και δικαστικούς χωρισμούς) και το </a:t>
            </a:r>
            <a:r>
              <a:rPr lang="el-GR" dirty="0" err="1"/>
              <a:t>Landgericht</a:t>
            </a:r>
            <a:r>
              <a:rPr lang="el-GR" dirty="0"/>
              <a:t> που δικάζει σε πρώτο βαθμό αστικές υποθέσεις που δεν υπάγονται στην αρμοδιότητα του </a:t>
            </a:r>
            <a:r>
              <a:rPr lang="el-GR" dirty="0" err="1"/>
              <a:t>Amtsgericht</a:t>
            </a:r>
            <a:r>
              <a:rPr lang="el-GR" dirty="0"/>
              <a:t> και σε δεύτερο βαθμό εφέσεις κατά ορισμένων αποφάσεων του </a:t>
            </a:r>
            <a:r>
              <a:rPr lang="el-GR" dirty="0" err="1"/>
              <a:t>Amtsgericht</a:t>
            </a:r>
            <a:r>
              <a:rPr lang="el-GR" dirty="0"/>
              <a:t>. </a:t>
            </a:r>
          </a:p>
          <a:p>
            <a:r>
              <a:rPr lang="el-GR" dirty="0" err="1"/>
              <a:t>Tα</a:t>
            </a:r>
            <a:r>
              <a:rPr lang="el-GR" dirty="0"/>
              <a:t> 9 </a:t>
            </a:r>
            <a:r>
              <a:rPr lang="el-GR" dirty="0" err="1"/>
              <a:t>Landgerichte</a:t>
            </a:r>
            <a:r>
              <a:rPr lang="el-GR" dirty="0"/>
              <a:t> έχουν δύο τμήματα: το πολιτικό (με τριμελή σύνθεση από τακτικούς δικαστές) και το εμπορικό (με πρόεδρο τακτικό δικαστή και δύο «</a:t>
            </a:r>
            <a:r>
              <a:rPr lang="el-GR" dirty="0" err="1"/>
              <a:t>εμποροδίκες</a:t>
            </a:r>
            <a:r>
              <a:rPr lang="el-GR" dirty="0"/>
              <a:t>»- εμπόρους). </a:t>
            </a:r>
          </a:p>
          <a:p>
            <a:r>
              <a:rPr lang="el-GR" dirty="0"/>
              <a:t>Δεύτερου βαθμού τακτικά δικαστήρια είναι τα </a:t>
            </a:r>
            <a:r>
              <a:rPr lang="el-GR" dirty="0" err="1"/>
              <a:t>Oberlandesgerichte</a:t>
            </a:r>
            <a:r>
              <a:rPr lang="el-GR" dirty="0"/>
              <a:t> στα οποία έχει ανατεθεί και η εκδίκαση των ποινικών υποθέσεων. Στην κορυφή των πολιτικών και ποινικών δικαστηρίων βρίσκεται το Ομοσπονδιακό Δικαστήριο (</a:t>
            </a:r>
            <a:r>
              <a:rPr lang="el-GR" dirty="0" err="1"/>
              <a:t>Bundesgerichtshof</a:t>
            </a:r>
            <a:r>
              <a:rPr lang="el-GR" dirty="0"/>
              <a:t>), που κρίνει νομικά ζητήματα και όχι πραγματικά περιστατικά. Ένα μέρος της αρμοδιότητάς του για πολιτικές υποθέσεις και των </a:t>
            </a:r>
            <a:r>
              <a:rPr lang="el-GR" dirty="0" err="1"/>
              <a:t>Oberlandesgerichte</a:t>
            </a:r>
            <a:r>
              <a:rPr lang="el-GR" dirty="0"/>
              <a:t> για ποινικές υποθέσεις στη Βαυαρία έχει ανατεθεί στο </a:t>
            </a:r>
            <a:r>
              <a:rPr lang="el-GR" dirty="0" err="1"/>
              <a:t>Bayerisches</a:t>
            </a:r>
            <a:r>
              <a:rPr lang="el-GR" dirty="0"/>
              <a:t> </a:t>
            </a:r>
            <a:r>
              <a:rPr lang="el-GR" dirty="0" err="1"/>
              <a:t>Oberstes</a:t>
            </a:r>
            <a:r>
              <a:rPr lang="el-GR" dirty="0"/>
              <a:t> </a:t>
            </a:r>
            <a:r>
              <a:rPr lang="el-GR" dirty="0" err="1"/>
              <a:t>Landesgericht</a:t>
            </a:r>
            <a:r>
              <a:rPr lang="el-GR" dirty="0"/>
              <a:t> (Μόναχο). </a:t>
            </a:r>
          </a:p>
          <a:p>
            <a:r>
              <a:rPr lang="el-GR" dirty="0"/>
              <a:t>Για εργατικές διαφορές αρμόδια είναι σε πρώτο βαθμό το </a:t>
            </a:r>
            <a:r>
              <a:rPr lang="el-GR" dirty="0" err="1"/>
              <a:t>Arbeitsgericht</a:t>
            </a:r>
            <a:r>
              <a:rPr lang="el-GR" dirty="0"/>
              <a:t> και σε δεύτερο το </a:t>
            </a:r>
            <a:r>
              <a:rPr lang="el-GR" dirty="0" err="1"/>
              <a:t>Landesarbeitsgericht</a:t>
            </a:r>
            <a:r>
              <a:rPr lang="el-GR" dirty="0"/>
              <a:t>, ενώ υπάρχει και το </a:t>
            </a:r>
            <a:r>
              <a:rPr lang="el-GR" dirty="0" err="1"/>
              <a:t>Bundesarbeitsgericht</a:t>
            </a:r>
            <a:r>
              <a:rPr lang="el-GR" dirty="0"/>
              <a:t>.</a:t>
            </a:r>
            <a:endParaRPr lang="en-US" dirty="0"/>
          </a:p>
        </p:txBody>
      </p:sp>
    </p:spTree>
    <p:extLst>
      <p:ext uri="{BB962C8B-B14F-4D97-AF65-F5344CB8AC3E}">
        <p14:creationId xmlns:p14="http://schemas.microsoft.com/office/powerpoint/2010/main" val="31311274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C2537-31BF-4766-9386-80E0A4B9ED3B}"/>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6BF105F9-1531-413B-8494-945B35152E08}"/>
              </a:ext>
            </a:extLst>
          </p:cNvPr>
          <p:cNvSpPr>
            <a:spLocks noGrp="1"/>
          </p:cNvSpPr>
          <p:nvPr>
            <p:ph idx="1"/>
          </p:nvPr>
        </p:nvSpPr>
        <p:spPr/>
        <p:txBody>
          <a:bodyPr>
            <a:normAutofit fontScale="92500" lnSpcReduction="20000"/>
          </a:bodyPr>
          <a:lstStyle/>
          <a:p>
            <a:r>
              <a:rPr lang="el-GR" dirty="0"/>
              <a:t>Η νομιμότητα των διοικητικών πράξεων ελέγχεται σε πρώτο βαθμό από το </a:t>
            </a:r>
            <a:r>
              <a:rPr lang="el-GR" dirty="0" err="1"/>
              <a:t>Verwaltungsgericht</a:t>
            </a:r>
            <a:r>
              <a:rPr lang="el-GR" dirty="0"/>
              <a:t> και σε δεύτερο από το </a:t>
            </a:r>
            <a:r>
              <a:rPr lang="el-GR" dirty="0" err="1"/>
              <a:t>Oberverwaltungsgericht</a:t>
            </a:r>
            <a:r>
              <a:rPr lang="el-GR" dirty="0"/>
              <a:t>.</a:t>
            </a:r>
          </a:p>
          <a:p>
            <a:r>
              <a:rPr lang="el-GR" dirty="0"/>
              <a:t> Νομικά ζητήματα και όχι πραγματικά περιστατικά κρίνει το </a:t>
            </a:r>
            <a:r>
              <a:rPr lang="el-GR" dirty="0" err="1"/>
              <a:t>Bundesverwaltungsgericht</a:t>
            </a:r>
            <a:r>
              <a:rPr lang="el-GR" dirty="0"/>
              <a:t>. </a:t>
            </a:r>
          </a:p>
          <a:p>
            <a:r>
              <a:rPr lang="el-GR" dirty="0"/>
              <a:t>Οι διαφορές οι σχετικές με την κοινωνική ασφάλεια εκδίδονται από τα </a:t>
            </a:r>
            <a:r>
              <a:rPr lang="el-GR" dirty="0" err="1"/>
              <a:t>Sozialgerichte</a:t>
            </a:r>
            <a:r>
              <a:rPr lang="el-GR" dirty="0"/>
              <a:t> σε πρώτο βαθμό, τα </a:t>
            </a:r>
            <a:r>
              <a:rPr lang="el-GR" dirty="0" err="1"/>
              <a:t>Landessozialgerichte</a:t>
            </a:r>
            <a:r>
              <a:rPr lang="el-GR" dirty="0"/>
              <a:t> σε δεύτερο βαθμό και τέλος για τα νομικά ζητήματα από το </a:t>
            </a:r>
            <a:r>
              <a:rPr lang="el-GR" dirty="0" err="1"/>
              <a:t>Bundessozialgericht</a:t>
            </a:r>
            <a:r>
              <a:rPr lang="el-GR" dirty="0"/>
              <a:t>. </a:t>
            </a:r>
          </a:p>
          <a:p>
            <a:r>
              <a:rPr lang="el-GR" dirty="0"/>
              <a:t>Οι φορολογικές υποθέσεις υπάγονται στο </a:t>
            </a:r>
            <a:r>
              <a:rPr lang="el-GR" dirty="0" err="1"/>
              <a:t>Finanzgericht</a:t>
            </a:r>
            <a:r>
              <a:rPr lang="el-GR" dirty="0"/>
              <a:t> (πρωτοβάθμιο δικαστήριο) κατά των αποφάσεων του οποίου μόνο στο </a:t>
            </a:r>
            <a:r>
              <a:rPr lang="el-GR" dirty="0" err="1"/>
              <a:t>Bundesfinanzhof</a:t>
            </a:r>
            <a:r>
              <a:rPr lang="el-GR" dirty="0"/>
              <a:t> μπορεί κανείς να απευθυνθεί. </a:t>
            </a:r>
          </a:p>
          <a:p>
            <a:r>
              <a:rPr lang="el-GR" dirty="0"/>
              <a:t>Επίσης υπάρχει ως δικαιοδοτική αρχή το </a:t>
            </a:r>
            <a:r>
              <a:rPr lang="el-GR" dirty="0" err="1"/>
              <a:t>Bundespatentgericht</a:t>
            </a:r>
            <a:r>
              <a:rPr lang="el-GR" dirty="0"/>
              <a:t> για διπλώματα ευρεσιτεχνίας, των οποίων οι αποφάσεις προσβάλλονται στο </a:t>
            </a:r>
            <a:r>
              <a:rPr lang="el-GR" dirty="0" err="1"/>
              <a:t>Bundesgerichtshof</a:t>
            </a:r>
            <a:r>
              <a:rPr lang="el-GR" dirty="0"/>
              <a:t>. </a:t>
            </a:r>
            <a:endParaRPr lang="en-US" dirty="0"/>
          </a:p>
        </p:txBody>
      </p:sp>
    </p:spTree>
    <p:extLst>
      <p:ext uri="{BB962C8B-B14F-4D97-AF65-F5344CB8AC3E}">
        <p14:creationId xmlns:p14="http://schemas.microsoft.com/office/powerpoint/2010/main" val="107667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81E712-68DA-4B05-9C4D-41EBF3BB940F}"/>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98E84FF-4A84-4467-93C8-71EE0F43E107}"/>
              </a:ext>
            </a:extLst>
          </p:cNvPr>
          <p:cNvSpPr>
            <a:spLocks noGrp="1"/>
          </p:cNvSpPr>
          <p:nvPr>
            <p:ph idx="1"/>
          </p:nvPr>
        </p:nvSpPr>
        <p:spPr/>
        <p:txBody>
          <a:bodyPr>
            <a:normAutofit lnSpcReduction="10000"/>
          </a:bodyPr>
          <a:lstStyle/>
          <a:p>
            <a:pPr marL="0" indent="0">
              <a:buNone/>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Ξεχωρίζουν τα άρθρα για </a:t>
            </a:r>
          </a:p>
          <a:p>
            <a:pPr marL="0" indent="0">
              <a:buNone/>
            </a:pPr>
            <a:r>
              <a:rPr lang="el-GR" sz="1800" dirty="0">
                <a:solidFill>
                  <a:prstClr val="black"/>
                </a:solidFill>
                <a:latin typeface="Calibri" panose="020F0502020204030204"/>
              </a:rPr>
              <a:t>Α) </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το απαραβίαστο της ανθρώπινης αξιοπρέπειας (άρθρο1), </a:t>
            </a:r>
            <a:endParaRPr lang="el-GR" sz="1800" dirty="0">
              <a:solidFill>
                <a:prstClr val="black"/>
              </a:solidFill>
              <a:latin typeface="Calibri" panose="020F0502020204030204"/>
            </a:endParaRPr>
          </a:p>
          <a:p>
            <a:pPr marL="0" indent="0">
              <a:buNone/>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Β) το δικαίωμα της ελεύθερης ανάπτυξης της προσωπικότητας (άρθρο 2), </a:t>
            </a:r>
          </a:p>
          <a:p>
            <a:pPr marL="0" indent="0">
              <a:buNone/>
            </a:pPr>
            <a:r>
              <a:rPr lang="el-GR" sz="1800" dirty="0">
                <a:solidFill>
                  <a:prstClr val="black"/>
                </a:solidFill>
                <a:latin typeface="Calibri" panose="020F0502020204030204"/>
              </a:rPr>
              <a:t>Γ) την</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 αρχή της ισότητας </a:t>
            </a:r>
            <a:r>
              <a:rPr lang="el-GR" sz="1800" dirty="0">
                <a:solidFill>
                  <a:prstClr val="black"/>
                </a:solidFill>
                <a:latin typeface="Calibri" panose="020F0502020204030204"/>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άρθρο 3), </a:t>
            </a:r>
          </a:p>
          <a:p>
            <a:pPr marL="0" indent="0">
              <a:buNone/>
            </a:pPr>
            <a:r>
              <a:rPr lang="el-GR" sz="1800" dirty="0">
                <a:solidFill>
                  <a:prstClr val="black"/>
                </a:solidFill>
                <a:latin typeface="Calibri" panose="020F0502020204030204"/>
              </a:rPr>
              <a:t>Δ) την </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απαγόρευσης κατάχρησης των θεμελιωδών δικαιωμάτων προς τον σκοπό κατάλυσης του δημοκρατικού πολιτεύματος (άρθρο 18) και η κύρωση της αποδυνάμωσης αυτών, η έκταση της οποίας προσδιορίζεται από το Ανώτατο Ομοσπονδιακό Δικαστήριο, </a:t>
            </a:r>
          </a:p>
          <a:p>
            <a:pPr marL="0" indent="0">
              <a:buNone/>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Ε) τον περιορισμού των θεμελιωδών δικαιωμάτων (άρθρο 19). Στην παρ.2 του άρθρου 19 ορίζεται ότι στην περίπτωση που το Σύνταγμα επιτρέπει τον περιορισμό ενός ατομικού δικαιώματος με νόμο ή σύμφωνα με κάποιον εκδιδόμενο νόμο (εκτελεστικό), αυτός ο περιορισμός θα είναι γενικός και δεν θα ισχύει για μια συγκεκριμένη περίπτωση. Επιπλέον ο νόμος αυτός θα πρέπει να αναφέρει το θεμελιώδες δικαίωμα που περιορίζει, προσδιορίζοντας το σχετικό άρθρο. Στην παρ.2 ορίζεται ότι κανένας νόμος δεν δύναται να θίξει το ουσιαστικό περιεχόμενο, τον πυρήνα ενός ατομικού δικαιώματος. Η παρ.3 ορίζει ότι τα ατομικά δικαιώματα εφαρμόζονται και επί των ημεδαπών νομικών προσώπων στην έκταση που η φύση των δικαιωμάτων αυτών το επιτρέπει. Τέλος στην παρ.4 κατοχυρώνεται ρητά το δικαίωμα στην παροχή εννόμου προστασίας από τα δικαστήρια.</a:t>
            </a:r>
            <a:endParaRPr lang="en-US" dirty="0"/>
          </a:p>
        </p:txBody>
      </p:sp>
    </p:spTree>
    <p:extLst>
      <p:ext uri="{BB962C8B-B14F-4D97-AF65-F5344CB8AC3E}">
        <p14:creationId xmlns:p14="http://schemas.microsoft.com/office/powerpoint/2010/main" val="152059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135275-5A84-43ED-A0EA-E7E20DAA1FBC}"/>
              </a:ext>
            </a:extLst>
          </p:cNvPr>
          <p:cNvSpPr>
            <a:spLocks noGrp="1"/>
          </p:cNvSpPr>
          <p:nvPr>
            <p:ph type="title"/>
          </p:nvPr>
        </p:nvSpPr>
        <p:spPr/>
        <p:txBody>
          <a:bodyPr/>
          <a:lstStyle/>
          <a:p>
            <a:r>
              <a:rPr lang="el-GR" dirty="0"/>
              <a:t>Άρθρο 20 ΘΝ</a:t>
            </a:r>
            <a:endParaRPr lang="en-US" dirty="0"/>
          </a:p>
        </p:txBody>
      </p:sp>
      <p:sp>
        <p:nvSpPr>
          <p:cNvPr id="3" name="Θέση περιεχομένου 2">
            <a:extLst>
              <a:ext uri="{FF2B5EF4-FFF2-40B4-BE49-F238E27FC236}">
                <a16:creationId xmlns:a16="http://schemas.microsoft.com/office/drawing/2014/main" id="{6E7C2344-4ADA-49B6-AF7C-129950CFF478}"/>
              </a:ext>
            </a:extLst>
          </p:cNvPr>
          <p:cNvSpPr>
            <a:spLocks noGrp="1"/>
          </p:cNvSpPr>
          <p:nvPr>
            <p:ph idx="1"/>
          </p:nvPr>
        </p:nvSpPr>
        <p:spPr/>
        <p:txBody>
          <a:bodyPr>
            <a:normAutofit fontScale="77500" lnSpcReduction="20000"/>
          </a:bodyPr>
          <a:lstStyle/>
          <a:p>
            <a:r>
              <a:rPr lang="el-GR" dirty="0"/>
              <a:t>Το τμήμα εκείνο του γερμανικού Συντάγματος που αναφέρεται στις οργανωτικές βάσεις του Πολιτεύματος και θέτει τις γενικές αρχές διοικητικής οργάνωσης του κράτους έχει ιδιαίτερη σημασία λόγω του χαρακτήρα του γερμανικού κράτους ως ομοσπονδιακού. </a:t>
            </a:r>
          </a:p>
          <a:p>
            <a:r>
              <a:rPr lang="el-GR" dirty="0"/>
              <a:t>Το άρθρο 20 του </a:t>
            </a:r>
            <a:r>
              <a:rPr lang="el-GR" dirty="0" err="1"/>
              <a:t>Grundgesetzt</a:t>
            </a:r>
            <a:r>
              <a:rPr lang="el-GR" dirty="0"/>
              <a:t> ορίζει ότι η Γερμανία είναι ένα δημοκρατικό και κοινωνικό ομοσπονδιακό κράτος. </a:t>
            </a:r>
          </a:p>
          <a:p>
            <a:r>
              <a:rPr lang="el-GR" dirty="0"/>
              <a:t>Η παρ.2 του ίδιου άρθρου τονίζει την εμμονή στη δημοκρατική αρχή δηλώνοντας ότι όλες οι κρατικές πολιτειακές αρχές και εξουσίες πηγάζουν από το λαό και ασκούνται από το λαό μέσω των εκλογών και της ψήφου, από ειδικά νομοθετικά, διοικητικά και δικαστηριακά όργανα. </a:t>
            </a:r>
          </a:p>
          <a:p>
            <a:r>
              <a:rPr lang="el-GR" dirty="0"/>
              <a:t>Στην παρ.3 ορίζεται ότι η νομοθεσία υπόκειται στη συνταγματική τάξη. Ορίζεται επίσης ότι και η εκτελεστική και η δικαστική λειτουργία δεσμεύεται από το νόμο και τη δικαιοσύνη (νοείται η συνταγματική τάξη). </a:t>
            </a:r>
          </a:p>
          <a:p>
            <a:r>
              <a:rPr lang="el-GR" dirty="0"/>
              <a:t>Στην παρ.4 καθιερώνεται δικαίωμα αντίστασης καθώς ορίζεται ότι όλοι οι Γερμανοί έχουν δικαίωμα να αντισταθούν σε κάθε πρόσωπο ή πρόσωπα που επιδιώκουν να καταλύσουν τη συνταγματική τάξη εάν δεν υφίσταται άλλος τρόπος επανόρθωσης.</a:t>
            </a:r>
            <a:endParaRPr lang="en-US" dirty="0"/>
          </a:p>
        </p:txBody>
      </p:sp>
    </p:spTree>
    <p:extLst>
      <p:ext uri="{BB962C8B-B14F-4D97-AF65-F5344CB8AC3E}">
        <p14:creationId xmlns:p14="http://schemas.microsoft.com/office/powerpoint/2010/main" val="369511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B5CB29-E6C7-4639-A5DA-745FD870C1D4}"/>
              </a:ext>
            </a:extLst>
          </p:cNvPr>
          <p:cNvSpPr>
            <a:spLocks noGrp="1"/>
          </p:cNvSpPr>
          <p:nvPr>
            <p:ph type="title"/>
          </p:nvPr>
        </p:nvSpPr>
        <p:spPr/>
        <p:txBody>
          <a:bodyPr/>
          <a:lstStyle/>
          <a:p>
            <a:pPr marL="228600" marR="0" lvl="0" indent="-228600" defTabSz="914400" rtl="0" eaLnBrk="1" fontAlgn="auto" latinLnBrk="0" hangingPunct="1">
              <a:lnSpc>
                <a:spcPct val="90000"/>
              </a:lnSpc>
              <a:spcBef>
                <a:spcPts val="1000"/>
              </a:spcBef>
              <a:spcAft>
                <a:spcPts val="0"/>
              </a:spcAft>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βασικές αρχές </a:t>
            </a:r>
            <a:b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p>
        </p:txBody>
      </p:sp>
      <p:sp>
        <p:nvSpPr>
          <p:cNvPr id="3" name="Θέση περιεχομένου 2">
            <a:extLst>
              <a:ext uri="{FF2B5EF4-FFF2-40B4-BE49-F238E27FC236}">
                <a16:creationId xmlns:a16="http://schemas.microsoft.com/office/drawing/2014/main" id="{71C560C6-91F8-4EB5-9B2A-1F49B89881CC}"/>
              </a:ext>
            </a:extLst>
          </p:cNvPr>
          <p:cNvSpPr>
            <a:spLocks noGrp="1"/>
          </p:cNvSpPr>
          <p:nvPr>
            <p:ph idx="1"/>
          </p:nvPr>
        </p:nvSpPr>
        <p:spPr/>
        <p:txBody>
          <a:bodyPr>
            <a:normAutofit fontScale="70000" lnSpcReduction="20000"/>
          </a:bodyPr>
          <a:lstStyle/>
          <a:p>
            <a:r>
              <a:rPr lang="el-GR" dirty="0"/>
              <a:t>Βασική αρχή που προκύπτει από το άρθρο 20 παρ.1 και 2 σε συνδυασμό με το άρθρο 28 παρ.1 είναι η δημοκρατική αρχή</a:t>
            </a:r>
          </a:p>
          <a:p>
            <a:r>
              <a:rPr lang="el-GR" dirty="0"/>
              <a:t>Η δημοκρατική αρχή τόσο σε ομοσπονδιακό επίπεδο όσο και σε επίπεδο κρατιδίων και διακηρύττει ότι κάθε δημόσια εξουσία πηγάζει από το λαό</a:t>
            </a:r>
          </a:p>
          <a:p>
            <a:r>
              <a:rPr lang="el-GR" dirty="0"/>
              <a:t>η δημοκρατική αρχή συνεπάγεται ότι η δημόσια διοίκηση σε όλα τα επίπεδα και σε όλες τις δραστηριότητές της οφείλει να έχει δημοκρατική νομιμοποίηση</a:t>
            </a:r>
          </a:p>
          <a:p>
            <a:r>
              <a:rPr lang="el-GR" dirty="0"/>
              <a:t>Αυτό επισημαίνει και το άρθρο 28 παρ.1 το οποίο ρητά ορίζει ότι η συνταγματική τάξη των κρατιδίων πρέπει να συμμορφώνεται με τις αρχές της κοινοβουλευτικής, δημοκρατικής και με κοινωνικό πρόσωπο διακυβέρνησης, βασισμένης πάνω στην αρχή της νομιμότητας και πάντοτε μέσα στο πλαίσιο όσων ορίζει το Ομοσπονδιακό Σύνταγμα. Επιπλέον το β’ εδάφιο της ίδιας παραγράφου προβλέπει ότι στα Κρατίδια, στις Διοικητικές Περιφέρειες και σε επίπεδο Κοινοτήτων, ο λαός πρέπει να εκπροσωπείται από ένα «κοινοβουλευτικό» σώμα το οποίο συγκροτείται με βάση γενική, άμεση, ελεύθερη, μυστική και στηριζόμενη στην αρχή της ισότητας ψηφοφορία. Αυτό συνεπάγεται ότι κάθε υπουργός θεωρείται εκπρόσωπος του λαού και είναι υπεύθυνος για τον τομέα του. Σημαίνει επίσης ότι όλες οι διοικητικές αποφάσεις πρέπει να λαμβάνονται μόνο από εκείνα τα τμήματα, τις υπηρεσίες που είναι ιεραρχικά αρμόδιες για τη λήψη τους με τον υπουργό με τον υπουργό στην κορυφή της ιεραρχίας.</a:t>
            </a:r>
            <a:endParaRPr lang="en-US" dirty="0"/>
          </a:p>
        </p:txBody>
      </p:sp>
    </p:spTree>
    <p:extLst>
      <p:ext uri="{BB962C8B-B14F-4D97-AF65-F5344CB8AC3E}">
        <p14:creationId xmlns:p14="http://schemas.microsoft.com/office/powerpoint/2010/main" val="84164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43C7D1-4278-4001-B81E-0F72263E967E}"/>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9BE318CF-96B3-404D-AE85-C773841BF9E1}"/>
              </a:ext>
            </a:extLst>
          </p:cNvPr>
          <p:cNvSpPr>
            <a:spLocks noGrp="1"/>
          </p:cNvSpPr>
          <p:nvPr>
            <p:ph idx="1"/>
          </p:nvPr>
        </p:nvSpPr>
        <p:spPr/>
        <p:txBody>
          <a:bodyPr>
            <a:normAutofit fontScale="77500" lnSpcReduction="20000"/>
          </a:bodyPr>
          <a:lstStyle/>
          <a:p>
            <a:r>
              <a:rPr lang="el-GR" dirty="0"/>
              <a:t>Από τη δημοκρατική αρχή απορρέει η αρχή της νομιμότητας, η οποία εξετάζεται στο πλαίσιο του αντιπροσωπευτικού συστήματος, καθώς μέσω αυτής επιτυγχάνεται η υπαγωγή της διοίκησης στους κανόνες δικαίου που ψηφίζονται από το νομοθετικό σώμα και συνεπακόλουθα η έμμεση υποταγή της διοίκησης στο εκλογικό σώμα. </a:t>
            </a:r>
          </a:p>
          <a:p>
            <a:r>
              <a:rPr lang="el-GR" dirty="0"/>
              <a:t>Η αρχή της νομιμότητας διατυπώνεται στα άρθρα 1, 19 παρ.2, 20 και 79 παρ.3 του γερμανικού Συντάγματος. </a:t>
            </a:r>
          </a:p>
          <a:p>
            <a:r>
              <a:rPr lang="el-GR" dirty="0"/>
              <a:t>Τα άρθρα αυτά προβλέπουν το απαραβίαστο της ανθρώπινης αξιοπρέπειας (άρθρο 1) και το σεβασμό και την προστασία της από κάθε Κρατική Αρχή, την υπαγωγή της νομοθετικής, εκτελεστικής και δικαστικής λειτουργίας στον σεβασμό των ατομικών δικαιωμάτων, την εδραίωση ενός δημοκρατικού και κοινωνικού κράτους, την άσκηση της κρατικής εξουσίας από το λαό μέσω των εκλογών από ειδικά νομοθετικά, εκτελεστικά και δικαστικά όργανα, την υποταγή της νομοθεσίας στην (ομοσπονδιακή) συνταγματική τάξη και τέλος το αμετάβλητο των παραπάνω αρχών και ρυθμίσεων ακόμα και με την διαδικασία τροποποίησης του Συντάγματος. </a:t>
            </a:r>
            <a:endParaRPr lang="en-US" dirty="0"/>
          </a:p>
        </p:txBody>
      </p:sp>
    </p:spTree>
    <p:extLst>
      <p:ext uri="{BB962C8B-B14F-4D97-AF65-F5344CB8AC3E}">
        <p14:creationId xmlns:p14="http://schemas.microsoft.com/office/powerpoint/2010/main" val="944270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3098</TotalTime>
  <Words>7143</Words>
  <Application>Microsoft Office PowerPoint</Application>
  <PresentationFormat>Ευρεία οθόνη</PresentationFormat>
  <Paragraphs>245</Paragraphs>
  <Slides>54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54</vt:i4>
      </vt:variant>
    </vt:vector>
  </HeadingPairs>
  <TitlesOfParts>
    <vt:vector size="58" baseType="lpstr">
      <vt:lpstr>Arial</vt:lpstr>
      <vt:lpstr>Calibri</vt:lpstr>
      <vt:lpstr>Calibri Light</vt:lpstr>
      <vt:lpstr>Θέμα του Office</vt:lpstr>
      <vt:lpstr>Γερμανικό Συνταγματικό Δίκαιο</vt:lpstr>
      <vt:lpstr>Παρουσίαση του PowerPoint</vt:lpstr>
      <vt:lpstr>Σύνταγμα</vt:lpstr>
      <vt:lpstr>Παρουσίαση του PowerPoint</vt:lpstr>
      <vt:lpstr>Δομή του ΘΝ</vt:lpstr>
      <vt:lpstr>Παρουσίαση του PowerPoint</vt:lpstr>
      <vt:lpstr>Άρθρο 20 ΘΝ</vt:lpstr>
      <vt:lpstr>βασικές αρχές  </vt:lpstr>
      <vt:lpstr>Παρουσίαση του PowerPoint</vt:lpstr>
      <vt:lpstr>Αρχή της νομιμότητας</vt:lpstr>
      <vt:lpstr>Παρουσίαση του PowerPoint</vt:lpstr>
      <vt:lpstr>Παρουσίαση του PowerPoint</vt:lpstr>
      <vt:lpstr>Παρουσίαση του PowerPoint</vt:lpstr>
      <vt:lpstr>Θεμελιώδης Νόμος (Grundgesetz) της Ομοσπονδιακής Δημοκρατίας της Γερμανίας (τότε Δυτικής μόνο) 23.5.49</vt:lpstr>
      <vt:lpstr>Παρουσίαση του PowerPoint</vt:lpstr>
      <vt:lpstr> Βασικές αρχές της οργάνωσης του κράτους  </vt:lpstr>
      <vt:lpstr>Η αρχή του κοινωνικού κράτους </vt:lpstr>
      <vt:lpstr>Η αρχή του οµοσπονδιακού κράτους </vt:lpstr>
      <vt:lpstr>Ανώτατα οµοσπονδιακά όργανα και υπηρεσίες  </vt:lpstr>
      <vt:lpstr>Οµοσπονδιακό Κοινοβούλιο (Bundestag)  </vt:lpstr>
      <vt:lpstr>Αρµοδιότητα της  Οµοσπονδίας στο νοµοθετικό έργο </vt:lpstr>
      <vt:lpstr>Επιπλέον αρμοδιότητες Ομοσπονδιακού Κοινοβουλίου</vt:lpstr>
      <vt:lpstr>Οµοσπονδιακό Συµβούλιο (Bundesrat)  </vt:lpstr>
      <vt:lpstr>Πρόεδρος της Οµοσπονδίας (Bundespräsident)  </vt:lpstr>
      <vt:lpstr>Οµοσπονδιακή Κυβέρνηση (Bundesregierung)  </vt:lpstr>
      <vt:lpstr>Παρουσίαση του PowerPoint</vt:lpstr>
      <vt:lpstr>Οµοσπονδιακή ∆ιοίκηση (Bundsverwaltung)  </vt:lpstr>
      <vt:lpstr>Η αµιγής οµοσπονδιακή διοίκηση περιορίζεται σε </vt:lpstr>
      <vt:lpstr>Μέσες οµοσπονδιακές υπηρεσίες</vt:lpstr>
      <vt:lpstr>Οµόσπονδα Κρατίδια  </vt:lpstr>
      <vt:lpstr> Οµόσπονδο Κοινοβούλιο (Landtag) </vt:lpstr>
      <vt:lpstr>Οµόσπονδο Κοινοβούλιο (Landesparlament) </vt:lpstr>
      <vt:lpstr>Οµόσπονδη Κυβέρνηση (Landesregierung) </vt:lpstr>
      <vt:lpstr>∆ηµοτική (τοπική) αυτοδιοίκηση  </vt:lpstr>
      <vt:lpstr>Κοινότητες (Gemeinden)  </vt:lpstr>
      <vt:lpstr>Επαρχίες (Kreise)  </vt:lpstr>
      <vt:lpstr>Ομοσπονδιακό Συνταγματικό Δικαστήριο (Bundesverfassungsgericht) </vt:lpstr>
      <vt:lpstr>Παρουσίαση του PowerPoint</vt:lpstr>
      <vt:lpstr>Ομοσπονδιακό Συνταγματικό Δικαστήριο (Bundesverfassungsgericht, BVerfG) </vt:lpstr>
      <vt:lpstr>Παρουσίαση του PowerPoint</vt:lpstr>
      <vt:lpstr>Οργάνωση </vt:lpstr>
      <vt:lpstr>Αρμοδιότητες </vt:lpstr>
      <vt:lpstr>Παρουσίαση του PowerPoint</vt:lpstr>
      <vt:lpstr>Συνταγματική προσφυγή (Verfassungsbeschwerde) </vt:lpstr>
      <vt:lpstr>Αφηρημένος έλεγχος της συνταγματικότητας των νόμων (Abstrakte Normenkontrolle) </vt:lpstr>
      <vt:lpstr>Συγκεκριμένος έλεγχος της συνταγματικότητας των νόμων (Konkrete Normenkontrolle) </vt:lpstr>
      <vt:lpstr>Διαφορές μεταξύ πολιτειακών οργάνων (Organstreit) </vt:lpstr>
      <vt:lpstr>Διαφορές ομοσπονδιακού κράτους και ομόσπονδων κρατιδίων (Bund-Länder Streit) </vt:lpstr>
      <vt:lpstr>Απαγόρευση κομμάτων (Parteiverbot) </vt:lpstr>
      <vt:lpstr>Αποδυνάμωση ατομικών δικαιωμάτων (Grundrechtsverwirkung) </vt:lpstr>
      <vt:lpstr>Έλεγχος εθνικών εκλογών (Wahlprüfung) </vt:lpstr>
      <vt:lpstr>Παραβίαση του Συντάγματος από τον ΠτΔ (Präsidentenanklage) </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ΦΕΡΕΝΙΚΗ ΠΑΝΑΓΟΠΟΥΛΟΥ</dc:creator>
  <cp:lastModifiedBy>ΦΕΡΕΝΙΚΗ ΠΑΝΑΓΟΠΟΥΛΟΥ</cp:lastModifiedBy>
  <cp:revision>19</cp:revision>
  <dcterms:created xsi:type="dcterms:W3CDTF">2022-02-28T10:52:16Z</dcterms:created>
  <dcterms:modified xsi:type="dcterms:W3CDTF">2023-04-24T07:21:02Z</dcterms:modified>
</cp:coreProperties>
</file>