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06" r:id="rId3"/>
    <p:sldId id="307" r:id="rId4"/>
    <p:sldId id="308" r:id="rId5"/>
    <p:sldId id="266" r:id="rId6"/>
    <p:sldId id="273" r:id="rId7"/>
    <p:sldId id="258" r:id="rId8"/>
    <p:sldId id="259" r:id="rId9"/>
    <p:sldId id="260" r:id="rId10"/>
    <p:sldId id="267" r:id="rId11"/>
    <p:sldId id="268" r:id="rId12"/>
    <p:sldId id="262" r:id="rId13"/>
    <p:sldId id="265" r:id="rId14"/>
    <p:sldId id="304" r:id="rId15"/>
    <p:sldId id="274" r:id="rId16"/>
    <p:sldId id="290" r:id="rId17"/>
    <p:sldId id="271" r:id="rId18"/>
    <p:sldId id="275" r:id="rId19"/>
    <p:sldId id="294" r:id="rId20"/>
    <p:sldId id="305" r:id="rId21"/>
    <p:sldId id="293" r:id="rId22"/>
    <p:sldId id="272" r:id="rId23"/>
    <p:sldId id="291" r:id="rId24"/>
    <p:sldId id="276" r:id="rId25"/>
    <p:sldId id="292" r:id="rId26"/>
    <p:sldId id="277" r:id="rId27"/>
    <p:sldId id="278" r:id="rId28"/>
    <p:sldId id="279" r:id="rId29"/>
    <p:sldId id="285" r:id="rId30"/>
    <p:sldId id="280" r:id="rId31"/>
    <p:sldId id="283" r:id="rId32"/>
    <p:sldId id="289" r:id="rId33"/>
    <p:sldId id="282" r:id="rId34"/>
    <p:sldId id="287" r:id="rId35"/>
    <p:sldId id="288" r:id="rId36"/>
    <p:sldId id="302" r:id="rId37"/>
    <p:sldId id="303" r:id="rId38"/>
    <p:sldId id="295" r:id="rId39"/>
    <p:sldId id="296" r:id="rId40"/>
    <p:sldId id="297" r:id="rId41"/>
    <p:sldId id="298" r:id="rId42"/>
    <p:sldId id="301" r:id="rId43"/>
    <p:sldId id="299" r:id="rId44"/>
    <p:sldId id="300" r:id="rId4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7BB8A2-AA80-4D37-824B-3CF2891D0009}" type="datetimeFigureOut">
              <a:rPr lang="el-GR" smtClean="0"/>
              <a:pPr/>
              <a:t>16/2/2017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22AA34-D323-44CF-9A26-D3806995772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B32D13B-594A-410F-A229-19FDD4B0D07F}" type="slidenum">
              <a:rPr lang="el-GR" smtClean="0"/>
              <a:pPr/>
              <a:t>12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B32D13B-594A-410F-A229-19FDD4B0D07F}" type="slidenum">
              <a:rPr lang="el-GR" smtClean="0"/>
              <a:pPr/>
              <a:t>13</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5B55F7-8829-4504-A8BF-4FDEAF3B2EEC}" type="slidenum">
              <a:rPr lang="el-GR"/>
              <a:pPr/>
              <a:t>16</a:t>
            </a:fld>
            <a:endParaRPr lang="el-GR"/>
          </a:p>
        </p:txBody>
      </p:sp>
      <p:sp>
        <p:nvSpPr>
          <p:cNvPr id="887810" name="Rectangle 2"/>
          <p:cNvSpPr>
            <a:spLocks noGrp="1" noRot="1" noChangeAspect="1" noChangeArrowheads="1" noTextEdit="1"/>
          </p:cNvSpPr>
          <p:nvPr>
            <p:ph type="sldImg"/>
          </p:nvPr>
        </p:nvSpPr>
        <p:spPr>
          <a:ln/>
        </p:spPr>
      </p:sp>
      <p:sp>
        <p:nvSpPr>
          <p:cNvPr id="88781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56333-AAD3-425A-87A9-F99BEE4E8503}" type="slidenum">
              <a:rPr lang="el-GR"/>
              <a:pPr/>
              <a:t>23</a:t>
            </a:fld>
            <a:endParaRPr lang="el-GR"/>
          </a:p>
        </p:txBody>
      </p:sp>
      <p:sp>
        <p:nvSpPr>
          <p:cNvPr id="893954" name="Rectangle 2"/>
          <p:cNvSpPr>
            <a:spLocks noGrp="1" noRot="1" noChangeAspect="1" noChangeArrowheads="1" noTextEdit="1"/>
          </p:cNvSpPr>
          <p:nvPr>
            <p:ph type="sldImg"/>
          </p:nvPr>
        </p:nvSpPr>
        <p:spPr>
          <a:ln/>
        </p:spPr>
      </p:sp>
      <p:sp>
        <p:nvSpPr>
          <p:cNvPr id="893955" name="Rectangle 3"/>
          <p:cNvSpPr>
            <a:spLocks noGrp="1" noChangeArrowheads="1"/>
          </p:cNvSpPr>
          <p:nvPr>
            <p:ph type="body" idx="1"/>
          </p:nvPr>
        </p:nvSpPr>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174CCB9-EE95-4C60-BA67-9B617F7B2717}" type="datetimeFigureOut">
              <a:rPr lang="el-GR" smtClean="0"/>
              <a:pPr/>
              <a:t>16/2/2017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82A0BD1-E808-4DC5-92E5-B9BF3F57C64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174CCB9-EE95-4C60-BA67-9B617F7B2717}" type="datetimeFigureOut">
              <a:rPr lang="el-GR" smtClean="0"/>
              <a:pPr/>
              <a:t>16/2/2017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82A0BD1-E808-4DC5-92E5-B9BF3F57C64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174CCB9-EE95-4C60-BA67-9B617F7B2717}" type="datetimeFigureOut">
              <a:rPr lang="el-GR" smtClean="0"/>
              <a:pPr/>
              <a:t>16/2/2017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82A0BD1-E808-4DC5-92E5-B9BF3F57C64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174CCB9-EE95-4C60-BA67-9B617F7B2717}" type="datetimeFigureOut">
              <a:rPr lang="el-GR" smtClean="0"/>
              <a:pPr/>
              <a:t>16/2/2017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82A0BD1-E808-4DC5-92E5-B9BF3F57C64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174CCB9-EE95-4C60-BA67-9B617F7B2717}" type="datetimeFigureOut">
              <a:rPr lang="el-GR" smtClean="0"/>
              <a:pPr/>
              <a:t>16/2/2017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82A0BD1-E808-4DC5-92E5-B9BF3F57C64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174CCB9-EE95-4C60-BA67-9B617F7B2717}" type="datetimeFigureOut">
              <a:rPr lang="el-GR" smtClean="0"/>
              <a:pPr/>
              <a:t>16/2/2017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82A0BD1-E808-4DC5-92E5-B9BF3F57C64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174CCB9-EE95-4C60-BA67-9B617F7B2717}" type="datetimeFigureOut">
              <a:rPr lang="el-GR" smtClean="0"/>
              <a:pPr/>
              <a:t>16/2/2017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82A0BD1-E808-4DC5-92E5-B9BF3F57C64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174CCB9-EE95-4C60-BA67-9B617F7B2717}" type="datetimeFigureOut">
              <a:rPr lang="el-GR" smtClean="0"/>
              <a:pPr/>
              <a:t>16/2/2017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82A0BD1-E808-4DC5-92E5-B9BF3F57C64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174CCB9-EE95-4C60-BA67-9B617F7B2717}" type="datetimeFigureOut">
              <a:rPr lang="el-GR" smtClean="0"/>
              <a:pPr/>
              <a:t>16/2/2017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82A0BD1-E808-4DC5-92E5-B9BF3F57C64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174CCB9-EE95-4C60-BA67-9B617F7B2717}" type="datetimeFigureOut">
              <a:rPr lang="el-GR" smtClean="0"/>
              <a:pPr/>
              <a:t>16/2/2017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82A0BD1-E808-4DC5-92E5-B9BF3F57C64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174CCB9-EE95-4C60-BA67-9B617F7B2717}" type="datetimeFigureOut">
              <a:rPr lang="el-GR" smtClean="0"/>
              <a:pPr/>
              <a:t>16/2/2017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82A0BD1-E808-4DC5-92E5-B9BF3F57C64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4CCB9-EE95-4C60-BA67-9B617F7B2717}" type="datetimeFigureOut">
              <a:rPr lang="el-GR" smtClean="0"/>
              <a:pPr/>
              <a:t>16/2/2017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A0BD1-E808-4DC5-92E5-B9BF3F57C64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t>Οικονομίες χωρικής συγκέντρωσης και ευέλικτη εξειδίκευση, οι βιομηχανικές συστάδες και η ενδογενής ανάπτυξη</a:t>
            </a:r>
            <a:br>
              <a:rPr lang="el-GR" dirty="0" smtClean="0"/>
            </a:b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ευέλικτη εξειδίκευση ως απάντηση στην κρίση του </a:t>
            </a:r>
            <a:r>
              <a:rPr lang="el-GR" dirty="0" err="1" smtClean="0"/>
              <a:t>φορντισμού</a:t>
            </a:r>
            <a:endParaRPr lang="el-GR" dirty="0"/>
          </a:p>
        </p:txBody>
      </p:sp>
      <p:sp>
        <p:nvSpPr>
          <p:cNvPr id="3" name="2 - Θέση περιεχομένου"/>
          <p:cNvSpPr>
            <a:spLocks noGrp="1"/>
          </p:cNvSpPr>
          <p:nvPr>
            <p:ph idx="1"/>
          </p:nvPr>
        </p:nvSpPr>
        <p:spPr/>
        <p:txBody>
          <a:bodyPr/>
          <a:lstStyle/>
          <a:p>
            <a:r>
              <a:rPr lang="el-GR" dirty="0" smtClean="0"/>
              <a:t>Ευέλικτη εξειδίκευση είναι η παραγωγή διαφοροποιημένων </a:t>
            </a:r>
            <a:r>
              <a:rPr lang="el-GR" dirty="0" smtClean="0"/>
              <a:t>προϊόντων </a:t>
            </a:r>
            <a:r>
              <a:rPr lang="el-GR" dirty="0" smtClean="0"/>
              <a:t>σε μικρές παρτίδες από μικρές και μεσαίες μονάδες παραγωγής οργανωμένες σε δίκτυα που χρησιμοποιούν νέες ευέλικτες μηχανές και τεχνολογικά συστήματα τα οποία χειρίζονται πολύ-ειδικευμένοι εργαζόμενοι</a:t>
            </a: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050" name="Picture 2"/>
          <p:cNvPicPr>
            <a:picLocks noChangeAspect="1" noChangeArrowheads="1"/>
          </p:cNvPicPr>
          <p:nvPr/>
        </p:nvPicPr>
        <p:blipFill>
          <a:blip r:embed="rId2" cstate="print"/>
          <a:srcRect l="28571" t="8279" r="24522" b="10799"/>
          <a:stretch>
            <a:fillRect/>
          </a:stretch>
        </p:blipFill>
        <p:spPr bwMode="auto">
          <a:xfrm>
            <a:off x="971600" y="-342000"/>
            <a:ext cx="6677679" cy="72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r>
              <a:rPr lang="el-GR" dirty="0" smtClean="0"/>
              <a:t>Δύο παράγοντες βοήθησαν αυτή την μετακίνηση:</a:t>
            </a:r>
          </a:p>
          <a:p>
            <a:pPr>
              <a:buFontTx/>
              <a:buChar char="-"/>
            </a:pPr>
            <a:r>
              <a:rPr lang="el-GR" dirty="0" smtClean="0"/>
              <a:t>Ανάπτυξη μεταφορών και τηλεπικοινωνιών</a:t>
            </a:r>
          </a:p>
          <a:p>
            <a:pPr>
              <a:buFontTx/>
              <a:buChar char="-"/>
            </a:pPr>
            <a:r>
              <a:rPr lang="el-GR" dirty="0" smtClean="0"/>
              <a:t>Ανάπτυξη συστημάτων παρακολούθησης και τυποποίησης παραγωγικής διαδικασίας</a:t>
            </a:r>
          </a:p>
          <a:p>
            <a:r>
              <a:rPr lang="el-GR" dirty="0" smtClean="0"/>
              <a:t>Νέα αποικιοκρατία των Διεθνικών επιχειρήσεων</a:t>
            </a:r>
          </a:p>
          <a:p>
            <a:r>
              <a:rPr lang="el-GR" dirty="0" smtClean="0"/>
              <a:t>1980-90: Ταιβάν, Χονγκ-Κονγκ, Σιγκαπούρη, Ν. Κορέα (Νέες βιομηχανικές χώρες): άφιξη διεθνούς επενδυτικού κεφαλαίου από ΗΠΑ και Ιαπωνία</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54032"/>
          </a:xfrm>
        </p:spPr>
        <p:txBody>
          <a:bodyPr>
            <a:normAutofit fontScale="90000"/>
          </a:bodyPr>
          <a:lstStyle/>
          <a:p>
            <a:r>
              <a:rPr lang="el-GR" dirty="0" smtClean="0"/>
              <a:t>Ευέλικτα Παπούτσια-η περίπτωση της </a:t>
            </a:r>
            <a:r>
              <a:rPr lang="en-US" dirty="0" smtClean="0"/>
              <a:t>Nike</a:t>
            </a:r>
            <a:endParaRPr lang="el-GR" dirty="0"/>
          </a:p>
        </p:txBody>
      </p:sp>
      <p:pic>
        <p:nvPicPr>
          <p:cNvPr id="1026" name="Picture 2"/>
          <p:cNvPicPr>
            <a:picLocks noGrp="1" noChangeAspect="1" noChangeArrowheads="1"/>
          </p:cNvPicPr>
          <p:nvPr>
            <p:ph idx="1"/>
          </p:nvPr>
        </p:nvPicPr>
        <p:blipFill>
          <a:blip r:embed="rId3" cstate="print"/>
          <a:stretch>
            <a:fillRect/>
          </a:stretch>
        </p:blipFill>
        <p:spPr bwMode="auto">
          <a:xfrm>
            <a:off x="2051720" y="1600200"/>
            <a:ext cx="4392488" cy="49116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04664"/>
            <a:ext cx="8229600" cy="1143000"/>
          </a:xfrm>
        </p:spPr>
        <p:txBody>
          <a:bodyPr>
            <a:normAutofit fontScale="90000"/>
          </a:bodyPr>
          <a:lstStyle/>
          <a:p>
            <a:r>
              <a:rPr lang="en-US" sz="2200" dirty="0" smtClean="0"/>
              <a:t>“ </a:t>
            </a:r>
            <a:r>
              <a:rPr lang="en-US" sz="2200" dirty="0" err="1" smtClean="0"/>
              <a:t>Μια</a:t>
            </a:r>
            <a:r>
              <a:rPr lang="en-US" sz="2200" dirty="0" smtClean="0"/>
              <a:t> </a:t>
            </a:r>
            <a:r>
              <a:rPr lang="en-US" sz="2200" dirty="0" err="1" smtClean="0"/>
              <a:t>εικόνα</a:t>
            </a:r>
            <a:r>
              <a:rPr lang="en-US" sz="2200" dirty="0" smtClean="0"/>
              <a:t> </a:t>
            </a:r>
            <a:r>
              <a:rPr lang="en-US" sz="2200" dirty="0" err="1" smtClean="0"/>
              <a:t>του</a:t>
            </a:r>
            <a:r>
              <a:rPr lang="en-US" sz="2200" dirty="0" smtClean="0"/>
              <a:t> </a:t>
            </a:r>
            <a:r>
              <a:rPr lang="en-US" sz="2200" dirty="0" err="1" smtClean="0"/>
              <a:t>κόσμου</a:t>
            </a:r>
            <a:r>
              <a:rPr lang="en-US" sz="2200" dirty="0" smtClean="0"/>
              <a:t> </a:t>
            </a:r>
            <a:r>
              <a:rPr lang="en-US" sz="2200" dirty="0" err="1" smtClean="0"/>
              <a:t>τη</a:t>
            </a:r>
            <a:r>
              <a:rPr lang="en-US" sz="2200" dirty="0" smtClean="0"/>
              <a:t> </a:t>
            </a:r>
            <a:r>
              <a:rPr lang="en-US" sz="2200" dirty="0" err="1" smtClean="0"/>
              <a:t>νύχτα</a:t>
            </a:r>
            <a:r>
              <a:rPr lang="en-US" sz="2200" dirty="0" smtClean="0"/>
              <a:t> </a:t>
            </a:r>
            <a:r>
              <a:rPr lang="en-US" sz="2200" dirty="0" err="1" smtClean="0"/>
              <a:t>από</a:t>
            </a:r>
            <a:r>
              <a:rPr lang="en-US" sz="2200" dirty="0" smtClean="0"/>
              <a:t> </a:t>
            </a:r>
            <a:r>
              <a:rPr lang="en-US" sz="2200" dirty="0" err="1" smtClean="0"/>
              <a:t>δορυφόρο</a:t>
            </a:r>
            <a:r>
              <a:rPr lang="en-US" sz="2200" dirty="0" smtClean="0"/>
              <a:t> </a:t>
            </a:r>
            <a:r>
              <a:rPr lang="en-US" sz="2200" dirty="0" err="1" smtClean="0"/>
              <a:t>δείχνει</a:t>
            </a:r>
            <a:r>
              <a:rPr lang="en-US" sz="2200" dirty="0" smtClean="0"/>
              <a:t> </a:t>
            </a:r>
            <a:r>
              <a:rPr lang="en-US" sz="2200" dirty="0" err="1" smtClean="0"/>
              <a:t>περισσότερο</a:t>
            </a:r>
            <a:r>
              <a:rPr lang="en-US" sz="2200" dirty="0" smtClean="0"/>
              <a:t> </a:t>
            </a:r>
            <a:r>
              <a:rPr lang="en-US" sz="2200" dirty="0" err="1" smtClean="0"/>
              <a:t>περιφερειακές</a:t>
            </a:r>
            <a:r>
              <a:rPr lang="en-US" sz="2200" dirty="0" smtClean="0"/>
              <a:t> </a:t>
            </a:r>
            <a:r>
              <a:rPr lang="en-US" sz="2200" dirty="0" err="1" smtClean="0"/>
              <a:t>συγκεντρώσεις</a:t>
            </a:r>
            <a:r>
              <a:rPr lang="en-US" sz="2200" dirty="0" smtClean="0"/>
              <a:t> </a:t>
            </a:r>
            <a:r>
              <a:rPr lang="en-US" sz="2200" dirty="0" err="1" smtClean="0"/>
              <a:t>ανθρώπινων</a:t>
            </a:r>
            <a:r>
              <a:rPr lang="en-US" sz="2200" dirty="0" smtClean="0"/>
              <a:t> </a:t>
            </a:r>
            <a:r>
              <a:rPr lang="en-US" sz="2200" dirty="0" err="1" smtClean="0"/>
              <a:t>και</a:t>
            </a:r>
            <a:r>
              <a:rPr lang="en-US" sz="2200" dirty="0" smtClean="0"/>
              <a:t> </a:t>
            </a:r>
            <a:r>
              <a:rPr lang="en-US" sz="2200" dirty="0" err="1" smtClean="0"/>
              <a:t>παραγωγικών</a:t>
            </a:r>
            <a:r>
              <a:rPr lang="en-US" sz="2200" dirty="0" smtClean="0"/>
              <a:t> </a:t>
            </a:r>
            <a:r>
              <a:rPr lang="en-US" sz="2200" dirty="0" err="1" smtClean="0"/>
              <a:t>δραστηριοτήτων</a:t>
            </a:r>
            <a:r>
              <a:rPr lang="en-US" sz="2200" dirty="0" smtClean="0"/>
              <a:t>, </a:t>
            </a:r>
            <a:r>
              <a:rPr lang="en-US" sz="2200" dirty="0" err="1" smtClean="0"/>
              <a:t>παρά</a:t>
            </a:r>
            <a:r>
              <a:rPr lang="en-US" sz="2200" dirty="0" smtClean="0"/>
              <a:t> </a:t>
            </a:r>
            <a:r>
              <a:rPr lang="en-US" sz="2200" dirty="0" err="1" smtClean="0"/>
              <a:t>συγκεντρώσεις</a:t>
            </a:r>
            <a:r>
              <a:rPr lang="en-US" sz="2200" dirty="0" smtClean="0"/>
              <a:t> </a:t>
            </a:r>
            <a:r>
              <a:rPr lang="en-US" sz="2200" dirty="0" err="1" smtClean="0"/>
              <a:t>προσδιορισμένες</a:t>
            </a:r>
            <a:r>
              <a:rPr lang="en-US" sz="2200" dirty="0" smtClean="0"/>
              <a:t> </a:t>
            </a:r>
            <a:r>
              <a:rPr lang="en-US" sz="2200" dirty="0" err="1" smtClean="0"/>
              <a:t>από</a:t>
            </a:r>
            <a:r>
              <a:rPr lang="en-US" sz="2200" dirty="0" smtClean="0"/>
              <a:t> </a:t>
            </a:r>
            <a:r>
              <a:rPr lang="en-US" sz="2200" dirty="0" err="1" smtClean="0"/>
              <a:t>τα</a:t>
            </a:r>
            <a:r>
              <a:rPr lang="en-US" sz="2200" dirty="0" smtClean="0"/>
              <a:t> </a:t>
            </a:r>
            <a:r>
              <a:rPr lang="en-US" sz="2200" dirty="0" err="1" smtClean="0"/>
              <a:t>εθνικά</a:t>
            </a:r>
            <a:r>
              <a:rPr lang="en-US" sz="2200" dirty="0" smtClean="0"/>
              <a:t> </a:t>
            </a:r>
            <a:r>
              <a:rPr lang="en-US" sz="2200" dirty="0" err="1" smtClean="0"/>
              <a:t>σύνορα</a:t>
            </a:r>
            <a:r>
              <a:rPr lang="el-GR" sz="2200" dirty="0" smtClean="0"/>
              <a:t>»</a:t>
            </a:r>
            <a:r>
              <a:rPr lang="el-GR" dirty="0" smtClean="0"/>
              <a:t/>
            </a:r>
            <a:br>
              <a:rPr lang="el-GR" dirty="0" smtClean="0"/>
            </a:br>
            <a:endParaRPr lang="el-GR" dirty="0"/>
          </a:p>
        </p:txBody>
      </p:sp>
      <p:sp>
        <p:nvSpPr>
          <p:cNvPr id="3" name="2 - Θέση περιεχομένου"/>
          <p:cNvSpPr>
            <a:spLocks noGrp="1"/>
          </p:cNvSpPr>
          <p:nvPr>
            <p:ph idx="1"/>
          </p:nvPr>
        </p:nvSpPr>
        <p:spPr/>
        <p:txBody>
          <a:bodyPr/>
          <a:lstStyle/>
          <a:p>
            <a:endParaRPr lang="el-GR" dirty="0"/>
          </a:p>
        </p:txBody>
      </p:sp>
      <p:pic>
        <p:nvPicPr>
          <p:cNvPr id="4" name="Content Placeholder 5"/>
          <p:cNvPicPr>
            <a:picLocks noChangeAspect="1"/>
          </p:cNvPicPr>
          <p:nvPr/>
        </p:nvPicPr>
        <p:blipFill>
          <a:blip r:embed="rId2" cstate="print"/>
          <a:srcRect t="8753" b="8753"/>
          <a:stretch>
            <a:fillRect/>
          </a:stretch>
        </p:blipFill>
        <p:spPr>
          <a:xfrm>
            <a:off x="251520" y="1700808"/>
            <a:ext cx="8784976" cy="471526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Clusters</a:t>
            </a:r>
            <a:endParaRPr lang="el-GR" dirty="0"/>
          </a:p>
        </p:txBody>
      </p:sp>
      <p:sp>
        <p:nvSpPr>
          <p:cNvPr id="3" name="2 - Θέση περιεχομένου"/>
          <p:cNvSpPr>
            <a:spLocks noGrp="1"/>
          </p:cNvSpPr>
          <p:nvPr>
            <p:ph idx="1"/>
          </p:nvPr>
        </p:nvSpPr>
        <p:spPr/>
        <p:txBody>
          <a:bodyPr>
            <a:normAutofit fontScale="70000" lnSpcReduction="20000"/>
          </a:bodyPr>
          <a:lstStyle/>
          <a:p>
            <a:pPr lvl="0"/>
            <a:r>
              <a:rPr lang="el-GR" dirty="0"/>
              <a:t>«Τα </a:t>
            </a:r>
            <a:r>
              <a:rPr lang="en-US" dirty="0"/>
              <a:t>Clusters</a:t>
            </a:r>
            <a:r>
              <a:rPr lang="el-GR" dirty="0"/>
              <a:t> είναι γεωγραφικές συγκεντρώσεις διασυνδεδεμένων επιχειρήσεων και οργανισμών σε ένα συγκεκριμένο τομέα» (</a:t>
            </a:r>
            <a:r>
              <a:rPr lang="en-US" dirty="0" smtClean="0"/>
              <a:t>Porter</a:t>
            </a:r>
            <a:r>
              <a:rPr lang="el-GR" dirty="0" smtClean="0"/>
              <a:t>)</a:t>
            </a:r>
            <a:endParaRPr lang="el-GR" dirty="0"/>
          </a:p>
          <a:p>
            <a:r>
              <a:rPr lang="el-GR" dirty="0"/>
              <a:t>«Τα </a:t>
            </a:r>
            <a:r>
              <a:rPr lang="en-US" dirty="0"/>
              <a:t>Clusters</a:t>
            </a:r>
            <a:r>
              <a:rPr lang="el-GR" dirty="0"/>
              <a:t> δεν αντιμετωπίζονται σαν σταθερές ροές αγαθών και υπηρεσιών, αλλά ως δυναμικές συσχετίσεις, βασισμένες στη δημιουργία γνώσης και σε αυξημένα έσοδα και καινοτομία» (</a:t>
            </a:r>
            <a:r>
              <a:rPr lang="en-GB" dirty="0" err="1" smtClean="0"/>
              <a:t>Krugman</a:t>
            </a:r>
            <a:r>
              <a:rPr lang="en-GB" dirty="0" smtClean="0"/>
              <a:t> )</a:t>
            </a:r>
          </a:p>
          <a:p>
            <a:r>
              <a:rPr lang="el-GR" dirty="0" smtClean="0"/>
              <a:t>«μια </a:t>
            </a:r>
            <a:r>
              <a:rPr lang="el-GR" dirty="0"/>
              <a:t>ομάδα διασυνδεδεμένων επιχειρήσεων και οργανισμών, με γεωγραφική εγγύτητα και σε ένα συγκεκριμένο τομέα, που συνδέονται με κοινά σημεία και </a:t>
            </a:r>
            <a:r>
              <a:rPr lang="el-GR" dirty="0" smtClean="0"/>
              <a:t>συμπληρωματικότητες» </a:t>
            </a:r>
            <a:r>
              <a:rPr lang="en-US" dirty="0" smtClean="0"/>
              <a:t>(Porter)</a:t>
            </a:r>
          </a:p>
          <a:p>
            <a:r>
              <a:rPr lang="el-GR" dirty="0"/>
              <a:t>«κοινωνικοοικονομικό σύνολο, το οποίο χαρακτηρίζεται από μια κοινωνική ενότητα ανθρώπων και ένα πληθυσμό οικονομικών φορέων, που βρίσκονται όλοι κοντά, σε μια συγκεκριμένη γεωγραφική περιοχή</a:t>
            </a:r>
            <a:r>
              <a:rPr lang="el-GR" dirty="0" smtClean="0"/>
              <a:t>»</a:t>
            </a:r>
            <a:r>
              <a:rPr lang="en-US" dirty="0" smtClean="0"/>
              <a:t> (</a:t>
            </a:r>
            <a:r>
              <a:rPr lang="en-US" dirty="0" err="1" smtClean="0"/>
              <a:t>Morossini</a:t>
            </a:r>
            <a:r>
              <a:rPr lang="en-US" dirty="0" smtClean="0"/>
              <a:t>)</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6786" name="Picture 2"/>
          <p:cNvPicPr>
            <a:picLocks noChangeAspect="1" noChangeArrowheads="1"/>
          </p:cNvPicPr>
          <p:nvPr/>
        </p:nvPicPr>
        <p:blipFill>
          <a:blip r:embed="rId4" cstate="print"/>
          <a:srcRect/>
          <a:stretch>
            <a:fillRect/>
          </a:stretch>
        </p:blipFill>
        <p:spPr bwMode="auto">
          <a:xfrm>
            <a:off x="0" y="-892175"/>
            <a:ext cx="9144000" cy="7467600"/>
          </a:xfrm>
          <a:prstGeom prst="rect">
            <a:avLst/>
          </a:prstGeom>
          <a:noFill/>
          <a:ln w="9525">
            <a:solidFill>
              <a:schemeClr val="tx1"/>
            </a:solidFill>
            <a:miter lim="800000"/>
            <a:headEnd/>
            <a:tailEnd/>
          </a:ln>
        </p:spPr>
      </p:pic>
      <p:sp>
        <p:nvSpPr>
          <p:cNvPr id="886787" name="Comment 3"/>
          <p:cNvSpPr>
            <a:spLocks noChangeArrowheads="1"/>
          </p:cNvSpPr>
          <p:nvPr/>
        </p:nvSpPr>
        <p:spPr bwMode="auto">
          <a:xfrm>
            <a:off x="0" y="5516563"/>
            <a:ext cx="9144000" cy="1079500"/>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p>
            <a:pPr eaLnBrk="0" hangingPunct="0">
              <a:spcBef>
                <a:spcPct val="50000"/>
              </a:spcBef>
            </a:pPr>
            <a:r>
              <a:rPr lang="el-GR" sz="1600">
                <a:solidFill>
                  <a:srgbClr val="000000"/>
                </a:solidFill>
                <a:latin typeface="Arial" pitchFamily="34" charset="0"/>
              </a:rPr>
              <a:t>Η φιλοσοφία που κρύβεται πίσω από τον θεσμό είναι ότι μεγάλες και μικρές εταιρείες επιτυγχάνουν περισσότερα όταν δουλεύουν μαζί, παρά ατομικά. Επιπρόσθετα, οι μικρές επιχειρήσεις, διατηρώντας τα πλεονεκτήματά τους, μέσα στο </a:t>
            </a:r>
            <a:r>
              <a:rPr lang="en-US" sz="1600">
                <a:solidFill>
                  <a:srgbClr val="000000"/>
                </a:solidFill>
                <a:latin typeface="Arial" pitchFamily="34" charset="0"/>
              </a:rPr>
              <a:t>cluster</a:t>
            </a:r>
            <a:r>
              <a:rPr lang="el-GR" sz="1600">
                <a:solidFill>
                  <a:srgbClr val="000000"/>
                </a:solidFill>
                <a:latin typeface="Arial" pitchFamily="34" charset="0"/>
              </a:rPr>
              <a:t>, μπορούν να πετύχουν το συνδυασμό με τα πλεονεκτήματα των μεγάλων επιχειρήσεων.</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διαμάντι του </a:t>
            </a:r>
            <a:r>
              <a:rPr lang="en-US" dirty="0" smtClean="0"/>
              <a:t>Porter</a:t>
            </a:r>
            <a:r>
              <a:rPr lang="el-GR" dirty="0" smtClean="0"/>
              <a:t>: οι δυνάμεις του </a:t>
            </a:r>
            <a:r>
              <a:rPr lang="en-US" dirty="0" smtClean="0"/>
              <a:t>cluster</a:t>
            </a:r>
            <a:endParaRPr lang="el-GR" dirty="0"/>
          </a:p>
        </p:txBody>
      </p:sp>
      <p:sp>
        <p:nvSpPr>
          <p:cNvPr id="3" name="2 - Θέση περιεχομένου"/>
          <p:cNvSpPr>
            <a:spLocks noGrp="1"/>
          </p:cNvSpPr>
          <p:nvPr>
            <p:ph idx="1"/>
          </p:nvPr>
        </p:nvSpPr>
        <p:spPr/>
        <p:txBody>
          <a:bodyPr/>
          <a:lstStyle/>
          <a:p>
            <a:endParaRPr lang="el-GR" dirty="0"/>
          </a:p>
        </p:txBody>
      </p:sp>
      <p:pic>
        <p:nvPicPr>
          <p:cNvPr id="4" name="3 - Εικόνα"/>
          <p:cNvPicPr/>
          <p:nvPr/>
        </p:nvPicPr>
        <p:blipFill>
          <a:blip r:embed="rId2" cstate="print"/>
          <a:srcRect l="8774" t="16558" r="8999" b="3240"/>
          <a:stretch>
            <a:fillRect/>
          </a:stretch>
        </p:blipFill>
        <p:spPr bwMode="auto">
          <a:xfrm>
            <a:off x="1331640" y="1484784"/>
            <a:ext cx="6406135" cy="414196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Έννοια του </a:t>
            </a:r>
            <a:r>
              <a:rPr lang="en-US" dirty="0" smtClean="0"/>
              <a:t>cluster</a:t>
            </a:r>
            <a:endParaRPr lang="el-GR" dirty="0"/>
          </a:p>
        </p:txBody>
      </p:sp>
      <p:sp>
        <p:nvSpPr>
          <p:cNvPr id="3" name="2 - Θέση περιεχομένου"/>
          <p:cNvSpPr>
            <a:spLocks noGrp="1"/>
          </p:cNvSpPr>
          <p:nvPr>
            <p:ph idx="1"/>
          </p:nvPr>
        </p:nvSpPr>
        <p:spPr/>
        <p:txBody>
          <a:bodyPr>
            <a:normAutofit fontScale="70000" lnSpcReduction="20000"/>
          </a:bodyPr>
          <a:lstStyle/>
          <a:p>
            <a:pPr lvl="0"/>
            <a:r>
              <a:rPr lang="el-GR" dirty="0" smtClean="0"/>
              <a:t>είναι </a:t>
            </a:r>
            <a:r>
              <a:rPr lang="el-GR" dirty="0"/>
              <a:t>μια οικονομική δραστηριότητα που εντοπίζεται σε όλα τα επίπεδα: της κοινωνίας, της γεωγραφικής περιοχής, του συνόλου</a:t>
            </a:r>
          </a:p>
          <a:p>
            <a:pPr lvl="0"/>
            <a:r>
              <a:rPr lang="el-GR" dirty="0"/>
              <a:t>περιορίζεται σε ένα συγκεκριμένο βιομηχανικό κλάδο</a:t>
            </a:r>
          </a:p>
          <a:p>
            <a:pPr lvl="0"/>
            <a:r>
              <a:rPr lang="el-GR" dirty="0"/>
              <a:t>περιλαμβάνει τόσο κάθετες σχέσεις παραγωγού – κατασκευαστή – πωλητή – τελικού καταναλωτή, όσο και οριζόντιες σχέσεις παραγωγής, όπως συμβαίνει σε τομείς του ίδιου κλάδου.</a:t>
            </a:r>
          </a:p>
          <a:p>
            <a:pPr lvl="0"/>
            <a:r>
              <a:rPr lang="el-GR" dirty="0"/>
              <a:t>Οι επιχειρήσεις έχουν τις ίδιες ή αλληλοσυνδεόμενες επιχειρηματικές περιοχές ενασχόλησης.</a:t>
            </a:r>
          </a:p>
          <a:p>
            <a:pPr lvl="0"/>
            <a:r>
              <a:rPr lang="el-GR" dirty="0"/>
              <a:t>Οι επιχειρήσεις ανταγωνίζονται μεταξύ τους, αλλά μέσα από την εξειδίκευση συνεισφέρουν στην ανάπτυξη του </a:t>
            </a:r>
            <a:r>
              <a:rPr lang="en-US" dirty="0"/>
              <a:t>Cluster</a:t>
            </a:r>
            <a:endParaRPr lang="el-GR" dirty="0"/>
          </a:p>
          <a:p>
            <a:pPr lvl="0"/>
            <a:r>
              <a:rPr lang="el-GR" dirty="0"/>
              <a:t>Η εγγύτητα των επιχειρήσεων δημιουργεί κοινωνικές σχέσεις και σχέσεις εμπιστοσύνης</a:t>
            </a:r>
          </a:p>
          <a:p>
            <a:pPr lvl="0"/>
            <a:r>
              <a:rPr lang="el-GR" dirty="0"/>
              <a:t>Μια κοινή δομή που ενισχύει και αξιοποιεί την καινοτομία, μέσω της ταχύτατης μεταφοράς της γνώσης και εξαιτίας της υποστήριξης που προσφέρουν τα πανεπιστήμια και τα ερευνητικά κέντρα</a:t>
            </a:r>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9154" name="Picture 2"/>
          <p:cNvPicPr>
            <a:picLocks noChangeAspect="1" noChangeArrowheads="1"/>
          </p:cNvPicPr>
          <p:nvPr/>
        </p:nvPicPr>
        <p:blipFill>
          <a:blip r:embed="rId2" cstate="print"/>
          <a:srcRect l="10574" t="20157" r="12598" b="6119"/>
          <a:stretch>
            <a:fillRect/>
          </a:stretch>
        </p:blipFill>
        <p:spPr bwMode="auto">
          <a:xfrm>
            <a:off x="683568" y="1196752"/>
            <a:ext cx="7499724" cy="449792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800" dirty="0" smtClean="0"/>
              <a:t>ΒΑΣΙΚΕΣ ΟΜΑΔΕΣ ΠΑΡΑΓΟΝΤΩΝ ΧΩΡΟΘΕΤΗΣΗΣ ΤΩΝ ΕΠΙΧΕΙΡΗΣΕΩΝ</a:t>
            </a:r>
            <a:br>
              <a:rPr lang="el-GR" sz="2800" dirty="0" smtClean="0"/>
            </a:br>
            <a:endParaRPr lang="el-GR" sz="2800" dirty="0"/>
          </a:p>
        </p:txBody>
      </p:sp>
      <p:sp>
        <p:nvSpPr>
          <p:cNvPr id="3" name="2 - Θέση περιεχομένου"/>
          <p:cNvSpPr>
            <a:spLocks noGrp="1"/>
          </p:cNvSpPr>
          <p:nvPr>
            <p:ph idx="1"/>
          </p:nvPr>
        </p:nvSpPr>
        <p:spPr/>
        <p:txBody>
          <a:bodyPr>
            <a:normAutofit fontScale="92500" lnSpcReduction="20000"/>
          </a:bodyPr>
          <a:lstStyle/>
          <a:p>
            <a:endParaRPr lang="el-GR" dirty="0" smtClean="0"/>
          </a:p>
          <a:p>
            <a:pPr lvl="0"/>
            <a:r>
              <a:rPr lang="el-GR" dirty="0" smtClean="0"/>
              <a:t>Παράγοντες ζήτησης (ζήτηση για το προϊόν, εγγύτητα στους καταναλωτές, δυνατότητα επέκτασης της αγοράς κ.λπ.).</a:t>
            </a:r>
          </a:p>
          <a:p>
            <a:pPr lvl="0"/>
            <a:r>
              <a:rPr lang="el-GR" dirty="0" smtClean="0"/>
              <a:t>Παράγοντες κόστους (κόστος συντελεστών παραγωγής - κόστος εργασίας, γης, κεφαλαίου, κόστος ενέργειας, κόστος μεταφοράς, πρώτων υλών κ.λπ.).</a:t>
            </a:r>
          </a:p>
          <a:p>
            <a:pPr lvl="0"/>
            <a:r>
              <a:rPr lang="el-GR" dirty="0" smtClean="0"/>
              <a:t>Προσωπικοί παράγοντες - «ψυχικό εισόδημα» (ποιότητα περιβάλλοντος, αναψυχή, ασφάλεια, συγγενείς κ.λπ.).</a:t>
            </a:r>
          </a:p>
          <a:p>
            <a:endParaRPr lang="el-GR" dirty="0" smtClean="0"/>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Τύποι </a:t>
            </a:r>
            <a:r>
              <a:rPr lang="en-US" dirty="0" smtClean="0"/>
              <a:t>cluster</a:t>
            </a:r>
            <a:endParaRPr lang="el-GR" dirty="0"/>
          </a:p>
        </p:txBody>
      </p:sp>
      <p:sp>
        <p:nvSpPr>
          <p:cNvPr id="3" name="2 - Θέση περιεχομένου"/>
          <p:cNvSpPr>
            <a:spLocks noGrp="1"/>
          </p:cNvSpPr>
          <p:nvPr>
            <p:ph idx="1"/>
          </p:nvPr>
        </p:nvSpPr>
        <p:spPr/>
        <p:txBody>
          <a:bodyPr/>
          <a:lstStyle/>
          <a:p>
            <a:r>
              <a:rPr lang="el-GR" dirty="0" smtClean="0"/>
              <a:t>Κάθετο</a:t>
            </a:r>
          </a:p>
          <a:p>
            <a:r>
              <a:rPr lang="el-GR" dirty="0" smtClean="0"/>
              <a:t>Οριζόντιο</a:t>
            </a:r>
          </a:p>
          <a:p>
            <a:r>
              <a:rPr lang="el-GR" dirty="0" smtClean="0"/>
              <a:t>Υβριδικό</a:t>
            </a:r>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 name="Picture 2"/>
          <p:cNvPicPr>
            <a:picLocks noChangeAspect="1" noChangeArrowheads="1"/>
          </p:cNvPicPr>
          <p:nvPr/>
        </p:nvPicPr>
        <p:blipFill>
          <a:blip r:embed="rId2" cstate="print"/>
          <a:srcRect l="14398" t="7919" r="11699" b="5399"/>
          <a:stretch>
            <a:fillRect/>
          </a:stretch>
        </p:blipFill>
        <p:spPr bwMode="auto">
          <a:xfrm>
            <a:off x="0" y="0"/>
            <a:ext cx="9460766" cy="69354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Πλεονεκτήματα</a:t>
            </a:r>
            <a:endParaRPr lang="el-GR" dirty="0"/>
          </a:p>
        </p:txBody>
      </p:sp>
      <p:sp>
        <p:nvSpPr>
          <p:cNvPr id="3" name="2 - Θέση περιεχομένου"/>
          <p:cNvSpPr>
            <a:spLocks noGrp="1"/>
          </p:cNvSpPr>
          <p:nvPr>
            <p:ph idx="1"/>
          </p:nvPr>
        </p:nvSpPr>
        <p:spPr/>
        <p:txBody>
          <a:bodyPr>
            <a:normAutofit fontScale="55000" lnSpcReduction="20000"/>
          </a:bodyPr>
          <a:lstStyle/>
          <a:p>
            <a:pPr lvl="0"/>
            <a:r>
              <a:rPr lang="el-GR" dirty="0"/>
              <a:t>σημαντική τοπική αγορά για τα προϊόντα και τις υπηρεσίες και μια υψηλή συγκέντρωση των επιχειρήσεων, που δημιουργούν μια διευρυμένη αγορά και ως εκ τούτου περισσότερες ευκαιρίες για την προσέγγιση μεγαλύτερου αριθμού πελατών </a:t>
            </a:r>
          </a:p>
          <a:p>
            <a:pPr lvl="0"/>
            <a:r>
              <a:rPr lang="el-GR" dirty="0"/>
              <a:t>μειωμένα κόστη μεταφορών και πιο απλές αλυσίδες ανεφοδιασμού</a:t>
            </a:r>
          </a:p>
          <a:p>
            <a:pPr lvl="0"/>
            <a:r>
              <a:rPr lang="el-GR" dirty="0"/>
              <a:t>ευκολότερη πρόσβαση σε πόρους</a:t>
            </a:r>
          </a:p>
          <a:p>
            <a:pPr lvl="0"/>
            <a:r>
              <a:rPr lang="el-GR" dirty="0"/>
              <a:t>ευκαιρίες για τις νέες επιχειρήσεις που βλέπουν νέα σενάρια για την επέκταση σε αυτό το περιβάλλον</a:t>
            </a:r>
          </a:p>
          <a:p>
            <a:pPr lvl="0"/>
            <a:r>
              <a:rPr lang="el-GR" dirty="0"/>
              <a:t>υψηλότερο βαθμό εξειδίκευσης στα προϊόντα και τις υπηρεσίες</a:t>
            </a:r>
          </a:p>
          <a:p>
            <a:pPr lvl="0"/>
            <a:r>
              <a:rPr lang="el-GR" dirty="0"/>
              <a:t>πιο ανταγωνιστικό περιβάλλον που παρέχει καλύτερα κίνητρα ανάπτυξης σε επιχειρήσεις, φορείς, άτομα, κλπ</a:t>
            </a:r>
          </a:p>
          <a:p>
            <a:pPr lvl="0"/>
            <a:r>
              <a:rPr lang="el-GR" dirty="0"/>
              <a:t>ευρύτερη συνεργασία μεταξύ των μελών του </a:t>
            </a:r>
            <a:r>
              <a:rPr lang="el-GR" dirty="0" err="1"/>
              <a:t>cluster</a:t>
            </a:r>
            <a:r>
              <a:rPr lang="el-GR" dirty="0"/>
              <a:t>, καθώς η εγγύτητα αυξάνει την εμπιστοσύνη μεταξύ των επιχειρήσεων και διευκολύνει την επικοινωνία</a:t>
            </a:r>
          </a:p>
          <a:p>
            <a:pPr lvl="0"/>
            <a:r>
              <a:rPr lang="el-GR" dirty="0"/>
              <a:t>συγκέντρωση των επιχειρήσεων με δραστηριότητες στον ίδιο χώρο, κάτι που δημιουργεί μια δεξαμενή εργατικού δυναμικού με μεγάλη εμπειρία και εξειδίκευση στον τομέα του </a:t>
            </a:r>
            <a:r>
              <a:rPr lang="en-US" dirty="0"/>
              <a:t>cluster</a:t>
            </a:r>
            <a:endParaRPr lang="el-GR" dirty="0"/>
          </a:p>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p:txBody>
          <a:bodyPr/>
          <a:lstStyle/>
          <a:p>
            <a:r>
              <a:rPr lang="el-GR" sz="3200" b="1" i="1">
                <a:solidFill>
                  <a:schemeClr val="tx1"/>
                </a:solidFill>
              </a:rPr>
              <a:t>Τα μέλη </a:t>
            </a:r>
            <a:r>
              <a:rPr lang="en-US" sz="3200" b="1" i="1">
                <a:solidFill>
                  <a:schemeClr val="tx1"/>
                </a:solidFill>
              </a:rPr>
              <a:t>cluster </a:t>
            </a:r>
            <a:r>
              <a:rPr lang="el-GR" sz="3200" b="1" i="1">
                <a:solidFill>
                  <a:schemeClr val="tx1"/>
                </a:solidFill>
              </a:rPr>
              <a:t>ξύλου - επίπλου στη Δανία καθορίζουν τα οφέλη που αποκόμισαν:</a:t>
            </a:r>
          </a:p>
        </p:txBody>
      </p:sp>
      <p:sp>
        <p:nvSpPr>
          <p:cNvPr id="892931" name="Rectangle 3"/>
          <p:cNvSpPr>
            <a:spLocks noGrp="1" noChangeArrowheads="1"/>
          </p:cNvSpPr>
          <p:nvPr>
            <p:ph idx="1"/>
          </p:nvPr>
        </p:nvSpPr>
        <p:spPr/>
        <p:txBody>
          <a:bodyPr>
            <a:normAutofit lnSpcReduction="10000"/>
          </a:bodyPr>
          <a:lstStyle/>
          <a:p>
            <a:pPr>
              <a:lnSpc>
                <a:spcPct val="80000"/>
              </a:lnSpc>
            </a:pPr>
            <a:endParaRPr lang="el-GR" sz="1800"/>
          </a:p>
          <a:p>
            <a:pPr>
              <a:lnSpc>
                <a:spcPct val="80000"/>
              </a:lnSpc>
            </a:pPr>
            <a:r>
              <a:rPr lang="el-GR" sz="2000" b="1"/>
              <a:t>Βελτίωση ποιότητας προϊόντων 38%</a:t>
            </a:r>
          </a:p>
          <a:p>
            <a:pPr>
              <a:lnSpc>
                <a:spcPct val="80000"/>
              </a:lnSpc>
            </a:pPr>
            <a:r>
              <a:rPr lang="el-GR" sz="2000" b="1"/>
              <a:t>Νέοι πελάτες 38%</a:t>
            </a:r>
          </a:p>
          <a:p>
            <a:pPr>
              <a:lnSpc>
                <a:spcPct val="80000"/>
              </a:lnSpc>
            </a:pPr>
            <a:r>
              <a:rPr lang="el-GR" sz="2000" b="1"/>
              <a:t>Αύξηση πωλήσεων</a:t>
            </a:r>
            <a:r>
              <a:rPr lang="en-US" sz="2000" b="1"/>
              <a:t> 31%</a:t>
            </a:r>
          </a:p>
          <a:p>
            <a:pPr>
              <a:lnSpc>
                <a:spcPct val="80000"/>
              </a:lnSpc>
            </a:pPr>
            <a:r>
              <a:rPr lang="el-GR" sz="2000" b="1"/>
              <a:t>Αύξηση κερδοφορίας 30%</a:t>
            </a:r>
          </a:p>
          <a:p>
            <a:pPr>
              <a:lnSpc>
                <a:spcPct val="80000"/>
              </a:lnSpc>
            </a:pPr>
            <a:r>
              <a:rPr lang="el-GR" sz="2000" b="1"/>
              <a:t>Βελτίωση παραγωγικών διαδικασιών 30%</a:t>
            </a:r>
          </a:p>
          <a:p>
            <a:pPr>
              <a:lnSpc>
                <a:spcPct val="80000"/>
              </a:lnSpc>
            </a:pPr>
            <a:r>
              <a:rPr lang="el-GR" sz="2000" b="1"/>
              <a:t>Βελτίωση σχέσεων με τους πελάτες 27%</a:t>
            </a:r>
          </a:p>
          <a:p>
            <a:pPr>
              <a:lnSpc>
                <a:spcPct val="80000"/>
              </a:lnSpc>
            </a:pPr>
            <a:r>
              <a:rPr lang="el-GR" sz="2000" b="1"/>
              <a:t>Υιοθέτηση νέων τεχνολογιών 25%</a:t>
            </a:r>
          </a:p>
          <a:p>
            <a:pPr>
              <a:lnSpc>
                <a:spcPct val="80000"/>
              </a:lnSpc>
            </a:pPr>
            <a:r>
              <a:rPr lang="el-GR" sz="2000" b="1"/>
              <a:t>Βελτίωση στην ποιότητα των προμηθευτών 24%</a:t>
            </a:r>
          </a:p>
          <a:p>
            <a:pPr>
              <a:lnSpc>
                <a:spcPct val="80000"/>
              </a:lnSpc>
            </a:pPr>
            <a:r>
              <a:rPr lang="el-GR" sz="2000" b="1"/>
              <a:t>Εξοικονόμηση από κοινές αγορές και κοινούς πόρους 24%</a:t>
            </a:r>
          </a:p>
          <a:p>
            <a:pPr>
              <a:lnSpc>
                <a:spcPct val="80000"/>
              </a:lnSpc>
            </a:pPr>
            <a:r>
              <a:rPr lang="el-GR" sz="2000" b="1"/>
              <a:t>Ανάπτυξη νέων προϊόντων 19%</a:t>
            </a:r>
          </a:p>
          <a:p>
            <a:pPr>
              <a:lnSpc>
                <a:spcPct val="80000"/>
              </a:lnSpc>
            </a:pPr>
            <a:r>
              <a:rPr lang="el-GR" sz="2000" b="1"/>
              <a:t>Αύξηση εξαγωγών 7%</a:t>
            </a:r>
          </a:p>
          <a:p>
            <a:pPr>
              <a:lnSpc>
                <a:spcPct val="80000"/>
              </a:lnSpc>
              <a:buFont typeface="Wingdings" pitchFamily="2" charset="2"/>
              <a:buNone/>
            </a:pPr>
            <a:endParaRPr lang="el-GR" sz="2000" b="1"/>
          </a:p>
          <a:p>
            <a:pPr algn="r">
              <a:lnSpc>
                <a:spcPct val="80000"/>
              </a:lnSpc>
              <a:buFont typeface="Wingdings" pitchFamily="2" charset="2"/>
              <a:buNone/>
            </a:pPr>
            <a:r>
              <a:rPr lang="el-GR" sz="2000" b="1" i="1"/>
              <a:t>Τα ποσοστά είναι οι μέσοι όροι των εταιρειών</a:t>
            </a:r>
          </a:p>
          <a:p>
            <a:pPr>
              <a:lnSpc>
                <a:spcPct val="80000"/>
              </a:lnSpc>
              <a:buFont typeface="Wingdings" pitchFamily="2" charset="2"/>
              <a:buNone/>
            </a:pPr>
            <a:r>
              <a:rPr lang="en-US" sz="2000" b="1"/>
              <a:t>					</a:t>
            </a:r>
            <a:r>
              <a:rPr lang="el-GR" sz="2000" b="1"/>
              <a:t>Πηγή</a:t>
            </a:r>
            <a:r>
              <a:rPr lang="en-US" sz="2000" b="1"/>
              <a:t>: Doug Welch</a:t>
            </a:r>
            <a:r>
              <a:rPr lang="el-GR" sz="2000" b="1"/>
              <a:t>, 2002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Γεωγραφική εγγύτητα</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n-US" dirty="0"/>
              <a:t>η </a:t>
            </a:r>
            <a:r>
              <a:rPr lang="en-US" dirty="0" err="1"/>
              <a:t>εγγύτητα</a:t>
            </a:r>
            <a:r>
              <a:rPr lang="en-US" dirty="0"/>
              <a:t> </a:t>
            </a:r>
            <a:r>
              <a:rPr lang="en-US" dirty="0" err="1"/>
              <a:t>των</a:t>
            </a:r>
            <a:r>
              <a:rPr lang="en-US" dirty="0"/>
              <a:t> </a:t>
            </a:r>
            <a:r>
              <a:rPr lang="en-US" dirty="0" err="1"/>
              <a:t>επιχειρήσεων</a:t>
            </a:r>
            <a:r>
              <a:rPr lang="en-US" dirty="0"/>
              <a:t> </a:t>
            </a:r>
            <a:r>
              <a:rPr lang="en-US" dirty="0" err="1"/>
              <a:t>του</a:t>
            </a:r>
            <a:r>
              <a:rPr lang="en-US" dirty="0"/>
              <a:t> </a:t>
            </a:r>
            <a:r>
              <a:rPr lang="en-US" dirty="0" err="1"/>
              <a:t>ίδιου</a:t>
            </a:r>
            <a:r>
              <a:rPr lang="en-US" dirty="0"/>
              <a:t> </a:t>
            </a:r>
            <a:r>
              <a:rPr lang="en-US" dirty="0" err="1"/>
              <a:t>κλάδου</a:t>
            </a:r>
            <a:r>
              <a:rPr lang="en-US" dirty="0"/>
              <a:t> </a:t>
            </a:r>
            <a:r>
              <a:rPr lang="en-US" dirty="0" err="1"/>
              <a:t>επιτρέπει</a:t>
            </a:r>
            <a:r>
              <a:rPr lang="en-US" dirty="0"/>
              <a:t> </a:t>
            </a:r>
            <a:r>
              <a:rPr lang="en-US" dirty="0" err="1"/>
              <a:t>μια</a:t>
            </a:r>
            <a:r>
              <a:rPr lang="en-US" dirty="0"/>
              <a:t> </a:t>
            </a:r>
            <a:r>
              <a:rPr lang="en-US" dirty="0" err="1"/>
              <a:t>ανταλλαγή</a:t>
            </a:r>
            <a:r>
              <a:rPr lang="en-US" dirty="0"/>
              <a:t> </a:t>
            </a:r>
            <a:r>
              <a:rPr lang="en-US" dirty="0" err="1"/>
              <a:t>γνώσεων</a:t>
            </a:r>
            <a:r>
              <a:rPr lang="en-US" dirty="0"/>
              <a:t> </a:t>
            </a:r>
            <a:r>
              <a:rPr lang="en-US" dirty="0" err="1"/>
              <a:t>και</a:t>
            </a:r>
            <a:r>
              <a:rPr lang="en-US" dirty="0"/>
              <a:t> </a:t>
            </a:r>
            <a:r>
              <a:rPr lang="en-US" dirty="0" err="1"/>
              <a:t>ιδεών</a:t>
            </a:r>
            <a:r>
              <a:rPr lang="en-US" dirty="0"/>
              <a:t> </a:t>
            </a:r>
            <a:r>
              <a:rPr lang="en-US" dirty="0" err="1"/>
              <a:t>μέσω</a:t>
            </a:r>
            <a:r>
              <a:rPr lang="en-US" dirty="0"/>
              <a:t> </a:t>
            </a:r>
            <a:r>
              <a:rPr lang="en-US" dirty="0" err="1"/>
              <a:t>της</a:t>
            </a:r>
            <a:r>
              <a:rPr lang="en-US" dirty="0"/>
              <a:t> </a:t>
            </a:r>
            <a:r>
              <a:rPr lang="en-US" dirty="0" err="1"/>
              <a:t>άμεσης</a:t>
            </a:r>
            <a:r>
              <a:rPr lang="en-US" dirty="0"/>
              <a:t> </a:t>
            </a:r>
            <a:r>
              <a:rPr lang="en-US" dirty="0" err="1"/>
              <a:t>επαφής</a:t>
            </a:r>
            <a:r>
              <a:rPr lang="en-US" dirty="0"/>
              <a:t> </a:t>
            </a:r>
            <a:r>
              <a:rPr lang="en-US" dirty="0" err="1"/>
              <a:t>και</a:t>
            </a:r>
            <a:r>
              <a:rPr lang="en-US" dirty="0"/>
              <a:t> </a:t>
            </a:r>
            <a:r>
              <a:rPr lang="en-US" dirty="0" err="1"/>
              <a:t>της</a:t>
            </a:r>
            <a:r>
              <a:rPr lang="en-US" dirty="0"/>
              <a:t> </a:t>
            </a:r>
            <a:r>
              <a:rPr lang="en-US" dirty="0" err="1"/>
              <a:t>ελεύθερης</a:t>
            </a:r>
            <a:r>
              <a:rPr lang="en-US" dirty="0"/>
              <a:t> </a:t>
            </a:r>
            <a:r>
              <a:rPr lang="en-US" dirty="0" err="1"/>
              <a:t>κυκλοφορίας</a:t>
            </a:r>
            <a:r>
              <a:rPr lang="en-US" dirty="0"/>
              <a:t> </a:t>
            </a:r>
            <a:r>
              <a:rPr lang="en-US" dirty="0" err="1"/>
              <a:t>του</a:t>
            </a:r>
            <a:r>
              <a:rPr lang="en-US" dirty="0"/>
              <a:t> </a:t>
            </a:r>
            <a:r>
              <a:rPr lang="en-US" dirty="0" err="1"/>
              <a:t>εργατικού</a:t>
            </a:r>
            <a:r>
              <a:rPr lang="en-US" dirty="0"/>
              <a:t> </a:t>
            </a:r>
            <a:r>
              <a:rPr lang="en-US" dirty="0" err="1"/>
              <a:t>δυναμικού</a:t>
            </a:r>
            <a:r>
              <a:rPr lang="en-US" dirty="0"/>
              <a:t>, «</a:t>
            </a:r>
            <a:r>
              <a:rPr lang="en-US" dirty="0" err="1"/>
              <a:t>επιβάλλοντας</a:t>
            </a:r>
            <a:r>
              <a:rPr lang="en-US" dirty="0"/>
              <a:t>» </a:t>
            </a:r>
            <a:r>
              <a:rPr lang="en-US" dirty="0" err="1"/>
              <a:t>στις</a:t>
            </a:r>
            <a:r>
              <a:rPr lang="en-US" dirty="0"/>
              <a:t> </a:t>
            </a:r>
            <a:r>
              <a:rPr lang="en-US" dirty="0" err="1"/>
              <a:t>επιχειρήσεις</a:t>
            </a:r>
            <a:r>
              <a:rPr lang="en-US" dirty="0"/>
              <a:t> </a:t>
            </a:r>
            <a:r>
              <a:rPr lang="en-US" dirty="0" err="1"/>
              <a:t>έναν</a:t>
            </a:r>
            <a:r>
              <a:rPr lang="en-US" dirty="0"/>
              <a:t> </a:t>
            </a:r>
            <a:r>
              <a:rPr lang="en-US" dirty="0" err="1"/>
              <a:t>έντονο</a:t>
            </a:r>
            <a:r>
              <a:rPr lang="en-US" dirty="0"/>
              <a:t> </a:t>
            </a:r>
            <a:r>
              <a:rPr lang="en-US" dirty="0" err="1"/>
              <a:t>ρυθμό</a:t>
            </a:r>
            <a:r>
              <a:rPr lang="en-US" dirty="0"/>
              <a:t> </a:t>
            </a:r>
            <a:r>
              <a:rPr lang="en-US" dirty="0" err="1"/>
              <a:t>καινοτομίας</a:t>
            </a:r>
            <a:r>
              <a:rPr lang="en-US" dirty="0"/>
              <a:t> </a:t>
            </a:r>
            <a:r>
              <a:rPr lang="en-US" dirty="0" err="1"/>
              <a:t>και</a:t>
            </a:r>
            <a:r>
              <a:rPr lang="en-US" dirty="0"/>
              <a:t> </a:t>
            </a:r>
            <a:r>
              <a:rPr lang="en-US" dirty="0" err="1"/>
              <a:t>υψηλότερη</a:t>
            </a:r>
            <a:r>
              <a:rPr lang="en-US" dirty="0"/>
              <a:t> </a:t>
            </a:r>
            <a:r>
              <a:rPr lang="en-US" dirty="0" err="1"/>
              <a:t>παραγωγικότητα</a:t>
            </a:r>
            <a:r>
              <a:rPr lang="en-US" dirty="0"/>
              <a:t> </a:t>
            </a:r>
            <a:r>
              <a:rPr lang="en-US" dirty="0" err="1"/>
              <a:t>και</a:t>
            </a:r>
            <a:r>
              <a:rPr lang="en-US" dirty="0"/>
              <a:t> </a:t>
            </a:r>
            <a:r>
              <a:rPr lang="en-US" dirty="0" err="1"/>
              <a:t>μειώνοντας</a:t>
            </a:r>
            <a:r>
              <a:rPr lang="en-US" dirty="0"/>
              <a:t> </a:t>
            </a:r>
            <a:r>
              <a:rPr lang="en-US" dirty="0" err="1"/>
              <a:t>τους</a:t>
            </a:r>
            <a:r>
              <a:rPr lang="en-US" dirty="0"/>
              <a:t> </a:t>
            </a:r>
            <a:r>
              <a:rPr lang="en-US" dirty="0" err="1"/>
              <a:t>κινδύνους</a:t>
            </a:r>
            <a:r>
              <a:rPr lang="en-US" dirty="0"/>
              <a:t> </a:t>
            </a:r>
            <a:r>
              <a:rPr lang="en-US" dirty="0" err="1"/>
              <a:t>και</a:t>
            </a:r>
            <a:r>
              <a:rPr lang="en-US" dirty="0"/>
              <a:t> </a:t>
            </a:r>
            <a:r>
              <a:rPr lang="en-US" dirty="0" err="1"/>
              <a:t>τη</a:t>
            </a:r>
            <a:r>
              <a:rPr lang="en-US" dirty="0"/>
              <a:t> </a:t>
            </a:r>
            <a:r>
              <a:rPr lang="en-US" dirty="0" err="1"/>
              <a:t>διάρκεια</a:t>
            </a:r>
            <a:r>
              <a:rPr lang="en-US" dirty="0"/>
              <a:t> </a:t>
            </a:r>
            <a:r>
              <a:rPr lang="en-US" dirty="0" err="1"/>
              <a:t>της</a:t>
            </a:r>
            <a:r>
              <a:rPr lang="en-US" dirty="0"/>
              <a:t> </a:t>
            </a:r>
            <a:r>
              <a:rPr lang="en-US" dirty="0" err="1"/>
              <a:t>διαδικασίας</a:t>
            </a:r>
            <a:r>
              <a:rPr lang="en-US" dirty="0"/>
              <a:t> </a:t>
            </a:r>
            <a:r>
              <a:rPr lang="en-US" dirty="0" err="1"/>
              <a:t>καινοτομίας</a:t>
            </a:r>
            <a:r>
              <a:rPr lang="en-US" dirty="0"/>
              <a:t>, </a:t>
            </a:r>
            <a:r>
              <a:rPr lang="en-US" dirty="0" err="1"/>
              <a:t>λόγω</a:t>
            </a:r>
            <a:r>
              <a:rPr lang="en-US" dirty="0"/>
              <a:t> </a:t>
            </a:r>
            <a:r>
              <a:rPr lang="en-US" dirty="0" err="1"/>
              <a:t>της</a:t>
            </a:r>
            <a:r>
              <a:rPr lang="en-US" dirty="0"/>
              <a:t> </a:t>
            </a:r>
            <a:r>
              <a:rPr lang="en-US" dirty="0" err="1"/>
              <a:t>άμεσης</a:t>
            </a:r>
            <a:r>
              <a:rPr lang="en-US" dirty="0"/>
              <a:t> ή </a:t>
            </a:r>
            <a:r>
              <a:rPr lang="en-US" dirty="0" err="1"/>
              <a:t>της</a:t>
            </a:r>
            <a:r>
              <a:rPr lang="en-US" dirty="0"/>
              <a:t> </a:t>
            </a:r>
            <a:r>
              <a:rPr lang="en-US" dirty="0" err="1"/>
              <a:t>ανεπίσημης</a:t>
            </a:r>
            <a:r>
              <a:rPr lang="en-US" dirty="0"/>
              <a:t> </a:t>
            </a:r>
            <a:r>
              <a:rPr lang="en-US" dirty="0" err="1"/>
              <a:t>μεταφοράς</a:t>
            </a:r>
            <a:r>
              <a:rPr lang="en-US" dirty="0"/>
              <a:t> </a:t>
            </a:r>
            <a:r>
              <a:rPr lang="en-US" dirty="0" err="1"/>
              <a:t>πληροφοριών</a:t>
            </a:r>
            <a:r>
              <a:rPr lang="en-US" dirty="0"/>
              <a:t> </a:t>
            </a:r>
            <a:r>
              <a:rPr lang="en-US" dirty="0" err="1"/>
              <a:t>μεταξύ</a:t>
            </a:r>
            <a:r>
              <a:rPr lang="en-US" dirty="0"/>
              <a:t> </a:t>
            </a:r>
            <a:r>
              <a:rPr lang="en-US" dirty="0" err="1"/>
              <a:t>εταίρων</a:t>
            </a:r>
            <a:r>
              <a:rPr lang="en-US" dirty="0"/>
              <a:t>, </a:t>
            </a:r>
            <a:r>
              <a:rPr lang="en-US" dirty="0" err="1"/>
              <a:t>εταιρειών</a:t>
            </a:r>
            <a:r>
              <a:rPr lang="en-US" dirty="0"/>
              <a:t> </a:t>
            </a:r>
            <a:r>
              <a:rPr lang="en-US" dirty="0" err="1"/>
              <a:t>και</a:t>
            </a:r>
            <a:r>
              <a:rPr lang="en-US" dirty="0"/>
              <a:t> </a:t>
            </a:r>
            <a:r>
              <a:rPr lang="en-US" dirty="0" err="1"/>
              <a:t>των</a:t>
            </a:r>
            <a:r>
              <a:rPr lang="en-US" dirty="0"/>
              <a:t> </a:t>
            </a:r>
            <a:r>
              <a:rPr lang="en-US" dirty="0" err="1"/>
              <a:t>πελατών</a:t>
            </a:r>
            <a:r>
              <a:rPr lang="en-US" dirty="0"/>
              <a:t> </a:t>
            </a:r>
            <a:r>
              <a:rPr lang="en-US" dirty="0" err="1"/>
              <a:t>τους</a:t>
            </a:r>
            <a:r>
              <a:rPr lang="en-US" dirty="0"/>
              <a:t>, ή </a:t>
            </a:r>
            <a:r>
              <a:rPr lang="en-US" dirty="0" err="1"/>
              <a:t>μεταξύ</a:t>
            </a:r>
            <a:r>
              <a:rPr lang="en-US" dirty="0"/>
              <a:t> </a:t>
            </a:r>
            <a:r>
              <a:rPr lang="en-US" dirty="0" err="1"/>
              <a:t>επιχειρήσεων</a:t>
            </a:r>
            <a:r>
              <a:rPr lang="en-US" dirty="0"/>
              <a:t> </a:t>
            </a:r>
            <a:r>
              <a:rPr lang="en-US" dirty="0" err="1"/>
              <a:t>και</a:t>
            </a:r>
            <a:r>
              <a:rPr lang="en-US" dirty="0"/>
              <a:t> </a:t>
            </a:r>
            <a:r>
              <a:rPr lang="en-US" dirty="0" err="1"/>
              <a:t>ερευνητικών</a:t>
            </a:r>
            <a:r>
              <a:rPr lang="en-US" dirty="0"/>
              <a:t>.</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Δύο είδη γνώσης </a:t>
            </a:r>
          </a:p>
          <a:p>
            <a:r>
              <a:rPr lang="el-GR" dirty="0" smtClean="0"/>
              <a:t>Κωδικοποιημένη (ρητή)</a:t>
            </a:r>
          </a:p>
          <a:p>
            <a:r>
              <a:rPr lang="el-GR" dirty="0" smtClean="0"/>
              <a:t>Μη- κωδικοποιημένη (άρρητη)</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ΜμΕ</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a:t>Σύμφωνα με τον </a:t>
            </a:r>
            <a:r>
              <a:rPr lang="en-US" dirty="0" smtClean="0"/>
              <a:t>Porte</a:t>
            </a:r>
            <a:r>
              <a:rPr lang="en-US" dirty="0"/>
              <a:t>r</a:t>
            </a:r>
            <a:r>
              <a:rPr lang="el-GR" dirty="0" smtClean="0"/>
              <a:t>, </a:t>
            </a:r>
            <a:r>
              <a:rPr lang="el-GR" dirty="0"/>
              <a:t>τα </a:t>
            </a:r>
            <a:r>
              <a:rPr lang="en-US" dirty="0"/>
              <a:t>Clusters</a:t>
            </a:r>
            <a:r>
              <a:rPr lang="el-GR" dirty="0"/>
              <a:t> ενισχύουν με τρεις τρόπους την </a:t>
            </a:r>
            <a:r>
              <a:rPr lang="el-GR" u="sng" dirty="0"/>
              <a:t>ανάπτυξη της επιχειρηματικότητας</a:t>
            </a:r>
            <a:r>
              <a:rPr lang="el-GR" dirty="0"/>
              <a:t>:</a:t>
            </a:r>
          </a:p>
          <a:p>
            <a:pPr>
              <a:buNone/>
            </a:pPr>
            <a:endParaRPr lang="el-GR" dirty="0"/>
          </a:p>
          <a:p>
            <a:pPr lvl="0"/>
            <a:r>
              <a:rPr lang="el-GR" dirty="0"/>
              <a:t>αυξάνουν την τρέχουσα παραγωγικότητα των επιχειρήσεων και βιομηχανιών</a:t>
            </a:r>
          </a:p>
          <a:p>
            <a:pPr lvl="0"/>
            <a:r>
              <a:rPr lang="el-GR" dirty="0"/>
              <a:t>βελτιώνουν τη φέρουσα ικανότητα των μελών των </a:t>
            </a:r>
            <a:r>
              <a:rPr lang="en-US" dirty="0"/>
              <a:t>clusters</a:t>
            </a:r>
            <a:r>
              <a:rPr lang="el-GR" dirty="0"/>
              <a:t> για αύξηση της καινοτομίας και της παραγωγικότητάς τους</a:t>
            </a:r>
          </a:p>
          <a:p>
            <a:pPr lvl="0"/>
            <a:r>
              <a:rPr lang="el-GR" dirty="0"/>
              <a:t>ενθαρρύνουν τη δημιουργία νέων επιχειρήσεων, κάτι που με τη σειρά του ευνοεί την ανάπτυξη της καινοτομίας και τη διεύρυνση και επέκταση του </a:t>
            </a:r>
            <a:r>
              <a:rPr lang="en-US" dirty="0" smtClean="0"/>
              <a:t>Cluster</a:t>
            </a:r>
          </a:p>
          <a:p>
            <a:pPr lvl="0">
              <a:buNone/>
            </a:pPr>
            <a:r>
              <a:rPr lang="el-GR" dirty="0"/>
              <a:t> </a:t>
            </a:r>
          </a:p>
          <a:p>
            <a:r>
              <a:rPr lang="el-GR" dirty="0"/>
              <a:t>Είναι χαρακτηριστικό πως ιδιαίτερα ο τελευταίος τρόπος αλλά και οι άλλοι δύο γενικότερα ευνοούν την ανάπτυξη του ανταγωνισμού, κάτι που αποτελεί συστατικό στοιχείο της ίδιας της έννοιας ενός επιτυχημένου </a:t>
            </a:r>
            <a:r>
              <a:rPr lang="en-US" dirty="0"/>
              <a:t>Cluster</a:t>
            </a:r>
            <a:r>
              <a:rPr lang="el-GR" dirty="0"/>
              <a:t>. </a:t>
            </a:r>
          </a:p>
          <a:p>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Πλεονεκτήματα </a:t>
            </a:r>
            <a:r>
              <a:rPr lang="el-GR" dirty="0" err="1" smtClean="0"/>
              <a:t>ΜμΕ</a:t>
            </a:r>
            <a:endParaRPr lang="el-GR" dirty="0"/>
          </a:p>
        </p:txBody>
      </p:sp>
      <p:sp>
        <p:nvSpPr>
          <p:cNvPr id="3" name="2 - Θέση περιεχομένου"/>
          <p:cNvSpPr>
            <a:spLocks noGrp="1"/>
          </p:cNvSpPr>
          <p:nvPr>
            <p:ph idx="1"/>
          </p:nvPr>
        </p:nvSpPr>
        <p:spPr/>
        <p:txBody>
          <a:bodyPr>
            <a:normAutofit/>
          </a:bodyPr>
          <a:lstStyle/>
          <a:p>
            <a:pPr lvl="0"/>
            <a:r>
              <a:rPr lang="el-GR" dirty="0"/>
              <a:t>Πρόσβαση σε εξειδικευμένο προσωπικό και </a:t>
            </a:r>
            <a:r>
              <a:rPr lang="el-GR" dirty="0" smtClean="0"/>
              <a:t>υπηρεσίες</a:t>
            </a:r>
            <a:endParaRPr lang="el-GR" dirty="0"/>
          </a:p>
          <a:p>
            <a:pPr lvl="0"/>
            <a:r>
              <a:rPr lang="el-GR" dirty="0"/>
              <a:t>Πρόσβαση σε πληροφόρηση</a:t>
            </a:r>
          </a:p>
          <a:p>
            <a:pPr lvl="0"/>
            <a:r>
              <a:rPr lang="el-GR" dirty="0" smtClean="0"/>
              <a:t>Συμπληρωματικότητες</a:t>
            </a:r>
            <a:r>
              <a:rPr lang="el-GR" dirty="0"/>
              <a:t> </a:t>
            </a:r>
          </a:p>
          <a:p>
            <a:pPr lvl="0"/>
            <a:r>
              <a:rPr lang="el-GR" dirty="0"/>
              <a:t>Πρόσβαση σε θεσμικά και δημόσια </a:t>
            </a:r>
            <a:r>
              <a:rPr lang="el-GR" dirty="0" smtClean="0"/>
              <a:t>αγαθά</a:t>
            </a:r>
            <a:endParaRPr lang="el-GR" dirty="0"/>
          </a:p>
          <a:p>
            <a:pPr lvl="0"/>
            <a:r>
              <a:rPr lang="el-GR" dirty="0"/>
              <a:t>Κίνητρα και μετρήσιμη απόδοση </a:t>
            </a:r>
          </a:p>
          <a:p>
            <a:endParaRPr lang="el-GR" dirty="0"/>
          </a:p>
          <a:p>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980728"/>
            <a:ext cx="8229600" cy="5145435"/>
          </a:xfrm>
        </p:spPr>
        <p:txBody>
          <a:bodyPr>
            <a:normAutofit fontScale="47500" lnSpcReduction="20000"/>
          </a:bodyPr>
          <a:lstStyle/>
          <a:p>
            <a:r>
              <a:rPr lang="el-GR" dirty="0" smtClean="0"/>
              <a:t>Ειδικότερα για τις πολύ μικρές και μικρές επιχειρήσεις, πρέπει κανείς να λάβει υπόψη τη </a:t>
            </a:r>
            <a:r>
              <a:rPr lang="el-GR" u="sng" dirty="0" smtClean="0"/>
              <a:t>δυσχέρειά τους για συνεργασία</a:t>
            </a:r>
            <a:r>
              <a:rPr lang="el-GR" dirty="0" smtClean="0"/>
              <a:t>, λόγω κυρίως των εξής παραγόντων: </a:t>
            </a:r>
          </a:p>
          <a:p>
            <a:endParaRPr lang="el-GR" dirty="0" smtClean="0"/>
          </a:p>
          <a:p>
            <a:pPr lvl="0"/>
            <a:r>
              <a:rPr lang="el-GR" dirty="0" smtClean="0"/>
              <a:t>Παραδοσιακή δομή – Μικρό μέγεθος: Τα χαρακτηριστικά αυτά αποτελούν τροχοπέδη, λόγω κυρίως του περιορισμένου χρόνου ενασχόλησης (προσωπική εργασία) και της μειωμένης δυνατότητας ανάληψης ενδεχόμενου ρίσκου που μπορεί να έχει μία τέτοια επιχειρηματική δραστηριότητα.</a:t>
            </a:r>
          </a:p>
          <a:p>
            <a:pPr lvl="0"/>
            <a:r>
              <a:rPr lang="el-GR" dirty="0" smtClean="0"/>
              <a:t>Εσωστρέφεια/ έλλειψη συνεργατικής κουλτούρας: Η αντίληψη ότι η επιχείρηση είναι «προσωπική ή οικογενειακή υπόθεση», λόγω του οικογενειακού χαρακτήρα των επιχειρήσεων, απομονώνει τις επιχειρήσεις και εμποδίζει την ανάπτυξη μίας συνεργατικής κουλτούρας.</a:t>
            </a:r>
          </a:p>
          <a:p>
            <a:pPr lvl="0"/>
            <a:r>
              <a:rPr lang="el-GR" dirty="0" smtClean="0"/>
              <a:t>Έλλειψη ενημέρωσης: Ο περιορισμένος χρόνος, λόγω της προσωπικής ενασχόλησης, αλλά και η έλλειψη ειδικευμένου προσωπικού, είναι περιοριστικοί ή και απαγορευτικοί παράγοντες για άμεση και έγκαιρη πληροφόρηση σε θέματα του ενδιαφέροντος της επιχείρησης.</a:t>
            </a:r>
          </a:p>
          <a:p>
            <a:endParaRPr lang="el-GR" dirty="0" smtClean="0"/>
          </a:p>
          <a:p>
            <a:r>
              <a:rPr lang="el-GR" dirty="0" smtClean="0"/>
              <a:t>Από την άλλη πλευρά, για τη συμμετοχή σε ένα </a:t>
            </a:r>
            <a:r>
              <a:rPr lang="en-US" dirty="0" smtClean="0"/>
              <a:t>Cluster</a:t>
            </a:r>
            <a:r>
              <a:rPr lang="el-GR" dirty="0" smtClean="0"/>
              <a:t> τα ίδια περίπου χαρακτηριστικά μετατρέπονται σε </a:t>
            </a:r>
            <a:r>
              <a:rPr lang="el-GR" u="sng" dirty="0" smtClean="0"/>
              <a:t>πλεονέκτημα</a:t>
            </a:r>
            <a:r>
              <a:rPr lang="el-GR" dirty="0" smtClean="0"/>
              <a:t>, λαμβάνοντας υπόψη τα ακόλουθα: </a:t>
            </a:r>
          </a:p>
          <a:p>
            <a:pPr>
              <a:buNone/>
            </a:pPr>
            <a:r>
              <a:rPr lang="el-GR" dirty="0" smtClean="0"/>
              <a:t> </a:t>
            </a:r>
          </a:p>
          <a:p>
            <a:pPr lvl="0"/>
            <a:r>
              <a:rPr lang="el-GR" dirty="0" smtClean="0"/>
              <a:t>Ευελιξία. Το μικρό μέγεθος μίας επιχείρησης μπορεί να σημαίνει μια πιο ευέλικτη δομή, με μεγαλύτερη αμεσότητα και ταχύτητα στις οργανωτικές της διαδικασίες, κάτι που αποτελεί προνόμιο για μία συνεργατική επιχειρηματική μορφή.</a:t>
            </a:r>
          </a:p>
          <a:p>
            <a:pPr lvl="0"/>
            <a:r>
              <a:rPr lang="el-GR" dirty="0" smtClean="0"/>
              <a:t>Τοπικός παράγοντας. Η κάθε τοπική κοινωνία έχει τη δυνατότητα να αναπτύξει επιχειρηματικές συνεργατικές μορφές, βασισμένες σε μια μορφή εμπιστοσύνης που ανάγεται σε κοινωνικό επίπεδο, λόγω των στενών διαπροσωπικών σχέσεων που αναπτύσσονται στο μικρό μέρος.</a:t>
            </a:r>
          </a:p>
          <a:p>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 name="irc_mi" descr="http://www.urenio.org/wp-content/Industrial-Districts.jpg"/>
          <p:cNvPicPr/>
          <p:nvPr/>
        </p:nvPicPr>
        <p:blipFill>
          <a:blip r:embed="rId2" cstate="print"/>
          <a:srcRect/>
          <a:stretch>
            <a:fillRect/>
          </a:stretch>
        </p:blipFill>
        <p:spPr bwMode="auto">
          <a:xfrm>
            <a:off x="1934845" y="609400"/>
            <a:ext cx="5274310" cy="563919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dirty="0" smtClean="0"/>
              <a:t>ΠΑΡΑΓΟΝΤΕΣ ΧΩΡΟΘΕΤΗΣΗΣ ΣΤΗΝ ΠΡΑΞΗ </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70000" lnSpcReduction="20000"/>
          </a:bodyPr>
          <a:lstStyle/>
          <a:p>
            <a:pPr lvl="0"/>
            <a:r>
              <a:rPr lang="en-GB" dirty="0" smtClean="0"/>
              <a:t>η </a:t>
            </a:r>
            <a:r>
              <a:rPr lang="en-GB" dirty="0" err="1" smtClean="0"/>
              <a:t>διαθέσιμη</a:t>
            </a:r>
            <a:r>
              <a:rPr lang="en-GB" dirty="0" smtClean="0"/>
              <a:t> </a:t>
            </a:r>
            <a:r>
              <a:rPr lang="en-GB" dirty="0" err="1" smtClean="0"/>
              <a:t>έκταση</a:t>
            </a:r>
            <a:r>
              <a:rPr lang="en-GB" dirty="0" smtClean="0"/>
              <a:t>, </a:t>
            </a:r>
            <a:endParaRPr lang="el-GR" dirty="0" smtClean="0"/>
          </a:p>
          <a:p>
            <a:pPr lvl="0"/>
            <a:r>
              <a:rPr lang="el-GR" dirty="0" smtClean="0"/>
              <a:t>η ποιότητα του εργατικού δυναμικού, </a:t>
            </a:r>
          </a:p>
          <a:p>
            <a:pPr lvl="0"/>
            <a:r>
              <a:rPr lang="en-GB" dirty="0" err="1" smtClean="0"/>
              <a:t>οι</a:t>
            </a:r>
            <a:r>
              <a:rPr lang="en-GB" dirty="0" smtClean="0"/>
              <a:t> </a:t>
            </a:r>
            <a:r>
              <a:rPr lang="en-GB" dirty="0" err="1" smtClean="0"/>
              <a:t>δυνατότητες</a:t>
            </a:r>
            <a:r>
              <a:rPr lang="en-GB" dirty="0" smtClean="0"/>
              <a:t> </a:t>
            </a:r>
            <a:r>
              <a:rPr lang="en-GB" dirty="0" err="1" smtClean="0"/>
              <a:t>χρηματοδότησης</a:t>
            </a:r>
            <a:r>
              <a:rPr lang="en-GB" dirty="0" smtClean="0"/>
              <a:t>, </a:t>
            </a:r>
            <a:endParaRPr lang="el-GR" dirty="0" smtClean="0"/>
          </a:p>
          <a:p>
            <a:pPr lvl="0"/>
            <a:r>
              <a:rPr lang="el-GR" dirty="0" smtClean="0"/>
              <a:t>οι μεταφορές και οι τηλεπικοινωνίες, </a:t>
            </a:r>
          </a:p>
          <a:p>
            <a:pPr lvl="0"/>
            <a:r>
              <a:rPr lang="en-GB" dirty="0" smtClean="0"/>
              <a:t>η </a:t>
            </a:r>
            <a:r>
              <a:rPr lang="en-GB" dirty="0" err="1" smtClean="0"/>
              <a:t>ύπαρξη</a:t>
            </a:r>
            <a:r>
              <a:rPr lang="en-GB" dirty="0" smtClean="0"/>
              <a:t> </a:t>
            </a:r>
            <a:r>
              <a:rPr lang="en-GB" dirty="0" err="1" smtClean="0"/>
              <a:t>πρώτων</a:t>
            </a:r>
            <a:r>
              <a:rPr lang="en-GB" dirty="0" smtClean="0"/>
              <a:t> </a:t>
            </a:r>
            <a:r>
              <a:rPr lang="en-GB" dirty="0" err="1" smtClean="0"/>
              <a:t>υλών</a:t>
            </a:r>
            <a:r>
              <a:rPr lang="en-GB" dirty="0" smtClean="0"/>
              <a:t>, </a:t>
            </a:r>
            <a:endParaRPr lang="el-GR" dirty="0" smtClean="0"/>
          </a:p>
          <a:p>
            <a:pPr lvl="0"/>
            <a:r>
              <a:rPr lang="el-GR" dirty="0" smtClean="0"/>
              <a:t>η πρόσβαση σε ενεργειακά δίκτυα, </a:t>
            </a:r>
          </a:p>
          <a:p>
            <a:pPr lvl="0"/>
            <a:r>
              <a:rPr lang="en-GB" dirty="0" err="1" smtClean="0"/>
              <a:t>οι</a:t>
            </a:r>
            <a:r>
              <a:rPr lang="en-GB" dirty="0" smtClean="0"/>
              <a:t> </a:t>
            </a:r>
            <a:r>
              <a:rPr lang="en-GB" dirty="0" err="1" smtClean="0"/>
              <a:t>εξωτερικές</a:t>
            </a:r>
            <a:r>
              <a:rPr lang="en-GB" dirty="0" smtClean="0"/>
              <a:t> </a:t>
            </a:r>
            <a:r>
              <a:rPr lang="en-GB" dirty="0" err="1" smtClean="0"/>
              <a:t>οικονομίες</a:t>
            </a:r>
            <a:r>
              <a:rPr lang="en-GB" dirty="0" smtClean="0"/>
              <a:t>, </a:t>
            </a:r>
            <a:endParaRPr lang="el-GR" dirty="0" smtClean="0"/>
          </a:p>
          <a:p>
            <a:pPr lvl="0"/>
            <a:r>
              <a:rPr lang="el-GR" dirty="0" smtClean="0"/>
              <a:t>η </a:t>
            </a:r>
            <a:r>
              <a:rPr lang="el-GR" dirty="0" err="1" smtClean="0"/>
              <a:t>πρ</a:t>
            </a:r>
            <a:r>
              <a:rPr lang="en-US" dirty="0" smtClean="0"/>
              <a:t>o</a:t>
            </a:r>
            <a:r>
              <a:rPr lang="el-GR" dirty="0" err="1" smtClean="0"/>
              <a:t>σβαση</a:t>
            </a:r>
            <a:r>
              <a:rPr lang="el-GR" dirty="0" smtClean="0"/>
              <a:t> σε </a:t>
            </a:r>
            <a:r>
              <a:rPr lang="el-GR" dirty="0" err="1" smtClean="0"/>
              <a:t>μεγαλες</a:t>
            </a:r>
            <a:r>
              <a:rPr lang="el-GR" dirty="0" smtClean="0"/>
              <a:t> αγορές, </a:t>
            </a:r>
          </a:p>
          <a:p>
            <a:pPr lvl="0"/>
            <a:r>
              <a:rPr lang="en-GB" dirty="0" err="1" smtClean="0"/>
              <a:t>οι</a:t>
            </a:r>
            <a:r>
              <a:rPr lang="en-GB" dirty="0" smtClean="0"/>
              <a:t> </a:t>
            </a:r>
            <a:r>
              <a:rPr lang="en-GB" dirty="0" err="1" smtClean="0"/>
              <a:t>διαδικασίες</a:t>
            </a:r>
            <a:r>
              <a:rPr lang="en-GB" dirty="0" smtClean="0"/>
              <a:t> </a:t>
            </a:r>
            <a:r>
              <a:rPr lang="en-GB" dirty="0" err="1" smtClean="0"/>
              <a:t>εγκατάστασης</a:t>
            </a:r>
            <a:r>
              <a:rPr lang="en-GB" dirty="0" smtClean="0"/>
              <a:t>, </a:t>
            </a:r>
            <a:endParaRPr lang="el-GR" dirty="0" smtClean="0"/>
          </a:p>
          <a:p>
            <a:pPr lvl="0"/>
            <a:r>
              <a:rPr lang="en-GB" dirty="0" err="1" smtClean="0"/>
              <a:t>το</a:t>
            </a:r>
            <a:r>
              <a:rPr lang="en-GB" dirty="0" smtClean="0"/>
              <a:t> </a:t>
            </a:r>
            <a:r>
              <a:rPr lang="en-GB" dirty="0" err="1" smtClean="0"/>
              <a:t>φυσικό</a:t>
            </a:r>
            <a:r>
              <a:rPr lang="en-GB" dirty="0" smtClean="0"/>
              <a:t> </a:t>
            </a:r>
            <a:r>
              <a:rPr lang="en-GB" dirty="0" err="1" smtClean="0"/>
              <a:t>περιβάλλον</a:t>
            </a:r>
            <a:r>
              <a:rPr lang="en-GB" dirty="0" smtClean="0"/>
              <a:t>, </a:t>
            </a:r>
            <a:endParaRPr lang="el-GR" dirty="0" smtClean="0"/>
          </a:p>
          <a:p>
            <a:pPr lvl="0"/>
            <a:r>
              <a:rPr lang="en-GB" dirty="0" smtClean="0"/>
              <a:t>η </a:t>
            </a:r>
            <a:r>
              <a:rPr lang="en-GB" dirty="0" err="1" smtClean="0"/>
              <a:t>ποιότητα</a:t>
            </a:r>
            <a:r>
              <a:rPr lang="en-GB" dirty="0" smtClean="0"/>
              <a:t> </a:t>
            </a:r>
            <a:r>
              <a:rPr lang="en-GB" dirty="0" err="1" smtClean="0"/>
              <a:t>ζωής</a:t>
            </a:r>
            <a:r>
              <a:rPr lang="en-GB" dirty="0" smtClean="0"/>
              <a:t>,</a:t>
            </a:r>
            <a:endParaRPr lang="el-GR" dirty="0" smtClean="0"/>
          </a:p>
          <a:p>
            <a:pPr lvl="0"/>
            <a:r>
              <a:rPr lang="el-GR" dirty="0" smtClean="0"/>
              <a:t>το επιχειρηματικό κλίμα κ.ά.</a:t>
            </a:r>
          </a:p>
          <a:p>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fontScale="77500" lnSpcReduction="20000"/>
          </a:bodyPr>
          <a:lstStyle/>
          <a:p>
            <a:r>
              <a:rPr lang="el-GR" u="sng" dirty="0"/>
              <a:t>Προϋποθέσεις δημιουργίας </a:t>
            </a:r>
            <a:r>
              <a:rPr lang="en-US" u="sng" dirty="0"/>
              <a:t>cluster</a:t>
            </a:r>
            <a:endParaRPr lang="el-GR" dirty="0"/>
          </a:p>
          <a:p>
            <a:r>
              <a:rPr lang="el-GR" dirty="0"/>
              <a:t>Η συγκρότηση μιας συστάδας μικρών επιχειρήσεων προϋποθέτει την ωριμότητα των εταίρων, </a:t>
            </a:r>
            <a:r>
              <a:rPr lang="el-GR" dirty="0" smtClean="0"/>
              <a:t>δηλαδή:</a:t>
            </a:r>
            <a:endParaRPr lang="el-GR" dirty="0"/>
          </a:p>
          <a:p>
            <a:r>
              <a:rPr lang="el-GR" dirty="0" smtClean="0"/>
              <a:t> </a:t>
            </a:r>
            <a:r>
              <a:rPr lang="el-GR" dirty="0"/>
              <a:t>τη σαφή και κοινή αντίληψη των αλλαγών και προκλήσεων του εξωτερικού περιβάλλοντος των επιχειρήσεων που θέλουν να συνεργασθούν,</a:t>
            </a:r>
          </a:p>
          <a:p>
            <a:r>
              <a:rPr lang="el-GR" dirty="0" smtClean="0"/>
              <a:t> </a:t>
            </a:r>
            <a:r>
              <a:rPr lang="el-GR" dirty="0"/>
              <a:t>την τεχνολογική τους ωριμότητα, ώστε να είναι σε θέση να υποδεχθούν, να ενσωματώσουν και να εφαρμόσουν καινοτομίες,</a:t>
            </a:r>
          </a:p>
          <a:p>
            <a:r>
              <a:rPr lang="el-GR" dirty="0" smtClean="0"/>
              <a:t> </a:t>
            </a:r>
            <a:r>
              <a:rPr lang="el-GR" dirty="0"/>
              <a:t>τη δέσμευση του ανθρώπινου δυναμικού τους και την ευελιξία τους σε αλλαγές </a:t>
            </a:r>
          </a:p>
          <a:p>
            <a:r>
              <a:rPr lang="el-GR" dirty="0" smtClean="0"/>
              <a:t> </a:t>
            </a:r>
            <a:r>
              <a:rPr lang="el-GR" dirty="0"/>
              <a:t>τη διασφάλιση ροής και κυκλοφορίας τόσο της άρρητης όσο και της ρητής </a:t>
            </a:r>
            <a:r>
              <a:rPr lang="el-GR" dirty="0" smtClean="0"/>
              <a:t>γνώσης</a:t>
            </a:r>
            <a:endParaRPr lang="el-GR" dirty="0"/>
          </a:p>
          <a:p>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143000"/>
          </a:xfrm>
        </p:spPr>
        <p:txBody>
          <a:bodyPr/>
          <a:lstStyle/>
          <a:p>
            <a:r>
              <a:rPr lang="el-GR" dirty="0" smtClean="0"/>
              <a:t>Καινοτομία</a:t>
            </a:r>
            <a:endParaRPr lang="el-GR" dirty="0"/>
          </a:p>
        </p:txBody>
      </p:sp>
      <p:sp>
        <p:nvSpPr>
          <p:cNvPr id="3" name="2 - Θέση περιεχομένου"/>
          <p:cNvSpPr>
            <a:spLocks noGrp="1"/>
          </p:cNvSpPr>
          <p:nvPr>
            <p:ph idx="1"/>
          </p:nvPr>
        </p:nvSpPr>
        <p:spPr>
          <a:xfrm>
            <a:off x="467544" y="1124744"/>
            <a:ext cx="8229600" cy="4525963"/>
          </a:xfrm>
        </p:spPr>
        <p:txBody>
          <a:bodyPr/>
          <a:lstStyle/>
          <a:p>
            <a:r>
              <a:rPr lang="el-GR" dirty="0" smtClean="0"/>
              <a:t>Τα </a:t>
            </a:r>
            <a:r>
              <a:rPr lang="en-US" dirty="0" smtClean="0"/>
              <a:t>clusters </a:t>
            </a:r>
            <a:r>
              <a:rPr lang="el-GR" dirty="0" smtClean="0"/>
              <a:t>μεταδίδουν την καινοτομία ανάμεσα στα μέλη τους</a:t>
            </a:r>
          </a:p>
          <a:p>
            <a:r>
              <a:rPr lang="el-GR" dirty="0" smtClean="0"/>
              <a:t>Νέα καινοτομία -&gt; η καινοτομία διαδίδεται -&gt; οι επιχειρήσεις εξισώνουν το επίπεδο καινοτομίας</a:t>
            </a:r>
          </a:p>
          <a:p>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5" name="Picture 3"/>
          <p:cNvPicPr>
            <a:picLocks noChangeAspect="1" noChangeArrowheads="1"/>
          </p:cNvPicPr>
          <p:nvPr/>
        </p:nvPicPr>
        <p:blipFill>
          <a:blip r:embed="rId2" cstate="print"/>
          <a:srcRect/>
          <a:stretch>
            <a:fillRect/>
          </a:stretch>
        </p:blipFill>
        <p:spPr bwMode="auto">
          <a:xfrm>
            <a:off x="1259632" y="2060848"/>
            <a:ext cx="5938291" cy="331236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Παραδείγματα </a:t>
            </a:r>
            <a:r>
              <a:rPr lang="en-US" dirty="0" smtClean="0"/>
              <a:t>Clusters</a:t>
            </a:r>
            <a:endParaRPr lang="el-GR" dirty="0"/>
          </a:p>
        </p:txBody>
      </p:sp>
      <p:sp>
        <p:nvSpPr>
          <p:cNvPr id="3" name="2 - Θέση περιεχομένου"/>
          <p:cNvSpPr>
            <a:spLocks noGrp="1"/>
          </p:cNvSpPr>
          <p:nvPr>
            <p:ph idx="1"/>
          </p:nvPr>
        </p:nvSpPr>
        <p:spPr/>
        <p:txBody>
          <a:bodyPr/>
          <a:lstStyle/>
          <a:p>
            <a:endParaRPr lang="el-GR"/>
          </a:p>
        </p:txBody>
      </p:sp>
      <p:pic>
        <p:nvPicPr>
          <p:cNvPr id="4" name="Picture 42"/>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v="urn:schemas-microsoft-com:mac:vml" xmlns:mc="http://schemas.openxmlformats.org/markup-compatibility/2006" xmlns:mo="http://schemas.microsoft.com/office/mac/office/2008/main" xmlns:wpc="http://schemas.microsoft.com/office/word/2010/wordprocessingCanvas" xmlns="" xmlns:pic="http://schemas.openxmlformats.org/drawingml/2006/picture" xmlns:lc="http://schemas.openxmlformats.org/drawingml/2006/lockedCanvas" val="0"/>
              </a:ext>
            </a:extLst>
          </a:blip>
          <a:srcRect t="20475" b="-129"/>
          <a:stretch/>
        </p:blipFill>
        <p:spPr bwMode="auto">
          <a:xfrm>
            <a:off x="1187624" y="1268760"/>
            <a:ext cx="6984775" cy="5040560"/>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v="urn:schemas-microsoft-com:mac:vml" xmlns:mc="http://schemas.openxmlformats.org/markup-compatibility/2006" xmlns:mo="http://schemas.microsoft.com/office/mac/office/2008/main" xmlns:wpc="http://schemas.microsoft.com/office/word/2010/wordprocessingCanvas" xmlns="" xmlns:pic="http://schemas.openxmlformats.org/drawingml/2006/picture" xmlns:lc="http://schemas.openxmlformats.org/drawingml/2006/lockedCanva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098" name="Picture 2"/>
          <p:cNvPicPr>
            <a:picLocks noChangeAspect="1" noChangeArrowheads="1"/>
          </p:cNvPicPr>
          <p:nvPr/>
        </p:nvPicPr>
        <p:blipFill>
          <a:blip r:embed="rId2" cstate="print"/>
          <a:srcRect l="27897" t="8279" r="26547" b="4679"/>
          <a:stretch>
            <a:fillRect/>
          </a:stretch>
        </p:blipFill>
        <p:spPr bwMode="auto">
          <a:xfrm>
            <a:off x="1331640" y="-99392"/>
            <a:ext cx="6269289" cy="74865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 name="3 - Εικόνα" descr="http://www.urenio.org/wp-content/global_innovation_clusters_L.gif"/>
          <p:cNvPicPr/>
          <p:nvPr/>
        </p:nvPicPr>
        <p:blipFill>
          <a:blip r:embed="rId2" cstate="print"/>
          <a:srcRect/>
          <a:stretch>
            <a:fillRect/>
          </a:stretch>
        </p:blipFill>
        <p:spPr bwMode="auto">
          <a:xfrm>
            <a:off x="1259632" y="980728"/>
            <a:ext cx="6597595" cy="4579606"/>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Corallia</a:t>
            </a:r>
            <a:r>
              <a:rPr lang="el-GR" dirty="0" smtClean="0"/>
              <a:t>: η ελληνική εμπειρία</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Το </a:t>
            </a:r>
            <a:r>
              <a:rPr lang="en-US" dirty="0" err="1" smtClean="0"/>
              <a:t>Corallia</a:t>
            </a:r>
            <a:r>
              <a:rPr lang="el-GR" dirty="0" smtClean="0"/>
              <a:t> είναι ο πρώτος φορέας που συστάθηκε στην Ελλάδα (2006) για την οργανωμένη και συστηματική διαχείριση και ανάπτυξη συνεργατικών σχηματισμών (</a:t>
            </a:r>
            <a:r>
              <a:rPr lang="en-US" dirty="0" smtClean="0"/>
              <a:t>clusters</a:t>
            </a:r>
            <a:r>
              <a:rPr lang="el-GR" dirty="0" smtClean="0"/>
              <a:t>) με στρατηγικό στόχο τη δημιουργία ολοκληρωμένων παραγωγικών και καινοτομικών οικοσυστημάτων στα οποία δραστηριοποιούνται συντονισμένα παράγοντες σε συγκεκριμένους τομείς και περιφέρειες της χώρας, σε κλάδους έντασης γνώσης, υψηλής τεχνολογίας και εξαγωγικού χαρακτήρα. Το </a:t>
            </a:r>
            <a:r>
              <a:rPr lang="en-US" dirty="0" err="1" smtClean="0"/>
              <a:t>Corallia</a:t>
            </a:r>
            <a:r>
              <a:rPr lang="el-GR" dirty="0" smtClean="0"/>
              <a:t> είναι Μονάδα του Ερευνητικού Κέντρου Αθηνά στις Τεχνολογίες της Πληροφορίας των Επικοινωνιών και της Γνώσης (</a:t>
            </a:r>
            <a:r>
              <a:rPr lang="en-US" dirty="0" smtClean="0"/>
              <a:t>www</a:t>
            </a:r>
            <a:r>
              <a:rPr lang="el-GR" dirty="0" smtClean="0"/>
              <a:t>.</a:t>
            </a:r>
            <a:r>
              <a:rPr lang="en-US" dirty="0" err="1" smtClean="0"/>
              <a:t>athena</a:t>
            </a:r>
            <a:r>
              <a:rPr lang="el-GR" dirty="0" smtClean="0"/>
              <a:t>-</a:t>
            </a:r>
            <a:r>
              <a:rPr lang="en-US" dirty="0" smtClean="0"/>
              <a:t>innovation</a:t>
            </a:r>
            <a:r>
              <a:rPr lang="el-GR" dirty="0" smtClean="0"/>
              <a:t>.</a:t>
            </a:r>
            <a:r>
              <a:rPr lang="en-US" dirty="0" err="1" smtClean="0"/>
              <a:t>gr</a:t>
            </a:r>
            <a:r>
              <a:rPr lang="el-GR" dirty="0" smtClean="0"/>
              <a:t>) και τελεί υπό την αιγίδα της Γενικής Γραμματείας Έρευνας και Τεχνολογίας (</a:t>
            </a:r>
            <a:r>
              <a:rPr lang="en-US" dirty="0" smtClean="0"/>
              <a:t>www</a:t>
            </a:r>
            <a:r>
              <a:rPr lang="el-GR" dirty="0" smtClean="0"/>
              <a:t>.</a:t>
            </a:r>
            <a:r>
              <a:rPr lang="en-US" dirty="0" err="1" smtClean="0"/>
              <a:t>gsrt</a:t>
            </a:r>
            <a:r>
              <a:rPr lang="el-GR" dirty="0" smtClean="0"/>
              <a:t>.</a:t>
            </a:r>
            <a:r>
              <a:rPr lang="en-US" dirty="0" err="1" smtClean="0"/>
              <a:t>gr</a:t>
            </a:r>
            <a:r>
              <a:rPr lang="el-GR" dirty="0" smtClean="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7500" lnSpcReduction="20000"/>
          </a:bodyPr>
          <a:lstStyle/>
          <a:p>
            <a:r>
              <a:rPr lang="el-GR" dirty="0" smtClean="0"/>
              <a:t>Το </a:t>
            </a:r>
            <a:r>
              <a:rPr lang="el-GR" dirty="0" err="1" smtClean="0"/>
              <a:t>Corallia</a:t>
            </a:r>
            <a:r>
              <a:rPr lang="el-GR" dirty="0" smtClean="0"/>
              <a:t> έχει αναπτύξει και συντονίζει τρία τεχνολογικά </a:t>
            </a:r>
            <a:r>
              <a:rPr lang="el-GR" dirty="0" err="1" smtClean="0"/>
              <a:t>clusters</a:t>
            </a:r>
            <a:r>
              <a:rPr lang="el-GR" dirty="0" smtClean="0"/>
              <a:t> υψηλής εξειδίκευσης στην Ελλάδα</a:t>
            </a:r>
          </a:p>
          <a:p>
            <a:r>
              <a:rPr lang="el-GR" dirty="0" smtClean="0"/>
              <a:t>το mi-</a:t>
            </a:r>
            <a:r>
              <a:rPr lang="el-GR" dirty="0" err="1" smtClean="0"/>
              <a:t>Cluster</a:t>
            </a:r>
            <a:r>
              <a:rPr lang="el-GR" dirty="0" smtClean="0"/>
              <a:t> (Συστήματα και Εφαρμογές </a:t>
            </a:r>
            <a:r>
              <a:rPr lang="el-GR" dirty="0" err="1" smtClean="0"/>
              <a:t>Νανο</a:t>
            </a:r>
            <a:r>
              <a:rPr lang="el-GR" dirty="0" smtClean="0"/>
              <a:t>/Μικροηλεκτρονικής)</a:t>
            </a:r>
          </a:p>
          <a:p>
            <a:r>
              <a:rPr lang="el-GR" dirty="0" smtClean="0"/>
              <a:t>το </a:t>
            </a:r>
            <a:r>
              <a:rPr lang="el-GR" dirty="0" err="1" smtClean="0"/>
              <a:t>si</a:t>
            </a:r>
            <a:r>
              <a:rPr lang="el-GR" dirty="0" smtClean="0"/>
              <a:t>-</a:t>
            </a:r>
            <a:r>
              <a:rPr lang="el-GR" dirty="0" err="1" smtClean="0"/>
              <a:t>Cluster</a:t>
            </a:r>
            <a:r>
              <a:rPr lang="el-GR" dirty="0" smtClean="0"/>
              <a:t> (Διαστημικές Τεχνολογίες  και Εφαρμογές) και το </a:t>
            </a:r>
          </a:p>
          <a:p>
            <a:r>
              <a:rPr lang="el-GR" dirty="0" err="1" smtClean="0"/>
              <a:t>gi</a:t>
            </a:r>
            <a:r>
              <a:rPr lang="el-GR" dirty="0" smtClean="0"/>
              <a:t>-</a:t>
            </a:r>
            <a:r>
              <a:rPr lang="el-GR" dirty="0" err="1" smtClean="0"/>
              <a:t>Cluster</a:t>
            </a:r>
            <a:r>
              <a:rPr lang="el-GR" dirty="0" smtClean="0"/>
              <a:t> (Τεχνολογίες Παιγνίων και Δημιουργικού Περιεχομένου). </a:t>
            </a:r>
          </a:p>
          <a:p>
            <a:r>
              <a:rPr lang="el-GR" dirty="0" smtClean="0"/>
              <a:t>Επιπλέον, διαχειρίζεται τη λειτουργία τριών κέντρων καινοτομίας (</a:t>
            </a:r>
            <a:r>
              <a:rPr lang="el-GR" dirty="0" err="1" smtClean="0"/>
              <a:t>InnoHubs</a:t>
            </a:r>
            <a:r>
              <a:rPr lang="el-GR" dirty="0" smtClean="0"/>
              <a:t>), σε στρατηγικά σημεία της πρωτεύουσας και της Περιφέρειας, το α1-innohub και α2-innohub (HQ) στο Μαρούσι, και το π1-innohub στην Πάτρα.</a:t>
            </a:r>
          </a:p>
          <a:p>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700" b="1" i="1" dirty="0"/>
              <a:t>22@ </a:t>
            </a:r>
            <a:r>
              <a:rPr lang="en-US" sz="2700" b="1" i="1" dirty="0"/>
              <a:t>Barcelona Innovation District</a:t>
            </a:r>
            <a:r>
              <a:rPr lang="el-GR" sz="2700" b="1" i="1" dirty="0"/>
              <a:t>: έργο αστικής ανάπλασης με </a:t>
            </a:r>
            <a:r>
              <a:rPr lang="en-US" sz="2700" b="1" i="1" dirty="0"/>
              <a:t>Clusters</a:t>
            </a:r>
            <a:r>
              <a:rPr lang="el-GR" sz="2700" b="1" i="1" dirty="0"/>
              <a:t> τοπικών δραστηριοτήτων</a:t>
            </a:r>
            <a:r>
              <a:rPr lang="el-GR" dirty="0"/>
              <a:t/>
            </a:r>
            <a:br>
              <a:rPr lang="el-GR" dirty="0"/>
            </a:b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a:t>Το έργο 22@</a:t>
            </a:r>
            <a:r>
              <a:rPr lang="en-US" dirty="0"/>
              <a:t>Barcelona</a:t>
            </a:r>
            <a:r>
              <a:rPr lang="el-GR" dirty="0"/>
              <a:t> που βρίσκεται σε κεντρική περιοχή της πόλης της Βαρκελώνης μετατρέπει διακόσια στρέμματα βιομηχανικής γης της </a:t>
            </a:r>
            <a:r>
              <a:rPr lang="en-US" dirty="0" err="1"/>
              <a:t>Poblenou</a:t>
            </a:r>
            <a:r>
              <a:rPr lang="el-GR" dirty="0"/>
              <a:t> σε μια καινοτόμο περιοχή, προσφέροντας μοντέρνους χώρους για τη στρατηγική συγκέντρωση των δραστηριοτήτων έντασης γνώσης. Αυτή η πρωτοβουλία είναι παράλληλα και ένα έργο αστικής ανάπλασης και ένα νέο μοντέλο πόλης που απαντά στις προκλήσεις που θέτει η κοινωνία της γνώσης. </a:t>
            </a:r>
          </a:p>
          <a:p>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 </a:t>
            </a:r>
            <a:r>
              <a:rPr lang="el-GR" sz="3100" b="1" dirty="0"/>
              <a:t>Χάρτης της Βαρκελώνης και της περιοχής του 22@</a:t>
            </a:r>
            <a:r>
              <a:rPr lang="el-GR" b="1" dirty="0"/>
              <a:t/>
            </a:r>
            <a:br>
              <a:rPr lang="el-GR" b="1" dirty="0"/>
            </a:br>
            <a:endParaRPr lang="el-GR" dirty="0"/>
          </a:p>
        </p:txBody>
      </p:sp>
      <p:sp>
        <p:nvSpPr>
          <p:cNvPr id="3" name="2 - Θέση περιεχομένου"/>
          <p:cNvSpPr>
            <a:spLocks noGrp="1"/>
          </p:cNvSpPr>
          <p:nvPr>
            <p:ph idx="1"/>
          </p:nvPr>
        </p:nvSpPr>
        <p:spPr/>
        <p:txBody>
          <a:bodyPr/>
          <a:lstStyle/>
          <a:p>
            <a:endParaRPr lang="el-GR"/>
          </a:p>
        </p:txBody>
      </p:sp>
      <p:pic>
        <p:nvPicPr>
          <p:cNvPr id="4" name="Picture 30" descr="22@ map"/>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v="urn:schemas-microsoft-com:mac:vml" xmlns:mc="http://schemas.openxmlformats.org/markup-compatibility/2006" xmlns:mo="http://schemas.microsoft.com/office/mac/office/2008/main"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755576" y="2060848"/>
            <a:ext cx="5533464" cy="30963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GB" dirty="0" smtClean="0"/>
              <a:t>ΝΕΟΙ ΠΑΡΑΓΟΝΤΕΣ ΧΩΡΟΘΕΤΗΣΗΣ</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77500" lnSpcReduction="20000"/>
          </a:bodyPr>
          <a:lstStyle/>
          <a:p>
            <a:pPr>
              <a:buNone/>
            </a:pPr>
            <a:endParaRPr lang="el-GR" dirty="0" smtClean="0"/>
          </a:p>
          <a:p>
            <a:pPr lvl="0"/>
            <a:r>
              <a:rPr lang="en-GB" dirty="0" err="1" smtClean="0"/>
              <a:t>Το</a:t>
            </a:r>
            <a:r>
              <a:rPr lang="en-GB" dirty="0" smtClean="0"/>
              <a:t> </a:t>
            </a:r>
            <a:r>
              <a:rPr lang="en-GB" dirty="0" err="1" smtClean="0"/>
              <a:t>εξειδικευμένο</a:t>
            </a:r>
            <a:r>
              <a:rPr lang="en-GB" dirty="0" smtClean="0"/>
              <a:t> </a:t>
            </a:r>
            <a:r>
              <a:rPr lang="en-GB" dirty="0" err="1" smtClean="0"/>
              <a:t>Ανθρώπινο</a:t>
            </a:r>
            <a:r>
              <a:rPr lang="en-GB" dirty="0" smtClean="0"/>
              <a:t> </a:t>
            </a:r>
            <a:r>
              <a:rPr lang="en-GB" dirty="0" err="1" smtClean="0"/>
              <a:t>Δυναμικό</a:t>
            </a:r>
            <a:endParaRPr lang="el-GR" dirty="0" smtClean="0"/>
          </a:p>
          <a:p>
            <a:pPr lvl="0"/>
            <a:r>
              <a:rPr lang="el-GR" dirty="0" smtClean="0"/>
              <a:t>Η λειτουργία Ερευνητικών Κέντρων και Πανεπιστημιακών Εργαστηρίων και Ινστιτούτων</a:t>
            </a:r>
          </a:p>
          <a:p>
            <a:pPr lvl="0"/>
            <a:r>
              <a:rPr lang="el-GR" dirty="0" smtClean="0"/>
              <a:t>Η λειτουργία Υπηρεσιών Αιχμής, όπως Χρηματοδότηση, Πληροφόρηση, Δημόσια Διοίκηση </a:t>
            </a:r>
            <a:r>
              <a:rPr lang="el-GR" dirty="0" err="1" smtClean="0"/>
              <a:t>κά</a:t>
            </a:r>
            <a:r>
              <a:rPr lang="el-GR" dirty="0" smtClean="0"/>
              <a:t>.</a:t>
            </a:r>
          </a:p>
          <a:p>
            <a:pPr lvl="0"/>
            <a:r>
              <a:rPr lang="el-GR" dirty="0" smtClean="0"/>
              <a:t>Η επάρκεια των Υποδομών και των Εξοπλισμών όπως αυτοκινητόδρομοι, τραίνα υψηλής ταχύτητας, αεροδρόμια, βιομηχανικές υποδομές και η ανάπτυξη των Μεταφορών και των Τηλεπικοινωνιών</a:t>
            </a:r>
          </a:p>
          <a:p>
            <a:pPr lvl="0"/>
            <a:r>
              <a:rPr lang="el-GR" dirty="0" smtClean="0"/>
              <a:t>Οι Συνθήκες Διαβίωσης που απαιτούνται για την κάλυψη των απαιτήσεων των στελεχών των επιχειρήσεων</a:t>
            </a:r>
          </a:p>
          <a:p>
            <a:pPr>
              <a:buNone/>
            </a:pPr>
            <a:endParaRPr lang="el-GR" dirty="0" smtClean="0"/>
          </a:p>
          <a:p>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000" dirty="0"/>
              <a:t>Έ</a:t>
            </a:r>
            <a:r>
              <a:rPr lang="el-GR" sz="2000" dirty="0" smtClean="0"/>
              <a:t>νας </a:t>
            </a:r>
            <a:r>
              <a:rPr lang="el-GR" sz="2000" dirty="0"/>
              <a:t>από τους κύριους στόχους της Δημοτικής Επιχείρησης 22@</a:t>
            </a:r>
            <a:r>
              <a:rPr lang="en-GB" sz="2000" dirty="0"/>
              <a:t>Barcelona</a:t>
            </a:r>
            <a:r>
              <a:rPr lang="el-GR" sz="2000" dirty="0"/>
              <a:t> είναι να προωθήσει την καινοτομία στην πόλη της Βαρκελώνης, μέσα από ειδικά σχέδια για τη δημιουργία εξελιγμένης ζήτησης μέσω ιδιωτικών και δημόσιων πρωτοβουλιών. </a:t>
            </a:r>
            <a:endParaRPr lang="el-GR" sz="2000" dirty="0" smtClean="0"/>
          </a:p>
          <a:p>
            <a:r>
              <a:rPr lang="el-GR" sz="2000" dirty="0" smtClean="0"/>
              <a:t>Έτσι </a:t>
            </a:r>
            <a:r>
              <a:rPr lang="el-GR" sz="2000" dirty="0"/>
              <a:t>η περιοχή γίνεται ένα αστικό εργαστήριο (</a:t>
            </a:r>
            <a:r>
              <a:rPr lang="en-US" sz="2000" dirty="0"/>
              <a:t>urban laboratory</a:t>
            </a:r>
            <a:r>
              <a:rPr lang="el-GR" sz="2000" dirty="0"/>
              <a:t>) για τη δοκιμή νέων προϊόντων και επιτρέπει στη Βαρκελώνη να γίνει ένα πρότυπο καινοτομίας σε όλους τους τομείς. </a:t>
            </a:r>
          </a:p>
          <a:p>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0000" lnSpcReduction="20000"/>
          </a:bodyPr>
          <a:lstStyle/>
          <a:p>
            <a:r>
              <a:rPr lang="el-GR" dirty="0"/>
              <a:t>Η 22@</a:t>
            </a:r>
            <a:r>
              <a:rPr lang="en-US" dirty="0"/>
              <a:t>Barcelona</a:t>
            </a:r>
            <a:r>
              <a:rPr lang="el-GR" dirty="0"/>
              <a:t> κατασκευάζει μια νέα συμπαγή πόλη, όπου οι πλέον καινοτόμες επιχειρήσεις συνυπάρχουν με την έρευνα, την κατάρτιση και τα κέντρα μεταφοράς τεχνολογίας, καθώς και οικιστικές περιοχές (4.000 νέες επιδοτούμενες κατοικίες), εγκαταστάσεις (145.000 μ2) και χώρους πρασίνου (114,000 </a:t>
            </a:r>
            <a:r>
              <a:rPr lang="en-US" dirty="0"/>
              <a:t>m</a:t>
            </a:r>
            <a:r>
              <a:rPr lang="el-GR" dirty="0"/>
              <a:t>2). Αυτό το μοντέλο πόλης συνυπάρχει με τη βιομηχανική κληρονομιά της γειτονιάς χάρη στο Σχέδιο Προστασίας Βιομηχανικής Κληρονομιάς, το οποίο συνυπογράφουν η πρωτοβουλία 22@</a:t>
            </a:r>
            <a:r>
              <a:rPr lang="en-US" dirty="0"/>
              <a:t>Barcelona</a:t>
            </a:r>
            <a:r>
              <a:rPr lang="el-GR" dirty="0"/>
              <a:t> και το Δημοτικό Συμβούλιο της Βαρκελώνης, για τη διατήρηση 114 στοιχείων αρχιτεκτονικού ενδιαφέροντος</a:t>
            </a:r>
            <a:r>
              <a:rPr lang="el-GR" dirty="0" smtClean="0"/>
              <a:t>.</a:t>
            </a:r>
            <a:endParaRPr lang="el-GR" dirty="0"/>
          </a:p>
          <a:p>
            <a:r>
              <a:rPr lang="el-GR" dirty="0"/>
              <a:t>Τα μεγέθη της 22@</a:t>
            </a:r>
            <a:r>
              <a:rPr lang="en-US" dirty="0"/>
              <a:t>Barcelona</a:t>
            </a:r>
            <a:r>
              <a:rPr lang="el-GR" dirty="0"/>
              <a:t> είναι εντυπωσιακά: μέσα σε μια δεκαετία, ο αριθμός των επιχειρήσεων στην περιοχή υπερδιπλασιάστηκε (7.000 επιχειρήσεις και 4.500 ελεύθεροι επαγγελματίες), ξεπερνώντας κατά πολύ τα αντίστοιχα ποσοστά της Βαρκελώνης και της Καταλονίας που κινούνται γύρω στο 60%. </a:t>
            </a:r>
          </a:p>
          <a:p>
            <a:pPr>
              <a:buNone/>
            </a:pPr>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7500" lnSpcReduction="20000"/>
          </a:bodyPr>
          <a:lstStyle/>
          <a:p>
            <a:r>
              <a:rPr lang="el-GR" dirty="0" smtClean="0"/>
              <a:t>Γύρω στις 4.500 νέες επιχειρήσεις έχουν εγκατασταθεί στην περιοχή, με τις μισές να είναι νεοφυείς επιχειρήσεις (</a:t>
            </a:r>
            <a:r>
              <a:rPr lang="en-US" dirty="0" smtClean="0"/>
              <a:t>start</a:t>
            </a:r>
            <a:r>
              <a:rPr lang="el-GR" dirty="0" smtClean="0"/>
              <a:t>-</a:t>
            </a:r>
            <a:r>
              <a:rPr lang="en-US" dirty="0" smtClean="0"/>
              <a:t>ups</a:t>
            </a:r>
            <a:r>
              <a:rPr lang="el-GR" dirty="0" smtClean="0"/>
              <a:t>) και τις υπόλοιπες να έχουν </a:t>
            </a:r>
            <a:r>
              <a:rPr lang="el-GR" dirty="0" err="1" smtClean="0"/>
              <a:t>μετεγκατασταθεί</a:t>
            </a:r>
            <a:r>
              <a:rPr lang="el-GR" dirty="0" smtClean="0"/>
              <a:t> από άλλα μέρη, ενώ το ένα τρίτο περίπου όλων των επιχειρήσεων είναι έντασης γνώσης ή έντασης τεχνολογίας. Ο εκτιμώμενος αριθμός των εργαζομένων στην περιοχή είναι 90.000, χωρίς να συμπεριλαμβάνονται σε αυτόν οι ελεύθεροι επαγγελματίες, ενώ ο ετήσιος τζίρος όλων ανεξαιρέτως των επιχειρήσεων εκτιμάται στα 8,9 δις € ετησίως. </a:t>
            </a:r>
            <a:endParaRPr lang="en-US" dirty="0" smtClean="0"/>
          </a:p>
          <a:p>
            <a:r>
              <a:rPr lang="el-GR" dirty="0" smtClean="0"/>
              <a:t>Τέλος, ο πληθυσμός που διαμένει μόνιμα στην περιοχή αυξήθηκε κατά 23% από το 2001 έως το 2009 σε 90.000 κατοίκους, ξεπερνώντας κατά πολύ την αντίστοιχη αύξηση της Βαρκελώνης (8%), ή ακόμη και της Καταλονίας (18%). </a:t>
            </a:r>
          </a:p>
          <a:p>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normAutofit fontScale="90000"/>
          </a:bodyPr>
          <a:lstStyle/>
          <a:p>
            <a:r>
              <a:rPr lang="el-GR" b="1" dirty="0" smtClean="0"/>
              <a:t>Τα </a:t>
            </a:r>
            <a:r>
              <a:rPr lang="en-US" b="1" dirty="0" smtClean="0"/>
              <a:t>Clusters</a:t>
            </a:r>
            <a:r>
              <a:rPr lang="el-GR" dirty="0" smtClean="0"/>
              <a:t/>
            </a:r>
            <a:br>
              <a:rPr lang="el-GR" dirty="0" smtClean="0"/>
            </a:br>
            <a:endParaRPr lang="el-GR" dirty="0"/>
          </a:p>
        </p:txBody>
      </p:sp>
      <p:sp>
        <p:nvSpPr>
          <p:cNvPr id="3" name="2 - Θέση περιεχομένου"/>
          <p:cNvSpPr>
            <a:spLocks noGrp="1"/>
          </p:cNvSpPr>
          <p:nvPr>
            <p:ph idx="1"/>
          </p:nvPr>
        </p:nvSpPr>
        <p:spPr>
          <a:xfrm>
            <a:off x="467544" y="620688"/>
            <a:ext cx="8229600" cy="4525963"/>
          </a:xfrm>
        </p:spPr>
        <p:txBody>
          <a:bodyPr>
            <a:noAutofit/>
          </a:bodyPr>
          <a:lstStyle/>
          <a:p>
            <a:r>
              <a:rPr lang="el-GR" sz="1800" b="1" i="1" dirty="0" smtClean="0"/>
              <a:t>Μέσα </a:t>
            </a:r>
            <a:r>
              <a:rPr lang="el-GR" sz="1800" b="1" i="1" dirty="0"/>
              <a:t>μαζικής ενημέρωσης</a:t>
            </a:r>
            <a:endParaRPr lang="el-GR" sz="1800" dirty="0"/>
          </a:p>
          <a:p>
            <a:r>
              <a:rPr lang="el-GR" sz="1800" dirty="0"/>
              <a:t>Ο οπτικοακουστικός τομέας αποτελεί μια στρατηγική επιλογή για την πόλη της Βαρκελώνης, τόσο λόγω του οικονομικού δυναμισμού του όσο και της πολιτιστικής σημασίας του. Για το λόγο αυτό, η 22@</a:t>
            </a:r>
            <a:r>
              <a:rPr lang="en-GB" sz="1800" dirty="0"/>
              <a:t>Barcelona</a:t>
            </a:r>
            <a:r>
              <a:rPr lang="el-GR" sz="1800" dirty="0"/>
              <a:t> προωθεί τη δημιουργία ενός μεγάλου διεπιστημονικού κέντρου αναφοράς, το Πάρκο Μέσων της Βαρκελώνης (</a:t>
            </a:r>
            <a:r>
              <a:rPr lang="en-US" sz="1800" dirty="0"/>
              <a:t>Barcelona Media Park</a:t>
            </a:r>
            <a:r>
              <a:rPr lang="el-GR" sz="1800" dirty="0"/>
              <a:t>), με στόχο να συσσωματώσει τους κυριότερους δημόσιους και ιδιωτικούς παράγοντες που επιδιώκουν να βελτιώσουν την ανταγωνιστικότητα και διεθνή προβολή της. </a:t>
            </a:r>
          </a:p>
          <a:p>
            <a:r>
              <a:rPr lang="el-GR" sz="1800" b="1" i="1" dirty="0"/>
              <a:t>Τεχνολογίες Πληροφορικής και Επικοινωνιών</a:t>
            </a:r>
            <a:endParaRPr lang="el-GR" sz="1800" dirty="0"/>
          </a:p>
          <a:p>
            <a:r>
              <a:rPr lang="el-GR" sz="1800" dirty="0"/>
              <a:t>Η συνοικία 22@</a:t>
            </a:r>
            <a:r>
              <a:rPr lang="en-US" sz="1800" dirty="0"/>
              <a:t>Barcelona</a:t>
            </a:r>
            <a:r>
              <a:rPr lang="el-GR" sz="1800" dirty="0"/>
              <a:t> βασίζει πολλά στο τομέα των τεχνολογιών πληροφοριών και επικοινωνιών (ΤΠΕ) για την προώθηση της ανταγωνιστικότητας των εταιρειών που εδρεύουν στην περιοχή. Για να επιτευχθεί αυτό, έχει ξεκινήσει μια σειρά από έργα που θα προσδώσουν προστιθέμενη αξία σε εταιρείες και θα τοποθετήσουν στο χάρτη τη συνοικία 22@</a:t>
            </a:r>
            <a:r>
              <a:rPr lang="en-US" sz="1800" dirty="0"/>
              <a:t>Barcelona</a:t>
            </a:r>
            <a:r>
              <a:rPr lang="el-GR" sz="1800" dirty="0"/>
              <a:t> ως ένα Ευρωπαϊκό σημείο αναφοράς στον τομέα των </a:t>
            </a:r>
            <a:r>
              <a:rPr lang="el-GR" sz="1800" dirty="0" smtClean="0"/>
              <a:t>ΤΠΕ</a:t>
            </a:r>
            <a:endParaRPr lang="el-GR" sz="1800" dirty="0"/>
          </a:p>
          <a:p>
            <a:r>
              <a:rPr lang="el-GR" sz="1800" b="1" i="1" dirty="0" err="1"/>
              <a:t>Βιοεπιστήμες</a:t>
            </a:r>
            <a:endParaRPr lang="el-GR" sz="1800" dirty="0"/>
          </a:p>
          <a:p>
            <a:r>
              <a:rPr lang="el-GR" sz="1800" dirty="0"/>
              <a:t>Στον τομέα των </a:t>
            </a:r>
            <a:r>
              <a:rPr lang="el-GR" sz="1800" dirty="0" err="1"/>
              <a:t>βιοεπιστημών</a:t>
            </a:r>
            <a:r>
              <a:rPr lang="el-GR" sz="1800" dirty="0"/>
              <a:t>, η Καταλονία έχει πολύ μεγάλες δυνατότητες τόσο από την πλευρά της έρευνας όσο και από την πλευρά της γενιάς της γνώσης, χάρη στα υφιστάμενα ερευνητικά κέντρα διεθνούς εμβέλειας. Η συνοικία 22@</a:t>
            </a:r>
            <a:r>
              <a:rPr lang="en-US" sz="1800" dirty="0"/>
              <a:t>Barcelona</a:t>
            </a:r>
            <a:r>
              <a:rPr lang="el-GR" sz="1800" dirty="0"/>
              <a:t> καταβάλλει προσπάθειες ώστε ο τομέας της </a:t>
            </a:r>
            <a:r>
              <a:rPr lang="el-GR" sz="1800" dirty="0" err="1"/>
              <a:t>βιο</a:t>
            </a:r>
            <a:r>
              <a:rPr lang="el-GR" sz="1800" dirty="0"/>
              <a:t>-συνεργασίας να εξελιχθεί στο ίδιο επίπεδο με άλλες ευρωπαϊκές περιοχές, μέσα από μια πλούσια επιστημονική, βιομηχανική και καινοτόμο δραστηριότητα.</a:t>
            </a:r>
          </a:p>
          <a:p>
            <a:endParaRPr lang="el-GR"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55000" lnSpcReduction="20000"/>
          </a:bodyPr>
          <a:lstStyle/>
          <a:p>
            <a:r>
              <a:rPr lang="el-GR" b="1" i="1" dirty="0" smtClean="0"/>
              <a:t>Ενέργεια</a:t>
            </a:r>
            <a:endParaRPr lang="el-GR" dirty="0" smtClean="0"/>
          </a:p>
          <a:p>
            <a:r>
              <a:rPr lang="el-GR" dirty="0" smtClean="0"/>
              <a:t>Ο τομέας της ενέργειας αποτελεί έναν στρατηγικό  τομέα για την πόλη της Βαρκελώνης, όπως και για το σύνολο του πλανήτη: τα αποθέματα συμβατικών καυσίμων όπως είναι το πετρέλαιο, το αέριο και ο άνθρακας βρίσκονται σε κρίση και πρέπει να βρεθούν εναλλακτικές λύσεις. </a:t>
            </a:r>
          </a:p>
          <a:p>
            <a:r>
              <a:rPr lang="el-GR" dirty="0" smtClean="0"/>
              <a:t>Σε αυτό το πλαίσιο, το </a:t>
            </a:r>
            <a:r>
              <a:rPr lang="en-US" dirty="0" smtClean="0"/>
              <a:t>Project ITER</a:t>
            </a:r>
            <a:r>
              <a:rPr lang="el-GR" dirty="0" smtClean="0"/>
              <a:t>, ένα ερευνητικό έργο διεθνούς εμβέλειας, διαδραματίζει ένα σημαντικό ρόλο, καθώς διερευνά την παραγωγή ενέργειας από σύντηξη. Αν και η έδρα του βρίσκεται στην πόλη </a:t>
            </a:r>
            <a:r>
              <a:rPr lang="en-US" dirty="0" err="1" smtClean="0"/>
              <a:t>Cadarache</a:t>
            </a:r>
            <a:r>
              <a:rPr lang="el-GR" dirty="0" smtClean="0"/>
              <a:t> της Νοτιοανατολικής Γαλλίας, η 22@</a:t>
            </a:r>
            <a:r>
              <a:rPr lang="en-US" dirty="0" smtClean="0"/>
              <a:t>Barcelona</a:t>
            </a:r>
            <a:r>
              <a:rPr lang="el-GR" dirty="0" smtClean="0"/>
              <a:t> φιλοξενεί τον Ευρωπαϊκό Οργανισμό Σύντηξης, το διοικητικό όργανο που θα συντονίσει το </a:t>
            </a:r>
            <a:r>
              <a:rPr lang="en-US" dirty="0" smtClean="0"/>
              <a:t>ITER</a:t>
            </a:r>
            <a:r>
              <a:rPr lang="el-GR" dirty="0" smtClean="0"/>
              <a:t>. </a:t>
            </a:r>
          </a:p>
          <a:p>
            <a:endParaRPr lang="el-GR" dirty="0" smtClean="0"/>
          </a:p>
          <a:p>
            <a:r>
              <a:rPr lang="el-GR" b="1" i="1" dirty="0" smtClean="0"/>
              <a:t>Σχεδιασμός (</a:t>
            </a:r>
            <a:r>
              <a:rPr lang="en-US" b="1" i="1" dirty="0" smtClean="0"/>
              <a:t>design</a:t>
            </a:r>
            <a:r>
              <a:rPr lang="el-GR" b="1" i="1" dirty="0" smtClean="0"/>
              <a:t>)</a:t>
            </a:r>
            <a:endParaRPr lang="el-GR" dirty="0" smtClean="0"/>
          </a:p>
          <a:p>
            <a:r>
              <a:rPr lang="el-GR" dirty="0" smtClean="0"/>
              <a:t>Κατά τα τελευταία 25 χρόνια, η Βαρκελώνη έχει αναδειχθεί σε μια από τις παγκόσμιες πρωτεύουσες του ειδικευμένου σχεδιασμού (</a:t>
            </a:r>
            <a:r>
              <a:rPr lang="en-US" dirty="0" smtClean="0"/>
              <a:t>design</a:t>
            </a:r>
            <a:r>
              <a:rPr lang="el-GR" dirty="0" smtClean="0"/>
              <a:t>). Έτσι, αφού ο σχεδιασμός έχει γίνει ένας στρατηγικός τομέας για τη Βαρκελώνη, η συνοικία 22@</a:t>
            </a:r>
            <a:r>
              <a:rPr lang="en-US" dirty="0" smtClean="0"/>
              <a:t>Barcelona</a:t>
            </a:r>
            <a:r>
              <a:rPr lang="el-GR" dirty="0" smtClean="0"/>
              <a:t> αναπτύσσει το </a:t>
            </a:r>
            <a:r>
              <a:rPr lang="en-US" dirty="0" smtClean="0"/>
              <a:t>Cluster</a:t>
            </a:r>
            <a:r>
              <a:rPr lang="el-GR" dirty="0" smtClean="0"/>
              <a:t> Σχεδιασμού, ένα </a:t>
            </a:r>
            <a:r>
              <a:rPr lang="en-US" dirty="0" smtClean="0"/>
              <a:t>cluster</a:t>
            </a:r>
            <a:r>
              <a:rPr lang="el-GR" dirty="0" smtClean="0"/>
              <a:t> αριστείας και καινοτομίας με διεθνή προβολή, στο κέντρο της πόλης.</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Οικονομίες κλίμακας</a:t>
            </a:r>
            <a:endParaRPr lang="el-GR" dirty="0"/>
          </a:p>
        </p:txBody>
      </p:sp>
      <p:sp>
        <p:nvSpPr>
          <p:cNvPr id="3" name="2 - Θέση περιεχομένου"/>
          <p:cNvSpPr>
            <a:spLocks noGrp="1"/>
          </p:cNvSpPr>
          <p:nvPr>
            <p:ph idx="1"/>
          </p:nvPr>
        </p:nvSpPr>
        <p:spPr/>
        <p:txBody>
          <a:bodyPr/>
          <a:lstStyle/>
          <a:p>
            <a:r>
              <a:rPr lang="el-GR" dirty="0" smtClean="0"/>
              <a:t>Οικονομίες συγκέντρωσης (οικονομίες αστικοποίησης και εντοπιότητας- </a:t>
            </a:r>
            <a:r>
              <a:rPr lang="en-US" dirty="0" smtClean="0"/>
              <a:t>clusters</a:t>
            </a:r>
            <a:r>
              <a:rPr lang="el-GR" dirty="0" smtClean="0"/>
              <a:t>)</a:t>
            </a:r>
          </a:p>
          <a:p>
            <a:r>
              <a:rPr lang="el-GR" dirty="0" smtClean="0"/>
              <a:t>Εσωτερικές οικονομίες κλίμακας (διοικητικές, φάσματος, χρηματοδοτικές, πιστοληπτικές, εμπορικές ευκαιρίες, εξειδίκευση και καταμερισμός κ.λπ.)</a:t>
            </a:r>
          </a:p>
          <a:p>
            <a:pPr>
              <a:buNone/>
            </a:pPr>
            <a:endParaRPr lang="el-GR" dirty="0" smtClean="0"/>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a:t>«Μικρές επιχειρήσεις στην ίδια βιομηχανία επιτυγχάνουν οικονομίες κλίμακας εξωτερικές της επιχείρησης, μέσα από τη γεωγραφική γειτνίαση με άλλες επιχειρήσεις…». </a:t>
            </a:r>
            <a:r>
              <a:rPr lang="en-US" dirty="0" smtClean="0"/>
              <a:t>(Marshall, 1920)</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714375"/>
            <a:ext cx="9144000" cy="0"/>
          </a:xfrm>
          <a:prstGeom prst="rect">
            <a:avLst/>
          </a:prstGeom>
          <a:noFill/>
          <a:ln w="9525">
            <a:noFill/>
            <a:miter lim="800000"/>
            <a:headEnd/>
            <a:tailEnd/>
          </a:ln>
        </p:spPr>
        <p:txBody>
          <a:bodyPr wrap="none" anchor="ctr">
            <a:spAutoFit/>
          </a:bodyPr>
          <a:lstStyle/>
          <a:p>
            <a:endParaRPr lang="el-GR"/>
          </a:p>
        </p:txBody>
      </p:sp>
      <p:sp>
        <p:nvSpPr>
          <p:cNvPr id="26627" name="Rectangle 3"/>
          <p:cNvSpPr>
            <a:spLocks noGrp="1" noChangeArrowheads="1"/>
          </p:cNvSpPr>
          <p:nvPr>
            <p:ph type="title"/>
          </p:nvPr>
        </p:nvSpPr>
        <p:spPr/>
        <p:txBody>
          <a:bodyPr/>
          <a:lstStyle/>
          <a:p>
            <a:r>
              <a:rPr lang="en-GB" b="1" smtClean="0">
                <a:solidFill>
                  <a:schemeClr val="accent2"/>
                </a:solidFill>
              </a:rPr>
              <a:t>Βιομηχανικο</a:t>
            </a:r>
            <a:r>
              <a:rPr lang="el-GR" b="1" smtClean="0">
                <a:solidFill>
                  <a:schemeClr val="accent2"/>
                </a:solidFill>
              </a:rPr>
              <a:t>ί </a:t>
            </a:r>
            <a:r>
              <a:rPr lang="en-GB" b="1" smtClean="0">
                <a:solidFill>
                  <a:schemeClr val="accent2"/>
                </a:solidFill>
              </a:rPr>
              <a:t>Τόπ</a:t>
            </a:r>
            <a:r>
              <a:rPr lang="el-GR" b="1" smtClean="0">
                <a:solidFill>
                  <a:schemeClr val="accent2"/>
                </a:solidFill>
              </a:rPr>
              <a:t>οι (ΒΤ)</a:t>
            </a:r>
            <a:r>
              <a:rPr lang="el-GR" smtClean="0">
                <a:solidFill>
                  <a:schemeClr val="accent2"/>
                </a:solidFill>
              </a:rPr>
              <a:t> </a:t>
            </a:r>
          </a:p>
        </p:txBody>
      </p:sp>
      <p:sp>
        <p:nvSpPr>
          <p:cNvPr id="26628" name="Rectangle 4"/>
          <p:cNvSpPr>
            <a:spLocks noChangeArrowheads="1"/>
          </p:cNvSpPr>
          <p:nvPr/>
        </p:nvSpPr>
        <p:spPr bwMode="auto">
          <a:xfrm>
            <a:off x="539552" y="1772816"/>
            <a:ext cx="8244408" cy="3139321"/>
          </a:xfrm>
          <a:prstGeom prst="rect">
            <a:avLst/>
          </a:prstGeom>
          <a:noFill/>
          <a:ln w="9525">
            <a:noFill/>
            <a:miter lim="800000"/>
            <a:headEnd/>
            <a:tailEnd/>
          </a:ln>
        </p:spPr>
        <p:txBody>
          <a:bodyPr wrap="square" anchor="ctr">
            <a:spAutoFit/>
          </a:bodyPr>
          <a:lstStyle/>
          <a:p>
            <a:r>
              <a:rPr lang="en-GB" dirty="0" err="1">
                <a:solidFill>
                  <a:srgbClr val="000066"/>
                </a:solidFill>
              </a:rPr>
              <a:t>Βασίστηκ</a:t>
            </a:r>
            <a:r>
              <a:rPr lang="el-GR" dirty="0">
                <a:solidFill>
                  <a:srgbClr val="000066"/>
                </a:solidFill>
              </a:rPr>
              <a:t>αν</a:t>
            </a:r>
            <a:r>
              <a:rPr lang="en-GB" dirty="0">
                <a:solidFill>
                  <a:srgbClr val="000066"/>
                </a:solidFill>
              </a:rPr>
              <a:t> </a:t>
            </a:r>
            <a:r>
              <a:rPr lang="en-GB" dirty="0" err="1">
                <a:solidFill>
                  <a:srgbClr val="000066"/>
                </a:solidFill>
              </a:rPr>
              <a:t>στη</a:t>
            </a:r>
            <a:r>
              <a:rPr lang="en-GB" dirty="0">
                <a:solidFill>
                  <a:srgbClr val="000066"/>
                </a:solidFill>
              </a:rPr>
              <a:t> </a:t>
            </a:r>
            <a:r>
              <a:rPr lang="en-GB" u="sng" dirty="0" err="1">
                <a:solidFill>
                  <a:srgbClr val="000066"/>
                </a:solidFill>
              </a:rPr>
              <a:t>Μαρσαλλιανή</a:t>
            </a:r>
            <a:r>
              <a:rPr lang="en-GB" u="sng" dirty="0">
                <a:solidFill>
                  <a:srgbClr val="000066"/>
                </a:solidFill>
              </a:rPr>
              <a:t> </a:t>
            </a:r>
            <a:r>
              <a:rPr lang="en-GB" u="sng" dirty="0" err="1">
                <a:solidFill>
                  <a:srgbClr val="000066"/>
                </a:solidFill>
              </a:rPr>
              <a:t>άποψη</a:t>
            </a:r>
            <a:r>
              <a:rPr lang="el-GR" u="sng" dirty="0">
                <a:solidFill>
                  <a:srgbClr val="000066"/>
                </a:solidFill>
              </a:rPr>
              <a:t>:</a:t>
            </a:r>
            <a:r>
              <a:rPr lang="en-GB" dirty="0">
                <a:solidFill>
                  <a:srgbClr val="000066"/>
                </a:solidFill>
              </a:rPr>
              <a:t> </a:t>
            </a:r>
            <a:r>
              <a:rPr lang="en-GB" dirty="0" err="1">
                <a:solidFill>
                  <a:srgbClr val="000066"/>
                </a:solidFill>
              </a:rPr>
              <a:t>οι</a:t>
            </a:r>
            <a:r>
              <a:rPr lang="en-GB" dirty="0">
                <a:solidFill>
                  <a:srgbClr val="000066"/>
                </a:solidFill>
              </a:rPr>
              <a:t> </a:t>
            </a:r>
            <a:r>
              <a:rPr lang="en-GB" dirty="0" err="1">
                <a:solidFill>
                  <a:srgbClr val="000066"/>
                </a:solidFill>
              </a:rPr>
              <a:t>οικονομίες</a:t>
            </a:r>
            <a:r>
              <a:rPr lang="en-GB" dirty="0">
                <a:solidFill>
                  <a:srgbClr val="000066"/>
                </a:solidFill>
              </a:rPr>
              <a:t> </a:t>
            </a:r>
            <a:r>
              <a:rPr lang="en-GB" dirty="0" err="1">
                <a:solidFill>
                  <a:srgbClr val="000066"/>
                </a:solidFill>
              </a:rPr>
              <a:t>κλίμακας</a:t>
            </a:r>
            <a:r>
              <a:rPr lang="en-GB" dirty="0">
                <a:solidFill>
                  <a:srgbClr val="000066"/>
                </a:solidFill>
              </a:rPr>
              <a:t> </a:t>
            </a:r>
            <a:r>
              <a:rPr lang="en-GB" dirty="0" err="1">
                <a:solidFill>
                  <a:srgbClr val="000066"/>
                </a:solidFill>
              </a:rPr>
              <a:t>δεν</a:t>
            </a:r>
            <a:r>
              <a:rPr lang="en-GB" dirty="0">
                <a:solidFill>
                  <a:srgbClr val="000066"/>
                </a:solidFill>
              </a:rPr>
              <a:t> </a:t>
            </a:r>
            <a:r>
              <a:rPr lang="en-GB" dirty="0" err="1">
                <a:solidFill>
                  <a:srgbClr val="000066"/>
                </a:solidFill>
              </a:rPr>
              <a:t>αποτελούν</a:t>
            </a:r>
            <a:r>
              <a:rPr lang="en-GB" dirty="0">
                <a:solidFill>
                  <a:srgbClr val="000066"/>
                </a:solidFill>
              </a:rPr>
              <a:t> </a:t>
            </a:r>
            <a:r>
              <a:rPr lang="en-GB" dirty="0" err="1">
                <a:solidFill>
                  <a:srgbClr val="000066"/>
                </a:solidFill>
              </a:rPr>
              <a:t>προνόμιο</a:t>
            </a:r>
            <a:r>
              <a:rPr lang="en-GB" dirty="0">
                <a:solidFill>
                  <a:srgbClr val="000066"/>
                </a:solidFill>
              </a:rPr>
              <a:t> </a:t>
            </a:r>
            <a:r>
              <a:rPr lang="en-GB" dirty="0" err="1">
                <a:solidFill>
                  <a:srgbClr val="000066"/>
                </a:solidFill>
              </a:rPr>
              <a:t>της</a:t>
            </a:r>
            <a:r>
              <a:rPr lang="en-GB" dirty="0">
                <a:solidFill>
                  <a:srgbClr val="000066"/>
                </a:solidFill>
              </a:rPr>
              <a:t> </a:t>
            </a:r>
            <a:r>
              <a:rPr lang="en-GB" dirty="0" err="1">
                <a:solidFill>
                  <a:srgbClr val="000066"/>
                </a:solidFill>
              </a:rPr>
              <a:t>μεγάλης</a:t>
            </a:r>
            <a:r>
              <a:rPr lang="en-GB" dirty="0">
                <a:solidFill>
                  <a:srgbClr val="000066"/>
                </a:solidFill>
              </a:rPr>
              <a:t> </a:t>
            </a:r>
            <a:r>
              <a:rPr lang="en-GB" dirty="0" err="1">
                <a:solidFill>
                  <a:srgbClr val="000066"/>
                </a:solidFill>
              </a:rPr>
              <a:t>επιχείρησης</a:t>
            </a:r>
            <a:r>
              <a:rPr lang="el-GR" dirty="0">
                <a:solidFill>
                  <a:srgbClr val="000066"/>
                </a:solidFill>
              </a:rPr>
              <a:t>. Μ</a:t>
            </a:r>
            <a:r>
              <a:rPr lang="en-GB" dirty="0" err="1">
                <a:solidFill>
                  <a:srgbClr val="000066"/>
                </a:solidFill>
              </a:rPr>
              <a:t>πορούν</a:t>
            </a:r>
            <a:r>
              <a:rPr lang="en-GB" dirty="0">
                <a:solidFill>
                  <a:srgbClr val="000066"/>
                </a:solidFill>
              </a:rPr>
              <a:t> </a:t>
            </a:r>
            <a:r>
              <a:rPr lang="en-GB" dirty="0" err="1">
                <a:solidFill>
                  <a:srgbClr val="000066"/>
                </a:solidFill>
              </a:rPr>
              <a:t>να</a:t>
            </a:r>
            <a:r>
              <a:rPr lang="en-GB" dirty="0">
                <a:solidFill>
                  <a:srgbClr val="000066"/>
                </a:solidFill>
              </a:rPr>
              <a:t> </a:t>
            </a:r>
            <a:r>
              <a:rPr lang="en-GB" dirty="0" err="1">
                <a:solidFill>
                  <a:srgbClr val="000066"/>
                </a:solidFill>
              </a:rPr>
              <a:t>προέλθουν</a:t>
            </a:r>
            <a:r>
              <a:rPr lang="en-GB" dirty="0">
                <a:solidFill>
                  <a:srgbClr val="000066"/>
                </a:solidFill>
              </a:rPr>
              <a:t> </a:t>
            </a:r>
            <a:r>
              <a:rPr lang="en-GB" dirty="0" err="1">
                <a:solidFill>
                  <a:srgbClr val="000066"/>
                </a:solidFill>
              </a:rPr>
              <a:t>και</a:t>
            </a:r>
            <a:r>
              <a:rPr lang="en-GB" dirty="0">
                <a:solidFill>
                  <a:srgbClr val="000066"/>
                </a:solidFill>
              </a:rPr>
              <a:t> </a:t>
            </a:r>
            <a:r>
              <a:rPr lang="en-GB" dirty="0" err="1">
                <a:solidFill>
                  <a:srgbClr val="000066"/>
                </a:solidFill>
              </a:rPr>
              <a:t>από</a:t>
            </a:r>
            <a:r>
              <a:rPr lang="en-GB" dirty="0">
                <a:solidFill>
                  <a:srgbClr val="000066"/>
                </a:solidFill>
              </a:rPr>
              <a:t> </a:t>
            </a:r>
            <a:r>
              <a:rPr lang="en-GB" dirty="0" err="1">
                <a:solidFill>
                  <a:srgbClr val="000066"/>
                </a:solidFill>
              </a:rPr>
              <a:t>τη</a:t>
            </a:r>
            <a:r>
              <a:rPr lang="en-GB" dirty="0">
                <a:solidFill>
                  <a:srgbClr val="000066"/>
                </a:solidFill>
              </a:rPr>
              <a:t> </a:t>
            </a:r>
            <a:r>
              <a:rPr lang="en-GB" dirty="0" err="1">
                <a:solidFill>
                  <a:srgbClr val="000066"/>
                </a:solidFill>
              </a:rPr>
              <a:t>συγκέντρωση</a:t>
            </a:r>
            <a:r>
              <a:rPr lang="en-GB" dirty="0">
                <a:solidFill>
                  <a:srgbClr val="000066"/>
                </a:solidFill>
              </a:rPr>
              <a:t> σ’ </a:t>
            </a:r>
            <a:r>
              <a:rPr lang="en-GB" dirty="0" err="1">
                <a:solidFill>
                  <a:srgbClr val="000066"/>
                </a:solidFill>
              </a:rPr>
              <a:t>ένα</a:t>
            </a:r>
            <a:r>
              <a:rPr lang="en-GB" dirty="0">
                <a:solidFill>
                  <a:srgbClr val="000066"/>
                </a:solidFill>
              </a:rPr>
              <a:t> </a:t>
            </a:r>
            <a:r>
              <a:rPr lang="en-GB" dirty="0" err="1">
                <a:solidFill>
                  <a:srgbClr val="000066"/>
                </a:solidFill>
              </a:rPr>
              <a:t>τόπο</a:t>
            </a:r>
            <a:r>
              <a:rPr lang="en-GB" dirty="0">
                <a:solidFill>
                  <a:srgbClr val="000066"/>
                </a:solidFill>
              </a:rPr>
              <a:t> </a:t>
            </a:r>
            <a:r>
              <a:rPr lang="en-GB" dirty="0" err="1">
                <a:solidFill>
                  <a:srgbClr val="000066"/>
                </a:solidFill>
              </a:rPr>
              <a:t>πολλών</a:t>
            </a:r>
            <a:r>
              <a:rPr lang="en-GB" dirty="0">
                <a:solidFill>
                  <a:srgbClr val="000066"/>
                </a:solidFill>
              </a:rPr>
              <a:t> </a:t>
            </a:r>
            <a:r>
              <a:rPr lang="el-GR" dirty="0">
                <a:solidFill>
                  <a:srgbClr val="000066"/>
                </a:solidFill>
              </a:rPr>
              <a:t>ΜΜΕ (η</a:t>
            </a:r>
            <a:r>
              <a:rPr lang="en-GB" dirty="0">
                <a:solidFill>
                  <a:srgbClr val="000066"/>
                </a:solidFill>
              </a:rPr>
              <a:t> </a:t>
            </a:r>
            <a:r>
              <a:rPr lang="en-GB" dirty="0" err="1">
                <a:solidFill>
                  <a:srgbClr val="000066"/>
                </a:solidFill>
              </a:rPr>
              <a:t>συγκέντρωση</a:t>
            </a:r>
            <a:r>
              <a:rPr lang="en-GB" dirty="0">
                <a:solidFill>
                  <a:srgbClr val="000066"/>
                </a:solidFill>
              </a:rPr>
              <a:t> </a:t>
            </a:r>
            <a:r>
              <a:rPr lang="en-GB" dirty="0" err="1">
                <a:solidFill>
                  <a:srgbClr val="000066"/>
                </a:solidFill>
              </a:rPr>
              <a:t>διευρύνει</a:t>
            </a:r>
            <a:r>
              <a:rPr lang="en-GB" dirty="0">
                <a:solidFill>
                  <a:srgbClr val="000066"/>
                </a:solidFill>
              </a:rPr>
              <a:t> </a:t>
            </a:r>
            <a:r>
              <a:rPr lang="en-GB" dirty="0" err="1">
                <a:solidFill>
                  <a:srgbClr val="000066"/>
                </a:solidFill>
              </a:rPr>
              <a:t>την</a:t>
            </a:r>
            <a:r>
              <a:rPr lang="en-GB" dirty="0">
                <a:solidFill>
                  <a:srgbClr val="000066"/>
                </a:solidFill>
              </a:rPr>
              <a:t> </a:t>
            </a:r>
            <a:r>
              <a:rPr lang="en-GB" dirty="0" err="1">
                <a:solidFill>
                  <a:srgbClr val="000066"/>
                </a:solidFill>
              </a:rPr>
              <a:t>αγορά</a:t>
            </a:r>
            <a:r>
              <a:rPr lang="en-GB" dirty="0">
                <a:solidFill>
                  <a:srgbClr val="000066"/>
                </a:solidFill>
              </a:rPr>
              <a:t> </a:t>
            </a:r>
            <a:r>
              <a:rPr lang="en-GB" dirty="0" err="1">
                <a:solidFill>
                  <a:srgbClr val="000066"/>
                </a:solidFill>
              </a:rPr>
              <a:t>εργασίας</a:t>
            </a:r>
            <a:r>
              <a:rPr lang="en-GB" dirty="0">
                <a:solidFill>
                  <a:srgbClr val="000066"/>
                </a:solidFill>
              </a:rPr>
              <a:t>, </a:t>
            </a:r>
            <a:r>
              <a:rPr lang="en-GB" dirty="0" err="1">
                <a:solidFill>
                  <a:srgbClr val="000066"/>
                </a:solidFill>
              </a:rPr>
              <a:t>μειώνει</a:t>
            </a:r>
            <a:r>
              <a:rPr lang="en-GB" dirty="0">
                <a:solidFill>
                  <a:srgbClr val="000066"/>
                </a:solidFill>
              </a:rPr>
              <a:t> </a:t>
            </a:r>
            <a:r>
              <a:rPr lang="en-GB" dirty="0" err="1">
                <a:solidFill>
                  <a:srgbClr val="000066"/>
                </a:solidFill>
              </a:rPr>
              <a:t>το</a:t>
            </a:r>
            <a:r>
              <a:rPr lang="en-GB" dirty="0">
                <a:solidFill>
                  <a:srgbClr val="000066"/>
                </a:solidFill>
              </a:rPr>
              <a:t> </a:t>
            </a:r>
            <a:r>
              <a:rPr lang="en-GB" dirty="0" err="1">
                <a:solidFill>
                  <a:srgbClr val="000066"/>
                </a:solidFill>
              </a:rPr>
              <a:t>χρόνο</a:t>
            </a:r>
            <a:r>
              <a:rPr lang="en-GB" dirty="0">
                <a:solidFill>
                  <a:srgbClr val="000066"/>
                </a:solidFill>
              </a:rPr>
              <a:t> </a:t>
            </a:r>
            <a:r>
              <a:rPr lang="el-GR" dirty="0">
                <a:solidFill>
                  <a:srgbClr val="000066"/>
                </a:solidFill>
              </a:rPr>
              <a:t>&amp;</a:t>
            </a:r>
            <a:r>
              <a:rPr lang="en-GB" dirty="0">
                <a:solidFill>
                  <a:srgbClr val="000066"/>
                </a:solidFill>
              </a:rPr>
              <a:t> </a:t>
            </a:r>
            <a:r>
              <a:rPr lang="en-GB" dirty="0" err="1">
                <a:solidFill>
                  <a:srgbClr val="000066"/>
                </a:solidFill>
              </a:rPr>
              <a:t>κόστος</a:t>
            </a:r>
            <a:r>
              <a:rPr lang="en-GB" dirty="0">
                <a:solidFill>
                  <a:srgbClr val="000066"/>
                </a:solidFill>
              </a:rPr>
              <a:t> </a:t>
            </a:r>
            <a:r>
              <a:rPr lang="en-GB" dirty="0" err="1">
                <a:solidFill>
                  <a:srgbClr val="000066"/>
                </a:solidFill>
              </a:rPr>
              <a:t>προμήθειας</a:t>
            </a:r>
            <a:r>
              <a:rPr lang="en-GB" dirty="0">
                <a:solidFill>
                  <a:srgbClr val="000066"/>
                </a:solidFill>
              </a:rPr>
              <a:t> </a:t>
            </a:r>
            <a:r>
              <a:rPr lang="en-GB" dirty="0" err="1">
                <a:solidFill>
                  <a:srgbClr val="000066"/>
                </a:solidFill>
              </a:rPr>
              <a:t>εξειδικευμένων</a:t>
            </a:r>
            <a:r>
              <a:rPr lang="en-GB" dirty="0">
                <a:solidFill>
                  <a:srgbClr val="000066"/>
                </a:solidFill>
              </a:rPr>
              <a:t> </a:t>
            </a:r>
            <a:r>
              <a:rPr lang="en-GB" dirty="0" err="1">
                <a:solidFill>
                  <a:srgbClr val="000066"/>
                </a:solidFill>
              </a:rPr>
              <a:t>εισροών</a:t>
            </a:r>
            <a:r>
              <a:rPr lang="el-GR" dirty="0">
                <a:solidFill>
                  <a:srgbClr val="000066"/>
                </a:solidFill>
              </a:rPr>
              <a:t>,</a:t>
            </a:r>
            <a:r>
              <a:rPr lang="en-GB" dirty="0">
                <a:solidFill>
                  <a:srgbClr val="000066"/>
                </a:solidFill>
              </a:rPr>
              <a:t> </a:t>
            </a:r>
            <a:r>
              <a:rPr lang="en-GB" dirty="0" err="1">
                <a:solidFill>
                  <a:srgbClr val="000066"/>
                </a:solidFill>
              </a:rPr>
              <a:t>αυξάνει</a:t>
            </a:r>
            <a:r>
              <a:rPr lang="en-GB" dirty="0">
                <a:solidFill>
                  <a:srgbClr val="000066"/>
                </a:solidFill>
              </a:rPr>
              <a:t> </a:t>
            </a:r>
            <a:r>
              <a:rPr lang="en-GB" dirty="0" err="1">
                <a:solidFill>
                  <a:srgbClr val="000066"/>
                </a:solidFill>
              </a:rPr>
              <a:t>τη</a:t>
            </a:r>
            <a:r>
              <a:rPr lang="en-GB" dirty="0">
                <a:solidFill>
                  <a:srgbClr val="000066"/>
                </a:solidFill>
              </a:rPr>
              <a:t> </a:t>
            </a:r>
            <a:r>
              <a:rPr lang="en-GB" dirty="0" err="1">
                <a:solidFill>
                  <a:srgbClr val="000066"/>
                </a:solidFill>
              </a:rPr>
              <a:t>διάχυση</a:t>
            </a:r>
            <a:r>
              <a:rPr lang="en-GB" dirty="0">
                <a:solidFill>
                  <a:srgbClr val="000066"/>
                </a:solidFill>
              </a:rPr>
              <a:t> </a:t>
            </a:r>
            <a:r>
              <a:rPr lang="en-GB" dirty="0" err="1">
                <a:solidFill>
                  <a:srgbClr val="000066"/>
                </a:solidFill>
              </a:rPr>
              <a:t>πληροφορίας</a:t>
            </a:r>
            <a:r>
              <a:rPr lang="en-GB" dirty="0">
                <a:solidFill>
                  <a:srgbClr val="000066"/>
                </a:solidFill>
              </a:rPr>
              <a:t> </a:t>
            </a:r>
            <a:r>
              <a:rPr lang="el-GR" dirty="0">
                <a:solidFill>
                  <a:srgbClr val="000066"/>
                </a:solidFill>
              </a:rPr>
              <a:t>&amp;</a:t>
            </a:r>
            <a:r>
              <a:rPr lang="en-GB" dirty="0">
                <a:solidFill>
                  <a:srgbClr val="000066"/>
                </a:solidFill>
              </a:rPr>
              <a:t> </a:t>
            </a:r>
            <a:r>
              <a:rPr lang="en-GB" dirty="0" err="1">
                <a:solidFill>
                  <a:srgbClr val="000066"/>
                </a:solidFill>
              </a:rPr>
              <a:t>τεχνολογίας</a:t>
            </a:r>
            <a:r>
              <a:rPr lang="el-GR" dirty="0">
                <a:solidFill>
                  <a:srgbClr val="000066"/>
                </a:solidFill>
              </a:rPr>
              <a:t>)</a:t>
            </a:r>
            <a:r>
              <a:rPr lang="en-GB" dirty="0">
                <a:solidFill>
                  <a:srgbClr val="000066"/>
                </a:solidFill>
              </a:rPr>
              <a:t>. </a:t>
            </a:r>
            <a:endParaRPr lang="el-GR" dirty="0">
              <a:solidFill>
                <a:srgbClr val="000066"/>
              </a:solidFill>
            </a:endParaRPr>
          </a:p>
          <a:p>
            <a:r>
              <a:rPr lang="el-GR" dirty="0">
                <a:solidFill>
                  <a:srgbClr val="000066"/>
                </a:solidFill>
              </a:rPr>
              <a:t>Ο</a:t>
            </a:r>
            <a:r>
              <a:rPr lang="en-GB" dirty="0">
                <a:solidFill>
                  <a:srgbClr val="000066"/>
                </a:solidFill>
              </a:rPr>
              <a:t> ΒΤ </a:t>
            </a:r>
            <a:r>
              <a:rPr lang="en-GB" dirty="0" err="1">
                <a:solidFill>
                  <a:srgbClr val="000066"/>
                </a:solidFill>
              </a:rPr>
              <a:t>ορίζεται</a:t>
            </a:r>
            <a:r>
              <a:rPr lang="en-GB" dirty="0">
                <a:solidFill>
                  <a:srgbClr val="000066"/>
                </a:solidFill>
              </a:rPr>
              <a:t> </a:t>
            </a:r>
            <a:r>
              <a:rPr lang="en-GB" dirty="0" err="1">
                <a:solidFill>
                  <a:srgbClr val="000066"/>
                </a:solidFill>
              </a:rPr>
              <a:t>ως</a:t>
            </a:r>
            <a:r>
              <a:rPr lang="en-GB" dirty="0">
                <a:solidFill>
                  <a:srgbClr val="000066"/>
                </a:solidFill>
              </a:rPr>
              <a:t> η </a:t>
            </a:r>
            <a:r>
              <a:rPr lang="en-GB" b="1" dirty="0" err="1">
                <a:solidFill>
                  <a:srgbClr val="000066"/>
                </a:solidFill>
              </a:rPr>
              <a:t>χωρική</a:t>
            </a:r>
            <a:r>
              <a:rPr lang="en-GB" b="1" dirty="0">
                <a:solidFill>
                  <a:srgbClr val="000066"/>
                </a:solidFill>
              </a:rPr>
              <a:t> </a:t>
            </a:r>
            <a:r>
              <a:rPr lang="en-GB" b="1" dirty="0" err="1">
                <a:solidFill>
                  <a:srgbClr val="000066"/>
                </a:solidFill>
              </a:rPr>
              <a:t>συγκέντρωση</a:t>
            </a:r>
            <a:r>
              <a:rPr lang="en-GB" b="1" dirty="0">
                <a:solidFill>
                  <a:srgbClr val="000066"/>
                </a:solidFill>
              </a:rPr>
              <a:t> ΜΜΕ,</a:t>
            </a:r>
            <a:r>
              <a:rPr lang="en-GB" dirty="0">
                <a:solidFill>
                  <a:srgbClr val="000066"/>
                </a:solidFill>
              </a:rPr>
              <a:t> </a:t>
            </a:r>
            <a:r>
              <a:rPr lang="en-GB" dirty="0" err="1">
                <a:solidFill>
                  <a:srgbClr val="000066"/>
                </a:solidFill>
              </a:rPr>
              <a:t>που</a:t>
            </a:r>
            <a:r>
              <a:rPr lang="en-GB" dirty="0">
                <a:solidFill>
                  <a:srgbClr val="000066"/>
                </a:solidFill>
              </a:rPr>
              <a:t> </a:t>
            </a:r>
            <a:r>
              <a:rPr lang="en-GB" dirty="0" err="1">
                <a:solidFill>
                  <a:srgbClr val="000066"/>
                </a:solidFill>
              </a:rPr>
              <a:t>επικεντρώνουν</a:t>
            </a:r>
            <a:r>
              <a:rPr lang="en-GB" dirty="0">
                <a:solidFill>
                  <a:srgbClr val="000066"/>
                </a:solidFill>
              </a:rPr>
              <a:t> </a:t>
            </a:r>
            <a:r>
              <a:rPr lang="en-GB" dirty="0" err="1">
                <a:solidFill>
                  <a:srgbClr val="000066"/>
                </a:solidFill>
              </a:rPr>
              <a:t>τη</a:t>
            </a:r>
            <a:r>
              <a:rPr lang="en-GB" dirty="0">
                <a:solidFill>
                  <a:srgbClr val="000066"/>
                </a:solidFill>
              </a:rPr>
              <a:t> </a:t>
            </a:r>
            <a:r>
              <a:rPr lang="en-GB" dirty="0" err="1">
                <a:solidFill>
                  <a:srgbClr val="000066"/>
                </a:solidFill>
              </a:rPr>
              <a:t>δραστηριότητά</a:t>
            </a:r>
            <a:r>
              <a:rPr lang="en-GB" dirty="0">
                <a:solidFill>
                  <a:srgbClr val="000066"/>
                </a:solidFill>
              </a:rPr>
              <a:t> </a:t>
            </a:r>
            <a:r>
              <a:rPr lang="en-GB" dirty="0" err="1">
                <a:solidFill>
                  <a:srgbClr val="000066"/>
                </a:solidFill>
              </a:rPr>
              <a:t>τους</a:t>
            </a:r>
            <a:r>
              <a:rPr lang="en-GB" dirty="0">
                <a:solidFill>
                  <a:srgbClr val="000066"/>
                </a:solidFill>
              </a:rPr>
              <a:t> </a:t>
            </a:r>
            <a:r>
              <a:rPr lang="en-GB" b="1" dirty="0">
                <a:solidFill>
                  <a:srgbClr val="000066"/>
                </a:solidFill>
              </a:rPr>
              <a:t>σ’ </a:t>
            </a:r>
            <a:r>
              <a:rPr lang="en-GB" b="1" dirty="0" err="1">
                <a:solidFill>
                  <a:srgbClr val="000066"/>
                </a:solidFill>
              </a:rPr>
              <a:t>ένα</a:t>
            </a:r>
            <a:r>
              <a:rPr lang="en-GB" b="1" dirty="0">
                <a:solidFill>
                  <a:srgbClr val="000066"/>
                </a:solidFill>
              </a:rPr>
              <a:t> </a:t>
            </a:r>
            <a:r>
              <a:rPr lang="en-GB" b="1" dirty="0" err="1">
                <a:solidFill>
                  <a:srgbClr val="000066"/>
                </a:solidFill>
              </a:rPr>
              <a:t>κλάδο</a:t>
            </a:r>
            <a:r>
              <a:rPr lang="en-GB" dirty="0">
                <a:solidFill>
                  <a:srgbClr val="000066"/>
                </a:solidFill>
              </a:rPr>
              <a:t> </a:t>
            </a:r>
            <a:r>
              <a:rPr lang="en-GB" dirty="0" err="1">
                <a:solidFill>
                  <a:srgbClr val="000066"/>
                </a:solidFill>
              </a:rPr>
              <a:t>και</a:t>
            </a:r>
            <a:r>
              <a:rPr lang="en-GB" dirty="0">
                <a:solidFill>
                  <a:srgbClr val="000066"/>
                </a:solidFill>
              </a:rPr>
              <a:t> </a:t>
            </a:r>
            <a:r>
              <a:rPr lang="en-GB" dirty="0" err="1">
                <a:solidFill>
                  <a:srgbClr val="000066"/>
                </a:solidFill>
              </a:rPr>
              <a:t>εξειδικεύονται</a:t>
            </a:r>
            <a:r>
              <a:rPr lang="en-GB" dirty="0">
                <a:solidFill>
                  <a:srgbClr val="000066"/>
                </a:solidFill>
              </a:rPr>
              <a:t> </a:t>
            </a:r>
            <a:r>
              <a:rPr lang="en-GB" dirty="0" err="1">
                <a:solidFill>
                  <a:srgbClr val="000066"/>
                </a:solidFill>
              </a:rPr>
              <a:t>σε</a:t>
            </a:r>
            <a:r>
              <a:rPr lang="en-GB" dirty="0">
                <a:solidFill>
                  <a:srgbClr val="000066"/>
                </a:solidFill>
              </a:rPr>
              <a:t> </a:t>
            </a:r>
            <a:r>
              <a:rPr lang="en-GB" b="1" dirty="0" err="1">
                <a:solidFill>
                  <a:srgbClr val="000066"/>
                </a:solidFill>
              </a:rPr>
              <a:t>διαφορετικές</a:t>
            </a:r>
            <a:r>
              <a:rPr lang="en-GB" b="1" dirty="0">
                <a:solidFill>
                  <a:srgbClr val="000066"/>
                </a:solidFill>
              </a:rPr>
              <a:t> </a:t>
            </a:r>
            <a:r>
              <a:rPr lang="en-GB" b="1" dirty="0" err="1">
                <a:solidFill>
                  <a:srgbClr val="000066"/>
                </a:solidFill>
              </a:rPr>
              <a:t>φάσεις</a:t>
            </a:r>
            <a:r>
              <a:rPr lang="en-GB" b="1" dirty="0">
                <a:solidFill>
                  <a:srgbClr val="000066"/>
                </a:solidFill>
              </a:rPr>
              <a:t> </a:t>
            </a:r>
            <a:r>
              <a:rPr lang="en-GB" b="1" dirty="0" err="1">
                <a:solidFill>
                  <a:srgbClr val="000066"/>
                </a:solidFill>
              </a:rPr>
              <a:t>της</a:t>
            </a:r>
            <a:r>
              <a:rPr lang="en-GB" b="1" dirty="0">
                <a:solidFill>
                  <a:srgbClr val="000066"/>
                </a:solidFill>
              </a:rPr>
              <a:t> </a:t>
            </a:r>
            <a:r>
              <a:rPr lang="en-GB" b="1" dirty="0" err="1">
                <a:solidFill>
                  <a:srgbClr val="000066"/>
                </a:solidFill>
              </a:rPr>
              <a:t>παραγωγικής</a:t>
            </a:r>
            <a:r>
              <a:rPr lang="en-GB" b="1" dirty="0">
                <a:solidFill>
                  <a:srgbClr val="000066"/>
                </a:solidFill>
              </a:rPr>
              <a:t> </a:t>
            </a:r>
            <a:r>
              <a:rPr lang="en-GB" b="1" dirty="0" err="1">
                <a:solidFill>
                  <a:srgbClr val="000066"/>
                </a:solidFill>
              </a:rPr>
              <a:t>διαδικασίας</a:t>
            </a:r>
            <a:r>
              <a:rPr lang="en-GB" b="1" dirty="0">
                <a:solidFill>
                  <a:srgbClr val="000066"/>
                </a:solidFill>
              </a:rPr>
              <a:t> </a:t>
            </a:r>
            <a:r>
              <a:rPr lang="en-GB" dirty="0">
                <a:solidFill>
                  <a:srgbClr val="000066"/>
                </a:solidFill>
              </a:rPr>
              <a:t>(</a:t>
            </a:r>
            <a:r>
              <a:rPr lang="en-GB" dirty="0" err="1">
                <a:solidFill>
                  <a:srgbClr val="000066"/>
                </a:solidFill>
              </a:rPr>
              <a:t>Paniccia</a:t>
            </a:r>
            <a:r>
              <a:rPr lang="en-GB" dirty="0">
                <a:solidFill>
                  <a:srgbClr val="000066"/>
                </a:solidFill>
              </a:rPr>
              <a:t>, 2002). </a:t>
            </a:r>
            <a:r>
              <a:rPr lang="en-GB" dirty="0" err="1">
                <a:solidFill>
                  <a:srgbClr val="000066"/>
                </a:solidFill>
              </a:rPr>
              <a:t>Οι</a:t>
            </a:r>
            <a:r>
              <a:rPr lang="en-GB" dirty="0">
                <a:solidFill>
                  <a:srgbClr val="000066"/>
                </a:solidFill>
              </a:rPr>
              <a:t> </a:t>
            </a:r>
            <a:r>
              <a:rPr lang="el-GR" dirty="0">
                <a:solidFill>
                  <a:srgbClr val="000066"/>
                </a:solidFill>
              </a:rPr>
              <a:t>ΜΜΕ</a:t>
            </a:r>
            <a:r>
              <a:rPr lang="en-GB" dirty="0">
                <a:solidFill>
                  <a:srgbClr val="000066"/>
                </a:solidFill>
              </a:rPr>
              <a:t> </a:t>
            </a:r>
            <a:r>
              <a:rPr lang="en-GB" dirty="0" err="1">
                <a:solidFill>
                  <a:srgbClr val="000066"/>
                </a:solidFill>
              </a:rPr>
              <a:t>διαμορφώνουν</a:t>
            </a:r>
            <a:r>
              <a:rPr lang="en-GB" dirty="0">
                <a:solidFill>
                  <a:srgbClr val="000066"/>
                </a:solidFill>
              </a:rPr>
              <a:t> </a:t>
            </a:r>
            <a:r>
              <a:rPr lang="en-GB" dirty="0" err="1">
                <a:solidFill>
                  <a:srgbClr val="000066"/>
                </a:solidFill>
              </a:rPr>
              <a:t>μία</a:t>
            </a:r>
            <a:r>
              <a:rPr lang="en-GB" dirty="0">
                <a:solidFill>
                  <a:srgbClr val="000066"/>
                </a:solidFill>
              </a:rPr>
              <a:t> </a:t>
            </a:r>
            <a:r>
              <a:rPr lang="en-GB" dirty="0" err="1">
                <a:solidFill>
                  <a:srgbClr val="000066"/>
                </a:solidFill>
              </a:rPr>
              <a:t>ενιαία</a:t>
            </a:r>
            <a:r>
              <a:rPr lang="en-GB" dirty="0">
                <a:solidFill>
                  <a:srgbClr val="000066"/>
                </a:solidFill>
              </a:rPr>
              <a:t> </a:t>
            </a:r>
            <a:r>
              <a:rPr lang="en-GB" dirty="0" err="1">
                <a:solidFill>
                  <a:srgbClr val="000066"/>
                </a:solidFill>
              </a:rPr>
              <a:t>ομάδα</a:t>
            </a:r>
            <a:r>
              <a:rPr lang="en-GB" dirty="0">
                <a:solidFill>
                  <a:srgbClr val="000066"/>
                </a:solidFill>
              </a:rPr>
              <a:t>, </a:t>
            </a:r>
            <a:r>
              <a:rPr lang="en-GB" dirty="0" err="1">
                <a:solidFill>
                  <a:srgbClr val="000066"/>
                </a:solidFill>
              </a:rPr>
              <a:t>με</a:t>
            </a:r>
            <a:r>
              <a:rPr lang="en-GB" dirty="0">
                <a:solidFill>
                  <a:srgbClr val="000066"/>
                </a:solidFill>
              </a:rPr>
              <a:t> </a:t>
            </a:r>
            <a:r>
              <a:rPr lang="en-GB" dirty="0" err="1">
                <a:solidFill>
                  <a:srgbClr val="000066"/>
                </a:solidFill>
              </a:rPr>
              <a:t>κοινή</a:t>
            </a:r>
            <a:r>
              <a:rPr lang="en-GB" dirty="0">
                <a:solidFill>
                  <a:srgbClr val="000066"/>
                </a:solidFill>
              </a:rPr>
              <a:t> </a:t>
            </a:r>
            <a:r>
              <a:rPr lang="en-GB" dirty="0" err="1">
                <a:solidFill>
                  <a:srgbClr val="000066"/>
                </a:solidFill>
              </a:rPr>
              <a:t>αντίληψη</a:t>
            </a:r>
            <a:r>
              <a:rPr lang="en-GB" dirty="0">
                <a:solidFill>
                  <a:srgbClr val="000066"/>
                </a:solidFill>
              </a:rPr>
              <a:t> </a:t>
            </a:r>
            <a:r>
              <a:rPr lang="en-GB" dirty="0" err="1">
                <a:solidFill>
                  <a:srgbClr val="000066"/>
                </a:solidFill>
              </a:rPr>
              <a:t>στην</a:t>
            </a:r>
            <a:r>
              <a:rPr lang="en-GB" dirty="0">
                <a:solidFill>
                  <a:srgbClr val="000066"/>
                </a:solidFill>
              </a:rPr>
              <a:t> </a:t>
            </a:r>
            <a:r>
              <a:rPr lang="en-GB" dirty="0" err="1">
                <a:solidFill>
                  <a:srgbClr val="000066"/>
                </a:solidFill>
              </a:rPr>
              <a:t>οργάνωση</a:t>
            </a:r>
            <a:r>
              <a:rPr lang="en-GB" dirty="0">
                <a:solidFill>
                  <a:srgbClr val="000066"/>
                </a:solidFill>
              </a:rPr>
              <a:t> </a:t>
            </a:r>
            <a:r>
              <a:rPr lang="en-GB" dirty="0" err="1">
                <a:solidFill>
                  <a:srgbClr val="000066"/>
                </a:solidFill>
              </a:rPr>
              <a:t>της</a:t>
            </a:r>
            <a:r>
              <a:rPr lang="en-GB" dirty="0">
                <a:solidFill>
                  <a:srgbClr val="000066"/>
                </a:solidFill>
              </a:rPr>
              <a:t> </a:t>
            </a:r>
            <a:r>
              <a:rPr lang="en-GB" dirty="0" err="1">
                <a:solidFill>
                  <a:srgbClr val="000066"/>
                </a:solidFill>
              </a:rPr>
              <a:t>παραγωγής</a:t>
            </a:r>
            <a:r>
              <a:rPr lang="en-GB" dirty="0">
                <a:solidFill>
                  <a:srgbClr val="000066"/>
                </a:solidFill>
              </a:rPr>
              <a:t> </a:t>
            </a:r>
            <a:r>
              <a:rPr lang="en-GB" dirty="0" err="1">
                <a:solidFill>
                  <a:srgbClr val="000066"/>
                </a:solidFill>
              </a:rPr>
              <a:t>και</a:t>
            </a:r>
            <a:r>
              <a:rPr lang="en-GB" dirty="0">
                <a:solidFill>
                  <a:srgbClr val="000066"/>
                </a:solidFill>
              </a:rPr>
              <a:t> </a:t>
            </a:r>
            <a:r>
              <a:rPr lang="en-GB" dirty="0" err="1">
                <a:solidFill>
                  <a:srgbClr val="000066"/>
                </a:solidFill>
              </a:rPr>
              <a:t>κοινές</a:t>
            </a:r>
            <a:r>
              <a:rPr lang="en-GB" dirty="0">
                <a:solidFill>
                  <a:srgbClr val="000066"/>
                </a:solidFill>
              </a:rPr>
              <a:t> </a:t>
            </a:r>
            <a:r>
              <a:rPr lang="en-GB" dirty="0" err="1">
                <a:solidFill>
                  <a:srgbClr val="000066"/>
                </a:solidFill>
              </a:rPr>
              <a:t>αξίες</a:t>
            </a:r>
            <a:r>
              <a:rPr lang="en-GB" dirty="0">
                <a:solidFill>
                  <a:srgbClr val="000066"/>
                </a:solidFill>
              </a:rPr>
              <a:t>, </a:t>
            </a:r>
            <a:r>
              <a:rPr lang="en-GB" dirty="0" err="1">
                <a:solidFill>
                  <a:srgbClr val="000066"/>
                </a:solidFill>
              </a:rPr>
              <a:t>κυρίως</a:t>
            </a:r>
            <a:r>
              <a:rPr lang="en-GB" dirty="0">
                <a:solidFill>
                  <a:srgbClr val="000066"/>
                </a:solidFill>
              </a:rPr>
              <a:t> </a:t>
            </a:r>
            <a:r>
              <a:rPr lang="en-GB" dirty="0" err="1">
                <a:solidFill>
                  <a:srgbClr val="000066"/>
                </a:solidFill>
              </a:rPr>
              <a:t>οικονομικές</a:t>
            </a:r>
            <a:r>
              <a:rPr lang="en-GB" dirty="0">
                <a:solidFill>
                  <a:srgbClr val="000066"/>
                </a:solidFill>
              </a:rPr>
              <a:t>.</a:t>
            </a:r>
            <a:r>
              <a:rPr lang="el-GR" dirty="0">
                <a:solidFill>
                  <a:srgbClr val="000066"/>
                </a:solidFill>
              </a:rPr>
              <a:t> Σ</a:t>
            </a:r>
            <a:r>
              <a:rPr lang="en-GB" dirty="0" err="1">
                <a:solidFill>
                  <a:srgbClr val="000066"/>
                </a:solidFill>
              </a:rPr>
              <a:t>ημαντικό</a:t>
            </a:r>
            <a:r>
              <a:rPr lang="en-GB" dirty="0">
                <a:solidFill>
                  <a:srgbClr val="000066"/>
                </a:solidFill>
              </a:rPr>
              <a:t> </a:t>
            </a:r>
            <a:r>
              <a:rPr lang="en-GB" dirty="0" err="1">
                <a:solidFill>
                  <a:srgbClr val="000066"/>
                </a:solidFill>
              </a:rPr>
              <a:t>ρόλο</a:t>
            </a:r>
            <a:r>
              <a:rPr lang="en-GB" dirty="0">
                <a:solidFill>
                  <a:srgbClr val="000066"/>
                </a:solidFill>
              </a:rPr>
              <a:t> </a:t>
            </a:r>
            <a:r>
              <a:rPr lang="en-GB" dirty="0" err="1">
                <a:solidFill>
                  <a:srgbClr val="000066"/>
                </a:solidFill>
              </a:rPr>
              <a:t>παίζουν</a:t>
            </a:r>
            <a:r>
              <a:rPr lang="en-GB" dirty="0">
                <a:solidFill>
                  <a:srgbClr val="000066"/>
                </a:solidFill>
              </a:rPr>
              <a:t> </a:t>
            </a:r>
            <a:r>
              <a:rPr lang="en-GB" dirty="0" err="1">
                <a:solidFill>
                  <a:srgbClr val="000066"/>
                </a:solidFill>
              </a:rPr>
              <a:t>επίσης</a:t>
            </a:r>
            <a:r>
              <a:rPr lang="en-GB" dirty="0">
                <a:solidFill>
                  <a:srgbClr val="000066"/>
                </a:solidFill>
              </a:rPr>
              <a:t> </a:t>
            </a:r>
            <a:r>
              <a:rPr lang="en-GB" dirty="0" err="1">
                <a:solidFill>
                  <a:srgbClr val="000066"/>
                </a:solidFill>
              </a:rPr>
              <a:t>το</a:t>
            </a:r>
            <a:r>
              <a:rPr lang="en-GB" dirty="0">
                <a:solidFill>
                  <a:srgbClr val="000066"/>
                </a:solidFill>
              </a:rPr>
              <a:t> </a:t>
            </a:r>
            <a:r>
              <a:rPr lang="en-GB" b="1" dirty="0" err="1">
                <a:solidFill>
                  <a:srgbClr val="000066"/>
                </a:solidFill>
              </a:rPr>
              <a:t>κοινωνικό</a:t>
            </a:r>
            <a:r>
              <a:rPr lang="en-GB" b="1" dirty="0">
                <a:solidFill>
                  <a:srgbClr val="000066"/>
                </a:solidFill>
              </a:rPr>
              <a:t> </a:t>
            </a:r>
            <a:r>
              <a:rPr lang="en-GB" b="1" dirty="0" err="1">
                <a:solidFill>
                  <a:srgbClr val="000066"/>
                </a:solidFill>
              </a:rPr>
              <a:t>κεφάλαιο</a:t>
            </a:r>
            <a:r>
              <a:rPr lang="en-GB" dirty="0">
                <a:solidFill>
                  <a:srgbClr val="000066"/>
                </a:solidFill>
              </a:rPr>
              <a:t> </a:t>
            </a:r>
            <a:r>
              <a:rPr lang="en-GB" dirty="0" err="1">
                <a:solidFill>
                  <a:srgbClr val="000066"/>
                </a:solidFill>
              </a:rPr>
              <a:t>και</a:t>
            </a:r>
            <a:r>
              <a:rPr lang="en-GB" dirty="0">
                <a:solidFill>
                  <a:srgbClr val="000066"/>
                </a:solidFill>
              </a:rPr>
              <a:t> </a:t>
            </a:r>
            <a:r>
              <a:rPr lang="en-GB" dirty="0" err="1">
                <a:solidFill>
                  <a:srgbClr val="000066"/>
                </a:solidFill>
              </a:rPr>
              <a:t>οι</a:t>
            </a:r>
            <a:r>
              <a:rPr lang="en-GB" b="1" dirty="0">
                <a:solidFill>
                  <a:srgbClr val="000066"/>
                </a:solidFill>
              </a:rPr>
              <a:t> </a:t>
            </a:r>
            <a:r>
              <a:rPr lang="en-GB" b="1" dirty="0" err="1">
                <a:solidFill>
                  <a:srgbClr val="000066"/>
                </a:solidFill>
              </a:rPr>
              <a:t>θεσμοί</a:t>
            </a:r>
            <a:r>
              <a:rPr lang="en-GB" b="1" dirty="0">
                <a:solidFill>
                  <a:srgbClr val="000066"/>
                </a:solidFill>
              </a:rPr>
              <a:t> </a:t>
            </a:r>
            <a:r>
              <a:rPr lang="en-GB" dirty="0">
                <a:solidFill>
                  <a:srgbClr val="000066"/>
                </a:solidFill>
              </a:rPr>
              <a:t>(</a:t>
            </a:r>
            <a:r>
              <a:rPr lang="en-GB" dirty="0" err="1">
                <a:solidFill>
                  <a:srgbClr val="000066"/>
                </a:solidFill>
              </a:rPr>
              <a:t>Amin</a:t>
            </a:r>
            <a:r>
              <a:rPr lang="en-GB" dirty="0">
                <a:solidFill>
                  <a:srgbClr val="000066"/>
                </a:solidFill>
              </a:rPr>
              <a:t> and Thrift, 1995).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714375"/>
            <a:ext cx="9144000" cy="0"/>
          </a:xfrm>
          <a:prstGeom prst="rect">
            <a:avLst/>
          </a:prstGeom>
          <a:noFill/>
          <a:ln w="9525">
            <a:noFill/>
            <a:miter lim="800000"/>
            <a:headEnd/>
            <a:tailEnd/>
          </a:ln>
        </p:spPr>
        <p:txBody>
          <a:bodyPr wrap="none" anchor="ctr">
            <a:spAutoFit/>
          </a:bodyPr>
          <a:lstStyle/>
          <a:p>
            <a:endParaRPr lang="el-GR"/>
          </a:p>
        </p:txBody>
      </p:sp>
      <p:sp>
        <p:nvSpPr>
          <p:cNvPr id="27651" name="Rectangle 4"/>
          <p:cNvSpPr>
            <a:spLocks noGrp="1" noChangeArrowheads="1"/>
          </p:cNvSpPr>
          <p:nvPr>
            <p:ph type="title"/>
          </p:nvPr>
        </p:nvSpPr>
        <p:spPr/>
        <p:txBody>
          <a:bodyPr/>
          <a:lstStyle/>
          <a:p>
            <a:r>
              <a:rPr lang="el-GR" sz="3200" b="1" smtClean="0">
                <a:solidFill>
                  <a:schemeClr val="accent2"/>
                </a:solidFill>
              </a:rPr>
              <a:t>Β</a:t>
            </a:r>
            <a:r>
              <a:rPr lang="en-GB" sz="3200" b="1" smtClean="0">
                <a:solidFill>
                  <a:schemeClr val="accent2"/>
                </a:solidFill>
              </a:rPr>
              <a:t>ασικά χαρακτηριστικά ενός ΒΤ</a:t>
            </a:r>
            <a:r>
              <a:rPr lang="en-GB" sz="3200" smtClean="0">
                <a:solidFill>
                  <a:schemeClr val="accent2"/>
                </a:solidFill>
              </a:rPr>
              <a:t> (Beccatini 1990, Brusco 1990):</a:t>
            </a:r>
            <a:r>
              <a:rPr lang="el-GR" sz="3200" smtClean="0"/>
              <a:t> </a:t>
            </a:r>
          </a:p>
        </p:txBody>
      </p:sp>
      <p:sp>
        <p:nvSpPr>
          <p:cNvPr id="27652" name="Rectangle 5"/>
          <p:cNvSpPr>
            <a:spLocks noChangeArrowheads="1"/>
          </p:cNvSpPr>
          <p:nvPr/>
        </p:nvSpPr>
        <p:spPr bwMode="auto">
          <a:xfrm>
            <a:off x="899592" y="2007391"/>
            <a:ext cx="7632848" cy="2862322"/>
          </a:xfrm>
          <a:prstGeom prst="rect">
            <a:avLst/>
          </a:prstGeom>
          <a:noFill/>
          <a:ln w="9525">
            <a:noFill/>
            <a:miter lim="800000"/>
            <a:headEnd/>
            <a:tailEnd/>
          </a:ln>
        </p:spPr>
        <p:txBody>
          <a:bodyPr wrap="square" anchor="ctr">
            <a:spAutoFit/>
          </a:bodyPr>
          <a:lstStyle/>
          <a:p>
            <a:pPr>
              <a:buFont typeface="Arial" charset="0"/>
              <a:buChar char="•"/>
              <a:tabLst>
                <a:tab pos="228600" algn="l"/>
              </a:tabLst>
            </a:pPr>
            <a:r>
              <a:rPr lang="en-GB" dirty="0">
                <a:solidFill>
                  <a:srgbClr val="000066"/>
                </a:solidFill>
              </a:rPr>
              <a:t>Η </a:t>
            </a:r>
            <a:r>
              <a:rPr lang="en-GB" dirty="0" err="1">
                <a:solidFill>
                  <a:srgbClr val="000066"/>
                </a:solidFill>
              </a:rPr>
              <a:t>ύπαρξη</a:t>
            </a:r>
            <a:r>
              <a:rPr lang="en-GB" dirty="0">
                <a:solidFill>
                  <a:srgbClr val="000066"/>
                </a:solidFill>
              </a:rPr>
              <a:t> </a:t>
            </a:r>
            <a:r>
              <a:rPr lang="en-GB" dirty="0" err="1">
                <a:solidFill>
                  <a:srgbClr val="000066"/>
                </a:solidFill>
              </a:rPr>
              <a:t>μιας</a:t>
            </a:r>
            <a:r>
              <a:rPr lang="en-GB" dirty="0">
                <a:solidFill>
                  <a:srgbClr val="000066"/>
                </a:solidFill>
              </a:rPr>
              <a:t> </a:t>
            </a:r>
            <a:r>
              <a:rPr lang="en-GB" dirty="0" err="1">
                <a:solidFill>
                  <a:srgbClr val="000066"/>
                </a:solidFill>
              </a:rPr>
              <a:t>Προωθητικής</a:t>
            </a:r>
            <a:r>
              <a:rPr lang="en-GB" dirty="0">
                <a:solidFill>
                  <a:srgbClr val="000066"/>
                </a:solidFill>
              </a:rPr>
              <a:t> </a:t>
            </a:r>
            <a:r>
              <a:rPr lang="en-GB" dirty="0" err="1">
                <a:solidFill>
                  <a:srgbClr val="000066"/>
                </a:solidFill>
              </a:rPr>
              <a:t>Παραγωγικής</a:t>
            </a:r>
            <a:r>
              <a:rPr lang="en-GB" dirty="0">
                <a:solidFill>
                  <a:srgbClr val="000066"/>
                </a:solidFill>
              </a:rPr>
              <a:t> </a:t>
            </a:r>
            <a:r>
              <a:rPr lang="en-GB" dirty="0" err="1">
                <a:solidFill>
                  <a:srgbClr val="000066"/>
                </a:solidFill>
              </a:rPr>
              <a:t>Μονάδας</a:t>
            </a:r>
            <a:r>
              <a:rPr lang="en-GB" dirty="0">
                <a:solidFill>
                  <a:srgbClr val="000066"/>
                </a:solidFill>
              </a:rPr>
              <a:t>, </a:t>
            </a:r>
            <a:r>
              <a:rPr lang="en-GB" dirty="0" err="1">
                <a:solidFill>
                  <a:srgbClr val="000066"/>
                </a:solidFill>
              </a:rPr>
              <a:t>που</a:t>
            </a:r>
            <a:r>
              <a:rPr lang="en-GB" dirty="0">
                <a:solidFill>
                  <a:srgbClr val="000066"/>
                </a:solidFill>
              </a:rPr>
              <a:t> </a:t>
            </a:r>
            <a:r>
              <a:rPr lang="en-GB" dirty="0" err="1">
                <a:solidFill>
                  <a:srgbClr val="000066"/>
                </a:solidFill>
              </a:rPr>
              <a:t>μπορεί</a:t>
            </a:r>
            <a:r>
              <a:rPr lang="en-GB" dirty="0">
                <a:solidFill>
                  <a:srgbClr val="000066"/>
                </a:solidFill>
              </a:rPr>
              <a:t> </a:t>
            </a:r>
            <a:r>
              <a:rPr lang="en-GB" dirty="0" err="1">
                <a:solidFill>
                  <a:srgbClr val="000066"/>
                </a:solidFill>
              </a:rPr>
              <a:t>να</a:t>
            </a:r>
            <a:r>
              <a:rPr lang="en-GB" dirty="0">
                <a:solidFill>
                  <a:srgbClr val="000066"/>
                </a:solidFill>
              </a:rPr>
              <a:t> </a:t>
            </a:r>
            <a:r>
              <a:rPr lang="en-GB" dirty="0" err="1">
                <a:solidFill>
                  <a:srgbClr val="000066"/>
                </a:solidFill>
              </a:rPr>
              <a:t>ανήκει</a:t>
            </a:r>
            <a:r>
              <a:rPr lang="en-GB" dirty="0">
                <a:solidFill>
                  <a:srgbClr val="000066"/>
                </a:solidFill>
              </a:rPr>
              <a:t> </a:t>
            </a:r>
            <a:r>
              <a:rPr lang="en-GB" dirty="0" err="1">
                <a:solidFill>
                  <a:srgbClr val="000066"/>
                </a:solidFill>
              </a:rPr>
              <a:t>στο</a:t>
            </a:r>
            <a:r>
              <a:rPr lang="en-GB" dirty="0">
                <a:solidFill>
                  <a:srgbClr val="000066"/>
                </a:solidFill>
              </a:rPr>
              <a:t> </a:t>
            </a:r>
            <a:r>
              <a:rPr lang="en-GB" dirty="0" err="1">
                <a:solidFill>
                  <a:srgbClr val="000066"/>
                </a:solidFill>
              </a:rPr>
              <a:t>δευτερογενή</a:t>
            </a:r>
            <a:r>
              <a:rPr lang="en-GB" dirty="0">
                <a:solidFill>
                  <a:srgbClr val="000066"/>
                </a:solidFill>
              </a:rPr>
              <a:t> ή </a:t>
            </a:r>
            <a:r>
              <a:rPr lang="en-GB" dirty="0" err="1">
                <a:solidFill>
                  <a:srgbClr val="000066"/>
                </a:solidFill>
              </a:rPr>
              <a:t>στον</a:t>
            </a:r>
            <a:r>
              <a:rPr lang="en-GB" dirty="0">
                <a:solidFill>
                  <a:srgbClr val="000066"/>
                </a:solidFill>
              </a:rPr>
              <a:t> </a:t>
            </a:r>
            <a:r>
              <a:rPr lang="en-GB" dirty="0" err="1">
                <a:solidFill>
                  <a:srgbClr val="000066"/>
                </a:solidFill>
              </a:rPr>
              <a:t>τριτογενή</a:t>
            </a:r>
            <a:r>
              <a:rPr lang="en-GB" dirty="0">
                <a:solidFill>
                  <a:srgbClr val="000066"/>
                </a:solidFill>
              </a:rPr>
              <a:t> </a:t>
            </a:r>
            <a:r>
              <a:rPr lang="en-GB" dirty="0" err="1">
                <a:solidFill>
                  <a:srgbClr val="000066"/>
                </a:solidFill>
              </a:rPr>
              <a:t>τομέα</a:t>
            </a:r>
            <a:r>
              <a:rPr lang="en-GB" dirty="0">
                <a:solidFill>
                  <a:srgbClr val="000066"/>
                </a:solidFill>
              </a:rPr>
              <a:t>.</a:t>
            </a:r>
            <a:endParaRPr lang="el-GR" dirty="0">
              <a:solidFill>
                <a:srgbClr val="000066"/>
              </a:solidFill>
            </a:endParaRPr>
          </a:p>
          <a:p>
            <a:pPr>
              <a:buFont typeface="Arial" charset="0"/>
              <a:buChar char="•"/>
              <a:tabLst>
                <a:tab pos="228600" algn="l"/>
              </a:tabLst>
            </a:pPr>
            <a:r>
              <a:rPr lang="en-GB" dirty="0">
                <a:solidFill>
                  <a:srgbClr val="000066"/>
                </a:solidFill>
              </a:rPr>
              <a:t>Η </a:t>
            </a:r>
            <a:r>
              <a:rPr lang="en-GB" dirty="0" err="1">
                <a:solidFill>
                  <a:srgbClr val="000066"/>
                </a:solidFill>
              </a:rPr>
              <a:t>ύπαρξη</a:t>
            </a:r>
            <a:r>
              <a:rPr lang="en-GB" dirty="0">
                <a:solidFill>
                  <a:srgbClr val="000066"/>
                </a:solidFill>
              </a:rPr>
              <a:t> </a:t>
            </a:r>
            <a:r>
              <a:rPr lang="en-GB" dirty="0" err="1">
                <a:solidFill>
                  <a:srgbClr val="000066"/>
                </a:solidFill>
              </a:rPr>
              <a:t>πολλών</a:t>
            </a:r>
            <a:r>
              <a:rPr lang="en-GB" dirty="0">
                <a:solidFill>
                  <a:srgbClr val="000066"/>
                </a:solidFill>
              </a:rPr>
              <a:t> ΜΜΕ, </a:t>
            </a:r>
            <a:r>
              <a:rPr lang="en-GB" dirty="0" err="1">
                <a:solidFill>
                  <a:srgbClr val="000066"/>
                </a:solidFill>
              </a:rPr>
              <a:t>που</a:t>
            </a:r>
            <a:r>
              <a:rPr lang="en-GB" dirty="0">
                <a:solidFill>
                  <a:srgbClr val="000066"/>
                </a:solidFill>
              </a:rPr>
              <a:t> </a:t>
            </a:r>
            <a:r>
              <a:rPr lang="en-GB" dirty="0" err="1">
                <a:solidFill>
                  <a:srgbClr val="000066"/>
                </a:solidFill>
              </a:rPr>
              <a:t>συνεργάζονται</a:t>
            </a:r>
            <a:r>
              <a:rPr lang="en-GB" dirty="0">
                <a:solidFill>
                  <a:srgbClr val="000066"/>
                </a:solidFill>
              </a:rPr>
              <a:t> </a:t>
            </a:r>
            <a:r>
              <a:rPr lang="en-GB" dirty="0" err="1">
                <a:solidFill>
                  <a:srgbClr val="000066"/>
                </a:solidFill>
              </a:rPr>
              <a:t>με</a:t>
            </a:r>
            <a:r>
              <a:rPr lang="en-GB" dirty="0">
                <a:solidFill>
                  <a:srgbClr val="000066"/>
                </a:solidFill>
              </a:rPr>
              <a:t> </a:t>
            </a:r>
            <a:r>
              <a:rPr lang="en-GB" dirty="0" err="1">
                <a:solidFill>
                  <a:srgbClr val="000066"/>
                </a:solidFill>
              </a:rPr>
              <a:t>την</a:t>
            </a:r>
            <a:r>
              <a:rPr lang="en-GB" dirty="0">
                <a:solidFill>
                  <a:srgbClr val="000066"/>
                </a:solidFill>
              </a:rPr>
              <a:t> </a:t>
            </a:r>
            <a:r>
              <a:rPr lang="en-GB" dirty="0" err="1">
                <a:solidFill>
                  <a:srgbClr val="000066"/>
                </a:solidFill>
              </a:rPr>
              <a:t>Προωθητική</a:t>
            </a:r>
            <a:r>
              <a:rPr lang="en-GB" dirty="0">
                <a:solidFill>
                  <a:srgbClr val="000066"/>
                </a:solidFill>
              </a:rPr>
              <a:t> </a:t>
            </a:r>
            <a:r>
              <a:rPr lang="en-GB" dirty="0" err="1">
                <a:solidFill>
                  <a:srgbClr val="000066"/>
                </a:solidFill>
              </a:rPr>
              <a:t>Παραγωγική</a:t>
            </a:r>
            <a:r>
              <a:rPr lang="en-GB" dirty="0">
                <a:solidFill>
                  <a:srgbClr val="000066"/>
                </a:solidFill>
              </a:rPr>
              <a:t> </a:t>
            </a:r>
            <a:r>
              <a:rPr lang="en-GB" dirty="0" err="1">
                <a:solidFill>
                  <a:srgbClr val="000066"/>
                </a:solidFill>
              </a:rPr>
              <a:t>Μονάδα</a:t>
            </a:r>
            <a:r>
              <a:rPr lang="en-GB" dirty="0">
                <a:solidFill>
                  <a:srgbClr val="000066"/>
                </a:solidFill>
              </a:rPr>
              <a:t> </a:t>
            </a:r>
            <a:r>
              <a:rPr lang="en-GB" dirty="0" err="1">
                <a:solidFill>
                  <a:srgbClr val="000066"/>
                </a:solidFill>
              </a:rPr>
              <a:t>στις</a:t>
            </a:r>
            <a:r>
              <a:rPr lang="en-GB" dirty="0">
                <a:solidFill>
                  <a:srgbClr val="000066"/>
                </a:solidFill>
              </a:rPr>
              <a:t> </a:t>
            </a:r>
            <a:r>
              <a:rPr lang="en-GB" dirty="0" err="1">
                <a:solidFill>
                  <a:srgbClr val="000066"/>
                </a:solidFill>
              </a:rPr>
              <a:t>διαφορετικές</a:t>
            </a:r>
            <a:r>
              <a:rPr lang="en-GB" dirty="0">
                <a:solidFill>
                  <a:srgbClr val="000066"/>
                </a:solidFill>
              </a:rPr>
              <a:t> </a:t>
            </a:r>
            <a:r>
              <a:rPr lang="en-GB" dirty="0" err="1">
                <a:solidFill>
                  <a:srgbClr val="000066"/>
                </a:solidFill>
              </a:rPr>
              <a:t>φάσεις</a:t>
            </a:r>
            <a:r>
              <a:rPr lang="en-GB" dirty="0">
                <a:solidFill>
                  <a:srgbClr val="000066"/>
                </a:solidFill>
              </a:rPr>
              <a:t> </a:t>
            </a:r>
            <a:r>
              <a:rPr lang="en-GB" dirty="0" err="1">
                <a:solidFill>
                  <a:srgbClr val="000066"/>
                </a:solidFill>
              </a:rPr>
              <a:t>της</a:t>
            </a:r>
            <a:r>
              <a:rPr lang="en-GB" dirty="0">
                <a:solidFill>
                  <a:srgbClr val="000066"/>
                </a:solidFill>
              </a:rPr>
              <a:t> </a:t>
            </a:r>
            <a:r>
              <a:rPr lang="en-GB" dirty="0" err="1">
                <a:solidFill>
                  <a:srgbClr val="000066"/>
                </a:solidFill>
              </a:rPr>
              <a:t>παραγωγικής</a:t>
            </a:r>
            <a:r>
              <a:rPr lang="en-GB" dirty="0">
                <a:solidFill>
                  <a:srgbClr val="000066"/>
                </a:solidFill>
              </a:rPr>
              <a:t> </a:t>
            </a:r>
            <a:r>
              <a:rPr lang="en-GB" dirty="0" err="1">
                <a:solidFill>
                  <a:srgbClr val="000066"/>
                </a:solidFill>
              </a:rPr>
              <a:t>διαδικασίας</a:t>
            </a:r>
            <a:r>
              <a:rPr lang="en-GB" dirty="0">
                <a:solidFill>
                  <a:srgbClr val="000066"/>
                </a:solidFill>
              </a:rPr>
              <a:t>.</a:t>
            </a:r>
            <a:endParaRPr lang="el-GR" dirty="0">
              <a:solidFill>
                <a:srgbClr val="000066"/>
              </a:solidFill>
            </a:endParaRPr>
          </a:p>
          <a:p>
            <a:pPr>
              <a:buFont typeface="Arial" charset="0"/>
              <a:buChar char="•"/>
              <a:tabLst>
                <a:tab pos="228600" algn="l"/>
              </a:tabLst>
            </a:pPr>
            <a:r>
              <a:rPr lang="en-GB" dirty="0">
                <a:solidFill>
                  <a:srgbClr val="000066"/>
                </a:solidFill>
              </a:rPr>
              <a:t>Η </a:t>
            </a:r>
            <a:r>
              <a:rPr lang="en-GB" dirty="0" err="1">
                <a:solidFill>
                  <a:srgbClr val="000066"/>
                </a:solidFill>
              </a:rPr>
              <a:t>βιομηχανική</a:t>
            </a:r>
            <a:r>
              <a:rPr lang="en-GB" dirty="0">
                <a:solidFill>
                  <a:srgbClr val="000066"/>
                </a:solidFill>
              </a:rPr>
              <a:t> </a:t>
            </a:r>
            <a:r>
              <a:rPr lang="en-GB" dirty="0" err="1">
                <a:solidFill>
                  <a:srgbClr val="000066"/>
                </a:solidFill>
              </a:rPr>
              <a:t>οργάνωση</a:t>
            </a:r>
            <a:r>
              <a:rPr lang="en-GB" dirty="0">
                <a:solidFill>
                  <a:srgbClr val="000066"/>
                </a:solidFill>
              </a:rPr>
              <a:t>, </a:t>
            </a:r>
            <a:r>
              <a:rPr lang="en-GB" dirty="0" err="1">
                <a:solidFill>
                  <a:srgbClr val="000066"/>
                </a:solidFill>
              </a:rPr>
              <a:t>που</a:t>
            </a:r>
            <a:r>
              <a:rPr lang="en-GB" dirty="0">
                <a:solidFill>
                  <a:srgbClr val="000066"/>
                </a:solidFill>
              </a:rPr>
              <a:t> </a:t>
            </a:r>
            <a:r>
              <a:rPr lang="en-GB" dirty="0" err="1">
                <a:solidFill>
                  <a:srgbClr val="000066"/>
                </a:solidFill>
              </a:rPr>
              <a:t>στηρίζεται</a:t>
            </a:r>
            <a:r>
              <a:rPr lang="en-GB" dirty="0">
                <a:solidFill>
                  <a:srgbClr val="000066"/>
                </a:solidFill>
              </a:rPr>
              <a:t> </a:t>
            </a:r>
            <a:r>
              <a:rPr lang="en-GB" dirty="0" err="1">
                <a:solidFill>
                  <a:srgbClr val="000066"/>
                </a:solidFill>
              </a:rPr>
              <a:t>στο</a:t>
            </a:r>
            <a:r>
              <a:rPr lang="en-GB" dirty="0">
                <a:solidFill>
                  <a:srgbClr val="000066"/>
                </a:solidFill>
              </a:rPr>
              <a:t> </a:t>
            </a:r>
            <a:r>
              <a:rPr lang="en-GB" dirty="0" err="1">
                <a:solidFill>
                  <a:srgbClr val="000066"/>
                </a:solidFill>
              </a:rPr>
              <a:t>μίγμα</a:t>
            </a:r>
            <a:r>
              <a:rPr lang="en-GB" dirty="0">
                <a:solidFill>
                  <a:srgbClr val="000066"/>
                </a:solidFill>
              </a:rPr>
              <a:t> </a:t>
            </a:r>
            <a:r>
              <a:rPr lang="en-GB" dirty="0" err="1">
                <a:solidFill>
                  <a:srgbClr val="000066"/>
                </a:solidFill>
              </a:rPr>
              <a:t>ανταγωνισμός-συνεργασία</a:t>
            </a:r>
            <a:r>
              <a:rPr lang="en-GB" dirty="0">
                <a:solidFill>
                  <a:srgbClr val="000066"/>
                </a:solidFill>
              </a:rPr>
              <a:t>.</a:t>
            </a:r>
            <a:endParaRPr lang="el-GR" dirty="0">
              <a:solidFill>
                <a:srgbClr val="000066"/>
              </a:solidFill>
            </a:endParaRPr>
          </a:p>
          <a:p>
            <a:pPr>
              <a:buFont typeface="Arial" charset="0"/>
              <a:buChar char="•"/>
              <a:tabLst>
                <a:tab pos="228600" algn="l"/>
              </a:tabLst>
            </a:pPr>
            <a:r>
              <a:rPr lang="en-GB" dirty="0">
                <a:solidFill>
                  <a:srgbClr val="000066"/>
                </a:solidFill>
              </a:rPr>
              <a:t>Η </a:t>
            </a:r>
            <a:r>
              <a:rPr lang="en-GB" dirty="0" err="1">
                <a:solidFill>
                  <a:srgbClr val="000066"/>
                </a:solidFill>
              </a:rPr>
              <a:t>ανάπτυξη</a:t>
            </a:r>
            <a:r>
              <a:rPr lang="en-GB" dirty="0">
                <a:solidFill>
                  <a:srgbClr val="000066"/>
                </a:solidFill>
              </a:rPr>
              <a:t> «</a:t>
            </a:r>
            <a:r>
              <a:rPr lang="en-GB" dirty="0" err="1">
                <a:solidFill>
                  <a:srgbClr val="000066"/>
                </a:solidFill>
              </a:rPr>
              <a:t>επιχειρηματικού</a:t>
            </a:r>
            <a:r>
              <a:rPr lang="en-GB" dirty="0">
                <a:solidFill>
                  <a:srgbClr val="000066"/>
                </a:solidFill>
              </a:rPr>
              <a:t> </a:t>
            </a:r>
            <a:r>
              <a:rPr lang="en-GB" dirty="0" err="1">
                <a:solidFill>
                  <a:srgbClr val="000066"/>
                </a:solidFill>
              </a:rPr>
              <a:t>κλίματος</a:t>
            </a:r>
            <a:r>
              <a:rPr lang="en-GB" dirty="0">
                <a:solidFill>
                  <a:srgbClr val="000066"/>
                </a:solidFill>
              </a:rPr>
              <a:t>», </a:t>
            </a:r>
            <a:r>
              <a:rPr lang="en-GB" dirty="0" err="1">
                <a:solidFill>
                  <a:srgbClr val="000066"/>
                </a:solidFill>
              </a:rPr>
              <a:t>που</a:t>
            </a:r>
            <a:r>
              <a:rPr lang="en-GB" dirty="0">
                <a:solidFill>
                  <a:srgbClr val="000066"/>
                </a:solidFill>
              </a:rPr>
              <a:t> </a:t>
            </a:r>
            <a:r>
              <a:rPr lang="en-GB" dirty="0" err="1">
                <a:solidFill>
                  <a:srgbClr val="000066"/>
                </a:solidFill>
              </a:rPr>
              <a:t>ενισχύεται</a:t>
            </a:r>
            <a:r>
              <a:rPr lang="en-GB" dirty="0">
                <a:solidFill>
                  <a:srgbClr val="000066"/>
                </a:solidFill>
              </a:rPr>
              <a:t> </a:t>
            </a:r>
            <a:r>
              <a:rPr lang="en-GB" dirty="0" err="1">
                <a:solidFill>
                  <a:srgbClr val="000066"/>
                </a:solidFill>
              </a:rPr>
              <a:t>από</a:t>
            </a:r>
            <a:r>
              <a:rPr lang="en-GB" dirty="0">
                <a:solidFill>
                  <a:srgbClr val="000066"/>
                </a:solidFill>
              </a:rPr>
              <a:t> </a:t>
            </a:r>
            <a:r>
              <a:rPr lang="en-GB" dirty="0" err="1">
                <a:solidFill>
                  <a:srgbClr val="000066"/>
                </a:solidFill>
              </a:rPr>
              <a:t>την</a:t>
            </a:r>
            <a:r>
              <a:rPr lang="en-GB" dirty="0">
                <a:solidFill>
                  <a:srgbClr val="000066"/>
                </a:solidFill>
              </a:rPr>
              <a:t> </a:t>
            </a:r>
            <a:r>
              <a:rPr lang="en-GB" dirty="0" err="1">
                <a:solidFill>
                  <a:srgbClr val="000066"/>
                </a:solidFill>
              </a:rPr>
              <a:t>κατάρτιση</a:t>
            </a:r>
            <a:r>
              <a:rPr lang="en-GB" dirty="0">
                <a:solidFill>
                  <a:srgbClr val="000066"/>
                </a:solidFill>
              </a:rPr>
              <a:t> </a:t>
            </a:r>
            <a:r>
              <a:rPr lang="en-GB" dirty="0" err="1">
                <a:solidFill>
                  <a:srgbClr val="000066"/>
                </a:solidFill>
              </a:rPr>
              <a:t>και</a:t>
            </a:r>
            <a:r>
              <a:rPr lang="en-GB" dirty="0">
                <a:solidFill>
                  <a:srgbClr val="000066"/>
                </a:solidFill>
              </a:rPr>
              <a:t> </a:t>
            </a:r>
            <a:r>
              <a:rPr lang="en-GB" dirty="0" err="1">
                <a:solidFill>
                  <a:srgbClr val="000066"/>
                </a:solidFill>
              </a:rPr>
              <a:t>τη</a:t>
            </a:r>
            <a:r>
              <a:rPr lang="en-GB" dirty="0">
                <a:solidFill>
                  <a:srgbClr val="000066"/>
                </a:solidFill>
              </a:rPr>
              <a:t> </a:t>
            </a:r>
            <a:r>
              <a:rPr lang="en-GB" dirty="0" err="1">
                <a:solidFill>
                  <a:srgbClr val="000066"/>
                </a:solidFill>
              </a:rPr>
              <a:t>συσσώρευση</a:t>
            </a:r>
            <a:r>
              <a:rPr lang="en-GB" dirty="0">
                <a:solidFill>
                  <a:srgbClr val="000066"/>
                </a:solidFill>
              </a:rPr>
              <a:t> </a:t>
            </a:r>
            <a:r>
              <a:rPr lang="en-GB" dirty="0" err="1">
                <a:solidFill>
                  <a:srgbClr val="000066"/>
                </a:solidFill>
              </a:rPr>
              <a:t>ικανοτήτων</a:t>
            </a:r>
            <a:r>
              <a:rPr lang="en-GB" dirty="0">
                <a:solidFill>
                  <a:srgbClr val="000066"/>
                </a:solidFill>
              </a:rPr>
              <a:t>.</a:t>
            </a:r>
            <a:endParaRPr lang="el-GR" dirty="0">
              <a:solidFill>
                <a:srgbClr val="000066"/>
              </a:solidFill>
            </a:endParaRPr>
          </a:p>
          <a:p>
            <a:pPr>
              <a:buFont typeface="Arial" charset="0"/>
              <a:buChar char="•"/>
              <a:tabLst>
                <a:tab pos="228600" algn="l"/>
              </a:tabLst>
            </a:pPr>
            <a:r>
              <a:rPr lang="en-GB" dirty="0">
                <a:solidFill>
                  <a:srgbClr val="000066"/>
                </a:solidFill>
              </a:rPr>
              <a:t>Η </a:t>
            </a:r>
            <a:r>
              <a:rPr lang="en-GB" dirty="0" err="1">
                <a:solidFill>
                  <a:srgbClr val="000066"/>
                </a:solidFill>
              </a:rPr>
              <a:t>δημιουργία</a:t>
            </a:r>
            <a:r>
              <a:rPr lang="en-GB" dirty="0">
                <a:solidFill>
                  <a:srgbClr val="000066"/>
                </a:solidFill>
              </a:rPr>
              <a:t> </a:t>
            </a:r>
            <a:r>
              <a:rPr lang="en-GB" dirty="0" err="1">
                <a:solidFill>
                  <a:srgbClr val="000066"/>
                </a:solidFill>
              </a:rPr>
              <a:t>τοπικής</a:t>
            </a:r>
            <a:r>
              <a:rPr lang="en-GB" dirty="0">
                <a:solidFill>
                  <a:srgbClr val="000066"/>
                </a:solidFill>
              </a:rPr>
              <a:t> </a:t>
            </a:r>
            <a:r>
              <a:rPr lang="en-GB" dirty="0" err="1">
                <a:solidFill>
                  <a:srgbClr val="000066"/>
                </a:solidFill>
              </a:rPr>
              <a:t>συναίνεσης</a:t>
            </a:r>
            <a:r>
              <a:rPr lang="en-GB" dirty="0">
                <a:solidFill>
                  <a:srgbClr val="000066"/>
                </a:solidFill>
              </a:rPr>
              <a:t> </a:t>
            </a:r>
            <a:r>
              <a:rPr lang="en-GB" dirty="0" err="1">
                <a:solidFill>
                  <a:srgbClr val="000066"/>
                </a:solidFill>
              </a:rPr>
              <a:t>και</a:t>
            </a:r>
            <a:r>
              <a:rPr lang="en-GB" dirty="0">
                <a:solidFill>
                  <a:srgbClr val="000066"/>
                </a:solidFill>
              </a:rPr>
              <a:t> η </a:t>
            </a:r>
            <a:r>
              <a:rPr lang="en-GB" dirty="0" err="1">
                <a:solidFill>
                  <a:srgbClr val="000066"/>
                </a:solidFill>
              </a:rPr>
              <a:t>ενίσχυση</a:t>
            </a:r>
            <a:r>
              <a:rPr lang="en-GB" dirty="0">
                <a:solidFill>
                  <a:srgbClr val="000066"/>
                </a:solidFill>
              </a:rPr>
              <a:t> </a:t>
            </a:r>
            <a:r>
              <a:rPr lang="en-GB" dirty="0" err="1">
                <a:solidFill>
                  <a:srgbClr val="000066"/>
                </a:solidFill>
              </a:rPr>
              <a:t>της</a:t>
            </a:r>
            <a:r>
              <a:rPr lang="en-GB" dirty="0">
                <a:solidFill>
                  <a:srgbClr val="000066"/>
                </a:solidFill>
              </a:rPr>
              <a:t> </a:t>
            </a:r>
            <a:r>
              <a:rPr lang="en-GB" dirty="0" err="1">
                <a:solidFill>
                  <a:srgbClr val="000066"/>
                </a:solidFill>
              </a:rPr>
              <a:t>συνέργιας</a:t>
            </a:r>
            <a:r>
              <a:rPr lang="en-GB" dirty="0">
                <a:solidFill>
                  <a:srgbClr val="000066"/>
                </a:solidFill>
              </a:rPr>
              <a:t> </a:t>
            </a:r>
            <a:r>
              <a:rPr lang="en-GB" dirty="0" err="1">
                <a:solidFill>
                  <a:srgbClr val="000066"/>
                </a:solidFill>
              </a:rPr>
              <a:t>επιχειρήσεων</a:t>
            </a:r>
            <a:r>
              <a:rPr lang="en-GB" dirty="0">
                <a:solidFill>
                  <a:srgbClr val="000066"/>
                </a:solidFill>
              </a:rPr>
              <a:t> </a:t>
            </a:r>
            <a:r>
              <a:rPr lang="en-GB" dirty="0" err="1">
                <a:solidFill>
                  <a:srgbClr val="000066"/>
                </a:solidFill>
              </a:rPr>
              <a:t>και</a:t>
            </a:r>
            <a:r>
              <a:rPr lang="en-GB" dirty="0">
                <a:solidFill>
                  <a:srgbClr val="000066"/>
                </a:solidFill>
              </a:rPr>
              <a:t> </a:t>
            </a:r>
            <a:r>
              <a:rPr lang="en-GB" dirty="0" err="1">
                <a:solidFill>
                  <a:srgbClr val="000066"/>
                </a:solidFill>
              </a:rPr>
              <a:t>τοπικής</a:t>
            </a:r>
            <a:r>
              <a:rPr lang="en-GB" dirty="0">
                <a:solidFill>
                  <a:srgbClr val="000066"/>
                </a:solidFill>
              </a:rPr>
              <a:t> </a:t>
            </a:r>
            <a:r>
              <a:rPr lang="en-GB" dirty="0" err="1">
                <a:solidFill>
                  <a:srgbClr val="000066"/>
                </a:solidFill>
              </a:rPr>
              <a:t>κοινωνίας</a:t>
            </a:r>
            <a:r>
              <a:rPr lang="en-GB" dirty="0">
                <a:solidFill>
                  <a:srgbClr val="000066"/>
                </a:solidFill>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Κρίση του </a:t>
            </a:r>
            <a:r>
              <a:rPr lang="el-GR" dirty="0" err="1" smtClean="0"/>
              <a:t>φορντικού</a:t>
            </a:r>
            <a:r>
              <a:rPr lang="el-GR" dirty="0" smtClean="0"/>
              <a:t> μοντέλου</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Μέσα της δεκαετίας του 1970</a:t>
            </a:r>
          </a:p>
          <a:p>
            <a:r>
              <a:rPr lang="el-GR" dirty="0" smtClean="0"/>
              <a:t>Αίτια:</a:t>
            </a:r>
          </a:p>
          <a:p>
            <a:r>
              <a:rPr lang="el-GR" dirty="0" smtClean="0"/>
              <a:t>Αλλαγές ζήτησης-ακαμψία </a:t>
            </a:r>
            <a:r>
              <a:rPr lang="el-GR" dirty="0" err="1" smtClean="0"/>
              <a:t>φορντικού</a:t>
            </a:r>
            <a:r>
              <a:rPr lang="el-GR" dirty="0" smtClean="0"/>
              <a:t> συστήματος</a:t>
            </a:r>
          </a:p>
          <a:p>
            <a:r>
              <a:rPr lang="el-GR" dirty="0" smtClean="0"/>
              <a:t>Δυσκολία συντονισμού στην παραγωγή σύνθετων προϊόντων</a:t>
            </a:r>
            <a:endParaRPr lang="en-US" dirty="0" smtClean="0"/>
          </a:p>
          <a:p>
            <a:r>
              <a:rPr lang="el-GR" dirty="0" smtClean="0"/>
              <a:t>Αποθήκευση πολλών προϊόντων</a:t>
            </a:r>
          </a:p>
          <a:p>
            <a:r>
              <a:rPr lang="el-GR" dirty="0" smtClean="0"/>
              <a:t>Ποιοτικός έλεγχος σε κάθε στάδιο παραγωγής</a:t>
            </a:r>
          </a:p>
          <a:p>
            <a:r>
              <a:rPr lang="el-GR" dirty="0" smtClean="0"/>
              <a:t>Απόμακρες σχέσεις  με προμηθευτές</a:t>
            </a:r>
          </a:p>
          <a:p>
            <a:endParaRPr lang="el-GR" dirty="0" smtClean="0"/>
          </a:p>
          <a:p>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TotalTime>
  <Words>2568</Words>
  <Application>Microsoft Office PowerPoint</Application>
  <PresentationFormat>Προβολή στην οθόνη (4:3)</PresentationFormat>
  <Paragraphs>172</Paragraphs>
  <Slides>44</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Θέμα του Office</vt:lpstr>
      <vt:lpstr>Οικονομίες χωρικής συγκέντρωσης και ευέλικτη εξειδίκευση, οι βιομηχανικές συστάδες και η ενδογενής ανάπτυξη </vt:lpstr>
      <vt:lpstr>ΒΑΣΙΚΕΣ ΟΜΑΔΕΣ ΠΑΡΑΓΟΝΤΩΝ ΧΩΡΟΘΕΤΗΣΗΣ ΤΩΝ ΕΠΙΧΕΙΡΗΣΕΩΝ </vt:lpstr>
      <vt:lpstr>ΠΑΡΑΓΟΝΤΕΣ ΧΩΡΟΘΕΤΗΣΗΣ ΣΤΗΝ ΠΡΑΞΗ  </vt:lpstr>
      <vt:lpstr>ΝΕΟΙ ΠΑΡΑΓΟΝΤΕΣ ΧΩΡΟΘΕΤΗΣΗΣ </vt:lpstr>
      <vt:lpstr>Οικονομίες κλίμακας</vt:lpstr>
      <vt:lpstr>Διαφάνεια 6</vt:lpstr>
      <vt:lpstr>Βιομηχανικοί Τόποι (ΒΤ) </vt:lpstr>
      <vt:lpstr>Βασικά χαρακτηριστικά ενός ΒΤ (Beccatini 1990, Brusco 1990): </vt:lpstr>
      <vt:lpstr>Κρίση του φορντικού μοντέλου</vt:lpstr>
      <vt:lpstr>Η ευέλικτη εξειδίκευση ως απάντηση στην κρίση του φορντισμού</vt:lpstr>
      <vt:lpstr>Διαφάνεια 11</vt:lpstr>
      <vt:lpstr>Διαφάνεια 12</vt:lpstr>
      <vt:lpstr>Ευέλικτα Παπούτσια-η περίπτωση της Nike</vt:lpstr>
      <vt:lpstr>“ Μια εικόνα του κόσμου τη νύχτα από δορυφόρο δείχνει περισσότερο περιφερειακές συγκεντρώσεις ανθρώπινων και παραγωγικών δραστηριοτήτων, παρά συγκεντρώσεις προσδιορισμένες από τα εθνικά σύνορα» </vt:lpstr>
      <vt:lpstr>Clusters</vt:lpstr>
      <vt:lpstr>Διαφάνεια 16</vt:lpstr>
      <vt:lpstr>Το διαμάντι του Porter: οι δυνάμεις του cluster</vt:lpstr>
      <vt:lpstr>Έννοια του cluster</vt:lpstr>
      <vt:lpstr>Διαφάνεια 19</vt:lpstr>
      <vt:lpstr>Τύποι cluster</vt:lpstr>
      <vt:lpstr>Διαφάνεια 21</vt:lpstr>
      <vt:lpstr>Πλεονεκτήματα</vt:lpstr>
      <vt:lpstr>Τα μέλη cluster ξύλου - επίπλου στη Δανία καθορίζουν τα οφέλη που αποκόμισαν:</vt:lpstr>
      <vt:lpstr>Γεωγραφική εγγύτητα</vt:lpstr>
      <vt:lpstr>Διαφάνεια 25</vt:lpstr>
      <vt:lpstr>ΜμΕ</vt:lpstr>
      <vt:lpstr>Πλεονεκτήματα ΜμΕ</vt:lpstr>
      <vt:lpstr>Διαφάνεια 28</vt:lpstr>
      <vt:lpstr>Διαφάνεια 29</vt:lpstr>
      <vt:lpstr>Διαφάνεια 30</vt:lpstr>
      <vt:lpstr>Καινοτομία</vt:lpstr>
      <vt:lpstr>Διαφάνεια 32</vt:lpstr>
      <vt:lpstr>Παραδείγματα Clusters</vt:lpstr>
      <vt:lpstr>Διαφάνεια 34</vt:lpstr>
      <vt:lpstr>Διαφάνεια 35</vt:lpstr>
      <vt:lpstr>Corallia: η ελληνική εμπειρία</vt:lpstr>
      <vt:lpstr>Διαφάνεια 37</vt:lpstr>
      <vt:lpstr>22@ Barcelona Innovation District: έργο αστικής ανάπλασης με Clusters τοπικών δραστηριοτήτων </vt:lpstr>
      <vt:lpstr>. Χάρτης της Βαρκελώνης και της περιοχής του 22@ </vt:lpstr>
      <vt:lpstr>Διαφάνεια 40</vt:lpstr>
      <vt:lpstr>Διαφάνεια 41</vt:lpstr>
      <vt:lpstr>Διαφάνεια 42</vt:lpstr>
      <vt:lpstr>Τα Clusters </vt:lpstr>
      <vt:lpstr>Διαφάνεια 44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Οικονομίες χωρικής συγκέντρωσης, οι βιομηχανικές συστάδες και η ενδογενής ανάπτυξη</dc:title>
  <dc:creator>Admin</dc:creator>
  <cp:lastModifiedBy>Admin</cp:lastModifiedBy>
  <cp:revision>24</cp:revision>
  <dcterms:created xsi:type="dcterms:W3CDTF">2015-11-02T08:38:02Z</dcterms:created>
  <dcterms:modified xsi:type="dcterms:W3CDTF">2017-02-16T09:42:51Z</dcterms:modified>
</cp:coreProperties>
</file>