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sldIdLst>
    <p:sldId id="266" r:id="rId2"/>
    <p:sldId id="257" r:id="rId3"/>
    <p:sldId id="258" r:id="rId4"/>
    <p:sldId id="259" r:id="rId5"/>
    <p:sldId id="262" r:id="rId6"/>
    <p:sldId id="263" r:id="rId7"/>
    <p:sldId id="264" r:id="rId8"/>
    <p:sldId id="267"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Προεπιλεγμένη ενότητα" id="{D0A883EB-C1CC-430C-91BD-E55959EC1621}">
          <p14:sldIdLst>
            <p14:sldId id="266"/>
            <p14:sldId id="257"/>
            <p14:sldId id="258"/>
            <p14:sldId id="259"/>
            <p14:sldId id="262"/>
            <p14:sldId id="263"/>
            <p14:sldId id="264"/>
            <p14:sldId id="267"/>
            <p14:sldId id="26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73" autoAdjust="0"/>
    <p:restoredTop sz="94694"/>
  </p:normalViewPr>
  <p:slideViewPr>
    <p:cSldViewPr snapToGrid="0">
      <p:cViewPr varScale="1">
        <p:scale>
          <a:sx n="117" d="100"/>
          <a:sy n="117" d="100"/>
        </p:scale>
        <p:origin x="42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Pr>
        <a:gradFill flip="none" rotWithShape="1">
          <a:gsLst>
            <a:gs pos="0">
              <a:srgbClr val="B1DDFF"/>
            </a:gs>
            <a:gs pos="100000">
              <a:srgbClr val="B1DDFF">
                <a:lumMod val="64000"/>
                <a:lumOff val="3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3" name="Rectangle 22"/>
          <p:cNvSpPr/>
          <p:nvPr/>
        </p:nvSpPr>
        <p:spPr>
          <a:xfrm>
            <a:off x="0" y="0"/>
            <a:ext cx="12192000" cy="6858000"/>
          </a:xfrm>
          <a:prstGeom prst="rect">
            <a:avLst/>
          </a:prstGeom>
          <a:blipFill dpi="0" rotWithShape="1">
            <a:blip r:embed="rId2">
              <a:alphaModFix amt="12000"/>
              <a:duotone>
                <a:schemeClr val="accent1">
                  <a:shade val="45000"/>
                  <a:satMod val="135000"/>
                </a:schemeClr>
                <a:prstClr val="white"/>
              </a:duotone>
            </a:blip>
            <a:srcRect/>
            <a:tile tx="-368300" ty="203200" sx="64000" sy="64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C</a:t>
            </a:r>
          </a:p>
        </p:txBody>
      </p:sp>
      <p:sp>
        <p:nvSpPr>
          <p:cNvPr id="10" name="Rectangle 9"/>
          <p:cNvSpPr/>
          <p:nvPr/>
        </p:nvSpPr>
        <p:spPr>
          <a:xfrm>
            <a:off x="1307870" y="1267730"/>
            <a:ext cx="9576262" cy="4307950"/>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bg2"/>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bg1"/>
                </a:solidFill>
                <a:effectLst/>
                <a:latin typeface="+mj-lt"/>
                <a:ea typeface="+mn-ea"/>
                <a:cs typeface="+mn-cs"/>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bg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5A15461F-C0C3-4CF3-885C-5D70121E75F0}" type="datetimeFigureOut">
              <a:rPr lang="el-GR" smtClean="0"/>
              <a:t>12/12/24</a:t>
            </a:fld>
            <a:endParaRPr lang="el-GR"/>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bg2"/>
                </a:solidFill>
              </a:defRPr>
            </a:lvl1pPr>
          </a:lstStyle>
          <a:p>
            <a:endParaRPr lang="el-GR"/>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bg2"/>
                </a:solidFill>
              </a:defRPr>
            </a:lvl1pPr>
          </a:lstStyle>
          <a:p>
            <a:fld id="{E6A5B298-84CE-485E-9DFD-FBD6D6B32F41}" type="slidenum">
              <a:rPr lang="el-GR" smtClean="0"/>
              <a:t>‹#›</a:t>
            </a:fld>
            <a:endParaRPr lang="el-GR"/>
          </a:p>
        </p:txBody>
      </p:sp>
    </p:spTree>
    <p:extLst>
      <p:ext uri="{BB962C8B-B14F-4D97-AF65-F5344CB8AC3E}">
        <p14:creationId xmlns:p14="http://schemas.microsoft.com/office/powerpoint/2010/main" val="262486410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5A15461F-C0C3-4CF3-885C-5D70121E75F0}" type="datetimeFigureOut">
              <a:rPr lang="el-GR" smtClean="0"/>
              <a:t>12/12/24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6A5B298-84CE-485E-9DFD-FBD6D6B32F41}" type="slidenum">
              <a:rPr lang="el-GR" smtClean="0"/>
              <a:t>‹#›</a:t>
            </a:fld>
            <a:endParaRPr lang="el-GR"/>
          </a:p>
        </p:txBody>
      </p:sp>
    </p:spTree>
    <p:extLst>
      <p:ext uri="{BB962C8B-B14F-4D97-AF65-F5344CB8AC3E}">
        <p14:creationId xmlns:p14="http://schemas.microsoft.com/office/powerpoint/2010/main" val="2788069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5A15461F-C0C3-4CF3-885C-5D70121E75F0}" type="datetimeFigureOut">
              <a:rPr lang="el-GR" smtClean="0"/>
              <a:t>12/12/24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6A5B298-84CE-485E-9DFD-FBD6D6B32F41}" type="slidenum">
              <a:rPr lang="el-GR" smtClean="0"/>
              <a:t>‹#›</a:t>
            </a:fld>
            <a:endParaRPr lang="el-GR"/>
          </a:p>
        </p:txBody>
      </p:sp>
    </p:spTree>
    <p:extLst>
      <p:ext uri="{BB962C8B-B14F-4D97-AF65-F5344CB8AC3E}">
        <p14:creationId xmlns:p14="http://schemas.microsoft.com/office/powerpoint/2010/main" val="2441733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5A15461F-C0C3-4CF3-885C-5D70121E75F0}" type="datetimeFigureOut">
              <a:rPr lang="el-GR" smtClean="0"/>
              <a:t>12/12/24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6A5B298-84CE-485E-9DFD-FBD6D6B32F41}" type="slidenum">
              <a:rPr lang="el-GR" smtClean="0"/>
              <a:t>‹#›</a:t>
            </a:fld>
            <a:endParaRPr lang="el-GR"/>
          </a:p>
        </p:txBody>
      </p:sp>
    </p:spTree>
    <p:extLst>
      <p:ext uri="{BB962C8B-B14F-4D97-AF65-F5344CB8AC3E}">
        <p14:creationId xmlns:p14="http://schemas.microsoft.com/office/powerpoint/2010/main" val="3437320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Pr>
        <a:gradFill flip="none" rotWithShape="1">
          <a:gsLst>
            <a:gs pos="0">
              <a:schemeClr val="bg2">
                <a:tint val="80000"/>
                <a:shade val="100000"/>
                <a:satMod val="300000"/>
              </a:schemeClr>
            </a:gs>
            <a:gs pos="100000">
              <a:srgbClr val="B1DDFF">
                <a:lumMod val="64000"/>
                <a:lumOff val="3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blipFill dpi="0" rotWithShape="1">
            <a:blip r:embed="rId2">
              <a:alphaModFix amt="12000"/>
              <a:duotone>
                <a:schemeClr val="accent2">
                  <a:shade val="45000"/>
                  <a:satMod val="135000"/>
                </a:schemeClr>
                <a:prstClr val="white"/>
              </a:duotone>
            </a:blip>
            <a:srcRect/>
            <a:tile tx="-368300" ty="203200" sx="64000" sy="64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C</a:t>
            </a:r>
          </a:p>
        </p:txBody>
      </p:sp>
      <p:sp>
        <p:nvSpPr>
          <p:cNvPr id="23" name="Rectangle 22"/>
          <p:cNvSpPr/>
          <p:nvPr/>
        </p:nvSpPr>
        <p:spPr>
          <a:xfrm>
            <a:off x="1307870" y="1267730"/>
            <a:ext cx="9576262" cy="4307950"/>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bg2"/>
            </a:solid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bg1"/>
                </a:solidFill>
                <a:effectLst/>
                <a:latin typeface="+mj-lt"/>
                <a:ea typeface="+mn-ea"/>
                <a:cs typeface="+mn-cs"/>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bg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5A15461F-C0C3-4CF3-885C-5D70121E75F0}" type="datetimeFigureOut">
              <a:rPr lang="el-GR" smtClean="0"/>
              <a:t>12/12/24</a:t>
            </a:fld>
            <a:endParaRPr lang="el-GR"/>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bg2"/>
                </a:solidFill>
              </a:defRPr>
            </a:lvl1pPr>
          </a:lstStyle>
          <a:p>
            <a:endParaRPr lang="el-GR"/>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bg2"/>
                </a:solidFill>
              </a:defRPr>
            </a:lvl1pPr>
          </a:lstStyle>
          <a:p>
            <a:fld id="{E6A5B298-84CE-485E-9DFD-FBD6D6B32F41}" type="slidenum">
              <a:rPr lang="el-GR" smtClean="0"/>
              <a:t>‹#›</a:t>
            </a:fld>
            <a:endParaRPr lang="el-GR"/>
          </a:p>
        </p:txBody>
      </p:sp>
    </p:spTree>
    <p:extLst>
      <p:ext uri="{BB962C8B-B14F-4D97-AF65-F5344CB8AC3E}">
        <p14:creationId xmlns:p14="http://schemas.microsoft.com/office/powerpoint/2010/main" val="360382741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5A15461F-C0C3-4CF3-885C-5D70121E75F0}" type="datetimeFigureOut">
              <a:rPr lang="el-GR" smtClean="0"/>
              <a:t>12/12/24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6A5B298-84CE-485E-9DFD-FBD6D6B32F41}" type="slidenum">
              <a:rPr lang="el-GR" smtClean="0"/>
              <a:t>‹#›</a:t>
            </a:fld>
            <a:endParaRPr lang="el-GR"/>
          </a:p>
        </p:txBody>
      </p:sp>
    </p:spTree>
    <p:extLst>
      <p:ext uri="{BB962C8B-B14F-4D97-AF65-F5344CB8AC3E}">
        <p14:creationId xmlns:p14="http://schemas.microsoft.com/office/powerpoint/2010/main" val="39498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5A15461F-C0C3-4CF3-885C-5D70121E75F0}" type="datetimeFigureOut">
              <a:rPr lang="el-GR" smtClean="0"/>
              <a:t>12/12/24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E6A5B298-84CE-485E-9DFD-FBD6D6B32F41}" type="slidenum">
              <a:rPr lang="el-GR" smtClean="0"/>
              <a:t>‹#›</a:t>
            </a:fld>
            <a:endParaRPr lang="el-GR"/>
          </a:p>
        </p:txBody>
      </p:sp>
    </p:spTree>
    <p:extLst>
      <p:ext uri="{BB962C8B-B14F-4D97-AF65-F5344CB8AC3E}">
        <p14:creationId xmlns:p14="http://schemas.microsoft.com/office/powerpoint/2010/main" val="2007338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5A15461F-C0C3-4CF3-885C-5D70121E75F0}" type="datetimeFigureOut">
              <a:rPr lang="el-GR" smtClean="0"/>
              <a:t>12/12/24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E6A5B298-84CE-485E-9DFD-FBD6D6B32F41}" type="slidenum">
              <a:rPr lang="el-GR" smtClean="0"/>
              <a:t>‹#›</a:t>
            </a:fld>
            <a:endParaRPr lang="el-GR"/>
          </a:p>
        </p:txBody>
      </p:sp>
    </p:spTree>
    <p:extLst>
      <p:ext uri="{BB962C8B-B14F-4D97-AF65-F5344CB8AC3E}">
        <p14:creationId xmlns:p14="http://schemas.microsoft.com/office/powerpoint/2010/main" val="2898315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15461F-C0C3-4CF3-885C-5D70121E75F0}" type="datetimeFigureOut">
              <a:rPr lang="el-GR" smtClean="0"/>
              <a:t>12/12/24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E6A5B298-84CE-485E-9DFD-FBD6D6B32F41}" type="slidenum">
              <a:rPr lang="el-GR" smtClean="0"/>
              <a:t>‹#›</a:t>
            </a:fld>
            <a:endParaRPr lang="el-GR"/>
          </a:p>
        </p:txBody>
      </p:sp>
    </p:spTree>
    <p:extLst>
      <p:ext uri="{BB962C8B-B14F-4D97-AF65-F5344CB8AC3E}">
        <p14:creationId xmlns:p14="http://schemas.microsoft.com/office/powerpoint/2010/main" val="1995327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5" name="Date Placeholder 4"/>
          <p:cNvSpPr>
            <a:spLocks noGrp="1"/>
          </p:cNvSpPr>
          <p:nvPr>
            <p:ph type="dt" sz="half" idx="10"/>
          </p:nvPr>
        </p:nvSpPr>
        <p:spPr/>
        <p:txBody>
          <a:bodyPr/>
          <a:lstStyle/>
          <a:p>
            <a:fld id="{5A15461F-C0C3-4CF3-885C-5D70121E75F0}" type="datetimeFigureOut">
              <a:rPr lang="el-GR" smtClean="0"/>
              <a:t>12/12/24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6A5B298-84CE-485E-9DFD-FBD6D6B32F41}" type="slidenum">
              <a:rPr lang="el-GR" smtClean="0"/>
              <a:t>‹#›</a:t>
            </a:fld>
            <a:endParaRPr lang="el-GR"/>
          </a:p>
        </p:txBody>
      </p:sp>
    </p:spTree>
    <p:extLst>
      <p:ext uri="{BB962C8B-B14F-4D97-AF65-F5344CB8AC3E}">
        <p14:creationId xmlns:p14="http://schemas.microsoft.com/office/powerpoint/2010/main" val="4029182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0" name="Rectangle 9"/>
          <p:cNvSpPr/>
          <p:nvPr/>
        </p:nvSpPr>
        <p:spPr>
          <a:xfrm>
            <a:off x="9020386" y="237744"/>
            <a:ext cx="2926080" cy="6382512"/>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228599" y="237744"/>
            <a:ext cx="8531352" cy="6382512"/>
          </a:xfrm>
          <a:solidFill>
            <a:srgbClr val="969696"/>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8" name="Date Placeholder 7"/>
          <p:cNvSpPr>
            <a:spLocks noGrp="1"/>
          </p:cNvSpPr>
          <p:nvPr>
            <p:ph type="dt" sz="half" idx="10"/>
          </p:nvPr>
        </p:nvSpPr>
        <p:spPr/>
        <p:txBody>
          <a:bodyPr/>
          <a:lstStyle>
            <a:lvl1pPr>
              <a:defRPr>
                <a:effectLst>
                  <a:outerShdw blurRad="12700" dist="3810" dir="2700000" algn="tl" rotWithShape="0">
                    <a:prstClr val="black">
                      <a:alpha val="40000"/>
                    </a:prstClr>
                  </a:outerShdw>
                </a:effectLst>
              </a:defRPr>
            </a:lvl1pPr>
          </a:lstStyle>
          <a:p>
            <a:fld id="{5A15461F-C0C3-4CF3-885C-5D70121E75F0}" type="datetimeFigureOut">
              <a:rPr lang="el-GR" smtClean="0"/>
              <a:t>12/12/24</a:t>
            </a:fld>
            <a:endParaRPr lang="el-GR"/>
          </a:p>
        </p:txBody>
      </p:sp>
      <p:sp>
        <p:nvSpPr>
          <p:cNvPr id="12" name="Footer Placeholder 11"/>
          <p:cNvSpPr>
            <a:spLocks noGrp="1"/>
          </p:cNvSpPr>
          <p:nvPr>
            <p:ph type="ftr" sz="quarter" idx="11"/>
          </p:nvPr>
        </p:nvSpPr>
        <p:spPr/>
        <p:txBody>
          <a:bodyPr/>
          <a:lstStyle>
            <a:lvl1pPr algn="r">
              <a:defRPr lang="en-US" sz="1000" kern="1200" dirty="0">
                <a:solidFill>
                  <a:schemeClr val="tx1">
                    <a:lumMod val="75000"/>
                    <a:lumOff val="25000"/>
                  </a:schemeClr>
                </a:solidFill>
                <a:effectLst>
                  <a:outerShdw blurRad="12700" dist="3810" dir="2700000" algn="tl" rotWithShape="0">
                    <a:prstClr val="black">
                      <a:alpha val="40000"/>
                    </a:prstClr>
                  </a:outerShdw>
                </a:effectLst>
                <a:latin typeface="+mn-lt"/>
                <a:ea typeface="+mn-ea"/>
                <a:cs typeface="+mn-cs"/>
              </a:defRPr>
            </a:lvl1pPr>
          </a:lstStyle>
          <a:p>
            <a:endParaRPr lang="el-GR"/>
          </a:p>
        </p:txBody>
      </p:sp>
      <p:sp>
        <p:nvSpPr>
          <p:cNvPr id="13" name="Slide Number Placeholder 12"/>
          <p:cNvSpPr>
            <a:spLocks noGrp="1"/>
          </p:cNvSpPr>
          <p:nvPr>
            <p:ph type="sldNum" sz="quarter" idx="12"/>
          </p:nvPr>
        </p:nvSpPr>
        <p:spPr/>
        <p:txBody>
          <a:bodyPr/>
          <a:lstStyle>
            <a:lvl1pPr>
              <a:defRPr>
                <a:solidFill>
                  <a:srgbClr val="FFFFFF"/>
                </a:solidFill>
              </a:defRPr>
            </a:lvl1pPr>
          </a:lstStyle>
          <a:p>
            <a:fld id="{E6A5B298-84CE-485E-9DFD-FBD6D6B32F41}" type="slidenum">
              <a:rPr lang="el-GR" smtClean="0"/>
              <a:t>‹#›</a:t>
            </a:fld>
            <a:endParaRPr lang="el-GR"/>
          </a:p>
        </p:txBody>
      </p:sp>
    </p:spTree>
    <p:extLst>
      <p:ext uri="{BB962C8B-B14F-4D97-AF65-F5344CB8AC3E}">
        <p14:creationId xmlns:p14="http://schemas.microsoft.com/office/powerpoint/2010/main" val="2474378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5A15461F-C0C3-4CF3-885C-5D70121E75F0}" type="datetimeFigureOut">
              <a:rPr lang="el-GR" smtClean="0"/>
              <a:t>12/12/24</a:t>
            </a:fld>
            <a:endParaRPr lang="el-GR"/>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l-GR"/>
          </a:p>
        </p:txBody>
      </p:sp>
      <p:sp>
        <p:nvSpPr>
          <p:cNvPr id="6" name="Slide Number Placeholder 5"/>
          <p:cNvSpPr>
            <a:spLocks noGrp="1"/>
          </p:cNvSpPr>
          <p:nvPr>
            <p:ph type="sldNum" sz="quarter" idx="4"/>
          </p:nvPr>
        </p:nvSpPr>
        <p:spPr>
          <a:xfrm>
            <a:off x="10314667"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E6A5B298-84CE-485E-9DFD-FBD6D6B32F41}" type="slidenum">
              <a:rPr lang="el-GR" smtClean="0"/>
              <a:t>‹#›</a:t>
            </a:fld>
            <a:endParaRPr lang="el-GR"/>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1941554563"/>
      </p:ext>
    </p:extLst>
  </p:cSld>
  <p:clrMap bg1="dk1" tx1="lt1" bg2="dk2"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oecd-development-matters.org/2020/02/28/how-china-is-implementing-the-2030-agenda-for-sustainable-development/" TargetMode="External"/><Relationship Id="rId7" Type="http://schemas.openxmlformats.org/officeDocument/2006/relationships/hyperlink" Target="https://www.consilium.europa.eu/el/council-eu/preparatory-bodies/working-party-on-the-2030-agenda-for-sustainable-development/" TargetMode="External"/><Relationship Id="rId2" Type="http://schemas.openxmlformats.org/officeDocument/2006/relationships/hyperlink" Target="https://china.un.org/en/246061-accelerating-progress-towards-2030-agenda-china%E2%80%99s-progress-challenges-and-path-forward" TargetMode="External"/><Relationship Id="rId1" Type="http://schemas.openxmlformats.org/officeDocument/2006/relationships/slideLayout" Target="../slideLayouts/slideLayout2.xml"/><Relationship Id="rId6" Type="http://schemas.openxmlformats.org/officeDocument/2006/relationships/hyperlink" Target="https://gsco.gov.gr/sdgs/" TargetMode="External"/><Relationship Id="rId5" Type="http://schemas.openxmlformats.org/officeDocument/2006/relationships/hyperlink" Target="https://ypen.gov.gr/stochoi-viosimis-anaptyxis-oie-sustainable-development-goals-sdgs/" TargetMode="External"/><Relationship Id="rId4" Type="http://schemas.openxmlformats.org/officeDocument/2006/relationships/hyperlink" Target="https://inactionforabetterworld.com/17-pagkosmioi-stoxoi/"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C9AD61B0-286D-2127-B045-D5BD0EFE2CA3}"/>
              </a:ext>
            </a:extLst>
          </p:cNvPr>
          <p:cNvPicPr>
            <a:picLocks noChangeAspect="1"/>
          </p:cNvPicPr>
          <p:nvPr/>
        </p:nvPicPr>
        <p:blipFill>
          <a:blip r:embed="rId2"/>
          <a:stretch>
            <a:fillRect/>
          </a:stretch>
        </p:blipFill>
        <p:spPr>
          <a:xfrm>
            <a:off x="377071" y="386499"/>
            <a:ext cx="11453567" cy="6099142"/>
          </a:xfrm>
          <a:prstGeom prst="rect">
            <a:avLst/>
          </a:prstGeom>
        </p:spPr>
      </p:pic>
    </p:spTree>
    <p:extLst>
      <p:ext uri="{BB962C8B-B14F-4D97-AF65-F5344CB8AC3E}">
        <p14:creationId xmlns:p14="http://schemas.microsoft.com/office/powerpoint/2010/main" val="1382876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D531B70-6C02-27CA-01C8-52C8AC066D4D}"/>
              </a:ext>
            </a:extLst>
          </p:cNvPr>
          <p:cNvSpPr>
            <a:spLocks noGrp="1"/>
          </p:cNvSpPr>
          <p:nvPr>
            <p:ph type="title"/>
          </p:nvPr>
        </p:nvSpPr>
        <p:spPr/>
        <p:txBody>
          <a:bodyPr/>
          <a:lstStyle/>
          <a:p>
            <a:r>
              <a:rPr lang="el-GR" dirty="0">
                <a:latin typeface="Bahnschrift SemiCondensed" panose="020B0502040204020203" pitchFamily="34" charset="0"/>
              </a:rPr>
              <a:t>                     </a:t>
            </a:r>
            <a:r>
              <a:rPr lang="el-GR" u="sng" dirty="0">
                <a:latin typeface="Bahnschrift SemiCondensed" panose="020B0502040204020203" pitchFamily="34" charset="0"/>
              </a:rPr>
              <a:t>Η Ατζέντα 2030 </a:t>
            </a:r>
          </a:p>
        </p:txBody>
      </p:sp>
      <p:sp>
        <p:nvSpPr>
          <p:cNvPr id="3" name="Θέση περιεχομένου 2">
            <a:extLst>
              <a:ext uri="{FF2B5EF4-FFF2-40B4-BE49-F238E27FC236}">
                <a16:creationId xmlns:a16="http://schemas.microsoft.com/office/drawing/2014/main" id="{0F61C502-6D8E-C28C-2524-42C99006DD4B}"/>
              </a:ext>
            </a:extLst>
          </p:cNvPr>
          <p:cNvSpPr>
            <a:spLocks noGrp="1"/>
          </p:cNvSpPr>
          <p:nvPr>
            <p:ph idx="1"/>
          </p:nvPr>
        </p:nvSpPr>
        <p:spPr/>
        <p:txBody>
          <a:bodyPr>
            <a:normAutofit/>
          </a:bodyPr>
          <a:lstStyle/>
          <a:p>
            <a:r>
              <a:rPr lang="el-GR" b="1" dirty="0"/>
              <a:t>Η Ατζέντα 2030 για τη βιώσιμη ανάπτυξη</a:t>
            </a:r>
            <a:r>
              <a:rPr lang="el-GR" dirty="0"/>
              <a:t> είναι ‘ένα παγκόσμιο σχέδιο δράσης που υιοθετήθηκε από όλα τα κράτη-μέλη των Ηνωμένων Εθνών το 2015. </a:t>
            </a:r>
            <a:r>
              <a:rPr lang="el-GR" b="1" dirty="0"/>
              <a:t>Περιλαμβάνει 17 στόχους Βιώσιμης Ανάπτυξης (</a:t>
            </a:r>
            <a:r>
              <a:rPr lang="en-US" b="1" dirty="0"/>
              <a:t>Sustainable Development Goals – SDGs) </a:t>
            </a:r>
            <a:r>
              <a:rPr lang="el-GR" dirty="0"/>
              <a:t>, οι οποίοι αποσκοπούν στην εξάλειψη της φτώχειας, την προστασία του πλανήτη και τη διασφάλιση της ευημερίας για όλους μέχρι το 2030.</a:t>
            </a:r>
          </a:p>
          <a:p>
            <a:r>
              <a:rPr lang="el-GR" dirty="0"/>
              <a:t>Η Ατζέντα βασίζεται σε 3 κύριες διαστάσεις:</a:t>
            </a:r>
          </a:p>
          <a:p>
            <a:pPr marL="514350" indent="-514350">
              <a:buAutoNum type="arabicParenR"/>
            </a:pPr>
            <a:r>
              <a:rPr lang="el-GR" b="1" dirty="0"/>
              <a:t>Οικονομική ανάπτυξη</a:t>
            </a:r>
            <a:r>
              <a:rPr lang="el-GR" dirty="0"/>
              <a:t>: Ενίσχυση οικονομικής ευημερίας και παραγωγικότητας.</a:t>
            </a:r>
          </a:p>
          <a:p>
            <a:pPr marL="514350" indent="-514350">
              <a:buAutoNum type="arabicParenR"/>
            </a:pPr>
            <a:r>
              <a:rPr lang="el-GR" b="1" dirty="0"/>
              <a:t>Κοινωνική ευημερία</a:t>
            </a:r>
            <a:r>
              <a:rPr lang="el-GR" dirty="0"/>
              <a:t>: Προώθηση της ισότητας, της υγείας, της εκπαίδευσης και των άλλων ανθρωπίνων δικαιωμάτων.</a:t>
            </a:r>
          </a:p>
          <a:p>
            <a:pPr marL="514350" indent="-514350">
              <a:buAutoNum type="arabicParenR"/>
            </a:pPr>
            <a:r>
              <a:rPr lang="el-GR" b="1" dirty="0"/>
              <a:t>Περιβαλλοντική βιωσιμότητα</a:t>
            </a:r>
            <a:r>
              <a:rPr lang="el-GR" dirty="0"/>
              <a:t>: Αντιμετώπιση της κλιματικής αλλαγής και προστασία των φυσικών πόρων.</a:t>
            </a:r>
          </a:p>
        </p:txBody>
      </p:sp>
    </p:spTree>
    <p:extLst>
      <p:ext uri="{BB962C8B-B14F-4D97-AF65-F5344CB8AC3E}">
        <p14:creationId xmlns:p14="http://schemas.microsoft.com/office/powerpoint/2010/main" val="751950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A8F6459-D8D4-E95B-61D3-3734BA025222}"/>
              </a:ext>
            </a:extLst>
          </p:cNvPr>
          <p:cNvSpPr>
            <a:spLocks noGrp="1"/>
          </p:cNvSpPr>
          <p:nvPr>
            <p:ph type="title"/>
          </p:nvPr>
        </p:nvSpPr>
        <p:spPr>
          <a:xfrm>
            <a:off x="1066800" y="642594"/>
            <a:ext cx="10058400" cy="1007110"/>
          </a:xfrm>
        </p:spPr>
        <p:txBody>
          <a:bodyPr>
            <a:normAutofit/>
          </a:bodyPr>
          <a:lstStyle/>
          <a:p>
            <a:r>
              <a:rPr lang="el-GR" dirty="0">
                <a:latin typeface="Bahnschrift SemiBold Condensed" panose="020B0502040204020203" pitchFamily="34" charset="0"/>
              </a:rPr>
              <a:t>              </a:t>
            </a:r>
            <a:r>
              <a:rPr lang="el-GR" u="sng" dirty="0">
                <a:latin typeface="Bahnschrift SemiBold Condensed" panose="020B0502040204020203" pitchFamily="34" charset="0"/>
              </a:rPr>
              <a:t>Οι 17 στόχοι Βιώσιμης Ανάπτυξης </a:t>
            </a:r>
          </a:p>
        </p:txBody>
      </p:sp>
      <p:pic>
        <p:nvPicPr>
          <p:cNvPr id="5" name="Εικόνα 4">
            <a:extLst>
              <a:ext uri="{FF2B5EF4-FFF2-40B4-BE49-F238E27FC236}">
                <a16:creationId xmlns:a16="http://schemas.microsoft.com/office/drawing/2014/main" id="{41B7E896-D506-CD4A-F193-D4B0C58D6C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7205" y="1517715"/>
            <a:ext cx="9927996" cy="4844853"/>
          </a:xfrm>
          <a:prstGeom prst="rect">
            <a:avLst/>
          </a:prstGeom>
        </p:spPr>
      </p:pic>
    </p:spTree>
    <p:extLst>
      <p:ext uri="{BB962C8B-B14F-4D97-AF65-F5344CB8AC3E}">
        <p14:creationId xmlns:p14="http://schemas.microsoft.com/office/powerpoint/2010/main" val="3363777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263A2F7-3FAD-DE04-DD3C-0F11FD2B7DBE}"/>
              </a:ext>
            </a:extLst>
          </p:cNvPr>
          <p:cNvSpPr>
            <a:spLocks noGrp="1"/>
          </p:cNvSpPr>
          <p:nvPr>
            <p:ph type="title"/>
          </p:nvPr>
        </p:nvSpPr>
        <p:spPr/>
        <p:txBody>
          <a:bodyPr>
            <a:normAutofit fontScale="90000"/>
          </a:bodyPr>
          <a:lstStyle/>
          <a:p>
            <a:r>
              <a:rPr lang="el-GR" dirty="0">
                <a:latin typeface="Bahnschrift Light Condensed" panose="020B0502040204020203" pitchFamily="34" charset="0"/>
              </a:rPr>
              <a:t>                   </a:t>
            </a:r>
            <a:r>
              <a:rPr lang="el-GR" u="sng" dirty="0">
                <a:latin typeface="Bahnschrift Light Condensed" panose="020B0502040204020203" pitchFamily="34" charset="0"/>
              </a:rPr>
              <a:t>Ο εκβιομηχανισμός της Κίνας και </a:t>
            </a:r>
            <a:br>
              <a:rPr lang="el-GR" dirty="0">
                <a:latin typeface="Bahnschrift Light Condensed" panose="020B0502040204020203" pitchFamily="34" charset="0"/>
              </a:rPr>
            </a:br>
            <a:r>
              <a:rPr lang="el-GR" dirty="0">
                <a:latin typeface="Bahnschrift Light Condensed" panose="020B0502040204020203" pitchFamily="34" charset="0"/>
              </a:rPr>
              <a:t>                 </a:t>
            </a:r>
            <a:r>
              <a:rPr lang="el-GR" u="sng" dirty="0">
                <a:latin typeface="Bahnschrift Light Condensed" panose="020B0502040204020203" pitchFamily="34" charset="0"/>
              </a:rPr>
              <a:t>η σύνδεση του με την Ατζέντα 2030</a:t>
            </a:r>
          </a:p>
        </p:txBody>
      </p:sp>
      <p:sp>
        <p:nvSpPr>
          <p:cNvPr id="3" name="Θέση περιεχομένου 2">
            <a:extLst>
              <a:ext uri="{FF2B5EF4-FFF2-40B4-BE49-F238E27FC236}">
                <a16:creationId xmlns:a16="http://schemas.microsoft.com/office/drawing/2014/main" id="{716698CB-67DD-B81A-B334-0EF5ABE5CE16}"/>
              </a:ext>
            </a:extLst>
          </p:cNvPr>
          <p:cNvSpPr>
            <a:spLocks noGrp="1"/>
          </p:cNvSpPr>
          <p:nvPr>
            <p:ph idx="1"/>
          </p:nvPr>
        </p:nvSpPr>
        <p:spPr/>
        <p:txBody>
          <a:bodyPr/>
          <a:lstStyle/>
          <a:p>
            <a:pPr marL="0" indent="0">
              <a:buNone/>
            </a:pPr>
            <a:endParaRPr lang="el-GR" dirty="0"/>
          </a:p>
          <a:p>
            <a:pPr marL="0" indent="0">
              <a:buNone/>
            </a:pPr>
            <a:endParaRPr lang="el-GR" dirty="0"/>
          </a:p>
          <a:p>
            <a:pPr marL="0" indent="0">
              <a:buNone/>
            </a:pPr>
            <a:r>
              <a:rPr lang="el-GR" sz="2000" dirty="0"/>
              <a:t>Ο εκβιομηχανισμός της Κίνας σχετίζεται στενά με τους 17 στόχους Βιώσιμης Ανάπτυξης της Ατζέντας 2030, συμβάλλοντας στην πρόοδο σε τομείς όπως η οικονομική ανάπτυξη και οι υποδομές. Με τη ραγδαία αύξηση των εξαγωγών εμφανίστηκε το «</a:t>
            </a:r>
            <a:r>
              <a:rPr lang="en-US" sz="2000" dirty="0"/>
              <a:t>Made in China</a:t>
            </a:r>
            <a:r>
              <a:rPr lang="el-GR" sz="2000" dirty="0"/>
              <a:t>», το οποίο παρουσιάστηκε το 2015 και αποτελεί εθνική στρατηγική που επικεντρώνεται στην ενίσχυση της βιομηχανικής παραγωγής και της καινοτομίας, και τη μετατροπή της χώρας ηγέτη της παγκόσμιας βιομηχανίας. Παρά τις θετικές επιπτώσεις αναδεικνύονται προκλήσεις, όπως η περιβαλλοντική ρύπανση, οι κοινωνικές ανισότητες και η υπερκατανάλωση φυσικών πόρων, υπογραμμίζοντας την ανάγκη για ισορροπημένη και βιώσιμη ανάπτυξη.</a:t>
            </a:r>
          </a:p>
        </p:txBody>
      </p:sp>
    </p:spTree>
    <p:extLst>
      <p:ext uri="{BB962C8B-B14F-4D97-AF65-F5344CB8AC3E}">
        <p14:creationId xmlns:p14="http://schemas.microsoft.com/office/powerpoint/2010/main" val="477925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65B873F-D073-57B1-0CD9-034E77D85E92}"/>
              </a:ext>
            </a:extLst>
          </p:cNvPr>
          <p:cNvSpPr>
            <a:spLocks noGrp="1"/>
          </p:cNvSpPr>
          <p:nvPr>
            <p:ph type="title"/>
          </p:nvPr>
        </p:nvSpPr>
        <p:spPr/>
        <p:txBody>
          <a:bodyPr>
            <a:normAutofit fontScale="90000"/>
          </a:bodyPr>
          <a:lstStyle/>
          <a:p>
            <a:pPr algn="ctr"/>
            <a:r>
              <a:rPr lang="el-GR" u="sng" dirty="0">
                <a:latin typeface="Bahnschrift SemiBold Condensed" panose="020B0502040204020203" pitchFamily="34" charset="0"/>
              </a:rPr>
              <a:t>Η συμβολή του εκβιομηχανισμού στην Ατζέντα 2030</a:t>
            </a:r>
          </a:p>
        </p:txBody>
      </p:sp>
      <p:sp>
        <p:nvSpPr>
          <p:cNvPr id="3" name="Θέση περιεχομένου 2">
            <a:extLst>
              <a:ext uri="{FF2B5EF4-FFF2-40B4-BE49-F238E27FC236}">
                <a16:creationId xmlns:a16="http://schemas.microsoft.com/office/drawing/2014/main" id="{DE7DCF67-232F-195F-01D3-38A3C98731EA}"/>
              </a:ext>
            </a:extLst>
          </p:cNvPr>
          <p:cNvSpPr>
            <a:spLocks noGrp="1"/>
          </p:cNvSpPr>
          <p:nvPr>
            <p:ph idx="1"/>
          </p:nvPr>
        </p:nvSpPr>
        <p:spPr>
          <a:xfrm>
            <a:off x="1066800" y="1904214"/>
            <a:ext cx="10058400" cy="4130826"/>
          </a:xfrm>
        </p:spPr>
        <p:txBody>
          <a:bodyPr>
            <a:normAutofit lnSpcReduction="10000"/>
          </a:bodyPr>
          <a:lstStyle/>
          <a:p>
            <a:pPr marL="0" indent="0">
              <a:buNone/>
            </a:pPr>
            <a:r>
              <a:rPr lang="el-GR" dirty="0"/>
              <a:t> </a:t>
            </a:r>
            <a:r>
              <a:rPr lang="el-GR" sz="2000" b="1" dirty="0"/>
              <a:t>ΘΕΤΙΚΕΣ ΕΠΙΠΤΩΣΕΙΣ:</a:t>
            </a:r>
          </a:p>
          <a:p>
            <a:pPr marL="0" indent="0">
              <a:buNone/>
            </a:pPr>
            <a:endParaRPr lang="el-GR" b="1" dirty="0"/>
          </a:p>
          <a:p>
            <a:pPr marL="0" indent="0">
              <a:buNone/>
            </a:pPr>
            <a:r>
              <a:rPr lang="el-GR" dirty="0"/>
              <a:t>ΣΤΟΧΟΣ 1: Εξάλειψη της φτώχειας.                                                                                               Η ραγδαία βιομηχανική ανάπτυξη της Κίνας συνέβαλε στη δημιουργία εκατομμυρίων θέσεων εργασίας και στην αύξηση των εισοδημάτων.</a:t>
            </a:r>
          </a:p>
          <a:p>
            <a:pPr marL="0" indent="0">
              <a:buNone/>
            </a:pPr>
            <a:r>
              <a:rPr lang="el-GR" dirty="0"/>
              <a:t>ΣΤΟΧΟΣ 4: Ποιοτική εκπαίδευση.                                                                                                   Ο εκβιομηχανισμός αύξησε την ανάγκη για εξειδικευμένο εργατικό δυναμικό, ενισχύοντας επενδύσεις στην εκπαίδευση και την κατάρτιση.</a:t>
            </a:r>
          </a:p>
          <a:p>
            <a:pPr marL="0" indent="0">
              <a:buNone/>
            </a:pPr>
            <a:r>
              <a:rPr lang="el-GR" dirty="0"/>
              <a:t>ΣΤΟΧΟΣ 8: Αξιοπρεπής εργασία και οικονομική ανάπτυξη.                                                      Ο εκβιομηχανισμός έχει ενισχύσει το ΑΕΠ και την παραγωγικότητα.</a:t>
            </a:r>
          </a:p>
          <a:p>
            <a:pPr marL="0" indent="0">
              <a:buNone/>
            </a:pPr>
            <a:r>
              <a:rPr lang="el-GR" dirty="0"/>
              <a:t>ΣΤΟΧΟΣ 9: Βιομηχανία, καινοτομία και υποδομές.                                                                       Η βιομηχανική ανάπτυξη βοήθησε στη δημιουργία προηγμένων υποδομών και στη στήριξη της καινοτομίας.</a:t>
            </a:r>
          </a:p>
          <a:p>
            <a:pPr marL="0" indent="0">
              <a:buNone/>
            </a:pPr>
            <a:endParaRPr lang="el-GR" dirty="0"/>
          </a:p>
        </p:txBody>
      </p:sp>
    </p:spTree>
    <p:extLst>
      <p:ext uri="{BB962C8B-B14F-4D97-AF65-F5344CB8AC3E}">
        <p14:creationId xmlns:p14="http://schemas.microsoft.com/office/powerpoint/2010/main" val="4122009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4DE2817-BDC2-47C0-15A5-184D97FE2716}"/>
              </a:ext>
            </a:extLst>
          </p:cNvPr>
          <p:cNvSpPr>
            <a:spLocks noGrp="1"/>
          </p:cNvSpPr>
          <p:nvPr>
            <p:ph idx="1"/>
          </p:nvPr>
        </p:nvSpPr>
        <p:spPr>
          <a:xfrm>
            <a:off x="1066800" y="1251409"/>
            <a:ext cx="10058400" cy="4355182"/>
          </a:xfrm>
        </p:spPr>
        <p:txBody>
          <a:bodyPr>
            <a:normAutofit/>
          </a:bodyPr>
          <a:lstStyle/>
          <a:p>
            <a:pPr marL="0" indent="0">
              <a:buNone/>
            </a:pPr>
            <a:r>
              <a:rPr lang="el-GR" b="1" dirty="0"/>
              <a:t>ΟΙ ΠΡΟΚΛΗΣΕΙΣ ΠΟΥ ΕΧΟΥΝ ΠΡΟΚΥΨΕΙ ΑΦΟΡΟΥΝ:</a:t>
            </a:r>
          </a:p>
          <a:p>
            <a:pPr marL="0" indent="0">
              <a:buNone/>
            </a:pPr>
            <a:endParaRPr lang="el-GR" dirty="0"/>
          </a:p>
          <a:p>
            <a:pPr marL="0" indent="0">
              <a:buNone/>
            </a:pPr>
            <a:r>
              <a:rPr lang="el-GR" dirty="0"/>
              <a:t>ΣΤΟΧΟΣ 10: Μείωση των ανισοτήτων.                                                                                  Παρά την πρόοδο οι ανισότητες παραμένουν.</a:t>
            </a:r>
          </a:p>
          <a:p>
            <a:pPr marL="0" indent="0">
              <a:buNone/>
            </a:pPr>
            <a:r>
              <a:rPr lang="el-GR" dirty="0"/>
              <a:t>ΣΤΟΧΟΣ 12: Υπεύθυνη παραγωγή και κατανάλωση.                                                                   Η μαζική παραγωγή και κατανάλωση πόρων έχει οδηγήσει σε υπερεκμετάλλευση  φυσικών πόρων και αύξηση της ρύπανσης.</a:t>
            </a:r>
          </a:p>
          <a:p>
            <a:pPr marL="0" indent="0">
              <a:buNone/>
            </a:pPr>
            <a:r>
              <a:rPr lang="el-GR" dirty="0"/>
              <a:t>ΣΤΟΧΟΣ 13: Δράση για το κλίμα. Ο εκβιομηχανισμός συνέβαλε στην αύξηση των εκπομπών αερίων του θερμοκηπίου. Η Κίνα είναι ο μεγαλύτερος εκ πομπός </a:t>
            </a:r>
            <a:r>
              <a:rPr lang="en-US" dirty="0"/>
              <a:t>CO2 </a:t>
            </a:r>
            <a:r>
              <a:rPr lang="el-GR" dirty="0"/>
              <a:t>παγκοσμίως.</a:t>
            </a:r>
          </a:p>
          <a:p>
            <a:pPr marL="0" indent="0">
              <a:buNone/>
            </a:pPr>
            <a:r>
              <a:rPr lang="el-GR" dirty="0"/>
              <a:t>ΣΤΟΧΟΣ 15: Ζωή στη στεριά.                                                                                                           Η επέκταση της βιομηχανίας οδήγησε σε αποψίλωση δασών και απώλεια βιοποικιλότητας.</a:t>
            </a:r>
          </a:p>
        </p:txBody>
      </p:sp>
    </p:spTree>
    <p:extLst>
      <p:ext uri="{BB962C8B-B14F-4D97-AF65-F5344CB8AC3E}">
        <p14:creationId xmlns:p14="http://schemas.microsoft.com/office/powerpoint/2010/main" val="2536448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EFF2F64-9D33-468E-756C-4B192637D8E7}"/>
              </a:ext>
            </a:extLst>
          </p:cNvPr>
          <p:cNvSpPr>
            <a:spLocks noGrp="1"/>
          </p:cNvSpPr>
          <p:nvPr>
            <p:ph type="title"/>
          </p:nvPr>
        </p:nvSpPr>
        <p:spPr/>
        <p:txBody>
          <a:bodyPr/>
          <a:lstStyle/>
          <a:p>
            <a:r>
              <a:rPr lang="el-GR" dirty="0"/>
              <a:t>Συμπέρασμα</a:t>
            </a:r>
          </a:p>
        </p:txBody>
      </p:sp>
      <p:sp>
        <p:nvSpPr>
          <p:cNvPr id="3" name="Θέση περιεχομένου 2">
            <a:extLst>
              <a:ext uri="{FF2B5EF4-FFF2-40B4-BE49-F238E27FC236}">
                <a16:creationId xmlns:a16="http://schemas.microsoft.com/office/drawing/2014/main" id="{8578D992-3689-8AB2-26CE-1E3B80E7EBE7}"/>
              </a:ext>
            </a:extLst>
          </p:cNvPr>
          <p:cNvSpPr>
            <a:spLocks noGrp="1"/>
          </p:cNvSpPr>
          <p:nvPr>
            <p:ph idx="1"/>
          </p:nvPr>
        </p:nvSpPr>
        <p:spPr/>
        <p:txBody>
          <a:bodyPr/>
          <a:lstStyle/>
          <a:p>
            <a:pPr marL="0" indent="0">
              <a:buNone/>
            </a:pPr>
            <a:r>
              <a:rPr lang="el-GR" dirty="0"/>
              <a:t>Ο εκβιομηχανισμός της Κίνας έχει συμβάλει σημαντικά σε ορισμένους στόχους της Ατζέντας 2030, κυρίως σε θέματα φτώχειας, εργασίας, και υποδομών. Είναι απαραίτητο η Κίνα να εστιάσει στην υπεύθυνη παραγωγή και κατανάλωση, στη μείωση των ανισοτήτων και στη λήψη μέτρων για την προστασία του περιβάλλοντος και της βιοποικιλότητας, συμβάλλοντας στην παγκόσμια προσπάθεια για τη βιώσιμη ανάπτυξη. Έτσι, θα μπορέσει να διατηρήσει την ηγετική της θέση στη βιομηχανία, διασφαλίζοντας παράλληλα ένα βιώσιμο μέλλον για τις επόμενες γενιές.</a:t>
            </a:r>
          </a:p>
        </p:txBody>
      </p:sp>
    </p:spTree>
    <p:extLst>
      <p:ext uri="{BB962C8B-B14F-4D97-AF65-F5344CB8AC3E}">
        <p14:creationId xmlns:p14="http://schemas.microsoft.com/office/powerpoint/2010/main" val="2031593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2DD5A6A-CB6A-C5CD-9C58-1AC9AEB0D31D}"/>
              </a:ext>
            </a:extLst>
          </p:cNvPr>
          <p:cNvSpPr>
            <a:spLocks noGrp="1"/>
          </p:cNvSpPr>
          <p:nvPr>
            <p:ph idx="1"/>
          </p:nvPr>
        </p:nvSpPr>
        <p:spPr>
          <a:xfrm>
            <a:off x="1066800" y="1630837"/>
            <a:ext cx="10058400" cy="4404203"/>
          </a:xfrm>
        </p:spPr>
        <p:txBody>
          <a:bodyPr>
            <a:normAutofit/>
          </a:bodyPr>
          <a:lstStyle/>
          <a:p>
            <a:pPr marL="0" indent="0">
              <a:buNone/>
            </a:pPr>
            <a:r>
              <a:rPr lang="el-GR" dirty="0"/>
              <a:t>Βιβλιογραφία:</a:t>
            </a:r>
          </a:p>
          <a:p>
            <a:pPr marL="0" indent="0">
              <a:buNone/>
            </a:pPr>
            <a:r>
              <a:rPr lang="en-US" dirty="0">
                <a:hlinkClick r:id="rId2"/>
              </a:rPr>
              <a:t>https://china.un.org/en/246061-accelerating-progress-towards-2030-agenda-china%E2%80%99s-progress-challenges-and-path-forward</a:t>
            </a:r>
            <a:endParaRPr lang="el-GR" dirty="0"/>
          </a:p>
          <a:p>
            <a:pPr marL="0" indent="0">
              <a:buNone/>
            </a:pPr>
            <a:r>
              <a:rPr lang="en-US" dirty="0">
                <a:hlinkClick r:id="rId3"/>
              </a:rPr>
              <a:t>http://oecd-development-matters.org/2020/02/28/how-china-is-implementing-the-2030-agenda-for-sustainable-development/</a:t>
            </a:r>
            <a:endParaRPr lang="el-GR" dirty="0"/>
          </a:p>
          <a:p>
            <a:pPr marL="0" indent="0">
              <a:buNone/>
            </a:pPr>
            <a:r>
              <a:rPr lang="en-US" dirty="0">
                <a:hlinkClick r:id="rId4"/>
              </a:rPr>
              <a:t>https://inactionforabetterworld.com/17-pagkosmioi-stoxoi/</a:t>
            </a:r>
            <a:endParaRPr lang="el-GR" dirty="0"/>
          </a:p>
          <a:p>
            <a:pPr marL="0" indent="0">
              <a:buNone/>
            </a:pPr>
            <a:r>
              <a:rPr lang="en-US" dirty="0">
                <a:hlinkClick r:id="rId5"/>
              </a:rPr>
              <a:t>https://ypen.gov.gr/stochoi-viosimis-anaptyxis-oie-sustainable-development-goals-sdgs/</a:t>
            </a:r>
            <a:endParaRPr lang="el-GR" dirty="0"/>
          </a:p>
          <a:p>
            <a:pPr marL="0" indent="0">
              <a:buNone/>
            </a:pPr>
            <a:r>
              <a:rPr lang="en-US" dirty="0">
                <a:hlinkClick r:id="rId6"/>
              </a:rPr>
              <a:t>https://gsco.gov.gr/sdgs/</a:t>
            </a:r>
            <a:endParaRPr lang="el-GR" dirty="0"/>
          </a:p>
          <a:p>
            <a:pPr marL="0" indent="0">
              <a:buNone/>
            </a:pPr>
            <a:r>
              <a:rPr lang="en-US" dirty="0">
                <a:hlinkClick r:id="rId7"/>
              </a:rPr>
              <a:t>https://www.consilium.europa.eu/el/council-eu/preparatory-bodies/working-party-on-the-2030-agenda-for-sustainable-development/</a:t>
            </a:r>
            <a:endParaRPr lang="el-GR" dirty="0"/>
          </a:p>
          <a:p>
            <a:pPr marL="0" indent="0">
              <a:buNone/>
            </a:pPr>
            <a:r>
              <a:rPr lang="fi-FI" dirty="0"/>
              <a:t>Jon C. W. Pevehouse &amp; Joshua S. Goldstein</a:t>
            </a:r>
            <a:r>
              <a:rPr lang="el-GR" dirty="0"/>
              <a:t> «Διεθνείς Σχέσεις» 12</a:t>
            </a:r>
            <a:r>
              <a:rPr lang="el-GR" baseline="30000" dirty="0"/>
              <a:t>η</a:t>
            </a:r>
            <a:r>
              <a:rPr lang="el-GR" dirty="0"/>
              <a:t> έκδοση εκδόσεις ΤΖΙΟΛΑ</a:t>
            </a:r>
          </a:p>
          <a:p>
            <a:pPr marL="0" indent="0">
              <a:buNone/>
            </a:pPr>
            <a:endParaRPr lang="el-GR" dirty="0"/>
          </a:p>
          <a:p>
            <a:pPr marL="0" indent="0">
              <a:buNone/>
            </a:pPr>
            <a:endParaRPr lang="el-GR" dirty="0"/>
          </a:p>
          <a:p>
            <a:pPr marL="0" indent="0">
              <a:buNone/>
            </a:pPr>
            <a:endParaRPr lang="el-GR" dirty="0"/>
          </a:p>
          <a:p>
            <a:pPr marL="0" indent="0">
              <a:buNone/>
            </a:pPr>
            <a:endParaRPr lang="el-GR" dirty="0"/>
          </a:p>
        </p:txBody>
      </p:sp>
    </p:spTree>
    <p:extLst>
      <p:ext uri="{BB962C8B-B14F-4D97-AF65-F5344CB8AC3E}">
        <p14:creationId xmlns:p14="http://schemas.microsoft.com/office/powerpoint/2010/main" val="1941180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5F138FA-43FD-2A1A-7D5A-F01A26E63500}"/>
              </a:ext>
            </a:extLst>
          </p:cNvPr>
          <p:cNvSpPr>
            <a:spLocks noGrp="1"/>
          </p:cNvSpPr>
          <p:nvPr>
            <p:ph type="title"/>
          </p:nvPr>
        </p:nvSpPr>
        <p:spPr/>
        <p:txBody>
          <a:bodyPr>
            <a:normAutofit fontScale="90000"/>
          </a:bodyPr>
          <a:lstStyle/>
          <a:p>
            <a:br>
              <a:rPr lang="el-GR" dirty="0"/>
            </a:br>
            <a:endParaRPr lang="el-GR" dirty="0"/>
          </a:p>
        </p:txBody>
      </p:sp>
      <p:sp>
        <p:nvSpPr>
          <p:cNvPr id="3" name="Θέση περιεχομένου 2">
            <a:extLst>
              <a:ext uri="{FF2B5EF4-FFF2-40B4-BE49-F238E27FC236}">
                <a16:creationId xmlns:a16="http://schemas.microsoft.com/office/drawing/2014/main" id="{12C6CACF-4002-9183-1DC7-28331DAC0967}"/>
              </a:ext>
            </a:extLst>
          </p:cNvPr>
          <p:cNvSpPr>
            <a:spLocks noGrp="1"/>
          </p:cNvSpPr>
          <p:nvPr>
            <p:ph idx="1"/>
          </p:nvPr>
        </p:nvSpPr>
        <p:spPr>
          <a:xfrm>
            <a:off x="838200" y="835810"/>
            <a:ext cx="10515600" cy="4351338"/>
          </a:xfrm>
        </p:spPr>
        <p:txBody>
          <a:bodyPr/>
          <a:lstStyle/>
          <a:p>
            <a:pPr marL="0" indent="0">
              <a:buNone/>
            </a:pPr>
            <a:r>
              <a:rPr lang="el-GR" dirty="0"/>
              <a:t> </a:t>
            </a:r>
          </a:p>
          <a:p>
            <a:pPr marL="0" indent="0">
              <a:buNone/>
            </a:pPr>
            <a:endParaRPr lang="el-GR" dirty="0"/>
          </a:p>
        </p:txBody>
      </p:sp>
      <p:pic>
        <p:nvPicPr>
          <p:cNvPr id="1026" name="Picture 2" descr="Άνοιγμα φωτογραφίας">
            <a:extLst>
              <a:ext uri="{FF2B5EF4-FFF2-40B4-BE49-F238E27FC236}">
                <a16:creationId xmlns:a16="http://schemas.microsoft.com/office/drawing/2014/main" id="{E2DE72A5-E33E-23F9-4A10-033E1743BA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072" y="384143"/>
            <a:ext cx="11462994" cy="6101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7006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Σαπούνι">
  <a:themeElements>
    <a:clrScheme name="Σαπούνι">
      <a:dk1>
        <a:sysClr val="windowText" lastClr="000000"/>
      </a:dk1>
      <a:lt1>
        <a:sysClr val="window" lastClr="FFFFFF"/>
      </a:lt1>
      <a:dk2>
        <a:srgbClr val="373545"/>
      </a:dk2>
      <a:lt2>
        <a:srgbClr val="BCD0E0"/>
      </a:lt2>
      <a:accent1>
        <a:srgbClr val="3494BA"/>
      </a:accent1>
      <a:accent2>
        <a:srgbClr val="58B6C0"/>
      </a:accent2>
      <a:accent3>
        <a:srgbClr val="75BDA7"/>
      </a:accent3>
      <a:accent4>
        <a:srgbClr val="7A8C8E"/>
      </a:accent4>
      <a:accent5>
        <a:srgbClr val="84ACB6"/>
      </a:accent5>
      <a:accent6>
        <a:srgbClr val="6793CD"/>
      </a:accent6>
      <a:hlink>
        <a:srgbClr val="6B9F25"/>
      </a:hlink>
      <a:folHlink>
        <a:srgbClr val="9F6715"/>
      </a:folHlink>
    </a:clrScheme>
    <a:fontScheme name="Σαπούνι">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Σαπούνι">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913DB040-6816-4415-960D-8178C785755E}"/>
    </a:ext>
  </a:extLst>
</a:theme>
</file>

<file path=docProps/app.xml><?xml version="1.0" encoding="utf-8"?>
<Properties xmlns="http://schemas.openxmlformats.org/officeDocument/2006/extended-properties" xmlns:vt="http://schemas.openxmlformats.org/officeDocument/2006/docPropsVTypes">
  <Template>TM03457510[[fn=Σαπούνι]]</Template>
  <TotalTime>219</TotalTime>
  <Words>610</Words>
  <Application>Microsoft Macintosh PowerPoint</Application>
  <PresentationFormat>Widescreen</PresentationFormat>
  <Paragraphs>38</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Bahnschrift Light Condensed</vt:lpstr>
      <vt:lpstr>Bahnschrift SemiBold Condensed</vt:lpstr>
      <vt:lpstr>Bahnschrift SemiCondensed</vt:lpstr>
      <vt:lpstr>Century Gothic</vt:lpstr>
      <vt:lpstr>Σαπούνι</vt:lpstr>
      <vt:lpstr>PowerPoint Presentation</vt:lpstr>
      <vt:lpstr>                     Η Ατζέντα 2030 </vt:lpstr>
      <vt:lpstr>              Οι 17 στόχοι Βιώσιμης Ανάπτυξης </vt:lpstr>
      <vt:lpstr>                   Ο εκβιομηχανισμός της Κίνας και                   η σύνδεση του με την Ατζέντα 2030</vt:lpstr>
      <vt:lpstr>Η συμβολή του εκβιομηχανισμού στην Ατζέντα 2030</vt:lpstr>
      <vt:lpstr>PowerPoint Presentation</vt:lpstr>
      <vt:lpstr>Συμπέρασμα</vt:lpstr>
      <vt:lpstr>PowerPoint Presentation</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Despoina Tsamaki</dc:creator>
  <cp:lastModifiedBy>Sofia Tipaldou</cp:lastModifiedBy>
  <cp:revision>3</cp:revision>
  <dcterms:created xsi:type="dcterms:W3CDTF">2024-12-03T16:04:38Z</dcterms:created>
  <dcterms:modified xsi:type="dcterms:W3CDTF">2024-12-12T06:23:19Z</dcterms:modified>
</cp:coreProperties>
</file>