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533" r:id="rId1"/>
  </p:sldMasterIdLst>
  <p:notesMasterIdLst>
    <p:notesMasterId r:id="rId50"/>
  </p:notesMasterIdLst>
  <p:sldIdLst>
    <p:sldId id="256" r:id="rId2"/>
    <p:sldId id="260" r:id="rId3"/>
    <p:sldId id="261" r:id="rId4"/>
    <p:sldId id="262" r:id="rId5"/>
    <p:sldId id="263" r:id="rId6"/>
    <p:sldId id="314" r:id="rId7"/>
    <p:sldId id="315" r:id="rId8"/>
    <p:sldId id="266" r:id="rId9"/>
    <p:sldId id="267" r:id="rId10"/>
    <p:sldId id="268" r:id="rId11"/>
    <p:sldId id="269" r:id="rId12"/>
    <p:sldId id="270" r:id="rId13"/>
    <p:sldId id="316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313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318" r:id="rId38"/>
    <p:sldId id="300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9" r:id="rId48"/>
    <p:sldId id="31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8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7"/>
    <p:restoredTop sz="86480"/>
  </p:normalViewPr>
  <p:slideViewPr>
    <p:cSldViewPr>
      <p:cViewPr varScale="1">
        <p:scale>
          <a:sx n="67" d="100"/>
          <a:sy n="67" d="100"/>
        </p:scale>
        <p:origin x="2131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040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386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B4FBA20-3B40-684A-B111-808612B1ED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893B1F1-A5E4-D445-99D9-4AF29F4E934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EB6E87A-898C-164B-AF03-360284E59D0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11FB57F-524A-A04D-AD4A-48E9C7C9E83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BB86181-A595-6245-A054-E4B8D00B9C8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l-GR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68AE4F0-BB4A-7E4B-98D7-EC7D29DEC0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6DBF6A2-8750-5D4F-9D79-BB8D86B8914C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0BFF8A-7A58-B041-AD6C-591DC506D3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A2CAF6-3D1A-BD42-8B7E-00BB56BF4C17}" type="slidenum">
              <a:rPr lang="el-GR" altLang="en-US"/>
              <a:pPr/>
              <a:t>1</a:t>
            </a:fld>
            <a:endParaRPr lang="el-GR" altLang="en-US" dirty="0"/>
          </a:p>
        </p:txBody>
      </p:sp>
      <p:sp>
        <p:nvSpPr>
          <p:cNvPr id="64513" name="Text Box 1">
            <a:extLst>
              <a:ext uri="{FF2B5EF4-FFF2-40B4-BE49-F238E27FC236}">
                <a16:creationId xmlns:a16="http://schemas.microsoft.com/office/drawing/2014/main" id="{3A4293AF-DCA7-8540-B645-B7CC23C6B8F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D37C79FE-77D6-704D-9B25-CF02CD5AFD72}"/>
              </a:ext>
            </a:extLst>
          </p:cNvPr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78DFADDB-9DB8-BD47-821E-F71D7AC589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091E9E-7F19-A343-B3DF-EA83055F514A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9BF83DAA-A607-E84F-AF91-7959AFE99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A873426B-B606-AC42-B750-74CD344F8F40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10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687C62B8-3C63-D04C-8F4D-613E81439B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0CCDC900-E889-8F47-9772-A093318009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455613" lvl="1" indent="0"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85D9F65-CC86-0A4C-8526-34B0D85846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C753A3-870C-1D4C-AE11-8B3471CA9F52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A0D2E4D0-6C7E-E842-AD5B-7DE6F06F8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50E8DEC7-44E4-2242-B105-A2B5A4254E91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11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1131F32F-D630-C245-8B09-202A92CA7F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AF34DDD9-404E-1A40-B8CE-61CE7726CA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C3EC5534-55B5-944E-B888-CF4F1EBB82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64452-9403-0042-8F9E-7E801F85CFAE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C20C1CA4-F835-264C-8FB5-42CBAB585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CA58AEDA-69EC-934B-B809-306A7CA8920E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12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6E70BE40-22F4-EC44-86D6-914F2AE61B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3A6339D2-396D-B044-B0A5-2194D0A105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569AE53-87EB-804D-9560-B87C1D1E57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412B4-CF0E-F94F-8B1C-0AE940DEAF9B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79873" name="Text Box 1">
            <a:extLst>
              <a:ext uri="{FF2B5EF4-FFF2-40B4-BE49-F238E27FC236}">
                <a16:creationId xmlns:a16="http://schemas.microsoft.com/office/drawing/2014/main" id="{22531EDD-8059-3647-9C18-3F115C2C2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D70AA261-276D-3A4D-8418-AA697E5B1BAC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14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E68C4496-9A98-7D45-865C-BC4F267755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13211AD2-AA34-F949-9E94-7C5CEF274FE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10FA9F77-5B52-3B46-9F06-3851447101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44FDE4-C0DC-B34F-894D-DEB9261BCF84}" type="slidenum">
              <a:rPr lang="el-GR" altLang="en-US"/>
              <a:pPr/>
              <a:t>15</a:t>
            </a:fld>
            <a:endParaRPr lang="el-GR" altLang="en-US"/>
          </a:p>
        </p:txBody>
      </p:sp>
      <p:sp>
        <p:nvSpPr>
          <p:cNvPr id="80897" name="Text Box 1">
            <a:extLst>
              <a:ext uri="{FF2B5EF4-FFF2-40B4-BE49-F238E27FC236}">
                <a16:creationId xmlns:a16="http://schemas.microsoft.com/office/drawing/2014/main" id="{2D27BFE7-E8F5-4A41-B7BE-0775BBCD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89D58400-531E-654C-A323-5C0D4249C3D4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15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0FA8F0DB-0B14-424C-B745-01A8C302EE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B0E2641E-C6D0-4B46-AFCD-79C326DEBE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2218EE0C-0B24-7241-A0BD-7279A4AEB1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47652B-0CD7-9E47-830B-D98473984243}" type="slidenum">
              <a:rPr lang="el-GR" altLang="en-US"/>
              <a:pPr/>
              <a:t>16</a:t>
            </a:fld>
            <a:endParaRPr lang="el-GR" altLang="en-US"/>
          </a:p>
        </p:txBody>
      </p:sp>
      <p:sp>
        <p:nvSpPr>
          <p:cNvPr id="81921" name="Text Box 1">
            <a:extLst>
              <a:ext uri="{FF2B5EF4-FFF2-40B4-BE49-F238E27FC236}">
                <a16:creationId xmlns:a16="http://schemas.microsoft.com/office/drawing/2014/main" id="{F6D08FCC-39B3-3946-A53F-FADBB0B0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D7EC6D9F-77F5-5E4F-9446-E46A542F5FC1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16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81922" name="Text Box 2">
            <a:extLst>
              <a:ext uri="{FF2B5EF4-FFF2-40B4-BE49-F238E27FC236}">
                <a16:creationId xmlns:a16="http://schemas.microsoft.com/office/drawing/2014/main" id="{D6597057-6768-4F4E-9797-632D24B667E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710545CD-3947-4E40-AB95-491ADFC19C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2E44BF7-F0E5-9846-8282-ED30BCD0F3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AC705F-89B9-F347-AFFA-F03C953599D2}" type="slidenum">
              <a:rPr lang="el-GR" altLang="en-US"/>
              <a:pPr/>
              <a:t>17</a:t>
            </a:fld>
            <a:endParaRPr lang="el-GR" altLang="en-US"/>
          </a:p>
        </p:txBody>
      </p:sp>
      <p:sp>
        <p:nvSpPr>
          <p:cNvPr id="82945" name="Text Box 1">
            <a:extLst>
              <a:ext uri="{FF2B5EF4-FFF2-40B4-BE49-F238E27FC236}">
                <a16:creationId xmlns:a16="http://schemas.microsoft.com/office/drawing/2014/main" id="{B661BAB8-7E74-4740-B6CC-F9F00554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668DAAB6-0772-B14F-A9D0-F7400F38B450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17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82946" name="Text Box 2">
            <a:extLst>
              <a:ext uri="{FF2B5EF4-FFF2-40B4-BE49-F238E27FC236}">
                <a16:creationId xmlns:a16="http://schemas.microsoft.com/office/drawing/2014/main" id="{A5804087-5602-3543-9490-8DD157EFDA6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B4CD56C9-5569-2A41-B66E-07E80EF4BC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84915F8-AB50-E74B-B370-BB6213725B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B24299-627F-7F4E-9AEE-67ED2DBFD25F}" type="slidenum">
              <a:rPr lang="el-GR" altLang="en-US"/>
              <a:pPr/>
              <a:t>18</a:t>
            </a:fld>
            <a:endParaRPr lang="el-GR" altLang="en-US"/>
          </a:p>
        </p:txBody>
      </p:sp>
      <p:sp>
        <p:nvSpPr>
          <p:cNvPr id="86017" name="Text Box 1">
            <a:extLst>
              <a:ext uri="{FF2B5EF4-FFF2-40B4-BE49-F238E27FC236}">
                <a16:creationId xmlns:a16="http://schemas.microsoft.com/office/drawing/2014/main" id="{5CEB897E-5B8C-2549-A4D2-E3D99332F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62032C90-0A6B-2849-8AC0-E2A7C52B9CF4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18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86018" name="Text Box 2">
            <a:extLst>
              <a:ext uri="{FF2B5EF4-FFF2-40B4-BE49-F238E27FC236}">
                <a16:creationId xmlns:a16="http://schemas.microsoft.com/office/drawing/2014/main" id="{376C5DD4-FA77-0942-BE40-37767F5EA75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5B3BE92F-D948-F64C-9E90-C224BAA804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6A8A53B-529E-B843-ACF0-63AC4E78FB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0F5743-9C9E-F045-B0A6-E56589B77376}" type="slidenum">
              <a:rPr lang="el-GR" altLang="en-US"/>
              <a:pPr/>
              <a:t>19</a:t>
            </a:fld>
            <a:endParaRPr lang="el-GR" altLang="en-US"/>
          </a:p>
        </p:txBody>
      </p:sp>
      <p:sp>
        <p:nvSpPr>
          <p:cNvPr id="87041" name="Text Box 1">
            <a:extLst>
              <a:ext uri="{FF2B5EF4-FFF2-40B4-BE49-F238E27FC236}">
                <a16:creationId xmlns:a16="http://schemas.microsoft.com/office/drawing/2014/main" id="{829F88E4-9B62-5A4D-9102-A398844D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E3060541-BE59-9C4B-9ED5-1F9F8D5F51D2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19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8F64B722-4E58-D742-8C31-F1A5AF3FFBD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A57385F3-497E-F94D-8326-A74F69571F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FEEFE64A-4151-DE43-B210-8972D1AD81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21B138-2FE1-4B43-86AC-C313CFA5D3BB}" type="slidenum">
              <a:rPr lang="el-GR" altLang="en-US"/>
              <a:pPr/>
              <a:t>20</a:t>
            </a:fld>
            <a:endParaRPr lang="el-GR" altLang="en-US"/>
          </a:p>
        </p:txBody>
      </p:sp>
      <p:sp>
        <p:nvSpPr>
          <p:cNvPr id="88065" name="Text Box 1">
            <a:extLst>
              <a:ext uri="{FF2B5EF4-FFF2-40B4-BE49-F238E27FC236}">
                <a16:creationId xmlns:a16="http://schemas.microsoft.com/office/drawing/2014/main" id="{1B573079-9E44-D349-AF77-8C3A9AEDC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173AD7E0-CED9-9942-BB66-043A40895DA0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20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3D7117E6-6835-634C-97E5-111837A836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4E76FA99-B313-6B42-B831-88E36F9430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95C6656-4239-0F4A-8DF8-EF74D842C8F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FDCB84-1DF2-F64A-AFD2-717E11F902D8}" type="slidenum">
              <a:rPr lang="el-GR" altLang="en-US"/>
              <a:pPr/>
              <a:t>2</a:t>
            </a:fld>
            <a:endParaRPr lang="el-GR" altLang="en-US"/>
          </a:p>
        </p:txBody>
      </p:sp>
      <p:sp>
        <p:nvSpPr>
          <p:cNvPr id="68609" name="Text Box 1">
            <a:extLst>
              <a:ext uri="{FF2B5EF4-FFF2-40B4-BE49-F238E27FC236}">
                <a16:creationId xmlns:a16="http://schemas.microsoft.com/office/drawing/2014/main" id="{C75F3791-05C6-FB44-98BB-74A2A7A0293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BB7489AA-AD5E-E24D-A0B3-E0AF8315A6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455613" lvl="1" indent="0"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812BFF30-148E-C14D-96D0-2C423E16A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E0C1CF4B-78EC-7C4A-9EAE-4CCB6C9AAA87}" type="slidenum">
              <a:rPr lang="el-GR" altLang="en-US" sz="1200">
                <a:cs typeface="Arial" panose="020B0604020202020204" pitchFamily="34" charset="0"/>
              </a:rPr>
              <a:pPr algn="r">
                <a:lnSpc>
                  <a:spcPct val="100000"/>
                </a:lnSpc>
              </a:pPr>
              <a:t>2</a:t>
            </a:fld>
            <a:endParaRPr lang="el-GR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612FF9-3FC2-774C-AAC8-E33C059CD5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B7D509-12D7-8344-972C-E23026E08C04}" type="slidenum">
              <a:rPr lang="el-GR" altLang="en-US"/>
              <a:pPr/>
              <a:t>21</a:t>
            </a:fld>
            <a:endParaRPr lang="el-GR" altLang="en-US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92E27857-15B5-E846-A5B0-B23565CDB3E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C7048E5B-6D10-DF46-895B-76C0FCAFF0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1801AC8-7E7F-9F43-90B6-87E63C4986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85D6A6-8ACF-D446-8DD3-10032F58A9C5}" type="slidenum">
              <a:rPr lang="el-GR" altLang="en-US"/>
              <a:pPr/>
              <a:t>22</a:t>
            </a:fld>
            <a:endParaRPr lang="el-GR" altLang="en-US"/>
          </a:p>
        </p:txBody>
      </p:sp>
      <p:sp>
        <p:nvSpPr>
          <p:cNvPr id="90113" name="Text Box 1">
            <a:extLst>
              <a:ext uri="{FF2B5EF4-FFF2-40B4-BE49-F238E27FC236}">
                <a16:creationId xmlns:a16="http://schemas.microsoft.com/office/drawing/2014/main" id="{F61085F7-859E-8345-B8C7-EB64B053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74B8FAF1-DA7A-7E49-A274-EC470D549E70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22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90114" name="Text Box 2">
            <a:extLst>
              <a:ext uri="{FF2B5EF4-FFF2-40B4-BE49-F238E27FC236}">
                <a16:creationId xmlns:a16="http://schemas.microsoft.com/office/drawing/2014/main" id="{AD9C6BD8-A8AB-4C46-B393-BBF0C39E753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4FBE458A-D39E-A245-9193-203EB80FBCE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AB0321D-7C3C-6D41-ADAB-E8C3CDCB79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8C80C-6003-A64B-A5D6-3DE1A3789925}" type="slidenum">
              <a:rPr lang="el-GR" altLang="en-US"/>
              <a:pPr/>
              <a:t>23</a:t>
            </a:fld>
            <a:endParaRPr lang="el-GR" altLang="en-US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04ADFA90-61BA-1A47-9558-620DCE7AF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9DC811B0-5584-AC46-A3F0-0244B5593E57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23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66A3B1E3-0B64-1340-9054-4E4601AE8F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D2E91978-F622-4B47-A7F8-5F453D3F80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EAEA408-757D-504E-BDC3-55CCCA75F9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6B64DE-4C7B-644D-8E7E-D8379144EAFF}" type="slidenum">
              <a:rPr lang="el-GR" altLang="en-US"/>
              <a:pPr/>
              <a:t>24</a:t>
            </a:fld>
            <a:endParaRPr lang="el-GR" altLang="en-US"/>
          </a:p>
        </p:txBody>
      </p:sp>
      <p:sp>
        <p:nvSpPr>
          <p:cNvPr id="92161" name="Text Box 1">
            <a:extLst>
              <a:ext uri="{FF2B5EF4-FFF2-40B4-BE49-F238E27FC236}">
                <a16:creationId xmlns:a16="http://schemas.microsoft.com/office/drawing/2014/main" id="{A3036529-6EBF-E541-93AB-E33BD49439B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Text Box 2">
            <a:extLst>
              <a:ext uri="{FF2B5EF4-FFF2-40B4-BE49-F238E27FC236}">
                <a16:creationId xmlns:a16="http://schemas.microsoft.com/office/drawing/2014/main" id="{60847D29-EA11-B14A-A60A-EAA63B65F4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169863" indent="-169863" eaLnBrk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D3F0C002-4BEF-B647-8CDE-C5267A31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l-GR" altLang="en-US" sz="1200">
                <a:latin typeface="Calibri" panose="020F0502020204030204" pitchFamily="34" charset="0"/>
              </a:rPr>
              <a:t>Copyright © 2011 Pearson Education, Inc. All rights reserved.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B21A00CE-7582-A64D-AD58-E876DC2E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F913BC63-6B61-8244-96D4-E4DA8BBC508E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24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0F962D98-65B8-374C-AB1D-D30E6938AB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F39D5B-99EA-1848-B964-3841D2B86FBA}" type="slidenum">
              <a:rPr lang="el-GR" altLang="en-US"/>
              <a:pPr/>
              <a:t>25</a:t>
            </a:fld>
            <a:endParaRPr lang="el-GR" altLang="en-US"/>
          </a:p>
        </p:txBody>
      </p:sp>
      <p:sp>
        <p:nvSpPr>
          <p:cNvPr id="93185" name="Text Box 1">
            <a:extLst>
              <a:ext uri="{FF2B5EF4-FFF2-40B4-BE49-F238E27FC236}">
                <a16:creationId xmlns:a16="http://schemas.microsoft.com/office/drawing/2014/main" id="{F6CEA5AE-5D1E-7B45-B1B8-9DC73A93FD4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341D92D4-3EE9-3944-9584-A43A924781C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169863" indent="-169863" eaLnBrk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F0FC0348-1A93-BA41-B47E-7D69D3C09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l-GR" altLang="en-US" sz="1200">
                <a:latin typeface="Calibri" panose="020F0502020204030204" pitchFamily="34" charset="0"/>
              </a:rPr>
              <a:t>Copyright © 2011 Pearson Education, Inc. All rights reserved.</a:t>
            </a: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F3857252-778B-A04B-B442-7FD24156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C17DBD47-5774-0540-B05C-31205AF8A60D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25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332E53-56C5-E04A-89C8-DA54FF8B4B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ED7312-E730-0E49-B3A0-87355F6AC01E}" type="slidenum">
              <a:rPr lang="el-GR" altLang="en-US"/>
              <a:pPr/>
              <a:t>27</a:t>
            </a:fld>
            <a:endParaRPr lang="el-GR" altLang="en-US"/>
          </a:p>
        </p:txBody>
      </p:sp>
      <p:sp>
        <p:nvSpPr>
          <p:cNvPr id="97281" name="Text Box 1">
            <a:extLst>
              <a:ext uri="{FF2B5EF4-FFF2-40B4-BE49-F238E27FC236}">
                <a16:creationId xmlns:a16="http://schemas.microsoft.com/office/drawing/2014/main" id="{6181EBD9-B35B-E64C-9867-032076505EC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Text Box 2">
            <a:extLst>
              <a:ext uri="{FF2B5EF4-FFF2-40B4-BE49-F238E27FC236}">
                <a16:creationId xmlns:a16="http://schemas.microsoft.com/office/drawing/2014/main" id="{93EA6E07-A177-F545-BAC2-CC27C1ADD3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9224EB94-10D2-6148-AD99-029807AF99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AE301-3259-8F44-9337-AECF4FF3ACC5}" type="slidenum">
              <a:rPr lang="el-GR" altLang="en-US"/>
              <a:pPr/>
              <a:t>28</a:t>
            </a:fld>
            <a:endParaRPr lang="el-GR" altLang="en-US"/>
          </a:p>
        </p:txBody>
      </p:sp>
      <p:sp>
        <p:nvSpPr>
          <p:cNvPr id="98305" name="Text Box 1">
            <a:extLst>
              <a:ext uri="{FF2B5EF4-FFF2-40B4-BE49-F238E27FC236}">
                <a16:creationId xmlns:a16="http://schemas.microsoft.com/office/drawing/2014/main" id="{2CBCDBCD-BA61-2844-8C17-699401D4E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D6DE3251-AC84-5144-AEA6-AF3323273111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28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98306" name="Text Box 2">
            <a:extLst>
              <a:ext uri="{FF2B5EF4-FFF2-40B4-BE49-F238E27FC236}">
                <a16:creationId xmlns:a16="http://schemas.microsoft.com/office/drawing/2014/main" id="{5241697B-FDDC-2F4D-949B-1DE01CCB85D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28B2288A-B207-5F42-BDB8-9C5D92AE49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9F3A91F-8571-FF4A-8991-86AB471BBF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860035-807C-3C42-9928-27C9AA9D1D3E}" type="slidenum">
              <a:rPr lang="el-GR" altLang="en-US"/>
              <a:pPr/>
              <a:t>29</a:t>
            </a:fld>
            <a:endParaRPr lang="el-GR" altLang="en-US"/>
          </a:p>
        </p:txBody>
      </p:sp>
      <p:sp>
        <p:nvSpPr>
          <p:cNvPr id="99329" name="Text Box 1">
            <a:extLst>
              <a:ext uri="{FF2B5EF4-FFF2-40B4-BE49-F238E27FC236}">
                <a16:creationId xmlns:a16="http://schemas.microsoft.com/office/drawing/2014/main" id="{00AB740A-C137-6A48-9D7F-994963BF3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FF823969-C745-CC49-A2E2-A5DAE71650A7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29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99330" name="Text Box 2">
            <a:extLst>
              <a:ext uri="{FF2B5EF4-FFF2-40B4-BE49-F238E27FC236}">
                <a16:creationId xmlns:a16="http://schemas.microsoft.com/office/drawing/2014/main" id="{3305B9B0-3C35-D64B-9AE4-614005EE663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FCCAFD74-F384-5F43-A457-0B8081FCED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562EA032-9BF1-8649-8F20-95E65717B2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4203D8-9330-2F47-939D-92C927E714B9}" type="slidenum">
              <a:rPr lang="el-GR" altLang="en-US"/>
              <a:pPr/>
              <a:t>30</a:t>
            </a:fld>
            <a:endParaRPr lang="el-GR" altLang="en-US"/>
          </a:p>
        </p:txBody>
      </p:sp>
      <p:sp>
        <p:nvSpPr>
          <p:cNvPr id="100353" name="Text Box 1">
            <a:extLst>
              <a:ext uri="{FF2B5EF4-FFF2-40B4-BE49-F238E27FC236}">
                <a16:creationId xmlns:a16="http://schemas.microsoft.com/office/drawing/2014/main" id="{C01A6899-26A3-9B4B-B68C-BFF3211CEC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Text Box 2">
            <a:extLst>
              <a:ext uri="{FF2B5EF4-FFF2-40B4-BE49-F238E27FC236}">
                <a16:creationId xmlns:a16="http://schemas.microsoft.com/office/drawing/2014/main" id="{9A62959C-C57B-294E-804E-D15B33F4EC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CA576663-1987-374C-9ECE-086BC380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830B1619-F25C-7948-9425-CA2F0C9FF39A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30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20C7304-504B-8847-85E3-43D6FB9A95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E6E5EE-3927-464D-AF8E-A6AC2C5E66A3}" type="slidenum">
              <a:rPr lang="el-GR" altLang="en-US"/>
              <a:pPr/>
              <a:t>31</a:t>
            </a:fld>
            <a:endParaRPr lang="el-GR" altLang="en-US"/>
          </a:p>
        </p:txBody>
      </p:sp>
      <p:sp>
        <p:nvSpPr>
          <p:cNvPr id="101377" name="Text Box 1">
            <a:extLst>
              <a:ext uri="{FF2B5EF4-FFF2-40B4-BE49-F238E27FC236}">
                <a16:creationId xmlns:a16="http://schemas.microsoft.com/office/drawing/2014/main" id="{3B4E0647-1EC6-6B41-BF2B-D7C6BDB9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DCD045BA-4D84-5A4C-BD28-29FEFA51BD07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31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01378" name="Text Box 2">
            <a:extLst>
              <a:ext uri="{FF2B5EF4-FFF2-40B4-BE49-F238E27FC236}">
                <a16:creationId xmlns:a16="http://schemas.microsoft.com/office/drawing/2014/main" id="{D2FE3853-3CF9-7347-A582-BC89FBF76F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42BEC1D2-7E00-764A-ACCA-F33AC290D0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B795E2CC-4780-8647-9BC1-632586F8C0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2C2CD-A162-B94F-9AAC-5DBE4E12B130}" type="slidenum">
              <a:rPr lang="el-GR" altLang="en-US"/>
              <a:pPr/>
              <a:t>3</a:t>
            </a:fld>
            <a:endParaRPr lang="el-GR" altLang="en-US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8C7B7B2E-A945-434F-B88E-A1F6686C59F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89B056A8-1FD4-D146-9522-1A804C0CD1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7CFDB582-193F-324B-8BA8-E4F9FDC1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EFD045DF-D148-1043-840D-87E0F4CB697D}" type="slidenum">
              <a:rPr lang="el-GR" altLang="en-US" sz="1400"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3</a:t>
            </a:fld>
            <a:endParaRPr lang="el-GR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F39D81B-7CCE-C647-8979-085BA3512A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5E9A50-046E-904D-AF7E-E190E75683A6}" type="slidenum">
              <a:rPr lang="el-GR" altLang="en-US"/>
              <a:pPr/>
              <a:t>32</a:t>
            </a:fld>
            <a:endParaRPr lang="el-GR" altLang="en-US"/>
          </a:p>
        </p:txBody>
      </p:sp>
      <p:sp>
        <p:nvSpPr>
          <p:cNvPr id="102401" name="Text Box 1">
            <a:extLst>
              <a:ext uri="{FF2B5EF4-FFF2-40B4-BE49-F238E27FC236}">
                <a16:creationId xmlns:a16="http://schemas.microsoft.com/office/drawing/2014/main" id="{47D660F4-BD3A-D34A-B85A-4F8DDC12F6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Text Box 2">
            <a:extLst>
              <a:ext uri="{FF2B5EF4-FFF2-40B4-BE49-F238E27FC236}">
                <a16:creationId xmlns:a16="http://schemas.microsoft.com/office/drawing/2014/main" id="{4C0BFB84-4F78-0F45-AFFD-0411722196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F77E8557-9BE6-0141-A6C4-86F29B2B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F900C023-D873-0745-BBD1-E216BF4F183C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32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96F9BDA7-F394-A74E-B0A5-AB2D861051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CB643C-FDB4-D446-A265-9EC1C01F4584}" type="slidenum">
              <a:rPr lang="el-GR" altLang="en-US"/>
              <a:pPr/>
              <a:t>33</a:t>
            </a:fld>
            <a:endParaRPr lang="el-GR" altLang="en-US"/>
          </a:p>
        </p:txBody>
      </p:sp>
      <p:sp>
        <p:nvSpPr>
          <p:cNvPr id="103425" name="Text Box 1">
            <a:extLst>
              <a:ext uri="{FF2B5EF4-FFF2-40B4-BE49-F238E27FC236}">
                <a16:creationId xmlns:a16="http://schemas.microsoft.com/office/drawing/2014/main" id="{B689CF30-1988-D74A-985B-818290F18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6278AAFD-C4E0-8D4F-9AA0-478C5D6C114D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33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03426" name="Text Box 2">
            <a:extLst>
              <a:ext uri="{FF2B5EF4-FFF2-40B4-BE49-F238E27FC236}">
                <a16:creationId xmlns:a16="http://schemas.microsoft.com/office/drawing/2014/main" id="{46657F27-CA78-734E-94C4-CE547DDCC3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3A57936E-EC12-3640-A476-57100EAE01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96E390D1-9C23-E64B-B7AD-8C532EF402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6B7DB4-4724-8545-9541-C29052532E44}" type="slidenum">
              <a:rPr lang="el-GR" altLang="en-US"/>
              <a:pPr/>
              <a:t>34</a:t>
            </a:fld>
            <a:endParaRPr lang="el-GR" altLang="en-US"/>
          </a:p>
        </p:txBody>
      </p:sp>
      <p:sp>
        <p:nvSpPr>
          <p:cNvPr id="104449" name="Text Box 1">
            <a:extLst>
              <a:ext uri="{FF2B5EF4-FFF2-40B4-BE49-F238E27FC236}">
                <a16:creationId xmlns:a16="http://schemas.microsoft.com/office/drawing/2014/main" id="{498F7984-7265-5748-8E11-79716828B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472C91D3-E607-3443-9AC9-27E100617C62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34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04450" name="Text Box 2">
            <a:extLst>
              <a:ext uri="{FF2B5EF4-FFF2-40B4-BE49-F238E27FC236}">
                <a16:creationId xmlns:a16="http://schemas.microsoft.com/office/drawing/2014/main" id="{7C2B90C7-25F9-ED49-B68D-B56BE29994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447EA304-13FB-314F-B51C-9750AA7C35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1BF5644-3E11-B446-84B0-C3B2F8C8D2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5A77CC-86E4-B146-99AF-6981312308C7}" type="slidenum">
              <a:rPr lang="el-GR" altLang="en-US"/>
              <a:pPr/>
              <a:t>35</a:t>
            </a:fld>
            <a:endParaRPr lang="el-GR" altLang="en-US"/>
          </a:p>
        </p:txBody>
      </p:sp>
      <p:sp>
        <p:nvSpPr>
          <p:cNvPr id="106497" name="Text Box 1">
            <a:extLst>
              <a:ext uri="{FF2B5EF4-FFF2-40B4-BE49-F238E27FC236}">
                <a16:creationId xmlns:a16="http://schemas.microsoft.com/office/drawing/2014/main" id="{227F040E-88EF-CE4F-A234-62DC3384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C7EEE518-208C-6240-BBF7-69B5935582DF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35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06498" name="Text Box 2">
            <a:extLst>
              <a:ext uri="{FF2B5EF4-FFF2-40B4-BE49-F238E27FC236}">
                <a16:creationId xmlns:a16="http://schemas.microsoft.com/office/drawing/2014/main" id="{01E62F93-6909-A24E-B57C-67FAEBD1BA9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B824A870-45EF-EA44-9052-F1221CC8B9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87FCABC-BF51-824C-9EA7-FF61727436D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E534B4-8C13-4542-B685-5666A8B8C5EB}" type="slidenum">
              <a:rPr lang="el-GR" altLang="en-US"/>
              <a:pPr/>
              <a:t>36</a:t>
            </a:fld>
            <a:endParaRPr lang="el-GR" altLang="en-US"/>
          </a:p>
        </p:txBody>
      </p:sp>
      <p:sp>
        <p:nvSpPr>
          <p:cNvPr id="107521" name="Text Box 1">
            <a:extLst>
              <a:ext uri="{FF2B5EF4-FFF2-40B4-BE49-F238E27FC236}">
                <a16:creationId xmlns:a16="http://schemas.microsoft.com/office/drawing/2014/main" id="{680A6269-F10B-6E42-AAB4-2F4CABD1A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561B7E69-FA2B-0644-84E8-B01B1F1C4E3B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36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07522" name="Text Box 2">
            <a:extLst>
              <a:ext uri="{FF2B5EF4-FFF2-40B4-BE49-F238E27FC236}">
                <a16:creationId xmlns:a16="http://schemas.microsoft.com/office/drawing/2014/main" id="{E9C81AB9-93B6-B144-AD45-E039C2BB96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037441B2-D623-9749-AA67-68186BCB11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C5519BC-66DC-7B48-B50B-8F1BA1E469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E24551-099C-724B-ADC9-16D3875E061A}" type="slidenum">
              <a:rPr lang="el-GR" altLang="en-US"/>
              <a:pPr/>
              <a:t>38</a:t>
            </a:fld>
            <a:endParaRPr lang="el-GR" altLang="en-US"/>
          </a:p>
        </p:txBody>
      </p:sp>
      <p:sp>
        <p:nvSpPr>
          <p:cNvPr id="109569" name="Text Box 1">
            <a:extLst>
              <a:ext uri="{FF2B5EF4-FFF2-40B4-BE49-F238E27FC236}">
                <a16:creationId xmlns:a16="http://schemas.microsoft.com/office/drawing/2014/main" id="{095A3B27-2805-6F4C-BFBF-96D9B8A04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D9DFA259-7976-C241-9F32-64C5DBFA1DB5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38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09570" name="Text Box 2">
            <a:extLst>
              <a:ext uri="{FF2B5EF4-FFF2-40B4-BE49-F238E27FC236}">
                <a16:creationId xmlns:a16="http://schemas.microsoft.com/office/drawing/2014/main" id="{CBB3A0ED-0BAB-0141-AD96-F4AF7F65D8D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2BEB7495-CFBF-1C4F-8D4C-7303F41CD6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B6C5FBF-7B23-8F47-BA1B-3DE6E7FBE5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8EF809-0E27-AF4D-9621-806263BFE5C1}" type="slidenum">
              <a:rPr lang="el-GR" altLang="en-US"/>
              <a:pPr/>
              <a:t>39</a:t>
            </a:fld>
            <a:endParaRPr lang="el-GR" altLang="en-US"/>
          </a:p>
        </p:txBody>
      </p:sp>
      <p:sp>
        <p:nvSpPr>
          <p:cNvPr id="111617" name="Text Box 1">
            <a:extLst>
              <a:ext uri="{FF2B5EF4-FFF2-40B4-BE49-F238E27FC236}">
                <a16:creationId xmlns:a16="http://schemas.microsoft.com/office/drawing/2014/main" id="{E230A739-4C6F-D843-AF4F-C827A6FE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F4886126-D540-454E-969E-6D266041A336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39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11618" name="Text Box 2">
            <a:extLst>
              <a:ext uri="{FF2B5EF4-FFF2-40B4-BE49-F238E27FC236}">
                <a16:creationId xmlns:a16="http://schemas.microsoft.com/office/drawing/2014/main" id="{B70B4993-2DEB-F343-B0F5-3A2F32615D0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3FC4CF15-E6BF-5841-8A34-A508D959D6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F39F9576-C1C4-D841-9B90-EDE8D21F85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E3FF0D-6968-544D-A0AB-E020C796E9B2}" type="slidenum">
              <a:rPr lang="el-GR" altLang="en-US"/>
              <a:pPr/>
              <a:t>40</a:t>
            </a:fld>
            <a:endParaRPr lang="el-GR" altLang="en-US"/>
          </a:p>
        </p:txBody>
      </p:sp>
      <p:sp>
        <p:nvSpPr>
          <p:cNvPr id="112641" name="Text Box 1">
            <a:extLst>
              <a:ext uri="{FF2B5EF4-FFF2-40B4-BE49-F238E27FC236}">
                <a16:creationId xmlns:a16="http://schemas.microsoft.com/office/drawing/2014/main" id="{360D9E56-14DA-CF41-8F5D-9FF3A70E8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E3917661-B1E4-4C41-AE82-AFB63DAC650E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40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12642" name="Text Box 2">
            <a:extLst>
              <a:ext uri="{FF2B5EF4-FFF2-40B4-BE49-F238E27FC236}">
                <a16:creationId xmlns:a16="http://schemas.microsoft.com/office/drawing/2014/main" id="{5BDC8E1B-4957-654A-8003-B94FD4F7E5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E2FEEA4B-CF4F-3349-950C-1C319539F9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B80D5EB-58EE-354C-83C2-814F884155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0DF9A2-6B9A-6041-9EDC-5EDBADFCDAA3}" type="slidenum">
              <a:rPr lang="el-GR" altLang="en-US"/>
              <a:pPr/>
              <a:t>41</a:t>
            </a:fld>
            <a:endParaRPr lang="el-GR" altLang="en-US"/>
          </a:p>
        </p:txBody>
      </p:sp>
      <p:sp>
        <p:nvSpPr>
          <p:cNvPr id="113665" name="Text Box 1">
            <a:extLst>
              <a:ext uri="{FF2B5EF4-FFF2-40B4-BE49-F238E27FC236}">
                <a16:creationId xmlns:a16="http://schemas.microsoft.com/office/drawing/2014/main" id="{192494E5-8522-6244-8BE0-AB6B3A3D5B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Text Box 2">
            <a:extLst>
              <a:ext uri="{FF2B5EF4-FFF2-40B4-BE49-F238E27FC236}">
                <a16:creationId xmlns:a16="http://schemas.microsoft.com/office/drawing/2014/main" id="{D93E8C7C-1C5F-C742-A12B-B2CAD2FA8F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BD6513CB-9C3A-C242-AD56-4CBF9C17A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19AB4640-6A7D-1942-9131-3D65F8128CBA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41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191E781D-5E93-1B47-9660-F9729650E8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420B9C-DFDB-1847-98FA-4F95FFF9E024}" type="slidenum">
              <a:rPr lang="el-GR" altLang="en-US"/>
              <a:pPr/>
              <a:t>42</a:t>
            </a:fld>
            <a:endParaRPr lang="el-GR" altLang="en-US"/>
          </a:p>
        </p:txBody>
      </p:sp>
      <p:sp>
        <p:nvSpPr>
          <p:cNvPr id="114689" name="Text Box 1">
            <a:extLst>
              <a:ext uri="{FF2B5EF4-FFF2-40B4-BE49-F238E27FC236}">
                <a16:creationId xmlns:a16="http://schemas.microsoft.com/office/drawing/2014/main" id="{61779E21-E275-EA4A-9A17-3BFEFC4A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2C9F176F-796F-3E4F-A1A5-7CBEBE4875C1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42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14690" name="Text Box 2">
            <a:extLst>
              <a:ext uri="{FF2B5EF4-FFF2-40B4-BE49-F238E27FC236}">
                <a16:creationId xmlns:a16="http://schemas.microsoft.com/office/drawing/2014/main" id="{589765CD-9330-2F47-A822-B687A06A49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54DA7683-BCBD-4243-926A-3764CB5151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6D55A7E-C8E6-E044-80CB-8C886D8E9F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0FF8E8-474A-5B4A-ACB1-0D41123AB51A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81F6A753-0867-9949-B951-50B451B7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668C4B47-E524-EA44-897C-C66A49E22EC9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4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9DCB066F-C3C2-4340-B1A1-EA70DB959A1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6B519ACB-2CD2-CB4C-98FE-B1CD051E22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10E3014-E1FC-EA41-B83E-B3749BE938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5C752F-4DC5-F240-91B6-2B243869D8FD}" type="slidenum">
              <a:rPr lang="el-GR" altLang="en-US"/>
              <a:pPr/>
              <a:t>43</a:t>
            </a:fld>
            <a:endParaRPr lang="el-GR" altLang="en-US"/>
          </a:p>
        </p:txBody>
      </p:sp>
      <p:sp>
        <p:nvSpPr>
          <p:cNvPr id="115713" name="Text Box 1">
            <a:extLst>
              <a:ext uri="{FF2B5EF4-FFF2-40B4-BE49-F238E27FC236}">
                <a16:creationId xmlns:a16="http://schemas.microsoft.com/office/drawing/2014/main" id="{4120D48B-E645-D54C-9E82-CC3657E2A5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Text Box 2">
            <a:extLst>
              <a:ext uri="{FF2B5EF4-FFF2-40B4-BE49-F238E27FC236}">
                <a16:creationId xmlns:a16="http://schemas.microsoft.com/office/drawing/2014/main" id="{CFCA3E2E-DD80-B948-ABDF-FA4CF1B64D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B14535FB-9556-F54C-8D80-C353C412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435432EA-40AC-AF46-8FFD-207723209943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43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222D2216-445F-C347-9BC7-5027ABB609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70709D-D8AE-314D-B55E-317AF6FD733C}" type="slidenum">
              <a:rPr lang="el-GR" altLang="en-US"/>
              <a:pPr/>
              <a:t>44</a:t>
            </a:fld>
            <a:endParaRPr lang="el-GR" altLang="en-US"/>
          </a:p>
        </p:txBody>
      </p:sp>
      <p:sp>
        <p:nvSpPr>
          <p:cNvPr id="116737" name="Text Box 1">
            <a:extLst>
              <a:ext uri="{FF2B5EF4-FFF2-40B4-BE49-F238E27FC236}">
                <a16:creationId xmlns:a16="http://schemas.microsoft.com/office/drawing/2014/main" id="{61CD5E43-BE0F-E14A-9D43-4858A2913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6E81E0CC-5824-EC40-A1BB-ED43DD5102BB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44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16738" name="Text Box 2">
            <a:extLst>
              <a:ext uri="{FF2B5EF4-FFF2-40B4-BE49-F238E27FC236}">
                <a16:creationId xmlns:a16="http://schemas.microsoft.com/office/drawing/2014/main" id="{9778FDB1-CF89-DD4B-88A7-B4390096C1A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9" name="Text Box 3">
            <a:extLst>
              <a:ext uri="{FF2B5EF4-FFF2-40B4-BE49-F238E27FC236}">
                <a16:creationId xmlns:a16="http://schemas.microsoft.com/office/drawing/2014/main" id="{E8F5D88B-05B2-EB47-83E9-1A9A78F5B2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EED1F685-83F6-0342-A2D5-A9DED51296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688EB1-3F1C-EA42-B5CA-9E584886BD53}" type="slidenum">
              <a:rPr lang="el-GR" altLang="en-US"/>
              <a:pPr/>
              <a:t>45</a:t>
            </a:fld>
            <a:endParaRPr lang="el-GR" altLang="en-US"/>
          </a:p>
        </p:txBody>
      </p:sp>
      <p:sp>
        <p:nvSpPr>
          <p:cNvPr id="117761" name="Text Box 1">
            <a:extLst>
              <a:ext uri="{FF2B5EF4-FFF2-40B4-BE49-F238E27FC236}">
                <a16:creationId xmlns:a16="http://schemas.microsoft.com/office/drawing/2014/main" id="{8D3EF607-63B4-224B-87E5-C855B0557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4756A97E-52A8-1E47-9B24-EE7EDD872756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45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117762" name="Text Box 2">
            <a:extLst>
              <a:ext uri="{FF2B5EF4-FFF2-40B4-BE49-F238E27FC236}">
                <a16:creationId xmlns:a16="http://schemas.microsoft.com/office/drawing/2014/main" id="{869E96CF-1D84-5840-B769-692DD27E94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E534DC91-0E86-BE4E-94BF-DFFD83ECF4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Font typeface="Symbol" pitchFamily="2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F909C97-7CA8-2643-A32A-8E373C1D4A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E81167-0B1D-E04D-ABDD-64CF60404866}" type="slidenum">
              <a:rPr lang="el-GR" altLang="en-US"/>
              <a:pPr/>
              <a:t>46</a:t>
            </a:fld>
            <a:endParaRPr lang="el-GR" altLang="en-US"/>
          </a:p>
        </p:txBody>
      </p:sp>
      <p:sp>
        <p:nvSpPr>
          <p:cNvPr id="118785" name="Text Box 1">
            <a:extLst>
              <a:ext uri="{FF2B5EF4-FFF2-40B4-BE49-F238E27FC236}">
                <a16:creationId xmlns:a16="http://schemas.microsoft.com/office/drawing/2014/main" id="{5DA56478-5C4E-464F-8FE6-81D0D7477A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Text Box 2">
            <a:extLst>
              <a:ext uri="{FF2B5EF4-FFF2-40B4-BE49-F238E27FC236}">
                <a16:creationId xmlns:a16="http://schemas.microsoft.com/office/drawing/2014/main" id="{EFE89050-AFE2-884D-8DF4-1774639233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10E6806D-AD64-0F43-A17E-4BD750B05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CA7BA006-C050-3041-93F8-F8847D926FE5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46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F909C97-7CA8-2643-A32A-8E373C1D4A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E81167-0B1D-E04D-ABDD-64CF60404866}" type="slidenum">
              <a:rPr lang="el-GR" altLang="en-US"/>
              <a:pPr/>
              <a:t>47</a:t>
            </a:fld>
            <a:endParaRPr lang="el-GR" altLang="en-US"/>
          </a:p>
        </p:txBody>
      </p:sp>
      <p:sp>
        <p:nvSpPr>
          <p:cNvPr id="118785" name="Text Box 1">
            <a:extLst>
              <a:ext uri="{FF2B5EF4-FFF2-40B4-BE49-F238E27FC236}">
                <a16:creationId xmlns:a16="http://schemas.microsoft.com/office/drawing/2014/main" id="{5DA56478-5C4E-464F-8FE6-81D0D7477A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Text Box 2">
            <a:extLst>
              <a:ext uri="{FF2B5EF4-FFF2-40B4-BE49-F238E27FC236}">
                <a16:creationId xmlns:a16="http://schemas.microsoft.com/office/drawing/2014/main" id="{EFE89050-AFE2-884D-8DF4-1774639233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10E6806D-AD64-0F43-A17E-4BD750B05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CA7BA006-C050-3041-93F8-F8847D926FE5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47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279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784A5A-379B-7A49-924C-27E7FC95C2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D83E1C-74F7-A04D-A2CF-0CFFFB163109}" type="slidenum">
              <a:rPr lang="el-GR" altLang="en-US"/>
              <a:pPr/>
              <a:t>48</a:t>
            </a:fld>
            <a:endParaRPr lang="el-GR" altLang="en-US"/>
          </a:p>
        </p:txBody>
      </p:sp>
      <p:sp>
        <p:nvSpPr>
          <p:cNvPr id="120833" name="Text Box 1">
            <a:extLst>
              <a:ext uri="{FF2B5EF4-FFF2-40B4-BE49-F238E27FC236}">
                <a16:creationId xmlns:a16="http://schemas.microsoft.com/office/drawing/2014/main" id="{500B53E5-9DA4-9142-9109-D0C3FB5DC7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Text Box 2">
            <a:extLst>
              <a:ext uri="{FF2B5EF4-FFF2-40B4-BE49-F238E27FC236}">
                <a16:creationId xmlns:a16="http://schemas.microsoft.com/office/drawing/2014/main" id="{648806E3-51AB-9947-BACE-A419A706BE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6F2206-2C20-C14D-A19B-D0D75B53EB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3BEAD6-FF13-9C42-A3FD-DCDC7377CA40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DF6006D1-BC19-DC4A-BAC7-8DC14FEA31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FBE34551-AC7D-D74F-BDF9-3B5B52C310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6F2206-2C20-C14D-A19B-D0D75B53EB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3BEAD6-FF13-9C42-A3FD-DCDC7377CA40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DF6006D1-BC19-DC4A-BAC7-8DC14FEA31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FBE34551-AC7D-D74F-BDF9-3B5B52C310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1335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6F2206-2C20-C14D-A19B-D0D75B53EB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3BEAD6-FF13-9C42-A3FD-DCDC7377CA40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DF6006D1-BC19-DC4A-BAC7-8DC14FEA31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FBE34551-AC7D-D74F-BDF9-3B5B52C310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3346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7F52595-F714-3947-8112-7115DA2FE4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754D41-7214-1943-84CC-4B1BBA54C811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C09FD893-A67E-A243-8F1C-514CD69CE1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9B680732-B6C7-1A43-AB7B-DE09220425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>
              <a:spcBef>
                <a:spcPct val="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4F00FB47-FD84-C640-8EA7-40937DBF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l-GR" altLang="en-US" sz="1200">
                <a:latin typeface="Calibri" panose="020F0502020204030204" pitchFamily="34" charset="0"/>
              </a:rPr>
              <a:t>Copyright © 2011 Pearson Education, Inc. All rights reserved.</a:t>
            </a: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4B946C23-0EAB-6342-8714-E7E82362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735D278F-4A44-7442-9226-B85B5E03DD3F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8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797CE5B-0B4E-BF43-9321-E8BFF791CE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2A4266-71AC-7241-AEA3-7198112FAA0E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75777" name="Text Box 1">
            <a:extLst>
              <a:ext uri="{FF2B5EF4-FFF2-40B4-BE49-F238E27FC236}">
                <a16:creationId xmlns:a16="http://schemas.microsoft.com/office/drawing/2014/main" id="{EACD0878-5601-2548-97E6-6AF01340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2F6C3F57-637B-2648-B2B5-C2ED121AEDD5}" type="slidenum">
              <a:rPr lang="el-GR" altLang="en-US" sz="1200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9</a:t>
            </a:fld>
            <a:endParaRPr lang="el-GR" altLang="en-US" sz="1200">
              <a:latin typeface="Calibri" panose="020F0502020204030204" pitchFamily="34" charset="0"/>
            </a:endParaRPr>
          </a:p>
        </p:txBody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7D48BB34-C4E8-7D4E-9E24-8A60F00F5C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A37D618B-8123-2E45-8798-091F0159B7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el-G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24" y="306333"/>
            <a:ext cx="7991469" cy="89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484784"/>
            <a:ext cx="7994848" cy="4752528"/>
          </a:xfrm>
        </p:spPr>
        <p:txBody>
          <a:bodyPr lIns="9000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A5EA6-45DF-0243-9F0E-5C5B97AF29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AB266-4695-D74B-919B-25A795CDA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1228" y="1484784"/>
            <a:ext cx="3628724" cy="37673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accent2">
                    <a:lumMod val="75000"/>
                  </a:schemeClr>
                </a:solidFill>
              </a:defRPr>
            </a:lvl1pPr>
            <a:lvl2pPr marL="238950" indent="-141750">
              <a:buFont typeface="Arial" panose="020B0604020202020204" pitchFamily="34" charset="0"/>
              <a:buChar char="•"/>
              <a:defRPr/>
            </a:lvl2pPr>
            <a:lvl3pPr marL="552150" indent="-285750">
              <a:buFont typeface=".AppleSystemUIFont"/>
              <a:buChar char="-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</a:t>
            </a:r>
          </a:p>
          <a:p>
            <a:pPr lvl="1"/>
            <a:r>
              <a:rPr lang="el-GR" dirty="0"/>
              <a:t>Δεύτερο</a:t>
            </a:r>
          </a:p>
          <a:p>
            <a:pPr lvl="2"/>
            <a:r>
              <a:rPr lang="el-GR" dirty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2BF57-3065-9E40-ABF3-62694DE32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96ED86-67CE-684B-9008-188F1245C09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72000" y="1484784"/>
            <a:ext cx="3628724" cy="37673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accent2">
                    <a:lumMod val="75000"/>
                  </a:schemeClr>
                </a:solidFill>
              </a:defRPr>
            </a:lvl1pPr>
            <a:lvl2pPr marL="238950" indent="-141750">
              <a:buFont typeface="Arial" panose="020B0604020202020204" pitchFamily="34" charset="0"/>
              <a:buChar char="•"/>
              <a:defRPr/>
            </a:lvl2pPr>
            <a:lvl3pPr marL="552150" indent="-285750">
              <a:buFont typeface=".AppleSystemUIFont"/>
              <a:buChar char="-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</a:t>
            </a:r>
          </a:p>
          <a:p>
            <a:pPr lvl="1"/>
            <a:r>
              <a:rPr lang="el-GR" dirty="0"/>
              <a:t>Δεύτερο</a:t>
            </a:r>
          </a:p>
          <a:p>
            <a:pPr lvl="2"/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7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5726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1228" y="2139428"/>
            <a:ext cx="3628724" cy="426488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1" y="2161931"/>
            <a:ext cx="3962400" cy="407195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FC97F8-5949-D248-8AF5-C670CA3859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228" y="1487933"/>
            <a:ext cx="8023225" cy="360313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E71A6-BE2D-7E47-B927-A352FBA8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8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BC65D6-C93B-524B-BEBA-4E1E92724C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693295"/>
            <a:ext cx="3439294" cy="451896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D7B79-2CA2-874D-B437-7C5A112945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2721" y="365124"/>
            <a:ext cx="4202629" cy="584713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5C076D-1BBE-9E44-8D54-9501C035D2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5AF7AA4-A665-FC41-A9B6-D590AEA8AC6B}"/>
              </a:ext>
            </a:extLst>
          </p:cNvPr>
          <p:cNvSpPr txBox="1">
            <a:spLocks/>
          </p:cNvSpPr>
          <p:nvPr userDrawn="1"/>
        </p:nvSpPr>
        <p:spPr>
          <a:xfrm>
            <a:off x="467544" y="908721"/>
            <a:ext cx="3672408" cy="543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Zapf Dingbats"/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313CB0-1BD3-E24D-B3D6-CB27425E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4"/>
            <a:ext cx="3439294" cy="5435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5813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4561-3696-0B4D-AAB6-B34399DE8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93690"/>
            <a:ext cx="8228013" cy="5989637"/>
          </a:xfrm>
          <a:prstGeom prst="rect">
            <a:avLst/>
          </a:prstGeom>
        </p:spPr>
        <p:txBody>
          <a:bodyPr anchor="t"/>
          <a:lstStyle>
            <a:lvl1pPr marL="342900" indent="-342900">
              <a:buClr>
                <a:srgbClr val="448898"/>
              </a:buClr>
              <a:buFont typeface=".Hiragino Kaku Gothic Interface W3"/>
              <a:buChar char="⇒"/>
              <a:defRPr sz="3200" b="1">
                <a:solidFill>
                  <a:srgbClr val="448898"/>
                </a:solidFill>
              </a:defRPr>
            </a:lvl1pPr>
            <a:lvl2pPr marL="800100" indent="-342900">
              <a:buClr>
                <a:srgbClr val="448898"/>
              </a:buClr>
              <a:buFont typeface="Zapf Dingbats"/>
              <a:buChar char="➙"/>
              <a:defRPr sz="3200"/>
            </a:lvl2pPr>
            <a:lvl3pPr marL="1257300" indent="-342900">
              <a:buFont typeface="Arial" panose="020B0604020202020204" pitchFamily="34" charset="0"/>
              <a:buChar char="•"/>
              <a:defRPr sz="2800"/>
            </a:lvl3pPr>
            <a:lvl4pPr marL="1714500" indent="-342900">
              <a:buFont typeface="System Font Regular"/>
              <a:buChar char="−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3C2D4-6B66-8D4B-A7EE-7A7016931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CD1B07-1333-F846-82BA-53760F9B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28" y="1905000"/>
            <a:ext cx="7994848" cy="2964160"/>
          </a:xfrm>
        </p:spPr>
        <p:txBody>
          <a:bodyPr>
            <a:normAutofit lnSpcReduction="10000"/>
          </a:bodyPr>
          <a:lstStyle>
            <a:lvl1pPr marL="342900" indent="-342900">
              <a:defRPr/>
            </a:lvl1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B29065-04E5-3445-853B-CC09F252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0BE4A-4E56-1549-9B62-FFA5A98D1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CC29B7-9EB5-BC43-80D1-1E0D16A21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175" y="5661025"/>
            <a:ext cx="8023225" cy="6953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24F7423-D864-A549-84FC-67C748E7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BC65D6-C93B-524B-BEBA-4E1E92724C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1920" y="2204864"/>
            <a:ext cx="4663430" cy="40074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37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8B6E-24C3-EC48-A968-71AFFDE5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1280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CD1B07-1333-F846-82BA-53760F9B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5780286"/>
            <a:ext cx="7994848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327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C653B8-A71C-8747-BBA8-328930C68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ED04C9B-6F65-824B-A39C-406B1600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500634"/>
          </a:xfrm>
        </p:spPr>
        <p:txBody>
          <a:bodyPr/>
          <a:lstStyle/>
          <a:p>
            <a:r>
              <a:rPr lang="el-GR" sz="2000" dirty="0"/>
              <a:t>Σχήμα 3.2 </a:t>
            </a:r>
            <a:r>
              <a:rPr lang="el-GR" sz="2000" dirty="0">
                <a:solidFill>
                  <a:schemeClr val="tx1"/>
                </a:solidFill>
              </a:rPr>
              <a:t>Διεθνή ποσοστά βρεφικής θνησιμότητας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9D52725-EBFB-2541-90D4-3D75362737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054" y="2996952"/>
            <a:ext cx="3137346" cy="335939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l-GR" dirty="0"/>
              <a:t>Αν και τα τελευταία 25 χρόνια το επίπεδο θνησιμότητας νεογέννητων στην Αμερική έχει μειωθεί σημαντικά, οι ΗΠΑ βρίσκονται μόλις στην 32</a:t>
            </a:r>
            <a:r>
              <a:rPr lang="el-GR" baseline="30000" dirty="0"/>
              <a:t>η</a:t>
            </a:r>
            <a:r>
              <a:rPr lang="el-GR" dirty="0"/>
              <a:t> θέση της κατάταξης των αναπτυγμένων χωρών μέχρι το 2010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183C66-664F-CF4A-BB4E-667414BE78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1125538"/>
            <a:ext cx="4276849" cy="5230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229" y="2133600"/>
            <a:ext cx="8023172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A80E5-924D-1A45-8595-63F961722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DF2E-EC3D-234C-BF92-AB9B7C01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1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</p:sldLayoutIdLst>
  <p:hf hdr="0" ftr="0" dt="0"/>
  <p:txStyles>
    <p:titleStyle>
      <a:lvl1pPr marL="571500" indent="-571500" algn="l" defTabSz="457200" rtl="0" eaLnBrk="1" latinLnBrk="0" hangingPunct="1">
        <a:spcBef>
          <a:spcPct val="0"/>
        </a:spcBef>
        <a:buFont typeface="Zapf Dingbats"/>
        <a:buChar char="➾"/>
        <a:defRPr sz="32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Zapf Dingbats"/>
        <a:buChar char="➝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337B35D6-B59A-9F48-9F0B-80EFD42C4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900"/>
            <a:ext cx="82296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el-GR" altLang="en-US" b="1" dirty="0">
              <a:solidFill>
                <a:srgbClr val="007FA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73D0C-B8BD-DA4F-A5BD-7456CC950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/>
          <a:lstStyle/>
          <a:p>
            <a:pPr algn="ctr"/>
            <a:r>
              <a:rPr lang="el-GR" altLang="en-US" sz="1600" b="1" dirty="0"/>
              <a:t>Κεφάλαιο 5</a:t>
            </a:r>
          </a:p>
          <a:p>
            <a:pPr algn="ctr"/>
            <a:r>
              <a:rPr lang="el-GR" altLang="en-US" dirty="0"/>
              <a:t>Γνωστική ανάπτυξη</a:t>
            </a:r>
            <a:br>
              <a:rPr lang="el-GR" altLang="en-US" dirty="0"/>
            </a:br>
            <a:r>
              <a:rPr lang="el-GR" altLang="en-US" dirty="0"/>
              <a:t>στη βρεφική ηλικία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EC058F7-EF89-444B-BDA5-09C88B728B1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A9944-AEF9-0643-826E-2E31485C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4"/>
            <a:ext cx="3439294" cy="1119660"/>
          </a:xfrm>
        </p:spPr>
        <p:txBody>
          <a:bodyPr>
            <a:normAutofit fontScale="90000"/>
          </a:bodyPr>
          <a:lstStyle/>
          <a:p>
            <a:r>
              <a:rPr lang="el-GR" altLang="en-US" sz="2700" dirty="0"/>
              <a:t>Αναπτυξιακή Ψυχολογία</a:t>
            </a:r>
            <a:br>
              <a:rPr lang="el-GR" altLang="en-US" dirty="0"/>
            </a:br>
            <a:r>
              <a:rPr lang="el-GR" altLang="en-US" sz="2200" dirty="0"/>
              <a:t>Διά Βίου Προσέγγιση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34468B3B-A80A-EB43-8C5E-80EAE3951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>
            <a:lvl1pPr marL="255588" indent="-1539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1825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</a:pPr>
            <a:endParaRPr lang="el-GR" altLang="en-US" sz="160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1D361-05A7-EB45-8E04-DA199BA7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Υποστάδιο 2: Πρώτες συνήθειες και πρωτογενείς κυκλικές αντιδράσεις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86B7-DAEF-9342-A47E-30B54021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1ος έως 4ος μήνας της ζωής</a:t>
            </a:r>
          </a:p>
          <a:p>
            <a:r>
              <a:rPr lang="el-GR" altLang="en-US" dirty="0"/>
              <a:t>Αρχίζει να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συντονίζει</a:t>
            </a:r>
            <a:r>
              <a:rPr lang="el-GR" altLang="en-US" dirty="0"/>
              <a:t> μεταξύ τους μεμονωμένες δράσεις και να τις εντάσσει σε ολοκληρωμένες δραστηριότητες</a:t>
            </a:r>
          </a:p>
          <a:p>
            <a:r>
              <a:rPr lang="el-GR" altLang="en-US" dirty="0"/>
              <a:t>Δραστηριότητες που του προκαλούν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ενδιαφέρον</a:t>
            </a:r>
            <a:r>
              <a:rPr lang="el-GR" altLang="en-US" dirty="0"/>
              <a:t> επαναλαμβάνονται απλώς και μόνο για την παράταση της εμπειρίας</a:t>
            </a:r>
          </a:p>
          <a:p>
            <a:pPr lvl="1"/>
            <a:r>
              <a:rPr lang="el-GR" altLang="en-US" dirty="0"/>
              <a:t>Κυκλική αντίδραση</a:t>
            </a:r>
          </a:p>
          <a:p>
            <a:pPr lvl="1"/>
            <a:r>
              <a:rPr lang="el-GR" altLang="en-US" dirty="0"/>
              <a:t>Πρωτογενείς κυκλικές αντιδράσεις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EA266-DFA9-3842-B79C-18C82DAD8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D4C7-4F1E-3F4D-9E16-C1873B0B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Υποστάδιο 3: Δευτερογενείς κυκλικές αντιδράσεις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E0ABF-A71E-164C-8699-59240DA66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4ος έως 8ος μήνας της ζωής </a:t>
            </a:r>
          </a:p>
          <a:p>
            <a:r>
              <a:rPr lang="el-GR" altLang="en-US" dirty="0"/>
              <a:t>Το παιδί αρχίζει να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επενεργεί</a:t>
            </a:r>
            <a:r>
              <a:rPr lang="el-GR" altLang="en-US" dirty="0"/>
              <a:t> στον εξωτερικό κόσμο</a:t>
            </a:r>
          </a:p>
          <a:p>
            <a:r>
              <a:rPr lang="el-GR" altLang="en-US" dirty="0"/>
              <a:t>Επιζητεί να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επαναλαμβάνει</a:t>
            </a:r>
            <a:r>
              <a:rPr lang="el-GR" altLang="en-US" dirty="0"/>
              <a:t> ένα ευχάριστο γεγονός στο περιβάλλον του, το οποίο προκύπτει από τυχαίες δραστηριότητες</a:t>
            </a:r>
          </a:p>
          <a:p>
            <a:r>
              <a:rPr lang="el-GR" altLang="en-US" dirty="0"/>
              <a:t>Οι </a:t>
            </a:r>
            <a:r>
              <a:rPr lang="el-GR" altLang="en-US" dirty="0" err="1"/>
              <a:t>φωνοποιήσεις</a:t>
            </a:r>
            <a:r>
              <a:rPr lang="el-GR" altLang="en-US" dirty="0"/>
              <a:t> του βρέφους αυξάνουν σημαντικά</a:t>
            </a:r>
          </a:p>
          <a:p>
            <a:r>
              <a:rPr lang="el-GR" altLang="en-US" dirty="0"/>
              <a:t>Δευτερογενείς κυκλικές αντιδράσεις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B7C93-63D9-5446-9304-37E7B5A0FB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527B-3C6D-A240-96EE-2785D73B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Υποστάδιο 4: Συντονισμός δευτερογενών κυκλικών αντιδράσεων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07BB6-EA2A-F84E-BD6C-DCDD96D6B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8ος έως 12ος μήνας</a:t>
            </a:r>
          </a:p>
          <a:p>
            <a:r>
              <a:rPr lang="el-GR" altLang="en-US" dirty="0"/>
              <a:t>Αρχίζει να υιοθετεί συμπεριφορά κατευθυνόμενη από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στόχους</a:t>
            </a:r>
          </a:p>
          <a:p>
            <a:pPr lvl="1"/>
            <a:r>
              <a:rPr lang="el-GR" altLang="en-US" dirty="0"/>
              <a:t>Διαφορετικά σχήματα συνδυάζονται και συντονίζονται για να δημιουργήσουν μία δράση για την επίλυση προβλήματος</a:t>
            </a:r>
          </a:p>
          <a:p>
            <a:pPr lvl="1"/>
            <a:r>
              <a:rPr lang="el-GR" altLang="en-US" dirty="0"/>
              <a:t>Χρήση ενός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μέσου</a:t>
            </a:r>
            <a:r>
              <a:rPr lang="el-GR" altLang="en-US" dirty="0"/>
              <a:t> για να επιτύχει ένα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αποτέλεσμα</a:t>
            </a:r>
            <a:r>
              <a:rPr lang="el-GR" altLang="en-US" dirty="0"/>
              <a:t> και ικανότητα να προβλέπει επικείμενα γεγονότα που οφείλονται εν μέρει στην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μονιμότητα αντικειμένου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EFB01-DB82-1344-8F10-AAAFC66B6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81F9610E-3A1B-C345-BFDB-5E85B2C76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38" y="1125414"/>
            <a:ext cx="8172981" cy="4031778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B296817-4ECB-6846-A6FD-9C4CCE5E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488728"/>
          </a:xfrm>
        </p:spPr>
        <p:txBody>
          <a:bodyPr/>
          <a:lstStyle/>
          <a:p>
            <a:r>
              <a:rPr lang="el-GR" dirty="0"/>
              <a:t>Σχήμα 5.2 </a:t>
            </a:r>
            <a:r>
              <a:rPr lang="el-GR" dirty="0">
                <a:solidFill>
                  <a:schemeClr val="tx1"/>
                </a:solidFill>
              </a:rPr>
              <a:t>Μονιμότητα αντικειμένου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AFEA9-6B6E-DA4E-A40C-87EA79358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B23888-8EB0-7647-BA01-C33C5E2518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Πριν το βρέφος κατανοήσει την έννοια της μονιμότητας αντικειμένου, δεν θα αναζητήσει να βρει το αντικείμενο που ο ενήλικας έκρυψε μπροστά στα μάτια του. Όμως, μερικούς μήνες αργότερα, το βρέφος θα ψάξει για το αντικείμενο, δείχνοντας ότι κατέχει την έννοια της μονιμότητας αντικειμένου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8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884677-B64C-4745-9CB8-00C86DC9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Μονιμότητα αντικειμένου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08A5F-55CA-A847-9D79-91A8D0D5B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Η επίγνωση ότι τα αντικείμενα και οι άνθρωποι συνεχίζουν να υπάρχουν, ακόμη και όταν δεν φαίνονται</a:t>
            </a:r>
          </a:p>
          <a:p>
            <a:r>
              <a:rPr lang="el-GR" altLang="en-US" dirty="0"/>
              <a:t>Δεν περιορίζεται στα αντικείμενα αλλά εκτείνεται και στους ανθρώπους</a:t>
            </a:r>
          </a:p>
          <a:p>
            <a:pPr lvl="1"/>
            <a:r>
              <a:rPr lang="el-GR" altLang="en-US" dirty="0"/>
              <a:t>Έτσι, προσφέρει στο βρέφος την ασφάλεια ότι η μητέρα του και ο πατέρας του συνεχίζουν να υπάρχουν ακόμη κι αν δεν βρίσκονται στον ίδιο χώρο</a:t>
            </a:r>
          </a:p>
          <a:p>
            <a:pPr lvl="1"/>
            <a:r>
              <a:rPr lang="el-GR" altLang="en-US" dirty="0"/>
              <a:t>Σημασία για την ανάπτυξη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κοινωνικών δεσμών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4BE1A-257B-824D-820D-1154541AB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3820-1C6E-DE4D-AF05-78CD7D6C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Υποστάδιο 5: Τριτογενείς κυκλικές αντιδράσεις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488F-6FB5-8846-8FB1-51AFFB5A7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12ος έως 18ος μήνας</a:t>
            </a:r>
          </a:p>
          <a:p>
            <a:r>
              <a:rPr lang="el-GR" altLang="en-US" dirty="0"/>
              <a:t>Εμφάνιση σχημάτων που σχετίζονται με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σκόπιμη</a:t>
            </a:r>
            <a:r>
              <a:rPr lang="el-GR" altLang="en-US" dirty="0"/>
              <a:t> αλληλουχία πράξεων που επιφέρουν επιθυμητά αποτελέσματα</a:t>
            </a:r>
          </a:p>
          <a:p>
            <a:r>
              <a:rPr lang="el-GR" altLang="en-US" dirty="0"/>
              <a:t>Διεξαγωγή μικρών 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πειραμάτων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altLang="en-US" dirty="0"/>
              <a:t>για να παρατηρήσουν το αποτέλεσμα</a:t>
            </a:r>
          </a:p>
          <a:p>
            <a:r>
              <a:rPr lang="el-GR" altLang="en-US" dirty="0"/>
              <a:t>Ενδιαφέρον για κάθε τι απρόβλεπτο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FBD57-0339-754E-99DB-196E34CB81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2D2F-E158-8846-8BCA-939CAABA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Υποστάδιο 6: Η αφετηρία της σκέψης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A74E-700E-A540-AE4B-49E4F2EF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18ος μήνας έως 2 έτη</a:t>
            </a:r>
          </a:p>
          <a:p>
            <a:r>
              <a:rPr lang="el-GR" altLang="en-US" dirty="0"/>
              <a:t>Δυνατότητα για νοητική αναπαράσταση ή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συμβολική σκέψη</a:t>
            </a:r>
          </a:p>
          <a:p>
            <a:pPr lvl="1"/>
            <a:r>
              <a:rPr lang="el-GR" altLang="en-US" dirty="0"/>
              <a:t>Νοητική αναπαράσταση</a:t>
            </a:r>
          </a:p>
          <a:p>
            <a:pPr lvl="1"/>
            <a:r>
              <a:rPr lang="el-GR" altLang="en-US" dirty="0"/>
              <a:t>Κατανόηση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αιτιότητας</a:t>
            </a:r>
          </a:p>
          <a:p>
            <a:pPr lvl="1"/>
            <a:r>
              <a:rPr lang="el-GR" altLang="en-US" dirty="0"/>
              <a:t>Ικανότητα για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προσποίηση</a:t>
            </a:r>
            <a:r>
              <a:rPr lang="el-GR" altLang="en-US" dirty="0"/>
              <a:t> </a:t>
            </a:r>
          </a:p>
          <a:p>
            <a:pPr lvl="1"/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Αργοπορημένη/Ετεροχρονισμένη μίμηση </a:t>
            </a:r>
            <a:r>
              <a:rPr lang="el-GR" altLang="en-US" dirty="0"/>
              <a:t>(Μίμηση προγενέστερης συμπεριφοράς)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FF2E1-3408-744C-A138-E81A3544E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4F1F-C096-F943-BD25-8BD235BF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28" y="624110"/>
            <a:ext cx="8023172" cy="788666"/>
          </a:xfrm>
        </p:spPr>
        <p:txBody>
          <a:bodyPr/>
          <a:lstStyle/>
          <a:p>
            <a:r>
              <a:rPr lang="el-GR" altLang="en-US"/>
              <a:t>Αξιολόγηση θεωρίας του </a:t>
            </a:r>
            <a:r>
              <a:rPr lang="en-US" altLang="en-US"/>
              <a:t>Piaget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562E-1FE0-F941-BB11-BF2279CF2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28" y="1628801"/>
            <a:ext cx="3628724" cy="4269942"/>
          </a:xfrm>
        </p:spPr>
        <p:txBody>
          <a:bodyPr>
            <a:normAutofit/>
          </a:bodyPr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Υπέρ:</a:t>
            </a:r>
          </a:p>
          <a:p>
            <a:pPr lvl="1"/>
            <a:r>
              <a:rPr lang="el-GR" altLang="en-US" dirty="0"/>
              <a:t>Η περιγραφή της γνωστικής ανάπτυξης του παιδιού υπήρξε ακριβής</a:t>
            </a:r>
          </a:p>
          <a:p>
            <a:pPr lvl="2"/>
            <a:r>
              <a:rPr lang="el-GR" altLang="en-US" dirty="0"/>
              <a:t>Ο </a:t>
            </a:r>
            <a:r>
              <a:rPr lang="el-GR" altLang="en-US" dirty="0" err="1"/>
              <a:t>Piaget</a:t>
            </a:r>
            <a:r>
              <a:rPr lang="el-GR" altLang="en-US" dirty="0"/>
              <a:t> υπήρξε πρωτοπόρος στο πεδίο της ανθρώπινης ανάπτυξης </a:t>
            </a:r>
          </a:p>
          <a:p>
            <a:pPr lvl="2"/>
            <a:r>
              <a:rPr lang="el-GR" altLang="en-US" dirty="0"/>
              <a:t>Το παιδί μαθαίνει μέσω δράσεων στο περιβάλλον</a:t>
            </a:r>
          </a:p>
          <a:p>
            <a:pPr lvl="2"/>
            <a:r>
              <a:rPr lang="el-GR" altLang="en-US" dirty="0"/>
              <a:t>Η γενική περιγραφή των φάσεων της ανάπτυξης και των αυξανόμενων γνωστικών επιτευγμάτων είναι γενικώς αποδεκτή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8FA8-CA2A-5640-8C8E-32EF3FCFC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CE72B-1A7E-5D48-85B8-DF525B33AA8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72001" y="1628802"/>
            <a:ext cx="3962400" cy="4275302"/>
          </a:xfrm>
        </p:spPr>
        <p:txBody>
          <a:bodyPr>
            <a:normAutofit/>
          </a:bodyPr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Κατά:</a:t>
            </a:r>
          </a:p>
          <a:p>
            <a:pPr lvl="1"/>
            <a:r>
              <a:rPr lang="el-GR" altLang="en-US" dirty="0"/>
              <a:t>Σημαντικές αμφισβητήσεις για την εγκυρότητα της θεωρίας και για αρκετές επιμέρους πλευρές της</a:t>
            </a:r>
          </a:p>
          <a:p>
            <a:pPr lvl="2"/>
            <a:r>
              <a:rPr lang="el-GR" altLang="en-US" dirty="0"/>
              <a:t>Αμφισβήτηση έννοιας σταδίου </a:t>
            </a:r>
            <a:r>
              <a:rPr lang="el-GR" altLang="en-US" dirty="0">
                <a:solidFill>
                  <a:srgbClr val="FF0000"/>
                </a:solidFill>
              </a:rPr>
              <a:t>(</a:t>
            </a:r>
            <a:r>
              <a:rPr lang="el-GR" altLang="en-US" dirty="0" err="1">
                <a:solidFill>
                  <a:srgbClr val="FF0000"/>
                </a:solidFill>
              </a:rPr>
              <a:t>βλ</a:t>
            </a:r>
            <a:r>
              <a:rPr lang="el-GR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Siegler)</a:t>
            </a:r>
            <a:endParaRPr lang="el-GR" altLang="en-US" dirty="0">
              <a:solidFill>
                <a:srgbClr val="FF0000"/>
              </a:solidFill>
            </a:endParaRPr>
          </a:p>
          <a:p>
            <a:pPr lvl="2"/>
            <a:r>
              <a:rPr lang="el-GR" altLang="en-US" dirty="0"/>
              <a:t>Υπερβολική σύνδεση της κινητικής ανάπτυξης με τη γνωστική ανάπτυξη </a:t>
            </a:r>
          </a:p>
          <a:p>
            <a:pPr lvl="2"/>
            <a:r>
              <a:rPr lang="el-GR" altLang="en-US" dirty="0"/>
              <a:t>Η μονιμότητα αντικειμένου μπορεί να εμφανιστεί νωρίτερα υπό προϋποθέσεις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el-GR" altLang="en-US" dirty="0">
                <a:solidFill>
                  <a:srgbClr val="FF0000"/>
                </a:solidFill>
              </a:rPr>
              <a:t>βλ. </a:t>
            </a:r>
            <a:r>
              <a:rPr lang="en-US" altLang="en-US" dirty="0">
                <a:solidFill>
                  <a:srgbClr val="FF0000"/>
                </a:solidFill>
              </a:rPr>
              <a:t>Baillargeon)</a:t>
            </a:r>
            <a:endParaRPr lang="el-GR" altLang="en-US" dirty="0">
              <a:solidFill>
                <a:srgbClr val="FF0000"/>
              </a:solidFill>
            </a:endParaRPr>
          </a:p>
          <a:p>
            <a:pPr lvl="2"/>
            <a:r>
              <a:rPr lang="el-GR" altLang="en-US" dirty="0"/>
              <a:t>Η χρονική στιγμή εμφάνισης της μίμησης αμφισβητείται</a:t>
            </a:r>
          </a:p>
          <a:p>
            <a:pPr lvl="2"/>
            <a:r>
              <a:rPr lang="el-GR" altLang="en-US" dirty="0"/>
              <a:t>Δεν λαμβάνονται υπόψη πολιτισμικές διαφορές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8743-DE70-6349-86D4-2D33874A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Τι είναι η προσέγγιση επεξεργασίας πληροφοριών;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C8D1-C3BC-614D-BDCB-C2CA91096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Επιζητεί να εντοπίσει τρόπους με τους οποίους το άτομο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προσλαμβάνει</a:t>
            </a:r>
            <a:r>
              <a:rPr lang="el-GR" altLang="en-US" dirty="0"/>
              <a:t>,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αποθηκεύει</a:t>
            </a:r>
            <a:r>
              <a:rPr lang="el-GR" altLang="en-US" dirty="0"/>
              <a:t> και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ανασύρει</a:t>
            </a:r>
            <a:r>
              <a:rPr lang="el-GR" altLang="en-US" dirty="0"/>
              <a:t>/χρησιμοποιεί τις πληροφορίες</a:t>
            </a:r>
          </a:p>
          <a:p>
            <a:r>
              <a:rPr lang="el-GR" altLang="en-US" dirty="0"/>
              <a:t>Προβάλλει τις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ποσοτικές αλλαγές </a:t>
            </a:r>
            <a:r>
              <a:rPr lang="el-GR" altLang="en-US" dirty="0"/>
              <a:t>στην ικανότητα του ατόμου να οργανώνει και να διαχειρίζεται τις πληροφορίες</a:t>
            </a:r>
          </a:p>
          <a:p>
            <a:r>
              <a:rPr lang="el-GR" altLang="en-US" dirty="0"/>
              <a:t>Η γνωστική ανάπτυξη χαρακτηρίζεται από αυξανόμενη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επάρκεια</a:t>
            </a:r>
            <a:r>
              <a:rPr lang="el-GR" altLang="en-US" dirty="0"/>
              <a:t>,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ταχύτητα</a:t>
            </a:r>
            <a:r>
              <a:rPr lang="el-GR" altLang="en-US" dirty="0"/>
              <a:t> και ικανότητα στην επεξεργασία πληροφοριών</a:t>
            </a:r>
          </a:p>
          <a:p>
            <a:r>
              <a:rPr lang="el-GR" altLang="en-US" dirty="0"/>
              <a:t>Επικεντρώνεται στο είδος των 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νοητικών προγραμμάτων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altLang="en-US" dirty="0"/>
              <a:t>που χρησιμοποιεί ο άνθρωπος για λύση προβλήματος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5E482-CBEF-134F-BEF9-9767B87FC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A30B8F-5357-864E-B449-0788D07E5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32" y="2204864"/>
            <a:ext cx="8712968" cy="19442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3CED74-ADAB-5946-A79E-91801B42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Σχήμα 5.3 </a:t>
            </a:r>
            <a:r>
              <a:rPr lang="el-GR" dirty="0">
                <a:solidFill>
                  <a:schemeClr val="tx1"/>
                </a:solidFill>
              </a:rPr>
              <a:t>Επεξεργασία πληροφοριών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DF6381-AFFB-3E47-874D-CA03ACA14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19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10FA5-5171-134E-9E47-F126A447E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dirty="0"/>
              <a:t>Η διαδικασία μέσω της οποίας οι πληροφορίες κωδικοποιούνται, αποθηκεύονται και ανασύρονται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36C7FD-EFC9-7C41-80F8-E40524D4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Τα βασικά στοιχεία της θεωρίας του </a:t>
            </a:r>
            <a:r>
              <a:rPr lang="el-GR" altLang="en-US" dirty="0" err="1"/>
              <a:t>Piaget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AB93AA-BFB0-E444-A965-FD3C9024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Δράση</a:t>
            </a:r>
            <a:r>
              <a:rPr lang="el-GR" altLang="en-US" dirty="0"/>
              <a:t> = Γνώση</a:t>
            </a:r>
            <a:endParaRPr lang="en-US" altLang="en-US" dirty="0"/>
          </a:p>
          <a:p>
            <a:pPr lvl="1"/>
            <a:r>
              <a:rPr lang="el-GR" altLang="en-US" dirty="0"/>
              <a:t>Τέσσερα καθολικά στάδια με σταθερή ακολουθία</a:t>
            </a:r>
            <a:endParaRPr lang="en-US" altLang="en-US" dirty="0"/>
          </a:p>
          <a:p>
            <a:r>
              <a:rPr lang="el-GR" altLang="en-US" dirty="0"/>
              <a:t>Η ανάπτυξη είναι αποτέλεσμα της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σωματικής ωρίμανσης </a:t>
            </a:r>
            <a:r>
              <a:rPr lang="el-GR" altLang="en-US" dirty="0"/>
              <a:t>και σχετικών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εμπειριών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altLang="en-US" dirty="0"/>
              <a:t>Σημαντικό το περιεχόμενο αλλά και η ποιότητα της γνώσης</a:t>
            </a:r>
            <a:endParaRPr lang="en-US" altLang="en-US" dirty="0"/>
          </a:p>
          <a:p>
            <a:pPr lvl="1"/>
            <a:r>
              <a:rPr lang="el-GR" altLang="en-US" b="1" dirty="0">
                <a:solidFill>
                  <a:srgbClr val="FF0000"/>
                </a:solidFill>
              </a:rPr>
              <a:t>Σχήματα:</a:t>
            </a:r>
            <a:r>
              <a:rPr lang="el-GR" altLang="en-US" dirty="0">
                <a:solidFill>
                  <a:srgbClr val="FF0000"/>
                </a:solidFill>
              </a:rPr>
              <a:t> Νοητικές δομές που προσαρμόζονται και αλλάζουν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D1C58-67D5-3540-8144-9877C4F9E0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774B-EE4D-D64B-8924-57FDB0B8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Αυτοματοποίηση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AA108-EDA2-764D-8076-C174A36B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 βαθμός στον οποίο μια δραστηριότητα απαιτεί τη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σκόπιμη προσοχή </a:t>
            </a:r>
            <a:r>
              <a:rPr lang="el-GR" altLang="en-US" dirty="0"/>
              <a:t>του ατόμου</a:t>
            </a:r>
          </a:p>
          <a:p>
            <a:r>
              <a:rPr lang="el-GR" altLang="en-US" dirty="0"/>
              <a:t>Βοηθά το παιδί κατά τις πρώτες του εμπειρίες με περιβαλλοντικά ερεθίσματα με εύκολη και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αυτόματη επεξεργασία</a:t>
            </a:r>
          </a:p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Κατανόηση εννοιών</a:t>
            </a:r>
            <a:r>
              <a:rPr lang="el-GR" altLang="en-US" dirty="0"/>
              <a:t>, δηλαδή κατηγοριών αντικειμένων, γεγονότων ή ατόμων που μοιράζονται κοινά χαρακτηριστικά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6FCE0-CA0E-3F49-A089-3C66AFDD1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566D-13F6-494E-BBEF-C9114933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Απροσδόκητες ικανότητες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BC30B-FBDE-B74D-BD08-5FD8A9AC8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Το βρέφος έχει την ικανότητα να μάθει λεπτές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μαθηματικές έννοιες</a:t>
            </a:r>
            <a:r>
              <a:rPr lang="el-GR" altLang="en-US" dirty="0"/>
              <a:t> και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σχέσεις </a:t>
            </a:r>
            <a:r>
              <a:rPr lang="el-GR" altLang="en-US" b="1" dirty="0">
                <a:solidFill>
                  <a:srgbClr val="FF0000"/>
                </a:solidFill>
              </a:rPr>
              <a:t>(αλλά και σχέσεις αιτίας – αποτελέσματος)</a:t>
            </a:r>
          </a:p>
          <a:p>
            <a:r>
              <a:rPr lang="el-GR" altLang="en-US" dirty="0"/>
              <a:t>Αυτά τα ευρήματα συμφωνούν με όλο και περισσότερες μελέτες που δείχνουν ότι οι μαθηματικές δεξιότητες του βρέφους είναι εκπληκτικά καλές</a:t>
            </a:r>
          </a:p>
          <a:p>
            <a:r>
              <a:rPr lang="el-GR" altLang="en-US" dirty="0"/>
              <a:t>Το βρέφος, ακόμη και στον 5ο μήνα, είναι σε θέση να υπολογίσει το αποτέλεσμα απλών προβλημάτων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πρόσθεσης</a:t>
            </a:r>
            <a:r>
              <a:rPr lang="el-GR" altLang="en-US" dirty="0"/>
              <a:t> και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αφαίρεσης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48B13-42B4-624C-8F7A-9A63F5AED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0CD7-8467-AE49-A8A7-CF89C860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/>
              <a:t>Μνημονικές ικανότητες στη βρεφική ηλικία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C70D8-D679-2E46-8555-93E2A341E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Η έρευνα υποδεικνύει ότι η μνημονική ικανότητα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αυξάνει</a:t>
            </a:r>
            <a:r>
              <a:rPr lang="el-GR" altLang="en-US" dirty="0"/>
              <a:t> με την ηλικία</a:t>
            </a:r>
          </a:p>
          <a:p>
            <a:r>
              <a:rPr lang="el-GR" altLang="en-US" dirty="0"/>
              <a:t>Τα βρέφη που είχαν μάθει τη συσχέτιση ενός αιωρούμενου αντικειμένου με την κίνηση των ποδιών τους έδειξαν να θυμούνται τη σύνδεση αυτή όταν τους δόθηκε παρόμοιο ερέθισμα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56D44-FA6F-784B-8BC4-F9E34EF34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3559-3DDA-D549-AE87-5B59BD8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Πόσο διαρκούν οι αναμνήσεις;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7C331-DA7B-224B-B5C7-882E1E96A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Οι ερευνητές διαφωνούν για την ηλικία από την οποία μπορούν να ανακληθούν οι πρώτες αναμνήσεις</a:t>
            </a:r>
          </a:p>
          <a:p>
            <a:pPr lvl="1"/>
            <a:r>
              <a:rPr lang="el-GR" altLang="en-US" dirty="0"/>
              <a:t>Παλαιότερες μελέτες υποστηρίζουν την έννοια της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βρεφικής αμνησίας</a:t>
            </a:r>
          </a:p>
          <a:p>
            <a:pPr lvl="1"/>
            <a:r>
              <a:rPr lang="el-GR" altLang="en-US" dirty="0"/>
              <a:t>Η </a:t>
            </a:r>
            <a:r>
              <a:rPr lang="en-US" altLang="en-US" dirty="0"/>
              <a:t>N. Myers</a:t>
            </a:r>
            <a:r>
              <a:rPr lang="el-GR" altLang="en-US" dirty="0"/>
              <a:t> έδειξε ότι το βρέφος μπορεί να διατηρεί τις αναμνήσεις του</a:t>
            </a:r>
          </a:p>
          <a:p>
            <a:r>
              <a:rPr lang="el-GR" altLang="en-US" dirty="0"/>
              <a:t>Το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φυσικό ίχνος </a:t>
            </a:r>
            <a:r>
              <a:rPr lang="el-GR" altLang="en-US" dirty="0"/>
              <a:t>μιας ανάμνησης στον εγκέφαλο φαίνεται να είναι μόνιμο</a:t>
            </a:r>
          </a:p>
          <a:p>
            <a:pPr lvl="1"/>
            <a:r>
              <a:rPr lang="el-GR" altLang="en-US" dirty="0"/>
              <a:t>Οι αναμνήσεις ίσως δεν είναι εύκολες ή ακριβείς στην </a:t>
            </a:r>
            <a:r>
              <a:rPr lang="el-GR" altLang="en-US" dirty="0" err="1"/>
              <a:t>ανάσυρσή</a:t>
            </a:r>
            <a:r>
              <a:rPr lang="el-GR" altLang="en-US" dirty="0"/>
              <a:t> τους,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πριν από τους 25 μήνες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478EC-F9A9-0942-A31A-6743E7179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B1DA-25A8-1C4C-8E62-AAC2F7A2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Η γνωστική νευροεπιστήμη της μνήμης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34C6-7327-6F44-B62B-75690911D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Πρόοδοι στην τεχνολογία ηλεκτρονικής σάρωσης του εγκεφάλου καθώς και μελέτες με ενήλικες με εγκεφαλική βλάβη δείχνουν ότι υπάρχουν δύο ξεχωριστά συστήματα σχετικά με τη μακροπρόθεσμη μνήμη: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Έκδηλη</a:t>
            </a:r>
            <a:r>
              <a:rPr lang="el-GR" altLang="en-US" dirty="0"/>
              <a:t> (συνειδητή μνήμη) και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άδηλη μνήμη </a:t>
            </a:r>
            <a:r>
              <a:rPr lang="el-GR" altLang="en-US" dirty="0">
                <a:solidFill>
                  <a:schemeClr val="tx1"/>
                </a:solidFill>
              </a:rPr>
              <a:t>(π.χ., κινητικές δεξιότητες)</a:t>
            </a:r>
          </a:p>
          <a:p>
            <a:r>
              <a:rPr lang="el-GR" altLang="en-US" dirty="0"/>
              <a:t>Η έκδηλη και η άδηλη μνήμη εμφανίζονται με διαφορετικούς ρυθμούς και συνδέονται με διαφορετικές περιοχές του εγκεφάλου</a:t>
            </a:r>
          </a:p>
          <a:p>
            <a:r>
              <a:rPr lang="el-GR" altLang="en-US" dirty="0"/>
              <a:t>Οι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πρώιμες αναμνήσεις</a:t>
            </a:r>
            <a:r>
              <a:rPr lang="el-GR" altLang="en-US" dirty="0"/>
              <a:t> φαίνεται πως είναι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άδηλες</a:t>
            </a:r>
            <a:r>
              <a:rPr lang="el-GR" altLang="en-US" dirty="0"/>
              <a:t> και σχετίζονται με την παρεγκεφαλίδα και το εγκεφαλικό στέλεχος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18628-B3FF-1D46-A2F6-5F9B6A21F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ABBA-C016-984E-84D6-790325F4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Η γνωστική νευροεπιστήμη της μνήμης </a:t>
            </a:r>
            <a:r>
              <a:rPr lang="el-GR" altLang="en-US" sz="2700" dirty="0">
                <a:solidFill>
                  <a:schemeClr val="tx1"/>
                </a:solidFill>
              </a:rPr>
              <a:t>(συν.)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7C50-1146-DA40-83A3-EE708083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Μια πρώιμη μορφή έκδηλης μνήμης φαίνεται να εμπλέκει τον ιππόκαμπο, αλλά η πραγματική έκδηλη μνήμη εμφανίζεται μετά το δεύτερο μισό του 1ου έτους</a:t>
            </a:r>
          </a:p>
          <a:p>
            <a:r>
              <a:rPr lang="el-GR" altLang="en-US"/>
              <a:t>Όταν τελικά εμφανιστεί η έκδηλη μνήμη, φαίνεται να συνδέεται με όλο και περισσότερες περιοχές του εγκεφαλικού φλοιού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F197C-FA0F-E848-A170-8634847DD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DFB07E5B-69F1-D044-85DB-A8B9E6CD1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/>
              <a:t>Τι είναι η βρεφική νοημοσύνη;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795491A9-D0E7-7F46-B466-2DA13BE345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l-GR" altLang="en-US" dirty="0"/>
              <a:t>Δύσκολη η συμφωνία σε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κοινό ορισμό </a:t>
            </a:r>
            <a:r>
              <a:rPr lang="el-GR" altLang="en-US" dirty="0"/>
              <a:t>του όρου </a:t>
            </a:r>
            <a:r>
              <a:rPr lang="en-US" altLang="en-US" dirty="0"/>
              <a:t>«</a:t>
            </a:r>
            <a:r>
              <a:rPr lang="el-GR" altLang="en-US" dirty="0"/>
              <a:t>νοημοσύνη</a:t>
            </a:r>
            <a:r>
              <a:rPr lang="en-US" altLang="en-US" dirty="0"/>
              <a:t>»</a:t>
            </a:r>
            <a:endParaRPr lang="el-GR" altLang="en-US" dirty="0"/>
          </a:p>
          <a:p>
            <a:pPr lvl="1">
              <a:spcBef>
                <a:spcPts val="1900"/>
              </a:spcBef>
            </a:pPr>
            <a:r>
              <a:rPr lang="el-GR" altLang="en-US" dirty="0"/>
              <a:t>Ικανότητα για καλή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σχολική επίδοση;</a:t>
            </a:r>
          </a:p>
          <a:p>
            <a:pPr lvl="1">
              <a:spcBef>
                <a:spcPts val="1900"/>
              </a:spcBef>
            </a:pPr>
            <a:r>
              <a:rPr lang="el-GR" altLang="en-US" dirty="0"/>
              <a:t>Επάρκεια στις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επαγγελματικές διαπραγματεύσεις;</a:t>
            </a:r>
          </a:p>
          <a:p>
            <a:pPr lvl="1">
              <a:spcBef>
                <a:spcPts val="1900"/>
              </a:spcBef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Ικανότητα πλοήγησης </a:t>
            </a:r>
            <a:r>
              <a:rPr lang="el-GR" altLang="en-US" dirty="0"/>
              <a:t>σε άγνωστα νερά;</a:t>
            </a:r>
          </a:p>
          <a:p>
            <a:pPr lvl="1">
              <a:spcBef>
                <a:spcPts val="1900"/>
              </a:spcBef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Ταχύτητα εκμάθησης </a:t>
            </a:r>
            <a:r>
              <a:rPr lang="el-GR" altLang="en-US" dirty="0"/>
              <a:t>μιας νέας συμπεριφοράς;</a:t>
            </a:r>
          </a:p>
          <a:p>
            <a:pPr lvl="1">
              <a:spcBef>
                <a:spcPts val="1900"/>
              </a:spcBef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Ταχύτητα εξοικείωσης</a:t>
            </a:r>
            <a:r>
              <a:rPr lang="el-GR" altLang="en-US" dirty="0"/>
              <a:t>;</a:t>
            </a:r>
          </a:p>
          <a:p>
            <a:pPr lvl="1">
              <a:spcBef>
                <a:spcPts val="1900"/>
              </a:spcBef>
            </a:pP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Ηλικία βάδισης</a:t>
            </a:r>
            <a:r>
              <a:rPr lang="el-GR" altLang="en-US" dirty="0"/>
              <a:t>;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0E0D5-D761-734C-8D39-D69F0BD93D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F48EB06A-5629-0A4C-80A3-890284727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95425"/>
            <a:ext cx="8229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>
            <a:lvl1pPr marL="255588" indent="-2555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</a:pPr>
            <a:endParaRPr lang="el-GR" altLang="en-US" sz="240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3BD44-6619-C849-B808-9F21DD52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Προσεγγίσεις επεξεργασίας πληροφοριών και ατομικές διαφορές στη νοημοσύνη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A8C3A-4D0B-534C-A57C-0D11110AF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Συσχέτιση μεταξύ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ταχύτητας</a:t>
            </a:r>
            <a:r>
              <a:rPr lang="el-GR" altLang="en-US" dirty="0"/>
              <a:t> στην επεξεργασία πληροφοριών και στη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μεταγενέστερη νοημοσύνη</a:t>
            </a:r>
          </a:p>
          <a:p>
            <a:r>
              <a:rPr lang="el-GR" altLang="en-US" dirty="0"/>
              <a:t>Η συσχέτιση είναι μετρίου μεγέθους</a:t>
            </a:r>
          </a:p>
          <a:p>
            <a:r>
              <a:rPr lang="el-GR" altLang="en-US" dirty="0"/>
              <a:t>Η πρόβλεψη για καλή επίδοση σε τεστ νοημοσύνης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δεν</a:t>
            </a:r>
            <a:r>
              <a:rPr lang="el-GR" altLang="en-US" dirty="0"/>
              <a:t> είναι ίδια με την πρόβλεψη της μελλοντικής επιτυχίας ενός παιδιού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96A16-0D5D-484E-B2C6-4512713CF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73E1-E317-794C-880A-583CBF26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Πολυ-αισθητηριακή προσέγγιση στην αντίληψη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F135-1C9C-A646-9E3E-09CC7A382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Δια-αισθητηριακή μεταβίβαση</a:t>
            </a:r>
          </a:p>
          <a:p>
            <a:pPr lvl="1"/>
            <a:r>
              <a:rPr lang="el-GR" altLang="en-US"/>
              <a:t>Η ικανότητα αναγνώρισης ενός ερεθίσματος που έγινε αντιληπτό μέσω μιας αίσθησης, με τη χρήση μιας άλλης αίσθησης συνδέεται με τη νοημοσύνη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CBAA1-9E19-0148-9CE6-FFB25C221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4D79-6BEF-2D48-BFA4-ADF96506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Αξιολόγηση της προσέγγισης επεξεργασίας πληροφοριών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5E78-32CC-CC43-BC20-8F9CACDAF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28" y="2101497"/>
            <a:ext cx="3628724" cy="2830501"/>
          </a:xfrm>
        </p:spPr>
        <p:txBody>
          <a:bodyPr/>
          <a:lstStyle/>
          <a:p>
            <a:r>
              <a:rPr lang="el-GR" altLang="en-US" dirty="0"/>
              <a:t>Υπέρ</a:t>
            </a:r>
          </a:p>
          <a:p>
            <a:pPr lvl="1"/>
            <a:r>
              <a:rPr lang="el-GR" altLang="en-US" dirty="0"/>
              <a:t>Συχνά χρησιμοποιεί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ακριβέστερα εργαλεία </a:t>
            </a:r>
            <a:r>
              <a:rPr lang="el-GR" altLang="en-US" dirty="0"/>
              <a:t>μέτρησης των γνωστικών ικανοτήτων</a:t>
            </a:r>
          </a:p>
          <a:p>
            <a:pPr lvl="1"/>
            <a:r>
              <a:rPr lang="el-GR" altLang="en-US" dirty="0"/>
              <a:t>Είναι σημαντική στην παροχή δεδομένων για τη γνωστική ικανότητα του βρέφους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AF13F-539E-C047-A728-8249D7B0A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C81C7-0559-2B44-8352-77D91FD826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72000" y="2101497"/>
            <a:ext cx="3628724" cy="2830501"/>
          </a:xfrm>
        </p:spPr>
        <p:txBody>
          <a:bodyPr/>
          <a:lstStyle/>
          <a:p>
            <a:r>
              <a:rPr lang="el-GR" altLang="en-US" dirty="0"/>
              <a:t>Κατά</a:t>
            </a:r>
          </a:p>
          <a:p>
            <a:pPr lvl="1"/>
            <a:r>
              <a:rPr lang="el-GR" altLang="en-US" dirty="0"/>
              <a:t>Η υπερβολική ακρίβεια δυσκολεύει την προσπάθεια να αποκτήσει κανείς μια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συνολική εικόνα</a:t>
            </a:r>
            <a:r>
              <a:rPr lang="el-GR" altLang="en-US" dirty="0"/>
              <a:t> για τη φύση της γνωστικής ανάπτυξης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5CEF-E7D8-9E4B-A544-71B3E1A6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Ποιες αρχές διέπουν τη γνωστική ανάπτυξη;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D83B-8C5B-4946-ABDD-7AF3CE275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Αφομοίωση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l-GR" altLang="en-US" dirty="0"/>
              <a:t>Κατανόηση ενός ερεθίσματος με βάση το εκάστοτε στάδιο γνωστικής ανάπτυξης</a:t>
            </a:r>
            <a:endParaRPr lang="en-US" altLang="en-US" dirty="0"/>
          </a:p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Συμμόρφωση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l-GR" altLang="en-US" dirty="0"/>
              <a:t>Αλλαγές στον υπάρχοντα τρόπο σκέψης ως αντίδραση σε νέα ερεθίσματα</a:t>
            </a:r>
            <a:endParaRPr lang="en-US" altLang="en-US" dirty="0"/>
          </a:p>
          <a:p>
            <a:r>
              <a:rPr lang="el-GR" altLang="en-US" b="1" dirty="0">
                <a:solidFill>
                  <a:srgbClr val="FF0000"/>
                </a:solidFill>
              </a:rPr>
              <a:t>Σχήματα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/>
            <a:r>
              <a:rPr lang="el-GR" altLang="en-US" dirty="0">
                <a:solidFill>
                  <a:srgbClr val="FF0000"/>
                </a:solidFill>
              </a:rPr>
              <a:t>Νοητικές δομές </a:t>
            </a:r>
            <a:r>
              <a:rPr lang="el-GR" altLang="en-US">
                <a:solidFill>
                  <a:srgbClr val="FF0000"/>
                </a:solidFill>
              </a:rPr>
              <a:t>(δράσεις) που </a:t>
            </a:r>
            <a:r>
              <a:rPr lang="el-GR" altLang="en-US" dirty="0">
                <a:solidFill>
                  <a:srgbClr val="FF0000"/>
                </a:solidFill>
              </a:rPr>
              <a:t>προσαρμόζονται και αλλάζουν με τη νοητική ανάπτυξη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C8DCE-4A91-4842-9190-A2BDC87D3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DC54-E16D-E54A-BE4B-5C7C78AD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Προαγωγή της γνωστικής ικανότητας στα βρέφη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178D-A54F-664B-B0C0-7D7963282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Παρέχουμε στο βρέφος τη δυνατότητα να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εξερευνά</a:t>
            </a:r>
            <a:r>
              <a:rPr lang="el-GR" altLang="en-US" dirty="0"/>
              <a:t> τον κόσμο</a:t>
            </a:r>
          </a:p>
          <a:p>
            <a:r>
              <a:rPr lang="el-GR" altLang="en-US" dirty="0"/>
              <a:t>Απαντάμε στα βρέφη με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λεκτικό</a:t>
            </a:r>
            <a:r>
              <a:rPr lang="el-GR" altLang="en-US" dirty="0"/>
              <a:t> και με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μη λεκτικό </a:t>
            </a:r>
            <a:r>
              <a:rPr lang="el-GR" altLang="en-US" dirty="0"/>
              <a:t>τρόπο</a:t>
            </a:r>
          </a:p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Διαβάζουμε</a:t>
            </a:r>
            <a:r>
              <a:rPr lang="el-GR" altLang="en-US" dirty="0"/>
              <a:t> στο βρέφος μας</a:t>
            </a:r>
          </a:p>
          <a:p>
            <a:r>
              <a:rPr lang="el-GR" altLang="en-US" dirty="0"/>
              <a:t>Δεν χρειάζεται να είμαστε 24 ώρες το 24ωρο μαζί του</a:t>
            </a:r>
          </a:p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Δεν</a:t>
            </a:r>
            <a:r>
              <a:rPr lang="el-GR" altLang="en-US" dirty="0"/>
              <a:t> πιέζουμε το βρέφος με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υπερβολικές προσδοκίες, υπερβολικά νωρίς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D45E4-7217-4B4A-93A7-C4F8617CE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48E0-8F7D-E241-9EE7-E891CB91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Τα θεμελιώδη στοιχεία της γλώσσας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25A9-9647-EB4C-B729-268FC0F6C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Από τους ήχους στα σύμβολα</a:t>
            </a:r>
          </a:p>
          <a:p>
            <a:pPr lvl="1"/>
            <a:r>
              <a:rPr lang="el-GR" altLang="en-US"/>
              <a:t>Φωνολογία</a:t>
            </a:r>
          </a:p>
          <a:p>
            <a:pPr lvl="1"/>
            <a:r>
              <a:rPr lang="el-GR" altLang="en-US"/>
              <a:t>Μορφήματα</a:t>
            </a:r>
          </a:p>
          <a:p>
            <a:pPr lvl="1"/>
            <a:r>
              <a:rPr lang="el-GR" altLang="en-US"/>
              <a:t>Σημασιολογία</a:t>
            </a:r>
          </a:p>
          <a:p>
            <a:pPr lvl="1"/>
            <a:r>
              <a:rPr lang="el-GR" altLang="en-US"/>
              <a:t>Κατανόηση</a:t>
            </a:r>
          </a:p>
          <a:p>
            <a:pPr lvl="1"/>
            <a:r>
              <a:rPr lang="el-GR" altLang="en-US"/>
              <a:t>Παραγωγή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A40C7-9AAF-2B46-BE95-80C8CF28F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4C0ABE6-286E-324D-91C0-E2E924CC8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388005"/>
            <a:ext cx="6192688" cy="400886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965EA2E-E04E-EE4E-9E12-7D2289EA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Σχήμα 5.5 </a:t>
            </a:r>
            <a:r>
              <a:rPr lang="el-GR" dirty="0">
                <a:solidFill>
                  <a:schemeClr val="tx1"/>
                </a:solidFill>
              </a:rPr>
              <a:t>Η κατανόηση προηγείται της γλωσσικής παραγωγής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FEC75F-6AF8-5A41-A10B-52C729BB7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32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995C2E-A255-C749-A0DB-904EB1840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dirty="0"/>
              <a:t>Καθ’ όλη τη διάρκεια της βρεφικής ηλικίας, η κατανόηση της παραγωγής λόγου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1F73-A570-0B43-A514-FCFCAECB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Πρώιμοι ήχοι και επικοινωνία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818D3-D6A4-F64A-8A54-5546998C1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b="1" dirty="0" err="1">
                <a:solidFill>
                  <a:schemeClr val="accent2">
                    <a:lumMod val="75000"/>
                  </a:schemeClr>
                </a:solidFill>
              </a:rPr>
              <a:t>Προγλωσσική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 επικοινωνία</a:t>
            </a:r>
          </a:p>
          <a:p>
            <a:r>
              <a:rPr lang="el-GR" altLang="en-US" dirty="0"/>
              <a:t>Βάβισμα</a:t>
            </a:r>
          </a:p>
          <a:p>
            <a:pPr lvl="1"/>
            <a:r>
              <a:rPr lang="el-GR" altLang="en-US" dirty="0"/>
              <a:t>Καθολικά εμφανιζόμενο</a:t>
            </a:r>
          </a:p>
          <a:p>
            <a:pPr lvl="1"/>
            <a:r>
              <a:rPr lang="el-GR" altLang="en-US" dirty="0"/>
              <a:t>Επανάληψη ήχων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3C97B-DCA8-464C-A61A-BCCB2B481B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>
            <a:extLst>
              <a:ext uri="{FF2B5EF4-FFF2-40B4-BE49-F238E27FC236}">
                <a16:creationId xmlns:a16="http://schemas.microsoft.com/office/drawing/2014/main" id="{514E361E-CAD6-DE4F-8E7F-76E95FA6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900"/>
            <a:ext cx="8229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b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el-GR" altLang="en-US" sz="3400" b="1">
              <a:solidFill>
                <a:srgbClr val="007F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F0C8461C-4FF7-C046-988B-9662E157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>
            <a:lvl1pPr marL="255588" indent="-1539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</a:pPr>
            <a:endParaRPr lang="el-GR" altLang="en-US" sz="160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FC871-1795-1142-B135-7439DA14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Βρέφη με προβλήματα ακοής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DF51-AFE7-0944-BEBE-2B3DD0598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Βάβισμα με τα χέρια αντί για ήχους</a:t>
            </a:r>
          </a:p>
          <a:p>
            <a:r>
              <a:rPr lang="el-GR" altLang="en-US"/>
              <a:t>Το βάβισμα με κινήσεις και αυτό με ήχους ενεργοποιούν τα ίδια νευρικά κέντρα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78921-0425-E44D-90D0-2AA34D8E3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7DB1-AA17-A546-858F-A65031AC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Πορεία </a:t>
            </a:r>
            <a:r>
              <a:rPr lang="el-GR" altLang="en-US" err="1"/>
              <a:t>προγλωσσικής</a:t>
            </a:r>
            <a:r>
              <a:rPr lang="el-GR" altLang="en-US"/>
              <a:t> επικοινωνίας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A5E6-FD71-A148-993F-78E19708E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Η έκθεση του βρέφους σε ήχους μιας συγκεκριμένης γλώσσας αρχικά δεν επηρεάζει το βάβισμα</a:t>
            </a:r>
          </a:p>
          <a:p>
            <a:pPr lvl="1"/>
            <a:r>
              <a:rPr lang="el-GR" altLang="en-US"/>
              <a:t>Στους 6 μήνες το βάβισμα αντικατοπτρίζει την ομιλούμενη γλώσσα</a:t>
            </a:r>
          </a:p>
          <a:p>
            <a:pPr lvl="1"/>
            <a:r>
              <a:rPr lang="el-GR" altLang="en-US"/>
              <a:t>Διακριτό το βάβισμα διαφορετικών γλωσσών</a:t>
            </a:r>
          </a:p>
          <a:p>
            <a:r>
              <a:rPr lang="el-GR" altLang="en-US"/>
              <a:t>Χρήση ήχων και κινήσεων για την επικοινωνία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59286-FF46-934A-869D-FF184AAF8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3F37-2FD8-7C48-A3AB-8F2D67C4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Οι πρώτες λέξεις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DFA29-673D-CB49-A862-98720472D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Αυξάνονται με πολύ γρήγορο ρυθμό</a:t>
            </a:r>
          </a:p>
          <a:p>
            <a:pPr lvl="1"/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10ος έως 14ος μήνας: </a:t>
            </a:r>
            <a:r>
              <a:rPr lang="el-GR" altLang="en-US" dirty="0"/>
              <a:t>Η πρώτη λέξη</a:t>
            </a:r>
          </a:p>
          <a:p>
            <a:pPr lvl="1"/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Μέχρι τους 15 μήνες:</a:t>
            </a:r>
            <a:r>
              <a:rPr lang="el-GR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altLang="en-US" dirty="0"/>
              <a:t>10 λέξεις</a:t>
            </a:r>
          </a:p>
          <a:p>
            <a:pPr lvl="1"/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Μέχρι τους 18 μήνες: </a:t>
            </a:r>
            <a:r>
              <a:rPr lang="el-GR" altLang="en-US" dirty="0"/>
              <a:t>Τέλος του σταδίου των </a:t>
            </a:r>
            <a:r>
              <a:rPr lang="el-GR" altLang="en-US" dirty="0" err="1"/>
              <a:t>ολοφράσεων</a:t>
            </a:r>
            <a:r>
              <a:rPr lang="el-GR" altLang="en-US" dirty="0"/>
              <a:t> (</a:t>
            </a:r>
            <a:r>
              <a:rPr lang="el-GR" altLang="en-US" dirty="0" err="1"/>
              <a:t>συγκρητικού</a:t>
            </a:r>
            <a:r>
              <a:rPr lang="el-GR" altLang="en-US" dirty="0"/>
              <a:t> λόγου)</a:t>
            </a:r>
          </a:p>
          <a:p>
            <a:pPr lvl="1"/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16ος-24ος μήνας:</a:t>
            </a:r>
            <a:r>
              <a:rPr lang="el-GR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altLang="en-US" dirty="0"/>
              <a:t>Γλωσσική έκρηξη με αύξηση του λεξιλογίου από τις 50 στις 400 λέξεις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E74BA-8691-6143-96B2-9805C25EA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D0F765-35B1-A343-96E1-E4A349568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60648"/>
            <a:ext cx="8136904" cy="575165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EFA6C2-5F9A-4846-843E-6456BDE64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7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EAA8-ECAD-D941-8123-998AC942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Οι πρώτες προτάσεις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03DC-1115-524B-9B94-B954CBA1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Εμφανίζονται 8-12 μήνες μετά τις πρώτες λέξεις</a:t>
            </a:r>
          </a:p>
          <a:p>
            <a:r>
              <a:rPr lang="el-GR" altLang="en-US" dirty="0"/>
              <a:t>Επιτρέπουν/Δείχνουν την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κατονομασία αντικειμένων</a:t>
            </a:r>
            <a:r>
              <a:rPr lang="el-GR" altLang="en-US" dirty="0"/>
              <a:t> αλλά και τις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σχέσεις</a:t>
            </a:r>
            <a:r>
              <a:rPr lang="el-GR" altLang="en-US" dirty="0"/>
              <a:t> μεταξύ τους</a:t>
            </a:r>
          </a:p>
          <a:p>
            <a:r>
              <a:rPr lang="el-GR" altLang="en-US" dirty="0"/>
              <a:t>Αποτελούν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απλές παρατηρήσεις </a:t>
            </a:r>
            <a:r>
              <a:rPr lang="el-GR" altLang="en-US" dirty="0"/>
              <a:t>παρά απαιτήσεις</a:t>
            </a:r>
          </a:p>
          <a:p>
            <a:r>
              <a:rPr lang="el-GR" altLang="en-US" dirty="0"/>
              <a:t>Χρησιμοποιούν τις λέξεις σε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σειρά</a:t>
            </a:r>
            <a:r>
              <a:rPr lang="el-GR" altLang="en-US" dirty="0"/>
              <a:t> όπως και στον λόγο ενηλίκων αλλά δεν συμπεριλαμβάνει όλες τις απαραίτητες λέξεις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(Τηλεγραφικός λόγος)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CCB83-AD10-C541-8110-125C9E34F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CA94-7E7C-BB47-AB79-66F97A5F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Χαρακτηριστικά της πρώιμης γλώσσας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053A-0829-904C-9081-EB2E9AF4E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err="1"/>
              <a:t>Υποέκταση</a:t>
            </a:r>
            <a:r>
              <a:rPr lang="el-GR" altLang="en-US"/>
              <a:t>/Κυριολεξία</a:t>
            </a:r>
          </a:p>
          <a:p>
            <a:r>
              <a:rPr lang="el-GR" altLang="en-US"/>
              <a:t>Υπερέκταση/</a:t>
            </a:r>
            <a:r>
              <a:rPr lang="el-GR" altLang="en-US" err="1"/>
              <a:t>Υπεργενίκευση</a:t>
            </a:r>
            <a:endParaRPr lang="el-GR" altLang="en-US"/>
          </a:p>
          <a:p>
            <a:r>
              <a:rPr lang="el-GR" altLang="en-US"/>
              <a:t>Περιγραφικός λόγος</a:t>
            </a:r>
          </a:p>
          <a:p>
            <a:r>
              <a:rPr lang="el-GR" altLang="en-US"/>
              <a:t>Εκφραστικός λόγος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1700A-8270-4141-81FA-3F62E2D353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A2CE-D9D8-9B44-B33E-033693BB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Το πρώτο στάδιο γνωστικής ανάπτυξης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CCE01-64D7-9042-AAC6-15C19ACB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b="1" dirty="0" err="1">
                <a:solidFill>
                  <a:schemeClr val="accent2">
                    <a:lumMod val="75000"/>
                  </a:schemeClr>
                </a:solidFill>
              </a:rPr>
              <a:t>Αισθησιοκινητική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 περίοδος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l-GR" altLang="en-US" dirty="0"/>
              <a:t>Σταθερή ακολουθία </a:t>
            </a:r>
            <a:r>
              <a:rPr lang="el-GR" altLang="en-US" dirty="0" err="1"/>
              <a:t>υποσταδίων</a:t>
            </a:r>
            <a:endParaRPr lang="en-US" altLang="en-US" dirty="0"/>
          </a:p>
          <a:p>
            <a:pPr lvl="1"/>
            <a:r>
              <a:rPr lang="el-GR" altLang="en-US" dirty="0"/>
              <a:t>Έξι </a:t>
            </a:r>
            <a:r>
              <a:rPr lang="el-GR" altLang="en-US" dirty="0" err="1"/>
              <a:t>υποστάδια</a:t>
            </a:r>
            <a:endParaRPr lang="en-US" altLang="en-US" dirty="0"/>
          </a:p>
          <a:p>
            <a:pPr lvl="1"/>
            <a:r>
              <a:rPr lang="el-GR" altLang="en-US" dirty="0"/>
              <a:t>Ατομικές διαφορές στον ρυθμό ανάπτυξης</a:t>
            </a:r>
            <a:endParaRPr lang="en-US" altLang="en-US" dirty="0"/>
          </a:p>
          <a:p>
            <a:pPr lvl="1"/>
            <a:r>
              <a:rPr lang="el-GR" altLang="en-US" dirty="0"/>
              <a:t>Η μετάβαση από το ένα </a:t>
            </a:r>
            <a:r>
              <a:rPr lang="el-GR" altLang="en-US" dirty="0" err="1"/>
              <a:t>υποστάδιο</a:t>
            </a:r>
            <a:r>
              <a:rPr lang="el-GR" altLang="en-US" dirty="0"/>
              <a:t> στο άλλο ενέχει χαρακτηριστικά των προηγούμενων και των επόμενων </a:t>
            </a:r>
            <a:r>
              <a:rPr lang="el-GR" altLang="en-US" dirty="0" err="1"/>
              <a:t>υποσταδίων</a:t>
            </a:r>
            <a:endParaRPr lang="el-GR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5C47-47A9-2F43-AAE9-0C172161E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BFE3-9EB9-E34B-9772-902A8F53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Θεωρίες για τη γλωσσική ανάπτυξη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61020-4F31-C842-A3C9-E4ADA0689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Θεωρία της μάθησης</a:t>
            </a:r>
          </a:p>
          <a:p>
            <a:pPr lvl="1"/>
            <a:r>
              <a:rPr lang="el-GR" altLang="en-US" dirty="0"/>
              <a:t>Η απόκτηση της γλώσσας ακολουθεί τους βασικούς νόμους της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ενίσχυσης</a:t>
            </a:r>
            <a:r>
              <a:rPr lang="el-GR" altLang="en-US" dirty="0"/>
              <a:t> και της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εξαρτημένης μάθησης</a:t>
            </a:r>
          </a:p>
          <a:p>
            <a:pPr lvl="1"/>
            <a:r>
              <a:rPr lang="el-GR" altLang="en-US" dirty="0"/>
              <a:t>Μέσω της διαδικασίας της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σταδιακής διαμόρφωσης</a:t>
            </a:r>
            <a:r>
              <a:rPr lang="el-GR" altLang="en-US" dirty="0"/>
              <a:t>, ο λόγος του βρέφους τείνει όλο και περισσότερο να μοιάζει με τον λόγο των ενηλίκων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2AE17-7BF7-1146-868E-CA0E273C66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E8CE-D290-964D-BC74-96F88C7C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Κριτική της θεωρίας της μάθησης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3BF6-CB77-6442-8177-F5845DDF0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Δεν εξηγεί επαρκώς πώς το παιδί κατανοεί και χρησιμοποιεί τους γλωσσικούς κανόνες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τόσο εύκολα</a:t>
            </a:r>
          </a:p>
          <a:p>
            <a:r>
              <a:rPr lang="el-GR" altLang="en-US" dirty="0"/>
              <a:t>Δεν εξηγεί πώς το παιδί προχωρεί πέρα από εκφράσεις που έχει ακούσει και επινοεί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νέες φράσεις</a:t>
            </a:r>
            <a:r>
              <a:rPr lang="el-GR" altLang="en-US" dirty="0"/>
              <a:t>-προτάσεις</a:t>
            </a:r>
          </a:p>
          <a:p>
            <a:r>
              <a:rPr lang="el-GR" altLang="en-US" dirty="0"/>
              <a:t>Δεν εξηγεί πώς το παιδί εφαρμόζει γλωσσικούς κανόνες σε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λέξεις χωρίς νόημα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B33FF-9C29-7442-AA15-CF220C6F2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BABE-3055-7349-AB3F-F84E55E3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Γενετικές προσεγγίσεις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D22D5-632A-C043-9796-29DD6B34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Γενετικά προκαθορισμένος,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εγγενής μηχανισμός </a:t>
            </a:r>
            <a:r>
              <a:rPr lang="el-GR" altLang="en-US" dirty="0"/>
              <a:t>που κατευθύνει τη γλωσσική ανάπτυξη</a:t>
            </a:r>
          </a:p>
          <a:p>
            <a:r>
              <a:rPr lang="el-GR" altLang="en-US" dirty="0"/>
              <a:t>Το παιδί γεννιέται με την εγγενή ικανότητα να χρησιμοποιεί τη γλώσσα, η οποία εμφανίζεται, λίγο </a:t>
            </a:r>
            <a:r>
              <a:rPr lang="el-GR" altLang="en-US" dirty="0" err="1"/>
              <a:t>ώς</a:t>
            </a:r>
            <a:r>
              <a:rPr lang="el-GR" altLang="en-US" dirty="0"/>
              <a:t> πολύ, αυτόματα, λόγω της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ωρίμανσης</a:t>
            </a:r>
          </a:p>
          <a:p>
            <a:pPr lvl="1"/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Μηχανισμός κατάκτησης της γλώσσας </a:t>
            </a:r>
            <a:r>
              <a:rPr lang="el-GR" altLang="en-US" dirty="0"/>
              <a:t>(L A 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E69D1-4338-2145-ADE2-135F9A5902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668E-F6FD-DF4C-B88D-A75E4E68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Αξιολόγηση της γενετικής προσέγγισης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ED1E-F05A-8C4F-AD70-50D0B4711A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Υπέρ</a:t>
            </a:r>
          </a:p>
          <a:p>
            <a:pPr lvl="1"/>
            <a:r>
              <a:rPr lang="el-GR" altLang="en-US" dirty="0"/>
              <a:t>Έχει εντοπιστεί συγκεκριμένο γονίδιο, σχετικό με την παραγωγή του λόγου</a:t>
            </a:r>
          </a:p>
          <a:p>
            <a:pPr lvl="1"/>
            <a:r>
              <a:rPr lang="el-GR" altLang="en-US" dirty="0"/>
              <a:t>Η γλωσσική επεξεργασία στα βρέφη εμπλέκει εγκεφαλικές δομές, παρόμοιες με εκείνες των ενηλίκων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D3AE9-1076-2C42-8022-D568CFC57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66CD-A330-3945-8192-8FD6078FF28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Κατά</a:t>
            </a:r>
          </a:p>
          <a:p>
            <a:pPr lvl="1"/>
            <a:r>
              <a:rPr lang="el-GR" altLang="en-US" dirty="0"/>
              <a:t>Αμφισβητείται η μοναδικότητα της ανθρώπινης γλώσσας</a:t>
            </a:r>
          </a:p>
          <a:p>
            <a:pPr lvl="1"/>
            <a:r>
              <a:rPr lang="el-GR" altLang="en-US" dirty="0"/>
              <a:t>Παρά την πιθανή γενετική αφετηρία, η χρήση της γλώσσας προϋποθέτει την ύπαρξη σημαντικών κοινωνικών εμπειριών για να είναι αποτελεσματική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ED98-1F18-614B-BB6C-C467A24C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Θεωρία της αλληλεπίδρασης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F92E-BDC8-8F42-9EA0-009221AD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Συνδυασμός</a:t>
            </a:r>
            <a:r>
              <a:rPr lang="el-GR" altLang="en-US" dirty="0"/>
              <a:t> γενετικά καθορισμένων προδιαθέσεων και περιβαλλοντικών συνθηκών</a:t>
            </a:r>
          </a:p>
          <a:p>
            <a:r>
              <a:rPr lang="el-GR" altLang="en-US" dirty="0"/>
              <a:t>Η πορεία της γλωσσικής ανάπτυξης καθορίζεται από τη γλώσσα στην οποία εκτίθεται το παιδί και από την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ενίσχυση</a:t>
            </a:r>
            <a:r>
              <a:rPr lang="el-GR" altLang="en-US" dirty="0"/>
              <a:t> που λαμβάνει για τη χρήση της</a:t>
            </a:r>
          </a:p>
          <a:p>
            <a:r>
              <a:rPr lang="el-GR" altLang="en-US" dirty="0"/>
              <a:t>Οι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κοινωνικοί παράγοντες </a:t>
            </a:r>
            <a:r>
              <a:rPr lang="el-GR" altLang="en-US" dirty="0"/>
              <a:t>παίζουν ζωτικής σημασίας ρόλο, το ίδιο και τα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κίνητρα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92C37-16DD-644B-9CDF-01351AB91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FF96-865C-4543-A7FF-7B0CF47A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Ο απευθυνόμενος στα βρέφη λόγος των ενηλίκων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0282F-36B0-874F-A028-4F1CA48B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/>
              <a:t>Είδος λεκτικής επικοινωνίας με το βρέφος</a:t>
            </a:r>
          </a:p>
          <a:p>
            <a:r>
              <a:rPr lang="el-GR" altLang="en-US"/>
              <a:t>Σύντομες, απλές προτάσεις</a:t>
            </a:r>
          </a:p>
          <a:p>
            <a:r>
              <a:rPr lang="el-GR" altLang="en-US"/>
              <a:t>Υψηλότερος τόνος φωνής, διευρυμένα όρια ηχητικής συχνότητας, ποικίλος επιτονισμός</a:t>
            </a:r>
          </a:p>
          <a:p>
            <a:r>
              <a:rPr lang="el-GR" altLang="en-US"/>
              <a:t>Επανάληψη λέξεων και περιορισμένα θέματα</a:t>
            </a:r>
          </a:p>
          <a:p>
            <a:r>
              <a:rPr lang="el-GR" altLang="en-US"/>
              <a:t>Ορισμένες φορές, διασκεδαστικοί ήχοι, που δεν είναι καν λέξεις</a:t>
            </a:r>
          </a:p>
          <a:p>
            <a:r>
              <a:rPr lang="el-GR" altLang="en-US"/>
              <a:t>Λίγη τυπική δομή, παρόμοια με τηλεγραφικό λόγο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BA07A-EEDD-D343-BE4B-A769CACC32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1458-012F-5A46-AAF1-58464927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/>
              <a:t>Πώς αλλάζει ο απευθυνόμενος προς τα βρέφη λόγος των ενηλίκων;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5D169-3A04-7D4A-9FB5-046A7058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/>
              <a:t>Περί το τέλος του 1ου έτους παίρνει χαρακτηριστικά της γλώσσας των ενηλίκων</a:t>
            </a:r>
          </a:p>
          <a:p>
            <a:r>
              <a:rPr lang="el-GR" altLang="en-US"/>
              <a:t>Οι προτάσεις γίνονται μεγαλύτερες και πιο σύνθετες, παρόλο που η κάθε λέξη συνεχίζει να εκφωνείται αργά</a:t>
            </a:r>
          </a:p>
          <a:p>
            <a:r>
              <a:rPr lang="el-GR" altLang="en-US"/>
              <a:t>Ο τόνος της φωνής χρησιμοποιείται για να κατευθυνθεί η προσοχή του παιδιού σε συγκεκριμένες, σημαντικές λέξεις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CC276-8332-5648-AB27-F5F3D9A0F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1458-012F-5A46-AAF1-58464927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Σημασία του απευθυνόμενου στα βρέφη λόγου των ενηλίκων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5D169-3A04-7D4A-9FB5-046A7058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Παίζει σημαντικό ρόλο στην κατάκτηση της γλώσσας εκ μέρους του βρέφους</a:t>
            </a:r>
          </a:p>
          <a:p>
            <a:pPr lvl="1"/>
            <a:r>
              <a:rPr lang="el-GR" altLang="en-US" dirty="0"/>
              <a:t>Εμφανίζεται σε ολόκληρο τον κόσμο, αν και υπάρχουν πολιτισμικές διαφορές</a:t>
            </a:r>
          </a:p>
          <a:p>
            <a:pPr lvl="1"/>
            <a:r>
              <a:rPr lang="el-GR" altLang="en-US" dirty="0"/>
              <a:t>Τα νεογέννητα τον προτιμούν</a:t>
            </a:r>
          </a:p>
          <a:p>
            <a:pPr lvl="1"/>
            <a:r>
              <a:rPr lang="el-GR" altLang="en-US" dirty="0"/>
              <a:t>Βρέφη που έχουν εμπειρία αυτού του είδους λόγου νωρίς στη ζωή, φαίνεται να αρχίζουν την ομιλία –και παρουσιάζουν άλλες μορφές γλωσσικής επάρκειας– νωρίτερα από άλλα παιδιά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36E7-B971-6C44-B58F-E409A9CAA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5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6ECE-BF7E-EF4B-BBAC-FC015713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Διαφορές φύλου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AB4B-E1FA-2A48-AA70-22E1A485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Ο λόγος των ενηλίκων διαφοροποιείται ανάλογα με το φύλο του παιδιού</a:t>
            </a:r>
          </a:p>
          <a:p>
            <a:pPr lvl="1"/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Αγόρια</a:t>
            </a:r>
          </a:p>
          <a:p>
            <a:pPr lvl="2"/>
            <a:r>
              <a:rPr lang="el-GR" altLang="en-US" dirty="0"/>
              <a:t>Σταθερός, σαφής και ευθύς</a:t>
            </a:r>
          </a:p>
          <a:p>
            <a:pPr lvl="1"/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Κορίτσια</a:t>
            </a:r>
          </a:p>
          <a:p>
            <a:pPr lvl="2"/>
            <a:r>
              <a:rPr lang="el-GR" altLang="en-US" dirty="0"/>
              <a:t>Περισσότερα υποκοριστικά</a:t>
            </a:r>
          </a:p>
          <a:p>
            <a:pPr lvl="2"/>
            <a:r>
              <a:rPr lang="el-GR" altLang="en-US" dirty="0"/>
              <a:t>Περισσότερο ήπιες φράσεις</a:t>
            </a:r>
          </a:p>
          <a:p>
            <a:pPr lvl="2"/>
            <a:r>
              <a:rPr lang="el-GR" altLang="en-US" dirty="0"/>
              <a:t>Περισσότερες εναλλακτικές προτάσεις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762C1-0C80-754B-AFED-D26680EA97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DEDB56-B9E3-5845-ABCC-493166AB6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573" y="1844824"/>
            <a:ext cx="7830854" cy="327650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9E4DA-C985-E04B-B51B-D406B78F7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06FCD2-1304-B046-9DA2-B9C2D1920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29" y="1743740"/>
            <a:ext cx="8199855" cy="319742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76C3A-0198-4949-B036-1CA3A53AA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5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0C038E-C379-A145-A950-57E70BAE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412776"/>
            <a:ext cx="8189794" cy="388843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CD2BA-9783-6242-834D-57B6D62D34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21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B3CEE2-52E6-C44A-A4C0-3CB8FEE0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5780286"/>
            <a:ext cx="7994848" cy="8890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Τα βρέφη δεν μετακινούνται ξαφνικά από το ένα στάδιο γνωστικής ανάπτυξης στο επόμενο. Όπως υποστηρίζει ο </a:t>
            </a:r>
            <a:r>
              <a:rPr lang="en-US" dirty="0"/>
              <a:t>Piaget, </a:t>
            </a:r>
            <a:r>
              <a:rPr lang="el-GR" dirty="0"/>
              <a:t>υπάρχουν μεταβατικές περίοδοι, στις οποίες ορισμένες συμπεριφορές ανήκουν στο ένα στάδιο, ενώ άλλες αντικατοπτρίζουν το επόμενο, ανώτερο στάδιο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9A34E9-5F3B-ED41-8F2B-C74C1F2F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Σχήμα 5.1 </a:t>
            </a:r>
            <a:r>
              <a:rPr lang="el-GR" dirty="0">
                <a:solidFill>
                  <a:schemeClr val="tx1"/>
                </a:solidFill>
              </a:rPr>
              <a:t>Μεταβατικές περίοδοι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78922-3ECE-9640-9CFE-DAD4D072E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C4FB632-FE60-4943-9BBA-23DA1331D3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251" y="1526554"/>
            <a:ext cx="7999186" cy="27665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2EF2-036C-244C-AC24-F2C807C2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err="1"/>
              <a:t>Υποστάδιο</a:t>
            </a:r>
            <a:r>
              <a:rPr lang="el-GR" altLang="en-US"/>
              <a:t> 1: Απλά αντανακλαστικά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D4A31D-58DE-A244-8DDD-519935937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Πρώτος μήνας της ζωής</a:t>
            </a:r>
            <a:endParaRPr lang="en-US" altLang="en-US" dirty="0"/>
          </a:p>
          <a:p>
            <a:r>
              <a:rPr lang="el-GR" altLang="en-US" dirty="0"/>
              <a:t>Ποικίλα εγγενή 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αντανακλαστικά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l-GR" altLang="en-US" dirty="0"/>
              <a:t>Αποτελούν το κέντρο της σωματικής και νοητικής ζωής του βρέφους</a:t>
            </a:r>
          </a:p>
          <a:p>
            <a:pPr lvl="1"/>
            <a:r>
              <a:rPr lang="el-GR" altLang="en-US" dirty="0"/>
              <a:t>Καθορίζουν τη φύση των αλληλεπιδράσεων του βρέφους με το περιβάλλον </a:t>
            </a:r>
            <a:endParaRPr lang="en-US" altLang="en-US" dirty="0"/>
          </a:p>
          <a:p>
            <a:r>
              <a:rPr lang="el-GR" altLang="en-US" dirty="0"/>
              <a:t>Ορισμένα αντανακλαστικά αρχίζουν να προσαρμόζονται στις εμπειρίες του βρέφους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272BD-6B6C-BA4B-8FDB-DABE0359B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CDF2E-EC3D-234C-BF92-AB9B7C0160F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2127</Words>
  <Application>Microsoft Office PowerPoint</Application>
  <PresentationFormat>Προβολή στην οθόνη (4:3)</PresentationFormat>
  <Paragraphs>355</Paragraphs>
  <Slides>48</Slides>
  <Notes>45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9" baseType="lpstr">
      <vt:lpstr>.AppleSystemUIFont</vt:lpstr>
      <vt:lpstr>.Hiragino Kaku Gothic Interface W3</vt:lpstr>
      <vt:lpstr>Arial</vt:lpstr>
      <vt:lpstr>Calibri</vt:lpstr>
      <vt:lpstr>Calibri Light</vt:lpstr>
      <vt:lpstr>Symbol</vt:lpstr>
      <vt:lpstr>System Font Regular</vt:lpstr>
      <vt:lpstr>Times New Roman</vt:lpstr>
      <vt:lpstr>Wingdings 3</vt:lpstr>
      <vt:lpstr>Zapf Dingbats</vt:lpstr>
      <vt:lpstr>2_Wisp</vt:lpstr>
      <vt:lpstr>Αναπτυξιακή Ψυχολογία Διά Βίου Προσέγγιση</vt:lpstr>
      <vt:lpstr>Τα βασικά στοιχεία της θεωρίας του Piaget</vt:lpstr>
      <vt:lpstr>Ποιες αρχές διέπουν τη γνωστική ανάπτυξη;</vt:lpstr>
      <vt:lpstr>Το πρώτο στάδιο γνωστικής ανάπτυξης</vt:lpstr>
      <vt:lpstr>Παρουσίαση του PowerPoint</vt:lpstr>
      <vt:lpstr>Παρουσίαση του PowerPoint</vt:lpstr>
      <vt:lpstr>Παρουσίαση του PowerPoint</vt:lpstr>
      <vt:lpstr>Σχήμα 5.1 Μεταβατικές περίοδοι</vt:lpstr>
      <vt:lpstr>Υποστάδιο 1: Απλά αντανακλαστικά</vt:lpstr>
      <vt:lpstr>Υποστάδιο 2: Πρώτες συνήθειες και πρωτογενείς κυκλικές αντιδράσεις</vt:lpstr>
      <vt:lpstr>Υποστάδιο 3: Δευτερογενείς κυκλικές αντιδράσεις</vt:lpstr>
      <vt:lpstr>Υποστάδιο 4: Συντονισμός δευτερογενών κυκλικών αντιδράσεων </vt:lpstr>
      <vt:lpstr>Σχήμα 5.2 Μονιμότητα αντικειμένου</vt:lpstr>
      <vt:lpstr>Μονιμότητα αντικειμένου</vt:lpstr>
      <vt:lpstr>Υποστάδιο 5: Τριτογενείς κυκλικές αντιδράσεις</vt:lpstr>
      <vt:lpstr>Υποστάδιο 6: Η αφετηρία της σκέψης</vt:lpstr>
      <vt:lpstr>Αξιολόγηση θεωρίας του Piaget</vt:lpstr>
      <vt:lpstr>Τι είναι η προσέγγιση επεξεργασίας πληροφοριών;</vt:lpstr>
      <vt:lpstr>Σχήμα 5.3 Επεξεργασία πληροφοριών</vt:lpstr>
      <vt:lpstr>Αυτοματοποίηση</vt:lpstr>
      <vt:lpstr>Απροσδόκητες ικανότητες</vt:lpstr>
      <vt:lpstr>Μνημονικές ικανότητες στη βρεφική ηλικία</vt:lpstr>
      <vt:lpstr>Πόσο διαρκούν οι αναμνήσεις;</vt:lpstr>
      <vt:lpstr>Η γνωστική νευροεπιστήμη της μνήμης</vt:lpstr>
      <vt:lpstr>Η γνωστική νευροεπιστήμη της μνήμης (συν.)</vt:lpstr>
      <vt:lpstr>Τι είναι η βρεφική νοημοσύνη;</vt:lpstr>
      <vt:lpstr>Προσεγγίσεις επεξεργασίας πληροφοριών και ατομικές διαφορές στη νοημοσύνη</vt:lpstr>
      <vt:lpstr>Πολυ-αισθητηριακή προσέγγιση στην αντίληψη</vt:lpstr>
      <vt:lpstr>Αξιολόγηση της προσέγγισης επεξεργασίας πληροφοριών</vt:lpstr>
      <vt:lpstr>Προαγωγή της γνωστικής ικανότητας στα βρέφη</vt:lpstr>
      <vt:lpstr>Τα θεμελιώδη στοιχεία της γλώσσας</vt:lpstr>
      <vt:lpstr>Σχήμα 5.5 Η κατανόηση προηγείται της γλωσσικής παραγωγής</vt:lpstr>
      <vt:lpstr>Πρώιμοι ήχοι και επικοινωνία</vt:lpstr>
      <vt:lpstr>Βρέφη με προβλήματα ακοής</vt:lpstr>
      <vt:lpstr>Πορεία προγλωσσικής επικοινωνίας</vt:lpstr>
      <vt:lpstr>Οι πρώτες λέξεις</vt:lpstr>
      <vt:lpstr>Παρουσίαση του PowerPoint</vt:lpstr>
      <vt:lpstr>Οι πρώτες προτάσεις</vt:lpstr>
      <vt:lpstr>Χαρακτηριστικά της πρώιμης γλώσσας</vt:lpstr>
      <vt:lpstr>Θεωρίες για τη γλωσσική ανάπτυξη</vt:lpstr>
      <vt:lpstr>Κριτική της θεωρίας της μάθησης</vt:lpstr>
      <vt:lpstr>Γενετικές προσεγγίσεις</vt:lpstr>
      <vt:lpstr>Αξιολόγηση της γενετικής προσέγγισης</vt:lpstr>
      <vt:lpstr>Θεωρία της αλληλεπίδρασης</vt:lpstr>
      <vt:lpstr>Ο απευθυνόμενος στα βρέφη λόγος των ενηλίκων</vt:lpstr>
      <vt:lpstr>Πώς αλλάζει ο απευθυνόμενος προς τα βρέφη λόγος των ενηλίκων;</vt:lpstr>
      <vt:lpstr>Σημασία του απευθυνόμενου στα βρέφη λόγου των ενηλίκων</vt:lpstr>
      <vt:lpstr>Διαφορές φύλου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Αναπτυξιακή Ψυχολογία Διά Βίου Προσέγγιση 2η Έκδοση </dc:title>
  <dc:creator>Δανάη Δαρδανου</dc:creator>
  <cp:lastModifiedBy>KAZI SMARAGDA</cp:lastModifiedBy>
  <cp:revision>20</cp:revision>
  <cp:lastPrinted>2019-06-26T10:26:46Z</cp:lastPrinted>
  <dcterms:created xsi:type="dcterms:W3CDTF">2019-06-17T10:18:29Z</dcterms:created>
  <dcterms:modified xsi:type="dcterms:W3CDTF">2022-11-24T15:39:16Z</dcterms:modified>
</cp:coreProperties>
</file>