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5143500" type="screen16x9"/>
  <p:notesSz cx="6858000" cy="9144000"/>
  <p:embeddedFontLst>
    <p:embeddedFont>
      <p:font typeface="Quicksand" panose="020B0604020202020204" charset="0"/>
      <p:regular r:id="rId45"/>
      <p:bold r:id="rId46"/>
    </p:embeddedFont>
    <p:embeddedFont>
      <p:font typeface="Quicksand Medium" panose="020B0604020202020204" charset="0"/>
      <p:regular r:id="rId47"/>
      <p:bold r:id="rId48"/>
    </p:embeddedFont>
    <p:embeddedFont>
      <p:font typeface="Roboto"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456FA6-28E0-4CFC-B1DB-563A176ED80B}">
  <a:tblStyle styleId="{3F456FA6-28E0-4CFC-B1DB-563A176ED80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aspberrypi.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lickr.com/photos/nasawebbtelescope/31712798004/in/photostrea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sahubble.org/images/potw2249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ixabay.com/vectors/check-cross-red-green-attention-158879/"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ixabay.com/vectors/check-cross-red-green-attention-158879/"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pixabay.com/vectors/check-cross-red-green-attention-158879/"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pixabay.com/vectors/check-cross-red-green-attention-158879/"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esahubble.org/images/potw2249a/"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sahubble.org/images/potw2249a/"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rpf.io/xai-4-v2"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esahubble.org/images/potw2249a/"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esahubble.org/images/potw2249a/"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pixabay.com/photos/banana-good-food-healthy-fruit-1949166/" TargetMode="External"/><Relationship Id="rId13" Type="http://schemas.openxmlformats.org/officeDocument/2006/relationships/hyperlink" Target="https://pixabay.com/photos/banana-fruit-healthy-yellow-nature-1237404/" TargetMode="External"/><Relationship Id="rId3" Type="http://schemas.openxmlformats.org/officeDocument/2006/relationships/hyperlink" Target="https://pixabay.com/photos/fruits-healthy-vitamins-eat-diet-2202411/" TargetMode="External"/><Relationship Id="rId7" Type="http://schemas.openxmlformats.org/officeDocument/2006/relationships/hyperlink" Target="https://pixabay.com/photos/banana-fruit-health-2409385/" TargetMode="External"/><Relationship Id="rId12" Type="http://schemas.openxmlformats.org/officeDocument/2006/relationships/hyperlink" Target="https://pixabay.com/photos/banana-fruit-food-health-healthy-3188325/"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pixabay.com/photos/banana-fruit-yellow-1504956/" TargetMode="External"/><Relationship Id="rId11" Type="http://schemas.openxmlformats.org/officeDocument/2006/relationships/hyperlink" Target="https://pixabay.com/photos/banana-yellow-green-fruit-325461/" TargetMode="External"/><Relationship Id="rId5" Type="http://schemas.openxmlformats.org/officeDocument/2006/relationships/hyperlink" Target="https://pixabay.com/illustrations/banana-southern-fruit-yellow-meal-1425576/" TargetMode="External"/><Relationship Id="rId10" Type="http://schemas.openxmlformats.org/officeDocument/2006/relationships/hyperlink" Target="https://pixabay.com/photos/fruit-bananas-png-yellow-cut-out-1218133/" TargetMode="External"/><Relationship Id="rId4" Type="http://schemas.openxmlformats.org/officeDocument/2006/relationships/hyperlink" Target="https://pixabay.com/photos/banana-fruit-food-southern-fruit-2109006/" TargetMode="External"/><Relationship Id="rId9" Type="http://schemas.openxmlformats.org/officeDocument/2006/relationships/hyperlink" Target="https://pixabay.com/photos/bananas-fruit-yummy-cute-yellow-3117509/" TargetMode="External"/><Relationship Id="rId14" Type="http://schemas.openxmlformats.org/officeDocument/2006/relationships/hyperlink" Target="https://pixabay.com/photos/bananas-fruit-healthy-yellow-1646543/"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pixabay.com/photos/medicine-patient-doctor-tension-2361046/"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pixabay.com/photos/medicine-patient-doctor-tension-2361046/"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rpf.io/xai-4-v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a:solidFill>
                  <a:srgbClr val="666666"/>
                </a:solidFill>
                <a:latin typeface="Roboto"/>
                <a:ea typeface="Roboto"/>
                <a:cs typeface="Roboto"/>
                <a:sym typeface="Roboto"/>
              </a:rPr>
              <a:t>Αυτός ο πόρος διατίθεται από το </a:t>
            </a:r>
            <a:r>
              <a:rPr lang="en-US" sz="1000" u="sng">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Raspberry Pi Foundation</a:t>
            </a:r>
            <a:r>
              <a:rPr lang="en-US" sz="1000">
                <a:solidFill>
                  <a:srgbClr val="666666"/>
                </a:solidFill>
                <a:latin typeface="Roboto"/>
                <a:ea typeface="Roboto"/>
                <a:cs typeface="Roboto"/>
                <a:sym typeface="Roboto"/>
              </a:rPr>
              <a:t> με άδεια χρήσης Creative Commons Attribution-NonCommercial-NoDerivatives 4.0 International Public License (CC BY-NC-ND 4.0). Για περισσότερες πληροφορίες σχετικά με την άδεια αυτή, ανατρέξτε στην ηλεκτρονική διεύθυνση </a:t>
            </a:r>
            <a:r>
              <a:rPr lang="en-US" sz="1000" u="sng">
                <a:solidFill>
                  <a:srgbClr val="1155CC"/>
                </a:solidFill>
                <a:latin typeface="Roboto"/>
                <a:ea typeface="Roboto"/>
                <a:cs typeface="Roboto"/>
                <a:sym typeface="Roboto"/>
                <a:hlinkClick r:id="rId4">
                  <a:extLst>
                    <a:ext uri="{A12FA001-AC4F-418D-AE19-62706E023703}">
                      <ahyp:hlinkClr xmlns:ahyp="http://schemas.microsoft.com/office/drawing/2018/hyperlinkcolor" val="tx"/>
                    </a:ext>
                  </a:extLst>
                </a:hlinkClick>
              </a:rPr>
              <a:t>creativecommons.org/licenses/by-nc-nd/4.0</a:t>
            </a:r>
            <a:r>
              <a:rPr lang="en-US" sz="1000">
                <a:solidFill>
                  <a:srgbClr val="666666"/>
                </a:solidFill>
                <a:latin typeface="Roboto"/>
                <a:ea typeface="Roboto"/>
                <a:cs typeface="Roboto"/>
                <a:sym typeface="Roboto"/>
              </a:rPr>
              <a:t>.</a:t>
            </a:r>
            <a:endParaRPr sz="1000">
              <a:solidFill>
                <a:srgbClr val="666666"/>
              </a:solidFill>
              <a:latin typeface="Roboto"/>
              <a:ea typeface="Roboto"/>
              <a:cs typeface="Roboto"/>
              <a:sym typeface="Robo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solidFill>
                  <a:schemeClr val="dk1"/>
                </a:solidFill>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solidFill>
                  <a:schemeClr val="dk1"/>
                </a:solidFill>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εικόνας: </a:t>
            </a:r>
            <a:r>
              <a:rPr lang="en-US" sz="1000" u="sng">
                <a:solidFill>
                  <a:schemeClr val="hlink"/>
                </a:solidFill>
                <a:latin typeface="Roboto"/>
                <a:ea typeface="Roboto"/>
                <a:cs typeface="Roboto"/>
                <a:sym typeface="Roboto"/>
                <a:hlinkClick r:id="rId3"/>
              </a:rPr>
              <a:t>https://www.flickr.com/photos/nasawebbtelescope/31712798004/in/photostream/</a:t>
            </a:r>
            <a:endParaRPr sz="1000">
              <a:latin typeface="Roboto"/>
              <a:ea typeface="Roboto"/>
              <a:cs typeface="Roboto"/>
              <a:sym typeface="Roboto"/>
            </a:endParaRPr>
          </a:p>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εικόνας: Alberto Conti</a:t>
            </a:r>
            <a:endParaRPr sz="1000">
              <a:latin typeface="Roboto"/>
              <a:ea typeface="Roboto"/>
              <a:cs typeface="Roboto"/>
              <a:sym typeface="Robo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Πηγή εικόνας: </a:t>
            </a:r>
            <a:r>
              <a:rPr lang="en-US" sz="1000" u="sng">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https://esahubble.org/images/potw2249a/</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Πίστωση εικόνας: ESA/Hubble και NASA, A. Nota, G. De Marchi</a:t>
            </a:r>
            <a:endParaRPr sz="1000">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 name="Google Shape;4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31a3ec6052a_2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31a3ec6052a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31a3ec6052a_2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g31a3ec6052a_2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Πηγές εικόνων:</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Κάρτα άστρου: Raspberry Pi Foundation</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 </a:t>
            </a:r>
            <a:r>
              <a:rPr lang="en-US" sz="1000" u="sng">
                <a:solidFill>
                  <a:schemeClr val="hlink"/>
                </a:solidFill>
                <a:latin typeface="Roboto"/>
                <a:ea typeface="Roboto"/>
                <a:cs typeface="Roboto"/>
                <a:sym typeface="Roboto"/>
                <a:hlinkClick r:id="rId3"/>
              </a:rPr>
              <a:t>https://pixabay.com/vectors/check-cross-red-green-attention-158879/</a:t>
            </a:r>
            <a:endParaRPr sz="1000">
              <a:solidFill>
                <a:schemeClr val="dk1"/>
              </a:solidFill>
              <a:latin typeface="Roboto"/>
              <a:ea typeface="Roboto"/>
              <a:cs typeface="Roboto"/>
              <a:sym typeface="Robo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Πηγές εικόνων: </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Κάρτες άστρου: Raspberry Pi Foundation</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 </a:t>
            </a:r>
            <a:r>
              <a:rPr lang="en-US" sz="1000" u="sng">
                <a:solidFill>
                  <a:schemeClr val="hlink"/>
                </a:solidFill>
                <a:latin typeface="Roboto"/>
                <a:ea typeface="Roboto"/>
                <a:cs typeface="Roboto"/>
                <a:sym typeface="Roboto"/>
                <a:hlinkClick r:id="rId3"/>
              </a:rPr>
              <a:t>https://pixabay.com/vectors/check-cross-red-green-attention-158879/</a:t>
            </a:r>
            <a:endParaRPr sz="1000">
              <a:solidFill>
                <a:schemeClr val="dk1"/>
              </a:solidFill>
              <a:latin typeface="Roboto"/>
              <a:ea typeface="Roboto"/>
              <a:cs typeface="Roboto"/>
              <a:sym typeface="Robo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4" name="Google Shape;53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 name="Google Shape;54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1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1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6" name="Google Shape;58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latin typeface="Roboto"/>
                <a:ea typeface="Roboto"/>
                <a:cs typeface="Roboto"/>
                <a:sym typeface="Roboto"/>
              </a:rPr>
              <a:t>Πηγή εικόνας: </a:t>
            </a:r>
            <a:r>
              <a:rPr lang="en-US" sz="1000" u="sng">
                <a:solidFill>
                  <a:schemeClr val="hlink"/>
                </a:solidFill>
                <a:latin typeface="Roboto"/>
                <a:ea typeface="Roboto"/>
                <a:cs typeface="Roboto"/>
                <a:sym typeface="Roboto"/>
                <a:hlinkClick r:id="rId3"/>
              </a:rPr>
              <a:t>https://pixabay.com/vectors/check-cross-red-green-attention-158879/</a:t>
            </a:r>
            <a:endParaRPr sz="1000">
              <a:latin typeface="Roboto"/>
              <a:ea typeface="Roboto"/>
              <a:cs typeface="Roboto"/>
              <a:sym typeface="Robo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8" name="Google Shape;60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1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Πηγή εικόνας: </a:t>
            </a:r>
            <a:r>
              <a:rPr lang="en-US" sz="1000" u="sng">
                <a:solidFill>
                  <a:schemeClr val="hlink"/>
                </a:solidFill>
                <a:latin typeface="Roboto"/>
                <a:ea typeface="Roboto"/>
                <a:cs typeface="Roboto"/>
                <a:sym typeface="Roboto"/>
                <a:hlinkClick r:id="rId3"/>
              </a:rPr>
              <a:t>https://pixabay.com/vectors/check-cross-red-green-attention-158879/</a:t>
            </a:r>
            <a:endParaRPr sz="1000">
              <a:latin typeface="Roboto"/>
              <a:ea typeface="Roboto"/>
              <a:cs typeface="Roboto"/>
              <a:sym typeface="Robot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1" name="Google Shape;65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Πηγή εικόνας: </a:t>
            </a:r>
            <a:r>
              <a:rPr lang="en-US" sz="1000" u="sng">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https://esahubble.org/images/potw2249a/</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Πίστωση εικόνας: ESA/Hubble και NASA, A. Nota, G. De Marchi</a:t>
            </a:r>
            <a:endParaRPr sz="1000">
              <a:latin typeface="Roboto"/>
              <a:ea typeface="Roboto"/>
              <a:cs typeface="Roboto"/>
              <a:sym typeface="Robot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9" name="Google Shape;65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Πηγή εικόνας: </a:t>
            </a:r>
            <a:r>
              <a:rPr lang="en-US" sz="1000" u="sng">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https://esahubble.org/images/potw2249a/</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Πίστωση εικόνας: ESA/Hubble και NASA, A. Nota, G. De Marchi</a:t>
            </a:r>
            <a:endParaRPr sz="1000">
              <a:latin typeface="Roboto"/>
              <a:ea typeface="Roboto"/>
              <a:cs typeface="Roboto"/>
              <a:sym typeface="Roboto"/>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8" name="Google Shape;66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1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3" name="Google Shape;70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1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4" name="Google Shape;724;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1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5" name="Google Shape;745;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1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6" name="Google Shape;766;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βίντεο: Raspberry Pi Foundation - </a:t>
            </a:r>
            <a:r>
              <a:rPr lang="en-US" sz="1000" u="sng">
                <a:solidFill>
                  <a:schemeClr val="hlink"/>
                </a:solidFill>
                <a:latin typeface="Roboto"/>
                <a:ea typeface="Roboto"/>
                <a:cs typeface="Roboto"/>
                <a:sym typeface="Roboto"/>
                <a:hlinkClick r:id="rId3"/>
              </a:rPr>
              <a:t>rpf.io/xai-4-v2</a:t>
            </a:r>
            <a:endParaRPr sz="1000">
              <a:latin typeface="Roboto"/>
              <a:ea typeface="Roboto"/>
              <a:cs typeface="Roboto"/>
              <a:sym typeface="Roboto"/>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4" name="Google Shape;774;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Πηγή εικόνας: </a:t>
            </a:r>
            <a:r>
              <a:rPr lang="en-US" sz="1000" u="sng">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https://esahubble.org/images/potw2249a/</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Πίστωση εικόνας: ESA/Hubble και NASA, A. Nota, G. De Marchi</a:t>
            </a:r>
            <a:endParaRPr sz="1000">
              <a:solidFill>
                <a:schemeClr val="dk1"/>
              </a:solidFill>
              <a:latin typeface="Roboto"/>
              <a:ea typeface="Roboto"/>
              <a:cs typeface="Roboto"/>
              <a:sym typeface="Roboto"/>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3" name="Google Shape;783;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Πηγή εικόνας: </a:t>
            </a:r>
            <a:r>
              <a:rPr lang="en-US" sz="1000" u="sng">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https://esahubble.org/images/potw2249a/</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Πίστωση εικόνας: ESA/Hubble και NASA, A. Nota, G. De Marchi</a:t>
            </a:r>
            <a:endParaRPr sz="1000">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Πηγές εικόνων:</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3"/>
              </a:rPr>
              <a:t>https://pixabay.com/photos/fruits-healthy-vitamins-eat-diet-2202411/</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4"/>
              </a:rPr>
              <a:t>https://pixabay.com/photos/banana-fruit-food-southern-fruit-2109006/</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5"/>
              </a:rPr>
              <a:t>https://pixabay.com/illustrations/banana-southern-fruit-yellow-meal-1425576/</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6"/>
              </a:rPr>
              <a:t>https://pixabay.com/photos/banana-fruit-yellow-1504956/</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7"/>
              </a:rPr>
              <a:t>https://pixabay.com/photos/banana-fruit-health-2409385/</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8"/>
              </a:rPr>
              <a:t>https://pixabay.com/photos/banana-good-food-healthy-fruit-1949166/</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9"/>
              </a:rPr>
              <a:t>https://pixabay.com/photos/bananas-fruit-yummy-cute-yellow-3117509/</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10"/>
              </a:rPr>
              <a:t>https://pixabay.com/photos/fruit-bananas-png-yellow-cut-out-1218133/</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11"/>
              </a:rPr>
              <a:t>https://pixabay.com/photos/banana-yellow-green-fruit-325461/</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12"/>
              </a:rPr>
              <a:t>https://pixabay.com/photos/banana-fruit-food-health-healthy-3188325/</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13"/>
              </a:rPr>
              <a:t>https://pixabay.com/photos/banana-fruit-healthy-yellow-nature-1237404/</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14"/>
              </a:rPr>
              <a:t>https://pixabay.com/photos/bananas-fruit-healthy-yellow-1646543/</a:t>
            </a:r>
            <a:r>
              <a:rPr lang="en-US" sz="1000">
                <a:solidFill>
                  <a:schemeClr val="dk1"/>
                </a:solidFill>
                <a:latin typeface="Roboto"/>
                <a:ea typeface="Roboto"/>
                <a:cs typeface="Roboto"/>
                <a:sym typeface="Roboto"/>
              </a:rPr>
              <a:t> </a:t>
            </a:r>
            <a:endParaRPr sz="1000">
              <a:latin typeface="Roboto"/>
              <a:ea typeface="Roboto"/>
              <a:cs typeface="Roboto"/>
              <a:sym typeface="Robo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2" name="Google Shape;792;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Πηγή εικόνας: </a:t>
            </a:r>
            <a:r>
              <a:rPr lang="en-US" sz="1000" u="sng">
                <a:solidFill>
                  <a:schemeClr val="hlink"/>
                </a:solidFill>
                <a:latin typeface="Roboto"/>
                <a:ea typeface="Roboto"/>
                <a:cs typeface="Roboto"/>
                <a:sym typeface="Roboto"/>
                <a:hlinkClick r:id="rId3"/>
              </a:rPr>
              <a:t>https://pixabay.com/photos/medicine-patient-doctor-tension-2361046/</a:t>
            </a:r>
            <a:endParaRPr sz="1000">
              <a:solidFill>
                <a:schemeClr val="dk1"/>
              </a:solidFill>
              <a:latin typeface="Roboto"/>
              <a:ea typeface="Roboto"/>
              <a:cs typeface="Roboto"/>
              <a:sym typeface="Roboto"/>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1" name="Google Shape;801;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Πηγή εικόνας: </a:t>
            </a:r>
            <a:r>
              <a:rPr lang="en-US" sz="1000" u="sng">
                <a:solidFill>
                  <a:schemeClr val="hlink"/>
                </a:solidFill>
                <a:latin typeface="Roboto"/>
                <a:ea typeface="Roboto"/>
                <a:cs typeface="Roboto"/>
                <a:sym typeface="Roboto"/>
                <a:hlinkClick r:id="rId3"/>
              </a:rPr>
              <a:t>https://pixabay.com/photos/medicine-patient-doctor-tension-2361046/</a:t>
            </a:r>
            <a:endParaRPr sz="1000">
              <a:latin typeface="Roboto"/>
              <a:ea typeface="Roboto"/>
              <a:cs typeface="Roboto"/>
              <a:sym typeface="Roboto"/>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0" name="Google Shape;810;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βίντεο: Raspberry Pi Foundation - </a:t>
            </a:r>
            <a:r>
              <a:rPr lang="en-US" sz="1000" u="sng">
                <a:solidFill>
                  <a:schemeClr val="hlink"/>
                </a:solidFill>
                <a:latin typeface="Roboto"/>
                <a:ea typeface="Roboto"/>
                <a:cs typeface="Roboto"/>
                <a:sym typeface="Roboto"/>
                <a:hlinkClick r:id="rId3"/>
              </a:rPr>
              <a:t>rpf.io/xai-4-v1</a:t>
            </a:r>
            <a:r>
              <a:rPr lang="en-US" sz="1000">
                <a:latin typeface="Roboto"/>
                <a:ea typeface="Roboto"/>
                <a:cs typeface="Roboto"/>
                <a:sym typeface="Roboto"/>
              </a:rPr>
              <a:t> </a:t>
            </a:r>
            <a:endParaRPr sz="1000">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bg>
      <p:bgPr>
        <a:solidFill>
          <a:srgbClr val="F7F7F7"/>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526875" y="576775"/>
            <a:ext cx="8095800" cy="20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5800">
                <a:solidFill>
                  <a:srgbClr val="C31C4A"/>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subTitle" idx="1"/>
          </p:nvPr>
        </p:nvSpPr>
        <p:spPr>
          <a:xfrm>
            <a:off x="532725" y="2665400"/>
            <a:ext cx="8095800" cy="731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2" name="Google Shape;12;p2"/>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pic>
        <p:nvPicPr>
          <p:cNvPr id="13" name="Google Shape;13;p2"/>
          <p:cNvPicPr preferRelativeResize="0"/>
          <p:nvPr/>
        </p:nvPicPr>
        <p:blipFill rotWithShape="1">
          <a:blip r:embed="rId2">
            <a:alphaModFix/>
          </a:blip>
          <a:srcRect/>
          <a:stretch/>
        </p:blipFill>
        <p:spPr>
          <a:xfrm>
            <a:off x="7455500" y="4491500"/>
            <a:ext cx="1407075" cy="4252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bg>
      <p:bgPr>
        <a:solidFill>
          <a:srgbClr val="F7F7F7"/>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body" idx="1"/>
          </p:nvPr>
        </p:nvSpPr>
        <p:spPr>
          <a:xfrm>
            <a:off x="310900" y="1017725"/>
            <a:ext cx="8521200" cy="309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body" idx="2"/>
          </p:nvPr>
        </p:nvSpPr>
        <p:spPr>
          <a:xfrm>
            <a:off x="310900" y="4117599"/>
            <a:ext cx="8521200" cy="698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 name="Google Shape;17;p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3"/>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bg>
      <p:bgPr>
        <a:solidFill>
          <a:srgbClr val="F7F7F7"/>
        </a:solidFill>
        <a:effectLst/>
      </p:bgPr>
    </p:bg>
    <p:spTree>
      <p:nvGrpSpPr>
        <p:cNvPr id="1" name="Shape 19"/>
        <p:cNvGrpSpPr/>
        <p:nvPr/>
      </p:nvGrpSpPr>
      <p:grpSpPr>
        <a:xfrm>
          <a:off x="0" y="0"/>
          <a:ext cx="0" cy="0"/>
          <a:chOff x="0" y="0"/>
          <a:chExt cx="0" cy="0"/>
        </a:xfrm>
      </p:grpSpPr>
      <p:sp>
        <p:nvSpPr>
          <p:cNvPr id="20" name="Google Shape;20;p4"/>
          <p:cNvSpPr/>
          <p:nvPr/>
        </p:nvSpPr>
        <p:spPr>
          <a:xfrm>
            <a:off x="7478300" y="0"/>
            <a:ext cx="1665600" cy="462600"/>
          </a:xfrm>
          <a:prstGeom prst="rect">
            <a:avLst/>
          </a:prstGeom>
          <a:solidFill>
            <a:srgbClr val="C31C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
          <p:cNvSpPr txBox="1">
            <a:spLocks noGrp="1"/>
          </p:cNvSpPr>
          <p:nvPr>
            <p:ph type="body" idx="1"/>
          </p:nvPr>
        </p:nvSpPr>
        <p:spPr>
          <a:xfrm>
            <a:off x="310900" y="1017725"/>
            <a:ext cx="8522100" cy="3811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C31C4A"/>
              </a:buClr>
              <a:buSzPts val="1800"/>
              <a:buChar char="●"/>
              <a:defRPr>
                <a:solidFill>
                  <a:srgbClr val="000000"/>
                </a:solidFill>
              </a:defRPr>
            </a:lvl1pPr>
            <a:lvl2pPr marL="914400" lvl="1" indent="-317500" algn="l">
              <a:lnSpc>
                <a:spcPct val="115000"/>
              </a:lnSpc>
              <a:spcBef>
                <a:spcPts val="1600"/>
              </a:spcBef>
              <a:spcAft>
                <a:spcPts val="0"/>
              </a:spcAft>
              <a:buClr>
                <a:srgbClr val="C31C4A"/>
              </a:buClr>
              <a:buSzPts val="1400"/>
              <a:buChar char="○"/>
              <a:defRPr>
                <a:solidFill>
                  <a:srgbClr val="000000"/>
                </a:solidFill>
              </a:defRPr>
            </a:lvl2pPr>
            <a:lvl3pPr marL="1371600" lvl="2" indent="-317500" algn="l">
              <a:lnSpc>
                <a:spcPct val="115000"/>
              </a:lnSpc>
              <a:spcBef>
                <a:spcPts val="1600"/>
              </a:spcBef>
              <a:spcAft>
                <a:spcPts val="0"/>
              </a:spcAft>
              <a:buClr>
                <a:srgbClr val="C31C4A"/>
              </a:buClr>
              <a:buSzPts val="1400"/>
              <a:buChar char="■"/>
              <a:defRPr>
                <a:solidFill>
                  <a:srgbClr val="000000"/>
                </a:solidFill>
              </a:defRPr>
            </a:lvl3pPr>
            <a:lvl4pPr marL="1828800" lvl="3" indent="-317500" algn="l">
              <a:lnSpc>
                <a:spcPct val="115000"/>
              </a:lnSpc>
              <a:spcBef>
                <a:spcPts val="1600"/>
              </a:spcBef>
              <a:spcAft>
                <a:spcPts val="0"/>
              </a:spcAft>
              <a:buClr>
                <a:srgbClr val="C31C4A"/>
              </a:buClr>
              <a:buSzPts val="1400"/>
              <a:buChar char="●"/>
              <a:defRPr>
                <a:solidFill>
                  <a:srgbClr val="000000"/>
                </a:solidFill>
              </a:defRPr>
            </a:lvl4pPr>
            <a:lvl5pPr marL="2286000" lvl="4" indent="-317500" algn="l">
              <a:lnSpc>
                <a:spcPct val="115000"/>
              </a:lnSpc>
              <a:spcBef>
                <a:spcPts val="1600"/>
              </a:spcBef>
              <a:spcAft>
                <a:spcPts val="0"/>
              </a:spcAft>
              <a:buClr>
                <a:srgbClr val="C31C4A"/>
              </a:buClr>
              <a:buSzPts val="1400"/>
              <a:buChar char="○"/>
              <a:defRPr>
                <a:solidFill>
                  <a:srgbClr val="000000"/>
                </a:solidFill>
              </a:defRPr>
            </a:lvl5pPr>
            <a:lvl6pPr marL="2743200" lvl="5" indent="-317500" algn="l">
              <a:lnSpc>
                <a:spcPct val="115000"/>
              </a:lnSpc>
              <a:spcBef>
                <a:spcPts val="1600"/>
              </a:spcBef>
              <a:spcAft>
                <a:spcPts val="0"/>
              </a:spcAft>
              <a:buClr>
                <a:srgbClr val="C31C4A"/>
              </a:buClr>
              <a:buSzPts val="1400"/>
              <a:buChar char="■"/>
              <a:defRPr>
                <a:solidFill>
                  <a:srgbClr val="000000"/>
                </a:solidFill>
              </a:defRPr>
            </a:lvl6pPr>
            <a:lvl7pPr marL="3200400" lvl="6" indent="-317500" algn="l">
              <a:lnSpc>
                <a:spcPct val="115000"/>
              </a:lnSpc>
              <a:spcBef>
                <a:spcPts val="1600"/>
              </a:spcBef>
              <a:spcAft>
                <a:spcPts val="0"/>
              </a:spcAft>
              <a:buClr>
                <a:srgbClr val="C31C4A"/>
              </a:buClr>
              <a:buSzPts val="1400"/>
              <a:buChar char="●"/>
              <a:defRPr>
                <a:solidFill>
                  <a:srgbClr val="000000"/>
                </a:solidFill>
              </a:defRPr>
            </a:lvl7pPr>
            <a:lvl8pPr marL="3657600" lvl="7" indent="-317500" algn="l">
              <a:lnSpc>
                <a:spcPct val="115000"/>
              </a:lnSpc>
              <a:spcBef>
                <a:spcPts val="1600"/>
              </a:spcBef>
              <a:spcAft>
                <a:spcPts val="0"/>
              </a:spcAft>
              <a:buClr>
                <a:srgbClr val="C31C4A"/>
              </a:buClr>
              <a:buSzPts val="1400"/>
              <a:buChar char="○"/>
              <a:defRPr>
                <a:solidFill>
                  <a:srgbClr val="000000"/>
                </a:solidFill>
              </a:defRPr>
            </a:lvl8pPr>
            <a:lvl9pPr marL="4114800" lvl="8" indent="-317500" algn="l">
              <a:lnSpc>
                <a:spcPct val="115000"/>
              </a:lnSpc>
              <a:spcBef>
                <a:spcPts val="1600"/>
              </a:spcBef>
              <a:spcAft>
                <a:spcPts val="1600"/>
              </a:spcAft>
              <a:buClr>
                <a:srgbClr val="C31C4A"/>
              </a:buClr>
              <a:buSzPts val="1400"/>
              <a:buChar char="■"/>
              <a:defRPr>
                <a:solidFill>
                  <a:srgbClr val="000000"/>
                </a:solidFill>
              </a:defRPr>
            </a:lvl9pPr>
          </a:lstStyle>
          <a:p>
            <a:endParaRPr/>
          </a:p>
        </p:txBody>
      </p:sp>
      <p:sp>
        <p:nvSpPr>
          <p:cNvPr id="22" name="Google Shape;22;p4"/>
          <p:cNvSpPr txBox="1">
            <a:spLocks noGrp="1"/>
          </p:cNvSpPr>
          <p:nvPr>
            <p:ph type="title"/>
          </p:nvPr>
        </p:nvSpPr>
        <p:spPr>
          <a:xfrm>
            <a:off x="310900" y="310900"/>
            <a:ext cx="8522100" cy="70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solidFill>
                  <a:srgbClr val="C31C4A"/>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4"/>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bg>
      <p:bgPr>
        <a:solidFill>
          <a:srgbClr val="F7F7F7"/>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6" name="Google Shape;26;p5"/>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5"/>
          <p:cNvSpPr txBox="1">
            <a:spLocks noGrp="1"/>
          </p:cNvSpPr>
          <p:nvPr>
            <p:ph type="body" idx="2"/>
          </p:nvPr>
        </p:nvSpPr>
        <p:spPr>
          <a:xfrm>
            <a:off x="4736600" y="1170100"/>
            <a:ext cx="4096500" cy="3659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8" name="Google Shape;28;p5"/>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bg>
      <p:bgPr>
        <a:solidFill>
          <a:srgbClr val="F7F7F7"/>
        </a:solid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10900" y="1017725"/>
            <a:ext cx="8521200" cy="3811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1" name="Google Shape;31;p6"/>
          <p:cNvSpPr txBox="1">
            <a:spLocks noGrp="1"/>
          </p:cNvSpPr>
          <p:nvPr>
            <p:ph type="title"/>
          </p:nvPr>
        </p:nvSpPr>
        <p:spPr>
          <a:xfrm>
            <a:off x="310900" y="319600"/>
            <a:ext cx="8521200" cy="708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6"/>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bg>
      <p:bgPr>
        <a:solidFill>
          <a:srgbClr val="F7F7F7"/>
        </a:solid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310900" y="472000"/>
            <a:ext cx="8521200" cy="379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5" name="Google Shape;35;p7"/>
          <p:cNvSpPr txBox="1">
            <a:spLocks noGrp="1"/>
          </p:cNvSpPr>
          <p:nvPr>
            <p:ph type="body" idx="2"/>
          </p:nvPr>
        </p:nvSpPr>
        <p:spPr>
          <a:xfrm>
            <a:off x="310900" y="4282175"/>
            <a:ext cx="8521200" cy="5460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36" name="Google Shape;36;p7"/>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text">
  <p:cSld name="TITLE_4_1_1_1_1_1_1">
    <p:bg>
      <p:bgPr>
        <a:solidFill>
          <a:srgbClr val="F7F7F7"/>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310900" y="319600"/>
            <a:ext cx="8521200" cy="450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3600" b="0">
                <a:latin typeface="Quicksand Medium"/>
                <a:ea typeface="Quicksand Medium"/>
                <a:cs typeface="Quicksand Medium"/>
                <a:sym typeface="Quicksand Medium"/>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 name="Google Shape;39;p8"/>
          <p:cNvSpPr txBox="1">
            <a:spLocks noGrp="1"/>
          </p:cNvSpPr>
          <p:nvPr>
            <p:ph type="subTitle" idx="1"/>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7F7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C31C4A"/>
              </a:buClr>
              <a:buSzPts val="2800"/>
              <a:buFont typeface="Roboto"/>
              <a:buNone/>
              <a:defRPr sz="2800" b="1" i="0" u="none" strike="noStrike" cap="none">
                <a:solidFill>
                  <a:srgbClr val="C31C4A"/>
                </a:solidFill>
                <a:latin typeface="Roboto"/>
                <a:ea typeface="Roboto"/>
                <a:cs typeface="Roboto"/>
                <a:sym typeface="Roboto"/>
              </a:defRPr>
            </a:lvl1pPr>
            <a:lvl2pPr marR="0" lvl="1" algn="l" rtl="0">
              <a:lnSpc>
                <a:spcPct val="100000"/>
              </a:lnSpc>
              <a:spcBef>
                <a:spcPts val="0"/>
              </a:spcBef>
              <a:spcAft>
                <a:spcPts val="0"/>
              </a:spcAft>
              <a:buClr>
                <a:srgbClr val="C31C4A"/>
              </a:buClr>
              <a:buSzPts val="2800"/>
              <a:buFont typeface="Roboto"/>
              <a:buNone/>
              <a:defRPr sz="2800" i="0" u="none" strike="noStrike" cap="none">
                <a:solidFill>
                  <a:srgbClr val="C31C4A"/>
                </a:solidFill>
                <a:latin typeface="Roboto"/>
                <a:ea typeface="Roboto"/>
                <a:cs typeface="Roboto"/>
                <a:sym typeface="Roboto"/>
              </a:defRPr>
            </a:lvl2pPr>
            <a:lvl3pPr marR="0" lvl="2" algn="l" rtl="0">
              <a:lnSpc>
                <a:spcPct val="100000"/>
              </a:lnSpc>
              <a:spcBef>
                <a:spcPts val="0"/>
              </a:spcBef>
              <a:spcAft>
                <a:spcPts val="0"/>
              </a:spcAft>
              <a:buClr>
                <a:srgbClr val="C31C4A"/>
              </a:buClr>
              <a:buSzPts val="2800"/>
              <a:buFont typeface="Roboto"/>
              <a:buNone/>
              <a:defRPr sz="2800" i="0" u="none" strike="noStrike" cap="none">
                <a:solidFill>
                  <a:srgbClr val="C31C4A"/>
                </a:solidFill>
                <a:latin typeface="Roboto"/>
                <a:ea typeface="Roboto"/>
                <a:cs typeface="Roboto"/>
                <a:sym typeface="Roboto"/>
              </a:defRPr>
            </a:lvl3pPr>
            <a:lvl4pPr marR="0" lvl="3" algn="l" rtl="0">
              <a:lnSpc>
                <a:spcPct val="100000"/>
              </a:lnSpc>
              <a:spcBef>
                <a:spcPts val="0"/>
              </a:spcBef>
              <a:spcAft>
                <a:spcPts val="0"/>
              </a:spcAft>
              <a:buClr>
                <a:srgbClr val="C31C4A"/>
              </a:buClr>
              <a:buSzPts val="2800"/>
              <a:buFont typeface="Roboto"/>
              <a:buNone/>
              <a:defRPr sz="2800" i="0" u="none" strike="noStrike" cap="none">
                <a:solidFill>
                  <a:srgbClr val="C31C4A"/>
                </a:solidFill>
                <a:latin typeface="Roboto"/>
                <a:ea typeface="Roboto"/>
                <a:cs typeface="Roboto"/>
                <a:sym typeface="Roboto"/>
              </a:defRPr>
            </a:lvl4pPr>
            <a:lvl5pPr marR="0" lvl="4" algn="l" rtl="0">
              <a:lnSpc>
                <a:spcPct val="100000"/>
              </a:lnSpc>
              <a:spcBef>
                <a:spcPts val="0"/>
              </a:spcBef>
              <a:spcAft>
                <a:spcPts val="0"/>
              </a:spcAft>
              <a:buClr>
                <a:srgbClr val="C31C4A"/>
              </a:buClr>
              <a:buSzPts val="2800"/>
              <a:buFont typeface="Roboto"/>
              <a:buNone/>
              <a:defRPr sz="2800" i="0" u="none" strike="noStrike" cap="none">
                <a:solidFill>
                  <a:srgbClr val="C31C4A"/>
                </a:solidFill>
                <a:latin typeface="Roboto"/>
                <a:ea typeface="Roboto"/>
                <a:cs typeface="Roboto"/>
                <a:sym typeface="Roboto"/>
              </a:defRPr>
            </a:lvl5pPr>
            <a:lvl6pPr marR="0" lvl="5" algn="l" rtl="0">
              <a:lnSpc>
                <a:spcPct val="100000"/>
              </a:lnSpc>
              <a:spcBef>
                <a:spcPts val="0"/>
              </a:spcBef>
              <a:spcAft>
                <a:spcPts val="0"/>
              </a:spcAft>
              <a:buClr>
                <a:srgbClr val="C31C4A"/>
              </a:buClr>
              <a:buSzPts val="2800"/>
              <a:buFont typeface="Roboto"/>
              <a:buNone/>
              <a:defRPr sz="2800" i="0" u="none" strike="noStrike" cap="none">
                <a:solidFill>
                  <a:srgbClr val="C31C4A"/>
                </a:solidFill>
                <a:latin typeface="Roboto"/>
                <a:ea typeface="Roboto"/>
                <a:cs typeface="Roboto"/>
                <a:sym typeface="Roboto"/>
              </a:defRPr>
            </a:lvl6pPr>
            <a:lvl7pPr marR="0" lvl="6" algn="l" rtl="0">
              <a:lnSpc>
                <a:spcPct val="100000"/>
              </a:lnSpc>
              <a:spcBef>
                <a:spcPts val="0"/>
              </a:spcBef>
              <a:spcAft>
                <a:spcPts val="0"/>
              </a:spcAft>
              <a:buClr>
                <a:srgbClr val="C31C4A"/>
              </a:buClr>
              <a:buSzPts val="2800"/>
              <a:buFont typeface="Roboto"/>
              <a:buNone/>
              <a:defRPr sz="2800" i="0" u="none" strike="noStrike" cap="none">
                <a:solidFill>
                  <a:srgbClr val="C31C4A"/>
                </a:solidFill>
                <a:latin typeface="Roboto"/>
                <a:ea typeface="Roboto"/>
                <a:cs typeface="Roboto"/>
                <a:sym typeface="Roboto"/>
              </a:defRPr>
            </a:lvl7pPr>
            <a:lvl8pPr marR="0" lvl="7" algn="l" rtl="0">
              <a:lnSpc>
                <a:spcPct val="100000"/>
              </a:lnSpc>
              <a:spcBef>
                <a:spcPts val="0"/>
              </a:spcBef>
              <a:spcAft>
                <a:spcPts val="0"/>
              </a:spcAft>
              <a:buClr>
                <a:srgbClr val="C31C4A"/>
              </a:buClr>
              <a:buSzPts val="2800"/>
              <a:buFont typeface="Roboto"/>
              <a:buNone/>
              <a:defRPr sz="2800" i="0" u="none" strike="noStrike" cap="none">
                <a:solidFill>
                  <a:srgbClr val="C31C4A"/>
                </a:solidFill>
                <a:latin typeface="Roboto"/>
                <a:ea typeface="Roboto"/>
                <a:cs typeface="Roboto"/>
                <a:sym typeface="Roboto"/>
              </a:defRPr>
            </a:lvl8pPr>
            <a:lvl9pPr marR="0" lvl="8" algn="l" rtl="0">
              <a:lnSpc>
                <a:spcPct val="100000"/>
              </a:lnSpc>
              <a:spcBef>
                <a:spcPts val="0"/>
              </a:spcBef>
              <a:spcAft>
                <a:spcPts val="0"/>
              </a:spcAft>
              <a:buClr>
                <a:srgbClr val="C31C4A"/>
              </a:buClr>
              <a:buSzPts val="2800"/>
              <a:buFont typeface="Roboto"/>
              <a:buNone/>
              <a:defRPr sz="2800" i="0" u="none" strike="noStrike" cap="none">
                <a:solidFill>
                  <a:srgbClr val="C31C4A"/>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C31C4A"/>
              </a:buClr>
              <a:buSzPts val="1800"/>
              <a:buFont typeface="Roboto"/>
              <a:buChar char="●"/>
              <a:defRPr sz="1800" i="0" u="none" strike="noStrike" cap="none">
                <a:solidFill>
                  <a:srgbClr val="000000"/>
                </a:solidFill>
                <a:latin typeface="Roboto"/>
                <a:ea typeface="Roboto"/>
                <a:cs typeface="Roboto"/>
                <a:sym typeface="Roboto"/>
              </a:defRPr>
            </a:lvl1pPr>
            <a:lvl2pPr marL="914400" marR="0" lvl="1" indent="-317500" algn="l" rtl="0">
              <a:lnSpc>
                <a:spcPct val="115000"/>
              </a:lnSpc>
              <a:spcBef>
                <a:spcPts val="1600"/>
              </a:spcBef>
              <a:spcAft>
                <a:spcPts val="0"/>
              </a:spcAft>
              <a:buClr>
                <a:srgbClr val="C31C4A"/>
              </a:buClr>
              <a:buSzPts val="1400"/>
              <a:buFont typeface="Roboto"/>
              <a:buChar char="○"/>
              <a:defRPr sz="1400" i="0" u="none" strike="noStrike" cap="none">
                <a:solidFill>
                  <a:srgbClr val="000000"/>
                </a:solidFill>
                <a:latin typeface="Roboto"/>
                <a:ea typeface="Roboto"/>
                <a:cs typeface="Roboto"/>
                <a:sym typeface="Roboto"/>
              </a:defRPr>
            </a:lvl2pPr>
            <a:lvl3pPr marL="1371600" marR="0" lvl="2" indent="-317500" algn="l" rtl="0">
              <a:lnSpc>
                <a:spcPct val="115000"/>
              </a:lnSpc>
              <a:spcBef>
                <a:spcPts val="1600"/>
              </a:spcBef>
              <a:spcAft>
                <a:spcPts val="0"/>
              </a:spcAft>
              <a:buClr>
                <a:srgbClr val="C31C4A"/>
              </a:buClr>
              <a:buSzPts val="1400"/>
              <a:buFont typeface="Roboto"/>
              <a:buChar char="■"/>
              <a:defRPr sz="1400" i="0" u="none" strike="noStrike" cap="none">
                <a:solidFill>
                  <a:srgbClr val="000000"/>
                </a:solidFill>
                <a:latin typeface="Roboto"/>
                <a:ea typeface="Roboto"/>
                <a:cs typeface="Roboto"/>
                <a:sym typeface="Roboto"/>
              </a:defRPr>
            </a:lvl3pPr>
            <a:lvl4pPr marL="1828800" marR="0" lvl="3" indent="-317500" algn="l" rtl="0">
              <a:lnSpc>
                <a:spcPct val="115000"/>
              </a:lnSpc>
              <a:spcBef>
                <a:spcPts val="1600"/>
              </a:spcBef>
              <a:spcAft>
                <a:spcPts val="0"/>
              </a:spcAft>
              <a:buClr>
                <a:srgbClr val="000000"/>
              </a:buClr>
              <a:buSzPts val="1400"/>
              <a:buFont typeface="Roboto"/>
              <a:buChar char="●"/>
              <a:defRPr sz="1400" i="0" u="none" strike="noStrike" cap="none">
                <a:solidFill>
                  <a:srgbClr val="000000"/>
                </a:solidFill>
                <a:latin typeface="Roboto"/>
                <a:ea typeface="Roboto"/>
                <a:cs typeface="Roboto"/>
                <a:sym typeface="Roboto"/>
              </a:defRPr>
            </a:lvl4pPr>
            <a:lvl5pPr marL="2286000" marR="0" lvl="4" indent="-317500" algn="l" rtl="0">
              <a:lnSpc>
                <a:spcPct val="115000"/>
              </a:lnSpc>
              <a:spcBef>
                <a:spcPts val="1600"/>
              </a:spcBef>
              <a:spcAft>
                <a:spcPts val="0"/>
              </a:spcAft>
              <a:buClr>
                <a:srgbClr val="000000"/>
              </a:buClr>
              <a:buSzPts val="1400"/>
              <a:buFont typeface="Roboto"/>
              <a:buChar char="○"/>
              <a:defRPr sz="1400" i="0" u="none" strike="noStrike" cap="none">
                <a:solidFill>
                  <a:srgbClr val="000000"/>
                </a:solidFill>
                <a:latin typeface="Roboto"/>
                <a:ea typeface="Roboto"/>
                <a:cs typeface="Roboto"/>
                <a:sym typeface="Roboto"/>
              </a:defRPr>
            </a:lvl5pPr>
            <a:lvl6pPr marL="2743200" marR="0" lvl="5" indent="-317500" algn="l" rtl="0">
              <a:lnSpc>
                <a:spcPct val="115000"/>
              </a:lnSpc>
              <a:spcBef>
                <a:spcPts val="1600"/>
              </a:spcBef>
              <a:spcAft>
                <a:spcPts val="0"/>
              </a:spcAft>
              <a:buClr>
                <a:srgbClr val="000000"/>
              </a:buClr>
              <a:buSzPts val="1400"/>
              <a:buFont typeface="Roboto"/>
              <a:buChar char="■"/>
              <a:defRPr sz="1400" i="0" u="none" strike="noStrike" cap="none">
                <a:solidFill>
                  <a:srgbClr val="000000"/>
                </a:solidFill>
                <a:latin typeface="Roboto"/>
                <a:ea typeface="Roboto"/>
                <a:cs typeface="Roboto"/>
                <a:sym typeface="Roboto"/>
              </a:defRPr>
            </a:lvl6pPr>
            <a:lvl7pPr marL="3200400" marR="0" lvl="6" indent="-317500" algn="l" rtl="0">
              <a:lnSpc>
                <a:spcPct val="115000"/>
              </a:lnSpc>
              <a:spcBef>
                <a:spcPts val="1600"/>
              </a:spcBef>
              <a:spcAft>
                <a:spcPts val="0"/>
              </a:spcAft>
              <a:buClr>
                <a:srgbClr val="000000"/>
              </a:buClr>
              <a:buSzPts val="1400"/>
              <a:buFont typeface="Roboto"/>
              <a:buChar char="●"/>
              <a:defRPr sz="1400" i="0" u="none" strike="noStrike" cap="none">
                <a:solidFill>
                  <a:srgbClr val="000000"/>
                </a:solidFill>
                <a:latin typeface="Roboto"/>
                <a:ea typeface="Roboto"/>
                <a:cs typeface="Roboto"/>
                <a:sym typeface="Roboto"/>
              </a:defRPr>
            </a:lvl7pPr>
            <a:lvl8pPr marL="3657600" marR="0" lvl="7" indent="-317500" algn="l" rtl="0">
              <a:lnSpc>
                <a:spcPct val="115000"/>
              </a:lnSpc>
              <a:spcBef>
                <a:spcPts val="1600"/>
              </a:spcBef>
              <a:spcAft>
                <a:spcPts val="0"/>
              </a:spcAft>
              <a:buClr>
                <a:srgbClr val="000000"/>
              </a:buClr>
              <a:buSzPts val="1400"/>
              <a:buFont typeface="Roboto"/>
              <a:buChar char="○"/>
              <a:defRPr sz="1400" i="0" u="none" strike="noStrike" cap="none">
                <a:solidFill>
                  <a:srgbClr val="000000"/>
                </a:solidFill>
                <a:latin typeface="Roboto"/>
                <a:ea typeface="Roboto"/>
                <a:cs typeface="Roboto"/>
                <a:sym typeface="Roboto"/>
              </a:defRPr>
            </a:lvl8pPr>
            <a:lvl9pPr marL="4114800" marR="0" lvl="8" indent="-317500" algn="l" rtl="0">
              <a:lnSpc>
                <a:spcPct val="115000"/>
              </a:lnSpc>
              <a:spcBef>
                <a:spcPts val="1600"/>
              </a:spcBef>
              <a:spcAft>
                <a:spcPts val="1600"/>
              </a:spcAft>
              <a:buClr>
                <a:srgbClr val="000000"/>
              </a:buClr>
              <a:buSzPts val="1400"/>
              <a:buFont typeface="Roboto"/>
              <a:buChar char="■"/>
              <a:defRPr sz="1400" i="0" u="none" strike="noStrike" cap="none">
                <a:solidFill>
                  <a:srgbClr val="000000"/>
                </a:solidFill>
                <a:latin typeface="Roboto"/>
                <a:ea typeface="Roboto"/>
                <a:cs typeface="Roboto"/>
                <a:sym typeface="Roboto"/>
              </a:defRPr>
            </a:lvl9pPr>
          </a:lstStyle>
          <a:p>
            <a:endParaRPr/>
          </a:p>
        </p:txBody>
      </p:sp>
      <p:sp>
        <p:nvSpPr>
          <p:cNvPr id="8" name="Google Shape;8;p1"/>
          <p:cNvSpPr/>
          <p:nvPr/>
        </p:nvSpPr>
        <p:spPr>
          <a:xfrm>
            <a:off x="7480820" y="-2520"/>
            <a:ext cx="1665600" cy="462600"/>
          </a:xfrm>
          <a:prstGeom prst="rect">
            <a:avLst/>
          </a:prstGeom>
          <a:solidFill>
            <a:srgbClr val="C31C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rpf.io/xai-4-v2"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hyperlink" Target="http://www.youtube.com/watch?v=spP11emPTgk"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rpf.io/xai-4-v1"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hyperlink" Target="http://www.youtube.com/watch?v=cmsVZPjsMT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526875" y="576775"/>
            <a:ext cx="8095800" cy="203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5400">
                <a:latin typeface="Roboto"/>
                <a:ea typeface="Roboto"/>
                <a:cs typeface="Roboto"/>
                <a:sym typeface="Roboto"/>
              </a:rPr>
              <a:t>Μάθημα 4: Δέντρα απόφασης</a:t>
            </a:r>
            <a:endParaRPr sz="5400">
              <a:latin typeface="Roboto"/>
              <a:ea typeface="Roboto"/>
              <a:cs typeface="Roboto"/>
              <a:sym typeface="Roboto"/>
            </a:endParaRPr>
          </a:p>
        </p:txBody>
      </p:sp>
      <p:sp>
        <p:nvSpPr>
          <p:cNvPr id="45" name="Google Shape;45;p9"/>
          <p:cNvSpPr txBox="1">
            <a:spLocks noGrp="1"/>
          </p:cNvSpPr>
          <p:nvPr>
            <p:ph type="subTitle" idx="1"/>
          </p:nvPr>
        </p:nvSpPr>
        <p:spPr>
          <a:xfrm>
            <a:off x="532725" y="2665400"/>
            <a:ext cx="8095800" cy="73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800">
                <a:latin typeface="Roboto"/>
                <a:ea typeface="Roboto"/>
                <a:cs typeface="Roboto"/>
                <a:sym typeface="Roboto"/>
              </a:rPr>
              <a:t>Experience AI</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5" name="Google Shape;175;p18"/>
          <p:cNvGrpSpPr/>
          <p:nvPr/>
        </p:nvGrpSpPr>
        <p:grpSpPr>
          <a:xfrm>
            <a:off x="4900553" y="1033462"/>
            <a:ext cx="4061489" cy="3659100"/>
            <a:chOff x="516753" y="1033462"/>
            <a:chExt cx="4061489" cy="3659100"/>
          </a:xfrm>
        </p:grpSpPr>
        <p:pic>
          <p:nvPicPr>
            <p:cNvPr id="176" name="Google Shape;176;p18"/>
            <p:cNvPicPr preferRelativeResize="0"/>
            <p:nvPr/>
          </p:nvPicPr>
          <p:blipFill rotWithShape="1">
            <a:blip r:embed="rId3">
              <a:alphaModFix/>
            </a:blip>
            <a:srcRect/>
            <a:stretch/>
          </p:blipFill>
          <p:spPr>
            <a:xfrm>
              <a:off x="516753" y="1033462"/>
              <a:ext cx="4061489" cy="3659100"/>
            </a:xfrm>
            <a:prstGeom prst="rect">
              <a:avLst/>
            </a:prstGeom>
            <a:noFill/>
            <a:ln>
              <a:noFill/>
            </a:ln>
          </p:spPr>
        </p:pic>
        <p:sp>
          <p:nvSpPr>
            <p:cNvPr id="177" name="Google Shape;177;p18"/>
            <p:cNvSpPr txBox="1"/>
            <p:nvPr/>
          </p:nvSpPr>
          <p:spPr>
            <a:xfrm>
              <a:off x="1446875" y="117627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γάλα = Ισχύει;</a:t>
              </a:r>
              <a:endParaRPr sz="800" b="1" i="0" u="none" strike="noStrike" cap="none">
                <a:solidFill>
                  <a:srgbClr val="000000"/>
                </a:solidFill>
                <a:latin typeface="Roboto"/>
                <a:ea typeface="Roboto"/>
                <a:cs typeface="Roboto"/>
                <a:sym typeface="Roboto"/>
              </a:endParaRPr>
            </a:p>
          </p:txBody>
        </p:sp>
        <p:sp>
          <p:nvSpPr>
            <p:cNvPr id="178" name="Google Shape;178;p18"/>
            <p:cNvSpPr txBox="1"/>
            <p:nvPr/>
          </p:nvSpPr>
          <p:spPr>
            <a:xfrm>
              <a:off x="910250" y="1697450"/>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Θηλαστικό ζώο</a:t>
              </a:r>
              <a:endParaRPr sz="800" b="1" i="0" u="none" strike="noStrike" cap="none">
                <a:solidFill>
                  <a:srgbClr val="000000"/>
                </a:solidFill>
                <a:latin typeface="Roboto"/>
                <a:ea typeface="Roboto"/>
                <a:cs typeface="Roboto"/>
                <a:sym typeface="Roboto"/>
              </a:endParaRPr>
            </a:p>
          </p:txBody>
        </p:sp>
        <p:sp>
          <p:nvSpPr>
            <p:cNvPr id="179" name="Google Shape;179;p18"/>
            <p:cNvSpPr txBox="1"/>
            <p:nvPr/>
          </p:nvSpPr>
          <p:spPr>
            <a:xfrm>
              <a:off x="1353800" y="221862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Πουλί</a:t>
              </a:r>
              <a:endParaRPr sz="800" b="1" i="0" u="none" strike="noStrike" cap="none">
                <a:solidFill>
                  <a:srgbClr val="000000"/>
                </a:solidFill>
                <a:latin typeface="Roboto"/>
                <a:ea typeface="Roboto"/>
                <a:cs typeface="Roboto"/>
                <a:sym typeface="Roboto"/>
              </a:endParaRPr>
            </a:p>
          </p:txBody>
        </p:sp>
        <p:sp>
          <p:nvSpPr>
            <p:cNvPr id="180" name="Google Shape;180;p18"/>
            <p:cNvSpPr txBox="1"/>
            <p:nvPr/>
          </p:nvSpPr>
          <p:spPr>
            <a:xfrm>
              <a:off x="661900" y="326097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Ψάρι</a:t>
              </a:r>
              <a:endParaRPr sz="800" b="1" i="0" u="none" strike="noStrike" cap="none">
                <a:solidFill>
                  <a:srgbClr val="000000"/>
                </a:solidFill>
                <a:latin typeface="Roboto"/>
                <a:ea typeface="Roboto"/>
                <a:cs typeface="Roboto"/>
                <a:sym typeface="Roboto"/>
              </a:endParaRPr>
            </a:p>
          </p:txBody>
        </p:sp>
        <p:sp>
          <p:nvSpPr>
            <p:cNvPr id="181" name="Google Shape;181;p18"/>
            <p:cNvSpPr txBox="1"/>
            <p:nvPr/>
          </p:nvSpPr>
          <p:spPr>
            <a:xfrm>
              <a:off x="2658175" y="326097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Ζωύφιο</a:t>
              </a:r>
              <a:endParaRPr sz="800" b="1" i="0" u="none" strike="noStrike" cap="none">
                <a:solidFill>
                  <a:srgbClr val="000000"/>
                </a:solidFill>
                <a:latin typeface="Roboto"/>
                <a:ea typeface="Roboto"/>
                <a:cs typeface="Roboto"/>
                <a:sym typeface="Roboto"/>
              </a:endParaRPr>
            </a:p>
          </p:txBody>
        </p:sp>
        <p:sp>
          <p:nvSpPr>
            <p:cNvPr id="182" name="Google Shape;182;p18"/>
            <p:cNvSpPr txBox="1"/>
            <p:nvPr/>
          </p:nvSpPr>
          <p:spPr>
            <a:xfrm>
              <a:off x="1646000" y="3782150"/>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Ερπετό</a:t>
              </a:r>
              <a:endParaRPr sz="800" b="1" i="0" u="none" strike="noStrike" cap="none">
                <a:solidFill>
                  <a:srgbClr val="000000"/>
                </a:solidFill>
                <a:latin typeface="Roboto"/>
                <a:ea typeface="Roboto"/>
                <a:cs typeface="Roboto"/>
                <a:sym typeface="Roboto"/>
              </a:endParaRPr>
            </a:p>
          </p:txBody>
        </p:sp>
        <p:sp>
          <p:nvSpPr>
            <p:cNvPr id="183" name="Google Shape;183;p18"/>
            <p:cNvSpPr txBox="1"/>
            <p:nvPr/>
          </p:nvSpPr>
          <p:spPr>
            <a:xfrm>
              <a:off x="2613600" y="3782150"/>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Ασπόνδυλο</a:t>
              </a:r>
              <a:endParaRPr sz="800" b="1" i="0" u="none" strike="noStrike" cap="none">
                <a:solidFill>
                  <a:srgbClr val="000000"/>
                </a:solidFill>
                <a:latin typeface="Roboto"/>
                <a:ea typeface="Roboto"/>
                <a:cs typeface="Roboto"/>
                <a:sym typeface="Roboto"/>
              </a:endParaRPr>
            </a:p>
          </p:txBody>
        </p:sp>
        <p:sp>
          <p:nvSpPr>
            <p:cNvPr id="184" name="Google Shape;184;p18"/>
            <p:cNvSpPr txBox="1"/>
            <p:nvPr/>
          </p:nvSpPr>
          <p:spPr>
            <a:xfrm>
              <a:off x="661900" y="430332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Αμφίβιο</a:t>
              </a:r>
              <a:endParaRPr sz="800" b="1" i="0" u="none" strike="noStrike" cap="none">
                <a:solidFill>
                  <a:srgbClr val="000000"/>
                </a:solidFill>
                <a:latin typeface="Roboto"/>
                <a:ea typeface="Roboto"/>
                <a:cs typeface="Roboto"/>
                <a:sym typeface="Roboto"/>
              </a:endParaRPr>
            </a:p>
          </p:txBody>
        </p:sp>
        <p:sp>
          <p:nvSpPr>
            <p:cNvPr id="185" name="Google Shape;185;p18"/>
            <p:cNvSpPr txBox="1"/>
            <p:nvPr/>
          </p:nvSpPr>
          <p:spPr>
            <a:xfrm>
              <a:off x="1646000" y="430332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Ερπετό</a:t>
              </a:r>
              <a:endParaRPr sz="800" b="1" i="0" u="none" strike="noStrike" cap="none">
                <a:solidFill>
                  <a:srgbClr val="000000"/>
                </a:solidFill>
                <a:latin typeface="Roboto"/>
                <a:ea typeface="Roboto"/>
                <a:cs typeface="Roboto"/>
                <a:sym typeface="Roboto"/>
              </a:endParaRPr>
            </a:p>
          </p:txBody>
        </p:sp>
        <p:sp>
          <p:nvSpPr>
            <p:cNvPr id="186" name="Google Shape;186;p18"/>
            <p:cNvSpPr txBox="1"/>
            <p:nvPr/>
          </p:nvSpPr>
          <p:spPr>
            <a:xfrm>
              <a:off x="2630100" y="430332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Ασπόνδυλο</a:t>
              </a:r>
              <a:endParaRPr sz="800" b="1" i="0" u="none" strike="noStrike" cap="none">
                <a:solidFill>
                  <a:srgbClr val="000000"/>
                </a:solidFill>
                <a:latin typeface="Roboto"/>
                <a:ea typeface="Roboto"/>
                <a:cs typeface="Roboto"/>
                <a:sym typeface="Roboto"/>
              </a:endParaRPr>
            </a:p>
          </p:txBody>
        </p:sp>
        <p:sp>
          <p:nvSpPr>
            <p:cNvPr id="187" name="Google Shape;187;p18"/>
            <p:cNvSpPr txBox="1"/>
            <p:nvPr/>
          </p:nvSpPr>
          <p:spPr>
            <a:xfrm>
              <a:off x="3614200" y="430332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Ζωύφιο</a:t>
              </a:r>
              <a:endParaRPr sz="800" b="1" i="0" u="none" strike="noStrike" cap="none">
                <a:solidFill>
                  <a:srgbClr val="000000"/>
                </a:solidFill>
                <a:latin typeface="Roboto"/>
                <a:ea typeface="Roboto"/>
                <a:cs typeface="Roboto"/>
                <a:sym typeface="Roboto"/>
              </a:endParaRPr>
            </a:p>
          </p:txBody>
        </p:sp>
        <p:sp>
          <p:nvSpPr>
            <p:cNvPr id="188" name="Google Shape;188;p18"/>
            <p:cNvSpPr txBox="1"/>
            <p:nvPr/>
          </p:nvSpPr>
          <p:spPr>
            <a:xfrm>
              <a:off x="1917550" y="1697450"/>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φτερά = Ισχύει;</a:t>
              </a:r>
              <a:endParaRPr sz="800" b="1" i="0" u="none" strike="noStrike" cap="none">
                <a:solidFill>
                  <a:srgbClr val="000000"/>
                </a:solidFill>
                <a:latin typeface="Roboto"/>
                <a:ea typeface="Roboto"/>
                <a:cs typeface="Roboto"/>
                <a:sym typeface="Roboto"/>
              </a:endParaRPr>
            </a:p>
          </p:txBody>
        </p:sp>
        <p:sp>
          <p:nvSpPr>
            <p:cNvPr id="189" name="Google Shape;189;p18"/>
            <p:cNvSpPr txBox="1"/>
            <p:nvPr/>
          </p:nvSpPr>
          <p:spPr>
            <a:xfrm>
              <a:off x="2380500" y="2218625"/>
              <a:ext cx="883200" cy="232800"/>
            </a:xfrm>
            <a:prstGeom prst="rect">
              <a:avLst/>
            </a:prstGeom>
            <a:noFill/>
            <a:ln>
              <a:noFill/>
            </a:ln>
          </p:spPr>
          <p:txBody>
            <a:bodyPr spcFirstLastPara="1" wrap="square" lIns="0" tIns="0" rIns="0" bIns="0" anchor="ctr" anchorCtr="0">
              <a:normAutofit lnSpcReduction="10000"/>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σπονδυλική στήλη = Ισχύει;</a:t>
              </a:r>
              <a:endParaRPr sz="800" b="1" i="0" u="none" strike="noStrike" cap="none">
                <a:solidFill>
                  <a:srgbClr val="000000"/>
                </a:solidFill>
                <a:latin typeface="Roboto"/>
                <a:ea typeface="Roboto"/>
                <a:cs typeface="Roboto"/>
                <a:sym typeface="Roboto"/>
              </a:endParaRPr>
            </a:p>
          </p:txBody>
        </p:sp>
        <p:sp>
          <p:nvSpPr>
            <p:cNvPr id="190" name="Google Shape;190;p18"/>
            <p:cNvSpPr txBox="1"/>
            <p:nvPr/>
          </p:nvSpPr>
          <p:spPr>
            <a:xfrm>
              <a:off x="1496500" y="2739800"/>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πτερύγια = Ισχύει;</a:t>
              </a:r>
              <a:endParaRPr sz="800" b="1" i="0" u="none" strike="noStrike" cap="none">
                <a:solidFill>
                  <a:srgbClr val="000000"/>
                </a:solidFill>
                <a:latin typeface="Roboto"/>
                <a:ea typeface="Roboto"/>
                <a:cs typeface="Roboto"/>
                <a:sym typeface="Roboto"/>
              </a:endParaRPr>
            </a:p>
          </p:txBody>
        </p:sp>
        <p:sp>
          <p:nvSpPr>
            <p:cNvPr id="191" name="Google Shape;191;p18"/>
            <p:cNvSpPr txBox="1"/>
            <p:nvPr/>
          </p:nvSpPr>
          <p:spPr>
            <a:xfrm>
              <a:off x="1635738" y="3260975"/>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υδρόβιο = Ισχύει;</a:t>
              </a:r>
              <a:endParaRPr sz="800" b="1" i="0" u="none" strike="noStrike" cap="none">
                <a:solidFill>
                  <a:srgbClr val="000000"/>
                </a:solidFill>
                <a:latin typeface="Roboto"/>
                <a:ea typeface="Roboto"/>
                <a:cs typeface="Roboto"/>
                <a:sym typeface="Roboto"/>
              </a:endParaRPr>
            </a:p>
          </p:txBody>
        </p:sp>
        <p:sp>
          <p:nvSpPr>
            <p:cNvPr id="192" name="Google Shape;192;p18"/>
            <p:cNvSpPr txBox="1"/>
            <p:nvPr/>
          </p:nvSpPr>
          <p:spPr>
            <a:xfrm>
              <a:off x="637600" y="3782150"/>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αυγά = Ισχύει;</a:t>
              </a:r>
              <a:endParaRPr sz="800" b="1" i="0" u="none" strike="noStrike" cap="none">
                <a:solidFill>
                  <a:srgbClr val="000000"/>
                </a:solidFill>
                <a:latin typeface="Roboto"/>
                <a:ea typeface="Roboto"/>
                <a:cs typeface="Roboto"/>
                <a:sym typeface="Roboto"/>
              </a:endParaRPr>
            </a:p>
          </p:txBody>
        </p:sp>
        <p:sp>
          <p:nvSpPr>
            <p:cNvPr id="193" name="Google Shape;193;p18"/>
            <p:cNvSpPr txBox="1"/>
            <p:nvPr/>
          </p:nvSpPr>
          <p:spPr>
            <a:xfrm>
              <a:off x="2800750" y="2739800"/>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ιπτάμενο = Ισχύει;</a:t>
              </a:r>
              <a:endParaRPr sz="800" b="1" i="0" u="none" strike="noStrike" cap="none">
                <a:solidFill>
                  <a:srgbClr val="000000"/>
                </a:solidFill>
                <a:latin typeface="Roboto"/>
                <a:ea typeface="Roboto"/>
                <a:cs typeface="Roboto"/>
                <a:sym typeface="Roboto"/>
              </a:endParaRPr>
            </a:p>
          </p:txBody>
        </p:sp>
        <p:sp>
          <p:nvSpPr>
            <p:cNvPr id="194" name="Google Shape;194;p18"/>
            <p:cNvSpPr txBox="1"/>
            <p:nvPr/>
          </p:nvSpPr>
          <p:spPr>
            <a:xfrm>
              <a:off x="3589900" y="3260975"/>
              <a:ext cx="883200" cy="232800"/>
            </a:xfrm>
            <a:prstGeom prst="rect">
              <a:avLst/>
            </a:prstGeom>
            <a:noFill/>
            <a:ln>
              <a:noFill/>
            </a:ln>
          </p:spPr>
          <p:txBody>
            <a:bodyPr spcFirstLastPara="1" wrap="square" lIns="0" tIns="0" rIns="0" bIns="0" anchor="ctr" anchorCtr="0">
              <a:normAutofit lnSpcReduction="10000"/>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αρπακτικό = Ισχύει;</a:t>
              </a:r>
              <a:endParaRPr sz="800" b="1" i="0" u="none" strike="noStrike" cap="none">
                <a:solidFill>
                  <a:srgbClr val="000000"/>
                </a:solidFill>
                <a:latin typeface="Roboto"/>
                <a:ea typeface="Roboto"/>
                <a:cs typeface="Roboto"/>
                <a:sym typeface="Roboto"/>
              </a:endParaRPr>
            </a:p>
          </p:txBody>
        </p:sp>
        <p:sp>
          <p:nvSpPr>
            <p:cNvPr id="195" name="Google Shape;195;p18"/>
            <p:cNvSpPr txBox="1"/>
            <p:nvPr/>
          </p:nvSpPr>
          <p:spPr>
            <a:xfrm>
              <a:off x="3581200" y="3782150"/>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πόδια &lt;= 2,871;</a:t>
              </a:r>
              <a:endParaRPr sz="800" b="1" i="0" u="none" strike="noStrike" cap="none">
                <a:solidFill>
                  <a:srgbClr val="000000"/>
                </a:solidFill>
                <a:latin typeface="Roboto"/>
                <a:ea typeface="Roboto"/>
                <a:cs typeface="Roboto"/>
                <a:sym typeface="Roboto"/>
              </a:endParaRPr>
            </a:p>
          </p:txBody>
        </p:sp>
        <p:sp>
          <p:nvSpPr>
            <p:cNvPr id="196" name="Google Shape;196;p18"/>
            <p:cNvSpPr txBox="1"/>
            <p:nvPr/>
          </p:nvSpPr>
          <p:spPr>
            <a:xfrm>
              <a:off x="1052200" y="1409063"/>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197" name="Google Shape;197;p18"/>
            <p:cNvSpPr txBox="1"/>
            <p:nvPr/>
          </p:nvSpPr>
          <p:spPr>
            <a:xfrm>
              <a:off x="1548950" y="1930238"/>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198" name="Google Shape;198;p18"/>
            <p:cNvSpPr txBox="1"/>
            <p:nvPr/>
          </p:nvSpPr>
          <p:spPr>
            <a:xfrm>
              <a:off x="1993250" y="2455338"/>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199" name="Google Shape;199;p18"/>
            <p:cNvSpPr txBox="1"/>
            <p:nvPr/>
          </p:nvSpPr>
          <p:spPr>
            <a:xfrm>
              <a:off x="1105400" y="2933763"/>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200" name="Google Shape;200;p18"/>
            <p:cNvSpPr txBox="1"/>
            <p:nvPr/>
          </p:nvSpPr>
          <p:spPr>
            <a:xfrm>
              <a:off x="1071250" y="3521550"/>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201" name="Google Shape;201;p18"/>
            <p:cNvSpPr txBox="1"/>
            <p:nvPr/>
          </p:nvSpPr>
          <p:spPr>
            <a:xfrm>
              <a:off x="626950" y="4074588"/>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202" name="Google Shape;202;p18"/>
            <p:cNvSpPr txBox="1"/>
            <p:nvPr/>
          </p:nvSpPr>
          <p:spPr>
            <a:xfrm>
              <a:off x="3614200" y="2933763"/>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Quicksand"/>
                  <a:ea typeface="Quicksand"/>
                  <a:cs typeface="Quicksand"/>
                  <a:sym typeface="Quicksand"/>
                </a:rPr>
                <a:t>Ισχύει</a:t>
              </a:r>
              <a:endParaRPr sz="800" b="1" i="0" u="none" strike="noStrike" cap="none">
                <a:solidFill>
                  <a:srgbClr val="000000"/>
                </a:solidFill>
                <a:latin typeface="Quicksand"/>
                <a:ea typeface="Quicksand"/>
                <a:cs typeface="Quicksand"/>
                <a:sym typeface="Quicksand"/>
              </a:endParaRPr>
            </a:p>
          </p:txBody>
        </p:sp>
        <p:sp>
          <p:nvSpPr>
            <p:cNvPr id="203" name="Google Shape;203;p18"/>
            <p:cNvSpPr txBox="1"/>
            <p:nvPr/>
          </p:nvSpPr>
          <p:spPr>
            <a:xfrm>
              <a:off x="3019600" y="4042726"/>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204" name="Google Shape;204;p18"/>
            <p:cNvSpPr txBox="1"/>
            <p:nvPr/>
          </p:nvSpPr>
          <p:spPr>
            <a:xfrm>
              <a:off x="3136900" y="3493763"/>
              <a:ext cx="444300" cy="232800"/>
            </a:xfrm>
            <a:prstGeom prst="rect">
              <a:avLst/>
            </a:prstGeom>
            <a:noFill/>
            <a:ln>
              <a:noFill/>
            </a:ln>
          </p:spPr>
          <p:txBody>
            <a:bodyPr spcFirstLastPara="1" wrap="square" lIns="0" tIns="0" rIns="0" bIns="0" anchor="ctr" anchorCtr="0">
              <a:normAutofit/>
            </a:bodyPr>
            <a:lstStyle/>
            <a:p>
              <a:pPr marL="0" lvl="0" indent="0" algn="ctr" rtl="0">
                <a:spcBef>
                  <a:spcPts val="0"/>
                </a:spcBef>
                <a:spcAft>
                  <a:spcPts val="0"/>
                </a:spcAft>
                <a:buClr>
                  <a:srgbClr val="000000"/>
                </a:buClr>
                <a:buSzPts val="800"/>
                <a:buFont typeface="Arial"/>
                <a:buNone/>
              </a:pPr>
              <a:r>
                <a:rPr lang="en-US" sz="800" b="1">
                  <a:latin typeface="Roboto"/>
                  <a:ea typeface="Roboto"/>
                  <a:cs typeface="Roboto"/>
                  <a:sym typeface="Roboto"/>
                </a:rPr>
                <a:t>Ισχύει</a:t>
              </a:r>
              <a:endParaRPr sz="800" b="1" i="0" u="none" strike="noStrike" cap="none">
                <a:solidFill>
                  <a:srgbClr val="000000"/>
                </a:solidFill>
                <a:latin typeface="Quicksand"/>
                <a:ea typeface="Quicksand"/>
                <a:cs typeface="Quicksand"/>
                <a:sym typeface="Quicksand"/>
              </a:endParaRPr>
            </a:p>
          </p:txBody>
        </p:sp>
        <p:sp>
          <p:nvSpPr>
            <p:cNvPr id="205" name="Google Shape;205;p18"/>
            <p:cNvSpPr txBox="1"/>
            <p:nvPr/>
          </p:nvSpPr>
          <p:spPr>
            <a:xfrm>
              <a:off x="2290075" y="1409063"/>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206" name="Google Shape;206;p18"/>
            <p:cNvSpPr txBox="1"/>
            <p:nvPr/>
          </p:nvSpPr>
          <p:spPr>
            <a:xfrm>
              <a:off x="2876950" y="1930238"/>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207" name="Google Shape;207;p18"/>
            <p:cNvSpPr txBox="1"/>
            <p:nvPr/>
          </p:nvSpPr>
          <p:spPr>
            <a:xfrm>
              <a:off x="3289300" y="2455338"/>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208" name="Google Shape;208;p18"/>
            <p:cNvSpPr txBox="1"/>
            <p:nvPr/>
          </p:nvSpPr>
          <p:spPr>
            <a:xfrm>
              <a:off x="2553900" y="3000375"/>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209" name="Google Shape;209;p18"/>
            <p:cNvSpPr txBox="1"/>
            <p:nvPr/>
          </p:nvSpPr>
          <p:spPr>
            <a:xfrm>
              <a:off x="2069450" y="3000375"/>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210" name="Google Shape;210;p18"/>
            <p:cNvSpPr txBox="1"/>
            <p:nvPr/>
          </p:nvSpPr>
          <p:spPr>
            <a:xfrm>
              <a:off x="2112500" y="3521550"/>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211" name="Google Shape;211;p18"/>
            <p:cNvSpPr txBox="1"/>
            <p:nvPr/>
          </p:nvSpPr>
          <p:spPr>
            <a:xfrm>
              <a:off x="4080700" y="3521550"/>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212" name="Google Shape;212;p18"/>
            <p:cNvSpPr txBox="1"/>
            <p:nvPr/>
          </p:nvSpPr>
          <p:spPr>
            <a:xfrm>
              <a:off x="4080700" y="4042725"/>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213" name="Google Shape;213;p18"/>
            <p:cNvSpPr txBox="1"/>
            <p:nvPr/>
          </p:nvSpPr>
          <p:spPr>
            <a:xfrm>
              <a:off x="1701350" y="4042725"/>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grpSp>
      <p:sp>
        <p:nvSpPr>
          <p:cNvPr id="214" name="Google Shape;214;p18"/>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Ταξινόμηση ζώων</a:t>
            </a:r>
            <a:endParaRPr/>
          </a:p>
        </p:txBody>
      </p:sp>
      <p:sp>
        <p:nvSpPr>
          <p:cNvPr id="215" name="Google Shape;215;p18"/>
          <p:cNvSpPr txBox="1">
            <a:spLocks noGrp="1"/>
          </p:cNvSpPr>
          <p:nvPr>
            <p:ph type="body" idx="1"/>
          </p:nvPr>
        </p:nvSpPr>
        <p:spPr>
          <a:xfrm>
            <a:off x="310900" y="1170125"/>
            <a:ext cx="42969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700"/>
              <a:t>Αυτό το δέντρο απόφασης ταξινομεί ζώα. </a:t>
            </a:r>
            <a:endParaRPr sz="1700"/>
          </a:p>
          <a:p>
            <a:pPr marL="0" lvl="0" indent="0" algn="l" rtl="0">
              <a:lnSpc>
                <a:spcPct val="115000"/>
              </a:lnSpc>
              <a:spcBef>
                <a:spcPts val="1600"/>
              </a:spcBef>
              <a:spcAft>
                <a:spcPts val="0"/>
              </a:spcAft>
              <a:buSzPts val="1800"/>
              <a:buNone/>
            </a:pPr>
            <a:r>
              <a:rPr lang="en-US" sz="1700"/>
              <a:t>Το σύνολο δεδομένων που χρησιμοποιείται για τη δημιουργία ενός δέντρου απόφασης περιέχει </a:t>
            </a:r>
            <a:r>
              <a:rPr lang="en-US" sz="1700" b="1">
                <a:solidFill>
                  <a:srgbClr val="C31C4A"/>
                </a:solidFill>
              </a:rPr>
              <a:t>χαρακτηριστικά</a:t>
            </a:r>
            <a:r>
              <a:rPr lang="en-US" sz="1700"/>
              <a:t>. </a:t>
            </a:r>
            <a:endParaRPr sz="1700"/>
          </a:p>
          <a:p>
            <a:pPr marL="0" lvl="0" indent="0" algn="l" rtl="0">
              <a:lnSpc>
                <a:spcPct val="115000"/>
              </a:lnSpc>
              <a:spcBef>
                <a:spcPts val="1600"/>
              </a:spcBef>
              <a:spcAft>
                <a:spcPts val="0"/>
              </a:spcAft>
              <a:buSzPts val="1800"/>
              <a:buNone/>
            </a:pPr>
            <a:r>
              <a:rPr lang="en-US" sz="1700"/>
              <a:t>Ορισμένα χαρακτηριστικά είτε αφορούν δήλωση που </a:t>
            </a:r>
            <a:r>
              <a:rPr lang="en-US" sz="1700" b="1">
                <a:solidFill>
                  <a:srgbClr val="C31C4A"/>
                </a:solidFill>
              </a:rPr>
              <a:t>Ισχύει είτε που δεν Ισχύει</a:t>
            </a:r>
            <a:r>
              <a:rPr lang="en-US" sz="1700"/>
              <a:t>, όπως «φτερά»</a:t>
            </a:r>
            <a:r>
              <a:rPr lang="en-US" sz="1700" i="1"/>
              <a:t>, </a:t>
            </a:r>
            <a:r>
              <a:rPr lang="en-US" sz="1700"/>
              <a:t> «ιπτάμενα»</a:t>
            </a:r>
            <a:r>
              <a:rPr lang="en-US" sz="1700" i="1"/>
              <a:t>,</a:t>
            </a:r>
            <a:r>
              <a:rPr lang="en-US" sz="1700"/>
              <a:t> ή</a:t>
            </a:r>
            <a:r>
              <a:rPr lang="en-US" sz="1700" i="1"/>
              <a:t> </a:t>
            </a:r>
            <a:r>
              <a:rPr lang="en-US" sz="1700"/>
              <a:t> «υδρόβια».</a:t>
            </a:r>
            <a:endParaRPr sz="1700"/>
          </a:p>
          <a:p>
            <a:pPr marL="0" lvl="0" indent="0" algn="l" rtl="0">
              <a:lnSpc>
                <a:spcPct val="115000"/>
              </a:lnSpc>
              <a:spcBef>
                <a:spcPts val="1600"/>
              </a:spcBef>
              <a:spcAft>
                <a:spcPts val="1600"/>
              </a:spcAft>
              <a:buSzPts val="1800"/>
              <a:buNone/>
            </a:pPr>
            <a:r>
              <a:rPr lang="en-US" sz="1700"/>
              <a:t>Άλλα χαρακτηριστικά είναι </a:t>
            </a:r>
            <a:r>
              <a:rPr lang="en-US" sz="1700" b="1">
                <a:solidFill>
                  <a:srgbClr val="C31C4A"/>
                </a:solidFill>
              </a:rPr>
              <a:t>αριθμητικά</a:t>
            </a:r>
            <a:r>
              <a:rPr lang="en-US" sz="1700"/>
              <a:t>, όπως «αριθμός ποδιών».</a:t>
            </a:r>
            <a:endParaRPr sz="1700"/>
          </a:p>
        </p:txBody>
      </p:sp>
      <p:sp>
        <p:nvSpPr>
          <p:cNvPr id="216" name="Google Shape;216;p18"/>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9"/>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Ποια θα ήταν η πρόβλεψη γι' αυτό το ζώο;</a:t>
            </a:r>
            <a:endParaRPr/>
          </a:p>
        </p:txBody>
      </p:sp>
      <p:sp>
        <p:nvSpPr>
          <p:cNvPr id="223" name="Google Shape;223;p19"/>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1</a:t>
            </a:r>
            <a:endParaRPr/>
          </a:p>
        </p:txBody>
      </p:sp>
      <p:graphicFrame>
        <p:nvGraphicFramePr>
          <p:cNvPr id="224" name="Google Shape;224;p19"/>
          <p:cNvGraphicFramePr/>
          <p:nvPr/>
        </p:nvGraphicFramePr>
        <p:xfrm>
          <a:off x="227650" y="1138875"/>
          <a:ext cx="1839550" cy="3127300"/>
        </p:xfrm>
        <a:graphic>
          <a:graphicData uri="http://schemas.openxmlformats.org/drawingml/2006/table">
            <a:tbl>
              <a:tblPr>
                <a:noFill/>
                <a:tableStyleId>{3F456FA6-28E0-4CFC-B1DB-563A176ED80B}</a:tableStyleId>
              </a:tblPr>
              <a:tblGrid>
                <a:gridCol w="822950">
                  <a:extLst>
                    <a:ext uri="{9D8B030D-6E8A-4147-A177-3AD203B41FA5}">
                      <a16:colId xmlns:a16="http://schemas.microsoft.com/office/drawing/2014/main" val="20000"/>
                    </a:ext>
                  </a:extLst>
                </a:gridCol>
                <a:gridCol w="1016600">
                  <a:extLst>
                    <a:ext uri="{9D8B030D-6E8A-4147-A177-3AD203B41FA5}">
                      <a16:colId xmlns:a16="http://schemas.microsoft.com/office/drawing/2014/main" val="20001"/>
                    </a:ext>
                  </a:extLst>
                </a:gridCol>
              </a:tblGrid>
              <a:tr h="4193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μαλλιά</a:t>
                      </a:r>
                      <a:endParaRPr sz="1200" b="1" u="none" strike="noStrike" cap="none">
                        <a:solidFill>
                          <a:srgbClr val="FFFFFF"/>
                        </a:solidFill>
                        <a:latin typeface="Roboto"/>
                        <a:ea typeface="Roboto"/>
                        <a:cs typeface="Roboto"/>
                        <a:sym typeface="Roboto"/>
                      </a:endParaRPr>
                    </a:p>
                  </a:txBody>
                  <a:tcPr marL="9525" marR="9525" marT="9525" marB="91425" anchor="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ΔΕΝ ΙΣΧΥΕΙ</a:t>
                      </a:r>
                      <a:endParaRPr sz="1200" b="1" u="none" strike="noStrike" cap="none">
                        <a:latin typeface="Roboto"/>
                        <a:ea typeface="Roboto"/>
                        <a:cs typeface="Roboto"/>
                        <a:sym typeface="Roboto"/>
                      </a:endParaRPr>
                    </a:p>
                  </a:txBody>
                  <a:tcPr marL="9525" marR="9525" marT="9525" marB="91425" anchor="b">
                    <a:solidFill>
                      <a:srgbClr val="D9D9D9"/>
                    </a:solidFill>
                  </a:tcPr>
                </a:tc>
                <a:extLst>
                  <a:ext uri="{0D108BD9-81ED-4DB2-BD59-A6C34878D82A}">
                    <a16:rowId xmlns:a16="http://schemas.microsoft.com/office/drawing/2014/main" val="10000"/>
                  </a:ext>
                </a:extLst>
              </a:tr>
              <a:tr h="4193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φτερά</a:t>
                      </a:r>
                      <a:endParaRPr sz="1200" b="1" u="none" strike="noStrike" cap="none">
                        <a:solidFill>
                          <a:srgbClr val="FFFFFF"/>
                        </a:solidFill>
                        <a:latin typeface="Roboto"/>
                        <a:ea typeface="Roboto"/>
                        <a:cs typeface="Roboto"/>
                        <a:sym typeface="Roboto"/>
                      </a:endParaRPr>
                    </a:p>
                  </a:txBody>
                  <a:tcPr marL="9525" marR="9525" marT="9525" marB="91425" anchor="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ΔΕΝ ΙΣΧΥΕΙ</a:t>
                      </a:r>
                      <a:endParaRPr sz="1200" b="1" u="none" strike="noStrike" cap="none">
                        <a:latin typeface="Roboto"/>
                        <a:ea typeface="Roboto"/>
                        <a:cs typeface="Roboto"/>
                        <a:sym typeface="Roboto"/>
                      </a:endParaRPr>
                    </a:p>
                  </a:txBody>
                  <a:tcPr marL="9525" marR="9525" marT="9525" marB="91425" anchor="b">
                    <a:solidFill>
                      <a:srgbClr val="D9D9D9"/>
                    </a:solidFill>
                  </a:tcPr>
                </a:tc>
                <a:extLst>
                  <a:ext uri="{0D108BD9-81ED-4DB2-BD59-A6C34878D82A}">
                    <a16:rowId xmlns:a16="http://schemas.microsoft.com/office/drawing/2014/main" val="10001"/>
                  </a:ext>
                </a:extLst>
              </a:tr>
              <a:tr h="4193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αυγά</a:t>
                      </a:r>
                      <a:endParaRPr sz="1200" b="1" u="none" strike="noStrike" cap="none">
                        <a:solidFill>
                          <a:srgbClr val="FFFFFF"/>
                        </a:solidFill>
                        <a:latin typeface="Roboto"/>
                        <a:ea typeface="Roboto"/>
                        <a:cs typeface="Roboto"/>
                        <a:sym typeface="Roboto"/>
                      </a:endParaRPr>
                    </a:p>
                  </a:txBody>
                  <a:tcPr marL="9525" marR="9525" marT="9525" marB="91425" anchor="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ΙΣΧΥΕΙ</a:t>
                      </a:r>
                      <a:endParaRPr sz="1200" b="1" u="none" strike="noStrike" cap="none">
                        <a:latin typeface="Roboto"/>
                        <a:ea typeface="Roboto"/>
                        <a:cs typeface="Roboto"/>
                        <a:sym typeface="Roboto"/>
                      </a:endParaRPr>
                    </a:p>
                  </a:txBody>
                  <a:tcPr marL="9525" marR="9525" marT="9525" marB="91425" anchor="b">
                    <a:solidFill>
                      <a:srgbClr val="D9D9D9"/>
                    </a:solidFill>
                  </a:tcPr>
                </a:tc>
                <a:extLst>
                  <a:ext uri="{0D108BD9-81ED-4DB2-BD59-A6C34878D82A}">
                    <a16:rowId xmlns:a16="http://schemas.microsoft.com/office/drawing/2014/main" val="10002"/>
                  </a:ext>
                </a:extLst>
              </a:tr>
              <a:tr h="3631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γάλα</a:t>
                      </a:r>
                      <a:endParaRPr sz="1200" b="1" u="none" strike="noStrike" cap="none">
                        <a:solidFill>
                          <a:srgbClr val="FFFFFF"/>
                        </a:solidFill>
                        <a:latin typeface="Roboto"/>
                        <a:ea typeface="Roboto"/>
                        <a:cs typeface="Roboto"/>
                        <a:sym typeface="Roboto"/>
                      </a:endParaRPr>
                    </a:p>
                  </a:txBody>
                  <a:tcPr marL="9525" marR="9525" marT="9525" marB="91425" anchor="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ΔΕΝ ΙΣΧΥΕΙ</a:t>
                      </a:r>
                      <a:endParaRPr sz="1200" b="1" u="none" strike="noStrike" cap="none">
                        <a:latin typeface="Roboto"/>
                        <a:ea typeface="Roboto"/>
                        <a:cs typeface="Roboto"/>
                        <a:sym typeface="Roboto"/>
                      </a:endParaRPr>
                    </a:p>
                  </a:txBody>
                  <a:tcPr marL="9525" marR="9525" marT="9525" marB="91425" anchor="b">
                    <a:solidFill>
                      <a:srgbClr val="D9D9D9"/>
                    </a:solidFill>
                  </a:tcPr>
                </a:tc>
                <a:extLst>
                  <a:ext uri="{0D108BD9-81ED-4DB2-BD59-A6C34878D82A}">
                    <a16:rowId xmlns:a16="http://schemas.microsoft.com/office/drawing/2014/main" val="10003"/>
                  </a:ext>
                </a:extLst>
              </a:tr>
              <a:tr h="3631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ιπτάμενο</a:t>
                      </a:r>
                      <a:endParaRPr sz="1200" b="1" u="none" strike="noStrike" cap="none">
                        <a:solidFill>
                          <a:srgbClr val="FFFFFF"/>
                        </a:solidFill>
                        <a:latin typeface="Roboto"/>
                        <a:ea typeface="Roboto"/>
                        <a:cs typeface="Roboto"/>
                        <a:sym typeface="Roboto"/>
                      </a:endParaRPr>
                    </a:p>
                  </a:txBody>
                  <a:tcPr marL="9525" marR="9525" marT="9525" marB="91425" anchor="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ΔΕΝ ΙΣΧΥΕΙ</a:t>
                      </a:r>
                      <a:endParaRPr sz="1200" b="1" u="none" strike="noStrike" cap="none">
                        <a:latin typeface="Roboto"/>
                        <a:ea typeface="Roboto"/>
                        <a:cs typeface="Roboto"/>
                        <a:sym typeface="Roboto"/>
                      </a:endParaRPr>
                    </a:p>
                  </a:txBody>
                  <a:tcPr marL="9525" marR="9525" marT="9525" marB="91425" anchor="b">
                    <a:solidFill>
                      <a:srgbClr val="D9D9D9"/>
                    </a:solidFill>
                  </a:tcPr>
                </a:tc>
                <a:extLst>
                  <a:ext uri="{0D108BD9-81ED-4DB2-BD59-A6C34878D82A}">
                    <a16:rowId xmlns:a16="http://schemas.microsoft.com/office/drawing/2014/main" val="10004"/>
                  </a:ext>
                </a:extLst>
              </a:tr>
              <a:tr h="3631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υδρόβιο</a:t>
                      </a:r>
                      <a:endParaRPr sz="1200" b="1" u="none" strike="noStrike" cap="none">
                        <a:solidFill>
                          <a:srgbClr val="FFFFFF"/>
                        </a:solidFill>
                        <a:latin typeface="Roboto"/>
                        <a:ea typeface="Roboto"/>
                        <a:cs typeface="Roboto"/>
                        <a:sym typeface="Roboto"/>
                      </a:endParaRPr>
                    </a:p>
                  </a:txBody>
                  <a:tcPr marL="9525" marR="9525" marT="9525" marB="91425" anchor="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ΙΣΧΥΕΙ</a:t>
                      </a:r>
                      <a:endParaRPr sz="1200" b="1" u="none" strike="noStrike" cap="none">
                        <a:latin typeface="Roboto"/>
                        <a:ea typeface="Roboto"/>
                        <a:cs typeface="Roboto"/>
                        <a:sym typeface="Roboto"/>
                      </a:endParaRPr>
                    </a:p>
                  </a:txBody>
                  <a:tcPr marL="9525" marR="9525" marT="9525" marB="91425" anchor="b">
                    <a:solidFill>
                      <a:srgbClr val="D9D9D9"/>
                    </a:solidFill>
                  </a:tcPr>
                </a:tc>
                <a:extLst>
                  <a:ext uri="{0D108BD9-81ED-4DB2-BD59-A6C34878D82A}">
                    <a16:rowId xmlns:a16="http://schemas.microsoft.com/office/drawing/2014/main" val="10005"/>
                  </a:ext>
                </a:extLst>
              </a:tr>
              <a:tr h="4193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αρπακτικό</a:t>
                      </a:r>
                      <a:endParaRPr sz="1200" b="1" u="none" strike="noStrike" cap="none">
                        <a:solidFill>
                          <a:srgbClr val="FFFFFF"/>
                        </a:solidFill>
                        <a:latin typeface="Roboto"/>
                        <a:ea typeface="Roboto"/>
                        <a:cs typeface="Roboto"/>
                        <a:sym typeface="Roboto"/>
                      </a:endParaRPr>
                    </a:p>
                  </a:txBody>
                  <a:tcPr marL="9525" marR="9525" marT="9525" marB="91425" anchor="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ΙΣΧΥΕΙ</a:t>
                      </a:r>
                      <a:endParaRPr sz="1200" b="1" u="none" strike="noStrike" cap="none">
                        <a:latin typeface="Roboto"/>
                        <a:ea typeface="Roboto"/>
                        <a:cs typeface="Roboto"/>
                        <a:sym typeface="Roboto"/>
                      </a:endParaRPr>
                    </a:p>
                  </a:txBody>
                  <a:tcPr marL="9525" marR="9525" marT="9525" marB="91425" anchor="b">
                    <a:solidFill>
                      <a:srgbClr val="D9D9D9"/>
                    </a:solidFill>
                  </a:tcPr>
                </a:tc>
                <a:extLst>
                  <a:ext uri="{0D108BD9-81ED-4DB2-BD59-A6C34878D82A}">
                    <a16:rowId xmlns:a16="http://schemas.microsoft.com/office/drawing/2014/main" val="10006"/>
                  </a:ext>
                </a:extLst>
              </a:tr>
              <a:tr h="3606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με δόντια</a:t>
                      </a:r>
                      <a:endParaRPr sz="1200" b="1" u="none" strike="noStrike" cap="none">
                        <a:solidFill>
                          <a:srgbClr val="FFFFFF"/>
                        </a:solidFill>
                        <a:latin typeface="Roboto"/>
                        <a:ea typeface="Roboto"/>
                        <a:cs typeface="Roboto"/>
                        <a:sym typeface="Roboto"/>
                      </a:endParaRPr>
                    </a:p>
                  </a:txBody>
                  <a:tcPr marL="9525" marR="9525" marT="9525" marB="91425" anchor="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ΙΣΧΥΕΙ</a:t>
                      </a:r>
                      <a:endParaRPr sz="1200" b="1" u="none" strike="noStrike" cap="none">
                        <a:latin typeface="Roboto"/>
                        <a:ea typeface="Roboto"/>
                        <a:cs typeface="Roboto"/>
                        <a:sym typeface="Roboto"/>
                      </a:endParaRPr>
                    </a:p>
                  </a:txBody>
                  <a:tcPr marL="9525" marR="9525" marT="9525" marB="91425" anchor="b">
                    <a:solidFill>
                      <a:srgbClr val="D9D9D9"/>
                    </a:solidFill>
                  </a:tcPr>
                </a:tc>
                <a:extLst>
                  <a:ext uri="{0D108BD9-81ED-4DB2-BD59-A6C34878D82A}">
                    <a16:rowId xmlns:a16="http://schemas.microsoft.com/office/drawing/2014/main" val="10007"/>
                  </a:ext>
                </a:extLst>
              </a:tr>
            </a:tbl>
          </a:graphicData>
        </a:graphic>
      </p:graphicFrame>
      <p:graphicFrame>
        <p:nvGraphicFramePr>
          <p:cNvPr id="225" name="Google Shape;225;p19"/>
          <p:cNvGraphicFramePr/>
          <p:nvPr/>
        </p:nvGraphicFramePr>
        <p:xfrm>
          <a:off x="2284350" y="1137600"/>
          <a:ext cx="2342675" cy="3127200"/>
        </p:xfrm>
        <a:graphic>
          <a:graphicData uri="http://schemas.openxmlformats.org/drawingml/2006/table">
            <a:tbl>
              <a:tblPr>
                <a:noFill/>
                <a:tableStyleId>{3F456FA6-28E0-4CFC-B1DB-563A176ED80B}</a:tableStyleId>
              </a:tblPr>
              <a:tblGrid>
                <a:gridCol w="1318700">
                  <a:extLst>
                    <a:ext uri="{9D8B030D-6E8A-4147-A177-3AD203B41FA5}">
                      <a16:colId xmlns:a16="http://schemas.microsoft.com/office/drawing/2014/main" val="20000"/>
                    </a:ext>
                  </a:extLst>
                </a:gridCol>
                <a:gridCol w="1023975">
                  <a:extLst>
                    <a:ext uri="{9D8B030D-6E8A-4147-A177-3AD203B41FA5}">
                      <a16:colId xmlns:a16="http://schemas.microsoft.com/office/drawing/2014/main" val="20001"/>
                    </a:ext>
                  </a:extLst>
                </a:gridCol>
              </a:tblGrid>
              <a:tr h="41897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σπονδυλική στήλη</a:t>
                      </a:r>
                      <a:endParaRPr sz="1200" b="1" u="none" strike="noStrike" cap="none">
                        <a:solidFill>
                          <a:srgbClr val="FFFFFF"/>
                        </a:solidFill>
                        <a:latin typeface="Roboto"/>
                        <a:ea typeface="Roboto"/>
                        <a:cs typeface="Roboto"/>
                        <a:sym typeface="Roboto"/>
                      </a:endParaRPr>
                    </a:p>
                  </a:txBody>
                  <a:tcPr marL="9525" marR="9525" marT="9525" marB="91425" anchor="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ΙΣΧΥΕΙ</a:t>
                      </a:r>
                      <a:endParaRPr sz="1200" b="1" u="none" strike="noStrike" cap="none">
                        <a:latin typeface="Roboto"/>
                        <a:ea typeface="Roboto"/>
                        <a:cs typeface="Roboto"/>
                        <a:sym typeface="Roboto"/>
                      </a:endParaRPr>
                    </a:p>
                  </a:txBody>
                  <a:tcPr marL="9525" marR="9525" marT="9525" marB="91425" anchor="b">
                    <a:solidFill>
                      <a:srgbClr val="D9D9D9"/>
                    </a:solidFill>
                  </a:tcPr>
                </a:tc>
                <a:extLst>
                  <a:ext uri="{0D108BD9-81ED-4DB2-BD59-A6C34878D82A}">
                    <a16:rowId xmlns:a16="http://schemas.microsoft.com/office/drawing/2014/main" val="10000"/>
                  </a:ext>
                </a:extLst>
              </a:tr>
              <a:tr h="41897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αναπνέει</a:t>
                      </a:r>
                      <a:endParaRPr sz="1200" b="1" u="none" strike="noStrike" cap="none">
                        <a:solidFill>
                          <a:srgbClr val="FFFFFF"/>
                        </a:solidFill>
                        <a:latin typeface="Roboto"/>
                        <a:ea typeface="Roboto"/>
                        <a:cs typeface="Roboto"/>
                        <a:sym typeface="Roboto"/>
                      </a:endParaRPr>
                    </a:p>
                  </a:txBody>
                  <a:tcPr marL="9525" marR="9525" marT="9525" marB="91425" anchor="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ΔΕΝ ΙΣΧΥΕΙ</a:t>
                      </a:r>
                      <a:endParaRPr sz="1200" b="1" u="none" strike="noStrike" cap="none">
                        <a:latin typeface="Roboto"/>
                        <a:ea typeface="Roboto"/>
                        <a:cs typeface="Roboto"/>
                        <a:sym typeface="Roboto"/>
                      </a:endParaRPr>
                    </a:p>
                  </a:txBody>
                  <a:tcPr marL="9525" marR="9525" marT="9525" marB="91425" anchor="b">
                    <a:solidFill>
                      <a:srgbClr val="D9D9D9"/>
                    </a:solidFill>
                  </a:tcPr>
                </a:tc>
                <a:extLst>
                  <a:ext uri="{0D108BD9-81ED-4DB2-BD59-A6C34878D82A}">
                    <a16:rowId xmlns:a16="http://schemas.microsoft.com/office/drawing/2014/main" val="10001"/>
                  </a:ext>
                </a:extLst>
              </a:tr>
              <a:tr h="41897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δηλητηριώδες</a:t>
                      </a:r>
                      <a:endParaRPr sz="1200" b="1" u="none" strike="noStrike" cap="none">
                        <a:solidFill>
                          <a:srgbClr val="FFFFFF"/>
                        </a:solidFill>
                        <a:latin typeface="Roboto"/>
                        <a:ea typeface="Roboto"/>
                        <a:cs typeface="Roboto"/>
                        <a:sym typeface="Roboto"/>
                      </a:endParaRPr>
                    </a:p>
                  </a:txBody>
                  <a:tcPr marL="9525" marR="9525" marT="9525" marB="91425" anchor="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ΔΕΝ ΙΣΧΥΕΙ</a:t>
                      </a:r>
                      <a:endParaRPr sz="1200" b="1" u="none" strike="noStrike" cap="none">
                        <a:latin typeface="Roboto"/>
                        <a:ea typeface="Roboto"/>
                        <a:cs typeface="Roboto"/>
                        <a:sym typeface="Roboto"/>
                      </a:endParaRPr>
                    </a:p>
                  </a:txBody>
                  <a:tcPr marL="9525" marR="9525" marT="9525" marB="91425" anchor="b">
                    <a:solidFill>
                      <a:srgbClr val="D9D9D9"/>
                    </a:solidFill>
                  </a:tcPr>
                </a:tc>
                <a:extLst>
                  <a:ext uri="{0D108BD9-81ED-4DB2-BD59-A6C34878D82A}">
                    <a16:rowId xmlns:a16="http://schemas.microsoft.com/office/drawing/2014/main" val="10002"/>
                  </a:ext>
                </a:extLst>
              </a:tr>
              <a:tr h="3628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πτερύγια</a:t>
                      </a:r>
                      <a:endParaRPr sz="1200" b="1" u="none" strike="noStrike" cap="none">
                        <a:solidFill>
                          <a:srgbClr val="FFFFFF"/>
                        </a:solidFill>
                        <a:latin typeface="Roboto"/>
                        <a:ea typeface="Roboto"/>
                        <a:cs typeface="Roboto"/>
                        <a:sym typeface="Roboto"/>
                      </a:endParaRPr>
                    </a:p>
                  </a:txBody>
                  <a:tcPr marL="9525" marR="9525" marT="9525" marB="91425" anchor="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ΙΣΧΥΕΙ</a:t>
                      </a:r>
                      <a:endParaRPr sz="1200" b="1" u="none" strike="noStrike" cap="none">
                        <a:latin typeface="Roboto"/>
                        <a:ea typeface="Roboto"/>
                        <a:cs typeface="Roboto"/>
                        <a:sym typeface="Roboto"/>
                      </a:endParaRPr>
                    </a:p>
                  </a:txBody>
                  <a:tcPr marL="9525" marR="9525" marT="9525" marB="91425" anchor="b">
                    <a:solidFill>
                      <a:srgbClr val="D9D9D9"/>
                    </a:solidFill>
                  </a:tcPr>
                </a:tc>
                <a:extLst>
                  <a:ext uri="{0D108BD9-81ED-4DB2-BD59-A6C34878D82A}">
                    <a16:rowId xmlns:a16="http://schemas.microsoft.com/office/drawing/2014/main" val="10003"/>
                  </a:ext>
                </a:extLst>
              </a:tr>
              <a:tr h="3628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πόδια</a:t>
                      </a:r>
                      <a:endParaRPr sz="1200" b="1" u="none" strike="noStrike" cap="none">
                        <a:solidFill>
                          <a:srgbClr val="FFFFFF"/>
                        </a:solidFill>
                        <a:latin typeface="Roboto"/>
                        <a:ea typeface="Roboto"/>
                        <a:cs typeface="Roboto"/>
                        <a:sym typeface="Roboto"/>
                      </a:endParaRPr>
                    </a:p>
                  </a:txBody>
                  <a:tcPr marL="9525" marR="9525" marT="9525" marB="91425" anchor="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0</a:t>
                      </a:r>
                      <a:endParaRPr sz="1200" b="1" u="none" strike="noStrike" cap="none">
                        <a:latin typeface="Roboto"/>
                        <a:ea typeface="Roboto"/>
                        <a:cs typeface="Roboto"/>
                        <a:sym typeface="Roboto"/>
                      </a:endParaRPr>
                    </a:p>
                  </a:txBody>
                  <a:tcPr marL="9525" marR="9525" marT="9525" marB="91425" anchor="b">
                    <a:solidFill>
                      <a:srgbClr val="D9D9D9"/>
                    </a:solidFill>
                  </a:tcPr>
                </a:tc>
                <a:extLst>
                  <a:ext uri="{0D108BD9-81ED-4DB2-BD59-A6C34878D82A}">
                    <a16:rowId xmlns:a16="http://schemas.microsoft.com/office/drawing/2014/main" val="10004"/>
                  </a:ext>
                </a:extLst>
              </a:tr>
              <a:tr h="3628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ουρά</a:t>
                      </a:r>
                      <a:endParaRPr sz="1200" b="1" u="none" strike="noStrike" cap="none">
                        <a:solidFill>
                          <a:srgbClr val="FFFFFF"/>
                        </a:solidFill>
                        <a:latin typeface="Roboto"/>
                        <a:ea typeface="Roboto"/>
                        <a:cs typeface="Roboto"/>
                        <a:sym typeface="Roboto"/>
                      </a:endParaRPr>
                    </a:p>
                  </a:txBody>
                  <a:tcPr marL="9525" marR="9525" marT="9525" marB="91425" anchor="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ΙΣΧΥΕΙ</a:t>
                      </a:r>
                      <a:endParaRPr sz="1200" b="1" u="none" strike="noStrike" cap="none">
                        <a:latin typeface="Roboto"/>
                        <a:ea typeface="Roboto"/>
                        <a:cs typeface="Roboto"/>
                        <a:sym typeface="Roboto"/>
                      </a:endParaRPr>
                    </a:p>
                  </a:txBody>
                  <a:tcPr marL="9525" marR="9525" marT="9525" marB="91425" anchor="b">
                    <a:solidFill>
                      <a:srgbClr val="D9D9D9"/>
                    </a:solidFill>
                  </a:tcPr>
                </a:tc>
                <a:extLst>
                  <a:ext uri="{0D108BD9-81ED-4DB2-BD59-A6C34878D82A}">
                    <a16:rowId xmlns:a16="http://schemas.microsoft.com/office/drawing/2014/main" val="10005"/>
                  </a:ext>
                </a:extLst>
              </a:tr>
              <a:tr h="41897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οικόσιτο ζώο</a:t>
                      </a:r>
                      <a:endParaRPr sz="1200" b="1" u="none" strike="noStrike" cap="none">
                        <a:solidFill>
                          <a:srgbClr val="FFFFFF"/>
                        </a:solidFill>
                        <a:latin typeface="Roboto"/>
                        <a:ea typeface="Roboto"/>
                        <a:cs typeface="Roboto"/>
                        <a:sym typeface="Roboto"/>
                      </a:endParaRPr>
                    </a:p>
                  </a:txBody>
                  <a:tcPr marL="9525" marR="9525" marT="9525" marB="91425" anchor="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ΔΕΝ ΙΣΧΥΕΙ</a:t>
                      </a:r>
                      <a:endParaRPr sz="1200" b="1" u="none" strike="noStrike" cap="none">
                        <a:latin typeface="Roboto"/>
                        <a:ea typeface="Roboto"/>
                        <a:cs typeface="Roboto"/>
                        <a:sym typeface="Roboto"/>
                      </a:endParaRPr>
                    </a:p>
                  </a:txBody>
                  <a:tcPr marL="9525" marR="9525" marT="9525" marB="91425" anchor="b">
                    <a:solidFill>
                      <a:srgbClr val="D9D9D9"/>
                    </a:solidFill>
                  </a:tcPr>
                </a:tc>
                <a:extLst>
                  <a:ext uri="{0D108BD9-81ED-4DB2-BD59-A6C34878D82A}">
                    <a16:rowId xmlns:a16="http://schemas.microsoft.com/office/drawing/2014/main" val="10006"/>
                  </a:ext>
                </a:extLst>
              </a:tr>
              <a:tr h="3628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σε μέγεθος γάτας</a:t>
                      </a:r>
                      <a:endParaRPr sz="1200" b="1" u="none" strike="noStrike" cap="none">
                        <a:solidFill>
                          <a:srgbClr val="FFFFFF"/>
                        </a:solidFill>
                        <a:latin typeface="Roboto"/>
                        <a:ea typeface="Roboto"/>
                        <a:cs typeface="Roboto"/>
                        <a:sym typeface="Roboto"/>
                      </a:endParaRPr>
                    </a:p>
                  </a:txBody>
                  <a:tcPr marL="9525" marR="9525" marT="9525" marB="91425" anchor="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ΙΣΧΥΕΙ</a:t>
                      </a:r>
                      <a:endParaRPr sz="1200" b="1" u="none" strike="noStrike" cap="none">
                        <a:latin typeface="Roboto"/>
                        <a:ea typeface="Roboto"/>
                        <a:cs typeface="Roboto"/>
                        <a:sym typeface="Roboto"/>
                      </a:endParaRPr>
                    </a:p>
                  </a:txBody>
                  <a:tcPr marL="9525" marR="9525" marT="9525" marB="91425" anchor="b">
                    <a:solidFill>
                      <a:srgbClr val="D9D9D9"/>
                    </a:solidFill>
                  </a:tcPr>
                </a:tc>
                <a:extLst>
                  <a:ext uri="{0D108BD9-81ED-4DB2-BD59-A6C34878D82A}">
                    <a16:rowId xmlns:a16="http://schemas.microsoft.com/office/drawing/2014/main" val="10007"/>
                  </a:ext>
                </a:extLst>
              </a:tr>
            </a:tbl>
          </a:graphicData>
        </a:graphic>
      </p:graphicFrame>
      <p:grpSp>
        <p:nvGrpSpPr>
          <p:cNvPr id="226" name="Google Shape;226;p19"/>
          <p:cNvGrpSpPr/>
          <p:nvPr/>
        </p:nvGrpSpPr>
        <p:grpSpPr>
          <a:xfrm>
            <a:off x="4900553" y="1033462"/>
            <a:ext cx="4061489" cy="3659100"/>
            <a:chOff x="516753" y="1033462"/>
            <a:chExt cx="4061489" cy="3659100"/>
          </a:xfrm>
        </p:grpSpPr>
        <p:pic>
          <p:nvPicPr>
            <p:cNvPr id="227" name="Google Shape;227;p19"/>
            <p:cNvPicPr preferRelativeResize="0"/>
            <p:nvPr/>
          </p:nvPicPr>
          <p:blipFill rotWithShape="1">
            <a:blip r:embed="rId3">
              <a:alphaModFix/>
            </a:blip>
            <a:srcRect/>
            <a:stretch/>
          </p:blipFill>
          <p:spPr>
            <a:xfrm>
              <a:off x="516753" y="1033462"/>
              <a:ext cx="4061489" cy="3659100"/>
            </a:xfrm>
            <a:prstGeom prst="rect">
              <a:avLst/>
            </a:prstGeom>
            <a:noFill/>
            <a:ln>
              <a:noFill/>
            </a:ln>
          </p:spPr>
        </p:pic>
        <p:sp>
          <p:nvSpPr>
            <p:cNvPr id="228" name="Google Shape;228;p19"/>
            <p:cNvSpPr txBox="1"/>
            <p:nvPr/>
          </p:nvSpPr>
          <p:spPr>
            <a:xfrm>
              <a:off x="1446875" y="117627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γάλα = Ισχύει;</a:t>
              </a:r>
              <a:endParaRPr sz="800" b="1" i="0" u="none" strike="noStrike" cap="none">
                <a:solidFill>
                  <a:srgbClr val="000000"/>
                </a:solidFill>
                <a:latin typeface="Roboto"/>
                <a:ea typeface="Roboto"/>
                <a:cs typeface="Roboto"/>
                <a:sym typeface="Roboto"/>
              </a:endParaRPr>
            </a:p>
          </p:txBody>
        </p:sp>
        <p:sp>
          <p:nvSpPr>
            <p:cNvPr id="229" name="Google Shape;229;p19"/>
            <p:cNvSpPr txBox="1"/>
            <p:nvPr/>
          </p:nvSpPr>
          <p:spPr>
            <a:xfrm>
              <a:off x="910250" y="1697450"/>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Θηλαστικό ζώο</a:t>
              </a:r>
              <a:endParaRPr sz="800" b="1" i="0" u="none" strike="noStrike" cap="none">
                <a:solidFill>
                  <a:srgbClr val="000000"/>
                </a:solidFill>
                <a:latin typeface="Roboto"/>
                <a:ea typeface="Roboto"/>
                <a:cs typeface="Roboto"/>
                <a:sym typeface="Roboto"/>
              </a:endParaRPr>
            </a:p>
          </p:txBody>
        </p:sp>
        <p:sp>
          <p:nvSpPr>
            <p:cNvPr id="230" name="Google Shape;230;p19"/>
            <p:cNvSpPr txBox="1"/>
            <p:nvPr/>
          </p:nvSpPr>
          <p:spPr>
            <a:xfrm>
              <a:off x="1353800" y="221862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Πουλί</a:t>
              </a:r>
              <a:endParaRPr sz="800" b="1" i="0" u="none" strike="noStrike" cap="none">
                <a:solidFill>
                  <a:srgbClr val="000000"/>
                </a:solidFill>
                <a:latin typeface="Roboto"/>
                <a:ea typeface="Roboto"/>
                <a:cs typeface="Roboto"/>
                <a:sym typeface="Roboto"/>
              </a:endParaRPr>
            </a:p>
          </p:txBody>
        </p:sp>
        <p:sp>
          <p:nvSpPr>
            <p:cNvPr id="231" name="Google Shape;231;p19"/>
            <p:cNvSpPr txBox="1"/>
            <p:nvPr/>
          </p:nvSpPr>
          <p:spPr>
            <a:xfrm>
              <a:off x="661900" y="326097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Ψάρι</a:t>
              </a:r>
              <a:endParaRPr sz="800" b="1" i="0" u="none" strike="noStrike" cap="none">
                <a:solidFill>
                  <a:srgbClr val="000000"/>
                </a:solidFill>
                <a:latin typeface="Roboto"/>
                <a:ea typeface="Roboto"/>
                <a:cs typeface="Roboto"/>
                <a:sym typeface="Roboto"/>
              </a:endParaRPr>
            </a:p>
          </p:txBody>
        </p:sp>
        <p:sp>
          <p:nvSpPr>
            <p:cNvPr id="232" name="Google Shape;232;p19"/>
            <p:cNvSpPr txBox="1"/>
            <p:nvPr/>
          </p:nvSpPr>
          <p:spPr>
            <a:xfrm>
              <a:off x="2658175" y="326097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Ζωύφιο</a:t>
              </a:r>
              <a:endParaRPr sz="800" b="1" i="0" u="none" strike="noStrike" cap="none">
                <a:solidFill>
                  <a:srgbClr val="000000"/>
                </a:solidFill>
                <a:latin typeface="Roboto"/>
                <a:ea typeface="Roboto"/>
                <a:cs typeface="Roboto"/>
                <a:sym typeface="Roboto"/>
              </a:endParaRPr>
            </a:p>
          </p:txBody>
        </p:sp>
        <p:sp>
          <p:nvSpPr>
            <p:cNvPr id="233" name="Google Shape;233;p19"/>
            <p:cNvSpPr txBox="1"/>
            <p:nvPr/>
          </p:nvSpPr>
          <p:spPr>
            <a:xfrm>
              <a:off x="1646000" y="3782150"/>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Ερπετό</a:t>
              </a:r>
              <a:endParaRPr sz="800" b="1" i="0" u="none" strike="noStrike" cap="none">
                <a:solidFill>
                  <a:srgbClr val="000000"/>
                </a:solidFill>
                <a:latin typeface="Roboto"/>
                <a:ea typeface="Roboto"/>
                <a:cs typeface="Roboto"/>
                <a:sym typeface="Roboto"/>
              </a:endParaRPr>
            </a:p>
          </p:txBody>
        </p:sp>
        <p:sp>
          <p:nvSpPr>
            <p:cNvPr id="234" name="Google Shape;234;p19"/>
            <p:cNvSpPr txBox="1"/>
            <p:nvPr/>
          </p:nvSpPr>
          <p:spPr>
            <a:xfrm>
              <a:off x="2613600" y="3782150"/>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Ασπόνδυλο</a:t>
              </a:r>
              <a:endParaRPr sz="800" b="1" i="0" u="none" strike="noStrike" cap="none">
                <a:solidFill>
                  <a:srgbClr val="000000"/>
                </a:solidFill>
                <a:latin typeface="Roboto"/>
                <a:ea typeface="Roboto"/>
                <a:cs typeface="Roboto"/>
                <a:sym typeface="Roboto"/>
              </a:endParaRPr>
            </a:p>
          </p:txBody>
        </p:sp>
        <p:sp>
          <p:nvSpPr>
            <p:cNvPr id="235" name="Google Shape;235;p19"/>
            <p:cNvSpPr txBox="1"/>
            <p:nvPr/>
          </p:nvSpPr>
          <p:spPr>
            <a:xfrm>
              <a:off x="661900" y="430332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Αμφίβιο</a:t>
              </a:r>
              <a:endParaRPr sz="800" b="1" i="0" u="none" strike="noStrike" cap="none">
                <a:solidFill>
                  <a:srgbClr val="000000"/>
                </a:solidFill>
                <a:latin typeface="Roboto"/>
                <a:ea typeface="Roboto"/>
                <a:cs typeface="Roboto"/>
                <a:sym typeface="Roboto"/>
              </a:endParaRPr>
            </a:p>
          </p:txBody>
        </p:sp>
        <p:sp>
          <p:nvSpPr>
            <p:cNvPr id="236" name="Google Shape;236;p19"/>
            <p:cNvSpPr txBox="1"/>
            <p:nvPr/>
          </p:nvSpPr>
          <p:spPr>
            <a:xfrm>
              <a:off x="1646000" y="430332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Ερπετό</a:t>
              </a:r>
              <a:endParaRPr sz="800" b="1" i="0" u="none" strike="noStrike" cap="none">
                <a:solidFill>
                  <a:srgbClr val="000000"/>
                </a:solidFill>
                <a:latin typeface="Roboto"/>
                <a:ea typeface="Roboto"/>
                <a:cs typeface="Roboto"/>
                <a:sym typeface="Roboto"/>
              </a:endParaRPr>
            </a:p>
          </p:txBody>
        </p:sp>
        <p:sp>
          <p:nvSpPr>
            <p:cNvPr id="237" name="Google Shape;237;p19"/>
            <p:cNvSpPr txBox="1"/>
            <p:nvPr/>
          </p:nvSpPr>
          <p:spPr>
            <a:xfrm>
              <a:off x="2630100" y="430332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Ασπόνδυλο</a:t>
              </a:r>
              <a:endParaRPr sz="800" b="1" i="0" u="none" strike="noStrike" cap="none">
                <a:solidFill>
                  <a:srgbClr val="000000"/>
                </a:solidFill>
                <a:latin typeface="Roboto"/>
                <a:ea typeface="Roboto"/>
                <a:cs typeface="Roboto"/>
                <a:sym typeface="Roboto"/>
              </a:endParaRPr>
            </a:p>
          </p:txBody>
        </p:sp>
        <p:sp>
          <p:nvSpPr>
            <p:cNvPr id="238" name="Google Shape;238;p19"/>
            <p:cNvSpPr txBox="1"/>
            <p:nvPr/>
          </p:nvSpPr>
          <p:spPr>
            <a:xfrm>
              <a:off x="3614200" y="430332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Ζωύφιο</a:t>
              </a:r>
              <a:endParaRPr sz="800" b="1" i="0" u="none" strike="noStrike" cap="none">
                <a:solidFill>
                  <a:srgbClr val="000000"/>
                </a:solidFill>
                <a:latin typeface="Roboto"/>
                <a:ea typeface="Roboto"/>
                <a:cs typeface="Roboto"/>
                <a:sym typeface="Roboto"/>
              </a:endParaRPr>
            </a:p>
          </p:txBody>
        </p:sp>
        <p:sp>
          <p:nvSpPr>
            <p:cNvPr id="239" name="Google Shape;239;p19"/>
            <p:cNvSpPr txBox="1"/>
            <p:nvPr/>
          </p:nvSpPr>
          <p:spPr>
            <a:xfrm>
              <a:off x="1917550" y="1697450"/>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φτερά = Ισχύει;</a:t>
              </a:r>
              <a:endParaRPr sz="800" b="1" i="0" u="none" strike="noStrike" cap="none">
                <a:solidFill>
                  <a:srgbClr val="000000"/>
                </a:solidFill>
                <a:latin typeface="Roboto"/>
                <a:ea typeface="Roboto"/>
                <a:cs typeface="Roboto"/>
                <a:sym typeface="Roboto"/>
              </a:endParaRPr>
            </a:p>
          </p:txBody>
        </p:sp>
        <p:sp>
          <p:nvSpPr>
            <p:cNvPr id="240" name="Google Shape;240;p19"/>
            <p:cNvSpPr txBox="1"/>
            <p:nvPr/>
          </p:nvSpPr>
          <p:spPr>
            <a:xfrm>
              <a:off x="2380500" y="2218625"/>
              <a:ext cx="883200" cy="232800"/>
            </a:xfrm>
            <a:prstGeom prst="rect">
              <a:avLst/>
            </a:prstGeom>
            <a:noFill/>
            <a:ln>
              <a:noFill/>
            </a:ln>
          </p:spPr>
          <p:txBody>
            <a:bodyPr spcFirstLastPara="1" wrap="square" lIns="0" tIns="0" rIns="0" bIns="0" anchor="ctr" anchorCtr="0">
              <a:normAutofit lnSpcReduction="10000"/>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σπονδυλική στήλη = Ισχύει;</a:t>
              </a:r>
              <a:endParaRPr sz="800" b="1" i="0" u="none" strike="noStrike" cap="none">
                <a:solidFill>
                  <a:srgbClr val="000000"/>
                </a:solidFill>
                <a:latin typeface="Roboto"/>
                <a:ea typeface="Roboto"/>
                <a:cs typeface="Roboto"/>
                <a:sym typeface="Roboto"/>
              </a:endParaRPr>
            </a:p>
          </p:txBody>
        </p:sp>
        <p:sp>
          <p:nvSpPr>
            <p:cNvPr id="241" name="Google Shape;241;p19"/>
            <p:cNvSpPr txBox="1"/>
            <p:nvPr/>
          </p:nvSpPr>
          <p:spPr>
            <a:xfrm>
              <a:off x="1496500" y="2739800"/>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πτερύγια = Ισχύει;</a:t>
              </a:r>
              <a:endParaRPr sz="800" b="1" i="0" u="none" strike="noStrike" cap="none">
                <a:solidFill>
                  <a:srgbClr val="000000"/>
                </a:solidFill>
                <a:latin typeface="Roboto"/>
                <a:ea typeface="Roboto"/>
                <a:cs typeface="Roboto"/>
                <a:sym typeface="Roboto"/>
              </a:endParaRPr>
            </a:p>
          </p:txBody>
        </p:sp>
        <p:sp>
          <p:nvSpPr>
            <p:cNvPr id="242" name="Google Shape;242;p19"/>
            <p:cNvSpPr txBox="1"/>
            <p:nvPr/>
          </p:nvSpPr>
          <p:spPr>
            <a:xfrm>
              <a:off x="1635738" y="3260975"/>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υδρόβιο = Ισχύει;</a:t>
              </a:r>
              <a:endParaRPr sz="800" b="1" i="0" u="none" strike="noStrike" cap="none">
                <a:solidFill>
                  <a:srgbClr val="000000"/>
                </a:solidFill>
                <a:latin typeface="Roboto"/>
                <a:ea typeface="Roboto"/>
                <a:cs typeface="Roboto"/>
                <a:sym typeface="Roboto"/>
              </a:endParaRPr>
            </a:p>
          </p:txBody>
        </p:sp>
        <p:sp>
          <p:nvSpPr>
            <p:cNvPr id="243" name="Google Shape;243;p19"/>
            <p:cNvSpPr txBox="1"/>
            <p:nvPr/>
          </p:nvSpPr>
          <p:spPr>
            <a:xfrm>
              <a:off x="637600" y="3782150"/>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αυγά = Ισχύει;</a:t>
              </a:r>
              <a:endParaRPr sz="800" b="1" i="0" u="none" strike="noStrike" cap="none">
                <a:solidFill>
                  <a:srgbClr val="000000"/>
                </a:solidFill>
                <a:latin typeface="Roboto"/>
                <a:ea typeface="Roboto"/>
                <a:cs typeface="Roboto"/>
                <a:sym typeface="Roboto"/>
              </a:endParaRPr>
            </a:p>
          </p:txBody>
        </p:sp>
        <p:sp>
          <p:nvSpPr>
            <p:cNvPr id="244" name="Google Shape;244;p19"/>
            <p:cNvSpPr txBox="1"/>
            <p:nvPr/>
          </p:nvSpPr>
          <p:spPr>
            <a:xfrm>
              <a:off x="2800750" y="2739800"/>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ιπτάμενο = Ισχύει;</a:t>
              </a:r>
              <a:endParaRPr sz="800" b="1" i="0" u="none" strike="noStrike" cap="none">
                <a:solidFill>
                  <a:srgbClr val="000000"/>
                </a:solidFill>
                <a:latin typeface="Roboto"/>
                <a:ea typeface="Roboto"/>
                <a:cs typeface="Roboto"/>
                <a:sym typeface="Roboto"/>
              </a:endParaRPr>
            </a:p>
          </p:txBody>
        </p:sp>
        <p:sp>
          <p:nvSpPr>
            <p:cNvPr id="245" name="Google Shape;245;p19"/>
            <p:cNvSpPr txBox="1"/>
            <p:nvPr/>
          </p:nvSpPr>
          <p:spPr>
            <a:xfrm>
              <a:off x="3589900" y="3260975"/>
              <a:ext cx="883200" cy="232800"/>
            </a:xfrm>
            <a:prstGeom prst="rect">
              <a:avLst/>
            </a:prstGeom>
            <a:noFill/>
            <a:ln>
              <a:noFill/>
            </a:ln>
          </p:spPr>
          <p:txBody>
            <a:bodyPr spcFirstLastPara="1" wrap="square" lIns="0" tIns="0" rIns="0" bIns="0" anchor="ctr" anchorCtr="0">
              <a:normAutofit lnSpcReduction="10000"/>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αρπακτικό = Ισχύει;</a:t>
              </a:r>
              <a:endParaRPr sz="800" b="1" i="0" u="none" strike="noStrike" cap="none">
                <a:solidFill>
                  <a:srgbClr val="000000"/>
                </a:solidFill>
                <a:latin typeface="Roboto"/>
                <a:ea typeface="Roboto"/>
                <a:cs typeface="Roboto"/>
                <a:sym typeface="Roboto"/>
              </a:endParaRPr>
            </a:p>
          </p:txBody>
        </p:sp>
        <p:sp>
          <p:nvSpPr>
            <p:cNvPr id="246" name="Google Shape;246;p19"/>
            <p:cNvSpPr txBox="1"/>
            <p:nvPr/>
          </p:nvSpPr>
          <p:spPr>
            <a:xfrm>
              <a:off x="3581200" y="3782150"/>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πόδια &lt;= 2,871;</a:t>
              </a:r>
              <a:endParaRPr sz="800" b="1" i="0" u="none" strike="noStrike" cap="none">
                <a:solidFill>
                  <a:srgbClr val="000000"/>
                </a:solidFill>
                <a:latin typeface="Roboto"/>
                <a:ea typeface="Roboto"/>
                <a:cs typeface="Roboto"/>
                <a:sym typeface="Roboto"/>
              </a:endParaRPr>
            </a:p>
          </p:txBody>
        </p:sp>
        <p:sp>
          <p:nvSpPr>
            <p:cNvPr id="247" name="Google Shape;247;p19"/>
            <p:cNvSpPr txBox="1"/>
            <p:nvPr/>
          </p:nvSpPr>
          <p:spPr>
            <a:xfrm>
              <a:off x="1052200" y="1409063"/>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248" name="Google Shape;248;p19"/>
            <p:cNvSpPr txBox="1"/>
            <p:nvPr/>
          </p:nvSpPr>
          <p:spPr>
            <a:xfrm>
              <a:off x="1548950" y="1930238"/>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249" name="Google Shape;249;p19"/>
            <p:cNvSpPr txBox="1"/>
            <p:nvPr/>
          </p:nvSpPr>
          <p:spPr>
            <a:xfrm>
              <a:off x="1993250" y="2455338"/>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250" name="Google Shape;250;p19"/>
            <p:cNvSpPr txBox="1"/>
            <p:nvPr/>
          </p:nvSpPr>
          <p:spPr>
            <a:xfrm>
              <a:off x="1105400" y="2933763"/>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251" name="Google Shape;251;p19"/>
            <p:cNvSpPr txBox="1"/>
            <p:nvPr/>
          </p:nvSpPr>
          <p:spPr>
            <a:xfrm>
              <a:off x="1071250" y="3521550"/>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252" name="Google Shape;252;p19"/>
            <p:cNvSpPr txBox="1"/>
            <p:nvPr/>
          </p:nvSpPr>
          <p:spPr>
            <a:xfrm>
              <a:off x="626950" y="4074588"/>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253" name="Google Shape;253;p19"/>
            <p:cNvSpPr txBox="1"/>
            <p:nvPr/>
          </p:nvSpPr>
          <p:spPr>
            <a:xfrm>
              <a:off x="3614200" y="2933763"/>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Quicksand"/>
                  <a:ea typeface="Quicksand"/>
                  <a:cs typeface="Quicksand"/>
                  <a:sym typeface="Quicksand"/>
                </a:rPr>
                <a:t>Ισχύει</a:t>
              </a:r>
              <a:endParaRPr sz="800" b="1" i="0" u="none" strike="noStrike" cap="none">
                <a:solidFill>
                  <a:srgbClr val="000000"/>
                </a:solidFill>
                <a:latin typeface="Quicksand"/>
                <a:ea typeface="Quicksand"/>
                <a:cs typeface="Quicksand"/>
                <a:sym typeface="Quicksand"/>
              </a:endParaRPr>
            </a:p>
          </p:txBody>
        </p:sp>
        <p:sp>
          <p:nvSpPr>
            <p:cNvPr id="254" name="Google Shape;254;p19"/>
            <p:cNvSpPr txBox="1"/>
            <p:nvPr/>
          </p:nvSpPr>
          <p:spPr>
            <a:xfrm>
              <a:off x="3019600" y="4042726"/>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255" name="Google Shape;255;p19"/>
            <p:cNvSpPr txBox="1"/>
            <p:nvPr/>
          </p:nvSpPr>
          <p:spPr>
            <a:xfrm>
              <a:off x="3136900" y="3493763"/>
              <a:ext cx="444300" cy="232800"/>
            </a:xfrm>
            <a:prstGeom prst="rect">
              <a:avLst/>
            </a:prstGeom>
            <a:noFill/>
            <a:ln>
              <a:noFill/>
            </a:ln>
          </p:spPr>
          <p:txBody>
            <a:bodyPr spcFirstLastPara="1" wrap="square" lIns="0" tIns="0" rIns="0" bIns="0" anchor="ctr" anchorCtr="0">
              <a:normAutofit/>
            </a:bodyPr>
            <a:lstStyle/>
            <a:p>
              <a:pPr marL="0" lvl="0" indent="0" algn="ctr" rtl="0">
                <a:spcBef>
                  <a:spcPts val="0"/>
                </a:spcBef>
                <a:spcAft>
                  <a:spcPts val="0"/>
                </a:spcAft>
                <a:buClr>
                  <a:srgbClr val="000000"/>
                </a:buClr>
                <a:buSzPts val="800"/>
                <a:buFont typeface="Arial"/>
                <a:buNone/>
              </a:pPr>
              <a:r>
                <a:rPr lang="en-US" sz="800" b="1">
                  <a:latin typeface="Roboto"/>
                  <a:ea typeface="Roboto"/>
                  <a:cs typeface="Roboto"/>
                  <a:sym typeface="Roboto"/>
                </a:rPr>
                <a:t>Ισχύει</a:t>
              </a:r>
              <a:endParaRPr sz="800" b="1" i="0" u="none" strike="noStrike" cap="none">
                <a:solidFill>
                  <a:srgbClr val="000000"/>
                </a:solidFill>
                <a:latin typeface="Quicksand"/>
                <a:ea typeface="Quicksand"/>
                <a:cs typeface="Quicksand"/>
                <a:sym typeface="Quicksand"/>
              </a:endParaRPr>
            </a:p>
          </p:txBody>
        </p:sp>
        <p:sp>
          <p:nvSpPr>
            <p:cNvPr id="256" name="Google Shape;256;p19"/>
            <p:cNvSpPr txBox="1"/>
            <p:nvPr/>
          </p:nvSpPr>
          <p:spPr>
            <a:xfrm>
              <a:off x="2290075" y="1409063"/>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257" name="Google Shape;257;p19"/>
            <p:cNvSpPr txBox="1"/>
            <p:nvPr/>
          </p:nvSpPr>
          <p:spPr>
            <a:xfrm>
              <a:off x="2876950" y="1930238"/>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258" name="Google Shape;258;p19"/>
            <p:cNvSpPr txBox="1"/>
            <p:nvPr/>
          </p:nvSpPr>
          <p:spPr>
            <a:xfrm>
              <a:off x="3289300" y="2455338"/>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259" name="Google Shape;259;p19"/>
            <p:cNvSpPr txBox="1"/>
            <p:nvPr/>
          </p:nvSpPr>
          <p:spPr>
            <a:xfrm>
              <a:off x="2553900" y="3000375"/>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260" name="Google Shape;260;p19"/>
            <p:cNvSpPr txBox="1"/>
            <p:nvPr/>
          </p:nvSpPr>
          <p:spPr>
            <a:xfrm>
              <a:off x="2069450" y="3000375"/>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261" name="Google Shape;261;p19"/>
            <p:cNvSpPr txBox="1"/>
            <p:nvPr/>
          </p:nvSpPr>
          <p:spPr>
            <a:xfrm>
              <a:off x="2112500" y="3521550"/>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262" name="Google Shape;262;p19"/>
            <p:cNvSpPr txBox="1"/>
            <p:nvPr/>
          </p:nvSpPr>
          <p:spPr>
            <a:xfrm>
              <a:off x="4080700" y="3521550"/>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263" name="Google Shape;263;p19"/>
            <p:cNvSpPr txBox="1"/>
            <p:nvPr/>
          </p:nvSpPr>
          <p:spPr>
            <a:xfrm>
              <a:off x="4080700" y="4042725"/>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264" name="Google Shape;264;p19"/>
            <p:cNvSpPr txBox="1"/>
            <p:nvPr/>
          </p:nvSpPr>
          <p:spPr>
            <a:xfrm>
              <a:off x="1701350" y="4042725"/>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0"/>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Ποια θα ήταν η πρόβλεψη γι' αυτό το ζώο;</a:t>
            </a:r>
            <a:endParaRPr/>
          </a:p>
        </p:txBody>
      </p:sp>
      <p:sp>
        <p:nvSpPr>
          <p:cNvPr id="270" name="Google Shape;270;p20"/>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1</a:t>
            </a:r>
            <a:endParaRPr/>
          </a:p>
        </p:txBody>
      </p:sp>
      <p:graphicFrame>
        <p:nvGraphicFramePr>
          <p:cNvPr id="271" name="Google Shape;271;p20"/>
          <p:cNvGraphicFramePr/>
          <p:nvPr/>
        </p:nvGraphicFramePr>
        <p:xfrm>
          <a:off x="227650" y="1138875"/>
          <a:ext cx="1839550" cy="3127300"/>
        </p:xfrm>
        <a:graphic>
          <a:graphicData uri="http://schemas.openxmlformats.org/drawingml/2006/table">
            <a:tbl>
              <a:tblPr>
                <a:noFill/>
                <a:tableStyleId>{3F456FA6-28E0-4CFC-B1DB-563A176ED80B}</a:tableStyleId>
              </a:tblPr>
              <a:tblGrid>
                <a:gridCol w="822950">
                  <a:extLst>
                    <a:ext uri="{9D8B030D-6E8A-4147-A177-3AD203B41FA5}">
                      <a16:colId xmlns:a16="http://schemas.microsoft.com/office/drawing/2014/main" val="20000"/>
                    </a:ext>
                  </a:extLst>
                </a:gridCol>
                <a:gridCol w="1016600">
                  <a:extLst>
                    <a:ext uri="{9D8B030D-6E8A-4147-A177-3AD203B41FA5}">
                      <a16:colId xmlns:a16="http://schemas.microsoft.com/office/drawing/2014/main" val="20001"/>
                    </a:ext>
                  </a:extLst>
                </a:gridCol>
              </a:tblGrid>
              <a:tr h="4193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μαλλιά</a:t>
                      </a:r>
                      <a:endParaRPr sz="1200" b="1" u="none" strike="noStrike" cap="none">
                        <a:solidFill>
                          <a:srgbClr val="FFFFFF"/>
                        </a:solidFill>
                        <a:latin typeface="Roboto"/>
                        <a:ea typeface="Roboto"/>
                        <a:cs typeface="Roboto"/>
                        <a:sym typeface="Roboto"/>
                      </a:endParaRPr>
                    </a:p>
                  </a:txBody>
                  <a:tcPr marL="9525" marR="9525" marT="9525" marB="91425" anchor="b">
                    <a:lnB w="38100" cap="flat" cmpd="sng">
                      <a:solidFill>
                        <a:srgbClr val="46AF4A"/>
                      </a:solidFill>
                      <a:prstDash val="solid"/>
                      <a:round/>
                      <a:headEnd type="none" w="sm" len="sm"/>
                      <a:tailEnd type="none" w="sm" len="sm"/>
                    </a:ln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ΔΕΝ ΙΣΧΥΕΙ</a:t>
                      </a:r>
                      <a:endParaRPr sz="1200" b="1" u="none" strike="noStrike" cap="none">
                        <a:latin typeface="Roboto"/>
                        <a:ea typeface="Roboto"/>
                        <a:cs typeface="Roboto"/>
                        <a:sym typeface="Roboto"/>
                      </a:endParaRPr>
                    </a:p>
                  </a:txBody>
                  <a:tcPr marL="9525" marR="9525" marT="9525" marB="91425" anchor="b">
                    <a:lnB w="38100" cap="flat" cmpd="sng">
                      <a:solidFill>
                        <a:srgbClr val="46AF4A"/>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193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φτερά</a:t>
                      </a:r>
                      <a:endParaRPr sz="1200" b="1" u="none" strike="noStrike" cap="none">
                        <a:solidFill>
                          <a:srgbClr val="FFFFFF"/>
                        </a:solidFill>
                        <a:latin typeface="Roboto"/>
                        <a:ea typeface="Roboto"/>
                        <a:cs typeface="Roboto"/>
                        <a:sym typeface="Roboto"/>
                      </a:endParaRPr>
                    </a:p>
                  </a:txBody>
                  <a:tcPr marL="9525" marR="9525" marT="9525" marB="91425" anchor="b">
                    <a:lnL w="38100" cap="flat" cmpd="sng">
                      <a:solidFill>
                        <a:srgbClr val="46AF4A"/>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46AF4A"/>
                      </a:solidFill>
                      <a:prstDash val="solid"/>
                      <a:round/>
                      <a:headEnd type="none" w="sm" len="sm"/>
                      <a:tailEnd type="none" w="sm" len="sm"/>
                    </a:lnT>
                    <a:lnB w="38100" cap="flat" cmpd="sng">
                      <a:solidFill>
                        <a:srgbClr val="46AF4A"/>
                      </a:solidFill>
                      <a:prstDash val="solid"/>
                      <a:round/>
                      <a:headEnd type="none" w="sm" len="sm"/>
                      <a:tailEnd type="none" w="sm" len="sm"/>
                    </a:ln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ΔΕΝ ΙΣΧΥΕΙ</a:t>
                      </a:r>
                      <a:endParaRPr sz="1200" b="1" u="none" strike="noStrike" cap="none">
                        <a:latin typeface="Roboto"/>
                        <a:ea typeface="Roboto"/>
                        <a:cs typeface="Roboto"/>
                        <a:sym typeface="Roboto"/>
                      </a:endParaRPr>
                    </a:p>
                  </a:txBody>
                  <a:tcPr marL="9525" marR="9525" marT="9525" marB="91425" anchor="b">
                    <a:lnL w="38100" cap="flat" cmpd="sng">
                      <a:solidFill>
                        <a:srgbClr val="9E9E9E"/>
                      </a:solidFill>
                      <a:prstDash val="solid"/>
                      <a:round/>
                      <a:headEnd type="none" w="sm" len="sm"/>
                      <a:tailEnd type="none" w="sm" len="sm"/>
                    </a:lnL>
                    <a:lnR w="38100" cap="flat" cmpd="sng">
                      <a:solidFill>
                        <a:srgbClr val="46AF4A"/>
                      </a:solidFill>
                      <a:prstDash val="solid"/>
                      <a:round/>
                      <a:headEnd type="none" w="sm" len="sm"/>
                      <a:tailEnd type="none" w="sm" len="sm"/>
                    </a:lnR>
                    <a:lnT w="38100" cap="flat" cmpd="sng">
                      <a:solidFill>
                        <a:srgbClr val="46AF4A"/>
                      </a:solidFill>
                      <a:prstDash val="solid"/>
                      <a:round/>
                      <a:headEnd type="none" w="sm" len="sm"/>
                      <a:tailEnd type="none" w="sm" len="sm"/>
                    </a:lnT>
                    <a:lnB w="38100" cap="flat" cmpd="sng">
                      <a:solidFill>
                        <a:srgbClr val="46AF4A"/>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4193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αυγά</a:t>
                      </a:r>
                      <a:endParaRPr sz="1200" b="1" u="none" strike="noStrike" cap="none">
                        <a:solidFill>
                          <a:srgbClr val="FFFFFF"/>
                        </a:solidFill>
                        <a:latin typeface="Roboto"/>
                        <a:ea typeface="Roboto"/>
                        <a:cs typeface="Roboto"/>
                        <a:sym typeface="Roboto"/>
                      </a:endParaRPr>
                    </a:p>
                  </a:txBody>
                  <a:tcPr marL="9525" marR="9525" marT="9525" marB="91425" anchor="b">
                    <a:lnT w="38100" cap="flat" cmpd="sng">
                      <a:solidFill>
                        <a:srgbClr val="46AF4A"/>
                      </a:solidFill>
                      <a:prstDash val="solid"/>
                      <a:round/>
                      <a:headEnd type="none" w="sm" len="sm"/>
                      <a:tailEnd type="none" w="sm" len="sm"/>
                    </a:lnT>
                    <a:lnB w="38100" cap="flat" cmpd="sng">
                      <a:solidFill>
                        <a:srgbClr val="46AF4A"/>
                      </a:solidFill>
                      <a:prstDash val="solid"/>
                      <a:round/>
                      <a:headEnd type="none" w="sm" len="sm"/>
                      <a:tailEnd type="none" w="sm" len="sm"/>
                    </a:ln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ΙΣΧΥΕΙ</a:t>
                      </a:r>
                      <a:endParaRPr sz="1200" b="1" u="none" strike="noStrike" cap="none">
                        <a:latin typeface="Roboto"/>
                        <a:ea typeface="Roboto"/>
                        <a:cs typeface="Roboto"/>
                        <a:sym typeface="Roboto"/>
                      </a:endParaRPr>
                    </a:p>
                  </a:txBody>
                  <a:tcPr marL="9525" marR="9525" marT="9525" marB="91425" anchor="b">
                    <a:lnT w="38100" cap="flat" cmpd="sng">
                      <a:solidFill>
                        <a:srgbClr val="46AF4A"/>
                      </a:solidFill>
                      <a:prstDash val="solid"/>
                      <a:round/>
                      <a:headEnd type="none" w="sm" len="sm"/>
                      <a:tailEnd type="none" w="sm" len="sm"/>
                    </a:lnT>
                    <a:lnB w="38100" cap="flat" cmpd="sng">
                      <a:solidFill>
                        <a:srgbClr val="46AF4A"/>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3631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γάλα</a:t>
                      </a:r>
                      <a:endParaRPr sz="1200" b="1" u="none" strike="noStrike" cap="none">
                        <a:solidFill>
                          <a:srgbClr val="FFFFFF"/>
                        </a:solidFill>
                        <a:latin typeface="Roboto"/>
                        <a:ea typeface="Roboto"/>
                        <a:cs typeface="Roboto"/>
                        <a:sym typeface="Roboto"/>
                      </a:endParaRPr>
                    </a:p>
                  </a:txBody>
                  <a:tcPr marL="9525" marR="9525" marT="9525" marB="91425" anchor="b">
                    <a:lnL w="38100" cap="flat" cmpd="sng">
                      <a:solidFill>
                        <a:srgbClr val="46AF4A"/>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46AF4A"/>
                      </a:solidFill>
                      <a:prstDash val="solid"/>
                      <a:round/>
                      <a:headEnd type="none" w="sm" len="sm"/>
                      <a:tailEnd type="none" w="sm" len="sm"/>
                    </a:lnT>
                    <a:lnB w="38100" cap="flat" cmpd="sng">
                      <a:solidFill>
                        <a:srgbClr val="46AF4A"/>
                      </a:solidFill>
                      <a:prstDash val="solid"/>
                      <a:round/>
                      <a:headEnd type="none" w="sm" len="sm"/>
                      <a:tailEnd type="none" w="sm" len="sm"/>
                    </a:ln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ΔΕΝ ΙΣΧΥΕΙ</a:t>
                      </a:r>
                      <a:endParaRPr sz="1200" b="1" u="none" strike="noStrike" cap="none">
                        <a:latin typeface="Roboto"/>
                        <a:ea typeface="Roboto"/>
                        <a:cs typeface="Roboto"/>
                        <a:sym typeface="Roboto"/>
                      </a:endParaRPr>
                    </a:p>
                  </a:txBody>
                  <a:tcPr marL="9525" marR="9525" marT="9525" marB="91425" anchor="b">
                    <a:lnL w="38100" cap="flat" cmpd="sng">
                      <a:solidFill>
                        <a:srgbClr val="9E9E9E"/>
                      </a:solidFill>
                      <a:prstDash val="solid"/>
                      <a:round/>
                      <a:headEnd type="none" w="sm" len="sm"/>
                      <a:tailEnd type="none" w="sm" len="sm"/>
                    </a:lnL>
                    <a:lnR w="38100" cap="flat" cmpd="sng">
                      <a:solidFill>
                        <a:srgbClr val="46AF4A"/>
                      </a:solidFill>
                      <a:prstDash val="solid"/>
                      <a:round/>
                      <a:headEnd type="none" w="sm" len="sm"/>
                      <a:tailEnd type="none" w="sm" len="sm"/>
                    </a:lnR>
                    <a:lnT w="38100" cap="flat" cmpd="sng">
                      <a:solidFill>
                        <a:srgbClr val="46AF4A"/>
                      </a:solidFill>
                      <a:prstDash val="solid"/>
                      <a:round/>
                      <a:headEnd type="none" w="sm" len="sm"/>
                      <a:tailEnd type="none" w="sm" len="sm"/>
                    </a:lnT>
                    <a:lnB w="38100" cap="flat" cmpd="sng">
                      <a:solidFill>
                        <a:srgbClr val="46AF4A"/>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3631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ιπτάμενο</a:t>
                      </a:r>
                      <a:endParaRPr sz="1200" b="1" u="none" strike="noStrike" cap="none">
                        <a:solidFill>
                          <a:srgbClr val="FFFFFF"/>
                        </a:solidFill>
                        <a:latin typeface="Roboto"/>
                        <a:ea typeface="Roboto"/>
                        <a:cs typeface="Roboto"/>
                        <a:sym typeface="Roboto"/>
                      </a:endParaRPr>
                    </a:p>
                  </a:txBody>
                  <a:tcPr marL="9525" marR="9525" marT="9525" marB="91425" anchor="b">
                    <a:lnT w="38100" cap="flat" cmpd="sng">
                      <a:solidFill>
                        <a:srgbClr val="46AF4A"/>
                      </a:solidFill>
                      <a:prstDash val="solid"/>
                      <a:round/>
                      <a:headEnd type="none" w="sm" len="sm"/>
                      <a:tailEnd type="none" w="sm" len="sm"/>
                    </a:lnT>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ΔΕΝ ΙΣΧΥΕΙ</a:t>
                      </a:r>
                      <a:endParaRPr sz="1200" b="1" u="none" strike="noStrike" cap="none">
                        <a:latin typeface="Roboto"/>
                        <a:ea typeface="Roboto"/>
                        <a:cs typeface="Roboto"/>
                        <a:sym typeface="Roboto"/>
                      </a:endParaRPr>
                    </a:p>
                  </a:txBody>
                  <a:tcPr marL="9525" marR="9525" marT="9525" marB="91425" anchor="b">
                    <a:lnT w="38100" cap="flat" cmpd="sng">
                      <a:solidFill>
                        <a:srgbClr val="46AF4A"/>
                      </a:solidFill>
                      <a:prstDash val="solid"/>
                      <a:round/>
                      <a:headEnd type="none" w="sm" len="sm"/>
                      <a:tailEnd type="none" w="sm" len="sm"/>
                    </a:lnT>
                    <a:solidFill>
                      <a:srgbClr val="D9D9D9"/>
                    </a:solidFill>
                  </a:tcPr>
                </a:tc>
                <a:extLst>
                  <a:ext uri="{0D108BD9-81ED-4DB2-BD59-A6C34878D82A}">
                    <a16:rowId xmlns:a16="http://schemas.microsoft.com/office/drawing/2014/main" val="10004"/>
                  </a:ext>
                </a:extLst>
              </a:tr>
              <a:tr h="3631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υδρόβιο</a:t>
                      </a:r>
                      <a:endParaRPr sz="1200" b="1" u="none" strike="noStrike" cap="none">
                        <a:solidFill>
                          <a:srgbClr val="FFFFFF"/>
                        </a:solidFill>
                        <a:latin typeface="Roboto"/>
                        <a:ea typeface="Roboto"/>
                        <a:cs typeface="Roboto"/>
                        <a:sym typeface="Roboto"/>
                      </a:endParaRPr>
                    </a:p>
                  </a:txBody>
                  <a:tcPr marL="9525" marR="9525" marT="9525" marB="91425" anchor="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ΙΣΧΥΕΙ</a:t>
                      </a:r>
                      <a:endParaRPr sz="1200" b="1" u="none" strike="noStrike" cap="none">
                        <a:latin typeface="Roboto"/>
                        <a:ea typeface="Roboto"/>
                        <a:cs typeface="Roboto"/>
                        <a:sym typeface="Roboto"/>
                      </a:endParaRPr>
                    </a:p>
                  </a:txBody>
                  <a:tcPr marL="9525" marR="9525" marT="9525" marB="91425" anchor="b">
                    <a:solidFill>
                      <a:srgbClr val="D9D9D9"/>
                    </a:solidFill>
                  </a:tcPr>
                </a:tc>
                <a:extLst>
                  <a:ext uri="{0D108BD9-81ED-4DB2-BD59-A6C34878D82A}">
                    <a16:rowId xmlns:a16="http://schemas.microsoft.com/office/drawing/2014/main" val="10005"/>
                  </a:ext>
                </a:extLst>
              </a:tr>
              <a:tr h="4193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αρπακτικό</a:t>
                      </a:r>
                      <a:endParaRPr sz="1200" b="1" u="none" strike="noStrike" cap="none">
                        <a:solidFill>
                          <a:srgbClr val="FFFFFF"/>
                        </a:solidFill>
                        <a:latin typeface="Roboto"/>
                        <a:ea typeface="Roboto"/>
                        <a:cs typeface="Roboto"/>
                        <a:sym typeface="Roboto"/>
                      </a:endParaRPr>
                    </a:p>
                  </a:txBody>
                  <a:tcPr marL="9525" marR="9525" marT="9525" marB="91425" anchor="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ΙΣΧΥΕΙ</a:t>
                      </a:r>
                      <a:endParaRPr sz="1200" b="1" u="none" strike="noStrike" cap="none">
                        <a:latin typeface="Roboto"/>
                        <a:ea typeface="Roboto"/>
                        <a:cs typeface="Roboto"/>
                        <a:sym typeface="Roboto"/>
                      </a:endParaRPr>
                    </a:p>
                  </a:txBody>
                  <a:tcPr marL="9525" marR="9525" marT="9525" marB="91425" anchor="b">
                    <a:solidFill>
                      <a:srgbClr val="D9D9D9"/>
                    </a:solidFill>
                  </a:tcPr>
                </a:tc>
                <a:extLst>
                  <a:ext uri="{0D108BD9-81ED-4DB2-BD59-A6C34878D82A}">
                    <a16:rowId xmlns:a16="http://schemas.microsoft.com/office/drawing/2014/main" val="10006"/>
                  </a:ext>
                </a:extLst>
              </a:tr>
              <a:tr h="3606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με δόντια</a:t>
                      </a:r>
                      <a:endParaRPr sz="1200" b="1" u="none" strike="noStrike" cap="none">
                        <a:solidFill>
                          <a:srgbClr val="FFFFFF"/>
                        </a:solidFill>
                        <a:latin typeface="Roboto"/>
                        <a:ea typeface="Roboto"/>
                        <a:cs typeface="Roboto"/>
                        <a:sym typeface="Roboto"/>
                      </a:endParaRPr>
                    </a:p>
                  </a:txBody>
                  <a:tcPr marL="9525" marR="9525" marT="9525" marB="91425" anchor="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ΙΣΧΥΕΙ</a:t>
                      </a:r>
                      <a:endParaRPr sz="1200" b="1" u="none" strike="noStrike" cap="none">
                        <a:latin typeface="Roboto"/>
                        <a:ea typeface="Roboto"/>
                        <a:cs typeface="Roboto"/>
                        <a:sym typeface="Roboto"/>
                      </a:endParaRPr>
                    </a:p>
                  </a:txBody>
                  <a:tcPr marL="9525" marR="9525" marT="9525" marB="91425" anchor="b">
                    <a:solidFill>
                      <a:srgbClr val="D9D9D9"/>
                    </a:solidFill>
                  </a:tcPr>
                </a:tc>
                <a:extLst>
                  <a:ext uri="{0D108BD9-81ED-4DB2-BD59-A6C34878D82A}">
                    <a16:rowId xmlns:a16="http://schemas.microsoft.com/office/drawing/2014/main" val="10007"/>
                  </a:ext>
                </a:extLst>
              </a:tr>
            </a:tbl>
          </a:graphicData>
        </a:graphic>
      </p:graphicFrame>
      <p:graphicFrame>
        <p:nvGraphicFramePr>
          <p:cNvPr id="272" name="Google Shape;272;p20"/>
          <p:cNvGraphicFramePr/>
          <p:nvPr/>
        </p:nvGraphicFramePr>
        <p:xfrm>
          <a:off x="2284350" y="1137600"/>
          <a:ext cx="2342675" cy="3127200"/>
        </p:xfrm>
        <a:graphic>
          <a:graphicData uri="http://schemas.openxmlformats.org/drawingml/2006/table">
            <a:tbl>
              <a:tblPr>
                <a:noFill/>
                <a:tableStyleId>{3F456FA6-28E0-4CFC-B1DB-563A176ED80B}</a:tableStyleId>
              </a:tblPr>
              <a:tblGrid>
                <a:gridCol w="1318700">
                  <a:extLst>
                    <a:ext uri="{9D8B030D-6E8A-4147-A177-3AD203B41FA5}">
                      <a16:colId xmlns:a16="http://schemas.microsoft.com/office/drawing/2014/main" val="20000"/>
                    </a:ext>
                  </a:extLst>
                </a:gridCol>
                <a:gridCol w="1023975">
                  <a:extLst>
                    <a:ext uri="{9D8B030D-6E8A-4147-A177-3AD203B41FA5}">
                      <a16:colId xmlns:a16="http://schemas.microsoft.com/office/drawing/2014/main" val="20001"/>
                    </a:ext>
                  </a:extLst>
                </a:gridCol>
              </a:tblGrid>
              <a:tr h="41897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σπονδυλική στήλη</a:t>
                      </a:r>
                      <a:endParaRPr sz="1200" b="1" u="none" strike="noStrike" cap="none">
                        <a:solidFill>
                          <a:srgbClr val="FFFFFF"/>
                        </a:solidFill>
                        <a:latin typeface="Roboto"/>
                        <a:ea typeface="Roboto"/>
                        <a:cs typeface="Roboto"/>
                        <a:sym typeface="Roboto"/>
                      </a:endParaRPr>
                    </a:p>
                  </a:txBody>
                  <a:tcPr marL="9525" marR="9525" marT="9525" marB="91425" anchor="b">
                    <a:lnL w="38100" cap="flat" cmpd="sng">
                      <a:solidFill>
                        <a:srgbClr val="46AF4A"/>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46AF4A"/>
                      </a:solidFill>
                      <a:prstDash val="solid"/>
                      <a:round/>
                      <a:headEnd type="none" w="sm" len="sm"/>
                      <a:tailEnd type="none" w="sm" len="sm"/>
                    </a:lnT>
                    <a:lnB w="38100" cap="flat" cmpd="sng">
                      <a:solidFill>
                        <a:srgbClr val="46AF4A"/>
                      </a:solidFill>
                      <a:prstDash val="solid"/>
                      <a:round/>
                      <a:headEnd type="none" w="sm" len="sm"/>
                      <a:tailEnd type="none" w="sm" len="sm"/>
                    </a:ln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ΙΣΧΥΕΙ</a:t>
                      </a:r>
                      <a:endParaRPr sz="1200" b="1" u="none" strike="noStrike" cap="none">
                        <a:latin typeface="Roboto"/>
                        <a:ea typeface="Roboto"/>
                        <a:cs typeface="Roboto"/>
                        <a:sym typeface="Roboto"/>
                      </a:endParaRPr>
                    </a:p>
                  </a:txBody>
                  <a:tcPr marL="9525" marR="9525" marT="9525" marB="91425" anchor="b">
                    <a:lnL w="38100" cap="flat" cmpd="sng">
                      <a:solidFill>
                        <a:srgbClr val="9E9E9E"/>
                      </a:solidFill>
                      <a:prstDash val="solid"/>
                      <a:round/>
                      <a:headEnd type="none" w="sm" len="sm"/>
                      <a:tailEnd type="none" w="sm" len="sm"/>
                    </a:lnL>
                    <a:lnR w="38100" cap="flat" cmpd="sng">
                      <a:solidFill>
                        <a:srgbClr val="46AF4A"/>
                      </a:solidFill>
                      <a:prstDash val="solid"/>
                      <a:round/>
                      <a:headEnd type="none" w="sm" len="sm"/>
                      <a:tailEnd type="none" w="sm" len="sm"/>
                    </a:lnR>
                    <a:lnT w="38100" cap="flat" cmpd="sng">
                      <a:solidFill>
                        <a:srgbClr val="46AF4A"/>
                      </a:solidFill>
                      <a:prstDash val="solid"/>
                      <a:round/>
                      <a:headEnd type="none" w="sm" len="sm"/>
                      <a:tailEnd type="none" w="sm" len="sm"/>
                    </a:lnT>
                    <a:lnB w="38100" cap="flat" cmpd="sng">
                      <a:solidFill>
                        <a:srgbClr val="46AF4A"/>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1897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αναπνέει</a:t>
                      </a:r>
                      <a:endParaRPr sz="1200" b="1" u="none" strike="noStrike" cap="none">
                        <a:solidFill>
                          <a:srgbClr val="FFFFFF"/>
                        </a:solidFill>
                        <a:latin typeface="Roboto"/>
                        <a:ea typeface="Roboto"/>
                        <a:cs typeface="Roboto"/>
                        <a:sym typeface="Roboto"/>
                      </a:endParaRPr>
                    </a:p>
                  </a:txBody>
                  <a:tcPr marL="9525" marR="9525" marT="9525" marB="91425" anchor="b">
                    <a:lnT w="38100" cap="flat" cmpd="sng">
                      <a:solidFill>
                        <a:srgbClr val="46AF4A"/>
                      </a:solidFill>
                      <a:prstDash val="solid"/>
                      <a:round/>
                      <a:headEnd type="none" w="sm" len="sm"/>
                      <a:tailEnd type="none" w="sm" len="sm"/>
                    </a:lnT>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ΔΕΝ ΙΣΧΥΕΙ</a:t>
                      </a:r>
                      <a:endParaRPr sz="1200" b="1" u="none" strike="noStrike" cap="none">
                        <a:latin typeface="Roboto"/>
                        <a:ea typeface="Roboto"/>
                        <a:cs typeface="Roboto"/>
                        <a:sym typeface="Roboto"/>
                      </a:endParaRPr>
                    </a:p>
                  </a:txBody>
                  <a:tcPr marL="9525" marR="9525" marT="9525" marB="91425" anchor="b">
                    <a:lnT w="38100" cap="flat" cmpd="sng">
                      <a:solidFill>
                        <a:srgbClr val="46AF4A"/>
                      </a:solidFill>
                      <a:prstDash val="solid"/>
                      <a:round/>
                      <a:headEnd type="none" w="sm" len="sm"/>
                      <a:tailEnd type="none" w="sm" len="sm"/>
                    </a:lnT>
                    <a:solidFill>
                      <a:srgbClr val="D9D9D9"/>
                    </a:solidFill>
                  </a:tcPr>
                </a:tc>
                <a:extLst>
                  <a:ext uri="{0D108BD9-81ED-4DB2-BD59-A6C34878D82A}">
                    <a16:rowId xmlns:a16="http://schemas.microsoft.com/office/drawing/2014/main" val="10001"/>
                  </a:ext>
                </a:extLst>
              </a:tr>
              <a:tr h="41897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δηλητηριώδες</a:t>
                      </a:r>
                      <a:endParaRPr sz="1200" b="1" u="none" strike="noStrike" cap="none">
                        <a:solidFill>
                          <a:srgbClr val="FFFFFF"/>
                        </a:solidFill>
                        <a:latin typeface="Roboto"/>
                        <a:ea typeface="Roboto"/>
                        <a:cs typeface="Roboto"/>
                        <a:sym typeface="Roboto"/>
                      </a:endParaRPr>
                    </a:p>
                  </a:txBody>
                  <a:tcPr marL="9525" marR="9525" marT="9525" marB="91425" anchor="b">
                    <a:lnB w="38100" cap="flat" cmpd="sng">
                      <a:solidFill>
                        <a:srgbClr val="46AF4A"/>
                      </a:solidFill>
                      <a:prstDash val="solid"/>
                      <a:round/>
                      <a:headEnd type="none" w="sm" len="sm"/>
                      <a:tailEnd type="none" w="sm" len="sm"/>
                    </a:ln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ΔΕΝ ΙΣΧΥΕΙ</a:t>
                      </a:r>
                      <a:endParaRPr sz="1200" b="1" u="none" strike="noStrike" cap="none">
                        <a:latin typeface="Roboto"/>
                        <a:ea typeface="Roboto"/>
                        <a:cs typeface="Roboto"/>
                        <a:sym typeface="Roboto"/>
                      </a:endParaRPr>
                    </a:p>
                  </a:txBody>
                  <a:tcPr marL="9525" marR="9525" marT="9525" marB="91425" anchor="b">
                    <a:lnB w="38100" cap="flat" cmpd="sng">
                      <a:solidFill>
                        <a:srgbClr val="46AF4A"/>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3628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πτερύγια</a:t>
                      </a:r>
                      <a:endParaRPr sz="1200" b="1" u="none" strike="noStrike" cap="none">
                        <a:solidFill>
                          <a:srgbClr val="FFFFFF"/>
                        </a:solidFill>
                        <a:latin typeface="Roboto"/>
                        <a:ea typeface="Roboto"/>
                        <a:cs typeface="Roboto"/>
                        <a:sym typeface="Roboto"/>
                      </a:endParaRPr>
                    </a:p>
                  </a:txBody>
                  <a:tcPr marL="9525" marR="9525" marT="9525" marB="91425" anchor="b">
                    <a:lnL w="38100" cap="flat" cmpd="sng">
                      <a:solidFill>
                        <a:srgbClr val="46AF4A"/>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46AF4A"/>
                      </a:solidFill>
                      <a:prstDash val="solid"/>
                      <a:round/>
                      <a:headEnd type="none" w="sm" len="sm"/>
                      <a:tailEnd type="none" w="sm" len="sm"/>
                    </a:lnT>
                    <a:lnB w="38100" cap="flat" cmpd="sng">
                      <a:solidFill>
                        <a:srgbClr val="46AF4A"/>
                      </a:solidFill>
                      <a:prstDash val="solid"/>
                      <a:round/>
                      <a:headEnd type="none" w="sm" len="sm"/>
                      <a:tailEnd type="none" w="sm" len="sm"/>
                    </a:ln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ΙΣΧΥΕΙ</a:t>
                      </a:r>
                      <a:endParaRPr sz="1200" b="1" u="none" strike="noStrike" cap="none">
                        <a:latin typeface="Roboto"/>
                        <a:ea typeface="Roboto"/>
                        <a:cs typeface="Roboto"/>
                        <a:sym typeface="Roboto"/>
                      </a:endParaRPr>
                    </a:p>
                  </a:txBody>
                  <a:tcPr marL="9525" marR="9525" marT="9525" marB="91425" anchor="b">
                    <a:lnL w="38100" cap="flat" cmpd="sng">
                      <a:solidFill>
                        <a:srgbClr val="9E9E9E"/>
                      </a:solidFill>
                      <a:prstDash val="solid"/>
                      <a:round/>
                      <a:headEnd type="none" w="sm" len="sm"/>
                      <a:tailEnd type="none" w="sm" len="sm"/>
                    </a:lnL>
                    <a:lnR w="38100" cap="flat" cmpd="sng">
                      <a:solidFill>
                        <a:srgbClr val="46AF4A"/>
                      </a:solidFill>
                      <a:prstDash val="solid"/>
                      <a:round/>
                      <a:headEnd type="none" w="sm" len="sm"/>
                      <a:tailEnd type="none" w="sm" len="sm"/>
                    </a:lnR>
                    <a:lnT w="38100" cap="flat" cmpd="sng">
                      <a:solidFill>
                        <a:srgbClr val="46AF4A"/>
                      </a:solidFill>
                      <a:prstDash val="solid"/>
                      <a:round/>
                      <a:headEnd type="none" w="sm" len="sm"/>
                      <a:tailEnd type="none" w="sm" len="sm"/>
                    </a:lnT>
                    <a:lnB w="38100" cap="flat" cmpd="sng">
                      <a:solidFill>
                        <a:srgbClr val="46AF4A"/>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3628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πόδια</a:t>
                      </a:r>
                      <a:endParaRPr sz="1200" b="1" u="none" strike="noStrike" cap="none">
                        <a:solidFill>
                          <a:srgbClr val="FFFFFF"/>
                        </a:solidFill>
                        <a:latin typeface="Roboto"/>
                        <a:ea typeface="Roboto"/>
                        <a:cs typeface="Roboto"/>
                        <a:sym typeface="Roboto"/>
                      </a:endParaRPr>
                    </a:p>
                  </a:txBody>
                  <a:tcPr marL="9525" marR="9525" marT="9525" marB="91425" anchor="b">
                    <a:lnT w="38100" cap="flat" cmpd="sng">
                      <a:solidFill>
                        <a:srgbClr val="46AF4A"/>
                      </a:solidFill>
                      <a:prstDash val="solid"/>
                      <a:round/>
                      <a:headEnd type="none" w="sm" len="sm"/>
                      <a:tailEnd type="none" w="sm" len="sm"/>
                    </a:lnT>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0</a:t>
                      </a:r>
                      <a:endParaRPr sz="1200" b="1" u="none" strike="noStrike" cap="none">
                        <a:latin typeface="Roboto"/>
                        <a:ea typeface="Roboto"/>
                        <a:cs typeface="Roboto"/>
                        <a:sym typeface="Roboto"/>
                      </a:endParaRPr>
                    </a:p>
                  </a:txBody>
                  <a:tcPr marL="9525" marR="9525" marT="9525" marB="91425" anchor="b">
                    <a:lnT w="38100" cap="flat" cmpd="sng">
                      <a:solidFill>
                        <a:srgbClr val="46AF4A"/>
                      </a:solidFill>
                      <a:prstDash val="solid"/>
                      <a:round/>
                      <a:headEnd type="none" w="sm" len="sm"/>
                      <a:tailEnd type="none" w="sm" len="sm"/>
                    </a:lnT>
                    <a:solidFill>
                      <a:srgbClr val="D9D9D9"/>
                    </a:solidFill>
                  </a:tcPr>
                </a:tc>
                <a:extLst>
                  <a:ext uri="{0D108BD9-81ED-4DB2-BD59-A6C34878D82A}">
                    <a16:rowId xmlns:a16="http://schemas.microsoft.com/office/drawing/2014/main" val="10004"/>
                  </a:ext>
                </a:extLst>
              </a:tr>
              <a:tr h="3628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ουρά</a:t>
                      </a:r>
                      <a:endParaRPr sz="1200" b="1" u="none" strike="noStrike" cap="none">
                        <a:solidFill>
                          <a:srgbClr val="FFFFFF"/>
                        </a:solidFill>
                        <a:latin typeface="Roboto"/>
                        <a:ea typeface="Roboto"/>
                        <a:cs typeface="Roboto"/>
                        <a:sym typeface="Roboto"/>
                      </a:endParaRPr>
                    </a:p>
                  </a:txBody>
                  <a:tcPr marL="9525" marR="9525" marT="9525" marB="91425" anchor="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ΙΣΧΥΕΙ</a:t>
                      </a:r>
                      <a:endParaRPr sz="1200" b="1" u="none" strike="noStrike" cap="none">
                        <a:latin typeface="Roboto"/>
                        <a:ea typeface="Roboto"/>
                        <a:cs typeface="Roboto"/>
                        <a:sym typeface="Roboto"/>
                      </a:endParaRPr>
                    </a:p>
                  </a:txBody>
                  <a:tcPr marL="9525" marR="9525" marT="9525" marB="91425" anchor="b">
                    <a:solidFill>
                      <a:srgbClr val="D9D9D9"/>
                    </a:solidFill>
                  </a:tcPr>
                </a:tc>
                <a:extLst>
                  <a:ext uri="{0D108BD9-81ED-4DB2-BD59-A6C34878D82A}">
                    <a16:rowId xmlns:a16="http://schemas.microsoft.com/office/drawing/2014/main" val="10005"/>
                  </a:ext>
                </a:extLst>
              </a:tr>
              <a:tr h="41897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οικόσιτο ζώο</a:t>
                      </a:r>
                      <a:endParaRPr sz="1200" b="1" u="none" strike="noStrike" cap="none">
                        <a:solidFill>
                          <a:srgbClr val="FFFFFF"/>
                        </a:solidFill>
                        <a:latin typeface="Roboto"/>
                        <a:ea typeface="Roboto"/>
                        <a:cs typeface="Roboto"/>
                        <a:sym typeface="Roboto"/>
                      </a:endParaRPr>
                    </a:p>
                  </a:txBody>
                  <a:tcPr marL="9525" marR="9525" marT="9525" marB="91425" anchor="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ΔΕΝ ΙΣΧΥΕΙ</a:t>
                      </a:r>
                      <a:endParaRPr sz="1200" b="1" u="none" strike="noStrike" cap="none">
                        <a:latin typeface="Roboto"/>
                        <a:ea typeface="Roboto"/>
                        <a:cs typeface="Roboto"/>
                        <a:sym typeface="Roboto"/>
                      </a:endParaRPr>
                    </a:p>
                  </a:txBody>
                  <a:tcPr marL="9525" marR="9525" marT="9525" marB="91425" anchor="b">
                    <a:solidFill>
                      <a:srgbClr val="D9D9D9"/>
                    </a:solidFill>
                  </a:tcPr>
                </a:tc>
                <a:extLst>
                  <a:ext uri="{0D108BD9-81ED-4DB2-BD59-A6C34878D82A}">
                    <a16:rowId xmlns:a16="http://schemas.microsoft.com/office/drawing/2014/main" val="10006"/>
                  </a:ext>
                </a:extLst>
              </a:tr>
              <a:tr h="362825">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a:solidFill>
                            <a:srgbClr val="FFFFFF"/>
                          </a:solidFill>
                          <a:latin typeface="Roboto"/>
                          <a:ea typeface="Roboto"/>
                          <a:cs typeface="Roboto"/>
                          <a:sym typeface="Roboto"/>
                        </a:rPr>
                        <a:t>σε μέγεθος γάτας</a:t>
                      </a:r>
                      <a:endParaRPr sz="1200" b="1" u="none" strike="noStrike" cap="none">
                        <a:solidFill>
                          <a:srgbClr val="FFFFFF"/>
                        </a:solidFill>
                        <a:latin typeface="Roboto"/>
                        <a:ea typeface="Roboto"/>
                        <a:cs typeface="Roboto"/>
                        <a:sym typeface="Roboto"/>
                      </a:endParaRPr>
                    </a:p>
                  </a:txBody>
                  <a:tcPr marL="9525" marR="9525" marT="9525" marB="91425" anchor="b">
                    <a:solidFill>
                      <a:srgbClr val="5B5BA5"/>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200" b="1" u="none" strike="noStrike" cap="none">
                          <a:latin typeface="Roboto"/>
                          <a:ea typeface="Roboto"/>
                          <a:cs typeface="Roboto"/>
                          <a:sym typeface="Roboto"/>
                        </a:rPr>
                        <a:t>ΙΣΧΥΕΙ</a:t>
                      </a:r>
                      <a:endParaRPr sz="1200" b="1" u="none" strike="noStrike" cap="none">
                        <a:latin typeface="Roboto"/>
                        <a:ea typeface="Roboto"/>
                        <a:cs typeface="Roboto"/>
                        <a:sym typeface="Roboto"/>
                      </a:endParaRPr>
                    </a:p>
                  </a:txBody>
                  <a:tcPr marL="9525" marR="9525" marT="9525" marB="91425" anchor="b">
                    <a:solidFill>
                      <a:srgbClr val="D9D9D9"/>
                    </a:solidFill>
                  </a:tcPr>
                </a:tc>
                <a:extLst>
                  <a:ext uri="{0D108BD9-81ED-4DB2-BD59-A6C34878D82A}">
                    <a16:rowId xmlns:a16="http://schemas.microsoft.com/office/drawing/2014/main" val="10007"/>
                  </a:ext>
                </a:extLst>
              </a:tr>
            </a:tbl>
          </a:graphicData>
        </a:graphic>
      </p:graphicFrame>
      <p:grpSp>
        <p:nvGrpSpPr>
          <p:cNvPr id="273" name="Google Shape;273;p20"/>
          <p:cNvGrpSpPr/>
          <p:nvPr/>
        </p:nvGrpSpPr>
        <p:grpSpPr>
          <a:xfrm>
            <a:off x="4883050" y="1017700"/>
            <a:ext cx="4131150" cy="3683083"/>
            <a:chOff x="463450" y="1017700"/>
            <a:chExt cx="4131150" cy="3683083"/>
          </a:xfrm>
        </p:grpSpPr>
        <p:pic>
          <p:nvPicPr>
            <p:cNvPr id="274" name="Google Shape;274;p20"/>
            <p:cNvPicPr preferRelativeResize="0"/>
            <p:nvPr/>
          </p:nvPicPr>
          <p:blipFill rotWithShape="1">
            <a:blip r:embed="rId3">
              <a:alphaModFix/>
            </a:blip>
            <a:srcRect/>
            <a:stretch/>
          </p:blipFill>
          <p:spPr>
            <a:xfrm>
              <a:off x="463450" y="1017700"/>
              <a:ext cx="4096499" cy="3683083"/>
            </a:xfrm>
            <a:prstGeom prst="rect">
              <a:avLst/>
            </a:prstGeom>
            <a:noFill/>
            <a:ln>
              <a:noFill/>
            </a:ln>
          </p:spPr>
        </p:pic>
        <p:grpSp>
          <p:nvGrpSpPr>
            <p:cNvPr id="275" name="Google Shape;275;p20"/>
            <p:cNvGrpSpPr/>
            <p:nvPr/>
          </p:nvGrpSpPr>
          <p:grpSpPr>
            <a:xfrm>
              <a:off x="571900" y="1123725"/>
              <a:ext cx="4022700" cy="3415425"/>
              <a:chOff x="637600" y="1120700"/>
              <a:chExt cx="4022700" cy="3415425"/>
            </a:xfrm>
          </p:grpSpPr>
          <p:sp>
            <p:nvSpPr>
              <p:cNvPr id="276" name="Google Shape;276;p20"/>
              <p:cNvSpPr txBox="1"/>
              <p:nvPr/>
            </p:nvSpPr>
            <p:spPr>
              <a:xfrm>
                <a:off x="1457675" y="1120700"/>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γάλα = Ισχύει;</a:t>
                </a:r>
                <a:endParaRPr sz="800" b="1" i="0" u="none" strike="noStrike" cap="none">
                  <a:solidFill>
                    <a:srgbClr val="000000"/>
                  </a:solidFill>
                  <a:latin typeface="Roboto"/>
                  <a:ea typeface="Roboto"/>
                  <a:cs typeface="Roboto"/>
                  <a:sym typeface="Roboto"/>
                </a:endParaRPr>
              </a:p>
            </p:txBody>
          </p:sp>
          <p:sp>
            <p:nvSpPr>
              <p:cNvPr id="277" name="Google Shape;277;p20"/>
              <p:cNvSpPr txBox="1"/>
              <p:nvPr/>
            </p:nvSpPr>
            <p:spPr>
              <a:xfrm>
                <a:off x="910250" y="1669663"/>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Θηλαστικό ζώο</a:t>
                </a:r>
                <a:endParaRPr sz="800" b="1" i="0" u="none" strike="noStrike" cap="none">
                  <a:solidFill>
                    <a:srgbClr val="999999"/>
                  </a:solidFill>
                  <a:latin typeface="Roboto"/>
                  <a:ea typeface="Roboto"/>
                  <a:cs typeface="Roboto"/>
                  <a:sym typeface="Roboto"/>
                </a:endParaRPr>
              </a:p>
            </p:txBody>
          </p:sp>
          <p:sp>
            <p:nvSpPr>
              <p:cNvPr id="278" name="Google Shape;278;p20"/>
              <p:cNvSpPr txBox="1"/>
              <p:nvPr/>
            </p:nvSpPr>
            <p:spPr>
              <a:xfrm>
                <a:off x="1353800" y="2192800"/>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Πουλί</a:t>
                </a:r>
                <a:endParaRPr sz="800" b="1" i="0" u="none" strike="noStrike" cap="none">
                  <a:solidFill>
                    <a:srgbClr val="999999"/>
                  </a:solidFill>
                  <a:latin typeface="Roboto"/>
                  <a:ea typeface="Roboto"/>
                  <a:cs typeface="Roboto"/>
                  <a:sym typeface="Roboto"/>
                </a:endParaRPr>
              </a:p>
            </p:txBody>
          </p:sp>
          <p:sp>
            <p:nvSpPr>
              <p:cNvPr id="279" name="Google Shape;279;p20"/>
              <p:cNvSpPr txBox="1"/>
              <p:nvPr/>
            </p:nvSpPr>
            <p:spPr>
              <a:xfrm>
                <a:off x="661900" y="326097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Ψάρι</a:t>
                </a:r>
                <a:endParaRPr sz="800" b="1" i="0" u="none" strike="noStrike" cap="none">
                  <a:solidFill>
                    <a:srgbClr val="000000"/>
                  </a:solidFill>
                  <a:latin typeface="Roboto"/>
                  <a:ea typeface="Roboto"/>
                  <a:cs typeface="Roboto"/>
                  <a:sym typeface="Roboto"/>
                </a:endParaRPr>
              </a:p>
            </p:txBody>
          </p:sp>
          <p:sp>
            <p:nvSpPr>
              <p:cNvPr id="280" name="Google Shape;280;p20"/>
              <p:cNvSpPr txBox="1"/>
              <p:nvPr/>
            </p:nvSpPr>
            <p:spPr>
              <a:xfrm>
                <a:off x="2658175" y="326097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Ζωύφιο</a:t>
                </a:r>
                <a:endParaRPr sz="800" b="1" i="0" u="none" strike="noStrike" cap="none">
                  <a:solidFill>
                    <a:srgbClr val="999999"/>
                  </a:solidFill>
                  <a:latin typeface="Roboto"/>
                  <a:ea typeface="Roboto"/>
                  <a:cs typeface="Roboto"/>
                  <a:sym typeface="Roboto"/>
                </a:endParaRPr>
              </a:p>
            </p:txBody>
          </p:sp>
          <p:sp>
            <p:nvSpPr>
              <p:cNvPr id="281" name="Google Shape;281;p20"/>
              <p:cNvSpPr txBox="1"/>
              <p:nvPr/>
            </p:nvSpPr>
            <p:spPr>
              <a:xfrm>
                <a:off x="1646000" y="3782150"/>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Ερπετό</a:t>
                </a:r>
                <a:endParaRPr sz="800" b="1" i="0" u="none" strike="noStrike" cap="none">
                  <a:solidFill>
                    <a:srgbClr val="999999"/>
                  </a:solidFill>
                  <a:latin typeface="Roboto"/>
                  <a:ea typeface="Roboto"/>
                  <a:cs typeface="Roboto"/>
                  <a:sym typeface="Roboto"/>
                </a:endParaRPr>
              </a:p>
            </p:txBody>
          </p:sp>
          <p:sp>
            <p:nvSpPr>
              <p:cNvPr id="282" name="Google Shape;282;p20"/>
              <p:cNvSpPr txBox="1"/>
              <p:nvPr/>
            </p:nvSpPr>
            <p:spPr>
              <a:xfrm>
                <a:off x="2658175" y="3782150"/>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Ασπόνδυλο</a:t>
                </a:r>
                <a:endParaRPr sz="800" b="1" i="0" u="none" strike="noStrike" cap="none">
                  <a:solidFill>
                    <a:srgbClr val="999999"/>
                  </a:solidFill>
                  <a:latin typeface="Roboto"/>
                  <a:ea typeface="Roboto"/>
                  <a:cs typeface="Roboto"/>
                  <a:sym typeface="Roboto"/>
                </a:endParaRPr>
              </a:p>
            </p:txBody>
          </p:sp>
          <p:sp>
            <p:nvSpPr>
              <p:cNvPr id="283" name="Google Shape;283;p20"/>
              <p:cNvSpPr txBox="1"/>
              <p:nvPr/>
            </p:nvSpPr>
            <p:spPr>
              <a:xfrm>
                <a:off x="661900" y="430332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Αμφίβιο</a:t>
                </a:r>
                <a:endParaRPr sz="800" b="1" i="0" u="none" strike="noStrike" cap="none">
                  <a:solidFill>
                    <a:srgbClr val="999999"/>
                  </a:solidFill>
                  <a:latin typeface="Roboto"/>
                  <a:ea typeface="Roboto"/>
                  <a:cs typeface="Roboto"/>
                  <a:sym typeface="Roboto"/>
                </a:endParaRPr>
              </a:p>
            </p:txBody>
          </p:sp>
          <p:sp>
            <p:nvSpPr>
              <p:cNvPr id="284" name="Google Shape;284;p20"/>
              <p:cNvSpPr txBox="1"/>
              <p:nvPr/>
            </p:nvSpPr>
            <p:spPr>
              <a:xfrm>
                <a:off x="1646000" y="430332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Ερπετό</a:t>
                </a:r>
                <a:endParaRPr sz="800" b="1" i="0" u="none" strike="noStrike" cap="none">
                  <a:solidFill>
                    <a:srgbClr val="999999"/>
                  </a:solidFill>
                  <a:latin typeface="Roboto"/>
                  <a:ea typeface="Roboto"/>
                  <a:cs typeface="Roboto"/>
                  <a:sym typeface="Roboto"/>
                </a:endParaRPr>
              </a:p>
            </p:txBody>
          </p:sp>
          <p:sp>
            <p:nvSpPr>
              <p:cNvPr id="285" name="Google Shape;285;p20"/>
              <p:cNvSpPr txBox="1"/>
              <p:nvPr/>
            </p:nvSpPr>
            <p:spPr>
              <a:xfrm>
                <a:off x="2630100" y="430332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Ασπόνδυλο</a:t>
                </a:r>
                <a:endParaRPr sz="800" b="1" i="0" u="none" strike="noStrike" cap="none">
                  <a:solidFill>
                    <a:srgbClr val="999999"/>
                  </a:solidFill>
                  <a:latin typeface="Roboto"/>
                  <a:ea typeface="Roboto"/>
                  <a:cs typeface="Roboto"/>
                  <a:sym typeface="Roboto"/>
                </a:endParaRPr>
              </a:p>
            </p:txBody>
          </p:sp>
          <p:sp>
            <p:nvSpPr>
              <p:cNvPr id="286" name="Google Shape;286;p20"/>
              <p:cNvSpPr txBox="1"/>
              <p:nvPr/>
            </p:nvSpPr>
            <p:spPr>
              <a:xfrm>
                <a:off x="3614200" y="430332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Ζωύφιο</a:t>
                </a:r>
                <a:endParaRPr sz="800" b="1" i="0" u="none" strike="noStrike" cap="none">
                  <a:solidFill>
                    <a:srgbClr val="999999"/>
                  </a:solidFill>
                  <a:latin typeface="Roboto"/>
                  <a:ea typeface="Roboto"/>
                  <a:cs typeface="Roboto"/>
                  <a:sym typeface="Roboto"/>
                </a:endParaRPr>
              </a:p>
            </p:txBody>
          </p:sp>
          <p:sp>
            <p:nvSpPr>
              <p:cNvPr id="287" name="Google Shape;287;p20"/>
              <p:cNvSpPr txBox="1"/>
              <p:nvPr/>
            </p:nvSpPr>
            <p:spPr>
              <a:xfrm>
                <a:off x="1917550" y="1669663"/>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φτερά = Ισχύει;</a:t>
                </a:r>
                <a:endParaRPr sz="800" b="1" i="0" u="none" strike="noStrike" cap="none">
                  <a:solidFill>
                    <a:srgbClr val="000000"/>
                  </a:solidFill>
                  <a:latin typeface="Roboto"/>
                  <a:ea typeface="Roboto"/>
                  <a:cs typeface="Roboto"/>
                  <a:sym typeface="Roboto"/>
                </a:endParaRPr>
              </a:p>
            </p:txBody>
          </p:sp>
          <p:sp>
            <p:nvSpPr>
              <p:cNvPr id="288" name="Google Shape;288;p20"/>
              <p:cNvSpPr txBox="1"/>
              <p:nvPr/>
            </p:nvSpPr>
            <p:spPr>
              <a:xfrm>
                <a:off x="2410650" y="2192800"/>
                <a:ext cx="883200" cy="232800"/>
              </a:xfrm>
              <a:prstGeom prst="rect">
                <a:avLst/>
              </a:prstGeom>
              <a:noFill/>
              <a:ln>
                <a:noFill/>
              </a:ln>
            </p:spPr>
            <p:txBody>
              <a:bodyPr spcFirstLastPara="1" wrap="square" lIns="0" tIns="0" rIns="0" bIns="0" anchor="ctr" anchorCtr="0">
                <a:normAutofit lnSpcReduction="10000"/>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σπονδυλική στήλη = Ισχύει;</a:t>
                </a:r>
                <a:endParaRPr sz="800" b="1" i="0" u="none" strike="noStrike" cap="none">
                  <a:solidFill>
                    <a:srgbClr val="000000"/>
                  </a:solidFill>
                  <a:latin typeface="Roboto"/>
                  <a:ea typeface="Roboto"/>
                  <a:cs typeface="Roboto"/>
                  <a:sym typeface="Roboto"/>
                </a:endParaRPr>
              </a:p>
            </p:txBody>
          </p:sp>
          <p:sp>
            <p:nvSpPr>
              <p:cNvPr id="289" name="Google Shape;289;p20"/>
              <p:cNvSpPr txBox="1"/>
              <p:nvPr/>
            </p:nvSpPr>
            <p:spPr>
              <a:xfrm>
                <a:off x="1549700" y="2727850"/>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πτερύγια = Ισχύει;</a:t>
                </a:r>
                <a:endParaRPr sz="800" b="1" i="0" u="none" strike="noStrike" cap="none">
                  <a:solidFill>
                    <a:srgbClr val="000000"/>
                  </a:solidFill>
                  <a:latin typeface="Roboto"/>
                  <a:ea typeface="Roboto"/>
                  <a:cs typeface="Roboto"/>
                  <a:sym typeface="Roboto"/>
                </a:endParaRPr>
              </a:p>
            </p:txBody>
          </p:sp>
          <p:sp>
            <p:nvSpPr>
              <p:cNvPr id="290" name="Google Shape;290;p20"/>
              <p:cNvSpPr txBox="1"/>
              <p:nvPr/>
            </p:nvSpPr>
            <p:spPr>
              <a:xfrm>
                <a:off x="1635738" y="3260975"/>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υδρόβιο = Ισχύει;</a:t>
                </a:r>
                <a:endParaRPr sz="800" b="1" i="0" u="none" strike="noStrike" cap="none">
                  <a:solidFill>
                    <a:srgbClr val="999999"/>
                  </a:solidFill>
                  <a:latin typeface="Roboto"/>
                  <a:ea typeface="Roboto"/>
                  <a:cs typeface="Roboto"/>
                  <a:sym typeface="Roboto"/>
                </a:endParaRPr>
              </a:p>
            </p:txBody>
          </p:sp>
          <p:sp>
            <p:nvSpPr>
              <p:cNvPr id="291" name="Google Shape;291;p20"/>
              <p:cNvSpPr txBox="1"/>
              <p:nvPr/>
            </p:nvSpPr>
            <p:spPr>
              <a:xfrm>
                <a:off x="637600" y="3782150"/>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αυγά = Ισχύει;</a:t>
                </a:r>
                <a:endParaRPr sz="800" b="1" i="0" u="none" strike="noStrike" cap="none">
                  <a:solidFill>
                    <a:srgbClr val="999999"/>
                  </a:solidFill>
                  <a:latin typeface="Roboto"/>
                  <a:ea typeface="Roboto"/>
                  <a:cs typeface="Roboto"/>
                  <a:sym typeface="Roboto"/>
                </a:endParaRPr>
              </a:p>
            </p:txBody>
          </p:sp>
          <p:sp>
            <p:nvSpPr>
              <p:cNvPr id="292" name="Google Shape;292;p20"/>
              <p:cNvSpPr txBox="1"/>
              <p:nvPr/>
            </p:nvSpPr>
            <p:spPr>
              <a:xfrm>
                <a:off x="2800750" y="2739800"/>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ιπτάμενο = Ισχύει;</a:t>
                </a:r>
                <a:endParaRPr sz="800" b="1" i="0" u="none" strike="noStrike" cap="none">
                  <a:solidFill>
                    <a:srgbClr val="999999"/>
                  </a:solidFill>
                  <a:latin typeface="Roboto"/>
                  <a:ea typeface="Roboto"/>
                  <a:cs typeface="Roboto"/>
                  <a:sym typeface="Roboto"/>
                </a:endParaRPr>
              </a:p>
            </p:txBody>
          </p:sp>
          <p:sp>
            <p:nvSpPr>
              <p:cNvPr id="293" name="Google Shape;293;p20"/>
              <p:cNvSpPr txBox="1"/>
              <p:nvPr/>
            </p:nvSpPr>
            <p:spPr>
              <a:xfrm>
                <a:off x="3589900" y="3260975"/>
                <a:ext cx="883200" cy="232800"/>
              </a:xfrm>
              <a:prstGeom prst="rect">
                <a:avLst/>
              </a:prstGeom>
              <a:noFill/>
              <a:ln>
                <a:noFill/>
              </a:ln>
            </p:spPr>
            <p:txBody>
              <a:bodyPr spcFirstLastPara="1" wrap="square" lIns="0" tIns="0" rIns="0" bIns="0" anchor="ctr" anchorCtr="0">
                <a:normAutofit lnSpcReduction="10000"/>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αρπακτικό = Ισχύει;</a:t>
                </a:r>
                <a:endParaRPr sz="800" b="1" i="0" u="none" strike="noStrike" cap="none">
                  <a:solidFill>
                    <a:srgbClr val="999999"/>
                  </a:solidFill>
                  <a:latin typeface="Roboto"/>
                  <a:ea typeface="Roboto"/>
                  <a:cs typeface="Roboto"/>
                  <a:sym typeface="Roboto"/>
                </a:endParaRPr>
              </a:p>
            </p:txBody>
          </p:sp>
          <p:sp>
            <p:nvSpPr>
              <p:cNvPr id="294" name="Google Shape;294;p20"/>
              <p:cNvSpPr txBox="1"/>
              <p:nvPr/>
            </p:nvSpPr>
            <p:spPr>
              <a:xfrm>
                <a:off x="3581200" y="3782150"/>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πόδια &lt;= 2,871;</a:t>
                </a:r>
                <a:endParaRPr sz="800" b="1" i="0" u="none" strike="noStrike" cap="none">
                  <a:solidFill>
                    <a:srgbClr val="999999"/>
                  </a:solidFill>
                  <a:latin typeface="Roboto"/>
                  <a:ea typeface="Roboto"/>
                  <a:cs typeface="Roboto"/>
                  <a:sym typeface="Roboto"/>
                </a:endParaRPr>
              </a:p>
            </p:txBody>
          </p:sp>
          <p:sp>
            <p:nvSpPr>
              <p:cNvPr id="295" name="Google Shape;295;p20"/>
              <p:cNvSpPr txBox="1"/>
              <p:nvPr/>
            </p:nvSpPr>
            <p:spPr>
              <a:xfrm>
                <a:off x="1052200" y="1409063"/>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Ισχύει</a:t>
                </a:r>
                <a:endParaRPr sz="800" b="1" i="0" u="none" strike="noStrike" cap="none">
                  <a:solidFill>
                    <a:srgbClr val="999999"/>
                  </a:solidFill>
                  <a:latin typeface="Roboto"/>
                  <a:ea typeface="Roboto"/>
                  <a:cs typeface="Roboto"/>
                  <a:sym typeface="Roboto"/>
                </a:endParaRPr>
              </a:p>
            </p:txBody>
          </p:sp>
          <p:sp>
            <p:nvSpPr>
              <p:cNvPr id="296" name="Google Shape;296;p20"/>
              <p:cNvSpPr txBox="1"/>
              <p:nvPr/>
            </p:nvSpPr>
            <p:spPr>
              <a:xfrm>
                <a:off x="1548950" y="1930238"/>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Ισχύει</a:t>
                </a:r>
                <a:endParaRPr sz="800" b="1" i="0" u="none" strike="noStrike" cap="none">
                  <a:solidFill>
                    <a:srgbClr val="999999"/>
                  </a:solidFill>
                  <a:latin typeface="Roboto"/>
                  <a:ea typeface="Roboto"/>
                  <a:cs typeface="Roboto"/>
                  <a:sym typeface="Roboto"/>
                </a:endParaRPr>
              </a:p>
            </p:txBody>
          </p:sp>
          <p:sp>
            <p:nvSpPr>
              <p:cNvPr id="297" name="Google Shape;297;p20"/>
              <p:cNvSpPr txBox="1"/>
              <p:nvPr/>
            </p:nvSpPr>
            <p:spPr>
              <a:xfrm>
                <a:off x="1993250" y="2455338"/>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298" name="Google Shape;298;p20"/>
              <p:cNvSpPr txBox="1"/>
              <p:nvPr/>
            </p:nvSpPr>
            <p:spPr>
              <a:xfrm>
                <a:off x="1105400" y="2933763"/>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299" name="Google Shape;299;p20"/>
              <p:cNvSpPr txBox="1"/>
              <p:nvPr/>
            </p:nvSpPr>
            <p:spPr>
              <a:xfrm>
                <a:off x="1147450" y="3521550"/>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Ισχύει</a:t>
                </a:r>
                <a:endParaRPr sz="800" b="1" i="0" u="none" strike="noStrike" cap="none">
                  <a:solidFill>
                    <a:srgbClr val="999999"/>
                  </a:solidFill>
                  <a:latin typeface="Roboto"/>
                  <a:ea typeface="Roboto"/>
                  <a:cs typeface="Roboto"/>
                  <a:sym typeface="Roboto"/>
                </a:endParaRPr>
              </a:p>
            </p:txBody>
          </p:sp>
          <p:sp>
            <p:nvSpPr>
              <p:cNvPr id="300" name="Google Shape;300;p20"/>
              <p:cNvSpPr txBox="1"/>
              <p:nvPr/>
            </p:nvSpPr>
            <p:spPr>
              <a:xfrm>
                <a:off x="703150" y="3998388"/>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Ισχύει</a:t>
                </a:r>
                <a:endParaRPr sz="800" b="1" i="0" u="none" strike="noStrike" cap="none">
                  <a:solidFill>
                    <a:srgbClr val="999999"/>
                  </a:solidFill>
                  <a:latin typeface="Roboto"/>
                  <a:ea typeface="Roboto"/>
                  <a:cs typeface="Roboto"/>
                  <a:sym typeface="Roboto"/>
                </a:endParaRPr>
              </a:p>
            </p:txBody>
          </p:sp>
          <p:sp>
            <p:nvSpPr>
              <p:cNvPr id="301" name="Google Shape;301;p20"/>
              <p:cNvSpPr txBox="1"/>
              <p:nvPr/>
            </p:nvSpPr>
            <p:spPr>
              <a:xfrm>
                <a:off x="3614200" y="2933763"/>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Ισχύει</a:t>
                </a:r>
                <a:endParaRPr sz="800" b="1" i="0" u="none" strike="noStrike" cap="none">
                  <a:solidFill>
                    <a:srgbClr val="999999"/>
                  </a:solidFill>
                  <a:latin typeface="Roboto"/>
                  <a:ea typeface="Roboto"/>
                  <a:cs typeface="Roboto"/>
                  <a:sym typeface="Roboto"/>
                </a:endParaRPr>
              </a:p>
            </p:txBody>
          </p:sp>
          <p:sp>
            <p:nvSpPr>
              <p:cNvPr id="302" name="Google Shape;302;p20"/>
              <p:cNvSpPr txBox="1"/>
              <p:nvPr/>
            </p:nvSpPr>
            <p:spPr>
              <a:xfrm>
                <a:off x="3136900" y="3998388"/>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Ισχύει</a:t>
                </a:r>
                <a:endParaRPr sz="800" b="1" i="0" u="none" strike="noStrike" cap="none">
                  <a:solidFill>
                    <a:srgbClr val="999999"/>
                  </a:solidFill>
                  <a:latin typeface="Roboto"/>
                  <a:ea typeface="Roboto"/>
                  <a:cs typeface="Roboto"/>
                  <a:sym typeface="Roboto"/>
                </a:endParaRPr>
              </a:p>
            </p:txBody>
          </p:sp>
          <p:sp>
            <p:nvSpPr>
              <p:cNvPr id="303" name="Google Shape;303;p20"/>
              <p:cNvSpPr txBox="1"/>
              <p:nvPr/>
            </p:nvSpPr>
            <p:spPr>
              <a:xfrm>
                <a:off x="3136900" y="3493763"/>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Ισχύει</a:t>
                </a:r>
                <a:endParaRPr sz="800" b="1" i="0" u="none" strike="noStrike" cap="none">
                  <a:solidFill>
                    <a:srgbClr val="999999"/>
                  </a:solidFill>
                  <a:latin typeface="Roboto"/>
                  <a:ea typeface="Roboto"/>
                  <a:cs typeface="Roboto"/>
                  <a:sym typeface="Roboto"/>
                </a:endParaRPr>
              </a:p>
            </p:txBody>
          </p:sp>
          <p:sp>
            <p:nvSpPr>
              <p:cNvPr id="304" name="Google Shape;304;p20"/>
              <p:cNvSpPr txBox="1"/>
              <p:nvPr/>
            </p:nvSpPr>
            <p:spPr>
              <a:xfrm>
                <a:off x="2366275" y="1409075"/>
                <a:ext cx="5055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Δεν ισχύει</a:t>
                </a:r>
                <a:endParaRPr sz="800" b="1" i="0" u="none" strike="noStrike" cap="none">
                  <a:solidFill>
                    <a:srgbClr val="000000"/>
                  </a:solidFill>
                  <a:latin typeface="Roboto"/>
                  <a:ea typeface="Roboto"/>
                  <a:cs typeface="Roboto"/>
                  <a:sym typeface="Roboto"/>
                </a:endParaRPr>
              </a:p>
            </p:txBody>
          </p:sp>
          <p:sp>
            <p:nvSpPr>
              <p:cNvPr id="305" name="Google Shape;305;p20"/>
              <p:cNvSpPr txBox="1"/>
              <p:nvPr/>
            </p:nvSpPr>
            <p:spPr>
              <a:xfrm>
                <a:off x="2881668" y="1930250"/>
                <a:ext cx="5055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Δεν ισχύει</a:t>
                </a:r>
                <a:endParaRPr sz="800" b="1" i="0" u="none" strike="noStrike" cap="none">
                  <a:solidFill>
                    <a:srgbClr val="000000"/>
                  </a:solidFill>
                  <a:latin typeface="Roboto"/>
                  <a:ea typeface="Roboto"/>
                  <a:cs typeface="Roboto"/>
                  <a:sym typeface="Roboto"/>
                </a:endParaRPr>
              </a:p>
            </p:txBody>
          </p:sp>
          <p:sp>
            <p:nvSpPr>
              <p:cNvPr id="306" name="Google Shape;306;p20"/>
              <p:cNvSpPr txBox="1"/>
              <p:nvPr/>
            </p:nvSpPr>
            <p:spPr>
              <a:xfrm>
                <a:off x="3340365" y="2455350"/>
                <a:ext cx="5055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Δεν ισχύει</a:t>
                </a:r>
                <a:endParaRPr sz="800" b="1" i="0" u="none" strike="noStrike" cap="none">
                  <a:solidFill>
                    <a:srgbClr val="999999"/>
                  </a:solidFill>
                  <a:latin typeface="Roboto"/>
                  <a:ea typeface="Roboto"/>
                  <a:cs typeface="Roboto"/>
                  <a:sym typeface="Roboto"/>
                </a:endParaRPr>
              </a:p>
            </p:txBody>
          </p:sp>
          <p:sp>
            <p:nvSpPr>
              <p:cNvPr id="307" name="Google Shape;307;p20"/>
              <p:cNvSpPr txBox="1"/>
              <p:nvPr/>
            </p:nvSpPr>
            <p:spPr>
              <a:xfrm>
                <a:off x="2553900" y="3000375"/>
                <a:ext cx="5055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700" b="1" i="0" u="none" strike="noStrike" cap="none">
                    <a:solidFill>
                      <a:srgbClr val="999999"/>
                    </a:solidFill>
                    <a:latin typeface="Roboto"/>
                    <a:ea typeface="Roboto"/>
                    <a:cs typeface="Roboto"/>
                    <a:sym typeface="Roboto"/>
                  </a:rPr>
                  <a:t>Δεν ισχύει</a:t>
                </a:r>
                <a:endParaRPr sz="700" b="1" i="0" u="none" strike="noStrike" cap="none">
                  <a:solidFill>
                    <a:srgbClr val="999999"/>
                  </a:solidFill>
                  <a:latin typeface="Roboto"/>
                  <a:ea typeface="Roboto"/>
                  <a:cs typeface="Roboto"/>
                  <a:sym typeface="Roboto"/>
                </a:endParaRPr>
              </a:p>
            </p:txBody>
          </p:sp>
          <p:sp>
            <p:nvSpPr>
              <p:cNvPr id="308" name="Google Shape;308;p20"/>
              <p:cNvSpPr txBox="1"/>
              <p:nvPr/>
            </p:nvSpPr>
            <p:spPr>
              <a:xfrm>
                <a:off x="1993250" y="3000375"/>
                <a:ext cx="6369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700" b="1" i="0" u="none" strike="noStrike" cap="none">
                    <a:solidFill>
                      <a:srgbClr val="999999"/>
                    </a:solidFill>
                    <a:latin typeface="Roboto"/>
                    <a:ea typeface="Roboto"/>
                    <a:cs typeface="Roboto"/>
                    <a:sym typeface="Roboto"/>
                  </a:rPr>
                  <a:t>Δεν ισχύει</a:t>
                </a:r>
                <a:endParaRPr sz="700" b="1" i="0" u="none" strike="noStrike" cap="none">
                  <a:solidFill>
                    <a:srgbClr val="999999"/>
                  </a:solidFill>
                  <a:latin typeface="Roboto"/>
                  <a:ea typeface="Roboto"/>
                  <a:cs typeface="Roboto"/>
                  <a:sym typeface="Roboto"/>
                </a:endParaRPr>
              </a:p>
            </p:txBody>
          </p:sp>
          <p:sp>
            <p:nvSpPr>
              <p:cNvPr id="309" name="Google Shape;309;p20"/>
              <p:cNvSpPr txBox="1"/>
              <p:nvPr/>
            </p:nvSpPr>
            <p:spPr>
              <a:xfrm>
                <a:off x="2112500" y="3521550"/>
                <a:ext cx="5055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Δεν ισχύει</a:t>
                </a:r>
                <a:endParaRPr sz="800" b="1" i="0" u="none" strike="noStrike" cap="none">
                  <a:solidFill>
                    <a:srgbClr val="999999"/>
                  </a:solidFill>
                  <a:latin typeface="Roboto"/>
                  <a:ea typeface="Roboto"/>
                  <a:cs typeface="Roboto"/>
                  <a:sym typeface="Roboto"/>
                </a:endParaRPr>
              </a:p>
            </p:txBody>
          </p:sp>
          <p:sp>
            <p:nvSpPr>
              <p:cNvPr id="310" name="Google Shape;310;p20"/>
              <p:cNvSpPr txBox="1"/>
              <p:nvPr/>
            </p:nvSpPr>
            <p:spPr>
              <a:xfrm>
                <a:off x="4080700" y="3521550"/>
                <a:ext cx="5358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Δεν ισχύει</a:t>
                </a:r>
                <a:endParaRPr sz="800" b="1" i="0" u="none" strike="noStrike" cap="none">
                  <a:solidFill>
                    <a:srgbClr val="999999"/>
                  </a:solidFill>
                  <a:latin typeface="Roboto"/>
                  <a:ea typeface="Roboto"/>
                  <a:cs typeface="Roboto"/>
                  <a:sym typeface="Roboto"/>
                </a:endParaRPr>
              </a:p>
            </p:txBody>
          </p:sp>
          <p:sp>
            <p:nvSpPr>
              <p:cNvPr id="311" name="Google Shape;311;p20"/>
              <p:cNvSpPr txBox="1"/>
              <p:nvPr/>
            </p:nvSpPr>
            <p:spPr>
              <a:xfrm>
                <a:off x="4080700" y="4042725"/>
                <a:ext cx="579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Δεν ισχύει</a:t>
                </a:r>
                <a:endParaRPr sz="800" b="1" i="0" u="none" strike="noStrike" cap="none">
                  <a:solidFill>
                    <a:srgbClr val="999999"/>
                  </a:solidFill>
                  <a:latin typeface="Roboto"/>
                  <a:ea typeface="Roboto"/>
                  <a:cs typeface="Roboto"/>
                  <a:sym typeface="Roboto"/>
                </a:endParaRPr>
              </a:p>
            </p:txBody>
          </p:sp>
          <p:sp>
            <p:nvSpPr>
              <p:cNvPr id="312" name="Google Shape;312;p20"/>
              <p:cNvSpPr txBox="1"/>
              <p:nvPr/>
            </p:nvSpPr>
            <p:spPr>
              <a:xfrm>
                <a:off x="1625150" y="4042725"/>
                <a:ext cx="579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999999"/>
                    </a:solidFill>
                    <a:latin typeface="Roboto"/>
                    <a:ea typeface="Roboto"/>
                    <a:cs typeface="Roboto"/>
                    <a:sym typeface="Roboto"/>
                  </a:rPr>
                  <a:t>Δεν ισχύει</a:t>
                </a:r>
                <a:endParaRPr sz="800" b="1" i="0" u="none" strike="noStrike" cap="none">
                  <a:solidFill>
                    <a:srgbClr val="999999"/>
                  </a:solidFill>
                  <a:latin typeface="Roboto"/>
                  <a:ea typeface="Roboto"/>
                  <a:cs typeface="Roboto"/>
                  <a:sym typeface="Roboto"/>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1"/>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Πότε να χρησιμοποιήσετε ένα δέντρο απόφασης</a:t>
            </a:r>
            <a:endParaRPr/>
          </a:p>
        </p:txBody>
      </p:sp>
      <p:sp>
        <p:nvSpPr>
          <p:cNvPr id="318" name="Google Shape;318;p21"/>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700"/>
              <a:t>Τα δέντρα απόφασης θα λειτουργούν μόνο με αριθμητικά ή κατηγορικά δεδομένα (όπως Ισχύει/Δεν ισχύει). </a:t>
            </a:r>
            <a:endParaRPr sz="1700"/>
          </a:p>
          <a:p>
            <a:pPr marL="0" lvl="0" indent="0" algn="l" rtl="0">
              <a:lnSpc>
                <a:spcPct val="115000"/>
              </a:lnSpc>
              <a:spcBef>
                <a:spcPts val="1600"/>
              </a:spcBef>
              <a:spcAft>
                <a:spcPts val="0"/>
              </a:spcAft>
              <a:buSzPts val="1800"/>
              <a:buNone/>
            </a:pPr>
            <a:r>
              <a:rPr lang="en-US" sz="1700"/>
              <a:t>Δεν λειτουργούν με πολύπλοκα δεδομένα όπως εικόνες, ήχος, βίντεο ή δεδομένα μεγάλου κειμένου. </a:t>
            </a:r>
            <a:endParaRPr sz="1700"/>
          </a:p>
          <a:p>
            <a:pPr marL="0" lvl="0" indent="0" algn="l" rtl="0">
              <a:lnSpc>
                <a:spcPct val="115000"/>
              </a:lnSpc>
              <a:spcBef>
                <a:spcPts val="1600"/>
              </a:spcBef>
              <a:spcAft>
                <a:spcPts val="1600"/>
              </a:spcAft>
              <a:buSzPts val="1800"/>
              <a:buNone/>
            </a:pPr>
            <a:r>
              <a:rPr lang="en-US" sz="1700"/>
              <a:t>Τα δέντρα απόφασης έχουν πολύ υψηλό επίπεδο </a:t>
            </a:r>
            <a:r>
              <a:rPr lang="en-US" sz="1700" b="1">
                <a:solidFill>
                  <a:srgbClr val="C31C4A"/>
                </a:solidFill>
              </a:rPr>
              <a:t>δυνατότητας επεξήγησης</a:t>
            </a:r>
            <a:r>
              <a:rPr lang="en-US" sz="1700"/>
              <a:t>, επειδή μπορείτε να ακολουθήσετε τις συνθήκες για να ελέγξετε την αιτία μιας πρόβλεψης.</a:t>
            </a:r>
            <a:endParaRPr sz="1700"/>
          </a:p>
        </p:txBody>
      </p:sp>
      <p:pic>
        <p:nvPicPr>
          <p:cNvPr id="319" name="Google Shape;319;p21"/>
          <p:cNvPicPr preferRelativeResize="0"/>
          <p:nvPr/>
        </p:nvPicPr>
        <p:blipFill rotWithShape="1">
          <a:blip r:embed="rId3">
            <a:alphaModFix/>
          </a:blip>
          <a:srcRect/>
          <a:stretch/>
        </p:blipFill>
        <p:spPr>
          <a:xfrm>
            <a:off x="8404475" y="501225"/>
            <a:ext cx="428625" cy="428625"/>
          </a:xfrm>
          <a:prstGeom prst="rect">
            <a:avLst/>
          </a:prstGeom>
          <a:noFill/>
          <a:ln>
            <a:noFill/>
          </a:ln>
        </p:spPr>
      </p:pic>
      <p:sp>
        <p:nvSpPr>
          <p:cNvPr id="320" name="Google Shape;320;p21"/>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1</a:t>
            </a:r>
            <a:endParaRPr/>
          </a:p>
        </p:txBody>
      </p:sp>
      <p:grpSp>
        <p:nvGrpSpPr>
          <p:cNvPr id="321" name="Google Shape;321;p21"/>
          <p:cNvGrpSpPr/>
          <p:nvPr/>
        </p:nvGrpSpPr>
        <p:grpSpPr>
          <a:xfrm>
            <a:off x="4900553" y="1033462"/>
            <a:ext cx="4061489" cy="3659100"/>
            <a:chOff x="516753" y="1033462"/>
            <a:chExt cx="4061489" cy="3659100"/>
          </a:xfrm>
        </p:grpSpPr>
        <p:pic>
          <p:nvPicPr>
            <p:cNvPr id="322" name="Google Shape;322;p21"/>
            <p:cNvPicPr preferRelativeResize="0"/>
            <p:nvPr/>
          </p:nvPicPr>
          <p:blipFill rotWithShape="1">
            <a:blip r:embed="rId4">
              <a:alphaModFix/>
            </a:blip>
            <a:srcRect/>
            <a:stretch/>
          </p:blipFill>
          <p:spPr>
            <a:xfrm>
              <a:off x="516753" y="1033462"/>
              <a:ext cx="4061489" cy="3659100"/>
            </a:xfrm>
            <a:prstGeom prst="rect">
              <a:avLst/>
            </a:prstGeom>
            <a:noFill/>
            <a:ln>
              <a:noFill/>
            </a:ln>
          </p:spPr>
        </p:pic>
        <p:sp>
          <p:nvSpPr>
            <p:cNvPr id="323" name="Google Shape;323;p21"/>
            <p:cNvSpPr txBox="1"/>
            <p:nvPr/>
          </p:nvSpPr>
          <p:spPr>
            <a:xfrm>
              <a:off x="1446875" y="117627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γάλα = Ισχύει;</a:t>
              </a:r>
              <a:endParaRPr sz="800" b="1" i="0" u="none" strike="noStrike" cap="none">
                <a:solidFill>
                  <a:srgbClr val="000000"/>
                </a:solidFill>
                <a:latin typeface="Roboto"/>
                <a:ea typeface="Roboto"/>
                <a:cs typeface="Roboto"/>
                <a:sym typeface="Roboto"/>
              </a:endParaRPr>
            </a:p>
          </p:txBody>
        </p:sp>
        <p:sp>
          <p:nvSpPr>
            <p:cNvPr id="324" name="Google Shape;324;p21"/>
            <p:cNvSpPr txBox="1"/>
            <p:nvPr/>
          </p:nvSpPr>
          <p:spPr>
            <a:xfrm>
              <a:off x="910250" y="1697450"/>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Θηλαστικό ζώο</a:t>
              </a:r>
              <a:endParaRPr sz="800" b="1" i="0" u="none" strike="noStrike" cap="none">
                <a:solidFill>
                  <a:srgbClr val="000000"/>
                </a:solidFill>
                <a:latin typeface="Roboto"/>
                <a:ea typeface="Roboto"/>
                <a:cs typeface="Roboto"/>
                <a:sym typeface="Roboto"/>
              </a:endParaRPr>
            </a:p>
          </p:txBody>
        </p:sp>
        <p:sp>
          <p:nvSpPr>
            <p:cNvPr id="325" name="Google Shape;325;p21"/>
            <p:cNvSpPr txBox="1"/>
            <p:nvPr/>
          </p:nvSpPr>
          <p:spPr>
            <a:xfrm>
              <a:off x="1353800" y="221862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Πουλί</a:t>
              </a:r>
              <a:endParaRPr sz="800" b="1" i="0" u="none" strike="noStrike" cap="none">
                <a:solidFill>
                  <a:srgbClr val="000000"/>
                </a:solidFill>
                <a:latin typeface="Roboto"/>
                <a:ea typeface="Roboto"/>
                <a:cs typeface="Roboto"/>
                <a:sym typeface="Roboto"/>
              </a:endParaRPr>
            </a:p>
          </p:txBody>
        </p:sp>
        <p:sp>
          <p:nvSpPr>
            <p:cNvPr id="326" name="Google Shape;326;p21"/>
            <p:cNvSpPr txBox="1"/>
            <p:nvPr/>
          </p:nvSpPr>
          <p:spPr>
            <a:xfrm>
              <a:off x="661900" y="326097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Ψάρι</a:t>
              </a:r>
              <a:endParaRPr sz="800" b="1" i="0" u="none" strike="noStrike" cap="none">
                <a:solidFill>
                  <a:srgbClr val="000000"/>
                </a:solidFill>
                <a:latin typeface="Roboto"/>
                <a:ea typeface="Roboto"/>
                <a:cs typeface="Roboto"/>
                <a:sym typeface="Roboto"/>
              </a:endParaRPr>
            </a:p>
          </p:txBody>
        </p:sp>
        <p:sp>
          <p:nvSpPr>
            <p:cNvPr id="327" name="Google Shape;327;p21"/>
            <p:cNvSpPr txBox="1"/>
            <p:nvPr/>
          </p:nvSpPr>
          <p:spPr>
            <a:xfrm>
              <a:off x="2658175" y="326097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Ζωύφιο</a:t>
              </a:r>
              <a:endParaRPr sz="800" b="1" i="0" u="none" strike="noStrike" cap="none">
                <a:solidFill>
                  <a:srgbClr val="000000"/>
                </a:solidFill>
                <a:latin typeface="Roboto"/>
                <a:ea typeface="Roboto"/>
                <a:cs typeface="Roboto"/>
                <a:sym typeface="Roboto"/>
              </a:endParaRPr>
            </a:p>
          </p:txBody>
        </p:sp>
        <p:sp>
          <p:nvSpPr>
            <p:cNvPr id="328" name="Google Shape;328;p21"/>
            <p:cNvSpPr txBox="1"/>
            <p:nvPr/>
          </p:nvSpPr>
          <p:spPr>
            <a:xfrm>
              <a:off x="1646000" y="3782150"/>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Ερπετό</a:t>
              </a:r>
              <a:endParaRPr sz="800" b="1" i="0" u="none" strike="noStrike" cap="none">
                <a:solidFill>
                  <a:srgbClr val="000000"/>
                </a:solidFill>
                <a:latin typeface="Roboto"/>
                <a:ea typeface="Roboto"/>
                <a:cs typeface="Roboto"/>
                <a:sym typeface="Roboto"/>
              </a:endParaRPr>
            </a:p>
          </p:txBody>
        </p:sp>
        <p:sp>
          <p:nvSpPr>
            <p:cNvPr id="329" name="Google Shape;329;p21"/>
            <p:cNvSpPr txBox="1"/>
            <p:nvPr/>
          </p:nvSpPr>
          <p:spPr>
            <a:xfrm>
              <a:off x="2613600" y="3782150"/>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Ασπόνδυλο</a:t>
              </a:r>
              <a:endParaRPr sz="800" b="1" i="0" u="none" strike="noStrike" cap="none">
                <a:solidFill>
                  <a:srgbClr val="000000"/>
                </a:solidFill>
                <a:latin typeface="Roboto"/>
                <a:ea typeface="Roboto"/>
                <a:cs typeface="Roboto"/>
                <a:sym typeface="Roboto"/>
              </a:endParaRPr>
            </a:p>
          </p:txBody>
        </p:sp>
        <p:sp>
          <p:nvSpPr>
            <p:cNvPr id="330" name="Google Shape;330;p21"/>
            <p:cNvSpPr txBox="1"/>
            <p:nvPr/>
          </p:nvSpPr>
          <p:spPr>
            <a:xfrm>
              <a:off x="661900" y="430332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Αμφίβιο</a:t>
              </a:r>
              <a:endParaRPr sz="800" b="1" i="0" u="none" strike="noStrike" cap="none">
                <a:solidFill>
                  <a:srgbClr val="000000"/>
                </a:solidFill>
                <a:latin typeface="Roboto"/>
                <a:ea typeface="Roboto"/>
                <a:cs typeface="Roboto"/>
                <a:sym typeface="Roboto"/>
              </a:endParaRPr>
            </a:p>
          </p:txBody>
        </p:sp>
        <p:sp>
          <p:nvSpPr>
            <p:cNvPr id="331" name="Google Shape;331;p21"/>
            <p:cNvSpPr txBox="1"/>
            <p:nvPr/>
          </p:nvSpPr>
          <p:spPr>
            <a:xfrm>
              <a:off x="1646000" y="430332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Ερπετό</a:t>
              </a:r>
              <a:endParaRPr sz="800" b="1" i="0" u="none" strike="noStrike" cap="none">
                <a:solidFill>
                  <a:srgbClr val="000000"/>
                </a:solidFill>
                <a:latin typeface="Roboto"/>
                <a:ea typeface="Roboto"/>
                <a:cs typeface="Roboto"/>
                <a:sym typeface="Roboto"/>
              </a:endParaRPr>
            </a:p>
          </p:txBody>
        </p:sp>
        <p:sp>
          <p:nvSpPr>
            <p:cNvPr id="332" name="Google Shape;332;p21"/>
            <p:cNvSpPr txBox="1"/>
            <p:nvPr/>
          </p:nvSpPr>
          <p:spPr>
            <a:xfrm>
              <a:off x="2630100" y="430332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Ασπόνδυλο</a:t>
              </a:r>
              <a:endParaRPr sz="800" b="1" i="0" u="none" strike="noStrike" cap="none">
                <a:solidFill>
                  <a:srgbClr val="000000"/>
                </a:solidFill>
                <a:latin typeface="Roboto"/>
                <a:ea typeface="Roboto"/>
                <a:cs typeface="Roboto"/>
                <a:sym typeface="Roboto"/>
              </a:endParaRPr>
            </a:p>
          </p:txBody>
        </p:sp>
        <p:sp>
          <p:nvSpPr>
            <p:cNvPr id="333" name="Google Shape;333;p21"/>
            <p:cNvSpPr txBox="1"/>
            <p:nvPr/>
          </p:nvSpPr>
          <p:spPr>
            <a:xfrm>
              <a:off x="3614200" y="4303325"/>
              <a:ext cx="8346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Ζωύφιο</a:t>
              </a:r>
              <a:endParaRPr sz="800" b="1" i="0" u="none" strike="noStrike" cap="none">
                <a:solidFill>
                  <a:srgbClr val="000000"/>
                </a:solidFill>
                <a:latin typeface="Roboto"/>
                <a:ea typeface="Roboto"/>
                <a:cs typeface="Roboto"/>
                <a:sym typeface="Roboto"/>
              </a:endParaRPr>
            </a:p>
          </p:txBody>
        </p:sp>
        <p:sp>
          <p:nvSpPr>
            <p:cNvPr id="334" name="Google Shape;334;p21"/>
            <p:cNvSpPr txBox="1"/>
            <p:nvPr/>
          </p:nvSpPr>
          <p:spPr>
            <a:xfrm>
              <a:off x="1917550" y="1697450"/>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φτερά = Ισχύει;</a:t>
              </a:r>
              <a:endParaRPr sz="800" b="1" i="0" u="none" strike="noStrike" cap="none">
                <a:solidFill>
                  <a:srgbClr val="000000"/>
                </a:solidFill>
                <a:latin typeface="Roboto"/>
                <a:ea typeface="Roboto"/>
                <a:cs typeface="Roboto"/>
                <a:sym typeface="Roboto"/>
              </a:endParaRPr>
            </a:p>
          </p:txBody>
        </p:sp>
        <p:sp>
          <p:nvSpPr>
            <p:cNvPr id="335" name="Google Shape;335;p21"/>
            <p:cNvSpPr txBox="1"/>
            <p:nvPr/>
          </p:nvSpPr>
          <p:spPr>
            <a:xfrm>
              <a:off x="2380500" y="2218625"/>
              <a:ext cx="883200" cy="232800"/>
            </a:xfrm>
            <a:prstGeom prst="rect">
              <a:avLst/>
            </a:prstGeom>
            <a:noFill/>
            <a:ln>
              <a:noFill/>
            </a:ln>
          </p:spPr>
          <p:txBody>
            <a:bodyPr spcFirstLastPara="1" wrap="square" lIns="0" tIns="0" rIns="0" bIns="0" anchor="ctr" anchorCtr="0">
              <a:normAutofit lnSpcReduction="10000"/>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σπονδυλική στήλη = Ισχύει;</a:t>
              </a:r>
              <a:endParaRPr sz="800" b="1" i="0" u="none" strike="noStrike" cap="none">
                <a:solidFill>
                  <a:srgbClr val="000000"/>
                </a:solidFill>
                <a:latin typeface="Roboto"/>
                <a:ea typeface="Roboto"/>
                <a:cs typeface="Roboto"/>
                <a:sym typeface="Roboto"/>
              </a:endParaRPr>
            </a:p>
          </p:txBody>
        </p:sp>
        <p:sp>
          <p:nvSpPr>
            <p:cNvPr id="336" name="Google Shape;336;p21"/>
            <p:cNvSpPr txBox="1"/>
            <p:nvPr/>
          </p:nvSpPr>
          <p:spPr>
            <a:xfrm>
              <a:off x="1496500" y="2739800"/>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πτερύγια = Ισχύει;</a:t>
              </a:r>
              <a:endParaRPr sz="800" b="1" i="0" u="none" strike="noStrike" cap="none">
                <a:solidFill>
                  <a:srgbClr val="000000"/>
                </a:solidFill>
                <a:latin typeface="Roboto"/>
                <a:ea typeface="Roboto"/>
                <a:cs typeface="Roboto"/>
                <a:sym typeface="Roboto"/>
              </a:endParaRPr>
            </a:p>
          </p:txBody>
        </p:sp>
        <p:sp>
          <p:nvSpPr>
            <p:cNvPr id="337" name="Google Shape;337;p21"/>
            <p:cNvSpPr txBox="1"/>
            <p:nvPr/>
          </p:nvSpPr>
          <p:spPr>
            <a:xfrm>
              <a:off x="1635738" y="3260975"/>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υδρόβιο = Ισχύει;</a:t>
              </a:r>
              <a:endParaRPr sz="800" b="1" i="0" u="none" strike="noStrike" cap="none">
                <a:solidFill>
                  <a:srgbClr val="000000"/>
                </a:solidFill>
                <a:latin typeface="Roboto"/>
                <a:ea typeface="Roboto"/>
                <a:cs typeface="Roboto"/>
                <a:sym typeface="Roboto"/>
              </a:endParaRPr>
            </a:p>
          </p:txBody>
        </p:sp>
        <p:sp>
          <p:nvSpPr>
            <p:cNvPr id="338" name="Google Shape;338;p21"/>
            <p:cNvSpPr txBox="1"/>
            <p:nvPr/>
          </p:nvSpPr>
          <p:spPr>
            <a:xfrm>
              <a:off x="637600" y="3782150"/>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αυγά = Ισχύει;</a:t>
              </a:r>
              <a:endParaRPr sz="800" b="1" i="0" u="none" strike="noStrike" cap="none">
                <a:solidFill>
                  <a:srgbClr val="000000"/>
                </a:solidFill>
                <a:latin typeface="Roboto"/>
                <a:ea typeface="Roboto"/>
                <a:cs typeface="Roboto"/>
                <a:sym typeface="Roboto"/>
              </a:endParaRPr>
            </a:p>
          </p:txBody>
        </p:sp>
        <p:sp>
          <p:nvSpPr>
            <p:cNvPr id="339" name="Google Shape;339;p21"/>
            <p:cNvSpPr txBox="1"/>
            <p:nvPr/>
          </p:nvSpPr>
          <p:spPr>
            <a:xfrm>
              <a:off x="2800750" y="2739800"/>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ιπτάμενο = Ισχύει;</a:t>
              </a:r>
              <a:endParaRPr sz="800" b="1" i="0" u="none" strike="noStrike" cap="none">
                <a:solidFill>
                  <a:srgbClr val="000000"/>
                </a:solidFill>
                <a:latin typeface="Roboto"/>
                <a:ea typeface="Roboto"/>
                <a:cs typeface="Roboto"/>
                <a:sym typeface="Roboto"/>
              </a:endParaRPr>
            </a:p>
          </p:txBody>
        </p:sp>
        <p:sp>
          <p:nvSpPr>
            <p:cNvPr id="340" name="Google Shape;340;p21"/>
            <p:cNvSpPr txBox="1"/>
            <p:nvPr/>
          </p:nvSpPr>
          <p:spPr>
            <a:xfrm>
              <a:off x="3589900" y="3260975"/>
              <a:ext cx="883200" cy="232800"/>
            </a:xfrm>
            <a:prstGeom prst="rect">
              <a:avLst/>
            </a:prstGeom>
            <a:noFill/>
            <a:ln>
              <a:noFill/>
            </a:ln>
          </p:spPr>
          <p:txBody>
            <a:bodyPr spcFirstLastPara="1" wrap="square" lIns="0" tIns="0" rIns="0" bIns="0" anchor="ctr" anchorCtr="0">
              <a:normAutofit lnSpcReduction="10000"/>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αρπακτικό = Ισχύει;</a:t>
              </a:r>
              <a:endParaRPr sz="800" b="1" i="0" u="none" strike="noStrike" cap="none">
                <a:solidFill>
                  <a:srgbClr val="000000"/>
                </a:solidFill>
                <a:latin typeface="Roboto"/>
                <a:ea typeface="Roboto"/>
                <a:cs typeface="Roboto"/>
                <a:sym typeface="Roboto"/>
              </a:endParaRPr>
            </a:p>
          </p:txBody>
        </p:sp>
        <p:sp>
          <p:nvSpPr>
            <p:cNvPr id="341" name="Google Shape;341;p21"/>
            <p:cNvSpPr txBox="1"/>
            <p:nvPr/>
          </p:nvSpPr>
          <p:spPr>
            <a:xfrm>
              <a:off x="3581200" y="3782150"/>
              <a:ext cx="8832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πόδια &lt;= 2,871;</a:t>
              </a:r>
              <a:endParaRPr sz="800" b="1" i="0" u="none" strike="noStrike" cap="none">
                <a:solidFill>
                  <a:srgbClr val="000000"/>
                </a:solidFill>
                <a:latin typeface="Roboto"/>
                <a:ea typeface="Roboto"/>
                <a:cs typeface="Roboto"/>
                <a:sym typeface="Roboto"/>
              </a:endParaRPr>
            </a:p>
          </p:txBody>
        </p:sp>
        <p:sp>
          <p:nvSpPr>
            <p:cNvPr id="342" name="Google Shape;342;p21"/>
            <p:cNvSpPr txBox="1"/>
            <p:nvPr/>
          </p:nvSpPr>
          <p:spPr>
            <a:xfrm>
              <a:off x="1052200" y="1409063"/>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343" name="Google Shape;343;p21"/>
            <p:cNvSpPr txBox="1"/>
            <p:nvPr/>
          </p:nvSpPr>
          <p:spPr>
            <a:xfrm>
              <a:off x="1548950" y="1930238"/>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344" name="Google Shape;344;p21"/>
            <p:cNvSpPr txBox="1"/>
            <p:nvPr/>
          </p:nvSpPr>
          <p:spPr>
            <a:xfrm>
              <a:off x="1993250" y="2455338"/>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345" name="Google Shape;345;p21"/>
            <p:cNvSpPr txBox="1"/>
            <p:nvPr/>
          </p:nvSpPr>
          <p:spPr>
            <a:xfrm>
              <a:off x="1105400" y="2933763"/>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346" name="Google Shape;346;p21"/>
            <p:cNvSpPr txBox="1"/>
            <p:nvPr/>
          </p:nvSpPr>
          <p:spPr>
            <a:xfrm>
              <a:off x="1071250" y="3521550"/>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347" name="Google Shape;347;p21"/>
            <p:cNvSpPr txBox="1"/>
            <p:nvPr/>
          </p:nvSpPr>
          <p:spPr>
            <a:xfrm>
              <a:off x="626950" y="4074588"/>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348" name="Google Shape;348;p21"/>
            <p:cNvSpPr txBox="1"/>
            <p:nvPr/>
          </p:nvSpPr>
          <p:spPr>
            <a:xfrm>
              <a:off x="3614200" y="2933763"/>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Quicksand"/>
                  <a:ea typeface="Quicksand"/>
                  <a:cs typeface="Quicksand"/>
                  <a:sym typeface="Quicksand"/>
                </a:rPr>
                <a:t>Ισχύει</a:t>
              </a:r>
              <a:endParaRPr sz="800" b="1" i="0" u="none" strike="noStrike" cap="none">
                <a:solidFill>
                  <a:srgbClr val="000000"/>
                </a:solidFill>
                <a:latin typeface="Quicksand"/>
                <a:ea typeface="Quicksand"/>
                <a:cs typeface="Quicksand"/>
                <a:sym typeface="Quicksand"/>
              </a:endParaRPr>
            </a:p>
          </p:txBody>
        </p:sp>
        <p:sp>
          <p:nvSpPr>
            <p:cNvPr id="349" name="Google Shape;349;p21"/>
            <p:cNvSpPr txBox="1"/>
            <p:nvPr/>
          </p:nvSpPr>
          <p:spPr>
            <a:xfrm>
              <a:off x="3019600" y="4042726"/>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Ισχύει</a:t>
              </a:r>
              <a:endParaRPr sz="800" b="1" i="0" u="none" strike="noStrike" cap="none">
                <a:solidFill>
                  <a:srgbClr val="000000"/>
                </a:solidFill>
                <a:latin typeface="Roboto"/>
                <a:ea typeface="Roboto"/>
                <a:cs typeface="Roboto"/>
                <a:sym typeface="Roboto"/>
              </a:endParaRPr>
            </a:p>
          </p:txBody>
        </p:sp>
        <p:sp>
          <p:nvSpPr>
            <p:cNvPr id="350" name="Google Shape;350;p21"/>
            <p:cNvSpPr txBox="1"/>
            <p:nvPr/>
          </p:nvSpPr>
          <p:spPr>
            <a:xfrm>
              <a:off x="3136900" y="3493763"/>
              <a:ext cx="444300" cy="232800"/>
            </a:xfrm>
            <a:prstGeom prst="rect">
              <a:avLst/>
            </a:prstGeom>
            <a:noFill/>
            <a:ln>
              <a:noFill/>
            </a:ln>
          </p:spPr>
          <p:txBody>
            <a:bodyPr spcFirstLastPara="1" wrap="square" lIns="0" tIns="0" rIns="0" bIns="0" anchor="ctr" anchorCtr="0">
              <a:normAutofit/>
            </a:bodyPr>
            <a:lstStyle/>
            <a:p>
              <a:pPr marL="0" lvl="0" indent="0" algn="ctr" rtl="0">
                <a:spcBef>
                  <a:spcPts val="0"/>
                </a:spcBef>
                <a:spcAft>
                  <a:spcPts val="0"/>
                </a:spcAft>
                <a:buClr>
                  <a:srgbClr val="000000"/>
                </a:buClr>
                <a:buSzPts val="800"/>
                <a:buFont typeface="Arial"/>
                <a:buNone/>
              </a:pPr>
              <a:r>
                <a:rPr lang="en-US" sz="800" b="1">
                  <a:latin typeface="Roboto"/>
                  <a:ea typeface="Roboto"/>
                  <a:cs typeface="Roboto"/>
                  <a:sym typeface="Roboto"/>
                </a:rPr>
                <a:t>Ισχύει</a:t>
              </a:r>
              <a:endParaRPr sz="800" b="1" i="0" u="none" strike="noStrike" cap="none">
                <a:solidFill>
                  <a:srgbClr val="000000"/>
                </a:solidFill>
                <a:latin typeface="Quicksand"/>
                <a:ea typeface="Quicksand"/>
                <a:cs typeface="Quicksand"/>
                <a:sym typeface="Quicksand"/>
              </a:endParaRPr>
            </a:p>
          </p:txBody>
        </p:sp>
        <p:sp>
          <p:nvSpPr>
            <p:cNvPr id="351" name="Google Shape;351;p21"/>
            <p:cNvSpPr txBox="1"/>
            <p:nvPr/>
          </p:nvSpPr>
          <p:spPr>
            <a:xfrm>
              <a:off x="2290075" y="1409063"/>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352" name="Google Shape;352;p21"/>
            <p:cNvSpPr txBox="1"/>
            <p:nvPr/>
          </p:nvSpPr>
          <p:spPr>
            <a:xfrm>
              <a:off x="2876950" y="1930238"/>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353" name="Google Shape;353;p21"/>
            <p:cNvSpPr txBox="1"/>
            <p:nvPr/>
          </p:nvSpPr>
          <p:spPr>
            <a:xfrm>
              <a:off x="3289300" y="2455338"/>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354" name="Google Shape;354;p21"/>
            <p:cNvSpPr txBox="1"/>
            <p:nvPr/>
          </p:nvSpPr>
          <p:spPr>
            <a:xfrm>
              <a:off x="2553900" y="3000375"/>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355" name="Google Shape;355;p21"/>
            <p:cNvSpPr txBox="1"/>
            <p:nvPr/>
          </p:nvSpPr>
          <p:spPr>
            <a:xfrm>
              <a:off x="2069450" y="3000375"/>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356" name="Google Shape;356;p21"/>
            <p:cNvSpPr txBox="1"/>
            <p:nvPr/>
          </p:nvSpPr>
          <p:spPr>
            <a:xfrm>
              <a:off x="2112500" y="3521550"/>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357" name="Google Shape;357;p21"/>
            <p:cNvSpPr txBox="1"/>
            <p:nvPr/>
          </p:nvSpPr>
          <p:spPr>
            <a:xfrm>
              <a:off x="4080700" y="3521550"/>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358" name="Google Shape;358;p21"/>
            <p:cNvSpPr txBox="1"/>
            <p:nvPr/>
          </p:nvSpPr>
          <p:spPr>
            <a:xfrm>
              <a:off x="4080700" y="4042725"/>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sp>
          <p:nvSpPr>
            <p:cNvPr id="359" name="Google Shape;359;p21"/>
            <p:cNvSpPr txBox="1"/>
            <p:nvPr/>
          </p:nvSpPr>
          <p:spPr>
            <a:xfrm>
              <a:off x="1701350" y="4042725"/>
              <a:ext cx="4443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800"/>
                <a:buFont typeface="Arial"/>
                <a:buNone/>
              </a:pPr>
              <a:r>
                <a:rPr lang="en-US" sz="700" b="1" i="0" u="none" strike="noStrike" cap="none">
                  <a:solidFill>
                    <a:srgbClr val="000000"/>
                  </a:solidFill>
                  <a:latin typeface="Roboto"/>
                  <a:ea typeface="Roboto"/>
                  <a:cs typeface="Roboto"/>
                  <a:sym typeface="Roboto"/>
                </a:rPr>
                <a:t>Δεν ισχύει</a:t>
              </a:r>
              <a:endParaRPr sz="700" b="1" i="0" u="none" strike="noStrike" cap="none">
                <a:solidFill>
                  <a:srgbClr val="000000"/>
                </a:solidFill>
                <a:latin typeface="Roboto"/>
                <a:ea typeface="Roboto"/>
                <a:cs typeface="Roboto"/>
                <a:sym typeface="Roboto"/>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22"/>
          <p:cNvPicPr preferRelativeResize="0"/>
          <p:nvPr/>
        </p:nvPicPr>
        <p:blipFill rotWithShape="1">
          <a:blip r:embed="rId3">
            <a:alphaModFix/>
          </a:blip>
          <a:srcRect/>
          <a:stretch/>
        </p:blipFill>
        <p:spPr>
          <a:xfrm>
            <a:off x="4550350" y="1170125"/>
            <a:ext cx="4431800" cy="3323850"/>
          </a:xfrm>
          <a:prstGeom prst="rect">
            <a:avLst/>
          </a:prstGeom>
          <a:noFill/>
          <a:ln>
            <a:noFill/>
          </a:ln>
        </p:spPr>
      </p:pic>
      <p:sp>
        <p:nvSpPr>
          <p:cNvPr id="365" name="Google Shape;365;p22"/>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Πώς κατασκευάζονται τα δέντρα απόφασης</a:t>
            </a:r>
            <a:endParaRPr/>
          </a:p>
        </p:txBody>
      </p:sp>
      <p:sp>
        <p:nvSpPr>
          <p:cNvPr id="366" name="Google Shape;366;p22"/>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t>Πρόκειται να αναπτύξουμε ένα δέντρο απόφασης για να βοηθήσουμε τη NASA να ταξινομήσει νέα </a:t>
            </a:r>
            <a:r>
              <a:rPr lang="en-US" b="1">
                <a:solidFill>
                  <a:srgbClr val="C31C4A"/>
                </a:solidFill>
              </a:rPr>
              <a:t>άστρα</a:t>
            </a:r>
            <a:r>
              <a:rPr lang="en-US" sz="1800"/>
              <a:t> που βρέθηκαν από το διαστημικό τηλεσκόπιο James Webb.</a:t>
            </a:r>
            <a:endParaRPr/>
          </a:p>
          <a:p>
            <a:pPr marL="0" lvl="0" indent="0" algn="l" rtl="0">
              <a:lnSpc>
                <a:spcPct val="115000"/>
              </a:lnSpc>
              <a:spcBef>
                <a:spcPts val="1600"/>
              </a:spcBef>
              <a:spcAft>
                <a:spcPts val="0"/>
              </a:spcAft>
              <a:buSzPts val="1800"/>
              <a:buNone/>
            </a:pPr>
            <a:r>
              <a:rPr lang="en-US" sz="1800"/>
              <a:t>Το τηλεσκόπιο καταγράφει εικόνες μεγάλης εμβέλειας από το διάστημα.</a:t>
            </a:r>
            <a:endParaRPr/>
          </a:p>
          <a:p>
            <a:pPr marL="0" lvl="0" indent="0" algn="l" rtl="0">
              <a:lnSpc>
                <a:spcPct val="115000"/>
              </a:lnSpc>
              <a:spcBef>
                <a:spcPts val="1600"/>
              </a:spcBef>
              <a:spcAft>
                <a:spcPts val="1600"/>
              </a:spcAft>
              <a:buSzPts val="1800"/>
              <a:buNone/>
            </a:pPr>
            <a:r>
              <a:rPr lang="en-US" sz="1800"/>
              <a:t>Καταγράφει εικόνες μεγέθους 57GB κάθε μέρα, οπότε υπάρχουν πολλά δεδομένα που πρέπει να εξεταστούν!</a:t>
            </a:r>
            <a:endParaRPr/>
          </a:p>
        </p:txBody>
      </p:sp>
      <p:sp>
        <p:nvSpPr>
          <p:cNvPr id="367" name="Google Shape;367;p22"/>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3"/>
          <p:cNvSpPr txBox="1">
            <a:spLocks noGrp="1"/>
          </p:cNvSpPr>
          <p:nvPr>
            <p:ph type="body" idx="1"/>
          </p:nvPr>
        </p:nvSpPr>
        <p:spPr>
          <a:xfrm>
            <a:off x="310900" y="1170125"/>
            <a:ext cx="86346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t>Τα άστρα μπορεί να βρίσκονται σε διάφορα στάδια της ζωής τους. Ο προσδιορισμός του τύπου του άστρου που βρήκαμε μπορεί να βοηθήσει τους επιστήμονες να κατανοήσουν τον δικό μας ήλιο μελετώντας παρόμοια άστρα.</a:t>
            </a:r>
            <a:endParaRPr/>
          </a:p>
          <a:p>
            <a:pPr marL="0" lvl="0" indent="0" algn="l" rtl="0">
              <a:lnSpc>
                <a:spcPct val="115000"/>
              </a:lnSpc>
              <a:spcBef>
                <a:spcPts val="1600"/>
              </a:spcBef>
              <a:spcAft>
                <a:spcPts val="0"/>
              </a:spcAft>
              <a:buSzPts val="1800"/>
              <a:buNone/>
            </a:pPr>
            <a:r>
              <a:rPr lang="en-US" sz="1800"/>
              <a:t>Οι τύποι είναι:</a:t>
            </a:r>
            <a:endParaRPr/>
          </a:p>
          <a:p>
            <a:pPr marL="0" lvl="0" indent="0" algn="l" rtl="0">
              <a:lnSpc>
                <a:spcPct val="115000"/>
              </a:lnSpc>
              <a:spcBef>
                <a:spcPts val="1600"/>
              </a:spcBef>
              <a:spcAft>
                <a:spcPts val="0"/>
              </a:spcAft>
              <a:buSzPts val="1800"/>
              <a:buNone/>
            </a:pPr>
            <a:endParaRPr sz="1800"/>
          </a:p>
          <a:p>
            <a:pPr marL="0" lvl="0" indent="0" algn="l" rtl="0">
              <a:lnSpc>
                <a:spcPct val="115000"/>
              </a:lnSpc>
              <a:spcBef>
                <a:spcPts val="1600"/>
              </a:spcBef>
              <a:spcAft>
                <a:spcPts val="0"/>
              </a:spcAft>
              <a:buSzPts val="1800"/>
              <a:buNone/>
            </a:pPr>
            <a:endParaRPr sz="1800"/>
          </a:p>
          <a:p>
            <a:pPr marL="0" lvl="0" indent="0" algn="l" rtl="0">
              <a:lnSpc>
                <a:spcPct val="115000"/>
              </a:lnSpc>
              <a:spcBef>
                <a:spcPts val="1600"/>
              </a:spcBef>
              <a:spcAft>
                <a:spcPts val="0"/>
              </a:spcAft>
              <a:buSzPts val="1800"/>
              <a:buNone/>
            </a:pPr>
            <a:endParaRPr sz="1800"/>
          </a:p>
          <a:p>
            <a:pPr marL="0" lvl="0" indent="0" algn="l" rtl="0">
              <a:lnSpc>
                <a:spcPct val="115000"/>
              </a:lnSpc>
              <a:spcBef>
                <a:spcPts val="1600"/>
              </a:spcBef>
              <a:spcAft>
                <a:spcPts val="1600"/>
              </a:spcAft>
              <a:buSzPts val="1800"/>
              <a:buNone/>
            </a:pPr>
            <a:r>
              <a:rPr lang="en-US" sz="1800"/>
              <a:t>Αυτές θα είναι οι </a:t>
            </a:r>
            <a:r>
              <a:rPr lang="en-US" b="1">
                <a:solidFill>
                  <a:srgbClr val="C31C4A"/>
                </a:solidFill>
              </a:rPr>
              <a:t>ετικέτες</a:t>
            </a:r>
            <a:r>
              <a:rPr lang="en-US" sz="1800"/>
              <a:t> μας.</a:t>
            </a:r>
            <a:endParaRPr/>
          </a:p>
        </p:txBody>
      </p:sp>
      <p:grpSp>
        <p:nvGrpSpPr>
          <p:cNvPr id="373" name="Google Shape;373;p23"/>
          <p:cNvGrpSpPr/>
          <p:nvPr/>
        </p:nvGrpSpPr>
        <p:grpSpPr>
          <a:xfrm>
            <a:off x="1017321" y="2283275"/>
            <a:ext cx="7181708" cy="2334450"/>
            <a:chOff x="1017321" y="2283275"/>
            <a:chExt cx="7181708" cy="2334450"/>
          </a:xfrm>
        </p:grpSpPr>
        <p:pic>
          <p:nvPicPr>
            <p:cNvPr id="374" name="Google Shape;374;p23"/>
            <p:cNvPicPr preferRelativeResize="0"/>
            <p:nvPr/>
          </p:nvPicPr>
          <p:blipFill rotWithShape="1">
            <a:blip r:embed="rId3">
              <a:alphaModFix/>
            </a:blip>
            <a:srcRect/>
            <a:stretch/>
          </p:blipFill>
          <p:spPr>
            <a:xfrm>
              <a:off x="1127250" y="2283275"/>
              <a:ext cx="7003350" cy="2334450"/>
            </a:xfrm>
            <a:prstGeom prst="rect">
              <a:avLst/>
            </a:prstGeom>
            <a:noFill/>
            <a:ln>
              <a:noFill/>
            </a:ln>
          </p:spPr>
        </p:pic>
        <p:sp>
          <p:nvSpPr>
            <p:cNvPr id="375" name="Google Shape;375;p23"/>
            <p:cNvSpPr txBox="1"/>
            <p:nvPr/>
          </p:nvSpPr>
          <p:spPr>
            <a:xfrm>
              <a:off x="1017321" y="3689282"/>
              <a:ext cx="9837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a:solidFill>
                    <a:srgbClr val="000000"/>
                  </a:solidFill>
                  <a:latin typeface="Roboto"/>
                  <a:ea typeface="Roboto"/>
                  <a:cs typeface="Roboto"/>
                  <a:sym typeface="Roboto"/>
                </a:rPr>
                <a:t>Ερυθρός</a:t>
              </a:r>
              <a:endParaRPr sz="12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a:solidFill>
                    <a:srgbClr val="000000"/>
                  </a:solidFill>
                  <a:latin typeface="Roboto"/>
                  <a:ea typeface="Roboto"/>
                  <a:cs typeface="Roboto"/>
                  <a:sym typeface="Roboto"/>
                </a:rPr>
                <a:t>Νάνος</a:t>
              </a:r>
              <a:endParaRPr sz="1200" b="1" i="0" u="none" strike="noStrike" cap="none">
                <a:solidFill>
                  <a:srgbClr val="000000"/>
                </a:solidFill>
                <a:latin typeface="Roboto"/>
                <a:ea typeface="Roboto"/>
                <a:cs typeface="Roboto"/>
                <a:sym typeface="Roboto"/>
              </a:endParaRPr>
            </a:p>
          </p:txBody>
        </p:sp>
        <p:sp>
          <p:nvSpPr>
            <p:cNvPr id="376" name="Google Shape;376;p23"/>
            <p:cNvSpPr txBox="1"/>
            <p:nvPr/>
          </p:nvSpPr>
          <p:spPr>
            <a:xfrm>
              <a:off x="2218521" y="3689282"/>
              <a:ext cx="9837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a:solidFill>
                    <a:srgbClr val="000000"/>
                  </a:solidFill>
                  <a:latin typeface="Roboto"/>
                  <a:ea typeface="Roboto"/>
                  <a:cs typeface="Roboto"/>
                  <a:sym typeface="Roboto"/>
                </a:rPr>
                <a:t>Λευκός</a:t>
              </a:r>
              <a:endParaRPr sz="12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a:solidFill>
                    <a:srgbClr val="000000"/>
                  </a:solidFill>
                  <a:latin typeface="Roboto"/>
                  <a:ea typeface="Roboto"/>
                  <a:cs typeface="Roboto"/>
                  <a:sym typeface="Roboto"/>
                </a:rPr>
                <a:t>Νάνος</a:t>
              </a:r>
              <a:endParaRPr sz="1200" b="1" i="0" u="none" strike="noStrike" cap="none">
                <a:solidFill>
                  <a:srgbClr val="000000"/>
                </a:solidFill>
                <a:latin typeface="Roboto"/>
                <a:ea typeface="Roboto"/>
                <a:cs typeface="Roboto"/>
                <a:sym typeface="Roboto"/>
              </a:endParaRPr>
            </a:p>
          </p:txBody>
        </p:sp>
        <p:sp>
          <p:nvSpPr>
            <p:cNvPr id="377" name="Google Shape;377;p23"/>
            <p:cNvSpPr txBox="1"/>
            <p:nvPr/>
          </p:nvSpPr>
          <p:spPr>
            <a:xfrm>
              <a:off x="3394346" y="3689282"/>
              <a:ext cx="9837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a:solidFill>
                    <a:srgbClr val="000000"/>
                  </a:solidFill>
                  <a:latin typeface="Roboto"/>
                  <a:ea typeface="Roboto"/>
                  <a:cs typeface="Roboto"/>
                  <a:sym typeface="Roboto"/>
                </a:rPr>
                <a:t>Καφέ</a:t>
              </a:r>
              <a:endParaRPr sz="12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a:solidFill>
                    <a:srgbClr val="000000"/>
                  </a:solidFill>
                  <a:latin typeface="Roboto"/>
                  <a:ea typeface="Roboto"/>
                  <a:cs typeface="Roboto"/>
                  <a:sym typeface="Roboto"/>
                </a:rPr>
                <a:t>Νάνος</a:t>
              </a:r>
              <a:endParaRPr sz="1200" b="1" i="0" u="none" strike="noStrike" cap="none">
                <a:solidFill>
                  <a:srgbClr val="000000"/>
                </a:solidFill>
                <a:latin typeface="Roboto"/>
                <a:ea typeface="Roboto"/>
                <a:cs typeface="Roboto"/>
                <a:sym typeface="Roboto"/>
              </a:endParaRPr>
            </a:p>
          </p:txBody>
        </p:sp>
        <p:sp>
          <p:nvSpPr>
            <p:cNvPr id="378" name="Google Shape;378;p23"/>
            <p:cNvSpPr txBox="1"/>
            <p:nvPr/>
          </p:nvSpPr>
          <p:spPr>
            <a:xfrm>
              <a:off x="4512650" y="3689275"/>
              <a:ext cx="12009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a:solidFill>
                    <a:srgbClr val="000000"/>
                  </a:solidFill>
                  <a:latin typeface="Roboto"/>
                  <a:ea typeface="Roboto"/>
                  <a:cs typeface="Roboto"/>
                  <a:sym typeface="Roboto"/>
                </a:rPr>
                <a:t>Κύρια </a:t>
              </a:r>
              <a:endParaRPr sz="12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a:solidFill>
                    <a:srgbClr val="000000"/>
                  </a:solidFill>
                  <a:latin typeface="Roboto"/>
                  <a:ea typeface="Roboto"/>
                  <a:cs typeface="Roboto"/>
                  <a:sym typeface="Roboto"/>
                </a:rPr>
                <a:t>Ακολουθία</a:t>
              </a:r>
              <a:endParaRPr sz="1200" b="1" i="0" u="none" strike="noStrike" cap="none">
                <a:solidFill>
                  <a:srgbClr val="000000"/>
                </a:solidFill>
                <a:latin typeface="Roboto"/>
                <a:ea typeface="Roboto"/>
                <a:cs typeface="Roboto"/>
                <a:sym typeface="Roboto"/>
              </a:endParaRPr>
            </a:p>
          </p:txBody>
        </p:sp>
        <p:sp>
          <p:nvSpPr>
            <p:cNvPr id="379" name="Google Shape;379;p23"/>
            <p:cNvSpPr txBox="1"/>
            <p:nvPr/>
          </p:nvSpPr>
          <p:spPr>
            <a:xfrm>
              <a:off x="5662129" y="3805886"/>
              <a:ext cx="13293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a:solidFill>
                    <a:srgbClr val="000000"/>
                  </a:solidFill>
                  <a:latin typeface="Roboto"/>
                  <a:ea typeface="Roboto"/>
                  <a:cs typeface="Roboto"/>
                  <a:sym typeface="Roboto"/>
                </a:rPr>
                <a:t>Υπεργίγαντας (Supergiant)</a:t>
              </a:r>
              <a:endParaRPr sz="1200" b="1" i="0" u="none" strike="noStrike" cap="none">
                <a:solidFill>
                  <a:srgbClr val="000000"/>
                </a:solidFill>
                <a:latin typeface="Roboto"/>
                <a:ea typeface="Roboto"/>
                <a:cs typeface="Roboto"/>
                <a:sym typeface="Roboto"/>
              </a:endParaRPr>
            </a:p>
          </p:txBody>
        </p:sp>
        <p:sp>
          <p:nvSpPr>
            <p:cNvPr id="380" name="Google Shape;380;p23"/>
            <p:cNvSpPr txBox="1"/>
            <p:nvPr/>
          </p:nvSpPr>
          <p:spPr>
            <a:xfrm>
              <a:off x="6869729" y="3805886"/>
              <a:ext cx="13293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200" b="1" i="0" u="none" strike="noStrike" cap="none">
                  <a:solidFill>
                    <a:srgbClr val="000000"/>
                  </a:solidFill>
                  <a:latin typeface="Roboto"/>
                  <a:ea typeface="Roboto"/>
                  <a:cs typeface="Roboto"/>
                  <a:sym typeface="Roboto"/>
                </a:rPr>
                <a:t>Υπεργίγαντας (Hypergiant)</a:t>
              </a:r>
              <a:endParaRPr sz="1200" b="1" i="0" u="none" strike="noStrike" cap="none">
                <a:solidFill>
                  <a:srgbClr val="000000"/>
                </a:solidFill>
                <a:latin typeface="Roboto"/>
                <a:ea typeface="Roboto"/>
                <a:cs typeface="Roboto"/>
                <a:sym typeface="Roboto"/>
              </a:endParaRPr>
            </a:p>
          </p:txBody>
        </p:sp>
      </p:grpSp>
      <p:sp>
        <p:nvSpPr>
          <p:cNvPr id="381" name="Google Shape;381;p2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Τύποι άστρων</a:t>
            </a:r>
            <a:endParaRPr/>
          </a:p>
        </p:txBody>
      </p:sp>
      <p:sp>
        <p:nvSpPr>
          <p:cNvPr id="382" name="Google Shape;382;p23"/>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4"/>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Χαρακτηριστικά</a:t>
            </a:r>
            <a:endParaRPr/>
          </a:p>
        </p:txBody>
      </p:sp>
      <p:sp>
        <p:nvSpPr>
          <p:cNvPr id="388" name="Google Shape;388;p24"/>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t>Δεν μπορούμε να χρησιμοποιήσουμε απευθείας τις εικόνες, επομένως τα δεδομένα που χρησιμοποιούμε είναι παρατηρήσεις που μπορούν να γίνουν με τη χρήση των εικόνων:</a:t>
            </a:r>
            <a:endParaRPr/>
          </a:p>
          <a:p>
            <a:pPr marL="457200" lvl="0" indent="-342900" algn="l" rtl="0">
              <a:lnSpc>
                <a:spcPct val="115000"/>
              </a:lnSpc>
              <a:spcBef>
                <a:spcPts val="1600"/>
              </a:spcBef>
              <a:spcAft>
                <a:spcPts val="0"/>
              </a:spcAft>
              <a:buSzPts val="1800"/>
              <a:buChar char="●"/>
            </a:pPr>
            <a:r>
              <a:rPr lang="en-US" sz="1800"/>
              <a:t>Η θερμοκρασία του άστρου</a:t>
            </a:r>
            <a:endParaRPr/>
          </a:p>
          <a:p>
            <a:pPr marL="457200" lvl="0" indent="-342900" algn="l" rtl="0">
              <a:lnSpc>
                <a:spcPct val="115000"/>
              </a:lnSpc>
              <a:spcBef>
                <a:spcPts val="0"/>
              </a:spcBef>
              <a:spcAft>
                <a:spcPts val="0"/>
              </a:spcAft>
              <a:buSzPts val="1800"/>
              <a:buChar char="●"/>
            </a:pPr>
            <a:r>
              <a:rPr lang="en-US" sz="1800"/>
              <a:t>Η ακτίνα του άστρου</a:t>
            </a:r>
            <a:endParaRPr/>
          </a:p>
          <a:p>
            <a:pPr marL="457200" lvl="0" indent="-342900" algn="l" rtl="0">
              <a:lnSpc>
                <a:spcPct val="115000"/>
              </a:lnSpc>
              <a:spcBef>
                <a:spcPts val="0"/>
              </a:spcBef>
              <a:spcAft>
                <a:spcPts val="0"/>
              </a:spcAft>
              <a:buSzPts val="1800"/>
              <a:buChar char="●"/>
            </a:pPr>
            <a:r>
              <a:rPr lang="en-US" sz="1800"/>
              <a:t>Η φωτεινότητα του άστρου</a:t>
            </a:r>
            <a:endParaRPr/>
          </a:p>
          <a:p>
            <a:pPr marL="457200" lvl="0" indent="-342900" algn="l" rtl="0">
              <a:lnSpc>
                <a:spcPct val="115000"/>
              </a:lnSpc>
              <a:spcBef>
                <a:spcPts val="0"/>
              </a:spcBef>
              <a:spcAft>
                <a:spcPts val="0"/>
              </a:spcAft>
              <a:buSzPts val="1800"/>
              <a:buChar char="●"/>
            </a:pPr>
            <a:r>
              <a:rPr lang="en-US" sz="1800"/>
              <a:t>Το χρώμα του άστρου</a:t>
            </a:r>
            <a:endParaRPr/>
          </a:p>
          <a:p>
            <a:pPr marL="0" lvl="0" indent="0" algn="l" rtl="0">
              <a:lnSpc>
                <a:spcPct val="115000"/>
              </a:lnSpc>
              <a:spcBef>
                <a:spcPts val="1600"/>
              </a:spcBef>
              <a:spcAft>
                <a:spcPts val="1600"/>
              </a:spcAft>
              <a:buSzPts val="1800"/>
              <a:buNone/>
            </a:pPr>
            <a:r>
              <a:rPr lang="en-US" sz="1800"/>
              <a:t>Αυτά είναι τα </a:t>
            </a:r>
            <a:r>
              <a:rPr lang="en-US" b="1">
                <a:solidFill>
                  <a:srgbClr val="C31C4A"/>
                </a:solidFill>
              </a:rPr>
              <a:t>χαρακτηριστικά</a:t>
            </a:r>
            <a:r>
              <a:rPr lang="en-US" sz="1800"/>
              <a:t>.</a:t>
            </a:r>
            <a:endParaRPr/>
          </a:p>
        </p:txBody>
      </p:sp>
      <p:pic>
        <p:nvPicPr>
          <p:cNvPr id="389" name="Google Shape;389;p24"/>
          <p:cNvPicPr preferRelativeResize="0"/>
          <p:nvPr/>
        </p:nvPicPr>
        <p:blipFill rotWithShape="1">
          <a:blip r:embed="rId3">
            <a:alphaModFix/>
          </a:blip>
          <a:srcRect/>
          <a:stretch/>
        </p:blipFill>
        <p:spPr>
          <a:xfrm>
            <a:off x="4521950" y="1170125"/>
            <a:ext cx="4431800" cy="3039678"/>
          </a:xfrm>
          <a:prstGeom prst="rect">
            <a:avLst/>
          </a:prstGeom>
          <a:noFill/>
          <a:ln>
            <a:noFill/>
          </a:ln>
        </p:spPr>
      </p:pic>
      <p:sp>
        <p:nvSpPr>
          <p:cNvPr id="390" name="Google Shape;390;p24"/>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grpSp>
        <p:nvGrpSpPr>
          <p:cNvPr id="395" name="Google Shape;395;p25"/>
          <p:cNvGrpSpPr/>
          <p:nvPr/>
        </p:nvGrpSpPr>
        <p:grpSpPr>
          <a:xfrm>
            <a:off x="4810300" y="1250724"/>
            <a:ext cx="3773525" cy="2932011"/>
            <a:chOff x="761575" y="1170124"/>
            <a:chExt cx="3773525" cy="2932011"/>
          </a:xfrm>
        </p:grpSpPr>
        <p:pic>
          <p:nvPicPr>
            <p:cNvPr id="396" name="Google Shape;396;p25"/>
            <p:cNvPicPr preferRelativeResize="0"/>
            <p:nvPr/>
          </p:nvPicPr>
          <p:blipFill rotWithShape="1">
            <a:blip r:embed="rId3">
              <a:alphaModFix/>
            </a:blip>
            <a:srcRect/>
            <a:stretch/>
          </p:blipFill>
          <p:spPr>
            <a:xfrm>
              <a:off x="761575" y="1170124"/>
              <a:ext cx="3773525" cy="2932011"/>
            </a:xfrm>
            <a:prstGeom prst="rect">
              <a:avLst/>
            </a:prstGeom>
            <a:noFill/>
            <a:ln>
              <a:noFill/>
            </a:ln>
          </p:spPr>
        </p:pic>
        <p:sp>
          <p:nvSpPr>
            <p:cNvPr id="397" name="Google Shape;397;p25"/>
            <p:cNvSpPr txBox="1"/>
            <p:nvPr/>
          </p:nvSpPr>
          <p:spPr>
            <a:xfrm>
              <a:off x="2062375" y="1313075"/>
              <a:ext cx="1152300" cy="5496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Διαίρεση</a:t>
              </a:r>
              <a:endParaRPr sz="1800" b="1" i="0" u="none" strike="noStrike" cap="none">
                <a:solidFill>
                  <a:srgbClr val="000000"/>
                </a:solidFill>
                <a:latin typeface="Roboto"/>
                <a:ea typeface="Roboto"/>
                <a:cs typeface="Roboto"/>
                <a:sym typeface="Roboto"/>
              </a:endParaRPr>
            </a:p>
          </p:txBody>
        </p:sp>
      </p:grpSp>
      <p:sp>
        <p:nvSpPr>
          <p:cNvPr id="398" name="Google Shape;398;p25"/>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Πώς να διαιρέσετε τα δεδομένα εκπαίδευσης</a:t>
            </a:r>
            <a:endParaRPr/>
          </a:p>
        </p:txBody>
      </p:sp>
      <p:sp>
        <p:nvSpPr>
          <p:cNvPr id="399" name="Google Shape;399;p25"/>
          <p:cNvSpPr txBox="1">
            <a:spLocks noGrp="1"/>
          </p:cNvSpPr>
          <p:nvPr>
            <p:ph type="body" idx="1"/>
          </p:nvPr>
        </p:nvSpPr>
        <p:spPr>
          <a:xfrm>
            <a:off x="310900" y="1170125"/>
            <a:ext cx="4267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700"/>
              <a:t>Όταν ξεκινάτε τη δημιουργία ενός δέντρου απόφασης, ξεκινάτε με όλα τα δεδομένα εκπαίδευσης. </a:t>
            </a:r>
            <a:endParaRPr sz="1700"/>
          </a:p>
          <a:p>
            <a:pPr marL="0" lvl="0" indent="0" algn="l" rtl="0">
              <a:lnSpc>
                <a:spcPct val="115000"/>
              </a:lnSpc>
              <a:spcBef>
                <a:spcPts val="1600"/>
              </a:spcBef>
              <a:spcAft>
                <a:spcPts val="0"/>
              </a:spcAft>
              <a:buSzPts val="1800"/>
              <a:buNone/>
            </a:pPr>
            <a:r>
              <a:rPr lang="en-US" sz="1700"/>
              <a:t>Καθώς δημιουργείτε το δέντρο απόφασής σας, θα χρησιμοποιήσετε </a:t>
            </a:r>
            <a:r>
              <a:rPr lang="en-US" sz="1700" b="1">
                <a:solidFill>
                  <a:srgbClr val="C31C4A"/>
                </a:solidFill>
              </a:rPr>
              <a:t>κόμβους απόφασης</a:t>
            </a:r>
            <a:r>
              <a:rPr lang="en-US" sz="1700"/>
              <a:t> για να διαιρέσετε και να διαχωρίσετε τα δεδομένα εκπαίδευσης. </a:t>
            </a:r>
            <a:endParaRPr sz="1700"/>
          </a:p>
          <a:p>
            <a:pPr marL="0" lvl="0" indent="0" algn="l" rtl="0">
              <a:lnSpc>
                <a:spcPct val="115000"/>
              </a:lnSpc>
              <a:spcBef>
                <a:spcPts val="1600"/>
              </a:spcBef>
              <a:spcAft>
                <a:spcPts val="1600"/>
              </a:spcAft>
              <a:buSzPts val="1800"/>
              <a:buNone/>
            </a:pPr>
            <a:r>
              <a:rPr lang="en-US" sz="1700"/>
              <a:t>Καθώς το δέντρο αναπτύσσεται, ο αριθμός των άστρων που εξετάζονται σε κάθε κόμβο απόφασης θα μειώνεται. </a:t>
            </a:r>
            <a:endParaRPr sz="1700"/>
          </a:p>
        </p:txBody>
      </p:sp>
      <p:sp>
        <p:nvSpPr>
          <p:cNvPr id="400" name="Google Shape;400;p25"/>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pSp>
        <p:nvGrpSpPr>
          <p:cNvPr id="405" name="Google Shape;405;p26"/>
          <p:cNvGrpSpPr/>
          <p:nvPr/>
        </p:nvGrpSpPr>
        <p:grpSpPr>
          <a:xfrm>
            <a:off x="4810300" y="1250724"/>
            <a:ext cx="3773525" cy="2932011"/>
            <a:chOff x="761575" y="1170124"/>
            <a:chExt cx="3773525" cy="2932011"/>
          </a:xfrm>
        </p:grpSpPr>
        <p:pic>
          <p:nvPicPr>
            <p:cNvPr id="406" name="Google Shape;406;p26"/>
            <p:cNvPicPr preferRelativeResize="0"/>
            <p:nvPr/>
          </p:nvPicPr>
          <p:blipFill rotWithShape="1">
            <a:blip r:embed="rId3">
              <a:alphaModFix/>
            </a:blip>
            <a:srcRect/>
            <a:stretch/>
          </p:blipFill>
          <p:spPr>
            <a:xfrm>
              <a:off x="761575" y="1170124"/>
              <a:ext cx="3773525" cy="2932011"/>
            </a:xfrm>
            <a:prstGeom prst="rect">
              <a:avLst/>
            </a:prstGeom>
            <a:noFill/>
            <a:ln>
              <a:noFill/>
            </a:ln>
          </p:spPr>
        </p:pic>
        <p:sp>
          <p:nvSpPr>
            <p:cNvPr id="407" name="Google Shape;407;p26"/>
            <p:cNvSpPr txBox="1"/>
            <p:nvPr/>
          </p:nvSpPr>
          <p:spPr>
            <a:xfrm>
              <a:off x="2062375" y="1313075"/>
              <a:ext cx="1152300" cy="5496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Διαίρεση</a:t>
              </a:r>
              <a:endParaRPr sz="1800" b="1" i="0" u="none" strike="noStrike" cap="none">
                <a:solidFill>
                  <a:srgbClr val="000000"/>
                </a:solidFill>
                <a:latin typeface="Roboto"/>
                <a:ea typeface="Roboto"/>
                <a:cs typeface="Roboto"/>
                <a:sym typeface="Roboto"/>
              </a:endParaRPr>
            </a:p>
          </p:txBody>
        </p:sp>
      </p:grpSp>
      <p:sp>
        <p:nvSpPr>
          <p:cNvPr id="408" name="Google Shape;408;p26"/>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Πώς να διαιρέσετε τα δεδομένα εκπαίδευσης</a:t>
            </a:r>
            <a:endParaRPr/>
          </a:p>
        </p:txBody>
      </p:sp>
      <p:sp>
        <p:nvSpPr>
          <p:cNvPr id="409" name="Google Shape;409;p26"/>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t>Οι διαιρέσεις γίνονται χρησιμοποιώντας </a:t>
            </a:r>
            <a:r>
              <a:rPr lang="en-US" b="1">
                <a:solidFill>
                  <a:srgbClr val="C31C4A"/>
                </a:solidFill>
              </a:rPr>
              <a:t>συνθήκες</a:t>
            </a:r>
            <a:r>
              <a:rPr lang="en-US" sz="1800"/>
              <a:t>. </a:t>
            </a:r>
            <a:endParaRPr/>
          </a:p>
          <a:p>
            <a:pPr marL="0" lvl="0" indent="0" algn="l" rtl="0">
              <a:lnSpc>
                <a:spcPct val="115000"/>
              </a:lnSpc>
              <a:spcBef>
                <a:spcPts val="1600"/>
              </a:spcBef>
              <a:spcAft>
                <a:spcPts val="0"/>
              </a:spcAft>
              <a:buSzPts val="1800"/>
              <a:buNone/>
            </a:pPr>
            <a:r>
              <a:rPr lang="en-US" sz="1800"/>
              <a:t>Πρέπει να αποφασίσετε ποιο </a:t>
            </a:r>
            <a:r>
              <a:rPr lang="en-US" b="1">
                <a:solidFill>
                  <a:srgbClr val="C31C4A"/>
                </a:solidFill>
              </a:rPr>
              <a:t>χαρακτηριστικό</a:t>
            </a:r>
            <a:r>
              <a:rPr lang="en-US" sz="1800"/>
              <a:t> θα χρησιμοποιήσετε για να διαιρέσετε τα δεδομένα σε κάθε κόμβο απόφασης.</a:t>
            </a:r>
            <a:endParaRPr/>
          </a:p>
          <a:p>
            <a:pPr marL="0" lvl="0" indent="0" algn="l" rtl="0">
              <a:lnSpc>
                <a:spcPct val="115000"/>
              </a:lnSpc>
              <a:spcBef>
                <a:spcPts val="1600"/>
              </a:spcBef>
              <a:spcAft>
                <a:spcPts val="1600"/>
              </a:spcAft>
              <a:buSzPts val="1800"/>
              <a:buNone/>
            </a:pPr>
            <a:r>
              <a:rPr lang="en-US" sz="1800"/>
              <a:t>Ας ξεκινήσουμε με δύο μόνο άστρα.</a:t>
            </a:r>
            <a:endParaRPr/>
          </a:p>
        </p:txBody>
      </p:sp>
      <p:sp>
        <p:nvSpPr>
          <p:cNvPr id="410" name="Google Shape;410;p26"/>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grpSp>
        <p:nvGrpSpPr>
          <p:cNvPr id="415" name="Google Shape;415;p27"/>
          <p:cNvGrpSpPr/>
          <p:nvPr/>
        </p:nvGrpSpPr>
        <p:grpSpPr>
          <a:xfrm>
            <a:off x="4534475" y="1304225"/>
            <a:ext cx="2114204" cy="2537023"/>
            <a:chOff x="5221437" y="9719410"/>
            <a:chExt cx="2904924" cy="3485880"/>
          </a:xfrm>
        </p:grpSpPr>
        <p:pic>
          <p:nvPicPr>
            <p:cNvPr id="416" name="Google Shape;416;p27"/>
            <p:cNvPicPr preferRelativeResize="0"/>
            <p:nvPr/>
          </p:nvPicPr>
          <p:blipFill rotWithShape="1">
            <a:blip r:embed="rId3">
              <a:alphaModFix/>
            </a:blip>
            <a:srcRect/>
            <a:stretch/>
          </p:blipFill>
          <p:spPr>
            <a:xfrm>
              <a:off x="5221461" y="9719410"/>
              <a:ext cx="2904900" cy="3485880"/>
            </a:xfrm>
            <a:prstGeom prst="rect">
              <a:avLst/>
            </a:prstGeom>
            <a:noFill/>
            <a:ln>
              <a:noFill/>
            </a:ln>
          </p:spPr>
        </p:pic>
        <p:grpSp>
          <p:nvGrpSpPr>
            <p:cNvPr id="417" name="Google Shape;417;p27"/>
            <p:cNvGrpSpPr/>
            <p:nvPr/>
          </p:nvGrpSpPr>
          <p:grpSpPr>
            <a:xfrm>
              <a:off x="5221437" y="11163250"/>
              <a:ext cx="2904900" cy="2041966"/>
              <a:chOff x="1985387" y="14109900"/>
              <a:chExt cx="2904900" cy="2041966"/>
            </a:xfrm>
          </p:grpSpPr>
          <p:sp>
            <p:nvSpPr>
              <p:cNvPr id="418" name="Google Shape;418;p27"/>
              <p:cNvSpPr txBox="1"/>
              <p:nvPr/>
            </p:nvSpPr>
            <p:spPr>
              <a:xfrm>
                <a:off x="2210250" y="14109900"/>
                <a:ext cx="2455200" cy="14175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rgbClr val="000000"/>
                    </a:solidFill>
                    <a:latin typeface="Roboto"/>
                    <a:ea typeface="Roboto"/>
                    <a:cs typeface="Roboto"/>
                    <a:sym typeface="Roboto"/>
                  </a:rPr>
                  <a:t>Θερμοκρασία: 8052</a:t>
                </a:r>
                <a:endParaRPr sz="12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rgbClr val="000000"/>
                    </a:solidFill>
                    <a:latin typeface="Roboto"/>
                    <a:ea typeface="Roboto"/>
                    <a:cs typeface="Roboto"/>
                    <a:sym typeface="Roboto"/>
                  </a:rPr>
                  <a:t>Ακτίνα: 1,8</a:t>
                </a:r>
                <a:endParaRPr sz="12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rgbClr val="000000"/>
                    </a:solidFill>
                    <a:latin typeface="Roboto"/>
                    <a:ea typeface="Roboto"/>
                    <a:cs typeface="Roboto"/>
                    <a:sym typeface="Roboto"/>
                  </a:rPr>
                  <a:t>Φωτεινότητα: 2,42</a:t>
                </a:r>
                <a:endParaRPr sz="12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rgbClr val="000000"/>
                    </a:solidFill>
                    <a:latin typeface="Roboto"/>
                    <a:ea typeface="Roboto"/>
                    <a:cs typeface="Roboto"/>
                    <a:sym typeface="Roboto"/>
                  </a:rPr>
                  <a:t>Χρώμα: Λευκό (2)</a:t>
                </a:r>
                <a:endParaRPr sz="1200" b="1" i="0" u="none" strike="noStrike" cap="none">
                  <a:solidFill>
                    <a:srgbClr val="000000"/>
                  </a:solidFill>
                  <a:latin typeface="Roboto"/>
                  <a:ea typeface="Roboto"/>
                  <a:cs typeface="Roboto"/>
                  <a:sym typeface="Roboto"/>
                </a:endParaRPr>
              </a:p>
            </p:txBody>
          </p:sp>
          <p:sp>
            <p:nvSpPr>
              <p:cNvPr id="419" name="Google Shape;419;p27"/>
              <p:cNvSpPr txBox="1"/>
              <p:nvPr/>
            </p:nvSpPr>
            <p:spPr>
              <a:xfrm>
                <a:off x="1985387" y="15505066"/>
                <a:ext cx="2904900" cy="646800"/>
              </a:xfrm>
              <a:prstGeom prst="rect">
                <a:avLst/>
              </a:prstGeom>
              <a:noFill/>
              <a:ln>
                <a:noFill/>
              </a:ln>
            </p:spPr>
            <p:txBody>
              <a:bodyPr spcFirstLastPara="1" wrap="square" lIns="91425" tIns="91425" rIns="91425" bIns="91425" anchor="t" anchorCtr="0">
                <a:normAutofit fontScale="92500"/>
              </a:bodyPr>
              <a:lstStyle/>
              <a:p>
                <a:pPr marL="0" marR="0" lvl="0" indent="0" algn="ctr" rtl="0">
                  <a:lnSpc>
                    <a:spcPct val="100000"/>
                  </a:lnSpc>
                  <a:spcBef>
                    <a:spcPts val="0"/>
                  </a:spcBef>
                  <a:spcAft>
                    <a:spcPts val="0"/>
                  </a:spcAft>
                  <a:buClr>
                    <a:srgbClr val="000000"/>
                  </a:buClr>
                  <a:buSzPct val="43214"/>
                  <a:buFont typeface="Arial"/>
                  <a:buNone/>
                </a:pPr>
                <a:r>
                  <a:rPr lang="en-US" sz="1400" b="1" i="0" u="none" strike="noStrike" cap="none">
                    <a:solidFill>
                      <a:srgbClr val="000000"/>
                    </a:solidFill>
                    <a:latin typeface="Roboto"/>
                    <a:ea typeface="Roboto"/>
                    <a:cs typeface="Roboto"/>
                    <a:sym typeface="Roboto"/>
                  </a:rPr>
                  <a:t>Κλάση: Κύρια Ακολουθία</a:t>
                </a:r>
                <a:endParaRPr sz="1400" b="1" i="0" u="none" strike="noStrike" cap="none">
                  <a:solidFill>
                    <a:srgbClr val="000000"/>
                  </a:solidFill>
                  <a:latin typeface="Roboto"/>
                  <a:ea typeface="Roboto"/>
                  <a:cs typeface="Roboto"/>
                  <a:sym typeface="Roboto"/>
                </a:endParaRPr>
              </a:p>
            </p:txBody>
          </p:sp>
        </p:grpSp>
      </p:grpSp>
      <p:grpSp>
        <p:nvGrpSpPr>
          <p:cNvPr id="420" name="Google Shape;420;p27"/>
          <p:cNvGrpSpPr/>
          <p:nvPr/>
        </p:nvGrpSpPr>
        <p:grpSpPr>
          <a:xfrm>
            <a:off x="6784867" y="1303550"/>
            <a:ext cx="2114112" cy="2536934"/>
            <a:chOff x="1151138" y="9143988"/>
            <a:chExt cx="2912000" cy="3494400"/>
          </a:xfrm>
        </p:grpSpPr>
        <p:pic>
          <p:nvPicPr>
            <p:cNvPr id="421" name="Google Shape;421;p27"/>
            <p:cNvPicPr preferRelativeResize="0"/>
            <p:nvPr/>
          </p:nvPicPr>
          <p:blipFill rotWithShape="1">
            <a:blip r:embed="rId4">
              <a:alphaModFix/>
            </a:blip>
            <a:srcRect/>
            <a:stretch/>
          </p:blipFill>
          <p:spPr>
            <a:xfrm>
              <a:off x="1151138" y="9143988"/>
              <a:ext cx="2912000" cy="3494400"/>
            </a:xfrm>
            <a:prstGeom prst="rect">
              <a:avLst/>
            </a:prstGeom>
            <a:noFill/>
            <a:ln>
              <a:noFill/>
            </a:ln>
          </p:spPr>
        </p:pic>
        <p:grpSp>
          <p:nvGrpSpPr>
            <p:cNvPr id="422" name="Google Shape;422;p27"/>
            <p:cNvGrpSpPr/>
            <p:nvPr/>
          </p:nvGrpSpPr>
          <p:grpSpPr>
            <a:xfrm>
              <a:off x="1154696" y="10500324"/>
              <a:ext cx="2904900" cy="2019988"/>
              <a:chOff x="1985408" y="14068618"/>
              <a:chExt cx="2904900" cy="2019988"/>
            </a:xfrm>
          </p:grpSpPr>
          <p:sp>
            <p:nvSpPr>
              <p:cNvPr id="423" name="Google Shape;423;p27"/>
              <p:cNvSpPr txBox="1"/>
              <p:nvPr/>
            </p:nvSpPr>
            <p:spPr>
              <a:xfrm>
                <a:off x="2114024" y="14068618"/>
                <a:ext cx="2341500" cy="15498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770"/>
                  <a:buFont typeface="Arial"/>
                  <a:buNone/>
                </a:pPr>
                <a:r>
                  <a:rPr lang="en-US" sz="1200" b="1" i="0" u="none" strike="noStrike" cap="none">
                    <a:solidFill>
                      <a:srgbClr val="000000"/>
                    </a:solidFill>
                    <a:latin typeface="Roboto"/>
                    <a:ea typeface="Roboto"/>
                    <a:cs typeface="Roboto"/>
                    <a:sym typeface="Roboto"/>
                  </a:rPr>
                  <a:t>Θερμοκρασία: 2856</a:t>
                </a:r>
                <a:endParaRPr sz="12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770"/>
                  <a:buFont typeface="Arial"/>
                  <a:buNone/>
                </a:pPr>
                <a:r>
                  <a:rPr lang="en-US" sz="1200" b="1" i="0" u="none" strike="noStrike" cap="none">
                    <a:solidFill>
                      <a:srgbClr val="000000"/>
                    </a:solidFill>
                    <a:latin typeface="Roboto"/>
                    <a:ea typeface="Roboto"/>
                    <a:cs typeface="Roboto"/>
                    <a:sym typeface="Roboto"/>
                  </a:rPr>
                  <a:t>Ακτίνα: 0,0782</a:t>
                </a:r>
                <a:endParaRPr sz="12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770"/>
                  <a:buFont typeface="Arial"/>
                  <a:buNone/>
                </a:pPr>
                <a:r>
                  <a:rPr lang="en-US" sz="1200" b="1" i="0" u="none" strike="noStrike" cap="none">
                    <a:solidFill>
                      <a:srgbClr val="000000"/>
                    </a:solidFill>
                    <a:latin typeface="Roboto"/>
                    <a:ea typeface="Roboto"/>
                    <a:cs typeface="Roboto"/>
                    <a:sym typeface="Roboto"/>
                  </a:rPr>
                  <a:t>Φωτεινότητα: 19,56</a:t>
                </a:r>
                <a:endParaRPr sz="12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770"/>
                  <a:buFont typeface="Arial"/>
                  <a:buNone/>
                </a:pPr>
                <a:r>
                  <a:rPr lang="en-US" sz="1200" b="1" i="0" u="none" strike="noStrike" cap="none">
                    <a:solidFill>
                      <a:srgbClr val="000000"/>
                    </a:solidFill>
                    <a:latin typeface="Roboto"/>
                    <a:ea typeface="Roboto"/>
                    <a:cs typeface="Roboto"/>
                    <a:sym typeface="Roboto"/>
                  </a:rPr>
                  <a:t>Χρώμα: Κόκκινο (0)</a:t>
                </a:r>
                <a:endParaRPr sz="1200" b="1" i="0" u="none" strike="noStrike" cap="none">
                  <a:solidFill>
                    <a:srgbClr val="000000"/>
                  </a:solidFill>
                  <a:latin typeface="Roboto"/>
                  <a:ea typeface="Roboto"/>
                  <a:cs typeface="Roboto"/>
                  <a:sym typeface="Roboto"/>
                </a:endParaRPr>
              </a:p>
            </p:txBody>
          </p:sp>
          <p:sp>
            <p:nvSpPr>
              <p:cNvPr id="424" name="Google Shape;424;p27"/>
              <p:cNvSpPr txBox="1"/>
              <p:nvPr/>
            </p:nvSpPr>
            <p:spPr>
              <a:xfrm>
                <a:off x="1985408" y="15560906"/>
                <a:ext cx="2904900" cy="527700"/>
              </a:xfrm>
              <a:prstGeom prst="rect">
                <a:avLst/>
              </a:prstGeom>
              <a:noFill/>
              <a:ln>
                <a:noFill/>
              </a:ln>
            </p:spPr>
            <p:txBody>
              <a:bodyPr spcFirstLastPara="1" wrap="square" lIns="91425" tIns="91425" rIns="91425" bIns="91425" anchor="t" anchorCtr="0">
                <a:normAutofit lnSpcReduction="10000"/>
              </a:bodyPr>
              <a:lstStyle/>
              <a:p>
                <a:pPr marL="0" marR="0" lvl="0" indent="0" algn="ctr" rtl="0">
                  <a:lnSpc>
                    <a:spcPct val="100000"/>
                  </a:lnSpc>
                  <a:spcBef>
                    <a:spcPts val="0"/>
                  </a:spcBef>
                  <a:spcAft>
                    <a:spcPts val="0"/>
                  </a:spcAft>
                  <a:buClr>
                    <a:srgbClr val="000000"/>
                  </a:buClr>
                  <a:buSzPts val="605"/>
                  <a:buFont typeface="Arial"/>
                  <a:buNone/>
                </a:pPr>
                <a:r>
                  <a:rPr lang="en-US" sz="1400" b="1" i="0" u="none" strike="noStrike" cap="none">
                    <a:solidFill>
                      <a:srgbClr val="000000"/>
                    </a:solidFill>
                    <a:latin typeface="Roboto"/>
                    <a:ea typeface="Roboto"/>
                    <a:cs typeface="Roboto"/>
                    <a:sym typeface="Roboto"/>
                  </a:rPr>
                  <a:t>Κλάση: Ερυθρός Νάνος</a:t>
                </a:r>
                <a:endParaRPr sz="1400" b="1" i="0" u="none" strike="noStrike" cap="none">
                  <a:solidFill>
                    <a:srgbClr val="000000"/>
                  </a:solidFill>
                  <a:latin typeface="Roboto"/>
                  <a:ea typeface="Roboto"/>
                  <a:cs typeface="Roboto"/>
                  <a:sym typeface="Roboto"/>
                </a:endParaRPr>
              </a:p>
            </p:txBody>
          </p:sp>
        </p:grpSp>
      </p:grpSp>
      <p:sp>
        <p:nvSpPr>
          <p:cNvPr id="425" name="Google Shape;425;p27"/>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Κάρτες με άστρα</a:t>
            </a:r>
            <a:endParaRPr/>
          </a:p>
        </p:txBody>
      </p:sp>
      <p:sp>
        <p:nvSpPr>
          <p:cNvPr id="426" name="Google Shape;426;p27"/>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t>Για αυτήν τη δραστηριότητα, θα χρησιμοποιήσουμε </a:t>
            </a:r>
            <a:r>
              <a:rPr lang="en-US" b="1">
                <a:solidFill>
                  <a:srgbClr val="C31C4A"/>
                </a:solidFill>
              </a:rPr>
              <a:t>κάρτες άστρων</a:t>
            </a:r>
            <a:r>
              <a:rPr lang="en-US" sz="1800"/>
              <a:t>.</a:t>
            </a:r>
            <a:endParaRPr/>
          </a:p>
          <a:p>
            <a:pPr marL="0" lvl="0" indent="0" algn="l" rtl="0">
              <a:lnSpc>
                <a:spcPct val="115000"/>
              </a:lnSpc>
              <a:spcBef>
                <a:spcPts val="1600"/>
              </a:spcBef>
              <a:spcAft>
                <a:spcPts val="1600"/>
              </a:spcAft>
              <a:buSzPts val="1800"/>
              <a:buNone/>
            </a:pPr>
            <a:r>
              <a:rPr lang="en-US" sz="1800"/>
              <a:t>Αυτές οι κάρτες έχουν τα δεδομένα για ένα </a:t>
            </a:r>
            <a:r>
              <a:rPr lang="en-US" b="1">
                <a:solidFill>
                  <a:srgbClr val="C31C4A"/>
                </a:solidFill>
              </a:rPr>
              <a:t>μονό άστρο</a:t>
            </a:r>
            <a:r>
              <a:rPr lang="en-US" b="1"/>
              <a:t> </a:t>
            </a:r>
            <a:r>
              <a:rPr lang="en-US" sz="1800"/>
              <a:t>πάνω τους.</a:t>
            </a:r>
            <a:endParaRPr/>
          </a:p>
        </p:txBody>
      </p:sp>
      <p:sp>
        <p:nvSpPr>
          <p:cNvPr id="427" name="Google Shape;427;p27"/>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311400" y="1938325"/>
            <a:ext cx="8521200" cy="1077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sz="3700"/>
              <a:t>Τι είναι η ταξινόμηση;</a:t>
            </a:r>
            <a:endParaRPr sz="3700"/>
          </a:p>
        </p:txBody>
      </p:sp>
      <p:sp>
        <p:nvSpPr>
          <p:cNvPr id="51" name="Google Shape;51;p10"/>
          <p:cNvSpPr txBox="1">
            <a:spLocks noGrp="1"/>
          </p:cNvSpPr>
          <p:nvPr>
            <p:ph type="subTitle" idx="3"/>
          </p:nvPr>
        </p:nvSpPr>
        <p:spPr>
          <a:xfrm>
            <a:off x="7381400" y="37575"/>
            <a:ext cx="18561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200">
                <a:solidFill>
                  <a:srgbClr val="FFFFFF"/>
                </a:solidFill>
              </a:rPr>
              <a:t>Δραστηριότητα Starter</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grpSp>
        <p:nvGrpSpPr>
          <p:cNvPr id="432" name="Google Shape;432;p28"/>
          <p:cNvGrpSpPr/>
          <p:nvPr/>
        </p:nvGrpSpPr>
        <p:grpSpPr>
          <a:xfrm>
            <a:off x="2554272" y="1017638"/>
            <a:ext cx="2114194" cy="2537023"/>
            <a:chOff x="5221450" y="9719410"/>
            <a:chExt cx="2904911" cy="3485880"/>
          </a:xfrm>
        </p:grpSpPr>
        <p:pic>
          <p:nvPicPr>
            <p:cNvPr id="433" name="Google Shape;433;p28"/>
            <p:cNvPicPr preferRelativeResize="0"/>
            <p:nvPr/>
          </p:nvPicPr>
          <p:blipFill rotWithShape="1">
            <a:blip r:embed="rId3">
              <a:alphaModFix/>
            </a:blip>
            <a:srcRect/>
            <a:stretch/>
          </p:blipFill>
          <p:spPr>
            <a:xfrm>
              <a:off x="5221461" y="9719410"/>
              <a:ext cx="2904900" cy="3485880"/>
            </a:xfrm>
            <a:prstGeom prst="rect">
              <a:avLst/>
            </a:prstGeom>
            <a:noFill/>
            <a:ln>
              <a:noFill/>
            </a:ln>
          </p:spPr>
        </p:pic>
        <p:grpSp>
          <p:nvGrpSpPr>
            <p:cNvPr id="434" name="Google Shape;434;p28"/>
            <p:cNvGrpSpPr/>
            <p:nvPr/>
          </p:nvGrpSpPr>
          <p:grpSpPr>
            <a:xfrm>
              <a:off x="5221450" y="11163250"/>
              <a:ext cx="2904900" cy="1887750"/>
              <a:chOff x="1985400" y="14109900"/>
              <a:chExt cx="2904900" cy="1887750"/>
            </a:xfrm>
          </p:grpSpPr>
          <p:sp>
            <p:nvSpPr>
              <p:cNvPr id="435" name="Google Shape;435;p28"/>
              <p:cNvSpPr txBox="1"/>
              <p:nvPr/>
            </p:nvSpPr>
            <p:spPr>
              <a:xfrm>
                <a:off x="2210250" y="14109900"/>
                <a:ext cx="2455200" cy="14175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rgbClr val="000000"/>
                    </a:solidFill>
                    <a:latin typeface="Roboto"/>
                    <a:ea typeface="Roboto"/>
                    <a:cs typeface="Roboto"/>
                    <a:sym typeface="Roboto"/>
                  </a:rPr>
                  <a:t>Θερμοκρασία: 8052</a:t>
                </a:r>
                <a:endParaRPr sz="12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rgbClr val="000000"/>
                    </a:solidFill>
                    <a:latin typeface="Roboto"/>
                    <a:ea typeface="Roboto"/>
                    <a:cs typeface="Roboto"/>
                    <a:sym typeface="Roboto"/>
                  </a:rPr>
                  <a:t>Ακτίνα: 1,8</a:t>
                </a:r>
                <a:endParaRPr sz="12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rgbClr val="000000"/>
                    </a:solidFill>
                    <a:latin typeface="Roboto"/>
                    <a:ea typeface="Roboto"/>
                    <a:cs typeface="Roboto"/>
                    <a:sym typeface="Roboto"/>
                  </a:rPr>
                  <a:t>Φωτεινότητα: 2,42</a:t>
                </a:r>
                <a:endParaRPr sz="12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rgbClr val="000000"/>
                    </a:solidFill>
                    <a:latin typeface="Roboto"/>
                    <a:ea typeface="Roboto"/>
                    <a:cs typeface="Roboto"/>
                    <a:sym typeface="Roboto"/>
                  </a:rPr>
                  <a:t>Χρώμα: Λευκό (2)</a:t>
                </a:r>
                <a:endParaRPr sz="1200" b="1" i="0" u="none" strike="noStrike" cap="none">
                  <a:solidFill>
                    <a:srgbClr val="000000"/>
                  </a:solidFill>
                  <a:latin typeface="Roboto"/>
                  <a:ea typeface="Roboto"/>
                  <a:cs typeface="Roboto"/>
                  <a:sym typeface="Roboto"/>
                </a:endParaRPr>
              </a:p>
            </p:txBody>
          </p:sp>
          <p:sp>
            <p:nvSpPr>
              <p:cNvPr id="436" name="Google Shape;436;p28"/>
              <p:cNvSpPr txBox="1"/>
              <p:nvPr/>
            </p:nvSpPr>
            <p:spPr>
              <a:xfrm>
                <a:off x="1985400" y="15505050"/>
                <a:ext cx="2904900" cy="492600"/>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ctr" rtl="0">
                  <a:lnSpc>
                    <a:spcPct val="100000"/>
                  </a:lnSpc>
                  <a:spcBef>
                    <a:spcPts val="0"/>
                  </a:spcBef>
                  <a:spcAft>
                    <a:spcPts val="0"/>
                  </a:spcAft>
                  <a:buClr>
                    <a:srgbClr val="000000"/>
                  </a:buClr>
                  <a:buSzPct val="43214"/>
                  <a:buFont typeface="Arial"/>
                  <a:buNone/>
                </a:pPr>
                <a:r>
                  <a:rPr lang="en-US" sz="1400" b="1" i="0" u="none" strike="noStrike" cap="none">
                    <a:solidFill>
                      <a:srgbClr val="000000"/>
                    </a:solidFill>
                    <a:latin typeface="Roboto"/>
                    <a:ea typeface="Roboto"/>
                    <a:cs typeface="Roboto"/>
                    <a:sym typeface="Roboto"/>
                  </a:rPr>
                  <a:t>Κλάση: Κύρια Ακολουθία</a:t>
                </a:r>
                <a:endParaRPr sz="1400" b="1" i="0" u="none" strike="noStrike" cap="none">
                  <a:solidFill>
                    <a:srgbClr val="000000"/>
                  </a:solidFill>
                  <a:latin typeface="Roboto"/>
                  <a:ea typeface="Roboto"/>
                  <a:cs typeface="Roboto"/>
                  <a:sym typeface="Roboto"/>
                </a:endParaRPr>
              </a:p>
            </p:txBody>
          </p:sp>
        </p:grpSp>
      </p:grpSp>
      <p:grpSp>
        <p:nvGrpSpPr>
          <p:cNvPr id="437" name="Google Shape;437;p28"/>
          <p:cNvGrpSpPr/>
          <p:nvPr/>
        </p:nvGrpSpPr>
        <p:grpSpPr>
          <a:xfrm>
            <a:off x="4812792" y="1017687"/>
            <a:ext cx="2114112" cy="2536934"/>
            <a:chOff x="1151138" y="9143988"/>
            <a:chExt cx="2912000" cy="3494400"/>
          </a:xfrm>
        </p:grpSpPr>
        <p:pic>
          <p:nvPicPr>
            <p:cNvPr id="438" name="Google Shape;438;p28"/>
            <p:cNvPicPr preferRelativeResize="0"/>
            <p:nvPr/>
          </p:nvPicPr>
          <p:blipFill rotWithShape="1">
            <a:blip r:embed="rId4">
              <a:alphaModFix/>
            </a:blip>
            <a:srcRect/>
            <a:stretch/>
          </p:blipFill>
          <p:spPr>
            <a:xfrm>
              <a:off x="1151138" y="9143988"/>
              <a:ext cx="2912000" cy="3494400"/>
            </a:xfrm>
            <a:prstGeom prst="rect">
              <a:avLst/>
            </a:prstGeom>
            <a:noFill/>
            <a:ln>
              <a:noFill/>
            </a:ln>
          </p:spPr>
        </p:pic>
        <p:grpSp>
          <p:nvGrpSpPr>
            <p:cNvPr id="439" name="Google Shape;439;p28"/>
            <p:cNvGrpSpPr/>
            <p:nvPr/>
          </p:nvGrpSpPr>
          <p:grpSpPr>
            <a:xfrm>
              <a:off x="1154696" y="10500324"/>
              <a:ext cx="2904900" cy="2019988"/>
              <a:chOff x="1985408" y="14068618"/>
              <a:chExt cx="2904900" cy="2019988"/>
            </a:xfrm>
          </p:grpSpPr>
          <p:sp>
            <p:nvSpPr>
              <p:cNvPr id="440" name="Google Shape;440;p28"/>
              <p:cNvSpPr txBox="1"/>
              <p:nvPr/>
            </p:nvSpPr>
            <p:spPr>
              <a:xfrm>
                <a:off x="2114024" y="14068618"/>
                <a:ext cx="2341500" cy="15498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770"/>
                  <a:buFont typeface="Arial"/>
                  <a:buNone/>
                </a:pPr>
                <a:r>
                  <a:rPr lang="en-US" sz="1200" b="1" i="0" u="none" strike="noStrike" cap="none">
                    <a:solidFill>
                      <a:srgbClr val="000000"/>
                    </a:solidFill>
                    <a:latin typeface="Roboto"/>
                    <a:ea typeface="Roboto"/>
                    <a:cs typeface="Roboto"/>
                    <a:sym typeface="Roboto"/>
                  </a:rPr>
                  <a:t>Θερμοκρασία: 2856</a:t>
                </a:r>
                <a:endParaRPr sz="12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770"/>
                  <a:buFont typeface="Arial"/>
                  <a:buNone/>
                </a:pPr>
                <a:r>
                  <a:rPr lang="en-US" sz="1200" b="1" i="0" u="none" strike="noStrike" cap="none">
                    <a:solidFill>
                      <a:srgbClr val="000000"/>
                    </a:solidFill>
                    <a:latin typeface="Roboto"/>
                    <a:ea typeface="Roboto"/>
                    <a:cs typeface="Roboto"/>
                    <a:sym typeface="Roboto"/>
                  </a:rPr>
                  <a:t>Ακτίνα: 0,0782</a:t>
                </a:r>
                <a:endParaRPr sz="12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770"/>
                  <a:buFont typeface="Arial"/>
                  <a:buNone/>
                </a:pPr>
                <a:r>
                  <a:rPr lang="en-US" sz="1200" b="1" i="0" u="none" strike="noStrike" cap="none">
                    <a:solidFill>
                      <a:srgbClr val="000000"/>
                    </a:solidFill>
                    <a:latin typeface="Roboto"/>
                    <a:ea typeface="Roboto"/>
                    <a:cs typeface="Roboto"/>
                    <a:sym typeface="Roboto"/>
                  </a:rPr>
                  <a:t>Φωτεινότητα: 19,56</a:t>
                </a:r>
                <a:endParaRPr sz="12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770"/>
                  <a:buFont typeface="Arial"/>
                  <a:buNone/>
                </a:pPr>
                <a:r>
                  <a:rPr lang="en-US" sz="1200" b="1" i="0" u="none" strike="noStrike" cap="none">
                    <a:solidFill>
                      <a:srgbClr val="000000"/>
                    </a:solidFill>
                    <a:latin typeface="Roboto"/>
                    <a:ea typeface="Roboto"/>
                    <a:cs typeface="Roboto"/>
                    <a:sym typeface="Roboto"/>
                  </a:rPr>
                  <a:t>Χρώμα: Κόκκινο (0)</a:t>
                </a:r>
                <a:endParaRPr sz="1200" b="1" i="0" u="none" strike="noStrike" cap="none">
                  <a:solidFill>
                    <a:srgbClr val="000000"/>
                  </a:solidFill>
                  <a:latin typeface="Roboto"/>
                  <a:ea typeface="Roboto"/>
                  <a:cs typeface="Roboto"/>
                  <a:sym typeface="Roboto"/>
                </a:endParaRPr>
              </a:p>
            </p:txBody>
          </p:sp>
          <p:sp>
            <p:nvSpPr>
              <p:cNvPr id="441" name="Google Shape;441;p28"/>
              <p:cNvSpPr txBox="1"/>
              <p:nvPr/>
            </p:nvSpPr>
            <p:spPr>
              <a:xfrm>
                <a:off x="1985408" y="15560906"/>
                <a:ext cx="2904900" cy="527700"/>
              </a:xfrm>
              <a:prstGeom prst="rect">
                <a:avLst/>
              </a:prstGeom>
              <a:noFill/>
              <a:ln>
                <a:noFill/>
              </a:ln>
            </p:spPr>
            <p:txBody>
              <a:bodyPr spcFirstLastPara="1" wrap="square" lIns="91425" tIns="91425" rIns="91425" bIns="91425" anchor="t" anchorCtr="0">
                <a:normAutofit/>
              </a:bodyPr>
              <a:lstStyle/>
              <a:p>
                <a:pPr marL="0" marR="0" lvl="0" indent="0" algn="ctr" rtl="0">
                  <a:lnSpc>
                    <a:spcPct val="90000"/>
                  </a:lnSpc>
                  <a:spcBef>
                    <a:spcPts val="0"/>
                  </a:spcBef>
                  <a:spcAft>
                    <a:spcPts val="0"/>
                  </a:spcAft>
                  <a:buClr>
                    <a:srgbClr val="000000"/>
                  </a:buClr>
                  <a:buSzPts val="605"/>
                  <a:buFont typeface="Arial"/>
                  <a:buNone/>
                </a:pPr>
                <a:r>
                  <a:rPr lang="en-US" sz="1300" b="1" i="0" u="none" strike="noStrike" cap="none">
                    <a:solidFill>
                      <a:srgbClr val="000000"/>
                    </a:solidFill>
                    <a:latin typeface="Roboto"/>
                    <a:ea typeface="Roboto"/>
                    <a:cs typeface="Roboto"/>
                    <a:sym typeface="Roboto"/>
                  </a:rPr>
                  <a:t>Κλάση: Ερυθρός Νάνος</a:t>
                </a:r>
                <a:endParaRPr sz="1300" b="1" i="0" u="none" strike="noStrike" cap="none">
                  <a:solidFill>
                    <a:srgbClr val="000000"/>
                  </a:solidFill>
                  <a:latin typeface="Roboto"/>
                  <a:ea typeface="Roboto"/>
                  <a:cs typeface="Roboto"/>
                  <a:sym typeface="Roboto"/>
                </a:endParaRPr>
              </a:p>
            </p:txBody>
          </p:sp>
        </p:grpSp>
      </p:grpSp>
      <p:sp>
        <p:nvSpPr>
          <p:cNvPr id="442" name="Google Shape;442;p28"/>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Η πρώτη διαίρεση</a:t>
            </a:r>
            <a:endParaRPr/>
          </a:p>
        </p:txBody>
      </p:sp>
      <p:sp>
        <p:nvSpPr>
          <p:cNvPr id="443" name="Google Shape;443;p28"/>
          <p:cNvSpPr txBox="1">
            <a:spLocks noGrp="1"/>
          </p:cNvSpPr>
          <p:nvPr>
            <p:ph type="body" idx="1"/>
          </p:nvPr>
        </p:nvSpPr>
        <p:spPr>
          <a:xfrm>
            <a:off x="310900" y="3858025"/>
            <a:ext cx="8521200" cy="97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a:t>Για αυτήν τη διαίρεση</a:t>
            </a:r>
            <a:r>
              <a:rPr lang="en-US" sz="1800"/>
              <a:t>, θα χρησιμοποιήσουμε τη θερμοκρασία. </a:t>
            </a:r>
            <a:endParaRPr/>
          </a:p>
        </p:txBody>
      </p:sp>
      <p:sp>
        <p:nvSpPr>
          <p:cNvPr id="444" name="Google Shape;444;p28"/>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cxnSp>
        <p:nvCxnSpPr>
          <p:cNvPr id="449" name="Google Shape;449;p29"/>
          <p:cNvCxnSpPr>
            <a:stCxn id="450" idx="2"/>
          </p:cNvCxnSpPr>
          <p:nvPr/>
        </p:nvCxnSpPr>
        <p:spPr>
          <a:xfrm>
            <a:off x="4571988" y="1650350"/>
            <a:ext cx="1495800" cy="588600"/>
          </a:xfrm>
          <a:prstGeom prst="straightConnector1">
            <a:avLst/>
          </a:prstGeom>
          <a:noFill/>
          <a:ln w="28575" cap="flat" cmpd="sng">
            <a:solidFill>
              <a:srgbClr val="000000"/>
            </a:solidFill>
            <a:prstDash val="solid"/>
            <a:round/>
            <a:headEnd type="none" w="sm" len="sm"/>
            <a:tailEnd type="none" w="sm" len="sm"/>
          </a:ln>
        </p:spPr>
      </p:cxnSp>
      <p:cxnSp>
        <p:nvCxnSpPr>
          <p:cNvPr id="451" name="Google Shape;451;p29"/>
          <p:cNvCxnSpPr>
            <a:stCxn id="450" idx="2"/>
          </p:cNvCxnSpPr>
          <p:nvPr/>
        </p:nvCxnSpPr>
        <p:spPr>
          <a:xfrm flipH="1">
            <a:off x="3071688" y="1650350"/>
            <a:ext cx="1500300" cy="593100"/>
          </a:xfrm>
          <a:prstGeom prst="straightConnector1">
            <a:avLst/>
          </a:prstGeom>
          <a:noFill/>
          <a:ln w="28575" cap="flat" cmpd="sng">
            <a:solidFill>
              <a:srgbClr val="000000"/>
            </a:solidFill>
            <a:prstDash val="solid"/>
            <a:round/>
            <a:headEnd type="none" w="sm" len="sm"/>
            <a:tailEnd type="none" w="sm" len="sm"/>
          </a:ln>
        </p:spPr>
      </p:cxnSp>
      <p:sp>
        <p:nvSpPr>
          <p:cNvPr id="452" name="Google Shape;452;p29"/>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Ο πρώτος διαχωρισμός</a:t>
            </a:r>
            <a:endParaRPr/>
          </a:p>
        </p:txBody>
      </p:sp>
      <p:pic>
        <p:nvPicPr>
          <p:cNvPr id="453" name="Google Shape;453;p29"/>
          <p:cNvPicPr preferRelativeResize="0"/>
          <p:nvPr/>
        </p:nvPicPr>
        <p:blipFill rotWithShape="1">
          <a:blip r:embed="rId3">
            <a:alphaModFix/>
          </a:blip>
          <a:srcRect/>
          <a:stretch/>
        </p:blipFill>
        <p:spPr>
          <a:xfrm>
            <a:off x="5393102" y="2183152"/>
            <a:ext cx="1162682" cy="1395220"/>
          </a:xfrm>
          <a:prstGeom prst="rect">
            <a:avLst/>
          </a:prstGeom>
          <a:noFill/>
          <a:ln>
            <a:noFill/>
          </a:ln>
        </p:spPr>
      </p:pic>
      <p:sp>
        <p:nvSpPr>
          <p:cNvPr id="450" name="Google Shape;450;p29"/>
          <p:cNvSpPr/>
          <p:nvPr/>
        </p:nvSpPr>
        <p:spPr>
          <a:xfrm>
            <a:off x="3750888" y="932450"/>
            <a:ext cx="1642200" cy="7179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Roboto"/>
                <a:ea typeface="Roboto"/>
                <a:cs typeface="Roboto"/>
                <a:sym typeface="Roboto"/>
              </a:rPr>
              <a:t>Θερμοκρασία </a:t>
            </a:r>
            <a:br>
              <a:rPr lang="en-US" sz="1400" b="1" i="0" u="none" strike="noStrike" cap="none">
                <a:solidFill>
                  <a:srgbClr val="FFFFFF"/>
                </a:solidFill>
                <a:latin typeface="Roboto"/>
                <a:ea typeface="Roboto"/>
                <a:cs typeface="Roboto"/>
                <a:sym typeface="Roboto"/>
              </a:rPr>
            </a:br>
            <a:r>
              <a:rPr lang="en-US" sz="1400" b="1" i="0" u="none" strike="noStrike" cap="none">
                <a:solidFill>
                  <a:srgbClr val="FFFFFF"/>
                </a:solidFill>
                <a:latin typeface="Roboto"/>
                <a:ea typeface="Roboto"/>
                <a:cs typeface="Roboto"/>
                <a:sym typeface="Roboto"/>
              </a:rPr>
              <a:t>&lt;= 5454</a:t>
            </a:r>
            <a:endParaRPr sz="1400" b="1" i="0" u="none" strike="noStrike" cap="none">
              <a:solidFill>
                <a:srgbClr val="FFFFFF"/>
              </a:solidFill>
              <a:latin typeface="Roboto"/>
              <a:ea typeface="Roboto"/>
              <a:cs typeface="Roboto"/>
              <a:sym typeface="Roboto"/>
            </a:endParaRPr>
          </a:p>
        </p:txBody>
      </p:sp>
      <p:sp>
        <p:nvSpPr>
          <p:cNvPr id="454" name="Google Shape;454;p29"/>
          <p:cNvSpPr txBox="1"/>
          <p:nvPr/>
        </p:nvSpPr>
        <p:spPr>
          <a:xfrm>
            <a:off x="3192550" y="1650350"/>
            <a:ext cx="7890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en-US" sz="1500" i="0" u="none" strike="noStrike" cap="none">
                <a:solidFill>
                  <a:srgbClr val="000000"/>
                </a:solidFill>
                <a:latin typeface="Roboto"/>
                <a:ea typeface="Roboto"/>
                <a:cs typeface="Roboto"/>
                <a:sym typeface="Roboto"/>
              </a:rPr>
              <a:t>Ισχύει</a:t>
            </a:r>
            <a:endParaRPr sz="1500" i="0" u="none" strike="noStrike" cap="none">
              <a:solidFill>
                <a:srgbClr val="000000"/>
              </a:solidFill>
              <a:latin typeface="Roboto"/>
              <a:ea typeface="Roboto"/>
              <a:cs typeface="Roboto"/>
              <a:sym typeface="Roboto"/>
            </a:endParaRPr>
          </a:p>
        </p:txBody>
      </p:sp>
      <p:sp>
        <p:nvSpPr>
          <p:cNvPr id="455" name="Google Shape;455;p29"/>
          <p:cNvSpPr txBox="1"/>
          <p:nvPr/>
        </p:nvSpPr>
        <p:spPr>
          <a:xfrm>
            <a:off x="5334000" y="1650350"/>
            <a:ext cx="11157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en-US" sz="1500" i="0" u="none" strike="noStrike" cap="none">
                <a:solidFill>
                  <a:srgbClr val="000000"/>
                </a:solidFill>
                <a:latin typeface="Roboto"/>
                <a:ea typeface="Roboto"/>
                <a:cs typeface="Roboto"/>
                <a:sym typeface="Roboto"/>
              </a:rPr>
              <a:t>Δεν ισχύει</a:t>
            </a:r>
            <a:endParaRPr sz="1500" i="0" u="none" strike="noStrike" cap="none">
              <a:solidFill>
                <a:srgbClr val="000000"/>
              </a:solidFill>
              <a:latin typeface="Roboto"/>
              <a:ea typeface="Roboto"/>
              <a:cs typeface="Roboto"/>
              <a:sym typeface="Roboto"/>
            </a:endParaRPr>
          </a:p>
        </p:txBody>
      </p:sp>
      <p:sp>
        <p:nvSpPr>
          <p:cNvPr id="456" name="Google Shape;456;p29"/>
          <p:cNvSpPr txBox="1">
            <a:spLocks noGrp="1"/>
          </p:cNvSpPr>
          <p:nvPr>
            <p:ph type="body" idx="1"/>
          </p:nvPr>
        </p:nvSpPr>
        <p:spPr>
          <a:xfrm>
            <a:off x="235800" y="3799075"/>
            <a:ext cx="8672700" cy="102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t>Το </a:t>
            </a:r>
            <a:r>
              <a:rPr lang="en-US" b="1">
                <a:solidFill>
                  <a:srgbClr val="C31C4A"/>
                </a:solidFill>
              </a:rPr>
              <a:t>μέσο σημείο</a:t>
            </a:r>
            <a:r>
              <a:rPr lang="en-US" sz="1800"/>
              <a:t> μεταξύ των θερμοκρασιών είναι η τιμή της συνθήκης. </a:t>
            </a:r>
            <a:endParaRPr/>
          </a:p>
          <a:p>
            <a:pPr marL="0" lvl="0" indent="0" algn="l" rtl="0">
              <a:lnSpc>
                <a:spcPct val="115000"/>
              </a:lnSpc>
              <a:spcBef>
                <a:spcPts val="1600"/>
              </a:spcBef>
              <a:spcAft>
                <a:spcPts val="1600"/>
              </a:spcAft>
              <a:buSzPts val="1800"/>
              <a:buNone/>
            </a:pPr>
            <a:r>
              <a:rPr lang="en-US" sz="1800"/>
              <a:t>Κάναμε την πρώτη μας διαίρεση. Ας το δοκιμάσουμε με ένα άλλο τμήμα δεδομένων εκπαίδευσης.</a:t>
            </a:r>
            <a:endParaRPr b="1">
              <a:solidFill>
                <a:srgbClr val="C31C4A"/>
              </a:solidFill>
            </a:endParaRPr>
          </a:p>
        </p:txBody>
      </p:sp>
      <p:grpSp>
        <p:nvGrpSpPr>
          <p:cNvPr id="457" name="Google Shape;457;p29"/>
          <p:cNvGrpSpPr/>
          <p:nvPr/>
        </p:nvGrpSpPr>
        <p:grpSpPr>
          <a:xfrm>
            <a:off x="2628245" y="2183582"/>
            <a:ext cx="1162762" cy="1395314"/>
            <a:chOff x="1151138" y="9143988"/>
            <a:chExt cx="2912000" cy="3494400"/>
          </a:xfrm>
        </p:grpSpPr>
        <p:pic>
          <p:nvPicPr>
            <p:cNvPr id="458" name="Google Shape;458;p29"/>
            <p:cNvPicPr preferRelativeResize="0"/>
            <p:nvPr/>
          </p:nvPicPr>
          <p:blipFill rotWithShape="1">
            <a:blip r:embed="rId4">
              <a:alphaModFix/>
            </a:blip>
            <a:srcRect/>
            <a:stretch/>
          </p:blipFill>
          <p:spPr>
            <a:xfrm>
              <a:off x="1151138" y="9143988"/>
              <a:ext cx="2912000" cy="3494400"/>
            </a:xfrm>
            <a:prstGeom prst="rect">
              <a:avLst/>
            </a:prstGeom>
            <a:noFill/>
            <a:ln>
              <a:noFill/>
            </a:ln>
          </p:spPr>
        </p:pic>
        <p:grpSp>
          <p:nvGrpSpPr>
            <p:cNvPr id="459" name="Google Shape;459;p29"/>
            <p:cNvGrpSpPr/>
            <p:nvPr/>
          </p:nvGrpSpPr>
          <p:grpSpPr>
            <a:xfrm>
              <a:off x="1154720" y="10500324"/>
              <a:ext cx="2904900" cy="2020065"/>
              <a:chOff x="1985432" y="14068618"/>
              <a:chExt cx="2904900" cy="2020065"/>
            </a:xfrm>
          </p:grpSpPr>
          <p:sp>
            <p:nvSpPr>
              <p:cNvPr id="460" name="Google Shape;460;p29"/>
              <p:cNvSpPr txBox="1"/>
              <p:nvPr/>
            </p:nvSpPr>
            <p:spPr>
              <a:xfrm>
                <a:off x="2114024" y="14068618"/>
                <a:ext cx="2341500" cy="15498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770"/>
                  <a:buFont typeface="Arial"/>
                  <a:buNone/>
                </a:pPr>
                <a:r>
                  <a:rPr lang="en-US" sz="600" b="1" i="0" u="none" strike="noStrike" cap="none">
                    <a:solidFill>
                      <a:srgbClr val="000000"/>
                    </a:solidFill>
                    <a:latin typeface="Roboto"/>
                    <a:ea typeface="Roboto"/>
                    <a:cs typeface="Roboto"/>
                    <a:sym typeface="Roboto"/>
                  </a:rPr>
                  <a:t>Θερμοκρασία: 2856</a:t>
                </a:r>
                <a:endParaRPr sz="6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770"/>
                  <a:buFont typeface="Arial"/>
                  <a:buNone/>
                </a:pPr>
                <a:r>
                  <a:rPr lang="en-US" sz="600" b="1" i="0" u="none" strike="noStrike" cap="none">
                    <a:solidFill>
                      <a:srgbClr val="000000"/>
                    </a:solidFill>
                    <a:latin typeface="Roboto"/>
                    <a:ea typeface="Roboto"/>
                    <a:cs typeface="Roboto"/>
                    <a:sym typeface="Roboto"/>
                  </a:rPr>
                  <a:t>Ακτίνα: 0,0782</a:t>
                </a:r>
                <a:endParaRPr sz="6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770"/>
                  <a:buFont typeface="Arial"/>
                  <a:buNone/>
                </a:pPr>
                <a:r>
                  <a:rPr lang="en-US" sz="600" b="1" i="0" u="none" strike="noStrike" cap="none">
                    <a:solidFill>
                      <a:srgbClr val="000000"/>
                    </a:solidFill>
                    <a:latin typeface="Roboto"/>
                    <a:ea typeface="Roboto"/>
                    <a:cs typeface="Roboto"/>
                    <a:sym typeface="Roboto"/>
                  </a:rPr>
                  <a:t>Φωτεινότητα: 19,56</a:t>
                </a:r>
                <a:endParaRPr sz="6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770"/>
                  <a:buFont typeface="Arial"/>
                  <a:buNone/>
                </a:pPr>
                <a:r>
                  <a:rPr lang="en-US" sz="600" b="1" i="0" u="none" strike="noStrike" cap="none">
                    <a:solidFill>
                      <a:srgbClr val="000000"/>
                    </a:solidFill>
                    <a:latin typeface="Roboto"/>
                    <a:ea typeface="Roboto"/>
                    <a:cs typeface="Roboto"/>
                    <a:sym typeface="Roboto"/>
                  </a:rPr>
                  <a:t>Χρώμα: Κόκκινο (0)</a:t>
                </a:r>
                <a:endParaRPr sz="600" b="1" i="0" u="none" strike="noStrike" cap="none">
                  <a:solidFill>
                    <a:srgbClr val="000000"/>
                  </a:solidFill>
                  <a:latin typeface="Roboto"/>
                  <a:ea typeface="Roboto"/>
                  <a:cs typeface="Roboto"/>
                  <a:sym typeface="Roboto"/>
                </a:endParaRPr>
              </a:p>
            </p:txBody>
          </p:sp>
          <p:sp>
            <p:nvSpPr>
              <p:cNvPr id="461" name="Google Shape;461;p29"/>
              <p:cNvSpPr txBox="1"/>
              <p:nvPr/>
            </p:nvSpPr>
            <p:spPr>
              <a:xfrm>
                <a:off x="1985432" y="15373483"/>
                <a:ext cx="2904900" cy="71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5"/>
                  <a:buFont typeface="Arial"/>
                  <a:buNone/>
                </a:pPr>
                <a:r>
                  <a:rPr lang="en-US" sz="700" b="1" i="0" u="none" strike="noStrike" cap="none">
                    <a:solidFill>
                      <a:srgbClr val="000000"/>
                    </a:solidFill>
                    <a:latin typeface="Roboto"/>
                    <a:ea typeface="Roboto"/>
                    <a:cs typeface="Roboto"/>
                    <a:sym typeface="Roboto"/>
                  </a:rPr>
                  <a:t>Κλάση: Ερυθρός Νάνος</a:t>
                </a:r>
                <a:endParaRPr sz="700" b="1" i="0" u="none" strike="noStrike" cap="none">
                  <a:solidFill>
                    <a:srgbClr val="000000"/>
                  </a:solidFill>
                  <a:latin typeface="Roboto"/>
                  <a:ea typeface="Roboto"/>
                  <a:cs typeface="Roboto"/>
                  <a:sym typeface="Roboto"/>
                </a:endParaRPr>
              </a:p>
            </p:txBody>
          </p:sp>
        </p:grpSp>
      </p:grpSp>
      <p:grpSp>
        <p:nvGrpSpPr>
          <p:cNvPr id="462" name="Google Shape;462;p29"/>
          <p:cNvGrpSpPr/>
          <p:nvPr/>
        </p:nvGrpSpPr>
        <p:grpSpPr>
          <a:xfrm>
            <a:off x="5392871" y="2183776"/>
            <a:ext cx="1162570" cy="1395398"/>
            <a:chOff x="5221461" y="9719410"/>
            <a:chExt cx="2904972" cy="3485880"/>
          </a:xfrm>
        </p:grpSpPr>
        <p:pic>
          <p:nvPicPr>
            <p:cNvPr id="463" name="Google Shape;463;p29"/>
            <p:cNvPicPr preferRelativeResize="0"/>
            <p:nvPr/>
          </p:nvPicPr>
          <p:blipFill rotWithShape="1">
            <a:blip r:embed="rId5">
              <a:alphaModFix/>
            </a:blip>
            <a:srcRect/>
            <a:stretch/>
          </p:blipFill>
          <p:spPr>
            <a:xfrm>
              <a:off x="5221461" y="9719410"/>
              <a:ext cx="2904900" cy="3485880"/>
            </a:xfrm>
            <a:prstGeom prst="rect">
              <a:avLst/>
            </a:prstGeom>
            <a:noFill/>
            <a:ln>
              <a:noFill/>
            </a:ln>
          </p:spPr>
        </p:pic>
        <p:grpSp>
          <p:nvGrpSpPr>
            <p:cNvPr id="464" name="Google Shape;464;p29"/>
            <p:cNvGrpSpPr/>
            <p:nvPr/>
          </p:nvGrpSpPr>
          <p:grpSpPr>
            <a:xfrm>
              <a:off x="5221533" y="11163250"/>
              <a:ext cx="2904900" cy="1887669"/>
              <a:chOff x="1985483" y="14109900"/>
              <a:chExt cx="2904900" cy="1887669"/>
            </a:xfrm>
          </p:grpSpPr>
          <p:sp>
            <p:nvSpPr>
              <p:cNvPr id="465" name="Google Shape;465;p29"/>
              <p:cNvSpPr txBox="1"/>
              <p:nvPr/>
            </p:nvSpPr>
            <p:spPr>
              <a:xfrm>
                <a:off x="2210250" y="14109900"/>
                <a:ext cx="2455200" cy="1417500"/>
              </a:xfrm>
              <a:prstGeom prst="rect">
                <a:avLst/>
              </a:prstGeom>
              <a:noFill/>
              <a:ln>
                <a:noFill/>
              </a:ln>
            </p:spPr>
            <p:txBody>
              <a:bodyPr spcFirstLastPara="1" wrap="square" lIns="91425" tIns="91425" rIns="91425" bIns="91425" anchor="t" anchorCtr="0">
                <a:normAutofit fontScale="55000" lnSpcReduction="20000"/>
              </a:bodyPr>
              <a:lstStyle/>
              <a:p>
                <a:pPr marL="0" marR="0" lvl="0" indent="0" algn="l" rtl="0">
                  <a:lnSpc>
                    <a:spcPct val="115000"/>
                  </a:lnSpc>
                  <a:spcBef>
                    <a:spcPts val="0"/>
                  </a:spcBef>
                  <a:spcAft>
                    <a:spcPts val="0"/>
                  </a:spcAft>
                  <a:buClr>
                    <a:srgbClr val="000000"/>
                  </a:buClr>
                  <a:buSzPct val="100000"/>
                  <a:buFont typeface="Arial"/>
                  <a:buNone/>
                </a:pPr>
                <a:r>
                  <a:rPr lang="en-US" sz="1200" b="1" i="0" u="none" strike="noStrike" cap="none">
                    <a:solidFill>
                      <a:srgbClr val="000000"/>
                    </a:solidFill>
                    <a:latin typeface="Roboto"/>
                    <a:ea typeface="Roboto"/>
                    <a:cs typeface="Roboto"/>
                    <a:sym typeface="Roboto"/>
                  </a:rPr>
                  <a:t>Θερμοκρασία: 8052</a:t>
                </a:r>
                <a:endParaRPr sz="12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ct val="100000"/>
                  <a:buFont typeface="Arial"/>
                  <a:buNone/>
                </a:pPr>
                <a:r>
                  <a:rPr lang="en-US" sz="1200" b="1" i="0" u="none" strike="noStrike" cap="none">
                    <a:solidFill>
                      <a:srgbClr val="000000"/>
                    </a:solidFill>
                    <a:latin typeface="Roboto"/>
                    <a:ea typeface="Roboto"/>
                    <a:cs typeface="Roboto"/>
                    <a:sym typeface="Roboto"/>
                  </a:rPr>
                  <a:t>Ακτίνα: 1,8</a:t>
                </a:r>
                <a:endParaRPr sz="12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ct val="100000"/>
                  <a:buFont typeface="Arial"/>
                  <a:buNone/>
                </a:pPr>
                <a:r>
                  <a:rPr lang="en-US" sz="1200" b="1" i="0" u="none" strike="noStrike" cap="none">
                    <a:solidFill>
                      <a:srgbClr val="000000"/>
                    </a:solidFill>
                    <a:latin typeface="Roboto"/>
                    <a:ea typeface="Roboto"/>
                    <a:cs typeface="Roboto"/>
                    <a:sym typeface="Roboto"/>
                  </a:rPr>
                  <a:t>Φωτεινότητα: 2,42</a:t>
                </a:r>
                <a:endParaRPr sz="12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ct val="100000"/>
                  <a:buFont typeface="Arial"/>
                  <a:buNone/>
                </a:pPr>
                <a:r>
                  <a:rPr lang="en-US" sz="1200" b="1" i="0" u="none" strike="noStrike" cap="none">
                    <a:solidFill>
                      <a:srgbClr val="000000"/>
                    </a:solidFill>
                    <a:latin typeface="Roboto"/>
                    <a:ea typeface="Roboto"/>
                    <a:cs typeface="Roboto"/>
                    <a:sym typeface="Roboto"/>
                  </a:rPr>
                  <a:t>Χρώμα: Λευκό (2)</a:t>
                </a:r>
                <a:endParaRPr sz="1200" b="1" i="0" u="none" strike="noStrike" cap="none">
                  <a:solidFill>
                    <a:srgbClr val="000000"/>
                  </a:solidFill>
                  <a:latin typeface="Roboto"/>
                  <a:ea typeface="Roboto"/>
                  <a:cs typeface="Roboto"/>
                  <a:sym typeface="Roboto"/>
                </a:endParaRPr>
              </a:p>
            </p:txBody>
          </p:sp>
          <p:sp>
            <p:nvSpPr>
              <p:cNvPr id="466" name="Google Shape;466;p29"/>
              <p:cNvSpPr txBox="1"/>
              <p:nvPr/>
            </p:nvSpPr>
            <p:spPr>
              <a:xfrm>
                <a:off x="1985483" y="15301269"/>
                <a:ext cx="2904900" cy="696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605"/>
                  <a:buFont typeface="Arial"/>
                  <a:buNone/>
                </a:pPr>
                <a:r>
                  <a:rPr lang="en-US" sz="700" b="1" i="0" u="none" strike="noStrike" cap="none">
                    <a:solidFill>
                      <a:srgbClr val="000000"/>
                    </a:solidFill>
                    <a:latin typeface="Roboto"/>
                    <a:ea typeface="Roboto"/>
                    <a:cs typeface="Roboto"/>
                    <a:sym typeface="Roboto"/>
                  </a:rPr>
                  <a:t>Κλάση: Κύρια Ακολουθία</a:t>
                </a:r>
                <a:endParaRPr sz="700" b="1" i="0" u="none" strike="noStrike" cap="none">
                  <a:solidFill>
                    <a:srgbClr val="000000"/>
                  </a:solidFill>
                  <a:latin typeface="Roboto"/>
                  <a:ea typeface="Roboto"/>
                  <a:cs typeface="Roboto"/>
                  <a:sym typeface="Roboto"/>
                </a:endParaRPr>
              </a:p>
            </p:txBody>
          </p:sp>
        </p:grpSp>
      </p:grpSp>
      <p:sp>
        <p:nvSpPr>
          <p:cNvPr id="467" name="Google Shape;467;p29"/>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grpSp>
        <p:nvGrpSpPr>
          <p:cNvPr id="472" name="Google Shape;472;p30"/>
          <p:cNvGrpSpPr/>
          <p:nvPr/>
        </p:nvGrpSpPr>
        <p:grpSpPr>
          <a:xfrm>
            <a:off x="1479938" y="1496170"/>
            <a:ext cx="1977028" cy="2048049"/>
            <a:chOff x="1985377" y="12673798"/>
            <a:chExt cx="3550059" cy="3682880"/>
          </a:xfrm>
        </p:grpSpPr>
        <p:pic>
          <p:nvPicPr>
            <p:cNvPr id="473" name="Google Shape;473;p30"/>
            <p:cNvPicPr preferRelativeResize="0"/>
            <p:nvPr/>
          </p:nvPicPr>
          <p:blipFill rotWithShape="1">
            <a:blip r:embed="rId3">
              <a:alphaModFix/>
            </a:blip>
            <a:srcRect/>
            <a:stretch/>
          </p:blipFill>
          <p:spPr>
            <a:xfrm>
              <a:off x="1985411" y="12673798"/>
              <a:ext cx="3070440" cy="3682880"/>
            </a:xfrm>
            <a:prstGeom prst="rect">
              <a:avLst/>
            </a:prstGeom>
            <a:noFill/>
            <a:ln>
              <a:noFill/>
            </a:ln>
          </p:spPr>
        </p:pic>
        <p:sp>
          <p:nvSpPr>
            <p:cNvPr id="474" name="Google Shape;474;p30"/>
            <p:cNvSpPr txBox="1"/>
            <p:nvPr/>
          </p:nvSpPr>
          <p:spPr>
            <a:xfrm>
              <a:off x="2210236" y="14080900"/>
              <a:ext cx="3325200" cy="20664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900"/>
                <a:buFont typeface="Arial"/>
                <a:buNone/>
              </a:pPr>
              <a:r>
                <a:rPr lang="en-US" sz="900" b="1" i="0" u="none" strike="noStrike" cap="none">
                  <a:solidFill>
                    <a:srgbClr val="000000"/>
                  </a:solidFill>
                  <a:latin typeface="Roboto"/>
                  <a:ea typeface="Roboto"/>
                  <a:cs typeface="Roboto"/>
                  <a:sym typeface="Roboto"/>
                </a:rPr>
                <a:t>Θερμοκρασία: 4077</a:t>
              </a:r>
              <a:endParaRPr sz="9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900"/>
                <a:buFont typeface="Arial"/>
                <a:buNone/>
              </a:pPr>
              <a:r>
                <a:rPr lang="en-US" sz="900" b="1" i="0" u="none" strike="noStrike" cap="none">
                  <a:solidFill>
                    <a:srgbClr val="000000"/>
                  </a:solidFill>
                  <a:latin typeface="Roboto"/>
                  <a:ea typeface="Roboto"/>
                  <a:cs typeface="Roboto"/>
                  <a:sym typeface="Roboto"/>
                </a:rPr>
                <a:t>Ακτίνα: 0,795</a:t>
              </a:r>
              <a:endParaRPr sz="9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900"/>
                <a:buFont typeface="Arial"/>
                <a:buNone/>
              </a:pPr>
              <a:r>
                <a:rPr lang="en-US" sz="900" b="1" i="0" u="none" strike="noStrike" cap="none">
                  <a:solidFill>
                    <a:srgbClr val="000000"/>
                  </a:solidFill>
                  <a:latin typeface="Roboto"/>
                  <a:ea typeface="Roboto"/>
                  <a:cs typeface="Roboto"/>
                  <a:sym typeface="Roboto"/>
                </a:rPr>
                <a:t>Φωτεινότητα: 6,228</a:t>
              </a:r>
              <a:endParaRPr sz="9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900"/>
                <a:buFont typeface="Arial"/>
                <a:buNone/>
              </a:pPr>
              <a:r>
                <a:rPr lang="en-US" sz="900" b="1" i="0" u="none" strike="noStrike" cap="none">
                  <a:solidFill>
                    <a:srgbClr val="000000"/>
                  </a:solidFill>
                  <a:latin typeface="Roboto"/>
                  <a:ea typeface="Roboto"/>
                  <a:cs typeface="Roboto"/>
                  <a:sym typeface="Roboto"/>
                </a:rPr>
                <a:t>Χρώμα: Κίτρινο (4)</a:t>
              </a:r>
              <a:endParaRPr sz="900" b="1" i="0" u="none" strike="noStrike" cap="none">
                <a:solidFill>
                  <a:srgbClr val="000000"/>
                </a:solidFill>
                <a:latin typeface="Roboto"/>
                <a:ea typeface="Roboto"/>
                <a:cs typeface="Roboto"/>
                <a:sym typeface="Roboto"/>
              </a:endParaRPr>
            </a:p>
          </p:txBody>
        </p:sp>
        <p:sp>
          <p:nvSpPr>
            <p:cNvPr id="475" name="Google Shape;475;p30"/>
            <p:cNvSpPr txBox="1"/>
            <p:nvPr/>
          </p:nvSpPr>
          <p:spPr>
            <a:xfrm>
              <a:off x="1985377" y="15432879"/>
              <a:ext cx="2904900" cy="62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Roboto"/>
                  <a:ea typeface="Roboto"/>
                  <a:cs typeface="Roboto"/>
                  <a:sym typeface="Roboto"/>
                </a:rPr>
                <a:t>Κλάση: Κύρια Ακολουθία</a:t>
              </a:r>
              <a:endParaRPr sz="1000" b="1" i="0" u="none" strike="noStrike" cap="none">
                <a:solidFill>
                  <a:srgbClr val="000000"/>
                </a:solidFill>
                <a:latin typeface="Roboto"/>
                <a:ea typeface="Roboto"/>
                <a:cs typeface="Roboto"/>
                <a:sym typeface="Roboto"/>
              </a:endParaRPr>
            </a:p>
          </p:txBody>
        </p:sp>
      </p:grpSp>
      <p:cxnSp>
        <p:nvCxnSpPr>
          <p:cNvPr id="476" name="Google Shape;476;p30"/>
          <p:cNvCxnSpPr>
            <a:stCxn id="477" idx="2"/>
            <a:endCxn id="478" idx="0"/>
          </p:cNvCxnSpPr>
          <p:nvPr/>
        </p:nvCxnSpPr>
        <p:spPr>
          <a:xfrm>
            <a:off x="6089438" y="1650350"/>
            <a:ext cx="1169700" cy="593100"/>
          </a:xfrm>
          <a:prstGeom prst="straightConnector1">
            <a:avLst/>
          </a:prstGeom>
          <a:noFill/>
          <a:ln w="28575" cap="flat" cmpd="sng">
            <a:solidFill>
              <a:srgbClr val="000000"/>
            </a:solidFill>
            <a:prstDash val="solid"/>
            <a:round/>
            <a:headEnd type="none" w="sm" len="sm"/>
            <a:tailEnd type="none" w="sm" len="sm"/>
          </a:ln>
        </p:spPr>
      </p:cxnSp>
      <p:cxnSp>
        <p:nvCxnSpPr>
          <p:cNvPr id="479" name="Google Shape;479;p30"/>
          <p:cNvCxnSpPr>
            <a:stCxn id="477" idx="2"/>
            <a:endCxn id="480" idx="0"/>
          </p:cNvCxnSpPr>
          <p:nvPr/>
        </p:nvCxnSpPr>
        <p:spPr>
          <a:xfrm flipH="1">
            <a:off x="4859738" y="1650350"/>
            <a:ext cx="1229700" cy="593100"/>
          </a:xfrm>
          <a:prstGeom prst="straightConnector1">
            <a:avLst/>
          </a:prstGeom>
          <a:noFill/>
          <a:ln w="28575" cap="flat" cmpd="sng">
            <a:solidFill>
              <a:srgbClr val="000000"/>
            </a:solidFill>
            <a:prstDash val="solid"/>
            <a:round/>
            <a:headEnd type="none" w="sm" len="sm"/>
            <a:tailEnd type="none" w="sm" len="sm"/>
          </a:ln>
        </p:spPr>
      </p:cxnSp>
      <p:sp>
        <p:nvSpPr>
          <p:cNvPr id="481" name="Google Shape;481;p30"/>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Η πρώτη διαίρεση</a:t>
            </a:r>
            <a:endParaRPr/>
          </a:p>
        </p:txBody>
      </p:sp>
      <p:sp>
        <p:nvSpPr>
          <p:cNvPr id="477" name="Google Shape;477;p30"/>
          <p:cNvSpPr/>
          <p:nvPr/>
        </p:nvSpPr>
        <p:spPr>
          <a:xfrm>
            <a:off x="5268338" y="932450"/>
            <a:ext cx="1642200" cy="7179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Roboto"/>
                <a:ea typeface="Roboto"/>
                <a:cs typeface="Roboto"/>
                <a:sym typeface="Roboto"/>
              </a:rPr>
              <a:t>Θερμοκρασία </a:t>
            </a:r>
            <a:br>
              <a:rPr lang="en-US" sz="1400" b="1" i="0" u="none" strike="noStrike" cap="none">
                <a:solidFill>
                  <a:srgbClr val="FFFFFF"/>
                </a:solidFill>
                <a:latin typeface="Roboto"/>
                <a:ea typeface="Roboto"/>
                <a:cs typeface="Roboto"/>
                <a:sym typeface="Roboto"/>
              </a:rPr>
            </a:br>
            <a:r>
              <a:rPr lang="en-US" sz="1400" b="1" i="0" u="none" strike="noStrike" cap="none">
                <a:solidFill>
                  <a:srgbClr val="FFFFFF"/>
                </a:solidFill>
                <a:latin typeface="Roboto"/>
                <a:ea typeface="Roboto"/>
                <a:cs typeface="Roboto"/>
                <a:sym typeface="Roboto"/>
              </a:rPr>
              <a:t>&lt;= 5454</a:t>
            </a:r>
            <a:endParaRPr sz="1400" b="1" i="0" u="none" strike="noStrike" cap="none">
              <a:solidFill>
                <a:srgbClr val="FFFFFF"/>
              </a:solidFill>
              <a:latin typeface="Roboto"/>
              <a:ea typeface="Roboto"/>
              <a:cs typeface="Roboto"/>
              <a:sym typeface="Roboto"/>
            </a:endParaRPr>
          </a:p>
        </p:txBody>
      </p:sp>
      <p:sp>
        <p:nvSpPr>
          <p:cNvPr id="482" name="Google Shape;482;p30"/>
          <p:cNvSpPr txBox="1"/>
          <p:nvPr/>
        </p:nvSpPr>
        <p:spPr>
          <a:xfrm>
            <a:off x="4801700" y="1650350"/>
            <a:ext cx="7890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en-US" sz="1500" i="0" u="none" strike="noStrike" cap="none">
                <a:solidFill>
                  <a:srgbClr val="000000"/>
                </a:solidFill>
                <a:latin typeface="Roboto"/>
                <a:ea typeface="Roboto"/>
                <a:cs typeface="Roboto"/>
                <a:sym typeface="Roboto"/>
              </a:rPr>
              <a:t>Ισχύει</a:t>
            </a:r>
            <a:endParaRPr sz="1500" i="0" u="none" strike="noStrike" cap="none">
              <a:solidFill>
                <a:srgbClr val="000000"/>
              </a:solidFill>
              <a:latin typeface="Roboto"/>
              <a:ea typeface="Roboto"/>
              <a:cs typeface="Roboto"/>
              <a:sym typeface="Roboto"/>
            </a:endParaRPr>
          </a:p>
        </p:txBody>
      </p:sp>
      <p:sp>
        <p:nvSpPr>
          <p:cNvPr id="483" name="Google Shape;483;p30"/>
          <p:cNvSpPr txBox="1"/>
          <p:nvPr/>
        </p:nvSpPr>
        <p:spPr>
          <a:xfrm>
            <a:off x="6745475" y="1650350"/>
            <a:ext cx="12297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en-US" sz="1500" i="0" u="none" strike="noStrike" cap="none">
                <a:solidFill>
                  <a:srgbClr val="000000"/>
                </a:solidFill>
                <a:latin typeface="Roboto"/>
                <a:ea typeface="Roboto"/>
                <a:cs typeface="Roboto"/>
                <a:sym typeface="Roboto"/>
              </a:rPr>
              <a:t>Δεν ισχύει</a:t>
            </a:r>
            <a:endParaRPr sz="1500" i="0" u="none" strike="noStrike" cap="none">
              <a:solidFill>
                <a:srgbClr val="000000"/>
              </a:solidFill>
              <a:latin typeface="Roboto"/>
              <a:ea typeface="Roboto"/>
              <a:cs typeface="Roboto"/>
              <a:sym typeface="Roboto"/>
            </a:endParaRPr>
          </a:p>
        </p:txBody>
      </p:sp>
      <p:sp>
        <p:nvSpPr>
          <p:cNvPr id="484" name="Google Shape;484;p30"/>
          <p:cNvSpPr txBox="1">
            <a:spLocks noGrp="1"/>
          </p:cNvSpPr>
          <p:nvPr>
            <p:ph type="body" idx="1"/>
          </p:nvPr>
        </p:nvSpPr>
        <p:spPr>
          <a:xfrm>
            <a:off x="310900" y="3828475"/>
            <a:ext cx="8521200" cy="100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800"/>
              <a:t>Το δέντρο απόφασης ταξινομεί σωστά αυτό το νέο άστρο;</a:t>
            </a:r>
            <a:endParaRPr/>
          </a:p>
        </p:txBody>
      </p:sp>
      <p:sp>
        <p:nvSpPr>
          <p:cNvPr id="478" name="Google Shape;478;p30"/>
          <p:cNvSpPr/>
          <p:nvPr/>
        </p:nvSpPr>
        <p:spPr>
          <a:xfrm>
            <a:off x="6703671" y="2243450"/>
            <a:ext cx="1110900" cy="7179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b="1" i="0" u="none" strike="noStrike" cap="none">
                <a:solidFill>
                  <a:srgbClr val="FFFFFF"/>
                </a:solidFill>
                <a:latin typeface="Roboto"/>
                <a:ea typeface="Roboto"/>
                <a:cs typeface="Roboto"/>
                <a:sym typeface="Roboto"/>
              </a:rPr>
              <a:t>Κύρια Ακολουθία</a:t>
            </a:r>
            <a:endParaRPr sz="1300" b="1" i="0" u="none" strike="noStrike" cap="none">
              <a:solidFill>
                <a:srgbClr val="FFFFFF"/>
              </a:solidFill>
              <a:latin typeface="Roboto"/>
              <a:ea typeface="Roboto"/>
              <a:cs typeface="Roboto"/>
              <a:sym typeface="Roboto"/>
            </a:endParaRPr>
          </a:p>
        </p:txBody>
      </p:sp>
      <p:sp>
        <p:nvSpPr>
          <p:cNvPr id="480" name="Google Shape;480;p30"/>
          <p:cNvSpPr/>
          <p:nvPr/>
        </p:nvSpPr>
        <p:spPr>
          <a:xfrm>
            <a:off x="4304408" y="2243450"/>
            <a:ext cx="1110900" cy="7179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b="1" i="0" u="none" strike="noStrike" cap="none">
                <a:solidFill>
                  <a:srgbClr val="FFFFFF"/>
                </a:solidFill>
                <a:latin typeface="Roboto"/>
                <a:ea typeface="Roboto"/>
                <a:cs typeface="Roboto"/>
                <a:sym typeface="Roboto"/>
              </a:rPr>
              <a:t>Ερυθρός Νάνος</a:t>
            </a:r>
            <a:endParaRPr sz="1300" b="1" i="0" u="none" strike="noStrike" cap="none">
              <a:solidFill>
                <a:srgbClr val="FFFFFF"/>
              </a:solidFill>
              <a:latin typeface="Roboto"/>
              <a:ea typeface="Roboto"/>
              <a:cs typeface="Roboto"/>
              <a:sym typeface="Roboto"/>
            </a:endParaRPr>
          </a:p>
        </p:txBody>
      </p:sp>
      <p:sp>
        <p:nvSpPr>
          <p:cNvPr id="485" name="Google Shape;485;p30"/>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31"/>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Η πρώτη διαίρεση</a:t>
            </a:r>
            <a:endParaRPr/>
          </a:p>
        </p:txBody>
      </p:sp>
      <p:sp>
        <p:nvSpPr>
          <p:cNvPr id="491" name="Google Shape;491;p31"/>
          <p:cNvSpPr txBox="1">
            <a:spLocks noGrp="1"/>
          </p:cNvSpPr>
          <p:nvPr>
            <p:ph type="body" idx="1"/>
          </p:nvPr>
        </p:nvSpPr>
        <p:spPr>
          <a:xfrm>
            <a:off x="310900" y="3578375"/>
            <a:ext cx="8521200" cy="125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solidFill>
                  <a:srgbClr val="C31C4A"/>
                </a:solidFill>
              </a:rPr>
              <a:t>Πώς μπορείτε να το διορθώσετε;</a:t>
            </a:r>
            <a:endParaRPr b="1">
              <a:solidFill>
                <a:srgbClr val="C31C4A"/>
              </a:solidFill>
            </a:endParaRPr>
          </a:p>
          <a:p>
            <a:pPr marL="0" lvl="0" indent="0" algn="l" rtl="0">
              <a:lnSpc>
                <a:spcPct val="115000"/>
              </a:lnSpc>
              <a:spcBef>
                <a:spcPts val="1600"/>
              </a:spcBef>
              <a:spcAft>
                <a:spcPts val="1600"/>
              </a:spcAft>
              <a:buSzPts val="1800"/>
              <a:buNone/>
            </a:pPr>
            <a:r>
              <a:rPr lang="en-US" sz="1800"/>
              <a:t>Πρέπει να ρυθμίσετε τη διαίρεση!</a:t>
            </a:r>
            <a:endParaRPr/>
          </a:p>
        </p:txBody>
      </p:sp>
      <p:cxnSp>
        <p:nvCxnSpPr>
          <p:cNvPr id="492" name="Google Shape;492;p31"/>
          <p:cNvCxnSpPr>
            <a:stCxn id="493" idx="2"/>
            <a:endCxn id="494" idx="0"/>
          </p:cNvCxnSpPr>
          <p:nvPr/>
        </p:nvCxnSpPr>
        <p:spPr>
          <a:xfrm>
            <a:off x="6089438" y="1650350"/>
            <a:ext cx="1169700" cy="593100"/>
          </a:xfrm>
          <a:prstGeom prst="straightConnector1">
            <a:avLst/>
          </a:prstGeom>
          <a:noFill/>
          <a:ln w="28575" cap="flat" cmpd="sng">
            <a:solidFill>
              <a:srgbClr val="000000"/>
            </a:solidFill>
            <a:prstDash val="solid"/>
            <a:round/>
            <a:headEnd type="none" w="sm" len="sm"/>
            <a:tailEnd type="none" w="sm" len="sm"/>
          </a:ln>
        </p:spPr>
      </p:cxnSp>
      <p:pic>
        <p:nvPicPr>
          <p:cNvPr id="495" name="Google Shape;495;p31"/>
          <p:cNvPicPr preferRelativeResize="0"/>
          <p:nvPr/>
        </p:nvPicPr>
        <p:blipFill rotWithShape="1">
          <a:blip r:embed="rId3">
            <a:alphaModFix/>
          </a:blip>
          <a:srcRect/>
          <a:stretch/>
        </p:blipFill>
        <p:spPr>
          <a:xfrm>
            <a:off x="1479893" y="1496280"/>
            <a:ext cx="1709929" cy="2048049"/>
          </a:xfrm>
          <a:prstGeom prst="rect">
            <a:avLst/>
          </a:prstGeom>
          <a:noFill/>
          <a:ln>
            <a:noFill/>
          </a:ln>
        </p:spPr>
      </p:pic>
      <p:cxnSp>
        <p:nvCxnSpPr>
          <p:cNvPr id="496" name="Google Shape;496;p31"/>
          <p:cNvCxnSpPr>
            <a:stCxn id="493" idx="2"/>
            <a:endCxn id="497" idx="0"/>
          </p:cNvCxnSpPr>
          <p:nvPr/>
        </p:nvCxnSpPr>
        <p:spPr>
          <a:xfrm flipH="1">
            <a:off x="4859738" y="1650350"/>
            <a:ext cx="1229700" cy="593100"/>
          </a:xfrm>
          <a:prstGeom prst="straightConnector1">
            <a:avLst/>
          </a:prstGeom>
          <a:noFill/>
          <a:ln w="28575" cap="flat" cmpd="sng">
            <a:solidFill>
              <a:srgbClr val="000000"/>
            </a:solidFill>
            <a:prstDash val="solid"/>
            <a:round/>
            <a:headEnd type="none" w="sm" len="sm"/>
            <a:tailEnd type="none" w="sm" len="sm"/>
          </a:ln>
        </p:spPr>
      </p:cxnSp>
      <p:sp>
        <p:nvSpPr>
          <p:cNvPr id="493" name="Google Shape;493;p31"/>
          <p:cNvSpPr/>
          <p:nvPr/>
        </p:nvSpPr>
        <p:spPr>
          <a:xfrm>
            <a:off x="5268338" y="932450"/>
            <a:ext cx="1642200" cy="7179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Roboto"/>
                <a:ea typeface="Roboto"/>
                <a:cs typeface="Roboto"/>
                <a:sym typeface="Roboto"/>
              </a:rPr>
              <a:t>Θερμοκρασία </a:t>
            </a:r>
            <a:br>
              <a:rPr lang="en-US" sz="1400" b="1" i="0" u="none" strike="noStrike" cap="none">
                <a:solidFill>
                  <a:srgbClr val="FFFFFF"/>
                </a:solidFill>
                <a:latin typeface="Roboto"/>
                <a:ea typeface="Roboto"/>
                <a:cs typeface="Roboto"/>
                <a:sym typeface="Roboto"/>
              </a:rPr>
            </a:br>
            <a:r>
              <a:rPr lang="en-US" sz="1400" b="1" i="0" u="none" strike="noStrike" cap="none">
                <a:solidFill>
                  <a:srgbClr val="FFFFFF"/>
                </a:solidFill>
                <a:latin typeface="Roboto"/>
                <a:ea typeface="Roboto"/>
                <a:cs typeface="Roboto"/>
                <a:sym typeface="Roboto"/>
              </a:rPr>
              <a:t>&lt;= 5454</a:t>
            </a:r>
            <a:endParaRPr sz="1400" b="1" i="0" u="none" strike="noStrike" cap="none">
              <a:solidFill>
                <a:srgbClr val="FFFFFF"/>
              </a:solidFill>
              <a:latin typeface="Roboto"/>
              <a:ea typeface="Roboto"/>
              <a:cs typeface="Roboto"/>
              <a:sym typeface="Roboto"/>
            </a:endParaRPr>
          </a:p>
        </p:txBody>
      </p:sp>
      <p:sp>
        <p:nvSpPr>
          <p:cNvPr id="498" name="Google Shape;498;p31"/>
          <p:cNvSpPr txBox="1"/>
          <p:nvPr/>
        </p:nvSpPr>
        <p:spPr>
          <a:xfrm>
            <a:off x="4801700" y="1650350"/>
            <a:ext cx="7890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en-US" sz="1500" i="0" u="none" strike="noStrike" cap="none">
                <a:solidFill>
                  <a:srgbClr val="000000"/>
                </a:solidFill>
                <a:latin typeface="Roboto"/>
                <a:ea typeface="Roboto"/>
                <a:cs typeface="Roboto"/>
                <a:sym typeface="Roboto"/>
              </a:rPr>
              <a:t>Ισχύει</a:t>
            </a:r>
            <a:endParaRPr sz="1500" i="0" u="none" strike="noStrike" cap="none">
              <a:solidFill>
                <a:srgbClr val="000000"/>
              </a:solidFill>
              <a:latin typeface="Roboto"/>
              <a:ea typeface="Roboto"/>
              <a:cs typeface="Roboto"/>
              <a:sym typeface="Roboto"/>
            </a:endParaRPr>
          </a:p>
        </p:txBody>
      </p:sp>
      <p:sp>
        <p:nvSpPr>
          <p:cNvPr id="499" name="Google Shape;499;p31"/>
          <p:cNvSpPr txBox="1"/>
          <p:nvPr/>
        </p:nvSpPr>
        <p:spPr>
          <a:xfrm>
            <a:off x="6745475" y="1650350"/>
            <a:ext cx="15750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en-US" sz="1500" i="0" u="none" strike="noStrike" cap="none">
                <a:solidFill>
                  <a:srgbClr val="000000"/>
                </a:solidFill>
                <a:latin typeface="Roboto"/>
                <a:ea typeface="Roboto"/>
                <a:cs typeface="Roboto"/>
                <a:sym typeface="Roboto"/>
              </a:rPr>
              <a:t>Δεν ισχύει</a:t>
            </a:r>
            <a:endParaRPr sz="1500" i="0" u="none" strike="noStrike" cap="none">
              <a:solidFill>
                <a:srgbClr val="000000"/>
              </a:solidFill>
              <a:latin typeface="Roboto"/>
              <a:ea typeface="Roboto"/>
              <a:cs typeface="Roboto"/>
              <a:sym typeface="Roboto"/>
            </a:endParaRPr>
          </a:p>
        </p:txBody>
      </p:sp>
      <p:sp>
        <p:nvSpPr>
          <p:cNvPr id="494" name="Google Shape;494;p31"/>
          <p:cNvSpPr/>
          <p:nvPr/>
        </p:nvSpPr>
        <p:spPr>
          <a:xfrm>
            <a:off x="6703671" y="2243450"/>
            <a:ext cx="1110900" cy="7179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b="1" i="0" u="none" strike="noStrike" cap="none">
                <a:solidFill>
                  <a:srgbClr val="FFFFFF"/>
                </a:solidFill>
                <a:latin typeface="Roboto"/>
                <a:ea typeface="Roboto"/>
                <a:cs typeface="Roboto"/>
                <a:sym typeface="Roboto"/>
              </a:rPr>
              <a:t>Κύρια Ακολουθία</a:t>
            </a:r>
            <a:endParaRPr sz="1300" b="1" i="0" u="none" strike="noStrike" cap="none">
              <a:solidFill>
                <a:srgbClr val="FFFFFF"/>
              </a:solidFill>
              <a:latin typeface="Roboto"/>
              <a:ea typeface="Roboto"/>
              <a:cs typeface="Roboto"/>
              <a:sym typeface="Roboto"/>
            </a:endParaRPr>
          </a:p>
        </p:txBody>
      </p:sp>
      <p:sp>
        <p:nvSpPr>
          <p:cNvPr id="497" name="Google Shape;497;p31"/>
          <p:cNvSpPr/>
          <p:nvPr/>
        </p:nvSpPr>
        <p:spPr>
          <a:xfrm>
            <a:off x="4304408" y="2243450"/>
            <a:ext cx="1110900" cy="7179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b="1" i="0" u="none" strike="noStrike" cap="none">
                <a:solidFill>
                  <a:srgbClr val="FFFFFF"/>
                </a:solidFill>
                <a:latin typeface="Roboto"/>
                <a:ea typeface="Roboto"/>
                <a:cs typeface="Roboto"/>
                <a:sym typeface="Roboto"/>
              </a:rPr>
              <a:t>Ερυθρός Νάνος</a:t>
            </a:r>
            <a:endParaRPr sz="1300" b="1" i="0" u="none" strike="noStrike" cap="none">
              <a:solidFill>
                <a:srgbClr val="FFFFFF"/>
              </a:solidFill>
              <a:latin typeface="Roboto"/>
              <a:ea typeface="Roboto"/>
              <a:cs typeface="Roboto"/>
              <a:sym typeface="Roboto"/>
            </a:endParaRPr>
          </a:p>
        </p:txBody>
      </p:sp>
      <p:pic>
        <p:nvPicPr>
          <p:cNvPr id="500" name="Google Shape;500;p31"/>
          <p:cNvPicPr preferRelativeResize="0"/>
          <p:nvPr/>
        </p:nvPicPr>
        <p:blipFill rotWithShape="1">
          <a:blip r:embed="rId4">
            <a:alphaModFix/>
          </a:blip>
          <a:srcRect l="57501" t="8505" b="4530"/>
          <a:stretch/>
        </p:blipFill>
        <p:spPr>
          <a:xfrm>
            <a:off x="2911350" y="2004825"/>
            <a:ext cx="817651" cy="836525"/>
          </a:xfrm>
          <a:prstGeom prst="rect">
            <a:avLst/>
          </a:prstGeom>
          <a:noFill/>
          <a:ln>
            <a:noFill/>
          </a:ln>
        </p:spPr>
      </p:pic>
      <p:sp>
        <p:nvSpPr>
          <p:cNvPr id="501" name="Google Shape;501;p31"/>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2</a:t>
            </a:r>
            <a:endParaRPr/>
          </a:p>
        </p:txBody>
      </p:sp>
      <p:sp>
        <p:nvSpPr>
          <p:cNvPr id="502" name="Google Shape;502;p31"/>
          <p:cNvSpPr txBox="1"/>
          <p:nvPr/>
        </p:nvSpPr>
        <p:spPr>
          <a:xfrm>
            <a:off x="1605150" y="2278653"/>
            <a:ext cx="1851900" cy="7956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900"/>
              <a:buFont typeface="Arial"/>
              <a:buNone/>
            </a:pPr>
            <a:r>
              <a:rPr lang="en-US" sz="900" b="1" i="0" u="none" strike="noStrike" cap="none">
                <a:solidFill>
                  <a:srgbClr val="000000"/>
                </a:solidFill>
                <a:latin typeface="Roboto"/>
                <a:ea typeface="Roboto"/>
                <a:cs typeface="Roboto"/>
                <a:sym typeface="Roboto"/>
              </a:rPr>
              <a:t>Θερμοκρασία: 4077</a:t>
            </a:r>
            <a:endParaRPr sz="9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900"/>
              <a:buFont typeface="Arial"/>
              <a:buNone/>
            </a:pPr>
            <a:r>
              <a:rPr lang="en-US" sz="900" b="1" i="0" u="none" strike="noStrike" cap="none">
                <a:solidFill>
                  <a:srgbClr val="000000"/>
                </a:solidFill>
                <a:latin typeface="Roboto"/>
                <a:ea typeface="Roboto"/>
                <a:cs typeface="Roboto"/>
                <a:sym typeface="Roboto"/>
              </a:rPr>
              <a:t>Ακτίνα: 0,795</a:t>
            </a:r>
            <a:endParaRPr sz="9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900"/>
              <a:buFont typeface="Arial"/>
              <a:buNone/>
            </a:pPr>
            <a:r>
              <a:rPr lang="en-US" sz="900" b="1" i="0" u="none" strike="noStrike" cap="none">
                <a:solidFill>
                  <a:srgbClr val="000000"/>
                </a:solidFill>
                <a:latin typeface="Roboto"/>
                <a:ea typeface="Roboto"/>
                <a:cs typeface="Roboto"/>
                <a:sym typeface="Roboto"/>
              </a:rPr>
              <a:t>Φωτεινότητα: 6,228</a:t>
            </a:r>
            <a:endParaRPr sz="9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900"/>
              <a:buFont typeface="Arial"/>
              <a:buNone/>
            </a:pPr>
            <a:r>
              <a:rPr lang="en-US" sz="900" b="1" i="0" u="none" strike="noStrike" cap="none">
                <a:solidFill>
                  <a:srgbClr val="000000"/>
                </a:solidFill>
                <a:latin typeface="Roboto"/>
                <a:ea typeface="Roboto"/>
                <a:cs typeface="Roboto"/>
                <a:sym typeface="Roboto"/>
              </a:rPr>
              <a:t>Χρώμα: Κίτρινο (4)</a:t>
            </a:r>
            <a:endParaRPr sz="900" b="1" i="0" u="none" strike="noStrike" cap="none">
              <a:solidFill>
                <a:srgbClr val="000000"/>
              </a:solidFill>
              <a:latin typeface="Roboto"/>
              <a:ea typeface="Roboto"/>
              <a:cs typeface="Roboto"/>
              <a:sym typeface="Roboto"/>
            </a:endParaRPr>
          </a:p>
        </p:txBody>
      </p:sp>
      <p:sp>
        <p:nvSpPr>
          <p:cNvPr id="503" name="Google Shape;503;p31"/>
          <p:cNvSpPr txBox="1"/>
          <p:nvPr/>
        </p:nvSpPr>
        <p:spPr>
          <a:xfrm>
            <a:off x="1479938" y="3030495"/>
            <a:ext cx="1617600" cy="348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Roboto"/>
                <a:ea typeface="Roboto"/>
                <a:cs typeface="Roboto"/>
                <a:sym typeface="Roboto"/>
              </a:rPr>
              <a:t>Κλάση: Κύρια Ακολουθία</a:t>
            </a:r>
            <a:endParaRPr sz="1000" b="1" i="0" u="none" strike="noStrike" cap="none">
              <a:solidFill>
                <a:srgbClr val="00000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grpSp>
        <p:nvGrpSpPr>
          <p:cNvPr id="508" name="Google Shape;508;p32"/>
          <p:cNvGrpSpPr/>
          <p:nvPr/>
        </p:nvGrpSpPr>
        <p:grpSpPr>
          <a:xfrm>
            <a:off x="4402271" y="2183776"/>
            <a:ext cx="1162570" cy="1395398"/>
            <a:chOff x="5221461" y="9719410"/>
            <a:chExt cx="2904972" cy="3485880"/>
          </a:xfrm>
        </p:grpSpPr>
        <p:pic>
          <p:nvPicPr>
            <p:cNvPr id="509" name="Google Shape;509;p32"/>
            <p:cNvPicPr preferRelativeResize="0"/>
            <p:nvPr/>
          </p:nvPicPr>
          <p:blipFill rotWithShape="1">
            <a:blip r:embed="rId3">
              <a:alphaModFix/>
            </a:blip>
            <a:srcRect/>
            <a:stretch/>
          </p:blipFill>
          <p:spPr>
            <a:xfrm>
              <a:off x="5221461" y="9719410"/>
              <a:ext cx="2904900" cy="3485880"/>
            </a:xfrm>
            <a:prstGeom prst="rect">
              <a:avLst/>
            </a:prstGeom>
            <a:noFill/>
            <a:ln>
              <a:noFill/>
            </a:ln>
          </p:spPr>
        </p:pic>
        <p:grpSp>
          <p:nvGrpSpPr>
            <p:cNvPr id="510" name="Google Shape;510;p32"/>
            <p:cNvGrpSpPr/>
            <p:nvPr/>
          </p:nvGrpSpPr>
          <p:grpSpPr>
            <a:xfrm>
              <a:off x="5221533" y="11163250"/>
              <a:ext cx="2904900" cy="1887669"/>
              <a:chOff x="1985483" y="14109900"/>
              <a:chExt cx="2904900" cy="1887669"/>
            </a:xfrm>
          </p:grpSpPr>
          <p:sp>
            <p:nvSpPr>
              <p:cNvPr id="511" name="Google Shape;511;p32"/>
              <p:cNvSpPr txBox="1"/>
              <p:nvPr/>
            </p:nvSpPr>
            <p:spPr>
              <a:xfrm>
                <a:off x="2210250" y="14109900"/>
                <a:ext cx="2455200" cy="1417500"/>
              </a:xfrm>
              <a:prstGeom prst="rect">
                <a:avLst/>
              </a:prstGeom>
              <a:noFill/>
              <a:ln>
                <a:noFill/>
              </a:ln>
            </p:spPr>
            <p:txBody>
              <a:bodyPr spcFirstLastPara="1" wrap="square" lIns="91425" tIns="91425" rIns="91425" bIns="91425" anchor="t" anchorCtr="0">
                <a:normAutofit fontScale="55000" lnSpcReduction="20000"/>
              </a:bodyPr>
              <a:lstStyle/>
              <a:p>
                <a:pPr marL="0" marR="0" lvl="0" indent="0" algn="l" rtl="0">
                  <a:lnSpc>
                    <a:spcPct val="115000"/>
                  </a:lnSpc>
                  <a:spcBef>
                    <a:spcPts val="0"/>
                  </a:spcBef>
                  <a:spcAft>
                    <a:spcPts val="0"/>
                  </a:spcAft>
                  <a:buClr>
                    <a:srgbClr val="000000"/>
                  </a:buClr>
                  <a:buSzPct val="100000"/>
                  <a:buFont typeface="Arial"/>
                  <a:buNone/>
                </a:pPr>
                <a:r>
                  <a:rPr lang="en-US" sz="1200" b="1" i="0" u="none" strike="noStrike" cap="none">
                    <a:solidFill>
                      <a:srgbClr val="000000"/>
                    </a:solidFill>
                    <a:latin typeface="Roboto"/>
                    <a:ea typeface="Roboto"/>
                    <a:cs typeface="Roboto"/>
                    <a:sym typeface="Roboto"/>
                  </a:rPr>
                  <a:t>Θερμοκρασία: 8052</a:t>
                </a:r>
                <a:endParaRPr sz="12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ct val="100000"/>
                  <a:buFont typeface="Arial"/>
                  <a:buNone/>
                </a:pPr>
                <a:r>
                  <a:rPr lang="en-US" sz="1200" b="1" i="0" u="none" strike="noStrike" cap="none">
                    <a:solidFill>
                      <a:srgbClr val="000000"/>
                    </a:solidFill>
                    <a:latin typeface="Roboto"/>
                    <a:ea typeface="Roboto"/>
                    <a:cs typeface="Roboto"/>
                    <a:sym typeface="Roboto"/>
                  </a:rPr>
                  <a:t>Ακτίνα: 1,8</a:t>
                </a:r>
                <a:endParaRPr sz="12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ct val="100000"/>
                  <a:buFont typeface="Arial"/>
                  <a:buNone/>
                </a:pPr>
                <a:r>
                  <a:rPr lang="en-US" sz="1200" b="1" i="0" u="none" strike="noStrike" cap="none">
                    <a:solidFill>
                      <a:srgbClr val="000000"/>
                    </a:solidFill>
                    <a:latin typeface="Roboto"/>
                    <a:ea typeface="Roboto"/>
                    <a:cs typeface="Roboto"/>
                    <a:sym typeface="Roboto"/>
                  </a:rPr>
                  <a:t>Φωτεινότητα: 2,42</a:t>
                </a:r>
                <a:endParaRPr sz="12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ct val="100000"/>
                  <a:buFont typeface="Arial"/>
                  <a:buNone/>
                </a:pPr>
                <a:r>
                  <a:rPr lang="en-US" sz="1200" b="1" i="0" u="none" strike="noStrike" cap="none">
                    <a:solidFill>
                      <a:srgbClr val="000000"/>
                    </a:solidFill>
                    <a:latin typeface="Roboto"/>
                    <a:ea typeface="Roboto"/>
                    <a:cs typeface="Roboto"/>
                    <a:sym typeface="Roboto"/>
                  </a:rPr>
                  <a:t>Χρώμα: Λευκό (2)</a:t>
                </a:r>
                <a:endParaRPr sz="1200" b="1" i="0" u="none" strike="noStrike" cap="none">
                  <a:solidFill>
                    <a:srgbClr val="000000"/>
                  </a:solidFill>
                  <a:latin typeface="Roboto"/>
                  <a:ea typeface="Roboto"/>
                  <a:cs typeface="Roboto"/>
                  <a:sym typeface="Roboto"/>
                </a:endParaRPr>
              </a:p>
            </p:txBody>
          </p:sp>
          <p:sp>
            <p:nvSpPr>
              <p:cNvPr id="512" name="Google Shape;512;p32"/>
              <p:cNvSpPr txBox="1"/>
              <p:nvPr/>
            </p:nvSpPr>
            <p:spPr>
              <a:xfrm>
                <a:off x="1985483" y="15301269"/>
                <a:ext cx="2904900" cy="696300"/>
              </a:xfrm>
              <a:prstGeom prst="rect">
                <a:avLst/>
              </a:prstGeom>
              <a:noFill/>
              <a:ln>
                <a:noFill/>
              </a:ln>
            </p:spPr>
            <p:txBody>
              <a:bodyPr spcFirstLastPara="1" wrap="square" lIns="91425" tIns="91425" rIns="91425" bIns="91425" anchor="t" anchorCtr="0">
                <a:noAutofit/>
              </a:bodyPr>
              <a:lstStyle/>
              <a:p>
                <a:pPr marL="0" marR="0" lvl="0" indent="0" algn="ctr" rtl="0">
                  <a:lnSpc>
                    <a:spcPct val="95000"/>
                  </a:lnSpc>
                  <a:spcBef>
                    <a:spcPts val="0"/>
                  </a:spcBef>
                  <a:spcAft>
                    <a:spcPts val="0"/>
                  </a:spcAft>
                  <a:buClr>
                    <a:srgbClr val="000000"/>
                  </a:buClr>
                  <a:buSzPts val="560"/>
                  <a:buFont typeface="Arial"/>
                  <a:buNone/>
                </a:pPr>
                <a:r>
                  <a:rPr lang="en-US" sz="747" b="1" i="0" u="none" strike="noStrike" cap="none">
                    <a:solidFill>
                      <a:srgbClr val="000000"/>
                    </a:solidFill>
                    <a:latin typeface="Roboto"/>
                    <a:ea typeface="Roboto"/>
                    <a:cs typeface="Roboto"/>
                    <a:sym typeface="Roboto"/>
                  </a:rPr>
                  <a:t>Κλάση: Κύρια Ακολουθία</a:t>
                </a:r>
                <a:endParaRPr sz="747" b="1" i="0" u="none" strike="noStrike" cap="none">
                  <a:solidFill>
                    <a:srgbClr val="000000"/>
                  </a:solidFill>
                  <a:latin typeface="Roboto"/>
                  <a:ea typeface="Roboto"/>
                  <a:cs typeface="Roboto"/>
                  <a:sym typeface="Roboto"/>
                </a:endParaRPr>
              </a:p>
            </p:txBody>
          </p:sp>
        </p:grpSp>
      </p:grpSp>
      <p:cxnSp>
        <p:nvCxnSpPr>
          <p:cNvPr id="513" name="Google Shape;513;p32"/>
          <p:cNvCxnSpPr>
            <a:stCxn id="514" idx="2"/>
          </p:cNvCxnSpPr>
          <p:nvPr/>
        </p:nvCxnSpPr>
        <p:spPr>
          <a:xfrm>
            <a:off x="4112638" y="1650350"/>
            <a:ext cx="1605000" cy="612300"/>
          </a:xfrm>
          <a:prstGeom prst="straightConnector1">
            <a:avLst/>
          </a:prstGeom>
          <a:noFill/>
          <a:ln w="28575" cap="flat" cmpd="sng">
            <a:solidFill>
              <a:srgbClr val="000000"/>
            </a:solidFill>
            <a:prstDash val="solid"/>
            <a:round/>
            <a:headEnd type="none" w="sm" len="sm"/>
            <a:tailEnd type="none" w="sm" len="sm"/>
          </a:ln>
        </p:spPr>
      </p:cxnSp>
      <p:cxnSp>
        <p:nvCxnSpPr>
          <p:cNvPr id="515" name="Google Shape;515;p32"/>
          <p:cNvCxnSpPr>
            <a:stCxn id="514" idx="2"/>
          </p:cNvCxnSpPr>
          <p:nvPr/>
        </p:nvCxnSpPr>
        <p:spPr>
          <a:xfrm flipH="1">
            <a:off x="2612338" y="1650350"/>
            <a:ext cx="1500300" cy="593100"/>
          </a:xfrm>
          <a:prstGeom prst="straightConnector1">
            <a:avLst/>
          </a:prstGeom>
          <a:noFill/>
          <a:ln w="28575" cap="flat" cmpd="sng">
            <a:solidFill>
              <a:srgbClr val="000000"/>
            </a:solidFill>
            <a:prstDash val="solid"/>
            <a:round/>
            <a:headEnd type="none" w="sm" len="sm"/>
            <a:tailEnd type="none" w="sm" len="sm"/>
          </a:ln>
        </p:spPr>
      </p:cxnSp>
      <p:sp>
        <p:nvSpPr>
          <p:cNvPr id="516" name="Google Shape;516;p32"/>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Ο πρώτος διαχωρισμός</a:t>
            </a:r>
            <a:endParaRPr/>
          </a:p>
        </p:txBody>
      </p:sp>
      <p:sp>
        <p:nvSpPr>
          <p:cNvPr id="514" name="Google Shape;514;p32"/>
          <p:cNvSpPr/>
          <p:nvPr/>
        </p:nvSpPr>
        <p:spPr>
          <a:xfrm>
            <a:off x="3291538" y="932450"/>
            <a:ext cx="1642200" cy="7179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Roboto"/>
                <a:ea typeface="Roboto"/>
                <a:cs typeface="Roboto"/>
                <a:sym typeface="Roboto"/>
              </a:rPr>
              <a:t>Θερμοκρασία </a:t>
            </a:r>
            <a:br>
              <a:rPr lang="en-US" sz="1400" b="1" i="0" u="none" strike="noStrike" cap="none">
                <a:solidFill>
                  <a:srgbClr val="FFFFFF"/>
                </a:solidFill>
                <a:latin typeface="Roboto"/>
                <a:ea typeface="Roboto"/>
                <a:cs typeface="Roboto"/>
                <a:sym typeface="Roboto"/>
              </a:rPr>
            </a:br>
            <a:r>
              <a:rPr lang="en-US" sz="1400" b="1" i="0" u="none" strike="noStrike" cap="none">
                <a:solidFill>
                  <a:srgbClr val="FFFFFF"/>
                </a:solidFill>
                <a:latin typeface="Roboto"/>
                <a:ea typeface="Roboto"/>
                <a:cs typeface="Roboto"/>
                <a:sym typeface="Roboto"/>
              </a:rPr>
              <a:t>&lt;= 3467</a:t>
            </a:r>
            <a:endParaRPr sz="1400" b="1" i="0" u="none" strike="noStrike" cap="none">
              <a:solidFill>
                <a:srgbClr val="FFFFFF"/>
              </a:solidFill>
              <a:latin typeface="Roboto"/>
              <a:ea typeface="Roboto"/>
              <a:cs typeface="Roboto"/>
              <a:sym typeface="Roboto"/>
            </a:endParaRPr>
          </a:p>
        </p:txBody>
      </p:sp>
      <p:sp>
        <p:nvSpPr>
          <p:cNvPr id="517" name="Google Shape;517;p32"/>
          <p:cNvSpPr txBox="1"/>
          <p:nvPr/>
        </p:nvSpPr>
        <p:spPr>
          <a:xfrm>
            <a:off x="2733200" y="1650350"/>
            <a:ext cx="7890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en-US" sz="1500" i="0" u="none" strike="noStrike" cap="none">
                <a:solidFill>
                  <a:srgbClr val="000000"/>
                </a:solidFill>
                <a:latin typeface="Roboto"/>
                <a:ea typeface="Roboto"/>
                <a:cs typeface="Roboto"/>
                <a:sym typeface="Roboto"/>
              </a:rPr>
              <a:t>Ισχύει</a:t>
            </a:r>
            <a:endParaRPr sz="1500" i="0" u="none" strike="noStrike" cap="none">
              <a:solidFill>
                <a:srgbClr val="000000"/>
              </a:solidFill>
              <a:latin typeface="Roboto"/>
              <a:ea typeface="Roboto"/>
              <a:cs typeface="Roboto"/>
              <a:sym typeface="Roboto"/>
            </a:endParaRPr>
          </a:p>
        </p:txBody>
      </p:sp>
      <p:sp>
        <p:nvSpPr>
          <p:cNvPr id="518" name="Google Shape;518;p32"/>
          <p:cNvSpPr txBox="1"/>
          <p:nvPr/>
        </p:nvSpPr>
        <p:spPr>
          <a:xfrm>
            <a:off x="4874650" y="1650350"/>
            <a:ext cx="12375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en-US" sz="1500" i="0" u="none" strike="noStrike" cap="none">
                <a:solidFill>
                  <a:srgbClr val="000000"/>
                </a:solidFill>
                <a:latin typeface="Roboto"/>
                <a:ea typeface="Roboto"/>
                <a:cs typeface="Roboto"/>
                <a:sym typeface="Roboto"/>
              </a:rPr>
              <a:t>Δεν ισχύει</a:t>
            </a:r>
            <a:endParaRPr sz="1500" i="0" u="none" strike="noStrike" cap="none">
              <a:solidFill>
                <a:srgbClr val="000000"/>
              </a:solidFill>
              <a:latin typeface="Roboto"/>
              <a:ea typeface="Roboto"/>
              <a:cs typeface="Roboto"/>
              <a:sym typeface="Roboto"/>
            </a:endParaRPr>
          </a:p>
        </p:txBody>
      </p:sp>
      <p:sp>
        <p:nvSpPr>
          <p:cNvPr id="519" name="Google Shape;519;p32"/>
          <p:cNvSpPr txBox="1">
            <a:spLocks noGrp="1"/>
          </p:cNvSpPr>
          <p:nvPr>
            <p:ph type="body" idx="1"/>
          </p:nvPr>
        </p:nvSpPr>
        <p:spPr>
          <a:xfrm>
            <a:off x="310900" y="3578375"/>
            <a:ext cx="8521200" cy="125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solidFill>
                  <a:srgbClr val="C31C4A"/>
                </a:solidFill>
              </a:rPr>
              <a:t>Ορίστε!</a:t>
            </a:r>
            <a:endParaRPr b="1">
              <a:solidFill>
                <a:srgbClr val="C31C4A"/>
              </a:solidFill>
            </a:endParaRPr>
          </a:p>
          <a:p>
            <a:pPr marL="0" lvl="0" indent="0" algn="l" rtl="0">
              <a:lnSpc>
                <a:spcPct val="115000"/>
              </a:lnSpc>
              <a:spcBef>
                <a:spcPts val="1600"/>
              </a:spcBef>
              <a:spcAft>
                <a:spcPts val="1600"/>
              </a:spcAft>
              <a:buSzPts val="1800"/>
              <a:buNone/>
            </a:pPr>
            <a:r>
              <a:rPr lang="en-US" sz="1800"/>
              <a:t>Καθώς το δέντρο απόφασης εκπαιδεύεται, θα υπάρξουν πολλές μικρές προσαρμογές όπως αυτή. </a:t>
            </a:r>
            <a:endParaRPr/>
          </a:p>
        </p:txBody>
      </p:sp>
      <p:pic>
        <p:nvPicPr>
          <p:cNvPr id="520" name="Google Shape;520;p32"/>
          <p:cNvPicPr preferRelativeResize="0"/>
          <p:nvPr/>
        </p:nvPicPr>
        <p:blipFill rotWithShape="1">
          <a:blip r:embed="rId4">
            <a:alphaModFix/>
          </a:blip>
          <a:srcRect/>
          <a:stretch/>
        </p:blipFill>
        <p:spPr>
          <a:xfrm>
            <a:off x="5570075" y="2183150"/>
            <a:ext cx="1162675" cy="1395215"/>
          </a:xfrm>
          <a:prstGeom prst="rect">
            <a:avLst/>
          </a:prstGeom>
          <a:noFill/>
          <a:ln>
            <a:noFill/>
          </a:ln>
        </p:spPr>
      </p:pic>
      <p:pic>
        <p:nvPicPr>
          <p:cNvPr id="521" name="Google Shape;521;p32"/>
          <p:cNvPicPr preferRelativeResize="0"/>
          <p:nvPr/>
        </p:nvPicPr>
        <p:blipFill rotWithShape="1">
          <a:blip r:embed="rId5">
            <a:alphaModFix/>
          </a:blip>
          <a:srcRect t="3689" r="55936" b="4532"/>
          <a:stretch/>
        </p:blipFill>
        <p:spPr>
          <a:xfrm>
            <a:off x="4845288" y="799125"/>
            <a:ext cx="847726" cy="882850"/>
          </a:xfrm>
          <a:prstGeom prst="rect">
            <a:avLst/>
          </a:prstGeom>
          <a:noFill/>
          <a:ln>
            <a:noFill/>
          </a:ln>
        </p:spPr>
      </p:pic>
      <p:grpSp>
        <p:nvGrpSpPr>
          <p:cNvPr id="522" name="Google Shape;522;p32"/>
          <p:cNvGrpSpPr/>
          <p:nvPr/>
        </p:nvGrpSpPr>
        <p:grpSpPr>
          <a:xfrm>
            <a:off x="2168832" y="2183107"/>
            <a:ext cx="1162762" cy="1395314"/>
            <a:chOff x="1151138" y="9143988"/>
            <a:chExt cx="2912000" cy="3494400"/>
          </a:xfrm>
        </p:grpSpPr>
        <p:pic>
          <p:nvPicPr>
            <p:cNvPr id="523" name="Google Shape;523;p32"/>
            <p:cNvPicPr preferRelativeResize="0"/>
            <p:nvPr/>
          </p:nvPicPr>
          <p:blipFill rotWithShape="1">
            <a:blip r:embed="rId6">
              <a:alphaModFix/>
            </a:blip>
            <a:srcRect/>
            <a:stretch/>
          </p:blipFill>
          <p:spPr>
            <a:xfrm>
              <a:off x="1151138" y="9143988"/>
              <a:ext cx="2912000" cy="3494400"/>
            </a:xfrm>
            <a:prstGeom prst="rect">
              <a:avLst/>
            </a:prstGeom>
            <a:noFill/>
            <a:ln>
              <a:noFill/>
            </a:ln>
          </p:spPr>
        </p:pic>
        <p:grpSp>
          <p:nvGrpSpPr>
            <p:cNvPr id="524" name="Google Shape;524;p32"/>
            <p:cNvGrpSpPr/>
            <p:nvPr/>
          </p:nvGrpSpPr>
          <p:grpSpPr>
            <a:xfrm>
              <a:off x="1154720" y="10434728"/>
              <a:ext cx="2904900" cy="2085661"/>
              <a:chOff x="1985432" y="14003022"/>
              <a:chExt cx="2904900" cy="2085661"/>
            </a:xfrm>
          </p:grpSpPr>
          <p:sp>
            <p:nvSpPr>
              <p:cNvPr id="525" name="Google Shape;525;p32"/>
              <p:cNvSpPr txBox="1"/>
              <p:nvPr/>
            </p:nvSpPr>
            <p:spPr>
              <a:xfrm>
                <a:off x="2176296" y="14003022"/>
                <a:ext cx="2496300" cy="1549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770"/>
                  <a:buFont typeface="Arial"/>
                  <a:buNone/>
                </a:pPr>
                <a:r>
                  <a:rPr lang="en-US" sz="650" b="1" i="0" u="none" strike="noStrike" cap="none">
                    <a:solidFill>
                      <a:srgbClr val="000000"/>
                    </a:solidFill>
                    <a:latin typeface="Roboto"/>
                    <a:ea typeface="Roboto"/>
                    <a:cs typeface="Roboto"/>
                    <a:sym typeface="Roboto"/>
                  </a:rPr>
                  <a:t>Θερμοκρασία: 2856</a:t>
                </a:r>
                <a:endParaRPr sz="65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770"/>
                  <a:buFont typeface="Arial"/>
                  <a:buNone/>
                </a:pPr>
                <a:r>
                  <a:rPr lang="en-US" sz="650" b="1" i="0" u="none" strike="noStrike" cap="none">
                    <a:solidFill>
                      <a:srgbClr val="000000"/>
                    </a:solidFill>
                    <a:latin typeface="Roboto"/>
                    <a:ea typeface="Roboto"/>
                    <a:cs typeface="Roboto"/>
                    <a:sym typeface="Roboto"/>
                  </a:rPr>
                  <a:t>Ακτίνα: 0,0782</a:t>
                </a:r>
                <a:endParaRPr sz="65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770"/>
                  <a:buFont typeface="Arial"/>
                  <a:buNone/>
                </a:pPr>
                <a:r>
                  <a:rPr lang="en-US" sz="650" b="1" i="0" u="none" strike="noStrike" cap="none">
                    <a:solidFill>
                      <a:srgbClr val="000000"/>
                    </a:solidFill>
                    <a:latin typeface="Roboto"/>
                    <a:ea typeface="Roboto"/>
                    <a:cs typeface="Roboto"/>
                    <a:sym typeface="Roboto"/>
                  </a:rPr>
                  <a:t>Φωτεινότητα: 19,56</a:t>
                </a:r>
                <a:endParaRPr sz="65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770"/>
                  <a:buFont typeface="Arial"/>
                  <a:buNone/>
                </a:pPr>
                <a:r>
                  <a:rPr lang="en-US" sz="650" b="1" i="0" u="none" strike="noStrike" cap="none">
                    <a:solidFill>
                      <a:srgbClr val="000000"/>
                    </a:solidFill>
                    <a:latin typeface="Roboto"/>
                    <a:ea typeface="Roboto"/>
                    <a:cs typeface="Roboto"/>
                    <a:sym typeface="Roboto"/>
                  </a:rPr>
                  <a:t>Χρώμα: Κόκκινο (0)</a:t>
                </a:r>
                <a:endParaRPr sz="650" b="1" i="0" u="none" strike="noStrike" cap="none">
                  <a:solidFill>
                    <a:srgbClr val="000000"/>
                  </a:solidFill>
                  <a:latin typeface="Roboto"/>
                  <a:ea typeface="Roboto"/>
                  <a:cs typeface="Roboto"/>
                  <a:sym typeface="Roboto"/>
                </a:endParaRPr>
              </a:p>
            </p:txBody>
          </p:sp>
          <p:sp>
            <p:nvSpPr>
              <p:cNvPr id="526" name="Google Shape;526;p32"/>
              <p:cNvSpPr txBox="1"/>
              <p:nvPr/>
            </p:nvSpPr>
            <p:spPr>
              <a:xfrm>
                <a:off x="1985432" y="15373483"/>
                <a:ext cx="2904900" cy="715200"/>
              </a:xfrm>
              <a:prstGeom prst="rect">
                <a:avLst/>
              </a:prstGeom>
              <a:noFill/>
              <a:ln>
                <a:noFill/>
              </a:ln>
            </p:spPr>
            <p:txBody>
              <a:bodyPr spcFirstLastPara="1" wrap="square" lIns="91425" tIns="91425" rIns="91425" bIns="91425" anchor="t" anchorCtr="0">
                <a:normAutofit lnSpcReduction="10000"/>
              </a:bodyPr>
              <a:lstStyle/>
              <a:p>
                <a:pPr marL="0" marR="0" lvl="0" indent="0" algn="ctr" rtl="0">
                  <a:lnSpc>
                    <a:spcPct val="100000"/>
                  </a:lnSpc>
                  <a:spcBef>
                    <a:spcPts val="0"/>
                  </a:spcBef>
                  <a:spcAft>
                    <a:spcPts val="0"/>
                  </a:spcAft>
                  <a:buClr>
                    <a:srgbClr val="000000"/>
                  </a:buClr>
                  <a:buSzPts val="605"/>
                  <a:buFont typeface="Arial"/>
                  <a:buNone/>
                </a:pPr>
                <a:r>
                  <a:rPr lang="en-US" sz="700" b="1" i="0" u="none" strike="noStrike" cap="none">
                    <a:solidFill>
                      <a:srgbClr val="000000"/>
                    </a:solidFill>
                    <a:latin typeface="Roboto"/>
                    <a:ea typeface="Roboto"/>
                    <a:cs typeface="Roboto"/>
                    <a:sym typeface="Roboto"/>
                  </a:rPr>
                  <a:t>Κλάση: Ερυθρός Νάνος</a:t>
                </a:r>
                <a:endParaRPr sz="700" b="1" i="0" u="none" strike="noStrike" cap="none">
                  <a:solidFill>
                    <a:srgbClr val="000000"/>
                  </a:solidFill>
                  <a:latin typeface="Roboto"/>
                  <a:ea typeface="Roboto"/>
                  <a:cs typeface="Roboto"/>
                  <a:sym typeface="Roboto"/>
                </a:endParaRPr>
              </a:p>
            </p:txBody>
          </p:sp>
        </p:grpSp>
      </p:grpSp>
      <p:grpSp>
        <p:nvGrpSpPr>
          <p:cNvPr id="527" name="Google Shape;527;p32"/>
          <p:cNvGrpSpPr/>
          <p:nvPr/>
        </p:nvGrpSpPr>
        <p:grpSpPr>
          <a:xfrm>
            <a:off x="5569996" y="2183767"/>
            <a:ext cx="1163045" cy="1395398"/>
            <a:chOff x="1984877" y="12673798"/>
            <a:chExt cx="2905434" cy="3485880"/>
          </a:xfrm>
        </p:grpSpPr>
        <p:pic>
          <p:nvPicPr>
            <p:cNvPr id="528" name="Google Shape;528;p32"/>
            <p:cNvPicPr preferRelativeResize="0"/>
            <p:nvPr/>
          </p:nvPicPr>
          <p:blipFill rotWithShape="1">
            <a:blip r:embed="rId7">
              <a:alphaModFix/>
            </a:blip>
            <a:srcRect/>
            <a:stretch/>
          </p:blipFill>
          <p:spPr>
            <a:xfrm>
              <a:off x="1985411" y="12673798"/>
              <a:ext cx="2904900" cy="3485880"/>
            </a:xfrm>
            <a:prstGeom prst="rect">
              <a:avLst/>
            </a:prstGeom>
            <a:noFill/>
            <a:ln>
              <a:noFill/>
            </a:ln>
          </p:spPr>
        </p:pic>
        <p:sp>
          <p:nvSpPr>
            <p:cNvPr id="529" name="Google Shape;529;p32"/>
            <p:cNvSpPr txBox="1"/>
            <p:nvPr/>
          </p:nvSpPr>
          <p:spPr>
            <a:xfrm>
              <a:off x="2210216" y="14044228"/>
              <a:ext cx="2679300" cy="153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605"/>
                <a:buFont typeface="Arial"/>
                <a:buNone/>
              </a:pPr>
              <a:r>
                <a:rPr lang="en-US" sz="695" b="1" i="0" u="none" strike="noStrike" cap="none">
                  <a:solidFill>
                    <a:srgbClr val="000000"/>
                  </a:solidFill>
                  <a:latin typeface="Roboto"/>
                  <a:ea typeface="Roboto"/>
                  <a:cs typeface="Roboto"/>
                  <a:sym typeface="Roboto"/>
                </a:rPr>
                <a:t>Θερμοκρασία: 4077</a:t>
              </a:r>
              <a:endParaRPr sz="695"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605"/>
                <a:buFont typeface="Arial"/>
                <a:buNone/>
              </a:pPr>
              <a:r>
                <a:rPr lang="en-US" sz="695" b="1" i="0" u="none" strike="noStrike" cap="none">
                  <a:solidFill>
                    <a:srgbClr val="000000"/>
                  </a:solidFill>
                  <a:latin typeface="Roboto"/>
                  <a:ea typeface="Roboto"/>
                  <a:cs typeface="Roboto"/>
                  <a:sym typeface="Roboto"/>
                </a:rPr>
                <a:t>Ακτίνα: 0,795</a:t>
              </a:r>
              <a:endParaRPr sz="695"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605"/>
                <a:buFont typeface="Arial"/>
                <a:buNone/>
              </a:pPr>
              <a:r>
                <a:rPr lang="en-US" sz="695" b="1" i="0" u="none" strike="noStrike" cap="none">
                  <a:solidFill>
                    <a:srgbClr val="000000"/>
                  </a:solidFill>
                  <a:latin typeface="Roboto"/>
                  <a:ea typeface="Roboto"/>
                  <a:cs typeface="Roboto"/>
                  <a:sym typeface="Roboto"/>
                </a:rPr>
                <a:t>Φωτεινότητα: 6,228</a:t>
              </a:r>
              <a:endParaRPr sz="695"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605"/>
                <a:buFont typeface="Arial"/>
                <a:buNone/>
              </a:pPr>
              <a:r>
                <a:rPr lang="en-US" sz="695" b="1" i="0" u="none" strike="noStrike" cap="none">
                  <a:solidFill>
                    <a:srgbClr val="000000"/>
                  </a:solidFill>
                  <a:latin typeface="Roboto"/>
                  <a:ea typeface="Roboto"/>
                  <a:cs typeface="Roboto"/>
                  <a:sym typeface="Roboto"/>
                </a:rPr>
                <a:t>Χρώμα: Κίτρινο (4)</a:t>
              </a:r>
              <a:endParaRPr sz="695" b="1" i="0" u="none" strike="noStrike" cap="none">
                <a:solidFill>
                  <a:srgbClr val="000000"/>
                </a:solidFill>
                <a:latin typeface="Roboto"/>
                <a:ea typeface="Roboto"/>
                <a:cs typeface="Roboto"/>
                <a:sym typeface="Roboto"/>
              </a:endParaRPr>
            </a:p>
          </p:txBody>
        </p:sp>
        <p:sp>
          <p:nvSpPr>
            <p:cNvPr id="530" name="Google Shape;530;p32"/>
            <p:cNvSpPr txBox="1"/>
            <p:nvPr/>
          </p:nvSpPr>
          <p:spPr>
            <a:xfrm>
              <a:off x="1984877" y="15326209"/>
              <a:ext cx="2904900" cy="62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000000"/>
                  </a:solidFill>
                  <a:latin typeface="Roboto"/>
                  <a:ea typeface="Roboto"/>
                  <a:cs typeface="Roboto"/>
                  <a:sym typeface="Roboto"/>
                </a:rPr>
                <a:t>Κλάση: Κύρια Ακολουθία</a:t>
              </a:r>
              <a:endParaRPr sz="700" b="1" i="0" u="none" strike="noStrike" cap="none">
                <a:solidFill>
                  <a:srgbClr val="000000"/>
                </a:solidFill>
                <a:latin typeface="Roboto"/>
                <a:ea typeface="Roboto"/>
                <a:cs typeface="Roboto"/>
                <a:sym typeface="Roboto"/>
              </a:endParaRPr>
            </a:p>
          </p:txBody>
        </p:sp>
      </p:grpSp>
      <p:sp>
        <p:nvSpPr>
          <p:cNvPr id="531" name="Google Shape;531;p32"/>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2</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grpSp>
        <p:nvGrpSpPr>
          <p:cNvPr id="536" name="Google Shape;536;p33"/>
          <p:cNvGrpSpPr/>
          <p:nvPr/>
        </p:nvGrpSpPr>
        <p:grpSpPr>
          <a:xfrm>
            <a:off x="4810300" y="1250724"/>
            <a:ext cx="3773525" cy="2932011"/>
            <a:chOff x="761575" y="1170124"/>
            <a:chExt cx="3773525" cy="2932011"/>
          </a:xfrm>
        </p:grpSpPr>
        <p:pic>
          <p:nvPicPr>
            <p:cNvPr id="537" name="Google Shape;537;p33"/>
            <p:cNvPicPr preferRelativeResize="0"/>
            <p:nvPr/>
          </p:nvPicPr>
          <p:blipFill rotWithShape="1">
            <a:blip r:embed="rId3">
              <a:alphaModFix/>
            </a:blip>
            <a:srcRect/>
            <a:stretch/>
          </p:blipFill>
          <p:spPr>
            <a:xfrm>
              <a:off x="761575" y="1170124"/>
              <a:ext cx="3773525" cy="2932011"/>
            </a:xfrm>
            <a:prstGeom prst="rect">
              <a:avLst/>
            </a:prstGeom>
            <a:noFill/>
            <a:ln>
              <a:noFill/>
            </a:ln>
          </p:spPr>
        </p:pic>
        <p:sp>
          <p:nvSpPr>
            <p:cNvPr id="538" name="Google Shape;538;p33"/>
            <p:cNvSpPr txBox="1"/>
            <p:nvPr/>
          </p:nvSpPr>
          <p:spPr>
            <a:xfrm>
              <a:off x="2062375" y="1313075"/>
              <a:ext cx="1152300" cy="5496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Διαίρεση</a:t>
              </a:r>
              <a:endParaRPr sz="1800" b="1" i="0" u="none" strike="noStrike" cap="none">
                <a:solidFill>
                  <a:srgbClr val="000000"/>
                </a:solidFill>
                <a:latin typeface="Roboto"/>
                <a:ea typeface="Roboto"/>
                <a:cs typeface="Roboto"/>
                <a:sym typeface="Roboto"/>
              </a:endParaRPr>
            </a:p>
          </p:txBody>
        </p:sp>
      </p:grpSp>
      <p:sp>
        <p:nvSpPr>
          <p:cNvPr id="539" name="Google Shape;539;p3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Δημιουργία ενός δέντρου απόφασης</a:t>
            </a:r>
            <a:endParaRPr/>
          </a:p>
        </p:txBody>
      </p:sp>
      <p:sp>
        <p:nvSpPr>
          <p:cNvPr id="540" name="Google Shape;540;p33"/>
          <p:cNvSpPr txBox="1">
            <a:spLocks noGrp="1"/>
          </p:cNvSpPr>
          <p:nvPr>
            <p:ph type="body" idx="1"/>
          </p:nvPr>
        </p:nvSpPr>
        <p:spPr>
          <a:xfrm>
            <a:off x="310900" y="1170125"/>
            <a:ext cx="43557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650"/>
              <a:t>Στο φύλλο εργασίας σας, έχετε έξι άστρα να χωρίσετε και να ταξινομήσετε.</a:t>
            </a:r>
            <a:endParaRPr sz="1650"/>
          </a:p>
          <a:p>
            <a:pPr marL="0" lvl="0" indent="0" algn="l" rtl="0">
              <a:lnSpc>
                <a:spcPct val="115000"/>
              </a:lnSpc>
              <a:spcBef>
                <a:spcPts val="1600"/>
              </a:spcBef>
              <a:spcAft>
                <a:spcPts val="0"/>
              </a:spcAft>
              <a:buSzPts val="1800"/>
              <a:buNone/>
            </a:pPr>
            <a:r>
              <a:rPr lang="en-US" sz="1650"/>
              <a:t>Η κορυφή του δέντρου έχει ήδη φτιαχτεί για εσάς.</a:t>
            </a:r>
            <a:endParaRPr sz="1650"/>
          </a:p>
          <a:p>
            <a:pPr marL="0" lvl="0" indent="0" algn="l" rtl="0">
              <a:lnSpc>
                <a:spcPct val="115000"/>
              </a:lnSpc>
              <a:spcBef>
                <a:spcPts val="1600"/>
              </a:spcBef>
              <a:spcAft>
                <a:spcPts val="0"/>
              </a:spcAft>
              <a:buSzPts val="1800"/>
              <a:buNone/>
            </a:pPr>
            <a:r>
              <a:rPr lang="en-US" sz="1650"/>
              <a:t>Προσπαθήστε να κάνετε τον τελευταίο διαχωρισμό!</a:t>
            </a:r>
            <a:endParaRPr sz="1650"/>
          </a:p>
          <a:p>
            <a:pPr marL="0" lvl="0" indent="0" algn="l" rtl="0">
              <a:lnSpc>
                <a:spcPct val="115000"/>
              </a:lnSpc>
              <a:spcBef>
                <a:spcPts val="1600"/>
              </a:spcBef>
              <a:spcAft>
                <a:spcPts val="1600"/>
              </a:spcAft>
              <a:buSzPts val="1800"/>
              <a:buNone/>
            </a:pPr>
            <a:r>
              <a:rPr lang="en-US" sz="1650" b="1">
                <a:solidFill>
                  <a:srgbClr val="C31C4A"/>
                </a:solidFill>
              </a:rPr>
              <a:t>Ο μόνος κανόνας είναι ότι δεν μπορείτε να χρησιμοποιήσετε το ίδιο χαρακτηριστικό για να διαχωρίσετε ξανά τα δεδομένα, οπότε μη χρησιμοποιείτε τη θερμοκρασία.</a:t>
            </a:r>
            <a:endParaRPr sz="1650" b="1">
              <a:solidFill>
                <a:srgbClr val="C31C4A"/>
              </a:solidFill>
            </a:endParaRPr>
          </a:p>
        </p:txBody>
      </p:sp>
      <p:pic>
        <p:nvPicPr>
          <p:cNvPr id="541" name="Google Shape;541;p33"/>
          <p:cNvPicPr preferRelativeResize="0"/>
          <p:nvPr/>
        </p:nvPicPr>
        <p:blipFill rotWithShape="1">
          <a:blip r:embed="rId4">
            <a:alphaModFix/>
          </a:blip>
          <a:srcRect/>
          <a:stretch/>
        </p:blipFill>
        <p:spPr>
          <a:xfrm>
            <a:off x="8460625" y="482913"/>
            <a:ext cx="371475" cy="371475"/>
          </a:xfrm>
          <a:prstGeom prst="rect">
            <a:avLst/>
          </a:prstGeom>
          <a:noFill/>
          <a:ln>
            <a:noFill/>
          </a:ln>
        </p:spPr>
      </p:pic>
      <p:sp>
        <p:nvSpPr>
          <p:cNvPr id="542" name="Google Shape;542;p33"/>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4"/>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Δημιουργία δέντρου απόφασης - Απάντηση</a:t>
            </a:r>
            <a:endParaRPr/>
          </a:p>
        </p:txBody>
      </p:sp>
      <p:pic>
        <p:nvPicPr>
          <p:cNvPr id="548" name="Google Shape;548;p34"/>
          <p:cNvPicPr preferRelativeResize="0"/>
          <p:nvPr/>
        </p:nvPicPr>
        <p:blipFill rotWithShape="1">
          <a:blip r:embed="rId3">
            <a:alphaModFix/>
          </a:blip>
          <a:srcRect/>
          <a:stretch/>
        </p:blipFill>
        <p:spPr>
          <a:xfrm>
            <a:off x="8460625" y="482913"/>
            <a:ext cx="371475" cy="371475"/>
          </a:xfrm>
          <a:prstGeom prst="rect">
            <a:avLst/>
          </a:prstGeom>
          <a:noFill/>
          <a:ln>
            <a:noFill/>
          </a:ln>
        </p:spPr>
      </p:pic>
      <p:cxnSp>
        <p:nvCxnSpPr>
          <p:cNvPr id="549" name="Google Shape;549;p34"/>
          <p:cNvCxnSpPr>
            <a:stCxn id="550" idx="2"/>
            <a:endCxn id="551" idx="0"/>
          </p:cNvCxnSpPr>
          <p:nvPr/>
        </p:nvCxnSpPr>
        <p:spPr>
          <a:xfrm>
            <a:off x="5028641" y="1855700"/>
            <a:ext cx="1491600" cy="550800"/>
          </a:xfrm>
          <a:prstGeom prst="straightConnector1">
            <a:avLst/>
          </a:prstGeom>
          <a:noFill/>
          <a:ln w="28575" cap="flat" cmpd="sng">
            <a:solidFill>
              <a:srgbClr val="000000"/>
            </a:solidFill>
            <a:prstDash val="solid"/>
            <a:round/>
            <a:headEnd type="none" w="sm" len="sm"/>
            <a:tailEnd type="none" w="sm" len="sm"/>
          </a:ln>
        </p:spPr>
      </p:cxnSp>
      <p:cxnSp>
        <p:nvCxnSpPr>
          <p:cNvPr id="552" name="Google Shape;552;p34"/>
          <p:cNvCxnSpPr>
            <a:stCxn id="550" idx="2"/>
            <a:endCxn id="553" idx="0"/>
          </p:cNvCxnSpPr>
          <p:nvPr/>
        </p:nvCxnSpPr>
        <p:spPr>
          <a:xfrm flipH="1">
            <a:off x="3568541" y="1855700"/>
            <a:ext cx="1460100" cy="550800"/>
          </a:xfrm>
          <a:prstGeom prst="straightConnector1">
            <a:avLst/>
          </a:prstGeom>
          <a:noFill/>
          <a:ln w="28575" cap="flat" cmpd="sng">
            <a:solidFill>
              <a:srgbClr val="000000"/>
            </a:solidFill>
            <a:prstDash val="solid"/>
            <a:round/>
            <a:headEnd type="none" w="sm" len="sm"/>
            <a:tailEnd type="none" w="sm" len="sm"/>
          </a:ln>
        </p:spPr>
      </p:cxnSp>
      <p:sp>
        <p:nvSpPr>
          <p:cNvPr id="550" name="Google Shape;550;p34"/>
          <p:cNvSpPr/>
          <p:nvPr/>
        </p:nvSpPr>
        <p:spPr>
          <a:xfrm>
            <a:off x="4173941" y="1108400"/>
            <a:ext cx="1709400" cy="7473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Θερμοκρασία </a:t>
            </a:r>
            <a:br>
              <a:rPr lang="en-US" sz="1500" b="1" i="0" u="none" strike="noStrike" cap="none">
                <a:solidFill>
                  <a:srgbClr val="FFFFFF"/>
                </a:solidFill>
                <a:latin typeface="Roboto"/>
                <a:ea typeface="Roboto"/>
                <a:cs typeface="Roboto"/>
                <a:sym typeface="Roboto"/>
              </a:rPr>
            </a:br>
            <a:r>
              <a:rPr lang="en-US" sz="1500" b="1" i="0" u="none" strike="noStrike" cap="none">
                <a:solidFill>
                  <a:srgbClr val="FFFFFF"/>
                </a:solidFill>
                <a:latin typeface="Roboto"/>
                <a:ea typeface="Roboto"/>
                <a:cs typeface="Roboto"/>
                <a:sym typeface="Roboto"/>
              </a:rPr>
              <a:t>&lt;= 3467</a:t>
            </a:r>
            <a:endParaRPr sz="1500" b="1" i="0" u="none" strike="noStrike" cap="none">
              <a:solidFill>
                <a:srgbClr val="FFFFFF"/>
              </a:solidFill>
              <a:latin typeface="Roboto"/>
              <a:ea typeface="Roboto"/>
              <a:cs typeface="Roboto"/>
              <a:sym typeface="Roboto"/>
            </a:endParaRPr>
          </a:p>
        </p:txBody>
      </p:sp>
      <p:sp>
        <p:nvSpPr>
          <p:cNvPr id="551" name="Google Shape;551;p34"/>
          <p:cNvSpPr/>
          <p:nvPr/>
        </p:nvSpPr>
        <p:spPr>
          <a:xfrm>
            <a:off x="5665426" y="2406550"/>
            <a:ext cx="1709400" cy="7473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Ακτίνα &lt;= 46,9</a:t>
            </a:r>
            <a:endParaRPr sz="1500" b="1" i="0" u="none" strike="noStrike" cap="none">
              <a:solidFill>
                <a:srgbClr val="FFFFFF"/>
              </a:solidFill>
              <a:latin typeface="Roboto"/>
              <a:ea typeface="Roboto"/>
              <a:cs typeface="Roboto"/>
              <a:sym typeface="Roboto"/>
            </a:endParaRPr>
          </a:p>
        </p:txBody>
      </p:sp>
      <p:sp>
        <p:nvSpPr>
          <p:cNvPr id="553" name="Google Shape;553;p34"/>
          <p:cNvSpPr/>
          <p:nvPr/>
        </p:nvSpPr>
        <p:spPr>
          <a:xfrm>
            <a:off x="2713813" y="2406526"/>
            <a:ext cx="1709400" cy="7473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Ερυθρός Νάνος</a:t>
            </a:r>
            <a:endParaRPr sz="1500" b="1" i="0" u="none" strike="noStrike" cap="none">
              <a:solidFill>
                <a:srgbClr val="FFFFFF"/>
              </a:solidFill>
              <a:latin typeface="Roboto"/>
              <a:ea typeface="Roboto"/>
              <a:cs typeface="Roboto"/>
              <a:sym typeface="Roboto"/>
            </a:endParaRPr>
          </a:p>
        </p:txBody>
      </p:sp>
      <p:sp>
        <p:nvSpPr>
          <p:cNvPr id="554" name="Google Shape;554;p34"/>
          <p:cNvSpPr txBox="1"/>
          <p:nvPr/>
        </p:nvSpPr>
        <p:spPr>
          <a:xfrm>
            <a:off x="3534839" y="1845054"/>
            <a:ext cx="769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Ισχύει</a:t>
            </a:r>
            <a:endParaRPr sz="1000" i="0" u="none" strike="noStrike" cap="none">
              <a:solidFill>
                <a:srgbClr val="000000"/>
              </a:solidFill>
              <a:latin typeface="Roboto"/>
              <a:ea typeface="Roboto"/>
              <a:cs typeface="Roboto"/>
              <a:sym typeface="Roboto"/>
            </a:endParaRPr>
          </a:p>
        </p:txBody>
      </p:sp>
      <p:sp>
        <p:nvSpPr>
          <p:cNvPr id="555" name="Google Shape;555;p34"/>
          <p:cNvSpPr txBox="1"/>
          <p:nvPr/>
        </p:nvSpPr>
        <p:spPr>
          <a:xfrm>
            <a:off x="5883320" y="1882800"/>
            <a:ext cx="13734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Δεν ισχύει</a:t>
            </a:r>
            <a:endParaRPr sz="1000" i="0" u="none" strike="noStrike" cap="none">
              <a:solidFill>
                <a:srgbClr val="000000"/>
              </a:solidFill>
              <a:latin typeface="Roboto"/>
              <a:ea typeface="Roboto"/>
              <a:cs typeface="Roboto"/>
              <a:sym typeface="Roboto"/>
            </a:endParaRPr>
          </a:p>
        </p:txBody>
      </p:sp>
      <p:cxnSp>
        <p:nvCxnSpPr>
          <p:cNvPr id="556" name="Google Shape;556;p34"/>
          <p:cNvCxnSpPr>
            <a:stCxn id="551" idx="2"/>
            <a:endCxn id="557" idx="0"/>
          </p:cNvCxnSpPr>
          <p:nvPr/>
        </p:nvCxnSpPr>
        <p:spPr>
          <a:xfrm>
            <a:off x="6520126" y="3153850"/>
            <a:ext cx="948600" cy="563700"/>
          </a:xfrm>
          <a:prstGeom prst="straightConnector1">
            <a:avLst/>
          </a:prstGeom>
          <a:noFill/>
          <a:ln w="28575" cap="flat" cmpd="sng">
            <a:solidFill>
              <a:srgbClr val="000000"/>
            </a:solidFill>
            <a:prstDash val="solid"/>
            <a:round/>
            <a:headEnd type="none" w="sm" len="sm"/>
            <a:tailEnd type="none" w="sm" len="sm"/>
          </a:ln>
        </p:spPr>
      </p:cxnSp>
      <p:cxnSp>
        <p:nvCxnSpPr>
          <p:cNvPr id="558" name="Google Shape;558;p34"/>
          <p:cNvCxnSpPr>
            <a:stCxn id="551" idx="2"/>
            <a:endCxn id="559" idx="0"/>
          </p:cNvCxnSpPr>
          <p:nvPr/>
        </p:nvCxnSpPr>
        <p:spPr>
          <a:xfrm flipH="1">
            <a:off x="5571526" y="3153850"/>
            <a:ext cx="948600" cy="550800"/>
          </a:xfrm>
          <a:prstGeom prst="straightConnector1">
            <a:avLst/>
          </a:prstGeom>
          <a:noFill/>
          <a:ln w="28575" cap="flat" cmpd="sng">
            <a:solidFill>
              <a:srgbClr val="000000"/>
            </a:solidFill>
            <a:prstDash val="solid"/>
            <a:round/>
            <a:headEnd type="none" w="sm" len="sm"/>
            <a:tailEnd type="none" w="sm" len="sm"/>
          </a:ln>
        </p:spPr>
      </p:cxnSp>
      <p:sp>
        <p:nvSpPr>
          <p:cNvPr id="560" name="Google Shape;560;p34"/>
          <p:cNvSpPr txBox="1"/>
          <p:nvPr/>
        </p:nvSpPr>
        <p:spPr>
          <a:xfrm>
            <a:off x="5534149" y="3180901"/>
            <a:ext cx="769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Ισχύει</a:t>
            </a:r>
            <a:endParaRPr sz="1000" i="0" u="none" strike="noStrike" cap="none">
              <a:solidFill>
                <a:srgbClr val="000000"/>
              </a:solidFill>
              <a:latin typeface="Roboto"/>
              <a:ea typeface="Roboto"/>
              <a:cs typeface="Roboto"/>
              <a:sym typeface="Roboto"/>
            </a:endParaRPr>
          </a:p>
        </p:txBody>
      </p:sp>
      <p:sp>
        <p:nvSpPr>
          <p:cNvPr id="561" name="Google Shape;561;p34"/>
          <p:cNvSpPr txBox="1"/>
          <p:nvPr/>
        </p:nvSpPr>
        <p:spPr>
          <a:xfrm>
            <a:off x="7083903" y="3180900"/>
            <a:ext cx="13734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Δεν ισχύει</a:t>
            </a:r>
            <a:endParaRPr sz="1000" i="0" u="none" strike="noStrike" cap="none">
              <a:solidFill>
                <a:srgbClr val="000000"/>
              </a:solidFill>
              <a:latin typeface="Roboto"/>
              <a:ea typeface="Roboto"/>
              <a:cs typeface="Roboto"/>
              <a:sym typeface="Roboto"/>
            </a:endParaRPr>
          </a:p>
        </p:txBody>
      </p:sp>
      <p:sp>
        <p:nvSpPr>
          <p:cNvPr id="559" name="Google Shape;559;p34"/>
          <p:cNvSpPr/>
          <p:nvPr/>
        </p:nvSpPr>
        <p:spPr>
          <a:xfrm>
            <a:off x="4716953" y="3704691"/>
            <a:ext cx="1709400" cy="7473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Κύρια Ακολουθία</a:t>
            </a:r>
            <a:endParaRPr sz="1500" b="1" i="0" u="none" strike="noStrike" cap="none">
              <a:solidFill>
                <a:srgbClr val="FFFFFF"/>
              </a:solidFill>
              <a:latin typeface="Roboto"/>
              <a:ea typeface="Roboto"/>
              <a:cs typeface="Roboto"/>
              <a:sym typeface="Roboto"/>
            </a:endParaRPr>
          </a:p>
        </p:txBody>
      </p:sp>
      <p:sp>
        <p:nvSpPr>
          <p:cNvPr id="557" name="Google Shape;557;p34"/>
          <p:cNvSpPr/>
          <p:nvPr/>
        </p:nvSpPr>
        <p:spPr>
          <a:xfrm>
            <a:off x="6613925" y="3717486"/>
            <a:ext cx="1709400" cy="7473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Υπεργίγαντας (Supergiant)</a:t>
            </a:r>
            <a:endParaRPr sz="1500" b="1" i="0" u="none" strike="noStrike" cap="none">
              <a:solidFill>
                <a:srgbClr val="FFFFFF"/>
              </a:solidFill>
              <a:latin typeface="Roboto"/>
              <a:ea typeface="Roboto"/>
              <a:cs typeface="Roboto"/>
              <a:sym typeface="Roboto"/>
            </a:endParaRPr>
          </a:p>
        </p:txBody>
      </p:sp>
      <p:sp>
        <p:nvSpPr>
          <p:cNvPr id="562" name="Google Shape;562;p34"/>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2</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5"/>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Δοκιμάστε το δέντρο απόφασής σας</a:t>
            </a:r>
            <a:endParaRPr/>
          </a:p>
        </p:txBody>
      </p:sp>
      <p:pic>
        <p:nvPicPr>
          <p:cNvPr id="568" name="Google Shape;568;p35"/>
          <p:cNvPicPr preferRelativeResize="0"/>
          <p:nvPr/>
        </p:nvPicPr>
        <p:blipFill rotWithShape="1">
          <a:blip r:embed="rId3">
            <a:alphaModFix/>
          </a:blip>
          <a:srcRect/>
          <a:stretch/>
        </p:blipFill>
        <p:spPr>
          <a:xfrm>
            <a:off x="8460625" y="482913"/>
            <a:ext cx="371475" cy="371475"/>
          </a:xfrm>
          <a:prstGeom prst="rect">
            <a:avLst/>
          </a:prstGeom>
          <a:noFill/>
          <a:ln>
            <a:noFill/>
          </a:ln>
        </p:spPr>
      </p:pic>
      <p:cxnSp>
        <p:nvCxnSpPr>
          <p:cNvPr id="569" name="Google Shape;569;p35"/>
          <p:cNvCxnSpPr>
            <a:stCxn id="570" idx="2"/>
            <a:endCxn id="571" idx="0"/>
          </p:cNvCxnSpPr>
          <p:nvPr/>
        </p:nvCxnSpPr>
        <p:spPr>
          <a:xfrm>
            <a:off x="5028641" y="1855700"/>
            <a:ext cx="1491600" cy="550800"/>
          </a:xfrm>
          <a:prstGeom prst="straightConnector1">
            <a:avLst/>
          </a:prstGeom>
          <a:noFill/>
          <a:ln w="28575" cap="flat" cmpd="sng">
            <a:solidFill>
              <a:srgbClr val="000000"/>
            </a:solidFill>
            <a:prstDash val="solid"/>
            <a:round/>
            <a:headEnd type="none" w="sm" len="sm"/>
            <a:tailEnd type="none" w="sm" len="sm"/>
          </a:ln>
        </p:spPr>
      </p:cxnSp>
      <p:cxnSp>
        <p:nvCxnSpPr>
          <p:cNvPr id="572" name="Google Shape;572;p35"/>
          <p:cNvCxnSpPr>
            <a:stCxn id="570" idx="2"/>
            <a:endCxn id="573" idx="0"/>
          </p:cNvCxnSpPr>
          <p:nvPr/>
        </p:nvCxnSpPr>
        <p:spPr>
          <a:xfrm flipH="1">
            <a:off x="3568541" y="1855700"/>
            <a:ext cx="1460100" cy="550800"/>
          </a:xfrm>
          <a:prstGeom prst="straightConnector1">
            <a:avLst/>
          </a:prstGeom>
          <a:noFill/>
          <a:ln w="28575" cap="flat" cmpd="sng">
            <a:solidFill>
              <a:srgbClr val="000000"/>
            </a:solidFill>
            <a:prstDash val="solid"/>
            <a:round/>
            <a:headEnd type="none" w="sm" len="sm"/>
            <a:tailEnd type="none" w="sm" len="sm"/>
          </a:ln>
        </p:spPr>
      </p:cxnSp>
      <p:sp>
        <p:nvSpPr>
          <p:cNvPr id="570" name="Google Shape;570;p35"/>
          <p:cNvSpPr/>
          <p:nvPr/>
        </p:nvSpPr>
        <p:spPr>
          <a:xfrm>
            <a:off x="4173941" y="1108400"/>
            <a:ext cx="1709400" cy="7473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Θερμοκρασία </a:t>
            </a:r>
            <a:br>
              <a:rPr lang="en-US" sz="1500" b="1" i="0" u="none" strike="noStrike" cap="none">
                <a:solidFill>
                  <a:srgbClr val="FFFFFF"/>
                </a:solidFill>
                <a:latin typeface="Roboto"/>
                <a:ea typeface="Roboto"/>
                <a:cs typeface="Roboto"/>
                <a:sym typeface="Roboto"/>
              </a:rPr>
            </a:br>
            <a:r>
              <a:rPr lang="en-US" sz="1500" b="1" i="0" u="none" strike="noStrike" cap="none">
                <a:solidFill>
                  <a:srgbClr val="FFFFFF"/>
                </a:solidFill>
                <a:latin typeface="Roboto"/>
                <a:ea typeface="Roboto"/>
                <a:cs typeface="Roboto"/>
                <a:sym typeface="Roboto"/>
              </a:rPr>
              <a:t>&lt;= 3467</a:t>
            </a:r>
            <a:endParaRPr sz="1500" b="1" i="0" u="none" strike="noStrike" cap="none">
              <a:solidFill>
                <a:srgbClr val="FFFFFF"/>
              </a:solidFill>
              <a:latin typeface="Roboto"/>
              <a:ea typeface="Roboto"/>
              <a:cs typeface="Roboto"/>
              <a:sym typeface="Roboto"/>
            </a:endParaRPr>
          </a:p>
        </p:txBody>
      </p:sp>
      <p:sp>
        <p:nvSpPr>
          <p:cNvPr id="571" name="Google Shape;571;p35"/>
          <p:cNvSpPr/>
          <p:nvPr/>
        </p:nvSpPr>
        <p:spPr>
          <a:xfrm>
            <a:off x="5665426" y="2406550"/>
            <a:ext cx="1709400" cy="7473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Ακτίνα &lt;= 46,9</a:t>
            </a:r>
            <a:endParaRPr sz="1500" b="1" i="0" u="none" strike="noStrike" cap="none">
              <a:solidFill>
                <a:srgbClr val="FFFFFF"/>
              </a:solidFill>
              <a:latin typeface="Roboto"/>
              <a:ea typeface="Roboto"/>
              <a:cs typeface="Roboto"/>
              <a:sym typeface="Roboto"/>
            </a:endParaRPr>
          </a:p>
        </p:txBody>
      </p:sp>
      <p:sp>
        <p:nvSpPr>
          <p:cNvPr id="573" name="Google Shape;573;p35"/>
          <p:cNvSpPr/>
          <p:nvPr/>
        </p:nvSpPr>
        <p:spPr>
          <a:xfrm>
            <a:off x="2713813" y="2406526"/>
            <a:ext cx="1709400" cy="7473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Ερυθρός Νάνος</a:t>
            </a:r>
            <a:endParaRPr sz="1500" b="1" i="0" u="none" strike="noStrike" cap="none">
              <a:solidFill>
                <a:srgbClr val="FFFFFF"/>
              </a:solidFill>
              <a:latin typeface="Roboto"/>
              <a:ea typeface="Roboto"/>
              <a:cs typeface="Roboto"/>
              <a:sym typeface="Roboto"/>
            </a:endParaRPr>
          </a:p>
        </p:txBody>
      </p:sp>
      <p:sp>
        <p:nvSpPr>
          <p:cNvPr id="574" name="Google Shape;574;p35"/>
          <p:cNvSpPr txBox="1"/>
          <p:nvPr/>
        </p:nvSpPr>
        <p:spPr>
          <a:xfrm>
            <a:off x="3534839" y="1845054"/>
            <a:ext cx="769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Ισχύει</a:t>
            </a:r>
            <a:endParaRPr sz="1000" i="0" u="none" strike="noStrike" cap="none">
              <a:solidFill>
                <a:srgbClr val="000000"/>
              </a:solidFill>
              <a:latin typeface="Roboto"/>
              <a:ea typeface="Roboto"/>
              <a:cs typeface="Roboto"/>
              <a:sym typeface="Roboto"/>
            </a:endParaRPr>
          </a:p>
        </p:txBody>
      </p:sp>
      <p:sp>
        <p:nvSpPr>
          <p:cNvPr id="575" name="Google Shape;575;p35"/>
          <p:cNvSpPr txBox="1"/>
          <p:nvPr/>
        </p:nvSpPr>
        <p:spPr>
          <a:xfrm>
            <a:off x="5883321" y="1882800"/>
            <a:ext cx="1200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Δεν ισχύει</a:t>
            </a:r>
            <a:endParaRPr sz="1000" i="0" u="none" strike="noStrike" cap="none">
              <a:solidFill>
                <a:srgbClr val="000000"/>
              </a:solidFill>
              <a:latin typeface="Roboto"/>
              <a:ea typeface="Roboto"/>
              <a:cs typeface="Roboto"/>
              <a:sym typeface="Roboto"/>
            </a:endParaRPr>
          </a:p>
        </p:txBody>
      </p:sp>
      <p:cxnSp>
        <p:nvCxnSpPr>
          <p:cNvPr id="576" name="Google Shape;576;p35"/>
          <p:cNvCxnSpPr>
            <a:stCxn id="571" idx="2"/>
            <a:endCxn id="577" idx="0"/>
          </p:cNvCxnSpPr>
          <p:nvPr/>
        </p:nvCxnSpPr>
        <p:spPr>
          <a:xfrm>
            <a:off x="6520126" y="3153850"/>
            <a:ext cx="948600" cy="563700"/>
          </a:xfrm>
          <a:prstGeom prst="straightConnector1">
            <a:avLst/>
          </a:prstGeom>
          <a:noFill/>
          <a:ln w="28575" cap="flat" cmpd="sng">
            <a:solidFill>
              <a:srgbClr val="000000"/>
            </a:solidFill>
            <a:prstDash val="solid"/>
            <a:round/>
            <a:headEnd type="none" w="sm" len="sm"/>
            <a:tailEnd type="none" w="sm" len="sm"/>
          </a:ln>
        </p:spPr>
      </p:cxnSp>
      <p:cxnSp>
        <p:nvCxnSpPr>
          <p:cNvPr id="578" name="Google Shape;578;p35"/>
          <p:cNvCxnSpPr>
            <a:stCxn id="571" idx="2"/>
            <a:endCxn id="579" idx="0"/>
          </p:cNvCxnSpPr>
          <p:nvPr/>
        </p:nvCxnSpPr>
        <p:spPr>
          <a:xfrm flipH="1">
            <a:off x="5571526" y="3153850"/>
            <a:ext cx="948600" cy="550800"/>
          </a:xfrm>
          <a:prstGeom prst="straightConnector1">
            <a:avLst/>
          </a:prstGeom>
          <a:noFill/>
          <a:ln w="28575" cap="flat" cmpd="sng">
            <a:solidFill>
              <a:srgbClr val="000000"/>
            </a:solidFill>
            <a:prstDash val="solid"/>
            <a:round/>
            <a:headEnd type="none" w="sm" len="sm"/>
            <a:tailEnd type="none" w="sm" len="sm"/>
          </a:ln>
        </p:spPr>
      </p:cxnSp>
      <p:sp>
        <p:nvSpPr>
          <p:cNvPr id="580" name="Google Shape;580;p35"/>
          <p:cNvSpPr txBox="1"/>
          <p:nvPr/>
        </p:nvSpPr>
        <p:spPr>
          <a:xfrm>
            <a:off x="5534149" y="3180901"/>
            <a:ext cx="769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Ισχύει</a:t>
            </a:r>
            <a:endParaRPr sz="1000" i="0" u="none" strike="noStrike" cap="none">
              <a:solidFill>
                <a:srgbClr val="000000"/>
              </a:solidFill>
              <a:latin typeface="Roboto"/>
              <a:ea typeface="Roboto"/>
              <a:cs typeface="Roboto"/>
              <a:sym typeface="Roboto"/>
            </a:endParaRPr>
          </a:p>
        </p:txBody>
      </p:sp>
      <p:sp>
        <p:nvSpPr>
          <p:cNvPr id="581" name="Google Shape;581;p35"/>
          <p:cNvSpPr txBox="1"/>
          <p:nvPr/>
        </p:nvSpPr>
        <p:spPr>
          <a:xfrm>
            <a:off x="7083902" y="3180900"/>
            <a:ext cx="11487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Δεν ισχύει</a:t>
            </a:r>
            <a:endParaRPr sz="1000" i="0" u="none" strike="noStrike" cap="none">
              <a:solidFill>
                <a:srgbClr val="000000"/>
              </a:solidFill>
              <a:latin typeface="Roboto"/>
              <a:ea typeface="Roboto"/>
              <a:cs typeface="Roboto"/>
              <a:sym typeface="Roboto"/>
            </a:endParaRPr>
          </a:p>
        </p:txBody>
      </p:sp>
      <p:sp>
        <p:nvSpPr>
          <p:cNvPr id="579" name="Google Shape;579;p35"/>
          <p:cNvSpPr/>
          <p:nvPr/>
        </p:nvSpPr>
        <p:spPr>
          <a:xfrm>
            <a:off x="4716953" y="3704691"/>
            <a:ext cx="1709400" cy="7473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Κύρια Ακολουθία</a:t>
            </a:r>
            <a:endParaRPr sz="1500" b="1" i="0" u="none" strike="noStrike" cap="none">
              <a:solidFill>
                <a:srgbClr val="FFFFFF"/>
              </a:solidFill>
              <a:latin typeface="Roboto"/>
              <a:ea typeface="Roboto"/>
              <a:cs typeface="Roboto"/>
              <a:sym typeface="Roboto"/>
            </a:endParaRPr>
          </a:p>
        </p:txBody>
      </p:sp>
      <p:sp>
        <p:nvSpPr>
          <p:cNvPr id="577" name="Google Shape;577;p35"/>
          <p:cNvSpPr/>
          <p:nvPr/>
        </p:nvSpPr>
        <p:spPr>
          <a:xfrm>
            <a:off x="6613925" y="3717486"/>
            <a:ext cx="1709400" cy="7473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Υπεργίγαντας (Supergiant)</a:t>
            </a:r>
            <a:endParaRPr sz="1500" b="1" i="0" u="none" strike="noStrike" cap="none">
              <a:solidFill>
                <a:srgbClr val="FFFFFF"/>
              </a:solidFill>
              <a:latin typeface="Roboto"/>
              <a:ea typeface="Roboto"/>
              <a:cs typeface="Roboto"/>
              <a:sym typeface="Roboto"/>
            </a:endParaRPr>
          </a:p>
        </p:txBody>
      </p:sp>
      <p:sp>
        <p:nvSpPr>
          <p:cNvPr id="582" name="Google Shape;582;p35"/>
          <p:cNvSpPr txBox="1">
            <a:spLocks noGrp="1"/>
          </p:cNvSpPr>
          <p:nvPr>
            <p:ph type="body" idx="1"/>
          </p:nvPr>
        </p:nvSpPr>
        <p:spPr>
          <a:xfrm>
            <a:off x="310900" y="1289300"/>
            <a:ext cx="2538600" cy="354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t>Δοκιμή άστρου 1</a:t>
            </a:r>
            <a:endParaRPr/>
          </a:p>
          <a:p>
            <a:pPr marL="0" lvl="0" indent="0" algn="l" rtl="0">
              <a:lnSpc>
                <a:spcPct val="115000"/>
              </a:lnSpc>
              <a:spcBef>
                <a:spcPts val="1600"/>
              </a:spcBef>
              <a:spcAft>
                <a:spcPts val="0"/>
              </a:spcAft>
              <a:buSzPts val="1800"/>
              <a:buNone/>
            </a:pPr>
            <a:r>
              <a:rPr lang="en-US" sz="1800"/>
              <a:t>Θερμοκρασία: 36108</a:t>
            </a:r>
            <a:endParaRPr/>
          </a:p>
          <a:p>
            <a:pPr marL="0" lvl="0" indent="0" algn="l" rtl="0">
              <a:lnSpc>
                <a:spcPct val="115000"/>
              </a:lnSpc>
              <a:spcBef>
                <a:spcPts val="1600"/>
              </a:spcBef>
              <a:spcAft>
                <a:spcPts val="0"/>
              </a:spcAft>
              <a:buSzPts val="1800"/>
              <a:buNone/>
            </a:pPr>
            <a:r>
              <a:rPr lang="en-US" sz="1800"/>
              <a:t>Ακτίνα: 10,2</a:t>
            </a:r>
            <a:endParaRPr/>
          </a:p>
          <a:p>
            <a:pPr marL="0" lvl="0" indent="0" algn="l" rtl="0">
              <a:lnSpc>
                <a:spcPct val="115000"/>
              </a:lnSpc>
              <a:spcBef>
                <a:spcPts val="1600"/>
              </a:spcBef>
              <a:spcAft>
                <a:spcPts val="0"/>
              </a:spcAft>
              <a:buSzPts val="1800"/>
              <a:buNone/>
            </a:pPr>
            <a:r>
              <a:rPr lang="en-US" sz="1800"/>
              <a:t>Φωτεινότητα: -4,4</a:t>
            </a:r>
            <a:endParaRPr/>
          </a:p>
          <a:p>
            <a:pPr marL="0" lvl="0" indent="0" algn="l" rtl="0">
              <a:lnSpc>
                <a:spcPct val="115000"/>
              </a:lnSpc>
              <a:spcBef>
                <a:spcPts val="1600"/>
              </a:spcBef>
              <a:spcAft>
                <a:spcPts val="1600"/>
              </a:spcAft>
              <a:buSzPts val="1800"/>
              <a:buNone/>
            </a:pPr>
            <a:r>
              <a:rPr lang="en-US" sz="1800"/>
              <a:t>Χρώμα: Μπλε (2)</a:t>
            </a:r>
            <a:endParaRPr b="1">
              <a:solidFill>
                <a:srgbClr val="C31C4A"/>
              </a:solidFill>
            </a:endParaRPr>
          </a:p>
        </p:txBody>
      </p:sp>
      <p:sp>
        <p:nvSpPr>
          <p:cNvPr id="583" name="Google Shape;583;p35"/>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2</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6"/>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Δοκιμάστε το δέντρο απόφασής σας</a:t>
            </a:r>
            <a:endParaRPr/>
          </a:p>
        </p:txBody>
      </p:sp>
      <p:pic>
        <p:nvPicPr>
          <p:cNvPr id="589" name="Google Shape;589;p36"/>
          <p:cNvPicPr preferRelativeResize="0"/>
          <p:nvPr/>
        </p:nvPicPr>
        <p:blipFill rotWithShape="1">
          <a:blip r:embed="rId3">
            <a:alphaModFix/>
          </a:blip>
          <a:srcRect/>
          <a:stretch/>
        </p:blipFill>
        <p:spPr>
          <a:xfrm>
            <a:off x="8460625" y="482913"/>
            <a:ext cx="371475" cy="371475"/>
          </a:xfrm>
          <a:prstGeom prst="rect">
            <a:avLst/>
          </a:prstGeom>
          <a:noFill/>
          <a:ln>
            <a:noFill/>
          </a:ln>
        </p:spPr>
      </p:pic>
      <p:cxnSp>
        <p:nvCxnSpPr>
          <p:cNvPr id="590" name="Google Shape;590;p36"/>
          <p:cNvCxnSpPr>
            <a:stCxn id="591" idx="2"/>
            <a:endCxn id="592" idx="0"/>
          </p:cNvCxnSpPr>
          <p:nvPr/>
        </p:nvCxnSpPr>
        <p:spPr>
          <a:xfrm>
            <a:off x="5028641" y="1855700"/>
            <a:ext cx="1491600" cy="550800"/>
          </a:xfrm>
          <a:prstGeom prst="straightConnector1">
            <a:avLst/>
          </a:prstGeom>
          <a:noFill/>
          <a:ln w="28575" cap="flat" cmpd="sng">
            <a:solidFill>
              <a:srgbClr val="000000"/>
            </a:solidFill>
            <a:prstDash val="solid"/>
            <a:round/>
            <a:headEnd type="none" w="sm" len="sm"/>
            <a:tailEnd type="none" w="sm" len="sm"/>
          </a:ln>
        </p:spPr>
      </p:cxnSp>
      <p:cxnSp>
        <p:nvCxnSpPr>
          <p:cNvPr id="593" name="Google Shape;593;p36"/>
          <p:cNvCxnSpPr>
            <a:stCxn id="591" idx="2"/>
            <a:endCxn id="594" idx="0"/>
          </p:cNvCxnSpPr>
          <p:nvPr/>
        </p:nvCxnSpPr>
        <p:spPr>
          <a:xfrm flipH="1">
            <a:off x="3568541" y="1855700"/>
            <a:ext cx="1460100" cy="550800"/>
          </a:xfrm>
          <a:prstGeom prst="straightConnector1">
            <a:avLst/>
          </a:prstGeom>
          <a:noFill/>
          <a:ln w="28575" cap="flat" cmpd="sng">
            <a:solidFill>
              <a:srgbClr val="000000"/>
            </a:solidFill>
            <a:prstDash val="solid"/>
            <a:round/>
            <a:headEnd type="none" w="sm" len="sm"/>
            <a:tailEnd type="none" w="sm" len="sm"/>
          </a:ln>
        </p:spPr>
      </p:cxnSp>
      <p:sp>
        <p:nvSpPr>
          <p:cNvPr id="591" name="Google Shape;591;p36"/>
          <p:cNvSpPr/>
          <p:nvPr/>
        </p:nvSpPr>
        <p:spPr>
          <a:xfrm>
            <a:off x="4173941" y="1108400"/>
            <a:ext cx="1709400" cy="7473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Θερμοκρασία </a:t>
            </a:r>
            <a:br>
              <a:rPr lang="en-US" sz="1500" b="1" i="0" u="none" strike="noStrike" cap="none">
                <a:solidFill>
                  <a:srgbClr val="FFFFFF"/>
                </a:solidFill>
                <a:latin typeface="Roboto"/>
                <a:ea typeface="Roboto"/>
                <a:cs typeface="Roboto"/>
                <a:sym typeface="Roboto"/>
              </a:rPr>
            </a:br>
            <a:r>
              <a:rPr lang="en-US" sz="1500" b="1" i="0" u="none" strike="noStrike" cap="none">
                <a:solidFill>
                  <a:srgbClr val="FFFFFF"/>
                </a:solidFill>
                <a:latin typeface="Roboto"/>
                <a:ea typeface="Roboto"/>
                <a:cs typeface="Roboto"/>
                <a:sym typeface="Roboto"/>
              </a:rPr>
              <a:t>&lt;= 3467</a:t>
            </a:r>
            <a:endParaRPr sz="1500" b="1" i="0" u="none" strike="noStrike" cap="none">
              <a:solidFill>
                <a:srgbClr val="FFFFFF"/>
              </a:solidFill>
              <a:latin typeface="Roboto"/>
              <a:ea typeface="Roboto"/>
              <a:cs typeface="Roboto"/>
              <a:sym typeface="Roboto"/>
            </a:endParaRPr>
          </a:p>
        </p:txBody>
      </p:sp>
      <p:sp>
        <p:nvSpPr>
          <p:cNvPr id="592" name="Google Shape;592;p36"/>
          <p:cNvSpPr/>
          <p:nvPr/>
        </p:nvSpPr>
        <p:spPr>
          <a:xfrm>
            <a:off x="5665426" y="2406550"/>
            <a:ext cx="1709400" cy="7473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Ακτίνα &lt;= 46,9</a:t>
            </a:r>
            <a:endParaRPr sz="1500" b="1" i="0" u="none" strike="noStrike" cap="none">
              <a:solidFill>
                <a:srgbClr val="FFFFFF"/>
              </a:solidFill>
              <a:latin typeface="Roboto"/>
              <a:ea typeface="Roboto"/>
              <a:cs typeface="Roboto"/>
              <a:sym typeface="Roboto"/>
            </a:endParaRPr>
          </a:p>
        </p:txBody>
      </p:sp>
      <p:sp>
        <p:nvSpPr>
          <p:cNvPr id="594" name="Google Shape;594;p36"/>
          <p:cNvSpPr/>
          <p:nvPr/>
        </p:nvSpPr>
        <p:spPr>
          <a:xfrm>
            <a:off x="2713813" y="2406526"/>
            <a:ext cx="1709400" cy="7473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Ερυθρός Νάνος</a:t>
            </a:r>
            <a:endParaRPr sz="1500" b="1" i="0" u="none" strike="noStrike" cap="none">
              <a:solidFill>
                <a:srgbClr val="FFFFFF"/>
              </a:solidFill>
              <a:latin typeface="Roboto"/>
              <a:ea typeface="Roboto"/>
              <a:cs typeface="Roboto"/>
              <a:sym typeface="Roboto"/>
            </a:endParaRPr>
          </a:p>
        </p:txBody>
      </p:sp>
      <p:sp>
        <p:nvSpPr>
          <p:cNvPr id="595" name="Google Shape;595;p36"/>
          <p:cNvSpPr txBox="1"/>
          <p:nvPr/>
        </p:nvSpPr>
        <p:spPr>
          <a:xfrm>
            <a:off x="3534839" y="1845054"/>
            <a:ext cx="769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Ισχύει</a:t>
            </a:r>
            <a:endParaRPr sz="1000" i="0" u="none" strike="noStrike" cap="none">
              <a:solidFill>
                <a:srgbClr val="000000"/>
              </a:solidFill>
              <a:latin typeface="Roboto"/>
              <a:ea typeface="Roboto"/>
              <a:cs typeface="Roboto"/>
              <a:sym typeface="Roboto"/>
            </a:endParaRPr>
          </a:p>
        </p:txBody>
      </p:sp>
      <p:sp>
        <p:nvSpPr>
          <p:cNvPr id="596" name="Google Shape;596;p36"/>
          <p:cNvSpPr txBox="1"/>
          <p:nvPr/>
        </p:nvSpPr>
        <p:spPr>
          <a:xfrm>
            <a:off x="5883309" y="1882800"/>
            <a:ext cx="2538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Δεν ισχύει</a:t>
            </a:r>
            <a:endParaRPr sz="1000" i="0" u="none" strike="noStrike" cap="none">
              <a:solidFill>
                <a:srgbClr val="000000"/>
              </a:solidFill>
              <a:latin typeface="Roboto"/>
              <a:ea typeface="Roboto"/>
              <a:cs typeface="Roboto"/>
              <a:sym typeface="Roboto"/>
            </a:endParaRPr>
          </a:p>
        </p:txBody>
      </p:sp>
      <p:cxnSp>
        <p:nvCxnSpPr>
          <p:cNvPr id="597" name="Google Shape;597;p36"/>
          <p:cNvCxnSpPr>
            <a:stCxn id="592" idx="2"/>
            <a:endCxn id="598" idx="0"/>
          </p:cNvCxnSpPr>
          <p:nvPr/>
        </p:nvCxnSpPr>
        <p:spPr>
          <a:xfrm>
            <a:off x="6520126" y="3153850"/>
            <a:ext cx="948600" cy="563700"/>
          </a:xfrm>
          <a:prstGeom prst="straightConnector1">
            <a:avLst/>
          </a:prstGeom>
          <a:noFill/>
          <a:ln w="28575" cap="flat" cmpd="sng">
            <a:solidFill>
              <a:srgbClr val="000000"/>
            </a:solidFill>
            <a:prstDash val="solid"/>
            <a:round/>
            <a:headEnd type="none" w="sm" len="sm"/>
            <a:tailEnd type="none" w="sm" len="sm"/>
          </a:ln>
        </p:spPr>
      </p:cxnSp>
      <p:cxnSp>
        <p:nvCxnSpPr>
          <p:cNvPr id="599" name="Google Shape;599;p36"/>
          <p:cNvCxnSpPr>
            <a:stCxn id="592" idx="2"/>
            <a:endCxn id="600" idx="0"/>
          </p:cNvCxnSpPr>
          <p:nvPr/>
        </p:nvCxnSpPr>
        <p:spPr>
          <a:xfrm flipH="1">
            <a:off x="5571526" y="3153850"/>
            <a:ext cx="948600" cy="550800"/>
          </a:xfrm>
          <a:prstGeom prst="straightConnector1">
            <a:avLst/>
          </a:prstGeom>
          <a:noFill/>
          <a:ln w="28575" cap="flat" cmpd="sng">
            <a:solidFill>
              <a:srgbClr val="000000"/>
            </a:solidFill>
            <a:prstDash val="solid"/>
            <a:round/>
            <a:headEnd type="none" w="sm" len="sm"/>
            <a:tailEnd type="none" w="sm" len="sm"/>
          </a:ln>
        </p:spPr>
      </p:cxnSp>
      <p:sp>
        <p:nvSpPr>
          <p:cNvPr id="601" name="Google Shape;601;p36"/>
          <p:cNvSpPr txBox="1"/>
          <p:nvPr/>
        </p:nvSpPr>
        <p:spPr>
          <a:xfrm>
            <a:off x="5534149" y="3180901"/>
            <a:ext cx="769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Ισχύει</a:t>
            </a:r>
            <a:endParaRPr sz="1000" i="0" u="none" strike="noStrike" cap="none">
              <a:solidFill>
                <a:srgbClr val="000000"/>
              </a:solidFill>
              <a:latin typeface="Roboto"/>
              <a:ea typeface="Roboto"/>
              <a:cs typeface="Roboto"/>
              <a:sym typeface="Roboto"/>
            </a:endParaRPr>
          </a:p>
        </p:txBody>
      </p:sp>
      <p:sp>
        <p:nvSpPr>
          <p:cNvPr id="602" name="Google Shape;602;p36"/>
          <p:cNvSpPr txBox="1"/>
          <p:nvPr/>
        </p:nvSpPr>
        <p:spPr>
          <a:xfrm>
            <a:off x="7083904" y="3180900"/>
            <a:ext cx="1491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Δεν ισχύει</a:t>
            </a:r>
            <a:endParaRPr sz="1000" i="0" u="none" strike="noStrike" cap="none">
              <a:solidFill>
                <a:srgbClr val="000000"/>
              </a:solidFill>
              <a:latin typeface="Roboto"/>
              <a:ea typeface="Roboto"/>
              <a:cs typeface="Roboto"/>
              <a:sym typeface="Roboto"/>
            </a:endParaRPr>
          </a:p>
        </p:txBody>
      </p:sp>
      <p:sp>
        <p:nvSpPr>
          <p:cNvPr id="600" name="Google Shape;600;p36"/>
          <p:cNvSpPr/>
          <p:nvPr/>
        </p:nvSpPr>
        <p:spPr>
          <a:xfrm>
            <a:off x="4716953" y="3704691"/>
            <a:ext cx="1709400" cy="7473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Κύρια Ακολουθία</a:t>
            </a:r>
            <a:endParaRPr sz="1500" b="1" i="0" u="none" strike="noStrike" cap="none">
              <a:solidFill>
                <a:srgbClr val="FFFFFF"/>
              </a:solidFill>
              <a:latin typeface="Roboto"/>
              <a:ea typeface="Roboto"/>
              <a:cs typeface="Roboto"/>
              <a:sym typeface="Roboto"/>
            </a:endParaRPr>
          </a:p>
        </p:txBody>
      </p:sp>
      <p:sp>
        <p:nvSpPr>
          <p:cNvPr id="598" name="Google Shape;598;p36"/>
          <p:cNvSpPr/>
          <p:nvPr/>
        </p:nvSpPr>
        <p:spPr>
          <a:xfrm>
            <a:off x="6613925" y="3717486"/>
            <a:ext cx="1709400" cy="7473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Υπεργίγαντας (Supergiant)</a:t>
            </a:r>
            <a:endParaRPr sz="1500" b="1" i="0" u="none" strike="noStrike" cap="none">
              <a:solidFill>
                <a:srgbClr val="FFFFFF"/>
              </a:solidFill>
              <a:latin typeface="Roboto"/>
              <a:ea typeface="Roboto"/>
              <a:cs typeface="Roboto"/>
              <a:sym typeface="Roboto"/>
            </a:endParaRPr>
          </a:p>
        </p:txBody>
      </p:sp>
      <p:sp>
        <p:nvSpPr>
          <p:cNvPr id="603" name="Google Shape;603;p36"/>
          <p:cNvSpPr txBox="1">
            <a:spLocks noGrp="1"/>
          </p:cNvSpPr>
          <p:nvPr>
            <p:ph type="body" idx="1"/>
          </p:nvPr>
        </p:nvSpPr>
        <p:spPr>
          <a:xfrm>
            <a:off x="310900" y="1289300"/>
            <a:ext cx="2538600" cy="354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t>Δοκιμή άστρου 1</a:t>
            </a:r>
            <a:endParaRPr/>
          </a:p>
          <a:p>
            <a:pPr marL="0" lvl="0" indent="0" algn="l" rtl="0">
              <a:lnSpc>
                <a:spcPct val="115000"/>
              </a:lnSpc>
              <a:spcBef>
                <a:spcPts val="1600"/>
              </a:spcBef>
              <a:spcAft>
                <a:spcPts val="0"/>
              </a:spcAft>
              <a:buSzPts val="1800"/>
              <a:buNone/>
            </a:pPr>
            <a:r>
              <a:rPr lang="en-US" sz="1800"/>
              <a:t>Θερμοκρασία: 36108</a:t>
            </a:r>
            <a:endParaRPr/>
          </a:p>
          <a:p>
            <a:pPr marL="0" lvl="0" indent="0" algn="l" rtl="0">
              <a:lnSpc>
                <a:spcPct val="115000"/>
              </a:lnSpc>
              <a:spcBef>
                <a:spcPts val="1600"/>
              </a:spcBef>
              <a:spcAft>
                <a:spcPts val="0"/>
              </a:spcAft>
              <a:buSzPts val="1800"/>
              <a:buNone/>
            </a:pPr>
            <a:r>
              <a:rPr lang="en-US" sz="1800"/>
              <a:t>Ακτίνα: 10,2</a:t>
            </a:r>
            <a:endParaRPr/>
          </a:p>
          <a:p>
            <a:pPr marL="0" lvl="0" indent="0" algn="l" rtl="0">
              <a:lnSpc>
                <a:spcPct val="115000"/>
              </a:lnSpc>
              <a:spcBef>
                <a:spcPts val="1600"/>
              </a:spcBef>
              <a:spcAft>
                <a:spcPts val="0"/>
              </a:spcAft>
              <a:buSzPts val="1800"/>
              <a:buNone/>
            </a:pPr>
            <a:r>
              <a:rPr lang="en-US" sz="1800"/>
              <a:t>Φωτεινότητα: -4,4</a:t>
            </a:r>
            <a:endParaRPr/>
          </a:p>
          <a:p>
            <a:pPr marL="0" lvl="0" indent="0" algn="l" rtl="0">
              <a:lnSpc>
                <a:spcPct val="115000"/>
              </a:lnSpc>
              <a:spcBef>
                <a:spcPts val="1600"/>
              </a:spcBef>
              <a:spcAft>
                <a:spcPts val="0"/>
              </a:spcAft>
              <a:buSzPts val="1800"/>
              <a:buNone/>
            </a:pPr>
            <a:r>
              <a:rPr lang="en-US" sz="1800"/>
              <a:t>Χρώμα: Μπλε (2)</a:t>
            </a:r>
            <a:endParaRPr/>
          </a:p>
          <a:p>
            <a:pPr marL="0" lvl="0" indent="0" algn="l" rtl="0">
              <a:lnSpc>
                <a:spcPct val="115000"/>
              </a:lnSpc>
              <a:spcBef>
                <a:spcPts val="1600"/>
              </a:spcBef>
              <a:spcAft>
                <a:spcPts val="1600"/>
              </a:spcAft>
              <a:buSzPts val="1800"/>
              <a:buNone/>
            </a:pPr>
            <a:r>
              <a:rPr lang="en-US" b="1">
                <a:solidFill>
                  <a:srgbClr val="C31C4A"/>
                </a:solidFill>
              </a:rPr>
              <a:t>Κύρια Ακολουθία</a:t>
            </a:r>
            <a:endParaRPr b="1">
              <a:solidFill>
                <a:srgbClr val="C31C4A"/>
              </a:solidFill>
            </a:endParaRPr>
          </a:p>
        </p:txBody>
      </p:sp>
      <p:pic>
        <p:nvPicPr>
          <p:cNvPr id="604" name="Google Shape;604;p36"/>
          <p:cNvPicPr preferRelativeResize="0"/>
          <p:nvPr/>
        </p:nvPicPr>
        <p:blipFill rotWithShape="1">
          <a:blip r:embed="rId4">
            <a:alphaModFix/>
          </a:blip>
          <a:srcRect t="3689" r="55936" b="4532"/>
          <a:stretch/>
        </p:blipFill>
        <p:spPr>
          <a:xfrm>
            <a:off x="2325213" y="3609150"/>
            <a:ext cx="847726" cy="882850"/>
          </a:xfrm>
          <a:prstGeom prst="rect">
            <a:avLst/>
          </a:prstGeom>
          <a:noFill/>
          <a:ln>
            <a:noFill/>
          </a:ln>
        </p:spPr>
      </p:pic>
      <p:sp>
        <p:nvSpPr>
          <p:cNvPr id="605" name="Google Shape;605;p36"/>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2</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37"/>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Δοκιμάστε το δέντρο απόφασής σας</a:t>
            </a:r>
            <a:endParaRPr/>
          </a:p>
        </p:txBody>
      </p:sp>
      <p:pic>
        <p:nvPicPr>
          <p:cNvPr id="611" name="Google Shape;611;p37"/>
          <p:cNvPicPr preferRelativeResize="0"/>
          <p:nvPr/>
        </p:nvPicPr>
        <p:blipFill rotWithShape="1">
          <a:blip r:embed="rId3">
            <a:alphaModFix/>
          </a:blip>
          <a:srcRect/>
          <a:stretch/>
        </p:blipFill>
        <p:spPr>
          <a:xfrm>
            <a:off x="8460625" y="482913"/>
            <a:ext cx="371475" cy="371475"/>
          </a:xfrm>
          <a:prstGeom prst="rect">
            <a:avLst/>
          </a:prstGeom>
          <a:noFill/>
          <a:ln>
            <a:noFill/>
          </a:ln>
        </p:spPr>
      </p:pic>
      <p:cxnSp>
        <p:nvCxnSpPr>
          <p:cNvPr id="612" name="Google Shape;612;p37"/>
          <p:cNvCxnSpPr>
            <a:stCxn id="613" idx="2"/>
            <a:endCxn id="614" idx="0"/>
          </p:cNvCxnSpPr>
          <p:nvPr/>
        </p:nvCxnSpPr>
        <p:spPr>
          <a:xfrm>
            <a:off x="5028641" y="1855700"/>
            <a:ext cx="1491600" cy="550800"/>
          </a:xfrm>
          <a:prstGeom prst="straightConnector1">
            <a:avLst/>
          </a:prstGeom>
          <a:noFill/>
          <a:ln w="28575" cap="flat" cmpd="sng">
            <a:solidFill>
              <a:srgbClr val="000000"/>
            </a:solidFill>
            <a:prstDash val="solid"/>
            <a:round/>
            <a:headEnd type="none" w="sm" len="sm"/>
            <a:tailEnd type="none" w="sm" len="sm"/>
          </a:ln>
        </p:spPr>
      </p:cxnSp>
      <p:cxnSp>
        <p:nvCxnSpPr>
          <p:cNvPr id="615" name="Google Shape;615;p37"/>
          <p:cNvCxnSpPr>
            <a:stCxn id="613" idx="2"/>
            <a:endCxn id="616" idx="0"/>
          </p:cNvCxnSpPr>
          <p:nvPr/>
        </p:nvCxnSpPr>
        <p:spPr>
          <a:xfrm flipH="1">
            <a:off x="3568541" y="1855700"/>
            <a:ext cx="1460100" cy="550800"/>
          </a:xfrm>
          <a:prstGeom prst="straightConnector1">
            <a:avLst/>
          </a:prstGeom>
          <a:noFill/>
          <a:ln w="28575" cap="flat" cmpd="sng">
            <a:solidFill>
              <a:srgbClr val="000000"/>
            </a:solidFill>
            <a:prstDash val="solid"/>
            <a:round/>
            <a:headEnd type="none" w="sm" len="sm"/>
            <a:tailEnd type="none" w="sm" len="sm"/>
          </a:ln>
        </p:spPr>
      </p:cxnSp>
      <p:sp>
        <p:nvSpPr>
          <p:cNvPr id="613" name="Google Shape;613;p37"/>
          <p:cNvSpPr/>
          <p:nvPr/>
        </p:nvSpPr>
        <p:spPr>
          <a:xfrm>
            <a:off x="4173941" y="1108400"/>
            <a:ext cx="1709400" cy="7473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Θερμοκρασία </a:t>
            </a:r>
            <a:br>
              <a:rPr lang="en-US" sz="1500" b="1" i="0" u="none" strike="noStrike" cap="none">
                <a:solidFill>
                  <a:srgbClr val="FFFFFF"/>
                </a:solidFill>
                <a:latin typeface="Roboto"/>
                <a:ea typeface="Roboto"/>
                <a:cs typeface="Roboto"/>
                <a:sym typeface="Roboto"/>
              </a:rPr>
            </a:br>
            <a:r>
              <a:rPr lang="en-US" sz="1500" b="1" i="0" u="none" strike="noStrike" cap="none">
                <a:solidFill>
                  <a:srgbClr val="FFFFFF"/>
                </a:solidFill>
                <a:latin typeface="Roboto"/>
                <a:ea typeface="Roboto"/>
                <a:cs typeface="Roboto"/>
                <a:sym typeface="Roboto"/>
              </a:rPr>
              <a:t>&lt;= 3467</a:t>
            </a:r>
            <a:endParaRPr sz="1500" b="1" i="0" u="none" strike="noStrike" cap="none">
              <a:solidFill>
                <a:srgbClr val="FFFFFF"/>
              </a:solidFill>
              <a:latin typeface="Roboto"/>
              <a:ea typeface="Roboto"/>
              <a:cs typeface="Roboto"/>
              <a:sym typeface="Roboto"/>
            </a:endParaRPr>
          </a:p>
        </p:txBody>
      </p:sp>
      <p:sp>
        <p:nvSpPr>
          <p:cNvPr id="614" name="Google Shape;614;p37"/>
          <p:cNvSpPr/>
          <p:nvPr/>
        </p:nvSpPr>
        <p:spPr>
          <a:xfrm>
            <a:off x="5665426" y="2406550"/>
            <a:ext cx="1709400" cy="7473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Ακτίνα &lt;= 46,9</a:t>
            </a:r>
            <a:endParaRPr sz="1500" b="1" i="0" u="none" strike="noStrike" cap="none">
              <a:solidFill>
                <a:srgbClr val="FFFFFF"/>
              </a:solidFill>
              <a:latin typeface="Roboto"/>
              <a:ea typeface="Roboto"/>
              <a:cs typeface="Roboto"/>
              <a:sym typeface="Roboto"/>
            </a:endParaRPr>
          </a:p>
        </p:txBody>
      </p:sp>
      <p:sp>
        <p:nvSpPr>
          <p:cNvPr id="616" name="Google Shape;616;p37"/>
          <p:cNvSpPr/>
          <p:nvPr/>
        </p:nvSpPr>
        <p:spPr>
          <a:xfrm>
            <a:off x="2713813" y="2406526"/>
            <a:ext cx="1709400" cy="7473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Ερυθρός Νάνος</a:t>
            </a:r>
            <a:endParaRPr sz="1500" b="1" i="0" u="none" strike="noStrike" cap="none">
              <a:solidFill>
                <a:srgbClr val="FFFFFF"/>
              </a:solidFill>
              <a:latin typeface="Roboto"/>
              <a:ea typeface="Roboto"/>
              <a:cs typeface="Roboto"/>
              <a:sym typeface="Roboto"/>
            </a:endParaRPr>
          </a:p>
        </p:txBody>
      </p:sp>
      <p:sp>
        <p:nvSpPr>
          <p:cNvPr id="617" name="Google Shape;617;p37"/>
          <p:cNvSpPr txBox="1"/>
          <p:nvPr/>
        </p:nvSpPr>
        <p:spPr>
          <a:xfrm>
            <a:off x="3534839" y="1845054"/>
            <a:ext cx="769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Ισχύει</a:t>
            </a:r>
            <a:endParaRPr sz="1000" i="0" u="none" strike="noStrike" cap="none">
              <a:solidFill>
                <a:srgbClr val="000000"/>
              </a:solidFill>
              <a:latin typeface="Roboto"/>
              <a:ea typeface="Roboto"/>
              <a:cs typeface="Roboto"/>
              <a:sym typeface="Roboto"/>
            </a:endParaRPr>
          </a:p>
        </p:txBody>
      </p:sp>
      <p:sp>
        <p:nvSpPr>
          <p:cNvPr id="618" name="Google Shape;618;p37"/>
          <p:cNvSpPr txBox="1"/>
          <p:nvPr/>
        </p:nvSpPr>
        <p:spPr>
          <a:xfrm>
            <a:off x="5883321" y="1882800"/>
            <a:ext cx="1200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Δεν ισχύει</a:t>
            </a:r>
            <a:endParaRPr sz="1000" i="0" u="none" strike="noStrike" cap="none">
              <a:solidFill>
                <a:srgbClr val="000000"/>
              </a:solidFill>
              <a:latin typeface="Roboto"/>
              <a:ea typeface="Roboto"/>
              <a:cs typeface="Roboto"/>
              <a:sym typeface="Roboto"/>
            </a:endParaRPr>
          </a:p>
        </p:txBody>
      </p:sp>
      <p:cxnSp>
        <p:nvCxnSpPr>
          <p:cNvPr id="619" name="Google Shape;619;p37"/>
          <p:cNvCxnSpPr>
            <a:stCxn id="614" idx="2"/>
            <a:endCxn id="620" idx="0"/>
          </p:cNvCxnSpPr>
          <p:nvPr/>
        </p:nvCxnSpPr>
        <p:spPr>
          <a:xfrm>
            <a:off x="6520126" y="3153850"/>
            <a:ext cx="948600" cy="563700"/>
          </a:xfrm>
          <a:prstGeom prst="straightConnector1">
            <a:avLst/>
          </a:prstGeom>
          <a:noFill/>
          <a:ln w="28575" cap="flat" cmpd="sng">
            <a:solidFill>
              <a:srgbClr val="000000"/>
            </a:solidFill>
            <a:prstDash val="solid"/>
            <a:round/>
            <a:headEnd type="none" w="sm" len="sm"/>
            <a:tailEnd type="none" w="sm" len="sm"/>
          </a:ln>
        </p:spPr>
      </p:cxnSp>
      <p:cxnSp>
        <p:nvCxnSpPr>
          <p:cNvPr id="621" name="Google Shape;621;p37"/>
          <p:cNvCxnSpPr>
            <a:stCxn id="614" idx="2"/>
            <a:endCxn id="622" idx="0"/>
          </p:cNvCxnSpPr>
          <p:nvPr/>
        </p:nvCxnSpPr>
        <p:spPr>
          <a:xfrm flipH="1">
            <a:off x="5571526" y="3153850"/>
            <a:ext cx="948600" cy="550800"/>
          </a:xfrm>
          <a:prstGeom prst="straightConnector1">
            <a:avLst/>
          </a:prstGeom>
          <a:noFill/>
          <a:ln w="28575" cap="flat" cmpd="sng">
            <a:solidFill>
              <a:srgbClr val="000000"/>
            </a:solidFill>
            <a:prstDash val="solid"/>
            <a:round/>
            <a:headEnd type="none" w="sm" len="sm"/>
            <a:tailEnd type="none" w="sm" len="sm"/>
          </a:ln>
        </p:spPr>
      </p:cxnSp>
      <p:sp>
        <p:nvSpPr>
          <p:cNvPr id="623" name="Google Shape;623;p37"/>
          <p:cNvSpPr txBox="1"/>
          <p:nvPr/>
        </p:nvSpPr>
        <p:spPr>
          <a:xfrm>
            <a:off x="5534149" y="3180901"/>
            <a:ext cx="769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Ισχύει</a:t>
            </a:r>
            <a:endParaRPr sz="1000" i="0" u="none" strike="noStrike" cap="none">
              <a:solidFill>
                <a:srgbClr val="000000"/>
              </a:solidFill>
              <a:latin typeface="Roboto"/>
              <a:ea typeface="Roboto"/>
              <a:cs typeface="Roboto"/>
              <a:sym typeface="Roboto"/>
            </a:endParaRPr>
          </a:p>
        </p:txBody>
      </p:sp>
      <p:sp>
        <p:nvSpPr>
          <p:cNvPr id="624" name="Google Shape;624;p37"/>
          <p:cNvSpPr txBox="1"/>
          <p:nvPr/>
        </p:nvSpPr>
        <p:spPr>
          <a:xfrm>
            <a:off x="7083906" y="3180900"/>
            <a:ext cx="19851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Δεν ισχύει</a:t>
            </a:r>
            <a:endParaRPr sz="1000" i="0" u="none" strike="noStrike" cap="none">
              <a:solidFill>
                <a:srgbClr val="000000"/>
              </a:solidFill>
              <a:latin typeface="Roboto"/>
              <a:ea typeface="Roboto"/>
              <a:cs typeface="Roboto"/>
              <a:sym typeface="Roboto"/>
            </a:endParaRPr>
          </a:p>
        </p:txBody>
      </p:sp>
      <p:sp>
        <p:nvSpPr>
          <p:cNvPr id="622" name="Google Shape;622;p37"/>
          <p:cNvSpPr/>
          <p:nvPr/>
        </p:nvSpPr>
        <p:spPr>
          <a:xfrm>
            <a:off x="4716953" y="3704691"/>
            <a:ext cx="1709400" cy="7473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Κύρια Ακολουθία</a:t>
            </a:r>
            <a:endParaRPr sz="1500" b="1" i="0" u="none" strike="noStrike" cap="none">
              <a:solidFill>
                <a:srgbClr val="FFFFFF"/>
              </a:solidFill>
              <a:latin typeface="Roboto"/>
              <a:ea typeface="Roboto"/>
              <a:cs typeface="Roboto"/>
              <a:sym typeface="Roboto"/>
            </a:endParaRPr>
          </a:p>
        </p:txBody>
      </p:sp>
      <p:sp>
        <p:nvSpPr>
          <p:cNvPr id="620" name="Google Shape;620;p37"/>
          <p:cNvSpPr/>
          <p:nvPr/>
        </p:nvSpPr>
        <p:spPr>
          <a:xfrm>
            <a:off x="6613925" y="3717486"/>
            <a:ext cx="1709400" cy="7473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Υπεργίγαντας (Supergiant)</a:t>
            </a:r>
            <a:endParaRPr sz="1500" b="1" i="0" u="none" strike="noStrike" cap="none">
              <a:solidFill>
                <a:srgbClr val="FFFFFF"/>
              </a:solidFill>
              <a:latin typeface="Roboto"/>
              <a:ea typeface="Roboto"/>
              <a:cs typeface="Roboto"/>
              <a:sym typeface="Roboto"/>
            </a:endParaRPr>
          </a:p>
        </p:txBody>
      </p:sp>
      <p:sp>
        <p:nvSpPr>
          <p:cNvPr id="625" name="Google Shape;625;p37"/>
          <p:cNvSpPr txBox="1">
            <a:spLocks noGrp="1"/>
          </p:cNvSpPr>
          <p:nvPr>
            <p:ph type="body" idx="1"/>
          </p:nvPr>
        </p:nvSpPr>
        <p:spPr>
          <a:xfrm>
            <a:off x="310900" y="1289300"/>
            <a:ext cx="2538600" cy="354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t>Δοκιμή άστρου 2</a:t>
            </a:r>
            <a:endParaRPr/>
          </a:p>
          <a:p>
            <a:pPr marL="0" lvl="0" indent="0" algn="l" rtl="0">
              <a:lnSpc>
                <a:spcPct val="115000"/>
              </a:lnSpc>
              <a:spcBef>
                <a:spcPts val="1600"/>
              </a:spcBef>
              <a:spcAft>
                <a:spcPts val="0"/>
              </a:spcAft>
              <a:buSzPts val="1800"/>
              <a:buNone/>
            </a:pPr>
            <a:r>
              <a:rPr lang="en-US" sz="1800"/>
              <a:t>Θερμοκρασία: 11096</a:t>
            </a:r>
            <a:endParaRPr/>
          </a:p>
          <a:p>
            <a:pPr marL="0" lvl="0" indent="0" algn="l" rtl="0">
              <a:lnSpc>
                <a:spcPct val="115000"/>
              </a:lnSpc>
              <a:spcBef>
                <a:spcPts val="1600"/>
              </a:spcBef>
              <a:spcAft>
                <a:spcPts val="0"/>
              </a:spcAft>
              <a:buSzPts val="1800"/>
              <a:buNone/>
            </a:pPr>
            <a:r>
              <a:rPr lang="en-US" sz="1800"/>
              <a:t>Ακτίνα: 12</a:t>
            </a:r>
            <a:endParaRPr/>
          </a:p>
          <a:p>
            <a:pPr marL="0" lvl="0" indent="0" algn="l" rtl="0">
              <a:lnSpc>
                <a:spcPct val="115000"/>
              </a:lnSpc>
              <a:spcBef>
                <a:spcPts val="1600"/>
              </a:spcBef>
              <a:spcAft>
                <a:spcPts val="0"/>
              </a:spcAft>
              <a:buSzPts val="1800"/>
              <a:buNone/>
            </a:pPr>
            <a:r>
              <a:rPr lang="en-US" sz="1800"/>
              <a:t>Φωτεινότητα: -5,91</a:t>
            </a:r>
            <a:endParaRPr/>
          </a:p>
          <a:p>
            <a:pPr marL="0" lvl="0" indent="0" algn="l" rtl="0">
              <a:lnSpc>
                <a:spcPct val="115000"/>
              </a:lnSpc>
              <a:spcBef>
                <a:spcPts val="1600"/>
              </a:spcBef>
              <a:spcAft>
                <a:spcPts val="0"/>
              </a:spcAft>
              <a:buSzPts val="1800"/>
              <a:buNone/>
            </a:pPr>
            <a:r>
              <a:rPr lang="en-US" sz="1800"/>
              <a:t>Χρώμα: Μπλε (2)</a:t>
            </a:r>
            <a:endParaRPr/>
          </a:p>
          <a:p>
            <a:pPr marL="0" lvl="0" indent="0" algn="l" rtl="0">
              <a:lnSpc>
                <a:spcPct val="115000"/>
              </a:lnSpc>
              <a:spcBef>
                <a:spcPts val="1600"/>
              </a:spcBef>
              <a:spcAft>
                <a:spcPts val="1600"/>
              </a:spcAft>
              <a:buSzPts val="1800"/>
              <a:buNone/>
            </a:pPr>
            <a:endParaRPr b="1">
              <a:solidFill>
                <a:srgbClr val="C31C4A"/>
              </a:solidFill>
            </a:endParaRPr>
          </a:p>
        </p:txBody>
      </p:sp>
      <p:sp>
        <p:nvSpPr>
          <p:cNvPr id="626" name="Google Shape;626;p37"/>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56"/>
        <p:cNvGrpSpPr/>
        <p:nvPr/>
      </p:nvGrpSpPr>
      <p:grpSpPr>
        <a:xfrm>
          <a:off x="0" y="0"/>
          <a:ext cx="0" cy="0"/>
          <a:chOff x="0" y="0"/>
          <a:chExt cx="0" cy="0"/>
        </a:xfrm>
      </p:grpSpPr>
      <p:sp>
        <p:nvSpPr>
          <p:cNvPr id="57" name="Google Shape;57;p11"/>
          <p:cNvSpPr txBox="1">
            <a:spLocks noGrp="1"/>
          </p:cNvSpPr>
          <p:nvPr>
            <p:ph type="body" idx="1"/>
          </p:nvPr>
        </p:nvSpPr>
        <p:spPr>
          <a:xfrm>
            <a:off x="310900" y="1017725"/>
            <a:ext cx="8522100" cy="381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dirty="0" err="1">
                <a:solidFill>
                  <a:srgbClr val="C31C4A"/>
                </a:solidFill>
              </a:rPr>
              <a:t>Σε</a:t>
            </a:r>
            <a:r>
              <a:rPr lang="en-US" b="1" dirty="0">
                <a:solidFill>
                  <a:srgbClr val="C31C4A"/>
                </a:solidFill>
              </a:rPr>
              <a:t> α</a:t>
            </a:r>
            <a:r>
              <a:rPr lang="en-US" b="1" dirty="0" err="1">
                <a:solidFill>
                  <a:srgbClr val="C31C4A"/>
                </a:solidFill>
              </a:rPr>
              <a:t>υτό</a:t>
            </a:r>
            <a:r>
              <a:rPr lang="en-US" b="1" dirty="0">
                <a:solidFill>
                  <a:srgbClr val="C31C4A"/>
                </a:solidFill>
              </a:rPr>
              <a:t> </a:t>
            </a:r>
            <a:r>
              <a:rPr lang="en-US" b="1" dirty="0" err="1">
                <a:solidFill>
                  <a:srgbClr val="C31C4A"/>
                </a:solidFill>
              </a:rPr>
              <a:t>το</a:t>
            </a:r>
            <a:r>
              <a:rPr lang="en-US" b="1" dirty="0">
                <a:solidFill>
                  <a:srgbClr val="C31C4A"/>
                </a:solidFill>
              </a:rPr>
              <a:t> </a:t>
            </a:r>
            <a:r>
              <a:rPr lang="en-US" b="1" dirty="0" err="1">
                <a:solidFill>
                  <a:srgbClr val="C31C4A"/>
                </a:solidFill>
              </a:rPr>
              <a:t>μάθημ</a:t>
            </a:r>
            <a:r>
              <a:rPr lang="en-US" b="1" dirty="0">
                <a:solidFill>
                  <a:srgbClr val="C31C4A"/>
                </a:solidFill>
              </a:rPr>
              <a:t>α, θα...</a:t>
            </a:r>
            <a:endParaRPr dirty="0"/>
          </a:p>
          <a:p>
            <a:pPr marL="457200" lvl="0" indent="-342900" algn="l" rtl="0">
              <a:lnSpc>
                <a:spcPct val="115000"/>
              </a:lnSpc>
              <a:spcBef>
                <a:spcPts val="1000"/>
              </a:spcBef>
              <a:spcAft>
                <a:spcPts val="0"/>
              </a:spcAft>
              <a:buClr>
                <a:srgbClr val="C31C4A"/>
              </a:buClr>
              <a:buSzPts val="1800"/>
              <a:buChar char="●"/>
            </a:pPr>
            <a:r>
              <a:rPr lang="en-US" dirty="0" err="1">
                <a:solidFill>
                  <a:srgbClr val="000000"/>
                </a:solidFill>
              </a:rPr>
              <a:t>Περιγράψ</a:t>
            </a:r>
            <a:r>
              <a:rPr lang="el-GR" dirty="0" err="1"/>
              <a:t>ουμ</a:t>
            </a:r>
            <a:r>
              <a:rPr lang="en-US" dirty="0">
                <a:solidFill>
                  <a:srgbClr val="000000"/>
                </a:solidFill>
              </a:rPr>
              <a:t>ε π</a:t>
            </a:r>
            <a:r>
              <a:rPr lang="en-US" dirty="0" err="1">
                <a:solidFill>
                  <a:srgbClr val="000000"/>
                </a:solidFill>
              </a:rPr>
              <a:t>ώς</a:t>
            </a:r>
            <a:r>
              <a:rPr lang="en-US" dirty="0">
                <a:solidFill>
                  <a:srgbClr val="000000"/>
                </a:solidFill>
              </a:rPr>
              <a:t> </a:t>
            </a:r>
            <a:r>
              <a:rPr lang="en-US" dirty="0" err="1">
                <a:solidFill>
                  <a:srgbClr val="000000"/>
                </a:solidFill>
              </a:rPr>
              <a:t>χρησιμο</a:t>
            </a:r>
            <a:r>
              <a:rPr lang="en-US" dirty="0">
                <a:solidFill>
                  <a:srgbClr val="000000"/>
                </a:solidFill>
              </a:rPr>
              <a:t>ποιούνται τα δέντρα απόφασης για τη δημιουργία ενός μοντέλου ML ταξινόμησης</a:t>
            </a:r>
            <a:endParaRPr dirty="0"/>
          </a:p>
          <a:p>
            <a:pPr marL="457200" lvl="0" indent="-342900" algn="l" rtl="0">
              <a:lnSpc>
                <a:spcPct val="115000"/>
              </a:lnSpc>
              <a:spcBef>
                <a:spcPts val="1000"/>
              </a:spcBef>
              <a:spcAft>
                <a:spcPts val="0"/>
              </a:spcAft>
              <a:buClr>
                <a:srgbClr val="C31C4A"/>
              </a:buClr>
              <a:buSzPts val="1800"/>
              <a:buChar char="●"/>
            </a:pPr>
            <a:r>
              <a:rPr lang="en-US" dirty="0" err="1">
                <a:solidFill>
                  <a:srgbClr val="000000"/>
                </a:solidFill>
              </a:rPr>
              <a:t>Περιγράψ</a:t>
            </a:r>
            <a:r>
              <a:rPr lang="el-GR" dirty="0" err="1"/>
              <a:t>ουμ</a:t>
            </a:r>
            <a:r>
              <a:rPr lang="en-US" dirty="0">
                <a:solidFill>
                  <a:srgbClr val="000000"/>
                </a:solidFill>
              </a:rPr>
              <a:t>ε π</a:t>
            </a:r>
            <a:r>
              <a:rPr lang="en-US" dirty="0" err="1">
                <a:solidFill>
                  <a:srgbClr val="000000"/>
                </a:solidFill>
              </a:rPr>
              <a:t>ώς</a:t>
            </a:r>
            <a:r>
              <a:rPr lang="en-US" dirty="0">
                <a:solidFill>
                  <a:srgbClr val="000000"/>
                </a:solidFill>
              </a:rPr>
              <a:t> τα </a:t>
            </a:r>
            <a:r>
              <a:rPr lang="en-US" dirty="0" err="1">
                <a:solidFill>
                  <a:srgbClr val="000000"/>
                </a:solidFill>
              </a:rPr>
              <a:t>δεδομέν</a:t>
            </a:r>
            <a:r>
              <a:rPr lang="en-US" dirty="0">
                <a:solidFill>
                  <a:srgbClr val="000000"/>
                </a:solidFill>
              </a:rPr>
              <a:t>α εκπαίδευσης αλλάζουν ένα μοντέλο ML </a:t>
            </a:r>
            <a:endParaRPr dirty="0"/>
          </a:p>
          <a:p>
            <a:pPr marL="457200" lvl="0" indent="-342900" algn="l" rtl="0">
              <a:lnSpc>
                <a:spcPct val="115000"/>
              </a:lnSpc>
              <a:spcBef>
                <a:spcPts val="1000"/>
              </a:spcBef>
              <a:spcAft>
                <a:spcPts val="0"/>
              </a:spcAft>
              <a:buClr>
                <a:srgbClr val="C31C4A"/>
              </a:buClr>
              <a:buSzPts val="1800"/>
              <a:buChar char="●"/>
            </a:pPr>
            <a:r>
              <a:rPr lang="en-US" dirty="0" err="1">
                <a:solidFill>
                  <a:srgbClr val="000000"/>
                </a:solidFill>
              </a:rPr>
              <a:t>Εξηγήσ</a:t>
            </a:r>
            <a:r>
              <a:rPr lang="el-GR" dirty="0" err="1">
                <a:solidFill>
                  <a:srgbClr val="000000"/>
                </a:solidFill>
              </a:rPr>
              <a:t>ουμ</a:t>
            </a:r>
            <a:r>
              <a:rPr lang="en-US" dirty="0">
                <a:solidFill>
                  <a:srgbClr val="000000"/>
                </a:solidFill>
              </a:rPr>
              <a:t>ε </a:t>
            </a:r>
            <a:r>
              <a:rPr lang="en-US" dirty="0" err="1">
                <a:solidFill>
                  <a:srgbClr val="000000"/>
                </a:solidFill>
              </a:rPr>
              <a:t>γι</a:t>
            </a:r>
            <a:r>
              <a:rPr lang="en-US" dirty="0">
                <a:solidFill>
                  <a:srgbClr val="000000"/>
                </a:solidFill>
              </a:rPr>
              <a:t>ατί η ML χρησιμοποιείται για τη δημιουργία δέντρων απόφασης </a:t>
            </a:r>
            <a:endParaRPr dirty="0"/>
          </a:p>
          <a:p>
            <a:pPr marL="457200" lvl="0" indent="0" algn="l" rtl="0">
              <a:lnSpc>
                <a:spcPct val="115000"/>
              </a:lnSpc>
              <a:spcBef>
                <a:spcPts val="1000"/>
              </a:spcBef>
              <a:spcAft>
                <a:spcPts val="0"/>
              </a:spcAft>
              <a:buSzPts val="1800"/>
              <a:buNone/>
            </a:pPr>
            <a:endParaRPr dirty="0">
              <a:solidFill>
                <a:srgbClr val="000000"/>
              </a:solidFill>
            </a:endParaRPr>
          </a:p>
        </p:txBody>
      </p:sp>
      <p:sp>
        <p:nvSpPr>
          <p:cNvPr id="58" name="Google Shape;58;p11"/>
          <p:cNvSpPr txBox="1">
            <a:spLocks noGrp="1"/>
          </p:cNvSpPr>
          <p:nvPr>
            <p:ph type="title"/>
          </p:nvPr>
        </p:nvSpPr>
        <p:spPr>
          <a:xfrm>
            <a:off x="310900" y="310900"/>
            <a:ext cx="85221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solidFill>
                  <a:srgbClr val="C31C4A"/>
                </a:solidFill>
              </a:rPr>
              <a:t>Μάθημα 4</a:t>
            </a:r>
            <a:r>
              <a:rPr lang="en-US"/>
              <a:t>: </a:t>
            </a:r>
            <a:r>
              <a:rPr lang="en-US" sz="2400">
                <a:solidFill>
                  <a:srgbClr val="C31C4A"/>
                </a:solidFill>
              </a:rPr>
              <a:t>Δέντρα απόφασης</a:t>
            </a:r>
            <a:endParaRPr>
              <a:solidFill>
                <a:srgbClr val="C31C4A"/>
              </a:solidFill>
            </a:endParaRPr>
          </a:p>
        </p:txBody>
      </p:sp>
      <p:pic>
        <p:nvPicPr>
          <p:cNvPr id="59" name="Google Shape;59;p11"/>
          <p:cNvPicPr preferRelativeResize="0"/>
          <p:nvPr/>
        </p:nvPicPr>
        <p:blipFill rotWithShape="1">
          <a:blip r:embed="rId3">
            <a:alphaModFix/>
          </a:blip>
          <a:srcRect/>
          <a:stretch/>
        </p:blipFill>
        <p:spPr>
          <a:xfrm>
            <a:off x="8271300" y="517200"/>
            <a:ext cx="419100" cy="419100"/>
          </a:xfrm>
          <a:prstGeom prst="rect">
            <a:avLst/>
          </a:prstGeom>
          <a:noFill/>
          <a:ln>
            <a:noFill/>
          </a:ln>
        </p:spPr>
      </p:pic>
      <p:sp>
        <p:nvSpPr>
          <p:cNvPr id="60" name="Google Shape;60;p11"/>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Στόχοι</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38"/>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Δοκιμάστε το δέντρο απόφασής σας</a:t>
            </a:r>
            <a:endParaRPr/>
          </a:p>
        </p:txBody>
      </p:sp>
      <p:pic>
        <p:nvPicPr>
          <p:cNvPr id="632" name="Google Shape;632;p38"/>
          <p:cNvPicPr preferRelativeResize="0"/>
          <p:nvPr/>
        </p:nvPicPr>
        <p:blipFill rotWithShape="1">
          <a:blip r:embed="rId3">
            <a:alphaModFix/>
          </a:blip>
          <a:srcRect/>
          <a:stretch/>
        </p:blipFill>
        <p:spPr>
          <a:xfrm>
            <a:off x="8460625" y="482913"/>
            <a:ext cx="371475" cy="371475"/>
          </a:xfrm>
          <a:prstGeom prst="rect">
            <a:avLst/>
          </a:prstGeom>
          <a:noFill/>
          <a:ln>
            <a:noFill/>
          </a:ln>
        </p:spPr>
      </p:pic>
      <p:cxnSp>
        <p:nvCxnSpPr>
          <p:cNvPr id="633" name="Google Shape;633;p38"/>
          <p:cNvCxnSpPr>
            <a:stCxn id="634" idx="2"/>
            <a:endCxn id="635" idx="0"/>
          </p:cNvCxnSpPr>
          <p:nvPr/>
        </p:nvCxnSpPr>
        <p:spPr>
          <a:xfrm>
            <a:off x="5028641" y="1855700"/>
            <a:ext cx="1491600" cy="550800"/>
          </a:xfrm>
          <a:prstGeom prst="straightConnector1">
            <a:avLst/>
          </a:prstGeom>
          <a:noFill/>
          <a:ln w="28575" cap="flat" cmpd="sng">
            <a:solidFill>
              <a:srgbClr val="000000"/>
            </a:solidFill>
            <a:prstDash val="solid"/>
            <a:round/>
            <a:headEnd type="none" w="sm" len="sm"/>
            <a:tailEnd type="none" w="sm" len="sm"/>
          </a:ln>
        </p:spPr>
      </p:cxnSp>
      <p:cxnSp>
        <p:nvCxnSpPr>
          <p:cNvPr id="636" name="Google Shape;636;p38"/>
          <p:cNvCxnSpPr>
            <a:stCxn id="634" idx="2"/>
            <a:endCxn id="637" idx="0"/>
          </p:cNvCxnSpPr>
          <p:nvPr/>
        </p:nvCxnSpPr>
        <p:spPr>
          <a:xfrm flipH="1">
            <a:off x="3568541" y="1855700"/>
            <a:ext cx="1460100" cy="550800"/>
          </a:xfrm>
          <a:prstGeom prst="straightConnector1">
            <a:avLst/>
          </a:prstGeom>
          <a:noFill/>
          <a:ln w="28575" cap="flat" cmpd="sng">
            <a:solidFill>
              <a:srgbClr val="000000"/>
            </a:solidFill>
            <a:prstDash val="solid"/>
            <a:round/>
            <a:headEnd type="none" w="sm" len="sm"/>
            <a:tailEnd type="none" w="sm" len="sm"/>
          </a:ln>
        </p:spPr>
      </p:cxnSp>
      <p:sp>
        <p:nvSpPr>
          <p:cNvPr id="634" name="Google Shape;634;p38"/>
          <p:cNvSpPr/>
          <p:nvPr/>
        </p:nvSpPr>
        <p:spPr>
          <a:xfrm>
            <a:off x="4173941" y="1108400"/>
            <a:ext cx="1709400" cy="7473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Θερμοκρασία </a:t>
            </a:r>
            <a:br>
              <a:rPr lang="en-US" sz="1500" b="1" i="0" u="none" strike="noStrike" cap="none">
                <a:solidFill>
                  <a:srgbClr val="FFFFFF"/>
                </a:solidFill>
                <a:latin typeface="Roboto"/>
                <a:ea typeface="Roboto"/>
                <a:cs typeface="Roboto"/>
                <a:sym typeface="Roboto"/>
              </a:rPr>
            </a:br>
            <a:r>
              <a:rPr lang="en-US" sz="1500" b="1" i="0" u="none" strike="noStrike" cap="none">
                <a:solidFill>
                  <a:srgbClr val="FFFFFF"/>
                </a:solidFill>
                <a:latin typeface="Roboto"/>
                <a:ea typeface="Roboto"/>
                <a:cs typeface="Roboto"/>
                <a:sym typeface="Roboto"/>
              </a:rPr>
              <a:t>&lt;= 3467</a:t>
            </a:r>
            <a:endParaRPr sz="1500" b="1" i="0" u="none" strike="noStrike" cap="none">
              <a:solidFill>
                <a:srgbClr val="FFFFFF"/>
              </a:solidFill>
              <a:latin typeface="Roboto"/>
              <a:ea typeface="Roboto"/>
              <a:cs typeface="Roboto"/>
              <a:sym typeface="Roboto"/>
            </a:endParaRPr>
          </a:p>
        </p:txBody>
      </p:sp>
      <p:sp>
        <p:nvSpPr>
          <p:cNvPr id="635" name="Google Shape;635;p38"/>
          <p:cNvSpPr/>
          <p:nvPr/>
        </p:nvSpPr>
        <p:spPr>
          <a:xfrm>
            <a:off x="5665426" y="2406550"/>
            <a:ext cx="1709400" cy="7473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Ακτίνα &lt;= 46,9</a:t>
            </a:r>
            <a:endParaRPr sz="1500" b="1" i="0" u="none" strike="noStrike" cap="none">
              <a:solidFill>
                <a:srgbClr val="FFFFFF"/>
              </a:solidFill>
              <a:latin typeface="Roboto"/>
              <a:ea typeface="Roboto"/>
              <a:cs typeface="Roboto"/>
              <a:sym typeface="Roboto"/>
            </a:endParaRPr>
          </a:p>
        </p:txBody>
      </p:sp>
      <p:sp>
        <p:nvSpPr>
          <p:cNvPr id="637" name="Google Shape;637;p38"/>
          <p:cNvSpPr/>
          <p:nvPr/>
        </p:nvSpPr>
        <p:spPr>
          <a:xfrm>
            <a:off x="2713813" y="2406526"/>
            <a:ext cx="1709400" cy="7473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Ερυθρός Νάνος</a:t>
            </a:r>
            <a:endParaRPr sz="1500" b="1" i="0" u="none" strike="noStrike" cap="none">
              <a:solidFill>
                <a:srgbClr val="FFFFFF"/>
              </a:solidFill>
              <a:latin typeface="Roboto"/>
              <a:ea typeface="Roboto"/>
              <a:cs typeface="Roboto"/>
              <a:sym typeface="Roboto"/>
            </a:endParaRPr>
          </a:p>
        </p:txBody>
      </p:sp>
      <p:sp>
        <p:nvSpPr>
          <p:cNvPr id="638" name="Google Shape;638;p38"/>
          <p:cNvSpPr txBox="1"/>
          <p:nvPr/>
        </p:nvSpPr>
        <p:spPr>
          <a:xfrm>
            <a:off x="3534839" y="1845054"/>
            <a:ext cx="769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Ισχύει</a:t>
            </a:r>
            <a:endParaRPr sz="1000" i="0" u="none" strike="noStrike" cap="none">
              <a:solidFill>
                <a:srgbClr val="000000"/>
              </a:solidFill>
              <a:latin typeface="Roboto"/>
              <a:ea typeface="Roboto"/>
              <a:cs typeface="Roboto"/>
              <a:sym typeface="Roboto"/>
            </a:endParaRPr>
          </a:p>
        </p:txBody>
      </p:sp>
      <p:sp>
        <p:nvSpPr>
          <p:cNvPr id="639" name="Google Shape;639;p38"/>
          <p:cNvSpPr txBox="1"/>
          <p:nvPr/>
        </p:nvSpPr>
        <p:spPr>
          <a:xfrm>
            <a:off x="5883314" y="1882800"/>
            <a:ext cx="19701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Δεν ισχύει</a:t>
            </a:r>
            <a:endParaRPr sz="1000" i="0" u="none" strike="noStrike" cap="none">
              <a:solidFill>
                <a:srgbClr val="000000"/>
              </a:solidFill>
              <a:latin typeface="Roboto"/>
              <a:ea typeface="Roboto"/>
              <a:cs typeface="Roboto"/>
              <a:sym typeface="Roboto"/>
            </a:endParaRPr>
          </a:p>
        </p:txBody>
      </p:sp>
      <p:cxnSp>
        <p:nvCxnSpPr>
          <p:cNvPr id="640" name="Google Shape;640;p38"/>
          <p:cNvCxnSpPr>
            <a:stCxn id="635" idx="2"/>
            <a:endCxn id="641" idx="0"/>
          </p:cNvCxnSpPr>
          <p:nvPr/>
        </p:nvCxnSpPr>
        <p:spPr>
          <a:xfrm>
            <a:off x="6520126" y="3153850"/>
            <a:ext cx="948600" cy="563700"/>
          </a:xfrm>
          <a:prstGeom prst="straightConnector1">
            <a:avLst/>
          </a:prstGeom>
          <a:noFill/>
          <a:ln w="28575" cap="flat" cmpd="sng">
            <a:solidFill>
              <a:srgbClr val="000000"/>
            </a:solidFill>
            <a:prstDash val="solid"/>
            <a:round/>
            <a:headEnd type="none" w="sm" len="sm"/>
            <a:tailEnd type="none" w="sm" len="sm"/>
          </a:ln>
        </p:spPr>
      </p:cxnSp>
      <p:cxnSp>
        <p:nvCxnSpPr>
          <p:cNvPr id="642" name="Google Shape;642;p38"/>
          <p:cNvCxnSpPr>
            <a:stCxn id="635" idx="2"/>
            <a:endCxn id="643" idx="0"/>
          </p:cNvCxnSpPr>
          <p:nvPr/>
        </p:nvCxnSpPr>
        <p:spPr>
          <a:xfrm flipH="1">
            <a:off x="5571526" y="3153850"/>
            <a:ext cx="948600" cy="550800"/>
          </a:xfrm>
          <a:prstGeom prst="straightConnector1">
            <a:avLst/>
          </a:prstGeom>
          <a:noFill/>
          <a:ln w="28575" cap="flat" cmpd="sng">
            <a:solidFill>
              <a:srgbClr val="000000"/>
            </a:solidFill>
            <a:prstDash val="solid"/>
            <a:round/>
            <a:headEnd type="none" w="sm" len="sm"/>
            <a:tailEnd type="none" w="sm" len="sm"/>
          </a:ln>
        </p:spPr>
      </p:cxnSp>
      <p:sp>
        <p:nvSpPr>
          <p:cNvPr id="644" name="Google Shape;644;p38"/>
          <p:cNvSpPr txBox="1"/>
          <p:nvPr/>
        </p:nvSpPr>
        <p:spPr>
          <a:xfrm>
            <a:off x="5534149" y="3180901"/>
            <a:ext cx="769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Ισχύει</a:t>
            </a:r>
            <a:endParaRPr sz="1000" i="0" u="none" strike="noStrike" cap="none">
              <a:solidFill>
                <a:srgbClr val="000000"/>
              </a:solidFill>
              <a:latin typeface="Roboto"/>
              <a:ea typeface="Roboto"/>
              <a:cs typeface="Roboto"/>
              <a:sym typeface="Roboto"/>
            </a:endParaRPr>
          </a:p>
        </p:txBody>
      </p:sp>
      <p:sp>
        <p:nvSpPr>
          <p:cNvPr id="645" name="Google Shape;645;p38"/>
          <p:cNvSpPr txBox="1"/>
          <p:nvPr/>
        </p:nvSpPr>
        <p:spPr>
          <a:xfrm>
            <a:off x="7083906" y="3180900"/>
            <a:ext cx="19701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Δεν ισχύει</a:t>
            </a:r>
            <a:endParaRPr sz="1000" i="0" u="none" strike="noStrike" cap="none">
              <a:solidFill>
                <a:srgbClr val="000000"/>
              </a:solidFill>
              <a:latin typeface="Roboto"/>
              <a:ea typeface="Roboto"/>
              <a:cs typeface="Roboto"/>
              <a:sym typeface="Roboto"/>
            </a:endParaRPr>
          </a:p>
        </p:txBody>
      </p:sp>
      <p:sp>
        <p:nvSpPr>
          <p:cNvPr id="643" name="Google Shape;643;p38"/>
          <p:cNvSpPr/>
          <p:nvPr/>
        </p:nvSpPr>
        <p:spPr>
          <a:xfrm>
            <a:off x="4716953" y="3704691"/>
            <a:ext cx="1709400" cy="7473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Κύρια Ακολουθία</a:t>
            </a:r>
            <a:endParaRPr sz="1500" b="1" i="0" u="none" strike="noStrike" cap="none">
              <a:solidFill>
                <a:srgbClr val="FFFFFF"/>
              </a:solidFill>
              <a:latin typeface="Roboto"/>
              <a:ea typeface="Roboto"/>
              <a:cs typeface="Roboto"/>
              <a:sym typeface="Roboto"/>
            </a:endParaRPr>
          </a:p>
        </p:txBody>
      </p:sp>
      <p:sp>
        <p:nvSpPr>
          <p:cNvPr id="641" name="Google Shape;641;p38"/>
          <p:cNvSpPr/>
          <p:nvPr/>
        </p:nvSpPr>
        <p:spPr>
          <a:xfrm>
            <a:off x="6613925" y="3717486"/>
            <a:ext cx="1709400" cy="7473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Roboto"/>
                <a:ea typeface="Roboto"/>
                <a:cs typeface="Roboto"/>
                <a:sym typeface="Roboto"/>
              </a:rPr>
              <a:t>Υπεργίγαντας (Supergiant)</a:t>
            </a:r>
            <a:endParaRPr sz="1500" b="1" i="0" u="none" strike="noStrike" cap="none">
              <a:solidFill>
                <a:srgbClr val="FFFFFF"/>
              </a:solidFill>
              <a:latin typeface="Roboto"/>
              <a:ea typeface="Roboto"/>
              <a:cs typeface="Roboto"/>
              <a:sym typeface="Roboto"/>
            </a:endParaRPr>
          </a:p>
        </p:txBody>
      </p:sp>
      <p:sp>
        <p:nvSpPr>
          <p:cNvPr id="646" name="Google Shape;646;p38"/>
          <p:cNvSpPr txBox="1">
            <a:spLocks noGrp="1"/>
          </p:cNvSpPr>
          <p:nvPr>
            <p:ph type="body" idx="1"/>
          </p:nvPr>
        </p:nvSpPr>
        <p:spPr>
          <a:xfrm>
            <a:off x="310900" y="1289300"/>
            <a:ext cx="2538600" cy="354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t>Δοκιμή άστρου 2</a:t>
            </a:r>
            <a:endParaRPr/>
          </a:p>
          <a:p>
            <a:pPr marL="0" lvl="0" indent="0" algn="l" rtl="0">
              <a:lnSpc>
                <a:spcPct val="115000"/>
              </a:lnSpc>
              <a:spcBef>
                <a:spcPts val="1600"/>
              </a:spcBef>
              <a:spcAft>
                <a:spcPts val="0"/>
              </a:spcAft>
              <a:buSzPts val="1800"/>
              <a:buNone/>
            </a:pPr>
            <a:r>
              <a:rPr lang="en-US" sz="1800"/>
              <a:t>Θερμοκρασία: 11096</a:t>
            </a:r>
            <a:endParaRPr/>
          </a:p>
          <a:p>
            <a:pPr marL="0" lvl="0" indent="0" algn="l" rtl="0">
              <a:lnSpc>
                <a:spcPct val="115000"/>
              </a:lnSpc>
              <a:spcBef>
                <a:spcPts val="1600"/>
              </a:spcBef>
              <a:spcAft>
                <a:spcPts val="0"/>
              </a:spcAft>
              <a:buSzPts val="1800"/>
              <a:buNone/>
            </a:pPr>
            <a:r>
              <a:rPr lang="en-US" sz="1800"/>
              <a:t>Ακτίνα: 12</a:t>
            </a:r>
            <a:endParaRPr/>
          </a:p>
          <a:p>
            <a:pPr marL="0" lvl="0" indent="0" algn="l" rtl="0">
              <a:lnSpc>
                <a:spcPct val="115000"/>
              </a:lnSpc>
              <a:spcBef>
                <a:spcPts val="1600"/>
              </a:spcBef>
              <a:spcAft>
                <a:spcPts val="0"/>
              </a:spcAft>
              <a:buSzPts val="1800"/>
              <a:buNone/>
            </a:pPr>
            <a:r>
              <a:rPr lang="en-US" sz="1800"/>
              <a:t>Φωτεινότητα: -5,91</a:t>
            </a:r>
            <a:endParaRPr/>
          </a:p>
          <a:p>
            <a:pPr marL="0" lvl="0" indent="0" algn="l" rtl="0">
              <a:lnSpc>
                <a:spcPct val="115000"/>
              </a:lnSpc>
              <a:spcBef>
                <a:spcPts val="1600"/>
              </a:spcBef>
              <a:spcAft>
                <a:spcPts val="0"/>
              </a:spcAft>
              <a:buSzPts val="1800"/>
              <a:buNone/>
            </a:pPr>
            <a:r>
              <a:rPr lang="en-US" sz="1800"/>
              <a:t>Χρώμα: Μπλε (2)</a:t>
            </a:r>
            <a:endParaRPr/>
          </a:p>
          <a:p>
            <a:pPr marL="0" lvl="0" indent="0" algn="l" rtl="0">
              <a:lnSpc>
                <a:spcPct val="115000"/>
              </a:lnSpc>
              <a:spcBef>
                <a:spcPts val="1600"/>
              </a:spcBef>
              <a:spcAft>
                <a:spcPts val="1600"/>
              </a:spcAft>
              <a:buSzPts val="1800"/>
              <a:buNone/>
            </a:pPr>
            <a:r>
              <a:rPr lang="en-US" b="1">
                <a:solidFill>
                  <a:srgbClr val="C31C4A"/>
                </a:solidFill>
              </a:rPr>
              <a:t>Υπεργίγαντας (Supergiant)</a:t>
            </a:r>
            <a:endParaRPr b="1">
              <a:solidFill>
                <a:srgbClr val="C31C4A"/>
              </a:solidFill>
            </a:endParaRPr>
          </a:p>
        </p:txBody>
      </p:sp>
      <p:pic>
        <p:nvPicPr>
          <p:cNvPr id="647" name="Google Shape;647;p38"/>
          <p:cNvPicPr preferRelativeResize="0"/>
          <p:nvPr/>
        </p:nvPicPr>
        <p:blipFill rotWithShape="1">
          <a:blip r:embed="rId4">
            <a:alphaModFix/>
          </a:blip>
          <a:srcRect l="57501" t="8505" b="4530"/>
          <a:stretch/>
        </p:blipFill>
        <p:spPr>
          <a:xfrm>
            <a:off x="1856775" y="3810413"/>
            <a:ext cx="817651" cy="836525"/>
          </a:xfrm>
          <a:prstGeom prst="rect">
            <a:avLst/>
          </a:prstGeom>
          <a:noFill/>
          <a:ln>
            <a:noFill/>
          </a:ln>
        </p:spPr>
      </p:pic>
      <p:sp>
        <p:nvSpPr>
          <p:cNvPr id="648" name="Google Shape;648;p38"/>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2</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39"/>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Μοντέλα βάσει δεδομένων</a:t>
            </a:r>
            <a:endParaRPr/>
          </a:p>
        </p:txBody>
      </p:sp>
      <p:sp>
        <p:nvSpPr>
          <p:cNvPr id="654" name="Google Shape;654;p39"/>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t>Υπάρχουν ορισμένα σφάλματα σε αυτό το δέντρο απόφασης. Ας δημιουργήσουμε ένα άλλο.</a:t>
            </a:r>
            <a:endParaRPr/>
          </a:p>
          <a:p>
            <a:pPr marL="0" lvl="0" indent="0" algn="l" rtl="0">
              <a:lnSpc>
                <a:spcPct val="115000"/>
              </a:lnSpc>
              <a:spcBef>
                <a:spcPts val="1600"/>
              </a:spcBef>
              <a:spcAft>
                <a:spcPts val="0"/>
              </a:spcAft>
              <a:buSzPts val="1800"/>
              <a:buNone/>
            </a:pPr>
            <a:r>
              <a:rPr lang="en-US" sz="1800"/>
              <a:t>Το μοντέλο δέντρου απόφασης που δημιουργείται θα αλλάξει ανάλογα με τα δεδομένα εκπαίδευσης που χρησιμοποιούνται για τη δημιουργία του. </a:t>
            </a:r>
            <a:endParaRPr/>
          </a:p>
          <a:p>
            <a:pPr marL="0" lvl="0" indent="0" algn="l" rtl="0">
              <a:lnSpc>
                <a:spcPct val="115000"/>
              </a:lnSpc>
              <a:spcBef>
                <a:spcPts val="1600"/>
              </a:spcBef>
              <a:spcAft>
                <a:spcPts val="0"/>
              </a:spcAft>
              <a:buSzPts val="1800"/>
              <a:buNone/>
            </a:pPr>
            <a:r>
              <a:rPr lang="en-US" b="1">
                <a:solidFill>
                  <a:srgbClr val="C31C4A"/>
                </a:solidFill>
              </a:rPr>
              <a:t>Αυτό σημαίνει βάσει δεδομένων.</a:t>
            </a:r>
            <a:endParaRPr b="1">
              <a:solidFill>
                <a:srgbClr val="C31C4A"/>
              </a:solidFill>
            </a:endParaRPr>
          </a:p>
          <a:p>
            <a:pPr marL="0" lvl="0" indent="0" algn="l" rtl="0">
              <a:lnSpc>
                <a:spcPct val="115000"/>
              </a:lnSpc>
              <a:spcBef>
                <a:spcPts val="1600"/>
              </a:spcBef>
              <a:spcAft>
                <a:spcPts val="1600"/>
              </a:spcAft>
              <a:buSzPts val="1800"/>
              <a:buNone/>
            </a:pPr>
            <a:endParaRPr b="1">
              <a:solidFill>
                <a:srgbClr val="C31C4A"/>
              </a:solidFill>
            </a:endParaRPr>
          </a:p>
        </p:txBody>
      </p:sp>
      <p:pic>
        <p:nvPicPr>
          <p:cNvPr id="655" name="Google Shape;655;p39"/>
          <p:cNvPicPr preferRelativeResize="0"/>
          <p:nvPr/>
        </p:nvPicPr>
        <p:blipFill rotWithShape="1">
          <a:blip r:embed="rId3">
            <a:alphaModFix/>
          </a:blip>
          <a:srcRect/>
          <a:stretch/>
        </p:blipFill>
        <p:spPr>
          <a:xfrm>
            <a:off x="4521950" y="1170125"/>
            <a:ext cx="4431800" cy="3039678"/>
          </a:xfrm>
          <a:prstGeom prst="rect">
            <a:avLst/>
          </a:prstGeom>
          <a:noFill/>
          <a:ln>
            <a:noFill/>
          </a:ln>
        </p:spPr>
      </p:pic>
      <p:sp>
        <p:nvSpPr>
          <p:cNvPr id="656" name="Google Shape;656;p39"/>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40"/>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Μοντέλα βάσει δεδομένων</a:t>
            </a:r>
            <a:endParaRPr/>
          </a:p>
        </p:txBody>
      </p:sp>
      <p:sp>
        <p:nvSpPr>
          <p:cNvPr id="662" name="Google Shape;662;p40"/>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solidFill>
                  <a:srgbClr val="C31C4A"/>
                </a:solidFill>
              </a:rPr>
              <a:t>Ανοίξτε το δεύτερο φύλλο εργασίας.</a:t>
            </a:r>
            <a:endParaRPr b="1">
              <a:solidFill>
                <a:srgbClr val="C31C4A"/>
              </a:solidFill>
            </a:endParaRPr>
          </a:p>
          <a:p>
            <a:pPr marL="0" lvl="0" indent="0" algn="l" rtl="0">
              <a:lnSpc>
                <a:spcPct val="115000"/>
              </a:lnSpc>
              <a:spcBef>
                <a:spcPts val="1600"/>
              </a:spcBef>
              <a:spcAft>
                <a:spcPts val="0"/>
              </a:spcAft>
              <a:buSzPts val="1800"/>
              <a:buNone/>
            </a:pPr>
            <a:r>
              <a:rPr lang="en-US" sz="1800"/>
              <a:t>Υπάρχουν κάποια διαφορετικά δεδομένα εκπαίδευσης. </a:t>
            </a:r>
            <a:endParaRPr/>
          </a:p>
          <a:p>
            <a:pPr marL="0" lvl="0" indent="0" algn="l" rtl="0">
              <a:lnSpc>
                <a:spcPct val="115000"/>
              </a:lnSpc>
              <a:spcBef>
                <a:spcPts val="1600"/>
              </a:spcBef>
              <a:spcAft>
                <a:spcPts val="0"/>
              </a:spcAft>
              <a:buSzPts val="1800"/>
              <a:buNone/>
            </a:pPr>
            <a:r>
              <a:rPr lang="en-US" sz="1800"/>
              <a:t>Έχετε 4 λεπτά για να διαχωρίσετε τα δεδομένα.</a:t>
            </a:r>
            <a:endParaRPr/>
          </a:p>
          <a:p>
            <a:pPr marL="0" lvl="0" indent="0" algn="l" rtl="0">
              <a:lnSpc>
                <a:spcPct val="115000"/>
              </a:lnSpc>
              <a:spcBef>
                <a:spcPts val="1600"/>
              </a:spcBef>
              <a:spcAft>
                <a:spcPts val="0"/>
              </a:spcAft>
              <a:buSzPts val="1800"/>
              <a:buNone/>
            </a:pPr>
            <a:r>
              <a:rPr lang="en-US" sz="1800"/>
              <a:t>Για αυτά τα νέα δεδομένα, το καλύτερο χαρακτηριστικό για την πρώτη διαίρεση είναι η </a:t>
            </a:r>
            <a:r>
              <a:rPr lang="en-US" b="1">
                <a:solidFill>
                  <a:srgbClr val="C31C4A"/>
                </a:solidFill>
              </a:rPr>
              <a:t>φωτεινότητα</a:t>
            </a:r>
            <a:r>
              <a:rPr lang="en-US" sz="1800"/>
              <a:t>.</a:t>
            </a:r>
            <a:endParaRPr/>
          </a:p>
          <a:p>
            <a:pPr marL="0" lvl="0" indent="0" algn="l" rtl="0">
              <a:lnSpc>
                <a:spcPct val="115000"/>
              </a:lnSpc>
              <a:spcBef>
                <a:spcPts val="1600"/>
              </a:spcBef>
              <a:spcAft>
                <a:spcPts val="1600"/>
              </a:spcAft>
              <a:buSzPts val="1800"/>
              <a:buNone/>
            </a:pPr>
            <a:endParaRPr sz="1800"/>
          </a:p>
        </p:txBody>
      </p:sp>
      <p:pic>
        <p:nvPicPr>
          <p:cNvPr id="663" name="Google Shape;663;p40"/>
          <p:cNvPicPr preferRelativeResize="0"/>
          <p:nvPr/>
        </p:nvPicPr>
        <p:blipFill rotWithShape="1">
          <a:blip r:embed="rId3">
            <a:alphaModFix/>
          </a:blip>
          <a:srcRect/>
          <a:stretch/>
        </p:blipFill>
        <p:spPr>
          <a:xfrm>
            <a:off x="8460625" y="482913"/>
            <a:ext cx="371475" cy="371475"/>
          </a:xfrm>
          <a:prstGeom prst="rect">
            <a:avLst/>
          </a:prstGeom>
          <a:noFill/>
          <a:ln>
            <a:noFill/>
          </a:ln>
        </p:spPr>
      </p:pic>
      <p:pic>
        <p:nvPicPr>
          <p:cNvPr id="664" name="Google Shape;664;p40"/>
          <p:cNvPicPr preferRelativeResize="0"/>
          <p:nvPr/>
        </p:nvPicPr>
        <p:blipFill rotWithShape="1">
          <a:blip r:embed="rId4">
            <a:alphaModFix/>
          </a:blip>
          <a:srcRect/>
          <a:stretch/>
        </p:blipFill>
        <p:spPr>
          <a:xfrm>
            <a:off x="4521950" y="1170125"/>
            <a:ext cx="4431800" cy="3039678"/>
          </a:xfrm>
          <a:prstGeom prst="rect">
            <a:avLst/>
          </a:prstGeom>
          <a:noFill/>
          <a:ln>
            <a:noFill/>
          </a:ln>
        </p:spPr>
      </p:pic>
      <p:sp>
        <p:nvSpPr>
          <p:cNvPr id="665" name="Google Shape;665;p40"/>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41"/>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Μοντέλα βάσει δεδομένων</a:t>
            </a:r>
            <a:endParaRPr/>
          </a:p>
        </p:txBody>
      </p:sp>
      <p:pic>
        <p:nvPicPr>
          <p:cNvPr id="671" name="Google Shape;671;p41"/>
          <p:cNvPicPr preferRelativeResize="0"/>
          <p:nvPr/>
        </p:nvPicPr>
        <p:blipFill rotWithShape="1">
          <a:blip r:embed="rId3">
            <a:alphaModFix/>
          </a:blip>
          <a:srcRect/>
          <a:stretch/>
        </p:blipFill>
        <p:spPr>
          <a:xfrm>
            <a:off x="8460625" y="482913"/>
            <a:ext cx="371475" cy="371475"/>
          </a:xfrm>
          <a:prstGeom prst="rect">
            <a:avLst/>
          </a:prstGeom>
          <a:noFill/>
          <a:ln>
            <a:noFill/>
          </a:ln>
        </p:spPr>
      </p:pic>
      <p:grpSp>
        <p:nvGrpSpPr>
          <p:cNvPr id="672" name="Google Shape;672;p41"/>
          <p:cNvGrpSpPr/>
          <p:nvPr/>
        </p:nvGrpSpPr>
        <p:grpSpPr>
          <a:xfrm>
            <a:off x="438673" y="1361678"/>
            <a:ext cx="4044988" cy="2420154"/>
            <a:chOff x="3496123" y="1576490"/>
            <a:chExt cx="4044988" cy="2420154"/>
          </a:xfrm>
        </p:grpSpPr>
        <p:cxnSp>
          <p:nvCxnSpPr>
            <p:cNvPr id="673" name="Google Shape;673;p41"/>
            <p:cNvCxnSpPr>
              <a:stCxn id="674" idx="2"/>
              <a:endCxn id="675" idx="0"/>
            </p:cNvCxnSpPr>
            <p:nvPr/>
          </p:nvCxnSpPr>
          <p:spPr>
            <a:xfrm>
              <a:off x="5165341" y="2115290"/>
              <a:ext cx="1041600" cy="397200"/>
            </a:xfrm>
            <a:prstGeom prst="straightConnector1">
              <a:avLst/>
            </a:prstGeom>
            <a:noFill/>
            <a:ln w="28575" cap="flat" cmpd="sng">
              <a:solidFill>
                <a:srgbClr val="000000"/>
              </a:solidFill>
              <a:prstDash val="solid"/>
              <a:round/>
              <a:headEnd type="none" w="sm" len="sm"/>
              <a:tailEnd type="none" w="sm" len="sm"/>
            </a:ln>
          </p:spPr>
        </p:cxnSp>
        <p:cxnSp>
          <p:nvCxnSpPr>
            <p:cNvPr id="676" name="Google Shape;676;p41"/>
            <p:cNvCxnSpPr>
              <a:stCxn id="674" idx="2"/>
              <a:endCxn id="677" idx="0"/>
            </p:cNvCxnSpPr>
            <p:nvPr/>
          </p:nvCxnSpPr>
          <p:spPr>
            <a:xfrm flipH="1">
              <a:off x="4112341" y="2115290"/>
              <a:ext cx="1053000" cy="397200"/>
            </a:xfrm>
            <a:prstGeom prst="straightConnector1">
              <a:avLst/>
            </a:prstGeom>
            <a:noFill/>
            <a:ln w="28575" cap="flat" cmpd="sng">
              <a:solidFill>
                <a:srgbClr val="000000"/>
              </a:solidFill>
              <a:prstDash val="solid"/>
              <a:round/>
              <a:headEnd type="none" w="sm" len="sm"/>
              <a:tailEnd type="none" w="sm" len="sm"/>
            </a:ln>
          </p:spPr>
        </p:cxnSp>
        <p:sp>
          <p:nvSpPr>
            <p:cNvPr id="674" name="Google Shape;674;p41"/>
            <p:cNvSpPr/>
            <p:nvPr/>
          </p:nvSpPr>
          <p:spPr>
            <a:xfrm>
              <a:off x="4548991" y="1576490"/>
              <a:ext cx="1232700" cy="5388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Θερμοκρασία &lt;= 3467</a:t>
              </a:r>
              <a:endParaRPr sz="1200" b="1" i="0" u="none" strike="noStrike" cap="none">
                <a:solidFill>
                  <a:srgbClr val="FFFFFF"/>
                </a:solidFill>
                <a:latin typeface="Roboto"/>
                <a:ea typeface="Roboto"/>
                <a:cs typeface="Roboto"/>
                <a:sym typeface="Roboto"/>
              </a:endParaRPr>
            </a:p>
          </p:txBody>
        </p:sp>
        <p:sp>
          <p:nvSpPr>
            <p:cNvPr id="675" name="Google Shape;675;p41"/>
            <p:cNvSpPr/>
            <p:nvPr/>
          </p:nvSpPr>
          <p:spPr>
            <a:xfrm>
              <a:off x="5556825" y="2512562"/>
              <a:ext cx="1300500" cy="5388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Ακτίνα &lt;= 46,9</a:t>
              </a:r>
              <a:endParaRPr sz="1200" b="1" i="0" u="none" strike="noStrike" cap="none">
                <a:solidFill>
                  <a:srgbClr val="FFFFFF"/>
                </a:solidFill>
                <a:latin typeface="Roboto"/>
                <a:ea typeface="Roboto"/>
                <a:cs typeface="Roboto"/>
                <a:sym typeface="Roboto"/>
              </a:endParaRPr>
            </a:p>
          </p:txBody>
        </p:sp>
        <p:sp>
          <p:nvSpPr>
            <p:cNvPr id="677" name="Google Shape;677;p41"/>
            <p:cNvSpPr/>
            <p:nvPr/>
          </p:nvSpPr>
          <p:spPr>
            <a:xfrm>
              <a:off x="3496123" y="2512540"/>
              <a:ext cx="1232700" cy="5388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Ερυθρός Νάνος</a:t>
              </a:r>
              <a:endParaRPr sz="1200" b="1" i="0" u="none" strike="noStrike" cap="none">
                <a:solidFill>
                  <a:srgbClr val="FFFFFF"/>
                </a:solidFill>
                <a:latin typeface="Roboto"/>
                <a:ea typeface="Roboto"/>
                <a:cs typeface="Roboto"/>
                <a:sym typeface="Roboto"/>
              </a:endParaRPr>
            </a:p>
          </p:txBody>
        </p:sp>
        <p:sp>
          <p:nvSpPr>
            <p:cNvPr id="678" name="Google Shape;678;p41"/>
            <p:cNvSpPr txBox="1"/>
            <p:nvPr/>
          </p:nvSpPr>
          <p:spPr>
            <a:xfrm>
              <a:off x="4088148" y="2107675"/>
              <a:ext cx="5550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Ισχύει</a:t>
              </a:r>
              <a:endParaRPr sz="1000" i="0" u="none" strike="noStrike" cap="none">
                <a:solidFill>
                  <a:srgbClr val="000000"/>
                </a:solidFill>
                <a:latin typeface="Roboto"/>
                <a:ea typeface="Roboto"/>
                <a:cs typeface="Roboto"/>
                <a:sym typeface="Roboto"/>
              </a:endParaRPr>
            </a:p>
          </p:txBody>
        </p:sp>
        <p:sp>
          <p:nvSpPr>
            <p:cNvPr id="679" name="Google Shape;679;p41"/>
            <p:cNvSpPr txBox="1"/>
            <p:nvPr/>
          </p:nvSpPr>
          <p:spPr>
            <a:xfrm>
              <a:off x="5781608" y="2134887"/>
              <a:ext cx="16827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Δεν ισχύει</a:t>
              </a:r>
              <a:endParaRPr sz="1000" i="0" u="none" strike="noStrike" cap="none">
                <a:solidFill>
                  <a:srgbClr val="000000"/>
                </a:solidFill>
                <a:latin typeface="Roboto"/>
                <a:ea typeface="Roboto"/>
                <a:cs typeface="Roboto"/>
                <a:sym typeface="Roboto"/>
              </a:endParaRPr>
            </a:p>
          </p:txBody>
        </p:sp>
        <p:cxnSp>
          <p:nvCxnSpPr>
            <p:cNvPr id="680" name="Google Shape;680;p41"/>
            <p:cNvCxnSpPr>
              <a:stCxn id="675" idx="2"/>
              <a:endCxn id="681" idx="0"/>
            </p:cNvCxnSpPr>
            <p:nvPr/>
          </p:nvCxnSpPr>
          <p:spPr>
            <a:xfrm>
              <a:off x="6207075" y="3051362"/>
              <a:ext cx="717600" cy="406500"/>
            </a:xfrm>
            <a:prstGeom prst="straightConnector1">
              <a:avLst/>
            </a:prstGeom>
            <a:noFill/>
            <a:ln w="28575" cap="flat" cmpd="sng">
              <a:solidFill>
                <a:srgbClr val="000000"/>
              </a:solidFill>
              <a:prstDash val="solid"/>
              <a:round/>
              <a:headEnd type="none" w="sm" len="sm"/>
              <a:tailEnd type="none" w="sm" len="sm"/>
            </a:ln>
          </p:spPr>
        </p:cxnSp>
        <p:cxnSp>
          <p:nvCxnSpPr>
            <p:cNvPr id="682" name="Google Shape;682;p41"/>
            <p:cNvCxnSpPr>
              <a:stCxn id="675" idx="2"/>
              <a:endCxn id="683" idx="0"/>
            </p:cNvCxnSpPr>
            <p:nvPr/>
          </p:nvCxnSpPr>
          <p:spPr>
            <a:xfrm flipH="1">
              <a:off x="5556975" y="3051362"/>
              <a:ext cx="650100" cy="397200"/>
            </a:xfrm>
            <a:prstGeom prst="straightConnector1">
              <a:avLst/>
            </a:prstGeom>
            <a:noFill/>
            <a:ln w="28575" cap="flat" cmpd="sng">
              <a:solidFill>
                <a:srgbClr val="000000"/>
              </a:solidFill>
              <a:prstDash val="solid"/>
              <a:round/>
              <a:headEnd type="none" w="sm" len="sm"/>
              <a:tailEnd type="none" w="sm" len="sm"/>
            </a:ln>
          </p:spPr>
        </p:cxnSp>
        <p:sp>
          <p:nvSpPr>
            <p:cNvPr id="684" name="Google Shape;684;p41"/>
            <p:cNvSpPr txBox="1"/>
            <p:nvPr/>
          </p:nvSpPr>
          <p:spPr>
            <a:xfrm>
              <a:off x="5334370" y="3070925"/>
              <a:ext cx="5550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Ισχύει</a:t>
              </a:r>
              <a:endParaRPr sz="1000" i="0" u="none" strike="noStrike" cap="none">
                <a:solidFill>
                  <a:srgbClr val="000000"/>
                </a:solidFill>
                <a:latin typeface="Roboto"/>
                <a:ea typeface="Roboto"/>
                <a:cs typeface="Roboto"/>
                <a:sym typeface="Roboto"/>
              </a:endParaRPr>
            </a:p>
          </p:txBody>
        </p:sp>
        <p:sp>
          <p:nvSpPr>
            <p:cNvPr id="685" name="Google Shape;685;p41"/>
            <p:cNvSpPr txBox="1"/>
            <p:nvPr/>
          </p:nvSpPr>
          <p:spPr>
            <a:xfrm>
              <a:off x="6647300" y="3070912"/>
              <a:ext cx="8937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Δεν ισχύει</a:t>
              </a:r>
              <a:endParaRPr sz="1000" i="0" u="none" strike="noStrike" cap="none">
                <a:solidFill>
                  <a:srgbClr val="000000"/>
                </a:solidFill>
                <a:latin typeface="Roboto"/>
                <a:ea typeface="Roboto"/>
                <a:cs typeface="Roboto"/>
                <a:sym typeface="Roboto"/>
              </a:endParaRPr>
            </a:p>
          </p:txBody>
        </p:sp>
        <p:sp>
          <p:nvSpPr>
            <p:cNvPr id="683" name="Google Shape;683;p41"/>
            <p:cNvSpPr/>
            <p:nvPr/>
          </p:nvSpPr>
          <p:spPr>
            <a:xfrm>
              <a:off x="4940545" y="3448618"/>
              <a:ext cx="1232700" cy="5388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Κύρια Ακολουθία</a:t>
              </a:r>
              <a:endParaRPr sz="1200" b="1" i="0" u="none" strike="noStrike" cap="none">
                <a:solidFill>
                  <a:srgbClr val="FFFFFF"/>
                </a:solidFill>
                <a:latin typeface="Roboto"/>
                <a:ea typeface="Roboto"/>
                <a:cs typeface="Roboto"/>
                <a:sym typeface="Roboto"/>
              </a:endParaRPr>
            </a:p>
          </p:txBody>
        </p:sp>
        <p:sp>
          <p:nvSpPr>
            <p:cNvPr id="681" name="Google Shape;681;p41"/>
            <p:cNvSpPr/>
            <p:nvPr/>
          </p:nvSpPr>
          <p:spPr>
            <a:xfrm>
              <a:off x="6308411" y="3457844"/>
              <a:ext cx="1232700" cy="5388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Υπεργίγαντας (Supergiant)</a:t>
              </a:r>
              <a:endParaRPr sz="1200" b="1" i="0" u="none" strike="noStrike" cap="none">
                <a:solidFill>
                  <a:srgbClr val="FFFFFF"/>
                </a:solidFill>
                <a:latin typeface="Roboto"/>
                <a:ea typeface="Roboto"/>
                <a:cs typeface="Roboto"/>
                <a:sym typeface="Roboto"/>
              </a:endParaRPr>
            </a:p>
          </p:txBody>
        </p:sp>
      </p:grpSp>
      <p:grpSp>
        <p:nvGrpSpPr>
          <p:cNvPr id="686" name="Google Shape;686;p41"/>
          <p:cNvGrpSpPr/>
          <p:nvPr/>
        </p:nvGrpSpPr>
        <p:grpSpPr>
          <a:xfrm>
            <a:off x="4658495" y="1361690"/>
            <a:ext cx="4044974" cy="2420129"/>
            <a:chOff x="2812195" y="1576490"/>
            <a:chExt cx="4044974" cy="2420129"/>
          </a:xfrm>
        </p:grpSpPr>
        <p:cxnSp>
          <p:nvCxnSpPr>
            <p:cNvPr id="687" name="Google Shape;687;p41"/>
            <p:cNvCxnSpPr>
              <a:stCxn id="688" idx="2"/>
              <a:endCxn id="689" idx="0"/>
            </p:cNvCxnSpPr>
            <p:nvPr/>
          </p:nvCxnSpPr>
          <p:spPr>
            <a:xfrm>
              <a:off x="5165341" y="2115290"/>
              <a:ext cx="1075500" cy="397200"/>
            </a:xfrm>
            <a:prstGeom prst="straightConnector1">
              <a:avLst/>
            </a:prstGeom>
            <a:noFill/>
            <a:ln w="28575" cap="flat" cmpd="sng">
              <a:solidFill>
                <a:srgbClr val="000000"/>
              </a:solidFill>
              <a:prstDash val="solid"/>
              <a:round/>
              <a:headEnd type="none" w="sm" len="sm"/>
              <a:tailEnd type="none" w="sm" len="sm"/>
            </a:ln>
          </p:spPr>
        </p:cxnSp>
        <p:cxnSp>
          <p:nvCxnSpPr>
            <p:cNvPr id="690" name="Google Shape;690;p41"/>
            <p:cNvCxnSpPr>
              <a:stCxn id="688" idx="2"/>
              <a:endCxn id="691" idx="0"/>
            </p:cNvCxnSpPr>
            <p:nvPr/>
          </p:nvCxnSpPr>
          <p:spPr>
            <a:xfrm flipH="1">
              <a:off x="4112341" y="2115290"/>
              <a:ext cx="1053000" cy="397200"/>
            </a:xfrm>
            <a:prstGeom prst="straightConnector1">
              <a:avLst/>
            </a:prstGeom>
            <a:noFill/>
            <a:ln w="28575" cap="flat" cmpd="sng">
              <a:solidFill>
                <a:srgbClr val="000000"/>
              </a:solidFill>
              <a:prstDash val="solid"/>
              <a:round/>
              <a:headEnd type="none" w="sm" len="sm"/>
              <a:tailEnd type="none" w="sm" len="sm"/>
            </a:ln>
          </p:spPr>
        </p:cxnSp>
        <p:sp>
          <p:nvSpPr>
            <p:cNvPr id="688" name="Google Shape;688;p41"/>
            <p:cNvSpPr/>
            <p:nvPr/>
          </p:nvSpPr>
          <p:spPr>
            <a:xfrm>
              <a:off x="4548991" y="1576490"/>
              <a:ext cx="1232700" cy="5388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Φωτεινότητα &lt;= 5,7</a:t>
              </a:r>
              <a:endParaRPr sz="1200" b="1" i="0" u="none" strike="noStrike" cap="none">
                <a:solidFill>
                  <a:srgbClr val="FFFFFF"/>
                </a:solidFill>
                <a:latin typeface="Roboto"/>
                <a:ea typeface="Roboto"/>
                <a:cs typeface="Roboto"/>
                <a:sym typeface="Roboto"/>
              </a:endParaRPr>
            </a:p>
          </p:txBody>
        </p:sp>
        <p:sp>
          <p:nvSpPr>
            <p:cNvPr id="689" name="Google Shape;689;p41"/>
            <p:cNvSpPr/>
            <p:nvPr/>
          </p:nvSpPr>
          <p:spPr>
            <a:xfrm>
              <a:off x="5624469" y="2512557"/>
              <a:ext cx="1232700" cy="5388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Λευκός Νάνος</a:t>
              </a:r>
              <a:endParaRPr sz="1200" b="1" i="0" u="none" strike="noStrike" cap="none">
                <a:solidFill>
                  <a:srgbClr val="FFFFFF"/>
                </a:solidFill>
                <a:latin typeface="Roboto"/>
                <a:ea typeface="Roboto"/>
                <a:cs typeface="Roboto"/>
                <a:sym typeface="Roboto"/>
              </a:endParaRPr>
            </a:p>
          </p:txBody>
        </p:sp>
        <p:sp>
          <p:nvSpPr>
            <p:cNvPr id="691" name="Google Shape;691;p41"/>
            <p:cNvSpPr/>
            <p:nvPr/>
          </p:nvSpPr>
          <p:spPr>
            <a:xfrm>
              <a:off x="3496123" y="2512540"/>
              <a:ext cx="1232700" cy="5388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Ακτίνα &lt;= 565</a:t>
              </a:r>
              <a:endParaRPr sz="1200" b="1" i="0" u="none" strike="noStrike" cap="none">
                <a:solidFill>
                  <a:srgbClr val="FFFFFF"/>
                </a:solidFill>
                <a:latin typeface="Roboto"/>
                <a:ea typeface="Roboto"/>
                <a:cs typeface="Roboto"/>
                <a:sym typeface="Roboto"/>
              </a:endParaRPr>
            </a:p>
          </p:txBody>
        </p:sp>
        <p:sp>
          <p:nvSpPr>
            <p:cNvPr id="692" name="Google Shape;692;p41"/>
            <p:cNvSpPr txBox="1"/>
            <p:nvPr/>
          </p:nvSpPr>
          <p:spPr>
            <a:xfrm>
              <a:off x="4088148" y="2107675"/>
              <a:ext cx="5550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Ισχύει</a:t>
              </a:r>
              <a:endParaRPr sz="1000" i="0" u="none" strike="noStrike" cap="none">
                <a:solidFill>
                  <a:srgbClr val="000000"/>
                </a:solidFill>
                <a:latin typeface="Roboto"/>
                <a:ea typeface="Roboto"/>
                <a:cs typeface="Roboto"/>
                <a:sym typeface="Roboto"/>
              </a:endParaRPr>
            </a:p>
          </p:txBody>
        </p:sp>
        <p:sp>
          <p:nvSpPr>
            <p:cNvPr id="693" name="Google Shape;693;p41"/>
            <p:cNvSpPr txBox="1"/>
            <p:nvPr/>
          </p:nvSpPr>
          <p:spPr>
            <a:xfrm>
              <a:off x="5857803" y="2134900"/>
              <a:ext cx="9423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Δεν ισχύει</a:t>
              </a:r>
              <a:endParaRPr sz="1000" i="0" u="none" strike="noStrike" cap="none">
                <a:solidFill>
                  <a:srgbClr val="000000"/>
                </a:solidFill>
                <a:latin typeface="Roboto"/>
                <a:ea typeface="Roboto"/>
                <a:cs typeface="Roboto"/>
                <a:sym typeface="Roboto"/>
              </a:endParaRPr>
            </a:p>
          </p:txBody>
        </p:sp>
        <p:cxnSp>
          <p:nvCxnSpPr>
            <p:cNvPr id="694" name="Google Shape;694;p41"/>
            <p:cNvCxnSpPr>
              <a:stCxn id="691" idx="2"/>
              <a:endCxn id="695" idx="0"/>
            </p:cNvCxnSpPr>
            <p:nvPr/>
          </p:nvCxnSpPr>
          <p:spPr>
            <a:xfrm>
              <a:off x="4112473" y="3051340"/>
              <a:ext cx="684000" cy="406500"/>
            </a:xfrm>
            <a:prstGeom prst="straightConnector1">
              <a:avLst/>
            </a:prstGeom>
            <a:noFill/>
            <a:ln w="28575" cap="flat" cmpd="sng">
              <a:solidFill>
                <a:srgbClr val="000000"/>
              </a:solidFill>
              <a:prstDash val="solid"/>
              <a:round/>
              <a:headEnd type="none" w="sm" len="sm"/>
              <a:tailEnd type="none" w="sm" len="sm"/>
            </a:ln>
          </p:spPr>
        </p:cxnSp>
        <p:cxnSp>
          <p:nvCxnSpPr>
            <p:cNvPr id="696" name="Google Shape;696;p41"/>
            <p:cNvCxnSpPr>
              <a:stCxn id="691" idx="2"/>
              <a:endCxn id="697" idx="0"/>
            </p:cNvCxnSpPr>
            <p:nvPr/>
          </p:nvCxnSpPr>
          <p:spPr>
            <a:xfrm flipH="1">
              <a:off x="3428473" y="3051340"/>
              <a:ext cx="684000" cy="397200"/>
            </a:xfrm>
            <a:prstGeom prst="straightConnector1">
              <a:avLst/>
            </a:prstGeom>
            <a:noFill/>
            <a:ln w="28575" cap="flat" cmpd="sng">
              <a:solidFill>
                <a:srgbClr val="000000"/>
              </a:solidFill>
              <a:prstDash val="solid"/>
              <a:round/>
              <a:headEnd type="none" w="sm" len="sm"/>
              <a:tailEnd type="none" w="sm" len="sm"/>
            </a:ln>
          </p:spPr>
        </p:cxnSp>
        <p:sp>
          <p:nvSpPr>
            <p:cNvPr id="698" name="Google Shape;698;p41"/>
            <p:cNvSpPr txBox="1"/>
            <p:nvPr/>
          </p:nvSpPr>
          <p:spPr>
            <a:xfrm>
              <a:off x="3256833" y="3051350"/>
              <a:ext cx="5550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Ισχύει</a:t>
              </a:r>
              <a:endParaRPr sz="1000" i="0" u="none" strike="noStrike" cap="none">
                <a:solidFill>
                  <a:srgbClr val="000000"/>
                </a:solidFill>
                <a:latin typeface="Roboto"/>
                <a:ea typeface="Roboto"/>
                <a:cs typeface="Roboto"/>
                <a:sym typeface="Roboto"/>
              </a:endParaRPr>
            </a:p>
          </p:txBody>
        </p:sp>
        <p:sp>
          <p:nvSpPr>
            <p:cNvPr id="699" name="Google Shape;699;p41"/>
            <p:cNvSpPr txBox="1"/>
            <p:nvPr/>
          </p:nvSpPr>
          <p:spPr>
            <a:xfrm>
              <a:off x="4450531" y="3051350"/>
              <a:ext cx="1671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Δεν ισχύει</a:t>
              </a:r>
              <a:endParaRPr sz="1000" i="0" u="none" strike="noStrike" cap="none">
                <a:solidFill>
                  <a:srgbClr val="000000"/>
                </a:solidFill>
                <a:latin typeface="Roboto"/>
                <a:ea typeface="Roboto"/>
                <a:cs typeface="Roboto"/>
                <a:sym typeface="Roboto"/>
              </a:endParaRPr>
            </a:p>
          </p:txBody>
        </p:sp>
        <p:sp>
          <p:nvSpPr>
            <p:cNvPr id="697" name="Google Shape;697;p41"/>
            <p:cNvSpPr/>
            <p:nvPr/>
          </p:nvSpPr>
          <p:spPr>
            <a:xfrm>
              <a:off x="2812195" y="3448593"/>
              <a:ext cx="1232700" cy="5388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Κύρια Ακολουθία</a:t>
              </a:r>
              <a:endParaRPr sz="1200" b="1" i="0" u="none" strike="noStrike" cap="none">
                <a:solidFill>
                  <a:srgbClr val="FFFFFF"/>
                </a:solidFill>
                <a:latin typeface="Roboto"/>
                <a:ea typeface="Roboto"/>
                <a:cs typeface="Roboto"/>
                <a:sym typeface="Roboto"/>
              </a:endParaRPr>
            </a:p>
          </p:txBody>
        </p:sp>
        <p:sp>
          <p:nvSpPr>
            <p:cNvPr id="695" name="Google Shape;695;p41"/>
            <p:cNvSpPr/>
            <p:nvPr/>
          </p:nvSpPr>
          <p:spPr>
            <a:xfrm>
              <a:off x="4180061" y="3457819"/>
              <a:ext cx="1232700" cy="5388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Υπεργίγαντας (Hypergiant)</a:t>
              </a:r>
              <a:endParaRPr sz="1200" b="1" i="0" u="none" strike="noStrike" cap="none">
                <a:solidFill>
                  <a:srgbClr val="FFFFFF"/>
                </a:solidFill>
                <a:latin typeface="Roboto"/>
                <a:ea typeface="Roboto"/>
                <a:cs typeface="Roboto"/>
                <a:sym typeface="Roboto"/>
              </a:endParaRPr>
            </a:p>
          </p:txBody>
        </p:sp>
      </p:grpSp>
      <p:sp>
        <p:nvSpPr>
          <p:cNvPr id="700" name="Google Shape;700;p41"/>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2</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42"/>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Πώς βοηθάει η μηχανική </a:t>
            </a:r>
            <a:r>
              <a:rPr lang="en-US"/>
              <a:t>μάθηση</a:t>
            </a:r>
            <a:r>
              <a:rPr lang="en-US" sz="2400"/>
              <a:t>;</a:t>
            </a:r>
            <a:endParaRPr/>
          </a:p>
        </p:txBody>
      </p:sp>
      <p:sp>
        <p:nvSpPr>
          <p:cNvPr id="706" name="Google Shape;706;p42"/>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t>Έχετε πραγματοποιήσει μόνοι σας τη διαδικασία της δημιουργίας ενός δέντρου απόφασης. </a:t>
            </a:r>
            <a:endParaRPr/>
          </a:p>
          <a:p>
            <a:pPr marL="0" lvl="0" indent="0" algn="l" rtl="0">
              <a:lnSpc>
                <a:spcPct val="115000"/>
              </a:lnSpc>
              <a:spcBef>
                <a:spcPts val="1600"/>
              </a:spcBef>
              <a:spcAft>
                <a:spcPts val="1600"/>
              </a:spcAft>
              <a:buSzPts val="1800"/>
              <a:buNone/>
            </a:pPr>
            <a:r>
              <a:rPr lang="en-US" sz="1800"/>
              <a:t>Πώς θα βοηθούσε η μηχανική μάθηση κατά τη δημιουργία ενός δέντρου απόφασης;</a:t>
            </a:r>
            <a:endParaRPr/>
          </a:p>
        </p:txBody>
      </p:sp>
      <p:grpSp>
        <p:nvGrpSpPr>
          <p:cNvPr id="707" name="Google Shape;707;p42"/>
          <p:cNvGrpSpPr/>
          <p:nvPr/>
        </p:nvGrpSpPr>
        <p:grpSpPr>
          <a:xfrm>
            <a:off x="4788123" y="1411253"/>
            <a:ext cx="4434881" cy="2420154"/>
            <a:chOff x="3496123" y="1576490"/>
            <a:chExt cx="4434881" cy="2420154"/>
          </a:xfrm>
        </p:grpSpPr>
        <p:cxnSp>
          <p:nvCxnSpPr>
            <p:cNvPr id="708" name="Google Shape;708;p42"/>
            <p:cNvCxnSpPr>
              <a:stCxn id="709" idx="2"/>
              <a:endCxn id="710" idx="0"/>
            </p:cNvCxnSpPr>
            <p:nvPr/>
          </p:nvCxnSpPr>
          <p:spPr>
            <a:xfrm>
              <a:off x="5165341" y="2115290"/>
              <a:ext cx="1075500" cy="397200"/>
            </a:xfrm>
            <a:prstGeom prst="straightConnector1">
              <a:avLst/>
            </a:prstGeom>
            <a:noFill/>
            <a:ln w="28575" cap="flat" cmpd="sng">
              <a:solidFill>
                <a:srgbClr val="000000"/>
              </a:solidFill>
              <a:prstDash val="solid"/>
              <a:round/>
              <a:headEnd type="none" w="sm" len="sm"/>
              <a:tailEnd type="none" w="sm" len="sm"/>
            </a:ln>
          </p:spPr>
        </p:cxnSp>
        <p:cxnSp>
          <p:nvCxnSpPr>
            <p:cNvPr id="711" name="Google Shape;711;p42"/>
            <p:cNvCxnSpPr>
              <a:stCxn id="709" idx="2"/>
              <a:endCxn id="712" idx="0"/>
            </p:cNvCxnSpPr>
            <p:nvPr/>
          </p:nvCxnSpPr>
          <p:spPr>
            <a:xfrm flipH="1">
              <a:off x="4112341" y="2115290"/>
              <a:ext cx="1053000" cy="397200"/>
            </a:xfrm>
            <a:prstGeom prst="straightConnector1">
              <a:avLst/>
            </a:prstGeom>
            <a:noFill/>
            <a:ln w="28575" cap="flat" cmpd="sng">
              <a:solidFill>
                <a:srgbClr val="000000"/>
              </a:solidFill>
              <a:prstDash val="solid"/>
              <a:round/>
              <a:headEnd type="none" w="sm" len="sm"/>
              <a:tailEnd type="none" w="sm" len="sm"/>
            </a:ln>
          </p:spPr>
        </p:cxnSp>
        <p:sp>
          <p:nvSpPr>
            <p:cNvPr id="709" name="Google Shape;709;p42"/>
            <p:cNvSpPr/>
            <p:nvPr/>
          </p:nvSpPr>
          <p:spPr>
            <a:xfrm>
              <a:off x="4548991" y="1576490"/>
              <a:ext cx="1232700" cy="5388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Θερμοκρασία &lt;= 3467</a:t>
              </a:r>
              <a:endParaRPr sz="1200" b="1" i="0" u="none" strike="noStrike" cap="none">
                <a:solidFill>
                  <a:srgbClr val="FFFFFF"/>
                </a:solidFill>
                <a:latin typeface="Roboto"/>
                <a:ea typeface="Roboto"/>
                <a:cs typeface="Roboto"/>
                <a:sym typeface="Roboto"/>
              </a:endParaRPr>
            </a:p>
          </p:txBody>
        </p:sp>
        <p:sp>
          <p:nvSpPr>
            <p:cNvPr id="710" name="Google Shape;710;p42"/>
            <p:cNvSpPr/>
            <p:nvPr/>
          </p:nvSpPr>
          <p:spPr>
            <a:xfrm>
              <a:off x="5624469" y="2512557"/>
              <a:ext cx="1232700" cy="5388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Ακτίνα </a:t>
              </a:r>
              <a:br>
                <a:rPr lang="en-US" sz="1200" b="1" i="0" u="none" strike="noStrike" cap="none">
                  <a:solidFill>
                    <a:srgbClr val="FFFFFF"/>
                  </a:solidFill>
                  <a:latin typeface="Roboto"/>
                  <a:ea typeface="Roboto"/>
                  <a:cs typeface="Roboto"/>
                  <a:sym typeface="Roboto"/>
                </a:rPr>
              </a:br>
              <a:r>
                <a:rPr lang="en-US" sz="1200" b="1" i="0" u="none" strike="noStrike" cap="none">
                  <a:solidFill>
                    <a:srgbClr val="FFFFFF"/>
                  </a:solidFill>
                  <a:latin typeface="Roboto"/>
                  <a:ea typeface="Roboto"/>
                  <a:cs typeface="Roboto"/>
                  <a:sym typeface="Roboto"/>
                </a:rPr>
                <a:t>&lt;= 46,9</a:t>
              </a:r>
              <a:endParaRPr sz="1200" b="1" i="0" u="none" strike="noStrike" cap="none">
                <a:solidFill>
                  <a:srgbClr val="FFFFFF"/>
                </a:solidFill>
                <a:latin typeface="Roboto"/>
                <a:ea typeface="Roboto"/>
                <a:cs typeface="Roboto"/>
                <a:sym typeface="Roboto"/>
              </a:endParaRPr>
            </a:p>
          </p:txBody>
        </p:sp>
        <p:sp>
          <p:nvSpPr>
            <p:cNvPr id="712" name="Google Shape;712;p42"/>
            <p:cNvSpPr/>
            <p:nvPr/>
          </p:nvSpPr>
          <p:spPr>
            <a:xfrm>
              <a:off x="3496123" y="2512540"/>
              <a:ext cx="1232700" cy="5388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Ερυθρός Νάνος</a:t>
              </a:r>
              <a:endParaRPr sz="1200" b="1" i="0" u="none" strike="noStrike" cap="none">
                <a:solidFill>
                  <a:srgbClr val="FFFFFF"/>
                </a:solidFill>
                <a:latin typeface="Roboto"/>
                <a:ea typeface="Roboto"/>
                <a:cs typeface="Roboto"/>
                <a:sym typeface="Roboto"/>
              </a:endParaRPr>
            </a:p>
          </p:txBody>
        </p:sp>
        <p:sp>
          <p:nvSpPr>
            <p:cNvPr id="713" name="Google Shape;713;p42"/>
            <p:cNvSpPr txBox="1"/>
            <p:nvPr/>
          </p:nvSpPr>
          <p:spPr>
            <a:xfrm>
              <a:off x="4088148" y="2107675"/>
              <a:ext cx="5550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Ισχύει</a:t>
              </a:r>
              <a:endParaRPr sz="1000" i="0" u="none" strike="noStrike" cap="none">
                <a:solidFill>
                  <a:srgbClr val="000000"/>
                </a:solidFill>
                <a:latin typeface="Roboto"/>
                <a:ea typeface="Roboto"/>
                <a:cs typeface="Roboto"/>
                <a:sym typeface="Roboto"/>
              </a:endParaRPr>
            </a:p>
          </p:txBody>
        </p:sp>
        <p:sp>
          <p:nvSpPr>
            <p:cNvPr id="714" name="Google Shape;714;p42"/>
            <p:cNvSpPr txBox="1"/>
            <p:nvPr/>
          </p:nvSpPr>
          <p:spPr>
            <a:xfrm>
              <a:off x="5781609" y="2134887"/>
              <a:ext cx="1759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Δεν ισχύει</a:t>
              </a:r>
              <a:endParaRPr sz="1000" i="0" u="none" strike="noStrike" cap="none">
                <a:solidFill>
                  <a:srgbClr val="000000"/>
                </a:solidFill>
                <a:latin typeface="Roboto"/>
                <a:ea typeface="Roboto"/>
                <a:cs typeface="Roboto"/>
                <a:sym typeface="Roboto"/>
              </a:endParaRPr>
            </a:p>
          </p:txBody>
        </p:sp>
        <p:cxnSp>
          <p:nvCxnSpPr>
            <p:cNvPr id="715" name="Google Shape;715;p42"/>
            <p:cNvCxnSpPr>
              <a:stCxn id="710" idx="2"/>
              <a:endCxn id="716" idx="0"/>
            </p:cNvCxnSpPr>
            <p:nvPr/>
          </p:nvCxnSpPr>
          <p:spPr>
            <a:xfrm>
              <a:off x="6240819" y="3051357"/>
              <a:ext cx="684000" cy="406500"/>
            </a:xfrm>
            <a:prstGeom prst="straightConnector1">
              <a:avLst/>
            </a:prstGeom>
            <a:noFill/>
            <a:ln w="28575" cap="flat" cmpd="sng">
              <a:solidFill>
                <a:srgbClr val="000000"/>
              </a:solidFill>
              <a:prstDash val="solid"/>
              <a:round/>
              <a:headEnd type="none" w="sm" len="sm"/>
              <a:tailEnd type="none" w="sm" len="sm"/>
            </a:ln>
          </p:spPr>
        </p:cxnSp>
        <p:cxnSp>
          <p:nvCxnSpPr>
            <p:cNvPr id="717" name="Google Shape;717;p42"/>
            <p:cNvCxnSpPr>
              <a:stCxn id="710" idx="2"/>
              <a:endCxn id="718" idx="0"/>
            </p:cNvCxnSpPr>
            <p:nvPr/>
          </p:nvCxnSpPr>
          <p:spPr>
            <a:xfrm flipH="1">
              <a:off x="5556819" y="3051357"/>
              <a:ext cx="684000" cy="397200"/>
            </a:xfrm>
            <a:prstGeom prst="straightConnector1">
              <a:avLst/>
            </a:prstGeom>
            <a:noFill/>
            <a:ln w="28575" cap="flat" cmpd="sng">
              <a:solidFill>
                <a:srgbClr val="000000"/>
              </a:solidFill>
              <a:prstDash val="solid"/>
              <a:round/>
              <a:headEnd type="none" w="sm" len="sm"/>
              <a:tailEnd type="none" w="sm" len="sm"/>
            </a:ln>
          </p:spPr>
        </p:cxnSp>
        <p:sp>
          <p:nvSpPr>
            <p:cNvPr id="719" name="Google Shape;719;p42"/>
            <p:cNvSpPr txBox="1"/>
            <p:nvPr/>
          </p:nvSpPr>
          <p:spPr>
            <a:xfrm>
              <a:off x="5334370" y="3070925"/>
              <a:ext cx="5550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Ισχύει</a:t>
              </a:r>
              <a:endParaRPr sz="1000" i="0" u="none" strike="noStrike" cap="none">
                <a:solidFill>
                  <a:srgbClr val="000000"/>
                </a:solidFill>
                <a:latin typeface="Roboto"/>
                <a:ea typeface="Roboto"/>
                <a:cs typeface="Roboto"/>
                <a:sym typeface="Roboto"/>
              </a:endParaRPr>
            </a:p>
          </p:txBody>
        </p:sp>
        <p:sp>
          <p:nvSpPr>
            <p:cNvPr id="720" name="Google Shape;720;p42"/>
            <p:cNvSpPr txBox="1"/>
            <p:nvPr/>
          </p:nvSpPr>
          <p:spPr>
            <a:xfrm>
              <a:off x="6647304" y="3070920"/>
              <a:ext cx="12837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Δεν ισχύει</a:t>
              </a:r>
              <a:endParaRPr sz="1000" i="0" u="none" strike="noStrike" cap="none">
                <a:solidFill>
                  <a:srgbClr val="000000"/>
                </a:solidFill>
                <a:latin typeface="Roboto"/>
                <a:ea typeface="Roboto"/>
                <a:cs typeface="Roboto"/>
                <a:sym typeface="Roboto"/>
              </a:endParaRPr>
            </a:p>
          </p:txBody>
        </p:sp>
        <p:sp>
          <p:nvSpPr>
            <p:cNvPr id="718" name="Google Shape;718;p42"/>
            <p:cNvSpPr/>
            <p:nvPr/>
          </p:nvSpPr>
          <p:spPr>
            <a:xfrm>
              <a:off x="4940545" y="3448618"/>
              <a:ext cx="1232700" cy="5388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Κύρια Ακολουθία</a:t>
              </a:r>
              <a:endParaRPr sz="1200" b="1" i="0" u="none" strike="noStrike" cap="none">
                <a:solidFill>
                  <a:srgbClr val="FFFFFF"/>
                </a:solidFill>
                <a:latin typeface="Roboto"/>
                <a:ea typeface="Roboto"/>
                <a:cs typeface="Roboto"/>
                <a:sym typeface="Roboto"/>
              </a:endParaRPr>
            </a:p>
          </p:txBody>
        </p:sp>
        <p:sp>
          <p:nvSpPr>
            <p:cNvPr id="716" name="Google Shape;716;p42"/>
            <p:cNvSpPr/>
            <p:nvPr/>
          </p:nvSpPr>
          <p:spPr>
            <a:xfrm>
              <a:off x="6308411" y="3457844"/>
              <a:ext cx="1232700" cy="5388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Υπεργίγαντας (Supergiant)</a:t>
              </a:r>
              <a:endParaRPr sz="1200" b="1" i="0" u="none" strike="noStrike" cap="none">
                <a:solidFill>
                  <a:srgbClr val="FFFFFF"/>
                </a:solidFill>
                <a:latin typeface="Roboto"/>
                <a:ea typeface="Roboto"/>
                <a:cs typeface="Roboto"/>
                <a:sym typeface="Roboto"/>
              </a:endParaRPr>
            </a:p>
          </p:txBody>
        </p:sp>
      </p:grpSp>
      <p:sp>
        <p:nvSpPr>
          <p:cNvPr id="721" name="Google Shape;721;p42"/>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3</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4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Πώς βοηθάει η μηχανική μάθηση;</a:t>
            </a:r>
            <a:endParaRPr/>
          </a:p>
        </p:txBody>
      </p:sp>
      <p:sp>
        <p:nvSpPr>
          <p:cNvPr id="727" name="Google Shape;727;p43"/>
          <p:cNvSpPr txBox="1">
            <a:spLocks noGrp="1"/>
          </p:cNvSpPr>
          <p:nvPr>
            <p:ph type="body" idx="1"/>
          </p:nvPr>
        </p:nvSpPr>
        <p:spPr>
          <a:xfrm>
            <a:off x="310900" y="1170125"/>
            <a:ext cx="40449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700"/>
              <a:t>Χρησιμοποιήσατε 6 άστρα από 3 κλάσεις για να δημιουργήσετε κάθε δέντρο απόφασης. </a:t>
            </a:r>
            <a:endParaRPr sz="1700"/>
          </a:p>
          <a:p>
            <a:pPr marL="0" lvl="0" indent="0" algn="l" rtl="0">
              <a:lnSpc>
                <a:spcPct val="115000"/>
              </a:lnSpc>
              <a:spcBef>
                <a:spcPts val="1600"/>
              </a:spcBef>
              <a:spcAft>
                <a:spcPts val="0"/>
              </a:spcAft>
              <a:buSzPts val="1800"/>
              <a:buNone/>
            </a:pPr>
            <a:r>
              <a:rPr lang="en-US" sz="1700"/>
              <a:t>Αυτό ήταν μόνο ένα δείγμα από τα </a:t>
            </a:r>
            <a:r>
              <a:rPr lang="en-US" sz="1700" b="1">
                <a:solidFill>
                  <a:srgbClr val="C31C4A"/>
                </a:solidFill>
              </a:rPr>
              <a:t>241</a:t>
            </a:r>
            <a:r>
              <a:rPr lang="en-US" sz="1700"/>
              <a:t> άστρα και τις 6 κλάσεις του πλήρους συνόλου δεδομένων. </a:t>
            </a:r>
            <a:endParaRPr sz="1700"/>
          </a:p>
          <a:p>
            <a:pPr marL="0" lvl="0" indent="0" algn="l" rtl="0">
              <a:lnSpc>
                <a:spcPct val="115000"/>
              </a:lnSpc>
              <a:spcBef>
                <a:spcPts val="1600"/>
              </a:spcBef>
              <a:spcAft>
                <a:spcPts val="1600"/>
              </a:spcAft>
              <a:buSzPts val="1800"/>
              <a:buNone/>
            </a:pPr>
            <a:r>
              <a:rPr lang="en-US" sz="1700"/>
              <a:t>Το σύνολο δεδομένων περιείχε επίσης μόνο 4 χαρακτηριστικά. Ορισμένα σύνολα δεδομένων περιέχουν 10 ή και περισσότερα χαρακτηριστικά.</a:t>
            </a:r>
            <a:endParaRPr sz="1700"/>
          </a:p>
        </p:txBody>
      </p:sp>
      <p:grpSp>
        <p:nvGrpSpPr>
          <p:cNvPr id="728" name="Google Shape;728;p43"/>
          <p:cNvGrpSpPr/>
          <p:nvPr/>
        </p:nvGrpSpPr>
        <p:grpSpPr>
          <a:xfrm>
            <a:off x="4788123" y="1411253"/>
            <a:ext cx="4044988" cy="2420154"/>
            <a:chOff x="3496123" y="1576490"/>
            <a:chExt cx="4044988" cy="2420154"/>
          </a:xfrm>
        </p:grpSpPr>
        <p:cxnSp>
          <p:nvCxnSpPr>
            <p:cNvPr id="729" name="Google Shape;729;p43"/>
            <p:cNvCxnSpPr>
              <a:stCxn id="730" idx="2"/>
              <a:endCxn id="731" idx="0"/>
            </p:cNvCxnSpPr>
            <p:nvPr/>
          </p:nvCxnSpPr>
          <p:spPr>
            <a:xfrm>
              <a:off x="5165341" y="2115290"/>
              <a:ext cx="1075500" cy="397200"/>
            </a:xfrm>
            <a:prstGeom prst="straightConnector1">
              <a:avLst/>
            </a:prstGeom>
            <a:noFill/>
            <a:ln w="28575" cap="flat" cmpd="sng">
              <a:solidFill>
                <a:srgbClr val="000000"/>
              </a:solidFill>
              <a:prstDash val="solid"/>
              <a:round/>
              <a:headEnd type="none" w="sm" len="sm"/>
              <a:tailEnd type="none" w="sm" len="sm"/>
            </a:ln>
          </p:spPr>
        </p:cxnSp>
        <p:cxnSp>
          <p:nvCxnSpPr>
            <p:cNvPr id="732" name="Google Shape;732;p43"/>
            <p:cNvCxnSpPr>
              <a:stCxn id="730" idx="2"/>
              <a:endCxn id="733" idx="0"/>
            </p:cNvCxnSpPr>
            <p:nvPr/>
          </p:nvCxnSpPr>
          <p:spPr>
            <a:xfrm flipH="1">
              <a:off x="4112341" y="2115290"/>
              <a:ext cx="1053000" cy="397200"/>
            </a:xfrm>
            <a:prstGeom prst="straightConnector1">
              <a:avLst/>
            </a:prstGeom>
            <a:noFill/>
            <a:ln w="28575" cap="flat" cmpd="sng">
              <a:solidFill>
                <a:srgbClr val="000000"/>
              </a:solidFill>
              <a:prstDash val="solid"/>
              <a:round/>
              <a:headEnd type="none" w="sm" len="sm"/>
              <a:tailEnd type="none" w="sm" len="sm"/>
            </a:ln>
          </p:spPr>
        </p:cxnSp>
        <p:sp>
          <p:nvSpPr>
            <p:cNvPr id="730" name="Google Shape;730;p43"/>
            <p:cNvSpPr/>
            <p:nvPr/>
          </p:nvSpPr>
          <p:spPr>
            <a:xfrm>
              <a:off x="4548991" y="1576490"/>
              <a:ext cx="1232700" cy="5388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Θερμοκρασία &lt;= 3467</a:t>
              </a:r>
              <a:endParaRPr sz="1200" b="1" i="0" u="none" strike="noStrike" cap="none">
                <a:solidFill>
                  <a:srgbClr val="FFFFFF"/>
                </a:solidFill>
                <a:latin typeface="Roboto"/>
                <a:ea typeface="Roboto"/>
                <a:cs typeface="Roboto"/>
                <a:sym typeface="Roboto"/>
              </a:endParaRPr>
            </a:p>
          </p:txBody>
        </p:sp>
        <p:sp>
          <p:nvSpPr>
            <p:cNvPr id="731" name="Google Shape;731;p43"/>
            <p:cNvSpPr/>
            <p:nvPr/>
          </p:nvSpPr>
          <p:spPr>
            <a:xfrm>
              <a:off x="5624469" y="2512557"/>
              <a:ext cx="1232700" cy="5388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Ακτίνα </a:t>
              </a:r>
              <a:br>
                <a:rPr lang="en-US" sz="1200" b="1" i="0" u="none" strike="noStrike" cap="none">
                  <a:solidFill>
                    <a:srgbClr val="FFFFFF"/>
                  </a:solidFill>
                  <a:latin typeface="Roboto"/>
                  <a:ea typeface="Roboto"/>
                  <a:cs typeface="Roboto"/>
                  <a:sym typeface="Roboto"/>
                </a:rPr>
              </a:br>
              <a:r>
                <a:rPr lang="en-US" sz="1200" b="1" i="0" u="none" strike="noStrike" cap="none">
                  <a:solidFill>
                    <a:srgbClr val="FFFFFF"/>
                  </a:solidFill>
                  <a:latin typeface="Roboto"/>
                  <a:ea typeface="Roboto"/>
                  <a:cs typeface="Roboto"/>
                  <a:sym typeface="Roboto"/>
                </a:rPr>
                <a:t>&lt;= 46,9</a:t>
              </a:r>
              <a:endParaRPr sz="1200" b="1" i="0" u="none" strike="noStrike" cap="none">
                <a:solidFill>
                  <a:srgbClr val="FFFFFF"/>
                </a:solidFill>
                <a:latin typeface="Roboto"/>
                <a:ea typeface="Roboto"/>
                <a:cs typeface="Roboto"/>
                <a:sym typeface="Roboto"/>
              </a:endParaRPr>
            </a:p>
          </p:txBody>
        </p:sp>
        <p:sp>
          <p:nvSpPr>
            <p:cNvPr id="733" name="Google Shape;733;p43"/>
            <p:cNvSpPr/>
            <p:nvPr/>
          </p:nvSpPr>
          <p:spPr>
            <a:xfrm>
              <a:off x="3496123" y="2512540"/>
              <a:ext cx="1232700" cy="5388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Ερυθρός Νάνος</a:t>
              </a:r>
              <a:endParaRPr sz="1200" b="1" i="0" u="none" strike="noStrike" cap="none">
                <a:solidFill>
                  <a:srgbClr val="FFFFFF"/>
                </a:solidFill>
                <a:latin typeface="Roboto"/>
                <a:ea typeface="Roboto"/>
                <a:cs typeface="Roboto"/>
                <a:sym typeface="Roboto"/>
              </a:endParaRPr>
            </a:p>
          </p:txBody>
        </p:sp>
        <p:sp>
          <p:nvSpPr>
            <p:cNvPr id="734" name="Google Shape;734;p43"/>
            <p:cNvSpPr txBox="1"/>
            <p:nvPr/>
          </p:nvSpPr>
          <p:spPr>
            <a:xfrm>
              <a:off x="4088148" y="2107675"/>
              <a:ext cx="5550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Ισχύει</a:t>
              </a:r>
              <a:endParaRPr sz="1000" i="0" u="none" strike="noStrike" cap="none">
                <a:solidFill>
                  <a:srgbClr val="000000"/>
                </a:solidFill>
                <a:latin typeface="Roboto"/>
                <a:ea typeface="Roboto"/>
                <a:cs typeface="Roboto"/>
                <a:sym typeface="Roboto"/>
              </a:endParaRPr>
            </a:p>
          </p:txBody>
        </p:sp>
        <p:sp>
          <p:nvSpPr>
            <p:cNvPr id="735" name="Google Shape;735;p43"/>
            <p:cNvSpPr txBox="1"/>
            <p:nvPr/>
          </p:nvSpPr>
          <p:spPr>
            <a:xfrm>
              <a:off x="5781602" y="2134887"/>
              <a:ext cx="8361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Δεν ισχύει</a:t>
              </a:r>
              <a:endParaRPr sz="1000" i="0" u="none" strike="noStrike" cap="none">
                <a:solidFill>
                  <a:srgbClr val="000000"/>
                </a:solidFill>
                <a:latin typeface="Roboto"/>
                <a:ea typeface="Roboto"/>
                <a:cs typeface="Roboto"/>
                <a:sym typeface="Roboto"/>
              </a:endParaRPr>
            </a:p>
          </p:txBody>
        </p:sp>
        <p:cxnSp>
          <p:nvCxnSpPr>
            <p:cNvPr id="736" name="Google Shape;736;p43"/>
            <p:cNvCxnSpPr>
              <a:stCxn id="731" idx="2"/>
              <a:endCxn id="737" idx="0"/>
            </p:cNvCxnSpPr>
            <p:nvPr/>
          </p:nvCxnSpPr>
          <p:spPr>
            <a:xfrm>
              <a:off x="6240819" y="3051357"/>
              <a:ext cx="684000" cy="406500"/>
            </a:xfrm>
            <a:prstGeom prst="straightConnector1">
              <a:avLst/>
            </a:prstGeom>
            <a:noFill/>
            <a:ln w="28575" cap="flat" cmpd="sng">
              <a:solidFill>
                <a:srgbClr val="000000"/>
              </a:solidFill>
              <a:prstDash val="solid"/>
              <a:round/>
              <a:headEnd type="none" w="sm" len="sm"/>
              <a:tailEnd type="none" w="sm" len="sm"/>
            </a:ln>
          </p:spPr>
        </p:cxnSp>
        <p:cxnSp>
          <p:nvCxnSpPr>
            <p:cNvPr id="738" name="Google Shape;738;p43"/>
            <p:cNvCxnSpPr>
              <a:stCxn id="731" idx="2"/>
              <a:endCxn id="739" idx="0"/>
            </p:cNvCxnSpPr>
            <p:nvPr/>
          </p:nvCxnSpPr>
          <p:spPr>
            <a:xfrm flipH="1">
              <a:off x="5556819" y="3051357"/>
              <a:ext cx="684000" cy="397200"/>
            </a:xfrm>
            <a:prstGeom prst="straightConnector1">
              <a:avLst/>
            </a:prstGeom>
            <a:noFill/>
            <a:ln w="28575" cap="flat" cmpd="sng">
              <a:solidFill>
                <a:srgbClr val="000000"/>
              </a:solidFill>
              <a:prstDash val="solid"/>
              <a:round/>
              <a:headEnd type="none" w="sm" len="sm"/>
              <a:tailEnd type="none" w="sm" len="sm"/>
            </a:ln>
          </p:spPr>
        </p:cxnSp>
        <p:sp>
          <p:nvSpPr>
            <p:cNvPr id="740" name="Google Shape;740;p43"/>
            <p:cNvSpPr txBox="1"/>
            <p:nvPr/>
          </p:nvSpPr>
          <p:spPr>
            <a:xfrm>
              <a:off x="5410570" y="3070925"/>
              <a:ext cx="5550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Ισχύει</a:t>
              </a:r>
              <a:endParaRPr sz="1000" i="0" u="none" strike="noStrike" cap="none">
                <a:solidFill>
                  <a:srgbClr val="000000"/>
                </a:solidFill>
                <a:latin typeface="Roboto"/>
                <a:ea typeface="Roboto"/>
                <a:cs typeface="Roboto"/>
                <a:sym typeface="Roboto"/>
              </a:endParaRPr>
            </a:p>
          </p:txBody>
        </p:sp>
        <p:sp>
          <p:nvSpPr>
            <p:cNvPr id="741" name="Google Shape;741;p43"/>
            <p:cNvSpPr txBox="1"/>
            <p:nvPr/>
          </p:nvSpPr>
          <p:spPr>
            <a:xfrm>
              <a:off x="6647301" y="3070912"/>
              <a:ext cx="8361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Δεν ισχύει</a:t>
              </a:r>
              <a:endParaRPr sz="1000" i="0" u="none" strike="noStrike" cap="none">
                <a:solidFill>
                  <a:srgbClr val="000000"/>
                </a:solidFill>
                <a:latin typeface="Roboto"/>
                <a:ea typeface="Roboto"/>
                <a:cs typeface="Roboto"/>
                <a:sym typeface="Roboto"/>
              </a:endParaRPr>
            </a:p>
          </p:txBody>
        </p:sp>
        <p:sp>
          <p:nvSpPr>
            <p:cNvPr id="739" name="Google Shape;739;p43"/>
            <p:cNvSpPr/>
            <p:nvPr/>
          </p:nvSpPr>
          <p:spPr>
            <a:xfrm>
              <a:off x="4940545" y="3448618"/>
              <a:ext cx="1232700" cy="5388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Κύρια Ακολουθία</a:t>
              </a:r>
              <a:endParaRPr sz="1200" b="1" i="0" u="none" strike="noStrike" cap="none">
                <a:solidFill>
                  <a:srgbClr val="FFFFFF"/>
                </a:solidFill>
                <a:latin typeface="Roboto"/>
                <a:ea typeface="Roboto"/>
                <a:cs typeface="Roboto"/>
                <a:sym typeface="Roboto"/>
              </a:endParaRPr>
            </a:p>
          </p:txBody>
        </p:sp>
        <p:sp>
          <p:nvSpPr>
            <p:cNvPr id="737" name="Google Shape;737;p43"/>
            <p:cNvSpPr/>
            <p:nvPr/>
          </p:nvSpPr>
          <p:spPr>
            <a:xfrm>
              <a:off x="6308411" y="3457844"/>
              <a:ext cx="1232700" cy="5388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Υπεργίγαντας (Supergiant)</a:t>
              </a:r>
              <a:endParaRPr sz="1200" b="1" i="0" u="none" strike="noStrike" cap="none">
                <a:solidFill>
                  <a:srgbClr val="FFFFFF"/>
                </a:solidFill>
                <a:latin typeface="Roboto"/>
                <a:ea typeface="Roboto"/>
                <a:cs typeface="Roboto"/>
                <a:sym typeface="Roboto"/>
              </a:endParaRPr>
            </a:p>
          </p:txBody>
        </p:sp>
      </p:grpSp>
      <p:sp>
        <p:nvSpPr>
          <p:cNvPr id="742" name="Google Shape;742;p43"/>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3</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44"/>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Πώς βοηθάει η μηχανική μάθηση;</a:t>
            </a:r>
            <a:endParaRPr/>
          </a:p>
        </p:txBody>
      </p:sp>
      <p:sp>
        <p:nvSpPr>
          <p:cNvPr id="748" name="Google Shape;748;p44"/>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800"/>
              <a:t>Ας ρίξουμε μια ματιά σε ένα δέντρο απόφασης που δημιουργήθηκε με τη χρήση του Machine Learning for Kids. </a:t>
            </a:r>
            <a:endParaRPr/>
          </a:p>
        </p:txBody>
      </p:sp>
      <p:grpSp>
        <p:nvGrpSpPr>
          <p:cNvPr id="749" name="Google Shape;749;p44"/>
          <p:cNvGrpSpPr/>
          <p:nvPr/>
        </p:nvGrpSpPr>
        <p:grpSpPr>
          <a:xfrm>
            <a:off x="4788123" y="1411253"/>
            <a:ext cx="4226677" cy="2420154"/>
            <a:chOff x="3496123" y="1576490"/>
            <a:chExt cx="4226677" cy="2420154"/>
          </a:xfrm>
        </p:grpSpPr>
        <p:cxnSp>
          <p:nvCxnSpPr>
            <p:cNvPr id="750" name="Google Shape;750;p44"/>
            <p:cNvCxnSpPr>
              <a:stCxn id="751" idx="2"/>
              <a:endCxn id="752" idx="0"/>
            </p:cNvCxnSpPr>
            <p:nvPr/>
          </p:nvCxnSpPr>
          <p:spPr>
            <a:xfrm>
              <a:off x="5165341" y="2115290"/>
              <a:ext cx="1075500" cy="397200"/>
            </a:xfrm>
            <a:prstGeom prst="straightConnector1">
              <a:avLst/>
            </a:prstGeom>
            <a:noFill/>
            <a:ln w="28575" cap="flat" cmpd="sng">
              <a:solidFill>
                <a:srgbClr val="000000"/>
              </a:solidFill>
              <a:prstDash val="solid"/>
              <a:round/>
              <a:headEnd type="none" w="sm" len="sm"/>
              <a:tailEnd type="none" w="sm" len="sm"/>
            </a:ln>
          </p:spPr>
        </p:cxnSp>
        <p:cxnSp>
          <p:nvCxnSpPr>
            <p:cNvPr id="753" name="Google Shape;753;p44"/>
            <p:cNvCxnSpPr>
              <a:stCxn id="751" idx="2"/>
              <a:endCxn id="754" idx="0"/>
            </p:cNvCxnSpPr>
            <p:nvPr/>
          </p:nvCxnSpPr>
          <p:spPr>
            <a:xfrm flipH="1">
              <a:off x="4112341" y="2115290"/>
              <a:ext cx="1053000" cy="397200"/>
            </a:xfrm>
            <a:prstGeom prst="straightConnector1">
              <a:avLst/>
            </a:prstGeom>
            <a:noFill/>
            <a:ln w="28575" cap="flat" cmpd="sng">
              <a:solidFill>
                <a:srgbClr val="000000"/>
              </a:solidFill>
              <a:prstDash val="solid"/>
              <a:round/>
              <a:headEnd type="none" w="sm" len="sm"/>
              <a:tailEnd type="none" w="sm" len="sm"/>
            </a:ln>
          </p:spPr>
        </p:cxnSp>
        <p:sp>
          <p:nvSpPr>
            <p:cNvPr id="751" name="Google Shape;751;p44"/>
            <p:cNvSpPr/>
            <p:nvPr/>
          </p:nvSpPr>
          <p:spPr>
            <a:xfrm>
              <a:off x="4548991" y="1576490"/>
              <a:ext cx="1232700" cy="5388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Θερμοκρασία &lt;= 3467</a:t>
              </a:r>
              <a:endParaRPr sz="1200" b="1" i="0" u="none" strike="noStrike" cap="none">
                <a:solidFill>
                  <a:srgbClr val="FFFFFF"/>
                </a:solidFill>
                <a:latin typeface="Roboto"/>
                <a:ea typeface="Roboto"/>
                <a:cs typeface="Roboto"/>
                <a:sym typeface="Roboto"/>
              </a:endParaRPr>
            </a:p>
          </p:txBody>
        </p:sp>
        <p:sp>
          <p:nvSpPr>
            <p:cNvPr id="752" name="Google Shape;752;p44"/>
            <p:cNvSpPr/>
            <p:nvPr/>
          </p:nvSpPr>
          <p:spPr>
            <a:xfrm>
              <a:off x="5624469" y="2512557"/>
              <a:ext cx="1232700" cy="538800"/>
            </a:xfrm>
            <a:prstGeom prst="roundRect">
              <a:avLst>
                <a:gd name="adj" fmla="val 16667"/>
              </a:avLst>
            </a:prstGeom>
            <a:solidFill>
              <a:srgbClr val="C31C4A"/>
            </a:solidFill>
            <a:ln w="952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Ακτίνα </a:t>
              </a:r>
              <a:br>
                <a:rPr lang="en-US" sz="1200" b="1" i="0" u="none" strike="noStrike" cap="none">
                  <a:solidFill>
                    <a:srgbClr val="FFFFFF"/>
                  </a:solidFill>
                  <a:latin typeface="Roboto"/>
                  <a:ea typeface="Roboto"/>
                  <a:cs typeface="Roboto"/>
                  <a:sym typeface="Roboto"/>
                </a:rPr>
              </a:br>
              <a:r>
                <a:rPr lang="en-US" sz="1200" b="1" i="0" u="none" strike="noStrike" cap="none">
                  <a:solidFill>
                    <a:srgbClr val="FFFFFF"/>
                  </a:solidFill>
                  <a:latin typeface="Roboto"/>
                  <a:ea typeface="Roboto"/>
                  <a:cs typeface="Roboto"/>
                  <a:sym typeface="Roboto"/>
                </a:rPr>
                <a:t>&lt;= 46,9</a:t>
              </a:r>
              <a:endParaRPr sz="1200" b="1" i="0" u="none" strike="noStrike" cap="none">
                <a:solidFill>
                  <a:srgbClr val="FFFFFF"/>
                </a:solidFill>
                <a:latin typeface="Roboto"/>
                <a:ea typeface="Roboto"/>
                <a:cs typeface="Roboto"/>
                <a:sym typeface="Roboto"/>
              </a:endParaRPr>
            </a:p>
          </p:txBody>
        </p:sp>
        <p:sp>
          <p:nvSpPr>
            <p:cNvPr id="754" name="Google Shape;754;p44"/>
            <p:cNvSpPr/>
            <p:nvPr/>
          </p:nvSpPr>
          <p:spPr>
            <a:xfrm>
              <a:off x="3496123" y="2512540"/>
              <a:ext cx="1232700" cy="5388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Ερυθρός Νάνος</a:t>
              </a:r>
              <a:endParaRPr sz="1200" b="1" i="0" u="none" strike="noStrike" cap="none">
                <a:solidFill>
                  <a:srgbClr val="FFFFFF"/>
                </a:solidFill>
                <a:latin typeface="Roboto"/>
                <a:ea typeface="Roboto"/>
                <a:cs typeface="Roboto"/>
                <a:sym typeface="Roboto"/>
              </a:endParaRPr>
            </a:p>
          </p:txBody>
        </p:sp>
        <p:sp>
          <p:nvSpPr>
            <p:cNvPr id="755" name="Google Shape;755;p44"/>
            <p:cNvSpPr txBox="1"/>
            <p:nvPr/>
          </p:nvSpPr>
          <p:spPr>
            <a:xfrm>
              <a:off x="4088148" y="2107675"/>
              <a:ext cx="5550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Ισχύει</a:t>
              </a:r>
              <a:endParaRPr sz="1000" i="0" u="none" strike="noStrike" cap="none">
                <a:solidFill>
                  <a:srgbClr val="000000"/>
                </a:solidFill>
                <a:latin typeface="Roboto"/>
                <a:ea typeface="Roboto"/>
                <a:cs typeface="Roboto"/>
                <a:sym typeface="Roboto"/>
              </a:endParaRPr>
            </a:p>
          </p:txBody>
        </p:sp>
        <p:sp>
          <p:nvSpPr>
            <p:cNvPr id="756" name="Google Shape;756;p44"/>
            <p:cNvSpPr txBox="1"/>
            <p:nvPr/>
          </p:nvSpPr>
          <p:spPr>
            <a:xfrm>
              <a:off x="5781603" y="2134887"/>
              <a:ext cx="9021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Δεν ισχύει</a:t>
              </a:r>
              <a:endParaRPr sz="1000" i="0" u="none" strike="noStrike" cap="none">
                <a:solidFill>
                  <a:srgbClr val="000000"/>
                </a:solidFill>
                <a:latin typeface="Roboto"/>
                <a:ea typeface="Roboto"/>
                <a:cs typeface="Roboto"/>
                <a:sym typeface="Roboto"/>
              </a:endParaRPr>
            </a:p>
          </p:txBody>
        </p:sp>
        <p:cxnSp>
          <p:nvCxnSpPr>
            <p:cNvPr id="757" name="Google Shape;757;p44"/>
            <p:cNvCxnSpPr>
              <a:stCxn id="752" idx="2"/>
              <a:endCxn id="758" idx="0"/>
            </p:cNvCxnSpPr>
            <p:nvPr/>
          </p:nvCxnSpPr>
          <p:spPr>
            <a:xfrm>
              <a:off x="6240819" y="3051357"/>
              <a:ext cx="684000" cy="406500"/>
            </a:xfrm>
            <a:prstGeom prst="straightConnector1">
              <a:avLst/>
            </a:prstGeom>
            <a:noFill/>
            <a:ln w="28575" cap="flat" cmpd="sng">
              <a:solidFill>
                <a:srgbClr val="000000"/>
              </a:solidFill>
              <a:prstDash val="solid"/>
              <a:round/>
              <a:headEnd type="none" w="sm" len="sm"/>
              <a:tailEnd type="none" w="sm" len="sm"/>
            </a:ln>
          </p:spPr>
        </p:cxnSp>
        <p:cxnSp>
          <p:nvCxnSpPr>
            <p:cNvPr id="759" name="Google Shape;759;p44"/>
            <p:cNvCxnSpPr>
              <a:stCxn id="752" idx="2"/>
              <a:endCxn id="760" idx="0"/>
            </p:cNvCxnSpPr>
            <p:nvPr/>
          </p:nvCxnSpPr>
          <p:spPr>
            <a:xfrm flipH="1">
              <a:off x="5556819" y="3051357"/>
              <a:ext cx="684000" cy="397200"/>
            </a:xfrm>
            <a:prstGeom prst="straightConnector1">
              <a:avLst/>
            </a:prstGeom>
            <a:noFill/>
            <a:ln w="28575" cap="flat" cmpd="sng">
              <a:solidFill>
                <a:srgbClr val="000000"/>
              </a:solidFill>
              <a:prstDash val="solid"/>
              <a:round/>
              <a:headEnd type="none" w="sm" len="sm"/>
              <a:tailEnd type="none" w="sm" len="sm"/>
            </a:ln>
          </p:spPr>
        </p:cxnSp>
        <p:sp>
          <p:nvSpPr>
            <p:cNvPr id="761" name="Google Shape;761;p44"/>
            <p:cNvSpPr txBox="1"/>
            <p:nvPr/>
          </p:nvSpPr>
          <p:spPr>
            <a:xfrm>
              <a:off x="5410570" y="3070925"/>
              <a:ext cx="5550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Ισχύει</a:t>
              </a:r>
              <a:endParaRPr sz="1000" i="0" u="none" strike="noStrike" cap="none">
                <a:solidFill>
                  <a:srgbClr val="000000"/>
                </a:solidFill>
                <a:latin typeface="Roboto"/>
                <a:ea typeface="Roboto"/>
                <a:cs typeface="Roboto"/>
                <a:sym typeface="Roboto"/>
              </a:endParaRPr>
            </a:p>
          </p:txBody>
        </p:sp>
        <p:sp>
          <p:nvSpPr>
            <p:cNvPr id="762" name="Google Shape;762;p44"/>
            <p:cNvSpPr txBox="1"/>
            <p:nvPr/>
          </p:nvSpPr>
          <p:spPr>
            <a:xfrm>
              <a:off x="6647300" y="3070912"/>
              <a:ext cx="1075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Δεν ισχύει</a:t>
              </a:r>
              <a:endParaRPr sz="1000" i="0" u="none" strike="noStrike" cap="none">
                <a:solidFill>
                  <a:srgbClr val="000000"/>
                </a:solidFill>
                <a:latin typeface="Roboto"/>
                <a:ea typeface="Roboto"/>
                <a:cs typeface="Roboto"/>
                <a:sym typeface="Roboto"/>
              </a:endParaRPr>
            </a:p>
          </p:txBody>
        </p:sp>
        <p:sp>
          <p:nvSpPr>
            <p:cNvPr id="760" name="Google Shape;760;p44"/>
            <p:cNvSpPr/>
            <p:nvPr/>
          </p:nvSpPr>
          <p:spPr>
            <a:xfrm>
              <a:off x="4940545" y="3448618"/>
              <a:ext cx="1232700" cy="5388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Κύρια Ακολουθία</a:t>
              </a:r>
              <a:endParaRPr sz="1200" b="1" i="0" u="none" strike="noStrike" cap="none">
                <a:solidFill>
                  <a:srgbClr val="FFFFFF"/>
                </a:solidFill>
                <a:latin typeface="Roboto"/>
                <a:ea typeface="Roboto"/>
                <a:cs typeface="Roboto"/>
                <a:sym typeface="Roboto"/>
              </a:endParaRPr>
            </a:p>
          </p:txBody>
        </p:sp>
        <p:sp>
          <p:nvSpPr>
            <p:cNvPr id="758" name="Google Shape;758;p44"/>
            <p:cNvSpPr/>
            <p:nvPr/>
          </p:nvSpPr>
          <p:spPr>
            <a:xfrm>
              <a:off x="6308411" y="3457844"/>
              <a:ext cx="1232700" cy="538800"/>
            </a:xfrm>
            <a:prstGeom prst="roundRect">
              <a:avLst>
                <a:gd name="adj" fmla="val 16667"/>
              </a:avLst>
            </a:prstGeom>
            <a:solidFill>
              <a:srgbClr val="46AF4A"/>
            </a:solidFill>
            <a:ln w="9525" cap="flat" cmpd="sng">
              <a:solidFill>
                <a:srgbClr val="46AF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Υπεργίγαντας (Supergiant)</a:t>
              </a:r>
              <a:endParaRPr sz="1200" b="1" i="0" u="none" strike="noStrike" cap="none">
                <a:solidFill>
                  <a:srgbClr val="FFFFFF"/>
                </a:solidFill>
                <a:latin typeface="Roboto"/>
                <a:ea typeface="Roboto"/>
                <a:cs typeface="Roboto"/>
                <a:sym typeface="Roboto"/>
              </a:endParaRPr>
            </a:p>
          </p:txBody>
        </p:sp>
      </p:grpSp>
      <p:sp>
        <p:nvSpPr>
          <p:cNvPr id="763" name="Google Shape;763;p44"/>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3</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45"/>
          <p:cNvSpPr txBox="1">
            <a:spLocks noGrp="1"/>
          </p:cNvSpPr>
          <p:nvPr>
            <p:ph type="title"/>
          </p:nvPr>
        </p:nvSpPr>
        <p:spPr>
          <a:xfrm>
            <a:off x="310900" y="319600"/>
            <a:ext cx="8521200" cy="708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Πώς βοηθάει η μηχανική μάθηση;</a:t>
            </a:r>
            <a:endParaRPr/>
          </a:p>
        </p:txBody>
      </p:sp>
      <p:sp>
        <p:nvSpPr>
          <p:cNvPr id="769" name="Google Shape;769;p45"/>
          <p:cNvSpPr txBox="1"/>
          <p:nvPr/>
        </p:nvSpPr>
        <p:spPr>
          <a:xfrm>
            <a:off x="2722175" y="4555575"/>
            <a:ext cx="3639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u="sng">
                <a:solidFill>
                  <a:schemeClr val="hlink"/>
                </a:solidFill>
                <a:latin typeface="Roboto"/>
                <a:ea typeface="Roboto"/>
                <a:cs typeface="Roboto"/>
                <a:sym typeface="Roboto"/>
                <a:hlinkClick r:id="rId3"/>
              </a:rPr>
              <a:t>Παρακολουθήστε το βίντεο στο YouTube</a:t>
            </a:r>
            <a:endParaRPr sz="1400" i="0" u="none" strike="noStrike" cap="none">
              <a:solidFill>
                <a:srgbClr val="000000"/>
              </a:solidFill>
              <a:latin typeface="Roboto"/>
              <a:ea typeface="Roboto"/>
              <a:cs typeface="Roboto"/>
              <a:sym typeface="Roboto"/>
            </a:endParaRPr>
          </a:p>
        </p:txBody>
      </p:sp>
      <p:sp>
        <p:nvSpPr>
          <p:cNvPr id="770" name="Google Shape;770;p45"/>
          <p:cNvSpPr txBox="1">
            <a:spLocks noGrp="1"/>
          </p:cNvSpPr>
          <p:nvPr>
            <p:ph type="subTitle" idx="2"/>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3</a:t>
            </a:r>
            <a:endParaRPr/>
          </a:p>
        </p:txBody>
      </p:sp>
      <p:pic>
        <p:nvPicPr>
          <p:cNvPr id="771" name="Google Shape;771;p45" descr="How can you review and explain the predictions produced by machine learning models? Not all models are 'explainable', but decision trees have the benefit of being able to see the rules created from the training data to see how a prediction was made. Computer science student Salome Tirado is with Eirini Kolaiti from the Raspberry Pi Foundation to show you how to use machinelearningforkids.co.uk to create your very own decision tree model.&#10;&#10;Sign up now at http://rpf.io/experienceai &#10;&#10;This video's copyright is held by the Raspberry Pi Foundation, and the video is dual licensed under the YouTube Standard license and Creative Commons CC BY-SA 4.0 license." title="How to make a Decision Tree with Machine Learning | Experience AI">
            <a:hlinkClick r:id="rId4"/>
          </p:cNvPr>
          <p:cNvPicPr preferRelativeResize="0"/>
          <p:nvPr/>
        </p:nvPicPr>
        <p:blipFill>
          <a:blip r:embed="rId5">
            <a:alphaModFix/>
          </a:blip>
          <a:stretch>
            <a:fillRect/>
          </a:stretch>
        </p:blipFill>
        <p:spPr>
          <a:xfrm>
            <a:off x="1452344" y="995875"/>
            <a:ext cx="6238311" cy="35090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46"/>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Πώς βοηθάει η μηχανική μάθηση;</a:t>
            </a:r>
            <a:endParaRPr/>
          </a:p>
        </p:txBody>
      </p:sp>
      <p:sp>
        <p:nvSpPr>
          <p:cNvPr id="777" name="Google Shape;777;p46"/>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800"/>
              <a:t>Χρησιμοποιήστε το φύλλο εργασίας σας για να δημιουργήσετε τον ταξινομητή άστρων. </a:t>
            </a:r>
            <a:endParaRPr/>
          </a:p>
        </p:txBody>
      </p:sp>
      <p:pic>
        <p:nvPicPr>
          <p:cNvPr id="778" name="Google Shape;778;p46"/>
          <p:cNvPicPr preferRelativeResize="0"/>
          <p:nvPr/>
        </p:nvPicPr>
        <p:blipFill rotWithShape="1">
          <a:blip r:embed="rId3">
            <a:alphaModFix/>
          </a:blip>
          <a:srcRect/>
          <a:stretch/>
        </p:blipFill>
        <p:spPr>
          <a:xfrm>
            <a:off x="8460625" y="482913"/>
            <a:ext cx="371475" cy="371475"/>
          </a:xfrm>
          <a:prstGeom prst="rect">
            <a:avLst/>
          </a:prstGeom>
          <a:noFill/>
          <a:ln>
            <a:noFill/>
          </a:ln>
        </p:spPr>
      </p:pic>
      <p:pic>
        <p:nvPicPr>
          <p:cNvPr id="779" name="Google Shape;779;p46"/>
          <p:cNvPicPr preferRelativeResize="0"/>
          <p:nvPr/>
        </p:nvPicPr>
        <p:blipFill rotWithShape="1">
          <a:blip r:embed="rId4">
            <a:alphaModFix/>
          </a:blip>
          <a:srcRect/>
          <a:stretch/>
        </p:blipFill>
        <p:spPr>
          <a:xfrm>
            <a:off x="4521950" y="1170125"/>
            <a:ext cx="4431800" cy="3039678"/>
          </a:xfrm>
          <a:prstGeom prst="rect">
            <a:avLst/>
          </a:prstGeom>
          <a:noFill/>
          <a:ln>
            <a:noFill/>
          </a:ln>
        </p:spPr>
      </p:pic>
      <p:sp>
        <p:nvSpPr>
          <p:cNvPr id="780" name="Google Shape;780;p46"/>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3</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47"/>
          <p:cNvSpPr txBox="1">
            <a:spLocks noGrp="1"/>
          </p:cNvSpPr>
          <p:nvPr>
            <p:ph type="title"/>
          </p:nvPr>
        </p:nvSpPr>
        <p:spPr>
          <a:xfrm>
            <a:off x="311150" y="28935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Δοκιμάζοντας το μοντέλο μηχανικής μάθησης</a:t>
            </a:r>
            <a:endParaRPr/>
          </a:p>
        </p:txBody>
      </p:sp>
      <p:sp>
        <p:nvSpPr>
          <p:cNvPr id="786" name="Google Shape;786;p47"/>
          <p:cNvSpPr txBox="1">
            <a:spLocks noGrp="1"/>
          </p:cNvSpPr>
          <p:nvPr>
            <p:ph type="body" idx="1"/>
          </p:nvPr>
        </p:nvSpPr>
        <p:spPr>
          <a:xfrm>
            <a:off x="311150" y="113987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t>Χρησιμοποιήστε τα δεδομένα δοκιμής στο Machine Learning for Kids για να ελέγξετε το δέντρο απόφασής σας. </a:t>
            </a:r>
            <a:endParaRPr/>
          </a:p>
          <a:p>
            <a:pPr marL="0" lvl="0" indent="0" algn="l" rtl="0">
              <a:lnSpc>
                <a:spcPct val="115000"/>
              </a:lnSpc>
              <a:spcBef>
                <a:spcPts val="1600"/>
              </a:spcBef>
              <a:spcAft>
                <a:spcPts val="0"/>
              </a:spcAft>
              <a:buSzPts val="1800"/>
              <a:buNone/>
            </a:pPr>
            <a:r>
              <a:rPr lang="en-US" sz="1800"/>
              <a:t>Όταν τελειώσετε, ρίξτε μια ματιά στο δέντρο απόφασης κάποιου άλλου για να δείτε αν είναι ίδιο με το δικό σας.</a:t>
            </a:r>
            <a:endParaRPr/>
          </a:p>
          <a:p>
            <a:pPr marL="0" lvl="0" indent="0" algn="l" rtl="0">
              <a:lnSpc>
                <a:spcPct val="115000"/>
              </a:lnSpc>
              <a:spcBef>
                <a:spcPts val="1600"/>
              </a:spcBef>
              <a:spcAft>
                <a:spcPts val="1600"/>
              </a:spcAft>
              <a:buSzPts val="1800"/>
              <a:buNone/>
            </a:pPr>
            <a:endParaRPr sz="1800"/>
          </a:p>
        </p:txBody>
      </p:sp>
      <p:pic>
        <p:nvPicPr>
          <p:cNvPr id="787" name="Google Shape;787;p47"/>
          <p:cNvPicPr preferRelativeResize="0"/>
          <p:nvPr/>
        </p:nvPicPr>
        <p:blipFill rotWithShape="1">
          <a:blip r:embed="rId3">
            <a:alphaModFix/>
          </a:blip>
          <a:srcRect/>
          <a:stretch/>
        </p:blipFill>
        <p:spPr>
          <a:xfrm>
            <a:off x="8460625" y="482913"/>
            <a:ext cx="371475" cy="371475"/>
          </a:xfrm>
          <a:prstGeom prst="rect">
            <a:avLst/>
          </a:prstGeom>
          <a:noFill/>
          <a:ln>
            <a:noFill/>
          </a:ln>
        </p:spPr>
      </p:pic>
      <p:sp>
        <p:nvSpPr>
          <p:cNvPr id="788" name="Google Shape;788;p47"/>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a:t>
            </a:r>
            <a:r>
              <a:rPr lang="en-US"/>
              <a:t>3</a:t>
            </a:r>
            <a:endParaRPr/>
          </a:p>
        </p:txBody>
      </p:sp>
      <p:pic>
        <p:nvPicPr>
          <p:cNvPr id="789" name="Google Shape;789;p47"/>
          <p:cNvPicPr preferRelativeResize="0"/>
          <p:nvPr/>
        </p:nvPicPr>
        <p:blipFill rotWithShape="1">
          <a:blip r:embed="rId4">
            <a:alphaModFix/>
          </a:blip>
          <a:srcRect/>
          <a:stretch/>
        </p:blipFill>
        <p:spPr>
          <a:xfrm>
            <a:off x="4521950" y="1170125"/>
            <a:ext cx="4431800" cy="30396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pSp>
        <p:nvGrpSpPr>
          <p:cNvPr id="65" name="Google Shape;65;p12"/>
          <p:cNvGrpSpPr/>
          <p:nvPr/>
        </p:nvGrpSpPr>
        <p:grpSpPr>
          <a:xfrm>
            <a:off x="5147164" y="972475"/>
            <a:ext cx="3156761" cy="3855550"/>
            <a:chOff x="5147164" y="972475"/>
            <a:chExt cx="3156761" cy="3855550"/>
          </a:xfrm>
        </p:grpSpPr>
        <p:pic>
          <p:nvPicPr>
            <p:cNvPr id="66" name="Google Shape;66;p12"/>
            <p:cNvPicPr preferRelativeResize="0"/>
            <p:nvPr/>
          </p:nvPicPr>
          <p:blipFill rotWithShape="1">
            <a:blip r:embed="rId3">
              <a:alphaModFix/>
            </a:blip>
            <a:srcRect/>
            <a:stretch/>
          </p:blipFill>
          <p:spPr>
            <a:xfrm>
              <a:off x="5147164" y="972475"/>
              <a:ext cx="2065373" cy="3820999"/>
            </a:xfrm>
            <a:prstGeom prst="rect">
              <a:avLst/>
            </a:prstGeom>
            <a:noFill/>
            <a:ln>
              <a:noFill/>
            </a:ln>
          </p:spPr>
        </p:pic>
        <p:sp>
          <p:nvSpPr>
            <p:cNvPr id="67" name="Google Shape;67;p12"/>
            <p:cNvSpPr txBox="1"/>
            <p:nvPr/>
          </p:nvSpPr>
          <p:spPr>
            <a:xfrm>
              <a:off x="5528550" y="972475"/>
              <a:ext cx="1197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Μπανάνα</a:t>
              </a:r>
              <a:endParaRPr sz="1800" b="1" i="0" u="none" strike="noStrike" cap="none">
                <a:solidFill>
                  <a:srgbClr val="000000"/>
                </a:solidFill>
                <a:latin typeface="Roboto"/>
                <a:ea typeface="Roboto"/>
                <a:cs typeface="Roboto"/>
                <a:sym typeface="Roboto"/>
              </a:endParaRPr>
            </a:p>
          </p:txBody>
        </p:sp>
        <p:sp>
          <p:nvSpPr>
            <p:cNvPr id="68" name="Google Shape;68;p12"/>
            <p:cNvSpPr txBox="1"/>
            <p:nvPr/>
          </p:nvSpPr>
          <p:spPr>
            <a:xfrm>
              <a:off x="5557950" y="4366325"/>
              <a:ext cx="1197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Μπανάνα</a:t>
              </a:r>
              <a:endParaRPr sz="1800" b="1" i="0" u="none" strike="noStrike" cap="none">
                <a:solidFill>
                  <a:srgbClr val="000000"/>
                </a:solidFill>
                <a:latin typeface="Roboto"/>
                <a:ea typeface="Roboto"/>
                <a:cs typeface="Roboto"/>
                <a:sym typeface="Roboto"/>
              </a:endParaRPr>
            </a:p>
          </p:txBody>
        </p:sp>
        <p:sp>
          <p:nvSpPr>
            <p:cNvPr id="69" name="Google Shape;69;p12"/>
            <p:cNvSpPr txBox="1"/>
            <p:nvPr/>
          </p:nvSpPr>
          <p:spPr>
            <a:xfrm>
              <a:off x="7212525" y="3497350"/>
              <a:ext cx="10914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C31C4A"/>
                  </a:solidFill>
                  <a:latin typeface="Roboto"/>
                  <a:ea typeface="Roboto"/>
                  <a:cs typeface="Roboto"/>
                  <a:sym typeface="Roboto"/>
                </a:rPr>
                <a:t>Ετικέτα</a:t>
              </a:r>
              <a:endParaRPr sz="1800" b="1" i="0" u="none" strike="noStrike" cap="none">
                <a:solidFill>
                  <a:srgbClr val="C31C4A"/>
                </a:solidFill>
                <a:latin typeface="Roboto"/>
                <a:ea typeface="Roboto"/>
                <a:cs typeface="Roboto"/>
                <a:sym typeface="Roboto"/>
              </a:endParaRPr>
            </a:p>
          </p:txBody>
        </p:sp>
        <p:sp>
          <p:nvSpPr>
            <p:cNvPr id="70" name="Google Shape;70;p12"/>
            <p:cNvSpPr txBox="1"/>
            <p:nvPr/>
          </p:nvSpPr>
          <p:spPr>
            <a:xfrm>
              <a:off x="7212525" y="1765800"/>
              <a:ext cx="10914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C31C4A"/>
                  </a:solidFill>
                  <a:latin typeface="Roboto"/>
                  <a:ea typeface="Roboto"/>
                  <a:cs typeface="Roboto"/>
                  <a:sym typeface="Roboto"/>
                </a:rPr>
                <a:t>Κλάση</a:t>
              </a:r>
              <a:endParaRPr sz="1800" b="1" i="0" u="none" strike="noStrike" cap="none">
                <a:solidFill>
                  <a:srgbClr val="C31C4A"/>
                </a:solidFill>
                <a:latin typeface="Roboto"/>
                <a:ea typeface="Roboto"/>
                <a:cs typeface="Roboto"/>
                <a:sym typeface="Roboto"/>
              </a:endParaRPr>
            </a:p>
          </p:txBody>
        </p:sp>
      </p:grpSp>
      <p:sp>
        <p:nvSpPr>
          <p:cNvPr id="71" name="Google Shape;71;p12"/>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t>Ταξινόμηση είναι η διαδικασία εκχώρησης δεδομένων σε μια κλάση  με την εφαρμογή </a:t>
            </a:r>
            <a:r>
              <a:rPr lang="en-US" b="1">
                <a:solidFill>
                  <a:srgbClr val="C31C4A"/>
                </a:solidFill>
              </a:rPr>
              <a:t>ετικετών</a:t>
            </a:r>
            <a:r>
              <a:rPr lang="en-US" sz="1800"/>
              <a:t>. </a:t>
            </a:r>
            <a:endParaRPr/>
          </a:p>
          <a:p>
            <a:pPr marL="0" lvl="0" indent="0" algn="l" rtl="0">
              <a:lnSpc>
                <a:spcPct val="115000"/>
              </a:lnSpc>
              <a:spcBef>
                <a:spcPts val="1600"/>
              </a:spcBef>
              <a:spcAft>
                <a:spcPts val="0"/>
              </a:spcAft>
              <a:buSzPts val="1800"/>
              <a:buNone/>
            </a:pPr>
            <a:r>
              <a:rPr lang="en-US" sz="1800"/>
              <a:t>Ένα μοντέλο ταξινόμησης εκπαιδεύεται με δεδομένα </a:t>
            </a:r>
            <a:r>
              <a:rPr lang="en-US" b="1">
                <a:solidFill>
                  <a:srgbClr val="C31C4A"/>
                </a:solidFill>
              </a:rPr>
              <a:t>προεπισημασμένα</a:t>
            </a:r>
            <a:r>
              <a:rPr lang="en-US" sz="1800"/>
              <a:t>.</a:t>
            </a:r>
            <a:endParaRPr/>
          </a:p>
          <a:p>
            <a:pPr marL="0" lvl="0" indent="0" algn="l" rtl="0">
              <a:lnSpc>
                <a:spcPct val="115000"/>
              </a:lnSpc>
              <a:spcBef>
                <a:spcPts val="1600"/>
              </a:spcBef>
              <a:spcAft>
                <a:spcPts val="1600"/>
              </a:spcAft>
              <a:buSzPts val="1800"/>
              <a:buNone/>
            </a:pPr>
            <a:r>
              <a:rPr lang="en-US" sz="1800"/>
              <a:t>Το μοντέλο μπορεί στη συνέχεια να χρησιμοποιηθεί για να </a:t>
            </a:r>
            <a:r>
              <a:rPr lang="en-US" b="1">
                <a:solidFill>
                  <a:srgbClr val="C31C4A"/>
                </a:solidFill>
              </a:rPr>
              <a:t>να προβλέψει</a:t>
            </a:r>
            <a:r>
              <a:rPr lang="en-US" sz="1800"/>
              <a:t> μια ετικέτα για τυχόν νέα δεδομένα.</a:t>
            </a:r>
            <a:endParaRPr/>
          </a:p>
        </p:txBody>
      </p:sp>
      <p:sp>
        <p:nvSpPr>
          <p:cNvPr id="72" name="Google Shape;72;p12"/>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Τι είναι η ταξινόμηση;</a:t>
            </a:r>
            <a:endParaRPr/>
          </a:p>
        </p:txBody>
      </p:sp>
      <p:sp>
        <p:nvSpPr>
          <p:cNvPr id="73" name="Google Shape;73;p12"/>
          <p:cNvSpPr txBox="1">
            <a:spLocks noGrp="1"/>
          </p:cNvSpPr>
          <p:nvPr>
            <p:ph type="subTitle" idx="3"/>
          </p:nvPr>
        </p:nvSpPr>
        <p:spPr>
          <a:xfrm>
            <a:off x="7381400" y="37575"/>
            <a:ext cx="18561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200">
                <a:solidFill>
                  <a:srgbClr val="FFFFFF"/>
                </a:solidFill>
              </a:rPr>
              <a:t>Δραστηριότητα Starter</a:t>
            </a:r>
            <a:endParaRPr sz="12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48"/>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Δέντρα απόφασης στην ιατρική</a:t>
            </a:r>
            <a:endParaRPr/>
          </a:p>
        </p:txBody>
      </p:sp>
      <p:sp>
        <p:nvSpPr>
          <p:cNvPr id="795" name="Google Shape;795;p48"/>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a:t>
            </a:r>
            <a:endParaRPr/>
          </a:p>
        </p:txBody>
      </p:sp>
      <p:sp>
        <p:nvSpPr>
          <p:cNvPr id="796" name="Google Shape;796;p48"/>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dirty="0"/>
              <a:t>Τα </a:t>
            </a:r>
            <a:r>
              <a:rPr lang="en-US" sz="1800" dirty="0" err="1"/>
              <a:t>δέντρ</a:t>
            </a:r>
            <a:r>
              <a:rPr lang="en-US" sz="1800" dirty="0"/>
              <a:t>α απόφασης λαμβάνονται υπόψη για ιατρικό λογισμικό που βοηθά τους γιατρούς στη διάγνωση των ασθενών. </a:t>
            </a:r>
            <a:endParaRPr dirty="0"/>
          </a:p>
          <a:p>
            <a:pPr marL="0" lvl="0" indent="0" algn="l" rtl="0">
              <a:lnSpc>
                <a:spcPct val="115000"/>
              </a:lnSpc>
              <a:spcBef>
                <a:spcPts val="1600"/>
              </a:spcBef>
              <a:spcAft>
                <a:spcPts val="0"/>
              </a:spcAft>
              <a:buSzPts val="1800"/>
              <a:buNone/>
            </a:pPr>
            <a:r>
              <a:rPr lang="en-US" sz="1800" dirty="0" err="1"/>
              <a:t>Γι</a:t>
            </a:r>
            <a:r>
              <a:rPr lang="en-US" sz="1800" dirty="0"/>
              <a:t>ατί τα δέντρα απόφασης θα αποτελούσαν καλή επιλογή μοντέλου για ιατρική χρήση;</a:t>
            </a:r>
            <a:endParaRPr dirty="0"/>
          </a:p>
        </p:txBody>
      </p:sp>
      <p:pic>
        <p:nvPicPr>
          <p:cNvPr id="797" name="Google Shape;797;p48"/>
          <p:cNvPicPr preferRelativeResize="0"/>
          <p:nvPr/>
        </p:nvPicPr>
        <p:blipFill rotWithShape="1">
          <a:blip r:embed="rId3">
            <a:alphaModFix/>
          </a:blip>
          <a:srcRect/>
          <a:stretch/>
        </p:blipFill>
        <p:spPr>
          <a:xfrm>
            <a:off x="8460625" y="482913"/>
            <a:ext cx="371475" cy="371475"/>
          </a:xfrm>
          <a:prstGeom prst="rect">
            <a:avLst/>
          </a:prstGeom>
          <a:noFill/>
          <a:ln>
            <a:noFill/>
          </a:ln>
        </p:spPr>
      </p:pic>
      <p:pic>
        <p:nvPicPr>
          <p:cNvPr id="798" name="Google Shape;798;p48"/>
          <p:cNvPicPr preferRelativeResize="0"/>
          <p:nvPr/>
        </p:nvPicPr>
        <p:blipFill rotWithShape="1">
          <a:blip r:embed="rId4">
            <a:alphaModFix/>
          </a:blip>
          <a:srcRect/>
          <a:stretch/>
        </p:blipFill>
        <p:spPr>
          <a:xfrm>
            <a:off x="4559800" y="1170100"/>
            <a:ext cx="4431802" cy="29545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49"/>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Δέντρα απόφασης στην ιατρική</a:t>
            </a:r>
            <a:endParaRPr/>
          </a:p>
        </p:txBody>
      </p:sp>
      <p:sp>
        <p:nvSpPr>
          <p:cNvPr id="804" name="Google Shape;804;p49"/>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a:t>
            </a:r>
            <a:endParaRPr/>
          </a:p>
        </p:txBody>
      </p:sp>
      <p:sp>
        <p:nvSpPr>
          <p:cNvPr id="805" name="Google Shape;805;p49"/>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t>Τα δέντρα απόφασης προσφέρουν υψηλό επίπεδο </a:t>
            </a:r>
            <a:r>
              <a:rPr lang="en-US" b="1">
                <a:solidFill>
                  <a:srgbClr val="C31C4A"/>
                </a:solidFill>
              </a:rPr>
              <a:t>δυνατότητας επεξήγησης</a:t>
            </a:r>
            <a:r>
              <a:rPr lang="en-US" sz="1800"/>
              <a:t>, το οποίο είναι χρήσιμο όταν ένας ασθενής ή ένας γιατρός θέλει να μάθει γιατί τέθηκε μια συγκεκριμένη διάγνωση. </a:t>
            </a:r>
            <a:endParaRPr/>
          </a:p>
          <a:p>
            <a:pPr marL="0" lvl="0" indent="0" algn="l" rtl="0">
              <a:lnSpc>
                <a:spcPct val="115000"/>
              </a:lnSpc>
              <a:spcBef>
                <a:spcPts val="1600"/>
              </a:spcBef>
              <a:spcAft>
                <a:spcPts val="1600"/>
              </a:spcAft>
              <a:buSzPts val="1800"/>
              <a:buNone/>
            </a:pPr>
            <a:r>
              <a:rPr lang="en-US" sz="1800"/>
              <a:t>Τα δεδομένα που συλλέγουν οι γιατροί για τους ασθενείς είναι επίσης αρκετά συχνά </a:t>
            </a:r>
            <a:r>
              <a:rPr lang="en-US" b="1">
                <a:solidFill>
                  <a:srgbClr val="C31C4A"/>
                </a:solidFill>
              </a:rPr>
              <a:t>αριθμητικά</a:t>
            </a:r>
            <a:r>
              <a:rPr lang="en-US" sz="1800"/>
              <a:t> ή </a:t>
            </a:r>
            <a:r>
              <a:rPr lang="en-US" b="1">
                <a:solidFill>
                  <a:srgbClr val="C31C4A"/>
                </a:solidFill>
              </a:rPr>
              <a:t>κατηγορικά</a:t>
            </a:r>
            <a:r>
              <a:rPr lang="en-US" sz="1800"/>
              <a:t>.</a:t>
            </a:r>
            <a:endParaRPr/>
          </a:p>
        </p:txBody>
      </p:sp>
      <p:pic>
        <p:nvPicPr>
          <p:cNvPr id="806" name="Google Shape;806;p49"/>
          <p:cNvPicPr preferRelativeResize="0"/>
          <p:nvPr/>
        </p:nvPicPr>
        <p:blipFill rotWithShape="1">
          <a:blip r:embed="rId3">
            <a:alphaModFix/>
          </a:blip>
          <a:srcRect/>
          <a:stretch/>
        </p:blipFill>
        <p:spPr>
          <a:xfrm>
            <a:off x="8460625" y="482913"/>
            <a:ext cx="371475" cy="371475"/>
          </a:xfrm>
          <a:prstGeom prst="rect">
            <a:avLst/>
          </a:prstGeom>
          <a:noFill/>
          <a:ln>
            <a:noFill/>
          </a:ln>
        </p:spPr>
      </p:pic>
      <p:pic>
        <p:nvPicPr>
          <p:cNvPr id="807" name="Google Shape;807;p49"/>
          <p:cNvPicPr preferRelativeResize="0"/>
          <p:nvPr/>
        </p:nvPicPr>
        <p:blipFill rotWithShape="1">
          <a:blip r:embed="rId4">
            <a:alphaModFix/>
          </a:blip>
          <a:srcRect/>
          <a:stretch/>
        </p:blipFill>
        <p:spPr>
          <a:xfrm>
            <a:off x="4559800" y="1170100"/>
            <a:ext cx="4431802" cy="295453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811"/>
        <p:cNvGrpSpPr/>
        <p:nvPr/>
      </p:nvGrpSpPr>
      <p:grpSpPr>
        <a:xfrm>
          <a:off x="0" y="0"/>
          <a:ext cx="0" cy="0"/>
          <a:chOff x="0" y="0"/>
          <a:chExt cx="0" cy="0"/>
        </a:xfrm>
      </p:grpSpPr>
      <p:sp>
        <p:nvSpPr>
          <p:cNvPr id="812" name="Google Shape;812;p50"/>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a:solidFill>
                  <a:srgbClr val="C31C4A"/>
                </a:solidFill>
              </a:rPr>
              <a:t>Επόμενο μάθημα</a:t>
            </a:r>
            <a:endParaRPr>
              <a:solidFill>
                <a:srgbClr val="C31C4A"/>
              </a:solidFill>
            </a:endParaRPr>
          </a:p>
        </p:txBody>
      </p:sp>
      <p:sp>
        <p:nvSpPr>
          <p:cNvPr id="813" name="Google Shape;813;p50"/>
          <p:cNvSpPr txBox="1">
            <a:spLocks noGrp="1"/>
          </p:cNvSpPr>
          <p:nvPr>
            <p:ph type="body" idx="2"/>
          </p:nvPr>
        </p:nvSpPr>
        <p:spPr>
          <a:xfrm>
            <a:off x="4736600" y="1170100"/>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500" b="1">
                <a:solidFill>
                  <a:srgbClr val="C31C4A"/>
                </a:solidFill>
              </a:rPr>
              <a:t>Στο επόμενο μάθημα, θα…</a:t>
            </a:r>
            <a:endParaRPr sz="1500" b="1">
              <a:solidFill>
                <a:srgbClr val="C31C4A"/>
              </a:solidFill>
            </a:endParaRPr>
          </a:p>
          <a:p>
            <a:pPr marL="0" lvl="0" indent="0" algn="l" rtl="0">
              <a:lnSpc>
                <a:spcPct val="115000"/>
              </a:lnSpc>
              <a:spcBef>
                <a:spcPts val="1600"/>
              </a:spcBef>
              <a:spcAft>
                <a:spcPts val="0"/>
              </a:spcAft>
              <a:buSzPts val="1800"/>
              <a:buNone/>
            </a:pPr>
            <a:r>
              <a:rPr lang="en-US" sz="1500"/>
              <a:t>Επιλέξετε ένα έργο μηχανικής μάθησης</a:t>
            </a:r>
            <a:endParaRPr sz="1500"/>
          </a:p>
          <a:p>
            <a:pPr marL="0" lvl="0" indent="0" algn="l" rtl="0">
              <a:lnSpc>
                <a:spcPct val="115000"/>
              </a:lnSpc>
              <a:spcBef>
                <a:spcPts val="1600"/>
              </a:spcBef>
              <a:spcAft>
                <a:spcPts val="0"/>
              </a:spcAft>
              <a:buSzPts val="1800"/>
              <a:buNone/>
            </a:pPr>
            <a:r>
              <a:rPr lang="en-US" sz="1500"/>
              <a:t>Δημιουργήσετε ένα μοντέλο για να επιλύσετε ένα πραγματικό πρόβλημα</a:t>
            </a:r>
            <a:endParaRPr sz="1500"/>
          </a:p>
          <a:p>
            <a:pPr marL="0" lvl="0" indent="0" algn="l" rtl="0">
              <a:lnSpc>
                <a:spcPct val="115000"/>
              </a:lnSpc>
              <a:spcBef>
                <a:spcPts val="1600"/>
              </a:spcBef>
              <a:spcAft>
                <a:spcPts val="1600"/>
              </a:spcAft>
              <a:buSzPts val="1800"/>
              <a:buNone/>
            </a:pPr>
            <a:endParaRPr sz="1500"/>
          </a:p>
        </p:txBody>
      </p:sp>
      <p:sp>
        <p:nvSpPr>
          <p:cNvPr id="814" name="Google Shape;814;p50"/>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Περίληψη</a:t>
            </a:r>
            <a:endParaRPr/>
          </a:p>
        </p:txBody>
      </p:sp>
      <p:sp>
        <p:nvSpPr>
          <p:cNvPr id="815" name="Google Shape;815;p50"/>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500" b="1">
                <a:solidFill>
                  <a:srgbClr val="C31C4A"/>
                </a:solidFill>
              </a:rPr>
              <a:t>Σε αυτό το μάθημα…</a:t>
            </a:r>
            <a:endParaRPr sz="1500" b="1">
              <a:solidFill>
                <a:srgbClr val="C31C4A"/>
              </a:solidFill>
            </a:endParaRPr>
          </a:p>
          <a:p>
            <a:pPr marL="0" lvl="0" indent="0" algn="l" rtl="0">
              <a:lnSpc>
                <a:spcPct val="115000"/>
              </a:lnSpc>
              <a:spcBef>
                <a:spcPts val="1600"/>
              </a:spcBef>
              <a:spcAft>
                <a:spcPts val="0"/>
              </a:spcAft>
              <a:buSzPts val="1800"/>
              <a:buNone/>
            </a:pPr>
            <a:r>
              <a:rPr lang="en-US" sz="1500"/>
              <a:t>Μάθατε για τους διαφορετικούς τύπους μοντέλων</a:t>
            </a:r>
            <a:endParaRPr sz="1500"/>
          </a:p>
          <a:p>
            <a:pPr marL="0" lvl="0" indent="0" algn="l" rtl="0">
              <a:lnSpc>
                <a:spcPct val="115000"/>
              </a:lnSpc>
              <a:spcBef>
                <a:spcPts val="1600"/>
              </a:spcBef>
              <a:spcAft>
                <a:spcPts val="0"/>
              </a:spcAft>
              <a:buSzPts val="1800"/>
              <a:buNone/>
            </a:pPr>
            <a:r>
              <a:rPr lang="en-US" sz="1500"/>
              <a:t>Χρησιμοποιήσατε ένα δέντρο απόφασης για να προβλέψετε μια ετικέτα για κάποια δεδομένα</a:t>
            </a:r>
            <a:endParaRPr sz="1500"/>
          </a:p>
          <a:p>
            <a:pPr marL="0" lvl="0" indent="0" algn="l" rtl="0">
              <a:lnSpc>
                <a:spcPct val="115000"/>
              </a:lnSpc>
              <a:spcBef>
                <a:spcPts val="1600"/>
              </a:spcBef>
              <a:spcAft>
                <a:spcPts val="0"/>
              </a:spcAft>
              <a:buSzPts val="1800"/>
              <a:buNone/>
            </a:pPr>
            <a:r>
              <a:rPr lang="en-US" sz="1500"/>
              <a:t>Δημιουργήσατε ένα δέντρο απόφασης με το χέρι</a:t>
            </a:r>
            <a:endParaRPr sz="1500"/>
          </a:p>
          <a:p>
            <a:pPr marL="0" lvl="0" indent="0" algn="l" rtl="0">
              <a:lnSpc>
                <a:spcPct val="115000"/>
              </a:lnSpc>
              <a:spcBef>
                <a:spcPts val="1600"/>
              </a:spcBef>
              <a:spcAft>
                <a:spcPts val="0"/>
              </a:spcAft>
              <a:buSzPts val="1800"/>
              <a:buNone/>
            </a:pPr>
            <a:r>
              <a:rPr lang="en-US" sz="1500"/>
              <a:t>Χρησιμοποιήσατε τη μηχανική μάθηση για να δημιουργήσετε ένα μεγαλύτερο δέντρο απόφασης</a:t>
            </a:r>
            <a:endParaRPr sz="1500"/>
          </a:p>
          <a:p>
            <a:pPr marL="0" lvl="0" indent="0" algn="l" rtl="0">
              <a:lnSpc>
                <a:spcPct val="115000"/>
              </a:lnSpc>
              <a:spcBef>
                <a:spcPts val="1600"/>
              </a:spcBef>
              <a:spcAft>
                <a:spcPts val="0"/>
              </a:spcAft>
              <a:buSzPts val="1800"/>
              <a:buNone/>
            </a:pPr>
            <a:endParaRPr sz="1500"/>
          </a:p>
          <a:p>
            <a:pPr marL="0" lvl="0" indent="0" algn="l" rtl="0">
              <a:lnSpc>
                <a:spcPct val="115000"/>
              </a:lnSpc>
              <a:spcBef>
                <a:spcPts val="1600"/>
              </a:spcBef>
              <a:spcAft>
                <a:spcPts val="0"/>
              </a:spcAft>
              <a:buSzPts val="1800"/>
              <a:buNone/>
            </a:pPr>
            <a:endParaRPr sz="1500"/>
          </a:p>
          <a:p>
            <a:pPr marL="0" lvl="0" indent="0" algn="l" rtl="0">
              <a:lnSpc>
                <a:spcPct val="115000"/>
              </a:lnSpc>
              <a:spcBef>
                <a:spcPts val="1600"/>
              </a:spcBef>
              <a:spcAft>
                <a:spcPts val="1600"/>
              </a:spcAft>
              <a:buSzPts val="1800"/>
              <a:buNone/>
            </a:pPr>
            <a:endParaRPr sz="1500">
              <a:solidFill>
                <a:srgbClr val="C31C4A"/>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pSp>
        <p:nvGrpSpPr>
          <p:cNvPr id="78" name="Google Shape;78;p13"/>
          <p:cNvGrpSpPr/>
          <p:nvPr/>
        </p:nvGrpSpPr>
        <p:grpSpPr>
          <a:xfrm>
            <a:off x="4889001" y="1606048"/>
            <a:ext cx="4096501" cy="2787259"/>
            <a:chOff x="4625400" y="2357428"/>
            <a:chExt cx="4096501" cy="2731000"/>
          </a:xfrm>
        </p:grpSpPr>
        <p:pic>
          <p:nvPicPr>
            <p:cNvPr id="79" name="Google Shape;79;p13"/>
            <p:cNvPicPr preferRelativeResize="0"/>
            <p:nvPr/>
          </p:nvPicPr>
          <p:blipFill rotWithShape="1">
            <a:blip r:embed="rId3">
              <a:alphaModFix/>
            </a:blip>
            <a:srcRect/>
            <a:stretch/>
          </p:blipFill>
          <p:spPr>
            <a:xfrm>
              <a:off x="4625400" y="2357428"/>
              <a:ext cx="4096501" cy="2731000"/>
            </a:xfrm>
            <a:prstGeom prst="rect">
              <a:avLst/>
            </a:prstGeom>
            <a:noFill/>
            <a:ln>
              <a:noFill/>
            </a:ln>
          </p:spPr>
        </p:pic>
        <p:sp>
          <p:nvSpPr>
            <p:cNvPr id="80" name="Google Shape;80;p13"/>
            <p:cNvSpPr txBox="1"/>
            <p:nvPr/>
          </p:nvSpPr>
          <p:spPr>
            <a:xfrm>
              <a:off x="6880374" y="3568360"/>
              <a:ext cx="871200" cy="2841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225" b="1" i="0" u="none" strike="noStrike" cap="none">
                  <a:solidFill>
                    <a:srgbClr val="000000"/>
                  </a:solidFill>
                  <a:latin typeface="Roboto"/>
                  <a:ea typeface="Roboto"/>
                  <a:cs typeface="Roboto"/>
                  <a:sym typeface="Roboto"/>
                </a:rPr>
                <a:t>Μοντέλο</a:t>
              </a:r>
              <a:endParaRPr sz="1225" b="1" i="0" u="none" strike="noStrike" cap="none">
                <a:solidFill>
                  <a:srgbClr val="000000"/>
                </a:solidFill>
                <a:latin typeface="Roboto"/>
                <a:ea typeface="Roboto"/>
                <a:cs typeface="Roboto"/>
                <a:sym typeface="Roboto"/>
              </a:endParaRPr>
            </a:p>
          </p:txBody>
        </p:sp>
        <p:sp>
          <p:nvSpPr>
            <p:cNvPr id="81" name="Google Shape;81;p13"/>
            <p:cNvSpPr txBox="1"/>
            <p:nvPr/>
          </p:nvSpPr>
          <p:spPr>
            <a:xfrm rot="-5400000">
              <a:off x="3610274" y="3536954"/>
              <a:ext cx="2566500" cy="2955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225" b="1" i="0" u="none" strike="noStrike" cap="none">
                  <a:solidFill>
                    <a:srgbClr val="000000"/>
                  </a:solidFill>
                  <a:latin typeface="Roboto"/>
                  <a:ea typeface="Roboto"/>
                  <a:cs typeface="Roboto"/>
                  <a:sym typeface="Roboto"/>
                </a:rPr>
                <a:t>Τεράστιες ποσότητες δεδομένων</a:t>
              </a:r>
              <a:endParaRPr sz="1225" b="1" i="0" u="none" strike="noStrike" cap="none">
                <a:solidFill>
                  <a:srgbClr val="000000"/>
                </a:solidFill>
                <a:latin typeface="Roboto"/>
                <a:ea typeface="Roboto"/>
                <a:cs typeface="Roboto"/>
                <a:sym typeface="Roboto"/>
              </a:endParaRPr>
            </a:p>
          </p:txBody>
        </p:sp>
      </p:grpSp>
      <p:sp>
        <p:nvSpPr>
          <p:cNvPr id="82" name="Google Shape;82;p13"/>
          <p:cNvSpPr txBox="1">
            <a:spLocks noGrp="1"/>
          </p:cNvSpPr>
          <p:nvPr>
            <p:ph type="body" idx="1"/>
          </p:nvPr>
        </p:nvSpPr>
        <p:spPr>
          <a:xfrm>
            <a:off x="310900" y="1170125"/>
            <a:ext cx="43851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t>Υπάρχουν διαφορετικοί </a:t>
            </a:r>
            <a:r>
              <a:rPr lang="en-US" b="1">
                <a:solidFill>
                  <a:srgbClr val="C31C4A"/>
                </a:solidFill>
              </a:rPr>
              <a:t>τύποι</a:t>
            </a:r>
            <a:r>
              <a:rPr lang="en-US" b="1"/>
              <a:t> </a:t>
            </a:r>
            <a:r>
              <a:rPr lang="en-US" sz="1800"/>
              <a:t>μοντέλου που μπορούν να δημιουργηθούν με τη χρήση μηχανικής μάθησης.</a:t>
            </a:r>
            <a:endParaRPr/>
          </a:p>
          <a:p>
            <a:pPr marL="0" lvl="0" indent="0" algn="l" rtl="0">
              <a:lnSpc>
                <a:spcPct val="115000"/>
              </a:lnSpc>
              <a:spcBef>
                <a:spcPts val="1600"/>
              </a:spcBef>
              <a:spcAft>
                <a:spcPts val="0"/>
              </a:spcAft>
              <a:buSzPts val="1800"/>
              <a:buNone/>
            </a:pPr>
            <a:r>
              <a:rPr lang="en-US" sz="1800"/>
              <a:t>Όταν επιλέγετε έναν τύπο μοντέλου, θα πρέπει να λάβετε υπόψη:</a:t>
            </a:r>
            <a:endParaRPr/>
          </a:p>
          <a:p>
            <a:pPr marL="457200" lvl="0" indent="-342900" algn="l" rtl="0">
              <a:lnSpc>
                <a:spcPct val="115000"/>
              </a:lnSpc>
              <a:spcBef>
                <a:spcPts val="1600"/>
              </a:spcBef>
              <a:spcAft>
                <a:spcPts val="0"/>
              </a:spcAft>
              <a:buSzPts val="1800"/>
              <a:buChar char="●"/>
            </a:pPr>
            <a:r>
              <a:rPr lang="en-US" sz="1800"/>
              <a:t>Το είδος των δεδομένων</a:t>
            </a:r>
            <a:endParaRPr/>
          </a:p>
          <a:p>
            <a:pPr marL="457200" lvl="0" indent="-342900" algn="l" rtl="0">
              <a:lnSpc>
                <a:spcPct val="115000"/>
              </a:lnSpc>
              <a:spcBef>
                <a:spcPts val="0"/>
              </a:spcBef>
              <a:spcAft>
                <a:spcPts val="0"/>
              </a:spcAft>
              <a:buSzPts val="1800"/>
              <a:buChar char="●"/>
            </a:pPr>
            <a:r>
              <a:rPr lang="en-US" sz="1800"/>
              <a:t>Το πρόβλημα που προσπαθείτε να επιλύσετε</a:t>
            </a:r>
            <a:endParaRPr/>
          </a:p>
          <a:p>
            <a:pPr marL="457200" lvl="0" indent="-342900" algn="l" rtl="0">
              <a:lnSpc>
                <a:spcPct val="115000"/>
              </a:lnSpc>
              <a:spcBef>
                <a:spcPts val="0"/>
              </a:spcBef>
              <a:spcAft>
                <a:spcPts val="0"/>
              </a:spcAft>
              <a:buSzPts val="1800"/>
              <a:buChar char="●"/>
            </a:pPr>
            <a:r>
              <a:rPr lang="en-US" sz="1800"/>
              <a:t>Την ανάγκη για </a:t>
            </a:r>
            <a:r>
              <a:rPr lang="en-US" b="1">
                <a:solidFill>
                  <a:srgbClr val="C31C4A"/>
                </a:solidFill>
              </a:rPr>
              <a:t>δυνατότητα επεξήγησης</a:t>
            </a:r>
            <a:endParaRPr b="1">
              <a:solidFill>
                <a:srgbClr val="C31C4A"/>
              </a:solidFill>
            </a:endParaRPr>
          </a:p>
        </p:txBody>
      </p:sp>
      <p:sp>
        <p:nvSpPr>
          <p:cNvPr id="83" name="Google Shape;83;p1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Πώς μοιάζει ένα μοντέλο;</a:t>
            </a:r>
            <a:endParaRPr/>
          </a:p>
        </p:txBody>
      </p:sp>
      <p:sp>
        <p:nvSpPr>
          <p:cNvPr id="84" name="Google Shape;84;p13"/>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Εισαγωγή</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310900" y="319600"/>
            <a:ext cx="8521200" cy="708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Πώς μοιάζει ένα μοντέλο;</a:t>
            </a:r>
            <a:endParaRPr/>
          </a:p>
        </p:txBody>
      </p:sp>
      <p:sp>
        <p:nvSpPr>
          <p:cNvPr id="90" name="Google Shape;90;p14"/>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Εισαγωγή</a:t>
            </a:r>
            <a:endParaRPr/>
          </a:p>
        </p:txBody>
      </p:sp>
      <p:sp>
        <p:nvSpPr>
          <p:cNvPr id="91" name="Google Shape;91;p14"/>
          <p:cNvSpPr txBox="1"/>
          <p:nvPr/>
        </p:nvSpPr>
        <p:spPr>
          <a:xfrm>
            <a:off x="2648800" y="4555575"/>
            <a:ext cx="3624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u="sng">
                <a:solidFill>
                  <a:schemeClr val="hlink"/>
                </a:solidFill>
                <a:latin typeface="Roboto"/>
                <a:ea typeface="Roboto"/>
                <a:cs typeface="Roboto"/>
                <a:sym typeface="Roboto"/>
                <a:hlinkClick r:id="rId3"/>
              </a:rPr>
              <a:t>Παρακολουθήστε το βίντεο στο YouTube</a:t>
            </a:r>
            <a:endParaRPr sz="1400" i="0" u="none" strike="noStrike" cap="none">
              <a:solidFill>
                <a:srgbClr val="000000"/>
              </a:solidFill>
              <a:latin typeface="Roboto"/>
              <a:ea typeface="Roboto"/>
              <a:cs typeface="Roboto"/>
              <a:sym typeface="Roboto"/>
            </a:endParaRPr>
          </a:p>
        </p:txBody>
      </p:sp>
      <p:pic>
        <p:nvPicPr>
          <p:cNvPr id="92" name="Google Shape;92;p14" descr="Not all machine learning models are the same. How do you choose the right model for the problem you want to solve? Computer science student Salome Tirado is talking to the researchers at DeepMind to find out what kinds of models they use in their AI applications. Piotr Mirowski, a Research Scientist at DeepMind, gives advice about the considerations when choosing a model type to use. &#10;&#10;Sign up now at http://rpf.io/experienceai &#10;&#10;This video's copyright is held by the Raspberry Pi Foundation, and the video is dual licensed under the YouTube Standard license and Creative Commons CC BY-SA 4.0 license." title="Choosing your Machine Learning model | Experience AI">
            <a:hlinkClick r:id="rId4"/>
          </p:cNvPr>
          <p:cNvPicPr preferRelativeResize="0"/>
          <p:nvPr/>
        </p:nvPicPr>
        <p:blipFill>
          <a:blip r:embed="rId5">
            <a:alphaModFix/>
          </a:blip>
          <a:stretch>
            <a:fillRect/>
          </a:stretch>
        </p:blipFill>
        <p:spPr>
          <a:xfrm>
            <a:off x="1452825" y="996145"/>
            <a:ext cx="6237350" cy="35085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pSp>
        <p:nvGrpSpPr>
          <p:cNvPr id="97" name="Google Shape;97;p15"/>
          <p:cNvGrpSpPr/>
          <p:nvPr/>
        </p:nvGrpSpPr>
        <p:grpSpPr>
          <a:xfrm>
            <a:off x="4707500" y="1123950"/>
            <a:ext cx="4123050" cy="2732501"/>
            <a:chOff x="4707500" y="1123950"/>
            <a:chExt cx="4123050" cy="2732501"/>
          </a:xfrm>
        </p:grpSpPr>
        <p:pic>
          <p:nvPicPr>
            <p:cNvPr id="98" name="Google Shape;98;p15"/>
            <p:cNvPicPr preferRelativeResize="0"/>
            <p:nvPr/>
          </p:nvPicPr>
          <p:blipFill rotWithShape="1">
            <a:blip r:embed="rId3">
              <a:alphaModFix/>
            </a:blip>
            <a:srcRect/>
            <a:stretch/>
          </p:blipFill>
          <p:spPr>
            <a:xfrm>
              <a:off x="4707500" y="1123950"/>
              <a:ext cx="4096466" cy="2732501"/>
            </a:xfrm>
            <a:prstGeom prst="rect">
              <a:avLst/>
            </a:prstGeom>
            <a:noFill/>
            <a:ln>
              <a:noFill/>
            </a:ln>
          </p:spPr>
        </p:pic>
        <p:sp>
          <p:nvSpPr>
            <p:cNvPr id="99" name="Google Shape;99;p15"/>
            <p:cNvSpPr txBox="1"/>
            <p:nvPr/>
          </p:nvSpPr>
          <p:spPr>
            <a:xfrm>
              <a:off x="6535025" y="1716475"/>
              <a:ext cx="857400" cy="247800"/>
            </a:xfrm>
            <a:prstGeom prst="rect">
              <a:avLst/>
            </a:prstGeom>
            <a:noFill/>
            <a:ln>
              <a:noFill/>
            </a:ln>
          </p:spPr>
          <p:txBody>
            <a:bodyPr spcFirstLastPara="1" wrap="square" lIns="0" tIns="0" rIns="0" bIns="0" anchor="ctr" anchorCtr="0">
              <a:normAutofit fontScale="47500"/>
            </a:bodyPr>
            <a:lstStyle/>
            <a:p>
              <a:pPr marL="0" marR="0" lvl="0" indent="0" algn="ctr" rtl="0">
                <a:lnSpc>
                  <a:spcPct val="100000"/>
                </a:lnSpc>
                <a:spcBef>
                  <a:spcPts val="0"/>
                </a:spcBef>
                <a:spcAft>
                  <a:spcPts val="0"/>
                </a:spcAft>
                <a:buClr>
                  <a:srgbClr val="000000"/>
                </a:buClr>
                <a:buSzPct val="100000"/>
                <a:buFont typeface="Arial"/>
                <a:buNone/>
              </a:pPr>
              <a:r>
                <a:rPr lang="en-US" sz="1300" i="0" u="none" strike="noStrike" cap="none">
                  <a:solidFill>
                    <a:srgbClr val="000000"/>
                  </a:solidFill>
                  <a:latin typeface="Roboto"/>
                  <a:ea typeface="Roboto"/>
                  <a:cs typeface="Roboto"/>
                  <a:sym typeface="Roboto"/>
                </a:rPr>
                <a:t>Ρίζα</a:t>
              </a:r>
              <a:endParaRPr sz="130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ct val="100000"/>
                <a:buFont typeface="Arial"/>
                <a:buNone/>
              </a:pPr>
              <a:r>
                <a:rPr lang="en-US" sz="1300" i="0" u="none" strike="noStrike" cap="none">
                  <a:solidFill>
                    <a:srgbClr val="000000"/>
                  </a:solidFill>
                  <a:latin typeface="Roboto"/>
                  <a:ea typeface="Roboto"/>
                  <a:cs typeface="Roboto"/>
                  <a:sym typeface="Roboto"/>
                </a:rPr>
                <a:t>1ος κόμβος απόφασης</a:t>
              </a:r>
              <a:endParaRPr sz="1300" i="0" u="none" strike="noStrike" cap="none">
                <a:solidFill>
                  <a:srgbClr val="000000"/>
                </a:solidFill>
                <a:latin typeface="Roboto"/>
                <a:ea typeface="Roboto"/>
                <a:cs typeface="Roboto"/>
                <a:sym typeface="Roboto"/>
              </a:endParaRPr>
            </a:p>
          </p:txBody>
        </p:sp>
        <p:sp>
          <p:nvSpPr>
            <p:cNvPr id="100" name="Google Shape;100;p15"/>
            <p:cNvSpPr txBox="1"/>
            <p:nvPr/>
          </p:nvSpPr>
          <p:spPr>
            <a:xfrm>
              <a:off x="5677625" y="2154625"/>
              <a:ext cx="857400" cy="180900"/>
            </a:xfrm>
            <a:prstGeom prst="rect">
              <a:avLst/>
            </a:prstGeom>
            <a:noFill/>
            <a:ln>
              <a:noFill/>
            </a:ln>
          </p:spPr>
          <p:txBody>
            <a:bodyPr spcFirstLastPara="1" wrap="square" lIns="0" tIns="0" rIns="0" bIns="0" anchor="ctr" anchorCtr="0">
              <a:normAutofit fontScale="92500"/>
            </a:bodyPr>
            <a:lstStyle/>
            <a:p>
              <a:pPr marL="0" marR="0" lvl="0" indent="0" algn="ctr" rtl="0">
                <a:lnSpc>
                  <a:spcPct val="100000"/>
                </a:lnSpc>
                <a:spcBef>
                  <a:spcPts val="0"/>
                </a:spcBef>
                <a:spcAft>
                  <a:spcPts val="0"/>
                </a:spcAft>
                <a:buClr>
                  <a:srgbClr val="000000"/>
                </a:buClr>
                <a:buSzPct val="105576"/>
                <a:buFont typeface="Arial"/>
                <a:buNone/>
              </a:pPr>
              <a:r>
                <a:rPr lang="en-US" sz="807" i="0" u="none" strike="noStrike" cap="none">
                  <a:solidFill>
                    <a:srgbClr val="000000"/>
                  </a:solidFill>
                  <a:latin typeface="Roboto"/>
                  <a:ea typeface="Roboto"/>
                  <a:cs typeface="Roboto"/>
                  <a:sym typeface="Roboto"/>
                </a:rPr>
                <a:t>Κόμβος απόφασης</a:t>
              </a:r>
              <a:endParaRPr sz="807" i="0" u="none" strike="noStrike" cap="none">
                <a:solidFill>
                  <a:srgbClr val="000000"/>
                </a:solidFill>
                <a:latin typeface="Roboto"/>
                <a:ea typeface="Roboto"/>
                <a:cs typeface="Roboto"/>
                <a:sym typeface="Roboto"/>
              </a:endParaRPr>
            </a:p>
          </p:txBody>
        </p:sp>
        <p:sp>
          <p:nvSpPr>
            <p:cNvPr id="101" name="Google Shape;101;p15"/>
            <p:cNvSpPr txBox="1"/>
            <p:nvPr/>
          </p:nvSpPr>
          <p:spPr>
            <a:xfrm>
              <a:off x="7439750" y="2154625"/>
              <a:ext cx="857400" cy="180900"/>
            </a:xfrm>
            <a:prstGeom prst="rect">
              <a:avLst/>
            </a:prstGeom>
            <a:noFill/>
            <a:ln>
              <a:noFill/>
            </a:ln>
          </p:spPr>
          <p:txBody>
            <a:bodyPr spcFirstLastPara="1" wrap="square" lIns="0" tIns="0" rIns="0" bIns="0" anchor="ctr" anchorCtr="0">
              <a:normAutofit fontScale="92500"/>
            </a:bodyPr>
            <a:lstStyle/>
            <a:p>
              <a:pPr marL="0" marR="0" lvl="0" indent="0" algn="ctr" rtl="0">
                <a:lnSpc>
                  <a:spcPct val="100000"/>
                </a:lnSpc>
                <a:spcBef>
                  <a:spcPts val="0"/>
                </a:spcBef>
                <a:spcAft>
                  <a:spcPts val="0"/>
                </a:spcAft>
                <a:buClr>
                  <a:srgbClr val="000000"/>
                </a:buClr>
                <a:buSzPct val="105576"/>
                <a:buFont typeface="Arial"/>
                <a:buNone/>
              </a:pPr>
              <a:r>
                <a:rPr lang="en-US" sz="807" i="0" u="none" strike="noStrike" cap="none">
                  <a:solidFill>
                    <a:srgbClr val="000000"/>
                  </a:solidFill>
                  <a:latin typeface="Roboto"/>
                  <a:ea typeface="Roboto"/>
                  <a:cs typeface="Roboto"/>
                  <a:sym typeface="Roboto"/>
                </a:rPr>
                <a:t>Κόμβος απόφασης</a:t>
              </a:r>
              <a:endParaRPr sz="807" i="0" u="none" strike="noStrike" cap="none">
                <a:solidFill>
                  <a:srgbClr val="000000"/>
                </a:solidFill>
                <a:latin typeface="Roboto"/>
                <a:ea typeface="Roboto"/>
                <a:cs typeface="Roboto"/>
                <a:sym typeface="Roboto"/>
              </a:endParaRPr>
            </a:p>
          </p:txBody>
        </p:sp>
        <p:sp>
          <p:nvSpPr>
            <p:cNvPr id="102" name="Google Shape;102;p15"/>
            <p:cNvSpPr txBox="1"/>
            <p:nvPr/>
          </p:nvSpPr>
          <p:spPr>
            <a:xfrm>
              <a:off x="5296625" y="2649925"/>
              <a:ext cx="6861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600" i="0" u="none" strike="noStrike" cap="none">
                  <a:solidFill>
                    <a:srgbClr val="000000"/>
                  </a:solidFill>
                  <a:latin typeface="Roboto"/>
                  <a:ea typeface="Roboto"/>
                  <a:cs typeface="Roboto"/>
                  <a:sym typeface="Roboto"/>
                </a:rPr>
                <a:t>Κόμβος απόφασης</a:t>
              </a:r>
              <a:endParaRPr sz="600" i="0" u="none" strike="noStrike" cap="none">
                <a:solidFill>
                  <a:srgbClr val="000000"/>
                </a:solidFill>
                <a:latin typeface="Roboto"/>
                <a:ea typeface="Roboto"/>
                <a:cs typeface="Roboto"/>
                <a:sym typeface="Roboto"/>
              </a:endParaRPr>
            </a:p>
          </p:txBody>
        </p:sp>
        <p:sp>
          <p:nvSpPr>
            <p:cNvPr id="103" name="Google Shape;103;p15"/>
            <p:cNvSpPr txBox="1"/>
            <p:nvPr/>
          </p:nvSpPr>
          <p:spPr>
            <a:xfrm>
              <a:off x="6258650" y="2663050"/>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807" b="0" i="0" u="none" strike="noStrike" cap="none">
                  <a:solidFill>
                    <a:srgbClr val="000000"/>
                  </a:solidFill>
                  <a:latin typeface="Roboto"/>
                  <a:ea typeface="Roboto"/>
                  <a:cs typeface="Roboto"/>
                  <a:sym typeface="Roboto"/>
                </a:rPr>
                <a:t>Φύλλο</a:t>
              </a:r>
              <a:endParaRPr sz="807" b="0" i="0" u="none" strike="noStrike" cap="none">
                <a:solidFill>
                  <a:srgbClr val="000000"/>
                </a:solidFill>
                <a:latin typeface="Roboto"/>
                <a:ea typeface="Roboto"/>
                <a:cs typeface="Roboto"/>
                <a:sym typeface="Roboto"/>
              </a:endParaRPr>
            </a:p>
          </p:txBody>
        </p:sp>
        <p:sp>
          <p:nvSpPr>
            <p:cNvPr id="104" name="Google Shape;104;p15"/>
            <p:cNvSpPr txBox="1"/>
            <p:nvPr/>
          </p:nvSpPr>
          <p:spPr>
            <a:xfrm>
              <a:off x="4925150" y="314882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807" i="0" u="none" strike="noStrike" cap="none">
                  <a:solidFill>
                    <a:srgbClr val="000000"/>
                  </a:solidFill>
                  <a:latin typeface="Roboto"/>
                  <a:ea typeface="Roboto"/>
                  <a:cs typeface="Roboto"/>
                  <a:sym typeface="Roboto"/>
                </a:rPr>
                <a:t>Φύλλο</a:t>
              </a:r>
              <a:endParaRPr sz="807" i="0" u="none" strike="noStrike" cap="none">
                <a:solidFill>
                  <a:srgbClr val="000000"/>
                </a:solidFill>
                <a:latin typeface="Roboto"/>
                <a:ea typeface="Roboto"/>
                <a:cs typeface="Roboto"/>
                <a:sym typeface="Roboto"/>
              </a:endParaRPr>
            </a:p>
          </p:txBody>
        </p:sp>
        <p:sp>
          <p:nvSpPr>
            <p:cNvPr id="105" name="Google Shape;105;p15"/>
            <p:cNvSpPr txBox="1"/>
            <p:nvPr/>
          </p:nvSpPr>
          <p:spPr>
            <a:xfrm>
              <a:off x="5839475" y="317147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807" i="0" u="none" strike="noStrike" cap="none">
                  <a:solidFill>
                    <a:srgbClr val="000000"/>
                  </a:solidFill>
                  <a:latin typeface="Roboto"/>
                  <a:ea typeface="Roboto"/>
                  <a:cs typeface="Roboto"/>
                  <a:sym typeface="Roboto"/>
                </a:rPr>
                <a:t>Φύλλο</a:t>
              </a:r>
              <a:endParaRPr sz="807" i="0" u="none" strike="noStrike" cap="none">
                <a:solidFill>
                  <a:srgbClr val="000000"/>
                </a:solidFill>
                <a:latin typeface="Roboto"/>
                <a:ea typeface="Roboto"/>
                <a:cs typeface="Roboto"/>
                <a:sym typeface="Roboto"/>
              </a:endParaRPr>
            </a:p>
          </p:txBody>
        </p:sp>
        <p:sp>
          <p:nvSpPr>
            <p:cNvPr id="106" name="Google Shape;106;p15"/>
            <p:cNvSpPr txBox="1"/>
            <p:nvPr/>
          </p:nvSpPr>
          <p:spPr>
            <a:xfrm>
              <a:off x="7173050" y="264992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807" i="0" u="none" strike="noStrike" cap="none">
                  <a:solidFill>
                    <a:srgbClr val="000000"/>
                  </a:solidFill>
                  <a:latin typeface="Roboto"/>
                  <a:ea typeface="Roboto"/>
                  <a:cs typeface="Roboto"/>
                  <a:sym typeface="Roboto"/>
                </a:rPr>
                <a:t>Φύλλο</a:t>
              </a:r>
              <a:endParaRPr sz="807" i="0" u="none" strike="noStrike" cap="none">
                <a:solidFill>
                  <a:srgbClr val="000000"/>
                </a:solidFill>
                <a:latin typeface="Roboto"/>
                <a:ea typeface="Roboto"/>
                <a:cs typeface="Roboto"/>
                <a:sym typeface="Roboto"/>
              </a:endParaRPr>
            </a:p>
          </p:txBody>
        </p:sp>
        <p:sp>
          <p:nvSpPr>
            <p:cNvPr id="107" name="Google Shape;107;p15"/>
            <p:cNvSpPr txBox="1"/>
            <p:nvPr/>
          </p:nvSpPr>
          <p:spPr>
            <a:xfrm>
              <a:off x="8045475" y="264992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807" i="0" u="none" strike="noStrike" cap="none">
                  <a:solidFill>
                    <a:srgbClr val="000000"/>
                  </a:solidFill>
                  <a:latin typeface="Roboto"/>
                  <a:ea typeface="Roboto"/>
                  <a:cs typeface="Roboto"/>
                  <a:sym typeface="Roboto"/>
                </a:rPr>
                <a:t>Φύλλο</a:t>
              </a:r>
              <a:endParaRPr sz="807" i="0" u="none" strike="noStrike" cap="none">
                <a:solidFill>
                  <a:srgbClr val="000000"/>
                </a:solidFill>
                <a:latin typeface="Roboto"/>
                <a:ea typeface="Roboto"/>
                <a:cs typeface="Roboto"/>
                <a:sym typeface="Roboto"/>
              </a:endParaRPr>
            </a:p>
          </p:txBody>
        </p:sp>
        <p:sp>
          <p:nvSpPr>
            <p:cNvPr id="108" name="Google Shape;108;p15"/>
            <p:cNvSpPr txBox="1"/>
            <p:nvPr/>
          </p:nvSpPr>
          <p:spPr>
            <a:xfrm>
              <a:off x="5639525" y="173552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i="0" u="none" strike="noStrike" cap="none">
                  <a:solidFill>
                    <a:srgbClr val="000000"/>
                  </a:solidFill>
                  <a:latin typeface="Roboto"/>
                  <a:ea typeface="Roboto"/>
                  <a:cs typeface="Roboto"/>
                  <a:sym typeface="Roboto"/>
                </a:rPr>
                <a:t>Ισχύει</a:t>
              </a:r>
              <a:endParaRPr sz="707" i="0" u="none" strike="noStrike" cap="none">
                <a:solidFill>
                  <a:srgbClr val="000000"/>
                </a:solidFill>
                <a:latin typeface="Roboto"/>
                <a:ea typeface="Roboto"/>
                <a:cs typeface="Roboto"/>
                <a:sym typeface="Roboto"/>
              </a:endParaRPr>
            </a:p>
          </p:txBody>
        </p:sp>
        <p:sp>
          <p:nvSpPr>
            <p:cNvPr id="109" name="Google Shape;109;p15"/>
            <p:cNvSpPr txBox="1"/>
            <p:nvPr/>
          </p:nvSpPr>
          <p:spPr>
            <a:xfrm>
              <a:off x="5181600" y="240227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b="0" i="0" u="none" strike="noStrike" cap="none">
                  <a:solidFill>
                    <a:srgbClr val="000000"/>
                  </a:solidFill>
                  <a:latin typeface="Roboto"/>
                  <a:ea typeface="Roboto"/>
                  <a:cs typeface="Roboto"/>
                  <a:sym typeface="Roboto"/>
                </a:rPr>
                <a:t>Ισχύει</a:t>
              </a:r>
              <a:endParaRPr sz="707" b="0" i="0" u="none" strike="noStrike" cap="none">
                <a:solidFill>
                  <a:srgbClr val="000000"/>
                </a:solidFill>
                <a:latin typeface="Roboto"/>
                <a:ea typeface="Roboto"/>
                <a:cs typeface="Roboto"/>
                <a:sym typeface="Roboto"/>
              </a:endParaRPr>
            </a:p>
          </p:txBody>
        </p:sp>
        <p:sp>
          <p:nvSpPr>
            <p:cNvPr id="110" name="Google Shape;110;p15"/>
            <p:cNvSpPr txBox="1"/>
            <p:nvPr/>
          </p:nvSpPr>
          <p:spPr>
            <a:xfrm>
              <a:off x="4763225" y="289937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i="0" u="none" strike="noStrike" cap="none">
                  <a:solidFill>
                    <a:srgbClr val="000000"/>
                  </a:solidFill>
                  <a:latin typeface="Roboto"/>
                  <a:ea typeface="Roboto"/>
                  <a:cs typeface="Roboto"/>
                  <a:sym typeface="Roboto"/>
                </a:rPr>
                <a:t>Ισχύει</a:t>
              </a:r>
              <a:endParaRPr sz="707" i="0" u="none" strike="noStrike" cap="none">
                <a:solidFill>
                  <a:srgbClr val="000000"/>
                </a:solidFill>
                <a:latin typeface="Roboto"/>
                <a:ea typeface="Roboto"/>
                <a:cs typeface="Roboto"/>
                <a:sym typeface="Roboto"/>
              </a:endParaRPr>
            </a:p>
          </p:txBody>
        </p:sp>
        <p:sp>
          <p:nvSpPr>
            <p:cNvPr id="111" name="Google Shape;111;p15"/>
            <p:cNvSpPr txBox="1"/>
            <p:nvPr/>
          </p:nvSpPr>
          <p:spPr>
            <a:xfrm>
              <a:off x="7007325" y="240227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i="0" u="none" strike="noStrike" cap="none">
                  <a:solidFill>
                    <a:srgbClr val="000000"/>
                  </a:solidFill>
                  <a:latin typeface="Roboto"/>
                  <a:ea typeface="Roboto"/>
                  <a:cs typeface="Roboto"/>
                  <a:sym typeface="Roboto"/>
                </a:rPr>
                <a:t>Ισχύει</a:t>
              </a:r>
              <a:endParaRPr sz="707" i="0" u="none" strike="noStrike" cap="none">
                <a:solidFill>
                  <a:srgbClr val="000000"/>
                </a:solidFill>
                <a:latin typeface="Roboto"/>
                <a:ea typeface="Roboto"/>
                <a:cs typeface="Roboto"/>
                <a:sym typeface="Roboto"/>
              </a:endParaRPr>
            </a:p>
          </p:txBody>
        </p:sp>
        <p:sp>
          <p:nvSpPr>
            <p:cNvPr id="112" name="Google Shape;112;p15"/>
            <p:cNvSpPr txBox="1"/>
            <p:nvPr/>
          </p:nvSpPr>
          <p:spPr>
            <a:xfrm>
              <a:off x="7915850" y="173552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i="0" u="none" strike="noStrike" cap="none">
                  <a:solidFill>
                    <a:srgbClr val="000000"/>
                  </a:solidFill>
                  <a:latin typeface="Roboto"/>
                  <a:ea typeface="Roboto"/>
                  <a:cs typeface="Roboto"/>
                  <a:sym typeface="Roboto"/>
                </a:rPr>
                <a:t>Δεν ισχύει</a:t>
              </a:r>
              <a:endParaRPr sz="707" i="0" u="none" strike="noStrike" cap="none">
                <a:solidFill>
                  <a:srgbClr val="000000"/>
                </a:solidFill>
                <a:latin typeface="Roboto"/>
                <a:ea typeface="Roboto"/>
                <a:cs typeface="Roboto"/>
                <a:sym typeface="Roboto"/>
              </a:endParaRPr>
            </a:p>
          </p:txBody>
        </p:sp>
        <p:sp>
          <p:nvSpPr>
            <p:cNvPr id="113" name="Google Shape;113;p15"/>
            <p:cNvSpPr txBox="1"/>
            <p:nvPr/>
          </p:nvSpPr>
          <p:spPr>
            <a:xfrm>
              <a:off x="8296850" y="240227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i="0" u="none" strike="noStrike" cap="none">
                  <a:solidFill>
                    <a:srgbClr val="000000"/>
                  </a:solidFill>
                  <a:latin typeface="Roboto"/>
                  <a:ea typeface="Roboto"/>
                  <a:cs typeface="Roboto"/>
                  <a:sym typeface="Roboto"/>
                </a:rPr>
                <a:t>Δεν ισχύει</a:t>
              </a:r>
              <a:endParaRPr sz="707" i="0" u="none" strike="noStrike" cap="none">
                <a:solidFill>
                  <a:srgbClr val="000000"/>
                </a:solidFill>
                <a:latin typeface="Roboto"/>
                <a:ea typeface="Roboto"/>
                <a:cs typeface="Roboto"/>
                <a:sym typeface="Roboto"/>
              </a:endParaRPr>
            </a:p>
          </p:txBody>
        </p:sp>
        <p:sp>
          <p:nvSpPr>
            <p:cNvPr id="114" name="Google Shape;114;p15"/>
            <p:cNvSpPr txBox="1"/>
            <p:nvPr/>
          </p:nvSpPr>
          <p:spPr>
            <a:xfrm>
              <a:off x="6525575" y="2408838"/>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i="0" u="none" strike="noStrike" cap="none">
                  <a:solidFill>
                    <a:srgbClr val="000000"/>
                  </a:solidFill>
                  <a:latin typeface="Roboto"/>
                  <a:ea typeface="Roboto"/>
                  <a:cs typeface="Roboto"/>
                  <a:sym typeface="Roboto"/>
                </a:rPr>
                <a:t>Δεν ισχύει</a:t>
              </a:r>
              <a:endParaRPr sz="707" i="0" u="none" strike="noStrike" cap="none">
                <a:solidFill>
                  <a:srgbClr val="000000"/>
                </a:solidFill>
                <a:latin typeface="Roboto"/>
                <a:ea typeface="Roboto"/>
                <a:cs typeface="Roboto"/>
                <a:sym typeface="Roboto"/>
              </a:endParaRPr>
            </a:p>
          </p:txBody>
        </p:sp>
        <p:sp>
          <p:nvSpPr>
            <p:cNvPr id="115" name="Google Shape;115;p15"/>
            <p:cNvSpPr txBox="1"/>
            <p:nvPr/>
          </p:nvSpPr>
          <p:spPr>
            <a:xfrm>
              <a:off x="6077525" y="2917263"/>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i="0" u="none" strike="noStrike" cap="none">
                  <a:solidFill>
                    <a:srgbClr val="000000"/>
                  </a:solidFill>
                  <a:latin typeface="Roboto"/>
                  <a:ea typeface="Roboto"/>
                  <a:cs typeface="Roboto"/>
                  <a:sym typeface="Roboto"/>
                </a:rPr>
                <a:t>Δεν ισχύει</a:t>
              </a:r>
              <a:endParaRPr sz="707" i="0" u="none" strike="noStrike" cap="none">
                <a:solidFill>
                  <a:srgbClr val="000000"/>
                </a:solidFill>
                <a:latin typeface="Roboto"/>
                <a:ea typeface="Roboto"/>
                <a:cs typeface="Roboto"/>
                <a:sym typeface="Roboto"/>
              </a:endParaRPr>
            </a:p>
          </p:txBody>
        </p:sp>
      </p:grpSp>
      <p:sp>
        <p:nvSpPr>
          <p:cNvPr id="116" name="Google Shape;116;p15"/>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Δέντρο απόφασης</a:t>
            </a:r>
            <a:endParaRPr/>
          </a:p>
        </p:txBody>
      </p:sp>
      <p:sp>
        <p:nvSpPr>
          <p:cNvPr id="117" name="Google Shape;117;p15"/>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1</a:t>
            </a:r>
            <a:endParaRPr/>
          </a:p>
        </p:txBody>
      </p:sp>
      <p:sp>
        <p:nvSpPr>
          <p:cNvPr id="118" name="Google Shape;118;p15"/>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t>Τα δέντρα απόφασης είναι ένας τύπος μοντέλου που δημιουργείται χρησιμοποιώντας μάθηση με επίβλεψη και μπορεί να χρησιμοποιηθεί για την ταξινόμηση δεδομένων.</a:t>
            </a:r>
            <a:endParaRPr/>
          </a:p>
          <a:p>
            <a:pPr marL="0" lvl="0" indent="0" algn="l" rtl="0">
              <a:lnSpc>
                <a:spcPct val="115000"/>
              </a:lnSpc>
              <a:spcBef>
                <a:spcPts val="1600"/>
              </a:spcBef>
              <a:spcAft>
                <a:spcPts val="0"/>
              </a:spcAft>
              <a:buSzPts val="1800"/>
              <a:buNone/>
            </a:pPr>
            <a:r>
              <a:rPr lang="en-US" sz="1800"/>
              <a:t>Τα δέντρα απόφασης αποτελούνται από </a:t>
            </a:r>
            <a:r>
              <a:rPr lang="en-US" b="1">
                <a:solidFill>
                  <a:srgbClr val="C31C4A"/>
                </a:solidFill>
              </a:rPr>
              <a:t>κόμβους</a:t>
            </a:r>
            <a:r>
              <a:rPr lang="en-US" sz="1800"/>
              <a:t>. </a:t>
            </a:r>
            <a:endParaRPr/>
          </a:p>
          <a:p>
            <a:pPr marL="0" lvl="0" indent="0" algn="l" rtl="0">
              <a:lnSpc>
                <a:spcPct val="115000"/>
              </a:lnSpc>
              <a:spcBef>
                <a:spcPts val="1600"/>
              </a:spcBef>
              <a:spcAft>
                <a:spcPts val="1600"/>
              </a:spcAft>
              <a:buSzPts val="1800"/>
              <a:buNone/>
            </a:pPr>
            <a:r>
              <a:rPr lang="en-US" sz="1800"/>
              <a:t>Ο κόμβος στην κορυφή ενός δέντρου απόφασης ονομάζεται </a:t>
            </a:r>
            <a:r>
              <a:rPr lang="en-US" b="1">
                <a:solidFill>
                  <a:srgbClr val="C31C4A"/>
                </a:solidFill>
              </a:rPr>
              <a:t>ρίζα</a:t>
            </a:r>
            <a:r>
              <a:rPr lang="en-US" sz="1800"/>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Δέντρο απόφασης</a:t>
            </a:r>
            <a:endParaRPr/>
          </a:p>
        </p:txBody>
      </p:sp>
      <p:sp>
        <p:nvSpPr>
          <p:cNvPr id="124" name="Google Shape;124;p16"/>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t>Οι κόμβοι σε ένα δέντρο απόφασης είναι είτε…</a:t>
            </a:r>
            <a:endParaRPr/>
          </a:p>
          <a:p>
            <a:pPr marL="457200" lvl="0" indent="-342900" algn="l" rtl="0">
              <a:lnSpc>
                <a:spcPct val="115000"/>
              </a:lnSpc>
              <a:spcBef>
                <a:spcPts val="1600"/>
              </a:spcBef>
              <a:spcAft>
                <a:spcPts val="0"/>
              </a:spcAft>
              <a:buSzPts val="1800"/>
              <a:buAutoNum type="arabicPeriod"/>
            </a:pPr>
            <a:r>
              <a:rPr lang="en-US" sz="1800"/>
              <a:t>Κόμβος απόφασης</a:t>
            </a:r>
            <a:endParaRPr/>
          </a:p>
          <a:p>
            <a:pPr marL="457200" lvl="0" indent="-342900" algn="l" rtl="0">
              <a:lnSpc>
                <a:spcPct val="115000"/>
              </a:lnSpc>
              <a:spcBef>
                <a:spcPts val="0"/>
              </a:spcBef>
              <a:spcAft>
                <a:spcPts val="0"/>
              </a:spcAft>
              <a:buSzPts val="1800"/>
              <a:buAutoNum type="arabicPeriod"/>
            </a:pPr>
            <a:r>
              <a:rPr lang="en-US" sz="1800"/>
              <a:t>Ένα φύλλο</a:t>
            </a:r>
            <a:endParaRPr/>
          </a:p>
          <a:p>
            <a:pPr marL="0" lvl="0" indent="0" algn="l" rtl="0">
              <a:lnSpc>
                <a:spcPct val="115000"/>
              </a:lnSpc>
              <a:spcBef>
                <a:spcPts val="1600"/>
              </a:spcBef>
              <a:spcAft>
                <a:spcPts val="0"/>
              </a:spcAft>
              <a:buSzPts val="1800"/>
              <a:buNone/>
            </a:pPr>
            <a:r>
              <a:rPr lang="en-US" sz="1800"/>
              <a:t>Οι κόμβοι απόφασης περιέχουν </a:t>
            </a:r>
            <a:r>
              <a:rPr lang="en-US" b="1">
                <a:solidFill>
                  <a:srgbClr val="C31C4A"/>
                </a:solidFill>
              </a:rPr>
              <a:t>συνθήκες</a:t>
            </a:r>
            <a:r>
              <a:rPr lang="en-US" sz="1800"/>
              <a:t> που θα χωρίσουν</a:t>
            </a:r>
            <a:r>
              <a:rPr lang="en-US" b="1"/>
              <a:t> </a:t>
            </a:r>
            <a:r>
              <a:rPr lang="en-US" sz="1800"/>
              <a:t>τα δεδομένα, συνήθως σε δύο κατευθύνσεις. </a:t>
            </a:r>
            <a:endParaRPr/>
          </a:p>
          <a:p>
            <a:pPr marL="0" lvl="0" indent="0" algn="l" rtl="0">
              <a:lnSpc>
                <a:spcPct val="115000"/>
              </a:lnSpc>
              <a:spcBef>
                <a:spcPts val="1600"/>
              </a:spcBef>
              <a:spcAft>
                <a:spcPts val="0"/>
              </a:spcAft>
              <a:buSzPts val="1800"/>
              <a:buNone/>
            </a:pPr>
            <a:r>
              <a:rPr lang="en-US" sz="1800"/>
              <a:t>Η ρίζα είναι ο πρώτος κόμβος απόφασης.</a:t>
            </a:r>
            <a:endParaRPr/>
          </a:p>
          <a:p>
            <a:pPr marL="0" lvl="0" indent="0" algn="l" rtl="0">
              <a:lnSpc>
                <a:spcPct val="115000"/>
              </a:lnSpc>
              <a:spcBef>
                <a:spcPts val="1600"/>
              </a:spcBef>
              <a:spcAft>
                <a:spcPts val="1600"/>
              </a:spcAft>
              <a:buSzPts val="1800"/>
              <a:buNone/>
            </a:pPr>
            <a:endParaRPr sz="1800"/>
          </a:p>
        </p:txBody>
      </p:sp>
      <p:sp>
        <p:nvSpPr>
          <p:cNvPr id="125" name="Google Shape;125;p16"/>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1</a:t>
            </a:r>
            <a:endParaRPr/>
          </a:p>
        </p:txBody>
      </p:sp>
      <p:grpSp>
        <p:nvGrpSpPr>
          <p:cNvPr id="126" name="Google Shape;126;p16"/>
          <p:cNvGrpSpPr/>
          <p:nvPr/>
        </p:nvGrpSpPr>
        <p:grpSpPr>
          <a:xfrm>
            <a:off x="4707500" y="1123950"/>
            <a:ext cx="4123050" cy="2732501"/>
            <a:chOff x="4707500" y="1123950"/>
            <a:chExt cx="4123050" cy="2732501"/>
          </a:xfrm>
        </p:grpSpPr>
        <p:pic>
          <p:nvPicPr>
            <p:cNvPr id="127" name="Google Shape;127;p16"/>
            <p:cNvPicPr preferRelativeResize="0"/>
            <p:nvPr/>
          </p:nvPicPr>
          <p:blipFill rotWithShape="1">
            <a:blip r:embed="rId3">
              <a:alphaModFix/>
            </a:blip>
            <a:srcRect/>
            <a:stretch/>
          </p:blipFill>
          <p:spPr>
            <a:xfrm>
              <a:off x="4707500" y="1123950"/>
              <a:ext cx="4096466" cy="2732501"/>
            </a:xfrm>
            <a:prstGeom prst="rect">
              <a:avLst/>
            </a:prstGeom>
            <a:noFill/>
            <a:ln>
              <a:noFill/>
            </a:ln>
          </p:spPr>
        </p:pic>
        <p:sp>
          <p:nvSpPr>
            <p:cNvPr id="128" name="Google Shape;128;p16"/>
            <p:cNvSpPr txBox="1"/>
            <p:nvPr/>
          </p:nvSpPr>
          <p:spPr>
            <a:xfrm>
              <a:off x="6535025" y="1716475"/>
              <a:ext cx="857400" cy="247800"/>
            </a:xfrm>
            <a:prstGeom prst="rect">
              <a:avLst/>
            </a:prstGeom>
            <a:noFill/>
            <a:ln>
              <a:noFill/>
            </a:ln>
          </p:spPr>
          <p:txBody>
            <a:bodyPr spcFirstLastPara="1" wrap="square" lIns="0" tIns="0" rIns="0" bIns="0" anchor="ctr" anchorCtr="0">
              <a:normAutofit fontScale="47500"/>
            </a:bodyPr>
            <a:lstStyle/>
            <a:p>
              <a:pPr marL="0" marR="0" lvl="0" indent="0" algn="ctr" rtl="0">
                <a:lnSpc>
                  <a:spcPct val="100000"/>
                </a:lnSpc>
                <a:spcBef>
                  <a:spcPts val="0"/>
                </a:spcBef>
                <a:spcAft>
                  <a:spcPts val="0"/>
                </a:spcAft>
                <a:buClr>
                  <a:srgbClr val="000000"/>
                </a:buClr>
                <a:buSzPct val="100000"/>
                <a:buFont typeface="Arial"/>
                <a:buNone/>
              </a:pPr>
              <a:r>
                <a:rPr lang="en-US" sz="1300" i="0" u="none" strike="noStrike" cap="none">
                  <a:solidFill>
                    <a:srgbClr val="000000"/>
                  </a:solidFill>
                  <a:latin typeface="Roboto"/>
                  <a:ea typeface="Roboto"/>
                  <a:cs typeface="Roboto"/>
                  <a:sym typeface="Roboto"/>
                </a:rPr>
                <a:t>Ρίζα</a:t>
              </a:r>
              <a:endParaRPr sz="130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ct val="100000"/>
                <a:buFont typeface="Arial"/>
                <a:buNone/>
              </a:pPr>
              <a:r>
                <a:rPr lang="en-US" sz="1300" i="0" u="none" strike="noStrike" cap="none">
                  <a:solidFill>
                    <a:srgbClr val="000000"/>
                  </a:solidFill>
                  <a:latin typeface="Roboto"/>
                  <a:ea typeface="Roboto"/>
                  <a:cs typeface="Roboto"/>
                  <a:sym typeface="Roboto"/>
                </a:rPr>
                <a:t>1ος κόμβος απόφασης</a:t>
              </a:r>
              <a:endParaRPr sz="1300" i="0" u="none" strike="noStrike" cap="none">
                <a:solidFill>
                  <a:srgbClr val="000000"/>
                </a:solidFill>
                <a:latin typeface="Roboto"/>
                <a:ea typeface="Roboto"/>
                <a:cs typeface="Roboto"/>
                <a:sym typeface="Roboto"/>
              </a:endParaRPr>
            </a:p>
          </p:txBody>
        </p:sp>
        <p:sp>
          <p:nvSpPr>
            <p:cNvPr id="129" name="Google Shape;129;p16"/>
            <p:cNvSpPr txBox="1"/>
            <p:nvPr/>
          </p:nvSpPr>
          <p:spPr>
            <a:xfrm>
              <a:off x="5677625" y="2154625"/>
              <a:ext cx="857400" cy="180900"/>
            </a:xfrm>
            <a:prstGeom prst="rect">
              <a:avLst/>
            </a:prstGeom>
            <a:noFill/>
            <a:ln>
              <a:noFill/>
            </a:ln>
          </p:spPr>
          <p:txBody>
            <a:bodyPr spcFirstLastPara="1" wrap="square" lIns="0" tIns="0" rIns="0" bIns="0" anchor="ctr" anchorCtr="0">
              <a:normAutofit fontScale="92500"/>
            </a:bodyPr>
            <a:lstStyle/>
            <a:p>
              <a:pPr marL="0" marR="0" lvl="0" indent="0" algn="ctr" rtl="0">
                <a:lnSpc>
                  <a:spcPct val="100000"/>
                </a:lnSpc>
                <a:spcBef>
                  <a:spcPts val="0"/>
                </a:spcBef>
                <a:spcAft>
                  <a:spcPts val="0"/>
                </a:spcAft>
                <a:buClr>
                  <a:srgbClr val="000000"/>
                </a:buClr>
                <a:buSzPct val="105576"/>
                <a:buFont typeface="Arial"/>
                <a:buNone/>
              </a:pPr>
              <a:r>
                <a:rPr lang="en-US" sz="807" i="0" u="none" strike="noStrike" cap="none">
                  <a:solidFill>
                    <a:srgbClr val="000000"/>
                  </a:solidFill>
                  <a:latin typeface="Roboto"/>
                  <a:ea typeface="Roboto"/>
                  <a:cs typeface="Roboto"/>
                  <a:sym typeface="Roboto"/>
                </a:rPr>
                <a:t>Κόμβος απόφασης</a:t>
              </a:r>
              <a:endParaRPr sz="807" i="0" u="none" strike="noStrike" cap="none">
                <a:solidFill>
                  <a:srgbClr val="000000"/>
                </a:solidFill>
                <a:latin typeface="Roboto"/>
                <a:ea typeface="Roboto"/>
                <a:cs typeface="Roboto"/>
                <a:sym typeface="Roboto"/>
              </a:endParaRPr>
            </a:p>
          </p:txBody>
        </p:sp>
        <p:sp>
          <p:nvSpPr>
            <p:cNvPr id="130" name="Google Shape;130;p16"/>
            <p:cNvSpPr txBox="1"/>
            <p:nvPr/>
          </p:nvSpPr>
          <p:spPr>
            <a:xfrm>
              <a:off x="7439750" y="2154625"/>
              <a:ext cx="857400" cy="180900"/>
            </a:xfrm>
            <a:prstGeom prst="rect">
              <a:avLst/>
            </a:prstGeom>
            <a:noFill/>
            <a:ln>
              <a:noFill/>
            </a:ln>
          </p:spPr>
          <p:txBody>
            <a:bodyPr spcFirstLastPara="1" wrap="square" lIns="0" tIns="0" rIns="0" bIns="0" anchor="ctr" anchorCtr="0">
              <a:normAutofit fontScale="92500"/>
            </a:bodyPr>
            <a:lstStyle/>
            <a:p>
              <a:pPr marL="0" marR="0" lvl="0" indent="0" algn="ctr" rtl="0">
                <a:lnSpc>
                  <a:spcPct val="100000"/>
                </a:lnSpc>
                <a:spcBef>
                  <a:spcPts val="0"/>
                </a:spcBef>
                <a:spcAft>
                  <a:spcPts val="0"/>
                </a:spcAft>
                <a:buClr>
                  <a:srgbClr val="000000"/>
                </a:buClr>
                <a:buSzPct val="105576"/>
                <a:buFont typeface="Arial"/>
                <a:buNone/>
              </a:pPr>
              <a:r>
                <a:rPr lang="en-US" sz="807" i="0" u="none" strike="noStrike" cap="none">
                  <a:solidFill>
                    <a:srgbClr val="000000"/>
                  </a:solidFill>
                  <a:latin typeface="Roboto"/>
                  <a:ea typeface="Roboto"/>
                  <a:cs typeface="Roboto"/>
                  <a:sym typeface="Roboto"/>
                </a:rPr>
                <a:t>Κόμβος απόφασης</a:t>
              </a:r>
              <a:endParaRPr sz="807" i="0" u="none" strike="noStrike" cap="none">
                <a:solidFill>
                  <a:srgbClr val="000000"/>
                </a:solidFill>
                <a:latin typeface="Roboto"/>
                <a:ea typeface="Roboto"/>
                <a:cs typeface="Roboto"/>
                <a:sym typeface="Roboto"/>
              </a:endParaRPr>
            </a:p>
          </p:txBody>
        </p:sp>
        <p:sp>
          <p:nvSpPr>
            <p:cNvPr id="131" name="Google Shape;131;p16"/>
            <p:cNvSpPr txBox="1"/>
            <p:nvPr/>
          </p:nvSpPr>
          <p:spPr>
            <a:xfrm>
              <a:off x="5296625" y="2649925"/>
              <a:ext cx="6861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600" i="0" u="none" strike="noStrike" cap="none">
                  <a:solidFill>
                    <a:srgbClr val="000000"/>
                  </a:solidFill>
                  <a:latin typeface="Roboto"/>
                  <a:ea typeface="Roboto"/>
                  <a:cs typeface="Roboto"/>
                  <a:sym typeface="Roboto"/>
                </a:rPr>
                <a:t>Κόμβος απόφασης</a:t>
              </a:r>
              <a:endParaRPr sz="600" i="0" u="none" strike="noStrike" cap="none">
                <a:solidFill>
                  <a:srgbClr val="000000"/>
                </a:solidFill>
                <a:latin typeface="Roboto"/>
                <a:ea typeface="Roboto"/>
                <a:cs typeface="Roboto"/>
                <a:sym typeface="Roboto"/>
              </a:endParaRPr>
            </a:p>
          </p:txBody>
        </p:sp>
        <p:sp>
          <p:nvSpPr>
            <p:cNvPr id="132" name="Google Shape;132;p16"/>
            <p:cNvSpPr txBox="1"/>
            <p:nvPr/>
          </p:nvSpPr>
          <p:spPr>
            <a:xfrm>
              <a:off x="6258650" y="2663050"/>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807" b="0" i="0" u="none" strike="noStrike" cap="none">
                  <a:solidFill>
                    <a:srgbClr val="000000"/>
                  </a:solidFill>
                  <a:latin typeface="Roboto"/>
                  <a:ea typeface="Roboto"/>
                  <a:cs typeface="Roboto"/>
                  <a:sym typeface="Roboto"/>
                </a:rPr>
                <a:t>Φύλλο</a:t>
              </a:r>
              <a:endParaRPr sz="807" b="0" i="0" u="none" strike="noStrike" cap="none">
                <a:solidFill>
                  <a:srgbClr val="000000"/>
                </a:solidFill>
                <a:latin typeface="Roboto"/>
                <a:ea typeface="Roboto"/>
                <a:cs typeface="Roboto"/>
                <a:sym typeface="Roboto"/>
              </a:endParaRPr>
            </a:p>
          </p:txBody>
        </p:sp>
        <p:sp>
          <p:nvSpPr>
            <p:cNvPr id="133" name="Google Shape;133;p16"/>
            <p:cNvSpPr txBox="1"/>
            <p:nvPr/>
          </p:nvSpPr>
          <p:spPr>
            <a:xfrm>
              <a:off x="4925150" y="314882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807" i="0" u="none" strike="noStrike" cap="none">
                  <a:solidFill>
                    <a:srgbClr val="000000"/>
                  </a:solidFill>
                  <a:latin typeface="Roboto"/>
                  <a:ea typeface="Roboto"/>
                  <a:cs typeface="Roboto"/>
                  <a:sym typeface="Roboto"/>
                </a:rPr>
                <a:t>Φύλλο</a:t>
              </a:r>
              <a:endParaRPr sz="807" i="0" u="none" strike="noStrike" cap="none">
                <a:solidFill>
                  <a:srgbClr val="000000"/>
                </a:solidFill>
                <a:latin typeface="Roboto"/>
                <a:ea typeface="Roboto"/>
                <a:cs typeface="Roboto"/>
                <a:sym typeface="Roboto"/>
              </a:endParaRPr>
            </a:p>
          </p:txBody>
        </p:sp>
        <p:sp>
          <p:nvSpPr>
            <p:cNvPr id="134" name="Google Shape;134;p16"/>
            <p:cNvSpPr txBox="1"/>
            <p:nvPr/>
          </p:nvSpPr>
          <p:spPr>
            <a:xfrm>
              <a:off x="5839475" y="317147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807" i="0" u="none" strike="noStrike" cap="none">
                  <a:solidFill>
                    <a:srgbClr val="000000"/>
                  </a:solidFill>
                  <a:latin typeface="Roboto"/>
                  <a:ea typeface="Roboto"/>
                  <a:cs typeface="Roboto"/>
                  <a:sym typeface="Roboto"/>
                </a:rPr>
                <a:t>Φύλλο</a:t>
              </a:r>
              <a:endParaRPr sz="807" i="0" u="none" strike="noStrike" cap="none">
                <a:solidFill>
                  <a:srgbClr val="000000"/>
                </a:solidFill>
                <a:latin typeface="Roboto"/>
                <a:ea typeface="Roboto"/>
                <a:cs typeface="Roboto"/>
                <a:sym typeface="Roboto"/>
              </a:endParaRPr>
            </a:p>
          </p:txBody>
        </p:sp>
        <p:sp>
          <p:nvSpPr>
            <p:cNvPr id="135" name="Google Shape;135;p16"/>
            <p:cNvSpPr txBox="1"/>
            <p:nvPr/>
          </p:nvSpPr>
          <p:spPr>
            <a:xfrm>
              <a:off x="7173050" y="264992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807" i="0" u="none" strike="noStrike" cap="none">
                  <a:solidFill>
                    <a:srgbClr val="000000"/>
                  </a:solidFill>
                  <a:latin typeface="Roboto"/>
                  <a:ea typeface="Roboto"/>
                  <a:cs typeface="Roboto"/>
                  <a:sym typeface="Roboto"/>
                </a:rPr>
                <a:t>Φύλλο</a:t>
              </a:r>
              <a:endParaRPr sz="807" i="0" u="none" strike="noStrike" cap="none">
                <a:solidFill>
                  <a:srgbClr val="000000"/>
                </a:solidFill>
                <a:latin typeface="Roboto"/>
                <a:ea typeface="Roboto"/>
                <a:cs typeface="Roboto"/>
                <a:sym typeface="Roboto"/>
              </a:endParaRPr>
            </a:p>
          </p:txBody>
        </p:sp>
        <p:sp>
          <p:nvSpPr>
            <p:cNvPr id="136" name="Google Shape;136;p16"/>
            <p:cNvSpPr txBox="1"/>
            <p:nvPr/>
          </p:nvSpPr>
          <p:spPr>
            <a:xfrm>
              <a:off x="8045475" y="264992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807" i="0" u="none" strike="noStrike" cap="none">
                  <a:solidFill>
                    <a:srgbClr val="000000"/>
                  </a:solidFill>
                  <a:latin typeface="Roboto"/>
                  <a:ea typeface="Roboto"/>
                  <a:cs typeface="Roboto"/>
                  <a:sym typeface="Roboto"/>
                </a:rPr>
                <a:t>Φύλλο</a:t>
              </a:r>
              <a:endParaRPr sz="807" i="0" u="none" strike="noStrike" cap="none">
                <a:solidFill>
                  <a:srgbClr val="000000"/>
                </a:solidFill>
                <a:latin typeface="Roboto"/>
                <a:ea typeface="Roboto"/>
                <a:cs typeface="Roboto"/>
                <a:sym typeface="Roboto"/>
              </a:endParaRPr>
            </a:p>
          </p:txBody>
        </p:sp>
        <p:sp>
          <p:nvSpPr>
            <p:cNvPr id="137" name="Google Shape;137;p16"/>
            <p:cNvSpPr txBox="1"/>
            <p:nvPr/>
          </p:nvSpPr>
          <p:spPr>
            <a:xfrm>
              <a:off x="5639525" y="173552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i="0" u="none" strike="noStrike" cap="none">
                  <a:solidFill>
                    <a:srgbClr val="000000"/>
                  </a:solidFill>
                  <a:latin typeface="Roboto"/>
                  <a:ea typeface="Roboto"/>
                  <a:cs typeface="Roboto"/>
                  <a:sym typeface="Roboto"/>
                </a:rPr>
                <a:t>Ισχύει</a:t>
              </a:r>
              <a:endParaRPr sz="707" i="0" u="none" strike="noStrike" cap="none">
                <a:solidFill>
                  <a:srgbClr val="000000"/>
                </a:solidFill>
                <a:latin typeface="Roboto"/>
                <a:ea typeface="Roboto"/>
                <a:cs typeface="Roboto"/>
                <a:sym typeface="Roboto"/>
              </a:endParaRPr>
            </a:p>
          </p:txBody>
        </p:sp>
        <p:sp>
          <p:nvSpPr>
            <p:cNvPr id="138" name="Google Shape;138;p16"/>
            <p:cNvSpPr txBox="1"/>
            <p:nvPr/>
          </p:nvSpPr>
          <p:spPr>
            <a:xfrm>
              <a:off x="5181600" y="240227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b="0" i="0" u="none" strike="noStrike" cap="none">
                  <a:solidFill>
                    <a:srgbClr val="000000"/>
                  </a:solidFill>
                  <a:latin typeface="Roboto"/>
                  <a:ea typeface="Roboto"/>
                  <a:cs typeface="Roboto"/>
                  <a:sym typeface="Roboto"/>
                </a:rPr>
                <a:t>Ισχύει</a:t>
              </a:r>
              <a:endParaRPr sz="707" b="0" i="0" u="none" strike="noStrike" cap="none">
                <a:solidFill>
                  <a:srgbClr val="000000"/>
                </a:solidFill>
                <a:latin typeface="Roboto"/>
                <a:ea typeface="Roboto"/>
                <a:cs typeface="Roboto"/>
                <a:sym typeface="Roboto"/>
              </a:endParaRPr>
            </a:p>
          </p:txBody>
        </p:sp>
        <p:sp>
          <p:nvSpPr>
            <p:cNvPr id="139" name="Google Shape;139;p16"/>
            <p:cNvSpPr txBox="1"/>
            <p:nvPr/>
          </p:nvSpPr>
          <p:spPr>
            <a:xfrm>
              <a:off x="4763225" y="289937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i="0" u="none" strike="noStrike" cap="none">
                  <a:solidFill>
                    <a:srgbClr val="000000"/>
                  </a:solidFill>
                  <a:latin typeface="Roboto"/>
                  <a:ea typeface="Roboto"/>
                  <a:cs typeface="Roboto"/>
                  <a:sym typeface="Roboto"/>
                </a:rPr>
                <a:t>Ισχύει</a:t>
              </a:r>
              <a:endParaRPr sz="707" i="0" u="none" strike="noStrike" cap="none">
                <a:solidFill>
                  <a:srgbClr val="000000"/>
                </a:solidFill>
                <a:latin typeface="Roboto"/>
                <a:ea typeface="Roboto"/>
                <a:cs typeface="Roboto"/>
                <a:sym typeface="Roboto"/>
              </a:endParaRPr>
            </a:p>
          </p:txBody>
        </p:sp>
        <p:sp>
          <p:nvSpPr>
            <p:cNvPr id="140" name="Google Shape;140;p16"/>
            <p:cNvSpPr txBox="1"/>
            <p:nvPr/>
          </p:nvSpPr>
          <p:spPr>
            <a:xfrm>
              <a:off x="7007325" y="240227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i="0" u="none" strike="noStrike" cap="none">
                  <a:solidFill>
                    <a:srgbClr val="000000"/>
                  </a:solidFill>
                  <a:latin typeface="Roboto"/>
                  <a:ea typeface="Roboto"/>
                  <a:cs typeface="Roboto"/>
                  <a:sym typeface="Roboto"/>
                </a:rPr>
                <a:t>Ισχύει</a:t>
              </a:r>
              <a:endParaRPr sz="707" i="0" u="none" strike="noStrike" cap="none">
                <a:solidFill>
                  <a:srgbClr val="000000"/>
                </a:solidFill>
                <a:latin typeface="Roboto"/>
                <a:ea typeface="Roboto"/>
                <a:cs typeface="Roboto"/>
                <a:sym typeface="Roboto"/>
              </a:endParaRPr>
            </a:p>
          </p:txBody>
        </p:sp>
        <p:sp>
          <p:nvSpPr>
            <p:cNvPr id="141" name="Google Shape;141;p16"/>
            <p:cNvSpPr txBox="1"/>
            <p:nvPr/>
          </p:nvSpPr>
          <p:spPr>
            <a:xfrm>
              <a:off x="7915850" y="173552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i="0" u="none" strike="noStrike" cap="none">
                  <a:solidFill>
                    <a:srgbClr val="000000"/>
                  </a:solidFill>
                  <a:latin typeface="Roboto"/>
                  <a:ea typeface="Roboto"/>
                  <a:cs typeface="Roboto"/>
                  <a:sym typeface="Roboto"/>
                </a:rPr>
                <a:t>Δεν ισχύει</a:t>
              </a:r>
              <a:endParaRPr sz="707" i="0" u="none" strike="noStrike" cap="none">
                <a:solidFill>
                  <a:srgbClr val="000000"/>
                </a:solidFill>
                <a:latin typeface="Roboto"/>
                <a:ea typeface="Roboto"/>
                <a:cs typeface="Roboto"/>
                <a:sym typeface="Roboto"/>
              </a:endParaRPr>
            </a:p>
          </p:txBody>
        </p:sp>
        <p:sp>
          <p:nvSpPr>
            <p:cNvPr id="142" name="Google Shape;142;p16"/>
            <p:cNvSpPr txBox="1"/>
            <p:nvPr/>
          </p:nvSpPr>
          <p:spPr>
            <a:xfrm>
              <a:off x="8296850" y="240227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i="0" u="none" strike="noStrike" cap="none">
                  <a:solidFill>
                    <a:srgbClr val="000000"/>
                  </a:solidFill>
                  <a:latin typeface="Roboto"/>
                  <a:ea typeface="Roboto"/>
                  <a:cs typeface="Roboto"/>
                  <a:sym typeface="Roboto"/>
                </a:rPr>
                <a:t>Δεν ισχύει</a:t>
              </a:r>
              <a:endParaRPr sz="707" i="0" u="none" strike="noStrike" cap="none">
                <a:solidFill>
                  <a:srgbClr val="000000"/>
                </a:solidFill>
                <a:latin typeface="Roboto"/>
                <a:ea typeface="Roboto"/>
                <a:cs typeface="Roboto"/>
                <a:sym typeface="Roboto"/>
              </a:endParaRPr>
            </a:p>
          </p:txBody>
        </p:sp>
        <p:sp>
          <p:nvSpPr>
            <p:cNvPr id="143" name="Google Shape;143;p16"/>
            <p:cNvSpPr txBox="1"/>
            <p:nvPr/>
          </p:nvSpPr>
          <p:spPr>
            <a:xfrm>
              <a:off x="6525575" y="2408838"/>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i="0" u="none" strike="noStrike" cap="none">
                  <a:solidFill>
                    <a:srgbClr val="000000"/>
                  </a:solidFill>
                  <a:latin typeface="Roboto"/>
                  <a:ea typeface="Roboto"/>
                  <a:cs typeface="Roboto"/>
                  <a:sym typeface="Roboto"/>
                </a:rPr>
                <a:t>Δεν ισχύει</a:t>
              </a:r>
              <a:endParaRPr sz="707" i="0" u="none" strike="noStrike" cap="none">
                <a:solidFill>
                  <a:srgbClr val="000000"/>
                </a:solidFill>
                <a:latin typeface="Roboto"/>
                <a:ea typeface="Roboto"/>
                <a:cs typeface="Roboto"/>
                <a:sym typeface="Roboto"/>
              </a:endParaRPr>
            </a:p>
          </p:txBody>
        </p:sp>
        <p:sp>
          <p:nvSpPr>
            <p:cNvPr id="144" name="Google Shape;144;p16"/>
            <p:cNvSpPr txBox="1"/>
            <p:nvPr/>
          </p:nvSpPr>
          <p:spPr>
            <a:xfrm>
              <a:off x="6077525" y="2917263"/>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i="0" u="none" strike="noStrike" cap="none">
                  <a:solidFill>
                    <a:srgbClr val="000000"/>
                  </a:solidFill>
                  <a:latin typeface="Roboto"/>
                  <a:ea typeface="Roboto"/>
                  <a:cs typeface="Roboto"/>
                  <a:sym typeface="Roboto"/>
                </a:rPr>
                <a:t>Δεν ισχύει</a:t>
              </a:r>
              <a:endParaRPr sz="707" i="0" u="none" strike="noStrike" cap="none">
                <a:solidFill>
                  <a:srgbClr val="000000"/>
                </a:solidFill>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7"/>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t>Δέντρο απόφασης</a:t>
            </a:r>
            <a:endParaRPr/>
          </a:p>
        </p:txBody>
      </p:sp>
      <p:sp>
        <p:nvSpPr>
          <p:cNvPr id="150" name="Google Shape;150;p17"/>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solidFill>
                  <a:srgbClr val="C31C4A"/>
                </a:solidFill>
              </a:rPr>
              <a:t>Οι κόμβοι φύλλων</a:t>
            </a:r>
            <a:r>
              <a:rPr lang="en-US" sz="1800"/>
              <a:t> συνήθως αντιπροσωπεύουν</a:t>
            </a:r>
            <a:r>
              <a:rPr lang="en-US"/>
              <a:t> </a:t>
            </a:r>
            <a:r>
              <a:rPr lang="en-US" sz="1800"/>
              <a:t>μια ενιαία κλάση.</a:t>
            </a:r>
            <a:endParaRPr/>
          </a:p>
          <a:p>
            <a:pPr marL="0" lvl="0" indent="0" algn="l" rtl="0">
              <a:lnSpc>
                <a:spcPct val="115000"/>
              </a:lnSpc>
              <a:spcBef>
                <a:spcPts val="1600"/>
              </a:spcBef>
              <a:spcAft>
                <a:spcPts val="1600"/>
              </a:spcAft>
              <a:buSzPts val="1800"/>
              <a:buNone/>
            </a:pPr>
            <a:r>
              <a:rPr lang="en-US" sz="1800"/>
              <a:t>Όταν τα δεδομένα αξιολογούνται χρησιμοποιώντας ένα δέντρο απόφασης, το φύλλο στο οποίο τελειώνετε παρέχει την προβλεπόμενη </a:t>
            </a:r>
            <a:r>
              <a:rPr lang="en-US" b="1">
                <a:solidFill>
                  <a:srgbClr val="C31C4A"/>
                </a:solidFill>
              </a:rPr>
              <a:t>ετικέτα</a:t>
            </a:r>
            <a:r>
              <a:rPr lang="en-US" b="1"/>
              <a:t> </a:t>
            </a:r>
            <a:r>
              <a:rPr lang="en-US" sz="1800"/>
              <a:t>για αυτά τα δεδομένα.</a:t>
            </a:r>
            <a:endParaRPr/>
          </a:p>
        </p:txBody>
      </p:sp>
      <p:sp>
        <p:nvSpPr>
          <p:cNvPr id="151" name="Google Shape;151;p17"/>
          <p:cNvSpPr txBox="1">
            <a:spLocks noGrp="1"/>
          </p:cNvSpPr>
          <p:nvPr>
            <p:ph type="subTitle" idx="3"/>
          </p:nvPr>
        </p:nvSpPr>
        <p:spPr>
          <a:xfrm>
            <a:off x="7479600" y="30250"/>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rPr>
              <a:t>Δραστηριότητα 1</a:t>
            </a:r>
            <a:endParaRPr/>
          </a:p>
        </p:txBody>
      </p:sp>
      <p:grpSp>
        <p:nvGrpSpPr>
          <p:cNvPr id="152" name="Google Shape;152;p17"/>
          <p:cNvGrpSpPr/>
          <p:nvPr/>
        </p:nvGrpSpPr>
        <p:grpSpPr>
          <a:xfrm>
            <a:off x="4707500" y="1123950"/>
            <a:ext cx="4123050" cy="2732501"/>
            <a:chOff x="4707500" y="1123950"/>
            <a:chExt cx="4123050" cy="2732501"/>
          </a:xfrm>
        </p:grpSpPr>
        <p:pic>
          <p:nvPicPr>
            <p:cNvPr id="153" name="Google Shape;153;p17"/>
            <p:cNvPicPr preferRelativeResize="0"/>
            <p:nvPr/>
          </p:nvPicPr>
          <p:blipFill rotWithShape="1">
            <a:blip r:embed="rId3">
              <a:alphaModFix/>
            </a:blip>
            <a:srcRect/>
            <a:stretch/>
          </p:blipFill>
          <p:spPr>
            <a:xfrm>
              <a:off x="4707500" y="1123950"/>
              <a:ext cx="4096466" cy="2732501"/>
            </a:xfrm>
            <a:prstGeom prst="rect">
              <a:avLst/>
            </a:prstGeom>
            <a:noFill/>
            <a:ln>
              <a:noFill/>
            </a:ln>
          </p:spPr>
        </p:pic>
        <p:sp>
          <p:nvSpPr>
            <p:cNvPr id="154" name="Google Shape;154;p17"/>
            <p:cNvSpPr txBox="1"/>
            <p:nvPr/>
          </p:nvSpPr>
          <p:spPr>
            <a:xfrm>
              <a:off x="6535025" y="1716475"/>
              <a:ext cx="857400" cy="247800"/>
            </a:xfrm>
            <a:prstGeom prst="rect">
              <a:avLst/>
            </a:prstGeom>
            <a:noFill/>
            <a:ln>
              <a:noFill/>
            </a:ln>
          </p:spPr>
          <p:txBody>
            <a:bodyPr spcFirstLastPara="1" wrap="square" lIns="0" tIns="0" rIns="0" bIns="0" anchor="ctr" anchorCtr="0">
              <a:normAutofit fontScale="47500"/>
            </a:bodyPr>
            <a:lstStyle/>
            <a:p>
              <a:pPr marL="0" marR="0" lvl="0" indent="0" algn="ctr" rtl="0">
                <a:lnSpc>
                  <a:spcPct val="100000"/>
                </a:lnSpc>
                <a:spcBef>
                  <a:spcPts val="0"/>
                </a:spcBef>
                <a:spcAft>
                  <a:spcPts val="0"/>
                </a:spcAft>
                <a:buClr>
                  <a:srgbClr val="000000"/>
                </a:buClr>
                <a:buSzPct val="100000"/>
                <a:buFont typeface="Arial"/>
                <a:buNone/>
              </a:pPr>
              <a:r>
                <a:rPr lang="en-US" sz="1300" i="0" u="none" strike="noStrike" cap="none">
                  <a:solidFill>
                    <a:srgbClr val="000000"/>
                  </a:solidFill>
                  <a:latin typeface="Roboto"/>
                  <a:ea typeface="Roboto"/>
                  <a:cs typeface="Roboto"/>
                  <a:sym typeface="Roboto"/>
                </a:rPr>
                <a:t>Ρίζα</a:t>
              </a:r>
              <a:endParaRPr sz="130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ct val="100000"/>
                <a:buFont typeface="Arial"/>
                <a:buNone/>
              </a:pPr>
              <a:r>
                <a:rPr lang="en-US" sz="1300" i="0" u="none" strike="noStrike" cap="none">
                  <a:solidFill>
                    <a:srgbClr val="000000"/>
                  </a:solidFill>
                  <a:latin typeface="Roboto"/>
                  <a:ea typeface="Roboto"/>
                  <a:cs typeface="Roboto"/>
                  <a:sym typeface="Roboto"/>
                </a:rPr>
                <a:t>1ος κόμβος απόφασης</a:t>
              </a:r>
              <a:endParaRPr sz="1300" i="0" u="none" strike="noStrike" cap="none">
                <a:solidFill>
                  <a:srgbClr val="000000"/>
                </a:solidFill>
                <a:latin typeface="Roboto"/>
                <a:ea typeface="Roboto"/>
                <a:cs typeface="Roboto"/>
                <a:sym typeface="Roboto"/>
              </a:endParaRPr>
            </a:p>
          </p:txBody>
        </p:sp>
        <p:sp>
          <p:nvSpPr>
            <p:cNvPr id="155" name="Google Shape;155;p17"/>
            <p:cNvSpPr txBox="1"/>
            <p:nvPr/>
          </p:nvSpPr>
          <p:spPr>
            <a:xfrm>
              <a:off x="5677625" y="2154625"/>
              <a:ext cx="857400" cy="180900"/>
            </a:xfrm>
            <a:prstGeom prst="rect">
              <a:avLst/>
            </a:prstGeom>
            <a:noFill/>
            <a:ln>
              <a:noFill/>
            </a:ln>
          </p:spPr>
          <p:txBody>
            <a:bodyPr spcFirstLastPara="1" wrap="square" lIns="0" tIns="0" rIns="0" bIns="0" anchor="ctr" anchorCtr="0">
              <a:normAutofit fontScale="92500"/>
            </a:bodyPr>
            <a:lstStyle/>
            <a:p>
              <a:pPr marL="0" marR="0" lvl="0" indent="0" algn="ctr" rtl="0">
                <a:lnSpc>
                  <a:spcPct val="100000"/>
                </a:lnSpc>
                <a:spcBef>
                  <a:spcPts val="0"/>
                </a:spcBef>
                <a:spcAft>
                  <a:spcPts val="0"/>
                </a:spcAft>
                <a:buClr>
                  <a:srgbClr val="000000"/>
                </a:buClr>
                <a:buSzPct val="105576"/>
                <a:buFont typeface="Arial"/>
                <a:buNone/>
              </a:pPr>
              <a:r>
                <a:rPr lang="en-US" sz="807" i="0" u="none" strike="noStrike" cap="none">
                  <a:solidFill>
                    <a:srgbClr val="000000"/>
                  </a:solidFill>
                  <a:latin typeface="Roboto"/>
                  <a:ea typeface="Roboto"/>
                  <a:cs typeface="Roboto"/>
                  <a:sym typeface="Roboto"/>
                </a:rPr>
                <a:t>Κόμβος απόφασης</a:t>
              </a:r>
              <a:endParaRPr sz="807" i="0" u="none" strike="noStrike" cap="none">
                <a:solidFill>
                  <a:srgbClr val="000000"/>
                </a:solidFill>
                <a:latin typeface="Roboto"/>
                <a:ea typeface="Roboto"/>
                <a:cs typeface="Roboto"/>
                <a:sym typeface="Roboto"/>
              </a:endParaRPr>
            </a:p>
          </p:txBody>
        </p:sp>
        <p:sp>
          <p:nvSpPr>
            <p:cNvPr id="156" name="Google Shape;156;p17"/>
            <p:cNvSpPr txBox="1"/>
            <p:nvPr/>
          </p:nvSpPr>
          <p:spPr>
            <a:xfrm>
              <a:off x="7439750" y="2154625"/>
              <a:ext cx="857400" cy="180900"/>
            </a:xfrm>
            <a:prstGeom prst="rect">
              <a:avLst/>
            </a:prstGeom>
            <a:noFill/>
            <a:ln>
              <a:noFill/>
            </a:ln>
          </p:spPr>
          <p:txBody>
            <a:bodyPr spcFirstLastPara="1" wrap="square" lIns="0" tIns="0" rIns="0" bIns="0" anchor="ctr" anchorCtr="0">
              <a:normAutofit fontScale="92500"/>
            </a:bodyPr>
            <a:lstStyle/>
            <a:p>
              <a:pPr marL="0" marR="0" lvl="0" indent="0" algn="ctr" rtl="0">
                <a:lnSpc>
                  <a:spcPct val="100000"/>
                </a:lnSpc>
                <a:spcBef>
                  <a:spcPts val="0"/>
                </a:spcBef>
                <a:spcAft>
                  <a:spcPts val="0"/>
                </a:spcAft>
                <a:buClr>
                  <a:srgbClr val="000000"/>
                </a:buClr>
                <a:buSzPct val="105576"/>
                <a:buFont typeface="Arial"/>
                <a:buNone/>
              </a:pPr>
              <a:r>
                <a:rPr lang="en-US" sz="807" i="0" u="none" strike="noStrike" cap="none">
                  <a:solidFill>
                    <a:srgbClr val="000000"/>
                  </a:solidFill>
                  <a:latin typeface="Roboto"/>
                  <a:ea typeface="Roboto"/>
                  <a:cs typeface="Roboto"/>
                  <a:sym typeface="Roboto"/>
                </a:rPr>
                <a:t>Κόμβος απόφασης</a:t>
              </a:r>
              <a:endParaRPr sz="807" i="0" u="none" strike="noStrike" cap="none">
                <a:solidFill>
                  <a:srgbClr val="000000"/>
                </a:solidFill>
                <a:latin typeface="Roboto"/>
                <a:ea typeface="Roboto"/>
                <a:cs typeface="Roboto"/>
                <a:sym typeface="Roboto"/>
              </a:endParaRPr>
            </a:p>
          </p:txBody>
        </p:sp>
        <p:sp>
          <p:nvSpPr>
            <p:cNvPr id="157" name="Google Shape;157;p17"/>
            <p:cNvSpPr txBox="1"/>
            <p:nvPr/>
          </p:nvSpPr>
          <p:spPr>
            <a:xfrm>
              <a:off x="5296625" y="2649925"/>
              <a:ext cx="6861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600" i="0" u="none" strike="noStrike" cap="none">
                  <a:solidFill>
                    <a:srgbClr val="000000"/>
                  </a:solidFill>
                  <a:latin typeface="Roboto"/>
                  <a:ea typeface="Roboto"/>
                  <a:cs typeface="Roboto"/>
                  <a:sym typeface="Roboto"/>
                </a:rPr>
                <a:t>Κόμβος απόφασης</a:t>
              </a:r>
              <a:endParaRPr sz="600" i="0" u="none" strike="noStrike" cap="none">
                <a:solidFill>
                  <a:srgbClr val="000000"/>
                </a:solidFill>
                <a:latin typeface="Roboto"/>
                <a:ea typeface="Roboto"/>
                <a:cs typeface="Roboto"/>
                <a:sym typeface="Roboto"/>
              </a:endParaRPr>
            </a:p>
          </p:txBody>
        </p:sp>
        <p:sp>
          <p:nvSpPr>
            <p:cNvPr id="158" name="Google Shape;158;p17"/>
            <p:cNvSpPr txBox="1"/>
            <p:nvPr/>
          </p:nvSpPr>
          <p:spPr>
            <a:xfrm>
              <a:off x="6258650" y="2663050"/>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807" b="0" i="0" u="none" strike="noStrike" cap="none">
                  <a:solidFill>
                    <a:srgbClr val="000000"/>
                  </a:solidFill>
                  <a:latin typeface="Roboto"/>
                  <a:ea typeface="Roboto"/>
                  <a:cs typeface="Roboto"/>
                  <a:sym typeface="Roboto"/>
                </a:rPr>
                <a:t>Φύλλο</a:t>
              </a:r>
              <a:endParaRPr sz="807" b="0" i="0" u="none" strike="noStrike" cap="none">
                <a:solidFill>
                  <a:srgbClr val="000000"/>
                </a:solidFill>
                <a:latin typeface="Roboto"/>
                <a:ea typeface="Roboto"/>
                <a:cs typeface="Roboto"/>
                <a:sym typeface="Roboto"/>
              </a:endParaRPr>
            </a:p>
          </p:txBody>
        </p:sp>
        <p:sp>
          <p:nvSpPr>
            <p:cNvPr id="159" name="Google Shape;159;p17"/>
            <p:cNvSpPr txBox="1"/>
            <p:nvPr/>
          </p:nvSpPr>
          <p:spPr>
            <a:xfrm>
              <a:off x="4925150" y="314882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807" i="0" u="none" strike="noStrike" cap="none">
                  <a:solidFill>
                    <a:srgbClr val="000000"/>
                  </a:solidFill>
                  <a:latin typeface="Roboto"/>
                  <a:ea typeface="Roboto"/>
                  <a:cs typeface="Roboto"/>
                  <a:sym typeface="Roboto"/>
                </a:rPr>
                <a:t>Φύλλο</a:t>
              </a:r>
              <a:endParaRPr sz="807" i="0" u="none" strike="noStrike" cap="none">
                <a:solidFill>
                  <a:srgbClr val="000000"/>
                </a:solidFill>
                <a:latin typeface="Roboto"/>
                <a:ea typeface="Roboto"/>
                <a:cs typeface="Roboto"/>
                <a:sym typeface="Roboto"/>
              </a:endParaRPr>
            </a:p>
          </p:txBody>
        </p:sp>
        <p:sp>
          <p:nvSpPr>
            <p:cNvPr id="160" name="Google Shape;160;p17"/>
            <p:cNvSpPr txBox="1"/>
            <p:nvPr/>
          </p:nvSpPr>
          <p:spPr>
            <a:xfrm>
              <a:off x="5839475" y="317147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807" i="0" u="none" strike="noStrike" cap="none">
                  <a:solidFill>
                    <a:srgbClr val="000000"/>
                  </a:solidFill>
                  <a:latin typeface="Roboto"/>
                  <a:ea typeface="Roboto"/>
                  <a:cs typeface="Roboto"/>
                  <a:sym typeface="Roboto"/>
                </a:rPr>
                <a:t>Φύλλο</a:t>
              </a:r>
              <a:endParaRPr sz="807" i="0" u="none" strike="noStrike" cap="none">
                <a:solidFill>
                  <a:srgbClr val="000000"/>
                </a:solidFill>
                <a:latin typeface="Roboto"/>
                <a:ea typeface="Roboto"/>
                <a:cs typeface="Roboto"/>
                <a:sym typeface="Roboto"/>
              </a:endParaRPr>
            </a:p>
          </p:txBody>
        </p:sp>
        <p:sp>
          <p:nvSpPr>
            <p:cNvPr id="161" name="Google Shape;161;p17"/>
            <p:cNvSpPr txBox="1"/>
            <p:nvPr/>
          </p:nvSpPr>
          <p:spPr>
            <a:xfrm>
              <a:off x="7173050" y="264992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807" i="0" u="none" strike="noStrike" cap="none">
                  <a:solidFill>
                    <a:srgbClr val="000000"/>
                  </a:solidFill>
                  <a:latin typeface="Roboto"/>
                  <a:ea typeface="Roboto"/>
                  <a:cs typeface="Roboto"/>
                  <a:sym typeface="Roboto"/>
                </a:rPr>
                <a:t>Φύλλο</a:t>
              </a:r>
              <a:endParaRPr sz="807" i="0" u="none" strike="noStrike" cap="none">
                <a:solidFill>
                  <a:srgbClr val="000000"/>
                </a:solidFill>
                <a:latin typeface="Roboto"/>
                <a:ea typeface="Roboto"/>
                <a:cs typeface="Roboto"/>
                <a:sym typeface="Roboto"/>
              </a:endParaRPr>
            </a:p>
          </p:txBody>
        </p:sp>
        <p:sp>
          <p:nvSpPr>
            <p:cNvPr id="162" name="Google Shape;162;p17"/>
            <p:cNvSpPr txBox="1"/>
            <p:nvPr/>
          </p:nvSpPr>
          <p:spPr>
            <a:xfrm>
              <a:off x="8045475" y="264992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807" i="0" u="none" strike="noStrike" cap="none">
                  <a:solidFill>
                    <a:srgbClr val="000000"/>
                  </a:solidFill>
                  <a:latin typeface="Roboto"/>
                  <a:ea typeface="Roboto"/>
                  <a:cs typeface="Roboto"/>
                  <a:sym typeface="Roboto"/>
                </a:rPr>
                <a:t>Φύλλο</a:t>
              </a:r>
              <a:endParaRPr sz="807" i="0" u="none" strike="noStrike" cap="none">
                <a:solidFill>
                  <a:srgbClr val="000000"/>
                </a:solidFill>
                <a:latin typeface="Roboto"/>
                <a:ea typeface="Roboto"/>
                <a:cs typeface="Roboto"/>
                <a:sym typeface="Roboto"/>
              </a:endParaRPr>
            </a:p>
          </p:txBody>
        </p:sp>
        <p:sp>
          <p:nvSpPr>
            <p:cNvPr id="163" name="Google Shape;163;p17"/>
            <p:cNvSpPr txBox="1"/>
            <p:nvPr/>
          </p:nvSpPr>
          <p:spPr>
            <a:xfrm>
              <a:off x="5639525" y="173552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i="0" u="none" strike="noStrike" cap="none">
                  <a:solidFill>
                    <a:srgbClr val="000000"/>
                  </a:solidFill>
                  <a:latin typeface="Roboto"/>
                  <a:ea typeface="Roboto"/>
                  <a:cs typeface="Roboto"/>
                  <a:sym typeface="Roboto"/>
                </a:rPr>
                <a:t>Ισχύει</a:t>
              </a:r>
              <a:endParaRPr sz="707" i="0" u="none" strike="noStrike" cap="none">
                <a:solidFill>
                  <a:srgbClr val="000000"/>
                </a:solidFill>
                <a:latin typeface="Roboto"/>
                <a:ea typeface="Roboto"/>
                <a:cs typeface="Roboto"/>
                <a:sym typeface="Roboto"/>
              </a:endParaRPr>
            </a:p>
          </p:txBody>
        </p:sp>
        <p:sp>
          <p:nvSpPr>
            <p:cNvPr id="164" name="Google Shape;164;p17"/>
            <p:cNvSpPr txBox="1"/>
            <p:nvPr/>
          </p:nvSpPr>
          <p:spPr>
            <a:xfrm>
              <a:off x="5181600" y="240227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b="0" i="0" u="none" strike="noStrike" cap="none">
                  <a:solidFill>
                    <a:srgbClr val="000000"/>
                  </a:solidFill>
                  <a:latin typeface="Roboto"/>
                  <a:ea typeface="Roboto"/>
                  <a:cs typeface="Roboto"/>
                  <a:sym typeface="Roboto"/>
                </a:rPr>
                <a:t>Ισχύει</a:t>
              </a:r>
              <a:endParaRPr sz="707" b="0" i="0" u="none" strike="noStrike" cap="none">
                <a:solidFill>
                  <a:srgbClr val="000000"/>
                </a:solidFill>
                <a:latin typeface="Roboto"/>
                <a:ea typeface="Roboto"/>
                <a:cs typeface="Roboto"/>
                <a:sym typeface="Roboto"/>
              </a:endParaRPr>
            </a:p>
          </p:txBody>
        </p:sp>
        <p:sp>
          <p:nvSpPr>
            <p:cNvPr id="165" name="Google Shape;165;p17"/>
            <p:cNvSpPr txBox="1"/>
            <p:nvPr/>
          </p:nvSpPr>
          <p:spPr>
            <a:xfrm>
              <a:off x="4763225" y="289937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i="0" u="none" strike="noStrike" cap="none">
                  <a:solidFill>
                    <a:srgbClr val="000000"/>
                  </a:solidFill>
                  <a:latin typeface="Roboto"/>
                  <a:ea typeface="Roboto"/>
                  <a:cs typeface="Roboto"/>
                  <a:sym typeface="Roboto"/>
                </a:rPr>
                <a:t>Ισχύει</a:t>
              </a:r>
              <a:endParaRPr sz="707" i="0" u="none" strike="noStrike" cap="none">
                <a:solidFill>
                  <a:srgbClr val="000000"/>
                </a:solidFill>
                <a:latin typeface="Roboto"/>
                <a:ea typeface="Roboto"/>
                <a:cs typeface="Roboto"/>
                <a:sym typeface="Roboto"/>
              </a:endParaRPr>
            </a:p>
          </p:txBody>
        </p:sp>
        <p:sp>
          <p:nvSpPr>
            <p:cNvPr id="166" name="Google Shape;166;p17"/>
            <p:cNvSpPr txBox="1"/>
            <p:nvPr/>
          </p:nvSpPr>
          <p:spPr>
            <a:xfrm>
              <a:off x="7007325" y="240227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i="0" u="none" strike="noStrike" cap="none">
                  <a:solidFill>
                    <a:srgbClr val="000000"/>
                  </a:solidFill>
                  <a:latin typeface="Roboto"/>
                  <a:ea typeface="Roboto"/>
                  <a:cs typeface="Roboto"/>
                  <a:sym typeface="Roboto"/>
                </a:rPr>
                <a:t>Ισχύει</a:t>
              </a:r>
              <a:endParaRPr sz="707" i="0" u="none" strike="noStrike" cap="none">
                <a:solidFill>
                  <a:srgbClr val="000000"/>
                </a:solidFill>
                <a:latin typeface="Roboto"/>
                <a:ea typeface="Roboto"/>
                <a:cs typeface="Roboto"/>
                <a:sym typeface="Roboto"/>
              </a:endParaRPr>
            </a:p>
          </p:txBody>
        </p:sp>
        <p:sp>
          <p:nvSpPr>
            <p:cNvPr id="167" name="Google Shape;167;p17"/>
            <p:cNvSpPr txBox="1"/>
            <p:nvPr/>
          </p:nvSpPr>
          <p:spPr>
            <a:xfrm>
              <a:off x="7915850" y="173552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i="0" u="none" strike="noStrike" cap="none">
                  <a:solidFill>
                    <a:srgbClr val="000000"/>
                  </a:solidFill>
                  <a:latin typeface="Roboto"/>
                  <a:ea typeface="Roboto"/>
                  <a:cs typeface="Roboto"/>
                  <a:sym typeface="Roboto"/>
                </a:rPr>
                <a:t>Δεν ισχύει</a:t>
              </a:r>
              <a:endParaRPr sz="707" i="0" u="none" strike="noStrike" cap="none">
                <a:solidFill>
                  <a:srgbClr val="000000"/>
                </a:solidFill>
                <a:latin typeface="Roboto"/>
                <a:ea typeface="Roboto"/>
                <a:cs typeface="Roboto"/>
                <a:sym typeface="Roboto"/>
              </a:endParaRPr>
            </a:p>
          </p:txBody>
        </p:sp>
        <p:sp>
          <p:nvSpPr>
            <p:cNvPr id="168" name="Google Shape;168;p17"/>
            <p:cNvSpPr txBox="1"/>
            <p:nvPr/>
          </p:nvSpPr>
          <p:spPr>
            <a:xfrm>
              <a:off x="8296850" y="2402275"/>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i="0" u="none" strike="noStrike" cap="none">
                  <a:solidFill>
                    <a:srgbClr val="000000"/>
                  </a:solidFill>
                  <a:latin typeface="Roboto"/>
                  <a:ea typeface="Roboto"/>
                  <a:cs typeface="Roboto"/>
                  <a:sym typeface="Roboto"/>
                </a:rPr>
                <a:t>Δεν ισχύει</a:t>
              </a:r>
              <a:endParaRPr sz="707" i="0" u="none" strike="noStrike" cap="none">
                <a:solidFill>
                  <a:srgbClr val="000000"/>
                </a:solidFill>
                <a:latin typeface="Roboto"/>
                <a:ea typeface="Roboto"/>
                <a:cs typeface="Roboto"/>
                <a:sym typeface="Roboto"/>
              </a:endParaRPr>
            </a:p>
          </p:txBody>
        </p:sp>
        <p:sp>
          <p:nvSpPr>
            <p:cNvPr id="169" name="Google Shape;169;p17"/>
            <p:cNvSpPr txBox="1"/>
            <p:nvPr/>
          </p:nvSpPr>
          <p:spPr>
            <a:xfrm>
              <a:off x="6525575" y="2408838"/>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i="0" u="none" strike="noStrike" cap="none">
                  <a:solidFill>
                    <a:srgbClr val="000000"/>
                  </a:solidFill>
                  <a:latin typeface="Roboto"/>
                  <a:ea typeface="Roboto"/>
                  <a:cs typeface="Roboto"/>
                  <a:sym typeface="Roboto"/>
                </a:rPr>
                <a:t>Δεν ισχύει</a:t>
              </a:r>
              <a:endParaRPr sz="707" i="0" u="none" strike="noStrike" cap="none">
                <a:solidFill>
                  <a:srgbClr val="000000"/>
                </a:solidFill>
                <a:latin typeface="Roboto"/>
                <a:ea typeface="Roboto"/>
                <a:cs typeface="Roboto"/>
                <a:sym typeface="Roboto"/>
              </a:endParaRPr>
            </a:p>
          </p:txBody>
        </p:sp>
        <p:sp>
          <p:nvSpPr>
            <p:cNvPr id="170" name="Google Shape;170;p17"/>
            <p:cNvSpPr txBox="1"/>
            <p:nvPr/>
          </p:nvSpPr>
          <p:spPr>
            <a:xfrm>
              <a:off x="6077525" y="2917263"/>
              <a:ext cx="533700" cy="180900"/>
            </a:xfrm>
            <a:prstGeom prst="rect">
              <a:avLst/>
            </a:prstGeom>
            <a:noFill/>
            <a:ln>
              <a:noFill/>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000000"/>
                </a:buClr>
                <a:buSzPts val="852"/>
                <a:buFont typeface="Arial"/>
                <a:buNone/>
              </a:pPr>
              <a:r>
                <a:rPr lang="en-US" sz="707" i="0" u="none" strike="noStrike" cap="none">
                  <a:solidFill>
                    <a:srgbClr val="000000"/>
                  </a:solidFill>
                  <a:latin typeface="Roboto"/>
                  <a:ea typeface="Roboto"/>
                  <a:cs typeface="Roboto"/>
                  <a:sym typeface="Roboto"/>
                </a:rPr>
                <a:t>Δεν ισχύει</a:t>
              </a:r>
              <a:endParaRPr sz="707" i="0" u="none" strike="noStrike" cap="none">
                <a:solidFill>
                  <a:srgbClr val="000000"/>
                </a:solidFill>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name="Experience AI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2951</Words>
  <Application>Microsoft Office PowerPoint</Application>
  <PresentationFormat>On-screen Show (16:9)</PresentationFormat>
  <Paragraphs>701</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Roboto</vt:lpstr>
      <vt:lpstr>Arial</vt:lpstr>
      <vt:lpstr>Quicksand</vt:lpstr>
      <vt:lpstr>Quicksand Medium</vt:lpstr>
      <vt:lpstr>Experience AI Slides</vt:lpstr>
      <vt:lpstr>Μάθημα 4: Δέντρα απόφασης</vt:lpstr>
      <vt:lpstr>Τι είναι η ταξινόμηση;</vt:lpstr>
      <vt:lpstr>Μάθημα 4: Δέντρα απόφασης</vt:lpstr>
      <vt:lpstr>Τι είναι η ταξινόμηση;</vt:lpstr>
      <vt:lpstr>Πώς μοιάζει ένα μοντέλο;</vt:lpstr>
      <vt:lpstr>Πώς μοιάζει ένα μοντέλο;</vt:lpstr>
      <vt:lpstr>Δέντρο απόφασης</vt:lpstr>
      <vt:lpstr>Δέντρο απόφασης</vt:lpstr>
      <vt:lpstr>Δέντρο απόφασης</vt:lpstr>
      <vt:lpstr>Ταξινόμηση ζώων</vt:lpstr>
      <vt:lpstr>Ποια θα ήταν η πρόβλεψη γι' αυτό το ζώο;</vt:lpstr>
      <vt:lpstr>Ποια θα ήταν η πρόβλεψη γι' αυτό το ζώο;</vt:lpstr>
      <vt:lpstr>Πότε να χρησιμοποιήσετε ένα δέντρο απόφασης</vt:lpstr>
      <vt:lpstr>Πώς κατασκευάζονται τα δέντρα απόφασης</vt:lpstr>
      <vt:lpstr>Τύποι άστρων</vt:lpstr>
      <vt:lpstr>Χαρακτηριστικά</vt:lpstr>
      <vt:lpstr>Πώς να διαιρέσετε τα δεδομένα εκπαίδευσης</vt:lpstr>
      <vt:lpstr>Πώς να διαιρέσετε τα δεδομένα εκπαίδευσης</vt:lpstr>
      <vt:lpstr>Κάρτες με άστρα</vt:lpstr>
      <vt:lpstr>Η πρώτη διαίρεση</vt:lpstr>
      <vt:lpstr>Ο πρώτος διαχωρισμός</vt:lpstr>
      <vt:lpstr>Η πρώτη διαίρεση</vt:lpstr>
      <vt:lpstr>Η πρώτη διαίρεση</vt:lpstr>
      <vt:lpstr>Ο πρώτος διαχωρισμός</vt:lpstr>
      <vt:lpstr>Δημιουργία ενός δέντρου απόφασης</vt:lpstr>
      <vt:lpstr>Δημιουργία δέντρου απόφασης - Απάντηση</vt:lpstr>
      <vt:lpstr>Δοκιμάστε το δέντρο απόφασής σας</vt:lpstr>
      <vt:lpstr>Δοκιμάστε το δέντρο απόφασής σας</vt:lpstr>
      <vt:lpstr>Δοκιμάστε το δέντρο απόφασής σας</vt:lpstr>
      <vt:lpstr>Δοκιμάστε το δέντρο απόφασής σας</vt:lpstr>
      <vt:lpstr>Μοντέλα βάσει δεδομένων</vt:lpstr>
      <vt:lpstr>Μοντέλα βάσει δεδομένων</vt:lpstr>
      <vt:lpstr>Μοντέλα βάσει δεδομένων</vt:lpstr>
      <vt:lpstr>Πώς βοηθάει η μηχανική μάθηση;</vt:lpstr>
      <vt:lpstr>Πώς βοηθάει η μηχανική μάθηση;</vt:lpstr>
      <vt:lpstr>Πώς βοηθάει η μηχανική μάθηση;</vt:lpstr>
      <vt:lpstr>Πώς βοηθάει η μηχανική μάθηση;</vt:lpstr>
      <vt:lpstr>Πώς βοηθάει η μηχανική μάθηση;</vt:lpstr>
      <vt:lpstr>Δοκιμάζοντας το μοντέλο μηχανικής μάθησης</vt:lpstr>
      <vt:lpstr>Δέντρα απόφασης στην ιατρική</vt:lpstr>
      <vt:lpstr>Δέντρα απόφασης στην ιατρική</vt:lpstr>
      <vt:lpstr>Επόμενο μάθημα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Κωστας Καρπουζης</cp:lastModifiedBy>
  <cp:revision>2</cp:revision>
  <dcterms:modified xsi:type="dcterms:W3CDTF">2025-03-25T17:45:58Z</dcterms:modified>
</cp:coreProperties>
</file>