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86" r:id="rId6"/>
    <p:sldId id="260" r:id="rId7"/>
    <p:sldId id="320" r:id="rId8"/>
    <p:sldId id="261" r:id="rId9"/>
    <p:sldId id="266" r:id="rId10"/>
    <p:sldId id="289" r:id="rId11"/>
    <p:sldId id="267" r:id="rId12"/>
    <p:sldId id="268" r:id="rId13"/>
    <p:sldId id="290" r:id="rId14"/>
    <p:sldId id="291" r:id="rId15"/>
    <p:sldId id="292" r:id="rId16"/>
    <p:sldId id="269" r:id="rId17"/>
    <p:sldId id="271" r:id="rId18"/>
    <p:sldId id="272" r:id="rId19"/>
    <p:sldId id="274" r:id="rId20"/>
    <p:sldId id="273" r:id="rId21"/>
    <p:sldId id="275" r:id="rId22"/>
    <p:sldId id="293" r:id="rId23"/>
    <p:sldId id="294" r:id="rId24"/>
    <p:sldId id="280" r:id="rId25"/>
    <p:sldId id="304" r:id="rId26"/>
    <p:sldId id="314" r:id="rId27"/>
    <p:sldId id="315" r:id="rId28"/>
    <p:sldId id="316" r:id="rId29"/>
    <p:sldId id="317" r:id="rId30"/>
    <p:sldId id="318" r:id="rId31"/>
    <p:sldId id="319" r:id="rId32"/>
    <p:sldId id="312" r:id="rId33"/>
    <p:sldId id="313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5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AE197-A400-40A5-95E8-DE41C45DBD4A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5200-A6F0-4B38-A984-919F8B0B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3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5200-A6F0-4B38-A984-919F8B0B87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6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5200-A6F0-4B38-A984-919F8B0B87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5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5200-A6F0-4B38-A984-919F8B0B87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5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B51B-2333-4FDE-A825-620620DC7945}" type="datetime1">
              <a:rPr lang="el-GR" smtClean="0"/>
              <a:t>7/11/2023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E282-3EB3-482D-BEEF-89ED7F700D3E}" type="datetime1">
              <a:rPr lang="el-GR" smtClean="0"/>
              <a:t>7/11/2023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75D5-1F2D-4DCD-9F04-F3FFA06D72A1}" type="datetime1">
              <a:rPr lang="el-GR" smtClean="0"/>
              <a:t>7/11/2023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1ED-B524-4BDF-BDAF-2962954E75AC}" type="datetime1">
              <a:rPr lang="el-GR" smtClean="0"/>
              <a:t>7/11/2023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70FD-037A-4EC0-81D3-6A79AE125154}" type="datetime1">
              <a:rPr lang="el-GR" smtClean="0"/>
              <a:t>7/11/2023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566C-37D0-4906-83EF-54C63AF951C9}" type="datetime1">
              <a:rPr lang="el-GR" smtClean="0"/>
              <a:t>7/11/2023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268F-CB34-478D-909B-15FD9DBDF5D0}" type="datetime1">
              <a:rPr lang="el-GR" smtClean="0"/>
              <a:t>7/11/2023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656A-D439-48D9-A27E-A41625710224}" type="datetime1">
              <a:rPr lang="el-GR" smtClean="0"/>
              <a:t>7/11/2023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7D1A-285D-4855-B32C-54788E23EB49}" type="datetime1">
              <a:rPr lang="el-GR" smtClean="0"/>
              <a:t>7/11/2023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3DDB-8F9A-43DF-BD38-3F11E7E25E01}" type="datetime1">
              <a:rPr lang="el-GR" smtClean="0"/>
              <a:t>7/11/2023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457-7B20-41FC-91CE-7B79055E2F4D}" type="datetime1">
              <a:rPr lang="el-GR" smtClean="0"/>
              <a:t>7/11/2023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5DC8-C8B8-4C0D-9A36-C42456E48F29}" type="datetime1">
              <a:rPr lang="el-GR" smtClean="0"/>
              <a:t>7/11/2023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2"/>
          <p:cNvSpPr txBox="1">
            <a:spLocks/>
          </p:cNvSpPr>
          <p:nvPr/>
        </p:nvSpPr>
        <p:spPr>
          <a:xfrm>
            <a:off x="3741262" y="2420888"/>
            <a:ext cx="53962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tx1"/>
                </a:solidFill>
              </a:rPr>
              <a:t>Κεφάλαιο 5</a:t>
            </a:r>
          </a:p>
          <a:p>
            <a:r>
              <a:rPr lang="el-GR" b="1" dirty="0" err="1">
                <a:solidFill>
                  <a:schemeClr val="tx1"/>
                </a:solidFill>
              </a:rPr>
              <a:t>Διμεταβλητή</a:t>
            </a:r>
            <a:r>
              <a:rPr lang="el-GR" b="1" dirty="0">
                <a:solidFill>
                  <a:schemeClr val="tx1"/>
                </a:solidFill>
              </a:rPr>
              <a:t> Παλινδρόμηση: Εκτίμηση Διαστήματος και Έλεγχοι Υποθέσεων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Pavlos\Documents\Slides_for_Tziola\Gujarati\oikonometria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" y="749065"/>
            <a:ext cx="3726731" cy="52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3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5.5 Έλεγχοι Υποθέσεων: Γενικές Παρατηρήσεις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l-GR" dirty="0"/>
              <a:t>Στη γλώσσα της στατιστικής, η καθορισμένη</a:t>
            </a:r>
            <a:r>
              <a:rPr lang="el-GR" i="1" dirty="0"/>
              <a:t> </a:t>
            </a:r>
            <a:r>
              <a:rPr lang="el-GR" dirty="0"/>
              <a:t>υπόθεση είναι γνωστή ως η </a:t>
            </a:r>
            <a:r>
              <a:rPr lang="el-GR" b="1" dirty="0"/>
              <a:t>μηδενική υπόθεση </a:t>
            </a:r>
            <a:r>
              <a:rPr lang="el-GR" dirty="0"/>
              <a:t>(</a:t>
            </a:r>
            <a:r>
              <a:rPr lang="en-US" dirty="0"/>
              <a:t>null hypothesis</a:t>
            </a:r>
            <a:r>
              <a:rPr lang="el-GR" dirty="0"/>
              <a:t>) και παρουσιάζεται με το σύμβολο </a:t>
            </a:r>
            <a:r>
              <a:rPr lang="el-GR" i="1" dirty="0"/>
              <a:t>H</a:t>
            </a:r>
            <a:r>
              <a:rPr lang="el-GR" baseline="-25000" dirty="0"/>
              <a:t>0</a:t>
            </a:r>
            <a:r>
              <a:rPr lang="el-GR" dirty="0"/>
              <a:t>. 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el-GR" dirty="0"/>
              <a:t>Η μηδενική υπόθεση συνήθως ελέγχεται έναντι μίας </a:t>
            </a:r>
            <a:r>
              <a:rPr lang="el-GR" b="1" dirty="0"/>
              <a:t>εναλλακτικής υπόθεσης </a:t>
            </a:r>
            <a:r>
              <a:rPr lang="el-GR" dirty="0"/>
              <a:t>(</a:t>
            </a:r>
            <a:r>
              <a:rPr lang="en-US" dirty="0"/>
              <a:t>alternative hypothesis</a:t>
            </a:r>
            <a:r>
              <a:rPr lang="el-GR" dirty="0"/>
              <a:t>) συμβολίζεται με </a:t>
            </a:r>
            <a:r>
              <a:rPr lang="el-GR" i="1" dirty="0"/>
              <a:t>Η</a:t>
            </a:r>
            <a:r>
              <a:rPr lang="el-GR" baseline="-25000" dirty="0"/>
              <a:t>1</a:t>
            </a:r>
            <a:r>
              <a:rPr lang="el-GR" dirty="0"/>
              <a:t>, που μπορεί να αναφέρει, για παράδειγμα, ότι ο πραγματικός </a:t>
            </a:r>
            <a:r>
              <a:rPr lang="el-GR" i="1" dirty="0"/>
              <a:t>β</a:t>
            </a:r>
            <a:r>
              <a:rPr lang="el-GR" baseline="-25000" dirty="0"/>
              <a:t>2</a:t>
            </a:r>
            <a:r>
              <a:rPr lang="el-GR" dirty="0"/>
              <a:t> είναι διαφορετικός από τη μονάδα.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10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4891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5.5 Έλεγχοι Υποθέσεων: Γενικές Παρατηρήσεις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l-GR" dirty="0"/>
              <a:t>Η θεωρία του ελέγχου υποθέσεων αφορά την ανάπτυξη κανόνων ή διαδικασιών προκειμένου να αποφασίσουμε αν θα απορρίψουμε ή όχι τη μηδενική υπόθεση. 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el-GR" dirty="0"/>
              <a:t>Υπάρχουν δύο </a:t>
            </a:r>
            <a:r>
              <a:rPr lang="el-GR" i="1" dirty="0"/>
              <a:t>αμοιβαία συμπληρωματικές</a:t>
            </a:r>
            <a:r>
              <a:rPr lang="el-GR" dirty="0"/>
              <a:t> προσεγγίσεις για τη διαμόρφωση τέτοιων κανόνων, αυτές είναι, το </a:t>
            </a:r>
            <a:r>
              <a:rPr lang="el-GR" b="1" dirty="0"/>
              <a:t>διάστημα εμπιστοσύνης</a:t>
            </a:r>
            <a:r>
              <a:rPr lang="el-GR" dirty="0"/>
              <a:t> (</a:t>
            </a:r>
            <a:r>
              <a:rPr lang="en-US" dirty="0"/>
              <a:t>confidence interval</a:t>
            </a:r>
            <a:r>
              <a:rPr lang="el-GR" dirty="0"/>
              <a:t>) και ο </a:t>
            </a:r>
            <a:r>
              <a:rPr lang="el-GR" b="1" dirty="0"/>
              <a:t>έλεγχος σημαντικότητας </a:t>
            </a:r>
            <a:r>
              <a:rPr lang="el-GR" dirty="0"/>
              <a:t>(</a:t>
            </a:r>
            <a:r>
              <a:rPr lang="en-US" dirty="0"/>
              <a:t>test of significance</a:t>
            </a:r>
            <a:r>
              <a:rPr lang="el-GR" dirty="0"/>
              <a:t>). 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el-GR" dirty="0"/>
              <a:t>Και οι δύο αυτές προσεγγίσεις υποστηρίζουν ότι η υπό εξέταση μεταβλητή (στατιστική ή εκτιμητής) έχει κάποια κατανομή πιθανοτήτων και ότι ο έλεγχος υποθέσεων αναφέρεται στη διατύπωση δηλώσεων ή ισχυρισμών σχετικά με την τιμή (-ές) της (των) παραμέτρου (-ων) αυτής της κατανομής. </a:t>
            </a:r>
            <a:endParaRPr lang="en-GB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11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5.6 Έλεγχοι Υποθέσεων: Η Προσέγγιση του Διαστήματος Εμπιστοσύνης </a:t>
            </a:r>
            <a:endParaRPr lang="en-GB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4600" b="1" dirty="0"/>
              <a:t>Δίπλευρος Έλεγχος</a:t>
            </a:r>
          </a:p>
          <a:p>
            <a:pPr>
              <a:lnSpc>
                <a:spcPct val="120000"/>
              </a:lnSpc>
            </a:pPr>
            <a:r>
              <a:rPr lang="el-GR" dirty="0"/>
              <a:t>Παράδειγμα</a:t>
            </a:r>
            <a:r>
              <a:rPr lang="en-US" dirty="0"/>
              <a:t> </a:t>
            </a:r>
            <a:r>
              <a:rPr lang="el-GR" dirty="0"/>
              <a:t>μισθών-εκπαίδευσης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l-GR" dirty="0"/>
              <a:t>Ας υποθέσουμε ότι κάνουμε την παραδοχή ότι </a:t>
            </a:r>
          </a:p>
          <a:p>
            <a:pPr>
              <a:lnSpc>
                <a:spcPct val="120000"/>
              </a:lnSpc>
            </a:pPr>
            <a:r>
              <a:rPr lang="el-GR" i="1" dirty="0"/>
              <a:t>Η</a:t>
            </a:r>
            <a:r>
              <a:rPr lang="el-GR" baseline="-25000" dirty="0"/>
              <a:t>0</a:t>
            </a:r>
            <a:r>
              <a:rPr lang="el-GR" dirty="0"/>
              <a:t>: </a:t>
            </a:r>
            <a:r>
              <a:rPr lang="el-GR" i="1" dirty="0"/>
              <a:t>β</a:t>
            </a:r>
            <a:r>
              <a:rPr lang="el-GR" baseline="-25000" dirty="0"/>
              <a:t>2</a:t>
            </a:r>
            <a:r>
              <a:rPr lang="el-GR" dirty="0"/>
              <a:t> = 0,5</a:t>
            </a:r>
          </a:p>
          <a:p>
            <a:pPr>
              <a:lnSpc>
                <a:spcPct val="120000"/>
              </a:lnSpc>
            </a:pPr>
            <a:r>
              <a:rPr lang="el-GR" i="1" dirty="0"/>
              <a:t>Η</a:t>
            </a:r>
            <a:r>
              <a:rPr lang="el-GR" baseline="-25000" dirty="0"/>
              <a:t>1</a:t>
            </a:r>
            <a:r>
              <a:rPr lang="el-GR" dirty="0"/>
              <a:t>: </a:t>
            </a:r>
            <a:r>
              <a:rPr lang="el-GR" i="1" dirty="0"/>
              <a:t>β</a:t>
            </a:r>
            <a:r>
              <a:rPr lang="el-GR" baseline="-25000" dirty="0"/>
              <a:t>2</a:t>
            </a:r>
            <a:r>
              <a:rPr lang="el-GR" dirty="0"/>
              <a:t> ≠ 0,5</a:t>
            </a:r>
          </a:p>
          <a:p>
            <a:pPr>
              <a:lnSpc>
                <a:spcPct val="120000"/>
              </a:lnSpc>
            </a:pPr>
            <a:r>
              <a:rPr lang="el-GR" dirty="0"/>
              <a:t>δηλαδή, ο πραγματικός συντελεστής κλίσης είναι 0,5 υπό τη μηδενική υπόθεση, αλλά μικρότερος ή μεγαλύτερος από 0,5 υπό την εναλλακτική υπόθεση.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l-GR" dirty="0"/>
              <a:t>Η μηδενική υπόθεση είναι μία απλή υπόθεση, ενώ η εναλλακτική υπόθεση είναι μία </a:t>
            </a:r>
            <a:r>
              <a:rPr lang="el-GR" b="1" dirty="0"/>
              <a:t>δίπλευρη υπόθεση</a:t>
            </a:r>
            <a:r>
              <a:rPr lang="el-GR" dirty="0"/>
              <a:t>. </a:t>
            </a:r>
            <a:endParaRPr lang="en-US" dirty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12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5.6 Έλεγχοι Υποθέσεων: Η Προσέγγιση του Διαστήματος Εμπιστοσύνης </a:t>
            </a:r>
            <a:endParaRPr lang="en-GB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3600" b="1" dirty="0"/>
              <a:t>Δίπλευρος Έλεγχος</a:t>
            </a:r>
          </a:p>
          <a:p>
            <a:pPr>
              <a:lnSpc>
                <a:spcPct val="120000"/>
              </a:lnSpc>
            </a:pPr>
            <a:r>
              <a:rPr lang="el-GR" sz="2000" b="1" dirty="0"/>
              <a:t>ΔΙΑΓΡΑΜΜΑ 5.2</a:t>
            </a:r>
            <a:r>
              <a:rPr lang="el-GR" sz="2000" dirty="0"/>
              <a:t> Ένα διάστημα εμπιστοσύνης 100(1 - </a:t>
            </a:r>
            <a:r>
              <a:rPr lang="el-GR" sz="2000" i="1" dirty="0"/>
              <a:t>α</a:t>
            </a:r>
            <a:r>
              <a:rPr lang="el-GR" sz="2000" dirty="0"/>
              <a:t>)% για το </a:t>
            </a:r>
            <a:r>
              <a:rPr lang="el-GR" sz="2000" i="1" dirty="0"/>
              <a:t>β</a:t>
            </a:r>
            <a:r>
              <a:rPr lang="el-GR" sz="2000" baseline="-25000" dirty="0"/>
              <a:t>2</a:t>
            </a:r>
            <a:r>
              <a:rPr lang="el-GR" sz="2000" dirty="0"/>
              <a:t>.</a:t>
            </a:r>
          </a:p>
          <a:p>
            <a:pPr>
              <a:lnSpc>
                <a:spcPct val="120000"/>
              </a:lnSpc>
            </a:pPr>
            <a:endParaRPr lang="en-GB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13</a:t>
            </a:fld>
            <a:endParaRPr lang="el-GR"/>
          </a:p>
        </p:txBody>
      </p:sp>
      <p:pic>
        <p:nvPicPr>
          <p:cNvPr id="6" name="Εικόνα 5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37" y="2892438"/>
            <a:ext cx="5794527" cy="3416882"/>
          </a:xfrm>
          <a:prstGeom prst="rect">
            <a:avLst/>
          </a:prstGeom>
        </p:spPr>
      </p:pic>
      <p:pic>
        <p:nvPicPr>
          <p:cNvPr id="7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2669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5.6 Έλεγχοι Υποθέσεων: Η Προσέγγιση του Διαστήματος Εμπιστοσύνης </a:t>
            </a:r>
            <a:endParaRPr lang="en-GB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3524" y="1600200"/>
            <a:ext cx="8553276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4600" b="1" dirty="0"/>
              <a:t>Δίπλευρος Έλεγχος</a:t>
            </a:r>
          </a:p>
          <a:p>
            <a:pPr algn="just"/>
            <a:r>
              <a:rPr lang="el-GR" b="1" i="1" dirty="0"/>
              <a:t>Κανόνας απόφασης</a:t>
            </a:r>
            <a:r>
              <a:rPr lang="el-GR" dirty="0"/>
              <a:t>. </a:t>
            </a:r>
          </a:p>
          <a:p>
            <a:pPr algn="just"/>
            <a:r>
              <a:rPr lang="el-GR" dirty="0"/>
              <a:t>Κατασκευάστε ένα διάστημα εμπιστοσύνης 100(1 - </a:t>
            </a:r>
            <a:r>
              <a:rPr lang="el-GR" i="1" dirty="0"/>
              <a:t>α</a:t>
            </a:r>
            <a:r>
              <a:rPr lang="el-GR" dirty="0"/>
              <a:t>)% για το </a:t>
            </a:r>
            <a:r>
              <a:rPr lang="el-GR" i="1" dirty="0"/>
              <a:t>β</a:t>
            </a:r>
            <a:r>
              <a:rPr lang="el-GR" baseline="-25000" dirty="0"/>
              <a:t>2</a:t>
            </a:r>
            <a:r>
              <a:rPr lang="el-GR" dirty="0"/>
              <a:t>. Αν ο </a:t>
            </a:r>
            <a:r>
              <a:rPr lang="el-GR" i="1" dirty="0"/>
              <a:t>β</a:t>
            </a:r>
            <a:r>
              <a:rPr lang="el-GR" baseline="-25000" dirty="0"/>
              <a:t>2</a:t>
            </a:r>
            <a:r>
              <a:rPr lang="el-GR" dirty="0"/>
              <a:t> υπό τη </a:t>
            </a:r>
            <a:r>
              <a:rPr lang="el-GR" i="1" dirty="0"/>
              <a:t>H</a:t>
            </a:r>
            <a:r>
              <a:rPr lang="el-GR" baseline="-25000" dirty="0"/>
              <a:t>0</a:t>
            </a:r>
            <a:r>
              <a:rPr lang="el-GR" dirty="0"/>
              <a:t> εμπίπτει σε αυτό το διάστημα εμπιστοσύνης, μην απορρίψετε τη </a:t>
            </a:r>
            <a:r>
              <a:rPr lang="el-GR" i="1" dirty="0"/>
              <a:t>H</a:t>
            </a:r>
            <a:r>
              <a:rPr lang="el-GR" baseline="-25000" dirty="0"/>
              <a:t>0</a:t>
            </a:r>
            <a:r>
              <a:rPr lang="el-GR" dirty="0"/>
              <a:t>, αν όμως βρίσκεται εκτός αυτού του διαστήματος, απορρίψτε τη </a:t>
            </a:r>
            <a:r>
              <a:rPr lang="el-GR" i="1" dirty="0"/>
              <a:t>H</a:t>
            </a:r>
            <a:r>
              <a:rPr lang="el-GR" baseline="-25000" dirty="0"/>
              <a:t>0</a:t>
            </a:r>
            <a:r>
              <a:rPr lang="el-GR" dirty="0"/>
              <a:t>. </a:t>
            </a:r>
          </a:p>
          <a:p>
            <a:pPr algn="just"/>
            <a:r>
              <a:rPr lang="el-GR" dirty="0"/>
              <a:t>Ακολουθώντας αυτόν τον κανόνα, για το υποθετικό παράδειγμα μας, </a:t>
            </a:r>
            <a:r>
              <a:rPr lang="el-GR" i="1" dirty="0"/>
              <a:t>H</a:t>
            </a:r>
            <a:r>
              <a:rPr lang="el-GR" baseline="-25000" dirty="0"/>
              <a:t>0</a:t>
            </a:r>
            <a:r>
              <a:rPr lang="el-GR" dirty="0"/>
              <a:t>: </a:t>
            </a:r>
            <a:r>
              <a:rPr lang="el-GR" i="1" dirty="0"/>
              <a:t>β</a:t>
            </a:r>
            <a:r>
              <a:rPr lang="el-GR" baseline="-25000" dirty="0"/>
              <a:t>2 </a:t>
            </a:r>
            <a:r>
              <a:rPr lang="el-GR" dirty="0"/>
              <a:t>= 0,5 βρίσκεται σαφώς έξω από το διάστημα εμπιστοσύνης του 95 τοις εκατό που δίνεται στην Εξ. (5.3.9)</a:t>
            </a:r>
            <a:r>
              <a:rPr lang="en-US" dirty="0"/>
              <a:t>: </a:t>
            </a:r>
            <a:r>
              <a:rPr lang="el-GR" dirty="0"/>
              <a:t> </a:t>
            </a:r>
            <a:endParaRPr lang="en-US" dirty="0"/>
          </a:p>
          <a:p>
            <a:pPr algn="just"/>
            <a:r>
              <a:rPr lang="el-GR" dirty="0"/>
              <a:t>Ως εκ τούτου, μπορούμε να απορρίψουμε την υπόθεση ότι η πραγματική κλίση είναι 0,5, με 95 τοις εκατό εμπιστοσύνη. 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14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588AA8DE-34E6-438C-B55D-5851B18BF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879178"/>
              </p:ext>
            </p:extLst>
          </p:nvPr>
        </p:nvGraphicFramePr>
        <p:xfrm>
          <a:off x="2051720" y="4797152"/>
          <a:ext cx="1872208" cy="46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1054080" imgH="228600" progId="Equation.DSMT4">
                  <p:embed/>
                </p:oleObj>
              </mc:Choice>
              <mc:Fallback>
                <p:oleObj name="Equation" r:id="rId4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4797152"/>
                        <a:ext cx="1872208" cy="460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80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5.6 Έλεγχοι Υποθέσεων: Η Προσέγγιση του Διαστήματος Εμπιστοσύνης </a:t>
            </a:r>
            <a:endParaRPr lang="en-GB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4600" b="1" dirty="0"/>
              <a:t>Μονόπλευρος Έλεγχος</a:t>
            </a:r>
            <a:endParaRPr lang="en-US" sz="4600" b="1" dirty="0"/>
          </a:p>
          <a:p>
            <a:pPr algn="just">
              <a:lnSpc>
                <a:spcPct val="120000"/>
              </a:lnSpc>
            </a:pPr>
            <a:r>
              <a:rPr lang="el-GR" dirty="0"/>
              <a:t>Ορισμένες φορές έχουμε μία</a:t>
            </a:r>
            <a:r>
              <a:rPr lang="el-GR" i="1" dirty="0"/>
              <a:t> </a:t>
            </a:r>
            <a:r>
              <a:rPr lang="en-US" i="1" dirty="0"/>
              <a:t>a priori</a:t>
            </a:r>
            <a:r>
              <a:rPr lang="el-GR" dirty="0"/>
              <a:t> ή θεωρητική προσδοκία (ή προσδοκίες που βασίζονται σε ορισμένες προηγούμενες εμπειρικές μελέτες) ότι η εναλλακτική υπόθεση είναι μονόπλευρη ή μονής κατεύθυνσης αντί για δίπλευρη, όπως ακριβώς συζητήθηκε. 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el-GR" dirty="0"/>
              <a:t>Επομένως, για το παράδειγμά μισθών-εκπαίδευσης, θα μπορούσαμε να υποθέσουμε ότι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l-GR" i="1" dirty="0" smtClean="0"/>
              <a:t>	H</a:t>
            </a:r>
            <a:r>
              <a:rPr lang="el-GR" baseline="-25000" dirty="0" smtClean="0"/>
              <a:t>0</a:t>
            </a:r>
            <a:r>
              <a:rPr lang="el-GR" dirty="0"/>
              <a:t>: </a:t>
            </a:r>
            <a:r>
              <a:rPr lang="el-GR" i="1" dirty="0"/>
              <a:t>β</a:t>
            </a:r>
            <a:r>
              <a:rPr lang="el-GR" baseline="-25000" dirty="0"/>
              <a:t>2 </a:t>
            </a:r>
            <a:r>
              <a:rPr lang="el-GR" dirty="0"/>
              <a:t>≤ 0</a:t>
            </a:r>
            <a:r>
              <a:rPr lang="en-US" dirty="0"/>
              <a:t>,</a:t>
            </a:r>
            <a:r>
              <a:rPr lang="el-GR" dirty="0"/>
              <a:t>5 και </a:t>
            </a:r>
            <a:r>
              <a:rPr lang="el-GR" i="1" dirty="0"/>
              <a:t>H</a:t>
            </a:r>
            <a:r>
              <a:rPr lang="el-GR" baseline="-25000" dirty="0"/>
              <a:t>1</a:t>
            </a:r>
            <a:r>
              <a:rPr lang="el-GR" dirty="0"/>
              <a:t>: </a:t>
            </a:r>
            <a:r>
              <a:rPr lang="el-GR" i="1" dirty="0"/>
              <a:t>β</a:t>
            </a:r>
            <a:r>
              <a:rPr lang="el-GR" baseline="-25000" dirty="0"/>
              <a:t>2 </a:t>
            </a:r>
            <a:r>
              <a:rPr lang="el-GR" dirty="0"/>
              <a:t>&gt; 0</a:t>
            </a:r>
            <a:r>
              <a:rPr lang="en-US" dirty="0"/>
              <a:t>,</a:t>
            </a:r>
            <a:r>
              <a:rPr lang="el-GR" dirty="0"/>
              <a:t>5</a:t>
            </a:r>
          </a:p>
          <a:p>
            <a:pPr algn="just">
              <a:lnSpc>
                <a:spcPct val="120000"/>
              </a:lnSpc>
            </a:pPr>
            <a:r>
              <a:rPr lang="el-GR" dirty="0"/>
              <a:t>Ίσως η οικονομική θεωρία είτε προηγούμενες εμπειρικές μελέτες υποδεικνύουν ότι η κλίση είναι μεγαλύτερη από 0,5. </a:t>
            </a:r>
            <a:endParaRPr lang="en-GB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15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8706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5.7 Έλεγχοι Υποθέσεων: Η Προσέγγιση του Ελέγχου Σημαντικότητας</a:t>
            </a:r>
            <a:endParaRPr lang="en-GB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sz="2800" b="1" dirty="0"/>
              <a:t>Ελέγχοντας τη Σημαντικότητα των Συντελεστών Παλινδρόμησης: Ο έλεγχος </a:t>
            </a:r>
            <a:r>
              <a:rPr lang="el-GR" sz="2800" b="1" i="1" dirty="0"/>
              <a:t>t</a:t>
            </a:r>
            <a:r>
              <a:rPr lang="el-GR" sz="2800" b="1" dirty="0"/>
              <a:t> </a:t>
            </a:r>
            <a:endParaRPr lang="en-US" sz="2800" b="1" dirty="0"/>
          </a:p>
          <a:p>
            <a:pPr algn="just"/>
            <a:r>
              <a:rPr lang="el-GR" sz="2800" dirty="0"/>
              <a:t>Μια </a:t>
            </a:r>
            <a:r>
              <a:rPr lang="el-GR" sz="2800" i="1" dirty="0"/>
              <a:t>εναλλακτική αλλά συμπληρωματική προσέγγιση</a:t>
            </a:r>
            <a:r>
              <a:rPr lang="el-GR" sz="2800" dirty="0"/>
              <a:t> της μεθόδου του διαστήματος εμπιστοσύνης των ελέγχων στατιστικών υποθέσεων είναι η </a:t>
            </a:r>
            <a:r>
              <a:rPr lang="el-GR" sz="2800" b="1" dirty="0"/>
              <a:t>προσέγγιση του ελέγχου σημαντικότητας</a:t>
            </a:r>
            <a:r>
              <a:rPr lang="el-GR" sz="2800" dirty="0"/>
              <a:t> (</a:t>
            </a:r>
            <a:r>
              <a:rPr lang="en-US" sz="2800" dirty="0"/>
              <a:t>test</a:t>
            </a:r>
            <a:r>
              <a:rPr lang="el-GR" sz="2800" dirty="0"/>
              <a:t>-</a:t>
            </a:r>
            <a:r>
              <a:rPr lang="en-US" sz="2800" dirty="0"/>
              <a:t>of</a:t>
            </a:r>
            <a:r>
              <a:rPr lang="el-GR" sz="2800" dirty="0"/>
              <a:t>-</a:t>
            </a:r>
            <a:r>
              <a:rPr lang="en-US" sz="2800" dirty="0"/>
              <a:t>significance approach</a:t>
            </a:r>
            <a:r>
              <a:rPr lang="el-GR" sz="2800" dirty="0"/>
              <a:t>)</a:t>
            </a:r>
            <a:r>
              <a:rPr lang="en-US" sz="2800" dirty="0"/>
              <a:t>.</a:t>
            </a:r>
          </a:p>
          <a:p>
            <a:pPr algn="just"/>
            <a:r>
              <a:rPr lang="el-GR" sz="2800" dirty="0"/>
              <a:t>Ένας</a:t>
            </a:r>
            <a:r>
              <a:rPr lang="en-US" sz="2800" dirty="0"/>
              <a:t> </a:t>
            </a:r>
            <a:r>
              <a:rPr lang="el-GR" sz="2800" b="1" dirty="0"/>
              <a:t>έλεγχος σημαντικότητας </a:t>
            </a:r>
            <a:r>
              <a:rPr lang="el-GR" sz="2800" dirty="0"/>
              <a:t>είναι μία διαδικασία κατά την οποία τα αποτελέσματα του δείγματος χρησιμοποιούνται για να επιβεβαιώσουν την αλήθεια ή το ψεύδος της μηδενικής υπόθεσης.</a:t>
            </a:r>
            <a:endParaRPr lang="en-GB" sz="28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16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5.7 Έλεγχοι Υποθέσεων: Η Προσέγγιση του Ελέγχου Σημαντικότητας</a:t>
            </a:r>
            <a:endParaRPr lang="en-GB" sz="36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17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611560" y="170080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ΔΙΑΓΡΑΜΜΑ 5.4 </a:t>
            </a:r>
            <a:r>
              <a:rPr lang="el-GR" dirty="0"/>
              <a:t>Το διάστημα εμπιστοσύνης του 95% για την </a:t>
            </a:r>
            <a:r>
              <a:rPr lang="el-GR" i="1" dirty="0"/>
              <a:t>t </a:t>
            </a:r>
            <a:r>
              <a:rPr lang="el-GR" dirty="0"/>
              <a:t>(11 βαθμούς ελευθερίας).</a:t>
            </a:r>
          </a:p>
        </p:txBody>
      </p:sp>
      <p:pic>
        <p:nvPicPr>
          <p:cNvPr id="7" name="Εικόνα 6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3" y="2347488"/>
            <a:ext cx="8087854" cy="4105848"/>
          </a:xfrm>
          <a:prstGeom prst="rect">
            <a:avLst/>
          </a:prstGeom>
        </p:spPr>
      </p:pic>
      <p:pic>
        <p:nvPicPr>
          <p:cNvPr id="8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5.7 Έλεγχοι Υποθέσεων: Η Προσέγγιση του Ελέγχου Σημαντικότητας</a:t>
            </a:r>
            <a:endParaRPr lang="en-GB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l-GR" dirty="0"/>
              <a:t>Στη γλώσσα των ελέγχων σημαντικότητας, μία στατιστική λέγεται ότι είναι στατιστικά σημαντική αν η τιμή της στατιστικής ελέγχου βρίσκεται στο κρίσιμο πεδίο. </a:t>
            </a:r>
            <a:endParaRPr lang="en-US" dirty="0"/>
          </a:p>
          <a:p>
            <a:pPr algn="just"/>
            <a:r>
              <a:rPr lang="el-GR" b="1" dirty="0"/>
              <a:t>Σε αυτή την περίπτωση η μηδενική υπόθεση απορρίπτεται. </a:t>
            </a:r>
            <a:endParaRPr lang="en-US" b="1" dirty="0"/>
          </a:p>
          <a:p>
            <a:pPr algn="just"/>
            <a:r>
              <a:rPr lang="el-GR" dirty="0"/>
              <a:t>Με την ίδια λογική, ένας έλεγχος λέγεται ότι είναι στατιστικά μη-σημαντικός αν η τιμή της στατιστικής ελέγχου βρίσκεται στο πεδίο αποδοχής. </a:t>
            </a:r>
            <a:endParaRPr lang="en-US" dirty="0"/>
          </a:p>
          <a:p>
            <a:pPr algn="just"/>
            <a:r>
              <a:rPr lang="el-GR" b="1" dirty="0"/>
              <a:t>Σε αυτήν την περίπτωση, η μηδενική υπόθεση δεν απορρίπτεται.</a:t>
            </a:r>
            <a:endParaRPr lang="en-GB" b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18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5.7 Έλεγχοι Υποθέσεων: Η Προσέγγιση του Ελέγχου Σημαντικότητας</a:t>
            </a:r>
            <a:endParaRPr lang="en-GB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ΔΙΑΓΡΑΜΜΑ 5.5</a:t>
            </a:r>
            <a:r>
              <a:rPr lang="el-GR" sz="2400" dirty="0"/>
              <a:t> Μονόπλευρος έλεγχος σημαντικότητας.</a:t>
            </a:r>
          </a:p>
          <a:p>
            <a:endParaRPr lang="en-GB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19</a:t>
            </a:fld>
            <a:endParaRPr lang="el-GR"/>
          </a:p>
        </p:txBody>
      </p:sp>
      <p:pic>
        <p:nvPicPr>
          <p:cNvPr id="6" name="Εικόνα 5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40" y="2129271"/>
            <a:ext cx="4255919" cy="4684105"/>
          </a:xfrm>
          <a:prstGeom prst="rect">
            <a:avLst/>
          </a:prstGeom>
        </p:spPr>
      </p:pic>
      <p:pic>
        <p:nvPicPr>
          <p:cNvPr id="7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5.1 Στατιστικές Προϋποθέσεις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Είναι σημαντικό να θυμόμαστε τις βασικές έννοιες που θα συναντήσουμε: </a:t>
            </a:r>
          </a:p>
          <a:p>
            <a:r>
              <a:rPr lang="el-GR" sz="2800" b="1" dirty="0"/>
              <a:t>πιθανότητα </a:t>
            </a:r>
            <a:r>
              <a:rPr lang="el-GR" sz="2800" dirty="0"/>
              <a:t>(</a:t>
            </a:r>
            <a:r>
              <a:rPr lang="en-US" sz="2800" dirty="0"/>
              <a:t>probability</a:t>
            </a:r>
            <a:r>
              <a:rPr lang="el-GR" sz="2800" dirty="0"/>
              <a:t>)</a:t>
            </a:r>
          </a:p>
          <a:p>
            <a:r>
              <a:rPr lang="el-GR" sz="2800" b="1" dirty="0"/>
              <a:t>κατανομές πιθανοτήτων </a:t>
            </a:r>
            <a:r>
              <a:rPr lang="el-GR" sz="2800" dirty="0"/>
              <a:t>(</a:t>
            </a:r>
            <a:r>
              <a:rPr lang="en-US" sz="2800" dirty="0"/>
              <a:t>probability distributions</a:t>
            </a:r>
            <a:r>
              <a:rPr lang="el-GR" sz="2800" dirty="0"/>
              <a:t>)</a:t>
            </a:r>
          </a:p>
          <a:p>
            <a:r>
              <a:rPr lang="el-GR" sz="2800" b="1" dirty="0"/>
              <a:t>σφάλματα τύπου I και II </a:t>
            </a:r>
            <a:r>
              <a:rPr lang="el-GR" sz="2800" dirty="0"/>
              <a:t>(</a:t>
            </a:r>
            <a:r>
              <a:rPr lang="en-US" sz="2800" dirty="0"/>
              <a:t>Type I and II errors</a:t>
            </a:r>
            <a:r>
              <a:rPr lang="el-GR" sz="2800" dirty="0"/>
              <a:t>)</a:t>
            </a:r>
          </a:p>
          <a:p>
            <a:r>
              <a:rPr lang="el-GR" sz="2800" b="1" dirty="0"/>
              <a:t>επίπεδο σημαντικότητας </a:t>
            </a:r>
            <a:r>
              <a:rPr lang="el-GR" sz="2800" dirty="0"/>
              <a:t>(</a:t>
            </a:r>
            <a:r>
              <a:rPr lang="en-US" sz="2800" dirty="0"/>
              <a:t>level of significance</a:t>
            </a:r>
            <a:r>
              <a:rPr lang="el-GR" sz="2800" dirty="0"/>
              <a:t>)</a:t>
            </a:r>
          </a:p>
          <a:p>
            <a:r>
              <a:rPr lang="el-GR" sz="2800" b="1" dirty="0"/>
              <a:t>δύναμη ενός στατιστικού ελέγχου </a:t>
            </a:r>
            <a:r>
              <a:rPr lang="el-GR" sz="2800" dirty="0"/>
              <a:t>(</a:t>
            </a:r>
            <a:r>
              <a:rPr lang="en-US" sz="2800" dirty="0"/>
              <a:t>power of a statistical test</a:t>
            </a:r>
            <a:r>
              <a:rPr lang="el-GR" sz="2800" dirty="0"/>
              <a:t>)</a:t>
            </a:r>
          </a:p>
          <a:p>
            <a:r>
              <a:rPr lang="el-GR" sz="2800" b="1" dirty="0"/>
              <a:t>διάστημα εμπιστοσύνης</a:t>
            </a:r>
            <a:r>
              <a:rPr lang="el-GR" sz="2800" dirty="0"/>
              <a:t> (</a:t>
            </a:r>
            <a:r>
              <a:rPr lang="en-US" sz="2800" dirty="0"/>
              <a:t>confidence interval</a:t>
            </a:r>
            <a:r>
              <a:rPr lang="el-GR" sz="2800" dirty="0"/>
              <a:t>)</a:t>
            </a:r>
            <a:endParaRPr lang="en-GB" sz="28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4260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5.7 Έλεγχοι Υποθέσεων: Η Προσέγγιση του Ελέγχου Σημαντικότητας</a:t>
            </a:r>
            <a:endParaRPr lang="en-GB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ΠΙΝΑΚΑΣ 5.1 </a:t>
            </a:r>
            <a:r>
              <a:rPr lang="el-GR" sz="2400" dirty="0"/>
              <a:t>Ο Έλεγχος Σημαντικότητας </a:t>
            </a:r>
            <a:r>
              <a:rPr lang="en-US" sz="2400" i="1" dirty="0"/>
              <a:t>t</a:t>
            </a:r>
            <a:r>
              <a:rPr lang="el-GR" sz="2400" dirty="0"/>
              <a:t>: Κανόνες Απόφασης </a:t>
            </a:r>
          </a:p>
          <a:p>
            <a:endParaRPr lang="en-GB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20</a:t>
            </a:fld>
            <a:endParaRPr lang="el-GR"/>
          </a:p>
        </p:txBody>
      </p:sp>
      <p:pic>
        <p:nvPicPr>
          <p:cNvPr id="6" name="Εικόνα 5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7" y="2828841"/>
            <a:ext cx="8316486" cy="1200318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361106" y="4077072"/>
            <a:ext cx="8316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Σημειώσεις: </a:t>
            </a:r>
            <a:r>
              <a:rPr lang="el-GR" sz="1600" i="1" dirty="0"/>
              <a:t>β</a:t>
            </a:r>
            <a:r>
              <a:rPr lang="el-GR" sz="1600" baseline="-25000" dirty="0"/>
              <a:t>2</a:t>
            </a:r>
            <a:r>
              <a:rPr lang="el-GR" sz="1600" baseline="30000" dirty="0"/>
              <a:t>*</a:t>
            </a:r>
            <a:r>
              <a:rPr lang="el-GR" sz="1600" baseline="-25000" dirty="0"/>
              <a:t> </a:t>
            </a:r>
            <a:r>
              <a:rPr lang="el-GR" sz="1600" dirty="0"/>
              <a:t>είναι η υποθετική αριθμητική τιμή του </a:t>
            </a:r>
            <a:r>
              <a:rPr lang="el-GR" sz="1600" i="1" dirty="0"/>
              <a:t>β</a:t>
            </a:r>
            <a:r>
              <a:rPr lang="el-GR" sz="1600" baseline="-25000" dirty="0"/>
              <a:t>2</a:t>
            </a:r>
            <a:r>
              <a:rPr lang="el-GR" sz="1600" dirty="0"/>
              <a:t>.</a:t>
            </a:r>
          </a:p>
          <a:p>
            <a:r>
              <a:rPr lang="el-GR" sz="1600" dirty="0"/>
              <a:t>|</a:t>
            </a:r>
            <a:r>
              <a:rPr lang="en-US" sz="1600" i="1" dirty="0"/>
              <a:t>t</a:t>
            </a:r>
            <a:r>
              <a:rPr lang="el-GR" sz="1600" dirty="0"/>
              <a:t>| σημαίνει απόλυτη τιμή της </a:t>
            </a:r>
            <a:r>
              <a:rPr lang="en-US" sz="1600" i="1" dirty="0"/>
              <a:t>t</a:t>
            </a:r>
            <a:r>
              <a:rPr lang="el-GR" sz="1600" dirty="0"/>
              <a:t>.</a:t>
            </a:r>
          </a:p>
          <a:p>
            <a:r>
              <a:rPr lang="en-US" sz="1600" i="1" dirty="0"/>
              <a:t>t</a:t>
            </a:r>
            <a:r>
              <a:rPr lang="el-GR" sz="1600" i="1" baseline="-25000" dirty="0"/>
              <a:t>α</a:t>
            </a:r>
            <a:r>
              <a:rPr lang="el-GR" sz="1600" dirty="0"/>
              <a:t> ή</a:t>
            </a:r>
            <a:r>
              <a:rPr lang="el-GR" sz="1600" i="1" dirty="0"/>
              <a:t> </a:t>
            </a:r>
            <a:r>
              <a:rPr lang="en-US" sz="1600" i="1" dirty="0"/>
              <a:t>t</a:t>
            </a:r>
            <a:r>
              <a:rPr lang="el-GR" sz="1600" i="1" baseline="-25000" dirty="0"/>
              <a:t>α/2</a:t>
            </a:r>
            <a:r>
              <a:rPr lang="el-GR" sz="1600" dirty="0"/>
              <a:t> σημαίνει την κρίσιμη τιμή </a:t>
            </a:r>
            <a:r>
              <a:rPr lang="en-US" sz="1600" i="1" dirty="0"/>
              <a:t>t</a:t>
            </a:r>
            <a:r>
              <a:rPr lang="el-GR" sz="1600" dirty="0"/>
              <a:t> στο επίπεδο σημαντικότητας </a:t>
            </a:r>
            <a:r>
              <a:rPr lang="el-GR" sz="1600" i="1" dirty="0"/>
              <a:t>α</a:t>
            </a:r>
            <a:r>
              <a:rPr lang="el-GR" sz="1600" dirty="0"/>
              <a:t> ή </a:t>
            </a:r>
            <a:r>
              <a:rPr lang="el-GR" sz="1600" i="1" dirty="0"/>
              <a:t>α</a:t>
            </a:r>
            <a:r>
              <a:rPr lang="el-GR" sz="1600" dirty="0"/>
              <a:t>/2.</a:t>
            </a:r>
          </a:p>
          <a:p>
            <a:r>
              <a:rPr lang="en-US" sz="1600" dirty="0" err="1"/>
              <a:t>df</a:t>
            </a:r>
            <a:r>
              <a:rPr lang="el-GR" sz="1600" dirty="0"/>
              <a:t>: Βαθμοί ελευθερίας, (</a:t>
            </a:r>
            <a:r>
              <a:rPr lang="en-US" sz="1600" i="1" dirty="0"/>
              <a:t>n</a:t>
            </a:r>
            <a:r>
              <a:rPr lang="el-GR" sz="1600" dirty="0"/>
              <a:t> – 2) για το </a:t>
            </a:r>
            <a:r>
              <a:rPr lang="el-GR" sz="1600" dirty="0" err="1"/>
              <a:t>διμεταβλητό</a:t>
            </a:r>
            <a:r>
              <a:rPr lang="el-GR" sz="1600" dirty="0"/>
              <a:t> υπόδειγμα, (</a:t>
            </a:r>
            <a:r>
              <a:rPr lang="en-US" sz="1600" i="1" dirty="0"/>
              <a:t>n</a:t>
            </a:r>
            <a:r>
              <a:rPr lang="el-GR" sz="1600" dirty="0"/>
              <a:t> – 3) για το υπόδειγμα τριών μεταβλητών, και ούτω καθεξής. </a:t>
            </a:r>
          </a:p>
          <a:p>
            <a:r>
              <a:rPr lang="el-GR" sz="1600" dirty="0"/>
              <a:t>Η ίδια διαδικασία ισχύει για τον έλεγχο υποθέσεων για το </a:t>
            </a:r>
            <a:r>
              <a:rPr lang="el-GR" sz="1600" i="1" dirty="0"/>
              <a:t>β</a:t>
            </a:r>
            <a:r>
              <a:rPr lang="el-GR" sz="1600" baseline="-25000" dirty="0"/>
              <a:t>1</a:t>
            </a:r>
            <a:r>
              <a:rPr lang="el-GR" sz="1600" dirty="0"/>
              <a:t>.</a:t>
            </a:r>
          </a:p>
        </p:txBody>
      </p:sp>
      <p:pic>
        <p:nvPicPr>
          <p:cNvPr id="8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sz="2800" b="1" dirty="0"/>
                  <a:t>Ελέγχοντας τη Σημαντικότητα της </a:t>
                </a:r>
                <a:r>
                  <a:rPr lang="el-GR" sz="2800" b="1" i="1" dirty="0"/>
                  <a:t>σ</a:t>
                </a:r>
                <a:r>
                  <a:rPr lang="el-GR" sz="2800" b="1" baseline="30000" dirty="0"/>
                  <a:t>2</a:t>
                </a:r>
                <a:r>
                  <a:rPr lang="el-GR" sz="2800" b="1" dirty="0"/>
                  <a:t>: Ο Έλεγχος </a:t>
                </a:r>
                <a:r>
                  <a:rPr lang="el-GR" sz="2800" b="1" i="1" dirty="0"/>
                  <a:t>χ</a:t>
                </a:r>
                <a:r>
                  <a:rPr lang="el-GR" sz="2800" b="1" baseline="30000" dirty="0"/>
                  <a:t>2</a:t>
                </a:r>
                <a:r>
                  <a:rPr lang="el-GR" sz="2800" b="1" dirty="0"/>
                  <a:t> </a:t>
                </a:r>
                <a:endParaRPr lang="en-US" sz="2800" b="1" dirty="0"/>
              </a:p>
              <a:p>
                <a:r>
                  <a:rPr lang="el-GR" sz="2800" dirty="0"/>
                  <a:t>Ως ένα επιπλέον παράδειγμα της μεθοδολογίας του ελέγχου σημαντικότητας, εξετάστε την ακόλουθη μεταβλητή: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e>
                      </m:d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800" dirty="0"/>
              </a:p>
              <a:p>
                <a:r>
                  <a:rPr lang="el-GR" sz="2800" dirty="0"/>
                  <a:t>η οποία, όπως προαναφέρθηκε, ακολουθεί την κατανομή </a:t>
                </a:r>
                <a:r>
                  <a:rPr lang="el-GR" sz="2800" i="1" dirty="0"/>
                  <a:t>χ</a:t>
                </a:r>
                <a:r>
                  <a:rPr lang="el-GR" sz="2800" baseline="30000" dirty="0"/>
                  <a:t>2</a:t>
                </a:r>
                <a:r>
                  <a:rPr lang="el-GR" sz="2800" dirty="0"/>
                  <a:t> με </a:t>
                </a:r>
                <a:r>
                  <a:rPr lang="en-US" sz="2800" i="1" dirty="0"/>
                  <a:t>n</a:t>
                </a:r>
                <a:r>
                  <a:rPr lang="el-GR" sz="2800" dirty="0"/>
                  <a:t> – 2 βαθμούς ελευθερίας.</a:t>
                </a:r>
                <a:endParaRPr lang="en-US" sz="2800" dirty="0"/>
              </a:p>
              <a:p>
                <a:r>
                  <a:rPr lang="el-GR" sz="2800" dirty="0"/>
                  <a:t>Αυτή η διαδικασία ελέγχου ονομάζεται </a:t>
                </a:r>
                <a:r>
                  <a:rPr lang="el-GR" sz="2800" b="1" dirty="0"/>
                  <a:t>έλεγχος σημαντικότητας</a:t>
                </a:r>
                <a:r>
                  <a:rPr lang="el-GR" sz="2800" b="1" i="1" dirty="0"/>
                  <a:t> χ</a:t>
                </a:r>
                <a:r>
                  <a:rPr lang="el-GR" sz="2800" b="1" baseline="30000" dirty="0"/>
                  <a:t>2</a:t>
                </a:r>
                <a:r>
                  <a:rPr lang="el-GR" sz="2800" dirty="0"/>
                  <a:t>. Η προσέγγιση του ελέγχου σημαντικότητας </a:t>
                </a:r>
                <a:r>
                  <a:rPr lang="el-GR" sz="2800" i="1" dirty="0"/>
                  <a:t>χ</a:t>
                </a:r>
                <a:r>
                  <a:rPr lang="el-GR" sz="2800" baseline="30000" dirty="0"/>
                  <a:t>2 </a:t>
                </a:r>
                <a:r>
                  <a:rPr lang="el-GR" sz="2800" dirty="0"/>
                  <a:t>συνοψίζεται στον Πίνακα 5.2.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022" b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21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5.7 Έλεγχοι Υποθέσεων: Η Προσέγγιση του Ελέγχου Σημαντικότητας</a:t>
            </a:r>
            <a:endParaRPr lang="en-GB" sz="3600" dirty="0"/>
          </a:p>
        </p:txBody>
      </p:sp>
      <p:pic>
        <p:nvPicPr>
          <p:cNvPr id="7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4230" y="1600200"/>
            <a:ext cx="9000593" cy="4525963"/>
          </a:xfrm>
        </p:spPr>
        <p:txBody>
          <a:bodyPr>
            <a:normAutofit/>
          </a:bodyPr>
          <a:lstStyle/>
          <a:p>
            <a:r>
              <a:rPr lang="el-GR" b="1" dirty="0"/>
              <a:t>Ελέγχοντας τη Σημαντικότητα της </a:t>
            </a:r>
            <a:r>
              <a:rPr lang="el-GR" b="1" i="1" dirty="0"/>
              <a:t>σ</a:t>
            </a:r>
            <a:r>
              <a:rPr lang="el-GR" b="1" baseline="30000" dirty="0"/>
              <a:t>2</a:t>
            </a:r>
            <a:r>
              <a:rPr lang="el-GR" b="1" dirty="0"/>
              <a:t>: Ο Έλεγχος </a:t>
            </a:r>
            <a:r>
              <a:rPr lang="el-GR" b="1" i="1" dirty="0"/>
              <a:t>χ</a:t>
            </a:r>
            <a:r>
              <a:rPr lang="el-GR" b="1" baseline="30000" dirty="0"/>
              <a:t>2</a:t>
            </a:r>
            <a:r>
              <a:rPr lang="el-GR" b="1" dirty="0"/>
              <a:t> </a:t>
            </a:r>
            <a:endParaRPr lang="en-US" b="1" dirty="0"/>
          </a:p>
          <a:p>
            <a:r>
              <a:rPr lang="el-GR" sz="2400" b="1" dirty="0"/>
              <a:t>ΠΙΝΑΚΑΣ 5.2 </a:t>
            </a:r>
            <a:r>
              <a:rPr lang="el-GR" sz="2400" dirty="0"/>
              <a:t>Μία Περίληψη του ελέγχου </a:t>
            </a:r>
            <a:r>
              <a:rPr lang="el-GR" sz="2400" i="1" dirty="0"/>
              <a:t>χ</a:t>
            </a:r>
            <a:r>
              <a:rPr lang="el-GR" sz="2400" baseline="30000" dirty="0"/>
              <a:t>2</a:t>
            </a:r>
            <a:r>
              <a:rPr lang="el-GR" sz="2400" dirty="0"/>
              <a:t> </a:t>
            </a:r>
          </a:p>
          <a:p>
            <a:endParaRPr lang="en-US" sz="2800" b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22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5.7 Έλεγχοι Υποθέσεων: Η Προσέγγιση του Ελέγχου Σημαντικότητας</a:t>
            </a:r>
            <a:endParaRPr lang="en-GB" sz="3600" dirty="0"/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" y="3172584"/>
            <a:ext cx="9130187" cy="2731347"/>
          </a:xfrm>
          <a:prstGeom prst="rect">
            <a:avLst/>
          </a:prstGeom>
        </p:spPr>
      </p:pic>
      <p:pic>
        <p:nvPicPr>
          <p:cNvPr id="7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7422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5.8 Έλεγχοι Υποθέσεων: Ορισμένες Πρακτικές Πτυχές τους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32518" y="1639341"/>
                <a:ext cx="8478965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GR" sz="2400" b="1" dirty="0"/>
                  <a:t>Η Μηδενική Υπόθεση και ο Εμπειρικός Κανόνας «2-</a:t>
                </a:r>
                <a:r>
                  <a:rPr lang="el-GR" sz="2400" b="1" i="1" dirty="0"/>
                  <a:t>t</a:t>
                </a:r>
                <a:r>
                  <a:rPr lang="el-GR" sz="2400" b="1" dirty="0"/>
                  <a:t>»</a:t>
                </a:r>
                <a:endParaRPr lang="en-US" sz="2400" b="1" dirty="0"/>
              </a:p>
              <a:p>
                <a:r>
                  <a:rPr lang="el-GR" sz="1600" dirty="0"/>
                  <a:t>Εάν ο αριθμός των βαθμών ελευθερίας είναι 20 ή και μεγαλύτερος και εάν το </a:t>
                </a:r>
                <a:r>
                  <a:rPr lang="el-GR" sz="1600" i="1" dirty="0"/>
                  <a:t>α</a:t>
                </a:r>
                <a:r>
                  <a:rPr lang="el-GR" sz="1600" dirty="0"/>
                  <a:t>, το επίπεδο σημαντικότητας, έχει οριστεί στο 0,05, τότε η μηδενική υπόθεση </a:t>
                </a:r>
                <a:r>
                  <a:rPr lang="el-GR" sz="1600" i="1" dirty="0"/>
                  <a:t>β</a:t>
                </a:r>
                <a:r>
                  <a:rPr lang="el-GR" sz="1600" baseline="-25000" dirty="0"/>
                  <a:t>2</a:t>
                </a:r>
                <a:r>
                  <a:rPr lang="el-GR" sz="1600" dirty="0"/>
                  <a:t> = 0 μπορεί να απορριφθεί εάν η τιμή </a:t>
                </a:r>
                <a:r>
                  <a:rPr lang="el-GR" sz="1600" i="1" dirty="0"/>
                  <a:t>t</a:t>
                </a:r>
                <a:r>
                  <a:rPr lang="el-G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6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l-G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600" i="1">
                                    <a:latin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l-GR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sz="1600" i="1"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se</m:t>
                        </m:r>
                        <m:d>
                          <m:dPr>
                            <m:ctrlPr>
                              <a:rPr lang="el-G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l-G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1600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sz="1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l-GR" sz="1600" dirty="0"/>
                  <a:t> που υπολογίζεται από την Εξ. (5.3.2) υπερβαίνει το 2 σε απόλυτη τιμή. </a:t>
                </a:r>
              </a:p>
              <a:p>
                <a:r>
                  <a:rPr lang="el-GR" sz="1600" dirty="0"/>
                  <a:t>Το σκεπτικό αυτού του κανόνα δεν είναι πάρα πολύ δύσκολο να γίνει κατανοητό. Από την Εξίσωση (5.7.1) γνωρίζουμε ότι θα απορρίψουμε τη </a:t>
                </a:r>
                <a:r>
                  <a:rPr lang="el-GR" sz="1600" i="1" dirty="0"/>
                  <a:t>Η</a:t>
                </a:r>
                <a:r>
                  <a:rPr lang="el-GR" sz="1600" baseline="-25000" dirty="0"/>
                  <a:t>0</a:t>
                </a:r>
                <a:r>
                  <a:rPr lang="el-GR" sz="1600" dirty="0"/>
                  <a:t>: </a:t>
                </a:r>
                <a:r>
                  <a:rPr lang="el-GR" sz="1600" i="1" dirty="0"/>
                  <a:t>β</a:t>
                </a:r>
                <a:r>
                  <a:rPr lang="el-GR" sz="1600" baseline="-25000" dirty="0"/>
                  <a:t>2</a:t>
                </a:r>
                <a:r>
                  <a:rPr lang="el-GR" sz="1600" dirty="0"/>
                  <a:t> = 0 αν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𝑡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i="1"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l-GR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se</m:t>
                      </m:r>
                      <m:d>
                        <m:d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16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l-GR" sz="1600" i="1">
                              <a:latin typeface="Cambria Math"/>
                            </a:rPr>
                            <m:t>𝑎</m:t>
                          </m:r>
                          <m:r>
                            <a:rPr lang="el-GR" sz="1600" i="1">
                              <a:latin typeface="Cambria Math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l-GR" sz="1600" dirty="0"/>
              </a:p>
              <a:p>
                <a:pPr marL="0" indent="0">
                  <a:buNone/>
                </a:pPr>
                <a:r>
                  <a:rPr lang="el-GR" sz="1600" dirty="0"/>
                  <a:t>όταν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l-GR" sz="1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1600" i="1">
                        <a:latin typeface="Cambria Math"/>
                      </a:rPr>
                      <m:t>&gt;0</m:t>
                    </m:r>
                  </m:oMath>
                </a14:m>
                <a:endParaRPr lang="el-GR" sz="1600" dirty="0"/>
              </a:p>
              <a:p>
                <a:pPr marL="0" indent="0">
                  <a:buNone/>
                </a:pPr>
                <a:r>
                  <a:rPr lang="el-GR" sz="1600" dirty="0"/>
                  <a:t>ή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𝑡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i="1"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l-GR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se</m:t>
                      </m:r>
                      <m:d>
                        <m:d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16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&lt;−</m:t>
                      </m:r>
                      <m:sSub>
                        <m:sSub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l-GR" sz="1600" i="1">
                              <a:latin typeface="Cambria Math"/>
                            </a:rPr>
                            <m:t>𝑎</m:t>
                          </m:r>
                          <m:r>
                            <a:rPr lang="el-GR" sz="1600" i="1">
                              <a:latin typeface="Cambria Math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l-GR" sz="1600" dirty="0"/>
              </a:p>
              <a:p>
                <a:pPr marL="0" indent="0">
                  <a:buNone/>
                </a:pPr>
                <a:r>
                  <a:rPr lang="el-GR" sz="1600" dirty="0"/>
                  <a:t>όταν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l-GR" sz="1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1600" i="1">
                        <a:latin typeface="Cambria Math"/>
                      </a:rPr>
                      <m:t>&lt;0</m:t>
                    </m:r>
                  </m:oMath>
                </a14:m>
                <a:endParaRPr lang="el-GR" sz="1600" dirty="0"/>
              </a:p>
              <a:p>
                <a:pPr marL="0" indent="0">
                  <a:buNone/>
                </a:pPr>
                <a:r>
                  <a:rPr lang="el-GR" sz="1600" dirty="0"/>
                  <a:t>ή όταν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l-GR" sz="16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16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l-GR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se</m:t>
                              </m:r>
                              <m:d>
                                <m:d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l-G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1600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l-GR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l-GR" sz="1600" i="1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l-GR" sz="1600" i="1">
                              <a:latin typeface="Cambria Math"/>
                            </a:rPr>
                            <m:t>𝑎</m:t>
                          </m:r>
                          <m:r>
                            <a:rPr lang="el-GR" sz="1600" i="1">
                              <a:latin typeface="Cambria Math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l-GR" sz="1600" dirty="0"/>
              </a:p>
              <a:p>
                <a:pPr marL="0" indent="0">
                  <a:buNone/>
                </a:pPr>
                <a:r>
                  <a:rPr lang="el-GR" sz="1600" dirty="0"/>
                  <a:t>για τους κατάλληλους βαθμούς ελευθερίας.</a:t>
                </a:r>
                <a:endParaRPr lang="en-GB" sz="16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518" y="1639341"/>
                <a:ext cx="8478965" cy="4525963"/>
              </a:xfrm>
              <a:blipFill rotWithShape="1">
                <a:blip r:embed="rId2"/>
                <a:stretch>
                  <a:fillRect l="-1151" t="-1078" b="-8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23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" y="6342170"/>
            <a:ext cx="853089" cy="5287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03856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5.8 Έλεγχοι Υποθέσεων: Ορισμένες Πρακτικές Πτυχές τους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/>
              <a:t>Το Ακριβές Επίπεδο Σημαντικότητας: Η Τιμή </a:t>
            </a:r>
            <a:r>
              <a:rPr lang="en-US" b="1" i="1" dirty="0"/>
              <a:t>p</a:t>
            </a:r>
            <a:endParaRPr lang="el-GR" b="1" i="1" dirty="0"/>
          </a:p>
          <a:p>
            <a:r>
              <a:rPr lang="el-GR" dirty="0"/>
              <a:t>Η πιθανότητα που ονομάζεται </a:t>
            </a:r>
            <a:r>
              <a:rPr lang="el-GR" b="1" dirty="0"/>
              <a:t>τιμή </a:t>
            </a:r>
            <a:r>
              <a:rPr lang="el-GR" b="1" i="1" dirty="0"/>
              <a:t>p</a:t>
            </a:r>
            <a:r>
              <a:rPr lang="el-GR" dirty="0"/>
              <a:t> (δηλαδή, </a:t>
            </a:r>
            <a:r>
              <a:rPr lang="el-GR" b="1" dirty="0"/>
              <a:t>τιμή πιθανότητας – </a:t>
            </a:r>
            <a:r>
              <a:rPr lang="en-US" b="1" dirty="0"/>
              <a:t>probability value</a:t>
            </a:r>
            <a:r>
              <a:rPr lang="el-GR" dirty="0"/>
              <a:t>), είναι επίσης γνωστή ως η </a:t>
            </a:r>
            <a:r>
              <a:rPr lang="el-GR" b="1" dirty="0"/>
              <a:t>παρατηρούμενη</a:t>
            </a:r>
            <a:r>
              <a:rPr lang="el-GR" dirty="0"/>
              <a:t> ή το </a:t>
            </a:r>
            <a:r>
              <a:rPr lang="el-GR" b="1" dirty="0"/>
              <a:t>ακριβές επίπεδο σημαντικότητας</a:t>
            </a:r>
            <a:r>
              <a:rPr lang="el-GR" dirty="0"/>
              <a:t> ή </a:t>
            </a:r>
            <a:r>
              <a:rPr lang="el-GR" b="1" dirty="0"/>
              <a:t>η ακριβής πιθανότητα να διαπράξουμε σφάλμα Τύπου Ι</a:t>
            </a:r>
            <a:r>
              <a:rPr lang="el-GR" dirty="0"/>
              <a:t>. </a:t>
            </a:r>
          </a:p>
          <a:p>
            <a:r>
              <a:rPr lang="el-GR" dirty="0"/>
              <a:t>Σε πιο τεχνικούς όρους, η τιμή </a:t>
            </a:r>
            <a:r>
              <a:rPr lang="el-GR" i="1" dirty="0"/>
              <a:t>p</a:t>
            </a:r>
            <a:r>
              <a:rPr lang="el-GR" dirty="0"/>
              <a:t> ορίζεται ως το </a:t>
            </a:r>
            <a:r>
              <a:rPr lang="el-GR" b="1" dirty="0"/>
              <a:t>χαμηλότερο επίπεδο σημαντικότητας στο οποίο μπορεί να απορριφθεί μία μηδενική υπόθεση</a:t>
            </a:r>
            <a:r>
              <a:rPr lang="el-GR" dirty="0"/>
              <a:t>.</a:t>
            </a:r>
            <a:endParaRPr lang="en-GB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24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Παράρτημα 5A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" y="1600200"/>
                <a:ext cx="9052560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l-GR" sz="2400" b="1" dirty="0"/>
                  <a:t>5A.1 Κατανομές Πιθανότητας που Σχετίζονται με την Κανονική Κατανομή</a:t>
                </a:r>
              </a:p>
              <a:p>
                <a:pPr>
                  <a:lnSpc>
                    <a:spcPct val="120000"/>
                  </a:lnSpc>
                </a:pPr>
                <a:r>
                  <a:rPr lang="el-GR" sz="2400" b="1" dirty="0"/>
                  <a:t>Θεώρημα 5.1.</a:t>
                </a:r>
                <a:r>
                  <a:rPr lang="el-GR" sz="2400" dirty="0"/>
                  <a:t> Αν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,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,…, </a:t>
                </a:r>
                <a:r>
                  <a:rPr lang="el-GR" sz="2400" i="1" dirty="0" err="1"/>
                  <a:t>Z</a:t>
                </a:r>
                <a:r>
                  <a:rPr lang="el-GR" sz="2400" i="1" baseline="-25000" dirty="0" err="1"/>
                  <a:t>n</a:t>
                </a:r>
                <a:r>
                  <a:rPr lang="el-GR" sz="2400" dirty="0"/>
                  <a:t> είναι ανεξάρτητα και κανονικά κατανεμημένες τυχαίες μεταβλητές όπως η </a:t>
                </a:r>
                <a:r>
                  <a:rPr lang="el-GR" sz="2400" i="1" dirty="0" err="1"/>
                  <a:t>Z</a:t>
                </a:r>
                <a:r>
                  <a:rPr lang="el-GR" sz="2400" i="1" baseline="-25000" dirty="0" err="1"/>
                  <a:t>i</a:t>
                </a:r>
                <a:r>
                  <a:rPr lang="el-GR" sz="2400" dirty="0"/>
                  <a:t> ~ </a:t>
                </a:r>
                <a:r>
                  <a:rPr lang="el-GR" sz="2400" i="1" dirty="0"/>
                  <a:t>N</a:t>
                </a:r>
                <a:r>
                  <a:rPr lang="el-GR" sz="2400" dirty="0"/>
                  <a:t> (</a:t>
                </a:r>
                <a:r>
                  <a:rPr lang="el-GR" sz="2400" i="1" dirty="0" err="1"/>
                  <a:t>μ</a:t>
                </a:r>
                <a:r>
                  <a:rPr lang="el-GR" sz="2400" i="1" baseline="-25000" dirty="0" err="1"/>
                  <a:t>i</a:t>
                </a:r>
                <a:r>
                  <a:rPr lang="el-GR" sz="2400" dirty="0"/>
                  <a:t>, </a:t>
                </a:r>
                <a:r>
                  <a:rPr lang="el-GR" sz="2400" i="1" dirty="0"/>
                  <a:t>σ</a:t>
                </a:r>
                <a:r>
                  <a:rPr lang="el-GR" sz="2400" i="1" baseline="-25000" dirty="0"/>
                  <a:t>i</a:t>
                </a:r>
                <a:r>
                  <a:rPr lang="el-GR" sz="2400" i="1" baseline="30000" dirty="0"/>
                  <a:t>2</a:t>
                </a:r>
                <a:r>
                  <a:rPr lang="el-GR" sz="2400" dirty="0"/>
                  <a:t>), τότε το άθροισμα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𝑍</m:t>
                    </m:r>
                    <m:r>
                      <a:rPr lang="el-GR" sz="2400">
                        <a:latin typeface="Cambria Math"/>
                      </a:rPr>
                      <m:t> 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l-GR" sz="2400">
                        <a:latin typeface="Cambria Math"/>
                      </a:rPr>
                      <m:t> </m:t>
                    </m:r>
                  </m:oMath>
                </a14:m>
                <a:r>
                  <a:rPr lang="el-GR" sz="2400" dirty="0"/>
                  <a:t>, όπου </a:t>
                </a:r>
                <a:r>
                  <a:rPr lang="el-GR" sz="2400" i="1" dirty="0" err="1"/>
                  <a:t>k</a:t>
                </a:r>
                <a:r>
                  <a:rPr lang="el-GR" sz="2400" i="1" baseline="-25000" dirty="0" err="1"/>
                  <a:t>i</a:t>
                </a:r>
                <a:r>
                  <a:rPr lang="el-GR" sz="2400" dirty="0"/>
                  <a:t> είναι σταθεροί και όχι όλοι μηδέν, κατανέμεται κανονικά με μέσο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l-GR" sz="2400" dirty="0"/>
                  <a:t> και διακύμανση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l-GR" sz="2400" dirty="0"/>
                  <a:t>˙ δηλαδή,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𝑍</m:t>
                    </m:r>
                    <m:r>
                      <a:rPr lang="el-GR" sz="2400">
                        <a:latin typeface="Cambria Math"/>
                      </a:rPr>
                      <m:t> ~ </m:t>
                    </m:r>
                    <m:r>
                      <a:rPr lang="el-GR" sz="2400" i="1">
                        <a:latin typeface="Cambria Math"/>
                      </a:rPr>
                      <m:t>𝑁</m:t>
                    </m:r>
                    <m:r>
                      <a:rPr lang="el-GR" sz="2400">
                        <a:latin typeface="Cambria Math"/>
                      </a:rPr>
                      <m:t> </m:t>
                    </m:r>
                    <m:r>
                      <a:rPr lang="el-GR" sz="2400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l-GR" sz="2400" i="1">
                        <a:latin typeface="Cambria Math"/>
                      </a:rPr>
                      <m:t>,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l-GR" sz="2400" i="1">
                        <a:latin typeface="Cambria Math"/>
                      </a:rPr>
                      <m:t>)</m:t>
                    </m:r>
                  </m:oMath>
                </a14:m>
                <a:r>
                  <a:rPr lang="el-GR" sz="2400" dirty="0"/>
                  <a:t>. </a:t>
                </a:r>
                <a:r>
                  <a:rPr lang="el-GR" sz="2400" i="1" dirty="0"/>
                  <a:t>Σημείωση</a:t>
                </a:r>
                <a:r>
                  <a:rPr lang="el-GR" sz="2400" dirty="0"/>
                  <a:t>: ο όρος </a:t>
                </a:r>
                <a:r>
                  <a:rPr lang="el-GR" sz="2400" i="1" dirty="0"/>
                  <a:t>μ</a:t>
                </a:r>
                <a:r>
                  <a:rPr lang="el-GR" sz="2400" dirty="0"/>
                  <a:t> δηλώνει τη μέση τιμή. </a:t>
                </a:r>
              </a:p>
              <a:p>
                <a:pPr>
                  <a:lnSpc>
                    <a:spcPct val="120000"/>
                  </a:lnSpc>
                </a:pPr>
                <a:r>
                  <a:rPr lang="el-GR" sz="2400" dirty="0"/>
                  <a:t>Με λίγα λόγια, οι γραμμικοί συνδυασμοί των κανονικών μεταβλητών ακολουθούν επίσης την κανονική κατανομή. Για παράδειγμα, αν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 </a:t>
                </a:r>
                <a:r>
                  <a:rPr lang="el-GR" sz="2400" dirty="0"/>
                  <a:t>και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 </a:t>
                </a:r>
                <a:r>
                  <a:rPr lang="el-GR" sz="2400" dirty="0"/>
                  <a:t>είναι κανονικά και ανεξάρτητα κατανεμημένες ως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 </a:t>
                </a:r>
                <a:r>
                  <a:rPr lang="el-GR" sz="2400" dirty="0"/>
                  <a:t>~ </a:t>
                </a:r>
                <a:r>
                  <a:rPr lang="el-GR" sz="2400" i="1" dirty="0"/>
                  <a:t>N</a:t>
                </a:r>
                <a:r>
                  <a:rPr lang="el-GR" sz="2400" dirty="0"/>
                  <a:t>(10, 2) και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 </a:t>
                </a:r>
                <a:r>
                  <a:rPr lang="el-GR" sz="2400" dirty="0"/>
                  <a:t>~</a:t>
                </a:r>
                <a:r>
                  <a:rPr lang="el-GR" sz="2400" i="1" dirty="0"/>
                  <a:t> N</a:t>
                </a:r>
                <a:r>
                  <a:rPr lang="el-GR" sz="2400" dirty="0"/>
                  <a:t> (8, 1,5), τότε ο γραμμικός συνδυασμός </a:t>
                </a:r>
                <a:r>
                  <a:rPr lang="el-GR" sz="2400" i="1" dirty="0"/>
                  <a:t>Z</a:t>
                </a:r>
                <a:r>
                  <a:rPr lang="el-GR" sz="2400" dirty="0"/>
                  <a:t> = 0,8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+ 0,2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κατανέμεται επίσης κανονικά και ανεξάρτητα με μέσο = 0,8(10) + 0,2(8) = 9,6 και διακύμανση = 0,64(2) + 0,04(1,5) = 1,34, δηλαδή, </a:t>
                </a:r>
                <a:r>
                  <a:rPr lang="el-GR" sz="2400" i="1" dirty="0"/>
                  <a:t>Z</a:t>
                </a:r>
                <a:r>
                  <a:rPr lang="el-GR" sz="2400" dirty="0"/>
                  <a:t> ~ (9,6, 1,34).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" y="1600200"/>
                <a:ext cx="9052560" cy="4525963"/>
              </a:xfrm>
              <a:blipFill rotWithShape="1">
                <a:blip r:embed="rId2"/>
                <a:stretch>
                  <a:fillRect l="-606" t="-404" r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25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56920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Παράρτημα 5A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sz="2400" b="1" dirty="0"/>
                  <a:t>5A.1 Κατανομές Πιθανότητας που Σχετίζονται με την Κανονική Κατανομή</a:t>
                </a:r>
              </a:p>
              <a:p>
                <a:r>
                  <a:rPr lang="el-GR" sz="2400" b="1" dirty="0"/>
                  <a:t>Θεώρημα 5.2.</a:t>
                </a:r>
                <a:r>
                  <a:rPr lang="el-GR" sz="2400" dirty="0"/>
                  <a:t> Αν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,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,. . . , </a:t>
                </a:r>
                <a:r>
                  <a:rPr lang="el-GR" sz="2400" i="1" dirty="0" err="1"/>
                  <a:t>Z</a:t>
                </a:r>
                <a:r>
                  <a:rPr lang="el-GR" sz="2400" i="1" baseline="-25000" dirty="0" err="1"/>
                  <a:t>n</a:t>
                </a:r>
                <a:r>
                  <a:rPr lang="el-GR" sz="2400" dirty="0"/>
                  <a:t> ακολουθούν την κανονική κατανομή, αλλά δεν είναι ανεξάρτητες, το άθροισμα </a:t>
                </a:r>
                <a:r>
                  <a:rPr lang="el-GR" sz="2400" i="1" dirty="0"/>
                  <a:t>Z</a:t>
                </a:r>
                <a:r>
                  <a:rPr lang="el-GR" sz="24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l-GR" sz="2400" dirty="0"/>
                  <a:t>, όπου </a:t>
                </a:r>
                <a:r>
                  <a:rPr lang="el-GR" sz="2400" i="1" dirty="0" err="1"/>
                  <a:t>k</a:t>
                </a:r>
                <a:r>
                  <a:rPr lang="el-GR" sz="2400" i="1" baseline="-25000" dirty="0" err="1"/>
                  <a:t>i</a:t>
                </a:r>
                <a:r>
                  <a:rPr lang="el-GR" sz="2400" dirty="0"/>
                  <a:t> είναι σταθεροί και όχι όλοι μηδέν, κατανέμεται κανονικά με μέσο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l-GR" sz="2400" i="1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l-GR" sz="2400" dirty="0"/>
                  <a:t>και διακύμανση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[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l-GR" sz="2400" i="1">
                        <a:latin typeface="Cambria Math"/>
                      </a:rPr>
                      <m:t>+2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l-GR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c</m:t>
                    </m:r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o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v</m:t>
                    </m:r>
                    <m:r>
                      <a:rPr lang="el-GR" sz="2400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sz="240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sz="2400">
                        <a:latin typeface="Cambria Math"/>
                      </a:rPr>
                      <m:t>), 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l-GR" sz="2400">
                        <a:latin typeface="Cambria Math"/>
                      </a:rPr>
                      <m:t>≠</m:t>
                    </m:r>
                    <m:r>
                      <a:rPr lang="el-GR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el-GR" sz="2400" dirty="0"/>
                  <a:t>]. </a:t>
                </a:r>
              </a:p>
              <a:p>
                <a:r>
                  <a:rPr lang="el-GR" sz="2400" dirty="0"/>
                  <a:t>Συνεπώς, αν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 </a:t>
                </a:r>
                <a:r>
                  <a:rPr lang="el-GR" sz="2400" dirty="0"/>
                  <a:t>~ </a:t>
                </a:r>
                <a:r>
                  <a:rPr lang="el-GR" sz="2400" i="1" dirty="0"/>
                  <a:t>N</a:t>
                </a:r>
                <a:r>
                  <a:rPr lang="el-GR" sz="2400" dirty="0"/>
                  <a:t>(6, 2) και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~ </a:t>
                </a:r>
                <a:r>
                  <a:rPr lang="el-GR" sz="2400" i="1" dirty="0"/>
                  <a:t>N</a:t>
                </a:r>
                <a:r>
                  <a:rPr lang="el-GR" sz="2400" dirty="0"/>
                  <a:t>(7, 3) και </a:t>
                </a:r>
                <a:r>
                  <a:rPr lang="en-US" sz="2400" dirty="0" err="1"/>
                  <a:t>cov</a:t>
                </a:r>
                <a:r>
                  <a:rPr lang="el-GR" sz="2400" dirty="0"/>
                  <a:t> (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,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) = 0,8, τότε ο γραμμικός συνδυασμός 0,6</a:t>
                </a:r>
                <a:r>
                  <a:rPr lang="el-GR" sz="2400" i="1" dirty="0"/>
                  <a:t> Z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+ 0,4</a:t>
                </a:r>
                <a:r>
                  <a:rPr lang="el-GR" sz="2400" i="1" dirty="0"/>
                  <a:t> Z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ακολουθεί επίσης την κανονική κατανομή με μέση τιμή = 0,6(6) + 0,4(7) = 6,4 και διακύμανση = [0,36(2) + 0,16(3) + 2(0,6)(0,4)(0,8)] = 1,584.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56" t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26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8336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Παράρτημα 5A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sz="2400" b="1" dirty="0"/>
                  <a:t>5A.1 Κατανομές Πιθανότητας που Σχετίζονται με την Κανονική Κατανομή</a:t>
                </a:r>
              </a:p>
              <a:p>
                <a:r>
                  <a:rPr lang="el-GR" sz="2400" b="1" dirty="0"/>
                  <a:t>Θεώρημα 5.3.</a:t>
                </a:r>
                <a:r>
                  <a:rPr lang="el-GR" sz="2400" dirty="0"/>
                  <a:t> Αν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,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,…, </a:t>
                </a:r>
                <a:r>
                  <a:rPr lang="el-GR" sz="2400" i="1" dirty="0" err="1"/>
                  <a:t>Z</a:t>
                </a:r>
                <a:r>
                  <a:rPr lang="el-GR" sz="2400" i="1" baseline="-25000" dirty="0" err="1"/>
                  <a:t>n</a:t>
                </a:r>
                <a:r>
                  <a:rPr lang="el-GR" sz="2400" dirty="0"/>
                  <a:t> είναι κανονικά και ανεξάρτητα κατανεμημένες τυχαίες μεταβλητές έτσι ώστε κάθε </a:t>
                </a:r>
                <a:r>
                  <a:rPr lang="el-GR" sz="2400" i="1" dirty="0" err="1"/>
                  <a:t>Z</a:t>
                </a:r>
                <a:r>
                  <a:rPr lang="el-GR" sz="2400" baseline="-25000" dirty="0" err="1"/>
                  <a:t>i</a:t>
                </a:r>
                <a:r>
                  <a:rPr lang="el-GR" sz="2400" dirty="0"/>
                  <a:t> ~ </a:t>
                </a:r>
                <a:r>
                  <a:rPr lang="el-GR" sz="2400" i="1" dirty="0"/>
                  <a:t>N</a:t>
                </a:r>
                <a:r>
                  <a:rPr lang="el-GR" sz="2400" dirty="0"/>
                  <a:t> (0, 1), δηλαδή μία τυποποιημένη κανονική μεταβλητή, τότε το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l-GR" sz="2400" dirty="0"/>
                  <a:t>=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</a:t>
                </a:r>
                <a:r>
                  <a:rPr lang="el-GR" sz="2400" baseline="30000" dirty="0"/>
                  <a:t>2</a:t>
                </a:r>
                <a:r>
                  <a:rPr lang="el-GR" sz="2400" dirty="0"/>
                  <a:t> +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</a:t>
                </a:r>
                <a:r>
                  <a:rPr lang="el-GR" sz="2400" baseline="30000" dirty="0"/>
                  <a:t>2</a:t>
                </a:r>
                <a:r>
                  <a:rPr lang="el-GR" sz="2400" dirty="0"/>
                  <a:t> +…+ </a:t>
                </a:r>
                <a:r>
                  <a:rPr lang="el-GR" sz="2400" i="1" dirty="0"/>
                  <a:t>Z</a:t>
                </a:r>
                <a:r>
                  <a:rPr lang="el-GR" sz="2400" i="1" baseline="-25000" dirty="0"/>
                  <a:t>n</a:t>
                </a:r>
                <a:r>
                  <a:rPr lang="el-GR" sz="2400" baseline="30000" dirty="0"/>
                  <a:t>2</a:t>
                </a:r>
                <a:r>
                  <a:rPr lang="el-GR" sz="2400" dirty="0"/>
                  <a:t> ακολουθεί την</a:t>
                </a:r>
                <a:r>
                  <a:rPr lang="el-GR" sz="2400" i="1" dirty="0"/>
                  <a:t> χ</a:t>
                </a:r>
                <a:r>
                  <a:rPr lang="el-GR" sz="2400" baseline="30000" dirty="0"/>
                  <a:t>2 </a:t>
                </a:r>
                <a:r>
                  <a:rPr lang="el-GR" sz="2400" dirty="0"/>
                  <a:t>κατανομή με </a:t>
                </a:r>
                <a:r>
                  <a:rPr lang="el-GR" sz="2400" i="1" dirty="0"/>
                  <a:t>n</a:t>
                </a:r>
                <a:r>
                  <a:rPr lang="el-GR" sz="2400" dirty="0"/>
                  <a:t> βαθμούς ελευθερίας. Συμβολικά,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l-GR" sz="2400" baseline="-25000" dirty="0"/>
                  <a:t> </a:t>
                </a:r>
                <a:r>
                  <a:rPr lang="el-GR" sz="2400" dirty="0"/>
                  <a:t>~ </a:t>
                </a:r>
                <a:r>
                  <a:rPr lang="el-GR" sz="2400" i="1" dirty="0"/>
                  <a:t>χ</a:t>
                </a:r>
                <a:r>
                  <a:rPr lang="el-GR" sz="2400" i="1" baseline="-25000" dirty="0"/>
                  <a:t>n</a:t>
                </a:r>
                <a:r>
                  <a:rPr lang="el-GR" sz="2400" baseline="30000" dirty="0"/>
                  <a:t>2</a:t>
                </a:r>
                <a:r>
                  <a:rPr lang="el-GR" sz="2400" dirty="0"/>
                  <a:t>, όπου </a:t>
                </a:r>
                <a:r>
                  <a:rPr lang="el-GR" sz="2400" i="1" dirty="0"/>
                  <a:t>n</a:t>
                </a:r>
                <a:r>
                  <a:rPr lang="el-GR" sz="2400" dirty="0"/>
                  <a:t> δηλώνει τους βαθμούς  ελευθερίας, </a:t>
                </a:r>
                <a:r>
                  <a:rPr lang="el-GR" sz="2400" dirty="0" err="1"/>
                  <a:t>df</a:t>
                </a:r>
                <a:r>
                  <a:rPr lang="el-GR" sz="2400" dirty="0"/>
                  <a:t>. </a:t>
                </a:r>
              </a:p>
              <a:p>
                <a:r>
                  <a:rPr lang="el-GR" sz="2400" dirty="0"/>
                  <a:t>Με λίγα λόγια, «το άθροισμα των τετραγώνων των ανεξάρτητων τυπικών κανονικών μεταβλητών ακολουθεί μία </a:t>
                </a:r>
                <a:r>
                  <a:rPr lang="el-GR" sz="2400" i="1" dirty="0"/>
                  <a:t>χ</a:t>
                </a:r>
                <a:r>
                  <a:rPr lang="el-GR" sz="2400" baseline="30000" dirty="0"/>
                  <a:t>2</a:t>
                </a:r>
                <a:r>
                  <a:rPr lang="el-GR" sz="2400" dirty="0"/>
                  <a:t> κατανομή με βαθμούς ελευθερίας ίσους με τον αριθμό των όρων στο άθροισμα.»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887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27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8336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Παράρτημα 5A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sz="2400" b="1" dirty="0"/>
                  <a:t>5A.1 Κατανομές Πιθανότητας που Σχετίζονται με την Κανονική Κατανομή</a:t>
                </a:r>
              </a:p>
              <a:p>
                <a:r>
                  <a:rPr lang="el-GR" sz="2400" b="1" dirty="0"/>
                  <a:t>Θεώρημα 5.4. </a:t>
                </a:r>
                <a:r>
                  <a:rPr lang="el-GR" sz="2400" dirty="0"/>
                  <a:t>Αν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,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,…, </a:t>
                </a:r>
                <a:r>
                  <a:rPr lang="el-GR" sz="2400" i="1" dirty="0" err="1"/>
                  <a:t>Z</a:t>
                </a:r>
                <a:r>
                  <a:rPr lang="el-GR" sz="2400" i="1" baseline="-25000" dirty="0" err="1"/>
                  <a:t>n</a:t>
                </a:r>
                <a:r>
                  <a:rPr lang="el-GR" sz="2400" dirty="0"/>
                  <a:t> είναι ανεξάρτητα κατανεμημένες τυχαίες μεταβλητές κάθε μία από τις οποίες ακολουθεί την </a:t>
                </a:r>
                <a:r>
                  <a:rPr lang="el-GR" sz="2400" i="1" dirty="0"/>
                  <a:t>χ</a:t>
                </a:r>
                <a:r>
                  <a:rPr lang="el-GR" sz="2400" baseline="30000" dirty="0"/>
                  <a:t>2</a:t>
                </a:r>
                <a:r>
                  <a:rPr lang="el-GR" sz="2400" dirty="0"/>
                  <a:t> κατανομή με </a:t>
                </a:r>
                <a:r>
                  <a:rPr lang="el-GR" sz="2400" i="1" dirty="0" err="1"/>
                  <a:t>k</a:t>
                </a:r>
                <a:r>
                  <a:rPr lang="el-GR" sz="2400" i="1" baseline="-25000" dirty="0" err="1"/>
                  <a:t>i</a:t>
                </a:r>
                <a:r>
                  <a:rPr lang="el-GR" sz="2400" dirty="0"/>
                  <a:t> βαθμούς ελευθερίας, τότε το άθροισμα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l-GR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2400" dirty="0"/>
                  <a:t>, ακολουθεί επίσης μία </a:t>
                </a:r>
                <a:r>
                  <a:rPr lang="el-GR" sz="2400" i="1" dirty="0"/>
                  <a:t>χ</a:t>
                </a:r>
                <a:r>
                  <a:rPr lang="el-GR" sz="2400" baseline="30000" dirty="0"/>
                  <a:t>2</a:t>
                </a:r>
                <a:r>
                  <a:rPr lang="el-GR" sz="2400" dirty="0"/>
                  <a:t> κατανομή με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𝑘</m:t>
                    </m:r>
                    <m:r>
                      <a:rPr lang="el-GR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l-GR" sz="2400" dirty="0"/>
                  <a:t> βαθμούς ελευθερίας. </a:t>
                </a:r>
              </a:p>
              <a:p>
                <a:r>
                  <a:rPr lang="el-GR" sz="2400" dirty="0"/>
                  <a:t>Συνεπώς, αν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 </a:t>
                </a:r>
                <a:r>
                  <a:rPr lang="el-GR" sz="2400" dirty="0"/>
                  <a:t>και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 </a:t>
                </a:r>
                <a:r>
                  <a:rPr lang="el-GR" sz="2400" dirty="0"/>
                  <a:t>είναι ανεξάρτητες </a:t>
                </a:r>
                <a:r>
                  <a:rPr lang="el-GR" sz="2400" i="1" dirty="0"/>
                  <a:t>χ</a:t>
                </a:r>
                <a:r>
                  <a:rPr lang="el-GR" sz="2400" baseline="30000" dirty="0"/>
                  <a:t>2</a:t>
                </a:r>
                <a:r>
                  <a:rPr lang="el-GR" sz="2400" dirty="0"/>
                  <a:t> μεταβλητές με </a:t>
                </a:r>
                <a:r>
                  <a:rPr lang="en-US" sz="2400" i="1" dirty="0"/>
                  <a:t>k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και </a:t>
                </a:r>
                <a:r>
                  <a:rPr lang="en-US" sz="2400" i="1" dirty="0"/>
                  <a:t>k</a:t>
                </a:r>
                <a:r>
                  <a:rPr lang="el-GR" sz="2400" baseline="-25000" dirty="0"/>
                  <a:t>2 </a:t>
                </a:r>
                <a:r>
                  <a:rPr lang="el-GR" sz="2400" dirty="0"/>
                  <a:t>βαθμούς ελευθερίας, αντίστοιχα, τότε </a:t>
                </a:r>
                <a:r>
                  <a:rPr lang="el-GR" sz="2400" i="1" dirty="0"/>
                  <a:t>Z</a:t>
                </a:r>
                <a:r>
                  <a:rPr lang="el-GR" sz="2400" dirty="0"/>
                  <a:t> =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 </a:t>
                </a:r>
                <a:r>
                  <a:rPr lang="el-GR" sz="2400" dirty="0"/>
                  <a:t>+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 </a:t>
                </a:r>
                <a:r>
                  <a:rPr lang="el-GR" sz="2400" dirty="0"/>
                  <a:t>είναι επίσης μία </a:t>
                </a:r>
                <a:r>
                  <a:rPr lang="el-GR" sz="2400" i="1" dirty="0"/>
                  <a:t>χ</a:t>
                </a:r>
                <a:r>
                  <a:rPr lang="el-GR" sz="2400" baseline="30000" dirty="0"/>
                  <a:t>2</a:t>
                </a:r>
                <a:r>
                  <a:rPr lang="el-GR" sz="2400" dirty="0"/>
                  <a:t> μεταβλητή με (</a:t>
                </a:r>
                <a:r>
                  <a:rPr lang="el-GR" sz="2400" i="1" dirty="0" err="1"/>
                  <a:t>k</a:t>
                </a:r>
                <a:r>
                  <a:rPr lang="el-GR" sz="2400" baseline="-25000" dirty="0" err="1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k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) βαθμούς ελευθερίας. Αυτό ονομάζεται </a:t>
                </a:r>
                <a:r>
                  <a:rPr lang="el-GR" sz="2400" b="1" dirty="0"/>
                  <a:t>ιδιότητα της αναπαραγωγής</a:t>
                </a:r>
                <a:r>
                  <a:rPr lang="el-GR" sz="2400" dirty="0"/>
                  <a:t> (</a:t>
                </a:r>
                <a:r>
                  <a:rPr lang="en-US" sz="2400" dirty="0"/>
                  <a:t>reproductive property</a:t>
                </a:r>
                <a:r>
                  <a:rPr lang="el-GR" sz="2400" dirty="0"/>
                  <a:t>) της </a:t>
                </a:r>
                <a:r>
                  <a:rPr lang="el-GR" sz="2400" i="1" dirty="0"/>
                  <a:t>χ</a:t>
                </a:r>
                <a:r>
                  <a:rPr lang="el-GR" sz="2400" baseline="30000" dirty="0"/>
                  <a:t>2</a:t>
                </a:r>
                <a:r>
                  <a:rPr lang="el-GR" sz="2400" dirty="0"/>
                  <a:t> κατανομής.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887" r="-1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28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8336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Παράρτημα 5A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sz="2400" b="1" dirty="0"/>
                  <a:t>5A.1 Κατανομές Πιθανότητας που Σχετίζονται με την Κανονική Κατανομή</a:t>
                </a:r>
              </a:p>
              <a:p>
                <a:r>
                  <a:rPr lang="el-GR" sz="2400" b="1" dirty="0"/>
                  <a:t>Θεώρημα 5.5. </a:t>
                </a:r>
                <a:r>
                  <a:rPr lang="el-GR" sz="2400" dirty="0"/>
                  <a:t>Αν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 </a:t>
                </a:r>
                <a:r>
                  <a:rPr lang="el-GR" sz="2400" dirty="0"/>
                  <a:t>είναι μία τυποποιημένη κανονική μεταβλητή [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 </a:t>
                </a:r>
                <a:r>
                  <a:rPr lang="el-GR" sz="2400" dirty="0"/>
                  <a:t>~ </a:t>
                </a:r>
                <a:r>
                  <a:rPr lang="el-GR" sz="2400" i="1" dirty="0"/>
                  <a:t>N</a:t>
                </a:r>
                <a:r>
                  <a:rPr lang="el-GR" sz="2400" dirty="0"/>
                  <a:t> (0, 1)] και μία άλλη μεταβλητή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 </a:t>
                </a:r>
                <a:r>
                  <a:rPr lang="el-GR" sz="2400" dirty="0"/>
                  <a:t>ακολουθεί τη </a:t>
                </a:r>
                <a:r>
                  <a:rPr lang="el-GR" sz="2400" i="1" dirty="0"/>
                  <a:t>χ</a:t>
                </a:r>
                <a:r>
                  <a:rPr lang="el-GR" sz="2400" baseline="30000" dirty="0"/>
                  <a:t>2 </a:t>
                </a:r>
                <a:r>
                  <a:rPr lang="el-GR" sz="2400" dirty="0"/>
                  <a:t>κατανομή με </a:t>
                </a:r>
                <a:r>
                  <a:rPr lang="el-GR" sz="2400" i="1" dirty="0"/>
                  <a:t>k</a:t>
                </a:r>
                <a:r>
                  <a:rPr lang="el-GR" sz="2400" dirty="0"/>
                  <a:t> βαθμούς ελευθερίας και είναι ανεξάρτητη από τη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, τότε η μεταβλητή που ορίζεται ως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/>
                        </a:rPr>
                        <m:t>𝑡</m:t>
                      </m:r>
                      <m:r>
                        <a:rPr lang="el-G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  <m:r>
                            <a:rPr lang="el-GR" sz="2400" i="1">
                              <a:latin typeface="Cambria Math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𝑘</m:t>
                              </m:r>
                            </m:e>
                          </m:rad>
                        </m:den>
                      </m:f>
                      <m:r>
                        <a:rPr lang="el-G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𝑘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l-G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>
                              <a:latin typeface="Cambria Math"/>
                            </a:rPr>
                            <m:t>Τυπική</m:t>
                          </m:r>
                          <m:r>
                            <a:rPr lang="el-GR" sz="24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latin typeface="Cambria Math"/>
                            </a:rPr>
                            <m:t>κανονική</m:t>
                          </m:r>
                          <m:r>
                            <a:rPr lang="el-GR" sz="24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latin typeface="Cambria Math"/>
                            </a:rPr>
                            <m:t>μεταβλητή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/>
                                </a:rPr>
                                <m:t>Ανεξάρτητη</m:t>
                              </m:r>
                              <m:r>
                                <a:rPr lang="el-GR" sz="24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/>
                                </a:rPr>
                                <m:t>μεταβλητή</m:t>
                              </m:r>
                              <m:r>
                                <a:rPr lang="el-GR" sz="240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>
                                      <a:latin typeface="Cambria Math"/>
                                    </a:rPr>
                                    <m:t>χ</m:t>
                                  </m:r>
                                </m:e>
                                <m:sup>
                                  <m:r>
                                    <a:rPr lang="el-GR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400"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df</m:t>
                              </m:r>
                            </m:e>
                          </m:rad>
                        </m:den>
                      </m:f>
                      <m:r>
                        <a:rPr lang="el-GR" sz="2400" i="1">
                          <a:latin typeface="Cambria Math"/>
                        </a:rPr>
                        <m:t>~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  <a:p>
                <a:r>
                  <a:rPr lang="el-GR" sz="2400" dirty="0"/>
                  <a:t>ακολουθεί την κατανομή </a:t>
                </a:r>
                <a:r>
                  <a:rPr lang="el-GR" sz="2400" i="1" dirty="0"/>
                  <a:t>t</a:t>
                </a:r>
                <a:r>
                  <a:rPr lang="el-GR" sz="2400" dirty="0"/>
                  <a:t> του </a:t>
                </a:r>
                <a:r>
                  <a:rPr lang="el-GR" sz="2400" dirty="0" err="1"/>
                  <a:t>Student</a:t>
                </a:r>
                <a:r>
                  <a:rPr lang="el-GR" sz="2400" dirty="0"/>
                  <a:t> με </a:t>
                </a:r>
                <a:r>
                  <a:rPr lang="el-GR" sz="2400" i="1" dirty="0"/>
                  <a:t>k</a:t>
                </a:r>
                <a:r>
                  <a:rPr lang="el-GR" sz="2400" dirty="0"/>
                  <a:t> βαθμούς ελευθερίας. Παρεμπιπτόντως, καθώς οι </a:t>
                </a:r>
                <a:r>
                  <a:rPr lang="el-GR" sz="2400" i="1" dirty="0"/>
                  <a:t>k</a:t>
                </a:r>
                <a:r>
                  <a:rPr lang="el-GR" sz="2400" dirty="0"/>
                  <a:t>, οι βαθμοί ελευθερίας, αυξάνονται επ’ άπειρο (δηλαδή, καθώς οι </a:t>
                </a:r>
                <a:r>
                  <a:rPr lang="el-GR" sz="2400" i="1" dirty="0"/>
                  <a:t>k</a:t>
                </a:r>
                <a:r>
                  <a:rPr lang="el-GR" sz="2400" dirty="0"/>
                  <a:t> → ∞), η κατανομή </a:t>
                </a:r>
                <a:r>
                  <a:rPr lang="el-GR" sz="2400" i="1" dirty="0"/>
                  <a:t>t</a:t>
                </a:r>
                <a:r>
                  <a:rPr lang="el-GR" sz="2400" dirty="0"/>
                  <a:t> του </a:t>
                </a:r>
                <a:r>
                  <a:rPr lang="el-GR" sz="2400" dirty="0" err="1"/>
                  <a:t>Student</a:t>
                </a:r>
                <a:r>
                  <a:rPr lang="el-GR" sz="2400" dirty="0"/>
                  <a:t> προσεγγίζει την τυποποιημένη κανονική κατανομή.</a:t>
                </a:r>
                <a:r>
                  <a:rPr lang="el-GR" sz="2400" baseline="30000" dirty="0"/>
                  <a:t>3</a:t>
                </a:r>
                <a:r>
                  <a:rPr lang="el-GR" sz="2400" dirty="0"/>
                  <a:t> Όπως έχει καθιερωθεί, ο συμβολισμός </a:t>
                </a:r>
                <a:r>
                  <a:rPr lang="el-GR" sz="2400" i="1" dirty="0" err="1"/>
                  <a:t>t</a:t>
                </a:r>
                <a:r>
                  <a:rPr lang="el-GR" sz="2400" i="1" baseline="-25000" dirty="0" err="1"/>
                  <a:t>k</a:t>
                </a:r>
                <a:r>
                  <a:rPr lang="el-GR" sz="2400" dirty="0"/>
                  <a:t> σημαίνει την κατανομή </a:t>
                </a:r>
                <a:r>
                  <a:rPr lang="en-US" sz="2400" i="1" dirty="0"/>
                  <a:t>t</a:t>
                </a:r>
                <a:r>
                  <a:rPr lang="el-GR" sz="2400" dirty="0"/>
                  <a:t> του </a:t>
                </a:r>
                <a:r>
                  <a:rPr lang="el-GR" sz="2400" dirty="0" err="1"/>
                  <a:t>Student</a:t>
                </a:r>
                <a:r>
                  <a:rPr lang="el-GR" sz="2400" dirty="0"/>
                  <a:t> ή μία μεταβλητή με </a:t>
                </a:r>
                <a:r>
                  <a:rPr lang="el-GR" sz="2400" i="1" dirty="0"/>
                  <a:t>k</a:t>
                </a:r>
                <a:r>
                  <a:rPr lang="el-GR" sz="2400" dirty="0"/>
                  <a:t> βαθμούς ελευθερίας.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29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833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5.2 Εκτίμηση Διαστήματος: Μερικές Βασικές Ιδέες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dirty="0"/>
              <a:t>Στη στατιστική, η αξιοπιστία ενός σημειακού εκτιμητή καθορίζεται από το τυπικό του σφάλμα. </a:t>
            </a:r>
          </a:p>
          <a:p>
            <a:pPr algn="just"/>
            <a:r>
              <a:rPr lang="el-GR" dirty="0"/>
              <a:t>Αντί να βασιζόμαστε μόνο στο σημειακό εκτιμητή, μπορούμε να κατασκευάσουμε ένα διάστημα γύρω από το σημειακό εκτιμητή.</a:t>
            </a:r>
          </a:p>
          <a:p>
            <a:pPr algn="just"/>
            <a:r>
              <a:rPr lang="el-GR" dirty="0"/>
              <a:t>Παράδειγμα: μεταξύ δύο ή τριών τυπικών σφαλμάτων και στις δύο πλευρές του σημειακού εκτιμητή, το συγκεκριμένο διάστημα έχει, π.χ., 95 τοις εκατό πιθανότητα να συμπεριλαμβάνει την πραγματική τιμή της παραμέτρου. </a:t>
            </a:r>
          </a:p>
          <a:p>
            <a:pPr algn="just"/>
            <a:r>
              <a:rPr lang="el-GR" dirty="0"/>
              <a:t>Αυτή είναι σε γενικές γραμμές η ιδέα πίσω από την </a:t>
            </a:r>
            <a:r>
              <a:rPr lang="el-GR" b="1" dirty="0"/>
              <a:t>εκτίμηση διαστήματος</a:t>
            </a:r>
            <a:r>
              <a:rPr lang="el-GR" dirty="0"/>
              <a:t>.</a:t>
            </a:r>
            <a:endParaRPr lang="en-GB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Παράρτημα 5A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sz="2400" b="1" dirty="0"/>
                  <a:t>5A.1 Κατανομές Πιθανότητας που Σχετίζονται με την Κανονική Κατανομή</a:t>
                </a:r>
              </a:p>
              <a:p>
                <a:r>
                  <a:rPr lang="el-GR" sz="2400" b="1" dirty="0"/>
                  <a:t>Θεώρημα 5.6. </a:t>
                </a:r>
                <a:r>
                  <a:rPr lang="el-GR" sz="2400" dirty="0"/>
                  <a:t>Αν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 </a:t>
                </a:r>
                <a:r>
                  <a:rPr lang="el-GR" sz="2400" dirty="0"/>
                  <a:t>και 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 </a:t>
                </a:r>
                <a:r>
                  <a:rPr lang="el-GR" sz="2400" dirty="0"/>
                  <a:t>είναι ανεξάρτητα κατανεμημένες </a:t>
                </a:r>
                <a:r>
                  <a:rPr lang="el-GR" sz="2400" i="1" dirty="0"/>
                  <a:t>χ</a:t>
                </a:r>
                <a:r>
                  <a:rPr lang="el-GR" sz="2400" baseline="30000" dirty="0"/>
                  <a:t>2</a:t>
                </a:r>
                <a:r>
                  <a:rPr lang="el-GR" sz="2400" dirty="0"/>
                  <a:t> μεταβλητές με </a:t>
                </a:r>
                <a:r>
                  <a:rPr lang="el-GR" sz="2400" i="1" dirty="0"/>
                  <a:t>k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και </a:t>
                </a:r>
                <a:r>
                  <a:rPr lang="el-GR" sz="2400" i="1" dirty="0"/>
                  <a:t>k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βαθμούς ελευθερίας, αντίστοιχα, τότε η μεταβλητή </a:t>
                </a:r>
              </a:p>
              <a:p>
                <a:pPr marL="0" indent="0" algn="ctr">
                  <a:buNone/>
                </a:pPr>
                <a:r>
                  <a:rPr lang="el-GR" sz="2400" i="1" dirty="0"/>
                  <a:t>F</a:t>
                </a:r>
                <a:r>
                  <a:rPr lang="el-GR" sz="2400" dirty="0"/>
                  <a:t> =  (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/</a:t>
                </a:r>
                <a:r>
                  <a:rPr lang="el-GR" sz="2400" i="1" dirty="0"/>
                  <a:t>k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)/(</a:t>
                </a:r>
                <a:r>
                  <a:rPr lang="el-GR" sz="2400" i="1" dirty="0"/>
                  <a:t>Z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/</a:t>
                </a:r>
                <a:r>
                  <a:rPr lang="el-GR" sz="2400" i="1" dirty="0"/>
                  <a:t>k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)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l-GR" sz="2400" dirty="0"/>
              </a:p>
              <a:p>
                <a:r>
                  <a:rPr lang="el-GR" sz="2400" dirty="0"/>
                  <a:t>ακολουθεί την κατανομή </a:t>
                </a:r>
                <a:r>
                  <a:rPr lang="el-GR" sz="2400" i="1" dirty="0"/>
                  <a:t>F</a:t>
                </a:r>
                <a:r>
                  <a:rPr lang="el-GR" sz="2400" dirty="0"/>
                  <a:t> με </a:t>
                </a:r>
                <a:r>
                  <a:rPr lang="el-GR" sz="2400" i="1" dirty="0"/>
                  <a:t>k</a:t>
                </a:r>
                <a:r>
                  <a:rPr lang="el-GR" sz="2400" baseline="-25000" dirty="0"/>
                  <a:t>1 </a:t>
                </a:r>
                <a:r>
                  <a:rPr lang="el-GR" sz="2400" dirty="0"/>
                  <a:t>και </a:t>
                </a:r>
                <a:r>
                  <a:rPr lang="el-GR" sz="2400" i="1" dirty="0"/>
                  <a:t>k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βαθμούς ελευθερίας, όπου </a:t>
                </a:r>
                <a:r>
                  <a:rPr lang="el-GR" sz="2400" i="1" dirty="0"/>
                  <a:t>k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είναι οι </a:t>
                </a:r>
                <a:r>
                  <a:rPr lang="el-GR" sz="2400" b="1" dirty="0"/>
                  <a:t>βαθμοί ελευθερίας του αριθμητή</a:t>
                </a:r>
                <a:r>
                  <a:rPr lang="el-GR" sz="2400" dirty="0"/>
                  <a:t> και </a:t>
                </a:r>
                <a:r>
                  <a:rPr lang="el-GR" sz="2400" i="1" dirty="0"/>
                  <a:t>k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είναι οι </a:t>
                </a:r>
                <a:r>
                  <a:rPr lang="el-GR" sz="2400" b="1" dirty="0"/>
                  <a:t>βαθμοί ελευθερίας του παρανομαστή</a:t>
                </a:r>
                <a:r>
                  <a:rPr lang="el-GR" sz="2400" dirty="0"/>
                  <a:t>. </a:t>
                </a:r>
              </a:p>
              <a:p>
                <a:r>
                  <a:rPr lang="el-GR" sz="2400" dirty="0"/>
                  <a:t>Και πάλι ως θέμα της σύμβασης, ο συμβολισμός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l-GR" sz="2400" dirty="0"/>
                  <a:t> σημαίνει μία μεταβλητή </a:t>
                </a:r>
                <a:r>
                  <a:rPr lang="el-GR" sz="2400" i="1" dirty="0"/>
                  <a:t>F</a:t>
                </a:r>
                <a:r>
                  <a:rPr lang="el-GR" sz="2400" dirty="0"/>
                  <a:t> με </a:t>
                </a:r>
                <a:r>
                  <a:rPr lang="el-GR" sz="2400" i="1" dirty="0"/>
                  <a:t>k</a:t>
                </a:r>
                <a:r>
                  <a:rPr lang="el-GR" sz="2400" baseline="-25000" dirty="0"/>
                  <a:t>1 </a:t>
                </a:r>
                <a:r>
                  <a:rPr lang="el-GR" sz="2400" dirty="0"/>
                  <a:t>και </a:t>
                </a:r>
                <a:r>
                  <a:rPr lang="en-US" sz="2400" i="1" dirty="0"/>
                  <a:t>k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βαθμούς ελευθερίας, οι βαθμοί ελευθερίας του αριθμητή αναφέρονται πρώτοι. </a:t>
                </a:r>
              </a:p>
              <a:p>
                <a:r>
                  <a:rPr lang="el-GR" sz="2400" dirty="0"/>
                  <a:t>Με άλλα λόγια, το Θεώρημα 5.6 αναφέρει ότι η μεταβλητή </a:t>
                </a:r>
                <a:r>
                  <a:rPr lang="el-GR" sz="2400" i="1" dirty="0"/>
                  <a:t>F</a:t>
                </a:r>
                <a:r>
                  <a:rPr lang="el-GR" sz="2400" dirty="0"/>
                  <a:t> είναι απλά ο λόγος δύο ανεξάρτητα κατανεμημένων </a:t>
                </a:r>
                <a:r>
                  <a:rPr lang="el-GR" sz="2400" i="1" dirty="0"/>
                  <a:t>χ</a:t>
                </a:r>
                <a:r>
                  <a:rPr lang="el-GR" sz="2400" baseline="30000" dirty="0"/>
                  <a:t>2</a:t>
                </a:r>
                <a:r>
                  <a:rPr lang="el-GR" sz="2400" dirty="0"/>
                  <a:t> μεταβλητών που χωρίζονται από τους αντίστοιχους βαθμούς ελευθερίας τους.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815" b="-2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30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8336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Παράρτημα 5A 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b="1" dirty="0"/>
              <a:t>5A.1 Κατανομές Πιθανότητας που Σχετίζονται με την Κανονική Κατανομή</a:t>
            </a:r>
          </a:p>
          <a:p>
            <a:r>
              <a:rPr lang="el-GR" sz="2400" b="1" dirty="0"/>
              <a:t>Θεώρημα 5.7.</a:t>
            </a:r>
            <a:r>
              <a:rPr lang="el-GR" sz="2400" dirty="0"/>
              <a:t> Το τετράγωνο της </a:t>
            </a:r>
            <a:r>
              <a:rPr lang="el-GR" sz="2400" i="1" dirty="0"/>
              <a:t>t</a:t>
            </a:r>
            <a:r>
              <a:rPr lang="el-GR" sz="2400" dirty="0"/>
              <a:t> μεταβλητής του (</a:t>
            </a:r>
            <a:r>
              <a:rPr lang="en-US" sz="2400" dirty="0"/>
              <a:t>Student</a:t>
            </a:r>
            <a:r>
              <a:rPr lang="el-GR" sz="2400" dirty="0"/>
              <a:t>) με </a:t>
            </a:r>
            <a:r>
              <a:rPr lang="el-GR" sz="2400" i="1" dirty="0"/>
              <a:t>k</a:t>
            </a:r>
            <a:r>
              <a:rPr lang="el-GR" sz="2400" dirty="0"/>
              <a:t> βαθμούς ελευθερίας ακολουθεί την κατανομή </a:t>
            </a:r>
            <a:r>
              <a:rPr lang="el-GR" sz="2400" i="1" dirty="0"/>
              <a:t>F</a:t>
            </a:r>
            <a:r>
              <a:rPr lang="el-GR" sz="2400" dirty="0"/>
              <a:t> με </a:t>
            </a:r>
            <a:r>
              <a:rPr lang="el-GR" sz="2400" i="1" dirty="0"/>
              <a:t>k</a:t>
            </a:r>
            <a:r>
              <a:rPr lang="el-GR" sz="2400" baseline="-25000" dirty="0"/>
              <a:t>1 </a:t>
            </a:r>
            <a:r>
              <a:rPr lang="el-GR" sz="2400" dirty="0"/>
              <a:t>= 1 βαθμούς ελευθερίας στον αριθμητή καθώς και </a:t>
            </a:r>
            <a:r>
              <a:rPr lang="el-GR" sz="2400" i="1" dirty="0"/>
              <a:t>k</a:t>
            </a:r>
            <a:r>
              <a:rPr lang="el-GR" sz="2400" baseline="-25000" dirty="0"/>
              <a:t>2</a:t>
            </a:r>
            <a:r>
              <a:rPr lang="el-GR" sz="2400" dirty="0"/>
              <a:t> = </a:t>
            </a:r>
            <a:r>
              <a:rPr lang="el-GR" sz="2400" i="1" dirty="0"/>
              <a:t>k</a:t>
            </a:r>
            <a:r>
              <a:rPr lang="el-GR" sz="2400" dirty="0"/>
              <a:t> βαθμούς ελευθερίας στον παρονομασατή.</a:t>
            </a:r>
            <a:r>
              <a:rPr lang="el-GR" sz="2400" baseline="30000" dirty="0"/>
              <a:t>4</a:t>
            </a:r>
            <a:r>
              <a:rPr lang="el-GR" sz="2400" dirty="0"/>
              <a:t> Δηλαδή, </a:t>
            </a:r>
          </a:p>
          <a:p>
            <a:pPr marL="0" indent="0" algn="ctr">
              <a:buNone/>
            </a:pPr>
            <a:r>
              <a:rPr lang="el-GR" sz="2400" i="1" dirty="0"/>
              <a:t>F</a:t>
            </a:r>
            <a:r>
              <a:rPr lang="el-GR" sz="2400" baseline="-25000" dirty="0"/>
              <a:t>1,</a:t>
            </a:r>
            <a:r>
              <a:rPr lang="el-GR" sz="2400" i="1" baseline="-25000" dirty="0"/>
              <a:t>k</a:t>
            </a:r>
            <a:r>
              <a:rPr lang="el-GR" sz="2400" i="1" dirty="0"/>
              <a:t> </a:t>
            </a:r>
            <a:r>
              <a:rPr lang="el-GR" sz="2400" dirty="0"/>
              <a:t>= </a:t>
            </a:r>
            <a:r>
              <a:rPr lang="el-GR" sz="2400" i="1" dirty="0"/>
              <a:t>t</a:t>
            </a:r>
            <a:r>
              <a:rPr lang="en-US" sz="2400" i="1" baseline="-25000" dirty="0"/>
              <a:t>k</a:t>
            </a:r>
            <a:r>
              <a:rPr lang="el-GR" sz="2400" baseline="30000" dirty="0"/>
              <a:t>2</a:t>
            </a:r>
            <a:endParaRPr lang="el-GR" sz="2400" dirty="0"/>
          </a:p>
          <a:p>
            <a:r>
              <a:rPr lang="el-GR" sz="2400" dirty="0"/>
              <a:t>Σημειώστε ότι για να ισχύει αυτή η ισότητα, οι βαθμοί ελευθερίας του αριθμητή της μεταβλητής </a:t>
            </a:r>
            <a:r>
              <a:rPr lang="el-GR" sz="2400" i="1" dirty="0"/>
              <a:t>F</a:t>
            </a:r>
            <a:r>
              <a:rPr lang="el-GR" sz="2400" dirty="0"/>
              <a:t> πρέπει να είναι 1. Συνεπώς, </a:t>
            </a:r>
            <a:r>
              <a:rPr lang="el-GR" sz="2400" i="1" dirty="0"/>
              <a:t>F</a:t>
            </a:r>
            <a:r>
              <a:rPr lang="el-GR" sz="2400" baseline="-25000" dirty="0"/>
              <a:t>1,4</a:t>
            </a:r>
            <a:r>
              <a:rPr lang="el-GR" sz="2400" dirty="0"/>
              <a:t> = t</a:t>
            </a:r>
            <a:r>
              <a:rPr lang="el-GR" sz="2400" baseline="-25000" dirty="0"/>
              <a:t>4</a:t>
            </a:r>
            <a:r>
              <a:rPr lang="el-GR" sz="2400" baseline="30000" dirty="0"/>
              <a:t>2</a:t>
            </a:r>
            <a:r>
              <a:rPr lang="el-GR" sz="2400" dirty="0"/>
              <a:t> ή </a:t>
            </a:r>
            <a:r>
              <a:rPr lang="el-GR" sz="2400" i="1" dirty="0"/>
              <a:t>F</a:t>
            </a:r>
            <a:r>
              <a:rPr lang="el-GR" sz="2400" baseline="-25000" dirty="0"/>
              <a:t>1,23</a:t>
            </a:r>
            <a:r>
              <a:rPr lang="el-GR" sz="2400" dirty="0"/>
              <a:t> = </a:t>
            </a:r>
            <a:r>
              <a:rPr lang="el-GR" sz="2400" i="1" dirty="0"/>
              <a:t>t</a:t>
            </a:r>
            <a:r>
              <a:rPr lang="el-GR" sz="2400" baseline="-25000" dirty="0"/>
              <a:t>23</a:t>
            </a:r>
            <a:r>
              <a:rPr lang="el-GR" sz="2400" baseline="30000" dirty="0"/>
              <a:t>2</a:t>
            </a:r>
            <a:r>
              <a:rPr lang="el-GR" sz="2400" dirty="0"/>
              <a:t> και ούτω καθεξής. </a:t>
            </a:r>
          </a:p>
          <a:p>
            <a:r>
              <a:rPr lang="el-GR" sz="2400" dirty="0"/>
              <a:t>Όπως σημειώνεται, θα δούμε την πρακτική χρησιμότητα των προηγούμενων θεωρημάτων καθώς προχωρούμε.</a:t>
            </a:r>
            <a:endParaRPr lang="en-GB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31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833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Παράρτημα 5A 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5A.1 Κατανομές Πιθανότητας που Σχετίζονται με την Κανονική Κατανομή</a:t>
            </a:r>
          </a:p>
          <a:p>
            <a:r>
              <a:rPr lang="el-GR" b="1" dirty="0"/>
              <a:t>Θεώρημα 5.8. </a:t>
            </a:r>
            <a:r>
              <a:rPr lang="el-GR" dirty="0"/>
              <a:t>Για μεγάλους βαθμούς ελευθερίας του παρονομαστή, οι βαθμοί ελευθερίας του αριθμητή επί την τιμή </a:t>
            </a:r>
            <a:r>
              <a:rPr lang="el-GR" i="1" dirty="0"/>
              <a:t>F</a:t>
            </a:r>
            <a:r>
              <a:rPr lang="el-GR" dirty="0"/>
              <a:t> είναι περίπου ίσοι με την τιμή </a:t>
            </a:r>
            <a:r>
              <a:rPr lang="el-GR" i="1" dirty="0"/>
              <a:t>χ</a:t>
            </a:r>
            <a:r>
              <a:rPr lang="el-GR" baseline="30000" dirty="0"/>
              <a:t>2</a:t>
            </a:r>
            <a:r>
              <a:rPr lang="el-GR" dirty="0"/>
              <a:t> με τους βαθμούς ελευθερίας του αριθμητή. Συνεπώς, </a:t>
            </a:r>
          </a:p>
          <a:p>
            <a:pPr marL="0" indent="0" algn="ctr">
              <a:buNone/>
            </a:pPr>
            <a:r>
              <a:rPr lang="el-GR" i="1" dirty="0"/>
              <a:t>m </a:t>
            </a:r>
            <a:r>
              <a:rPr lang="el-GR" i="1" dirty="0" err="1"/>
              <a:t>F</a:t>
            </a:r>
            <a:r>
              <a:rPr lang="el-GR" i="1" baseline="-25000" dirty="0" err="1"/>
              <a:t>m,n</a:t>
            </a:r>
            <a:r>
              <a:rPr lang="el-GR" dirty="0"/>
              <a:t> = </a:t>
            </a:r>
            <a:r>
              <a:rPr lang="el-GR" i="1" dirty="0"/>
              <a:t>χ</a:t>
            </a:r>
            <a:r>
              <a:rPr lang="el-GR" baseline="30000" dirty="0"/>
              <a:t>2</a:t>
            </a:r>
            <a:r>
              <a:rPr lang="el-GR" i="1" baseline="-25000" dirty="0"/>
              <a:t>m</a:t>
            </a:r>
            <a:r>
              <a:rPr lang="el-GR" dirty="0"/>
              <a:t> καθώς το </a:t>
            </a:r>
            <a:r>
              <a:rPr lang="el-GR" i="1" dirty="0"/>
              <a:t>n</a:t>
            </a:r>
            <a:r>
              <a:rPr lang="el-GR" dirty="0"/>
              <a:t> → ∞</a:t>
            </a:r>
            <a:endParaRPr lang="en-GB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32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1615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Παράρτημα 5A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5A.1 Κατανομές Πιθανότητας που Σχετίζονται με την Κανονική Κατανομή</a:t>
                </a:r>
              </a:p>
              <a:p>
                <a:r>
                  <a:rPr lang="el-GR" b="1" dirty="0"/>
                  <a:t>Θεώρημα 5.9.</a:t>
                </a:r>
                <a:r>
                  <a:rPr lang="el-GR" dirty="0"/>
                  <a:t> Για αρκετά μεγάλους βαθμούς ελευθερίας, η κατανομή </a:t>
                </a:r>
                <a:r>
                  <a:rPr lang="el-GR" i="1" dirty="0"/>
                  <a:t>χ</a:t>
                </a:r>
                <a:r>
                  <a:rPr lang="el-GR" baseline="30000" dirty="0"/>
                  <a:t>2 </a:t>
                </a:r>
                <a:r>
                  <a:rPr lang="el-GR" dirty="0"/>
                  <a:t>μπορεί να προσεγγιστεί από την τυπική κανονική κατανομή ως εξής: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𝑍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~</m:t>
                      </m:r>
                      <m:r>
                        <a:rPr lang="en-US" i="1">
                          <a:latin typeface="Cambria Math"/>
                        </a:rPr>
                        <m:t>𝑁</m:t>
                      </m:r>
                      <m:r>
                        <a:rPr lang="en-US" i="1">
                          <a:latin typeface="Cambria Math"/>
                        </a:rPr>
                        <m:t>(0,1)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όπου </a:t>
                </a:r>
                <a:r>
                  <a:rPr lang="el-GR" i="1" dirty="0"/>
                  <a:t>k</a:t>
                </a:r>
                <a:r>
                  <a:rPr lang="el-GR" dirty="0"/>
                  <a:t> δηλώνει βαθμούς ελευθερίας.</a:t>
                </a:r>
                <a:endParaRPr lang="en-GB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33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161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7727" y="162628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5.2 Εκτίμηση Διαστήματος: Μερικές Βασικές Ιδέες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" y="1417638"/>
                <a:ext cx="9143086" cy="5539754"/>
              </a:xfrm>
            </p:spPr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el-GR" sz="3400" dirty="0"/>
                  <a:t>Έστω ότι θέλουμε να μάθουμε πόσο «κοντά», είναι 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sz="3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l-GR" sz="3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34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3400" dirty="0"/>
                  <a:t>στο </a:t>
                </a:r>
                <a:r>
                  <a:rPr lang="el-GR" sz="3400" i="1" dirty="0"/>
                  <a:t>β</a:t>
                </a:r>
                <a:r>
                  <a:rPr lang="el-GR" sz="3400" baseline="-25000" dirty="0"/>
                  <a:t>2</a:t>
                </a:r>
                <a:r>
                  <a:rPr lang="el-GR" sz="3400" dirty="0"/>
                  <a:t>. Για το σκοπό αυτό, προσπαθούμε να βρούμε δύο θετικούς αριθμούς </a:t>
                </a:r>
                <a:r>
                  <a:rPr lang="el-GR" sz="3400" i="1" dirty="0"/>
                  <a:t>δ</a:t>
                </a:r>
                <a:r>
                  <a:rPr lang="el-GR" sz="3400" dirty="0"/>
                  <a:t> και </a:t>
                </a:r>
                <a:r>
                  <a:rPr lang="el-GR" sz="3400" i="1" dirty="0"/>
                  <a:t>α</a:t>
                </a:r>
                <a:r>
                  <a:rPr lang="el-GR" sz="3400" dirty="0"/>
                  <a:t>, με τον τελευταίο να βρίσκεται μεταξύ του 0 και του 1, ώστε η πιθανότητα το τυχαίο διάστημα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sz="3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l-GR" sz="3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3400" i="1">
                        <a:latin typeface="Cambria Math"/>
                      </a:rPr>
                      <m:t>−</m:t>
                    </m:r>
                    <m:r>
                      <a:rPr lang="el-GR" sz="3400" i="1">
                        <a:latin typeface="Cambria Math"/>
                      </a:rPr>
                      <m:t>𝛿</m:t>
                    </m:r>
                  </m:oMath>
                </a14:m>
                <a:r>
                  <a:rPr lang="el-GR" sz="3400" dirty="0"/>
                  <a:t>,</a:t>
                </a:r>
                <a14:m>
                  <m:oMath xmlns:m="http://schemas.openxmlformats.org/officeDocument/2006/math">
                    <m:r>
                      <a:rPr lang="el-GR" sz="3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sz="3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l-GR" sz="3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3400" i="1">
                        <a:latin typeface="Cambria Math"/>
                      </a:rPr>
                      <m:t>+</m:t>
                    </m:r>
                    <m:r>
                      <a:rPr lang="el-GR" sz="3400" i="1">
                        <a:latin typeface="Cambria Math"/>
                      </a:rPr>
                      <m:t>𝛿</m:t>
                    </m:r>
                  </m:oMath>
                </a14:m>
                <a:r>
                  <a:rPr lang="el-GR" sz="3400" dirty="0"/>
                  <a:t>) να περιέχει τον πραγματικό </a:t>
                </a:r>
                <a:r>
                  <a:rPr lang="el-GR" sz="3400" i="1" dirty="0"/>
                  <a:t>β</a:t>
                </a:r>
                <a:r>
                  <a:rPr lang="el-GR" sz="3400" baseline="-25000" dirty="0"/>
                  <a:t>2 </a:t>
                </a:r>
                <a:r>
                  <a:rPr lang="el-GR" sz="3400" dirty="0"/>
                  <a:t>είναι 1 - α. Συμβολικά,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400">
                          <a:latin typeface="Cambria Math"/>
                        </a:rPr>
                        <m:t>Pr</m:t>
                      </m:r>
                      <m:d>
                        <m:dPr>
                          <m:ctrlPr>
                            <a:rPr lang="el-GR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l-GR" sz="3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34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3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3400" i="1">
                              <a:latin typeface="Cambria Math"/>
                            </a:rPr>
                            <m:t>−</m:t>
                          </m:r>
                          <m:r>
                            <a:rPr lang="el-GR" sz="3400" i="1">
                              <a:latin typeface="Cambria Math"/>
                            </a:rPr>
                            <m:t>𝛿</m:t>
                          </m:r>
                          <m:r>
                            <a:rPr lang="el-GR" sz="3400" i="1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l-GR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4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l-GR" sz="3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3400" i="1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l-GR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l-GR" sz="3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34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3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3400" i="1">
                              <a:latin typeface="Cambria Math"/>
                            </a:rPr>
                            <m:t>+</m:t>
                          </m:r>
                          <m:r>
                            <a:rPr lang="el-GR" sz="3400" i="1">
                              <a:latin typeface="Cambria Math"/>
                            </a:rPr>
                            <m:t>𝛿</m:t>
                          </m:r>
                        </m:e>
                      </m:d>
                      <m:r>
                        <a:rPr lang="el-GR" sz="3400" i="1">
                          <a:latin typeface="Cambria Math"/>
                        </a:rPr>
                        <m:t>=1−</m:t>
                      </m:r>
                      <m:r>
                        <a:rPr lang="el-GR" sz="3400" i="1">
                          <a:latin typeface="Cambria Math"/>
                        </a:rPr>
                        <m:t>𝛼</m:t>
                      </m:r>
                      <m:r>
                        <a:rPr lang="el-GR" sz="3400" b="0" i="1" smtClean="0">
                          <a:latin typeface="Cambria Math" panose="02040503050406030204" pitchFamily="18" charset="0"/>
                        </a:rPr>
                        <m:t>             (5.2.1)</m:t>
                      </m:r>
                    </m:oMath>
                  </m:oMathPara>
                </a14:m>
                <a:endParaRPr lang="el-GR" sz="3400" dirty="0"/>
              </a:p>
              <a:p>
                <a:pPr algn="just"/>
                <a:r>
                  <a:rPr lang="el-GR" sz="3400" dirty="0"/>
                  <a:t>Ένα τέτοιο διάστημα, αν υπάρχει, είναι γνωστό ως </a:t>
                </a:r>
                <a:r>
                  <a:rPr lang="el-GR" sz="3400" b="1" dirty="0"/>
                  <a:t>διάστημα εμπιστοσύνης </a:t>
                </a:r>
                <a:r>
                  <a:rPr lang="el-GR" sz="3400" dirty="0"/>
                  <a:t>(</a:t>
                </a:r>
                <a:r>
                  <a:rPr lang="en-US" sz="3400" dirty="0"/>
                  <a:t>confidence interval</a:t>
                </a:r>
                <a:r>
                  <a:rPr lang="el-GR" sz="3400" dirty="0"/>
                  <a:t>).</a:t>
                </a:r>
              </a:p>
              <a:p>
                <a:pPr algn="just"/>
                <a:r>
                  <a:rPr lang="el-GR" sz="3400" dirty="0"/>
                  <a:t>Ο 1 - </a:t>
                </a:r>
                <a:r>
                  <a:rPr lang="el-GR" sz="3400" i="1" dirty="0"/>
                  <a:t>α</a:t>
                </a:r>
                <a:r>
                  <a:rPr lang="el-GR" sz="3400" dirty="0"/>
                  <a:t> είναι γνωστό ως </a:t>
                </a:r>
                <a:r>
                  <a:rPr lang="el-GR" sz="3400" b="1" dirty="0"/>
                  <a:t>συντελεστής εμπιστοσύνης </a:t>
                </a:r>
                <a:r>
                  <a:rPr lang="el-GR" sz="3400" dirty="0"/>
                  <a:t>(</a:t>
                </a:r>
                <a:r>
                  <a:rPr lang="en-US" sz="3400" dirty="0"/>
                  <a:t>confidence coefficient</a:t>
                </a:r>
                <a:r>
                  <a:rPr lang="el-GR" sz="3400" dirty="0"/>
                  <a:t>).</a:t>
                </a:r>
              </a:p>
              <a:p>
                <a:pPr algn="just"/>
                <a:r>
                  <a:rPr lang="el-GR" sz="3400" dirty="0"/>
                  <a:t>Το </a:t>
                </a:r>
                <a:r>
                  <a:rPr lang="el-GR" sz="3400" i="1" dirty="0"/>
                  <a:t>α</a:t>
                </a:r>
                <a:r>
                  <a:rPr lang="el-GR" sz="3400" dirty="0"/>
                  <a:t> (0 &lt; </a:t>
                </a:r>
                <a:r>
                  <a:rPr lang="el-GR" sz="3400" i="1" dirty="0"/>
                  <a:t>α</a:t>
                </a:r>
                <a:r>
                  <a:rPr lang="el-GR" sz="3400" dirty="0"/>
                  <a:t> &lt;1) είναι γνωστό ως το </a:t>
                </a:r>
                <a:r>
                  <a:rPr lang="el-GR" sz="3400" b="1" dirty="0"/>
                  <a:t>επίπεδο σημαντικότητας </a:t>
                </a:r>
                <a:r>
                  <a:rPr lang="el-GR" sz="3400" dirty="0"/>
                  <a:t>(</a:t>
                </a:r>
                <a:r>
                  <a:rPr lang="en-US" sz="3400" dirty="0"/>
                  <a:t>level of significance</a:t>
                </a:r>
                <a:r>
                  <a:rPr lang="el-GR" sz="3400" dirty="0"/>
                  <a:t>).</a:t>
                </a:r>
              </a:p>
              <a:p>
                <a:pPr algn="just"/>
                <a:r>
                  <a:rPr lang="el-GR" sz="3400" dirty="0"/>
                  <a:t>Τα έκτοπα (ακραίες τιμές) του διαστήματος εμπιστοσύνης είναι γνωστά ως τα </a:t>
                </a:r>
                <a:r>
                  <a:rPr lang="el-GR" sz="3400" b="1" dirty="0"/>
                  <a:t>όρια εμπιστοσύνης </a:t>
                </a:r>
                <a:r>
                  <a:rPr lang="el-GR" sz="3400" dirty="0"/>
                  <a:t>(</a:t>
                </a:r>
                <a:r>
                  <a:rPr lang="en-US" sz="3400" dirty="0"/>
                  <a:t>confidence limits</a:t>
                </a:r>
                <a:r>
                  <a:rPr lang="el-GR" sz="3400" dirty="0"/>
                  <a:t>) (που είναι γνωστά και ως </a:t>
                </a:r>
                <a:r>
                  <a:rPr lang="el-GR" sz="3400" i="1" dirty="0"/>
                  <a:t>κριτικές</a:t>
                </a:r>
                <a:r>
                  <a:rPr lang="el-GR" sz="3400" dirty="0"/>
                  <a:t> ή </a:t>
                </a:r>
                <a:r>
                  <a:rPr lang="el-GR" sz="3400" i="1" dirty="0"/>
                  <a:t>κρίσιμες</a:t>
                </a:r>
                <a:r>
                  <a:rPr lang="el-GR" sz="3400" dirty="0"/>
                  <a:t> τιμές)</a:t>
                </a:r>
              </a:p>
              <a:p>
                <a:pPr algn="just"/>
                <a:r>
                  <a:rPr lang="el-GR" sz="3400" dirty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sz="3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l-GR" sz="3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3400" i="1">
                        <a:latin typeface="Cambria Math"/>
                      </a:rPr>
                      <m:t>−</m:t>
                    </m:r>
                    <m:r>
                      <a:rPr lang="el-GR" sz="3400" i="1">
                        <a:latin typeface="Cambria Math"/>
                      </a:rPr>
                      <m:t>𝛿</m:t>
                    </m:r>
                  </m:oMath>
                </a14:m>
                <a:r>
                  <a:rPr lang="el-GR" sz="3400" dirty="0"/>
                  <a:t> να είναι το </a:t>
                </a:r>
                <a:r>
                  <a:rPr lang="el-GR" sz="3400" b="1" dirty="0"/>
                  <a:t>κατώτερο</a:t>
                </a:r>
                <a:r>
                  <a:rPr lang="el-GR" sz="3400" dirty="0"/>
                  <a:t> </a:t>
                </a:r>
                <a:r>
                  <a:rPr lang="el-GR" sz="3400" i="1" dirty="0"/>
                  <a:t>όριο</a:t>
                </a:r>
                <a:r>
                  <a:rPr lang="el-GR" sz="3400" dirty="0"/>
                  <a:t> </a:t>
                </a:r>
                <a:r>
                  <a:rPr lang="el-GR" sz="3400" b="1" dirty="0"/>
                  <a:t>εμπιστοσύνης</a:t>
                </a:r>
                <a:r>
                  <a:rPr lang="el-GR" sz="3400" dirty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sz="3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34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l-GR" sz="3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3400" i="1">
                        <a:latin typeface="Cambria Math"/>
                      </a:rPr>
                      <m:t>+</m:t>
                    </m:r>
                    <m:r>
                      <a:rPr lang="el-GR" sz="3400" i="1">
                        <a:latin typeface="Cambria Math"/>
                      </a:rPr>
                      <m:t>𝛿</m:t>
                    </m:r>
                  </m:oMath>
                </a14:m>
                <a:r>
                  <a:rPr lang="el-GR" sz="3400" dirty="0"/>
                  <a:t> να είναι το </a:t>
                </a:r>
                <a:r>
                  <a:rPr lang="el-GR" sz="3400" b="1" dirty="0"/>
                  <a:t>ανώτερο</a:t>
                </a:r>
                <a:r>
                  <a:rPr lang="el-GR" sz="3400" dirty="0"/>
                  <a:t> </a:t>
                </a:r>
                <a:r>
                  <a:rPr lang="el-GR" sz="3400" i="1" dirty="0"/>
                  <a:t>όριο</a:t>
                </a:r>
                <a:r>
                  <a:rPr lang="el-GR" sz="3400" dirty="0"/>
                  <a:t> </a:t>
                </a:r>
                <a:r>
                  <a:rPr lang="el-GR" sz="3400" b="1" dirty="0"/>
                  <a:t>εμπιστοσύνης</a:t>
                </a:r>
                <a:r>
                  <a:rPr lang="el-GR" sz="3400" dirty="0"/>
                  <a:t>. </a:t>
                </a:r>
              </a:p>
              <a:p>
                <a:pPr algn="just"/>
                <a:r>
                  <a:rPr lang="el-GR" sz="3400" i="1" dirty="0"/>
                  <a:t>Σημείωση: τα α και 1 - α παρουσιάζονται συχνά ως ποσοστά ως 100α και 100(1 - α) τοις εκατό. </a:t>
                </a:r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" y="1417638"/>
                <a:ext cx="9143086" cy="5539754"/>
              </a:xfrm>
              <a:blipFill>
                <a:blip r:embed="rId3"/>
                <a:stretch>
                  <a:fillRect l="-667" t="-1872" r="-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4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28" y="6414928"/>
            <a:ext cx="938398" cy="3157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5.2 Εκτίμηση Διαστήματος: Μερικές Βασικές Ιδέες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dirty="0"/>
              <a:t>Η Εξίσωση 5.2.1 δείχνει ότι ένας </a:t>
            </a:r>
            <a:r>
              <a:rPr lang="el-GR" b="1" dirty="0"/>
              <a:t>εκτιμητής διαστήματος </a:t>
            </a:r>
            <a:r>
              <a:rPr lang="el-GR" dirty="0"/>
              <a:t>(</a:t>
            </a:r>
            <a:r>
              <a:rPr lang="en-US" dirty="0"/>
              <a:t>interval estimator</a:t>
            </a:r>
            <a:r>
              <a:rPr lang="el-GR" dirty="0"/>
              <a:t>), σε αντίθεση με ένα σημειακό εκτιμητή, είναι ένα διάστημα που κατασκευάζεται με τέτοιο τρόπο ώστε να έχει μία συγκεκριμένη πιθανότητα 1 – </a:t>
            </a:r>
            <a:r>
              <a:rPr lang="el-GR" i="1" dirty="0"/>
              <a:t>α</a:t>
            </a:r>
            <a:r>
              <a:rPr lang="el-GR" dirty="0"/>
              <a:t> να συμπεριλαμβάνει εντός των ορίων του, την πραγματική τιμή της παραμέτρου.</a:t>
            </a:r>
            <a:r>
              <a:rPr lang="el-GR" dirty="0">
                <a:effectLst/>
              </a:rPr>
              <a:t> </a:t>
            </a:r>
          </a:p>
          <a:p>
            <a:pPr algn="just"/>
            <a:r>
              <a:rPr lang="el-GR" dirty="0"/>
              <a:t>Το σύμβολο </a:t>
            </a:r>
            <a:r>
              <a:rPr lang="el-GR" i="1" dirty="0"/>
              <a:t>α</a:t>
            </a:r>
            <a:r>
              <a:rPr lang="el-GR" dirty="0"/>
              <a:t> είναι γνωστό ως το </a:t>
            </a:r>
            <a:r>
              <a:rPr lang="el-GR" b="1" dirty="0"/>
              <a:t>μέγεθος του (στατιστικού) ελέγχου</a:t>
            </a:r>
            <a:r>
              <a:rPr lang="el-GR" dirty="0"/>
              <a:t>.</a:t>
            </a:r>
            <a:endParaRPr lang="el-GR" dirty="0">
              <a:effectLst/>
            </a:endParaRPr>
          </a:p>
          <a:p>
            <a:pPr algn="just"/>
            <a:r>
              <a:rPr lang="el-GR" dirty="0"/>
              <a:t>Είναι επίσης γνωστό ως η </a:t>
            </a:r>
            <a:r>
              <a:rPr lang="el-GR" b="1" dirty="0"/>
              <a:t>πιθανότητα να διαπράξουμε ένα σφάλμα </a:t>
            </a:r>
            <a:r>
              <a:rPr lang="en-US" b="1" dirty="0"/>
              <a:t>T</a:t>
            </a:r>
            <a:r>
              <a:rPr lang="el-GR" b="1" dirty="0" err="1"/>
              <a:t>ύπου</a:t>
            </a:r>
            <a:r>
              <a:rPr lang="el-GR" b="1" dirty="0"/>
              <a:t> Ι</a:t>
            </a:r>
            <a:r>
              <a:rPr lang="el-GR" dirty="0"/>
              <a:t>. </a:t>
            </a:r>
          </a:p>
          <a:p>
            <a:pPr algn="just"/>
            <a:r>
              <a:rPr lang="el-GR" dirty="0"/>
              <a:t>Ένα </a:t>
            </a:r>
            <a:r>
              <a:rPr lang="el-GR" b="1" dirty="0"/>
              <a:t>σφάλμα </a:t>
            </a:r>
            <a:r>
              <a:rPr lang="en-US" b="1" dirty="0"/>
              <a:t>T</a:t>
            </a:r>
            <a:r>
              <a:rPr lang="el-GR" b="1" dirty="0" err="1"/>
              <a:t>ύπου</a:t>
            </a:r>
            <a:r>
              <a:rPr lang="el-GR" b="1" dirty="0"/>
              <a:t> Ι </a:t>
            </a:r>
            <a:r>
              <a:rPr lang="el-GR" dirty="0"/>
              <a:t>συνίσταται στην απόρριψη μίας πραγματικής υπόθεσης, ενώ ένα </a:t>
            </a:r>
            <a:r>
              <a:rPr lang="el-GR" b="1" dirty="0"/>
              <a:t>σφάλμα Τύπου ΙΙ </a:t>
            </a:r>
            <a:r>
              <a:rPr lang="el-GR" dirty="0"/>
              <a:t>συνίσταται στην αποδοχή μίας ψευδούς υπόθεσης. </a:t>
            </a:r>
          </a:p>
          <a:p>
            <a:endParaRPr lang="en-GB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5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218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5.2 Εκτίμηση Διαστήματος: Μερικές Βασικές Ιδέες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/>
                  <a:t>Έχουμε τις ακόλουθες πτυχές της εκτίμησης διαστήματος: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Pr</m:t>
                      </m:r>
                      <m:d>
                        <m:dPr>
                          <m:ctrl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l-G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l-G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l-G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≤</m:t>
                          </m:r>
                          <m:sSub>
                            <m:sSubPr>
                              <m:ctrlPr>
                                <a:rPr kumimoji="0" lang="el-G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el-G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≤</m:t>
                          </m:r>
                          <m:sSub>
                            <m:sSubPr>
                              <m:ctrlPr>
                                <a:rPr kumimoji="0" lang="el-G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l-G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l-G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l-G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d>
                      <m:r>
                        <a:rPr kumimoji="0" lang="el-G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=1−</m:t>
                      </m:r>
                      <m:r>
                        <a:rPr kumimoji="0" lang="el-G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el-G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(5.2.1)</m:t>
                      </m:r>
                    </m:oMath>
                  </m:oMathPara>
                </a14:m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l-GR" sz="2400" dirty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l-GR" sz="2400" dirty="0"/>
                  <a:t>Η Εξ. (5.2.1) αναφέρει ότι η πιθανότητα κατασκευής ενός διαστήματος που περιέχει το </a:t>
                </a:r>
                <a:r>
                  <a:rPr lang="el-GR" sz="2400" i="1" dirty="0"/>
                  <a:t>β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είναι 1 - </a:t>
                </a:r>
                <a:r>
                  <a:rPr lang="el-GR" sz="2400" i="1" dirty="0"/>
                  <a:t>α</a:t>
                </a:r>
                <a:r>
                  <a:rPr lang="el-GR" sz="2400" dirty="0"/>
                  <a:t>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l-GR" sz="2400" dirty="0"/>
                  <a:t>Η Εξ. (5.2.1) σημαίνει: Αν σε επαναλαμβανόμενη δειγματοληψία, διαστήματα εμπιστοσύνης όπως αυτό, κατασκευάζονται πολλές φορές στη βάση της πιθανότητας 1 - </a:t>
                </a:r>
                <a:r>
                  <a:rPr lang="el-GR" sz="2400" i="1" dirty="0"/>
                  <a:t>α</a:t>
                </a:r>
                <a:r>
                  <a:rPr lang="el-GR" sz="2400" dirty="0"/>
                  <a:t>, τότε κατά μέσο όρο, τα διαστήματα αυτά θα περιέχουν την πραγματική τιμή της παραμέτρου σε 1 - </a:t>
                </a:r>
                <a:r>
                  <a:rPr lang="el-GR" sz="2400" i="1" dirty="0"/>
                  <a:t>α</a:t>
                </a:r>
                <a:r>
                  <a:rPr lang="el-GR" sz="2400" dirty="0"/>
                  <a:t> περιπτώσεις.</a:t>
                </a:r>
                <a:endParaRPr lang="en-GB" sz="2400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078" r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6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7304" y="1340768"/>
            <a:ext cx="8649393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el-GR" altLang="el-GR" sz="2800" b="1" dirty="0"/>
              <a:t>Κατανομή δειγματοληψίας των </a:t>
            </a:r>
            <a:r>
              <a:rPr lang="en-US" altLang="el-GR" sz="2800" b="1" dirty="0"/>
              <a:t>OLS </a:t>
            </a:r>
            <a:r>
              <a:rPr lang="el-GR" altLang="el-GR" sz="2800" b="1" dirty="0"/>
              <a:t>εκτιμητών</a:t>
            </a:r>
            <a:endParaRPr lang="de-DE" altLang="el-GR" sz="2800" b="1" dirty="0"/>
          </a:p>
          <a:p>
            <a:pPr lvl="1" eaLnBrk="1" hangingPunct="1">
              <a:lnSpc>
                <a:spcPts val="3200"/>
              </a:lnSpc>
            </a:pPr>
            <a:r>
              <a:rPr lang="el-GR" altLang="el-GR" sz="2600" dirty="0"/>
              <a:t>Οι εκτιμητές </a:t>
            </a:r>
            <a:r>
              <a:rPr lang="en-US" altLang="el-GR" sz="2600" dirty="0"/>
              <a:t>OLS </a:t>
            </a:r>
            <a:r>
              <a:rPr lang="el-GR" altLang="el-GR" sz="2600" dirty="0"/>
              <a:t>είναι τυχαίες μεταβλητές</a:t>
            </a:r>
            <a:endParaRPr lang="de-DE" altLang="el-GR" sz="2600" dirty="0"/>
          </a:p>
          <a:p>
            <a:pPr lvl="1" eaLnBrk="1" hangingPunct="1">
              <a:lnSpc>
                <a:spcPts val="3200"/>
              </a:lnSpc>
            </a:pPr>
            <a:r>
              <a:rPr lang="el-GR" altLang="el-GR" sz="2600" dirty="0"/>
              <a:t>Γνωρίζουμε την αναμενόμενη τιμή και την διακύμανσή τους</a:t>
            </a:r>
            <a:endParaRPr lang="de-DE" altLang="el-GR" sz="2600" dirty="0"/>
          </a:p>
          <a:p>
            <a:pPr lvl="1" eaLnBrk="1" hangingPunct="1">
              <a:lnSpc>
                <a:spcPts val="3200"/>
              </a:lnSpc>
            </a:pPr>
            <a:r>
              <a:rPr lang="el-GR" altLang="el-GR" sz="2600" dirty="0"/>
              <a:t>Ωστόσο, για τον έλεγχο υποθέσεων πρέπει να γνωρίζουμε την κατανομή τους</a:t>
            </a:r>
          </a:p>
          <a:p>
            <a:pPr lvl="1" eaLnBrk="1" hangingPunct="1">
              <a:lnSpc>
                <a:spcPts val="3200"/>
              </a:lnSpc>
            </a:pPr>
            <a:r>
              <a:rPr lang="el-GR" altLang="el-GR" sz="2600" dirty="0"/>
              <a:t>Οι κατανομές δειγματοληψίας των εκτιμητριών εξαρτώνται από την κατανομή των σφαλμάτων </a:t>
            </a:r>
            <a:endParaRPr lang="de-DE" altLang="el-GR" sz="2600" dirty="0"/>
          </a:p>
          <a:p>
            <a:pPr lvl="1" eaLnBrk="1" hangingPunct="1">
              <a:lnSpc>
                <a:spcPts val="3200"/>
              </a:lnSpc>
            </a:pPr>
            <a:r>
              <a:rPr lang="el-GR" altLang="el-GR" sz="2600" dirty="0"/>
              <a:t>Για να βρούμε την κατανομή χρειάζονται επιπλέον υποθέσεις σχετικά με την κατανομή του τυχαίου όρου: κανονική κατανομή</a:t>
            </a:r>
            <a:endParaRPr lang="de-DE" altLang="el-GR" sz="2600" dirty="0"/>
          </a:p>
          <a:p>
            <a:endParaRPr lang="el-GR" sz="26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7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5.3 Διαστήματα Εμπιστοσύνης για τους Συντελεστές Παλινδρόμησης </a:t>
            </a:r>
            <a:r>
              <a:rPr lang="el-GR" sz="3600" b="1" i="1" dirty="0"/>
              <a:t>β</a:t>
            </a:r>
            <a:r>
              <a:rPr lang="el-GR" sz="3600" b="1" baseline="-25000" dirty="0"/>
              <a:t>1</a:t>
            </a:r>
            <a:r>
              <a:rPr lang="el-GR" sz="3600" b="1" dirty="0"/>
              <a:t> και </a:t>
            </a:r>
            <a:r>
              <a:rPr lang="el-GR" sz="3600" b="1" i="1" dirty="0"/>
              <a:t>β</a:t>
            </a:r>
            <a:r>
              <a:rPr lang="el-GR" sz="3600" b="1" baseline="-25000" dirty="0"/>
              <a:t>2</a:t>
            </a:r>
            <a:endParaRPr lang="en-GB" sz="3600" dirty="0"/>
          </a:p>
        </p:txBody>
      </p:sp>
      <p:pic>
        <p:nvPicPr>
          <p:cNvPr id="7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" y="6376282"/>
            <a:ext cx="775535" cy="4806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706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5.3 Διαστήματα Εμπιστοσύνης για τους Συντελεστές Παλινδρόμησης </a:t>
            </a:r>
            <a:r>
              <a:rPr lang="el-GR" sz="3600" b="1" i="1" dirty="0"/>
              <a:t>β</a:t>
            </a:r>
            <a:r>
              <a:rPr lang="el-GR" sz="3600" b="1" baseline="-25000" dirty="0"/>
              <a:t>1</a:t>
            </a:r>
            <a:r>
              <a:rPr lang="el-GR" sz="3600" b="1" dirty="0"/>
              <a:t> και </a:t>
            </a:r>
            <a:r>
              <a:rPr lang="el-GR" sz="3600" b="1" i="1" dirty="0"/>
              <a:t>β</a:t>
            </a:r>
            <a:r>
              <a:rPr lang="el-GR" sz="3600" b="1" baseline="-25000" dirty="0"/>
              <a:t>2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" y="1187625"/>
                <a:ext cx="9052560" cy="507808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sz="3800" b="1" dirty="0"/>
                  <a:t>Διάστημα Εμπιστοσύνης για το </a:t>
                </a:r>
                <a:r>
                  <a:rPr lang="el-GR" sz="3800" b="1" i="1" dirty="0"/>
                  <a:t>β</a:t>
                </a:r>
                <a:r>
                  <a:rPr lang="el-GR" sz="3800" b="1" baseline="-25000" dirty="0"/>
                  <a:t>2</a:t>
                </a:r>
                <a:endParaRPr lang="el-GR" sz="3800" dirty="0"/>
              </a:p>
              <a:p>
                <a:pPr marL="0" indent="0">
                  <a:buNone/>
                </a:pPr>
                <a:r>
                  <a:rPr lang="el-GR" dirty="0"/>
                  <a:t>Επειδή η διακύμανση του πληθυσμού είναι άγνωστη χρησιμοποιούμε την κατανομή </a:t>
                </a:r>
                <a:r>
                  <a:rPr lang="en-US" i="1" dirty="0"/>
                  <a:t>t</a:t>
                </a:r>
                <a:r>
                  <a:rPr lang="en-US" dirty="0"/>
                  <a:t>:</a:t>
                </a: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/2</m:t>
                              </m:r>
                            </m:sub>
                          </m:sSub>
                          <m:r>
                            <a:rPr lang="el-GR" i="1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se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l-GR" i="1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el-GR" i="1">
                          <a:latin typeface="Cambria Math"/>
                        </a:rPr>
                        <m:t>=1−</m:t>
                      </m:r>
                      <m:r>
                        <a:rPr lang="el-GR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Αντιμεταθέτοντας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/2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se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l-GR" i="1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i="1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/2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se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l-GR" i="1">
                          <a:latin typeface="Cambria Math"/>
                        </a:rPr>
                        <m:t>=1−</m:t>
                      </m:r>
                      <m:r>
                        <a:rPr lang="el-GR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	Έχουμε επομένως, ένα </a:t>
                </a:r>
                <a:r>
                  <a:rPr lang="el-GR" b="1" dirty="0"/>
                  <a:t>διάστημα εμπιστοσύνης</a:t>
                </a:r>
                <a:r>
                  <a:rPr lang="el-GR" dirty="0"/>
                  <a:t> 100(1 - </a:t>
                </a:r>
                <a:r>
                  <a:rPr lang="el-GR" i="1" dirty="0"/>
                  <a:t>α</a:t>
                </a:r>
                <a:r>
                  <a:rPr lang="el-GR" dirty="0"/>
                  <a:t> ) για το </a:t>
                </a:r>
                <a:r>
                  <a:rPr lang="el-GR" i="1" dirty="0"/>
                  <a:t>β</a:t>
                </a:r>
                <a:r>
                  <a:rPr lang="el-GR" baseline="-25000" dirty="0"/>
                  <a:t>2</a:t>
                </a:r>
                <a:r>
                  <a:rPr lang="el-GR" dirty="0"/>
                  <a:t>, το οποίο μπορεί να γραφεί εν συντομία ως διάστημα εμπιστοσύνης 100(1 - </a:t>
                </a:r>
                <a:r>
                  <a:rPr lang="el-GR" i="1" dirty="0"/>
                  <a:t>α</a:t>
                </a:r>
                <a:r>
                  <a:rPr lang="el-GR" dirty="0"/>
                  <a:t> )% για το </a:t>
                </a:r>
                <a:r>
                  <a:rPr lang="el-GR" i="1" dirty="0"/>
                  <a:t>β</a:t>
                </a:r>
                <a:r>
                  <a:rPr lang="el-GR" baseline="-25000" dirty="0"/>
                  <a:t>2</a:t>
                </a:r>
                <a:r>
                  <a:rPr lang="el-GR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𝑎</m:t>
                          </m:r>
                          <m:r>
                            <a:rPr lang="el-GR" i="1">
                              <a:latin typeface="Cambria Math"/>
                            </a:rPr>
                            <m:t>/2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se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Ομοίως προκύπτει το διάστημα εμπιστοσύνης 100(1 - </a:t>
                </a:r>
                <a:r>
                  <a:rPr lang="el-GR" i="1" dirty="0"/>
                  <a:t>α</a:t>
                </a:r>
                <a:r>
                  <a:rPr lang="el-GR" dirty="0"/>
                  <a:t> )% για το </a:t>
                </a:r>
                <a:r>
                  <a:rPr lang="el-GR" i="1" dirty="0"/>
                  <a:t>β</a:t>
                </a:r>
                <a:r>
                  <a:rPr lang="el-GR" baseline="-25000" dirty="0"/>
                  <a:t>1 </a:t>
                </a:r>
                <a:endParaRPr lang="el-GR" dirty="0"/>
              </a:p>
              <a:p>
                <a:pPr marL="0" indent="0">
                  <a:buNone/>
                </a:pPr>
                <a:endParaRPr lang="el-GR" sz="3200" b="1" dirty="0"/>
              </a:p>
              <a:p>
                <a:pPr marL="0" indent="0" algn="just">
                  <a:buNone/>
                </a:pPr>
                <a:r>
                  <a:rPr lang="el-GR" sz="3200" b="1" dirty="0"/>
                  <a:t>Η ερμηνεία αυτού του διαστήματος εμπιστοσύνης είναι:</a:t>
                </a:r>
                <a:r>
                  <a:rPr lang="el-GR" sz="3200" dirty="0"/>
                  <a:t> Με δεδομένο τον συντελεστή εμπιστοσύνης του 95 τοις εκατό, σε 95 από τις 100 περιπτώσεις τα διαστήματα θα περιέχουν τον πραγματικό </a:t>
                </a:r>
                <a:r>
                  <a:rPr lang="el-GR" sz="3200" i="1" dirty="0"/>
                  <a:t>β</a:t>
                </a:r>
                <a:r>
                  <a:rPr lang="el-GR" sz="3200" baseline="-25000" dirty="0"/>
                  <a:t>2</a:t>
                </a:r>
                <a:r>
                  <a:rPr lang="el-GR" sz="3200" dirty="0"/>
                  <a:t>. 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" y="1187625"/>
                <a:ext cx="9052560" cy="5078089"/>
              </a:xfrm>
              <a:blipFill>
                <a:blip r:embed="rId2"/>
                <a:stretch>
                  <a:fillRect l="-1077" t="-2281" r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8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5.5 Έλεγχοι Υποθέσεων: Γενικές Παρατηρήσεις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l-GR" dirty="0"/>
              <a:t>Το πρόβλημα των ελέγχου στατιστικών υποθέσεων μπορεί να διατυπωθεί με απλό τρόπο ως εξής: </a:t>
            </a:r>
            <a:endParaRPr lang="en-US" dirty="0"/>
          </a:p>
          <a:p>
            <a:pPr algn="just"/>
            <a:r>
              <a:rPr lang="el-GR" i="1" dirty="0"/>
              <a:t>Είναι μία δοθείσα παρατήρηση ή ένα εύρημα συμβατό με κάποια καθορισμένη υπόθεση ή όχι</a:t>
            </a:r>
            <a:r>
              <a:rPr lang="el-GR" dirty="0"/>
              <a:t>; </a:t>
            </a:r>
            <a:endParaRPr lang="en-US" dirty="0"/>
          </a:p>
          <a:p>
            <a:pPr algn="just"/>
            <a:r>
              <a:rPr lang="el-GR" dirty="0"/>
              <a:t>Η λέξη «συμβατό» όπως χρησιμοποιείται εδώ, σημαίνει «επαρκώς» κοντά στην υποθετική τιμή, ούτως ώστε να μην απορρίψουμε την καθορισμένη</a:t>
            </a:r>
            <a:r>
              <a:rPr lang="el-GR" i="1" dirty="0"/>
              <a:t> </a:t>
            </a:r>
            <a:r>
              <a:rPr lang="el-GR" dirty="0"/>
              <a:t>υπόθεση.</a:t>
            </a:r>
            <a:endParaRPr lang="en-GB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Οικονομετρία: Αρχές και Εφαρμογές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9</a:t>
            </a:fld>
            <a:endParaRPr lang="el-GR"/>
          </a:p>
        </p:txBody>
      </p:sp>
      <p:pic>
        <p:nvPicPr>
          <p:cNvPr id="6" name="Picture 7" descr="C:\Users\Pavlos\Documents\Slides_for_Tziola\Gujarati\logo_tzi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265714"/>
            <a:ext cx="938398" cy="581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562027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2040</Words>
  <Application>Microsoft Office PowerPoint</Application>
  <PresentationFormat>Προβολή στην οθόνη (4:3)</PresentationFormat>
  <Paragraphs>242</Paragraphs>
  <Slides>33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Θέμα του Office</vt:lpstr>
      <vt:lpstr>Equation</vt:lpstr>
      <vt:lpstr>Παρουσίαση του PowerPoint</vt:lpstr>
      <vt:lpstr>5.1 Στατιστικές Προϋποθέσεις</vt:lpstr>
      <vt:lpstr>5.2 Εκτίμηση Διαστήματος: Μερικές Βασικές Ιδέες</vt:lpstr>
      <vt:lpstr>5.2 Εκτίμηση Διαστήματος: Μερικές Βασικές Ιδέες</vt:lpstr>
      <vt:lpstr>5.2 Εκτίμηση Διαστήματος: Μερικές Βασικές Ιδέες</vt:lpstr>
      <vt:lpstr>5.2 Εκτίμηση Διαστήματος: Μερικές Βασικές Ιδέες</vt:lpstr>
      <vt:lpstr>5.3 Διαστήματα Εμπιστοσύνης για τους Συντελεστές Παλινδρόμησης β1 και β2</vt:lpstr>
      <vt:lpstr>5.3 Διαστήματα Εμπιστοσύνης για τους Συντελεστές Παλινδρόμησης β1 και β2</vt:lpstr>
      <vt:lpstr>5.5 Έλεγχοι Υποθέσεων: Γενικές Παρατηρήσεις</vt:lpstr>
      <vt:lpstr>5.5 Έλεγχοι Υποθέσεων: Γενικές Παρατηρήσεις</vt:lpstr>
      <vt:lpstr>5.5 Έλεγχοι Υποθέσεων: Γενικές Παρατηρήσεις</vt:lpstr>
      <vt:lpstr>5.6 Έλεγχοι Υποθέσεων: Η Προσέγγιση του Διαστήματος Εμπιστοσύνης </vt:lpstr>
      <vt:lpstr>5.6 Έλεγχοι Υποθέσεων: Η Προσέγγιση του Διαστήματος Εμπιστοσύνης </vt:lpstr>
      <vt:lpstr>5.6 Έλεγχοι Υποθέσεων: Η Προσέγγιση του Διαστήματος Εμπιστοσύνης </vt:lpstr>
      <vt:lpstr>5.6 Έλεγχοι Υποθέσεων: Η Προσέγγιση του Διαστήματος Εμπιστοσύνης </vt:lpstr>
      <vt:lpstr>5.7 Έλεγχοι Υποθέσεων: Η Προσέγγιση του Ελέγχου Σημαντικότητας</vt:lpstr>
      <vt:lpstr>5.7 Έλεγχοι Υποθέσεων: Η Προσέγγιση του Ελέγχου Σημαντικότητας</vt:lpstr>
      <vt:lpstr>5.7 Έλεγχοι Υποθέσεων: Η Προσέγγιση του Ελέγχου Σημαντικότητας</vt:lpstr>
      <vt:lpstr>5.7 Έλεγχοι Υποθέσεων: Η Προσέγγιση του Ελέγχου Σημαντικότητας</vt:lpstr>
      <vt:lpstr>5.7 Έλεγχοι Υποθέσεων: Η Προσέγγιση του Ελέγχου Σημαντικότητας</vt:lpstr>
      <vt:lpstr>5.7 Έλεγχοι Υποθέσεων: Η Προσέγγιση του Ελέγχου Σημαντικότητας</vt:lpstr>
      <vt:lpstr>5.7 Έλεγχοι Υποθέσεων: Η Προσέγγιση του Ελέγχου Σημαντικότητας</vt:lpstr>
      <vt:lpstr>5.8 Έλεγχοι Υποθέσεων: Ορισμένες Πρακτικές Πτυχές τους</vt:lpstr>
      <vt:lpstr>5.8 Έλεγχοι Υποθέσεων: Ορισμένες Πρακτικές Πτυχές τους</vt:lpstr>
      <vt:lpstr>Παράρτημα 5A </vt:lpstr>
      <vt:lpstr>Παράρτημα 5A </vt:lpstr>
      <vt:lpstr>Παράρτημα 5A </vt:lpstr>
      <vt:lpstr>Παράρτημα 5A </vt:lpstr>
      <vt:lpstr>Παράρτημα 5A </vt:lpstr>
      <vt:lpstr>Παράρτημα 5A </vt:lpstr>
      <vt:lpstr>Παράρτημα 5A </vt:lpstr>
      <vt:lpstr>Παράρτημα 5A </vt:lpstr>
      <vt:lpstr>Παράρτημα 5A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Οικονομετρία: Αρχές και Εφαρμογές</dc:title>
  <dc:creator>Pavlos</dc:creator>
  <cp:lastModifiedBy>XPc</cp:lastModifiedBy>
  <cp:revision>54</cp:revision>
  <dcterms:created xsi:type="dcterms:W3CDTF">2016-09-11T06:08:36Z</dcterms:created>
  <dcterms:modified xsi:type="dcterms:W3CDTF">2023-11-07T10:21:13Z</dcterms:modified>
</cp:coreProperties>
</file>