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746" r:id="rId1"/>
    <p:sldMasterId id="2147483764" r:id="rId2"/>
  </p:sldMasterIdLst>
  <p:notesMasterIdLst>
    <p:notesMasterId r:id="rId26"/>
  </p:notesMasterIdLst>
  <p:handoutMasterIdLst>
    <p:handoutMasterId r:id="rId27"/>
  </p:handoutMasterIdLst>
  <p:sldIdLst>
    <p:sldId id="376" r:id="rId3"/>
    <p:sldId id="351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</p:sldIdLst>
  <p:sldSz cx="9144000" cy="6858000" type="screen4x3"/>
  <p:notesSz cx="7016750" cy="93091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Trebuchet MS" panose="020B0603020202020204" pitchFamily="34" charset="0"/>
      <p:regular r:id="rId36"/>
      <p:bold r:id="rId37"/>
      <p:italic r:id="rId38"/>
      <p:boldItalic r:id="rId39"/>
    </p:embeddedFont>
    <p:embeddedFont>
      <p:font typeface="Truetypewriter PolyglOTT" panose="02060704040205020404" pitchFamily="18" charset="0"/>
      <p:regular r:id="rId40"/>
    </p:embeddedFont>
    <p:embeddedFont>
      <p:font typeface="Tw Cen MT Condensed" panose="020B0606020104020203" pitchFamily="34" charset="0"/>
      <p:regular r:id="rId41"/>
      <p:bold r:id="rId42"/>
    </p:embeddedFont>
    <p:embeddedFont>
      <p:font typeface="Wingdings 2" panose="05020102010507070707" pitchFamily="18" charset="2"/>
      <p:regular r:id="rId43"/>
    </p:embeddedFont>
    <p:embeddedFont>
      <p:font typeface="Wingdings 3" panose="05040102010807070707" pitchFamily="18" charset="2"/>
      <p:regular r:id="rId4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Σεραφείμ Σεφεριάδης" initials="ΣΣ" lastIdx="1" clrIdx="0">
    <p:extLst>
      <p:ext uri="{19B8F6BF-5375-455C-9EA6-DF929625EA0E}">
        <p15:presenceInfo xmlns:p15="http://schemas.microsoft.com/office/powerpoint/2012/main" userId="Σεραφείμ Σεφεριάδης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2354" autoAdjust="0"/>
  </p:normalViewPr>
  <p:slideViewPr>
    <p:cSldViewPr>
      <p:cViewPr varScale="1">
        <p:scale>
          <a:sx n="68" d="100"/>
          <a:sy n="68" d="100"/>
        </p:scale>
        <p:origin x="106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40591" cy="4670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4536" y="2"/>
            <a:ext cx="3040591" cy="4670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95954-A44E-4F4E-930C-31AAD67B4B6C}" type="datetimeFigureOut">
              <a:rPr lang="el-GR" smtClean="0"/>
              <a:t>28/5/2020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2030"/>
            <a:ext cx="3040591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4536" y="8842030"/>
            <a:ext cx="3040591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F3F99-3729-4E9D-A0EE-8582D68399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1480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40591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4536" y="0"/>
            <a:ext cx="3040591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346D6B0-1474-4E7D-89F4-EFF3EBDFDD78}" type="datetimeFigureOut">
              <a:rPr lang="en-US"/>
              <a:pPr>
                <a:defRPr/>
              </a:pPr>
              <a:t>28-May-20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21823"/>
            <a:ext cx="5613400" cy="4189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2029"/>
            <a:ext cx="3040591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4536" y="8842029"/>
            <a:ext cx="3040591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41D2DB7-F68C-4086-B820-7389B3EDE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21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D2DB7-F68C-4086-B820-7389B3EDEFA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28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31225C2E-12E9-4040-8948-4F1CFD04008D}" type="datetimeFigureOut">
              <a:rPr lang="el-GR" smtClean="0"/>
              <a:pPr>
                <a:defRPr/>
              </a:pPr>
              <a:t>28/5/2020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938D945C-CE3A-4261-92A0-36A95CE8A47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197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A09E97-2958-4AA5-AAE9-987A392302E8}" type="datetimeFigureOut">
              <a:rPr lang="en-US" smtClean="0"/>
              <a:pPr>
                <a:defRPr/>
              </a:pPr>
              <a:t>28-May-20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E849DE44-2E82-4938-B5F6-3F6F00939F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54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A09E97-2958-4AA5-AAE9-987A392302E8}" type="datetimeFigureOut">
              <a:rPr lang="en-US" smtClean="0"/>
              <a:pPr>
                <a:defRPr/>
              </a:pPr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E849DE44-2E82-4938-B5F6-3F6F00939F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84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A09E97-2958-4AA5-AAE9-987A392302E8}" type="datetimeFigureOut">
              <a:rPr lang="en-US" smtClean="0"/>
              <a:pPr>
                <a:defRPr/>
              </a:pPr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E849DE44-2E82-4938-B5F6-3F6F00939F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73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A09E97-2958-4AA5-AAE9-987A392302E8}" type="datetimeFigureOut">
              <a:rPr lang="en-US" smtClean="0"/>
              <a:pPr>
                <a:defRPr/>
              </a:pPr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E849DE44-2E82-4938-B5F6-3F6F00939F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13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A09E97-2958-4AA5-AAE9-987A392302E8}" type="datetimeFigureOut">
              <a:rPr lang="en-US" smtClean="0"/>
              <a:pPr>
                <a:defRPr/>
              </a:pPr>
              <a:t>28-May-20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E849DE44-2E82-4938-B5F6-3F6F00939F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02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A09E97-2958-4AA5-AAE9-987A392302E8}" type="datetimeFigureOut">
              <a:rPr lang="en-US" smtClean="0"/>
              <a:pPr>
                <a:defRPr/>
              </a:pPr>
              <a:t>28-May-20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E849DE44-2E82-4938-B5F6-3F6F00939F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52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pPr>
              <a:defRPr/>
            </a:pPr>
            <a:fld id="{2020C560-C01C-454D-A487-2A1648208B41}" type="datetimeFigureOut">
              <a:rPr lang="en-US" smtClean="0"/>
              <a:pPr>
                <a:defRPr/>
              </a:pPr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C85E866-80D8-48AA-8525-121173A2CA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44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A0D4DD-3EDE-4534-8E3F-35968957A1C4}" type="datetimeFigureOut">
              <a:rPr lang="en-US" smtClean="0"/>
              <a:pPr>
                <a:defRPr/>
              </a:pPr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606960D-03E7-445D-92CB-6C8574BA6E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31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225C2E-12E9-4040-8948-4F1CFD04008D}" type="datetimeFigureOut">
              <a:rPr lang="el-GR" smtClean="0"/>
              <a:pPr>
                <a:defRPr/>
              </a:pPr>
              <a:t>28/5/2020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D945C-CE3A-4261-92A0-36A95CE8A4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14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CF22A1-9891-4594-873B-F264C30FE270}" type="datetimeFigureOut">
              <a:rPr lang="en-US" smtClean="0"/>
              <a:pPr>
                <a:defRPr/>
              </a:pPr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A3ED1-661A-42F8-A2E3-4EA381F1DF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4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CF22A1-9891-4594-873B-F264C30FE270}" type="datetimeFigureOut">
              <a:rPr lang="en-US" smtClean="0"/>
              <a:pPr>
                <a:defRPr/>
              </a:pPr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634A3ED1-661A-42F8-A2E3-4EA381F1DF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65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8F04E0-A2FD-41D9-ABF7-8ECEFB8FF7DA}" type="datetimeFigureOut">
              <a:rPr lang="en-US" smtClean="0"/>
              <a:pPr>
                <a:defRPr/>
              </a:pPr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5CD3B-D0AD-4324-88AD-DF6007DB15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7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07638B-D2D8-4F78-83C0-41392EE10B8E}" type="datetimeFigureOut">
              <a:rPr lang="en-US" smtClean="0"/>
              <a:pPr>
                <a:defRPr/>
              </a:pPr>
              <a:t>28-May-20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A8EF6-7F64-401B-9056-0FDAF9D2A7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54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05CAE2-7C08-4406-BD44-54138D189EA3}" type="datetimeFigureOut">
              <a:rPr lang="en-US" smtClean="0"/>
              <a:pPr>
                <a:defRPr/>
              </a:pPr>
              <a:t>28-May-20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DFA17-6C7C-43B2-891F-0D53BB2212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11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3E7E63-B11B-489E-8536-0B44F750BF1E}" type="datetimeFigureOut">
              <a:rPr lang="en-US" smtClean="0"/>
              <a:pPr>
                <a:defRPr/>
              </a:pPr>
              <a:t>28-May-20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1040F-96D5-4C49-BECF-62FABD6D95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37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E22B83-57B9-41A0-B4D9-18EBF9D3FB32}" type="datetimeFigureOut">
              <a:rPr lang="en-US" smtClean="0"/>
              <a:pPr>
                <a:defRPr/>
              </a:pPr>
              <a:t>28-May-20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796C06-C4C2-499A-AA31-E90F95EF67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88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F54DDB-2EF4-45DC-A158-67D781D07522}" type="datetimeFigureOut">
              <a:rPr lang="en-US" smtClean="0"/>
              <a:pPr>
                <a:defRPr/>
              </a:pPr>
              <a:t>28-May-20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234EE-3179-47A2-95AE-900E60A165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022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2CDE3A-5DBD-49E4-8056-8CB3DFC4F80C}" type="datetimeFigureOut">
              <a:rPr lang="en-US" smtClean="0"/>
              <a:pPr>
                <a:defRPr/>
              </a:pPr>
              <a:t>28-May-20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25D13-BD03-483B-BA76-48FF0FBF25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41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20C560-C01C-454D-A487-2A1648208B41}" type="datetimeFigureOut">
              <a:rPr lang="en-US" smtClean="0"/>
              <a:pPr>
                <a:defRPr/>
              </a:pPr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5E866-80D8-48AA-8525-121173A2CA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562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A0D4DD-3EDE-4534-8E3F-35968957A1C4}" type="datetimeFigureOut">
              <a:rPr lang="en-US" smtClean="0"/>
              <a:pPr>
                <a:defRPr/>
              </a:pPr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6960D-03E7-445D-92CB-6C8574BA6E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6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8F04E0-A2FD-41D9-ABF7-8ECEFB8FF7DA}" type="datetimeFigureOut">
              <a:rPr lang="en-US" smtClean="0"/>
              <a:pPr>
                <a:defRPr/>
              </a:pPr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C725CD3B-D0AD-4324-88AD-DF6007DB15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64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07638B-D2D8-4F78-83C0-41392EE10B8E}" type="datetimeFigureOut">
              <a:rPr lang="en-US" smtClean="0"/>
              <a:pPr>
                <a:defRPr/>
              </a:pPr>
              <a:t>28-May-20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644A8EF6-7F64-401B-9056-0FDAF9D2A7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5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05CAE2-7C08-4406-BD44-54138D189EA3}" type="datetimeFigureOut">
              <a:rPr lang="en-US" smtClean="0"/>
              <a:pPr>
                <a:defRPr/>
              </a:pPr>
              <a:t>28-May-20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D16DFA17-6C7C-43B2-891F-0D53BB2212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0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3E7E63-B11B-489E-8536-0B44F750BF1E}" type="datetimeFigureOut">
              <a:rPr lang="en-US" smtClean="0"/>
              <a:pPr>
                <a:defRPr/>
              </a:pPr>
              <a:t>28-May-20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53B1040F-96D5-4C49-BECF-62FABD6D95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2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E22B83-57B9-41A0-B4D9-18EBF9D3FB32}" type="datetimeFigureOut">
              <a:rPr lang="en-US" smtClean="0"/>
              <a:pPr>
                <a:defRPr/>
              </a:pPr>
              <a:t>28-May-20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45796C06-C4C2-499A-AA31-E90F95EF67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23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F54DDB-2EF4-45DC-A158-67D781D07522}" type="datetimeFigureOut">
              <a:rPr lang="en-US" smtClean="0"/>
              <a:pPr>
                <a:defRPr/>
              </a:pPr>
              <a:t>28-May-20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CFA234EE-3179-47A2-95AE-900E60A165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3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2CDE3A-5DBD-49E4-8056-8CB3DFC4F80C}" type="datetimeFigureOut">
              <a:rPr lang="en-US" smtClean="0"/>
              <a:pPr>
                <a:defRPr/>
              </a:pPr>
              <a:t>28-May-20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CD25D13-BD03-483B-BA76-48FF0FBF25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93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8A09E97-2958-4AA5-AAE9-987A392302E8}" type="datetimeFigureOut">
              <a:rPr lang="en-US" smtClean="0"/>
              <a:pPr>
                <a:defRPr/>
              </a:pPr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849DE44-2E82-4938-B5F6-3F6F00939F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8A09E97-2958-4AA5-AAE9-987A392302E8}" type="datetimeFigureOut">
              <a:rPr lang="en-US" smtClean="0"/>
              <a:pPr>
                <a:defRPr/>
              </a:pPr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849DE44-2E82-4938-B5F6-3F6F00939F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1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5" name="Picture 4" descr="A group of people posing for a photo in front of a crowd&#10;&#10;Description automatically generated">
            <a:extLst>
              <a:ext uri="{FF2B5EF4-FFF2-40B4-BE49-F238E27FC236}">
                <a16:creationId xmlns:a16="http://schemas.microsoft.com/office/drawing/2014/main" id="{494FA824-14DD-45B7-BB00-6EC80201A3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r="11091" b="-1"/>
          <a:stretch/>
        </p:blipFill>
        <p:spPr>
          <a:xfrm>
            <a:off x="20" y="0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6EA50C-DBA8-476D-8D54-5B90751F4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0511" y="1200152"/>
            <a:ext cx="5172879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900" b="1">
                <a:solidFill>
                  <a:srgbClr val="FFFFFF"/>
                </a:solidFill>
                <a:latin typeface="Truetypewriter PolyglOTT"/>
                <a:ea typeface="Truetypewriter PolyglOTT"/>
                <a:cs typeface="Truetypewriter PolyglOTT"/>
              </a:rPr>
              <a:t>Συγκρουσιακή πολιτική, συλλογική δράση, κοινωνικά κινήματα </a:t>
            </a:r>
            <a:endParaRPr lang="en-US" sz="4900" b="1" dirty="0">
              <a:solidFill>
                <a:srgbClr val="FFFFFF"/>
              </a:solidFill>
              <a:latin typeface="Truetypewriter PolyglOTT" panose="02060704040205020404" pitchFamily="18" charset="0"/>
              <a:ea typeface="Truetypewriter PolyglOTT" panose="02060704040205020404" pitchFamily="18" charset="0"/>
              <a:cs typeface="Truetypewriter PolyglOTT" panose="020607040402050204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E4162-E2A3-49ED-A180-514CB520E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2410" y="4097898"/>
            <a:ext cx="2479412" cy="27601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Bef>
                <a:spcPts val="1000"/>
              </a:spcBef>
            </a:pPr>
            <a:endParaRPr lang="en-US" sz="2400" dirty="0">
              <a:solidFill>
                <a:srgbClr val="FFFFFF"/>
              </a:solidFill>
              <a:latin typeface="Truetypewriter PolyglOTT" panose="02060704040205020404" pitchFamily="18" charset="0"/>
              <a:ea typeface="Truetypewriter PolyglOTT" panose="02060704040205020404" pitchFamily="18" charset="0"/>
              <a:cs typeface="Truetypewriter PolyglOTT" panose="02060704040205020404" pitchFamily="18" charset="0"/>
            </a:endParaRPr>
          </a:p>
          <a:p>
            <a:pPr algn="r" defTabSz="914400">
              <a:spcBef>
                <a:spcPts val="1000"/>
              </a:spcBef>
            </a:pPr>
            <a:endParaRPr lang="en-US" sz="2400" dirty="0">
              <a:solidFill>
                <a:srgbClr val="FFFFFF"/>
              </a:solidFill>
              <a:latin typeface="Truetypewriter PolyglOTT" panose="02060704040205020404" pitchFamily="18" charset="0"/>
              <a:ea typeface="Truetypewriter PolyglOTT" panose="02060704040205020404" pitchFamily="18" charset="0"/>
              <a:cs typeface="Truetypewriter PolyglOTT" panose="02060704040205020404" pitchFamily="18" charset="0"/>
            </a:endParaRPr>
          </a:p>
          <a:p>
            <a:pPr algn="r" defTabSz="914400">
              <a:spcBef>
                <a:spcPts val="1000"/>
              </a:spcBef>
            </a:pPr>
            <a:r>
              <a:rPr lang="en-US" sz="2400" b="1">
                <a:solidFill>
                  <a:srgbClr val="FFFFFF"/>
                </a:solidFill>
                <a:latin typeface="Truetypewriter PolyglOTT"/>
                <a:ea typeface="Truetypewriter PolyglOTT"/>
                <a:cs typeface="Truetypewriter PolyglOTT"/>
              </a:rPr>
              <a:t>Σ. Ι. Σεφεριάδης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1918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D57801D-ABE1-4AF3-8E16-B4204A918ACA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E06A08-7098-429D-AC74-90FBB8EDE826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630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532" y="836712"/>
            <a:ext cx="7239000" cy="554955"/>
          </a:xfrm>
        </p:spPr>
        <p:txBody>
          <a:bodyPr>
            <a:normAutofit fontScale="90000"/>
          </a:bodyPr>
          <a:lstStyle/>
          <a:p>
            <a:r>
              <a:rPr lang="el-GR" cap="none" dirty="0">
                <a:latin typeface="+mn-lt"/>
              </a:rPr>
              <a:t>Ο νέος ΣΥΡΙΖΑ –όπως στη θεωρία…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532" y="2276872"/>
            <a:ext cx="5264596" cy="5667722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Από φωνή των «από κάτω», μεσάζων μεταξύ ειδικών συμφερόντων και του Κράτους</a:t>
            </a:r>
            <a:r>
              <a:rPr lang="en-GB" dirty="0">
                <a:solidFill>
                  <a:schemeClr val="tx1"/>
                </a:solidFill>
              </a:rPr>
              <a:t>…</a:t>
            </a:r>
          </a:p>
          <a:p>
            <a:r>
              <a:rPr lang="el-GR" dirty="0">
                <a:solidFill>
                  <a:schemeClr val="tx1"/>
                </a:solidFill>
              </a:rPr>
              <a:t>Μοχλός προσπορισμού προνομίων για υπάκουα μέλη</a:t>
            </a:r>
            <a:r>
              <a:rPr lang="en-GB" dirty="0">
                <a:solidFill>
                  <a:schemeClr val="tx1"/>
                </a:solidFill>
              </a:rPr>
              <a:t>…</a:t>
            </a:r>
          </a:p>
          <a:p>
            <a:r>
              <a:rPr lang="el-GR" dirty="0">
                <a:solidFill>
                  <a:schemeClr val="tx1"/>
                </a:solidFill>
              </a:rPr>
              <a:t>Αντί για κοινωνική αλλαγή, «αποδοτική και αποτελεσματική διοίκηση»…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l-GR" dirty="0">
                <a:solidFill>
                  <a:schemeClr val="tx1"/>
                </a:solidFill>
              </a:rPr>
              <a:t>Επιδίωξη συμφωνιών με νεοφιλελεύθερα κόμματα</a:t>
            </a:r>
            <a:r>
              <a:rPr lang="en-GB" dirty="0">
                <a:solidFill>
                  <a:schemeClr val="tx1"/>
                </a:solidFill>
              </a:rPr>
              <a:t>…</a:t>
            </a:r>
          </a:p>
          <a:p>
            <a:r>
              <a:rPr lang="el-GR" dirty="0">
                <a:solidFill>
                  <a:schemeClr val="tx1"/>
                </a:solidFill>
              </a:rPr>
              <a:t>Χρήση «ειδικών επικοινωνίας»</a:t>
            </a:r>
            <a:r>
              <a:rPr lang="en-GB" dirty="0">
                <a:solidFill>
                  <a:schemeClr val="tx1"/>
                </a:solidFill>
              </a:rPr>
              <a:t>…</a:t>
            </a:r>
          </a:p>
          <a:p>
            <a:r>
              <a:rPr lang="el-GR" dirty="0">
                <a:solidFill>
                  <a:schemeClr val="tx1"/>
                </a:solidFill>
              </a:rPr>
              <a:t>Μέλη χειροκροτητές και κόμμα πυραμίδα…</a:t>
            </a:r>
          </a:p>
          <a:p>
            <a:r>
              <a:rPr lang="el-GR" dirty="0">
                <a:solidFill>
                  <a:schemeClr val="tx1"/>
                </a:solidFill>
              </a:rPr>
              <a:t>Με το Μνημόνιο 3, στόχος είναι η «πειθάρχηση της κοινωνίας»</a:t>
            </a:r>
          </a:p>
        </p:txBody>
      </p:sp>
      <p:pic>
        <p:nvPicPr>
          <p:cNvPr id="4" name="Picture 2" descr="C:\Users\user1\Documents\Signature\Panteion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1600" y="6648450"/>
            <a:ext cx="152400" cy="209550"/>
          </a:xfrm>
          <a:prstGeom prst="rect">
            <a:avLst/>
          </a:prstGeom>
          <a:noFill/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357" y="3400403"/>
            <a:ext cx="3459361" cy="1845369"/>
          </a:xfrm>
          <a:prstGeom prst="rect">
            <a:avLst/>
          </a:prstGeom>
        </p:spPr>
      </p:pic>
      <p:pic>
        <p:nvPicPr>
          <p:cNvPr id="20" name="Picture 2" descr="C:\Users\user1\Documents\Signature\Panteion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1853" y="6579762"/>
            <a:ext cx="152400" cy="209550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066565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239000" cy="698971"/>
          </a:xfrm>
        </p:spPr>
        <p:txBody>
          <a:bodyPr>
            <a:normAutofit/>
          </a:bodyPr>
          <a:lstStyle/>
          <a:p>
            <a:r>
              <a:rPr lang="el-GR" cap="none" dirty="0">
                <a:latin typeface="+mn-lt"/>
              </a:rPr>
              <a:t>Πίσω στη θεωρία…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571" y="2499370"/>
            <a:ext cx="7239000" cy="4149080"/>
          </a:xfrm>
        </p:spPr>
        <p:txBody>
          <a:bodyPr>
            <a:normAutofit/>
          </a:bodyPr>
          <a:lstStyle/>
          <a:p>
            <a:pPr lvl="0"/>
            <a:r>
              <a:rPr lang="el-GR" b="1" dirty="0">
                <a:solidFill>
                  <a:srgbClr val="FF0000"/>
                </a:solidFill>
              </a:rPr>
              <a:t>Αμήχανος αγνωστικισμός</a:t>
            </a:r>
            <a:r>
              <a:rPr lang="en-GB" dirty="0"/>
              <a:t>: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η καρτελοποίηση ως αναγκαίο κακό και </a:t>
            </a:r>
            <a:r>
              <a:rPr lang="el-GR" b="1" dirty="0">
                <a:solidFill>
                  <a:schemeClr val="tx1"/>
                </a:solidFill>
              </a:rPr>
              <a:t>όχι ως πρόβλημα </a:t>
            </a:r>
            <a:r>
              <a:rPr lang="el-GR" dirty="0">
                <a:solidFill>
                  <a:schemeClr val="tx1"/>
                </a:solidFill>
              </a:rPr>
              <a:t>που μπορεί και πρέπει να αντιμετωπιστεί</a:t>
            </a:r>
            <a:r>
              <a:rPr lang="en-GB" dirty="0">
                <a:solidFill>
                  <a:schemeClr val="tx1"/>
                </a:solidFill>
              </a:rPr>
              <a:t>…</a:t>
            </a:r>
          </a:p>
          <a:p>
            <a:pPr lvl="0"/>
            <a:r>
              <a:rPr lang="el-GR" dirty="0">
                <a:solidFill>
                  <a:schemeClr val="tx1"/>
                </a:solidFill>
              </a:rPr>
              <a:t>Δυο μορφές </a:t>
            </a:r>
            <a:r>
              <a:rPr lang="el-GR" b="1" dirty="0">
                <a:solidFill>
                  <a:srgbClr val="FF0000"/>
                </a:solidFill>
              </a:rPr>
              <a:t>αναγωγισμού</a:t>
            </a:r>
            <a:r>
              <a:rPr lang="en-GB" dirty="0"/>
              <a:t>: </a:t>
            </a:r>
            <a:endParaRPr lang="el-GR" dirty="0"/>
          </a:p>
          <a:p>
            <a:pPr lvl="1"/>
            <a:r>
              <a:rPr lang="el-GR" sz="1800" dirty="0">
                <a:solidFill>
                  <a:srgbClr val="FF0000"/>
                </a:solidFill>
              </a:rPr>
              <a:t>Κοινωνιολογικός </a:t>
            </a:r>
            <a:r>
              <a:rPr lang="en-GB" sz="1800" dirty="0">
                <a:solidFill>
                  <a:schemeClr val="tx1"/>
                </a:solidFill>
              </a:rPr>
              <a:t>–</a:t>
            </a:r>
            <a:r>
              <a:rPr lang="el-GR" sz="1800" dirty="0">
                <a:solidFill>
                  <a:schemeClr val="tx1"/>
                </a:solidFill>
              </a:rPr>
              <a:t>η καρτελοποίηση ως απλή αντανάκλαση και «προσαρμογή» στο λεγόμενο σύνδρομο της «</a:t>
            </a:r>
            <a:r>
              <a:rPr lang="el-GR" sz="1800" b="1" dirty="0">
                <a:solidFill>
                  <a:schemeClr val="tx1"/>
                </a:solidFill>
              </a:rPr>
              <a:t>μετα-βιομηχανικής κοινωνίας</a:t>
            </a:r>
            <a:r>
              <a:rPr lang="el-GR" sz="1800" dirty="0">
                <a:solidFill>
                  <a:schemeClr val="tx1"/>
                </a:solidFill>
              </a:rPr>
              <a:t>»…</a:t>
            </a:r>
          </a:p>
          <a:p>
            <a:pPr lvl="1"/>
            <a:r>
              <a:rPr lang="el-GR" sz="1800" dirty="0">
                <a:solidFill>
                  <a:srgbClr val="FF0000"/>
                </a:solidFill>
              </a:rPr>
              <a:t>Ωφελιμιστικός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–</a:t>
            </a:r>
            <a:r>
              <a:rPr lang="el-GR" sz="1800" dirty="0">
                <a:solidFill>
                  <a:schemeClr val="tx1"/>
                </a:solidFill>
              </a:rPr>
              <a:t>η καρτελοποίηση ως απόρροια του ότι … συμφέρει!</a:t>
            </a:r>
          </a:p>
          <a:p>
            <a:r>
              <a:rPr lang="el-GR" b="1" dirty="0">
                <a:solidFill>
                  <a:srgbClr val="FF0000"/>
                </a:solidFill>
              </a:rPr>
              <a:t>Κανονικοποίηση</a:t>
            </a:r>
            <a:r>
              <a:rPr lang="el-GR" i="1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της όλης διαδικασίας</a:t>
            </a:r>
            <a:r>
              <a:rPr lang="en-GB" dirty="0">
                <a:solidFill>
                  <a:schemeClr val="tx1"/>
                </a:solidFill>
              </a:rPr>
              <a:t>: </a:t>
            </a:r>
            <a:r>
              <a:rPr lang="el-GR" dirty="0">
                <a:solidFill>
                  <a:schemeClr val="tx1"/>
                </a:solidFill>
              </a:rPr>
              <a:t>σαν η καρτελοποίηση να αποτελεί φαινόμενο νομοτελειακό και αναπόδραστο (ένας νέος </a:t>
            </a:r>
            <a:r>
              <a:rPr lang="el-GR" dirty="0">
                <a:solidFill>
                  <a:srgbClr val="FF0000"/>
                </a:solidFill>
              </a:rPr>
              <a:t>«σιδηρούς νόμος»</a:t>
            </a:r>
            <a:r>
              <a:rPr lang="en-GB" dirty="0"/>
              <a:t>)... </a:t>
            </a:r>
          </a:p>
          <a:p>
            <a:pPr lvl="0"/>
            <a:endParaRPr lang="el-GR" dirty="0"/>
          </a:p>
          <a:p>
            <a:endParaRPr lang="el-GR" dirty="0"/>
          </a:p>
        </p:txBody>
      </p:sp>
      <p:pic>
        <p:nvPicPr>
          <p:cNvPr id="4" name="Picture 2" descr="C:\Users\user1\Documents\Signature\Panteio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1600" y="6648450"/>
            <a:ext cx="152400" cy="209550"/>
          </a:xfrm>
          <a:prstGeom prst="rect">
            <a:avLst/>
          </a:prstGeom>
          <a:noFill/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"/>
          <a:stretch/>
        </p:blipFill>
        <p:spPr>
          <a:xfrm>
            <a:off x="7740352" y="2636912"/>
            <a:ext cx="1403648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9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092" y="764704"/>
            <a:ext cx="7239000" cy="1143000"/>
          </a:xfrm>
        </p:spPr>
        <p:txBody>
          <a:bodyPr>
            <a:noAutofit/>
          </a:bodyPr>
          <a:lstStyle/>
          <a:p>
            <a:r>
              <a:rPr lang="el-GR" sz="2800" dirty="0">
                <a:latin typeface="+mn-lt"/>
              </a:rPr>
              <a:t>Αποσυσκευάζοντας το μοντέλο: </a:t>
            </a:r>
            <a:r>
              <a:rPr lang="en-US" sz="2800" b="1" cap="none" dirty="0">
                <a:latin typeface="+mn-lt"/>
              </a:rPr>
              <a:t>5</a:t>
            </a:r>
            <a:r>
              <a:rPr lang="en-US" sz="2800" cap="none" dirty="0">
                <a:latin typeface="+mn-lt"/>
              </a:rPr>
              <a:t> </a:t>
            </a:r>
            <a:r>
              <a:rPr lang="el-GR" sz="2800" cap="none" dirty="0">
                <a:latin typeface="+mn-lt"/>
              </a:rPr>
              <a:t>σταθμοί και </a:t>
            </a:r>
            <a:r>
              <a:rPr lang="el-GR" sz="2800" b="1" cap="none" dirty="0">
                <a:latin typeface="+mn-lt"/>
              </a:rPr>
              <a:t>κριτική</a:t>
            </a:r>
            <a:r>
              <a:rPr lang="en-US" sz="2800" cap="none" dirty="0">
                <a:latin typeface="+mn-lt"/>
              </a:rPr>
              <a:t>… </a:t>
            </a:r>
            <a:br>
              <a:rPr lang="en-US" sz="2800" cap="none" dirty="0">
                <a:latin typeface="+mn-lt"/>
              </a:rPr>
            </a:br>
            <a:endParaRPr lang="el-GR" sz="2800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88507"/>
            <a:ext cx="8280920" cy="4320480"/>
          </a:xfrm>
        </p:spPr>
        <p:txBody>
          <a:bodyPr/>
          <a:lstStyle/>
          <a:p>
            <a:pPr marL="0" lvl="0" indent="0">
              <a:buNone/>
            </a:pPr>
            <a:r>
              <a:rPr lang="el-GR" b="1" dirty="0">
                <a:solidFill>
                  <a:srgbClr val="FF0000"/>
                </a:solidFill>
              </a:rPr>
              <a:t>Σταθμός </a:t>
            </a:r>
            <a:r>
              <a:rPr lang="en-US" b="1" dirty="0">
                <a:solidFill>
                  <a:srgbClr val="FF0000"/>
                </a:solidFill>
              </a:rPr>
              <a:t>1: </a:t>
            </a:r>
            <a:r>
              <a:rPr lang="el-GR" b="1" dirty="0">
                <a:solidFill>
                  <a:srgbClr val="FF0000"/>
                </a:solidFill>
              </a:rPr>
              <a:t>«Αντικειμενικές» συνθήκες</a:t>
            </a:r>
            <a:r>
              <a:rPr lang="el-GR" dirty="0"/>
              <a:t> </a:t>
            </a:r>
          </a:p>
          <a:p>
            <a:pPr lvl="0"/>
            <a:r>
              <a:rPr lang="el-GR" sz="1400" dirty="0">
                <a:solidFill>
                  <a:schemeClr val="tx1"/>
                </a:solidFill>
              </a:rPr>
              <a:t>Με το τέλος των «μεγάλων μαχών» που κέρδισαν πολιτικά και κοινωνικά δικαιώματα, και την εγκαθίδρυση του Κράτους Πρόνοιας που επέφερε «βελτίωση των κοινωνικών συνθηκών» </a:t>
            </a:r>
            <a:r>
              <a:rPr lang="en-GB" sz="1400" dirty="0">
                <a:solidFill>
                  <a:schemeClr val="tx1"/>
                </a:solidFill>
              </a:rPr>
              <a:t>...</a:t>
            </a:r>
            <a:r>
              <a:rPr lang="el-GR" sz="1400" dirty="0">
                <a:solidFill>
                  <a:schemeClr val="tx1"/>
                </a:solidFill>
              </a:rPr>
              <a:t>οι κοινωνικές και προϋποθέσεις των μαζικών κομμάτων αρχίζουν να υπονομεύονται» (</a:t>
            </a:r>
            <a:r>
              <a:rPr lang="en-US" sz="1400" dirty="0">
                <a:solidFill>
                  <a:schemeClr val="tx1"/>
                </a:solidFill>
              </a:rPr>
              <a:t>Katz/Mair 1995: 12).</a:t>
            </a:r>
            <a:endParaRPr lang="en-GB" sz="1600" dirty="0">
              <a:solidFill>
                <a:schemeClr val="tx1"/>
              </a:solidFill>
            </a:endParaRPr>
          </a:p>
          <a:p>
            <a:pPr lvl="1"/>
            <a:r>
              <a:rPr lang="el-GR" dirty="0">
                <a:solidFill>
                  <a:srgbClr val="FF0000"/>
                </a:solidFill>
              </a:rPr>
              <a:t>Ναι, αλλά υπήρχαν πολλές ακόμη μάχες να δοθούν –</a:t>
            </a:r>
            <a:r>
              <a:rPr lang="el-GR" b="1" dirty="0">
                <a:solidFill>
                  <a:srgbClr val="FF0000"/>
                </a:solidFill>
              </a:rPr>
              <a:t>και πράγματι δόθηκαν </a:t>
            </a:r>
            <a:r>
              <a:rPr lang="el-GR" dirty="0">
                <a:solidFill>
                  <a:srgbClr val="FF0000"/>
                </a:solidFill>
              </a:rPr>
              <a:t>στα</a:t>
            </a:r>
            <a:r>
              <a:rPr lang="en-GB" dirty="0">
                <a:solidFill>
                  <a:srgbClr val="FF0000"/>
                </a:solidFill>
              </a:rPr>
              <a:t> 60s </a:t>
            </a:r>
            <a:r>
              <a:rPr lang="el-GR" dirty="0">
                <a:solidFill>
                  <a:srgbClr val="FF0000"/>
                </a:solidFill>
              </a:rPr>
              <a:t>και</a:t>
            </a:r>
            <a:r>
              <a:rPr lang="en-GB" dirty="0">
                <a:solidFill>
                  <a:srgbClr val="FF0000"/>
                </a:solidFill>
              </a:rPr>
              <a:t> 70s! </a:t>
            </a:r>
            <a:endParaRPr lang="el-GR" dirty="0"/>
          </a:p>
        </p:txBody>
      </p:sp>
      <p:pic>
        <p:nvPicPr>
          <p:cNvPr id="4" name="Picture 2" descr="C:\Users\user1\Documents\Signature\Panteio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1600" y="6648450"/>
            <a:ext cx="152400" cy="209550"/>
          </a:xfrm>
          <a:prstGeom prst="rect">
            <a:avLst/>
          </a:prstGeom>
          <a:noFill/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6" r="1751"/>
          <a:stretch/>
        </p:blipFill>
        <p:spPr>
          <a:xfrm>
            <a:off x="4860032" y="4168354"/>
            <a:ext cx="3036241" cy="165618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119388"/>
            <a:ext cx="2304256" cy="172819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09216" y="6021288"/>
            <a:ext cx="7967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l-GR" sz="1600" dirty="0">
                <a:solidFill>
                  <a:srgbClr val="FF0000"/>
                </a:solidFill>
                <a:latin typeface="+mn-lt"/>
              </a:rPr>
              <a:t>Η ρόδινη εικόνα των μεταπολεμικών χρόνων δεν αποτελεί αντικειμενικό δεδομένο, αλλά </a:t>
            </a:r>
            <a:r>
              <a:rPr lang="el-GR" sz="1600" b="1" dirty="0">
                <a:solidFill>
                  <a:srgbClr val="FF0000"/>
                </a:solidFill>
                <a:latin typeface="+mn-lt"/>
              </a:rPr>
              <a:t>ιδεολογική εκτίμηση</a:t>
            </a:r>
            <a:r>
              <a:rPr lang="el-GR" sz="1600" dirty="0">
                <a:solidFill>
                  <a:srgbClr val="FF0000"/>
                </a:solidFill>
                <a:latin typeface="+mn-lt"/>
              </a:rPr>
              <a:t> («Τέλος των Ιδεολογιών»)</a:t>
            </a:r>
            <a:r>
              <a:rPr lang="en-GB" sz="1600" dirty="0">
                <a:solidFill>
                  <a:srgbClr val="FF0000"/>
                </a:solidFill>
                <a:latin typeface="+mn-lt"/>
              </a:rPr>
              <a:t> ….</a:t>
            </a:r>
            <a:r>
              <a:rPr lang="en-GB" sz="2000" dirty="0">
                <a:solidFill>
                  <a:srgbClr val="FF0000"/>
                </a:solidFill>
                <a:latin typeface="Tw Cen MT Condensed" panose="020B0606020104020203" pitchFamily="34" charset="0"/>
              </a:rPr>
              <a:t> </a:t>
            </a:r>
            <a:endParaRPr lang="el-GR" sz="2000" dirty="0">
              <a:solidFill>
                <a:srgbClr val="FF0000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9306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239000" cy="770979"/>
          </a:xfrm>
        </p:spPr>
        <p:txBody>
          <a:bodyPr/>
          <a:lstStyle/>
          <a:p>
            <a:r>
              <a:rPr lang="el-GR" sz="2800" cap="none" dirty="0">
                <a:latin typeface="+mn-lt"/>
              </a:rPr>
              <a:t>Σταθμός </a:t>
            </a:r>
            <a:r>
              <a:rPr lang="en-US" sz="2800" cap="none" dirty="0">
                <a:latin typeface="+mn-lt"/>
              </a:rPr>
              <a:t>2: </a:t>
            </a:r>
            <a:r>
              <a:rPr lang="el-GR" sz="2800" cap="none" dirty="0">
                <a:latin typeface="+mn-lt"/>
              </a:rPr>
              <a:t>Υποκειμενικές προδιαθέσεις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041" y="2352695"/>
            <a:ext cx="8025261" cy="6022379"/>
          </a:xfrm>
        </p:spPr>
        <p:txBody>
          <a:bodyPr>
            <a:normAutofit/>
          </a:bodyPr>
          <a:lstStyle/>
          <a:p>
            <a:r>
              <a:rPr lang="el-GR" sz="1500" dirty="0">
                <a:solidFill>
                  <a:schemeClr val="tx1"/>
                </a:solidFill>
              </a:rPr>
              <a:t>Λόγω «βελτιωμένων υλικών συνθηκών» και μιντιακής επιρροής</a:t>
            </a:r>
            <a:r>
              <a:rPr lang="en-US" sz="1500" dirty="0">
                <a:solidFill>
                  <a:schemeClr val="tx1"/>
                </a:solidFill>
              </a:rPr>
              <a:t>, </a:t>
            </a:r>
            <a:r>
              <a:rPr lang="el-GR" sz="1500" dirty="0">
                <a:solidFill>
                  <a:schemeClr val="tx1"/>
                </a:solidFill>
              </a:rPr>
              <a:t>η παραδοσιακή εργατική βάση παύει να αισθάνεται «ιδιαίτερη» (</a:t>
            </a:r>
            <a:r>
              <a:rPr lang="el-GR" sz="1500" b="1" dirty="0">
                <a:solidFill>
                  <a:srgbClr val="FF0000"/>
                </a:solidFill>
              </a:rPr>
              <a:t>η ταξική συγκρότηση υποχωρεί</a:t>
            </a:r>
            <a:r>
              <a:rPr lang="en-US" sz="1500" dirty="0">
                <a:solidFill>
                  <a:schemeClr val="tx1"/>
                </a:solidFill>
              </a:rPr>
              <a:t>…)</a:t>
            </a:r>
            <a:r>
              <a:rPr lang="el-GR" sz="1500" dirty="0">
                <a:solidFill>
                  <a:schemeClr val="tx1"/>
                </a:solidFill>
              </a:rPr>
              <a:t> (</a:t>
            </a:r>
            <a:r>
              <a:rPr lang="en-US" sz="1500" dirty="0">
                <a:solidFill>
                  <a:schemeClr val="tx1"/>
                </a:solidFill>
              </a:rPr>
              <a:t>Katz/Mair 1995: 12)</a:t>
            </a:r>
          </a:p>
          <a:p>
            <a:r>
              <a:rPr lang="el-GR" sz="1500" b="1" dirty="0">
                <a:solidFill>
                  <a:srgbClr val="FF0000"/>
                </a:solidFill>
              </a:rPr>
              <a:t>Η έννοια της «κοινωνικής ιδιαιτερότητας» είναι βάναυσα υποστασιοποιημένη/ ουσιολογική</a:t>
            </a:r>
            <a:endParaRPr lang="en-US" sz="1500" b="1" dirty="0">
              <a:solidFill>
                <a:srgbClr val="FF0000"/>
              </a:solidFill>
            </a:endParaRPr>
          </a:p>
          <a:p>
            <a:pPr lvl="1"/>
            <a:r>
              <a:rPr lang="el-GR" sz="1400" dirty="0">
                <a:solidFill>
                  <a:schemeClr val="tx1"/>
                </a:solidFill>
              </a:rPr>
              <a:t>Όχι μόνο οι μεταπολεμικοί εργαζόμενοι </a:t>
            </a:r>
            <a:r>
              <a:rPr lang="el-GR" sz="1400" b="1" i="1" dirty="0">
                <a:solidFill>
                  <a:schemeClr val="tx1"/>
                </a:solidFill>
              </a:rPr>
              <a:t>δεν </a:t>
            </a:r>
            <a:r>
              <a:rPr lang="el-GR" sz="1400" dirty="0">
                <a:solidFill>
                  <a:schemeClr val="tx1"/>
                </a:solidFill>
              </a:rPr>
              <a:t>ήταν και τόσο ευτυχείς, αλλά και αυτοί του ύστερου 19</a:t>
            </a:r>
            <a:r>
              <a:rPr lang="el-GR" sz="1400" baseline="30000" dirty="0">
                <a:solidFill>
                  <a:schemeClr val="tx1"/>
                </a:solidFill>
              </a:rPr>
              <a:t>ου</a:t>
            </a:r>
            <a:r>
              <a:rPr lang="el-GR" sz="1400" dirty="0">
                <a:solidFill>
                  <a:schemeClr val="tx1"/>
                </a:solidFill>
              </a:rPr>
              <a:t> και πρώιμου 20</a:t>
            </a:r>
            <a:r>
              <a:rPr lang="el-GR" sz="1400" baseline="30000" dirty="0">
                <a:solidFill>
                  <a:schemeClr val="tx1"/>
                </a:solidFill>
              </a:rPr>
              <a:t>ου</a:t>
            </a:r>
            <a:r>
              <a:rPr lang="el-GR" sz="1400" dirty="0">
                <a:solidFill>
                  <a:schemeClr val="tx1"/>
                </a:solidFill>
              </a:rPr>
              <a:t> αιώνα έπρεπε να υπερβούν </a:t>
            </a:r>
            <a:r>
              <a:rPr lang="el-GR" sz="1400" b="1" dirty="0">
                <a:solidFill>
                  <a:schemeClr val="tx1"/>
                </a:solidFill>
              </a:rPr>
              <a:t>μεγάλο αριθμό εμποδίων</a:t>
            </a:r>
            <a:r>
              <a:rPr lang="el-GR" sz="1400" dirty="0">
                <a:solidFill>
                  <a:schemeClr val="tx1"/>
                </a:solidFill>
              </a:rPr>
              <a:t> προκειμένου να κατακτήσουν συλλογική συνείδηση </a:t>
            </a:r>
            <a:r>
              <a:rPr lang="en-US" sz="1400" dirty="0">
                <a:solidFill>
                  <a:srgbClr val="FF0000"/>
                </a:solidFill>
              </a:rPr>
              <a:t>(</a:t>
            </a:r>
            <a:r>
              <a:rPr lang="el-GR" sz="1400" b="1" dirty="0">
                <a:solidFill>
                  <a:srgbClr val="FF0000"/>
                </a:solidFill>
              </a:rPr>
              <a:t>Χρυσούς Αιών ταξικής συνείδησης δεν υπήρξε ποτέ</a:t>
            </a:r>
            <a:r>
              <a:rPr lang="el-GR" sz="1400" dirty="0">
                <a:solidFill>
                  <a:srgbClr val="FF0000"/>
                </a:solidFill>
              </a:rPr>
              <a:t>)</a:t>
            </a:r>
            <a:r>
              <a:rPr lang="el-GR" sz="1400" dirty="0">
                <a:solidFill>
                  <a:schemeClr val="tx1"/>
                </a:solidFill>
              </a:rPr>
              <a:t>…</a:t>
            </a:r>
          </a:p>
          <a:p>
            <a:pPr lvl="1"/>
            <a:r>
              <a:rPr lang="el-GR" sz="1400" dirty="0">
                <a:solidFill>
                  <a:schemeClr val="tx1"/>
                </a:solidFill>
              </a:rPr>
              <a:t>θρησκευτικές προκαταλήψεις</a:t>
            </a:r>
            <a:r>
              <a:rPr lang="en-GB" sz="1400" dirty="0">
                <a:solidFill>
                  <a:schemeClr val="tx1"/>
                </a:solidFill>
              </a:rPr>
              <a:t>, </a:t>
            </a:r>
            <a:r>
              <a:rPr lang="el-GR" sz="1400" dirty="0">
                <a:solidFill>
                  <a:schemeClr val="tx1"/>
                </a:solidFill>
              </a:rPr>
              <a:t>τοπικισμός</a:t>
            </a:r>
            <a:r>
              <a:rPr lang="en-GB" sz="1400" dirty="0">
                <a:solidFill>
                  <a:schemeClr val="tx1"/>
                </a:solidFill>
              </a:rPr>
              <a:t>, </a:t>
            </a:r>
            <a:r>
              <a:rPr lang="el-GR" sz="1400" dirty="0">
                <a:solidFill>
                  <a:schemeClr val="tx1"/>
                </a:solidFill>
              </a:rPr>
              <a:t>αναλφαβητισμός</a:t>
            </a:r>
            <a:r>
              <a:rPr lang="en-GB" sz="1400" dirty="0">
                <a:solidFill>
                  <a:schemeClr val="tx1"/>
                </a:solidFill>
              </a:rPr>
              <a:t>, </a:t>
            </a:r>
            <a:r>
              <a:rPr lang="el-GR" sz="1400" dirty="0">
                <a:solidFill>
                  <a:schemeClr val="tx1"/>
                </a:solidFill>
              </a:rPr>
              <a:t>έλλειψη ελεύθερου χρόνου, υλική εξαθλίωση</a:t>
            </a:r>
            <a:r>
              <a:rPr lang="en-GB" sz="1400" dirty="0">
                <a:solidFill>
                  <a:schemeClr val="tx1"/>
                </a:solidFill>
              </a:rPr>
              <a:t> …</a:t>
            </a:r>
          </a:p>
          <a:p>
            <a:pPr lvl="1"/>
            <a:endParaRPr lang="el-GR" sz="1500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user1\Documents\Signature\Panteio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1600" y="6648450"/>
            <a:ext cx="152400" cy="209550"/>
          </a:xfrm>
          <a:prstGeom prst="rect">
            <a:avLst/>
          </a:prstGeom>
          <a:noFill/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285479"/>
            <a:ext cx="2451457" cy="15725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133478"/>
            <a:ext cx="2325993" cy="174449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952518" y="5374636"/>
            <a:ext cx="936104" cy="4275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0761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7018398" cy="709865"/>
          </a:xfrm>
        </p:spPr>
        <p:txBody>
          <a:bodyPr/>
          <a:lstStyle/>
          <a:p>
            <a:r>
              <a:rPr lang="el-GR" sz="2800" dirty="0"/>
              <a:t>Σταθμός </a:t>
            </a:r>
            <a:r>
              <a:rPr lang="en-US" sz="2800" dirty="0"/>
              <a:t>2: </a:t>
            </a:r>
            <a:r>
              <a:rPr lang="el-GR" sz="2800" dirty="0"/>
              <a:t>Υποκειμενικές προδιαθέσεις</a:t>
            </a:r>
            <a:r>
              <a:rPr lang="en-US" sz="2800" dirty="0"/>
              <a:t> (</a:t>
            </a:r>
            <a:r>
              <a:rPr lang="el-GR" sz="2800" dirty="0"/>
              <a:t>συνέχεια…)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262" y="2107851"/>
            <a:ext cx="6345260" cy="3530600"/>
          </a:xfrm>
        </p:spPr>
        <p:txBody>
          <a:bodyPr/>
          <a:lstStyle/>
          <a:p>
            <a:pPr marL="2730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l-GR" sz="1800" dirty="0">
                <a:solidFill>
                  <a:srgbClr val="FF0000"/>
                </a:solidFill>
              </a:rPr>
              <a:t>Τα μαζικά κόμματα (ως πολιτικά υποκείμενα) ήταν πολύ περισσότερο οι παραγωγοί</a:t>
            </a:r>
            <a:r>
              <a:rPr lang="en-GB" sz="1800" dirty="0">
                <a:solidFill>
                  <a:srgbClr val="FF0000"/>
                </a:solidFill>
              </a:rPr>
              <a:t> (</a:t>
            </a:r>
            <a:r>
              <a:rPr lang="el-GR" sz="1800" dirty="0">
                <a:solidFill>
                  <a:srgbClr val="FF0000"/>
                </a:solidFill>
              </a:rPr>
              <a:t>η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l-GR" sz="1800" dirty="0">
                <a:solidFill>
                  <a:schemeClr val="tx1"/>
                </a:solidFill>
              </a:rPr>
              <a:t>αιτία</a:t>
            </a:r>
            <a:r>
              <a:rPr lang="en-GB" sz="1800" dirty="0">
                <a:solidFill>
                  <a:srgbClr val="FF0000"/>
                </a:solidFill>
              </a:rPr>
              <a:t>) </a:t>
            </a:r>
            <a:r>
              <a:rPr lang="el-GR" sz="1800" dirty="0">
                <a:solidFill>
                  <a:srgbClr val="FF0000"/>
                </a:solidFill>
              </a:rPr>
              <a:t>παρά τα παράγωγα </a:t>
            </a:r>
            <a:r>
              <a:rPr lang="en-GB" sz="1800" dirty="0">
                <a:solidFill>
                  <a:srgbClr val="FF0000"/>
                </a:solidFill>
              </a:rPr>
              <a:t>(</a:t>
            </a:r>
            <a:r>
              <a:rPr lang="el-GR" sz="1800" dirty="0">
                <a:solidFill>
                  <a:srgbClr val="FF0000"/>
                </a:solidFill>
              </a:rPr>
              <a:t>το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l-GR" sz="1800" dirty="0">
                <a:solidFill>
                  <a:schemeClr val="tx1"/>
                </a:solidFill>
              </a:rPr>
              <a:t>αποτέλεσμα</a:t>
            </a:r>
            <a:r>
              <a:rPr lang="en-GB" sz="1800" dirty="0">
                <a:solidFill>
                  <a:srgbClr val="FF0000"/>
                </a:solidFill>
              </a:rPr>
              <a:t>) </a:t>
            </a:r>
            <a:r>
              <a:rPr lang="el-GR" sz="1800" dirty="0">
                <a:solidFill>
                  <a:srgbClr val="FF0000"/>
                </a:solidFill>
              </a:rPr>
              <a:t>της ταξικής συνείδησης</a:t>
            </a:r>
            <a:r>
              <a:rPr lang="en-GB" sz="1800" dirty="0">
                <a:solidFill>
                  <a:srgbClr val="FF0000"/>
                </a:solidFill>
              </a:rPr>
              <a:t>...</a:t>
            </a:r>
          </a:p>
          <a:p>
            <a:pPr lvl="1"/>
            <a:endParaRPr lang="en-GB" dirty="0">
              <a:solidFill>
                <a:srgbClr val="FF0000"/>
              </a:solidFill>
            </a:endParaRPr>
          </a:p>
          <a:p>
            <a:pPr marL="292100" lvl="1" indent="0">
              <a:buNone/>
            </a:pP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user1\Documents\Signature\Panteio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1600" y="6648450"/>
            <a:ext cx="152400" cy="209550"/>
          </a:xfrm>
          <a:prstGeom prst="rect">
            <a:avLst/>
          </a:prstGeom>
          <a:noFill/>
          <a:effectLst/>
        </p:spPr>
      </p:pic>
      <p:sp>
        <p:nvSpPr>
          <p:cNvPr id="5" name="TextBox 4"/>
          <p:cNvSpPr txBox="1"/>
          <p:nvPr/>
        </p:nvSpPr>
        <p:spPr>
          <a:xfrm>
            <a:off x="1035426" y="3877303"/>
            <a:ext cx="21249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Ταξική συνείδηση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30206" y="3873151"/>
            <a:ext cx="20436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Μαζικά κόμματα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331462" y="3733781"/>
            <a:ext cx="94486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ight Arrow 12"/>
          <p:cNvSpPr/>
          <p:nvPr/>
        </p:nvSpPr>
        <p:spPr>
          <a:xfrm>
            <a:off x="3277366" y="5280012"/>
            <a:ext cx="944860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6114" y="5441768"/>
            <a:ext cx="20436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Μαζικά κόμματα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30206" y="5441768"/>
            <a:ext cx="21249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Ταξική συνείδηση</a:t>
            </a:r>
          </a:p>
        </p:txBody>
      </p:sp>
    </p:spTree>
    <p:extLst>
      <p:ext uri="{BB962C8B-B14F-4D97-AF65-F5344CB8AC3E}">
        <p14:creationId xmlns:p14="http://schemas.microsoft.com/office/powerpoint/2010/main" val="3566832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643192" cy="1143000"/>
          </a:xfrm>
        </p:spPr>
        <p:txBody>
          <a:bodyPr>
            <a:normAutofit/>
          </a:bodyPr>
          <a:lstStyle/>
          <a:p>
            <a:r>
              <a:rPr lang="el-GR" sz="2800" dirty="0">
                <a:latin typeface="+mn-lt"/>
              </a:rPr>
              <a:t>Σταθμός </a:t>
            </a:r>
            <a:r>
              <a:rPr lang="en-US" sz="2800" cap="none" dirty="0">
                <a:latin typeface="+mn-lt"/>
              </a:rPr>
              <a:t>3:  </a:t>
            </a:r>
            <a:r>
              <a:rPr lang="el-GR" sz="2800" cap="none" dirty="0">
                <a:latin typeface="+mn-lt"/>
              </a:rPr>
              <a:t>Διεύρυνση επιρροής και «προσαρμογή»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780928"/>
            <a:ext cx="7091994" cy="32403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GB" dirty="0"/>
          </a:p>
          <a:p>
            <a:pPr lvl="0"/>
            <a:r>
              <a:rPr lang="el-GR" dirty="0">
                <a:solidFill>
                  <a:schemeClr val="tx1"/>
                </a:solidFill>
              </a:rPr>
              <a:t>Για να αυξήσουν την επιρροή τους (ή να παραμείνουν στην εξουσία), οι ηγεσίες παύουν να απευθύνονται μόνο στην «ενθυλακωμένη τους τάξη»  την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classe gardée</a:t>
            </a:r>
            <a:r>
              <a:rPr lang="el-GR" dirty="0">
                <a:solidFill>
                  <a:schemeClr val="tx1"/>
                </a:solidFill>
              </a:rPr>
              <a:t>, και αρχίζουν να απευθύνονται σε ένα ευρύτερο κοινό. Αυτό τις υποχρεώνει σε «περαιτέρω υποχωρήσεις» λόγω των «</a:t>
            </a:r>
            <a:r>
              <a:rPr lang="el-GR" b="1" dirty="0">
                <a:solidFill>
                  <a:schemeClr val="tx1"/>
                </a:solidFill>
              </a:rPr>
              <a:t>απαιτήσεων που περιλαμβάνει και των περιορισμών που επιβάλλει η άσκηση της εξουσίας</a:t>
            </a:r>
            <a:r>
              <a:rPr lang="el-GR" dirty="0">
                <a:solidFill>
                  <a:schemeClr val="tx1"/>
                </a:solidFill>
              </a:rPr>
              <a:t>» </a:t>
            </a:r>
            <a:r>
              <a:rPr lang="el-GR" b="1" dirty="0">
                <a:solidFill>
                  <a:schemeClr val="tx1"/>
                </a:solidFill>
              </a:rPr>
              <a:t>ή</a:t>
            </a:r>
            <a:r>
              <a:rPr lang="el-GR" dirty="0">
                <a:solidFill>
                  <a:schemeClr val="tx1"/>
                </a:solidFill>
              </a:rPr>
              <a:t> «</a:t>
            </a:r>
            <a:r>
              <a:rPr lang="el-GR" b="1" dirty="0">
                <a:solidFill>
                  <a:schemeClr val="tx1"/>
                </a:solidFill>
              </a:rPr>
              <a:t>συνθήκες πάνω και πέρα από τον έλεγχο των κομματικών ηγεσιών</a:t>
            </a:r>
            <a:r>
              <a:rPr lang="el-GR" dirty="0">
                <a:solidFill>
                  <a:schemeClr val="tx1"/>
                </a:solidFill>
              </a:rPr>
              <a:t>» (Κ</a:t>
            </a:r>
            <a:r>
              <a:rPr lang="en-US" dirty="0" err="1">
                <a:solidFill>
                  <a:schemeClr val="tx1"/>
                </a:solidFill>
              </a:rPr>
              <a:t>atz</a:t>
            </a:r>
            <a:r>
              <a:rPr lang="el-GR" dirty="0">
                <a:solidFill>
                  <a:schemeClr val="tx1"/>
                </a:solidFill>
              </a:rPr>
              <a:t>/Μ</a:t>
            </a:r>
            <a:r>
              <a:rPr lang="en-US" dirty="0">
                <a:solidFill>
                  <a:schemeClr val="tx1"/>
                </a:solidFill>
              </a:rPr>
              <a:t>air</a:t>
            </a:r>
            <a:r>
              <a:rPr lang="el-GR" dirty="0">
                <a:solidFill>
                  <a:schemeClr val="tx1"/>
                </a:solidFill>
              </a:rPr>
              <a:t> 1995: 12-3, 14)</a:t>
            </a:r>
            <a:r>
              <a:rPr lang="en-GB" dirty="0">
                <a:solidFill>
                  <a:schemeClr val="tx1"/>
                </a:solidFill>
              </a:rPr>
              <a:t>...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user1\Documents\Signature\Panteio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1600" y="6648450"/>
            <a:ext cx="152400" cy="209550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238671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239000" cy="554955"/>
          </a:xfrm>
        </p:spPr>
        <p:txBody>
          <a:bodyPr>
            <a:normAutofit fontScale="90000"/>
          </a:bodyPr>
          <a:lstStyle/>
          <a:p>
            <a:r>
              <a:rPr lang="el-GR" cap="none" dirty="0">
                <a:latin typeface="+mn-lt"/>
              </a:rPr>
              <a:t>Τρεις κριτικές</a:t>
            </a:r>
            <a:r>
              <a:rPr lang="en-US" cap="none" dirty="0">
                <a:latin typeface="+mn-lt"/>
              </a:rPr>
              <a:t>…</a:t>
            </a:r>
            <a:endParaRPr lang="el-GR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04865"/>
            <a:ext cx="8208912" cy="4443586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Αφελής ουσιοκρατία</a:t>
            </a:r>
            <a:r>
              <a:rPr lang="en-US" dirty="0"/>
              <a:t>:</a:t>
            </a:r>
            <a:r>
              <a:rPr lang="en-GB" dirty="0"/>
              <a:t> </a:t>
            </a:r>
            <a:r>
              <a:rPr lang="el-GR" dirty="0">
                <a:solidFill>
                  <a:schemeClr val="tx1"/>
                </a:solidFill>
              </a:rPr>
              <a:t>η πολιτική συμπεριφορά των ανθρώπων δεν είναι εγγεγραμμένη στα γονίδιά τους (ούτε τώρα, ούτε στο παρελθόν) –δεν ήταν ποτέ συνειδησιακό κοπάδι. </a:t>
            </a:r>
            <a:r>
              <a:rPr lang="el-GR" dirty="0">
                <a:solidFill>
                  <a:srgbClr val="FF0000"/>
                </a:solidFill>
              </a:rPr>
              <a:t>Τόσο στο παρελθόν, όσο και τώρα τα λαϊκά στρώματα κερδίζονται στα κόμματα από ιδέες, δόκιμο προγραμματικό λόγο και παράδειγμα</a:t>
            </a:r>
            <a:r>
              <a:rPr lang="en-GB" dirty="0"/>
              <a:t>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l-GR" dirty="0">
                <a:solidFill>
                  <a:schemeClr val="tx1"/>
                </a:solidFill>
              </a:rPr>
              <a:t>Γιατί να υποθέσουμε ότι η «διεύρυνση της επιρροής» επέρχεται με την προγραμματική υποχώρηση; 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l-GR" dirty="0">
                <a:solidFill>
                  <a:schemeClr val="tx1"/>
                </a:solidFill>
              </a:rPr>
              <a:t>Είναι </a:t>
            </a:r>
            <a:r>
              <a:rPr lang="el-GR" b="1" dirty="0">
                <a:solidFill>
                  <a:srgbClr val="FF0000"/>
                </a:solidFill>
              </a:rPr>
              <a:t>πράγματι</a:t>
            </a:r>
            <a:r>
              <a:rPr lang="el-GR" dirty="0">
                <a:solidFill>
                  <a:schemeClr val="tx1"/>
                </a:solidFill>
              </a:rPr>
              <a:t> «αντικειμενικοί» οι περιορισμοί που επιβάλλει η διακυβέρνηση; </a:t>
            </a:r>
            <a:r>
              <a:rPr lang="el-GR" b="1" dirty="0">
                <a:solidFill>
                  <a:schemeClr val="tx1"/>
                </a:solidFill>
              </a:rPr>
              <a:t>Όσοι το υποστηρίζουν ας παραδεχτούν ότι υποστηρίζουν την άποψη ΤΙΝΑ</a:t>
            </a:r>
            <a:r>
              <a:rPr lang="el-GR" dirty="0">
                <a:solidFill>
                  <a:schemeClr val="tx1"/>
                </a:solidFill>
              </a:rPr>
              <a:t>…</a:t>
            </a:r>
          </a:p>
        </p:txBody>
      </p:sp>
      <p:pic>
        <p:nvPicPr>
          <p:cNvPr id="4" name="Picture 2" descr="C:\Users\user1\Documents\Signature\Panteio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1600" y="6648450"/>
            <a:ext cx="152400" cy="209550"/>
          </a:xfrm>
          <a:prstGeom prst="rect">
            <a:avLst/>
          </a:prstGeom>
          <a:noFill/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573016"/>
            <a:ext cx="2364358" cy="124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78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444" y="620688"/>
            <a:ext cx="7239000" cy="1143000"/>
          </a:xfrm>
        </p:spPr>
        <p:txBody>
          <a:bodyPr>
            <a:normAutofit/>
          </a:bodyPr>
          <a:lstStyle/>
          <a:p>
            <a:r>
              <a:rPr lang="el-GR" sz="2800" cap="none" dirty="0">
                <a:latin typeface="+mn-lt"/>
              </a:rPr>
              <a:t>Σταθμός 4</a:t>
            </a:r>
            <a:r>
              <a:rPr lang="en-US" sz="2800" cap="none" dirty="0">
                <a:latin typeface="+mn-lt"/>
              </a:rPr>
              <a:t>: </a:t>
            </a:r>
            <a:r>
              <a:rPr lang="el-GR" sz="2800" cap="none" dirty="0">
                <a:latin typeface="+mn-lt"/>
              </a:rPr>
              <a:t>Όταν η κομματική ολιγαρχία γίνεται «αρετή»…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06" y="2147624"/>
            <a:ext cx="8083996" cy="5307682"/>
          </a:xfrm>
        </p:spPr>
        <p:txBody>
          <a:bodyPr>
            <a:normAutofit/>
          </a:bodyPr>
          <a:lstStyle/>
          <a:p>
            <a:r>
              <a:rPr lang="el-GR" sz="1600" dirty="0">
                <a:solidFill>
                  <a:schemeClr val="tx1"/>
                </a:solidFill>
              </a:rPr>
              <a:t>Γενικευμένη ιδεολογική υποχώρηση: η «κομματική ολιγαρχία μεταβάλλεται από αμαρτία σε αρετή», και οι ηγεσίες αρχίζουν να «συνεργάζονται» με πρώην ιδεολογικούς αντιπάλους…</a:t>
            </a:r>
            <a:endParaRPr lang="en-US" sz="1600" dirty="0">
              <a:solidFill>
                <a:schemeClr val="tx1"/>
              </a:solidFill>
            </a:endParaRPr>
          </a:p>
          <a:p>
            <a:pPr lvl="0"/>
            <a:r>
              <a:rPr lang="el-GR" sz="1600" dirty="0">
                <a:solidFill>
                  <a:schemeClr val="tx1"/>
                </a:solidFill>
              </a:rPr>
              <a:t>Οι σοβαρές ιδεολογικές αντιπαραθέσεις απουσιάζουν –στόχος  της πολιτικής παύει να είναι η κοινωνική αλλαγή και γίνεται, η «συνεργατική συμπαιγνία», με στόχο «τη διατήρηση της κοινωνικής σταθερότητας…» </a:t>
            </a:r>
            <a:r>
              <a:rPr lang="en-GB" sz="1600" dirty="0">
                <a:solidFill>
                  <a:schemeClr val="tx1"/>
                </a:solidFill>
              </a:rPr>
              <a:t>(</a:t>
            </a:r>
            <a:r>
              <a:rPr lang="en-US" sz="1600" dirty="0">
                <a:solidFill>
                  <a:schemeClr val="tx1"/>
                </a:solidFill>
              </a:rPr>
              <a:t>Katz/Mair 1995: </a:t>
            </a:r>
            <a:r>
              <a:rPr lang="en-GB" sz="1600" dirty="0">
                <a:solidFill>
                  <a:schemeClr val="tx1"/>
                </a:solidFill>
              </a:rPr>
              <a:t>22)</a:t>
            </a:r>
            <a:r>
              <a:rPr lang="el-GR" sz="1600" dirty="0">
                <a:solidFill>
                  <a:schemeClr val="tx1"/>
                </a:solidFill>
              </a:rPr>
              <a:t>. </a:t>
            </a:r>
            <a:r>
              <a:rPr lang="en-GB" sz="1600" dirty="0">
                <a:solidFill>
                  <a:schemeClr val="tx1"/>
                </a:solidFill>
              </a:rPr>
              <a:t>…</a:t>
            </a:r>
            <a:endParaRPr lang="en-US" sz="1600" dirty="0">
              <a:solidFill>
                <a:schemeClr val="tx1"/>
              </a:solidFill>
            </a:endParaRPr>
          </a:p>
          <a:p>
            <a:pPr lvl="1"/>
            <a:r>
              <a:rPr lang="el-GR" sz="1400" dirty="0">
                <a:solidFill>
                  <a:srgbClr val="FF0000"/>
                </a:solidFill>
              </a:rPr>
              <a:t>Σωστά! Όμως όχι για τους λόγους που το μοντέλο επικαλείται. Η καρτελοποίηση συντελείται διότι οι δρώντες φαντάζονται ότι σοβαρή κοινωνική αλλαγή μπορεί να επιτευχθεί εντός του συστήματος</a:t>
            </a:r>
            <a:r>
              <a:rPr lang="en-US" sz="1400" dirty="0">
                <a:solidFill>
                  <a:srgbClr val="FF0000"/>
                </a:solidFill>
              </a:rPr>
              <a:t> –</a:t>
            </a:r>
            <a:r>
              <a:rPr lang="el-GR" sz="1400" dirty="0">
                <a:solidFill>
                  <a:srgbClr val="FF0000"/>
                </a:solidFill>
              </a:rPr>
              <a:t>το ίδιο φαντάζονται και οι ηγέτες της </a:t>
            </a:r>
            <a:r>
              <a:rPr lang="en-GB" sz="1400" dirty="0">
                <a:solidFill>
                  <a:schemeClr val="tx1"/>
                </a:solidFill>
              </a:rPr>
              <a:t>Union sacrée </a:t>
            </a:r>
            <a:r>
              <a:rPr lang="el-GR" sz="1400" dirty="0">
                <a:solidFill>
                  <a:srgbClr val="FF0000"/>
                </a:solidFill>
              </a:rPr>
              <a:t>και </a:t>
            </a:r>
            <a:r>
              <a:rPr lang="el-GR" sz="1400" dirty="0">
                <a:solidFill>
                  <a:schemeClr val="tx1"/>
                </a:solidFill>
              </a:rPr>
              <a:t>της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GB" sz="1400" dirty="0">
                <a:solidFill>
                  <a:schemeClr val="tx1"/>
                </a:solidFill>
              </a:rPr>
              <a:t>Burgfriedenspolitik</a:t>
            </a:r>
            <a:r>
              <a:rPr lang="en-GB" sz="1400" dirty="0">
                <a:solidFill>
                  <a:srgbClr val="FF0000"/>
                </a:solidFill>
              </a:rPr>
              <a:t>…</a:t>
            </a:r>
            <a:endParaRPr lang="en-US" sz="1400" dirty="0">
              <a:solidFill>
                <a:srgbClr val="FF0000"/>
              </a:solidFill>
            </a:endParaRPr>
          </a:p>
          <a:p>
            <a:pPr lvl="1"/>
            <a:endParaRPr lang="el-GR" sz="1400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user1\Documents\Signature\Panteio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1600" y="6648450"/>
            <a:ext cx="152400" cy="209550"/>
          </a:xfrm>
          <a:prstGeom prst="rect">
            <a:avLst/>
          </a:prstGeom>
          <a:noFill/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" t="3617" r="4625" b="3617"/>
          <a:stretch/>
        </p:blipFill>
        <p:spPr>
          <a:xfrm>
            <a:off x="691113" y="4833690"/>
            <a:ext cx="3384376" cy="1846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656365"/>
            <a:ext cx="1425570" cy="202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61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584" y="846927"/>
            <a:ext cx="6343672" cy="709865"/>
          </a:xfrm>
        </p:spPr>
        <p:txBody>
          <a:bodyPr/>
          <a:lstStyle/>
          <a:p>
            <a:r>
              <a:rPr lang="el-GR" b="1" i="1" cap="none" dirty="0">
                <a:latin typeface="+mn-lt"/>
              </a:rPr>
              <a:t>Μηδισμός</a:t>
            </a:r>
            <a:r>
              <a:rPr lang="en-US" b="1" i="1" cap="none" dirty="0">
                <a:latin typeface="+mn-lt"/>
              </a:rPr>
              <a:t>…</a:t>
            </a:r>
            <a:endParaRPr lang="el-GR" b="1" i="1" cap="none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2990905"/>
            <a:ext cx="6346825" cy="2527190"/>
          </a:xfrm>
        </p:spPr>
      </p:pic>
      <p:pic>
        <p:nvPicPr>
          <p:cNvPr id="4" name="Picture 2" descr="C:\Users\user1\Documents\Signature\Panteion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1600" y="6648450"/>
            <a:ext cx="152400" cy="209550"/>
          </a:xfrm>
          <a:prstGeom prst="rect">
            <a:avLst/>
          </a:prstGeom>
          <a:noFill/>
          <a:effectLst/>
        </p:spPr>
      </p:pic>
      <p:sp>
        <p:nvSpPr>
          <p:cNvPr id="6" name="Oval 5"/>
          <p:cNvSpPr/>
          <p:nvPr/>
        </p:nvSpPr>
        <p:spPr>
          <a:xfrm>
            <a:off x="4932040" y="2492896"/>
            <a:ext cx="3024336" cy="3312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ight Arrow 6"/>
          <p:cNvSpPr/>
          <p:nvPr/>
        </p:nvSpPr>
        <p:spPr>
          <a:xfrm rot="10800000">
            <a:off x="5796136" y="1628800"/>
            <a:ext cx="108012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8063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7234422" cy="709865"/>
          </a:xfrm>
        </p:spPr>
        <p:txBody>
          <a:bodyPr>
            <a:noAutofit/>
          </a:bodyPr>
          <a:lstStyle/>
          <a:p>
            <a:r>
              <a:rPr lang="el-GR" sz="2400" cap="none" dirty="0">
                <a:latin typeface="+mn-lt"/>
              </a:rPr>
              <a:t>Σταθμός 5</a:t>
            </a:r>
            <a:r>
              <a:rPr lang="en-US" sz="2400" cap="none" dirty="0">
                <a:latin typeface="+mn-lt"/>
              </a:rPr>
              <a:t>: </a:t>
            </a:r>
            <a:r>
              <a:rPr lang="el-GR" sz="2400" cap="none" dirty="0">
                <a:latin typeface="+mn-lt"/>
              </a:rPr>
              <a:t>Μειούμενη συμμετοχή και εξάρτηση από τις κρατικές επιδοτήσεις –η ολοκλήρωση του μοντέλου</a:t>
            </a:r>
            <a:endParaRPr lang="el-GR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8279618" cy="3530600"/>
          </a:xfrm>
        </p:spPr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Λόγω μειούμενης συμμετοχής τα κόμματα στηρίζονται για την αναπαραγωγή τους στις κρατικές επιδοτήσεις…</a:t>
            </a:r>
          </a:p>
          <a:p>
            <a:r>
              <a:rPr lang="el-GR" dirty="0">
                <a:solidFill>
                  <a:srgbClr val="FF0000"/>
                </a:solidFill>
              </a:rPr>
              <a:t>Και πάλι σωστά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l-GR" b="1" dirty="0">
                <a:solidFill>
                  <a:srgbClr val="FF0000"/>
                </a:solidFill>
              </a:rPr>
              <a:t>αλλά</a:t>
            </a:r>
            <a:r>
              <a:rPr lang="en-GB" dirty="0">
                <a:solidFill>
                  <a:srgbClr val="FF0000"/>
                </a:solidFill>
              </a:rPr>
              <a:t>…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user1\Documents\Signature\Panteio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1600" y="6648450"/>
            <a:ext cx="152400" cy="209550"/>
          </a:xfrm>
          <a:prstGeom prst="rect">
            <a:avLst/>
          </a:prstGeom>
          <a:noFill/>
          <a:effectLst/>
        </p:spPr>
      </p:pic>
      <p:sp>
        <p:nvSpPr>
          <p:cNvPr id="9" name="TextBox 8"/>
          <p:cNvSpPr txBox="1"/>
          <p:nvPr/>
        </p:nvSpPr>
        <p:spPr>
          <a:xfrm>
            <a:off x="971600" y="3933056"/>
            <a:ext cx="237626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b="1" dirty="0">
                <a:latin typeface="+mn-lt"/>
              </a:rPr>
              <a:t>Μειούμενη συμμετοχή</a:t>
            </a:r>
            <a:endParaRPr lang="el-GR" sz="24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3933056"/>
            <a:ext cx="18002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b="1" dirty="0">
                <a:latin typeface="+mn-lt"/>
              </a:rPr>
              <a:t>Καρτελοποίηση</a:t>
            </a:r>
            <a:endParaRPr lang="el-GR" sz="1200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2080" y="5384249"/>
            <a:ext cx="237626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b="1" dirty="0">
                <a:latin typeface="+mn-lt"/>
              </a:rPr>
              <a:t>Μειούμενη συμμετοχή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93994" y="5423438"/>
            <a:ext cx="18002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b="1" dirty="0">
                <a:latin typeface="+mn-lt"/>
              </a:rPr>
              <a:t>Καρτελοποίηση</a:t>
            </a:r>
            <a:endParaRPr lang="el-GR" sz="1200" b="1" dirty="0">
              <a:latin typeface="+mn-lt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904172" y="3980792"/>
            <a:ext cx="792088" cy="260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ight Arrow 15"/>
          <p:cNvSpPr/>
          <p:nvPr/>
        </p:nvSpPr>
        <p:spPr>
          <a:xfrm>
            <a:off x="3910217" y="5472384"/>
            <a:ext cx="792088" cy="260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8360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pc="-100" dirty="0">
                <a:latin typeface="+mn-lt"/>
              </a:rPr>
              <a:t>Σχεσιακή</a:t>
            </a:r>
            <a:r>
              <a:rPr lang="el-GR" spc="-100" dirty="0">
                <a:latin typeface="Trebuchet MS" panose="020B0603020202020204" pitchFamily="34" charset="0"/>
              </a:rPr>
              <a:t> </a:t>
            </a:r>
            <a:r>
              <a:rPr lang="el-GR" spc="-100" dirty="0">
                <a:latin typeface="+mn-lt"/>
              </a:rPr>
              <a:t>ανάλυση και πολιτική διαμεσολάβηση</a:t>
            </a:r>
            <a:endParaRPr lang="en-US" spc="-1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Η οντολογία των </a:t>
            </a:r>
            <a:r>
              <a:rPr lang="el-GR" b="1" dirty="0">
                <a:solidFill>
                  <a:schemeClr val="tx1"/>
                </a:solidFill>
              </a:rPr>
              <a:t>κινημάτων </a:t>
            </a:r>
            <a:r>
              <a:rPr lang="el-GR" dirty="0">
                <a:solidFill>
                  <a:schemeClr val="tx1"/>
                </a:solidFill>
              </a:rPr>
              <a:t>δεν είναι ουσιοκρατικά εμμενής, αλλά </a:t>
            </a:r>
            <a:r>
              <a:rPr lang="el-GR" b="1" dirty="0">
                <a:solidFill>
                  <a:srgbClr val="FF0000"/>
                </a:solidFill>
                <a:latin typeface="Century Gothic" panose="020B0502020202020204" pitchFamily="34" charset="0"/>
              </a:rPr>
              <a:t>σχεσιακή</a:t>
            </a:r>
            <a:r>
              <a:rPr lang="el-GR" dirty="0"/>
              <a:t>…</a:t>
            </a:r>
          </a:p>
          <a:p>
            <a:r>
              <a:rPr lang="el-GR" dirty="0">
                <a:solidFill>
                  <a:schemeClr val="tx1"/>
                </a:solidFill>
              </a:rPr>
              <a:t>Γι’ αυτό και  έχει σημασία η </a:t>
            </a:r>
            <a:r>
              <a:rPr lang="el-GR" b="1" dirty="0">
                <a:solidFill>
                  <a:srgbClr val="FF0000"/>
                </a:solidFill>
              </a:rPr>
              <a:t>πολιτική διαμεσολάβηση</a:t>
            </a:r>
          </a:p>
          <a:p>
            <a:r>
              <a:rPr lang="el-GR" b="1" dirty="0">
                <a:solidFill>
                  <a:schemeClr val="tx1"/>
                </a:solidFill>
              </a:rPr>
              <a:t>Όμως ποια η ακριβής υφή της, και τι επιφέρει;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l-GR" dirty="0">
                <a:solidFill>
                  <a:schemeClr val="tx1"/>
                </a:solidFill>
              </a:rPr>
              <a:t>Η διερεύνηση όμως αυτή μας πάει στη </a:t>
            </a:r>
            <a:r>
              <a:rPr lang="el-GR" b="1" dirty="0">
                <a:solidFill>
                  <a:schemeClr val="tx1"/>
                </a:solidFill>
              </a:rPr>
              <a:t>θεωρία των κομμάτων –</a:t>
            </a:r>
            <a:r>
              <a:rPr lang="el-GR" dirty="0">
                <a:solidFill>
                  <a:schemeClr val="tx1"/>
                </a:solidFill>
              </a:rPr>
              <a:t>πιο συγκεκριμένα</a:t>
            </a:r>
            <a:r>
              <a:rPr lang="el-GR" dirty="0"/>
              <a:t> </a:t>
            </a:r>
            <a:r>
              <a:rPr lang="el-GR" b="1" dirty="0">
                <a:solidFill>
                  <a:srgbClr val="FF0000"/>
                </a:solidFill>
              </a:rPr>
              <a:t>στο μοντέλο του κόμματος καρτέλ</a:t>
            </a:r>
            <a:r>
              <a:rPr lang="el-GR" dirty="0"/>
              <a:t>…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3"/>
          <a:stretch/>
        </p:blipFill>
        <p:spPr>
          <a:xfrm>
            <a:off x="1979712" y="4941168"/>
            <a:ext cx="4394750" cy="1281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539715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Κινήματα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24305" y="538250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Κόμματα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798178" y="5000726"/>
            <a:ext cx="1198229" cy="11825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user1\Documents\Signature\Panteion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1600" y="6648450"/>
            <a:ext cx="152400" cy="209550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3197097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cap="none" dirty="0">
                <a:latin typeface="+mn-lt"/>
              </a:rPr>
              <a:t>Συμπερασματικά: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3"/>
            <a:ext cx="7239000" cy="2880319"/>
          </a:xfrm>
        </p:spPr>
        <p:txBody>
          <a:bodyPr>
            <a:normAutofit/>
          </a:bodyPr>
          <a:lstStyle/>
          <a:p>
            <a:endParaRPr lang="el-GR" dirty="0"/>
          </a:p>
          <a:p>
            <a:r>
              <a:rPr lang="el-GR" sz="2000" dirty="0">
                <a:solidFill>
                  <a:schemeClr val="tx1"/>
                </a:solidFill>
              </a:rPr>
              <a:t>Ενώ η αδιαμφισβήτητη </a:t>
            </a:r>
            <a:r>
              <a:rPr lang="el-GR" sz="2000" b="1" dirty="0">
                <a:solidFill>
                  <a:srgbClr val="FF0000"/>
                </a:solidFill>
              </a:rPr>
              <a:t>συνεισφορά</a:t>
            </a:r>
            <a:r>
              <a:rPr lang="el-GR" sz="2000" dirty="0"/>
              <a:t> </a:t>
            </a:r>
            <a:r>
              <a:rPr lang="el-GR" sz="2000" dirty="0">
                <a:solidFill>
                  <a:schemeClr val="tx1"/>
                </a:solidFill>
              </a:rPr>
              <a:t>της θεωρίας του κόμματος καρτέλ υπήρξε η εννοιολόγηση του φαινομένου, εξίσου αδιαμφισβήτητη</a:t>
            </a:r>
            <a:r>
              <a:rPr lang="el-GR" sz="2000" dirty="0"/>
              <a:t> </a:t>
            </a:r>
            <a:r>
              <a:rPr lang="el-GR" sz="2000" b="1" dirty="0">
                <a:solidFill>
                  <a:srgbClr val="FF0000"/>
                </a:solidFill>
              </a:rPr>
              <a:t>μάστιγά</a:t>
            </a:r>
            <a:r>
              <a:rPr lang="el-GR" sz="2000" dirty="0"/>
              <a:t> </a:t>
            </a:r>
            <a:r>
              <a:rPr lang="el-GR" sz="2000" dirty="0">
                <a:solidFill>
                  <a:schemeClr val="tx1"/>
                </a:solidFill>
              </a:rPr>
              <a:t>της υπήρξε ο </a:t>
            </a:r>
            <a:r>
              <a:rPr lang="el-GR" sz="2000" b="1" dirty="0">
                <a:solidFill>
                  <a:schemeClr val="tx1"/>
                </a:solidFill>
              </a:rPr>
              <a:t>αναγωγισμός</a:t>
            </a:r>
            <a:r>
              <a:rPr lang="el-GR" sz="2000" dirty="0">
                <a:solidFill>
                  <a:schemeClr val="tx1"/>
                </a:solidFill>
              </a:rPr>
              <a:t> που διέπει την ανάλυση των αιτιωδών μηχανισμών του –στη βάση μάλιστα μιας ιστορίας που και σχηματική είναι και ιδεολογικά φορτισμένη. … </a:t>
            </a:r>
          </a:p>
        </p:txBody>
      </p:sp>
      <p:pic>
        <p:nvPicPr>
          <p:cNvPr id="4" name="Picture 2" descr="C:\Users\user1\Documents\Signature\Panteio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1600" y="6648450"/>
            <a:ext cx="152400" cy="209550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601713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716" y="626276"/>
            <a:ext cx="7444680" cy="987003"/>
          </a:xfrm>
        </p:spPr>
        <p:txBody>
          <a:bodyPr>
            <a:normAutofit/>
          </a:bodyPr>
          <a:lstStyle/>
          <a:p>
            <a:r>
              <a:rPr lang="el-GR" cap="none" dirty="0">
                <a:latin typeface="+mn-lt"/>
              </a:rPr>
              <a:t>Τι μπορεί να γίνει; </a:t>
            </a:r>
            <a:r>
              <a:rPr lang="en-US" cap="none" dirty="0">
                <a:latin typeface="+mn-lt"/>
              </a:rPr>
              <a:t>1. </a:t>
            </a:r>
            <a:r>
              <a:rPr lang="el-GR" cap="none" dirty="0">
                <a:latin typeface="+mn-lt"/>
              </a:rPr>
              <a:t>Πολιτική</a:t>
            </a:r>
            <a:r>
              <a:rPr lang="en-US" cap="none" dirty="0">
                <a:latin typeface="+mn-lt"/>
              </a:rPr>
              <a:t>!</a:t>
            </a:r>
            <a:endParaRPr lang="el-GR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064" y="2485767"/>
            <a:ext cx="8047384" cy="5379690"/>
          </a:xfrm>
        </p:spPr>
        <p:txBody>
          <a:bodyPr>
            <a:normAutofit/>
          </a:bodyPr>
          <a:lstStyle/>
          <a:p>
            <a:pPr lvl="0"/>
            <a:r>
              <a:rPr lang="el-GR" dirty="0">
                <a:solidFill>
                  <a:schemeClr val="tx1"/>
                </a:solidFill>
              </a:rPr>
              <a:t>Νέα επανάκαμψη του πολιτικού</a:t>
            </a:r>
            <a:r>
              <a:rPr lang="en-US" dirty="0">
                <a:solidFill>
                  <a:schemeClr val="tx1"/>
                </a:solidFill>
              </a:rPr>
              <a:t>!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Η καρτελοποίηση </a:t>
            </a:r>
            <a:r>
              <a:rPr lang="el-GR" b="1" dirty="0">
                <a:solidFill>
                  <a:schemeClr val="tx1"/>
                </a:solidFill>
              </a:rPr>
              <a:t>δεν</a:t>
            </a:r>
            <a:r>
              <a:rPr lang="el-GR" dirty="0">
                <a:solidFill>
                  <a:schemeClr val="tx1"/>
                </a:solidFill>
              </a:rPr>
              <a:t> επέρχεται λόγω της επενέργειας κάποιου μυστικού νόμου, αλλά λόγω </a:t>
            </a:r>
            <a:r>
              <a:rPr lang="el-GR" b="1" dirty="0">
                <a:solidFill>
                  <a:srgbClr val="FF0000"/>
                </a:solidFill>
              </a:rPr>
              <a:t>πολιτικής επιλογής</a:t>
            </a:r>
            <a:r>
              <a:rPr lang="en-GB" dirty="0"/>
              <a:t>. </a:t>
            </a:r>
            <a:r>
              <a:rPr lang="el-GR" dirty="0">
                <a:solidFill>
                  <a:schemeClr val="tx1"/>
                </a:solidFill>
              </a:rPr>
              <a:t>Τα κόμματα ασφαλώς πρέπει να προσαρμόζονται –το θέμα είναι </a:t>
            </a:r>
            <a:r>
              <a:rPr lang="el-GR" b="1" dirty="0">
                <a:solidFill>
                  <a:srgbClr val="FF0000"/>
                </a:solidFill>
              </a:rPr>
              <a:t>πώς</a:t>
            </a:r>
            <a:r>
              <a:rPr lang="el-GR" b="1" dirty="0"/>
              <a:t>; </a:t>
            </a:r>
            <a:r>
              <a:rPr lang="en-GB" dirty="0"/>
              <a:t>…</a:t>
            </a:r>
            <a:endParaRPr lang="en-GB" dirty="0">
              <a:sym typeface="Wingdings 3" panose="05040102010807070707" pitchFamily="18" charset="2"/>
            </a:endParaRPr>
          </a:p>
          <a:p>
            <a:pPr lvl="0"/>
            <a:r>
              <a:rPr lang="el-GR" dirty="0">
                <a:solidFill>
                  <a:schemeClr val="tx1"/>
                </a:solidFill>
              </a:rPr>
              <a:t>Ράθυμα εξισώνοντας την «αναγκαία προσαρμογή» με την υιοθέτηση της νεοφιλελεύθερης οπτικής αναπαράγει τη λογική ΤΙΝΑ στις πολλές της μεταβαλλόμενες εκδοχές</a:t>
            </a:r>
            <a:r>
              <a:rPr lang="en-GB" dirty="0"/>
              <a:t>…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n-US" b="1" dirty="0">
                <a:solidFill>
                  <a:schemeClr val="tx1"/>
                </a:solidFill>
              </a:rPr>
              <a:t>Call things by their real name…</a:t>
            </a:r>
            <a:endParaRPr lang="el-GR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user1\Documents\Signature\Panteio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1600" y="6648450"/>
            <a:ext cx="152400" cy="209550"/>
          </a:xfrm>
          <a:prstGeom prst="rect">
            <a:avLst/>
          </a:prstGeom>
          <a:noFill/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384340"/>
            <a:ext cx="1524000" cy="22783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6694" y="5195078"/>
            <a:ext cx="4503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n-lt"/>
              </a:rPr>
              <a:t>TINA: </a:t>
            </a:r>
            <a:r>
              <a:rPr lang="el-GR" sz="1600" b="1" dirty="0">
                <a:solidFill>
                  <a:srgbClr val="FF0000"/>
                </a:solidFill>
                <a:latin typeface="+mn-lt"/>
              </a:rPr>
              <a:t>επιστήμη όπως από τον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Dr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 Pangloss</a:t>
            </a:r>
            <a:endParaRPr lang="el-GR" sz="16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3815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7787208" cy="554955"/>
          </a:xfrm>
        </p:spPr>
        <p:txBody>
          <a:bodyPr>
            <a:normAutofit fontScale="90000"/>
          </a:bodyPr>
          <a:lstStyle/>
          <a:p>
            <a:r>
              <a:rPr lang="en-US" cap="none" dirty="0">
                <a:latin typeface="+mn-lt"/>
              </a:rPr>
              <a:t>2. </a:t>
            </a:r>
            <a:r>
              <a:rPr lang="el-GR" cap="none" dirty="0">
                <a:latin typeface="+mn-lt"/>
              </a:rPr>
              <a:t>Η καρτελοποίηση δεν είναι </a:t>
            </a:r>
            <a:r>
              <a:rPr lang="el-GR" b="1" cap="none" dirty="0">
                <a:solidFill>
                  <a:srgbClr val="FF0000"/>
                </a:solidFill>
                <a:latin typeface="+mn-lt"/>
              </a:rPr>
              <a:t>ούτε κανονική</a:t>
            </a:r>
            <a:r>
              <a:rPr lang="el-GR" cap="none" dirty="0">
                <a:latin typeface="+mn-lt"/>
              </a:rPr>
              <a:t> «κανονική»</a:t>
            </a:r>
            <a:r>
              <a:rPr lang="en-US" cap="none" dirty="0">
                <a:latin typeface="+mn-lt"/>
              </a:rPr>
              <a:t> </a:t>
            </a:r>
            <a:r>
              <a:rPr lang="el-GR" b="1" cap="none" dirty="0">
                <a:solidFill>
                  <a:srgbClr val="FF0000"/>
                </a:solidFill>
                <a:latin typeface="+mn-lt"/>
              </a:rPr>
              <a:t>ούτε</a:t>
            </a:r>
            <a:r>
              <a:rPr lang="en-US" cap="none" dirty="0">
                <a:latin typeface="+mn-lt"/>
              </a:rPr>
              <a:t> </a:t>
            </a:r>
            <a:r>
              <a:rPr lang="el-GR" cap="none" dirty="0">
                <a:latin typeface="+mn-lt"/>
              </a:rPr>
              <a:t>αναπόδραστη</a:t>
            </a:r>
            <a:r>
              <a:rPr lang="en-US" cap="none" dirty="0">
                <a:latin typeface="+mn-lt"/>
              </a:rPr>
              <a:t>…</a:t>
            </a:r>
            <a:endParaRPr lang="el-GR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246354" cy="4756224"/>
          </a:xfrm>
        </p:spPr>
        <p:txBody>
          <a:bodyPr>
            <a:normAutofit/>
          </a:bodyPr>
          <a:lstStyle/>
          <a:p>
            <a:pPr lvl="0"/>
            <a:r>
              <a:rPr lang="el-GR" dirty="0">
                <a:solidFill>
                  <a:schemeClr val="tx1"/>
                </a:solidFill>
              </a:rPr>
              <a:t>Αποτελεί </a:t>
            </a:r>
            <a:r>
              <a:rPr lang="el-GR" b="1" dirty="0">
                <a:solidFill>
                  <a:schemeClr val="tx1"/>
                </a:solidFill>
              </a:rPr>
              <a:t>εμπρόθετη στρατηγική </a:t>
            </a:r>
            <a:r>
              <a:rPr lang="el-GR" dirty="0">
                <a:solidFill>
                  <a:schemeClr val="tx1"/>
                </a:solidFill>
              </a:rPr>
              <a:t>επιλογή των κομματικών ηγεσιών που στρέφεται </a:t>
            </a:r>
            <a:r>
              <a:rPr lang="el-GR" b="1" dirty="0">
                <a:solidFill>
                  <a:schemeClr val="tx1"/>
                </a:solidFill>
              </a:rPr>
              <a:t>ενάντια στα απλά μέλη</a:t>
            </a:r>
            <a:r>
              <a:rPr lang="el-GR" dirty="0">
                <a:solidFill>
                  <a:schemeClr val="tx1"/>
                </a:solidFill>
              </a:rPr>
              <a:t>, και αντανακλά συγκεκριμένες πολιτικές θέσεις και συμφέροντα. </a:t>
            </a:r>
          </a:p>
          <a:p>
            <a:endParaRPr lang="en-US" dirty="0"/>
          </a:p>
          <a:p>
            <a:endParaRPr lang="en-US" dirty="0"/>
          </a:p>
          <a:p>
            <a:pPr>
              <a:spcBef>
                <a:spcPts val="1800"/>
              </a:spcBef>
            </a:pPr>
            <a:r>
              <a:rPr lang="el-GR" dirty="0">
                <a:solidFill>
                  <a:schemeClr val="tx1"/>
                </a:solidFill>
              </a:rPr>
              <a:t>Καρτελοποίηση και μετα-δημοκρατία δεν επέρχονται </a:t>
            </a:r>
            <a:r>
              <a:rPr lang="el-GR" b="1" dirty="0">
                <a:solidFill>
                  <a:srgbClr val="FF0000"/>
                </a:solidFill>
              </a:rPr>
              <a:t>ούτε</a:t>
            </a:r>
            <a:r>
              <a:rPr lang="el-GR" dirty="0">
                <a:solidFill>
                  <a:schemeClr val="tx1"/>
                </a:solidFill>
              </a:rPr>
              <a:t> ως αποτέλεσμα της «μετα-βιομηχανικής κοινωνίας» </a:t>
            </a:r>
            <a:r>
              <a:rPr lang="el-GR" b="1" dirty="0">
                <a:solidFill>
                  <a:srgbClr val="FF0000"/>
                </a:solidFill>
              </a:rPr>
              <a:t>ούτε</a:t>
            </a:r>
            <a:r>
              <a:rPr lang="el-GR" dirty="0">
                <a:solidFill>
                  <a:schemeClr val="tx1"/>
                </a:solidFill>
              </a:rPr>
              <a:t> αποτελούν αναγκαία επιλογή για τη μεγέθυνση της εκλογικής επιρροής των κομμάτων. Για να την ερμηνεύσουμε επαρκώς απαιτείται να ρίξουμε τον ερευνητικό φακό σε </a:t>
            </a:r>
            <a:r>
              <a:rPr lang="el-GR" b="1" dirty="0">
                <a:solidFill>
                  <a:srgbClr val="FF0000"/>
                </a:solidFill>
              </a:rPr>
              <a:t>πολιτικές διαδικασίες</a:t>
            </a:r>
            <a:r>
              <a:rPr lang="el-GR" dirty="0">
                <a:solidFill>
                  <a:schemeClr val="tx1"/>
                </a:solidFill>
              </a:rPr>
              <a:t> και στην σχεσιακή αλληλεπίδρασή τους με τις κινηματικές δράσεις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user1\Documents\Signature\Panteio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1600" y="6648450"/>
            <a:ext cx="152400" cy="209550"/>
          </a:xfrm>
          <a:prstGeom prst="rect">
            <a:avLst/>
          </a:prstGeom>
          <a:noFill/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3528" y="3699545"/>
            <a:ext cx="7787208" cy="554955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67500" lnSpcReduction="2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800" b="1" kern="1200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9pPr>
            <a:extLst/>
          </a:lstStyle>
          <a:p>
            <a:r>
              <a:rPr lang="en-US" b="0" cap="none" dirty="0">
                <a:latin typeface="+mn-lt"/>
              </a:rPr>
              <a:t>3. </a:t>
            </a:r>
            <a:r>
              <a:rPr lang="el-GR" b="0" cap="none" dirty="0">
                <a:solidFill>
                  <a:srgbClr val="FF0000"/>
                </a:solidFill>
                <a:latin typeface="+mn-lt"/>
              </a:rPr>
              <a:t>Ας εγκαταλείψουμε τους αναγωγισμούς</a:t>
            </a:r>
            <a:r>
              <a:rPr lang="en-US" b="0" cap="none" dirty="0">
                <a:solidFill>
                  <a:srgbClr val="FF0000"/>
                </a:solidFill>
                <a:latin typeface="+mn-lt"/>
              </a:rPr>
              <a:t>…</a:t>
            </a:r>
            <a:endParaRPr lang="el-GR" b="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9549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cap="none" dirty="0">
                <a:latin typeface="+mn-lt"/>
              </a:rPr>
              <a:t>Ερευνητικές προκλήσεις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636912"/>
            <a:ext cx="7239000" cy="36004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Η διαδικασία της καρτελοποίησης πρέπει να προσεγγιστεί όχι δομιστικά, αλλά  μέσα από ένα </a:t>
            </a:r>
            <a:r>
              <a:rPr lang="el-GR" b="1" dirty="0">
                <a:solidFill>
                  <a:srgbClr val="FF0000"/>
                </a:solidFill>
              </a:rPr>
              <a:t>σχεσιακό </a:t>
            </a:r>
            <a:r>
              <a:rPr lang="el-GR" dirty="0">
                <a:solidFill>
                  <a:schemeClr val="tx1"/>
                </a:solidFill>
              </a:rPr>
              <a:t>πλαίσιο…</a:t>
            </a:r>
            <a:endParaRPr lang="en-GB" dirty="0"/>
          </a:p>
          <a:p>
            <a:r>
              <a:rPr lang="el-GR" dirty="0">
                <a:solidFill>
                  <a:schemeClr val="tx1"/>
                </a:solidFill>
              </a:rPr>
              <a:t>Η διολίσθηση του ΣΥΡΙΖΑ ήταν απόρροια </a:t>
            </a:r>
            <a:r>
              <a:rPr lang="el-GR" b="1" i="1" dirty="0">
                <a:solidFill>
                  <a:srgbClr val="FF0000"/>
                </a:solidFill>
              </a:rPr>
              <a:t>και </a:t>
            </a:r>
            <a:r>
              <a:rPr lang="el-GR" b="1" dirty="0">
                <a:solidFill>
                  <a:schemeClr val="tx1"/>
                </a:solidFill>
              </a:rPr>
              <a:t>δράσεων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b="1" i="1" dirty="0">
                <a:solidFill>
                  <a:srgbClr val="FF0000"/>
                </a:solidFill>
              </a:rPr>
              <a:t>και</a:t>
            </a:r>
            <a:r>
              <a:rPr lang="el-GR" b="1" i="1" dirty="0">
                <a:solidFill>
                  <a:schemeClr val="tx1"/>
                </a:solidFill>
              </a:rPr>
              <a:t> </a:t>
            </a:r>
            <a:r>
              <a:rPr lang="el-GR" b="1" dirty="0">
                <a:solidFill>
                  <a:schemeClr val="tx1"/>
                </a:solidFill>
              </a:rPr>
              <a:t>αδρανειών</a:t>
            </a:r>
            <a:r>
              <a:rPr lang="el-GR" dirty="0">
                <a:solidFill>
                  <a:schemeClr val="tx1"/>
                </a:solidFill>
              </a:rPr>
              <a:t>…</a:t>
            </a:r>
            <a:endParaRPr lang="en-GB" dirty="0"/>
          </a:p>
          <a:p>
            <a:r>
              <a:rPr lang="el-GR">
                <a:solidFill>
                  <a:srgbClr val="FF0000"/>
                </a:solidFill>
              </a:rPr>
              <a:t>Απαιτείται καταγραφή </a:t>
            </a:r>
            <a:r>
              <a:rPr lang="el-GR" dirty="0">
                <a:solidFill>
                  <a:srgbClr val="FF0000"/>
                </a:solidFill>
              </a:rPr>
              <a:t>αυτής της πολικότητας, των </a:t>
            </a:r>
            <a:r>
              <a:rPr lang="el-GR" b="1" dirty="0">
                <a:solidFill>
                  <a:srgbClr val="FF0000"/>
                </a:solidFill>
              </a:rPr>
              <a:t>κομβικών της σημείων</a:t>
            </a:r>
            <a:r>
              <a:rPr lang="el-GR" dirty="0">
                <a:solidFill>
                  <a:srgbClr val="FF0000"/>
                </a:solidFill>
              </a:rPr>
              <a:t>, όσο και των </a:t>
            </a:r>
            <a:r>
              <a:rPr lang="el-GR" b="1" dirty="0">
                <a:solidFill>
                  <a:srgbClr val="FF0000"/>
                </a:solidFill>
              </a:rPr>
              <a:t>συνεπειών</a:t>
            </a:r>
            <a:r>
              <a:rPr lang="el-GR" dirty="0">
                <a:solidFill>
                  <a:srgbClr val="FF0000"/>
                </a:solidFill>
              </a:rPr>
              <a:t> της… </a:t>
            </a:r>
          </a:p>
          <a:p>
            <a:r>
              <a:rPr lang="el-GR" b="1" dirty="0">
                <a:solidFill>
                  <a:schemeClr val="tx1"/>
                </a:solidFill>
              </a:rPr>
              <a:t>Αποτίμηση πολιτικών στρατηγικών…</a:t>
            </a:r>
          </a:p>
          <a:p>
            <a:r>
              <a:rPr lang="el-GR" b="1" dirty="0">
                <a:solidFill>
                  <a:schemeClr val="tx1"/>
                </a:solidFill>
              </a:rPr>
              <a:t>Εκβάσεις…</a:t>
            </a:r>
          </a:p>
          <a:p>
            <a:endParaRPr lang="el-GR" b="1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pPr lvl="1"/>
            <a:endParaRPr lang="en-GB" dirty="0"/>
          </a:p>
          <a:p>
            <a:pPr lvl="1"/>
            <a:endParaRPr lang="el-GR" dirty="0"/>
          </a:p>
          <a:p>
            <a:endParaRPr lang="el-GR" dirty="0"/>
          </a:p>
        </p:txBody>
      </p:sp>
      <p:pic>
        <p:nvPicPr>
          <p:cNvPr id="4" name="Picture 2" descr="C:\Users\user1\Documents\Signature\Panteio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1600" y="6648450"/>
            <a:ext cx="152400" cy="209550"/>
          </a:xfrm>
          <a:prstGeom prst="rect">
            <a:avLst/>
          </a:prstGeom>
          <a:noFill/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656889"/>
            <a:ext cx="2352317" cy="200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42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cap="none" dirty="0">
                <a:latin typeface="+mn-lt"/>
              </a:rPr>
              <a:t>Αναλυτικοί στόχοι</a:t>
            </a:r>
            <a:r>
              <a:rPr lang="en-US" cap="none" dirty="0">
                <a:latin typeface="+mn-lt"/>
              </a:rPr>
              <a:t>…</a:t>
            </a:r>
            <a:endParaRPr lang="el-GR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564904"/>
            <a:ext cx="7452034" cy="4083546"/>
          </a:xfrm>
        </p:spPr>
        <p:txBody>
          <a:bodyPr/>
          <a:lstStyle/>
          <a:p>
            <a:endParaRPr lang="en-GB" dirty="0"/>
          </a:p>
          <a:p>
            <a:r>
              <a:rPr lang="el-GR" dirty="0">
                <a:solidFill>
                  <a:schemeClr val="tx1"/>
                </a:solidFill>
              </a:rPr>
              <a:t>Χρησιμοποίηση της εμπειρίας ΣΥΡΙΖΑ για την ανάδειξη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l-GR" b="1" dirty="0">
                <a:solidFill>
                  <a:srgbClr val="FF0000"/>
                </a:solidFill>
              </a:rPr>
              <a:t>προβληματικών περιοχών του μοντέλου του κόμματος καρτέλ</a:t>
            </a:r>
            <a:r>
              <a:rPr lang="en-GB" dirty="0"/>
              <a:t>…</a:t>
            </a:r>
          </a:p>
          <a:p>
            <a:r>
              <a:rPr lang="el-GR" dirty="0">
                <a:solidFill>
                  <a:schemeClr val="tx1"/>
                </a:solidFill>
              </a:rPr>
              <a:t>Σύγχρονη  ιστορία </a:t>
            </a:r>
            <a:r>
              <a:rPr lang="en-GB" dirty="0">
                <a:solidFill>
                  <a:srgbClr val="FF0000"/>
                </a:solidFill>
              </a:rPr>
              <a:t>in extremis</a:t>
            </a:r>
            <a:r>
              <a:rPr lang="en-GB" dirty="0"/>
              <a:t>…</a:t>
            </a:r>
          </a:p>
          <a:p>
            <a:r>
              <a:rPr lang="el-GR" dirty="0">
                <a:solidFill>
                  <a:schemeClr val="tx1"/>
                </a:solidFill>
              </a:rPr>
              <a:t>Κριτική αποτίμηση του μοντέλου καρτέλ –των  </a:t>
            </a:r>
            <a:r>
              <a:rPr lang="el-GR" dirty="0">
                <a:solidFill>
                  <a:srgbClr val="FF0000"/>
                </a:solidFill>
              </a:rPr>
              <a:t>«γνωστικών του συντεταγμένων» </a:t>
            </a:r>
            <a:r>
              <a:rPr lang="en-GB" dirty="0"/>
              <a:t>…</a:t>
            </a:r>
            <a:endParaRPr lang="el-GR" dirty="0"/>
          </a:p>
          <a:p>
            <a:r>
              <a:rPr lang="el-GR" b="1" dirty="0">
                <a:solidFill>
                  <a:srgbClr val="FF0000"/>
                </a:solidFill>
              </a:rPr>
              <a:t>Απουσία πολιτικής…</a:t>
            </a:r>
          </a:p>
        </p:txBody>
      </p:sp>
      <p:pic>
        <p:nvPicPr>
          <p:cNvPr id="4" name="Picture 2" descr="C:\Users\user1\Documents\Signature\Panteio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1600" y="6648450"/>
            <a:ext cx="152400" cy="209550"/>
          </a:xfrm>
          <a:prstGeom prst="rect">
            <a:avLst/>
          </a:prstGeom>
          <a:noFill/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749" y="4797152"/>
            <a:ext cx="1641786" cy="156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2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6343672" cy="709865"/>
          </a:xfrm>
        </p:spPr>
        <p:txBody>
          <a:bodyPr/>
          <a:lstStyle/>
          <a:p>
            <a:r>
              <a:rPr lang="el-GR" cap="none" dirty="0">
                <a:latin typeface="+mn-lt"/>
              </a:rPr>
              <a:t>Δομή της παράδοσης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l-GR" dirty="0">
                <a:solidFill>
                  <a:schemeClr val="tx1"/>
                </a:solidFill>
              </a:rPr>
              <a:t>Πορεία του ΣΥΡΙΖΑ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r>
              <a:rPr lang="el-GR" dirty="0">
                <a:solidFill>
                  <a:schemeClr val="tx1"/>
                </a:solidFill>
              </a:rPr>
              <a:t>Κριτική του μοντέλου καρτέλ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r>
              <a:rPr lang="el-GR" dirty="0">
                <a:solidFill>
                  <a:schemeClr val="tx1"/>
                </a:solidFill>
              </a:rPr>
              <a:t>Μελλοντική έρευνα…</a:t>
            </a:r>
          </a:p>
        </p:txBody>
      </p:sp>
      <p:pic>
        <p:nvPicPr>
          <p:cNvPr id="4" name="Picture 2" descr="C:\Users\user1\Documents\Signature\Panteio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1600" y="6648450"/>
            <a:ext cx="152400" cy="209550"/>
          </a:xfrm>
          <a:prstGeom prst="rect">
            <a:avLst/>
          </a:prstGeom>
          <a:noFill/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113328"/>
            <a:ext cx="3837806" cy="153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1" y="780310"/>
            <a:ext cx="7806811" cy="554955"/>
          </a:xfrm>
        </p:spPr>
        <p:txBody>
          <a:bodyPr>
            <a:noAutofit/>
          </a:bodyPr>
          <a:lstStyle/>
          <a:p>
            <a:r>
              <a:rPr lang="el-GR" sz="2400" cap="none" dirty="0">
                <a:latin typeface="+mn-lt"/>
              </a:rPr>
              <a:t>ΣΥΡΙΖΑ: μια εξαιρετικά σύντομη πολιτική ιστορία</a:t>
            </a:r>
            <a:r>
              <a:rPr lang="en-US" sz="2400" cap="none" dirty="0">
                <a:latin typeface="+mn-lt"/>
              </a:rPr>
              <a:t>…</a:t>
            </a:r>
            <a:endParaRPr lang="el-GR" sz="2400" cap="none" dirty="0">
              <a:latin typeface="+mn-lt"/>
            </a:endParaRPr>
          </a:p>
        </p:txBody>
      </p:sp>
      <p:pic>
        <p:nvPicPr>
          <p:cNvPr id="4" name="Picture 2" descr="C:\Users\user1\Documents\Signature\Panteio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1600" y="6648450"/>
            <a:ext cx="152400" cy="209550"/>
          </a:xfrm>
          <a:prstGeom prst="rect">
            <a:avLst/>
          </a:prstGeom>
          <a:noFill/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1" r="58843" b="55340"/>
          <a:stretch/>
        </p:blipFill>
        <p:spPr>
          <a:xfrm>
            <a:off x="1115616" y="2419707"/>
            <a:ext cx="6840760" cy="3383602"/>
          </a:xfrm>
          <a:prstGeom prst="rect">
            <a:avLst/>
          </a:prstGeom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899592" y="6002119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latin typeface="+mn-lt"/>
              </a:rPr>
              <a:t>Κόμματα και κομματικά συστήματα δεν είναι αμετάβλητες δομικές σταθερές, ιδιαίτερα στα χρόνια της κρίσης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…</a:t>
            </a:r>
            <a:endParaRPr lang="el-GR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34" b="18189"/>
          <a:stretch/>
        </p:blipFill>
        <p:spPr>
          <a:xfrm>
            <a:off x="3491880" y="1590044"/>
            <a:ext cx="1682155" cy="43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5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6343672" cy="709865"/>
          </a:xfrm>
        </p:spPr>
        <p:txBody>
          <a:bodyPr/>
          <a:lstStyle/>
          <a:p>
            <a:r>
              <a:rPr lang="el-GR" cap="none" dirty="0">
                <a:latin typeface="+mn-lt"/>
              </a:rPr>
              <a:t>Πώς ο ΣΥΡΙΖΑ αναπτύχθηκε τόσο γρήγορα;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204864"/>
            <a:ext cx="6947978" cy="3814936"/>
          </a:xfrm>
        </p:spPr>
        <p:txBody>
          <a:bodyPr/>
          <a:lstStyle/>
          <a:p>
            <a:pPr marL="0" lvl="0" indent="0">
              <a:buNone/>
            </a:pPr>
            <a:r>
              <a:rPr lang="el-GR" b="1" dirty="0">
                <a:solidFill>
                  <a:srgbClr val="FF0000"/>
                </a:solidFill>
              </a:rPr>
              <a:t>Σε αντίθεση με τις προσδοκίες του μοντέλου καρτέλ,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η επιρροή του ΣΥΡΙΖΑ εκτινάχθηκε</a:t>
            </a:r>
          </a:p>
          <a:p>
            <a:pPr marL="0" lvl="0" indent="0">
              <a:buNone/>
            </a:pPr>
            <a:endParaRPr lang="el-GR" sz="1050" dirty="0">
              <a:solidFill>
                <a:srgbClr val="FF0000"/>
              </a:solidFill>
            </a:endParaRPr>
          </a:p>
          <a:p>
            <a:pPr lvl="0"/>
            <a:r>
              <a:rPr lang="el-GR" b="1" dirty="0">
                <a:solidFill>
                  <a:srgbClr val="FF0000"/>
                </a:solidFill>
              </a:rPr>
              <a:t>χωρίς</a:t>
            </a:r>
            <a:r>
              <a:rPr lang="en-GB" dirty="0"/>
              <a:t> </a:t>
            </a:r>
            <a:r>
              <a:rPr lang="el-GR" dirty="0">
                <a:solidFill>
                  <a:schemeClr val="tx1"/>
                </a:solidFill>
              </a:rPr>
              <a:t>πολιτικο-οργανωτικές «συμπαιγνίες και συνεργασίες» (‘</a:t>
            </a:r>
            <a:r>
              <a:rPr lang="en-GB" dirty="0">
                <a:solidFill>
                  <a:schemeClr val="tx1"/>
                </a:solidFill>
              </a:rPr>
              <a:t>collusion and cooperation’</a:t>
            </a:r>
            <a:r>
              <a:rPr lang="el-GR" dirty="0">
                <a:solidFill>
                  <a:schemeClr val="tx1"/>
                </a:solidFill>
              </a:rPr>
              <a:t>)…</a:t>
            </a:r>
            <a:r>
              <a:rPr lang="en-GB" dirty="0">
                <a:solidFill>
                  <a:schemeClr val="tx1"/>
                </a:solidFill>
              </a:rPr>
              <a:t> </a:t>
            </a:r>
            <a:endParaRPr lang="el-GR" dirty="0">
              <a:solidFill>
                <a:schemeClr val="tx1"/>
              </a:solidFill>
            </a:endParaRPr>
          </a:p>
          <a:p>
            <a:pPr lvl="0"/>
            <a:r>
              <a:rPr lang="el-GR" b="1" dirty="0">
                <a:solidFill>
                  <a:srgbClr val="FF0000"/>
                </a:solidFill>
              </a:rPr>
              <a:t>χωρίς</a:t>
            </a:r>
            <a:r>
              <a:rPr lang="en-GB" dirty="0"/>
              <a:t> </a:t>
            </a:r>
            <a:r>
              <a:rPr lang="el-GR" dirty="0">
                <a:solidFill>
                  <a:schemeClr val="tx1"/>
                </a:solidFill>
              </a:rPr>
              <a:t>τις υποτιθέμενα «απαραίτητες» προγραμματικές υποχωρήσεις…</a:t>
            </a:r>
            <a:endParaRPr lang="en-GB" dirty="0">
              <a:solidFill>
                <a:schemeClr val="tx1"/>
              </a:solidFill>
            </a:endParaRPr>
          </a:p>
          <a:p>
            <a:pPr lvl="0"/>
            <a:r>
              <a:rPr lang="el-GR" b="1" dirty="0">
                <a:solidFill>
                  <a:srgbClr val="FF0000"/>
                </a:solidFill>
              </a:rPr>
              <a:t>χωρίς</a:t>
            </a:r>
            <a:r>
              <a:rPr lang="en-GB" dirty="0"/>
              <a:t> </a:t>
            </a:r>
            <a:r>
              <a:rPr lang="el-GR" dirty="0">
                <a:solidFill>
                  <a:schemeClr val="tx1"/>
                </a:solidFill>
              </a:rPr>
              <a:t>μιντιακή εύνοια…</a:t>
            </a:r>
          </a:p>
        </p:txBody>
      </p:sp>
      <p:pic>
        <p:nvPicPr>
          <p:cNvPr id="4" name="Picture 2" descr="C:\Users\user1\Documents\Signature\Panteio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1600" y="6648450"/>
            <a:ext cx="152400" cy="209550"/>
          </a:xfrm>
          <a:prstGeom prst="rect">
            <a:avLst/>
          </a:prstGeom>
          <a:noFill/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380198"/>
            <a:ext cx="3024336" cy="22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58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645" y="836712"/>
            <a:ext cx="7449368" cy="633786"/>
          </a:xfrm>
        </p:spPr>
        <p:txBody>
          <a:bodyPr>
            <a:normAutofit/>
          </a:bodyPr>
          <a:lstStyle/>
          <a:p>
            <a:r>
              <a:rPr lang="el-GR" cap="none" dirty="0">
                <a:latin typeface="+mn-lt"/>
              </a:rPr>
              <a:t>Ριζοσπαστικές στιγμές…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7"/>
          <a:stretch/>
        </p:blipFill>
        <p:spPr>
          <a:xfrm>
            <a:off x="467668" y="2310781"/>
            <a:ext cx="2763593" cy="1972368"/>
          </a:xfrm>
        </p:spPr>
      </p:pic>
      <p:pic>
        <p:nvPicPr>
          <p:cNvPr id="4" name="Picture 2" descr="C:\Users\user1\Documents\Signature\Panteion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1600" y="6648450"/>
            <a:ext cx="152400" cy="209550"/>
          </a:xfrm>
          <a:prstGeom prst="rect">
            <a:avLst/>
          </a:prstGeom>
          <a:noFill/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376"/>
          <a:stretch/>
        </p:blipFill>
        <p:spPr>
          <a:xfrm>
            <a:off x="5292080" y="2310781"/>
            <a:ext cx="3186327" cy="19467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177" y="4518172"/>
            <a:ext cx="3816424" cy="2122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261" y="2324395"/>
            <a:ext cx="1371128" cy="195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35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64" y="686822"/>
            <a:ext cx="7239000" cy="914995"/>
          </a:xfrm>
        </p:spPr>
        <p:txBody>
          <a:bodyPr>
            <a:normAutofit fontScale="90000"/>
          </a:bodyPr>
          <a:lstStyle/>
          <a:p>
            <a:r>
              <a:rPr lang="el-GR" cap="none" dirty="0">
                <a:latin typeface="+mn-lt"/>
              </a:rPr>
              <a:t>Μαχητικές κινηματικές δράσεις και καταστολή</a:t>
            </a:r>
            <a:r>
              <a:rPr lang="en-US" cap="none" dirty="0">
                <a:latin typeface="Tw Cen MT Condensed" panose="020B0606020104020203" pitchFamily="34" charset="0"/>
              </a:rPr>
              <a:t>…</a:t>
            </a:r>
            <a:endParaRPr lang="el-GR" cap="non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12" y="2385472"/>
            <a:ext cx="3467311" cy="1484009"/>
          </a:xfrm>
        </p:spPr>
      </p:pic>
      <p:pic>
        <p:nvPicPr>
          <p:cNvPr id="4" name="Picture 2" descr="C:\Users\user1\Documents\Signature\Panteion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1600" y="6648450"/>
            <a:ext cx="152400" cy="209550"/>
          </a:xfrm>
          <a:prstGeom prst="rect">
            <a:avLst/>
          </a:prstGeom>
          <a:noFill/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67780"/>
            <a:ext cx="3600400" cy="14813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4060" y="4653136"/>
            <a:ext cx="746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+mn-lt"/>
              </a:rPr>
              <a:t>Η υποτιθέμενη απώλεια της «κοινωνικής ιδιαιτερότητας» των λαϊκών στρωμάτων </a:t>
            </a:r>
            <a:r>
              <a:rPr lang="el-GR" sz="2000" b="1" dirty="0">
                <a:solidFill>
                  <a:srgbClr val="FF0000"/>
                </a:solidFill>
                <a:latin typeface="+mn-lt"/>
              </a:rPr>
              <a:t>δεν</a:t>
            </a:r>
            <a:r>
              <a:rPr lang="en-GB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l-GR" sz="2000" b="1" dirty="0">
                <a:solidFill>
                  <a:srgbClr val="FF0000"/>
                </a:solidFill>
                <a:latin typeface="+mn-lt"/>
              </a:rPr>
              <a:t>απέτρεψε</a:t>
            </a:r>
            <a:r>
              <a:rPr lang="en-GB" sz="2000" b="1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την κινηματική τους ανασυγκρότηση</a:t>
            </a:r>
            <a:r>
              <a:rPr lang="en-GB" sz="2000" dirty="0">
                <a:latin typeface="+mn-lt"/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0992" y="5729408"/>
            <a:ext cx="7701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+mn-lt"/>
              </a:rPr>
              <a:t>Ο ΣΥΡΙΖΑ αναπτύχθηκε </a:t>
            </a:r>
            <a:r>
              <a:rPr lang="el-GR" sz="2000" b="1" dirty="0">
                <a:solidFill>
                  <a:srgbClr val="FF0000"/>
                </a:solidFill>
                <a:latin typeface="+mn-lt"/>
              </a:rPr>
              <a:t>όχι γιατί συμβιβάστηκε πολιτικά</a:t>
            </a:r>
            <a:r>
              <a:rPr lang="el-GR" sz="2000" dirty="0">
                <a:latin typeface="+mn-lt"/>
              </a:rPr>
              <a:t>, αλλά </a:t>
            </a:r>
            <a:r>
              <a:rPr lang="el-GR" sz="2000" b="1" dirty="0">
                <a:solidFill>
                  <a:srgbClr val="FF0000"/>
                </a:solidFill>
                <a:latin typeface="+mn-lt"/>
              </a:rPr>
              <a:t>διότι διατήρησε τον κινηματικό του προσανατολισμό</a:t>
            </a:r>
            <a:r>
              <a:rPr lang="el-GR" sz="2000" dirty="0">
                <a:latin typeface="+mn-lt"/>
              </a:rPr>
              <a:t>…</a:t>
            </a:r>
            <a:endParaRPr lang="en-GB" sz="2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5520" y="4015984"/>
            <a:ext cx="7499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Θεωρητική σημασία</a:t>
            </a:r>
          </a:p>
        </p:txBody>
      </p:sp>
    </p:spTree>
    <p:extLst>
      <p:ext uri="{BB962C8B-B14F-4D97-AF65-F5344CB8AC3E}">
        <p14:creationId xmlns:p14="http://schemas.microsoft.com/office/powerpoint/2010/main" val="1022401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764704"/>
            <a:ext cx="7090406" cy="872259"/>
          </a:xfrm>
        </p:spPr>
        <p:txBody>
          <a:bodyPr>
            <a:noAutofit/>
          </a:bodyPr>
          <a:lstStyle/>
          <a:p>
            <a:r>
              <a:rPr lang="el-GR" sz="2400" dirty="0">
                <a:latin typeface="+mn-lt"/>
              </a:rPr>
              <a:t>Για να εξηγηθεί η καρτελοποίηση τ</a:t>
            </a:r>
            <a:r>
              <a:rPr lang="en-US" sz="2400" cap="none" dirty="0">
                <a:latin typeface="+mn-lt"/>
              </a:rPr>
              <a:t>o</a:t>
            </a:r>
            <a:r>
              <a:rPr lang="el-GR" sz="2400" cap="none" dirty="0">
                <a:latin typeface="+mn-lt"/>
              </a:rPr>
              <a:t>υ ΣΥΡΙΖΑ, χρειάζεται να ληφθούν </a:t>
            </a:r>
            <a:r>
              <a:rPr lang="en-US" sz="2400" cap="none" dirty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υπόψη </a:t>
            </a:r>
            <a:r>
              <a:rPr lang="el-GR" sz="2400" b="1" dirty="0">
                <a:solidFill>
                  <a:srgbClr val="FF0000"/>
                </a:solidFill>
                <a:latin typeface="+mn-lt"/>
              </a:rPr>
              <a:t>πολιτικές</a:t>
            </a:r>
            <a:r>
              <a:rPr lang="el-GR" sz="2400" b="1" dirty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μεταβλητές</a:t>
            </a:r>
            <a:r>
              <a:rPr lang="en-US" sz="2400" cap="none" dirty="0">
                <a:latin typeface="+mn-lt"/>
              </a:rPr>
              <a:t>…</a:t>
            </a:r>
            <a:endParaRPr lang="el-GR" sz="2800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3"/>
            <a:ext cx="7239000" cy="3672409"/>
          </a:xfrm>
        </p:spPr>
        <p:txBody>
          <a:bodyPr/>
          <a:lstStyle/>
          <a:p>
            <a:endParaRPr lang="en-US" dirty="0"/>
          </a:p>
          <a:p>
            <a:r>
              <a:rPr lang="el-GR" dirty="0">
                <a:solidFill>
                  <a:schemeClr val="tx1"/>
                </a:solidFill>
              </a:rPr>
              <a:t>Πλήρης υποταγή στη νεοφιλελεύθερη οπτική</a:t>
            </a:r>
            <a:r>
              <a:rPr lang="en-US" dirty="0">
                <a:solidFill>
                  <a:schemeClr val="tx1"/>
                </a:solidFill>
              </a:rPr>
              <a:t>…</a:t>
            </a:r>
          </a:p>
          <a:p>
            <a:pPr marL="0" indent="0">
              <a:buNone/>
            </a:pPr>
            <a:endParaRPr lang="en-US" dirty="0"/>
          </a:p>
          <a:p>
            <a:r>
              <a:rPr lang="el-GR" dirty="0">
                <a:solidFill>
                  <a:schemeClr val="tx1"/>
                </a:solidFill>
              </a:rPr>
              <a:t>Αθέτηση προεκλογικών υποσχέσεων περί τερματισμού της λιτότητας</a:t>
            </a:r>
            <a:r>
              <a:rPr lang="en-US" dirty="0">
                <a:solidFill>
                  <a:schemeClr val="tx1"/>
                </a:solidFill>
              </a:rPr>
              <a:t>..</a:t>
            </a:r>
          </a:p>
          <a:p>
            <a:endParaRPr lang="en-US" dirty="0"/>
          </a:p>
          <a:p>
            <a:r>
              <a:rPr lang="el-GR" dirty="0">
                <a:solidFill>
                  <a:schemeClr val="tx1"/>
                </a:solidFill>
              </a:rPr>
              <a:t>Μετατροπή του </a:t>
            </a:r>
            <a:r>
              <a:rPr lang="en-US" dirty="0">
                <a:solidFill>
                  <a:schemeClr val="tx1"/>
                </a:solidFill>
              </a:rPr>
              <a:t>61.3%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b="1" dirty="0">
                <a:solidFill>
                  <a:srgbClr val="FF0000"/>
                </a:solidFill>
              </a:rPr>
              <a:t>ΟΧΙ </a:t>
            </a:r>
            <a:r>
              <a:rPr lang="el-GR" b="1" dirty="0">
                <a:solidFill>
                  <a:schemeClr val="tx1"/>
                </a:solidFill>
              </a:rPr>
              <a:t>σε </a:t>
            </a:r>
            <a:r>
              <a:rPr lang="el-GR" dirty="0">
                <a:solidFill>
                  <a:schemeClr val="tx1"/>
                </a:solidFill>
              </a:rPr>
              <a:t>ΝΑΙ</a:t>
            </a:r>
            <a:r>
              <a:rPr lang="en-US" dirty="0">
                <a:solidFill>
                  <a:schemeClr val="tx1"/>
                </a:solidFill>
              </a:rPr>
              <a:t>…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user1\Documents\Signature\Panteio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1600" y="6648450"/>
            <a:ext cx="152400" cy="209550"/>
          </a:xfrm>
          <a:prstGeom prst="rect">
            <a:avLst/>
          </a:prstGeom>
          <a:noFill/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8" t="-6808" r="8032" b="6808"/>
          <a:stretch/>
        </p:blipFill>
        <p:spPr>
          <a:xfrm>
            <a:off x="0" y="-531440"/>
            <a:ext cx="9217024" cy="738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6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7720</TotalTime>
  <Words>1317</Words>
  <Application>Microsoft Office PowerPoint</Application>
  <PresentationFormat>On-screen Show (4:3)</PresentationFormat>
  <Paragraphs>126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Truetypewriter PolyglOTT</vt:lpstr>
      <vt:lpstr>Times New Roman</vt:lpstr>
      <vt:lpstr>Wingdings 3</vt:lpstr>
      <vt:lpstr>Century Gothic</vt:lpstr>
      <vt:lpstr>Calibri</vt:lpstr>
      <vt:lpstr>Trebuchet MS</vt:lpstr>
      <vt:lpstr>Tw Cen MT Condensed</vt:lpstr>
      <vt:lpstr>Wingdings 2</vt:lpstr>
      <vt:lpstr>Arial</vt:lpstr>
      <vt:lpstr>Ion Boardroom</vt:lpstr>
      <vt:lpstr>1_Office Theme</vt:lpstr>
      <vt:lpstr>Συγκρουσιακή πολιτική, συλλογική δράση, κοινωνικά κινήματα </vt:lpstr>
      <vt:lpstr>Σχεσιακή ανάλυση και πολιτική διαμεσολάβηση</vt:lpstr>
      <vt:lpstr>Αναλυτικοί στόχοι…</vt:lpstr>
      <vt:lpstr>Δομή της παράδοσης</vt:lpstr>
      <vt:lpstr>ΣΥΡΙΖΑ: μια εξαιρετικά σύντομη πολιτική ιστορία…</vt:lpstr>
      <vt:lpstr>Πώς ο ΣΥΡΙΖΑ αναπτύχθηκε τόσο γρήγορα;</vt:lpstr>
      <vt:lpstr>Ριζοσπαστικές στιγμές…</vt:lpstr>
      <vt:lpstr>Μαχητικές κινηματικές δράσεις και καταστολή…</vt:lpstr>
      <vt:lpstr>Για να εξηγηθεί η καρτελοποίηση τoυ ΣΥΡΙΖΑ, χρειάζεται να ληφθούν  υπόψη πολιτικές μεταβλητές…</vt:lpstr>
      <vt:lpstr>Ο νέος ΣΥΡΙΖΑ –όπως στη θεωρία…</vt:lpstr>
      <vt:lpstr>Πίσω στη θεωρία…</vt:lpstr>
      <vt:lpstr>Αποσυσκευάζοντας το μοντέλο: 5 σταθμοί και κριτική…  </vt:lpstr>
      <vt:lpstr>Σταθμός 2: Υποκειμενικές προδιαθέσεις</vt:lpstr>
      <vt:lpstr>Σταθμός 2: Υποκειμενικές προδιαθέσεις (συνέχεια…)</vt:lpstr>
      <vt:lpstr>Σταθμός 3:  Διεύρυνση επιρροής και «προσαρμογή»</vt:lpstr>
      <vt:lpstr>Τρεις κριτικές…</vt:lpstr>
      <vt:lpstr>Σταθμός 4: Όταν η κομματική ολιγαρχία γίνεται «αρετή»…</vt:lpstr>
      <vt:lpstr>Μηδισμός…</vt:lpstr>
      <vt:lpstr>Σταθμός 5: Μειούμενη συμμετοχή και εξάρτηση από τις κρατικές επιδοτήσεις –η ολοκλήρωση του μοντέλου</vt:lpstr>
      <vt:lpstr>Συμπερασματικά:</vt:lpstr>
      <vt:lpstr>Τι μπορεί να γίνει; 1. Πολιτική!</vt:lpstr>
      <vt:lpstr>2. Η καρτελοποίηση δεν είναι ούτε κανονική «κανονική» ούτε αναπόδραστη…</vt:lpstr>
      <vt:lpstr>Ερευνητικές προκλήσεις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Acer Customer</dc:creator>
  <cp:lastModifiedBy>Seraphim Seferiades</cp:lastModifiedBy>
  <cp:revision>472</cp:revision>
  <cp:lastPrinted>2019-05-13T18:43:08Z</cp:lastPrinted>
  <dcterms:created xsi:type="dcterms:W3CDTF">2010-05-18T01:54:35Z</dcterms:created>
  <dcterms:modified xsi:type="dcterms:W3CDTF">2020-05-28T18:29:01Z</dcterms:modified>
</cp:coreProperties>
</file>