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1" r:id="rId1"/>
  </p:sldMasterIdLst>
  <p:notesMasterIdLst>
    <p:notesMasterId r:id="rId37"/>
  </p:notesMasterIdLst>
  <p:sldIdLst>
    <p:sldId id="256" r:id="rId2"/>
    <p:sldId id="262" r:id="rId3"/>
    <p:sldId id="263" r:id="rId4"/>
    <p:sldId id="264" r:id="rId5"/>
    <p:sldId id="266" r:id="rId6"/>
    <p:sldId id="267" r:id="rId7"/>
    <p:sldId id="269" r:id="rId8"/>
    <p:sldId id="310" r:id="rId9"/>
    <p:sldId id="311" r:id="rId10"/>
    <p:sldId id="272" r:id="rId11"/>
    <p:sldId id="273" r:id="rId12"/>
    <p:sldId id="275" r:id="rId13"/>
    <p:sldId id="277" r:id="rId14"/>
    <p:sldId id="278" r:id="rId15"/>
    <p:sldId id="279" r:id="rId16"/>
    <p:sldId id="280" r:id="rId17"/>
    <p:sldId id="281" r:id="rId18"/>
    <p:sldId id="282" r:id="rId19"/>
    <p:sldId id="285" r:id="rId20"/>
    <p:sldId id="286" r:id="rId21"/>
    <p:sldId id="287" r:id="rId22"/>
    <p:sldId id="288" r:id="rId23"/>
    <p:sldId id="289" r:id="rId24"/>
    <p:sldId id="290" r:id="rId25"/>
    <p:sldId id="291" r:id="rId26"/>
    <p:sldId id="292" r:id="rId27"/>
    <p:sldId id="294" r:id="rId28"/>
    <p:sldId id="296" r:id="rId29"/>
    <p:sldId id="297" r:id="rId30"/>
    <p:sldId id="298" r:id="rId31"/>
    <p:sldId id="302" r:id="rId32"/>
    <p:sldId id="303" r:id="rId33"/>
    <p:sldId id="305" r:id="rId34"/>
    <p:sldId id="306" r:id="rId35"/>
    <p:sldId id="307" r:id="rId36"/>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10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0"/>
    <p:restoredTop sz="94639"/>
  </p:normalViewPr>
  <p:slideViewPr>
    <p:cSldViewPr showGuides="1">
      <p:cViewPr varScale="1">
        <p:scale>
          <a:sx n="64" d="100"/>
          <a:sy n="64" d="100"/>
        </p:scale>
        <p:origin x="1776" y="72"/>
      </p:cViewPr>
      <p:guideLst>
        <p:guide orient="horz" pos="890"/>
        <p:guide pos="102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AD1A379-A1DF-8143-AA8B-EB5AE141B772}"/>
              </a:ext>
            </a:extLst>
          </p:cNvPr>
          <p:cNvSpPr>
            <a:spLocks noGrp="1" noRot="1" noChangeAspect="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6" name="Rectangle 2">
            <a:extLst>
              <a:ext uri="{FF2B5EF4-FFF2-40B4-BE49-F238E27FC236}">
                <a16:creationId xmlns:a16="http://schemas.microsoft.com/office/drawing/2014/main" id="{AC8433A7-3551-C846-B4EF-2100CE00CF85}"/>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n-US" noProof="0"/>
          </a:p>
        </p:txBody>
      </p:sp>
      <p:sp>
        <p:nvSpPr>
          <p:cNvPr id="6147" name="Rectangle 3">
            <a:extLst>
              <a:ext uri="{FF2B5EF4-FFF2-40B4-BE49-F238E27FC236}">
                <a16:creationId xmlns:a16="http://schemas.microsoft.com/office/drawing/2014/main" id="{A087E720-EFFC-164B-BC91-234E1310B3D5}"/>
              </a:ext>
            </a:extLst>
          </p:cNvPr>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pPr>
              <a:defRPr/>
            </a:pPr>
            <a:endParaRPr lang="el-GR" altLang="en-US"/>
          </a:p>
        </p:txBody>
      </p:sp>
      <p:sp>
        <p:nvSpPr>
          <p:cNvPr id="6148" name="Rectangle 4">
            <a:extLst>
              <a:ext uri="{FF2B5EF4-FFF2-40B4-BE49-F238E27FC236}">
                <a16:creationId xmlns:a16="http://schemas.microsoft.com/office/drawing/2014/main" id="{D7DE189E-C31B-F043-9CB9-C1D0D94CE124}"/>
              </a:ext>
            </a:extLst>
          </p:cNvPr>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pPr>
              <a:defRPr/>
            </a:pPr>
            <a:endParaRPr lang="el-GR" altLang="en-US"/>
          </a:p>
        </p:txBody>
      </p:sp>
      <p:sp>
        <p:nvSpPr>
          <p:cNvPr id="6149" name="Rectangle 5">
            <a:extLst>
              <a:ext uri="{FF2B5EF4-FFF2-40B4-BE49-F238E27FC236}">
                <a16:creationId xmlns:a16="http://schemas.microsoft.com/office/drawing/2014/main" id="{3F37C1C9-2A61-AC46-9FEC-2476A6BD36FA}"/>
              </a:ext>
            </a:extLst>
          </p:cNvPr>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pPr>
              <a:defRPr/>
            </a:pPr>
            <a:endParaRPr lang="el-GR" altLang="en-US"/>
          </a:p>
        </p:txBody>
      </p:sp>
      <p:sp>
        <p:nvSpPr>
          <p:cNvPr id="6150" name="Rectangle 6">
            <a:extLst>
              <a:ext uri="{FF2B5EF4-FFF2-40B4-BE49-F238E27FC236}">
                <a16:creationId xmlns:a16="http://schemas.microsoft.com/office/drawing/2014/main" id="{1BEBD92D-745A-8F4A-93D9-F21C53556366}"/>
              </a:ext>
            </a:extLst>
          </p:cNvPr>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defRPr>
            </a:lvl1pPr>
          </a:lstStyle>
          <a:p>
            <a:pPr>
              <a:defRPr/>
            </a:pPr>
            <a:fld id="{C1F35BF3-EE3F-9440-A955-1B317C9AF589}"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1678F445-35DF-044E-AC99-802EDFD56AB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309927A7-0917-514F-BF1E-8A7DF5D76CF2}" type="slidenum">
              <a:rPr lang="el-GR" altLang="en-US" sz="1400" smtClean="0"/>
              <a:pPr>
                <a:spcBef>
                  <a:spcPct val="0"/>
                </a:spcBef>
              </a:pPr>
              <a:t>1</a:t>
            </a:fld>
            <a:endParaRPr lang="el-GR" altLang="en-US" sz="1400"/>
          </a:p>
        </p:txBody>
      </p:sp>
      <p:sp>
        <p:nvSpPr>
          <p:cNvPr id="5123" name="Text Box 1">
            <a:extLst>
              <a:ext uri="{FF2B5EF4-FFF2-40B4-BE49-F238E27FC236}">
                <a16:creationId xmlns:a16="http://schemas.microsoft.com/office/drawing/2014/main" id="{29E8BAFC-6BBC-3240-B6CD-A6E29BBDC918}"/>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04B53CCB-9EAD-424E-A020-D9BD82D21F5B}"/>
              </a:ext>
            </a:extLst>
          </p:cNvPr>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If this PowerPoint presentation contains mathematical equations, you may need to check that your computer has the following installed:</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1) MathType Plugin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2) Math Player (free versions available)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3) NVDA Reader (free versions available) </a:t>
            </a:r>
          </a:p>
        </p:txBody>
      </p:sp>
      <p:sp>
        <p:nvSpPr>
          <p:cNvPr id="61443" name="Text Box 3">
            <a:extLst>
              <a:ext uri="{FF2B5EF4-FFF2-40B4-BE49-F238E27FC236}">
                <a16:creationId xmlns:a16="http://schemas.microsoft.com/office/drawing/2014/main" id="{96575D89-B0F3-5F40-B601-3795EA83920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eaLnBrk="1" hangingPunct="1">
              <a:buClr>
                <a:srgbClr val="000000"/>
              </a:buClr>
              <a:buSzPct val="100000"/>
              <a:buFont typeface="Times New Roman" panose="02020603050405020304" pitchFamily="18" charset="0"/>
              <a:buNone/>
              <a:defRPr/>
            </a:pPr>
            <a:fld id="{248E4372-3FA6-4748-B533-C5BAB006259E}" type="slidenum">
              <a:rPr lang="el-GR" altLang="en-US" sz="1200" smtClean="0">
                <a:latin typeface="+mn-lt" charset="0"/>
              </a:rPr>
              <a:pPr algn="r" eaLnBrk="1" hangingPunct="1">
                <a:buClr>
                  <a:srgbClr val="000000"/>
                </a:buClr>
                <a:buSzPct val="100000"/>
                <a:buFont typeface="Times New Roman" panose="02020603050405020304" pitchFamily="18" charset="0"/>
                <a:buNone/>
                <a:defRPr/>
              </a:pPr>
              <a:t>1</a:t>
            </a:fld>
            <a:endParaRPr lang="el-GR" altLang="en-US" sz="1200">
              <a:latin typeface="+mn-l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08652BBF-6698-C942-891C-D1D2D2C2E87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3B45ADB-C631-634E-B00E-D3193B6FA756}" type="slidenum">
              <a:rPr lang="el-GR" altLang="en-US" sz="1400" smtClean="0"/>
              <a:pPr>
                <a:spcBef>
                  <a:spcPct val="0"/>
                </a:spcBef>
              </a:pPr>
              <a:t>10</a:t>
            </a:fld>
            <a:endParaRPr lang="el-GR" altLang="en-US" sz="1400"/>
          </a:p>
        </p:txBody>
      </p:sp>
      <p:sp>
        <p:nvSpPr>
          <p:cNvPr id="25603" name="Text Box 1">
            <a:extLst>
              <a:ext uri="{FF2B5EF4-FFF2-40B4-BE49-F238E27FC236}">
                <a16:creationId xmlns:a16="http://schemas.microsoft.com/office/drawing/2014/main" id="{D4131087-4E21-3A40-9541-F0D41A87F937}"/>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D2EF6D81-6BF1-3B40-862C-399D8933BA2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Source: Celera Genomics: International Human Genome sequencing Consortium, 2001.</a:t>
            </a:r>
          </a:p>
        </p:txBody>
      </p:sp>
      <p:sp>
        <p:nvSpPr>
          <p:cNvPr id="77827" name="Text Box 3">
            <a:extLst>
              <a:ext uri="{FF2B5EF4-FFF2-40B4-BE49-F238E27FC236}">
                <a16:creationId xmlns:a16="http://schemas.microsoft.com/office/drawing/2014/main" id="{86B0DF8F-9EEA-7640-A7DB-A4611CEAEC2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defRPr>
            </a:lvl9pPr>
          </a:lstStyle>
          <a:p>
            <a:pPr algn="r" eaLnBrk="1" hangingPunct="1">
              <a:buClr>
                <a:srgbClr val="000000"/>
              </a:buClr>
              <a:buSzPct val="100000"/>
              <a:buFont typeface="Times New Roman" panose="02020603050405020304" pitchFamily="18" charset="0"/>
              <a:buNone/>
              <a:defRPr/>
            </a:pPr>
            <a:fld id="{9AD6DFC1-83E1-424B-BD15-27D06422C744}" type="slidenum">
              <a:rPr lang="el-GR" altLang="en-US" sz="1200" smtClean="0">
                <a:latin typeface="+mn-lt" charset="0"/>
              </a:rPr>
              <a:pPr algn="r" eaLnBrk="1" hangingPunct="1">
                <a:buClr>
                  <a:srgbClr val="000000"/>
                </a:buClr>
                <a:buSzPct val="100000"/>
                <a:buFont typeface="Times New Roman" panose="02020603050405020304" pitchFamily="18" charset="0"/>
                <a:buNone/>
                <a:defRPr/>
              </a:pPr>
              <a:t>10</a:t>
            </a:fld>
            <a:endParaRPr lang="el-GR" altLang="en-US" sz="1200">
              <a:latin typeface="+mn-lt"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35E3BE10-2736-4149-B4D7-000E0757792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B8583C09-A361-6E46-AF86-FB42687CDC95}" type="slidenum">
              <a:rPr lang="el-GR" altLang="en-US" sz="1400" smtClean="0"/>
              <a:pPr>
                <a:spcBef>
                  <a:spcPct val="0"/>
                </a:spcBef>
              </a:pPr>
              <a:t>11</a:t>
            </a:fld>
            <a:endParaRPr lang="el-GR" altLang="en-US" sz="1400"/>
          </a:p>
        </p:txBody>
      </p:sp>
      <p:sp>
        <p:nvSpPr>
          <p:cNvPr id="27651" name="Text Box 1">
            <a:extLst>
              <a:ext uri="{FF2B5EF4-FFF2-40B4-BE49-F238E27FC236}">
                <a16:creationId xmlns:a16="http://schemas.microsoft.com/office/drawing/2014/main" id="{2DA430F4-6878-9442-9D68-D6B08C631890}"/>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558A136D-AC5C-6E4B-83D2-D4B63BA5DC2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A04BA4C4-2003-8841-919E-ECA8D2EBB5B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465B1207-7BFA-3F4F-953B-2B6395005A8D}" type="slidenum">
              <a:rPr lang="el-GR" altLang="en-US" sz="1400" smtClean="0"/>
              <a:pPr>
                <a:spcBef>
                  <a:spcPct val="0"/>
                </a:spcBef>
              </a:pPr>
              <a:t>12</a:t>
            </a:fld>
            <a:endParaRPr lang="el-GR" altLang="en-US" sz="1400"/>
          </a:p>
        </p:txBody>
      </p:sp>
      <p:sp>
        <p:nvSpPr>
          <p:cNvPr id="29699" name="Text Box 1">
            <a:extLst>
              <a:ext uri="{FF2B5EF4-FFF2-40B4-BE49-F238E27FC236}">
                <a16:creationId xmlns:a16="http://schemas.microsoft.com/office/drawing/2014/main" id="{4DDE8693-A54A-294E-9D54-960EA0D96AD5}"/>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a:extLst>
              <a:ext uri="{FF2B5EF4-FFF2-40B4-BE49-F238E27FC236}">
                <a16:creationId xmlns:a16="http://schemas.microsoft.com/office/drawing/2014/main" id="{DB15CB94-683B-3142-A4C6-25511E3DE6C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29701" name="Text Box 3">
            <a:extLst>
              <a:ext uri="{FF2B5EF4-FFF2-40B4-BE49-F238E27FC236}">
                <a16:creationId xmlns:a16="http://schemas.microsoft.com/office/drawing/2014/main" id="{3A8D84AB-EC65-DF41-95D5-AD65EB84136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C0BD5668-11C8-7948-B24B-87A27CFBCC5F}" type="slidenum">
              <a:rPr lang="el-GR" altLang="en-US">
                <a:latin typeface="Calibri" panose="020F0502020204030204" pitchFamily="34" charset="0"/>
              </a:rPr>
              <a:pPr algn="r" eaLnBrk="1" hangingPunct="1">
                <a:spcBef>
                  <a:spcPct val="0"/>
                </a:spcBef>
              </a:pPr>
              <a:t>12</a:t>
            </a:fld>
            <a:endParaRPr lang="el-GR"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8156C82F-4483-BD44-9B17-63526338A8E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0C81CC6D-BF18-0343-88EE-D74DADF0B915}" type="slidenum">
              <a:rPr lang="el-GR" altLang="en-US" sz="1400" smtClean="0"/>
              <a:pPr>
                <a:spcBef>
                  <a:spcPct val="0"/>
                </a:spcBef>
              </a:pPr>
              <a:t>13</a:t>
            </a:fld>
            <a:endParaRPr lang="el-GR" altLang="en-US" sz="1400"/>
          </a:p>
        </p:txBody>
      </p:sp>
      <p:sp>
        <p:nvSpPr>
          <p:cNvPr id="31747" name="Text Box 1">
            <a:extLst>
              <a:ext uri="{FF2B5EF4-FFF2-40B4-BE49-F238E27FC236}">
                <a16:creationId xmlns:a16="http://schemas.microsoft.com/office/drawing/2014/main" id="{5450BEE8-030F-ED40-BAE7-F95C8A615AFE}"/>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EE411BCA-2B77-654C-82CF-FA8BD3004B17}"/>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31749" name="Text Box 3">
            <a:extLst>
              <a:ext uri="{FF2B5EF4-FFF2-40B4-BE49-F238E27FC236}">
                <a16:creationId xmlns:a16="http://schemas.microsoft.com/office/drawing/2014/main" id="{A54F7D69-EDA1-AB40-9807-E0993B20655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EEA479D4-0AC7-A24E-9F04-C597655C0DEA}" type="slidenum">
              <a:rPr lang="el-GR" altLang="en-US">
                <a:latin typeface="Calibri" panose="020F0502020204030204" pitchFamily="34" charset="0"/>
              </a:rPr>
              <a:pPr algn="r" eaLnBrk="1" hangingPunct="1">
                <a:spcBef>
                  <a:spcPct val="0"/>
                </a:spcBef>
              </a:pPr>
              <a:t>13</a:t>
            </a:fld>
            <a:endParaRPr lang="el-GR"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9616B328-00ED-F149-A032-F1ECFF1691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39986B6-7B27-3C46-82A7-F13A2E617133}" type="slidenum">
              <a:rPr lang="el-GR" altLang="en-US" sz="1400" smtClean="0"/>
              <a:pPr>
                <a:spcBef>
                  <a:spcPct val="0"/>
                </a:spcBef>
              </a:pPr>
              <a:t>14</a:t>
            </a:fld>
            <a:endParaRPr lang="el-GR" altLang="en-US" sz="1400"/>
          </a:p>
        </p:txBody>
      </p:sp>
      <p:sp>
        <p:nvSpPr>
          <p:cNvPr id="33795" name="Text Box 1">
            <a:extLst>
              <a:ext uri="{FF2B5EF4-FFF2-40B4-BE49-F238E27FC236}">
                <a16:creationId xmlns:a16="http://schemas.microsoft.com/office/drawing/2014/main" id="{DFE72649-266A-6B4F-BA6E-60E00B7A32F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a:extLst>
              <a:ext uri="{FF2B5EF4-FFF2-40B4-BE49-F238E27FC236}">
                <a16:creationId xmlns:a16="http://schemas.microsoft.com/office/drawing/2014/main" id="{4B688575-E8C4-3D42-86A0-9A7EBB42210C}"/>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DAB2759B-2053-5449-B2CE-47F9C6EC014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58F7695F-24A6-0943-A343-BD1026526FEC}" type="slidenum">
              <a:rPr lang="el-GR" altLang="en-US" sz="1400" smtClean="0"/>
              <a:pPr>
                <a:spcBef>
                  <a:spcPct val="0"/>
                </a:spcBef>
              </a:pPr>
              <a:t>15</a:t>
            </a:fld>
            <a:endParaRPr lang="el-GR" altLang="en-US" sz="1400"/>
          </a:p>
        </p:txBody>
      </p:sp>
      <p:sp>
        <p:nvSpPr>
          <p:cNvPr id="35843" name="Text Box 1">
            <a:extLst>
              <a:ext uri="{FF2B5EF4-FFF2-40B4-BE49-F238E27FC236}">
                <a16:creationId xmlns:a16="http://schemas.microsoft.com/office/drawing/2014/main" id="{B8633410-0F5B-5D4D-B2C9-2315659DAB7E}"/>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69794AD1-F8DF-9043-BEF2-7A1E0522200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2B921979-94A8-CD48-81F5-0DD6858EA90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D48786F4-4750-6742-8D89-0D52139D47BA}" type="slidenum">
              <a:rPr lang="el-GR" altLang="en-US" sz="1400" smtClean="0"/>
              <a:pPr>
                <a:spcBef>
                  <a:spcPct val="0"/>
                </a:spcBef>
              </a:pPr>
              <a:t>16</a:t>
            </a:fld>
            <a:endParaRPr lang="el-GR" altLang="en-US" sz="1400"/>
          </a:p>
        </p:txBody>
      </p:sp>
      <p:sp>
        <p:nvSpPr>
          <p:cNvPr id="37891" name="Text Box 1">
            <a:extLst>
              <a:ext uri="{FF2B5EF4-FFF2-40B4-BE49-F238E27FC236}">
                <a16:creationId xmlns:a16="http://schemas.microsoft.com/office/drawing/2014/main" id="{A5C4B4C1-8C6E-EB44-969B-47F583D9BDF8}"/>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A3115603-A892-A04B-B463-A74A4AC7A81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
        <p:nvSpPr>
          <p:cNvPr id="37893" name="Text Box 3">
            <a:extLst>
              <a:ext uri="{FF2B5EF4-FFF2-40B4-BE49-F238E27FC236}">
                <a16:creationId xmlns:a16="http://schemas.microsoft.com/office/drawing/2014/main" id="{26305F85-0300-F342-9592-2F9C284A37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64D516B4-F263-2742-981C-873F0D963B1B}" type="slidenum">
              <a:rPr lang="el-GR" altLang="en-US">
                <a:latin typeface="Calibri" panose="020F0502020204030204" pitchFamily="34" charset="0"/>
              </a:rPr>
              <a:pPr algn="r" eaLnBrk="1" hangingPunct="1">
                <a:spcBef>
                  <a:spcPct val="0"/>
                </a:spcBef>
              </a:pPr>
              <a:t>16</a:t>
            </a:fld>
            <a:endParaRPr lang="el-GR"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09A83823-4544-1F41-83E7-23822625276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1C65BE8-617F-D341-A38D-62D79119E0DE}" type="slidenum">
              <a:rPr lang="el-GR" altLang="en-US" sz="1400" smtClean="0"/>
              <a:pPr>
                <a:spcBef>
                  <a:spcPct val="0"/>
                </a:spcBef>
              </a:pPr>
              <a:t>17</a:t>
            </a:fld>
            <a:endParaRPr lang="el-GR" altLang="en-US" sz="1400"/>
          </a:p>
        </p:txBody>
      </p:sp>
      <p:sp>
        <p:nvSpPr>
          <p:cNvPr id="39939" name="Text Box 1">
            <a:extLst>
              <a:ext uri="{FF2B5EF4-FFF2-40B4-BE49-F238E27FC236}">
                <a16:creationId xmlns:a16="http://schemas.microsoft.com/office/drawing/2014/main" id="{3989CD74-AC10-C148-AE57-B7E454C070F4}"/>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Text Box 2">
            <a:extLst>
              <a:ext uri="{FF2B5EF4-FFF2-40B4-BE49-F238E27FC236}">
                <a16:creationId xmlns:a16="http://schemas.microsoft.com/office/drawing/2014/main" id="{127BCC50-C23C-B840-9EE6-A3E5AE16DDF1}"/>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
        <p:nvSpPr>
          <p:cNvPr id="39941" name="Text Box 3">
            <a:extLst>
              <a:ext uri="{FF2B5EF4-FFF2-40B4-BE49-F238E27FC236}">
                <a16:creationId xmlns:a16="http://schemas.microsoft.com/office/drawing/2014/main" id="{2DBA9A30-EF68-634E-8BB1-025CFD3BC7C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33DF1AED-EEB6-3F4C-9E9B-7202F1FDEC48}" type="slidenum">
              <a:rPr lang="el-GR" altLang="en-US">
                <a:latin typeface="Calibri" panose="020F0502020204030204" pitchFamily="34" charset="0"/>
              </a:rPr>
              <a:pPr algn="r" eaLnBrk="1" hangingPunct="1">
                <a:spcBef>
                  <a:spcPct val="0"/>
                </a:spcBef>
              </a:pPr>
              <a:t>17</a:t>
            </a:fld>
            <a:endParaRPr lang="el-GR"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F5861CF0-3C0F-BC4E-A8E0-AC960540F94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7E307474-3B94-004E-BCCC-CF7B102AE22C}" type="slidenum">
              <a:rPr lang="el-GR" altLang="en-US" sz="1400" smtClean="0"/>
              <a:pPr>
                <a:spcBef>
                  <a:spcPct val="0"/>
                </a:spcBef>
              </a:pPr>
              <a:t>18</a:t>
            </a:fld>
            <a:endParaRPr lang="el-GR" altLang="en-US" sz="1400"/>
          </a:p>
        </p:txBody>
      </p:sp>
      <p:sp>
        <p:nvSpPr>
          <p:cNvPr id="41987" name="Text Box 1">
            <a:extLst>
              <a:ext uri="{FF2B5EF4-FFF2-40B4-BE49-F238E27FC236}">
                <a16:creationId xmlns:a16="http://schemas.microsoft.com/office/drawing/2014/main" id="{E3C897BF-1B56-2D43-8006-38FA4DC0519B}"/>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Text Box 2">
            <a:extLst>
              <a:ext uri="{FF2B5EF4-FFF2-40B4-BE49-F238E27FC236}">
                <a16:creationId xmlns:a16="http://schemas.microsoft.com/office/drawing/2014/main" id="{0512C7C2-687F-5843-84D9-5080E508D932}"/>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
        <p:nvSpPr>
          <p:cNvPr id="41989" name="Text Box 3">
            <a:extLst>
              <a:ext uri="{FF2B5EF4-FFF2-40B4-BE49-F238E27FC236}">
                <a16:creationId xmlns:a16="http://schemas.microsoft.com/office/drawing/2014/main" id="{A28E1F54-A1FB-314B-8178-CABD90C86F1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604759BC-FD3F-0247-B993-89C2D12DEF84}" type="slidenum">
              <a:rPr lang="el-GR" altLang="en-US">
                <a:latin typeface="Calibri" panose="020F0502020204030204" pitchFamily="34" charset="0"/>
              </a:rPr>
              <a:pPr algn="r" eaLnBrk="1" hangingPunct="1">
                <a:spcBef>
                  <a:spcPct val="0"/>
                </a:spcBef>
              </a:pPr>
              <a:t>18</a:t>
            </a:fld>
            <a:endParaRPr lang="el-GR"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9D86A802-1004-1E4A-9D97-0BE78FDE89F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BD8DFC8-C997-7C43-865F-7403C2BE6BC8}" type="slidenum">
              <a:rPr lang="el-GR" altLang="en-US" sz="1400" smtClean="0"/>
              <a:pPr>
                <a:spcBef>
                  <a:spcPct val="0"/>
                </a:spcBef>
              </a:pPr>
              <a:t>19</a:t>
            </a:fld>
            <a:endParaRPr lang="el-GR" altLang="en-US" sz="1400"/>
          </a:p>
        </p:txBody>
      </p:sp>
      <p:sp>
        <p:nvSpPr>
          <p:cNvPr id="44035" name="Text Box 1">
            <a:extLst>
              <a:ext uri="{FF2B5EF4-FFF2-40B4-BE49-F238E27FC236}">
                <a16:creationId xmlns:a16="http://schemas.microsoft.com/office/drawing/2014/main" id="{59E2D9B9-B46F-624A-87F6-9E85A8F76916}"/>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Text Box 2">
            <a:extLst>
              <a:ext uri="{FF2B5EF4-FFF2-40B4-BE49-F238E27FC236}">
                <a16:creationId xmlns:a16="http://schemas.microsoft.com/office/drawing/2014/main" id="{DBDFF268-A5A3-6540-8300-F62CEE3F3594}"/>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169863" indent="-169863" eaLnBrk="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
        <p:nvSpPr>
          <p:cNvPr id="44037" name="Text Box 3">
            <a:extLst>
              <a:ext uri="{FF2B5EF4-FFF2-40B4-BE49-F238E27FC236}">
                <a16:creationId xmlns:a16="http://schemas.microsoft.com/office/drawing/2014/main" id="{CE806B6B-3F34-F84C-A3A8-49725E6135E1}"/>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r>
              <a:rPr lang="el-GR" altLang="en-US">
                <a:latin typeface="Calibri" panose="020F0502020204030204" pitchFamily="34" charset="0"/>
              </a:rPr>
              <a:t>Copyright © 2011 Pearson Education, Inc. All rights reserved.</a:t>
            </a:r>
          </a:p>
        </p:txBody>
      </p:sp>
      <p:sp>
        <p:nvSpPr>
          <p:cNvPr id="44038" name="Text Box 4">
            <a:extLst>
              <a:ext uri="{FF2B5EF4-FFF2-40B4-BE49-F238E27FC236}">
                <a16:creationId xmlns:a16="http://schemas.microsoft.com/office/drawing/2014/main" id="{25E62731-BDEB-014E-99F9-9F590CD67FA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6F0ADBE3-6965-AE43-8AD0-D00DF2615F9F}" type="slidenum">
              <a:rPr lang="el-GR" altLang="en-US">
                <a:latin typeface="Calibri" panose="020F0502020204030204" pitchFamily="34" charset="0"/>
              </a:rPr>
              <a:pPr algn="r" eaLnBrk="1" hangingPunct="1">
                <a:spcBef>
                  <a:spcPct val="0"/>
                </a:spcBef>
              </a:pPr>
              <a:t>19</a:t>
            </a:fld>
            <a:endParaRPr lang="el-GR"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32841081-93CF-9A4D-A021-20C049BF58D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5559763-D0E1-D143-BCFC-4F54D1595493}" type="slidenum">
              <a:rPr lang="el-GR" altLang="en-US" sz="1400" smtClean="0"/>
              <a:pPr>
                <a:spcBef>
                  <a:spcPct val="0"/>
                </a:spcBef>
              </a:pPr>
              <a:t>2</a:t>
            </a:fld>
            <a:endParaRPr lang="el-GR" altLang="en-US" sz="1400"/>
          </a:p>
        </p:txBody>
      </p:sp>
      <p:sp>
        <p:nvSpPr>
          <p:cNvPr id="7171" name="Text Box 1">
            <a:extLst>
              <a:ext uri="{FF2B5EF4-FFF2-40B4-BE49-F238E27FC236}">
                <a16:creationId xmlns:a16="http://schemas.microsoft.com/office/drawing/2014/main" id="{22AB5EE0-E292-7F44-87BB-2A40F33B85F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B10E0364-905B-B54E-AD64-1EFED1D97380}" type="slidenum">
              <a:rPr lang="el-GR" altLang="en-US">
                <a:latin typeface="Calibri" panose="020F0502020204030204" pitchFamily="34" charset="0"/>
              </a:rPr>
              <a:pPr algn="r" eaLnBrk="1" hangingPunct="1">
                <a:spcBef>
                  <a:spcPct val="0"/>
                </a:spcBef>
              </a:pPr>
              <a:t>2</a:t>
            </a:fld>
            <a:endParaRPr lang="el-GR" altLang="en-US">
              <a:latin typeface="Calibri" panose="020F0502020204030204" pitchFamily="34" charset="0"/>
            </a:endParaRPr>
          </a:p>
        </p:txBody>
      </p:sp>
      <p:sp>
        <p:nvSpPr>
          <p:cNvPr id="7172" name="Text Box 2">
            <a:extLst>
              <a:ext uri="{FF2B5EF4-FFF2-40B4-BE49-F238E27FC236}">
                <a16:creationId xmlns:a16="http://schemas.microsoft.com/office/drawing/2014/main" id="{A3B50985-C648-224E-B4BD-62C2971CF6D6}"/>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Text Box 3">
            <a:extLst>
              <a:ext uri="{FF2B5EF4-FFF2-40B4-BE49-F238E27FC236}">
                <a16:creationId xmlns:a16="http://schemas.microsoft.com/office/drawing/2014/main" id="{281D4CD4-DADD-934D-9A78-E8FE0616B5E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DEFINE:</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GAMETES-male and female reproductive cells</a:t>
            </a: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6AC6C725-E09B-F34F-ABB8-F42C8BBB4C7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064CDBF5-F02B-554C-B651-6F90C368CBCB}" type="slidenum">
              <a:rPr lang="el-GR" altLang="en-US" sz="1400" smtClean="0"/>
              <a:pPr>
                <a:spcBef>
                  <a:spcPct val="0"/>
                </a:spcBef>
              </a:pPr>
              <a:t>20</a:t>
            </a:fld>
            <a:endParaRPr lang="el-GR" altLang="en-US" sz="1400"/>
          </a:p>
        </p:txBody>
      </p:sp>
      <p:sp>
        <p:nvSpPr>
          <p:cNvPr id="46083" name="Text Box 1">
            <a:extLst>
              <a:ext uri="{FF2B5EF4-FFF2-40B4-BE49-F238E27FC236}">
                <a16:creationId xmlns:a16="http://schemas.microsoft.com/office/drawing/2014/main" id="{FFF82DBE-6536-7148-85F0-6D1D31AE374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33AF0481-5ABE-1342-A909-A1E63A97D348}" type="slidenum">
              <a:rPr lang="el-GR" altLang="en-US">
                <a:latin typeface="Calibri" panose="020F0502020204030204" pitchFamily="34" charset="0"/>
              </a:rPr>
              <a:pPr algn="r" eaLnBrk="1" hangingPunct="1">
                <a:spcBef>
                  <a:spcPct val="0"/>
                </a:spcBef>
              </a:pPr>
              <a:t>20</a:t>
            </a:fld>
            <a:endParaRPr lang="el-GR" altLang="en-US">
              <a:latin typeface="Calibri" panose="020F0502020204030204" pitchFamily="34" charset="0"/>
            </a:endParaRPr>
          </a:p>
        </p:txBody>
      </p:sp>
      <p:sp>
        <p:nvSpPr>
          <p:cNvPr id="46084" name="Text Box 2">
            <a:extLst>
              <a:ext uri="{FF2B5EF4-FFF2-40B4-BE49-F238E27FC236}">
                <a16:creationId xmlns:a16="http://schemas.microsoft.com/office/drawing/2014/main" id="{5FD414DF-423C-C24A-A4C6-D0BF9151FD16}"/>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a:extLst>
              <a:ext uri="{FF2B5EF4-FFF2-40B4-BE49-F238E27FC236}">
                <a16:creationId xmlns:a16="http://schemas.microsoft.com/office/drawing/2014/main" id="{8810AB53-1E7B-6F4A-B9E7-96994BBE2294}"/>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CD4E4968-B88D-7145-AFD6-610DEF396B7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A8C701B7-7957-E34E-856A-D15FB41E5BA3}" type="slidenum">
              <a:rPr lang="el-GR" altLang="en-US" sz="1400" smtClean="0"/>
              <a:pPr>
                <a:spcBef>
                  <a:spcPct val="0"/>
                </a:spcBef>
              </a:pPr>
              <a:t>21</a:t>
            </a:fld>
            <a:endParaRPr lang="el-GR" altLang="en-US" sz="1400"/>
          </a:p>
        </p:txBody>
      </p:sp>
      <p:sp>
        <p:nvSpPr>
          <p:cNvPr id="48131" name="Text Box 1">
            <a:extLst>
              <a:ext uri="{FF2B5EF4-FFF2-40B4-BE49-F238E27FC236}">
                <a16:creationId xmlns:a16="http://schemas.microsoft.com/office/drawing/2014/main" id="{A85E0FDC-98F7-224B-9684-9C353A164A4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80704F80-AA03-844D-997A-80A735B7E2C2}" type="slidenum">
              <a:rPr lang="el-GR" altLang="en-US">
                <a:latin typeface="Calibri" panose="020F0502020204030204" pitchFamily="34" charset="0"/>
              </a:rPr>
              <a:pPr algn="r" eaLnBrk="1" hangingPunct="1">
                <a:spcBef>
                  <a:spcPct val="0"/>
                </a:spcBef>
              </a:pPr>
              <a:t>21</a:t>
            </a:fld>
            <a:endParaRPr lang="el-GR" altLang="en-US">
              <a:latin typeface="Calibri" panose="020F0502020204030204" pitchFamily="34" charset="0"/>
            </a:endParaRPr>
          </a:p>
        </p:txBody>
      </p:sp>
      <p:sp>
        <p:nvSpPr>
          <p:cNvPr id="48132" name="Text Box 2">
            <a:extLst>
              <a:ext uri="{FF2B5EF4-FFF2-40B4-BE49-F238E27FC236}">
                <a16:creationId xmlns:a16="http://schemas.microsoft.com/office/drawing/2014/main" id="{8D7E41B7-E3AC-2C40-937A-EDFE8F305600}"/>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Text Box 3">
            <a:extLst>
              <a:ext uri="{FF2B5EF4-FFF2-40B4-BE49-F238E27FC236}">
                <a16:creationId xmlns:a16="http://schemas.microsoft.com/office/drawing/2014/main" id="{172366BD-81E8-7744-A45C-93EFEFDAE22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750A0B28-A2A1-2847-9F43-DF778E586DB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EBFE25EA-0247-CF4E-AF22-F8FE7C57CF1B}" type="slidenum">
              <a:rPr lang="el-GR" altLang="en-US" sz="1400" smtClean="0"/>
              <a:pPr>
                <a:spcBef>
                  <a:spcPct val="0"/>
                </a:spcBef>
              </a:pPr>
              <a:t>22</a:t>
            </a:fld>
            <a:endParaRPr lang="el-GR" altLang="en-US" sz="1400"/>
          </a:p>
        </p:txBody>
      </p:sp>
      <p:sp>
        <p:nvSpPr>
          <p:cNvPr id="50179" name="Text Box 1">
            <a:extLst>
              <a:ext uri="{FF2B5EF4-FFF2-40B4-BE49-F238E27FC236}">
                <a16:creationId xmlns:a16="http://schemas.microsoft.com/office/drawing/2014/main" id="{2D862EC5-C9E6-B244-B1D7-69762B2393D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6E324633-741B-A043-859B-4C845E9FD3E4}" type="slidenum">
              <a:rPr lang="el-GR" altLang="en-US">
                <a:latin typeface="Calibri" panose="020F0502020204030204" pitchFamily="34" charset="0"/>
              </a:rPr>
              <a:pPr algn="r" eaLnBrk="1" hangingPunct="1">
                <a:spcBef>
                  <a:spcPct val="0"/>
                </a:spcBef>
              </a:pPr>
              <a:t>22</a:t>
            </a:fld>
            <a:endParaRPr lang="el-GR" altLang="en-US">
              <a:latin typeface="Calibri" panose="020F0502020204030204" pitchFamily="34" charset="0"/>
            </a:endParaRPr>
          </a:p>
        </p:txBody>
      </p:sp>
      <p:sp>
        <p:nvSpPr>
          <p:cNvPr id="50180" name="Text Box 2">
            <a:extLst>
              <a:ext uri="{FF2B5EF4-FFF2-40B4-BE49-F238E27FC236}">
                <a16:creationId xmlns:a16="http://schemas.microsoft.com/office/drawing/2014/main" id="{D057DF31-899A-7A4C-9478-344DD48CD587}"/>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Text Box 3">
            <a:extLst>
              <a:ext uri="{FF2B5EF4-FFF2-40B4-BE49-F238E27FC236}">
                <a16:creationId xmlns:a16="http://schemas.microsoft.com/office/drawing/2014/main" id="{8070AF2A-638B-0B45-BFB4-BA6AD3E6EA5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27013" indent="-2270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What motivates this research?</a:t>
            </a:r>
          </a:p>
          <a:p>
            <a:pPr marL="684213" lvl="1" indent="-2270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Intelligence (as measured) by IQ score) is central human characteristic that differentiates humans from other species</a:t>
            </a:r>
          </a:p>
          <a:p>
            <a:pPr marL="684213" lvl="1" indent="-2270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IQ scores of identical twins become increasingly similar over time</a:t>
            </a:r>
          </a:p>
          <a:p>
            <a:pPr marL="684213" lvl="1" indent="-2270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This does not discount importance of environmental influence on intelligence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B42C9D5F-1CEB-4A46-8FBB-F958F80DF9D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B3A2596A-ED42-F844-8F88-563BED4AD384}" type="slidenum">
              <a:rPr lang="el-GR" altLang="en-US" sz="1400" smtClean="0"/>
              <a:pPr>
                <a:spcBef>
                  <a:spcPct val="0"/>
                </a:spcBef>
              </a:pPr>
              <a:t>23</a:t>
            </a:fld>
            <a:endParaRPr lang="el-GR" altLang="en-US" sz="1400"/>
          </a:p>
        </p:txBody>
      </p:sp>
      <p:sp>
        <p:nvSpPr>
          <p:cNvPr id="52227" name="Text Box 1">
            <a:extLst>
              <a:ext uri="{FF2B5EF4-FFF2-40B4-BE49-F238E27FC236}">
                <a16:creationId xmlns:a16="http://schemas.microsoft.com/office/drawing/2014/main" id="{E4AEF76A-E2D0-5541-AB6C-3C7E4F985026}"/>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a:extLst>
              <a:ext uri="{FF2B5EF4-FFF2-40B4-BE49-F238E27FC236}">
                <a16:creationId xmlns:a16="http://schemas.microsoft.com/office/drawing/2014/main" id="{86A2894A-90AA-E347-8E26-B4DA35A688E6}"/>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The closer the genetic link between two individuals, the greater the correspondence between their IQ</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scores. Why do you think there is a sex difference in the fraternal twins’ figures? Might there be other sex</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differences in other sets of twins or siblings, not shown on this chart?</a:t>
            </a:r>
          </a:p>
          <a:p>
            <a:pPr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a:latin typeface="Arial" panose="020B0604020202020204" pitchFamily="34" charset="0"/>
              </a:rPr>
              <a:t>(Source: Based on Bouchard &amp; McGue, 1981.)</a:t>
            </a:r>
          </a:p>
          <a:p>
            <a:pPr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a:latin typeface="Arial" panose="020B0604020202020204" pitchFamily="34" charset="0"/>
            </a:endParaRPr>
          </a:p>
        </p:txBody>
      </p:sp>
      <p:sp>
        <p:nvSpPr>
          <p:cNvPr id="52229" name="Text Box 3">
            <a:extLst>
              <a:ext uri="{FF2B5EF4-FFF2-40B4-BE49-F238E27FC236}">
                <a16:creationId xmlns:a16="http://schemas.microsoft.com/office/drawing/2014/main" id="{8252B4D2-DB75-9044-9628-248FBBD3DD7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354D9798-1521-DA4E-89BE-DA605BD56ED7}" type="slidenum">
              <a:rPr lang="el-GR" altLang="en-US">
                <a:latin typeface="Calibri" panose="020F0502020204030204" pitchFamily="34" charset="0"/>
              </a:rPr>
              <a:pPr algn="r" eaLnBrk="1" hangingPunct="1">
                <a:spcBef>
                  <a:spcPct val="0"/>
                </a:spcBef>
              </a:pPr>
              <a:t>23</a:t>
            </a:fld>
            <a:endParaRPr lang="el-GR"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602FE1AF-71F8-1740-BC2E-45E2D6FF09D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7ECA2494-C1AA-0B4A-B440-55CBDA3DAB9B}" type="slidenum">
              <a:rPr lang="el-GR" altLang="en-US" sz="1400" smtClean="0"/>
              <a:pPr>
                <a:spcBef>
                  <a:spcPct val="0"/>
                </a:spcBef>
              </a:pPr>
              <a:t>24</a:t>
            </a:fld>
            <a:endParaRPr lang="el-GR" altLang="en-US" sz="1400"/>
          </a:p>
        </p:txBody>
      </p:sp>
      <p:sp>
        <p:nvSpPr>
          <p:cNvPr id="54275" name="Text Box 1">
            <a:extLst>
              <a:ext uri="{FF2B5EF4-FFF2-40B4-BE49-F238E27FC236}">
                <a16:creationId xmlns:a16="http://schemas.microsoft.com/office/drawing/2014/main" id="{D5330408-E2C4-B941-94CE-CAF8FE063855}"/>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a:extLst>
              <a:ext uri="{FF2B5EF4-FFF2-40B4-BE49-F238E27FC236}">
                <a16:creationId xmlns:a16="http://schemas.microsoft.com/office/drawing/2014/main" id="{0317E97B-E781-834A-8758-B02F8A95D53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54277" name="Text Box 3">
            <a:extLst>
              <a:ext uri="{FF2B5EF4-FFF2-40B4-BE49-F238E27FC236}">
                <a16:creationId xmlns:a16="http://schemas.microsoft.com/office/drawing/2014/main" id="{9977CF07-DD3D-2F49-8FAC-879FF67BDE9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5157E313-C8A6-DA4E-AD1A-D47EDD4A5A42}" type="slidenum">
              <a:rPr lang="el-GR" altLang="en-US">
                <a:latin typeface="Calibri" panose="020F0502020204030204" pitchFamily="34" charset="0"/>
              </a:rPr>
              <a:pPr algn="r" eaLnBrk="1" hangingPunct="1">
                <a:spcBef>
                  <a:spcPct val="0"/>
                </a:spcBef>
              </a:pPr>
              <a:t>24</a:t>
            </a:fld>
            <a:endParaRPr lang="el-GR"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84AF875B-91BC-C641-9D96-0D6859A2E2A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7EEE292F-1E7D-D147-91EC-81183D3F340E}" type="slidenum">
              <a:rPr lang="el-GR" altLang="en-US" sz="1400" smtClean="0"/>
              <a:pPr>
                <a:spcBef>
                  <a:spcPct val="0"/>
                </a:spcBef>
              </a:pPr>
              <a:t>25</a:t>
            </a:fld>
            <a:endParaRPr lang="el-GR" altLang="en-US" sz="1400"/>
          </a:p>
        </p:txBody>
      </p:sp>
      <p:sp>
        <p:nvSpPr>
          <p:cNvPr id="56323" name="Text Box 1">
            <a:extLst>
              <a:ext uri="{FF2B5EF4-FFF2-40B4-BE49-F238E27FC236}">
                <a16:creationId xmlns:a16="http://schemas.microsoft.com/office/drawing/2014/main" id="{E3EE2116-213E-514C-A922-1724EAD62BB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AF0F74FB-D35A-6C45-9C42-4377CC0F192B}" type="slidenum">
              <a:rPr lang="el-GR" altLang="en-US">
                <a:latin typeface="Calibri" panose="020F0502020204030204" pitchFamily="34" charset="0"/>
              </a:rPr>
              <a:pPr algn="r" eaLnBrk="1" hangingPunct="1">
                <a:spcBef>
                  <a:spcPct val="0"/>
                </a:spcBef>
              </a:pPr>
              <a:t>25</a:t>
            </a:fld>
            <a:endParaRPr lang="el-GR" altLang="en-US">
              <a:latin typeface="Calibri" panose="020F0502020204030204" pitchFamily="34" charset="0"/>
            </a:endParaRPr>
          </a:p>
        </p:txBody>
      </p:sp>
      <p:sp>
        <p:nvSpPr>
          <p:cNvPr id="56324" name="Text Box 2">
            <a:extLst>
              <a:ext uri="{FF2B5EF4-FFF2-40B4-BE49-F238E27FC236}">
                <a16:creationId xmlns:a16="http://schemas.microsoft.com/office/drawing/2014/main" id="{9FAC8D75-E74E-F043-920A-A99B79AF4AD8}"/>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3" name="Text Box 3">
            <a:extLst>
              <a:ext uri="{FF2B5EF4-FFF2-40B4-BE49-F238E27FC236}">
                <a16:creationId xmlns:a16="http://schemas.microsoft.com/office/drawing/2014/main" id="{BD6A8F18-8C24-0141-BAF1-2DFF759628B8}"/>
              </a:ext>
            </a:extLst>
          </p:cNvPr>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These traits are among the personality factors that are related most closely to genetic factors. The higher the percentage,</a:t>
            </a:r>
          </a:p>
          <a:p>
            <a:pPr marL="215900" indent="-215900"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the greater the degree to which the trait reflects the influence of heredity. Do these figures mean that “leaders are born, not</a:t>
            </a:r>
          </a:p>
          <a:p>
            <a:pPr marL="215900" indent="-215900"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made”? Why or why not?</a:t>
            </a:r>
          </a:p>
          <a:p>
            <a:pPr marL="215900" indent="-215900"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(Source: Adapted from Tellegen et al., 1988.)</a:t>
            </a:r>
          </a:p>
          <a:p>
            <a:pPr marL="215900" indent="-215900"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l-GR" altLang="en-US">
              <a:latin typeface="+mn-lt" charset="0"/>
            </a:endParaRPr>
          </a:p>
          <a:p>
            <a:pPr marL="215900" indent="-215900"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l-GR" altLang="en-US">
              <a:latin typeface="+mn-lt" charset="0"/>
            </a:endParaRPr>
          </a:p>
          <a:p>
            <a:pPr marL="215900" indent="-215900"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Examination reveals specific gene very influential in determining risk-taking (novelty-seeking gene affects production of dopamine)</a:t>
            </a:r>
          </a:p>
          <a:p>
            <a:pPr marL="215900" indent="-21590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Twins reared apart studies: certain traits reflected contribution of genetics considerably more than others</a:t>
            </a:r>
          </a:p>
          <a:p>
            <a:pPr marL="215900" indent="-215900"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Some less basic personality trait links: political attitudes, religious interests and values, attitudes toward human sexuality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8E5A1150-EC04-854C-9229-C6992450535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EFC1BD13-DCF7-E14B-A8DB-3BF314999F15}" type="slidenum">
              <a:rPr lang="el-GR" altLang="en-US" sz="1400" smtClean="0"/>
              <a:pPr>
                <a:spcBef>
                  <a:spcPct val="0"/>
                </a:spcBef>
              </a:pPr>
              <a:t>26</a:t>
            </a:fld>
            <a:endParaRPr lang="el-GR" altLang="en-US" sz="1400"/>
          </a:p>
        </p:txBody>
      </p:sp>
      <p:sp>
        <p:nvSpPr>
          <p:cNvPr id="58371" name="Text Box 1">
            <a:extLst>
              <a:ext uri="{FF2B5EF4-FFF2-40B4-BE49-F238E27FC236}">
                <a16:creationId xmlns:a16="http://schemas.microsoft.com/office/drawing/2014/main" id="{AD14188B-5987-A348-A58F-A01CC3DE5FE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0ABF21CF-C374-B746-B675-07B1BDA040A8}" type="slidenum">
              <a:rPr lang="el-GR" altLang="en-US">
                <a:latin typeface="Calibri" panose="020F0502020204030204" pitchFamily="34" charset="0"/>
              </a:rPr>
              <a:pPr algn="r" eaLnBrk="1" hangingPunct="1">
                <a:spcBef>
                  <a:spcPct val="0"/>
                </a:spcBef>
              </a:pPr>
              <a:t>26</a:t>
            </a:fld>
            <a:endParaRPr lang="el-GR" altLang="en-US">
              <a:latin typeface="Calibri" panose="020F0502020204030204" pitchFamily="34" charset="0"/>
            </a:endParaRPr>
          </a:p>
        </p:txBody>
      </p:sp>
      <p:sp>
        <p:nvSpPr>
          <p:cNvPr id="58372" name="Text Box 2">
            <a:extLst>
              <a:ext uri="{FF2B5EF4-FFF2-40B4-BE49-F238E27FC236}">
                <a16:creationId xmlns:a16="http://schemas.microsoft.com/office/drawing/2014/main" id="{3364B2B2-F0B6-CA45-B977-82CA06C1F961}"/>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7" name="Text Box 3">
            <a:extLst>
              <a:ext uri="{FF2B5EF4-FFF2-40B4-BE49-F238E27FC236}">
                <a16:creationId xmlns:a16="http://schemas.microsoft.com/office/drawing/2014/main" id="{FC930FBC-2CC2-1E43-97DF-2E1891AD1ECC}"/>
              </a:ext>
            </a:extLst>
          </p:cNvPr>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Ask: What kinds of environmental influence is seen today to affect personality development?</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Media</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World events?</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(Source: Based on Gottesman, 1991.)</a:t>
            </a: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l-GR" altLang="en-US">
              <a:latin typeface="Arial" panose="020B0604020202020204" pitchFamily="34" charset="0"/>
            </a:endParaRP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l-GR"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a:extLst>
              <a:ext uri="{FF2B5EF4-FFF2-40B4-BE49-F238E27FC236}">
                <a16:creationId xmlns:a16="http://schemas.microsoft.com/office/drawing/2014/main" id="{97397C99-FB8C-3948-B3FE-F3D62C282A9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1EC86BF-7F00-E646-A4DD-6AFCDC9A1915}" type="slidenum">
              <a:rPr lang="el-GR" altLang="en-US" sz="1400" smtClean="0"/>
              <a:pPr>
                <a:spcBef>
                  <a:spcPct val="0"/>
                </a:spcBef>
              </a:pPr>
              <a:t>27</a:t>
            </a:fld>
            <a:endParaRPr lang="el-GR" altLang="en-US" sz="1400"/>
          </a:p>
        </p:txBody>
      </p:sp>
      <p:sp>
        <p:nvSpPr>
          <p:cNvPr id="60419" name="Text Box 1">
            <a:extLst>
              <a:ext uri="{FF2B5EF4-FFF2-40B4-BE49-F238E27FC236}">
                <a16:creationId xmlns:a16="http://schemas.microsoft.com/office/drawing/2014/main" id="{AE5068A4-D325-A346-BEC1-352535E6B96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49895B96-D533-9943-8068-8591E8DF194E}" type="slidenum">
              <a:rPr lang="el-GR" altLang="en-US">
                <a:latin typeface="Calibri" panose="020F0502020204030204" pitchFamily="34" charset="0"/>
              </a:rPr>
              <a:pPr algn="r" eaLnBrk="1" hangingPunct="1">
                <a:spcBef>
                  <a:spcPct val="0"/>
                </a:spcBef>
              </a:pPr>
              <a:t>27</a:t>
            </a:fld>
            <a:endParaRPr lang="el-GR" altLang="en-US">
              <a:latin typeface="Calibri" panose="020F0502020204030204" pitchFamily="34" charset="0"/>
            </a:endParaRPr>
          </a:p>
        </p:txBody>
      </p:sp>
      <p:sp>
        <p:nvSpPr>
          <p:cNvPr id="60420" name="Text Box 2">
            <a:extLst>
              <a:ext uri="{FF2B5EF4-FFF2-40B4-BE49-F238E27FC236}">
                <a16:creationId xmlns:a16="http://schemas.microsoft.com/office/drawing/2014/main" id="{02D3CEBC-6ABA-244D-86D4-C7EC9865027C}"/>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a:extLst>
              <a:ext uri="{FF2B5EF4-FFF2-40B4-BE49-F238E27FC236}">
                <a16:creationId xmlns:a16="http://schemas.microsoft.com/office/drawing/2014/main" id="{CB855FDC-2A62-494B-ACE0-315768DE7A0F}"/>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Child genetic endowment actively influences their environment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a:extLst>
              <a:ext uri="{FF2B5EF4-FFF2-40B4-BE49-F238E27FC236}">
                <a16:creationId xmlns:a16="http://schemas.microsoft.com/office/drawing/2014/main" id="{4EDF8336-8353-E142-B61E-01EDE940485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2C38FDA-5831-FF42-AC99-907B7AF45BB7}" type="slidenum">
              <a:rPr lang="el-GR" altLang="en-US" sz="1400" smtClean="0"/>
              <a:pPr>
                <a:spcBef>
                  <a:spcPct val="0"/>
                </a:spcBef>
              </a:pPr>
              <a:t>28</a:t>
            </a:fld>
            <a:endParaRPr lang="el-GR" altLang="en-US" sz="1400"/>
          </a:p>
        </p:txBody>
      </p:sp>
      <p:sp>
        <p:nvSpPr>
          <p:cNvPr id="62467" name="Text Box 1">
            <a:extLst>
              <a:ext uri="{FF2B5EF4-FFF2-40B4-BE49-F238E27FC236}">
                <a16:creationId xmlns:a16="http://schemas.microsoft.com/office/drawing/2014/main" id="{71396812-1115-A24D-A575-68C1E13D306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EEC2A6F5-CB66-7D42-81C7-B5A0D6309147}" type="slidenum">
              <a:rPr lang="el-GR" altLang="en-US">
                <a:latin typeface="Calibri" panose="020F0502020204030204" pitchFamily="34" charset="0"/>
              </a:rPr>
              <a:pPr algn="r" eaLnBrk="1" hangingPunct="1">
                <a:spcBef>
                  <a:spcPct val="0"/>
                </a:spcBef>
              </a:pPr>
              <a:t>28</a:t>
            </a:fld>
            <a:endParaRPr lang="el-GR" altLang="en-US">
              <a:latin typeface="Calibri" panose="020F0502020204030204" pitchFamily="34" charset="0"/>
            </a:endParaRPr>
          </a:p>
        </p:txBody>
      </p:sp>
      <p:sp>
        <p:nvSpPr>
          <p:cNvPr id="62468" name="Text Box 2">
            <a:extLst>
              <a:ext uri="{FF2B5EF4-FFF2-40B4-BE49-F238E27FC236}">
                <a16:creationId xmlns:a16="http://schemas.microsoft.com/office/drawing/2014/main" id="{F7A81C99-C73A-0849-B4F1-804EA6E6225E}"/>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3" name="Text Box 3">
            <a:extLst>
              <a:ext uri="{FF2B5EF4-FFF2-40B4-BE49-F238E27FC236}">
                <a16:creationId xmlns:a16="http://schemas.microsoft.com/office/drawing/2014/main" id="{B64E6824-04D5-F94A-8534-EA1694A2FA4B}"/>
              </a:ext>
            </a:extLst>
          </p:cNvPr>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Define:</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Sperm: shorter life span; 100 million produced daily; 300 million typically ejaculated; only small fraction reach ovum</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Ovum: 400,000 at birth (in ovaries); do not mature until puberty; ovulate every 28 days</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sz="2000">
                <a:latin typeface="Arial" panose="020B0604020202020204" pitchFamily="34" charset="0"/>
              </a:rPr>
              <a:t>Zygote</a:t>
            </a: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el-GR" altLang="en-US">
                <a:latin typeface="+mn-lt" charset="0"/>
              </a:rPr>
              <a:t>Source: Based on Moore &amp; Persaud, 2003.)</a:t>
            </a: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l-GR" altLang="en-US">
              <a:latin typeface="Arial" panose="020B0604020202020204" pitchFamily="34" charset="0"/>
            </a:endParaRP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el-GR"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1643D58A-B90E-494E-8900-239E4210577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E2113E2E-73F4-9B42-B27C-FAE43E400905}" type="slidenum">
              <a:rPr lang="el-GR" altLang="en-US" sz="1400" smtClean="0"/>
              <a:pPr>
                <a:spcBef>
                  <a:spcPct val="0"/>
                </a:spcBef>
              </a:pPr>
              <a:t>29</a:t>
            </a:fld>
            <a:endParaRPr lang="el-GR" altLang="en-US" sz="1400"/>
          </a:p>
        </p:txBody>
      </p:sp>
      <p:sp>
        <p:nvSpPr>
          <p:cNvPr id="64515" name="Text Box 1">
            <a:extLst>
              <a:ext uri="{FF2B5EF4-FFF2-40B4-BE49-F238E27FC236}">
                <a16:creationId xmlns:a16="http://schemas.microsoft.com/office/drawing/2014/main" id="{072DD4CD-7C3B-8142-9F9D-1469D87A1EAB}"/>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2">
            <a:extLst>
              <a:ext uri="{FF2B5EF4-FFF2-40B4-BE49-F238E27FC236}">
                <a16:creationId xmlns:a16="http://schemas.microsoft.com/office/drawing/2014/main" id="{CD0EB240-BCDD-B541-A24B-6BD791D2A02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
        <p:nvSpPr>
          <p:cNvPr id="64517" name="Text Box 3">
            <a:extLst>
              <a:ext uri="{FF2B5EF4-FFF2-40B4-BE49-F238E27FC236}">
                <a16:creationId xmlns:a16="http://schemas.microsoft.com/office/drawing/2014/main" id="{8CB9FA0E-F766-6548-897A-B2187B23492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08000A3A-C005-DA4D-AFF9-03DAB264507D}" type="slidenum">
              <a:rPr lang="el-GR" altLang="en-US">
                <a:latin typeface="Calibri" panose="020F0502020204030204" pitchFamily="34" charset="0"/>
              </a:rPr>
              <a:pPr algn="r" eaLnBrk="1" hangingPunct="1">
                <a:spcBef>
                  <a:spcPct val="0"/>
                </a:spcBef>
              </a:pPr>
              <a:t>29</a:t>
            </a:fld>
            <a:endParaRPr lang="el-GR"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1033A25E-4A13-B941-9172-2EEB293394F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2B27097-4401-BF40-8934-0D25B0B9E699}" type="slidenum">
              <a:rPr lang="el-GR" altLang="en-US" sz="1400" smtClean="0"/>
              <a:pPr>
                <a:spcBef>
                  <a:spcPct val="0"/>
                </a:spcBef>
              </a:pPr>
              <a:t>3</a:t>
            </a:fld>
            <a:endParaRPr lang="el-GR" altLang="en-US" sz="1400"/>
          </a:p>
        </p:txBody>
      </p:sp>
      <p:sp>
        <p:nvSpPr>
          <p:cNvPr id="9219" name="Text Box 1">
            <a:extLst>
              <a:ext uri="{FF2B5EF4-FFF2-40B4-BE49-F238E27FC236}">
                <a16:creationId xmlns:a16="http://schemas.microsoft.com/office/drawing/2014/main" id="{C2B1A5ED-E44F-B244-87AA-FDFAC094B25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EA41DC8A-C7F1-3040-BDE5-FB0224B8B678}" type="slidenum">
              <a:rPr lang="el-GR" altLang="en-US">
                <a:latin typeface="Calibri" panose="020F0502020204030204" pitchFamily="34" charset="0"/>
              </a:rPr>
              <a:pPr algn="r" eaLnBrk="1" hangingPunct="1">
                <a:spcBef>
                  <a:spcPct val="0"/>
                </a:spcBef>
              </a:pPr>
              <a:t>3</a:t>
            </a:fld>
            <a:endParaRPr lang="el-GR" altLang="en-US">
              <a:latin typeface="Calibri" panose="020F0502020204030204" pitchFamily="34" charset="0"/>
            </a:endParaRPr>
          </a:p>
        </p:txBody>
      </p:sp>
      <p:sp>
        <p:nvSpPr>
          <p:cNvPr id="9220" name="Text Box 2">
            <a:extLst>
              <a:ext uri="{FF2B5EF4-FFF2-40B4-BE49-F238E27FC236}">
                <a16:creationId xmlns:a16="http://schemas.microsoft.com/office/drawing/2014/main" id="{B4E5D075-F718-774D-B354-7EB8E0C4D06B}"/>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1" name="Text Box 3">
            <a:extLst>
              <a:ext uri="{FF2B5EF4-FFF2-40B4-BE49-F238E27FC236}">
                <a16:creationId xmlns:a16="http://schemas.microsoft.com/office/drawing/2014/main" id="{4D51D968-9329-3242-9EB0-1C4AFA08BDB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At the moment of conception, humans</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receive about 25,000 genes, contained on</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46 chromosomes in 23 pairs.</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a:latin typeface="Arial" panose="020B0604020202020204" pitchFamily="34" charset="0"/>
            </a:endParaRP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Define:</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GENES: basic unit of genetic information</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DNA (deoxyribonucleic acid molecule)</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CHROMOSOMES</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MITOSIS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48121A4F-E18C-AC42-8F9E-58A1D9A219E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6ED66549-BE9A-EA45-9686-0CB2D2F6BD2E}" type="slidenum">
              <a:rPr lang="el-GR" altLang="en-US" sz="1400" smtClean="0"/>
              <a:pPr>
                <a:spcBef>
                  <a:spcPct val="0"/>
                </a:spcBef>
              </a:pPr>
              <a:t>30</a:t>
            </a:fld>
            <a:endParaRPr lang="el-GR" altLang="en-US" sz="1400"/>
          </a:p>
        </p:txBody>
      </p:sp>
      <p:sp>
        <p:nvSpPr>
          <p:cNvPr id="66563" name="Text Box 1">
            <a:extLst>
              <a:ext uri="{FF2B5EF4-FFF2-40B4-BE49-F238E27FC236}">
                <a16:creationId xmlns:a16="http://schemas.microsoft.com/office/drawing/2014/main" id="{E69B9AAF-6DB2-F445-B8A5-D76F33067C72}"/>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Text Box 2">
            <a:extLst>
              <a:ext uri="{FF2B5EF4-FFF2-40B4-BE49-F238E27FC236}">
                <a16:creationId xmlns:a16="http://schemas.microsoft.com/office/drawing/2014/main" id="{3EEC58AD-F8ED-5744-A93A-5F8EEE04CB42}"/>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E5B08AC7-F329-614A-9D17-C724002AE24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D332EB37-DD70-0940-953D-E9FCD1A6D05B}" type="slidenum">
              <a:rPr lang="el-GR" altLang="en-US" sz="1400" smtClean="0"/>
              <a:pPr>
                <a:spcBef>
                  <a:spcPct val="0"/>
                </a:spcBef>
              </a:pPr>
              <a:t>31</a:t>
            </a:fld>
            <a:endParaRPr lang="el-GR" altLang="en-US" sz="1400"/>
          </a:p>
        </p:txBody>
      </p:sp>
      <p:sp>
        <p:nvSpPr>
          <p:cNvPr id="68611" name="Text Box 1">
            <a:extLst>
              <a:ext uri="{FF2B5EF4-FFF2-40B4-BE49-F238E27FC236}">
                <a16:creationId xmlns:a16="http://schemas.microsoft.com/office/drawing/2014/main" id="{8E7F6D29-6DA2-A744-873F-95DFE4913A89}"/>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Text Box 2">
            <a:extLst>
              <a:ext uri="{FF2B5EF4-FFF2-40B4-BE49-F238E27FC236}">
                <a16:creationId xmlns:a16="http://schemas.microsoft.com/office/drawing/2014/main" id="{BAE058EA-2ABC-6149-94F4-0B968463071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During the fetal stage, the proportions of the body</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change dramatically. At two months, the head represents</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about half the fetus, but by the time of birth, it</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is one-quarter of its total size.</a:t>
            </a:r>
          </a:p>
        </p:txBody>
      </p:sp>
      <p:sp>
        <p:nvSpPr>
          <p:cNvPr id="68613" name="Text Box 3">
            <a:extLst>
              <a:ext uri="{FF2B5EF4-FFF2-40B4-BE49-F238E27FC236}">
                <a16:creationId xmlns:a16="http://schemas.microsoft.com/office/drawing/2014/main" id="{7C8C6458-73A0-1343-AD63-67AA7E0F62B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A89332AB-49E9-F646-BDB1-C5DCE44F5730}" type="slidenum">
              <a:rPr lang="el-GR" altLang="en-US">
                <a:latin typeface="Calibri" panose="020F0502020204030204" pitchFamily="34" charset="0"/>
              </a:rPr>
              <a:pPr algn="r" eaLnBrk="1" hangingPunct="1">
                <a:spcBef>
                  <a:spcPct val="0"/>
                </a:spcBef>
              </a:pPr>
              <a:t>31</a:t>
            </a:fld>
            <a:endParaRPr lang="el-GR"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D9B43824-091F-5E46-8007-557EA2F33FF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1C050F5E-A448-1948-AADF-B438C5E9AA1C}" type="slidenum">
              <a:rPr lang="el-GR" altLang="en-US" sz="1400" smtClean="0"/>
              <a:pPr>
                <a:spcBef>
                  <a:spcPct val="0"/>
                </a:spcBef>
              </a:pPr>
              <a:t>32</a:t>
            </a:fld>
            <a:endParaRPr lang="el-GR" altLang="en-US" sz="1400"/>
          </a:p>
        </p:txBody>
      </p:sp>
      <p:sp>
        <p:nvSpPr>
          <p:cNvPr id="70659" name="Text Box 1">
            <a:extLst>
              <a:ext uri="{FF2B5EF4-FFF2-40B4-BE49-F238E27FC236}">
                <a16:creationId xmlns:a16="http://schemas.microsoft.com/office/drawing/2014/main" id="{8BA2E96C-5DF3-EE49-9E11-6B27223192A0}"/>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46DB7218-8500-9C42-8858-09DB10AF4A2E}" type="slidenum">
              <a:rPr lang="el-GR" altLang="en-US">
                <a:latin typeface="Calibri" panose="020F0502020204030204" pitchFamily="34" charset="0"/>
              </a:rPr>
              <a:pPr algn="r" eaLnBrk="1" hangingPunct="1">
                <a:spcBef>
                  <a:spcPct val="0"/>
                </a:spcBef>
              </a:pPr>
              <a:t>32</a:t>
            </a:fld>
            <a:endParaRPr lang="el-GR" altLang="en-US">
              <a:latin typeface="Calibri" panose="020F0502020204030204" pitchFamily="34" charset="0"/>
            </a:endParaRPr>
          </a:p>
        </p:txBody>
      </p:sp>
      <p:sp>
        <p:nvSpPr>
          <p:cNvPr id="70660" name="Text Box 2">
            <a:extLst>
              <a:ext uri="{FF2B5EF4-FFF2-40B4-BE49-F238E27FC236}">
                <a16:creationId xmlns:a16="http://schemas.microsoft.com/office/drawing/2014/main" id="{496500C1-DC1A-D94E-9FFB-04FED01C25E6}"/>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a:extLst>
              <a:ext uri="{FF2B5EF4-FFF2-40B4-BE49-F238E27FC236}">
                <a16:creationId xmlns:a16="http://schemas.microsoft.com/office/drawing/2014/main" id="{4047BA30-6956-1C47-94CB-E3365A06898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err="1">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673E808A-4774-C34A-AB45-1F8054641C4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D2BA920F-D205-9B45-BFCA-FCD3E15C716C}" type="slidenum">
              <a:rPr lang="el-GR" altLang="en-US" sz="1400" smtClean="0"/>
              <a:pPr>
                <a:spcBef>
                  <a:spcPct val="0"/>
                </a:spcBef>
              </a:pPr>
              <a:t>33</a:t>
            </a:fld>
            <a:endParaRPr lang="el-GR" altLang="en-US" sz="1400"/>
          </a:p>
        </p:txBody>
      </p:sp>
      <p:sp>
        <p:nvSpPr>
          <p:cNvPr id="72707" name="Text Box 1">
            <a:extLst>
              <a:ext uri="{FF2B5EF4-FFF2-40B4-BE49-F238E27FC236}">
                <a16:creationId xmlns:a16="http://schemas.microsoft.com/office/drawing/2014/main" id="{33190E00-062E-9545-A726-76DEDD2D8FC8}"/>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Text Box 2">
            <a:extLst>
              <a:ext uri="{FF2B5EF4-FFF2-40B4-BE49-F238E27FC236}">
                <a16:creationId xmlns:a16="http://schemas.microsoft.com/office/drawing/2014/main" id="{E5AC5C21-A5F8-3846-8E92-CDEF0E2944A5}"/>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Depending on their state of development, some parts of the body vary in their sensitivity teratogens. (Source: Moore, 1974.)</a:t>
            </a:r>
          </a:p>
          <a:p>
            <a:pPr eaLnBrk="1" hangingPunct="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a:latin typeface="Arial" panose="020B0604020202020204" pitchFamily="34" charset="0"/>
            </a:endParaRPr>
          </a:p>
        </p:txBody>
      </p:sp>
      <p:sp>
        <p:nvSpPr>
          <p:cNvPr id="72709" name="Text Box 3">
            <a:extLst>
              <a:ext uri="{FF2B5EF4-FFF2-40B4-BE49-F238E27FC236}">
                <a16:creationId xmlns:a16="http://schemas.microsoft.com/office/drawing/2014/main" id="{4D8B22D4-12C2-4744-B105-DDC825DBDEA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43D326FD-84A4-F24D-9C1E-38C08CB1A1C9}" type="slidenum">
              <a:rPr lang="el-GR" altLang="en-US">
                <a:latin typeface="Calibri" panose="020F0502020204030204" pitchFamily="34" charset="0"/>
              </a:rPr>
              <a:pPr algn="r" eaLnBrk="1" hangingPunct="1">
                <a:spcBef>
                  <a:spcPct val="0"/>
                </a:spcBef>
              </a:pPr>
              <a:t>33</a:t>
            </a:fld>
            <a:endParaRPr lang="el-GR"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a:extLst>
              <a:ext uri="{FF2B5EF4-FFF2-40B4-BE49-F238E27FC236}">
                <a16:creationId xmlns:a16="http://schemas.microsoft.com/office/drawing/2014/main" id="{46ACBF36-BFA1-744A-ADA2-7445D2F8467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67968721-40BC-2F4E-9B61-65E672122CF8}" type="slidenum">
              <a:rPr lang="el-GR" altLang="en-US" sz="1400" smtClean="0"/>
              <a:pPr>
                <a:spcBef>
                  <a:spcPct val="0"/>
                </a:spcBef>
              </a:pPr>
              <a:t>34</a:t>
            </a:fld>
            <a:endParaRPr lang="el-GR" altLang="en-US" sz="1400"/>
          </a:p>
        </p:txBody>
      </p:sp>
      <p:sp>
        <p:nvSpPr>
          <p:cNvPr id="74755" name="Text Box 1">
            <a:extLst>
              <a:ext uri="{FF2B5EF4-FFF2-40B4-BE49-F238E27FC236}">
                <a16:creationId xmlns:a16="http://schemas.microsoft.com/office/drawing/2014/main" id="{0A31589C-F01A-7E46-BF0F-704F39B69BD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15781304-924F-9A45-B65B-EF13CC2409C7}" type="slidenum">
              <a:rPr lang="el-GR" altLang="en-US">
                <a:latin typeface="Calibri" panose="020F0502020204030204" pitchFamily="34" charset="0"/>
              </a:rPr>
              <a:pPr algn="r" eaLnBrk="1" hangingPunct="1">
                <a:spcBef>
                  <a:spcPct val="0"/>
                </a:spcBef>
              </a:pPr>
              <a:t>34</a:t>
            </a:fld>
            <a:endParaRPr lang="el-GR" altLang="en-US">
              <a:latin typeface="Calibri" panose="020F0502020204030204" pitchFamily="34" charset="0"/>
            </a:endParaRPr>
          </a:p>
        </p:txBody>
      </p:sp>
      <p:sp>
        <p:nvSpPr>
          <p:cNvPr id="74756" name="Text Box 2">
            <a:extLst>
              <a:ext uri="{FF2B5EF4-FFF2-40B4-BE49-F238E27FC236}">
                <a16:creationId xmlns:a16="http://schemas.microsoft.com/office/drawing/2014/main" id="{27309D7C-CCBC-2A47-A026-412B2CB0515C}"/>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Text Box 3">
            <a:extLst>
              <a:ext uri="{FF2B5EF4-FFF2-40B4-BE49-F238E27FC236}">
                <a16:creationId xmlns:a16="http://schemas.microsoft.com/office/drawing/2014/main" id="{7617A90B-644D-FF48-B404-C036A5FE34FD}"/>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1000" dirty="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a:extLst>
              <a:ext uri="{FF2B5EF4-FFF2-40B4-BE49-F238E27FC236}">
                <a16:creationId xmlns:a16="http://schemas.microsoft.com/office/drawing/2014/main" id="{CE6E1297-0EF6-6C4F-A7CC-C1A66F7C6F4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C56295BE-3822-1B4C-87B8-F655E05E21E1}" type="slidenum">
              <a:rPr lang="el-GR" altLang="en-US" sz="1400" smtClean="0"/>
              <a:pPr>
                <a:spcBef>
                  <a:spcPct val="0"/>
                </a:spcBef>
              </a:pPr>
              <a:t>35</a:t>
            </a:fld>
            <a:endParaRPr lang="el-GR" altLang="en-US" sz="1400" dirty="0"/>
          </a:p>
        </p:txBody>
      </p:sp>
      <p:sp>
        <p:nvSpPr>
          <p:cNvPr id="76803" name="Text Box 1">
            <a:extLst>
              <a:ext uri="{FF2B5EF4-FFF2-40B4-BE49-F238E27FC236}">
                <a16:creationId xmlns:a16="http://schemas.microsoft.com/office/drawing/2014/main" id="{D14B1E03-45C3-AE41-9674-C8C0209026C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5BA205BC-7302-494F-B3C5-ACE5FE20CF76}" type="slidenum">
              <a:rPr lang="el-GR" altLang="en-US">
                <a:latin typeface="Calibri" panose="020F0502020204030204" pitchFamily="34" charset="0"/>
              </a:rPr>
              <a:pPr algn="r" eaLnBrk="1" hangingPunct="1">
                <a:spcBef>
                  <a:spcPct val="0"/>
                </a:spcBef>
              </a:pPr>
              <a:t>35</a:t>
            </a:fld>
            <a:endParaRPr lang="el-GR" altLang="en-US" dirty="0">
              <a:latin typeface="Calibri" panose="020F0502020204030204" pitchFamily="34" charset="0"/>
            </a:endParaRPr>
          </a:p>
        </p:txBody>
      </p:sp>
      <p:sp>
        <p:nvSpPr>
          <p:cNvPr id="76804" name="Text Box 2">
            <a:extLst>
              <a:ext uri="{FF2B5EF4-FFF2-40B4-BE49-F238E27FC236}">
                <a16:creationId xmlns:a16="http://schemas.microsoft.com/office/drawing/2014/main" id="{EFC8452C-CBCB-4D41-A9B5-501AC5513228}"/>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Text Box 3">
            <a:extLst>
              <a:ext uri="{FF2B5EF4-FFF2-40B4-BE49-F238E27FC236}">
                <a16:creationId xmlns:a16="http://schemas.microsoft.com/office/drawing/2014/main" id="{778CDCBC-0157-9A4C-BEE4-735D2BA819D3}"/>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dirty="0">
                <a:latin typeface="Arial" panose="020B0604020202020204" pitchFamily="34" charset="0"/>
              </a:rPr>
              <a:t>Father's influence: little </a:t>
            </a:r>
            <a:r>
              <a:rPr lang="el-GR" altLang="en-US" sz="2000" dirty="0" err="1">
                <a:latin typeface="Arial" panose="020B0604020202020204" pitchFamily="34" charset="0"/>
              </a:rPr>
              <a:t>research</a:t>
            </a:r>
            <a:r>
              <a:rPr lang="el-GR" altLang="en-US" sz="2000" dirty="0">
                <a:latin typeface="Arial" panose="020B0604020202020204" pitchFamily="34" charset="0"/>
              </a:rPr>
              <a:t>; </a:t>
            </a:r>
            <a:r>
              <a:rPr lang="el-GR" altLang="en-US" sz="2000" dirty="0" err="1">
                <a:latin typeface="Arial" panose="020B0604020202020204" pitchFamily="34" charset="0"/>
              </a:rPr>
              <a:t>secondhand</a:t>
            </a:r>
            <a:r>
              <a:rPr lang="el-GR" altLang="en-US" sz="2000" dirty="0">
                <a:latin typeface="Arial" panose="020B0604020202020204" pitchFamily="34" charset="0"/>
              </a:rPr>
              <a:t> </a:t>
            </a:r>
            <a:r>
              <a:rPr lang="el-GR" altLang="en-US" sz="2000" dirty="0" err="1">
                <a:latin typeface="Arial" panose="020B0604020202020204" pitchFamily="34" charset="0"/>
              </a:rPr>
              <a:t>smoke</a:t>
            </a:r>
            <a:r>
              <a:rPr lang="el-GR" altLang="en-US" sz="2000" dirty="0">
                <a:latin typeface="Arial" panose="020B0604020202020204" pitchFamily="34" charset="0"/>
              </a:rPr>
              <a:t> </a:t>
            </a:r>
            <a:r>
              <a:rPr lang="el-GR" altLang="en-US" sz="2000" dirty="0" err="1">
                <a:latin typeface="Arial" panose="020B0604020202020204" pitchFamily="34" charset="0"/>
              </a:rPr>
              <a:t>may</a:t>
            </a:r>
            <a:r>
              <a:rPr lang="el-GR" altLang="en-US" sz="2000" dirty="0">
                <a:latin typeface="Arial" panose="020B0604020202020204" pitchFamily="34" charset="0"/>
              </a:rPr>
              <a:t> </a:t>
            </a:r>
            <a:r>
              <a:rPr lang="el-GR" altLang="en-US" sz="2000" dirty="0" err="1">
                <a:latin typeface="Arial" panose="020B0604020202020204" pitchFamily="34" charset="0"/>
              </a:rPr>
              <a:t>influence</a:t>
            </a:r>
            <a:r>
              <a:rPr lang="el-GR" altLang="en-US" sz="2000" dirty="0">
                <a:latin typeface="Arial" panose="020B0604020202020204" pitchFamily="34" charset="0"/>
              </a:rPr>
              <a:t> </a:t>
            </a:r>
            <a:r>
              <a:rPr lang="el-GR" altLang="en-US" sz="2000" dirty="0" err="1">
                <a:latin typeface="Arial" panose="020B0604020202020204" pitchFamily="34" charset="0"/>
              </a:rPr>
              <a:t>mother's</a:t>
            </a:r>
            <a:r>
              <a:rPr lang="el-GR" altLang="en-US" sz="2000" dirty="0">
                <a:latin typeface="Arial" panose="020B0604020202020204" pitchFamily="34" charset="0"/>
              </a:rPr>
              <a:t> </a:t>
            </a:r>
            <a:r>
              <a:rPr lang="el-GR" altLang="en-US" sz="2000" dirty="0" err="1">
                <a:latin typeface="Arial" panose="020B0604020202020204" pitchFamily="34" charset="0"/>
              </a:rPr>
              <a:t>health</a:t>
            </a:r>
            <a:r>
              <a:rPr lang="el-GR" altLang="en-US" sz="2000" dirty="0">
                <a:latin typeface="Arial" panose="020B0604020202020204" pitchFamily="34" charset="0"/>
              </a:rPr>
              <a:t>; </a:t>
            </a:r>
            <a:r>
              <a:rPr lang="el-GR" altLang="en-US" sz="2000" dirty="0" err="1">
                <a:latin typeface="Arial" panose="020B0604020202020204" pitchFamily="34" charset="0"/>
              </a:rPr>
              <a:t>alcohol</a:t>
            </a:r>
            <a:r>
              <a:rPr lang="el-GR" altLang="en-US" sz="2000" dirty="0">
                <a:latin typeface="Arial" panose="020B0604020202020204" pitchFamily="34" charset="0"/>
              </a:rPr>
              <a:t> and </a:t>
            </a:r>
            <a:r>
              <a:rPr lang="el-GR" altLang="en-US" sz="2000" dirty="0" err="1">
                <a:latin typeface="Arial" panose="020B0604020202020204" pitchFamily="34" charset="0"/>
              </a:rPr>
              <a:t>drug</a:t>
            </a:r>
            <a:r>
              <a:rPr lang="el-GR" altLang="en-US" sz="2000" dirty="0">
                <a:latin typeface="Arial" panose="020B0604020202020204" pitchFamily="34" charset="0"/>
              </a:rPr>
              <a:t> </a:t>
            </a:r>
            <a:r>
              <a:rPr lang="el-GR" altLang="en-US" sz="2000" dirty="0" err="1">
                <a:latin typeface="Arial" panose="020B0604020202020204" pitchFamily="34" charset="0"/>
              </a:rPr>
              <a:t>use</a:t>
            </a:r>
            <a:r>
              <a:rPr lang="el-GR" altLang="en-US" sz="2000" dirty="0">
                <a:latin typeface="Arial" panose="020B0604020202020204" pitchFamily="34" charset="0"/>
              </a:rPr>
              <a:t> </a:t>
            </a:r>
            <a:r>
              <a:rPr lang="el-GR" altLang="en-US" sz="2000" dirty="0" err="1">
                <a:latin typeface="Arial" panose="020B0604020202020204" pitchFamily="34" charset="0"/>
              </a:rPr>
              <a:t>may</a:t>
            </a:r>
            <a:r>
              <a:rPr lang="el-GR" altLang="en-US" sz="2000" dirty="0">
                <a:latin typeface="Arial" panose="020B0604020202020204" pitchFamily="34" charset="0"/>
              </a:rPr>
              <a:t> </a:t>
            </a:r>
            <a:r>
              <a:rPr lang="el-GR" altLang="en-US" sz="2000" dirty="0" err="1">
                <a:latin typeface="Arial" panose="020B0604020202020204" pitchFamily="34" charset="0"/>
              </a:rPr>
              <a:t>impair</a:t>
            </a:r>
            <a:r>
              <a:rPr lang="el-GR" altLang="en-US" sz="2000" dirty="0">
                <a:latin typeface="Arial" panose="020B0604020202020204" pitchFamily="34" charset="0"/>
              </a:rPr>
              <a:t> </a:t>
            </a:r>
            <a:r>
              <a:rPr lang="el-GR" altLang="en-US" sz="2000" dirty="0" err="1">
                <a:latin typeface="Arial" panose="020B0604020202020204" pitchFamily="34" charset="0"/>
              </a:rPr>
              <a:t>sperm</a:t>
            </a:r>
            <a:r>
              <a:rPr lang="el-GR" altLang="en-US" sz="2000" dirty="0">
                <a:latin typeface="Arial" panose="020B0604020202020204" pitchFamily="34" charset="0"/>
              </a:rPr>
              <a:t> </a:t>
            </a:r>
            <a:r>
              <a:rPr lang="el-GR" altLang="en-US" sz="2000" dirty="0" err="1">
                <a:latin typeface="Arial" panose="020B0604020202020204" pitchFamily="34" charset="0"/>
              </a:rPr>
              <a:t>leading</a:t>
            </a:r>
            <a:r>
              <a:rPr lang="el-GR" altLang="en-US" sz="2000" dirty="0">
                <a:latin typeface="Arial" panose="020B0604020202020204" pitchFamily="34" charset="0"/>
              </a:rPr>
              <a:t> </a:t>
            </a:r>
            <a:r>
              <a:rPr lang="el-GR" altLang="en-US" sz="2000" dirty="0" err="1">
                <a:latin typeface="Arial" panose="020B0604020202020204" pitchFamily="34" charset="0"/>
              </a:rPr>
              <a:t>to</a:t>
            </a:r>
            <a:r>
              <a:rPr lang="el-GR" altLang="en-US" sz="2000" dirty="0">
                <a:latin typeface="Arial" panose="020B0604020202020204" pitchFamily="34" charset="0"/>
              </a:rPr>
              <a:t> </a:t>
            </a:r>
            <a:r>
              <a:rPr lang="el-GR" altLang="en-US" sz="2000" dirty="0" err="1">
                <a:latin typeface="Arial" panose="020B0604020202020204" pitchFamily="34" charset="0"/>
              </a:rPr>
              <a:t>chromosomal</a:t>
            </a:r>
            <a:r>
              <a:rPr lang="el-GR" altLang="en-US" sz="2000" dirty="0">
                <a:latin typeface="Arial" panose="020B0604020202020204" pitchFamily="34" charset="0"/>
              </a:rPr>
              <a:t> </a:t>
            </a:r>
            <a:r>
              <a:rPr lang="el-GR" altLang="en-US" sz="2000" dirty="0" err="1">
                <a:latin typeface="Arial" panose="020B0604020202020204" pitchFamily="34" charset="0"/>
              </a:rPr>
              <a:t>damage</a:t>
            </a:r>
            <a:r>
              <a:rPr lang="el-GR" altLang="en-US" sz="2000" dirty="0">
                <a:latin typeface="Arial" panose="020B0604020202020204" pitchFamily="34" charset="0"/>
              </a:rPr>
              <a:t>; </a:t>
            </a:r>
            <a:r>
              <a:rPr lang="el-GR" altLang="en-US" sz="2000" dirty="0" err="1">
                <a:latin typeface="Arial" panose="020B0604020202020204" pitchFamily="34" charset="0"/>
              </a:rPr>
              <a:t>may</a:t>
            </a:r>
            <a:r>
              <a:rPr lang="el-GR" altLang="en-US" sz="2000" dirty="0">
                <a:latin typeface="Arial" panose="020B0604020202020204" pitchFamily="34" charset="0"/>
              </a:rPr>
              <a:t> </a:t>
            </a:r>
            <a:r>
              <a:rPr lang="el-GR" altLang="en-US" sz="2000" dirty="0" err="1">
                <a:latin typeface="Arial" panose="020B0604020202020204" pitchFamily="34" charset="0"/>
              </a:rPr>
              <a:t>create</a:t>
            </a:r>
            <a:r>
              <a:rPr lang="el-GR" altLang="en-US" sz="2000" dirty="0">
                <a:latin typeface="Arial" panose="020B0604020202020204" pitchFamily="34" charset="0"/>
              </a:rPr>
              <a:t> </a:t>
            </a:r>
            <a:r>
              <a:rPr lang="el-GR" altLang="en-US" sz="2000" dirty="0" err="1">
                <a:latin typeface="Arial" panose="020B0604020202020204" pitchFamily="34" charset="0"/>
              </a:rPr>
              <a:t>stress</a:t>
            </a:r>
            <a:r>
              <a:rPr lang="el-GR" altLang="en-US" sz="2000" dirty="0">
                <a:latin typeface="Arial" panose="020B0604020202020204" pitchFamily="34" charset="0"/>
              </a:rPr>
              <a:t>; </a:t>
            </a:r>
            <a:r>
              <a:rPr lang="el-GR" altLang="en-US" sz="2000" dirty="0" err="1">
                <a:latin typeface="Arial" panose="020B0604020202020204" pitchFamily="34" charset="0"/>
              </a:rPr>
              <a:t>physical</a:t>
            </a:r>
            <a:r>
              <a:rPr lang="el-GR" altLang="en-US" sz="2000" dirty="0">
                <a:latin typeface="Arial" panose="020B0604020202020204" pitchFamily="34" charset="0"/>
              </a:rPr>
              <a:t> and </a:t>
            </a:r>
            <a:r>
              <a:rPr lang="el-GR" altLang="en-US" sz="2000" dirty="0" err="1">
                <a:latin typeface="Arial" panose="020B0604020202020204" pitchFamily="34" charset="0"/>
              </a:rPr>
              <a:t>emotional</a:t>
            </a:r>
            <a:r>
              <a:rPr lang="el-GR" altLang="en-US" sz="2000" dirty="0">
                <a:latin typeface="Arial" panose="020B0604020202020204" pitchFamily="34" charset="0"/>
              </a:rPr>
              <a:t> </a:t>
            </a:r>
            <a:r>
              <a:rPr lang="el-GR" altLang="en-US" sz="2000" dirty="0" err="1">
                <a:latin typeface="Arial" panose="020B0604020202020204" pitchFamily="34" charset="0"/>
              </a:rPr>
              <a:t>abuse</a:t>
            </a:r>
            <a:r>
              <a:rPr lang="el-GR" altLang="en-US" sz="2000" dirty="0">
                <a:latin typeface="Arial" panose="020B0604020202020204" pitchFamily="34" charset="0"/>
              </a:rPr>
              <a:t> </a:t>
            </a:r>
            <a:r>
              <a:rPr lang="el-GR" altLang="en-US" sz="2000" dirty="0" err="1">
                <a:latin typeface="Arial" panose="020B0604020202020204" pitchFamily="34" charset="0"/>
              </a:rPr>
              <a:t>can</a:t>
            </a:r>
            <a:r>
              <a:rPr lang="el-GR" altLang="en-US" sz="2000" dirty="0">
                <a:latin typeface="Arial" panose="020B0604020202020204" pitchFamily="34" charset="0"/>
              </a:rPr>
              <a:t> </a:t>
            </a:r>
            <a:r>
              <a:rPr lang="el-GR" altLang="en-US" sz="2000" dirty="0" err="1">
                <a:latin typeface="Arial" panose="020B0604020202020204" pitchFamily="34" charset="0"/>
              </a:rPr>
              <a:t>cause</a:t>
            </a:r>
            <a:r>
              <a:rPr lang="el-GR" altLang="en-US" sz="2000" dirty="0">
                <a:latin typeface="Arial" panose="020B0604020202020204" pitchFamily="34" charset="0"/>
              </a:rPr>
              <a:t> </a:t>
            </a:r>
            <a:r>
              <a:rPr lang="el-GR" altLang="en-US" sz="2000" dirty="0" err="1">
                <a:latin typeface="Arial" panose="020B0604020202020204" pitchFamily="34" charset="0"/>
              </a:rPr>
              <a:t>maternal</a:t>
            </a:r>
            <a:r>
              <a:rPr lang="el-GR" altLang="en-US" sz="2000" dirty="0">
                <a:latin typeface="Arial" panose="020B0604020202020204" pitchFamily="34" charset="0"/>
              </a:rPr>
              <a:t> </a:t>
            </a:r>
            <a:r>
              <a:rPr lang="el-GR" altLang="en-US" sz="2000" dirty="0" err="1">
                <a:latin typeface="Arial" panose="020B0604020202020204" pitchFamily="34" charset="0"/>
              </a:rPr>
              <a:t>stress</a:t>
            </a:r>
            <a:endParaRPr lang="el-GR" altLang="en-US" sz="2000" dirty="0">
              <a:latin typeface="Arial" panose="020B0604020202020204" pitchFamily="34" charset="0"/>
            </a:endParaRP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DF5356D4-F545-D646-9A5E-7D467EBE1BD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564F82C3-394D-F149-8DBA-B5183B007761}" type="slidenum">
              <a:rPr lang="el-GR" altLang="en-US" sz="1400" smtClean="0"/>
              <a:pPr>
                <a:spcBef>
                  <a:spcPct val="0"/>
                </a:spcBef>
              </a:pPr>
              <a:t>4</a:t>
            </a:fld>
            <a:endParaRPr lang="el-GR" altLang="en-US" sz="1400"/>
          </a:p>
        </p:txBody>
      </p:sp>
      <p:sp>
        <p:nvSpPr>
          <p:cNvPr id="11267" name="Text Box 1">
            <a:extLst>
              <a:ext uri="{FF2B5EF4-FFF2-40B4-BE49-F238E27FC236}">
                <a16:creationId xmlns:a16="http://schemas.microsoft.com/office/drawing/2014/main" id="{B53C09A3-34F7-7246-89AF-1E58C854131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4BF91602-D33D-8C43-8831-556DFDA6F000}" type="slidenum">
              <a:rPr lang="el-GR" altLang="en-US">
                <a:latin typeface="Calibri" panose="020F0502020204030204" pitchFamily="34" charset="0"/>
              </a:rPr>
              <a:pPr algn="r" eaLnBrk="1" hangingPunct="1">
                <a:spcBef>
                  <a:spcPct val="0"/>
                </a:spcBef>
              </a:pPr>
              <a:t>4</a:t>
            </a:fld>
            <a:endParaRPr lang="el-GR" altLang="en-US">
              <a:latin typeface="Calibri" panose="020F0502020204030204" pitchFamily="34" charset="0"/>
            </a:endParaRPr>
          </a:p>
        </p:txBody>
      </p:sp>
      <p:sp>
        <p:nvSpPr>
          <p:cNvPr id="11268" name="Text Box 2">
            <a:extLst>
              <a:ext uri="{FF2B5EF4-FFF2-40B4-BE49-F238E27FC236}">
                <a16:creationId xmlns:a16="http://schemas.microsoft.com/office/drawing/2014/main" id="{07F51EF9-E84F-CA46-8BD7-9D555EDE0925}"/>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a:extLst>
              <a:ext uri="{FF2B5EF4-FFF2-40B4-BE49-F238E27FC236}">
                <a16:creationId xmlns:a16="http://schemas.microsoft.com/office/drawing/2014/main" id="{CE98446B-EE70-644D-841D-FA8ABF5A7719}"/>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Define:</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MOMOGYGOTIC: genetically identical</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DIZYGOTIC: two separate ova</a:t>
            </a:r>
          </a:p>
          <a:p>
            <a:pPr marL="431800" indent="-430213" eaLnBrk="1" hangingPunct="1">
              <a:spcBef>
                <a:spcPct val="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l-GR" altLang="en-US" sz="20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9F5F2BE4-9AC6-2342-BFA4-DC2D2268A5F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5BA51961-1D39-7442-9636-4B4ACAFD0E93}" type="slidenum">
              <a:rPr lang="el-GR" altLang="en-US" sz="1400" smtClean="0"/>
              <a:pPr>
                <a:spcBef>
                  <a:spcPct val="0"/>
                </a:spcBef>
              </a:pPr>
              <a:t>5</a:t>
            </a:fld>
            <a:endParaRPr lang="el-GR" altLang="en-US" sz="1400"/>
          </a:p>
        </p:txBody>
      </p:sp>
      <p:sp>
        <p:nvSpPr>
          <p:cNvPr id="13315" name="Text Box 1">
            <a:extLst>
              <a:ext uri="{FF2B5EF4-FFF2-40B4-BE49-F238E27FC236}">
                <a16:creationId xmlns:a16="http://schemas.microsoft.com/office/drawing/2014/main" id="{1426A8D9-BF45-8B4C-8A55-FD089835F3B4}"/>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a:extLst>
              <a:ext uri="{FF2B5EF4-FFF2-40B4-BE49-F238E27FC236}">
                <a16:creationId xmlns:a16="http://schemas.microsoft.com/office/drawing/2014/main" id="{031CD75B-48E1-0741-A6B9-47D7BF21B5AE}"/>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When an ovum and sperm meet at the moment</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of fertilization, the ovum is certain to</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provide an X chromosome, while the sperm</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will provide either an X or a Y chromosome.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If the sperm contributes its X chromosome,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the child will have an XX pairing on the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twenty-third chromosome and will be a girl.</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If the sperm contributes a Y chromosome,</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the result will be an XY pairing—a boy.</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Does this mean that girls are more likely to</a:t>
            </a:r>
          </a:p>
          <a:p>
            <a:pPr eaLnBrk="1">
              <a:spcBef>
                <a:spcPct val="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be conceived than boys?</a:t>
            </a:r>
          </a:p>
        </p:txBody>
      </p:sp>
      <p:sp>
        <p:nvSpPr>
          <p:cNvPr id="13317" name="Text Box 3">
            <a:extLst>
              <a:ext uri="{FF2B5EF4-FFF2-40B4-BE49-F238E27FC236}">
                <a16:creationId xmlns:a16="http://schemas.microsoft.com/office/drawing/2014/main" id="{FF7C4CFC-9F92-1741-B108-B63A2A93EAE8}"/>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r>
              <a:rPr lang="el-GR" altLang="en-US">
                <a:latin typeface="Calibri" panose="020F0502020204030204" pitchFamily="34" charset="0"/>
              </a:rPr>
              <a:t>Copyright © 2011 Pearson Education, Inc. All rights reserved.</a:t>
            </a:r>
          </a:p>
        </p:txBody>
      </p:sp>
      <p:sp>
        <p:nvSpPr>
          <p:cNvPr id="13318" name="Text Box 4">
            <a:extLst>
              <a:ext uri="{FF2B5EF4-FFF2-40B4-BE49-F238E27FC236}">
                <a16:creationId xmlns:a16="http://schemas.microsoft.com/office/drawing/2014/main" id="{55318DF1-7632-EE4B-B752-61AFBC10516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5D91945F-EBD4-154A-8E27-DE01C2E5529A}" type="slidenum">
              <a:rPr lang="el-GR" altLang="en-US">
                <a:latin typeface="Calibri" panose="020F0502020204030204" pitchFamily="34" charset="0"/>
              </a:rPr>
              <a:pPr algn="r" eaLnBrk="1" hangingPunct="1">
                <a:spcBef>
                  <a:spcPct val="0"/>
                </a:spcBef>
              </a:pPr>
              <a:t>5</a:t>
            </a:fld>
            <a:endParaRPr lang="el-GR"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826A5A18-1D7D-294E-BFA4-B564C65E982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335EB7CE-5BCD-E642-819D-FB4F06DF597D}" type="slidenum">
              <a:rPr lang="el-GR" altLang="en-US" sz="1400" smtClean="0"/>
              <a:pPr>
                <a:spcBef>
                  <a:spcPct val="0"/>
                </a:spcBef>
              </a:pPr>
              <a:t>6</a:t>
            </a:fld>
            <a:endParaRPr lang="el-GR" altLang="en-US" sz="1400"/>
          </a:p>
        </p:txBody>
      </p:sp>
      <p:sp>
        <p:nvSpPr>
          <p:cNvPr id="15363" name="Text Box 1">
            <a:extLst>
              <a:ext uri="{FF2B5EF4-FFF2-40B4-BE49-F238E27FC236}">
                <a16:creationId xmlns:a16="http://schemas.microsoft.com/office/drawing/2014/main" id="{BE265E46-A791-D54B-9B8B-F7A1BB63843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algn="r" eaLnBrk="1" hangingPunct="1">
              <a:spcBef>
                <a:spcPct val="0"/>
              </a:spcBef>
            </a:pPr>
            <a:fld id="{AB32379C-C578-3940-A359-2ABAECE55A74}" type="slidenum">
              <a:rPr lang="el-GR" altLang="en-US">
                <a:latin typeface="Calibri" panose="020F0502020204030204" pitchFamily="34" charset="0"/>
              </a:rPr>
              <a:pPr algn="r" eaLnBrk="1" hangingPunct="1">
                <a:spcBef>
                  <a:spcPct val="0"/>
                </a:spcBef>
              </a:pPr>
              <a:t>6</a:t>
            </a:fld>
            <a:endParaRPr lang="el-GR" altLang="en-US">
              <a:latin typeface="Calibri" panose="020F0502020204030204" pitchFamily="34" charset="0"/>
            </a:endParaRPr>
          </a:p>
        </p:txBody>
      </p:sp>
      <p:sp>
        <p:nvSpPr>
          <p:cNvPr id="15364" name="Text Box 2">
            <a:extLst>
              <a:ext uri="{FF2B5EF4-FFF2-40B4-BE49-F238E27FC236}">
                <a16:creationId xmlns:a16="http://schemas.microsoft.com/office/drawing/2014/main" id="{899C4C33-885C-F544-9E69-6AC9BAF7D4F0}"/>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a:extLst>
              <a:ext uri="{FF2B5EF4-FFF2-40B4-BE49-F238E27FC236}">
                <a16:creationId xmlns:a16="http://schemas.microsoft.com/office/drawing/2014/main" id="{09FE2B7F-6219-AE41-A07B-BC1724A15590}"/>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431800"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Define:</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DOMINANT TRAITS: expressed</a:t>
            </a:r>
          </a:p>
          <a:p>
            <a:pPr marL="647700" lvl="1" indent="-430213" eaLnBrk="1" hangingPunct="1">
              <a:spcBef>
                <a:spcPct val="0"/>
              </a:spcBef>
              <a:buFont typeface="Symbol"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l-GR" altLang="en-US" sz="2000">
                <a:latin typeface="Arial" panose="020B0604020202020204" pitchFamily="34" charset="0"/>
              </a:rPr>
              <a:t>RECESSIVE: not expressed (displaced)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42AA7623-621D-DD4C-9AEB-716F4BED1BA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6CEDD17-AE6C-3D44-B48F-95D71A6D7F71}" type="slidenum">
              <a:rPr lang="el-GR" altLang="en-US" sz="1400" smtClean="0"/>
              <a:pPr>
                <a:spcBef>
                  <a:spcPct val="0"/>
                </a:spcBef>
              </a:pPr>
              <a:t>7</a:t>
            </a:fld>
            <a:endParaRPr lang="el-GR" altLang="en-US" sz="1400"/>
          </a:p>
        </p:txBody>
      </p:sp>
      <p:sp>
        <p:nvSpPr>
          <p:cNvPr id="19459" name="Text Box 1">
            <a:extLst>
              <a:ext uri="{FF2B5EF4-FFF2-40B4-BE49-F238E27FC236}">
                <a16:creationId xmlns:a16="http://schemas.microsoft.com/office/drawing/2014/main" id="{B03BD350-B69E-9B4A-8758-6CF1566B554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CDF4F218-4D1A-C243-BF97-4F6A389244EB}"/>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42AA7623-621D-DD4C-9AEB-716F4BED1BA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6CEDD17-AE6C-3D44-B48F-95D71A6D7F71}" type="slidenum">
              <a:rPr lang="el-GR" altLang="en-US" sz="1400" smtClean="0"/>
              <a:pPr>
                <a:spcBef>
                  <a:spcPct val="0"/>
                </a:spcBef>
              </a:pPr>
              <a:t>8</a:t>
            </a:fld>
            <a:endParaRPr lang="el-GR" altLang="en-US" sz="1400"/>
          </a:p>
        </p:txBody>
      </p:sp>
      <p:sp>
        <p:nvSpPr>
          <p:cNvPr id="19459" name="Text Box 1">
            <a:extLst>
              <a:ext uri="{FF2B5EF4-FFF2-40B4-BE49-F238E27FC236}">
                <a16:creationId xmlns:a16="http://schemas.microsoft.com/office/drawing/2014/main" id="{B03BD350-B69E-9B4A-8758-6CF1566B554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CDF4F218-4D1A-C243-BF97-4F6A389244EB}"/>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152637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42AA7623-621D-DD4C-9AEB-716F4BED1BA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6CEDD17-AE6C-3D44-B48F-95D71A6D7F71}" type="slidenum">
              <a:rPr lang="el-GR" altLang="en-US" sz="1400" smtClean="0"/>
              <a:pPr>
                <a:spcBef>
                  <a:spcPct val="0"/>
                </a:spcBef>
              </a:pPr>
              <a:t>9</a:t>
            </a:fld>
            <a:endParaRPr lang="el-GR" altLang="en-US" sz="1400"/>
          </a:p>
        </p:txBody>
      </p:sp>
      <p:sp>
        <p:nvSpPr>
          <p:cNvPr id="19459" name="Text Box 1">
            <a:extLst>
              <a:ext uri="{FF2B5EF4-FFF2-40B4-BE49-F238E27FC236}">
                <a16:creationId xmlns:a16="http://schemas.microsoft.com/office/drawing/2014/main" id="{B03BD350-B69E-9B4A-8758-6CF1566B5549}"/>
              </a:ext>
            </a:extLst>
          </p:cNvPr>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CDF4F218-4D1A-C243-BF97-4F6A389244EB}"/>
              </a:ext>
            </a:extLst>
          </p:cNvPr>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n-US"/>
          </a:p>
        </p:txBody>
      </p:sp>
    </p:spTree>
    <p:extLst>
      <p:ext uri="{BB962C8B-B14F-4D97-AF65-F5344CB8AC3E}">
        <p14:creationId xmlns:p14="http://schemas.microsoft.com/office/powerpoint/2010/main" val="39572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724" y="306333"/>
            <a:ext cx="7991469" cy="890419"/>
          </a:xfrm>
        </p:spPr>
        <p:txBody>
          <a:bodyPr/>
          <a:lstStyle/>
          <a:p>
            <a:r>
              <a:rPr lang="en-US"/>
              <a:t>Click to edit Master title style</a:t>
            </a:r>
            <a:endParaRPr lang="en-US" dirty="0"/>
          </a:p>
        </p:txBody>
      </p:sp>
      <p:sp>
        <p:nvSpPr>
          <p:cNvPr id="3" name="Content Placeholder 2"/>
          <p:cNvSpPr>
            <a:spLocks noGrp="1"/>
          </p:cNvSpPr>
          <p:nvPr>
            <p:ph idx="1"/>
          </p:nvPr>
        </p:nvSpPr>
        <p:spPr>
          <a:xfrm>
            <a:off x="539553" y="1484784"/>
            <a:ext cx="7994848" cy="4752528"/>
          </a:xfrm>
        </p:spPr>
        <p:txBody>
          <a:bodyPr lIns="90000" anchor="t"/>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1BA5EA6-45DF-0243-9F0E-5C5B97AF296B}"/>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6857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3AB266-4695-D74B-919B-25A795CDAE7D}"/>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88766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
        <p:nvSpPr>
          <p:cNvPr id="2" name="Slide Number Placeholder 1">
            <a:extLst>
              <a:ext uri="{FF2B5EF4-FFF2-40B4-BE49-F238E27FC236}">
                <a16:creationId xmlns:a16="http://schemas.microsoft.com/office/drawing/2014/main" id="{E5B2BF57-3065-9E40-ABF3-62694DE32330}"/>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6" name="Content Placeholder 2">
            <a:extLst>
              <a:ext uri="{FF2B5EF4-FFF2-40B4-BE49-F238E27FC236}">
                <a16:creationId xmlns:a16="http://schemas.microsoft.com/office/drawing/2014/main" id="{8096ED86-67CE-684B-9008-188F1245C09D}"/>
              </a:ext>
            </a:extLst>
          </p:cNvPr>
          <p:cNvSpPr>
            <a:spLocks noGrp="1"/>
          </p:cNvSpPr>
          <p:nvPr>
            <p:ph sz="half" idx="11" hasCustomPrompt="1"/>
          </p:nvPr>
        </p:nvSpPr>
        <p:spPr>
          <a:xfrm>
            <a:off x="4572000" y="1484784"/>
            <a:ext cx="3628724" cy="3767397"/>
          </a:xfrm>
        </p:spPr>
        <p:txBody>
          <a:bodyPr>
            <a:normAutofit/>
          </a:bodyPr>
          <a:lstStyle>
            <a:lvl1pPr marL="0" indent="0">
              <a:buFont typeface="Arial" panose="020B0604020202020204" pitchFamily="34" charset="0"/>
              <a:buNone/>
              <a:defRPr b="1">
                <a:solidFill>
                  <a:schemeClr val="accent2">
                    <a:lumMod val="75000"/>
                  </a:schemeClr>
                </a:solidFill>
              </a:defRPr>
            </a:lvl1pPr>
            <a:lvl2pPr marL="238950" indent="-141750">
              <a:buFont typeface="Arial" panose="020B0604020202020204" pitchFamily="34" charset="0"/>
              <a:buChar char="•"/>
              <a:defRPr/>
            </a:lvl2pPr>
            <a:lvl3pPr marL="552150" indent="-285750">
              <a:buFont typeface=".AppleSystemUIFont"/>
              <a:buChar char="-"/>
              <a:defRPr/>
            </a:lvl3pPr>
            <a:lvl4pPr marL="1371600" indent="0">
              <a:buNone/>
              <a:defRPr/>
            </a:lvl4pPr>
            <a:lvl5pPr marL="1828800" indent="0">
              <a:buNone/>
              <a:defRPr/>
            </a:lvl5pPr>
          </a:lstStyle>
          <a:p>
            <a:pPr lvl="0"/>
            <a:r>
              <a:rPr lang="en-US" dirty="0"/>
              <a:t>Click to edit Master text sty</a:t>
            </a:r>
          </a:p>
          <a:p>
            <a:pPr lvl="1"/>
            <a:r>
              <a:rPr lang="el-GR" dirty="0"/>
              <a:t>Δεύτερο</a:t>
            </a:r>
          </a:p>
          <a:p>
            <a:pPr lvl="2"/>
            <a:r>
              <a:rPr lang="el-GR" dirty="0"/>
              <a:t> </a:t>
            </a:r>
            <a:endParaRPr lang="en-US" dirty="0"/>
          </a:p>
        </p:txBody>
      </p:sp>
    </p:spTree>
    <p:extLst>
      <p:ext uri="{BB962C8B-B14F-4D97-AF65-F5344CB8AC3E}">
        <p14:creationId xmlns:p14="http://schemas.microsoft.com/office/powerpoint/2010/main" val="82126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11228" y="624110"/>
            <a:ext cx="8023172" cy="572642"/>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1228" y="2139428"/>
            <a:ext cx="3628724" cy="4264882"/>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2001" y="2161931"/>
            <a:ext cx="3962400" cy="4071959"/>
          </a:xfrm>
        </p:spPr>
        <p:txBody>
          <a:bodyPr>
            <a:normAutofit/>
          </a:body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91FC97F8-5949-D248-8AF5-C670CA38592E}"/>
              </a:ext>
            </a:extLst>
          </p:cNvPr>
          <p:cNvSpPr>
            <a:spLocks noGrp="1"/>
          </p:cNvSpPr>
          <p:nvPr>
            <p:ph type="body" sz="quarter" idx="11"/>
          </p:nvPr>
        </p:nvSpPr>
        <p:spPr>
          <a:xfrm>
            <a:off x="511228" y="1487933"/>
            <a:ext cx="8023225" cy="360313"/>
          </a:xfrm>
        </p:spPr>
        <p:txBody>
          <a:bodyPr/>
          <a:lstStyle>
            <a:lvl2pPr marL="457200" indent="0">
              <a:buNone/>
              <a:defRPr/>
            </a:lvl2pPr>
            <a:lvl3pPr marL="914400" indent="0">
              <a:buNone/>
              <a:defRPr/>
            </a:lvl3pPr>
          </a:lstStyle>
          <a:p>
            <a:pPr lvl="0"/>
            <a:r>
              <a:rPr lang="en-US" dirty="0"/>
              <a:t>Click to edit Master text styles</a:t>
            </a:r>
          </a:p>
        </p:txBody>
      </p:sp>
      <p:sp>
        <p:nvSpPr>
          <p:cNvPr id="2" name="Slide Number Placeholder 1">
            <a:extLst>
              <a:ext uri="{FF2B5EF4-FFF2-40B4-BE49-F238E27FC236}">
                <a16:creationId xmlns:a16="http://schemas.microsoft.com/office/drawing/2014/main" id="{04FE71A6-BE2D-7E47-B927-A352FBA889D1}"/>
              </a:ext>
            </a:extLst>
          </p:cNvPr>
          <p:cNvSpPr>
            <a:spLocks noGrp="1"/>
          </p:cNvSpPr>
          <p:nvPr>
            <p:ph type="sldNum" sz="quarter" idx="12"/>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253340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467544" y="1693295"/>
            <a:ext cx="3439294" cy="4518965"/>
          </a:xfrm>
        </p:spPr>
        <p:txBody>
          <a:bodyPr/>
          <a:lstStyle>
            <a:lvl1pPr marL="0" indent="0" algn="l">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3" name="Picture Placeholder 2">
            <a:extLst>
              <a:ext uri="{FF2B5EF4-FFF2-40B4-BE49-F238E27FC236}">
                <a16:creationId xmlns:a16="http://schemas.microsoft.com/office/drawing/2014/main" id="{5A7D7B79-2CA2-874D-B437-7C5A112945FB}"/>
              </a:ext>
            </a:extLst>
          </p:cNvPr>
          <p:cNvSpPr>
            <a:spLocks noGrp="1"/>
          </p:cNvSpPr>
          <p:nvPr>
            <p:ph type="pic" sz="quarter" idx="16"/>
          </p:nvPr>
        </p:nvSpPr>
        <p:spPr>
          <a:xfrm>
            <a:off x="4312721" y="365124"/>
            <a:ext cx="4202629" cy="5847137"/>
          </a:xfrm>
        </p:spPr>
        <p:txBody>
          <a:bodyPr/>
          <a:lstStyle/>
          <a:p>
            <a:endParaRPr lang="en-US"/>
          </a:p>
        </p:txBody>
      </p:sp>
      <p:sp>
        <p:nvSpPr>
          <p:cNvPr id="2" name="Slide Number Placeholder 1">
            <a:extLst>
              <a:ext uri="{FF2B5EF4-FFF2-40B4-BE49-F238E27FC236}">
                <a16:creationId xmlns:a16="http://schemas.microsoft.com/office/drawing/2014/main" id="{5A5C076D-1BBE-9E44-8D54-9501C035D2EE}"/>
              </a:ext>
            </a:extLst>
          </p:cNvPr>
          <p:cNvSpPr>
            <a:spLocks noGrp="1"/>
          </p:cNvSpPr>
          <p:nvPr>
            <p:ph type="sldNum" sz="quarter" idx="17"/>
          </p:nvPr>
        </p:nvSpPr>
        <p:spPr/>
        <p:txBody>
          <a:bodyPr/>
          <a:lstStyle/>
          <a:p>
            <a:fld id="{068CDF2E-EC3D-234C-BF92-AB9B7C0160F3}" type="slidenum">
              <a:rPr lang="en-US" smtClean="0"/>
              <a:t>‹#›</a:t>
            </a:fld>
            <a:endParaRPr lang="en-US"/>
          </a:p>
        </p:txBody>
      </p:sp>
      <p:sp>
        <p:nvSpPr>
          <p:cNvPr id="6" name="Title Placeholder 1">
            <a:extLst>
              <a:ext uri="{FF2B5EF4-FFF2-40B4-BE49-F238E27FC236}">
                <a16:creationId xmlns:a16="http://schemas.microsoft.com/office/drawing/2014/main" id="{85AF7AA4-A665-FC41-A9B6-D590AEA8AC6B}"/>
              </a:ext>
            </a:extLst>
          </p:cNvPr>
          <p:cNvSpPr txBox="1">
            <a:spLocks/>
          </p:cNvSpPr>
          <p:nvPr userDrawn="1"/>
        </p:nvSpPr>
        <p:spPr>
          <a:xfrm>
            <a:off x="467544" y="908721"/>
            <a:ext cx="3672408" cy="543596"/>
          </a:xfrm>
          <a:prstGeom prst="rect">
            <a:avLst/>
          </a:prstGeom>
        </p:spPr>
        <p:txBody>
          <a:bodyPr vert="horz" lIns="91440" tIns="45720" rIns="91440" bIns="45720" rtlCol="0" anchor="t">
            <a:normAutofit/>
          </a:bodyPr>
          <a:lstStyle>
            <a:lvl1pPr marL="0" indent="0" algn="l" defTabSz="457200" rtl="0" eaLnBrk="1" latinLnBrk="0" hangingPunct="1">
              <a:spcBef>
                <a:spcPct val="0"/>
              </a:spcBef>
              <a:buFont typeface="Zapf Dingbats"/>
              <a:buNone/>
              <a:defRPr sz="32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lnSpc>
                <a:spcPct val="100000"/>
              </a:lnSpc>
              <a:spcAft>
                <a:spcPts val="0"/>
              </a:spcAft>
              <a:buClrTx/>
              <a:buSzTx/>
            </a:pPr>
            <a:endParaRPr lang="en-US" sz="2400" dirty="0"/>
          </a:p>
        </p:txBody>
      </p:sp>
      <p:sp>
        <p:nvSpPr>
          <p:cNvPr id="4" name="Title 3">
            <a:extLst>
              <a:ext uri="{FF2B5EF4-FFF2-40B4-BE49-F238E27FC236}">
                <a16:creationId xmlns:a16="http://schemas.microsoft.com/office/drawing/2014/main" id="{CA313CB0-1BD3-E24D-B3D6-CB27425E4680}"/>
              </a:ext>
            </a:extLst>
          </p:cNvPr>
          <p:cNvSpPr>
            <a:spLocks noGrp="1"/>
          </p:cNvSpPr>
          <p:nvPr>
            <p:ph type="title"/>
          </p:nvPr>
        </p:nvSpPr>
        <p:spPr>
          <a:xfrm>
            <a:off x="467544" y="365124"/>
            <a:ext cx="3439294" cy="543597"/>
          </a:xfrm>
        </p:spPr>
        <p:txBody>
          <a:bodyPr>
            <a:normAutofit/>
          </a:bodyPr>
          <a:lstStyle>
            <a:lvl1pPr marL="0" indent="0">
              <a:buNone/>
              <a:defRPr sz="2400"/>
            </a:lvl1pPr>
          </a:lstStyle>
          <a:p>
            <a:r>
              <a:rPr lang="en-US" dirty="0"/>
              <a:t>Click to edit</a:t>
            </a:r>
          </a:p>
        </p:txBody>
      </p:sp>
    </p:spTree>
    <p:extLst>
      <p:ext uri="{BB962C8B-B14F-4D97-AF65-F5344CB8AC3E}">
        <p14:creationId xmlns:p14="http://schemas.microsoft.com/office/powerpoint/2010/main" val="152157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04561-3696-0B4D-AAB6-B34399DE8A81}"/>
              </a:ext>
            </a:extLst>
          </p:cNvPr>
          <p:cNvSpPr>
            <a:spLocks noGrp="1"/>
          </p:cNvSpPr>
          <p:nvPr>
            <p:ph idx="1"/>
          </p:nvPr>
        </p:nvSpPr>
        <p:spPr>
          <a:xfrm>
            <a:off x="457201" y="293690"/>
            <a:ext cx="8228013" cy="5989637"/>
          </a:xfrm>
          <a:prstGeom prst="rect">
            <a:avLst/>
          </a:prstGeom>
        </p:spPr>
        <p:txBody>
          <a:bodyPr anchor="t"/>
          <a:lstStyle>
            <a:lvl1pPr marL="342900" indent="-342900">
              <a:buClr>
                <a:srgbClr val="448898"/>
              </a:buClr>
              <a:buFont typeface=".Hiragino Kaku Gothic Interface W3"/>
              <a:buChar char="⇒"/>
              <a:defRPr sz="3200" b="1">
                <a:solidFill>
                  <a:srgbClr val="448898"/>
                </a:solidFill>
              </a:defRPr>
            </a:lvl1pPr>
            <a:lvl2pPr marL="800100" indent="-342900">
              <a:buClr>
                <a:srgbClr val="448898"/>
              </a:buClr>
              <a:buFont typeface="Zapf Dingbats"/>
              <a:buChar char="➙"/>
              <a:defRPr sz="3200"/>
            </a:lvl2pPr>
            <a:lvl3pPr marL="1257300" indent="-342900">
              <a:buFont typeface="Arial" panose="020B0604020202020204" pitchFamily="34" charset="0"/>
              <a:buChar char="•"/>
              <a:defRPr sz="2800"/>
            </a:lvl3pPr>
            <a:lvl4pPr marL="1714500" indent="-342900">
              <a:buFont typeface="System Font Regular"/>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B0A3C2D4-6B66-8D4B-A7EE-7A7016931ABC}"/>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38806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11228" y="1905000"/>
            <a:ext cx="7994848" cy="2964160"/>
          </a:xfrm>
        </p:spPr>
        <p:txBody>
          <a:bodyPr>
            <a:normAutofit lnSpcReduction="10000"/>
          </a:bodyPr>
          <a:lstStyle>
            <a:lvl1pPr marL="342900" indent="-342900">
              <a:defRPr/>
            </a:lvl1pPr>
          </a:lstStyle>
          <a:p>
            <a:pPr marL="0" indent="0">
              <a:buNone/>
            </a:pPr>
            <a:endParaRPr lang="en-US" sz="1600" dirty="0"/>
          </a:p>
        </p:txBody>
      </p:sp>
      <p:sp>
        <p:nvSpPr>
          <p:cNvPr id="5" name="Title 4">
            <a:extLst>
              <a:ext uri="{FF2B5EF4-FFF2-40B4-BE49-F238E27FC236}">
                <a16:creationId xmlns:a16="http://schemas.microsoft.com/office/drawing/2014/main" id="{16B29065-04E5-3445-853B-CC09F2520A5A}"/>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6" name="Slide Number Placeholder 5">
            <a:extLst>
              <a:ext uri="{FF2B5EF4-FFF2-40B4-BE49-F238E27FC236}">
                <a16:creationId xmlns:a16="http://schemas.microsoft.com/office/drawing/2014/main" id="{C400BE4A-4E56-1549-9B62-FFA5A98D1821}"/>
              </a:ext>
            </a:extLst>
          </p:cNvPr>
          <p:cNvSpPr>
            <a:spLocks noGrp="1"/>
          </p:cNvSpPr>
          <p:nvPr>
            <p:ph type="sldNum" sz="quarter" idx="10"/>
          </p:nvPr>
        </p:nvSpPr>
        <p:spPr/>
        <p:txBody>
          <a:bodyPr/>
          <a:lstStyle/>
          <a:p>
            <a:fld id="{068CDF2E-EC3D-234C-BF92-AB9B7C0160F3}" type="slidenum">
              <a:rPr lang="en-US" smtClean="0"/>
              <a:t>‹#›</a:t>
            </a:fld>
            <a:endParaRPr lang="en-US"/>
          </a:p>
        </p:txBody>
      </p:sp>
      <p:sp>
        <p:nvSpPr>
          <p:cNvPr id="8" name="Text Placeholder 7">
            <a:extLst>
              <a:ext uri="{FF2B5EF4-FFF2-40B4-BE49-F238E27FC236}">
                <a16:creationId xmlns:a16="http://schemas.microsoft.com/office/drawing/2014/main" id="{42CC29B7-9EB5-BC43-80D1-1E0D16A21223}"/>
              </a:ext>
            </a:extLst>
          </p:cNvPr>
          <p:cNvSpPr>
            <a:spLocks noGrp="1"/>
          </p:cNvSpPr>
          <p:nvPr>
            <p:ph type="body" sz="quarter" idx="11"/>
          </p:nvPr>
        </p:nvSpPr>
        <p:spPr>
          <a:xfrm>
            <a:off x="511175" y="5661025"/>
            <a:ext cx="8023225" cy="6953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Tree>
    <p:extLst>
      <p:ext uri="{BB962C8B-B14F-4D97-AF65-F5344CB8AC3E}">
        <p14:creationId xmlns:p14="http://schemas.microsoft.com/office/powerpoint/2010/main" val="402179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24F7423-D864-A549-84FC-67C748E71D6C}"/>
              </a:ext>
            </a:extLst>
          </p:cNvPr>
          <p:cNvSpPr>
            <a:spLocks noGrp="1"/>
          </p:cNvSpPr>
          <p:nvPr>
            <p:ph type="title"/>
          </p:nvPr>
        </p:nvSpPr>
        <p:spPr>
          <a:xfrm>
            <a:off x="628650" y="365129"/>
            <a:ext cx="7886700" cy="576064"/>
          </a:xfrm>
          <a:prstGeom prst="rect">
            <a:avLst/>
          </a:prstGeom>
        </p:spPr>
        <p:txBody>
          <a:bodyPr vert="horz" lIns="91440" tIns="45720" rIns="91440" bIns="45720" rtlCol="0" anchor="t">
            <a:normAutofit/>
          </a:bodyPr>
          <a:lstStyle>
            <a:lvl1pPr marL="0" indent="0">
              <a:buNone/>
              <a:defRPr/>
            </a:lvl1pPr>
          </a:lstStyle>
          <a:p>
            <a:r>
              <a:rPr lang="en-US" dirty="0"/>
              <a:t>Click to edit Master title style</a:t>
            </a:r>
          </a:p>
        </p:txBody>
      </p:sp>
      <p:sp>
        <p:nvSpPr>
          <p:cNvPr id="7" name="Text Placeholder 6">
            <a:extLst>
              <a:ext uri="{FF2B5EF4-FFF2-40B4-BE49-F238E27FC236}">
                <a16:creationId xmlns:a16="http://schemas.microsoft.com/office/drawing/2014/main" id="{67BC65D6-C93B-524B-BEBA-4E1E92724C30}"/>
              </a:ext>
            </a:extLst>
          </p:cNvPr>
          <p:cNvSpPr>
            <a:spLocks noGrp="1"/>
          </p:cNvSpPr>
          <p:nvPr>
            <p:ph type="body" sz="quarter" idx="15"/>
          </p:nvPr>
        </p:nvSpPr>
        <p:spPr>
          <a:xfrm>
            <a:off x="3851920" y="2204864"/>
            <a:ext cx="4663430" cy="4007402"/>
          </a:xfrm>
        </p:spPr>
        <p:txBody>
          <a:bodyPr/>
          <a:lstStyle>
            <a:lvl1pPr marL="0" indent="0" algn="ctr">
              <a:buNone/>
              <a:defRPr/>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204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8B6E-24C3-EC48-A968-71AFFDE5F75E}"/>
              </a:ext>
            </a:extLst>
          </p:cNvPr>
          <p:cNvSpPr>
            <a:spLocks noGrp="1"/>
          </p:cNvSpPr>
          <p:nvPr>
            <p:ph type="title"/>
          </p:nvPr>
        </p:nvSpPr>
        <p:spPr>
          <a:xfrm>
            <a:off x="511228" y="624110"/>
            <a:ext cx="8023172" cy="1280890"/>
          </a:xfrm>
          <a:prstGeom prst="rect">
            <a:avLst/>
          </a:prstGeom>
        </p:spPr>
        <p:txBody>
          <a:bodyPr>
            <a:normAutofit/>
          </a:bodyPr>
          <a:lstStyle>
            <a:lvl1pPr>
              <a:defRPr sz="2000"/>
            </a:lvl1pPr>
          </a:lstStyle>
          <a:p>
            <a:r>
              <a:rPr lang="en-US" dirty="0"/>
              <a:t>Click to edit Master title style</a:t>
            </a:r>
          </a:p>
        </p:txBody>
      </p:sp>
      <p:sp>
        <p:nvSpPr>
          <p:cNvPr id="4" name="Content Placeholder 2">
            <a:extLst>
              <a:ext uri="{FF2B5EF4-FFF2-40B4-BE49-F238E27FC236}">
                <a16:creationId xmlns:a16="http://schemas.microsoft.com/office/drawing/2014/main" id="{21CD1B07-1333-F846-82BA-53760F9B475A}"/>
              </a:ext>
            </a:extLst>
          </p:cNvPr>
          <p:cNvSpPr>
            <a:spLocks noGrp="1"/>
          </p:cNvSpPr>
          <p:nvPr>
            <p:ph idx="1"/>
          </p:nvPr>
        </p:nvSpPr>
        <p:spPr>
          <a:xfrm>
            <a:off x="539553" y="5780286"/>
            <a:ext cx="7994848" cy="576064"/>
          </a:xfrm>
        </p:spPr>
        <p:txBody>
          <a:bodyPr>
            <a:normAutofit lnSpcReduction="10000"/>
          </a:bodyPr>
          <a:lstStyle/>
          <a:p>
            <a:pPr marL="0" indent="0">
              <a:buNone/>
            </a:pPr>
            <a:endParaRPr lang="en-US" sz="1600" dirty="0"/>
          </a:p>
        </p:txBody>
      </p:sp>
    </p:spTree>
    <p:extLst>
      <p:ext uri="{BB962C8B-B14F-4D97-AF65-F5344CB8AC3E}">
        <p14:creationId xmlns:p14="http://schemas.microsoft.com/office/powerpoint/2010/main" val="80545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C653B8-A71C-8747-BBA8-328930C68465}"/>
              </a:ext>
            </a:extLst>
          </p:cNvPr>
          <p:cNvSpPr>
            <a:spLocks noGrp="1"/>
          </p:cNvSpPr>
          <p:nvPr>
            <p:ph type="sldNum" sz="quarter" idx="10"/>
          </p:nvPr>
        </p:nvSpPr>
        <p:spPr/>
        <p:txBody>
          <a:bodyPr/>
          <a:lstStyle/>
          <a:p>
            <a:fld id="{068CDF2E-EC3D-234C-BF92-AB9B7C0160F3}" type="slidenum">
              <a:rPr lang="en-US" smtClean="0"/>
              <a:t>‹#›</a:t>
            </a:fld>
            <a:endParaRPr lang="en-US"/>
          </a:p>
        </p:txBody>
      </p:sp>
    </p:spTree>
    <p:extLst>
      <p:ext uri="{BB962C8B-B14F-4D97-AF65-F5344CB8AC3E}">
        <p14:creationId xmlns:p14="http://schemas.microsoft.com/office/powerpoint/2010/main" val="109255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11228" y="624110"/>
            <a:ext cx="8023172"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1229" y="2133600"/>
            <a:ext cx="8023172"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C6A80E5-924D-1A45-8595-63F961722F6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CDF2E-EC3D-234C-BF92-AB9B7C0160F3}" type="slidenum">
              <a:rPr lang="en-US" smtClean="0"/>
              <a:t>‹#›</a:t>
            </a:fld>
            <a:endParaRPr lang="en-US"/>
          </a:p>
        </p:txBody>
      </p:sp>
    </p:spTree>
    <p:extLst>
      <p:ext uri="{BB962C8B-B14F-4D97-AF65-F5344CB8AC3E}">
        <p14:creationId xmlns:p14="http://schemas.microsoft.com/office/powerpoint/2010/main" val="289023997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ftr="0" dt="0"/>
  <p:txStyles>
    <p:titleStyle>
      <a:lvl1pPr marL="571500" indent="-571500" algn="l" defTabSz="457200" rtl="0" eaLnBrk="1" latinLnBrk="0" hangingPunct="1">
        <a:spcBef>
          <a:spcPct val="0"/>
        </a:spcBef>
        <a:buFont typeface="Zapf Dingbats"/>
        <a:buChar char="➾"/>
        <a:defRPr sz="3200" b="1"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2"/>
        </a:buClr>
        <a:buFont typeface="Zapf Dingbats"/>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System Font Regular"/>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file:////var/folders/wx/7f0252v94rq986x4n4l4sn9c0000gn/T/com.microsoft.Powerpoint/converted_emf.(nul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a:extLst>
              <a:ext uri="{FF2B5EF4-FFF2-40B4-BE49-F238E27FC236}">
                <a16:creationId xmlns:a16="http://schemas.microsoft.com/office/drawing/2014/main" id="{C561108A-CAA2-A940-A7D0-AE7D482B35C4}"/>
              </a:ext>
            </a:extLst>
          </p:cNvPr>
          <p:cNvSpPr txBox="1">
            <a:spLocks noChangeArrowheads="1"/>
          </p:cNvSpPr>
          <p:nvPr/>
        </p:nvSpPr>
        <p:spPr bwMode="auto">
          <a:xfrm>
            <a:off x="5029200" y="3200400"/>
            <a:ext cx="3657600" cy="292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425"/>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400">
                <a:solidFill>
                  <a:srgbClr val="000000"/>
                </a:solidFill>
                <a:latin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400">
                <a:solidFill>
                  <a:srgbClr val="000000"/>
                </a:solidFill>
                <a:latin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400">
                <a:solidFill>
                  <a:srgbClr val="000000"/>
                </a:solidFill>
                <a:latin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400">
                <a:solidFill>
                  <a:srgbClr val="000000"/>
                </a:solidFill>
                <a:latin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000">
                <a:solidFill>
                  <a:srgbClr val="000000"/>
                </a:solidFill>
                <a:latin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000">
                <a:solidFill>
                  <a:srgbClr val="000000"/>
                </a:solidFill>
                <a:latin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000">
                <a:solidFill>
                  <a:srgbClr val="000000"/>
                </a:solidFill>
                <a:latin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000">
                <a:solidFill>
                  <a:srgbClr val="000000"/>
                </a:solidFill>
                <a:latin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Lst>
              <a:defRPr sz="2000">
                <a:solidFill>
                  <a:srgbClr val="000000"/>
                </a:solidFill>
                <a:latin typeface="Arial" panose="020B0604020202020204" pitchFamily="34" charset="0"/>
              </a:defRPr>
            </a:lvl9pPr>
          </a:lstStyle>
          <a:p>
            <a:pPr algn="ctr" eaLnBrk="1" hangingPunct="1">
              <a:lnSpc>
                <a:spcPct val="100000"/>
              </a:lnSpc>
              <a:spcBef>
                <a:spcPct val="0"/>
              </a:spcBef>
            </a:pPr>
            <a:endParaRPr lang="en-US" altLang="en-US" sz="2800" dirty="0">
              <a:latin typeface="+mn-lt"/>
            </a:endParaRPr>
          </a:p>
        </p:txBody>
      </p:sp>
      <p:sp>
        <p:nvSpPr>
          <p:cNvPr id="4101" name="Text Box 6">
            <a:extLst>
              <a:ext uri="{FF2B5EF4-FFF2-40B4-BE49-F238E27FC236}">
                <a16:creationId xmlns:a16="http://schemas.microsoft.com/office/drawing/2014/main" id="{6D696A7F-0039-4E4E-9BAE-393559913CEB}"/>
              </a:ext>
            </a:extLst>
          </p:cNvPr>
          <p:cNvSpPr txBox="1">
            <a:spLocks noChangeArrowheads="1"/>
          </p:cNvSpPr>
          <p:nvPr/>
        </p:nvSpPr>
        <p:spPr bwMode="auto">
          <a:xfrm>
            <a:off x="2273300" y="6521450"/>
            <a:ext cx="6705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425"/>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400">
                <a:solidFill>
                  <a:srgbClr val="000000"/>
                </a:solidFill>
                <a:latin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400">
                <a:solidFill>
                  <a:srgbClr val="000000"/>
                </a:solidFill>
                <a:latin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400">
                <a:solidFill>
                  <a:srgbClr val="000000"/>
                </a:solidFill>
                <a:latin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400">
                <a:solidFill>
                  <a:srgbClr val="000000"/>
                </a:solidFill>
                <a:latin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000">
                <a:solidFill>
                  <a:srgbClr val="000000"/>
                </a:solidFill>
                <a:latin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000">
                <a:solidFill>
                  <a:srgbClr val="000000"/>
                </a:solidFill>
                <a:latin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000">
                <a:solidFill>
                  <a:srgbClr val="000000"/>
                </a:solidFill>
                <a:latin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000">
                <a:solidFill>
                  <a:srgbClr val="000000"/>
                </a:solidFill>
                <a:latin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sz="2000">
                <a:solidFill>
                  <a:srgbClr val="000000"/>
                </a:solidFill>
                <a:latin typeface="Arial" panose="020B0604020202020204" pitchFamily="34" charset="0"/>
              </a:defRPr>
            </a:lvl9pPr>
          </a:lstStyle>
          <a:p>
            <a:pPr algn="r" eaLnBrk="1" hangingPunct="1">
              <a:lnSpc>
                <a:spcPct val="100000"/>
              </a:lnSpc>
              <a:spcBef>
                <a:spcPts val="1500"/>
              </a:spcBef>
            </a:pPr>
            <a:endParaRPr lang="en-US" altLang="en-US" sz="1200">
              <a:latin typeface="Verdana" panose="020B0604030504040204" pitchFamily="34" charset="0"/>
            </a:endParaRPr>
          </a:p>
        </p:txBody>
      </p:sp>
      <p:pic>
        <p:nvPicPr>
          <p:cNvPr id="4102" name="Picture 2" descr="/var/folders/wx/7f0252v94rq986x4n4l4sn9c0000gn/T/com.microsoft.Powerpoint/converted_emf.(null)">
            <a:extLst>
              <a:ext uri="{FF2B5EF4-FFF2-40B4-BE49-F238E27FC236}">
                <a16:creationId xmlns:a16="http://schemas.microsoft.com/office/drawing/2014/main" id="{9B237166-D590-6442-B9CD-66CCE31E880B}"/>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70000" y="1270000"/>
            <a:ext cx="254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descr="/var/folders/wx/7f0252v94rq986x4n4l4sn9c0000gn/T/com.microsoft.Powerpoint/converted_emf.(null)">
            <a:extLst>
              <a:ext uri="{FF2B5EF4-FFF2-40B4-BE49-F238E27FC236}">
                <a16:creationId xmlns:a16="http://schemas.microsoft.com/office/drawing/2014/main" id="{53F18F09-7BC8-6F47-9E76-FAF7B2D67EF6}"/>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70000" y="1270000"/>
            <a:ext cx="254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 descr="/var/folders/wx/7f0252v94rq986x4n4l4sn9c0000gn/T/com.microsoft.Powerpoint/converted_emf.(null)">
            <a:extLst>
              <a:ext uri="{FF2B5EF4-FFF2-40B4-BE49-F238E27FC236}">
                <a16:creationId xmlns:a16="http://schemas.microsoft.com/office/drawing/2014/main" id="{4152B28A-219F-E54A-86ED-30A20F08620D}"/>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70000" y="1270000"/>
            <a:ext cx="254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 descr="/var/folders/wx/7f0252v94rq986x4n4l4sn9c0000gn/T/com.microsoft.Powerpoint/converted_emf.(null)">
            <a:extLst>
              <a:ext uri="{FF2B5EF4-FFF2-40B4-BE49-F238E27FC236}">
                <a16:creationId xmlns:a16="http://schemas.microsoft.com/office/drawing/2014/main" id="{B280FFB5-486D-CC4E-A62B-01F2CE4728A9}"/>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270000" y="1270000"/>
            <a:ext cx="254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8C9BD2A-982D-E244-8FAD-32431A4887EF}"/>
              </a:ext>
            </a:extLst>
          </p:cNvPr>
          <p:cNvPicPr>
            <a:picLocks noChangeAspect="1"/>
          </p:cNvPicPr>
          <p:nvPr/>
        </p:nvPicPr>
        <p:blipFill>
          <a:blip r:link="rId3"/>
          <a:stretch>
            <a:fillRect/>
          </a:stretch>
        </p:blipFill>
        <p:spPr>
          <a:xfrm>
            <a:off x="1270000" y="1270000"/>
            <a:ext cx="25400" cy="38100"/>
          </a:xfrm>
          <a:prstGeom prst="rect">
            <a:avLst/>
          </a:prstGeom>
        </p:spPr>
      </p:pic>
      <p:sp>
        <p:nvSpPr>
          <p:cNvPr id="6" name="Text Placeholder 5">
            <a:extLst>
              <a:ext uri="{FF2B5EF4-FFF2-40B4-BE49-F238E27FC236}">
                <a16:creationId xmlns:a16="http://schemas.microsoft.com/office/drawing/2014/main" id="{F8D282C8-903C-A247-A947-5DCAD4F627D3}"/>
              </a:ext>
            </a:extLst>
          </p:cNvPr>
          <p:cNvSpPr>
            <a:spLocks noGrp="1"/>
          </p:cNvSpPr>
          <p:nvPr>
            <p:ph type="body" sz="quarter" idx="15"/>
          </p:nvPr>
        </p:nvSpPr>
        <p:spPr>
          <a:xfrm>
            <a:off x="467544" y="1693295"/>
            <a:ext cx="3439294" cy="4518965"/>
          </a:xfrm>
        </p:spPr>
        <p:txBody>
          <a:bodyPr anchor="ctr"/>
          <a:lstStyle/>
          <a:p>
            <a:pPr algn="ctr"/>
            <a:r>
              <a:rPr lang="el-GR" altLang="en-US" sz="1600" b="1" dirty="0"/>
              <a:t>Κεφάλαιο</a:t>
            </a:r>
            <a:r>
              <a:rPr lang="en-US" altLang="en-US" sz="1600" b="1" dirty="0"/>
              <a:t> 2</a:t>
            </a:r>
            <a:endParaRPr lang="el-GR" altLang="en-US" sz="1600" dirty="0"/>
          </a:p>
          <a:p>
            <a:pPr algn="ctr"/>
            <a:r>
              <a:rPr lang="el-GR" altLang="en-US" dirty="0"/>
              <a:t>Η αρχή της ζωής:</a:t>
            </a:r>
            <a:br>
              <a:rPr lang="en-US" altLang="en-US" dirty="0"/>
            </a:br>
            <a:r>
              <a:rPr lang="el-GR" altLang="en-US" dirty="0"/>
              <a:t>Προγεννητική ανάπτυξη</a:t>
            </a:r>
            <a:endParaRPr lang="en-US" altLang="en-US" dirty="0"/>
          </a:p>
        </p:txBody>
      </p:sp>
      <p:pic>
        <p:nvPicPr>
          <p:cNvPr id="13" name="Picture Placeholder 12">
            <a:extLst>
              <a:ext uri="{FF2B5EF4-FFF2-40B4-BE49-F238E27FC236}">
                <a16:creationId xmlns:a16="http://schemas.microsoft.com/office/drawing/2014/main" id="{175EC416-3190-964B-B081-72CDED2E2280}"/>
              </a:ext>
            </a:extLst>
          </p:cNvPr>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a:ln>
            <a:solidFill>
              <a:schemeClr val="tx1"/>
            </a:solidFill>
          </a:ln>
        </p:spPr>
      </p:pic>
      <p:sp>
        <p:nvSpPr>
          <p:cNvPr id="2" name="Slide Number Placeholder 1">
            <a:extLst>
              <a:ext uri="{FF2B5EF4-FFF2-40B4-BE49-F238E27FC236}">
                <a16:creationId xmlns:a16="http://schemas.microsoft.com/office/drawing/2014/main" id="{4C58ACC1-2128-1A4F-9CDF-658E5D640E35}"/>
              </a:ext>
            </a:extLst>
          </p:cNvPr>
          <p:cNvSpPr>
            <a:spLocks noGrp="1"/>
          </p:cNvSpPr>
          <p:nvPr>
            <p:ph type="sldNum" sz="quarter" idx="17"/>
          </p:nvPr>
        </p:nvSpPr>
        <p:spPr/>
        <p:txBody>
          <a:bodyPr/>
          <a:lstStyle/>
          <a:p>
            <a:fld id="{068CDF2E-EC3D-234C-BF92-AB9B7C0160F3}" type="slidenum">
              <a:rPr lang="en-US" smtClean="0"/>
              <a:pPr/>
              <a:t>1</a:t>
            </a:fld>
            <a:endParaRPr lang="en-US"/>
          </a:p>
        </p:txBody>
      </p:sp>
      <p:sp>
        <p:nvSpPr>
          <p:cNvPr id="5" name="Title 4">
            <a:extLst>
              <a:ext uri="{FF2B5EF4-FFF2-40B4-BE49-F238E27FC236}">
                <a16:creationId xmlns:a16="http://schemas.microsoft.com/office/drawing/2014/main" id="{51750A95-0BC3-8F43-8A67-3F85747BD36B}"/>
              </a:ext>
            </a:extLst>
          </p:cNvPr>
          <p:cNvSpPr>
            <a:spLocks noGrp="1"/>
          </p:cNvSpPr>
          <p:nvPr>
            <p:ph type="title"/>
          </p:nvPr>
        </p:nvSpPr>
        <p:spPr>
          <a:xfrm>
            <a:off x="467544" y="365124"/>
            <a:ext cx="3439294" cy="831628"/>
          </a:xfrm>
        </p:spPr>
        <p:txBody>
          <a:bodyPr>
            <a:normAutofit/>
          </a:bodyPr>
          <a:lstStyle/>
          <a:p>
            <a:r>
              <a:rPr lang="el-GR" altLang="en-US" dirty="0"/>
              <a:t>Αναπτυξιακή Ψυχολογία</a:t>
            </a:r>
            <a:br>
              <a:rPr lang="en-US" altLang="en-US" dirty="0"/>
            </a:br>
            <a:r>
              <a:rPr lang="el-GR" altLang="en-US" sz="2000" dirty="0"/>
              <a:t>Διά Βίου Προσέγγιση</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01DAFCEE-41AD-CE48-BA63-DD0FCF01D6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8420" y="1196752"/>
            <a:ext cx="3827556" cy="540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4976C0-B797-5E48-9CB7-5E1C5DF49929}"/>
              </a:ext>
            </a:extLst>
          </p:cNvPr>
          <p:cNvSpPr>
            <a:spLocks noGrp="1"/>
          </p:cNvSpPr>
          <p:nvPr>
            <p:ph type="title"/>
          </p:nvPr>
        </p:nvSpPr>
        <p:spPr/>
        <p:txBody>
          <a:bodyPr>
            <a:normAutofit/>
          </a:bodyPr>
          <a:lstStyle/>
          <a:p>
            <a:r>
              <a:rPr lang="el-GR" sz="2200"/>
              <a:t>Σχήμα 2.4 </a:t>
            </a:r>
            <a:r>
              <a:rPr lang="el-GR" sz="2200">
                <a:solidFill>
                  <a:schemeClr val="tx1"/>
                </a:solidFill>
              </a:rPr>
              <a:t>Είναι το ανθρώπινο </a:t>
            </a:r>
            <a:r>
              <a:rPr lang="el-GR" sz="2200" err="1">
                <a:solidFill>
                  <a:schemeClr val="tx1"/>
                </a:solidFill>
              </a:rPr>
              <a:t>γονιδίωμα</a:t>
            </a:r>
            <a:r>
              <a:rPr lang="el-GR" sz="2200">
                <a:solidFill>
                  <a:schemeClr val="tx1"/>
                </a:solidFill>
              </a:rPr>
              <a:t> μοναδικό;</a:t>
            </a:r>
            <a:endParaRPr lang="en-US">
              <a:solidFill>
                <a:schemeClr val="tx1"/>
              </a:solidFill>
            </a:endParaRPr>
          </a:p>
        </p:txBody>
      </p:sp>
      <p:sp>
        <p:nvSpPr>
          <p:cNvPr id="4" name="Content Placeholder 3">
            <a:extLst>
              <a:ext uri="{FF2B5EF4-FFF2-40B4-BE49-F238E27FC236}">
                <a16:creationId xmlns:a16="http://schemas.microsoft.com/office/drawing/2014/main" id="{C94F4811-CAC9-4841-B700-7CBBC9EA4D2E}"/>
              </a:ext>
            </a:extLst>
          </p:cNvPr>
          <p:cNvSpPr>
            <a:spLocks noGrp="1"/>
          </p:cNvSpPr>
          <p:nvPr>
            <p:ph idx="1"/>
          </p:nvPr>
        </p:nvSpPr>
        <p:spPr>
          <a:xfrm>
            <a:off x="4373168" y="4941168"/>
            <a:ext cx="4161233" cy="1415182"/>
          </a:xfrm>
        </p:spPr>
        <p:txBody>
          <a:bodyPr>
            <a:normAutofit/>
          </a:bodyPr>
          <a:lstStyle/>
          <a:p>
            <a:pPr marL="0" indent="0">
              <a:buNone/>
            </a:pPr>
            <a:r>
              <a:rPr lang="el-GR" dirty="0"/>
              <a:t>Ο άνθρωπος έχει περίπου 25.000 γονίδια, κάτι που δεν τον καθιστά πολύ πιο πολύπλοκο γενετικά, από ό,τι ορισμένα πρωτόγονα είδη</a:t>
            </a:r>
            <a:endParaRPr lang="en-US" dirty="0"/>
          </a:p>
        </p:txBody>
      </p:sp>
      <p:sp>
        <p:nvSpPr>
          <p:cNvPr id="3" name="Slide Number Placeholder 2">
            <a:extLst>
              <a:ext uri="{FF2B5EF4-FFF2-40B4-BE49-F238E27FC236}">
                <a16:creationId xmlns:a16="http://schemas.microsoft.com/office/drawing/2014/main" id="{7F8A1990-37FD-5541-844A-58867F5AFB4E}"/>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extLst>
              <a:ext uri="{FF2B5EF4-FFF2-40B4-BE49-F238E27FC236}">
                <a16:creationId xmlns:a16="http://schemas.microsoft.com/office/drawing/2014/main" id="{EF1CEF44-DEB6-0240-ACDC-CABBCC42FCA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6862" y="1052735"/>
            <a:ext cx="8443776" cy="488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95C597-FF06-3F44-9971-71058341F85F}"/>
              </a:ext>
            </a:extLst>
          </p:cNvPr>
          <p:cNvSpPr>
            <a:spLocks noGrp="1"/>
          </p:cNvSpPr>
          <p:nvPr>
            <p:ph type="sldNum" sz="quarter" idx="10"/>
          </p:nvPr>
        </p:nvSpPr>
        <p:spPr/>
        <p:txBody>
          <a:bodyPr/>
          <a:lstStyle/>
          <a:p>
            <a:fld id="{068CDF2E-EC3D-234C-BF92-AB9B7C0160F3}" type="slidenum">
              <a:rPr lang="en-US" smtClean="0"/>
              <a:t>11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AE16-2569-B344-8F8C-8172D77A305D}"/>
              </a:ext>
            </a:extLst>
          </p:cNvPr>
          <p:cNvSpPr>
            <a:spLocks noGrp="1"/>
          </p:cNvSpPr>
          <p:nvPr>
            <p:ph type="title"/>
          </p:nvPr>
        </p:nvSpPr>
        <p:spPr/>
        <p:txBody>
          <a:bodyPr>
            <a:normAutofit fontScale="90000"/>
          </a:bodyPr>
          <a:lstStyle/>
          <a:p>
            <a:r>
              <a:rPr lang="el-GR" altLang="en-US" dirty="0"/>
              <a:t>Όταν η ανάπτυξη</a:t>
            </a:r>
            <a:br>
              <a:rPr lang="en-US" altLang="en-US" dirty="0"/>
            </a:br>
            <a:r>
              <a:rPr lang="el-GR" altLang="en-US" dirty="0"/>
              <a:t>αποκλίνει από το φυσιολογικό</a:t>
            </a:r>
            <a:endParaRPr lang="en-US" dirty="0"/>
          </a:p>
        </p:txBody>
      </p:sp>
      <p:sp>
        <p:nvSpPr>
          <p:cNvPr id="3" name="Content Placeholder 2">
            <a:extLst>
              <a:ext uri="{FF2B5EF4-FFF2-40B4-BE49-F238E27FC236}">
                <a16:creationId xmlns:a16="http://schemas.microsoft.com/office/drawing/2014/main" id="{BF73AA71-B1ED-6B49-AFF5-3E8A99961191}"/>
              </a:ext>
            </a:extLst>
          </p:cNvPr>
          <p:cNvSpPr>
            <a:spLocks noGrp="1"/>
          </p:cNvSpPr>
          <p:nvPr>
            <p:ph idx="1"/>
          </p:nvPr>
        </p:nvSpPr>
        <p:spPr/>
        <p:txBody>
          <a:bodyPr/>
          <a:lstStyle/>
          <a:p>
            <a:r>
              <a:rPr lang="el-GR" altLang="en-US" b="1" dirty="0">
                <a:solidFill>
                  <a:schemeClr val="accent2">
                    <a:lumMod val="75000"/>
                  </a:schemeClr>
                </a:solidFill>
              </a:rPr>
              <a:t>Αίτια</a:t>
            </a:r>
            <a:endParaRPr lang="en-US" altLang="en-US" b="1" dirty="0">
              <a:solidFill>
                <a:schemeClr val="accent2">
                  <a:lumMod val="75000"/>
                </a:schemeClr>
              </a:solidFill>
            </a:endParaRPr>
          </a:p>
          <a:p>
            <a:pPr lvl="1"/>
            <a:r>
              <a:rPr lang="el-GR" altLang="en-US" dirty="0"/>
              <a:t>Γενετικά</a:t>
            </a:r>
            <a:endParaRPr lang="en-US" altLang="en-US" dirty="0"/>
          </a:p>
          <a:p>
            <a:pPr lvl="1"/>
            <a:r>
              <a:rPr lang="el-GR" altLang="en-US" dirty="0"/>
              <a:t>Αυθόρμητη μετάλλαξη</a:t>
            </a:r>
            <a:endParaRPr lang="en-US" altLang="en-US" dirty="0"/>
          </a:p>
          <a:p>
            <a:pPr lvl="1"/>
            <a:r>
              <a:rPr lang="el-GR" altLang="en-US" dirty="0"/>
              <a:t>Περιβαλλοντικοί παράγοντες (π.χ. έκθεση σε ακτινοβολία)</a:t>
            </a:r>
            <a:endParaRPr lang="en-US" altLang="en-US" dirty="0"/>
          </a:p>
          <a:p>
            <a:r>
              <a:rPr lang="el-GR" altLang="en-US" b="1" dirty="0">
                <a:solidFill>
                  <a:schemeClr val="accent2">
                    <a:lumMod val="75000"/>
                  </a:schemeClr>
                </a:solidFill>
              </a:rPr>
              <a:t>Διαταραχές που προκύπτουν</a:t>
            </a:r>
            <a:r>
              <a:rPr lang="en-US" altLang="en-US" b="1" dirty="0">
                <a:solidFill>
                  <a:schemeClr val="accent2">
                    <a:lumMod val="75000"/>
                  </a:schemeClr>
                </a:solidFill>
              </a:rPr>
              <a:t>:</a:t>
            </a:r>
          </a:p>
          <a:p>
            <a:pPr lvl="1"/>
            <a:r>
              <a:rPr lang="el-GR" altLang="en-US" dirty="0"/>
              <a:t>Σύνδρομο </a:t>
            </a:r>
            <a:r>
              <a:rPr lang="en-US" altLang="en-US" dirty="0"/>
              <a:t>Down</a:t>
            </a:r>
          </a:p>
          <a:p>
            <a:pPr lvl="1"/>
            <a:r>
              <a:rPr lang="el-GR" altLang="en-US" dirty="0"/>
              <a:t>Σύνδρομο εύθραυστου χρωμοσώματος Χ</a:t>
            </a:r>
            <a:endParaRPr lang="en-US" altLang="en-US" dirty="0"/>
          </a:p>
          <a:p>
            <a:pPr lvl="1"/>
            <a:r>
              <a:rPr lang="el-GR" altLang="en-US" dirty="0"/>
              <a:t>Δρεπανοκυτταρική αναιμία</a:t>
            </a:r>
            <a:endParaRPr lang="en-US" altLang="en-US" dirty="0"/>
          </a:p>
          <a:p>
            <a:pPr lvl="1"/>
            <a:r>
              <a:rPr lang="el-GR" altLang="en-US" dirty="0"/>
              <a:t>Νόσος </a:t>
            </a:r>
            <a:r>
              <a:rPr lang="en-US" altLang="en-US" dirty="0" err="1"/>
              <a:t>Tay</a:t>
            </a:r>
            <a:r>
              <a:rPr lang="en-US" altLang="en-US" dirty="0"/>
              <a:t>-Sachs</a:t>
            </a:r>
          </a:p>
          <a:p>
            <a:pPr lvl="1"/>
            <a:r>
              <a:rPr lang="el-GR" altLang="en-US" dirty="0"/>
              <a:t>Σύνδρομο </a:t>
            </a:r>
            <a:r>
              <a:rPr lang="en-US" altLang="en-US" dirty="0" err="1"/>
              <a:t>Klinefelter</a:t>
            </a:r>
            <a:endParaRPr lang="en-US" altLang="en-US" dirty="0"/>
          </a:p>
          <a:p>
            <a:endParaRPr lang="en-US" dirty="0"/>
          </a:p>
        </p:txBody>
      </p:sp>
      <p:sp>
        <p:nvSpPr>
          <p:cNvPr id="4" name="Slide Number Placeholder 3">
            <a:extLst>
              <a:ext uri="{FF2B5EF4-FFF2-40B4-BE49-F238E27FC236}">
                <a16:creationId xmlns:a16="http://schemas.microsoft.com/office/drawing/2014/main" id="{452667DA-61F6-184C-A1E1-49AB5C673201}"/>
              </a:ext>
            </a:extLst>
          </p:cNvPr>
          <p:cNvSpPr>
            <a:spLocks noGrp="1"/>
          </p:cNvSpPr>
          <p:nvPr>
            <p:ph type="sldNum" sz="quarter" idx="10"/>
          </p:nvPr>
        </p:nvSpPr>
        <p:spPr/>
        <p:txBody>
          <a:bodyPr/>
          <a:lstStyle/>
          <a:p>
            <a:fld id="{068CDF2E-EC3D-234C-BF92-AB9B7C0160F3}" type="slidenum">
              <a:rPr lang="en-US" smtClean="0"/>
              <a:t>12</a:t>
            </a:fld>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42EC-4699-764D-B55F-3CF63109BCAC}"/>
              </a:ext>
            </a:extLst>
          </p:cNvPr>
          <p:cNvSpPr>
            <a:spLocks noGrp="1"/>
          </p:cNvSpPr>
          <p:nvPr>
            <p:ph type="title"/>
          </p:nvPr>
        </p:nvSpPr>
        <p:spPr/>
        <p:txBody>
          <a:bodyPr/>
          <a:lstStyle/>
          <a:p>
            <a:r>
              <a:rPr lang="el-GR" altLang="en-US"/>
              <a:t>Γενετική Συμβουλευτική</a:t>
            </a:r>
            <a:endParaRPr lang="en-US"/>
          </a:p>
        </p:txBody>
      </p:sp>
      <p:sp>
        <p:nvSpPr>
          <p:cNvPr id="3" name="Content Placeholder 2">
            <a:extLst>
              <a:ext uri="{FF2B5EF4-FFF2-40B4-BE49-F238E27FC236}">
                <a16:creationId xmlns:a16="http://schemas.microsoft.com/office/drawing/2014/main" id="{9FA3C470-87CC-EE4A-B5AE-B5D6E5BEECA9}"/>
              </a:ext>
            </a:extLst>
          </p:cNvPr>
          <p:cNvSpPr>
            <a:spLocks noGrp="1"/>
          </p:cNvSpPr>
          <p:nvPr>
            <p:ph idx="1"/>
          </p:nvPr>
        </p:nvSpPr>
        <p:spPr>
          <a:xfrm>
            <a:off x="539552" y="1484784"/>
            <a:ext cx="8352927" cy="4752528"/>
          </a:xfrm>
        </p:spPr>
        <p:txBody>
          <a:bodyPr/>
          <a:lstStyle/>
          <a:p>
            <a:r>
              <a:rPr lang="el-GR" altLang="en-US" b="1">
                <a:solidFill>
                  <a:schemeClr val="accent2">
                    <a:lumMod val="75000"/>
                  </a:schemeClr>
                </a:solidFill>
              </a:rPr>
              <a:t>Διαθέσιμοι προγεννητικοί έλεγχοι για νόσους, όπως</a:t>
            </a:r>
            <a:r>
              <a:rPr lang="en-US" altLang="en-US" b="1">
                <a:solidFill>
                  <a:schemeClr val="accent2">
                    <a:lumMod val="75000"/>
                  </a:schemeClr>
                </a:solidFill>
              </a:rPr>
              <a:t>:</a:t>
            </a:r>
          </a:p>
          <a:p>
            <a:pPr lvl="1"/>
            <a:r>
              <a:rPr lang="el-GR" altLang="en-US"/>
              <a:t>Νόσος </a:t>
            </a:r>
            <a:r>
              <a:rPr lang="en-US" altLang="en-US"/>
              <a:t>Alzheimer</a:t>
            </a:r>
          </a:p>
          <a:p>
            <a:pPr lvl="1"/>
            <a:r>
              <a:rPr lang="el-GR" altLang="en-US"/>
              <a:t>Κυστική </a:t>
            </a:r>
            <a:r>
              <a:rPr lang="el-GR" altLang="en-US" err="1"/>
              <a:t>ίνωση</a:t>
            </a:r>
            <a:endParaRPr lang="en-US" altLang="en-US"/>
          </a:p>
          <a:p>
            <a:pPr lvl="1"/>
            <a:r>
              <a:rPr lang="el-GR" altLang="en-US"/>
              <a:t>Σύνδρομο εύθραυστου Χ</a:t>
            </a:r>
            <a:endParaRPr lang="en-US" altLang="en-US"/>
          </a:p>
          <a:p>
            <a:pPr lvl="1"/>
            <a:r>
              <a:rPr lang="el-GR" altLang="en-US"/>
              <a:t>Αιμοφιλία</a:t>
            </a:r>
            <a:endParaRPr lang="en-US" altLang="en-US"/>
          </a:p>
          <a:p>
            <a:pPr lvl="1"/>
            <a:r>
              <a:rPr lang="el-GR" altLang="en-US"/>
              <a:t>Δρεπανοκυτταρική αναιμία</a:t>
            </a:r>
            <a:endParaRPr lang="en-US" altLang="en-US"/>
          </a:p>
          <a:p>
            <a:pPr lvl="1"/>
            <a:r>
              <a:rPr lang="el-GR" altLang="en-US"/>
              <a:t>Νόσος </a:t>
            </a:r>
            <a:r>
              <a:rPr lang="en-US" altLang="en-US" err="1"/>
              <a:t>Tay</a:t>
            </a:r>
            <a:r>
              <a:rPr lang="en-US" altLang="en-US"/>
              <a:t>-Sachs</a:t>
            </a:r>
          </a:p>
          <a:p>
            <a:endParaRPr lang="en-US"/>
          </a:p>
        </p:txBody>
      </p:sp>
      <p:sp>
        <p:nvSpPr>
          <p:cNvPr id="4" name="Slide Number Placeholder 3">
            <a:extLst>
              <a:ext uri="{FF2B5EF4-FFF2-40B4-BE49-F238E27FC236}">
                <a16:creationId xmlns:a16="http://schemas.microsoft.com/office/drawing/2014/main" id="{FE71718C-B67E-5844-8D80-76F0C18BE038}"/>
              </a:ext>
            </a:extLst>
          </p:cNvPr>
          <p:cNvSpPr>
            <a:spLocks noGrp="1"/>
          </p:cNvSpPr>
          <p:nvPr>
            <p:ph type="sldNum" sz="quarter" idx="10"/>
          </p:nvPr>
        </p:nvSpPr>
        <p:spPr/>
        <p:txBody>
          <a:bodyPr/>
          <a:lstStyle/>
          <a:p>
            <a:fld id="{068CDF2E-EC3D-234C-BF92-AB9B7C0160F3}" type="slidenum">
              <a:rPr lang="en-US" smtClean="0"/>
              <a:t>13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a:extLst>
              <a:ext uri="{FF2B5EF4-FFF2-40B4-BE49-F238E27FC236}">
                <a16:creationId xmlns:a16="http://schemas.microsoft.com/office/drawing/2014/main" id="{47BE57B2-7B60-2442-A245-C6658F4634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1298575"/>
            <a:ext cx="838835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4E00D5A-CF79-0C46-889C-B1F274FD31FE}"/>
              </a:ext>
            </a:extLst>
          </p:cNvPr>
          <p:cNvSpPr>
            <a:spLocks noGrp="1"/>
          </p:cNvSpPr>
          <p:nvPr>
            <p:ph type="sldNum" sz="quarter" idx="10"/>
          </p:nvPr>
        </p:nvSpPr>
        <p:spPr/>
        <p:txBody>
          <a:bodyPr/>
          <a:lstStyle/>
          <a:p>
            <a:fld id="{068CDF2E-EC3D-234C-BF92-AB9B7C0160F3}" type="slidenum">
              <a:rPr lang="en-US" smtClean="0"/>
              <a:t>14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34222038-E95F-AD45-A5E2-6E45AC0DFA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25" y="908050"/>
            <a:ext cx="85153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4">
            <a:extLst>
              <a:ext uri="{FF2B5EF4-FFF2-40B4-BE49-F238E27FC236}">
                <a16:creationId xmlns:a16="http://schemas.microsoft.com/office/drawing/2014/main" id="{895589CF-A42F-7B44-A117-142FC47A99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4325" y="1338263"/>
            <a:ext cx="85153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2DCB568-4186-224D-BDF4-4B98B8F617F0}"/>
              </a:ext>
            </a:extLst>
          </p:cNvPr>
          <p:cNvSpPr>
            <a:spLocks noGrp="1"/>
          </p:cNvSpPr>
          <p:nvPr>
            <p:ph type="sldNum" sz="quarter" idx="10"/>
          </p:nvPr>
        </p:nvSpPr>
        <p:spPr/>
        <p:txBody>
          <a:bodyPr/>
          <a:lstStyle/>
          <a:p>
            <a:fld id="{068CDF2E-EC3D-234C-BF92-AB9B7C0160F3}" type="slidenum">
              <a:rPr lang="en-US" smtClean="0"/>
              <a:t>15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a:extLst>
              <a:ext uri="{FF2B5EF4-FFF2-40B4-BE49-F238E27FC236}">
                <a16:creationId xmlns:a16="http://schemas.microsoft.com/office/drawing/2014/main" id="{1FB7E7BD-45D5-AD43-898D-23967ED45E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438" y="1947863"/>
            <a:ext cx="84931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F67E607-2FF2-884F-987D-9D3B5C350355}"/>
              </a:ext>
            </a:extLst>
          </p:cNvPr>
          <p:cNvSpPr>
            <a:spLocks noGrp="1"/>
          </p:cNvSpPr>
          <p:nvPr>
            <p:ph type="sldNum" sz="quarter" idx="10"/>
          </p:nvPr>
        </p:nvSpPr>
        <p:spPr/>
        <p:txBody>
          <a:bodyPr/>
          <a:lstStyle/>
          <a:p>
            <a:fld id="{068CDF2E-EC3D-234C-BF92-AB9B7C0160F3}" type="slidenum">
              <a:rPr lang="en-US" smtClean="0"/>
              <a:t>16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a:extLst>
              <a:ext uri="{FF2B5EF4-FFF2-40B4-BE49-F238E27FC236}">
                <a16:creationId xmlns:a16="http://schemas.microsoft.com/office/drawing/2014/main" id="{93001844-F328-F340-AEBD-3AAA2F83EE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2396555"/>
            <a:ext cx="8478019" cy="213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4">
            <a:extLst>
              <a:ext uri="{FF2B5EF4-FFF2-40B4-BE49-F238E27FC236}">
                <a16:creationId xmlns:a16="http://schemas.microsoft.com/office/drawing/2014/main" id="{9E62002E-D10B-124D-81EF-BEF2C22D69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44" y="1956507"/>
            <a:ext cx="8478019" cy="37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2D4A402-A564-C042-B65B-F629150D352B}"/>
              </a:ext>
            </a:extLst>
          </p:cNvPr>
          <p:cNvSpPr>
            <a:spLocks noGrp="1"/>
          </p:cNvSpPr>
          <p:nvPr>
            <p:ph type="sldNum" sz="quarter" idx="10"/>
          </p:nvPr>
        </p:nvSpPr>
        <p:spPr/>
        <p:txBody>
          <a:bodyPr/>
          <a:lstStyle/>
          <a:p>
            <a:fld id="{068CDF2E-EC3D-234C-BF92-AB9B7C0160F3}" type="slidenum">
              <a:rPr lang="en-US" smtClean="0"/>
              <a:t>17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a:extLst>
              <a:ext uri="{FF2B5EF4-FFF2-40B4-BE49-F238E27FC236}">
                <a16:creationId xmlns:a16="http://schemas.microsoft.com/office/drawing/2014/main" id="{81D3B901-20DA-5B4E-B1F6-08CA550939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388" y="1916113"/>
            <a:ext cx="85312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4">
            <a:extLst>
              <a:ext uri="{FF2B5EF4-FFF2-40B4-BE49-F238E27FC236}">
                <a16:creationId xmlns:a16="http://schemas.microsoft.com/office/drawing/2014/main" id="{27A95198-32DD-3E47-9593-5009A071CA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388" y="2289175"/>
            <a:ext cx="85312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5A5CFB8-5106-5A45-846B-18B535C8FA9B}"/>
              </a:ext>
            </a:extLst>
          </p:cNvPr>
          <p:cNvSpPr>
            <a:spLocks noGrp="1"/>
          </p:cNvSpPr>
          <p:nvPr>
            <p:ph type="sldNum" sz="quarter" idx="10"/>
          </p:nvPr>
        </p:nvSpPr>
        <p:spPr/>
        <p:txBody>
          <a:bodyPr/>
          <a:lstStyle/>
          <a:p>
            <a:fld id="{068CDF2E-EC3D-234C-BF92-AB9B7C0160F3}" type="slidenum">
              <a:rPr lang="en-US" smtClean="0"/>
              <a:t>18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8BD4-61D5-0648-82B4-56A93B9D4F58}"/>
              </a:ext>
            </a:extLst>
          </p:cNvPr>
          <p:cNvSpPr>
            <a:spLocks noGrp="1"/>
          </p:cNvSpPr>
          <p:nvPr>
            <p:ph type="title"/>
          </p:nvPr>
        </p:nvSpPr>
        <p:spPr/>
        <p:txBody>
          <a:bodyPr>
            <a:noAutofit/>
          </a:bodyPr>
          <a:lstStyle/>
          <a:p>
            <a:r>
              <a:rPr lang="el-GR" altLang="en-US" sz="2100"/>
              <a:t>Ο ρόλος του περιβάλλοντος στον τρόπο έκφρασης</a:t>
            </a:r>
            <a:br>
              <a:rPr lang="el-GR" altLang="en-US" sz="2100"/>
            </a:br>
            <a:r>
              <a:rPr lang="el-GR" altLang="en-US" sz="2100"/>
              <a:t>των γονιδίων</a:t>
            </a:r>
            <a:r>
              <a:rPr lang="en-US" altLang="en-US" sz="2100"/>
              <a:t>: </a:t>
            </a:r>
            <a:r>
              <a:rPr lang="el-GR" altLang="en-US" sz="2100"/>
              <a:t>Από τον γονότυπο στον φαινότυπο</a:t>
            </a:r>
            <a:endParaRPr lang="en-US" sz="2100"/>
          </a:p>
        </p:txBody>
      </p:sp>
      <p:sp>
        <p:nvSpPr>
          <p:cNvPr id="3" name="Content Placeholder 2">
            <a:extLst>
              <a:ext uri="{FF2B5EF4-FFF2-40B4-BE49-F238E27FC236}">
                <a16:creationId xmlns:a16="http://schemas.microsoft.com/office/drawing/2014/main" id="{4629E424-4A45-3543-9F72-B1B2C07F868D}"/>
              </a:ext>
            </a:extLst>
          </p:cNvPr>
          <p:cNvSpPr>
            <a:spLocks noGrp="1"/>
          </p:cNvSpPr>
          <p:nvPr>
            <p:ph idx="1"/>
          </p:nvPr>
        </p:nvSpPr>
        <p:spPr>
          <a:xfrm>
            <a:off x="539553" y="1412776"/>
            <a:ext cx="7994848" cy="4824536"/>
          </a:xfrm>
        </p:spPr>
        <p:txBody>
          <a:bodyPr/>
          <a:lstStyle/>
          <a:p>
            <a:r>
              <a:rPr lang="el-GR" altLang="en-US"/>
              <a:t>Η συμπεριφορά δεν είναι αποτέλεσμα μόνον γενετικών παραγόντων ούτε μόνον περιβαλλοντικών παραγόντων, π.χ. ιδιοσυγκρασία</a:t>
            </a:r>
            <a:endParaRPr lang="en-US" altLang="en-US"/>
          </a:p>
          <a:p>
            <a:r>
              <a:rPr lang="el-GR" altLang="en-US" err="1"/>
              <a:t>Πολυπαραγοντική</a:t>
            </a:r>
            <a:r>
              <a:rPr lang="el-GR" altLang="en-US"/>
              <a:t> μεταβίβαση, π.χ. σωματικό βάρος</a:t>
            </a:r>
            <a:endParaRPr lang="en-US" altLang="en-US"/>
          </a:p>
          <a:p>
            <a:endParaRPr lang="en-US"/>
          </a:p>
        </p:txBody>
      </p:sp>
      <p:sp>
        <p:nvSpPr>
          <p:cNvPr id="4" name="Slide Number Placeholder 3">
            <a:extLst>
              <a:ext uri="{FF2B5EF4-FFF2-40B4-BE49-F238E27FC236}">
                <a16:creationId xmlns:a16="http://schemas.microsoft.com/office/drawing/2014/main" id="{6E8BA52B-7C02-1A45-9AFB-813C32AF1B22}"/>
              </a:ext>
            </a:extLst>
          </p:cNvPr>
          <p:cNvSpPr>
            <a:spLocks noGrp="1"/>
          </p:cNvSpPr>
          <p:nvPr>
            <p:ph type="sldNum" sz="quarter" idx="10"/>
          </p:nvPr>
        </p:nvSpPr>
        <p:spPr/>
        <p:txBody>
          <a:bodyPr/>
          <a:lstStyle/>
          <a:p>
            <a:fld id="{068CDF2E-EC3D-234C-BF92-AB9B7C0160F3}" type="slidenum">
              <a:rPr lang="en-US" smtClean="0"/>
              <a:t>19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A82B-5A87-B749-8B34-E0B40EE9ED72}"/>
              </a:ext>
            </a:extLst>
          </p:cNvPr>
          <p:cNvSpPr>
            <a:spLocks noGrp="1"/>
          </p:cNvSpPr>
          <p:nvPr>
            <p:ph type="title"/>
          </p:nvPr>
        </p:nvSpPr>
        <p:spPr/>
        <p:txBody>
          <a:bodyPr>
            <a:normAutofit fontScale="90000"/>
          </a:bodyPr>
          <a:lstStyle/>
          <a:p>
            <a:r>
              <a:rPr lang="el-GR" altLang="en-US"/>
              <a:t>Γονίδια και Χρωμοσώματα</a:t>
            </a:r>
            <a:r>
              <a:rPr lang="en-US" altLang="en-US"/>
              <a:t>:</a:t>
            </a:r>
            <a:br>
              <a:rPr lang="en-US" altLang="en-US"/>
            </a:br>
            <a:r>
              <a:rPr lang="el-GR" altLang="en-US"/>
              <a:t>Ο κώδικας της ζωής</a:t>
            </a:r>
            <a:br>
              <a:rPr lang="en-US" altLang="en-US"/>
            </a:br>
            <a:endParaRPr lang="en-US"/>
          </a:p>
        </p:txBody>
      </p:sp>
      <p:sp>
        <p:nvSpPr>
          <p:cNvPr id="3" name="Content Placeholder 2">
            <a:extLst>
              <a:ext uri="{FF2B5EF4-FFF2-40B4-BE49-F238E27FC236}">
                <a16:creationId xmlns:a16="http://schemas.microsoft.com/office/drawing/2014/main" id="{D6979EE1-90A4-F946-A1FA-19F5C5339144}"/>
              </a:ext>
            </a:extLst>
          </p:cNvPr>
          <p:cNvSpPr>
            <a:spLocks noGrp="1"/>
          </p:cNvSpPr>
          <p:nvPr>
            <p:ph idx="1"/>
          </p:nvPr>
        </p:nvSpPr>
        <p:spPr/>
        <p:txBody>
          <a:bodyPr/>
          <a:lstStyle/>
          <a:p>
            <a:r>
              <a:rPr lang="el-GR" altLang="en-US" b="1">
                <a:solidFill>
                  <a:schemeClr val="accent2">
                    <a:lumMod val="75000"/>
                  </a:schemeClr>
                </a:solidFill>
              </a:rPr>
              <a:t>Η ανθρώπινη ζωή αρχίζει πολύ απλά:</a:t>
            </a:r>
            <a:endParaRPr lang="en-US" altLang="en-US" b="1">
              <a:solidFill>
                <a:schemeClr val="accent2">
                  <a:lumMod val="75000"/>
                </a:schemeClr>
              </a:solidFill>
            </a:endParaRPr>
          </a:p>
          <a:p>
            <a:pPr lvl="1"/>
            <a:r>
              <a:rPr lang="el-GR" altLang="en-US"/>
              <a:t>Το </a:t>
            </a:r>
            <a:r>
              <a:rPr lang="el-GR" altLang="en-US" b="1">
                <a:solidFill>
                  <a:schemeClr val="accent2">
                    <a:lumMod val="75000"/>
                  </a:schemeClr>
                </a:solidFill>
              </a:rPr>
              <a:t>ωάριο</a:t>
            </a:r>
            <a:r>
              <a:rPr lang="el-GR" altLang="en-US"/>
              <a:t> (μητέρα) και το </a:t>
            </a:r>
            <a:r>
              <a:rPr lang="el-GR" altLang="en-US" b="1">
                <a:solidFill>
                  <a:schemeClr val="accent2">
                    <a:lumMod val="75000"/>
                  </a:schemeClr>
                </a:solidFill>
              </a:rPr>
              <a:t>σπερματοζωάριο</a:t>
            </a:r>
            <a:r>
              <a:rPr lang="el-GR" altLang="en-US"/>
              <a:t> (πατέρας) συνενώνονται και γίνονται ένα κύτταρο, ο </a:t>
            </a:r>
            <a:r>
              <a:rPr lang="el-GR" altLang="en-US" b="1" err="1">
                <a:solidFill>
                  <a:schemeClr val="accent2">
                    <a:lumMod val="75000"/>
                  </a:schemeClr>
                </a:solidFill>
              </a:rPr>
              <a:t>ζυγώτης</a:t>
            </a:r>
            <a:endParaRPr lang="en-US" altLang="en-US" b="1">
              <a:solidFill>
                <a:schemeClr val="accent2">
                  <a:lumMod val="75000"/>
                </a:schemeClr>
              </a:solidFill>
            </a:endParaRPr>
          </a:p>
          <a:p>
            <a:pPr lvl="1"/>
            <a:r>
              <a:rPr lang="el-GR" altLang="en-US"/>
              <a:t>Ο συνδυασμός των γενετικών πληροφοριών που προκύπτει (πάνω από δύο δισεκατομμύρια χημικώς κωδικοποιημένα μηνύματα) είναι επαρκής για την έναρξη της δημιουργίας του ανθρώπινου οργανισμού</a:t>
            </a:r>
            <a:endParaRPr lang="en-US" altLang="en-US"/>
          </a:p>
          <a:p>
            <a:endParaRPr lang="en-US"/>
          </a:p>
        </p:txBody>
      </p:sp>
      <p:sp>
        <p:nvSpPr>
          <p:cNvPr id="4" name="Slide Number Placeholder 3">
            <a:extLst>
              <a:ext uri="{FF2B5EF4-FFF2-40B4-BE49-F238E27FC236}">
                <a16:creationId xmlns:a16="http://schemas.microsoft.com/office/drawing/2014/main" id="{C3E51038-90BA-AB4D-9B12-FCBF34FD057B}"/>
              </a:ext>
            </a:extLst>
          </p:cNvPr>
          <p:cNvSpPr>
            <a:spLocks noGrp="1"/>
          </p:cNvSpPr>
          <p:nvPr>
            <p:ph type="sldNum" sz="quarter" idx="10"/>
          </p:nvPr>
        </p:nvSpPr>
        <p:spPr/>
        <p:txBody>
          <a:bodyPr/>
          <a:lstStyle/>
          <a:p>
            <a:fld id="{068CDF2E-EC3D-234C-BF92-AB9B7C0160F3}" type="slidenum">
              <a:rPr lang="en-US" smtClean="0"/>
              <a:t>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a:extLst>
              <a:ext uri="{FF2B5EF4-FFF2-40B4-BE49-F238E27FC236}">
                <a16:creationId xmlns:a16="http://schemas.microsoft.com/office/drawing/2014/main" id="{473617AF-863F-424C-929B-90AF54D5FA0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148" t="57350" r="7357" b="12354"/>
          <a:stretch/>
        </p:blipFill>
        <p:spPr bwMode="auto">
          <a:xfrm>
            <a:off x="755576" y="981075"/>
            <a:ext cx="7704856" cy="381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610A666-4934-3649-B4C9-76D44FA33C4D}"/>
              </a:ext>
            </a:extLst>
          </p:cNvPr>
          <p:cNvSpPr>
            <a:spLocks noGrp="1"/>
          </p:cNvSpPr>
          <p:nvPr>
            <p:ph type="title"/>
          </p:nvPr>
        </p:nvSpPr>
        <p:spPr>
          <a:xfrm>
            <a:off x="511229" y="340630"/>
            <a:ext cx="8023172" cy="1280890"/>
          </a:xfrm>
        </p:spPr>
        <p:txBody>
          <a:bodyPr>
            <a:normAutofit/>
          </a:bodyPr>
          <a:lstStyle/>
          <a:p>
            <a:r>
              <a:rPr lang="el-GR" sz="2000" dirty="0"/>
              <a:t>Σχήμα 2.6 </a:t>
            </a:r>
            <a:r>
              <a:rPr lang="el-GR" sz="2000" dirty="0">
                <a:solidFill>
                  <a:schemeClr val="tx1"/>
                </a:solidFill>
              </a:rPr>
              <a:t>Πιθανά αίτια της νοημοσύνης</a:t>
            </a:r>
            <a:endParaRPr lang="en-US" dirty="0">
              <a:solidFill>
                <a:schemeClr val="tx1"/>
              </a:solidFill>
            </a:endParaRPr>
          </a:p>
        </p:txBody>
      </p:sp>
      <p:sp>
        <p:nvSpPr>
          <p:cNvPr id="3" name="Content Placeholder 2">
            <a:extLst>
              <a:ext uri="{FF2B5EF4-FFF2-40B4-BE49-F238E27FC236}">
                <a16:creationId xmlns:a16="http://schemas.microsoft.com/office/drawing/2014/main" id="{C3654C27-CBB8-9E4E-8454-4D6266283DEF}"/>
              </a:ext>
            </a:extLst>
          </p:cNvPr>
          <p:cNvSpPr>
            <a:spLocks noGrp="1"/>
          </p:cNvSpPr>
          <p:nvPr>
            <p:ph idx="1"/>
          </p:nvPr>
        </p:nvSpPr>
        <p:spPr/>
        <p:txBody>
          <a:bodyPr>
            <a:normAutofit lnSpcReduction="10000"/>
          </a:bodyPr>
          <a:lstStyle/>
          <a:p>
            <a:pPr marL="0" indent="0">
              <a:buNone/>
            </a:pPr>
            <a:r>
              <a:rPr lang="el-GR" sz="1600" dirty="0"/>
              <a:t>Η νοημοσύνη μπορεί να οφείλεται σε μια ποικιλία πιθανών αιτίων που εκτείνονται σε ένα συνεχές, από τους γενετικούς στους περιβαλλοντικούς παράγοντες</a:t>
            </a:r>
            <a:endParaRPr lang="en-US" sz="1600" dirty="0"/>
          </a:p>
        </p:txBody>
      </p:sp>
      <p:sp>
        <p:nvSpPr>
          <p:cNvPr id="4" name="Slide Number Placeholder 3">
            <a:extLst>
              <a:ext uri="{FF2B5EF4-FFF2-40B4-BE49-F238E27FC236}">
                <a16:creationId xmlns:a16="http://schemas.microsoft.com/office/drawing/2014/main" id="{10AEF8AC-3CB8-3A42-8CD2-8393BA25619E}"/>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5931-3254-BD45-A6B8-9231C1F2D1BD}"/>
              </a:ext>
            </a:extLst>
          </p:cNvPr>
          <p:cNvSpPr>
            <a:spLocks noGrp="1"/>
          </p:cNvSpPr>
          <p:nvPr>
            <p:ph type="title"/>
          </p:nvPr>
        </p:nvSpPr>
        <p:spPr/>
        <p:txBody>
          <a:bodyPr>
            <a:normAutofit fontScale="90000"/>
          </a:bodyPr>
          <a:lstStyle/>
          <a:p>
            <a:r>
              <a:rPr lang="el-GR" altLang="en-US" dirty="0"/>
              <a:t>Τα ποσοστά της κληρονομικότητας</a:t>
            </a:r>
            <a:br>
              <a:rPr lang="en-US" altLang="en-US" dirty="0"/>
            </a:br>
            <a:r>
              <a:rPr lang="el-GR" altLang="en-US" dirty="0"/>
              <a:t>και του περιβάλλοντος</a:t>
            </a:r>
            <a:endParaRPr lang="en-US" dirty="0"/>
          </a:p>
        </p:txBody>
      </p:sp>
      <p:sp>
        <p:nvSpPr>
          <p:cNvPr id="3" name="Content Placeholder 2">
            <a:extLst>
              <a:ext uri="{FF2B5EF4-FFF2-40B4-BE49-F238E27FC236}">
                <a16:creationId xmlns:a16="http://schemas.microsoft.com/office/drawing/2014/main" id="{E565C6EE-92BF-884E-AA55-D4BFB1373EFE}"/>
              </a:ext>
            </a:extLst>
          </p:cNvPr>
          <p:cNvSpPr>
            <a:spLocks noGrp="1"/>
          </p:cNvSpPr>
          <p:nvPr>
            <p:ph idx="1"/>
          </p:nvPr>
        </p:nvSpPr>
        <p:spPr/>
        <p:txBody>
          <a:bodyPr/>
          <a:lstStyle/>
          <a:p>
            <a:r>
              <a:rPr lang="el-GR" altLang="en-US" b="1" dirty="0">
                <a:solidFill>
                  <a:schemeClr val="accent2">
                    <a:lumMod val="75000"/>
                  </a:schemeClr>
                </a:solidFill>
              </a:rPr>
              <a:t>Μελέτες με ζώα</a:t>
            </a:r>
            <a:endParaRPr lang="en-US" altLang="en-US" b="1" dirty="0">
              <a:solidFill>
                <a:schemeClr val="accent2">
                  <a:lumMod val="75000"/>
                </a:schemeClr>
              </a:solidFill>
            </a:endParaRPr>
          </a:p>
          <a:p>
            <a:pPr lvl="1"/>
            <a:r>
              <a:rPr lang="el-GR" altLang="en-US" dirty="0"/>
              <a:t>Έλεγχος γονιδίων και περιβάλλοντος</a:t>
            </a:r>
            <a:endParaRPr lang="en-US" altLang="en-US" dirty="0"/>
          </a:p>
          <a:p>
            <a:r>
              <a:rPr lang="el-GR" altLang="en-US" b="1" dirty="0">
                <a:solidFill>
                  <a:schemeClr val="accent2">
                    <a:lumMod val="75000"/>
                  </a:schemeClr>
                </a:solidFill>
              </a:rPr>
              <a:t>Μελέτες με ανθρώπους</a:t>
            </a:r>
            <a:endParaRPr lang="en-US" altLang="en-US" b="1" dirty="0">
              <a:solidFill>
                <a:schemeClr val="accent2">
                  <a:lumMod val="75000"/>
                </a:schemeClr>
              </a:solidFill>
            </a:endParaRPr>
          </a:p>
          <a:p>
            <a:pPr lvl="1"/>
            <a:r>
              <a:rPr lang="el-GR" altLang="en-US" dirty="0"/>
              <a:t>Υιοθεσία</a:t>
            </a:r>
            <a:endParaRPr lang="en-US" altLang="en-US" dirty="0"/>
          </a:p>
          <a:p>
            <a:pPr lvl="1"/>
            <a:r>
              <a:rPr lang="el-GR" altLang="en-US" dirty="0"/>
              <a:t>Δίδυμοι</a:t>
            </a:r>
            <a:endParaRPr lang="en-US" altLang="en-US" dirty="0"/>
          </a:p>
          <a:p>
            <a:pPr lvl="1"/>
            <a:r>
              <a:rPr lang="el-GR" altLang="en-US" dirty="0"/>
              <a:t>Οικογένειες</a:t>
            </a:r>
            <a:endParaRPr lang="en-US" altLang="en-US" dirty="0"/>
          </a:p>
          <a:p>
            <a:endParaRPr lang="en-US" dirty="0"/>
          </a:p>
        </p:txBody>
      </p:sp>
      <p:sp>
        <p:nvSpPr>
          <p:cNvPr id="4" name="Slide Number Placeholder 3">
            <a:extLst>
              <a:ext uri="{FF2B5EF4-FFF2-40B4-BE49-F238E27FC236}">
                <a16:creationId xmlns:a16="http://schemas.microsoft.com/office/drawing/2014/main" id="{14160E97-B30C-D34A-B5AF-8B6923171D4B}"/>
              </a:ext>
            </a:extLst>
          </p:cNvPr>
          <p:cNvSpPr>
            <a:spLocks noGrp="1"/>
          </p:cNvSpPr>
          <p:nvPr>
            <p:ph type="sldNum" sz="quarter" idx="10"/>
          </p:nvPr>
        </p:nvSpPr>
        <p:spPr/>
        <p:txBody>
          <a:bodyPr/>
          <a:lstStyle/>
          <a:p>
            <a:fld id="{068CDF2E-EC3D-234C-BF92-AB9B7C0160F3}" type="slidenum">
              <a:rPr lang="en-US" smtClean="0"/>
              <a:t>21</a:t>
            </a:fld>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5B15-791D-9D44-B9CB-D72703907ED5}"/>
              </a:ext>
            </a:extLst>
          </p:cNvPr>
          <p:cNvSpPr>
            <a:spLocks noGrp="1"/>
          </p:cNvSpPr>
          <p:nvPr>
            <p:ph type="title"/>
          </p:nvPr>
        </p:nvSpPr>
        <p:spPr/>
        <p:txBody>
          <a:bodyPr>
            <a:normAutofit/>
          </a:bodyPr>
          <a:lstStyle/>
          <a:p>
            <a:r>
              <a:rPr lang="en-US" altLang="en-US"/>
              <a:t>«</a:t>
            </a:r>
            <a:r>
              <a:rPr lang="el-GR" altLang="en-US"/>
              <a:t>Φύση</a:t>
            </a:r>
            <a:r>
              <a:rPr lang="en-US" altLang="en-US"/>
              <a:t>»</a:t>
            </a:r>
            <a:r>
              <a:rPr lang="el-GR" altLang="en-US"/>
              <a:t>, </a:t>
            </a:r>
            <a:r>
              <a:rPr lang="en-US" altLang="en-US"/>
              <a:t>«</a:t>
            </a:r>
            <a:r>
              <a:rPr lang="el-GR" altLang="en-US"/>
              <a:t>Ανατροφή</a:t>
            </a:r>
            <a:r>
              <a:rPr lang="en-US" altLang="en-US"/>
              <a:t>»</a:t>
            </a:r>
            <a:r>
              <a:rPr lang="el-GR" altLang="en-US"/>
              <a:t> και Νοημοσύνη</a:t>
            </a:r>
            <a:endParaRPr lang="en-US"/>
          </a:p>
        </p:txBody>
      </p:sp>
      <p:sp>
        <p:nvSpPr>
          <p:cNvPr id="3" name="Content Placeholder 2">
            <a:extLst>
              <a:ext uri="{FF2B5EF4-FFF2-40B4-BE49-F238E27FC236}">
                <a16:creationId xmlns:a16="http://schemas.microsoft.com/office/drawing/2014/main" id="{F42775F9-4543-8A44-9586-935AF054CF15}"/>
              </a:ext>
            </a:extLst>
          </p:cNvPr>
          <p:cNvSpPr>
            <a:spLocks noGrp="1"/>
          </p:cNvSpPr>
          <p:nvPr>
            <p:ph idx="1"/>
          </p:nvPr>
        </p:nvSpPr>
        <p:spPr/>
        <p:txBody>
          <a:bodyPr/>
          <a:lstStyle/>
          <a:p>
            <a:r>
              <a:rPr lang="el-GR" altLang="en-US" dirty="0"/>
              <a:t>Σχετικές επιδράσεις γονιδίων και περιβάλλοντος</a:t>
            </a:r>
            <a:endParaRPr lang="en-US" altLang="en-US" dirty="0"/>
          </a:p>
          <a:p>
            <a:r>
              <a:rPr lang="el-GR" altLang="en-US" dirty="0"/>
              <a:t>Όσο πιο στενή είναι η γενετική σχέση μεταξύ δύο ατόμων τόσο πιο μεγάλη είναι η αντιστοιχία του νοητικού τους πηλίκου</a:t>
            </a:r>
            <a:endParaRPr lang="en-US" altLang="en-US" dirty="0"/>
          </a:p>
          <a:p>
            <a:endParaRPr lang="en-US" dirty="0"/>
          </a:p>
        </p:txBody>
      </p:sp>
      <p:sp>
        <p:nvSpPr>
          <p:cNvPr id="4" name="Slide Number Placeholder 3">
            <a:extLst>
              <a:ext uri="{FF2B5EF4-FFF2-40B4-BE49-F238E27FC236}">
                <a16:creationId xmlns:a16="http://schemas.microsoft.com/office/drawing/2014/main" id="{3B93F7B1-D0D5-C647-A571-DE1E9E824EC3}"/>
              </a:ext>
            </a:extLst>
          </p:cNvPr>
          <p:cNvSpPr>
            <a:spLocks noGrp="1"/>
          </p:cNvSpPr>
          <p:nvPr>
            <p:ph type="sldNum" sz="quarter" idx="10"/>
          </p:nvPr>
        </p:nvSpPr>
        <p:spPr/>
        <p:txBody>
          <a:bodyPr/>
          <a:lstStyle/>
          <a:p>
            <a:fld id="{068CDF2E-EC3D-234C-BF92-AB9B7C0160F3}" type="slidenum">
              <a:rPr lang="en-US" smtClean="0"/>
              <a:t>22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84DEAA24-2DAD-B24D-9704-5C5A89D7BF8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914" y="1128668"/>
            <a:ext cx="79565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0CFB5E9-2C22-EB41-BD61-75EF197E3A56}"/>
              </a:ext>
            </a:extLst>
          </p:cNvPr>
          <p:cNvSpPr>
            <a:spLocks noGrp="1"/>
          </p:cNvSpPr>
          <p:nvPr>
            <p:ph type="title"/>
          </p:nvPr>
        </p:nvSpPr>
        <p:spPr>
          <a:xfrm>
            <a:off x="511228" y="624110"/>
            <a:ext cx="8023172" cy="356618"/>
          </a:xfrm>
        </p:spPr>
        <p:txBody>
          <a:bodyPr>
            <a:normAutofit fontScale="90000"/>
          </a:bodyPr>
          <a:lstStyle/>
          <a:p>
            <a:r>
              <a:rPr lang="el-GR" sz="2000"/>
              <a:t>Σχήμα 2.7 </a:t>
            </a:r>
            <a:r>
              <a:rPr lang="el-GR" sz="2000">
                <a:solidFill>
                  <a:schemeClr val="tx1"/>
                </a:solidFill>
              </a:rPr>
              <a:t>Γενετικοί παράγοντες και νοητικό πηλίκο</a:t>
            </a:r>
            <a:endParaRPr lang="en-US">
              <a:solidFill>
                <a:schemeClr val="tx1"/>
              </a:solidFill>
            </a:endParaRPr>
          </a:p>
        </p:txBody>
      </p:sp>
      <p:sp>
        <p:nvSpPr>
          <p:cNvPr id="3" name="Content Placeholder 2">
            <a:extLst>
              <a:ext uri="{FF2B5EF4-FFF2-40B4-BE49-F238E27FC236}">
                <a16:creationId xmlns:a16="http://schemas.microsoft.com/office/drawing/2014/main" id="{B5E623EA-2078-034C-8601-E2F9E195A012}"/>
              </a:ext>
            </a:extLst>
          </p:cNvPr>
          <p:cNvSpPr>
            <a:spLocks noGrp="1"/>
          </p:cNvSpPr>
          <p:nvPr>
            <p:ph idx="1"/>
          </p:nvPr>
        </p:nvSpPr>
        <p:spPr>
          <a:xfrm>
            <a:off x="548616" y="5885120"/>
            <a:ext cx="7994848" cy="576064"/>
          </a:xfrm>
        </p:spPr>
        <p:txBody>
          <a:bodyPr>
            <a:normAutofit fontScale="92500" lnSpcReduction="10000"/>
          </a:bodyPr>
          <a:lstStyle/>
          <a:p>
            <a:pPr marL="0" indent="0">
              <a:buNone/>
            </a:pPr>
            <a:r>
              <a:rPr lang="el-GR"/>
              <a:t>Όσο πιο στενή είναι η γενετική σχέση ανάμεσα σε δύο άτομα τόσο μεγαλύτερες είναι οι ομοιότητες στο νοητικό τους πηλίκο</a:t>
            </a:r>
            <a:endParaRPr lang="en-US"/>
          </a:p>
        </p:txBody>
      </p:sp>
      <p:sp>
        <p:nvSpPr>
          <p:cNvPr id="4" name="Slide Number Placeholder 3">
            <a:extLst>
              <a:ext uri="{FF2B5EF4-FFF2-40B4-BE49-F238E27FC236}">
                <a16:creationId xmlns:a16="http://schemas.microsoft.com/office/drawing/2014/main" id="{B20495B5-6970-DD43-B4FE-B7708B84C81A}"/>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8DFB-593E-E340-AE0C-8076932C63E9}"/>
              </a:ext>
            </a:extLst>
          </p:cNvPr>
          <p:cNvSpPr>
            <a:spLocks noGrp="1"/>
          </p:cNvSpPr>
          <p:nvPr>
            <p:ph type="title"/>
          </p:nvPr>
        </p:nvSpPr>
        <p:spPr/>
        <p:txBody>
          <a:bodyPr>
            <a:normAutofit fontScale="90000"/>
          </a:bodyPr>
          <a:lstStyle/>
          <a:p>
            <a:r>
              <a:rPr lang="el-GR" altLang="en-US" dirty="0"/>
              <a:t>Γενετικές και περιβαλλοντικές επιδράσεις</a:t>
            </a:r>
            <a:br>
              <a:rPr lang="el-GR" altLang="en-US" dirty="0"/>
            </a:br>
            <a:r>
              <a:rPr lang="el-GR" altLang="en-US" dirty="0"/>
              <a:t>στην προσωπικότητα</a:t>
            </a:r>
            <a:br>
              <a:rPr lang="en-US" altLang="en-US" dirty="0"/>
            </a:br>
            <a:endParaRPr lang="en-US" dirty="0"/>
          </a:p>
        </p:txBody>
      </p:sp>
      <p:sp>
        <p:nvSpPr>
          <p:cNvPr id="3" name="Content Placeholder 2">
            <a:extLst>
              <a:ext uri="{FF2B5EF4-FFF2-40B4-BE49-F238E27FC236}">
                <a16:creationId xmlns:a16="http://schemas.microsoft.com/office/drawing/2014/main" id="{8A51777D-A833-A442-BAB0-5D3D91AE6EEB}"/>
              </a:ext>
            </a:extLst>
          </p:cNvPr>
          <p:cNvSpPr>
            <a:spLocks noGrp="1"/>
          </p:cNvSpPr>
          <p:nvPr>
            <p:ph idx="1"/>
          </p:nvPr>
        </p:nvSpPr>
        <p:spPr/>
        <p:txBody>
          <a:bodyPr/>
          <a:lstStyle/>
          <a:p>
            <a:r>
              <a:rPr lang="el-GR" altLang="en-US" dirty="0"/>
              <a:t>Δύο από τους </a:t>
            </a:r>
            <a:r>
              <a:rPr lang="en-US" altLang="en-US" dirty="0"/>
              <a:t>“</a:t>
            </a:r>
            <a:r>
              <a:rPr lang="el-GR" altLang="en-US" dirty="0"/>
              <a:t>Πέντε Μεγάλους</a:t>
            </a:r>
            <a:r>
              <a:rPr lang="en-US" altLang="en-US" dirty="0"/>
              <a:t>” </a:t>
            </a:r>
            <a:r>
              <a:rPr lang="el-GR" altLang="en-US" dirty="0"/>
              <a:t>παράγοντες συνδέονται με γενετικές επιδράσεις</a:t>
            </a:r>
            <a:r>
              <a:rPr lang="en-US" altLang="en-US" dirty="0"/>
              <a:t>:</a:t>
            </a:r>
          </a:p>
          <a:p>
            <a:pPr lvl="1"/>
            <a:r>
              <a:rPr lang="el-GR" altLang="en-US" b="1" dirty="0" err="1">
                <a:solidFill>
                  <a:schemeClr val="accent2">
                    <a:lumMod val="75000"/>
                  </a:schemeClr>
                </a:solidFill>
              </a:rPr>
              <a:t>Νευρωτισμός</a:t>
            </a:r>
            <a:endParaRPr lang="en-US" altLang="en-US" b="1" dirty="0">
              <a:solidFill>
                <a:schemeClr val="accent2">
                  <a:lumMod val="75000"/>
                </a:schemeClr>
              </a:solidFill>
            </a:endParaRPr>
          </a:p>
          <a:p>
            <a:pPr lvl="1"/>
            <a:r>
              <a:rPr lang="el-GR" altLang="en-US" b="1" dirty="0">
                <a:solidFill>
                  <a:schemeClr val="accent2">
                    <a:lumMod val="75000"/>
                  </a:schemeClr>
                </a:solidFill>
              </a:rPr>
              <a:t>Εξωστρέφεια</a:t>
            </a:r>
            <a:endParaRPr lang="en-US" altLang="en-US" b="1" dirty="0">
              <a:solidFill>
                <a:schemeClr val="accent2">
                  <a:lumMod val="75000"/>
                </a:schemeClr>
              </a:solidFill>
            </a:endParaRPr>
          </a:p>
          <a:p>
            <a:pPr lvl="1"/>
            <a:r>
              <a:rPr lang="el-GR" altLang="en-US" dirty="0"/>
              <a:t>Ευσυνειδησία</a:t>
            </a:r>
            <a:endParaRPr lang="en-US" altLang="en-US" dirty="0"/>
          </a:p>
          <a:p>
            <a:pPr lvl="1"/>
            <a:r>
              <a:rPr lang="el-GR" altLang="en-US" dirty="0"/>
              <a:t>Δεκτικότητα σε εμπειρίες</a:t>
            </a:r>
            <a:endParaRPr lang="en-US" altLang="en-US" dirty="0"/>
          </a:p>
          <a:p>
            <a:pPr lvl="1"/>
            <a:r>
              <a:rPr lang="el-GR" altLang="en-US" dirty="0"/>
              <a:t>Προσήνεια</a:t>
            </a:r>
            <a:endParaRPr lang="en-US" altLang="en-US" dirty="0"/>
          </a:p>
          <a:p>
            <a:endParaRPr lang="en-US" dirty="0"/>
          </a:p>
        </p:txBody>
      </p:sp>
      <p:sp>
        <p:nvSpPr>
          <p:cNvPr id="4" name="Slide Number Placeholder 3">
            <a:extLst>
              <a:ext uri="{FF2B5EF4-FFF2-40B4-BE49-F238E27FC236}">
                <a16:creationId xmlns:a16="http://schemas.microsoft.com/office/drawing/2014/main" id="{D416D240-07DB-0C4E-AD24-6417832AFAB0}"/>
              </a:ext>
            </a:extLst>
          </p:cNvPr>
          <p:cNvSpPr>
            <a:spLocks noGrp="1"/>
          </p:cNvSpPr>
          <p:nvPr>
            <p:ph type="sldNum" sz="quarter" idx="10"/>
          </p:nvPr>
        </p:nvSpPr>
        <p:spPr/>
        <p:txBody>
          <a:bodyPr/>
          <a:lstStyle/>
          <a:p>
            <a:fld id="{068CDF2E-EC3D-234C-BF92-AB9B7C0160F3}" type="slidenum">
              <a:rPr lang="en-US" smtClean="0"/>
              <a:t>24</a:t>
            </a:fld>
            <a:endParaRPr lang="en-US"/>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a:extLst>
              <a:ext uri="{FF2B5EF4-FFF2-40B4-BE49-F238E27FC236}">
                <a16:creationId xmlns:a16="http://schemas.microsoft.com/office/drawing/2014/main" id="{C75A91D4-CE26-E248-8436-6C2ED38AABE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5704" t="9608" r="12267" b="52662"/>
          <a:stretch/>
        </p:blipFill>
        <p:spPr bwMode="auto">
          <a:xfrm>
            <a:off x="1331640" y="1484785"/>
            <a:ext cx="5472608"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DDBFDEF-2BBF-7D44-870E-0A7C58D94F0D}"/>
              </a:ext>
            </a:extLst>
          </p:cNvPr>
          <p:cNvSpPr>
            <a:spLocks noGrp="1"/>
          </p:cNvSpPr>
          <p:nvPr>
            <p:ph type="title"/>
          </p:nvPr>
        </p:nvSpPr>
        <p:spPr/>
        <p:txBody>
          <a:bodyPr/>
          <a:lstStyle/>
          <a:p>
            <a:r>
              <a:rPr lang="el-GR"/>
              <a:t>Σχήμα 2.8 </a:t>
            </a:r>
            <a:r>
              <a:rPr lang="el-GR">
                <a:solidFill>
                  <a:schemeClr val="tx1"/>
                </a:solidFill>
              </a:rPr>
              <a:t>Η κληρονομική μεταβίβαση γνωρισμάτων της προσωπικότητας</a:t>
            </a:r>
            <a:endParaRPr lang="en-US">
              <a:solidFill>
                <a:schemeClr val="tx1"/>
              </a:solidFill>
            </a:endParaRPr>
          </a:p>
        </p:txBody>
      </p:sp>
      <p:sp>
        <p:nvSpPr>
          <p:cNvPr id="3" name="Content Placeholder 2">
            <a:extLst>
              <a:ext uri="{FF2B5EF4-FFF2-40B4-BE49-F238E27FC236}">
                <a16:creationId xmlns:a16="http://schemas.microsoft.com/office/drawing/2014/main" id="{C4D655BC-65D1-2041-8D64-C05B0591E394}"/>
              </a:ext>
            </a:extLst>
          </p:cNvPr>
          <p:cNvSpPr>
            <a:spLocks noGrp="1"/>
          </p:cNvSpPr>
          <p:nvPr>
            <p:ph idx="1"/>
          </p:nvPr>
        </p:nvSpPr>
        <p:spPr>
          <a:xfrm>
            <a:off x="539553" y="5780286"/>
            <a:ext cx="7994848" cy="745058"/>
          </a:xfrm>
        </p:spPr>
        <p:txBody>
          <a:bodyPr>
            <a:normAutofit fontScale="85000" lnSpcReduction="10000"/>
          </a:bodyPr>
          <a:lstStyle/>
          <a:p>
            <a:pPr marL="0" indent="0">
              <a:buNone/>
            </a:pPr>
            <a:r>
              <a:rPr lang="el-GR" dirty="0"/>
              <a:t>Τα συγκεκριμένα γνωρίσματα αποτελούν διαστάσεις της προσωπικότητας που συνδέονται στενά με γενετικούς παράγοντες. Όσο υψηλότερο είναι το ποσοστό τόσο μεγαλύτερος είναι ο βαθμός επίδρασης της κληρονομικότητας στο συγκεκριμένο γνώρισμα</a:t>
            </a:r>
            <a:endParaRPr lang="en-US" dirty="0"/>
          </a:p>
        </p:txBody>
      </p:sp>
      <p:sp>
        <p:nvSpPr>
          <p:cNvPr id="4" name="Slide Number Placeholder 3">
            <a:extLst>
              <a:ext uri="{FF2B5EF4-FFF2-40B4-BE49-F238E27FC236}">
                <a16:creationId xmlns:a16="http://schemas.microsoft.com/office/drawing/2014/main" id="{CAC5568F-167D-704B-811B-D1B4E168A241}"/>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66378010-2738-C04B-86EC-A3D642CE6C6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611" t="44085" r="8620" b="14057"/>
          <a:stretch/>
        </p:blipFill>
        <p:spPr bwMode="auto">
          <a:xfrm>
            <a:off x="827584" y="1124744"/>
            <a:ext cx="6853199"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7FB98A-843B-7743-9757-F480F581B680}"/>
              </a:ext>
            </a:extLst>
          </p:cNvPr>
          <p:cNvSpPr>
            <a:spLocks noGrp="1"/>
          </p:cNvSpPr>
          <p:nvPr>
            <p:ph type="title"/>
          </p:nvPr>
        </p:nvSpPr>
        <p:spPr/>
        <p:txBody>
          <a:bodyPr/>
          <a:lstStyle/>
          <a:p>
            <a:r>
              <a:rPr lang="el-GR" dirty="0"/>
              <a:t>Σχήμα 2.9 </a:t>
            </a:r>
            <a:r>
              <a:rPr lang="el-GR" dirty="0">
                <a:solidFill>
                  <a:schemeClr val="tx1"/>
                </a:solidFill>
              </a:rPr>
              <a:t>Γενετικοί παράγοντες και σχιζοφρένεια</a:t>
            </a:r>
            <a:endParaRPr lang="en-US" dirty="0">
              <a:solidFill>
                <a:schemeClr val="tx1"/>
              </a:solidFill>
            </a:endParaRPr>
          </a:p>
        </p:txBody>
      </p:sp>
      <p:sp>
        <p:nvSpPr>
          <p:cNvPr id="3" name="Content Placeholder 2">
            <a:extLst>
              <a:ext uri="{FF2B5EF4-FFF2-40B4-BE49-F238E27FC236}">
                <a16:creationId xmlns:a16="http://schemas.microsoft.com/office/drawing/2014/main" id="{6849CB69-81D6-9642-BB30-0B0B9730B265}"/>
              </a:ext>
            </a:extLst>
          </p:cNvPr>
          <p:cNvSpPr>
            <a:spLocks noGrp="1"/>
          </p:cNvSpPr>
          <p:nvPr>
            <p:ph idx="1"/>
          </p:nvPr>
        </p:nvSpPr>
        <p:spPr/>
        <p:txBody>
          <a:bodyPr>
            <a:normAutofit fontScale="70000" lnSpcReduction="20000"/>
          </a:bodyPr>
          <a:lstStyle/>
          <a:p>
            <a:pPr marL="0" indent="0">
              <a:buNone/>
            </a:pPr>
            <a:r>
              <a:rPr lang="el-GR"/>
              <a:t>Η ψυχολογική διαταραχή της σχιζοφρένειας έχει σαφή γενετικά στοιχεία. Όσο στενότερη η συγγένεια ανάμεσα στο άτομο με σχιζοφρένεια και σε άλλο μέρος της οικογένειας τόσο πιο πιθανό είναι το άλλο άτομο να παρουσιάσει τη διαταραχή</a:t>
            </a:r>
            <a:endParaRPr lang="en-US"/>
          </a:p>
        </p:txBody>
      </p:sp>
      <p:sp>
        <p:nvSpPr>
          <p:cNvPr id="4" name="Slide Number Placeholder 3">
            <a:extLst>
              <a:ext uri="{FF2B5EF4-FFF2-40B4-BE49-F238E27FC236}">
                <a16:creationId xmlns:a16="http://schemas.microsoft.com/office/drawing/2014/main" id="{CAFC932D-A567-8147-B411-15CEC32BD2A3}"/>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58F5-454C-D846-9485-9F165D215FF4}"/>
              </a:ext>
            </a:extLst>
          </p:cNvPr>
          <p:cNvSpPr>
            <a:spLocks noGrp="1"/>
          </p:cNvSpPr>
          <p:nvPr>
            <p:ph type="title"/>
          </p:nvPr>
        </p:nvSpPr>
        <p:spPr/>
        <p:txBody>
          <a:bodyPr>
            <a:normAutofit fontScale="90000"/>
          </a:bodyPr>
          <a:lstStyle/>
          <a:p>
            <a:r>
              <a:rPr lang="el-GR" altLang="en-US" dirty="0"/>
              <a:t>Μπορούν τα γονίδια</a:t>
            </a:r>
            <a:br>
              <a:rPr lang="en-US" altLang="en-US" dirty="0"/>
            </a:br>
            <a:r>
              <a:rPr lang="el-GR" altLang="en-US" dirty="0"/>
              <a:t>να επηρεάσουν</a:t>
            </a:r>
            <a:r>
              <a:rPr lang="en-US" altLang="en-US" dirty="0"/>
              <a:t> </a:t>
            </a:r>
            <a:r>
              <a:rPr lang="el-GR" altLang="en-US" dirty="0"/>
              <a:t>το περιβάλλον;</a:t>
            </a:r>
            <a:endParaRPr lang="en-US" dirty="0"/>
          </a:p>
        </p:txBody>
      </p:sp>
      <p:sp>
        <p:nvSpPr>
          <p:cNvPr id="3" name="Content Placeholder 2">
            <a:extLst>
              <a:ext uri="{FF2B5EF4-FFF2-40B4-BE49-F238E27FC236}">
                <a16:creationId xmlns:a16="http://schemas.microsoft.com/office/drawing/2014/main" id="{0B7E0CB1-110E-A647-A240-F30ACFFE2B87}"/>
              </a:ext>
            </a:extLst>
          </p:cNvPr>
          <p:cNvSpPr>
            <a:spLocks noGrp="1"/>
          </p:cNvSpPr>
          <p:nvPr>
            <p:ph idx="1"/>
          </p:nvPr>
        </p:nvSpPr>
        <p:spPr/>
        <p:txBody>
          <a:bodyPr/>
          <a:lstStyle/>
          <a:p>
            <a:r>
              <a:rPr lang="el-GR" altLang="en-US" dirty="0"/>
              <a:t>Κατά την </a:t>
            </a:r>
            <a:r>
              <a:rPr lang="en-US" altLang="en-US" dirty="0"/>
              <a:t>S. </a:t>
            </a:r>
            <a:r>
              <a:rPr lang="en-US" altLang="en-US" dirty="0" err="1"/>
              <a:t>Scarr</a:t>
            </a:r>
            <a:r>
              <a:rPr lang="el-GR" altLang="en-US" dirty="0"/>
              <a:t>, υπάρχουν τρεις τρόποι</a:t>
            </a:r>
            <a:r>
              <a:rPr lang="en-US" altLang="en-US" dirty="0"/>
              <a:t>:</a:t>
            </a:r>
          </a:p>
          <a:p>
            <a:pPr lvl="1"/>
            <a:r>
              <a:rPr lang="el-GR" altLang="en-US" b="1" dirty="0">
                <a:solidFill>
                  <a:schemeClr val="accent2">
                    <a:lumMod val="75000"/>
                  </a:schemeClr>
                </a:solidFill>
              </a:rPr>
              <a:t>Άμεση επίδραση: </a:t>
            </a:r>
            <a:r>
              <a:rPr lang="el-GR" altLang="en-US" dirty="0"/>
              <a:t>Το παιδί ενδιαφέρεται για –και προσέχει περισσότερο– στοιχεία του περιβάλλοντος που συνδέονται στενότερα με τις γενετικά καθορισμένες ικανότητές του</a:t>
            </a:r>
          </a:p>
          <a:p>
            <a:pPr lvl="1"/>
            <a:r>
              <a:rPr lang="el-GR" altLang="en-US" b="1" dirty="0">
                <a:solidFill>
                  <a:schemeClr val="accent2">
                    <a:lumMod val="75000"/>
                  </a:schemeClr>
                </a:solidFill>
              </a:rPr>
              <a:t>Έμμεση επίδραση: </a:t>
            </a:r>
            <a:r>
              <a:rPr lang="el-GR" altLang="en-US" dirty="0"/>
              <a:t>Γονέας με ενδιαφέρον στην άθληση (αντίστοιχα γονίδια), προσφέρει στο παιδί ευκαιρίες για ενασχόληση με αθλήματα</a:t>
            </a:r>
            <a:endParaRPr lang="en-US" altLang="en-US" dirty="0"/>
          </a:p>
          <a:p>
            <a:pPr lvl="1"/>
            <a:r>
              <a:rPr lang="el-GR" altLang="en-US" dirty="0"/>
              <a:t>Γενετικά καθορισμένη ιδιοσυγκρασία </a:t>
            </a:r>
            <a:r>
              <a:rPr lang="el-GR" altLang="en-US" b="1" dirty="0">
                <a:solidFill>
                  <a:schemeClr val="accent2">
                    <a:lumMod val="75000"/>
                  </a:schemeClr>
                </a:solidFill>
              </a:rPr>
              <a:t>προκαλεί</a:t>
            </a:r>
            <a:r>
              <a:rPr lang="el-GR" altLang="en-US" dirty="0"/>
              <a:t> την εμφάνιση συγκεκριμένων περιβαλλοντικών επιδράσεων</a:t>
            </a:r>
            <a:endParaRPr lang="en-US" altLang="en-US" dirty="0"/>
          </a:p>
          <a:p>
            <a:endParaRPr lang="en-US" dirty="0"/>
          </a:p>
        </p:txBody>
      </p:sp>
      <p:sp>
        <p:nvSpPr>
          <p:cNvPr id="4" name="Slide Number Placeholder 3">
            <a:extLst>
              <a:ext uri="{FF2B5EF4-FFF2-40B4-BE49-F238E27FC236}">
                <a16:creationId xmlns:a16="http://schemas.microsoft.com/office/drawing/2014/main" id="{21C9EB10-74B5-804B-8E34-AF0483BA077E}"/>
              </a:ext>
            </a:extLst>
          </p:cNvPr>
          <p:cNvSpPr>
            <a:spLocks noGrp="1"/>
          </p:cNvSpPr>
          <p:nvPr>
            <p:ph type="sldNum" sz="quarter" idx="10"/>
          </p:nvPr>
        </p:nvSpPr>
        <p:spPr/>
        <p:txBody>
          <a:bodyPr/>
          <a:lstStyle/>
          <a:p>
            <a:fld id="{068CDF2E-EC3D-234C-BF92-AB9B7C0160F3}" type="slidenum">
              <a:rPr lang="en-US" smtClean="0"/>
              <a:t>27</a:t>
            </a:fld>
            <a:endParaRPr lang="en-US"/>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a:extLst>
              <a:ext uri="{FF2B5EF4-FFF2-40B4-BE49-F238E27FC236}">
                <a16:creationId xmlns:a16="http://schemas.microsoft.com/office/drawing/2014/main" id="{76983223-A349-C149-9162-C8DA29E73C3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73039" y="1196752"/>
            <a:ext cx="7127875" cy="428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FB9865-46D2-014E-B003-81C31F8A9CBA}"/>
              </a:ext>
            </a:extLst>
          </p:cNvPr>
          <p:cNvSpPr>
            <a:spLocks noGrp="1"/>
          </p:cNvSpPr>
          <p:nvPr>
            <p:ph type="title"/>
          </p:nvPr>
        </p:nvSpPr>
        <p:spPr>
          <a:xfrm>
            <a:off x="511228" y="624110"/>
            <a:ext cx="8309244" cy="572642"/>
          </a:xfrm>
        </p:spPr>
        <p:txBody>
          <a:bodyPr>
            <a:normAutofit/>
          </a:bodyPr>
          <a:lstStyle/>
          <a:p>
            <a:r>
              <a:rPr lang="el-GR"/>
              <a:t>Σχήμα 2.10 </a:t>
            </a:r>
            <a:r>
              <a:rPr lang="el-GR">
                <a:solidFill>
                  <a:schemeClr val="tx1"/>
                </a:solidFill>
              </a:rPr>
              <a:t>Η ανατομία των αναπαραγωγικών οργάνων του θήλεος</a:t>
            </a:r>
            <a:endParaRPr lang="en-US">
              <a:solidFill>
                <a:schemeClr val="tx1"/>
              </a:solidFill>
            </a:endParaRPr>
          </a:p>
        </p:txBody>
      </p:sp>
      <p:sp>
        <p:nvSpPr>
          <p:cNvPr id="3" name="Content Placeholder 2">
            <a:extLst>
              <a:ext uri="{FF2B5EF4-FFF2-40B4-BE49-F238E27FC236}">
                <a16:creationId xmlns:a16="http://schemas.microsoft.com/office/drawing/2014/main" id="{CA682904-D6DF-B844-A772-7A6CD0153463}"/>
              </a:ext>
            </a:extLst>
          </p:cNvPr>
          <p:cNvSpPr>
            <a:spLocks noGrp="1"/>
          </p:cNvSpPr>
          <p:nvPr>
            <p:ph idx="1"/>
          </p:nvPr>
        </p:nvSpPr>
        <p:spPr/>
        <p:txBody>
          <a:bodyPr>
            <a:normAutofit fontScale="92500"/>
          </a:bodyPr>
          <a:lstStyle/>
          <a:p>
            <a:pPr marL="0" indent="0">
              <a:buNone/>
            </a:pPr>
            <a:r>
              <a:rPr lang="el-GR"/>
              <a:t>Η κάτοψη αυτή δείχνει τη βασική ανατομία των αναπαραγωγικών οργάνων του θήλεος</a:t>
            </a:r>
            <a:endParaRPr lang="en-US"/>
          </a:p>
        </p:txBody>
      </p:sp>
      <p:sp>
        <p:nvSpPr>
          <p:cNvPr id="4" name="Slide Number Placeholder 3">
            <a:extLst>
              <a:ext uri="{FF2B5EF4-FFF2-40B4-BE49-F238E27FC236}">
                <a16:creationId xmlns:a16="http://schemas.microsoft.com/office/drawing/2014/main" id="{C59EB0D6-B446-8A44-9A69-D78177247BCE}"/>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28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6555DB7A-2F78-054B-BC53-095436CD3858}"/>
              </a:ext>
            </a:extLst>
          </p:cNvPr>
          <p:cNvSpPr txBox="1">
            <a:spLocks noChangeArrowheads="1"/>
          </p:cNvSpPr>
          <p:nvPr/>
        </p:nvSpPr>
        <p:spPr bwMode="auto">
          <a:xfrm>
            <a:off x="4788024" y="460524"/>
            <a:ext cx="7859712"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Bef>
                <a:spcPts val="142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defRPr>
            </a:lvl1pPr>
            <a:lvl2pPr>
              <a:lnSpc>
                <a:spcPct val="93000"/>
              </a:lnSpc>
              <a:spcBef>
                <a:spcPts val="113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defRPr>
            </a:lvl2pPr>
            <a:lvl3pPr>
              <a:lnSpc>
                <a:spcPct val="93000"/>
              </a:lnSpc>
              <a:spcBef>
                <a:spcPts val="85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defRPr>
            </a:lvl3pPr>
            <a:lvl4pPr>
              <a:lnSpc>
                <a:spcPct val="93000"/>
              </a:lnSpc>
              <a:spcBef>
                <a:spcPts val="575"/>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defRPr>
            </a:lvl4pPr>
            <a:lvl5pPr>
              <a:lnSpc>
                <a:spcPct val="93000"/>
              </a:lnSpc>
              <a:spcBef>
                <a:spcPts val="288"/>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defRPr>
            </a:lvl5pPr>
            <a:lvl6pPr marL="25146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defRPr>
            </a:lvl6pPr>
            <a:lvl7pPr marL="29718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defRPr>
            </a:lvl7pPr>
            <a:lvl8pPr marL="34290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defRPr>
            </a:lvl8pPr>
            <a:lvl9pPr marL="3886200"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defRPr>
            </a:lvl9pPr>
          </a:lstStyle>
          <a:p>
            <a:pPr eaLnBrk="1" hangingPunct="1">
              <a:lnSpc>
                <a:spcPct val="100000"/>
              </a:lnSpc>
              <a:spcBef>
                <a:spcPct val="0"/>
              </a:spcBef>
            </a:pPr>
            <a:endParaRPr lang="en-US" altLang="en-US" sz="3400" b="1">
              <a:solidFill>
                <a:srgbClr val="007FA3"/>
              </a:solidFill>
              <a:latin typeface="Times New Roman" panose="02020603050405020304" pitchFamily="18" charset="0"/>
              <a:cs typeface="Tahoma" panose="020B0604030504040204" pitchFamily="34" charset="0"/>
            </a:endParaRPr>
          </a:p>
        </p:txBody>
      </p:sp>
      <p:sp>
        <p:nvSpPr>
          <p:cNvPr id="2" name="Title 1">
            <a:extLst>
              <a:ext uri="{FF2B5EF4-FFF2-40B4-BE49-F238E27FC236}">
                <a16:creationId xmlns:a16="http://schemas.microsoft.com/office/drawing/2014/main" id="{2A7891A9-2871-394E-BE39-EFD7AC8CB8BB}"/>
              </a:ext>
            </a:extLst>
          </p:cNvPr>
          <p:cNvSpPr>
            <a:spLocks noGrp="1"/>
          </p:cNvSpPr>
          <p:nvPr>
            <p:ph type="title"/>
          </p:nvPr>
        </p:nvSpPr>
        <p:spPr/>
        <p:txBody>
          <a:bodyPr/>
          <a:lstStyle/>
          <a:p>
            <a:r>
              <a:rPr lang="el-GR" altLang="en-US"/>
              <a:t>Στάδια προγεννητικής ανάπτυξης</a:t>
            </a:r>
            <a:endParaRPr lang="en-US"/>
          </a:p>
        </p:txBody>
      </p:sp>
      <p:sp>
        <p:nvSpPr>
          <p:cNvPr id="3" name="Content Placeholder 2">
            <a:extLst>
              <a:ext uri="{FF2B5EF4-FFF2-40B4-BE49-F238E27FC236}">
                <a16:creationId xmlns:a16="http://schemas.microsoft.com/office/drawing/2014/main" id="{0528FE7F-3E30-374F-A80C-A74811ABDA64}"/>
              </a:ext>
            </a:extLst>
          </p:cNvPr>
          <p:cNvSpPr>
            <a:spLocks noGrp="1"/>
          </p:cNvSpPr>
          <p:nvPr>
            <p:ph idx="1"/>
          </p:nvPr>
        </p:nvSpPr>
        <p:spPr/>
        <p:txBody>
          <a:bodyPr/>
          <a:lstStyle/>
          <a:p>
            <a:r>
              <a:rPr lang="el-GR" altLang="en-US"/>
              <a:t>Βλαστικό</a:t>
            </a:r>
            <a:r>
              <a:rPr lang="en-US" altLang="en-US"/>
              <a:t> (</a:t>
            </a:r>
            <a:r>
              <a:rPr lang="el-GR" altLang="en-US"/>
              <a:t>γονιμοποίηση – 2η εβδομάδα</a:t>
            </a:r>
            <a:r>
              <a:rPr lang="en-US" altLang="en-US"/>
              <a:t>)</a:t>
            </a:r>
          </a:p>
          <a:p>
            <a:r>
              <a:rPr lang="el-GR" altLang="en-US"/>
              <a:t>Εμβρυονικό</a:t>
            </a:r>
            <a:r>
              <a:rPr lang="en-US" altLang="en-US"/>
              <a:t> (</a:t>
            </a:r>
            <a:r>
              <a:rPr lang="el-GR" altLang="en-US"/>
              <a:t>2η-8η εβδομάδα</a:t>
            </a:r>
            <a:r>
              <a:rPr lang="en-US" altLang="en-US"/>
              <a:t>)</a:t>
            </a:r>
          </a:p>
          <a:p>
            <a:r>
              <a:rPr lang="el-GR" altLang="en-US"/>
              <a:t>Εμβρυϊκό</a:t>
            </a:r>
            <a:r>
              <a:rPr lang="en-US" altLang="en-US"/>
              <a:t> (8</a:t>
            </a:r>
            <a:r>
              <a:rPr lang="el-GR" altLang="en-US"/>
              <a:t>η εβδομάδα – τοκετός</a:t>
            </a:r>
            <a:r>
              <a:rPr lang="en-US" altLang="en-US"/>
              <a:t>)</a:t>
            </a:r>
          </a:p>
          <a:p>
            <a:endParaRPr lang="en-US"/>
          </a:p>
        </p:txBody>
      </p:sp>
      <p:sp>
        <p:nvSpPr>
          <p:cNvPr id="4" name="Slide Number Placeholder 3">
            <a:extLst>
              <a:ext uri="{FF2B5EF4-FFF2-40B4-BE49-F238E27FC236}">
                <a16:creationId xmlns:a16="http://schemas.microsoft.com/office/drawing/2014/main" id="{25856B64-F8FE-1749-BB85-609D02330FDD}"/>
              </a:ext>
            </a:extLst>
          </p:cNvPr>
          <p:cNvSpPr>
            <a:spLocks noGrp="1"/>
          </p:cNvSpPr>
          <p:nvPr>
            <p:ph type="sldNum" sz="quarter" idx="10"/>
          </p:nvPr>
        </p:nvSpPr>
        <p:spPr/>
        <p:txBody>
          <a:bodyPr/>
          <a:lstStyle/>
          <a:p>
            <a:fld id="{068CDF2E-EC3D-234C-BF92-AB9B7C0160F3}" type="slidenum">
              <a:rPr lang="en-US" smtClean="0"/>
              <a:t>29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08C3-6EFE-514E-A5E1-32725FA9F0CC}"/>
              </a:ext>
            </a:extLst>
          </p:cNvPr>
          <p:cNvSpPr>
            <a:spLocks noGrp="1"/>
          </p:cNvSpPr>
          <p:nvPr>
            <p:ph type="title"/>
          </p:nvPr>
        </p:nvSpPr>
        <p:spPr/>
        <p:txBody>
          <a:bodyPr>
            <a:noAutofit/>
          </a:bodyPr>
          <a:lstStyle/>
          <a:p>
            <a:r>
              <a:rPr lang="el-GR" sz="2000"/>
              <a:t>Σχήμα 2.1 </a:t>
            </a:r>
            <a:r>
              <a:rPr lang="el-GR" sz="2000">
                <a:solidFill>
                  <a:schemeClr val="tx1"/>
                </a:solidFill>
              </a:rPr>
              <a:t>Τα περιεχόμενα του ανθρώπινου κυττάρου</a:t>
            </a:r>
            <a:endParaRPr lang="en-US" sz="2000">
              <a:solidFill>
                <a:schemeClr val="tx1"/>
              </a:solidFill>
            </a:endParaRPr>
          </a:p>
        </p:txBody>
      </p:sp>
      <p:sp>
        <p:nvSpPr>
          <p:cNvPr id="7" name="Content Placeholder 6">
            <a:extLst>
              <a:ext uri="{FF2B5EF4-FFF2-40B4-BE49-F238E27FC236}">
                <a16:creationId xmlns:a16="http://schemas.microsoft.com/office/drawing/2014/main" id="{944E9F7C-3A9A-8A45-8819-01F1A082101B}"/>
              </a:ext>
            </a:extLst>
          </p:cNvPr>
          <p:cNvSpPr>
            <a:spLocks noGrp="1"/>
          </p:cNvSpPr>
          <p:nvPr>
            <p:ph idx="1"/>
          </p:nvPr>
        </p:nvSpPr>
        <p:spPr/>
        <p:txBody>
          <a:bodyPr>
            <a:normAutofit fontScale="92500" lnSpcReduction="10000"/>
          </a:bodyPr>
          <a:lstStyle/>
          <a:p>
            <a:pPr marL="0" indent="0">
              <a:buNone/>
            </a:pPr>
            <a:r>
              <a:rPr lang="el-GR"/>
              <a:t>Τη στιγμή της σύλληψης, ο άνθρωπος παίρνει γύρω στα 25.000 γονίδια, που εμπεριέχονται σε 46 χρωμοσώματα και ταξινομούνται σε 23 ζεύγη</a:t>
            </a:r>
            <a:endParaRPr lang="en-US"/>
          </a:p>
        </p:txBody>
      </p:sp>
      <p:sp>
        <p:nvSpPr>
          <p:cNvPr id="3" name="Slide Number Placeholder 2">
            <a:extLst>
              <a:ext uri="{FF2B5EF4-FFF2-40B4-BE49-F238E27FC236}">
                <a16:creationId xmlns:a16="http://schemas.microsoft.com/office/drawing/2014/main" id="{E85A7200-808B-C740-B07D-49A85FF1532E}"/>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a:t>
            </a:fld>
            <a:endParaRPr lang="en-US"/>
          </a:p>
        </p:txBody>
      </p:sp>
      <p:pic>
        <p:nvPicPr>
          <p:cNvPr id="6" name="Picture 5">
            <a:extLst>
              <a:ext uri="{FF2B5EF4-FFF2-40B4-BE49-F238E27FC236}">
                <a16:creationId xmlns:a16="http://schemas.microsoft.com/office/drawing/2014/main" id="{C66B1147-8549-C04D-8237-CAC9CA61D6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03648" y="1700808"/>
            <a:ext cx="6493832" cy="367240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a:extLst>
              <a:ext uri="{FF2B5EF4-FFF2-40B4-BE49-F238E27FC236}">
                <a16:creationId xmlns:a16="http://schemas.microsoft.com/office/drawing/2014/main" id="{20BBDB55-9505-8248-80CE-7FC49CA51AE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1550" y="1557338"/>
            <a:ext cx="7200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D69FE3E-2141-774D-B5B7-0819248C386E}"/>
              </a:ext>
            </a:extLst>
          </p:cNvPr>
          <p:cNvSpPr>
            <a:spLocks noGrp="1"/>
          </p:cNvSpPr>
          <p:nvPr>
            <p:ph type="sldNum" sz="quarter" idx="10"/>
          </p:nvPr>
        </p:nvSpPr>
        <p:spPr/>
        <p:txBody>
          <a:bodyPr/>
          <a:lstStyle/>
          <a:p>
            <a:fld id="{068CDF2E-EC3D-234C-BF92-AB9B7C0160F3}" type="slidenum">
              <a:rPr lang="en-US" smtClean="0"/>
              <a:t>30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a:extLst>
              <a:ext uri="{FF2B5EF4-FFF2-40B4-BE49-F238E27FC236}">
                <a16:creationId xmlns:a16="http://schemas.microsoft.com/office/drawing/2014/main" id="{135EC07C-C3DE-104B-823C-DCDED4639DA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27584" y="1268760"/>
            <a:ext cx="523888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8A6AC2-D4A7-F441-B2A2-CDE1F66AA251}"/>
              </a:ext>
            </a:extLst>
          </p:cNvPr>
          <p:cNvSpPr>
            <a:spLocks noGrp="1"/>
          </p:cNvSpPr>
          <p:nvPr>
            <p:ph type="title"/>
          </p:nvPr>
        </p:nvSpPr>
        <p:spPr/>
        <p:txBody>
          <a:bodyPr/>
          <a:lstStyle/>
          <a:p>
            <a:r>
              <a:rPr lang="el-GR"/>
              <a:t>Σχήμα 2.11 </a:t>
            </a:r>
            <a:r>
              <a:rPr lang="el-GR">
                <a:solidFill>
                  <a:schemeClr val="tx1"/>
                </a:solidFill>
              </a:rPr>
              <a:t>Οι σωματικές αναλογίες</a:t>
            </a:r>
            <a:endParaRPr lang="en-US">
              <a:solidFill>
                <a:schemeClr val="tx1"/>
              </a:solidFill>
            </a:endParaRPr>
          </a:p>
        </p:txBody>
      </p:sp>
      <p:sp>
        <p:nvSpPr>
          <p:cNvPr id="3" name="Content Placeholder 2">
            <a:extLst>
              <a:ext uri="{FF2B5EF4-FFF2-40B4-BE49-F238E27FC236}">
                <a16:creationId xmlns:a16="http://schemas.microsoft.com/office/drawing/2014/main" id="{F91F79C9-2E1B-AA45-B62C-A93CF1F0544D}"/>
              </a:ext>
            </a:extLst>
          </p:cNvPr>
          <p:cNvSpPr>
            <a:spLocks noGrp="1"/>
          </p:cNvSpPr>
          <p:nvPr>
            <p:ph idx="1"/>
          </p:nvPr>
        </p:nvSpPr>
        <p:spPr>
          <a:xfrm>
            <a:off x="539553" y="5661248"/>
            <a:ext cx="7994848" cy="1008112"/>
          </a:xfrm>
        </p:spPr>
        <p:txBody>
          <a:bodyPr>
            <a:normAutofit/>
          </a:bodyPr>
          <a:lstStyle/>
          <a:p>
            <a:pPr marL="0" indent="0">
              <a:lnSpc>
                <a:spcPts val="1720"/>
              </a:lnSpc>
              <a:buNone/>
            </a:pPr>
            <a:r>
              <a:rPr lang="el-GR"/>
              <a:t>Κατά τη διάρκεια του εμβρυϊκού σταδίου, οι αναλογίες του σώματος του εμβρύου αλλάζουν αλλάζουν δραματικά. Στους δύο μήνες μετά τη σύλληψη, το μισό μήκος του σώματος αντιστοιχεί στο κεφάλι. Στη γέννηση, το κεφάλι καταλαμβάνει το ένα τέταρτο του συνολικού μεγέθους του σώματος</a:t>
            </a:r>
            <a:endParaRPr lang="en-US"/>
          </a:p>
        </p:txBody>
      </p:sp>
      <p:sp>
        <p:nvSpPr>
          <p:cNvPr id="4" name="Slide Number Placeholder 3">
            <a:extLst>
              <a:ext uri="{FF2B5EF4-FFF2-40B4-BE49-F238E27FC236}">
                <a16:creationId xmlns:a16="http://schemas.microsoft.com/office/drawing/2014/main" id="{5FA7E760-9EE2-8A4E-B998-4315D9173B03}"/>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A7BF-59EB-CE4C-B037-29FB463F642A}"/>
              </a:ext>
            </a:extLst>
          </p:cNvPr>
          <p:cNvSpPr>
            <a:spLocks noGrp="1"/>
          </p:cNvSpPr>
          <p:nvPr>
            <p:ph type="title"/>
          </p:nvPr>
        </p:nvSpPr>
        <p:spPr/>
        <p:txBody>
          <a:bodyPr>
            <a:normAutofit fontScale="90000"/>
          </a:bodyPr>
          <a:lstStyle/>
          <a:p>
            <a:r>
              <a:rPr lang="el-GR" altLang="en-US" dirty="0"/>
              <a:t>Προβλήματα στην αναπαραγωγική διαδικασία</a:t>
            </a:r>
            <a:endParaRPr lang="en-US" dirty="0"/>
          </a:p>
        </p:txBody>
      </p:sp>
      <p:sp>
        <p:nvSpPr>
          <p:cNvPr id="3" name="Content Placeholder 2">
            <a:extLst>
              <a:ext uri="{FF2B5EF4-FFF2-40B4-BE49-F238E27FC236}">
                <a16:creationId xmlns:a16="http://schemas.microsoft.com/office/drawing/2014/main" id="{1DFE5973-5CDA-374B-A9A1-AEB1251A354B}"/>
              </a:ext>
            </a:extLst>
          </p:cNvPr>
          <p:cNvSpPr>
            <a:spLocks noGrp="1"/>
          </p:cNvSpPr>
          <p:nvPr>
            <p:ph idx="1"/>
          </p:nvPr>
        </p:nvSpPr>
        <p:spPr/>
        <p:txBody>
          <a:bodyPr/>
          <a:lstStyle/>
          <a:p>
            <a:r>
              <a:rPr lang="el-GR" altLang="en-US" b="1" dirty="0">
                <a:solidFill>
                  <a:schemeClr val="accent2">
                    <a:lumMod val="75000"/>
                  </a:schemeClr>
                </a:solidFill>
              </a:rPr>
              <a:t>Στειρότητα</a:t>
            </a:r>
            <a:endParaRPr lang="en-US" altLang="en-US" b="1" dirty="0">
              <a:solidFill>
                <a:schemeClr val="accent2">
                  <a:lumMod val="75000"/>
                </a:schemeClr>
              </a:solidFill>
            </a:endParaRPr>
          </a:p>
          <a:p>
            <a:pPr lvl="1"/>
            <a:r>
              <a:rPr lang="el-GR" altLang="en-US" dirty="0"/>
              <a:t>Εξωσωματική γονιμοποίηση, τεχνητή εμφύτευση</a:t>
            </a:r>
            <a:endParaRPr lang="en-US" altLang="en-US" dirty="0"/>
          </a:p>
          <a:p>
            <a:r>
              <a:rPr lang="el-GR" altLang="en-US" b="1" dirty="0">
                <a:solidFill>
                  <a:schemeClr val="accent2">
                    <a:lumMod val="75000"/>
                  </a:schemeClr>
                </a:solidFill>
              </a:rPr>
              <a:t>Αποβολή</a:t>
            </a:r>
            <a:endParaRPr lang="en-US" altLang="en-US" b="1" dirty="0">
              <a:solidFill>
                <a:schemeClr val="accent2">
                  <a:lumMod val="75000"/>
                </a:schemeClr>
              </a:solidFill>
            </a:endParaRPr>
          </a:p>
          <a:p>
            <a:pPr lvl="1"/>
            <a:r>
              <a:rPr lang="el-GR" altLang="en-US" dirty="0"/>
              <a:t>Κίνδυνος για άγχος, κατάθλιψη, οδύνη</a:t>
            </a:r>
            <a:endParaRPr lang="en-US" altLang="en-US" dirty="0"/>
          </a:p>
          <a:p>
            <a:r>
              <a:rPr lang="el-GR" altLang="en-US" b="1" dirty="0">
                <a:solidFill>
                  <a:schemeClr val="accent2">
                    <a:lumMod val="75000"/>
                  </a:schemeClr>
                </a:solidFill>
              </a:rPr>
              <a:t>Άμβλωση</a:t>
            </a:r>
            <a:endParaRPr lang="en-US" altLang="en-US" b="1" dirty="0">
              <a:solidFill>
                <a:schemeClr val="accent2">
                  <a:lumMod val="75000"/>
                </a:schemeClr>
              </a:solidFill>
            </a:endParaRPr>
          </a:p>
          <a:p>
            <a:pPr lvl="1"/>
            <a:r>
              <a:rPr lang="el-GR" altLang="en-US" dirty="0"/>
              <a:t>Ανάμικτα ευρήματα για μεταγενέστερες επιδράσεις</a:t>
            </a:r>
            <a:endParaRPr lang="en-US" altLang="en-US" dirty="0"/>
          </a:p>
          <a:p>
            <a:pPr lvl="1"/>
            <a:r>
              <a:rPr lang="el-GR" altLang="en-US" dirty="0"/>
              <a:t>Γενικά, βραχυπρόθεσμα αισθήματα λύπης και ενοχής / Αύξηση κινδύνου για μελλοντικά ψυχολογικά προβλήματα</a:t>
            </a:r>
            <a:endParaRPr lang="en-US" altLang="en-US" dirty="0"/>
          </a:p>
          <a:p>
            <a:endParaRPr lang="en-US" dirty="0"/>
          </a:p>
        </p:txBody>
      </p:sp>
      <p:sp>
        <p:nvSpPr>
          <p:cNvPr id="4" name="Slide Number Placeholder 3">
            <a:extLst>
              <a:ext uri="{FF2B5EF4-FFF2-40B4-BE49-F238E27FC236}">
                <a16:creationId xmlns:a16="http://schemas.microsoft.com/office/drawing/2014/main" id="{AE43598F-FF17-FD4A-8039-A836272F13DB}"/>
              </a:ext>
            </a:extLst>
          </p:cNvPr>
          <p:cNvSpPr>
            <a:spLocks noGrp="1"/>
          </p:cNvSpPr>
          <p:nvPr>
            <p:ph type="sldNum" sz="quarter" idx="10"/>
          </p:nvPr>
        </p:nvSpPr>
        <p:spPr/>
        <p:txBody>
          <a:bodyPr/>
          <a:lstStyle/>
          <a:p>
            <a:fld id="{068CDF2E-EC3D-234C-BF92-AB9B7C0160F3}" type="slidenum">
              <a:rPr lang="en-US" smtClean="0"/>
              <a:t>32</a:t>
            </a:fld>
            <a:endParaRPr lang="en-US"/>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a:extLst>
              <a:ext uri="{FF2B5EF4-FFF2-40B4-BE49-F238E27FC236}">
                <a16:creationId xmlns:a16="http://schemas.microsoft.com/office/drawing/2014/main" id="{D7D26408-42A6-4943-AE7A-C26B7D2DC0A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99592" y="1268717"/>
            <a:ext cx="7510912" cy="429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4069F6B2-3D87-714F-BFC6-A9802DC39FD6}"/>
              </a:ext>
            </a:extLst>
          </p:cNvPr>
          <p:cNvSpPr>
            <a:spLocks noGrp="1"/>
          </p:cNvSpPr>
          <p:nvPr>
            <p:ph type="title"/>
          </p:nvPr>
        </p:nvSpPr>
        <p:spPr>
          <a:xfrm>
            <a:off x="511228" y="624110"/>
            <a:ext cx="8023172" cy="503065"/>
          </a:xfrm>
        </p:spPr>
        <p:txBody>
          <a:bodyPr>
            <a:normAutofit/>
          </a:bodyPr>
          <a:lstStyle/>
          <a:p>
            <a:r>
              <a:rPr lang="el-GR"/>
              <a:t>Σχήμα 2.13 </a:t>
            </a:r>
            <a:r>
              <a:rPr lang="el-GR">
                <a:solidFill>
                  <a:schemeClr val="tx1"/>
                </a:solidFill>
              </a:rPr>
              <a:t>Ευαισθησία στους παράγοντες </a:t>
            </a:r>
            <a:r>
              <a:rPr lang="el-GR" err="1">
                <a:solidFill>
                  <a:schemeClr val="tx1"/>
                </a:solidFill>
              </a:rPr>
              <a:t>τερατογένεσης</a:t>
            </a:r>
            <a:endParaRPr lang="en-US">
              <a:solidFill>
                <a:schemeClr val="tx1"/>
              </a:solidFill>
            </a:endParaRPr>
          </a:p>
        </p:txBody>
      </p:sp>
      <p:sp>
        <p:nvSpPr>
          <p:cNvPr id="7" name="Content Placeholder 6">
            <a:extLst>
              <a:ext uri="{FF2B5EF4-FFF2-40B4-BE49-F238E27FC236}">
                <a16:creationId xmlns:a16="http://schemas.microsoft.com/office/drawing/2014/main" id="{28BF0BAB-D998-3F4A-94B7-7E97F0828248}"/>
              </a:ext>
            </a:extLst>
          </p:cNvPr>
          <p:cNvSpPr>
            <a:spLocks noGrp="1"/>
          </p:cNvSpPr>
          <p:nvPr>
            <p:ph idx="1"/>
          </p:nvPr>
        </p:nvSpPr>
        <p:spPr/>
        <p:txBody>
          <a:bodyPr>
            <a:normAutofit fontScale="92500" lnSpcReduction="10000"/>
          </a:bodyPr>
          <a:lstStyle/>
          <a:p>
            <a:pPr marL="0" indent="0">
              <a:buNone/>
            </a:pPr>
            <a:r>
              <a:rPr lang="el-GR"/>
              <a:t>Με βασικό κριτήριο το στάδιο της ανάπτυξης τους, μερικά τμήματα και όργανα του σώματα εμφανίζουν διαφορετικό βαθμό ευαισθησίας στους παράγοντες </a:t>
            </a:r>
            <a:r>
              <a:rPr lang="el-GR" err="1"/>
              <a:t>τερατογένεσης</a:t>
            </a:r>
            <a:endParaRPr lang="en-US"/>
          </a:p>
        </p:txBody>
      </p:sp>
      <p:sp>
        <p:nvSpPr>
          <p:cNvPr id="2" name="Slide Number Placeholder 1">
            <a:extLst>
              <a:ext uri="{FF2B5EF4-FFF2-40B4-BE49-F238E27FC236}">
                <a16:creationId xmlns:a16="http://schemas.microsoft.com/office/drawing/2014/main" id="{014ABBDC-5AD1-214F-9281-6361EEA6A435}"/>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33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0DC7-0B1D-924D-8C53-26E57FCB24AB}"/>
              </a:ext>
            </a:extLst>
          </p:cNvPr>
          <p:cNvSpPr>
            <a:spLocks noGrp="1"/>
          </p:cNvSpPr>
          <p:nvPr>
            <p:ph type="title"/>
          </p:nvPr>
        </p:nvSpPr>
        <p:spPr/>
        <p:txBody>
          <a:bodyPr>
            <a:normAutofit fontScale="90000"/>
          </a:bodyPr>
          <a:lstStyle/>
          <a:p>
            <a:r>
              <a:rPr lang="el-GR" altLang="en-US" dirty="0"/>
              <a:t>Παράγοντες που επηρεάζουν</a:t>
            </a:r>
            <a:br>
              <a:rPr lang="en-US" altLang="en-US" dirty="0"/>
            </a:br>
            <a:r>
              <a:rPr lang="el-GR" altLang="en-US" dirty="0"/>
              <a:t>την προγεννητική ανάπτυξη: Μητέρα</a:t>
            </a:r>
            <a:r>
              <a:rPr lang="en-US" altLang="en-US" dirty="0"/>
              <a:t> </a:t>
            </a:r>
            <a:endParaRPr lang="en-US" dirty="0"/>
          </a:p>
        </p:txBody>
      </p:sp>
      <p:sp>
        <p:nvSpPr>
          <p:cNvPr id="3" name="Content Placeholder 2">
            <a:extLst>
              <a:ext uri="{FF2B5EF4-FFF2-40B4-BE49-F238E27FC236}">
                <a16:creationId xmlns:a16="http://schemas.microsoft.com/office/drawing/2014/main" id="{E6C04E73-7B24-C94C-941B-442035CA7C00}"/>
              </a:ext>
            </a:extLst>
          </p:cNvPr>
          <p:cNvSpPr>
            <a:spLocks noGrp="1"/>
          </p:cNvSpPr>
          <p:nvPr>
            <p:ph idx="1"/>
          </p:nvPr>
        </p:nvSpPr>
        <p:spPr/>
        <p:txBody>
          <a:bodyPr/>
          <a:lstStyle/>
          <a:p>
            <a:r>
              <a:rPr lang="el-GR" altLang="en-US" dirty="0"/>
              <a:t>Διατροφή</a:t>
            </a:r>
            <a:endParaRPr lang="en-US" altLang="en-US" dirty="0"/>
          </a:p>
          <a:p>
            <a:r>
              <a:rPr lang="el-GR" altLang="en-US" dirty="0"/>
              <a:t>Ηλικία</a:t>
            </a:r>
            <a:endParaRPr lang="en-US" altLang="en-US" dirty="0"/>
          </a:p>
          <a:p>
            <a:r>
              <a:rPr lang="el-GR" altLang="en-US" dirty="0"/>
              <a:t>Ψυχολογική υποστήριξη</a:t>
            </a:r>
            <a:endParaRPr lang="en-US" altLang="en-US" dirty="0"/>
          </a:p>
          <a:p>
            <a:r>
              <a:rPr lang="el-GR" altLang="en-US" dirty="0"/>
              <a:t>Γενική υγεία</a:t>
            </a:r>
            <a:endParaRPr lang="en-US" altLang="en-US" dirty="0"/>
          </a:p>
          <a:p>
            <a:r>
              <a:rPr lang="el-GR" altLang="en-US" dirty="0"/>
              <a:t>Χρήση και κατάχρηση ουσιών</a:t>
            </a:r>
            <a:endParaRPr lang="en-US" altLang="en-US" dirty="0"/>
          </a:p>
          <a:p>
            <a:r>
              <a:rPr lang="el-GR" altLang="en-US" dirty="0"/>
              <a:t>Χρήση αλκοόλ</a:t>
            </a:r>
            <a:endParaRPr lang="en-US" altLang="en-US" dirty="0"/>
          </a:p>
          <a:p>
            <a:pPr lvl="1"/>
            <a:r>
              <a:rPr lang="el-GR" altLang="en-US" dirty="0"/>
              <a:t>Εμβρυϊκό αλκοολικό σύνδρομο</a:t>
            </a:r>
            <a:r>
              <a:rPr lang="en-US" altLang="en-US" dirty="0"/>
              <a:t> (FAS)</a:t>
            </a:r>
          </a:p>
          <a:p>
            <a:pPr lvl="1"/>
            <a:r>
              <a:rPr lang="el-GR" altLang="en-US" dirty="0"/>
              <a:t>Εμβρυϊκές αλκοολικές επιδράσεις</a:t>
            </a:r>
            <a:r>
              <a:rPr lang="en-US" altLang="en-US" dirty="0"/>
              <a:t> (FAE)</a:t>
            </a:r>
          </a:p>
          <a:p>
            <a:r>
              <a:rPr lang="el-GR" altLang="en-US" dirty="0"/>
              <a:t>Κάπνισμα</a:t>
            </a:r>
            <a:endParaRPr lang="en-US" altLang="en-US" dirty="0"/>
          </a:p>
          <a:p>
            <a:endParaRPr lang="en-US" dirty="0"/>
          </a:p>
        </p:txBody>
      </p:sp>
      <p:sp>
        <p:nvSpPr>
          <p:cNvPr id="4" name="Slide Number Placeholder 3">
            <a:extLst>
              <a:ext uri="{FF2B5EF4-FFF2-40B4-BE49-F238E27FC236}">
                <a16:creationId xmlns:a16="http://schemas.microsoft.com/office/drawing/2014/main" id="{EFC469BC-D15C-7F4B-807B-EA9D3A06A709}"/>
              </a:ext>
            </a:extLst>
          </p:cNvPr>
          <p:cNvSpPr>
            <a:spLocks noGrp="1"/>
          </p:cNvSpPr>
          <p:nvPr>
            <p:ph type="sldNum" sz="quarter" idx="10"/>
          </p:nvPr>
        </p:nvSpPr>
        <p:spPr/>
        <p:txBody>
          <a:bodyPr/>
          <a:lstStyle/>
          <a:p>
            <a:fld id="{068CDF2E-EC3D-234C-BF92-AB9B7C0160F3}" type="slidenum">
              <a:rPr lang="en-US" smtClean="0"/>
              <a:t>34</a:t>
            </a:fld>
            <a:endParaRPr lang="en-US"/>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7755-D8DA-B247-914C-E9CB8ACBF751}"/>
              </a:ext>
            </a:extLst>
          </p:cNvPr>
          <p:cNvSpPr>
            <a:spLocks noGrp="1"/>
          </p:cNvSpPr>
          <p:nvPr>
            <p:ph type="title"/>
          </p:nvPr>
        </p:nvSpPr>
        <p:spPr/>
        <p:txBody>
          <a:bodyPr>
            <a:normAutofit fontScale="90000"/>
          </a:bodyPr>
          <a:lstStyle/>
          <a:p>
            <a:r>
              <a:rPr lang="el-GR" altLang="en-US" dirty="0"/>
              <a:t>Παράγοντες που επηρεάζουν</a:t>
            </a:r>
            <a:br>
              <a:rPr lang="en-US" altLang="en-US" dirty="0"/>
            </a:br>
            <a:r>
              <a:rPr lang="el-GR" altLang="en-US" dirty="0"/>
              <a:t>την προγεννητική ανάπτυξη: Πατέρας</a:t>
            </a:r>
            <a:br>
              <a:rPr lang="en-US" altLang="en-US" dirty="0"/>
            </a:br>
            <a:endParaRPr lang="en-US" dirty="0"/>
          </a:p>
        </p:txBody>
      </p:sp>
      <p:sp>
        <p:nvSpPr>
          <p:cNvPr id="3" name="Content Placeholder 2">
            <a:extLst>
              <a:ext uri="{FF2B5EF4-FFF2-40B4-BE49-F238E27FC236}">
                <a16:creationId xmlns:a16="http://schemas.microsoft.com/office/drawing/2014/main" id="{7043B6AB-AF47-F34B-B60D-5472DF41517A}"/>
              </a:ext>
            </a:extLst>
          </p:cNvPr>
          <p:cNvSpPr>
            <a:spLocks noGrp="1"/>
          </p:cNvSpPr>
          <p:nvPr>
            <p:ph idx="1"/>
          </p:nvPr>
        </p:nvSpPr>
        <p:spPr/>
        <p:txBody>
          <a:bodyPr/>
          <a:lstStyle/>
          <a:p>
            <a:r>
              <a:rPr lang="el-GR" altLang="en-US" dirty="0"/>
              <a:t>Σχετικά λίγη έρευνα</a:t>
            </a:r>
            <a:endParaRPr lang="en-US" altLang="en-US" dirty="0"/>
          </a:p>
          <a:p>
            <a:r>
              <a:rPr lang="el-GR" altLang="en-US" dirty="0"/>
              <a:t>Κάπνισμα</a:t>
            </a:r>
            <a:endParaRPr lang="en-US" altLang="en-US" dirty="0"/>
          </a:p>
          <a:p>
            <a:r>
              <a:rPr lang="el-GR" altLang="en-US" dirty="0"/>
              <a:t>Χρήση/κατάχρηση ουσιών</a:t>
            </a:r>
            <a:endParaRPr lang="en-US" altLang="en-US" dirty="0"/>
          </a:p>
          <a:p>
            <a:r>
              <a:rPr lang="el-GR" altLang="en-US" dirty="0"/>
              <a:t>Χρήση αλκοόλ</a:t>
            </a:r>
            <a:endParaRPr lang="en-US" altLang="en-US" dirty="0"/>
          </a:p>
          <a:p>
            <a:r>
              <a:rPr lang="el-GR" altLang="en-US" dirty="0"/>
              <a:t>Στάση προς τη μητέρα</a:t>
            </a:r>
            <a:endParaRPr lang="en-US" altLang="en-US" dirty="0"/>
          </a:p>
        </p:txBody>
      </p:sp>
      <p:sp>
        <p:nvSpPr>
          <p:cNvPr id="4" name="Slide Number Placeholder 3">
            <a:extLst>
              <a:ext uri="{FF2B5EF4-FFF2-40B4-BE49-F238E27FC236}">
                <a16:creationId xmlns:a16="http://schemas.microsoft.com/office/drawing/2014/main" id="{35224829-2400-2E44-878C-F4C99D6F820E}"/>
              </a:ext>
            </a:extLst>
          </p:cNvPr>
          <p:cNvSpPr>
            <a:spLocks noGrp="1"/>
          </p:cNvSpPr>
          <p:nvPr>
            <p:ph type="sldNum" sz="quarter" idx="10"/>
          </p:nvPr>
        </p:nvSpPr>
        <p:spPr/>
        <p:txBody>
          <a:bodyPr/>
          <a:lstStyle/>
          <a:p>
            <a:fld id="{068CDF2E-EC3D-234C-BF92-AB9B7C0160F3}" type="slidenum">
              <a:rPr lang="en-US" smtClean="0"/>
              <a:t>35</a:t>
            </a:fld>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E1AE-2D69-EF4E-8F97-5CCB721E672B}"/>
              </a:ext>
            </a:extLst>
          </p:cNvPr>
          <p:cNvSpPr>
            <a:spLocks noGrp="1"/>
          </p:cNvSpPr>
          <p:nvPr>
            <p:ph type="title"/>
          </p:nvPr>
        </p:nvSpPr>
        <p:spPr/>
        <p:txBody>
          <a:bodyPr>
            <a:normAutofit fontScale="90000"/>
          </a:bodyPr>
          <a:lstStyle/>
          <a:p>
            <a:r>
              <a:rPr lang="el-GR" altLang="en-US" dirty="0"/>
              <a:t>Πολλαπλός τοκετός</a:t>
            </a:r>
            <a:r>
              <a:rPr lang="en-US" altLang="en-US" dirty="0"/>
              <a:t>:</a:t>
            </a:r>
            <a:br>
              <a:rPr lang="en-US" altLang="en-US" dirty="0"/>
            </a:br>
            <a:r>
              <a:rPr lang="el-GR" altLang="en-US" sz="2700" dirty="0"/>
              <a:t>Δύο</a:t>
            </a:r>
            <a:r>
              <a:rPr lang="en-US" altLang="en-US" sz="2700" dirty="0"/>
              <a:t> –</a:t>
            </a:r>
            <a:r>
              <a:rPr lang="el-GR" altLang="en-US" sz="2700" dirty="0"/>
              <a:t>ή περισσότερα</a:t>
            </a:r>
            <a:r>
              <a:rPr lang="en-US" altLang="en-US" sz="2700" dirty="0"/>
              <a:t>– </a:t>
            </a:r>
            <a:r>
              <a:rPr lang="el-GR" altLang="en-US" sz="2700" dirty="0"/>
              <a:t>έμβρυα στη θέση ενός</a:t>
            </a:r>
            <a:br>
              <a:rPr lang="en-US" altLang="en-US" dirty="0"/>
            </a:br>
            <a:endParaRPr lang="en-US" dirty="0"/>
          </a:p>
        </p:txBody>
      </p:sp>
      <p:sp>
        <p:nvSpPr>
          <p:cNvPr id="3" name="Content Placeholder 2">
            <a:extLst>
              <a:ext uri="{FF2B5EF4-FFF2-40B4-BE49-F238E27FC236}">
                <a16:creationId xmlns:a16="http://schemas.microsoft.com/office/drawing/2014/main" id="{5F7DDBB0-FED9-4D42-8726-DBFD941F070D}"/>
              </a:ext>
            </a:extLst>
          </p:cNvPr>
          <p:cNvSpPr>
            <a:spLocks noGrp="1"/>
          </p:cNvSpPr>
          <p:nvPr>
            <p:ph idx="1"/>
          </p:nvPr>
        </p:nvSpPr>
        <p:spPr/>
        <p:txBody>
          <a:bodyPr/>
          <a:lstStyle/>
          <a:p>
            <a:r>
              <a:rPr lang="el-GR" altLang="en-US" b="1" dirty="0">
                <a:solidFill>
                  <a:schemeClr val="accent2">
                    <a:lumMod val="75000"/>
                  </a:schemeClr>
                </a:solidFill>
              </a:rPr>
              <a:t>Είδη πολλαπλού τοκετού:</a:t>
            </a:r>
            <a:endParaRPr lang="en-US" altLang="en-US" b="1" dirty="0">
              <a:solidFill>
                <a:schemeClr val="accent2">
                  <a:lumMod val="75000"/>
                </a:schemeClr>
              </a:solidFill>
            </a:endParaRPr>
          </a:p>
          <a:p>
            <a:pPr lvl="1"/>
            <a:r>
              <a:rPr lang="el-GR" altLang="en-US" dirty="0" err="1"/>
              <a:t>Μονοζυγωτικοί</a:t>
            </a:r>
            <a:r>
              <a:rPr lang="el-GR" altLang="en-US" dirty="0"/>
              <a:t> δίδυμοι</a:t>
            </a:r>
            <a:r>
              <a:rPr lang="en-US" altLang="en-US" dirty="0"/>
              <a:t> </a:t>
            </a:r>
          </a:p>
          <a:p>
            <a:pPr lvl="1"/>
            <a:r>
              <a:rPr lang="el-GR" altLang="en-US" dirty="0" err="1"/>
              <a:t>Διζυγωτικοί</a:t>
            </a:r>
            <a:r>
              <a:rPr lang="en-US" altLang="en-US" dirty="0"/>
              <a:t> </a:t>
            </a:r>
          </a:p>
          <a:p>
            <a:pPr lvl="1"/>
            <a:r>
              <a:rPr lang="el-GR" altLang="en-US" dirty="0"/>
              <a:t>Τρίδυμοι</a:t>
            </a:r>
            <a:endParaRPr lang="en-US" altLang="en-US" dirty="0"/>
          </a:p>
          <a:p>
            <a:r>
              <a:rPr lang="el-GR" altLang="en-US" b="1" dirty="0">
                <a:solidFill>
                  <a:schemeClr val="accent2">
                    <a:lumMod val="75000"/>
                  </a:schemeClr>
                </a:solidFill>
              </a:rPr>
              <a:t>Αίτια του πολλαπλού τοκετού:</a:t>
            </a:r>
            <a:endParaRPr lang="en-US" altLang="en-US" b="1" dirty="0">
              <a:solidFill>
                <a:schemeClr val="accent2">
                  <a:lumMod val="75000"/>
                </a:schemeClr>
              </a:solidFill>
            </a:endParaRPr>
          </a:p>
          <a:p>
            <a:pPr lvl="1"/>
            <a:r>
              <a:rPr lang="el-GR" altLang="en-US" dirty="0"/>
              <a:t>Φαρμακευτική ενίσχυση της γονιμότητας</a:t>
            </a:r>
            <a:endParaRPr lang="en-US" altLang="en-US" dirty="0"/>
          </a:p>
          <a:p>
            <a:pPr lvl="1"/>
            <a:r>
              <a:rPr lang="el-GR" altLang="en-US" dirty="0"/>
              <a:t>Φυλετικές, </a:t>
            </a:r>
            <a:r>
              <a:rPr lang="el-GR" altLang="en-US" dirty="0" err="1"/>
              <a:t>εθνοτικές</a:t>
            </a:r>
            <a:r>
              <a:rPr lang="el-GR" altLang="en-US" dirty="0"/>
              <a:t> και εθνικές διαφορές</a:t>
            </a:r>
            <a:endParaRPr lang="en-US" altLang="en-US" dirty="0"/>
          </a:p>
          <a:p>
            <a:endParaRPr lang="en-US" dirty="0"/>
          </a:p>
        </p:txBody>
      </p:sp>
      <p:sp>
        <p:nvSpPr>
          <p:cNvPr id="4" name="Slide Number Placeholder 3">
            <a:extLst>
              <a:ext uri="{FF2B5EF4-FFF2-40B4-BE49-F238E27FC236}">
                <a16:creationId xmlns:a16="http://schemas.microsoft.com/office/drawing/2014/main" id="{30E9A7F8-9459-834A-BA67-44CE252DE3F5}"/>
              </a:ext>
            </a:extLst>
          </p:cNvPr>
          <p:cNvSpPr>
            <a:spLocks noGrp="1"/>
          </p:cNvSpPr>
          <p:nvPr>
            <p:ph type="sldNum" sz="quarter" idx="10"/>
          </p:nvPr>
        </p:nvSpPr>
        <p:spPr/>
        <p:txBody>
          <a:bodyPr/>
          <a:lstStyle/>
          <a:p>
            <a:fld id="{068CDF2E-EC3D-234C-BF92-AB9B7C0160F3}" type="slidenum">
              <a:rPr lang="en-US" smtClean="0"/>
              <a:t>4</a:t>
            </a:fld>
            <a:endParaRPr 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a:extLst>
              <a:ext uri="{FF2B5EF4-FFF2-40B4-BE49-F238E27FC236}">
                <a16:creationId xmlns:a16="http://schemas.microsoft.com/office/drawing/2014/main" id="{55C16C0D-5B80-2D45-8D41-7556EC61FB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203" y="908720"/>
            <a:ext cx="2722562"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C7413B-7F5F-0244-B47C-859E713944AF}"/>
              </a:ext>
            </a:extLst>
          </p:cNvPr>
          <p:cNvSpPr>
            <a:spLocks noGrp="1"/>
          </p:cNvSpPr>
          <p:nvPr>
            <p:ph type="title"/>
          </p:nvPr>
        </p:nvSpPr>
        <p:spPr/>
        <p:txBody>
          <a:bodyPr>
            <a:normAutofit/>
          </a:bodyPr>
          <a:lstStyle/>
          <a:p>
            <a:r>
              <a:rPr lang="el-GR" sz="2000"/>
              <a:t>Σχήμα 2.2 </a:t>
            </a:r>
            <a:r>
              <a:rPr lang="el-GR" sz="2000">
                <a:solidFill>
                  <a:schemeClr val="tx1"/>
                </a:solidFill>
              </a:rPr>
              <a:t>Ο καθορισμός του φύλου</a:t>
            </a:r>
            <a:endParaRPr lang="en-US" sz="2000">
              <a:solidFill>
                <a:schemeClr val="tx1"/>
              </a:solidFill>
            </a:endParaRPr>
          </a:p>
        </p:txBody>
      </p:sp>
      <p:sp>
        <p:nvSpPr>
          <p:cNvPr id="12" name="Content Placeholder 11">
            <a:extLst>
              <a:ext uri="{FF2B5EF4-FFF2-40B4-BE49-F238E27FC236}">
                <a16:creationId xmlns:a16="http://schemas.microsoft.com/office/drawing/2014/main" id="{8D95A570-682C-0143-9170-AAB1CFDCF3F2}"/>
              </a:ext>
            </a:extLst>
          </p:cNvPr>
          <p:cNvSpPr>
            <a:spLocks noGrp="1"/>
          </p:cNvSpPr>
          <p:nvPr>
            <p:ph idx="1"/>
          </p:nvPr>
        </p:nvSpPr>
        <p:spPr>
          <a:xfrm>
            <a:off x="3491879" y="3719042"/>
            <a:ext cx="5042521" cy="2637308"/>
          </a:xfrm>
        </p:spPr>
        <p:txBody>
          <a:bodyPr>
            <a:normAutofit/>
          </a:bodyPr>
          <a:lstStyle/>
          <a:p>
            <a:pPr marL="0" indent="0">
              <a:buNone/>
            </a:pPr>
            <a:r>
              <a:rPr lang="el-GR" sz="1600"/>
              <a:t>Όταν τη στιγμή της γονιμοποίησης το ωάριο και το σπερματοζωάριο ενώνονται, το ωάριο κληροδοτεί πάντα χρωμόσωμα Χ ενώ το σπερματοζωάριο κληροδοτεί είτε Χ είτε Υ. Στην περίπτωση που το σπερματοζωάριο κληροδοτήσει το Χ χρωμόσωμα, τότε ο 23</a:t>
            </a:r>
            <a:r>
              <a:rPr lang="el-GR" sz="1600" baseline="30000"/>
              <a:t>ο</a:t>
            </a:r>
            <a:r>
              <a:rPr lang="el-GR" sz="1600"/>
              <a:t> ζεύγος χρωμοσωμάτων του βρέφους θα είναι ΧΧ, αρά θα είναι κορίτσι. Στην περίπτωση που το σπερματοζωάριο κληροδοτήσει το Υ χρωμόσωμα, τότε το 23</a:t>
            </a:r>
            <a:r>
              <a:rPr lang="el-GR" sz="1600" baseline="30000"/>
              <a:t>ο</a:t>
            </a:r>
            <a:r>
              <a:rPr lang="el-GR" sz="1600"/>
              <a:t> ζεύγος χρωμοσωμάτων του βρέφους θα είναι ΧΥ, άρα θα είναι αγόρι.</a:t>
            </a:r>
            <a:endParaRPr lang="en-US" sz="1600"/>
          </a:p>
        </p:txBody>
      </p:sp>
      <p:sp>
        <p:nvSpPr>
          <p:cNvPr id="3" name="Slide Number Placeholder 2">
            <a:extLst>
              <a:ext uri="{FF2B5EF4-FFF2-40B4-BE49-F238E27FC236}">
                <a16:creationId xmlns:a16="http://schemas.microsoft.com/office/drawing/2014/main" id="{66301E1D-9DEA-8643-8082-3E93CDAD07FB}"/>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EF897-2787-3444-BCEA-232BFB7D59F8}"/>
              </a:ext>
            </a:extLst>
          </p:cNvPr>
          <p:cNvSpPr>
            <a:spLocks noGrp="1"/>
          </p:cNvSpPr>
          <p:nvPr>
            <p:ph type="title"/>
          </p:nvPr>
        </p:nvSpPr>
        <p:spPr/>
        <p:txBody>
          <a:bodyPr/>
          <a:lstStyle/>
          <a:p>
            <a:r>
              <a:rPr lang="el-GR" altLang="en-US" dirty="0"/>
              <a:t>Ανάμειξη και διασταύρωση γονιδίων</a:t>
            </a:r>
            <a:endParaRPr lang="en-US" dirty="0"/>
          </a:p>
        </p:txBody>
      </p:sp>
      <p:sp>
        <p:nvSpPr>
          <p:cNvPr id="4" name="Content Placeholder 3">
            <a:extLst>
              <a:ext uri="{FF2B5EF4-FFF2-40B4-BE49-F238E27FC236}">
                <a16:creationId xmlns:a16="http://schemas.microsoft.com/office/drawing/2014/main" id="{0794BEB2-F83B-2942-B7DF-ADC2A47532EA}"/>
              </a:ext>
            </a:extLst>
          </p:cNvPr>
          <p:cNvSpPr>
            <a:spLocks noGrp="1"/>
          </p:cNvSpPr>
          <p:nvPr>
            <p:ph idx="1"/>
          </p:nvPr>
        </p:nvSpPr>
        <p:spPr/>
        <p:txBody>
          <a:bodyPr/>
          <a:lstStyle/>
          <a:p>
            <a:r>
              <a:rPr lang="el-GR" altLang="en-US" b="1" dirty="0">
                <a:solidFill>
                  <a:schemeClr val="accent2">
                    <a:lumMod val="75000"/>
                  </a:schemeClr>
                </a:solidFill>
              </a:rPr>
              <a:t>Βασικά στοιχεία γενετικής</a:t>
            </a:r>
            <a:endParaRPr lang="en-US" altLang="en-US" b="1" dirty="0">
              <a:solidFill>
                <a:schemeClr val="accent2">
                  <a:lumMod val="75000"/>
                </a:schemeClr>
              </a:solidFill>
            </a:endParaRPr>
          </a:p>
          <a:p>
            <a:pPr lvl="1"/>
            <a:r>
              <a:rPr lang="el-GR" altLang="en-US" dirty="0"/>
              <a:t>Κυρίαρχο/επικρατούν γνώρισμα</a:t>
            </a:r>
            <a:endParaRPr lang="en-US" altLang="en-US" dirty="0"/>
          </a:p>
          <a:p>
            <a:pPr lvl="1"/>
            <a:r>
              <a:rPr lang="el-GR" altLang="en-US" dirty="0"/>
              <a:t>Υπολειπόμενο γνώρισμα</a:t>
            </a:r>
            <a:endParaRPr lang="en-US" altLang="en-US" dirty="0"/>
          </a:p>
          <a:p>
            <a:pPr lvl="1"/>
            <a:r>
              <a:rPr lang="el-GR" altLang="en-US" dirty="0" err="1"/>
              <a:t>Πολυγονιδιακό</a:t>
            </a:r>
            <a:r>
              <a:rPr lang="el-GR" altLang="en-US" dirty="0"/>
              <a:t> γνώρισμα</a:t>
            </a:r>
          </a:p>
          <a:p>
            <a:r>
              <a:rPr lang="el-GR" altLang="en-US" b="1" dirty="0">
                <a:solidFill>
                  <a:schemeClr val="accent2">
                    <a:lumMod val="75000"/>
                  </a:schemeClr>
                </a:solidFill>
              </a:rPr>
              <a:t>Γονότυπος</a:t>
            </a:r>
            <a:endParaRPr lang="en-US" altLang="en-US" b="1" dirty="0">
              <a:solidFill>
                <a:schemeClr val="accent2">
                  <a:lumMod val="75000"/>
                </a:schemeClr>
              </a:solidFill>
            </a:endParaRPr>
          </a:p>
          <a:p>
            <a:pPr lvl="1"/>
            <a:r>
              <a:rPr lang="el-GR" altLang="en-US" dirty="0"/>
              <a:t>Ομόζυγο</a:t>
            </a:r>
            <a:endParaRPr lang="en-US" altLang="en-US" dirty="0"/>
          </a:p>
          <a:p>
            <a:pPr lvl="1"/>
            <a:r>
              <a:rPr lang="el-GR" altLang="en-US" dirty="0" err="1"/>
              <a:t>Ετερόζυγο</a:t>
            </a:r>
            <a:endParaRPr lang="en-US" altLang="en-US" dirty="0"/>
          </a:p>
          <a:p>
            <a:r>
              <a:rPr lang="el-GR" altLang="en-US" b="1" dirty="0">
                <a:solidFill>
                  <a:schemeClr val="accent2">
                    <a:lumMod val="75000"/>
                  </a:schemeClr>
                </a:solidFill>
              </a:rPr>
              <a:t>Φαινότυπος</a:t>
            </a:r>
            <a:endParaRPr lang="en-US" altLang="en-US" b="1" dirty="0">
              <a:solidFill>
                <a:schemeClr val="accent2">
                  <a:lumMod val="75000"/>
                </a:schemeClr>
              </a:solidFill>
            </a:endParaRPr>
          </a:p>
          <a:p>
            <a:endParaRPr lang="en-US" altLang="en-US" dirty="0"/>
          </a:p>
          <a:p>
            <a:endParaRPr lang="en-US" dirty="0"/>
          </a:p>
        </p:txBody>
      </p:sp>
      <p:sp>
        <p:nvSpPr>
          <p:cNvPr id="2" name="Slide Number Placeholder 1">
            <a:extLst>
              <a:ext uri="{FF2B5EF4-FFF2-40B4-BE49-F238E27FC236}">
                <a16:creationId xmlns:a16="http://schemas.microsoft.com/office/drawing/2014/main" id="{1C07CF3C-FC0D-4948-9154-638BA44A66D5}"/>
              </a:ext>
            </a:extLst>
          </p:cNvPr>
          <p:cNvSpPr>
            <a:spLocks noGrp="1"/>
          </p:cNvSpPr>
          <p:nvPr>
            <p:ph type="sldNum" sz="quarter" idx="10"/>
          </p:nvPr>
        </p:nvSpPr>
        <p:spPr/>
        <p:txBody>
          <a:bodyPr/>
          <a:lstStyle/>
          <a:p>
            <a:fld id="{068CDF2E-EC3D-234C-BF92-AB9B7C0160F3}" type="slidenum">
              <a:rPr lang="en-US" smtClean="0"/>
              <a:t>6</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C55B4EA0-C5E4-1B4D-855F-FA4A6271BB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34028" y="1268760"/>
            <a:ext cx="630632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354C648-D7DF-C54A-B8F4-45FE6A9162FB}"/>
              </a:ext>
            </a:extLst>
          </p:cNvPr>
          <p:cNvSpPr>
            <a:spLocks noGrp="1"/>
          </p:cNvSpPr>
          <p:nvPr>
            <p:ph type="title"/>
          </p:nvPr>
        </p:nvSpPr>
        <p:spPr/>
        <p:txBody>
          <a:bodyPr>
            <a:normAutofit/>
          </a:bodyPr>
          <a:lstStyle/>
          <a:p>
            <a:r>
              <a:rPr lang="el-GR"/>
              <a:t>Σχήμα 2.3 Η γενετική μεταβίβαση της </a:t>
            </a:r>
            <a:r>
              <a:rPr lang="el-GR" err="1"/>
              <a:t>φαινυλκετονουρίας</a:t>
            </a:r>
            <a:endParaRPr lang="en-US"/>
          </a:p>
        </p:txBody>
      </p:sp>
      <p:sp>
        <p:nvSpPr>
          <p:cNvPr id="7" name="Content Placeholder 11">
            <a:extLst>
              <a:ext uri="{FF2B5EF4-FFF2-40B4-BE49-F238E27FC236}">
                <a16:creationId xmlns:a16="http://schemas.microsoft.com/office/drawing/2014/main" id="{690C4DDB-619E-2E4D-8A18-48EB445C7F63}"/>
              </a:ext>
            </a:extLst>
          </p:cNvPr>
          <p:cNvSpPr>
            <a:spLocks noGrp="1"/>
          </p:cNvSpPr>
          <p:nvPr>
            <p:ph idx="1"/>
          </p:nvPr>
        </p:nvSpPr>
        <p:spPr>
          <a:xfrm>
            <a:off x="539553" y="5157192"/>
            <a:ext cx="7994848" cy="1368152"/>
          </a:xfrm>
        </p:spPr>
        <p:txBody>
          <a:bodyPr>
            <a:normAutofit/>
          </a:bodyPr>
          <a:lstStyle/>
          <a:p>
            <a:pPr marL="0" indent="0">
              <a:lnSpc>
                <a:spcPts val="1620"/>
              </a:lnSpc>
              <a:buNone/>
            </a:pPr>
            <a:r>
              <a:rPr lang="el-GR" sz="1600"/>
              <a:t>Η </a:t>
            </a:r>
            <a:r>
              <a:rPr lang="el-GR" sz="1600" err="1"/>
              <a:t>φαινυλκετονουρία</a:t>
            </a:r>
            <a:r>
              <a:rPr lang="el-GR" sz="1600"/>
              <a:t> </a:t>
            </a:r>
            <a:r>
              <a:rPr lang="en-US" sz="1600"/>
              <a:t>(PKU), </a:t>
            </a:r>
            <a:r>
              <a:rPr lang="el-GR" sz="1600"/>
              <a:t>μια ασθένεια που προκαλεί εγκεφαλική βλάβη και νοητική υστέρηση, προέρχεται από ένα και μοναδικό ζεύγος γονιδίων που κληροδοτείται από τη μητέρα και τον πατέρα.</a:t>
            </a:r>
          </a:p>
          <a:p>
            <a:pPr marL="0" indent="0">
              <a:lnSpc>
                <a:spcPts val="1620"/>
              </a:lnSpc>
              <a:buNone/>
            </a:pPr>
            <a:r>
              <a:rPr lang="el-GR" sz="1600" b="1">
                <a:solidFill>
                  <a:schemeClr val="accent2">
                    <a:lumMod val="75000"/>
                  </a:schemeClr>
                </a:solidFill>
              </a:rPr>
              <a:t>Αν κανένας από τους δύο γονείς δεν έχει το γονίδιο της ασθένειας (α), τότε η ασθένεια δεν εμφανίζεται στο παιδί</a:t>
            </a:r>
            <a:endParaRPr lang="en-US" sz="1600" b="1">
              <a:solidFill>
                <a:schemeClr val="accent2">
                  <a:lumMod val="75000"/>
                </a:schemeClr>
              </a:solidFill>
            </a:endParaRPr>
          </a:p>
        </p:txBody>
      </p:sp>
      <p:sp>
        <p:nvSpPr>
          <p:cNvPr id="3" name="Slide Number Placeholder 2">
            <a:extLst>
              <a:ext uri="{FF2B5EF4-FFF2-40B4-BE49-F238E27FC236}">
                <a16:creationId xmlns:a16="http://schemas.microsoft.com/office/drawing/2014/main" id="{2E0C9827-A218-FD47-8583-B30A5498FD8B}"/>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C648-D7DF-C54A-B8F4-45FE6A9162FB}"/>
              </a:ext>
            </a:extLst>
          </p:cNvPr>
          <p:cNvSpPr>
            <a:spLocks noGrp="1"/>
          </p:cNvSpPr>
          <p:nvPr>
            <p:ph type="title"/>
          </p:nvPr>
        </p:nvSpPr>
        <p:spPr/>
        <p:txBody>
          <a:bodyPr>
            <a:normAutofit/>
          </a:bodyPr>
          <a:lstStyle/>
          <a:p>
            <a:r>
              <a:rPr lang="el-GR"/>
              <a:t>Σχήμα 2.3 Η γενετική μεταβίβαση της </a:t>
            </a:r>
            <a:r>
              <a:rPr lang="el-GR" err="1"/>
              <a:t>φαινυλκετονουρίας</a:t>
            </a:r>
            <a:endParaRPr lang="en-US"/>
          </a:p>
        </p:txBody>
      </p:sp>
      <p:sp>
        <p:nvSpPr>
          <p:cNvPr id="7" name="Content Placeholder 11">
            <a:extLst>
              <a:ext uri="{FF2B5EF4-FFF2-40B4-BE49-F238E27FC236}">
                <a16:creationId xmlns:a16="http://schemas.microsoft.com/office/drawing/2014/main" id="{690C4DDB-619E-2E4D-8A18-48EB445C7F63}"/>
              </a:ext>
            </a:extLst>
          </p:cNvPr>
          <p:cNvSpPr>
            <a:spLocks noGrp="1"/>
          </p:cNvSpPr>
          <p:nvPr>
            <p:ph idx="1"/>
          </p:nvPr>
        </p:nvSpPr>
        <p:spPr>
          <a:xfrm>
            <a:off x="539553" y="5157192"/>
            <a:ext cx="7994848" cy="1368152"/>
          </a:xfrm>
        </p:spPr>
        <p:txBody>
          <a:bodyPr>
            <a:normAutofit/>
          </a:bodyPr>
          <a:lstStyle/>
          <a:p>
            <a:pPr marL="0" indent="0">
              <a:lnSpc>
                <a:spcPts val="1620"/>
              </a:lnSpc>
              <a:buNone/>
            </a:pPr>
            <a:r>
              <a:rPr lang="el-GR" sz="1600"/>
              <a:t>Η </a:t>
            </a:r>
            <a:r>
              <a:rPr lang="el-GR" sz="1600" err="1"/>
              <a:t>φαινυλκετονουρία</a:t>
            </a:r>
            <a:r>
              <a:rPr lang="el-GR" sz="1600"/>
              <a:t> </a:t>
            </a:r>
            <a:r>
              <a:rPr lang="en-US" sz="1600"/>
              <a:t>(PKU), </a:t>
            </a:r>
            <a:r>
              <a:rPr lang="el-GR" sz="1600"/>
              <a:t>μια ασθένεια που προκαλεί εγκεφαλική βλάβη και νοητική υστέρηση, προέρχεται από ένα και μοναδικό ζεύγος γονιδίων που κληροδοτείται από τη μητέρα και τον πατέρα.</a:t>
            </a:r>
          </a:p>
          <a:p>
            <a:pPr marL="0" indent="0">
              <a:lnSpc>
                <a:spcPts val="1620"/>
              </a:lnSpc>
              <a:buNone/>
            </a:pPr>
            <a:r>
              <a:rPr lang="el-GR" sz="1600" b="1">
                <a:solidFill>
                  <a:schemeClr val="accent2">
                    <a:lumMod val="75000"/>
                  </a:schemeClr>
                </a:solidFill>
              </a:rPr>
              <a:t>Ακόμη κι αν ο ένας από τους γονείς έχει το υπολειπόμενο γονίδιο, αλλά ο άλλος δεν το έχει (β), η ασθένεια δεν εμφανίζεται στο παιδί</a:t>
            </a:r>
            <a:endParaRPr lang="en-US" sz="1600" b="1">
              <a:solidFill>
                <a:schemeClr val="accent2">
                  <a:lumMod val="75000"/>
                </a:schemeClr>
              </a:solidFill>
            </a:endParaRPr>
          </a:p>
        </p:txBody>
      </p:sp>
      <p:sp>
        <p:nvSpPr>
          <p:cNvPr id="3" name="Slide Number Placeholder 2">
            <a:extLst>
              <a:ext uri="{FF2B5EF4-FFF2-40B4-BE49-F238E27FC236}">
                <a16:creationId xmlns:a16="http://schemas.microsoft.com/office/drawing/2014/main" id="{97420D36-258D-A648-809D-04EA8CDEE0AF}"/>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8</a:t>
            </a:fld>
            <a:endParaRPr lang="en-US"/>
          </a:p>
        </p:txBody>
      </p:sp>
      <p:pic>
        <p:nvPicPr>
          <p:cNvPr id="5" name="Picture 9">
            <a:extLst>
              <a:ext uri="{FF2B5EF4-FFF2-40B4-BE49-F238E27FC236}">
                <a16:creationId xmlns:a16="http://schemas.microsoft.com/office/drawing/2014/main" id="{EA2D3B60-D661-7247-AFB0-F4C5DB79CB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340768"/>
            <a:ext cx="5904656" cy="362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984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C648-D7DF-C54A-B8F4-45FE6A9162FB}"/>
              </a:ext>
            </a:extLst>
          </p:cNvPr>
          <p:cNvSpPr>
            <a:spLocks noGrp="1"/>
          </p:cNvSpPr>
          <p:nvPr>
            <p:ph type="title"/>
          </p:nvPr>
        </p:nvSpPr>
        <p:spPr/>
        <p:txBody>
          <a:bodyPr>
            <a:normAutofit/>
          </a:bodyPr>
          <a:lstStyle/>
          <a:p>
            <a:r>
              <a:rPr lang="el-GR"/>
              <a:t>Σχήμα 2.3 Η γενετική μεταβίβαση της </a:t>
            </a:r>
            <a:r>
              <a:rPr lang="el-GR" err="1"/>
              <a:t>φαινυλκετονουρίας</a:t>
            </a:r>
            <a:endParaRPr lang="en-US"/>
          </a:p>
        </p:txBody>
      </p:sp>
      <p:sp>
        <p:nvSpPr>
          <p:cNvPr id="7" name="Content Placeholder 11">
            <a:extLst>
              <a:ext uri="{FF2B5EF4-FFF2-40B4-BE49-F238E27FC236}">
                <a16:creationId xmlns:a16="http://schemas.microsoft.com/office/drawing/2014/main" id="{690C4DDB-619E-2E4D-8A18-48EB445C7F63}"/>
              </a:ext>
            </a:extLst>
          </p:cNvPr>
          <p:cNvSpPr>
            <a:spLocks noGrp="1"/>
          </p:cNvSpPr>
          <p:nvPr>
            <p:ph idx="1"/>
          </p:nvPr>
        </p:nvSpPr>
        <p:spPr>
          <a:xfrm>
            <a:off x="539553" y="5157192"/>
            <a:ext cx="7994848" cy="1368152"/>
          </a:xfrm>
        </p:spPr>
        <p:txBody>
          <a:bodyPr>
            <a:normAutofit/>
          </a:bodyPr>
          <a:lstStyle/>
          <a:p>
            <a:pPr marL="0" indent="0">
              <a:lnSpc>
                <a:spcPts val="1620"/>
              </a:lnSpc>
              <a:buNone/>
            </a:pPr>
            <a:r>
              <a:rPr lang="el-GR" sz="1600"/>
              <a:t>Η </a:t>
            </a:r>
            <a:r>
              <a:rPr lang="el-GR" sz="1600" err="1"/>
              <a:t>φαινυλκετονουρία</a:t>
            </a:r>
            <a:r>
              <a:rPr lang="el-GR" sz="1600"/>
              <a:t> </a:t>
            </a:r>
            <a:r>
              <a:rPr lang="en-US" sz="1600"/>
              <a:t>(PKU), </a:t>
            </a:r>
            <a:r>
              <a:rPr lang="el-GR" sz="1600"/>
              <a:t>μια ασθένεια που προκαλεί εγκεφαλική βλάβη και νοητική υστέρηση, προέρχεται από ένα και μοναδικό ζεύγος γονιδίων που κληροδοτείται από τη μητέρα και τον πατέρα.</a:t>
            </a:r>
          </a:p>
          <a:p>
            <a:pPr marL="0" indent="0">
              <a:lnSpc>
                <a:spcPts val="1620"/>
              </a:lnSpc>
              <a:buNone/>
            </a:pPr>
            <a:r>
              <a:rPr lang="el-GR" sz="1600" b="1">
                <a:solidFill>
                  <a:schemeClr val="accent2">
                    <a:lumMod val="75000"/>
                  </a:schemeClr>
                </a:solidFill>
              </a:rPr>
              <a:t>Όμως, αν και οι δύο γονείς έχουν το υπολειπόμενο γονίδιο της ασθένειας (γ), τότε οι πιθανότητες το παιδί να εμφανίσει την ασθένεια είναι 25%</a:t>
            </a:r>
            <a:endParaRPr lang="en-US" sz="1600" b="1">
              <a:solidFill>
                <a:schemeClr val="accent2">
                  <a:lumMod val="75000"/>
                </a:schemeClr>
              </a:solidFill>
            </a:endParaRPr>
          </a:p>
        </p:txBody>
      </p:sp>
      <p:sp>
        <p:nvSpPr>
          <p:cNvPr id="3" name="Slide Number Placeholder 2">
            <a:extLst>
              <a:ext uri="{FF2B5EF4-FFF2-40B4-BE49-F238E27FC236}">
                <a16:creationId xmlns:a16="http://schemas.microsoft.com/office/drawing/2014/main" id="{6C62F5F9-9816-2747-BE15-6989B7E8AD01}"/>
              </a:ext>
            </a:extLst>
          </p:cNvPr>
          <p:cNvSpPr>
            <a:spLocks noGrp="1"/>
          </p:cNvSpPr>
          <p:nvPr>
            <p:ph type="sldNum" sz="quarter" idx="4294967295"/>
          </p:nvPr>
        </p:nvSpPr>
        <p:spPr>
          <a:xfrm>
            <a:off x="7086600" y="6356350"/>
            <a:ext cx="2057400" cy="365125"/>
          </a:xfrm>
        </p:spPr>
        <p:txBody>
          <a:bodyPr/>
          <a:lstStyle/>
          <a:p>
            <a:fld id="{068CDF2E-EC3D-234C-BF92-AB9B7C0160F3}" type="slidenum">
              <a:rPr lang="en-US" smtClean="0"/>
              <a:t>9</a:t>
            </a:fld>
            <a:endParaRPr lang="en-US"/>
          </a:p>
        </p:txBody>
      </p:sp>
      <p:pic>
        <p:nvPicPr>
          <p:cNvPr id="5" name="Picture 5">
            <a:extLst>
              <a:ext uri="{FF2B5EF4-FFF2-40B4-BE49-F238E27FC236}">
                <a16:creationId xmlns:a16="http://schemas.microsoft.com/office/drawing/2014/main" id="{3626E6C7-6523-CC45-B1A2-F39AF013C7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340768"/>
            <a:ext cx="582662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050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5557</TotalTime>
  <Words>1840</Words>
  <Application>Microsoft Office PowerPoint</Application>
  <PresentationFormat>Προβολή στην οθόνη (4:3)</PresentationFormat>
  <Paragraphs>291</Paragraphs>
  <Slides>35</Slides>
  <Notes>35</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35</vt:i4>
      </vt:variant>
    </vt:vector>
  </HeadingPairs>
  <TitlesOfParts>
    <vt:vector size="47" baseType="lpstr">
      <vt:lpstr>.AppleSystemUIFont</vt:lpstr>
      <vt:lpstr>.Hiragino Kaku Gothic Interface W3</vt:lpstr>
      <vt:lpstr>Arial</vt:lpstr>
      <vt:lpstr>Calibri</vt:lpstr>
      <vt:lpstr>Calibri Light</vt:lpstr>
      <vt:lpstr>Symbol</vt:lpstr>
      <vt:lpstr>System Font Regular</vt:lpstr>
      <vt:lpstr>Times New Roman</vt:lpstr>
      <vt:lpstr>Verdana</vt:lpstr>
      <vt:lpstr>Wingdings 3</vt:lpstr>
      <vt:lpstr>Zapf Dingbats</vt:lpstr>
      <vt:lpstr>2_Wisp</vt:lpstr>
      <vt:lpstr>Αναπτυξιακή Ψυχολογία Διά Βίου Προσέγγιση</vt:lpstr>
      <vt:lpstr>Γονίδια και Χρωμοσώματα: Ο κώδικας της ζωής </vt:lpstr>
      <vt:lpstr>Σχήμα 2.1 Τα περιεχόμενα του ανθρώπινου κυττάρου</vt:lpstr>
      <vt:lpstr>Πολλαπλός τοκετός: Δύο –ή περισσότερα– έμβρυα στη θέση ενός </vt:lpstr>
      <vt:lpstr>Σχήμα 2.2 Ο καθορισμός του φύλου</vt:lpstr>
      <vt:lpstr>Ανάμειξη και διασταύρωση γονιδίων</vt:lpstr>
      <vt:lpstr>Σχήμα 2.3 Η γενετική μεταβίβαση της φαινυλκετονουρίας</vt:lpstr>
      <vt:lpstr>Σχήμα 2.3 Η γενετική μεταβίβαση της φαινυλκετονουρίας</vt:lpstr>
      <vt:lpstr>Σχήμα 2.3 Η γενετική μεταβίβαση της φαινυλκετονουρίας</vt:lpstr>
      <vt:lpstr>Σχήμα 2.4 Είναι το ανθρώπινο γονιδίωμα μοναδικό;</vt:lpstr>
      <vt:lpstr>Παρουσίαση του PowerPoint</vt:lpstr>
      <vt:lpstr>Όταν η ανάπτυξη αποκλίνει από το φυσιολογικό</vt:lpstr>
      <vt:lpstr>Γενετική Συμβουλευτική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ρόλος του περιβάλλοντος στον τρόπο έκφρασης των γονιδίων: Από τον γονότυπο στον φαινότυπο</vt:lpstr>
      <vt:lpstr>Σχήμα 2.6 Πιθανά αίτια της νοημοσύνης</vt:lpstr>
      <vt:lpstr>Τα ποσοστά της κληρονομικότητας και του περιβάλλοντος</vt:lpstr>
      <vt:lpstr>«Φύση», «Ανατροφή» και Νοημοσύνη</vt:lpstr>
      <vt:lpstr>Σχήμα 2.7 Γενετικοί παράγοντες και νοητικό πηλίκο</vt:lpstr>
      <vt:lpstr>Γενετικές και περιβαλλοντικές επιδράσεις στην προσωπικότητα </vt:lpstr>
      <vt:lpstr>Σχήμα 2.8 Η κληρονομική μεταβίβαση γνωρισμάτων της προσωπικότητας</vt:lpstr>
      <vt:lpstr>Σχήμα 2.9 Γενετικοί παράγοντες και σχιζοφρένεια</vt:lpstr>
      <vt:lpstr>Μπορούν τα γονίδια να επηρεάσουν το περιβάλλον;</vt:lpstr>
      <vt:lpstr>Σχήμα 2.10 Η ανατομία των αναπαραγωγικών οργάνων του θήλεος</vt:lpstr>
      <vt:lpstr>Στάδια προγεννητικής ανάπτυξης</vt:lpstr>
      <vt:lpstr>Παρουσίαση του PowerPoint</vt:lpstr>
      <vt:lpstr>Σχήμα 2.11 Οι σωματικές αναλογίες</vt:lpstr>
      <vt:lpstr>Προβλήματα στην αναπαραγωγική διαδικασία</vt:lpstr>
      <vt:lpstr>Σχήμα 2.13 Ευαισθησία στους παράγοντες τερατογένεσης</vt:lpstr>
      <vt:lpstr>Παράγοντες που επηρεάζουν την προγεννητική ανάπτυξη: Μητέρα </vt:lpstr>
      <vt:lpstr>Παράγοντες που επηρεάζουν την προγεννητική ανάπτυξη: Πατέρας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Across the Life Span, 8e</dc:title>
  <dc:subject>Humanity Science</dc:subject>
  <dc:creator>Feldman</dc:creator>
  <cp:keywords>Humanity, Science</cp:keywords>
  <cp:lastModifiedBy>Smaragda Kazi</cp:lastModifiedBy>
  <cp:revision>892</cp:revision>
  <cp:lastPrinted>2019-06-26T10:26:27Z</cp:lastPrinted>
  <dcterms:created xsi:type="dcterms:W3CDTF">2016-09-22T18:34:04Z</dcterms:created>
  <dcterms:modified xsi:type="dcterms:W3CDTF">2021-11-11T11:47:14Z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Cognizant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39</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53</vt:i4>
  </property>
</Properties>
</file>