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67" r:id="rId4"/>
    <p:sldId id="290" r:id="rId5"/>
    <p:sldId id="288" r:id="rId6"/>
    <p:sldId id="287" r:id="rId7"/>
    <p:sldId id="291" r:id="rId8"/>
    <p:sldId id="292" r:id="rId9"/>
    <p:sldId id="281" r:id="rId10"/>
    <p:sldId id="282" r:id="rId11"/>
    <p:sldId id="283" r:id="rId12"/>
    <p:sldId id="284" r:id="rId13"/>
    <p:sldId id="28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69ABFE-7727-4F5F-8F52-3B7EB5193BE2}" v="5" dt="2023-08-01T11:23:11.151"/>
    <p1510:client id="{EE09B045-C0E4-CB2E-08FF-3AA4B0F2F3C4}" v="130" dt="2023-08-01T11:35:23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21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7762" y="640081"/>
            <a:ext cx="6251110" cy="1290320"/>
          </a:xfrm>
        </p:spPr>
        <p:txBody>
          <a:bodyPr anchor="b">
            <a:normAutofit/>
          </a:bodyPr>
          <a:lstStyle/>
          <a:p>
            <a:r>
              <a:rPr lang="el-GR" sz="3600" b="1" dirty="0">
                <a:solidFill>
                  <a:schemeClr val="accent1"/>
                </a:solidFill>
                <a:cs typeface="Calibri Light" panose="020F0302020204030204"/>
              </a:rPr>
              <a:t>ΚΟΙΝΩΝΙΚΟΣ ΑΠΟΚΛΕΙΣΜΟΣ ΚΑΙ </a:t>
            </a:r>
            <a:r>
              <a:rPr lang="en-US" sz="3600" b="1" dirty="0">
                <a:solidFill>
                  <a:schemeClr val="accent1"/>
                </a:solidFill>
                <a:cs typeface="Calibri Light" panose="020F0302020204030204"/>
              </a:rPr>
              <a:t>ΚΟΙΝΩΝΙΚΗ ΠΟΛΙΤΙΚΗ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7760" y="2075543"/>
            <a:ext cx="6251111" cy="4133233"/>
          </a:xfrm>
        </p:spPr>
        <p:txBody>
          <a:bodyPr vert="horz" lIns="91440" tIns="45720" rIns="91440" bIns="45720" rtlCol="0" anchor="t">
            <a:normAutofit fontScale="40000" lnSpcReduction="20000"/>
          </a:bodyPr>
          <a:lstStyle/>
          <a:p>
            <a:pPr marL="342900" lvl="0" indent="-342900" algn="just" fontAlgn="auto">
              <a:buFont typeface="+mj-lt"/>
              <a:buAutoNum type="romanUcPeriod"/>
            </a:pPr>
            <a:endParaRPr lang="el-GR" sz="7400" b="1" kern="150" dirty="0">
              <a:solidFill>
                <a:schemeClr val="accent1"/>
              </a:solidFill>
              <a:effectLst/>
              <a:ea typeface="Lucida Sans Unicode" panose="020B0602030504020204" pitchFamily="34" charset="0"/>
              <a:cs typeface="Calibri" panose="020F0502020204030204" pitchFamily="34" charset="0"/>
            </a:endParaRPr>
          </a:p>
          <a:p>
            <a:pPr lvl="0" algn="just" fontAlgn="auto"/>
            <a:r>
              <a:rPr lang="el-GR" sz="9600" b="1" i="1" kern="150" dirty="0">
                <a:solidFill>
                  <a:schemeClr val="accent1"/>
                </a:solidFill>
                <a:ea typeface="Lucida Sans Unicode" panose="020B0602030504020204" pitchFamily="34" charset="0"/>
                <a:cs typeface="Calibri" panose="020F0502020204030204" pitchFamily="34" charset="0"/>
              </a:rPr>
              <a:t>Κ</a:t>
            </a:r>
            <a:r>
              <a:rPr lang="el-GR" sz="9600" b="1" i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οινωνικός αποκλεισμός και κοινωνική κατασκευή</a:t>
            </a:r>
          </a:p>
          <a:p>
            <a:pPr lvl="0" algn="just" fontAlgn="auto"/>
            <a:r>
              <a:rPr lang="el-GR" sz="9600" b="1" i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Ιστορία του Κοινωνικού αποκλεισμού</a:t>
            </a:r>
          </a:p>
          <a:p>
            <a:pPr lvl="0" algn="just" fontAlgn="auto"/>
            <a:r>
              <a:rPr lang="el-GR" sz="9600" b="1" i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Κοινωνικός αποκλεισμ</a:t>
            </a:r>
            <a:r>
              <a:rPr lang="el-GR" sz="9600" b="1" i="1" kern="150" dirty="0">
                <a:solidFill>
                  <a:schemeClr val="accent1"/>
                </a:solidFill>
                <a:ea typeface="Lucida Sans Unicode" panose="020B0602030504020204" pitchFamily="34" charset="0"/>
                <a:cs typeface="Calibri" panose="020F0502020204030204" pitchFamily="34" charset="0"/>
              </a:rPr>
              <a:t>ός και Κοινωνική Ευπάθεια</a:t>
            </a:r>
            <a:endParaRPr lang="en-US" sz="9600" b="1" i="1" kern="150" dirty="0">
              <a:solidFill>
                <a:schemeClr val="accent1"/>
              </a:solidFill>
              <a:effectLst/>
              <a:ea typeface="Lucida Sans Unicode" panose="020B0602030504020204" pitchFamily="34" charset="0"/>
              <a:cs typeface="Calibri" panose="020F0502020204030204" pitchFamily="34" charset="0"/>
            </a:endParaRPr>
          </a:p>
          <a:p>
            <a:pPr lvl="0" algn="just" fontAlgn="auto"/>
            <a:endParaRPr lang="en-US" sz="9600" b="1" i="1" kern="150" dirty="0">
              <a:solidFill>
                <a:schemeClr val="accent1"/>
              </a:solidFill>
              <a:ea typeface="Lucida Sans Unicode" panose="020B0602030504020204" pitchFamily="34" charset="0"/>
              <a:cs typeface="Mangal" panose="02040503050203030202" pitchFamily="18" charset="0"/>
            </a:endParaRPr>
          </a:p>
          <a:p>
            <a:pPr lvl="0" algn="just" fontAlgn="auto"/>
            <a:endParaRPr lang="en-US" sz="9600" b="1" i="1" dirty="0">
              <a:solidFill>
                <a:schemeClr val="accent1"/>
              </a:solidFill>
              <a:cs typeface="Calibri"/>
            </a:endParaRPr>
          </a:p>
          <a:p>
            <a:endParaRPr lang="en-US" sz="2600" b="1" dirty="0">
              <a:solidFill>
                <a:schemeClr val="accent1"/>
              </a:solidFill>
              <a:cs typeface="Calibri"/>
            </a:endParaRPr>
          </a:p>
          <a:p>
            <a:endParaRPr lang="en-US" sz="2600" b="1" dirty="0">
              <a:solidFill>
                <a:schemeClr val="accent1"/>
              </a:solidFill>
              <a:cs typeface="Calibri"/>
            </a:endParaRPr>
          </a:p>
          <a:p>
            <a:pPr algn="l"/>
            <a:endParaRPr lang="en-US" dirty="0">
              <a:solidFill>
                <a:schemeClr val="accent1"/>
              </a:solidFill>
              <a:cs typeface="Calibri"/>
            </a:endParaRPr>
          </a:p>
        </p:txBody>
      </p:sp>
      <p:pic>
        <p:nvPicPr>
          <p:cNvPr id="4" name="Picture 4" descr="Solidariedade Céu Aperto De Mão - Foto gratuita no Pixabay">
            <a:extLst>
              <a:ext uri="{FF2B5EF4-FFF2-40B4-BE49-F238E27FC236}">
                <a16:creationId xmlns:a16="http://schemas.microsoft.com/office/drawing/2014/main" id="{18405937-CDD6-B4BB-396A-C551945359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78" r="1" b="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AAC6DC-71B4-5E0E-F119-C23667D6C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6137"/>
          </a:xfrm>
        </p:spPr>
        <p:txBody>
          <a:bodyPr>
            <a:normAutofit/>
          </a:bodyPr>
          <a:lstStyle/>
          <a:p>
            <a:pPr algn="ctr"/>
            <a:r>
              <a:rPr lang="el-GR" sz="28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Πολιτικές καταπολέμησης του αποκλεισμού</a:t>
            </a:r>
            <a:br>
              <a:rPr lang="el-GR" sz="28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r>
              <a:rPr lang="el-GR" sz="28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Εθνικές κατευθύνσεις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26CE9D5-2EB2-5A3C-FDE9-42259EEB9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1262"/>
            <a:ext cx="10515600" cy="5191613"/>
          </a:xfrm>
        </p:spPr>
        <p:txBody>
          <a:bodyPr>
            <a:normAutofit fontScale="92500" lnSpcReduction="10000"/>
          </a:bodyPr>
          <a:lstStyle/>
          <a:p>
            <a:r>
              <a:rPr lang="el-GR" sz="3200" dirty="0"/>
              <a:t>Πολιτικές για το γενικό πληθυσμό: Εθνικό σχέδιο δράσης για την κοινωνική ενσωμάτωση </a:t>
            </a:r>
          </a:p>
          <a:p>
            <a:r>
              <a:rPr lang="el-GR" sz="3200" dirty="0"/>
              <a:t>Παροχές σε χρήματα, παροχές σε είδος, παροχές σε δικαιώματα</a:t>
            </a:r>
          </a:p>
          <a:p>
            <a:r>
              <a:rPr lang="el-GR" sz="3200" dirty="0" err="1"/>
              <a:t>Αυστηροποίηση</a:t>
            </a:r>
            <a:r>
              <a:rPr lang="el-GR" sz="3200" dirty="0"/>
              <a:t> των κοινωνικών παροχών και αύξηση των </a:t>
            </a:r>
            <a:r>
              <a:rPr lang="el-GR" sz="3200" dirty="0" err="1"/>
              <a:t>προνοιακών</a:t>
            </a:r>
            <a:r>
              <a:rPr lang="el-GR" sz="3200" dirty="0"/>
              <a:t> προγραμμάτων και παροχών</a:t>
            </a:r>
          </a:p>
          <a:p>
            <a:r>
              <a:rPr lang="el-GR" sz="3200" dirty="0"/>
              <a:t>Επιδόματα</a:t>
            </a:r>
          </a:p>
          <a:p>
            <a:r>
              <a:rPr lang="el-GR" sz="3200" dirty="0"/>
              <a:t>Ελάχιστο εγγυημένο εισόδημα (ΚΕΑ)</a:t>
            </a:r>
          </a:p>
          <a:p>
            <a:r>
              <a:rPr lang="el-GR" sz="3200" dirty="0"/>
              <a:t>Εθνική σύνταξη για υπερήλικες/αγροτικές συντάξεις</a:t>
            </a:r>
          </a:p>
          <a:p>
            <a:r>
              <a:rPr lang="el-GR" sz="3200" dirty="0"/>
              <a:t>Πολιτικές για ομάδες στόχου, ειδικά επιδόματα για το παιδί, για </a:t>
            </a:r>
            <a:r>
              <a:rPr lang="el-GR" sz="3200" dirty="0" err="1"/>
              <a:t>ΑμΕΑ</a:t>
            </a:r>
            <a:r>
              <a:rPr lang="el-GR" sz="3200" dirty="0"/>
              <a:t>, για αποφυλακισμένους, για νέους άνεργους, για μακροχρόνια άνεργους, για ηλικιωμένους</a:t>
            </a:r>
          </a:p>
        </p:txBody>
      </p:sp>
    </p:spTree>
    <p:extLst>
      <p:ext uri="{BB962C8B-B14F-4D97-AF65-F5344CB8AC3E}">
        <p14:creationId xmlns:p14="http://schemas.microsoft.com/office/powerpoint/2010/main" val="1630980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EAC8F8-7FB8-6DFF-D2AF-AAAB56885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889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solidFill>
                  <a:schemeClr val="accent1"/>
                </a:solidFill>
              </a:rPr>
              <a:t>Τοπικοί θεσμοί και άρση του κοινωνικού αποκλεισμού με έμφαση στην αλληλεγγύη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832C886-5334-DC92-128F-69C490C70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4016"/>
            <a:ext cx="10515600" cy="5308041"/>
          </a:xfrm>
        </p:spPr>
        <p:txBody>
          <a:bodyPr>
            <a:normAutofit/>
          </a:bodyPr>
          <a:lstStyle/>
          <a:p>
            <a:r>
              <a:rPr lang="el-GR" dirty="0"/>
              <a:t>Τοπικές Δομές Κοινωνικής Πολιτικής</a:t>
            </a:r>
          </a:p>
          <a:p>
            <a:r>
              <a:rPr lang="el-GR" dirty="0"/>
              <a:t>Αποσπασματικότητα των μέτρων</a:t>
            </a:r>
          </a:p>
          <a:p>
            <a:r>
              <a:rPr lang="el-GR" dirty="0"/>
              <a:t>Ξενώνες στέγασης</a:t>
            </a:r>
          </a:p>
          <a:p>
            <a:r>
              <a:rPr lang="el-GR" dirty="0"/>
              <a:t>Η Κοινωνικές Υπηρεσίες</a:t>
            </a:r>
          </a:p>
          <a:p>
            <a:r>
              <a:rPr lang="el-GR" dirty="0"/>
              <a:t>Τα Κέντρα Κοινότητας</a:t>
            </a:r>
          </a:p>
          <a:p>
            <a:r>
              <a:rPr lang="el-GR" dirty="0"/>
              <a:t>Το Βοήθεια στο Σπίτι</a:t>
            </a:r>
          </a:p>
          <a:p>
            <a:r>
              <a:rPr lang="el-GR" dirty="0"/>
              <a:t>Μέτρα ενίσχυσης της υγείας – προληπτική ιατρική</a:t>
            </a:r>
          </a:p>
          <a:p>
            <a:r>
              <a:rPr lang="el-GR" dirty="0"/>
              <a:t>Τα Κοινωνικά Παντοπωλεία</a:t>
            </a:r>
          </a:p>
          <a:p>
            <a:r>
              <a:rPr lang="el-GR" dirty="0"/>
              <a:t>Τα Κοινωνικά Ιατρεία</a:t>
            </a:r>
          </a:p>
          <a:p>
            <a:r>
              <a:rPr lang="el-GR" dirty="0"/>
              <a:t>Τα Κοινωνικά Φαρμακεία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3543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BA103A-98D0-44B6-2D1F-DB54FB15F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0189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8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Ο ρόλος των δράσεων αλληλεγγύης στην άρση του αποκλεισμού από ΜΚΟ και άλλες οργανώσεις</a:t>
            </a:r>
            <a:br>
              <a:rPr lang="el-GR" sz="28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Mangal" panose="02040503050203030202" pitchFamily="18" charset="0"/>
              </a:rPr>
            </a:br>
            <a:endParaRPr lang="el-GR" sz="2800" dirty="0">
              <a:solidFill>
                <a:schemeClr val="accent1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532FAE-8367-E0BA-F870-A755AC5AD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5314"/>
            <a:ext cx="10515600" cy="4841649"/>
          </a:xfrm>
        </p:spPr>
        <p:txBody>
          <a:bodyPr/>
          <a:lstStyle/>
          <a:p>
            <a:r>
              <a:rPr lang="el-GR" dirty="0"/>
              <a:t>Δράσεις αλληλεγγύης σε τοπικό επίπεδο</a:t>
            </a:r>
          </a:p>
          <a:p>
            <a:r>
              <a:rPr lang="el-GR" dirty="0"/>
              <a:t>Σύλλογοι εθελοντισμού και αλληλεγγύης για παροχή κοινωνικής βοήθειας</a:t>
            </a:r>
          </a:p>
          <a:p>
            <a:r>
              <a:rPr lang="el-GR" dirty="0"/>
              <a:t>Εκκλησιαστικοί σύλλογοι </a:t>
            </a:r>
          </a:p>
          <a:p>
            <a:r>
              <a:rPr lang="el-GR" dirty="0"/>
              <a:t>Φιλανθρωπικοί σύλλογοι</a:t>
            </a:r>
          </a:p>
          <a:p>
            <a:r>
              <a:rPr lang="el-GR" dirty="0"/>
              <a:t>Κοινωνική ενίσχυση της συμμετοχής</a:t>
            </a:r>
          </a:p>
          <a:p>
            <a:r>
              <a:rPr lang="el-GR" dirty="0"/>
              <a:t>Κοινωνική εξάρτηση, αποχή και αποτελεσματικότητα των παρεμβάσεων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92396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A2BFF4-C655-01F9-1D34-DF8D31C49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2761"/>
          </a:xfrm>
        </p:spPr>
        <p:txBody>
          <a:bodyPr>
            <a:normAutofit/>
          </a:bodyPr>
          <a:lstStyle/>
          <a:p>
            <a:pPr algn="ctr"/>
            <a:r>
              <a:rPr lang="el-GR" sz="3200" b="1">
                <a:solidFill>
                  <a:schemeClr val="accent1"/>
                </a:solidFill>
              </a:rPr>
              <a:t>Βασικά </a:t>
            </a:r>
            <a:r>
              <a:rPr lang="el-GR" sz="3200" b="1" dirty="0">
                <a:solidFill>
                  <a:schemeClr val="accent1"/>
                </a:solidFill>
              </a:rPr>
              <a:t>ερωτήματα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870636-3610-73D9-943E-B8372C116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7886"/>
            <a:ext cx="10515600" cy="5084989"/>
          </a:xfrm>
        </p:spPr>
        <p:txBody>
          <a:bodyPr/>
          <a:lstStyle/>
          <a:p>
            <a:r>
              <a:rPr lang="el-GR" dirty="0"/>
              <a:t>Ποιο είναι το σημερινό πρόσωπο του αποκλεισμού;</a:t>
            </a:r>
          </a:p>
          <a:p>
            <a:r>
              <a:rPr lang="el-GR" dirty="0"/>
              <a:t>Δώστε μας ένα παράδειγμα κοινωνικού αποκλεισμού.</a:t>
            </a:r>
          </a:p>
          <a:p>
            <a:r>
              <a:rPr lang="el-GR" dirty="0"/>
              <a:t>Ποια διαφορά έχουν οι ευπαθείς από τις αποκλεισμένες ομάδες;</a:t>
            </a:r>
          </a:p>
          <a:p>
            <a:r>
              <a:rPr lang="el-GR" dirty="0"/>
              <a:t>Δώστε μας από ένα παράδειγμα ευπαθούς και αποκλεισμένης ομάδας.</a:t>
            </a:r>
          </a:p>
          <a:p>
            <a:r>
              <a:rPr lang="el-GR" dirty="0"/>
              <a:t>Γιατί πιστεύετε ότι δεν έχει λυθεί το πρόβλημα του αποκλεισμού τόσες δεκαετίες;</a:t>
            </a:r>
          </a:p>
          <a:p>
            <a:r>
              <a:rPr lang="el-GR" dirty="0"/>
              <a:t>Ποιες είναι οι θετικές και οι αρνητικές συνέπειες των πολιτικών του αποκλεισμού;</a:t>
            </a:r>
          </a:p>
          <a:p>
            <a:r>
              <a:rPr lang="el-GR" dirty="0"/>
              <a:t>Ποιος ο ρόλος της τοπικής αλληλεγγύης στην άρση αποκλεισμού;</a:t>
            </a:r>
          </a:p>
        </p:txBody>
      </p:sp>
    </p:spTree>
    <p:extLst>
      <p:ext uri="{BB962C8B-B14F-4D97-AF65-F5344CB8AC3E}">
        <p14:creationId xmlns:p14="http://schemas.microsoft.com/office/powerpoint/2010/main" val="3371406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7762" y="640081"/>
            <a:ext cx="6251110" cy="1290320"/>
          </a:xfrm>
        </p:spPr>
        <p:txBody>
          <a:bodyPr anchor="b">
            <a:normAutofit/>
          </a:bodyPr>
          <a:lstStyle/>
          <a:p>
            <a:r>
              <a:rPr lang="el-GR" sz="3600" b="1" dirty="0">
                <a:solidFill>
                  <a:schemeClr val="accent1"/>
                </a:solidFill>
                <a:cs typeface="Calibri Light" panose="020F0302020204030204"/>
              </a:rPr>
              <a:t>ΚΟΙΝΩΝΙΚΟΣ ΑΠΟΚΛΕΙΣΜΟΣ ΚΑΙ </a:t>
            </a:r>
            <a:r>
              <a:rPr lang="en-US" sz="3600" b="1" dirty="0">
                <a:solidFill>
                  <a:schemeClr val="accent1"/>
                </a:solidFill>
                <a:cs typeface="Calibri Light" panose="020F0302020204030204"/>
              </a:rPr>
              <a:t>ΚΟΙΝΩΝΙΚΗ ΠΟΛΙΤΙΚΗ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7760" y="2075543"/>
            <a:ext cx="6251111" cy="4572000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342900" lvl="0" indent="-342900" algn="just" fontAlgn="auto">
              <a:buFont typeface="+mj-lt"/>
              <a:buAutoNum type="romanUcPeriod"/>
            </a:pPr>
            <a:endParaRPr lang="el-GR" sz="7400" b="1" kern="150" dirty="0">
              <a:solidFill>
                <a:schemeClr val="accent1"/>
              </a:solidFill>
              <a:effectLst/>
              <a:ea typeface="Lucida Sans Unicode" panose="020B0602030504020204" pitchFamily="34" charset="0"/>
              <a:cs typeface="Calibri" panose="020F0502020204030204" pitchFamily="34" charset="0"/>
            </a:endParaRPr>
          </a:p>
          <a:p>
            <a:pPr lvl="0" algn="just" fontAlgn="auto"/>
            <a:r>
              <a:rPr lang="el-GR" sz="9600" b="1" i="1" kern="150" dirty="0">
                <a:solidFill>
                  <a:schemeClr val="accent1"/>
                </a:solidFill>
                <a:ea typeface="Lucida Sans Unicode" panose="020B0602030504020204" pitchFamily="34" charset="0"/>
                <a:cs typeface="Calibri" panose="020F0502020204030204" pitchFamily="34" charset="0"/>
              </a:rPr>
              <a:t>Κ</a:t>
            </a:r>
            <a:r>
              <a:rPr lang="el-GR" sz="9600" b="1" i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οινωνικός αποκλεισμός και κοινωνική κατασκευή</a:t>
            </a:r>
            <a:endParaRPr lang="en-US" sz="9600" b="1" i="1" kern="150" dirty="0">
              <a:solidFill>
                <a:schemeClr val="accent1"/>
              </a:solidFill>
              <a:effectLst/>
              <a:ea typeface="Lucida Sans Unicode" panose="020B0602030504020204" pitchFamily="34" charset="0"/>
              <a:cs typeface="Calibri" panose="020F0502020204030204" pitchFamily="34" charset="0"/>
            </a:endParaRPr>
          </a:p>
          <a:p>
            <a:pPr lvl="0" algn="just" fontAlgn="auto"/>
            <a:endParaRPr lang="en-US" sz="9600" b="1" i="1" kern="150" dirty="0">
              <a:solidFill>
                <a:schemeClr val="accent1"/>
              </a:solidFill>
              <a:ea typeface="Lucida Sans Unicode" panose="020B0602030504020204" pitchFamily="34" charset="0"/>
              <a:cs typeface="Mangal" panose="02040503050203030202" pitchFamily="18" charset="0"/>
            </a:endParaRPr>
          </a:p>
          <a:p>
            <a:pPr lvl="0" algn="just" fontAlgn="auto"/>
            <a:r>
              <a:rPr lang="el-GR" sz="9600" i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1. Τι είναι </a:t>
            </a:r>
            <a:r>
              <a:rPr lang="el-GR" sz="9600" i="1" kern="150" dirty="0">
                <a:solidFill>
                  <a:schemeClr val="accent1"/>
                </a:solidFill>
                <a:ea typeface="Lucida Sans Unicode" panose="020B0602030504020204" pitchFamily="34" charset="0"/>
                <a:cs typeface="Calibri" panose="020F0502020204030204" pitchFamily="34" charset="0"/>
              </a:rPr>
              <a:t>η κοινωνική κατασκευή</a:t>
            </a:r>
            <a:endParaRPr lang="en-US" sz="9600" i="1" kern="150" dirty="0">
              <a:solidFill>
                <a:schemeClr val="accent1"/>
              </a:solidFill>
              <a:ea typeface="Lucida Sans Unicode" panose="020B0602030504020204" pitchFamily="34" charset="0"/>
              <a:cs typeface="Mangal" panose="02040503050203030202" pitchFamily="18" charset="0"/>
            </a:endParaRPr>
          </a:p>
          <a:p>
            <a:pPr lvl="0" algn="just" fontAlgn="auto"/>
            <a:r>
              <a:rPr lang="el-GR" sz="9600" i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2. Παράμετροι και παράγοντες της κοινωνικής κατασκευής</a:t>
            </a:r>
          </a:p>
          <a:p>
            <a:pPr marL="1143000" lvl="0" indent="-1143000" algn="just" fontAlgn="auto">
              <a:buFont typeface="Arial" panose="020B0604020202020204" pitchFamily="34" charset="0"/>
              <a:buChar char="•"/>
            </a:pPr>
            <a:r>
              <a:rPr lang="el-GR" sz="9600" i="1" kern="150" dirty="0">
                <a:solidFill>
                  <a:schemeClr val="accent1"/>
                </a:solidFill>
                <a:ea typeface="Lucida Sans Unicode" panose="020B0602030504020204" pitchFamily="34" charset="0"/>
                <a:cs typeface="Mangal" panose="02040503050203030202" pitchFamily="18" charset="0"/>
              </a:rPr>
              <a:t>Αντικειμενική υπόσταση</a:t>
            </a:r>
          </a:p>
          <a:p>
            <a:pPr marL="1143000" lvl="0" indent="-1143000" algn="just" fontAlgn="auto">
              <a:buFont typeface="Arial" panose="020B0604020202020204" pitchFamily="34" charset="0"/>
              <a:buChar char="•"/>
            </a:pPr>
            <a:r>
              <a:rPr lang="el-GR" sz="9600" i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Mangal" panose="02040503050203030202" pitchFamily="18" charset="0"/>
              </a:rPr>
              <a:t>Υποκειμενική υπόσταση</a:t>
            </a:r>
          </a:p>
          <a:p>
            <a:pPr marL="1143000" lvl="0" indent="-1143000" algn="just" fontAlgn="auto">
              <a:buFont typeface="Arial" panose="020B0604020202020204" pitchFamily="34" charset="0"/>
              <a:buChar char="•"/>
            </a:pPr>
            <a:r>
              <a:rPr lang="el-GR" sz="9600" i="1" kern="150" dirty="0">
                <a:solidFill>
                  <a:schemeClr val="accent1"/>
                </a:solidFill>
                <a:ea typeface="Lucida Sans Unicode" panose="020B0602030504020204" pitchFamily="34" charset="0"/>
                <a:cs typeface="Mangal" panose="02040503050203030202" pitchFamily="18" charset="0"/>
              </a:rPr>
              <a:t>Χρόνος</a:t>
            </a:r>
          </a:p>
          <a:p>
            <a:pPr marL="1143000" lvl="0" indent="-1143000" algn="just" fontAlgn="auto">
              <a:buFont typeface="Arial" panose="020B0604020202020204" pitchFamily="34" charset="0"/>
              <a:buChar char="•"/>
            </a:pPr>
            <a:r>
              <a:rPr lang="el-GR" sz="9600" i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Mangal" panose="02040503050203030202" pitchFamily="18" charset="0"/>
              </a:rPr>
              <a:t>Τόπος</a:t>
            </a:r>
          </a:p>
          <a:p>
            <a:pPr marL="1143000" lvl="0" indent="-1143000" algn="just" fontAlgn="auto">
              <a:buFont typeface="Arial" panose="020B0604020202020204" pitchFamily="34" charset="0"/>
              <a:buChar char="•"/>
            </a:pPr>
            <a:r>
              <a:rPr lang="el-GR" sz="9600" i="1" kern="150" dirty="0">
                <a:solidFill>
                  <a:schemeClr val="accent1"/>
                </a:solidFill>
                <a:ea typeface="Lucida Sans Unicode" panose="020B0602030504020204" pitchFamily="34" charset="0"/>
                <a:cs typeface="Mangal" panose="02040503050203030202" pitchFamily="18" charset="0"/>
              </a:rPr>
              <a:t>Παραδείγματα</a:t>
            </a:r>
            <a:endParaRPr lang="el-GR" sz="9600" i="1" kern="150" dirty="0">
              <a:solidFill>
                <a:schemeClr val="accent1"/>
              </a:solidFill>
              <a:effectLst/>
              <a:ea typeface="Lucida Sans Unicode" panose="020B0602030504020204" pitchFamily="34" charset="0"/>
              <a:cs typeface="Mangal" panose="02040503050203030202" pitchFamily="18" charset="0"/>
            </a:endParaRPr>
          </a:p>
          <a:p>
            <a:pPr marL="1143000" lvl="0" indent="-1143000" algn="just" fontAlgn="auto">
              <a:buFont typeface="Arial" panose="020B0604020202020204" pitchFamily="34" charset="0"/>
              <a:buChar char="•"/>
            </a:pPr>
            <a:endParaRPr lang="el-GR" sz="9600" i="1" kern="150" dirty="0">
              <a:solidFill>
                <a:schemeClr val="accent1"/>
              </a:solidFill>
              <a:effectLst/>
              <a:ea typeface="Lucida Sans Unicode" panose="020B0602030504020204" pitchFamily="34" charset="0"/>
              <a:cs typeface="Mangal" panose="02040503050203030202" pitchFamily="18" charset="0"/>
            </a:endParaRPr>
          </a:p>
          <a:p>
            <a:pPr lvl="0" algn="just" fontAlgn="auto"/>
            <a:endParaRPr lang="en-US" sz="9600" b="1" i="1" dirty="0">
              <a:solidFill>
                <a:schemeClr val="accent1"/>
              </a:solidFill>
              <a:cs typeface="Calibri"/>
            </a:endParaRPr>
          </a:p>
          <a:p>
            <a:endParaRPr lang="en-US" sz="2600" b="1" dirty="0">
              <a:solidFill>
                <a:schemeClr val="accent1"/>
              </a:solidFill>
              <a:cs typeface="Calibri"/>
            </a:endParaRPr>
          </a:p>
          <a:p>
            <a:endParaRPr lang="en-US" sz="2600" b="1" dirty="0">
              <a:solidFill>
                <a:schemeClr val="accent1"/>
              </a:solidFill>
              <a:cs typeface="Calibri"/>
            </a:endParaRPr>
          </a:p>
          <a:p>
            <a:r>
              <a:rPr lang="el-GR" sz="2000" b="1" dirty="0">
                <a:solidFill>
                  <a:schemeClr val="accent1"/>
                </a:solidFill>
                <a:cs typeface="Calibri"/>
              </a:rPr>
              <a:t>Τετάρτη</a:t>
            </a:r>
            <a:r>
              <a:rPr lang="en-US" sz="2000" b="1" dirty="0">
                <a:solidFill>
                  <a:schemeClr val="accent1"/>
                </a:solidFill>
                <a:cs typeface="Calibri"/>
              </a:rPr>
              <a:t>, 1</a:t>
            </a:r>
            <a:r>
              <a:rPr lang="el-GR" sz="2000" b="1" dirty="0">
                <a:solidFill>
                  <a:schemeClr val="accent1"/>
                </a:solidFill>
                <a:cs typeface="Calibri"/>
              </a:rPr>
              <a:t>3</a:t>
            </a:r>
            <a:r>
              <a:rPr lang="en-US" sz="2000" b="1" dirty="0">
                <a:solidFill>
                  <a:schemeClr val="accent1"/>
                </a:solidFill>
                <a:cs typeface="Calibri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cs typeface="Calibri"/>
              </a:rPr>
              <a:t>Σε</a:t>
            </a:r>
            <a:r>
              <a:rPr lang="en-US" sz="2000" b="1" dirty="0">
                <a:solidFill>
                  <a:schemeClr val="accent1"/>
                </a:solidFill>
                <a:cs typeface="Calibri"/>
              </a:rPr>
              <a:t>π</a:t>
            </a:r>
            <a:r>
              <a:rPr lang="en-US" sz="2000" b="1" dirty="0" err="1">
                <a:solidFill>
                  <a:schemeClr val="accent1"/>
                </a:solidFill>
                <a:cs typeface="Calibri"/>
              </a:rPr>
              <a:t>τεμ</a:t>
            </a:r>
            <a:r>
              <a:rPr lang="en-US" sz="2000" b="1" dirty="0">
                <a:solidFill>
                  <a:schemeClr val="accent1"/>
                </a:solidFill>
                <a:cs typeface="Calibri"/>
              </a:rPr>
              <a:t>β</a:t>
            </a:r>
            <a:r>
              <a:rPr lang="en-US" sz="2000" b="1" dirty="0" err="1">
                <a:solidFill>
                  <a:schemeClr val="accent1"/>
                </a:solidFill>
                <a:cs typeface="Calibri"/>
              </a:rPr>
              <a:t>ρίου</a:t>
            </a:r>
            <a:r>
              <a:rPr lang="en-US" sz="2000" b="1" dirty="0">
                <a:solidFill>
                  <a:schemeClr val="accent1"/>
                </a:solidFill>
                <a:cs typeface="Calibri"/>
              </a:rPr>
              <a:t> 2023</a:t>
            </a:r>
          </a:p>
          <a:p>
            <a:pPr algn="l"/>
            <a:endParaRPr lang="en-US" dirty="0">
              <a:solidFill>
                <a:schemeClr val="accent1"/>
              </a:solidFill>
              <a:cs typeface="Calibri"/>
            </a:endParaRPr>
          </a:p>
        </p:txBody>
      </p:sp>
      <p:pic>
        <p:nvPicPr>
          <p:cNvPr id="4" name="Picture 4" descr="Solidariedade Céu Aperto De Mão - Foto gratuita no Pixabay">
            <a:extLst>
              <a:ext uri="{FF2B5EF4-FFF2-40B4-BE49-F238E27FC236}">
                <a16:creationId xmlns:a16="http://schemas.microsoft.com/office/drawing/2014/main" id="{18405937-CDD6-B4BB-396A-C551945359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78" r="1" b="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8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489FEE-ACD9-A701-B8B6-7F2488B7F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34645"/>
          </a:xfrm>
        </p:spPr>
        <p:txBody>
          <a:bodyPr>
            <a:normAutofit fontScale="90000"/>
          </a:bodyPr>
          <a:lstStyle/>
          <a:p>
            <a:pPr lvl="0" algn="ctr" fontAlgn="auto"/>
            <a:br>
              <a:rPr lang="el-GR" sz="3200" b="1" dirty="0">
                <a:solidFill>
                  <a:schemeClr val="accent1"/>
                </a:solidFill>
                <a:cs typeface="Calibri Light" panose="020F0302020204030204"/>
              </a:rPr>
            </a:br>
            <a:br>
              <a:rPr lang="el-GR" sz="3200" b="1" dirty="0">
                <a:solidFill>
                  <a:schemeClr val="accent1"/>
                </a:solidFill>
                <a:cs typeface="Calibri Light" panose="020F0302020204030204"/>
              </a:rPr>
            </a:br>
            <a:br>
              <a:rPr lang="el-GR" sz="31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r>
              <a:rPr lang="el-GR" sz="36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Τι είναι ο κοινωνικός αποκλεισμός</a:t>
            </a:r>
            <a:br>
              <a:rPr lang="en-US" sz="36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r>
              <a:rPr lang="el-GR" sz="3600" b="1" kern="150" dirty="0">
                <a:solidFill>
                  <a:schemeClr val="accent1"/>
                </a:solidFill>
                <a:ea typeface="Lucida Sans Unicode" panose="020B0602030504020204" pitchFamily="34" charset="0"/>
                <a:cs typeface="Calibri" panose="020F0502020204030204" pitchFamily="34" charset="0"/>
              </a:rPr>
              <a:t> Ιστορία της Έννοιας</a:t>
            </a:r>
            <a:br>
              <a:rPr lang="el-GR" sz="3600" b="1" kern="150" dirty="0">
                <a:solidFill>
                  <a:schemeClr val="accent1"/>
                </a:solidFill>
                <a:ea typeface="Lucida Sans Unicode" panose="020B0602030504020204" pitchFamily="34" charset="0"/>
                <a:cs typeface="Calibri" panose="020F0502020204030204" pitchFamily="34" charset="0"/>
              </a:rPr>
            </a:br>
            <a:br>
              <a:rPr lang="el-GR" sz="3600" b="1" kern="150" dirty="0"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br>
              <a:rPr lang="el-GR" sz="32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BDE30A4-7E8C-056B-B50E-49F3BE595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3257"/>
            <a:ext cx="10515600" cy="3883706"/>
          </a:xfrm>
        </p:spPr>
        <p:txBody>
          <a:bodyPr>
            <a:normAutofit/>
          </a:bodyPr>
          <a:lstStyle/>
          <a:p>
            <a:pPr algn="just"/>
            <a:r>
              <a:rPr lang="el-GR" sz="3600" dirty="0"/>
              <a:t>Η Γέννηση της έννοιας</a:t>
            </a:r>
          </a:p>
          <a:p>
            <a:pPr algn="just"/>
            <a:r>
              <a:rPr lang="el-GR" sz="3600" dirty="0"/>
              <a:t>Η επιστημονική κατασκευή του Κοινωνικού Αποκλεισμού στη δεκαετία του ’60</a:t>
            </a:r>
          </a:p>
          <a:p>
            <a:pPr algn="just"/>
            <a:r>
              <a:rPr lang="el-GR" sz="3600" dirty="0"/>
              <a:t>Η έννοια από το 1975 μέχρι σήμερα</a:t>
            </a:r>
          </a:p>
          <a:p>
            <a:pPr algn="just"/>
            <a:r>
              <a:rPr lang="el-GR" sz="3600" dirty="0"/>
              <a:t>Η χρήση άλλων εννοιών</a:t>
            </a:r>
          </a:p>
          <a:p>
            <a:pPr algn="just"/>
            <a:r>
              <a:rPr lang="el-GR" sz="3600" dirty="0"/>
              <a:t>Διάκριση έννοιας και φαινομένου</a:t>
            </a:r>
          </a:p>
          <a:p>
            <a:pPr algn="just"/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471186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C7D38F-779D-77A9-7870-27BCB2A3B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3732"/>
          </a:xfrm>
        </p:spPr>
        <p:txBody>
          <a:bodyPr>
            <a:noAutofit/>
          </a:bodyPr>
          <a:lstStyle/>
          <a:p>
            <a:pPr algn="ctr"/>
            <a:br>
              <a:rPr lang="el-GR" sz="24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r>
              <a:rPr lang="el-GR" sz="28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Τι είναι ο κοινωνικός αποκλεισμός</a:t>
            </a:r>
            <a:br>
              <a:rPr lang="el-GR" sz="28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r>
              <a:rPr lang="el-GR" sz="28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Το φαινόμενο</a:t>
            </a:r>
            <a:br>
              <a:rPr lang="en-US" sz="28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endParaRPr lang="el-GR" sz="2800" dirty="0">
              <a:solidFill>
                <a:schemeClr val="accent1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32FF26C-7E31-ABE8-EC57-3D62325E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029"/>
            <a:ext cx="10515600" cy="4623934"/>
          </a:xfrm>
        </p:spPr>
        <p:txBody>
          <a:bodyPr>
            <a:normAutofit/>
          </a:bodyPr>
          <a:lstStyle/>
          <a:p>
            <a:r>
              <a:rPr lang="el-GR" sz="3200" dirty="0"/>
              <a:t>Η δυσκολία προσέγγισης του φαινομένου</a:t>
            </a:r>
          </a:p>
          <a:p>
            <a:r>
              <a:rPr lang="el-GR" sz="3200" dirty="0"/>
              <a:t>Οι μεθοδολογικές δυσκολίες</a:t>
            </a:r>
          </a:p>
          <a:p>
            <a:r>
              <a:rPr lang="el-GR" sz="3200" dirty="0"/>
              <a:t>Οι 3 άξονες προσέγγισης ενός πολυδιάστατου φαινομένου που δεν ορίζεται</a:t>
            </a:r>
          </a:p>
          <a:p>
            <a:pPr marL="0" indent="0">
              <a:buNone/>
            </a:pPr>
            <a:r>
              <a:rPr lang="el-GR" sz="3200" dirty="0"/>
              <a:t>1</a:t>
            </a:r>
            <a:r>
              <a:rPr lang="el-GR" sz="3200" baseline="30000" dirty="0"/>
              <a:t>ος</a:t>
            </a:r>
            <a:r>
              <a:rPr lang="el-GR" sz="3200" dirty="0"/>
              <a:t>.Η συσσώρευση και η αναπαραγωγή των κοινωνικών ανισοτήτων</a:t>
            </a:r>
          </a:p>
          <a:p>
            <a:pPr marL="0" indent="0">
              <a:buNone/>
            </a:pPr>
            <a:r>
              <a:rPr lang="el-GR" sz="3200" dirty="0"/>
              <a:t>2</a:t>
            </a:r>
            <a:r>
              <a:rPr lang="el-GR" sz="3200" baseline="30000" dirty="0"/>
              <a:t>ος</a:t>
            </a:r>
            <a:r>
              <a:rPr lang="el-GR" sz="3200" dirty="0"/>
              <a:t>. Η αδυναμία πρόσβασης στα κοινωνικά δικαιώματα</a:t>
            </a:r>
          </a:p>
          <a:p>
            <a:pPr marL="0" indent="0">
              <a:buNone/>
            </a:pPr>
            <a:r>
              <a:rPr lang="el-GR" sz="3200" dirty="0"/>
              <a:t>3</a:t>
            </a:r>
            <a:r>
              <a:rPr lang="el-GR" sz="3200" baseline="30000" dirty="0"/>
              <a:t>ος</a:t>
            </a:r>
            <a:r>
              <a:rPr lang="el-GR" sz="3200" dirty="0"/>
              <a:t>. Η διάρρηξη του κοινωνικού δεσμού</a:t>
            </a:r>
          </a:p>
        </p:txBody>
      </p:sp>
    </p:spTree>
    <p:extLst>
      <p:ext uri="{BB962C8B-B14F-4D97-AF65-F5344CB8AC3E}">
        <p14:creationId xmlns:p14="http://schemas.microsoft.com/office/powerpoint/2010/main" val="149139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E69C9B-928D-E444-08E0-7BBF9B841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>
                <a:solidFill>
                  <a:schemeClr val="accent1"/>
                </a:solidFill>
              </a:rPr>
              <a:t>Η Κοινωνική ευπάθεια – </a:t>
            </a:r>
            <a:br>
              <a:rPr lang="el-GR" sz="2800" b="1" dirty="0">
                <a:solidFill>
                  <a:schemeClr val="accent1"/>
                </a:solidFill>
              </a:rPr>
            </a:br>
            <a:r>
              <a:rPr lang="el-GR" sz="2800" b="1" dirty="0">
                <a:solidFill>
                  <a:schemeClr val="accent1"/>
                </a:solidFill>
              </a:rPr>
              <a:t>Διαφορές με τον Κοινωνικό Αποκλεισμό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D094EE3-9066-AE5A-8635-9DA18FF19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6146"/>
          </a:xfrm>
        </p:spPr>
        <p:txBody>
          <a:bodyPr/>
          <a:lstStyle/>
          <a:p>
            <a:r>
              <a:rPr lang="el-GR" dirty="0"/>
              <a:t>Κοινωνική επικινδυνότητα και κοινωνική ευπάθεια</a:t>
            </a:r>
          </a:p>
          <a:p>
            <a:r>
              <a:rPr lang="el-GR" dirty="0"/>
              <a:t>Η ευπάθεια ως αποτυπωμένη κατάσταση</a:t>
            </a:r>
          </a:p>
          <a:p>
            <a:r>
              <a:rPr lang="el-GR" dirty="0"/>
              <a:t>Ευπαθείς ομάδες και αποκλεισμένες ομάδες</a:t>
            </a:r>
          </a:p>
          <a:p>
            <a:r>
              <a:rPr lang="el-GR" dirty="0"/>
              <a:t>Το στοίχημα της Κοινωνικής Συμμετοχής</a:t>
            </a:r>
          </a:p>
          <a:p>
            <a:r>
              <a:rPr lang="el-GR" dirty="0"/>
              <a:t>Η συσσώρευση κοινωνικών ανισοτήτων ως ειδοποιός διαφορά μεταξύ αποκλεισμού και ευπάθειας</a:t>
            </a:r>
          </a:p>
          <a:p>
            <a:r>
              <a:rPr lang="el-GR" dirty="0"/>
              <a:t>Ο ρόλος των κοινωνικών πολιτικών στην προστασία μετασχηματισμού της ευπάθειας σε αποκλεισμό</a:t>
            </a:r>
          </a:p>
          <a:p>
            <a:r>
              <a:rPr lang="el-GR" dirty="0"/>
              <a:t>Υπάρχουν μη ευπαθείς πληθυσμοί σήμερα;</a:t>
            </a:r>
          </a:p>
        </p:txBody>
      </p:sp>
    </p:spTree>
    <p:extLst>
      <p:ext uri="{BB962C8B-B14F-4D97-AF65-F5344CB8AC3E}">
        <p14:creationId xmlns:p14="http://schemas.microsoft.com/office/powerpoint/2010/main" val="2306938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489FEE-ACD9-A701-B8B6-7F2488B7F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9560"/>
          </a:xfrm>
        </p:spPr>
        <p:txBody>
          <a:bodyPr>
            <a:normAutofit fontScale="90000"/>
          </a:bodyPr>
          <a:lstStyle/>
          <a:p>
            <a:pPr lvl="0" algn="ctr" fontAlgn="auto"/>
            <a:br>
              <a:rPr lang="el-GR" sz="3200" b="1" dirty="0">
                <a:solidFill>
                  <a:schemeClr val="accent1"/>
                </a:solidFill>
                <a:cs typeface="Calibri Light" panose="020F0302020204030204"/>
              </a:rPr>
            </a:br>
            <a:br>
              <a:rPr lang="el-GR" sz="3200" b="1" dirty="0">
                <a:solidFill>
                  <a:schemeClr val="accent1"/>
                </a:solidFill>
                <a:cs typeface="Calibri Light" panose="020F0302020204030204"/>
              </a:rPr>
            </a:br>
            <a:br>
              <a:rPr lang="el-GR" sz="31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r>
              <a:rPr lang="el-GR" sz="31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Τι είναι ο κοινωνικός αποκλεισμός</a:t>
            </a:r>
            <a:br>
              <a:rPr lang="en-US" sz="31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r>
              <a:rPr lang="el-GR" sz="3100" b="1" kern="150" dirty="0">
                <a:solidFill>
                  <a:schemeClr val="accent1"/>
                </a:solidFill>
                <a:ea typeface="Lucida Sans Unicode" panose="020B0602030504020204" pitchFamily="34" charset="0"/>
                <a:cs typeface="Calibri" panose="020F0502020204030204" pitchFamily="34" charset="0"/>
              </a:rPr>
              <a:t> Χαρακτηριστικά της Έννοιας του Αποκλεισμού</a:t>
            </a:r>
            <a:br>
              <a:rPr lang="el-GR" sz="3100" b="1" kern="150" dirty="0">
                <a:solidFill>
                  <a:schemeClr val="accent1"/>
                </a:solidFill>
                <a:ea typeface="Lucida Sans Unicode" panose="020B0602030504020204" pitchFamily="34" charset="0"/>
                <a:cs typeface="Calibri" panose="020F0502020204030204" pitchFamily="34" charset="0"/>
              </a:rPr>
            </a:br>
            <a:br>
              <a:rPr lang="el-GR" sz="3200" b="1" kern="150" dirty="0"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br>
              <a:rPr lang="el-GR" sz="32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BDE30A4-7E8C-056B-B50E-49F3BE595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4856163"/>
          </a:xfrm>
        </p:spPr>
        <p:txBody>
          <a:bodyPr>
            <a:normAutofit/>
          </a:bodyPr>
          <a:lstStyle/>
          <a:p>
            <a:pPr algn="just"/>
            <a:r>
              <a:rPr lang="el-GR" sz="3600" dirty="0"/>
              <a:t>Τα 4 χαρακτηριστικά της έννοιας του ΚΑ</a:t>
            </a:r>
          </a:p>
          <a:p>
            <a:pPr algn="just"/>
            <a:r>
              <a:rPr lang="el-GR" sz="3600" dirty="0"/>
              <a:t>Έννοια πολυδιάστατη και </a:t>
            </a:r>
            <a:r>
              <a:rPr lang="el-GR" sz="3600" dirty="0" err="1"/>
              <a:t>πολυεπιπέδη</a:t>
            </a:r>
            <a:endParaRPr lang="el-GR" sz="3600" dirty="0"/>
          </a:p>
          <a:p>
            <a:pPr algn="just"/>
            <a:r>
              <a:rPr lang="el-GR" sz="3600" dirty="0"/>
              <a:t>Έννοια ορίζοντας</a:t>
            </a:r>
          </a:p>
          <a:p>
            <a:pPr algn="just"/>
            <a:r>
              <a:rPr lang="el-GR" sz="3600" dirty="0"/>
              <a:t>Έννοια πολιτικής διαχείρισης</a:t>
            </a:r>
          </a:p>
          <a:p>
            <a:pPr algn="just"/>
            <a:r>
              <a:rPr lang="el-GR" sz="3600" dirty="0"/>
              <a:t>Η έννοια, η κατάσταση και οι διαδικασίες κοινωνικού αποκλεισμού</a:t>
            </a:r>
          </a:p>
          <a:p>
            <a:pPr algn="just"/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810803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C7D38F-779D-77A9-7870-27BCB2A3B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3732"/>
          </a:xfrm>
        </p:spPr>
        <p:txBody>
          <a:bodyPr>
            <a:noAutofit/>
          </a:bodyPr>
          <a:lstStyle/>
          <a:p>
            <a:pPr algn="ctr"/>
            <a:br>
              <a:rPr lang="el-GR" sz="24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br>
              <a:rPr lang="el-GR" sz="28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r>
              <a:rPr lang="el-GR" sz="2800" b="1" kern="150" dirty="0">
                <a:solidFill>
                  <a:schemeClr val="accent1"/>
                </a:solidFill>
                <a:ea typeface="Lucida Sans Unicode" panose="020B0602030504020204" pitchFamily="34" charset="0"/>
                <a:cs typeface="Calibri" panose="020F0502020204030204" pitchFamily="34" charset="0"/>
              </a:rPr>
              <a:t>Ά</a:t>
            </a:r>
            <a:r>
              <a:rPr lang="el-GR" sz="28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ξονες για το φαινόμενο του Κοινωνικού Αποκλεισμού</a:t>
            </a:r>
            <a:br>
              <a:rPr lang="en-US" sz="28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endParaRPr lang="el-GR" sz="2800" dirty="0">
              <a:solidFill>
                <a:schemeClr val="accent1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32FF26C-7E31-ABE8-EC57-3D62325E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028"/>
            <a:ext cx="10515600" cy="5129125"/>
          </a:xfrm>
        </p:spPr>
        <p:txBody>
          <a:bodyPr>
            <a:normAutofit/>
          </a:bodyPr>
          <a:lstStyle/>
          <a:p>
            <a:r>
              <a:rPr lang="el-GR" sz="2400" dirty="0"/>
              <a:t>Οι μεθοδολογικές δυσκολίες</a:t>
            </a:r>
          </a:p>
          <a:p>
            <a:r>
              <a:rPr lang="el-GR" sz="2400" dirty="0"/>
              <a:t>Οι 3 άξονες προσέγγισης ενός πολυδιάστατου φαινομένου που δεν ορίζεται</a:t>
            </a:r>
          </a:p>
          <a:p>
            <a:pPr marL="0" indent="0">
              <a:buNone/>
            </a:pPr>
            <a:r>
              <a:rPr lang="el-GR" sz="2400" dirty="0"/>
              <a:t>1</a:t>
            </a:r>
            <a:r>
              <a:rPr lang="el-GR" sz="2400" baseline="30000" dirty="0"/>
              <a:t>ος</a:t>
            </a:r>
            <a:r>
              <a:rPr lang="el-GR" sz="2400" dirty="0"/>
              <a:t>.</a:t>
            </a:r>
            <a:r>
              <a:rPr lang="el-GR" sz="2400" b="1" dirty="0"/>
              <a:t>Η συσσώρευση και η αναπαραγωγή των κοινωνικών ανισοτήτων</a:t>
            </a:r>
          </a:p>
          <a:p>
            <a:r>
              <a:rPr lang="el-GR" sz="2400" dirty="0"/>
              <a:t>Είδη κοινωνικών ανισοτήτων</a:t>
            </a:r>
          </a:p>
          <a:p>
            <a:r>
              <a:rPr lang="el-GR" sz="2400" dirty="0"/>
              <a:t>Θεσμικές (πρόσβαση στους θεσμούς)</a:t>
            </a:r>
          </a:p>
          <a:p>
            <a:r>
              <a:rPr lang="el-GR" sz="2400" dirty="0" err="1"/>
              <a:t>Ταυτοτικές</a:t>
            </a:r>
            <a:r>
              <a:rPr lang="el-GR" sz="2400" dirty="0"/>
              <a:t> (</a:t>
            </a:r>
            <a:r>
              <a:rPr lang="el-GR" sz="2400" dirty="0" err="1"/>
              <a:t>έμφυλες</a:t>
            </a:r>
            <a:r>
              <a:rPr lang="el-GR" sz="2400" dirty="0"/>
              <a:t>, εθνικές, </a:t>
            </a:r>
            <a:r>
              <a:rPr lang="el-GR" sz="2400" dirty="0" err="1"/>
              <a:t>εθνοτικές</a:t>
            </a:r>
            <a:r>
              <a:rPr lang="el-GR" sz="2400" dirty="0"/>
              <a:t>, γεωγραφικές/τοπικές, </a:t>
            </a:r>
            <a:r>
              <a:rPr lang="el-GR" sz="2400" dirty="0" err="1"/>
              <a:t>οπαδικές</a:t>
            </a:r>
            <a:r>
              <a:rPr lang="el-GR" sz="2400" dirty="0"/>
              <a:t> κινηματικές, περιβαλλοντικές)</a:t>
            </a:r>
          </a:p>
          <a:p>
            <a:r>
              <a:rPr lang="el-GR" sz="2400" dirty="0"/>
              <a:t>Καταγωγής</a:t>
            </a:r>
          </a:p>
          <a:p>
            <a:r>
              <a:rPr lang="el-GR" sz="2400" dirty="0"/>
              <a:t>Οικονομικές (εισόδημα)</a:t>
            </a:r>
          </a:p>
          <a:p>
            <a:r>
              <a:rPr lang="el-GR" sz="2400" dirty="0"/>
              <a:t>Επαγγελματικές</a:t>
            </a:r>
          </a:p>
          <a:p>
            <a:r>
              <a:rPr lang="el-GR" sz="2400" dirty="0"/>
              <a:t>Πολιτιστικές</a:t>
            </a: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751459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C7D38F-779D-77A9-7870-27BCB2A3B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5460"/>
          </a:xfrm>
        </p:spPr>
        <p:txBody>
          <a:bodyPr>
            <a:noAutofit/>
          </a:bodyPr>
          <a:lstStyle/>
          <a:p>
            <a:pPr algn="ctr"/>
            <a:br>
              <a:rPr lang="el-GR" sz="24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br>
              <a:rPr lang="el-GR" sz="28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r>
              <a:rPr lang="el-GR" sz="2800" b="1" kern="150" dirty="0">
                <a:solidFill>
                  <a:schemeClr val="accent1"/>
                </a:solidFill>
                <a:ea typeface="Lucida Sans Unicode" panose="020B0602030504020204" pitchFamily="34" charset="0"/>
                <a:cs typeface="Calibri" panose="020F0502020204030204" pitchFamily="34" charset="0"/>
              </a:rPr>
              <a:t>Ά</a:t>
            </a:r>
            <a:r>
              <a:rPr lang="el-GR" sz="28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ξονες για το φαινόμενο του Κοινωνικού Αποκλεισμού</a:t>
            </a:r>
            <a:br>
              <a:rPr lang="en-US" sz="28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endParaRPr lang="el-GR" sz="2800" dirty="0">
              <a:solidFill>
                <a:schemeClr val="accent1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32FF26C-7E31-ABE8-EC57-3D62325E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3678"/>
            <a:ext cx="10515600" cy="5398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2</a:t>
            </a:r>
            <a:r>
              <a:rPr lang="el-GR" sz="3200" baseline="30000" dirty="0"/>
              <a:t>ος</a:t>
            </a:r>
            <a:r>
              <a:rPr lang="el-GR" sz="3200" dirty="0"/>
              <a:t>. </a:t>
            </a:r>
            <a:r>
              <a:rPr lang="el-GR" sz="2400" b="1" dirty="0"/>
              <a:t>Η αδυναμία πρόσβασης στα κοινωνικά δικαιώματα</a:t>
            </a:r>
          </a:p>
          <a:p>
            <a:r>
              <a:rPr lang="el-GR" sz="2400" dirty="0"/>
              <a:t>Κατηγορίες δικαιωμάτων: ατομικά, πολιτικά και κοινωνικά</a:t>
            </a:r>
          </a:p>
          <a:p>
            <a:r>
              <a:rPr lang="el-GR" sz="2400" dirty="0"/>
              <a:t>Συνέπειες αδυναμίες πρόσβασης στα κοινωνικά δικαιώματα</a:t>
            </a:r>
          </a:p>
          <a:p>
            <a:r>
              <a:rPr lang="el-GR" sz="2400" dirty="0"/>
              <a:t>Σχέση με τις ανισότητες και τον 1</a:t>
            </a:r>
            <a:r>
              <a:rPr lang="el-GR" sz="2400" baseline="30000" dirty="0"/>
              <a:t>ο</a:t>
            </a:r>
            <a:r>
              <a:rPr lang="el-GR" sz="2400" dirty="0"/>
              <a:t> άξονα</a:t>
            </a:r>
          </a:p>
          <a:p>
            <a:pPr marL="0" indent="0">
              <a:buNone/>
            </a:pPr>
            <a:r>
              <a:rPr lang="el-GR" sz="2400" dirty="0"/>
              <a:t>3</a:t>
            </a:r>
            <a:r>
              <a:rPr lang="el-GR" sz="2400" baseline="30000" dirty="0"/>
              <a:t>ος</a:t>
            </a:r>
            <a:r>
              <a:rPr lang="el-GR" sz="2400" dirty="0"/>
              <a:t>. </a:t>
            </a:r>
            <a:r>
              <a:rPr lang="el-GR" sz="2400" b="1" dirty="0"/>
              <a:t>Η χαλάρωση ή διάρρηξη του κοινωνικού δεσμού</a:t>
            </a:r>
          </a:p>
          <a:p>
            <a:r>
              <a:rPr lang="el-GR" sz="2400" dirty="0"/>
              <a:t>Η σημασία του σχεσιακού περιβάλλοντος</a:t>
            </a:r>
          </a:p>
          <a:p>
            <a:r>
              <a:rPr lang="el-GR" sz="2400" dirty="0"/>
              <a:t>Η σημασία της κοινωνικοποίησης μέσα από τη συμμετοχή σ’ ένα φορέα</a:t>
            </a:r>
          </a:p>
          <a:p>
            <a:r>
              <a:rPr lang="el-GR" sz="2400" dirty="0"/>
              <a:t>Η Κοινωνική συμμετοχή (</a:t>
            </a:r>
            <a:r>
              <a:rPr lang="en-US" sz="2400" dirty="0"/>
              <a:t>social participation)</a:t>
            </a:r>
          </a:p>
          <a:p>
            <a:r>
              <a:rPr lang="el-GR" sz="2400" dirty="0"/>
              <a:t>Το πρόβλημα της κοινωνικής απομόνωσης στο αστικό περιβάλλον</a:t>
            </a:r>
          </a:p>
          <a:p>
            <a:r>
              <a:rPr lang="el-GR" sz="2400" dirty="0"/>
              <a:t>Κοινωνικά προβλήματα και διάρρηξη κοινωνικού ιστού</a:t>
            </a:r>
          </a:p>
          <a:p>
            <a:r>
              <a:rPr lang="el-GR" sz="2400" dirty="0"/>
              <a:t>Παραγωγή εγκληματικότητας</a:t>
            </a:r>
          </a:p>
        </p:txBody>
      </p:sp>
    </p:spTree>
    <p:extLst>
      <p:ext uri="{BB962C8B-B14F-4D97-AF65-F5344CB8AC3E}">
        <p14:creationId xmlns:p14="http://schemas.microsoft.com/office/powerpoint/2010/main" val="2292831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DCACDA-3B65-7C7D-2674-BFFC49F55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9217"/>
          </a:xfrm>
        </p:spPr>
        <p:txBody>
          <a:bodyPr>
            <a:normAutofit fontScale="90000"/>
          </a:bodyPr>
          <a:lstStyle/>
          <a:p>
            <a:pPr algn="ctr"/>
            <a:br>
              <a:rPr lang="el-GR" sz="28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r>
              <a:rPr lang="el-GR" sz="31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Πολιτικές καταπολέμησης του αποκλεισμού</a:t>
            </a:r>
            <a:br>
              <a:rPr lang="el-GR" sz="31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r>
              <a:rPr lang="el-GR" sz="3100" b="1" kern="150" dirty="0">
                <a:solidFill>
                  <a:schemeClr val="accent1"/>
                </a:solidFill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  <a:t>Ευρωπαϊκές κατευθύνσεις</a:t>
            </a:r>
            <a:br>
              <a:rPr lang="el-GR" sz="3100" b="1" kern="150" dirty="0">
                <a:effectLst/>
                <a:ea typeface="Lucida Sans Unicode" panose="020B0602030504020204" pitchFamily="34" charset="0"/>
                <a:cs typeface="Calibri" panose="020F0502020204030204" pitchFamily="34" charset="0"/>
              </a:rPr>
            </a:br>
            <a:endParaRPr lang="el-GR" sz="3100" dirty="0">
              <a:solidFill>
                <a:schemeClr val="accent1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8EF549A-3A69-564F-EF72-ACD28B58D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344"/>
            <a:ext cx="10515600" cy="5128530"/>
          </a:xfrm>
        </p:spPr>
        <p:txBody>
          <a:bodyPr>
            <a:normAutofit fontScale="47500" lnSpcReduction="20000"/>
          </a:bodyPr>
          <a:lstStyle/>
          <a:p>
            <a:r>
              <a:rPr lang="el-GR" sz="3400" dirty="0"/>
              <a:t>Κοινωνικός Αποκλεισμός: ένας καθαρά πολιτικός όρος</a:t>
            </a:r>
          </a:p>
          <a:p>
            <a:r>
              <a:rPr lang="el-GR" sz="3400" dirty="0"/>
              <a:t>Ανάπτυξη του </a:t>
            </a:r>
            <a:r>
              <a:rPr lang="el-GR" sz="3400" dirty="0" err="1"/>
              <a:t>προνοιακού</a:t>
            </a:r>
            <a:r>
              <a:rPr lang="el-GR" sz="3400" dirty="0"/>
              <a:t> κράτους σε βάρος ενός οργανωμένου κοινωνικού κράτους που στηρίζει τους κοινωνικούς θεσμούς με αποτέλεσμα ένα υπολειμματικό κοινωνικό μοντέλο με σοβαρή μείωση των κοινωνικών παροχών</a:t>
            </a:r>
          </a:p>
          <a:p>
            <a:r>
              <a:rPr lang="el-GR" sz="3400" dirty="0"/>
              <a:t>Κατακερματισμός των κοινωνικών πολιτικών για την καταπολέμηση του Κοινωνικού Αποκλεισμού</a:t>
            </a:r>
          </a:p>
          <a:p>
            <a:endParaRPr lang="el-GR" sz="3400" dirty="0">
              <a:effectLst/>
              <a:cs typeface="Calibri" panose="020F0502020204030204" pitchFamily="34" charset="0"/>
            </a:endParaRPr>
          </a:p>
          <a:p>
            <a:r>
              <a:rPr lang="el-GR" sz="3400" dirty="0">
                <a:effectLst/>
                <a:cs typeface="Calibri" panose="020F0502020204030204" pitchFamily="34" charset="0"/>
              </a:rPr>
              <a:t>Α. </a:t>
            </a:r>
            <a:r>
              <a:rPr lang="el-GR" sz="3400" u="sng" dirty="0" err="1">
                <a:effectLst/>
                <a:cs typeface="Calibri" panose="020F0502020204030204" pitchFamily="34" charset="0"/>
              </a:rPr>
              <a:t>Λειτουργικές</a:t>
            </a:r>
            <a:r>
              <a:rPr lang="el-GR" sz="3400" u="sng" dirty="0">
                <a:effectLst/>
                <a:cs typeface="Calibri" panose="020F0502020204030204" pitchFamily="34" charset="0"/>
              </a:rPr>
              <a:t> </a:t>
            </a:r>
            <a:r>
              <a:rPr lang="el-GR" sz="3400" u="sng" dirty="0" err="1">
                <a:effectLst/>
                <a:cs typeface="Calibri" panose="020F0502020204030204" pitchFamily="34" charset="0"/>
              </a:rPr>
              <a:t>Πολιτικές</a:t>
            </a:r>
            <a:r>
              <a:rPr lang="el-GR" sz="3400" u="sng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>
                <a:effectLst/>
                <a:cs typeface="Calibri" panose="020F0502020204030204" pitchFamily="34" charset="0"/>
              </a:rPr>
              <a:t>: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Δράσεις</a:t>
            </a:r>
            <a:r>
              <a:rPr lang="el-GR" sz="3400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υπέρ</a:t>
            </a:r>
            <a:r>
              <a:rPr lang="el-GR" sz="3400" dirty="0">
                <a:effectLst/>
                <a:cs typeface="Calibri" panose="020F0502020204030204" pitchFamily="34" charset="0"/>
              </a:rPr>
              <a:t> της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φτώχειας</a:t>
            </a:r>
            <a:r>
              <a:rPr lang="el-GR" sz="3400" dirty="0">
                <a:effectLst/>
                <a:cs typeface="Calibri" panose="020F0502020204030204" pitchFamily="34" charset="0"/>
              </a:rPr>
              <a:t> και του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εισοδήματος</a:t>
            </a:r>
            <a:r>
              <a:rPr lang="el-GR" sz="3400" dirty="0">
                <a:effectLst/>
                <a:cs typeface="Calibri" panose="020F0502020204030204" pitchFamily="34" charset="0"/>
              </a:rPr>
              <a:t> (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φορολογικές</a:t>
            </a:r>
            <a:r>
              <a:rPr lang="el-GR" sz="3400" dirty="0">
                <a:effectLst/>
                <a:cs typeface="Calibri" panose="020F0502020204030204" pitchFamily="34" charset="0"/>
              </a:rPr>
              <a:t>, κλπ.),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δράσεις</a:t>
            </a:r>
            <a:r>
              <a:rPr lang="el-GR" sz="3400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υπέρ</a:t>
            </a:r>
            <a:r>
              <a:rPr lang="el-GR" sz="3400" dirty="0">
                <a:effectLst/>
                <a:cs typeface="Calibri" panose="020F0502020204030204" pitchFamily="34" charset="0"/>
              </a:rPr>
              <a:t> της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απασχόλησης</a:t>
            </a:r>
            <a:r>
              <a:rPr lang="el-GR" sz="3400" dirty="0">
                <a:effectLst/>
                <a:cs typeface="Calibri" panose="020F0502020204030204" pitchFamily="34" charset="0"/>
              </a:rPr>
              <a:t> και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δράσεις</a:t>
            </a:r>
            <a:r>
              <a:rPr lang="el-GR" sz="3400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υπέρ</a:t>
            </a:r>
            <a:r>
              <a:rPr lang="el-GR" sz="3400" dirty="0">
                <a:effectLst/>
                <a:cs typeface="Calibri" panose="020F0502020204030204" pitchFamily="34" charset="0"/>
              </a:rPr>
              <a:t> της δια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βίου</a:t>
            </a:r>
            <a:r>
              <a:rPr lang="el-GR" sz="3400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εκπαίδευσης</a:t>
            </a:r>
            <a:r>
              <a:rPr lang="el-GR" sz="3400" dirty="0">
                <a:effectLst/>
                <a:cs typeface="Calibri" panose="020F0502020204030204" pitchFamily="34" charset="0"/>
              </a:rPr>
              <a:t> (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κυρίως</a:t>
            </a:r>
            <a:r>
              <a:rPr lang="el-GR" sz="3400" dirty="0">
                <a:effectLst/>
                <a:cs typeface="Calibri" panose="020F0502020204030204" pitchFamily="34" charset="0"/>
              </a:rPr>
              <a:t> σε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ευρωπαϊκο</a:t>
            </a:r>
            <a:r>
              <a:rPr lang="el-GR" sz="3400" dirty="0">
                <a:effectLst/>
                <a:cs typeface="Calibri" panose="020F0502020204030204" pitchFamily="34" charset="0"/>
              </a:rPr>
              <a:t>́ και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εθνικο</a:t>
            </a:r>
            <a:r>
              <a:rPr lang="el-GR" sz="3400" dirty="0">
                <a:effectLst/>
                <a:cs typeface="Calibri" panose="020F0502020204030204" pitchFamily="34" charset="0"/>
              </a:rPr>
              <a:t>́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επίπεδο</a:t>
            </a:r>
            <a:r>
              <a:rPr lang="el-GR" sz="3400" dirty="0">
                <a:effectLst/>
                <a:cs typeface="Calibri" panose="020F0502020204030204" pitchFamily="34" charset="0"/>
              </a:rPr>
              <a:t>). </a:t>
            </a:r>
            <a:endParaRPr lang="el-GR" sz="3400" dirty="0">
              <a:cs typeface="Calibri" panose="020F0502020204030204" pitchFamily="34" charset="0"/>
            </a:endParaRPr>
          </a:p>
          <a:p>
            <a:r>
              <a:rPr lang="el-GR" sz="3400" dirty="0">
                <a:effectLst/>
                <a:cs typeface="Calibri" panose="020F0502020204030204" pitchFamily="34" charset="0"/>
              </a:rPr>
              <a:t>Β. </a:t>
            </a:r>
            <a:r>
              <a:rPr lang="el-GR" sz="3400" u="sng" dirty="0" err="1">
                <a:effectLst/>
                <a:cs typeface="Calibri" panose="020F0502020204030204" pitchFamily="34" charset="0"/>
              </a:rPr>
              <a:t>Κοινωνικές</a:t>
            </a:r>
            <a:r>
              <a:rPr lang="el-GR" sz="3400" u="sng" dirty="0">
                <a:effectLst/>
                <a:cs typeface="Calibri" panose="020F0502020204030204" pitchFamily="34" charset="0"/>
              </a:rPr>
              <a:t> </a:t>
            </a:r>
            <a:r>
              <a:rPr lang="el-GR" sz="3400" u="sng" dirty="0" err="1">
                <a:effectLst/>
                <a:cs typeface="Calibri" panose="020F0502020204030204" pitchFamily="34" charset="0"/>
              </a:rPr>
              <a:t>Πολιτικές</a:t>
            </a:r>
            <a:r>
              <a:rPr lang="el-GR" sz="3400" u="sng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υπέρ</a:t>
            </a:r>
            <a:r>
              <a:rPr lang="el-GR" sz="3400" dirty="0">
                <a:effectLst/>
                <a:cs typeface="Calibri" panose="020F0502020204030204" pitchFamily="34" charset="0"/>
              </a:rPr>
              <a:t> των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ευπαθών</a:t>
            </a:r>
            <a:r>
              <a:rPr lang="el-GR" sz="3400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ομάδων</a:t>
            </a:r>
            <a:r>
              <a:rPr lang="el-GR" sz="3400" dirty="0">
                <a:effectLst/>
                <a:cs typeface="Calibri" panose="020F0502020204030204" pitchFamily="34" charset="0"/>
              </a:rPr>
              <a:t>: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φτωχοι</a:t>
            </a:r>
            <a:r>
              <a:rPr lang="el-GR" sz="3400" dirty="0">
                <a:effectLst/>
                <a:cs typeface="Calibri" panose="020F0502020204030204" pitchFamily="34" charset="0"/>
              </a:rPr>
              <a:t>́,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μετανάστες</a:t>
            </a:r>
            <a:r>
              <a:rPr lang="el-GR" sz="3400" dirty="0">
                <a:effectLst/>
                <a:cs typeface="Calibri" panose="020F0502020204030204" pitchFamily="34" charset="0"/>
              </a:rPr>
              <a:t>,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ηλικιωμένοι</a:t>
            </a:r>
            <a:r>
              <a:rPr lang="el-GR" sz="3400" dirty="0">
                <a:effectLst/>
                <a:cs typeface="Calibri" panose="020F0502020204030204" pitchFamily="34" charset="0"/>
              </a:rPr>
              <a:t>,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άτομα</a:t>
            </a:r>
            <a:r>
              <a:rPr lang="el-GR" sz="3400" dirty="0">
                <a:effectLst/>
                <a:cs typeface="Calibri" panose="020F0502020204030204" pitchFamily="34" charset="0"/>
              </a:rPr>
              <a:t> με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αναπηρίες</a:t>
            </a:r>
            <a:r>
              <a:rPr lang="el-GR" sz="3400" dirty="0">
                <a:effectLst/>
                <a:cs typeface="Calibri" panose="020F0502020204030204" pitchFamily="34" charset="0"/>
              </a:rPr>
              <a:t>,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μονογονεικές</a:t>
            </a:r>
            <a:r>
              <a:rPr lang="el-GR" sz="3400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οικογένειες</a:t>
            </a:r>
            <a:r>
              <a:rPr lang="el-GR" sz="3400" dirty="0">
                <a:effectLst/>
                <a:cs typeface="Calibri" panose="020F0502020204030204" pitchFamily="34" charset="0"/>
              </a:rPr>
              <a:t>, κλπ. (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κυρίως</a:t>
            </a:r>
            <a:r>
              <a:rPr lang="el-GR" sz="3400" dirty="0">
                <a:effectLst/>
                <a:cs typeface="Calibri" panose="020F0502020204030204" pitchFamily="34" charset="0"/>
              </a:rPr>
              <a:t> στο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τοπικο</a:t>
            </a:r>
            <a:r>
              <a:rPr lang="el-GR" sz="3400" dirty="0">
                <a:effectLst/>
                <a:cs typeface="Calibri" panose="020F0502020204030204" pitchFamily="34" charset="0"/>
              </a:rPr>
              <a:t>́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επίπεδο</a:t>
            </a:r>
            <a:r>
              <a:rPr lang="el-GR" sz="3400" dirty="0">
                <a:effectLst/>
                <a:cs typeface="Calibri" panose="020F0502020204030204" pitchFamily="34" charset="0"/>
              </a:rPr>
              <a:t>). </a:t>
            </a:r>
            <a:endParaRPr lang="el-GR" sz="3400" dirty="0">
              <a:cs typeface="Calibri" panose="020F0502020204030204" pitchFamily="34" charset="0"/>
            </a:endParaRPr>
          </a:p>
          <a:p>
            <a:r>
              <a:rPr lang="el-GR" sz="3400" dirty="0">
                <a:effectLst/>
                <a:cs typeface="Calibri" panose="020F0502020204030204" pitchFamily="34" charset="0"/>
              </a:rPr>
              <a:t>Γ. </a:t>
            </a:r>
            <a:r>
              <a:rPr lang="el-GR" sz="3400" u="sng" dirty="0" err="1">
                <a:effectLst/>
                <a:cs typeface="Calibri" panose="020F0502020204030204" pitchFamily="34" charset="0"/>
              </a:rPr>
              <a:t>Πολιτικές</a:t>
            </a:r>
            <a:r>
              <a:rPr lang="el-GR" sz="3400" u="sng" dirty="0">
                <a:effectLst/>
                <a:cs typeface="Calibri" panose="020F0502020204030204" pitchFamily="34" charset="0"/>
              </a:rPr>
              <a:t> με </a:t>
            </a:r>
            <a:r>
              <a:rPr lang="el-GR" sz="3400" u="sng" dirty="0" err="1">
                <a:effectLst/>
                <a:cs typeface="Calibri" panose="020F0502020204030204" pitchFamily="34" charset="0"/>
              </a:rPr>
              <a:t>κριτήριο</a:t>
            </a:r>
            <a:r>
              <a:rPr lang="el-GR" sz="3400" u="sng" dirty="0">
                <a:effectLst/>
                <a:cs typeface="Calibri" panose="020F0502020204030204" pitchFamily="34" charset="0"/>
              </a:rPr>
              <a:t> το </a:t>
            </a:r>
            <a:r>
              <a:rPr lang="el-GR" sz="3400" u="sng" dirty="0" err="1">
                <a:effectLst/>
                <a:cs typeface="Calibri" panose="020F0502020204030204" pitchFamily="34" charset="0"/>
              </a:rPr>
              <a:t>χώρο</a:t>
            </a:r>
            <a:r>
              <a:rPr lang="el-GR" sz="3400" dirty="0">
                <a:effectLst/>
                <a:cs typeface="Calibri" panose="020F0502020204030204" pitchFamily="34" charset="0"/>
              </a:rPr>
              <a:t>: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αστικές</a:t>
            </a:r>
            <a:r>
              <a:rPr lang="el-GR" sz="3400" dirty="0">
                <a:effectLst/>
                <a:cs typeface="Calibri" panose="020F0502020204030204" pitchFamily="34" charset="0"/>
              </a:rPr>
              <a:t> και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αγροτικές</a:t>
            </a:r>
            <a:r>
              <a:rPr lang="el-GR" sz="3400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πολιτικές</a:t>
            </a:r>
            <a:r>
              <a:rPr lang="el-GR" sz="3400" dirty="0">
                <a:effectLst/>
                <a:cs typeface="Calibri" panose="020F0502020204030204" pitchFamily="34" charset="0"/>
              </a:rPr>
              <a:t>,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πολιτικές</a:t>
            </a:r>
            <a:r>
              <a:rPr lang="el-GR" sz="3400" dirty="0">
                <a:effectLst/>
                <a:cs typeface="Calibri" panose="020F0502020204030204" pitchFamily="34" charset="0"/>
              </a:rPr>
              <a:t> για τις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περιοχές</a:t>
            </a:r>
            <a:r>
              <a:rPr lang="el-GR" sz="3400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αποβιομηχάνησης</a:t>
            </a:r>
            <a:r>
              <a:rPr lang="el-GR" sz="3400" dirty="0">
                <a:effectLst/>
                <a:cs typeface="Calibri" panose="020F0502020204030204" pitchFamily="34" charset="0"/>
              </a:rPr>
              <a:t>,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πολιτικές</a:t>
            </a:r>
            <a:r>
              <a:rPr lang="el-GR" sz="3400" dirty="0">
                <a:effectLst/>
                <a:cs typeface="Calibri" panose="020F0502020204030204" pitchFamily="34" charset="0"/>
              </a:rPr>
              <a:t> για τις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ευαίσθητες</a:t>
            </a:r>
            <a:r>
              <a:rPr lang="el-GR" sz="3400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κοινωνικα</a:t>
            </a:r>
            <a:r>
              <a:rPr lang="el-GR" sz="3400" dirty="0">
                <a:effectLst/>
                <a:cs typeface="Calibri" panose="020F0502020204030204" pitchFamily="34" charset="0"/>
              </a:rPr>
              <a:t>́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περιοχές</a:t>
            </a:r>
            <a:r>
              <a:rPr lang="el-GR" sz="3400" dirty="0">
                <a:effectLst/>
                <a:cs typeface="Calibri" panose="020F0502020204030204" pitchFamily="34" charset="0"/>
              </a:rPr>
              <a:t>,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κατα</a:t>
            </a:r>
            <a:r>
              <a:rPr lang="el-GR" sz="3400" dirty="0">
                <a:effectLst/>
                <a:cs typeface="Calibri" panose="020F0502020204030204" pitchFamily="34" charset="0"/>
              </a:rPr>
              <a:t>́ της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γκετοποίησης</a:t>
            </a:r>
            <a:r>
              <a:rPr lang="el-GR" sz="3400" dirty="0">
                <a:effectLst/>
                <a:cs typeface="Calibri" panose="020F0502020204030204" pitchFamily="34" charset="0"/>
              </a:rPr>
              <a:t>, κλπ. (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εθνικές</a:t>
            </a:r>
            <a:r>
              <a:rPr lang="el-GR" sz="3400" dirty="0">
                <a:effectLst/>
                <a:cs typeface="Calibri" panose="020F0502020204030204" pitchFamily="34" charset="0"/>
              </a:rPr>
              <a:t> και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τοπικές</a:t>
            </a:r>
            <a:r>
              <a:rPr lang="el-GR" sz="3400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πολιτικές</a:t>
            </a:r>
            <a:r>
              <a:rPr lang="el-GR" sz="3400" dirty="0">
                <a:effectLst/>
                <a:cs typeface="Calibri" panose="020F0502020204030204" pitchFamily="34" charset="0"/>
              </a:rPr>
              <a:t>). </a:t>
            </a:r>
          </a:p>
          <a:p>
            <a:r>
              <a:rPr lang="el-GR" sz="3400" dirty="0">
                <a:cs typeface="Calibri" panose="020F0502020204030204" pitchFamily="34" charset="0"/>
              </a:rPr>
              <a:t>Στόχοι:</a:t>
            </a:r>
          </a:p>
          <a:p>
            <a:r>
              <a:rPr lang="el-GR" sz="3400" dirty="0">
                <a:effectLst/>
                <a:cs typeface="Calibri" panose="020F0502020204030204" pitchFamily="34" charset="0"/>
              </a:rPr>
              <a:t>1ον.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Στοιχειώδης</a:t>
            </a:r>
            <a:r>
              <a:rPr lang="el-GR" sz="3400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οικονομικη</a:t>
            </a:r>
            <a:r>
              <a:rPr lang="el-GR" sz="3400" dirty="0">
                <a:effectLst/>
                <a:cs typeface="Calibri" panose="020F0502020204030204" pitchFamily="34" charset="0"/>
              </a:rPr>
              <a:t>́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ανάπτυξη</a:t>
            </a:r>
            <a:r>
              <a:rPr lang="el-GR" sz="3400" dirty="0">
                <a:effectLst/>
                <a:cs typeface="Calibri" panose="020F0502020204030204" pitchFamily="34" charset="0"/>
              </a:rPr>
              <a:t> για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όλες</a:t>
            </a:r>
            <a:r>
              <a:rPr lang="el-GR" sz="3400" dirty="0">
                <a:effectLst/>
                <a:cs typeface="Calibri" panose="020F0502020204030204" pitchFamily="34" charset="0"/>
              </a:rPr>
              <a:t> τις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χώρες</a:t>
            </a:r>
            <a:br>
              <a:rPr lang="el-GR" sz="3400" dirty="0">
                <a:effectLst/>
                <a:cs typeface="Calibri" panose="020F0502020204030204" pitchFamily="34" charset="0"/>
              </a:rPr>
            </a:br>
            <a:r>
              <a:rPr lang="el-GR" sz="3400" dirty="0">
                <a:effectLst/>
                <a:cs typeface="Calibri" panose="020F0502020204030204" pitchFamily="34" charset="0"/>
              </a:rPr>
              <a:t>2ον.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Ανάπτυξη</a:t>
            </a:r>
            <a:r>
              <a:rPr lang="el-GR" sz="3400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ανθρώπινου</a:t>
            </a:r>
            <a:r>
              <a:rPr lang="el-GR" sz="3400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κεφαλαίου</a:t>
            </a:r>
            <a:r>
              <a:rPr lang="el-GR" sz="3400" dirty="0">
                <a:effectLst/>
                <a:cs typeface="Calibri" panose="020F0502020204030204" pitchFamily="34" charset="0"/>
              </a:rPr>
              <a:t>,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κυρίως</a:t>
            </a:r>
            <a:r>
              <a:rPr lang="el-GR" sz="3400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μέσω</a:t>
            </a:r>
            <a:r>
              <a:rPr lang="el-GR" sz="3400" dirty="0">
                <a:effectLst/>
                <a:cs typeface="Calibri" panose="020F0502020204030204" pitchFamily="34" charset="0"/>
              </a:rPr>
              <a:t> της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εκπαίδευσης</a:t>
            </a:r>
            <a:r>
              <a:rPr lang="el-GR" sz="3400" dirty="0">
                <a:effectLst/>
                <a:cs typeface="Calibri" panose="020F0502020204030204" pitchFamily="34" charset="0"/>
              </a:rPr>
              <a:t> και της απασχόλησης</a:t>
            </a:r>
            <a:br>
              <a:rPr lang="el-GR" sz="3400" dirty="0">
                <a:effectLst/>
                <a:cs typeface="Calibri" panose="020F0502020204030204" pitchFamily="34" charset="0"/>
              </a:rPr>
            </a:br>
            <a:r>
              <a:rPr lang="el-GR" sz="3400" dirty="0">
                <a:effectLst/>
                <a:cs typeface="Calibri" panose="020F0502020204030204" pitchFamily="34" charset="0"/>
              </a:rPr>
              <a:t>3ον.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Ελάχιστη</a:t>
            </a:r>
            <a:r>
              <a:rPr lang="el-GR" sz="3400" dirty="0">
                <a:effectLst/>
                <a:cs typeface="Calibri" panose="020F0502020204030204" pitchFamily="34" charset="0"/>
              </a:rPr>
              <a:t>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κοινωνικη</a:t>
            </a:r>
            <a:r>
              <a:rPr lang="el-GR" sz="3400" dirty="0">
                <a:effectLst/>
                <a:cs typeface="Calibri" panose="020F0502020204030204" pitchFamily="34" charset="0"/>
              </a:rPr>
              <a:t>́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ασφάλεια</a:t>
            </a:r>
            <a:r>
              <a:rPr lang="el-GR" sz="3400" dirty="0">
                <a:effectLst/>
                <a:cs typeface="Calibri" panose="020F0502020204030204" pitchFamily="34" charset="0"/>
              </a:rPr>
              <a:t> για τους </a:t>
            </a:r>
            <a:r>
              <a:rPr lang="el-GR" sz="3400" dirty="0" err="1">
                <a:effectLst/>
                <a:cs typeface="Calibri" panose="020F0502020204030204" pitchFamily="34" charset="0"/>
              </a:rPr>
              <a:t>φτωχούς</a:t>
            </a:r>
            <a:r>
              <a:rPr lang="el-GR" sz="3400" dirty="0">
                <a:effectLst/>
                <a:cs typeface="Calibri" panose="020F0502020204030204" pitchFamily="34" charset="0"/>
              </a:rPr>
              <a:t>.</a:t>
            </a:r>
          </a:p>
          <a:p>
            <a:r>
              <a:rPr lang="el-GR" sz="3400" dirty="0">
                <a:effectLst/>
                <a:cs typeface="Calibri" panose="020F0502020204030204" pitchFamily="34" charset="0"/>
              </a:rPr>
              <a:t>Πολιτικές για την Απασχόληση</a:t>
            </a:r>
          </a:p>
          <a:p>
            <a:r>
              <a:rPr lang="el-GR" sz="3400" dirty="0">
                <a:effectLst/>
                <a:cs typeface="Calibri" panose="020F0502020204030204" pitchFamily="34" charset="0"/>
              </a:rPr>
              <a:t>Πολιτικές για την κοινωνική ευπάθεια</a:t>
            </a:r>
          </a:p>
          <a:p>
            <a:r>
              <a:rPr lang="el-GR" sz="3400" dirty="0">
                <a:cs typeface="Calibri" panose="020F0502020204030204" pitchFamily="34" charset="0"/>
              </a:rPr>
              <a:t>Στροφή στις Επιδοματικές πολιτικές και χρηματοδοτήσεις από το Ταμείο Ανάκαμψης</a:t>
            </a:r>
          </a:p>
          <a:p>
            <a:pPr marL="0" indent="0">
              <a:buNone/>
            </a:pPr>
            <a:br>
              <a:rPr lang="el-GR" sz="26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l-GR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0477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3363</TotalTime>
  <Words>871</Words>
  <Application>Microsoft Macintosh PowerPoint</Application>
  <PresentationFormat>Ευρεία οθόνη</PresentationFormat>
  <Paragraphs>123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ΚΟΙΝΩΝΙΚΟΣ ΑΠΟΚΛΕΙΣΜΟΣ ΚΑΙ ΚΟΙΝΩΝΙΚΗ ΠΟΛΙΤΙΚΗ</vt:lpstr>
      <vt:lpstr>ΚΟΙΝΩΝΙΚΟΣ ΑΠΟΚΛΕΙΣΜΟΣ ΚΑΙ ΚΟΙΝΩΝΙΚΗ ΠΟΛΙΤΙΚΗ</vt:lpstr>
      <vt:lpstr>   Τι είναι ο κοινωνικός αποκλεισμός  Ιστορία της Έννοιας   </vt:lpstr>
      <vt:lpstr> Τι είναι ο κοινωνικός αποκλεισμός Το φαινόμενο </vt:lpstr>
      <vt:lpstr>Η Κοινωνική ευπάθεια –  Διαφορές με τον Κοινωνικό Αποκλεισμό</vt:lpstr>
      <vt:lpstr>   Τι είναι ο κοινωνικός αποκλεισμός  Χαρακτηριστικά της Έννοιας του Αποκλεισμού   </vt:lpstr>
      <vt:lpstr>  Άξονες για το φαινόμενο του Κοινωνικού Αποκλεισμού </vt:lpstr>
      <vt:lpstr>  Άξονες για το φαινόμενο του Κοινωνικού Αποκλεισμού </vt:lpstr>
      <vt:lpstr> Πολιτικές καταπολέμησης του αποκλεισμού Ευρωπαϊκές κατευθύνσεις </vt:lpstr>
      <vt:lpstr>Πολιτικές καταπολέμησης του αποκλεισμού Εθνικές κατευθύνσεις</vt:lpstr>
      <vt:lpstr>Τοπικοί θεσμοί και άρση του κοινωνικού αποκλεισμού με έμφαση στην αλληλεγγύη</vt:lpstr>
      <vt:lpstr>Ο ρόλος των δράσεων αλληλεγγύης στην άρση του αποκλεισμού από ΜΚΟ και άλλες οργανώσεις </vt:lpstr>
      <vt:lpstr>Βασικά ερωτήματα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Δέσποινα Παπαδοπούλου</cp:lastModifiedBy>
  <cp:revision>288</cp:revision>
  <dcterms:created xsi:type="dcterms:W3CDTF">2023-08-01T11:20:07Z</dcterms:created>
  <dcterms:modified xsi:type="dcterms:W3CDTF">2024-11-25T09:21:08Z</dcterms:modified>
</cp:coreProperties>
</file>