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304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570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25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646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825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651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874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380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59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288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543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14A4-5A45-4B5C-AE8B-F8907F30AED0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89615-57E6-4380-9347-5000B6915C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447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Από τον Μεσαίωνα στην Αναγέννηση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Καθηγητής Χαράλαμπος Παπασωτηρίου</a:t>
            </a:r>
          </a:p>
        </p:txBody>
      </p:sp>
    </p:spTree>
    <p:extLst>
      <p:ext uri="{BB962C8B-B14F-4D97-AF65-F5344CB8AC3E}">
        <p14:creationId xmlns:p14="http://schemas.microsoft.com/office/powerpoint/2010/main" val="2420893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Τοξότες – κοινωνικά ταπεινοί, στρατιωτικά ικανοί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Μάχες </a:t>
            </a:r>
            <a:r>
              <a:rPr lang="en-US" dirty="0"/>
              <a:t>Crecy</a:t>
            </a:r>
            <a:r>
              <a:rPr lang="el-GR" dirty="0"/>
              <a:t> (</a:t>
            </a:r>
            <a:r>
              <a:rPr lang="en-US" dirty="0"/>
              <a:t>1346) </a:t>
            </a:r>
            <a:r>
              <a:rPr lang="el-GR" dirty="0"/>
              <a:t>και </a:t>
            </a:r>
            <a:r>
              <a:rPr lang="en-US" dirty="0"/>
              <a:t>Agincourt (1415)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2379517"/>
            <a:ext cx="4938233" cy="41762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64" y="2379516"/>
            <a:ext cx="5906781" cy="41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6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Άνοδος πεζικού – απεξάρτηση των βασιλέων από το φεουδαρχικό ιππικό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πεζικό ήταν πιο εύκολο να χρηματοδοτηθεί από ότι το ακριβό βαρύ ιππικό</a:t>
            </a:r>
          </a:p>
          <a:p>
            <a:pPr lvl="1"/>
            <a:r>
              <a:rPr lang="el-GR" dirty="0"/>
              <a:t>Πεζοί τοξότες, στη συνέχεια λογχοφόροι και τυφεκιοφόροι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6" y="3116079"/>
            <a:ext cx="4706216" cy="361737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518" y="3110559"/>
            <a:ext cx="6268316" cy="37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Αναγέννηση – κανόνια και μισθοφόροι ενισχύουν τον πολιτικό συγκεντρωτισμό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 κανόνια καθιστούν ευάλωτα τα κάστρα των αριστοκρατών και των πόλεων</a:t>
            </a:r>
          </a:p>
          <a:p>
            <a:r>
              <a:rPr lang="el-GR" dirty="0"/>
              <a:t>Οι μισθοφόροι </a:t>
            </a:r>
            <a:r>
              <a:rPr lang="el-GR" dirty="0" err="1"/>
              <a:t>απεξαρτούν</a:t>
            </a:r>
            <a:r>
              <a:rPr lang="el-GR" dirty="0"/>
              <a:t> τους βασιλείς από τους φεουδαρχικούς ιππότες</a:t>
            </a:r>
          </a:p>
          <a:p>
            <a:pPr lvl="1"/>
            <a:r>
              <a:rPr lang="el-GR" dirty="0"/>
              <a:t>Ελβετοί – οι καλύτεροι μισθοφόροι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064" y="3149311"/>
            <a:ext cx="5682961" cy="34769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47" y="4001294"/>
            <a:ext cx="3570143" cy="26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7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Νέου τύπου οχυρώσεις - ακριβές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81" y="1918349"/>
            <a:ext cx="6324600" cy="412432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21" y="1836161"/>
            <a:ext cx="5416466" cy="428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Ιταλικά </a:t>
            </a:r>
            <a:r>
              <a:rPr lang="en-US" i="1" dirty="0" err="1"/>
              <a:t>stato</a:t>
            </a:r>
            <a:endParaRPr lang="el-GR" i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Απαρχή κυρίαρχων συγκεντρωτικών κρατών</a:t>
            </a:r>
          </a:p>
          <a:p>
            <a:pPr lvl="1"/>
            <a:r>
              <a:rPr lang="el-GR" dirty="0"/>
              <a:t>«Ο σκοπός αγιάζει τα μέσα»</a:t>
            </a:r>
          </a:p>
          <a:p>
            <a:r>
              <a:rPr lang="el-GR" dirty="0"/>
              <a:t>Ισορροπία της ισχύος</a:t>
            </a:r>
          </a:p>
          <a:p>
            <a:pPr lvl="1"/>
            <a:r>
              <a:rPr lang="en-US" dirty="0"/>
              <a:t>Lorenzo de Medici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18" y="2449944"/>
            <a:ext cx="2876817" cy="429375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766" y="2449944"/>
            <a:ext cx="3216172" cy="42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Διάδοση ιταλικού </a:t>
            </a:r>
            <a:r>
              <a:rPr lang="en-US" i="1" dirty="0" err="1"/>
              <a:t>stato</a:t>
            </a:r>
            <a:r>
              <a:rPr lang="en-US" i="1" dirty="0"/>
              <a:t> </a:t>
            </a:r>
            <a:r>
              <a:rPr lang="el-GR" dirty="0"/>
              <a:t>σε μεγαλύτερες οντότητες – Γαλλία και Ισπανία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Ιταλικοί πόλεμοι – 1494 με 1559</a:t>
            </a:r>
          </a:p>
          <a:p>
            <a:pPr lvl="1"/>
            <a:r>
              <a:rPr lang="el-GR" dirty="0"/>
              <a:t>Εμπλοκή Γαλλίας και Ισπανίας στις ιταλικές υποθέσεις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63969"/>
            <a:ext cx="2857500" cy="40862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210" y="2760085"/>
            <a:ext cx="5330807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8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Ύλη μαθήματος</a:t>
            </a: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747087"/>
              </p:ext>
            </p:extLst>
          </p:nvPr>
        </p:nvGraphicFramePr>
        <p:xfrm>
          <a:off x="705394" y="1466562"/>
          <a:ext cx="1036785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dirty="0"/>
                        <a:t>Ιστορία διεθνών σχέσεων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Ιστορία στρατηγικής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Watson, </a:t>
                      </a:r>
                      <a:r>
                        <a:rPr lang="el-GR" dirty="0"/>
                        <a:t>Η εξέλιξη της διεθνούς κοινωνίας</a:t>
                      </a:r>
                    </a:p>
                    <a:p>
                      <a:r>
                        <a:rPr lang="en-US" dirty="0"/>
                        <a:t>- Kissinger,</a:t>
                      </a:r>
                      <a:r>
                        <a:rPr lang="en-US" baseline="0" dirty="0"/>
                        <a:t> </a:t>
                      </a:r>
                      <a:r>
                        <a:rPr lang="el-GR" baseline="0" dirty="0"/>
                        <a:t>Διπλωματία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Howard, </a:t>
                      </a:r>
                      <a:r>
                        <a:rPr lang="el-GR" dirty="0"/>
                        <a:t>Ο ρόλος του</a:t>
                      </a:r>
                      <a:r>
                        <a:rPr lang="el-GR" baseline="0" dirty="0"/>
                        <a:t> πολέμου στη νεότερη ευρωπαϊκή ιστορία</a:t>
                      </a:r>
                    </a:p>
                    <a:p>
                      <a:r>
                        <a:rPr lang="en-US" baseline="0" dirty="0"/>
                        <a:t>- Kennedy, </a:t>
                      </a:r>
                      <a:r>
                        <a:rPr lang="el-GR" baseline="0" dirty="0"/>
                        <a:t>Άνοδος και πτώση των μεγάλων δυνάμεων 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6814"/>
              </p:ext>
            </p:extLst>
          </p:nvPr>
        </p:nvGraphicFramePr>
        <p:xfrm>
          <a:off x="681182" y="3930456"/>
          <a:ext cx="812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Η</a:t>
                      </a:r>
                      <a:r>
                        <a:rPr lang="el-GR" baseline="0" dirty="0"/>
                        <a:t> βαθμολογία προκύπτει από α) τις εξετάσεις και β) προαιρετικές προφορικές παρουσιάσεις, που μπορεί να αυξήσουν τον βαθμό της εξέτασης κατά μία έως δύο μονάδες.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24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Μεσαίωνας – Λατινική Ευρώπη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Καρλομάγνος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βασιλέας των Φράγκων, 768-814)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82" y="2254393"/>
            <a:ext cx="5685559" cy="430207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5" y="2254393"/>
            <a:ext cx="3062540" cy="44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1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Φεουδαρχικό σύστημα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Παροχή γης έναντι υποχρέωσης στρατιωτικών υπηρεσιών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" y="2533650"/>
            <a:ext cx="3465635" cy="40957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09" y="2309813"/>
            <a:ext cx="4982441" cy="439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9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Κάστρα ευγενών – άμυνα έναντι άλλων ευγενών και μεγαλύτερη αυτονομία έναντι του μονάρχη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32" y="1622715"/>
            <a:ext cx="3689204" cy="232419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091" y="4468091"/>
            <a:ext cx="3097546" cy="230919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341" y="1622715"/>
            <a:ext cx="4762500" cy="31718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16" y="4249882"/>
            <a:ext cx="3783536" cy="252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5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Μονάρχες έναντι ευγενών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William the Conqueror</a:t>
            </a:r>
          </a:p>
          <a:p>
            <a:pPr lvl="1"/>
            <a:r>
              <a:rPr lang="el-GR" dirty="0"/>
              <a:t>Δούκας της Νορμανδίας, υποτελής στον Γάλλο μονάρχη</a:t>
            </a:r>
          </a:p>
          <a:p>
            <a:pPr lvl="1"/>
            <a:r>
              <a:rPr lang="el-GR" dirty="0"/>
              <a:t>Μονάρχης της Αγγλίας</a:t>
            </a:r>
          </a:p>
          <a:p>
            <a:r>
              <a:rPr lang="en-US" dirty="0"/>
              <a:t>Magna Carta</a:t>
            </a:r>
            <a:r>
              <a:rPr lang="en-US"/>
              <a:t>, 1215</a:t>
            </a:r>
            <a:endParaRPr lang="en-US" dirty="0"/>
          </a:p>
          <a:p>
            <a:pPr lvl="1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273751"/>
            <a:ext cx="3213388" cy="44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Ρωμαιοκαθολική εκκλησία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Μέχρι τον 11</a:t>
            </a:r>
            <a:r>
              <a:rPr lang="el-GR" baseline="30000" dirty="0"/>
              <a:t>ο</a:t>
            </a:r>
            <a:r>
              <a:rPr lang="el-GR" dirty="0"/>
              <a:t> αιώνα κυριαρχείτο κατά τόπους από τους ευγενείς</a:t>
            </a:r>
          </a:p>
          <a:p>
            <a:pPr lvl="1"/>
            <a:r>
              <a:rPr lang="en-US" dirty="0"/>
              <a:t>Primogeniture</a:t>
            </a:r>
            <a:r>
              <a:rPr lang="el-GR" dirty="0"/>
              <a:t> – ο πρωτότοκος γιός κληρονομεί όλη τη γαιοκτησία</a:t>
            </a:r>
            <a:endParaRPr lang="en-US" dirty="0"/>
          </a:p>
          <a:p>
            <a:pPr lvl="2"/>
            <a:r>
              <a:rPr lang="el-GR" dirty="0"/>
              <a:t>Ανάγκη αποκατάστασης επόμενων γιών – επίσκοποι και ηγούμενοι</a:t>
            </a:r>
          </a:p>
          <a:p>
            <a:pPr lvl="3"/>
            <a:r>
              <a:rPr lang="el-GR" dirty="0"/>
              <a:t>Μοναστήρια – εστίες μάθησης</a:t>
            </a:r>
            <a:endParaRPr lang="en-US" dirty="0"/>
          </a:p>
          <a:p>
            <a:r>
              <a:rPr lang="el-GR" dirty="0"/>
              <a:t>Πάπας Λέων ΙΧ (1049-1054) – </a:t>
            </a:r>
            <a:r>
              <a:rPr lang="el-GR" dirty="0" err="1"/>
              <a:t>γερμανός</a:t>
            </a:r>
            <a:r>
              <a:rPr lang="el-GR" dirty="0"/>
              <a:t> ευγενής</a:t>
            </a:r>
          </a:p>
          <a:p>
            <a:pPr lvl="1"/>
            <a:r>
              <a:rPr lang="el-GR" dirty="0"/>
              <a:t>Ανάδυση της εκκλησίας ως τρίτου πόλου</a:t>
            </a:r>
          </a:p>
          <a:p>
            <a:pPr lvl="1"/>
            <a:r>
              <a:rPr lang="el-GR" dirty="0"/>
              <a:t>Επίκληση του </a:t>
            </a:r>
            <a:r>
              <a:rPr lang="en-US" dirty="0" err="1"/>
              <a:t>Constitutum</a:t>
            </a:r>
            <a:r>
              <a:rPr lang="en-US" dirty="0"/>
              <a:t> </a:t>
            </a:r>
            <a:r>
              <a:rPr lang="en-US" dirty="0" err="1"/>
              <a:t>Constantini</a:t>
            </a:r>
            <a:endParaRPr lang="en-US" dirty="0"/>
          </a:p>
          <a:p>
            <a:pPr lvl="2"/>
            <a:r>
              <a:rPr lang="el-GR" dirty="0"/>
              <a:t>1054 – σχίσμα με Κωνσταντινούπολη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309" y="3141950"/>
            <a:ext cx="2727613" cy="35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2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</a:t>
            </a:r>
            <a:r>
              <a:rPr lang="el-GR" baseline="30000" dirty="0" err="1"/>
              <a:t>ος</a:t>
            </a:r>
            <a:r>
              <a:rPr lang="el-GR" dirty="0"/>
              <a:t> αιώνας - πόλεις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26" y="1935235"/>
            <a:ext cx="6192167" cy="340569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912" y="1792973"/>
            <a:ext cx="4920288" cy="36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4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Μεσαιωνικά κοινοβούλια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Βουλή των Λόρδων – αριστοκρατία</a:t>
            </a:r>
          </a:p>
          <a:p>
            <a:r>
              <a:rPr lang="el-GR" dirty="0"/>
              <a:t>Βουλή των Επισκόπων – εκκλησία</a:t>
            </a:r>
          </a:p>
          <a:p>
            <a:r>
              <a:rPr lang="el-GR" dirty="0"/>
              <a:t>Βουλή των Κοινοτήτων - πόλεις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27" y="727362"/>
            <a:ext cx="5032663" cy="57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293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338</Words>
  <Application>Microsoft Office PowerPoint</Application>
  <PresentationFormat>Ευρεία οθόνη</PresentationFormat>
  <Paragraphs>52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Θέμα του Office</vt:lpstr>
      <vt:lpstr>Από τον Μεσαίωνα στην Αναγέννηση</vt:lpstr>
      <vt:lpstr>Ύλη μαθήματος</vt:lpstr>
      <vt:lpstr>Μεσαίωνας – Λατινική Ευρώπη</vt:lpstr>
      <vt:lpstr>Φεουδαρχικό σύστημα</vt:lpstr>
      <vt:lpstr>Κάστρα ευγενών – άμυνα έναντι άλλων ευγενών και μεγαλύτερη αυτονομία έναντι του μονάρχη</vt:lpstr>
      <vt:lpstr>Μονάρχες έναντι ευγενών</vt:lpstr>
      <vt:lpstr>Ρωμαιοκαθολική εκκλησία</vt:lpstr>
      <vt:lpstr>12ος αιώνας - πόλεις</vt:lpstr>
      <vt:lpstr>Μεσαιωνικά κοινοβούλια</vt:lpstr>
      <vt:lpstr>Τοξότες – κοινωνικά ταπεινοί, στρατιωτικά ικανοί</vt:lpstr>
      <vt:lpstr>Άνοδος πεζικού – απεξάρτηση των βασιλέων από το φεουδαρχικό ιππικό</vt:lpstr>
      <vt:lpstr>Αναγέννηση – κανόνια και μισθοφόροι ενισχύουν τον πολιτικό συγκεντρωτισμό</vt:lpstr>
      <vt:lpstr>Νέου τύπου οχυρώσεις - ακριβές</vt:lpstr>
      <vt:lpstr>Ιταλικά stato</vt:lpstr>
      <vt:lpstr>Διάδοση ιταλικού stato σε μεγαλύτερες οντότητες – Γαλλία και Ισπανία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Από τον Μεσαίωνα στην Αναγέννηση</dc:title>
  <dc:creator>Harry Papasotiriou</dc:creator>
  <cp:lastModifiedBy>Harry Papasotiriou</cp:lastModifiedBy>
  <cp:revision>18</cp:revision>
  <dcterms:created xsi:type="dcterms:W3CDTF">2015-09-29T12:25:04Z</dcterms:created>
  <dcterms:modified xsi:type="dcterms:W3CDTF">2020-12-08T20:47:26Z</dcterms:modified>
</cp:coreProperties>
</file>