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7" r:id="rId11"/>
    <p:sldId id="266" r:id="rId12"/>
    <p:sldId id="271" r:id="rId13"/>
    <p:sldId id="268" r:id="rId14"/>
    <p:sldId id="269" r:id="rId15"/>
    <p:sldId id="270" r:id="rId16"/>
    <p:sldId id="272" r:id="rId17"/>
    <p:sldId id="273" r:id="rId18"/>
    <p:sldId id="274" r:id="rId19"/>
    <p:sldId id="275" r:id="rId20"/>
    <p:sldId id="290" r:id="rId21"/>
    <p:sldId id="291" r:id="rId22"/>
    <p:sldId id="289" r:id="rId23"/>
    <p:sldId id="256" r:id="rId24"/>
    <p:sldId id="277" r:id="rId25"/>
    <p:sldId id="278" r:id="rId26"/>
    <p:sldId id="279" r:id="rId27"/>
    <p:sldId id="280" r:id="rId28"/>
    <p:sldId id="281" r:id="rId29"/>
    <p:sldId id="282" r:id="rId30"/>
    <p:sldId id="283" r:id="rId31"/>
    <p:sldId id="284" r:id="rId32"/>
    <p:sldId id="285" r:id="rId33"/>
    <p:sldId id="286" r:id="rId34"/>
    <p:sldId id="287" r:id="rId35"/>
    <p:sldId id="292" r:id="rId36"/>
    <p:sldId id="288" r:id="rId37"/>
  </p:sldIdLst>
  <p:sldSz cx="12192000" cy="6858000"/>
  <p:notesSz cx="6858000" cy="9144000"/>
  <p:defaultText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4"/>
  </p:normalViewPr>
  <p:slideViewPr>
    <p:cSldViewPr snapToGrid="0" snapToObjects="1">
      <p:cViewPr varScale="1">
        <p:scale>
          <a:sx n="103" d="100"/>
          <a:sy n="103" d="100"/>
        </p:scale>
        <p:origin x="89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58612-2449-484A-BC40-59C486C933A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R"/>
          </a:p>
        </p:txBody>
      </p:sp>
      <p:sp>
        <p:nvSpPr>
          <p:cNvPr id="3" name="Subtitle 2">
            <a:extLst>
              <a:ext uri="{FF2B5EF4-FFF2-40B4-BE49-F238E27FC236}">
                <a16:creationId xmlns:a16="http://schemas.microsoft.com/office/drawing/2014/main" id="{927B284E-515A-5443-AA1E-120282EFC6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R"/>
          </a:p>
        </p:txBody>
      </p:sp>
      <p:sp>
        <p:nvSpPr>
          <p:cNvPr id="4" name="Date Placeholder 3">
            <a:extLst>
              <a:ext uri="{FF2B5EF4-FFF2-40B4-BE49-F238E27FC236}">
                <a16:creationId xmlns:a16="http://schemas.microsoft.com/office/drawing/2014/main" id="{142014BF-08E1-2F44-82B0-32CD56DB4B0E}"/>
              </a:ext>
            </a:extLst>
          </p:cNvPr>
          <p:cNvSpPr>
            <a:spLocks noGrp="1"/>
          </p:cNvSpPr>
          <p:nvPr>
            <p:ph type="dt" sz="half" idx="10"/>
          </p:nvPr>
        </p:nvSpPr>
        <p:spPr/>
        <p:txBody>
          <a:bodyPr/>
          <a:lstStyle/>
          <a:p>
            <a:fld id="{2C95B34E-1BF8-F44D-BB3D-238D7B81EA29}" type="datetimeFigureOut">
              <a:rPr lang="en-GR" smtClean="0"/>
              <a:t>05/01/2023</a:t>
            </a:fld>
            <a:endParaRPr lang="en-GR"/>
          </a:p>
        </p:txBody>
      </p:sp>
      <p:sp>
        <p:nvSpPr>
          <p:cNvPr id="5" name="Footer Placeholder 4">
            <a:extLst>
              <a:ext uri="{FF2B5EF4-FFF2-40B4-BE49-F238E27FC236}">
                <a16:creationId xmlns:a16="http://schemas.microsoft.com/office/drawing/2014/main" id="{56D3D016-C9BC-DC4E-8EA2-143A60B449A9}"/>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1162E8B1-0430-604A-A02E-94CAB2BEF025}"/>
              </a:ext>
            </a:extLst>
          </p:cNvPr>
          <p:cNvSpPr>
            <a:spLocks noGrp="1"/>
          </p:cNvSpPr>
          <p:nvPr>
            <p:ph type="sldNum" sz="quarter" idx="12"/>
          </p:nvPr>
        </p:nvSpPr>
        <p:spPr/>
        <p:txBody>
          <a:bodyPr/>
          <a:lstStyle/>
          <a:p>
            <a:fld id="{B4E3DA56-42CF-F249-A1C1-E3931D059E8E}" type="slidenum">
              <a:rPr lang="en-GR" smtClean="0"/>
              <a:t>‹#›</a:t>
            </a:fld>
            <a:endParaRPr lang="en-GR"/>
          </a:p>
        </p:txBody>
      </p:sp>
    </p:spTree>
    <p:extLst>
      <p:ext uri="{BB962C8B-B14F-4D97-AF65-F5344CB8AC3E}">
        <p14:creationId xmlns:p14="http://schemas.microsoft.com/office/powerpoint/2010/main" val="282359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3BAF9-77D8-3B48-B00F-177D3EB49148}"/>
              </a:ext>
            </a:extLst>
          </p:cNvPr>
          <p:cNvSpPr>
            <a:spLocks noGrp="1"/>
          </p:cNvSpPr>
          <p:nvPr>
            <p:ph type="title"/>
          </p:nvPr>
        </p:nvSpPr>
        <p:spPr/>
        <p:txBody>
          <a:bodyPr/>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02C73010-B260-1A41-87E4-96F3D80B216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BA735298-0A86-8048-97D4-0C586D452679}"/>
              </a:ext>
            </a:extLst>
          </p:cNvPr>
          <p:cNvSpPr>
            <a:spLocks noGrp="1"/>
          </p:cNvSpPr>
          <p:nvPr>
            <p:ph type="dt" sz="half" idx="10"/>
          </p:nvPr>
        </p:nvSpPr>
        <p:spPr/>
        <p:txBody>
          <a:bodyPr/>
          <a:lstStyle/>
          <a:p>
            <a:fld id="{2C95B34E-1BF8-F44D-BB3D-238D7B81EA29}" type="datetimeFigureOut">
              <a:rPr lang="en-GR" smtClean="0"/>
              <a:t>05/01/2023</a:t>
            </a:fld>
            <a:endParaRPr lang="en-GR"/>
          </a:p>
        </p:txBody>
      </p:sp>
      <p:sp>
        <p:nvSpPr>
          <p:cNvPr id="5" name="Footer Placeholder 4">
            <a:extLst>
              <a:ext uri="{FF2B5EF4-FFF2-40B4-BE49-F238E27FC236}">
                <a16:creationId xmlns:a16="http://schemas.microsoft.com/office/drawing/2014/main" id="{B572B37A-BD43-BF45-A537-84E9E402C4F0}"/>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78F4E79C-8585-8842-A714-E287ABCF95CF}"/>
              </a:ext>
            </a:extLst>
          </p:cNvPr>
          <p:cNvSpPr>
            <a:spLocks noGrp="1"/>
          </p:cNvSpPr>
          <p:nvPr>
            <p:ph type="sldNum" sz="quarter" idx="12"/>
          </p:nvPr>
        </p:nvSpPr>
        <p:spPr/>
        <p:txBody>
          <a:bodyPr/>
          <a:lstStyle/>
          <a:p>
            <a:fld id="{B4E3DA56-42CF-F249-A1C1-E3931D059E8E}" type="slidenum">
              <a:rPr lang="en-GR" smtClean="0"/>
              <a:t>‹#›</a:t>
            </a:fld>
            <a:endParaRPr lang="en-GR"/>
          </a:p>
        </p:txBody>
      </p:sp>
    </p:spTree>
    <p:extLst>
      <p:ext uri="{BB962C8B-B14F-4D97-AF65-F5344CB8AC3E}">
        <p14:creationId xmlns:p14="http://schemas.microsoft.com/office/powerpoint/2010/main" val="1552837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06F7E5-F27D-C847-A5C4-9772AF0B0C9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GR"/>
          </a:p>
        </p:txBody>
      </p:sp>
      <p:sp>
        <p:nvSpPr>
          <p:cNvPr id="3" name="Vertical Text Placeholder 2">
            <a:extLst>
              <a:ext uri="{FF2B5EF4-FFF2-40B4-BE49-F238E27FC236}">
                <a16:creationId xmlns:a16="http://schemas.microsoft.com/office/drawing/2014/main" id="{2A474EAA-1CD5-314A-865F-30A776D74C4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C81A5EA2-E1BF-B742-8B1C-60FACC4FB78C}"/>
              </a:ext>
            </a:extLst>
          </p:cNvPr>
          <p:cNvSpPr>
            <a:spLocks noGrp="1"/>
          </p:cNvSpPr>
          <p:nvPr>
            <p:ph type="dt" sz="half" idx="10"/>
          </p:nvPr>
        </p:nvSpPr>
        <p:spPr/>
        <p:txBody>
          <a:bodyPr/>
          <a:lstStyle/>
          <a:p>
            <a:fld id="{2C95B34E-1BF8-F44D-BB3D-238D7B81EA29}" type="datetimeFigureOut">
              <a:rPr lang="en-GR" smtClean="0"/>
              <a:t>05/01/2023</a:t>
            </a:fld>
            <a:endParaRPr lang="en-GR"/>
          </a:p>
        </p:txBody>
      </p:sp>
      <p:sp>
        <p:nvSpPr>
          <p:cNvPr id="5" name="Footer Placeholder 4">
            <a:extLst>
              <a:ext uri="{FF2B5EF4-FFF2-40B4-BE49-F238E27FC236}">
                <a16:creationId xmlns:a16="http://schemas.microsoft.com/office/drawing/2014/main" id="{06B16F8F-A1CB-4B48-B236-321B0E62D460}"/>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A7196404-6FD1-AC47-B589-EB3A0948E27F}"/>
              </a:ext>
            </a:extLst>
          </p:cNvPr>
          <p:cNvSpPr>
            <a:spLocks noGrp="1"/>
          </p:cNvSpPr>
          <p:nvPr>
            <p:ph type="sldNum" sz="quarter" idx="12"/>
          </p:nvPr>
        </p:nvSpPr>
        <p:spPr/>
        <p:txBody>
          <a:bodyPr/>
          <a:lstStyle/>
          <a:p>
            <a:fld id="{B4E3DA56-42CF-F249-A1C1-E3931D059E8E}" type="slidenum">
              <a:rPr lang="en-GR" smtClean="0"/>
              <a:t>‹#›</a:t>
            </a:fld>
            <a:endParaRPr lang="en-GR"/>
          </a:p>
        </p:txBody>
      </p:sp>
    </p:spTree>
    <p:extLst>
      <p:ext uri="{BB962C8B-B14F-4D97-AF65-F5344CB8AC3E}">
        <p14:creationId xmlns:p14="http://schemas.microsoft.com/office/powerpoint/2010/main" val="1396850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3135F-A0FD-A44C-882E-95F997BDAE84}"/>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11FB9952-5ACC-E748-9FE5-D73AA86CE73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AAA076D1-7C06-744F-90FE-F6DF67ADA320}"/>
              </a:ext>
            </a:extLst>
          </p:cNvPr>
          <p:cNvSpPr>
            <a:spLocks noGrp="1"/>
          </p:cNvSpPr>
          <p:nvPr>
            <p:ph type="dt" sz="half" idx="10"/>
          </p:nvPr>
        </p:nvSpPr>
        <p:spPr/>
        <p:txBody>
          <a:bodyPr/>
          <a:lstStyle/>
          <a:p>
            <a:fld id="{2C95B34E-1BF8-F44D-BB3D-238D7B81EA29}" type="datetimeFigureOut">
              <a:rPr lang="en-GR" smtClean="0"/>
              <a:t>05/01/2023</a:t>
            </a:fld>
            <a:endParaRPr lang="en-GR"/>
          </a:p>
        </p:txBody>
      </p:sp>
      <p:sp>
        <p:nvSpPr>
          <p:cNvPr id="5" name="Footer Placeholder 4">
            <a:extLst>
              <a:ext uri="{FF2B5EF4-FFF2-40B4-BE49-F238E27FC236}">
                <a16:creationId xmlns:a16="http://schemas.microsoft.com/office/drawing/2014/main" id="{EDAD3DCA-31EE-714B-B652-6787BB525EC3}"/>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2D7533AC-C2B5-5A43-AAF0-BD7A96DF18DC}"/>
              </a:ext>
            </a:extLst>
          </p:cNvPr>
          <p:cNvSpPr>
            <a:spLocks noGrp="1"/>
          </p:cNvSpPr>
          <p:nvPr>
            <p:ph type="sldNum" sz="quarter" idx="12"/>
          </p:nvPr>
        </p:nvSpPr>
        <p:spPr/>
        <p:txBody>
          <a:bodyPr/>
          <a:lstStyle/>
          <a:p>
            <a:fld id="{B4E3DA56-42CF-F249-A1C1-E3931D059E8E}" type="slidenum">
              <a:rPr lang="en-GR" smtClean="0"/>
              <a:t>‹#›</a:t>
            </a:fld>
            <a:endParaRPr lang="en-GR"/>
          </a:p>
        </p:txBody>
      </p:sp>
    </p:spTree>
    <p:extLst>
      <p:ext uri="{BB962C8B-B14F-4D97-AF65-F5344CB8AC3E}">
        <p14:creationId xmlns:p14="http://schemas.microsoft.com/office/powerpoint/2010/main" val="1761800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AD10F-7E1D-8344-977A-E35A5AA8088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R"/>
          </a:p>
        </p:txBody>
      </p:sp>
      <p:sp>
        <p:nvSpPr>
          <p:cNvPr id="3" name="Text Placeholder 2">
            <a:extLst>
              <a:ext uri="{FF2B5EF4-FFF2-40B4-BE49-F238E27FC236}">
                <a16:creationId xmlns:a16="http://schemas.microsoft.com/office/drawing/2014/main" id="{03CBC4C8-F343-4444-86B5-A1758CE5C8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2A793EB-C20D-AA49-8B9D-8D76109F01FB}"/>
              </a:ext>
            </a:extLst>
          </p:cNvPr>
          <p:cNvSpPr>
            <a:spLocks noGrp="1"/>
          </p:cNvSpPr>
          <p:nvPr>
            <p:ph type="dt" sz="half" idx="10"/>
          </p:nvPr>
        </p:nvSpPr>
        <p:spPr/>
        <p:txBody>
          <a:bodyPr/>
          <a:lstStyle/>
          <a:p>
            <a:fld id="{2C95B34E-1BF8-F44D-BB3D-238D7B81EA29}" type="datetimeFigureOut">
              <a:rPr lang="en-GR" smtClean="0"/>
              <a:t>05/01/2023</a:t>
            </a:fld>
            <a:endParaRPr lang="en-GR"/>
          </a:p>
        </p:txBody>
      </p:sp>
      <p:sp>
        <p:nvSpPr>
          <p:cNvPr id="5" name="Footer Placeholder 4">
            <a:extLst>
              <a:ext uri="{FF2B5EF4-FFF2-40B4-BE49-F238E27FC236}">
                <a16:creationId xmlns:a16="http://schemas.microsoft.com/office/drawing/2014/main" id="{086C3A68-6187-6441-9F85-F05D5E8B0984}"/>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EADFAD4E-2271-284C-8D11-5FC92BE16F0A}"/>
              </a:ext>
            </a:extLst>
          </p:cNvPr>
          <p:cNvSpPr>
            <a:spLocks noGrp="1"/>
          </p:cNvSpPr>
          <p:nvPr>
            <p:ph type="sldNum" sz="quarter" idx="12"/>
          </p:nvPr>
        </p:nvSpPr>
        <p:spPr/>
        <p:txBody>
          <a:bodyPr/>
          <a:lstStyle/>
          <a:p>
            <a:fld id="{B4E3DA56-42CF-F249-A1C1-E3931D059E8E}" type="slidenum">
              <a:rPr lang="en-GR" smtClean="0"/>
              <a:t>‹#›</a:t>
            </a:fld>
            <a:endParaRPr lang="en-GR"/>
          </a:p>
        </p:txBody>
      </p:sp>
    </p:spTree>
    <p:extLst>
      <p:ext uri="{BB962C8B-B14F-4D97-AF65-F5344CB8AC3E}">
        <p14:creationId xmlns:p14="http://schemas.microsoft.com/office/powerpoint/2010/main" val="3432820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C7A82-2974-E742-B84A-9022E3CC3391}"/>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DBBA79BE-1484-CA4D-91D1-06DFCB3FAF6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Content Placeholder 3">
            <a:extLst>
              <a:ext uri="{FF2B5EF4-FFF2-40B4-BE49-F238E27FC236}">
                <a16:creationId xmlns:a16="http://schemas.microsoft.com/office/drawing/2014/main" id="{7937FEE6-B744-EC43-8833-A80F48D1F7C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Date Placeholder 4">
            <a:extLst>
              <a:ext uri="{FF2B5EF4-FFF2-40B4-BE49-F238E27FC236}">
                <a16:creationId xmlns:a16="http://schemas.microsoft.com/office/drawing/2014/main" id="{EF1C980F-427B-F14D-9524-3980FF8B431D}"/>
              </a:ext>
            </a:extLst>
          </p:cNvPr>
          <p:cNvSpPr>
            <a:spLocks noGrp="1"/>
          </p:cNvSpPr>
          <p:nvPr>
            <p:ph type="dt" sz="half" idx="10"/>
          </p:nvPr>
        </p:nvSpPr>
        <p:spPr/>
        <p:txBody>
          <a:bodyPr/>
          <a:lstStyle/>
          <a:p>
            <a:fld id="{2C95B34E-1BF8-F44D-BB3D-238D7B81EA29}" type="datetimeFigureOut">
              <a:rPr lang="en-GR" smtClean="0"/>
              <a:t>05/01/2023</a:t>
            </a:fld>
            <a:endParaRPr lang="en-GR"/>
          </a:p>
        </p:txBody>
      </p:sp>
      <p:sp>
        <p:nvSpPr>
          <p:cNvPr id="6" name="Footer Placeholder 5">
            <a:extLst>
              <a:ext uri="{FF2B5EF4-FFF2-40B4-BE49-F238E27FC236}">
                <a16:creationId xmlns:a16="http://schemas.microsoft.com/office/drawing/2014/main" id="{35198697-21F2-B045-B715-C39D42771289}"/>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D654DE76-88A6-844C-A7D7-12AB1B643A86}"/>
              </a:ext>
            </a:extLst>
          </p:cNvPr>
          <p:cNvSpPr>
            <a:spLocks noGrp="1"/>
          </p:cNvSpPr>
          <p:nvPr>
            <p:ph type="sldNum" sz="quarter" idx="12"/>
          </p:nvPr>
        </p:nvSpPr>
        <p:spPr/>
        <p:txBody>
          <a:bodyPr/>
          <a:lstStyle/>
          <a:p>
            <a:fld id="{B4E3DA56-42CF-F249-A1C1-E3931D059E8E}" type="slidenum">
              <a:rPr lang="en-GR" smtClean="0"/>
              <a:t>‹#›</a:t>
            </a:fld>
            <a:endParaRPr lang="en-GR"/>
          </a:p>
        </p:txBody>
      </p:sp>
    </p:spTree>
    <p:extLst>
      <p:ext uri="{BB962C8B-B14F-4D97-AF65-F5344CB8AC3E}">
        <p14:creationId xmlns:p14="http://schemas.microsoft.com/office/powerpoint/2010/main" val="3709900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8AA4B-BE25-CB4D-AC79-5864A155FC8C}"/>
              </a:ext>
            </a:extLst>
          </p:cNvPr>
          <p:cNvSpPr>
            <a:spLocks noGrp="1"/>
          </p:cNvSpPr>
          <p:nvPr>
            <p:ph type="title"/>
          </p:nvPr>
        </p:nvSpPr>
        <p:spPr>
          <a:xfrm>
            <a:off x="839788" y="365125"/>
            <a:ext cx="10515600" cy="1325563"/>
          </a:xfrm>
        </p:spPr>
        <p:txBody>
          <a:bodyPr/>
          <a:lstStyle/>
          <a:p>
            <a:r>
              <a:rPr lang="en-GB"/>
              <a:t>Click to edit Master title style</a:t>
            </a:r>
            <a:endParaRPr lang="en-GR"/>
          </a:p>
        </p:txBody>
      </p:sp>
      <p:sp>
        <p:nvSpPr>
          <p:cNvPr id="3" name="Text Placeholder 2">
            <a:extLst>
              <a:ext uri="{FF2B5EF4-FFF2-40B4-BE49-F238E27FC236}">
                <a16:creationId xmlns:a16="http://schemas.microsoft.com/office/drawing/2014/main" id="{3FF9942B-C980-224A-8E9B-9CC702CE8A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02612D5-0A5F-FF45-A95A-199E46F2390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5" name="Text Placeholder 4">
            <a:extLst>
              <a:ext uri="{FF2B5EF4-FFF2-40B4-BE49-F238E27FC236}">
                <a16:creationId xmlns:a16="http://schemas.microsoft.com/office/drawing/2014/main" id="{436A6BA8-CE6A-6E45-B89A-EB3D535758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0522274-2344-6C4C-BE12-D7778257BA5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7" name="Date Placeholder 6">
            <a:extLst>
              <a:ext uri="{FF2B5EF4-FFF2-40B4-BE49-F238E27FC236}">
                <a16:creationId xmlns:a16="http://schemas.microsoft.com/office/drawing/2014/main" id="{EF75C005-119F-3B46-95D1-2CBCC817C51C}"/>
              </a:ext>
            </a:extLst>
          </p:cNvPr>
          <p:cNvSpPr>
            <a:spLocks noGrp="1"/>
          </p:cNvSpPr>
          <p:nvPr>
            <p:ph type="dt" sz="half" idx="10"/>
          </p:nvPr>
        </p:nvSpPr>
        <p:spPr/>
        <p:txBody>
          <a:bodyPr/>
          <a:lstStyle/>
          <a:p>
            <a:fld id="{2C95B34E-1BF8-F44D-BB3D-238D7B81EA29}" type="datetimeFigureOut">
              <a:rPr lang="en-GR" smtClean="0"/>
              <a:t>05/01/2023</a:t>
            </a:fld>
            <a:endParaRPr lang="en-GR"/>
          </a:p>
        </p:txBody>
      </p:sp>
      <p:sp>
        <p:nvSpPr>
          <p:cNvPr id="8" name="Footer Placeholder 7">
            <a:extLst>
              <a:ext uri="{FF2B5EF4-FFF2-40B4-BE49-F238E27FC236}">
                <a16:creationId xmlns:a16="http://schemas.microsoft.com/office/drawing/2014/main" id="{8FBFC527-061C-CF42-9833-580913DA2331}"/>
              </a:ext>
            </a:extLst>
          </p:cNvPr>
          <p:cNvSpPr>
            <a:spLocks noGrp="1"/>
          </p:cNvSpPr>
          <p:nvPr>
            <p:ph type="ftr" sz="quarter" idx="11"/>
          </p:nvPr>
        </p:nvSpPr>
        <p:spPr/>
        <p:txBody>
          <a:bodyPr/>
          <a:lstStyle/>
          <a:p>
            <a:endParaRPr lang="en-GR"/>
          </a:p>
        </p:txBody>
      </p:sp>
      <p:sp>
        <p:nvSpPr>
          <p:cNvPr id="9" name="Slide Number Placeholder 8">
            <a:extLst>
              <a:ext uri="{FF2B5EF4-FFF2-40B4-BE49-F238E27FC236}">
                <a16:creationId xmlns:a16="http://schemas.microsoft.com/office/drawing/2014/main" id="{EE6BEFF4-A52C-424C-BD4E-B0851B2846EF}"/>
              </a:ext>
            </a:extLst>
          </p:cNvPr>
          <p:cNvSpPr>
            <a:spLocks noGrp="1"/>
          </p:cNvSpPr>
          <p:nvPr>
            <p:ph type="sldNum" sz="quarter" idx="12"/>
          </p:nvPr>
        </p:nvSpPr>
        <p:spPr/>
        <p:txBody>
          <a:bodyPr/>
          <a:lstStyle/>
          <a:p>
            <a:fld id="{B4E3DA56-42CF-F249-A1C1-E3931D059E8E}" type="slidenum">
              <a:rPr lang="en-GR" smtClean="0"/>
              <a:t>‹#›</a:t>
            </a:fld>
            <a:endParaRPr lang="en-GR"/>
          </a:p>
        </p:txBody>
      </p:sp>
    </p:spTree>
    <p:extLst>
      <p:ext uri="{BB962C8B-B14F-4D97-AF65-F5344CB8AC3E}">
        <p14:creationId xmlns:p14="http://schemas.microsoft.com/office/powerpoint/2010/main" val="1398562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2FE84-CCFA-6945-AFBC-406637F8A8C2}"/>
              </a:ext>
            </a:extLst>
          </p:cNvPr>
          <p:cNvSpPr>
            <a:spLocks noGrp="1"/>
          </p:cNvSpPr>
          <p:nvPr>
            <p:ph type="title"/>
          </p:nvPr>
        </p:nvSpPr>
        <p:spPr/>
        <p:txBody>
          <a:bodyPr/>
          <a:lstStyle/>
          <a:p>
            <a:r>
              <a:rPr lang="en-GB"/>
              <a:t>Click to edit Master title style</a:t>
            </a:r>
            <a:endParaRPr lang="en-GR"/>
          </a:p>
        </p:txBody>
      </p:sp>
      <p:sp>
        <p:nvSpPr>
          <p:cNvPr id="3" name="Date Placeholder 2">
            <a:extLst>
              <a:ext uri="{FF2B5EF4-FFF2-40B4-BE49-F238E27FC236}">
                <a16:creationId xmlns:a16="http://schemas.microsoft.com/office/drawing/2014/main" id="{7FD45D03-746D-5143-9B1F-73C8080831FB}"/>
              </a:ext>
            </a:extLst>
          </p:cNvPr>
          <p:cNvSpPr>
            <a:spLocks noGrp="1"/>
          </p:cNvSpPr>
          <p:nvPr>
            <p:ph type="dt" sz="half" idx="10"/>
          </p:nvPr>
        </p:nvSpPr>
        <p:spPr/>
        <p:txBody>
          <a:bodyPr/>
          <a:lstStyle/>
          <a:p>
            <a:fld id="{2C95B34E-1BF8-F44D-BB3D-238D7B81EA29}" type="datetimeFigureOut">
              <a:rPr lang="en-GR" smtClean="0"/>
              <a:t>05/01/2023</a:t>
            </a:fld>
            <a:endParaRPr lang="en-GR"/>
          </a:p>
        </p:txBody>
      </p:sp>
      <p:sp>
        <p:nvSpPr>
          <p:cNvPr id="4" name="Footer Placeholder 3">
            <a:extLst>
              <a:ext uri="{FF2B5EF4-FFF2-40B4-BE49-F238E27FC236}">
                <a16:creationId xmlns:a16="http://schemas.microsoft.com/office/drawing/2014/main" id="{FD456CFD-61FB-C748-89F7-D028F5E6A09D}"/>
              </a:ext>
            </a:extLst>
          </p:cNvPr>
          <p:cNvSpPr>
            <a:spLocks noGrp="1"/>
          </p:cNvSpPr>
          <p:nvPr>
            <p:ph type="ftr" sz="quarter" idx="11"/>
          </p:nvPr>
        </p:nvSpPr>
        <p:spPr/>
        <p:txBody>
          <a:bodyPr/>
          <a:lstStyle/>
          <a:p>
            <a:endParaRPr lang="en-GR"/>
          </a:p>
        </p:txBody>
      </p:sp>
      <p:sp>
        <p:nvSpPr>
          <p:cNvPr id="5" name="Slide Number Placeholder 4">
            <a:extLst>
              <a:ext uri="{FF2B5EF4-FFF2-40B4-BE49-F238E27FC236}">
                <a16:creationId xmlns:a16="http://schemas.microsoft.com/office/drawing/2014/main" id="{908A6AC8-3121-6A44-88D5-7DFDEAD6B65F}"/>
              </a:ext>
            </a:extLst>
          </p:cNvPr>
          <p:cNvSpPr>
            <a:spLocks noGrp="1"/>
          </p:cNvSpPr>
          <p:nvPr>
            <p:ph type="sldNum" sz="quarter" idx="12"/>
          </p:nvPr>
        </p:nvSpPr>
        <p:spPr/>
        <p:txBody>
          <a:bodyPr/>
          <a:lstStyle/>
          <a:p>
            <a:fld id="{B4E3DA56-42CF-F249-A1C1-E3931D059E8E}" type="slidenum">
              <a:rPr lang="en-GR" smtClean="0"/>
              <a:t>‹#›</a:t>
            </a:fld>
            <a:endParaRPr lang="en-GR"/>
          </a:p>
        </p:txBody>
      </p:sp>
    </p:spTree>
    <p:extLst>
      <p:ext uri="{BB962C8B-B14F-4D97-AF65-F5344CB8AC3E}">
        <p14:creationId xmlns:p14="http://schemas.microsoft.com/office/powerpoint/2010/main" val="2096343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0AF75F-C94A-5B48-90FE-F904B1726549}"/>
              </a:ext>
            </a:extLst>
          </p:cNvPr>
          <p:cNvSpPr>
            <a:spLocks noGrp="1"/>
          </p:cNvSpPr>
          <p:nvPr>
            <p:ph type="dt" sz="half" idx="10"/>
          </p:nvPr>
        </p:nvSpPr>
        <p:spPr/>
        <p:txBody>
          <a:bodyPr/>
          <a:lstStyle/>
          <a:p>
            <a:fld id="{2C95B34E-1BF8-F44D-BB3D-238D7B81EA29}" type="datetimeFigureOut">
              <a:rPr lang="en-GR" smtClean="0"/>
              <a:t>05/01/2023</a:t>
            </a:fld>
            <a:endParaRPr lang="en-GR"/>
          </a:p>
        </p:txBody>
      </p:sp>
      <p:sp>
        <p:nvSpPr>
          <p:cNvPr id="3" name="Footer Placeholder 2">
            <a:extLst>
              <a:ext uri="{FF2B5EF4-FFF2-40B4-BE49-F238E27FC236}">
                <a16:creationId xmlns:a16="http://schemas.microsoft.com/office/drawing/2014/main" id="{EF78B377-220B-1F48-B266-9C565F50BA45}"/>
              </a:ext>
            </a:extLst>
          </p:cNvPr>
          <p:cNvSpPr>
            <a:spLocks noGrp="1"/>
          </p:cNvSpPr>
          <p:nvPr>
            <p:ph type="ftr" sz="quarter" idx="11"/>
          </p:nvPr>
        </p:nvSpPr>
        <p:spPr/>
        <p:txBody>
          <a:bodyPr/>
          <a:lstStyle/>
          <a:p>
            <a:endParaRPr lang="en-GR"/>
          </a:p>
        </p:txBody>
      </p:sp>
      <p:sp>
        <p:nvSpPr>
          <p:cNvPr id="4" name="Slide Number Placeholder 3">
            <a:extLst>
              <a:ext uri="{FF2B5EF4-FFF2-40B4-BE49-F238E27FC236}">
                <a16:creationId xmlns:a16="http://schemas.microsoft.com/office/drawing/2014/main" id="{E7C09A28-B37D-034C-AE01-FA9E264DAA6F}"/>
              </a:ext>
            </a:extLst>
          </p:cNvPr>
          <p:cNvSpPr>
            <a:spLocks noGrp="1"/>
          </p:cNvSpPr>
          <p:nvPr>
            <p:ph type="sldNum" sz="quarter" idx="12"/>
          </p:nvPr>
        </p:nvSpPr>
        <p:spPr/>
        <p:txBody>
          <a:bodyPr/>
          <a:lstStyle/>
          <a:p>
            <a:fld id="{B4E3DA56-42CF-F249-A1C1-E3931D059E8E}" type="slidenum">
              <a:rPr lang="en-GR" smtClean="0"/>
              <a:t>‹#›</a:t>
            </a:fld>
            <a:endParaRPr lang="en-GR"/>
          </a:p>
        </p:txBody>
      </p:sp>
    </p:spTree>
    <p:extLst>
      <p:ext uri="{BB962C8B-B14F-4D97-AF65-F5344CB8AC3E}">
        <p14:creationId xmlns:p14="http://schemas.microsoft.com/office/powerpoint/2010/main" val="1815602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37FF6-7FE8-1A46-8A84-CC1B7C33CB7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Content Placeholder 2">
            <a:extLst>
              <a:ext uri="{FF2B5EF4-FFF2-40B4-BE49-F238E27FC236}">
                <a16:creationId xmlns:a16="http://schemas.microsoft.com/office/drawing/2014/main" id="{CE407752-0ED2-AE46-844E-F6B7F13FED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Text Placeholder 3">
            <a:extLst>
              <a:ext uri="{FF2B5EF4-FFF2-40B4-BE49-F238E27FC236}">
                <a16:creationId xmlns:a16="http://schemas.microsoft.com/office/drawing/2014/main" id="{37E337D0-B7CA-1D41-B30C-0D9704E7EB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EE25987-AD25-384A-B424-F740E7BB6295}"/>
              </a:ext>
            </a:extLst>
          </p:cNvPr>
          <p:cNvSpPr>
            <a:spLocks noGrp="1"/>
          </p:cNvSpPr>
          <p:nvPr>
            <p:ph type="dt" sz="half" idx="10"/>
          </p:nvPr>
        </p:nvSpPr>
        <p:spPr/>
        <p:txBody>
          <a:bodyPr/>
          <a:lstStyle/>
          <a:p>
            <a:fld id="{2C95B34E-1BF8-F44D-BB3D-238D7B81EA29}" type="datetimeFigureOut">
              <a:rPr lang="en-GR" smtClean="0"/>
              <a:t>05/01/2023</a:t>
            </a:fld>
            <a:endParaRPr lang="en-GR"/>
          </a:p>
        </p:txBody>
      </p:sp>
      <p:sp>
        <p:nvSpPr>
          <p:cNvPr id="6" name="Footer Placeholder 5">
            <a:extLst>
              <a:ext uri="{FF2B5EF4-FFF2-40B4-BE49-F238E27FC236}">
                <a16:creationId xmlns:a16="http://schemas.microsoft.com/office/drawing/2014/main" id="{AA9B9815-DEE8-F54F-B696-79FBD412FAD4}"/>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A00906D1-41CE-1D4B-AC0B-9F73ECEE5018}"/>
              </a:ext>
            </a:extLst>
          </p:cNvPr>
          <p:cNvSpPr>
            <a:spLocks noGrp="1"/>
          </p:cNvSpPr>
          <p:nvPr>
            <p:ph type="sldNum" sz="quarter" idx="12"/>
          </p:nvPr>
        </p:nvSpPr>
        <p:spPr/>
        <p:txBody>
          <a:bodyPr/>
          <a:lstStyle/>
          <a:p>
            <a:fld id="{B4E3DA56-42CF-F249-A1C1-E3931D059E8E}" type="slidenum">
              <a:rPr lang="en-GR" smtClean="0"/>
              <a:t>‹#›</a:t>
            </a:fld>
            <a:endParaRPr lang="en-GR"/>
          </a:p>
        </p:txBody>
      </p:sp>
    </p:spTree>
    <p:extLst>
      <p:ext uri="{BB962C8B-B14F-4D97-AF65-F5344CB8AC3E}">
        <p14:creationId xmlns:p14="http://schemas.microsoft.com/office/powerpoint/2010/main" val="68673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A6255-C647-4F4A-98AE-69092F4D5AF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R"/>
          </a:p>
        </p:txBody>
      </p:sp>
      <p:sp>
        <p:nvSpPr>
          <p:cNvPr id="3" name="Picture Placeholder 2">
            <a:extLst>
              <a:ext uri="{FF2B5EF4-FFF2-40B4-BE49-F238E27FC236}">
                <a16:creationId xmlns:a16="http://schemas.microsoft.com/office/drawing/2014/main" id="{95D8EEF6-7E2B-ED4A-803B-25F31A3A99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R"/>
          </a:p>
        </p:txBody>
      </p:sp>
      <p:sp>
        <p:nvSpPr>
          <p:cNvPr id="4" name="Text Placeholder 3">
            <a:extLst>
              <a:ext uri="{FF2B5EF4-FFF2-40B4-BE49-F238E27FC236}">
                <a16:creationId xmlns:a16="http://schemas.microsoft.com/office/drawing/2014/main" id="{1B40C173-7452-5C44-B1A8-F9E0210847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78C9F71-7C9D-E24B-A92D-B3E1AFA4FB21}"/>
              </a:ext>
            </a:extLst>
          </p:cNvPr>
          <p:cNvSpPr>
            <a:spLocks noGrp="1"/>
          </p:cNvSpPr>
          <p:nvPr>
            <p:ph type="dt" sz="half" idx="10"/>
          </p:nvPr>
        </p:nvSpPr>
        <p:spPr/>
        <p:txBody>
          <a:bodyPr/>
          <a:lstStyle/>
          <a:p>
            <a:fld id="{2C95B34E-1BF8-F44D-BB3D-238D7B81EA29}" type="datetimeFigureOut">
              <a:rPr lang="en-GR" smtClean="0"/>
              <a:t>05/01/2023</a:t>
            </a:fld>
            <a:endParaRPr lang="en-GR"/>
          </a:p>
        </p:txBody>
      </p:sp>
      <p:sp>
        <p:nvSpPr>
          <p:cNvPr id="6" name="Footer Placeholder 5">
            <a:extLst>
              <a:ext uri="{FF2B5EF4-FFF2-40B4-BE49-F238E27FC236}">
                <a16:creationId xmlns:a16="http://schemas.microsoft.com/office/drawing/2014/main" id="{2B19844A-DD46-4440-83C9-BA4768B5A7B5}"/>
              </a:ext>
            </a:extLst>
          </p:cNvPr>
          <p:cNvSpPr>
            <a:spLocks noGrp="1"/>
          </p:cNvSpPr>
          <p:nvPr>
            <p:ph type="ftr" sz="quarter" idx="11"/>
          </p:nvPr>
        </p:nvSpPr>
        <p:spPr/>
        <p:txBody>
          <a:bodyPr/>
          <a:lstStyle/>
          <a:p>
            <a:endParaRPr lang="en-GR"/>
          </a:p>
        </p:txBody>
      </p:sp>
      <p:sp>
        <p:nvSpPr>
          <p:cNvPr id="7" name="Slide Number Placeholder 6">
            <a:extLst>
              <a:ext uri="{FF2B5EF4-FFF2-40B4-BE49-F238E27FC236}">
                <a16:creationId xmlns:a16="http://schemas.microsoft.com/office/drawing/2014/main" id="{66865481-ABBE-4449-85AA-259999D09487}"/>
              </a:ext>
            </a:extLst>
          </p:cNvPr>
          <p:cNvSpPr>
            <a:spLocks noGrp="1"/>
          </p:cNvSpPr>
          <p:nvPr>
            <p:ph type="sldNum" sz="quarter" idx="12"/>
          </p:nvPr>
        </p:nvSpPr>
        <p:spPr/>
        <p:txBody>
          <a:bodyPr/>
          <a:lstStyle/>
          <a:p>
            <a:fld id="{B4E3DA56-42CF-F249-A1C1-E3931D059E8E}" type="slidenum">
              <a:rPr lang="en-GR" smtClean="0"/>
              <a:t>‹#›</a:t>
            </a:fld>
            <a:endParaRPr lang="en-GR"/>
          </a:p>
        </p:txBody>
      </p:sp>
    </p:spTree>
    <p:extLst>
      <p:ext uri="{BB962C8B-B14F-4D97-AF65-F5344CB8AC3E}">
        <p14:creationId xmlns:p14="http://schemas.microsoft.com/office/powerpoint/2010/main" val="805504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58E590-9221-9D49-9ED5-EBCA95E525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R"/>
          </a:p>
        </p:txBody>
      </p:sp>
      <p:sp>
        <p:nvSpPr>
          <p:cNvPr id="3" name="Text Placeholder 2">
            <a:extLst>
              <a:ext uri="{FF2B5EF4-FFF2-40B4-BE49-F238E27FC236}">
                <a16:creationId xmlns:a16="http://schemas.microsoft.com/office/drawing/2014/main" id="{9C3989FB-D298-6046-B0EC-4E63B7F430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EF83B27A-DC38-1B40-AB4D-175932F133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95B34E-1BF8-F44D-BB3D-238D7B81EA29}" type="datetimeFigureOut">
              <a:rPr lang="en-GR" smtClean="0"/>
              <a:t>05/01/2023</a:t>
            </a:fld>
            <a:endParaRPr lang="en-GR"/>
          </a:p>
        </p:txBody>
      </p:sp>
      <p:sp>
        <p:nvSpPr>
          <p:cNvPr id="5" name="Footer Placeholder 4">
            <a:extLst>
              <a:ext uri="{FF2B5EF4-FFF2-40B4-BE49-F238E27FC236}">
                <a16:creationId xmlns:a16="http://schemas.microsoft.com/office/drawing/2014/main" id="{52ABA3A6-066B-F44A-BC53-AC6C2A44EF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R"/>
          </a:p>
        </p:txBody>
      </p:sp>
      <p:sp>
        <p:nvSpPr>
          <p:cNvPr id="6" name="Slide Number Placeholder 5">
            <a:extLst>
              <a:ext uri="{FF2B5EF4-FFF2-40B4-BE49-F238E27FC236}">
                <a16:creationId xmlns:a16="http://schemas.microsoft.com/office/drawing/2014/main" id="{5C22F2A1-AFB8-394C-8E11-315DF7F304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E3DA56-42CF-F249-A1C1-E3931D059E8E}" type="slidenum">
              <a:rPr lang="en-GR" smtClean="0"/>
              <a:t>‹#›</a:t>
            </a:fld>
            <a:endParaRPr lang="en-GR"/>
          </a:p>
        </p:txBody>
      </p:sp>
    </p:spTree>
    <p:extLst>
      <p:ext uri="{BB962C8B-B14F-4D97-AF65-F5344CB8AC3E}">
        <p14:creationId xmlns:p14="http://schemas.microsoft.com/office/powerpoint/2010/main" val="1749149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6.xml"/><Relationship Id="rId1" Type="http://schemas.openxmlformats.org/officeDocument/2006/relationships/themeOverride" Target="../theme/themeOverride8.xml"/><Relationship Id="rId5" Type="http://schemas.openxmlformats.org/officeDocument/2006/relationships/image" Target="../media/image6.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6.xml"/><Relationship Id="rId1" Type="http://schemas.openxmlformats.org/officeDocument/2006/relationships/themeOverride" Target="../theme/themeOverr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EmdxRdY_cUQ" TargetMode="External"/><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6.xml"/><Relationship Id="rId5" Type="http://schemas.openxmlformats.org/officeDocument/2006/relationships/image" Target="../media/image14.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6.xml"/><Relationship Id="rId1" Type="http://schemas.openxmlformats.org/officeDocument/2006/relationships/themeOverride" Target="../theme/themeOverride10.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mailto:Kyvelou@panteion.gr" TargetMode="External"/><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32.xml.rels><?xml version="1.0" encoding="UTF-8" standalone="yes"?>
<Relationships xmlns="http://schemas.openxmlformats.org/package/2006/relationships"><Relationship Id="rId3" Type="http://schemas.openxmlformats.org/officeDocument/2006/relationships/hyperlink" Target="http://www.ypeka.gr/LinkClick.aspx?fileticket=XKBI1XgRvzU%3d&amp;tabid=37&amp;language=el-GR" TargetMode="External"/><Relationship Id="rId2" Type="http://schemas.openxmlformats.org/officeDocument/2006/relationships/slideLayout" Target="../slideLayouts/slideLayout2.xml"/><Relationship Id="rId1" Type="http://schemas.openxmlformats.org/officeDocument/2006/relationships/themeOverride" Target="../theme/themeOverride21.xml"/><Relationship Id="rId5" Type="http://schemas.openxmlformats.org/officeDocument/2006/relationships/image" Target="../media/image30.png"/><Relationship Id="rId4" Type="http://schemas.openxmlformats.org/officeDocument/2006/relationships/hyperlink" Target="http://www.ypeka.gr/LinkClick.aspx?fileticket=eGwOrLmWPgk%3d&amp;tabid=936&amp;language=el-GR" TargetMode="Externa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hemeOverride" Target="../theme/themeOverride23.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36.xml.rels><?xml version="1.0" encoding="UTF-8" standalone="yes"?>
<Relationships xmlns="http://schemas.openxmlformats.org/package/2006/relationships"><Relationship Id="rId3" Type="http://schemas.openxmlformats.org/officeDocument/2006/relationships/hyperlink" Target="https://youtu.be/QmL6KsR8ylQ" TargetMode="External"/><Relationship Id="rId2" Type="http://schemas.openxmlformats.org/officeDocument/2006/relationships/slideLayout" Target="../slideLayouts/slideLayout2.xml"/><Relationship Id="rId1" Type="http://schemas.openxmlformats.org/officeDocument/2006/relationships/themeOverride" Target="../theme/themeOverride25.xml"/><Relationship Id="rId6" Type="http://schemas.openxmlformats.org/officeDocument/2006/relationships/hyperlink" Target="https://youtu.be/1wrzSXhJvZA" TargetMode="External"/><Relationship Id="rId5" Type="http://schemas.openxmlformats.org/officeDocument/2006/relationships/hyperlink" Target="https://www.architectmagazine.com/practice/professional-development/soundscape-architecture-analyzes-aural-characteristics-of-iconic-buildings_o" TargetMode="External"/><Relationship Id="rId4" Type="http://schemas.openxmlformats.org/officeDocument/2006/relationships/hyperlink" Target="https://youtu.be/e_-zWOydMsI" TargetMode="Externa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6.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22">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9B204CD-E7A4-C56D-D905-FAAC0101FE8F}"/>
              </a:ext>
            </a:extLst>
          </p:cNvPr>
          <p:cNvPicPr>
            <a:picLocks noChangeAspect="1"/>
          </p:cNvPicPr>
          <p:nvPr/>
        </p:nvPicPr>
        <p:blipFill rotWithShape="1">
          <a:blip r:embed="rId2"/>
          <a:srcRect l="9091" t="48864"/>
          <a:stretch/>
        </p:blipFill>
        <p:spPr>
          <a:xfrm>
            <a:off x="20" y="10"/>
            <a:ext cx="12191981" cy="6857990"/>
          </a:xfrm>
          <a:prstGeom prst="rect">
            <a:avLst/>
          </a:prstGeom>
        </p:spPr>
      </p:pic>
      <p:sp>
        <p:nvSpPr>
          <p:cNvPr id="25" name="Rectangle 24">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7BB1D7-4102-454A-9C47-3EFB3F14CEAF}"/>
              </a:ext>
            </a:extLst>
          </p:cNvPr>
          <p:cNvSpPr>
            <a:spLocks noGrp="1"/>
          </p:cNvSpPr>
          <p:nvPr>
            <p:ph type="title"/>
          </p:nvPr>
        </p:nvSpPr>
        <p:spPr>
          <a:xfrm>
            <a:off x="404553" y="3091928"/>
            <a:ext cx="9078562" cy="2387600"/>
          </a:xfrm>
        </p:spPr>
        <p:txBody>
          <a:bodyPr vert="horz" lIns="91440" tIns="45720" rIns="91440" bIns="45720" rtlCol="0" anchor="b">
            <a:normAutofit fontScale="90000"/>
          </a:bodyPr>
          <a:lstStyle/>
          <a:p>
            <a:r>
              <a:rPr lang="en-US" sz="4600" b="1" dirty="0"/>
              <a:t>1. </a:t>
            </a:r>
            <a:r>
              <a:rPr lang="en-US" sz="4600" b="1" dirty="0">
                <a:effectLst/>
                <a:latin typeface="Helvetica Neue" panose="02000503000000020004" pitchFamily="2" charset="0"/>
                <a:ea typeface="Helvetica Neue" panose="02000503000000020004" pitchFamily="2" charset="0"/>
                <a:cs typeface="Helvetica Neue" panose="02000503000000020004" pitchFamily="2" charset="0"/>
              </a:rPr>
              <a:t>H </a:t>
            </a:r>
            <a:r>
              <a:rPr lang="en-US" sz="4600" b="1" dirty="0" err="1">
                <a:effectLst/>
                <a:latin typeface="Helvetica Neue" panose="02000503000000020004" pitchFamily="2" charset="0"/>
                <a:ea typeface="Helvetica Neue" panose="02000503000000020004" pitchFamily="2" charset="0"/>
                <a:cs typeface="Helvetica Neue" panose="02000503000000020004" pitchFamily="2" charset="0"/>
              </a:rPr>
              <a:t>ηγεμονι</a:t>
            </a:r>
            <a:r>
              <a:rPr lang="en-US" sz="4600" b="1" dirty="0">
                <a:effectLst/>
                <a:latin typeface="Helvetica Neue" panose="02000503000000020004" pitchFamily="2" charset="0"/>
                <a:ea typeface="Helvetica Neue" panose="02000503000000020004" pitchFamily="2" charset="0"/>
                <a:cs typeface="Helvetica Neue" panose="02000503000000020004" pitchFamily="2" charset="0"/>
              </a:rPr>
              <a:t>́α </a:t>
            </a:r>
            <a:r>
              <a:rPr lang="en-US" sz="4600" b="1" dirty="0" err="1">
                <a:effectLst/>
                <a:latin typeface="Helvetica Neue" panose="02000503000000020004" pitchFamily="2" charset="0"/>
                <a:ea typeface="Helvetica Neue" panose="02000503000000020004" pitchFamily="2" charset="0"/>
                <a:cs typeface="Helvetica Neue" panose="02000503000000020004" pitchFamily="2" charset="0"/>
              </a:rPr>
              <a:t>της</a:t>
            </a:r>
            <a:r>
              <a:rPr lang="en-US" sz="4600" b="1"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4600" b="1" dirty="0" err="1">
                <a:effectLst/>
                <a:latin typeface="Helvetica Neue" panose="02000503000000020004" pitchFamily="2" charset="0"/>
                <a:ea typeface="Helvetica Neue" panose="02000503000000020004" pitchFamily="2" charset="0"/>
                <a:cs typeface="Helvetica Neue" panose="02000503000000020004" pitchFamily="2" charset="0"/>
              </a:rPr>
              <a:t>ο</a:t>
            </a:r>
            <a:r>
              <a:rPr lang="en-US" sz="4600" b="1" dirty="0">
                <a:effectLst/>
                <a:latin typeface="Helvetica Neue" panose="02000503000000020004" pitchFamily="2" charset="0"/>
                <a:ea typeface="Helvetica Neue" panose="02000503000000020004" pitchFamily="2" charset="0"/>
                <a:cs typeface="Helvetica Neue" panose="02000503000000020004" pitchFamily="2" charset="0"/>
              </a:rPr>
              <a:t>π</a:t>
            </a:r>
            <a:r>
              <a:rPr lang="en-US" sz="4600" b="1" dirty="0" err="1">
                <a:effectLst/>
                <a:latin typeface="Helvetica Neue" panose="02000503000000020004" pitchFamily="2" charset="0"/>
                <a:ea typeface="Helvetica Neue" panose="02000503000000020004" pitchFamily="2" charset="0"/>
                <a:cs typeface="Helvetica Neue" panose="02000503000000020004" pitchFamily="2" charset="0"/>
              </a:rPr>
              <a:t>τικής</a:t>
            </a:r>
            <a:r>
              <a:rPr lang="en-US" sz="4600" b="1"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4600" b="1" dirty="0" err="1">
                <a:effectLst/>
                <a:latin typeface="Helvetica Neue" panose="02000503000000020004" pitchFamily="2" charset="0"/>
                <a:ea typeface="Helvetica Neue" panose="02000503000000020004" pitchFamily="2" charset="0"/>
                <a:cs typeface="Helvetica Neue" panose="02000503000000020004" pitchFamily="2" charset="0"/>
              </a:rPr>
              <a:t>εμ</a:t>
            </a:r>
            <a:r>
              <a:rPr lang="en-US" sz="4600" b="1" dirty="0">
                <a:effectLst/>
                <a:latin typeface="Helvetica Neue" panose="02000503000000020004" pitchFamily="2" charset="0"/>
                <a:ea typeface="Helvetica Neue" panose="02000503000000020004" pitchFamily="2" charset="0"/>
                <a:cs typeface="Helvetica Neue" panose="02000503000000020004" pitchFamily="2" charset="0"/>
              </a:rPr>
              <a:t>π</a:t>
            </a:r>
            <a:r>
              <a:rPr lang="en-US" sz="4600" b="1" dirty="0" err="1">
                <a:effectLst/>
                <a:latin typeface="Helvetica Neue" panose="02000503000000020004" pitchFamily="2" charset="0"/>
                <a:ea typeface="Helvetica Neue" panose="02000503000000020004" pitchFamily="2" charset="0"/>
                <a:cs typeface="Helvetica Neue" panose="02000503000000020004" pitchFamily="2" charset="0"/>
              </a:rPr>
              <a:t>ειρι</a:t>
            </a:r>
            <a:r>
              <a:rPr lang="en-US" sz="4600" b="1" dirty="0">
                <a:effectLst/>
                <a:latin typeface="Helvetica Neue" panose="02000503000000020004" pitchFamily="2" charset="0"/>
                <a:ea typeface="Helvetica Neue" panose="02000503000000020004" pitchFamily="2" charset="0"/>
                <a:cs typeface="Helvetica Neue" panose="02000503000000020004" pitchFamily="2" charset="0"/>
              </a:rPr>
              <a:t>́α</a:t>
            </a:r>
            <a:r>
              <a:rPr lang="en-US" sz="4600" b="1" dirty="0" err="1">
                <a:effectLst/>
                <a:latin typeface="Helvetica Neue" panose="02000503000000020004" pitchFamily="2" charset="0"/>
                <a:ea typeface="Helvetica Neue" panose="02000503000000020004" pitchFamily="2" charset="0"/>
                <a:cs typeface="Helvetica Neue" panose="02000503000000020004" pitchFamily="2" charset="0"/>
              </a:rPr>
              <a:t>ς</a:t>
            </a:r>
            <a:r>
              <a:rPr lang="en-US" sz="4600" b="1"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4600" b="1" dirty="0" err="1">
                <a:effectLst/>
                <a:latin typeface="Helvetica Neue" panose="02000503000000020004" pitchFamily="2" charset="0"/>
                <a:ea typeface="Helvetica Neue" panose="02000503000000020004" pitchFamily="2" charset="0"/>
                <a:cs typeface="Helvetica Neue" panose="02000503000000020004" pitchFamily="2" charset="0"/>
              </a:rPr>
              <a:t>η</a:t>
            </a:r>
            <a:r>
              <a:rPr lang="en-US" sz="4600" b="1"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4600" b="1" dirty="0" err="1">
                <a:effectLst/>
                <a:latin typeface="Helvetica Neue" panose="02000503000000020004" pitchFamily="2" charset="0"/>
                <a:ea typeface="Helvetica Neue" panose="02000503000000020004" pitchFamily="2" charset="0"/>
                <a:cs typeface="Helvetica Neue" panose="02000503000000020004" pitchFamily="2" charset="0"/>
              </a:rPr>
              <a:t>κυρι</a:t>
            </a:r>
            <a:r>
              <a:rPr lang="en-US" sz="4600" b="1" dirty="0">
                <a:effectLst/>
                <a:latin typeface="Helvetica Neue" panose="02000503000000020004" pitchFamily="2" charset="0"/>
                <a:ea typeface="Helvetica Neue" panose="02000503000000020004" pitchFamily="2" charset="0"/>
                <a:cs typeface="Helvetica Neue" panose="02000503000000020004" pitchFamily="2" charset="0"/>
              </a:rPr>
              <a:t>α</a:t>
            </a:r>
            <a:r>
              <a:rPr lang="en-US" sz="4600" b="1" dirty="0" err="1">
                <a:effectLst/>
                <a:latin typeface="Helvetica Neue" panose="02000503000000020004" pitchFamily="2" charset="0"/>
                <a:ea typeface="Helvetica Neue" panose="02000503000000020004" pitchFamily="2" charset="0"/>
                <a:cs typeface="Helvetica Neue" panose="02000503000000020004" pitchFamily="2" charset="0"/>
              </a:rPr>
              <a:t>ρχι</a:t>
            </a:r>
            <a:r>
              <a:rPr lang="en-US" sz="4600" b="1" dirty="0">
                <a:effectLst/>
                <a:latin typeface="Helvetica Neue" panose="02000503000000020004" pitchFamily="2" charset="0"/>
                <a:ea typeface="Helvetica Neue" panose="02000503000000020004" pitchFamily="2" charset="0"/>
                <a:cs typeface="Helvetica Neue" panose="02000503000000020004" pitchFamily="2" charset="0"/>
              </a:rPr>
              <a:t>́α </a:t>
            </a:r>
            <a:r>
              <a:rPr lang="en-US" sz="4600" b="1" dirty="0" err="1">
                <a:effectLst/>
                <a:latin typeface="Helvetica Neue" panose="02000503000000020004" pitchFamily="2" charset="0"/>
                <a:ea typeface="Helvetica Neue" panose="02000503000000020004" pitchFamily="2" charset="0"/>
                <a:cs typeface="Helvetica Neue" panose="02000503000000020004" pitchFamily="2" charset="0"/>
              </a:rPr>
              <a:t>της</a:t>
            </a:r>
            <a:r>
              <a:rPr lang="en-US" sz="4600" b="1"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4600" b="1" dirty="0" err="1">
                <a:effectLst/>
                <a:latin typeface="Helvetica Neue" panose="02000503000000020004" pitchFamily="2" charset="0"/>
                <a:ea typeface="Helvetica Neue" panose="02000503000000020004" pitchFamily="2" charset="0"/>
                <a:cs typeface="Helvetica Neue" panose="02000503000000020004" pitchFamily="2" charset="0"/>
              </a:rPr>
              <a:t>εικόν</a:t>
            </a:r>
            <a:r>
              <a:rPr lang="en-US" sz="4600" b="1" dirty="0">
                <a:effectLst/>
                <a:latin typeface="Helvetica Neue" panose="02000503000000020004" pitchFamily="2" charset="0"/>
                <a:ea typeface="Helvetica Neue" panose="02000503000000020004" pitchFamily="2" charset="0"/>
                <a:cs typeface="Helvetica Neue" panose="02000503000000020004" pitchFamily="2" charset="0"/>
              </a:rPr>
              <a:t>α</a:t>
            </a:r>
            <a:r>
              <a:rPr lang="en-US" sz="4600" b="1" dirty="0" err="1">
                <a:effectLst/>
                <a:latin typeface="Helvetica Neue" panose="02000503000000020004" pitchFamily="2" charset="0"/>
                <a:ea typeface="Helvetica Neue" panose="02000503000000020004" pitchFamily="2" charset="0"/>
                <a:cs typeface="Helvetica Neue" panose="02000503000000020004" pitchFamily="2" charset="0"/>
              </a:rPr>
              <a:t>ς</a:t>
            </a:r>
            <a:r>
              <a:rPr lang="en-US" sz="4600" b="1" dirty="0">
                <a:effectLst/>
                <a:latin typeface="Helvetica Neue" panose="02000503000000020004" pitchFamily="2" charset="0"/>
                <a:ea typeface="Helvetica Neue" panose="02000503000000020004" pitchFamily="2" charset="0"/>
                <a:cs typeface="Helvetica Neue" panose="02000503000000020004" pitchFamily="2" charset="0"/>
              </a:rPr>
              <a:t> </a:t>
            </a:r>
            <a:br>
              <a:rPr lang="en-US" sz="4600" dirty="0">
                <a:effectLst/>
              </a:rPr>
            </a:br>
            <a:endParaRPr lang="en-US" sz="4600" b="1" dirty="0"/>
          </a:p>
        </p:txBody>
      </p:sp>
      <p:sp>
        <p:nvSpPr>
          <p:cNvPr id="38" name="Rectangle: Rounded Corners 26">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339411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9B204CD-E7A4-C56D-D905-FAAC0101FE8F}"/>
              </a:ext>
            </a:extLst>
          </p:cNvPr>
          <p:cNvPicPr>
            <a:picLocks noChangeAspect="1"/>
          </p:cNvPicPr>
          <p:nvPr/>
        </p:nvPicPr>
        <p:blipFill rotWithShape="1">
          <a:blip r:embed="rId2"/>
          <a:srcRect l="9091" t="48864"/>
          <a:stretch/>
        </p:blipFill>
        <p:spPr>
          <a:xfrm>
            <a:off x="20" y="10"/>
            <a:ext cx="12191981" cy="6857990"/>
          </a:xfrm>
          <a:prstGeom prst="rect">
            <a:avLst/>
          </a:prstGeom>
        </p:spPr>
      </p:pic>
      <p:sp>
        <p:nvSpPr>
          <p:cNvPr id="11" name="Rectangle 10">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7BB1D7-4102-454A-9C47-3EFB3F14CEAF}"/>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l-GR" sz="5600" b="1" dirty="0"/>
              <a:t>2</a:t>
            </a:r>
            <a:r>
              <a:rPr lang="en-US" sz="5600" b="1" dirty="0"/>
              <a:t>. </a:t>
            </a:r>
            <a:r>
              <a:rPr lang="en-US" sz="5600" b="1" dirty="0">
                <a:effectLst/>
              </a:rPr>
              <a:t> </a:t>
            </a:r>
            <a:r>
              <a:rPr lang="en-US" sz="4400" b="1" dirty="0" err="1">
                <a:effectLst/>
                <a:latin typeface="Helvetica Neue" panose="02000503000000020004" pitchFamily="2" charset="0"/>
                <a:ea typeface="Helvetica Neue" panose="02000503000000020004" pitchFamily="2" charset="0"/>
                <a:cs typeface="Helvetica Neue" panose="02000503000000020004" pitchFamily="2" charset="0"/>
              </a:rPr>
              <a:t>Συγκινησι</a:t>
            </a:r>
            <a:r>
              <a:rPr lang="en-US" sz="4400" b="1" dirty="0">
                <a:effectLst/>
                <a:latin typeface="Helvetica Neue" panose="02000503000000020004" pitchFamily="2" charset="0"/>
                <a:ea typeface="Helvetica Neue" panose="02000503000000020004" pitchFamily="2" charset="0"/>
                <a:cs typeface="Helvetica Neue" panose="02000503000000020004" pitchFamily="2" charset="0"/>
              </a:rPr>
              <a:t>α</a:t>
            </a:r>
            <a:r>
              <a:rPr lang="en-US" sz="4400" b="1" dirty="0" err="1">
                <a:effectLst/>
                <a:latin typeface="Helvetica Neue" panose="02000503000000020004" pitchFamily="2" charset="0"/>
                <a:ea typeface="Helvetica Neue" panose="02000503000000020004" pitchFamily="2" charset="0"/>
                <a:cs typeface="Helvetica Neue" panose="02000503000000020004" pitchFamily="2" charset="0"/>
              </a:rPr>
              <a:t>κ</a:t>
            </a:r>
            <a:r>
              <a:rPr lang="en-US" sz="4400" b="1" dirty="0" err="1">
                <a:latin typeface="Helvetica Neue" panose="02000503000000020004" pitchFamily="2" charset="0"/>
                <a:ea typeface="Helvetica Neue" panose="02000503000000020004" pitchFamily="2" charset="0"/>
                <a:cs typeface="Helvetica Neue" panose="02000503000000020004" pitchFamily="2" charset="0"/>
              </a:rPr>
              <a:t>ή</a:t>
            </a:r>
            <a:r>
              <a:rPr lang="en-US" sz="4400" b="1" dirty="0">
                <a:latin typeface="Helvetica Neue" panose="02000503000000020004" pitchFamily="2" charset="0"/>
                <a:ea typeface="Helvetica Neue" panose="02000503000000020004" pitchFamily="2" charset="0"/>
                <a:cs typeface="Helvetica Neue" panose="02000503000000020004" pitchFamily="2" charset="0"/>
              </a:rPr>
              <a:t> α</a:t>
            </a:r>
            <a:r>
              <a:rPr lang="en-US" sz="4400" b="1" dirty="0" err="1">
                <a:latin typeface="Helvetica Neue" panose="02000503000000020004" pitchFamily="2" charset="0"/>
                <a:ea typeface="Helvetica Neue" panose="02000503000000020004" pitchFamily="2" charset="0"/>
                <a:cs typeface="Helvetica Neue" panose="02000503000000020004" pitchFamily="2" charset="0"/>
              </a:rPr>
              <a:t>ρχιτεκτονική</a:t>
            </a:r>
            <a:br>
              <a:rPr lang="en-US" sz="5600" dirty="0">
                <a:effectLst/>
              </a:rPr>
            </a:br>
            <a:endParaRPr lang="en-US" sz="5600" b="1" dirty="0"/>
          </a:p>
        </p:txBody>
      </p:sp>
      <p:sp>
        <p:nvSpPr>
          <p:cNvPr id="13" name="Rectangle: Rounded Corners 12">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108189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30EBA-343F-5F4E-9A0C-FD8B385B6309}"/>
              </a:ext>
            </a:extLst>
          </p:cNvPr>
          <p:cNvSpPr>
            <a:spLocks noGrp="1"/>
          </p:cNvSpPr>
          <p:nvPr>
            <p:ph type="title"/>
          </p:nvPr>
        </p:nvSpPr>
        <p:spPr>
          <a:xfrm>
            <a:off x="642996" y="4571216"/>
            <a:ext cx="10906008" cy="1115415"/>
          </a:xfrm>
        </p:spPr>
        <p:txBody>
          <a:bodyPr vert="horz" lIns="91440" tIns="45720" rIns="91440" bIns="45720" rtlCol="0" anchor="b">
            <a:normAutofit fontScale="90000"/>
          </a:bodyPr>
          <a:lstStyle/>
          <a:p>
            <a:pPr algn="ctr"/>
            <a:br>
              <a:rPr lang="en-US" sz="1500" kern="1200" dirty="0">
                <a:solidFill>
                  <a:schemeClr val="tx1"/>
                </a:solidFill>
                <a:effectLst/>
                <a:latin typeface="+mj-lt"/>
                <a:ea typeface="+mj-ea"/>
                <a:cs typeface="+mj-cs"/>
              </a:rPr>
            </a:br>
            <a:br>
              <a:rPr lang="en-US" sz="1500" kern="1200" dirty="0">
                <a:solidFill>
                  <a:schemeClr val="tx1"/>
                </a:solidFill>
                <a:effectLst/>
                <a:latin typeface="+mj-lt"/>
                <a:ea typeface="+mj-ea"/>
                <a:cs typeface="+mj-cs"/>
              </a:rPr>
            </a:br>
            <a:r>
              <a:rPr lang="en-US" sz="2200" kern="1200" dirty="0" err="1">
                <a:solidFill>
                  <a:schemeClr val="tx1"/>
                </a:solidFill>
                <a:effectLst/>
                <a:latin typeface="+mj-lt"/>
                <a:ea typeface="+mj-ea"/>
                <a:cs typeface="+mj-cs"/>
              </a:rPr>
              <a:t>Στο</a:t>
            </a:r>
            <a:r>
              <a:rPr lang="en-US" sz="2200" kern="1200" dirty="0">
                <a:solidFill>
                  <a:schemeClr val="tx1"/>
                </a:solidFill>
                <a:effectLst/>
                <a:latin typeface="+mj-lt"/>
                <a:ea typeface="+mj-ea"/>
                <a:cs typeface="+mj-cs"/>
              </a:rPr>
              <a:t> </a:t>
            </a:r>
            <a:r>
              <a:rPr lang="en-US" sz="2200" kern="1200" dirty="0" err="1">
                <a:solidFill>
                  <a:schemeClr val="tx1"/>
                </a:solidFill>
                <a:effectLst/>
                <a:latin typeface="+mj-lt"/>
                <a:ea typeface="+mj-ea"/>
                <a:cs typeface="+mj-cs"/>
              </a:rPr>
              <a:t>μ</a:t>
            </a:r>
            <a:r>
              <a:rPr lang="en-US" sz="2200" kern="1200" dirty="0">
                <a:solidFill>
                  <a:schemeClr val="tx1"/>
                </a:solidFill>
                <a:effectLst/>
                <a:latin typeface="+mj-lt"/>
                <a:ea typeface="+mj-ea"/>
                <a:cs typeface="+mj-cs"/>
              </a:rPr>
              <a:t>α</a:t>
            </a:r>
            <a:r>
              <a:rPr lang="en-US" sz="2200" kern="1200" dirty="0" err="1">
                <a:solidFill>
                  <a:schemeClr val="tx1"/>
                </a:solidFill>
                <a:effectLst/>
                <a:latin typeface="+mj-lt"/>
                <a:ea typeface="+mj-ea"/>
                <a:cs typeface="+mj-cs"/>
              </a:rPr>
              <a:t>νιφέστο</a:t>
            </a:r>
            <a:r>
              <a:rPr lang="en-US" sz="2200" kern="1200" dirty="0">
                <a:solidFill>
                  <a:schemeClr val="tx1"/>
                </a:solidFill>
                <a:effectLst/>
                <a:latin typeface="+mj-lt"/>
                <a:ea typeface="+mj-ea"/>
                <a:cs typeface="+mj-cs"/>
              </a:rPr>
              <a:t> </a:t>
            </a:r>
            <a:r>
              <a:rPr lang="en-US" sz="2200" kern="1200" dirty="0" err="1">
                <a:solidFill>
                  <a:schemeClr val="tx1"/>
                </a:solidFill>
                <a:effectLst/>
                <a:latin typeface="+mj-lt"/>
                <a:ea typeface="+mj-ea"/>
                <a:cs typeface="+mj-cs"/>
              </a:rPr>
              <a:t>του</a:t>
            </a:r>
            <a:r>
              <a:rPr lang="en-US" sz="2200" kern="1200" dirty="0">
                <a:solidFill>
                  <a:schemeClr val="tx1"/>
                </a:solidFill>
                <a:effectLst/>
                <a:latin typeface="+mj-lt"/>
                <a:ea typeface="+mj-ea"/>
                <a:cs typeface="+mj-cs"/>
              </a:rPr>
              <a:t> </a:t>
            </a:r>
            <a:r>
              <a:rPr lang="en-US" sz="2200" kern="1200" dirty="0" err="1">
                <a:solidFill>
                  <a:schemeClr val="tx1"/>
                </a:solidFill>
                <a:effectLst/>
                <a:latin typeface="+mj-lt"/>
                <a:ea typeface="+mj-ea"/>
                <a:cs typeface="+mj-cs"/>
              </a:rPr>
              <a:t>γι</a:t>
            </a:r>
            <a:r>
              <a:rPr lang="en-US" sz="2200" kern="1200" dirty="0">
                <a:solidFill>
                  <a:schemeClr val="tx1"/>
                </a:solidFill>
                <a:effectLst/>
                <a:latin typeface="+mj-lt"/>
                <a:ea typeface="+mj-ea"/>
                <a:cs typeface="+mj-cs"/>
              </a:rPr>
              <a:t>α </a:t>
            </a:r>
            <a:r>
              <a:rPr lang="en-US" sz="2200" kern="1200" dirty="0" err="1">
                <a:solidFill>
                  <a:schemeClr val="tx1"/>
                </a:solidFill>
                <a:effectLst/>
                <a:latin typeface="+mj-lt"/>
                <a:ea typeface="+mj-ea"/>
                <a:cs typeface="+mj-cs"/>
              </a:rPr>
              <a:t>μι</a:t>
            </a:r>
            <a:r>
              <a:rPr lang="en-US" sz="2200" kern="1200" dirty="0">
                <a:solidFill>
                  <a:schemeClr val="tx1"/>
                </a:solidFill>
                <a:effectLst/>
                <a:latin typeface="+mj-lt"/>
                <a:ea typeface="+mj-ea"/>
                <a:cs typeface="+mj-cs"/>
              </a:rPr>
              <a:t>α </a:t>
            </a:r>
            <a:r>
              <a:rPr lang="en-US" sz="2200" b="1" kern="1200" dirty="0" err="1">
                <a:solidFill>
                  <a:schemeClr val="tx1"/>
                </a:solidFill>
                <a:effectLst/>
                <a:latin typeface="+mj-lt"/>
                <a:ea typeface="+mj-ea"/>
                <a:cs typeface="+mj-cs"/>
              </a:rPr>
              <a:t>συγκινησι</a:t>
            </a:r>
            <a:r>
              <a:rPr lang="en-US" sz="2200" b="1" kern="1200" dirty="0">
                <a:solidFill>
                  <a:schemeClr val="tx1"/>
                </a:solidFill>
                <a:effectLst/>
                <a:latin typeface="+mj-lt"/>
                <a:ea typeface="+mj-ea"/>
                <a:cs typeface="+mj-cs"/>
              </a:rPr>
              <a:t>α</a:t>
            </a:r>
            <a:r>
              <a:rPr lang="en-US" sz="2200" b="1" kern="1200" dirty="0" err="1">
                <a:solidFill>
                  <a:schemeClr val="tx1"/>
                </a:solidFill>
                <a:effectLst/>
                <a:latin typeface="+mj-lt"/>
                <a:ea typeface="+mj-ea"/>
                <a:cs typeface="+mj-cs"/>
              </a:rPr>
              <a:t>κη</a:t>
            </a:r>
            <a:r>
              <a:rPr lang="en-US" sz="2200" b="1" kern="1200" dirty="0">
                <a:solidFill>
                  <a:schemeClr val="tx1"/>
                </a:solidFill>
                <a:effectLst/>
                <a:latin typeface="+mj-lt"/>
                <a:ea typeface="+mj-ea"/>
                <a:cs typeface="+mj-cs"/>
              </a:rPr>
              <a:t>́ α</a:t>
            </a:r>
            <a:r>
              <a:rPr lang="en-US" sz="2200" b="1" kern="1200" dirty="0" err="1">
                <a:solidFill>
                  <a:schemeClr val="tx1"/>
                </a:solidFill>
                <a:effectLst/>
                <a:latin typeface="+mj-lt"/>
                <a:ea typeface="+mj-ea"/>
                <a:cs typeface="+mj-cs"/>
              </a:rPr>
              <a:t>ρχιτεκτονικη</a:t>
            </a:r>
            <a:r>
              <a:rPr lang="en-US" sz="2200" b="1" kern="1200" dirty="0">
                <a:solidFill>
                  <a:schemeClr val="tx1"/>
                </a:solidFill>
                <a:effectLst/>
                <a:latin typeface="+mj-lt"/>
                <a:ea typeface="+mj-ea"/>
                <a:cs typeface="+mj-cs"/>
              </a:rPr>
              <a:t>́</a:t>
            </a:r>
            <a:r>
              <a:rPr lang="en-US" sz="2200" kern="1200" dirty="0">
                <a:solidFill>
                  <a:schemeClr val="tx1"/>
                </a:solidFill>
                <a:effectLst/>
                <a:latin typeface="+mj-lt"/>
                <a:ea typeface="+mj-ea"/>
                <a:cs typeface="+mj-cs"/>
              </a:rPr>
              <a:t>, </a:t>
            </a:r>
            <a:r>
              <a:rPr lang="en-US" sz="2200" kern="1200" dirty="0" err="1">
                <a:solidFill>
                  <a:schemeClr val="tx1"/>
                </a:solidFill>
                <a:effectLst/>
                <a:latin typeface="+mj-lt"/>
                <a:ea typeface="+mj-ea"/>
                <a:cs typeface="+mj-cs"/>
              </a:rPr>
              <a:t>ο</a:t>
            </a:r>
            <a:r>
              <a:rPr lang="en-US" sz="2200" kern="1200" dirty="0">
                <a:solidFill>
                  <a:schemeClr val="tx1"/>
                </a:solidFill>
                <a:effectLst/>
                <a:latin typeface="+mj-lt"/>
                <a:ea typeface="+mj-ea"/>
                <a:cs typeface="+mj-cs"/>
              </a:rPr>
              <a:t> </a:t>
            </a:r>
            <a:r>
              <a:rPr lang="en-US" sz="2200" kern="1200" dirty="0" err="1">
                <a:solidFill>
                  <a:schemeClr val="tx1"/>
                </a:solidFill>
                <a:effectLst/>
                <a:latin typeface="+mj-lt"/>
                <a:ea typeface="+mj-ea"/>
                <a:cs typeface="+mj-cs"/>
              </a:rPr>
              <a:t>ζωγρ</a:t>
            </a:r>
            <a:r>
              <a:rPr lang="en-US" sz="2200" kern="1200" dirty="0">
                <a:solidFill>
                  <a:schemeClr val="tx1"/>
                </a:solidFill>
                <a:effectLst/>
                <a:latin typeface="+mj-lt"/>
                <a:ea typeface="+mj-ea"/>
                <a:cs typeface="+mj-cs"/>
              </a:rPr>
              <a:t>ά</a:t>
            </a:r>
            <a:r>
              <a:rPr lang="en-US" sz="2200" kern="1200" dirty="0" err="1">
                <a:solidFill>
                  <a:schemeClr val="tx1"/>
                </a:solidFill>
                <a:effectLst/>
                <a:latin typeface="+mj-lt"/>
                <a:ea typeface="+mj-ea"/>
                <a:cs typeface="+mj-cs"/>
              </a:rPr>
              <a:t>φος</a:t>
            </a:r>
            <a:r>
              <a:rPr lang="en-US" sz="2200" kern="1200" dirty="0">
                <a:solidFill>
                  <a:schemeClr val="tx1"/>
                </a:solidFill>
                <a:effectLst/>
                <a:latin typeface="+mj-lt"/>
                <a:ea typeface="+mj-ea"/>
                <a:cs typeface="+mj-cs"/>
              </a:rPr>
              <a:t> </a:t>
            </a:r>
            <a:r>
              <a:rPr lang="en-US" sz="2200" kern="1200" dirty="0" err="1">
                <a:solidFill>
                  <a:schemeClr val="tx1"/>
                </a:solidFill>
                <a:effectLst/>
                <a:latin typeface="+mj-lt"/>
                <a:ea typeface="+mj-ea"/>
                <a:cs typeface="+mj-cs"/>
              </a:rPr>
              <a:t>κ</a:t>
            </a:r>
            <a:r>
              <a:rPr lang="en-US" sz="2200" kern="1200" dirty="0">
                <a:solidFill>
                  <a:schemeClr val="tx1"/>
                </a:solidFill>
                <a:effectLst/>
                <a:latin typeface="+mj-lt"/>
                <a:ea typeface="+mj-ea"/>
                <a:cs typeface="+mj-cs"/>
              </a:rPr>
              <a:t>α</a:t>
            </a:r>
            <a:r>
              <a:rPr lang="en-US" sz="2200" kern="1200" dirty="0" err="1">
                <a:solidFill>
                  <a:schemeClr val="tx1"/>
                </a:solidFill>
                <a:effectLst/>
                <a:latin typeface="+mj-lt"/>
                <a:ea typeface="+mj-ea"/>
                <a:cs typeface="+mj-cs"/>
              </a:rPr>
              <a:t>ι</a:t>
            </a:r>
            <a:r>
              <a:rPr lang="en-US" sz="2200" kern="1200" dirty="0">
                <a:solidFill>
                  <a:schemeClr val="tx1"/>
                </a:solidFill>
                <a:effectLst/>
                <a:latin typeface="+mj-lt"/>
                <a:ea typeface="+mj-ea"/>
                <a:cs typeface="+mj-cs"/>
              </a:rPr>
              <a:t> </a:t>
            </a:r>
            <a:r>
              <a:rPr lang="en-US" sz="2200" kern="1200" dirty="0" err="1">
                <a:solidFill>
                  <a:schemeClr val="tx1"/>
                </a:solidFill>
                <a:effectLst/>
                <a:latin typeface="+mj-lt"/>
                <a:ea typeface="+mj-ea"/>
                <a:cs typeface="+mj-cs"/>
              </a:rPr>
              <a:t>γλυ</a:t>
            </a:r>
            <a:r>
              <a:rPr lang="en-US" sz="2200" kern="1200" dirty="0">
                <a:solidFill>
                  <a:schemeClr val="tx1"/>
                </a:solidFill>
                <a:effectLst/>
                <a:latin typeface="+mj-lt"/>
                <a:ea typeface="+mj-ea"/>
                <a:cs typeface="+mj-cs"/>
              </a:rPr>
              <a:t>́π</a:t>
            </a:r>
            <a:r>
              <a:rPr lang="en-US" sz="2200" kern="1200" dirty="0" err="1">
                <a:solidFill>
                  <a:schemeClr val="tx1"/>
                </a:solidFill>
                <a:effectLst/>
                <a:latin typeface="+mj-lt"/>
                <a:ea typeface="+mj-ea"/>
                <a:cs typeface="+mj-cs"/>
              </a:rPr>
              <a:t>της</a:t>
            </a:r>
            <a:r>
              <a:rPr lang="en-US" sz="2200" kern="1200" dirty="0">
                <a:solidFill>
                  <a:schemeClr val="tx1"/>
                </a:solidFill>
                <a:effectLst/>
                <a:latin typeface="+mj-lt"/>
                <a:ea typeface="+mj-ea"/>
                <a:cs typeface="+mj-cs"/>
              </a:rPr>
              <a:t> </a:t>
            </a:r>
            <a:r>
              <a:rPr lang="en-US" sz="2200" kern="1200" dirty="0" err="1">
                <a:solidFill>
                  <a:schemeClr val="tx1"/>
                </a:solidFill>
                <a:effectLst/>
                <a:latin typeface="+mj-lt"/>
                <a:ea typeface="+mj-ea"/>
                <a:cs typeface="+mj-cs"/>
              </a:rPr>
              <a:t>Μathias</a:t>
            </a:r>
            <a:r>
              <a:rPr lang="en-US" sz="2200" kern="1200" dirty="0">
                <a:solidFill>
                  <a:schemeClr val="tx1"/>
                </a:solidFill>
                <a:effectLst/>
                <a:latin typeface="+mj-lt"/>
                <a:ea typeface="+mj-ea"/>
                <a:cs typeface="+mj-cs"/>
              </a:rPr>
              <a:t> </a:t>
            </a:r>
            <a:r>
              <a:rPr lang="en-US" sz="2200" kern="1200" dirty="0" err="1">
                <a:solidFill>
                  <a:schemeClr val="tx1"/>
                </a:solidFill>
                <a:effectLst/>
                <a:latin typeface="+mj-lt"/>
                <a:ea typeface="+mj-ea"/>
                <a:cs typeface="+mj-cs"/>
              </a:rPr>
              <a:t>Goeritz</a:t>
            </a:r>
            <a:r>
              <a:rPr lang="en-US" sz="2200" kern="1200" dirty="0">
                <a:solidFill>
                  <a:schemeClr val="tx1"/>
                </a:solidFill>
                <a:effectLst/>
                <a:latin typeface="+mj-lt"/>
                <a:ea typeface="+mj-ea"/>
                <a:cs typeface="+mj-cs"/>
              </a:rPr>
              <a:t> </a:t>
            </a:r>
            <a:r>
              <a:rPr lang="en-US" sz="2200" kern="1200" dirty="0" err="1">
                <a:solidFill>
                  <a:schemeClr val="tx1"/>
                </a:solidFill>
                <a:effectLst/>
                <a:latin typeface="+mj-lt"/>
                <a:ea typeface="+mj-ea"/>
                <a:cs typeface="+mj-cs"/>
              </a:rPr>
              <a:t>έγρ</a:t>
            </a:r>
            <a:r>
              <a:rPr lang="en-US" sz="2200" kern="1200" dirty="0">
                <a:solidFill>
                  <a:schemeClr val="tx1"/>
                </a:solidFill>
                <a:effectLst/>
                <a:latin typeface="+mj-lt"/>
                <a:ea typeface="+mj-ea"/>
                <a:cs typeface="+mj-cs"/>
              </a:rPr>
              <a:t>α</a:t>
            </a:r>
            <a:r>
              <a:rPr lang="en-US" sz="2200" kern="1200" dirty="0" err="1">
                <a:solidFill>
                  <a:schemeClr val="tx1"/>
                </a:solidFill>
                <a:effectLst/>
                <a:latin typeface="+mj-lt"/>
                <a:ea typeface="+mj-ea"/>
                <a:cs typeface="+mj-cs"/>
              </a:rPr>
              <a:t>φε</a:t>
            </a:r>
            <a:r>
              <a:rPr lang="en-US" sz="2200" kern="1200" dirty="0">
                <a:solidFill>
                  <a:schemeClr val="tx1"/>
                </a:solidFill>
                <a:effectLst/>
                <a:latin typeface="+mj-lt"/>
                <a:ea typeface="+mj-ea"/>
                <a:cs typeface="+mj-cs"/>
              </a:rPr>
              <a:t> </a:t>
            </a:r>
            <a:r>
              <a:rPr lang="en-US" sz="2200" kern="1200" dirty="0" err="1">
                <a:solidFill>
                  <a:schemeClr val="tx1"/>
                </a:solidFill>
                <a:effectLst/>
                <a:latin typeface="+mj-lt"/>
                <a:ea typeface="+mj-ea"/>
                <a:cs typeface="+mj-cs"/>
              </a:rPr>
              <a:t>το</a:t>
            </a:r>
            <a:r>
              <a:rPr lang="en-US" sz="2200" kern="1200" dirty="0">
                <a:solidFill>
                  <a:schemeClr val="tx1"/>
                </a:solidFill>
                <a:effectLst/>
                <a:latin typeface="+mj-lt"/>
                <a:ea typeface="+mj-ea"/>
                <a:cs typeface="+mj-cs"/>
              </a:rPr>
              <a:t> 1953: «</a:t>
            </a:r>
            <a:r>
              <a:rPr lang="en-US" sz="2200" kern="1200" dirty="0" err="1">
                <a:solidFill>
                  <a:schemeClr val="tx1"/>
                </a:solidFill>
                <a:effectLst/>
                <a:latin typeface="+mj-lt"/>
                <a:ea typeface="+mj-ea"/>
                <a:cs typeface="+mj-cs"/>
              </a:rPr>
              <a:t>Δούλεψ</a:t>
            </a:r>
            <a:r>
              <a:rPr lang="en-US" sz="2200" kern="1200" dirty="0">
                <a:solidFill>
                  <a:schemeClr val="tx1"/>
                </a:solidFill>
                <a:effectLst/>
                <a:latin typeface="+mj-lt"/>
                <a:ea typeface="+mj-ea"/>
                <a:cs typeface="+mj-cs"/>
              </a:rPr>
              <a:t>α </a:t>
            </a:r>
            <a:r>
              <a:rPr lang="en-US" sz="2200" kern="1200" dirty="0" err="1">
                <a:solidFill>
                  <a:schemeClr val="tx1"/>
                </a:solidFill>
                <a:effectLst/>
                <a:latin typeface="+mj-lt"/>
                <a:ea typeface="+mj-ea"/>
                <a:cs typeface="+mj-cs"/>
              </a:rPr>
              <a:t>σε</a:t>
            </a:r>
            <a:r>
              <a:rPr lang="en-US" sz="2200" kern="1200" dirty="0">
                <a:solidFill>
                  <a:schemeClr val="tx1"/>
                </a:solidFill>
                <a:effectLst/>
                <a:latin typeface="+mj-lt"/>
                <a:ea typeface="+mj-ea"/>
                <a:cs typeface="+mj-cs"/>
              </a:rPr>
              <a:t> π</a:t>
            </a:r>
            <a:r>
              <a:rPr lang="en-US" sz="2200" kern="1200" dirty="0" err="1">
                <a:solidFill>
                  <a:schemeClr val="tx1"/>
                </a:solidFill>
                <a:effectLst/>
                <a:latin typeface="+mj-lt"/>
                <a:ea typeface="+mj-ea"/>
                <a:cs typeface="+mj-cs"/>
              </a:rPr>
              <a:t>λήρη</a:t>
            </a:r>
            <a:r>
              <a:rPr lang="en-US" sz="2200" kern="1200" dirty="0">
                <a:solidFill>
                  <a:schemeClr val="tx1"/>
                </a:solidFill>
                <a:effectLst/>
                <a:latin typeface="+mj-lt"/>
                <a:ea typeface="+mj-ea"/>
                <a:cs typeface="+mj-cs"/>
              </a:rPr>
              <a:t> </a:t>
            </a:r>
            <a:r>
              <a:rPr lang="en-US" sz="2200" kern="1200" dirty="0" err="1">
                <a:solidFill>
                  <a:schemeClr val="tx1"/>
                </a:solidFill>
                <a:effectLst/>
                <a:latin typeface="+mj-lt"/>
                <a:ea typeface="+mj-ea"/>
                <a:cs typeface="+mj-cs"/>
              </a:rPr>
              <a:t>ελευθερι</a:t>
            </a:r>
            <a:r>
              <a:rPr lang="en-US" sz="2200" kern="1200" dirty="0">
                <a:solidFill>
                  <a:schemeClr val="tx1"/>
                </a:solidFill>
                <a:effectLst/>
                <a:latin typeface="+mj-lt"/>
                <a:ea typeface="+mj-ea"/>
                <a:cs typeface="+mj-cs"/>
              </a:rPr>
              <a:t>́α </a:t>
            </a:r>
            <a:r>
              <a:rPr lang="en-US" sz="2200" kern="1200" dirty="0" err="1">
                <a:solidFill>
                  <a:schemeClr val="tx1"/>
                </a:solidFill>
                <a:effectLst/>
                <a:latin typeface="+mj-lt"/>
                <a:ea typeface="+mj-ea"/>
                <a:cs typeface="+mj-cs"/>
              </a:rPr>
              <a:t>γι</a:t>
            </a:r>
            <a:r>
              <a:rPr lang="en-US" sz="2200" kern="1200" dirty="0">
                <a:solidFill>
                  <a:schemeClr val="tx1"/>
                </a:solidFill>
                <a:effectLst/>
                <a:latin typeface="+mj-lt"/>
                <a:ea typeface="+mj-ea"/>
                <a:cs typeface="+mj-cs"/>
              </a:rPr>
              <a:t>α </a:t>
            </a:r>
            <a:r>
              <a:rPr lang="en-US" sz="2200" kern="1200" dirty="0" err="1">
                <a:solidFill>
                  <a:schemeClr val="tx1"/>
                </a:solidFill>
                <a:effectLst/>
                <a:latin typeface="+mj-lt"/>
                <a:ea typeface="+mj-ea"/>
                <a:cs typeface="+mj-cs"/>
              </a:rPr>
              <a:t>ν</a:t>
            </a:r>
            <a:r>
              <a:rPr lang="en-US" sz="2200" kern="1200" dirty="0">
                <a:solidFill>
                  <a:schemeClr val="tx1"/>
                </a:solidFill>
                <a:effectLst/>
                <a:latin typeface="+mj-lt"/>
                <a:ea typeface="+mj-ea"/>
                <a:cs typeface="+mj-cs"/>
              </a:rPr>
              <a:t>α π</a:t>
            </a:r>
            <a:r>
              <a:rPr lang="en-US" sz="2200" kern="1200" dirty="0" err="1">
                <a:solidFill>
                  <a:schemeClr val="tx1"/>
                </a:solidFill>
                <a:effectLst/>
                <a:latin typeface="+mj-lt"/>
                <a:ea typeface="+mj-ea"/>
                <a:cs typeface="+mj-cs"/>
              </a:rPr>
              <a:t>ρ</a:t>
            </a:r>
            <a:r>
              <a:rPr lang="en-US" sz="2200" kern="1200" dirty="0">
                <a:solidFill>
                  <a:schemeClr val="tx1"/>
                </a:solidFill>
                <a:effectLst/>
                <a:latin typeface="+mj-lt"/>
                <a:ea typeface="+mj-ea"/>
                <a:cs typeface="+mj-cs"/>
              </a:rPr>
              <a:t>α</a:t>
            </a:r>
            <a:r>
              <a:rPr lang="en-US" sz="2200" kern="1200" dirty="0" err="1">
                <a:solidFill>
                  <a:schemeClr val="tx1"/>
                </a:solidFill>
                <a:effectLst/>
                <a:latin typeface="+mj-lt"/>
                <a:ea typeface="+mj-ea"/>
                <a:cs typeface="+mj-cs"/>
              </a:rPr>
              <a:t>γμ</a:t>
            </a:r>
            <a:r>
              <a:rPr lang="en-US" sz="2200" kern="1200" dirty="0">
                <a:solidFill>
                  <a:schemeClr val="tx1"/>
                </a:solidFill>
                <a:effectLst/>
                <a:latin typeface="+mj-lt"/>
                <a:ea typeface="+mj-ea"/>
                <a:cs typeface="+mj-cs"/>
              </a:rPr>
              <a:t>α</a:t>
            </a:r>
            <a:r>
              <a:rPr lang="en-US" sz="2200" kern="1200" dirty="0" err="1">
                <a:solidFill>
                  <a:schemeClr val="tx1"/>
                </a:solidFill>
                <a:effectLst/>
                <a:latin typeface="+mj-lt"/>
                <a:ea typeface="+mj-ea"/>
                <a:cs typeface="+mj-cs"/>
              </a:rPr>
              <a:t>το</a:t>
            </a:r>
            <a:r>
              <a:rPr lang="en-US" sz="2200" kern="1200" dirty="0">
                <a:solidFill>
                  <a:schemeClr val="tx1"/>
                </a:solidFill>
                <a:effectLst/>
                <a:latin typeface="+mj-lt"/>
                <a:ea typeface="+mj-ea"/>
                <a:cs typeface="+mj-cs"/>
              </a:rPr>
              <a:t>π</a:t>
            </a:r>
            <a:r>
              <a:rPr lang="en-US" sz="2200" kern="1200" dirty="0" err="1">
                <a:solidFill>
                  <a:schemeClr val="tx1"/>
                </a:solidFill>
                <a:effectLst/>
                <a:latin typeface="+mj-lt"/>
                <a:ea typeface="+mj-ea"/>
                <a:cs typeface="+mj-cs"/>
              </a:rPr>
              <a:t>οιήσω</a:t>
            </a:r>
            <a:r>
              <a:rPr lang="en-US" sz="2200" kern="1200" dirty="0">
                <a:solidFill>
                  <a:schemeClr val="tx1"/>
                </a:solidFill>
                <a:effectLst/>
                <a:latin typeface="+mj-lt"/>
                <a:ea typeface="+mj-ea"/>
                <a:cs typeface="+mj-cs"/>
              </a:rPr>
              <a:t> </a:t>
            </a:r>
            <a:r>
              <a:rPr lang="en-US" sz="2200" kern="1200" dirty="0" err="1">
                <a:solidFill>
                  <a:schemeClr val="tx1"/>
                </a:solidFill>
                <a:effectLst/>
                <a:latin typeface="+mj-lt"/>
                <a:ea typeface="+mj-ea"/>
                <a:cs typeface="+mj-cs"/>
              </a:rPr>
              <a:t>έν</a:t>
            </a:r>
            <a:r>
              <a:rPr lang="en-US" sz="2200" kern="1200" dirty="0">
                <a:solidFill>
                  <a:schemeClr val="tx1"/>
                </a:solidFill>
                <a:effectLst/>
                <a:latin typeface="+mj-lt"/>
                <a:ea typeface="+mj-ea"/>
                <a:cs typeface="+mj-cs"/>
              </a:rPr>
              <a:t>α </a:t>
            </a:r>
            <a:r>
              <a:rPr lang="en-US" sz="2200" kern="1200" dirty="0" err="1">
                <a:solidFill>
                  <a:schemeClr val="tx1"/>
                </a:solidFill>
                <a:effectLst/>
                <a:latin typeface="+mj-lt"/>
                <a:ea typeface="+mj-ea"/>
                <a:cs typeface="+mj-cs"/>
              </a:rPr>
              <a:t>έργο</a:t>
            </a:r>
            <a:r>
              <a:rPr lang="en-US" sz="2200" kern="1200" dirty="0">
                <a:solidFill>
                  <a:schemeClr val="tx1"/>
                </a:solidFill>
                <a:effectLst/>
                <a:latin typeface="+mj-lt"/>
                <a:ea typeface="+mj-ea"/>
                <a:cs typeface="+mj-cs"/>
              </a:rPr>
              <a:t> </a:t>
            </a:r>
            <a:r>
              <a:rPr lang="en-US" sz="2200" kern="1200" dirty="0" err="1">
                <a:solidFill>
                  <a:schemeClr val="tx1"/>
                </a:solidFill>
                <a:effectLst/>
                <a:latin typeface="+mj-lt"/>
                <a:ea typeface="+mj-ea"/>
                <a:cs typeface="+mj-cs"/>
              </a:rPr>
              <a:t>του</a:t>
            </a:r>
            <a:r>
              <a:rPr lang="en-US" sz="2200" kern="1200" dirty="0">
                <a:solidFill>
                  <a:schemeClr val="tx1"/>
                </a:solidFill>
                <a:effectLst/>
                <a:latin typeface="+mj-lt"/>
                <a:ea typeface="+mj-ea"/>
                <a:cs typeface="+mj-cs"/>
              </a:rPr>
              <a:t> </a:t>
            </a:r>
            <a:r>
              <a:rPr lang="en-US" sz="2200" kern="1200" dirty="0" err="1">
                <a:solidFill>
                  <a:schemeClr val="tx1"/>
                </a:solidFill>
                <a:effectLst/>
                <a:latin typeface="+mj-lt"/>
                <a:ea typeface="+mj-ea"/>
                <a:cs typeface="+mj-cs"/>
              </a:rPr>
              <a:t>ο</a:t>
            </a:r>
            <a:r>
              <a:rPr lang="en-US" sz="2200" kern="1200" dirty="0">
                <a:solidFill>
                  <a:schemeClr val="tx1"/>
                </a:solidFill>
                <a:effectLst/>
                <a:latin typeface="+mj-lt"/>
                <a:ea typeface="+mj-ea"/>
                <a:cs typeface="+mj-cs"/>
              </a:rPr>
              <a:t>π</a:t>
            </a:r>
            <a:r>
              <a:rPr lang="en-US" sz="2200" kern="1200" dirty="0" err="1">
                <a:solidFill>
                  <a:schemeClr val="tx1"/>
                </a:solidFill>
                <a:effectLst/>
                <a:latin typeface="+mj-lt"/>
                <a:ea typeface="+mj-ea"/>
                <a:cs typeface="+mj-cs"/>
              </a:rPr>
              <a:t>οίου</a:t>
            </a:r>
            <a:r>
              <a:rPr lang="en-US" sz="2200" kern="1200" dirty="0">
                <a:solidFill>
                  <a:schemeClr val="tx1"/>
                </a:solidFill>
                <a:effectLst/>
                <a:latin typeface="+mj-lt"/>
                <a:ea typeface="+mj-ea"/>
                <a:cs typeface="+mj-cs"/>
              </a:rPr>
              <a:t> </a:t>
            </a:r>
            <a:r>
              <a:rPr lang="en-US" sz="2200" kern="1200" dirty="0" err="1">
                <a:solidFill>
                  <a:schemeClr val="tx1"/>
                </a:solidFill>
                <a:effectLst/>
                <a:latin typeface="+mj-lt"/>
                <a:ea typeface="+mj-ea"/>
                <a:cs typeface="+mj-cs"/>
              </a:rPr>
              <a:t>η</a:t>
            </a:r>
            <a:r>
              <a:rPr lang="en-US" sz="2200" kern="1200" dirty="0">
                <a:solidFill>
                  <a:schemeClr val="tx1"/>
                </a:solidFill>
                <a:effectLst/>
                <a:latin typeface="+mj-lt"/>
                <a:ea typeface="+mj-ea"/>
                <a:cs typeface="+mj-cs"/>
              </a:rPr>
              <a:t> </a:t>
            </a:r>
            <a:r>
              <a:rPr lang="en-US" sz="2200" kern="1200" dirty="0" err="1">
                <a:solidFill>
                  <a:schemeClr val="tx1"/>
                </a:solidFill>
                <a:effectLst/>
                <a:latin typeface="+mj-lt"/>
                <a:ea typeface="+mj-ea"/>
                <a:cs typeface="+mj-cs"/>
              </a:rPr>
              <a:t>λειτουργι</a:t>
            </a:r>
            <a:r>
              <a:rPr lang="en-US" sz="2200" kern="1200" dirty="0">
                <a:solidFill>
                  <a:schemeClr val="tx1"/>
                </a:solidFill>
                <a:effectLst/>
                <a:latin typeface="+mj-lt"/>
                <a:ea typeface="+mj-ea"/>
                <a:cs typeface="+mj-cs"/>
              </a:rPr>
              <a:t>́α </a:t>
            </a:r>
            <a:r>
              <a:rPr lang="en-US" sz="2200" kern="1200" dirty="0" err="1">
                <a:solidFill>
                  <a:schemeClr val="tx1"/>
                </a:solidFill>
                <a:effectLst/>
                <a:latin typeface="+mj-lt"/>
                <a:ea typeface="+mj-ea"/>
                <a:cs typeface="+mj-cs"/>
              </a:rPr>
              <a:t>ήτ</a:t>
            </a:r>
            <a:r>
              <a:rPr lang="en-US" sz="2200" kern="1200" dirty="0">
                <a:solidFill>
                  <a:schemeClr val="tx1"/>
                </a:solidFill>
                <a:effectLst/>
                <a:latin typeface="+mj-lt"/>
                <a:ea typeface="+mj-ea"/>
                <a:cs typeface="+mj-cs"/>
              </a:rPr>
              <a:t>α</a:t>
            </a:r>
            <a:r>
              <a:rPr lang="en-US" sz="2200" kern="1200" dirty="0" err="1">
                <a:solidFill>
                  <a:schemeClr val="tx1"/>
                </a:solidFill>
                <a:effectLst/>
                <a:latin typeface="+mj-lt"/>
                <a:ea typeface="+mj-ea"/>
                <a:cs typeface="+mj-cs"/>
              </a:rPr>
              <a:t>ν</a:t>
            </a:r>
            <a:r>
              <a:rPr lang="en-US" sz="2200" kern="1200" dirty="0">
                <a:solidFill>
                  <a:schemeClr val="tx1"/>
                </a:solidFill>
                <a:effectLst/>
                <a:latin typeface="+mj-lt"/>
                <a:ea typeface="+mj-ea"/>
                <a:cs typeface="+mj-cs"/>
              </a:rPr>
              <a:t> </a:t>
            </a:r>
            <a:r>
              <a:rPr lang="en-US" sz="2200" kern="1200" dirty="0" err="1">
                <a:solidFill>
                  <a:schemeClr val="tx1"/>
                </a:solidFill>
                <a:effectLst/>
                <a:latin typeface="+mj-lt"/>
                <a:ea typeface="+mj-ea"/>
                <a:cs typeface="+mj-cs"/>
              </a:rPr>
              <a:t>η</a:t>
            </a:r>
            <a:r>
              <a:rPr lang="en-US" sz="2200" kern="1200" dirty="0">
                <a:solidFill>
                  <a:schemeClr val="tx1"/>
                </a:solidFill>
                <a:effectLst/>
                <a:latin typeface="+mj-lt"/>
                <a:ea typeface="+mj-ea"/>
                <a:cs typeface="+mj-cs"/>
              </a:rPr>
              <a:t> </a:t>
            </a:r>
            <a:r>
              <a:rPr lang="en-US" sz="2200" kern="1200" dirty="0" err="1">
                <a:solidFill>
                  <a:schemeClr val="tx1"/>
                </a:solidFill>
                <a:effectLst/>
                <a:latin typeface="+mj-lt"/>
                <a:ea typeface="+mj-ea"/>
                <a:cs typeface="+mj-cs"/>
              </a:rPr>
              <a:t>συγκίνηση</a:t>
            </a:r>
            <a:r>
              <a:rPr lang="en-US" sz="2200" kern="1200" dirty="0">
                <a:solidFill>
                  <a:schemeClr val="tx1"/>
                </a:solidFill>
                <a:effectLst/>
                <a:latin typeface="+mj-lt"/>
                <a:ea typeface="+mj-ea"/>
                <a:cs typeface="+mj-cs"/>
              </a:rPr>
              <a:t>: </a:t>
            </a:r>
            <a:r>
              <a:rPr lang="en-US" sz="2200" kern="1200" dirty="0" err="1">
                <a:solidFill>
                  <a:schemeClr val="tx1"/>
                </a:solidFill>
                <a:effectLst/>
                <a:latin typeface="+mj-lt"/>
                <a:ea typeface="+mj-ea"/>
                <a:cs typeface="+mj-cs"/>
              </a:rPr>
              <a:t>Πρόκειτ</a:t>
            </a:r>
            <a:r>
              <a:rPr lang="en-US" sz="2200" kern="1200" dirty="0">
                <a:solidFill>
                  <a:schemeClr val="tx1"/>
                </a:solidFill>
                <a:effectLst/>
                <a:latin typeface="+mj-lt"/>
                <a:ea typeface="+mj-ea"/>
                <a:cs typeface="+mj-cs"/>
              </a:rPr>
              <a:t>α</a:t>
            </a:r>
            <a:r>
              <a:rPr lang="en-US" sz="2200" kern="1200" dirty="0" err="1">
                <a:solidFill>
                  <a:schemeClr val="tx1"/>
                </a:solidFill>
                <a:effectLst/>
                <a:latin typeface="+mj-lt"/>
                <a:ea typeface="+mj-ea"/>
                <a:cs typeface="+mj-cs"/>
              </a:rPr>
              <a:t>ι</a:t>
            </a:r>
            <a:r>
              <a:rPr lang="en-US" sz="2200" kern="1200" dirty="0">
                <a:solidFill>
                  <a:schemeClr val="tx1"/>
                </a:solidFill>
                <a:effectLst/>
                <a:latin typeface="+mj-lt"/>
                <a:ea typeface="+mj-ea"/>
                <a:cs typeface="+mj-cs"/>
              </a:rPr>
              <a:t> </a:t>
            </a:r>
            <a:r>
              <a:rPr lang="en-US" sz="2200" kern="1200" dirty="0" err="1">
                <a:solidFill>
                  <a:schemeClr val="tx1"/>
                </a:solidFill>
                <a:effectLst/>
                <a:latin typeface="+mj-lt"/>
                <a:ea typeface="+mj-ea"/>
                <a:cs typeface="+mj-cs"/>
              </a:rPr>
              <a:t>γι</a:t>
            </a:r>
            <a:r>
              <a:rPr lang="en-US" sz="2200" kern="1200" dirty="0">
                <a:solidFill>
                  <a:schemeClr val="tx1"/>
                </a:solidFill>
                <a:effectLst/>
                <a:latin typeface="+mj-lt"/>
                <a:ea typeface="+mj-ea"/>
                <a:cs typeface="+mj-cs"/>
              </a:rPr>
              <a:t>α </a:t>
            </a:r>
            <a:r>
              <a:rPr lang="en-US" sz="2200" kern="1200" dirty="0" err="1">
                <a:solidFill>
                  <a:schemeClr val="tx1"/>
                </a:solidFill>
                <a:effectLst/>
                <a:latin typeface="+mj-lt"/>
                <a:ea typeface="+mj-ea"/>
                <a:cs typeface="+mj-cs"/>
              </a:rPr>
              <a:t>ε</a:t>
            </a:r>
            <a:r>
              <a:rPr lang="en-US" sz="2200" kern="1200" dirty="0">
                <a:solidFill>
                  <a:schemeClr val="tx1"/>
                </a:solidFill>
                <a:effectLst/>
                <a:latin typeface="+mj-lt"/>
                <a:ea typeface="+mj-ea"/>
                <a:cs typeface="+mj-cs"/>
              </a:rPr>
              <a:t>πα</a:t>
            </a:r>
            <a:r>
              <a:rPr lang="en-US" sz="2200" kern="1200" dirty="0" err="1">
                <a:solidFill>
                  <a:schemeClr val="tx1"/>
                </a:solidFill>
                <a:effectLst/>
                <a:latin typeface="+mj-lt"/>
                <a:ea typeface="+mj-ea"/>
                <a:cs typeface="+mj-cs"/>
              </a:rPr>
              <a:t>ν</a:t>
            </a:r>
            <a:r>
              <a:rPr lang="en-US" sz="2200" kern="1200" dirty="0">
                <a:solidFill>
                  <a:schemeClr val="tx1"/>
                </a:solidFill>
                <a:effectLst/>
                <a:latin typeface="+mj-lt"/>
                <a:ea typeface="+mj-ea"/>
                <a:cs typeface="+mj-cs"/>
              </a:rPr>
              <a:t>ά</a:t>
            </a:r>
            <a:r>
              <a:rPr lang="en-US" sz="2200" kern="1200" dirty="0" err="1">
                <a:solidFill>
                  <a:schemeClr val="tx1"/>
                </a:solidFill>
                <a:effectLst/>
                <a:latin typeface="+mj-lt"/>
                <a:ea typeface="+mj-ea"/>
                <a:cs typeface="+mj-cs"/>
              </a:rPr>
              <a:t>κτηση</a:t>
            </a:r>
            <a:r>
              <a:rPr lang="en-US" sz="2200" kern="1200" dirty="0">
                <a:solidFill>
                  <a:schemeClr val="tx1"/>
                </a:solidFill>
                <a:effectLst/>
                <a:latin typeface="+mj-lt"/>
                <a:ea typeface="+mj-ea"/>
                <a:cs typeface="+mj-cs"/>
              </a:rPr>
              <a:t> απ</a:t>
            </a:r>
            <a:r>
              <a:rPr lang="en-US" sz="2200" kern="1200" dirty="0" err="1">
                <a:solidFill>
                  <a:schemeClr val="tx1"/>
                </a:solidFill>
                <a:effectLst/>
                <a:latin typeface="+mj-lt"/>
                <a:ea typeface="+mj-ea"/>
                <a:cs typeface="+mj-cs"/>
              </a:rPr>
              <a:t>ο</a:t>
            </a:r>
            <a:r>
              <a:rPr lang="en-US" sz="2200" kern="1200" dirty="0">
                <a:solidFill>
                  <a:schemeClr val="tx1"/>
                </a:solidFill>
                <a:effectLst/>
                <a:latin typeface="+mj-lt"/>
                <a:ea typeface="+mj-ea"/>
                <a:cs typeface="+mj-cs"/>
              </a:rPr>
              <a:t>́ </a:t>
            </a:r>
            <a:r>
              <a:rPr lang="en-US" sz="2200" kern="1200" dirty="0" err="1">
                <a:solidFill>
                  <a:schemeClr val="tx1"/>
                </a:solidFill>
                <a:effectLst/>
                <a:latin typeface="+mj-lt"/>
                <a:ea typeface="+mj-ea"/>
                <a:cs typeface="+mj-cs"/>
              </a:rPr>
              <a:t>την</a:t>
            </a:r>
            <a:r>
              <a:rPr lang="en-US" sz="2200" kern="1200" dirty="0">
                <a:solidFill>
                  <a:schemeClr val="tx1"/>
                </a:solidFill>
                <a:effectLst/>
                <a:latin typeface="+mj-lt"/>
                <a:ea typeface="+mj-ea"/>
                <a:cs typeface="+mj-cs"/>
              </a:rPr>
              <a:t> </a:t>
            </a:r>
            <a:r>
              <a:rPr lang="en-US" sz="2200" b="1" kern="1200" dirty="0">
                <a:solidFill>
                  <a:schemeClr val="tx1"/>
                </a:solidFill>
                <a:effectLst/>
                <a:latin typeface="+mj-lt"/>
                <a:ea typeface="+mj-ea"/>
                <a:cs typeface="+mj-cs"/>
              </a:rPr>
              <a:t>α</a:t>
            </a:r>
            <a:r>
              <a:rPr lang="en-US" sz="2200" b="1" kern="1200" dirty="0" err="1">
                <a:solidFill>
                  <a:schemeClr val="tx1"/>
                </a:solidFill>
                <a:effectLst/>
                <a:latin typeface="+mj-lt"/>
                <a:ea typeface="+mj-ea"/>
                <a:cs typeface="+mj-cs"/>
              </a:rPr>
              <a:t>ρχιτεκτονικη</a:t>
            </a:r>
            <a:r>
              <a:rPr lang="en-US" sz="2200" b="1" kern="1200" dirty="0">
                <a:solidFill>
                  <a:schemeClr val="tx1"/>
                </a:solidFill>
                <a:effectLst/>
                <a:latin typeface="+mj-lt"/>
                <a:ea typeface="+mj-ea"/>
                <a:cs typeface="+mj-cs"/>
              </a:rPr>
              <a:t>́ </a:t>
            </a:r>
            <a:r>
              <a:rPr lang="en-US" sz="2200" kern="1200" dirty="0" err="1">
                <a:solidFill>
                  <a:schemeClr val="tx1"/>
                </a:solidFill>
                <a:effectLst/>
                <a:latin typeface="+mj-lt"/>
                <a:ea typeface="+mj-ea"/>
                <a:cs typeface="+mj-cs"/>
              </a:rPr>
              <a:t>του</a:t>
            </a:r>
            <a:r>
              <a:rPr lang="en-US" sz="2200" kern="1200" dirty="0">
                <a:solidFill>
                  <a:schemeClr val="tx1"/>
                </a:solidFill>
                <a:effectLst/>
                <a:latin typeface="+mj-lt"/>
                <a:ea typeface="+mj-ea"/>
                <a:cs typeface="+mj-cs"/>
              </a:rPr>
              <a:t> </a:t>
            </a:r>
            <a:r>
              <a:rPr lang="en-US" sz="2200" kern="1200" dirty="0" err="1">
                <a:solidFill>
                  <a:schemeClr val="tx1"/>
                </a:solidFill>
                <a:effectLst/>
                <a:latin typeface="+mj-lt"/>
                <a:ea typeface="+mj-ea"/>
                <a:cs typeface="+mj-cs"/>
              </a:rPr>
              <a:t>στ</a:t>
            </a:r>
            <a:r>
              <a:rPr lang="en-US" sz="2200" kern="1200" dirty="0">
                <a:solidFill>
                  <a:schemeClr val="tx1"/>
                </a:solidFill>
                <a:effectLst/>
                <a:latin typeface="+mj-lt"/>
                <a:ea typeface="+mj-ea"/>
                <a:cs typeface="+mj-cs"/>
              </a:rPr>
              <a:t>ά</a:t>
            </a:r>
            <a:r>
              <a:rPr lang="en-US" sz="2200" kern="1200" dirty="0" err="1">
                <a:solidFill>
                  <a:schemeClr val="tx1"/>
                </a:solidFill>
                <a:effectLst/>
                <a:latin typeface="+mj-lt"/>
                <a:ea typeface="+mj-ea"/>
                <a:cs typeface="+mj-cs"/>
              </a:rPr>
              <a:t>τους</a:t>
            </a:r>
            <a:r>
              <a:rPr lang="en-US" sz="2200" kern="1200" dirty="0">
                <a:solidFill>
                  <a:schemeClr val="tx1"/>
                </a:solidFill>
                <a:effectLst/>
                <a:latin typeface="+mj-lt"/>
                <a:ea typeface="+mj-ea"/>
                <a:cs typeface="+mj-cs"/>
              </a:rPr>
              <a:t> </a:t>
            </a:r>
            <a:r>
              <a:rPr lang="en-US" sz="2200" kern="1200" dirty="0" err="1">
                <a:solidFill>
                  <a:schemeClr val="tx1"/>
                </a:solidFill>
                <a:effectLst/>
                <a:latin typeface="+mj-lt"/>
                <a:ea typeface="+mj-ea"/>
                <a:cs typeface="+mj-cs"/>
              </a:rPr>
              <a:t>της</a:t>
            </a:r>
            <a:r>
              <a:rPr lang="en-US" sz="2200" kern="1200" dirty="0">
                <a:solidFill>
                  <a:schemeClr val="tx1"/>
                </a:solidFill>
                <a:effectLst/>
                <a:latin typeface="+mj-lt"/>
                <a:ea typeface="+mj-ea"/>
                <a:cs typeface="+mj-cs"/>
              </a:rPr>
              <a:t> </a:t>
            </a:r>
            <a:r>
              <a:rPr lang="en-US" sz="2200" kern="1200" dirty="0" err="1">
                <a:solidFill>
                  <a:schemeClr val="tx1"/>
                </a:solidFill>
                <a:effectLst/>
                <a:latin typeface="+mj-lt"/>
                <a:ea typeface="+mj-ea"/>
                <a:cs typeface="+mj-cs"/>
              </a:rPr>
              <a:t>ως</a:t>
            </a:r>
            <a:r>
              <a:rPr lang="en-US" sz="2200" kern="1200" dirty="0">
                <a:solidFill>
                  <a:schemeClr val="tx1"/>
                </a:solidFill>
                <a:effectLst/>
                <a:latin typeface="+mj-lt"/>
                <a:ea typeface="+mj-ea"/>
                <a:cs typeface="+mj-cs"/>
              </a:rPr>
              <a:t> </a:t>
            </a:r>
            <a:r>
              <a:rPr lang="en-US" sz="2200" b="1" kern="1200" dirty="0" err="1">
                <a:solidFill>
                  <a:schemeClr val="tx1"/>
                </a:solidFill>
                <a:effectLst/>
                <a:latin typeface="+mj-lt"/>
                <a:ea typeface="+mj-ea"/>
                <a:cs typeface="+mj-cs"/>
              </a:rPr>
              <a:t>τέχνης</a:t>
            </a:r>
            <a:r>
              <a:rPr lang="en-US" sz="2200" kern="1200" dirty="0">
                <a:solidFill>
                  <a:schemeClr val="tx1"/>
                </a:solidFill>
                <a:effectLst/>
                <a:latin typeface="+mj-lt"/>
                <a:ea typeface="+mj-ea"/>
                <a:cs typeface="+mj-cs"/>
              </a:rPr>
              <a:t>.» </a:t>
            </a:r>
            <a:br>
              <a:rPr lang="en-US" sz="2200" kern="1200" dirty="0">
                <a:solidFill>
                  <a:schemeClr val="tx1"/>
                </a:solidFill>
                <a:effectLst/>
                <a:latin typeface="+mj-lt"/>
                <a:ea typeface="+mj-ea"/>
                <a:cs typeface="+mj-cs"/>
              </a:rPr>
            </a:br>
            <a:endParaRPr lang="en-US" sz="2200" kern="1200" dirty="0">
              <a:solidFill>
                <a:schemeClr val="tx1"/>
              </a:solidFill>
              <a:latin typeface="+mj-lt"/>
              <a:ea typeface="+mj-ea"/>
              <a:cs typeface="+mj-cs"/>
            </a:endParaRPr>
          </a:p>
        </p:txBody>
      </p:sp>
      <p:pic>
        <p:nvPicPr>
          <p:cNvPr id="8" name="Picture 7" descr="Diagram, engineering drawing&#10;&#10;Description automatically generated">
            <a:extLst>
              <a:ext uri="{FF2B5EF4-FFF2-40B4-BE49-F238E27FC236}">
                <a16:creationId xmlns:a16="http://schemas.microsoft.com/office/drawing/2014/main" id="{C1899CAA-FB92-544E-B1B2-48C4192E184E}"/>
              </a:ext>
            </a:extLst>
          </p:cNvPr>
          <p:cNvPicPr>
            <a:picLocks noChangeAspect="1"/>
          </p:cNvPicPr>
          <p:nvPr/>
        </p:nvPicPr>
        <p:blipFill rotWithShape="1">
          <a:blip r:embed="rId3"/>
          <a:srcRect r="9649" b="6"/>
          <a:stretch/>
        </p:blipFill>
        <p:spPr>
          <a:xfrm>
            <a:off x="321628" y="320511"/>
            <a:ext cx="3794760" cy="3930978"/>
          </a:xfrm>
          <a:prstGeom prst="rect">
            <a:avLst/>
          </a:prstGeom>
        </p:spPr>
      </p:pic>
      <p:pic>
        <p:nvPicPr>
          <p:cNvPr id="6" name="Picture 5" descr="A picture containing outdoor, step&#10;&#10;Description automatically generated">
            <a:extLst>
              <a:ext uri="{FF2B5EF4-FFF2-40B4-BE49-F238E27FC236}">
                <a16:creationId xmlns:a16="http://schemas.microsoft.com/office/drawing/2014/main" id="{BB8025EA-BA9A-A145-A310-CB8BAE924950}"/>
              </a:ext>
            </a:extLst>
          </p:cNvPr>
          <p:cNvPicPr>
            <a:picLocks noChangeAspect="1"/>
          </p:cNvPicPr>
          <p:nvPr/>
        </p:nvPicPr>
        <p:blipFill rotWithShape="1">
          <a:blip r:embed="rId4"/>
          <a:srcRect l="8637" r="31955" b="-2"/>
          <a:stretch/>
        </p:blipFill>
        <p:spPr>
          <a:xfrm>
            <a:off x="4198385" y="320511"/>
            <a:ext cx="3794760" cy="3930978"/>
          </a:xfrm>
          <a:prstGeom prst="rect">
            <a:avLst/>
          </a:prstGeom>
        </p:spPr>
      </p:pic>
      <p:pic>
        <p:nvPicPr>
          <p:cNvPr id="4" name="Picture 3">
            <a:extLst>
              <a:ext uri="{FF2B5EF4-FFF2-40B4-BE49-F238E27FC236}">
                <a16:creationId xmlns:a16="http://schemas.microsoft.com/office/drawing/2014/main" id="{CBE7C8CB-D4E0-DC44-AEC9-DC313AAB2025}"/>
              </a:ext>
            </a:extLst>
          </p:cNvPr>
          <p:cNvPicPr>
            <a:picLocks noChangeAspect="1"/>
          </p:cNvPicPr>
          <p:nvPr/>
        </p:nvPicPr>
        <p:blipFill rotWithShape="1">
          <a:blip r:embed="rId5"/>
          <a:srcRect l="28571" r="6508" b="-2"/>
          <a:stretch/>
        </p:blipFill>
        <p:spPr>
          <a:xfrm>
            <a:off x="8075142" y="320511"/>
            <a:ext cx="3794760" cy="3930978"/>
          </a:xfrm>
          <a:prstGeom prst="rect">
            <a:avLst/>
          </a:prstGeom>
        </p:spPr>
      </p:pic>
      <p:cxnSp>
        <p:nvCxnSpPr>
          <p:cNvPr id="17" name="Straight Connector 12">
            <a:extLst>
              <a:ext uri="{FF2B5EF4-FFF2-40B4-BE49-F238E27FC236}">
                <a16:creationId xmlns:a16="http://schemas.microsoft.com/office/drawing/2014/main" id="{60188E89-AF78-40F6-B787-E9BD9C6256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rgbClr val="B6877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4291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2943C9-2823-5C40-8099-234D5A1FE82C}"/>
              </a:ext>
            </a:extLst>
          </p:cNvPr>
          <p:cNvSpPr txBox="1"/>
          <p:nvPr/>
        </p:nvSpPr>
        <p:spPr>
          <a:xfrm>
            <a:off x="6596743" y="395865"/>
            <a:ext cx="4966687" cy="8679299"/>
          </a:xfrm>
          <a:prstGeom prst="rect">
            <a:avLst/>
          </a:prstGeom>
          <a:noFill/>
        </p:spPr>
        <p:txBody>
          <a:bodyPr wrap="square">
            <a:spAutoFit/>
          </a:bodyPr>
          <a:lstStyle/>
          <a:p>
            <a:r>
              <a:rPr lang="en-GR" sz="1800" dirty="0">
                <a:effectLst/>
                <a:latin typeface="Helvetica Neue" panose="02000503000000020004" pitchFamily="2" charset="0"/>
                <a:ea typeface="Helvetica Neue" panose="02000503000000020004" pitchFamily="2" charset="0"/>
                <a:cs typeface="Helvetica Neue" panose="02000503000000020004" pitchFamily="2" charset="0"/>
              </a:rPr>
              <a:t>Ο Μathias Goeritz επικαλείται για πρώτη φορά την έννοια αυτή με την ευκαιρία της κατασκευής του πειραματικού μουσείου ΕL ΕCΟ στο Μεξικό, κατόπιν την ορίζει το 1954 στο «μανιφέστο της συγκινησιακής αρχιτεκτονικής». </a:t>
            </a:r>
            <a:endParaRPr lang="el-GR" sz="1800" dirty="0">
              <a:effectLst/>
              <a:latin typeface="Helvetica Neue" panose="02000503000000020004" pitchFamily="2" charset="0"/>
              <a:ea typeface="Helvetica Neue" panose="02000503000000020004" pitchFamily="2" charset="0"/>
              <a:cs typeface="Helvetica Neue" panose="02000503000000020004" pitchFamily="2" charset="0"/>
            </a:endParaRPr>
          </a:p>
          <a:p>
            <a:endParaRPr lang="el-GR" dirty="0">
              <a:latin typeface="Helvetica Neue" panose="02000503000000020004" pitchFamily="2" charset="0"/>
              <a:ea typeface="Helvetica Neue" panose="02000503000000020004" pitchFamily="2" charset="0"/>
              <a:cs typeface="Helvetica Neue" panose="02000503000000020004" pitchFamily="2" charset="0"/>
            </a:endParaRPr>
          </a:p>
          <a:p>
            <a:r>
              <a:rPr lang="en-GR" sz="1800" dirty="0">
                <a:effectLst/>
                <a:latin typeface="Helvetica Neue" panose="02000503000000020004" pitchFamily="2" charset="0"/>
                <a:ea typeface="Helvetica Neue" panose="02000503000000020004" pitchFamily="2" charset="0"/>
                <a:cs typeface="Helvetica Neue" panose="02000503000000020004" pitchFamily="2" charset="0"/>
              </a:rPr>
              <a:t>Σ’αυτό το μανιφέστο, υποστηρίζει μια αρχιτεκτονική κατανοητή σαν ένα έργο τέχνης του οποίου η βασική λειτουργία είναι να προκαλέσει μία μέγιστη συγκίνηση, ικανή να υπερβεί την σύγχρονη κοινωνία που στα μάτια του είναι απάνθρωπη. </a:t>
            </a:r>
          </a:p>
          <a:p>
            <a:endParaRPr lang="en-GR" dirty="0">
              <a:latin typeface="Helvetica Neue" panose="02000503000000020004" pitchFamily="2" charset="0"/>
              <a:ea typeface="Helvetica Neue" panose="02000503000000020004" pitchFamily="2" charset="0"/>
              <a:cs typeface="Helvetica Neue" panose="02000503000000020004" pitchFamily="2" charset="0"/>
            </a:endParaRPr>
          </a:p>
          <a:p>
            <a:r>
              <a:rPr lang="en-GR" sz="1800" dirty="0">
                <a:effectLst/>
                <a:latin typeface="Helvetica Neue" panose="02000503000000020004" pitchFamily="2" charset="0"/>
                <a:ea typeface="Helvetica Neue" panose="02000503000000020004" pitchFamily="2" charset="0"/>
                <a:cs typeface="Helvetica Neue" panose="02000503000000020004" pitchFamily="2" charset="0"/>
              </a:rPr>
              <a:t>Αυτή </a:t>
            </a:r>
            <a:r>
              <a:rPr lang="el-GR" sz="1800" dirty="0">
                <a:effectLst/>
                <a:latin typeface="Helvetica Neue" panose="02000503000000020004" pitchFamily="2" charset="0"/>
                <a:ea typeface="Helvetica Neue" panose="02000503000000020004" pitchFamily="2" charset="0"/>
                <a:cs typeface="Helvetica Neue" panose="02000503000000020004" pitchFamily="2" charset="0"/>
              </a:rPr>
              <a:t>είναι </a:t>
            </a:r>
            <a:r>
              <a:rPr lang="en-GR" sz="1800" dirty="0">
                <a:effectLst/>
                <a:latin typeface="Helvetica Neue" panose="02000503000000020004" pitchFamily="2" charset="0"/>
                <a:ea typeface="Helvetica Neue" panose="02000503000000020004" pitchFamily="2" charset="0"/>
                <a:cs typeface="Helvetica Neue" panose="02000503000000020004" pitchFamily="2" charset="0"/>
              </a:rPr>
              <a:t>η πνευματική ανησυχία μιας κοινωνίας που συρρικνώνεται σε μία ποσότητα ορθολογικών δεδομένων όπως αυτά αντιμετωπίζονται από τις περίφημες “machines à habiter”</a:t>
            </a:r>
            <a:r>
              <a:rPr lang="el-GR" dirty="0">
                <a:latin typeface="Helvetica Neue" panose="02000503000000020004" pitchFamily="2" charset="0"/>
                <a:ea typeface="Helvetica Neue" panose="02000503000000020004" pitchFamily="2" charset="0"/>
                <a:cs typeface="Helvetica Neue" panose="02000503000000020004" pitchFamily="2" charset="0"/>
              </a:rPr>
              <a:t> του </a:t>
            </a:r>
            <a:r>
              <a:rPr lang="en-US" dirty="0">
                <a:latin typeface="Helvetica Neue" panose="02000503000000020004" pitchFamily="2" charset="0"/>
                <a:ea typeface="Helvetica Neue" panose="02000503000000020004" pitchFamily="2" charset="0"/>
                <a:cs typeface="Helvetica Neue" panose="02000503000000020004" pitchFamily="2" charset="0"/>
              </a:rPr>
              <a:t>Le Corbusier</a:t>
            </a:r>
            <a:r>
              <a:rPr lang="en-GR" sz="1800" dirty="0">
                <a:effectLst/>
                <a:latin typeface="Helvetica Neue" panose="02000503000000020004" pitchFamily="2" charset="0"/>
                <a:ea typeface="Helvetica Neue" panose="02000503000000020004" pitchFamily="2" charset="0"/>
                <a:cs typeface="Helvetica Neue" panose="02000503000000020004" pitchFamily="2" charset="0"/>
              </a:rPr>
              <a:t>. Αυτή λοιπόν την ανησυχία την ενστερνίζονται οι καλλιτέχνες και άλλοι πνευματικοί άνθρωποι της εποχής. </a:t>
            </a:r>
            <a:endParaRPr lang="el-GR" sz="1800" dirty="0">
              <a:effectLst/>
              <a:latin typeface="Helvetica Neue" panose="02000503000000020004" pitchFamily="2" charset="0"/>
              <a:ea typeface="Helvetica Neue" panose="02000503000000020004" pitchFamily="2" charset="0"/>
              <a:cs typeface="Helvetica Neue" panose="02000503000000020004" pitchFamily="2" charset="0"/>
            </a:endParaRPr>
          </a:p>
          <a:p>
            <a:endParaRPr lang="el-GR" dirty="0">
              <a:latin typeface="Helvetica Neue" panose="02000503000000020004" pitchFamily="2" charset="0"/>
              <a:ea typeface="Helvetica Neue" panose="02000503000000020004" pitchFamily="2" charset="0"/>
              <a:cs typeface="Helvetica Neue" panose="02000503000000020004" pitchFamily="2" charset="0"/>
            </a:endParaRPr>
          </a:p>
          <a:p>
            <a:endParaRPr lang="el-GR" sz="1800" dirty="0">
              <a:effectLst/>
              <a:latin typeface="Helvetica Neue" panose="02000503000000020004" pitchFamily="2" charset="0"/>
              <a:ea typeface="Helvetica Neue" panose="02000503000000020004" pitchFamily="2" charset="0"/>
              <a:cs typeface="Helvetica Neue" panose="02000503000000020004" pitchFamily="2" charset="0"/>
            </a:endParaRPr>
          </a:p>
          <a:p>
            <a:endParaRPr lang="el-GR" dirty="0">
              <a:latin typeface="Helvetica Neue" panose="02000503000000020004" pitchFamily="2" charset="0"/>
              <a:ea typeface="Helvetica Neue" panose="02000503000000020004" pitchFamily="2" charset="0"/>
              <a:cs typeface="Helvetica Neue" panose="02000503000000020004" pitchFamily="2" charset="0"/>
            </a:endParaRPr>
          </a:p>
          <a:p>
            <a:r>
              <a:rPr lang="en-GR" sz="1800" dirty="0">
                <a:effectLst/>
                <a:latin typeface="Helvetica Neue" panose="02000503000000020004" pitchFamily="2" charset="0"/>
                <a:ea typeface="Helvetica Neue" panose="02000503000000020004" pitchFamily="2" charset="0"/>
                <a:cs typeface="Helvetica Neue" panose="02000503000000020004" pitchFamily="2" charset="0"/>
              </a:rPr>
              <a:t>Η έννοια αυτή γεννιέται μέσα από μια ιδεολογική επανάσταση απέναντι στη μεξικάνικη φονξιοναλιστική αρχιτεκτονική. Αυτή η αγωνία εκφράστηκε από </a:t>
            </a:r>
            <a:r>
              <a:rPr lang="el-GR" sz="1800" dirty="0">
                <a:effectLst/>
                <a:latin typeface="Helvetica Neue" panose="02000503000000020004" pitchFamily="2" charset="0"/>
                <a:ea typeface="Helvetica Neue" panose="02000503000000020004" pitchFamily="2" charset="0"/>
                <a:cs typeface="Helvetica Neue" panose="02000503000000020004" pitchFamily="2" charset="0"/>
              </a:rPr>
              <a:t>διάφορες</a:t>
            </a:r>
            <a:r>
              <a:rPr lang="en-GR" sz="1800" dirty="0">
                <a:effectLst/>
                <a:latin typeface="Helvetica Neue" panose="02000503000000020004" pitchFamily="2" charset="0"/>
                <a:ea typeface="Helvetica Neue" panose="02000503000000020004" pitchFamily="2" charset="0"/>
                <a:cs typeface="Helvetica Neue" panose="02000503000000020004" pitchFamily="2" charset="0"/>
              </a:rPr>
              <a:t> ομάδες καλλιτεχνών, συγγραφέων και αρχιτεκτόνων. </a:t>
            </a:r>
            <a:endParaRPr lang="en-GR" sz="2000" dirty="0">
              <a:effectLst/>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3" name="Picture 2" descr="A white model of a building&#10;&#10;Description automatically generated with low confidence">
            <a:extLst>
              <a:ext uri="{FF2B5EF4-FFF2-40B4-BE49-F238E27FC236}">
                <a16:creationId xmlns:a16="http://schemas.microsoft.com/office/drawing/2014/main" id="{3882EADF-0700-994F-ADBC-10A80458E013}"/>
              </a:ext>
            </a:extLst>
          </p:cNvPr>
          <p:cNvPicPr>
            <a:picLocks noChangeAspect="1"/>
          </p:cNvPicPr>
          <p:nvPr/>
        </p:nvPicPr>
        <p:blipFill>
          <a:blip r:embed="rId3"/>
          <a:stretch>
            <a:fillRect/>
          </a:stretch>
        </p:blipFill>
        <p:spPr>
          <a:xfrm>
            <a:off x="300446" y="2429691"/>
            <a:ext cx="6098221" cy="3984171"/>
          </a:xfrm>
          <a:prstGeom prst="rect">
            <a:avLst/>
          </a:prstGeom>
        </p:spPr>
      </p:pic>
    </p:spTree>
    <p:extLst>
      <p:ext uri="{BB962C8B-B14F-4D97-AF65-F5344CB8AC3E}">
        <p14:creationId xmlns:p14="http://schemas.microsoft.com/office/powerpoint/2010/main" val="3654768788"/>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7F076A6-1408-5142-9AC4-F6DD3CF8F5D5}"/>
              </a:ext>
            </a:extLst>
          </p:cNvPr>
          <p:cNvPicPr>
            <a:picLocks noChangeAspect="1"/>
          </p:cNvPicPr>
          <p:nvPr/>
        </p:nvPicPr>
        <p:blipFill>
          <a:blip r:embed="rId2"/>
          <a:stretch>
            <a:fillRect/>
          </a:stretch>
        </p:blipFill>
        <p:spPr>
          <a:xfrm>
            <a:off x="4089400" y="317490"/>
            <a:ext cx="4564063" cy="3894138"/>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CD80527B-E487-DE4D-B3DB-38AFAD3F721A}"/>
              </a:ext>
            </a:extLst>
          </p:cNvPr>
          <p:cNvPicPr>
            <a:picLocks noChangeAspect="1"/>
          </p:cNvPicPr>
          <p:nvPr/>
        </p:nvPicPr>
        <p:blipFill>
          <a:blip r:embed="rId3"/>
          <a:stretch>
            <a:fillRect/>
          </a:stretch>
        </p:blipFill>
        <p:spPr>
          <a:xfrm>
            <a:off x="8718075" y="317490"/>
            <a:ext cx="2573338" cy="3894138"/>
          </a:xfrm>
          <a:prstGeom prst="rect">
            <a:avLst/>
          </a:prstGeom>
        </p:spPr>
      </p:pic>
      <p:sp>
        <p:nvSpPr>
          <p:cNvPr id="2" name="Title 1">
            <a:extLst>
              <a:ext uri="{FF2B5EF4-FFF2-40B4-BE49-F238E27FC236}">
                <a16:creationId xmlns:a16="http://schemas.microsoft.com/office/drawing/2014/main" id="{5F0EA526-6820-2C46-B440-6818898FA9DA}"/>
              </a:ext>
            </a:extLst>
          </p:cNvPr>
          <p:cNvSpPr>
            <a:spLocks noGrp="1"/>
          </p:cNvSpPr>
          <p:nvPr>
            <p:ph type="title"/>
          </p:nvPr>
        </p:nvSpPr>
        <p:spPr>
          <a:xfrm>
            <a:off x="613533" y="661795"/>
            <a:ext cx="3174836" cy="2989250"/>
          </a:xfrm>
          <a:prstGeom prst="ellipse">
            <a:avLst/>
          </a:prstGeom>
          <a:solidFill>
            <a:schemeClr val="tx1">
              <a:lumMod val="85000"/>
              <a:lumOff val="15000"/>
            </a:schemeClr>
          </a:solidFill>
          <a:ln w="174625" cmpd="thinThick">
            <a:solidFill>
              <a:schemeClr val="tx1">
                <a:lumMod val="85000"/>
                <a:lumOff val="15000"/>
              </a:schemeClr>
            </a:solidFill>
          </a:ln>
        </p:spPr>
        <p:txBody>
          <a:bodyPr anchor="ctr">
            <a:normAutofit/>
          </a:bodyPr>
          <a:lstStyle/>
          <a:p>
            <a:pPr algn="ctr"/>
            <a:r>
              <a:rPr lang="en-GB" sz="1600" b="1" i="0" u="none" strike="noStrike" dirty="0">
                <a:solidFill>
                  <a:schemeClr val="bg1"/>
                </a:solidFill>
                <a:effectLst/>
                <a:latin typeface="Helvetica Neue" panose="02000503000000020004" pitchFamily="2" charset="0"/>
              </a:rPr>
              <a:t>“Only in receiving the emotions of architecture can man come to regard it as an art,” </a:t>
            </a:r>
            <a:br>
              <a:rPr lang="en-GB" sz="1600" b="0" i="0" u="none" strike="noStrike" dirty="0">
                <a:solidFill>
                  <a:schemeClr val="bg1"/>
                </a:solidFill>
                <a:effectLst/>
                <a:latin typeface="Helvetica Neue" panose="02000503000000020004" pitchFamily="2" charset="0"/>
              </a:rPr>
            </a:br>
            <a:r>
              <a:rPr lang="en-GB" sz="1600" b="1" i="0" u="none" strike="noStrike" dirty="0">
                <a:solidFill>
                  <a:schemeClr val="bg1"/>
                </a:solidFill>
                <a:effectLst/>
                <a:latin typeface="Helvetica Neue" panose="02000503000000020004" pitchFamily="2" charset="0"/>
              </a:rPr>
              <a:t>– Mathias </a:t>
            </a:r>
            <a:r>
              <a:rPr lang="en-GB" sz="1600" b="1" i="0" u="none" strike="noStrike" dirty="0" err="1">
                <a:solidFill>
                  <a:schemeClr val="bg1"/>
                </a:solidFill>
                <a:effectLst/>
                <a:latin typeface="Helvetica Neue" panose="02000503000000020004" pitchFamily="2" charset="0"/>
              </a:rPr>
              <a:t>Goeritz</a:t>
            </a:r>
            <a:br>
              <a:rPr lang="en-GB" sz="1600" b="0" i="0" u="none" strike="noStrike" dirty="0">
                <a:solidFill>
                  <a:schemeClr val="bg1"/>
                </a:solidFill>
                <a:effectLst/>
                <a:latin typeface="Helvetica Neue" panose="02000503000000020004" pitchFamily="2" charset="0"/>
              </a:rPr>
            </a:br>
            <a:endParaRPr lang="en-GR" sz="1600" dirty="0">
              <a:solidFill>
                <a:schemeClr val="bg1"/>
              </a:solidFill>
            </a:endParaRPr>
          </a:p>
        </p:txBody>
      </p:sp>
      <p:sp>
        <p:nvSpPr>
          <p:cNvPr id="10" name="TextBox 9">
            <a:extLst>
              <a:ext uri="{FF2B5EF4-FFF2-40B4-BE49-F238E27FC236}">
                <a16:creationId xmlns:a16="http://schemas.microsoft.com/office/drawing/2014/main" id="{CCB566B6-2997-A949-A31D-58D34FC402B6}"/>
              </a:ext>
            </a:extLst>
          </p:cNvPr>
          <p:cNvSpPr txBox="1"/>
          <p:nvPr/>
        </p:nvSpPr>
        <p:spPr>
          <a:xfrm>
            <a:off x="522092" y="4593441"/>
            <a:ext cx="11273668" cy="2031325"/>
          </a:xfrm>
          <a:prstGeom prst="rect">
            <a:avLst/>
          </a:prstGeom>
          <a:noFill/>
        </p:spPr>
        <p:txBody>
          <a:bodyPr wrap="square">
            <a:spAutoFit/>
          </a:bodyPr>
          <a:lstStyle/>
          <a:p>
            <a:r>
              <a:rPr lang="en-GR" sz="1800" dirty="0">
                <a:effectLst/>
                <a:latin typeface="PalatinoLinotype"/>
                <a:ea typeface="Times New Roman" panose="02020603050405020304" pitchFamily="18" charset="0"/>
                <a:cs typeface="Times New Roman" panose="02020603050405020304" pitchFamily="18" charset="0"/>
              </a:rPr>
              <a:t>Σήμερα που οι έντονοι προβληματισμοί της δυτικής κοινωνίας εντοπίζονται γύρω από την </a:t>
            </a:r>
            <a:r>
              <a:rPr lang="en-GR" sz="1800" b="1" dirty="0">
                <a:effectLst/>
                <a:latin typeface="PalatinoLinotype"/>
                <a:ea typeface="Times New Roman" panose="02020603050405020304" pitchFamily="18" charset="0"/>
                <a:cs typeface="Times New Roman" panose="02020603050405020304" pitchFamily="18" charset="0"/>
              </a:rPr>
              <a:t>ύπαρξη</a:t>
            </a:r>
            <a:r>
              <a:rPr lang="en-GR" sz="1800" dirty="0">
                <a:effectLst/>
                <a:latin typeface="PalatinoLinotype"/>
                <a:ea typeface="Times New Roman" panose="02020603050405020304" pitchFamily="18" charset="0"/>
                <a:cs typeface="Times New Roman" panose="02020603050405020304" pitchFamily="18" charset="0"/>
              </a:rPr>
              <a:t>, το ενδιαφέρον για τις αισθήσεις επανέρχεται εντονότερο. Η πρόοδος της ίδιας της κοινωνίας επαφίεται στις συγκινήσεις στο σύνολό τους, συγκινήσεις που έμειναν μακριά από τις μεγάλες αποφάσεις, ιδιαίτερα αυτές που αφορούν στην </a:t>
            </a:r>
            <a:r>
              <a:rPr lang="en-GR" sz="1800" b="1" dirty="0">
                <a:effectLst/>
                <a:latin typeface="PalatinoLinotype"/>
                <a:ea typeface="Times New Roman" panose="02020603050405020304" pitchFamily="18" charset="0"/>
                <a:cs typeface="Times New Roman" panose="02020603050405020304" pitchFamily="18" charset="0"/>
              </a:rPr>
              <a:t>κατασκευή του αστικού μας κόσμου. </a:t>
            </a:r>
            <a:r>
              <a:rPr lang="en-GR" sz="1800" dirty="0">
                <a:effectLst/>
                <a:latin typeface="PalatinoLinotype"/>
                <a:ea typeface="Times New Roman" panose="02020603050405020304" pitchFamily="18" charset="0"/>
                <a:cs typeface="Times New Roman" panose="02020603050405020304" pitchFamily="18" charset="0"/>
              </a:rPr>
              <a:t>Και η αρχιτεκτονική όσο κι η πόλη με τρόπο φυσικό</a:t>
            </a:r>
            <a:r>
              <a:rPr lang="el-GR" sz="1800" dirty="0">
                <a:effectLst/>
                <a:latin typeface="PalatinoLinotype"/>
                <a:ea typeface="Times New Roman" panose="02020603050405020304" pitchFamily="18" charset="0"/>
                <a:cs typeface="Times New Roman" panose="02020603050405020304" pitchFamily="18" charset="0"/>
              </a:rPr>
              <a:t>,</a:t>
            </a:r>
            <a:r>
              <a:rPr lang="en-GR" sz="1800" dirty="0">
                <a:effectLst/>
                <a:latin typeface="PalatinoLinotype"/>
                <a:ea typeface="Times New Roman" panose="02020603050405020304" pitchFamily="18" charset="0"/>
                <a:cs typeface="Times New Roman" panose="02020603050405020304" pitchFamily="18" charset="0"/>
              </a:rPr>
              <a:t> φαίνεται να δομούνται πάνω στη συγκίνηση, είτε θετική είναι αυτή, είτε αρνητική, και σε κάθε περίπτωση αποκλείουν την αδιαφορία. </a:t>
            </a:r>
            <a:r>
              <a:rPr lang="en-GR" sz="1800" b="1" dirty="0">
                <a:effectLst/>
                <a:latin typeface="PalatinoLinotype"/>
                <a:ea typeface="Times New Roman" panose="02020603050405020304" pitchFamily="18" charset="0"/>
                <a:cs typeface="Times New Roman" panose="02020603050405020304" pitchFamily="18" charset="0"/>
              </a:rPr>
              <a:t>Ας χτίσουμε λοιπόν με βάση τη συγκίνηση ! </a:t>
            </a:r>
            <a:endParaRPr lang="en-G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5793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erson with a beard&#10;&#10;Description automatically generated with medium confidence">
            <a:extLst>
              <a:ext uri="{FF2B5EF4-FFF2-40B4-BE49-F238E27FC236}">
                <a16:creationId xmlns:a16="http://schemas.microsoft.com/office/drawing/2014/main" id="{39F0B170-16A3-CF41-97B9-73727A43656B}"/>
              </a:ext>
            </a:extLst>
          </p:cNvPr>
          <p:cNvPicPr>
            <a:picLocks noChangeAspect="1"/>
          </p:cNvPicPr>
          <p:nvPr/>
        </p:nvPicPr>
        <p:blipFill rotWithShape="1">
          <a:blip r:embed="rId2"/>
          <a:srcRect l="3984" r="5345" b="-2"/>
          <a:stretch/>
        </p:blipFill>
        <p:spPr>
          <a:xfrm>
            <a:off x="20" y="10"/>
            <a:ext cx="4637226" cy="6857990"/>
          </a:xfrm>
          <a:prstGeom prst="rect">
            <a:avLst/>
          </a:prstGeom>
        </p:spPr>
      </p:pic>
      <p:sp>
        <p:nvSpPr>
          <p:cNvPr id="9" name="Rectangle 8">
            <a:extLst>
              <a:ext uri="{FF2B5EF4-FFF2-40B4-BE49-F238E27FC236}">
                <a16:creationId xmlns:a16="http://schemas.microsoft.com/office/drawing/2014/main" id="{B9951BD9-0868-4CDB-ACD6-9C4209B5E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7247" y="0"/>
            <a:ext cx="755475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5C72BA-CDED-F941-AE44-752D4811AFC9}"/>
              </a:ext>
            </a:extLst>
          </p:cNvPr>
          <p:cNvSpPr>
            <a:spLocks noGrp="1"/>
          </p:cNvSpPr>
          <p:nvPr>
            <p:ph type="title"/>
          </p:nvPr>
        </p:nvSpPr>
        <p:spPr>
          <a:xfrm>
            <a:off x="5409408" y="477520"/>
            <a:ext cx="6274591" cy="5516282"/>
          </a:xfrm>
        </p:spPr>
        <p:txBody>
          <a:bodyPr vert="horz" lIns="91440" tIns="45720" rIns="91440" bIns="45720" rtlCol="0" anchor="b">
            <a:normAutofit/>
          </a:bodyPr>
          <a:lstStyle/>
          <a:p>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Ο</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Gaston Bachelard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γρ</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ά</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φει</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στην</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Ποιητικη</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του</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Χώρου</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ότι</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ο</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χώρος</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ο</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́π</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ως</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τον</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α</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ντιλ</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αμβά</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νετ</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α</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ι</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η</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φ</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α</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ντ</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α</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σι</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́α,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δε</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μπ</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ορει</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να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είν</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α</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ι</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έν</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α</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ς</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α</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δι</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ά</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φορος</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χώρος</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ο</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́π</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ου</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ε</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π</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ικρ</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α</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τει</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το</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μέτρο</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κ</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α</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ι</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η</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σκέψη</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του</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γεωμέτρη</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Ο</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χώρος</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β</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ιώνετ</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α</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ι</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κ</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α</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ι</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β</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ιώνετ</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α</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ι</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όχι</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ορθολογικ</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ά α</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λλ</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ά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με</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όλ</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α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τ</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α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ε</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π</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ιμέρους</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στοιχει</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́α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της</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φ</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α</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ντ</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α</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σι</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́α</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ς</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b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br>
            <a:b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br>
            <a:r>
              <a:rPr lang="en-US" sz="2000" b="1"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Χώρος</a:t>
            </a:r>
            <a:r>
              <a:rPr lang="en-US" sz="2000" b="1"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2000" b="1"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κ</a:t>
            </a:r>
            <a:r>
              <a:rPr lang="en-US" sz="2000" b="1"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α</a:t>
            </a:r>
            <a:r>
              <a:rPr lang="en-US" sz="2000" b="1"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ι</a:t>
            </a:r>
            <a:r>
              <a:rPr lang="en-US" sz="2000" b="1"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2000" b="1"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σώμ</a:t>
            </a:r>
            <a:r>
              <a:rPr lang="en-US" sz="2000" b="1"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α </a:t>
            </a:r>
            <a:r>
              <a:rPr lang="en-US" sz="2000" b="1"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είν</a:t>
            </a:r>
            <a:r>
              <a:rPr lang="en-US" sz="2000" b="1"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α</a:t>
            </a:r>
            <a:r>
              <a:rPr lang="en-US" sz="2000" b="1"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ι</a:t>
            </a:r>
            <a:r>
              <a:rPr lang="en-US" sz="2000" b="1"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ά</a:t>
            </a:r>
            <a:r>
              <a:rPr lang="en-US" sz="2000" b="1"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λλωστε</a:t>
            </a:r>
            <a:r>
              <a:rPr lang="en-US" sz="2000" b="1"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α</a:t>
            </a:r>
            <a:r>
              <a:rPr lang="en-US" sz="2000" b="1"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δι</a:t>
            </a:r>
            <a:r>
              <a:rPr lang="en-US" sz="2000" b="1"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α</a:t>
            </a:r>
            <a:r>
              <a:rPr lang="en-US" sz="2000" b="1"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ίρετ</a:t>
            </a:r>
            <a:r>
              <a:rPr lang="en-US" sz="2000" b="1"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α. </a:t>
            </a:r>
            <a:br>
              <a:rPr lang="en-US" sz="2000" b="1"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br>
            <a:b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b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Είν</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α</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ι</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ο</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λόγος</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γι</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α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τον</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ο</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π</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οίον</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θ</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α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ήτ</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αν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θεμιτο</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να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έχουμε</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στην</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α</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ρχιτεκτονικη</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κ</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α</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ι</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στην</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π</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όλη</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τη</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γνώμη</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των</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γι</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α</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τρών</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των</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εξειδικευμένων</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στις</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νευροε</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π</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ιστήμες</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των</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π</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ερι</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βα</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λλοντικών</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ψυχολόγων</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κ</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α</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ι</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α</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υτών</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π</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ου</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α</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σχολούντ</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α</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ι</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με</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την</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α</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ισθητικη</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ως</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α</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ισθητηρι</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α</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κο</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πα</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ρ</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ά</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γοντ</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α).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Η</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α</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ρχιτεκτονικη</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κ</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α</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ι</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η</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π</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όλη</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είν</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α</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ι</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μι</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α π</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ολυ</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σο</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βα</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ρη</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υ</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π</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όθεση</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γι</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α να α</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φήνετ</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α</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ι</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μόνο</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στους</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α</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ρχιτέκτονες</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κ</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α</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ι</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τους</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 π</a:t>
            </a:r>
            <a:r>
              <a:rPr lang="en-US" sz="1500" dirty="0" err="1">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ολεοδόμους</a:t>
            </a:r>
            <a:r>
              <a:rPr lang="en-US" sz="1500"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a:t>
            </a:r>
            <a:br>
              <a:rPr lang="en-US" sz="1500" dirty="0">
                <a:solidFill>
                  <a:schemeClr val="bg1"/>
                </a:solidFill>
                <a:effectLst/>
              </a:rPr>
            </a:br>
            <a:br>
              <a:rPr lang="en-US" sz="1500" dirty="0">
                <a:solidFill>
                  <a:schemeClr val="bg1"/>
                </a:solidFill>
              </a:rPr>
            </a:br>
            <a:r>
              <a:rPr lang="en-GR" sz="1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Η αξιολόγηση της συγκινησιακής δύναμης της αρχιτεκτονικής, η εκτίμηση των επιπτώσεών της πάνω στον άνθρωπο αποτελεί ένα κρίσιμο ζήτημα που δεν είναι μόνο αντικείμενο αρχιτεκτόνων... </a:t>
            </a:r>
            <a:br>
              <a:rPr lang="en-GR" sz="1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br>
            <a:br>
              <a:rPr lang="en-US" sz="1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br>
            <a:br>
              <a:rPr lang="en-US" sz="20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br>
            <a:r>
              <a:rPr lang="en-US" sz="1500" dirty="0">
                <a:solidFill>
                  <a:schemeClr val="bg1"/>
                </a:solidFill>
                <a:effectLst/>
                <a:hlinkClick r:id="rId3"/>
              </a:rPr>
              <a:t>https://youtu.be/EmdxRdY_cUQ</a:t>
            </a:r>
            <a:br>
              <a:rPr lang="en-US" sz="1500" dirty="0">
                <a:solidFill>
                  <a:schemeClr val="bg1"/>
                </a:solidFill>
                <a:effectLst/>
              </a:rPr>
            </a:br>
            <a:br>
              <a:rPr lang="en-US" sz="1500" dirty="0">
                <a:solidFill>
                  <a:schemeClr val="bg1"/>
                </a:solidFill>
              </a:rPr>
            </a:br>
            <a:br>
              <a:rPr lang="en-US" sz="1500" dirty="0">
                <a:solidFill>
                  <a:schemeClr val="bg1"/>
                </a:solidFill>
                <a:effectLst/>
              </a:rPr>
            </a:br>
            <a:br>
              <a:rPr lang="en-US" sz="1500" dirty="0">
                <a:solidFill>
                  <a:schemeClr val="bg1"/>
                </a:solidFill>
                <a:effectLst/>
              </a:rPr>
            </a:br>
            <a:endParaRPr lang="en-US" sz="1500" dirty="0">
              <a:solidFill>
                <a:schemeClr val="bg1"/>
              </a:solidFill>
            </a:endParaRPr>
          </a:p>
        </p:txBody>
      </p:sp>
    </p:spTree>
    <p:extLst>
      <p:ext uri="{BB962C8B-B14F-4D97-AF65-F5344CB8AC3E}">
        <p14:creationId xmlns:p14="http://schemas.microsoft.com/office/powerpoint/2010/main" val="390754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7CB2E25-A441-524F-9F1E-8039ACEC9879}"/>
              </a:ext>
            </a:extLst>
          </p:cNvPr>
          <p:cNvSpPr>
            <a:spLocks noGrp="1"/>
          </p:cNvSpPr>
          <p:nvPr>
            <p:ph type="title"/>
          </p:nvPr>
        </p:nvSpPr>
        <p:spPr>
          <a:xfrm>
            <a:off x="5021821" y="3606801"/>
            <a:ext cx="6465287" cy="1722167"/>
          </a:xfrm>
        </p:spPr>
        <p:txBody>
          <a:bodyPr vert="horz" lIns="91440" tIns="45720" rIns="91440" bIns="45720" rtlCol="0" anchor="b">
            <a:normAutofit fontScale="90000"/>
          </a:bodyPr>
          <a:lstStyle/>
          <a:p>
            <a:br>
              <a:rPr lang="en-US" sz="1200" kern="1200">
                <a:solidFill>
                  <a:srgbClr val="FFFFFF"/>
                </a:solidFill>
                <a:effectLst/>
                <a:latin typeface="+mj-lt"/>
                <a:ea typeface="+mj-ea"/>
                <a:cs typeface="+mj-cs"/>
              </a:rPr>
            </a:br>
            <a:r>
              <a:rPr lang="en-US" sz="1200" kern="1200">
                <a:solidFill>
                  <a:srgbClr val="FFFFFF"/>
                </a:solidFill>
                <a:effectLst/>
                <a:latin typeface="Helvetica Neue" panose="02000503000000020004" pitchFamily="2" charset="0"/>
                <a:ea typeface="Helvetica Neue" panose="02000503000000020004" pitchFamily="2" charset="0"/>
                <a:cs typeface="Helvetica Neue" panose="02000503000000020004" pitchFamily="2" charset="0"/>
              </a:rPr>
              <a:t>Ο Peter Zumthor έλεγε ότι η αρχιτεκτονική δεν είναι κατ’αρχήν ούτε ένα </a:t>
            </a:r>
            <a:r>
              <a:rPr lang="en-US" sz="1200" b="1" kern="1200">
                <a:solidFill>
                  <a:srgbClr val="FFFFFF"/>
                </a:solidFill>
                <a:effectLst/>
                <a:latin typeface="Helvetica Neue" panose="02000503000000020004" pitchFamily="2" charset="0"/>
                <a:ea typeface="Helvetica Neue" panose="02000503000000020004" pitchFamily="2" charset="0"/>
                <a:cs typeface="Helvetica Neue" panose="02000503000000020004" pitchFamily="2" charset="0"/>
              </a:rPr>
              <a:t>μήνυμα </a:t>
            </a:r>
            <a:r>
              <a:rPr lang="en-US" sz="1200" kern="1200">
                <a:solidFill>
                  <a:srgbClr val="FFFFFF"/>
                </a:solidFill>
                <a:effectLst/>
                <a:latin typeface="Helvetica Neue" panose="02000503000000020004" pitchFamily="2" charset="0"/>
                <a:ea typeface="Helvetica Neue" panose="02000503000000020004" pitchFamily="2" charset="0"/>
                <a:cs typeface="Helvetica Neue" panose="02000503000000020004" pitchFamily="2" charset="0"/>
              </a:rPr>
              <a:t>ούτε ένα </a:t>
            </a:r>
            <a:r>
              <a:rPr lang="en-US" sz="1200" b="1" kern="1200">
                <a:solidFill>
                  <a:srgbClr val="FFFFFF"/>
                </a:solidFill>
                <a:effectLst/>
                <a:latin typeface="Helvetica Neue" panose="02000503000000020004" pitchFamily="2" charset="0"/>
                <a:ea typeface="Helvetica Neue" panose="02000503000000020004" pitchFamily="2" charset="0"/>
                <a:cs typeface="Helvetica Neue" panose="02000503000000020004" pitchFamily="2" charset="0"/>
              </a:rPr>
              <a:t>σημείο </a:t>
            </a:r>
            <a:r>
              <a:rPr lang="en-US" sz="1200" kern="1200">
                <a:solidFill>
                  <a:srgbClr val="FFFFFF"/>
                </a:solidFill>
                <a:effectLst/>
                <a:latin typeface="Helvetica Neue" panose="02000503000000020004" pitchFamily="2" charset="0"/>
                <a:ea typeface="Helvetica Neue" panose="02000503000000020004" pitchFamily="2" charset="0"/>
                <a:cs typeface="Helvetica Neue" panose="02000503000000020004" pitchFamily="2" charset="0"/>
              </a:rPr>
              <a:t>αλλά ένα </a:t>
            </a:r>
            <a:r>
              <a:rPr lang="en-US" sz="1200" b="1" kern="1200">
                <a:solidFill>
                  <a:srgbClr val="FFFFFF"/>
                </a:solidFill>
                <a:effectLst/>
                <a:latin typeface="Helvetica Neue" panose="02000503000000020004" pitchFamily="2" charset="0"/>
                <a:ea typeface="Helvetica Neue" panose="02000503000000020004" pitchFamily="2" charset="0"/>
                <a:cs typeface="Helvetica Neue" panose="02000503000000020004" pitchFamily="2" charset="0"/>
              </a:rPr>
              <a:t>περιτύλιγμα (κέλυφος), </a:t>
            </a:r>
            <a:r>
              <a:rPr lang="en-US" sz="1200" kern="1200">
                <a:solidFill>
                  <a:srgbClr val="FFFFFF"/>
                </a:solidFill>
                <a:effectLst/>
                <a:latin typeface="Helvetica Neue" panose="02000503000000020004" pitchFamily="2" charset="0"/>
                <a:ea typeface="Helvetica Neue" panose="02000503000000020004" pitchFamily="2" charset="0"/>
                <a:cs typeface="Helvetica Neue" panose="02000503000000020004" pitchFamily="2" charset="0"/>
              </a:rPr>
              <a:t>ένα φόντο για τη ζωή που περνάει, ένα λεπτό κέλυφος που δέχεται το ρυθμό των βημάτων στο χώμα, που είναι χρήσιμο για τη συγκέντρωση στην εργασία και για τη γαλήνη στον ύπνο....... </a:t>
            </a:r>
            <a:br>
              <a:rPr lang="en-US" sz="1200" kern="1200">
                <a:solidFill>
                  <a:srgbClr val="FFFFFF"/>
                </a:solidFill>
                <a:effectLst/>
                <a:latin typeface="Helvetica Neue" panose="02000503000000020004" pitchFamily="2" charset="0"/>
                <a:ea typeface="Helvetica Neue" panose="02000503000000020004" pitchFamily="2" charset="0"/>
                <a:cs typeface="Helvetica Neue" panose="02000503000000020004" pitchFamily="2" charset="0"/>
              </a:rPr>
            </a:br>
            <a:br>
              <a:rPr lang="en-US" sz="1200" kern="1200">
                <a:solidFill>
                  <a:srgbClr val="FFFFFF"/>
                </a:solidFill>
                <a:effectLst/>
                <a:latin typeface="Helvetica Neue" panose="02000503000000020004" pitchFamily="2" charset="0"/>
                <a:ea typeface="Helvetica Neue" panose="02000503000000020004" pitchFamily="2" charset="0"/>
                <a:cs typeface="Helvetica Neue" panose="02000503000000020004" pitchFamily="2" charset="0"/>
              </a:rPr>
            </a:br>
            <a:r>
              <a:rPr lang="en-US" sz="1200" kern="1200">
                <a:solidFill>
                  <a:srgbClr val="FFFFFF"/>
                </a:solidFill>
                <a:effectLst/>
                <a:latin typeface="Helvetica Neue" panose="02000503000000020004" pitchFamily="2" charset="0"/>
                <a:ea typeface="Helvetica Neue" panose="02000503000000020004" pitchFamily="2" charset="0"/>
                <a:cs typeface="Helvetica Neue" panose="02000503000000020004" pitchFamily="2" charset="0"/>
              </a:rPr>
              <a:t>Γίνεται η αρχιτεκτονική να μην προκαλεί καμία αντίδραση, κανένα συναίσθημα, καμία συγκίνηση? </a:t>
            </a:r>
            <a:br>
              <a:rPr lang="en-US" sz="1200" kern="1200">
                <a:solidFill>
                  <a:srgbClr val="FFFFFF"/>
                </a:solidFill>
                <a:effectLst/>
                <a:latin typeface="Helvetica Neue" panose="02000503000000020004" pitchFamily="2" charset="0"/>
                <a:ea typeface="Helvetica Neue" panose="02000503000000020004" pitchFamily="2" charset="0"/>
                <a:cs typeface="Helvetica Neue" panose="02000503000000020004" pitchFamily="2" charset="0"/>
              </a:rPr>
            </a:br>
            <a:br>
              <a:rPr lang="en-US" sz="120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br>
            <a:r>
              <a:rPr lang="en-US" sz="1200" kern="1200">
                <a:solidFill>
                  <a:srgbClr val="FFFFFF"/>
                </a:solidFill>
                <a:effectLst/>
                <a:latin typeface="Helvetica Neue" panose="02000503000000020004" pitchFamily="2" charset="0"/>
                <a:ea typeface="Helvetica Neue" panose="02000503000000020004" pitchFamily="2" charset="0"/>
                <a:cs typeface="Helvetica Neue" panose="02000503000000020004" pitchFamily="2" charset="0"/>
              </a:rPr>
              <a:t>Ποιο ανθρώπινο ον μπορεί να ισχυριστεί ότι μένει ανεπηρέαστο από το περιβάλλον, από το φως που μεταβάλλεται, από τα χρώματα, από τη θερμοκρασία, από τους θορύβους, από τα αρώματα ? </a:t>
            </a:r>
            <a:br>
              <a:rPr lang="en-US" sz="1200" kern="1200">
                <a:solidFill>
                  <a:srgbClr val="FFFFFF"/>
                </a:solidFill>
                <a:effectLst/>
                <a:latin typeface="Helvetica Neue" panose="02000503000000020004" pitchFamily="2" charset="0"/>
                <a:ea typeface="Helvetica Neue" panose="02000503000000020004" pitchFamily="2" charset="0"/>
                <a:cs typeface="Helvetica Neue" panose="02000503000000020004" pitchFamily="2" charset="0"/>
              </a:rPr>
            </a:br>
            <a:endParaRPr lang="en-US" sz="1200" kern="120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4" name="Picture 3" descr="A high angle view of a building&#10;&#10;Description automatically generated with low confidence">
            <a:extLst>
              <a:ext uri="{FF2B5EF4-FFF2-40B4-BE49-F238E27FC236}">
                <a16:creationId xmlns:a16="http://schemas.microsoft.com/office/drawing/2014/main" id="{6903E13E-C947-6548-BD8E-70D5C9263383}"/>
              </a:ext>
            </a:extLst>
          </p:cNvPr>
          <p:cNvPicPr>
            <a:picLocks noChangeAspect="1"/>
          </p:cNvPicPr>
          <p:nvPr/>
        </p:nvPicPr>
        <p:blipFill rotWithShape="1">
          <a:blip r:embed="rId2"/>
          <a:srcRect t="4905"/>
          <a:stretch/>
        </p:blipFill>
        <p:spPr>
          <a:xfrm>
            <a:off x="317635" y="321733"/>
            <a:ext cx="4151681" cy="3026834"/>
          </a:xfrm>
          <a:prstGeom prst="rect">
            <a:avLst/>
          </a:prstGeom>
        </p:spPr>
      </p:pic>
      <p:pic>
        <p:nvPicPr>
          <p:cNvPr id="6" name="Picture 5" descr="A picture containing text, window&#10;&#10;Description automatically generated">
            <a:extLst>
              <a:ext uri="{FF2B5EF4-FFF2-40B4-BE49-F238E27FC236}">
                <a16:creationId xmlns:a16="http://schemas.microsoft.com/office/drawing/2014/main" id="{646DEE06-CCC9-7548-8333-CFCA80D30429}"/>
              </a:ext>
            </a:extLst>
          </p:cNvPr>
          <p:cNvPicPr>
            <a:picLocks noChangeAspect="1"/>
          </p:cNvPicPr>
          <p:nvPr/>
        </p:nvPicPr>
        <p:blipFill rotWithShape="1">
          <a:blip r:embed="rId3"/>
          <a:srcRect l="15945" r="5018" b="3"/>
          <a:stretch/>
        </p:blipFill>
        <p:spPr>
          <a:xfrm>
            <a:off x="4638955" y="321733"/>
            <a:ext cx="3539976" cy="2985818"/>
          </a:xfrm>
          <a:prstGeom prst="rect">
            <a:avLst/>
          </a:prstGeom>
        </p:spPr>
      </p:pic>
      <p:pic>
        <p:nvPicPr>
          <p:cNvPr id="8" name="Picture 7" descr="A group of people sitting at a table&#10;&#10;Description automatically generated with medium confidence">
            <a:extLst>
              <a:ext uri="{FF2B5EF4-FFF2-40B4-BE49-F238E27FC236}">
                <a16:creationId xmlns:a16="http://schemas.microsoft.com/office/drawing/2014/main" id="{F6FFDFB6-BA6C-2A4E-A68D-64140BB1771C}"/>
              </a:ext>
            </a:extLst>
          </p:cNvPr>
          <p:cNvPicPr>
            <a:picLocks noChangeAspect="1"/>
          </p:cNvPicPr>
          <p:nvPr/>
        </p:nvPicPr>
        <p:blipFill rotWithShape="1">
          <a:blip r:embed="rId4"/>
          <a:srcRect t="15274" r="2" b="28427"/>
          <a:stretch/>
        </p:blipFill>
        <p:spPr>
          <a:xfrm>
            <a:off x="8348570" y="321734"/>
            <a:ext cx="3535590" cy="2985818"/>
          </a:xfrm>
          <a:prstGeom prst="rect">
            <a:avLst/>
          </a:prstGeom>
        </p:spPr>
      </p:pic>
      <p:cxnSp>
        <p:nvCxnSpPr>
          <p:cNvPr id="17" name="Straight Connector 16">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 name="Picture 9" descr="An aerial view of a sports stadium&#10;&#10;Description automatically generated with medium confidence">
            <a:extLst>
              <a:ext uri="{FF2B5EF4-FFF2-40B4-BE49-F238E27FC236}">
                <a16:creationId xmlns:a16="http://schemas.microsoft.com/office/drawing/2014/main" id="{040610CF-9E0E-444D-A945-114533C04709}"/>
              </a:ext>
            </a:extLst>
          </p:cNvPr>
          <p:cNvPicPr>
            <a:picLocks noChangeAspect="1"/>
          </p:cNvPicPr>
          <p:nvPr/>
        </p:nvPicPr>
        <p:blipFill rotWithShape="1">
          <a:blip r:embed="rId5"/>
          <a:srcRect r="8361" b="-4"/>
          <a:stretch/>
        </p:blipFill>
        <p:spPr>
          <a:xfrm>
            <a:off x="317635" y="3509433"/>
            <a:ext cx="4160452" cy="3026833"/>
          </a:xfrm>
          <a:prstGeom prst="rect">
            <a:avLst/>
          </a:prstGeom>
        </p:spPr>
      </p:pic>
      <p:sp>
        <p:nvSpPr>
          <p:cNvPr id="14" name="TextBox 13">
            <a:extLst>
              <a:ext uri="{FF2B5EF4-FFF2-40B4-BE49-F238E27FC236}">
                <a16:creationId xmlns:a16="http://schemas.microsoft.com/office/drawing/2014/main" id="{CDE0B4BE-F708-1140-BA5F-5F4F3B498548}"/>
              </a:ext>
            </a:extLst>
          </p:cNvPr>
          <p:cNvSpPr txBox="1"/>
          <p:nvPr/>
        </p:nvSpPr>
        <p:spPr>
          <a:xfrm>
            <a:off x="5021821" y="5499310"/>
            <a:ext cx="6517266" cy="938719"/>
          </a:xfrm>
          <a:prstGeom prst="rect">
            <a:avLst/>
          </a:prstGeom>
          <a:noFill/>
        </p:spPr>
        <p:txBody>
          <a:bodyPr wrap="square">
            <a:spAutoFit/>
          </a:bodyPr>
          <a:lstStyle/>
          <a:p>
            <a:r>
              <a:rPr lang="el-GR" sz="1100">
                <a:solidFill>
                  <a:schemeClr val="bg1"/>
                </a:solidFill>
              </a:rPr>
              <a:t>Λαμβάνοντας σοβαρά υπόψη το θέμα της βιωσιμότητας της Expo, το περίπτερο κατασκευάστηκε από 144 km ξυλείας με διατομή 20 x 10 cm, συνολικής έκτασης 2.800 κυβικών μέτρων πεύκου και πεύκου Douglas από ελβετικά δάση, και συναρμολόγηση χωρίς κόλλα, μπουλόνια ή καρφιά. Η στήριξη έγινε μόνο με χαλύβδινα καλώδια. Μετά το κλείσιμο της Έκθεσης, το κτίριο αποσυναρμολογήθηκε και τα δοκάρια πωλήθηκαν ως ξυλεία.</a:t>
            </a:r>
            <a:endParaRPr lang="en-GR" sz="1100" dirty="0">
              <a:solidFill>
                <a:schemeClr val="bg1"/>
              </a:solidFill>
            </a:endParaRPr>
          </a:p>
        </p:txBody>
      </p:sp>
    </p:spTree>
    <p:extLst>
      <p:ext uri="{BB962C8B-B14F-4D97-AF65-F5344CB8AC3E}">
        <p14:creationId xmlns:p14="http://schemas.microsoft.com/office/powerpoint/2010/main" val="57182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72A2D60-B926-A141-A010-5AB819439673}"/>
              </a:ext>
            </a:extLst>
          </p:cNvPr>
          <p:cNvSpPr txBox="1">
            <a:spLocks/>
          </p:cNvSpPr>
          <p:nvPr/>
        </p:nvSpPr>
        <p:spPr>
          <a:xfrm>
            <a:off x="8556171" y="2865922"/>
            <a:ext cx="3058886" cy="13475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000" dirty="0">
                <a:latin typeface="Helvetica Neue" panose="02000503000000020004" pitchFamily="2" charset="0"/>
                <a:ea typeface="Helvetica Neue" panose="02000503000000020004" pitchFamily="2" charset="0"/>
                <a:cs typeface="Helvetica Neue" panose="02000503000000020004" pitchFamily="2" charset="0"/>
              </a:rPr>
              <a:t>Τ</a:t>
            </a:r>
            <a:r>
              <a:rPr lang="en-GR" sz="2000" dirty="0">
                <a:latin typeface="Helvetica Neue" panose="02000503000000020004" pitchFamily="2" charset="0"/>
                <a:ea typeface="Helvetica Neue" panose="02000503000000020004" pitchFamily="2" charset="0"/>
                <a:cs typeface="Helvetica Neue" panose="02000503000000020004" pitchFamily="2" charset="0"/>
              </a:rPr>
              <a:t>ο 1968 ο Luis Barragan δηλώνει σε μια συνέντευξή του στο Μεξικό </a:t>
            </a:r>
            <a:r>
              <a:rPr lang="en-GR" sz="2000" b="1" dirty="0">
                <a:latin typeface="Helvetica Neue" panose="02000503000000020004" pitchFamily="2" charset="0"/>
                <a:ea typeface="Helvetica Neue" panose="02000503000000020004" pitchFamily="2" charset="0"/>
                <a:cs typeface="Helvetica Neue" panose="02000503000000020004" pitchFamily="2" charset="0"/>
              </a:rPr>
              <a:t>«Πιστεύω σε μια συγκινησιακή αρχιτεκτονική».</a:t>
            </a:r>
          </a:p>
          <a:p>
            <a:endParaRPr lang="en-GR" sz="2000" b="1" dirty="0">
              <a:latin typeface="Helvetica Neue" panose="02000503000000020004" pitchFamily="2" charset="0"/>
              <a:ea typeface="Helvetica Neue" panose="02000503000000020004" pitchFamily="2" charset="0"/>
              <a:cs typeface="Helvetica Neue" panose="02000503000000020004" pitchFamily="2" charset="0"/>
            </a:endParaRPr>
          </a:p>
          <a:p>
            <a:r>
              <a:rPr lang="en-GR" sz="2000" dirty="0">
                <a:latin typeface="Helvetica Neue" panose="02000503000000020004" pitchFamily="2" charset="0"/>
                <a:ea typeface="Helvetica Neue" panose="02000503000000020004" pitchFamily="2" charset="0"/>
                <a:cs typeface="Helvetica Neue" panose="02000503000000020004" pitchFamily="2" charset="0"/>
              </a:rPr>
              <a:t>Συνειδητοποιεί εκείνη τη στιγμή τον όρο που επινοήθηκε το 1952 από τον Μathias Goeritz για να επιμείνει πάνω στο φαινόμενο της συγκίνησης της αρχιτεκτονικής. </a:t>
            </a:r>
            <a:br>
              <a:rPr lang="en-GR" sz="2000" dirty="0">
                <a:latin typeface="Helvetica Neue" panose="02000503000000020004" pitchFamily="2" charset="0"/>
                <a:ea typeface="Helvetica Neue" panose="02000503000000020004" pitchFamily="2" charset="0"/>
                <a:cs typeface="Helvetica Neue" panose="02000503000000020004" pitchFamily="2" charset="0"/>
              </a:rPr>
            </a:br>
            <a:endParaRPr lang="en-GR" sz="20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5" name="Picture 4" descr="A person in a suit&#10;&#10;Description automatically generated with medium confidence">
            <a:extLst>
              <a:ext uri="{FF2B5EF4-FFF2-40B4-BE49-F238E27FC236}">
                <a16:creationId xmlns:a16="http://schemas.microsoft.com/office/drawing/2014/main" id="{0CD30136-3BD9-4045-A47E-9B3A5A008C83}"/>
              </a:ext>
            </a:extLst>
          </p:cNvPr>
          <p:cNvPicPr>
            <a:picLocks noChangeAspect="1"/>
          </p:cNvPicPr>
          <p:nvPr/>
        </p:nvPicPr>
        <p:blipFill>
          <a:blip r:embed="rId3"/>
          <a:stretch>
            <a:fillRect/>
          </a:stretch>
        </p:blipFill>
        <p:spPr>
          <a:xfrm>
            <a:off x="3811623" y="0"/>
            <a:ext cx="4568753" cy="6858000"/>
          </a:xfrm>
          <a:prstGeom prst="rect">
            <a:avLst/>
          </a:prstGeom>
        </p:spPr>
      </p:pic>
      <p:pic>
        <p:nvPicPr>
          <p:cNvPr id="7" name="Picture 6" descr="A picture containing indoor, furniture&#10;&#10;Description automatically generated">
            <a:extLst>
              <a:ext uri="{FF2B5EF4-FFF2-40B4-BE49-F238E27FC236}">
                <a16:creationId xmlns:a16="http://schemas.microsoft.com/office/drawing/2014/main" id="{0B7091E3-2CD2-5D4E-AF6B-B75562896968}"/>
              </a:ext>
            </a:extLst>
          </p:cNvPr>
          <p:cNvPicPr>
            <a:picLocks noChangeAspect="1"/>
          </p:cNvPicPr>
          <p:nvPr/>
        </p:nvPicPr>
        <p:blipFill>
          <a:blip r:embed="rId4"/>
          <a:stretch>
            <a:fillRect/>
          </a:stretch>
        </p:blipFill>
        <p:spPr>
          <a:xfrm>
            <a:off x="0" y="0"/>
            <a:ext cx="4979194" cy="6858000"/>
          </a:xfrm>
          <a:prstGeom prst="rect">
            <a:avLst/>
          </a:prstGeom>
        </p:spPr>
      </p:pic>
    </p:spTree>
    <p:extLst>
      <p:ext uri="{BB962C8B-B14F-4D97-AF65-F5344CB8AC3E}">
        <p14:creationId xmlns:p14="http://schemas.microsoft.com/office/powerpoint/2010/main" val="3855036795"/>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262ABC4B-37D8-4218-BDD8-6DF6A00C0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1" name="Picture 30" descr="A picture containing stone&#10;&#10;Description automatically generated">
            <a:extLst>
              <a:ext uri="{FF2B5EF4-FFF2-40B4-BE49-F238E27FC236}">
                <a16:creationId xmlns:a16="http://schemas.microsoft.com/office/drawing/2014/main" id="{BE1C48B9-B801-554A-86BB-3E608D7F0EF1}"/>
              </a:ext>
            </a:extLst>
          </p:cNvPr>
          <p:cNvPicPr>
            <a:picLocks noChangeAspect="1"/>
          </p:cNvPicPr>
          <p:nvPr/>
        </p:nvPicPr>
        <p:blipFill rotWithShape="1">
          <a:blip r:embed="rId2"/>
          <a:srcRect t="24586" r="-2" b="4518"/>
          <a:stretch/>
        </p:blipFill>
        <p:spPr>
          <a:xfrm>
            <a:off x="321730" y="321732"/>
            <a:ext cx="5674897" cy="3017405"/>
          </a:xfrm>
          <a:prstGeom prst="rect">
            <a:avLst/>
          </a:prstGeom>
        </p:spPr>
      </p:pic>
      <p:pic>
        <p:nvPicPr>
          <p:cNvPr id="33" name="Picture 32" descr="A picture containing water, outdoor, wooden&#10;&#10;Description automatically generated">
            <a:extLst>
              <a:ext uri="{FF2B5EF4-FFF2-40B4-BE49-F238E27FC236}">
                <a16:creationId xmlns:a16="http://schemas.microsoft.com/office/drawing/2014/main" id="{FBE30047-4442-734B-925A-1C8A9FEF9324}"/>
              </a:ext>
            </a:extLst>
          </p:cNvPr>
          <p:cNvPicPr>
            <a:picLocks noChangeAspect="1"/>
          </p:cNvPicPr>
          <p:nvPr/>
        </p:nvPicPr>
        <p:blipFill rotWithShape="1">
          <a:blip r:embed="rId3"/>
          <a:srcRect t="5446" r="-2" b="5165"/>
          <a:stretch/>
        </p:blipFill>
        <p:spPr>
          <a:xfrm>
            <a:off x="321730" y="3510853"/>
            <a:ext cx="5674897" cy="2789954"/>
          </a:xfrm>
          <a:prstGeom prst="rect">
            <a:avLst/>
          </a:prstGeom>
        </p:spPr>
      </p:pic>
      <p:pic>
        <p:nvPicPr>
          <p:cNvPr id="15" name="Picture 14" descr="A picture containing indoor, furniture&#10;&#10;Description automatically generated">
            <a:extLst>
              <a:ext uri="{FF2B5EF4-FFF2-40B4-BE49-F238E27FC236}">
                <a16:creationId xmlns:a16="http://schemas.microsoft.com/office/drawing/2014/main" id="{F54CDB7D-A2AF-1244-B989-40C882BBF577}"/>
              </a:ext>
            </a:extLst>
          </p:cNvPr>
          <p:cNvPicPr>
            <a:picLocks noChangeAspect="1"/>
          </p:cNvPicPr>
          <p:nvPr/>
        </p:nvPicPr>
        <p:blipFill rotWithShape="1">
          <a:blip r:embed="rId4"/>
          <a:srcRect t="7732" r="2" b="15884"/>
          <a:stretch/>
        </p:blipFill>
        <p:spPr>
          <a:xfrm>
            <a:off x="6195373" y="321733"/>
            <a:ext cx="5674897" cy="5979074"/>
          </a:xfrm>
          <a:prstGeom prst="rect">
            <a:avLst/>
          </a:prstGeom>
        </p:spPr>
      </p:pic>
    </p:spTree>
    <p:extLst>
      <p:ext uri="{BB962C8B-B14F-4D97-AF65-F5344CB8AC3E}">
        <p14:creationId xmlns:p14="http://schemas.microsoft.com/office/powerpoint/2010/main" val="1682171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3">
            <a:extLst>
              <a:ext uri="{FF2B5EF4-FFF2-40B4-BE49-F238E27FC236}">
                <a16:creationId xmlns:a16="http://schemas.microsoft.com/office/drawing/2014/main" id="{3BA513B0-82FF-4F41-8178-885375D1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uilding with a fence around it&#10;&#10;Description automatically generated with low confidence">
            <a:extLst>
              <a:ext uri="{FF2B5EF4-FFF2-40B4-BE49-F238E27FC236}">
                <a16:creationId xmlns:a16="http://schemas.microsoft.com/office/drawing/2014/main" id="{6B25E197-FD1C-A74A-BE86-2CF9AB08EA80}"/>
              </a:ext>
            </a:extLst>
          </p:cNvPr>
          <p:cNvPicPr>
            <a:picLocks noChangeAspect="1"/>
          </p:cNvPicPr>
          <p:nvPr/>
        </p:nvPicPr>
        <p:blipFill rotWithShape="1">
          <a:blip r:embed="rId2"/>
          <a:srcRect t="7381" r="-1" b="9649"/>
          <a:stretch/>
        </p:blipFill>
        <p:spPr>
          <a:xfrm>
            <a:off x="-1" y="10"/>
            <a:ext cx="12228129" cy="4666928"/>
          </a:xfrm>
          <a:prstGeom prst="rect">
            <a:avLst/>
          </a:prstGeom>
        </p:spPr>
      </p:pic>
      <p:grpSp>
        <p:nvGrpSpPr>
          <p:cNvPr id="26" name="Group 25">
            <a:extLst>
              <a:ext uri="{FF2B5EF4-FFF2-40B4-BE49-F238E27FC236}">
                <a16:creationId xmlns:a16="http://schemas.microsoft.com/office/drawing/2014/main" id="{93DB8501-F9F2-4ACD-B56A-9019CD500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2987478"/>
            <a:ext cx="12228128" cy="1828800"/>
            <a:chOff x="-305" y="2987478"/>
            <a:chExt cx="12188952" cy="1828800"/>
          </a:xfrm>
        </p:grpSpPr>
        <p:sp>
          <p:nvSpPr>
            <p:cNvPr id="27" name="Freeform: Shape 26">
              <a:extLst>
                <a:ext uri="{FF2B5EF4-FFF2-40B4-BE49-F238E27FC236}">
                  <a16:creationId xmlns:a16="http://schemas.microsoft.com/office/drawing/2014/main" id="{DD03A94A-ADF5-4334-86B1-DBA5F70AC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385A18E1-CBE3-4BBD-B1B7-CDBCA685E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133EDCAA-1D6C-4710-9DA1-C7FC946D8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30" name="Freeform: Shape 29">
              <a:extLst>
                <a:ext uri="{FF2B5EF4-FFF2-40B4-BE49-F238E27FC236}">
                  <a16:creationId xmlns:a16="http://schemas.microsoft.com/office/drawing/2014/main" id="{3916FBF2-1CC9-460D-A42B-FB77E515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3" name="TextBox 2">
            <a:extLst>
              <a:ext uri="{FF2B5EF4-FFF2-40B4-BE49-F238E27FC236}">
                <a16:creationId xmlns:a16="http://schemas.microsoft.com/office/drawing/2014/main" id="{B13628D8-9307-EF46-A758-AC74BB29909C}"/>
              </a:ext>
            </a:extLst>
          </p:cNvPr>
          <p:cNvSpPr txBox="1"/>
          <p:nvPr/>
        </p:nvSpPr>
        <p:spPr>
          <a:xfrm>
            <a:off x="2207623" y="3879669"/>
            <a:ext cx="9189035" cy="2808514"/>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dirty="0" err="1">
                <a:solidFill>
                  <a:schemeClr val="tx2"/>
                </a:solidFill>
                <a:effectLst/>
              </a:rPr>
              <a:t>Το</a:t>
            </a:r>
            <a:r>
              <a:rPr lang="en-US" dirty="0">
                <a:solidFill>
                  <a:schemeClr val="tx2"/>
                </a:solidFill>
                <a:effectLst/>
              </a:rPr>
              <a:t> 1933 </a:t>
            </a:r>
            <a:r>
              <a:rPr lang="en-US" dirty="0" err="1">
                <a:solidFill>
                  <a:schemeClr val="tx2"/>
                </a:solidFill>
                <a:effectLst/>
              </a:rPr>
              <a:t>η</a:t>
            </a:r>
            <a:r>
              <a:rPr lang="en-US" dirty="0">
                <a:solidFill>
                  <a:schemeClr val="tx2"/>
                </a:solidFill>
                <a:effectLst/>
              </a:rPr>
              <a:t> </a:t>
            </a:r>
            <a:r>
              <a:rPr lang="en-US" dirty="0" err="1">
                <a:solidFill>
                  <a:schemeClr val="tx2"/>
                </a:solidFill>
                <a:effectLst/>
              </a:rPr>
              <a:t>ετ</a:t>
            </a:r>
            <a:r>
              <a:rPr lang="en-US" dirty="0">
                <a:solidFill>
                  <a:schemeClr val="tx2"/>
                </a:solidFill>
                <a:effectLst/>
              </a:rPr>
              <a:t>α</a:t>
            </a:r>
            <a:r>
              <a:rPr lang="en-US" dirty="0" err="1">
                <a:solidFill>
                  <a:schemeClr val="tx2"/>
                </a:solidFill>
                <a:effectLst/>
              </a:rPr>
              <a:t>ιρει</a:t>
            </a:r>
            <a:r>
              <a:rPr lang="en-US" dirty="0">
                <a:solidFill>
                  <a:schemeClr val="tx2"/>
                </a:solidFill>
                <a:effectLst/>
              </a:rPr>
              <a:t>́α </a:t>
            </a:r>
            <a:r>
              <a:rPr lang="en-US" dirty="0" err="1">
                <a:solidFill>
                  <a:schemeClr val="tx2"/>
                </a:solidFill>
                <a:effectLst/>
              </a:rPr>
              <a:t>Μεξικ</a:t>
            </a:r>
            <a:r>
              <a:rPr lang="en-US" dirty="0">
                <a:solidFill>
                  <a:schemeClr val="tx2"/>
                </a:solidFill>
                <a:effectLst/>
              </a:rPr>
              <a:t>α</a:t>
            </a:r>
            <a:r>
              <a:rPr lang="en-US" dirty="0" err="1">
                <a:solidFill>
                  <a:schemeClr val="tx2"/>
                </a:solidFill>
                <a:effectLst/>
              </a:rPr>
              <a:t>νών</a:t>
            </a:r>
            <a:r>
              <a:rPr lang="en-US" dirty="0">
                <a:solidFill>
                  <a:schemeClr val="tx2"/>
                </a:solidFill>
                <a:effectLst/>
              </a:rPr>
              <a:t> α</a:t>
            </a:r>
            <a:r>
              <a:rPr lang="en-US" dirty="0" err="1">
                <a:solidFill>
                  <a:schemeClr val="tx2"/>
                </a:solidFill>
                <a:effectLst/>
              </a:rPr>
              <a:t>ρχιτεκτόνων</a:t>
            </a:r>
            <a:r>
              <a:rPr lang="en-US" dirty="0">
                <a:solidFill>
                  <a:schemeClr val="tx2"/>
                </a:solidFill>
                <a:effectLst/>
              </a:rPr>
              <a:t> </a:t>
            </a:r>
            <a:r>
              <a:rPr lang="en-US" dirty="0" err="1">
                <a:solidFill>
                  <a:schemeClr val="tx2"/>
                </a:solidFill>
                <a:effectLst/>
              </a:rPr>
              <a:t>οργ</a:t>
            </a:r>
            <a:r>
              <a:rPr lang="en-US" dirty="0">
                <a:solidFill>
                  <a:schemeClr val="tx2"/>
                </a:solidFill>
                <a:effectLst/>
              </a:rPr>
              <a:t>ά</a:t>
            </a:r>
            <a:r>
              <a:rPr lang="en-US" dirty="0" err="1">
                <a:solidFill>
                  <a:schemeClr val="tx2"/>
                </a:solidFill>
                <a:effectLst/>
              </a:rPr>
              <a:t>νωσε</a:t>
            </a:r>
            <a:r>
              <a:rPr lang="en-US" dirty="0">
                <a:solidFill>
                  <a:schemeClr val="tx2"/>
                </a:solidFill>
                <a:effectLst/>
              </a:rPr>
              <a:t> </a:t>
            </a:r>
            <a:r>
              <a:rPr lang="en-US" dirty="0" err="1">
                <a:solidFill>
                  <a:schemeClr val="tx2"/>
                </a:solidFill>
                <a:effectLst/>
              </a:rPr>
              <a:t>μι</a:t>
            </a:r>
            <a:r>
              <a:rPr lang="en-US" dirty="0">
                <a:solidFill>
                  <a:schemeClr val="tx2"/>
                </a:solidFill>
                <a:effectLst/>
              </a:rPr>
              <a:t>́α </a:t>
            </a:r>
            <a:r>
              <a:rPr lang="en-US" dirty="0" err="1">
                <a:solidFill>
                  <a:schemeClr val="tx2"/>
                </a:solidFill>
                <a:effectLst/>
              </a:rPr>
              <a:t>συζήτηση</a:t>
            </a:r>
            <a:r>
              <a:rPr lang="en-US" dirty="0">
                <a:solidFill>
                  <a:schemeClr val="tx2"/>
                </a:solidFill>
                <a:effectLst/>
              </a:rPr>
              <a:t> </a:t>
            </a:r>
            <a:r>
              <a:rPr lang="en-US" dirty="0" err="1">
                <a:solidFill>
                  <a:schemeClr val="tx2"/>
                </a:solidFill>
                <a:effectLst/>
              </a:rPr>
              <a:t>εν</a:t>
            </a:r>
            <a:r>
              <a:rPr lang="en-US" dirty="0">
                <a:solidFill>
                  <a:schemeClr val="tx2"/>
                </a:solidFill>
                <a:effectLst/>
              </a:rPr>
              <a:t>α</a:t>
            </a:r>
            <a:r>
              <a:rPr lang="en-US" dirty="0" err="1">
                <a:solidFill>
                  <a:schemeClr val="tx2"/>
                </a:solidFill>
                <a:effectLst/>
              </a:rPr>
              <a:t>ντίον</a:t>
            </a:r>
            <a:r>
              <a:rPr lang="en-US" dirty="0">
                <a:solidFill>
                  <a:schemeClr val="tx2"/>
                </a:solidFill>
                <a:effectLst/>
              </a:rPr>
              <a:t> </a:t>
            </a:r>
            <a:r>
              <a:rPr lang="en-US" dirty="0" err="1">
                <a:solidFill>
                  <a:schemeClr val="tx2"/>
                </a:solidFill>
                <a:effectLst/>
              </a:rPr>
              <a:t>της</a:t>
            </a:r>
            <a:r>
              <a:rPr lang="en-US" dirty="0">
                <a:solidFill>
                  <a:schemeClr val="tx2"/>
                </a:solidFill>
                <a:effectLst/>
              </a:rPr>
              <a:t> </a:t>
            </a:r>
            <a:r>
              <a:rPr lang="en-US" dirty="0" err="1">
                <a:solidFill>
                  <a:schemeClr val="tx2"/>
                </a:solidFill>
                <a:effectLst/>
              </a:rPr>
              <a:t>μοντέρν</a:t>
            </a:r>
            <a:r>
              <a:rPr lang="en-US" dirty="0">
                <a:solidFill>
                  <a:schemeClr val="tx2"/>
                </a:solidFill>
                <a:effectLst/>
              </a:rPr>
              <a:t>α</a:t>
            </a:r>
            <a:r>
              <a:rPr lang="en-US" dirty="0" err="1">
                <a:solidFill>
                  <a:schemeClr val="tx2"/>
                </a:solidFill>
                <a:effectLst/>
              </a:rPr>
              <a:t>ς</a:t>
            </a:r>
            <a:r>
              <a:rPr lang="en-US" dirty="0">
                <a:solidFill>
                  <a:schemeClr val="tx2"/>
                </a:solidFill>
                <a:effectLst/>
              </a:rPr>
              <a:t> α</a:t>
            </a:r>
            <a:r>
              <a:rPr lang="en-US" dirty="0" err="1">
                <a:solidFill>
                  <a:schemeClr val="tx2"/>
                </a:solidFill>
                <a:effectLst/>
              </a:rPr>
              <a:t>ρχιτεκτονικής</a:t>
            </a:r>
            <a:r>
              <a:rPr lang="en-US" dirty="0">
                <a:solidFill>
                  <a:schemeClr val="tx2"/>
                </a:solidFill>
                <a:effectLst/>
              </a:rPr>
              <a:t> </a:t>
            </a:r>
            <a:r>
              <a:rPr lang="en-US" dirty="0" err="1">
                <a:solidFill>
                  <a:schemeClr val="tx2"/>
                </a:solidFill>
                <a:effectLst/>
              </a:rPr>
              <a:t>στο</a:t>
            </a:r>
            <a:r>
              <a:rPr lang="en-US" dirty="0">
                <a:solidFill>
                  <a:schemeClr val="tx2"/>
                </a:solidFill>
                <a:effectLst/>
              </a:rPr>
              <a:t> </a:t>
            </a:r>
            <a:r>
              <a:rPr lang="en-US" dirty="0" err="1">
                <a:solidFill>
                  <a:schemeClr val="tx2"/>
                </a:solidFill>
                <a:effectLst/>
              </a:rPr>
              <a:t>Μεξικο</a:t>
            </a:r>
            <a:r>
              <a:rPr lang="en-US" dirty="0">
                <a:solidFill>
                  <a:schemeClr val="tx2"/>
                </a:solidFill>
                <a:effectLst/>
              </a:rPr>
              <a:t>́. </a:t>
            </a:r>
            <a:r>
              <a:rPr lang="en-US" dirty="0" err="1">
                <a:solidFill>
                  <a:schemeClr val="tx2"/>
                </a:solidFill>
                <a:effectLst/>
              </a:rPr>
              <a:t>Κ</a:t>
            </a:r>
            <a:r>
              <a:rPr lang="en-US" dirty="0">
                <a:solidFill>
                  <a:schemeClr val="tx2"/>
                </a:solidFill>
                <a:effectLst/>
              </a:rPr>
              <a:t>α</a:t>
            </a:r>
            <a:r>
              <a:rPr lang="en-US" dirty="0" err="1">
                <a:solidFill>
                  <a:schemeClr val="tx2"/>
                </a:solidFill>
                <a:effectLst/>
              </a:rPr>
              <a:t>ι</a:t>
            </a:r>
            <a:r>
              <a:rPr lang="en-US" dirty="0">
                <a:solidFill>
                  <a:schemeClr val="tx2"/>
                </a:solidFill>
                <a:effectLst/>
              </a:rPr>
              <a:t> </a:t>
            </a:r>
            <a:r>
              <a:rPr lang="en-US" dirty="0" err="1">
                <a:solidFill>
                  <a:schemeClr val="tx2"/>
                </a:solidFill>
                <a:effectLst/>
              </a:rPr>
              <a:t>έθεσε</a:t>
            </a:r>
            <a:r>
              <a:rPr lang="en-US" dirty="0">
                <a:solidFill>
                  <a:schemeClr val="tx2"/>
                </a:solidFill>
                <a:effectLst/>
              </a:rPr>
              <a:t> </a:t>
            </a:r>
            <a:r>
              <a:rPr lang="en-US" dirty="0" err="1">
                <a:solidFill>
                  <a:schemeClr val="tx2"/>
                </a:solidFill>
                <a:effectLst/>
              </a:rPr>
              <a:t>μι</a:t>
            </a:r>
            <a:r>
              <a:rPr lang="en-US" dirty="0">
                <a:solidFill>
                  <a:schemeClr val="tx2"/>
                </a:solidFill>
                <a:effectLst/>
              </a:rPr>
              <a:t>α </a:t>
            </a:r>
            <a:r>
              <a:rPr lang="en-US" dirty="0" err="1">
                <a:solidFill>
                  <a:schemeClr val="tx2"/>
                </a:solidFill>
                <a:effectLst/>
              </a:rPr>
              <a:t>ευ</a:t>
            </a:r>
            <a:r>
              <a:rPr lang="en-US" dirty="0">
                <a:solidFill>
                  <a:schemeClr val="tx2"/>
                </a:solidFill>
                <a:effectLst/>
              </a:rPr>
              <a:t>α</a:t>
            </a:r>
            <a:r>
              <a:rPr lang="en-US" dirty="0" err="1">
                <a:solidFill>
                  <a:schemeClr val="tx2"/>
                </a:solidFill>
                <a:effectLst/>
              </a:rPr>
              <a:t>ίσθητη</a:t>
            </a:r>
            <a:r>
              <a:rPr lang="en-US" dirty="0">
                <a:solidFill>
                  <a:schemeClr val="tx2"/>
                </a:solidFill>
                <a:effectLst/>
              </a:rPr>
              <a:t> </a:t>
            </a:r>
            <a:r>
              <a:rPr lang="en-US" dirty="0" err="1">
                <a:solidFill>
                  <a:schemeClr val="tx2"/>
                </a:solidFill>
                <a:effectLst/>
              </a:rPr>
              <a:t>ερώτηση</a:t>
            </a:r>
            <a:r>
              <a:rPr lang="en-US" dirty="0">
                <a:solidFill>
                  <a:schemeClr val="tx2"/>
                </a:solidFill>
                <a:effectLst/>
              </a:rPr>
              <a:t>: </a:t>
            </a:r>
            <a:r>
              <a:rPr lang="en-US" b="1" dirty="0" err="1">
                <a:solidFill>
                  <a:schemeClr val="tx2"/>
                </a:solidFill>
                <a:effectLst/>
              </a:rPr>
              <a:t>Αρχιτεκτονικη</a:t>
            </a:r>
            <a:r>
              <a:rPr lang="en-US" b="1" dirty="0">
                <a:solidFill>
                  <a:schemeClr val="tx2"/>
                </a:solidFill>
                <a:effectLst/>
              </a:rPr>
              <a:t>́, </a:t>
            </a:r>
            <a:r>
              <a:rPr lang="en-US" b="1" dirty="0" err="1">
                <a:solidFill>
                  <a:schemeClr val="tx2"/>
                </a:solidFill>
                <a:effectLst/>
              </a:rPr>
              <a:t>Τέχνη</a:t>
            </a:r>
            <a:r>
              <a:rPr lang="en-US" b="1" dirty="0">
                <a:solidFill>
                  <a:schemeClr val="tx2"/>
                </a:solidFill>
                <a:effectLst/>
              </a:rPr>
              <a:t> </a:t>
            </a:r>
            <a:r>
              <a:rPr lang="en-US" b="1" dirty="0" err="1">
                <a:solidFill>
                  <a:schemeClr val="tx2"/>
                </a:solidFill>
                <a:effectLst/>
              </a:rPr>
              <a:t>η</a:t>
            </a:r>
            <a:r>
              <a:rPr lang="en-US" b="1" dirty="0">
                <a:solidFill>
                  <a:schemeClr val="tx2"/>
                </a:solidFill>
                <a:effectLst/>
              </a:rPr>
              <a:t>́ </a:t>
            </a:r>
            <a:r>
              <a:rPr lang="en-US" b="1" dirty="0" err="1">
                <a:solidFill>
                  <a:schemeClr val="tx2"/>
                </a:solidFill>
                <a:effectLst/>
              </a:rPr>
              <a:t>Τεχνικη</a:t>
            </a:r>
            <a:r>
              <a:rPr lang="en-US" b="1" dirty="0">
                <a:solidFill>
                  <a:schemeClr val="tx2"/>
                </a:solidFill>
                <a:effectLst/>
              </a:rPr>
              <a:t>́</a:t>
            </a:r>
            <a:r>
              <a:rPr lang="en-US" dirty="0">
                <a:solidFill>
                  <a:schemeClr val="tx2"/>
                </a:solidFill>
                <a:effectLst/>
              </a:rPr>
              <a:t>; </a:t>
            </a:r>
          </a:p>
          <a:p>
            <a:pPr indent="-228600">
              <a:lnSpc>
                <a:spcPct val="90000"/>
              </a:lnSpc>
              <a:spcAft>
                <a:spcPts val="600"/>
              </a:spcAft>
              <a:buFont typeface="Arial" panose="020B0604020202020204" pitchFamily="34" charset="0"/>
              <a:buChar char="•"/>
            </a:pPr>
            <a:endParaRPr lang="en-US" dirty="0">
              <a:solidFill>
                <a:schemeClr val="tx2"/>
              </a:solidFill>
            </a:endParaRPr>
          </a:p>
          <a:p>
            <a:pPr indent="-228600">
              <a:lnSpc>
                <a:spcPct val="90000"/>
              </a:lnSpc>
              <a:spcAft>
                <a:spcPts val="600"/>
              </a:spcAft>
              <a:buFont typeface="Arial" panose="020B0604020202020204" pitchFamily="34" charset="0"/>
              <a:buChar char="•"/>
            </a:pPr>
            <a:r>
              <a:rPr lang="en-US" dirty="0" err="1">
                <a:solidFill>
                  <a:schemeClr val="tx2"/>
                </a:solidFill>
                <a:effectLst/>
              </a:rPr>
              <a:t>Ο</a:t>
            </a:r>
            <a:r>
              <a:rPr lang="en-US" dirty="0">
                <a:solidFill>
                  <a:schemeClr val="tx2"/>
                </a:solidFill>
                <a:effectLst/>
              </a:rPr>
              <a:t> Juan </a:t>
            </a:r>
            <a:r>
              <a:rPr lang="en-US" dirty="0" err="1">
                <a:solidFill>
                  <a:schemeClr val="tx2"/>
                </a:solidFill>
                <a:effectLst/>
              </a:rPr>
              <a:t>O’Gordman</a:t>
            </a:r>
            <a:r>
              <a:rPr lang="en-US" dirty="0">
                <a:solidFill>
                  <a:schemeClr val="tx2"/>
                </a:solidFill>
                <a:effectLst/>
              </a:rPr>
              <a:t>, π</a:t>
            </a:r>
            <a:r>
              <a:rPr lang="en-US" dirty="0" err="1">
                <a:solidFill>
                  <a:schemeClr val="tx2"/>
                </a:solidFill>
                <a:effectLst/>
              </a:rPr>
              <a:t>ου</a:t>
            </a:r>
            <a:r>
              <a:rPr lang="en-US" dirty="0">
                <a:solidFill>
                  <a:schemeClr val="tx2"/>
                </a:solidFill>
                <a:effectLst/>
              </a:rPr>
              <a:t> </a:t>
            </a:r>
            <a:r>
              <a:rPr lang="en-US" dirty="0" err="1">
                <a:solidFill>
                  <a:schemeClr val="tx2"/>
                </a:solidFill>
                <a:effectLst/>
              </a:rPr>
              <a:t>ηγήθηκε</a:t>
            </a:r>
            <a:r>
              <a:rPr lang="en-US" dirty="0">
                <a:solidFill>
                  <a:schemeClr val="tx2"/>
                </a:solidFill>
                <a:effectLst/>
              </a:rPr>
              <a:t> </a:t>
            </a:r>
            <a:r>
              <a:rPr lang="en-US" dirty="0" err="1">
                <a:solidFill>
                  <a:schemeClr val="tx2"/>
                </a:solidFill>
                <a:effectLst/>
              </a:rPr>
              <a:t>του</a:t>
            </a:r>
            <a:r>
              <a:rPr lang="en-US" dirty="0">
                <a:solidFill>
                  <a:schemeClr val="tx2"/>
                </a:solidFill>
                <a:effectLst/>
              </a:rPr>
              <a:t> </a:t>
            </a:r>
            <a:r>
              <a:rPr lang="en-US" dirty="0" err="1">
                <a:solidFill>
                  <a:schemeClr val="tx2"/>
                </a:solidFill>
                <a:effectLst/>
              </a:rPr>
              <a:t>κινήμ</a:t>
            </a:r>
            <a:r>
              <a:rPr lang="en-US" dirty="0">
                <a:solidFill>
                  <a:schemeClr val="tx2"/>
                </a:solidFill>
                <a:effectLst/>
              </a:rPr>
              <a:t>α</a:t>
            </a:r>
            <a:r>
              <a:rPr lang="en-US" dirty="0" err="1">
                <a:solidFill>
                  <a:schemeClr val="tx2"/>
                </a:solidFill>
                <a:effectLst/>
              </a:rPr>
              <a:t>τος</a:t>
            </a:r>
            <a:r>
              <a:rPr lang="en-US" dirty="0">
                <a:solidFill>
                  <a:schemeClr val="tx2"/>
                </a:solidFill>
                <a:effectLst/>
              </a:rPr>
              <a:t> α</a:t>
            </a:r>
            <a:r>
              <a:rPr lang="en-US" dirty="0" err="1">
                <a:solidFill>
                  <a:schemeClr val="tx2"/>
                </a:solidFill>
                <a:effectLst/>
              </a:rPr>
              <a:t>υτου</a:t>
            </a:r>
            <a:r>
              <a:rPr lang="en-US" dirty="0">
                <a:solidFill>
                  <a:schemeClr val="tx2"/>
                </a:solidFill>
                <a:effectLst/>
              </a:rPr>
              <a:t>́ </a:t>
            </a:r>
            <a:r>
              <a:rPr lang="en-US" dirty="0" err="1">
                <a:solidFill>
                  <a:schemeClr val="tx2"/>
                </a:solidFill>
                <a:effectLst/>
              </a:rPr>
              <a:t>ε</a:t>
            </a:r>
            <a:r>
              <a:rPr lang="en-US" dirty="0">
                <a:solidFill>
                  <a:schemeClr val="tx2"/>
                </a:solidFill>
                <a:effectLst/>
              </a:rPr>
              <a:t>π</a:t>
            </a:r>
            <a:r>
              <a:rPr lang="en-US" dirty="0" err="1">
                <a:solidFill>
                  <a:schemeClr val="tx2"/>
                </a:solidFill>
                <a:effectLst/>
              </a:rPr>
              <a:t>ι</a:t>
            </a:r>
            <a:r>
              <a:rPr lang="en-US" dirty="0">
                <a:solidFill>
                  <a:schemeClr val="tx2"/>
                </a:solidFill>
                <a:effectLst/>
              </a:rPr>
              <a:t>β</a:t>
            </a:r>
            <a:r>
              <a:rPr lang="en-US" dirty="0" err="1">
                <a:solidFill>
                  <a:schemeClr val="tx2"/>
                </a:solidFill>
                <a:effectLst/>
              </a:rPr>
              <a:t>ε</a:t>
            </a:r>
            <a:r>
              <a:rPr lang="en-US" dirty="0">
                <a:solidFill>
                  <a:schemeClr val="tx2"/>
                </a:solidFill>
                <a:effectLst/>
              </a:rPr>
              <a:t>βα</a:t>
            </a:r>
            <a:r>
              <a:rPr lang="en-US" dirty="0" err="1">
                <a:solidFill>
                  <a:schemeClr val="tx2"/>
                </a:solidFill>
                <a:effectLst/>
              </a:rPr>
              <a:t>ιώνει</a:t>
            </a:r>
            <a:r>
              <a:rPr lang="en-US" dirty="0">
                <a:solidFill>
                  <a:schemeClr val="tx2"/>
                </a:solidFill>
                <a:effectLst/>
              </a:rPr>
              <a:t> </a:t>
            </a:r>
            <a:r>
              <a:rPr lang="en-US" dirty="0" err="1">
                <a:solidFill>
                  <a:schemeClr val="tx2"/>
                </a:solidFill>
                <a:effectLst/>
              </a:rPr>
              <a:t>την</a:t>
            </a:r>
            <a:r>
              <a:rPr lang="en-US" dirty="0">
                <a:solidFill>
                  <a:schemeClr val="tx2"/>
                </a:solidFill>
                <a:effectLst/>
              </a:rPr>
              <a:t> </a:t>
            </a:r>
            <a:r>
              <a:rPr lang="en-US" dirty="0" err="1">
                <a:solidFill>
                  <a:schemeClr val="tx2"/>
                </a:solidFill>
                <a:effectLst/>
              </a:rPr>
              <a:t>εξής</a:t>
            </a:r>
            <a:r>
              <a:rPr lang="en-US" dirty="0">
                <a:solidFill>
                  <a:schemeClr val="tx2"/>
                </a:solidFill>
                <a:effectLst/>
              </a:rPr>
              <a:t> </a:t>
            </a:r>
            <a:r>
              <a:rPr lang="en-US" dirty="0" err="1">
                <a:solidFill>
                  <a:schemeClr val="tx2"/>
                </a:solidFill>
                <a:effectLst/>
              </a:rPr>
              <a:t>ριζοσ</a:t>
            </a:r>
            <a:r>
              <a:rPr lang="en-US" dirty="0">
                <a:solidFill>
                  <a:schemeClr val="tx2"/>
                </a:solidFill>
                <a:effectLst/>
              </a:rPr>
              <a:t>πα</a:t>
            </a:r>
            <a:r>
              <a:rPr lang="en-US" dirty="0" err="1">
                <a:solidFill>
                  <a:schemeClr val="tx2"/>
                </a:solidFill>
                <a:effectLst/>
              </a:rPr>
              <a:t>στικη</a:t>
            </a:r>
            <a:r>
              <a:rPr lang="en-US" dirty="0">
                <a:solidFill>
                  <a:schemeClr val="tx2"/>
                </a:solidFill>
                <a:effectLst/>
              </a:rPr>
              <a:t>́ άπ</a:t>
            </a:r>
            <a:r>
              <a:rPr lang="en-US" dirty="0" err="1">
                <a:solidFill>
                  <a:schemeClr val="tx2"/>
                </a:solidFill>
                <a:effectLst/>
              </a:rPr>
              <a:t>οψη</a:t>
            </a:r>
            <a:r>
              <a:rPr lang="en-US" dirty="0">
                <a:solidFill>
                  <a:schemeClr val="tx2"/>
                </a:solidFill>
                <a:effectLst/>
              </a:rPr>
              <a:t>: </a:t>
            </a:r>
            <a:r>
              <a:rPr lang="en-US" dirty="0" err="1">
                <a:solidFill>
                  <a:schemeClr val="tx2"/>
                </a:solidFill>
                <a:effectLst/>
              </a:rPr>
              <a:t>Την</a:t>
            </a:r>
            <a:r>
              <a:rPr lang="en-US" dirty="0">
                <a:solidFill>
                  <a:schemeClr val="tx2"/>
                </a:solidFill>
                <a:effectLst/>
              </a:rPr>
              <a:t> α</a:t>
            </a:r>
            <a:r>
              <a:rPr lang="en-US" dirty="0" err="1">
                <a:solidFill>
                  <a:schemeClr val="tx2"/>
                </a:solidFill>
                <a:effectLst/>
              </a:rPr>
              <a:t>ρχιτεκτονικη</a:t>
            </a:r>
            <a:r>
              <a:rPr lang="en-US" dirty="0">
                <a:solidFill>
                  <a:schemeClr val="tx2"/>
                </a:solidFill>
                <a:effectLst/>
              </a:rPr>
              <a:t>́ </a:t>
            </a:r>
            <a:r>
              <a:rPr lang="en-US" dirty="0" err="1">
                <a:solidFill>
                  <a:schemeClr val="tx2"/>
                </a:solidFill>
                <a:effectLst/>
              </a:rPr>
              <a:t>την</a:t>
            </a:r>
            <a:r>
              <a:rPr lang="en-US" dirty="0">
                <a:solidFill>
                  <a:schemeClr val="tx2"/>
                </a:solidFill>
                <a:effectLst/>
              </a:rPr>
              <a:t> </a:t>
            </a:r>
            <a:r>
              <a:rPr lang="en-US" dirty="0" err="1">
                <a:solidFill>
                  <a:schemeClr val="tx2"/>
                </a:solidFill>
                <a:effectLst/>
              </a:rPr>
              <a:t>ο</a:t>
            </a:r>
            <a:r>
              <a:rPr lang="en-US" dirty="0">
                <a:solidFill>
                  <a:schemeClr val="tx2"/>
                </a:solidFill>
                <a:effectLst/>
              </a:rPr>
              <a:t>π</a:t>
            </a:r>
            <a:r>
              <a:rPr lang="en-US" dirty="0" err="1">
                <a:solidFill>
                  <a:schemeClr val="tx2"/>
                </a:solidFill>
                <a:effectLst/>
              </a:rPr>
              <a:t>οι</a:t>
            </a:r>
            <a:r>
              <a:rPr lang="en-US" dirty="0">
                <a:solidFill>
                  <a:schemeClr val="tx2"/>
                </a:solidFill>
                <a:effectLst/>
              </a:rPr>
              <a:t>́α απ</a:t>
            </a:r>
            <a:r>
              <a:rPr lang="en-US" dirty="0" err="1">
                <a:solidFill>
                  <a:schemeClr val="tx2"/>
                </a:solidFill>
                <a:effectLst/>
              </a:rPr>
              <a:t>οκ</a:t>
            </a:r>
            <a:r>
              <a:rPr lang="en-US" dirty="0">
                <a:solidFill>
                  <a:schemeClr val="tx2"/>
                </a:solidFill>
                <a:effectLst/>
              </a:rPr>
              <a:t>α</a:t>
            </a:r>
            <a:r>
              <a:rPr lang="en-US" dirty="0" err="1">
                <a:solidFill>
                  <a:schemeClr val="tx2"/>
                </a:solidFill>
                <a:effectLst/>
              </a:rPr>
              <a:t>λούμε</a:t>
            </a:r>
            <a:r>
              <a:rPr lang="en-US" dirty="0">
                <a:solidFill>
                  <a:schemeClr val="tx2"/>
                </a:solidFill>
                <a:effectLst/>
              </a:rPr>
              <a:t> </a:t>
            </a:r>
            <a:r>
              <a:rPr lang="en-US" dirty="0" err="1">
                <a:solidFill>
                  <a:schemeClr val="tx2"/>
                </a:solidFill>
                <a:effectLst/>
              </a:rPr>
              <a:t>φονξιον</a:t>
            </a:r>
            <a:r>
              <a:rPr lang="en-US" dirty="0">
                <a:solidFill>
                  <a:schemeClr val="tx2"/>
                </a:solidFill>
                <a:effectLst/>
              </a:rPr>
              <a:t>α</a:t>
            </a:r>
            <a:r>
              <a:rPr lang="en-US" dirty="0" err="1">
                <a:solidFill>
                  <a:schemeClr val="tx2"/>
                </a:solidFill>
                <a:effectLst/>
              </a:rPr>
              <a:t>λιστικη</a:t>
            </a:r>
            <a:r>
              <a:rPr lang="en-US" dirty="0">
                <a:solidFill>
                  <a:schemeClr val="tx2"/>
                </a:solidFill>
                <a:effectLst/>
              </a:rPr>
              <a:t>́ </a:t>
            </a:r>
            <a:r>
              <a:rPr lang="en-US" dirty="0" err="1">
                <a:solidFill>
                  <a:schemeClr val="tx2"/>
                </a:solidFill>
                <a:effectLst/>
              </a:rPr>
              <a:t>η</a:t>
            </a:r>
            <a:r>
              <a:rPr lang="en-US" dirty="0">
                <a:solidFill>
                  <a:schemeClr val="tx2"/>
                </a:solidFill>
                <a:effectLst/>
              </a:rPr>
              <a:t>́ </a:t>
            </a:r>
            <a:r>
              <a:rPr lang="en-US" dirty="0" err="1">
                <a:solidFill>
                  <a:schemeClr val="tx2"/>
                </a:solidFill>
                <a:effectLst/>
              </a:rPr>
              <a:t>ορθολογικη</a:t>
            </a:r>
            <a:r>
              <a:rPr lang="en-US" dirty="0">
                <a:solidFill>
                  <a:schemeClr val="tx2"/>
                </a:solidFill>
                <a:effectLst/>
              </a:rPr>
              <a:t>́, </a:t>
            </a:r>
            <a:r>
              <a:rPr lang="en-US" dirty="0" err="1">
                <a:solidFill>
                  <a:schemeClr val="tx2"/>
                </a:solidFill>
                <a:effectLst/>
              </a:rPr>
              <a:t>η</a:t>
            </a:r>
            <a:r>
              <a:rPr lang="en-US" dirty="0">
                <a:solidFill>
                  <a:schemeClr val="tx2"/>
                </a:solidFill>
                <a:effectLst/>
              </a:rPr>
              <a:t>́ π</a:t>
            </a:r>
            <a:r>
              <a:rPr lang="en-US" dirty="0" err="1">
                <a:solidFill>
                  <a:schemeClr val="tx2"/>
                </a:solidFill>
                <a:effectLst/>
              </a:rPr>
              <a:t>ου</a:t>
            </a:r>
            <a:r>
              <a:rPr lang="en-US" dirty="0">
                <a:solidFill>
                  <a:schemeClr val="tx2"/>
                </a:solidFill>
                <a:effectLst/>
              </a:rPr>
              <a:t> </a:t>
            </a:r>
            <a:r>
              <a:rPr lang="en-US" dirty="0" err="1">
                <a:solidFill>
                  <a:schemeClr val="tx2"/>
                </a:solidFill>
                <a:effectLst/>
              </a:rPr>
              <a:t>κ</a:t>
            </a:r>
            <a:r>
              <a:rPr lang="en-US" dirty="0">
                <a:solidFill>
                  <a:schemeClr val="tx2"/>
                </a:solidFill>
                <a:effectLst/>
              </a:rPr>
              <a:t>άπ</a:t>
            </a:r>
            <a:r>
              <a:rPr lang="en-US" dirty="0" err="1">
                <a:solidFill>
                  <a:schemeClr val="tx2"/>
                </a:solidFill>
                <a:effectLst/>
              </a:rPr>
              <a:t>οιος</a:t>
            </a:r>
            <a:r>
              <a:rPr lang="en-US" dirty="0">
                <a:solidFill>
                  <a:schemeClr val="tx2"/>
                </a:solidFill>
                <a:effectLst/>
              </a:rPr>
              <a:t> ά</a:t>
            </a:r>
            <a:r>
              <a:rPr lang="en-US" dirty="0" err="1">
                <a:solidFill>
                  <a:schemeClr val="tx2"/>
                </a:solidFill>
                <a:effectLst/>
              </a:rPr>
              <a:t>λλος</a:t>
            </a:r>
            <a:r>
              <a:rPr lang="en-US" dirty="0">
                <a:solidFill>
                  <a:schemeClr val="tx2"/>
                </a:solidFill>
                <a:effectLst/>
              </a:rPr>
              <a:t> απ</a:t>
            </a:r>
            <a:r>
              <a:rPr lang="en-US" dirty="0" err="1">
                <a:solidFill>
                  <a:schemeClr val="tx2"/>
                </a:solidFill>
                <a:effectLst/>
              </a:rPr>
              <a:t>οκ</a:t>
            </a:r>
            <a:r>
              <a:rPr lang="en-US" dirty="0">
                <a:solidFill>
                  <a:schemeClr val="tx2"/>
                </a:solidFill>
                <a:effectLst/>
              </a:rPr>
              <a:t>α</a:t>
            </a:r>
            <a:r>
              <a:rPr lang="en-US" dirty="0" err="1">
                <a:solidFill>
                  <a:schemeClr val="tx2"/>
                </a:solidFill>
                <a:effectLst/>
              </a:rPr>
              <a:t>λει</a:t>
            </a:r>
            <a:r>
              <a:rPr lang="en-US" dirty="0">
                <a:solidFill>
                  <a:schemeClr val="tx2"/>
                </a:solidFill>
                <a:effectLst/>
              </a:rPr>
              <a:t>́ </a:t>
            </a:r>
            <a:r>
              <a:rPr lang="en-US" dirty="0" err="1">
                <a:solidFill>
                  <a:schemeClr val="tx2"/>
                </a:solidFill>
                <a:effectLst/>
              </a:rPr>
              <a:t>γερμ</a:t>
            </a:r>
            <a:r>
              <a:rPr lang="en-US" dirty="0">
                <a:solidFill>
                  <a:schemeClr val="tx2"/>
                </a:solidFill>
                <a:effectLst/>
              </a:rPr>
              <a:t>α</a:t>
            </a:r>
            <a:r>
              <a:rPr lang="en-US" dirty="0" err="1">
                <a:solidFill>
                  <a:schemeClr val="tx2"/>
                </a:solidFill>
                <a:effectLst/>
              </a:rPr>
              <a:t>νικη</a:t>
            </a:r>
            <a:r>
              <a:rPr lang="en-US" dirty="0">
                <a:solidFill>
                  <a:schemeClr val="tx2"/>
                </a:solidFill>
                <a:effectLst/>
              </a:rPr>
              <a:t>́, </a:t>
            </a:r>
            <a:r>
              <a:rPr lang="en-US" dirty="0" err="1">
                <a:solidFill>
                  <a:schemeClr val="tx2"/>
                </a:solidFill>
                <a:effectLst/>
              </a:rPr>
              <a:t>διεθνη</a:t>
            </a:r>
            <a:r>
              <a:rPr lang="en-US" dirty="0">
                <a:solidFill>
                  <a:schemeClr val="tx2"/>
                </a:solidFill>
                <a:effectLst/>
              </a:rPr>
              <a:t>́ </a:t>
            </a:r>
            <a:r>
              <a:rPr lang="en-US" dirty="0" err="1">
                <a:solidFill>
                  <a:schemeClr val="tx2"/>
                </a:solidFill>
                <a:effectLst/>
              </a:rPr>
              <a:t>η</a:t>
            </a:r>
            <a:r>
              <a:rPr lang="en-US" dirty="0">
                <a:solidFill>
                  <a:schemeClr val="tx2"/>
                </a:solidFill>
                <a:effectLst/>
              </a:rPr>
              <a:t>́ α</a:t>
            </a:r>
            <a:r>
              <a:rPr lang="en-US" dirty="0" err="1">
                <a:solidFill>
                  <a:schemeClr val="tx2"/>
                </a:solidFill>
                <a:effectLst/>
              </a:rPr>
              <a:t>κόμ</a:t>
            </a:r>
            <a:r>
              <a:rPr lang="en-US" dirty="0">
                <a:solidFill>
                  <a:schemeClr val="tx2"/>
                </a:solidFill>
                <a:effectLst/>
              </a:rPr>
              <a:t>α </a:t>
            </a:r>
            <a:r>
              <a:rPr lang="en-US" dirty="0" err="1">
                <a:solidFill>
                  <a:schemeClr val="tx2"/>
                </a:solidFill>
                <a:effectLst/>
              </a:rPr>
              <a:t>μοντέρν</a:t>
            </a:r>
            <a:r>
              <a:rPr lang="en-US" dirty="0">
                <a:solidFill>
                  <a:schemeClr val="tx2"/>
                </a:solidFill>
                <a:effectLst/>
              </a:rPr>
              <a:t>α, </a:t>
            </a:r>
            <a:r>
              <a:rPr lang="en-US" dirty="0" err="1">
                <a:solidFill>
                  <a:schemeClr val="tx2"/>
                </a:solidFill>
                <a:effectLst/>
              </a:rPr>
              <a:t>θ</a:t>
            </a:r>
            <a:r>
              <a:rPr lang="en-US" dirty="0">
                <a:solidFill>
                  <a:schemeClr val="tx2"/>
                </a:solidFill>
                <a:effectLst/>
              </a:rPr>
              <a:t>α </a:t>
            </a:r>
            <a:r>
              <a:rPr lang="en-US" dirty="0" err="1">
                <a:solidFill>
                  <a:schemeClr val="tx2"/>
                </a:solidFill>
                <a:effectLst/>
              </a:rPr>
              <a:t>την</a:t>
            </a:r>
            <a:r>
              <a:rPr lang="en-US" dirty="0">
                <a:solidFill>
                  <a:schemeClr val="tx2"/>
                </a:solidFill>
                <a:effectLst/>
              </a:rPr>
              <a:t> </a:t>
            </a:r>
            <a:r>
              <a:rPr lang="en-US" dirty="0" err="1">
                <a:solidFill>
                  <a:schemeClr val="tx2"/>
                </a:solidFill>
                <a:effectLst/>
              </a:rPr>
              <a:t>ονομ</a:t>
            </a:r>
            <a:r>
              <a:rPr lang="en-US" dirty="0">
                <a:solidFill>
                  <a:schemeClr val="tx2"/>
                </a:solidFill>
                <a:effectLst/>
              </a:rPr>
              <a:t>ά</a:t>
            </a:r>
            <a:r>
              <a:rPr lang="en-US" dirty="0" err="1">
                <a:solidFill>
                  <a:schemeClr val="tx2"/>
                </a:solidFill>
                <a:effectLst/>
              </a:rPr>
              <a:t>σουμε</a:t>
            </a:r>
            <a:r>
              <a:rPr lang="en-US" dirty="0">
                <a:solidFill>
                  <a:schemeClr val="tx2"/>
                </a:solidFill>
                <a:effectLst/>
              </a:rPr>
              <a:t> </a:t>
            </a:r>
            <a:r>
              <a:rPr lang="en-US" dirty="0" err="1">
                <a:solidFill>
                  <a:schemeClr val="tx2"/>
                </a:solidFill>
                <a:effectLst/>
              </a:rPr>
              <a:t>Τεχνικη</a:t>
            </a:r>
            <a:r>
              <a:rPr lang="en-US" dirty="0">
                <a:solidFill>
                  <a:schemeClr val="tx2"/>
                </a:solidFill>
                <a:effectLst/>
              </a:rPr>
              <a:t>́ α</a:t>
            </a:r>
            <a:r>
              <a:rPr lang="en-US" dirty="0" err="1">
                <a:solidFill>
                  <a:schemeClr val="tx2"/>
                </a:solidFill>
                <a:effectLst/>
              </a:rPr>
              <a:t>ρχιτεκτονικη</a:t>
            </a:r>
            <a:r>
              <a:rPr lang="en-US" dirty="0">
                <a:solidFill>
                  <a:schemeClr val="tx2"/>
                </a:solidFill>
                <a:effectLst/>
              </a:rPr>
              <a:t>́. </a:t>
            </a:r>
            <a:r>
              <a:rPr lang="en-US" b="1" dirty="0" err="1">
                <a:solidFill>
                  <a:schemeClr val="tx2"/>
                </a:solidFill>
                <a:effectLst/>
              </a:rPr>
              <a:t>Η</a:t>
            </a:r>
            <a:r>
              <a:rPr lang="en-US" b="1" dirty="0">
                <a:solidFill>
                  <a:schemeClr val="tx2"/>
                </a:solidFill>
                <a:effectLst/>
              </a:rPr>
              <a:t> </a:t>
            </a:r>
            <a:r>
              <a:rPr lang="en-US" b="1" dirty="0" err="1">
                <a:solidFill>
                  <a:schemeClr val="tx2"/>
                </a:solidFill>
                <a:effectLst/>
              </a:rPr>
              <a:t>δι</a:t>
            </a:r>
            <a:r>
              <a:rPr lang="en-US" b="1" dirty="0">
                <a:solidFill>
                  <a:schemeClr val="tx2"/>
                </a:solidFill>
                <a:effectLst/>
              </a:rPr>
              <a:t>α</a:t>
            </a:r>
            <a:r>
              <a:rPr lang="en-US" b="1" dirty="0" err="1">
                <a:solidFill>
                  <a:schemeClr val="tx2"/>
                </a:solidFill>
                <a:effectLst/>
              </a:rPr>
              <a:t>φορ</a:t>
            </a:r>
            <a:r>
              <a:rPr lang="en-US" b="1" dirty="0">
                <a:solidFill>
                  <a:schemeClr val="tx2"/>
                </a:solidFill>
                <a:effectLst/>
              </a:rPr>
              <a:t>ά </a:t>
            </a:r>
            <a:r>
              <a:rPr lang="en-US" b="1" dirty="0" err="1">
                <a:solidFill>
                  <a:schemeClr val="tx2"/>
                </a:solidFill>
                <a:effectLst/>
              </a:rPr>
              <a:t>μετ</a:t>
            </a:r>
            <a:r>
              <a:rPr lang="en-US" b="1" dirty="0">
                <a:solidFill>
                  <a:schemeClr val="tx2"/>
                </a:solidFill>
                <a:effectLst/>
              </a:rPr>
              <a:t>α</a:t>
            </a:r>
            <a:r>
              <a:rPr lang="en-US" b="1" dirty="0" err="1">
                <a:solidFill>
                  <a:schemeClr val="tx2"/>
                </a:solidFill>
                <a:effectLst/>
              </a:rPr>
              <a:t>ξυ</a:t>
            </a:r>
            <a:r>
              <a:rPr lang="en-US" b="1" dirty="0">
                <a:solidFill>
                  <a:schemeClr val="tx2"/>
                </a:solidFill>
                <a:effectLst/>
              </a:rPr>
              <a:t>́ </a:t>
            </a:r>
            <a:r>
              <a:rPr lang="en-US" b="1" dirty="0" err="1">
                <a:solidFill>
                  <a:schemeClr val="tx2"/>
                </a:solidFill>
                <a:effectLst/>
              </a:rPr>
              <a:t>μι</a:t>
            </a:r>
            <a:r>
              <a:rPr lang="en-US" b="1" dirty="0">
                <a:solidFill>
                  <a:schemeClr val="tx2"/>
                </a:solidFill>
                <a:effectLst/>
              </a:rPr>
              <a:t>α</a:t>
            </a:r>
            <a:r>
              <a:rPr lang="en-US" b="1" dirty="0" err="1">
                <a:solidFill>
                  <a:schemeClr val="tx2"/>
                </a:solidFill>
                <a:effectLst/>
              </a:rPr>
              <a:t>ς</a:t>
            </a:r>
            <a:r>
              <a:rPr lang="en-US" b="1" dirty="0">
                <a:solidFill>
                  <a:schemeClr val="tx2"/>
                </a:solidFill>
                <a:effectLst/>
              </a:rPr>
              <a:t> ‘</a:t>
            </a:r>
            <a:r>
              <a:rPr lang="en-US" b="1" dirty="0" err="1">
                <a:solidFill>
                  <a:schemeClr val="tx2"/>
                </a:solidFill>
                <a:effectLst/>
              </a:rPr>
              <a:t>τεχνικής</a:t>
            </a:r>
            <a:r>
              <a:rPr lang="en-US" b="1" dirty="0">
                <a:solidFill>
                  <a:schemeClr val="tx2"/>
                </a:solidFill>
                <a:effectLst/>
              </a:rPr>
              <a:t>’ α</a:t>
            </a:r>
            <a:r>
              <a:rPr lang="en-US" b="1" dirty="0" err="1">
                <a:solidFill>
                  <a:schemeClr val="tx2"/>
                </a:solidFill>
                <a:effectLst/>
              </a:rPr>
              <a:t>ρχιτεκτονικής</a:t>
            </a:r>
            <a:r>
              <a:rPr lang="en-US" b="1" dirty="0">
                <a:solidFill>
                  <a:schemeClr val="tx2"/>
                </a:solidFill>
                <a:effectLst/>
              </a:rPr>
              <a:t> </a:t>
            </a:r>
            <a:r>
              <a:rPr lang="en-US" b="1" dirty="0" err="1">
                <a:solidFill>
                  <a:schemeClr val="tx2"/>
                </a:solidFill>
                <a:effectLst/>
              </a:rPr>
              <a:t>κ</a:t>
            </a:r>
            <a:r>
              <a:rPr lang="en-US" b="1" dirty="0">
                <a:solidFill>
                  <a:schemeClr val="tx2"/>
                </a:solidFill>
                <a:effectLst/>
              </a:rPr>
              <a:t>α</a:t>
            </a:r>
            <a:r>
              <a:rPr lang="en-US" b="1" dirty="0" err="1">
                <a:solidFill>
                  <a:schemeClr val="tx2"/>
                </a:solidFill>
                <a:effectLst/>
              </a:rPr>
              <a:t>ι</a:t>
            </a:r>
            <a:r>
              <a:rPr lang="en-US" b="1" dirty="0">
                <a:solidFill>
                  <a:schemeClr val="tx2"/>
                </a:solidFill>
                <a:effectLst/>
              </a:rPr>
              <a:t> </a:t>
            </a:r>
            <a:r>
              <a:rPr lang="en-US" b="1" dirty="0" err="1">
                <a:solidFill>
                  <a:schemeClr val="tx2"/>
                </a:solidFill>
                <a:effectLst/>
              </a:rPr>
              <a:t>μι</a:t>
            </a:r>
            <a:r>
              <a:rPr lang="en-US" b="1" dirty="0">
                <a:solidFill>
                  <a:schemeClr val="tx2"/>
                </a:solidFill>
                <a:effectLst/>
              </a:rPr>
              <a:t>α</a:t>
            </a:r>
            <a:r>
              <a:rPr lang="en-US" b="1" dirty="0" err="1">
                <a:solidFill>
                  <a:schemeClr val="tx2"/>
                </a:solidFill>
                <a:effectLst/>
              </a:rPr>
              <a:t>ς</a:t>
            </a:r>
            <a:r>
              <a:rPr lang="en-US" b="1" dirty="0">
                <a:solidFill>
                  <a:schemeClr val="tx2"/>
                </a:solidFill>
                <a:effectLst/>
              </a:rPr>
              <a:t> α</a:t>
            </a:r>
            <a:r>
              <a:rPr lang="en-US" b="1" dirty="0" err="1">
                <a:solidFill>
                  <a:schemeClr val="tx2"/>
                </a:solidFill>
                <a:effectLst/>
              </a:rPr>
              <a:t>κ</a:t>
            </a:r>
            <a:r>
              <a:rPr lang="en-US" b="1" dirty="0">
                <a:solidFill>
                  <a:schemeClr val="tx2"/>
                </a:solidFill>
                <a:effectLst/>
              </a:rPr>
              <a:t>α</a:t>
            </a:r>
            <a:r>
              <a:rPr lang="en-US" b="1" dirty="0" err="1">
                <a:solidFill>
                  <a:schemeClr val="tx2"/>
                </a:solidFill>
                <a:effectLst/>
              </a:rPr>
              <a:t>δημ</a:t>
            </a:r>
            <a:r>
              <a:rPr lang="en-US" b="1" dirty="0">
                <a:solidFill>
                  <a:schemeClr val="tx2"/>
                </a:solidFill>
                <a:effectLst/>
              </a:rPr>
              <a:t>α</a:t>
            </a:r>
            <a:r>
              <a:rPr lang="en-US" b="1" dirty="0" err="1">
                <a:solidFill>
                  <a:schemeClr val="tx2"/>
                </a:solidFill>
                <a:effectLst/>
              </a:rPr>
              <a:t>ϊκής</a:t>
            </a:r>
            <a:r>
              <a:rPr lang="en-US" b="1" dirty="0">
                <a:solidFill>
                  <a:schemeClr val="tx2"/>
                </a:solidFill>
                <a:effectLst/>
              </a:rPr>
              <a:t> </a:t>
            </a:r>
            <a:r>
              <a:rPr lang="en-US" b="1" dirty="0" err="1">
                <a:solidFill>
                  <a:schemeClr val="tx2"/>
                </a:solidFill>
                <a:effectLst/>
              </a:rPr>
              <a:t>η</a:t>
            </a:r>
            <a:r>
              <a:rPr lang="en-US" b="1" dirty="0">
                <a:solidFill>
                  <a:schemeClr val="tx2"/>
                </a:solidFill>
                <a:effectLst/>
              </a:rPr>
              <a:t>́ </a:t>
            </a:r>
            <a:r>
              <a:rPr lang="en-US" b="1" dirty="0" err="1">
                <a:solidFill>
                  <a:schemeClr val="tx2"/>
                </a:solidFill>
                <a:effectLst/>
              </a:rPr>
              <a:t>κ</a:t>
            </a:r>
            <a:r>
              <a:rPr lang="en-US" b="1" dirty="0">
                <a:solidFill>
                  <a:schemeClr val="tx2"/>
                </a:solidFill>
                <a:effectLst/>
              </a:rPr>
              <a:t>α</a:t>
            </a:r>
            <a:r>
              <a:rPr lang="en-US" b="1" dirty="0" err="1">
                <a:solidFill>
                  <a:schemeClr val="tx2"/>
                </a:solidFill>
                <a:effectLst/>
              </a:rPr>
              <a:t>λλιτεχνικής</a:t>
            </a:r>
            <a:r>
              <a:rPr lang="en-US" b="1" dirty="0">
                <a:solidFill>
                  <a:schemeClr val="tx2"/>
                </a:solidFill>
                <a:effectLst/>
              </a:rPr>
              <a:t> α</a:t>
            </a:r>
            <a:r>
              <a:rPr lang="en-US" b="1" dirty="0" err="1">
                <a:solidFill>
                  <a:schemeClr val="tx2"/>
                </a:solidFill>
                <a:effectLst/>
              </a:rPr>
              <a:t>ρχιτεκτονικής</a:t>
            </a:r>
            <a:r>
              <a:rPr lang="en-US" b="1" dirty="0">
                <a:solidFill>
                  <a:schemeClr val="tx2"/>
                </a:solidFill>
                <a:effectLst/>
              </a:rPr>
              <a:t> </a:t>
            </a:r>
            <a:r>
              <a:rPr lang="en-US" b="1" dirty="0" err="1">
                <a:solidFill>
                  <a:schemeClr val="tx2"/>
                </a:solidFill>
                <a:effectLst/>
              </a:rPr>
              <a:t>είν</a:t>
            </a:r>
            <a:r>
              <a:rPr lang="en-US" b="1" dirty="0">
                <a:solidFill>
                  <a:schemeClr val="tx2"/>
                </a:solidFill>
                <a:effectLst/>
              </a:rPr>
              <a:t>α</a:t>
            </a:r>
            <a:r>
              <a:rPr lang="en-US" b="1" dirty="0" err="1">
                <a:solidFill>
                  <a:schemeClr val="tx2"/>
                </a:solidFill>
                <a:effectLst/>
              </a:rPr>
              <a:t>ι</a:t>
            </a:r>
            <a:r>
              <a:rPr lang="en-US" b="1" dirty="0">
                <a:solidFill>
                  <a:schemeClr val="tx2"/>
                </a:solidFill>
                <a:effectLst/>
              </a:rPr>
              <a:t> απ</a:t>
            </a:r>
            <a:r>
              <a:rPr lang="en-US" b="1" dirty="0" err="1">
                <a:solidFill>
                  <a:schemeClr val="tx2"/>
                </a:solidFill>
                <a:effectLst/>
              </a:rPr>
              <a:t>όλυτ</a:t>
            </a:r>
            <a:r>
              <a:rPr lang="en-US" b="1" dirty="0">
                <a:solidFill>
                  <a:schemeClr val="tx2"/>
                </a:solidFill>
                <a:effectLst/>
              </a:rPr>
              <a:t>α </a:t>
            </a:r>
            <a:r>
              <a:rPr lang="en-US" b="1" dirty="0" err="1">
                <a:solidFill>
                  <a:schemeClr val="tx2"/>
                </a:solidFill>
                <a:effectLst/>
              </a:rPr>
              <a:t>σ</a:t>
            </a:r>
            <a:r>
              <a:rPr lang="en-US" b="1" dirty="0">
                <a:solidFill>
                  <a:schemeClr val="tx2"/>
                </a:solidFill>
                <a:effectLst/>
              </a:rPr>
              <a:t>α</a:t>
            </a:r>
            <a:r>
              <a:rPr lang="en-US" b="1" dirty="0" err="1">
                <a:solidFill>
                  <a:schemeClr val="tx2"/>
                </a:solidFill>
                <a:effectLst/>
              </a:rPr>
              <a:t>φής</a:t>
            </a:r>
            <a:r>
              <a:rPr lang="en-US" b="1" dirty="0">
                <a:solidFill>
                  <a:schemeClr val="tx2"/>
                </a:solidFill>
                <a:effectLst/>
              </a:rPr>
              <a:t>. </a:t>
            </a:r>
            <a:r>
              <a:rPr lang="en-US" b="1" i="1" dirty="0" err="1">
                <a:solidFill>
                  <a:schemeClr val="tx2"/>
                </a:solidFill>
                <a:effectLst/>
              </a:rPr>
              <a:t>Η</a:t>
            </a:r>
            <a:r>
              <a:rPr lang="en-US" b="1" i="1" dirty="0">
                <a:solidFill>
                  <a:schemeClr val="tx2"/>
                </a:solidFill>
                <a:effectLst/>
              </a:rPr>
              <a:t> ‘</a:t>
            </a:r>
            <a:r>
              <a:rPr lang="en-US" b="1" i="1" dirty="0" err="1">
                <a:solidFill>
                  <a:schemeClr val="tx2"/>
                </a:solidFill>
                <a:effectLst/>
              </a:rPr>
              <a:t>τεχνικη</a:t>
            </a:r>
            <a:r>
              <a:rPr lang="en-US" b="1" i="1" dirty="0">
                <a:solidFill>
                  <a:schemeClr val="tx2"/>
                </a:solidFill>
                <a:effectLst/>
              </a:rPr>
              <a:t>́ α</a:t>
            </a:r>
            <a:r>
              <a:rPr lang="en-US" b="1" i="1" dirty="0" err="1">
                <a:solidFill>
                  <a:schemeClr val="tx2"/>
                </a:solidFill>
                <a:effectLst/>
              </a:rPr>
              <a:t>ρχιτεκτονικη</a:t>
            </a:r>
            <a:r>
              <a:rPr lang="en-US" b="1" i="1" dirty="0">
                <a:solidFill>
                  <a:schemeClr val="tx2"/>
                </a:solidFill>
                <a:effectLst/>
              </a:rPr>
              <a:t>́’ </a:t>
            </a:r>
            <a:r>
              <a:rPr lang="en-US" b="1" i="1" dirty="0" err="1">
                <a:solidFill>
                  <a:schemeClr val="tx2"/>
                </a:solidFill>
                <a:effectLst/>
              </a:rPr>
              <a:t>είν</a:t>
            </a:r>
            <a:r>
              <a:rPr lang="en-US" b="1" i="1" dirty="0">
                <a:solidFill>
                  <a:schemeClr val="tx2"/>
                </a:solidFill>
                <a:effectLst/>
              </a:rPr>
              <a:t>α</a:t>
            </a:r>
            <a:r>
              <a:rPr lang="en-US" b="1" i="1" dirty="0" err="1">
                <a:solidFill>
                  <a:schemeClr val="tx2"/>
                </a:solidFill>
                <a:effectLst/>
              </a:rPr>
              <a:t>ι</a:t>
            </a:r>
            <a:r>
              <a:rPr lang="en-US" b="1" i="1" dirty="0">
                <a:solidFill>
                  <a:schemeClr val="tx2"/>
                </a:solidFill>
                <a:effectLst/>
              </a:rPr>
              <a:t> </a:t>
            </a:r>
            <a:r>
              <a:rPr lang="en-US" b="1" i="1" dirty="0" err="1">
                <a:solidFill>
                  <a:schemeClr val="tx2"/>
                </a:solidFill>
                <a:effectLst/>
              </a:rPr>
              <a:t>χρήσιμη</a:t>
            </a:r>
            <a:r>
              <a:rPr lang="en-US" b="1" i="1" dirty="0">
                <a:solidFill>
                  <a:schemeClr val="tx2"/>
                </a:solidFill>
                <a:effectLst/>
              </a:rPr>
              <a:t> </a:t>
            </a:r>
            <a:r>
              <a:rPr lang="en-US" b="1" i="1" dirty="0" err="1">
                <a:solidFill>
                  <a:schemeClr val="tx2"/>
                </a:solidFill>
                <a:effectLst/>
              </a:rPr>
              <a:t>γι</a:t>
            </a:r>
            <a:r>
              <a:rPr lang="en-US" b="1" i="1" dirty="0">
                <a:solidFill>
                  <a:schemeClr val="tx2"/>
                </a:solidFill>
                <a:effectLst/>
              </a:rPr>
              <a:t>α </a:t>
            </a:r>
            <a:r>
              <a:rPr lang="en-US" b="1" i="1" dirty="0" err="1">
                <a:solidFill>
                  <a:schemeClr val="tx2"/>
                </a:solidFill>
                <a:effectLst/>
              </a:rPr>
              <a:t>τους</a:t>
            </a:r>
            <a:r>
              <a:rPr lang="en-US" b="1" i="1" dirty="0">
                <a:solidFill>
                  <a:schemeClr val="tx2"/>
                </a:solidFill>
                <a:effectLst/>
              </a:rPr>
              <a:t> π</a:t>
            </a:r>
            <a:r>
              <a:rPr lang="en-US" b="1" i="1" dirty="0" err="1">
                <a:solidFill>
                  <a:schemeClr val="tx2"/>
                </a:solidFill>
                <a:effectLst/>
              </a:rPr>
              <a:t>ολλούς</a:t>
            </a:r>
            <a:r>
              <a:rPr lang="en-US" b="1" i="1" dirty="0">
                <a:solidFill>
                  <a:schemeClr val="tx2"/>
                </a:solidFill>
                <a:effectLst/>
              </a:rPr>
              <a:t> </a:t>
            </a:r>
            <a:r>
              <a:rPr lang="en-US" b="1" i="1" dirty="0" err="1">
                <a:solidFill>
                  <a:schemeClr val="tx2"/>
                </a:solidFill>
                <a:effectLst/>
              </a:rPr>
              <a:t>κ</a:t>
            </a:r>
            <a:r>
              <a:rPr lang="en-US" b="1" i="1" dirty="0">
                <a:solidFill>
                  <a:schemeClr val="tx2"/>
                </a:solidFill>
                <a:effectLst/>
              </a:rPr>
              <a:t>α</a:t>
            </a:r>
            <a:r>
              <a:rPr lang="en-US" b="1" i="1" dirty="0" err="1">
                <a:solidFill>
                  <a:schemeClr val="tx2"/>
                </a:solidFill>
                <a:effectLst/>
              </a:rPr>
              <a:t>ι</a:t>
            </a:r>
            <a:r>
              <a:rPr lang="en-US" b="1" i="1" dirty="0">
                <a:solidFill>
                  <a:schemeClr val="tx2"/>
                </a:solidFill>
                <a:effectLst/>
              </a:rPr>
              <a:t> </a:t>
            </a:r>
            <a:r>
              <a:rPr lang="en-US" b="1" i="1" dirty="0" err="1">
                <a:solidFill>
                  <a:schemeClr val="tx2"/>
                </a:solidFill>
                <a:effectLst/>
              </a:rPr>
              <a:t>η</a:t>
            </a:r>
            <a:r>
              <a:rPr lang="en-US" b="1" i="1" dirty="0">
                <a:solidFill>
                  <a:schemeClr val="tx2"/>
                </a:solidFill>
                <a:effectLst/>
              </a:rPr>
              <a:t> ‘α</a:t>
            </a:r>
            <a:r>
              <a:rPr lang="en-US" b="1" i="1" dirty="0" err="1">
                <a:solidFill>
                  <a:schemeClr val="tx2"/>
                </a:solidFill>
                <a:effectLst/>
              </a:rPr>
              <a:t>κ</a:t>
            </a:r>
            <a:r>
              <a:rPr lang="en-US" b="1" i="1" dirty="0">
                <a:solidFill>
                  <a:schemeClr val="tx2"/>
                </a:solidFill>
                <a:effectLst/>
              </a:rPr>
              <a:t>α</a:t>
            </a:r>
            <a:r>
              <a:rPr lang="en-US" b="1" i="1" dirty="0" err="1">
                <a:solidFill>
                  <a:schemeClr val="tx2"/>
                </a:solidFill>
                <a:effectLst/>
              </a:rPr>
              <a:t>δημ</a:t>
            </a:r>
            <a:r>
              <a:rPr lang="en-US" b="1" i="1" dirty="0">
                <a:solidFill>
                  <a:schemeClr val="tx2"/>
                </a:solidFill>
                <a:effectLst/>
              </a:rPr>
              <a:t>α</a:t>
            </a:r>
            <a:r>
              <a:rPr lang="en-US" b="1" i="1" dirty="0" err="1">
                <a:solidFill>
                  <a:schemeClr val="tx2"/>
                </a:solidFill>
                <a:effectLst/>
              </a:rPr>
              <a:t>ϊκη</a:t>
            </a:r>
            <a:r>
              <a:rPr lang="en-US" b="1" i="1" dirty="0">
                <a:solidFill>
                  <a:schemeClr val="tx2"/>
                </a:solidFill>
                <a:effectLst/>
              </a:rPr>
              <a:t>́ α</a:t>
            </a:r>
            <a:r>
              <a:rPr lang="en-US" b="1" i="1" dirty="0" err="1">
                <a:solidFill>
                  <a:schemeClr val="tx2"/>
                </a:solidFill>
                <a:effectLst/>
              </a:rPr>
              <a:t>ρχιτεκτονικη</a:t>
            </a:r>
            <a:r>
              <a:rPr lang="en-US" b="1" i="1" dirty="0">
                <a:solidFill>
                  <a:schemeClr val="tx2"/>
                </a:solidFill>
                <a:effectLst/>
              </a:rPr>
              <a:t>́’ </a:t>
            </a:r>
            <a:r>
              <a:rPr lang="en-US" b="1" i="1" dirty="0" err="1">
                <a:solidFill>
                  <a:schemeClr val="tx2"/>
                </a:solidFill>
                <a:effectLst/>
              </a:rPr>
              <a:t>είν</a:t>
            </a:r>
            <a:r>
              <a:rPr lang="en-US" b="1" i="1" dirty="0">
                <a:solidFill>
                  <a:schemeClr val="tx2"/>
                </a:solidFill>
                <a:effectLst/>
              </a:rPr>
              <a:t>α</a:t>
            </a:r>
            <a:r>
              <a:rPr lang="en-US" b="1" i="1" dirty="0" err="1">
                <a:solidFill>
                  <a:schemeClr val="tx2"/>
                </a:solidFill>
                <a:effectLst/>
              </a:rPr>
              <a:t>ι</a:t>
            </a:r>
            <a:r>
              <a:rPr lang="en-US" b="1" i="1" dirty="0">
                <a:solidFill>
                  <a:schemeClr val="tx2"/>
                </a:solidFill>
                <a:effectLst/>
              </a:rPr>
              <a:t> </a:t>
            </a:r>
            <a:r>
              <a:rPr lang="en-US" b="1" i="1" dirty="0" err="1">
                <a:solidFill>
                  <a:schemeClr val="tx2"/>
                </a:solidFill>
                <a:effectLst/>
              </a:rPr>
              <a:t>χρήσιμη</a:t>
            </a:r>
            <a:r>
              <a:rPr lang="en-US" b="1" i="1" dirty="0">
                <a:solidFill>
                  <a:schemeClr val="tx2"/>
                </a:solidFill>
                <a:effectLst/>
              </a:rPr>
              <a:t> </a:t>
            </a:r>
            <a:r>
              <a:rPr lang="en-US" b="1" i="1" dirty="0" err="1">
                <a:solidFill>
                  <a:schemeClr val="tx2"/>
                </a:solidFill>
                <a:effectLst/>
              </a:rPr>
              <a:t>γι</a:t>
            </a:r>
            <a:r>
              <a:rPr lang="en-US" b="1" i="1" dirty="0">
                <a:solidFill>
                  <a:schemeClr val="tx2"/>
                </a:solidFill>
                <a:effectLst/>
              </a:rPr>
              <a:t>α </a:t>
            </a:r>
            <a:r>
              <a:rPr lang="en-US" b="1" i="1" dirty="0" err="1">
                <a:solidFill>
                  <a:schemeClr val="tx2"/>
                </a:solidFill>
                <a:effectLst/>
              </a:rPr>
              <a:t>τους</a:t>
            </a:r>
            <a:r>
              <a:rPr lang="en-US" b="1" i="1" dirty="0">
                <a:solidFill>
                  <a:schemeClr val="tx2"/>
                </a:solidFill>
                <a:effectLst/>
              </a:rPr>
              <a:t> </a:t>
            </a:r>
            <a:r>
              <a:rPr lang="en-US" b="1" i="1" dirty="0" err="1">
                <a:solidFill>
                  <a:schemeClr val="tx2"/>
                </a:solidFill>
                <a:effectLst/>
              </a:rPr>
              <a:t>λίγους</a:t>
            </a:r>
            <a:r>
              <a:rPr lang="en-US" b="1" i="1" dirty="0">
                <a:solidFill>
                  <a:schemeClr val="tx2"/>
                </a:solidFill>
                <a:effectLst/>
              </a:rPr>
              <a:t>. </a:t>
            </a:r>
            <a:r>
              <a:rPr lang="en-US" b="1" i="1" dirty="0" err="1">
                <a:solidFill>
                  <a:schemeClr val="tx2"/>
                </a:solidFill>
                <a:effectLst/>
              </a:rPr>
              <a:t>Η</a:t>
            </a:r>
            <a:r>
              <a:rPr lang="en-US" b="1" i="1" dirty="0">
                <a:solidFill>
                  <a:schemeClr val="tx2"/>
                </a:solidFill>
                <a:effectLst/>
              </a:rPr>
              <a:t> π</a:t>
            </a:r>
            <a:r>
              <a:rPr lang="en-US" b="1" i="1" dirty="0" err="1">
                <a:solidFill>
                  <a:schemeClr val="tx2"/>
                </a:solidFill>
                <a:effectLst/>
              </a:rPr>
              <a:t>ρώτη</a:t>
            </a:r>
            <a:r>
              <a:rPr lang="en-US" b="1" i="1" dirty="0">
                <a:solidFill>
                  <a:schemeClr val="tx2"/>
                </a:solidFill>
                <a:effectLst/>
              </a:rPr>
              <a:t> απ</a:t>
            </a:r>
            <a:r>
              <a:rPr lang="en-US" b="1" i="1" dirty="0" err="1">
                <a:solidFill>
                  <a:schemeClr val="tx2"/>
                </a:solidFill>
                <a:effectLst/>
              </a:rPr>
              <a:t>ευθύνετ</a:t>
            </a:r>
            <a:r>
              <a:rPr lang="en-US" b="1" i="1" dirty="0">
                <a:solidFill>
                  <a:schemeClr val="tx2"/>
                </a:solidFill>
                <a:effectLst/>
              </a:rPr>
              <a:t>α</a:t>
            </a:r>
            <a:r>
              <a:rPr lang="en-US" b="1" i="1" dirty="0" err="1">
                <a:solidFill>
                  <a:schemeClr val="tx2"/>
                </a:solidFill>
                <a:effectLst/>
              </a:rPr>
              <a:t>ι</a:t>
            </a:r>
            <a:r>
              <a:rPr lang="en-US" b="1" i="1" dirty="0">
                <a:solidFill>
                  <a:schemeClr val="tx2"/>
                </a:solidFill>
                <a:effectLst/>
              </a:rPr>
              <a:t> </a:t>
            </a:r>
            <a:r>
              <a:rPr lang="en-US" b="1" i="1" dirty="0" err="1">
                <a:solidFill>
                  <a:schemeClr val="tx2"/>
                </a:solidFill>
                <a:effectLst/>
              </a:rPr>
              <a:t>στις</a:t>
            </a:r>
            <a:r>
              <a:rPr lang="en-US" b="1" i="1" dirty="0">
                <a:solidFill>
                  <a:schemeClr val="tx2"/>
                </a:solidFill>
                <a:effectLst/>
              </a:rPr>
              <a:t> </a:t>
            </a:r>
            <a:r>
              <a:rPr lang="en-US" b="1" i="1" dirty="0" err="1">
                <a:solidFill>
                  <a:schemeClr val="tx2"/>
                </a:solidFill>
                <a:effectLst/>
              </a:rPr>
              <a:t>υλικές</a:t>
            </a:r>
            <a:r>
              <a:rPr lang="en-US" b="1" i="1" dirty="0">
                <a:solidFill>
                  <a:schemeClr val="tx2"/>
                </a:solidFill>
                <a:effectLst/>
              </a:rPr>
              <a:t> ανά</a:t>
            </a:r>
            <a:r>
              <a:rPr lang="en-US" b="1" i="1" dirty="0" err="1">
                <a:solidFill>
                  <a:schemeClr val="tx2"/>
                </a:solidFill>
                <a:effectLst/>
              </a:rPr>
              <a:t>γκες</a:t>
            </a:r>
            <a:r>
              <a:rPr lang="en-US" b="1" i="1" dirty="0">
                <a:solidFill>
                  <a:schemeClr val="tx2"/>
                </a:solidFill>
                <a:effectLst/>
              </a:rPr>
              <a:t> </a:t>
            </a:r>
            <a:r>
              <a:rPr lang="en-US" b="1" i="1" dirty="0" err="1">
                <a:solidFill>
                  <a:schemeClr val="tx2"/>
                </a:solidFill>
                <a:effectLst/>
              </a:rPr>
              <a:t>μι</a:t>
            </a:r>
            <a:r>
              <a:rPr lang="en-US" b="1" i="1" dirty="0">
                <a:solidFill>
                  <a:schemeClr val="tx2"/>
                </a:solidFill>
                <a:effectLst/>
              </a:rPr>
              <a:t>́α</a:t>
            </a:r>
            <a:r>
              <a:rPr lang="en-US" b="1" i="1" dirty="0" err="1">
                <a:solidFill>
                  <a:schemeClr val="tx2"/>
                </a:solidFill>
                <a:effectLst/>
              </a:rPr>
              <a:t>ς</a:t>
            </a:r>
            <a:r>
              <a:rPr lang="en-US" b="1" i="1" dirty="0">
                <a:solidFill>
                  <a:schemeClr val="tx2"/>
                </a:solidFill>
                <a:effectLst/>
              </a:rPr>
              <a:t> π</a:t>
            </a:r>
            <a:r>
              <a:rPr lang="en-US" b="1" i="1" dirty="0" err="1">
                <a:solidFill>
                  <a:schemeClr val="tx2"/>
                </a:solidFill>
                <a:effectLst/>
              </a:rPr>
              <a:t>λειονότητ</a:t>
            </a:r>
            <a:r>
              <a:rPr lang="en-US" b="1" i="1" dirty="0">
                <a:solidFill>
                  <a:schemeClr val="tx2"/>
                </a:solidFill>
                <a:effectLst/>
              </a:rPr>
              <a:t>α</a:t>
            </a:r>
            <a:r>
              <a:rPr lang="en-US" b="1" i="1" dirty="0" err="1">
                <a:solidFill>
                  <a:schemeClr val="tx2"/>
                </a:solidFill>
                <a:effectLst/>
              </a:rPr>
              <a:t>ς</a:t>
            </a:r>
            <a:r>
              <a:rPr lang="en-US" b="1" i="1" dirty="0">
                <a:solidFill>
                  <a:schemeClr val="tx2"/>
                </a:solidFill>
                <a:effectLst/>
              </a:rPr>
              <a:t> α</a:t>
            </a:r>
            <a:r>
              <a:rPr lang="en-US" b="1" i="1" dirty="0" err="1">
                <a:solidFill>
                  <a:schemeClr val="tx2"/>
                </a:solidFill>
                <a:effectLst/>
              </a:rPr>
              <a:t>τόμων</a:t>
            </a:r>
            <a:r>
              <a:rPr lang="en-US" b="1" i="1" dirty="0">
                <a:solidFill>
                  <a:schemeClr val="tx2"/>
                </a:solidFill>
                <a:effectLst/>
              </a:rPr>
              <a:t> </a:t>
            </a:r>
            <a:r>
              <a:rPr lang="en-US" b="1" i="1" dirty="0" err="1">
                <a:solidFill>
                  <a:schemeClr val="tx2"/>
                </a:solidFill>
                <a:effectLst/>
              </a:rPr>
              <a:t>χωρίς</a:t>
            </a:r>
            <a:r>
              <a:rPr lang="en-US" b="1" i="1" dirty="0">
                <a:solidFill>
                  <a:schemeClr val="tx2"/>
                </a:solidFill>
                <a:effectLst/>
              </a:rPr>
              <a:t> π</a:t>
            </a:r>
            <a:r>
              <a:rPr lang="en-US" b="1" i="1" dirty="0" err="1">
                <a:solidFill>
                  <a:schemeClr val="tx2"/>
                </a:solidFill>
                <a:effectLst/>
              </a:rPr>
              <a:t>νευμ</a:t>
            </a:r>
            <a:r>
              <a:rPr lang="en-US" b="1" i="1" dirty="0">
                <a:solidFill>
                  <a:schemeClr val="tx2"/>
                </a:solidFill>
                <a:effectLst/>
              </a:rPr>
              <a:t>α</a:t>
            </a:r>
            <a:r>
              <a:rPr lang="en-US" b="1" i="1" dirty="0" err="1">
                <a:solidFill>
                  <a:schemeClr val="tx2"/>
                </a:solidFill>
                <a:effectLst/>
              </a:rPr>
              <a:t>τικές</a:t>
            </a:r>
            <a:r>
              <a:rPr lang="en-US" b="1" i="1" dirty="0">
                <a:solidFill>
                  <a:schemeClr val="tx2"/>
                </a:solidFill>
                <a:effectLst/>
              </a:rPr>
              <a:t> απα</a:t>
            </a:r>
            <a:r>
              <a:rPr lang="en-US" b="1" i="1" dirty="0" err="1">
                <a:solidFill>
                  <a:schemeClr val="tx2"/>
                </a:solidFill>
                <a:effectLst/>
              </a:rPr>
              <a:t>ιτήσεις</a:t>
            </a:r>
            <a:r>
              <a:rPr lang="en-US" b="1" i="1" dirty="0">
                <a:solidFill>
                  <a:schemeClr val="tx2"/>
                </a:solidFill>
                <a:effectLst/>
              </a:rPr>
              <a:t>. </a:t>
            </a:r>
            <a:endParaRPr lang="en-US" b="1" dirty="0">
              <a:solidFill>
                <a:schemeClr val="tx2"/>
              </a:solidFill>
              <a:effectLst/>
            </a:endParaRPr>
          </a:p>
        </p:txBody>
      </p:sp>
    </p:spTree>
    <p:extLst>
      <p:ext uri="{BB962C8B-B14F-4D97-AF65-F5344CB8AC3E}">
        <p14:creationId xmlns:p14="http://schemas.microsoft.com/office/powerpoint/2010/main" val="2108946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7">
            <a:extLst>
              <a:ext uri="{FF2B5EF4-FFF2-40B4-BE49-F238E27FC236}">
                <a16:creationId xmlns:a16="http://schemas.microsoft.com/office/drawing/2014/main" id="{A3C210E6-A35A-4F68-8D60-801A019C7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room with a desk and bookshelves&#10;&#10;Description automatically generated with medium confidence">
            <a:extLst>
              <a:ext uri="{FF2B5EF4-FFF2-40B4-BE49-F238E27FC236}">
                <a16:creationId xmlns:a16="http://schemas.microsoft.com/office/drawing/2014/main" id="{028B761B-33BC-9748-8569-9CBA0CA10C78}"/>
              </a:ext>
            </a:extLst>
          </p:cNvPr>
          <p:cNvPicPr>
            <a:picLocks noChangeAspect="1"/>
          </p:cNvPicPr>
          <p:nvPr/>
        </p:nvPicPr>
        <p:blipFill rotWithShape="1">
          <a:blip r:embed="rId2"/>
          <a:srcRect r="5960" b="1"/>
          <a:stretch/>
        </p:blipFill>
        <p:spPr>
          <a:xfrm>
            <a:off x="7381690" y="3456433"/>
            <a:ext cx="4810310"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p:spPr>
      </p:pic>
      <p:pic>
        <p:nvPicPr>
          <p:cNvPr id="13" name="Picture 12" descr="A picture containing building&#10;&#10;Description automatically generated">
            <a:extLst>
              <a:ext uri="{FF2B5EF4-FFF2-40B4-BE49-F238E27FC236}">
                <a16:creationId xmlns:a16="http://schemas.microsoft.com/office/drawing/2014/main" id="{2A852481-D116-DD4F-8B4A-35C0E96FE05B}"/>
              </a:ext>
            </a:extLst>
          </p:cNvPr>
          <p:cNvPicPr>
            <a:picLocks noChangeAspect="1"/>
          </p:cNvPicPr>
          <p:nvPr/>
        </p:nvPicPr>
        <p:blipFill rotWithShape="1">
          <a:blip r:embed="rId3"/>
          <a:srcRect l="1479" r="2164" b="1"/>
          <a:stretch/>
        </p:blipFill>
        <p:spPr>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useBgFill="1">
        <p:nvSpPr>
          <p:cNvPr id="20" name="Freeform: Shape 19">
            <a:extLst>
              <a:ext uri="{FF2B5EF4-FFF2-40B4-BE49-F238E27FC236}">
                <a16:creationId xmlns:a16="http://schemas.microsoft.com/office/drawing/2014/main" id="{AC0D06B0-F19C-459E-B221-A34B506FB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Freeform: Shape 21">
            <a:extLst>
              <a:ext uri="{FF2B5EF4-FFF2-40B4-BE49-F238E27FC236}">
                <a16:creationId xmlns:a16="http://schemas.microsoft.com/office/drawing/2014/main" id="{345B26DA-1C6B-4C66-81C9-9C1877FC2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5840"/>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62349F6-EAC0-7543-914B-D4D2B5A7E6E1}"/>
              </a:ext>
            </a:extLst>
          </p:cNvPr>
          <p:cNvSpPr txBox="1"/>
          <p:nvPr/>
        </p:nvSpPr>
        <p:spPr>
          <a:xfrm>
            <a:off x="438911" y="448056"/>
            <a:ext cx="7215923" cy="2765407"/>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Αυτο</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 π</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ου</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γι</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α </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τον</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Goeritz</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ήτ</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αν </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μι</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α </a:t>
            </a:r>
            <a:r>
              <a:rPr lang="en-US" sz="1600" b="1" dirty="0" err="1">
                <a:effectLst/>
                <a:latin typeface="Helvetica Neue" panose="02000503000000020004" pitchFamily="2" charset="0"/>
                <a:ea typeface="Helvetica Neue" panose="02000503000000020004" pitchFamily="2" charset="0"/>
                <a:cs typeface="Helvetica Neue" panose="02000503000000020004" pitchFamily="2" charset="0"/>
              </a:rPr>
              <a:t>εμ</a:t>
            </a:r>
            <a:r>
              <a:rPr lang="en-US" sz="1600" b="1" dirty="0">
                <a:effectLst/>
                <a:latin typeface="Helvetica Neue" panose="02000503000000020004" pitchFamily="2" charset="0"/>
                <a:ea typeface="Helvetica Neue" panose="02000503000000020004" pitchFamily="2" charset="0"/>
                <a:cs typeface="Helvetica Neue" panose="02000503000000020004" pitchFamily="2" charset="0"/>
              </a:rPr>
              <a:t>π</a:t>
            </a:r>
            <a:r>
              <a:rPr lang="en-US" sz="1600" b="1" dirty="0" err="1">
                <a:effectLst/>
                <a:latin typeface="Helvetica Neue" panose="02000503000000020004" pitchFamily="2" charset="0"/>
                <a:ea typeface="Helvetica Neue" panose="02000503000000020004" pitchFamily="2" charset="0"/>
                <a:cs typeface="Helvetica Neue" panose="02000503000000020004" pitchFamily="2" charset="0"/>
              </a:rPr>
              <a:t>ειρι</a:t>
            </a:r>
            <a:r>
              <a:rPr lang="en-US" sz="1600" b="1" dirty="0">
                <a:effectLst/>
                <a:latin typeface="Helvetica Neue" panose="02000503000000020004" pitchFamily="2" charset="0"/>
                <a:ea typeface="Helvetica Neue" panose="02000503000000020004" pitchFamily="2" charset="0"/>
                <a:cs typeface="Helvetica Neue" panose="02000503000000020004" pitchFamily="2" charset="0"/>
              </a:rPr>
              <a:t>́α</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στον</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 Barragan </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γίνετ</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α</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ι</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μι</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α π</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ρ</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α</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γμ</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α</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τικη</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 π</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ροσω</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π</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ικη</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 ανα</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ζήτηση</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η</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ο</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π</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οι</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́α </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υ</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π</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ο</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β</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όσκει</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σε</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ολόκληρο</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το</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έργο</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του</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 απ</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ο</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το</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 1940 </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κ</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α</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ι</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μετ</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ά. </a:t>
            </a:r>
          </a:p>
          <a:p>
            <a:pPr>
              <a:lnSpc>
                <a:spcPct val="90000"/>
              </a:lnSpc>
              <a:spcAft>
                <a:spcPts val="600"/>
              </a:spcAft>
            </a:pP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Έννοιες</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ο</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́π</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ως</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η</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ομορφι</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ά, </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η</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έμ</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π</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νευση</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η</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 μα</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γει</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́α, </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η</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έλξη</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η</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γοητει</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́α, </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η</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τέρψη</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κ</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α</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ι</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 ά</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λλες</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ο</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́π</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ως</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η</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γ</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α</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λήνη</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η</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ησυχι</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́α, </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η</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οικειότητ</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α, </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η</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έκ</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π</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ληξη</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εξ</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α</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φ</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α</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νίστηκ</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αν </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ε</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π</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ικίνδυν</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α απ</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ο</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τις</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δημοσιεύσεις</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 π</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ερι</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 α</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ρχιτεκτονικής</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Όλες</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όμως</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συν</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ά</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ντησ</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αν </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μι</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́α </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τρυφερη</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υ</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π</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οδοχη</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στην</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ψυχη</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μου</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Κ</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α</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ι</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 αν </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κ</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α</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ι</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είμ</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α</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ι</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 μα</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κρι</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ά απ</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ο</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το</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 να </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ισχυρίζομ</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α</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ι</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ότι</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κ</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α</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τ</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α</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φέρνω</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 να </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τις</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 α</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κολουθω</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στο</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έργο</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μου</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 απ</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οτελούν</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 π</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ρ</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α</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γμ</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α</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τικές</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 π</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ηγές</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φωτός</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 </a:t>
            </a:r>
          </a:p>
          <a:p>
            <a:pPr indent="-228600">
              <a:lnSpc>
                <a:spcPct val="90000"/>
              </a:lnSpc>
              <a:spcAft>
                <a:spcPts val="600"/>
              </a:spcAft>
              <a:buFont typeface="Arial" panose="020B0604020202020204" pitchFamily="34" charset="0"/>
              <a:buChar char="•"/>
            </a:pP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Λίγο</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 π</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ιο</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κ</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ά</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τω</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 π</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ροσθέτει</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Όλο</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μου</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το</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έργο</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 απα</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ρέγκλιτ</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α, </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είν</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α</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ι</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έν</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α μα</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νιφέστο</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στη</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γ</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α</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λήνη</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Σήμερ</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α, π</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ερισσότερο</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 απ</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ο</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 π</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οτε</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η</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κ</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α</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τοικι</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́α </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των</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 α</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νθρω</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́π</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ων</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 π</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ρε</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́π</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ει</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 να </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την</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i="1" dirty="0" err="1">
                <a:effectLst/>
                <a:latin typeface="Helvetica Neue" panose="02000503000000020004" pitchFamily="2" charset="0"/>
                <a:ea typeface="Helvetica Neue" panose="02000503000000020004" pitchFamily="2" charset="0"/>
                <a:cs typeface="Helvetica Neue" panose="02000503000000020004" pitchFamily="2" charset="0"/>
              </a:rPr>
              <a:t>ευνοει</a:t>
            </a:r>
            <a:r>
              <a:rPr lang="en-US" sz="1600" i="1" dirty="0">
                <a:effectLst/>
                <a:latin typeface="Helvetica Neue" panose="02000503000000020004" pitchFamily="2" charset="0"/>
                <a:ea typeface="Helvetica Neue" panose="02000503000000020004" pitchFamily="2" charset="0"/>
                <a:cs typeface="Helvetica Neue" panose="02000503000000020004" pitchFamily="2" charset="0"/>
              </a:rPr>
              <a:t>́.</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 </a:t>
            </a:r>
            <a:endParaRPr lang="en-US" sz="1600" dirty="0">
              <a:latin typeface="Helvetica Neue" panose="02000503000000020004" pitchFamily="2" charset="0"/>
              <a:ea typeface="Helvetica Neue" panose="02000503000000020004" pitchFamily="2" charset="0"/>
              <a:cs typeface="Helvetica Neue" panose="02000503000000020004" pitchFamily="2" charset="0"/>
            </a:endParaRPr>
          </a:p>
          <a:p>
            <a:pPr indent="-228600">
              <a:lnSpc>
                <a:spcPct val="90000"/>
              </a:lnSpc>
              <a:spcAft>
                <a:spcPts val="600"/>
              </a:spcAft>
              <a:buFont typeface="Arial" panose="020B0604020202020204" pitchFamily="34" charset="0"/>
              <a:buChar char="•"/>
            </a:pPr>
            <a:endParaRPr lang="en-US" sz="1600" dirty="0">
              <a:effectLst/>
              <a:latin typeface="Helvetica Neue" panose="02000503000000020004" pitchFamily="2" charset="0"/>
              <a:ea typeface="Helvetica Neue" panose="02000503000000020004" pitchFamily="2" charset="0"/>
              <a:cs typeface="Helvetica Neue" panose="02000503000000020004" pitchFamily="2" charset="0"/>
            </a:endParaRPr>
          </a:p>
          <a:p>
            <a:pPr indent="-228600">
              <a:lnSpc>
                <a:spcPct val="90000"/>
              </a:lnSpc>
              <a:spcAft>
                <a:spcPts val="600"/>
              </a:spcAft>
              <a:buFont typeface="Arial" panose="020B0604020202020204" pitchFamily="34" charset="0"/>
              <a:buChar char="•"/>
            </a:pPr>
            <a:endParaRPr lang="en-US" sz="1600" dirty="0">
              <a:latin typeface="Helvetica Neue" panose="02000503000000020004" pitchFamily="2" charset="0"/>
              <a:ea typeface="Helvetica Neue" panose="02000503000000020004" pitchFamily="2" charset="0"/>
              <a:cs typeface="Helvetica Neue" panose="02000503000000020004" pitchFamily="2" charset="0"/>
            </a:endParaRPr>
          </a:p>
          <a:p>
            <a:pPr indent="-228600">
              <a:lnSpc>
                <a:spcPct val="90000"/>
              </a:lnSpc>
              <a:spcAft>
                <a:spcPts val="600"/>
              </a:spcAft>
              <a:buFont typeface="Arial" panose="020B0604020202020204" pitchFamily="34" charset="0"/>
              <a:buChar char="•"/>
            </a:pPr>
            <a:endParaRPr lang="en-US" sz="1600" dirty="0">
              <a:effectLst/>
              <a:latin typeface="Helvetica Neue" panose="02000503000000020004" pitchFamily="2" charset="0"/>
              <a:ea typeface="Helvetica Neue" panose="02000503000000020004" pitchFamily="2" charset="0"/>
              <a:cs typeface="Helvetica Neue" panose="02000503000000020004" pitchFamily="2" charset="0"/>
            </a:endParaRPr>
          </a:p>
          <a:p>
            <a:pPr indent="-228600">
              <a:lnSpc>
                <a:spcPct val="90000"/>
              </a:lnSpc>
              <a:spcAft>
                <a:spcPts val="600"/>
              </a:spcAft>
              <a:buFont typeface="Arial" panose="020B0604020202020204" pitchFamily="34" charset="0"/>
              <a:buChar char="•"/>
            </a:pPr>
            <a:endParaRPr lang="en-US" sz="1600" dirty="0">
              <a:latin typeface="Helvetica Neue" panose="02000503000000020004" pitchFamily="2" charset="0"/>
              <a:ea typeface="Helvetica Neue" panose="02000503000000020004" pitchFamily="2" charset="0"/>
              <a:cs typeface="Helvetica Neue" panose="02000503000000020004" pitchFamily="2" charset="0"/>
            </a:endParaRPr>
          </a:p>
          <a:p>
            <a:pPr indent="-228600">
              <a:lnSpc>
                <a:spcPct val="90000"/>
              </a:lnSpc>
              <a:spcAft>
                <a:spcPts val="600"/>
              </a:spcAft>
              <a:buFont typeface="Arial" panose="020B0604020202020204" pitchFamily="34" charset="0"/>
              <a:buChar char="•"/>
            </a:pPr>
            <a:endParaRPr lang="en-US" sz="1600" dirty="0">
              <a:effectLst/>
              <a:latin typeface="Helvetica Neue" panose="02000503000000020004" pitchFamily="2" charset="0"/>
              <a:ea typeface="Helvetica Neue" panose="02000503000000020004" pitchFamily="2" charset="0"/>
              <a:cs typeface="Helvetica Neue" panose="02000503000000020004" pitchFamily="2" charset="0"/>
            </a:endParaRPr>
          </a:p>
          <a:p>
            <a:pPr indent="-228600">
              <a:lnSpc>
                <a:spcPct val="90000"/>
              </a:lnSpc>
              <a:spcAft>
                <a:spcPts val="600"/>
              </a:spcAft>
              <a:buFont typeface="Arial" panose="020B0604020202020204" pitchFamily="34" charset="0"/>
              <a:buChar char="•"/>
            </a:pPr>
            <a:endParaRPr lang="en-US" sz="1600" dirty="0">
              <a:latin typeface="Helvetica Neue" panose="02000503000000020004" pitchFamily="2" charset="0"/>
              <a:ea typeface="Helvetica Neue" panose="02000503000000020004" pitchFamily="2" charset="0"/>
              <a:cs typeface="Helvetica Neue" panose="02000503000000020004" pitchFamily="2" charset="0"/>
            </a:endParaRPr>
          </a:p>
          <a:p>
            <a:pPr>
              <a:lnSpc>
                <a:spcPct val="90000"/>
              </a:lnSpc>
              <a:spcAft>
                <a:spcPts val="600"/>
              </a:spcAft>
            </a:pP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Τελειώνει</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ελ</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π</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ίζοντ</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α</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ς</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ότι</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η</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δουλει</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ά </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του</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εντός</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των</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τ</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απ</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εινών</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ορίων</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του</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συμ</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βά</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λλει</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στο</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 να </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υψώσει</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έν</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α ανά</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χωμ</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α απ</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έν</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α</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ντι</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στο</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κύμ</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α </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της</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 απα</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νθρω</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π</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οίησης</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 </a:t>
            </a:r>
          </a:p>
          <a:p>
            <a:pPr>
              <a:lnSpc>
                <a:spcPct val="90000"/>
              </a:lnSpc>
              <a:spcAft>
                <a:spcPts val="600"/>
              </a:spcAft>
            </a:pP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Κ</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α</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τ</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ά </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συνε</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́π</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ει</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α, </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έν</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α απ</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ο</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τ</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α βα</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σικ</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ά </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εν</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α</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ύσμ</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α</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τ</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α </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της</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συγκινησι</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α</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κής</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 α</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ρχιτεκτονικής</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ήτ</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αν </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η</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 α</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ντίδρ</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α</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ση</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στην</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 πα</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ντ</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α</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χου</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 πα</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ρουσι</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́α </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του</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μοντερνισμου</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κ</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α</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ι</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του</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διεθνούς</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 </a:t>
            </a:r>
            <a:r>
              <a:rPr lang="en-US" sz="1600" dirty="0" err="1">
                <a:effectLst/>
                <a:latin typeface="Helvetica Neue" panose="02000503000000020004" pitchFamily="2" charset="0"/>
                <a:ea typeface="Helvetica Neue" panose="02000503000000020004" pitchFamily="2" charset="0"/>
                <a:cs typeface="Helvetica Neue" panose="02000503000000020004" pitchFamily="2" charset="0"/>
              </a:rPr>
              <a:t>στυλ</a:t>
            </a:r>
            <a:r>
              <a:rPr lang="en-US" sz="1600" dirty="0">
                <a:effectLst/>
                <a:latin typeface="Helvetica Neue" panose="02000503000000020004" pitchFamily="2" charset="0"/>
                <a:ea typeface="Helvetica Neue" panose="02000503000000020004" pitchFamily="2" charset="0"/>
                <a:cs typeface="Helvetica Neue" panose="02000503000000020004" pitchFamily="2" charset="0"/>
              </a:rPr>
              <a:t>». </a:t>
            </a:r>
          </a:p>
        </p:txBody>
      </p:sp>
      <p:pic>
        <p:nvPicPr>
          <p:cNvPr id="7" name="Picture 6" descr="A picture containing outdoor, building, sky, tree&#10;&#10;Description automatically generated">
            <a:extLst>
              <a:ext uri="{FF2B5EF4-FFF2-40B4-BE49-F238E27FC236}">
                <a16:creationId xmlns:a16="http://schemas.microsoft.com/office/drawing/2014/main" id="{23F0907D-D419-CE40-BB91-6F0106198247}"/>
              </a:ext>
            </a:extLst>
          </p:cNvPr>
          <p:cNvPicPr>
            <a:picLocks noChangeAspect="1"/>
          </p:cNvPicPr>
          <p:nvPr/>
        </p:nvPicPr>
        <p:blipFill rotWithShape="1">
          <a:blip r:embed="rId4"/>
          <a:srcRect t="11189" r="-1" b="-1"/>
          <a:stretch/>
        </p:blipFill>
        <p:spPr>
          <a:xfrm>
            <a:off x="7404372" y="10"/>
            <a:ext cx="4787628"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p:spPr>
      </p:pic>
    </p:spTree>
    <p:extLst>
      <p:ext uri="{BB962C8B-B14F-4D97-AF65-F5344CB8AC3E}">
        <p14:creationId xmlns:p14="http://schemas.microsoft.com/office/powerpoint/2010/main" val="700074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A0B5782-3D8F-1146-9899-72BBD4589C18}"/>
              </a:ext>
            </a:extLst>
          </p:cNvPr>
          <p:cNvSpPr>
            <a:spLocks noGrp="1"/>
          </p:cNvSpPr>
          <p:nvPr>
            <p:ph idx="1"/>
          </p:nvPr>
        </p:nvSpPr>
        <p:spPr>
          <a:xfrm>
            <a:off x="1536526" y="1440493"/>
            <a:ext cx="9118948" cy="4188839"/>
          </a:xfrm>
        </p:spPr>
        <p:txBody>
          <a:bodyPr anchor="t">
            <a:normAutofit fontScale="70000" lnSpcReduction="20000"/>
          </a:bodyPr>
          <a:lstStyle/>
          <a:p>
            <a:pPr marL="0" indent="0">
              <a:buNone/>
            </a:pPr>
            <a:endParaRPr lang="el-GR" sz="1700" dirty="0">
              <a:latin typeface="PalatinoLinotype"/>
              <a:ea typeface="Helvetica Neue" panose="02000503000000020004" pitchFamily="2" charset="0"/>
              <a:cs typeface="Times New Roman" panose="02020603050405020304" pitchFamily="18" charset="0"/>
            </a:endParaRPr>
          </a:p>
          <a:p>
            <a:pPr marL="0" indent="0">
              <a:buNone/>
            </a:pPr>
            <a:endParaRPr lang="el-GR" sz="1700" dirty="0">
              <a:ea typeface="Helvetica Neue" panose="02000503000000020004" pitchFamily="2" charset="0"/>
              <a:cs typeface="Times New Roman" panose="02020603050405020304" pitchFamily="18" charset="0"/>
            </a:endParaRPr>
          </a:p>
          <a:p>
            <a:pPr marL="0" indent="0">
              <a:buNone/>
            </a:pPr>
            <a:endParaRPr lang="el-GR" sz="1700" dirty="0">
              <a:ea typeface="Helvetica Neue" panose="02000503000000020004" pitchFamily="2" charset="0"/>
              <a:cs typeface="Times New Roman" panose="02020603050405020304" pitchFamily="18" charset="0"/>
            </a:endParaRPr>
          </a:p>
          <a:p>
            <a:pPr marL="0" indent="0">
              <a:lnSpc>
                <a:spcPct val="160000"/>
              </a:lnSpc>
              <a:spcBef>
                <a:spcPts val="0"/>
              </a:spcBef>
              <a:buNone/>
            </a:pPr>
            <a:r>
              <a:rPr lang="el-GR" sz="2400" dirty="0">
                <a:latin typeface="Helvetica Neue" panose="02000503000000020004" pitchFamily="2" charset="0"/>
                <a:ea typeface="Helvetica Neue" panose="02000503000000020004" pitchFamily="2" charset="0"/>
                <a:cs typeface="Helvetica Neue" panose="02000503000000020004" pitchFamily="2" charset="0"/>
              </a:rPr>
              <a:t>Σ</a:t>
            </a:r>
            <a:r>
              <a:rPr lang="en-GR" sz="2400" dirty="0">
                <a:effectLst/>
                <a:latin typeface="Helvetica Neue" panose="02000503000000020004" pitchFamily="2" charset="0"/>
                <a:ea typeface="Helvetica Neue" panose="02000503000000020004" pitchFamily="2" charset="0"/>
                <a:cs typeface="Helvetica Neue" panose="02000503000000020004" pitchFamily="2" charset="0"/>
              </a:rPr>
              <a:t>το δυτικό πολιτισμό μας, η οπτική εμπειρία υπερτερεί των υπολοίπων αισθήσεων στην διαδικασία κατανόησης του περιβάλλοντός μας. </a:t>
            </a:r>
            <a:endParaRPr lang="el-GR" sz="2400" dirty="0">
              <a:latin typeface="Helvetica Neue" panose="02000503000000020004" pitchFamily="2" charset="0"/>
              <a:ea typeface="Helvetica Neue" panose="02000503000000020004" pitchFamily="2" charset="0"/>
              <a:cs typeface="Helvetica Neue" panose="02000503000000020004" pitchFamily="2" charset="0"/>
            </a:endParaRPr>
          </a:p>
          <a:p>
            <a:pPr marL="0" indent="0">
              <a:lnSpc>
                <a:spcPct val="160000"/>
              </a:lnSpc>
              <a:spcBef>
                <a:spcPts val="0"/>
              </a:spcBef>
              <a:buNone/>
            </a:pPr>
            <a:endParaRPr lang="el-GR" sz="2400" dirty="0">
              <a:latin typeface="Helvetica Neue" panose="02000503000000020004" pitchFamily="2" charset="0"/>
              <a:ea typeface="Helvetica Neue" panose="02000503000000020004" pitchFamily="2" charset="0"/>
              <a:cs typeface="Helvetica Neue" panose="02000503000000020004" pitchFamily="2" charset="0"/>
            </a:endParaRPr>
          </a:p>
          <a:p>
            <a:pPr marL="0" indent="0">
              <a:lnSpc>
                <a:spcPct val="160000"/>
              </a:lnSpc>
              <a:spcBef>
                <a:spcPts val="0"/>
              </a:spcBef>
              <a:buNone/>
            </a:pPr>
            <a:endParaRPr lang="el-GR" sz="2400" dirty="0">
              <a:latin typeface="Helvetica Neue" panose="02000503000000020004" pitchFamily="2" charset="0"/>
              <a:ea typeface="Helvetica Neue" panose="02000503000000020004" pitchFamily="2" charset="0"/>
              <a:cs typeface="Helvetica Neue" panose="02000503000000020004" pitchFamily="2" charset="0"/>
            </a:endParaRPr>
          </a:p>
          <a:p>
            <a:pPr marL="0" indent="0">
              <a:lnSpc>
                <a:spcPct val="160000"/>
              </a:lnSpc>
              <a:spcBef>
                <a:spcPts val="0"/>
              </a:spcBef>
              <a:buNone/>
            </a:pPr>
            <a:r>
              <a:rPr lang="en-GR" sz="2400" dirty="0">
                <a:latin typeface="Helvetica Neue" panose="02000503000000020004" pitchFamily="2" charset="0"/>
                <a:ea typeface="Helvetica Neue" panose="02000503000000020004" pitchFamily="2" charset="0"/>
                <a:cs typeface="Helvetica Neue" panose="02000503000000020004" pitchFamily="2" charset="0"/>
              </a:rPr>
              <a:t>Αυτή η ηγεμονία του «οπτικού» έχει τις ρίζες της στην αναγέννηση και διαιωνίζεται δια μέσου της εκπαίδευσης και των κοινωνικο-πολιτισμικών συνθηκών που τείνουν να παραβλέπουν τη μάθηση ήδη από την παιδική ηλικία της ακρόασης των ξεχασμένων αισθήσεων της αρχιτεκτονικής ( της ηχητικής διάστασης, της οσφρητικής διάστασης αλλά και της διάστασης της αφής..). </a:t>
            </a:r>
          </a:p>
          <a:p>
            <a:endParaRPr lang="en-GR" sz="1700" dirty="0">
              <a:latin typeface="PalatinoLinotype"/>
              <a:ea typeface="Times New Roman" panose="02020603050405020304" pitchFamily="18" charset="0"/>
              <a:cs typeface="Times New Roman" panose="02020603050405020304" pitchFamily="18" charset="0"/>
            </a:endParaRPr>
          </a:p>
          <a:p>
            <a:endParaRPr lang="en-GR" sz="1700" dirty="0">
              <a:effectLst/>
              <a:latin typeface="PalatinoLinotype"/>
              <a:ea typeface="Times New Roman" panose="02020603050405020304" pitchFamily="18" charset="0"/>
              <a:cs typeface="Times New Roman" panose="02020603050405020304" pitchFamily="18" charset="0"/>
            </a:endParaRPr>
          </a:p>
          <a:p>
            <a:endParaRPr lang="en-GR" sz="1700" dirty="0"/>
          </a:p>
        </p:txBody>
      </p:sp>
    </p:spTree>
    <p:extLst>
      <p:ext uri="{BB962C8B-B14F-4D97-AF65-F5344CB8AC3E}">
        <p14:creationId xmlns:p14="http://schemas.microsoft.com/office/powerpoint/2010/main" val="230315294"/>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8D269-0B50-D547-AEA5-A13E9CC5FCD8}"/>
              </a:ext>
            </a:extLst>
          </p:cNvPr>
          <p:cNvSpPr>
            <a:spLocks noGrp="1"/>
          </p:cNvSpPr>
          <p:nvPr>
            <p:ph type="title"/>
          </p:nvPr>
        </p:nvSpPr>
        <p:spPr>
          <a:xfrm>
            <a:off x="506627" y="778476"/>
            <a:ext cx="11158151" cy="4992129"/>
          </a:xfrm>
        </p:spPr>
        <p:txBody>
          <a:bodyPr>
            <a:normAutofit fontScale="90000"/>
          </a:bodyPr>
          <a:lstStyle/>
          <a:p>
            <a:pPr algn="ctr">
              <a:lnSpc>
                <a:spcPct val="150000"/>
              </a:lnSpc>
            </a:pPr>
            <a:r>
              <a:rPr lang="en-GR" sz="2700" dirty="0">
                <a:effectLst/>
                <a:latin typeface="Helvetica Neue" panose="02000503000000020004" pitchFamily="2" charset="0"/>
                <a:ea typeface="Helvetica Neue" panose="02000503000000020004" pitchFamily="2" charset="0"/>
                <a:cs typeface="Helvetica Neue" panose="02000503000000020004" pitchFamily="2" charset="0"/>
              </a:rPr>
              <a:t> </a:t>
            </a:r>
            <a:br>
              <a:rPr lang="en-GR" sz="2700" dirty="0">
                <a:effectLst/>
                <a:latin typeface="Helvetica Neue" panose="02000503000000020004" pitchFamily="2" charset="0"/>
                <a:ea typeface="Helvetica Neue" panose="02000503000000020004" pitchFamily="2" charset="0"/>
                <a:cs typeface="Helvetica Neue" panose="02000503000000020004" pitchFamily="2" charset="0"/>
              </a:rPr>
            </a:br>
            <a:br>
              <a:rPr lang="el-GR" sz="2700" dirty="0">
                <a:effectLst/>
                <a:latin typeface="Helvetica Neue" panose="02000503000000020004" pitchFamily="2" charset="0"/>
                <a:ea typeface="Helvetica Neue" panose="02000503000000020004" pitchFamily="2" charset="0"/>
                <a:cs typeface="Helvetica Neue" panose="02000503000000020004" pitchFamily="2" charset="0"/>
              </a:rPr>
            </a:br>
            <a:r>
              <a:rPr lang="en-GR" sz="2700" dirty="0">
                <a:effectLst/>
                <a:latin typeface="Helvetica Neue" panose="02000503000000020004" pitchFamily="2" charset="0"/>
                <a:ea typeface="Helvetica Neue" panose="02000503000000020004" pitchFamily="2" charset="0"/>
                <a:cs typeface="Helvetica Neue" panose="02000503000000020004" pitchFamily="2" charset="0"/>
              </a:rPr>
              <a:t>Ελπίζουμε κάποτε μια εκτεταμένη </a:t>
            </a:r>
            <a:r>
              <a:rPr lang="el-GR" sz="2700" dirty="0">
                <a:effectLst/>
                <a:latin typeface="Helvetica Neue" panose="02000503000000020004" pitchFamily="2" charset="0"/>
                <a:ea typeface="Helvetica Neue" panose="02000503000000020004" pitchFamily="2" charset="0"/>
                <a:cs typeface="Helvetica Neue" panose="02000503000000020004" pitchFamily="2" charset="0"/>
              </a:rPr>
              <a:t>διεπιστημονική </a:t>
            </a:r>
            <a:r>
              <a:rPr lang="en-GR" sz="2700" dirty="0">
                <a:effectLst/>
                <a:latin typeface="Helvetica Neue" panose="02000503000000020004" pitchFamily="2" charset="0"/>
                <a:ea typeface="Helvetica Neue" panose="02000503000000020004" pitchFamily="2" charset="0"/>
                <a:cs typeface="Helvetica Neue" panose="02000503000000020004" pitchFamily="2" charset="0"/>
              </a:rPr>
              <a:t>μελέτη να επικεντρωθεί στο θέμα των </a:t>
            </a:r>
            <a:r>
              <a:rPr lang="en-GR" sz="2700" b="1" dirty="0">
                <a:effectLst/>
                <a:latin typeface="Helvetica Neue" panose="02000503000000020004" pitchFamily="2" charset="0"/>
                <a:ea typeface="Helvetica Neue" panose="02000503000000020004" pitchFamily="2" charset="0"/>
                <a:cs typeface="Helvetica Neue" panose="02000503000000020004" pitchFamily="2" charset="0"/>
              </a:rPr>
              <a:t>πολλαπλών τοπίων της πόλης</a:t>
            </a:r>
            <a:r>
              <a:rPr lang="en-GR" sz="2700" dirty="0">
                <a:effectLst/>
                <a:latin typeface="Helvetica Neue" panose="02000503000000020004" pitchFamily="2" charset="0"/>
                <a:ea typeface="Helvetica Neue" panose="02000503000000020004" pitchFamily="2" charset="0"/>
                <a:cs typeface="Helvetica Neue" panose="02000503000000020004" pitchFamily="2" charset="0"/>
              </a:rPr>
              <a:t> που τόσο έχει ανάγκη και η δική μας επιστήμη της αρχιτεκτονικής, της πολεοδομίας και του τοπίου. </a:t>
            </a:r>
            <a:br>
              <a:rPr lang="el-GR" sz="2700" dirty="0">
                <a:effectLst/>
                <a:latin typeface="Helvetica Neue" panose="02000503000000020004" pitchFamily="2" charset="0"/>
                <a:ea typeface="Helvetica Neue" panose="02000503000000020004" pitchFamily="2" charset="0"/>
                <a:cs typeface="Helvetica Neue" panose="02000503000000020004" pitchFamily="2" charset="0"/>
              </a:rPr>
            </a:br>
            <a:r>
              <a:rPr lang="en-GR" sz="2700" dirty="0">
                <a:effectLst/>
                <a:latin typeface="Helvetica Neue" panose="02000503000000020004" pitchFamily="2" charset="0"/>
                <a:ea typeface="Helvetica Neue" panose="02000503000000020004" pitchFamily="2" charset="0"/>
                <a:cs typeface="Helvetica Neue" panose="02000503000000020004" pitchFamily="2" charset="0"/>
              </a:rPr>
              <a:t>Μέσα από μια τέτοια μελέτη θα μπορούσαμε άλλωστε να αναδείξουμε </a:t>
            </a:r>
            <a:r>
              <a:rPr lang="en-GR" sz="2700" u="sng" dirty="0">
                <a:effectLst/>
                <a:latin typeface="Helvetica Neue" panose="02000503000000020004" pitchFamily="2" charset="0"/>
                <a:ea typeface="Helvetica Neue" panose="02000503000000020004" pitchFamily="2" charset="0"/>
                <a:cs typeface="Helvetica Neue" panose="02000503000000020004" pitchFamily="2" charset="0"/>
              </a:rPr>
              <a:t>την αισθητηριακή διάσταση του χώρου</a:t>
            </a:r>
            <a:r>
              <a:rPr lang="en-GR" sz="2700" dirty="0">
                <a:effectLst/>
                <a:latin typeface="Helvetica Neue" panose="02000503000000020004" pitchFamily="2" charset="0"/>
                <a:ea typeface="Helvetica Neue" panose="02000503000000020004" pitchFamily="2" charset="0"/>
                <a:cs typeface="Helvetica Neue" panose="02000503000000020004" pitchFamily="2" charset="0"/>
              </a:rPr>
              <a:t>, μέσα από έννοιες όπως αυτή της συγκινησιακής αρχιτεκτονικής και πόλης (emotional architecture, emotional city), των ηχοτοπίων (soundscapes), των φωτοτοπίων (lightscapes), των νυκτοτοπίων (nighscapes)...κάτι που θα εμπλουτίσει και τον τρόπο που σχεδιάζουμε και διαχειριζόμαστε χώρους ζωής αλλά και σύγχρονου μύθου... </a:t>
            </a:r>
            <a:br>
              <a:rPr lang="en-GR" sz="2700" dirty="0">
                <a:effectLst/>
                <a:latin typeface="Helvetica Neue" panose="02000503000000020004" pitchFamily="2" charset="0"/>
                <a:ea typeface="Helvetica Neue" panose="02000503000000020004" pitchFamily="2" charset="0"/>
                <a:cs typeface="Helvetica Neue" panose="02000503000000020004" pitchFamily="2" charset="0"/>
              </a:rPr>
            </a:br>
            <a:br>
              <a:rPr lang="en-GR" sz="2200" dirty="0">
                <a:effectLst/>
                <a:latin typeface="Helvetica Neue" panose="02000503000000020004" pitchFamily="2" charset="0"/>
                <a:ea typeface="Helvetica Neue" panose="02000503000000020004" pitchFamily="2" charset="0"/>
                <a:cs typeface="Helvetica Neue" panose="02000503000000020004" pitchFamily="2" charset="0"/>
              </a:rPr>
            </a:br>
            <a:endParaRPr lang="en-GR" sz="22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854818454"/>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80003-41DF-104E-ACA5-308685778927}"/>
              </a:ext>
            </a:extLst>
          </p:cNvPr>
          <p:cNvSpPr>
            <a:spLocks noGrp="1"/>
          </p:cNvSpPr>
          <p:nvPr>
            <p:ph type="title"/>
          </p:nvPr>
        </p:nvSpPr>
        <p:spPr>
          <a:xfrm>
            <a:off x="838200" y="1902942"/>
            <a:ext cx="10515600" cy="3707026"/>
          </a:xfrm>
        </p:spPr>
        <p:txBody>
          <a:bodyPr>
            <a:normAutofit fontScale="90000"/>
          </a:bodyPr>
          <a:lstStyle/>
          <a:p>
            <a:pPr algn="ctr"/>
            <a:br>
              <a:rPr lang="en-GR" sz="1800" dirty="0">
                <a:effectLst/>
                <a:latin typeface="PalatinoLinotype"/>
                <a:ea typeface="Times New Roman" panose="02020603050405020304" pitchFamily="18" charset="0"/>
                <a:cs typeface="Times New Roman" panose="02020603050405020304" pitchFamily="18" charset="0"/>
              </a:rPr>
            </a:br>
            <a:br>
              <a:rPr lang="en-GR" sz="1800" dirty="0">
                <a:effectLst/>
                <a:latin typeface="PalatinoLinotype"/>
                <a:ea typeface="Times New Roman" panose="02020603050405020304" pitchFamily="18" charset="0"/>
                <a:cs typeface="Times New Roman" panose="02020603050405020304" pitchFamily="18" charset="0"/>
              </a:rPr>
            </a:br>
            <a:r>
              <a:rPr lang="en-GR" sz="2200" dirty="0">
                <a:effectLst/>
                <a:latin typeface="Helvetica Neue" panose="02000503000000020004" pitchFamily="2" charset="0"/>
                <a:ea typeface="Helvetica Neue" panose="02000503000000020004" pitchFamily="2" charset="0"/>
                <a:cs typeface="Helvetica Neue" panose="02000503000000020004" pitchFamily="2" charset="0"/>
              </a:rPr>
              <a:t>Τα τελευταία χρόνια, άλλωστε, ως μέρος μιας διεθνούς τάσης, υποκινούμενη</a:t>
            </a:r>
            <a:r>
              <a:rPr lang="el-GR" sz="2200" dirty="0">
                <a:effectLst/>
                <a:latin typeface="Helvetica Neue" panose="02000503000000020004" pitchFamily="2" charset="0"/>
                <a:ea typeface="Helvetica Neue" panose="02000503000000020004" pitchFamily="2" charset="0"/>
                <a:cs typeface="Helvetica Neue" panose="02000503000000020004" pitchFamily="2" charset="0"/>
              </a:rPr>
              <a:t>ς</a:t>
            </a:r>
            <a:r>
              <a:rPr lang="en-GR" sz="2200" dirty="0">
                <a:effectLst/>
                <a:latin typeface="Helvetica Neue" panose="02000503000000020004" pitchFamily="2" charset="0"/>
                <a:ea typeface="Helvetica Neue" panose="02000503000000020004" pitchFamily="2" charset="0"/>
                <a:cs typeface="Helvetica Neue" panose="02000503000000020004" pitchFamily="2" charset="0"/>
              </a:rPr>
              <a:t> σε σημαντικό βαθμό και από την κρίση, η αρχιτεκτονική στην Ελλάδα </a:t>
            </a:r>
            <a:br>
              <a:rPr lang="el-GR" sz="2200" dirty="0">
                <a:effectLst/>
                <a:latin typeface="Helvetica Neue" panose="02000503000000020004" pitchFamily="2" charset="0"/>
                <a:ea typeface="Helvetica Neue" panose="02000503000000020004" pitchFamily="2" charset="0"/>
                <a:cs typeface="Helvetica Neue" panose="02000503000000020004" pitchFamily="2" charset="0"/>
              </a:rPr>
            </a:br>
            <a:r>
              <a:rPr lang="en-GR" sz="2200" b="1" dirty="0">
                <a:effectLst/>
                <a:latin typeface="Helvetica Neue" panose="02000503000000020004" pitchFamily="2" charset="0"/>
                <a:ea typeface="Helvetica Neue" panose="02000503000000020004" pitchFamily="2" charset="0"/>
                <a:cs typeface="Helvetica Neue" panose="02000503000000020004" pitchFamily="2" charset="0"/>
              </a:rPr>
              <a:t>μετατοπίζεται από την κατασκευή του χώρου στη διαχείριση του. </a:t>
            </a:r>
            <a:br>
              <a:rPr lang="en-GR" sz="2200" dirty="0">
                <a:effectLst/>
                <a:latin typeface="Helvetica Neue" panose="02000503000000020004" pitchFamily="2" charset="0"/>
                <a:ea typeface="Helvetica Neue" panose="02000503000000020004" pitchFamily="2" charset="0"/>
                <a:cs typeface="Helvetica Neue" panose="02000503000000020004" pitchFamily="2" charset="0"/>
              </a:rPr>
            </a:br>
            <a:br>
              <a:rPr lang="el-GR" sz="2200" dirty="0">
                <a:effectLst/>
                <a:latin typeface="Helvetica Neue" panose="02000503000000020004" pitchFamily="2" charset="0"/>
                <a:ea typeface="Helvetica Neue" panose="02000503000000020004" pitchFamily="2" charset="0"/>
                <a:cs typeface="Helvetica Neue" panose="02000503000000020004" pitchFamily="2" charset="0"/>
              </a:rPr>
            </a:br>
            <a:r>
              <a:rPr lang="en-GR" sz="2200" dirty="0">
                <a:effectLst/>
                <a:latin typeface="Helvetica Neue" panose="02000503000000020004" pitchFamily="2" charset="0"/>
                <a:ea typeface="Helvetica Neue" panose="02000503000000020004" pitchFamily="2" charset="0"/>
                <a:cs typeface="Helvetica Neue" panose="02000503000000020004" pitchFamily="2" charset="0"/>
              </a:rPr>
              <a:t>Μέσα από μια </a:t>
            </a:r>
            <a:r>
              <a:rPr lang="en-GR" sz="2200" b="1" dirty="0">
                <a:effectLst/>
                <a:latin typeface="Helvetica Neue" panose="02000503000000020004" pitchFamily="2" charset="0"/>
                <a:ea typeface="Helvetica Neue" panose="02000503000000020004" pitchFamily="2" charset="0"/>
                <a:cs typeface="Helvetica Neue" panose="02000503000000020004" pitchFamily="2" charset="0"/>
              </a:rPr>
              <a:t>πληθώρα δράσεων, εργαστηρίων, έρευνας, αστικών ξεναγήσεων, χαρτογραφήσεων, ουτοπικών διαγωνισμών, καλλιτεχνικών προσεγγίσεων και αντίστοιχων μεταπτυχιακών, διαμορφώνεται ένα καινούριο προφίλ αρχιτέκτονα:</a:t>
            </a:r>
            <a:r>
              <a:rPr lang="en-GR" sz="2200" dirty="0">
                <a:effectLst/>
                <a:latin typeface="Helvetica Neue" panose="02000503000000020004" pitchFamily="2" charset="0"/>
                <a:ea typeface="Helvetica Neue" panose="02000503000000020004" pitchFamily="2" charset="0"/>
                <a:cs typeface="Helvetica Neue" panose="02000503000000020004" pitchFamily="2" charset="0"/>
              </a:rPr>
              <a:t> </a:t>
            </a:r>
            <a:br>
              <a:rPr lang="el-GR" sz="2200" dirty="0">
                <a:effectLst/>
                <a:latin typeface="Helvetica Neue" panose="02000503000000020004" pitchFamily="2" charset="0"/>
                <a:ea typeface="Helvetica Neue" panose="02000503000000020004" pitchFamily="2" charset="0"/>
                <a:cs typeface="Helvetica Neue" panose="02000503000000020004" pitchFamily="2" charset="0"/>
              </a:rPr>
            </a:br>
            <a:br>
              <a:rPr lang="el-GR" sz="2200" dirty="0">
                <a:effectLst/>
                <a:latin typeface="Helvetica Neue" panose="02000503000000020004" pitchFamily="2" charset="0"/>
                <a:ea typeface="Helvetica Neue" panose="02000503000000020004" pitchFamily="2" charset="0"/>
                <a:cs typeface="Helvetica Neue" panose="02000503000000020004" pitchFamily="2" charset="0"/>
              </a:rPr>
            </a:br>
            <a:r>
              <a:rPr lang="en-GR" sz="2200" dirty="0">
                <a:effectLst/>
                <a:latin typeface="Helvetica Neue" panose="02000503000000020004" pitchFamily="2" charset="0"/>
                <a:ea typeface="Helvetica Neue" panose="02000503000000020004" pitchFamily="2" charset="0"/>
                <a:cs typeface="Helvetica Neue" panose="02000503000000020004" pitchFamily="2" charset="0"/>
              </a:rPr>
              <a:t>αυτό του </a:t>
            </a:r>
            <a:r>
              <a:rPr lang="en-GR" sz="2200" b="1" dirty="0">
                <a:effectLst/>
                <a:latin typeface="Helvetica Neue" panose="02000503000000020004" pitchFamily="2" charset="0"/>
                <a:ea typeface="Helvetica Neue" panose="02000503000000020004" pitchFamily="2" charset="0"/>
                <a:cs typeface="Helvetica Neue" panose="02000503000000020004" pitchFamily="2" charset="0"/>
              </a:rPr>
              <a:t>παιδαγωγού-διαμεσολαβητή-ερμηνευτή, </a:t>
            </a:r>
            <a:r>
              <a:rPr lang="en-GR" sz="2200" dirty="0">
                <a:effectLst/>
                <a:latin typeface="Helvetica Neue" panose="02000503000000020004" pitchFamily="2" charset="0"/>
                <a:ea typeface="Helvetica Neue" panose="02000503000000020004" pitchFamily="2" charset="0"/>
                <a:cs typeface="Helvetica Neue" panose="02000503000000020004" pitchFamily="2" charset="0"/>
              </a:rPr>
              <a:t>όχι μόνο της σύγχρονης ιστορίας της πόλης, των κτισμάτων και του δημόσιου χώρου της, αλλά κυρίαρχα ενός αρχιτέκτονα ερμηνευτή-διαμεσολαβητή στη </a:t>
            </a:r>
            <a:r>
              <a:rPr lang="en-GR" sz="2200" b="1" dirty="0">
                <a:effectLst/>
                <a:latin typeface="Helvetica Neue" panose="02000503000000020004" pitchFamily="2" charset="0"/>
                <a:ea typeface="Helvetica Neue" panose="02000503000000020004" pitchFamily="2" charset="0"/>
                <a:cs typeface="Helvetica Neue" panose="02000503000000020004" pitchFamily="2" charset="0"/>
              </a:rPr>
              <a:t>μετατόπιση του τρόπου ζωής και πρόσληψης των αστικών προκλήσεων, με δημιουργικό τρόπο</a:t>
            </a:r>
            <a:r>
              <a:rPr lang="en-GR" sz="2200" dirty="0">
                <a:effectLst/>
                <a:latin typeface="Helvetica Neue" panose="02000503000000020004" pitchFamily="2" charset="0"/>
                <a:ea typeface="Helvetica Neue" panose="02000503000000020004" pitchFamily="2" charset="0"/>
                <a:cs typeface="Helvetica Neue" panose="02000503000000020004" pitchFamily="2" charset="0"/>
              </a:rPr>
              <a:t>. </a:t>
            </a:r>
            <a:br>
              <a:rPr lang="en-GR" sz="2200" dirty="0">
                <a:effectLst/>
                <a:latin typeface="Helvetica Neue" panose="02000503000000020004" pitchFamily="2" charset="0"/>
                <a:ea typeface="Helvetica Neue" panose="02000503000000020004" pitchFamily="2" charset="0"/>
                <a:cs typeface="Helvetica Neue" panose="02000503000000020004" pitchFamily="2" charset="0"/>
              </a:rPr>
            </a:br>
            <a:endParaRPr lang="en-GR" sz="22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302236663"/>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B204CD-E7A4-C56D-D905-FAAC0101FE8F}"/>
              </a:ext>
            </a:extLst>
          </p:cNvPr>
          <p:cNvPicPr>
            <a:picLocks noChangeAspect="1"/>
          </p:cNvPicPr>
          <p:nvPr/>
        </p:nvPicPr>
        <p:blipFill rotWithShape="1">
          <a:blip r:embed="rId2"/>
          <a:srcRect l="9091" t="48864"/>
          <a:stretch/>
        </p:blipFill>
        <p:spPr>
          <a:xfrm>
            <a:off x="20" y="10"/>
            <a:ext cx="12191981" cy="6857990"/>
          </a:xfrm>
          <a:prstGeom prst="rect">
            <a:avLst/>
          </a:prstGeom>
        </p:spPr>
      </p:pic>
      <p:sp>
        <p:nvSpPr>
          <p:cNvPr id="2" name="Title 1">
            <a:extLst>
              <a:ext uri="{FF2B5EF4-FFF2-40B4-BE49-F238E27FC236}">
                <a16:creationId xmlns:a16="http://schemas.microsoft.com/office/drawing/2014/main" id="{5E7BB1D7-4102-454A-9C47-3EFB3F14CEAF}"/>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4600" b="1" dirty="0"/>
              <a:t>3. </a:t>
            </a:r>
            <a:r>
              <a:rPr lang="el-GR" sz="4600" b="1" dirty="0">
                <a:latin typeface="Helvetica Neue" panose="02000503000000020004" pitchFamily="2" charset="0"/>
                <a:ea typeface="Helvetica Neue" panose="02000503000000020004" pitchFamily="2" charset="0"/>
                <a:cs typeface="Helvetica Neue" panose="02000503000000020004" pitchFamily="2" charset="0"/>
              </a:rPr>
              <a:t>Περ</a:t>
            </a:r>
            <a:r>
              <a:rPr lang="en-US" sz="4600" b="1" dirty="0" err="1">
                <a:latin typeface="Helvetica Neue" panose="02000503000000020004" pitchFamily="2" charset="0"/>
                <a:ea typeface="Helvetica Neue" panose="02000503000000020004" pitchFamily="2" charset="0"/>
                <a:cs typeface="Helvetica Neue" panose="02000503000000020004" pitchFamily="2" charset="0"/>
              </a:rPr>
              <a:t>ί</a:t>
            </a:r>
            <a:r>
              <a:rPr lang="el-GR" sz="4600" b="1" dirty="0">
                <a:latin typeface="Helvetica Neue" panose="02000503000000020004" pitchFamily="2" charset="0"/>
                <a:ea typeface="Helvetica Neue" panose="02000503000000020004" pitchFamily="2" charset="0"/>
                <a:cs typeface="Helvetica Neue" panose="02000503000000020004" pitchFamily="2" charset="0"/>
              </a:rPr>
              <a:t> </a:t>
            </a:r>
            <a:r>
              <a:rPr lang="el-GR" sz="4600" b="1" dirty="0" err="1">
                <a:latin typeface="Helvetica Neue" panose="02000503000000020004" pitchFamily="2" charset="0"/>
                <a:ea typeface="Helvetica Neue" panose="02000503000000020004" pitchFamily="2" charset="0"/>
                <a:cs typeface="Helvetica Neue" panose="02000503000000020004" pitchFamily="2" charset="0"/>
              </a:rPr>
              <a:t>ηχοτοπίων</a:t>
            </a:r>
            <a:br>
              <a:rPr lang="en-US" sz="4600" dirty="0">
                <a:effectLst/>
              </a:rPr>
            </a:br>
            <a:endParaRPr lang="en-US" sz="4600" b="1" dirty="0"/>
          </a:p>
        </p:txBody>
      </p:sp>
    </p:spTree>
    <p:extLst>
      <p:ext uri="{BB962C8B-B14F-4D97-AF65-F5344CB8AC3E}">
        <p14:creationId xmlns:p14="http://schemas.microsoft.com/office/powerpoint/2010/main" val="2216874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map&#10;&#10;Description automatically generated">
            <a:extLst>
              <a:ext uri="{FF2B5EF4-FFF2-40B4-BE49-F238E27FC236}">
                <a16:creationId xmlns:a16="http://schemas.microsoft.com/office/drawing/2014/main" id="{432A5216-1CEA-B748-91A2-840B8B441970}"/>
              </a:ext>
            </a:extLst>
          </p:cNvPr>
          <p:cNvPicPr>
            <a:picLocks noChangeAspect="1"/>
          </p:cNvPicPr>
          <p:nvPr/>
        </p:nvPicPr>
        <p:blipFill rotWithShape="1">
          <a:blip r:embed="rId2"/>
          <a:srcRect t="22734" b="11605"/>
          <a:stretch/>
        </p:blipFill>
        <p:spPr>
          <a:xfrm>
            <a:off x="-1" y="-1"/>
            <a:ext cx="12192001" cy="4883281"/>
          </a:xfrm>
          <a:prstGeom prst="rect">
            <a:avLst/>
          </a:prstGeom>
        </p:spPr>
      </p:pic>
      <p:sp>
        <p:nvSpPr>
          <p:cNvPr id="2" name="Title 1">
            <a:extLst>
              <a:ext uri="{FF2B5EF4-FFF2-40B4-BE49-F238E27FC236}">
                <a16:creationId xmlns:a16="http://schemas.microsoft.com/office/drawing/2014/main" id="{F7FC99B5-2EFA-6849-A695-7A4329BB19B6}"/>
              </a:ext>
            </a:extLst>
          </p:cNvPr>
          <p:cNvSpPr>
            <a:spLocks noGrp="1"/>
          </p:cNvSpPr>
          <p:nvPr>
            <p:ph type="ctrTitle"/>
          </p:nvPr>
        </p:nvSpPr>
        <p:spPr>
          <a:xfrm>
            <a:off x="812788" y="4895558"/>
            <a:ext cx="10572000" cy="779529"/>
          </a:xfrm>
        </p:spPr>
        <p:txBody>
          <a:bodyPr>
            <a:normAutofit/>
          </a:bodyPr>
          <a:lstStyle/>
          <a:p>
            <a:r>
              <a:rPr lang="el-GR" sz="4000" dirty="0"/>
              <a:t>Περί </a:t>
            </a:r>
            <a:r>
              <a:rPr lang="el-GR" sz="4000" dirty="0" err="1"/>
              <a:t>ηχοτοπίων</a:t>
            </a:r>
            <a:r>
              <a:rPr lang="el-GR" sz="4000" dirty="0"/>
              <a:t> </a:t>
            </a:r>
            <a:endParaRPr lang="en-GR" sz="4000" dirty="0"/>
          </a:p>
        </p:txBody>
      </p:sp>
      <p:sp>
        <p:nvSpPr>
          <p:cNvPr id="3" name="Subtitle 2">
            <a:extLst>
              <a:ext uri="{FF2B5EF4-FFF2-40B4-BE49-F238E27FC236}">
                <a16:creationId xmlns:a16="http://schemas.microsoft.com/office/drawing/2014/main" id="{5B8ADBEF-5ABA-4146-953C-A5A153D55B4B}"/>
              </a:ext>
            </a:extLst>
          </p:cNvPr>
          <p:cNvSpPr>
            <a:spLocks noGrp="1"/>
          </p:cNvSpPr>
          <p:nvPr>
            <p:ph type="subTitle" idx="1"/>
          </p:nvPr>
        </p:nvSpPr>
        <p:spPr>
          <a:xfrm>
            <a:off x="810001" y="5594109"/>
            <a:ext cx="10572000" cy="779529"/>
          </a:xfrm>
        </p:spPr>
        <p:txBody>
          <a:bodyPr>
            <a:noAutofit/>
          </a:bodyPr>
          <a:lstStyle/>
          <a:p>
            <a:r>
              <a:rPr lang="el-GR" sz="2000" dirty="0" err="1"/>
              <a:t>Στ</a:t>
            </a:r>
            <a:r>
              <a:rPr lang="en-GR" sz="2000" dirty="0"/>
              <a:t>έ</a:t>
            </a:r>
            <a:r>
              <a:rPr lang="el-GR" sz="2000" dirty="0" err="1"/>
              <a:t>λλα</a:t>
            </a:r>
            <a:r>
              <a:rPr lang="el-GR" sz="2000" dirty="0"/>
              <a:t> </a:t>
            </a:r>
            <a:r>
              <a:rPr lang="el-GR" sz="2000" dirty="0" err="1"/>
              <a:t>Κυβέλου</a:t>
            </a:r>
            <a:r>
              <a:rPr lang="el-GR" sz="2000" dirty="0"/>
              <a:t>, </a:t>
            </a:r>
            <a:r>
              <a:rPr lang="el-GR" sz="2000" dirty="0" err="1"/>
              <a:t>Αρχιτέκτων</a:t>
            </a:r>
            <a:r>
              <a:rPr lang="el-GR" sz="2000" dirty="0"/>
              <a:t> ΕΜΠ, καθηγήτρια </a:t>
            </a:r>
            <a:r>
              <a:rPr lang="el-GR" sz="2000" dirty="0" err="1"/>
              <a:t>Παντείου</a:t>
            </a:r>
            <a:r>
              <a:rPr lang="el-GR" sz="2000" dirty="0"/>
              <a:t> Πανεπιστημίου, </a:t>
            </a:r>
            <a:r>
              <a:rPr lang="en-US" sz="2000" b="1" dirty="0" err="1">
                <a:solidFill>
                  <a:srgbClr val="0070C0"/>
                </a:solidFill>
              </a:rPr>
              <a:t>k</a:t>
            </a:r>
            <a:r>
              <a:rPr lang="en-US" sz="2000" b="1" dirty="0" err="1">
                <a:solidFill>
                  <a:srgbClr val="0070C0"/>
                </a:solidFill>
                <a:hlinkClick r:id="rId3">
                  <a:extLst>
                    <a:ext uri="{A12FA001-AC4F-418D-AE19-62706E023703}">
                      <ahyp:hlinkClr xmlns:ahyp="http://schemas.microsoft.com/office/drawing/2018/hyperlinkcolor" val="tx"/>
                    </a:ext>
                  </a:extLst>
                </a:hlinkClick>
              </a:rPr>
              <a:t>yvelou@panteion.gr</a:t>
            </a:r>
            <a:r>
              <a:rPr lang="en-US" sz="2000" b="1" dirty="0">
                <a:solidFill>
                  <a:srgbClr val="0070C0"/>
                </a:solidFill>
              </a:rPr>
              <a:t> </a:t>
            </a:r>
            <a:r>
              <a:rPr lang="el-GR" sz="2000" b="1" dirty="0">
                <a:solidFill>
                  <a:srgbClr val="0070C0"/>
                </a:solidFill>
              </a:rPr>
              <a:t> </a:t>
            </a:r>
            <a:endParaRPr lang="en-GR" sz="2000" b="1" dirty="0">
              <a:solidFill>
                <a:srgbClr val="0070C0"/>
              </a:solidFill>
            </a:endParaRPr>
          </a:p>
        </p:txBody>
      </p:sp>
    </p:spTree>
    <p:extLst>
      <p:ext uri="{BB962C8B-B14F-4D97-AF65-F5344CB8AC3E}">
        <p14:creationId xmlns:p14="http://schemas.microsoft.com/office/powerpoint/2010/main" val="3730148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824C-8034-BF46-96E0-264DB0B14949}"/>
              </a:ext>
            </a:extLst>
          </p:cNvPr>
          <p:cNvSpPr>
            <a:spLocks noGrp="1"/>
          </p:cNvSpPr>
          <p:nvPr>
            <p:ph type="title"/>
          </p:nvPr>
        </p:nvSpPr>
        <p:spPr/>
        <p:txBody>
          <a:bodyPr/>
          <a:lstStyle/>
          <a:p>
            <a:pPr algn="ctr"/>
            <a:r>
              <a:rPr lang="el-GR" dirty="0"/>
              <a:t>Τι είναι ένα </a:t>
            </a:r>
            <a:r>
              <a:rPr lang="el-GR" dirty="0" err="1"/>
              <a:t>ηχοτοπίο</a:t>
            </a:r>
            <a:r>
              <a:rPr lang="el-GR" dirty="0"/>
              <a:t> ( </a:t>
            </a:r>
            <a:r>
              <a:rPr lang="en-US" dirty="0"/>
              <a:t>soundscape) </a:t>
            </a:r>
            <a:r>
              <a:rPr lang="el-GR" dirty="0"/>
              <a:t>;</a:t>
            </a:r>
            <a:endParaRPr lang="en-GR" dirty="0"/>
          </a:p>
        </p:txBody>
      </p:sp>
      <p:sp>
        <p:nvSpPr>
          <p:cNvPr id="3" name="Content Placeholder 2">
            <a:extLst>
              <a:ext uri="{FF2B5EF4-FFF2-40B4-BE49-F238E27FC236}">
                <a16:creationId xmlns:a16="http://schemas.microsoft.com/office/drawing/2014/main" id="{2F13E7AC-DA8E-8344-9DE5-55F5DE8B20F0}"/>
              </a:ext>
            </a:extLst>
          </p:cNvPr>
          <p:cNvSpPr>
            <a:spLocks noGrp="1"/>
          </p:cNvSpPr>
          <p:nvPr>
            <p:ph idx="1"/>
          </p:nvPr>
        </p:nvSpPr>
        <p:spPr/>
        <p:txBody>
          <a:bodyPr/>
          <a:lstStyle/>
          <a:p>
            <a:pPr marL="0" indent="0" algn="ctr">
              <a:buNone/>
            </a:pPr>
            <a:br>
              <a:rPr lang="el-GR" dirty="0"/>
            </a:br>
            <a:endParaRPr lang="el-GR" dirty="0"/>
          </a:p>
          <a:p>
            <a:pPr marL="0" indent="0" algn="ctr">
              <a:buNone/>
            </a:pPr>
            <a:endParaRPr lang="el-GR" sz="2400" dirty="0"/>
          </a:p>
          <a:p>
            <a:pPr marL="0" indent="0" algn="ctr">
              <a:buNone/>
            </a:pPr>
            <a:r>
              <a:rPr lang="el-GR" sz="2400" dirty="0"/>
              <a:t>Ο όρος </a:t>
            </a:r>
            <a:r>
              <a:rPr lang="en-GB" sz="2400" b="1" dirty="0"/>
              <a:t>soundscape</a:t>
            </a:r>
            <a:r>
              <a:rPr lang="en-GB" sz="2400" dirty="0"/>
              <a:t>, </a:t>
            </a:r>
            <a:r>
              <a:rPr lang="el-GR" sz="2400" dirty="0"/>
              <a:t>που σχεδιάστηκε από τον Καναδό μουσικολόγο και συνθέτη </a:t>
            </a:r>
            <a:r>
              <a:rPr lang="en-GB" sz="2400" b="1" dirty="0"/>
              <a:t>R</a:t>
            </a:r>
            <a:r>
              <a:rPr lang="en-US" sz="2400" b="1" dirty="0" err="1"/>
              <a:t>aymond</a:t>
            </a:r>
            <a:r>
              <a:rPr lang="en-GB" sz="2400" b="1" dirty="0"/>
              <a:t> Murray Schafer</a:t>
            </a:r>
            <a:r>
              <a:rPr lang="en-GB" sz="2400" dirty="0"/>
              <a:t>, </a:t>
            </a:r>
            <a:r>
              <a:rPr lang="el-GR" sz="2400" dirty="0"/>
              <a:t>αναφέρεται στο ηχητικό περιβάλλον</a:t>
            </a:r>
            <a:r>
              <a:rPr lang="en-GB" sz="2400" dirty="0"/>
              <a:t>, </a:t>
            </a:r>
            <a:r>
              <a:rPr lang="el-GR" sz="2400" dirty="0"/>
              <a:t>δηλ. το σύνολο των ήχων που ακούγονται σε μια συγκεκριμένη περιοχή.</a:t>
            </a:r>
            <a:endParaRPr lang="en-GR" sz="2400" dirty="0"/>
          </a:p>
        </p:txBody>
      </p:sp>
    </p:spTree>
    <p:extLst>
      <p:ext uri="{BB962C8B-B14F-4D97-AF65-F5344CB8AC3E}">
        <p14:creationId xmlns:p14="http://schemas.microsoft.com/office/powerpoint/2010/main" val="283057369"/>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429C2-5326-4146-86A7-49BC47ED0B2C}"/>
              </a:ext>
            </a:extLst>
          </p:cNvPr>
          <p:cNvSpPr>
            <a:spLocks noGrp="1"/>
          </p:cNvSpPr>
          <p:nvPr>
            <p:ph type="title"/>
          </p:nvPr>
        </p:nvSpPr>
        <p:spPr>
          <a:xfrm>
            <a:off x="810000" y="447188"/>
            <a:ext cx="10571998" cy="970450"/>
          </a:xfrm>
        </p:spPr>
        <p:txBody>
          <a:bodyPr>
            <a:normAutofit/>
          </a:bodyPr>
          <a:lstStyle/>
          <a:p>
            <a:r>
              <a:rPr lang="en-GB" dirty="0"/>
              <a:t>Raymond Murray Schafer</a:t>
            </a:r>
            <a:r>
              <a:rPr lang="el-GR" dirty="0"/>
              <a:t> (1)</a:t>
            </a:r>
            <a:endParaRPr lang="en-GR" dirty="0"/>
          </a:p>
        </p:txBody>
      </p:sp>
      <p:sp>
        <p:nvSpPr>
          <p:cNvPr id="3" name="Content Placeholder 2">
            <a:extLst>
              <a:ext uri="{FF2B5EF4-FFF2-40B4-BE49-F238E27FC236}">
                <a16:creationId xmlns:a16="http://schemas.microsoft.com/office/drawing/2014/main" id="{B8CD9272-000D-5C48-8994-C2148F1AEC59}"/>
              </a:ext>
            </a:extLst>
          </p:cNvPr>
          <p:cNvSpPr>
            <a:spLocks noGrp="1"/>
          </p:cNvSpPr>
          <p:nvPr>
            <p:ph idx="1"/>
          </p:nvPr>
        </p:nvSpPr>
        <p:spPr>
          <a:xfrm>
            <a:off x="361950" y="2413000"/>
            <a:ext cx="7655983" cy="4185896"/>
          </a:xfrm>
        </p:spPr>
        <p:txBody>
          <a:bodyPr>
            <a:normAutofit/>
          </a:bodyPr>
          <a:lstStyle/>
          <a:p>
            <a:pPr>
              <a:lnSpc>
                <a:spcPct val="90000"/>
              </a:lnSpc>
            </a:pPr>
            <a:r>
              <a:rPr lang="el-GR" sz="1800" dirty="0"/>
              <a:t>Γύρω στο 1960, ο </a:t>
            </a:r>
            <a:r>
              <a:rPr lang="el-GR" sz="1800" dirty="0" err="1"/>
              <a:t>Καναδός</a:t>
            </a:r>
            <a:r>
              <a:rPr lang="el-GR" sz="1800" dirty="0"/>
              <a:t> </a:t>
            </a:r>
            <a:r>
              <a:rPr lang="el-GR" sz="1800" dirty="0" err="1"/>
              <a:t>συνθέτης</a:t>
            </a:r>
            <a:r>
              <a:rPr lang="el-GR" sz="1800" dirty="0"/>
              <a:t> </a:t>
            </a:r>
            <a:r>
              <a:rPr lang="en-GB" sz="1800" dirty="0"/>
              <a:t>Raymond Murray Schafer </a:t>
            </a:r>
            <a:r>
              <a:rPr lang="el-GR" sz="1800" dirty="0" err="1"/>
              <a:t>εισάγει</a:t>
            </a:r>
            <a:r>
              <a:rPr lang="el-GR" sz="1800" dirty="0"/>
              <a:t> </a:t>
            </a:r>
            <a:r>
              <a:rPr lang="el-GR" sz="1800" dirty="0" err="1"/>
              <a:t>ένα</a:t>
            </a:r>
            <a:r>
              <a:rPr lang="el-GR" sz="1800" dirty="0"/>
              <a:t> </a:t>
            </a:r>
            <a:r>
              <a:rPr lang="el-GR" sz="1800" dirty="0" err="1"/>
              <a:t>μάθημα</a:t>
            </a:r>
            <a:r>
              <a:rPr lang="el-GR" sz="1800" dirty="0"/>
              <a:t> για τον </a:t>
            </a:r>
            <a:r>
              <a:rPr lang="el-GR" sz="1800" dirty="0" err="1"/>
              <a:t>θόρυβο</a:t>
            </a:r>
            <a:r>
              <a:rPr lang="el-GR" sz="1800" dirty="0"/>
              <a:t> στο </a:t>
            </a:r>
            <a:r>
              <a:rPr lang="el-GR" sz="1800" dirty="0" err="1"/>
              <a:t>Πανεπιστήμιο</a:t>
            </a:r>
            <a:r>
              <a:rPr lang="el-GR" sz="1800" dirty="0"/>
              <a:t> </a:t>
            </a:r>
            <a:r>
              <a:rPr lang="en-GB" sz="1800" dirty="0"/>
              <a:t>Simon Fraser </a:t>
            </a:r>
            <a:r>
              <a:rPr lang="el-GR" sz="1800" dirty="0"/>
              <a:t>του </a:t>
            </a:r>
            <a:r>
              <a:rPr lang="el-GR" sz="1800" dirty="0" err="1"/>
              <a:t>Βανκούβερ</a:t>
            </a:r>
            <a:r>
              <a:rPr lang="el-GR" sz="1800" dirty="0"/>
              <a:t>. </a:t>
            </a:r>
            <a:r>
              <a:rPr lang="el-GR" sz="1800" dirty="0" err="1"/>
              <a:t>Μετα</a:t>
            </a:r>
            <a:r>
              <a:rPr lang="el-GR" sz="1800" dirty="0"/>
              <a:t>́ τις </a:t>
            </a:r>
            <a:r>
              <a:rPr lang="el-GR" sz="1800" dirty="0" err="1"/>
              <a:t>πρώτες</a:t>
            </a:r>
            <a:r>
              <a:rPr lang="el-GR" sz="1800" dirty="0"/>
              <a:t> </a:t>
            </a:r>
            <a:r>
              <a:rPr lang="el-GR" sz="1800" dirty="0" err="1"/>
              <a:t>συναντήσεις</a:t>
            </a:r>
            <a:r>
              <a:rPr lang="el-GR" sz="1800" dirty="0"/>
              <a:t>, </a:t>
            </a:r>
            <a:r>
              <a:rPr lang="el-GR" sz="1800" dirty="0" err="1"/>
              <a:t>όμως</a:t>
            </a:r>
            <a:r>
              <a:rPr lang="el-GR" sz="1800" dirty="0"/>
              <a:t>, οι </a:t>
            </a:r>
            <a:r>
              <a:rPr lang="el-GR" sz="1800" dirty="0" err="1"/>
              <a:t>περισσότεροι</a:t>
            </a:r>
            <a:r>
              <a:rPr lang="el-GR" sz="1800" dirty="0"/>
              <a:t> </a:t>
            </a:r>
            <a:r>
              <a:rPr lang="el-GR" sz="1800" dirty="0" err="1"/>
              <a:t>φοιτητές</a:t>
            </a:r>
            <a:r>
              <a:rPr lang="el-GR" sz="1800" dirty="0"/>
              <a:t> </a:t>
            </a:r>
            <a:r>
              <a:rPr lang="el-GR" sz="1800" dirty="0" err="1"/>
              <a:t>αποχώρησαν</a:t>
            </a:r>
            <a:r>
              <a:rPr lang="el-GR" sz="1800" dirty="0"/>
              <a:t> </a:t>
            </a:r>
            <a:r>
              <a:rPr lang="el-GR" sz="1800" dirty="0" err="1"/>
              <a:t>καθώς</a:t>
            </a:r>
            <a:r>
              <a:rPr lang="el-GR" sz="1800" dirty="0"/>
              <a:t> </a:t>
            </a:r>
            <a:r>
              <a:rPr lang="el-GR" sz="1800" dirty="0" err="1"/>
              <a:t>κατάλαβαν</a:t>
            </a:r>
            <a:r>
              <a:rPr lang="el-GR" sz="1800" dirty="0"/>
              <a:t> </a:t>
            </a:r>
            <a:r>
              <a:rPr lang="el-GR" sz="1800" dirty="0" err="1"/>
              <a:t>ότι</a:t>
            </a:r>
            <a:r>
              <a:rPr lang="el-GR" sz="1800" dirty="0"/>
              <a:t> στα </a:t>
            </a:r>
            <a:r>
              <a:rPr lang="el-GR" sz="1800" dirty="0" err="1"/>
              <a:t>μαθήματα</a:t>
            </a:r>
            <a:r>
              <a:rPr lang="el-GR" sz="1800" dirty="0"/>
              <a:t> δεν θα </a:t>
            </a:r>
            <a:r>
              <a:rPr lang="el-GR" sz="1800" dirty="0" err="1"/>
              <a:t>άκουγαν</a:t>
            </a:r>
            <a:r>
              <a:rPr lang="el-GR" sz="1800" dirty="0"/>
              <a:t> για τα </a:t>
            </a:r>
            <a:r>
              <a:rPr lang="el-GR" sz="1800" dirty="0" err="1"/>
              <a:t>αγαπημένα</a:t>
            </a:r>
            <a:r>
              <a:rPr lang="el-GR" sz="1800" dirty="0"/>
              <a:t> τους ροκ </a:t>
            </a:r>
            <a:r>
              <a:rPr lang="el-GR" sz="1800" dirty="0" err="1"/>
              <a:t>συγκροτήματα</a:t>
            </a:r>
            <a:r>
              <a:rPr lang="el-GR" sz="1800" dirty="0"/>
              <a:t> </a:t>
            </a:r>
            <a:r>
              <a:rPr lang="el-GR" sz="1800" dirty="0" err="1"/>
              <a:t>αλλα</a:t>
            </a:r>
            <a:r>
              <a:rPr lang="el-GR" sz="1800" dirty="0"/>
              <a:t>́ για το </a:t>
            </a:r>
            <a:r>
              <a:rPr lang="el-GR" sz="1800" dirty="0" err="1"/>
              <a:t>πρόβλημα</a:t>
            </a:r>
            <a:r>
              <a:rPr lang="el-GR" sz="1800" dirty="0"/>
              <a:t> του </a:t>
            </a:r>
            <a:r>
              <a:rPr lang="el-GR" sz="1800" dirty="0" err="1"/>
              <a:t>αυξανόμενου</a:t>
            </a:r>
            <a:r>
              <a:rPr lang="el-GR" sz="1800" dirty="0"/>
              <a:t> </a:t>
            </a:r>
            <a:r>
              <a:rPr lang="el-GR" sz="1800" dirty="0" err="1"/>
              <a:t>θορύβου</a:t>
            </a:r>
            <a:r>
              <a:rPr lang="el-GR" sz="1800" dirty="0"/>
              <a:t> στην </a:t>
            </a:r>
            <a:r>
              <a:rPr lang="el-GR" sz="1800" dirty="0" err="1"/>
              <a:t>πόλη</a:t>
            </a:r>
            <a:r>
              <a:rPr lang="el-GR" sz="1800" dirty="0"/>
              <a:t> (</a:t>
            </a:r>
            <a:r>
              <a:rPr lang="en-GB" sz="1800" dirty="0"/>
              <a:t>Schafer, 2012: 6). </a:t>
            </a:r>
            <a:endParaRPr lang="el-GR" sz="1800" dirty="0"/>
          </a:p>
          <a:p>
            <a:pPr>
              <a:lnSpc>
                <a:spcPct val="90000"/>
              </a:lnSpc>
            </a:pPr>
            <a:r>
              <a:rPr lang="el-GR" sz="1800" dirty="0" err="1"/>
              <a:t>Αυτο</a:t>
            </a:r>
            <a:r>
              <a:rPr lang="el-GR" sz="1800" dirty="0"/>
              <a:t>́ που </a:t>
            </a:r>
            <a:r>
              <a:rPr lang="el-GR" sz="1800" dirty="0" err="1"/>
              <a:t>ταρακούνησε</a:t>
            </a:r>
            <a:r>
              <a:rPr lang="el-GR" sz="1800" dirty="0"/>
              <a:t> τον </a:t>
            </a:r>
            <a:r>
              <a:rPr lang="en-GB" sz="1800" dirty="0"/>
              <a:t>Schafer </a:t>
            </a:r>
            <a:r>
              <a:rPr lang="el-GR" sz="1800" dirty="0"/>
              <a:t>δεν </a:t>
            </a:r>
            <a:r>
              <a:rPr lang="el-GR" sz="1800" dirty="0" err="1"/>
              <a:t>ήταν</a:t>
            </a:r>
            <a:r>
              <a:rPr lang="el-GR" sz="1800" dirty="0"/>
              <a:t> </a:t>
            </a:r>
            <a:r>
              <a:rPr lang="el-GR" sz="1800" dirty="0" err="1"/>
              <a:t>μόνο</a:t>
            </a:r>
            <a:r>
              <a:rPr lang="el-GR" sz="1800" dirty="0"/>
              <a:t> το </a:t>
            </a:r>
            <a:r>
              <a:rPr lang="el-GR" sz="1800" dirty="0" err="1"/>
              <a:t>γεγονός</a:t>
            </a:r>
            <a:r>
              <a:rPr lang="el-GR" sz="1800" dirty="0"/>
              <a:t> της </a:t>
            </a:r>
            <a:r>
              <a:rPr lang="el-GR" sz="1800" dirty="0" err="1"/>
              <a:t>αποχώρησης</a:t>
            </a:r>
            <a:r>
              <a:rPr lang="el-GR" sz="1800" dirty="0"/>
              <a:t> </a:t>
            </a:r>
            <a:r>
              <a:rPr lang="el-GR" sz="1800" dirty="0" err="1"/>
              <a:t>αλλα</a:t>
            </a:r>
            <a:r>
              <a:rPr lang="el-GR" sz="1800" dirty="0"/>
              <a:t>́ </a:t>
            </a:r>
            <a:r>
              <a:rPr lang="el-GR" sz="1800" dirty="0" err="1"/>
              <a:t>κυρίως</a:t>
            </a:r>
            <a:r>
              <a:rPr lang="el-GR" sz="1800" dirty="0"/>
              <a:t> η </a:t>
            </a:r>
            <a:r>
              <a:rPr lang="el-GR" sz="1800" dirty="0" err="1"/>
              <a:t>αιτία</a:t>
            </a:r>
            <a:r>
              <a:rPr lang="el-GR" sz="1800" dirty="0"/>
              <a:t> που την </a:t>
            </a:r>
            <a:r>
              <a:rPr lang="el-GR" sz="1800" dirty="0" err="1"/>
              <a:t>προκάλεσε</a:t>
            </a:r>
            <a:r>
              <a:rPr lang="el-GR" sz="1800" dirty="0"/>
              <a:t>: η </a:t>
            </a:r>
            <a:r>
              <a:rPr lang="el-GR" sz="1800" dirty="0" err="1"/>
              <a:t>πρωτόγνωρα</a:t>
            </a:r>
            <a:r>
              <a:rPr lang="el-GR" sz="1800" dirty="0"/>
              <a:t> </a:t>
            </a:r>
            <a:r>
              <a:rPr lang="el-GR" sz="1800" dirty="0" err="1"/>
              <a:t>δυνατη</a:t>
            </a:r>
            <a:r>
              <a:rPr lang="el-GR" sz="1800" dirty="0"/>
              <a:t>́ </a:t>
            </a:r>
            <a:r>
              <a:rPr lang="el-GR" sz="1800" dirty="0" err="1"/>
              <a:t>ένταση</a:t>
            </a:r>
            <a:r>
              <a:rPr lang="el-GR" sz="1800" dirty="0"/>
              <a:t> της ροκ που </a:t>
            </a:r>
            <a:r>
              <a:rPr lang="el-GR" sz="1800" dirty="0" err="1"/>
              <a:t>προσέφερε</a:t>
            </a:r>
            <a:r>
              <a:rPr lang="el-GR" sz="1800" dirty="0"/>
              <a:t> η </a:t>
            </a:r>
            <a:r>
              <a:rPr lang="el-GR" sz="1800" dirty="0" err="1"/>
              <a:t>ηχητικη</a:t>
            </a:r>
            <a:r>
              <a:rPr lang="el-GR" sz="1800" dirty="0"/>
              <a:t>́ </a:t>
            </a:r>
            <a:r>
              <a:rPr lang="el-GR" sz="1800" dirty="0" err="1"/>
              <a:t>τεχνολογία</a:t>
            </a:r>
            <a:r>
              <a:rPr lang="el-GR" sz="1800" dirty="0"/>
              <a:t> της </a:t>
            </a:r>
            <a:r>
              <a:rPr lang="el-GR" sz="1800" dirty="0" err="1"/>
              <a:t>εποχής</a:t>
            </a:r>
            <a:r>
              <a:rPr lang="el-GR" sz="1800" dirty="0"/>
              <a:t> </a:t>
            </a:r>
            <a:r>
              <a:rPr lang="el-GR" sz="1800" dirty="0" err="1"/>
              <a:t>αποτελούσε</a:t>
            </a:r>
            <a:r>
              <a:rPr lang="el-GR" sz="1800" dirty="0"/>
              <a:t> για τον </a:t>
            </a:r>
            <a:r>
              <a:rPr lang="en-GB" sz="1800" dirty="0"/>
              <a:t>Schafer </a:t>
            </a:r>
            <a:r>
              <a:rPr lang="el-GR" sz="1800" dirty="0" err="1"/>
              <a:t>πηγη</a:t>
            </a:r>
            <a:r>
              <a:rPr lang="el-GR" sz="1800" dirty="0"/>
              <a:t>́ </a:t>
            </a:r>
            <a:r>
              <a:rPr lang="el-GR" sz="1800" dirty="0" err="1"/>
              <a:t>αστικου</a:t>
            </a:r>
            <a:r>
              <a:rPr lang="el-GR" sz="1800" dirty="0"/>
              <a:t>́ </a:t>
            </a:r>
            <a:r>
              <a:rPr lang="el-GR" sz="1800" dirty="0" err="1"/>
              <a:t>θορύβου</a:t>
            </a:r>
            <a:r>
              <a:rPr lang="el-GR" sz="1800" dirty="0"/>
              <a:t> </a:t>
            </a:r>
            <a:r>
              <a:rPr lang="el-GR" sz="1800" dirty="0" err="1"/>
              <a:t>εξίσου</a:t>
            </a:r>
            <a:r>
              <a:rPr lang="el-GR" sz="1800" dirty="0"/>
              <a:t> </a:t>
            </a:r>
            <a:r>
              <a:rPr lang="el-GR" sz="1800" dirty="0" err="1"/>
              <a:t>σημαντικη</a:t>
            </a:r>
            <a:r>
              <a:rPr lang="el-GR" sz="1800" dirty="0"/>
              <a:t>́ με την </a:t>
            </a:r>
            <a:r>
              <a:rPr lang="el-GR" sz="1800" dirty="0" err="1"/>
              <a:t>αύξηση</a:t>
            </a:r>
            <a:r>
              <a:rPr lang="el-GR" sz="1800" dirty="0"/>
              <a:t> της </a:t>
            </a:r>
            <a:r>
              <a:rPr lang="el-GR" sz="1800" dirty="0" err="1"/>
              <a:t>οικοδόμησης</a:t>
            </a:r>
            <a:r>
              <a:rPr lang="el-GR" sz="1800" dirty="0"/>
              <a:t> και της </a:t>
            </a:r>
            <a:r>
              <a:rPr lang="el-GR" sz="1800" dirty="0" err="1"/>
              <a:t>επίγειας</a:t>
            </a:r>
            <a:r>
              <a:rPr lang="el-GR" sz="1800" dirty="0"/>
              <a:t> </a:t>
            </a:r>
            <a:r>
              <a:rPr lang="el-GR" sz="1800" dirty="0" err="1"/>
              <a:t>όπως</a:t>
            </a:r>
            <a:r>
              <a:rPr lang="el-GR" sz="1800" dirty="0"/>
              <a:t> και της </a:t>
            </a:r>
            <a:r>
              <a:rPr lang="el-GR" sz="1800" dirty="0" err="1"/>
              <a:t>εναέριας</a:t>
            </a:r>
            <a:r>
              <a:rPr lang="el-GR" sz="1800" dirty="0"/>
              <a:t> </a:t>
            </a:r>
            <a:r>
              <a:rPr lang="el-GR" sz="1800" dirty="0" err="1"/>
              <a:t>κυκλοφορίας</a:t>
            </a:r>
            <a:r>
              <a:rPr lang="el-GR" sz="1800" dirty="0"/>
              <a:t>. </a:t>
            </a:r>
            <a:r>
              <a:rPr lang="el-GR" sz="1800" b="1" dirty="0" err="1"/>
              <a:t>Αυτο</a:t>
            </a:r>
            <a:r>
              <a:rPr lang="el-GR" sz="1800" b="1" dirty="0"/>
              <a:t>́ που για τον </a:t>
            </a:r>
            <a:r>
              <a:rPr lang="en-GB" sz="1800" b="1" dirty="0"/>
              <a:t>Schafer </a:t>
            </a:r>
            <a:r>
              <a:rPr lang="el-GR" sz="1800" b="1" dirty="0" err="1"/>
              <a:t>ήταν</a:t>
            </a:r>
            <a:r>
              <a:rPr lang="el-GR" sz="1800" b="1" dirty="0"/>
              <a:t> </a:t>
            </a:r>
            <a:r>
              <a:rPr lang="el-GR" sz="1800" b="1" dirty="0" err="1"/>
              <a:t>ανεπιθύμητος</a:t>
            </a:r>
            <a:r>
              <a:rPr lang="el-GR" sz="1800" b="1" dirty="0"/>
              <a:t> και </a:t>
            </a:r>
            <a:r>
              <a:rPr lang="el-GR" sz="1800" b="1" dirty="0" err="1"/>
              <a:t>ανυπόφορος</a:t>
            </a:r>
            <a:r>
              <a:rPr lang="el-GR" sz="1800" b="1" dirty="0"/>
              <a:t> </a:t>
            </a:r>
            <a:r>
              <a:rPr lang="el-GR" sz="1800" b="1" dirty="0" err="1"/>
              <a:t>ήχος</a:t>
            </a:r>
            <a:r>
              <a:rPr lang="el-GR" sz="1800" b="1" dirty="0"/>
              <a:t>, για τους </a:t>
            </a:r>
            <a:r>
              <a:rPr lang="el-GR" sz="1800" b="1" dirty="0" err="1"/>
              <a:t>φοιτητές</a:t>
            </a:r>
            <a:r>
              <a:rPr lang="el-GR" sz="1800" b="1" dirty="0"/>
              <a:t> του </a:t>
            </a:r>
            <a:r>
              <a:rPr lang="el-GR" sz="1800" b="1" dirty="0" err="1"/>
              <a:t>αποτελούσε</a:t>
            </a:r>
            <a:r>
              <a:rPr lang="el-GR" sz="1800" b="1" dirty="0"/>
              <a:t> </a:t>
            </a:r>
            <a:r>
              <a:rPr lang="el-GR" sz="1800" b="1" dirty="0" err="1"/>
              <a:t>προσφιλη</a:t>
            </a:r>
            <a:r>
              <a:rPr lang="el-GR" sz="1800" b="1" dirty="0"/>
              <a:t>́ </a:t>
            </a:r>
            <a:r>
              <a:rPr lang="el-GR" sz="1800" b="1" dirty="0" err="1"/>
              <a:t>ακουστικη</a:t>
            </a:r>
            <a:r>
              <a:rPr lang="el-GR" sz="1800" b="1" dirty="0"/>
              <a:t>́ </a:t>
            </a:r>
            <a:r>
              <a:rPr lang="el-GR" sz="1800" b="1" dirty="0" err="1"/>
              <a:t>εμπειρία</a:t>
            </a:r>
            <a:r>
              <a:rPr lang="el-GR" sz="1800" b="1" dirty="0"/>
              <a:t>. </a:t>
            </a:r>
          </a:p>
          <a:p>
            <a:pPr>
              <a:lnSpc>
                <a:spcPct val="90000"/>
              </a:lnSpc>
            </a:pPr>
            <a:endParaRPr lang="en-GR" sz="1500" dirty="0"/>
          </a:p>
        </p:txBody>
      </p:sp>
      <p:pic>
        <p:nvPicPr>
          <p:cNvPr id="4" name="Picture 3" descr="A person in a black shirt&#10;&#10;Description automatically generated">
            <a:extLst>
              <a:ext uri="{FF2B5EF4-FFF2-40B4-BE49-F238E27FC236}">
                <a16:creationId xmlns:a16="http://schemas.microsoft.com/office/drawing/2014/main" id="{68759470-C407-1946-B635-1B21DC979682}"/>
              </a:ext>
            </a:extLst>
          </p:cNvPr>
          <p:cNvPicPr>
            <a:picLocks noChangeAspect="1"/>
          </p:cNvPicPr>
          <p:nvPr/>
        </p:nvPicPr>
        <p:blipFill rotWithShape="1">
          <a:blip r:embed="rId3"/>
          <a:srcRect b="3663"/>
          <a:stretch/>
        </p:blipFill>
        <p:spPr>
          <a:xfrm>
            <a:off x="8246745" y="1940875"/>
            <a:ext cx="3743325" cy="4658021"/>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1278454323"/>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0DBB6-A021-944C-B82B-44126221EA11}"/>
              </a:ext>
            </a:extLst>
          </p:cNvPr>
          <p:cNvSpPr>
            <a:spLocks noGrp="1"/>
          </p:cNvSpPr>
          <p:nvPr>
            <p:ph type="title"/>
          </p:nvPr>
        </p:nvSpPr>
        <p:spPr>
          <a:xfrm>
            <a:off x="810000" y="447188"/>
            <a:ext cx="10571998" cy="970450"/>
          </a:xfrm>
        </p:spPr>
        <p:txBody>
          <a:bodyPr>
            <a:normAutofit/>
          </a:bodyPr>
          <a:lstStyle/>
          <a:p>
            <a:r>
              <a:rPr lang="en-GB" dirty="0"/>
              <a:t>Raymond Murray Schafer</a:t>
            </a:r>
            <a:r>
              <a:rPr lang="el-GR" dirty="0"/>
              <a:t> (2)</a:t>
            </a:r>
            <a:endParaRPr lang="en-GR" dirty="0"/>
          </a:p>
        </p:txBody>
      </p:sp>
      <p:sp>
        <p:nvSpPr>
          <p:cNvPr id="3" name="Content Placeholder 2">
            <a:extLst>
              <a:ext uri="{FF2B5EF4-FFF2-40B4-BE49-F238E27FC236}">
                <a16:creationId xmlns:a16="http://schemas.microsoft.com/office/drawing/2014/main" id="{F7F33EE1-8844-8F40-B7A8-DCADE90F3E4A}"/>
              </a:ext>
            </a:extLst>
          </p:cNvPr>
          <p:cNvSpPr>
            <a:spLocks noGrp="1"/>
          </p:cNvSpPr>
          <p:nvPr>
            <p:ph idx="1"/>
          </p:nvPr>
        </p:nvSpPr>
        <p:spPr>
          <a:xfrm>
            <a:off x="818713" y="2413000"/>
            <a:ext cx="6919397" cy="3997812"/>
          </a:xfrm>
        </p:spPr>
        <p:txBody>
          <a:bodyPr>
            <a:normAutofit/>
          </a:bodyPr>
          <a:lstStyle/>
          <a:p>
            <a:pPr>
              <a:lnSpc>
                <a:spcPct val="90000"/>
              </a:lnSpc>
            </a:pPr>
            <a:r>
              <a:rPr lang="el-GR" sz="1800" b="1" dirty="0">
                <a:latin typeface="Helvetica Neue" panose="02000503000000020004" pitchFamily="2" charset="0"/>
                <a:ea typeface="Helvetica Neue" panose="02000503000000020004" pitchFamily="2" charset="0"/>
                <a:cs typeface="Helvetica Neue" panose="02000503000000020004" pitchFamily="2" charset="0"/>
              </a:rPr>
              <a:t>ο </a:t>
            </a:r>
            <a:r>
              <a:rPr lang="en-GB" sz="1800" b="1" dirty="0">
                <a:latin typeface="Helvetica Neue" panose="02000503000000020004" pitchFamily="2" charset="0"/>
                <a:ea typeface="Helvetica Neue" panose="02000503000000020004" pitchFamily="2" charset="0"/>
                <a:cs typeface="Helvetica Neue" panose="02000503000000020004" pitchFamily="2" charset="0"/>
              </a:rPr>
              <a:t>Murray Schafer </a:t>
            </a:r>
            <a:r>
              <a:rPr lang="el-GR" sz="1800" b="1" dirty="0" err="1">
                <a:latin typeface="Helvetica Neue" panose="02000503000000020004" pitchFamily="2" charset="0"/>
                <a:ea typeface="Helvetica Neue" panose="02000503000000020004" pitchFamily="2" charset="0"/>
                <a:cs typeface="Helvetica Neue" panose="02000503000000020004" pitchFamily="2" charset="0"/>
              </a:rPr>
              <a:t>εισάγει</a:t>
            </a:r>
            <a:r>
              <a:rPr lang="el-GR" sz="1800" b="1" dirty="0">
                <a:latin typeface="Helvetica Neue" panose="02000503000000020004" pitchFamily="2" charset="0"/>
                <a:ea typeface="Helvetica Neue" panose="02000503000000020004" pitchFamily="2" charset="0"/>
                <a:cs typeface="Helvetica Neue" panose="02000503000000020004" pitchFamily="2" charset="0"/>
              </a:rPr>
              <a:t> την </a:t>
            </a:r>
            <a:r>
              <a:rPr lang="el-GR" sz="1800" b="1" dirty="0" err="1">
                <a:latin typeface="Helvetica Neue" panose="02000503000000020004" pitchFamily="2" charset="0"/>
                <a:ea typeface="Helvetica Neue" panose="02000503000000020004" pitchFamily="2" charset="0"/>
                <a:cs typeface="Helvetica Neue" panose="02000503000000020004" pitchFamily="2" charset="0"/>
              </a:rPr>
              <a:t>έννοια</a:t>
            </a:r>
            <a:r>
              <a:rPr lang="el-GR" sz="1800" b="1" dirty="0">
                <a:latin typeface="Helvetica Neue" panose="02000503000000020004" pitchFamily="2" charset="0"/>
                <a:ea typeface="Helvetica Neue" panose="02000503000000020004" pitchFamily="2" charset="0"/>
                <a:cs typeface="Helvetica Neue" panose="02000503000000020004" pitchFamily="2" charset="0"/>
              </a:rPr>
              <a:t> του «</a:t>
            </a:r>
            <a:r>
              <a:rPr lang="el-GR" sz="1800" b="1" dirty="0" err="1">
                <a:latin typeface="Helvetica Neue" panose="02000503000000020004" pitchFamily="2" charset="0"/>
                <a:ea typeface="Helvetica Neue" panose="02000503000000020004" pitchFamily="2" charset="0"/>
                <a:cs typeface="Helvetica Neue" panose="02000503000000020004" pitchFamily="2" charset="0"/>
              </a:rPr>
              <a:t>ηχοτοπίου</a:t>
            </a:r>
            <a:r>
              <a:rPr lang="el-GR" sz="1800" b="1" dirty="0">
                <a:latin typeface="Helvetica Neue" panose="02000503000000020004" pitchFamily="2" charset="0"/>
                <a:ea typeface="Helvetica Neue" panose="02000503000000020004" pitchFamily="2" charset="0"/>
                <a:cs typeface="Helvetica Neue" panose="02000503000000020004" pitchFamily="2" charset="0"/>
              </a:rPr>
              <a:t>», </a:t>
            </a:r>
            <a:r>
              <a:rPr lang="el-GR" sz="1800" dirty="0" err="1">
                <a:latin typeface="Helvetica Neue" panose="02000503000000020004" pitchFamily="2" charset="0"/>
                <a:ea typeface="Helvetica Neue" panose="02000503000000020004" pitchFamily="2" charset="0"/>
                <a:cs typeface="Helvetica Neue" panose="02000503000000020004" pitchFamily="2" charset="0"/>
              </a:rPr>
              <a:t>δίνοντας</a:t>
            </a:r>
            <a:r>
              <a:rPr lang="el-GR" sz="1800" dirty="0">
                <a:latin typeface="Helvetica Neue" panose="02000503000000020004" pitchFamily="2" charset="0"/>
                <a:ea typeface="Helvetica Neue" panose="02000503000000020004" pitchFamily="2" charset="0"/>
                <a:cs typeface="Helvetica Neue" panose="02000503000000020004" pitchFamily="2" charset="0"/>
              </a:rPr>
              <a:t> </a:t>
            </a:r>
            <a:r>
              <a:rPr lang="el-GR" sz="1800" dirty="0" err="1">
                <a:latin typeface="Helvetica Neue" panose="02000503000000020004" pitchFamily="2" charset="0"/>
                <a:ea typeface="Helvetica Neue" panose="02000503000000020004" pitchFamily="2" charset="0"/>
                <a:cs typeface="Helvetica Neue" panose="02000503000000020004" pitchFamily="2" charset="0"/>
              </a:rPr>
              <a:t>έτσι</a:t>
            </a:r>
            <a:r>
              <a:rPr lang="el-GR" sz="1800" dirty="0">
                <a:latin typeface="Helvetica Neue" panose="02000503000000020004" pitchFamily="2" charset="0"/>
                <a:ea typeface="Helvetica Neue" panose="02000503000000020004" pitchFamily="2" charset="0"/>
                <a:cs typeface="Helvetica Neue" panose="02000503000000020004" pitchFamily="2" charset="0"/>
              </a:rPr>
              <a:t> </a:t>
            </a:r>
            <a:r>
              <a:rPr lang="el-GR" sz="1800" dirty="0" err="1">
                <a:latin typeface="Helvetica Neue" panose="02000503000000020004" pitchFamily="2" charset="0"/>
                <a:ea typeface="Helvetica Neue" panose="02000503000000020004" pitchFamily="2" charset="0"/>
                <a:cs typeface="Helvetica Neue" panose="02000503000000020004" pitchFamily="2" charset="0"/>
              </a:rPr>
              <a:t>προτεραιότητα</a:t>
            </a:r>
            <a:r>
              <a:rPr lang="el-GR" sz="1800" dirty="0">
                <a:latin typeface="Helvetica Neue" panose="02000503000000020004" pitchFamily="2" charset="0"/>
                <a:ea typeface="Helvetica Neue" panose="02000503000000020004" pitchFamily="2" charset="0"/>
                <a:cs typeface="Helvetica Neue" panose="02000503000000020004" pitchFamily="2" charset="0"/>
              </a:rPr>
              <a:t> στην </a:t>
            </a:r>
            <a:r>
              <a:rPr lang="el-GR" sz="1800" dirty="0" err="1">
                <a:latin typeface="Helvetica Neue" panose="02000503000000020004" pitchFamily="2" charset="0"/>
                <a:ea typeface="Helvetica Neue" panose="02000503000000020004" pitchFamily="2" charset="0"/>
                <a:cs typeface="Helvetica Neue" panose="02000503000000020004" pitchFamily="2" charset="0"/>
              </a:rPr>
              <a:t>ακοη</a:t>
            </a:r>
            <a:r>
              <a:rPr lang="el-GR" sz="1800" dirty="0">
                <a:latin typeface="Helvetica Neue" panose="02000503000000020004" pitchFamily="2" charset="0"/>
                <a:ea typeface="Helvetica Neue" panose="02000503000000020004" pitchFamily="2" charset="0"/>
                <a:cs typeface="Helvetica Neue" panose="02000503000000020004" pitchFamily="2" charset="0"/>
              </a:rPr>
              <a:t>́, και </a:t>
            </a:r>
            <a:r>
              <a:rPr lang="el-GR" sz="1800" dirty="0" err="1">
                <a:latin typeface="Helvetica Neue" panose="02000503000000020004" pitchFamily="2" charset="0"/>
                <a:ea typeface="Helvetica Neue" panose="02000503000000020004" pitchFamily="2" charset="0"/>
                <a:cs typeface="Helvetica Neue" panose="02000503000000020004" pitchFamily="2" charset="0"/>
              </a:rPr>
              <a:t>αυτονομώντας</a:t>
            </a:r>
            <a:r>
              <a:rPr lang="el-GR" sz="1800" dirty="0">
                <a:latin typeface="Helvetica Neue" panose="02000503000000020004" pitchFamily="2" charset="0"/>
                <a:ea typeface="Helvetica Neue" panose="02000503000000020004" pitchFamily="2" charset="0"/>
                <a:cs typeface="Helvetica Neue" panose="02000503000000020004" pitchFamily="2" charset="0"/>
              </a:rPr>
              <a:t> την (</a:t>
            </a:r>
            <a:r>
              <a:rPr lang="el-GR" sz="1800" dirty="0" err="1">
                <a:latin typeface="Helvetica Neue" panose="02000503000000020004" pitchFamily="2" charset="0"/>
                <a:ea typeface="Helvetica Neue" panose="02000503000000020004" pitchFamily="2" charset="0"/>
                <a:cs typeface="Helvetica Neue" panose="02000503000000020004" pitchFamily="2" charset="0"/>
              </a:rPr>
              <a:t>κατα</a:t>
            </a:r>
            <a:r>
              <a:rPr lang="el-GR" sz="1800" dirty="0">
                <a:latin typeface="Helvetica Neue" panose="02000503000000020004" pitchFamily="2" charset="0"/>
                <a:ea typeface="Helvetica Neue" panose="02000503000000020004" pitchFamily="2" charset="0"/>
                <a:cs typeface="Helvetica Neue" panose="02000503000000020004" pitchFamily="2" charset="0"/>
              </a:rPr>
              <a:t>́ </a:t>
            </a:r>
            <a:r>
              <a:rPr lang="el-GR" sz="1800" dirty="0" err="1">
                <a:latin typeface="Helvetica Neue" panose="02000503000000020004" pitchFamily="2" charset="0"/>
                <a:ea typeface="Helvetica Neue" panose="02000503000000020004" pitchFamily="2" charset="0"/>
                <a:cs typeface="Helvetica Neue" panose="02000503000000020004" pitchFamily="2" charset="0"/>
              </a:rPr>
              <a:t>κάποιον</a:t>
            </a:r>
            <a:r>
              <a:rPr lang="el-GR" sz="1800" dirty="0">
                <a:latin typeface="Helvetica Neue" panose="02000503000000020004" pitchFamily="2" charset="0"/>
                <a:ea typeface="Helvetica Neue" panose="02000503000000020004" pitchFamily="2" charset="0"/>
                <a:cs typeface="Helvetica Neue" panose="02000503000000020004" pitchFamily="2" charset="0"/>
              </a:rPr>
              <a:t> </a:t>
            </a:r>
            <a:r>
              <a:rPr lang="el-GR" sz="1800" dirty="0" err="1">
                <a:latin typeface="Helvetica Neue" panose="02000503000000020004" pitchFamily="2" charset="0"/>
                <a:ea typeface="Helvetica Neue" panose="02000503000000020004" pitchFamily="2" charset="0"/>
                <a:cs typeface="Helvetica Neue" panose="02000503000000020004" pitchFamily="2" charset="0"/>
              </a:rPr>
              <a:t>τρόπο</a:t>
            </a:r>
            <a:r>
              <a:rPr lang="el-GR" sz="1800" dirty="0">
                <a:latin typeface="Helvetica Neue" panose="02000503000000020004" pitchFamily="2" charset="0"/>
                <a:ea typeface="Helvetica Neue" panose="02000503000000020004" pitchFamily="2" charset="0"/>
                <a:cs typeface="Helvetica Neue" panose="02000503000000020004" pitchFamily="2" charset="0"/>
              </a:rPr>
              <a:t>) </a:t>
            </a:r>
            <a:r>
              <a:rPr lang="el-GR" sz="1800" dirty="0" err="1">
                <a:latin typeface="Helvetica Neue" panose="02000503000000020004" pitchFamily="2" charset="0"/>
                <a:ea typeface="Helvetica Neue" panose="02000503000000020004" pitchFamily="2" charset="0"/>
                <a:cs typeface="Helvetica Neue" panose="02000503000000020004" pitchFamily="2" charset="0"/>
              </a:rPr>
              <a:t>απο</a:t>
            </a:r>
            <a:r>
              <a:rPr lang="el-GR" sz="1800" dirty="0">
                <a:latin typeface="Helvetica Neue" panose="02000503000000020004" pitchFamily="2" charset="0"/>
                <a:ea typeface="Helvetica Neue" panose="02000503000000020004" pitchFamily="2" charset="0"/>
                <a:cs typeface="Helvetica Neue" panose="02000503000000020004" pitchFamily="2" charset="0"/>
              </a:rPr>
              <a:t>́ τις </a:t>
            </a:r>
            <a:r>
              <a:rPr lang="el-GR" sz="1800" dirty="0" err="1">
                <a:latin typeface="Helvetica Neue" panose="02000503000000020004" pitchFamily="2" charset="0"/>
                <a:ea typeface="Helvetica Neue" panose="02000503000000020004" pitchFamily="2" charset="0"/>
                <a:cs typeface="Helvetica Neue" panose="02000503000000020004" pitchFamily="2" charset="0"/>
              </a:rPr>
              <a:t>υπόλοιπες</a:t>
            </a:r>
            <a:r>
              <a:rPr lang="el-GR" sz="1800" dirty="0">
                <a:latin typeface="Helvetica Neue" panose="02000503000000020004" pitchFamily="2" charset="0"/>
                <a:ea typeface="Helvetica Neue" panose="02000503000000020004" pitchFamily="2" charset="0"/>
                <a:cs typeface="Helvetica Neue" panose="02000503000000020004" pitchFamily="2" charset="0"/>
              </a:rPr>
              <a:t> </a:t>
            </a:r>
            <a:r>
              <a:rPr lang="el-GR" sz="1800" dirty="0" err="1">
                <a:latin typeface="Helvetica Neue" panose="02000503000000020004" pitchFamily="2" charset="0"/>
                <a:ea typeface="Helvetica Neue" panose="02000503000000020004" pitchFamily="2" charset="0"/>
                <a:cs typeface="Helvetica Neue" panose="02000503000000020004" pitchFamily="2" charset="0"/>
              </a:rPr>
              <a:t>αισθήσεις</a:t>
            </a:r>
            <a:r>
              <a:rPr lang="el-GR" sz="1800" dirty="0">
                <a:latin typeface="Helvetica Neue" panose="02000503000000020004" pitchFamily="2" charset="0"/>
                <a:ea typeface="Helvetica Neue" panose="02000503000000020004" pitchFamily="2" charset="0"/>
                <a:cs typeface="Helvetica Neue" panose="02000503000000020004" pitchFamily="2" charset="0"/>
              </a:rPr>
              <a:t>. </a:t>
            </a:r>
          </a:p>
          <a:p>
            <a:pPr>
              <a:lnSpc>
                <a:spcPct val="90000"/>
              </a:lnSpc>
            </a:pPr>
            <a:r>
              <a:rPr lang="el-GR" sz="1800" dirty="0" err="1">
                <a:latin typeface="Helvetica Neue" panose="02000503000000020004" pitchFamily="2" charset="0"/>
                <a:ea typeface="Helvetica Neue" panose="02000503000000020004" pitchFamily="2" charset="0"/>
                <a:cs typeface="Helvetica Neue" panose="02000503000000020004" pitchFamily="2" charset="0"/>
              </a:rPr>
              <a:t>Ταυτόχρονα</a:t>
            </a:r>
            <a:r>
              <a:rPr lang="el-GR" sz="1800" dirty="0">
                <a:latin typeface="Helvetica Neue" panose="02000503000000020004" pitchFamily="2" charset="0"/>
                <a:ea typeface="Helvetica Neue" panose="02000503000000020004" pitchFamily="2" charset="0"/>
                <a:cs typeface="Helvetica Neue" panose="02000503000000020004" pitchFamily="2" charset="0"/>
              </a:rPr>
              <a:t>, </a:t>
            </a:r>
            <a:r>
              <a:rPr lang="el-GR" sz="1800" dirty="0" err="1">
                <a:latin typeface="Helvetica Neue" panose="02000503000000020004" pitchFamily="2" charset="0"/>
                <a:ea typeface="Helvetica Neue" panose="02000503000000020004" pitchFamily="2" charset="0"/>
                <a:cs typeface="Helvetica Neue" panose="02000503000000020004" pitchFamily="2" charset="0"/>
              </a:rPr>
              <a:t>εισάγει</a:t>
            </a:r>
            <a:r>
              <a:rPr lang="el-GR" sz="1800" dirty="0">
                <a:latin typeface="Helvetica Neue" panose="02000503000000020004" pitchFamily="2" charset="0"/>
                <a:ea typeface="Helvetica Neue" panose="02000503000000020004" pitchFamily="2" charset="0"/>
                <a:cs typeface="Helvetica Neue" panose="02000503000000020004" pitchFamily="2" charset="0"/>
              </a:rPr>
              <a:t> την </a:t>
            </a:r>
            <a:r>
              <a:rPr lang="el-GR" sz="1800" dirty="0" err="1">
                <a:latin typeface="Helvetica Neue" panose="02000503000000020004" pitchFamily="2" charset="0"/>
                <a:ea typeface="Helvetica Neue" panose="02000503000000020004" pitchFamily="2" charset="0"/>
                <a:cs typeface="Helvetica Neue" panose="02000503000000020004" pitchFamily="2" charset="0"/>
              </a:rPr>
              <a:t>ιδέα</a:t>
            </a:r>
            <a:r>
              <a:rPr lang="el-GR" sz="1800" dirty="0">
                <a:latin typeface="Helvetica Neue" panose="02000503000000020004" pitchFamily="2" charset="0"/>
                <a:ea typeface="Helvetica Neue" panose="02000503000000020004" pitchFamily="2" charset="0"/>
                <a:cs typeface="Helvetica Neue" panose="02000503000000020004" pitchFamily="2" charset="0"/>
              </a:rPr>
              <a:t> μιας </a:t>
            </a:r>
            <a:r>
              <a:rPr lang="el-GR" sz="1800" dirty="0" err="1">
                <a:latin typeface="Helvetica Neue" panose="02000503000000020004" pitchFamily="2" charset="0"/>
                <a:ea typeface="Helvetica Neue" panose="02000503000000020004" pitchFamily="2" charset="0"/>
                <a:cs typeface="Helvetica Neue" panose="02000503000000020004" pitchFamily="2" charset="0"/>
              </a:rPr>
              <a:t>διχοτόμησης</a:t>
            </a:r>
            <a:r>
              <a:rPr lang="el-GR" sz="1800" dirty="0">
                <a:latin typeface="Helvetica Neue" panose="02000503000000020004" pitchFamily="2" charset="0"/>
                <a:ea typeface="Helvetica Neue" panose="02000503000000020004" pitchFamily="2" charset="0"/>
                <a:cs typeface="Helvetica Neue" panose="02000503000000020004" pitchFamily="2" charset="0"/>
              </a:rPr>
              <a:t> </a:t>
            </a:r>
            <a:r>
              <a:rPr lang="el-GR" sz="1800" dirty="0" err="1">
                <a:latin typeface="Helvetica Neue" panose="02000503000000020004" pitchFamily="2" charset="0"/>
                <a:ea typeface="Helvetica Neue" panose="02000503000000020004" pitchFamily="2" charset="0"/>
                <a:cs typeface="Helvetica Neue" panose="02000503000000020004" pitchFamily="2" charset="0"/>
              </a:rPr>
              <a:t>μεταξυ</a:t>
            </a:r>
            <a:r>
              <a:rPr lang="el-GR" sz="1800" dirty="0">
                <a:latin typeface="Helvetica Neue" panose="02000503000000020004" pitchFamily="2" charset="0"/>
                <a:ea typeface="Helvetica Neue" panose="02000503000000020004" pitchFamily="2" charset="0"/>
                <a:cs typeface="Helvetica Neue" panose="02000503000000020004" pitchFamily="2" charset="0"/>
              </a:rPr>
              <a:t>́ </a:t>
            </a:r>
            <a:r>
              <a:rPr lang="el-GR" sz="1800" b="1" dirty="0" err="1">
                <a:latin typeface="Helvetica Neue" panose="02000503000000020004" pitchFamily="2" charset="0"/>
                <a:ea typeface="Helvetica Neue" panose="02000503000000020004" pitchFamily="2" charset="0"/>
                <a:cs typeface="Helvetica Neue" panose="02000503000000020004" pitchFamily="2" charset="0"/>
              </a:rPr>
              <a:t>ηχοτοπίου</a:t>
            </a:r>
            <a:r>
              <a:rPr lang="el-GR" sz="1800" b="1" dirty="0">
                <a:latin typeface="Helvetica Neue" panose="02000503000000020004" pitchFamily="2" charset="0"/>
                <a:ea typeface="Helvetica Neue" panose="02000503000000020004" pitchFamily="2" charset="0"/>
                <a:cs typeface="Helvetica Neue" panose="02000503000000020004" pitchFamily="2" charset="0"/>
              </a:rPr>
              <a:t> </a:t>
            </a:r>
            <a:r>
              <a:rPr lang="el-GR" sz="1800" b="1" dirty="0" err="1">
                <a:latin typeface="Helvetica Neue" panose="02000503000000020004" pitchFamily="2" charset="0"/>
                <a:ea typeface="Helvetica Neue" panose="02000503000000020004" pitchFamily="2" charset="0"/>
                <a:cs typeface="Helvetica Neue" panose="02000503000000020004" pitchFamily="2" charset="0"/>
              </a:rPr>
              <a:t>υψηλής</a:t>
            </a:r>
            <a:r>
              <a:rPr lang="el-GR" sz="1800" b="1" dirty="0">
                <a:latin typeface="Helvetica Neue" panose="02000503000000020004" pitchFamily="2" charset="0"/>
                <a:ea typeface="Helvetica Neue" panose="02000503000000020004" pitchFamily="2" charset="0"/>
                <a:cs typeface="Helvetica Neue" panose="02000503000000020004" pitchFamily="2" charset="0"/>
              </a:rPr>
              <a:t> </a:t>
            </a:r>
            <a:r>
              <a:rPr lang="el-GR" sz="1800" b="1" dirty="0" err="1">
                <a:latin typeface="Helvetica Neue" panose="02000503000000020004" pitchFamily="2" charset="0"/>
                <a:ea typeface="Helvetica Neue" panose="02000503000000020004" pitchFamily="2" charset="0"/>
                <a:cs typeface="Helvetica Neue" panose="02000503000000020004" pitchFamily="2" charset="0"/>
              </a:rPr>
              <a:t>πιστότητας</a:t>
            </a:r>
            <a:r>
              <a:rPr lang="el-GR" sz="1800" b="1" dirty="0">
                <a:latin typeface="Helvetica Neue" panose="02000503000000020004" pitchFamily="2" charset="0"/>
                <a:ea typeface="Helvetica Neue" panose="02000503000000020004" pitchFamily="2" charset="0"/>
                <a:cs typeface="Helvetica Neue" panose="02000503000000020004" pitchFamily="2" charset="0"/>
              </a:rPr>
              <a:t> (</a:t>
            </a:r>
            <a:r>
              <a:rPr lang="en-GB" sz="1800" b="1" dirty="0">
                <a:latin typeface="Helvetica Neue" panose="02000503000000020004" pitchFamily="2" charset="0"/>
                <a:ea typeface="Helvetica Neue" panose="02000503000000020004" pitchFamily="2" charset="0"/>
                <a:cs typeface="Helvetica Neue" panose="02000503000000020004" pitchFamily="2" charset="0"/>
              </a:rPr>
              <a:t>hi-fi) </a:t>
            </a:r>
            <a:r>
              <a:rPr lang="el-GR" sz="1800" dirty="0">
                <a:latin typeface="Helvetica Neue" panose="02000503000000020004" pitchFamily="2" charset="0"/>
                <a:ea typeface="Helvetica Neue" panose="02000503000000020004" pitchFamily="2" charset="0"/>
                <a:cs typeface="Helvetica Neue" panose="02000503000000020004" pitchFamily="2" charset="0"/>
              </a:rPr>
              <a:t>στο </a:t>
            </a:r>
            <a:r>
              <a:rPr lang="el-GR" sz="1800" dirty="0" err="1">
                <a:latin typeface="Helvetica Neue" panose="02000503000000020004" pitchFamily="2" charset="0"/>
                <a:ea typeface="Helvetica Neue" panose="02000503000000020004" pitchFamily="2" charset="0"/>
                <a:cs typeface="Helvetica Neue" panose="02000503000000020004" pitchFamily="2" charset="0"/>
              </a:rPr>
              <a:t>οποίο</a:t>
            </a:r>
            <a:r>
              <a:rPr lang="el-GR" sz="1800" dirty="0">
                <a:latin typeface="Helvetica Neue" panose="02000503000000020004" pitchFamily="2" charset="0"/>
                <a:ea typeface="Helvetica Neue" panose="02000503000000020004" pitchFamily="2" charset="0"/>
                <a:cs typeface="Helvetica Neue" panose="02000503000000020004" pitchFamily="2" charset="0"/>
              </a:rPr>
              <a:t> </a:t>
            </a:r>
            <a:r>
              <a:rPr lang="el-GR" sz="1800" dirty="0" err="1">
                <a:latin typeface="Helvetica Neue" panose="02000503000000020004" pitchFamily="2" charset="0"/>
                <a:ea typeface="Helvetica Neue" panose="02000503000000020004" pitchFamily="2" charset="0"/>
                <a:cs typeface="Helvetica Neue" panose="02000503000000020004" pitchFamily="2" charset="0"/>
              </a:rPr>
              <a:t>όλα</a:t>
            </a:r>
            <a:r>
              <a:rPr lang="el-GR" sz="1800" dirty="0">
                <a:latin typeface="Helvetica Neue" panose="02000503000000020004" pitchFamily="2" charset="0"/>
                <a:ea typeface="Helvetica Neue" panose="02000503000000020004" pitchFamily="2" charset="0"/>
                <a:cs typeface="Helvetica Neue" panose="02000503000000020004" pitchFamily="2" charset="0"/>
              </a:rPr>
              <a:t> τα </a:t>
            </a:r>
            <a:r>
              <a:rPr lang="el-GR" sz="1800" dirty="0" err="1">
                <a:latin typeface="Helvetica Neue" panose="02000503000000020004" pitchFamily="2" charset="0"/>
                <a:ea typeface="Helvetica Neue" panose="02000503000000020004" pitchFamily="2" charset="0"/>
                <a:cs typeface="Helvetica Neue" panose="02000503000000020004" pitchFamily="2" charset="0"/>
              </a:rPr>
              <a:t>επίπεδα</a:t>
            </a:r>
            <a:r>
              <a:rPr lang="el-GR" sz="1800" dirty="0">
                <a:latin typeface="Helvetica Neue" panose="02000503000000020004" pitchFamily="2" charset="0"/>
                <a:ea typeface="Helvetica Neue" panose="02000503000000020004" pitchFamily="2" charset="0"/>
                <a:cs typeface="Helvetica Neue" panose="02000503000000020004" pitchFamily="2" charset="0"/>
              </a:rPr>
              <a:t> </a:t>
            </a:r>
            <a:r>
              <a:rPr lang="el-GR" sz="1800" dirty="0" err="1">
                <a:latin typeface="Helvetica Neue" panose="02000503000000020004" pitchFamily="2" charset="0"/>
                <a:ea typeface="Helvetica Neue" panose="02000503000000020004" pitchFamily="2" charset="0"/>
                <a:cs typeface="Helvetica Neue" panose="02000503000000020004" pitchFamily="2" charset="0"/>
              </a:rPr>
              <a:t>έντασης</a:t>
            </a:r>
            <a:r>
              <a:rPr lang="el-GR" sz="1800" dirty="0">
                <a:latin typeface="Helvetica Neue" panose="02000503000000020004" pitchFamily="2" charset="0"/>
                <a:ea typeface="Helvetica Neue" panose="02000503000000020004" pitchFamily="2" charset="0"/>
                <a:cs typeface="Helvetica Neue" panose="02000503000000020004" pitchFamily="2" charset="0"/>
              </a:rPr>
              <a:t> των </a:t>
            </a:r>
            <a:r>
              <a:rPr lang="el-GR" sz="1800" dirty="0" err="1">
                <a:latin typeface="Helvetica Neue" panose="02000503000000020004" pitchFamily="2" charset="0"/>
                <a:ea typeface="Helvetica Neue" panose="02000503000000020004" pitchFamily="2" charset="0"/>
                <a:cs typeface="Helvetica Neue" panose="02000503000000020004" pitchFamily="2" charset="0"/>
              </a:rPr>
              <a:t>ήχων</a:t>
            </a:r>
            <a:r>
              <a:rPr lang="el-GR" sz="1800" dirty="0">
                <a:latin typeface="Helvetica Neue" panose="02000503000000020004" pitchFamily="2" charset="0"/>
                <a:ea typeface="Helvetica Neue" panose="02000503000000020004" pitchFamily="2" charset="0"/>
                <a:cs typeface="Helvetica Neue" panose="02000503000000020004" pitchFamily="2" charset="0"/>
              </a:rPr>
              <a:t> </a:t>
            </a:r>
            <a:r>
              <a:rPr lang="el-GR" sz="1800" dirty="0" err="1">
                <a:latin typeface="Helvetica Neue" panose="02000503000000020004" pitchFamily="2" charset="0"/>
                <a:ea typeface="Helvetica Neue" panose="02000503000000020004" pitchFamily="2" charset="0"/>
                <a:cs typeface="Helvetica Neue" panose="02000503000000020004" pitchFamily="2" charset="0"/>
              </a:rPr>
              <a:t>είναι</a:t>
            </a:r>
            <a:r>
              <a:rPr lang="el-GR" sz="1800" dirty="0">
                <a:latin typeface="Helvetica Neue" panose="02000503000000020004" pitchFamily="2" charset="0"/>
                <a:ea typeface="Helvetica Neue" panose="02000503000000020004" pitchFamily="2" charset="0"/>
                <a:cs typeface="Helvetica Neue" panose="02000503000000020004" pitchFamily="2" charset="0"/>
              </a:rPr>
              <a:t> </a:t>
            </a:r>
            <a:r>
              <a:rPr lang="el-GR" sz="1800" dirty="0" err="1">
                <a:latin typeface="Helvetica Neue" panose="02000503000000020004" pitchFamily="2" charset="0"/>
                <a:ea typeface="Helvetica Neue" panose="02000503000000020004" pitchFamily="2" charset="0"/>
                <a:cs typeface="Helvetica Neue" panose="02000503000000020004" pitchFamily="2" charset="0"/>
              </a:rPr>
              <a:t>χαμηλα</a:t>
            </a:r>
            <a:r>
              <a:rPr lang="el-GR" sz="1800" dirty="0">
                <a:latin typeface="Helvetica Neue" panose="02000503000000020004" pitchFamily="2" charset="0"/>
                <a:ea typeface="Helvetica Neue" panose="02000503000000020004" pitchFamily="2" charset="0"/>
                <a:cs typeface="Helvetica Neue" panose="02000503000000020004" pitchFamily="2" charset="0"/>
              </a:rPr>
              <a:t>́ και </a:t>
            </a:r>
            <a:r>
              <a:rPr lang="el-GR" sz="1800" dirty="0" err="1">
                <a:latin typeface="Helvetica Neue" panose="02000503000000020004" pitchFamily="2" charset="0"/>
                <a:ea typeface="Helvetica Neue" panose="02000503000000020004" pitchFamily="2" charset="0"/>
                <a:cs typeface="Helvetica Neue" panose="02000503000000020004" pitchFamily="2" charset="0"/>
              </a:rPr>
              <a:t>ισορροπημένα</a:t>
            </a:r>
            <a:r>
              <a:rPr lang="el-GR" sz="1800" dirty="0">
                <a:latin typeface="Helvetica Neue" panose="02000503000000020004" pitchFamily="2" charset="0"/>
                <a:ea typeface="Helvetica Neue" panose="02000503000000020004" pitchFamily="2" charset="0"/>
                <a:cs typeface="Helvetica Neue" panose="02000503000000020004" pitchFamily="2" charset="0"/>
              </a:rPr>
              <a:t> και </a:t>
            </a:r>
            <a:r>
              <a:rPr lang="el-GR" sz="1800" dirty="0" err="1">
                <a:latin typeface="Helvetica Neue" panose="02000503000000020004" pitchFamily="2" charset="0"/>
                <a:ea typeface="Helvetica Neue" panose="02000503000000020004" pitchFamily="2" charset="0"/>
                <a:cs typeface="Helvetica Neue" panose="02000503000000020004" pitchFamily="2" charset="0"/>
              </a:rPr>
              <a:t>μπορούμε</a:t>
            </a:r>
            <a:r>
              <a:rPr lang="el-GR" sz="1800" dirty="0">
                <a:latin typeface="Helvetica Neue" panose="02000503000000020004" pitchFamily="2" charset="0"/>
                <a:ea typeface="Helvetica Neue" panose="02000503000000020004" pitchFamily="2" charset="0"/>
                <a:cs typeface="Helvetica Neue" panose="02000503000000020004" pitchFamily="2" charset="0"/>
              </a:rPr>
              <a:t> </a:t>
            </a:r>
            <a:r>
              <a:rPr lang="el-GR" sz="1800" dirty="0" err="1">
                <a:latin typeface="Helvetica Neue" panose="02000503000000020004" pitchFamily="2" charset="0"/>
                <a:ea typeface="Helvetica Neue" panose="02000503000000020004" pitchFamily="2" charset="0"/>
                <a:cs typeface="Helvetica Neue" panose="02000503000000020004" pitchFamily="2" charset="0"/>
              </a:rPr>
              <a:t>έτσι</a:t>
            </a:r>
            <a:r>
              <a:rPr lang="el-GR" sz="1800" dirty="0">
                <a:latin typeface="Helvetica Neue" panose="02000503000000020004" pitchFamily="2" charset="0"/>
                <a:ea typeface="Helvetica Neue" panose="02000503000000020004" pitchFamily="2" charset="0"/>
                <a:cs typeface="Helvetica Neue" panose="02000503000000020004" pitchFamily="2" charset="0"/>
              </a:rPr>
              <a:t> να </a:t>
            </a:r>
            <a:r>
              <a:rPr lang="el-GR" sz="1800" dirty="0" err="1">
                <a:latin typeface="Helvetica Neue" panose="02000503000000020004" pitchFamily="2" charset="0"/>
                <a:ea typeface="Helvetica Neue" panose="02000503000000020004" pitchFamily="2" charset="0"/>
                <a:cs typeface="Helvetica Neue" panose="02000503000000020004" pitchFamily="2" charset="0"/>
              </a:rPr>
              <a:t>ακούμε</a:t>
            </a:r>
            <a:r>
              <a:rPr lang="el-GR" sz="1800" dirty="0">
                <a:latin typeface="Helvetica Neue" panose="02000503000000020004" pitchFamily="2" charset="0"/>
                <a:ea typeface="Helvetica Neue" panose="02000503000000020004" pitchFamily="2" charset="0"/>
                <a:cs typeface="Helvetica Neue" panose="02000503000000020004" pitchFamily="2" charset="0"/>
              </a:rPr>
              <a:t> </a:t>
            </a:r>
            <a:r>
              <a:rPr lang="el-GR" sz="1800" dirty="0" err="1">
                <a:latin typeface="Helvetica Neue" panose="02000503000000020004" pitchFamily="2" charset="0"/>
                <a:ea typeface="Helvetica Neue" panose="02000503000000020004" pitchFamily="2" charset="0"/>
                <a:cs typeface="Helvetica Neue" panose="02000503000000020004" pitchFamily="2" charset="0"/>
              </a:rPr>
              <a:t>όλους</a:t>
            </a:r>
            <a:r>
              <a:rPr lang="el-GR" sz="1800" dirty="0">
                <a:latin typeface="Helvetica Neue" panose="02000503000000020004" pitchFamily="2" charset="0"/>
                <a:ea typeface="Helvetica Neue" panose="02000503000000020004" pitchFamily="2" charset="0"/>
                <a:cs typeface="Helvetica Neue" panose="02000503000000020004" pitchFamily="2" charset="0"/>
              </a:rPr>
              <a:t> τους </a:t>
            </a:r>
            <a:r>
              <a:rPr lang="el-GR" sz="1800" dirty="0" err="1">
                <a:latin typeface="Helvetica Neue" panose="02000503000000020004" pitchFamily="2" charset="0"/>
                <a:ea typeface="Helvetica Neue" panose="02000503000000020004" pitchFamily="2" charset="0"/>
                <a:cs typeface="Helvetica Neue" panose="02000503000000020004" pitchFamily="2" charset="0"/>
              </a:rPr>
              <a:t>ήχους</a:t>
            </a:r>
            <a:r>
              <a:rPr lang="el-GR" sz="1800" dirty="0">
                <a:latin typeface="Helvetica Neue" panose="02000503000000020004" pitchFamily="2" charset="0"/>
                <a:ea typeface="Helvetica Neue" panose="02000503000000020004" pitchFamily="2" charset="0"/>
                <a:cs typeface="Helvetica Neue" panose="02000503000000020004" pitchFamily="2" charset="0"/>
              </a:rPr>
              <a:t> του </a:t>
            </a:r>
            <a:r>
              <a:rPr lang="el-GR" sz="1800" dirty="0" err="1">
                <a:latin typeface="Helvetica Neue" panose="02000503000000020004" pitchFamily="2" charset="0"/>
                <a:ea typeface="Helvetica Neue" panose="02000503000000020004" pitchFamily="2" charset="0"/>
                <a:cs typeface="Helvetica Neue" panose="02000503000000020004" pitchFamily="2" charset="0"/>
              </a:rPr>
              <a:t>τοπίου</a:t>
            </a:r>
            <a:r>
              <a:rPr lang="el-GR" sz="1800" dirty="0">
                <a:latin typeface="Helvetica Neue" panose="02000503000000020004" pitchFamily="2" charset="0"/>
                <a:ea typeface="Helvetica Neue" panose="02000503000000020004" pitchFamily="2" charset="0"/>
                <a:cs typeface="Helvetica Neue" panose="02000503000000020004" pitchFamily="2" charset="0"/>
              </a:rPr>
              <a:t>, και </a:t>
            </a:r>
            <a:r>
              <a:rPr lang="el-GR" sz="1800" b="1" dirty="0" err="1">
                <a:latin typeface="Helvetica Neue" panose="02000503000000020004" pitchFamily="2" charset="0"/>
                <a:ea typeface="Helvetica Neue" panose="02000503000000020004" pitchFamily="2" charset="0"/>
                <a:cs typeface="Helvetica Neue" panose="02000503000000020004" pitchFamily="2" charset="0"/>
              </a:rPr>
              <a:t>ηχοτοπίου</a:t>
            </a:r>
            <a:r>
              <a:rPr lang="el-GR" sz="1800" b="1" dirty="0">
                <a:latin typeface="Helvetica Neue" panose="02000503000000020004" pitchFamily="2" charset="0"/>
                <a:ea typeface="Helvetica Neue" panose="02000503000000020004" pitchFamily="2" charset="0"/>
                <a:cs typeface="Helvetica Neue" panose="02000503000000020004" pitchFamily="2" charset="0"/>
              </a:rPr>
              <a:t> </a:t>
            </a:r>
            <a:r>
              <a:rPr lang="el-GR" sz="1800" b="1" dirty="0" err="1">
                <a:latin typeface="Helvetica Neue" panose="02000503000000020004" pitchFamily="2" charset="0"/>
                <a:ea typeface="Helvetica Neue" panose="02000503000000020004" pitchFamily="2" charset="0"/>
                <a:cs typeface="Helvetica Neue" panose="02000503000000020004" pitchFamily="2" charset="0"/>
              </a:rPr>
              <a:t>χαμηλής</a:t>
            </a:r>
            <a:r>
              <a:rPr lang="el-GR" sz="1800" b="1" dirty="0">
                <a:latin typeface="Helvetica Neue" panose="02000503000000020004" pitchFamily="2" charset="0"/>
                <a:ea typeface="Helvetica Neue" panose="02000503000000020004" pitchFamily="2" charset="0"/>
                <a:cs typeface="Helvetica Neue" panose="02000503000000020004" pitchFamily="2" charset="0"/>
              </a:rPr>
              <a:t> </a:t>
            </a:r>
            <a:r>
              <a:rPr lang="el-GR" sz="1800" b="1" dirty="0" err="1">
                <a:latin typeface="Helvetica Neue" panose="02000503000000020004" pitchFamily="2" charset="0"/>
                <a:ea typeface="Helvetica Neue" panose="02000503000000020004" pitchFamily="2" charset="0"/>
                <a:cs typeface="Helvetica Neue" panose="02000503000000020004" pitchFamily="2" charset="0"/>
              </a:rPr>
              <a:t>πιστότητας</a:t>
            </a:r>
            <a:r>
              <a:rPr lang="el-GR" sz="1800" b="1" dirty="0">
                <a:latin typeface="Helvetica Neue" panose="02000503000000020004" pitchFamily="2" charset="0"/>
                <a:ea typeface="Helvetica Neue" panose="02000503000000020004" pitchFamily="2" charset="0"/>
                <a:cs typeface="Helvetica Neue" panose="02000503000000020004" pitchFamily="2" charset="0"/>
              </a:rPr>
              <a:t> (</a:t>
            </a:r>
            <a:r>
              <a:rPr lang="en-GB" sz="1800" b="1" dirty="0">
                <a:latin typeface="Helvetica Neue" panose="02000503000000020004" pitchFamily="2" charset="0"/>
                <a:ea typeface="Helvetica Neue" panose="02000503000000020004" pitchFamily="2" charset="0"/>
                <a:cs typeface="Helvetica Neue" panose="02000503000000020004" pitchFamily="2" charset="0"/>
              </a:rPr>
              <a:t>lo-fi) </a:t>
            </a:r>
            <a:r>
              <a:rPr lang="el-GR" sz="1800" dirty="0">
                <a:latin typeface="Helvetica Neue" panose="02000503000000020004" pitchFamily="2" charset="0"/>
                <a:ea typeface="Helvetica Neue" panose="02000503000000020004" pitchFamily="2" charset="0"/>
                <a:cs typeface="Helvetica Neue" panose="02000503000000020004" pitchFamily="2" charset="0"/>
              </a:rPr>
              <a:t>στο </a:t>
            </a:r>
            <a:r>
              <a:rPr lang="el-GR" sz="1800" dirty="0" err="1">
                <a:latin typeface="Helvetica Neue" panose="02000503000000020004" pitchFamily="2" charset="0"/>
                <a:ea typeface="Helvetica Neue" panose="02000503000000020004" pitchFamily="2" charset="0"/>
                <a:cs typeface="Helvetica Neue" panose="02000503000000020004" pitchFamily="2" charset="0"/>
              </a:rPr>
              <a:t>οποίο</a:t>
            </a:r>
            <a:r>
              <a:rPr lang="el-GR" sz="1800" dirty="0">
                <a:latin typeface="Helvetica Neue" panose="02000503000000020004" pitchFamily="2" charset="0"/>
                <a:ea typeface="Helvetica Neue" panose="02000503000000020004" pitchFamily="2" charset="0"/>
                <a:cs typeface="Helvetica Neue" panose="02000503000000020004" pitchFamily="2" charset="0"/>
              </a:rPr>
              <a:t> οι </a:t>
            </a:r>
            <a:r>
              <a:rPr lang="el-GR" sz="1800" dirty="0" err="1">
                <a:latin typeface="Helvetica Neue" panose="02000503000000020004" pitchFamily="2" charset="0"/>
                <a:ea typeface="Helvetica Neue" panose="02000503000000020004" pitchFamily="2" charset="0"/>
                <a:cs typeface="Helvetica Neue" panose="02000503000000020004" pitchFamily="2" charset="0"/>
              </a:rPr>
              <a:t>δυνατότεροι</a:t>
            </a:r>
            <a:r>
              <a:rPr lang="el-GR" sz="1800" dirty="0">
                <a:latin typeface="Helvetica Neue" panose="02000503000000020004" pitchFamily="2" charset="0"/>
                <a:ea typeface="Helvetica Neue" panose="02000503000000020004" pitchFamily="2" charset="0"/>
                <a:cs typeface="Helvetica Neue" panose="02000503000000020004" pitchFamily="2" charset="0"/>
              </a:rPr>
              <a:t> </a:t>
            </a:r>
            <a:r>
              <a:rPr lang="el-GR" sz="1800" dirty="0" err="1">
                <a:latin typeface="Helvetica Neue" panose="02000503000000020004" pitchFamily="2" charset="0"/>
                <a:ea typeface="Helvetica Neue" panose="02000503000000020004" pitchFamily="2" charset="0"/>
                <a:cs typeface="Helvetica Neue" panose="02000503000000020004" pitchFamily="2" charset="0"/>
              </a:rPr>
              <a:t>ήχοι</a:t>
            </a:r>
            <a:r>
              <a:rPr lang="el-GR" sz="1800" dirty="0">
                <a:latin typeface="Helvetica Neue" panose="02000503000000020004" pitchFamily="2" charset="0"/>
                <a:ea typeface="Helvetica Neue" panose="02000503000000020004" pitchFamily="2" charset="0"/>
                <a:cs typeface="Helvetica Neue" panose="02000503000000020004" pitchFamily="2" charset="0"/>
              </a:rPr>
              <a:t> </a:t>
            </a:r>
            <a:r>
              <a:rPr lang="el-GR" sz="1800" dirty="0" err="1">
                <a:latin typeface="Helvetica Neue" panose="02000503000000020004" pitchFamily="2" charset="0"/>
                <a:ea typeface="Helvetica Neue" panose="02000503000000020004" pitchFamily="2" charset="0"/>
                <a:cs typeface="Helvetica Neue" panose="02000503000000020004" pitchFamily="2" charset="0"/>
              </a:rPr>
              <a:t>κυριαρχούν</a:t>
            </a:r>
            <a:r>
              <a:rPr lang="el-GR" sz="1800" dirty="0">
                <a:latin typeface="Helvetica Neue" panose="02000503000000020004" pitchFamily="2" charset="0"/>
                <a:ea typeface="Helvetica Neue" panose="02000503000000020004" pitchFamily="2" charset="0"/>
                <a:cs typeface="Helvetica Neue" panose="02000503000000020004" pitchFamily="2" charset="0"/>
              </a:rPr>
              <a:t> και </a:t>
            </a:r>
            <a:r>
              <a:rPr lang="el-GR" sz="1800" dirty="0" err="1">
                <a:latin typeface="Helvetica Neue" panose="02000503000000020004" pitchFamily="2" charset="0"/>
                <a:ea typeface="Helvetica Neue" panose="02000503000000020004" pitchFamily="2" charset="0"/>
                <a:cs typeface="Helvetica Neue" panose="02000503000000020004" pitchFamily="2" charset="0"/>
              </a:rPr>
              <a:t>καλύπτουν</a:t>
            </a:r>
            <a:r>
              <a:rPr lang="el-GR" sz="1800" dirty="0">
                <a:latin typeface="Helvetica Neue" panose="02000503000000020004" pitchFamily="2" charset="0"/>
                <a:ea typeface="Helvetica Neue" panose="02000503000000020004" pitchFamily="2" charset="0"/>
                <a:cs typeface="Helvetica Neue" panose="02000503000000020004" pitchFamily="2" charset="0"/>
              </a:rPr>
              <a:t> τους </a:t>
            </a:r>
            <a:r>
              <a:rPr lang="el-GR" sz="1800" dirty="0" err="1">
                <a:latin typeface="Helvetica Neue" panose="02000503000000020004" pitchFamily="2" charset="0"/>
                <a:ea typeface="Helvetica Neue" panose="02000503000000020004" pitchFamily="2" charset="0"/>
                <a:cs typeface="Helvetica Neue" panose="02000503000000020004" pitchFamily="2" charset="0"/>
              </a:rPr>
              <a:t>ασθενέστερους</a:t>
            </a:r>
            <a:r>
              <a:rPr lang="el-GR" sz="1800" dirty="0">
                <a:latin typeface="Helvetica Neue" panose="02000503000000020004" pitchFamily="2" charset="0"/>
                <a:ea typeface="Helvetica Neue" panose="02000503000000020004" pitchFamily="2" charset="0"/>
                <a:cs typeface="Helvetica Neue" panose="02000503000000020004" pitchFamily="2" charset="0"/>
              </a:rPr>
              <a:t>. </a:t>
            </a:r>
          </a:p>
          <a:p>
            <a:pPr>
              <a:lnSpc>
                <a:spcPct val="90000"/>
              </a:lnSpc>
            </a:pPr>
            <a:r>
              <a:rPr lang="el-GR" sz="1800" dirty="0">
                <a:latin typeface="Helvetica Neue" panose="02000503000000020004" pitchFamily="2" charset="0"/>
                <a:ea typeface="Helvetica Neue" panose="02000503000000020004" pitchFamily="2" charset="0"/>
                <a:cs typeface="Helvetica Neue" panose="02000503000000020004" pitchFamily="2" charset="0"/>
              </a:rPr>
              <a:t>Το </a:t>
            </a:r>
            <a:r>
              <a:rPr lang="en-GB" sz="1800" dirty="0">
                <a:latin typeface="Helvetica Neue" panose="02000503000000020004" pitchFamily="2" charset="0"/>
                <a:ea typeface="Helvetica Neue" panose="02000503000000020004" pitchFamily="2" charset="0"/>
                <a:cs typeface="Helvetica Neue" panose="02000503000000020004" pitchFamily="2" charset="0"/>
              </a:rPr>
              <a:t>hi-fi </a:t>
            </a:r>
            <a:r>
              <a:rPr lang="el-GR" sz="1800" dirty="0" err="1">
                <a:latin typeface="Helvetica Neue" panose="02000503000000020004" pitchFamily="2" charset="0"/>
                <a:ea typeface="Helvetica Neue" panose="02000503000000020004" pitchFamily="2" charset="0"/>
                <a:cs typeface="Helvetica Neue" panose="02000503000000020004" pitchFamily="2" charset="0"/>
              </a:rPr>
              <a:t>ηχοτοπίο</a:t>
            </a:r>
            <a:r>
              <a:rPr lang="el-GR" sz="1800" dirty="0">
                <a:latin typeface="Helvetica Neue" panose="02000503000000020004" pitchFamily="2" charset="0"/>
                <a:ea typeface="Helvetica Neue" panose="02000503000000020004" pitchFamily="2" charset="0"/>
                <a:cs typeface="Helvetica Neue" panose="02000503000000020004" pitchFamily="2" charset="0"/>
              </a:rPr>
              <a:t> θα </a:t>
            </a:r>
            <a:r>
              <a:rPr lang="el-GR" sz="1800" dirty="0" err="1">
                <a:latin typeface="Helvetica Neue" panose="02000503000000020004" pitchFamily="2" charset="0"/>
                <a:ea typeface="Helvetica Neue" panose="02000503000000020004" pitchFamily="2" charset="0"/>
                <a:cs typeface="Helvetica Neue" panose="02000503000000020004" pitchFamily="2" charset="0"/>
              </a:rPr>
              <a:t>συσχετιστει</a:t>
            </a:r>
            <a:r>
              <a:rPr lang="el-GR" sz="1800" dirty="0">
                <a:latin typeface="Helvetica Neue" panose="02000503000000020004" pitchFamily="2" charset="0"/>
                <a:ea typeface="Helvetica Neue" panose="02000503000000020004" pitchFamily="2" charset="0"/>
                <a:cs typeface="Helvetica Neue" panose="02000503000000020004" pitchFamily="2" charset="0"/>
              </a:rPr>
              <a:t>́ με την προ-</a:t>
            </a:r>
            <a:r>
              <a:rPr lang="el-GR" sz="1800" dirty="0" err="1">
                <a:latin typeface="Helvetica Neue" panose="02000503000000020004" pitchFamily="2" charset="0"/>
                <a:ea typeface="Helvetica Neue" panose="02000503000000020004" pitchFamily="2" charset="0"/>
                <a:cs typeface="Helvetica Neue" panose="02000503000000020004" pitchFamily="2" charset="0"/>
              </a:rPr>
              <a:t>βιομηχανικη</a:t>
            </a:r>
            <a:r>
              <a:rPr lang="el-GR" sz="1800" dirty="0">
                <a:latin typeface="Helvetica Neue" panose="02000503000000020004" pitchFamily="2" charset="0"/>
                <a:ea typeface="Helvetica Neue" panose="02000503000000020004" pitchFamily="2" charset="0"/>
                <a:cs typeface="Helvetica Neue" panose="02000503000000020004" pitchFamily="2" charset="0"/>
              </a:rPr>
              <a:t>́ </a:t>
            </a:r>
            <a:r>
              <a:rPr lang="el-GR" sz="1800" dirty="0" err="1">
                <a:latin typeface="Helvetica Neue" panose="02000503000000020004" pitchFamily="2" charset="0"/>
                <a:ea typeface="Helvetica Neue" panose="02000503000000020004" pitchFamily="2" charset="0"/>
                <a:cs typeface="Helvetica Neue" panose="02000503000000020004" pitchFamily="2" charset="0"/>
              </a:rPr>
              <a:t>εποχη</a:t>
            </a:r>
            <a:r>
              <a:rPr lang="el-GR" sz="1800" dirty="0">
                <a:latin typeface="Helvetica Neue" panose="02000503000000020004" pitchFamily="2" charset="0"/>
                <a:ea typeface="Helvetica Neue" panose="02000503000000020004" pitchFamily="2" charset="0"/>
                <a:cs typeface="Helvetica Neue" panose="02000503000000020004" pitchFamily="2" charset="0"/>
              </a:rPr>
              <a:t>́ και την </a:t>
            </a:r>
            <a:r>
              <a:rPr lang="el-GR" sz="1800" dirty="0" err="1">
                <a:latin typeface="Helvetica Neue" panose="02000503000000020004" pitchFamily="2" charset="0"/>
                <a:ea typeface="Helvetica Neue" panose="02000503000000020004" pitchFamily="2" charset="0"/>
                <a:cs typeface="Helvetica Neue" panose="02000503000000020004" pitchFamily="2" charset="0"/>
              </a:rPr>
              <a:t>ήρεμη</a:t>
            </a:r>
            <a:r>
              <a:rPr lang="el-GR" sz="1800" dirty="0">
                <a:latin typeface="Helvetica Neue" panose="02000503000000020004" pitchFamily="2" charset="0"/>
                <a:ea typeface="Helvetica Neue" panose="02000503000000020004" pitchFamily="2" charset="0"/>
                <a:cs typeface="Helvetica Neue" panose="02000503000000020004" pitchFamily="2" charset="0"/>
              </a:rPr>
              <a:t> </a:t>
            </a:r>
            <a:r>
              <a:rPr lang="el-GR" sz="1800" dirty="0" err="1">
                <a:latin typeface="Helvetica Neue" panose="02000503000000020004" pitchFamily="2" charset="0"/>
                <a:ea typeface="Helvetica Neue" panose="02000503000000020004" pitchFamily="2" charset="0"/>
                <a:cs typeface="Helvetica Neue" panose="02000503000000020004" pitchFamily="2" charset="0"/>
              </a:rPr>
              <a:t>ύπαιθρο</a:t>
            </a:r>
            <a:r>
              <a:rPr lang="el-GR" sz="1800" dirty="0">
                <a:latin typeface="Helvetica Neue" panose="02000503000000020004" pitchFamily="2" charset="0"/>
                <a:ea typeface="Helvetica Neue" panose="02000503000000020004" pitchFamily="2" charset="0"/>
                <a:cs typeface="Helvetica Neue" panose="02000503000000020004" pitchFamily="2" charset="0"/>
              </a:rPr>
              <a:t>, </a:t>
            </a:r>
            <a:r>
              <a:rPr lang="el-GR" sz="1800" dirty="0" err="1">
                <a:latin typeface="Helvetica Neue" panose="02000503000000020004" pitchFamily="2" charset="0"/>
                <a:ea typeface="Helvetica Neue" panose="02000503000000020004" pitchFamily="2" charset="0"/>
                <a:cs typeface="Helvetica Neue" panose="02000503000000020004" pitchFamily="2" charset="0"/>
              </a:rPr>
              <a:t>ενω</a:t>
            </a:r>
            <a:r>
              <a:rPr lang="el-GR" sz="1800" dirty="0">
                <a:latin typeface="Helvetica Neue" panose="02000503000000020004" pitchFamily="2" charset="0"/>
                <a:ea typeface="Helvetica Neue" panose="02000503000000020004" pitchFamily="2" charset="0"/>
                <a:cs typeface="Helvetica Neue" panose="02000503000000020004" pitchFamily="2" charset="0"/>
              </a:rPr>
              <a:t>́ το </a:t>
            </a:r>
            <a:r>
              <a:rPr lang="en-GB" sz="1800" dirty="0">
                <a:latin typeface="Helvetica Neue" panose="02000503000000020004" pitchFamily="2" charset="0"/>
                <a:ea typeface="Helvetica Neue" panose="02000503000000020004" pitchFamily="2" charset="0"/>
                <a:cs typeface="Helvetica Neue" panose="02000503000000020004" pitchFamily="2" charset="0"/>
              </a:rPr>
              <a:t>lo-fi </a:t>
            </a:r>
            <a:r>
              <a:rPr lang="el-GR" sz="1800" dirty="0">
                <a:latin typeface="Helvetica Neue" panose="02000503000000020004" pitchFamily="2" charset="0"/>
                <a:ea typeface="Helvetica Neue" panose="02000503000000020004" pitchFamily="2" charset="0"/>
                <a:cs typeface="Helvetica Neue" panose="02000503000000020004" pitchFamily="2" charset="0"/>
              </a:rPr>
              <a:t>με τη </a:t>
            </a:r>
            <a:r>
              <a:rPr lang="el-GR" sz="1800" dirty="0" err="1">
                <a:latin typeface="Helvetica Neue" panose="02000503000000020004" pitchFamily="2" charset="0"/>
                <a:ea typeface="Helvetica Neue" panose="02000503000000020004" pitchFamily="2" charset="0"/>
                <a:cs typeface="Helvetica Neue" panose="02000503000000020004" pitchFamily="2" charset="0"/>
              </a:rPr>
              <a:t>μετέπειτα</a:t>
            </a:r>
            <a:r>
              <a:rPr lang="el-GR" sz="1800" dirty="0">
                <a:latin typeface="Helvetica Neue" panose="02000503000000020004" pitchFamily="2" charset="0"/>
                <a:ea typeface="Helvetica Neue" panose="02000503000000020004" pitchFamily="2" charset="0"/>
                <a:cs typeface="Helvetica Neue" panose="02000503000000020004" pitchFamily="2" charset="0"/>
              </a:rPr>
              <a:t> </a:t>
            </a:r>
            <a:r>
              <a:rPr lang="el-GR" sz="1800" dirty="0" err="1">
                <a:latin typeface="Helvetica Neue" panose="02000503000000020004" pitchFamily="2" charset="0"/>
                <a:ea typeface="Helvetica Neue" panose="02000503000000020004" pitchFamily="2" charset="0"/>
                <a:cs typeface="Helvetica Neue" panose="02000503000000020004" pitchFamily="2" charset="0"/>
              </a:rPr>
              <a:t>εποχη</a:t>
            </a:r>
            <a:r>
              <a:rPr lang="el-GR" sz="1800" dirty="0">
                <a:latin typeface="Helvetica Neue" panose="02000503000000020004" pitchFamily="2" charset="0"/>
                <a:ea typeface="Helvetica Neue" panose="02000503000000020004" pitchFamily="2" charset="0"/>
                <a:cs typeface="Helvetica Neue" panose="02000503000000020004" pitchFamily="2" charset="0"/>
              </a:rPr>
              <a:t>́· </a:t>
            </a:r>
            <a:r>
              <a:rPr lang="el-GR" sz="1800" dirty="0" err="1">
                <a:latin typeface="Helvetica Neue" panose="02000503000000020004" pitchFamily="2" charset="0"/>
                <a:ea typeface="Helvetica Neue" panose="02000503000000020004" pitchFamily="2" charset="0"/>
                <a:cs typeface="Helvetica Neue" panose="02000503000000020004" pitchFamily="2" charset="0"/>
              </a:rPr>
              <a:t>απο</a:t>
            </a:r>
            <a:r>
              <a:rPr lang="el-GR" sz="1800" dirty="0">
                <a:latin typeface="Helvetica Neue" panose="02000503000000020004" pitchFamily="2" charset="0"/>
                <a:ea typeface="Helvetica Neue" panose="02000503000000020004" pitchFamily="2" charset="0"/>
                <a:cs typeface="Helvetica Neue" panose="02000503000000020004" pitchFamily="2" charset="0"/>
              </a:rPr>
              <a:t>́ τη </a:t>
            </a:r>
            <a:r>
              <a:rPr lang="el-GR" sz="1800" dirty="0" err="1">
                <a:latin typeface="Helvetica Neue" panose="02000503000000020004" pitchFamily="2" charset="0"/>
                <a:ea typeface="Helvetica Neue" panose="02000503000000020004" pitchFamily="2" charset="0"/>
                <a:cs typeface="Helvetica Neue" panose="02000503000000020004" pitchFamily="2" charset="0"/>
              </a:rPr>
              <a:t>βιομηχανικη</a:t>
            </a:r>
            <a:r>
              <a:rPr lang="el-GR" sz="1800" dirty="0">
                <a:latin typeface="Helvetica Neue" panose="02000503000000020004" pitchFamily="2" charset="0"/>
                <a:ea typeface="Helvetica Neue" panose="02000503000000020004" pitchFamily="2" charset="0"/>
                <a:cs typeface="Helvetica Neue" panose="02000503000000020004" pitchFamily="2" charset="0"/>
              </a:rPr>
              <a:t>́ </a:t>
            </a:r>
            <a:r>
              <a:rPr lang="el-GR" sz="1800" dirty="0" err="1">
                <a:latin typeface="Helvetica Neue" panose="02000503000000020004" pitchFamily="2" charset="0"/>
                <a:ea typeface="Helvetica Neue" panose="02000503000000020004" pitchFamily="2" charset="0"/>
                <a:cs typeface="Helvetica Neue" panose="02000503000000020004" pitchFamily="2" charset="0"/>
              </a:rPr>
              <a:t>επανάσταση</a:t>
            </a:r>
            <a:r>
              <a:rPr lang="el-GR" sz="1800" dirty="0">
                <a:latin typeface="Helvetica Neue" panose="02000503000000020004" pitchFamily="2" charset="0"/>
                <a:ea typeface="Helvetica Neue" panose="02000503000000020004" pitchFamily="2" charset="0"/>
                <a:cs typeface="Helvetica Neue" panose="02000503000000020004" pitchFamily="2" charset="0"/>
              </a:rPr>
              <a:t> </a:t>
            </a:r>
            <a:r>
              <a:rPr lang="el-GR" sz="1800" dirty="0" err="1">
                <a:latin typeface="Helvetica Neue" panose="02000503000000020004" pitchFamily="2" charset="0"/>
                <a:ea typeface="Helvetica Neue" panose="02000503000000020004" pitchFamily="2" charset="0"/>
                <a:cs typeface="Helvetica Neue" panose="02000503000000020004" pitchFamily="2" charset="0"/>
              </a:rPr>
              <a:t>έως</a:t>
            </a:r>
            <a:r>
              <a:rPr lang="el-GR" sz="1800" dirty="0">
                <a:latin typeface="Helvetica Neue" panose="02000503000000020004" pitchFamily="2" charset="0"/>
                <a:ea typeface="Helvetica Neue" panose="02000503000000020004" pitchFamily="2" charset="0"/>
                <a:cs typeface="Helvetica Neue" panose="02000503000000020004" pitchFamily="2" charset="0"/>
              </a:rPr>
              <a:t> τις </a:t>
            </a:r>
            <a:r>
              <a:rPr lang="el-GR" sz="1800" dirty="0" err="1">
                <a:latin typeface="Helvetica Neue" panose="02000503000000020004" pitchFamily="2" charset="0"/>
                <a:ea typeface="Helvetica Neue" panose="02000503000000020004" pitchFamily="2" charset="0"/>
                <a:cs typeface="Helvetica Neue" panose="02000503000000020004" pitchFamily="2" charset="0"/>
              </a:rPr>
              <a:t>σύγχρονες</a:t>
            </a:r>
            <a:r>
              <a:rPr lang="el-GR" sz="1800" dirty="0">
                <a:latin typeface="Helvetica Neue" panose="02000503000000020004" pitchFamily="2" charset="0"/>
                <a:ea typeface="Helvetica Neue" panose="02000503000000020004" pitchFamily="2" charset="0"/>
                <a:cs typeface="Helvetica Neue" panose="02000503000000020004" pitchFamily="2" charset="0"/>
              </a:rPr>
              <a:t> </a:t>
            </a:r>
            <a:r>
              <a:rPr lang="el-GR" sz="1800" dirty="0" err="1">
                <a:latin typeface="Helvetica Neue" panose="02000503000000020004" pitchFamily="2" charset="0"/>
                <a:ea typeface="Helvetica Neue" panose="02000503000000020004" pitchFamily="2" charset="0"/>
                <a:cs typeface="Helvetica Neue" panose="02000503000000020004" pitchFamily="2" charset="0"/>
              </a:rPr>
              <a:t>θορυβώδεις</a:t>
            </a:r>
            <a:r>
              <a:rPr lang="el-GR" sz="1800" dirty="0">
                <a:latin typeface="Helvetica Neue" panose="02000503000000020004" pitchFamily="2" charset="0"/>
                <a:ea typeface="Helvetica Neue" panose="02000503000000020004" pitchFamily="2" charset="0"/>
                <a:cs typeface="Helvetica Neue" panose="02000503000000020004" pitchFamily="2" charset="0"/>
              </a:rPr>
              <a:t> </a:t>
            </a:r>
            <a:r>
              <a:rPr lang="el-GR" sz="1800" dirty="0" err="1">
                <a:latin typeface="Helvetica Neue" panose="02000503000000020004" pitchFamily="2" charset="0"/>
                <a:ea typeface="Helvetica Neue" panose="02000503000000020004" pitchFamily="2" charset="0"/>
                <a:cs typeface="Helvetica Neue" panose="02000503000000020004" pitchFamily="2" charset="0"/>
              </a:rPr>
              <a:t>μεγαλουπόλεις</a:t>
            </a:r>
            <a:r>
              <a:rPr lang="el-GR" sz="1800" dirty="0">
                <a:latin typeface="Helvetica Neue" panose="02000503000000020004" pitchFamily="2" charset="0"/>
                <a:ea typeface="Helvetica Neue" panose="02000503000000020004" pitchFamily="2" charset="0"/>
                <a:cs typeface="Helvetica Neue" panose="02000503000000020004" pitchFamily="2" charset="0"/>
              </a:rPr>
              <a:t>. </a:t>
            </a:r>
          </a:p>
          <a:p>
            <a:pPr>
              <a:lnSpc>
                <a:spcPct val="90000"/>
              </a:lnSpc>
            </a:pPr>
            <a:endParaRPr lang="en-GR" sz="1700" dirty="0"/>
          </a:p>
        </p:txBody>
      </p:sp>
      <p:pic>
        <p:nvPicPr>
          <p:cNvPr id="5" name="Picture 4" descr="A person in a black shirt&#10;&#10;Description automatically generated">
            <a:extLst>
              <a:ext uri="{FF2B5EF4-FFF2-40B4-BE49-F238E27FC236}">
                <a16:creationId xmlns:a16="http://schemas.microsoft.com/office/drawing/2014/main" id="{69DA7073-8E5B-3642-959E-675D48AAFBDD}"/>
              </a:ext>
            </a:extLst>
          </p:cNvPr>
          <p:cNvPicPr>
            <a:picLocks noChangeAspect="1"/>
          </p:cNvPicPr>
          <p:nvPr/>
        </p:nvPicPr>
        <p:blipFill rotWithShape="1">
          <a:blip r:embed="rId3"/>
          <a:srcRect b="3663"/>
          <a:stretch/>
        </p:blipFill>
        <p:spPr>
          <a:xfrm>
            <a:off x="8466138" y="2413000"/>
            <a:ext cx="2915860" cy="3628362"/>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1629019133"/>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AE6A0-83DD-484C-9C07-39FD6762B1A1}"/>
              </a:ext>
            </a:extLst>
          </p:cNvPr>
          <p:cNvSpPr>
            <a:spLocks noGrp="1"/>
          </p:cNvSpPr>
          <p:nvPr>
            <p:ph type="title"/>
          </p:nvPr>
        </p:nvSpPr>
        <p:spPr>
          <a:xfrm>
            <a:off x="810000" y="447188"/>
            <a:ext cx="10571998" cy="970450"/>
          </a:xfrm>
        </p:spPr>
        <p:txBody>
          <a:bodyPr vert="horz" lIns="91440" tIns="45720" rIns="91440" bIns="45720" rtlCol="0" anchor="b">
            <a:noAutofit/>
          </a:bodyPr>
          <a:lstStyle/>
          <a:p>
            <a:r>
              <a:rPr lang="el-GR" sz="3200" dirty="0">
                <a:latin typeface="Helvetica Neue" panose="02000503000000020004" pitchFamily="2" charset="0"/>
                <a:ea typeface="Helvetica Neue" panose="02000503000000020004" pitchFamily="2" charset="0"/>
                <a:cs typeface="Helvetica Neue" panose="02000503000000020004" pitchFamily="2" charset="0"/>
              </a:rPr>
              <a:t>…</a:t>
            </a:r>
            <a:r>
              <a:rPr lang="en-US" sz="3200" dirty="0">
                <a:latin typeface="Helvetica Neue" panose="02000503000000020004" pitchFamily="2" charset="0"/>
                <a:ea typeface="Helvetica Neue" panose="02000503000000020004" pitchFamily="2" charset="0"/>
                <a:cs typeface="Helvetica Neue" panose="02000503000000020004" pitchFamily="2" charset="0"/>
              </a:rPr>
              <a:t>να α</a:t>
            </a:r>
            <a:r>
              <a:rPr lang="en-US" sz="3200" dirty="0" err="1">
                <a:latin typeface="Helvetica Neue" panose="02000503000000020004" pitchFamily="2" charset="0"/>
                <a:ea typeface="Helvetica Neue" panose="02000503000000020004" pitchFamily="2" charset="0"/>
                <a:cs typeface="Helvetica Neue" panose="02000503000000020004" pitchFamily="2" charset="0"/>
              </a:rPr>
              <a:t>κού</a:t>
            </a:r>
            <a:r>
              <a:rPr lang="el-GR" sz="3200" dirty="0">
                <a:latin typeface="Helvetica Neue" panose="02000503000000020004" pitchFamily="2" charset="0"/>
                <a:ea typeface="Helvetica Neue" panose="02000503000000020004" pitchFamily="2" charset="0"/>
                <a:cs typeface="Helvetica Neue" panose="02000503000000020004" pitchFamily="2" charset="0"/>
              </a:rPr>
              <a:t>με</a:t>
            </a:r>
            <a:r>
              <a:rPr lang="en-US" sz="3200" dirty="0">
                <a:latin typeface="Helvetica Neue" panose="02000503000000020004" pitchFamily="2" charset="0"/>
                <a:ea typeface="Helvetica Neue" panose="02000503000000020004" pitchFamily="2" charset="0"/>
                <a:cs typeface="Helvetica Neue" panose="02000503000000020004" pitchFamily="2" charset="0"/>
              </a:rPr>
              <a:t>, να ανα</a:t>
            </a:r>
            <a:r>
              <a:rPr lang="en-US" sz="3200" dirty="0" err="1">
                <a:latin typeface="Helvetica Neue" panose="02000503000000020004" pitchFamily="2" charset="0"/>
                <a:ea typeface="Helvetica Neue" panose="02000503000000020004" pitchFamily="2" charset="0"/>
                <a:cs typeface="Helvetica Neue" panose="02000503000000020004" pitchFamily="2" charset="0"/>
              </a:rPr>
              <a:t>λύ</a:t>
            </a:r>
            <a:r>
              <a:rPr lang="el-GR" sz="3200" dirty="0" err="1">
                <a:latin typeface="Helvetica Neue" panose="02000503000000020004" pitchFamily="2" charset="0"/>
                <a:ea typeface="Helvetica Neue" panose="02000503000000020004" pitchFamily="2" charset="0"/>
                <a:cs typeface="Helvetica Neue" panose="02000503000000020004" pitchFamily="2" charset="0"/>
              </a:rPr>
              <a:t>ουμε</a:t>
            </a:r>
            <a:r>
              <a:rPr lang="en-US" sz="3200" dirty="0">
                <a:latin typeface="Helvetica Neue" panose="02000503000000020004" pitchFamily="2" charset="0"/>
                <a:ea typeface="Helvetica Neue" panose="02000503000000020004" pitchFamily="2" charset="0"/>
                <a:cs typeface="Helvetica Neue" panose="02000503000000020004" pitchFamily="2" charset="0"/>
              </a:rPr>
              <a:t> </a:t>
            </a:r>
            <a:r>
              <a:rPr lang="en-US" sz="3200" dirty="0" err="1">
                <a:latin typeface="Helvetica Neue" panose="02000503000000020004" pitchFamily="2" charset="0"/>
                <a:ea typeface="Helvetica Neue" panose="02000503000000020004" pitchFamily="2" charset="0"/>
                <a:cs typeface="Helvetica Neue" panose="02000503000000020004" pitchFamily="2" charset="0"/>
              </a:rPr>
              <a:t>κ</a:t>
            </a:r>
            <a:r>
              <a:rPr lang="en-US" sz="3200" dirty="0">
                <a:latin typeface="Helvetica Neue" panose="02000503000000020004" pitchFamily="2" charset="0"/>
                <a:ea typeface="Helvetica Neue" panose="02000503000000020004" pitchFamily="2" charset="0"/>
                <a:cs typeface="Helvetica Neue" panose="02000503000000020004" pitchFamily="2" charset="0"/>
              </a:rPr>
              <a:t>α</a:t>
            </a:r>
            <a:r>
              <a:rPr lang="en-US" sz="3200" dirty="0" err="1">
                <a:latin typeface="Helvetica Neue" panose="02000503000000020004" pitchFamily="2" charset="0"/>
                <a:ea typeface="Helvetica Neue" panose="02000503000000020004" pitchFamily="2" charset="0"/>
                <a:cs typeface="Helvetica Neue" panose="02000503000000020004" pitchFamily="2" charset="0"/>
              </a:rPr>
              <a:t>ι</a:t>
            </a:r>
            <a:r>
              <a:rPr lang="en-US" sz="3200" dirty="0">
                <a:latin typeface="Helvetica Neue" panose="02000503000000020004" pitchFamily="2" charset="0"/>
                <a:ea typeface="Helvetica Neue" panose="02000503000000020004" pitchFamily="2" charset="0"/>
                <a:cs typeface="Helvetica Neue" panose="02000503000000020004" pitchFamily="2" charset="0"/>
              </a:rPr>
              <a:t> να </a:t>
            </a:r>
            <a:r>
              <a:rPr lang="en-US" sz="3200" dirty="0" err="1">
                <a:latin typeface="Helvetica Neue" panose="02000503000000020004" pitchFamily="2" charset="0"/>
                <a:ea typeface="Helvetica Neue" panose="02000503000000020004" pitchFamily="2" charset="0"/>
                <a:cs typeface="Helvetica Neue" panose="02000503000000020004" pitchFamily="2" charset="0"/>
              </a:rPr>
              <a:t>δι</a:t>
            </a:r>
            <a:r>
              <a:rPr lang="en-US" sz="3200" dirty="0">
                <a:latin typeface="Helvetica Neue" panose="02000503000000020004" pitchFamily="2" charset="0"/>
                <a:ea typeface="Helvetica Neue" panose="02000503000000020004" pitchFamily="2" charset="0"/>
                <a:cs typeface="Helvetica Neue" panose="02000503000000020004" pitchFamily="2" charset="0"/>
              </a:rPr>
              <a:t>α</a:t>
            </a:r>
            <a:r>
              <a:rPr lang="en-US" sz="3200" dirty="0" err="1">
                <a:latin typeface="Helvetica Neue" panose="02000503000000020004" pitchFamily="2" charset="0"/>
                <a:ea typeface="Helvetica Neue" panose="02000503000000020004" pitchFamily="2" charset="0"/>
                <a:cs typeface="Helvetica Neue" panose="02000503000000020004" pitchFamily="2" charset="0"/>
              </a:rPr>
              <a:t>κρί</a:t>
            </a:r>
            <a:r>
              <a:rPr lang="el-GR" sz="3200" dirty="0" err="1">
                <a:latin typeface="Helvetica Neue" panose="02000503000000020004" pitchFamily="2" charset="0"/>
                <a:ea typeface="Helvetica Neue" panose="02000503000000020004" pitchFamily="2" charset="0"/>
                <a:cs typeface="Helvetica Neue" panose="02000503000000020004" pitchFamily="2" charset="0"/>
              </a:rPr>
              <a:t>νουμε</a:t>
            </a:r>
            <a:r>
              <a:rPr lang="el-GR" sz="3200" dirty="0">
                <a:latin typeface="Helvetica Neue" panose="02000503000000020004" pitchFamily="2" charset="0"/>
                <a:ea typeface="Helvetica Neue" panose="02000503000000020004" pitchFamily="2" charset="0"/>
                <a:cs typeface="Helvetica Neue" panose="02000503000000020004" pitchFamily="2" charset="0"/>
              </a:rPr>
              <a:t> τους ήχους….</a:t>
            </a:r>
            <a:endParaRPr lang="en-US" sz="3200" dirty="0"/>
          </a:p>
        </p:txBody>
      </p:sp>
      <p:pic>
        <p:nvPicPr>
          <p:cNvPr id="5" name="Content Placeholder 4" descr="A close up of a sign&#10;&#10;Description automatically generated">
            <a:extLst>
              <a:ext uri="{FF2B5EF4-FFF2-40B4-BE49-F238E27FC236}">
                <a16:creationId xmlns:a16="http://schemas.microsoft.com/office/drawing/2014/main" id="{B76014A4-1A24-C04A-AD22-7BBFD576020A}"/>
              </a:ext>
            </a:extLst>
          </p:cNvPr>
          <p:cNvPicPr>
            <a:picLocks noGrp="1" noChangeAspect="1"/>
          </p:cNvPicPr>
          <p:nvPr>
            <p:ph idx="1"/>
          </p:nvPr>
        </p:nvPicPr>
        <p:blipFill>
          <a:blip r:embed="rId3"/>
          <a:stretch>
            <a:fillRect/>
          </a:stretch>
        </p:blipFill>
        <p:spPr>
          <a:xfrm>
            <a:off x="896592" y="1718736"/>
            <a:ext cx="3032856" cy="4558883"/>
          </a:xfrm>
          <a:prstGeom prst="roundRect">
            <a:avLst>
              <a:gd name="adj" fmla="val 3876"/>
            </a:avLst>
          </a:prstGeom>
          <a:ln>
            <a:solidFill>
              <a:schemeClr val="accent1"/>
            </a:solidFill>
          </a:ln>
          <a:effectLst/>
        </p:spPr>
      </p:pic>
      <p:sp>
        <p:nvSpPr>
          <p:cNvPr id="7" name="Rectangle 6">
            <a:extLst>
              <a:ext uri="{FF2B5EF4-FFF2-40B4-BE49-F238E27FC236}">
                <a16:creationId xmlns:a16="http://schemas.microsoft.com/office/drawing/2014/main" id="{C0DDCC42-4993-A349-8147-F4980D81CEBB}"/>
              </a:ext>
            </a:extLst>
          </p:cNvPr>
          <p:cNvSpPr/>
          <p:nvPr/>
        </p:nvSpPr>
        <p:spPr>
          <a:xfrm>
            <a:off x="4330699" y="2413000"/>
            <a:ext cx="7052733" cy="3632200"/>
          </a:xfrm>
          <a:prstGeom prst="rect">
            <a:avLst/>
          </a:prstGeom>
        </p:spPr>
        <p:txBody>
          <a:bodyPr vert="horz" lIns="91440" tIns="45720" rIns="91440" bIns="45720" rtlCol="0" anchor="ctr">
            <a:normAutofit/>
          </a:bodyPr>
          <a:lstStyle/>
          <a:p>
            <a:pPr>
              <a:lnSpc>
                <a:spcPct val="90000"/>
              </a:lnSpc>
              <a:spcBef>
                <a:spcPct val="20000"/>
              </a:spcBef>
              <a:spcAft>
                <a:spcPts val="600"/>
              </a:spcAft>
              <a:buClr>
                <a:schemeClr val="accent1"/>
              </a:buClr>
              <a:buFont typeface="Wingdings 2" charset="2"/>
              <a:buChar char=""/>
            </a:pPr>
            <a:r>
              <a:rPr lang="el-GR" sz="1500" dirty="0"/>
              <a:t>   </a:t>
            </a:r>
            <a:r>
              <a:rPr lang="en-US" dirty="0" err="1">
                <a:latin typeface="Helvetica Neue" panose="02000503000000020004" pitchFamily="2" charset="0"/>
                <a:ea typeface="Helvetica Neue" panose="02000503000000020004" pitchFamily="2" charset="0"/>
                <a:cs typeface="Helvetica Neue" panose="02000503000000020004" pitchFamily="2" charset="0"/>
              </a:rPr>
              <a:t>Ο</a:t>
            </a:r>
            <a:r>
              <a:rPr lang="en-US" dirty="0">
                <a:latin typeface="Helvetica Neue" panose="02000503000000020004" pitchFamily="2" charset="0"/>
                <a:ea typeface="Helvetica Neue" panose="02000503000000020004" pitchFamily="2" charset="0"/>
                <a:cs typeface="Helvetica Neue" panose="02000503000000020004" pitchFamily="2" charset="0"/>
              </a:rPr>
              <a:t> </a:t>
            </a:r>
            <a:r>
              <a:rPr lang="en-US" dirty="0" err="1">
                <a:latin typeface="Helvetica Neue" panose="02000503000000020004" pitchFamily="2" charset="0"/>
                <a:ea typeface="Helvetica Neue" panose="02000503000000020004" pitchFamily="2" charset="0"/>
                <a:cs typeface="Helvetica Neue" panose="02000503000000020004" pitchFamily="2" charset="0"/>
              </a:rPr>
              <a:t>συγγρ</a:t>
            </a:r>
            <a:r>
              <a:rPr lang="en-US" dirty="0">
                <a:latin typeface="Helvetica Neue" panose="02000503000000020004" pitchFamily="2" charset="0"/>
                <a:ea typeface="Helvetica Neue" panose="02000503000000020004" pitchFamily="2" charset="0"/>
                <a:cs typeface="Helvetica Neue" panose="02000503000000020004" pitchFamily="2" charset="0"/>
              </a:rPr>
              <a:t>α</a:t>
            </a:r>
            <a:r>
              <a:rPr lang="en-US" dirty="0" err="1">
                <a:latin typeface="Helvetica Neue" panose="02000503000000020004" pitchFamily="2" charset="0"/>
                <a:ea typeface="Helvetica Neue" panose="02000503000000020004" pitchFamily="2" charset="0"/>
                <a:cs typeface="Helvetica Neue" panose="02000503000000020004" pitchFamily="2" charset="0"/>
              </a:rPr>
              <a:t>φέ</a:t>
            </a:r>
            <a:r>
              <a:rPr lang="en-US" dirty="0">
                <a:latin typeface="Helvetica Neue" panose="02000503000000020004" pitchFamily="2" charset="0"/>
                <a:ea typeface="Helvetica Neue" panose="02000503000000020004" pitchFamily="2" charset="0"/>
                <a:cs typeface="Helvetica Neue" panose="02000503000000020004" pitchFamily="2" charset="0"/>
              </a:rPr>
              <a:t>α</a:t>
            </a:r>
            <a:r>
              <a:rPr lang="en-US" dirty="0" err="1">
                <a:latin typeface="Helvetica Neue" panose="02000503000000020004" pitchFamily="2" charset="0"/>
                <a:ea typeface="Helvetica Neue" panose="02000503000000020004" pitchFamily="2" charset="0"/>
                <a:cs typeface="Helvetica Neue" panose="02000503000000020004" pitchFamily="2" charset="0"/>
              </a:rPr>
              <a:t>ς</a:t>
            </a:r>
            <a:r>
              <a:rPr lang="en-US" dirty="0">
                <a:latin typeface="Helvetica Neue" panose="02000503000000020004" pitchFamily="2" charset="0"/>
                <a:ea typeface="Helvetica Neue" panose="02000503000000020004" pitchFamily="2" charset="0"/>
                <a:cs typeface="Helvetica Neue" panose="02000503000000020004" pitchFamily="2" charset="0"/>
              </a:rPr>
              <a:t> </a:t>
            </a:r>
            <a:r>
              <a:rPr lang="en-US" dirty="0" err="1">
                <a:latin typeface="Helvetica Neue" panose="02000503000000020004" pitchFamily="2" charset="0"/>
                <a:ea typeface="Helvetica Neue" panose="02000503000000020004" pitchFamily="2" charset="0"/>
                <a:cs typeface="Helvetica Neue" panose="02000503000000020004" pitchFamily="2" charset="0"/>
              </a:rPr>
              <a:t>υ</a:t>
            </a:r>
            <a:r>
              <a:rPr lang="en-US" dirty="0">
                <a:latin typeface="Helvetica Neue" panose="02000503000000020004" pitchFamily="2" charset="0"/>
                <a:ea typeface="Helvetica Neue" panose="02000503000000020004" pitchFamily="2" charset="0"/>
                <a:cs typeface="Helvetica Neue" panose="02000503000000020004" pitchFamily="2" charset="0"/>
              </a:rPr>
              <a:t>π</a:t>
            </a:r>
            <a:r>
              <a:rPr lang="en-US" dirty="0" err="1">
                <a:latin typeface="Helvetica Neue" panose="02000503000000020004" pitchFamily="2" charset="0"/>
                <a:ea typeface="Helvetica Neue" panose="02000503000000020004" pitchFamily="2" charset="0"/>
                <a:cs typeface="Helvetica Neue" panose="02000503000000020004" pitchFamily="2" charset="0"/>
              </a:rPr>
              <a:t>οστηρίζει</a:t>
            </a:r>
            <a:r>
              <a:rPr lang="en-US" dirty="0">
                <a:latin typeface="Helvetica Neue" panose="02000503000000020004" pitchFamily="2" charset="0"/>
                <a:ea typeface="Helvetica Neue" panose="02000503000000020004" pitchFamily="2" charset="0"/>
                <a:cs typeface="Helvetica Neue" panose="02000503000000020004" pitchFamily="2" charset="0"/>
              </a:rPr>
              <a:t> </a:t>
            </a:r>
            <a:r>
              <a:rPr lang="en-US" dirty="0" err="1">
                <a:latin typeface="Helvetica Neue" panose="02000503000000020004" pitchFamily="2" charset="0"/>
                <a:ea typeface="Helvetica Neue" panose="02000503000000020004" pitchFamily="2" charset="0"/>
                <a:cs typeface="Helvetica Neue" panose="02000503000000020004" pitchFamily="2" charset="0"/>
              </a:rPr>
              <a:t>ότι</a:t>
            </a:r>
            <a:r>
              <a:rPr lang="en-US" dirty="0">
                <a:latin typeface="Helvetica Neue" panose="02000503000000020004" pitchFamily="2" charset="0"/>
                <a:ea typeface="Helvetica Neue" panose="02000503000000020004" pitchFamily="2" charset="0"/>
                <a:cs typeface="Helvetica Neue" panose="02000503000000020004" pitchFamily="2" charset="0"/>
              </a:rPr>
              <a:t> </a:t>
            </a:r>
            <a:r>
              <a:rPr lang="en-US" dirty="0" err="1">
                <a:latin typeface="Helvetica Neue" panose="02000503000000020004" pitchFamily="2" charset="0"/>
                <a:ea typeface="Helvetica Neue" panose="02000503000000020004" pitchFamily="2" charset="0"/>
                <a:cs typeface="Helvetica Neue" panose="02000503000000020004" pitchFamily="2" charset="0"/>
              </a:rPr>
              <a:t>υ</a:t>
            </a:r>
            <a:r>
              <a:rPr lang="en-US" dirty="0">
                <a:latin typeface="Helvetica Neue" panose="02000503000000020004" pitchFamily="2" charset="0"/>
                <a:ea typeface="Helvetica Neue" panose="02000503000000020004" pitchFamily="2" charset="0"/>
                <a:cs typeface="Helvetica Neue" panose="02000503000000020004" pitchFamily="2" charset="0"/>
              </a:rPr>
              <a:t>π</a:t>
            </a:r>
            <a:r>
              <a:rPr lang="en-US" dirty="0" err="1">
                <a:latin typeface="Helvetica Neue" panose="02000503000000020004" pitchFamily="2" charset="0"/>
                <a:ea typeface="Helvetica Neue" panose="02000503000000020004" pitchFamily="2" charset="0"/>
                <a:cs typeface="Helvetica Neue" panose="02000503000000020004" pitchFamily="2" charset="0"/>
              </a:rPr>
              <a:t>οφέρουμε</a:t>
            </a:r>
            <a:r>
              <a:rPr lang="en-US" dirty="0">
                <a:latin typeface="Helvetica Neue" panose="02000503000000020004" pitchFamily="2" charset="0"/>
                <a:ea typeface="Helvetica Neue" panose="02000503000000020004" pitchFamily="2" charset="0"/>
                <a:cs typeface="Helvetica Neue" panose="02000503000000020004" pitchFamily="2" charset="0"/>
              </a:rPr>
              <a:t> απ</a:t>
            </a:r>
            <a:r>
              <a:rPr lang="en-US" dirty="0" err="1">
                <a:latin typeface="Helvetica Neue" panose="02000503000000020004" pitchFamily="2" charset="0"/>
                <a:ea typeface="Helvetica Neue" panose="02000503000000020004" pitchFamily="2" charset="0"/>
                <a:cs typeface="Helvetica Neue" panose="02000503000000020004" pitchFamily="2" charset="0"/>
              </a:rPr>
              <a:t>ό</a:t>
            </a:r>
            <a:r>
              <a:rPr lang="en-US" dirty="0">
                <a:latin typeface="Helvetica Neue" panose="02000503000000020004" pitchFamily="2" charset="0"/>
                <a:ea typeface="Helvetica Neue" panose="02000503000000020004" pitchFamily="2" charset="0"/>
                <a:cs typeface="Helvetica Neue" panose="02000503000000020004" pitchFamily="2" charset="0"/>
              </a:rPr>
              <a:t> </a:t>
            </a:r>
            <a:r>
              <a:rPr lang="en-US" dirty="0" err="1">
                <a:latin typeface="Helvetica Neue" panose="02000503000000020004" pitchFamily="2" charset="0"/>
                <a:ea typeface="Helvetica Neue" panose="02000503000000020004" pitchFamily="2" charset="0"/>
                <a:cs typeface="Helvetica Neue" panose="02000503000000020004" pitchFamily="2" charset="0"/>
              </a:rPr>
              <a:t>υ</a:t>
            </a:r>
            <a:r>
              <a:rPr lang="en-US" dirty="0">
                <a:latin typeface="Helvetica Neue" panose="02000503000000020004" pitchFamily="2" charset="0"/>
                <a:ea typeface="Helvetica Neue" panose="02000503000000020004" pitchFamily="2" charset="0"/>
                <a:cs typeface="Helvetica Neue" panose="02000503000000020004" pitchFamily="2" charset="0"/>
              </a:rPr>
              <a:t>π</a:t>
            </a:r>
            <a:r>
              <a:rPr lang="en-US" dirty="0" err="1">
                <a:latin typeface="Helvetica Neue" panose="02000503000000020004" pitchFamily="2" charset="0"/>
                <a:ea typeface="Helvetica Neue" panose="02000503000000020004" pitchFamily="2" charset="0"/>
                <a:cs typeface="Helvetica Neue" panose="02000503000000020004" pitchFamily="2" charset="0"/>
              </a:rPr>
              <a:t>ερ</a:t>
            </a:r>
            <a:r>
              <a:rPr lang="en-US" dirty="0">
                <a:latin typeface="Helvetica Neue" panose="02000503000000020004" pitchFamily="2" charset="0"/>
                <a:ea typeface="Helvetica Neue" panose="02000503000000020004" pitchFamily="2" charset="0"/>
                <a:cs typeface="Helvetica Neue" panose="02000503000000020004" pitchFamily="2" charset="0"/>
              </a:rPr>
              <a:t>β</a:t>
            </a:r>
            <a:r>
              <a:rPr lang="en-US" dirty="0" err="1">
                <a:latin typeface="Helvetica Neue" panose="02000503000000020004" pitchFamily="2" charset="0"/>
                <a:ea typeface="Helvetica Neue" panose="02000503000000020004" pitchFamily="2" charset="0"/>
                <a:cs typeface="Helvetica Neue" panose="02000503000000020004" pitchFamily="2" charset="0"/>
              </a:rPr>
              <a:t>ολική</a:t>
            </a:r>
            <a:r>
              <a:rPr lang="en-US" dirty="0">
                <a:latin typeface="Helvetica Neue" panose="02000503000000020004" pitchFamily="2" charset="0"/>
                <a:ea typeface="Helvetica Neue" panose="02000503000000020004" pitchFamily="2" charset="0"/>
                <a:cs typeface="Helvetica Neue" panose="02000503000000020004" pitchFamily="2" charset="0"/>
              </a:rPr>
              <a:t> α</a:t>
            </a:r>
            <a:r>
              <a:rPr lang="en-US" dirty="0" err="1">
                <a:latin typeface="Helvetica Neue" panose="02000503000000020004" pitchFamily="2" charset="0"/>
                <a:ea typeface="Helvetica Neue" panose="02000503000000020004" pitchFamily="2" charset="0"/>
                <a:cs typeface="Helvetica Neue" panose="02000503000000020004" pitchFamily="2" charset="0"/>
              </a:rPr>
              <a:t>φθονί</a:t>
            </a:r>
            <a:r>
              <a:rPr lang="en-US" dirty="0">
                <a:latin typeface="Helvetica Neue" panose="02000503000000020004" pitchFamily="2" charset="0"/>
                <a:ea typeface="Helvetica Neue" panose="02000503000000020004" pitchFamily="2" charset="0"/>
                <a:cs typeface="Helvetica Neue" panose="02000503000000020004" pitchFamily="2" charset="0"/>
              </a:rPr>
              <a:t>α α</a:t>
            </a:r>
            <a:r>
              <a:rPr lang="en-US" dirty="0" err="1">
                <a:latin typeface="Helvetica Neue" panose="02000503000000020004" pitchFamily="2" charset="0"/>
                <a:ea typeface="Helvetica Neue" panose="02000503000000020004" pitchFamily="2" charset="0"/>
                <a:cs typeface="Helvetica Neue" panose="02000503000000020004" pitchFamily="2" charset="0"/>
              </a:rPr>
              <a:t>κουστικών</a:t>
            </a:r>
            <a:r>
              <a:rPr lang="en-US" dirty="0">
                <a:latin typeface="Helvetica Neue" panose="02000503000000020004" pitchFamily="2" charset="0"/>
                <a:ea typeface="Helvetica Neue" panose="02000503000000020004" pitchFamily="2" charset="0"/>
                <a:cs typeface="Helvetica Neue" panose="02000503000000020004" pitchFamily="2" charset="0"/>
              </a:rPr>
              <a:t> π</a:t>
            </a:r>
            <a:r>
              <a:rPr lang="en-US" dirty="0" err="1">
                <a:latin typeface="Helvetica Neue" panose="02000503000000020004" pitchFamily="2" charset="0"/>
                <a:ea typeface="Helvetica Neue" panose="02000503000000020004" pitchFamily="2" charset="0"/>
                <a:cs typeface="Helvetica Neue" panose="02000503000000020004" pitchFamily="2" charset="0"/>
              </a:rPr>
              <a:t>ληροφοριών</a:t>
            </a:r>
            <a:r>
              <a:rPr lang="en-US" dirty="0">
                <a:latin typeface="Helvetica Neue" panose="02000503000000020004" pitchFamily="2" charset="0"/>
                <a:ea typeface="Helvetica Neue" panose="02000503000000020004" pitchFamily="2" charset="0"/>
                <a:cs typeface="Helvetica Neue" panose="02000503000000020004" pitchFamily="2" charset="0"/>
              </a:rPr>
              <a:t> </a:t>
            </a:r>
            <a:r>
              <a:rPr lang="en-US" dirty="0" err="1">
                <a:latin typeface="Helvetica Neue" panose="02000503000000020004" pitchFamily="2" charset="0"/>
                <a:ea typeface="Helvetica Neue" panose="02000503000000020004" pitchFamily="2" charset="0"/>
                <a:cs typeface="Helvetica Neue" panose="02000503000000020004" pitchFamily="2" charset="0"/>
              </a:rPr>
              <a:t>κ</a:t>
            </a:r>
            <a:r>
              <a:rPr lang="en-US" dirty="0">
                <a:latin typeface="Helvetica Neue" panose="02000503000000020004" pitchFamily="2" charset="0"/>
                <a:ea typeface="Helvetica Neue" panose="02000503000000020004" pitchFamily="2" charset="0"/>
                <a:cs typeface="Helvetica Neue" panose="02000503000000020004" pitchFamily="2" charset="0"/>
              </a:rPr>
              <a:t>α</a:t>
            </a:r>
            <a:r>
              <a:rPr lang="en-US" dirty="0" err="1">
                <a:latin typeface="Helvetica Neue" panose="02000503000000020004" pitchFamily="2" charset="0"/>
                <a:ea typeface="Helvetica Neue" panose="02000503000000020004" pitchFamily="2" charset="0"/>
                <a:cs typeface="Helvetica Neue" panose="02000503000000020004" pitchFamily="2" charset="0"/>
              </a:rPr>
              <a:t>ι</a:t>
            </a:r>
            <a:r>
              <a:rPr lang="en-US" dirty="0">
                <a:latin typeface="Helvetica Neue" panose="02000503000000020004" pitchFamily="2" charset="0"/>
                <a:ea typeface="Helvetica Neue" panose="02000503000000020004" pitchFamily="2" charset="0"/>
                <a:cs typeface="Helvetica Neue" panose="02000503000000020004" pitchFamily="2" charset="0"/>
              </a:rPr>
              <a:t> </a:t>
            </a:r>
            <a:r>
              <a:rPr lang="en-US" dirty="0" err="1">
                <a:latin typeface="Helvetica Neue" panose="02000503000000020004" pitchFamily="2" charset="0"/>
                <a:ea typeface="Helvetica Neue" panose="02000503000000020004" pitchFamily="2" charset="0"/>
                <a:cs typeface="Helvetica Neue" panose="02000503000000020004" pitchFamily="2" charset="0"/>
              </a:rPr>
              <a:t>μειούμενη</a:t>
            </a:r>
            <a:r>
              <a:rPr lang="en-US" dirty="0">
                <a:latin typeface="Helvetica Neue" panose="02000503000000020004" pitchFamily="2" charset="0"/>
                <a:ea typeface="Helvetica Neue" panose="02000503000000020004" pitchFamily="2" charset="0"/>
                <a:cs typeface="Helvetica Neue" panose="02000503000000020004" pitchFamily="2" charset="0"/>
              </a:rPr>
              <a:t> </a:t>
            </a:r>
            <a:r>
              <a:rPr lang="en-US" dirty="0" err="1">
                <a:latin typeface="Helvetica Neue" panose="02000503000000020004" pitchFamily="2" charset="0"/>
                <a:ea typeface="Helvetica Neue" panose="02000503000000020004" pitchFamily="2" charset="0"/>
                <a:cs typeface="Helvetica Neue" panose="02000503000000020004" pitchFamily="2" charset="0"/>
              </a:rPr>
              <a:t>ικ</a:t>
            </a:r>
            <a:r>
              <a:rPr lang="en-US" dirty="0">
                <a:latin typeface="Helvetica Neue" panose="02000503000000020004" pitchFamily="2" charset="0"/>
                <a:ea typeface="Helvetica Neue" panose="02000503000000020004" pitchFamily="2" charset="0"/>
                <a:cs typeface="Helvetica Neue" panose="02000503000000020004" pitchFamily="2" charset="0"/>
              </a:rPr>
              <a:t>α</a:t>
            </a:r>
            <a:r>
              <a:rPr lang="en-US" dirty="0" err="1">
                <a:latin typeface="Helvetica Neue" panose="02000503000000020004" pitchFamily="2" charset="0"/>
                <a:ea typeface="Helvetica Neue" panose="02000503000000020004" pitchFamily="2" charset="0"/>
                <a:cs typeface="Helvetica Neue" panose="02000503000000020004" pitchFamily="2" charset="0"/>
              </a:rPr>
              <a:t>νότητa</a:t>
            </a:r>
            <a:r>
              <a:rPr lang="en-US" dirty="0">
                <a:latin typeface="Helvetica Neue" panose="02000503000000020004" pitchFamily="2" charset="0"/>
                <a:ea typeface="Helvetica Neue" panose="02000503000000020004" pitchFamily="2" charset="0"/>
                <a:cs typeface="Helvetica Neue" panose="02000503000000020004" pitchFamily="2" charset="0"/>
              </a:rPr>
              <a:t> </a:t>
            </a:r>
            <a:r>
              <a:rPr lang="en-US" dirty="0" err="1">
                <a:latin typeface="Helvetica Neue" panose="02000503000000020004" pitchFamily="2" charset="0"/>
                <a:ea typeface="Helvetica Neue" panose="02000503000000020004" pitchFamily="2" charset="0"/>
                <a:cs typeface="Helvetica Neue" panose="02000503000000020004" pitchFamily="2" charset="0"/>
              </a:rPr>
              <a:t>ν</a:t>
            </a:r>
            <a:r>
              <a:rPr lang="en-US" dirty="0">
                <a:latin typeface="Helvetica Neue" panose="02000503000000020004" pitchFamily="2" charset="0"/>
                <a:ea typeface="Helvetica Neue" panose="02000503000000020004" pitchFamily="2" charset="0"/>
                <a:cs typeface="Helvetica Neue" panose="02000503000000020004" pitchFamily="2" charset="0"/>
              </a:rPr>
              <a:t>α α</a:t>
            </a:r>
            <a:r>
              <a:rPr lang="en-US" dirty="0" err="1">
                <a:latin typeface="Helvetica Neue" panose="02000503000000020004" pitchFamily="2" charset="0"/>
                <a:ea typeface="Helvetica Neue" panose="02000503000000020004" pitchFamily="2" charset="0"/>
                <a:cs typeface="Helvetica Neue" panose="02000503000000020004" pitchFamily="2" charset="0"/>
              </a:rPr>
              <a:t>κούμε</a:t>
            </a:r>
            <a:r>
              <a:rPr lang="en-US" dirty="0">
                <a:latin typeface="Helvetica Neue" panose="02000503000000020004" pitchFamily="2" charset="0"/>
                <a:ea typeface="Helvetica Neue" panose="02000503000000020004" pitchFamily="2" charset="0"/>
                <a:cs typeface="Helvetica Neue" panose="02000503000000020004" pitchFamily="2" charset="0"/>
              </a:rPr>
              <a:t> </a:t>
            </a:r>
            <a:r>
              <a:rPr lang="en-US" dirty="0" err="1">
                <a:latin typeface="Helvetica Neue" panose="02000503000000020004" pitchFamily="2" charset="0"/>
                <a:ea typeface="Helvetica Neue" panose="02000503000000020004" pitchFamily="2" charset="0"/>
                <a:cs typeface="Helvetica Neue" panose="02000503000000020004" pitchFamily="2" charset="0"/>
              </a:rPr>
              <a:t>τις</a:t>
            </a:r>
            <a:r>
              <a:rPr lang="en-US" dirty="0">
                <a:latin typeface="Helvetica Neue" panose="02000503000000020004" pitchFamily="2" charset="0"/>
                <a:ea typeface="Helvetica Neue" panose="02000503000000020004" pitchFamily="2" charset="0"/>
                <a:cs typeface="Helvetica Neue" panose="02000503000000020004" pitchFamily="2" charset="0"/>
              </a:rPr>
              <a:t> απ</a:t>
            </a:r>
            <a:r>
              <a:rPr lang="en-US" dirty="0" err="1">
                <a:latin typeface="Helvetica Neue" panose="02000503000000020004" pitchFamily="2" charset="0"/>
                <a:ea typeface="Helvetica Neue" panose="02000503000000020004" pitchFamily="2" charset="0"/>
                <a:cs typeface="Helvetica Neue" panose="02000503000000020004" pitchFamily="2" charset="0"/>
              </a:rPr>
              <a:t>οχρώσεις</a:t>
            </a:r>
            <a:r>
              <a:rPr lang="en-US" dirty="0">
                <a:latin typeface="Helvetica Neue" panose="02000503000000020004" pitchFamily="2" charset="0"/>
                <a:ea typeface="Helvetica Neue" panose="02000503000000020004" pitchFamily="2" charset="0"/>
                <a:cs typeface="Helvetica Neue" panose="02000503000000020004" pitchFamily="2" charset="0"/>
              </a:rPr>
              <a:t> </a:t>
            </a:r>
            <a:r>
              <a:rPr lang="en-US" dirty="0" err="1">
                <a:latin typeface="Helvetica Neue" panose="02000503000000020004" pitchFamily="2" charset="0"/>
                <a:ea typeface="Helvetica Neue" panose="02000503000000020004" pitchFamily="2" charset="0"/>
                <a:cs typeface="Helvetica Neue" panose="02000503000000020004" pitchFamily="2" charset="0"/>
              </a:rPr>
              <a:t>κ</a:t>
            </a:r>
            <a:r>
              <a:rPr lang="en-US" dirty="0">
                <a:latin typeface="Helvetica Neue" panose="02000503000000020004" pitchFamily="2" charset="0"/>
                <a:ea typeface="Helvetica Neue" panose="02000503000000020004" pitchFamily="2" charset="0"/>
                <a:cs typeface="Helvetica Neue" panose="02000503000000020004" pitchFamily="2" charset="0"/>
              </a:rPr>
              <a:t>α</a:t>
            </a:r>
            <a:r>
              <a:rPr lang="en-US" dirty="0" err="1">
                <a:latin typeface="Helvetica Neue" panose="02000503000000020004" pitchFamily="2" charset="0"/>
                <a:ea typeface="Helvetica Neue" panose="02000503000000020004" pitchFamily="2" charset="0"/>
                <a:cs typeface="Helvetica Neue" panose="02000503000000020004" pitchFamily="2" charset="0"/>
              </a:rPr>
              <a:t>ι</a:t>
            </a:r>
            <a:r>
              <a:rPr lang="en-US" dirty="0">
                <a:latin typeface="Helvetica Neue" panose="02000503000000020004" pitchFamily="2" charset="0"/>
                <a:ea typeface="Helvetica Neue" panose="02000503000000020004" pitchFamily="2" charset="0"/>
                <a:cs typeface="Helvetica Neue" panose="02000503000000020004" pitchFamily="2" charset="0"/>
              </a:rPr>
              <a:t> </a:t>
            </a:r>
            <a:r>
              <a:rPr lang="en-US" dirty="0" err="1">
                <a:latin typeface="Helvetica Neue" panose="02000503000000020004" pitchFamily="2" charset="0"/>
                <a:ea typeface="Helvetica Neue" panose="02000503000000020004" pitchFamily="2" charset="0"/>
                <a:cs typeface="Helvetica Neue" panose="02000503000000020004" pitchFamily="2" charset="0"/>
              </a:rPr>
              <a:t>τις</a:t>
            </a:r>
            <a:r>
              <a:rPr lang="en-US" dirty="0">
                <a:latin typeface="Helvetica Neue" panose="02000503000000020004" pitchFamily="2" charset="0"/>
                <a:ea typeface="Helvetica Neue" panose="02000503000000020004" pitchFamily="2" charset="0"/>
                <a:cs typeface="Helvetica Neue" panose="02000503000000020004" pitchFamily="2" charset="0"/>
              </a:rPr>
              <a:t> “</a:t>
            </a:r>
            <a:r>
              <a:rPr lang="en-US" dirty="0" err="1">
                <a:latin typeface="Helvetica Neue" panose="02000503000000020004" pitchFamily="2" charset="0"/>
                <a:ea typeface="Helvetica Neue" panose="02000503000000020004" pitchFamily="2" charset="0"/>
                <a:cs typeface="Helvetica Neue" panose="02000503000000020004" pitchFamily="2" charset="0"/>
              </a:rPr>
              <a:t>λε</a:t>
            </a:r>
            <a:r>
              <a:rPr lang="en-US" dirty="0">
                <a:latin typeface="Helvetica Neue" panose="02000503000000020004" pitchFamily="2" charset="0"/>
                <a:ea typeface="Helvetica Neue" panose="02000503000000020004" pitchFamily="2" charset="0"/>
                <a:cs typeface="Helvetica Neue" panose="02000503000000020004" pitchFamily="2" charset="0"/>
              </a:rPr>
              <a:t>π</a:t>
            </a:r>
            <a:r>
              <a:rPr lang="en-US" dirty="0" err="1">
                <a:latin typeface="Helvetica Neue" panose="02000503000000020004" pitchFamily="2" charset="0"/>
                <a:ea typeface="Helvetica Neue" panose="02000503000000020004" pitchFamily="2" charset="0"/>
                <a:cs typeface="Helvetica Neue" panose="02000503000000020004" pitchFamily="2" charset="0"/>
              </a:rPr>
              <a:t>τότητες</a:t>
            </a:r>
            <a:r>
              <a:rPr lang="en-US" dirty="0">
                <a:latin typeface="Helvetica Neue" panose="02000503000000020004" pitchFamily="2" charset="0"/>
                <a:ea typeface="Helvetica Neue" panose="02000503000000020004" pitchFamily="2" charset="0"/>
                <a:cs typeface="Helvetica Neue" panose="02000503000000020004" pitchFamily="2" charset="0"/>
              </a:rPr>
              <a:t>” </a:t>
            </a:r>
            <a:r>
              <a:rPr lang="en-US" dirty="0" err="1">
                <a:latin typeface="Helvetica Neue" panose="02000503000000020004" pitchFamily="2" charset="0"/>
                <a:ea typeface="Helvetica Neue" panose="02000503000000020004" pitchFamily="2" charset="0"/>
                <a:cs typeface="Helvetica Neue" panose="02000503000000020004" pitchFamily="2" charset="0"/>
              </a:rPr>
              <a:t>του</a:t>
            </a:r>
            <a:r>
              <a:rPr lang="en-US" dirty="0">
                <a:latin typeface="Helvetica Neue" panose="02000503000000020004" pitchFamily="2" charset="0"/>
                <a:ea typeface="Helvetica Neue" panose="02000503000000020004" pitchFamily="2" charset="0"/>
                <a:cs typeface="Helvetica Neue" panose="02000503000000020004" pitchFamily="2" charset="0"/>
              </a:rPr>
              <a:t> </a:t>
            </a:r>
            <a:r>
              <a:rPr lang="en-US" dirty="0" err="1">
                <a:latin typeface="Helvetica Neue" panose="02000503000000020004" pitchFamily="2" charset="0"/>
                <a:ea typeface="Helvetica Neue" panose="02000503000000020004" pitchFamily="2" charset="0"/>
                <a:cs typeface="Helvetica Neue" panose="02000503000000020004" pitchFamily="2" charset="0"/>
              </a:rPr>
              <a:t>ήχου</a:t>
            </a:r>
            <a:r>
              <a:rPr lang="en-US" dirty="0">
                <a:latin typeface="Helvetica Neue" panose="02000503000000020004" pitchFamily="2" charset="0"/>
                <a:ea typeface="Helvetica Neue" panose="02000503000000020004" pitchFamily="2" charset="0"/>
                <a:cs typeface="Helvetica Neue" panose="02000503000000020004" pitchFamily="2" charset="0"/>
              </a:rPr>
              <a:t>. </a:t>
            </a:r>
            <a:r>
              <a:rPr lang="en-US" dirty="0" err="1">
                <a:latin typeface="Helvetica Neue" panose="02000503000000020004" pitchFamily="2" charset="0"/>
                <a:ea typeface="Helvetica Neue" panose="02000503000000020004" pitchFamily="2" charset="0"/>
                <a:cs typeface="Helvetica Neue" panose="02000503000000020004" pitchFamily="2" charset="0"/>
              </a:rPr>
              <a:t>Το</a:t>
            </a:r>
            <a:r>
              <a:rPr lang="en-US" dirty="0">
                <a:latin typeface="Helvetica Neue" panose="02000503000000020004" pitchFamily="2" charset="0"/>
                <a:ea typeface="Helvetica Neue" panose="02000503000000020004" pitchFamily="2" charset="0"/>
                <a:cs typeface="Helvetica Neue" panose="02000503000000020004" pitchFamily="2" charset="0"/>
              </a:rPr>
              <a:t> </a:t>
            </a:r>
            <a:r>
              <a:rPr lang="en-US" dirty="0" err="1">
                <a:latin typeface="Helvetica Neue" panose="02000503000000020004" pitchFamily="2" charset="0"/>
                <a:ea typeface="Helvetica Neue" panose="02000503000000020004" pitchFamily="2" charset="0"/>
                <a:cs typeface="Helvetica Neue" panose="02000503000000020004" pitchFamily="2" charset="0"/>
              </a:rPr>
              <a:t>κ</a:t>
            </a:r>
            <a:r>
              <a:rPr lang="en-US" dirty="0">
                <a:latin typeface="Helvetica Neue" panose="02000503000000020004" pitchFamily="2" charset="0"/>
                <a:ea typeface="Helvetica Neue" panose="02000503000000020004" pitchFamily="2" charset="0"/>
                <a:cs typeface="Helvetica Neue" panose="02000503000000020004" pitchFamily="2" charset="0"/>
              </a:rPr>
              <a:t>α</a:t>
            </a:r>
            <a:r>
              <a:rPr lang="en-US" dirty="0" err="1">
                <a:latin typeface="Helvetica Neue" panose="02000503000000020004" pitchFamily="2" charset="0"/>
                <a:ea typeface="Helvetica Neue" panose="02000503000000020004" pitchFamily="2" charset="0"/>
                <a:cs typeface="Helvetica Neue" panose="02000503000000020004" pitchFamily="2" charset="0"/>
              </a:rPr>
              <a:t>θήκον</a:t>
            </a:r>
            <a:r>
              <a:rPr lang="en-US" dirty="0">
                <a:latin typeface="Helvetica Neue" panose="02000503000000020004" pitchFamily="2" charset="0"/>
                <a:ea typeface="Helvetica Neue" panose="02000503000000020004" pitchFamily="2" charset="0"/>
                <a:cs typeface="Helvetica Neue" panose="02000503000000020004" pitchFamily="2" charset="0"/>
              </a:rPr>
              <a:t> μα</a:t>
            </a:r>
            <a:r>
              <a:rPr lang="en-US" dirty="0" err="1">
                <a:latin typeface="Helvetica Neue" panose="02000503000000020004" pitchFamily="2" charset="0"/>
                <a:ea typeface="Helvetica Neue" panose="02000503000000020004" pitchFamily="2" charset="0"/>
                <a:cs typeface="Helvetica Neue" panose="02000503000000020004" pitchFamily="2" charset="0"/>
              </a:rPr>
              <a:t>ς</a:t>
            </a:r>
            <a:r>
              <a:rPr lang="en-US" dirty="0">
                <a:latin typeface="Helvetica Neue" panose="02000503000000020004" pitchFamily="2" charset="0"/>
                <a:ea typeface="Helvetica Neue" panose="02000503000000020004" pitchFamily="2" charset="0"/>
                <a:cs typeface="Helvetica Neue" panose="02000503000000020004" pitchFamily="2" charset="0"/>
              </a:rPr>
              <a:t> </a:t>
            </a:r>
            <a:r>
              <a:rPr lang="en-US" dirty="0" err="1">
                <a:latin typeface="Helvetica Neue" panose="02000503000000020004" pitchFamily="2" charset="0"/>
                <a:ea typeface="Helvetica Neue" panose="02000503000000020004" pitchFamily="2" charset="0"/>
                <a:cs typeface="Helvetica Neue" panose="02000503000000020004" pitchFamily="2" charset="0"/>
              </a:rPr>
              <a:t>είν</a:t>
            </a:r>
            <a:r>
              <a:rPr lang="en-US" dirty="0">
                <a:latin typeface="Helvetica Neue" panose="02000503000000020004" pitchFamily="2" charset="0"/>
                <a:ea typeface="Helvetica Neue" panose="02000503000000020004" pitchFamily="2" charset="0"/>
                <a:cs typeface="Helvetica Neue" panose="02000503000000020004" pitchFamily="2" charset="0"/>
              </a:rPr>
              <a:t>α</a:t>
            </a:r>
            <a:r>
              <a:rPr lang="en-US" dirty="0" err="1">
                <a:latin typeface="Helvetica Neue" panose="02000503000000020004" pitchFamily="2" charset="0"/>
                <a:ea typeface="Helvetica Neue" panose="02000503000000020004" pitchFamily="2" charset="0"/>
                <a:cs typeface="Helvetica Neue" panose="02000503000000020004" pitchFamily="2" charset="0"/>
              </a:rPr>
              <a:t>ι</a:t>
            </a:r>
            <a:r>
              <a:rPr lang="en-US" dirty="0">
                <a:latin typeface="Helvetica Neue" panose="02000503000000020004" pitchFamily="2" charset="0"/>
                <a:ea typeface="Helvetica Neue" panose="02000503000000020004" pitchFamily="2" charset="0"/>
                <a:cs typeface="Helvetica Neue" panose="02000503000000020004" pitchFamily="2" charset="0"/>
              </a:rPr>
              <a:t> να α</a:t>
            </a:r>
            <a:r>
              <a:rPr lang="en-US" dirty="0" err="1">
                <a:latin typeface="Helvetica Neue" panose="02000503000000020004" pitchFamily="2" charset="0"/>
                <a:ea typeface="Helvetica Neue" panose="02000503000000020004" pitchFamily="2" charset="0"/>
                <a:cs typeface="Helvetica Neue" panose="02000503000000020004" pitchFamily="2" charset="0"/>
              </a:rPr>
              <a:t>κού</a:t>
            </a:r>
            <a:r>
              <a:rPr lang="el-GR" dirty="0">
                <a:latin typeface="Helvetica Neue" panose="02000503000000020004" pitchFamily="2" charset="0"/>
                <a:ea typeface="Helvetica Neue" panose="02000503000000020004" pitchFamily="2" charset="0"/>
                <a:cs typeface="Helvetica Neue" panose="02000503000000020004" pitchFamily="2" charset="0"/>
              </a:rPr>
              <a:t>με</a:t>
            </a:r>
            <a:r>
              <a:rPr lang="en-US" dirty="0">
                <a:latin typeface="Helvetica Neue" panose="02000503000000020004" pitchFamily="2" charset="0"/>
                <a:ea typeface="Helvetica Neue" panose="02000503000000020004" pitchFamily="2" charset="0"/>
                <a:cs typeface="Helvetica Neue" panose="02000503000000020004" pitchFamily="2" charset="0"/>
              </a:rPr>
              <a:t>, </a:t>
            </a:r>
            <a:r>
              <a:rPr lang="en-US" dirty="0" err="1">
                <a:latin typeface="Helvetica Neue" panose="02000503000000020004" pitchFamily="2" charset="0"/>
                <a:ea typeface="Helvetica Neue" panose="02000503000000020004" pitchFamily="2" charset="0"/>
                <a:cs typeface="Helvetica Neue" panose="02000503000000020004" pitchFamily="2" charset="0"/>
              </a:rPr>
              <a:t>ν</a:t>
            </a:r>
            <a:r>
              <a:rPr lang="en-US" dirty="0">
                <a:latin typeface="Helvetica Neue" panose="02000503000000020004" pitchFamily="2" charset="0"/>
                <a:ea typeface="Helvetica Neue" panose="02000503000000020004" pitchFamily="2" charset="0"/>
                <a:cs typeface="Helvetica Neue" panose="02000503000000020004" pitchFamily="2" charset="0"/>
              </a:rPr>
              <a:t>α α</a:t>
            </a:r>
            <a:r>
              <a:rPr lang="en-US" dirty="0" err="1">
                <a:latin typeface="Helvetica Neue" panose="02000503000000020004" pitchFamily="2" charset="0"/>
                <a:ea typeface="Helvetica Neue" panose="02000503000000020004" pitchFamily="2" charset="0"/>
                <a:cs typeface="Helvetica Neue" panose="02000503000000020004" pitchFamily="2" charset="0"/>
              </a:rPr>
              <a:t>ν</a:t>
            </a:r>
            <a:r>
              <a:rPr lang="en-US" dirty="0">
                <a:latin typeface="Helvetica Neue" panose="02000503000000020004" pitchFamily="2" charset="0"/>
                <a:ea typeface="Helvetica Neue" panose="02000503000000020004" pitchFamily="2" charset="0"/>
                <a:cs typeface="Helvetica Neue" panose="02000503000000020004" pitchFamily="2" charset="0"/>
              </a:rPr>
              <a:t>α</a:t>
            </a:r>
            <a:r>
              <a:rPr lang="en-US" dirty="0" err="1">
                <a:latin typeface="Helvetica Neue" panose="02000503000000020004" pitchFamily="2" charset="0"/>
                <a:ea typeface="Helvetica Neue" panose="02000503000000020004" pitchFamily="2" charset="0"/>
                <a:cs typeface="Helvetica Neue" panose="02000503000000020004" pitchFamily="2" charset="0"/>
              </a:rPr>
              <a:t>λύ</a:t>
            </a:r>
            <a:r>
              <a:rPr lang="el-GR" dirty="0" err="1">
                <a:latin typeface="Helvetica Neue" panose="02000503000000020004" pitchFamily="2" charset="0"/>
                <a:ea typeface="Helvetica Neue" panose="02000503000000020004" pitchFamily="2" charset="0"/>
                <a:cs typeface="Helvetica Neue" panose="02000503000000020004" pitchFamily="2" charset="0"/>
              </a:rPr>
              <a:t>ουμε</a:t>
            </a:r>
            <a:r>
              <a:rPr lang="en-US" dirty="0">
                <a:latin typeface="Helvetica Neue" panose="02000503000000020004" pitchFamily="2" charset="0"/>
                <a:ea typeface="Helvetica Neue" panose="02000503000000020004" pitchFamily="2" charset="0"/>
                <a:cs typeface="Helvetica Neue" panose="02000503000000020004" pitchFamily="2" charset="0"/>
              </a:rPr>
              <a:t> </a:t>
            </a:r>
            <a:r>
              <a:rPr lang="en-US" dirty="0" err="1">
                <a:latin typeface="Helvetica Neue" panose="02000503000000020004" pitchFamily="2" charset="0"/>
                <a:ea typeface="Helvetica Neue" panose="02000503000000020004" pitchFamily="2" charset="0"/>
                <a:cs typeface="Helvetica Neue" panose="02000503000000020004" pitchFamily="2" charset="0"/>
              </a:rPr>
              <a:t>κ</a:t>
            </a:r>
            <a:r>
              <a:rPr lang="en-US" dirty="0">
                <a:latin typeface="Helvetica Neue" panose="02000503000000020004" pitchFamily="2" charset="0"/>
                <a:ea typeface="Helvetica Neue" panose="02000503000000020004" pitchFamily="2" charset="0"/>
                <a:cs typeface="Helvetica Neue" panose="02000503000000020004" pitchFamily="2" charset="0"/>
              </a:rPr>
              <a:t>α</a:t>
            </a:r>
            <a:r>
              <a:rPr lang="en-US" dirty="0" err="1">
                <a:latin typeface="Helvetica Neue" panose="02000503000000020004" pitchFamily="2" charset="0"/>
                <a:ea typeface="Helvetica Neue" panose="02000503000000020004" pitchFamily="2" charset="0"/>
                <a:cs typeface="Helvetica Neue" panose="02000503000000020004" pitchFamily="2" charset="0"/>
              </a:rPr>
              <a:t>ι</a:t>
            </a:r>
            <a:r>
              <a:rPr lang="en-US" dirty="0">
                <a:latin typeface="Helvetica Neue" panose="02000503000000020004" pitchFamily="2" charset="0"/>
                <a:ea typeface="Helvetica Neue" panose="02000503000000020004" pitchFamily="2" charset="0"/>
                <a:cs typeface="Helvetica Neue" panose="02000503000000020004" pitchFamily="2" charset="0"/>
              </a:rPr>
              <a:t> </a:t>
            </a:r>
            <a:r>
              <a:rPr lang="en-US" dirty="0" err="1">
                <a:latin typeface="Helvetica Neue" panose="02000503000000020004" pitchFamily="2" charset="0"/>
                <a:ea typeface="Helvetica Neue" panose="02000503000000020004" pitchFamily="2" charset="0"/>
                <a:cs typeface="Helvetica Neue" panose="02000503000000020004" pitchFamily="2" charset="0"/>
              </a:rPr>
              <a:t>ν</a:t>
            </a:r>
            <a:r>
              <a:rPr lang="en-US" dirty="0">
                <a:latin typeface="Helvetica Neue" panose="02000503000000020004" pitchFamily="2" charset="0"/>
                <a:ea typeface="Helvetica Neue" panose="02000503000000020004" pitchFamily="2" charset="0"/>
                <a:cs typeface="Helvetica Neue" panose="02000503000000020004" pitchFamily="2" charset="0"/>
              </a:rPr>
              <a:t>α </a:t>
            </a:r>
            <a:r>
              <a:rPr lang="en-US" dirty="0" err="1">
                <a:latin typeface="Helvetica Neue" panose="02000503000000020004" pitchFamily="2" charset="0"/>
                <a:ea typeface="Helvetica Neue" panose="02000503000000020004" pitchFamily="2" charset="0"/>
                <a:cs typeface="Helvetica Neue" panose="02000503000000020004" pitchFamily="2" charset="0"/>
              </a:rPr>
              <a:t>δι</a:t>
            </a:r>
            <a:r>
              <a:rPr lang="en-US" dirty="0">
                <a:latin typeface="Helvetica Neue" panose="02000503000000020004" pitchFamily="2" charset="0"/>
                <a:ea typeface="Helvetica Neue" panose="02000503000000020004" pitchFamily="2" charset="0"/>
                <a:cs typeface="Helvetica Neue" panose="02000503000000020004" pitchFamily="2" charset="0"/>
              </a:rPr>
              <a:t>α</a:t>
            </a:r>
            <a:r>
              <a:rPr lang="en-US" dirty="0" err="1">
                <a:latin typeface="Helvetica Neue" panose="02000503000000020004" pitchFamily="2" charset="0"/>
                <a:ea typeface="Helvetica Neue" panose="02000503000000020004" pitchFamily="2" charset="0"/>
                <a:cs typeface="Helvetica Neue" panose="02000503000000020004" pitchFamily="2" charset="0"/>
              </a:rPr>
              <a:t>κρί</a:t>
            </a:r>
            <a:r>
              <a:rPr lang="el-GR" dirty="0" err="1">
                <a:latin typeface="Helvetica Neue" panose="02000503000000020004" pitchFamily="2" charset="0"/>
                <a:ea typeface="Helvetica Neue" panose="02000503000000020004" pitchFamily="2" charset="0"/>
                <a:cs typeface="Helvetica Neue" panose="02000503000000020004" pitchFamily="2" charset="0"/>
              </a:rPr>
              <a:t>νουμε</a:t>
            </a:r>
            <a:r>
              <a:rPr lang="el-GR" dirty="0">
                <a:latin typeface="Helvetica Neue" panose="02000503000000020004" pitchFamily="2" charset="0"/>
                <a:ea typeface="Helvetica Neue" panose="02000503000000020004" pitchFamily="2" charset="0"/>
                <a:cs typeface="Helvetica Neue" panose="02000503000000020004" pitchFamily="2" charset="0"/>
              </a:rPr>
              <a:t> τους ήχους</a:t>
            </a:r>
            <a:r>
              <a:rPr lang="en-US" dirty="0">
                <a:latin typeface="Helvetica Neue" panose="02000503000000020004" pitchFamily="2" charset="0"/>
                <a:ea typeface="Helvetica Neue" panose="02000503000000020004" pitchFamily="2" charset="0"/>
                <a:cs typeface="Helvetica Neue" panose="02000503000000020004" pitchFamily="2" charset="0"/>
              </a:rPr>
              <a:t>. </a:t>
            </a:r>
            <a:endParaRPr lang="el-GR" dirty="0">
              <a:latin typeface="Helvetica Neue" panose="02000503000000020004" pitchFamily="2" charset="0"/>
              <a:ea typeface="Helvetica Neue" panose="02000503000000020004" pitchFamily="2" charset="0"/>
              <a:cs typeface="Helvetica Neue" panose="02000503000000020004" pitchFamily="2" charset="0"/>
            </a:endParaRPr>
          </a:p>
          <a:p>
            <a:pPr>
              <a:lnSpc>
                <a:spcPct val="90000"/>
              </a:lnSpc>
              <a:spcBef>
                <a:spcPct val="20000"/>
              </a:spcBef>
              <a:spcAft>
                <a:spcPts val="600"/>
              </a:spcAft>
              <a:buClr>
                <a:schemeClr val="accent1"/>
              </a:buClr>
              <a:buFont typeface="Wingdings 2" charset="2"/>
              <a:buChar char=""/>
            </a:pPr>
            <a:r>
              <a:rPr lang="el-GR" dirty="0">
                <a:latin typeface="Helvetica Neue" panose="02000503000000020004" pitchFamily="2" charset="0"/>
                <a:ea typeface="Helvetica Neue" panose="02000503000000020004" pitchFamily="2" charset="0"/>
                <a:cs typeface="Helvetica Neue" panose="02000503000000020004" pitchFamily="2" charset="0"/>
              </a:rPr>
              <a:t>  </a:t>
            </a:r>
            <a:r>
              <a:rPr lang="en-US" dirty="0" err="1">
                <a:latin typeface="Helvetica Neue" panose="02000503000000020004" pitchFamily="2" charset="0"/>
                <a:ea typeface="Helvetica Neue" panose="02000503000000020004" pitchFamily="2" charset="0"/>
                <a:cs typeface="Helvetica Neue" panose="02000503000000020004" pitchFamily="2" charset="0"/>
              </a:rPr>
              <a:t>Ως</a:t>
            </a:r>
            <a:r>
              <a:rPr lang="en-US" dirty="0">
                <a:latin typeface="Helvetica Neue" panose="02000503000000020004" pitchFamily="2" charset="0"/>
                <a:ea typeface="Helvetica Neue" panose="02000503000000020004" pitchFamily="2" charset="0"/>
                <a:cs typeface="Helvetica Neue" panose="02000503000000020004" pitchFamily="2" charset="0"/>
              </a:rPr>
              <a:t> </a:t>
            </a:r>
            <a:r>
              <a:rPr lang="en-US" dirty="0" err="1">
                <a:latin typeface="Helvetica Neue" panose="02000503000000020004" pitchFamily="2" charset="0"/>
                <a:ea typeface="Helvetica Neue" panose="02000503000000020004" pitchFamily="2" charset="0"/>
                <a:cs typeface="Helvetica Neue" panose="02000503000000020004" pitchFamily="2" charset="0"/>
              </a:rPr>
              <a:t>κοινωνί</a:t>
            </a:r>
            <a:r>
              <a:rPr lang="en-US" dirty="0">
                <a:latin typeface="Helvetica Neue" panose="02000503000000020004" pitchFamily="2" charset="0"/>
                <a:ea typeface="Helvetica Neue" panose="02000503000000020004" pitchFamily="2" charset="0"/>
                <a:cs typeface="Helvetica Neue" panose="02000503000000020004" pitchFamily="2" charset="0"/>
              </a:rPr>
              <a:t>α </a:t>
            </a:r>
            <a:r>
              <a:rPr lang="en-US" dirty="0" err="1">
                <a:latin typeface="Helvetica Neue" panose="02000503000000020004" pitchFamily="2" charset="0"/>
                <a:ea typeface="Helvetica Neue" panose="02000503000000020004" pitchFamily="2" charset="0"/>
                <a:cs typeface="Helvetica Neue" panose="02000503000000020004" pitchFamily="2" charset="0"/>
              </a:rPr>
              <a:t>έχουμε</a:t>
            </a:r>
            <a:r>
              <a:rPr lang="en-US" dirty="0">
                <a:latin typeface="Helvetica Neue" panose="02000503000000020004" pitchFamily="2" charset="0"/>
                <a:ea typeface="Helvetica Neue" panose="02000503000000020004" pitchFamily="2" charset="0"/>
                <a:cs typeface="Helvetica Neue" panose="02000503000000020004" pitchFamily="2" charset="0"/>
              </a:rPr>
              <a:t> </a:t>
            </a:r>
            <a:r>
              <a:rPr lang="en-US" dirty="0" err="1">
                <a:latin typeface="Helvetica Neue" panose="02000503000000020004" pitchFamily="2" charset="0"/>
                <a:ea typeface="Helvetica Neue" panose="02000503000000020004" pitchFamily="2" charset="0"/>
                <a:cs typeface="Helvetica Neue" panose="02000503000000020004" pitchFamily="2" charset="0"/>
              </a:rPr>
              <a:t>μεγ</a:t>
            </a:r>
            <a:r>
              <a:rPr lang="en-US" dirty="0">
                <a:latin typeface="Helvetica Neue" panose="02000503000000020004" pitchFamily="2" charset="0"/>
                <a:ea typeface="Helvetica Neue" panose="02000503000000020004" pitchFamily="2" charset="0"/>
                <a:cs typeface="Helvetica Neue" panose="02000503000000020004" pitchFamily="2" charset="0"/>
              </a:rPr>
              <a:t>α</a:t>
            </a:r>
            <a:r>
              <a:rPr lang="en-US" dirty="0" err="1">
                <a:latin typeface="Helvetica Neue" panose="02000503000000020004" pitchFamily="2" charset="0"/>
                <a:ea typeface="Helvetica Neue" panose="02000503000000020004" pitchFamily="2" charset="0"/>
                <a:cs typeface="Helvetica Neue" panose="02000503000000020004" pitchFamily="2" charset="0"/>
              </a:rPr>
              <a:t>λύτερη</a:t>
            </a:r>
            <a:r>
              <a:rPr lang="en-US" dirty="0">
                <a:latin typeface="Helvetica Neue" panose="02000503000000020004" pitchFamily="2" charset="0"/>
                <a:ea typeface="Helvetica Neue" panose="02000503000000020004" pitchFamily="2" charset="0"/>
                <a:cs typeface="Helvetica Neue" panose="02000503000000020004" pitchFamily="2" charset="0"/>
              </a:rPr>
              <a:t> </a:t>
            </a:r>
            <a:r>
              <a:rPr lang="en-US" dirty="0" err="1">
                <a:latin typeface="Helvetica Neue" panose="02000503000000020004" pitchFamily="2" charset="0"/>
                <a:ea typeface="Helvetica Neue" panose="02000503000000020004" pitchFamily="2" charset="0"/>
                <a:cs typeface="Helvetica Neue" panose="02000503000000020004" pitchFamily="2" charset="0"/>
              </a:rPr>
              <a:t>ε</a:t>
            </a:r>
            <a:r>
              <a:rPr lang="en-US" dirty="0">
                <a:latin typeface="Helvetica Neue" panose="02000503000000020004" pitchFamily="2" charset="0"/>
                <a:ea typeface="Helvetica Neue" panose="02000503000000020004" pitchFamily="2" charset="0"/>
                <a:cs typeface="Helvetica Neue" panose="02000503000000020004" pitchFamily="2" charset="0"/>
              </a:rPr>
              <a:t>π</a:t>
            </a:r>
            <a:r>
              <a:rPr lang="en-US" dirty="0" err="1">
                <a:latin typeface="Helvetica Neue" panose="02000503000000020004" pitchFamily="2" charset="0"/>
                <a:ea typeface="Helvetica Neue" panose="02000503000000020004" pitchFamily="2" charset="0"/>
                <a:cs typeface="Helvetica Neue" panose="02000503000000020004" pitchFamily="2" charset="0"/>
              </a:rPr>
              <a:t>ίγνωση</a:t>
            </a:r>
            <a:r>
              <a:rPr lang="en-US" dirty="0">
                <a:latin typeface="Helvetica Neue" panose="02000503000000020004" pitchFamily="2" charset="0"/>
                <a:ea typeface="Helvetica Neue" panose="02000503000000020004" pitchFamily="2" charset="0"/>
                <a:cs typeface="Helvetica Neue" panose="02000503000000020004" pitchFamily="2" charset="0"/>
              </a:rPr>
              <a:t> </a:t>
            </a:r>
            <a:r>
              <a:rPr lang="en-US" dirty="0" err="1">
                <a:latin typeface="Helvetica Neue" panose="02000503000000020004" pitchFamily="2" charset="0"/>
                <a:ea typeface="Helvetica Neue" panose="02000503000000020004" pitchFamily="2" charset="0"/>
                <a:cs typeface="Helvetica Neue" panose="02000503000000020004" pitchFamily="2" charset="0"/>
              </a:rPr>
              <a:t>των</a:t>
            </a:r>
            <a:r>
              <a:rPr lang="en-US" dirty="0">
                <a:latin typeface="Helvetica Neue" panose="02000503000000020004" pitchFamily="2" charset="0"/>
                <a:ea typeface="Helvetica Neue" panose="02000503000000020004" pitchFamily="2" charset="0"/>
                <a:cs typeface="Helvetica Neue" panose="02000503000000020004" pitchFamily="2" charset="0"/>
              </a:rPr>
              <a:t> </a:t>
            </a:r>
            <a:r>
              <a:rPr lang="en-US" dirty="0" err="1">
                <a:latin typeface="Helvetica Neue" panose="02000503000000020004" pitchFamily="2" charset="0"/>
                <a:ea typeface="Helvetica Neue" panose="02000503000000020004" pitchFamily="2" charset="0"/>
                <a:cs typeface="Helvetica Neue" panose="02000503000000020004" pitchFamily="2" charset="0"/>
              </a:rPr>
              <a:t>τοξικών</a:t>
            </a:r>
            <a:r>
              <a:rPr lang="en-US" dirty="0">
                <a:latin typeface="Helvetica Neue" panose="02000503000000020004" pitchFamily="2" charset="0"/>
                <a:ea typeface="Helvetica Neue" panose="02000503000000020004" pitchFamily="2" charset="0"/>
                <a:cs typeface="Helvetica Neue" panose="02000503000000020004" pitchFamily="2" charset="0"/>
              </a:rPr>
              <a:t> απ</a:t>
            </a:r>
            <a:r>
              <a:rPr lang="en-US" dirty="0" err="1">
                <a:latin typeface="Helvetica Neue" panose="02000503000000020004" pitchFamily="2" charset="0"/>
                <a:ea typeface="Helvetica Neue" panose="02000503000000020004" pitchFamily="2" charset="0"/>
                <a:cs typeface="Helvetica Neue" panose="02000503000000020004" pitchFamily="2" charset="0"/>
              </a:rPr>
              <a:t>ο</a:t>
            </a:r>
            <a:r>
              <a:rPr lang="en-US" dirty="0">
                <a:latin typeface="Helvetica Neue" panose="02000503000000020004" pitchFamily="2" charset="0"/>
                <a:ea typeface="Helvetica Neue" panose="02000503000000020004" pitchFamily="2" charset="0"/>
                <a:cs typeface="Helvetica Neue" panose="02000503000000020004" pitchFamily="2" charset="0"/>
              </a:rPr>
              <a:t>β</a:t>
            </a:r>
            <a:r>
              <a:rPr lang="en-US" dirty="0" err="1">
                <a:latin typeface="Helvetica Neue" panose="02000503000000020004" pitchFamily="2" charset="0"/>
                <a:ea typeface="Helvetica Neue" panose="02000503000000020004" pitchFamily="2" charset="0"/>
                <a:cs typeface="Helvetica Neue" panose="02000503000000020004" pitchFamily="2" charset="0"/>
              </a:rPr>
              <a:t>λήτων</a:t>
            </a:r>
            <a:r>
              <a:rPr lang="en-US" dirty="0">
                <a:latin typeface="Helvetica Neue" panose="02000503000000020004" pitchFamily="2" charset="0"/>
                <a:ea typeface="Helvetica Neue" panose="02000503000000020004" pitchFamily="2" charset="0"/>
                <a:cs typeface="Helvetica Neue" panose="02000503000000020004" pitchFamily="2" charset="0"/>
              </a:rPr>
              <a:t> π</a:t>
            </a:r>
            <a:r>
              <a:rPr lang="en-US" dirty="0" err="1">
                <a:latin typeface="Helvetica Neue" panose="02000503000000020004" pitchFamily="2" charset="0"/>
                <a:ea typeface="Helvetica Neue" panose="02000503000000020004" pitchFamily="2" charset="0"/>
                <a:cs typeface="Helvetica Neue" panose="02000503000000020004" pitchFamily="2" charset="0"/>
              </a:rPr>
              <a:t>ου</a:t>
            </a:r>
            <a:r>
              <a:rPr lang="en-US" dirty="0">
                <a:latin typeface="Helvetica Neue" panose="02000503000000020004" pitchFamily="2" charset="0"/>
                <a:ea typeface="Helvetica Neue" panose="02000503000000020004" pitchFamily="2" charset="0"/>
                <a:cs typeface="Helvetica Neue" panose="02000503000000020004" pitchFamily="2" charset="0"/>
              </a:rPr>
              <a:t> </a:t>
            </a:r>
            <a:r>
              <a:rPr lang="en-US" dirty="0" err="1">
                <a:latin typeface="Helvetica Neue" panose="02000503000000020004" pitchFamily="2" charset="0"/>
                <a:ea typeface="Helvetica Neue" panose="02000503000000020004" pitchFamily="2" charset="0"/>
                <a:cs typeface="Helvetica Neue" panose="02000503000000020004" pitchFamily="2" charset="0"/>
              </a:rPr>
              <a:t>μ</a:t>
            </a:r>
            <a:r>
              <a:rPr lang="en-US" dirty="0">
                <a:latin typeface="Helvetica Neue" panose="02000503000000020004" pitchFamily="2" charset="0"/>
                <a:ea typeface="Helvetica Neue" panose="02000503000000020004" pitchFamily="2" charset="0"/>
                <a:cs typeface="Helvetica Neue" panose="02000503000000020004" pitchFamily="2" charset="0"/>
              </a:rPr>
              <a:t>π</a:t>
            </a:r>
            <a:r>
              <a:rPr lang="en-US" dirty="0" err="1">
                <a:latin typeface="Helvetica Neue" panose="02000503000000020004" pitchFamily="2" charset="0"/>
                <a:ea typeface="Helvetica Neue" panose="02000503000000020004" pitchFamily="2" charset="0"/>
                <a:cs typeface="Helvetica Neue" panose="02000503000000020004" pitchFamily="2" charset="0"/>
              </a:rPr>
              <a:t>ορούν</a:t>
            </a:r>
            <a:r>
              <a:rPr lang="en-US" dirty="0">
                <a:latin typeface="Helvetica Neue" panose="02000503000000020004" pitchFamily="2" charset="0"/>
                <a:ea typeface="Helvetica Neue" panose="02000503000000020004" pitchFamily="2" charset="0"/>
                <a:cs typeface="Helvetica Neue" panose="02000503000000020004" pitchFamily="2" charset="0"/>
              </a:rPr>
              <a:t> </a:t>
            </a:r>
            <a:r>
              <a:rPr lang="en-US" dirty="0" err="1">
                <a:latin typeface="Helvetica Neue" panose="02000503000000020004" pitchFamily="2" charset="0"/>
                <a:ea typeface="Helvetica Neue" panose="02000503000000020004" pitchFamily="2" charset="0"/>
                <a:cs typeface="Helvetica Neue" panose="02000503000000020004" pitchFamily="2" charset="0"/>
              </a:rPr>
              <a:t>ν</a:t>
            </a:r>
            <a:r>
              <a:rPr lang="en-US" dirty="0">
                <a:latin typeface="Helvetica Neue" panose="02000503000000020004" pitchFamily="2" charset="0"/>
                <a:ea typeface="Helvetica Neue" panose="02000503000000020004" pitchFamily="2" charset="0"/>
                <a:cs typeface="Helvetica Neue" panose="02000503000000020004" pitchFamily="2" charset="0"/>
              </a:rPr>
              <a:t>α </a:t>
            </a:r>
            <a:r>
              <a:rPr lang="en-US" dirty="0" err="1">
                <a:latin typeface="Helvetica Neue" panose="02000503000000020004" pitchFamily="2" charset="0"/>
                <a:ea typeface="Helvetica Neue" panose="02000503000000020004" pitchFamily="2" charset="0"/>
                <a:cs typeface="Helvetica Neue" panose="02000503000000020004" pitchFamily="2" charset="0"/>
              </a:rPr>
              <a:t>εισέλθουν</a:t>
            </a:r>
            <a:r>
              <a:rPr lang="en-US" dirty="0">
                <a:latin typeface="Helvetica Neue" panose="02000503000000020004" pitchFamily="2" charset="0"/>
                <a:ea typeface="Helvetica Neue" panose="02000503000000020004" pitchFamily="2" charset="0"/>
                <a:cs typeface="Helvetica Neue" panose="02000503000000020004" pitchFamily="2" charset="0"/>
              </a:rPr>
              <a:t> </a:t>
            </a:r>
            <a:r>
              <a:rPr lang="en-US" dirty="0" err="1">
                <a:latin typeface="Helvetica Neue" panose="02000503000000020004" pitchFamily="2" charset="0"/>
                <a:ea typeface="Helvetica Neue" panose="02000503000000020004" pitchFamily="2" charset="0"/>
                <a:cs typeface="Helvetica Neue" panose="02000503000000020004" pitchFamily="2" charset="0"/>
              </a:rPr>
              <a:t>στο</a:t>
            </a:r>
            <a:r>
              <a:rPr lang="en-US" dirty="0">
                <a:latin typeface="Helvetica Neue" panose="02000503000000020004" pitchFamily="2" charset="0"/>
                <a:ea typeface="Helvetica Neue" panose="02000503000000020004" pitchFamily="2" charset="0"/>
                <a:cs typeface="Helvetica Neue" panose="02000503000000020004" pitchFamily="2" charset="0"/>
              </a:rPr>
              <a:t> </a:t>
            </a:r>
            <a:r>
              <a:rPr lang="en-US" dirty="0" err="1">
                <a:latin typeface="Helvetica Neue" panose="02000503000000020004" pitchFamily="2" charset="0"/>
                <a:ea typeface="Helvetica Neue" panose="02000503000000020004" pitchFamily="2" charset="0"/>
                <a:cs typeface="Helvetica Neue" panose="02000503000000020004" pitchFamily="2" charset="0"/>
              </a:rPr>
              <a:t>σώμ</a:t>
            </a:r>
            <a:r>
              <a:rPr lang="en-US" dirty="0">
                <a:latin typeface="Helvetica Neue" panose="02000503000000020004" pitchFamily="2" charset="0"/>
                <a:ea typeface="Helvetica Neue" panose="02000503000000020004" pitchFamily="2" charset="0"/>
                <a:cs typeface="Helvetica Neue" panose="02000503000000020004" pitchFamily="2" charset="0"/>
              </a:rPr>
              <a:t>α </a:t>
            </a:r>
            <a:r>
              <a:rPr lang="en-US" dirty="0" err="1">
                <a:latin typeface="Helvetica Neue" panose="02000503000000020004" pitchFamily="2" charset="0"/>
                <a:ea typeface="Helvetica Neue" panose="02000503000000020004" pitchFamily="2" charset="0"/>
                <a:cs typeface="Helvetica Neue" panose="02000503000000020004" pitchFamily="2" charset="0"/>
              </a:rPr>
              <a:t>μ</a:t>
            </a:r>
            <a:r>
              <a:rPr lang="en-US" dirty="0">
                <a:latin typeface="Helvetica Neue" panose="02000503000000020004" pitchFamily="2" charset="0"/>
                <a:ea typeface="Helvetica Neue" panose="02000503000000020004" pitchFamily="2" charset="0"/>
                <a:cs typeface="Helvetica Neue" panose="02000503000000020004" pitchFamily="2" charset="0"/>
              </a:rPr>
              <a:t>α</a:t>
            </a:r>
            <a:r>
              <a:rPr lang="en-US" dirty="0" err="1">
                <a:latin typeface="Helvetica Neue" panose="02000503000000020004" pitchFamily="2" charset="0"/>
                <a:ea typeface="Helvetica Neue" panose="02000503000000020004" pitchFamily="2" charset="0"/>
                <a:cs typeface="Helvetica Neue" panose="02000503000000020004" pitchFamily="2" charset="0"/>
              </a:rPr>
              <a:t>ς</a:t>
            </a:r>
            <a:r>
              <a:rPr lang="en-US" dirty="0">
                <a:latin typeface="Helvetica Neue" panose="02000503000000020004" pitchFamily="2" charset="0"/>
                <a:ea typeface="Helvetica Neue" panose="02000503000000020004" pitchFamily="2" charset="0"/>
                <a:cs typeface="Helvetica Neue" panose="02000503000000020004" pitchFamily="2" charset="0"/>
              </a:rPr>
              <a:t> </a:t>
            </a:r>
            <a:r>
              <a:rPr lang="en-US" dirty="0" err="1">
                <a:latin typeface="Helvetica Neue" panose="02000503000000020004" pitchFamily="2" charset="0"/>
                <a:ea typeface="Helvetica Neue" panose="02000503000000020004" pitchFamily="2" charset="0"/>
                <a:cs typeface="Helvetica Neue" panose="02000503000000020004" pitchFamily="2" charset="0"/>
              </a:rPr>
              <a:t>μέσω</a:t>
            </a:r>
            <a:r>
              <a:rPr lang="en-US" dirty="0">
                <a:latin typeface="Helvetica Neue" panose="02000503000000020004" pitchFamily="2" charset="0"/>
                <a:ea typeface="Helvetica Neue" panose="02000503000000020004" pitchFamily="2" charset="0"/>
                <a:cs typeface="Helvetica Neue" panose="02000503000000020004" pitchFamily="2" charset="0"/>
              </a:rPr>
              <a:t> </a:t>
            </a:r>
            <a:r>
              <a:rPr lang="en-US" dirty="0" err="1">
                <a:latin typeface="Helvetica Neue" panose="02000503000000020004" pitchFamily="2" charset="0"/>
                <a:ea typeface="Helvetica Neue" panose="02000503000000020004" pitchFamily="2" charset="0"/>
                <a:cs typeface="Helvetica Neue" panose="02000503000000020004" pitchFamily="2" charset="0"/>
              </a:rPr>
              <a:t>του</a:t>
            </a:r>
            <a:r>
              <a:rPr lang="en-US" dirty="0">
                <a:latin typeface="Helvetica Neue" panose="02000503000000020004" pitchFamily="2" charset="0"/>
                <a:ea typeface="Helvetica Neue" panose="02000503000000020004" pitchFamily="2" charset="0"/>
                <a:cs typeface="Helvetica Neue" panose="02000503000000020004" pitchFamily="2" charset="0"/>
              </a:rPr>
              <a:t> α</a:t>
            </a:r>
            <a:r>
              <a:rPr lang="en-US" dirty="0" err="1">
                <a:latin typeface="Helvetica Neue" panose="02000503000000020004" pitchFamily="2" charset="0"/>
                <a:ea typeface="Helvetica Neue" panose="02000503000000020004" pitchFamily="2" charset="0"/>
                <a:cs typeface="Helvetica Neue" panose="02000503000000020004" pitchFamily="2" charset="0"/>
              </a:rPr>
              <a:t>έρ</a:t>
            </a:r>
            <a:r>
              <a:rPr lang="en-US" dirty="0">
                <a:latin typeface="Helvetica Neue" panose="02000503000000020004" pitchFamily="2" charset="0"/>
                <a:ea typeface="Helvetica Neue" panose="02000503000000020004" pitchFamily="2" charset="0"/>
                <a:cs typeface="Helvetica Neue" panose="02000503000000020004" pitchFamily="2" charset="0"/>
              </a:rPr>
              <a:t>α π</a:t>
            </a:r>
            <a:r>
              <a:rPr lang="en-US" dirty="0" err="1">
                <a:latin typeface="Helvetica Neue" panose="02000503000000020004" pitchFamily="2" charset="0"/>
                <a:ea typeface="Helvetica Neue" panose="02000503000000020004" pitchFamily="2" charset="0"/>
                <a:cs typeface="Helvetica Neue" panose="02000503000000020004" pitchFamily="2" charset="0"/>
              </a:rPr>
              <a:t>ου</a:t>
            </a:r>
            <a:r>
              <a:rPr lang="en-US" dirty="0">
                <a:latin typeface="Helvetica Neue" panose="02000503000000020004" pitchFamily="2" charset="0"/>
                <a:ea typeface="Helvetica Neue" panose="02000503000000020004" pitchFamily="2" charset="0"/>
                <a:cs typeface="Helvetica Neue" panose="02000503000000020004" pitchFamily="2" charset="0"/>
              </a:rPr>
              <a:t> α</a:t>
            </a:r>
            <a:r>
              <a:rPr lang="en-US" dirty="0" err="1">
                <a:latin typeface="Helvetica Neue" panose="02000503000000020004" pitchFamily="2" charset="0"/>
                <a:ea typeface="Helvetica Neue" panose="02000503000000020004" pitchFamily="2" charset="0"/>
                <a:cs typeface="Helvetica Neue" panose="02000503000000020004" pitchFamily="2" charset="0"/>
              </a:rPr>
              <a:t>ν</a:t>
            </a:r>
            <a:r>
              <a:rPr lang="en-US" dirty="0">
                <a:latin typeface="Helvetica Neue" panose="02000503000000020004" pitchFamily="2" charset="0"/>
                <a:ea typeface="Helvetica Neue" panose="02000503000000020004" pitchFamily="2" charset="0"/>
                <a:cs typeface="Helvetica Neue" panose="02000503000000020004" pitchFamily="2" charset="0"/>
              </a:rPr>
              <a:t>απ</a:t>
            </a:r>
            <a:r>
              <a:rPr lang="en-US" dirty="0" err="1">
                <a:latin typeface="Helvetica Neue" panose="02000503000000020004" pitchFamily="2" charset="0"/>
                <a:ea typeface="Helvetica Neue" panose="02000503000000020004" pitchFamily="2" charset="0"/>
                <a:cs typeface="Helvetica Neue" panose="02000503000000020004" pitchFamily="2" charset="0"/>
              </a:rPr>
              <a:t>νέουμε</a:t>
            </a:r>
            <a:r>
              <a:rPr lang="en-US" dirty="0">
                <a:latin typeface="Helvetica Neue" panose="02000503000000020004" pitchFamily="2" charset="0"/>
                <a:ea typeface="Helvetica Neue" panose="02000503000000020004" pitchFamily="2" charset="0"/>
                <a:cs typeface="Helvetica Neue" panose="02000503000000020004" pitchFamily="2" charset="0"/>
              </a:rPr>
              <a:t> </a:t>
            </a:r>
            <a:r>
              <a:rPr lang="en-US" dirty="0" err="1">
                <a:latin typeface="Helvetica Neue" panose="02000503000000020004" pitchFamily="2" charset="0"/>
                <a:ea typeface="Helvetica Neue" panose="02000503000000020004" pitchFamily="2" charset="0"/>
                <a:cs typeface="Helvetica Neue" panose="02000503000000020004" pitchFamily="2" charset="0"/>
              </a:rPr>
              <a:t>κ</a:t>
            </a:r>
            <a:r>
              <a:rPr lang="en-US" dirty="0">
                <a:latin typeface="Helvetica Neue" panose="02000503000000020004" pitchFamily="2" charset="0"/>
                <a:ea typeface="Helvetica Neue" panose="02000503000000020004" pitchFamily="2" charset="0"/>
                <a:cs typeface="Helvetica Neue" panose="02000503000000020004" pitchFamily="2" charset="0"/>
              </a:rPr>
              <a:t>α</a:t>
            </a:r>
            <a:r>
              <a:rPr lang="en-US" dirty="0" err="1">
                <a:latin typeface="Helvetica Neue" panose="02000503000000020004" pitchFamily="2" charset="0"/>
                <a:ea typeface="Helvetica Neue" panose="02000503000000020004" pitchFamily="2" charset="0"/>
                <a:cs typeface="Helvetica Neue" panose="02000503000000020004" pitchFamily="2" charset="0"/>
              </a:rPr>
              <a:t>ι</a:t>
            </a:r>
            <a:r>
              <a:rPr lang="en-US" dirty="0">
                <a:latin typeface="Helvetica Neue" panose="02000503000000020004" pitchFamily="2" charset="0"/>
                <a:ea typeface="Helvetica Neue" panose="02000503000000020004" pitchFamily="2" charset="0"/>
                <a:cs typeface="Helvetica Neue" panose="02000503000000020004" pitchFamily="2" charset="0"/>
              </a:rPr>
              <a:t> </a:t>
            </a:r>
            <a:r>
              <a:rPr lang="en-US" dirty="0" err="1">
                <a:latin typeface="Helvetica Neue" panose="02000503000000020004" pitchFamily="2" charset="0"/>
                <a:ea typeface="Helvetica Neue" panose="02000503000000020004" pitchFamily="2" charset="0"/>
                <a:cs typeface="Helvetica Neue" panose="02000503000000020004" pitchFamily="2" charset="0"/>
              </a:rPr>
              <a:t>του</a:t>
            </a:r>
            <a:r>
              <a:rPr lang="en-US" dirty="0">
                <a:latin typeface="Helvetica Neue" panose="02000503000000020004" pitchFamily="2" charset="0"/>
                <a:ea typeface="Helvetica Neue" panose="02000503000000020004" pitchFamily="2" charset="0"/>
                <a:cs typeface="Helvetica Neue" panose="02000503000000020004" pitchFamily="2" charset="0"/>
              </a:rPr>
              <a:t> </a:t>
            </a:r>
            <a:r>
              <a:rPr lang="en-US" dirty="0" err="1">
                <a:latin typeface="Helvetica Neue" panose="02000503000000020004" pitchFamily="2" charset="0"/>
                <a:ea typeface="Helvetica Neue" panose="02000503000000020004" pitchFamily="2" charset="0"/>
                <a:cs typeface="Helvetica Neue" panose="02000503000000020004" pitchFamily="2" charset="0"/>
              </a:rPr>
              <a:t>νερού</a:t>
            </a:r>
            <a:r>
              <a:rPr lang="en-US" dirty="0">
                <a:latin typeface="Helvetica Neue" panose="02000503000000020004" pitchFamily="2" charset="0"/>
                <a:ea typeface="Helvetica Neue" panose="02000503000000020004" pitchFamily="2" charset="0"/>
                <a:cs typeface="Helvetica Neue" panose="02000503000000020004" pitchFamily="2" charset="0"/>
              </a:rPr>
              <a:t> π</a:t>
            </a:r>
            <a:r>
              <a:rPr lang="en-US" dirty="0" err="1">
                <a:latin typeface="Helvetica Neue" panose="02000503000000020004" pitchFamily="2" charset="0"/>
                <a:ea typeface="Helvetica Neue" panose="02000503000000020004" pitchFamily="2" charset="0"/>
                <a:cs typeface="Helvetica Neue" panose="02000503000000020004" pitchFamily="2" charset="0"/>
              </a:rPr>
              <a:t>ου</a:t>
            </a:r>
            <a:r>
              <a:rPr lang="en-US" dirty="0">
                <a:latin typeface="Helvetica Neue" panose="02000503000000020004" pitchFamily="2" charset="0"/>
                <a:ea typeface="Helvetica Neue" panose="02000503000000020004" pitchFamily="2" charset="0"/>
                <a:cs typeface="Helvetica Neue" panose="02000503000000020004" pitchFamily="2" charset="0"/>
              </a:rPr>
              <a:t> π</a:t>
            </a:r>
            <a:r>
              <a:rPr lang="en-US" dirty="0" err="1">
                <a:latin typeface="Helvetica Neue" panose="02000503000000020004" pitchFamily="2" charset="0"/>
                <a:ea typeface="Helvetica Neue" panose="02000503000000020004" pitchFamily="2" charset="0"/>
                <a:cs typeface="Helvetica Neue" panose="02000503000000020004" pitchFamily="2" charset="0"/>
              </a:rPr>
              <a:t>ίνουμε</a:t>
            </a:r>
            <a:r>
              <a:rPr lang="en-US" dirty="0">
                <a:latin typeface="Helvetica Neue" panose="02000503000000020004" pitchFamily="2" charset="0"/>
                <a:ea typeface="Helvetica Neue" panose="02000503000000020004" pitchFamily="2" charset="0"/>
                <a:cs typeface="Helvetica Neue" panose="02000503000000020004" pitchFamily="2" charset="0"/>
              </a:rPr>
              <a:t>. </a:t>
            </a:r>
            <a:r>
              <a:rPr lang="en-US" b="1" dirty="0" err="1">
                <a:latin typeface="Helvetica Neue" panose="02000503000000020004" pitchFamily="2" charset="0"/>
                <a:ea typeface="Helvetica Neue" panose="02000503000000020004" pitchFamily="2" charset="0"/>
                <a:cs typeface="Helvetica Neue" panose="02000503000000020004" pitchFamily="2" charset="0"/>
              </a:rPr>
              <a:t>Στην</a:t>
            </a:r>
            <a:r>
              <a:rPr lang="en-US" b="1" dirty="0">
                <a:latin typeface="Helvetica Neue" panose="02000503000000020004" pitchFamily="2" charset="0"/>
                <a:ea typeface="Helvetica Neue" panose="02000503000000020004" pitchFamily="2" charset="0"/>
                <a:cs typeface="Helvetica Neue" panose="02000503000000020004" pitchFamily="2" charset="0"/>
              </a:rPr>
              <a:t> π</a:t>
            </a:r>
            <a:r>
              <a:rPr lang="en-US" b="1" dirty="0" err="1">
                <a:latin typeface="Helvetica Neue" panose="02000503000000020004" pitchFamily="2" charset="0"/>
                <a:ea typeface="Helvetica Neue" panose="02000503000000020004" pitchFamily="2" charset="0"/>
                <a:cs typeface="Helvetica Neue" panose="02000503000000020004" pitchFamily="2" charset="0"/>
              </a:rPr>
              <a:t>ρ</a:t>
            </a:r>
            <a:r>
              <a:rPr lang="en-US" b="1" dirty="0">
                <a:latin typeface="Helvetica Neue" panose="02000503000000020004" pitchFamily="2" charset="0"/>
                <a:ea typeface="Helvetica Neue" panose="02000503000000020004" pitchFamily="2" charset="0"/>
                <a:cs typeface="Helvetica Neue" panose="02000503000000020004" pitchFamily="2" charset="0"/>
              </a:rPr>
              <a:t>α</a:t>
            </a:r>
            <a:r>
              <a:rPr lang="en-US" b="1" dirty="0" err="1">
                <a:latin typeface="Helvetica Neue" panose="02000503000000020004" pitchFamily="2" charset="0"/>
                <a:ea typeface="Helvetica Neue" panose="02000503000000020004" pitchFamily="2" charset="0"/>
                <a:cs typeface="Helvetica Neue" panose="02000503000000020004" pitchFamily="2" charset="0"/>
              </a:rPr>
              <a:t>γμ</a:t>
            </a:r>
            <a:r>
              <a:rPr lang="en-US" b="1" dirty="0">
                <a:latin typeface="Helvetica Neue" panose="02000503000000020004" pitchFamily="2" charset="0"/>
                <a:ea typeface="Helvetica Neue" panose="02000503000000020004" pitchFamily="2" charset="0"/>
                <a:cs typeface="Helvetica Neue" panose="02000503000000020004" pitchFamily="2" charset="0"/>
              </a:rPr>
              <a:t>α</a:t>
            </a:r>
            <a:r>
              <a:rPr lang="en-US" b="1" dirty="0" err="1">
                <a:latin typeface="Helvetica Neue" panose="02000503000000020004" pitchFamily="2" charset="0"/>
                <a:ea typeface="Helvetica Neue" panose="02000503000000020004" pitchFamily="2" charset="0"/>
                <a:cs typeface="Helvetica Neue" panose="02000503000000020004" pitchFamily="2" charset="0"/>
              </a:rPr>
              <a:t>τικότητ</a:t>
            </a:r>
            <a:r>
              <a:rPr lang="en-US" b="1" dirty="0">
                <a:latin typeface="Helvetica Neue" panose="02000503000000020004" pitchFamily="2" charset="0"/>
                <a:ea typeface="Helvetica Neue" panose="02000503000000020004" pitchFamily="2" charset="0"/>
                <a:cs typeface="Helvetica Neue" panose="02000503000000020004" pitchFamily="2" charset="0"/>
              </a:rPr>
              <a:t>α, </a:t>
            </a:r>
            <a:r>
              <a:rPr lang="en-US" b="1" dirty="0" err="1">
                <a:latin typeface="Helvetica Neue" panose="02000503000000020004" pitchFamily="2" charset="0"/>
                <a:ea typeface="Helvetica Neue" panose="02000503000000020004" pitchFamily="2" charset="0"/>
                <a:cs typeface="Helvetica Neue" panose="02000503000000020004" pitchFamily="2" charset="0"/>
              </a:rPr>
              <a:t>η</a:t>
            </a:r>
            <a:r>
              <a:rPr lang="en-US" b="1" dirty="0">
                <a:latin typeface="Helvetica Neue" panose="02000503000000020004" pitchFamily="2" charset="0"/>
                <a:ea typeface="Helvetica Neue" panose="02000503000000020004" pitchFamily="2" charset="0"/>
                <a:cs typeface="Helvetica Neue" panose="02000503000000020004" pitchFamily="2" charset="0"/>
              </a:rPr>
              <a:t> </a:t>
            </a:r>
            <a:r>
              <a:rPr lang="en-US" b="1" dirty="0" err="1">
                <a:latin typeface="Helvetica Neue" panose="02000503000000020004" pitchFamily="2" charset="0"/>
                <a:ea typeface="Helvetica Neue" panose="02000503000000020004" pitchFamily="2" charset="0"/>
                <a:cs typeface="Helvetica Neue" panose="02000503000000020004" pitchFamily="2" charset="0"/>
              </a:rPr>
              <a:t>ρύ</a:t>
            </a:r>
            <a:r>
              <a:rPr lang="en-US" b="1" dirty="0">
                <a:latin typeface="Helvetica Neue" panose="02000503000000020004" pitchFamily="2" charset="0"/>
                <a:ea typeface="Helvetica Neue" panose="02000503000000020004" pitchFamily="2" charset="0"/>
                <a:cs typeface="Helvetica Neue" panose="02000503000000020004" pitchFamily="2" charset="0"/>
              </a:rPr>
              <a:t>πα</a:t>
            </a:r>
            <a:r>
              <a:rPr lang="en-US" b="1" dirty="0" err="1">
                <a:latin typeface="Helvetica Neue" panose="02000503000000020004" pitchFamily="2" charset="0"/>
                <a:ea typeface="Helvetica Neue" panose="02000503000000020004" pitchFamily="2" charset="0"/>
                <a:cs typeface="Helvetica Neue" panose="02000503000000020004" pitchFamily="2" charset="0"/>
              </a:rPr>
              <a:t>νση</a:t>
            </a:r>
            <a:r>
              <a:rPr lang="en-US" b="1" dirty="0">
                <a:latin typeface="Helvetica Neue" panose="02000503000000020004" pitchFamily="2" charset="0"/>
                <a:ea typeface="Helvetica Neue" panose="02000503000000020004" pitchFamily="2" charset="0"/>
                <a:cs typeface="Helvetica Neue" panose="02000503000000020004" pitchFamily="2" charset="0"/>
              </a:rPr>
              <a:t> </a:t>
            </a:r>
            <a:r>
              <a:rPr lang="en-US" b="1" dirty="0" err="1">
                <a:latin typeface="Helvetica Neue" panose="02000503000000020004" pitchFamily="2" charset="0"/>
                <a:ea typeface="Helvetica Neue" panose="02000503000000020004" pitchFamily="2" charset="0"/>
                <a:cs typeface="Helvetica Neue" panose="02000503000000020004" pitchFamily="2" charset="0"/>
              </a:rPr>
              <a:t>του</a:t>
            </a:r>
            <a:r>
              <a:rPr lang="en-US" b="1" dirty="0">
                <a:latin typeface="Helvetica Neue" panose="02000503000000020004" pitchFamily="2" charset="0"/>
                <a:ea typeface="Helvetica Neue" panose="02000503000000020004" pitchFamily="2" charset="0"/>
                <a:cs typeface="Helvetica Neue" panose="02000503000000020004" pitchFamily="2" charset="0"/>
              </a:rPr>
              <a:t> </a:t>
            </a:r>
            <a:r>
              <a:rPr lang="en-US" b="1" dirty="0" err="1">
                <a:latin typeface="Helvetica Neue" panose="02000503000000020004" pitchFamily="2" charset="0"/>
                <a:ea typeface="Helvetica Neue" panose="02000503000000020004" pitchFamily="2" charset="0"/>
                <a:cs typeface="Helvetica Neue" panose="02000503000000020004" pitchFamily="2" charset="0"/>
              </a:rPr>
              <a:t>ηχητικού</a:t>
            </a:r>
            <a:r>
              <a:rPr lang="en-US" b="1" dirty="0">
                <a:latin typeface="Helvetica Neue" panose="02000503000000020004" pitchFamily="2" charset="0"/>
                <a:ea typeface="Helvetica Neue" panose="02000503000000020004" pitchFamily="2" charset="0"/>
                <a:cs typeface="Helvetica Neue" panose="02000503000000020004" pitchFamily="2" charset="0"/>
              </a:rPr>
              <a:t> </a:t>
            </a:r>
            <a:r>
              <a:rPr lang="en-US" b="1" dirty="0" err="1">
                <a:latin typeface="Helvetica Neue" panose="02000503000000020004" pitchFamily="2" charset="0"/>
                <a:ea typeface="Helvetica Neue" panose="02000503000000020004" pitchFamily="2" charset="0"/>
                <a:cs typeface="Helvetica Neue" panose="02000503000000020004" pitchFamily="2" charset="0"/>
              </a:rPr>
              <a:t>μ</a:t>
            </a:r>
            <a:r>
              <a:rPr lang="en-US" b="1" dirty="0">
                <a:latin typeface="Helvetica Neue" panose="02000503000000020004" pitchFamily="2" charset="0"/>
                <a:ea typeface="Helvetica Neue" panose="02000503000000020004" pitchFamily="2" charset="0"/>
                <a:cs typeface="Helvetica Neue" panose="02000503000000020004" pitchFamily="2" charset="0"/>
              </a:rPr>
              <a:t>α</a:t>
            </a:r>
            <a:r>
              <a:rPr lang="en-US" b="1" dirty="0" err="1">
                <a:latin typeface="Helvetica Neue" panose="02000503000000020004" pitchFamily="2" charset="0"/>
                <a:ea typeface="Helvetica Neue" panose="02000503000000020004" pitchFamily="2" charset="0"/>
                <a:cs typeface="Helvetica Neue" panose="02000503000000020004" pitchFamily="2" charset="0"/>
              </a:rPr>
              <a:t>ς</a:t>
            </a:r>
            <a:r>
              <a:rPr lang="en-US" b="1" dirty="0">
                <a:latin typeface="Helvetica Neue" panose="02000503000000020004" pitchFamily="2" charset="0"/>
                <a:ea typeface="Helvetica Neue" panose="02000503000000020004" pitchFamily="2" charset="0"/>
                <a:cs typeface="Helvetica Neue" panose="02000503000000020004" pitchFamily="2" charset="0"/>
              </a:rPr>
              <a:t> π</a:t>
            </a:r>
            <a:r>
              <a:rPr lang="en-US" b="1" dirty="0" err="1">
                <a:latin typeface="Helvetica Neue" panose="02000503000000020004" pitchFamily="2" charset="0"/>
                <a:ea typeface="Helvetica Neue" panose="02000503000000020004" pitchFamily="2" charset="0"/>
                <a:cs typeface="Helvetica Neue" panose="02000503000000020004" pitchFamily="2" charset="0"/>
              </a:rPr>
              <a:t>ερι</a:t>
            </a:r>
            <a:r>
              <a:rPr lang="en-US" b="1" dirty="0">
                <a:latin typeface="Helvetica Neue" panose="02000503000000020004" pitchFamily="2" charset="0"/>
                <a:ea typeface="Helvetica Neue" panose="02000503000000020004" pitchFamily="2" charset="0"/>
                <a:cs typeface="Helvetica Neue" panose="02000503000000020004" pitchFamily="2" charset="0"/>
              </a:rPr>
              <a:t>β</a:t>
            </a:r>
            <a:r>
              <a:rPr lang="en-US" b="1" dirty="0" err="1">
                <a:latin typeface="Helvetica Neue" panose="02000503000000020004" pitchFamily="2" charset="0"/>
                <a:ea typeface="Helvetica Neue" panose="02000503000000020004" pitchFamily="2" charset="0"/>
                <a:cs typeface="Helvetica Neue" panose="02000503000000020004" pitchFamily="2" charset="0"/>
              </a:rPr>
              <a:t>άλλοντος</a:t>
            </a:r>
            <a:r>
              <a:rPr lang="en-US" b="1" dirty="0">
                <a:latin typeface="Helvetica Neue" panose="02000503000000020004" pitchFamily="2" charset="0"/>
                <a:ea typeface="Helvetica Neue" panose="02000503000000020004" pitchFamily="2" charset="0"/>
                <a:cs typeface="Helvetica Neue" panose="02000503000000020004" pitchFamily="2" charset="0"/>
              </a:rPr>
              <a:t> </a:t>
            </a:r>
            <a:r>
              <a:rPr lang="en-US" b="1" dirty="0" err="1">
                <a:latin typeface="Helvetica Neue" panose="02000503000000020004" pitchFamily="2" charset="0"/>
                <a:ea typeface="Helvetica Neue" panose="02000503000000020004" pitchFamily="2" charset="0"/>
                <a:cs typeface="Helvetica Neue" panose="02000503000000020004" pitchFamily="2" charset="0"/>
              </a:rPr>
              <a:t>δεν</a:t>
            </a:r>
            <a:r>
              <a:rPr lang="en-US" b="1" dirty="0">
                <a:latin typeface="Helvetica Neue" panose="02000503000000020004" pitchFamily="2" charset="0"/>
                <a:ea typeface="Helvetica Neue" panose="02000503000000020004" pitchFamily="2" charset="0"/>
                <a:cs typeface="Helvetica Neue" panose="02000503000000020004" pitchFamily="2" charset="0"/>
              </a:rPr>
              <a:t> </a:t>
            </a:r>
            <a:r>
              <a:rPr lang="en-US" b="1" dirty="0" err="1">
                <a:latin typeface="Helvetica Neue" panose="02000503000000020004" pitchFamily="2" charset="0"/>
                <a:ea typeface="Helvetica Neue" panose="02000503000000020004" pitchFamily="2" charset="0"/>
                <a:cs typeface="Helvetica Neue" panose="02000503000000020004" pitchFamily="2" charset="0"/>
              </a:rPr>
              <a:t>είν</a:t>
            </a:r>
            <a:r>
              <a:rPr lang="en-US" b="1" dirty="0">
                <a:latin typeface="Helvetica Neue" panose="02000503000000020004" pitchFamily="2" charset="0"/>
                <a:ea typeface="Helvetica Neue" panose="02000503000000020004" pitchFamily="2" charset="0"/>
                <a:cs typeface="Helvetica Neue" panose="02000503000000020004" pitchFamily="2" charset="0"/>
              </a:rPr>
              <a:t>α</a:t>
            </a:r>
            <a:r>
              <a:rPr lang="en-US" b="1" dirty="0" err="1">
                <a:latin typeface="Helvetica Neue" panose="02000503000000020004" pitchFamily="2" charset="0"/>
                <a:ea typeface="Helvetica Neue" panose="02000503000000020004" pitchFamily="2" charset="0"/>
                <a:cs typeface="Helvetica Neue" panose="02000503000000020004" pitchFamily="2" charset="0"/>
              </a:rPr>
              <a:t>ι</a:t>
            </a:r>
            <a:r>
              <a:rPr lang="en-US" b="1" dirty="0">
                <a:latin typeface="Helvetica Neue" panose="02000503000000020004" pitchFamily="2" charset="0"/>
                <a:ea typeface="Helvetica Neue" panose="02000503000000020004" pitchFamily="2" charset="0"/>
                <a:cs typeface="Helvetica Neue" panose="02000503000000020004" pitchFamily="2" charset="0"/>
              </a:rPr>
              <a:t> </a:t>
            </a:r>
            <a:r>
              <a:rPr lang="en-US" b="1" dirty="0" err="1">
                <a:latin typeface="Helvetica Neue" panose="02000503000000020004" pitchFamily="2" charset="0"/>
                <a:ea typeface="Helvetica Neue" panose="02000503000000020004" pitchFamily="2" charset="0"/>
                <a:cs typeface="Helvetica Neue" panose="02000503000000020004" pitchFamily="2" charset="0"/>
              </a:rPr>
              <a:t>λιγότερο</a:t>
            </a:r>
            <a:r>
              <a:rPr lang="en-US" b="1" dirty="0">
                <a:latin typeface="Helvetica Neue" panose="02000503000000020004" pitchFamily="2" charset="0"/>
                <a:ea typeface="Helvetica Neue" panose="02000503000000020004" pitchFamily="2" charset="0"/>
                <a:cs typeface="Helvetica Neue" panose="02000503000000020004" pitchFamily="2" charset="0"/>
              </a:rPr>
              <a:t> π</a:t>
            </a:r>
            <a:r>
              <a:rPr lang="en-US" b="1" dirty="0" err="1">
                <a:latin typeface="Helvetica Neue" panose="02000503000000020004" pitchFamily="2" charset="0"/>
                <a:ea typeface="Helvetica Neue" panose="02000503000000020004" pitchFamily="2" charset="0"/>
                <a:cs typeface="Helvetica Neue" panose="02000503000000020004" pitchFamily="2" charset="0"/>
              </a:rPr>
              <a:t>ρ</a:t>
            </a:r>
            <a:r>
              <a:rPr lang="en-US" b="1" dirty="0">
                <a:latin typeface="Helvetica Neue" panose="02000503000000020004" pitchFamily="2" charset="0"/>
                <a:ea typeface="Helvetica Neue" panose="02000503000000020004" pitchFamily="2" charset="0"/>
                <a:cs typeface="Helvetica Neue" panose="02000503000000020004" pitchFamily="2" charset="0"/>
              </a:rPr>
              <a:t>α</a:t>
            </a:r>
            <a:r>
              <a:rPr lang="en-US" b="1" dirty="0" err="1">
                <a:latin typeface="Helvetica Neue" panose="02000503000000020004" pitchFamily="2" charset="0"/>
                <a:ea typeface="Helvetica Neue" panose="02000503000000020004" pitchFamily="2" charset="0"/>
                <a:cs typeface="Helvetica Neue" panose="02000503000000020004" pitchFamily="2" charset="0"/>
              </a:rPr>
              <a:t>γμ</a:t>
            </a:r>
            <a:r>
              <a:rPr lang="en-US" b="1" dirty="0">
                <a:latin typeface="Helvetica Neue" panose="02000503000000020004" pitchFamily="2" charset="0"/>
                <a:ea typeface="Helvetica Neue" panose="02000503000000020004" pitchFamily="2" charset="0"/>
                <a:cs typeface="Helvetica Neue" panose="02000503000000020004" pitchFamily="2" charset="0"/>
              </a:rPr>
              <a:t>α</a:t>
            </a:r>
            <a:r>
              <a:rPr lang="en-US" b="1" dirty="0" err="1">
                <a:latin typeface="Helvetica Neue" panose="02000503000000020004" pitchFamily="2" charset="0"/>
                <a:ea typeface="Helvetica Neue" panose="02000503000000020004" pitchFamily="2" charset="0"/>
                <a:cs typeface="Helvetica Neue" panose="02000503000000020004" pitchFamily="2" charset="0"/>
              </a:rPr>
              <a:t>τική</a:t>
            </a:r>
            <a:r>
              <a:rPr lang="en-US" b="1" dirty="0">
                <a:latin typeface="Helvetica Neue" panose="02000503000000020004" pitchFamily="2" charset="0"/>
                <a:ea typeface="Helvetica Neue" panose="02000503000000020004" pitchFamily="2" charset="0"/>
                <a:cs typeface="Helvetica Neue" panose="02000503000000020004" pitchFamily="2" charset="0"/>
              </a:rPr>
              <a:t>. </a:t>
            </a:r>
            <a:endParaRPr lang="el-GR" b="1" dirty="0">
              <a:latin typeface="Helvetica Neue" panose="02000503000000020004" pitchFamily="2" charset="0"/>
              <a:ea typeface="Helvetica Neue" panose="02000503000000020004" pitchFamily="2" charset="0"/>
              <a:cs typeface="Helvetica Neue" panose="02000503000000020004" pitchFamily="2" charset="0"/>
            </a:endParaRPr>
          </a:p>
          <a:p>
            <a:pPr>
              <a:lnSpc>
                <a:spcPct val="90000"/>
              </a:lnSpc>
              <a:spcBef>
                <a:spcPct val="20000"/>
              </a:spcBef>
              <a:spcAft>
                <a:spcPts val="600"/>
              </a:spcAft>
              <a:buClr>
                <a:schemeClr val="accent1"/>
              </a:buClr>
              <a:buFont typeface="Wingdings 2" charset="2"/>
              <a:buChar char=""/>
            </a:pPr>
            <a:r>
              <a:rPr lang="el-GR" dirty="0">
                <a:latin typeface="Helvetica Neue" panose="02000503000000020004" pitchFamily="2" charset="0"/>
                <a:ea typeface="Helvetica Neue" panose="02000503000000020004" pitchFamily="2" charset="0"/>
                <a:cs typeface="Helvetica Neue" panose="02000503000000020004" pitchFamily="2" charset="0"/>
              </a:rPr>
              <a:t>  </a:t>
            </a:r>
            <a:r>
              <a:rPr lang="en-US" dirty="0" err="1">
                <a:latin typeface="Helvetica Neue" panose="02000503000000020004" pitchFamily="2" charset="0"/>
                <a:ea typeface="Helvetica Neue" panose="02000503000000020004" pitchFamily="2" charset="0"/>
                <a:cs typeface="Helvetica Neue" panose="02000503000000020004" pitchFamily="2" charset="0"/>
              </a:rPr>
              <a:t>Ο</a:t>
            </a:r>
            <a:r>
              <a:rPr lang="en-US" dirty="0">
                <a:latin typeface="Helvetica Neue" panose="02000503000000020004" pitchFamily="2" charset="0"/>
                <a:ea typeface="Helvetica Neue" panose="02000503000000020004" pitchFamily="2" charset="0"/>
                <a:cs typeface="Helvetica Neue" panose="02000503000000020004" pitchFamily="2" charset="0"/>
              </a:rPr>
              <a:t> Schafer </a:t>
            </a:r>
            <a:r>
              <a:rPr lang="en-US" dirty="0" err="1">
                <a:latin typeface="Helvetica Neue" panose="02000503000000020004" pitchFamily="2" charset="0"/>
                <a:ea typeface="Helvetica Neue" panose="02000503000000020004" pitchFamily="2" charset="0"/>
                <a:cs typeface="Helvetica Neue" panose="02000503000000020004" pitchFamily="2" charset="0"/>
              </a:rPr>
              <a:t>τονίζει</a:t>
            </a:r>
            <a:r>
              <a:rPr lang="en-US" dirty="0">
                <a:latin typeface="Helvetica Neue" panose="02000503000000020004" pitchFamily="2" charset="0"/>
                <a:ea typeface="Helvetica Neue" panose="02000503000000020004" pitchFamily="2" charset="0"/>
                <a:cs typeface="Helvetica Neue" panose="02000503000000020004" pitchFamily="2" charset="0"/>
              </a:rPr>
              <a:t> π</a:t>
            </a:r>
            <a:r>
              <a:rPr lang="en-US" dirty="0" err="1">
                <a:latin typeface="Helvetica Neue" panose="02000503000000020004" pitchFamily="2" charset="0"/>
                <a:ea typeface="Helvetica Neue" panose="02000503000000020004" pitchFamily="2" charset="0"/>
                <a:cs typeface="Helvetica Neue" panose="02000503000000020004" pitchFamily="2" charset="0"/>
              </a:rPr>
              <a:t>όσο</a:t>
            </a:r>
            <a:r>
              <a:rPr lang="en-US" dirty="0">
                <a:latin typeface="Helvetica Neue" panose="02000503000000020004" pitchFamily="2" charset="0"/>
                <a:ea typeface="Helvetica Neue" panose="02000503000000020004" pitchFamily="2" charset="0"/>
                <a:cs typeface="Helvetica Neue" panose="02000503000000020004" pitchFamily="2" charset="0"/>
              </a:rPr>
              <a:t> </a:t>
            </a:r>
            <a:r>
              <a:rPr lang="en-US" dirty="0" err="1">
                <a:latin typeface="Helvetica Neue" panose="02000503000000020004" pitchFamily="2" charset="0"/>
                <a:ea typeface="Helvetica Neue" panose="02000503000000020004" pitchFamily="2" charset="0"/>
                <a:cs typeface="Helvetica Neue" panose="02000503000000020004" pitchFamily="2" charset="0"/>
              </a:rPr>
              <a:t>σημ</a:t>
            </a:r>
            <a:r>
              <a:rPr lang="en-US" dirty="0">
                <a:latin typeface="Helvetica Neue" panose="02000503000000020004" pitchFamily="2" charset="0"/>
                <a:ea typeface="Helvetica Neue" panose="02000503000000020004" pitchFamily="2" charset="0"/>
                <a:cs typeface="Helvetica Neue" panose="02000503000000020004" pitchFamily="2" charset="0"/>
              </a:rPr>
              <a:t>α</a:t>
            </a:r>
            <a:r>
              <a:rPr lang="en-US" dirty="0" err="1">
                <a:latin typeface="Helvetica Neue" panose="02000503000000020004" pitchFamily="2" charset="0"/>
                <a:ea typeface="Helvetica Neue" panose="02000503000000020004" pitchFamily="2" charset="0"/>
                <a:cs typeface="Helvetica Neue" panose="02000503000000020004" pitchFamily="2" charset="0"/>
              </a:rPr>
              <a:t>ντικό</a:t>
            </a:r>
            <a:r>
              <a:rPr lang="en-US" dirty="0">
                <a:latin typeface="Helvetica Neue" panose="02000503000000020004" pitchFamily="2" charset="0"/>
                <a:ea typeface="Helvetica Neue" panose="02000503000000020004" pitchFamily="2" charset="0"/>
                <a:cs typeface="Helvetica Neue" panose="02000503000000020004" pitchFamily="2" charset="0"/>
              </a:rPr>
              <a:t> </a:t>
            </a:r>
            <a:r>
              <a:rPr lang="en-US" dirty="0" err="1">
                <a:latin typeface="Helvetica Neue" panose="02000503000000020004" pitchFamily="2" charset="0"/>
                <a:ea typeface="Helvetica Neue" panose="02000503000000020004" pitchFamily="2" charset="0"/>
                <a:cs typeface="Helvetica Neue" panose="02000503000000020004" pitchFamily="2" charset="0"/>
              </a:rPr>
              <a:t>είν</a:t>
            </a:r>
            <a:r>
              <a:rPr lang="en-US" dirty="0">
                <a:latin typeface="Helvetica Neue" panose="02000503000000020004" pitchFamily="2" charset="0"/>
                <a:ea typeface="Helvetica Neue" panose="02000503000000020004" pitchFamily="2" charset="0"/>
                <a:cs typeface="Helvetica Neue" panose="02000503000000020004" pitchFamily="2" charset="0"/>
              </a:rPr>
              <a:t>α</a:t>
            </a:r>
            <a:r>
              <a:rPr lang="en-US" dirty="0" err="1">
                <a:latin typeface="Helvetica Neue" panose="02000503000000020004" pitchFamily="2" charset="0"/>
                <a:ea typeface="Helvetica Neue" panose="02000503000000020004" pitchFamily="2" charset="0"/>
                <a:cs typeface="Helvetica Neue" panose="02000503000000020004" pitchFamily="2" charset="0"/>
              </a:rPr>
              <a:t>ι</a:t>
            </a:r>
            <a:r>
              <a:rPr lang="en-US" dirty="0">
                <a:latin typeface="Helvetica Neue" panose="02000503000000020004" pitchFamily="2" charset="0"/>
                <a:ea typeface="Helvetica Neue" panose="02000503000000020004" pitchFamily="2" charset="0"/>
                <a:cs typeface="Helvetica Neue" panose="02000503000000020004" pitchFamily="2" charset="0"/>
              </a:rPr>
              <a:t> </a:t>
            </a:r>
            <a:r>
              <a:rPr lang="en-US" dirty="0" err="1">
                <a:latin typeface="Helvetica Neue" panose="02000503000000020004" pitchFamily="2" charset="0"/>
                <a:ea typeface="Helvetica Neue" panose="02000503000000020004" pitchFamily="2" charset="0"/>
                <a:cs typeface="Helvetica Neue" panose="02000503000000020004" pitchFamily="2" charset="0"/>
              </a:rPr>
              <a:t>ν</a:t>
            </a:r>
            <a:r>
              <a:rPr lang="en-US" dirty="0">
                <a:latin typeface="Helvetica Neue" panose="02000503000000020004" pitchFamily="2" charset="0"/>
                <a:ea typeface="Helvetica Neue" panose="02000503000000020004" pitchFamily="2" charset="0"/>
                <a:cs typeface="Helvetica Neue" panose="02000503000000020004" pitchFamily="2" charset="0"/>
              </a:rPr>
              <a:t>α </a:t>
            </a:r>
            <a:r>
              <a:rPr lang="en-US" dirty="0" err="1">
                <a:latin typeface="Helvetica Neue" panose="02000503000000020004" pitchFamily="2" charset="0"/>
                <a:ea typeface="Helvetica Neue" panose="02000503000000020004" pitchFamily="2" charset="0"/>
                <a:cs typeface="Helvetica Neue" panose="02000503000000020004" pitchFamily="2" charset="0"/>
              </a:rPr>
              <a:t>δι</a:t>
            </a:r>
            <a:r>
              <a:rPr lang="en-US" dirty="0">
                <a:latin typeface="Helvetica Neue" panose="02000503000000020004" pitchFamily="2" charset="0"/>
                <a:ea typeface="Helvetica Neue" panose="02000503000000020004" pitchFamily="2" charset="0"/>
                <a:cs typeface="Helvetica Neue" panose="02000503000000020004" pitchFamily="2" charset="0"/>
              </a:rPr>
              <a:t>α</a:t>
            </a:r>
            <a:r>
              <a:rPr lang="en-US" dirty="0" err="1">
                <a:latin typeface="Helvetica Neue" panose="02000503000000020004" pitchFamily="2" charset="0"/>
                <a:ea typeface="Helvetica Neue" panose="02000503000000020004" pitchFamily="2" charset="0"/>
                <a:cs typeface="Helvetica Neue" panose="02000503000000020004" pitchFamily="2" charset="0"/>
              </a:rPr>
              <a:t>κρίνουμε</a:t>
            </a:r>
            <a:r>
              <a:rPr lang="en-US" dirty="0">
                <a:latin typeface="Helvetica Neue" panose="02000503000000020004" pitchFamily="2" charset="0"/>
                <a:ea typeface="Helvetica Neue" panose="02000503000000020004" pitchFamily="2" charset="0"/>
                <a:cs typeface="Helvetica Neue" panose="02000503000000020004" pitchFamily="2" charset="0"/>
              </a:rPr>
              <a:t> </a:t>
            </a:r>
            <a:r>
              <a:rPr lang="en-US" dirty="0" err="1">
                <a:latin typeface="Helvetica Neue" panose="02000503000000020004" pitchFamily="2" charset="0"/>
                <a:ea typeface="Helvetica Neue" panose="02000503000000020004" pitchFamily="2" charset="0"/>
                <a:cs typeface="Helvetica Neue" panose="02000503000000020004" pitchFamily="2" charset="0"/>
              </a:rPr>
              <a:t>τους</a:t>
            </a:r>
            <a:r>
              <a:rPr lang="en-US" dirty="0">
                <a:latin typeface="Helvetica Neue" panose="02000503000000020004" pitchFamily="2" charset="0"/>
                <a:ea typeface="Helvetica Neue" panose="02000503000000020004" pitchFamily="2" charset="0"/>
                <a:cs typeface="Helvetica Neue" panose="02000503000000020004" pitchFamily="2" charset="0"/>
              </a:rPr>
              <a:t> </a:t>
            </a:r>
            <a:r>
              <a:rPr lang="en-US" dirty="0" err="1">
                <a:latin typeface="Helvetica Neue" panose="02000503000000020004" pitchFamily="2" charset="0"/>
                <a:ea typeface="Helvetica Neue" panose="02000503000000020004" pitchFamily="2" charset="0"/>
                <a:cs typeface="Helvetica Neue" panose="02000503000000020004" pitchFamily="2" charset="0"/>
              </a:rPr>
              <a:t>ήχους</a:t>
            </a:r>
            <a:r>
              <a:rPr lang="en-US" dirty="0">
                <a:latin typeface="Helvetica Neue" panose="02000503000000020004" pitchFamily="2" charset="0"/>
                <a:ea typeface="Helvetica Neue" panose="02000503000000020004" pitchFamily="2" charset="0"/>
                <a:cs typeface="Helvetica Neue" panose="02000503000000020004" pitchFamily="2" charset="0"/>
              </a:rPr>
              <a:t> π</a:t>
            </a:r>
            <a:r>
              <a:rPr lang="en-US" dirty="0" err="1">
                <a:latin typeface="Helvetica Neue" panose="02000503000000020004" pitchFamily="2" charset="0"/>
                <a:ea typeface="Helvetica Neue" panose="02000503000000020004" pitchFamily="2" charset="0"/>
                <a:cs typeface="Helvetica Neue" panose="02000503000000020004" pitchFamily="2" charset="0"/>
              </a:rPr>
              <a:t>ου</a:t>
            </a:r>
            <a:r>
              <a:rPr lang="en-US" dirty="0">
                <a:latin typeface="Helvetica Neue" panose="02000503000000020004" pitchFamily="2" charset="0"/>
                <a:ea typeface="Helvetica Neue" panose="02000503000000020004" pitchFamily="2" charset="0"/>
                <a:cs typeface="Helvetica Neue" panose="02000503000000020004" pitchFamily="2" charset="0"/>
              </a:rPr>
              <a:t> </a:t>
            </a:r>
            <a:r>
              <a:rPr lang="en-US" dirty="0" err="1">
                <a:latin typeface="Helvetica Neue" panose="02000503000000020004" pitchFamily="2" charset="0"/>
                <a:ea typeface="Helvetica Neue" panose="02000503000000020004" pitchFamily="2" charset="0"/>
                <a:cs typeface="Helvetica Neue" panose="02000503000000020004" pitchFamily="2" charset="0"/>
              </a:rPr>
              <a:t>μ</a:t>
            </a:r>
            <a:r>
              <a:rPr lang="en-US" dirty="0">
                <a:latin typeface="Helvetica Neue" panose="02000503000000020004" pitchFamily="2" charset="0"/>
                <a:ea typeface="Helvetica Neue" panose="02000503000000020004" pitchFamily="2" charset="0"/>
                <a:cs typeface="Helvetica Neue" panose="02000503000000020004" pitchFamily="2" charset="0"/>
              </a:rPr>
              <a:t>α</a:t>
            </a:r>
            <a:r>
              <a:rPr lang="en-US" dirty="0" err="1">
                <a:latin typeface="Helvetica Neue" panose="02000503000000020004" pitchFamily="2" charset="0"/>
                <a:ea typeface="Helvetica Neue" panose="02000503000000020004" pitchFamily="2" charset="0"/>
                <a:cs typeface="Helvetica Neue" panose="02000503000000020004" pitchFamily="2" charset="0"/>
              </a:rPr>
              <a:t>ς</a:t>
            </a:r>
            <a:r>
              <a:rPr lang="en-US" dirty="0">
                <a:latin typeface="Helvetica Neue" panose="02000503000000020004" pitchFamily="2" charset="0"/>
                <a:ea typeface="Helvetica Neue" panose="02000503000000020004" pitchFamily="2" charset="0"/>
                <a:cs typeface="Helvetica Neue" panose="02000503000000020004" pitchFamily="2" charset="0"/>
              </a:rPr>
              <a:t> </a:t>
            </a:r>
            <a:r>
              <a:rPr lang="en-US" dirty="0" err="1">
                <a:latin typeface="Helvetica Neue" panose="02000503000000020004" pitchFamily="2" charset="0"/>
                <a:ea typeface="Helvetica Neue" panose="02000503000000020004" pitchFamily="2" charset="0"/>
                <a:cs typeface="Helvetica Neue" panose="02000503000000020004" pitchFamily="2" charset="0"/>
              </a:rPr>
              <a:t>εμ</a:t>
            </a:r>
            <a:r>
              <a:rPr lang="en-US" dirty="0">
                <a:latin typeface="Helvetica Neue" panose="02000503000000020004" pitchFamily="2" charset="0"/>
                <a:ea typeface="Helvetica Neue" panose="02000503000000020004" pitchFamily="2" charset="0"/>
                <a:cs typeface="Helvetica Neue" panose="02000503000000020004" pitchFamily="2" charset="0"/>
              </a:rPr>
              <a:t>π</a:t>
            </a:r>
            <a:r>
              <a:rPr lang="en-US" dirty="0" err="1">
                <a:latin typeface="Helvetica Neue" panose="02000503000000020004" pitchFamily="2" charset="0"/>
                <a:ea typeface="Helvetica Neue" panose="02000503000000020004" pitchFamily="2" charset="0"/>
                <a:cs typeface="Helvetica Neue" panose="02000503000000020004" pitchFamily="2" charset="0"/>
              </a:rPr>
              <a:t>λουτίζουν</a:t>
            </a:r>
            <a:r>
              <a:rPr lang="en-US" dirty="0">
                <a:latin typeface="Helvetica Neue" panose="02000503000000020004" pitchFamily="2" charset="0"/>
                <a:ea typeface="Helvetica Neue" panose="02000503000000020004" pitchFamily="2" charset="0"/>
                <a:cs typeface="Helvetica Neue" panose="02000503000000020004" pitchFamily="2" charset="0"/>
              </a:rPr>
              <a:t> </a:t>
            </a:r>
            <a:r>
              <a:rPr lang="en-US" dirty="0" err="1">
                <a:latin typeface="Helvetica Neue" panose="02000503000000020004" pitchFamily="2" charset="0"/>
                <a:ea typeface="Helvetica Neue" panose="02000503000000020004" pitchFamily="2" charset="0"/>
                <a:cs typeface="Helvetica Neue" panose="02000503000000020004" pitchFamily="2" charset="0"/>
              </a:rPr>
              <a:t>κ</a:t>
            </a:r>
            <a:r>
              <a:rPr lang="en-US" dirty="0">
                <a:latin typeface="Helvetica Neue" panose="02000503000000020004" pitchFamily="2" charset="0"/>
                <a:ea typeface="Helvetica Neue" panose="02000503000000020004" pitchFamily="2" charset="0"/>
                <a:cs typeface="Helvetica Neue" panose="02000503000000020004" pitchFamily="2" charset="0"/>
              </a:rPr>
              <a:t>α</a:t>
            </a:r>
            <a:r>
              <a:rPr lang="en-US" dirty="0" err="1">
                <a:latin typeface="Helvetica Neue" panose="02000503000000020004" pitchFamily="2" charset="0"/>
                <a:ea typeface="Helvetica Neue" panose="02000503000000020004" pitchFamily="2" charset="0"/>
                <a:cs typeface="Helvetica Neue" panose="02000503000000020004" pitchFamily="2" charset="0"/>
              </a:rPr>
              <a:t>ι</a:t>
            </a:r>
            <a:r>
              <a:rPr lang="en-US" dirty="0">
                <a:latin typeface="Helvetica Neue" panose="02000503000000020004" pitchFamily="2" charset="0"/>
                <a:ea typeface="Helvetica Neue" panose="02000503000000020004" pitchFamily="2" charset="0"/>
                <a:cs typeface="Helvetica Neue" panose="02000503000000020004" pitchFamily="2" charset="0"/>
              </a:rPr>
              <a:t> </a:t>
            </a:r>
            <a:r>
              <a:rPr lang="el-GR" dirty="0">
                <a:latin typeface="Helvetica Neue" panose="02000503000000020004" pitchFamily="2" charset="0"/>
                <a:ea typeface="Helvetica Neue" panose="02000503000000020004" pitchFamily="2" charset="0"/>
                <a:cs typeface="Helvetica Neue" panose="02000503000000020004" pitchFamily="2" charset="0"/>
              </a:rPr>
              <a:t>μας</a:t>
            </a:r>
            <a:r>
              <a:rPr lang="en-US" dirty="0">
                <a:latin typeface="Helvetica Neue" panose="02000503000000020004" pitchFamily="2" charset="0"/>
                <a:ea typeface="Helvetica Neue" panose="02000503000000020004" pitchFamily="2" charset="0"/>
                <a:cs typeface="Helvetica Neue" panose="02000503000000020004" pitchFamily="2" charset="0"/>
              </a:rPr>
              <a:t> </a:t>
            </a:r>
            <a:r>
              <a:rPr lang="el-GR" dirty="0">
                <a:latin typeface="Helvetica Neue" panose="02000503000000020004" pitchFamily="2" charset="0"/>
                <a:ea typeface="Helvetica Neue" panose="02000503000000020004" pitchFamily="2" charset="0"/>
                <a:cs typeface="Helvetica Neue" panose="02000503000000020004" pitchFamily="2" charset="0"/>
              </a:rPr>
              <a:t>«τρέφουν» </a:t>
            </a:r>
            <a:r>
              <a:rPr lang="en-US" dirty="0" err="1">
                <a:latin typeface="Helvetica Neue" panose="02000503000000020004" pitchFamily="2" charset="0"/>
                <a:ea typeface="Helvetica Neue" panose="02000503000000020004" pitchFamily="2" charset="0"/>
                <a:cs typeface="Helvetica Neue" panose="02000503000000020004" pitchFamily="2" charset="0"/>
              </a:rPr>
              <a:t>κ</a:t>
            </a:r>
            <a:r>
              <a:rPr lang="en-US" dirty="0">
                <a:latin typeface="Helvetica Neue" panose="02000503000000020004" pitchFamily="2" charset="0"/>
                <a:ea typeface="Helvetica Neue" panose="02000503000000020004" pitchFamily="2" charset="0"/>
                <a:cs typeface="Helvetica Neue" panose="02000503000000020004" pitchFamily="2" charset="0"/>
              </a:rPr>
              <a:t>α</a:t>
            </a:r>
            <a:r>
              <a:rPr lang="en-US" dirty="0" err="1">
                <a:latin typeface="Helvetica Neue" panose="02000503000000020004" pitchFamily="2" charset="0"/>
                <a:ea typeface="Helvetica Neue" panose="02000503000000020004" pitchFamily="2" charset="0"/>
                <a:cs typeface="Helvetica Neue" panose="02000503000000020004" pitchFamily="2" charset="0"/>
              </a:rPr>
              <a:t>ι</a:t>
            </a:r>
            <a:r>
              <a:rPr lang="en-US" dirty="0">
                <a:latin typeface="Helvetica Neue" panose="02000503000000020004" pitchFamily="2" charset="0"/>
                <a:ea typeface="Helvetica Neue" panose="02000503000000020004" pitchFamily="2" charset="0"/>
                <a:cs typeface="Helvetica Neue" panose="02000503000000020004" pitchFamily="2" charset="0"/>
              </a:rPr>
              <a:t> </a:t>
            </a:r>
            <a:r>
              <a:rPr lang="el-GR" dirty="0">
                <a:latin typeface="Helvetica Neue" panose="02000503000000020004" pitchFamily="2" charset="0"/>
                <a:ea typeface="Helvetica Neue" panose="02000503000000020004" pitchFamily="2" charset="0"/>
                <a:cs typeface="Helvetica Neue" panose="02000503000000020004" pitchFamily="2" charset="0"/>
              </a:rPr>
              <a:t>να τους χρησιμοποιούμε για  </a:t>
            </a:r>
            <a:r>
              <a:rPr lang="en-US" dirty="0" err="1">
                <a:latin typeface="Helvetica Neue" panose="02000503000000020004" pitchFamily="2" charset="0"/>
                <a:ea typeface="Helvetica Neue" panose="02000503000000020004" pitchFamily="2" charset="0"/>
                <a:cs typeface="Helvetica Neue" panose="02000503000000020004" pitchFamily="2" charset="0"/>
              </a:rPr>
              <a:t>ν</a:t>
            </a:r>
            <a:r>
              <a:rPr lang="en-US" dirty="0">
                <a:latin typeface="Helvetica Neue" panose="02000503000000020004" pitchFamily="2" charset="0"/>
                <a:ea typeface="Helvetica Neue" panose="02000503000000020004" pitchFamily="2" charset="0"/>
                <a:cs typeface="Helvetica Neue" panose="02000503000000020004" pitchFamily="2" charset="0"/>
              </a:rPr>
              <a:t>α </a:t>
            </a:r>
            <a:r>
              <a:rPr lang="en-US" dirty="0" err="1">
                <a:latin typeface="Helvetica Neue" panose="02000503000000020004" pitchFamily="2" charset="0"/>
                <a:ea typeface="Helvetica Neue" panose="02000503000000020004" pitchFamily="2" charset="0"/>
                <a:cs typeface="Helvetica Neue" panose="02000503000000020004" pitchFamily="2" charset="0"/>
              </a:rPr>
              <a:t>δημιουργ</a:t>
            </a:r>
            <a:r>
              <a:rPr lang="el-GR" dirty="0" err="1">
                <a:latin typeface="Helvetica Neue" panose="02000503000000020004" pitchFamily="2" charset="0"/>
                <a:ea typeface="Helvetica Neue" panose="02000503000000020004" pitchFamily="2" charset="0"/>
                <a:cs typeface="Helvetica Neue" panose="02000503000000020004" pitchFamily="2" charset="0"/>
              </a:rPr>
              <a:t>ούμε</a:t>
            </a:r>
            <a:r>
              <a:rPr lang="en-US" dirty="0">
                <a:latin typeface="Helvetica Neue" panose="02000503000000020004" pitchFamily="2" charset="0"/>
                <a:ea typeface="Helvetica Neue" panose="02000503000000020004" pitchFamily="2" charset="0"/>
                <a:cs typeface="Helvetica Neue" panose="02000503000000020004" pitchFamily="2" charset="0"/>
              </a:rPr>
              <a:t> π</a:t>
            </a:r>
            <a:r>
              <a:rPr lang="en-US" dirty="0" err="1">
                <a:latin typeface="Helvetica Neue" panose="02000503000000020004" pitchFamily="2" charset="0"/>
                <a:ea typeface="Helvetica Neue" panose="02000503000000020004" pitchFamily="2" charset="0"/>
                <a:cs typeface="Helvetica Neue" panose="02000503000000020004" pitchFamily="2" charset="0"/>
              </a:rPr>
              <a:t>ιο</a:t>
            </a:r>
            <a:r>
              <a:rPr lang="en-US" dirty="0">
                <a:latin typeface="Helvetica Neue" panose="02000503000000020004" pitchFamily="2" charset="0"/>
                <a:ea typeface="Helvetica Neue" panose="02000503000000020004" pitchFamily="2" charset="0"/>
                <a:cs typeface="Helvetica Neue" panose="02000503000000020004" pitchFamily="2" charset="0"/>
              </a:rPr>
              <a:t> </a:t>
            </a:r>
            <a:r>
              <a:rPr lang="en-US" dirty="0" err="1">
                <a:latin typeface="Helvetica Neue" panose="02000503000000020004" pitchFamily="2" charset="0"/>
                <a:ea typeface="Helvetica Neue" panose="02000503000000020004" pitchFamily="2" charset="0"/>
                <a:cs typeface="Helvetica Neue" panose="02000503000000020004" pitchFamily="2" charset="0"/>
              </a:rPr>
              <a:t>υγιεινό</a:t>
            </a:r>
            <a:r>
              <a:rPr lang="en-US" dirty="0">
                <a:latin typeface="Helvetica Neue" panose="02000503000000020004" pitchFamily="2" charset="0"/>
                <a:ea typeface="Helvetica Neue" panose="02000503000000020004" pitchFamily="2" charset="0"/>
                <a:cs typeface="Helvetica Neue" panose="02000503000000020004" pitchFamily="2" charset="0"/>
              </a:rPr>
              <a:t> π</a:t>
            </a:r>
            <a:r>
              <a:rPr lang="en-US" dirty="0" err="1">
                <a:latin typeface="Helvetica Neue" panose="02000503000000020004" pitchFamily="2" charset="0"/>
                <a:ea typeface="Helvetica Neue" panose="02000503000000020004" pitchFamily="2" charset="0"/>
                <a:cs typeface="Helvetica Neue" panose="02000503000000020004" pitchFamily="2" charset="0"/>
              </a:rPr>
              <a:t>ερι</a:t>
            </a:r>
            <a:r>
              <a:rPr lang="en-US" dirty="0">
                <a:latin typeface="Helvetica Neue" panose="02000503000000020004" pitchFamily="2" charset="0"/>
                <a:ea typeface="Helvetica Neue" panose="02000503000000020004" pitchFamily="2" charset="0"/>
                <a:cs typeface="Helvetica Neue" panose="02000503000000020004" pitchFamily="2" charset="0"/>
              </a:rPr>
              <a:t>β</a:t>
            </a:r>
            <a:r>
              <a:rPr lang="en-US" dirty="0" err="1">
                <a:latin typeface="Helvetica Neue" panose="02000503000000020004" pitchFamily="2" charset="0"/>
                <a:ea typeface="Helvetica Neue" panose="02000503000000020004" pitchFamily="2" charset="0"/>
                <a:cs typeface="Helvetica Neue" panose="02000503000000020004" pitchFamily="2" charset="0"/>
              </a:rPr>
              <a:t>άλλον</a:t>
            </a:r>
            <a:r>
              <a:rPr lang="en-US" dirty="0">
                <a:latin typeface="Helvetica Neue" panose="02000503000000020004" pitchFamily="2" charset="0"/>
                <a:ea typeface="Helvetica Neue" panose="02000503000000020004" pitchFamily="2" charset="0"/>
                <a:cs typeface="Helvetica Neue" panose="02000503000000020004" pitchFamily="2" charset="0"/>
              </a:rPr>
              <a:t>. </a:t>
            </a:r>
          </a:p>
        </p:txBody>
      </p:sp>
    </p:spTree>
    <p:extLst>
      <p:ext uri="{BB962C8B-B14F-4D97-AF65-F5344CB8AC3E}">
        <p14:creationId xmlns:p14="http://schemas.microsoft.com/office/powerpoint/2010/main" val="3337055077"/>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FE90D-D2A4-5D46-9990-7C52426B5A2E}"/>
              </a:ext>
            </a:extLst>
          </p:cNvPr>
          <p:cNvSpPr>
            <a:spLocks noGrp="1"/>
          </p:cNvSpPr>
          <p:nvPr>
            <p:ph type="title"/>
          </p:nvPr>
        </p:nvSpPr>
        <p:spPr>
          <a:xfrm>
            <a:off x="810000" y="447188"/>
            <a:ext cx="10571998" cy="970450"/>
          </a:xfrm>
        </p:spPr>
        <p:txBody>
          <a:bodyPr>
            <a:normAutofit/>
          </a:bodyPr>
          <a:lstStyle/>
          <a:p>
            <a:r>
              <a:rPr lang="el-GR" sz="3600" dirty="0" err="1">
                <a:latin typeface="Helvetica Neue" panose="02000503000000020004" pitchFamily="2" charset="0"/>
                <a:ea typeface="Helvetica Neue" panose="02000503000000020004" pitchFamily="2" charset="0"/>
                <a:cs typeface="Helvetica Neue" panose="02000503000000020004" pitchFamily="2" charset="0"/>
              </a:rPr>
              <a:t>Ηχοτοπ</a:t>
            </a:r>
            <a:r>
              <a:rPr lang="en-GB" sz="3600" dirty="0" err="1">
                <a:latin typeface="Helvetica Neue" panose="02000503000000020004" pitchFamily="2" charset="0"/>
                <a:ea typeface="Helvetica Neue" panose="02000503000000020004" pitchFamily="2" charset="0"/>
                <a:cs typeface="Helvetica Neue" panose="02000503000000020004" pitchFamily="2" charset="0"/>
              </a:rPr>
              <a:t>ί</a:t>
            </a:r>
            <a:r>
              <a:rPr lang="el-GR" sz="3600" dirty="0">
                <a:latin typeface="Helvetica Neue" panose="02000503000000020004" pitchFamily="2" charset="0"/>
                <a:ea typeface="Helvetica Neue" panose="02000503000000020004" pitchFamily="2" charset="0"/>
                <a:cs typeface="Helvetica Neue" panose="02000503000000020004" pitchFamily="2" charset="0"/>
              </a:rPr>
              <a:t>ο και ακουστικό περιβάλλον </a:t>
            </a:r>
            <a:endParaRPr lang="en-GR" sz="36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Content Placeholder 2">
            <a:extLst>
              <a:ext uri="{FF2B5EF4-FFF2-40B4-BE49-F238E27FC236}">
                <a16:creationId xmlns:a16="http://schemas.microsoft.com/office/drawing/2014/main" id="{7B70D7EC-408E-8D48-B641-B9BC9F15E49B}"/>
              </a:ext>
            </a:extLst>
          </p:cNvPr>
          <p:cNvSpPr>
            <a:spLocks noGrp="1"/>
          </p:cNvSpPr>
          <p:nvPr>
            <p:ph idx="1"/>
          </p:nvPr>
        </p:nvSpPr>
        <p:spPr>
          <a:xfrm>
            <a:off x="328613" y="2185988"/>
            <a:ext cx="4325683" cy="3859212"/>
          </a:xfrm>
        </p:spPr>
        <p:txBody>
          <a:bodyPr>
            <a:normAutofit lnSpcReduction="10000"/>
          </a:bodyPr>
          <a:lstStyle/>
          <a:p>
            <a:pPr>
              <a:lnSpc>
                <a:spcPct val="90000"/>
              </a:lnSpc>
            </a:pPr>
            <a:r>
              <a:rPr lang="el-GR" sz="2000" dirty="0">
                <a:latin typeface="Helvetica Neue" panose="02000503000000020004" pitchFamily="2" charset="0"/>
                <a:ea typeface="Helvetica Neue" panose="02000503000000020004" pitchFamily="2" charset="0"/>
                <a:cs typeface="Helvetica Neue" panose="02000503000000020004" pitchFamily="2" charset="0"/>
              </a:rPr>
              <a:t>Ο</a:t>
            </a:r>
            <a:r>
              <a:rPr lang="en-GR" sz="2000" dirty="0">
                <a:latin typeface="Helvetica Neue" panose="02000503000000020004" pitchFamily="2" charset="0"/>
                <a:ea typeface="Helvetica Neue" panose="02000503000000020004" pitchFamily="2" charset="0"/>
                <a:cs typeface="Helvetica Neue" panose="02000503000000020004" pitchFamily="2" charset="0"/>
              </a:rPr>
              <a:t> </a:t>
            </a:r>
            <a:r>
              <a:rPr lang="en-GR" sz="2000" b="1" dirty="0">
                <a:latin typeface="Helvetica Neue" panose="02000503000000020004" pitchFamily="2" charset="0"/>
                <a:ea typeface="Helvetica Neue" panose="02000503000000020004" pitchFamily="2" charset="0"/>
                <a:cs typeface="Helvetica Neue" panose="02000503000000020004" pitchFamily="2" charset="0"/>
              </a:rPr>
              <a:t>Barry Truax </a:t>
            </a:r>
            <a:r>
              <a:rPr lang="en-GR" sz="2000" dirty="0">
                <a:latin typeface="Helvetica Neue" panose="02000503000000020004" pitchFamily="2" charset="0"/>
                <a:ea typeface="Helvetica Neue" panose="02000503000000020004" pitchFamily="2" charset="0"/>
                <a:cs typeface="Helvetica Neue" panose="02000503000000020004" pitchFamily="2" charset="0"/>
              </a:rPr>
              <a:t>θα ενσωματώσει στις συνθέσεις αυτές μία πρόθεση, έναν αναγκαίο ηθικό στόχο: «</a:t>
            </a:r>
            <a:r>
              <a:rPr lang="en-GR" sz="2000" b="1" dirty="0">
                <a:latin typeface="Helvetica Neue" panose="02000503000000020004" pitchFamily="2" charset="0"/>
                <a:ea typeface="Helvetica Neue" panose="02000503000000020004" pitchFamily="2" charset="0"/>
                <a:cs typeface="Helvetica Neue" panose="02000503000000020004" pitchFamily="2" charset="0"/>
              </a:rPr>
              <a:t>την επανένταξη του ακροατή στο περιβάλλον μέσα σε μια ισορροπημένη οικολογική σχέση»</a:t>
            </a:r>
            <a:r>
              <a:rPr lang="en-GR" sz="2000" dirty="0">
                <a:latin typeface="Helvetica Neue" panose="02000503000000020004" pitchFamily="2" charset="0"/>
                <a:ea typeface="Helvetica Neue" panose="02000503000000020004" pitchFamily="2" charset="0"/>
                <a:cs typeface="Helvetica Neue" panose="02000503000000020004" pitchFamily="2" charset="0"/>
              </a:rPr>
              <a:t> (Truax, 2008). </a:t>
            </a:r>
            <a:endParaRPr lang="el-GR" sz="2000" dirty="0">
              <a:latin typeface="Helvetica Neue" panose="02000503000000020004" pitchFamily="2" charset="0"/>
              <a:ea typeface="Helvetica Neue" panose="02000503000000020004" pitchFamily="2" charset="0"/>
              <a:cs typeface="Helvetica Neue" panose="02000503000000020004" pitchFamily="2" charset="0"/>
            </a:endParaRPr>
          </a:p>
          <a:p>
            <a:pPr>
              <a:lnSpc>
                <a:spcPct val="90000"/>
              </a:lnSpc>
            </a:pPr>
            <a:r>
              <a:rPr lang="en-GR" sz="2000" dirty="0">
                <a:latin typeface="Helvetica Neue" panose="02000503000000020004" pitchFamily="2" charset="0"/>
                <a:ea typeface="Helvetica Neue" panose="02000503000000020004" pitchFamily="2" charset="0"/>
                <a:cs typeface="Helvetica Neue" panose="02000503000000020004" pitchFamily="2" charset="0"/>
              </a:rPr>
              <a:t>Η απόδοση όμως, στη σύνθεση, ενός συγκεκριμένου ηθικού στόχου, συντελεί σε μια σημαντική μεταβολή του ρόλου του συνθέτη: ο συνθέτης γίνεται παράλληλα και (κυρίως [;]) παιδαγωγός (Mâche, 2000). </a:t>
            </a:r>
          </a:p>
          <a:p>
            <a:pPr>
              <a:lnSpc>
                <a:spcPct val="90000"/>
              </a:lnSpc>
            </a:pPr>
            <a:endParaRPr lang="en-GR" sz="1600" dirty="0"/>
          </a:p>
        </p:txBody>
      </p:sp>
      <p:pic>
        <p:nvPicPr>
          <p:cNvPr id="9" name="Picture 8" descr="A close up of a logo&#10;&#10;Description automatically generated">
            <a:extLst>
              <a:ext uri="{FF2B5EF4-FFF2-40B4-BE49-F238E27FC236}">
                <a16:creationId xmlns:a16="http://schemas.microsoft.com/office/drawing/2014/main" id="{3D9F0558-8211-3849-AECF-6342765317EB}"/>
              </a:ext>
            </a:extLst>
          </p:cNvPr>
          <p:cNvPicPr>
            <a:picLocks noChangeAspect="1"/>
          </p:cNvPicPr>
          <p:nvPr/>
        </p:nvPicPr>
        <p:blipFill>
          <a:blip r:embed="rId3"/>
          <a:stretch>
            <a:fillRect/>
          </a:stretch>
        </p:blipFill>
        <p:spPr>
          <a:xfrm>
            <a:off x="4899660" y="2983231"/>
            <a:ext cx="7017388" cy="2350824"/>
          </a:xfrm>
          <a:prstGeom prst="roundRect">
            <a:avLst>
              <a:gd name="adj" fmla="val 0"/>
            </a:avLst>
          </a:prstGeom>
          <a:ln>
            <a:solidFill>
              <a:schemeClr val="accent1"/>
            </a:solidFill>
          </a:ln>
          <a:effectLst/>
        </p:spPr>
      </p:pic>
    </p:spTree>
    <p:extLst>
      <p:ext uri="{BB962C8B-B14F-4D97-AF65-F5344CB8AC3E}">
        <p14:creationId xmlns:p14="http://schemas.microsoft.com/office/powerpoint/2010/main" val="1437444777"/>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B3C71-1EB9-FA41-B6DF-981FAE1B8324}"/>
              </a:ext>
            </a:extLst>
          </p:cNvPr>
          <p:cNvSpPr>
            <a:spLocks noGrp="1"/>
          </p:cNvSpPr>
          <p:nvPr>
            <p:ph type="title"/>
          </p:nvPr>
        </p:nvSpPr>
        <p:spPr>
          <a:xfrm>
            <a:off x="810000" y="447188"/>
            <a:ext cx="10571998" cy="970450"/>
          </a:xfrm>
        </p:spPr>
        <p:txBody>
          <a:bodyPr>
            <a:normAutofit/>
          </a:bodyPr>
          <a:lstStyle/>
          <a:p>
            <a:r>
              <a:rPr lang="el-GR" dirty="0">
                <a:latin typeface="Helvetica Neue" panose="02000503000000020004" pitchFamily="2" charset="0"/>
                <a:ea typeface="Helvetica Neue" panose="02000503000000020004" pitchFamily="2" charset="0"/>
                <a:cs typeface="Helvetica Neue" panose="02000503000000020004" pitchFamily="2" charset="0"/>
              </a:rPr>
              <a:t>Περιβαλλοντικός Θ</a:t>
            </a:r>
            <a:r>
              <a:rPr lang="en-GB" dirty="0" err="1">
                <a:latin typeface="Helvetica Neue" panose="02000503000000020004" pitchFamily="2" charset="0"/>
                <a:ea typeface="Helvetica Neue" panose="02000503000000020004" pitchFamily="2" charset="0"/>
                <a:cs typeface="Helvetica Neue" panose="02000503000000020004" pitchFamily="2" charset="0"/>
              </a:rPr>
              <a:t>ό</a:t>
            </a:r>
            <a:r>
              <a:rPr lang="el-GR" dirty="0" err="1">
                <a:latin typeface="Helvetica Neue" panose="02000503000000020004" pitchFamily="2" charset="0"/>
                <a:ea typeface="Helvetica Neue" panose="02000503000000020004" pitchFamily="2" charset="0"/>
                <a:cs typeface="Helvetica Neue" panose="02000503000000020004" pitchFamily="2" charset="0"/>
              </a:rPr>
              <a:t>ρυβος</a:t>
            </a:r>
            <a:r>
              <a:rPr lang="el-GR" dirty="0">
                <a:latin typeface="Helvetica Neue" panose="02000503000000020004" pitchFamily="2" charset="0"/>
                <a:ea typeface="Helvetica Neue" panose="02000503000000020004" pitchFamily="2" charset="0"/>
                <a:cs typeface="Helvetica Neue" panose="02000503000000020004" pitchFamily="2" charset="0"/>
              </a:rPr>
              <a:t> </a:t>
            </a:r>
            <a:endParaRPr lang="en-GR"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Content Placeholder 2">
            <a:extLst>
              <a:ext uri="{FF2B5EF4-FFF2-40B4-BE49-F238E27FC236}">
                <a16:creationId xmlns:a16="http://schemas.microsoft.com/office/drawing/2014/main" id="{8AB20B35-8D9A-6646-91B4-B990F20A95E3}"/>
              </a:ext>
            </a:extLst>
          </p:cNvPr>
          <p:cNvSpPr>
            <a:spLocks noGrp="1"/>
          </p:cNvSpPr>
          <p:nvPr>
            <p:ph idx="1"/>
          </p:nvPr>
        </p:nvSpPr>
        <p:spPr>
          <a:xfrm>
            <a:off x="420547" y="1894016"/>
            <a:ext cx="4857509" cy="4300316"/>
          </a:xfrm>
        </p:spPr>
        <p:txBody>
          <a:bodyPr>
            <a:normAutofit lnSpcReduction="10000"/>
          </a:bodyPr>
          <a:lstStyle/>
          <a:p>
            <a:pPr>
              <a:lnSpc>
                <a:spcPct val="90000"/>
              </a:lnSpc>
            </a:pPr>
            <a:r>
              <a:rPr lang="el-GR" sz="1600" dirty="0">
                <a:latin typeface="Helvetica Neue" panose="02000503000000020004" pitchFamily="2" charset="0"/>
                <a:ea typeface="Helvetica Neue" panose="02000503000000020004" pitchFamily="2" charset="0"/>
                <a:cs typeface="Helvetica Neue" panose="02000503000000020004" pitchFamily="2" charset="0"/>
              </a:rPr>
              <a:t>Ο </a:t>
            </a:r>
            <a:r>
              <a:rPr lang="el-GR" sz="1600" b="1" dirty="0" err="1">
                <a:latin typeface="Helvetica Neue" panose="02000503000000020004" pitchFamily="2" charset="0"/>
                <a:ea typeface="Helvetica Neue" panose="02000503000000020004" pitchFamily="2" charset="0"/>
                <a:cs typeface="Helvetica Neue" panose="02000503000000020004" pitchFamily="2" charset="0"/>
              </a:rPr>
              <a:t>περιβαλλοντικός</a:t>
            </a:r>
            <a:r>
              <a:rPr lang="el-GR" sz="1600" b="1" dirty="0">
                <a:latin typeface="Helvetica Neue" panose="02000503000000020004" pitchFamily="2" charset="0"/>
                <a:ea typeface="Helvetica Neue" panose="02000503000000020004" pitchFamily="2" charset="0"/>
                <a:cs typeface="Helvetica Neue" panose="02000503000000020004" pitchFamily="2" charset="0"/>
              </a:rPr>
              <a:t> </a:t>
            </a:r>
            <a:r>
              <a:rPr lang="el-GR" sz="1600" b="1" dirty="0" err="1">
                <a:latin typeface="Helvetica Neue" panose="02000503000000020004" pitchFamily="2" charset="0"/>
                <a:ea typeface="Helvetica Neue" panose="02000503000000020004" pitchFamily="2" charset="0"/>
                <a:cs typeface="Helvetica Neue" panose="02000503000000020004" pitchFamily="2" charset="0"/>
              </a:rPr>
              <a:t>θόρυβος</a:t>
            </a:r>
            <a:r>
              <a:rPr lang="el-GR" sz="1600" b="1" dirty="0">
                <a:latin typeface="Helvetica Neue" panose="02000503000000020004" pitchFamily="2" charset="0"/>
                <a:ea typeface="Helvetica Neue" panose="02000503000000020004" pitchFamily="2" charset="0"/>
                <a:cs typeface="Helvetica Neue" panose="02000503000000020004" pitchFamily="2" charset="0"/>
              </a:rPr>
              <a:t> </a:t>
            </a:r>
            <a:r>
              <a:rPr lang="el-GR" sz="1600" dirty="0" err="1">
                <a:latin typeface="Helvetica Neue" panose="02000503000000020004" pitchFamily="2" charset="0"/>
                <a:ea typeface="Helvetica Neue" panose="02000503000000020004" pitchFamily="2" charset="0"/>
                <a:cs typeface="Helvetica Neue" panose="02000503000000020004" pitchFamily="2" charset="0"/>
              </a:rPr>
              <a:t>έχει</a:t>
            </a:r>
            <a:r>
              <a:rPr lang="el-GR" sz="1600" dirty="0">
                <a:latin typeface="Helvetica Neue" panose="02000503000000020004" pitchFamily="2" charset="0"/>
                <a:ea typeface="Helvetica Neue" panose="02000503000000020004" pitchFamily="2" charset="0"/>
                <a:cs typeface="Helvetica Neue" panose="02000503000000020004" pitchFamily="2" charset="0"/>
              </a:rPr>
              <a:t> μια </a:t>
            </a:r>
            <a:r>
              <a:rPr lang="el-GR" sz="1600" dirty="0" err="1">
                <a:latin typeface="Helvetica Neue" panose="02000503000000020004" pitchFamily="2" charset="0"/>
                <a:ea typeface="Helvetica Neue" panose="02000503000000020004" pitchFamily="2" charset="0"/>
                <a:cs typeface="Helvetica Neue" panose="02000503000000020004" pitchFamily="2" charset="0"/>
              </a:rPr>
              <a:t>σειρα</a:t>
            </a:r>
            <a:r>
              <a:rPr lang="el-GR" sz="1600" dirty="0">
                <a:latin typeface="Helvetica Neue" panose="02000503000000020004" pitchFamily="2" charset="0"/>
                <a:ea typeface="Helvetica Neue" panose="02000503000000020004" pitchFamily="2" charset="0"/>
                <a:cs typeface="Helvetica Neue" panose="02000503000000020004" pitchFamily="2" charset="0"/>
              </a:rPr>
              <a:t>́ </a:t>
            </a:r>
            <a:r>
              <a:rPr lang="el-GR" sz="1600" dirty="0" err="1">
                <a:latin typeface="Helvetica Neue" panose="02000503000000020004" pitchFamily="2" charset="0"/>
                <a:ea typeface="Helvetica Neue" panose="02000503000000020004" pitchFamily="2" charset="0"/>
                <a:cs typeface="Helvetica Neue" panose="02000503000000020004" pitchFamily="2" charset="0"/>
              </a:rPr>
              <a:t>απο</a:t>
            </a:r>
            <a:r>
              <a:rPr lang="el-GR" sz="1600" dirty="0">
                <a:latin typeface="Helvetica Neue" panose="02000503000000020004" pitchFamily="2" charset="0"/>
                <a:ea typeface="Helvetica Neue" panose="02000503000000020004" pitchFamily="2" charset="0"/>
                <a:cs typeface="Helvetica Neue" panose="02000503000000020004" pitchFamily="2" charset="0"/>
              </a:rPr>
              <a:t>́ </a:t>
            </a:r>
            <a:r>
              <a:rPr lang="el-GR" sz="1600" dirty="0" err="1">
                <a:latin typeface="Helvetica Neue" panose="02000503000000020004" pitchFamily="2" charset="0"/>
                <a:ea typeface="Helvetica Neue" panose="02000503000000020004" pitchFamily="2" charset="0"/>
                <a:cs typeface="Helvetica Neue" panose="02000503000000020004" pitchFamily="2" charset="0"/>
              </a:rPr>
              <a:t>δυνητικα</a:t>
            </a:r>
            <a:r>
              <a:rPr lang="el-GR" sz="1600" dirty="0">
                <a:latin typeface="Helvetica Neue" panose="02000503000000020004" pitchFamily="2" charset="0"/>
                <a:ea typeface="Helvetica Neue" panose="02000503000000020004" pitchFamily="2" charset="0"/>
                <a:cs typeface="Helvetica Neue" panose="02000503000000020004" pitchFamily="2" charset="0"/>
              </a:rPr>
              <a:t>́ </a:t>
            </a:r>
            <a:r>
              <a:rPr lang="el-GR" sz="1600" dirty="0" err="1">
                <a:latin typeface="Helvetica Neue" panose="02000503000000020004" pitchFamily="2" charset="0"/>
                <a:ea typeface="Helvetica Neue" panose="02000503000000020004" pitchFamily="2" charset="0"/>
                <a:cs typeface="Helvetica Neue" panose="02000503000000020004" pitchFamily="2" charset="0"/>
              </a:rPr>
              <a:t>αρνητικές</a:t>
            </a:r>
            <a:r>
              <a:rPr lang="el-GR" sz="1600" dirty="0">
                <a:latin typeface="Helvetica Neue" panose="02000503000000020004" pitchFamily="2" charset="0"/>
                <a:ea typeface="Helvetica Neue" panose="02000503000000020004" pitchFamily="2" charset="0"/>
                <a:cs typeface="Helvetica Neue" panose="02000503000000020004" pitchFamily="2" charset="0"/>
              </a:rPr>
              <a:t> </a:t>
            </a:r>
            <a:r>
              <a:rPr lang="el-GR" sz="1600" dirty="0" err="1">
                <a:latin typeface="Helvetica Neue" panose="02000503000000020004" pitchFamily="2" charset="0"/>
                <a:ea typeface="Helvetica Neue" panose="02000503000000020004" pitchFamily="2" charset="0"/>
                <a:cs typeface="Helvetica Neue" panose="02000503000000020004" pitchFamily="2" charset="0"/>
              </a:rPr>
              <a:t>επιπτώσεις</a:t>
            </a:r>
            <a:r>
              <a:rPr lang="el-GR" sz="1600" dirty="0">
                <a:latin typeface="Helvetica Neue" panose="02000503000000020004" pitchFamily="2" charset="0"/>
                <a:ea typeface="Helvetica Neue" panose="02000503000000020004" pitchFamily="2" charset="0"/>
                <a:cs typeface="Helvetica Neue" panose="02000503000000020004" pitchFamily="2" charset="0"/>
              </a:rPr>
              <a:t> στην </a:t>
            </a:r>
            <a:r>
              <a:rPr lang="el-GR" sz="1600" dirty="0" err="1">
                <a:latin typeface="Helvetica Neue" panose="02000503000000020004" pitchFamily="2" charset="0"/>
                <a:ea typeface="Helvetica Neue" panose="02000503000000020004" pitchFamily="2" charset="0"/>
                <a:cs typeface="Helvetica Neue" panose="02000503000000020004" pitchFamily="2" charset="0"/>
              </a:rPr>
              <a:t>ανθρώπινη</a:t>
            </a:r>
            <a:r>
              <a:rPr lang="el-GR" sz="1600" dirty="0">
                <a:latin typeface="Helvetica Neue" panose="02000503000000020004" pitchFamily="2" charset="0"/>
                <a:ea typeface="Helvetica Neue" panose="02000503000000020004" pitchFamily="2" charset="0"/>
                <a:cs typeface="Helvetica Neue" panose="02000503000000020004" pitchFamily="2" charset="0"/>
              </a:rPr>
              <a:t> </a:t>
            </a:r>
            <a:r>
              <a:rPr lang="el-GR" sz="1600" dirty="0" err="1">
                <a:latin typeface="Helvetica Neue" panose="02000503000000020004" pitchFamily="2" charset="0"/>
                <a:ea typeface="Helvetica Neue" panose="02000503000000020004" pitchFamily="2" charset="0"/>
                <a:cs typeface="Helvetica Neue" panose="02000503000000020004" pitchFamily="2" charset="0"/>
              </a:rPr>
              <a:t>υγεία</a:t>
            </a:r>
            <a:r>
              <a:rPr lang="el-GR" sz="1600" dirty="0">
                <a:latin typeface="Helvetica Neue" panose="02000503000000020004" pitchFamily="2" charset="0"/>
                <a:ea typeface="Helvetica Neue" panose="02000503000000020004" pitchFamily="2" charset="0"/>
                <a:cs typeface="Helvetica Neue" panose="02000503000000020004" pitchFamily="2" charset="0"/>
              </a:rPr>
              <a:t>, </a:t>
            </a:r>
            <a:r>
              <a:rPr lang="el-GR" sz="1600" dirty="0" err="1">
                <a:latin typeface="Helvetica Neue" panose="02000503000000020004" pitchFamily="2" charset="0"/>
                <a:ea typeface="Helvetica Neue" panose="02000503000000020004" pitchFamily="2" charset="0"/>
                <a:cs typeface="Helvetica Neue" panose="02000503000000020004" pitchFamily="2" charset="0"/>
              </a:rPr>
              <a:t>αλλα</a:t>
            </a:r>
            <a:r>
              <a:rPr lang="el-GR" sz="1600" dirty="0">
                <a:latin typeface="Helvetica Neue" panose="02000503000000020004" pitchFamily="2" charset="0"/>
                <a:ea typeface="Helvetica Neue" panose="02000503000000020004" pitchFamily="2" charset="0"/>
                <a:cs typeface="Helvetica Neue" panose="02000503000000020004" pitchFamily="2" charset="0"/>
              </a:rPr>
              <a:t>́ και στην </a:t>
            </a:r>
            <a:r>
              <a:rPr lang="el-GR" sz="1600" dirty="0" err="1">
                <a:latin typeface="Helvetica Neue" panose="02000503000000020004" pitchFamily="2" charset="0"/>
                <a:ea typeface="Helvetica Neue" panose="02000503000000020004" pitchFamily="2" charset="0"/>
                <a:cs typeface="Helvetica Neue" panose="02000503000000020004" pitchFamily="2" charset="0"/>
              </a:rPr>
              <a:t>ποιότητα</a:t>
            </a:r>
            <a:r>
              <a:rPr lang="el-GR" sz="1600" dirty="0">
                <a:latin typeface="Helvetica Neue" panose="02000503000000020004" pitchFamily="2" charset="0"/>
                <a:ea typeface="Helvetica Neue" panose="02000503000000020004" pitchFamily="2" charset="0"/>
                <a:cs typeface="Helvetica Neue" panose="02000503000000020004" pitchFamily="2" charset="0"/>
              </a:rPr>
              <a:t> του </a:t>
            </a:r>
            <a:r>
              <a:rPr lang="el-GR" sz="1600" dirty="0" err="1">
                <a:latin typeface="Helvetica Neue" panose="02000503000000020004" pitchFamily="2" charset="0"/>
                <a:ea typeface="Helvetica Neue" panose="02000503000000020004" pitchFamily="2" charset="0"/>
                <a:cs typeface="Helvetica Neue" panose="02000503000000020004" pitchFamily="2" charset="0"/>
              </a:rPr>
              <a:t>περιβάλλοντος</a:t>
            </a:r>
            <a:r>
              <a:rPr lang="el-GR" sz="1600" dirty="0">
                <a:latin typeface="Helvetica Neue" panose="02000503000000020004" pitchFamily="2" charset="0"/>
                <a:ea typeface="Helvetica Neue" panose="02000503000000020004" pitchFamily="2" charset="0"/>
                <a:cs typeface="Helvetica Neue" panose="02000503000000020004" pitchFamily="2" charset="0"/>
              </a:rPr>
              <a:t>. </a:t>
            </a:r>
          </a:p>
          <a:p>
            <a:pPr>
              <a:lnSpc>
                <a:spcPct val="90000"/>
              </a:lnSpc>
            </a:pPr>
            <a:r>
              <a:rPr lang="el-GR" sz="1600" dirty="0" err="1">
                <a:latin typeface="Helvetica Neue" panose="02000503000000020004" pitchFamily="2" charset="0"/>
                <a:ea typeface="Helvetica Neue" panose="02000503000000020004" pitchFamily="2" charset="0"/>
                <a:cs typeface="Helvetica Neue" panose="02000503000000020004" pitchFamily="2" charset="0"/>
              </a:rPr>
              <a:t>Σύμφωνα</a:t>
            </a:r>
            <a:r>
              <a:rPr lang="el-GR" sz="1600" dirty="0">
                <a:latin typeface="Helvetica Neue" panose="02000503000000020004" pitchFamily="2" charset="0"/>
                <a:ea typeface="Helvetica Neue" panose="02000503000000020004" pitchFamily="2" charset="0"/>
                <a:cs typeface="Helvetica Neue" panose="02000503000000020004" pitchFamily="2" charset="0"/>
              </a:rPr>
              <a:t> με τον </a:t>
            </a:r>
            <a:r>
              <a:rPr lang="el-GR" sz="1600" dirty="0" err="1">
                <a:latin typeface="Helvetica Neue" panose="02000503000000020004" pitchFamily="2" charset="0"/>
                <a:ea typeface="Helvetica Neue" panose="02000503000000020004" pitchFamily="2" charset="0"/>
                <a:cs typeface="Helvetica Neue" panose="02000503000000020004" pitchFamily="2" charset="0"/>
              </a:rPr>
              <a:t>Παγκόσμιο</a:t>
            </a:r>
            <a:r>
              <a:rPr lang="el-GR" sz="1600" dirty="0">
                <a:latin typeface="Helvetica Neue" panose="02000503000000020004" pitchFamily="2" charset="0"/>
                <a:ea typeface="Helvetica Neue" panose="02000503000000020004" pitchFamily="2" charset="0"/>
                <a:cs typeface="Helvetica Neue" panose="02000503000000020004" pitchFamily="2" charset="0"/>
              </a:rPr>
              <a:t> </a:t>
            </a:r>
            <a:r>
              <a:rPr lang="el-GR" sz="1600" dirty="0" err="1">
                <a:latin typeface="Helvetica Neue" panose="02000503000000020004" pitchFamily="2" charset="0"/>
                <a:ea typeface="Helvetica Neue" panose="02000503000000020004" pitchFamily="2" charset="0"/>
                <a:cs typeface="Helvetica Neue" panose="02000503000000020004" pitchFamily="2" charset="0"/>
              </a:rPr>
              <a:t>Οργανισμο</a:t>
            </a:r>
            <a:r>
              <a:rPr lang="el-GR" sz="1600" dirty="0">
                <a:latin typeface="Helvetica Neue" panose="02000503000000020004" pitchFamily="2" charset="0"/>
                <a:ea typeface="Helvetica Neue" panose="02000503000000020004" pitchFamily="2" charset="0"/>
                <a:cs typeface="Helvetica Neue" panose="02000503000000020004" pitchFamily="2" charset="0"/>
              </a:rPr>
              <a:t>́ </a:t>
            </a:r>
            <a:r>
              <a:rPr lang="el-GR" sz="1600" dirty="0" err="1">
                <a:latin typeface="Helvetica Neue" panose="02000503000000020004" pitchFamily="2" charset="0"/>
                <a:ea typeface="Helvetica Neue" panose="02000503000000020004" pitchFamily="2" charset="0"/>
                <a:cs typeface="Helvetica Neue" panose="02000503000000020004" pitchFamily="2" charset="0"/>
              </a:rPr>
              <a:t>Υγείας</a:t>
            </a:r>
            <a:r>
              <a:rPr lang="el-GR" sz="1600" dirty="0">
                <a:latin typeface="Helvetica Neue" panose="02000503000000020004" pitchFamily="2" charset="0"/>
                <a:ea typeface="Helvetica Neue" panose="02000503000000020004" pitchFamily="2" charset="0"/>
                <a:cs typeface="Helvetica Neue" panose="02000503000000020004" pitchFamily="2" charset="0"/>
              </a:rPr>
              <a:t> (</a:t>
            </a:r>
            <a:r>
              <a:rPr lang="en-GB" sz="1600" dirty="0">
                <a:latin typeface="Helvetica Neue" panose="02000503000000020004" pitchFamily="2" charset="0"/>
                <a:ea typeface="Helvetica Neue" panose="02000503000000020004" pitchFamily="2" charset="0"/>
                <a:cs typeface="Helvetica Neue" panose="02000503000000020004" pitchFamily="2" charset="0"/>
              </a:rPr>
              <a:t>WHO, 1999) </a:t>
            </a:r>
            <a:r>
              <a:rPr lang="el-GR" sz="1600" dirty="0">
                <a:latin typeface="Helvetica Neue" panose="02000503000000020004" pitchFamily="2" charset="0"/>
                <a:ea typeface="Helvetica Neue" panose="02000503000000020004" pitchFamily="2" charset="0"/>
                <a:cs typeface="Helvetica Neue" panose="02000503000000020004" pitchFamily="2" charset="0"/>
              </a:rPr>
              <a:t>η </a:t>
            </a:r>
            <a:r>
              <a:rPr lang="el-GR" sz="1600" dirty="0" err="1">
                <a:latin typeface="Helvetica Neue" panose="02000503000000020004" pitchFamily="2" charset="0"/>
                <a:ea typeface="Helvetica Neue" panose="02000503000000020004" pitchFamily="2" charset="0"/>
                <a:cs typeface="Helvetica Neue" panose="02000503000000020004" pitchFamily="2" charset="0"/>
              </a:rPr>
              <a:t>υπερβολικη</a:t>
            </a:r>
            <a:r>
              <a:rPr lang="el-GR" sz="1600" dirty="0">
                <a:latin typeface="Helvetica Neue" panose="02000503000000020004" pitchFamily="2" charset="0"/>
                <a:ea typeface="Helvetica Neue" panose="02000503000000020004" pitchFamily="2" charset="0"/>
                <a:cs typeface="Helvetica Neue" panose="02000503000000020004" pitchFamily="2" charset="0"/>
              </a:rPr>
              <a:t>́ </a:t>
            </a:r>
            <a:r>
              <a:rPr lang="el-GR" sz="1600" dirty="0" err="1">
                <a:latin typeface="Helvetica Neue" panose="02000503000000020004" pitchFamily="2" charset="0"/>
                <a:ea typeface="Helvetica Neue" panose="02000503000000020004" pitchFamily="2" charset="0"/>
                <a:cs typeface="Helvetica Neue" panose="02000503000000020004" pitchFamily="2" charset="0"/>
              </a:rPr>
              <a:t>έκθεση</a:t>
            </a:r>
            <a:r>
              <a:rPr lang="el-GR" sz="1600" dirty="0">
                <a:latin typeface="Helvetica Neue" panose="02000503000000020004" pitchFamily="2" charset="0"/>
                <a:ea typeface="Helvetica Neue" panose="02000503000000020004" pitchFamily="2" charset="0"/>
                <a:cs typeface="Helvetica Neue" panose="02000503000000020004" pitchFamily="2" charset="0"/>
              </a:rPr>
              <a:t> σε </a:t>
            </a:r>
            <a:r>
              <a:rPr lang="el-GR" sz="1600" dirty="0" err="1">
                <a:latin typeface="Helvetica Neue" panose="02000503000000020004" pitchFamily="2" charset="0"/>
                <a:ea typeface="Helvetica Neue" panose="02000503000000020004" pitchFamily="2" charset="0"/>
                <a:cs typeface="Helvetica Neue" panose="02000503000000020004" pitchFamily="2" charset="0"/>
              </a:rPr>
              <a:t>θόρυβο</a:t>
            </a:r>
            <a:r>
              <a:rPr lang="el-GR" sz="1600" dirty="0">
                <a:latin typeface="Helvetica Neue" panose="02000503000000020004" pitchFamily="2" charset="0"/>
                <a:ea typeface="Helvetica Neue" panose="02000503000000020004" pitchFamily="2" charset="0"/>
                <a:cs typeface="Helvetica Neue" panose="02000503000000020004" pitchFamily="2" charset="0"/>
              </a:rPr>
              <a:t> </a:t>
            </a:r>
            <a:r>
              <a:rPr lang="el-GR" sz="1600" dirty="0" err="1">
                <a:latin typeface="Helvetica Neue" panose="02000503000000020004" pitchFamily="2" charset="0"/>
                <a:ea typeface="Helvetica Neue" panose="02000503000000020004" pitchFamily="2" charset="0"/>
                <a:cs typeface="Helvetica Neue" panose="02000503000000020004" pitchFamily="2" charset="0"/>
              </a:rPr>
              <a:t>μπορει</a:t>
            </a:r>
            <a:r>
              <a:rPr lang="el-GR" sz="1600" dirty="0">
                <a:latin typeface="Helvetica Neue" panose="02000503000000020004" pitchFamily="2" charset="0"/>
                <a:ea typeface="Helvetica Neue" panose="02000503000000020004" pitchFamily="2" charset="0"/>
                <a:cs typeface="Helvetica Neue" panose="02000503000000020004" pitchFamily="2" charset="0"/>
              </a:rPr>
              <a:t>́ να </a:t>
            </a:r>
            <a:r>
              <a:rPr lang="el-GR" sz="1600" dirty="0" err="1">
                <a:latin typeface="Helvetica Neue" panose="02000503000000020004" pitchFamily="2" charset="0"/>
                <a:ea typeface="Helvetica Neue" panose="02000503000000020004" pitchFamily="2" charset="0"/>
                <a:cs typeface="Helvetica Neue" panose="02000503000000020004" pitchFamily="2" charset="0"/>
              </a:rPr>
              <a:t>προκαλέσει</a:t>
            </a:r>
            <a:r>
              <a:rPr lang="el-GR" sz="1600" dirty="0">
                <a:latin typeface="Helvetica Neue" panose="02000503000000020004" pitchFamily="2" charset="0"/>
                <a:ea typeface="Helvetica Neue" panose="02000503000000020004" pitchFamily="2" charset="0"/>
                <a:cs typeface="Helvetica Neue" panose="02000503000000020004" pitchFamily="2" charset="0"/>
              </a:rPr>
              <a:t> </a:t>
            </a:r>
            <a:r>
              <a:rPr lang="el-GR" sz="1600" b="1" dirty="0" err="1">
                <a:latin typeface="Helvetica Neue" panose="02000503000000020004" pitchFamily="2" charset="0"/>
                <a:ea typeface="Helvetica Neue" panose="02000503000000020004" pitchFamily="2" charset="0"/>
                <a:cs typeface="Helvetica Neue" panose="02000503000000020004" pitchFamily="2" charset="0"/>
              </a:rPr>
              <a:t>επιπτώσεις</a:t>
            </a:r>
            <a:r>
              <a:rPr lang="el-GR" sz="1600" b="1" dirty="0">
                <a:latin typeface="Helvetica Neue" panose="02000503000000020004" pitchFamily="2" charset="0"/>
                <a:ea typeface="Helvetica Neue" panose="02000503000000020004" pitchFamily="2" charset="0"/>
                <a:cs typeface="Helvetica Neue" panose="02000503000000020004" pitchFamily="2" charset="0"/>
              </a:rPr>
              <a:t> στην </a:t>
            </a:r>
            <a:r>
              <a:rPr lang="el-GR" sz="1600" b="1" dirty="0" err="1">
                <a:latin typeface="Helvetica Neue" panose="02000503000000020004" pitchFamily="2" charset="0"/>
                <a:ea typeface="Helvetica Neue" panose="02000503000000020004" pitchFamily="2" charset="0"/>
                <a:cs typeface="Helvetica Neue" panose="02000503000000020004" pitchFamily="2" charset="0"/>
              </a:rPr>
              <a:t>ψυχικη</a:t>
            </a:r>
            <a:r>
              <a:rPr lang="el-GR" sz="1600" b="1" dirty="0">
                <a:latin typeface="Helvetica Neue" panose="02000503000000020004" pitchFamily="2" charset="0"/>
                <a:ea typeface="Helvetica Neue" panose="02000503000000020004" pitchFamily="2" charset="0"/>
                <a:cs typeface="Helvetica Neue" panose="02000503000000020004" pitchFamily="2" charset="0"/>
              </a:rPr>
              <a:t>́ </a:t>
            </a:r>
            <a:r>
              <a:rPr lang="el-GR" sz="1600" b="1" dirty="0" err="1">
                <a:latin typeface="Helvetica Neue" panose="02000503000000020004" pitchFamily="2" charset="0"/>
                <a:ea typeface="Helvetica Neue" panose="02000503000000020004" pitchFamily="2" charset="0"/>
                <a:cs typeface="Helvetica Neue" panose="02000503000000020004" pitchFamily="2" charset="0"/>
              </a:rPr>
              <a:t>υγεία</a:t>
            </a:r>
            <a:r>
              <a:rPr lang="el-GR" sz="1600" b="1" dirty="0">
                <a:latin typeface="Helvetica Neue" panose="02000503000000020004" pitchFamily="2" charset="0"/>
                <a:ea typeface="Helvetica Neue" panose="02000503000000020004" pitchFamily="2" charset="0"/>
                <a:cs typeface="Helvetica Neue" panose="02000503000000020004" pitchFamily="2" charset="0"/>
              </a:rPr>
              <a:t>, </a:t>
            </a:r>
            <a:r>
              <a:rPr lang="el-GR" sz="1600" b="1" dirty="0" err="1">
                <a:latin typeface="Helvetica Neue" panose="02000503000000020004" pitchFamily="2" charset="0"/>
                <a:ea typeface="Helvetica Neue" panose="02000503000000020004" pitchFamily="2" charset="0"/>
                <a:cs typeface="Helvetica Neue" panose="02000503000000020004" pitchFamily="2" charset="0"/>
              </a:rPr>
              <a:t>προβλήματα</a:t>
            </a:r>
            <a:r>
              <a:rPr lang="el-GR" sz="1600" b="1" dirty="0">
                <a:latin typeface="Helvetica Neue" panose="02000503000000020004" pitchFamily="2" charset="0"/>
                <a:ea typeface="Helvetica Neue" panose="02000503000000020004" pitchFamily="2" charset="0"/>
                <a:cs typeface="Helvetica Neue" panose="02000503000000020004" pitchFamily="2" charset="0"/>
              </a:rPr>
              <a:t> </a:t>
            </a:r>
            <a:r>
              <a:rPr lang="el-GR" sz="1600" b="1" dirty="0" err="1">
                <a:latin typeface="Helvetica Neue" panose="02000503000000020004" pitchFamily="2" charset="0"/>
                <a:ea typeface="Helvetica Neue" panose="02000503000000020004" pitchFamily="2" charset="0"/>
                <a:cs typeface="Helvetica Neue" panose="02000503000000020004" pitchFamily="2" charset="0"/>
              </a:rPr>
              <a:t>ακοής</a:t>
            </a:r>
            <a:r>
              <a:rPr lang="el-GR" sz="1600" b="1" dirty="0">
                <a:latin typeface="Helvetica Neue" panose="02000503000000020004" pitchFamily="2" charset="0"/>
                <a:ea typeface="Helvetica Neue" panose="02000503000000020004" pitchFamily="2" charset="0"/>
                <a:cs typeface="Helvetica Neue" panose="02000503000000020004" pitchFamily="2" charset="0"/>
              </a:rPr>
              <a:t> που </a:t>
            </a:r>
            <a:r>
              <a:rPr lang="el-GR" sz="1600" b="1" dirty="0" err="1">
                <a:latin typeface="Helvetica Neue" panose="02000503000000020004" pitchFamily="2" charset="0"/>
                <a:ea typeface="Helvetica Neue" panose="02000503000000020004" pitchFamily="2" charset="0"/>
                <a:cs typeface="Helvetica Neue" panose="02000503000000020004" pitchFamily="2" charset="0"/>
              </a:rPr>
              <a:t>εμποδίζουν</a:t>
            </a:r>
            <a:r>
              <a:rPr lang="el-GR" sz="1600" b="1" dirty="0">
                <a:latin typeface="Helvetica Neue" panose="02000503000000020004" pitchFamily="2" charset="0"/>
                <a:ea typeface="Helvetica Neue" panose="02000503000000020004" pitchFamily="2" charset="0"/>
                <a:cs typeface="Helvetica Neue" panose="02000503000000020004" pitchFamily="2" charset="0"/>
              </a:rPr>
              <a:t> την </a:t>
            </a:r>
            <a:r>
              <a:rPr lang="el-GR" sz="1600" b="1" dirty="0" err="1">
                <a:latin typeface="Helvetica Neue" panose="02000503000000020004" pitchFamily="2" charset="0"/>
                <a:ea typeface="Helvetica Neue" panose="02000503000000020004" pitchFamily="2" charset="0"/>
                <a:cs typeface="Helvetica Neue" panose="02000503000000020004" pitchFamily="2" charset="0"/>
              </a:rPr>
              <a:t>επικοινωνία</a:t>
            </a:r>
            <a:r>
              <a:rPr lang="el-GR" sz="1600" b="1" dirty="0">
                <a:latin typeface="Helvetica Neue" panose="02000503000000020004" pitchFamily="2" charset="0"/>
                <a:ea typeface="Helvetica Neue" panose="02000503000000020004" pitchFamily="2" charset="0"/>
                <a:cs typeface="Helvetica Neue" panose="02000503000000020004" pitchFamily="2" charset="0"/>
              </a:rPr>
              <a:t> του </a:t>
            </a:r>
            <a:r>
              <a:rPr lang="el-GR" sz="1600" b="1" dirty="0" err="1">
                <a:latin typeface="Helvetica Neue" panose="02000503000000020004" pitchFamily="2" charset="0"/>
                <a:ea typeface="Helvetica Neue" panose="02000503000000020004" pitchFamily="2" charset="0"/>
                <a:cs typeface="Helvetica Neue" panose="02000503000000020004" pitchFamily="2" charset="0"/>
              </a:rPr>
              <a:t>λόγου</a:t>
            </a:r>
            <a:r>
              <a:rPr lang="el-GR" sz="1600" b="1" dirty="0">
                <a:latin typeface="Helvetica Neue" panose="02000503000000020004" pitchFamily="2" charset="0"/>
                <a:ea typeface="Helvetica Neue" panose="02000503000000020004" pitchFamily="2" charset="0"/>
                <a:cs typeface="Helvetica Neue" panose="02000503000000020004" pitchFamily="2" charset="0"/>
              </a:rPr>
              <a:t>, να </a:t>
            </a:r>
            <a:r>
              <a:rPr lang="el-GR" sz="1600" b="1" dirty="0" err="1">
                <a:latin typeface="Helvetica Neue" panose="02000503000000020004" pitchFamily="2" charset="0"/>
                <a:ea typeface="Helvetica Neue" panose="02000503000000020004" pitchFamily="2" charset="0"/>
                <a:cs typeface="Helvetica Neue" panose="02000503000000020004" pitchFamily="2" charset="0"/>
              </a:rPr>
              <a:t>προκαλέσει</a:t>
            </a:r>
            <a:r>
              <a:rPr lang="el-GR" sz="1600" b="1" dirty="0">
                <a:latin typeface="Helvetica Neue" panose="02000503000000020004" pitchFamily="2" charset="0"/>
                <a:ea typeface="Helvetica Neue" panose="02000503000000020004" pitchFamily="2" charset="0"/>
                <a:cs typeface="Helvetica Neue" panose="02000503000000020004" pitchFamily="2" charset="0"/>
              </a:rPr>
              <a:t> </a:t>
            </a:r>
            <a:r>
              <a:rPr lang="el-GR" sz="1600" b="1" dirty="0" err="1">
                <a:latin typeface="Helvetica Neue" panose="02000503000000020004" pitchFamily="2" charset="0"/>
                <a:ea typeface="Helvetica Neue" panose="02000503000000020004" pitchFamily="2" charset="0"/>
                <a:cs typeface="Helvetica Neue" panose="02000503000000020004" pitchFamily="2" charset="0"/>
              </a:rPr>
              <a:t>διαταραχές</a:t>
            </a:r>
            <a:r>
              <a:rPr lang="el-GR" sz="1600" b="1" dirty="0">
                <a:latin typeface="Helvetica Neue" panose="02000503000000020004" pitchFamily="2" charset="0"/>
                <a:ea typeface="Helvetica Neue" panose="02000503000000020004" pitchFamily="2" charset="0"/>
                <a:cs typeface="Helvetica Neue" panose="02000503000000020004" pitchFamily="2" charset="0"/>
              </a:rPr>
              <a:t> </a:t>
            </a:r>
            <a:r>
              <a:rPr lang="el-GR" sz="1600" b="1" dirty="0" err="1">
                <a:latin typeface="Helvetica Neue" panose="02000503000000020004" pitchFamily="2" charset="0"/>
                <a:ea typeface="Helvetica Neue" panose="02000503000000020004" pitchFamily="2" charset="0"/>
                <a:cs typeface="Helvetica Neue" panose="02000503000000020004" pitchFamily="2" charset="0"/>
              </a:rPr>
              <a:t>ύπνου</a:t>
            </a:r>
            <a:r>
              <a:rPr lang="el-GR" sz="1600" b="1" dirty="0">
                <a:latin typeface="Helvetica Neue" panose="02000503000000020004" pitchFamily="2" charset="0"/>
                <a:ea typeface="Helvetica Neue" panose="02000503000000020004" pitchFamily="2" charset="0"/>
                <a:cs typeface="Helvetica Neue" panose="02000503000000020004" pitchFamily="2" charset="0"/>
              </a:rPr>
              <a:t>, </a:t>
            </a:r>
            <a:r>
              <a:rPr lang="el-GR" sz="1600" b="1" dirty="0" err="1">
                <a:latin typeface="Helvetica Neue" panose="02000503000000020004" pitchFamily="2" charset="0"/>
                <a:ea typeface="Helvetica Neue" panose="02000503000000020004" pitchFamily="2" charset="0"/>
                <a:cs typeface="Helvetica Neue" panose="02000503000000020004" pitchFamily="2" charset="0"/>
              </a:rPr>
              <a:t>ακόμη</a:t>
            </a:r>
            <a:r>
              <a:rPr lang="el-GR" sz="1600" b="1" dirty="0">
                <a:latin typeface="Helvetica Neue" panose="02000503000000020004" pitchFamily="2" charset="0"/>
                <a:ea typeface="Helvetica Neue" panose="02000503000000020004" pitchFamily="2" charset="0"/>
                <a:cs typeface="Helvetica Neue" panose="02000503000000020004" pitchFamily="2" charset="0"/>
              </a:rPr>
              <a:t> και </a:t>
            </a:r>
            <a:r>
              <a:rPr lang="el-GR" sz="1600" b="1" dirty="0" err="1">
                <a:latin typeface="Helvetica Neue" panose="02000503000000020004" pitchFamily="2" charset="0"/>
                <a:ea typeface="Helvetica Neue" panose="02000503000000020004" pitchFamily="2" charset="0"/>
                <a:cs typeface="Helvetica Neue" panose="02000503000000020004" pitchFamily="2" charset="0"/>
              </a:rPr>
              <a:t>καρδιαγγειακα</a:t>
            </a:r>
            <a:r>
              <a:rPr lang="el-GR" sz="1600" b="1" dirty="0">
                <a:latin typeface="Helvetica Neue" panose="02000503000000020004" pitchFamily="2" charset="0"/>
                <a:ea typeface="Helvetica Neue" panose="02000503000000020004" pitchFamily="2" charset="0"/>
                <a:cs typeface="Helvetica Neue" panose="02000503000000020004" pitchFamily="2" charset="0"/>
              </a:rPr>
              <a:t>́ </a:t>
            </a:r>
            <a:r>
              <a:rPr lang="el-GR" sz="1600" b="1" dirty="0" err="1">
                <a:latin typeface="Helvetica Neue" panose="02000503000000020004" pitchFamily="2" charset="0"/>
                <a:ea typeface="Helvetica Neue" panose="02000503000000020004" pitchFamily="2" charset="0"/>
                <a:cs typeface="Helvetica Neue" panose="02000503000000020004" pitchFamily="2" charset="0"/>
              </a:rPr>
              <a:t>νοσήματα</a:t>
            </a:r>
            <a:r>
              <a:rPr lang="el-GR" sz="1600" b="1" dirty="0">
                <a:latin typeface="Helvetica Neue" panose="02000503000000020004" pitchFamily="2" charset="0"/>
                <a:ea typeface="Helvetica Neue" panose="02000503000000020004" pitchFamily="2" charset="0"/>
                <a:cs typeface="Helvetica Neue" panose="02000503000000020004" pitchFamily="2" charset="0"/>
              </a:rPr>
              <a:t>. </a:t>
            </a:r>
          </a:p>
          <a:p>
            <a:pPr>
              <a:lnSpc>
                <a:spcPct val="90000"/>
              </a:lnSpc>
            </a:pPr>
            <a:r>
              <a:rPr lang="el-GR" sz="1600" dirty="0" err="1">
                <a:latin typeface="Helvetica Neue" panose="02000503000000020004" pitchFamily="2" charset="0"/>
                <a:ea typeface="Helvetica Neue" panose="02000503000000020004" pitchFamily="2" charset="0"/>
                <a:cs typeface="Helvetica Neue" panose="02000503000000020004" pitchFamily="2" charset="0"/>
              </a:rPr>
              <a:t>Έχει</a:t>
            </a:r>
            <a:r>
              <a:rPr lang="el-GR" sz="1600" dirty="0">
                <a:latin typeface="Helvetica Neue" panose="02000503000000020004" pitchFamily="2" charset="0"/>
                <a:ea typeface="Helvetica Neue" panose="02000503000000020004" pitchFamily="2" charset="0"/>
                <a:cs typeface="Helvetica Neue" panose="02000503000000020004" pitchFamily="2" charset="0"/>
              </a:rPr>
              <a:t> </a:t>
            </a:r>
            <a:r>
              <a:rPr lang="el-GR" sz="1600" dirty="0" err="1">
                <a:latin typeface="Helvetica Neue" panose="02000503000000020004" pitchFamily="2" charset="0"/>
                <a:ea typeface="Helvetica Neue" panose="02000503000000020004" pitchFamily="2" charset="0"/>
                <a:cs typeface="Helvetica Neue" panose="02000503000000020004" pitchFamily="2" charset="0"/>
              </a:rPr>
              <a:t>υπολογισθει</a:t>
            </a:r>
            <a:r>
              <a:rPr lang="el-GR" sz="1600" dirty="0">
                <a:latin typeface="Helvetica Neue" panose="02000503000000020004" pitchFamily="2" charset="0"/>
                <a:ea typeface="Helvetica Neue" panose="02000503000000020004" pitchFamily="2" charset="0"/>
                <a:cs typeface="Helvetica Neue" panose="02000503000000020004" pitchFamily="2" charset="0"/>
              </a:rPr>
              <a:t>́ πως </a:t>
            </a:r>
            <a:r>
              <a:rPr lang="el-GR" sz="1600" dirty="0" err="1">
                <a:latin typeface="Helvetica Neue" panose="02000503000000020004" pitchFamily="2" charset="0"/>
                <a:ea typeface="Helvetica Neue" panose="02000503000000020004" pitchFamily="2" charset="0"/>
                <a:cs typeface="Helvetica Neue" panose="02000503000000020004" pitchFamily="2" charset="0"/>
              </a:rPr>
              <a:t>πάνω</a:t>
            </a:r>
            <a:r>
              <a:rPr lang="el-GR" sz="1600" dirty="0">
                <a:latin typeface="Helvetica Neue" panose="02000503000000020004" pitchFamily="2" charset="0"/>
                <a:ea typeface="Helvetica Neue" panose="02000503000000020004" pitchFamily="2" charset="0"/>
                <a:cs typeface="Helvetica Neue" panose="02000503000000020004" pitchFamily="2" charset="0"/>
              </a:rPr>
              <a:t> </a:t>
            </a:r>
            <a:r>
              <a:rPr lang="el-GR" sz="1600" dirty="0" err="1">
                <a:latin typeface="Helvetica Neue" panose="02000503000000020004" pitchFamily="2" charset="0"/>
                <a:ea typeface="Helvetica Neue" panose="02000503000000020004" pitchFamily="2" charset="0"/>
                <a:cs typeface="Helvetica Neue" panose="02000503000000020004" pitchFamily="2" charset="0"/>
              </a:rPr>
              <a:t>απο</a:t>
            </a:r>
            <a:r>
              <a:rPr lang="el-GR" sz="1600" dirty="0">
                <a:latin typeface="Helvetica Neue" panose="02000503000000020004" pitchFamily="2" charset="0"/>
                <a:ea typeface="Helvetica Neue" panose="02000503000000020004" pitchFamily="2" charset="0"/>
                <a:cs typeface="Helvetica Neue" panose="02000503000000020004" pitchFamily="2" charset="0"/>
              </a:rPr>
              <a:t>́ το 40% του </a:t>
            </a:r>
            <a:r>
              <a:rPr lang="el-GR" sz="1600" dirty="0" err="1">
                <a:latin typeface="Helvetica Neue" panose="02000503000000020004" pitchFamily="2" charset="0"/>
                <a:ea typeface="Helvetica Neue" panose="02000503000000020004" pitchFamily="2" charset="0"/>
                <a:cs typeface="Helvetica Neue" panose="02000503000000020004" pitchFamily="2" charset="0"/>
              </a:rPr>
              <a:t>πληθυσμου</a:t>
            </a:r>
            <a:r>
              <a:rPr lang="el-GR" sz="1600" dirty="0">
                <a:latin typeface="Helvetica Neue" panose="02000503000000020004" pitchFamily="2" charset="0"/>
                <a:ea typeface="Helvetica Neue" panose="02000503000000020004" pitchFamily="2" charset="0"/>
                <a:cs typeface="Helvetica Neue" panose="02000503000000020004" pitchFamily="2" charset="0"/>
              </a:rPr>
              <a:t>́ της </a:t>
            </a:r>
            <a:r>
              <a:rPr lang="el-GR" sz="1600" dirty="0" err="1">
                <a:latin typeface="Helvetica Neue" panose="02000503000000020004" pitchFamily="2" charset="0"/>
                <a:ea typeface="Helvetica Neue" panose="02000503000000020004" pitchFamily="2" charset="0"/>
                <a:cs typeface="Helvetica Neue" panose="02000503000000020004" pitchFamily="2" charset="0"/>
              </a:rPr>
              <a:t>Ευρώπης</a:t>
            </a:r>
            <a:r>
              <a:rPr lang="el-GR" sz="1600" dirty="0">
                <a:latin typeface="Helvetica Neue" panose="02000503000000020004" pitchFamily="2" charset="0"/>
                <a:ea typeface="Helvetica Neue" panose="02000503000000020004" pitchFamily="2" charset="0"/>
                <a:cs typeface="Helvetica Neue" panose="02000503000000020004" pitchFamily="2" charset="0"/>
              </a:rPr>
              <a:t> </a:t>
            </a:r>
            <a:r>
              <a:rPr lang="el-GR" sz="1600" dirty="0" err="1">
                <a:latin typeface="Helvetica Neue" panose="02000503000000020004" pitchFamily="2" charset="0"/>
                <a:ea typeface="Helvetica Neue" panose="02000503000000020004" pitchFamily="2" charset="0"/>
                <a:cs typeface="Helvetica Neue" panose="02000503000000020004" pitchFamily="2" charset="0"/>
              </a:rPr>
              <a:t>εκτίθεται</a:t>
            </a:r>
            <a:r>
              <a:rPr lang="el-GR" sz="1600" dirty="0">
                <a:latin typeface="Helvetica Neue" panose="02000503000000020004" pitchFamily="2" charset="0"/>
                <a:ea typeface="Helvetica Neue" panose="02000503000000020004" pitchFamily="2" charset="0"/>
                <a:cs typeface="Helvetica Neue" panose="02000503000000020004" pitchFamily="2" charset="0"/>
              </a:rPr>
              <a:t> σε </a:t>
            </a:r>
            <a:r>
              <a:rPr lang="el-GR" sz="1600" dirty="0" err="1">
                <a:latin typeface="Helvetica Neue" panose="02000503000000020004" pitchFamily="2" charset="0"/>
                <a:ea typeface="Helvetica Neue" panose="02000503000000020004" pitchFamily="2" charset="0"/>
                <a:cs typeface="Helvetica Neue" panose="02000503000000020004" pitchFamily="2" charset="0"/>
              </a:rPr>
              <a:t>θόρυβο</a:t>
            </a:r>
            <a:r>
              <a:rPr lang="el-GR" sz="1600" dirty="0">
                <a:latin typeface="Helvetica Neue" panose="02000503000000020004" pitchFamily="2" charset="0"/>
                <a:ea typeface="Helvetica Neue" panose="02000503000000020004" pitchFamily="2" charset="0"/>
                <a:cs typeface="Helvetica Neue" panose="02000503000000020004" pitchFamily="2" charset="0"/>
              </a:rPr>
              <a:t> </a:t>
            </a:r>
            <a:r>
              <a:rPr lang="el-GR" sz="1600" dirty="0" err="1">
                <a:latin typeface="Helvetica Neue" panose="02000503000000020004" pitchFamily="2" charset="0"/>
                <a:ea typeface="Helvetica Neue" panose="02000503000000020004" pitchFamily="2" charset="0"/>
                <a:cs typeface="Helvetica Neue" panose="02000503000000020004" pitchFamily="2" charset="0"/>
              </a:rPr>
              <a:t>οδικής</a:t>
            </a:r>
            <a:r>
              <a:rPr lang="el-GR" sz="1600" dirty="0">
                <a:latin typeface="Helvetica Neue" panose="02000503000000020004" pitchFamily="2" charset="0"/>
                <a:ea typeface="Helvetica Neue" panose="02000503000000020004" pitchFamily="2" charset="0"/>
                <a:cs typeface="Helvetica Neue" panose="02000503000000020004" pitchFamily="2" charset="0"/>
              </a:rPr>
              <a:t> </a:t>
            </a:r>
            <a:r>
              <a:rPr lang="el-GR" sz="1600" dirty="0" err="1">
                <a:latin typeface="Helvetica Neue" panose="02000503000000020004" pitchFamily="2" charset="0"/>
                <a:ea typeface="Helvetica Neue" panose="02000503000000020004" pitchFamily="2" charset="0"/>
                <a:cs typeface="Helvetica Neue" panose="02000503000000020004" pitchFamily="2" charset="0"/>
              </a:rPr>
              <a:t>κυκλοφορίας</a:t>
            </a:r>
            <a:r>
              <a:rPr lang="el-GR" sz="1600" dirty="0">
                <a:latin typeface="Helvetica Neue" panose="02000503000000020004" pitchFamily="2" charset="0"/>
                <a:ea typeface="Helvetica Neue" panose="02000503000000020004" pitchFamily="2" charset="0"/>
                <a:cs typeface="Helvetica Neue" panose="02000503000000020004" pitchFamily="2" charset="0"/>
              </a:rPr>
              <a:t> </a:t>
            </a:r>
            <a:r>
              <a:rPr lang="el-GR" sz="1600" dirty="0" err="1">
                <a:latin typeface="Helvetica Neue" panose="02000503000000020004" pitchFamily="2" charset="0"/>
                <a:ea typeface="Helvetica Neue" panose="02000503000000020004" pitchFamily="2" charset="0"/>
                <a:cs typeface="Helvetica Neue" panose="02000503000000020004" pitchFamily="2" charset="0"/>
              </a:rPr>
              <a:t>εντάσεως</a:t>
            </a:r>
            <a:r>
              <a:rPr lang="el-GR" sz="1600" dirty="0">
                <a:latin typeface="Helvetica Neue" panose="02000503000000020004" pitchFamily="2" charset="0"/>
                <a:ea typeface="Helvetica Neue" panose="02000503000000020004" pitchFamily="2" charset="0"/>
                <a:cs typeface="Helvetica Neue" panose="02000503000000020004" pitchFamily="2" charset="0"/>
              </a:rPr>
              <a:t> </a:t>
            </a:r>
            <a:r>
              <a:rPr lang="el-GR" sz="1600" dirty="0" err="1">
                <a:latin typeface="Helvetica Neue" panose="02000503000000020004" pitchFamily="2" charset="0"/>
                <a:ea typeface="Helvetica Neue" panose="02000503000000020004" pitchFamily="2" charset="0"/>
                <a:cs typeface="Helvetica Neue" panose="02000503000000020004" pitchFamily="2" charset="0"/>
              </a:rPr>
              <a:t>άνω</a:t>
            </a:r>
            <a:r>
              <a:rPr lang="el-GR" sz="1600" dirty="0">
                <a:latin typeface="Helvetica Neue" panose="02000503000000020004" pitchFamily="2" charset="0"/>
                <a:ea typeface="Helvetica Neue" panose="02000503000000020004" pitchFamily="2" charset="0"/>
                <a:cs typeface="Helvetica Neue" panose="02000503000000020004" pitchFamily="2" charset="0"/>
              </a:rPr>
              <a:t> των 55 </a:t>
            </a:r>
            <a:r>
              <a:rPr lang="en-GB" sz="1600" dirty="0">
                <a:latin typeface="Helvetica Neue" panose="02000503000000020004" pitchFamily="2" charset="0"/>
                <a:ea typeface="Helvetica Neue" panose="02000503000000020004" pitchFamily="2" charset="0"/>
                <a:cs typeface="Helvetica Neue" panose="02000503000000020004" pitchFamily="2" charset="0"/>
              </a:rPr>
              <a:t>dB(A). </a:t>
            </a:r>
            <a:r>
              <a:rPr lang="el-GR" sz="1600" dirty="0" err="1">
                <a:latin typeface="Helvetica Neue" panose="02000503000000020004" pitchFamily="2" charset="0"/>
                <a:ea typeface="Helvetica Neue" panose="02000503000000020004" pitchFamily="2" charset="0"/>
                <a:cs typeface="Helvetica Neue" panose="02000503000000020004" pitchFamily="2" charset="0"/>
              </a:rPr>
              <a:t>Συνδυαστικα</a:t>
            </a:r>
            <a:r>
              <a:rPr lang="el-GR" sz="1600" dirty="0">
                <a:latin typeface="Helvetica Neue" panose="02000503000000020004" pitchFamily="2" charset="0"/>
                <a:ea typeface="Helvetica Neue" panose="02000503000000020004" pitchFamily="2" charset="0"/>
                <a:cs typeface="Helvetica Neue" panose="02000503000000020004" pitchFamily="2" charset="0"/>
              </a:rPr>
              <a:t>́ με την </a:t>
            </a:r>
            <a:r>
              <a:rPr lang="el-GR" sz="1600" dirty="0" err="1">
                <a:latin typeface="Helvetica Neue" panose="02000503000000020004" pitchFamily="2" charset="0"/>
                <a:ea typeface="Helvetica Neue" panose="02000503000000020004" pitchFamily="2" charset="0"/>
                <a:cs typeface="Helvetica Neue" panose="02000503000000020004" pitchFamily="2" charset="0"/>
              </a:rPr>
              <a:t>εκτίμηση</a:t>
            </a:r>
            <a:r>
              <a:rPr lang="el-GR" sz="1600" dirty="0">
                <a:latin typeface="Helvetica Neue" panose="02000503000000020004" pitchFamily="2" charset="0"/>
                <a:ea typeface="Helvetica Neue" panose="02000503000000020004" pitchFamily="2" charset="0"/>
                <a:cs typeface="Helvetica Neue" panose="02000503000000020004" pitchFamily="2" charset="0"/>
              </a:rPr>
              <a:t> πως </a:t>
            </a:r>
            <a:r>
              <a:rPr lang="el-GR" sz="1600" dirty="0" err="1">
                <a:latin typeface="Helvetica Neue" panose="02000503000000020004" pitchFamily="2" charset="0"/>
                <a:ea typeface="Helvetica Neue" panose="02000503000000020004" pitchFamily="2" charset="0"/>
                <a:cs typeface="Helvetica Neue" panose="02000503000000020004" pitchFamily="2" charset="0"/>
              </a:rPr>
              <a:t>μέχρι</a:t>
            </a:r>
            <a:r>
              <a:rPr lang="el-GR" sz="1600" dirty="0">
                <a:latin typeface="Helvetica Neue" panose="02000503000000020004" pitchFamily="2" charset="0"/>
                <a:ea typeface="Helvetica Neue" panose="02000503000000020004" pitchFamily="2" charset="0"/>
                <a:cs typeface="Helvetica Neue" panose="02000503000000020004" pitchFamily="2" charset="0"/>
              </a:rPr>
              <a:t> το 2020 </a:t>
            </a:r>
            <a:r>
              <a:rPr lang="el-GR" sz="1600" dirty="0" err="1">
                <a:latin typeface="Helvetica Neue" panose="02000503000000020004" pitchFamily="2" charset="0"/>
                <a:ea typeface="Helvetica Neue" panose="02000503000000020004" pitchFamily="2" charset="0"/>
                <a:cs typeface="Helvetica Neue" panose="02000503000000020004" pitchFamily="2" charset="0"/>
              </a:rPr>
              <a:t>περίπου</a:t>
            </a:r>
            <a:r>
              <a:rPr lang="el-GR" sz="1600" dirty="0">
                <a:latin typeface="Helvetica Neue" panose="02000503000000020004" pitchFamily="2" charset="0"/>
                <a:ea typeface="Helvetica Neue" panose="02000503000000020004" pitchFamily="2" charset="0"/>
                <a:cs typeface="Helvetica Neue" panose="02000503000000020004" pitchFamily="2" charset="0"/>
              </a:rPr>
              <a:t> το 80% των </a:t>
            </a:r>
            <a:r>
              <a:rPr lang="el-GR" sz="1600" dirty="0" err="1">
                <a:latin typeface="Helvetica Neue" panose="02000503000000020004" pitchFamily="2" charset="0"/>
                <a:ea typeface="Helvetica Neue" panose="02000503000000020004" pitchFamily="2" charset="0"/>
                <a:cs typeface="Helvetica Neue" panose="02000503000000020004" pitchFamily="2" charset="0"/>
              </a:rPr>
              <a:t>πολιτών</a:t>
            </a:r>
            <a:r>
              <a:rPr lang="el-GR" sz="1600" dirty="0">
                <a:latin typeface="Helvetica Neue" panose="02000503000000020004" pitchFamily="2" charset="0"/>
                <a:ea typeface="Helvetica Neue" panose="02000503000000020004" pitchFamily="2" charset="0"/>
                <a:cs typeface="Helvetica Neue" panose="02000503000000020004" pitchFamily="2" charset="0"/>
              </a:rPr>
              <a:t> της </a:t>
            </a:r>
            <a:r>
              <a:rPr lang="el-GR" sz="1600" dirty="0" err="1">
                <a:latin typeface="Helvetica Neue" panose="02000503000000020004" pitchFamily="2" charset="0"/>
                <a:ea typeface="Helvetica Neue" panose="02000503000000020004" pitchFamily="2" charset="0"/>
                <a:cs typeface="Helvetica Neue" panose="02000503000000020004" pitchFamily="2" charset="0"/>
              </a:rPr>
              <a:t>Ευρώπης</a:t>
            </a:r>
            <a:r>
              <a:rPr lang="el-GR" sz="1600" dirty="0">
                <a:latin typeface="Helvetica Neue" panose="02000503000000020004" pitchFamily="2" charset="0"/>
                <a:ea typeface="Helvetica Neue" panose="02000503000000020004" pitchFamily="2" charset="0"/>
                <a:cs typeface="Helvetica Neue" panose="02000503000000020004" pitchFamily="2" charset="0"/>
              </a:rPr>
              <a:t> θα </a:t>
            </a:r>
            <a:r>
              <a:rPr lang="el-GR" sz="1600" dirty="0" err="1">
                <a:latin typeface="Helvetica Neue" panose="02000503000000020004" pitchFamily="2" charset="0"/>
                <a:ea typeface="Helvetica Neue" panose="02000503000000020004" pitchFamily="2" charset="0"/>
                <a:cs typeface="Helvetica Neue" panose="02000503000000020004" pitchFamily="2" charset="0"/>
              </a:rPr>
              <a:t>κατοικει</a:t>
            </a:r>
            <a:r>
              <a:rPr lang="el-GR" sz="1600" dirty="0">
                <a:latin typeface="Helvetica Neue" panose="02000503000000020004" pitchFamily="2" charset="0"/>
                <a:ea typeface="Helvetica Neue" panose="02000503000000020004" pitchFamily="2" charset="0"/>
                <a:cs typeface="Helvetica Neue" panose="02000503000000020004" pitchFamily="2" charset="0"/>
              </a:rPr>
              <a:t>́ σε </a:t>
            </a:r>
            <a:r>
              <a:rPr lang="el-GR" sz="1600" dirty="0" err="1">
                <a:latin typeface="Helvetica Neue" panose="02000503000000020004" pitchFamily="2" charset="0"/>
                <a:ea typeface="Helvetica Neue" panose="02000503000000020004" pitchFamily="2" charset="0"/>
                <a:cs typeface="Helvetica Neue" panose="02000503000000020004" pitchFamily="2" charset="0"/>
              </a:rPr>
              <a:t>πόλεις</a:t>
            </a:r>
            <a:r>
              <a:rPr lang="el-GR" sz="1600" dirty="0">
                <a:latin typeface="Helvetica Neue" panose="02000503000000020004" pitchFamily="2" charset="0"/>
                <a:ea typeface="Helvetica Neue" panose="02000503000000020004" pitchFamily="2" charset="0"/>
                <a:cs typeface="Helvetica Neue" panose="02000503000000020004" pitchFamily="2" charset="0"/>
              </a:rPr>
              <a:t>, </a:t>
            </a:r>
            <a:r>
              <a:rPr lang="el-GR" sz="1600" dirty="0" err="1">
                <a:latin typeface="Helvetica Neue" panose="02000503000000020004" pitchFamily="2" charset="0"/>
                <a:ea typeface="Helvetica Neue" panose="02000503000000020004" pitchFamily="2" charset="0"/>
                <a:cs typeface="Helvetica Neue" panose="02000503000000020004" pitchFamily="2" charset="0"/>
              </a:rPr>
              <a:t>κρίνεται</a:t>
            </a:r>
            <a:r>
              <a:rPr lang="el-GR" sz="1600" dirty="0">
                <a:latin typeface="Helvetica Neue" panose="02000503000000020004" pitchFamily="2" charset="0"/>
                <a:ea typeface="Helvetica Neue" panose="02000503000000020004" pitchFamily="2" charset="0"/>
                <a:cs typeface="Helvetica Neue" panose="02000503000000020004" pitchFamily="2" charset="0"/>
              </a:rPr>
              <a:t> </a:t>
            </a:r>
            <a:r>
              <a:rPr lang="el-GR" sz="1600" dirty="0" err="1">
                <a:latin typeface="Helvetica Neue" panose="02000503000000020004" pitchFamily="2" charset="0"/>
                <a:ea typeface="Helvetica Neue" panose="02000503000000020004" pitchFamily="2" charset="0"/>
                <a:cs typeface="Helvetica Neue" panose="02000503000000020004" pitchFamily="2" charset="0"/>
              </a:rPr>
              <a:t>σημαντικη</a:t>
            </a:r>
            <a:r>
              <a:rPr lang="el-GR" sz="1600" dirty="0">
                <a:latin typeface="Helvetica Neue" panose="02000503000000020004" pitchFamily="2" charset="0"/>
                <a:ea typeface="Helvetica Neue" panose="02000503000000020004" pitchFamily="2" charset="0"/>
                <a:cs typeface="Helvetica Neue" panose="02000503000000020004" pitchFamily="2" charset="0"/>
              </a:rPr>
              <a:t>́ η </a:t>
            </a:r>
            <a:r>
              <a:rPr lang="el-GR" sz="1600" dirty="0" err="1">
                <a:latin typeface="Helvetica Neue" panose="02000503000000020004" pitchFamily="2" charset="0"/>
                <a:ea typeface="Helvetica Neue" panose="02000503000000020004" pitchFamily="2" charset="0"/>
                <a:cs typeface="Helvetica Neue" panose="02000503000000020004" pitchFamily="2" charset="0"/>
              </a:rPr>
              <a:t>λήψη</a:t>
            </a:r>
            <a:r>
              <a:rPr lang="el-GR" sz="1600" dirty="0">
                <a:latin typeface="Helvetica Neue" panose="02000503000000020004" pitchFamily="2" charset="0"/>
                <a:ea typeface="Helvetica Neue" panose="02000503000000020004" pitchFamily="2" charset="0"/>
                <a:cs typeface="Helvetica Neue" panose="02000503000000020004" pitchFamily="2" charset="0"/>
              </a:rPr>
              <a:t> </a:t>
            </a:r>
            <a:r>
              <a:rPr lang="el-GR" sz="1600" dirty="0" err="1">
                <a:latin typeface="Helvetica Neue" panose="02000503000000020004" pitchFamily="2" charset="0"/>
                <a:ea typeface="Helvetica Neue" panose="02000503000000020004" pitchFamily="2" charset="0"/>
                <a:cs typeface="Helvetica Neue" panose="02000503000000020004" pitchFamily="2" charset="0"/>
              </a:rPr>
              <a:t>μέτρων</a:t>
            </a:r>
            <a:r>
              <a:rPr lang="el-GR" sz="1600" dirty="0">
                <a:latin typeface="Helvetica Neue" panose="02000503000000020004" pitchFamily="2" charset="0"/>
                <a:ea typeface="Helvetica Neue" panose="02000503000000020004" pitchFamily="2" charset="0"/>
                <a:cs typeface="Helvetica Neue" panose="02000503000000020004" pitchFamily="2" charset="0"/>
              </a:rPr>
              <a:t> για την </a:t>
            </a:r>
            <a:r>
              <a:rPr lang="el-GR" sz="1600" dirty="0" err="1">
                <a:latin typeface="Helvetica Neue" panose="02000503000000020004" pitchFamily="2" charset="0"/>
                <a:ea typeface="Helvetica Neue" panose="02000503000000020004" pitchFamily="2" charset="0"/>
                <a:cs typeface="Helvetica Neue" panose="02000503000000020004" pitchFamily="2" charset="0"/>
              </a:rPr>
              <a:t>αντιμετώπιση</a:t>
            </a:r>
            <a:r>
              <a:rPr lang="el-GR" sz="1600" dirty="0">
                <a:latin typeface="Helvetica Neue" panose="02000503000000020004" pitchFamily="2" charset="0"/>
                <a:ea typeface="Helvetica Neue" panose="02000503000000020004" pitchFamily="2" charset="0"/>
                <a:cs typeface="Helvetica Neue" panose="02000503000000020004" pitchFamily="2" charset="0"/>
              </a:rPr>
              <a:t> του </a:t>
            </a:r>
            <a:r>
              <a:rPr lang="el-GR" sz="1600" dirty="0" err="1">
                <a:latin typeface="Helvetica Neue" panose="02000503000000020004" pitchFamily="2" charset="0"/>
                <a:ea typeface="Helvetica Neue" panose="02000503000000020004" pitchFamily="2" charset="0"/>
                <a:cs typeface="Helvetica Neue" panose="02000503000000020004" pitchFamily="2" charset="0"/>
              </a:rPr>
              <a:t>θορύβου</a:t>
            </a:r>
            <a:r>
              <a:rPr lang="el-GR" sz="1600" dirty="0">
                <a:latin typeface="Helvetica Neue" panose="02000503000000020004" pitchFamily="2" charset="0"/>
                <a:ea typeface="Helvetica Neue" panose="02000503000000020004" pitchFamily="2" charset="0"/>
                <a:cs typeface="Helvetica Neue" panose="02000503000000020004" pitchFamily="2" charset="0"/>
              </a:rPr>
              <a:t> </a:t>
            </a:r>
            <a:r>
              <a:rPr lang="el-GR" sz="1600" dirty="0" err="1">
                <a:latin typeface="Helvetica Neue" panose="02000503000000020004" pitchFamily="2" charset="0"/>
                <a:ea typeface="Helvetica Neue" panose="02000503000000020004" pitchFamily="2" charset="0"/>
                <a:cs typeface="Helvetica Neue" panose="02000503000000020004" pitchFamily="2" charset="0"/>
              </a:rPr>
              <a:t>αλλα</a:t>
            </a:r>
            <a:r>
              <a:rPr lang="el-GR" sz="1600" dirty="0">
                <a:latin typeface="Helvetica Neue" panose="02000503000000020004" pitchFamily="2" charset="0"/>
                <a:ea typeface="Helvetica Neue" panose="02000503000000020004" pitchFamily="2" charset="0"/>
                <a:cs typeface="Helvetica Neue" panose="02000503000000020004" pitchFamily="2" charset="0"/>
              </a:rPr>
              <a:t>́ και </a:t>
            </a:r>
            <a:r>
              <a:rPr lang="el-GR" sz="1600" dirty="0" err="1">
                <a:latin typeface="Helvetica Neue" panose="02000503000000020004" pitchFamily="2" charset="0"/>
                <a:ea typeface="Helvetica Neue" panose="02000503000000020004" pitchFamily="2" charset="0"/>
                <a:cs typeface="Helvetica Neue" panose="02000503000000020004" pitchFamily="2" charset="0"/>
              </a:rPr>
              <a:t>άλλων</a:t>
            </a:r>
            <a:r>
              <a:rPr lang="el-GR" sz="1600" dirty="0">
                <a:latin typeface="Helvetica Neue" panose="02000503000000020004" pitchFamily="2" charset="0"/>
                <a:ea typeface="Helvetica Neue" panose="02000503000000020004" pitchFamily="2" charset="0"/>
                <a:cs typeface="Helvetica Neue" panose="02000503000000020004" pitchFamily="2" charset="0"/>
              </a:rPr>
              <a:t> </a:t>
            </a:r>
            <a:r>
              <a:rPr lang="el-GR" sz="1600" dirty="0" err="1">
                <a:latin typeface="Helvetica Neue" panose="02000503000000020004" pitchFamily="2" charset="0"/>
                <a:ea typeface="Helvetica Neue" panose="02000503000000020004" pitchFamily="2" charset="0"/>
                <a:cs typeface="Helvetica Neue" panose="02000503000000020004" pitchFamily="2" charset="0"/>
              </a:rPr>
              <a:t>περιβαλλοντικών</a:t>
            </a:r>
            <a:r>
              <a:rPr lang="el-GR" sz="1600" dirty="0">
                <a:latin typeface="Helvetica Neue" panose="02000503000000020004" pitchFamily="2" charset="0"/>
                <a:ea typeface="Helvetica Neue" panose="02000503000000020004" pitchFamily="2" charset="0"/>
                <a:cs typeface="Helvetica Neue" panose="02000503000000020004" pitchFamily="2" charset="0"/>
              </a:rPr>
              <a:t> </a:t>
            </a:r>
            <a:r>
              <a:rPr lang="el-GR" sz="1600" dirty="0" err="1">
                <a:latin typeface="Helvetica Neue" panose="02000503000000020004" pitchFamily="2" charset="0"/>
                <a:ea typeface="Helvetica Neue" panose="02000503000000020004" pitchFamily="2" charset="0"/>
                <a:cs typeface="Helvetica Neue" panose="02000503000000020004" pitchFamily="2" charset="0"/>
              </a:rPr>
              <a:t>πιέσεων</a:t>
            </a:r>
            <a:r>
              <a:rPr lang="el-GR" sz="1600" dirty="0">
                <a:latin typeface="Helvetica Neue" panose="02000503000000020004" pitchFamily="2" charset="0"/>
                <a:ea typeface="Helvetica Neue" panose="02000503000000020004" pitchFamily="2" charset="0"/>
                <a:cs typeface="Helvetica Neue" panose="02000503000000020004" pitchFamily="2" charset="0"/>
              </a:rPr>
              <a:t> (</a:t>
            </a:r>
            <a:r>
              <a:rPr lang="en-GB" sz="1600" dirty="0">
                <a:latin typeface="Helvetica Neue" panose="02000503000000020004" pitchFamily="2" charset="0"/>
                <a:ea typeface="Helvetica Neue" panose="02000503000000020004" pitchFamily="2" charset="0"/>
                <a:cs typeface="Helvetica Neue" panose="02000503000000020004" pitchFamily="2" charset="0"/>
              </a:rPr>
              <a:t>Goddard et al., 2010). </a:t>
            </a:r>
          </a:p>
          <a:p>
            <a:pPr>
              <a:lnSpc>
                <a:spcPct val="90000"/>
              </a:lnSpc>
            </a:pPr>
            <a:endParaRPr lang="en-GR" sz="1100" dirty="0"/>
          </a:p>
        </p:txBody>
      </p:sp>
      <p:pic>
        <p:nvPicPr>
          <p:cNvPr id="5" name="Picture 4" descr="A picture containing text&#10;&#10;Description automatically generated">
            <a:extLst>
              <a:ext uri="{FF2B5EF4-FFF2-40B4-BE49-F238E27FC236}">
                <a16:creationId xmlns:a16="http://schemas.microsoft.com/office/drawing/2014/main" id="{86DC98D8-FAD0-114B-BCE9-CD1BAD4F2315}"/>
              </a:ext>
            </a:extLst>
          </p:cNvPr>
          <p:cNvPicPr>
            <a:picLocks noChangeAspect="1"/>
          </p:cNvPicPr>
          <p:nvPr/>
        </p:nvPicPr>
        <p:blipFill>
          <a:blip r:embed="rId3"/>
          <a:stretch>
            <a:fillRect/>
          </a:stretch>
        </p:blipFill>
        <p:spPr>
          <a:xfrm>
            <a:off x="5837721" y="2032893"/>
            <a:ext cx="5933732" cy="4588753"/>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398782300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A9FDE-E913-6F43-AA6F-AF6251CD324F}"/>
              </a:ext>
            </a:extLst>
          </p:cNvPr>
          <p:cNvSpPr>
            <a:spLocks noGrp="1"/>
          </p:cNvSpPr>
          <p:nvPr>
            <p:ph type="title"/>
          </p:nvPr>
        </p:nvSpPr>
        <p:spPr>
          <a:xfrm>
            <a:off x="975986" y="1803748"/>
            <a:ext cx="10515600" cy="3231715"/>
          </a:xfrm>
        </p:spPr>
        <p:txBody>
          <a:bodyPr>
            <a:noAutofit/>
          </a:bodyPr>
          <a:lstStyle/>
          <a:p>
            <a:pPr algn="ctr">
              <a:lnSpc>
                <a:spcPct val="150000"/>
              </a:lnSpc>
            </a:pPr>
            <a:r>
              <a:rPr lang="en-GR" sz="2400" dirty="0">
                <a:effectLst/>
                <a:latin typeface="Helvetica Neue" panose="02000503000000020004" pitchFamily="2" charset="0"/>
                <a:ea typeface="Helvetica Neue" panose="02000503000000020004" pitchFamily="2" charset="0"/>
                <a:cs typeface="Helvetica Neue" panose="02000503000000020004" pitchFamily="2" charset="0"/>
              </a:rPr>
              <a:t>Εδώ και μερικά χρόνια ωστόσο, ίσως κάτω από το κέντρισμα διάφορων ερευνών στον τομέα της αρχιτεκτονικής και αστικής ατμόσφαιρας </a:t>
            </a:r>
            <a:r>
              <a:rPr lang="el-GR" sz="2400" dirty="0">
                <a:effectLst/>
                <a:latin typeface="Helvetica Neue" panose="02000503000000020004" pitchFamily="2" charset="0"/>
                <a:ea typeface="Helvetica Neue" panose="02000503000000020004" pitchFamily="2" charset="0"/>
                <a:cs typeface="Helvetica Neue" panose="02000503000000020004" pitchFamily="2" charset="0"/>
              </a:rPr>
              <a:t>                   </a:t>
            </a:r>
            <a:r>
              <a:rPr lang="en-GR" sz="2400" dirty="0">
                <a:effectLst/>
                <a:latin typeface="Helvetica Neue" panose="02000503000000020004" pitchFamily="2" charset="0"/>
                <a:ea typeface="Helvetica Neue" panose="02000503000000020004" pitchFamily="2" charset="0"/>
                <a:cs typeface="Helvetica Neue" panose="02000503000000020004" pitchFamily="2" charset="0"/>
              </a:rPr>
              <a:t>(</a:t>
            </a:r>
            <a:r>
              <a:rPr lang="el-GR" sz="2400" dirty="0">
                <a:effectLst/>
                <a:latin typeface="Helvetica Neue" panose="02000503000000020004" pitchFamily="2" charset="0"/>
                <a:ea typeface="Helvetica Neue" panose="02000503000000020004" pitchFamily="2" charset="0"/>
                <a:cs typeface="Helvetica Neue" panose="02000503000000020004" pitchFamily="2" charset="0"/>
              </a:rPr>
              <a:t> </a:t>
            </a:r>
            <a:r>
              <a:rPr lang="en-GR" sz="2400" dirty="0">
                <a:effectLst/>
                <a:latin typeface="Helvetica Neue" panose="02000503000000020004" pitchFamily="2" charset="0"/>
                <a:ea typeface="Helvetica Neue" panose="02000503000000020004" pitchFamily="2" charset="0"/>
                <a:cs typeface="Helvetica Neue" panose="02000503000000020004" pitchFamily="2" charset="0"/>
              </a:rPr>
              <a:t>ambiance architecturale et urbaine) βλέπουμε να εμφανίζεται ένα αυξανόμενο ενδιαφέρον για αυτές τις άλλες αισθήσεις, κάτι που αποτελεί ένα είδος εννοιολογικής ανανέωσης. </a:t>
            </a:r>
            <a:br>
              <a:rPr lang="el-GR" sz="2400" dirty="0">
                <a:effectLst/>
                <a:latin typeface="Helvetica Neue" panose="02000503000000020004" pitchFamily="2" charset="0"/>
                <a:ea typeface="Helvetica Neue" panose="02000503000000020004" pitchFamily="2" charset="0"/>
                <a:cs typeface="Helvetica Neue" panose="02000503000000020004" pitchFamily="2" charset="0"/>
              </a:rPr>
            </a:br>
            <a:br>
              <a:rPr lang="el-GR" sz="2400" dirty="0">
                <a:effectLst/>
                <a:latin typeface="Helvetica Neue" panose="02000503000000020004" pitchFamily="2" charset="0"/>
                <a:ea typeface="Helvetica Neue" panose="02000503000000020004" pitchFamily="2" charset="0"/>
                <a:cs typeface="Helvetica Neue" panose="02000503000000020004" pitchFamily="2" charset="0"/>
              </a:rPr>
            </a:br>
            <a:r>
              <a:rPr lang="en-GR" sz="2400" dirty="0">
                <a:latin typeface="Helvetica Neue" panose="02000503000000020004" pitchFamily="2" charset="0"/>
                <a:ea typeface="Helvetica Neue" panose="02000503000000020004" pitchFamily="2" charset="0"/>
                <a:cs typeface="Helvetica Neue" panose="02000503000000020004" pitchFamily="2" charset="0"/>
              </a:rPr>
              <a:t>Πρόκειται για πειραματικά έργα που συνδέονται ή προκύπτουν από ερευνητικά εργαστήρια ή σχολές αρχιτεκτονικής ή τοπίου. </a:t>
            </a:r>
          </a:p>
        </p:txBody>
      </p:sp>
    </p:spTree>
    <p:extLst>
      <p:ext uri="{BB962C8B-B14F-4D97-AF65-F5344CB8AC3E}">
        <p14:creationId xmlns:p14="http://schemas.microsoft.com/office/powerpoint/2010/main" val="3765046699"/>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E1202-4BCF-3B48-AE94-56B6F42C2245}"/>
              </a:ext>
            </a:extLst>
          </p:cNvPr>
          <p:cNvSpPr>
            <a:spLocks noGrp="1"/>
          </p:cNvSpPr>
          <p:nvPr>
            <p:ph type="title"/>
          </p:nvPr>
        </p:nvSpPr>
        <p:spPr>
          <a:xfrm>
            <a:off x="451514" y="457201"/>
            <a:ext cx="4637004" cy="1332688"/>
          </a:xfrm>
        </p:spPr>
        <p:txBody>
          <a:bodyPr anchor="b">
            <a:normAutofit/>
          </a:bodyPr>
          <a:lstStyle/>
          <a:p>
            <a:pPr algn="ctr">
              <a:lnSpc>
                <a:spcPct val="90000"/>
              </a:lnSpc>
            </a:pPr>
            <a:r>
              <a:rPr lang="el-GR" sz="300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Περιβαλλοντικός θόρυβος, Οδηγία 2002/49/ΕΚ</a:t>
            </a:r>
            <a:endParaRPr lang="en-GR" sz="300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Content Placeholder 2">
            <a:extLst>
              <a:ext uri="{FF2B5EF4-FFF2-40B4-BE49-F238E27FC236}">
                <a16:creationId xmlns:a16="http://schemas.microsoft.com/office/drawing/2014/main" id="{25BA9070-EDCF-5943-A546-FC6909C955FB}"/>
              </a:ext>
            </a:extLst>
          </p:cNvPr>
          <p:cNvSpPr>
            <a:spLocks noGrp="1"/>
          </p:cNvSpPr>
          <p:nvPr>
            <p:ph idx="1"/>
          </p:nvPr>
        </p:nvSpPr>
        <p:spPr>
          <a:xfrm>
            <a:off x="451514" y="2046514"/>
            <a:ext cx="4231697" cy="3994848"/>
          </a:xfrm>
        </p:spPr>
        <p:txBody>
          <a:bodyPr>
            <a:normAutofit/>
          </a:bodyPr>
          <a:lstStyle/>
          <a:p>
            <a:pPr>
              <a:lnSpc>
                <a:spcPct val="90000"/>
              </a:lnSpc>
            </a:pPr>
            <a:r>
              <a:rPr lang="el-GR" sz="180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Στο πλαίσιο της Οδηγίας 2002/49/ΕΚ, ως «</a:t>
            </a:r>
            <a:r>
              <a:rPr lang="el-GR" sz="1800" b="1"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περιβαλλοντικός θόρυβος</a:t>
            </a:r>
            <a:r>
              <a:rPr lang="el-GR" sz="180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 νοούνται οι ανεπιθύμητοι ή επιβλαβείς θόρυβοι στις αστικές περιοχές και στην ύπαιθρο που δημιουργούνται από ανθρώπινες δραστηριότητες, </a:t>
            </a:r>
          </a:p>
          <a:p>
            <a:pPr>
              <a:lnSpc>
                <a:spcPct val="90000"/>
              </a:lnSpc>
            </a:pPr>
            <a:r>
              <a:rPr lang="el-GR" sz="1800" b="1"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συμπεριλαμβανομένων των θορύβων που εκπέμπονται από μεταφορικά μέσα, από οδικές, σιδηροδρομικές και αεροπορικές μεταφορές και από χώρους βιομηχανικής δραστηριότητας.</a:t>
            </a:r>
            <a:endParaRPr lang="en-GR" sz="1800" b="1"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endParaRPr>
          </a:p>
          <a:p>
            <a:pPr>
              <a:lnSpc>
                <a:spcPct val="90000"/>
              </a:lnSpc>
            </a:pPr>
            <a:endParaRPr lang="en-GR" sz="1600" dirty="0">
              <a:solidFill>
                <a:srgbClr val="FFFFFF"/>
              </a:solidFill>
            </a:endParaRPr>
          </a:p>
        </p:txBody>
      </p:sp>
      <p:pic>
        <p:nvPicPr>
          <p:cNvPr id="7" name="Picture 6" descr="A close up of a map&#10;&#10;Description automatically generated">
            <a:extLst>
              <a:ext uri="{FF2B5EF4-FFF2-40B4-BE49-F238E27FC236}">
                <a16:creationId xmlns:a16="http://schemas.microsoft.com/office/drawing/2014/main" id="{6FF8C921-C1B5-5449-A1B2-B24913610BDB}"/>
              </a:ext>
            </a:extLst>
          </p:cNvPr>
          <p:cNvPicPr>
            <a:picLocks noChangeAspect="1"/>
          </p:cNvPicPr>
          <p:nvPr/>
        </p:nvPicPr>
        <p:blipFill>
          <a:blip r:embed="rId3"/>
          <a:stretch>
            <a:fillRect/>
          </a:stretch>
        </p:blipFill>
        <p:spPr>
          <a:xfrm>
            <a:off x="5884862" y="95250"/>
            <a:ext cx="4637004" cy="6420467"/>
          </a:xfrm>
          <a:prstGeom prst="rect">
            <a:avLst/>
          </a:prstGeom>
        </p:spPr>
      </p:pic>
    </p:spTree>
    <p:extLst>
      <p:ext uri="{BB962C8B-B14F-4D97-AF65-F5344CB8AC3E}">
        <p14:creationId xmlns:p14="http://schemas.microsoft.com/office/powerpoint/2010/main" val="3064980338"/>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B304D-B3E7-BF41-90B6-B227F3DF6590}"/>
              </a:ext>
            </a:extLst>
          </p:cNvPr>
          <p:cNvSpPr>
            <a:spLocks noGrp="1"/>
          </p:cNvSpPr>
          <p:nvPr>
            <p:ph type="title"/>
          </p:nvPr>
        </p:nvSpPr>
        <p:spPr>
          <a:xfrm>
            <a:off x="810000" y="447188"/>
            <a:ext cx="10571998" cy="970450"/>
          </a:xfrm>
        </p:spPr>
        <p:txBody>
          <a:bodyPr>
            <a:normAutofit/>
          </a:bodyPr>
          <a:lstStyle/>
          <a:p>
            <a:r>
              <a:rPr lang="en-GR" dirty="0"/>
              <a:t>A</a:t>
            </a:r>
            <a:r>
              <a:rPr lang="el-GR" dirty="0" err="1"/>
              <a:t>στικές</a:t>
            </a:r>
            <a:r>
              <a:rPr lang="el-GR" dirty="0"/>
              <a:t> ήσυχες περιοχές (</a:t>
            </a:r>
            <a:r>
              <a:rPr lang="en-US" dirty="0"/>
              <a:t>urban quiet areas)</a:t>
            </a:r>
            <a:endParaRPr lang="en-GR" dirty="0"/>
          </a:p>
        </p:txBody>
      </p:sp>
      <p:sp>
        <p:nvSpPr>
          <p:cNvPr id="3" name="Content Placeholder 2">
            <a:extLst>
              <a:ext uri="{FF2B5EF4-FFF2-40B4-BE49-F238E27FC236}">
                <a16:creationId xmlns:a16="http://schemas.microsoft.com/office/drawing/2014/main" id="{47E60F39-B50A-4646-92E7-CE768D632D3E}"/>
              </a:ext>
            </a:extLst>
          </p:cNvPr>
          <p:cNvSpPr>
            <a:spLocks noGrp="1"/>
          </p:cNvSpPr>
          <p:nvPr>
            <p:ph idx="1"/>
          </p:nvPr>
        </p:nvSpPr>
        <p:spPr>
          <a:xfrm>
            <a:off x="818713" y="2413000"/>
            <a:ext cx="4539100" cy="3997812"/>
          </a:xfrm>
        </p:spPr>
        <p:txBody>
          <a:bodyPr>
            <a:normAutofit fontScale="62500" lnSpcReduction="20000"/>
          </a:bodyPr>
          <a:lstStyle/>
          <a:p>
            <a:pPr>
              <a:lnSpc>
                <a:spcPct val="120000"/>
              </a:lnSpc>
              <a:spcBef>
                <a:spcPts val="0"/>
              </a:spcBef>
            </a:pPr>
            <a:r>
              <a:rPr lang="el-GR" dirty="0">
                <a:latin typeface="Helvetica Neue" panose="02000503000000020004" pitchFamily="2" charset="0"/>
                <a:ea typeface="Helvetica Neue" panose="02000503000000020004" pitchFamily="2" charset="0"/>
                <a:cs typeface="Helvetica Neue" panose="02000503000000020004" pitchFamily="2" charset="0"/>
              </a:rPr>
              <a:t>Μια </a:t>
            </a:r>
            <a:r>
              <a:rPr lang="el-GR" dirty="0" err="1">
                <a:latin typeface="Helvetica Neue" panose="02000503000000020004" pitchFamily="2" charset="0"/>
                <a:ea typeface="Helvetica Neue" panose="02000503000000020004" pitchFamily="2" charset="0"/>
                <a:cs typeface="Helvetica Neue" panose="02000503000000020004" pitchFamily="2" charset="0"/>
              </a:rPr>
              <a:t>απόκριση</a:t>
            </a:r>
            <a:r>
              <a:rPr lang="el-GR" dirty="0">
                <a:latin typeface="Helvetica Neue" panose="02000503000000020004" pitchFamily="2" charset="0"/>
                <a:ea typeface="Helvetica Neue" panose="02000503000000020004" pitchFamily="2" charset="0"/>
                <a:cs typeface="Helvetica Neue" panose="02000503000000020004" pitchFamily="2" charset="0"/>
              </a:rPr>
              <a:t> της </a:t>
            </a:r>
            <a:r>
              <a:rPr lang="el-GR" dirty="0" err="1">
                <a:latin typeface="Helvetica Neue" panose="02000503000000020004" pitchFamily="2" charset="0"/>
                <a:ea typeface="Helvetica Neue" panose="02000503000000020004" pitchFamily="2" charset="0"/>
                <a:cs typeface="Helvetica Neue" panose="02000503000000020004" pitchFamily="2" charset="0"/>
              </a:rPr>
              <a:t>κοινωνίας</a:t>
            </a:r>
            <a:r>
              <a:rPr lang="el-GR" dirty="0">
                <a:latin typeface="Helvetica Neue" panose="02000503000000020004" pitchFamily="2" charset="0"/>
                <a:ea typeface="Helvetica Neue" panose="02000503000000020004" pitchFamily="2" charset="0"/>
                <a:cs typeface="Helvetica Neue" panose="02000503000000020004" pitchFamily="2" charset="0"/>
              </a:rPr>
              <a:t> που </a:t>
            </a:r>
            <a:r>
              <a:rPr lang="el-GR" dirty="0" err="1">
                <a:latin typeface="Helvetica Neue" panose="02000503000000020004" pitchFamily="2" charset="0"/>
                <a:ea typeface="Helvetica Neue" panose="02000503000000020004" pitchFamily="2" charset="0"/>
                <a:cs typeface="Helvetica Neue" panose="02000503000000020004" pitchFamily="2" charset="0"/>
              </a:rPr>
              <a:t>αφορα</a:t>
            </a:r>
            <a:r>
              <a:rPr lang="el-GR" dirty="0">
                <a:latin typeface="Helvetica Neue" panose="02000503000000020004" pitchFamily="2" charset="0"/>
                <a:ea typeface="Helvetica Neue" panose="02000503000000020004" pitchFamily="2" charset="0"/>
                <a:cs typeface="Helvetica Neue" panose="02000503000000020004" pitchFamily="2" charset="0"/>
              </a:rPr>
              <a:t>́ την </a:t>
            </a:r>
            <a:r>
              <a:rPr lang="el-GR" dirty="0" err="1">
                <a:latin typeface="Helvetica Neue" panose="02000503000000020004" pitchFamily="2" charset="0"/>
                <a:ea typeface="Helvetica Neue" panose="02000503000000020004" pitchFamily="2" charset="0"/>
                <a:cs typeface="Helvetica Neue" panose="02000503000000020004" pitchFamily="2" charset="0"/>
              </a:rPr>
              <a:t>αντιμετώπιση</a:t>
            </a:r>
            <a:r>
              <a:rPr lang="el-GR" dirty="0">
                <a:latin typeface="Helvetica Neue" panose="02000503000000020004" pitchFamily="2" charset="0"/>
                <a:ea typeface="Helvetica Neue" panose="02000503000000020004" pitchFamily="2" charset="0"/>
                <a:cs typeface="Helvetica Neue" panose="02000503000000020004" pitchFamily="2" charset="0"/>
              </a:rPr>
              <a:t> του </a:t>
            </a:r>
            <a:r>
              <a:rPr lang="el-GR" dirty="0" err="1">
                <a:latin typeface="Helvetica Neue" panose="02000503000000020004" pitchFamily="2" charset="0"/>
                <a:ea typeface="Helvetica Neue" panose="02000503000000020004" pitchFamily="2" charset="0"/>
                <a:cs typeface="Helvetica Neue" panose="02000503000000020004" pitchFamily="2" charset="0"/>
              </a:rPr>
              <a:t>συγκεκριμένου</a:t>
            </a:r>
            <a:r>
              <a:rPr lang="el-GR" dirty="0">
                <a:latin typeface="Helvetica Neue" panose="02000503000000020004" pitchFamily="2" charset="0"/>
                <a:ea typeface="Helvetica Neue" panose="02000503000000020004" pitchFamily="2" charset="0"/>
                <a:cs typeface="Helvetica Neue" panose="02000503000000020004" pitchFamily="2" charset="0"/>
              </a:rPr>
              <a:t> </a:t>
            </a:r>
            <a:r>
              <a:rPr lang="el-GR" dirty="0" err="1">
                <a:latin typeface="Helvetica Neue" panose="02000503000000020004" pitchFamily="2" charset="0"/>
                <a:ea typeface="Helvetica Neue" panose="02000503000000020004" pitchFamily="2" charset="0"/>
                <a:cs typeface="Helvetica Neue" panose="02000503000000020004" pitchFamily="2" charset="0"/>
              </a:rPr>
              <a:t>ρύπου</a:t>
            </a:r>
            <a:r>
              <a:rPr lang="el-GR" dirty="0">
                <a:latin typeface="Helvetica Neue" panose="02000503000000020004" pitchFamily="2" charset="0"/>
                <a:ea typeface="Helvetica Neue" panose="02000503000000020004" pitchFamily="2" charset="0"/>
                <a:cs typeface="Helvetica Neue" panose="02000503000000020004" pitchFamily="2" charset="0"/>
              </a:rPr>
              <a:t>, </a:t>
            </a:r>
            <a:r>
              <a:rPr lang="el-GR" dirty="0" err="1">
                <a:latin typeface="Helvetica Neue" panose="02000503000000020004" pitchFamily="2" charset="0"/>
                <a:ea typeface="Helvetica Neue" panose="02000503000000020004" pitchFamily="2" charset="0"/>
                <a:cs typeface="Helvetica Neue" panose="02000503000000020004" pitchFamily="2" charset="0"/>
              </a:rPr>
              <a:t>είναι</a:t>
            </a:r>
            <a:r>
              <a:rPr lang="el-GR" dirty="0">
                <a:latin typeface="Helvetica Neue" panose="02000503000000020004" pitchFamily="2" charset="0"/>
                <a:ea typeface="Helvetica Neue" panose="02000503000000020004" pitchFamily="2" charset="0"/>
                <a:cs typeface="Helvetica Neue" panose="02000503000000020004" pitchFamily="2" charset="0"/>
              </a:rPr>
              <a:t> η </a:t>
            </a:r>
            <a:r>
              <a:rPr lang="el-GR" b="1" dirty="0" err="1">
                <a:latin typeface="Helvetica Neue" panose="02000503000000020004" pitchFamily="2" charset="0"/>
                <a:ea typeface="Helvetica Neue" panose="02000503000000020004" pitchFamily="2" charset="0"/>
                <a:cs typeface="Helvetica Neue" panose="02000503000000020004" pitchFamily="2" charset="0"/>
              </a:rPr>
              <a:t>δημιουργία</a:t>
            </a:r>
            <a:r>
              <a:rPr lang="el-GR" b="1" dirty="0">
                <a:latin typeface="Helvetica Neue" panose="02000503000000020004" pitchFamily="2" charset="0"/>
                <a:ea typeface="Helvetica Neue" panose="02000503000000020004" pitchFamily="2" charset="0"/>
                <a:cs typeface="Helvetica Neue" panose="02000503000000020004" pitchFamily="2" charset="0"/>
              </a:rPr>
              <a:t> και η </a:t>
            </a:r>
            <a:r>
              <a:rPr lang="el-GR" b="1" dirty="0" err="1">
                <a:latin typeface="Helvetica Neue" panose="02000503000000020004" pitchFamily="2" charset="0"/>
                <a:ea typeface="Helvetica Neue" panose="02000503000000020004" pitchFamily="2" charset="0"/>
                <a:cs typeface="Helvetica Neue" panose="02000503000000020004" pitchFamily="2" charset="0"/>
              </a:rPr>
              <a:t>διατήρηση</a:t>
            </a:r>
            <a:r>
              <a:rPr lang="el-GR" b="1" dirty="0">
                <a:latin typeface="Helvetica Neue" panose="02000503000000020004" pitchFamily="2" charset="0"/>
                <a:ea typeface="Helvetica Neue" panose="02000503000000020004" pitchFamily="2" charset="0"/>
                <a:cs typeface="Helvetica Neue" panose="02000503000000020004" pitchFamily="2" charset="0"/>
              </a:rPr>
              <a:t> των “</a:t>
            </a:r>
            <a:r>
              <a:rPr lang="el-GR" b="1" dirty="0" err="1">
                <a:latin typeface="Helvetica Neue" panose="02000503000000020004" pitchFamily="2" charset="0"/>
                <a:ea typeface="Helvetica Neue" panose="02000503000000020004" pitchFamily="2" charset="0"/>
                <a:cs typeface="Helvetica Neue" panose="02000503000000020004" pitchFamily="2" charset="0"/>
              </a:rPr>
              <a:t>ήσυχων</a:t>
            </a:r>
            <a:r>
              <a:rPr lang="el-GR" b="1" dirty="0">
                <a:latin typeface="Helvetica Neue" panose="02000503000000020004" pitchFamily="2" charset="0"/>
                <a:ea typeface="Helvetica Neue" panose="02000503000000020004" pitchFamily="2" charset="0"/>
                <a:cs typeface="Helvetica Neue" panose="02000503000000020004" pitchFamily="2" charset="0"/>
              </a:rPr>
              <a:t> </a:t>
            </a:r>
            <a:r>
              <a:rPr lang="el-GR" b="1" dirty="0" err="1">
                <a:latin typeface="Helvetica Neue" panose="02000503000000020004" pitchFamily="2" charset="0"/>
                <a:ea typeface="Helvetica Neue" panose="02000503000000020004" pitchFamily="2" charset="0"/>
                <a:cs typeface="Helvetica Neue" panose="02000503000000020004" pitchFamily="2" charset="0"/>
              </a:rPr>
              <a:t>περιοχών</a:t>
            </a:r>
            <a:r>
              <a:rPr lang="el-GR" b="1" dirty="0">
                <a:latin typeface="Helvetica Neue" panose="02000503000000020004" pitchFamily="2" charset="0"/>
                <a:ea typeface="Helvetica Neue" panose="02000503000000020004" pitchFamily="2" charset="0"/>
                <a:cs typeface="Helvetica Neue" panose="02000503000000020004" pitchFamily="2" charset="0"/>
              </a:rPr>
              <a:t>”, </a:t>
            </a:r>
            <a:r>
              <a:rPr lang="el-GR" b="1" dirty="0" err="1">
                <a:latin typeface="Helvetica Neue" panose="02000503000000020004" pitchFamily="2" charset="0"/>
                <a:ea typeface="Helvetica Neue" panose="02000503000000020004" pitchFamily="2" charset="0"/>
                <a:cs typeface="Helvetica Neue" panose="02000503000000020004" pitchFamily="2" charset="0"/>
              </a:rPr>
              <a:t>εντός</a:t>
            </a:r>
            <a:r>
              <a:rPr lang="el-GR" b="1" dirty="0">
                <a:latin typeface="Helvetica Neue" panose="02000503000000020004" pitchFamily="2" charset="0"/>
                <a:ea typeface="Helvetica Neue" panose="02000503000000020004" pitchFamily="2" charset="0"/>
                <a:cs typeface="Helvetica Neue" panose="02000503000000020004" pitchFamily="2" charset="0"/>
              </a:rPr>
              <a:t> και </a:t>
            </a:r>
            <a:r>
              <a:rPr lang="el-GR" b="1" dirty="0" err="1">
                <a:latin typeface="Helvetica Neue" panose="02000503000000020004" pitchFamily="2" charset="0"/>
                <a:ea typeface="Helvetica Neue" panose="02000503000000020004" pitchFamily="2" charset="0"/>
                <a:cs typeface="Helvetica Neue" panose="02000503000000020004" pitchFamily="2" charset="0"/>
              </a:rPr>
              <a:t>εκτός</a:t>
            </a:r>
            <a:r>
              <a:rPr lang="el-GR" b="1" dirty="0">
                <a:latin typeface="Helvetica Neue" panose="02000503000000020004" pitchFamily="2" charset="0"/>
                <a:ea typeface="Helvetica Neue" panose="02000503000000020004" pitchFamily="2" charset="0"/>
                <a:cs typeface="Helvetica Neue" panose="02000503000000020004" pitchFamily="2" charset="0"/>
              </a:rPr>
              <a:t> των </a:t>
            </a:r>
            <a:r>
              <a:rPr lang="el-GR" b="1" dirty="0" err="1">
                <a:latin typeface="Helvetica Neue" panose="02000503000000020004" pitchFamily="2" charset="0"/>
                <a:ea typeface="Helvetica Neue" panose="02000503000000020004" pitchFamily="2" charset="0"/>
                <a:cs typeface="Helvetica Neue" panose="02000503000000020004" pitchFamily="2" charset="0"/>
              </a:rPr>
              <a:t>πολεοδομικών</a:t>
            </a:r>
            <a:r>
              <a:rPr lang="el-GR" b="1" dirty="0">
                <a:latin typeface="Helvetica Neue" panose="02000503000000020004" pitchFamily="2" charset="0"/>
                <a:ea typeface="Helvetica Neue" panose="02000503000000020004" pitchFamily="2" charset="0"/>
                <a:cs typeface="Helvetica Neue" panose="02000503000000020004" pitchFamily="2" charset="0"/>
              </a:rPr>
              <a:t> </a:t>
            </a:r>
            <a:r>
              <a:rPr lang="el-GR" b="1" dirty="0" err="1">
                <a:latin typeface="Helvetica Neue" panose="02000503000000020004" pitchFamily="2" charset="0"/>
                <a:ea typeface="Helvetica Neue" panose="02000503000000020004" pitchFamily="2" charset="0"/>
                <a:cs typeface="Helvetica Neue" panose="02000503000000020004" pitchFamily="2" charset="0"/>
              </a:rPr>
              <a:t>συγκροτημάτων</a:t>
            </a:r>
            <a:r>
              <a:rPr lang="el-GR" b="1" dirty="0">
                <a:latin typeface="Helvetica Neue" panose="02000503000000020004" pitchFamily="2" charset="0"/>
                <a:ea typeface="Helvetica Neue" panose="02000503000000020004" pitchFamily="2" charset="0"/>
                <a:cs typeface="Helvetica Neue" panose="02000503000000020004" pitchFamily="2" charset="0"/>
              </a:rPr>
              <a:t>. </a:t>
            </a:r>
            <a:endParaRPr lang="en-US" b="1" dirty="0">
              <a:latin typeface="Helvetica Neue" panose="02000503000000020004" pitchFamily="2" charset="0"/>
              <a:ea typeface="Helvetica Neue" panose="02000503000000020004" pitchFamily="2" charset="0"/>
              <a:cs typeface="Helvetica Neue" panose="02000503000000020004" pitchFamily="2" charset="0"/>
            </a:endParaRPr>
          </a:p>
          <a:p>
            <a:pPr>
              <a:lnSpc>
                <a:spcPct val="120000"/>
              </a:lnSpc>
              <a:spcBef>
                <a:spcPts val="0"/>
              </a:spcBef>
            </a:pPr>
            <a:r>
              <a:rPr lang="el-GR" dirty="0">
                <a:latin typeface="Helvetica Neue" panose="02000503000000020004" pitchFamily="2" charset="0"/>
                <a:ea typeface="Helvetica Neue" panose="02000503000000020004" pitchFamily="2" charset="0"/>
                <a:cs typeface="Helvetica Neue" panose="02000503000000020004" pitchFamily="2" charset="0"/>
              </a:rPr>
              <a:t>Οι </a:t>
            </a:r>
            <a:r>
              <a:rPr lang="el-GR" b="1" dirty="0" err="1">
                <a:latin typeface="Helvetica Neue" panose="02000503000000020004" pitchFamily="2" charset="0"/>
                <a:ea typeface="Helvetica Neue" panose="02000503000000020004" pitchFamily="2" charset="0"/>
                <a:cs typeface="Helvetica Neue" panose="02000503000000020004" pitchFamily="2" charset="0"/>
              </a:rPr>
              <a:t>αστικές</a:t>
            </a:r>
            <a:r>
              <a:rPr lang="el-GR" b="1" dirty="0">
                <a:latin typeface="Helvetica Neue" panose="02000503000000020004" pitchFamily="2" charset="0"/>
                <a:ea typeface="Helvetica Neue" panose="02000503000000020004" pitchFamily="2" charset="0"/>
                <a:cs typeface="Helvetica Neue" panose="02000503000000020004" pitchFamily="2" charset="0"/>
              </a:rPr>
              <a:t> </a:t>
            </a:r>
            <a:r>
              <a:rPr lang="el-GR" b="1" dirty="0" err="1">
                <a:latin typeface="Helvetica Neue" panose="02000503000000020004" pitchFamily="2" charset="0"/>
                <a:ea typeface="Helvetica Neue" panose="02000503000000020004" pitchFamily="2" charset="0"/>
                <a:cs typeface="Helvetica Neue" panose="02000503000000020004" pitchFamily="2" charset="0"/>
              </a:rPr>
              <a:t>ήσυχες</a:t>
            </a:r>
            <a:r>
              <a:rPr lang="el-GR" b="1" dirty="0">
                <a:latin typeface="Helvetica Neue" panose="02000503000000020004" pitchFamily="2" charset="0"/>
                <a:ea typeface="Helvetica Neue" panose="02000503000000020004" pitchFamily="2" charset="0"/>
                <a:cs typeface="Helvetica Neue" panose="02000503000000020004" pitchFamily="2" charset="0"/>
              </a:rPr>
              <a:t> </a:t>
            </a:r>
            <a:r>
              <a:rPr lang="el-GR" b="1" dirty="0" err="1">
                <a:latin typeface="Helvetica Neue" panose="02000503000000020004" pitchFamily="2" charset="0"/>
                <a:ea typeface="Helvetica Neue" panose="02000503000000020004" pitchFamily="2" charset="0"/>
                <a:cs typeface="Helvetica Neue" panose="02000503000000020004" pitchFamily="2" charset="0"/>
              </a:rPr>
              <a:t>περιοχές</a:t>
            </a:r>
            <a:r>
              <a:rPr lang="el-GR" b="1" dirty="0">
                <a:latin typeface="Helvetica Neue" panose="02000503000000020004" pitchFamily="2" charset="0"/>
                <a:ea typeface="Helvetica Neue" panose="02000503000000020004" pitchFamily="2" charset="0"/>
                <a:cs typeface="Helvetica Neue" panose="02000503000000020004" pitchFamily="2" charset="0"/>
              </a:rPr>
              <a:t> </a:t>
            </a:r>
            <a:r>
              <a:rPr lang="el-GR" dirty="0" err="1">
                <a:latin typeface="Helvetica Neue" panose="02000503000000020004" pitchFamily="2" charset="0"/>
                <a:ea typeface="Helvetica Neue" panose="02000503000000020004" pitchFamily="2" charset="0"/>
                <a:cs typeface="Helvetica Neue" panose="02000503000000020004" pitchFamily="2" charset="0"/>
              </a:rPr>
              <a:t>ορίζονται</a:t>
            </a:r>
            <a:r>
              <a:rPr lang="el-GR" dirty="0">
                <a:latin typeface="Helvetica Neue" panose="02000503000000020004" pitchFamily="2" charset="0"/>
                <a:ea typeface="Helvetica Neue" panose="02000503000000020004" pitchFamily="2" charset="0"/>
                <a:cs typeface="Helvetica Neue" panose="02000503000000020004" pitchFamily="2" charset="0"/>
              </a:rPr>
              <a:t> στην </a:t>
            </a:r>
            <a:r>
              <a:rPr lang="el-GR" dirty="0" err="1">
                <a:latin typeface="Helvetica Neue" panose="02000503000000020004" pitchFamily="2" charset="0"/>
                <a:ea typeface="Helvetica Neue" panose="02000503000000020004" pitchFamily="2" charset="0"/>
                <a:cs typeface="Helvetica Neue" panose="02000503000000020004" pitchFamily="2" charset="0"/>
              </a:rPr>
              <a:t>οδηγία</a:t>
            </a:r>
            <a:r>
              <a:rPr lang="el-GR" dirty="0">
                <a:latin typeface="Helvetica Neue" panose="02000503000000020004" pitchFamily="2" charset="0"/>
                <a:ea typeface="Helvetica Neue" panose="02000503000000020004" pitchFamily="2" charset="0"/>
                <a:cs typeface="Helvetica Neue" panose="02000503000000020004" pitchFamily="2" charset="0"/>
              </a:rPr>
              <a:t> </a:t>
            </a:r>
            <a:r>
              <a:rPr lang="el-GR" b="1" dirty="0">
                <a:latin typeface="Helvetica Neue" panose="02000503000000020004" pitchFamily="2" charset="0"/>
                <a:ea typeface="Helvetica Neue" panose="02000503000000020004" pitchFamily="2" charset="0"/>
                <a:cs typeface="Helvetica Neue" panose="02000503000000020004" pitchFamily="2" charset="0"/>
              </a:rPr>
              <a:t>2002/49/ΕΚ </a:t>
            </a:r>
            <a:r>
              <a:rPr lang="el-GR" dirty="0">
                <a:latin typeface="Helvetica Neue" panose="02000503000000020004" pitchFamily="2" charset="0"/>
                <a:ea typeface="Helvetica Neue" panose="02000503000000020004" pitchFamily="2" charset="0"/>
                <a:cs typeface="Helvetica Neue" panose="02000503000000020004" pitchFamily="2" charset="0"/>
              </a:rPr>
              <a:t>ως “</a:t>
            </a:r>
            <a:r>
              <a:rPr lang="el-GR" dirty="0" err="1">
                <a:latin typeface="Helvetica Neue" panose="02000503000000020004" pitchFamily="2" charset="0"/>
                <a:ea typeface="Helvetica Neue" panose="02000503000000020004" pitchFamily="2" charset="0"/>
                <a:cs typeface="Helvetica Neue" panose="02000503000000020004" pitchFamily="2" charset="0"/>
              </a:rPr>
              <a:t>περιοχές</a:t>
            </a:r>
            <a:r>
              <a:rPr lang="el-GR" dirty="0">
                <a:latin typeface="Helvetica Neue" panose="02000503000000020004" pitchFamily="2" charset="0"/>
                <a:ea typeface="Helvetica Neue" panose="02000503000000020004" pitchFamily="2" charset="0"/>
                <a:cs typeface="Helvetica Neue" panose="02000503000000020004" pitchFamily="2" charset="0"/>
              </a:rPr>
              <a:t> </a:t>
            </a:r>
            <a:r>
              <a:rPr lang="el-GR" dirty="0" err="1">
                <a:latin typeface="Helvetica Neue" panose="02000503000000020004" pitchFamily="2" charset="0"/>
                <a:ea typeface="Helvetica Neue" panose="02000503000000020004" pitchFamily="2" charset="0"/>
                <a:cs typeface="Helvetica Neue" panose="02000503000000020004" pitchFamily="2" charset="0"/>
              </a:rPr>
              <a:t>οριοθετημένες</a:t>
            </a:r>
            <a:r>
              <a:rPr lang="el-GR" dirty="0">
                <a:latin typeface="Helvetica Neue" panose="02000503000000020004" pitchFamily="2" charset="0"/>
                <a:ea typeface="Helvetica Neue" panose="02000503000000020004" pitchFamily="2" charset="0"/>
                <a:cs typeface="Helvetica Neue" panose="02000503000000020004" pitchFamily="2" charset="0"/>
              </a:rPr>
              <a:t> </a:t>
            </a:r>
            <a:r>
              <a:rPr lang="el-GR" dirty="0" err="1">
                <a:latin typeface="Helvetica Neue" panose="02000503000000020004" pitchFamily="2" charset="0"/>
                <a:ea typeface="Helvetica Neue" panose="02000503000000020004" pitchFamily="2" charset="0"/>
                <a:cs typeface="Helvetica Neue" panose="02000503000000020004" pitchFamily="2" charset="0"/>
              </a:rPr>
              <a:t>απο</a:t>
            </a:r>
            <a:r>
              <a:rPr lang="el-GR" dirty="0">
                <a:latin typeface="Helvetica Neue" panose="02000503000000020004" pitchFamily="2" charset="0"/>
                <a:ea typeface="Helvetica Neue" panose="02000503000000020004" pitchFamily="2" charset="0"/>
                <a:cs typeface="Helvetica Neue" panose="02000503000000020004" pitchFamily="2" charset="0"/>
              </a:rPr>
              <a:t>́ την </a:t>
            </a:r>
            <a:r>
              <a:rPr lang="el-GR" dirty="0" err="1">
                <a:latin typeface="Helvetica Neue" panose="02000503000000020004" pitchFamily="2" charset="0"/>
                <a:ea typeface="Helvetica Neue" panose="02000503000000020004" pitchFamily="2" charset="0"/>
                <a:cs typeface="Helvetica Neue" panose="02000503000000020004" pitchFamily="2" charset="0"/>
              </a:rPr>
              <a:t>αρμόδια</a:t>
            </a:r>
            <a:r>
              <a:rPr lang="el-GR" dirty="0">
                <a:latin typeface="Helvetica Neue" panose="02000503000000020004" pitchFamily="2" charset="0"/>
                <a:ea typeface="Helvetica Neue" panose="02000503000000020004" pitchFamily="2" charset="0"/>
                <a:cs typeface="Helvetica Neue" panose="02000503000000020004" pitchFamily="2" charset="0"/>
              </a:rPr>
              <a:t> </a:t>
            </a:r>
            <a:r>
              <a:rPr lang="el-GR" dirty="0" err="1">
                <a:latin typeface="Helvetica Neue" panose="02000503000000020004" pitchFamily="2" charset="0"/>
                <a:ea typeface="Helvetica Neue" panose="02000503000000020004" pitchFamily="2" charset="0"/>
                <a:cs typeface="Helvetica Neue" panose="02000503000000020004" pitchFamily="2" charset="0"/>
              </a:rPr>
              <a:t>αρχη</a:t>
            </a:r>
            <a:r>
              <a:rPr lang="el-GR" dirty="0">
                <a:latin typeface="Helvetica Neue" panose="02000503000000020004" pitchFamily="2" charset="0"/>
                <a:ea typeface="Helvetica Neue" panose="02000503000000020004" pitchFamily="2" charset="0"/>
                <a:cs typeface="Helvetica Neue" panose="02000503000000020004" pitchFamily="2" charset="0"/>
              </a:rPr>
              <a:t>́, η </a:t>
            </a:r>
            <a:r>
              <a:rPr lang="el-GR" dirty="0" err="1">
                <a:latin typeface="Helvetica Neue" panose="02000503000000020004" pitchFamily="2" charset="0"/>
                <a:ea typeface="Helvetica Neue" panose="02000503000000020004" pitchFamily="2" charset="0"/>
                <a:cs typeface="Helvetica Neue" panose="02000503000000020004" pitchFamily="2" charset="0"/>
              </a:rPr>
              <a:t>οποίες</a:t>
            </a:r>
            <a:r>
              <a:rPr lang="el-GR" dirty="0">
                <a:latin typeface="Helvetica Neue" panose="02000503000000020004" pitchFamily="2" charset="0"/>
                <a:ea typeface="Helvetica Neue" panose="02000503000000020004" pitchFamily="2" charset="0"/>
                <a:cs typeface="Helvetica Neue" panose="02000503000000020004" pitchFamily="2" charset="0"/>
              </a:rPr>
              <a:t> δεν </a:t>
            </a:r>
            <a:r>
              <a:rPr lang="el-GR" dirty="0" err="1">
                <a:latin typeface="Helvetica Neue" panose="02000503000000020004" pitchFamily="2" charset="0"/>
                <a:ea typeface="Helvetica Neue" panose="02000503000000020004" pitchFamily="2" charset="0"/>
                <a:cs typeface="Helvetica Neue" panose="02000503000000020004" pitchFamily="2" charset="0"/>
              </a:rPr>
              <a:t>εκτίθενται</a:t>
            </a:r>
            <a:r>
              <a:rPr lang="el-GR" dirty="0">
                <a:latin typeface="Helvetica Neue" panose="02000503000000020004" pitchFamily="2" charset="0"/>
                <a:ea typeface="Helvetica Neue" panose="02000503000000020004" pitchFamily="2" charset="0"/>
                <a:cs typeface="Helvetica Neue" panose="02000503000000020004" pitchFamily="2" charset="0"/>
              </a:rPr>
              <a:t> σε </a:t>
            </a:r>
            <a:r>
              <a:rPr lang="el-GR" dirty="0" err="1">
                <a:latin typeface="Helvetica Neue" panose="02000503000000020004" pitchFamily="2" charset="0"/>
                <a:ea typeface="Helvetica Neue" panose="02000503000000020004" pitchFamily="2" charset="0"/>
                <a:cs typeface="Helvetica Neue" panose="02000503000000020004" pitchFamily="2" charset="0"/>
              </a:rPr>
              <a:t>τιμη</a:t>
            </a:r>
            <a:r>
              <a:rPr lang="el-GR" dirty="0">
                <a:latin typeface="Helvetica Neue" panose="02000503000000020004" pitchFamily="2" charset="0"/>
                <a:ea typeface="Helvetica Neue" panose="02000503000000020004" pitchFamily="2" charset="0"/>
                <a:cs typeface="Helvetica Neue" panose="02000503000000020004" pitchFamily="2" charset="0"/>
              </a:rPr>
              <a:t>́ του </a:t>
            </a:r>
            <a:r>
              <a:rPr lang="en-GB" dirty="0" err="1">
                <a:latin typeface="Helvetica Neue" panose="02000503000000020004" pitchFamily="2" charset="0"/>
                <a:ea typeface="Helvetica Neue" panose="02000503000000020004" pitchFamily="2" charset="0"/>
                <a:cs typeface="Helvetica Neue" panose="02000503000000020004" pitchFamily="2" charset="0"/>
              </a:rPr>
              <a:t>Lden</a:t>
            </a:r>
            <a:r>
              <a:rPr lang="en-GB" dirty="0">
                <a:latin typeface="Helvetica Neue" panose="02000503000000020004" pitchFamily="2" charset="0"/>
                <a:ea typeface="Helvetica Neue" panose="02000503000000020004" pitchFamily="2" charset="0"/>
                <a:cs typeface="Helvetica Neue" panose="02000503000000020004" pitchFamily="2" charset="0"/>
              </a:rPr>
              <a:t> </a:t>
            </a:r>
            <a:r>
              <a:rPr lang="el-GR" dirty="0">
                <a:latin typeface="Helvetica Neue" panose="02000503000000020004" pitchFamily="2" charset="0"/>
                <a:ea typeface="Helvetica Neue" panose="02000503000000020004" pitchFamily="2" charset="0"/>
                <a:cs typeface="Helvetica Neue" panose="02000503000000020004" pitchFamily="2" charset="0"/>
              </a:rPr>
              <a:t>ή </a:t>
            </a:r>
            <a:r>
              <a:rPr lang="el-GR" dirty="0" err="1">
                <a:latin typeface="Helvetica Neue" panose="02000503000000020004" pitchFamily="2" charset="0"/>
                <a:ea typeface="Helvetica Neue" panose="02000503000000020004" pitchFamily="2" charset="0"/>
                <a:cs typeface="Helvetica Neue" panose="02000503000000020004" pitchFamily="2" charset="0"/>
              </a:rPr>
              <a:t>άλλου</a:t>
            </a:r>
            <a:r>
              <a:rPr lang="el-GR" dirty="0">
                <a:latin typeface="Helvetica Neue" panose="02000503000000020004" pitchFamily="2" charset="0"/>
                <a:ea typeface="Helvetica Neue" panose="02000503000000020004" pitchFamily="2" charset="0"/>
                <a:cs typeface="Helvetica Neue" panose="02000503000000020004" pitchFamily="2" charset="0"/>
              </a:rPr>
              <a:t> </a:t>
            </a:r>
            <a:r>
              <a:rPr lang="el-GR" dirty="0" err="1">
                <a:latin typeface="Helvetica Neue" panose="02000503000000020004" pitchFamily="2" charset="0"/>
                <a:ea typeface="Helvetica Neue" panose="02000503000000020004" pitchFamily="2" charset="0"/>
                <a:cs typeface="Helvetica Neue" panose="02000503000000020004" pitchFamily="2" charset="0"/>
              </a:rPr>
              <a:t>κατάλληλου</a:t>
            </a:r>
            <a:r>
              <a:rPr lang="el-GR" dirty="0">
                <a:latin typeface="Helvetica Neue" panose="02000503000000020004" pitchFamily="2" charset="0"/>
                <a:ea typeface="Helvetica Neue" panose="02000503000000020004" pitchFamily="2" charset="0"/>
                <a:cs typeface="Helvetica Neue" panose="02000503000000020004" pitchFamily="2" charset="0"/>
              </a:rPr>
              <a:t> </a:t>
            </a:r>
            <a:r>
              <a:rPr lang="el-GR" dirty="0" err="1">
                <a:latin typeface="Helvetica Neue" panose="02000503000000020004" pitchFamily="2" charset="0"/>
                <a:ea typeface="Helvetica Neue" panose="02000503000000020004" pitchFamily="2" charset="0"/>
                <a:cs typeface="Helvetica Neue" panose="02000503000000020004" pitchFamily="2" charset="0"/>
              </a:rPr>
              <a:t>δείκτη</a:t>
            </a:r>
            <a:r>
              <a:rPr lang="el-GR" dirty="0">
                <a:latin typeface="Helvetica Neue" panose="02000503000000020004" pitchFamily="2" charset="0"/>
                <a:ea typeface="Helvetica Neue" panose="02000503000000020004" pitchFamily="2" charset="0"/>
                <a:cs typeface="Helvetica Neue" panose="02000503000000020004" pitchFamily="2" charset="0"/>
              </a:rPr>
              <a:t> </a:t>
            </a:r>
            <a:r>
              <a:rPr lang="el-GR" dirty="0" err="1">
                <a:latin typeface="Helvetica Neue" panose="02000503000000020004" pitchFamily="2" charset="0"/>
                <a:ea typeface="Helvetica Neue" panose="02000503000000020004" pitchFamily="2" charset="0"/>
                <a:cs typeface="Helvetica Neue" panose="02000503000000020004" pitchFamily="2" charset="0"/>
              </a:rPr>
              <a:t>θορύβου</a:t>
            </a:r>
            <a:r>
              <a:rPr lang="el-GR" dirty="0">
                <a:latin typeface="Helvetica Neue" panose="02000503000000020004" pitchFamily="2" charset="0"/>
                <a:ea typeface="Helvetica Neue" panose="02000503000000020004" pitchFamily="2" charset="0"/>
                <a:cs typeface="Helvetica Neue" panose="02000503000000020004" pitchFamily="2" charset="0"/>
              </a:rPr>
              <a:t> </a:t>
            </a:r>
            <a:r>
              <a:rPr lang="el-GR" dirty="0" err="1">
                <a:latin typeface="Helvetica Neue" panose="02000503000000020004" pitchFamily="2" charset="0"/>
                <a:ea typeface="Helvetica Neue" panose="02000503000000020004" pitchFamily="2" charset="0"/>
                <a:cs typeface="Helvetica Neue" panose="02000503000000020004" pitchFamily="2" charset="0"/>
              </a:rPr>
              <a:t>μεγαλύτερη</a:t>
            </a:r>
            <a:r>
              <a:rPr lang="el-GR" dirty="0">
                <a:latin typeface="Helvetica Neue" panose="02000503000000020004" pitchFamily="2" charset="0"/>
                <a:ea typeface="Helvetica Neue" panose="02000503000000020004" pitchFamily="2" charset="0"/>
                <a:cs typeface="Helvetica Neue" panose="02000503000000020004" pitchFamily="2" charset="0"/>
              </a:rPr>
              <a:t> </a:t>
            </a:r>
            <a:r>
              <a:rPr lang="el-GR" dirty="0" err="1">
                <a:latin typeface="Helvetica Neue" panose="02000503000000020004" pitchFamily="2" charset="0"/>
                <a:ea typeface="Helvetica Neue" panose="02000503000000020004" pitchFamily="2" charset="0"/>
                <a:cs typeface="Helvetica Neue" panose="02000503000000020004" pitchFamily="2" charset="0"/>
              </a:rPr>
              <a:t>απο</a:t>
            </a:r>
            <a:r>
              <a:rPr lang="el-GR" dirty="0">
                <a:latin typeface="Helvetica Neue" panose="02000503000000020004" pitchFamily="2" charset="0"/>
                <a:ea typeface="Helvetica Neue" panose="02000503000000020004" pitchFamily="2" charset="0"/>
                <a:cs typeface="Helvetica Neue" panose="02000503000000020004" pitchFamily="2" charset="0"/>
              </a:rPr>
              <a:t>́ μια </a:t>
            </a:r>
            <a:r>
              <a:rPr lang="el-GR" dirty="0" err="1">
                <a:latin typeface="Helvetica Neue" panose="02000503000000020004" pitchFamily="2" charset="0"/>
                <a:ea typeface="Helvetica Neue" panose="02000503000000020004" pitchFamily="2" charset="0"/>
                <a:cs typeface="Helvetica Neue" panose="02000503000000020004" pitchFamily="2" charset="0"/>
              </a:rPr>
              <a:t>συγκεκριμένη</a:t>
            </a:r>
            <a:r>
              <a:rPr lang="el-GR" dirty="0">
                <a:latin typeface="Helvetica Neue" panose="02000503000000020004" pitchFamily="2" charset="0"/>
                <a:ea typeface="Helvetica Neue" panose="02000503000000020004" pitchFamily="2" charset="0"/>
                <a:cs typeface="Helvetica Neue" panose="02000503000000020004" pitchFamily="2" charset="0"/>
              </a:rPr>
              <a:t> </a:t>
            </a:r>
            <a:r>
              <a:rPr lang="el-GR" dirty="0" err="1">
                <a:latin typeface="Helvetica Neue" panose="02000503000000020004" pitchFamily="2" charset="0"/>
                <a:ea typeface="Helvetica Neue" panose="02000503000000020004" pitchFamily="2" charset="0"/>
                <a:cs typeface="Helvetica Neue" panose="02000503000000020004" pitchFamily="2" charset="0"/>
              </a:rPr>
              <a:t>τιμη</a:t>
            </a:r>
            <a:r>
              <a:rPr lang="el-GR" dirty="0">
                <a:latin typeface="Helvetica Neue" panose="02000503000000020004" pitchFamily="2" charset="0"/>
                <a:ea typeface="Helvetica Neue" panose="02000503000000020004" pitchFamily="2" charset="0"/>
                <a:cs typeface="Helvetica Neue" panose="02000503000000020004" pitchFamily="2" charset="0"/>
              </a:rPr>
              <a:t>́ που </a:t>
            </a:r>
            <a:r>
              <a:rPr lang="el-GR" dirty="0" err="1">
                <a:latin typeface="Helvetica Neue" panose="02000503000000020004" pitchFamily="2" charset="0"/>
                <a:ea typeface="Helvetica Neue" panose="02000503000000020004" pitchFamily="2" charset="0"/>
                <a:cs typeface="Helvetica Neue" panose="02000503000000020004" pitchFamily="2" charset="0"/>
              </a:rPr>
              <a:t>καθορίζεται</a:t>
            </a:r>
            <a:r>
              <a:rPr lang="el-GR" dirty="0">
                <a:latin typeface="Helvetica Neue" panose="02000503000000020004" pitchFamily="2" charset="0"/>
                <a:ea typeface="Helvetica Neue" panose="02000503000000020004" pitchFamily="2" charset="0"/>
                <a:cs typeface="Helvetica Neue" panose="02000503000000020004" pitchFamily="2" charset="0"/>
              </a:rPr>
              <a:t> </a:t>
            </a:r>
            <a:r>
              <a:rPr lang="el-GR" dirty="0" err="1">
                <a:latin typeface="Helvetica Neue" panose="02000503000000020004" pitchFamily="2" charset="0"/>
                <a:ea typeface="Helvetica Neue" panose="02000503000000020004" pitchFamily="2" charset="0"/>
                <a:cs typeface="Helvetica Neue" panose="02000503000000020004" pitchFamily="2" charset="0"/>
              </a:rPr>
              <a:t>απο</a:t>
            </a:r>
            <a:r>
              <a:rPr lang="el-GR" dirty="0">
                <a:latin typeface="Helvetica Neue" panose="02000503000000020004" pitchFamily="2" charset="0"/>
                <a:ea typeface="Helvetica Neue" panose="02000503000000020004" pitchFamily="2" charset="0"/>
                <a:cs typeface="Helvetica Neue" panose="02000503000000020004" pitchFamily="2" charset="0"/>
              </a:rPr>
              <a:t>́ το </a:t>
            </a:r>
            <a:r>
              <a:rPr lang="el-GR" dirty="0" err="1">
                <a:latin typeface="Helvetica Neue" panose="02000503000000020004" pitchFamily="2" charset="0"/>
                <a:ea typeface="Helvetica Neue" panose="02000503000000020004" pitchFamily="2" charset="0"/>
                <a:cs typeface="Helvetica Neue" panose="02000503000000020004" pitchFamily="2" charset="0"/>
              </a:rPr>
              <a:t>κράτος</a:t>
            </a:r>
            <a:r>
              <a:rPr lang="el-GR" dirty="0">
                <a:latin typeface="Helvetica Neue" panose="02000503000000020004" pitchFamily="2" charset="0"/>
                <a:ea typeface="Helvetica Neue" panose="02000503000000020004" pitchFamily="2" charset="0"/>
                <a:cs typeface="Helvetica Neue" panose="02000503000000020004" pitchFamily="2" charset="0"/>
              </a:rPr>
              <a:t> </a:t>
            </a:r>
            <a:r>
              <a:rPr lang="el-GR" dirty="0" err="1">
                <a:latin typeface="Helvetica Neue" panose="02000503000000020004" pitchFamily="2" charset="0"/>
                <a:ea typeface="Helvetica Neue" panose="02000503000000020004" pitchFamily="2" charset="0"/>
                <a:cs typeface="Helvetica Neue" panose="02000503000000020004" pitchFamily="2" charset="0"/>
              </a:rPr>
              <a:t>μέλος</a:t>
            </a:r>
            <a:r>
              <a:rPr lang="el-GR" dirty="0">
                <a:latin typeface="Helvetica Neue" panose="02000503000000020004" pitchFamily="2" charset="0"/>
                <a:ea typeface="Helvetica Neue" panose="02000503000000020004" pitchFamily="2" charset="0"/>
                <a:cs typeface="Helvetica Neue" panose="02000503000000020004" pitchFamily="2" charset="0"/>
              </a:rPr>
              <a:t>, </a:t>
            </a:r>
            <a:r>
              <a:rPr lang="el-GR" dirty="0" err="1">
                <a:latin typeface="Helvetica Neue" panose="02000503000000020004" pitchFamily="2" charset="0"/>
                <a:ea typeface="Helvetica Neue" panose="02000503000000020004" pitchFamily="2" charset="0"/>
                <a:cs typeface="Helvetica Neue" panose="02000503000000020004" pitchFamily="2" charset="0"/>
              </a:rPr>
              <a:t>ανεξαρτήτως</a:t>
            </a:r>
            <a:r>
              <a:rPr lang="el-GR" dirty="0">
                <a:latin typeface="Helvetica Neue" panose="02000503000000020004" pitchFamily="2" charset="0"/>
                <a:ea typeface="Helvetica Neue" panose="02000503000000020004" pitchFamily="2" charset="0"/>
                <a:cs typeface="Helvetica Neue" panose="02000503000000020004" pitchFamily="2" charset="0"/>
              </a:rPr>
              <a:t> </a:t>
            </a:r>
            <a:r>
              <a:rPr lang="el-GR" dirty="0" err="1">
                <a:latin typeface="Helvetica Neue" panose="02000503000000020004" pitchFamily="2" charset="0"/>
                <a:ea typeface="Helvetica Neue" panose="02000503000000020004" pitchFamily="2" charset="0"/>
                <a:cs typeface="Helvetica Neue" panose="02000503000000020004" pitchFamily="2" charset="0"/>
              </a:rPr>
              <a:t>ηχητικής</a:t>
            </a:r>
            <a:r>
              <a:rPr lang="el-GR" dirty="0">
                <a:latin typeface="Helvetica Neue" panose="02000503000000020004" pitchFamily="2" charset="0"/>
                <a:ea typeface="Helvetica Neue" panose="02000503000000020004" pitchFamily="2" charset="0"/>
                <a:cs typeface="Helvetica Neue" panose="02000503000000020004" pitchFamily="2" charset="0"/>
              </a:rPr>
              <a:t> </a:t>
            </a:r>
            <a:r>
              <a:rPr lang="el-GR" dirty="0" err="1">
                <a:latin typeface="Helvetica Neue" panose="02000503000000020004" pitchFamily="2" charset="0"/>
                <a:ea typeface="Helvetica Neue" panose="02000503000000020004" pitchFamily="2" charset="0"/>
                <a:cs typeface="Helvetica Neue" panose="02000503000000020004" pitchFamily="2" charset="0"/>
              </a:rPr>
              <a:t>πηγής</a:t>
            </a:r>
            <a:r>
              <a:rPr lang="el-GR" dirty="0">
                <a:latin typeface="Helvetica Neue" panose="02000503000000020004" pitchFamily="2" charset="0"/>
                <a:ea typeface="Helvetica Neue" panose="02000503000000020004" pitchFamily="2" charset="0"/>
                <a:cs typeface="Helvetica Neue" panose="02000503000000020004" pitchFamily="2" charset="0"/>
              </a:rPr>
              <a:t>” </a:t>
            </a:r>
          </a:p>
          <a:p>
            <a:pPr>
              <a:lnSpc>
                <a:spcPct val="90000"/>
              </a:lnSpc>
            </a:pPr>
            <a:endParaRPr lang="en-GR" sz="1500" dirty="0"/>
          </a:p>
        </p:txBody>
      </p:sp>
      <p:pic>
        <p:nvPicPr>
          <p:cNvPr id="5" name="Picture 4" descr="A screenshot of a cell phone&#10;&#10;Description automatically generated">
            <a:extLst>
              <a:ext uri="{FF2B5EF4-FFF2-40B4-BE49-F238E27FC236}">
                <a16:creationId xmlns:a16="http://schemas.microsoft.com/office/drawing/2014/main" id="{46CBAA3C-1056-6C4A-920D-FBC54F846127}"/>
              </a:ext>
            </a:extLst>
          </p:cNvPr>
          <p:cNvPicPr>
            <a:picLocks noChangeAspect="1"/>
          </p:cNvPicPr>
          <p:nvPr/>
        </p:nvPicPr>
        <p:blipFill>
          <a:blip r:embed="rId3"/>
          <a:stretch>
            <a:fillRect/>
          </a:stretch>
        </p:blipFill>
        <p:spPr>
          <a:xfrm>
            <a:off x="5943600" y="2520555"/>
            <a:ext cx="5600700" cy="3501227"/>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4110462624"/>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6B1A4-C2D1-8946-A952-50D161912F24}"/>
              </a:ext>
            </a:extLst>
          </p:cNvPr>
          <p:cNvSpPr>
            <a:spLocks noGrp="1"/>
          </p:cNvSpPr>
          <p:nvPr>
            <p:ph type="title"/>
          </p:nvPr>
        </p:nvSpPr>
        <p:spPr>
          <a:xfrm>
            <a:off x="451514" y="457201"/>
            <a:ext cx="3575737" cy="1332688"/>
          </a:xfrm>
        </p:spPr>
        <p:txBody>
          <a:bodyPr anchor="b">
            <a:normAutofit/>
          </a:bodyPr>
          <a:lstStyle/>
          <a:p>
            <a:pPr algn="ctr"/>
            <a:r>
              <a:rPr lang="el-GR" sz="3200">
                <a:solidFill>
                  <a:srgbClr val="FFFFFF"/>
                </a:solidFill>
              </a:rPr>
              <a:t>Στρατηγικοί χάρτες θορύβου</a:t>
            </a:r>
            <a:endParaRPr lang="en-GR" sz="3200">
              <a:solidFill>
                <a:srgbClr val="FFFFFF"/>
              </a:solidFill>
            </a:endParaRPr>
          </a:p>
        </p:txBody>
      </p:sp>
      <p:sp>
        <p:nvSpPr>
          <p:cNvPr id="3" name="Content Placeholder 2">
            <a:extLst>
              <a:ext uri="{FF2B5EF4-FFF2-40B4-BE49-F238E27FC236}">
                <a16:creationId xmlns:a16="http://schemas.microsoft.com/office/drawing/2014/main" id="{466CA3B9-911E-BD44-BFD8-5CA568691783}"/>
              </a:ext>
            </a:extLst>
          </p:cNvPr>
          <p:cNvSpPr>
            <a:spLocks noGrp="1"/>
          </p:cNvSpPr>
          <p:nvPr>
            <p:ph idx="1"/>
          </p:nvPr>
        </p:nvSpPr>
        <p:spPr>
          <a:xfrm>
            <a:off x="538010" y="1789888"/>
            <a:ext cx="4651827" cy="4734479"/>
          </a:xfrm>
        </p:spPr>
        <p:txBody>
          <a:bodyPr>
            <a:noAutofit/>
          </a:bodyPr>
          <a:lstStyle/>
          <a:p>
            <a:pPr>
              <a:lnSpc>
                <a:spcPct val="90000"/>
              </a:lnSpc>
            </a:pPr>
            <a:r>
              <a:rPr lang="el-GR" sz="140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Η Ευρωπαϊκή Ένωση, στο πλαίσιο της καταπολέμησης των ηχητικών οχλήσεων, διαμόρφωσε μια κοινή προσέγγιση για την αποφυγή, την πρόληψη και τον κατά προτεραιότητα περιορισμό των επιβλαβών επιπτώσεων της έκθεσης στον περιβαλλοντικό θόρυβο μέσω της </a:t>
            </a:r>
            <a:r>
              <a:rPr lang="el-GR" sz="140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hlinkClick r:id="rId3">
                  <a:extLst>
                    <a:ext uri="{A12FA001-AC4F-418D-AE19-62706E023703}">
                      <ahyp:hlinkClr xmlns:ahyp="http://schemas.microsoft.com/office/drawing/2018/hyperlinkcolor" val="tx"/>
                    </a:ext>
                  </a:extLst>
                </a:hlinkClick>
              </a:rPr>
              <a:t>Οδηγίας 2002/49/ΕΚ</a:t>
            </a:r>
            <a:r>
              <a:rPr lang="el-GR" sz="140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 </a:t>
            </a:r>
          </a:p>
          <a:p>
            <a:pPr>
              <a:lnSpc>
                <a:spcPct val="90000"/>
              </a:lnSpc>
            </a:pPr>
            <a:r>
              <a:rPr lang="el-GR" sz="140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Η Οδηγία αυτή ενσωματώθηκε στο εθνικό δίκαιο με την </a:t>
            </a:r>
            <a:r>
              <a:rPr lang="el-GR" sz="140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hlinkClick r:id="rId4">
                  <a:extLst>
                    <a:ext uri="{A12FA001-AC4F-418D-AE19-62706E023703}">
                      <ahyp:hlinkClr xmlns:ahyp="http://schemas.microsoft.com/office/drawing/2018/hyperlinkcolor" val="tx"/>
                    </a:ext>
                  </a:extLst>
                </a:hlinkClick>
              </a:rPr>
              <a:t>Κ.Υ.Α. 13586/724/2006 (ΦΕΚ Β΄ 384)</a:t>
            </a:r>
            <a:r>
              <a:rPr lang="el-GR" sz="140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 </a:t>
            </a:r>
            <a:r>
              <a:rPr lang="el-GR" sz="1400" b="1"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«Καθορισμός μέτρων, όρων και μεθόδων για την αξιολόγηση και τη διαχείριση του θορύβου στο περιβάλλον, σε συμμόρφωση με τις διατάξεις της οδηγίας 2002/49/ΕΚ “σχετικά με την αξιολόγηση και τη διαχείριση του περιβαλλοντικού θορύβου” του Συμβουλίου της 25.6.2002».</a:t>
            </a:r>
            <a:br>
              <a:rPr lang="el-GR" sz="1400" b="1"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br>
            <a:br>
              <a:rPr lang="el-GR" sz="140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br>
            <a:r>
              <a:rPr lang="el-GR" sz="140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Η ανωτέρω προσέγγιση στηρίζεται στον χαρτογραφικό προσδιορισμό της έκθεσης στο θόρυβο μέσω εκπόνησης </a:t>
            </a:r>
            <a:r>
              <a:rPr lang="el-GR" sz="1400" b="1"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Στρατηγικών Χαρτών Θορύβου (Σ.Χ.Θ.)</a:t>
            </a:r>
            <a:r>
              <a:rPr lang="el-GR" sz="140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 σύμφωνα με κοινές μεθόδους, στην ενημέρωση των πληθυσμών και στον σχεδιασμό και την υλοποίηση </a:t>
            </a:r>
            <a:r>
              <a:rPr lang="el-GR" sz="1400" b="1"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Σχεδίων Δράσης (Σ.Δ.)</a:t>
            </a:r>
            <a:r>
              <a:rPr lang="el-GR" sz="1400" dirty="0">
                <a:solidFill>
                  <a:srgbClr val="FFFFFF"/>
                </a:solidFill>
                <a:latin typeface="Helvetica Neue" panose="02000503000000020004" pitchFamily="2" charset="0"/>
                <a:ea typeface="Helvetica Neue" panose="02000503000000020004" pitchFamily="2" charset="0"/>
                <a:cs typeface="Helvetica Neue" panose="02000503000000020004" pitchFamily="2" charset="0"/>
              </a:rPr>
              <a:t> σε τοπικό επίπεδο. </a:t>
            </a:r>
          </a:p>
        </p:txBody>
      </p:sp>
      <p:pic>
        <p:nvPicPr>
          <p:cNvPr id="13" name="Picture 12" descr="A close up of a map&#10;&#10;Description automatically generated">
            <a:extLst>
              <a:ext uri="{FF2B5EF4-FFF2-40B4-BE49-F238E27FC236}">
                <a16:creationId xmlns:a16="http://schemas.microsoft.com/office/drawing/2014/main" id="{EC461AED-47BB-5E4B-910F-149356DDC3CC}"/>
              </a:ext>
            </a:extLst>
          </p:cNvPr>
          <p:cNvPicPr>
            <a:picLocks noChangeAspect="1"/>
          </p:cNvPicPr>
          <p:nvPr/>
        </p:nvPicPr>
        <p:blipFill>
          <a:blip r:embed="rId5"/>
          <a:stretch>
            <a:fillRect/>
          </a:stretch>
        </p:blipFill>
        <p:spPr>
          <a:xfrm>
            <a:off x="5304089" y="643467"/>
            <a:ext cx="6221145" cy="5272421"/>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1749858015"/>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F8448-3B92-5D4A-80D0-8930A9EB94BC}"/>
              </a:ext>
            </a:extLst>
          </p:cNvPr>
          <p:cNvSpPr>
            <a:spLocks noGrp="1"/>
          </p:cNvSpPr>
          <p:nvPr>
            <p:ph type="title"/>
          </p:nvPr>
        </p:nvSpPr>
        <p:spPr/>
        <p:txBody>
          <a:bodyPr/>
          <a:lstStyle/>
          <a:p>
            <a:r>
              <a:rPr lang="el-GR" dirty="0">
                <a:latin typeface="Helvetica Neue" panose="02000503000000020004" pitchFamily="2" charset="0"/>
                <a:ea typeface="Helvetica Neue" panose="02000503000000020004" pitchFamily="2" charset="0"/>
                <a:cs typeface="Helvetica Neue" panose="02000503000000020004" pitchFamily="2" charset="0"/>
              </a:rPr>
              <a:t>Στρατηγικοί χάρτες θορύβου</a:t>
            </a:r>
            <a:endParaRPr lang="en-GR"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Content Placeholder 2">
            <a:extLst>
              <a:ext uri="{FF2B5EF4-FFF2-40B4-BE49-F238E27FC236}">
                <a16:creationId xmlns:a16="http://schemas.microsoft.com/office/drawing/2014/main" id="{D9FE1B45-3779-C748-AC01-DAEA573DCB21}"/>
              </a:ext>
            </a:extLst>
          </p:cNvPr>
          <p:cNvSpPr>
            <a:spLocks noGrp="1"/>
          </p:cNvSpPr>
          <p:nvPr>
            <p:ph idx="1"/>
          </p:nvPr>
        </p:nvSpPr>
        <p:spPr/>
        <p:txBody>
          <a:bodyPr>
            <a:noAutofit/>
          </a:bodyPr>
          <a:lstStyle/>
          <a:p>
            <a:r>
              <a:rPr lang="el-GR" sz="2400" dirty="0">
                <a:latin typeface="Helvetica Neue" panose="02000503000000020004" pitchFamily="2" charset="0"/>
                <a:ea typeface="Helvetica Neue" panose="02000503000000020004" pitchFamily="2" charset="0"/>
                <a:cs typeface="Helvetica Neue" panose="02000503000000020004" pitchFamily="2" charset="0"/>
              </a:rPr>
              <a:t>Ως ανώτατα επιτρεπόμενα όρια δεικτών οδικού, σιδηροδρομικού και αεροπορικού θορύβου καθορίζονται τα ακόλουθα:</a:t>
            </a:r>
            <a:br>
              <a:rPr lang="el-GR" sz="2400" dirty="0">
                <a:latin typeface="Helvetica Neue" panose="02000503000000020004" pitchFamily="2" charset="0"/>
                <a:ea typeface="Helvetica Neue" panose="02000503000000020004" pitchFamily="2" charset="0"/>
                <a:cs typeface="Helvetica Neue" panose="02000503000000020004" pitchFamily="2" charset="0"/>
              </a:rPr>
            </a:br>
            <a:br>
              <a:rPr lang="el-GR" sz="2400" dirty="0">
                <a:latin typeface="Helvetica Neue" panose="02000503000000020004" pitchFamily="2" charset="0"/>
                <a:ea typeface="Helvetica Neue" panose="02000503000000020004" pitchFamily="2" charset="0"/>
                <a:cs typeface="Helvetica Neue" panose="02000503000000020004" pitchFamily="2" charset="0"/>
              </a:rPr>
            </a:br>
            <a:r>
              <a:rPr lang="el-GR" sz="2400" dirty="0">
                <a:latin typeface="Helvetica Neue" panose="02000503000000020004" pitchFamily="2" charset="0"/>
                <a:ea typeface="Helvetica Neue" panose="02000503000000020004" pitchFamily="2" charset="0"/>
                <a:cs typeface="Helvetica Neue" panose="02000503000000020004" pitchFamily="2" charset="0"/>
              </a:rPr>
              <a:t>α.     Για τον δείκτη </a:t>
            </a:r>
            <a:r>
              <a:rPr lang="en-GB" sz="2400" b="1" dirty="0" err="1">
                <a:latin typeface="Helvetica Neue" panose="02000503000000020004" pitchFamily="2" charset="0"/>
                <a:ea typeface="Helvetica Neue" panose="02000503000000020004" pitchFamily="2" charset="0"/>
                <a:cs typeface="Helvetica Neue" panose="02000503000000020004" pitchFamily="2" charset="0"/>
              </a:rPr>
              <a:t>L</a:t>
            </a:r>
            <a:r>
              <a:rPr lang="en-GB" sz="2400" b="1" baseline="-25000" dirty="0" err="1">
                <a:latin typeface="Helvetica Neue" panose="02000503000000020004" pitchFamily="2" charset="0"/>
                <a:ea typeface="Helvetica Neue" panose="02000503000000020004" pitchFamily="2" charset="0"/>
                <a:cs typeface="Helvetica Neue" panose="02000503000000020004" pitchFamily="2" charset="0"/>
              </a:rPr>
              <a:t>den</a:t>
            </a:r>
            <a:r>
              <a:rPr lang="en-GB" sz="2400" b="1" dirty="0">
                <a:latin typeface="Helvetica Neue" panose="02000503000000020004" pitchFamily="2" charset="0"/>
                <a:ea typeface="Helvetica Neue" panose="02000503000000020004" pitchFamily="2" charset="0"/>
                <a:cs typeface="Helvetica Neue" panose="02000503000000020004" pitchFamily="2" charset="0"/>
              </a:rPr>
              <a:t> (24−</a:t>
            </a:r>
            <a:r>
              <a:rPr lang="el-GR" sz="2400" b="1" dirty="0" err="1">
                <a:latin typeface="Helvetica Neue" panose="02000503000000020004" pitchFamily="2" charset="0"/>
                <a:ea typeface="Helvetica Neue" panose="02000503000000020004" pitchFamily="2" charset="0"/>
                <a:cs typeface="Helvetica Neue" panose="02000503000000020004" pitchFamily="2" charset="0"/>
              </a:rPr>
              <a:t>ωρος</a:t>
            </a:r>
            <a:r>
              <a:rPr lang="el-GR" sz="2400" b="1" dirty="0">
                <a:latin typeface="Helvetica Neue" panose="02000503000000020004" pitchFamily="2" charset="0"/>
                <a:ea typeface="Helvetica Neue" panose="02000503000000020004" pitchFamily="2" charset="0"/>
                <a:cs typeface="Helvetica Neue" panose="02000503000000020004" pitchFamily="2" charset="0"/>
              </a:rPr>
              <a:t>) : τα 70 </a:t>
            </a:r>
            <a:r>
              <a:rPr lang="en-GB" sz="2400" b="1" dirty="0">
                <a:latin typeface="Helvetica Neue" panose="02000503000000020004" pitchFamily="2" charset="0"/>
                <a:ea typeface="Helvetica Neue" panose="02000503000000020004" pitchFamily="2" charset="0"/>
                <a:cs typeface="Helvetica Neue" panose="02000503000000020004" pitchFamily="2" charset="0"/>
              </a:rPr>
              <a:t>dB</a:t>
            </a:r>
            <a:r>
              <a:rPr lang="en-GB" sz="2400" dirty="0">
                <a:latin typeface="Helvetica Neue" panose="02000503000000020004" pitchFamily="2" charset="0"/>
                <a:ea typeface="Helvetica Neue" panose="02000503000000020004" pitchFamily="2" charset="0"/>
                <a:cs typeface="Helvetica Neue" panose="02000503000000020004" pitchFamily="2" charset="0"/>
              </a:rPr>
              <a:t> </a:t>
            </a:r>
            <a:br>
              <a:rPr lang="en-GB" sz="2400" dirty="0">
                <a:latin typeface="Helvetica Neue" panose="02000503000000020004" pitchFamily="2" charset="0"/>
                <a:ea typeface="Helvetica Neue" panose="02000503000000020004" pitchFamily="2" charset="0"/>
                <a:cs typeface="Helvetica Neue" panose="02000503000000020004" pitchFamily="2" charset="0"/>
              </a:rPr>
            </a:br>
            <a:r>
              <a:rPr lang="el-GR" sz="2400" dirty="0">
                <a:latin typeface="Helvetica Neue" panose="02000503000000020004" pitchFamily="2" charset="0"/>
                <a:ea typeface="Helvetica Neue" panose="02000503000000020004" pitchFamily="2" charset="0"/>
                <a:cs typeface="Helvetica Neue" panose="02000503000000020004" pitchFamily="2" charset="0"/>
              </a:rPr>
              <a:t>β.     Για τον δείκτη </a:t>
            </a:r>
            <a:r>
              <a:rPr lang="en-GB" sz="2400" b="1" dirty="0" err="1">
                <a:latin typeface="Helvetica Neue" panose="02000503000000020004" pitchFamily="2" charset="0"/>
                <a:ea typeface="Helvetica Neue" panose="02000503000000020004" pitchFamily="2" charset="0"/>
                <a:cs typeface="Helvetica Neue" panose="02000503000000020004" pitchFamily="2" charset="0"/>
              </a:rPr>
              <a:t>L</a:t>
            </a:r>
            <a:r>
              <a:rPr lang="en-GB" sz="2400" b="1" baseline="-25000" dirty="0" err="1">
                <a:latin typeface="Helvetica Neue" panose="02000503000000020004" pitchFamily="2" charset="0"/>
                <a:ea typeface="Helvetica Neue" panose="02000503000000020004" pitchFamily="2" charset="0"/>
                <a:cs typeface="Helvetica Neue" panose="02000503000000020004" pitchFamily="2" charset="0"/>
              </a:rPr>
              <a:t>night</a:t>
            </a:r>
            <a:r>
              <a:rPr lang="en-GB" sz="2400" b="1" dirty="0">
                <a:latin typeface="Helvetica Neue" panose="02000503000000020004" pitchFamily="2" charset="0"/>
                <a:ea typeface="Helvetica Neue" panose="02000503000000020004" pitchFamily="2" charset="0"/>
                <a:cs typeface="Helvetica Neue" panose="02000503000000020004" pitchFamily="2" charset="0"/>
              </a:rPr>
              <a:t> (8−</a:t>
            </a:r>
            <a:r>
              <a:rPr lang="el-GR" sz="2400" b="1" dirty="0" err="1">
                <a:latin typeface="Helvetica Neue" panose="02000503000000020004" pitchFamily="2" charset="0"/>
                <a:ea typeface="Helvetica Neue" panose="02000503000000020004" pitchFamily="2" charset="0"/>
                <a:cs typeface="Helvetica Neue" panose="02000503000000020004" pitchFamily="2" charset="0"/>
              </a:rPr>
              <a:t>ωρος</a:t>
            </a:r>
            <a:r>
              <a:rPr lang="el-GR" sz="2400" b="1" dirty="0">
                <a:latin typeface="Helvetica Neue" panose="02000503000000020004" pitchFamily="2" charset="0"/>
                <a:ea typeface="Helvetica Neue" panose="02000503000000020004" pitchFamily="2" charset="0"/>
                <a:cs typeface="Helvetica Neue" panose="02000503000000020004" pitchFamily="2" charset="0"/>
              </a:rPr>
              <a:t> νυκτερινός) : τα 60 </a:t>
            </a:r>
            <a:r>
              <a:rPr lang="en-GB" sz="2400" b="1" dirty="0">
                <a:latin typeface="Helvetica Neue" panose="02000503000000020004" pitchFamily="2" charset="0"/>
                <a:ea typeface="Helvetica Neue" panose="02000503000000020004" pitchFamily="2" charset="0"/>
                <a:cs typeface="Helvetica Neue" panose="02000503000000020004" pitchFamily="2" charset="0"/>
              </a:rPr>
              <a:t>dB</a:t>
            </a:r>
            <a:br>
              <a:rPr lang="en-GB" sz="2400" dirty="0">
                <a:latin typeface="Helvetica Neue" panose="02000503000000020004" pitchFamily="2" charset="0"/>
                <a:ea typeface="Helvetica Neue" panose="02000503000000020004" pitchFamily="2" charset="0"/>
                <a:cs typeface="Helvetica Neue" panose="02000503000000020004" pitchFamily="2" charset="0"/>
              </a:rPr>
            </a:br>
            <a:br>
              <a:rPr lang="en-GB" sz="2400" dirty="0">
                <a:latin typeface="Helvetica Neue" panose="02000503000000020004" pitchFamily="2" charset="0"/>
                <a:ea typeface="Helvetica Neue" panose="02000503000000020004" pitchFamily="2" charset="0"/>
                <a:cs typeface="Helvetica Neue" panose="02000503000000020004" pitchFamily="2" charset="0"/>
              </a:rPr>
            </a:br>
            <a:r>
              <a:rPr lang="el-GR" sz="2400" dirty="0">
                <a:latin typeface="Helvetica Neue" panose="02000503000000020004" pitchFamily="2" charset="0"/>
                <a:ea typeface="Helvetica Neue" panose="02000503000000020004" pitchFamily="2" charset="0"/>
                <a:cs typeface="Helvetica Neue" panose="02000503000000020004" pitchFamily="2" charset="0"/>
              </a:rPr>
              <a:t>Σε εφαρμογή των προβλέψεων της ανωτέρω Οδηγίας, η Διεύθυνση Κλιματικής Αλλαγής και Ποιότητας Ατμόσφαιρας (Κ.Α.Π.Α.) του Υπουργείου Περιβάλλοντος και Ενέργειας (Υ.Π.ΕΝ.), μέσω χρηματοδότησης από το ΕΣΠΑ 2007-2013, υλοποίησε 11 μελέτες χαρτογράφησης θορύβου από τις οποίες προέκυψαν </a:t>
            </a:r>
            <a:r>
              <a:rPr lang="el-GR" sz="2400" b="1" dirty="0">
                <a:latin typeface="Helvetica Neue" panose="02000503000000020004" pitchFamily="2" charset="0"/>
                <a:ea typeface="Helvetica Neue" panose="02000503000000020004" pitchFamily="2" charset="0"/>
                <a:cs typeface="Helvetica Neue" panose="02000503000000020004" pitchFamily="2" charset="0"/>
              </a:rPr>
              <a:t>Στρατηγικοί Χάρτες Θορύβου (Σ.Χ.Θ.)</a:t>
            </a:r>
            <a:r>
              <a:rPr lang="el-GR" sz="2400" dirty="0">
                <a:latin typeface="Helvetica Neue" panose="02000503000000020004" pitchFamily="2" charset="0"/>
                <a:ea typeface="Helvetica Neue" panose="02000503000000020004" pitchFamily="2" charset="0"/>
                <a:cs typeface="Helvetica Neue" panose="02000503000000020004" pitchFamily="2" charset="0"/>
              </a:rPr>
              <a:t> και </a:t>
            </a:r>
            <a:r>
              <a:rPr lang="el-GR" sz="2400" b="1" dirty="0">
                <a:latin typeface="Helvetica Neue" panose="02000503000000020004" pitchFamily="2" charset="0"/>
                <a:ea typeface="Helvetica Neue" panose="02000503000000020004" pitchFamily="2" charset="0"/>
                <a:cs typeface="Helvetica Neue" panose="02000503000000020004" pitchFamily="2" charset="0"/>
              </a:rPr>
              <a:t>Σχέδια Δράσης (Σ.Δ.)</a:t>
            </a:r>
            <a:r>
              <a:rPr lang="el-GR" sz="2400" dirty="0">
                <a:latin typeface="Helvetica Neue" panose="02000503000000020004" pitchFamily="2" charset="0"/>
                <a:ea typeface="Helvetica Neue" panose="02000503000000020004" pitchFamily="2" charset="0"/>
                <a:cs typeface="Helvetica Neue" panose="02000503000000020004" pitchFamily="2" charset="0"/>
              </a:rPr>
              <a:t> για  </a:t>
            </a:r>
            <a:r>
              <a:rPr lang="el-GR" sz="2400" b="1" dirty="0">
                <a:latin typeface="Helvetica Neue" panose="02000503000000020004" pitchFamily="2" charset="0"/>
                <a:ea typeface="Helvetica Neue" panose="02000503000000020004" pitchFamily="2" charset="0"/>
                <a:cs typeface="Helvetica Neue" panose="02000503000000020004" pitchFamily="2" charset="0"/>
              </a:rPr>
              <a:t>17 Πολεοδομικά Συγκροτήματα (Π.Σ.) της χώρας</a:t>
            </a:r>
            <a:r>
              <a:rPr lang="el-GR" sz="2400" dirty="0">
                <a:latin typeface="Helvetica Neue" panose="02000503000000020004" pitchFamily="2" charset="0"/>
                <a:ea typeface="Helvetica Neue" panose="02000503000000020004" pitchFamily="2" charset="0"/>
                <a:cs typeface="Helvetica Neue" panose="02000503000000020004" pitchFamily="2" charset="0"/>
              </a:rPr>
              <a:t>:</a:t>
            </a:r>
            <a:endParaRPr lang="en-GR" sz="24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845799531"/>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2A039-D141-E542-9523-D3E2E8FE0206}"/>
              </a:ext>
            </a:extLst>
          </p:cNvPr>
          <p:cNvSpPr>
            <a:spLocks noGrp="1"/>
          </p:cNvSpPr>
          <p:nvPr>
            <p:ph type="title"/>
          </p:nvPr>
        </p:nvSpPr>
        <p:spPr>
          <a:xfrm>
            <a:off x="1280962" y="614383"/>
            <a:ext cx="4247128" cy="5156222"/>
          </a:xfrm>
        </p:spPr>
        <p:txBody>
          <a:bodyPr vert="horz" lIns="91440" tIns="45720" rIns="91440" bIns="45720" rtlCol="0" anchor="b">
            <a:normAutofit/>
          </a:bodyPr>
          <a:lstStyle/>
          <a:p>
            <a:r>
              <a:rPr lang="el-GR" sz="4000" dirty="0">
                <a:latin typeface="Helvetica Neue" panose="02000503000000020004" pitchFamily="2" charset="0"/>
                <a:ea typeface="Helvetica Neue" panose="02000503000000020004" pitchFamily="2" charset="0"/>
                <a:cs typeface="Helvetica Neue" panose="02000503000000020004" pitchFamily="2" charset="0"/>
              </a:rPr>
              <a:t>Πολεοδομικό Συγκρότημα Πάτρας</a:t>
            </a:r>
            <a:endParaRPr lang="en-US" sz="40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5" name="Content Placeholder 4">
            <a:extLst>
              <a:ext uri="{FF2B5EF4-FFF2-40B4-BE49-F238E27FC236}">
                <a16:creationId xmlns:a16="http://schemas.microsoft.com/office/drawing/2014/main" id="{E8BB7AF3-8A17-DB44-9CD9-A87C30B79D2D}"/>
              </a:ext>
            </a:extLst>
          </p:cNvPr>
          <p:cNvPicPr>
            <a:picLocks noGrp="1" noChangeAspect="1"/>
          </p:cNvPicPr>
          <p:nvPr>
            <p:ph idx="1"/>
          </p:nvPr>
        </p:nvPicPr>
        <p:blipFill>
          <a:blip r:embed="rId3"/>
          <a:stretch>
            <a:fillRect/>
          </a:stretch>
        </p:blipFill>
        <p:spPr>
          <a:xfrm>
            <a:off x="5611035" y="1348148"/>
            <a:ext cx="2724939" cy="4160212"/>
          </a:xfrm>
          <a:prstGeom prst="rect">
            <a:avLst/>
          </a:prstGeom>
        </p:spPr>
      </p:pic>
      <p:pic>
        <p:nvPicPr>
          <p:cNvPr id="7" name="Picture 6" descr="A close up of a map&#10;&#10;Description automatically generated">
            <a:extLst>
              <a:ext uri="{FF2B5EF4-FFF2-40B4-BE49-F238E27FC236}">
                <a16:creationId xmlns:a16="http://schemas.microsoft.com/office/drawing/2014/main" id="{348701E3-98C9-BA41-8ED2-DC533337971B}"/>
              </a:ext>
            </a:extLst>
          </p:cNvPr>
          <p:cNvPicPr>
            <a:picLocks noChangeAspect="1"/>
          </p:cNvPicPr>
          <p:nvPr/>
        </p:nvPicPr>
        <p:blipFill>
          <a:blip r:embed="rId4"/>
          <a:stretch>
            <a:fillRect/>
          </a:stretch>
        </p:blipFill>
        <p:spPr>
          <a:xfrm>
            <a:off x="8501865" y="1370879"/>
            <a:ext cx="2726022" cy="4114750"/>
          </a:xfrm>
          <a:prstGeom prst="rect">
            <a:avLst/>
          </a:prstGeom>
        </p:spPr>
      </p:pic>
    </p:spTree>
    <p:extLst>
      <p:ext uri="{BB962C8B-B14F-4D97-AF65-F5344CB8AC3E}">
        <p14:creationId xmlns:p14="http://schemas.microsoft.com/office/powerpoint/2010/main" val="101291700"/>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281ED-55D1-224D-A409-8AA681D9B6EC}"/>
              </a:ext>
            </a:extLst>
          </p:cNvPr>
          <p:cNvSpPr>
            <a:spLocks noGrp="1"/>
          </p:cNvSpPr>
          <p:nvPr>
            <p:ph type="title"/>
          </p:nvPr>
        </p:nvSpPr>
        <p:spPr/>
        <p:txBody>
          <a:bodyPr/>
          <a:lstStyle/>
          <a:p>
            <a:r>
              <a:rPr lang="el-GR" dirty="0"/>
              <a:t>Ενδεικτική Βιβλιογραφία </a:t>
            </a:r>
            <a:endParaRPr lang="en-GR" dirty="0"/>
          </a:p>
        </p:txBody>
      </p:sp>
      <p:sp>
        <p:nvSpPr>
          <p:cNvPr id="3" name="Content Placeholder 2">
            <a:extLst>
              <a:ext uri="{FF2B5EF4-FFF2-40B4-BE49-F238E27FC236}">
                <a16:creationId xmlns:a16="http://schemas.microsoft.com/office/drawing/2014/main" id="{81C7407E-6FD7-BD45-9347-E6732BF37300}"/>
              </a:ext>
            </a:extLst>
          </p:cNvPr>
          <p:cNvSpPr>
            <a:spLocks noGrp="1"/>
          </p:cNvSpPr>
          <p:nvPr>
            <p:ph idx="1"/>
          </p:nvPr>
        </p:nvSpPr>
        <p:spPr/>
        <p:txBody>
          <a:bodyPr/>
          <a:lstStyle/>
          <a:p>
            <a:pPr marL="342900" lvl="0" indent="-342900" algn="just">
              <a:tabLst>
                <a:tab pos="457200" algn="l"/>
              </a:tabLst>
            </a:pPr>
            <a:r>
              <a:rPr lang="en-GR" sz="2400" dirty="0">
                <a:effectLst/>
                <a:latin typeface="PalatinoLinotype"/>
                <a:ea typeface="Times New Roman" panose="02020603050405020304" pitchFamily="18" charset="0"/>
                <a:cs typeface="Times New Roman" panose="02020603050405020304" pitchFamily="18" charset="0"/>
              </a:rPr>
              <a:t>Bachelard Gaston, Η ποιητική του χώρου, Μετάφραση: Ελένη Βέλτσου, Ιωάννα Δ. Χατζηνικολή, Αθήνα: Εκδόσεις Χατζηνικολή, 1982 </a:t>
            </a:r>
            <a:endParaRPr lang="en-G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tabLst>
                <a:tab pos="457200" algn="l"/>
              </a:tabLst>
            </a:pPr>
            <a:r>
              <a:rPr lang="en-GR" sz="2400" dirty="0">
                <a:effectLst/>
                <a:latin typeface="PalatinoLinotype"/>
                <a:ea typeface="Times New Roman" panose="02020603050405020304" pitchFamily="18" charset="0"/>
                <a:cs typeface="Times New Roman" panose="02020603050405020304" pitchFamily="18" charset="0"/>
              </a:rPr>
              <a:t>Kevin Lynch, The Image of the City, M.I.T. Press, Massachusetts Institute of Technology Cambridge, Massachusetts, and London, England, 1960 </a:t>
            </a:r>
            <a:endParaRPr lang="en-G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tabLst>
                <a:tab pos="457200" algn="l"/>
              </a:tabLst>
            </a:pPr>
            <a:r>
              <a:rPr lang="en-GR" sz="2400" dirty="0">
                <a:effectLst/>
                <a:latin typeface="PalatinoLinotype"/>
                <a:ea typeface="Times New Roman" panose="02020603050405020304" pitchFamily="18" charset="0"/>
                <a:cs typeface="Times New Roman" panose="02020603050405020304" pitchFamily="18" charset="0"/>
              </a:rPr>
              <a:t>Nicolas Gilsoul, L'architecture émotionnelle au service du projet, Étude du fonctionnement des mécanismes scénographiques dans l'œuvre de Luis Barragán entre 1940 et 1980 (The emotional geography dedicated to project, Analysis of the techniques of mise-en-scene in the work of Luis Barragán between 1940 and 1980), Thèse de doctorat, 2009 </a:t>
            </a:r>
            <a:endParaRPr lang="en-G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tabLst>
                <a:tab pos="457200" algn="l"/>
              </a:tabLst>
            </a:pPr>
            <a:r>
              <a:rPr lang="en-GR" sz="2400" dirty="0">
                <a:effectLst/>
                <a:latin typeface="PalatinoLinotype"/>
                <a:ea typeface="Times New Roman" panose="02020603050405020304" pitchFamily="18" charset="0"/>
                <a:cs typeface="Times New Roman" panose="02020603050405020304" pitchFamily="18" charset="0"/>
              </a:rPr>
              <a:t>Zumthor Peter, Thinking architecture, Basel: Brickhauser, 1988 </a:t>
            </a:r>
            <a:endParaRPr lang="en-GR"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R" dirty="0"/>
          </a:p>
        </p:txBody>
      </p:sp>
    </p:spTree>
    <p:extLst>
      <p:ext uri="{BB962C8B-B14F-4D97-AF65-F5344CB8AC3E}">
        <p14:creationId xmlns:p14="http://schemas.microsoft.com/office/powerpoint/2010/main" val="2419124502"/>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5E45A-FB48-FA42-894B-52A853A44E75}"/>
              </a:ext>
            </a:extLst>
          </p:cNvPr>
          <p:cNvSpPr>
            <a:spLocks noGrp="1"/>
          </p:cNvSpPr>
          <p:nvPr>
            <p:ph type="title"/>
          </p:nvPr>
        </p:nvSpPr>
        <p:spPr/>
        <p:txBody>
          <a:bodyPr/>
          <a:lstStyle/>
          <a:p>
            <a:r>
              <a:rPr lang="el-GR" dirty="0" err="1">
                <a:latin typeface="Helvetica Neue" panose="02000503000000020004" pitchFamily="2" charset="0"/>
                <a:ea typeface="Helvetica Neue" panose="02000503000000020004" pitchFamily="2" charset="0"/>
                <a:cs typeface="Helvetica Neue" panose="02000503000000020004" pitchFamily="2" charset="0"/>
              </a:rPr>
              <a:t>Σχετικ</a:t>
            </a:r>
            <a:r>
              <a:rPr lang="en-US" dirty="0" err="1">
                <a:latin typeface="Helvetica Neue" panose="02000503000000020004" pitchFamily="2" charset="0"/>
                <a:ea typeface="Helvetica Neue" panose="02000503000000020004" pitchFamily="2" charset="0"/>
                <a:cs typeface="Helvetica Neue" panose="02000503000000020004" pitchFamily="2" charset="0"/>
              </a:rPr>
              <a:t>ά</a:t>
            </a:r>
            <a:r>
              <a:rPr lang="el-GR" dirty="0">
                <a:latin typeface="Helvetica Neue" panose="02000503000000020004" pitchFamily="2" charset="0"/>
                <a:ea typeface="Helvetica Neue" panose="02000503000000020004" pitchFamily="2" charset="0"/>
                <a:cs typeface="Helvetica Neue" panose="02000503000000020004" pitchFamily="2" charset="0"/>
              </a:rPr>
              <a:t> βίντεο – άρθρα  </a:t>
            </a:r>
            <a:endParaRPr lang="en-GR"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Content Placeholder 2">
            <a:extLst>
              <a:ext uri="{FF2B5EF4-FFF2-40B4-BE49-F238E27FC236}">
                <a16:creationId xmlns:a16="http://schemas.microsoft.com/office/drawing/2014/main" id="{24C5C075-120E-4C45-875F-C6FC103DC843}"/>
              </a:ext>
            </a:extLst>
          </p:cNvPr>
          <p:cNvSpPr>
            <a:spLocks noGrp="1"/>
          </p:cNvSpPr>
          <p:nvPr>
            <p:ph idx="1"/>
          </p:nvPr>
        </p:nvSpPr>
        <p:spPr/>
        <p:txBody>
          <a:bodyPr/>
          <a:lstStyle/>
          <a:p>
            <a:r>
              <a:rPr lang="en-GB" dirty="0">
                <a:hlinkClick r:id="rId3"/>
              </a:rPr>
              <a:t>https://youtu.be/QmL6KsR8ylQ</a:t>
            </a:r>
            <a:endParaRPr lang="en-GB" dirty="0"/>
          </a:p>
          <a:p>
            <a:endParaRPr lang="en-GB" dirty="0"/>
          </a:p>
          <a:p>
            <a:r>
              <a:rPr lang="en-GB" dirty="0">
                <a:hlinkClick r:id="rId4"/>
              </a:rPr>
              <a:t>https://youtu.be/e_-zWOydMsI</a:t>
            </a:r>
            <a:endParaRPr lang="en-GB" dirty="0"/>
          </a:p>
          <a:p>
            <a:pPr marL="0" indent="0">
              <a:buNone/>
            </a:pPr>
            <a:r>
              <a:rPr lang="el-GR"/>
              <a:t>--------</a:t>
            </a:r>
            <a:endParaRPr lang="en-GB" dirty="0"/>
          </a:p>
          <a:p>
            <a:r>
              <a:rPr lang="en-GB" dirty="0">
                <a:hlinkClick r:id="rId5"/>
              </a:rPr>
              <a:t>https://www.architectmagazine.com/practice/professional-development/soundscape-architecture-analyzes-aural-characteristics-of-iconic-buildings_o</a:t>
            </a:r>
            <a:endParaRPr lang="el-GR" dirty="0"/>
          </a:p>
          <a:p>
            <a:r>
              <a:rPr lang="en-GB" dirty="0">
                <a:hlinkClick r:id="rId6"/>
              </a:rPr>
              <a:t>https://youtu.be/1wrzSXhJvZA</a:t>
            </a:r>
            <a:endParaRPr lang="el-GR" dirty="0"/>
          </a:p>
          <a:p>
            <a:endParaRPr lang="en-GB" dirty="0"/>
          </a:p>
          <a:p>
            <a:endParaRPr lang="el-GR" dirty="0"/>
          </a:p>
          <a:p>
            <a:endParaRPr lang="en-GR" dirty="0"/>
          </a:p>
        </p:txBody>
      </p:sp>
    </p:spTree>
    <p:extLst>
      <p:ext uri="{BB962C8B-B14F-4D97-AF65-F5344CB8AC3E}">
        <p14:creationId xmlns:p14="http://schemas.microsoft.com/office/powerpoint/2010/main" val="95799225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D3269-771F-1540-B6AE-A7BF92545C8A}"/>
              </a:ext>
            </a:extLst>
          </p:cNvPr>
          <p:cNvSpPr>
            <a:spLocks noGrp="1"/>
          </p:cNvSpPr>
          <p:nvPr>
            <p:ph type="title"/>
          </p:nvPr>
        </p:nvSpPr>
        <p:spPr>
          <a:xfrm>
            <a:off x="700413" y="2192054"/>
            <a:ext cx="10515600" cy="3057367"/>
          </a:xfrm>
        </p:spPr>
        <p:txBody>
          <a:bodyPr>
            <a:noAutofit/>
          </a:bodyPr>
          <a:lstStyle/>
          <a:p>
            <a:pPr algn="ctr">
              <a:lnSpc>
                <a:spcPct val="100000"/>
              </a:lnSpc>
            </a:pPr>
            <a:r>
              <a:rPr lang="en-GR" sz="2400" dirty="0">
                <a:latin typeface="Helvetica Neue" panose="02000503000000020004" pitchFamily="2" charset="0"/>
                <a:ea typeface="Helvetica Neue" panose="02000503000000020004" pitchFamily="2" charset="0"/>
                <a:cs typeface="Helvetica Neue" panose="02000503000000020004" pitchFamily="2" charset="0"/>
              </a:rPr>
              <a:t>Έτσι οι έννοιες πλέον του ηχ</a:t>
            </a:r>
            <a:r>
              <a:rPr lang="el-GR" sz="2400" dirty="0">
                <a:latin typeface="Helvetica Neue" panose="02000503000000020004" pitchFamily="2" charset="0"/>
                <a:ea typeface="Helvetica Neue" panose="02000503000000020004" pitchFamily="2" charset="0"/>
                <a:cs typeface="Helvetica Neue" panose="02000503000000020004" pitchFamily="2" charset="0"/>
              </a:rPr>
              <a:t>ο</a:t>
            </a:r>
            <a:r>
              <a:rPr lang="en-GR" sz="2400" dirty="0">
                <a:latin typeface="Helvetica Neue" panose="02000503000000020004" pitchFamily="2" charset="0"/>
                <a:ea typeface="Helvetica Neue" panose="02000503000000020004" pitchFamily="2" charset="0"/>
                <a:cs typeface="Helvetica Neue" panose="02000503000000020004" pitchFamily="2" charset="0"/>
              </a:rPr>
              <a:t>τοπίου, του οσφρητικού τοπίου βγαίνουν από τα ερευνητικά εργαστήρια και καταλαμβάνουν την αγορά και τις συζητήσεις αυτών που σ</a:t>
            </a:r>
            <a:r>
              <a:rPr lang="el-GR" sz="2400" dirty="0" err="1">
                <a:latin typeface="Helvetica Neue" panose="02000503000000020004" pitchFamily="2" charset="0"/>
                <a:ea typeface="Helvetica Neue" panose="02000503000000020004" pitchFamily="2" charset="0"/>
                <a:cs typeface="Helvetica Neue" panose="02000503000000020004" pitchFamily="2" charset="0"/>
              </a:rPr>
              <a:t>χεδιάζουν</a:t>
            </a:r>
            <a:r>
              <a:rPr lang="en-GR" sz="2400" dirty="0">
                <a:latin typeface="Helvetica Neue" panose="02000503000000020004" pitchFamily="2" charset="0"/>
                <a:ea typeface="Helvetica Neue" panose="02000503000000020004" pitchFamily="2" charset="0"/>
                <a:cs typeface="Helvetica Neue" panose="02000503000000020004" pitchFamily="2" charset="0"/>
              </a:rPr>
              <a:t>...</a:t>
            </a:r>
            <a:br>
              <a:rPr lang="el-GR" sz="2400" dirty="0">
                <a:latin typeface="Helvetica Neue" panose="02000503000000020004" pitchFamily="2" charset="0"/>
                <a:ea typeface="Helvetica Neue" panose="02000503000000020004" pitchFamily="2" charset="0"/>
                <a:cs typeface="Helvetica Neue" panose="02000503000000020004" pitchFamily="2" charset="0"/>
              </a:rPr>
            </a:br>
            <a:br>
              <a:rPr lang="el-GR" sz="2400" dirty="0">
                <a:latin typeface="Helvetica Neue" panose="02000503000000020004" pitchFamily="2" charset="0"/>
                <a:ea typeface="Helvetica Neue" panose="02000503000000020004" pitchFamily="2" charset="0"/>
                <a:cs typeface="Helvetica Neue" panose="02000503000000020004" pitchFamily="2" charset="0"/>
              </a:rPr>
            </a:br>
            <a:r>
              <a:rPr lang="en-GR" sz="2400" dirty="0">
                <a:latin typeface="Helvetica Neue" panose="02000503000000020004" pitchFamily="2" charset="0"/>
                <a:ea typeface="Helvetica Neue" panose="02000503000000020004" pitchFamily="2" charset="0"/>
                <a:cs typeface="Helvetica Neue" panose="02000503000000020004" pitchFamily="2" charset="0"/>
              </a:rPr>
              <a:t>Παραμένει ωστόσο ακόμη πολύ δύσκολο να φανταστούμε αυτό που θα μπορούσε να είναι ένας για παράδειγμα οσφρητικός χώρος με μόνο οδηγό την όσφρησή μας....φαίνεται οτι έχουμε ακόμη ανάγκη από ένα οπτικό συμπλήρωμα. </a:t>
            </a:r>
            <a:br>
              <a:rPr lang="en-GR" sz="2400" dirty="0">
                <a:latin typeface="Helvetica Neue" panose="02000503000000020004" pitchFamily="2" charset="0"/>
                <a:ea typeface="Helvetica Neue" panose="02000503000000020004" pitchFamily="2" charset="0"/>
                <a:cs typeface="Helvetica Neue" panose="02000503000000020004" pitchFamily="2" charset="0"/>
              </a:rPr>
            </a:br>
            <a:endParaRPr lang="en-GR" sz="24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57997855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107EA-6CC4-EE4A-849C-68F6945C2F91}"/>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1800"/>
              <a:t>Παρατηρούμε έτσι έργα που συνδυάζουν ηχητικές εγγραφές με φωτογραφικές ή χαρτογραφικές απεικονίσεις κατά μήκος για παράδειγμα κάποιων αστικών περιπάτων...Αυτή η μέθοδος εμπνέεται από την προσέγγιση που προτείνει ο Kevin Lynch στο έργο του η εικόνα της πόλης (Lynch, 1960) και την πλαισιώνει με ένα συμπληρωματικό ηχητικό αποτύπωμα. </a:t>
            </a:r>
          </a:p>
        </p:txBody>
      </p:sp>
      <p:sp>
        <p:nvSpPr>
          <p:cNvPr id="8" name="Freeform: Shape 7">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E605F54C-4FA8-DA15-391C-845C3C35ED93}"/>
              </a:ext>
            </a:extLst>
          </p:cNvPr>
          <p:cNvPicPr>
            <a:picLocks noChangeAspect="1"/>
          </p:cNvPicPr>
          <p:nvPr/>
        </p:nvPicPr>
        <p:blipFill rotWithShape="1">
          <a:blip r:embed="rId3"/>
          <a:srcRect r="-1" b="2425"/>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53649755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0FE58-4170-C046-B9CC-643F6E4FB442}"/>
              </a:ext>
            </a:extLst>
          </p:cNvPr>
          <p:cNvSpPr>
            <a:spLocks noGrp="1"/>
          </p:cNvSpPr>
          <p:nvPr>
            <p:ph type="title"/>
          </p:nvPr>
        </p:nvSpPr>
        <p:spPr>
          <a:xfrm>
            <a:off x="1026090" y="2379945"/>
            <a:ext cx="10547959" cy="2504880"/>
          </a:xfrm>
        </p:spPr>
        <p:txBody>
          <a:bodyPr>
            <a:noAutofit/>
          </a:bodyPr>
          <a:lstStyle/>
          <a:p>
            <a:pPr algn="ctr">
              <a:lnSpc>
                <a:spcPct val="100000"/>
              </a:lnSpc>
            </a:pPr>
            <a:r>
              <a:rPr lang="en-GR" sz="2400" dirty="0">
                <a:effectLst/>
                <a:latin typeface="Helvetica Neue" panose="02000503000000020004" pitchFamily="2" charset="0"/>
                <a:ea typeface="Helvetica Neue" panose="02000503000000020004" pitchFamily="2" charset="0"/>
                <a:cs typeface="Helvetica Neue" panose="02000503000000020004" pitchFamily="2" charset="0"/>
              </a:rPr>
              <a:t>Οι “φωνογραφίες” αυτές γίνονται έτσι ένα πραγματικό εργαλείο στην υπηρεσία της διατήρησης ή της προβολής της πολιτιστικής κληρονομιάς...</a:t>
            </a:r>
            <a:br>
              <a:rPr lang="el-GR" sz="2400" dirty="0">
                <a:effectLst/>
                <a:latin typeface="Helvetica Neue" panose="02000503000000020004" pitchFamily="2" charset="0"/>
                <a:ea typeface="Helvetica Neue" panose="02000503000000020004" pitchFamily="2" charset="0"/>
                <a:cs typeface="Helvetica Neue" panose="02000503000000020004" pitchFamily="2" charset="0"/>
              </a:rPr>
            </a:br>
            <a:br>
              <a:rPr lang="el-GR" sz="2400" dirty="0">
                <a:effectLst/>
                <a:latin typeface="Helvetica Neue" panose="02000503000000020004" pitchFamily="2" charset="0"/>
                <a:ea typeface="Helvetica Neue" panose="02000503000000020004" pitchFamily="2" charset="0"/>
                <a:cs typeface="Helvetica Neue" panose="02000503000000020004" pitchFamily="2" charset="0"/>
              </a:rPr>
            </a:br>
            <a:r>
              <a:rPr lang="en-GR" sz="2400" dirty="0">
                <a:effectLst/>
                <a:latin typeface="Helvetica Neue" panose="02000503000000020004" pitchFamily="2" charset="0"/>
                <a:ea typeface="Helvetica Neue" panose="02000503000000020004" pitchFamily="2" charset="0"/>
                <a:cs typeface="Helvetica Neue" panose="02000503000000020004" pitchFamily="2" charset="0"/>
              </a:rPr>
              <a:t>Αυτοί οι νέοι τρόποι κατανόησης του χώρου προτείνουν ουσιαστικά να ανακαλύψουμε νέους τρόπους να συλλαμβάνουμε και να σχεδιάζουμε έργα....( αρχιτεκτονικά, πολεοδομικά, έργα τέχνης..) </a:t>
            </a:r>
            <a:br>
              <a:rPr lang="en-GR" sz="2400" dirty="0">
                <a:effectLst/>
                <a:latin typeface="Helvetica Neue" panose="02000503000000020004" pitchFamily="2" charset="0"/>
                <a:ea typeface="Helvetica Neue" panose="02000503000000020004" pitchFamily="2" charset="0"/>
                <a:cs typeface="Helvetica Neue" panose="02000503000000020004" pitchFamily="2" charset="0"/>
              </a:rPr>
            </a:br>
            <a:endParaRPr lang="en-GR" sz="24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50971880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3B173-1AC0-A94D-8818-909778D021FF}"/>
              </a:ext>
            </a:extLst>
          </p:cNvPr>
          <p:cNvSpPr>
            <a:spLocks noGrp="1"/>
          </p:cNvSpPr>
          <p:nvPr>
            <p:ph type="title"/>
          </p:nvPr>
        </p:nvSpPr>
        <p:spPr>
          <a:xfrm>
            <a:off x="7464614" y="1783959"/>
            <a:ext cx="4087306" cy="2889114"/>
          </a:xfrm>
        </p:spPr>
        <p:txBody>
          <a:bodyPr vert="horz" lIns="91440" tIns="45720" rIns="91440" bIns="45720" rtlCol="0" anchor="b">
            <a:normAutofit fontScale="90000"/>
          </a:bodyPr>
          <a:lstStyle/>
          <a:p>
            <a:br>
              <a:rPr lang="en-US" sz="1400">
                <a:effectLst/>
              </a:rPr>
            </a:br>
            <a:r>
              <a:rPr lang="en-US" sz="1400">
                <a:effectLst/>
              </a:rPr>
              <a:t>Με δεδομένη την σχετική οπτική ηγεμονία, οι σκηνογραφικοί μηχανισμοί της συγκινησιακής αρχιτεκτονικής δεν πρέπει να παραβλέπονται, ανοίγοντας ( όταν αυτό είναι δυνατό) τις αναλύσεις σε άλλα ερεθίσματα ( οπτικο-απτικά, ηχητικά, υγροθερμικά, κιναισθητικά..) που συνδέονται εγγενώς με τη «Τέχνη του ορατού» ( L’art de Voir) όπως την εννοεί ο Barragan.....</a:t>
            </a:r>
            <a:br>
              <a:rPr lang="en-US" sz="1400">
                <a:effectLst/>
              </a:rPr>
            </a:br>
            <a:r>
              <a:rPr lang="en-US" sz="1400">
                <a:effectLst/>
              </a:rPr>
              <a:t>Διαπιστώσεις από τα ευρήματα διαφόρων ερευνών έδειξαν πόσο απαραίτητη είναι η κίνηση, </a:t>
            </a:r>
            <a:r>
              <a:rPr lang="en-US" sz="1400" b="1">
                <a:effectLst/>
              </a:rPr>
              <a:t>η μετατόπιση μέσα στο χώρο υπό τύπον ξενάγησης ή ηχητικών περιπάτων....η χρονική διάσταση είναι πολύ σημαντική μέσα στην πόλη...ο Amphoux μιλά για «διαδοχικότητα ( successibilité) μέσα στο χρόνο»... </a:t>
            </a:r>
            <a:br>
              <a:rPr lang="en-US" sz="1400" b="1">
                <a:effectLst/>
              </a:rPr>
            </a:br>
            <a:endParaRPr lang="en-US" sz="1400" b="1"/>
          </a:p>
        </p:txBody>
      </p:sp>
      <p:sp>
        <p:nvSpPr>
          <p:cNvPr id="8" name="Freeform: Shape 7">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D2E51166-C5B6-5CB7-6B7F-13B0C3948F08}"/>
              </a:ext>
            </a:extLst>
          </p:cNvPr>
          <p:cNvPicPr>
            <a:picLocks noChangeAspect="1"/>
          </p:cNvPicPr>
          <p:nvPr/>
        </p:nvPicPr>
        <p:blipFill rotWithShape="1">
          <a:blip r:embed="rId3"/>
          <a:srcRect r="-1" b="2425"/>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5676276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D4295-897B-FE45-A8D1-48CBA27B458B}"/>
              </a:ext>
            </a:extLst>
          </p:cNvPr>
          <p:cNvSpPr>
            <a:spLocks noGrp="1"/>
          </p:cNvSpPr>
          <p:nvPr>
            <p:ph type="title"/>
          </p:nvPr>
        </p:nvSpPr>
        <p:spPr>
          <a:xfrm>
            <a:off x="1113772" y="926926"/>
            <a:ext cx="10515600" cy="4258849"/>
          </a:xfrm>
        </p:spPr>
        <p:txBody>
          <a:bodyPr>
            <a:normAutofit fontScale="90000"/>
          </a:bodyPr>
          <a:lstStyle/>
          <a:p>
            <a:pPr algn="ctr">
              <a:lnSpc>
                <a:spcPct val="150000"/>
              </a:lnSpc>
            </a:pPr>
            <a:r>
              <a:rPr lang="en-GR" sz="2200" dirty="0">
                <a:effectLst/>
                <a:latin typeface="Helvetica Neue" panose="02000503000000020004" pitchFamily="2" charset="0"/>
                <a:ea typeface="Helvetica Neue" panose="02000503000000020004" pitchFamily="2" charset="0"/>
                <a:cs typeface="Helvetica Neue" panose="02000503000000020004" pitchFamily="2" charset="0"/>
              </a:rPr>
              <a:t>H ατμόσφαιρα γίνεται έτσι μιά χωρική ενότητα που μπορείς να την διατρέξεις με φυσικό τρόπο, με σκοπό να παντρευτούν τα υλικά στοιχεία με τα φαινόμενα και με τις προθέσεις πρόσληψης....</a:t>
            </a:r>
            <a:br>
              <a:rPr lang="el-GR" sz="2200" dirty="0">
                <a:effectLst/>
                <a:latin typeface="Helvetica Neue" panose="02000503000000020004" pitchFamily="2" charset="0"/>
                <a:ea typeface="Helvetica Neue" panose="02000503000000020004" pitchFamily="2" charset="0"/>
                <a:cs typeface="Helvetica Neue" panose="02000503000000020004" pitchFamily="2" charset="0"/>
              </a:rPr>
            </a:br>
            <a:r>
              <a:rPr lang="en-GR" sz="2200" dirty="0">
                <a:effectLst/>
                <a:latin typeface="Helvetica Neue" panose="02000503000000020004" pitchFamily="2" charset="0"/>
                <a:ea typeface="Helvetica Neue" panose="02000503000000020004" pitchFamily="2" charset="0"/>
                <a:cs typeface="Helvetica Neue" panose="02000503000000020004" pitchFamily="2" charset="0"/>
              </a:rPr>
              <a:t>Ο Kevin Lynch προσπάθησε στο τέλος της δεκαετίας του ’60 να αναλύσει τις οπτικές ποιότητες μιάς πόλης μελετώντας τις νοητικές αναπαραστάσεις που δημιουργούν οι κάτοικοί τους μέσα από μια σειρά διαδρομών.....</a:t>
            </a:r>
            <a:br>
              <a:rPr lang="el-GR" sz="2200" dirty="0">
                <a:effectLst/>
                <a:latin typeface="Helvetica Neue" panose="02000503000000020004" pitchFamily="2" charset="0"/>
                <a:ea typeface="Helvetica Neue" panose="02000503000000020004" pitchFamily="2" charset="0"/>
                <a:cs typeface="Helvetica Neue" panose="02000503000000020004" pitchFamily="2" charset="0"/>
              </a:rPr>
            </a:br>
            <a:r>
              <a:rPr lang="en-GR" sz="2200" dirty="0">
                <a:effectLst/>
                <a:latin typeface="Helvetica Neue" panose="02000503000000020004" pitchFamily="2" charset="0"/>
                <a:ea typeface="Helvetica Neue" panose="02000503000000020004" pitchFamily="2" charset="0"/>
                <a:cs typeface="Helvetica Neue" panose="02000503000000020004" pitchFamily="2" charset="0"/>
              </a:rPr>
              <a:t>Διέκρινε έτσι τρία συστατικά μέρη της νοητικής εικόνας : </a:t>
            </a:r>
            <a:r>
              <a:rPr lang="en-GR" sz="2200" b="1" dirty="0">
                <a:effectLst/>
                <a:latin typeface="Helvetica Neue" panose="02000503000000020004" pitchFamily="2" charset="0"/>
                <a:ea typeface="Helvetica Neue" panose="02000503000000020004" pitchFamily="2" charset="0"/>
                <a:cs typeface="Helvetica Neue" panose="02000503000000020004" pitchFamily="2" charset="0"/>
              </a:rPr>
              <a:t>την ταυτότητά της ( από την οποία την αναγνωρίζουμε) , τη δομή της ( τη χωρική σχέση του αντικειμένου με τον παρατηρητή του) και τη σημασία της ( πρακτική ή συγκινησιακή / συναισθηματική). </a:t>
            </a:r>
            <a:endParaRPr lang="en-GR" b="1"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14506328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8D269-0B50-D547-AEA5-A13E9CC5FCD8}"/>
              </a:ext>
            </a:extLst>
          </p:cNvPr>
          <p:cNvSpPr>
            <a:spLocks noGrp="1"/>
          </p:cNvSpPr>
          <p:nvPr>
            <p:ph type="title"/>
          </p:nvPr>
        </p:nvSpPr>
        <p:spPr>
          <a:xfrm>
            <a:off x="838200" y="1741118"/>
            <a:ext cx="10147126" cy="4146115"/>
          </a:xfrm>
        </p:spPr>
        <p:txBody>
          <a:bodyPr>
            <a:normAutofit fontScale="90000"/>
          </a:bodyPr>
          <a:lstStyle/>
          <a:p>
            <a:pPr algn="ctr">
              <a:lnSpc>
                <a:spcPct val="150000"/>
              </a:lnSpc>
            </a:pPr>
            <a:r>
              <a:rPr lang="en-GR" sz="2700" dirty="0">
                <a:effectLst/>
                <a:latin typeface="Helvetica Neue" panose="02000503000000020004" pitchFamily="2" charset="0"/>
                <a:ea typeface="Helvetica Neue" panose="02000503000000020004" pitchFamily="2" charset="0"/>
                <a:cs typeface="Helvetica Neue" panose="02000503000000020004" pitchFamily="2" charset="0"/>
              </a:rPr>
              <a:t>Χρονικά στιγμιότυπα, διαδρομές βίντεο, ηχοσκηνές, αφηγήσεις μνήμης ........Υπάρχουν έρευνες που δίνουν χωρο-χρονική διάσταση σε κάθε σκηνή και χωρικά σενάρια που συνδέονται με την συγκινησιακή διάσταση της αρχιτεκτονικής και της πόλης και προτείνουν συγκεκριμένες διαδρομές.. </a:t>
            </a:r>
            <a:br>
              <a:rPr lang="en-GR" sz="2700" dirty="0">
                <a:effectLst/>
                <a:latin typeface="Helvetica Neue" panose="02000503000000020004" pitchFamily="2" charset="0"/>
                <a:ea typeface="Helvetica Neue" panose="02000503000000020004" pitchFamily="2" charset="0"/>
                <a:cs typeface="Helvetica Neue" panose="02000503000000020004" pitchFamily="2" charset="0"/>
              </a:rPr>
            </a:br>
            <a:r>
              <a:rPr lang="en-GR" sz="2700" dirty="0">
                <a:effectLst/>
                <a:latin typeface="Helvetica Neue" panose="02000503000000020004" pitchFamily="2" charset="0"/>
                <a:ea typeface="Helvetica Neue" panose="02000503000000020004" pitchFamily="2" charset="0"/>
                <a:cs typeface="Helvetica Neue" panose="02000503000000020004" pitchFamily="2" charset="0"/>
              </a:rPr>
              <a:t>Η κίνηση, συμμετέχοντας στη δόμηση της ατμόσφαιρας θέτει το ζήτημα του ρυθμού, της κατεύθυνσης και του script της διαδρομής.... </a:t>
            </a:r>
            <a:br>
              <a:rPr lang="en-GR" sz="1800" dirty="0">
                <a:effectLst/>
                <a:latin typeface="Calibri" panose="020F0502020204030204" pitchFamily="34" charset="0"/>
                <a:ea typeface="Calibri" panose="020F0502020204030204" pitchFamily="34" charset="0"/>
                <a:cs typeface="Times New Roman" panose="02020603050405020304" pitchFamily="18" charset="0"/>
              </a:rPr>
            </a:br>
            <a:endParaRPr lang="en-GR" dirty="0"/>
          </a:p>
        </p:txBody>
      </p:sp>
    </p:spTree>
    <p:extLst>
      <p:ext uri="{BB962C8B-B14F-4D97-AF65-F5344CB8AC3E}">
        <p14:creationId xmlns:p14="http://schemas.microsoft.com/office/powerpoint/2010/main" val="255391493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315</TotalTime>
  <Words>3164</Words>
  <Application>Microsoft Macintosh PowerPoint</Application>
  <PresentationFormat>Widescreen</PresentationFormat>
  <Paragraphs>101</Paragraphs>
  <Slides>36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Calibri Light</vt:lpstr>
      <vt:lpstr>Helvetica Neue</vt:lpstr>
      <vt:lpstr>PalatinoLinotype</vt:lpstr>
      <vt:lpstr>Wingdings 2</vt:lpstr>
      <vt:lpstr>Office Theme</vt:lpstr>
      <vt:lpstr>1. H ηγεμονία της οπτικής εμπειρίας, η κυριαρχία της εικόνας  </vt:lpstr>
      <vt:lpstr>PowerPoint Presentation</vt:lpstr>
      <vt:lpstr>Εδώ και μερικά χρόνια ωστόσο, ίσως κάτω από το κέντρισμα διάφορων ερευνών στον τομέα της αρχιτεκτονικής και αστικής ατμόσφαιρας                    ( ambiance architecturale et urbaine) βλέπουμε να εμφανίζεται ένα αυξανόμενο ενδιαφέρον για αυτές τις άλλες αισθήσεις, κάτι που αποτελεί ένα είδος εννοιολογικής ανανέωσης.   Πρόκειται για πειραματικά έργα που συνδέονται ή προκύπτουν από ερευνητικά εργαστήρια ή σχολές αρχιτεκτονικής ή τοπίου. </vt:lpstr>
      <vt:lpstr>Έτσι οι έννοιες πλέον του ηχοτοπίου, του οσφρητικού τοπίου βγαίνουν από τα ερευνητικά εργαστήρια και καταλαμβάνουν την αγορά και τις συζητήσεις αυτών που σχεδιάζουν...  Παραμένει ωστόσο ακόμη πολύ δύσκολο να φανταστούμε αυτό που θα μπορούσε να είναι ένας για παράδειγμα οσφρητικός χώρος με μόνο οδηγό την όσφρησή μας....φαίνεται οτι έχουμε ακόμη ανάγκη από ένα οπτικό συμπλήρωμα.  </vt:lpstr>
      <vt:lpstr>Παρατηρούμε έτσι έργα που συνδυάζουν ηχητικές εγγραφές με φωτογραφικές ή χαρτογραφικές απεικονίσεις κατά μήκος για παράδειγμα κάποιων αστικών περιπάτων...Αυτή η μέθοδος εμπνέεται από την προσέγγιση που προτείνει ο Kevin Lynch στο έργο του η εικόνα της πόλης (Lynch, 1960) και την πλαισιώνει με ένα συμπληρωματικό ηχητικό αποτύπωμα. </vt:lpstr>
      <vt:lpstr>Οι “φωνογραφίες” αυτές γίνονται έτσι ένα πραγματικό εργαλείο στην υπηρεσία της διατήρησης ή της προβολής της πολιτιστικής κληρονομιάς...  Αυτοί οι νέοι τρόποι κατανόησης του χώρου προτείνουν ουσιαστικά να ανακαλύψουμε νέους τρόπους να συλλαμβάνουμε και να σχεδιάζουμε έργα....( αρχιτεκτονικά, πολεοδομικά, έργα τέχνης..)  </vt:lpstr>
      <vt:lpstr> Με δεδομένη την σχετική οπτική ηγεμονία, οι σκηνογραφικοί μηχανισμοί της συγκινησιακής αρχιτεκτονικής δεν πρέπει να παραβλέπονται, ανοίγοντας ( όταν αυτό είναι δυνατό) τις αναλύσεις σε άλλα ερεθίσματα ( οπτικο-απτικά, ηχητικά, υγροθερμικά, κιναισθητικά..) που συνδέονται εγγενώς με τη «Τέχνη του ορατού» ( L’art de Voir) όπως την εννοεί ο Barragan..... Διαπιστώσεις από τα ευρήματα διαφόρων ερευνών έδειξαν πόσο απαραίτητη είναι η κίνηση, η μετατόπιση μέσα στο χώρο υπό τύπον ξενάγησης ή ηχητικών περιπάτων....η χρονική διάσταση είναι πολύ σημαντική μέσα στην πόλη...ο Amphoux μιλά για «διαδοχικότητα ( successibilité) μέσα στο χρόνο»...  </vt:lpstr>
      <vt:lpstr>H ατμόσφαιρα γίνεται έτσι μιά χωρική ενότητα που μπορείς να την διατρέξεις με φυσικό τρόπο, με σκοπό να παντρευτούν τα υλικά στοιχεία με τα φαινόμενα και με τις προθέσεις πρόσληψης.... Ο Kevin Lynch προσπάθησε στο τέλος της δεκαετίας του ’60 να αναλύσει τις οπτικές ποιότητες μιάς πόλης μελετώντας τις νοητικές αναπαραστάσεις που δημιουργούν οι κάτοικοί τους μέσα από μια σειρά διαδρομών..... Διέκρινε έτσι τρία συστατικά μέρη της νοητικής εικόνας : την ταυτότητά της ( από την οποία την αναγνωρίζουμε) , τη δομή της ( τη χωρική σχέση του αντικειμένου με τον παρατηρητή του) και τη σημασία της ( πρακτική ή συγκινησιακή / συναισθηματική). </vt:lpstr>
      <vt:lpstr>Χρονικά στιγμιότυπα, διαδρομές βίντεο, ηχοσκηνές, αφηγήσεις μνήμης ........Υπάρχουν έρευνες που δίνουν χωρο-χρονική διάσταση σε κάθε σκηνή και χωρικά σενάρια που συνδέονται με την συγκινησιακή διάσταση της αρχιτεκτονικής και της πόλης και προτείνουν συγκεκριμένες διαδρομές..  Η κίνηση, συμμετέχοντας στη δόμηση της ατμόσφαιρας θέτει το ζήτημα του ρυθμού, της κατεύθυνσης και του script της διαδρομής....  </vt:lpstr>
      <vt:lpstr>2.  Συγκινησιακή αρχιτεκτονική </vt:lpstr>
      <vt:lpstr>  Στο μανιφέστο του για μια συγκινησιακή αρχιτεκτονική, ο ζωγράφος και γλύπτης Μathias Goeritz έγραφε το 1953: «Δούλεψα σε πλήρη ελευθερία για να πραγματοποιήσω ένα έργο του οποίου η λειτουργία ήταν η συγκίνηση: Πρόκειται για επανάκτηση από την αρχιτεκτονική του στάτους της ως τέχνης.»  </vt:lpstr>
      <vt:lpstr>PowerPoint Presentation</vt:lpstr>
      <vt:lpstr>“Only in receiving the emotions of architecture can man come to regard it as an art,”  – Mathias Goeritz </vt:lpstr>
      <vt:lpstr>Ο Gaston Bachelard γράφει στην «Ποιητική του Χώρου» ότι ο χώρος όπως τον αντιλαμβάνεται η φαντασία, δε μπορεί να είναι ένας αδιάφορος χώρος όπου επικρατεί το μέτρο και η σκέψη του γεωμέτρη. Ο χώρος βιώνεται και βιώνεται όχι ορθολογικά αλλά με όλα τα επιμέρους στοιχεία της φαντασίας.   Χώρος και σώμα είναι άλλωστε αδιαίρετα.   Είναι ο λόγος για τον οποίον θα ήταν θεμιτό να έχουμε στην αρχιτεκτονική και στην πόλη τη γνώμη των γιατρών, των εξειδικευμένων στις νευροεπιστήμες, των περιβαλλοντικών ψυχολόγων και αυτών που ασχολούνται με την αισθητική (ως αισθητηριακό παράγοντα). Η αρχιτεκτονική και η πόλη είναι μια πολύ σοβαρή υπόθεση για να αφήνεται μόνο στους αρχιτέκτονες και τους πολεοδόμους.  Η αξιολόγηση της συγκινησιακής δύναμης της αρχιτεκτονικής, η εκτίμηση των επιπτώσεών της πάνω στον άνθρωπο αποτελεί ένα κρίσιμο ζήτημα που δεν είναι μόνο αντικείμενο αρχιτεκτόνων...    https://youtu.be/EmdxRdY_cUQ    </vt:lpstr>
      <vt:lpstr> Ο Peter Zumthor έλεγε ότι η αρχιτεκτονική δεν είναι κατ’αρχήν ούτε ένα μήνυμα ούτε ένα σημείο αλλά ένα περιτύλιγμα (κέλυφος), ένα φόντο για τη ζωή που περνάει, ένα λεπτό κέλυφος που δέχεται το ρυθμό των βημάτων στο χώμα, που είναι χρήσιμο για τη συγκέντρωση στην εργασία και για τη γαλήνη στον ύπνο.......   Γίνεται η αρχιτεκτονική να μην προκαλεί καμία αντίδραση, κανένα συναίσθημα, καμία συγκίνηση?   Ποιο ανθρώπινο ον μπορεί να ισχυριστεί ότι μένει ανεπηρέαστο από το περιβάλλον, από το φως που μεταβάλλεται, από τα χρώματα, από τη θερμοκρασία, από τους θορύβους, από τα αρώματα ?  </vt:lpstr>
      <vt:lpstr>PowerPoint Presentation</vt:lpstr>
      <vt:lpstr>PowerPoint Presentation</vt:lpstr>
      <vt:lpstr>PowerPoint Presentation</vt:lpstr>
      <vt:lpstr>PowerPoint Presentation</vt:lpstr>
      <vt:lpstr>   Ελπίζουμε κάποτε μια εκτεταμένη διεπιστημονική μελέτη να επικεντρωθεί στο θέμα των πολλαπλών τοπίων της πόλης που τόσο έχει ανάγκη και η δική μας επιστήμη της αρχιτεκτονικής, της πολεοδομίας και του τοπίου.  Μέσα από μια τέτοια μελέτη θα μπορούσαμε άλλωστε να αναδείξουμε την αισθητηριακή διάσταση του χώρου, μέσα από έννοιες όπως αυτή της συγκινησιακής αρχιτεκτονικής και πόλης (emotional architecture, emotional city), των ηχοτοπίων (soundscapes), των φωτοτοπίων (lightscapes), των νυκτοτοπίων (nighscapes)...κάτι που θα εμπλουτίσει και τον τρόπο που σχεδιάζουμε και διαχειριζόμαστε χώρους ζωής αλλά και σύγχρονου μύθου...   </vt:lpstr>
      <vt:lpstr>  Τα τελευταία χρόνια, άλλωστε, ως μέρος μιας διεθνούς τάσης, υποκινούμενης σε σημαντικό βαθμό και από την κρίση, η αρχιτεκτονική στην Ελλάδα  μετατοπίζεται από την κατασκευή του χώρου στη διαχείριση του.   Μέσα από μια πληθώρα δράσεων, εργαστηρίων, έρευνας, αστικών ξεναγήσεων, χαρτογραφήσεων, ουτοπικών διαγωνισμών, καλλιτεχνικών προσεγγίσεων και αντίστοιχων μεταπτυχιακών, διαμορφώνεται ένα καινούριο προφίλ αρχιτέκτονα:   αυτό του παιδαγωγού-διαμεσολαβητή-ερμηνευτή, όχι μόνο της σύγχρονης ιστορίας της πόλης, των κτισμάτων και του δημόσιου χώρου της, αλλά κυρίαρχα ενός αρχιτέκτονα ερμηνευτή-διαμεσολαβητή στη μετατόπιση του τρόπου ζωής και πρόσληψης των αστικών προκλήσεων, με δημιουργικό τρόπο.  </vt:lpstr>
      <vt:lpstr>3. Περί ηχοτοπίων </vt:lpstr>
      <vt:lpstr>Περί ηχοτοπίων </vt:lpstr>
      <vt:lpstr>Τι είναι ένα ηχοτοπίο ( soundscape) ;</vt:lpstr>
      <vt:lpstr>Raymond Murray Schafer (1)</vt:lpstr>
      <vt:lpstr>Raymond Murray Schafer (2)</vt:lpstr>
      <vt:lpstr>…να ακούμε, να αναλύουμε και να διακρίνουμε τους ήχους….</vt:lpstr>
      <vt:lpstr>Ηχοτοπίο και ακουστικό περιβάλλον </vt:lpstr>
      <vt:lpstr>Περιβαλλοντικός Θόρυβος </vt:lpstr>
      <vt:lpstr>Περιβαλλοντικός θόρυβος, Οδηγία 2002/49/ΕΚ</vt:lpstr>
      <vt:lpstr>Aστικές ήσυχες περιοχές (urban quiet areas)</vt:lpstr>
      <vt:lpstr>Στρατηγικοί χάρτες θορύβου</vt:lpstr>
      <vt:lpstr>Στρατηγικοί χάρτες θορύβου</vt:lpstr>
      <vt:lpstr>Πολεοδομικό Συγκρότημα Πάτρας</vt:lpstr>
      <vt:lpstr>Ενδεικτική Βιβλιογραφία </vt:lpstr>
      <vt:lpstr>Σχετικά βίντεο – άρθρα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H ηγεμονία της οπτικής εμπειρίας, η κυριαρχία της εικόνας  </dc:title>
  <dc:creator>Stella Kyvelou</dc:creator>
  <cp:lastModifiedBy>Stella Kyvelou</cp:lastModifiedBy>
  <cp:revision>4</cp:revision>
  <dcterms:created xsi:type="dcterms:W3CDTF">2023-01-03T15:50:34Z</dcterms:created>
  <dcterms:modified xsi:type="dcterms:W3CDTF">2023-01-05T11:45:04Z</dcterms:modified>
</cp:coreProperties>
</file>