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9" r:id="rId1"/>
  </p:sldMasterIdLst>
  <p:notesMasterIdLst>
    <p:notesMasterId r:id="rId21"/>
  </p:notesMasterIdLst>
  <p:sldIdLst>
    <p:sldId id="256" r:id="rId2"/>
    <p:sldId id="403" r:id="rId3"/>
    <p:sldId id="394" r:id="rId4"/>
    <p:sldId id="305" r:id="rId5"/>
    <p:sldId id="307" r:id="rId6"/>
    <p:sldId id="395" r:id="rId7"/>
    <p:sldId id="396" r:id="rId8"/>
    <p:sldId id="411" r:id="rId9"/>
    <p:sldId id="398" r:id="rId10"/>
    <p:sldId id="408" r:id="rId11"/>
    <p:sldId id="399" r:id="rId12"/>
    <p:sldId id="400" r:id="rId13"/>
    <p:sldId id="401" r:id="rId14"/>
    <p:sldId id="402" r:id="rId15"/>
    <p:sldId id="404" r:id="rId16"/>
    <p:sldId id="405" r:id="rId17"/>
    <p:sldId id="406" r:id="rId18"/>
    <p:sldId id="410" r:id="rId19"/>
    <p:sldId id="407" r:id="rId20"/>
  </p:sldIdLst>
  <p:sldSz cx="9144000" cy="6858000" type="screen4x3"/>
  <p:notesSz cx="6724650" cy="9774238"/>
  <p:defaultTextStyle>
    <a:defPPr>
      <a:defRPr lang="en-GB"/>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99"/>
    <p:restoredTop sz="90952"/>
  </p:normalViewPr>
  <p:slideViewPr>
    <p:cSldViewPr>
      <p:cViewPr varScale="1">
        <p:scale>
          <a:sx n="111" d="100"/>
          <a:sy n="111" d="100"/>
        </p:scale>
        <p:origin x="680"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 Θέση κεφαλίδας">
            <a:extLst>
              <a:ext uri="{FF2B5EF4-FFF2-40B4-BE49-F238E27FC236}">
                <a16:creationId xmlns:a16="http://schemas.microsoft.com/office/drawing/2014/main" id="{D3DF7C8E-931C-F9D8-0A07-234D16BDAB09}"/>
              </a:ext>
            </a:extLst>
          </p:cNvPr>
          <p:cNvSpPr>
            <a:spLocks noGrp="1"/>
          </p:cNvSpPr>
          <p:nvPr>
            <p:ph type="hdr" sz="quarter"/>
          </p:nvPr>
        </p:nvSpPr>
        <p:spPr>
          <a:xfrm>
            <a:off x="0" y="0"/>
            <a:ext cx="2914650" cy="488950"/>
          </a:xfrm>
          <a:prstGeom prst="rect">
            <a:avLst/>
          </a:prstGeom>
        </p:spPr>
        <p:txBody>
          <a:bodyPr vert="horz" lIns="91440" tIns="45720" rIns="91440" bIns="45720" rtlCol="0"/>
          <a:lstStyle>
            <a:lvl1pPr algn="l" eaLnBrk="1" hangingPunct="1">
              <a:defRPr sz="1200">
                <a:latin typeface="Times New Roman" charset="0"/>
              </a:defRPr>
            </a:lvl1pPr>
          </a:lstStyle>
          <a:p>
            <a:pPr>
              <a:defRPr/>
            </a:pPr>
            <a:endParaRPr lang="el-GR"/>
          </a:p>
        </p:txBody>
      </p:sp>
      <p:sp>
        <p:nvSpPr>
          <p:cNvPr id="3" name="2 - Θέση ημερομηνίας">
            <a:extLst>
              <a:ext uri="{FF2B5EF4-FFF2-40B4-BE49-F238E27FC236}">
                <a16:creationId xmlns:a16="http://schemas.microsoft.com/office/drawing/2014/main" id="{9F7BFFDB-640A-FF4E-9F0E-F230354BF7CC}"/>
              </a:ext>
            </a:extLst>
          </p:cNvPr>
          <p:cNvSpPr>
            <a:spLocks noGrp="1"/>
          </p:cNvSpPr>
          <p:nvPr>
            <p:ph type="dt" idx="1"/>
          </p:nvPr>
        </p:nvSpPr>
        <p:spPr>
          <a:xfrm>
            <a:off x="3808413" y="0"/>
            <a:ext cx="2914650" cy="488950"/>
          </a:xfrm>
          <a:prstGeom prst="rect">
            <a:avLst/>
          </a:prstGeom>
        </p:spPr>
        <p:txBody>
          <a:bodyPr vert="horz" lIns="91440" tIns="45720" rIns="91440" bIns="45720" rtlCol="0"/>
          <a:lstStyle>
            <a:lvl1pPr algn="r" eaLnBrk="1" hangingPunct="1">
              <a:defRPr sz="1200">
                <a:latin typeface="Times New Roman" charset="0"/>
              </a:defRPr>
            </a:lvl1pPr>
          </a:lstStyle>
          <a:p>
            <a:pPr>
              <a:defRPr/>
            </a:pPr>
            <a:fld id="{676EFD42-F130-7C43-A569-FBAE6E350209}" type="datetimeFigureOut">
              <a:rPr lang="el-GR"/>
              <a:pPr>
                <a:defRPr/>
              </a:pPr>
              <a:t>18/12/24</a:t>
            </a:fld>
            <a:endParaRPr lang="el-GR"/>
          </a:p>
        </p:txBody>
      </p:sp>
      <p:sp>
        <p:nvSpPr>
          <p:cNvPr id="4" name="3 - Θέση εικόνας διαφάνειας">
            <a:extLst>
              <a:ext uri="{FF2B5EF4-FFF2-40B4-BE49-F238E27FC236}">
                <a16:creationId xmlns:a16="http://schemas.microsoft.com/office/drawing/2014/main" id="{DE9AA818-C27D-3915-68DD-442B557B513E}"/>
              </a:ext>
            </a:extLst>
          </p:cNvPr>
          <p:cNvSpPr>
            <a:spLocks noGrp="1" noRot="1" noChangeAspect="1"/>
          </p:cNvSpPr>
          <p:nvPr>
            <p:ph type="sldImg" idx="2"/>
          </p:nvPr>
        </p:nvSpPr>
        <p:spPr>
          <a:xfrm>
            <a:off x="919163" y="733425"/>
            <a:ext cx="4886325" cy="3665538"/>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4 - Θέση σημειώσεων">
            <a:extLst>
              <a:ext uri="{FF2B5EF4-FFF2-40B4-BE49-F238E27FC236}">
                <a16:creationId xmlns:a16="http://schemas.microsoft.com/office/drawing/2014/main" id="{EB36FF91-911F-B8CB-E016-E3703E8794AD}"/>
              </a:ext>
            </a:extLst>
          </p:cNvPr>
          <p:cNvSpPr>
            <a:spLocks noGrp="1"/>
          </p:cNvSpPr>
          <p:nvPr>
            <p:ph type="body" sz="quarter" idx="3"/>
          </p:nvPr>
        </p:nvSpPr>
        <p:spPr>
          <a:xfrm>
            <a:off x="673100" y="4643438"/>
            <a:ext cx="5378450" cy="4397375"/>
          </a:xfrm>
          <a:prstGeom prst="rect">
            <a:avLst/>
          </a:prstGeom>
        </p:spPr>
        <p:txBody>
          <a:bodyPr vert="horz" lIns="91440" tIns="45720" rIns="91440" bIns="45720" rtlCol="0">
            <a:normAutofit/>
          </a:bodyPr>
          <a:lstStyle/>
          <a:p>
            <a:pPr lvl="0"/>
            <a:r>
              <a:rPr lang="el-GR" noProof="0"/>
              <a:t>Kλικ για επεξεργασία των στυλ του υποδείγματος</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6" name="5 - Θέση υποσέλιδου">
            <a:extLst>
              <a:ext uri="{FF2B5EF4-FFF2-40B4-BE49-F238E27FC236}">
                <a16:creationId xmlns:a16="http://schemas.microsoft.com/office/drawing/2014/main" id="{6B6BEBD8-6707-4577-038B-ACBB2AEFFBEF}"/>
              </a:ext>
            </a:extLst>
          </p:cNvPr>
          <p:cNvSpPr>
            <a:spLocks noGrp="1"/>
          </p:cNvSpPr>
          <p:nvPr>
            <p:ph type="ftr" sz="quarter" idx="4"/>
          </p:nvPr>
        </p:nvSpPr>
        <p:spPr>
          <a:xfrm>
            <a:off x="0" y="9283700"/>
            <a:ext cx="2914650" cy="488950"/>
          </a:xfrm>
          <a:prstGeom prst="rect">
            <a:avLst/>
          </a:prstGeom>
        </p:spPr>
        <p:txBody>
          <a:bodyPr vert="horz" lIns="91440" tIns="45720" rIns="91440" bIns="45720" rtlCol="0" anchor="b"/>
          <a:lstStyle>
            <a:lvl1pPr algn="l" eaLnBrk="1" hangingPunct="1">
              <a:defRPr sz="1200">
                <a:latin typeface="Times New Roman" charset="0"/>
              </a:defRPr>
            </a:lvl1pPr>
          </a:lstStyle>
          <a:p>
            <a:pPr>
              <a:defRPr/>
            </a:pPr>
            <a:endParaRPr lang="el-GR"/>
          </a:p>
        </p:txBody>
      </p:sp>
      <p:sp>
        <p:nvSpPr>
          <p:cNvPr id="7" name="6 - Θέση αριθμού διαφάνειας">
            <a:extLst>
              <a:ext uri="{FF2B5EF4-FFF2-40B4-BE49-F238E27FC236}">
                <a16:creationId xmlns:a16="http://schemas.microsoft.com/office/drawing/2014/main" id="{48CE1234-9B8F-BD42-D25D-B8EEC519588D}"/>
              </a:ext>
            </a:extLst>
          </p:cNvPr>
          <p:cNvSpPr>
            <a:spLocks noGrp="1"/>
          </p:cNvSpPr>
          <p:nvPr>
            <p:ph type="sldNum" sz="quarter" idx="5"/>
          </p:nvPr>
        </p:nvSpPr>
        <p:spPr>
          <a:xfrm>
            <a:off x="3808413" y="9283700"/>
            <a:ext cx="2914650" cy="48895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26CC5C9-81B3-004D-8ABB-EADF400AD587}" type="slidenum">
              <a:rPr lang="el-GR" altLang="el-GR"/>
              <a:pPr>
                <a:defRPr/>
              </a:pPr>
              <a:t>‹#›</a:t>
            </a:fld>
            <a:endParaRPr lang="el-GR" alt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 Θέση εικόνας διαφάνειας">
            <a:extLst>
              <a:ext uri="{FF2B5EF4-FFF2-40B4-BE49-F238E27FC236}">
                <a16:creationId xmlns:a16="http://schemas.microsoft.com/office/drawing/2014/main" id="{95063624-ECAA-720F-2EE6-D973FF01AD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2 - Θέση σημειώσεων">
            <a:extLst>
              <a:ext uri="{FF2B5EF4-FFF2-40B4-BE49-F238E27FC236}">
                <a16:creationId xmlns:a16="http://schemas.microsoft.com/office/drawing/2014/main" id="{3D462679-B9BC-AFD6-3049-4690F3D449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a:p>
        </p:txBody>
      </p:sp>
      <p:sp>
        <p:nvSpPr>
          <p:cNvPr id="5124" name="3 - Θέση αριθμού διαφάνειας">
            <a:extLst>
              <a:ext uri="{FF2B5EF4-FFF2-40B4-BE49-F238E27FC236}">
                <a16:creationId xmlns:a16="http://schemas.microsoft.com/office/drawing/2014/main" id="{2EBBB1FB-2700-B0AF-CE76-D8B907CDEBB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CA35EAB-2C6D-2D4B-BDCD-F0A54B79C413}" type="slidenum">
              <a:rPr lang="el-GR" altLang="el-GR" smtClean="0">
                <a:latin typeface="Times New Roman" panose="02020603050405020304" pitchFamily="18" charset="0"/>
              </a:rPr>
              <a:pPr>
                <a:spcBef>
                  <a:spcPct val="0"/>
                </a:spcBef>
              </a:pPr>
              <a:t>1</a:t>
            </a:fld>
            <a:endParaRPr lang="el-GR" altLang="el-GR">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F02808B-8EA3-DC8C-7F79-FC94CE159C43}"/>
              </a:ext>
            </a:extLst>
          </p:cNvPr>
          <p:cNvSpPr>
            <a:spLocks noChangeArrowheads="1"/>
          </p:cNvSpPr>
          <p:nvPr/>
        </p:nvSpPr>
        <p:spPr bwMode="hidden">
          <a:xfrm>
            <a:off x="228600" y="3200400"/>
            <a:ext cx="8763000" cy="1341438"/>
          </a:xfrm>
          <a:prstGeom prst="rect">
            <a:avLst/>
          </a:prstGeom>
          <a:gradFill rotWithShape="0">
            <a:gsLst>
              <a:gs pos="0">
                <a:schemeClr val="bg2"/>
              </a:gs>
              <a:gs pos="100000">
                <a:schemeClr val="bg1"/>
              </a:gs>
            </a:gsLst>
            <a:path path="shape">
              <a:fillToRect l="50000" t="50000" r="50000" b="50000"/>
            </a:path>
          </a:gradFill>
          <a:ln>
            <a:noFill/>
          </a:ln>
        </p:spPr>
        <p:txBody>
          <a:bodyPr wrap="none" anchor="ct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defRPr/>
            </a:pPr>
            <a:endParaRPr kumimoji="1" lang="el-GR" altLang="el-GR" sz="2400"/>
          </a:p>
        </p:txBody>
      </p:sp>
      <p:pic>
        <p:nvPicPr>
          <p:cNvPr id="3" name="Picture 3" descr="ANABNR2">
            <a:extLst>
              <a:ext uri="{FF2B5EF4-FFF2-40B4-BE49-F238E27FC236}">
                <a16:creationId xmlns:a16="http://schemas.microsoft.com/office/drawing/2014/main" id="{31FA48C0-249C-A39F-599D-4CC4282C7F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00" t="-1314" r="-2" b="-36961"/>
          <a:stretch>
            <a:fillRect/>
          </a:stretch>
        </p:blipFill>
        <p:spPr bwMode="auto">
          <a:xfrm>
            <a:off x="533400" y="3200400"/>
            <a:ext cx="84582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
            <a:extLst>
              <a:ext uri="{FF2B5EF4-FFF2-40B4-BE49-F238E27FC236}">
                <a16:creationId xmlns:a16="http://schemas.microsoft.com/office/drawing/2014/main" id="{AAF70F77-86BF-54E3-0FF1-64CA46D3C988}"/>
              </a:ext>
            </a:extLst>
          </p:cNvPr>
          <p:cNvSpPr>
            <a:spLocks noChangeArrowheads="1"/>
          </p:cNvSpPr>
          <p:nvPr/>
        </p:nvSpPr>
        <p:spPr bwMode="hidden">
          <a:xfrm>
            <a:off x="795338" y="2895600"/>
            <a:ext cx="304800" cy="990600"/>
          </a:xfrm>
          <a:prstGeom prst="rect">
            <a:avLst/>
          </a:prstGeom>
          <a:solidFill>
            <a:schemeClr val="accent2">
              <a:alpha val="50195"/>
            </a:schemeClr>
          </a:solidFill>
          <a:ln>
            <a:noFill/>
          </a:ln>
        </p:spPr>
        <p:txBody>
          <a:bodyPr wrap="none" anchor="ct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defRPr/>
            </a:pPr>
            <a:endParaRPr kumimoji="1" lang="el-GR" altLang="el-GR" sz="2400"/>
          </a:p>
        </p:txBody>
      </p:sp>
      <p:sp>
        <p:nvSpPr>
          <p:cNvPr id="8197" name="Rectangle 5"/>
          <p:cNvSpPr>
            <a:spLocks noGrp="1" noChangeArrowheads="1"/>
          </p:cNvSpPr>
          <p:nvPr>
            <p:ph type="ctrTitle"/>
          </p:nvPr>
        </p:nvSpPr>
        <p:spPr>
          <a:xfrm>
            <a:off x="1143000" y="1981200"/>
            <a:ext cx="7772400" cy="1143000"/>
          </a:xfrm>
        </p:spPr>
        <p:txBody>
          <a:bodyPr/>
          <a:lstStyle>
            <a:lvl1pPr>
              <a:defRPr/>
            </a:lvl1pPr>
          </a:lstStyle>
          <a:p>
            <a:r>
              <a:rPr lang="en-GB"/>
              <a:t>Click to edit Master title style</a:t>
            </a:r>
          </a:p>
        </p:txBody>
      </p:sp>
      <p:sp>
        <p:nvSpPr>
          <p:cNvPr id="8198" name="Rectangle 6"/>
          <p:cNvSpPr>
            <a:spLocks noGrp="1" noChangeArrowheads="1"/>
          </p:cNvSpPr>
          <p:nvPr>
            <p:ph type="subTitle" idx="1"/>
          </p:nvPr>
        </p:nvSpPr>
        <p:spPr>
          <a:xfrm>
            <a:off x="2038350" y="4351338"/>
            <a:ext cx="6400800" cy="1371600"/>
          </a:xfrm>
        </p:spPr>
        <p:txBody>
          <a:bodyPr/>
          <a:lstStyle>
            <a:lvl1pPr marL="0" indent="0">
              <a:buFont typeface="Wingdings" pitchFamily="2" charset="2"/>
              <a:buNone/>
              <a:defRPr/>
            </a:lvl1pPr>
          </a:lstStyle>
          <a:p>
            <a:r>
              <a:rPr lang="en-GB"/>
              <a:t>Click to edit Master subtitle style</a:t>
            </a:r>
          </a:p>
        </p:txBody>
      </p:sp>
      <p:sp>
        <p:nvSpPr>
          <p:cNvPr id="5" name="Rectangle 7">
            <a:extLst>
              <a:ext uri="{FF2B5EF4-FFF2-40B4-BE49-F238E27FC236}">
                <a16:creationId xmlns:a16="http://schemas.microsoft.com/office/drawing/2014/main" id="{B60B4508-3B2F-FC9D-3FFC-815A64991BBB}"/>
              </a:ext>
            </a:extLst>
          </p:cNvPr>
          <p:cNvSpPr>
            <a:spLocks noGrp="1" noChangeArrowheads="1"/>
          </p:cNvSpPr>
          <p:nvPr>
            <p:ph type="dt" sz="half" idx="10"/>
          </p:nvPr>
        </p:nvSpPr>
        <p:spPr>
          <a:xfrm>
            <a:off x="685800" y="6324600"/>
            <a:ext cx="1905000" cy="457200"/>
          </a:xfrm>
        </p:spPr>
        <p:txBody>
          <a:bodyPr/>
          <a:lstStyle>
            <a:lvl1pPr>
              <a:defRPr/>
            </a:lvl1pPr>
          </a:lstStyle>
          <a:p>
            <a:pPr>
              <a:defRPr/>
            </a:pPr>
            <a:endParaRPr lang="en-GB"/>
          </a:p>
        </p:txBody>
      </p:sp>
      <p:sp>
        <p:nvSpPr>
          <p:cNvPr id="6" name="Rectangle 8">
            <a:extLst>
              <a:ext uri="{FF2B5EF4-FFF2-40B4-BE49-F238E27FC236}">
                <a16:creationId xmlns:a16="http://schemas.microsoft.com/office/drawing/2014/main" id="{162FB93F-457F-7F0B-27EF-A6EBE55CE694}"/>
              </a:ext>
            </a:extLst>
          </p:cNvPr>
          <p:cNvSpPr>
            <a:spLocks noGrp="1" noChangeArrowheads="1"/>
          </p:cNvSpPr>
          <p:nvPr>
            <p:ph type="ftr" sz="quarter" idx="11"/>
          </p:nvPr>
        </p:nvSpPr>
        <p:spPr>
          <a:xfrm>
            <a:off x="3124200" y="6324600"/>
            <a:ext cx="2895600" cy="457200"/>
          </a:xfrm>
        </p:spPr>
        <p:txBody>
          <a:bodyPr/>
          <a:lstStyle>
            <a:lvl1pPr>
              <a:defRPr/>
            </a:lvl1pPr>
          </a:lstStyle>
          <a:p>
            <a:pPr>
              <a:defRPr/>
            </a:pPr>
            <a:endParaRPr lang="en-GB"/>
          </a:p>
        </p:txBody>
      </p:sp>
      <p:sp>
        <p:nvSpPr>
          <p:cNvPr id="7" name="Rectangle 9">
            <a:extLst>
              <a:ext uri="{FF2B5EF4-FFF2-40B4-BE49-F238E27FC236}">
                <a16:creationId xmlns:a16="http://schemas.microsoft.com/office/drawing/2014/main" id="{50FE13E4-D948-55A6-BB3D-0DB5963D8C27}"/>
              </a:ext>
            </a:extLst>
          </p:cNvPr>
          <p:cNvSpPr>
            <a:spLocks noGrp="1" noChangeArrowheads="1"/>
          </p:cNvSpPr>
          <p:nvPr>
            <p:ph type="sldNum" sz="quarter" idx="12"/>
          </p:nvPr>
        </p:nvSpPr>
        <p:spPr>
          <a:xfrm>
            <a:off x="6553200" y="6324600"/>
            <a:ext cx="1905000" cy="457200"/>
          </a:xfrm>
        </p:spPr>
        <p:txBody>
          <a:bodyPr/>
          <a:lstStyle>
            <a:lvl1pPr>
              <a:defRPr sz="1400"/>
            </a:lvl1pPr>
          </a:lstStyle>
          <a:p>
            <a:pPr>
              <a:defRPr/>
            </a:pPr>
            <a:fld id="{27D631E2-629A-5746-BA53-A5F4C0054CDE}" type="slidenum">
              <a:rPr lang="en-GB" altLang="el-GR"/>
              <a:pPr>
                <a:defRPr/>
              </a:pPr>
              <a:t>‹#›</a:t>
            </a:fld>
            <a:endParaRPr lang="en-GB" altLang="el-GR"/>
          </a:p>
        </p:txBody>
      </p:sp>
    </p:spTree>
    <p:extLst>
      <p:ext uri="{BB962C8B-B14F-4D97-AF65-F5344CB8AC3E}">
        <p14:creationId xmlns:p14="http://schemas.microsoft.com/office/powerpoint/2010/main" val="711274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7">
            <a:extLst>
              <a:ext uri="{FF2B5EF4-FFF2-40B4-BE49-F238E27FC236}">
                <a16:creationId xmlns:a16="http://schemas.microsoft.com/office/drawing/2014/main" id="{F5BE2CFD-E1D0-3F1A-09A7-C61178346ECF}"/>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8">
            <a:extLst>
              <a:ext uri="{FF2B5EF4-FFF2-40B4-BE49-F238E27FC236}">
                <a16:creationId xmlns:a16="http://schemas.microsoft.com/office/drawing/2014/main" id="{88FA7C56-3A01-7A6F-70A5-EE7289102BA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11">
            <a:extLst>
              <a:ext uri="{FF2B5EF4-FFF2-40B4-BE49-F238E27FC236}">
                <a16:creationId xmlns:a16="http://schemas.microsoft.com/office/drawing/2014/main" id="{10A76D56-8125-628F-04B8-F50EBDC813C8}"/>
              </a:ext>
            </a:extLst>
          </p:cNvPr>
          <p:cNvSpPr>
            <a:spLocks noGrp="1" noChangeArrowheads="1"/>
          </p:cNvSpPr>
          <p:nvPr>
            <p:ph type="sldNum" sz="quarter" idx="12"/>
          </p:nvPr>
        </p:nvSpPr>
        <p:spPr>
          <a:ln/>
        </p:spPr>
        <p:txBody>
          <a:bodyPr/>
          <a:lstStyle>
            <a:lvl1pPr>
              <a:defRPr/>
            </a:lvl1pPr>
          </a:lstStyle>
          <a:p>
            <a:pPr>
              <a:defRPr/>
            </a:pPr>
            <a:fld id="{49EF9609-78B8-8C4A-AF8C-CF33DDCC26A9}" type="slidenum">
              <a:rPr lang="en-GB" altLang="el-GR"/>
              <a:pPr>
                <a:defRPr/>
              </a:pPr>
              <a:t>‹#›</a:t>
            </a:fld>
            <a:endParaRPr lang="en-GB" altLang="el-GR" sz="1400"/>
          </a:p>
        </p:txBody>
      </p:sp>
    </p:spTree>
    <p:extLst>
      <p:ext uri="{BB962C8B-B14F-4D97-AF65-F5344CB8AC3E}">
        <p14:creationId xmlns:p14="http://schemas.microsoft.com/office/powerpoint/2010/main" val="3522519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96100" y="838200"/>
            <a:ext cx="1943100" cy="5378450"/>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1066800" y="838200"/>
            <a:ext cx="5676900" cy="5378450"/>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7">
            <a:extLst>
              <a:ext uri="{FF2B5EF4-FFF2-40B4-BE49-F238E27FC236}">
                <a16:creationId xmlns:a16="http://schemas.microsoft.com/office/drawing/2014/main" id="{685392A8-8084-A600-467E-2F32C6E30668}"/>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8">
            <a:extLst>
              <a:ext uri="{FF2B5EF4-FFF2-40B4-BE49-F238E27FC236}">
                <a16:creationId xmlns:a16="http://schemas.microsoft.com/office/drawing/2014/main" id="{61A96502-67F6-5D4C-16F5-3ABA3EB7439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11">
            <a:extLst>
              <a:ext uri="{FF2B5EF4-FFF2-40B4-BE49-F238E27FC236}">
                <a16:creationId xmlns:a16="http://schemas.microsoft.com/office/drawing/2014/main" id="{59B0482B-9B63-FEED-C42D-DF8DC0FCC24F}"/>
              </a:ext>
            </a:extLst>
          </p:cNvPr>
          <p:cNvSpPr>
            <a:spLocks noGrp="1" noChangeArrowheads="1"/>
          </p:cNvSpPr>
          <p:nvPr>
            <p:ph type="sldNum" sz="quarter" idx="12"/>
          </p:nvPr>
        </p:nvSpPr>
        <p:spPr>
          <a:ln/>
        </p:spPr>
        <p:txBody>
          <a:bodyPr/>
          <a:lstStyle>
            <a:lvl1pPr>
              <a:defRPr/>
            </a:lvl1pPr>
          </a:lstStyle>
          <a:p>
            <a:pPr>
              <a:defRPr/>
            </a:pPr>
            <a:fld id="{88B30677-B858-1D49-8416-A090F1AD170D}" type="slidenum">
              <a:rPr lang="en-GB" altLang="el-GR"/>
              <a:pPr>
                <a:defRPr/>
              </a:pPr>
              <a:t>‹#›</a:t>
            </a:fld>
            <a:endParaRPr lang="en-GB" altLang="el-GR" sz="1400"/>
          </a:p>
        </p:txBody>
      </p:sp>
    </p:spTree>
    <p:extLst>
      <p:ext uri="{BB962C8B-B14F-4D97-AF65-F5344CB8AC3E}">
        <p14:creationId xmlns:p14="http://schemas.microsoft.com/office/powerpoint/2010/main" val="2864744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7">
            <a:extLst>
              <a:ext uri="{FF2B5EF4-FFF2-40B4-BE49-F238E27FC236}">
                <a16:creationId xmlns:a16="http://schemas.microsoft.com/office/drawing/2014/main" id="{D8EC96F4-C360-37D9-655F-E5705198E884}"/>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8">
            <a:extLst>
              <a:ext uri="{FF2B5EF4-FFF2-40B4-BE49-F238E27FC236}">
                <a16:creationId xmlns:a16="http://schemas.microsoft.com/office/drawing/2014/main" id="{0F468AC0-0C11-7B09-60D7-AEA0A7B71F31}"/>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11">
            <a:extLst>
              <a:ext uri="{FF2B5EF4-FFF2-40B4-BE49-F238E27FC236}">
                <a16:creationId xmlns:a16="http://schemas.microsoft.com/office/drawing/2014/main" id="{8607A13B-D6EA-4351-D6D7-0183B1DB24AB}"/>
              </a:ext>
            </a:extLst>
          </p:cNvPr>
          <p:cNvSpPr>
            <a:spLocks noGrp="1" noChangeArrowheads="1"/>
          </p:cNvSpPr>
          <p:nvPr>
            <p:ph type="sldNum" sz="quarter" idx="12"/>
          </p:nvPr>
        </p:nvSpPr>
        <p:spPr>
          <a:ln/>
        </p:spPr>
        <p:txBody>
          <a:bodyPr/>
          <a:lstStyle>
            <a:lvl1pPr>
              <a:defRPr/>
            </a:lvl1pPr>
          </a:lstStyle>
          <a:p>
            <a:pPr>
              <a:defRPr/>
            </a:pPr>
            <a:fld id="{741AAF0D-3681-3249-AEDB-4D5C4495A63A}" type="slidenum">
              <a:rPr lang="en-GB" altLang="el-GR"/>
              <a:pPr>
                <a:defRPr/>
              </a:pPr>
              <a:t>‹#›</a:t>
            </a:fld>
            <a:endParaRPr lang="en-GB" altLang="el-GR" sz="1400"/>
          </a:p>
        </p:txBody>
      </p:sp>
    </p:spTree>
    <p:extLst>
      <p:ext uri="{BB962C8B-B14F-4D97-AF65-F5344CB8AC3E}">
        <p14:creationId xmlns:p14="http://schemas.microsoft.com/office/powerpoint/2010/main" val="787033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p>
        </p:txBody>
      </p:sp>
      <p:sp>
        <p:nvSpPr>
          <p:cNvPr id="4" name="Rectangle 7">
            <a:extLst>
              <a:ext uri="{FF2B5EF4-FFF2-40B4-BE49-F238E27FC236}">
                <a16:creationId xmlns:a16="http://schemas.microsoft.com/office/drawing/2014/main" id="{ADD9FEE9-92F6-34BB-FA04-D30582A8EE70}"/>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8">
            <a:extLst>
              <a:ext uri="{FF2B5EF4-FFF2-40B4-BE49-F238E27FC236}">
                <a16:creationId xmlns:a16="http://schemas.microsoft.com/office/drawing/2014/main" id="{FB690FE7-25E9-A7E1-5525-AB566FA91EF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11">
            <a:extLst>
              <a:ext uri="{FF2B5EF4-FFF2-40B4-BE49-F238E27FC236}">
                <a16:creationId xmlns:a16="http://schemas.microsoft.com/office/drawing/2014/main" id="{9EFA4F14-69E2-70A3-941B-E298943ABF6A}"/>
              </a:ext>
            </a:extLst>
          </p:cNvPr>
          <p:cNvSpPr>
            <a:spLocks noGrp="1" noChangeArrowheads="1"/>
          </p:cNvSpPr>
          <p:nvPr>
            <p:ph type="sldNum" sz="quarter" idx="12"/>
          </p:nvPr>
        </p:nvSpPr>
        <p:spPr>
          <a:ln/>
        </p:spPr>
        <p:txBody>
          <a:bodyPr/>
          <a:lstStyle>
            <a:lvl1pPr>
              <a:defRPr/>
            </a:lvl1pPr>
          </a:lstStyle>
          <a:p>
            <a:pPr>
              <a:defRPr/>
            </a:pPr>
            <a:fld id="{94EE0749-6235-D641-864E-AC1DCC18BBC5}" type="slidenum">
              <a:rPr lang="en-GB" altLang="el-GR"/>
              <a:pPr>
                <a:defRPr/>
              </a:pPr>
              <a:t>‹#›</a:t>
            </a:fld>
            <a:endParaRPr lang="en-GB" altLang="el-GR" sz="1400"/>
          </a:p>
        </p:txBody>
      </p:sp>
    </p:spTree>
    <p:extLst>
      <p:ext uri="{BB962C8B-B14F-4D97-AF65-F5344CB8AC3E}">
        <p14:creationId xmlns:p14="http://schemas.microsoft.com/office/powerpoint/2010/main" val="40710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1066800" y="21018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5029200" y="21018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7">
            <a:extLst>
              <a:ext uri="{FF2B5EF4-FFF2-40B4-BE49-F238E27FC236}">
                <a16:creationId xmlns:a16="http://schemas.microsoft.com/office/drawing/2014/main" id="{477ED246-11CA-6B60-6BAA-6EE41CECCD16}"/>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8">
            <a:extLst>
              <a:ext uri="{FF2B5EF4-FFF2-40B4-BE49-F238E27FC236}">
                <a16:creationId xmlns:a16="http://schemas.microsoft.com/office/drawing/2014/main" id="{3DB95BC2-3E63-3F4D-BBA1-8A107BD059FD}"/>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11">
            <a:extLst>
              <a:ext uri="{FF2B5EF4-FFF2-40B4-BE49-F238E27FC236}">
                <a16:creationId xmlns:a16="http://schemas.microsoft.com/office/drawing/2014/main" id="{C601F752-8542-8225-912E-D8FF53E01CD1}"/>
              </a:ext>
            </a:extLst>
          </p:cNvPr>
          <p:cNvSpPr>
            <a:spLocks noGrp="1" noChangeArrowheads="1"/>
          </p:cNvSpPr>
          <p:nvPr>
            <p:ph type="sldNum" sz="quarter" idx="12"/>
          </p:nvPr>
        </p:nvSpPr>
        <p:spPr>
          <a:ln/>
        </p:spPr>
        <p:txBody>
          <a:bodyPr/>
          <a:lstStyle>
            <a:lvl1pPr>
              <a:defRPr/>
            </a:lvl1pPr>
          </a:lstStyle>
          <a:p>
            <a:pPr>
              <a:defRPr/>
            </a:pPr>
            <a:fld id="{0DADC625-422F-F24A-BCFF-6F0C02539C37}" type="slidenum">
              <a:rPr lang="en-GB" altLang="el-GR"/>
              <a:pPr>
                <a:defRPr/>
              </a:pPr>
              <a:t>‹#›</a:t>
            </a:fld>
            <a:endParaRPr lang="en-GB" altLang="el-GR" sz="1400"/>
          </a:p>
        </p:txBody>
      </p:sp>
    </p:spTree>
    <p:extLst>
      <p:ext uri="{BB962C8B-B14F-4D97-AF65-F5344CB8AC3E}">
        <p14:creationId xmlns:p14="http://schemas.microsoft.com/office/powerpoint/2010/main" val="4125323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Rectangle 7">
            <a:extLst>
              <a:ext uri="{FF2B5EF4-FFF2-40B4-BE49-F238E27FC236}">
                <a16:creationId xmlns:a16="http://schemas.microsoft.com/office/drawing/2014/main" id="{8CCB7538-277C-DAFA-2140-2F1353CD3054}"/>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87303BA0-3093-CE75-DCF5-A6548F7EE568}"/>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11">
            <a:extLst>
              <a:ext uri="{FF2B5EF4-FFF2-40B4-BE49-F238E27FC236}">
                <a16:creationId xmlns:a16="http://schemas.microsoft.com/office/drawing/2014/main" id="{12BCF11C-0362-D210-7159-165795BC9E56}"/>
              </a:ext>
            </a:extLst>
          </p:cNvPr>
          <p:cNvSpPr>
            <a:spLocks noGrp="1" noChangeArrowheads="1"/>
          </p:cNvSpPr>
          <p:nvPr>
            <p:ph type="sldNum" sz="quarter" idx="12"/>
          </p:nvPr>
        </p:nvSpPr>
        <p:spPr>
          <a:ln/>
        </p:spPr>
        <p:txBody>
          <a:bodyPr/>
          <a:lstStyle>
            <a:lvl1pPr>
              <a:defRPr/>
            </a:lvl1pPr>
          </a:lstStyle>
          <a:p>
            <a:pPr>
              <a:defRPr/>
            </a:pPr>
            <a:fld id="{C58A4F9D-9FC2-C84E-8157-2C42114E0369}" type="slidenum">
              <a:rPr lang="en-GB" altLang="el-GR"/>
              <a:pPr>
                <a:defRPr/>
              </a:pPr>
              <a:t>‹#›</a:t>
            </a:fld>
            <a:endParaRPr lang="en-GB" altLang="el-GR" sz="1400"/>
          </a:p>
        </p:txBody>
      </p:sp>
    </p:spTree>
    <p:extLst>
      <p:ext uri="{BB962C8B-B14F-4D97-AF65-F5344CB8AC3E}">
        <p14:creationId xmlns:p14="http://schemas.microsoft.com/office/powerpoint/2010/main" val="1700092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Rectangle 7">
            <a:extLst>
              <a:ext uri="{FF2B5EF4-FFF2-40B4-BE49-F238E27FC236}">
                <a16:creationId xmlns:a16="http://schemas.microsoft.com/office/drawing/2014/main" id="{BDF9AF7B-098D-2C26-FF4B-A8A9BC1016EF}"/>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8">
            <a:extLst>
              <a:ext uri="{FF2B5EF4-FFF2-40B4-BE49-F238E27FC236}">
                <a16:creationId xmlns:a16="http://schemas.microsoft.com/office/drawing/2014/main" id="{867236F6-7370-93A3-ED82-238416BD53D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11">
            <a:extLst>
              <a:ext uri="{FF2B5EF4-FFF2-40B4-BE49-F238E27FC236}">
                <a16:creationId xmlns:a16="http://schemas.microsoft.com/office/drawing/2014/main" id="{8ED332A0-466A-AEF9-DF66-10DFEDEC9FA5}"/>
              </a:ext>
            </a:extLst>
          </p:cNvPr>
          <p:cNvSpPr>
            <a:spLocks noGrp="1" noChangeArrowheads="1"/>
          </p:cNvSpPr>
          <p:nvPr>
            <p:ph type="sldNum" sz="quarter" idx="12"/>
          </p:nvPr>
        </p:nvSpPr>
        <p:spPr>
          <a:ln/>
        </p:spPr>
        <p:txBody>
          <a:bodyPr/>
          <a:lstStyle>
            <a:lvl1pPr>
              <a:defRPr/>
            </a:lvl1pPr>
          </a:lstStyle>
          <a:p>
            <a:pPr>
              <a:defRPr/>
            </a:pPr>
            <a:fld id="{3F37F60D-6DD8-E044-A294-24B55FA342D9}" type="slidenum">
              <a:rPr lang="en-GB" altLang="el-GR"/>
              <a:pPr>
                <a:defRPr/>
              </a:pPr>
              <a:t>‹#›</a:t>
            </a:fld>
            <a:endParaRPr lang="en-GB" altLang="el-GR" sz="1400"/>
          </a:p>
        </p:txBody>
      </p:sp>
    </p:spTree>
    <p:extLst>
      <p:ext uri="{BB962C8B-B14F-4D97-AF65-F5344CB8AC3E}">
        <p14:creationId xmlns:p14="http://schemas.microsoft.com/office/powerpoint/2010/main" val="3460457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8695B0A6-F53A-AECB-1760-063F75C51A46}"/>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8">
            <a:extLst>
              <a:ext uri="{FF2B5EF4-FFF2-40B4-BE49-F238E27FC236}">
                <a16:creationId xmlns:a16="http://schemas.microsoft.com/office/drawing/2014/main" id="{920C5430-02CC-510A-BA70-06ABFCF59A5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11">
            <a:extLst>
              <a:ext uri="{FF2B5EF4-FFF2-40B4-BE49-F238E27FC236}">
                <a16:creationId xmlns:a16="http://schemas.microsoft.com/office/drawing/2014/main" id="{931F00B4-3F32-1756-71CA-E3E5D9904BC9}"/>
              </a:ext>
            </a:extLst>
          </p:cNvPr>
          <p:cNvSpPr>
            <a:spLocks noGrp="1" noChangeArrowheads="1"/>
          </p:cNvSpPr>
          <p:nvPr>
            <p:ph type="sldNum" sz="quarter" idx="12"/>
          </p:nvPr>
        </p:nvSpPr>
        <p:spPr>
          <a:ln/>
        </p:spPr>
        <p:txBody>
          <a:bodyPr/>
          <a:lstStyle>
            <a:lvl1pPr>
              <a:defRPr/>
            </a:lvl1pPr>
          </a:lstStyle>
          <a:p>
            <a:pPr>
              <a:defRPr/>
            </a:pPr>
            <a:fld id="{9AFD38B5-700A-144C-A75B-AC20A1538438}" type="slidenum">
              <a:rPr lang="en-GB" altLang="el-GR"/>
              <a:pPr>
                <a:defRPr/>
              </a:pPr>
              <a:t>‹#›</a:t>
            </a:fld>
            <a:endParaRPr lang="en-GB" altLang="el-GR" sz="1400"/>
          </a:p>
        </p:txBody>
      </p:sp>
    </p:spTree>
    <p:extLst>
      <p:ext uri="{BB962C8B-B14F-4D97-AF65-F5344CB8AC3E}">
        <p14:creationId xmlns:p14="http://schemas.microsoft.com/office/powerpoint/2010/main" val="1109676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7">
            <a:extLst>
              <a:ext uri="{FF2B5EF4-FFF2-40B4-BE49-F238E27FC236}">
                <a16:creationId xmlns:a16="http://schemas.microsoft.com/office/drawing/2014/main" id="{793FD53C-F78A-2666-8AD3-FBEF95B36768}"/>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8">
            <a:extLst>
              <a:ext uri="{FF2B5EF4-FFF2-40B4-BE49-F238E27FC236}">
                <a16:creationId xmlns:a16="http://schemas.microsoft.com/office/drawing/2014/main" id="{05A19455-8366-13D6-4362-F62DCA47666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11">
            <a:extLst>
              <a:ext uri="{FF2B5EF4-FFF2-40B4-BE49-F238E27FC236}">
                <a16:creationId xmlns:a16="http://schemas.microsoft.com/office/drawing/2014/main" id="{805FF6D0-69D0-417E-8CA1-C463B35B1DDB}"/>
              </a:ext>
            </a:extLst>
          </p:cNvPr>
          <p:cNvSpPr>
            <a:spLocks noGrp="1" noChangeArrowheads="1"/>
          </p:cNvSpPr>
          <p:nvPr>
            <p:ph type="sldNum" sz="quarter" idx="12"/>
          </p:nvPr>
        </p:nvSpPr>
        <p:spPr>
          <a:ln/>
        </p:spPr>
        <p:txBody>
          <a:bodyPr/>
          <a:lstStyle>
            <a:lvl1pPr>
              <a:defRPr/>
            </a:lvl1pPr>
          </a:lstStyle>
          <a:p>
            <a:pPr>
              <a:defRPr/>
            </a:pPr>
            <a:fld id="{35EF1B8D-EFD8-8C4F-8861-0393C2901A41}" type="slidenum">
              <a:rPr lang="en-GB" altLang="el-GR"/>
              <a:pPr>
                <a:defRPr/>
              </a:pPr>
              <a:t>‹#›</a:t>
            </a:fld>
            <a:endParaRPr lang="en-GB" altLang="el-GR" sz="1400"/>
          </a:p>
        </p:txBody>
      </p:sp>
    </p:spTree>
    <p:extLst>
      <p:ext uri="{BB962C8B-B14F-4D97-AF65-F5344CB8AC3E}">
        <p14:creationId xmlns:p14="http://schemas.microsoft.com/office/powerpoint/2010/main" val="137582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7">
            <a:extLst>
              <a:ext uri="{FF2B5EF4-FFF2-40B4-BE49-F238E27FC236}">
                <a16:creationId xmlns:a16="http://schemas.microsoft.com/office/drawing/2014/main" id="{E3D46A5B-BE17-9A01-A1EF-4AFF937F42ED}"/>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8">
            <a:extLst>
              <a:ext uri="{FF2B5EF4-FFF2-40B4-BE49-F238E27FC236}">
                <a16:creationId xmlns:a16="http://schemas.microsoft.com/office/drawing/2014/main" id="{254C9567-CED4-EDF6-40AE-D52653F8099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11">
            <a:extLst>
              <a:ext uri="{FF2B5EF4-FFF2-40B4-BE49-F238E27FC236}">
                <a16:creationId xmlns:a16="http://schemas.microsoft.com/office/drawing/2014/main" id="{DB2BA3ED-4201-B6C9-56F4-C57048D70495}"/>
              </a:ext>
            </a:extLst>
          </p:cNvPr>
          <p:cNvSpPr>
            <a:spLocks noGrp="1" noChangeArrowheads="1"/>
          </p:cNvSpPr>
          <p:nvPr>
            <p:ph type="sldNum" sz="quarter" idx="12"/>
          </p:nvPr>
        </p:nvSpPr>
        <p:spPr>
          <a:ln/>
        </p:spPr>
        <p:txBody>
          <a:bodyPr/>
          <a:lstStyle>
            <a:lvl1pPr>
              <a:defRPr/>
            </a:lvl1pPr>
          </a:lstStyle>
          <a:p>
            <a:pPr>
              <a:defRPr/>
            </a:pPr>
            <a:fld id="{FF26DA8F-D6B6-5949-9E2E-E98DA6FC7010}" type="slidenum">
              <a:rPr lang="en-GB" altLang="el-GR"/>
              <a:pPr>
                <a:defRPr/>
              </a:pPr>
              <a:t>‹#›</a:t>
            </a:fld>
            <a:endParaRPr lang="en-GB" altLang="el-GR" sz="1400"/>
          </a:p>
        </p:txBody>
      </p:sp>
    </p:spTree>
    <p:extLst>
      <p:ext uri="{BB962C8B-B14F-4D97-AF65-F5344CB8AC3E}">
        <p14:creationId xmlns:p14="http://schemas.microsoft.com/office/powerpoint/2010/main" val="889274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46B7988-E52B-C317-7D65-A948D4C018B8}"/>
              </a:ext>
            </a:extLst>
          </p:cNvPr>
          <p:cNvSpPr>
            <a:spLocks noChangeArrowheads="1"/>
          </p:cNvSpPr>
          <p:nvPr/>
        </p:nvSpPr>
        <p:spPr bwMode="hidden">
          <a:xfrm>
            <a:off x="152400" y="0"/>
            <a:ext cx="1447800" cy="6858000"/>
          </a:xfrm>
          <a:prstGeom prst="rect">
            <a:avLst/>
          </a:prstGeom>
          <a:gradFill rotWithShape="0">
            <a:gsLst>
              <a:gs pos="0">
                <a:schemeClr val="bg2"/>
              </a:gs>
              <a:gs pos="100000">
                <a:schemeClr val="bg1"/>
              </a:gs>
            </a:gsLst>
            <a:lin ang="0" scaled="1"/>
          </a:gradFill>
          <a:ln>
            <a:noFill/>
          </a:ln>
        </p:spPr>
        <p:txBody>
          <a:bodyPr wrap="none" anchor="ct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defRPr/>
            </a:pPr>
            <a:endParaRPr kumimoji="1" lang="el-GR" altLang="el-GR" sz="2400"/>
          </a:p>
        </p:txBody>
      </p:sp>
      <p:sp>
        <p:nvSpPr>
          <p:cNvPr id="1027" name="Rectangle 3">
            <a:extLst>
              <a:ext uri="{FF2B5EF4-FFF2-40B4-BE49-F238E27FC236}">
                <a16:creationId xmlns:a16="http://schemas.microsoft.com/office/drawing/2014/main" id="{DAAE6CB2-1BF7-9D94-2D5E-D3C57F40869C}"/>
              </a:ext>
            </a:extLst>
          </p:cNvPr>
          <p:cNvSpPr>
            <a:spLocks noChangeArrowheads="1"/>
          </p:cNvSpPr>
          <p:nvPr/>
        </p:nvSpPr>
        <p:spPr bwMode="hidden">
          <a:xfrm>
            <a:off x="1676400" y="0"/>
            <a:ext cx="7467600" cy="1219200"/>
          </a:xfrm>
          <a:prstGeom prst="rect">
            <a:avLst/>
          </a:prstGeom>
          <a:gradFill rotWithShape="0">
            <a:gsLst>
              <a:gs pos="0">
                <a:schemeClr val="bg2"/>
              </a:gs>
              <a:gs pos="100000">
                <a:schemeClr val="bg1"/>
              </a:gs>
            </a:gsLst>
            <a:path path="shape">
              <a:fillToRect l="50000" t="50000" r="50000" b="50000"/>
            </a:path>
          </a:gradFill>
          <a:ln>
            <a:noFill/>
          </a:ln>
        </p:spPr>
        <p:txBody>
          <a:bodyPr wrap="none" anchor="ct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defRPr/>
            </a:pPr>
            <a:endParaRPr kumimoji="1" lang="el-GR" altLang="el-GR" sz="2400"/>
          </a:p>
        </p:txBody>
      </p:sp>
      <p:sp>
        <p:nvSpPr>
          <p:cNvPr id="1028" name="Rectangle 4" descr="Stationery">
            <a:extLst>
              <a:ext uri="{FF2B5EF4-FFF2-40B4-BE49-F238E27FC236}">
                <a16:creationId xmlns:a16="http://schemas.microsoft.com/office/drawing/2014/main" id="{260A8CA8-9457-3EAD-B12A-60990894C814}"/>
              </a:ext>
            </a:extLst>
          </p:cNvPr>
          <p:cNvSpPr>
            <a:spLocks noChangeArrowheads="1"/>
          </p:cNvSpPr>
          <p:nvPr/>
        </p:nvSpPr>
        <p:spPr bwMode="auto">
          <a:xfrm>
            <a:off x="457200" y="0"/>
            <a:ext cx="1219200" cy="762000"/>
          </a:xfrm>
          <a:prstGeom prst="rect">
            <a:avLst/>
          </a:prstGeom>
          <a:blipFill dpi="0" rotWithShape="0">
            <a:blip r:embed="rId13"/>
            <a:srcRect/>
            <a:tile tx="0" ty="0" sx="100000" sy="100000" flip="none" algn="tl"/>
          </a:blipFill>
          <a:ln>
            <a:noFill/>
          </a:ln>
        </p:spPr>
        <p:txBody>
          <a:bodyPr wrap="none" anchor="ct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defRPr/>
            </a:pPr>
            <a:endParaRPr kumimoji="1" lang="el-GR" altLang="el-GR" sz="2400"/>
          </a:p>
        </p:txBody>
      </p:sp>
      <p:sp>
        <p:nvSpPr>
          <p:cNvPr id="1029" name="Rectangle 5" descr="Stationery">
            <a:extLst>
              <a:ext uri="{FF2B5EF4-FFF2-40B4-BE49-F238E27FC236}">
                <a16:creationId xmlns:a16="http://schemas.microsoft.com/office/drawing/2014/main" id="{51AB9A45-F0B4-1A2C-610E-B3503884DDAA}"/>
              </a:ext>
            </a:extLst>
          </p:cNvPr>
          <p:cNvSpPr>
            <a:spLocks noChangeArrowheads="1"/>
          </p:cNvSpPr>
          <p:nvPr/>
        </p:nvSpPr>
        <p:spPr bwMode="auto">
          <a:xfrm>
            <a:off x="0" y="0"/>
            <a:ext cx="457200" cy="6858000"/>
          </a:xfrm>
          <a:prstGeom prst="rect">
            <a:avLst/>
          </a:prstGeom>
          <a:blipFill dpi="0" rotWithShape="0">
            <a:blip r:embed="rId13"/>
            <a:srcRect/>
            <a:tile tx="0" ty="0" sx="100000" sy="100000" flip="none" algn="tl"/>
          </a:blipFill>
          <a:ln>
            <a:noFill/>
          </a:ln>
        </p:spPr>
        <p:txBody>
          <a:bodyPr wrap="none" anchor="ct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defRPr/>
            </a:pPr>
            <a:endParaRPr kumimoji="1" lang="el-GR" altLang="el-GR" sz="2400"/>
          </a:p>
        </p:txBody>
      </p:sp>
      <p:sp>
        <p:nvSpPr>
          <p:cNvPr id="1030" name="Rectangle 6">
            <a:extLst>
              <a:ext uri="{FF2B5EF4-FFF2-40B4-BE49-F238E27FC236}">
                <a16:creationId xmlns:a16="http://schemas.microsoft.com/office/drawing/2014/main" id="{17EE56B0-34B6-607D-FEE2-7D9B0BB950B9}"/>
              </a:ext>
            </a:extLst>
          </p:cNvPr>
          <p:cNvSpPr>
            <a:spLocks noGrp="1" noChangeArrowheads="1"/>
          </p:cNvSpPr>
          <p:nvPr>
            <p:ph type="title"/>
          </p:nvPr>
        </p:nvSpPr>
        <p:spPr bwMode="auto">
          <a:xfrm>
            <a:off x="1066800" y="838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GB" altLang="el-GR"/>
              <a:t>Click to edit Master title style</a:t>
            </a:r>
          </a:p>
        </p:txBody>
      </p:sp>
      <p:sp>
        <p:nvSpPr>
          <p:cNvPr id="7175" name="Rectangle 7">
            <a:extLst>
              <a:ext uri="{FF2B5EF4-FFF2-40B4-BE49-F238E27FC236}">
                <a16:creationId xmlns:a16="http://schemas.microsoft.com/office/drawing/2014/main" id="{61828E63-CAA0-0B4D-0F45-C90DF7BADC62}"/>
              </a:ext>
            </a:extLst>
          </p:cNvPr>
          <p:cNvSpPr>
            <a:spLocks noGrp="1" noChangeArrowheads="1"/>
          </p:cNvSpPr>
          <p:nvPr>
            <p:ph type="dt" sz="half" idx="2"/>
          </p:nvPr>
        </p:nvSpPr>
        <p:spPr bwMode="auto">
          <a:xfrm>
            <a:off x="1066800" y="64135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solidFill>
                  <a:schemeClr val="tx2"/>
                </a:solidFill>
                <a:latin typeface="Times New Roman" charset="0"/>
              </a:defRPr>
            </a:lvl1pPr>
          </a:lstStyle>
          <a:p>
            <a:pPr>
              <a:defRPr/>
            </a:pPr>
            <a:endParaRPr lang="en-GB"/>
          </a:p>
        </p:txBody>
      </p:sp>
      <p:sp>
        <p:nvSpPr>
          <p:cNvPr id="7176" name="Rectangle 8">
            <a:extLst>
              <a:ext uri="{FF2B5EF4-FFF2-40B4-BE49-F238E27FC236}">
                <a16:creationId xmlns:a16="http://schemas.microsoft.com/office/drawing/2014/main" id="{13C4DD13-0306-4B69-1015-E5B95039965C}"/>
              </a:ext>
            </a:extLst>
          </p:cNvPr>
          <p:cNvSpPr>
            <a:spLocks noGrp="1" noChangeArrowheads="1"/>
          </p:cNvSpPr>
          <p:nvPr>
            <p:ph type="ftr" sz="quarter" idx="3"/>
          </p:nvPr>
        </p:nvSpPr>
        <p:spPr bwMode="auto">
          <a:xfrm>
            <a:off x="3429000" y="64135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solidFill>
                  <a:schemeClr val="tx2"/>
                </a:solidFill>
                <a:latin typeface="Times New Roman" charset="0"/>
              </a:defRPr>
            </a:lvl1pPr>
          </a:lstStyle>
          <a:p>
            <a:pPr>
              <a:defRPr/>
            </a:pPr>
            <a:endParaRPr lang="en-GB"/>
          </a:p>
        </p:txBody>
      </p:sp>
      <p:pic>
        <p:nvPicPr>
          <p:cNvPr id="1033" name="Picture 9" descr="anabnr2">
            <a:extLst>
              <a:ext uri="{FF2B5EF4-FFF2-40B4-BE49-F238E27FC236}">
                <a16:creationId xmlns:a16="http://schemas.microsoft.com/office/drawing/2014/main" id="{7E9100E6-47A5-7E83-CE53-C335010A5A3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28725" y="0"/>
            <a:ext cx="7915275"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Rectangle 10">
            <a:extLst>
              <a:ext uri="{FF2B5EF4-FFF2-40B4-BE49-F238E27FC236}">
                <a16:creationId xmlns:a16="http://schemas.microsoft.com/office/drawing/2014/main" id="{9013D4A1-B851-DDE1-3B56-4239F5B8FD7A}"/>
              </a:ext>
            </a:extLst>
          </p:cNvPr>
          <p:cNvSpPr>
            <a:spLocks noChangeArrowheads="1"/>
          </p:cNvSpPr>
          <p:nvPr/>
        </p:nvSpPr>
        <p:spPr bwMode="auto">
          <a:xfrm>
            <a:off x="304800" y="457200"/>
            <a:ext cx="2514600" cy="304800"/>
          </a:xfrm>
          <a:prstGeom prst="rect">
            <a:avLst/>
          </a:prstGeom>
          <a:solidFill>
            <a:schemeClr val="accent2">
              <a:alpha val="50195"/>
            </a:schemeClr>
          </a:solidFill>
          <a:ln>
            <a:noFill/>
          </a:ln>
        </p:spPr>
        <p:txBody>
          <a:bodyPr wrap="none" anchor="ct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defRPr/>
            </a:pPr>
            <a:endParaRPr kumimoji="1" lang="el-GR" altLang="el-GR" sz="2400"/>
          </a:p>
        </p:txBody>
      </p:sp>
      <p:sp>
        <p:nvSpPr>
          <p:cNvPr id="7179" name="Rectangle 11">
            <a:extLst>
              <a:ext uri="{FF2B5EF4-FFF2-40B4-BE49-F238E27FC236}">
                <a16:creationId xmlns:a16="http://schemas.microsoft.com/office/drawing/2014/main" id="{587BD6A8-7239-6AEA-B541-8EB99E6BA97B}"/>
              </a:ext>
            </a:extLst>
          </p:cNvPr>
          <p:cNvSpPr>
            <a:spLocks noGrp="1" noChangeArrowheads="1"/>
          </p:cNvSpPr>
          <p:nvPr>
            <p:ph type="sldNum" sz="quarter" idx="4"/>
          </p:nvPr>
        </p:nvSpPr>
        <p:spPr bwMode="auto">
          <a:xfrm>
            <a:off x="8229600" y="6413500"/>
            <a:ext cx="914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2400">
                <a:solidFill>
                  <a:schemeClr val="tx2"/>
                </a:solidFill>
              </a:defRPr>
            </a:lvl1pPr>
          </a:lstStyle>
          <a:p>
            <a:pPr>
              <a:defRPr/>
            </a:pPr>
            <a:fld id="{55875ED1-2E98-FE41-896E-54D5A804F2B6}" type="slidenum">
              <a:rPr lang="en-GB" altLang="el-GR"/>
              <a:pPr>
                <a:defRPr/>
              </a:pPr>
              <a:t>‹#›</a:t>
            </a:fld>
            <a:endParaRPr lang="en-GB" altLang="el-GR" sz="1400"/>
          </a:p>
        </p:txBody>
      </p:sp>
      <p:sp>
        <p:nvSpPr>
          <p:cNvPr id="1036" name="Rectangle 12">
            <a:extLst>
              <a:ext uri="{FF2B5EF4-FFF2-40B4-BE49-F238E27FC236}">
                <a16:creationId xmlns:a16="http://schemas.microsoft.com/office/drawing/2014/main" id="{40915616-8D70-3871-4D87-DADF3143F63E}"/>
              </a:ext>
            </a:extLst>
          </p:cNvPr>
          <p:cNvSpPr>
            <a:spLocks noGrp="1" noChangeArrowheads="1"/>
          </p:cNvSpPr>
          <p:nvPr>
            <p:ph type="body" idx="1"/>
          </p:nvPr>
        </p:nvSpPr>
        <p:spPr bwMode="auto">
          <a:xfrm>
            <a:off x="1066800" y="210185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l-GR"/>
              <a:t>Click to edit Master text styles</a:t>
            </a:r>
          </a:p>
          <a:p>
            <a:pPr lvl="1"/>
            <a:r>
              <a:rPr lang="en-GB" altLang="el-GR"/>
              <a:t>Second level</a:t>
            </a:r>
          </a:p>
          <a:p>
            <a:pPr lvl="2"/>
            <a:r>
              <a:rPr lang="en-GB" altLang="el-GR"/>
              <a:t>Third level</a:t>
            </a:r>
          </a:p>
          <a:p>
            <a:pPr lvl="3"/>
            <a:r>
              <a:rPr lang="en-GB" altLang="el-GR"/>
              <a:t>Fourth level</a:t>
            </a:r>
          </a:p>
          <a:p>
            <a:pPr lvl="4"/>
            <a:r>
              <a:rPr lang="en-GB" altLang="el-GR"/>
              <a:t>Fifth level</a:t>
            </a:r>
          </a:p>
        </p:txBody>
      </p:sp>
    </p:spTree>
  </p:cSld>
  <p:clrMap bg1="lt1" tx1="dk1" bg2="lt2" tx2="dk2" accent1="accent1" accent2="accent2" accent3="accent3" accent4="accent4" accent5="accent5" accent6="accent6" hlink="hlink" folHlink="folHlink"/>
  <p:sldLayoutIdLst>
    <p:sldLayoutId id="2147484308"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Lst>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457200" indent="-457200" algn="l" rtl="0" eaLnBrk="0" fontAlgn="base" hangingPunct="0">
        <a:spcBef>
          <a:spcPct val="20000"/>
        </a:spcBef>
        <a:spcAft>
          <a:spcPct val="0"/>
        </a:spcAft>
        <a:buClr>
          <a:srgbClr val="A50021"/>
        </a:buClr>
        <a:buSzPct val="75000"/>
        <a:buFont typeface="Wingdings" pitchFamily="2" charset="2"/>
        <a:buChar char="n"/>
        <a:defRPr sz="3200">
          <a:solidFill>
            <a:schemeClr val="tx1"/>
          </a:solidFill>
          <a:latin typeface="+mn-lt"/>
          <a:ea typeface="+mn-ea"/>
          <a:cs typeface="+mn-cs"/>
        </a:defRPr>
      </a:lvl1pPr>
      <a:lvl2pPr marL="1027113" indent="-455613" algn="l" rtl="0" eaLnBrk="0" fontAlgn="base" hangingPunct="0">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0013" indent="-228600" algn="l" rtl="0" eaLnBrk="0" fontAlgn="base" hangingPunct="0">
        <a:spcBef>
          <a:spcPct val="20000"/>
        </a:spcBef>
        <a:spcAft>
          <a:spcPct val="0"/>
        </a:spcAft>
        <a:buClr>
          <a:srgbClr val="666699"/>
        </a:buClr>
        <a:buSzPct val="70000"/>
        <a:buFont typeface="Wingdings" pitchFamily="2" charset="2"/>
        <a:buChar char="n"/>
        <a:defRPr sz="2400">
          <a:solidFill>
            <a:schemeClr val="tx1"/>
          </a:solidFill>
          <a:latin typeface="+mn-lt"/>
        </a:defRPr>
      </a:lvl3pPr>
      <a:lvl4pPr marL="1712913" indent="-228600" algn="l" rtl="0" eaLnBrk="0" fontAlgn="base" hangingPunct="0">
        <a:spcBef>
          <a:spcPct val="20000"/>
        </a:spcBef>
        <a:spcAft>
          <a:spcPct val="0"/>
        </a:spcAft>
        <a:buSzPct val="60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slpress.gr/anadimosieuseis/poios-prokalese-ton-polemo-stin-oukrania-v-meros/" TargetMode="External"/><Relationship Id="rId2" Type="http://schemas.openxmlformats.org/officeDocument/2006/relationships/hyperlink" Target="https://slpress.gr/anadimosieuseis/poios-prokalese-ton-polemo-stin-oukrania-proto-meros/" TargetMode="External"/><Relationship Id="rId1" Type="http://schemas.openxmlformats.org/officeDocument/2006/relationships/slideLayout" Target="../slideLayouts/slideLayout6.xml"/><Relationship Id="rId5" Type="http://schemas.openxmlformats.org/officeDocument/2006/relationships/hyperlink" Target="https://enainstitute.org/" TargetMode="External"/><Relationship Id="rId4" Type="http://schemas.openxmlformats.org/officeDocument/2006/relationships/hyperlink" Target="https://enainstitute.org/publication/%ce%b4%ce%b5%ce%bb%cf%84%ce%af%ce%bf-%ce%b4%ce%b9%ce%b5%ce%b8%ce%bd%cf%8e%ce%bd-%ce%b5%cf%85%cf%81%cf%89%cf%80%ce%b1%cf%8a%ce%ba%cf%8e%ce%bd-%ce%b5%ce%be%ce%b5%ce%bb%ce%af%ce%be%ce%b5%cf%89%ce%bd-1-10/"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3">
            <a:extLst>
              <a:ext uri="{FF2B5EF4-FFF2-40B4-BE49-F238E27FC236}">
                <a16:creationId xmlns:a16="http://schemas.microsoft.com/office/drawing/2014/main" id="{1398637B-0ABD-A659-AC3C-0B27295A533A}"/>
              </a:ext>
            </a:extLst>
          </p:cNvPr>
          <p:cNvSpPr txBox="1">
            <a:spLocks noChangeArrowheads="1"/>
          </p:cNvSpPr>
          <p:nvPr/>
        </p:nvSpPr>
        <p:spPr bwMode="auto">
          <a:xfrm>
            <a:off x="533400" y="1371600"/>
            <a:ext cx="83058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A50021"/>
              </a:buClr>
              <a:buSzPct val="75000"/>
              <a:buFont typeface="Wingdings"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anose="02020603050405020304" pitchFamily="18" charset="0"/>
              </a:defRPr>
            </a:lvl9pPr>
          </a:lstStyle>
          <a:p>
            <a:pPr eaLnBrk="1" hangingPunct="1">
              <a:spcBef>
                <a:spcPct val="50000"/>
              </a:spcBef>
              <a:buClrTx/>
              <a:buSzTx/>
              <a:buFontTx/>
              <a:buNone/>
            </a:pPr>
            <a:r>
              <a:rPr lang="el-GR" altLang="el-GR" b="1" u="sng"/>
              <a:t>             </a:t>
            </a:r>
            <a:endParaRPr lang="en-US" altLang="el-GR" sz="3600" b="1" u="sng"/>
          </a:p>
          <a:p>
            <a:pPr algn="ctr" eaLnBrk="1" hangingPunct="1">
              <a:spcBef>
                <a:spcPct val="50000"/>
              </a:spcBef>
              <a:buClrTx/>
              <a:buSzTx/>
              <a:buFontTx/>
              <a:buNone/>
            </a:pPr>
            <a:endParaRPr lang="el-GR" altLang="el-GR" b="1" u="sng"/>
          </a:p>
          <a:p>
            <a:pPr algn="ctr" eaLnBrk="1" hangingPunct="1">
              <a:spcBef>
                <a:spcPct val="50000"/>
              </a:spcBef>
              <a:buClrTx/>
              <a:buSzTx/>
              <a:buFontTx/>
              <a:buNone/>
            </a:pPr>
            <a:r>
              <a:rPr lang="el-GR" altLang="el-GR" sz="2400" b="1" u="sng"/>
              <a:t>ΤΟ  ΟΥΚΡΑΝΙΚΟ  ΖΗΤΗΜΑ</a:t>
            </a:r>
          </a:p>
          <a:p>
            <a:pPr algn="ctr" eaLnBrk="1" hangingPunct="1">
              <a:spcBef>
                <a:spcPct val="50000"/>
              </a:spcBef>
              <a:buClrTx/>
              <a:buSzTx/>
              <a:buFontTx/>
              <a:buNone/>
            </a:pPr>
            <a:endParaRPr lang="el-GR" altLang="el-GR" sz="2400" b="1" u="sng"/>
          </a:p>
          <a:p>
            <a:pPr algn="ctr" eaLnBrk="1" hangingPunct="1">
              <a:spcBef>
                <a:spcPct val="50000"/>
              </a:spcBef>
              <a:buClrTx/>
              <a:buSzTx/>
              <a:buFont typeface="Wingdings" pitchFamily="2" charset="2"/>
              <a:buNone/>
            </a:pPr>
            <a:r>
              <a:rPr lang="el-GR" altLang="el-GR" sz="2400" b="1" u="sng"/>
              <a:t>Σοφοκλής Πλουσής</a:t>
            </a:r>
          </a:p>
          <a:p>
            <a:pPr algn="ctr" eaLnBrk="1" hangingPunct="1">
              <a:spcBef>
                <a:spcPct val="50000"/>
              </a:spcBef>
              <a:buClrTx/>
              <a:buSzTx/>
              <a:buFontTx/>
              <a:buNone/>
            </a:pPr>
            <a:r>
              <a:rPr lang="el-GR" altLang="el-GR" sz="2400" b="1" u="sng"/>
              <a:t>Νίκος Πράνταλος</a:t>
            </a:r>
            <a:r>
              <a:rPr lang="en-US" altLang="el-GR" sz="2400" b="1" u="sng"/>
              <a:t> </a:t>
            </a:r>
            <a:r>
              <a:rPr lang="el-GR" altLang="el-GR" sz="2400" b="1" u="sng"/>
              <a:t> Κοντονής</a:t>
            </a:r>
          </a:p>
        </p:txBody>
      </p:sp>
      <p:sp>
        <p:nvSpPr>
          <p:cNvPr id="4099" name="Θέση αριθμού διαφάνειας 1">
            <a:extLst>
              <a:ext uri="{FF2B5EF4-FFF2-40B4-BE49-F238E27FC236}">
                <a16:creationId xmlns:a16="http://schemas.microsoft.com/office/drawing/2014/main" id="{9B85FF6D-2079-89EB-DDA8-3ED6531C1C0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77FCCCBE-5DC0-DB47-A674-18A38BC75552}" type="slidenum">
              <a:rPr lang="en-GB" altLang="el-GR" sz="2400" smtClean="0">
                <a:solidFill>
                  <a:schemeClr val="tx2"/>
                </a:solidFill>
              </a:rPr>
              <a:pPr>
                <a:spcBef>
                  <a:spcPct val="0"/>
                </a:spcBef>
                <a:buClrTx/>
                <a:buSzTx/>
                <a:buFontTx/>
                <a:buNone/>
              </a:pPr>
              <a:t>1</a:t>
            </a:fld>
            <a:endParaRPr lang="en-GB" altLang="el-GR" sz="1400">
              <a:solidFill>
                <a:schemeClr val="tx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Τίτλος 1">
            <a:extLst>
              <a:ext uri="{FF2B5EF4-FFF2-40B4-BE49-F238E27FC236}">
                <a16:creationId xmlns:a16="http://schemas.microsoft.com/office/drawing/2014/main" id="{A3A3A945-624B-AD40-D602-30190A5A6C76}"/>
              </a:ext>
            </a:extLst>
          </p:cNvPr>
          <p:cNvSpPr>
            <a:spLocks noGrp="1" noChangeArrowheads="1"/>
          </p:cNvSpPr>
          <p:nvPr>
            <p:ph type="title"/>
          </p:nvPr>
        </p:nvSpPr>
        <p:spPr>
          <a:xfrm>
            <a:off x="1066800" y="838200"/>
            <a:ext cx="7772400" cy="4953000"/>
          </a:xfrm>
        </p:spPr>
        <p:txBody>
          <a:bodyPr/>
          <a:lstStyle/>
          <a:p>
            <a:endParaRPr lang="el-GR" altLang="el-GR" sz="2400"/>
          </a:p>
        </p:txBody>
      </p:sp>
      <p:sp>
        <p:nvSpPr>
          <p:cNvPr id="14339" name="Θέση αριθμού διαφάνειας 2">
            <a:extLst>
              <a:ext uri="{FF2B5EF4-FFF2-40B4-BE49-F238E27FC236}">
                <a16:creationId xmlns:a16="http://schemas.microsoft.com/office/drawing/2014/main" id="{3FC4CCE7-2CC0-C935-A302-86BBE74F463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1087FC2B-65CA-A24F-9061-CDD3AF939C8F}" type="slidenum">
              <a:rPr lang="en-GB" altLang="el-GR" sz="2400" smtClean="0">
                <a:solidFill>
                  <a:schemeClr val="tx2"/>
                </a:solidFill>
              </a:rPr>
              <a:pPr>
                <a:spcBef>
                  <a:spcPct val="0"/>
                </a:spcBef>
                <a:buClrTx/>
                <a:buSzTx/>
                <a:buFontTx/>
                <a:buNone/>
              </a:pPr>
              <a:t>10</a:t>
            </a:fld>
            <a:endParaRPr lang="en-GB" altLang="el-GR" sz="1400">
              <a:solidFill>
                <a:schemeClr val="tx2"/>
              </a:solidFill>
            </a:endParaRPr>
          </a:p>
        </p:txBody>
      </p:sp>
      <p:pic>
        <p:nvPicPr>
          <p:cNvPr id="14340" name="Εικόνα 3" descr="Είναι η Σύνοδος Κορυφής του ΝΑΤΟ στο Βουκουρέστι, Ηλίθιε!">
            <a:extLst>
              <a:ext uri="{FF2B5EF4-FFF2-40B4-BE49-F238E27FC236}">
                <a16:creationId xmlns:a16="http://schemas.microsoft.com/office/drawing/2014/main" id="{5D188A46-DFF3-004B-4EED-A6177F02BE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838200"/>
            <a:ext cx="77724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Τίτλος 1">
            <a:extLst>
              <a:ext uri="{FF2B5EF4-FFF2-40B4-BE49-F238E27FC236}">
                <a16:creationId xmlns:a16="http://schemas.microsoft.com/office/drawing/2014/main" id="{1673CDF3-929E-E28C-1F02-7E2BCAFDDDF6}"/>
              </a:ext>
            </a:extLst>
          </p:cNvPr>
          <p:cNvSpPr>
            <a:spLocks noGrp="1" noChangeArrowheads="1"/>
          </p:cNvSpPr>
          <p:nvPr>
            <p:ph type="title"/>
          </p:nvPr>
        </p:nvSpPr>
        <p:spPr>
          <a:xfrm>
            <a:off x="609600" y="641350"/>
            <a:ext cx="8229600" cy="577850"/>
          </a:xfrm>
        </p:spPr>
        <p:txBody>
          <a:bodyPr/>
          <a:lstStyle/>
          <a:p>
            <a:pPr algn="ctr"/>
            <a:r>
              <a:rPr lang="el-GR" altLang="el-GR" sz="2400" b="1"/>
              <a:t>ΤΟ ΟΥΚΡΑΝΙΚΟ ΖΗΤΗΜΑ ΣΗΜΕΡΑ</a:t>
            </a:r>
            <a:endParaRPr lang="el-GR" altLang="el-GR" sz="2400"/>
          </a:p>
        </p:txBody>
      </p:sp>
      <p:sp>
        <p:nvSpPr>
          <p:cNvPr id="15363" name="Θέση περιεχομένου 2">
            <a:extLst>
              <a:ext uri="{FF2B5EF4-FFF2-40B4-BE49-F238E27FC236}">
                <a16:creationId xmlns:a16="http://schemas.microsoft.com/office/drawing/2014/main" id="{1354E362-CAEE-F9B5-1844-19034C21EE9B}"/>
              </a:ext>
            </a:extLst>
          </p:cNvPr>
          <p:cNvSpPr>
            <a:spLocks noGrp="1" noChangeArrowheads="1"/>
          </p:cNvSpPr>
          <p:nvPr>
            <p:ph idx="1"/>
          </p:nvPr>
        </p:nvSpPr>
        <p:spPr>
          <a:xfrm>
            <a:off x="533400" y="1295400"/>
            <a:ext cx="8305800" cy="4921250"/>
          </a:xfrm>
        </p:spPr>
        <p:txBody>
          <a:bodyPr/>
          <a:lstStyle/>
          <a:p>
            <a:endParaRPr lang="el-GR" altLang="el-GR" sz="2400" b="1">
              <a:solidFill>
                <a:srgbClr val="0A1625"/>
              </a:solidFill>
              <a:cs typeface="Calibri" panose="020F0502020204030204" pitchFamily="34" charset="0"/>
            </a:endParaRPr>
          </a:p>
          <a:p>
            <a:r>
              <a:rPr lang="el-GR" altLang="el-GR" sz="2400" b="1">
                <a:solidFill>
                  <a:srgbClr val="0A1625"/>
                </a:solidFill>
                <a:cs typeface="Calibri" panose="020F0502020204030204" pitchFamily="34" charset="0"/>
              </a:rPr>
              <a:t>Βλαντιμίρ Πούτιν, Πρόεδρος της Ρωσίας: δηλώσεις από το 2007 ότι δεν μπορεί η χώρα του να αισθάνεται ασφαλής αν η Ουκρανία ενταχθεί στο ΝΑΤΟ.</a:t>
            </a:r>
          </a:p>
          <a:p>
            <a:pPr>
              <a:buFont typeface="Wingdings" pitchFamily="2" charset="2"/>
              <a:buNone/>
            </a:pPr>
            <a:endParaRPr lang="el-GR" altLang="el-GR" sz="2400" b="1">
              <a:solidFill>
                <a:srgbClr val="0A1625"/>
              </a:solidFill>
              <a:cs typeface="Calibri" panose="020F0502020204030204" pitchFamily="34" charset="0"/>
            </a:endParaRPr>
          </a:p>
          <a:p>
            <a:r>
              <a:rPr lang="el-GR" altLang="el-GR" sz="2400" b="1">
                <a:solidFill>
                  <a:srgbClr val="0A1625"/>
                </a:solidFill>
                <a:cs typeface="Calibri" panose="020F0502020204030204" pitchFamily="34" charset="0"/>
              </a:rPr>
              <a:t>2014:  ανατροπή του φιλορώσου ηγέτη της Ουκρανίας Βίκτορ Γιανουκόβιτς - Ρωσική κατάληψη της Κριμαίας - Ακροδεξιές ναζιστικές οργανώσεις με την ανοχή του ουκρανικού κράτους επιδόθηκαν σε μία εκστρατεία τρομοκρατίας των ρωσόφιλων κατοίκων που κλιμακώθηκε το 2021. </a:t>
            </a:r>
            <a:endParaRPr lang="el-GR" altLang="el-GR" sz="2400" b="1">
              <a:solidFill>
                <a:srgbClr val="0A1625"/>
              </a:solidFill>
            </a:endParaRPr>
          </a:p>
          <a:p>
            <a:pPr>
              <a:buFont typeface="Wingdings" pitchFamily="2" charset="2"/>
              <a:buNone/>
            </a:pPr>
            <a:endParaRPr lang="el-GR" altLang="el-GR" sz="2400"/>
          </a:p>
        </p:txBody>
      </p:sp>
      <p:sp>
        <p:nvSpPr>
          <p:cNvPr id="15364" name="Θέση αριθμού διαφάνειας 3">
            <a:extLst>
              <a:ext uri="{FF2B5EF4-FFF2-40B4-BE49-F238E27FC236}">
                <a16:creationId xmlns:a16="http://schemas.microsoft.com/office/drawing/2014/main" id="{6FB45D46-7636-DB4A-E412-62EC349F9F9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FB6D7ABE-C017-5841-B451-80B162E2A245}" type="slidenum">
              <a:rPr lang="en-GB" altLang="el-GR" sz="2400" smtClean="0">
                <a:solidFill>
                  <a:schemeClr val="tx2"/>
                </a:solidFill>
              </a:rPr>
              <a:pPr>
                <a:spcBef>
                  <a:spcPct val="0"/>
                </a:spcBef>
                <a:buClrTx/>
                <a:buSzTx/>
                <a:buFontTx/>
                <a:buNone/>
              </a:pPr>
              <a:t>11</a:t>
            </a:fld>
            <a:endParaRPr lang="en-GB" altLang="el-GR" sz="1400">
              <a:solidFill>
                <a:schemeClr val="tx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Τίτλος 1">
            <a:extLst>
              <a:ext uri="{FF2B5EF4-FFF2-40B4-BE49-F238E27FC236}">
                <a16:creationId xmlns:a16="http://schemas.microsoft.com/office/drawing/2014/main" id="{73220E24-FB93-4A1B-9CF2-F516CF56DCBE}"/>
              </a:ext>
            </a:extLst>
          </p:cNvPr>
          <p:cNvSpPr>
            <a:spLocks noGrp="1" noChangeArrowheads="1"/>
          </p:cNvSpPr>
          <p:nvPr>
            <p:ph type="title"/>
          </p:nvPr>
        </p:nvSpPr>
        <p:spPr>
          <a:xfrm>
            <a:off x="1066800" y="838200"/>
            <a:ext cx="7772400" cy="457200"/>
          </a:xfrm>
        </p:spPr>
        <p:txBody>
          <a:bodyPr/>
          <a:lstStyle/>
          <a:p>
            <a:pPr algn="ctr"/>
            <a:r>
              <a:rPr lang="el-GR" altLang="el-GR" sz="2400" b="1"/>
              <a:t>ΤΟ ΟΥΚΡΑΝΙΚΟ ΖΗΤΗΜΑ ΣΗΜΕΡΑ</a:t>
            </a:r>
            <a:endParaRPr lang="el-GR" altLang="el-GR" sz="2400"/>
          </a:p>
        </p:txBody>
      </p:sp>
      <p:sp>
        <p:nvSpPr>
          <p:cNvPr id="16387" name="Θέση περιεχομένου 2">
            <a:extLst>
              <a:ext uri="{FF2B5EF4-FFF2-40B4-BE49-F238E27FC236}">
                <a16:creationId xmlns:a16="http://schemas.microsoft.com/office/drawing/2014/main" id="{A0EECE9F-3092-70F6-BA7D-B0A4619A43EB}"/>
              </a:ext>
            </a:extLst>
          </p:cNvPr>
          <p:cNvSpPr>
            <a:spLocks noGrp="1" noChangeArrowheads="1"/>
          </p:cNvSpPr>
          <p:nvPr>
            <p:ph idx="1"/>
          </p:nvPr>
        </p:nvSpPr>
        <p:spPr>
          <a:xfrm>
            <a:off x="533400" y="1371600"/>
            <a:ext cx="8305800" cy="5181600"/>
          </a:xfrm>
        </p:spPr>
        <p:txBody>
          <a:bodyPr/>
          <a:lstStyle/>
          <a:p>
            <a:r>
              <a:rPr lang="el-GR" altLang="el-GR" sz="2400" b="1">
                <a:solidFill>
                  <a:srgbClr val="0A1625"/>
                </a:solidFill>
                <a:cs typeface="Calibri" panose="020F0502020204030204" pitchFamily="34" charset="0"/>
              </a:rPr>
              <a:t>Ιανουάριος 2021: Είσοδος του νέου Προέδρου των ΗΠΑ, Τζο Μπάιντεν, στον Λευκό Οίκο – ένθερμος υποστηρικτής της ένταξης της Ουκρανίας στο ΝΑΤΟ</a:t>
            </a:r>
          </a:p>
          <a:p>
            <a:r>
              <a:rPr lang="el-GR" altLang="el-GR" sz="2400" b="1">
                <a:solidFill>
                  <a:srgbClr val="0A1625"/>
                </a:solidFill>
                <a:cs typeface="Calibri" panose="020F0502020204030204" pitchFamily="34" charset="0"/>
              </a:rPr>
              <a:t>14 Ιουνίου 2021 το ΝΑΤΟ στην ετήσια σύνοδό του επανέλαβε  την απόφαση που είχε ληφθεί στη Σύνοδο Κορυφής του Βουκουρεστίου το 2008 για την ένταξη της Ουκρανίας</a:t>
            </a:r>
          </a:p>
          <a:p>
            <a:r>
              <a:rPr lang="el-GR" altLang="el-GR" sz="2400" b="1">
                <a:solidFill>
                  <a:srgbClr val="0A1625"/>
                </a:solidFill>
                <a:cs typeface="Calibri" panose="020F0502020204030204" pitchFamily="34" charset="0"/>
              </a:rPr>
              <a:t>24 Φεβρουαρίου 2022: εισβολή ρωσικών στρατευμάτων στην Ουκρανία – η Ρωσία αναφέρεται σε ειδική στρατιωτική επιχείρηση</a:t>
            </a:r>
            <a:endParaRPr lang="el-GR" altLang="el-GR" sz="2400" b="1">
              <a:solidFill>
                <a:srgbClr val="0A1625"/>
              </a:solidFill>
            </a:endParaRPr>
          </a:p>
        </p:txBody>
      </p:sp>
      <p:sp>
        <p:nvSpPr>
          <p:cNvPr id="16388" name="Θέση αριθμού διαφάνειας 3">
            <a:extLst>
              <a:ext uri="{FF2B5EF4-FFF2-40B4-BE49-F238E27FC236}">
                <a16:creationId xmlns:a16="http://schemas.microsoft.com/office/drawing/2014/main" id="{393950BD-3934-BCCF-DE1D-83C6D03411C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22C55EEA-DF16-DA46-82FC-8477AE414739}" type="slidenum">
              <a:rPr lang="en-GB" altLang="el-GR" sz="2400" smtClean="0">
                <a:solidFill>
                  <a:schemeClr val="tx2"/>
                </a:solidFill>
              </a:rPr>
              <a:pPr>
                <a:spcBef>
                  <a:spcPct val="0"/>
                </a:spcBef>
                <a:buClrTx/>
                <a:buSzTx/>
                <a:buFontTx/>
                <a:buNone/>
              </a:pPr>
              <a:t>12</a:t>
            </a:fld>
            <a:endParaRPr lang="en-GB" altLang="el-GR" sz="1400">
              <a:solidFill>
                <a:schemeClr val="tx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Τίτλος 1">
            <a:extLst>
              <a:ext uri="{FF2B5EF4-FFF2-40B4-BE49-F238E27FC236}">
                <a16:creationId xmlns:a16="http://schemas.microsoft.com/office/drawing/2014/main" id="{C4F36ABE-8DFC-F14E-1B7F-12BCE07D3254}"/>
              </a:ext>
            </a:extLst>
          </p:cNvPr>
          <p:cNvSpPr>
            <a:spLocks noGrp="1" noChangeArrowheads="1"/>
          </p:cNvSpPr>
          <p:nvPr>
            <p:ph type="title"/>
          </p:nvPr>
        </p:nvSpPr>
        <p:spPr>
          <a:xfrm>
            <a:off x="609600" y="457200"/>
            <a:ext cx="8229600" cy="838200"/>
          </a:xfrm>
        </p:spPr>
        <p:txBody>
          <a:bodyPr/>
          <a:lstStyle/>
          <a:p>
            <a:pPr algn="ctr"/>
            <a:r>
              <a:rPr lang="el-GR" altLang="el-GR" sz="2400" b="1"/>
              <a:t>ΤΟ ΟΥΚΡΑΝΙΚΟ ΖΗΤΗΜΑ ΣΗΜΕΡΑ</a:t>
            </a:r>
            <a:endParaRPr lang="el-GR" altLang="el-GR" sz="2400"/>
          </a:p>
        </p:txBody>
      </p:sp>
      <p:sp>
        <p:nvSpPr>
          <p:cNvPr id="17411" name="Θέση περιεχομένου 2">
            <a:extLst>
              <a:ext uri="{FF2B5EF4-FFF2-40B4-BE49-F238E27FC236}">
                <a16:creationId xmlns:a16="http://schemas.microsoft.com/office/drawing/2014/main" id="{A766540D-B916-5717-26E9-29F3AB63E23F}"/>
              </a:ext>
            </a:extLst>
          </p:cNvPr>
          <p:cNvSpPr>
            <a:spLocks noGrp="1" noChangeArrowheads="1"/>
          </p:cNvSpPr>
          <p:nvPr>
            <p:ph idx="1"/>
          </p:nvPr>
        </p:nvSpPr>
        <p:spPr>
          <a:xfrm>
            <a:off x="609600" y="1295400"/>
            <a:ext cx="8229600" cy="4921250"/>
          </a:xfrm>
        </p:spPr>
        <p:txBody>
          <a:bodyPr/>
          <a:lstStyle/>
          <a:p>
            <a:r>
              <a:rPr lang="el-GR" altLang="el-GR" sz="2400" b="1">
                <a:solidFill>
                  <a:srgbClr val="0A1625"/>
                </a:solidFill>
              </a:rPr>
              <a:t>Διπλωματικές προσπάθειες: Αμέσως μετά την έναρξη του πολέμου έγιναν ανεπιτυχείς προσεγγίσεις </a:t>
            </a:r>
            <a:r>
              <a:rPr lang="el-GR" altLang="el-GR" sz="2400" b="1">
                <a:solidFill>
                  <a:srgbClr val="0A1625"/>
                </a:solidFill>
                <a:cs typeface="Calibri" panose="020F0502020204030204" pitchFamily="34" charset="0"/>
              </a:rPr>
              <a:t>μεταξύ Κιέβου και Μόσχας στη Λευκορωσία και ανάλογες αργότερα από το Ισραήλ και την Τουρκία</a:t>
            </a:r>
            <a:r>
              <a:rPr lang="el-GR" altLang="el-GR" sz="1800">
                <a:cs typeface="Calibri" panose="020F0502020204030204" pitchFamily="34" charset="0"/>
              </a:rPr>
              <a:t>. </a:t>
            </a:r>
          </a:p>
          <a:p>
            <a:r>
              <a:rPr lang="el-GR" altLang="el-GR" sz="2400" b="1">
                <a:solidFill>
                  <a:srgbClr val="0A1625"/>
                </a:solidFill>
                <a:ea typeface="Calibri" panose="020F0502020204030204" pitchFamily="34" charset="0"/>
                <a:cs typeface="Times New Roman" panose="02020603050405020304" pitchFamily="18" charset="0"/>
              </a:rPr>
              <a:t>17 Δεκεμβρίου 2023: επιστολή Πούτιν στον Πρόεδρο Μπάιντεν και στον αρχηγό του ΝΑΤΟ Στόλτενμπεργκ προκειμένου να αρχίσουν διαπραγματεύσεις με την εγγύηση ότι: 1. Η Ουκρανία δεν θα ενταχθεί στο ΝΑΤΟ, 2. Δεν θα τοποθετηθούν επιθετικά όπλα κοντά στα ρωσικά σύνορα, 3. Τα στρατεύματα και ο εξοπλισμός του ΝΑΤΟ που είχαν μεταφερθεί στην Ανατολική Ευρώπη από το 1997 θα μεταφερθούν πίσω στη Δυτική Ευρώπη.  </a:t>
            </a:r>
          </a:p>
          <a:p>
            <a:endParaRPr lang="el-GR" altLang="el-GR" sz="2400" b="1"/>
          </a:p>
        </p:txBody>
      </p:sp>
      <p:sp>
        <p:nvSpPr>
          <p:cNvPr id="17412" name="Θέση αριθμού διαφάνειας 3">
            <a:extLst>
              <a:ext uri="{FF2B5EF4-FFF2-40B4-BE49-F238E27FC236}">
                <a16:creationId xmlns:a16="http://schemas.microsoft.com/office/drawing/2014/main" id="{88CC6D37-EF9C-143F-B7C7-973E2939084E}"/>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02D1B921-B441-004D-B319-EAFFD31C4146}" type="slidenum">
              <a:rPr lang="en-GB" altLang="el-GR" sz="2400" smtClean="0">
                <a:solidFill>
                  <a:schemeClr val="tx2"/>
                </a:solidFill>
              </a:rPr>
              <a:pPr>
                <a:spcBef>
                  <a:spcPct val="0"/>
                </a:spcBef>
                <a:buClrTx/>
                <a:buSzTx/>
                <a:buFontTx/>
                <a:buNone/>
              </a:pPr>
              <a:t>13</a:t>
            </a:fld>
            <a:endParaRPr lang="en-GB" altLang="el-GR" sz="1400">
              <a:solidFill>
                <a:schemeClr val="tx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Τίτλος 1">
            <a:extLst>
              <a:ext uri="{FF2B5EF4-FFF2-40B4-BE49-F238E27FC236}">
                <a16:creationId xmlns:a16="http://schemas.microsoft.com/office/drawing/2014/main" id="{5861F919-59AA-42AA-C91D-FC4A743AE31E}"/>
              </a:ext>
            </a:extLst>
          </p:cNvPr>
          <p:cNvSpPr>
            <a:spLocks noGrp="1" noChangeArrowheads="1"/>
          </p:cNvSpPr>
          <p:nvPr>
            <p:ph type="title"/>
          </p:nvPr>
        </p:nvSpPr>
        <p:spPr>
          <a:xfrm>
            <a:off x="609600" y="838200"/>
            <a:ext cx="8229600" cy="5791200"/>
          </a:xfrm>
        </p:spPr>
        <p:txBody>
          <a:bodyPr/>
          <a:lstStyle/>
          <a:p>
            <a:endParaRPr lang="el-GR" altLang="el-GR"/>
          </a:p>
        </p:txBody>
      </p:sp>
      <p:sp>
        <p:nvSpPr>
          <p:cNvPr id="18435" name="Θέση αριθμού διαφάνειας 2">
            <a:extLst>
              <a:ext uri="{FF2B5EF4-FFF2-40B4-BE49-F238E27FC236}">
                <a16:creationId xmlns:a16="http://schemas.microsoft.com/office/drawing/2014/main" id="{8CEAD785-5F12-4DDA-ACF9-2E6BC2E4975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34A016FB-740A-1D45-9283-ED78D2E942C4}" type="slidenum">
              <a:rPr lang="en-GB" altLang="el-GR" sz="2400" smtClean="0">
                <a:solidFill>
                  <a:schemeClr val="tx2"/>
                </a:solidFill>
              </a:rPr>
              <a:pPr>
                <a:spcBef>
                  <a:spcPct val="0"/>
                </a:spcBef>
                <a:buClrTx/>
                <a:buSzTx/>
                <a:buFontTx/>
                <a:buNone/>
              </a:pPr>
              <a:t>14</a:t>
            </a:fld>
            <a:endParaRPr lang="en-GB" altLang="el-GR" sz="1400">
              <a:solidFill>
                <a:schemeClr val="tx2"/>
              </a:solidFill>
            </a:endParaRPr>
          </a:p>
        </p:txBody>
      </p:sp>
      <p:pic>
        <p:nvPicPr>
          <p:cNvPr id="18436" name="Εικόνα 3" descr="Πόλεμος στην Ουκρανία: Οι 5 πόλεις στο στόχαστρο της Ρωσίας | Η ΚΑΘΗΜΕΡΙΝΗ">
            <a:extLst>
              <a:ext uri="{FF2B5EF4-FFF2-40B4-BE49-F238E27FC236}">
                <a16:creationId xmlns:a16="http://schemas.microsoft.com/office/drawing/2014/main" id="{88064D0B-5438-6501-E683-59A6495AF0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838200"/>
            <a:ext cx="80772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Τίτλος 1">
            <a:extLst>
              <a:ext uri="{FF2B5EF4-FFF2-40B4-BE49-F238E27FC236}">
                <a16:creationId xmlns:a16="http://schemas.microsoft.com/office/drawing/2014/main" id="{EB459EEA-CBB0-BCA1-A0D8-9EEEE44A46F0}"/>
              </a:ext>
            </a:extLst>
          </p:cNvPr>
          <p:cNvSpPr>
            <a:spLocks noGrp="1" noChangeArrowheads="1"/>
          </p:cNvSpPr>
          <p:nvPr>
            <p:ph type="title"/>
          </p:nvPr>
        </p:nvSpPr>
        <p:spPr>
          <a:xfrm>
            <a:off x="838200" y="641350"/>
            <a:ext cx="8001000" cy="654050"/>
          </a:xfrm>
        </p:spPr>
        <p:txBody>
          <a:bodyPr/>
          <a:lstStyle/>
          <a:p>
            <a:pPr algn="ctr"/>
            <a:r>
              <a:rPr lang="el-GR" altLang="el-GR" sz="2400" b="1"/>
              <a:t>ΤΟ ΟΥΚΡΑΝΙΚΟ ΖΗΤΗΜΑ ΣΗΜΕΡΑ</a:t>
            </a:r>
            <a:endParaRPr lang="el-GR" altLang="el-GR" sz="2400"/>
          </a:p>
        </p:txBody>
      </p:sp>
      <p:sp>
        <p:nvSpPr>
          <p:cNvPr id="19459" name="Θέση περιεχομένου 2">
            <a:extLst>
              <a:ext uri="{FF2B5EF4-FFF2-40B4-BE49-F238E27FC236}">
                <a16:creationId xmlns:a16="http://schemas.microsoft.com/office/drawing/2014/main" id="{B44ACDA6-A24F-030A-6DB6-F2F093F01AC6}"/>
              </a:ext>
            </a:extLst>
          </p:cNvPr>
          <p:cNvSpPr>
            <a:spLocks noGrp="1" noChangeArrowheads="1"/>
          </p:cNvSpPr>
          <p:nvPr>
            <p:ph idx="1"/>
          </p:nvPr>
        </p:nvSpPr>
        <p:spPr>
          <a:xfrm>
            <a:off x="685800" y="1295400"/>
            <a:ext cx="8153400" cy="4921250"/>
          </a:xfrm>
        </p:spPr>
        <p:txBody>
          <a:bodyPr/>
          <a:lstStyle/>
          <a:p>
            <a:endParaRPr lang="el-GR" altLang="el-GR" sz="2400" b="1">
              <a:solidFill>
                <a:srgbClr val="0A1625"/>
              </a:solidFill>
              <a:cs typeface="Calibri" panose="020F0502020204030204" pitchFamily="34" charset="0"/>
            </a:endParaRPr>
          </a:p>
          <a:p>
            <a:r>
              <a:rPr lang="el-GR" altLang="el-GR" sz="2400" b="1">
                <a:solidFill>
                  <a:srgbClr val="0A1625"/>
                </a:solidFill>
                <a:cs typeface="Calibri" panose="020F0502020204030204" pitchFamily="34" charset="0"/>
              </a:rPr>
              <a:t>Ρεαλιστική σχολή σκέψης: Ο Πούτιν για να αντιμετωπίσει την επίδειξη ισχύος της Δύσης και για να μην δείξει αδυναμία και ενδοτικότητα επέλεξε τον πόλεμο. Συσπείρωσε τον ρωσικό λαό με κυριότερο επιχείρημα την διεκδίκηση αναμφισβήτητων πάτριων εδαφών.</a:t>
            </a:r>
          </a:p>
          <a:p>
            <a:r>
              <a:rPr lang="el-GR" altLang="el-GR" sz="2400" b="1">
                <a:solidFill>
                  <a:srgbClr val="0A1625"/>
                </a:solidFill>
                <a:cs typeface="Calibri" panose="020F0502020204030204" pitchFamily="34" charset="0"/>
              </a:rPr>
              <a:t>Ο </a:t>
            </a:r>
            <a:r>
              <a:rPr lang="en-US" altLang="el-GR" sz="2400" b="1">
                <a:solidFill>
                  <a:srgbClr val="0A1625"/>
                </a:solidFill>
                <a:cs typeface="Calibri" panose="020F0502020204030204" pitchFamily="34" charset="0"/>
              </a:rPr>
              <a:t>Henry</a:t>
            </a:r>
            <a:r>
              <a:rPr lang="el-GR" altLang="el-GR" sz="2400" b="1">
                <a:solidFill>
                  <a:srgbClr val="0A1625"/>
                </a:solidFill>
                <a:cs typeface="Calibri" panose="020F0502020204030204" pitchFamily="34" charset="0"/>
              </a:rPr>
              <a:t> </a:t>
            </a:r>
            <a:r>
              <a:rPr lang="en-US" altLang="el-GR" sz="2400" b="1">
                <a:solidFill>
                  <a:srgbClr val="0A1625"/>
                </a:solidFill>
                <a:cs typeface="Calibri" panose="020F0502020204030204" pitchFamily="34" charset="0"/>
              </a:rPr>
              <a:t> Kissinger</a:t>
            </a:r>
            <a:r>
              <a:rPr lang="el-GR" altLang="el-GR" sz="2400" b="1">
                <a:solidFill>
                  <a:srgbClr val="0A1625"/>
                </a:solidFill>
                <a:cs typeface="Calibri" panose="020F0502020204030204" pitchFamily="34" charset="0"/>
              </a:rPr>
              <a:t> (βασικός εκπρόσωπος της ρεαλιστικής σχολής) δήλωσε ότι η Δύση δεν πρέπει να συμπεριφέρεται εχθρικά σε μία ευρωπαϊκή χώρα, όπως είναι η Ρωσία.</a:t>
            </a:r>
            <a:endParaRPr lang="el-GR" altLang="el-GR" sz="2400" b="1">
              <a:solidFill>
                <a:srgbClr val="0A1625"/>
              </a:solidFill>
            </a:endParaRPr>
          </a:p>
        </p:txBody>
      </p:sp>
      <p:sp>
        <p:nvSpPr>
          <p:cNvPr id="19460" name="Θέση αριθμού διαφάνειας 3">
            <a:extLst>
              <a:ext uri="{FF2B5EF4-FFF2-40B4-BE49-F238E27FC236}">
                <a16:creationId xmlns:a16="http://schemas.microsoft.com/office/drawing/2014/main" id="{EA4FF344-F28D-7EE1-14A0-F2A9600D861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5E5FC139-777B-A74C-85B9-4F7FBE8CF831}" type="slidenum">
              <a:rPr lang="en-GB" altLang="el-GR" sz="2400" smtClean="0">
                <a:solidFill>
                  <a:schemeClr val="tx2"/>
                </a:solidFill>
              </a:rPr>
              <a:pPr>
                <a:spcBef>
                  <a:spcPct val="0"/>
                </a:spcBef>
                <a:buClrTx/>
                <a:buSzTx/>
                <a:buFontTx/>
                <a:buNone/>
              </a:pPr>
              <a:t>15</a:t>
            </a:fld>
            <a:endParaRPr lang="en-GB" altLang="el-GR" sz="1400">
              <a:solidFill>
                <a:schemeClr val="tx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Τίτλος 1">
            <a:extLst>
              <a:ext uri="{FF2B5EF4-FFF2-40B4-BE49-F238E27FC236}">
                <a16:creationId xmlns:a16="http://schemas.microsoft.com/office/drawing/2014/main" id="{D7FF5FF1-88CA-B92D-3D6D-16126FEA8221}"/>
              </a:ext>
            </a:extLst>
          </p:cNvPr>
          <p:cNvSpPr>
            <a:spLocks noGrp="1" noChangeArrowheads="1"/>
          </p:cNvSpPr>
          <p:nvPr>
            <p:ph type="title"/>
          </p:nvPr>
        </p:nvSpPr>
        <p:spPr>
          <a:xfrm>
            <a:off x="1066800" y="641350"/>
            <a:ext cx="7772400" cy="654050"/>
          </a:xfrm>
        </p:spPr>
        <p:txBody>
          <a:bodyPr/>
          <a:lstStyle/>
          <a:p>
            <a:pPr algn="ctr"/>
            <a:r>
              <a:rPr lang="el-GR" altLang="el-GR" sz="2400" b="1"/>
              <a:t>ΤΟ ΟΥΚΡΑΝΙΚΟ ΖΗΤΗΜΑ ΣΗΜΕΡΑ</a:t>
            </a:r>
            <a:endParaRPr lang="el-GR" altLang="el-GR" sz="2400"/>
          </a:p>
        </p:txBody>
      </p:sp>
      <p:sp>
        <p:nvSpPr>
          <p:cNvPr id="20483" name="Θέση περιεχομένου 2">
            <a:extLst>
              <a:ext uri="{FF2B5EF4-FFF2-40B4-BE49-F238E27FC236}">
                <a16:creationId xmlns:a16="http://schemas.microsoft.com/office/drawing/2014/main" id="{BAF86ABC-535A-9A47-8A6C-BAE908C5C261}"/>
              </a:ext>
            </a:extLst>
          </p:cNvPr>
          <p:cNvSpPr>
            <a:spLocks noGrp="1" noChangeArrowheads="1"/>
          </p:cNvSpPr>
          <p:nvPr>
            <p:ph idx="1"/>
          </p:nvPr>
        </p:nvSpPr>
        <p:spPr>
          <a:xfrm>
            <a:off x="762000" y="1447800"/>
            <a:ext cx="8077200" cy="4768850"/>
          </a:xfrm>
        </p:spPr>
        <p:txBody>
          <a:bodyPr/>
          <a:lstStyle/>
          <a:p>
            <a:r>
              <a:rPr lang="el-GR" altLang="el-GR" sz="2400" b="1">
                <a:solidFill>
                  <a:srgbClr val="0A1625"/>
                </a:solidFill>
                <a:cs typeface="Calibri" panose="020F0502020204030204" pitchFamily="34" charset="0"/>
              </a:rPr>
              <a:t>Κονστρουκτιβιστική σχολή σκέψης: Η Ρωσία ισχυρίζεται ότι στην ιστορία των δύο λαών υπήρχε συνύπαρξη και στενή, σαφής και συνεχής αλληλεπίδραση.</a:t>
            </a:r>
          </a:p>
          <a:p>
            <a:pPr>
              <a:buFont typeface="Wingdings" pitchFamily="2" charset="2"/>
              <a:buNone/>
            </a:pPr>
            <a:endParaRPr lang="el-GR" altLang="el-GR" sz="2400" b="1">
              <a:solidFill>
                <a:srgbClr val="0A1625"/>
              </a:solidFill>
              <a:cs typeface="Calibri" panose="020F0502020204030204" pitchFamily="34" charset="0"/>
            </a:endParaRPr>
          </a:p>
          <a:p>
            <a:r>
              <a:rPr lang="el-GR" altLang="el-GR" sz="2400" b="1">
                <a:solidFill>
                  <a:srgbClr val="0A1625"/>
                </a:solidFill>
                <a:cs typeface="Calibri" panose="020F0502020204030204" pitchFamily="34" charset="0"/>
              </a:rPr>
              <a:t>Φιλελεύθερη σχολή σκέψης: Η Δύση και ειδικά η κυβέρνηση Μπάιντεν ισχυρίζονται ότι οι πόλεμοι που διεξάγονται γίνονται στο όνομα της Δημοκρατίας και της υπεράσπισής της, γι’ αυτό και δεν πρέπει η Ουκρανία ή άλλα ευρωπαϊκά εδάφη να γίνουν βορά ενός αυταρχικού καθεστώτος.  </a:t>
            </a:r>
            <a:endParaRPr lang="el-GR" altLang="el-GR" sz="2400" b="1">
              <a:solidFill>
                <a:srgbClr val="0A1625"/>
              </a:solidFill>
            </a:endParaRPr>
          </a:p>
        </p:txBody>
      </p:sp>
      <p:sp>
        <p:nvSpPr>
          <p:cNvPr id="20484" name="Θέση αριθμού διαφάνειας 3">
            <a:extLst>
              <a:ext uri="{FF2B5EF4-FFF2-40B4-BE49-F238E27FC236}">
                <a16:creationId xmlns:a16="http://schemas.microsoft.com/office/drawing/2014/main" id="{C1349BF9-4AB3-35B3-F092-6E43D7DC215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013D4FE5-5E08-1B4B-924D-3A1D63439C84}" type="slidenum">
              <a:rPr lang="en-GB" altLang="el-GR" sz="2400" smtClean="0">
                <a:solidFill>
                  <a:schemeClr val="tx2"/>
                </a:solidFill>
              </a:rPr>
              <a:pPr>
                <a:spcBef>
                  <a:spcPct val="0"/>
                </a:spcBef>
                <a:buClrTx/>
                <a:buSzTx/>
                <a:buFontTx/>
                <a:buNone/>
              </a:pPr>
              <a:t>16</a:t>
            </a:fld>
            <a:endParaRPr lang="en-GB" altLang="el-GR" sz="1400">
              <a:solidFill>
                <a:schemeClr val="tx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Τίτλος 1">
            <a:extLst>
              <a:ext uri="{FF2B5EF4-FFF2-40B4-BE49-F238E27FC236}">
                <a16:creationId xmlns:a16="http://schemas.microsoft.com/office/drawing/2014/main" id="{CE13DBA2-80DD-A04E-CE62-FB92231F08A3}"/>
              </a:ext>
            </a:extLst>
          </p:cNvPr>
          <p:cNvSpPr>
            <a:spLocks noGrp="1" noChangeArrowheads="1"/>
          </p:cNvSpPr>
          <p:nvPr>
            <p:ph type="title"/>
          </p:nvPr>
        </p:nvSpPr>
        <p:spPr>
          <a:xfrm>
            <a:off x="1066800" y="838200"/>
            <a:ext cx="7772400" cy="533400"/>
          </a:xfrm>
        </p:spPr>
        <p:txBody>
          <a:bodyPr/>
          <a:lstStyle/>
          <a:p>
            <a:pPr algn="ctr"/>
            <a:r>
              <a:rPr lang="el-GR" altLang="el-GR" sz="2400" b="1"/>
              <a:t>ΤΟ ΟΥΚΡΑΝΙΚΟ ΖΗΤΗΜΑ ΣΗΜΕΡΑ</a:t>
            </a:r>
            <a:endParaRPr lang="el-GR" altLang="el-GR" sz="2400"/>
          </a:p>
        </p:txBody>
      </p:sp>
      <p:sp>
        <p:nvSpPr>
          <p:cNvPr id="21507" name="Θέση περιεχομένου 2">
            <a:extLst>
              <a:ext uri="{FF2B5EF4-FFF2-40B4-BE49-F238E27FC236}">
                <a16:creationId xmlns:a16="http://schemas.microsoft.com/office/drawing/2014/main" id="{6A6DC247-3E87-D3E7-0537-D903253755CF}"/>
              </a:ext>
            </a:extLst>
          </p:cNvPr>
          <p:cNvSpPr>
            <a:spLocks noGrp="1" noChangeArrowheads="1"/>
          </p:cNvSpPr>
          <p:nvPr>
            <p:ph idx="1"/>
          </p:nvPr>
        </p:nvSpPr>
        <p:spPr>
          <a:xfrm>
            <a:off x="685800" y="1371600"/>
            <a:ext cx="8153400" cy="5181600"/>
          </a:xfrm>
        </p:spPr>
        <p:txBody>
          <a:bodyPr/>
          <a:lstStyle/>
          <a:p>
            <a:pPr marL="0" indent="0">
              <a:buFont typeface="Wingdings" pitchFamily="2" charset="2"/>
              <a:buNone/>
            </a:pPr>
            <a:r>
              <a:rPr lang="el-GR" altLang="el-GR" sz="2400" b="1">
                <a:solidFill>
                  <a:srgbClr val="0A1625"/>
                </a:solidFill>
                <a:cs typeface="Calibri" panose="020F0502020204030204" pitchFamily="34" charset="0"/>
              </a:rPr>
              <a:t>Επίλογος:</a:t>
            </a:r>
          </a:p>
          <a:p>
            <a:pPr marL="0" indent="0">
              <a:buFont typeface="Wingdings" pitchFamily="2" charset="2"/>
              <a:buNone/>
            </a:pPr>
            <a:endParaRPr lang="el-GR" altLang="el-GR" sz="1800">
              <a:cs typeface="Calibri" panose="020F0502020204030204" pitchFamily="34" charset="0"/>
            </a:endParaRPr>
          </a:p>
          <a:p>
            <a:pPr marL="0" indent="0"/>
            <a:r>
              <a:rPr lang="el-GR" altLang="el-GR" sz="2400" b="1">
                <a:solidFill>
                  <a:srgbClr val="0A1625"/>
                </a:solidFill>
                <a:cs typeface="Calibri" panose="020F0502020204030204" pitchFamily="34" charset="0"/>
              </a:rPr>
              <a:t>Δημιουργία δύο ανταγωνιστικών μπλοκ:</a:t>
            </a:r>
          </a:p>
          <a:p>
            <a:pPr marL="0" indent="0">
              <a:buFont typeface="Wingdings" pitchFamily="2" charset="2"/>
              <a:buNone/>
            </a:pPr>
            <a:endParaRPr lang="el-GR" altLang="el-GR" sz="2400" b="1">
              <a:solidFill>
                <a:srgbClr val="0A1625"/>
              </a:solidFill>
              <a:cs typeface="Calibri" panose="020F0502020204030204" pitchFamily="34" charset="0"/>
            </a:endParaRPr>
          </a:p>
          <a:p>
            <a:pPr marL="0" indent="0">
              <a:buFont typeface="Wingdings" pitchFamily="2" charset="2"/>
              <a:buNone/>
            </a:pPr>
            <a:r>
              <a:rPr lang="el-GR" altLang="el-GR" sz="2400" b="1">
                <a:solidFill>
                  <a:srgbClr val="0A1625"/>
                </a:solidFill>
                <a:cs typeface="Calibri" panose="020F0502020204030204" pitchFamily="34" charset="0"/>
              </a:rPr>
              <a:t>Το μπλοκ της Δύσης με τις ΗΠΑ σε ηγετικό ρόλο και την Ευρώπη σύμμαχό της – Διεύρυνση των συνόρων της Βορειοατλαντικής Συμμαχίας (ένταξη στο ΝΑΤΟ Σουηδίας – Φιλανδίας).</a:t>
            </a:r>
          </a:p>
          <a:p>
            <a:pPr marL="0" indent="0">
              <a:buFont typeface="Wingdings" pitchFamily="2" charset="2"/>
              <a:buNone/>
            </a:pPr>
            <a:endParaRPr lang="el-GR" altLang="el-GR" sz="2400" b="1">
              <a:solidFill>
                <a:srgbClr val="0A1625"/>
              </a:solidFill>
              <a:cs typeface="Calibri" panose="020F0502020204030204" pitchFamily="34" charset="0"/>
            </a:endParaRPr>
          </a:p>
          <a:p>
            <a:pPr marL="0" indent="0">
              <a:buFont typeface="Wingdings" pitchFamily="2" charset="2"/>
              <a:buNone/>
            </a:pPr>
            <a:r>
              <a:rPr lang="el-GR" altLang="el-GR" sz="2400" b="1">
                <a:solidFill>
                  <a:srgbClr val="0A1625"/>
                </a:solidFill>
                <a:cs typeface="Calibri" panose="020F0502020204030204" pitchFamily="34" charset="0"/>
              </a:rPr>
              <a:t>Το μπλοκ με την Κίνα σε ηγετικό ρόλο και τη Ρωσία – </a:t>
            </a:r>
          </a:p>
          <a:p>
            <a:pPr marL="0" indent="0">
              <a:buFont typeface="Wingdings" pitchFamily="2" charset="2"/>
              <a:buNone/>
            </a:pPr>
            <a:r>
              <a:rPr lang="el-GR" altLang="el-GR" sz="2400" b="1">
                <a:solidFill>
                  <a:srgbClr val="0A1625"/>
                </a:solidFill>
                <a:cs typeface="Calibri" panose="020F0502020204030204" pitchFamily="34" charset="0"/>
              </a:rPr>
              <a:t>Χώρες που δεν επιθυμούν να πάρουν θέση, όπως Ινδία, Βραζιλία, Σαουδική Αραβία,  Ηνωμένα Αραβικά Εμιράτα κ.ά. </a:t>
            </a:r>
            <a:endParaRPr lang="el-GR" altLang="el-GR" sz="2400" b="1">
              <a:solidFill>
                <a:srgbClr val="0A1625"/>
              </a:solidFill>
            </a:endParaRPr>
          </a:p>
        </p:txBody>
      </p:sp>
      <p:sp>
        <p:nvSpPr>
          <p:cNvPr id="21508" name="Θέση αριθμού διαφάνειας 3">
            <a:extLst>
              <a:ext uri="{FF2B5EF4-FFF2-40B4-BE49-F238E27FC236}">
                <a16:creationId xmlns:a16="http://schemas.microsoft.com/office/drawing/2014/main" id="{4F11603B-AE8F-AAF0-F3CC-782A07FB0BAE}"/>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36C9F251-C2A9-ED42-BEB6-020DF1BB5048}" type="slidenum">
              <a:rPr lang="en-GB" altLang="el-GR" sz="2400" smtClean="0">
                <a:solidFill>
                  <a:schemeClr val="tx2"/>
                </a:solidFill>
              </a:rPr>
              <a:pPr>
                <a:spcBef>
                  <a:spcPct val="0"/>
                </a:spcBef>
                <a:buClrTx/>
                <a:buSzTx/>
                <a:buFontTx/>
                <a:buNone/>
              </a:pPr>
              <a:t>17</a:t>
            </a:fld>
            <a:endParaRPr lang="en-GB" altLang="el-GR" sz="1400">
              <a:solidFill>
                <a:schemeClr val="tx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Τίτλος 1">
            <a:extLst>
              <a:ext uri="{FF2B5EF4-FFF2-40B4-BE49-F238E27FC236}">
                <a16:creationId xmlns:a16="http://schemas.microsoft.com/office/drawing/2014/main" id="{1D46BDD6-0992-3E8D-9A63-E95B7BA8CA31}"/>
              </a:ext>
            </a:extLst>
          </p:cNvPr>
          <p:cNvSpPr>
            <a:spLocks noGrp="1" noChangeArrowheads="1"/>
          </p:cNvSpPr>
          <p:nvPr>
            <p:ph type="title"/>
          </p:nvPr>
        </p:nvSpPr>
        <p:spPr>
          <a:xfrm>
            <a:off x="762000" y="838200"/>
            <a:ext cx="8077200" cy="5334000"/>
          </a:xfrm>
        </p:spPr>
        <p:txBody>
          <a:bodyPr/>
          <a:lstStyle/>
          <a:p>
            <a:endParaRPr lang="el-GR" altLang="el-GR" sz="2400"/>
          </a:p>
        </p:txBody>
      </p:sp>
      <p:sp>
        <p:nvSpPr>
          <p:cNvPr id="22531" name="Θέση αριθμού διαφάνειας 2">
            <a:extLst>
              <a:ext uri="{FF2B5EF4-FFF2-40B4-BE49-F238E27FC236}">
                <a16:creationId xmlns:a16="http://schemas.microsoft.com/office/drawing/2014/main" id="{0AB5CD3E-D9D4-A8F1-1390-B9213C0F88F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A984F1F4-419A-D543-AE22-0ADAF4AEB796}" type="slidenum">
              <a:rPr lang="en-GB" altLang="el-GR" sz="2400" smtClean="0">
                <a:solidFill>
                  <a:schemeClr val="tx2"/>
                </a:solidFill>
              </a:rPr>
              <a:pPr>
                <a:spcBef>
                  <a:spcPct val="0"/>
                </a:spcBef>
                <a:buClrTx/>
                <a:buSzTx/>
                <a:buFontTx/>
                <a:buNone/>
              </a:pPr>
              <a:t>18</a:t>
            </a:fld>
            <a:endParaRPr lang="en-GB" altLang="el-GR" sz="1400">
              <a:solidFill>
                <a:schemeClr val="tx2"/>
              </a:solidFill>
            </a:endParaRPr>
          </a:p>
        </p:txBody>
      </p:sp>
      <p:pic>
        <p:nvPicPr>
          <p:cNvPr id="22532" name="Εικόνα 3" descr="Live: Πόλεμος στην Ουκρανία – Ολες οι εξελίξεις από την 37η μέρα εισβολής |  Η ΚΑΘΗΜΕΡΙΝΗ">
            <a:extLst>
              <a:ext uri="{FF2B5EF4-FFF2-40B4-BE49-F238E27FC236}">
                <a16:creationId xmlns:a16="http://schemas.microsoft.com/office/drawing/2014/main" id="{C422BC6B-D009-7F09-9698-E421787129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38200"/>
            <a:ext cx="80772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Τίτλος 1">
            <a:extLst>
              <a:ext uri="{FF2B5EF4-FFF2-40B4-BE49-F238E27FC236}">
                <a16:creationId xmlns:a16="http://schemas.microsoft.com/office/drawing/2014/main" id="{74AECAB0-DA4D-E56D-E6D0-E229298CE32D}"/>
              </a:ext>
            </a:extLst>
          </p:cNvPr>
          <p:cNvSpPr>
            <a:spLocks noGrp="1" noChangeArrowheads="1"/>
          </p:cNvSpPr>
          <p:nvPr>
            <p:ph type="title"/>
          </p:nvPr>
        </p:nvSpPr>
        <p:spPr>
          <a:xfrm>
            <a:off x="533400" y="838200"/>
            <a:ext cx="8458200" cy="5943600"/>
          </a:xfrm>
        </p:spPr>
        <p:txBody>
          <a:bodyPr/>
          <a:lstStyle/>
          <a:p>
            <a:pPr>
              <a:lnSpc>
                <a:spcPct val="150000"/>
              </a:lnSpc>
              <a:spcAft>
                <a:spcPts val="800"/>
              </a:spcAft>
              <a:defRPr/>
            </a:pPr>
            <a:r>
              <a:rPr lang="el-GR" sz="1800" b="1" kern="100" dirty="0">
                <a:ea typeface="Calibri" panose="020F0502020204030204" pitchFamily="34" charset="0"/>
                <a:cs typeface="Times New Roman" panose="02020603050405020304" pitchFamily="18" charset="0"/>
              </a:rPr>
              <a:t>ΒΙΒΛΙΟΓΡΑΦΙΑ – ΠΗΓΕΣ</a:t>
            </a:r>
            <a:br>
              <a:rPr lang="el-GR" sz="1800" kern="100" dirty="0">
                <a:latin typeface="Calibri" panose="020F0502020204030204" pitchFamily="34" charset="0"/>
                <a:ea typeface="Calibri" panose="020F0502020204030204" pitchFamily="34" charset="0"/>
                <a:cs typeface="Times New Roman" panose="02020603050405020304" pitchFamily="18" charset="0"/>
              </a:rPr>
            </a:br>
            <a:r>
              <a:rPr lang="el-GR" sz="1800" kern="100" dirty="0">
                <a:ea typeface="Calibri" panose="020F0502020204030204" pitchFamily="34" charset="0"/>
                <a:cs typeface="Times New Roman" panose="02020603050405020304" pitchFamily="18" charset="0"/>
              </a:rPr>
              <a:t>Λυγερός Σταύρος, Δημόπουλος Σωτήρης, Γιατί ο πόλεμος στην Ουκρανία αλλάζει τον κόσμο, </a:t>
            </a:r>
            <a:r>
              <a:rPr lang="el-GR" sz="1800" kern="100" dirty="0" err="1">
                <a:ea typeface="Calibri" panose="020F0502020204030204" pitchFamily="34" charset="0"/>
                <a:cs typeface="Times New Roman" panose="02020603050405020304" pitchFamily="18" charset="0"/>
              </a:rPr>
              <a:t>εκδ</a:t>
            </a:r>
            <a:r>
              <a:rPr lang="el-GR" sz="1800" kern="100" dirty="0">
                <a:ea typeface="Calibri" panose="020F0502020204030204" pitchFamily="34" charset="0"/>
                <a:cs typeface="Times New Roman" panose="02020603050405020304" pitchFamily="18" charset="0"/>
              </a:rPr>
              <a:t>. Πατάκης, 2022</a:t>
            </a:r>
            <a:br>
              <a:rPr lang="el-GR" sz="1800" kern="100" dirty="0">
                <a:latin typeface="Calibri" panose="020F0502020204030204" pitchFamily="34" charset="0"/>
                <a:ea typeface="Calibri" panose="020F0502020204030204" pitchFamily="34" charset="0"/>
                <a:cs typeface="Times New Roman" panose="02020603050405020304" pitchFamily="18" charset="0"/>
              </a:rPr>
            </a:br>
            <a:r>
              <a:rPr lang="en-US" sz="1800" kern="100" dirty="0">
                <a:ea typeface="Calibri" panose="020F0502020204030204" pitchFamily="34" charset="0"/>
                <a:cs typeface="Times New Roman" panose="02020603050405020304" pitchFamily="18" charset="0"/>
              </a:rPr>
              <a:t>Mearsheimer John</a:t>
            </a:r>
            <a:r>
              <a:rPr lang="el-GR" sz="1800" kern="100" dirty="0">
                <a:ea typeface="Calibri" panose="020F0502020204030204" pitchFamily="34" charset="0"/>
                <a:cs typeface="Times New Roman" panose="02020603050405020304" pitchFamily="18" charset="0"/>
              </a:rPr>
              <a:t>, Ποιος προκάλεσε τον πόλεμο στην Ουκρανία, Α΄ Μέρος, </a:t>
            </a:r>
            <a:r>
              <a:rPr lang="en-US" sz="1800" kern="100" dirty="0" err="1">
                <a:ea typeface="Calibri" panose="020F0502020204030204" pitchFamily="34" charset="0"/>
                <a:cs typeface="Times New Roman" panose="02020603050405020304" pitchFamily="18" charset="0"/>
              </a:rPr>
              <a:t>SLpress</a:t>
            </a:r>
            <a:r>
              <a:rPr lang="el-GR" sz="1800" kern="100" dirty="0">
                <a:ea typeface="Calibri" panose="020F0502020204030204" pitchFamily="34" charset="0"/>
                <a:cs typeface="Times New Roman" panose="02020603050405020304" pitchFamily="18" charset="0"/>
              </a:rPr>
              <a:t> 06/09/2024 (</a:t>
            </a:r>
            <a:r>
              <a:rPr lang="el-GR" sz="1800" u="sng" kern="100" dirty="0">
                <a:solidFill>
                  <a:srgbClr val="0563C1"/>
                </a:solidFill>
                <a:ea typeface="Calibri" panose="020F0502020204030204" pitchFamily="34" charset="0"/>
                <a:cs typeface="Times New Roman" panose="02020603050405020304" pitchFamily="18" charset="0"/>
                <a:hlinkClick r:id="rId2"/>
              </a:rPr>
              <a:t>https://slpress.gr/anadimosieuseis/poios-prokalese-ton-polemo-stin-oukrania-proto-meros/</a:t>
            </a:r>
            <a:r>
              <a:rPr lang="el-GR" sz="1800" kern="100" dirty="0">
                <a:ea typeface="Calibri" panose="020F0502020204030204" pitchFamily="34" charset="0"/>
                <a:cs typeface="Times New Roman" panose="02020603050405020304" pitchFamily="18" charset="0"/>
              </a:rPr>
              <a:t>)</a:t>
            </a:r>
            <a:br>
              <a:rPr lang="el-GR" sz="1800" kern="100" dirty="0">
                <a:latin typeface="Calibri" panose="020F0502020204030204" pitchFamily="34" charset="0"/>
                <a:ea typeface="Calibri" panose="020F0502020204030204" pitchFamily="34" charset="0"/>
                <a:cs typeface="Times New Roman" panose="02020603050405020304" pitchFamily="18" charset="0"/>
              </a:rPr>
            </a:br>
            <a:r>
              <a:rPr lang="en-US" sz="1800" kern="100" dirty="0">
                <a:ea typeface="Calibri" panose="020F0502020204030204" pitchFamily="34" charset="0"/>
                <a:cs typeface="Times New Roman" panose="02020603050405020304" pitchFamily="18" charset="0"/>
              </a:rPr>
              <a:t>Mearsheimer John</a:t>
            </a:r>
            <a:r>
              <a:rPr lang="el-GR" sz="1800" kern="100" dirty="0">
                <a:ea typeface="Calibri" panose="020F0502020204030204" pitchFamily="34" charset="0"/>
                <a:cs typeface="Times New Roman" panose="02020603050405020304" pitchFamily="18" charset="0"/>
              </a:rPr>
              <a:t>, Ποιος προκάλεσε τον πόλεμο στην Ουκρανία, </a:t>
            </a:r>
            <a:r>
              <a:rPr lang="en-US" sz="1800" kern="100" dirty="0">
                <a:ea typeface="Calibri" panose="020F0502020204030204" pitchFamily="34" charset="0"/>
                <a:cs typeface="Times New Roman" panose="02020603050405020304" pitchFamily="18" charset="0"/>
              </a:rPr>
              <a:t>B</a:t>
            </a:r>
            <a:r>
              <a:rPr lang="el-GR" sz="1800" kern="100" dirty="0">
                <a:ea typeface="Calibri" panose="020F0502020204030204" pitchFamily="34" charset="0"/>
                <a:cs typeface="Times New Roman" panose="02020603050405020304" pitchFamily="18" charset="0"/>
              </a:rPr>
              <a:t>΄ Μέρος, </a:t>
            </a:r>
            <a:r>
              <a:rPr lang="en-US" sz="1800" kern="100" dirty="0" err="1">
                <a:ea typeface="Calibri" panose="020F0502020204030204" pitchFamily="34" charset="0"/>
                <a:cs typeface="Times New Roman" panose="02020603050405020304" pitchFamily="18" charset="0"/>
              </a:rPr>
              <a:t>SLpress</a:t>
            </a:r>
            <a:r>
              <a:rPr lang="el-GR" sz="1800" kern="100" dirty="0">
                <a:ea typeface="Calibri" panose="020F0502020204030204" pitchFamily="34" charset="0"/>
                <a:cs typeface="Times New Roman" panose="02020603050405020304" pitchFamily="18" charset="0"/>
              </a:rPr>
              <a:t>, 07/09/2024 (</a:t>
            </a:r>
            <a:r>
              <a:rPr lang="el-GR" sz="1800" u="sng" kern="100" dirty="0">
                <a:solidFill>
                  <a:srgbClr val="0563C1"/>
                </a:solidFill>
                <a:ea typeface="Calibri" panose="020F0502020204030204" pitchFamily="34" charset="0"/>
                <a:cs typeface="Times New Roman" panose="02020603050405020304" pitchFamily="18" charset="0"/>
                <a:hlinkClick r:id="rId3"/>
              </a:rPr>
              <a:t>https://slpress.gr/anadimosieuseis/poios-prokalese-ton-polemo-stin-oukrania-v-meros/</a:t>
            </a:r>
            <a:r>
              <a:rPr lang="el-GR" sz="1800" kern="100" dirty="0">
                <a:ea typeface="Calibri" panose="020F0502020204030204" pitchFamily="34" charset="0"/>
                <a:cs typeface="Times New Roman" panose="02020603050405020304" pitchFamily="18" charset="0"/>
              </a:rPr>
              <a:t>)</a:t>
            </a:r>
            <a:br>
              <a:rPr lang="el-GR" sz="1800" kern="100" dirty="0">
                <a:latin typeface="Calibri" panose="020F0502020204030204" pitchFamily="34" charset="0"/>
                <a:ea typeface="Calibri" panose="020F0502020204030204" pitchFamily="34" charset="0"/>
                <a:cs typeface="Times New Roman" panose="02020603050405020304" pitchFamily="18" charset="0"/>
              </a:rPr>
            </a:br>
            <a:r>
              <a:rPr lang="el-GR" sz="1800" kern="100" dirty="0">
                <a:ea typeface="Calibri" panose="020F0502020204030204" pitchFamily="34" charset="0"/>
                <a:cs typeface="Times New Roman" panose="02020603050405020304" pitchFamily="18" charset="0"/>
              </a:rPr>
              <a:t>Βαγγέλης Βιτζηλαίος, Δύο χρόνια πόλεμος στην Ουκρανία: Ένα σημείο καμπής για τους παγκόσμιους συσχετισμούς,  Ινστιτούτο Εναλλακτικών Πολιτικών (ΕΝΑ) - 04.03.2024 - </a:t>
            </a:r>
            <a:r>
              <a:rPr lang="el-GR" sz="1800" i="1" kern="100" dirty="0">
                <a:latin typeface="Calibri" panose="020F0502020204030204" pitchFamily="34" charset="0"/>
                <a:ea typeface="Calibri" panose="020F0502020204030204" pitchFamily="34" charset="0"/>
                <a:cs typeface="Times New Roman" panose="02020603050405020304" pitchFamily="18" charset="0"/>
              </a:rPr>
              <a:t>το κείμενο περιλαμβάνεται στο </a:t>
            </a:r>
            <a:r>
              <a:rPr lang="el-GR" sz="1800" b="1" i="1" u="sng" kern="100"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18</a:t>
            </a:r>
            <a:r>
              <a:rPr lang="el-GR" sz="1800" b="1" i="1" u="sng" kern="100" baseline="30000"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ο</a:t>
            </a:r>
            <a:r>
              <a:rPr lang="el-GR" sz="1800" b="1" i="1" u="sng" kern="100"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 Δελτίο Διεθνών &amp; Ευρωπαϊκών Εξελίξεων του ΕΝΑ</a:t>
            </a:r>
            <a:r>
              <a:rPr lang="el-GR" sz="1800" i="1" kern="100" dirty="0">
                <a:latin typeface="Calibri" panose="020F0502020204030204" pitchFamily="34" charset="0"/>
                <a:ea typeface="Calibri" panose="020F0502020204030204" pitchFamily="34" charset="0"/>
                <a:cs typeface="Times New Roman" panose="02020603050405020304" pitchFamily="18" charset="0"/>
              </a:rPr>
              <a:t> </a:t>
            </a:r>
            <a:r>
              <a:rPr lang="el-GR" sz="1800" b="1" u="sng" kern="100"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https://enainstitute.org/</a:t>
            </a:r>
            <a:br>
              <a:rPr lang="el-GR" sz="1800" kern="100" dirty="0">
                <a:latin typeface="Calibri" panose="020F0502020204030204" pitchFamily="34" charset="0"/>
                <a:ea typeface="Calibri" panose="020F0502020204030204" pitchFamily="34" charset="0"/>
                <a:cs typeface="Times New Roman" panose="02020603050405020304" pitchFamily="18" charset="0"/>
              </a:rPr>
            </a:br>
            <a:endParaRPr lang="el-GR" altLang="el-GR" sz="2400" b="1" dirty="0"/>
          </a:p>
        </p:txBody>
      </p:sp>
      <p:sp>
        <p:nvSpPr>
          <p:cNvPr id="23555" name="Θέση αριθμού διαφάνειας 2">
            <a:extLst>
              <a:ext uri="{FF2B5EF4-FFF2-40B4-BE49-F238E27FC236}">
                <a16:creationId xmlns:a16="http://schemas.microsoft.com/office/drawing/2014/main" id="{69996432-3DB8-23B3-DAC6-51D18C7F213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9059CE20-7DBB-8B45-A755-8973D2F9ACC9}" type="slidenum">
              <a:rPr lang="en-GB" altLang="el-GR" sz="2400" smtClean="0">
                <a:solidFill>
                  <a:schemeClr val="tx2"/>
                </a:solidFill>
              </a:rPr>
              <a:pPr>
                <a:spcBef>
                  <a:spcPct val="0"/>
                </a:spcBef>
                <a:buClrTx/>
                <a:buSzTx/>
                <a:buFontTx/>
                <a:buNone/>
              </a:pPr>
              <a:t>19</a:t>
            </a:fld>
            <a:endParaRPr lang="en-GB" altLang="el-GR" sz="1400">
              <a:solidFill>
                <a:schemeClr val="tx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Τίτλος 1">
            <a:extLst>
              <a:ext uri="{FF2B5EF4-FFF2-40B4-BE49-F238E27FC236}">
                <a16:creationId xmlns:a16="http://schemas.microsoft.com/office/drawing/2014/main" id="{615FDAEF-255C-03BD-52CE-3E04464E1987}"/>
              </a:ext>
            </a:extLst>
          </p:cNvPr>
          <p:cNvSpPr>
            <a:spLocks noGrp="1" noChangeArrowheads="1"/>
          </p:cNvSpPr>
          <p:nvPr>
            <p:ph type="title"/>
          </p:nvPr>
        </p:nvSpPr>
        <p:spPr>
          <a:xfrm>
            <a:off x="685800" y="838200"/>
            <a:ext cx="8153400" cy="5410200"/>
          </a:xfrm>
        </p:spPr>
        <p:txBody>
          <a:bodyPr/>
          <a:lstStyle/>
          <a:p>
            <a:endParaRPr lang="el-GR" altLang="el-GR" sz="2800"/>
          </a:p>
        </p:txBody>
      </p:sp>
      <p:sp>
        <p:nvSpPr>
          <p:cNvPr id="6147" name="Θέση αριθμού διαφάνειας 2">
            <a:extLst>
              <a:ext uri="{FF2B5EF4-FFF2-40B4-BE49-F238E27FC236}">
                <a16:creationId xmlns:a16="http://schemas.microsoft.com/office/drawing/2014/main" id="{7A58FD5E-A809-3226-07BE-F32517347EB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F07B00C3-7E70-B34F-95CA-42E6D258DB61}" type="slidenum">
              <a:rPr lang="en-GB" altLang="el-GR" sz="2400" smtClean="0">
                <a:solidFill>
                  <a:schemeClr val="tx2"/>
                </a:solidFill>
              </a:rPr>
              <a:pPr>
                <a:spcBef>
                  <a:spcPct val="0"/>
                </a:spcBef>
                <a:buClrTx/>
                <a:buSzTx/>
                <a:buFontTx/>
                <a:buNone/>
              </a:pPr>
              <a:t>2</a:t>
            </a:fld>
            <a:endParaRPr lang="en-GB" altLang="el-GR" sz="1400">
              <a:solidFill>
                <a:schemeClr val="tx2"/>
              </a:solidFill>
            </a:endParaRPr>
          </a:p>
        </p:txBody>
      </p:sp>
      <p:pic>
        <p:nvPicPr>
          <p:cNvPr id="6148" name="Εικόνα 3" descr="Πόλεμος στην Ουκρανία: Οι μάχες «κλειδιά» για τον έλεγχο στη χώρα">
            <a:extLst>
              <a:ext uri="{FF2B5EF4-FFF2-40B4-BE49-F238E27FC236}">
                <a16:creationId xmlns:a16="http://schemas.microsoft.com/office/drawing/2014/main" id="{5850A29A-FE2A-FB70-98F6-04A83B2AA7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838200"/>
            <a:ext cx="8382000" cy="557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Τίτλος 1">
            <a:extLst>
              <a:ext uri="{FF2B5EF4-FFF2-40B4-BE49-F238E27FC236}">
                <a16:creationId xmlns:a16="http://schemas.microsoft.com/office/drawing/2014/main" id="{50B44B74-3707-F0D2-0595-503C2218417C}"/>
              </a:ext>
            </a:extLst>
          </p:cNvPr>
          <p:cNvSpPr>
            <a:spLocks noGrp="1" noChangeArrowheads="1"/>
          </p:cNvSpPr>
          <p:nvPr>
            <p:ph type="title"/>
          </p:nvPr>
        </p:nvSpPr>
        <p:spPr>
          <a:xfrm>
            <a:off x="457200" y="838200"/>
            <a:ext cx="8382000" cy="5575300"/>
          </a:xfrm>
        </p:spPr>
        <p:txBody>
          <a:bodyPr/>
          <a:lstStyle/>
          <a:p>
            <a:endParaRPr lang="el-GR" altLang="el-GR" sz="2400"/>
          </a:p>
        </p:txBody>
      </p:sp>
      <p:sp>
        <p:nvSpPr>
          <p:cNvPr id="7171" name="Θέση αριθμού διαφάνειας 2">
            <a:extLst>
              <a:ext uri="{FF2B5EF4-FFF2-40B4-BE49-F238E27FC236}">
                <a16:creationId xmlns:a16="http://schemas.microsoft.com/office/drawing/2014/main" id="{E99FB306-8E0C-8A50-4AE1-839164F11580}"/>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0D3F612D-3168-7143-AEE7-BDDF4E882930}" type="slidenum">
              <a:rPr lang="en-GB" altLang="el-GR" sz="2400" smtClean="0">
                <a:solidFill>
                  <a:schemeClr val="tx2"/>
                </a:solidFill>
              </a:rPr>
              <a:pPr>
                <a:spcBef>
                  <a:spcPct val="0"/>
                </a:spcBef>
                <a:buClrTx/>
                <a:buSzTx/>
                <a:buFontTx/>
                <a:buNone/>
              </a:pPr>
              <a:t>3</a:t>
            </a:fld>
            <a:endParaRPr lang="en-GB" altLang="el-GR" sz="1400">
              <a:solidFill>
                <a:schemeClr val="tx2"/>
              </a:solidFill>
            </a:endParaRPr>
          </a:p>
        </p:txBody>
      </p:sp>
      <p:pic>
        <p:nvPicPr>
          <p:cNvPr id="7172" name="Εικόνα 3" descr="Πόλεμος στην Ουκρανία: Φωτορεπορτάζ από τη ρωσική πόλη - κλειδί που  κατέλαβαν οι Ουκρανοί - Newsbomb">
            <a:extLst>
              <a:ext uri="{FF2B5EF4-FFF2-40B4-BE49-F238E27FC236}">
                <a16:creationId xmlns:a16="http://schemas.microsoft.com/office/drawing/2014/main" id="{36B17905-5617-8267-CA96-14FD50DDC6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914400"/>
            <a:ext cx="8077200" cy="549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Τίτλος 1">
            <a:extLst>
              <a:ext uri="{FF2B5EF4-FFF2-40B4-BE49-F238E27FC236}">
                <a16:creationId xmlns:a16="http://schemas.microsoft.com/office/drawing/2014/main" id="{DCEE336A-628A-9663-BD74-AEFAB99AE2FD}"/>
              </a:ext>
            </a:extLst>
          </p:cNvPr>
          <p:cNvSpPr>
            <a:spLocks noGrp="1" noChangeArrowheads="1"/>
          </p:cNvSpPr>
          <p:nvPr>
            <p:ph type="title"/>
          </p:nvPr>
        </p:nvSpPr>
        <p:spPr>
          <a:xfrm>
            <a:off x="609600" y="488950"/>
            <a:ext cx="8229600" cy="565150"/>
          </a:xfrm>
        </p:spPr>
        <p:txBody>
          <a:bodyPr/>
          <a:lstStyle/>
          <a:p>
            <a:pPr algn="ctr"/>
            <a:r>
              <a:rPr lang="el-GR" altLang="el-GR" sz="2000" b="1"/>
              <a:t>ΙΣΤΟΡΙΚΗ ΑΝΑΔΡΟΜΗ ΣΤΙΣ ΡΩΣΟΟΥΚΡΑΝΙΚΕΣ ΣΧΕΣΕΙΣ</a:t>
            </a:r>
          </a:p>
        </p:txBody>
      </p:sp>
      <p:sp>
        <p:nvSpPr>
          <p:cNvPr id="8195" name="Θέση περιεχομένου 2">
            <a:extLst>
              <a:ext uri="{FF2B5EF4-FFF2-40B4-BE49-F238E27FC236}">
                <a16:creationId xmlns:a16="http://schemas.microsoft.com/office/drawing/2014/main" id="{EA1DAD84-6C83-1DA1-0449-76B82D497A89}"/>
              </a:ext>
            </a:extLst>
          </p:cNvPr>
          <p:cNvSpPr>
            <a:spLocks noGrp="1" noChangeArrowheads="1"/>
          </p:cNvSpPr>
          <p:nvPr>
            <p:ph idx="1"/>
          </p:nvPr>
        </p:nvSpPr>
        <p:spPr>
          <a:xfrm>
            <a:off x="457200" y="1054100"/>
            <a:ext cx="8534400" cy="5803900"/>
          </a:xfrm>
        </p:spPr>
        <p:txBody>
          <a:bodyPr/>
          <a:lstStyle/>
          <a:p>
            <a:pPr marL="0" indent="0" algn="ctr">
              <a:buFont typeface="Wingdings" pitchFamily="2" charset="2"/>
              <a:buNone/>
            </a:pPr>
            <a:r>
              <a:rPr lang="el-GR" altLang="el-GR" sz="2400" b="1">
                <a:solidFill>
                  <a:srgbClr val="0A1625"/>
                </a:solidFill>
              </a:rPr>
              <a:t>Η περιπλοκότητα των ρωσοουκρανικών σχέσεων εκτείνονται στο βάθος της ιστορίας και η ύπαρξη ή μη ουκρανικού έθνους είναι ένα από τα βασικότερα θέματα.</a:t>
            </a:r>
          </a:p>
          <a:p>
            <a:pPr marL="0" indent="0"/>
            <a:r>
              <a:rPr lang="el-GR" altLang="el-GR" sz="2400" b="1">
                <a:solidFill>
                  <a:srgbClr val="0A1625"/>
                </a:solidFill>
                <a:cs typeface="Calibri" panose="020F0502020204030204" pitchFamily="34" charset="0"/>
              </a:rPr>
              <a:t>9</a:t>
            </a:r>
            <a:r>
              <a:rPr lang="el-GR" altLang="el-GR" sz="2400" b="1" baseline="30000">
                <a:solidFill>
                  <a:srgbClr val="0A1625"/>
                </a:solidFill>
                <a:cs typeface="Calibri" panose="020F0502020204030204" pitchFamily="34" charset="0"/>
              </a:rPr>
              <a:t>ος</a:t>
            </a:r>
            <a:r>
              <a:rPr lang="el-GR" altLang="el-GR" sz="2400" b="1">
                <a:solidFill>
                  <a:srgbClr val="0A1625"/>
                </a:solidFill>
                <a:cs typeface="Calibri" panose="020F0502020204030204" pitchFamily="34" charset="0"/>
              </a:rPr>
              <a:t> αιώνας: ίδρυση στο Κίεβο του πρώτου ρωσικού κράτους (κράτος των Ρως) - Προσχώρηση στον χριστιανισμό από το Πατριαρχείο της Κωνσταντινούπολης - Αντίληψη μιας ενιαίας συλλογικότητας - Κατάκτηση Ρωσίας από Μογγόλους - Πρώτα ρήγματα στις σχέσεις μεταξύ των Ανατολικών Σλάβων.</a:t>
            </a:r>
          </a:p>
          <a:p>
            <a:pPr marL="0" indent="0"/>
            <a:r>
              <a:rPr lang="el-GR" altLang="el-GR" sz="2400" b="1">
                <a:solidFill>
                  <a:srgbClr val="0A1625"/>
                </a:solidFill>
                <a:cs typeface="Calibri" panose="020F0502020204030204" pitchFamily="34" charset="0"/>
              </a:rPr>
              <a:t>Μεσαίωνας: η Δυτική Ουκρανία στην κατοχή της Πολωνίας – Προσπάθεια προσχώρησης των Ουκρανών στον ρωμαιοκαθολικισμό – 1596: δημιουργία της «Εκκλησιαστικής Ένωσης» (Ουνία) – 1633: αποκατάσταση της  Ορθόδοξης Εκκλησίας – Κίεβο: η μητέρα όλων των ρωσικών πόλεων.</a:t>
            </a:r>
          </a:p>
          <a:p>
            <a:pPr marL="0" indent="0"/>
            <a:endParaRPr lang="el-GR" altLang="el-GR" sz="2400" b="1">
              <a:solidFill>
                <a:srgbClr val="0A1625"/>
              </a:solidFill>
              <a:latin typeface="Calibri" panose="020F0502020204030204" pitchFamily="34" charset="0"/>
              <a:ea typeface="Calibri" panose="020F0502020204030204" pitchFamily="34" charset="0"/>
              <a:cs typeface="Times New Roman" panose="02020603050405020304" pitchFamily="18" charset="0"/>
            </a:endParaRPr>
          </a:p>
          <a:p>
            <a:pPr marL="0" indent="0"/>
            <a:endParaRPr lang="el-GR" altLang="el-GR" sz="2400" b="1">
              <a:cs typeface="Calibri" panose="020F0502020204030204" pitchFamily="34" charset="0"/>
            </a:endParaRPr>
          </a:p>
          <a:p>
            <a:pPr marL="0" indent="0">
              <a:buFont typeface="Wingdings" pitchFamily="2" charset="2"/>
              <a:buNone/>
            </a:pPr>
            <a:endParaRPr lang="el-GR" altLang="el-GR" sz="2400" b="1"/>
          </a:p>
        </p:txBody>
      </p:sp>
      <p:sp>
        <p:nvSpPr>
          <p:cNvPr id="8196" name="Θέση αριθμού διαφάνειας 1">
            <a:extLst>
              <a:ext uri="{FF2B5EF4-FFF2-40B4-BE49-F238E27FC236}">
                <a16:creationId xmlns:a16="http://schemas.microsoft.com/office/drawing/2014/main" id="{B86D4603-FD1D-F895-54EB-D2AC78657F8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E232D808-4662-2746-B75B-E088FF19D9E7}" type="slidenum">
              <a:rPr lang="en-GB" altLang="el-GR" sz="2400" smtClean="0">
                <a:solidFill>
                  <a:schemeClr val="tx2"/>
                </a:solidFill>
              </a:rPr>
              <a:pPr>
                <a:spcBef>
                  <a:spcPct val="0"/>
                </a:spcBef>
                <a:buClrTx/>
                <a:buSzTx/>
                <a:buFontTx/>
                <a:buNone/>
              </a:pPr>
              <a:t>4</a:t>
            </a:fld>
            <a:endParaRPr lang="en-GB" altLang="el-GR" sz="1400">
              <a:solidFill>
                <a:schemeClr val="tx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Τίτλος 1">
            <a:extLst>
              <a:ext uri="{FF2B5EF4-FFF2-40B4-BE49-F238E27FC236}">
                <a16:creationId xmlns:a16="http://schemas.microsoft.com/office/drawing/2014/main" id="{7C89BFB7-DB22-3BD3-6D79-CEB2690A7CD7}"/>
              </a:ext>
            </a:extLst>
          </p:cNvPr>
          <p:cNvSpPr>
            <a:spLocks noGrp="1" noChangeArrowheads="1"/>
          </p:cNvSpPr>
          <p:nvPr>
            <p:ph type="title"/>
          </p:nvPr>
        </p:nvSpPr>
        <p:spPr>
          <a:xfrm>
            <a:off x="685800" y="762000"/>
            <a:ext cx="8153400" cy="457200"/>
          </a:xfrm>
        </p:spPr>
        <p:txBody>
          <a:bodyPr/>
          <a:lstStyle/>
          <a:p>
            <a:pPr algn="ctr"/>
            <a:r>
              <a:rPr lang="el-GR" altLang="el-GR" sz="2000" b="1"/>
              <a:t>ΙΣΤΟΡΙΚΗ ΑΝΑΔΡΟΜΗ ΣΤΙΣ ΡΩΣΟΟΥΚΡΑΝΙΚΕΣ ΣΧΕΣΕΙΣ</a:t>
            </a:r>
          </a:p>
        </p:txBody>
      </p:sp>
      <p:sp>
        <p:nvSpPr>
          <p:cNvPr id="9219" name="Θέση περιεχομένου 2">
            <a:extLst>
              <a:ext uri="{FF2B5EF4-FFF2-40B4-BE49-F238E27FC236}">
                <a16:creationId xmlns:a16="http://schemas.microsoft.com/office/drawing/2014/main" id="{40506853-022F-D266-DCD6-CBC1749D2775}"/>
              </a:ext>
            </a:extLst>
          </p:cNvPr>
          <p:cNvSpPr>
            <a:spLocks noGrp="1" noChangeArrowheads="1"/>
          </p:cNvSpPr>
          <p:nvPr>
            <p:ph idx="1"/>
          </p:nvPr>
        </p:nvSpPr>
        <p:spPr>
          <a:xfrm>
            <a:off x="457200" y="1219200"/>
            <a:ext cx="8534400" cy="5334000"/>
          </a:xfrm>
        </p:spPr>
        <p:txBody>
          <a:bodyPr/>
          <a:lstStyle/>
          <a:p>
            <a:endParaRPr lang="el-GR" altLang="el-GR" sz="2400" b="1">
              <a:solidFill>
                <a:srgbClr val="0A1625"/>
              </a:solidFill>
              <a:cs typeface="Calibri" panose="020F0502020204030204" pitchFamily="34" charset="0"/>
            </a:endParaRPr>
          </a:p>
          <a:p>
            <a:r>
              <a:rPr lang="el-GR" altLang="el-GR" sz="2400" b="1">
                <a:solidFill>
                  <a:srgbClr val="0A1625"/>
                </a:solidFill>
                <a:cs typeface="Calibri" panose="020F0502020204030204" pitchFamily="34" charset="0"/>
              </a:rPr>
              <a:t>Α΄ Παγκόσμιος Πόλεμος:  Υπόθαλψη από Γερμανική και Αυστροουγγρική Αυτοκρατορία του αυτονομιστικού κινήματος στην Ουκρανία για </a:t>
            </a:r>
            <a:r>
              <a:rPr lang="el-GR" altLang="el-GR" sz="2400" b="1">
                <a:solidFill>
                  <a:srgbClr val="0A1625"/>
                </a:solidFill>
                <a:ea typeface="Calibri" panose="020F0502020204030204" pitchFamily="34" charset="0"/>
                <a:cs typeface="Times New Roman" panose="02020603050405020304" pitchFamily="18" charset="0"/>
              </a:rPr>
              <a:t>αποστασία από τη Ρωσία που είχε </a:t>
            </a:r>
            <a:r>
              <a:rPr lang="el-GR" altLang="el-GR" sz="2400" b="1">
                <a:solidFill>
                  <a:srgbClr val="0A1625"/>
                </a:solidFill>
                <a:cs typeface="Calibri" panose="020F0502020204030204" pitchFamily="34" charset="0"/>
              </a:rPr>
              <a:t>συνταχθεί με την Αντάντ.</a:t>
            </a:r>
          </a:p>
          <a:p>
            <a:r>
              <a:rPr lang="el-GR" altLang="el-GR" sz="2400" b="1">
                <a:solidFill>
                  <a:srgbClr val="0A1625"/>
                </a:solidFill>
              </a:rPr>
              <a:t>Επανάσταση και Ρωσικός εμφύλιος πόλεμος 1917-1922: Π</a:t>
            </a:r>
            <a:r>
              <a:rPr lang="el-GR" altLang="el-GR" sz="2400" b="1">
                <a:solidFill>
                  <a:srgbClr val="0A1625"/>
                </a:solidFill>
                <a:cs typeface="Calibri" panose="020F0502020204030204" pitchFamily="34" charset="0"/>
              </a:rPr>
              <a:t>ροσπάθειες Αντάντ για απόσχιση της Ουκρανίας -</a:t>
            </a:r>
            <a:r>
              <a:rPr lang="el-GR" altLang="el-GR" sz="2400" b="1">
                <a:solidFill>
                  <a:srgbClr val="0A1625"/>
                </a:solidFill>
              </a:rPr>
              <a:t> Ίδρυση της Σοβιετικής Σοσιαλιστικής Δημοκρατίας της Ουκρανίας – Ι.Στάλιν «Ο μαρξισμός και το εθνικό ζήτημα»: αναγνώριση </a:t>
            </a:r>
            <a:r>
              <a:rPr lang="el-GR" altLang="el-GR" sz="2400" b="1">
                <a:solidFill>
                  <a:srgbClr val="0A1625"/>
                </a:solidFill>
                <a:cs typeface="Calibri" panose="020F0502020204030204" pitchFamily="34" charset="0"/>
              </a:rPr>
              <a:t>περιφερειακής αυτονομίας στις εθνότητες.</a:t>
            </a:r>
          </a:p>
          <a:p>
            <a:r>
              <a:rPr lang="el-GR" altLang="el-GR" sz="2400" b="1">
                <a:solidFill>
                  <a:srgbClr val="0A1625"/>
                </a:solidFill>
              </a:rPr>
              <a:t>Λιμός στην Ουκρανία 1932-1933: </a:t>
            </a:r>
            <a:r>
              <a:rPr lang="el-GR" altLang="el-GR" sz="2400" b="1">
                <a:solidFill>
                  <a:srgbClr val="0A1625"/>
                </a:solidFill>
                <a:cs typeface="Calibri" panose="020F0502020204030204" pitchFamily="34" charset="0"/>
              </a:rPr>
              <a:t>καταπολέμηση των κουλάκων (γαιοκτήμονες) -  κολεκτιβοποίηση (αγροτική πολιτική) με στόχο την επίσπευση της εκβιομηχάνισης.</a:t>
            </a:r>
            <a:endParaRPr lang="el-GR" altLang="el-GR" sz="2400" b="1">
              <a:solidFill>
                <a:srgbClr val="0A1625"/>
              </a:solidFill>
            </a:endParaRPr>
          </a:p>
          <a:p>
            <a:endParaRPr lang="el-GR" altLang="el-GR" sz="2400" b="1">
              <a:solidFill>
                <a:srgbClr val="0A1625"/>
              </a:solidFill>
            </a:endParaRPr>
          </a:p>
        </p:txBody>
      </p:sp>
      <p:sp>
        <p:nvSpPr>
          <p:cNvPr id="9220" name="Θέση αριθμού διαφάνειας 1">
            <a:extLst>
              <a:ext uri="{FF2B5EF4-FFF2-40B4-BE49-F238E27FC236}">
                <a16:creationId xmlns:a16="http://schemas.microsoft.com/office/drawing/2014/main" id="{A5769D75-63D3-C80E-8E08-EFCE7B335E9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A7A7D348-0F6E-5244-B217-31E563F671C7}" type="slidenum">
              <a:rPr lang="en-GB" altLang="el-GR" sz="2400" smtClean="0">
                <a:solidFill>
                  <a:schemeClr val="tx2"/>
                </a:solidFill>
              </a:rPr>
              <a:pPr>
                <a:spcBef>
                  <a:spcPct val="0"/>
                </a:spcBef>
                <a:buClrTx/>
                <a:buSzTx/>
                <a:buFontTx/>
                <a:buNone/>
              </a:pPr>
              <a:t>5</a:t>
            </a:fld>
            <a:endParaRPr lang="en-GB" altLang="el-GR" sz="1400">
              <a:solidFill>
                <a:schemeClr val="tx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Τίτλος 1">
            <a:extLst>
              <a:ext uri="{FF2B5EF4-FFF2-40B4-BE49-F238E27FC236}">
                <a16:creationId xmlns:a16="http://schemas.microsoft.com/office/drawing/2014/main" id="{869A7C84-ABE9-A833-F33E-83B6D514B0EC}"/>
              </a:ext>
            </a:extLst>
          </p:cNvPr>
          <p:cNvSpPr>
            <a:spLocks noGrp="1" noChangeArrowheads="1"/>
          </p:cNvSpPr>
          <p:nvPr>
            <p:ph type="title"/>
          </p:nvPr>
        </p:nvSpPr>
        <p:spPr>
          <a:xfrm>
            <a:off x="1066800" y="838200"/>
            <a:ext cx="7772400" cy="5486400"/>
          </a:xfrm>
        </p:spPr>
        <p:txBody>
          <a:bodyPr/>
          <a:lstStyle/>
          <a:p>
            <a:endParaRPr lang="el-GR" altLang="el-GR" sz="2400"/>
          </a:p>
        </p:txBody>
      </p:sp>
      <p:sp>
        <p:nvSpPr>
          <p:cNvPr id="10243" name="Θέση αριθμού διαφάνειας 2">
            <a:extLst>
              <a:ext uri="{FF2B5EF4-FFF2-40B4-BE49-F238E27FC236}">
                <a16:creationId xmlns:a16="http://schemas.microsoft.com/office/drawing/2014/main" id="{C5024706-6B3E-99D3-02D7-DF8F890F57B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A09D62FE-7FDA-AF4F-BE86-9EC95CCA3B90}" type="slidenum">
              <a:rPr lang="en-GB" altLang="el-GR" sz="2400" smtClean="0">
                <a:solidFill>
                  <a:schemeClr val="tx2"/>
                </a:solidFill>
              </a:rPr>
              <a:pPr>
                <a:spcBef>
                  <a:spcPct val="0"/>
                </a:spcBef>
                <a:buClrTx/>
                <a:buSzTx/>
                <a:buFontTx/>
                <a:buNone/>
              </a:pPr>
              <a:t>6</a:t>
            </a:fld>
            <a:endParaRPr lang="en-GB" altLang="el-GR" sz="1400">
              <a:solidFill>
                <a:schemeClr val="tx2"/>
              </a:solidFill>
            </a:endParaRPr>
          </a:p>
        </p:txBody>
      </p:sp>
      <p:pic>
        <p:nvPicPr>
          <p:cNvPr id="10244" name="Εικόνα 3" descr="Πόλεμος στην Ουκρανία: Σφίγγει τον κλοιό ο Βλάντιμιρ Πούτιν - Cretatimes.gr">
            <a:extLst>
              <a:ext uri="{FF2B5EF4-FFF2-40B4-BE49-F238E27FC236}">
                <a16:creationId xmlns:a16="http://schemas.microsoft.com/office/drawing/2014/main" id="{120499A9-4B0B-D44B-8820-E01E9E1C7E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838200"/>
            <a:ext cx="8001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Τίτλος 1">
            <a:extLst>
              <a:ext uri="{FF2B5EF4-FFF2-40B4-BE49-F238E27FC236}">
                <a16:creationId xmlns:a16="http://schemas.microsoft.com/office/drawing/2014/main" id="{80717FDF-E411-ECFB-0D8D-05A847A8BAE7}"/>
              </a:ext>
            </a:extLst>
          </p:cNvPr>
          <p:cNvSpPr>
            <a:spLocks noGrp="1" noChangeArrowheads="1"/>
          </p:cNvSpPr>
          <p:nvPr>
            <p:ph type="title"/>
          </p:nvPr>
        </p:nvSpPr>
        <p:spPr>
          <a:xfrm>
            <a:off x="838200" y="641350"/>
            <a:ext cx="8001000" cy="577850"/>
          </a:xfrm>
        </p:spPr>
        <p:txBody>
          <a:bodyPr/>
          <a:lstStyle/>
          <a:p>
            <a:pPr algn="ctr"/>
            <a:r>
              <a:rPr lang="el-GR" altLang="el-GR" sz="2400" b="1"/>
              <a:t>ΤΟ ΟΥΚΡΑΝΙΚΟ ΖΗΤΗΜΑ ΣΗΜΕΡΑ</a:t>
            </a:r>
          </a:p>
        </p:txBody>
      </p:sp>
      <p:sp>
        <p:nvSpPr>
          <p:cNvPr id="11267" name="Θέση περιεχομένου 2">
            <a:extLst>
              <a:ext uri="{FF2B5EF4-FFF2-40B4-BE49-F238E27FC236}">
                <a16:creationId xmlns:a16="http://schemas.microsoft.com/office/drawing/2014/main" id="{E6E8E0F8-60C6-3F07-2D47-3983FC4006EE}"/>
              </a:ext>
            </a:extLst>
          </p:cNvPr>
          <p:cNvSpPr>
            <a:spLocks noGrp="1" noChangeArrowheads="1"/>
          </p:cNvSpPr>
          <p:nvPr>
            <p:ph idx="1"/>
          </p:nvPr>
        </p:nvSpPr>
        <p:spPr>
          <a:xfrm>
            <a:off x="609600" y="1219200"/>
            <a:ext cx="8229600" cy="5334000"/>
          </a:xfrm>
        </p:spPr>
        <p:txBody>
          <a:bodyPr/>
          <a:lstStyle/>
          <a:p>
            <a:pPr>
              <a:defRPr/>
            </a:pPr>
            <a:endParaRPr lang="el-GR" altLang="el-GR" sz="2400" b="1" dirty="0">
              <a:cs typeface="Calibri" panose="020F0502020204030204" pitchFamily="34" charset="0"/>
            </a:endParaRPr>
          </a:p>
          <a:p>
            <a:pPr>
              <a:defRPr/>
            </a:pPr>
            <a:r>
              <a:rPr lang="el-GR" altLang="el-GR" sz="2800" b="1" dirty="0">
                <a:solidFill>
                  <a:srgbClr val="0A1625"/>
                </a:solidFill>
                <a:cs typeface="Calibri" panose="020F0502020204030204" pitchFamily="34" charset="0"/>
              </a:rPr>
              <a:t>Η Ρωσική Ομοσπονδία ως κληρονόμος της Σοβιετικής Ένωσης επιδιώκει την διατήρηση της επιρροής της στην Ουκρανία – Πριν τη διάλυση της Σοβιετικής Ένωσης συζητιόταν να παραμείνουν ενωμένες Ρωσία, Ουκρανία και Λευκορωσία.</a:t>
            </a:r>
          </a:p>
          <a:p>
            <a:pPr marL="0" indent="0">
              <a:buFont typeface="Wingdings" pitchFamily="2" charset="2"/>
              <a:buNone/>
              <a:defRPr/>
            </a:pPr>
            <a:endParaRPr lang="en-US" altLang="el-GR" sz="2800" b="1" dirty="0">
              <a:solidFill>
                <a:srgbClr val="0A1625"/>
              </a:solidFill>
              <a:cs typeface="Calibri" panose="020F0502020204030204" pitchFamily="34" charset="0"/>
            </a:endParaRPr>
          </a:p>
          <a:p>
            <a:pPr>
              <a:defRPr/>
            </a:pPr>
            <a:r>
              <a:rPr lang="el-GR" altLang="el-GR" sz="2800" b="1" dirty="0">
                <a:solidFill>
                  <a:srgbClr val="0A1625"/>
                </a:solidFill>
                <a:cs typeface="Calibri" panose="020F0502020204030204" pitchFamily="34" charset="0"/>
              </a:rPr>
              <a:t>Αυτονομιστές Ουκρανοί θεωρούν το ΝΑΤΟ και την Ευρωπαϊκή Ένωση εγγύηση για την ανεξαρτησία τους.</a:t>
            </a:r>
          </a:p>
          <a:p>
            <a:pPr>
              <a:buFont typeface="Wingdings" pitchFamily="2" charset="2"/>
              <a:buNone/>
              <a:defRPr/>
            </a:pPr>
            <a:endParaRPr lang="el-GR" altLang="el-GR" sz="2400" b="1" dirty="0">
              <a:solidFill>
                <a:srgbClr val="0A1625"/>
              </a:solidFill>
              <a:cs typeface="Calibri" panose="020F0502020204030204" pitchFamily="34" charset="0"/>
            </a:endParaRPr>
          </a:p>
        </p:txBody>
      </p:sp>
      <p:sp>
        <p:nvSpPr>
          <p:cNvPr id="11268" name="Θέση αριθμού διαφάνειας 3">
            <a:extLst>
              <a:ext uri="{FF2B5EF4-FFF2-40B4-BE49-F238E27FC236}">
                <a16:creationId xmlns:a16="http://schemas.microsoft.com/office/drawing/2014/main" id="{2B22D1E9-3740-D4DE-9A19-8AB9C9E7B8EF}"/>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A6DB6F3A-633D-C04D-9C97-5E8BE6F53BD2}" type="slidenum">
              <a:rPr lang="en-GB" altLang="el-GR" sz="2400" smtClean="0">
                <a:solidFill>
                  <a:schemeClr val="tx2"/>
                </a:solidFill>
              </a:rPr>
              <a:pPr>
                <a:spcBef>
                  <a:spcPct val="0"/>
                </a:spcBef>
                <a:buClrTx/>
                <a:buSzTx/>
                <a:buFontTx/>
                <a:buNone/>
              </a:pPr>
              <a:t>7</a:t>
            </a:fld>
            <a:endParaRPr lang="en-GB" altLang="el-GR" sz="1400">
              <a:solidFill>
                <a:schemeClr val="tx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Τίτλος 1">
            <a:extLst>
              <a:ext uri="{FF2B5EF4-FFF2-40B4-BE49-F238E27FC236}">
                <a16:creationId xmlns:a16="http://schemas.microsoft.com/office/drawing/2014/main" id="{5A403BD0-9B9C-1355-CC0B-2EE974CFE4C6}"/>
              </a:ext>
            </a:extLst>
          </p:cNvPr>
          <p:cNvSpPr>
            <a:spLocks noGrp="1" noChangeArrowheads="1"/>
          </p:cNvSpPr>
          <p:nvPr>
            <p:ph type="title"/>
          </p:nvPr>
        </p:nvSpPr>
        <p:spPr>
          <a:xfrm>
            <a:off x="1066800" y="838200"/>
            <a:ext cx="7772400" cy="685800"/>
          </a:xfrm>
        </p:spPr>
        <p:txBody>
          <a:bodyPr/>
          <a:lstStyle/>
          <a:p>
            <a:pPr algn="ctr"/>
            <a:r>
              <a:rPr lang="el-GR" altLang="el-GR" sz="2800" b="1"/>
              <a:t>ΤΟ ΟΥΚΡΑΝΙΚΟ ΖΗΤΗΜΑ ΣΗΜΕΡΑ</a:t>
            </a:r>
            <a:endParaRPr lang="el-GR" altLang="el-GR" sz="2800"/>
          </a:p>
        </p:txBody>
      </p:sp>
      <p:sp>
        <p:nvSpPr>
          <p:cNvPr id="3" name="Θέση περιεχομένου 2">
            <a:extLst>
              <a:ext uri="{FF2B5EF4-FFF2-40B4-BE49-F238E27FC236}">
                <a16:creationId xmlns:a16="http://schemas.microsoft.com/office/drawing/2014/main" id="{7204E6FA-1CE5-62CE-A992-01E09498179D}"/>
              </a:ext>
            </a:extLst>
          </p:cNvPr>
          <p:cNvSpPr>
            <a:spLocks noGrp="1"/>
          </p:cNvSpPr>
          <p:nvPr>
            <p:ph idx="1"/>
          </p:nvPr>
        </p:nvSpPr>
        <p:spPr>
          <a:xfrm>
            <a:off x="1066800" y="1752600"/>
            <a:ext cx="7772400" cy="4464050"/>
          </a:xfrm>
        </p:spPr>
        <p:txBody>
          <a:bodyPr/>
          <a:lstStyle/>
          <a:p>
            <a:pPr>
              <a:defRPr/>
            </a:pPr>
            <a:endParaRPr lang="el-GR" altLang="el-GR" sz="2400" b="1" dirty="0">
              <a:solidFill>
                <a:srgbClr val="0A1625"/>
              </a:solidFill>
              <a:cs typeface="Calibri" panose="020F0502020204030204" pitchFamily="34" charset="0"/>
            </a:endParaRPr>
          </a:p>
          <a:p>
            <a:pPr>
              <a:defRPr/>
            </a:pPr>
            <a:r>
              <a:rPr lang="el-GR" altLang="el-GR" sz="2800" b="1" dirty="0">
                <a:solidFill>
                  <a:srgbClr val="0A1625"/>
                </a:solidFill>
                <a:cs typeface="Calibri" panose="020F0502020204030204" pitchFamily="34" charset="0"/>
              </a:rPr>
              <a:t>Κυρίαρχη άποψη στη Δύση:  η εισβολή είχε στόχο να κατακτήσει ολόκληρη την Ουκρανία και εν συνεχεία την υπόλοιπη Ανατολική Ευρώπη για να την κάνει μέρος μιας νέας Ρωσικής Αυτοκρατορίας – Ο Πούτιν θεωρείται απειλή και η Ρωσία εγγενώς επιθετική χώρα. </a:t>
            </a:r>
          </a:p>
          <a:p>
            <a:pPr marL="0" indent="0">
              <a:buFont typeface="Wingdings" pitchFamily="2" charset="2"/>
              <a:buNone/>
              <a:defRPr/>
            </a:pPr>
            <a:endParaRPr lang="el-GR" sz="2400" dirty="0"/>
          </a:p>
        </p:txBody>
      </p:sp>
      <p:sp>
        <p:nvSpPr>
          <p:cNvPr id="12292" name="Θέση αριθμού διαφάνειας 3">
            <a:extLst>
              <a:ext uri="{FF2B5EF4-FFF2-40B4-BE49-F238E27FC236}">
                <a16:creationId xmlns:a16="http://schemas.microsoft.com/office/drawing/2014/main" id="{62CF8059-457D-FAD0-88FF-687900BB388B}"/>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D7F96F92-3A78-EE44-A48A-B6E820B88AC3}" type="slidenum">
              <a:rPr lang="en-GB" altLang="el-GR" sz="2400" smtClean="0">
                <a:solidFill>
                  <a:schemeClr val="tx2"/>
                </a:solidFill>
              </a:rPr>
              <a:pPr>
                <a:spcBef>
                  <a:spcPct val="0"/>
                </a:spcBef>
                <a:buClrTx/>
                <a:buSzTx/>
                <a:buFontTx/>
                <a:buNone/>
              </a:pPr>
              <a:t>8</a:t>
            </a:fld>
            <a:endParaRPr lang="en-GB" altLang="el-GR" sz="1400">
              <a:solidFill>
                <a:schemeClr val="tx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Τίτλος 1">
            <a:extLst>
              <a:ext uri="{FF2B5EF4-FFF2-40B4-BE49-F238E27FC236}">
                <a16:creationId xmlns:a16="http://schemas.microsoft.com/office/drawing/2014/main" id="{4DB51373-C773-87DF-E1D6-6CA7B6FDDD7F}"/>
              </a:ext>
            </a:extLst>
          </p:cNvPr>
          <p:cNvSpPr>
            <a:spLocks noGrp="1" noChangeArrowheads="1"/>
          </p:cNvSpPr>
          <p:nvPr>
            <p:ph type="title"/>
          </p:nvPr>
        </p:nvSpPr>
        <p:spPr>
          <a:xfrm>
            <a:off x="685800" y="533400"/>
            <a:ext cx="8153400" cy="520700"/>
          </a:xfrm>
        </p:spPr>
        <p:txBody>
          <a:bodyPr/>
          <a:lstStyle/>
          <a:p>
            <a:pPr algn="ctr"/>
            <a:r>
              <a:rPr lang="el-GR" altLang="el-GR" sz="2400" b="1"/>
              <a:t>ΤΟ ΟΥΚΡΑΝΙΚΟ ΖΗΤΗΜΑ ΣΗΜΕΡΑ</a:t>
            </a:r>
            <a:endParaRPr lang="el-GR" altLang="el-GR" sz="2400"/>
          </a:p>
        </p:txBody>
      </p:sp>
      <p:sp>
        <p:nvSpPr>
          <p:cNvPr id="12291" name="Θέση περιεχομένου 2">
            <a:extLst>
              <a:ext uri="{FF2B5EF4-FFF2-40B4-BE49-F238E27FC236}">
                <a16:creationId xmlns:a16="http://schemas.microsoft.com/office/drawing/2014/main" id="{04C13666-D17F-3A95-CD63-525AA25FF7B9}"/>
              </a:ext>
            </a:extLst>
          </p:cNvPr>
          <p:cNvSpPr>
            <a:spLocks noGrp="1" noChangeArrowheads="1"/>
          </p:cNvSpPr>
          <p:nvPr>
            <p:ph idx="1"/>
          </p:nvPr>
        </p:nvSpPr>
        <p:spPr>
          <a:xfrm>
            <a:off x="381000" y="990600"/>
            <a:ext cx="8458200" cy="5715000"/>
          </a:xfrm>
        </p:spPr>
        <p:txBody>
          <a:bodyPr/>
          <a:lstStyle/>
          <a:p>
            <a:pPr>
              <a:defRPr/>
            </a:pPr>
            <a:r>
              <a:rPr lang="el-GR" altLang="el-GR" sz="2400" b="1" dirty="0">
                <a:solidFill>
                  <a:srgbClr val="0A1625"/>
                </a:solidFill>
                <a:cs typeface="Calibri" panose="020F0502020204030204" pitchFamily="34" charset="0"/>
              </a:rPr>
              <a:t>Μειοψηφούσα άποψη στη Δύση: βασική αιτία της σύγκρουσης είναι η απόφαση του ΝΑΤΟ να δεχτεί την Ουκρανία ως μέλος της συμμαχίας. </a:t>
            </a:r>
          </a:p>
          <a:p>
            <a:pPr marL="0" indent="0">
              <a:buFont typeface="Wingdings" pitchFamily="2" charset="2"/>
              <a:buNone/>
              <a:defRPr/>
            </a:pPr>
            <a:endParaRPr lang="el-GR" altLang="el-GR" sz="2400" b="1" dirty="0">
              <a:solidFill>
                <a:srgbClr val="0A1625"/>
              </a:solidFill>
              <a:cs typeface="Calibri" panose="020F0502020204030204" pitchFamily="34" charset="0"/>
            </a:endParaRPr>
          </a:p>
          <a:p>
            <a:pPr>
              <a:defRPr/>
            </a:pPr>
            <a:r>
              <a:rPr lang="el-GR" altLang="el-GR" sz="2400" b="1" dirty="0">
                <a:solidFill>
                  <a:srgbClr val="0A1625"/>
                </a:solidFill>
                <a:cs typeface="Calibri" panose="020F0502020204030204" pitchFamily="34" charset="0"/>
              </a:rPr>
              <a:t>Σύνοδος κορυφής του ΝΑΤΟ στο Βουκουρέστι 2008 – Προσκεκλημένος ο Ρώσος Πρόεδρος: Ανακοινώνεται ότι Ουκρανία και Γεωργία θα γίνουν μέλη του ΝΑΤΟ – Διαμαρτυρία Πούτιν – Κατά της ένταξης στο ΝΑΤΟ η Γερμανίδα Καγκελάριος </a:t>
            </a:r>
            <a:r>
              <a:rPr lang="el-GR" altLang="el-GR" sz="2400" b="1" dirty="0" err="1">
                <a:solidFill>
                  <a:srgbClr val="0A1625"/>
                </a:solidFill>
                <a:cs typeface="Calibri" panose="020F0502020204030204" pitchFamily="34" charset="0"/>
              </a:rPr>
              <a:t>Άνγκελα</a:t>
            </a:r>
            <a:r>
              <a:rPr lang="el-GR" altLang="el-GR" sz="2400" b="1" dirty="0">
                <a:solidFill>
                  <a:srgbClr val="0A1625"/>
                </a:solidFill>
                <a:cs typeface="Calibri" panose="020F0502020204030204" pitchFamily="34" charset="0"/>
              </a:rPr>
              <a:t>  </a:t>
            </a:r>
            <a:r>
              <a:rPr lang="el-GR" altLang="el-GR" sz="2400" b="1" dirty="0" err="1">
                <a:solidFill>
                  <a:srgbClr val="0A1625"/>
                </a:solidFill>
                <a:cs typeface="Calibri" panose="020F0502020204030204" pitchFamily="34" charset="0"/>
              </a:rPr>
              <a:t>Μέρκελ</a:t>
            </a:r>
            <a:r>
              <a:rPr lang="el-GR" altLang="el-GR" sz="2400" b="1" dirty="0">
                <a:solidFill>
                  <a:srgbClr val="0A1625"/>
                </a:solidFill>
                <a:cs typeface="Calibri" panose="020F0502020204030204" pitchFamily="34" charset="0"/>
              </a:rPr>
              <a:t> και ο Γάλλος Πρόεδρος Νικολά Σαρκοζί - Γουίλιαμ Μπερνς, πρεσβευτής των ΗΠΑ στη Μόσχα, ενημερώνει την Υπουργό Εξωτερικών Κοντολίζα Ράις ότι η είσοδος της Ουκρανίας στο ΝΑΤΟ είναι κόκκινη γραμμή για την ρωσική ελίτ.</a:t>
            </a:r>
          </a:p>
        </p:txBody>
      </p:sp>
      <p:sp>
        <p:nvSpPr>
          <p:cNvPr id="13316" name="Θέση αριθμού διαφάνειας 3">
            <a:extLst>
              <a:ext uri="{FF2B5EF4-FFF2-40B4-BE49-F238E27FC236}">
                <a16:creationId xmlns:a16="http://schemas.microsoft.com/office/drawing/2014/main" id="{E2BE51ED-0154-277D-B162-D2BE725F0DD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3139D01A-C900-4A45-B3D8-76C93965AAB1}" type="slidenum">
              <a:rPr lang="en-GB" altLang="el-GR" sz="2400" smtClean="0">
                <a:solidFill>
                  <a:schemeClr val="tx2"/>
                </a:solidFill>
              </a:rPr>
              <a:pPr>
                <a:spcBef>
                  <a:spcPct val="0"/>
                </a:spcBef>
                <a:buClrTx/>
                <a:buSzTx/>
                <a:buFontTx/>
                <a:buNone/>
              </a:pPr>
              <a:t>9</a:t>
            </a:fld>
            <a:endParaRPr lang="en-GB" altLang="el-GR" sz="1400">
              <a:solidFill>
                <a:schemeClr val="tx2"/>
              </a:solidFill>
            </a:endParaRPr>
          </a:p>
        </p:txBody>
      </p:sp>
    </p:spTree>
  </p:cSld>
  <p:clrMapOvr>
    <a:masterClrMapping/>
  </p:clrMapOvr>
</p:sld>
</file>

<file path=ppt/theme/theme1.xml><?xml version="1.0" encoding="utf-8"?>
<a:theme xmlns:a="http://schemas.openxmlformats.org/drawingml/2006/main" name="Nature">
  <a:themeElements>
    <a:clrScheme name="Nature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fontScheme name="Nat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0" i="0" u="none" strike="noStrike" cap="none" normalizeH="0" baseline="0" smtClean="0">
            <a:ln>
              <a:noFill/>
            </a:ln>
            <a:solidFill>
              <a:schemeClr val="tx1"/>
            </a:solidFill>
            <a:effectLst/>
            <a:latin typeface="Times New Roman" charset="0"/>
          </a:defRPr>
        </a:defPPr>
      </a:lstStyle>
    </a:lnDef>
  </a:objectDefaults>
  <a:extraClrSchemeLst>
    <a:extraClrScheme>
      <a:clrScheme name="Nature 1">
        <a:dk1>
          <a:srgbClr val="666699"/>
        </a:dk1>
        <a:lt1>
          <a:srgbClr val="FFFFCC"/>
        </a:lt1>
        <a:dk2>
          <a:srgbClr val="687FCA"/>
        </a:dk2>
        <a:lt2>
          <a:srgbClr val="192449"/>
        </a:lt2>
        <a:accent1>
          <a:srgbClr val="C9DDF1"/>
        </a:accent1>
        <a:accent2>
          <a:srgbClr val="FAC164"/>
        </a:accent2>
        <a:accent3>
          <a:srgbClr val="B9C0E1"/>
        </a:accent3>
        <a:accent4>
          <a:srgbClr val="DADAAE"/>
        </a:accent4>
        <a:accent5>
          <a:srgbClr val="E1EB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Nature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clrMap bg1="lt1" tx1="dk1" bg2="lt2" tx2="dk2" accent1="accent1" accent2="accent2" accent3="accent3" accent4="accent4" accent5="accent5" accent6="accent6" hlink="hlink" folHlink="folHlink"/>
    </a:extraClrScheme>
    <a:extraClrScheme>
      <a:clrScheme name="Nature 3">
        <a:dk1>
          <a:srgbClr val="333333"/>
        </a:dk1>
        <a:lt1>
          <a:srgbClr val="FFFFFF"/>
        </a:lt1>
        <a:dk2>
          <a:srgbClr val="000000"/>
        </a:dk2>
        <a:lt2>
          <a:srgbClr val="DDDDDD"/>
        </a:lt2>
        <a:accent1>
          <a:srgbClr val="DDDDDD"/>
        </a:accent1>
        <a:accent2>
          <a:srgbClr val="B2B2B2"/>
        </a:accent2>
        <a:accent3>
          <a:srgbClr val="FFFFFF"/>
        </a:accent3>
        <a:accent4>
          <a:srgbClr val="2A2A2A"/>
        </a:accent4>
        <a:accent5>
          <a:srgbClr val="EBEBEB"/>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Nature 4">
        <a:dk1>
          <a:srgbClr val="8061A5"/>
        </a:dk1>
        <a:lt1>
          <a:srgbClr val="FFFFCC"/>
        </a:lt1>
        <a:dk2>
          <a:srgbClr val="967DB5"/>
        </a:dk2>
        <a:lt2>
          <a:srgbClr val="192449"/>
        </a:lt2>
        <a:accent1>
          <a:srgbClr val="D6C9F1"/>
        </a:accent1>
        <a:accent2>
          <a:srgbClr val="FAC164"/>
        </a:accent2>
        <a:accent3>
          <a:srgbClr val="C9BFD7"/>
        </a:accent3>
        <a:accent4>
          <a:srgbClr val="DADAAE"/>
        </a:accent4>
        <a:accent5>
          <a:srgbClr val="E8E1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Nature 5">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993333"/>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Designs\Nature.pot</Template>
  <TotalTime>2298</TotalTime>
  <Words>1035</Words>
  <Application>Microsoft Macintosh PowerPoint</Application>
  <PresentationFormat>On-screen Show (4:3)</PresentationFormat>
  <Paragraphs>78</Paragraphs>
  <Slides>19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Times New Roman</vt:lpstr>
      <vt:lpstr>Arial</vt:lpstr>
      <vt:lpstr>Wingdings</vt:lpstr>
      <vt:lpstr>Calibri</vt:lpstr>
      <vt:lpstr>Nature</vt:lpstr>
      <vt:lpstr>PowerPoint Presentation</vt:lpstr>
      <vt:lpstr>PowerPoint Presentation</vt:lpstr>
      <vt:lpstr>PowerPoint Presentation</vt:lpstr>
      <vt:lpstr>ΙΣΤΟΡΙΚΗ ΑΝΑΔΡΟΜΗ ΣΤΙΣ ΡΩΣΟΟΥΚΡΑΝΙΚΕΣ ΣΧΕΣΕΙΣ</vt:lpstr>
      <vt:lpstr>ΙΣΤΟΡΙΚΗ ΑΝΑΔΡΟΜΗ ΣΤΙΣ ΡΩΣΟΟΥΚΡΑΝΙΚΕΣ ΣΧΕΣΕΙΣ</vt:lpstr>
      <vt:lpstr>PowerPoint Presentation</vt:lpstr>
      <vt:lpstr>ΤΟ ΟΥΚΡΑΝΙΚΟ ΖΗΤΗΜΑ ΣΗΜΕΡΑ</vt:lpstr>
      <vt:lpstr>ΤΟ ΟΥΚΡΑΝΙΚΟ ΖΗΤΗΜΑ ΣΗΜΕΡΑ</vt:lpstr>
      <vt:lpstr>ΤΟ ΟΥΚΡΑΝΙΚΟ ΖΗΤΗΜΑ ΣΗΜΕΡΑ</vt:lpstr>
      <vt:lpstr>PowerPoint Presentation</vt:lpstr>
      <vt:lpstr>ΤΟ ΟΥΚΡΑΝΙΚΟ ΖΗΤΗΜΑ ΣΗΜΕΡΑ</vt:lpstr>
      <vt:lpstr>ΤΟ ΟΥΚΡΑΝΙΚΟ ΖΗΤΗΜΑ ΣΗΜΕΡΑ</vt:lpstr>
      <vt:lpstr>ΤΟ ΟΥΚΡΑΝΙΚΟ ΖΗΤΗΜΑ ΣΗΜΕΡΑ</vt:lpstr>
      <vt:lpstr>PowerPoint Presentation</vt:lpstr>
      <vt:lpstr>ΤΟ ΟΥΚΡΑΝΙΚΟ ΖΗΤΗΜΑ ΣΗΜΕΡΑ</vt:lpstr>
      <vt:lpstr>ΤΟ ΟΥΚΡΑΝΙΚΟ ΖΗΤΗΜΑ ΣΗΜΕΡΑ</vt:lpstr>
      <vt:lpstr>ΤΟ ΟΥΚΡΑΝΙΚΟ ΖΗΤΗΜΑ ΣΗΜΕΡΑ</vt:lpstr>
      <vt:lpstr>PowerPoint Presentation</vt:lpstr>
      <vt:lpstr>ΒΙΒΛΙΟΓΡΑΦΙΑ – ΠΗΓΕΣ Λυγερός Σταύρος, Δημόπουλος Σωτήρης, Γιατί ο πόλεμος στην Ουκρανία αλλάζει τον κόσμο, εκδ. Πατάκης, 2022 Mearsheimer John, Ποιος προκάλεσε τον πόλεμο στην Ουκρανία, Α΄ Μέρος, SLpress 06/09/2024 (https://slpress.gr/anadimosieuseis/poios-prokalese-ton-polemo-stin-oukrania-proto-meros/) Mearsheimer John, Ποιος προκάλεσε τον πόλεμο στην Ουκρανία, B΄ Μέρος, SLpress, 07/09/2024 (https://slpress.gr/anadimosieuseis/poios-prokalese-ton-polemo-stin-oukrania-v-meros/) Βαγγέλης Βιτζηλαίος, Δύο χρόνια πόλεμος στην Ουκρανία: Ένα σημείο καμπής για τους παγκόσμιους συσχετισμούς,  Ινστιτούτο Εναλλακτικών Πολιτικών (ΕΝΑ) - 04.03.2024 - το κείμενο περιλαμβάνεται στο 18ο Δελτίο Διεθνών &amp; Ευρωπαϊκών Εξελίξεων του ΕΝΑ https://enainstitute.org/ </vt:lpstr>
    </vt:vector>
  </TitlesOfParts>
  <Company>ΚΑΡΑΤΖΑΦΕΡΗΣ</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thanos</dc:creator>
  <cp:lastModifiedBy>Sofia Tipaldou</cp:lastModifiedBy>
  <cp:revision>351</cp:revision>
  <cp:lastPrinted>2017-03-16T14:02:37Z</cp:lastPrinted>
  <dcterms:created xsi:type="dcterms:W3CDTF">2002-09-24T20:07:11Z</dcterms:created>
  <dcterms:modified xsi:type="dcterms:W3CDTF">2024-12-18T12:16:37Z</dcterms:modified>
</cp:coreProperties>
</file>