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44" r:id="rId1"/>
  </p:sldMasterIdLst>
  <p:sldIdLst>
    <p:sldId id="256" r:id="rId2"/>
    <p:sldId id="261" r:id="rId3"/>
    <p:sldId id="258" r:id="rId4"/>
    <p:sldId id="257" r:id="rId5"/>
    <p:sldId id="260" r:id="rId6"/>
    <p:sldId id="259" r:id="rId7"/>
    <p:sldId id="265"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4"/>
    <p:restoredTop sz="94686"/>
  </p:normalViewPr>
  <p:slideViewPr>
    <p:cSldViewPr snapToGrid="0">
      <p:cViewPr varScale="1">
        <p:scale>
          <a:sx n="101" d="100"/>
          <a:sy n="101" d="100"/>
        </p:scale>
        <p:origin x="1192"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0640D9-0CA8-4EA3-BEA9-5E89729BFC7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ADAE82E-2B31-47F8-9ABE-0C6AD41D0490}">
      <dgm:prSet/>
      <dgm:spPr/>
      <dgm:t>
        <a:bodyPr/>
        <a:lstStyle/>
        <a:p>
          <a:endParaRPr lang="en-US" b="0" i="0" dirty="0"/>
        </a:p>
        <a:p>
          <a:r>
            <a:rPr lang="el-GR" b="0" i="0" dirty="0"/>
            <a:t>Το άρθρο 6 θεσπίζει μια διεθνή αγορά άνθρακα με πολυμερή διακυβέρνηση στο πλαίσιο της </a:t>
          </a:r>
          <a:r>
            <a:rPr lang="en-US" b="0" i="0" dirty="0"/>
            <a:t>UNFCCC, </a:t>
          </a:r>
          <a:r>
            <a:rPr lang="el-GR" b="0" i="0" dirty="0"/>
            <a:t>η οποία θέτει κοινά παγκόσμια πρότυπα και οδηγίες για την ανάπτυξη και την εμπορία των μειώσεων εκπομπών και των διεθνώς μεταφερόμενων αποτελεσμάτων μετριασμού (m</a:t>
          </a:r>
          <a:r>
            <a:rPr lang="en-US" b="0" i="0" dirty="0" err="1"/>
            <a:t>itigation</a:t>
          </a:r>
          <a:r>
            <a:rPr lang="en-US" b="0" i="0" dirty="0"/>
            <a:t>)</a:t>
          </a:r>
          <a:r>
            <a:rPr lang="el-GR" b="0" i="0" dirty="0"/>
            <a:t>.</a:t>
          </a:r>
          <a:br>
            <a:rPr lang="el-GR" b="0" i="0" dirty="0"/>
          </a:br>
          <a:endParaRPr lang="en-US" dirty="0"/>
        </a:p>
      </dgm:t>
    </dgm:pt>
    <dgm:pt modelId="{BAC3FC51-50A0-40A3-A855-A2E22F136D73}" type="parTrans" cxnId="{24E36331-AE07-418C-AEE4-207660FECD5A}">
      <dgm:prSet/>
      <dgm:spPr/>
      <dgm:t>
        <a:bodyPr/>
        <a:lstStyle/>
        <a:p>
          <a:endParaRPr lang="en-US"/>
        </a:p>
      </dgm:t>
    </dgm:pt>
    <dgm:pt modelId="{64352967-CBAE-42CC-99E1-DA0C0D8D2E38}" type="sibTrans" cxnId="{24E36331-AE07-418C-AEE4-207660FECD5A}">
      <dgm:prSet/>
      <dgm:spPr/>
      <dgm:t>
        <a:bodyPr/>
        <a:lstStyle/>
        <a:p>
          <a:endParaRPr lang="en-US"/>
        </a:p>
      </dgm:t>
    </dgm:pt>
    <dgm:pt modelId="{55A1D90E-3FC5-4EC7-9CFC-04D493B9906D}">
      <dgm:prSet/>
      <dgm:spPr/>
      <dgm:t>
        <a:bodyPr/>
        <a:lstStyle/>
        <a:p>
          <a:r>
            <a:rPr lang="el-GR" b="0" i="0" dirty="0"/>
            <a:t>Οι προσδοκίες για τη χρήση των διεθνών αγορών άνθρακα είναι υψηλές. Το 2023, </a:t>
          </a:r>
          <a:r>
            <a:rPr lang="en-US" i="0" dirty="0"/>
            <a:t>143 </a:t>
          </a:r>
          <a:r>
            <a:rPr lang="el-GR" i="0" dirty="0"/>
            <a:t>από τα</a:t>
          </a:r>
          <a:r>
            <a:rPr lang="en-US" i="0" dirty="0"/>
            <a:t> 154 </a:t>
          </a:r>
          <a:r>
            <a:rPr lang="el-GR" i="0" dirty="0"/>
            <a:t>Μέρη</a:t>
          </a:r>
          <a:r>
            <a:rPr lang="el-GR" dirty="0"/>
            <a:t> δήλωσαν στα </a:t>
          </a:r>
          <a:r>
            <a:rPr lang="en-US" i="0" dirty="0"/>
            <a:t>NDCs</a:t>
          </a:r>
          <a:r>
            <a:rPr lang="el-GR" i="0" dirty="0"/>
            <a:t> (</a:t>
          </a:r>
          <a:r>
            <a:rPr lang="en-US" b="0" i="0" dirty="0"/>
            <a:t>nationally determined contributions</a:t>
          </a:r>
          <a:r>
            <a:rPr lang="el-GR" dirty="0"/>
            <a:t>) </a:t>
          </a:r>
          <a:r>
            <a:rPr lang="el-GR" i="0" dirty="0"/>
            <a:t>τους,</a:t>
          </a:r>
          <a:r>
            <a:rPr lang="en-US" i="0" dirty="0"/>
            <a:t> </a:t>
          </a:r>
          <a:r>
            <a:rPr lang="el-GR" b="0" i="0" dirty="0"/>
            <a:t>ότι σχεδιάζουν ή ενδεχομένως θα χρησιμοποιήσουν πιστώσεις άνθρακα (</a:t>
          </a:r>
          <a:r>
            <a:rPr lang="en-US" b="0" i="0" dirty="0"/>
            <a:t>carbon credits) </a:t>
          </a:r>
          <a:r>
            <a:rPr lang="el-GR" b="0" i="0" dirty="0"/>
            <a:t>από συνεργατικές προσεγγίσεις βάσει του άρθρου 6 ως μέσο χρηματοδότησης της δράσης για το κλίμα και επίτευξης των εθνικών στόχων.</a:t>
          </a:r>
          <a:endParaRPr lang="en-US" dirty="0"/>
        </a:p>
      </dgm:t>
    </dgm:pt>
    <dgm:pt modelId="{17516C20-42CD-41A8-AAEE-A5CE5D5DD2CE}" type="parTrans" cxnId="{05E30A64-D42A-4219-B2D2-9012FAEA444D}">
      <dgm:prSet/>
      <dgm:spPr/>
      <dgm:t>
        <a:bodyPr/>
        <a:lstStyle/>
        <a:p>
          <a:endParaRPr lang="en-US"/>
        </a:p>
      </dgm:t>
    </dgm:pt>
    <dgm:pt modelId="{4654D860-1417-4BA6-83B4-3C06E1F01069}" type="sibTrans" cxnId="{05E30A64-D42A-4219-B2D2-9012FAEA444D}">
      <dgm:prSet/>
      <dgm:spPr/>
      <dgm:t>
        <a:bodyPr/>
        <a:lstStyle/>
        <a:p>
          <a:endParaRPr lang="en-US"/>
        </a:p>
      </dgm:t>
    </dgm:pt>
    <dgm:pt modelId="{EB3D6100-ACEA-DF46-A71C-2556C1BBEB3B}" type="pres">
      <dgm:prSet presAssocID="{760640D9-0CA8-4EA3-BEA9-5E89729BFC78}" presName="hierChild1" presStyleCnt="0">
        <dgm:presLayoutVars>
          <dgm:chPref val="1"/>
          <dgm:dir/>
          <dgm:animOne val="branch"/>
          <dgm:animLvl val="lvl"/>
          <dgm:resizeHandles/>
        </dgm:presLayoutVars>
      </dgm:prSet>
      <dgm:spPr/>
    </dgm:pt>
    <dgm:pt modelId="{05D1378B-2701-5746-9691-E88700D7715E}" type="pres">
      <dgm:prSet presAssocID="{EADAE82E-2B31-47F8-9ABE-0C6AD41D0490}" presName="hierRoot1" presStyleCnt="0"/>
      <dgm:spPr/>
    </dgm:pt>
    <dgm:pt modelId="{3DD2641B-4E7A-224F-AB78-D25B3865288E}" type="pres">
      <dgm:prSet presAssocID="{EADAE82E-2B31-47F8-9ABE-0C6AD41D0490}" presName="composite" presStyleCnt="0"/>
      <dgm:spPr/>
    </dgm:pt>
    <dgm:pt modelId="{7A687799-BC2A-8F41-83A3-E95E5DE10D81}" type="pres">
      <dgm:prSet presAssocID="{EADAE82E-2B31-47F8-9ABE-0C6AD41D0490}" presName="background" presStyleLbl="node0" presStyleIdx="0" presStyleCnt="2"/>
      <dgm:spPr/>
    </dgm:pt>
    <dgm:pt modelId="{7ADEF881-BD0F-E841-AE10-3C056B835FC9}" type="pres">
      <dgm:prSet presAssocID="{EADAE82E-2B31-47F8-9ABE-0C6AD41D0490}" presName="text" presStyleLbl="fgAcc0" presStyleIdx="0" presStyleCnt="2">
        <dgm:presLayoutVars>
          <dgm:chPref val="3"/>
        </dgm:presLayoutVars>
      </dgm:prSet>
      <dgm:spPr/>
    </dgm:pt>
    <dgm:pt modelId="{E951198F-1937-8C4E-9F02-27A99EAF60F5}" type="pres">
      <dgm:prSet presAssocID="{EADAE82E-2B31-47F8-9ABE-0C6AD41D0490}" presName="hierChild2" presStyleCnt="0"/>
      <dgm:spPr/>
    </dgm:pt>
    <dgm:pt modelId="{F24A278B-7DB1-6542-A983-120F74B5DC9C}" type="pres">
      <dgm:prSet presAssocID="{55A1D90E-3FC5-4EC7-9CFC-04D493B9906D}" presName="hierRoot1" presStyleCnt="0"/>
      <dgm:spPr/>
    </dgm:pt>
    <dgm:pt modelId="{ECBD3873-FC5D-AC42-89E9-AB6B4F2BB243}" type="pres">
      <dgm:prSet presAssocID="{55A1D90E-3FC5-4EC7-9CFC-04D493B9906D}" presName="composite" presStyleCnt="0"/>
      <dgm:spPr/>
    </dgm:pt>
    <dgm:pt modelId="{706259F0-B1B5-B749-8298-9D82D25EEB24}" type="pres">
      <dgm:prSet presAssocID="{55A1D90E-3FC5-4EC7-9CFC-04D493B9906D}" presName="background" presStyleLbl="node0" presStyleIdx="1" presStyleCnt="2"/>
      <dgm:spPr/>
    </dgm:pt>
    <dgm:pt modelId="{DD84C147-FDD2-9944-94D6-861D42EB8221}" type="pres">
      <dgm:prSet presAssocID="{55A1D90E-3FC5-4EC7-9CFC-04D493B9906D}" presName="text" presStyleLbl="fgAcc0" presStyleIdx="1" presStyleCnt="2">
        <dgm:presLayoutVars>
          <dgm:chPref val="3"/>
        </dgm:presLayoutVars>
      </dgm:prSet>
      <dgm:spPr/>
    </dgm:pt>
    <dgm:pt modelId="{B8E16090-6DAE-6D45-B0F0-31FF9C90F384}" type="pres">
      <dgm:prSet presAssocID="{55A1D90E-3FC5-4EC7-9CFC-04D493B9906D}" presName="hierChild2" presStyleCnt="0"/>
      <dgm:spPr/>
    </dgm:pt>
  </dgm:ptLst>
  <dgm:cxnLst>
    <dgm:cxn modelId="{24E36331-AE07-418C-AEE4-207660FECD5A}" srcId="{760640D9-0CA8-4EA3-BEA9-5E89729BFC78}" destId="{EADAE82E-2B31-47F8-9ABE-0C6AD41D0490}" srcOrd="0" destOrd="0" parTransId="{BAC3FC51-50A0-40A3-A855-A2E22F136D73}" sibTransId="{64352967-CBAE-42CC-99E1-DA0C0D8D2E38}"/>
    <dgm:cxn modelId="{05E30A64-D42A-4219-B2D2-9012FAEA444D}" srcId="{760640D9-0CA8-4EA3-BEA9-5E89729BFC78}" destId="{55A1D90E-3FC5-4EC7-9CFC-04D493B9906D}" srcOrd="1" destOrd="0" parTransId="{17516C20-42CD-41A8-AAEE-A5CE5D5DD2CE}" sibTransId="{4654D860-1417-4BA6-83B4-3C06E1F01069}"/>
    <dgm:cxn modelId="{3EB59CA5-8D82-E047-87F1-1F6248976C05}" type="presOf" srcId="{760640D9-0CA8-4EA3-BEA9-5E89729BFC78}" destId="{EB3D6100-ACEA-DF46-A71C-2556C1BBEB3B}" srcOrd="0" destOrd="0" presId="urn:microsoft.com/office/officeart/2005/8/layout/hierarchy1"/>
    <dgm:cxn modelId="{6BFBB3B1-71A0-0143-9FDD-81E368138388}" type="presOf" srcId="{EADAE82E-2B31-47F8-9ABE-0C6AD41D0490}" destId="{7ADEF881-BD0F-E841-AE10-3C056B835FC9}" srcOrd="0" destOrd="0" presId="urn:microsoft.com/office/officeart/2005/8/layout/hierarchy1"/>
    <dgm:cxn modelId="{51CA2BC0-E0ED-A341-B9FE-3D0CACB5311C}" type="presOf" srcId="{55A1D90E-3FC5-4EC7-9CFC-04D493B9906D}" destId="{DD84C147-FDD2-9944-94D6-861D42EB8221}" srcOrd="0" destOrd="0" presId="urn:microsoft.com/office/officeart/2005/8/layout/hierarchy1"/>
    <dgm:cxn modelId="{C2E796A5-A089-164E-B753-791B5FC760B1}" type="presParOf" srcId="{EB3D6100-ACEA-DF46-A71C-2556C1BBEB3B}" destId="{05D1378B-2701-5746-9691-E88700D7715E}" srcOrd="0" destOrd="0" presId="urn:microsoft.com/office/officeart/2005/8/layout/hierarchy1"/>
    <dgm:cxn modelId="{7C7FDB9E-9E4A-0845-B787-9BEEEF57C3FA}" type="presParOf" srcId="{05D1378B-2701-5746-9691-E88700D7715E}" destId="{3DD2641B-4E7A-224F-AB78-D25B3865288E}" srcOrd="0" destOrd="0" presId="urn:microsoft.com/office/officeart/2005/8/layout/hierarchy1"/>
    <dgm:cxn modelId="{13BD65DC-8908-7A4E-AEAB-646111E8A326}" type="presParOf" srcId="{3DD2641B-4E7A-224F-AB78-D25B3865288E}" destId="{7A687799-BC2A-8F41-83A3-E95E5DE10D81}" srcOrd="0" destOrd="0" presId="urn:microsoft.com/office/officeart/2005/8/layout/hierarchy1"/>
    <dgm:cxn modelId="{A5ABCF5B-0E28-8644-98CB-D60222FA6A30}" type="presParOf" srcId="{3DD2641B-4E7A-224F-AB78-D25B3865288E}" destId="{7ADEF881-BD0F-E841-AE10-3C056B835FC9}" srcOrd="1" destOrd="0" presId="urn:microsoft.com/office/officeart/2005/8/layout/hierarchy1"/>
    <dgm:cxn modelId="{15014920-505F-DE48-A8C5-C662E6A3EB58}" type="presParOf" srcId="{05D1378B-2701-5746-9691-E88700D7715E}" destId="{E951198F-1937-8C4E-9F02-27A99EAF60F5}" srcOrd="1" destOrd="0" presId="urn:microsoft.com/office/officeart/2005/8/layout/hierarchy1"/>
    <dgm:cxn modelId="{C82D46B5-DEFD-4548-8380-CF297AA1A094}" type="presParOf" srcId="{EB3D6100-ACEA-DF46-A71C-2556C1BBEB3B}" destId="{F24A278B-7DB1-6542-A983-120F74B5DC9C}" srcOrd="1" destOrd="0" presId="urn:microsoft.com/office/officeart/2005/8/layout/hierarchy1"/>
    <dgm:cxn modelId="{965DCB66-B24F-6947-BBDB-152316D42C29}" type="presParOf" srcId="{F24A278B-7DB1-6542-A983-120F74B5DC9C}" destId="{ECBD3873-FC5D-AC42-89E9-AB6B4F2BB243}" srcOrd="0" destOrd="0" presId="urn:microsoft.com/office/officeart/2005/8/layout/hierarchy1"/>
    <dgm:cxn modelId="{C6F7FC6C-8889-5C40-9541-F28B5EBD06B4}" type="presParOf" srcId="{ECBD3873-FC5D-AC42-89E9-AB6B4F2BB243}" destId="{706259F0-B1B5-B749-8298-9D82D25EEB24}" srcOrd="0" destOrd="0" presId="urn:microsoft.com/office/officeart/2005/8/layout/hierarchy1"/>
    <dgm:cxn modelId="{5AB3B1B7-86E6-9944-8231-73160548DB20}" type="presParOf" srcId="{ECBD3873-FC5D-AC42-89E9-AB6B4F2BB243}" destId="{DD84C147-FDD2-9944-94D6-861D42EB8221}" srcOrd="1" destOrd="0" presId="urn:microsoft.com/office/officeart/2005/8/layout/hierarchy1"/>
    <dgm:cxn modelId="{1B3F9B61-7D40-A948-8CE5-3BAE04E6076E}" type="presParOf" srcId="{F24A278B-7DB1-6542-A983-120F74B5DC9C}" destId="{B8E16090-6DAE-6D45-B0F0-31FF9C90F38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EA9851-D503-4E55-B095-5E995F11DCDB}"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92D94EED-6B0A-4FCC-935C-30E47467EB44}">
      <dgm:prSet/>
      <dgm:spPr/>
      <dgm:t>
        <a:bodyPr/>
        <a:lstStyle/>
        <a:p>
          <a:pPr algn="ctr"/>
          <a:r>
            <a:rPr lang="el-GR" u="sng" dirty="0"/>
            <a:t>Γενικά</a:t>
          </a:r>
          <a:r>
            <a:rPr lang="el-GR" dirty="0"/>
            <a:t>: Οι αγορές άνθρακα είναι μηχανισμοί τιμολόγησης του άνθρακα που επιτρέπουν στις κυβερνήσεις και σε μη κρατικούς φορείς να εμπορεύονται μονάδες εκπομπών αερίων του θερμοκηπίου. Σκοπός τους είναι η επίτευξη των κλιματικών στόχων και η αποδοτική εφαρμογή των δράσεων για το κλίμα.</a:t>
          </a:r>
          <a:endParaRPr lang="en-US" dirty="0"/>
        </a:p>
      </dgm:t>
    </dgm:pt>
    <dgm:pt modelId="{FEB70B6D-F883-4D9C-A0D5-79BD0A33352B}" type="parTrans" cxnId="{68AE7FC2-B7BD-4C45-9CC9-C0490F189A2A}">
      <dgm:prSet/>
      <dgm:spPr/>
      <dgm:t>
        <a:bodyPr/>
        <a:lstStyle/>
        <a:p>
          <a:endParaRPr lang="en-US"/>
        </a:p>
      </dgm:t>
    </dgm:pt>
    <dgm:pt modelId="{45318DC9-21E8-4996-A4A0-68E719F86EAC}" type="sibTrans" cxnId="{68AE7FC2-B7BD-4C45-9CC9-C0490F189A2A}">
      <dgm:prSet/>
      <dgm:spPr/>
      <dgm:t>
        <a:bodyPr/>
        <a:lstStyle/>
        <a:p>
          <a:endParaRPr lang="en-US"/>
        </a:p>
      </dgm:t>
    </dgm:pt>
    <dgm:pt modelId="{BA230303-025B-4CAF-BE14-4C972F72DA2A}">
      <dgm:prSet/>
      <dgm:spPr/>
      <dgm:t>
        <a:bodyPr/>
        <a:lstStyle/>
        <a:p>
          <a:pPr algn="l"/>
          <a:r>
            <a:rPr lang="el-GR" dirty="0"/>
            <a:t>Υπάρχουν δύο τύποι αγορών άνθρακα: </a:t>
          </a:r>
          <a:endParaRPr lang="en-US" dirty="0"/>
        </a:p>
      </dgm:t>
    </dgm:pt>
    <dgm:pt modelId="{D97219EE-D019-4490-85D9-2BBE5C47D7AC}" type="parTrans" cxnId="{86523616-D96A-4C5B-A10A-090CCA453974}">
      <dgm:prSet/>
      <dgm:spPr/>
      <dgm:t>
        <a:bodyPr/>
        <a:lstStyle/>
        <a:p>
          <a:endParaRPr lang="en-US"/>
        </a:p>
      </dgm:t>
    </dgm:pt>
    <dgm:pt modelId="{79A20E13-492F-4F9D-AC3A-6244C46235B2}" type="sibTrans" cxnId="{86523616-D96A-4C5B-A10A-090CCA453974}">
      <dgm:prSet/>
      <dgm:spPr/>
      <dgm:t>
        <a:bodyPr/>
        <a:lstStyle/>
        <a:p>
          <a:endParaRPr lang="en-US"/>
        </a:p>
      </dgm:t>
    </dgm:pt>
    <dgm:pt modelId="{43E3659E-328C-4984-95A0-19A5DF9197BF}">
      <dgm:prSet/>
      <dgm:spPr/>
      <dgm:t>
        <a:bodyPr/>
        <a:lstStyle/>
        <a:p>
          <a:pPr algn="just"/>
          <a:r>
            <a:rPr lang="el-GR" b="1" dirty="0"/>
            <a:t>Συμμόρφωσης (c</a:t>
          </a:r>
          <a:r>
            <a:rPr lang="en-US" b="1" dirty="0" err="1"/>
            <a:t>ompliance</a:t>
          </a:r>
          <a:r>
            <a:rPr lang="en-US" b="1" dirty="0"/>
            <a:t>)</a:t>
          </a:r>
          <a:r>
            <a:rPr lang="el-GR" dirty="0">
              <a:sym typeface="Wingdings" panose="05000000000000000000" pitchFamily="2" charset="2"/>
            </a:rPr>
            <a:t></a:t>
          </a:r>
          <a:r>
            <a:rPr lang="el-GR" dirty="0"/>
            <a:t> Στις αγορές συμμόρφωσης, όπως τα εθνικά ή περιφερειακά συστήματα εμπορίας εκπομπών, οι συμμετέχοντες ενεργούν σε απάντηση μιας υποχρέωσης που έχει θεσπιστεί από έναν ρυθμιστικό φορέα.</a:t>
          </a:r>
          <a:endParaRPr lang="en-US" dirty="0"/>
        </a:p>
      </dgm:t>
    </dgm:pt>
    <dgm:pt modelId="{5AD2E0DD-8D6F-4D88-BD85-B70D00D4C93C}" type="parTrans" cxnId="{70CEA24C-EB2D-45D0-8401-068568CB4421}">
      <dgm:prSet/>
      <dgm:spPr/>
      <dgm:t>
        <a:bodyPr/>
        <a:lstStyle/>
        <a:p>
          <a:endParaRPr lang="en-US"/>
        </a:p>
      </dgm:t>
    </dgm:pt>
    <dgm:pt modelId="{F8660DDF-4D01-40B7-BC07-1E74037FFF9F}" type="sibTrans" cxnId="{70CEA24C-EB2D-45D0-8401-068568CB4421}">
      <dgm:prSet/>
      <dgm:spPr/>
      <dgm:t>
        <a:bodyPr/>
        <a:lstStyle/>
        <a:p>
          <a:endParaRPr lang="en-US"/>
        </a:p>
      </dgm:t>
    </dgm:pt>
    <dgm:pt modelId="{1D7DB29C-1650-4BCE-BEB0-78253F2F897C}">
      <dgm:prSet/>
      <dgm:spPr/>
      <dgm:t>
        <a:bodyPr/>
        <a:lstStyle/>
        <a:p>
          <a:pPr algn="just"/>
          <a:r>
            <a:rPr lang="el-GR" b="1" dirty="0"/>
            <a:t>Εθελούσιες</a:t>
          </a:r>
          <a:r>
            <a:rPr lang="en-US" b="1" dirty="0"/>
            <a:t> (voluntary)</a:t>
          </a:r>
          <a:r>
            <a:rPr lang="el-GR" dirty="0"/>
            <a:t> </a:t>
          </a:r>
          <a:r>
            <a:rPr lang="el-GR" dirty="0">
              <a:sym typeface="Wingdings" panose="05000000000000000000" pitchFamily="2" charset="2"/>
            </a:rPr>
            <a:t></a:t>
          </a:r>
          <a:r>
            <a:rPr lang="el-GR" dirty="0"/>
            <a:t> Στις εθελούσιες αγορές άνθρακα, οι συμμετέχοντες δεν έχουν επίσημη υποχρέωση να επιτύχουν συγκεκριμένο στόχο. Αντ' αυτού, μη κρατικοί φορείς, όπως εταιρείες, πόλεις ή περιφέρειες, επιδιώκουν να αντισταθμίσουν εθελοντικά τις εκπομπές τους, για να επιτύχουν, για παράδειγμα, στόχους μετριασμού, όπως η κλιματική ουδετερότητα, οι καθαρές μηδενικές εκπομπές.</a:t>
          </a:r>
          <a:endParaRPr lang="en-US" dirty="0"/>
        </a:p>
      </dgm:t>
    </dgm:pt>
    <dgm:pt modelId="{42B93E95-D2AA-4759-AA13-E58BB1072BE7}" type="parTrans" cxnId="{32142A09-B084-4D14-A18B-6C150A20B0D0}">
      <dgm:prSet/>
      <dgm:spPr/>
      <dgm:t>
        <a:bodyPr/>
        <a:lstStyle/>
        <a:p>
          <a:endParaRPr lang="en-US"/>
        </a:p>
      </dgm:t>
    </dgm:pt>
    <dgm:pt modelId="{B7D6744B-8EBC-4F85-89DF-42AFC5A0F4D2}" type="sibTrans" cxnId="{32142A09-B084-4D14-A18B-6C150A20B0D0}">
      <dgm:prSet/>
      <dgm:spPr/>
      <dgm:t>
        <a:bodyPr/>
        <a:lstStyle/>
        <a:p>
          <a:endParaRPr lang="en-US"/>
        </a:p>
      </dgm:t>
    </dgm:pt>
    <dgm:pt modelId="{E807A241-E460-2D49-8915-98EAB3F9417D}" type="pres">
      <dgm:prSet presAssocID="{8BEA9851-D503-4E55-B095-5E995F11DCDB}" presName="linearFlow" presStyleCnt="0">
        <dgm:presLayoutVars>
          <dgm:resizeHandles val="exact"/>
        </dgm:presLayoutVars>
      </dgm:prSet>
      <dgm:spPr/>
    </dgm:pt>
    <dgm:pt modelId="{850EBE52-5865-BD4C-A0B2-44B00BC4C0C9}" type="pres">
      <dgm:prSet presAssocID="{92D94EED-6B0A-4FCC-935C-30E47467EB44}" presName="node" presStyleLbl="node1" presStyleIdx="0" presStyleCnt="2" custLinFactNeighborX="-23" custLinFactNeighborY="1204">
        <dgm:presLayoutVars>
          <dgm:bulletEnabled val="1"/>
        </dgm:presLayoutVars>
      </dgm:prSet>
      <dgm:spPr/>
    </dgm:pt>
    <dgm:pt modelId="{0A72E49D-5A0B-6F46-898C-FF67485686BE}" type="pres">
      <dgm:prSet presAssocID="{45318DC9-21E8-4996-A4A0-68E719F86EAC}" presName="sibTrans" presStyleLbl="sibTrans2D1" presStyleIdx="0" presStyleCnt="1"/>
      <dgm:spPr/>
    </dgm:pt>
    <dgm:pt modelId="{3BBF48F4-3BAB-9F49-B6C2-3031153239A7}" type="pres">
      <dgm:prSet presAssocID="{45318DC9-21E8-4996-A4A0-68E719F86EAC}" presName="connectorText" presStyleLbl="sibTrans2D1" presStyleIdx="0" presStyleCnt="1"/>
      <dgm:spPr/>
    </dgm:pt>
    <dgm:pt modelId="{BC67FAB5-15C1-5641-873D-EF5074E6B814}" type="pres">
      <dgm:prSet presAssocID="{BA230303-025B-4CAF-BE14-4C972F72DA2A}" presName="node" presStyleLbl="node1" presStyleIdx="1" presStyleCnt="2">
        <dgm:presLayoutVars>
          <dgm:bulletEnabled val="1"/>
        </dgm:presLayoutVars>
      </dgm:prSet>
      <dgm:spPr/>
    </dgm:pt>
  </dgm:ptLst>
  <dgm:cxnLst>
    <dgm:cxn modelId="{7CCA1A08-5832-D34F-80DB-CB5111D77DFF}" type="presOf" srcId="{43E3659E-328C-4984-95A0-19A5DF9197BF}" destId="{BC67FAB5-15C1-5641-873D-EF5074E6B814}" srcOrd="0" destOrd="1" presId="urn:microsoft.com/office/officeart/2005/8/layout/process2"/>
    <dgm:cxn modelId="{32142A09-B084-4D14-A18B-6C150A20B0D0}" srcId="{BA230303-025B-4CAF-BE14-4C972F72DA2A}" destId="{1D7DB29C-1650-4BCE-BEB0-78253F2F897C}" srcOrd="1" destOrd="0" parTransId="{42B93E95-D2AA-4759-AA13-E58BB1072BE7}" sibTransId="{B7D6744B-8EBC-4F85-89DF-42AFC5A0F4D2}"/>
    <dgm:cxn modelId="{86523616-D96A-4C5B-A10A-090CCA453974}" srcId="{8BEA9851-D503-4E55-B095-5E995F11DCDB}" destId="{BA230303-025B-4CAF-BE14-4C972F72DA2A}" srcOrd="1" destOrd="0" parTransId="{D97219EE-D019-4490-85D9-2BBE5C47D7AC}" sibTransId="{79A20E13-492F-4F9D-AC3A-6244C46235B2}"/>
    <dgm:cxn modelId="{1326E938-1AD3-2C4A-884D-B69CA32CA5CE}" type="presOf" srcId="{45318DC9-21E8-4996-A4A0-68E719F86EAC}" destId="{3BBF48F4-3BAB-9F49-B6C2-3031153239A7}" srcOrd="1" destOrd="0" presId="urn:microsoft.com/office/officeart/2005/8/layout/process2"/>
    <dgm:cxn modelId="{70CEA24C-EB2D-45D0-8401-068568CB4421}" srcId="{BA230303-025B-4CAF-BE14-4C972F72DA2A}" destId="{43E3659E-328C-4984-95A0-19A5DF9197BF}" srcOrd="0" destOrd="0" parTransId="{5AD2E0DD-8D6F-4D88-BD85-B70D00D4C93C}" sibTransId="{F8660DDF-4D01-40B7-BC07-1E74037FFF9F}"/>
    <dgm:cxn modelId="{66E6B14F-1187-0A42-918E-998DA62F5378}" type="presOf" srcId="{92D94EED-6B0A-4FCC-935C-30E47467EB44}" destId="{850EBE52-5865-BD4C-A0B2-44B00BC4C0C9}" srcOrd="0" destOrd="0" presId="urn:microsoft.com/office/officeart/2005/8/layout/process2"/>
    <dgm:cxn modelId="{0CDE1176-4FBC-2540-BC46-72EBFC8A99C4}" type="presOf" srcId="{1D7DB29C-1650-4BCE-BEB0-78253F2F897C}" destId="{BC67FAB5-15C1-5641-873D-EF5074E6B814}" srcOrd="0" destOrd="2" presId="urn:microsoft.com/office/officeart/2005/8/layout/process2"/>
    <dgm:cxn modelId="{82ABD086-EEF6-504F-A03C-559A9996D6AC}" type="presOf" srcId="{BA230303-025B-4CAF-BE14-4C972F72DA2A}" destId="{BC67FAB5-15C1-5641-873D-EF5074E6B814}" srcOrd="0" destOrd="0" presId="urn:microsoft.com/office/officeart/2005/8/layout/process2"/>
    <dgm:cxn modelId="{68AE7FC2-B7BD-4C45-9CC9-C0490F189A2A}" srcId="{8BEA9851-D503-4E55-B095-5E995F11DCDB}" destId="{92D94EED-6B0A-4FCC-935C-30E47467EB44}" srcOrd="0" destOrd="0" parTransId="{FEB70B6D-F883-4D9C-A0D5-79BD0A33352B}" sibTransId="{45318DC9-21E8-4996-A4A0-68E719F86EAC}"/>
    <dgm:cxn modelId="{B30783C5-FCDC-8442-9CE0-C13405D6FA9F}" type="presOf" srcId="{45318DC9-21E8-4996-A4A0-68E719F86EAC}" destId="{0A72E49D-5A0B-6F46-898C-FF67485686BE}" srcOrd="0" destOrd="0" presId="urn:microsoft.com/office/officeart/2005/8/layout/process2"/>
    <dgm:cxn modelId="{8D0FE6E8-7F4E-284A-A5F9-3963E933279D}" type="presOf" srcId="{8BEA9851-D503-4E55-B095-5E995F11DCDB}" destId="{E807A241-E460-2D49-8915-98EAB3F9417D}" srcOrd="0" destOrd="0" presId="urn:microsoft.com/office/officeart/2005/8/layout/process2"/>
    <dgm:cxn modelId="{58386FD1-B936-9F48-A9AE-45FA93BD85DB}" type="presParOf" srcId="{E807A241-E460-2D49-8915-98EAB3F9417D}" destId="{850EBE52-5865-BD4C-A0B2-44B00BC4C0C9}" srcOrd="0" destOrd="0" presId="urn:microsoft.com/office/officeart/2005/8/layout/process2"/>
    <dgm:cxn modelId="{918FA0A4-02DA-8E46-BBC4-70D893AF18B1}" type="presParOf" srcId="{E807A241-E460-2D49-8915-98EAB3F9417D}" destId="{0A72E49D-5A0B-6F46-898C-FF67485686BE}" srcOrd="1" destOrd="0" presId="urn:microsoft.com/office/officeart/2005/8/layout/process2"/>
    <dgm:cxn modelId="{1C2196F8-E081-A44D-BB4F-31965D8A0DBB}" type="presParOf" srcId="{0A72E49D-5A0B-6F46-898C-FF67485686BE}" destId="{3BBF48F4-3BAB-9F49-B6C2-3031153239A7}" srcOrd="0" destOrd="0" presId="urn:microsoft.com/office/officeart/2005/8/layout/process2"/>
    <dgm:cxn modelId="{43D1B278-FA43-AA46-B854-2907DB8D9618}" type="presParOf" srcId="{E807A241-E460-2D49-8915-98EAB3F9417D}" destId="{BC67FAB5-15C1-5641-873D-EF5074E6B814}"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687799-BC2A-8F41-83A3-E95E5DE10D81}">
      <dsp:nvSpPr>
        <dsp:cNvPr id="0" name=""/>
        <dsp:cNvSpPr/>
      </dsp:nvSpPr>
      <dsp:spPr>
        <a:xfrm>
          <a:off x="1283" y="457661"/>
          <a:ext cx="4505585" cy="286104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DEF881-BD0F-E841-AE10-3C056B835FC9}">
      <dsp:nvSpPr>
        <dsp:cNvPr id="0" name=""/>
        <dsp:cNvSpPr/>
      </dsp:nvSpPr>
      <dsp:spPr>
        <a:xfrm>
          <a:off x="501904" y="933251"/>
          <a:ext cx="4505585" cy="28610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endParaRPr lang="en-US" sz="1700" b="0" i="0" kern="1200" dirty="0"/>
        </a:p>
        <a:p>
          <a:pPr marL="0" lvl="0" indent="0" algn="ctr" defTabSz="755650">
            <a:lnSpc>
              <a:spcPct val="90000"/>
            </a:lnSpc>
            <a:spcBef>
              <a:spcPct val="0"/>
            </a:spcBef>
            <a:spcAft>
              <a:spcPct val="35000"/>
            </a:spcAft>
            <a:buNone/>
          </a:pPr>
          <a:r>
            <a:rPr lang="el-GR" sz="1700" b="0" i="0" kern="1200" dirty="0"/>
            <a:t>Το άρθρο 6 θεσπίζει μια διεθνή αγορά άνθρακα με πολυμερή διακυβέρνηση στο πλαίσιο της </a:t>
          </a:r>
          <a:r>
            <a:rPr lang="en-US" sz="1700" b="0" i="0" kern="1200" dirty="0"/>
            <a:t>UNFCCC, </a:t>
          </a:r>
          <a:r>
            <a:rPr lang="el-GR" sz="1700" b="0" i="0" kern="1200" dirty="0"/>
            <a:t>η οποία θέτει κοινά παγκόσμια πρότυπα και οδηγίες για την ανάπτυξη και την εμπορία των μειώσεων εκπομπών και των διεθνώς μεταφερόμενων αποτελεσμάτων μετριασμού (m</a:t>
          </a:r>
          <a:r>
            <a:rPr lang="en-US" sz="1700" b="0" i="0" kern="1200" dirty="0" err="1"/>
            <a:t>itigation</a:t>
          </a:r>
          <a:r>
            <a:rPr lang="en-US" sz="1700" b="0" i="0" kern="1200" dirty="0"/>
            <a:t>)</a:t>
          </a:r>
          <a:r>
            <a:rPr lang="el-GR" sz="1700" b="0" i="0" kern="1200" dirty="0"/>
            <a:t>.</a:t>
          </a:r>
          <a:br>
            <a:rPr lang="el-GR" sz="1700" b="0" i="0" kern="1200" dirty="0"/>
          </a:br>
          <a:endParaRPr lang="en-US" sz="1700" kern="1200" dirty="0"/>
        </a:p>
      </dsp:txBody>
      <dsp:txXfrm>
        <a:off x="585701" y="1017048"/>
        <a:ext cx="4337991" cy="2693452"/>
      </dsp:txXfrm>
    </dsp:sp>
    <dsp:sp modelId="{706259F0-B1B5-B749-8298-9D82D25EEB24}">
      <dsp:nvSpPr>
        <dsp:cNvPr id="0" name=""/>
        <dsp:cNvSpPr/>
      </dsp:nvSpPr>
      <dsp:spPr>
        <a:xfrm>
          <a:off x="5508110" y="457661"/>
          <a:ext cx="4505585" cy="286104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84C147-FDD2-9944-94D6-861D42EB8221}">
      <dsp:nvSpPr>
        <dsp:cNvPr id="0" name=""/>
        <dsp:cNvSpPr/>
      </dsp:nvSpPr>
      <dsp:spPr>
        <a:xfrm>
          <a:off x="6008730" y="933251"/>
          <a:ext cx="4505585" cy="2861046"/>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b="0" i="0" kern="1200" dirty="0"/>
            <a:t>Οι προσδοκίες για τη χρήση των διεθνών αγορών άνθρακα είναι υψηλές. Το 2023, </a:t>
          </a:r>
          <a:r>
            <a:rPr lang="en-US" sz="1700" i="0" kern="1200" dirty="0"/>
            <a:t>143 </a:t>
          </a:r>
          <a:r>
            <a:rPr lang="el-GR" sz="1700" i="0" kern="1200" dirty="0"/>
            <a:t>από τα</a:t>
          </a:r>
          <a:r>
            <a:rPr lang="en-US" sz="1700" i="0" kern="1200" dirty="0"/>
            <a:t> 154 </a:t>
          </a:r>
          <a:r>
            <a:rPr lang="el-GR" sz="1700" i="0" kern="1200" dirty="0"/>
            <a:t>Μέρη</a:t>
          </a:r>
          <a:r>
            <a:rPr lang="el-GR" sz="1700" kern="1200" dirty="0"/>
            <a:t> δήλωσαν στα </a:t>
          </a:r>
          <a:r>
            <a:rPr lang="en-US" sz="1700" i="0" kern="1200" dirty="0"/>
            <a:t>NDCs</a:t>
          </a:r>
          <a:r>
            <a:rPr lang="el-GR" sz="1700" i="0" kern="1200" dirty="0"/>
            <a:t> (</a:t>
          </a:r>
          <a:r>
            <a:rPr lang="en-US" sz="1700" b="0" i="0" kern="1200" dirty="0"/>
            <a:t>nationally determined contributions</a:t>
          </a:r>
          <a:r>
            <a:rPr lang="el-GR" sz="1700" kern="1200" dirty="0"/>
            <a:t>) </a:t>
          </a:r>
          <a:r>
            <a:rPr lang="el-GR" sz="1700" i="0" kern="1200" dirty="0"/>
            <a:t>τους,</a:t>
          </a:r>
          <a:r>
            <a:rPr lang="en-US" sz="1700" i="0" kern="1200" dirty="0"/>
            <a:t> </a:t>
          </a:r>
          <a:r>
            <a:rPr lang="el-GR" sz="1700" b="0" i="0" kern="1200" dirty="0"/>
            <a:t>ότι σχεδιάζουν ή ενδεχομένως θα χρησιμοποιήσουν πιστώσεις άνθρακα (</a:t>
          </a:r>
          <a:r>
            <a:rPr lang="en-US" sz="1700" b="0" i="0" kern="1200" dirty="0"/>
            <a:t>carbon credits) </a:t>
          </a:r>
          <a:r>
            <a:rPr lang="el-GR" sz="1700" b="0" i="0" kern="1200" dirty="0"/>
            <a:t>από συνεργατικές προσεγγίσεις βάσει του άρθρου 6 ως μέσο χρηματοδότησης της δράσης για το κλίμα και επίτευξης των εθνικών στόχων.</a:t>
          </a:r>
          <a:endParaRPr lang="en-US" sz="1700" kern="1200" dirty="0"/>
        </a:p>
      </dsp:txBody>
      <dsp:txXfrm>
        <a:off x="6092527" y="1017048"/>
        <a:ext cx="4337991" cy="26934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EBE52-5865-BD4C-A0B2-44B00BC4C0C9}">
      <dsp:nvSpPr>
        <dsp:cNvPr id="0" name=""/>
        <dsp:cNvSpPr/>
      </dsp:nvSpPr>
      <dsp:spPr>
        <a:xfrm>
          <a:off x="2045663" y="13449"/>
          <a:ext cx="7244215" cy="212625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u="sng" kern="1200" dirty="0"/>
            <a:t>Γενικά</a:t>
          </a:r>
          <a:r>
            <a:rPr lang="el-GR" sz="1800" kern="1200" dirty="0"/>
            <a:t>: Οι αγορές άνθρακα είναι μηχανισμοί τιμολόγησης του άνθρακα που επιτρέπουν στις κυβερνήσεις και σε μη κρατικούς φορείς να εμπορεύονται μονάδες εκπομπών αερίων του θερμοκηπίου. Σκοπός τους είναι η επίτευξη των κλιματικών στόχων και η αποδοτική εφαρμογή των δράσεων για το κλίμα.</a:t>
          </a:r>
          <a:endParaRPr lang="en-US" sz="1800" kern="1200" dirty="0"/>
        </a:p>
      </dsp:txBody>
      <dsp:txXfrm>
        <a:off x="2107939" y="75725"/>
        <a:ext cx="7119663" cy="2001702"/>
      </dsp:txXfrm>
    </dsp:sp>
    <dsp:sp modelId="{0A72E49D-5A0B-6F46-898C-FF67485686BE}">
      <dsp:nvSpPr>
        <dsp:cNvPr id="0" name=""/>
        <dsp:cNvSpPr/>
      </dsp:nvSpPr>
      <dsp:spPr>
        <a:xfrm rot="5398197">
          <a:off x="5274731" y="2186459"/>
          <a:ext cx="787745" cy="95681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5381498" y="2270994"/>
        <a:ext cx="574088" cy="551422"/>
      </dsp:txXfrm>
    </dsp:sp>
    <dsp:sp modelId="{BC67FAB5-15C1-5641-873D-EF5074E6B814}">
      <dsp:nvSpPr>
        <dsp:cNvPr id="0" name=""/>
        <dsp:cNvSpPr/>
      </dsp:nvSpPr>
      <dsp:spPr>
        <a:xfrm>
          <a:off x="2047329" y="3190030"/>
          <a:ext cx="7244215" cy="212625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dirty="0"/>
            <a:t>Υπάρχουν δύο τύποι αγορών άνθρακα: </a:t>
          </a:r>
          <a:endParaRPr lang="en-US" sz="1800" kern="1200" dirty="0"/>
        </a:p>
        <a:p>
          <a:pPr marL="114300" lvl="1" indent="-114300" algn="just" defTabSz="622300">
            <a:lnSpc>
              <a:spcPct val="90000"/>
            </a:lnSpc>
            <a:spcBef>
              <a:spcPct val="0"/>
            </a:spcBef>
            <a:spcAft>
              <a:spcPct val="15000"/>
            </a:spcAft>
            <a:buChar char="•"/>
          </a:pPr>
          <a:r>
            <a:rPr lang="el-GR" sz="1400" b="1" kern="1200" dirty="0"/>
            <a:t>Συμμόρφωσης (c</a:t>
          </a:r>
          <a:r>
            <a:rPr lang="en-US" sz="1400" b="1" kern="1200" dirty="0" err="1"/>
            <a:t>ompliance</a:t>
          </a:r>
          <a:r>
            <a:rPr lang="en-US" sz="1400" b="1" kern="1200" dirty="0"/>
            <a:t>)</a:t>
          </a:r>
          <a:r>
            <a:rPr lang="el-GR" sz="1400" kern="1200" dirty="0">
              <a:sym typeface="Wingdings" panose="05000000000000000000" pitchFamily="2" charset="2"/>
            </a:rPr>
            <a:t></a:t>
          </a:r>
          <a:r>
            <a:rPr lang="el-GR" sz="1400" kern="1200" dirty="0"/>
            <a:t> Στις αγορές συμμόρφωσης, όπως τα εθνικά ή περιφερειακά συστήματα εμπορίας εκπομπών, οι συμμετέχοντες ενεργούν σε απάντηση μιας υποχρέωσης που έχει θεσπιστεί από έναν ρυθμιστικό φορέα.</a:t>
          </a:r>
          <a:endParaRPr lang="en-US" sz="1400" kern="1200" dirty="0"/>
        </a:p>
        <a:p>
          <a:pPr marL="114300" lvl="1" indent="-114300" algn="just" defTabSz="622300">
            <a:lnSpc>
              <a:spcPct val="90000"/>
            </a:lnSpc>
            <a:spcBef>
              <a:spcPct val="0"/>
            </a:spcBef>
            <a:spcAft>
              <a:spcPct val="15000"/>
            </a:spcAft>
            <a:buChar char="•"/>
          </a:pPr>
          <a:r>
            <a:rPr lang="el-GR" sz="1400" b="1" kern="1200" dirty="0"/>
            <a:t>Εθελούσιες</a:t>
          </a:r>
          <a:r>
            <a:rPr lang="en-US" sz="1400" b="1" kern="1200" dirty="0"/>
            <a:t> (voluntary)</a:t>
          </a:r>
          <a:r>
            <a:rPr lang="el-GR" sz="1400" kern="1200" dirty="0"/>
            <a:t> </a:t>
          </a:r>
          <a:r>
            <a:rPr lang="el-GR" sz="1400" kern="1200" dirty="0">
              <a:sym typeface="Wingdings" panose="05000000000000000000" pitchFamily="2" charset="2"/>
            </a:rPr>
            <a:t></a:t>
          </a:r>
          <a:r>
            <a:rPr lang="el-GR" sz="1400" kern="1200" dirty="0"/>
            <a:t> Στις εθελούσιες αγορές άνθρακα, οι συμμετέχοντες δεν έχουν επίσημη υποχρέωση να επιτύχουν συγκεκριμένο στόχο. Αντ' αυτού, μη κρατικοί φορείς, όπως εταιρείες, πόλεις ή περιφέρειες, επιδιώκουν να αντισταθμίσουν εθελοντικά τις εκπομπές τους, για να επιτύχουν, για παράδειγμα, στόχους μετριασμού, όπως η κλιματική ουδετερότητα, οι καθαρές μηδενικές εκπομπές.</a:t>
          </a:r>
          <a:endParaRPr lang="en-US" sz="1400" kern="1200" dirty="0"/>
        </a:p>
      </dsp:txBody>
      <dsp:txXfrm>
        <a:off x="2109605" y="3252306"/>
        <a:ext cx="7119663" cy="20017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2004315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922956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83827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4022611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08026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2994945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1426164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55658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358230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1C7FF40-30E2-A542-81E8-1CDAFABE1E24}" type="datetimeFigureOut">
              <a:rPr lang="el-GR" smtClean="0"/>
              <a:t>11/11/24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2550389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1C7FF40-30E2-A542-81E8-1CDAFABE1E24}" type="datetimeFigureOut">
              <a:rPr lang="el-GR" smtClean="0"/>
              <a:t>11/11/24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929074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1C7FF40-30E2-A542-81E8-1CDAFABE1E24}" type="datetimeFigureOut">
              <a:rPr lang="el-GR" smtClean="0"/>
              <a:t>11/11/24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3732046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1C7FF40-30E2-A542-81E8-1CDAFABE1E24}" type="datetimeFigureOut">
              <a:rPr lang="el-GR" smtClean="0"/>
              <a:t>11/11/24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2292905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7FF40-30E2-A542-81E8-1CDAFABE1E24}" type="datetimeFigureOut">
              <a:rPr lang="el-GR" smtClean="0"/>
              <a:t>11/11/24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355516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1C7FF40-30E2-A542-81E8-1CDAFABE1E24}" type="datetimeFigureOut">
              <a:rPr lang="el-GR" smtClean="0"/>
              <a:t>11/11/24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1846155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1C7FF40-30E2-A542-81E8-1CDAFABE1E24}" type="datetimeFigureOut">
              <a:rPr lang="el-GR" smtClean="0"/>
              <a:t>11/11/24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6839EF1-4946-1548-8E09-B9729F585212}" type="slidenum">
              <a:rPr lang="el-GR" smtClean="0"/>
              <a:t>‹#›</a:t>
            </a:fld>
            <a:endParaRPr lang="el-GR"/>
          </a:p>
        </p:txBody>
      </p:sp>
    </p:spTree>
    <p:extLst>
      <p:ext uri="{BB962C8B-B14F-4D97-AF65-F5344CB8AC3E}">
        <p14:creationId xmlns:p14="http://schemas.microsoft.com/office/powerpoint/2010/main" val="2104429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C7FF40-30E2-A542-81E8-1CDAFABE1E24}" type="datetimeFigureOut">
              <a:rPr lang="el-GR" smtClean="0"/>
              <a:t>11/11/24</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839EF1-4946-1548-8E09-B9729F585212}" type="slidenum">
              <a:rPr lang="el-GR" smtClean="0"/>
              <a:t>‹#›</a:t>
            </a:fld>
            <a:endParaRPr lang="el-GR"/>
          </a:p>
        </p:txBody>
      </p:sp>
    </p:spTree>
    <p:extLst>
      <p:ext uri="{BB962C8B-B14F-4D97-AF65-F5344CB8AC3E}">
        <p14:creationId xmlns:p14="http://schemas.microsoft.com/office/powerpoint/2010/main" val="870158584"/>
      </p:ext>
    </p:extLst>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 id="2147484056" r:id="rId12"/>
    <p:sldLayoutId id="2147484057" r:id="rId13"/>
    <p:sldLayoutId id="2147484058" r:id="rId14"/>
    <p:sldLayoutId id="2147484059" r:id="rId15"/>
    <p:sldLayoutId id="21474840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ec.europa.eu/commission/presscorner/detail/en/ip_23_6591"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s://icvcm.org/voluntary-carbon-market-explained/" TargetMode="External"/><Relationship Id="rId7" Type="http://schemas.openxmlformats.org/officeDocument/2006/relationships/hyperlink" Target="https://carboncredits.com/what-is-the-voluntary-carbon-market/#what-type-of-environmental-projects-are-found-in-the-vcm" TargetMode="External"/><Relationship Id="rId2" Type="http://schemas.openxmlformats.org/officeDocument/2006/relationships/hyperlink" Target="https://www.unep.org/topics/climate-action/climate-finance/carbon-markets" TargetMode="External"/><Relationship Id="rId1" Type="http://schemas.openxmlformats.org/officeDocument/2006/relationships/slideLayout" Target="../slideLayouts/slideLayout2.xml"/><Relationship Id="rId6" Type="http://schemas.openxmlformats.org/officeDocument/2006/relationships/hyperlink" Target="https://carbonmarketwatch.org/publications/a-fair-share-of-the-voluntary-carbon-market/" TargetMode="External"/><Relationship Id="rId5" Type="http://schemas.openxmlformats.org/officeDocument/2006/relationships/hyperlink" Target="https://commission.europa.eu/strategy-and-policy/priorities-2019-2024/european-green-deal/climate-action-and-green-deal/eu-un-climate-change-conference_en?utm_source=google-sea&amp;utm_medium=text-ad&amp;utm_campaign=consideration&amp;gad_source=1&amp;gbraid=0AAAAAom2usisyobYdlKoeyZBeIGNq0kV9&amp;gclid=Cj0KCQiA57G5BhDUARIsACgCYnywa2dfHaJiVUIBwpzka4JGO7Ibjo0wK3Z_tAvifDz6GUO3q0OjRgwaAhZlEALw_wcB" TargetMode="External"/><Relationship Id="rId4" Type="http://schemas.openxmlformats.org/officeDocument/2006/relationships/hyperlink" Target="https://climate.ec.europa.eu/international-action-climate-change/cop29-2024-11-11_e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Isosceles Triangle 9">
            <a:extLst>
              <a:ext uri="{FF2B5EF4-FFF2-40B4-BE49-F238E27FC236}">
                <a16:creationId xmlns:a16="http://schemas.microsoft.com/office/drawing/2014/main" id="{AA330523-F25B-4007-B3E5-ABB5637D1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pic>
        <p:nvPicPr>
          <p:cNvPr id="8" name="Εικόνα 7">
            <a:extLst>
              <a:ext uri="{FF2B5EF4-FFF2-40B4-BE49-F238E27FC236}">
                <a16:creationId xmlns:a16="http://schemas.microsoft.com/office/drawing/2014/main" id="{2A3056F8-1A1D-4981-20FA-70C415ED6357}"/>
              </a:ext>
            </a:extLst>
          </p:cNvPr>
          <p:cNvPicPr>
            <a:picLocks noChangeAspect="1"/>
          </p:cNvPicPr>
          <p:nvPr/>
        </p:nvPicPr>
        <p:blipFill>
          <a:blip r:embed="rId2"/>
          <a:stretch>
            <a:fillRect/>
          </a:stretch>
        </p:blipFill>
        <p:spPr>
          <a:xfrm>
            <a:off x="3136326" y="-1133667"/>
            <a:ext cx="5080000" cy="5080000"/>
          </a:xfrm>
          <a:prstGeom prst="rect">
            <a:avLst/>
          </a:prstGeom>
        </p:spPr>
      </p:pic>
      <p:sp>
        <p:nvSpPr>
          <p:cNvPr id="9" name="TextBox 8">
            <a:extLst>
              <a:ext uri="{FF2B5EF4-FFF2-40B4-BE49-F238E27FC236}">
                <a16:creationId xmlns:a16="http://schemas.microsoft.com/office/drawing/2014/main" id="{D40928E9-A79E-0D77-3943-3F08B8595342}"/>
              </a:ext>
            </a:extLst>
          </p:cNvPr>
          <p:cNvSpPr txBox="1"/>
          <p:nvPr/>
        </p:nvSpPr>
        <p:spPr>
          <a:xfrm>
            <a:off x="3461783" y="2618770"/>
            <a:ext cx="4798534" cy="523220"/>
          </a:xfrm>
          <a:prstGeom prst="rect">
            <a:avLst/>
          </a:prstGeom>
          <a:noFill/>
        </p:spPr>
        <p:txBody>
          <a:bodyPr wrap="square" rtlCol="0">
            <a:spAutoFit/>
          </a:bodyPr>
          <a:lstStyle/>
          <a:p>
            <a:r>
              <a:rPr lang="el-GR" sz="2800" dirty="0" err="1">
                <a:solidFill>
                  <a:schemeClr val="accent2"/>
                </a:solidFill>
              </a:rPr>
              <a:t>Εθελούσι</a:t>
            </a:r>
            <a:r>
              <a:rPr lang="en-US" sz="2800" dirty="0" err="1">
                <a:solidFill>
                  <a:schemeClr val="accent2"/>
                </a:solidFill>
              </a:rPr>
              <a:t>ες</a:t>
            </a:r>
            <a:r>
              <a:rPr lang="el-GR" sz="2800" dirty="0">
                <a:solidFill>
                  <a:schemeClr val="accent2"/>
                </a:solidFill>
              </a:rPr>
              <a:t> αγορές άνθρακα </a:t>
            </a:r>
          </a:p>
        </p:txBody>
      </p:sp>
      <p:sp>
        <p:nvSpPr>
          <p:cNvPr id="11" name="TextBox 10">
            <a:extLst>
              <a:ext uri="{FF2B5EF4-FFF2-40B4-BE49-F238E27FC236}">
                <a16:creationId xmlns:a16="http://schemas.microsoft.com/office/drawing/2014/main" id="{E4BD907D-07B0-F674-D0A6-2EC289C753C5}"/>
              </a:ext>
            </a:extLst>
          </p:cNvPr>
          <p:cNvSpPr txBox="1"/>
          <p:nvPr/>
        </p:nvSpPr>
        <p:spPr>
          <a:xfrm>
            <a:off x="2597150" y="1744579"/>
            <a:ext cx="6527800" cy="430887"/>
          </a:xfrm>
          <a:prstGeom prst="rect">
            <a:avLst/>
          </a:prstGeom>
          <a:noFill/>
        </p:spPr>
        <p:txBody>
          <a:bodyPr wrap="square" rtlCol="0">
            <a:spAutoFit/>
          </a:bodyPr>
          <a:lstStyle/>
          <a:p>
            <a:pPr algn="ctr"/>
            <a:r>
              <a:rPr lang="el-GR" sz="1100" dirty="0"/>
              <a:t>ΠΜΣ Δίκαιο και Πολιτική για το Περιβάλλον και την Ενέργεια </a:t>
            </a:r>
          </a:p>
          <a:p>
            <a:pPr algn="ctr"/>
            <a:r>
              <a:rPr lang="el-GR" sz="1100" dirty="0"/>
              <a:t>Οικονομικά Περιβάλλοντος και Ενέργειας</a:t>
            </a:r>
          </a:p>
        </p:txBody>
      </p:sp>
      <p:sp>
        <p:nvSpPr>
          <p:cNvPr id="15" name="TextBox 14">
            <a:extLst>
              <a:ext uri="{FF2B5EF4-FFF2-40B4-BE49-F238E27FC236}">
                <a16:creationId xmlns:a16="http://schemas.microsoft.com/office/drawing/2014/main" id="{72015CB6-E152-4FE5-1487-090926DF7C12}"/>
              </a:ext>
            </a:extLst>
          </p:cNvPr>
          <p:cNvSpPr txBox="1"/>
          <p:nvPr/>
        </p:nvSpPr>
        <p:spPr>
          <a:xfrm>
            <a:off x="4451350" y="6014888"/>
            <a:ext cx="2819400" cy="369332"/>
          </a:xfrm>
          <a:prstGeom prst="rect">
            <a:avLst/>
          </a:prstGeom>
          <a:noFill/>
        </p:spPr>
        <p:txBody>
          <a:bodyPr wrap="square" rtlCol="0">
            <a:spAutoFit/>
          </a:bodyPr>
          <a:lstStyle/>
          <a:p>
            <a:r>
              <a:rPr lang="el-GR" dirty="0"/>
              <a:t>Φλάμπουρα </a:t>
            </a:r>
            <a:r>
              <a:rPr lang="el-GR" dirty="0" err="1"/>
              <a:t>Νιέτου</a:t>
            </a:r>
            <a:r>
              <a:rPr lang="el-GR" dirty="0"/>
              <a:t> </a:t>
            </a:r>
            <a:r>
              <a:rPr lang="el-GR" dirty="0" err="1"/>
              <a:t>Ήλια</a:t>
            </a:r>
            <a:r>
              <a:rPr lang="el-GR" dirty="0"/>
              <a:t> </a:t>
            </a:r>
          </a:p>
        </p:txBody>
      </p:sp>
      <p:pic>
        <p:nvPicPr>
          <p:cNvPr id="19" name="Εικόνα 18" descr="Εικόνα που περιέχει σύμβολο, σχεδίαση, clipart, εικονογράφηση&#10;&#10;Περιγραφή που δημιουργήθηκε αυτόματα">
            <a:extLst>
              <a:ext uri="{FF2B5EF4-FFF2-40B4-BE49-F238E27FC236}">
                <a16:creationId xmlns:a16="http://schemas.microsoft.com/office/drawing/2014/main" id="{8AD0D728-70B4-9F5D-1513-96DBC67A87B4}"/>
              </a:ext>
            </a:extLst>
          </p:cNvPr>
          <p:cNvPicPr>
            <a:picLocks noChangeAspect="1"/>
          </p:cNvPicPr>
          <p:nvPr/>
        </p:nvPicPr>
        <p:blipFill>
          <a:blip r:embed="rId3"/>
          <a:stretch>
            <a:fillRect/>
          </a:stretch>
        </p:blipFill>
        <p:spPr>
          <a:xfrm>
            <a:off x="4051300" y="3323684"/>
            <a:ext cx="3619500" cy="2247900"/>
          </a:xfrm>
          <a:prstGeom prst="rect">
            <a:avLst/>
          </a:prstGeom>
        </p:spPr>
      </p:pic>
    </p:spTree>
    <p:extLst>
      <p:ext uri="{BB962C8B-B14F-4D97-AF65-F5344CB8AC3E}">
        <p14:creationId xmlns:p14="http://schemas.microsoft.com/office/powerpoint/2010/main" val="298109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Τίτλος 14">
            <a:extLst>
              <a:ext uri="{FF2B5EF4-FFF2-40B4-BE49-F238E27FC236}">
                <a16:creationId xmlns:a16="http://schemas.microsoft.com/office/drawing/2014/main" id="{64692245-DC7D-D4DB-C288-5D8B2062F4D5}"/>
              </a:ext>
            </a:extLst>
          </p:cNvPr>
          <p:cNvSpPr>
            <a:spLocks noGrp="1"/>
          </p:cNvSpPr>
          <p:nvPr>
            <p:ph type="title"/>
          </p:nvPr>
        </p:nvSpPr>
        <p:spPr>
          <a:xfrm>
            <a:off x="572493" y="238539"/>
            <a:ext cx="11018520" cy="1434415"/>
          </a:xfrm>
        </p:spPr>
        <p:txBody>
          <a:bodyPr vert="horz" lIns="91440" tIns="45720" rIns="91440" bIns="45720" rtlCol="0" anchor="b">
            <a:normAutofit fontScale="90000"/>
          </a:bodyPr>
          <a:lstStyle/>
          <a:p>
            <a:pPr algn="ctr"/>
            <a:r>
              <a:rPr lang="en-US" sz="2700" dirty="0">
                <a:solidFill>
                  <a:schemeClr val="accent2"/>
                </a:solidFill>
              </a:rPr>
              <a:t>COP 29</a:t>
            </a:r>
            <a:br>
              <a:rPr lang="en-US" sz="2200" dirty="0">
                <a:solidFill>
                  <a:schemeClr val="tx1"/>
                </a:solidFill>
              </a:rPr>
            </a:br>
            <a:r>
              <a:rPr lang="en-US" sz="2200" b="0" i="0" u="none" strike="noStrike" dirty="0" err="1">
                <a:solidFill>
                  <a:schemeClr val="tx1"/>
                </a:solidFill>
                <a:effectLst/>
              </a:rPr>
              <a:t>Η</a:t>
            </a:r>
            <a:r>
              <a:rPr lang="en-US" sz="2200" b="0" i="0" u="none" strike="noStrike" dirty="0">
                <a:solidFill>
                  <a:schemeClr val="tx1"/>
                </a:solidFill>
                <a:effectLst/>
              </a:rPr>
              <a:t> 29η </a:t>
            </a:r>
            <a:r>
              <a:rPr lang="en-US" sz="2200" b="0" i="0" u="none" strike="noStrike" dirty="0" err="1">
                <a:solidFill>
                  <a:schemeClr val="tx1"/>
                </a:solidFill>
                <a:effectLst/>
              </a:rPr>
              <a:t>Διάσκεψη</a:t>
            </a:r>
            <a:r>
              <a:rPr lang="en-US" sz="2200" b="0" i="0" u="none" strike="noStrike" dirty="0">
                <a:solidFill>
                  <a:schemeClr val="tx1"/>
                </a:solidFill>
                <a:effectLst/>
              </a:rPr>
              <a:t> </a:t>
            </a:r>
            <a:r>
              <a:rPr lang="en-US" sz="2200" b="0" i="0" u="none" strike="noStrike" dirty="0" err="1">
                <a:solidFill>
                  <a:schemeClr val="tx1"/>
                </a:solidFill>
                <a:effectLst/>
              </a:rPr>
              <a:t>των</a:t>
            </a:r>
            <a:r>
              <a:rPr lang="en-US" sz="2200" b="0" i="0" u="none" strike="noStrike" dirty="0">
                <a:solidFill>
                  <a:schemeClr val="tx1"/>
                </a:solidFill>
                <a:effectLst/>
              </a:rPr>
              <a:t> </a:t>
            </a:r>
            <a:r>
              <a:rPr lang="en-US" sz="2200" b="0" i="0" u="none" strike="noStrike" dirty="0" err="1">
                <a:solidFill>
                  <a:schemeClr val="tx1"/>
                </a:solidFill>
                <a:effectLst/>
              </a:rPr>
              <a:t>Ηνωμένων</a:t>
            </a:r>
            <a:r>
              <a:rPr lang="en-US" sz="2200" b="0" i="0" u="none" strike="noStrike" dirty="0">
                <a:solidFill>
                  <a:schemeClr val="tx1"/>
                </a:solidFill>
                <a:effectLst/>
              </a:rPr>
              <a:t> </a:t>
            </a:r>
            <a:r>
              <a:rPr lang="en-US" sz="2200" b="0" i="0" u="none" strike="noStrike" dirty="0" err="1">
                <a:solidFill>
                  <a:schemeClr val="tx1"/>
                </a:solidFill>
                <a:effectLst/>
              </a:rPr>
              <a:t>Εθνών</a:t>
            </a:r>
            <a:r>
              <a:rPr lang="en-US" sz="2200" b="0" i="0" u="none" strike="noStrike" dirty="0">
                <a:solidFill>
                  <a:schemeClr val="tx1"/>
                </a:solidFill>
                <a:effectLst/>
              </a:rPr>
              <a:t> </a:t>
            </a:r>
            <a:r>
              <a:rPr lang="en-US" sz="2200" b="0" i="0" u="none" strike="noStrike" dirty="0" err="1">
                <a:solidFill>
                  <a:schemeClr val="tx1"/>
                </a:solidFill>
                <a:effectLst/>
              </a:rPr>
              <a:t>γι</a:t>
            </a:r>
            <a:r>
              <a:rPr lang="en-US" sz="2200" b="0" i="0" u="none" strike="noStrike" dirty="0">
                <a:solidFill>
                  <a:schemeClr val="tx1"/>
                </a:solidFill>
                <a:effectLst/>
              </a:rPr>
              <a:t>α </a:t>
            </a:r>
            <a:r>
              <a:rPr lang="en-US" sz="2200" b="0" i="0" u="none" strike="noStrike" dirty="0" err="1">
                <a:solidFill>
                  <a:schemeClr val="tx1"/>
                </a:solidFill>
                <a:effectLst/>
              </a:rPr>
              <a:t>την</a:t>
            </a:r>
            <a:r>
              <a:rPr lang="en-US" sz="2200" b="0" i="0" u="none" strike="noStrike" dirty="0">
                <a:solidFill>
                  <a:schemeClr val="tx1"/>
                </a:solidFill>
                <a:effectLst/>
              </a:rPr>
              <a:t> </a:t>
            </a:r>
            <a:r>
              <a:rPr lang="en-US" sz="2200" b="0" i="0" u="none" strike="noStrike" dirty="0" err="1">
                <a:solidFill>
                  <a:schemeClr val="tx1"/>
                </a:solidFill>
                <a:effectLst/>
              </a:rPr>
              <a:t>Κλιμ</a:t>
            </a:r>
            <a:r>
              <a:rPr lang="en-US" sz="2200" b="0" i="0" u="none" strike="noStrike" dirty="0">
                <a:solidFill>
                  <a:schemeClr val="tx1"/>
                </a:solidFill>
                <a:effectLst/>
              </a:rPr>
              <a:t>α</a:t>
            </a:r>
            <a:r>
              <a:rPr lang="en-US" sz="2200" b="0" i="0" u="none" strike="noStrike" dirty="0" err="1">
                <a:solidFill>
                  <a:schemeClr val="tx1"/>
                </a:solidFill>
                <a:effectLst/>
              </a:rPr>
              <a:t>τική</a:t>
            </a:r>
            <a:r>
              <a:rPr lang="en-US" sz="2200" b="0" i="0" u="none" strike="noStrike" dirty="0">
                <a:solidFill>
                  <a:schemeClr val="tx1"/>
                </a:solidFill>
                <a:effectLst/>
              </a:rPr>
              <a:t> </a:t>
            </a:r>
            <a:r>
              <a:rPr lang="en-US" sz="2200" b="0" i="0" u="none" strike="noStrike" dirty="0" err="1">
                <a:solidFill>
                  <a:schemeClr val="tx1"/>
                </a:solidFill>
                <a:effectLst/>
              </a:rPr>
              <a:t>Αλλ</a:t>
            </a:r>
            <a:r>
              <a:rPr lang="en-US" sz="2200" b="0" i="0" u="none" strike="noStrike" dirty="0">
                <a:solidFill>
                  <a:schemeClr val="tx1"/>
                </a:solidFill>
                <a:effectLst/>
              </a:rPr>
              <a:t>α</a:t>
            </a:r>
            <a:r>
              <a:rPr lang="en-US" sz="2200" b="0" i="0" u="none" strike="noStrike" dirty="0" err="1">
                <a:solidFill>
                  <a:schemeClr val="tx1"/>
                </a:solidFill>
                <a:effectLst/>
              </a:rPr>
              <a:t>γή</a:t>
            </a:r>
            <a:r>
              <a:rPr lang="en-US" sz="2200" b="0" i="0" u="none" strike="noStrike" dirty="0">
                <a:solidFill>
                  <a:schemeClr val="tx1"/>
                </a:solidFill>
                <a:effectLst/>
              </a:rPr>
              <a:t> (COP 29) </a:t>
            </a:r>
            <a:r>
              <a:rPr lang="en-US" sz="2200" b="0" i="0" u="none" strike="noStrike" dirty="0" err="1">
                <a:solidFill>
                  <a:schemeClr val="tx1"/>
                </a:solidFill>
                <a:effectLst/>
              </a:rPr>
              <a:t>θ</a:t>
            </a:r>
            <a:r>
              <a:rPr lang="en-US" sz="2200" b="0" i="0" u="none" strike="noStrike" dirty="0">
                <a:solidFill>
                  <a:schemeClr val="tx1"/>
                </a:solidFill>
                <a:effectLst/>
              </a:rPr>
              <a:t>α π</a:t>
            </a:r>
            <a:r>
              <a:rPr lang="en-US" sz="2200" b="0" i="0" u="none" strike="noStrike" dirty="0" err="1">
                <a:solidFill>
                  <a:schemeClr val="tx1"/>
                </a:solidFill>
                <a:effectLst/>
              </a:rPr>
              <a:t>ρ</a:t>
            </a:r>
            <a:r>
              <a:rPr lang="en-US" sz="2200" b="0" i="0" u="none" strike="noStrike" dirty="0">
                <a:solidFill>
                  <a:schemeClr val="tx1"/>
                </a:solidFill>
                <a:effectLst/>
              </a:rPr>
              <a:t>α</a:t>
            </a:r>
            <a:r>
              <a:rPr lang="en-US" sz="2200" b="0" i="0" u="none" strike="noStrike" dirty="0" err="1">
                <a:solidFill>
                  <a:schemeClr val="tx1"/>
                </a:solidFill>
                <a:effectLst/>
              </a:rPr>
              <a:t>γμ</a:t>
            </a:r>
            <a:r>
              <a:rPr lang="en-US" sz="2200" b="0" i="0" u="none" strike="noStrike" dirty="0">
                <a:solidFill>
                  <a:schemeClr val="tx1"/>
                </a:solidFill>
                <a:effectLst/>
              </a:rPr>
              <a:t>α</a:t>
            </a:r>
            <a:r>
              <a:rPr lang="en-US" sz="2200" b="0" i="0" u="none" strike="noStrike" dirty="0" err="1">
                <a:solidFill>
                  <a:schemeClr val="tx1"/>
                </a:solidFill>
                <a:effectLst/>
              </a:rPr>
              <a:t>το</a:t>
            </a:r>
            <a:r>
              <a:rPr lang="en-US" sz="2200" b="0" i="0" u="none" strike="noStrike" dirty="0">
                <a:solidFill>
                  <a:schemeClr val="tx1"/>
                </a:solidFill>
                <a:effectLst/>
              </a:rPr>
              <a:t>π</a:t>
            </a:r>
            <a:r>
              <a:rPr lang="en-US" sz="2200" b="0" i="0" u="none" strike="noStrike" dirty="0" err="1">
                <a:solidFill>
                  <a:schemeClr val="tx1"/>
                </a:solidFill>
                <a:effectLst/>
              </a:rPr>
              <a:t>οιηθεί</a:t>
            </a:r>
            <a:r>
              <a:rPr lang="en-US" sz="2200" b="0" i="0" u="none" strike="noStrike" dirty="0">
                <a:solidFill>
                  <a:schemeClr val="tx1"/>
                </a:solidFill>
                <a:effectLst/>
              </a:rPr>
              <a:t> </a:t>
            </a:r>
            <a:r>
              <a:rPr lang="en-US" sz="2200" b="0" i="0" u="none" strike="noStrike" dirty="0" err="1">
                <a:solidFill>
                  <a:schemeClr val="tx1"/>
                </a:solidFill>
                <a:effectLst/>
              </a:rPr>
              <a:t>στο</a:t>
            </a:r>
            <a:r>
              <a:rPr lang="en-US" sz="2200" b="0" i="0" u="none" strike="noStrike" dirty="0">
                <a:solidFill>
                  <a:schemeClr val="tx1"/>
                </a:solidFill>
                <a:effectLst/>
              </a:rPr>
              <a:t> </a:t>
            </a:r>
            <a:r>
              <a:rPr lang="en-US" sz="2200" b="0" i="0" u="none" strike="noStrike" dirty="0" err="1">
                <a:solidFill>
                  <a:schemeClr val="tx1"/>
                </a:solidFill>
                <a:effectLst/>
              </a:rPr>
              <a:t>Μ</a:t>
            </a:r>
            <a:r>
              <a:rPr lang="en-US" sz="2200" b="0" i="0" u="none" strike="noStrike" dirty="0">
                <a:solidFill>
                  <a:schemeClr val="tx1"/>
                </a:solidFill>
                <a:effectLst/>
              </a:rPr>
              <a:t>πα</a:t>
            </a:r>
            <a:r>
              <a:rPr lang="en-US" sz="2200" b="0" i="0" u="none" strike="noStrike" dirty="0" err="1">
                <a:solidFill>
                  <a:schemeClr val="tx1"/>
                </a:solidFill>
                <a:effectLst/>
              </a:rPr>
              <a:t>κού</a:t>
            </a:r>
            <a:r>
              <a:rPr lang="en-US" sz="2200" b="0" i="0" u="none" strike="noStrike" dirty="0">
                <a:solidFill>
                  <a:schemeClr val="tx1"/>
                </a:solidFill>
                <a:effectLst/>
              </a:rPr>
              <a:t> </a:t>
            </a:r>
            <a:r>
              <a:rPr lang="en-US" sz="2200" b="0" i="0" u="none" strike="noStrike" dirty="0" err="1">
                <a:solidFill>
                  <a:schemeClr val="tx1"/>
                </a:solidFill>
                <a:effectLst/>
              </a:rPr>
              <a:t>του</a:t>
            </a:r>
            <a:r>
              <a:rPr lang="en-US" sz="2200" b="0" i="0" u="none" strike="noStrike" dirty="0">
                <a:solidFill>
                  <a:schemeClr val="tx1"/>
                </a:solidFill>
                <a:effectLst/>
              </a:rPr>
              <a:t> </a:t>
            </a:r>
            <a:r>
              <a:rPr lang="en-US" sz="2200" b="0" i="0" u="none" strike="noStrike" dirty="0" err="1">
                <a:solidFill>
                  <a:schemeClr val="tx1"/>
                </a:solidFill>
                <a:effectLst/>
              </a:rPr>
              <a:t>Αζερμ</a:t>
            </a:r>
            <a:r>
              <a:rPr lang="en-US" sz="2200" b="0" i="0" u="none" strike="noStrike" dirty="0">
                <a:solidFill>
                  <a:schemeClr val="tx1"/>
                </a:solidFill>
                <a:effectLst/>
              </a:rPr>
              <a:t>πα</a:t>
            </a:r>
            <a:r>
              <a:rPr lang="en-US" sz="2200" b="0" i="0" u="none" strike="noStrike" dirty="0" err="1">
                <a:solidFill>
                  <a:schemeClr val="tx1"/>
                </a:solidFill>
                <a:effectLst/>
              </a:rPr>
              <a:t>ϊτζάν</a:t>
            </a:r>
            <a:r>
              <a:rPr lang="en-US" sz="2200" b="0" i="0" u="none" strike="noStrike" dirty="0">
                <a:solidFill>
                  <a:schemeClr val="tx1"/>
                </a:solidFill>
                <a:effectLst/>
              </a:rPr>
              <a:t> απ</a:t>
            </a:r>
            <a:r>
              <a:rPr lang="en-US" sz="2200" b="0" i="0" u="none" strike="noStrike" dirty="0" err="1">
                <a:solidFill>
                  <a:schemeClr val="tx1"/>
                </a:solidFill>
                <a:effectLst/>
              </a:rPr>
              <a:t>ό</a:t>
            </a:r>
            <a:r>
              <a:rPr lang="en-US" sz="2200" b="0" i="0" u="none" strike="noStrike" dirty="0">
                <a:solidFill>
                  <a:schemeClr val="tx1"/>
                </a:solidFill>
                <a:effectLst/>
              </a:rPr>
              <a:t> </a:t>
            </a:r>
            <a:r>
              <a:rPr lang="en-US" sz="2200" b="0" i="0" u="none" strike="noStrike" dirty="0" err="1">
                <a:solidFill>
                  <a:schemeClr val="tx1"/>
                </a:solidFill>
                <a:effectLst/>
              </a:rPr>
              <a:t>τις</a:t>
            </a:r>
            <a:r>
              <a:rPr lang="en-US" sz="2200" b="0" i="0" u="none" strike="noStrike" dirty="0">
                <a:solidFill>
                  <a:schemeClr val="tx1"/>
                </a:solidFill>
                <a:effectLst/>
              </a:rPr>
              <a:t> 11 </a:t>
            </a:r>
            <a:r>
              <a:rPr lang="en-US" sz="2200" b="0" i="0" u="none" strike="noStrike" dirty="0" err="1">
                <a:solidFill>
                  <a:schemeClr val="tx1"/>
                </a:solidFill>
                <a:effectLst/>
              </a:rPr>
              <a:t>έως</a:t>
            </a:r>
            <a:r>
              <a:rPr lang="en-US" sz="2200" b="0" i="0" u="none" strike="noStrike" dirty="0">
                <a:solidFill>
                  <a:schemeClr val="tx1"/>
                </a:solidFill>
                <a:effectLst/>
              </a:rPr>
              <a:t> </a:t>
            </a:r>
            <a:r>
              <a:rPr lang="en-US" sz="2200" b="0" i="0" u="none" strike="noStrike" dirty="0" err="1">
                <a:solidFill>
                  <a:schemeClr val="tx1"/>
                </a:solidFill>
                <a:effectLst/>
              </a:rPr>
              <a:t>τις</a:t>
            </a:r>
            <a:r>
              <a:rPr lang="en-US" sz="2200" b="0" i="0" u="none" strike="noStrike" dirty="0">
                <a:solidFill>
                  <a:schemeClr val="tx1"/>
                </a:solidFill>
                <a:effectLst/>
              </a:rPr>
              <a:t> 22 </a:t>
            </a:r>
            <a:r>
              <a:rPr lang="en-US" sz="2200" b="0" i="0" u="none" strike="noStrike" dirty="0" err="1">
                <a:solidFill>
                  <a:schemeClr val="tx1"/>
                </a:solidFill>
                <a:effectLst/>
              </a:rPr>
              <a:t>Νοεμ</a:t>
            </a:r>
            <a:r>
              <a:rPr lang="en-US" sz="2200" b="0" i="0" u="none" strike="noStrike" dirty="0">
                <a:solidFill>
                  <a:schemeClr val="tx1"/>
                </a:solidFill>
                <a:effectLst/>
              </a:rPr>
              <a:t>β</a:t>
            </a:r>
            <a:r>
              <a:rPr lang="en-US" sz="2200" b="0" i="0" u="none" strike="noStrike" dirty="0" err="1">
                <a:solidFill>
                  <a:schemeClr val="tx1"/>
                </a:solidFill>
                <a:effectLst/>
              </a:rPr>
              <a:t>ρίου</a:t>
            </a:r>
            <a:r>
              <a:rPr lang="en-US" sz="2200" b="0" i="0" u="none" strike="noStrike" dirty="0">
                <a:solidFill>
                  <a:schemeClr val="tx1"/>
                </a:solidFill>
                <a:effectLst/>
              </a:rPr>
              <a:t> 2024.</a:t>
            </a:r>
            <a:br>
              <a:rPr lang="en-US" sz="2200" b="0" i="0" u="none" strike="noStrike" dirty="0">
                <a:solidFill>
                  <a:schemeClr val="tx1"/>
                </a:solidFill>
                <a:effectLst/>
              </a:rPr>
            </a:br>
            <a:endParaRPr lang="en-US" sz="2200" dirty="0">
              <a:solidFill>
                <a:schemeClr val="tx1"/>
              </a:solidFill>
            </a:endParaRPr>
          </a:p>
        </p:txBody>
      </p:sp>
      <p:sp>
        <p:nvSpPr>
          <p:cNvPr id="16" name="Θέση περιεχομένου 15">
            <a:extLst>
              <a:ext uri="{FF2B5EF4-FFF2-40B4-BE49-F238E27FC236}">
                <a16:creationId xmlns:a16="http://schemas.microsoft.com/office/drawing/2014/main" id="{9E35A292-D36C-DD6E-BB72-13065B89A735}"/>
              </a:ext>
            </a:extLst>
          </p:cNvPr>
          <p:cNvSpPr>
            <a:spLocks noGrp="1"/>
          </p:cNvSpPr>
          <p:nvPr>
            <p:ph sz="half" idx="1"/>
          </p:nvPr>
        </p:nvSpPr>
        <p:spPr>
          <a:xfrm>
            <a:off x="572493" y="2071316"/>
            <a:ext cx="6713552" cy="4119172"/>
          </a:xfrm>
        </p:spPr>
        <p:txBody>
          <a:bodyPr vert="horz" lIns="91440" tIns="45720" rIns="91440" bIns="45720" rtlCol="0" anchor="t">
            <a:normAutofit lnSpcReduction="10000"/>
          </a:bodyPr>
          <a:lstStyle/>
          <a:p>
            <a:pPr marL="0" indent="0">
              <a:buNone/>
            </a:pPr>
            <a:r>
              <a:rPr lang="en-US" sz="1500" b="1" i="0" u="none" strike="noStrike" dirty="0" err="1">
                <a:effectLst/>
              </a:rPr>
              <a:t>Προτερ</a:t>
            </a:r>
            <a:r>
              <a:rPr lang="en-US" sz="1500" b="1" i="0" u="none" strike="noStrike" dirty="0">
                <a:effectLst/>
              </a:rPr>
              <a:t>α</a:t>
            </a:r>
            <a:r>
              <a:rPr lang="en-US" sz="1500" b="1" i="0" u="none" strike="noStrike" dirty="0" err="1">
                <a:effectLst/>
              </a:rPr>
              <a:t>ιότητες</a:t>
            </a:r>
            <a:r>
              <a:rPr lang="en-US" sz="1500" b="1" i="0" u="none" strike="noStrike" dirty="0">
                <a:effectLst/>
              </a:rPr>
              <a:t> </a:t>
            </a:r>
            <a:r>
              <a:rPr lang="en-US" sz="1500" b="1" i="0" u="none" strike="noStrike" dirty="0" err="1">
                <a:effectLst/>
              </a:rPr>
              <a:t>της</a:t>
            </a:r>
            <a:r>
              <a:rPr lang="en-US" sz="1500" b="1" i="0" u="none" strike="noStrike" dirty="0">
                <a:effectLst/>
              </a:rPr>
              <a:t> ΕΕ</a:t>
            </a:r>
            <a:r>
              <a:rPr lang="en-US" sz="1500" b="1" dirty="0"/>
              <a:t>:</a:t>
            </a:r>
            <a:br>
              <a:rPr lang="en-US" sz="1500" b="1" i="0" u="none" strike="noStrike" dirty="0">
                <a:effectLst/>
              </a:rPr>
            </a:br>
            <a:endParaRPr lang="en-US" sz="1500" b="1" i="0" u="none" strike="noStrike" dirty="0">
              <a:effectLst/>
            </a:endParaRPr>
          </a:p>
          <a:p>
            <a:pPr algn="just"/>
            <a:r>
              <a:rPr lang="en-US" sz="1500" b="0" i="0" u="none" strike="noStrike" dirty="0" err="1">
                <a:effectLst/>
              </a:rPr>
              <a:t>Ορισμός</a:t>
            </a:r>
            <a:r>
              <a:rPr lang="en-US" sz="1500" b="0" i="0" u="none" strike="noStrike" dirty="0">
                <a:effectLst/>
              </a:rPr>
              <a:t> </a:t>
            </a:r>
            <a:r>
              <a:rPr lang="en-US" sz="1500" b="0" i="0" u="none" strike="noStrike" dirty="0" err="1">
                <a:effectLst/>
              </a:rPr>
              <a:t>νέου</a:t>
            </a:r>
            <a:r>
              <a:rPr lang="en-US" sz="1500" b="0" i="0" u="none" strike="noStrike" dirty="0">
                <a:effectLst/>
              </a:rPr>
              <a:t> πα</a:t>
            </a:r>
            <a:r>
              <a:rPr lang="en-US" sz="1500" b="0" i="0" u="none" strike="noStrike" dirty="0" err="1">
                <a:effectLst/>
              </a:rPr>
              <a:t>γκόσμιου</a:t>
            </a:r>
            <a:r>
              <a:rPr lang="en-US" sz="1500" b="0" i="0" u="none" strike="noStrike" dirty="0">
                <a:effectLst/>
              </a:rPr>
              <a:t> </a:t>
            </a:r>
            <a:r>
              <a:rPr lang="en-US" sz="1500" b="0" i="0" u="none" strike="noStrike" dirty="0" err="1">
                <a:effectLst/>
              </a:rPr>
              <a:t>στόχου</a:t>
            </a:r>
            <a:r>
              <a:rPr lang="en-US" sz="1500" b="0" i="0" u="none" strike="noStrike" dirty="0">
                <a:effectLst/>
              </a:rPr>
              <a:t> </a:t>
            </a:r>
            <a:r>
              <a:rPr lang="en-US" sz="1500" b="0" i="0" u="none" strike="noStrike" dirty="0" err="1">
                <a:effectLst/>
              </a:rPr>
              <a:t>γι</a:t>
            </a:r>
            <a:r>
              <a:rPr lang="en-US" sz="1500" b="0" i="0" u="none" strike="noStrike" dirty="0">
                <a:effectLst/>
              </a:rPr>
              <a:t>α </a:t>
            </a:r>
            <a:r>
              <a:rPr lang="en-US" sz="1500" b="0" i="0" u="none" strike="noStrike" dirty="0" err="1">
                <a:effectLst/>
              </a:rPr>
              <a:t>τη</a:t>
            </a:r>
            <a:r>
              <a:rPr lang="en-US" sz="1500" b="0" i="0" u="none" strike="noStrike" dirty="0">
                <a:effectLst/>
              </a:rPr>
              <a:t> </a:t>
            </a:r>
            <a:r>
              <a:rPr lang="en-US" sz="1500" b="0" i="0" u="none" strike="noStrike" dirty="0" err="1">
                <a:effectLst/>
              </a:rPr>
              <a:t>χρημ</a:t>
            </a:r>
            <a:r>
              <a:rPr lang="en-US" sz="1500" b="0" i="0" u="none" strike="noStrike" dirty="0">
                <a:effectLst/>
              </a:rPr>
              <a:t>α</a:t>
            </a:r>
            <a:r>
              <a:rPr lang="en-US" sz="1500" b="0" i="0" u="none" strike="noStrike" dirty="0" err="1">
                <a:effectLst/>
              </a:rPr>
              <a:t>τοδότηση</a:t>
            </a:r>
            <a:r>
              <a:rPr lang="en-US" sz="1500" b="0" i="0" u="none" strike="noStrike" dirty="0">
                <a:effectLst/>
              </a:rPr>
              <a:t> </a:t>
            </a:r>
            <a:r>
              <a:rPr lang="en-US" sz="1500" b="0" i="0" u="none" strike="noStrike" dirty="0" err="1">
                <a:effectLst/>
              </a:rPr>
              <a:t>του</a:t>
            </a:r>
            <a:r>
              <a:rPr lang="en-US" sz="1500" b="0" i="0" u="none" strike="noStrike" dirty="0">
                <a:effectLst/>
              </a:rPr>
              <a:t> </a:t>
            </a:r>
            <a:r>
              <a:rPr lang="en-US" sz="1500" b="0" i="0" u="none" strike="noStrike" dirty="0" err="1">
                <a:effectLst/>
              </a:rPr>
              <a:t>κλίμ</a:t>
            </a:r>
            <a:r>
              <a:rPr lang="en-US" sz="1500" b="0" i="0" u="none" strike="noStrike" dirty="0">
                <a:effectLst/>
              </a:rPr>
              <a:t>α</a:t>
            </a:r>
            <a:r>
              <a:rPr lang="en-US" sz="1500" b="0" i="0" u="none" strike="noStrike" dirty="0" err="1">
                <a:effectLst/>
              </a:rPr>
              <a:t>τος</a:t>
            </a:r>
            <a:r>
              <a:rPr lang="en-US" sz="1500" b="0" i="0" u="none" strike="noStrike" dirty="0">
                <a:effectLst/>
              </a:rPr>
              <a:t> </a:t>
            </a:r>
            <a:r>
              <a:rPr lang="en-US" sz="1500" b="0" i="0" u="none" strike="noStrike" dirty="0" err="1">
                <a:effectLst/>
              </a:rPr>
              <a:t>με</a:t>
            </a:r>
            <a:r>
              <a:rPr lang="en-US" sz="1500" b="0" i="0" u="none" strike="noStrike" dirty="0">
                <a:effectLst/>
              </a:rPr>
              <a:t> α</a:t>
            </a:r>
            <a:r>
              <a:rPr lang="en-US" sz="1500" b="0" i="0" u="none" strike="noStrike" dirty="0" err="1">
                <a:effectLst/>
              </a:rPr>
              <a:t>υξημένες</a:t>
            </a:r>
            <a:r>
              <a:rPr lang="en-US" sz="1500" b="0" i="0" u="none" strike="noStrike" dirty="0">
                <a:effectLst/>
              </a:rPr>
              <a:t> </a:t>
            </a:r>
            <a:r>
              <a:rPr lang="en-US" sz="1500" b="0" i="0" u="none" strike="noStrike" dirty="0" err="1">
                <a:effectLst/>
              </a:rPr>
              <a:t>δημόσιες</a:t>
            </a:r>
            <a:r>
              <a:rPr lang="en-US" sz="1500" b="0" i="0" u="none" strike="noStrike" dirty="0">
                <a:effectLst/>
              </a:rPr>
              <a:t> </a:t>
            </a:r>
            <a:r>
              <a:rPr lang="en-US" sz="1500" b="0" i="0" u="none" strike="noStrike" dirty="0" err="1">
                <a:effectLst/>
              </a:rPr>
              <a:t>κ</a:t>
            </a:r>
            <a:r>
              <a:rPr lang="en-US" sz="1500" b="0" i="0" u="none" strike="noStrike" dirty="0">
                <a:effectLst/>
              </a:rPr>
              <a:t>α</a:t>
            </a:r>
            <a:r>
              <a:rPr lang="en-US" sz="1500" b="0" i="0" u="none" strike="noStrike" dirty="0" err="1">
                <a:effectLst/>
              </a:rPr>
              <a:t>ι</a:t>
            </a:r>
            <a:r>
              <a:rPr lang="en-US" sz="1500" b="0" i="0" u="none" strike="noStrike" dirty="0">
                <a:effectLst/>
              </a:rPr>
              <a:t> </a:t>
            </a:r>
            <a:r>
              <a:rPr lang="en-US" sz="1500" b="0" i="0" u="none" strike="noStrike" dirty="0" err="1">
                <a:effectLst/>
              </a:rPr>
              <a:t>ιδιωτικές</a:t>
            </a:r>
            <a:r>
              <a:rPr lang="en-US" sz="1500" b="0" i="0" u="none" strike="noStrike" dirty="0">
                <a:effectLst/>
              </a:rPr>
              <a:t> </a:t>
            </a:r>
            <a:r>
              <a:rPr lang="en-US" sz="1500" b="0" i="0" u="none" strike="noStrike" dirty="0" err="1">
                <a:effectLst/>
              </a:rPr>
              <a:t>συνεισφορές</a:t>
            </a:r>
            <a:r>
              <a:rPr lang="en-US" sz="1500" b="0" i="0" u="none" strike="noStrike" dirty="0">
                <a:effectLst/>
              </a:rPr>
              <a:t> </a:t>
            </a:r>
            <a:r>
              <a:rPr lang="en-US" sz="1500" b="0" i="0" u="none" strike="noStrike" dirty="0" err="1">
                <a:effectLst/>
              </a:rPr>
              <a:t>γι</a:t>
            </a:r>
            <a:r>
              <a:rPr lang="en-US" sz="1500" b="0" i="0" u="none" strike="noStrike" dirty="0">
                <a:effectLst/>
              </a:rPr>
              <a:t>α </a:t>
            </a:r>
            <a:r>
              <a:rPr lang="en-US" sz="1500" b="0" i="0" u="none" strike="noStrike" dirty="0" err="1">
                <a:effectLst/>
              </a:rPr>
              <a:t>τη</a:t>
            </a:r>
            <a:r>
              <a:rPr lang="en-US" sz="1500" b="0" i="0" u="none" strike="noStrike" dirty="0">
                <a:effectLst/>
              </a:rPr>
              <a:t> </a:t>
            </a:r>
            <a:r>
              <a:rPr lang="en-US" sz="1500" b="0" i="0" u="none" strike="noStrike" dirty="0" err="1">
                <a:effectLst/>
              </a:rPr>
              <a:t>στήριξη</a:t>
            </a:r>
            <a:r>
              <a:rPr lang="en-US" sz="1500" b="0" i="0" u="none" strike="noStrike" dirty="0">
                <a:effectLst/>
              </a:rPr>
              <a:t> </a:t>
            </a:r>
            <a:r>
              <a:rPr lang="en-US" sz="1500" b="0" i="0" u="none" strike="noStrike" dirty="0" err="1">
                <a:effectLst/>
              </a:rPr>
              <a:t>των</a:t>
            </a:r>
            <a:r>
              <a:rPr lang="en-US" sz="1500" b="0" i="0" u="none" strike="noStrike" dirty="0">
                <a:effectLst/>
              </a:rPr>
              <a:t> α</a:t>
            </a:r>
            <a:r>
              <a:rPr lang="en-US" sz="1500" b="0" i="0" u="none" strike="noStrike" dirty="0" err="1">
                <a:effectLst/>
              </a:rPr>
              <a:t>ν</a:t>
            </a:r>
            <a:r>
              <a:rPr lang="en-US" sz="1500" b="0" i="0" u="none" strike="noStrike" dirty="0">
                <a:effectLst/>
              </a:rPr>
              <a:t>απ</a:t>
            </a:r>
            <a:r>
              <a:rPr lang="en-US" sz="1500" b="0" i="0" u="none" strike="noStrike" dirty="0" err="1">
                <a:effectLst/>
              </a:rPr>
              <a:t>τυσσόμενων</a:t>
            </a:r>
            <a:r>
              <a:rPr lang="en-US" sz="1500" b="0" i="0" u="none" strike="noStrike" dirty="0">
                <a:effectLst/>
              </a:rPr>
              <a:t> </a:t>
            </a:r>
            <a:r>
              <a:rPr lang="en-US" sz="1500" b="0" i="0" u="none" strike="noStrike" dirty="0" err="1">
                <a:effectLst/>
              </a:rPr>
              <a:t>χωρών</a:t>
            </a:r>
            <a:r>
              <a:rPr lang="en-US" sz="1500" b="0" i="0" u="none" strike="noStrike" dirty="0">
                <a:effectLst/>
              </a:rPr>
              <a:t> </a:t>
            </a:r>
            <a:r>
              <a:rPr lang="en-US" sz="1500" b="0" i="0" u="none" strike="noStrike" dirty="0" err="1">
                <a:effectLst/>
              </a:rPr>
              <a:t>στις</a:t>
            </a:r>
            <a:r>
              <a:rPr lang="en-US" sz="1500" b="0" i="0" u="none" strike="noStrike" dirty="0">
                <a:effectLst/>
              </a:rPr>
              <a:t> </a:t>
            </a:r>
            <a:r>
              <a:rPr lang="en-US" sz="1500" b="0" i="0" u="none" strike="noStrike" dirty="0" err="1">
                <a:effectLst/>
              </a:rPr>
              <a:t>δράσεις</a:t>
            </a:r>
            <a:r>
              <a:rPr lang="en-US" sz="1500" b="0" i="0" u="none" strike="noStrike" dirty="0">
                <a:effectLst/>
              </a:rPr>
              <a:t> </a:t>
            </a:r>
            <a:r>
              <a:rPr lang="en-US" sz="1500" b="0" i="0" u="none" strike="noStrike" dirty="0" err="1">
                <a:effectLst/>
              </a:rPr>
              <a:t>τους</a:t>
            </a:r>
            <a:r>
              <a:rPr lang="en-US" sz="1500" b="0" i="0" u="none" strike="noStrike" dirty="0">
                <a:effectLst/>
              </a:rPr>
              <a:t> </a:t>
            </a:r>
            <a:r>
              <a:rPr lang="en-US" sz="1500" b="0" i="0" u="none" strike="noStrike" dirty="0" err="1">
                <a:effectLst/>
              </a:rPr>
              <a:t>γι</a:t>
            </a:r>
            <a:r>
              <a:rPr lang="en-US" sz="1500" b="0" i="0" u="none" strike="noStrike" dirty="0">
                <a:effectLst/>
              </a:rPr>
              <a:t>α </a:t>
            </a:r>
            <a:r>
              <a:rPr lang="en-US" sz="1500" b="0" i="0" u="none" strike="noStrike" dirty="0" err="1">
                <a:effectLst/>
              </a:rPr>
              <a:t>το</a:t>
            </a:r>
            <a:r>
              <a:rPr lang="en-US" sz="1500" b="0" i="0" u="none" strike="noStrike" dirty="0">
                <a:effectLst/>
              </a:rPr>
              <a:t> </a:t>
            </a:r>
            <a:r>
              <a:rPr lang="en-US" sz="1500" b="0" i="0" u="none" strike="noStrike" dirty="0" err="1">
                <a:effectLst/>
              </a:rPr>
              <a:t>κλίμ</a:t>
            </a:r>
            <a:r>
              <a:rPr lang="en-US" sz="1500" b="0" i="0" u="none" strike="noStrike" dirty="0">
                <a:effectLst/>
              </a:rPr>
              <a:t>α.</a:t>
            </a:r>
            <a:br>
              <a:rPr lang="en-US" sz="1500" b="0" i="0" u="none" strike="noStrike" dirty="0">
                <a:effectLst/>
              </a:rPr>
            </a:br>
            <a:endParaRPr lang="en-US" sz="1500" b="0" i="0" u="none" strike="noStrike" dirty="0">
              <a:effectLst/>
            </a:endParaRPr>
          </a:p>
          <a:p>
            <a:pPr algn="just"/>
            <a:r>
              <a:rPr lang="en-US" sz="1500" b="0" i="0" u="none" strike="noStrike" dirty="0" err="1">
                <a:effectLst/>
              </a:rPr>
              <a:t>Ολοκλήρωση</a:t>
            </a:r>
            <a:r>
              <a:rPr lang="en-US" sz="1500" b="0" i="0" u="none" strike="noStrike" dirty="0">
                <a:effectLst/>
              </a:rPr>
              <a:t> </a:t>
            </a:r>
            <a:r>
              <a:rPr lang="en-US" sz="1500" b="0" i="0" u="none" strike="noStrike" dirty="0" err="1">
                <a:effectLst/>
              </a:rPr>
              <a:t>των</a:t>
            </a:r>
            <a:r>
              <a:rPr lang="en-US" sz="1500" b="0" i="0" u="none" strike="noStrike" dirty="0">
                <a:effectLst/>
              </a:rPr>
              <a:t> </a:t>
            </a:r>
            <a:r>
              <a:rPr lang="en-US" sz="1500" b="0" i="0" u="none" strike="noStrike" dirty="0" err="1">
                <a:effectLst/>
              </a:rPr>
              <a:t>δι</a:t>
            </a:r>
            <a:r>
              <a:rPr lang="en-US" sz="1500" b="0" i="0" u="none" strike="noStrike" dirty="0">
                <a:effectLst/>
              </a:rPr>
              <a:t>απ</a:t>
            </a:r>
            <a:r>
              <a:rPr lang="en-US" sz="1500" b="0" i="0" u="none" strike="noStrike" dirty="0" err="1">
                <a:effectLst/>
              </a:rPr>
              <a:t>ρ</a:t>
            </a:r>
            <a:r>
              <a:rPr lang="en-US" sz="1500" b="0" i="0" u="none" strike="noStrike" dirty="0">
                <a:effectLst/>
              </a:rPr>
              <a:t>α</a:t>
            </a:r>
            <a:r>
              <a:rPr lang="en-US" sz="1500" b="0" i="0" u="none" strike="noStrike" dirty="0" err="1">
                <a:effectLst/>
              </a:rPr>
              <a:t>γμ</a:t>
            </a:r>
            <a:r>
              <a:rPr lang="en-US" sz="1500" b="0" i="0" u="none" strike="noStrike" dirty="0">
                <a:effectLst/>
              </a:rPr>
              <a:t>α</a:t>
            </a:r>
            <a:r>
              <a:rPr lang="en-US" sz="1500" b="0" i="0" u="none" strike="noStrike" dirty="0" err="1">
                <a:effectLst/>
              </a:rPr>
              <a:t>τεύσεων</a:t>
            </a:r>
            <a:r>
              <a:rPr lang="en-US" sz="1500" b="0" i="0" u="none" strike="noStrike" dirty="0">
                <a:effectLst/>
              </a:rPr>
              <a:t> β</a:t>
            </a:r>
            <a:r>
              <a:rPr lang="en-US" sz="1500" b="0" i="0" u="none" strike="noStrike" dirty="0" err="1">
                <a:effectLst/>
              </a:rPr>
              <a:t>άσει</a:t>
            </a:r>
            <a:r>
              <a:rPr lang="en-US" sz="1500" b="0" i="0" u="none" strike="noStrike" dirty="0">
                <a:effectLst/>
              </a:rPr>
              <a:t> </a:t>
            </a:r>
            <a:r>
              <a:rPr lang="en-US" sz="1500" b="0" i="0" u="none" strike="noStrike" dirty="0" err="1">
                <a:effectLst/>
              </a:rPr>
              <a:t>του</a:t>
            </a:r>
            <a:r>
              <a:rPr lang="en-US" sz="1500" b="0" i="0" u="none" strike="noStrike" dirty="0">
                <a:effectLst/>
              </a:rPr>
              <a:t> </a:t>
            </a:r>
            <a:r>
              <a:rPr lang="en-US" sz="1500" b="0" i="0" u="none" strike="noStrike" dirty="0" err="1">
                <a:effectLst/>
              </a:rPr>
              <a:t>άρθρου</a:t>
            </a:r>
            <a:r>
              <a:rPr lang="en-US" sz="1500" b="0" i="0" u="none" strike="noStrike" dirty="0">
                <a:effectLst/>
              </a:rPr>
              <a:t> 6 </a:t>
            </a:r>
            <a:r>
              <a:rPr lang="en-US" sz="1500" b="0" i="0" u="none" strike="noStrike" dirty="0" err="1">
                <a:effectLst/>
              </a:rPr>
              <a:t>της</a:t>
            </a:r>
            <a:r>
              <a:rPr lang="en-US" sz="1500" b="0" i="0" u="none" strike="noStrike" dirty="0">
                <a:effectLst/>
              </a:rPr>
              <a:t> </a:t>
            </a:r>
            <a:r>
              <a:rPr lang="en-US" sz="1500" b="0" i="0" u="none" strike="noStrike" dirty="0" err="1">
                <a:effectLst/>
              </a:rPr>
              <a:t>συμφωνί</a:t>
            </a:r>
            <a:r>
              <a:rPr lang="en-US" sz="1500" b="0" i="0" u="none" strike="noStrike" dirty="0">
                <a:effectLst/>
              </a:rPr>
              <a:t>α</a:t>
            </a:r>
            <a:r>
              <a:rPr lang="en-US" sz="1500" b="0" i="0" u="none" strike="noStrike" dirty="0" err="1">
                <a:effectLst/>
              </a:rPr>
              <a:t>ς</a:t>
            </a:r>
            <a:r>
              <a:rPr lang="en-US" sz="1500" b="0" i="0" u="none" strike="noStrike" dirty="0">
                <a:effectLst/>
              </a:rPr>
              <a:t> </a:t>
            </a:r>
            <a:r>
              <a:rPr lang="en-US" sz="1500" b="0" i="0" u="none" strike="noStrike" dirty="0" err="1">
                <a:effectLst/>
              </a:rPr>
              <a:t>του</a:t>
            </a:r>
            <a:r>
              <a:rPr lang="en-US" sz="1500" b="0" i="0" u="none" strike="noStrike" dirty="0">
                <a:effectLst/>
              </a:rPr>
              <a:t> </a:t>
            </a:r>
            <a:r>
              <a:rPr lang="en-US" sz="1500" b="0" i="0" u="none" strike="noStrike" dirty="0" err="1">
                <a:effectLst/>
              </a:rPr>
              <a:t>Π</a:t>
            </a:r>
            <a:r>
              <a:rPr lang="en-US" sz="1500" b="0" i="0" u="none" strike="noStrike" dirty="0">
                <a:effectLst/>
              </a:rPr>
              <a:t>α</a:t>
            </a:r>
            <a:r>
              <a:rPr lang="en-US" sz="1500" b="0" i="0" u="none" strike="noStrike" dirty="0" err="1">
                <a:effectLst/>
              </a:rPr>
              <a:t>ρισιού</a:t>
            </a:r>
            <a:r>
              <a:rPr lang="en-US" sz="1500" b="0" i="0" u="none" strike="noStrike" dirty="0">
                <a:effectLst/>
              </a:rPr>
              <a:t> </a:t>
            </a:r>
            <a:r>
              <a:rPr lang="en-US" sz="1500" b="0" i="0" u="none" strike="noStrike" dirty="0" err="1">
                <a:effectLst/>
              </a:rPr>
              <a:t>γι</a:t>
            </a:r>
            <a:r>
              <a:rPr lang="en-US" sz="1500" b="0" i="0" u="none" strike="noStrike" dirty="0">
                <a:effectLst/>
              </a:rPr>
              <a:t>α </a:t>
            </a:r>
            <a:r>
              <a:rPr lang="en-US" sz="1500" b="0" i="0" u="none" strike="noStrike" dirty="0" err="1">
                <a:effectLst/>
              </a:rPr>
              <a:t>τις</a:t>
            </a:r>
            <a:r>
              <a:rPr lang="en-US" sz="1500" b="0" i="0" u="none" strike="noStrike" dirty="0">
                <a:effectLst/>
              </a:rPr>
              <a:t> </a:t>
            </a:r>
            <a:r>
              <a:rPr lang="en-US" sz="1500" b="0" i="0" u="none" strike="noStrike" dirty="0" err="1">
                <a:effectLst/>
                <a:highlight>
                  <a:srgbClr val="00FF00"/>
                </a:highlight>
              </a:rPr>
              <a:t>διεθνείς</a:t>
            </a:r>
            <a:r>
              <a:rPr lang="en-US" sz="1500" b="0" i="0" u="none" strike="noStrike" dirty="0">
                <a:effectLst/>
                <a:highlight>
                  <a:srgbClr val="00FF00"/>
                </a:highlight>
              </a:rPr>
              <a:t> α</a:t>
            </a:r>
            <a:r>
              <a:rPr lang="en-US" sz="1500" b="0" i="0" u="none" strike="noStrike" dirty="0" err="1">
                <a:effectLst/>
                <a:highlight>
                  <a:srgbClr val="00FF00"/>
                </a:highlight>
              </a:rPr>
              <a:t>γορές</a:t>
            </a:r>
            <a:r>
              <a:rPr lang="en-US" sz="1500" b="0" i="0" u="none" strike="noStrike" dirty="0">
                <a:effectLst/>
                <a:highlight>
                  <a:srgbClr val="00FF00"/>
                </a:highlight>
              </a:rPr>
              <a:t> </a:t>
            </a:r>
            <a:r>
              <a:rPr lang="en-US" sz="1500" b="0" i="0" u="none" strike="noStrike" dirty="0" err="1">
                <a:effectLst/>
                <a:highlight>
                  <a:srgbClr val="00FF00"/>
                </a:highlight>
              </a:rPr>
              <a:t>άνθρ</a:t>
            </a:r>
            <a:r>
              <a:rPr lang="en-US" sz="1500" b="0" i="0" u="none" strike="noStrike" dirty="0">
                <a:effectLst/>
                <a:highlight>
                  <a:srgbClr val="00FF00"/>
                </a:highlight>
              </a:rPr>
              <a:t>α</a:t>
            </a:r>
            <a:r>
              <a:rPr lang="en-US" sz="1500" b="0" i="0" u="none" strike="noStrike" dirty="0" err="1">
                <a:effectLst/>
                <a:highlight>
                  <a:srgbClr val="00FF00"/>
                </a:highlight>
              </a:rPr>
              <a:t>κ</a:t>
            </a:r>
            <a:r>
              <a:rPr lang="en-US" sz="1500" b="0" i="0" u="none" strike="noStrike" dirty="0">
                <a:effectLst/>
                <a:highlight>
                  <a:srgbClr val="00FF00"/>
                </a:highlight>
              </a:rPr>
              <a:t>α</a:t>
            </a:r>
            <a:br>
              <a:rPr lang="en-US" sz="1500" b="0" i="0" u="none" strike="noStrike" dirty="0">
                <a:effectLst/>
              </a:rPr>
            </a:br>
            <a:endParaRPr lang="en-US" sz="1500" b="0" i="0" u="none" strike="noStrike" dirty="0">
              <a:effectLst/>
            </a:endParaRPr>
          </a:p>
          <a:p>
            <a:pPr algn="just"/>
            <a:r>
              <a:rPr lang="en-US" sz="1500" b="0" i="0" u="none" strike="noStrike" dirty="0" err="1">
                <a:effectLst/>
              </a:rPr>
              <a:t>Ε</a:t>
            </a:r>
            <a:r>
              <a:rPr lang="en-US" sz="1500" b="0" i="0" u="none" strike="noStrike" dirty="0">
                <a:effectLst/>
              </a:rPr>
              <a:t>π</a:t>
            </a:r>
            <a:r>
              <a:rPr lang="en-US" sz="1500" b="0" i="0" u="none" strike="noStrike" dirty="0" err="1">
                <a:effectLst/>
              </a:rPr>
              <a:t>ιδίωξη</a:t>
            </a:r>
            <a:r>
              <a:rPr lang="en-US" sz="1500" b="0" i="0" u="none" strike="noStrike" dirty="0">
                <a:effectLst/>
              </a:rPr>
              <a:t> </a:t>
            </a:r>
            <a:r>
              <a:rPr lang="en-US" sz="1500" b="0" i="0" u="none" strike="noStrike" dirty="0" err="1">
                <a:effectLst/>
              </a:rPr>
              <a:t>της</a:t>
            </a:r>
            <a:r>
              <a:rPr lang="en-US" sz="1500" b="0" i="0" u="none" strike="noStrike" dirty="0">
                <a:effectLst/>
              </a:rPr>
              <a:t> </a:t>
            </a:r>
            <a:r>
              <a:rPr lang="en-US" sz="1500" b="0" i="0" u="none" strike="noStrike" dirty="0" err="1">
                <a:effectLst/>
              </a:rPr>
              <a:t>υλο</a:t>
            </a:r>
            <a:r>
              <a:rPr lang="en-US" sz="1500" b="0" i="0" u="none" strike="noStrike" dirty="0">
                <a:effectLst/>
              </a:rPr>
              <a:t>π</a:t>
            </a:r>
            <a:r>
              <a:rPr lang="en-US" sz="1500" b="0" i="0" u="none" strike="noStrike" dirty="0" err="1">
                <a:effectLst/>
              </a:rPr>
              <a:t>οίησης</a:t>
            </a:r>
            <a:r>
              <a:rPr lang="en-US" sz="1500" b="0" i="0" u="none" strike="noStrike" dirty="0">
                <a:effectLst/>
              </a:rPr>
              <a:t> </a:t>
            </a:r>
            <a:r>
              <a:rPr lang="en-US" sz="1500" b="0" i="0" u="none" strike="noStrike" dirty="0" err="1">
                <a:effectLst/>
              </a:rPr>
              <a:t>των</a:t>
            </a:r>
            <a:r>
              <a:rPr lang="en-US" sz="1500" b="0" i="0" u="none" strike="noStrike" dirty="0">
                <a:effectLst/>
              </a:rPr>
              <a:t> </a:t>
            </a:r>
            <a:r>
              <a:rPr lang="en-US" sz="1500" b="0" i="0" u="none" strike="noStrike" dirty="0" err="1">
                <a:effectLst/>
              </a:rPr>
              <a:t>δεσμεύσεων</a:t>
            </a:r>
            <a:r>
              <a:rPr lang="en-US" sz="1500" b="0" i="0" u="none" strike="noStrike" dirty="0">
                <a:effectLst/>
              </a:rPr>
              <a:t> </a:t>
            </a:r>
            <a:r>
              <a:rPr lang="en-US" sz="1500" b="0" i="0" u="none" strike="noStrike" dirty="0" err="1">
                <a:effectLst/>
              </a:rPr>
              <a:t>της</a:t>
            </a:r>
            <a:r>
              <a:rPr lang="en-US" sz="1500" b="0" i="0" u="none" strike="noStrike" dirty="0">
                <a:effectLst/>
              </a:rPr>
              <a:t> </a:t>
            </a:r>
            <a:r>
              <a:rPr lang="en-US" sz="1500" b="0" i="0" strike="noStrike" dirty="0">
                <a:solidFill>
                  <a:schemeClr val="tx1"/>
                </a:solidFill>
                <a:effectLst/>
                <a:hlinkClick r:id="rId2">
                  <a:extLst>
                    <a:ext uri="{A12FA001-AC4F-418D-AE19-62706E023703}">
                      <ahyp:hlinkClr xmlns:ahyp="http://schemas.microsoft.com/office/drawing/2018/hyperlinkcolor" val="tx"/>
                    </a:ext>
                  </a:extLst>
                </a:hlinkClick>
              </a:rPr>
              <a:t>COP28</a:t>
            </a:r>
            <a:r>
              <a:rPr lang="en-US" sz="1500" b="0" i="0" strike="noStrike" dirty="0">
                <a:solidFill>
                  <a:schemeClr val="tx1"/>
                </a:solidFill>
                <a:effectLst/>
              </a:rPr>
              <a:t> </a:t>
            </a:r>
            <a:r>
              <a:rPr lang="en-US" sz="1500" b="0" i="0" u="none" strike="noStrike" dirty="0" err="1">
                <a:effectLst/>
              </a:rPr>
              <a:t>γι</a:t>
            </a:r>
            <a:r>
              <a:rPr lang="en-US" sz="1500" b="0" i="0" u="none" strike="noStrike" dirty="0">
                <a:effectLst/>
              </a:rPr>
              <a:t>α </a:t>
            </a:r>
            <a:r>
              <a:rPr lang="en-US" sz="1500" b="0" i="0" u="none" strike="noStrike" dirty="0" err="1">
                <a:effectLst/>
              </a:rPr>
              <a:t>τη</a:t>
            </a:r>
            <a:r>
              <a:rPr lang="en-US" sz="1500" b="0" i="0" u="none" strike="noStrike" dirty="0">
                <a:effectLst/>
              </a:rPr>
              <a:t> </a:t>
            </a:r>
            <a:r>
              <a:rPr lang="en-US" sz="1500" b="0" i="0" u="none" strike="noStrike" dirty="0" err="1">
                <a:effectLst/>
              </a:rPr>
              <a:t>μετά</a:t>
            </a:r>
            <a:r>
              <a:rPr lang="en-US" sz="1500" b="0" i="0" u="none" strike="noStrike" dirty="0">
                <a:effectLst/>
              </a:rPr>
              <a:t>βα</a:t>
            </a:r>
            <a:r>
              <a:rPr lang="en-US" sz="1500" b="0" i="0" u="none" strike="noStrike" dirty="0" err="1">
                <a:effectLst/>
              </a:rPr>
              <a:t>ση</a:t>
            </a:r>
            <a:r>
              <a:rPr lang="en-US" sz="1500" b="0" i="0" u="none" strike="noStrike" dirty="0">
                <a:effectLst/>
              </a:rPr>
              <a:t> απ</a:t>
            </a:r>
            <a:r>
              <a:rPr lang="en-US" sz="1500" b="0" i="0" u="none" strike="noStrike" dirty="0" err="1">
                <a:effectLst/>
              </a:rPr>
              <a:t>ό</a:t>
            </a:r>
            <a:r>
              <a:rPr lang="en-US" sz="1500" b="0" i="0" u="none" strike="noStrike" dirty="0">
                <a:effectLst/>
              </a:rPr>
              <a:t> </a:t>
            </a:r>
            <a:r>
              <a:rPr lang="en-US" sz="1500" b="0" i="0" u="none" strike="noStrike" dirty="0" err="1">
                <a:effectLst/>
              </a:rPr>
              <a:t>τ</a:t>
            </a:r>
            <a:r>
              <a:rPr lang="en-US" sz="1500" b="0" i="0" u="none" strike="noStrike" dirty="0">
                <a:effectLst/>
              </a:rPr>
              <a:t>α </a:t>
            </a:r>
            <a:r>
              <a:rPr lang="en-US" sz="1500" b="0" i="0" u="none" strike="noStrike" dirty="0" err="1">
                <a:effectLst/>
              </a:rPr>
              <a:t>ορυκτά</a:t>
            </a:r>
            <a:r>
              <a:rPr lang="en-US" sz="1500" b="0" i="0" u="none" strike="noStrike" dirty="0">
                <a:effectLst/>
              </a:rPr>
              <a:t> </a:t>
            </a:r>
            <a:r>
              <a:rPr lang="en-US" sz="1500" b="0" i="0" u="none" strike="noStrike" dirty="0" err="1">
                <a:effectLst/>
              </a:rPr>
              <a:t>κ</a:t>
            </a:r>
            <a:r>
              <a:rPr lang="en-US" sz="1500" b="0" i="0" u="none" strike="noStrike" dirty="0">
                <a:effectLst/>
              </a:rPr>
              <a:t>α</a:t>
            </a:r>
            <a:r>
              <a:rPr lang="en-US" sz="1500" b="0" i="0" u="none" strike="noStrike" dirty="0" err="1">
                <a:effectLst/>
              </a:rPr>
              <a:t>ύσιμ</a:t>
            </a:r>
            <a:r>
              <a:rPr lang="en-US" sz="1500" b="0" i="0" u="none" strike="noStrike" dirty="0">
                <a:effectLst/>
              </a:rPr>
              <a:t>α </a:t>
            </a:r>
            <a:r>
              <a:rPr lang="en-US" sz="1500" b="0" i="0" u="none" strike="noStrike" dirty="0" err="1">
                <a:effectLst/>
              </a:rPr>
              <a:t>κ</a:t>
            </a:r>
            <a:r>
              <a:rPr lang="en-US" sz="1500" b="0" i="0" u="none" strike="noStrike" dirty="0">
                <a:effectLst/>
              </a:rPr>
              <a:t>α</a:t>
            </a:r>
            <a:r>
              <a:rPr lang="en-US" sz="1500" b="0" i="0" u="none" strike="noStrike" dirty="0" err="1">
                <a:effectLst/>
              </a:rPr>
              <a:t>ι</a:t>
            </a:r>
            <a:r>
              <a:rPr lang="en-US" sz="1500" b="0" i="0" u="none" strike="noStrike" dirty="0">
                <a:effectLst/>
              </a:rPr>
              <a:t> π</a:t>
            </a:r>
            <a:r>
              <a:rPr lang="en-US" sz="1500" b="0" i="0" u="none" strike="noStrike" dirty="0" err="1">
                <a:effectLst/>
              </a:rPr>
              <a:t>ίεση</a:t>
            </a:r>
            <a:r>
              <a:rPr lang="en-US" sz="1500" b="0" i="0" u="none" strike="noStrike" dirty="0">
                <a:effectLst/>
              </a:rPr>
              <a:t> </a:t>
            </a:r>
            <a:r>
              <a:rPr lang="en-US" sz="1500" b="0" i="0" u="none" strike="noStrike" dirty="0" err="1">
                <a:effectLst/>
              </a:rPr>
              <a:t>γι</a:t>
            </a:r>
            <a:r>
              <a:rPr lang="en-US" sz="1500" b="0" i="0" u="none" strike="noStrike" dirty="0">
                <a:effectLst/>
              </a:rPr>
              <a:t>α π</a:t>
            </a:r>
            <a:r>
              <a:rPr lang="en-US" sz="1500" b="0" i="0" u="none" strike="noStrike" dirty="0" err="1">
                <a:effectLst/>
              </a:rPr>
              <a:t>ιο</a:t>
            </a:r>
            <a:r>
              <a:rPr lang="en-US" sz="1500" b="0" i="0" u="none" strike="noStrike" dirty="0">
                <a:effectLst/>
              </a:rPr>
              <a:t> </a:t>
            </a:r>
            <a:r>
              <a:rPr lang="en-US" sz="1500" b="0" i="0" u="none" strike="noStrike" dirty="0" err="1">
                <a:effectLst/>
              </a:rPr>
              <a:t>φιλόδοξες</a:t>
            </a:r>
            <a:r>
              <a:rPr lang="en-US" sz="1500" b="0" i="0" u="none" strike="noStrike" dirty="0">
                <a:effectLst/>
              </a:rPr>
              <a:t> </a:t>
            </a:r>
            <a:r>
              <a:rPr lang="en-US" sz="1500" b="0" i="0" u="none" strike="noStrike" dirty="0" err="1">
                <a:effectLst/>
              </a:rPr>
              <a:t>εθνικά</a:t>
            </a:r>
            <a:r>
              <a:rPr lang="en-US" sz="1500" b="0" i="0" u="none" strike="noStrike" dirty="0">
                <a:effectLst/>
              </a:rPr>
              <a:t> </a:t>
            </a:r>
            <a:r>
              <a:rPr lang="en-US" sz="1500" b="0" i="0" u="none" strike="noStrike" dirty="0" err="1">
                <a:effectLst/>
              </a:rPr>
              <a:t>κ</a:t>
            </a:r>
            <a:r>
              <a:rPr lang="en-US" sz="1500" b="0" i="0" u="none" strike="noStrike" dirty="0">
                <a:effectLst/>
              </a:rPr>
              <a:t>α</a:t>
            </a:r>
            <a:r>
              <a:rPr lang="en-US" sz="1500" b="0" i="0" u="none" strike="noStrike" dirty="0" err="1">
                <a:effectLst/>
              </a:rPr>
              <a:t>θορισμένες</a:t>
            </a:r>
            <a:r>
              <a:rPr lang="en-US" sz="1500" b="0" i="0" u="none" strike="noStrike" dirty="0">
                <a:effectLst/>
              </a:rPr>
              <a:t> </a:t>
            </a:r>
            <a:r>
              <a:rPr lang="en-US" sz="1500" b="0" i="0" u="none" strike="noStrike" dirty="0" err="1">
                <a:effectLst/>
              </a:rPr>
              <a:t>συνεισφορές</a:t>
            </a:r>
            <a:r>
              <a:rPr lang="en-US" sz="1500" b="0" i="0" u="none" strike="noStrike" dirty="0">
                <a:effectLst/>
              </a:rPr>
              <a:t> - </a:t>
            </a:r>
            <a:r>
              <a:rPr lang="en-US" sz="1500" b="0" i="0" u="none" strike="noStrike" dirty="0" err="1">
                <a:effectLst/>
              </a:rPr>
              <a:t>τ</a:t>
            </a:r>
            <a:r>
              <a:rPr lang="en-US" sz="1500" b="0" i="0" u="none" strike="noStrike" dirty="0">
                <a:effectLst/>
              </a:rPr>
              <a:t>α </a:t>
            </a:r>
            <a:r>
              <a:rPr lang="en-US" sz="1500" b="0" i="0" u="none" strike="noStrike" dirty="0" err="1">
                <a:effectLst/>
              </a:rPr>
              <a:t>σχέδι</a:t>
            </a:r>
            <a:r>
              <a:rPr lang="en-US" sz="1500" b="0" i="0" u="none" strike="noStrike" dirty="0">
                <a:effectLst/>
              </a:rPr>
              <a:t>α </a:t>
            </a:r>
            <a:r>
              <a:rPr lang="en-US" sz="1500" b="0" i="0" u="none" strike="noStrike" dirty="0" err="1">
                <a:effectLst/>
              </a:rPr>
              <a:t>δράσης</a:t>
            </a:r>
            <a:r>
              <a:rPr lang="en-US" sz="1500" b="0" i="0" u="none" strike="noStrike" dirty="0">
                <a:effectLst/>
              </a:rPr>
              <a:t> </a:t>
            </a:r>
            <a:r>
              <a:rPr lang="en-US" sz="1500" b="0" i="0" u="none" strike="noStrike" dirty="0" err="1">
                <a:effectLst/>
              </a:rPr>
              <a:t>των</a:t>
            </a:r>
            <a:r>
              <a:rPr lang="en-US" sz="1500" b="0" i="0" u="none" strike="noStrike" dirty="0">
                <a:effectLst/>
              </a:rPr>
              <a:t> </a:t>
            </a:r>
            <a:r>
              <a:rPr lang="en-US" sz="1500" b="0" i="0" u="none" strike="noStrike" dirty="0" err="1">
                <a:effectLst/>
              </a:rPr>
              <a:t>χωρών</a:t>
            </a:r>
            <a:r>
              <a:rPr lang="en-US" sz="1500" b="0" i="0" u="none" strike="noStrike" dirty="0">
                <a:effectLst/>
              </a:rPr>
              <a:t> </a:t>
            </a:r>
            <a:r>
              <a:rPr lang="en-US" sz="1500" b="0" i="0" u="none" strike="noStrike" dirty="0" err="1">
                <a:effectLst/>
              </a:rPr>
              <a:t>γι</a:t>
            </a:r>
            <a:r>
              <a:rPr lang="en-US" sz="1500" b="0" i="0" u="none" strike="noStrike" dirty="0">
                <a:effectLst/>
              </a:rPr>
              <a:t>α </a:t>
            </a:r>
            <a:r>
              <a:rPr lang="en-US" sz="1500" b="0" i="0" u="none" strike="noStrike" dirty="0" err="1">
                <a:effectLst/>
              </a:rPr>
              <a:t>το</a:t>
            </a:r>
            <a:r>
              <a:rPr lang="en-US" sz="1500" b="0" i="0" u="none" strike="noStrike" dirty="0">
                <a:effectLst/>
              </a:rPr>
              <a:t> </a:t>
            </a:r>
            <a:r>
              <a:rPr lang="en-US" sz="1500" b="0" i="0" u="none" strike="noStrike" dirty="0" err="1">
                <a:effectLst/>
              </a:rPr>
              <a:t>κλίμ</a:t>
            </a:r>
            <a:r>
              <a:rPr lang="en-US" sz="1500" b="0" i="0" u="none" strike="noStrike" dirty="0">
                <a:effectLst/>
              </a:rPr>
              <a:t>α π</a:t>
            </a:r>
            <a:r>
              <a:rPr lang="en-US" sz="1500" b="0" i="0" u="none" strike="noStrike" dirty="0" err="1">
                <a:effectLst/>
              </a:rPr>
              <a:t>ου</a:t>
            </a:r>
            <a:r>
              <a:rPr lang="en-US" sz="1500" b="0" i="0" u="none" strike="noStrike" dirty="0">
                <a:effectLst/>
              </a:rPr>
              <a:t> π</a:t>
            </a:r>
            <a:r>
              <a:rPr lang="en-US" sz="1500" b="0" i="0" u="none" strike="noStrike" dirty="0" err="1">
                <a:effectLst/>
              </a:rPr>
              <a:t>ρέ</a:t>
            </a:r>
            <a:r>
              <a:rPr lang="en-US" sz="1500" b="0" i="0" u="none" strike="noStrike" dirty="0">
                <a:effectLst/>
              </a:rPr>
              <a:t>π</a:t>
            </a:r>
            <a:r>
              <a:rPr lang="en-US" sz="1500" b="0" i="0" u="none" strike="noStrike" dirty="0" err="1">
                <a:effectLst/>
              </a:rPr>
              <a:t>ει</a:t>
            </a:r>
            <a:r>
              <a:rPr lang="en-US" sz="1500" b="0" i="0" u="none" strike="noStrike" dirty="0">
                <a:effectLst/>
              </a:rPr>
              <a:t> </a:t>
            </a:r>
            <a:r>
              <a:rPr lang="en-US" sz="1500" b="0" i="0" u="none" strike="noStrike" dirty="0" err="1">
                <a:effectLst/>
              </a:rPr>
              <a:t>ν</a:t>
            </a:r>
            <a:r>
              <a:rPr lang="en-US" sz="1500" b="0" i="0" u="none" strike="noStrike" dirty="0">
                <a:effectLst/>
              </a:rPr>
              <a:t>α πα</a:t>
            </a:r>
            <a:r>
              <a:rPr lang="en-US" sz="1500" b="0" i="0" u="none" strike="noStrike" dirty="0" err="1">
                <a:effectLst/>
              </a:rPr>
              <a:t>ρ</a:t>
            </a:r>
            <a:r>
              <a:rPr lang="en-US" sz="1500" b="0" i="0" u="none" strike="noStrike" dirty="0">
                <a:effectLst/>
              </a:rPr>
              <a:t>α</a:t>
            </a:r>
            <a:r>
              <a:rPr lang="en-US" sz="1500" b="0" i="0" u="none" strike="noStrike" dirty="0" err="1">
                <a:effectLst/>
              </a:rPr>
              <a:t>δοθούν</a:t>
            </a:r>
            <a:r>
              <a:rPr lang="en-US" sz="1500" b="0" i="0" u="none" strike="noStrike" dirty="0">
                <a:effectLst/>
              </a:rPr>
              <a:t> </a:t>
            </a:r>
            <a:r>
              <a:rPr lang="en-US" sz="1500" b="0" i="0" u="none" strike="noStrike" dirty="0" err="1">
                <a:effectLst/>
              </a:rPr>
              <a:t>το</a:t>
            </a:r>
            <a:r>
              <a:rPr lang="en-US" sz="1500" b="0" i="0" u="none" strike="noStrike" dirty="0">
                <a:effectLst/>
              </a:rPr>
              <a:t> 2025</a:t>
            </a:r>
            <a:br>
              <a:rPr lang="en-US" sz="1500" b="0" i="0" u="none" strike="noStrike" dirty="0">
                <a:effectLst/>
              </a:rPr>
            </a:br>
            <a:endParaRPr lang="en-US" sz="1500" b="0" i="0" u="none" strike="noStrike" dirty="0">
              <a:effectLst/>
            </a:endParaRPr>
          </a:p>
          <a:p>
            <a:pPr algn="just"/>
            <a:r>
              <a:rPr lang="en-US" sz="1500" b="0" i="0" u="none" strike="noStrike" dirty="0" err="1">
                <a:effectLst/>
              </a:rPr>
              <a:t>Προώθηση</a:t>
            </a:r>
            <a:r>
              <a:rPr lang="en-US" sz="1500" b="0" i="0" u="none" strike="noStrike" dirty="0">
                <a:effectLst/>
              </a:rPr>
              <a:t> </a:t>
            </a:r>
            <a:r>
              <a:rPr lang="en-US" sz="1500" b="0" i="0" u="none" strike="noStrike" dirty="0" err="1">
                <a:effectLst/>
              </a:rPr>
              <a:t>των</a:t>
            </a:r>
            <a:r>
              <a:rPr lang="en-US" sz="1500" b="0" i="0" u="none" strike="noStrike" dirty="0">
                <a:effectLst/>
              </a:rPr>
              <a:t> π</a:t>
            </a:r>
            <a:r>
              <a:rPr lang="en-US" sz="1500" b="0" i="0" u="none" strike="noStrike" dirty="0" err="1">
                <a:effectLst/>
              </a:rPr>
              <a:t>ολιτικών</a:t>
            </a:r>
            <a:r>
              <a:rPr lang="en-US" sz="1500" b="0" i="0" u="none" strike="noStrike" dirty="0">
                <a:effectLst/>
              </a:rPr>
              <a:t> π</a:t>
            </a:r>
            <a:r>
              <a:rPr lang="en-US" sz="1500" b="0" i="0" u="none" strike="noStrike" dirty="0" err="1">
                <a:effectLst/>
              </a:rPr>
              <a:t>ροσ</a:t>
            </a:r>
            <a:r>
              <a:rPr lang="en-US" sz="1500" b="0" i="0" u="none" strike="noStrike" dirty="0">
                <a:effectLst/>
              </a:rPr>
              <a:t>α</a:t>
            </a:r>
            <a:r>
              <a:rPr lang="en-US" sz="1500" b="0" i="0" u="none" strike="noStrike" dirty="0" err="1">
                <a:effectLst/>
              </a:rPr>
              <a:t>ρμογής</a:t>
            </a:r>
            <a:r>
              <a:rPr lang="en-US" sz="1500" b="0" i="0" u="none" strike="noStrike" dirty="0">
                <a:effectLst/>
              </a:rPr>
              <a:t> </a:t>
            </a:r>
            <a:r>
              <a:rPr lang="en-US" sz="1500" b="0" i="0" u="none" strike="noStrike" dirty="0" err="1">
                <a:effectLst/>
              </a:rPr>
              <a:t>κ</a:t>
            </a:r>
            <a:r>
              <a:rPr lang="en-US" sz="1500" b="0" i="0" u="none" strike="noStrike" dirty="0">
                <a:effectLst/>
              </a:rPr>
              <a:t>α</a:t>
            </a:r>
            <a:r>
              <a:rPr lang="en-US" sz="1500" b="0" i="0" u="none" strike="noStrike" dirty="0" err="1">
                <a:effectLst/>
              </a:rPr>
              <a:t>ι</a:t>
            </a:r>
            <a:r>
              <a:rPr lang="en-US" sz="1500" b="0" i="0" u="none" strike="noStrike" dirty="0">
                <a:effectLst/>
              </a:rPr>
              <a:t> </a:t>
            </a:r>
            <a:r>
              <a:rPr lang="en-US" sz="1500" b="0" i="0" u="none" strike="noStrike" dirty="0" err="1">
                <a:effectLst/>
              </a:rPr>
              <a:t>της</a:t>
            </a:r>
            <a:r>
              <a:rPr lang="en-US" sz="1500" b="0" i="0" u="none" strike="noStrike" dirty="0">
                <a:effectLst/>
              </a:rPr>
              <a:t> πα</a:t>
            </a:r>
            <a:r>
              <a:rPr lang="en-US" sz="1500" b="0" i="0" u="none" strike="noStrike" dirty="0" err="1">
                <a:effectLst/>
              </a:rPr>
              <a:t>γκόσμι</a:t>
            </a:r>
            <a:r>
              <a:rPr lang="en-US" sz="1500" b="0" i="0" u="none" strike="noStrike" dirty="0">
                <a:effectLst/>
              </a:rPr>
              <a:t>α</a:t>
            </a:r>
            <a:r>
              <a:rPr lang="en-US" sz="1500" b="0" i="0" u="none" strike="noStrike" dirty="0" err="1">
                <a:effectLst/>
              </a:rPr>
              <a:t>ς</a:t>
            </a:r>
            <a:r>
              <a:rPr lang="en-US" sz="1500" b="0" i="0" u="none" strike="noStrike" dirty="0">
                <a:effectLst/>
              </a:rPr>
              <a:t> α</a:t>
            </a:r>
            <a:r>
              <a:rPr lang="en-US" sz="1500" b="0" i="0" u="none" strike="noStrike" dirty="0" err="1">
                <a:effectLst/>
              </a:rPr>
              <a:t>νθεκτικότητ</a:t>
            </a:r>
            <a:r>
              <a:rPr lang="en-US" sz="1500" b="0" i="0" u="none" strike="noStrike" dirty="0">
                <a:effectLst/>
              </a:rPr>
              <a:t>α</a:t>
            </a:r>
            <a:r>
              <a:rPr lang="en-US" sz="1500" b="0" i="0" u="none" strike="noStrike" dirty="0" err="1">
                <a:effectLst/>
              </a:rPr>
              <a:t>ς</a:t>
            </a:r>
            <a:r>
              <a:rPr lang="en-US" sz="1500" b="0" i="0" u="none" strike="noStrike" dirty="0">
                <a:effectLst/>
              </a:rPr>
              <a:t> </a:t>
            </a:r>
            <a:r>
              <a:rPr lang="en-US" sz="1500" b="0" i="0" u="none" strike="noStrike" dirty="0" err="1">
                <a:effectLst/>
              </a:rPr>
              <a:t>στην</a:t>
            </a:r>
            <a:r>
              <a:rPr lang="en-US" sz="1500" b="0" i="0" u="none" strike="noStrike" dirty="0">
                <a:effectLst/>
              </a:rPr>
              <a:t> </a:t>
            </a:r>
            <a:r>
              <a:rPr lang="en-US" sz="1500" b="0" i="0" u="none" strike="noStrike" dirty="0" err="1">
                <a:effectLst/>
              </a:rPr>
              <a:t>κλιμ</a:t>
            </a:r>
            <a:r>
              <a:rPr lang="en-US" sz="1500" b="0" i="0" u="none" strike="noStrike" dirty="0">
                <a:effectLst/>
              </a:rPr>
              <a:t>α</a:t>
            </a:r>
            <a:r>
              <a:rPr lang="en-US" sz="1500" b="0" i="0" u="none" strike="noStrike" dirty="0" err="1">
                <a:effectLst/>
              </a:rPr>
              <a:t>τική</a:t>
            </a:r>
            <a:r>
              <a:rPr lang="en-US" sz="1500" b="0" i="0" u="none" strike="noStrike" dirty="0">
                <a:effectLst/>
              </a:rPr>
              <a:t> α</a:t>
            </a:r>
            <a:r>
              <a:rPr lang="en-US" sz="1500" b="0" i="0" u="none" strike="noStrike" dirty="0" err="1">
                <a:effectLst/>
              </a:rPr>
              <a:t>λλ</a:t>
            </a:r>
            <a:r>
              <a:rPr lang="en-US" sz="1500" b="0" i="0" u="none" strike="noStrike" dirty="0">
                <a:effectLst/>
              </a:rPr>
              <a:t>α</a:t>
            </a:r>
            <a:r>
              <a:rPr lang="en-US" sz="1500" b="0" i="0" u="none" strike="noStrike" dirty="0" err="1">
                <a:effectLst/>
              </a:rPr>
              <a:t>γή</a:t>
            </a:r>
            <a:endParaRPr lang="en-US" sz="1500" b="0" i="0" u="none" strike="noStrike" dirty="0">
              <a:effectLst/>
            </a:endParaRPr>
          </a:p>
          <a:p>
            <a:pPr marL="0"/>
            <a:endParaRPr lang="en-US" sz="1500" dirty="0"/>
          </a:p>
        </p:txBody>
      </p:sp>
      <p:pic>
        <p:nvPicPr>
          <p:cNvPr id="19" name="Θέση περιεχομένου 18" descr="Εικόνα που περιέχει κείμενο, γραμματοσειρά, στιγμιότυπο οθόνης, επωνυμία&#10;&#10;Περιγραφή που δημιουργήθηκε αυτόματα">
            <a:extLst>
              <a:ext uri="{FF2B5EF4-FFF2-40B4-BE49-F238E27FC236}">
                <a16:creationId xmlns:a16="http://schemas.microsoft.com/office/drawing/2014/main" id="{4EF7C7B3-7B0E-9843-95BC-8E0DB5423B43}"/>
              </a:ext>
            </a:extLst>
          </p:cNvPr>
          <p:cNvPicPr>
            <a:picLocks noGrp="1" noChangeAspect="1"/>
          </p:cNvPicPr>
          <p:nvPr>
            <p:ph sz="half" idx="2"/>
          </p:nvPr>
        </p:nvPicPr>
        <p:blipFill>
          <a:blip r:embed="rId3"/>
          <a:stretch/>
        </p:blipFill>
        <p:spPr>
          <a:xfrm>
            <a:off x="7406363" y="2736019"/>
            <a:ext cx="4184650" cy="2789766"/>
          </a:xfrm>
          <a:prstGeom prst="rect">
            <a:avLst/>
          </a:prstGeom>
        </p:spPr>
      </p:pic>
    </p:spTree>
    <p:extLst>
      <p:ext uri="{BB962C8B-B14F-4D97-AF65-F5344CB8AC3E}">
        <p14:creationId xmlns:p14="http://schemas.microsoft.com/office/powerpoint/2010/main" val="3418995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Θέση περιεχομένου 2">
            <a:extLst>
              <a:ext uri="{FF2B5EF4-FFF2-40B4-BE49-F238E27FC236}">
                <a16:creationId xmlns:a16="http://schemas.microsoft.com/office/drawing/2014/main" id="{1AF77CDC-FD87-8BF9-3C41-491FB47F45E4}"/>
              </a:ext>
            </a:extLst>
          </p:cNvPr>
          <p:cNvGraphicFramePr>
            <a:graphicFrameLocks noGrp="1"/>
          </p:cNvGraphicFramePr>
          <p:nvPr>
            <p:ph idx="1"/>
            <p:extLst>
              <p:ext uri="{D42A27DB-BD31-4B8C-83A1-F6EECF244321}">
                <p14:modId xmlns:p14="http://schemas.microsoft.com/office/powerpoint/2010/main" val="3636660723"/>
              </p:ext>
            </p:extLst>
          </p:nvPr>
        </p:nvGraphicFramePr>
        <p:xfrm>
          <a:off x="838200" y="1789990"/>
          <a:ext cx="10515600" cy="4251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778D85AE-5D73-6FD0-D3EC-13BB280B7D0E}"/>
              </a:ext>
            </a:extLst>
          </p:cNvPr>
          <p:cNvSpPr txBox="1"/>
          <p:nvPr/>
        </p:nvSpPr>
        <p:spPr>
          <a:xfrm>
            <a:off x="2014002" y="816050"/>
            <a:ext cx="8163996" cy="830997"/>
          </a:xfrm>
          <a:prstGeom prst="rect">
            <a:avLst/>
          </a:prstGeom>
          <a:noFill/>
        </p:spPr>
        <p:txBody>
          <a:bodyPr wrap="square" rtlCol="0">
            <a:spAutoFit/>
          </a:bodyPr>
          <a:lstStyle/>
          <a:p>
            <a:pPr algn="ctr"/>
            <a:r>
              <a:rPr lang="el-GR" sz="2400" b="1" i="0" u="none" strike="noStrike" dirty="0">
                <a:solidFill>
                  <a:schemeClr val="accent2"/>
                </a:solidFill>
                <a:effectLst/>
              </a:rPr>
              <a:t>Διεθνείς αγορές άνθρακα σύμφωνα με το άρθρο 6 της συμφωνίας του Παρισιού</a:t>
            </a:r>
            <a:endParaRPr lang="el-GR" sz="2400" dirty="0">
              <a:solidFill>
                <a:schemeClr val="accent2"/>
              </a:solidFill>
            </a:endParaRPr>
          </a:p>
        </p:txBody>
      </p:sp>
    </p:spTree>
    <p:extLst>
      <p:ext uri="{BB962C8B-B14F-4D97-AF65-F5344CB8AC3E}">
        <p14:creationId xmlns:p14="http://schemas.microsoft.com/office/powerpoint/2010/main" val="383290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Θέση περιεχομένου 2">
            <a:extLst>
              <a:ext uri="{FF2B5EF4-FFF2-40B4-BE49-F238E27FC236}">
                <a16:creationId xmlns:a16="http://schemas.microsoft.com/office/drawing/2014/main" id="{92786AD0-1F2A-6EAC-AFA1-03C9DCF94B8D}"/>
              </a:ext>
            </a:extLst>
          </p:cNvPr>
          <p:cNvGraphicFramePr>
            <a:graphicFrameLocks noGrp="1"/>
          </p:cNvGraphicFramePr>
          <p:nvPr>
            <p:ph idx="1"/>
            <p:extLst>
              <p:ext uri="{D42A27DB-BD31-4B8C-83A1-F6EECF244321}">
                <p14:modId xmlns:p14="http://schemas.microsoft.com/office/powerpoint/2010/main" val="1813863370"/>
              </p:ext>
            </p:extLst>
          </p:nvPr>
        </p:nvGraphicFramePr>
        <p:xfrm>
          <a:off x="426563" y="770533"/>
          <a:ext cx="11338874" cy="5316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5080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a:extLst>
              <a:ext uri="{FF2B5EF4-FFF2-40B4-BE49-F238E27FC236}">
                <a16:creationId xmlns:a16="http://schemas.microsoft.com/office/drawing/2014/main" id="{8883B9E9-B413-E9F0-F4AC-AFD55EB44AB0}"/>
              </a:ext>
            </a:extLst>
          </p:cNvPr>
          <p:cNvSpPr>
            <a:spLocks noGrp="1"/>
          </p:cNvSpPr>
          <p:nvPr>
            <p:ph type="body" idx="1"/>
          </p:nvPr>
        </p:nvSpPr>
        <p:spPr>
          <a:xfrm>
            <a:off x="675744" y="831916"/>
            <a:ext cx="4185623" cy="576262"/>
          </a:xfrm>
        </p:spPr>
        <p:txBody>
          <a:bodyPr/>
          <a:lstStyle/>
          <a:p>
            <a:pPr algn="ctr"/>
            <a:r>
              <a:rPr lang="el-GR" dirty="0">
                <a:solidFill>
                  <a:schemeClr val="accent2"/>
                </a:solidFill>
              </a:rPr>
              <a:t>Εθελούσιες αγορές</a:t>
            </a:r>
          </a:p>
        </p:txBody>
      </p:sp>
      <p:sp>
        <p:nvSpPr>
          <p:cNvPr id="4" name="Θέση κειμένου 3">
            <a:extLst>
              <a:ext uri="{FF2B5EF4-FFF2-40B4-BE49-F238E27FC236}">
                <a16:creationId xmlns:a16="http://schemas.microsoft.com/office/drawing/2014/main" id="{4EFE3385-4168-1F7D-A5B2-5DEB617DA2EB}"/>
              </a:ext>
            </a:extLst>
          </p:cNvPr>
          <p:cNvSpPr>
            <a:spLocks noGrp="1"/>
          </p:cNvSpPr>
          <p:nvPr>
            <p:ph type="body" sz="quarter" idx="3"/>
          </p:nvPr>
        </p:nvSpPr>
        <p:spPr>
          <a:xfrm>
            <a:off x="5088383" y="831916"/>
            <a:ext cx="4185618" cy="576262"/>
          </a:xfrm>
        </p:spPr>
        <p:txBody>
          <a:bodyPr/>
          <a:lstStyle/>
          <a:p>
            <a:pPr algn="ctr"/>
            <a:r>
              <a:rPr lang="el-GR" dirty="0">
                <a:solidFill>
                  <a:schemeClr val="accent2"/>
                </a:solidFill>
              </a:rPr>
              <a:t>Αγορές Συμμόρφωσης</a:t>
            </a:r>
          </a:p>
        </p:txBody>
      </p:sp>
      <p:sp>
        <p:nvSpPr>
          <p:cNvPr id="5" name="Θέση περιεχομένου 4">
            <a:extLst>
              <a:ext uri="{FF2B5EF4-FFF2-40B4-BE49-F238E27FC236}">
                <a16:creationId xmlns:a16="http://schemas.microsoft.com/office/drawing/2014/main" id="{B6C14C3D-00A2-7A1B-E35E-2C60E4B6136F}"/>
              </a:ext>
            </a:extLst>
          </p:cNvPr>
          <p:cNvSpPr>
            <a:spLocks noGrp="1"/>
          </p:cNvSpPr>
          <p:nvPr>
            <p:ph sz="quarter" idx="4"/>
          </p:nvPr>
        </p:nvSpPr>
        <p:spPr>
          <a:xfrm>
            <a:off x="5088384" y="1729649"/>
            <a:ext cx="4185617" cy="4311714"/>
          </a:xfrm>
        </p:spPr>
        <p:txBody>
          <a:bodyPr>
            <a:normAutofit fontScale="85000" lnSpcReduction="20000"/>
          </a:bodyPr>
          <a:lstStyle/>
          <a:p>
            <a:pPr algn="just"/>
            <a:r>
              <a:rPr lang="el-GR" b="0" i="0" u="none" strike="noStrike" dirty="0">
                <a:solidFill>
                  <a:srgbClr val="000000"/>
                </a:solidFill>
                <a:effectLst/>
              </a:rPr>
              <a:t>Εθνικά, περιφερειακά ή διεθνή καθεστώτα μείωσης των εκπομπών διοξειδίου του άνθρακα Π.χ. Πρωτόκολλο του Κιότο, αγορά άνθρακα της Καλιφόρνιας</a:t>
            </a:r>
          </a:p>
          <a:p>
            <a:pPr algn="just"/>
            <a:r>
              <a:rPr lang="el-GR" b="0" i="0" u="none" strike="noStrike" dirty="0">
                <a:solidFill>
                  <a:srgbClr val="000000"/>
                </a:solidFill>
                <a:effectLst/>
              </a:rPr>
              <a:t>Οι πιστώσεις συμμόρφωσης τείνουν να είναι πιο ακριβές επειδή καθοδηγούνται από κανονιστικές υποχρεώσεις.</a:t>
            </a:r>
          </a:p>
          <a:p>
            <a:pPr algn="just"/>
            <a:r>
              <a:rPr lang="el-GR" b="0" i="0" u="none" strike="noStrike" dirty="0">
                <a:solidFill>
                  <a:srgbClr val="000000"/>
                </a:solidFill>
                <a:effectLst/>
              </a:rPr>
              <a:t>Οι εταιρείες και οι κυβερνήσεις έχουν υιοθετήσει τα όρια εκπομπών που καθορίζονται από τη Σύμβαση των Ηνωμένων Εθνών για την κλιματική αλλαγή</a:t>
            </a:r>
            <a:r>
              <a:rPr lang="en-US" b="0" i="0" u="none" strike="noStrike" dirty="0">
                <a:solidFill>
                  <a:srgbClr val="000000"/>
                </a:solidFill>
                <a:effectLst/>
              </a:rPr>
              <a:t>.</a:t>
            </a:r>
            <a:endParaRPr lang="el-GR" b="0" i="0" u="none" strike="noStrike" dirty="0">
              <a:solidFill>
                <a:srgbClr val="000000"/>
              </a:solidFill>
              <a:effectLst/>
            </a:endParaRPr>
          </a:p>
          <a:p>
            <a:pPr algn="just"/>
            <a:r>
              <a:rPr lang="el-GR" b="0" i="0" u="none" strike="noStrike" dirty="0">
                <a:solidFill>
                  <a:srgbClr val="000000"/>
                </a:solidFill>
                <a:effectLst/>
              </a:rPr>
              <a:t>Οι εταιρείες που ξεπερνούν τους στόχους τους για τις εκπομπές μπορούν να πουλήσουν τις πλεονάζουσες μονάδες τους σε όσους επιθυμούν να αντισταθμίσουν τις εκπομπές. Τα πιστωτικά μόρια μπορούν να πωληθούν στο πλαίσιο του συστήματος εμπορίας εκπομπών του Πρωτοκόλλου του Κιότο.</a:t>
            </a:r>
          </a:p>
          <a:p>
            <a:endParaRPr lang="el-GR" dirty="0"/>
          </a:p>
        </p:txBody>
      </p:sp>
      <p:sp>
        <p:nvSpPr>
          <p:cNvPr id="12" name="Θέση περιεχομένου 11">
            <a:extLst>
              <a:ext uri="{FF2B5EF4-FFF2-40B4-BE49-F238E27FC236}">
                <a16:creationId xmlns:a16="http://schemas.microsoft.com/office/drawing/2014/main" id="{CAC5D5E6-BF83-0F46-6A77-54FEF79DF5C7}"/>
              </a:ext>
            </a:extLst>
          </p:cNvPr>
          <p:cNvSpPr>
            <a:spLocks noGrp="1"/>
          </p:cNvSpPr>
          <p:nvPr>
            <p:ph sz="half" idx="2"/>
          </p:nvPr>
        </p:nvSpPr>
        <p:spPr>
          <a:xfrm>
            <a:off x="675745" y="1729649"/>
            <a:ext cx="4185623" cy="4311714"/>
          </a:xfrm>
        </p:spPr>
        <p:txBody>
          <a:bodyPr>
            <a:normAutofit fontScale="85000" lnSpcReduction="20000"/>
          </a:bodyPr>
          <a:lstStyle/>
          <a:p>
            <a:pPr algn="just"/>
            <a:r>
              <a:rPr lang="el-GR" b="0" i="0" u="none" strike="noStrike" dirty="0">
                <a:solidFill>
                  <a:srgbClr val="000000"/>
                </a:solidFill>
                <a:effectLst/>
              </a:rPr>
              <a:t>Λειτουργίες εκτός της αγοράς συμμόρφωσης</a:t>
            </a:r>
            <a:r>
              <a:rPr lang="en-US" b="0" i="0" u="none" strike="noStrike" dirty="0">
                <a:solidFill>
                  <a:srgbClr val="000000"/>
                </a:solidFill>
                <a:effectLst/>
              </a:rPr>
              <a:t>.</a:t>
            </a:r>
            <a:endParaRPr lang="el-GR" b="0" i="0" u="none" strike="noStrike" dirty="0">
              <a:solidFill>
                <a:srgbClr val="000000"/>
              </a:solidFill>
              <a:effectLst/>
            </a:endParaRPr>
          </a:p>
          <a:p>
            <a:pPr algn="just"/>
            <a:r>
              <a:rPr lang="el-GR" b="0" i="0" u="none" strike="noStrike" dirty="0">
                <a:solidFill>
                  <a:srgbClr val="000000"/>
                </a:solidFill>
                <a:effectLst/>
              </a:rPr>
              <a:t>Οι εθελοντικές πιστώσεις τείνουν να είναι φθηνότερες επειδή δεν μπορούν να χρησιμοποιηθούν στις αγορές συμμόρφωσης. Αρκετοί παράγοντες επηρεάζουν την τιμή, όπως ο τύπος του έργου, το μέγεθος του έργου, η τοποθεσία, τα οφέλη και ο χρόνος παραγωγής</a:t>
            </a:r>
            <a:r>
              <a:rPr lang="en-US" b="0" i="0" u="none" strike="noStrike" dirty="0">
                <a:solidFill>
                  <a:srgbClr val="000000"/>
                </a:solidFill>
                <a:effectLst/>
              </a:rPr>
              <a:t>.</a:t>
            </a:r>
          </a:p>
          <a:p>
            <a:pPr algn="just"/>
            <a:r>
              <a:rPr lang="el-GR" b="0" i="0" u="none" strike="noStrike" dirty="0">
                <a:solidFill>
                  <a:srgbClr val="000000"/>
                </a:solidFill>
                <a:effectLst/>
              </a:rPr>
              <a:t>Επιχειρήσεις, κυβερνήσεις, ΜΚΟ και ιδιώτες</a:t>
            </a:r>
          </a:p>
          <a:p>
            <a:pPr algn="just"/>
            <a:r>
              <a:rPr lang="el-GR" b="0" i="0" u="none" strike="noStrike" dirty="0">
                <a:solidFill>
                  <a:srgbClr val="000000"/>
                </a:solidFill>
                <a:effectLst/>
              </a:rPr>
              <a:t>Επί του παρόντος δεν υπάρχει κεντρική εθελοντική αγορά πιστωτικών μορίων άνθρακα. Οι </a:t>
            </a:r>
            <a:r>
              <a:rPr lang="el-GR" dirty="0">
                <a:solidFill>
                  <a:srgbClr val="000000"/>
                </a:solidFill>
              </a:rPr>
              <a:t>φορείς υλοποίηση</a:t>
            </a:r>
            <a:r>
              <a:rPr lang="en-US" dirty="0">
                <a:solidFill>
                  <a:srgbClr val="000000"/>
                </a:solidFill>
              </a:rPr>
              <a:t>q</a:t>
            </a:r>
            <a:r>
              <a:rPr lang="el-GR" b="0" i="0" u="none" strike="noStrike" dirty="0">
                <a:solidFill>
                  <a:srgbClr val="000000"/>
                </a:solidFill>
                <a:effectLst/>
              </a:rPr>
              <a:t> έργων μπορούν να πωλούν μονάδες απευθείας σε αγοραστές, μέσω ενός μεσίτη ή ενός χρηματιστηρίου ή να πωλούν σε έναν έμπορο λιανικής πώλησης ο οποίος στη συνέχεια μεταπωλεί σε έναν αγοραστή.</a:t>
            </a:r>
          </a:p>
          <a:p>
            <a:endParaRPr lang="el-GR" b="0" i="0" u="none" strike="noStrike" dirty="0">
              <a:solidFill>
                <a:srgbClr val="000000"/>
              </a:solidFill>
              <a:effectLst/>
            </a:endParaRPr>
          </a:p>
          <a:p>
            <a:endParaRPr lang="el-GR" dirty="0"/>
          </a:p>
        </p:txBody>
      </p:sp>
    </p:spTree>
    <p:extLst>
      <p:ext uri="{BB962C8B-B14F-4D97-AF65-F5344CB8AC3E}">
        <p14:creationId xmlns:p14="http://schemas.microsoft.com/office/powerpoint/2010/main" val="250252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AE1CB7A-6ABF-EDC8-FA04-F7C23770A2D2}"/>
              </a:ext>
            </a:extLst>
          </p:cNvPr>
          <p:cNvSpPr>
            <a:spLocks noGrp="1"/>
          </p:cNvSpPr>
          <p:nvPr>
            <p:ph idx="1"/>
          </p:nvPr>
        </p:nvSpPr>
        <p:spPr>
          <a:xfrm>
            <a:off x="838198" y="1076642"/>
            <a:ext cx="10515600" cy="5552758"/>
          </a:xfrm>
        </p:spPr>
        <p:txBody>
          <a:bodyPr>
            <a:noAutofit/>
          </a:bodyPr>
          <a:lstStyle/>
          <a:p>
            <a:pPr algn="just"/>
            <a:r>
              <a:rPr lang="el-GR" i="0" u="none" strike="noStrike" dirty="0">
                <a:solidFill>
                  <a:srgbClr val="000000"/>
                </a:solidFill>
                <a:effectLst/>
              </a:rPr>
              <a:t>Το </a:t>
            </a:r>
            <a:r>
              <a:rPr lang="en" i="0" u="none" strike="noStrike" dirty="0">
                <a:solidFill>
                  <a:srgbClr val="000000"/>
                </a:solidFill>
                <a:effectLst/>
              </a:rPr>
              <a:t>VCM </a:t>
            </a:r>
            <a:r>
              <a:rPr lang="el-GR" i="0" u="none" strike="noStrike" dirty="0">
                <a:solidFill>
                  <a:srgbClr val="000000"/>
                </a:solidFill>
                <a:effectLst/>
              </a:rPr>
              <a:t>δίνει σε εταιρείες, μη κερδοσκοπικούς οργανισμούς, κυβερνήσεις και ιδιώτες τη δυνατότητα να αγοράζουν και να πωλούν μονάδες αντιστάθμισης (</a:t>
            </a:r>
            <a:r>
              <a:rPr lang="en-US" i="0" u="none" strike="noStrike" dirty="0">
                <a:solidFill>
                  <a:srgbClr val="000000"/>
                </a:solidFill>
                <a:effectLst/>
              </a:rPr>
              <a:t>offsets)</a:t>
            </a:r>
            <a:r>
              <a:rPr lang="el-GR" i="0" u="none" strike="noStrike" dirty="0">
                <a:solidFill>
                  <a:srgbClr val="000000"/>
                </a:solidFill>
                <a:effectLst/>
              </a:rPr>
              <a:t> εκπομπών διοξειδίου του άνθρακα. Ένα αντιστάθμισμα </a:t>
            </a:r>
            <a:r>
              <a:rPr lang="el-GR" b="0" i="0" u="none" strike="noStrike" dirty="0">
                <a:solidFill>
                  <a:srgbClr val="000000"/>
                </a:solidFill>
                <a:effectLst/>
              </a:rPr>
              <a:t>άνθρακα είναι ένα μέσο που αντιπροσωπεύει τη μείωση ενός μετρικού τόνου διοξειδίου του άνθρακα ή εκπομπών αερίων του θερμοκηπίου.</a:t>
            </a:r>
          </a:p>
          <a:p>
            <a:pPr algn="just"/>
            <a:r>
              <a:rPr lang="en-US" dirty="0" err="1">
                <a:solidFill>
                  <a:srgbClr val="000000"/>
                </a:solidFill>
              </a:rPr>
              <a:t>Γ</a:t>
            </a:r>
            <a:r>
              <a:rPr lang="el-GR" dirty="0" err="1">
                <a:solidFill>
                  <a:srgbClr val="000000"/>
                </a:solidFill>
              </a:rPr>
              <a:t>ια</a:t>
            </a:r>
            <a:r>
              <a:rPr lang="el-GR" dirty="0">
                <a:solidFill>
                  <a:srgbClr val="000000"/>
                </a:solidFill>
              </a:rPr>
              <a:t> </a:t>
            </a:r>
            <a:r>
              <a:rPr lang="el-GR" b="0" i="0" u="none" strike="noStrike" dirty="0">
                <a:solidFill>
                  <a:srgbClr val="000000"/>
                </a:solidFill>
                <a:effectLst/>
              </a:rPr>
              <a:t>να δεσμευτεί ένας τόνος εκπομπών </a:t>
            </a:r>
            <a:r>
              <a:rPr lang="en" b="0" i="0" u="none" strike="noStrike" dirty="0">
                <a:solidFill>
                  <a:srgbClr val="000000"/>
                </a:solidFill>
                <a:effectLst/>
              </a:rPr>
              <a:t>CO2 </a:t>
            </a:r>
            <a:r>
              <a:rPr lang="el-GR" b="0" i="0" u="none" strike="noStrike" dirty="0">
                <a:solidFill>
                  <a:srgbClr val="000000"/>
                </a:solidFill>
                <a:effectLst/>
              </a:rPr>
              <a:t>θα πρέπει να </a:t>
            </a:r>
            <a:r>
              <a:rPr lang="el-GR" b="0" i="0" u="none" strike="noStrike" dirty="0" err="1">
                <a:solidFill>
                  <a:srgbClr val="000000"/>
                </a:solidFill>
                <a:effectLst/>
              </a:rPr>
              <a:t>καλλιεργ</a:t>
            </a:r>
            <a:r>
              <a:rPr lang="en-US" dirty="0" err="1">
                <a:solidFill>
                  <a:srgbClr val="000000"/>
                </a:solidFill>
              </a:rPr>
              <a:t>η</a:t>
            </a:r>
            <a:r>
              <a:rPr lang="el-GR" b="0" i="0" u="none" strike="noStrike" dirty="0" err="1">
                <a:solidFill>
                  <a:srgbClr val="000000"/>
                </a:solidFill>
                <a:effectLst/>
              </a:rPr>
              <a:t>θούν</a:t>
            </a:r>
            <a:r>
              <a:rPr lang="el-GR" b="0" i="0" u="none" strike="noStrike" dirty="0">
                <a:solidFill>
                  <a:srgbClr val="000000"/>
                </a:solidFill>
                <a:effectLst/>
              </a:rPr>
              <a:t> περίπου 50 δέντρα για ένα έτος.</a:t>
            </a:r>
          </a:p>
          <a:p>
            <a:pPr algn="just"/>
            <a:r>
              <a:rPr lang="el-GR" b="0" i="0" u="none" strike="noStrike" dirty="0">
                <a:solidFill>
                  <a:srgbClr val="000000"/>
                </a:solidFill>
                <a:effectLst/>
              </a:rPr>
              <a:t>Οι εταιρείες που δεν μπορούν να επιτύχουν τους στόχους τους για τις εκπομπές αερίων του θερμοκηπίου (</a:t>
            </a:r>
            <a:r>
              <a:rPr lang="en" b="0" i="0" u="none" strike="noStrike" dirty="0">
                <a:solidFill>
                  <a:srgbClr val="000000"/>
                </a:solidFill>
                <a:effectLst/>
              </a:rPr>
              <a:t>GHG) </a:t>
            </a:r>
            <a:r>
              <a:rPr lang="el-GR" b="0" i="0" u="none" strike="noStrike" dirty="0">
                <a:solidFill>
                  <a:srgbClr val="000000"/>
                </a:solidFill>
                <a:effectLst/>
              </a:rPr>
              <a:t>μπορούν να αγοράσουν μονάδες αντιστάθμισης εκπομπών διοξειδίου του άνθρακα επενδύοντας σε περιβαλλοντικά έργα που μπορούν να αποφύγουν, να μειώσουν ή να αφαιρέσουν τις εκπομπές διοξειδίου του άνθρακα.</a:t>
            </a:r>
          </a:p>
          <a:p>
            <a:pPr marL="0" indent="0" algn="just">
              <a:buNone/>
            </a:pPr>
            <a:r>
              <a:rPr lang="el-GR" b="0" i="1" u="none" strike="noStrike" dirty="0">
                <a:solidFill>
                  <a:srgbClr val="000000"/>
                </a:solidFill>
                <a:effectLst/>
              </a:rPr>
              <a:t>Για παράδειγμα, μια αεροπορική εταιρεία που θέλει να διεκδικήσει ουδετερότητα ως προς τον άνθρακα μπορεί να υπολογίσει πόσες εκπομπές διοξειδίου του άνθρακα δεν είναι σε θέση να απαλλαγεί. Στη συνέχεια, μπορεί να αγοράσει ισοδύναμη ποσότητα μονάδων αντιστάθμισης εκπομπών διοξειδίου του άνθρακα επενδύοντας σε ένα έργο αναγεννητικής γεωργίας στη Βραζιλία με τη χρήση του </a:t>
            </a:r>
            <a:r>
              <a:rPr lang="en" b="0" i="1" u="none" strike="noStrike" dirty="0">
                <a:solidFill>
                  <a:srgbClr val="000000"/>
                </a:solidFill>
                <a:effectLst/>
              </a:rPr>
              <a:t>VCM. </a:t>
            </a:r>
            <a:r>
              <a:rPr lang="el-GR" b="0" i="1" u="none" strike="noStrike" dirty="0">
                <a:solidFill>
                  <a:srgbClr val="000000"/>
                </a:solidFill>
                <a:effectLst/>
              </a:rPr>
              <a:t>Με τον τρόπο αυτό, η αεροπορική εταιρεία μπορεί να διεκδικήσει ουδετερότητα ως προς τον άνθρακα.</a:t>
            </a:r>
          </a:p>
          <a:p>
            <a:pPr algn="just"/>
            <a:r>
              <a:rPr lang="el-GR" b="0" i="0" u="none" strike="noStrike" dirty="0">
                <a:solidFill>
                  <a:srgbClr val="000000"/>
                </a:solidFill>
                <a:effectLst/>
              </a:rPr>
              <a:t>Από το 2022, η πραγματική εθελοντική αγορά άνθρακα αποτιμάται σε περίπου 2 δισεκατομμύρια δολάρια.</a:t>
            </a:r>
          </a:p>
          <a:p>
            <a:endParaRPr lang="el-GR" b="0" i="0" u="none" strike="noStrike" dirty="0">
              <a:effectLst/>
            </a:endParaRPr>
          </a:p>
        </p:txBody>
      </p:sp>
      <p:sp>
        <p:nvSpPr>
          <p:cNvPr id="4" name="TextBox 3">
            <a:extLst>
              <a:ext uri="{FF2B5EF4-FFF2-40B4-BE49-F238E27FC236}">
                <a16:creationId xmlns:a16="http://schemas.microsoft.com/office/drawing/2014/main" id="{1BC06197-7554-C583-B15E-731F396F8F7E}"/>
              </a:ext>
            </a:extLst>
          </p:cNvPr>
          <p:cNvSpPr txBox="1"/>
          <p:nvPr/>
        </p:nvSpPr>
        <p:spPr>
          <a:xfrm>
            <a:off x="3783506" y="548854"/>
            <a:ext cx="4624984" cy="984885"/>
          </a:xfrm>
          <a:prstGeom prst="rect">
            <a:avLst/>
          </a:prstGeom>
          <a:noFill/>
        </p:spPr>
        <p:txBody>
          <a:bodyPr wrap="none" rtlCol="0">
            <a:spAutoFit/>
          </a:bodyPr>
          <a:lstStyle/>
          <a:p>
            <a:pPr algn="ctr"/>
            <a:r>
              <a:rPr lang="el-GR" sz="2000" b="1" i="0" u="none" strike="noStrike" dirty="0">
                <a:solidFill>
                  <a:schemeClr val="accent2"/>
                </a:solidFill>
                <a:effectLst/>
              </a:rPr>
              <a:t>Τι είναι η εθελούσια αγορά άνθρακα;</a:t>
            </a:r>
            <a:br>
              <a:rPr lang="el-GR" sz="2000" b="1" i="0" u="none" strike="noStrike" dirty="0">
                <a:solidFill>
                  <a:schemeClr val="accent2"/>
                </a:solidFill>
                <a:effectLst/>
              </a:rPr>
            </a:br>
            <a:endParaRPr lang="el-GR" sz="2000" b="1" i="0" u="none" strike="noStrike" dirty="0">
              <a:solidFill>
                <a:schemeClr val="accent2"/>
              </a:solidFill>
              <a:effectLst/>
            </a:endParaRPr>
          </a:p>
          <a:p>
            <a:endParaRPr lang="el-GR" dirty="0"/>
          </a:p>
        </p:txBody>
      </p:sp>
    </p:spTree>
    <p:extLst>
      <p:ext uri="{BB962C8B-B14F-4D97-AF65-F5344CB8AC3E}">
        <p14:creationId xmlns:p14="http://schemas.microsoft.com/office/powerpoint/2010/main" val="3425523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Θέση περιεχομένου 10" descr="Εικόνα που περιέχει κείμενο, γραμματοσειρά, στιγμιότυπο οθόνης, πράσινο&#10;&#10;Περιγραφή που δημιουργήθηκε αυτόματα">
            <a:extLst>
              <a:ext uri="{FF2B5EF4-FFF2-40B4-BE49-F238E27FC236}">
                <a16:creationId xmlns:a16="http://schemas.microsoft.com/office/drawing/2014/main" id="{EE671D8A-3794-D7D2-2345-153BA7FCB846}"/>
              </a:ext>
            </a:extLst>
          </p:cNvPr>
          <p:cNvPicPr>
            <a:picLocks noGrp="1" noChangeAspect="1"/>
          </p:cNvPicPr>
          <p:nvPr>
            <p:ph idx="4294967295"/>
          </p:nvPr>
        </p:nvPicPr>
        <p:blipFill>
          <a:blip r:embed="rId2"/>
          <a:stretch>
            <a:fillRect/>
          </a:stretch>
        </p:blipFill>
        <p:spPr>
          <a:xfrm>
            <a:off x="3276597" y="3096865"/>
            <a:ext cx="3861241" cy="2806016"/>
          </a:xfrm>
        </p:spPr>
      </p:pic>
      <p:sp>
        <p:nvSpPr>
          <p:cNvPr id="15" name="TextBox 14">
            <a:extLst>
              <a:ext uri="{FF2B5EF4-FFF2-40B4-BE49-F238E27FC236}">
                <a16:creationId xmlns:a16="http://schemas.microsoft.com/office/drawing/2014/main" id="{261FF8A6-3FDD-1900-396D-0F15CDE9020A}"/>
              </a:ext>
            </a:extLst>
          </p:cNvPr>
          <p:cNvSpPr txBox="1"/>
          <p:nvPr/>
        </p:nvSpPr>
        <p:spPr>
          <a:xfrm>
            <a:off x="1333719" y="932338"/>
            <a:ext cx="7416800" cy="2092881"/>
          </a:xfrm>
          <a:prstGeom prst="rect">
            <a:avLst/>
          </a:prstGeom>
          <a:noFill/>
        </p:spPr>
        <p:txBody>
          <a:bodyPr wrap="square" rtlCol="0">
            <a:spAutoFit/>
          </a:bodyPr>
          <a:lstStyle/>
          <a:p>
            <a:pPr algn="just"/>
            <a:r>
              <a:rPr lang="el-GR" sz="1600" b="0" i="1" u="none" strike="noStrike" dirty="0">
                <a:solidFill>
                  <a:srgbClr val="000000"/>
                </a:solidFill>
                <a:effectLst/>
              </a:rPr>
              <a:t>Για να είναι μέρος του </a:t>
            </a:r>
            <a:r>
              <a:rPr lang="en" sz="1600" b="0" i="1" u="none" strike="noStrike" dirty="0">
                <a:solidFill>
                  <a:srgbClr val="000000"/>
                </a:solidFill>
                <a:effectLst/>
              </a:rPr>
              <a:t>VCM, </a:t>
            </a:r>
            <a:r>
              <a:rPr lang="el-GR" sz="1600" b="0" i="1" u="none" strike="noStrike" dirty="0">
                <a:solidFill>
                  <a:srgbClr val="000000"/>
                </a:solidFill>
                <a:effectLst/>
              </a:rPr>
              <a:t>κάθε έργο πρέπει να είναι «πρόσθετο». Αυτό σημαίνει ότι η απομάκρυνση ή η μείωση του άνθρακα ή των αερίων του θερμοκηπίου δεν θα είχε συμβεί χωρίς το έργο αντιστάθμισης.</a:t>
            </a:r>
            <a:br>
              <a:rPr lang="el-GR" sz="1600" b="0" i="1" u="none" strike="noStrike" dirty="0">
                <a:solidFill>
                  <a:srgbClr val="000000"/>
                </a:solidFill>
                <a:effectLst/>
              </a:rPr>
            </a:br>
            <a:endParaRPr lang="el-GR" sz="1600" b="0" i="1" u="none" strike="noStrike" dirty="0">
              <a:solidFill>
                <a:srgbClr val="000000"/>
              </a:solidFill>
              <a:effectLst/>
            </a:endParaRPr>
          </a:p>
          <a:p>
            <a:pPr algn="just"/>
            <a:r>
              <a:rPr lang="el-GR" sz="1600" b="0" i="1" u="none" strike="noStrike" dirty="0">
                <a:solidFill>
                  <a:srgbClr val="000000"/>
                </a:solidFill>
                <a:effectLst/>
              </a:rPr>
              <a:t>Για παράδειγμα, ένας φορέας υλοποίησης έργου που επιθυμεί να διατηρήσει ένα δάσος που πρόκειται να αποψιλωθεί στο Βιετνάμ θα πρέπει να αποδείξει ότι αν δεν υπήρχε το προτεινόμενο έργο, το δάσος θα αποψιλωνόταν.</a:t>
            </a:r>
          </a:p>
          <a:p>
            <a:endParaRPr lang="el-GR" dirty="0"/>
          </a:p>
        </p:txBody>
      </p:sp>
      <p:sp>
        <p:nvSpPr>
          <p:cNvPr id="17" name="TextBox 16">
            <a:extLst>
              <a:ext uri="{FF2B5EF4-FFF2-40B4-BE49-F238E27FC236}">
                <a16:creationId xmlns:a16="http://schemas.microsoft.com/office/drawing/2014/main" id="{DF53E31E-5887-83BD-C93A-33650A53E896}"/>
              </a:ext>
            </a:extLst>
          </p:cNvPr>
          <p:cNvSpPr txBox="1"/>
          <p:nvPr/>
        </p:nvSpPr>
        <p:spPr>
          <a:xfrm>
            <a:off x="3200616" y="5902881"/>
            <a:ext cx="4013201" cy="1754326"/>
          </a:xfrm>
          <a:prstGeom prst="rect">
            <a:avLst/>
          </a:prstGeom>
          <a:noFill/>
        </p:spPr>
        <p:txBody>
          <a:bodyPr wrap="square" rtlCol="0">
            <a:spAutoFit/>
          </a:bodyPr>
          <a:lstStyle/>
          <a:p>
            <a:pPr algn="l"/>
            <a:r>
              <a:rPr lang="el-GR" sz="1100" b="0" i="0" u="none" strike="noStrike" dirty="0">
                <a:solidFill>
                  <a:srgbClr val="000000"/>
                </a:solidFill>
                <a:effectLst/>
              </a:rPr>
              <a:t>Παράδειγμα </a:t>
            </a:r>
            <a:r>
              <a:rPr lang="en-US" sz="1100" dirty="0" err="1">
                <a:solidFill>
                  <a:srgbClr val="000000"/>
                </a:solidFill>
              </a:rPr>
              <a:t>τύ</a:t>
            </a:r>
            <a:r>
              <a:rPr lang="el-GR" sz="1100" dirty="0">
                <a:solidFill>
                  <a:srgbClr val="000000"/>
                </a:solidFill>
              </a:rPr>
              <a:t>που </a:t>
            </a:r>
            <a:r>
              <a:rPr lang="el-GR" sz="1100" b="0" i="0" u="none" strike="noStrike" dirty="0">
                <a:solidFill>
                  <a:srgbClr val="000000"/>
                </a:solidFill>
                <a:effectLst/>
              </a:rPr>
              <a:t>έργου που μπορεί να επενδυθεί στο </a:t>
            </a:r>
            <a:r>
              <a:rPr lang="en" sz="1100" b="0" i="0" u="none" strike="noStrike" dirty="0">
                <a:solidFill>
                  <a:srgbClr val="000000"/>
                </a:solidFill>
                <a:effectLst/>
              </a:rPr>
              <a:t>VCM</a:t>
            </a:r>
            <a:r>
              <a:rPr lang="en" b="0" i="0" u="none" strike="noStrike" dirty="0">
                <a:solidFill>
                  <a:srgbClr val="000000"/>
                </a:solidFill>
                <a:effectLst/>
              </a:rPr>
              <a:t> </a:t>
            </a:r>
            <a:br>
              <a:rPr lang="el-GR" b="0" i="0" u="none" strike="noStrike" dirty="0">
                <a:solidFill>
                  <a:srgbClr val="000000"/>
                </a:solidFill>
                <a:effectLst/>
              </a:rPr>
            </a:br>
            <a:endParaRPr lang="el-GR" b="0" i="0" u="none" strike="noStrike" dirty="0">
              <a:solidFill>
                <a:srgbClr val="000000"/>
              </a:solidFill>
              <a:effectLst/>
            </a:endParaRPr>
          </a:p>
          <a:p>
            <a:pPr algn="l"/>
            <a:br>
              <a:rPr lang="el-GR" b="0" i="0" u="none" strike="noStrike" dirty="0">
                <a:solidFill>
                  <a:srgbClr val="000000"/>
                </a:solidFill>
                <a:effectLst/>
              </a:rPr>
            </a:br>
            <a:endParaRPr lang="el-GR" b="0" i="0" u="none" strike="noStrike" dirty="0">
              <a:solidFill>
                <a:srgbClr val="000000"/>
              </a:solidFill>
              <a:effectLst/>
            </a:endParaRPr>
          </a:p>
          <a:p>
            <a:br>
              <a:rPr lang="el-GR" dirty="0"/>
            </a:br>
            <a:endParaRPr lang="el-GR" dirty="0"/>
          </a:p>
        </p:txBody>
      </p:sp>
    </p:spTree>
    <p:extLst>
      <p:ext uri="{BB962C8B-B14F-4D97-AF65-F5344CB8AC3E}">
        <p14:creationId xmlns:p14="http://schemas.microsoft.com/office/powerpoint/2010/main" val="2700314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14F52C-FAA9-0E89-8F53-92D130C393EC}"/>
              </a:ext>
            </a:extLst>
          </p:cNvPr>
          <p:cNvSpPr>
            <a:spLocks noGrp="1"/>
          </p:cNvSpPr>
          <p:nvPr>
            <p:ph type="title"/>
          </p:nvPr>
        </p:nvSpPr>
        <p:spPr/>
        <p:txBody>
          <a:bodyPr/>
          <a:lstStyle/>
          <a:p>
            <a:r>
              <a:rPr lang="el-GR" dirty="0"/>
              <a:t>Βιβλιογραφία:</a:t>
            </a:r>
          </a:p>
        </p:txBody>
      </p:sp>
      <p:sp>
        <p:nvSpPr>
          <p:cNvPr id="3" name="Θέση περιεχομένου 2">
            <a:extLst>
              <a:ext uri="{FF2B5EF4-FFF2-40B4-BE49-F238E27FC236}">
                <a16:creationId xmlns:a16="http://schemas.microsoft.com/office/drawing/2014/main" id="{2C63ABED-CD09-7A5A-9901-FA40541344D1}"/>
              </a:ext>
            </a:extLst>
          </p:cNvPr>
          <p:cNvSpPr>
            <a:spLocks noGrp="1"/>
          </p:cNvSpPr>
          <p:nvPr>
            <p:ph idx="1"/>
          </p:nvPr>
        </p:nvSpPr>
        <p:spPr>
          <a:xfrm>
            <a:off x="677334" y="1498295"/>
            <a:ext cx="8596668" cy="4543068"/>
          </a:xfrm>
        </p:spPr>
        <p:txBody>
          <a:bodyPr>
            <a:normAutofit lnSpcReduction="10000"/>
          </a:bodyPr>
          <a:lstStyle/>
          <a:p>
            <a:pPr algn="just"/>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https://www.unep.org/topics/climate-action/climate-finance/carbon-markets</a:t>
            </a:r>
            <a:endParaRPr lang="el-G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https://icvcm.org/voluntary-carbon-market-explained/</a:t>
            </a:r>
            <a:endParaRPr lang="el-G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climate</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ec</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europa</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eu</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international</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action</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climate</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change</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cop</a:t>
            </a:r>
            <a:r>
              <a:rPr lang="el-GR"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29-2024-11-11_</a:t>
            </a:r>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en</a:t>
            </a:r>
            <a:endParaRPr lang="el-G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commission.europa.eu/strategy-and-policy/priorities-2019-2024/european-green-deal/climate-action-and-green-deal/eu-un-climate-change-conference_en?utm_source=google-sea&amp;utm_medium=text-ad&amp;utm_campaign=consideration&amp;gad_source=1&amp;gbraid=0AAAAAom2usisyobYdlKoeyZBeIGNq0kV9&amp;gclid=Cj0KCQiA57G5BhDUARIsACgCYnywa2dfHaJiVUIBwpzka4JGO7Ibjo0wK3Z_tAvifDz6GUO3q0OjRgwaAhZlEALw_wcB</a:t>
            </a:r>
            <a:endParaRPr lang="el-G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https://carbonmarketwatch.org/publications/a-fair-share-of-the-voluntary-carbon-market/</a:t>
            </a:r>
            <a:endParaRPr lang="el-G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r>
              <a:rPr lang="en-US" sz="1800"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https://carboncredits.com/what-is-the-voluntary-carbon-market/#what-type-of-environmental-projects-are-found-in-the-vcm</a:t>
            </a:r>
            <a:endParaRPr lang="el-G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46504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9BB4F98-6F90-852C-F6D8-8576038C5A1F}"/>
              </a:ext>
            </a:extLst>
          </p:cNvPr>
          <p:cNvSpPr>
            <a:spLocks noGrp="1"/>
          </p:cNvSpPr>
          <p:nvPr>
            <p:ph idx="1"/>
          </p:nvPr>
        </p:nvSpPr>
        <p:spPr>
          <a:xfrm>
            <a:off x="2534708" y="2880122"/>
            <a:ext cx="7122583" cy="1097756"/>
          </a:xfrm>
        </p:spPr>
        <p:txBody>
          <a:bodyPr>
            <a:noAutofit/>
          </a:bodyPr>
          <a:lstStyle/>
          <a:p>
            <a:pPr marL="0" indent="0" algn="ctr">
              <a:buNone/>
            </a:pPr>
            <a:r>
              <a:rPr lang="el-GR" sz="3600" dirty="0">
                <a:solidFill>
                  <a:schemeClr val="accent2"/>
                </a:solidFill>
              </a:rPr>
              <a:t>Ευχαριστώ για την προσοχή σας!</a:t>
            </a:r>
          </a:p>
        </p:txBody>
      </p:sp>
    </p:spTree>
    <p:extLst>
      <p:ext uri="{BB962C8B-B14F-4D97-AF65-F5344CB8AC3E}">
        <p14:creationId xmlns:p14="http://schemas.microsoft.com/office/powerpoint/2010/main" val="4216739004"/>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340</TotalTime>
  <Words>1070</Words>
  <Application>Microsoft Macintosh PowerPoint</Application>
  <PresentationFormat>Ευρεία οθόνη</PresentationFormat>
  <Paragraphs>47</Paragraphs>
  <Slides>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vt:i4>
      </vt:variant>
    </vt:vector>
  </HeadingPairs>
  <TitlesOfParts>
    <vt:vector size="15" baseType="lpstr">
      <vt:lpstr>Aptos</vt:lpstr>
      <vt:lpstr>Arial</vt:lpstr>
      <vt:lpstr>Trebuchet MS</vt:lpstr>
      <vt:lpstr>Wingdings</vt:lpstr>
      <vt:lpstr>Wingdings 3</vt:lpstr>
      <vt:lpstr>Όψη</vt:lpstr>
      <vt:lpstr>Παρουσίαση του PowerPoint</vt:lpstr>
      <vt:lpstr>COP 29 Η 29η Διάσκεψη των Ηνωμένων Εθνών για την Κλιματική Αλλαγή (COP 29) θα πραγματοποιηθεί στο Μπακού του Αζερμπαϊτζάν από τις 11 έως τις 22 Νοεμβρίου 2024.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Βιβλιογραφία: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Ilia Flampoura-Nietou</dc:creator>
  <cp:lastModifiedBy>Ilia Flampoura-Nietou</cp:lastModifiedBy>
  <cp:revision>50</cp:revision>
  <dcterms:created xsi:type="dcterms:W3CDTF">2024-11-07T08:22:48Z</dcterms:created>
  <dcterms:modified xsi:type="dcterms:W3CDTF">2024-11-11T14:47:50Z</dcterms:modified>
</cp:coreProperties>
</file>