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82" r:id="rId2"/>
    <p:sldId id="554" r:id="rId3"/>
    <p:sldId id="555" r:id="rId4"/>
    <p:sldId id="556" r:id="rId5"/>
    <p:sldId id="557" r:id="rId6"/>
    <p:sldId id="558" r:id="rId7"/>
    <p:sldId id="559" r:id="rId8"/>
    <p:sldId id="560" r:id="rId9"/>
    <p:sldId id="561" r:id="rId10"/>
    <p:sldId id="562" r:id="rId11"/>
    <p:sldId id="563" r:id="rId12"/>
    <p:sldId id="564" r:id="rId13"/>
    <p:sldId id="565" r:id="rId14"/>
    <p:sldId id="566" r:id="rId15"/>
    <p:sldId id="567" r:id="rId16"/>
    <p:sldId id="568" r:id="rId17"/>
    <p:sldId id="569" r:id="rId18"/>
    <p:sldId id="621" r:id="rId19"/>
    <p:sldId id="583" r:id="rId20"/>
    <p:sldId id="584" r:id="rId21"/>
    <p:sldId id="587" r:id="rId22"/>
    <p:sldId id="585" r:id="rId23"/>
    <p:sldId id="586" r:id="rId24"/>
    <p:sldId id="645" r:id="rId25"/>
    <p:sldId id="646" r:id="rId26"/>
    <p:sldId id="644" r:id="rId27"/>
    <p:sldId id="642" r:id="rId28"/>
    <p:sldId id="592" r:id="rId29"/>
    <p:sldId id="589" r:id="rId30"/>
    <p:sldId id="590" r:id="rId31"/>
    <p:sldId id="593" r:id="rId32"/>
    <p:sldId id="594" r:id="rId33"/>
    <p:sldId id="595" r:id="rId34"/>
    <p:sldId id="597" r:id="rId35"/>
    <p:sldId id="598" r:id="rId36"/>
    <p:sldId id="599" r:id="rId37"/>
    <p:sldId id="600" r:id="rId38"/>
    <p:sldId id="601" r:id="rId39"/>
    <p:sldId id="602" r:id="rId40"/>
    <p:sldId id="603" r:id="rId41"/>
    <p:sldId id="604" r:id="rId42"/>
    <p:sldId id="605" r:id="rId43"/>
    <p:sldId id="606" r:id="rId44"/>
    <p:sldId id="647" r:id="rId45"/>
    <p:sldId id="607" r:id="rId46"/>
    <p:sldId id="608" r:id="rId47"/>
    <p:sldId id="609" r:id="rId48"/>
    <p:sldId id="653" r:id="rId49"/>
    <p:sldId id="648" r:id="rId50"/>
    <p:sldId id="649" r:id="rId51"/>
    <p:sldId id="650" r:id="rId52"/>
    <p:sldId id="651" r:id="rId53"/>
    <p:sldId id="652" r:id="rId54"/>
    <p:sldId id="614" r:id="rId55"/>
    <p:sldId id="615" r:id="rId56"/>
    <p:sldId id="616" r:id="rId57"/>
    <p:sldId id="617"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9" d="100"/>
          <a:sy n="99" d="100"/>
        </p:scale>
        <p:origin x="10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14B3B-0089-4CEF-B547-211C4AE70A06}" type="datetimeFigureOut">
              <a:rPr lang="en-US" smtClean="0"/>
              <a:pPr/>
              <a:t>11/7/2023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B19C5E-2B77-4114-8485-0EE2420FADD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DA32C74-8A09-4E1A-9A36-7E880C6B674C}" type="slidenum">
              <a:rPr lang="en-US" smtClean="0"/>
              <a:pPr/>
              <a:t>1</a:t>
            </a:fld>
            <a:endParaRPr lang="en-US" dirty="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l-G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10</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11</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12</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13</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14</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15</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16</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17</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18</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19</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20</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21</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22</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23</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24</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25</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26</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27</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28</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29</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30</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31</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32</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33</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34</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35</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36</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37</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38</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39</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40</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41</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42</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43</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44</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45</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46</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47</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48</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49</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50</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51</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52</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53</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54</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55</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56</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57</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6</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7</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8</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74FA7-632E-4382-B37E-4DD68CD45FAC}" type="slidenum">
              <a:rPr lang="en-US"/>
              <a:pPr/>
              <a:t>9</a:t>
            </a:fld>
            <a:endParaRPr lang="en-US"/>
          </a:p>
        </p:txBody>
      </p:sp>
      <p:sp>
        <p:nvSpPr>
          <p:cNvPr id="1628162" name="Rectangle 2"/>
          <p:cNvSpPr>
            <a:spLocks noGrp="1" noRot="1" noChangeAspect="1" noChangeArrowheads="1" noTextEdit="1"/>
          </p:cNvSpPr>
          <p:nvPr>
            <p:ph type="sldImg"/>
          </p:nvPr>
        </p:nvSpPr>
        <p:spPr>
          <a:ln/>
        </p:spPr>
      </p:sp>
      <p:sp>
        <p:nvSpPr>
          <p:cNvPr id="16281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7.wmf"/><Relationship Id="rId4" Type="http://schemas.openxmlformats.org/officeDocument/2006/relationships/oleObject" Target="../embeddings/oleObject1.bin"/></Relationships>
</file>

<file path=ppt/slides/_rels/slide4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normAutofit/>
          </a:bodyPr>
          <a:lstStyle/>
          <a:p>
            <a:r>
              <a:rPr lang="en-US" sz="4800" dirty="0">
                <a:latin typeface="Times New Roman" pitchFamily="18" charset="0"/>
              </a:rPr>
              <a:t>Applied Statistics</a:t>
            </a:r>
            <a:endParaRPr lang="en-US" sz="4800" dirty="0" smtClean="0">
              <a:latin typeface="Times New Roman" pitchFamily="18" charset="0"/>
            </a:endParaRPr>
          </a:p>
        </p:txBody>
      </p:sp>
      <p:sp>
        <p:nvSpPr>
          <p:cNvPr id="33795" name="Rectangle 3" descr="Rectangle: Click to edit Master text styles&#10;Second level&#10;Third level&#10;Fourth level&#10;Fifth level"/>
          <p:cNvSpPr>
            <a:spLocks noGrp="1" noChangeArrowheads="1"/>
          </p:cNvSpPr>
          <p:nvPr>
            <p:ph type="subTitle" idx="1"/>
          </p:nvPr>
        </p:nvSpPr>
        <p:spPr>
          <a:xfrm>
            <a:off x="1357313" y="4000500"/>
            <a:ext cx="6400800" cy="928688"/>
          </a:xfrm>
        </p:spPr>
        <p:txBody>
          <a:bodyPr rtlCol="0">
            <a:normAutofit/>
          </a:bodyPr>
          <a:lstStyle/>
          <a:p>
            <a:pPr eaLnBrk="1" fontAlgn="auto" hangingPunct="1">
              <a:spcAft>
                <a:spcPts val="0"/>
              </a:spcAft>
              <a:buFont typeface="Arial" pitchFamily="34" charset="0"/>
              <a:buNone/>
              <a:defRPr/>
            </a:pPr>
            <a:r>
              <a:rPr lang="en-US" dirty="0" smtClean="0">
                <a:latin typeface="Times New Roman" pitchFamily="18" charset="0"/>
              </a:rPr>
              <a:t>Fall Semester</a:t>
            </a:r>
          </a:p>
        </p:txBody>
      </p:sp>
      <p:sp>
        <p:nvSpPr>
          <p:cNvPr id="5" name="Rectangle 73"/>
          <p:cNvSpPr>
            <a:spLocks noGrp="1" noChangeArrowheads="1"/>
          </p:cNvSpPr>
          <p:nvPr>
            <p:ph type="sldNum" sz="quarter" idx="12"/>
          </p:nvPr>
        </p:nvSpPr>
        <p:spPr/>
        <p:txBody>
          <a:bodyPr/>
          <a:lstStyle/>
          <a:p>
            <a:pPr>
              <a:defRPr/>
            </a:pPr>
            <a:fld id="{130D09F0-7C36-4A40-A801-AC99A1AD7F35}" type="slidenum">
              <a:rPr lang="en-US"/>
              <a:pPr>
                <a:defRPr/>
              </a:pPr>
              <a:t>1</a:t>
            </a:fld>
            <a:endParaRPr lang="en-US" dirty="0"/>
          </a:p>
        </p:txBody>
      </p:sp>
      <p:sp>
        <p:nvSpPr>
          <p:cNvPr id="6" name="3 - Θέση υποσέλιδου"/>
          <p:cNvSpPr>
            <a:spLocks noGrp="1"/>
          </p:cNvSpPr>
          <p:nvPr>
            <p:ph type="ftr" sz="quarter" idx="10"/>
          </p:nvPr>
        </p:nvSpPr>
        <p:spPr>
          <a:xfrm>
            <a:off x="736600" y="6248400"/>
            <a:ext cx="6121400" cy="457200"/>
          </a:xfrm>
        </p:spPr>
        <p:txBody>
          <a:bodyPr/>
          <a:lstStyle/>
          <a:p>
            <a:r>
              <a:rPr lang="en-US" dirty="0"/>
              <a:t>Copyright © </a:t>
            </a:r>
            <a:r>
              <a:rPr lang="en-US" dirty="0" smtClean="0"/>
              <a:t>2017 </a:t>
            </a:r>
            <a:r>
              <a:rPr lang="en-US" dirty="0" err="1" smtClean="0"/>
              <a:t>Georgios</a:t>
            </a:r>
            <a:r>
              <a:rPr lang="en-US" dirty="0" smtClean="0"/>
              <a:t> </a:t>
            </a:r>
            <a:r>
              <a:rPr lang="en-US" dirty="0" err="1" smtClean="0"/>
              <a:t>Bampinas</a:t>
            </a:r>
            <a:r>
              <a:rPr lang="en-US" dirty="0" smtClean="0"/>
              <a:t>. </a:t>
            </a:r>
            <a:r>
              <a:rPr lang="en-US" dirty="0"/>
              <a:t>All rights reserved.</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10</a:t>
            </a:fld>
            <a:endParaRPr lang="en-US"/>
          </a:p>
        </p:txBody>
      </p:sp>
      <p:sp>
        <p:nvSpPr>
          <p:cNvPr id="1627139" name="Rectangle 3"/>
          <p:cNvSpPr>
            <a:spLocks noGrp="1" noChangeArrowheads="1"/>
          </p:cNvSpPr>
          <p:nvPr>
            <p:ph type="body" idx="1"/>
          </p:nvPr>
        </p:nvSpPr>
        <p:spPr>
          <a:xfrm>
            <a:off x="0" y="609600"/>
            <a:ext cx="9144000" cy="5943600"/>
          </a:xfrm>
        </p:spPr>
        <p:txBody>
          <a:bodyPr>
            <a:normAutofit/>
          </a:bodyPr>
          <a:lstStyle/>
          <a:p>
            <a:r>
              <a:rPr lang="en-GB" sz="2400" dirty="0" smtClean="0">
                <a:latin typeface="Times New Roman" pitchFamily="18" charset="0"/>
                <a:cs typeface="Times New Roman" pitchFamily="18" charset="0"/>
              </a:rPr>
              <a:t>If you plot the object with </a:t>
            </a:r>
            <a:r>
              <a:rPr lang="en-GB" sz="2400" dirty="0" smtClean="0">
                <a:latin typeface="Courier New" pitchFamily="49" charset="0"/>
                <a:cs typeface="Courier New" pitchFamily="49" charset="0"/>
              </a:rPr>
              <a:t>screens=1</a:t>
            </a:r>
            <a:r>
              <a:rPr lang="en-GB" sz="2400" dirty="0" smtClean="0">
                <a:latin typeface="Times New Roman" pitchFamily="18" charset="0"/>
                <a:cs typeface="Times New Roman" pitchFamily="18" charset="0"/>
              </a:rPr>
              <a:t>, R will plot the two time series together in one plot.</a:t>
            </a:r>
          </a:p>
          <a:p>
            <a:endParaRPr lang="en-GB" sz="2400" dirty="0" smtClean="0">
              <a:latin typeface="Times New Roman" pitchFamily="18" charset="0"/>
              <a:cs typeface="Times New Roman" pitchFamily="18" charset="0"/>
            </a:endParaRPr>
          </a:p>
          <a:p>
            <a:pPr>
              <a:buNone/>
            </a:pPr>
            <a:r>
              <a:rPr lang="en-GB" sz="2400" dirty="0" smtClean="0">
                <a:latin typeface="Courier New" pitchFamily="49" charset="0"/>
                <a:cs typeface="Courier New" pitchFamily="49" charset="0"/>
              </a:rPr>
              <a:t>	plot(data, screens=1) </a:t>
            </a:r>
          </a:p>
          <a:p>
            <a:endParaRPr lang="en-GB" sz="2400" dirty="0" smtClean="0">
              <a:latin typeface="Courier New" pitchFamily="49" charset="0"/>
              <a:cs typeface="Courier New" pitchFamily="49" charset="0"/>
            </a:endParaRPr>
          </a:p>
          <a:p>
            <a:r>
              <a:rPr lang="en-GB" sz="2400" dirty="0" smtClean="0">
                <a:latin typeface="Times New Roman" pitchFamily="18" charset="0"/>
                <a:cs typeface="Times New Roman" pitchFamily="18" charset="0"/>
              </a:rPr>
              <a:t>If you specify </a:t>
            </a:r>
            <a:r>
              <a:rPr lang="en-GB" sz="2400" dirty="0" smtClean="0">
                <a:latin typeface="Courier New" pitchFamily="49" charset="0"/>
                <a:cs typeface="Courier New" pitchFamily="49" charset="0"/>
              </a:rPr>
              <a:t>screens=c(1,2)</a:t>
            </a:r>
            <a:r>
              <a:rPr lang="en-GB" sz="2400" dirty="0" smtClean="0">
                <a:latin typeface="Times New Roman" pitchFamily="18" charset="0"/>
                <a:cs typeface="Times New Roman" pitchFamily="18" charset="0"/>
              </a:rPr>
              <a:t>, however, then R will plot both time series separately in two plots:</a:t>
            </a:r>
          </a:p>
          <a:p>
            <a:pPr>
              <a:buNone/>
            </a:pPr>
            <a:r>
              <a:rPr lang="en-GB" sz="2400" dirty="0" smtClean="0"/>
              <a:t/>
            </a:r>
            <a:br>
              <a:rPr lang="en-GB" sz="2400" dirty="0" smtClean="0"/>
            </a:br>
            <a:r>
              <a:rPr lang="en-GB" sz="2400" dirty="0" smtClean="0">
                <a:latin typeface="Courier New" pitchFamily="49" charset="0"/>
                <a:cs typeface="Courier New" pitchFamily="49" charset="0"/>
              </a:rPr>
              <a:t> plot(data, screens=c(1,2)) </a:t>
            </a:r>
          </a:p>
          <a:p>
            <a:pPr>
              <a:buNone/>
            </a:pPr>
            <a:endParaRPr lang="en-GB" sz="2400" dirty="0" smtClean="0">
              <a:latin typeface="Courier New" pitchFamily="49" charset="0"/>
              <a:cs typeface="Courier New" pitchFamily="49" charset="0"/>
            </a:endParaRPr>
          </a:p>
          <a:p>
            <a:r>
              <a:rPr lang="en-GB" sz="2400" dirty="0" smtClean="0">
                <a:latin typeface="Times New Roman" pitchFamily="18" charset="0"/>
                <a:cs typeface="Times New Roman" pitchFamily="18" charset="0"/>
              </a:rPr>
              <a:t>The plot function provides a default label for the </a:t>
            </a:r>
            <a:r>
              <a:rPr lang="en-GB" sz="2400" i="1" dirty="0" smtClean="0">
                <a:latin typeface="Times New Roman" pitchFamily="18" charset="0"/>
                <a:cs typeface="Times New Roman" pitchFamily="18" charset="0"/>
              </a:rPr>
              <a:t>x</a:t>
            </a:r>
            <a:r>
              <a:rPr lang="en-GB" sz="2400" dirty="0" smtClean="0">
                <a:latin typeface="Times New Roman" pitchFamily="18" charset="0"/>
                <a:cs typeface="Times New Roman" pitchFamily="18" charset="0"/>
              </a:rPr>
              <a:t>-axis and </a:t>
            </a:r>
            <a:r>
              <a:rPr lang="en-GB" sz="2400" i="1" dirty="0" smtClean="0">
                <a:latin typeface="Times New Roman" pitchFamily="18" charset="0"/>
                <a:cs typeface="Times New Roman" pitchFamily="18" charset="0"/>
              </a:rPr>
              <a:t>y</a:t>
            </a:r>
            <a:r>
              <a:rPr lang="en-GB" sz="2400" dirty="0" smtClean="0">
                <a:latin typeface="Times New Roman" pitchFamily="18" charset="0"/>
                <a:cs typeface="Times New Roman" pitchFamily="18" charset="0"/>
              </a:rPr>
              <a:t>-axis, but they are not very informative. It does not provide a default title. </a:t>
            </a:r>
            <a:br>
              <a:rPr lang="en-GB" sz="2400" dirty="0" smtClean="0">
                <a:latin typeface="Times New Roman" pitchFamily="18" charset="0"/>
                <a:cs typeface="Times New Roman" pitchFamily="18" charset="0"/>
              </a:rPr>
            </a:br>
            <a:r>
              <a:rPr lang="en-GB" sz="2400" dirty="0" smtClean="0"/>
              <a:t> </a:t>
            </a:r>
            <a:br>
              <a:rPr lang="en-GB" sz="2400" dirty="0" smtClean="0"/>
            </a:b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5334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Plotting Time Series Data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11</a:t>
            </a:fld>
            <a:endParaRPr lang="en-US"/>
          </a:p>
        </p:txBody>
      </p:sp>
      <p:sp>
        <p:nvSpPr>
          <p:cNvPr id="1627139" name="Rectangle 3"/>
          <p:cNvSpPr>
            <a:spLocks noGrp="1" noChangeArrowheads="1"/>
          </p:cNvSpPr>
          <p:nvPr>
            <p:ph type="body" idx="1"/>
          </p:nvPr>
        </p:nvSpPr>
        <p:spPr>
          <a:xfrm>
            <a:off x="0" y="609600"/>
            <a:ext cx="9144000" cy="5943600"/>
          </a:xfrm>
        </p:spPr>
        <p:txBody>
          <a:bodyPr>
            <a:normAutofit fontScale="92500" lnSpcReduction="20000"/>
          </a:bodyPr>
          <a:lstStyle/>
          <a:p>
            <a:r>
              <a:rPr lang="en-GB" sz="2400" dirty="0" smtClean="0">
                <a:latin typeface="Times New Roman" pitchFamily="18" charset="0"/>
                <a:cs typeface="Times New Roman" pitchFamily="18" charset="0"/>
              </a:rPr>
              <a:t>Plot the two time series in two plots: </a:t>
            </a:r>
          </a:p>
          <a:p>
            <a:pPr>
              <a:buNone/>
            </a:pPr>
            <a:r>
              <a:rPr lang="en-US" sz="2400" dirty="0" smtClean="0">
                <a:latin typeface="Times New Roman" pitchFamily="18" charset="0"/>
                <a:cs typeface="Times New Roman" pitchFamily="18" charset="0"/>
              </a:rPr>
              <a:t>	</a:t>
            </a:r>
            <a:r>
              <a:rPr lang="en-US" sz="2400" dirty="0" err="1" smtClean="0">
                <a:latin typeface="Courier New" pitchFamily="49" charset="0"/>
                <a:cs typeface="Courier New" pitchFamily="49" charset="0"/>
              </a:rPr>
              <a:t>xlab</a:t>
            </a:r>
            <a:r>
              <a:rPr lang="en-US" sz="2400" dirty="0" smtClean="0">
                <a:latin typeface="Courier New" pitchFamily="49" charset="0"/>
                <a:cs typeface="Courier New" pitchFamily="49" charset="0"/>
              </a:rPr>
              <a:t>&lt;-"Date"</a:t>
            </a: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ylab</a:t>
            </a:r>
            <a:r>
              <a:rPr lang="en-US" sz="2400" dirty="0" smtClean="0">
                <a:latin typeface="Courier New" pitchFamily="49" charset="0"/>
                <a:cs typeface="Courier New" pitchFamily="49" charset="0"/>
              </a:rPr>
              <a:t>&lt;-"Prices"</a:t>
            </a:r>
          </a:p>
          <a:p>
            <a:pPr>
              <a:buNone/>
            </a:pPr>
            <a:r>
              <a:rPr lang="en-US" sz="2400" dirty="0" smtClean="0">
                <a:latin typeface="Courier New" pitchFamily="49" charset="0"/>
                <a:cs typeface="Courier New" pitchFamily="49" charset="0"/>
              </a:rPr>
              <a:t>	main="S&amp;P500: Open vs. Close Prices"</a:t>
            </a: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lty</a:t>
            </a:r>
            <a:r>
              <a:rPr lang="en-US" sz="2400" dirty="0" smtClean="0">
                <a:latin typeface="Courier New" pitchFamily="49" charset="0"/>
                <a:cs typeface="Courier New" pitchFamily="49" charset="0"/>
              </a:rPr>
              <a:t>=c("dotted", "solid")</a:t>
            </a: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ylim</a:t>
            </a:r>
            <a:r>
              <a:rPr lang="en-US" sz="2400" dirty="0" smtClean="0">
                <a:latin typeface="Courier New" pitchFamily="49" charset="0"/>
                <a:cs typeface="Courier New" pitchFamily="49" charset="0"/>
              </a:rPr>
              <a:t>&lt;-range(</a:t>
            </a:r>
            <a:r>
              <a:rPr lang="en-US" sz="2400" dirty="0" err="1" smtClean="0">
                <a:latin typeface="Courier New" pitchFamily="49" charset="0"/>
                <a:cs typeface="Courier New" pitchFamily="49" charset="0"/>
              </a:rPr>
              <a:t>coredata</a:t>
            </a:r>
            <a:r>
              <a:rPr lang="en-US" sz="2400" dirty="0" smtClean="0">
                <a:latin typeface="Courier New" pitchFamily="49" charset="0"/>
                <a:cs typeface="Courier New" pitchFamily="49" charset="0"/>
              </a:rPr>
              <a:t>(data))</a:t>
            </a:r>
            <a:endParaRPr lang="en-GB" sz="2400" dirty="0" smtClean="0">
              <a:latin typeface="Courier New" pitchFamily="49" charset="0"/>
              <a:cs typeface="Courier New" pitchFamily="49" charset="0"/>
            </a:endParaRPr>
          </a:p>
          <a:p>
            <a:pPr>
              <a:buNone/>
            </a:pPr>
            <a:r>
              <a:rPr lang="en-US" sz="2400" dirty="0" smtClean="0">
                <a:latin typeface="Courier New" pitchFamily="49" charset="0"/>
                <a:cs typeface="Courier New" pitchFamily="49" charset="0"/>
              </a:rPr>
              <a:t>plot(data, screens=c(1,2), </a:t>
            </a:r>
            <a:r>
              <a:rPr lang="en-US" sz="2400" dirty="0" err="1" smtClean="0">
                <a:latin typeface="Courier New" pitchFamily="49" charset="0"/>
                <a:cs typeface="Courier New" pitchFamily="49" charset="0"/>
              </a:rPr>
              <a:t>lty</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lty</a:t>
            </a:r>
            <a:r>
              <a:rPr lang="en-US" sz="2400" dirty="0" smtClean="0">
                <a:latin typeface="Courier New" pitchFamily="49" charset="0"/>
                <a:cs typeface="Courier New" pitchFamily="49" charset="0"/>
              </a:rPr>
              <a:t>, main=main, </a:t>
            </a:r>
            <a:r>
              <a:rPr lang="en-US" sz="2400" dirty="0" err="1" smtClean="0">
                <a:latin typeface="Courier New" pitchFamily="49" charset="0"/>
                <a:cs typeface="Courier New" pitchFamily="49" charset="0"/>
              </a:rPr>
              <a:t>xlab</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xlab</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ylab</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ylab</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ylim</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ylim</a:t>
            </a:r>
            <a:r>
              <a:rPr lang="en-US" sz="2400" dirty="0" smtClean="0">
                <a:latin typeface="Courier New" pitchFamily="49" charset="0"/>
                <a:cs typeface="Courier New" pitchFamily="49" charset="0"/>
              </a:rPr>
              <a:t>)</a:t>
            </a:r>
          </a:p>
          <a:p>
            <a:pPr>
              <a:buNone/>
            </a:pPr>
            <a:endParaRPr lang="en-US" sz="2400" dirty="0" smtClean="0">
              <a:latin typeface="Courier New" pitchFamily="49" charset="0"/>
              <a:cs typeface="Courier New" pitchFamily="49" charset="0"/>
            </a:endParaRPr>
          </a:p>
          <a:p>
            <a:r>
              <a:rPr lang="en-GB" sz="2400" dirty="0" smtClean="0">
                <a:latin typeface="Times New Roman" pitchFamily="18" charset="0"/>
                <a:cs typeface="Times New Roman" pitchFamily="18" charset="0"/>
              </a:rPr>
              <a:t>Plot the two time series in one plot:</a:t>
            </a:r>
          </a:p>
          <a:p>
            <a:pPr>
              <a:buNone/>
            </a:pPr>
            <a:r>
              <a:rPr lang="en-GB" sz="2400" dirty="0" smtClean="0">
                <a:latin typeface="Courier New" pitchFamily="49" charset="0"/>
                <a:cs typeface="Courier New" pitchFamily="49" charset="0"/>
              </a:rPr>
              <a:t>plot(data, screens=1, </a:t>
            </a:r>
            <a:r>
              <a:rPr lang="en-GB" sz="2400" dirty="0" err="1" smtClean="0">
                <a:latin typeface="Courier New" pitchFamily="49" charset="0"/>
                <a:cs typeface="Courier New" pitchFamily="49" charset="0"/>
              </a:rPr>
              <a:t>lty</a:t>
            </a:r>
            <a:r>
              <a:rPr lang="en-GB" sz="2400" dirty="0" smtClean="0">
                <a:latin typeface="Courier New" pitchFamily="49" charset="0"/>
                <a:cs typeface="Courier New" pitchFamily="49" charset="0"/>
              </a:rPr>
              <a:t>=</a:t>
            </a:r>
            <a:r>
              <a:rPr lang="en-GB" sz="2400" dirty="0" err="1" smtClean="0">
                <a:latin typeface="Courier New" pitchFamily="49" charset="0"/>
                <a:cs typeface="Courier New" pitchFamily="49" charset="0"/>
              </a:rPr>
              <a:t>lty</a:t>
            </a:r>
            <a:r>
              <a:rPr lang="en-GB" sz="2400" dirty="0" smtClean="0">
                <a:latin typeface="Courier New" pitchFamily="49" charset="0"/>
                <a:cs typeface="Courier New" pitchFamily="49" charset="0"/>
              </a:rPr>
              <a:t>, main=main, </a:t>
            </a:r>
            <a:r>
              <a:rPr lang="en-GB" sz="2400" dirty="0" err="1" smtClean="0">
                <a:latin typeface="Courier New" pitchFamily="49" charset="0"/>
                <a:cs typeface="Courier New" pitchFamily="49" charset="0"/>
              </a:rPr>
              <a:t>xlab</a:t>
            </a:r>
            <a:r>
              <a:rPr lang="en-GB" sz="2400" dirty="0" smtClean="0">
                <a:latin typeface="Courier New" pitchFamily="49" charset="0"/>
                <a:cs typeface="Courier New" pitchFamily="49" charset="0"/>
              </a:rPr>
              <a:t>=</a:t>
            </a:r>
            <a:r>
              <a:rPr lang="en-GB" sz="2400" dirty="0" err="1" smtClean="0">
                <a:latin typeface="Courier New" pitchFamily="49" charset="0"/>
                <a:cs typeface="Courier New" pitchFamily="49" charset="0"/>
              </a:rPr>
              <a:t>xlab</a:t>
            </a:r>
            <a:r>
              <a:rPr lang="en-GB" sz="2400" dirty="0" smtClean="0">
                <a:latin typeface="Courier New" pitchFamily="49" charset="0"/>
                <a:cs typeface="Courier New" pitchFamily="49" charset="0"/>
              </a:rPr>
              <a:t>, </a:t>
            </a:r>
            <a:r>
              <a:rPr lang="en-GB" sz="2400" dirty="0" err="1" smtClean="0">
                <a:latin typeface="Courier New" pitchFamily="49" charset="0"/>
                <a:cs typeface="Courier New" pitchFamily="49" charset="0"/>
              </a:rPr>
              <a:t>ylab</a:t>
            </a:r>
            <a:r>
              <a:rPr lang="en-GB" sz="2400" dirty="0" smtClean="0">
                <a:latin typeface="Courier New" pitchFamily="49" charset="0"/>
                <a:cs typeface="Courier New" pitchFamily="49" charset="0"/>
              </a:rPr>
              <a:t>=</a:t>
            </a:r>
            <a:r>
              <a:rPr lang="en-GB" sz="2400" dirty="0" err="1" smtClean="0">
                <a:latin typeface="Courier New" pitchFamily="49" charset="0"/>
                <a:cs typeface="Courier New" pitchFamily="49" charset="0"/>
              </a:rPr>
              <a:t>ylab</a:t>
            </a:r>
            <a:r>
              <a:rPr lang="en-GB" sz="2400" dirty="0" smtClean="0">
                <a:latin typeface="Courier New" pitchFamily="49" charset="0"/>
                <a:cs typeface="Courier New" pitchFamily="49" charset="0"/>
              </a:rPr>
              <a:t>)</a:t>
            </a:r>
          </a:p>
          <a:p>
            <a:pPr>
              <a:buNone/>
            </a:pPr>
            <a:r>
              <a:rPr lang="en-GB" sz="2400" dirty="0" smtClean="0">
                <a:latin typeface="Times New Roman" pitchFamily="18" charset="0"/>
                <a:cs typeface="Times New Roman" pitchFamily="18" charset="0"/>
              </a:rPr>
              <a:t># Add a legend (run with the above </a:t>
            </a:r>
            <a:r>
              <a:rPr lang="en-GB" sz="2400" dirty="0" smtClean="0">
                <a:latin typeface="Courier New" pitchFamily="49" charset="0"/>
                <a:cs typeface="Courier New" pitchFamily="49" charset="0"/>
              </a:rPr>
              <a:t>plot()</a:t>
            </a:r>
            <a:r>
              <a:rPr lang="en-GB" sz="2400" dirty="0" smtClean="0">
                <a:latin typeface="Times New Roman" pitchFamily="18" charset="0"/>
                <a:cs typeface="Times New Roman" pitchFamily="18" charset="0"/>
              </a:rPr>
              <a:t>command)</a:t>
            </a:r>
          </a:p>
          <a:p>
            <a:pPr>
              <a:buNone/>
            </a:pPr>
            <a:r>
              <a:rPr lang="en-GB" sz="2400" dirty="0" smtClean="0">
                <a:latin typeface="Courier New" pitchFamily="49" charset="0"/>
                <a:cs typeface="Courier New" pitchFamily="49" charset="0"/>
              </a:rPr>
              <a:t>legend("</a:t>
            </a:r>
            <a:r>
              <a:rPr lang="en-GB" sz="2400" dirty="0" err="1" smtClean="0">
                <a:latin typeface="Courier New" pitchFamily="49" charset="0"/>
                <a:cs typeface="Courier New" pitchFamily="49" charset="0"/>
              </a:rPr>
              <a:t>topleft</a:t>
            </a:r>
            <a:r>
              <a:rPr lang="en-GB" sz="2400" dirty="0" smtClean="0">
                <a:latin typeface="Courier New" pitchFamily="49" charset="0"/>
                <a:cs typeface="Courier New" pitchFamily="49" charset="0"/>
              </a:rPr>
              <a:t>", c("</a:t>
            </a:r>
            <a:r>
              <a:rPr lang="en-GB" sz="2400" dirty="0" err="1" smtClean="0">
                <a:latin typeface="Courier New" pitchFamily="49" charset="0"/>
                <a:cs typeface="Courier New" pitchFamily="49" charset="0"/>
              </a:rPr>
              <a:t>Open","Close</a:t>
            </a:r>
            <a:r>
              <a:rPr lang="en-GB" sz="2400" dirty="0" smtClean="0">
                <a:latin typeface="Courier New" pitchFamily="49" charset="0"/>
                <a:cs typeface="Courier New" pitchFamily="49" charset="0"/>
              </a:rPr>
              <a:t>"), </a:t>
            </a:r>
            <a:r>
              <a:rPr lang="en-GB" sz="2400" dirty="0" err="1" smtClean="0">
                <a:latin typeface="Courier New" pitchFamily="49" charset="0"/>
                <a:cs typeface="Courier New" pitchFamily="49" charset="0"/>
              </a:rPr>
              <a:t>lty</a:t>
            </a:r>
            <a:r>
              <a:rPr lang="en-GB" sz="2400" dirty="0" smtClean="0">
                <a:latin typeface="Courier New" pitchFamily="49" charset="0"/>
                <a:cs typeface="Courier New" pitchFamily="49" charset="0"/>
              </a:rPr>
              <a:t>=c("dotted", "solid")) </a:t>
            </a:r>
            <a:br>
              <a:rPr lang="en-GB" sz="2400" dirty="0" smtClean="0">
                <a:latin typeface="Courier New" pitchFamily="49" charset="0"/>
                <a:cs typeface="Courier New" pitchFamily="49" charset="0"/>
              </a:rPr>
            </a:br>
            <a:endParaRPr lang="en-US" sz="2400" dirty="0" smtClean="0">
              <a:latin typeface="Courier New" pitchFamily="49" charset="0"/>
              <a:cs typeface="Courier New" pitchFamily="49" charset="0"/>
            </a:endParaRPr>
          </a:p>
          <a:p>
            <a:r>
              <a:rPr lang="en-US" sz="2400" dirty="0" smtClean="0">
                <a:latin typeface="Times New Roman" pitchFamily="18" charset="0"/>
                <a:cs typeface="Times New Roman" pitchFamily="18" charset="0"/>
              </a:rPr>
              <a:t>You may also use other arguments on the </a:t>
            </a:r>
            <a:r>
              <a:rPr lang="en-US" sz="2400" dirty="0" err="1" smtClean="0">
                <a:latin typeface="Times New Roman" pitchFamily="18" charset="0"/>
                <a:cs typeface="Times New Roman" pitchFamily="18" charset="0"/>
              </a:rPr>
              <a:t>posistion</a:t>
            </a:r>
            <a:r>
              <a:rPr lang="en-US" sz="2400" dirty="0" smtClean="0">
                <a:latin typeface="Times New Roman" pitchFamily="18" charset="0"/>
                <a:cs typeface="Times New Roman" pitchFamily="18" charset="0"/>
              </a:rPr>
              <a:t> of the legend such as </a:t>
            </a:r>
            <a:r>
              <a:rPr lang="en-GB" sz="2400" dirty="0" smtClean="0">
                <a:latin typeface="Courier New" pitchFamily="49" charset="0"/>
                <a:cs typeface="Courier New" pitchFamily="49" charset="0"/>
              </a:rPr>
              <a:t>"</a:t>
            </a:r>
            <a:r>
              <a:rPr lang="en-GB" sz="2400" dirty="0" err="1" smtClean="0">
                <a:latin typeface="Courier New" pitchFamily="49" charset="0"/>
                <a:cs typeface="Courier New" pitchFamily="49" charset="0"/>
              </a:rPr>
              <a:t>topright</a:t>
            </a:r>
            <a:r>
              <a:rPr lang="en-GB" sz="2400" dirty="0" smtClean="0">
                <a:latin typeface="Courier New" pitchFamily="49" charset="0"/>
                <a:cs typeface="Courier New" pitchFamily="49" charset="0"/>
              </a:rPr>
              <a:t>", "</a:t>
            </a:r>
            <a:r>
              <a:rPr lang="en-GB" sz="2400" dirty="0" err="1" smtClean="0">
                <a:latin typeface="Courier New" pitchFamily="49" charset="0"/>
                <a:cs typeface="Courier New" pitchFamily="49" charset="0"/>
              </a:rPr>
              <a:t>bottomleft</a:t>
            </a:r>
            <a:r>
              <a:rPr lang="en-GB" sz="2400" dirty="0" smtClean="0">
                <a:latin typeface="Courier New" pitchFamily="49" charset="0"/>
                <a:cs typeface="Courier New" pitchFamily="49" charset="0"/>
              </a:rPr>
              <a:t>", , "</a:t>
            </a:r>
            <a:r>
              <a:rPr lang="en-GB" sz="2400" dirty="0" err="1" smtClean="0">
                <a:latin typeface="Courier New" pitchFamily="49" charset="0"/>
                <a:cs typeface="Courier New" pitchFamily="49" charset="0"/>
              </a:rPr>
              <a:t>bottomright</a:t>
            </a:r>
            <a:r>
              <a:rPr lang="en-GB" sz="2400" dirty="0" smtClean="0">
                <a:latin typeface="Courier New" pitchFamily="49" charset="0"/>
                <a:cs typeface="Courier New" pitchFamily="49" charset="0"/>
              </a:rPr>
              <a:t>“. </a:t>
            </a: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6096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US" sz="2400" dirty="0" smtClean="0"/>
              <a:t> </a:t>
            </a:r>
            <a:r>
              <a:rPr lang="en-US" sz="2400" b="1" dirty="0" smtClean="0">
                <a:latin typeface="Times New Roman" pitchFamily="18" charset="0"/>
                <a:cs typeface="Times New Roman" pitchFamily="18" charset="0"/>
              </a:rPr>
              <a:t>Plotting Time Series Data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12</a:t>
            </a:fld>
            <a:endParaRPr lang="en-US"/>
          </a:p>
        </p:txBody>
      </p:sp>
      <p:sp>
        <p:nvSpPr>
          <p:cNvPr id="1627139" name="Rectangle 3"/>
          <p:cNvSpPr>
            <a:spLocks noGrp="1" noChangeArrowheads="1"/>
          </p:cNvSpPr>
          <p:nvPr>
            <p:ph type="body" idx="1"/>
          </p:nvPr>
        </p:nvSpPr>
        <p:spPr>
          <a:xfrm>
            <a:off x="0" y="990600"/>
            <a:ext cx="9144000" cy="5562600"/>
          </a:xfrm>
        </p:spPr>
        <p:txBody>
          <a:bodyPr>
            <a:normAutofit/>
          </a:bodyPr>
          <a:lstStyle/>
          <a:p>
            <a:r>
              <a:rPr lang="en-GB" sz="2400" dirty="0" smtClean="0">
                <a:latin typeface="Times New Roman" pitchFamily="18" charset="0"/>
                <a:cs typeface="Times New Roman" pitchFamily="18" charset="0"/>
              </a:rPr>
              <a:t>Selections of subsets can be made for a range of dates of interest: </a:t>
            </a:r>
            <a:r>
              <a:rPr lang="en-GB" sz="2400" dirty="0" smtClean="0">
                <a:latin typeface="Courier New" pitchFamily="49" charset="0"/>
                <a:cs typeface="Courier New" pitchFamily="49" charset="0"/>
              </a:rPr>
              <a:t> </a:t>
            </a:r>
          </a:p>
          <a:p>
            <a:pPr>
              <a:buNone/>
            </a:pPr>
            <a:endParaRPr lang="en-GB" sz="2400" dirty="0" smtClean="0">
              <a:latin typeface="Courier New" pitchFamily="49" charset="0"/>
              <a:cs typeface="Courier New" pitchFamily="49" charset="0"/>
            </a:endParaRPr>
          </a:p>
          <a:p>
            <a:pPr>
              <a:buNone/>
            </a:pPr>
            <a:r>
              <a:rPr lang="en-GB" sz="2400" dirty="0" smtClean="0">
                <a:latin typeface="Courier New" pitchFamily="49" charset="0"/>
                <a:cs typeface="Courier New" pitchFamily="49" charset="0"/>
              </a:rPr>
              <a:t>subset_1&lt;- window(data, start = </a:t>
            </a:r>
            <a:r>
              <a:rPr lang="en-GB" sz="2400" dirty="0" err="1" smtClean="0">
                <a:latin typeface="Courier New" pitchFamily="49" charset="0"/>
                <a:cs typeface="Courier New" pitchFamily="49" charset="0"/>
              </a:rPr>
              <a:t>as.Date</a:t>
            </a:r>
            <a:r>
              <a:rPr lang="en-GB" sz="2400" dirty="0" smtClean="0">
                <a:latin typeface="Courier New" pitchFamily="49" charset="0"/>
                <a:cs typeface="Courier New" pitchFamily="49" charset="0"/>
              </a:rPr>
              <a:t>("2005-02-15"), end = </a:t>
            </a:r>
            <a:r>
              <a:rPr lang="en-GB" sz="2400" dirty="0" err="1" smtClean="0">
                <a:latin typeface="Courier New" pitchFamily="49" charset="0"/>
                <a:cs typeface="Courier New" pitchFamily="49" charset="0"/>
              </a:rPr>
              <a:t>as.Date</a:t>
            </a:r>
            <a:r>
              <a:rPr lang="en-GB" sz="2400" dirty="0" smtClean="0">
                <a:latin typeface="Courier New" pitchFamily="49" charset="0"/>
                <a:cs typeface="Courier New" pitchFamily="49" charset="0"/>
              </a:rPr>
              <a:t>("2005-02-28"))</a:t>
            </a:r>
          </a:p>
          <a:p>
            <a:pPr>
              <a:buNone/>
            </a:pPr>
            <a:endParaRPr lang="en-US" sz="2400" dirty="0" smtClean="0">
              <a:latin typeface="Courier New" pitchFamily="49" charset="0"/>
              <a:cs typeface="Courier New" pitchFamily="49" charset="0"/>
            </a:endParaRPr>
          </a:p>
          <a:p>
            <a:pPr>
              <a:buNone/>
            </a:pPr>
            <a:endParaRPr lang="en-GB" sz="2400" dirty="0" smtClean="0">
              <a:latin typeface="Courier New" pitchFamily="49" charset="0"/>
              <a:cs typeface="Courier New" pitchFamily="49" charset="0"/>
            </a:endParaRPr>
          </a:p>
          <a:p>
            <a:endParaRPr lang="en-GB" sz="2400" dirty="0" smtClean="0">
              <a:latin typeface="Courier New" pitchFamily="49" charset="0"/>
              <a:cs typeface="Courier New" pitchFamily="49" charset="0"/>
            </a:endParaRPr>
          </a:p>
          <a:p>
            <a:pPr>
              <a:buNone/>
            </a:pPr>
            <a:endParaRPr lang="en-US" sz="24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pic>
        <p:nvPicPr>
          <p:cNvPr id="1026" name="Picture 2"/>
          <p:cNvPicPr>
            <a:picLocks noChangeAspect="1" noChangeArrowheads="1"/>
          </p:cNvPicPr>
          <p:nvPr/>
        </p:nvPicPr>
        <p:blipFill>
          <a:blip r:embed="rId3" cstate="print"/>
          <a:srcRect/>
          <a:stretch>
            <a:fillRect/>
          </a:stretch>
        </p:blipFill>
        <p:spPr bwMode="auto">
          <a:xfrm>
            <a:off x="2057400" y="2667000"/>
            <a:ext cx="4800600" cy="2462212"/>
          </a:xfrm>
          <a:prstGeom prst="rect">
            <a:avLst/>
          </a:prstGeom>
          <a:noFill/>
          <a:ln w="9525">
            <a:noFill/>
            <a:miter lim="800000"/>
            <a:headEnd/>
            <a:tailEnd/>
          </a:ln>
          <a:effectLst/>
        </p:spPr>
      </p:pic>
      <p:sp>
        <p:nvSpPr>
          <p:cNvPr id="10" name="Rectangle 2"/>
          <p:cNvSpPr>
            <a:spLocks noGrp="1" noChangeArrowheads="1"/>
          </p:cNvSpPr>
          <p:nvPr>
            <p:ph type="title"/>
          </p:nvPr>
        </p:nvSpPr>
        <p:spPr>
          <a:xfrm>
            <a:off x="457200" y="274638"/>
            <a:ext cx="8229600" cy="792162"/>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US" sz="2400" dirty="0" smtClean="0"/>
              <a:t> </a:t>
            </a:r>
            <a:r>
              <a:rPr lang="en-US" sz="2400" b="1" dirty="0" smtClean="0">
                <a:latin typeface="Times New Roman" pitchFamily="18" charset="0"/>
                <a:cs typeface="Times New Roman" pitchFamily="18" charset="0"/>
              </a:rPr>
              <a:t>Subset selection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13</a:t>
            </a:fld>
            <a:endParaRPr lang="en-US"/>
          </a:p>
        </p:txBody>
      </p:sp>
      <p:sp>
        <p:nvSpPr>
          <p:cNvPr id="1627139" name="Rectangle 3"/>
          <p:cNvSpPr>
            <a:spLocks noGrp="1" noChangeArrowheads="1"/>
          </p:cNvSpPr>
          <p:nvPr>
            <p:ph type="body" idx="1"/>
          </p:nvPr>
        </p:nvSpPr>
        <p:spPr>
          <a:xfrm>
            <a:off x="0" y="914400"/>
            <a:ext cx="9144000" cy="5638800"/>
          </a:xfrm>
        </p:spPr>
        <p:txBody>
          <a:bodyPr>
            <a:normAutofit/>
          </a:bodyPr>
          <a:lstStyle/>
          <a:p>
            <a:r>
              <a:rPr lang="en-GB" sz="2400" dirty="0" smtClean="0">
                <a:latin typeface="Times New Roman" pitchFamily="18" charset="0"/>
                <a:cs typeface="Times New Roman" pitchFamily="18" charset="0"/>
              </a:rPr>
              <a:t>To compute log-difference returns in %, the following convenience function is defined</a:t>
            </a:r>
            <a:r>
              <a:rPr lang="el-GR" sz="2400" dirty="0" smtClean="0">
                <a:latin typeface="Times New Roman" pitchFamily="18" charset="0"/>
                <a:cs typeface="Times New Roman" pitchFamily="18" charset="0"/>
              </a:rPr>
              <a:t>:</a:t>
            </a:r>
            <a:r>
              <a:rPr lang="en-GB" sz="2400" dirty="0" smtClean="0">
                <a:latin typeface="Times New Roman" pitchFamily="18" charset="0"/>
                <a:cs typeface="Times New Roman" pitchFamily="18" charset="0"/>
              </a:rPr>
              <a:t> </a:t>
            </a:r>
            <a:endParaRPr lang="el-GR" sz="2400" dirty="0" smtClean="0">
              <a:latin typeface="Times New Roman" pitchFamily="18" charset="0"/>
              <a:cs typeface="Times New Roman" pitchFamily="18" charset="0"/>
            </a:endParaRPr>
          </a:p>
          <a:p>
            <a:endParaRPr lang="el-GR" sz="2400" dirty="0" smtClean="0">
              <a:latin typeface="Times New Roman" pitchFamily="18" charset="0"/>
              <a:cs typeface="Times New Roman" pitchFamily="18" charset="0"/>
            </a:endParaRPr>
          </a:p>
          <a:p>
            <a:pPr>
              <a:buNone/>
            </a:pPr>
            <a:r>
              <a:rPr lang="en-GB" sz="2400" dirty="0" smtClean="0">
                <a:latin typeface="Courier New" pitchFamily="49" charset="0"/>
                <a:cs typeface="Courier New" pitchFamily="49" charset="0"/>
              </a:rPr>
              <a:t>prices2returns &lt;- function(x) 100*diff(log(x)) </a:t>
            </a:r>
            <a:endParaRPr lang="el-GR" sz="2400" dirty="0" smtClean="0">
              <a:latin typeface="Courier New" pitchFamily="49" charset="0"/>
              <a:cs typeface="Courier New" pitchFamily="49" charset="0"/>
            </a:endParaRPr>
          </a:p>
          <a:p>
            <a:pPr>
              <a:buNone/>
            </a:pPr>
            <a:endParaRPr lang="el-GR" sz="2400" dirty="0" smtClean="0"/>
          </a:p>
          <a:p>
            <a:pPr>
              <a:buNone/>
            </a:pPr>
            <a:r>
              <a:rPr lang="en-GB" sz="2400" dirty="0" smtClean="0">
                <a:latin typeface="Times New Roman" pitchFamily="18" charset="0"/>
                <a:cs typeface="Times New Roman" pitchFamily="18" charset="0"/>
              </a:rPr>
              <a:t>which can be used to convert all columns (of prices) into returns. </a:t>
            </a:r>
            <a:endParaRPr lang="el-GR" sz="2400" dirty="0" smtClean="0">
              <a:latin typeface="Times New Roman" pitchFamily="18" charset="0"/>
              <a:cs typeface="Times New Roman" pitchFamily="18" charset="0"/>
            </a:endParaRPr>
          </a:p>
          <a:p>
            <a:pPr>
              <a:buNone/>
            </a:pPr>
            <a:r>
              <a:rPr lang="el-GR"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GB" sz="2400" dirty="0" smtClean="0">
                <a:latin typeface="Courier New" pitchFamily="49" charset="0"/>
                <a:cs typeface="Courier New" pitchFamily="49" charset="0"/>
              </a:rPr>
              <a:t>r &lt;- prices2returns(</a:t>
            </a:r>
            <a:r>
              <a:rPr lang="en-US" sz="2400" dirty="0" smtClean="0">
                <a:latin typeface="Courier New" pitchFamily="49" charset="0"/>
                <a:cs typeface="Courier New" pitchFamily="49" charset="0"/>
              </a:rPr>
              <a:t>data</a:t>
            </a:r>
            <a:r>
              <a:rPr lang="en-GB" sz="2400" dirty="0" smtClean="0">
                <a:latin typeface="Courier New" pitchFamily="49" charset="0"/>
                <a:cs typeface="Courier New" pitchFamily="49" charset="0"/>
              </a:rPr>
              <a:t>)</a:t>
            </a:r>
          </a:p>
          <a:p>
            <a:pPr>
              <a:buNone/>
            </a:pPr>
            <a:endParaRPr lang="en-US" sz="2400" dirty="0" smtClean="0">
              <a:latin typeface="Courier New" pitchFamily="49" charset="0"/>
              <a:cs typeface="Courier New" pitchFamily="49" charset="0"/>
            </a:endParaRP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str</a:t>
            </a:r>
            <a:r>
              <a:rPr lang="en-US" sz="2400" dirty="0" smtClean="0">
                <a:latin typeface="Courier New" pitchFamily="49" charset="0"/>
                <a:cs typeface="Courier New" pitchFamily="49" charset="0"/>
              </a:rPr>
              <a:t>(r)</a:t>
            </a:r>
            <a:endParaRPr lang="en-GB" sz="2400" dirty="0" smtClean="0">
              <a:latin typeface="Courier New" pitchFamily="49" charset="0"/>
              <a:cs typeface="Courier New" pitchFamily="49" charset="0"/>
            </a:endParaRPr>
          </a:p>
          <a:p>
            <a:endParaRPr lang="en-GB" sz="2400" dirty="0" smtClean="0">
              <a:latin typeface="Courier New" pitchFamily="49" charset="0"/>
              <a:cs typeface="Courier New" pitchFamily="49" charset="0"/>
            </a:endParaRPr>
          </a:p>
          <a:p>
            <a:pPr>
              <a:buNone/>
            </a:pPr>
            <a:endParaRPr lang="en-US" sz="24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Prices and returns</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14</a:t>
            </a:fld>
            <a:endParaRPr lang="en-US"/>
          </a:p>
        </p:txBody>
      </p:sp>
      <p:sp>
        <p:nvSpPr>
          <p:cNvPr id="1627139" name="Rectangle 3"/>
          <p:cNvSpPr>
            <a:spLocks noGrp="1" noChangeArrowheads="1"/>
          </p:cNvSpPr>
          <p:nvPr>
            <p:ph type="body" idx="1"/>
          </p:nvPr>
        </p:nvSpPr>
        <p:spPr>
          <a:xfrm>
            <a:off x="0" y="914400"/>
            <a:ext cx="9144000" cy="5638800"/>
          </a:xfrm>
        </p:spPr>
        <p:txBody>
          <a:bodyPr>
            <a:normAutofit/>
          </a:bodyPr>
          <a:lstStyle/>
          <a:p>
            <a:r>
              <a:rPr lang="en-GB" sz="2400" dirty="0" smtClean="0">
                <a:latin typeface="Times New Roman" pitchFamily="18" charset="0"/>
                <a:cs typeface="Times New Roman" pitchFamily="18" charset="0"/>
              </a:rPr>
              <a:t>The 10-day rolling window mean (for all columns) can be computed by: </a:t>
            </a:r>
          </a:p>
          <a:p>
            <a:pPr>
              <a:buNone/>
            </a:pPr>
            <a:r>
              <a:rPr lang="en-GB" sz="2400" dirty="0" smtClean="0">
                <a:latin typeface="Courier New" pitchFamily="49" charset="0"/>
                <a:cs typeface="Courier New" pitchFamily="49" charset="0"/>
              </a:rPr>
              <a:t>		mm&lt;- </a:t>
            </a:r>
            <a:r>
              <a:rPr lang="en-GB" sz="2400" dirty="0" err="1" smtClean="0">
                <a:latin typeface="Courier New" pitchFamily="49" charset="0"/>
                <a:cs typeface="Courier New" pitchFamily="49" charset="0"/>
              </a:rPr>
              <a:t>rollapply</a:t>
            </a:r>
            <a:r>
              <a:rPr lang="en-GB" sz="2400" dirty="0" smtClean="0">
                <a:latin typeface="Courier New" pitchFamily="49" charset="0"/>
                <a:cs typeface="Courier New" pitchFamily="49" charset="0"/>
              </a:rPr>
              <a:t>(r, 10, mean) </a:t>
            </a:r>
          </a:p>
          <a:p>
            <a:pPr>
              <a:buNone/>
            </a:pPr>
            <a:r>
              <a:rPr lang="en-US" sz="2400" dirty="0" smtClean="0">
                <a:latin typeface="Courier New" pitchFamily="49" charset="0"/>
                <a:cs typeface="Courier New" pitchFamily="49" charset="0"/>
              </a:rPr>
              <a:t>		plot(mm)</a:t>
            </a:r>
            <a:endParaRPr lang="el-GR" sz="2400" dirty="0" smtClean="0">
              <a:latin typeface="Courier New" pitchFamily="49" charset="0"/>
              <a:cs typeface="Courier New" pitchFamily="49" charset="0"/>
            </a:endParaRPr>
          </a:p>
          <a:p>
            <a:endParaRPr lang="en-US"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The 10-day rolling window standard deviations (for all columns) can be computed by: </a:t>
            </a:r>
            <a:endParaRPr lang="en-US" sz="2400" dirty="0" smtClean="0">
              <a:latin typeface="Times New Roman" pitchFamily="18" charset="0"/>
              <a:cs typeface="Times New Roman" pitchFamily="18" charset="0"/>
            </a:endParaRPr>
          </a:p>
          <a:p>
            <a:pPr>
              <a:buNone/>
            </a:pPr>
            <a:r>
              <a:rPr lang="en-GB" sz="2400" dirty="0" smtClean="0">
                <a:latin typeface="Courier New" pitchFamily="49" charset="0"/>
                <a:cs typeface="Courier New" pitchFamily="49" charset="0"/>
              </a:rPr>
              <a:t>		</a:t>
            </a:r>
            <a:r>
              <a:rPr lang="en-GB" sz="2400" dirty="0" err="1" smtClean="0">
                <a:latin typeface="Courier New" pitchFamily="49" charset="0"/>
                <a:cs typeface="Courier New" pitchFamily="49" charset="0"/>
              </a:rPr>
              <a:t>ss</a:t>
            </a:r>
            <a:r>
              <a:rPr lang="en-GB" sz="2400" dirty="0" smtClean="0">
                <a:latin typeface="Courier New" pitchFamily="49" charset="0"/>
                <a:cs typeface="Courier New" pitchFamily="49" charset="0"/>
              </a:rPr>
              <a:t>&lt;-</a:t>
            </a:r>
            <a:r>
              <a:rPr lang="en-GB" sz="2400" dirty="0" err="1" smtClean="0">
                <a:latin typeface="Courier New" pitchFamily="49" charset="0"/>
                <a:cs typeface="Courier New" pitchFamily="49" charset="0"/>
              </a:rPr>
              <a:t>rollapply</a:t>
            </a:r>
            <a:r>
              <a:rPr lang="en-GB" sz="2400" dirty="0" smtClean="0">
                <a:latin typeface="Courier New" pitchFamily="49" charset="0"/>
                <a:cs typeface="Courier New" pitchFamily="49" charset="0"/>
              </a:rPr>
              <a:t>(r, 10, </a:t>
            </a:r>
            <a:r>
              <a:rPr lang="en-GB" sz="2400" dirty="0" err="1" smtClean="0">
                <a:latin typeface="Courier New" pitchFamily="49" charset="0"/>
                <a:cs typeface="Courier New" pitchFamily="49" charset="0"/>
              </a:rPr>
              <a:t>sd</a:t>
            </a:r>
            <a:r>
              <a:rPr lang="en-GB" sz="2400" dirty="0" smtClean="0">
                <a:latin typeface="Courier New" pitchFamily="49" charset="0"/>
                <a:cs typeface="Courier New" pitchFamily="49" charset="0"/>
              </a:rPr>
              <a:t>)</a:t>
            </a:r>
          </a:p>
          <a:p>
            <a:pPr>
              <a:buNone/>
            </a:pPr>
            <a:r>
              <a:rPr lang="en-US" sz="2400" dirty="0" smtClean="0">
                <a:latin typeface="Courier New" pitchFamily="49" charset="0"/>
                <a:cs typeface="Courier New" pitchFamily="49" charset="0"/>
              </a:rPr>
              <a:t>		plot(</a:t>
            </a:r>
            <a:r>
              <a:rPr lang="en-US" sz="2400" dirty="0" err="1" smtClean="0">
                <a:latin typeface="Courier New" pitchFamily="49" charset="0"/>
                <a:cs typeface="Courier New" pitchFamily="49" charset="0"/>
              </a:rPr>
              <a:t>ss</a:t>
            </a:r>
            <a:r>
              <a:rPr lang="en-US" sz="2400" dirty="0" smtClean="0">
                <a:latin typeface="Courier New" pitchFamily="49" charset="0"/>
                <a:cs typeface="Courier New" pitchFamily="49" charset="0"/>
              </a:rPr>
              <a:t>)</a:t>
            </a:r>
            <a:endParaRPr lang="el-GR" sz="2400" dirty="0" smtClean="0">
              <a:latin typeface="Courier New" pitchFamily="49" charset="0"/>
              <a:cs typeface="Courier New" pitchFamily="49" charset="0"/>
            </a:endParaRPr>
          </a:p>
          <a:p>
            <a:r>
              <a:rPr lang="en-US" sz="2400" dirty="0" smtClean="0">
                <a:latin typeface="Times New Roman" pitchFamily="18" charset="0"/>
                <a:cs typeface="Times New Roman" pitchFamily="18" charset="0"/>
              </a:rPr>
              <a:t>The same could also be applied to obtain the median, maximum and minimum rolling returns using the </a:t>
            </a:r>
            <a:r>
              <a:rPr lang="en-US" sz="2400" dirty="0" smtClean="0">
                <a:latin typeface="Courier New" pitchFamily="49" charset="0"/>
                <a:cs typeface="Courier New" pitchFamily="49" charset="0"/>
              </a:rPr>
              <a:t>median</a:t>
            </a: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max, min </a:t>
            </a:r>
            <a:r>
              <a:rPr lang="en-US" sz="2400" dirty="0" smtClean="0">
                <a:latin typeface="Times New Roman" pitchFamily="18" charset="0"/>
                <a:cs typeface="Times New Roman" pitchFamily="18" charset="0"/>
              </a:rPr>
              <a:t>arguments in the </a:t>
            </a:r>
            <a:r>
              <a:rPr lang="en-US" sz="2400" dirty="0" err="1" smtClean="0">
                <a:latin typeface="Courier New" pitchFamily="49" charset="0"/>
                <a:cs typeface="Courier New" pitchFamily="49" charset="0"/>
              </a:rPr>
              <a:t>rollapply</a:t>
            </a:r>
            <a:r>
              <a:rPr lang="en-US" sz="2400" dirty="0" smtClean="0">
                <a:latin typeface="Courier New" pitchFamily="49" charset="0"/>
                <a:cs typeface="Courier New" pitchFamily="49" charset="0"/>
              </a:rPr>
              <a:t>() </a:t>
            </a:r>
            <a:r>
              <a:rPr lang="en-US" sz="2400" dirty="0" smtClean="0">
                <a:latin typeface="Times New Roman" pitchFamily="18" charset="0"/>
                <a:cs typeface="Times New Roman" pitchFamily="18" charset="0"/>
              </a:rPr>
              <a:t>function.</a:t>
            </a:r>
            <a:endParaRPr lang="en-GB" sz="2400" dirty="0" smtClean="0">
              <a:latin typeface="Times New Roman" pitchFamily="18" charset="0"/>
              <a:cs typeface="Times New Roman" pitchFamily="18" charset="0"/>
            </a:endParaRPr>
          </a:p>
          <a:p>
            <a:pPr>
              <a:buNone/>
            </a:pPr>
            <a:endParaRPr lang="en-US" sz="24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Prices and returns</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15</a:t>
            </a:fld>
            <a:endParaRPr lang="en-US"/>
          </a:p>
        </p:txBody>
      </p:sp>
      <p:sp>
        <p:nvSpPr>
          <p:cNvPr id="1627139" name="Rectangle 3"/>
          <p:cNvSpPr>
            <a:spLocks noGrp="1" noChangeArrowheads="1"/>
          </p:cNvSpPr>
          <p:nvPr>
            <p:ph type="body" idx="1"/>
          </p:nvPr>
        </p:nvSpPr>
        <p:spPr>
          <a:xfrm>
            <a:off x="0" y="914400"/>
            <a:ext cx="9144000" cy="5638800"/>
          </a:xfrm>
        </p:spPr>
        <p:txBody>
          <a:bodyPr>
            <a:normAutofit lnSpcReduction="10000"/>
          </a:bodyPr>
          <a:lstStyle/>
          <a:p>
            <a:r>
              <a:rPr lang="en-GB" sz="2400" dirty="0" smtClean="0">
                <a:latin typeface="Times New Roman" pitchFamily="18" charset="0"/>
                <a:cs typeface="Times New Roman" pitchFamily="18" charset="0"/>
              </a:rPr>
              <a:t>When connected to the internet, Yahoo! Finance can be easily queried using the </a:t>
            </a:r>
            <a:r>
              <a:rPr lang="en-GB" sz="2400" dirty="0" err="1" smtClean="0">
                <a:latin typeface="Courier New" pitchFamily="49" charset="0"/>
                <a:cs typeface="Courier New" pitchFamily="49" charset="0"/>
              </a:rPr>
              <a:t>get.hist.quote</a:t>
            </a:r>
            <a:r>
              <a:rPr lang="en-GB" sz="2400" dirty="0" smtClean="0">
                <a:latin typeface="Times New Roman" pitchFamily="18" charset="0"/>
                <a:cs typeface="Times New Roman" pitchFamily="18" charset="0"/>
              </a:rPr>
              <a:t> function in </a:t>
            </a:r>
          </a:p>
          <a:p>
            <a:pPr>
              <a:buNone/>
            </a:pPr>
            <a:r>
              <a:rPr lang="en-GB" sz="2400" dirty="0" smtClean="0">
                <a:latin typeface="Courier New" pitchFamily="49" charset="0"/>
                <a:cs typeface="Courier New" pitchFamily="49" charset="0"/>
              </a:rPr>
              <a:t>		library("</a:t>
            </a:r>
            <a:r>
              <a:rPr lang="en-GB" sz="2400" dirty="0" err="1" smtClean="0">
                <a:latin typeface="Courier New" pitchFamily="49" charset="0"/>
                <a:cs typeface="Courier New" pitchFamily="49" charset="0"/>
              </a:rPr>
              <a:t>tseries</a:t>
            </a:r>
            <a:r>
              <a:rPr lang="en-GB" sz="2400" dirty="0" smtClean="0">
                <a:latin typeface="Courier New" pitchFamily="49" charset="0"/>
                <a:cs typeface="Courier New" pitchFamily="49" charset="0"/>
              </a:rPr>
              <a:t>") </a:t>
            </a:r>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A daily series can be obtained by: </a:t>
            </a:r>
          </a:p>
          <a:p>
            <a:pPr algn="just">
              <a:buNone/>
            </a:pPr>
            <a:r>
              <a:rPr lang="en-GB" sz="2400" dirty="0" smtClean="0">
                <a:latin typeface="Courier New" pitchFamily="49" charset="0"/>
                <a:cs typeface="Courier New" pitchFamily="49" charset="0"/>
              </a:rPr>
              <a:t>	</a:t>
            </a:r>
            <a:r>
              <a:rPr lang="en-GB" sz="2400" dirty="0" err="1" smtClean="0">
                <a:latin typeface="Courier New" pitchFamily="49" charset="0"/>
                <a:cs typeface="Courier New" pitchFamily="49" charset="0"/>
              </a:rPr>
              <a:t>ibm</a:t>
            </a:r>
            <a:r>
              <a:rPr lang="en-GB" sz="2400" dirty="0" smtClean="0">
                <a:latin typeface="Courier New" pitchFamily="49" charset="0"/>
                <a:cs typeface="Courier New" pitchFamily="49" charset="0"/>
              </a:rPr>
              <a:t>&lt;- </a:t>
            </a:r>
            <a:r>
              <a:rPr lang="en-GB" sz="2400" dirty="0" err="1" smtClean="0">
                <a:latin typeface="Courier New" pitchFamily="49" charset="0"/>
                <a:cs typeface="Courier New" pitchFamily="49" charset="0"/>
              </a:rPr>
              <a:t>get.hist.quote</a:t>
            </a:r>
            <a:r>
              <a:rPr lang="en-GB" sz="2400" dirty="0" smtClean="0">
                <a:latin typeface="Courier New" pitchFamily="49" charset="0"/>
                <a:cs typeface="Courier New" pitchFamily="49" charset="0"/>
              </a:rPr>
              <a:t>(instrument = "</a:t>
            </a:r>
            <a:r>
              <a:rPr lang="en-GB" sz="2400" dirty="0" err="1" smtClean="0">
                <a:latin typeface="Courier New" pitchFamily="49" charset="0"/>
                <a:cs typeface="Courier New" pitchFamily="49" charset="0"/>
              </a:rPr>
              <a:t>ibm</a:t>
            </a:r>
            <a:r>
              <a:rPr lang="en-GB" sz="2400" dirty="0" smtClean="0">
                <a:latin typeface="Courier New" pitchFamily="49" charset="0"/>
                <a:cs typeface="Courier New" pitchFamily="49" charset="0"/>
              </a:rPr>
              <a:t>", start = "1998-01-02", end = "2004-12-31", quote = "</a:t>
            </a:r>
            <a:r>
              <a:rPr lang="en-GB" sz="2400" dirty="0" err="1" smtClean="0">
                <a:latin typeface="Courier New" pitchFamily="49" charset="0"/>
                <a:cs typeface="Courier New" pitchFamily="49" charset="0"/>
              </a:rPr>
              <a:t>AdjClose</a:t>
            </a:r>
            <a:r>
              <a:rPr lang="en-GB" sz="2400" dirty="0" smtClean="0">
                <a:latin typeface="Courier New" pitchFamily="49" charset="0"/>
                <a:cs typeface="Courier New" pitchFamily="49" charset="0"/>
              </a:rPr>
              <a:t>") </a:t>
            </a:r>
          </a:p>
          <a:p>
            <a:pPr>
              <a:buNone/>
            </a:pPr>
            <a:r>
              <a:rPr lang="en-GB" sz="2400" dirty="0" smtClean="0">
                <a:latin typeface="Courier New" pitchFamily="49" charset="0"/>
                <a:cs typeface="Courier New" pitchFamily="49" charset="0"/>
              </a:rPr>
              <a:t>	class(</a:t>
            </a:r>
            <a:r>
              <a:rPr lang="en-GB" sz="2400" dirty="0" err="1" smtClean="0">
                <a:latin typeface="Courier New" pitchFamily="49" charset="0"/>
                <a:cs typeface="Courier New" pitchFamily="49" charset="0"/>
              </a:rPr>
              <a:t>ibm</a:t>
            </a:r>
            <a:r>
              <a:rPr lang="en-GB" sz="2400" dirty="0" smtClean="0">
                <a:latin typeface="Courier New" pitchFamily="49" charset="0"/>
                <a:cs typeface="Courier New" pitchFamily="49" charset="0"/>
              </a:rPr>
              <a:t>)</a:t>
            </a:r>
          </a:p>
          <a:p>
            <a:pPr>
              <a:buNone/>
            </a:pPr>
            <a:r>
              <a:rPr lang="en-GB" sz="2400" dirty="0" smtClean="0">
                <a:latin typeface="Courier New" pitchFamily="49" charset="0"/>
                <a:cs typeface="Courier New" pitchFamily="49" charset="0"/>
              </a:rPr>
              <a:t>	plot(</a:t>
            </a:r>
            <a:r>
              <a:rPr lang="en-GB" sz="2400" dirty="0" err="1" smtClean="0">
                <a:latin typeface="Courier New" pitchFamily="49" charset="0"/>
                <a:cs typeface="Courier New" pitchFamily="49" charset="0"/>
              </a:rPr>
              <a:t>ibm</a:t>
            </a:r>
            <a:r>
              <a:rPr lang="en-GB" sz="2400" dirty="0" smtClean="0">
                <a:latin typeface="Courier New" pitchFamily="49" charset="0"/>
                <a:cs typeface="Courier New" pitchFamily="49" charset="0"/>
              </a:rPr>
              <a:t>)</a:t>
            </a:r>
          </a:p>
          <a:p>
            <a:r>
              <a:rPr lang="en-GB" sz="2400" dirty="0" smtClean="0">
                <a:latin typeface="Times New Roman" pitchFamily="18" charset="0"/>
                <a:cs typeface="Times New Roman" pitchFamily="18" charset="0"/>
              </a:rPr>
              <a:t>A monthly series can be obtained and transformed by:</a:t>
            </a:r>
          </a:p>
          <a:p>
            <a:pPr algn="just">
              <a:buNone/>
            </a:pPr>
            <a:r>
              <a:rPr lang="en-GB" sz="2400" dirty="0" smtClean="0">
                <a:latin typeface="Courier New" pitchFamily="49" charset="0"/>
                <a:cs typeface="Courier New" pitchFamily="49" charset="0"/>
              </a:rPr>
              <a:t>	</a:t>
            </a:r>
            <a:r>
              <a:rPr lang="en-GB" sz="2400" dirty="0" err="1" smtClean="0">
                <a:latin typeface="Courier New" pitchFamily="49" charset="0"/>
                <a:cs typeface="Courier New" pitchFamily="49" charset="0"/>
              </a:rPr>
              <a:t>ibm_mon</a:t>
            </a:r>
            <a:r>
              <a:rPr lang="en-GB" sz="2400" dirty="0" smtClean="0">
                <a:latin typeface="Courier New" pitchFamily="49" charset="0"/>
                <a:cs typeface="Courier New" pitchFamily="49" charset="0"/>
              </a:rPr>
              <a:t> &lt;- </a:t>
            </a:r>
            <a:r>
              <a:rPr lang="en-GB" sz="2400" dirty="0" err="1" smtClean="0">
                <a:latin typeface="Courier New" pitchFamily="49" charset="0"/>
                <a:cs typeface="Courier New" pitchFamily="49" charset="0"/>
              </a:rPr>
              <a:t>get.hist.quote</a:t>
            </a:r>
            <a:r>
              <a:rPr lang="en-GB" sz="2400" dirty="0" smtClean="0">
                <a:latin typeface="Courier New" pitchFamily="49" charset="0"/>
                <a:cs typeface="Courier New" pitchFamily="49" charset="0"/>
              </a:rPr>
              <a:t>(instrument = "</a:t>
            </a:r>
            <a:r>
              <a:rPr lang="en-GB" sz="2400" dirty="0" err="1" smtClean="0">
                <a:latin typeface="Courier New" pitchFamily="49" charset="0"/>
                <a:cs typeface="Courier New" pitchFamily="49" charset="0"/>
              </a:rPr>
              <a:t>ibm</a:t>
            </a:r>
            <a:r>
              <a:rPr lang="en-GB" sz="2400" dirty="0" smtClean="0">
                <a:latin typeface="Courier New" pitchFamily="49" charset="0"/>
                <a:cs typeface="Courier New" pitchFamily="49" charset="0"/>
              </a:rPr>
              <a:t>", start = "1998-01-02", end = "2004-12-01",  compression = "m", quote = "</a:t>
            </a:r>
            <a:r>
              <a:rPr lang="en-GB" sz="2400" dirty="0" err="1" smtClean="0">
                <a:latin typeface="Courier New" pitchFamily="49" charset="0"/>
                <a:cs typeface="Courier New" pitchFamily="49" charset="0"/>
              </a:rPr>
              <a:t>AdjClose</a:t>
            </a:r>
            <a:r>
              <a:rPr lang="en-GB" sz="2400" dirty="0" smtClean="0">
                <a:latin typeface="Courier New" pitchFamily="49" charset="0"/>
                <a:cs typeface="Courier New" pitchFamily="49" charset="0"/>
              </a:rPr>
              <a:t>") </a:t>
            </a:r>
          </a:p>
          <a:p>
            <a:pPr algn="just">
              <a:buNone/>
            </a:pPr>
            <a:r>
              <a:rPr lang="en-GB" sz="2400" dirty="0" smtClean="0">
                <a:latin typeface="Courier New" pitchFamily="49" charset="0"/>
                <a:cs typeface="Courier New" pitchFamily="49" charset="0"/>
              </a:rPr>
              <a:t>	head(</a:t>
            </a:r>
            <a:r>
              <a:rPr lang="en-GB" sz="2400" dirty="0" err="1" smtClean="0">
                <a:latin typeface="Courier New" pitchFamily="49" charset="0"/>
                <a:cs typeface="Courier New" pitchFamily="49" charset="0"/>
              </a:rPr>
              <a:t>ibm_mon</a:t>
            </a:r>
            <a:r>
              <a:rPr lang="en-GB" sz="2400" dirty="0" smtClean="0">
                <a:latin typeface="Courier New" pitchFamily="49" charset="0"/>
                <a:cs typeface="Courier New" pitchFamily="49" charset="0"/>
              </a:rPr>
              <a:t>)</a:t>
            </a:r>
          </a:p>
          <a:p>
            <a:pPr>
              <a:buNone/>
            </a:pPr>
            <a:endParaRPr lang="el-GR" sz="2400" dirty="0" smtClean="0">
              <a:latin typeface="Courier New" pitchFamily="49" charset="0"/>
              <a:cs typeface="Courier New" pitchFamily="49" charset="0"/>
            </a:endParaRPr>
          </a:p>
          <a:p>
            <a:endParaRPr lang="en-US" sz="2400" dirty="0" smtClean="0">
              <a:latin typeface="Times New Roman" pitchFamily="18" charset="0"/>
              <a:cs typeface="Times New Roman" pitchFamily="18" charset="0"/>
            </a:endParaRPr>
          </a:p>
          <a:p>
            <a:pPr>
              <a:buNone/>
            </a:pPr>
            <a:endParaRPr lang="en-US" sz="24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dirty="0" smtClean="0">
                <a:latin typeface="Times New Roman" pitchFamily="18" charset="0"/>
                <a:cs typeface="Times New Roman" pitchFamily="18" charset="0"/>
              </a:rPr>
              <a:t>-</a:t>
            </a:r>
            <a:r>
              <a:rPr lang="en-GB" sz="2400" dirty="0" smtClean="0"/>
              <a:t> </a:t>
            </a:r>
            <a:r>
              <a:rPr lang="en-GB" sz="2400" b="1" dirty="0" smtClean="0">
                <a:latin typeface="Times New Roman" pitchFamily="18" charset="0"/>
                <a:cs typeface="Times New Roman" pitchFamily="18" charset="0"/>
              </a:rPr>
              <a:t>Query Yahoo! Finance</a:t>
            </a:r>
            <a:r>
              <a:rPr lang="en-US" sz="2400" b="1" dirty="0" smtClean="0">
                <a:latin typeface="Times New Roman" pitchFamily="18" charset="0"/>
                <a:cs typeface="Times New Roman" pitchFamily="18" charset="0"/>
              </a:rPr>
              <a:t>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16</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US" sz="2400" dirty="0" smtClean="0">
                <a:latin typeface="Times New Roman" pitchFamily="18" charset="0"/>
                <a:cs typeface="Times New Roman" pitchFamily="18" charset="0"/>
              </a:rPr>
              <a:t>You want to shift a time series in time, either forward or backward.</a:t>
            </a:r>
          </a:p>
          <a:p>
            <a:r>
              <a:rPr lang="en-US" sz="2400" dirty="0" smtClean="0">
                <a:latin typeface="Times New Roman" pitchFamily="18" charset="0"/>
                <a:cs typeface="Times New Roman" pitchFamily="18" charset="0"/>
              </a:rPr>
              <a:t>Use the </a:t>
            </a:r>
            <a:r>
              <a:rPr lang="en-US" sz="2400" dirty="0" smtClean="0">
                <a:latin typeface="Courier New" pitchFamily="49" charset="0"/>
                <a:cs typeface="Courier New" pitchFamily="49" charset="0"/>
              </a:rPr>
              <a:t>lag</a:t>
            </a:r>
            <a:r>
              <a:rPr lang="en-US" sz="2400" dirty="0" smtClean="0">
                <a:latin typeface="Times New Roman" pitchFamily="18" charset="0"/>
                <a:cs typeface="Times New Roman" pitchFamily="18" charset="0"/>
              </a:rPr>
              <a:t> function. The second argument, </a:t>
            </a:r>
            <a:r>
              <a:rPr lang="en-US" sz="2400" i="1" dirty="0" smtClean="0">
                <a:latin typeface="Times New Roman" pitchFamily="18" charset="0"/>
                <a:cs typeface="Times New Roman" pitchFamily="18" charset="0"/>
              </a:rPr>
              <a:t>k, </a:t>
            </a:r>
            <a:r>
              <a:rPr lang="en-US" sz="2400" dirty="0" smtClean="0">
                <a:latin typeface="Times New Roman" pitchFamily="18" charset="0"/>
                <a:cs typeface="Times New Roman" pitchFamily="18" charset="0"/>
              </a:rPr>
              <a:t>is the number of periods to shift the data</a:t>
            </a:r>
            <a:r>
              <a:rPr lang="en-US" sz="2400" i="1" dirty="0" smtClean="0">
                <a:latin typeface="Times New Roman" pitchFamily="18" charset="0"/>
                <a:cs typeface="Times New Roman" pitchFamily="18" charset="0"/>
              </a:rPr>
              <a:t>:</a:t>
            </a:r>
          </a:p>
          <a:p>
            <a:pPr>
              <a:buNone/>
            </a:pPr>
            <a:r>
              <a:rPr lang="el-GR"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lag(</a:t>
            </a:r>
            <a:r>
              <a:rPr lang="en-US" sz="2400" dirty="0" err="1" smtClean="0">
                <a:latin typeface="Courier New" pitchFamily="49" charset="0"/>
                <a:cs typeface="Courier New" pitchFamily="49" charset="0"/>
              </a:rPr>
              <a:t>ts</a:t>
            </a:r>
            <a:r>
              <a:rPr lang="en-US" sz="2400" dirty="0" smtClean="0">
                <a:latin typeface="Courier New" pitchFamily="49" charset="0"/>
                <a:cs typeface="Courier New" pitchFamily="49" charset="0"/>
              </a:rPr>
              <a:t>, k)</a:t>
            </a:r>
          </a:p>
          <a:p>
            <a:pPr>
              <a:buNone/>
            </a:pPr>
            <a:endParaRPr lang="en-US" sz="2400" dirty="0" smtClean="0">
              <a:latin typeface="Courier New" pitchFamily="49" charset="0"/>
              <a:cs typeface="Courier New" pitchFamily="49" charset="0"/>
            </a:endParaRPr>
          </a:p>
          <a:p>
            <a:r>
              <a:rPr lang="en-US" sz="2400" dirty="0" smtClean="0">
                <a:latin typeface="Times New Roman" pitchFamily="18" charset="0"/>
                <a:cs typeface="Times New Roman" pitchFamily="18" charset="0"/>
              </a:rPr>
              <a:t>Use positive </a:t>
            </a:r>
            <a:r>
              <a:rPr lang="en-US" sz="2400" i="1" dirty="0" smtClean="0">
                <a:latin typeface="Times New Roman" pitchFamily="18" charset="0"/>
                <a:cs typeface="Times New Roman" pitchFamily="18" charset="0"/>
              </a:rPr>
              <a:t>k </a:t>
            </a:r>
            <a:r>
              <a:rPr lang="en-US" sz="2400" dirty="0" smtClean="0">
                <a:latin typeface="Times New Roman" pitchFamily="18" charset="0"/>
                <a:cs typeface="Times New Roman" pitchFamily="18" charset="0"/>
              </a:rPr>
              <a:t>to shift the data forward in time (tomorrow’s data becomes today’s data)</a:t>
            </a:r>
            <a:r>
              <a:rPr lang="en-US" sz="2400" i="1" dirty="0" smtClean="0">
                <a:latin typeface="Times New Roman" pitchFamily="18" charset="0"/>
                <a:cs typeface="Times New Roman" pitchFamily="18" charset="0"/>
              </a:rPr>
              <a:t>.</a:t>
            </a:r>
          </a:p>
          <a:p>
            <a:endParaRPr lang="en-US" sz="2400" i="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Use a negative </a:t>
            </a:r>
            <a:r>
              <a:rPr lang="en-US" sz="2400" i="1" dirty="0" smtClean="0">
                <a:latin typeface="Times New Roman" pitchFamily="18" charset="0"/>
                <a:cs typeface="Times New Roman" pitchFamily="18" charset="0"/>
              </a:rPr>
              <a:t>k </a:t>
            </a:r>
            <a:r>
              <a:rPr lang="en-US" sz="2400" dirty="0" smtClean="0">
                <a:latin typeface="Times New Roman" pitchFamily="18" charset="0"/>
                <a:cs typeface="Times New Roman" pitchFamily="18" charset="0"/>
              </a:rPr>
              <a:t>to shift the data backward in time (yesterday’s data becomes today’s</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data).</a:t>
            </a:r>
            <a:endParaRPr lang="el-GR"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dirty="0" smtClean="0">
                <a:latin typeface="Times New Roman" pitchFamily="18" charset="0"/>
                <a:cs typeface="Times New Roman" pitchFamily="18" charset="0"/>
              </a:rPr>
              <a:t>-</a:t>
            </a:r>
            <a:r>
              <a:rPr lang="en-GB" sz="2400" dirty="0" smtClean="0"/>
              <a:t> </a:t>
            </a:r>
            <a:r>
              <a:rPr lang="en-US" sz="2400" b="1" dirty="0" smtClean="0">
                <a:latin typeface="Times New Roman" pitchFamily="18" charset="0"/>
                <a:cs typeface="Times New Roman" pitchFamily="18" charset="0"/>
              </a:rPr>
              <a:t>Lagging a Time Series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17</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US" sz="2400" dirty="0" smtClean="0">
                <a:latin typeface="Times New Roman" pitchFamily="18" charset="0"/>
                <a:cs typeface="Times New Roman" pitchFamily="18" charset="0"/>
              </a:rPr>
              <a:t>Recall the five days of IBM stock prices :</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To shift the data forward one day, we use </a:t>
            </a:r>
            <a:r>
              <a:rPr lang="en-US" sz="2400" dirty="0" smtClean="0">
                <a:latin typeface="Courier New" pitchFamily="49" charset="0"/>
                <a:cs typeface="Courier New" pitchFamily="49" charset="0"/>
              </a:rPr>
              <a:t>k=+1</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lag(</a:t>
            </a:r>
            <a:r>
              <a:rPr lang="en-US" sz="2400" dirty="0" err="1" smtClean="0">
                <a:latin typeface="Courier New" pitchFamily="49" charset="0"/>
                <a:cs typeface="Courier New" pitchFamily="49" charset="0"/>
              </a:rPr>
              <a:t>ibm.daily</a:t>
            </a:r>
            <a:r>
              <a:rPr lang="en-US" sz="2400" dirty="0" smtClean="0">
                <a:latin typeface="Courier New" pitchFamily="49" charset="0"/>
                <a:cs typeface="Courier New" pitchFamily="49" charset="0"/>
              </a:rPr>
              <a:t>, k=+1, na.pad=TRUE)</a:t>
            </a:r>
          </a:p>
          <a:p>
            <a:pPr>
              <a:buNone/>
            </a:pP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We also set </a:t>
            </a:r>
            <a:r>
              <a:rPr lang="en-US" sz="2400" dirty="0" smtClean="0">
                <a:latin typeface="Courier New" pitchFamily="49" charset="0"/>
                <a:cs typeface="Courier New" pitchFamily="49" charset="0"/>
              </a:rPr>
              <a:t>na.pad=TRUE</a:t>
            </a:r>
            <a:r>
              <a:rPr lang="en-US" sz="2400" dirty="0" smtClean="0">
                <a:latin typeface="Times New Roman" pitchFamily="18" charset="0"/>
                <a:cs typeface="Times New Roman" pitchFamily="18" charset="0"/>
              </a:rPr>
              <a:t> to fill the trailing dates with NA. Otherwise, they would simply be dropped, resulting in a shortened time series.</a:t>
            </a:r>
          </a:p>
          <a:p>
            <a:r>
              <a:rPr lang="en-US" sz="2400" dirty="0" smtClean="0">
                <a:latin typeface="Times New Roman" pitchFamily="18" charset="0"/>
                <a:cs typeface="Times New Roman" pitchFamily="18" charset="0"/>
              </a:rPr>
              <a:t>To shift the data backward one day, we use </a:t>
            </a:r>
            <a:r>
              <a:rPr lang="en-US" sz="2400" dirty="0" smtClean="0">
                <a:latin typeface="Courier New" pitchFamily="49" charset="0"/>
                <a:cs typeface="Courier New" pitchFamily="49" charset="0"/>
              </a:rPr>
              <a:t>k=-1</a:t>
            </a:r>
            <a:r>
              <a:rPr lang="en-US" sz="2400" dirty="0" smtClean="0">
                <a:latin typeface="Times New Roman" pitchFamily="18" charset="0"/>
                <a:cs typeface="Times New Roman" pitchFamily="18" charset="0"/>
              </a:rPr>
              <a:t>. Again we use </a:t>
            </a:r>
            <a:r>
              <a:rPr lang="en-US" sz="2400" dirty="0" smtClean="0">
                <a:latin typeface="Courier New" pitchFamily="49" charset="0"/>
                <a:cs typeface="Courier New" pitchFamily="49" charset="0"/>
              </a:rPr>
              <a:t>na.pad=TRUE</a:t>
            </a:r>
            <a:r>
              <a:rPr lang="en-US" sz="2400" dirty="0" smtClean="0">
                <a:latin typeface="Times New Roman" pitchFamily="18" charset="0"/>
                <a:cs typeface="Times New Roman" pitchFamily="18" charset="0"/>
              </a:rPr>
              <a:t> to pad the beginning with NAs:</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 lag(</a:t>
            </a:r>
            <a:r>
              <a:rPr lang="en-US" sz="2400" dirty="0" err="1" smtClean="0">
                <a:latin typeface="Courier New" pitchFamily="49" charset="0"/>
                <a:cs typeface="Courier New" pitchFamily="49" charset="0"/>
              </a:rPr>
              <a:t>ibm.daily</a:t>
            </a:r>
            <a:r>
              <a:rPr lang="en-US" sz="2400" dirty="0" smtClean="0">
                <a:latin typeface="Courier New" pitchFamily="49" charset="0"/>
                <a:cs typeface="Courier New" pitchFamily="49" charset="0"/>
              </a:rPr>
              <a:t>, k=-1, na.pad=TRUE)</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dirty="0" smtClean="0">
                <a:latin typeface="Times New Roman" pitchFamily="18" charset="0"/>
                <a:cs typeface="Times New Roman" pitchFamily="18" charset="0"/>
              </a:rPr>
              <a:t>-</a:t>
            </a:r>
            <a:r>
              <a:rPr lang="en-GB" sz="2400" dirty="0" smtClean="0"/>
              <a:t> </a:t>
            </a:r>
            <a:r>
              <a:rPr lang="en-US" sz="2400" dirty="0" smtClean="0">
                <a:latin typeface="Times New Roman" pitchFamily="18" charset="0"/>
                <a:cs typeface="Times New Roman" pitchFamily="18" charset="0"/>
              </a:rPr>
              <a:t>-</a:t>
            </a:r>
            <a:r>
              <a:rPr lang="en-GB" sz="2400" dirty="0" smtClean="0"/>
              <a:t> </a:t>
            </a:r>
            <a:r>
              <a:rPr lang="en-US" sz="2400" b="1" dirty="0" smtClean="0">
                <a:latin typeface="Times New Roman" pitchFamily="18" charset="0"/>
                <a:cs typeface="Times New Roman" pitchFamily="18" charset="0"/>
              </a:rPr>
              <a:t>Lagging a Time Series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914400" y="1219200"/>
            <a:ext cx="7543800" cy="12954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676400" y="3276600"/>
            <a:ext cx="4572000" cy="523875"/>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1524000" y="6096000"/>
            <a:ext cx="51054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18</a:t>
            </a:fld>
            <a:endParaRPr lang="en-US"/>
          </a:p>
        </p:txBody>
      </p:sp>
      <p:sp>
        <p:nvSpPr>
          <p:cNvPr id="1627139" name="Rectangle 3"/>
          <p:cNvSpPr>
            <a:spLocks noGrp="1" noChangeArrowheads="1"/>
          </p:cNvSpPr>
          <p:nvPr>
            <p:ph type="body" idx="1"/>
          </p:nvPr>
        </p:nvSpPr>
        <p:spPr>
          <a:xfrm>
            <a:off x="0" y="914400"/>
            <a:ext cx="9144000" cy="5638800"/>
          </a:xfrm>
        </p:spPr>
        <p:txBody>
          <a:bodyPr>
            <a:normAutofit/>
          </a:bodyPr>
          <a:lstStyle/>
          <a:p>
            <a:r>
              <a:rPr lang="en-GB" sz="2400" dirty="0" smtClean="0">
                <a:latin typeface="Times New Roman" pitchFamily="18" charset="0"/>
                <a:cs typeface="Times New Roman" pitchFamily="18" charset="0"/>
              </a:rPr>
              <a:t>Computes the Kwiatkowski-Phillips-Schmidt-Shin (KPSS) test for the null hypothesis that </a:t>
            </a:r>
            <a:r>
              <a:rPr lang="en-GB" sz="2400" dirty="0" smtClean="0">
                <a:latin typeface="Courier New" pitchFamily="49" charset="0"/>
                <a:cs typeface="Courier New" pitchFamily="49" charset="0"/>
              </a:rPr>
              <a:t>x </a:t>
            </a:r>
            <a:r>
              <a:rPr lang="en-GB" sz="2400" dirty="0" smtClean="0">
                <a:latin typeface="Times New Roman" pitchFamily="18" charset="0"/>
                <a:cs typeface="Times New Roman" pitchFamily="18" charset="0"/>
              </a:rPr>
              <a:t>is level or trend stationary.</a:t>
            </a:r>
            <a:endParaRPr lang="el-GR" sz="2400" dirty="0" smtClean="0">
              <a:latin typeface="Times New Roman" pitchFamily="18" charset="0"/>
              <a:cs typeface="Times New Roman" pitchFamily="18" charset="0"/>
            </a:endParaRPr>
          </a:p>
          <a:p>
            <a:pPr>
              <a:buNone/>
            </a:pPr>
            <a:r>
              <a:rPr lang="en-US" sz="2400" dirty="0" smtClean="0">
                <a:latin typeface="Courier New" pitchFamily="49" charset="0"/>
                <a:cs typeface="Courier New" pitchFamily="49" charset="0"/>
              </a:rPr>
              <a:t>	library(</a:t>
            </a:r>
            <a:r>
              <a:rPr lang="en-US" sz="2400" dirty="0" err="1" smtClean="0">
                <a:latin typeface="Courier New" pitchFamily="49" charset="0"/>
                <a:cs typeface="Courier New" pitchFamily="49" charset="0"/>
              </a:rPr>
              <a:t>tseries</a:t>
            </a:r>
            <a:r>
              <a:rPr lang="en-US" sz="2400" dirty="0" smtClean="0">
                <a:latin typeface="Courier New" pitchFamily="49" charset="0"/>
                <a:cs typeface="Courier New" pitchFamily="49" charset="0"/>
              </a:rPr>
              <a:t>)</a:t>
            </a:r>
            <a:endParaRPr lang="en-GB" sz="2400" dirty="0" smtClean="0">
              <a:latin typeface="Courier New" pitchFamily="49" charset="0"/>
              <a:cs typeface="Courier New" pitchFamily="49" charset="0"/>
            </a:endParaRPr>
          </a:p>
          <a:p>
            <a:pPr>
              <a:buNone/>
            </a:pPr>
            <a:r>
              <a:rPr lang="en-US" sz="2400" dirty="0" smtClean="0">
                <a:latin typeface="Times New Roman" pitchFamily="18" charset="0"/>
                <a:cs typeface="Times New Roman" pitchFamily="18" charset="0"/>
              </a:rPr>
              <a:t>	</a:t>
            </a:r>
            <a:r>
              <a:rPr lang="en-GB" sz="2400" dirty="0" err="1" smtClean="0">
                <a:latin typeface="Courier New" pitchFamily="49" charset="0"/>
                <a:cs typeface="Courier New" pitchFamily="49" charset="0"/>
              </a:rPr>
              <a:t>kpss.test</a:t>
            </a:r>
            <a:r>
              <a:rPr lang="en-GB" sz="2400" dirty="0" smtClean="0">
                <a:latin typeface="Courier New" pitchFamily="49" charset="0"/>
                <a:cs typeface="Courier New" pitchFamily="49" charset="0"/>
              </a:rPr>
              <a:t>(x, null = c("Level", "Trend"))</a:t>
            </a:r>
          </a:p>
          <a:p>
            <a:pPr>
              <a:buNone/>
            </a:pPr>
            <a:endParaRPr lang="en-US" sz="2400" dirty="0" smtClean="0">
              <a:latin typeface="Courier New" pitchFamily="49" charset="0"/>
              <a:cs typeface="Courier New" pitchFamily="49" charset="0"/>
            </a:endParaRPr>
          </a:p>
          <a:p>
            <a:r>
              <a:rPr lang="en-GB" sz="2400" dirty="0" smtClean="0">
                <a:latin typeface="Courier New" pitchFamily="49" charset="0"/>
                <a:cs typeface="Courier New" pitchFamily="49" charset="0"/>
              </a:rPr>
              <a:t>x</a:t>
            </a:r>
            <a:r>
              <a:rPr lang="en-GB" sz="2400" dirty="0" smtClean="0">
                <a:latin typeface="Times New Roman" pitchFamily="18" charset="0"/>
                <a:cs typeface="Times New Roman" pitchFamily="18" charset="0"/>
              </a:rPr>
              <a:t> a numeric vector or </a:t>
            </a:r>
            <a:r>
              <a:rPr lang="en-GB" sz="2400" dirty="0" err="1" smtClean="0">
                <a:latin typeface="Times New Roman" pitchFamily="18" charset="0"/>
                <a:cs typeface="Times New Roman" pitchFamily="18" charset="0"/>
              </a:rPr>
              <a:t>univariate</a:t>
            </a:r>
            <a:r>
              <a:rPr lang="en-GB" sz="2400" dirty="0" smtClean="0">
                <a:latin typeface="Times New Roman" pitchFamily="18" charset="0"/>
                <a:cs typeface="Times New Roman" pitchFamily="18" charset="0"/>
              </a:rPr>
              <a:t> time series. </a:t>
            </a:r>
            <a:r>
              <a:rPr lang="en-GB" sz="2400" dirty="0" smtClean="0">
                <a:latin typeface="Courier New" pitchFamily="49" charset="0"/>
                <a:cs typeface="Courier New" pitchFamily="49" charset="0"/>
              </a:rPr>
              <a:t>null</a:t>
            </a:r>
            <a:r>
              <a:rPr lang="en-GB" sz="2400" dirty="0" smtClean="0">
                <a:latin typeface="Times New Roman" pitchFamily="18" charset="0"/>
                <a:cs typeface="Times New Roman" pitchFamily="18" charset="0"/>
              </a:rPr>
              <a:t> indicates the null hypothesis and must be one of "Level" (default) or "Trend".</a:t>
            </a:r>
          </a:p>
          <a:p>
            <a:endParaRPr lang="en-GB"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Example </a:t>
            </a:r>
          </a:p>
          <a:p>
            <a:pPr>
              <a:buNone/>
            </a:pPr>
            <a:r>
              <a:rPr lang="en-GB" sz="2400" dirty="0" smtClean="0">
                <a:latin typeface="Times New Roman" pitchFamily="18" charset="0"/>
                <a:cs typeface="Times New Roman" pitchFamily="18" charset="0"/>
              </a:rPr>
              <a:t>	# is level stationary </a:t>
            </a:r>
            <a:r>
              <a:rPr lang="en-GB" sz="2400" dirty="0" err="1" smtClean="0">
                <a:latin typeface="Courier New" pitchFamily="49" charset="0"/>
                <a:cs typeface="Courier New" pitchFamily="49" charset="0"/>
              </a:rPr>
              <a:t>kpss.test</a:t>
            </a:r>
            <a:r>
              <a:rPr lang="en-GB" sz="2400" dirty="0" smtClean="0">
                <a:latin typeface="Courier New" pitchFamily="49" charset="0"/>
                <a:cs typeface="Courier New" pitchFamily="49" charset="0"/>
              </a:rPr>
              <a:t>(x)</a:t>
            </a:r>
          </a:p>
          <a:p>
            <a:endParaRPr lang="en-US" sz="2400" dirty="0" smtClean="0">
              <a:latin typeface="Times New Roman" pitchFamily="18" charset="0"/>
              <a:cs typeface="Times New Roman" pitchFamily="18" charset="0"/>
            </a:endParaRPr>
          </a:p>
          <a:p>
            <a:pPr>
              <a:buNone/>
            </a:pPr>
            <a:r>
              <a:rPr lang="en-GB" sz="2400" dirty="0" smtClean="0">
                <a:latin typeface="Times New Roman" pitchFamily="18" charset="0"/>
                <a:cs typeface="Times New Roman" pitchFamily="18" charset="0"/>
              </a:rPr>
              <a:t>	# is trend stationary </a:t>
            </a:r>
            <a:r>
              <a:rPr lang="en-GB" sz="2400" dirty="0" err="1" smtClean="0">
                <a:latin typeface="Courier New" pitchFamily="49" charset="0"/>
                <a:cs typeface="Courier New" pitchFamily="49" charset="0"/>
              </a:rPr>
              <a:t>kpss.test</a:t>
            </a:r>
            <a:r>
              <a:rPr lang="en-GB" sz="2400" dirty="0" smtClean="0">
                <a:latin typeface="Courier New" pitchFamily="49" charset="0"/>
                <a:cs typeface="Courier New" pitchFamily="49" charset="0"/>
              </a:rPr>
              <a:t>(x, null = "Trend")</a:t>
            </a:r>
            <a:endParaRPr lang="el-GR" sz="2400" dirty="0" err="1" smtClean="0">
              <a:latin typeface="Courier New" pitchFamily="49" charset="0"/>
              <a:cs typeface="Courier New" pitchFamily="49" charset="0"/>
            </a:endParaRPr>
          </a:p>
          <a:p>
            <a:pPr>
              <a:buNone/>
            </a:pPr>
            <a:endParaRPr lang="en-GB" sz="2400" dirty="0" smtClean="0">
              <a:latin typeface="Courier New" pitchFamily="49" charset="0"/>
              <a:cs typeface="Courier New" pitchFamily="49" charset="0"/>
            </a:endParaRPr>
          </a:p>
          <a:p>
            <a:pPr>
              <a:buNone/>
            </a:pPr>
            <a:endParaRPr lang="en-US" sz="24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KPSS Test for </a:t>
            </a:r>
            <a:r>
              <a:rPr lang="en-GB" sz="2400" b="1" dirty="0" err="1" smtClean="0">
                <a:latin typeface="Times New Roman" pitchFamily="18" charset="0"/>
                <a:cs typeface="Times New Roman" pitchFamily="18" charset="0"/>
              </a:rPr>
              <a:t>Stationarity</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19</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2400" dirty="0" smtClean="0">
                <a:latin typeface="Times New Roman" pitchFamily="18" charset="0"/>
                <a:cs typeface="Times New Roman" pitchFamily="18" charset="0"/>
              </a:rPr>
              <a:t>ARIMA stands for auto-regressive integrated moving average and is specified by these three order parameters: </a:t>
            </a:r>
            <a:r>
              <a:rPr lang="en-GB" sz="2400" dirty="0" smtClean="0">
                <a:latin typeface="Courier New" pitchFamily="49" charset="0"/>
                <a:cs typeface="Courier New" pitchFamily="49" charset="0"/>
              </a:rPr>
              <a:t>(p, d, q).</a:t>
            </a:r>
            <a:r>
              <a:rPr lang="en-GB" sz="2400" dirty="0" smtClean="0">
                <a:latin typeface="Times New Roman" pitchFamily="18" charset="0"/>
                <a:cs typeface="Times New Roman" pitchFamily="18" charset="0"/>
              </a:rPr>
              <a:t> The process of fitting an ARIMA model is sometimes referred to as the Box-Jenkins method.</a:t>
            </a:r>
          </a:p>
          <a:p>
            <a:r>
              <a:rPr lang="en-GB" sz="2400" dirty="0" smtClean="0">
                <a:latin typeface="Times New Roman" pitchFamily="18" charset="0"/>
                <a:cs typeface="Times New Roman" pitchFamily="18" charset="0"/>
              </a:rPr>
              <a:t>An</a:t>
            </a:r>
            <a:r>
              <a:rPr lang="en-GB" sz="2400" b="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autoregressive (AR(p)) component is referring to the use of past values in the regression equation for the series </a:t>
            </a:r>
            <a:r>
              <a:rPr lang="en-GB" sz="2400" i="1" dirty="0" smtClean="0">
                <a:latin typeface="Times New Roman" pitchFamily="18" charset="0"/>
                <a:cs typeface="Times New Roman" pitchFamily="18" charset="0"/>
              </a:rPr>
              <a:t>Y</a:t>
            </a:r>
            <a:r>
              <a:rPr lang="en-GB" sz="2400" dirty="0" smtClean="0">
                <a:latin typeface="Times New Roman" pitchFamily="18" charset="0"/>
                <a:cs typeface="Times New Roman" pitchFamily="18" charset="0"/>
              </a:rPr>
              <a:t>. The auto-regressive parameter</a:t>
            </a:r>
            <a:r>
              <a:rPr lang="en-GB" sz="2400" i="1" dirty="0" smtClean="0">
                <a:latin typeface="Times New Roman" pitchFamily="18" charset="0"/>
                <a:cs typeface="Times New Roman" pitchFamily="18" charset="0"/>
              </a:rPr>
              <a:t> p </a:t>
            </a:r>
            <a:r>
              <a:rPr lang="en-GB" sz="2400" dirty="0" smtClean="0">
                <a:latin typeface="Times New Roman" pitchFamily="18" charset="0"/>
                <a:cs typeface="Times New Roman" pitchFamily="18" charset="0"/>
              </a:rPr>
              <a:t>specifies the number of lags used in the model. For example, AR(2) or, equivalently, ARIMA(2,0,0), is represented as:</a:t>
            </a:r>
          </a:p>
          <a:p>
            <a:pPr>
              <a:buNone/>
            </a:pPr>
            <a:r>
              <a:rPr lang="en-US" sz="2400" i="1" baseline="30000"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n-US" sz="2400" i="1" dirty="0" smtClean="0">
                <a:latin typeface="Times New Roman" pitchFamily="18" charset="0"/>
                <a:cs typeface="Times New Roman" pitchFamily="18" charset="0"/>
              </a:rPr>
              <a:t>=c</a:t>
            </a:r>
            <a:r>
              <a:rPr lang="el-GR" sz="2400" i="1" dirty="0" smtClean="0">
                <a:latin typeface="Times New Roman" pitchFamily="18" charset="0"/>
                <a:cs typeface="Times New Roman" pitchFamily="18" charset="0"/>
              </a:rPr>
              <a:t>+φ</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 +φ</a:t>
            </a:r>
            <a:r>
              <a:rPr lang="el-GR" sz="2400" i="1" baseline="-25000" dirty="0" smtClean="0">
                <a:latin typeface="Times New Roman" pitchFamily="18" charset="0"/>
                <a:cs typeface="Times New Roman" pitchFamily="18" charset="0"/>
              </a:rPr>
              <a:t>2</a:t>
            </a:r>
            <a:r>
              <a:rPr lang="el-GR"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-2 </a:t>
            </a:r>
            <a:endParaRPr lang="en-GB"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where </a:t>
            </a:r>
            <a:r>
              <a:rPr lang="el-GR" sz="2400" i="1" dirty="0" smtClean="0">
                <a:latin typeface="Times New Roman" pitchFamily="18" charset="0"/>
                <a:cs typeface="Times New Roman" pitchFamily="18" charset="0"/>
              </a:rPr>
              <a:t>φ</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t>
            </a:r>
            <a:r>
              <a:rPr lang="el-GR" sz="2400" i="1" dirty="0" smtClean="0">
                <a:latin typeface="Times New Roman" pitchFamily="18" charset="0"/>
                <a:cs typeface="Times New Roman" pitchFamily="18" charset="0"/>
              </a:rPr>
              <a:t>φ</a:t>
            </a:r>
            <a:r>
              <a:rPr lang="el-GR" sz="2400" i="1" baseline="-25000" dirty="0" smtClean="0">
                <a:latin typeface="Times New Roman" pitchFamily="18" charset="0"/>
                <a:cs typeface="Times New Roman" pitchFamily="18" charset="0"/>
              </a:rPr>
              <a:t>2 </a:t>
            </a:r>
            <a:r>
              <a:rPr lang="en-US" sz="2400" i="1" baseline="-25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are parameters of the model</a:t>
            </a:r>
          </a:p>
          <a:p>
            <a:pPr algn="just"/>
            <a:r>
              <a:rPr lang="en-GB" sz="2400" dirty="0" smtClean="0">
                <a:latin typeface="Times New Roman" pitchFamily="18" charset="0"/>
                <a:cs typeface="Times New Roman" pitchFamily="18" charset="0"/>
              </a:rPr>
              <a:t>A moving average (MA(q)) component represents the error of the model as a combination of previous error terms </a:t>
            </a:r>
            <a:r>
              <a:rPr lang="en-GB" sz="2400" i="1" dirty="0" smtClean="0">
                <a:latin typeface="Times New Roman" pitchFamily="18" charset="0"/>
                <a:cs typeface="Times New Roman" pitchFamily="18" charset="0"/>
              </a:rPr>
              <a:t>e</a:t>
            </a:r>
            <a:r>
              <a:rPr lang="en-GB" sz="2400" i="1" baseline="-25000" dirty="0" smtClean="0">
                <a:latin typeface="Times New Roman" pitchFamily="18" charset="0"/>
                <a:cs typeface="Times New Roman" pitchFamily="18" charset="0"/>
              </a:rPr>
              <a:t>t</a:t>
            </a:r>
            <a:r>
              <a:rPr lang="en-GB" sz="2400" dirty="0" smtClean="0">
                <a:latin typeface="Times New Roman" pitchFamily="18" charset="0"/>
                <a:cs typeface="Times New Roman" pitchFamily="18" charset="0"/>
              </a:rPr>
              <a:t>. The order </a:t>
            </a:r>
            <a:r>
              <a:rPr lang="en-GB" sz="2400" dirty="0" smtClean="0">
                <a:latin typeface="Courier New" pitchFamily="49" charset="0"/>
                <a:cs typeface="Courier New" pitchFamily="49" charset="0"/>
              </a:rPr>
              <a:t>q</a:t>
            </a:r>
            <a:r>
              <a:rPr lang="en-GB" sz="2400" dirty="0" smtClean="0">
                <a:latin typeface="Times New Roman" pitchFamily="18" charset="0"/>
                <a:cs typeface="Times New Roman" pitchFamily="18" charset="0"/>
              </a:rPr>
              <a:t> determines the number of terms to include in the model</a:t>
            </a:r>
          </a:p>
          <a:p>
            <a:pPr>
              <a:buNone/>
            </a:pP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n-US" sz="2400" i="1" dirty="0" smtClean="0">
                <a:latin typeface="Times New Roman" pitchFamily="18" charset="0"/>
                <a:cs typeface="Times New Roman" pitchFamily="18" charset="0"/>
              </a:rPr>
              <a:t>=c</a:t>
            </a:r>
            <a:r>
              <a:rPr lang="el-GR" sz="2400" i="1" dirty="0" smtClean="0">
                <a:latin typeface="Times New Roman" pitchFamily="18" charset="0"/>
                <a:cs typeface="Times New Roman" pitchFamily="18" charset="0"/>
              </a:rPr>
              <a:t>+θ</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a:t>
            </a:r>
            <a:r>
              <a:rPr lang="en-US" sz="2400" i="1" baseline="-25000" dirty="0"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 +φ</a:t>
            </a:r>
            <a:r>
              <a:rPr lang="el-GR" sz="2400" i="1" baseline="-25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e</a:t>
            </a:r>
            <a:r>
              <a:rPr lang="en-US" sz="2400" i="1" baseline="-25000" dirty="0"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-2</a:t>
            </a:r>
            <a:r>
              <a:rPr lang="el-GR"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l-GR" sz="2400" i="1" dirty="0" smtClean="0">
                <a:latin typeface="Times New Roman" pitchFamily="18" charset="0"/>
                <a:cs typeface="Times New Roman" pitchFamily="18" charset="0"/>
              </a:rPr>
              <a:t>θ</a:t>
            </a:r>
            <a:r>
              <a:rPr lang="en-US" sz="2400" i="1" baseline="-25000" dirty="0" smtClean="0">
                <a:latin typeface="Times New Roman" pitchFamily="18" charset="0"/>
                <a:cs typeface="Times New Roman" pitchFamily="18" charset="0"/>
              </a:rPr>
              <a:t>q</a:t>
            </a:r>
            <a:r>
              <a:rPr lang="el-GR"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a:t>
            </a:r>
            <a:r>
              <a:rPr lang="en-US" sz="2400" i="1" baseline="-25000" dirty="0"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a:t>
            </a:r>
            <a:r>
              <a:rPr lang="en-US" sz="2400" i="1" baseline="-25000" dirty="0" smtClean="0">
                <a:latin typeface="Times New Roman" pitchFamily="18" charset="0"/>
                <a:cs typeface="Times New Roman" pitchFamily="18" charset="0"/>
              </a:rPr>
              <a:t>q</a:t>
            </a:r>
            <a:r>
              <a:rPr lang="el-GR"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e</a:t>
            </a:r>
            <a:r>
              <a:rPr lang="en-US" sz="2400" i="1" baseline="-25000" dirty="0" smtClean="0">
                <a:latin typeface="Times New Roman" pitchFamily="18" charset="0"/>
                <a:cs typeface="Times New Roman" pitchFamily="18" charset="0"/>
              </a:rPr>
              <a:t>t</a:t>
            </a:r>
            <a:endParaRPr lang="en-GB"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Fitting an ARIMA Model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a:t>
            </a:fld>
            <a:endParaRPr lang="en-US"/>
          </a:p>
        </p:txBody>
      </p:sp>
      <p:sp>
        <p:nvSpPr>
          <p:cNvPr id="1627139" name="Rectangle 3"/>
          <p:cNvSpPr>
            <a:spLocks noGrp="1" noChangeArrowheads="1"/>
          </p:cNvSpPr>
          <p:nvPr>
            <p:ph type="body" idx="1"/>
          </p:nvPr>
        </p:nvSpPr>
        <p:spPr>
          <a:xfrm>
            <a:off x="0" y="609600"/>
            <a:ext cx="9144000" cy="5943600"/>
          </a:xfrm>
        </p:spPr>
        <p:txBody>
          <a:bodyPr>
            <a:normAutofit/>
          </a:bodyPr>
          <a:lstStyle/>
          <a:p>
            <a:r>
              <a:rPr lang="en-US" sz="2400" dirty="0" smtClean="0">
                <a:latin typeface="Times New Roman" pitchFamily="18" charset="0"/>
                <a:cs typeface="Times New Roman" pitchFamily="18" charset="0"/>
              </a:rPr>
              <a:t>Time series analysis has become a hot topic with the rise of quantitative finance and automated trading of securities.</a:t>
            </a:r>
          </a:p>
          <a:p>
            <a:r>
              <a:rPr lang="en-US" sz="2400" dirty="0" smtClean="0">
                <a:latin typeface="Times New Roman" pitchFamily="18" charset="0"/>
                <a:cs typeface="Times New Roman" pitchFamily="18" charset="0"/>
              </a:rPr>
              <a:t>Key decision is your choice of data representation (object class)</a:t>
            </a:r>
          </a:p>
          <a:p>
            <a:r>
              <a:rPr lang="en-US" sz="2400" dirty="0" smtClean="0">
                <a:latin typeface="Times New Roman" pitchFamily="18" charset="0"/>
                <a:cs typeface="Times New Roman" pitchFamily="18" charset="0"/>
              </a:rPr>
              <a:t>The choice affects more than how the data is stored; it also dictates which functions (methods) will be available for loading, processing, analyzing, printing, and plotting your data.</a:t>
            </a:r>
          </a:p>
          <a:p>
            <a:r>
              <a:rPr lang="en-US" sz="2400" dirty="0" smtClean="0">
                <a:latin typeface="Times New Roman" pitchFamily="18" charset="0"/>
                <a:cs typeface="Times New Roman" pitchFamily="18" charset="0"/>
              </a:rPr>
              <a:t>Nearly every subsequent recipe assumes you are using one of those two representations:</a:t>
            </a:r>
          </a:p>
          <a:p>
            <a:pPr algn="just"/>
            <a:r>
              <a:rPr lang="en-US" sz="2400" dirty="0" smtClean="0">
                <a:latin typeface="Times New Roman" pitchFamily="18" charset="0"/>
                <a:cs typeface="Times New Roman" pitchFamily="18" charset="0"/>
              </a:rPr>
              <a:t>The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implementation is a superset of </a:t>
            </a:r>
            <a:r>
              <a:rPr lang="en-US" sz="2400" dirty="0" err="1" smtClean="0">
                <a:latin typeface="Courier New" pitchFamily="49" charset="0"/>
                <a:cs typeface="Courier New" pitchFamily="49" charset="0"/>
              </a:rPr>
              <a:t>zoo</a:t>
            </a:r>
            <a:r>
              <a:rPr lang="en-US" sz="2400" dirty="0" smtClean="0">
                <a:latin typeface="Times New Roman" pitchFamily="18" charset="0"/>
                <a:cs typeface="Times New Roman" pitchFamily="18" charset="0"/>
              </a:rPr>
              <a:t>, so </a:t>
            </a:r>
            <a:r>
              <a:rPr lang="en-US" sz="2400" dirty="0" err="1" smtClean="0">
                <a:latin typeface="Courier New" pitchFamily="49" charset="0"/>
                <a:cs typeface="Courier New" pitchFamily="49" charset="0"/>
              </a:rPr>
              <a:t>xts </a:t>
            </a:r>
            <a:r>
              <a:rPr lang="en-US" sz="2400" dirty="0" smtClean="0">
                <a:latin typeface="Times New Roman" pitchFamily="18" charset="0"/>
                <a:cs typeface="Times New Roman" pitchFamily="18" charset="0"/>
              </a:rPr>
              <a:t>can do everything that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can do. In this chapter, whenever a recipe works for a </a:t>
            </a:r>
            <a:r>
              <a:rPr lang="en-US" sz="2400" dirty="0" err="1" smtClean="0">
                <a:latin typeface="Courier New" pitchFamily="49" charset="0"/>
                <a:cs typeface="Courier New" pitchFamily="49" charset="0"/>
              </a:rPr>
              <a:t>zoo</a:t>
            </a:r>
            <a:r>
              <a:rPr lang="en-US" sz="2400" dirty="0" smtClean="0">
                <a:latin typeface="Times New Roman" pitchFamily="18" charset="0"/>
                <a:cs typeface="Times New Roman" pitchFamily="18" charset="0"/>
              </a:rPr>
              <a:t> object, you can safely assume (unless stated otherwise) that it also works for an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object.</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381000"/>
          </a:xfrm>
        </p:spPr>
        <p:txBody>
          <a:bodyPr>
            <a:noAutofit/>
          </a:bodyPr>
          <a:lstStyle/>
          <a:p>
            <a:r>
              <a:rPr lang="en-US" sz="2400" b="1" dirty="0" smtClean="0">
                <a:latin typeface="Times New Roman" pitchFamily="18" charset="0"/>
                <a:cs typeface="Times New Roman" pitchFamily="18" charset="0"/>
              </a:rPr>
              <a:t>Time series analysis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20</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2400" dirty="0" smtClean="0">
                <a:latin typeface="Times New Roman" pitchFamily="18" charset="0"/>
                <a:cs typeface="Times New Roman" pitchFamily="18" charset="0"/>
              </a:rPr>
              <a:t>A non-seasonal ARIMA model which can be written as a linear equation: </a:t>
            </a:r>
          </a:p>
          <a:p>
            <a:pPr>
              <a:buNone/>
            </a:pPr>
            <a:r>
              <a:rPr lang="en-US" sz="2400" i="1" dirty="0" smtClean="0">
                <a:latin typeface="Times New Roman" pitchFamily="18" charset="0"/>
                <a:cs typeface="Times New Roman" pitchFamily="18" charset="0"/>
              </a:rPr>
              <a:t>                 </a:t>
            </a:r>
            <a:r>
              <a:rPr lang="el-GR" sz="2400" i="1" dirty="0" smtClean="0">
                <a:latin typeface="Times New Roman" pitchFamily="18" charset="0"/>
                <a:cs typeface="Times New Roman" pitchFamily="18" charset="0"/>
              </a:rPr>
              <a:t>Δ</a:t>
            </a:r>
            <a:r>
              <a:rPr lang="en-US" sz="2400" i="1" baseline="30000" dirty="0" err="1" smtClean="0">
                <a:latin typeface="Times New Roman" pitchFamily="18" charset="0"/>
                <a:cs typeface="Times New Roman" pitchFamily="18" charset="0"/>
              </a:rPr>
              <a:t>d</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n-US" sz="2400" i="1" dirty="0" smtClean="0">
                <a:latin typeface="Times New Roman" pitchFamily="18" charset="0"/>
                <a:cs typeface="Times New Roman" pitchFamily="18" charset="0"/>
              </a:rPr>
              <a:t>=</a:t>
            </a:r>
            <a:r>
              <a:rPr lang="el-GR" sz="2400" i="1" dirty="0" smtClean="0">
                <a:latin typeface="Times New Roman" pitchFamily="18" charset="0"/>
                <a:cs typeface="Times New Roman" pitchFamily="18" charset="0"/>
              </a:rPr>
              <a:t>μ+φ</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 Δ</a:t>
            </a:r>
            <a:r>
              <a:rPr lang="en-US" sz="2400" i="1" baseline="30000" dirty="0" err="1" smtClean="0">
                <a:latin typeface="Times New Roman" pitchFamily="18" charset="0"/>
                <a:cs typeface="Times New Roman" pitchFamily="18" charset="0"/>
              </a:rPr>
              <a:t>d</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 φ</a:t>
            </a:r>
            <a:r>
              <a:rPr lang="en-US" sz="2400" i="1" baseline="-25000" dirty="0" smtClean="0">
                <a:latin typeface="Times New Roman" pitchFamily="18" charset="0"/>
                <a:cs typeface="Times New Roman" pitchFamily="18" charset="0"/>
              </a:rPr>
              <a:t>p</a:t>
            </a:r>
            <a:r>
              <a:rPr lang="el-GR" sz="2400" i="1" dirty="0" smtClean="0">
                <a:latin typeface="Times New Roman" pitchFamily="18" charset="0"/>
                <a:cs typeface="Times New Roman" pitchFamily="18" charset="0"/>
              </a:rPr>
              <a:t> Δ</a:t>
            </a:r>
            <a:r>
              <a:rPr lang="en-US" sz="2400" i="1" baseline="30000" dirty="0" err="1" smtClean="0">
                <a:latin typeface="Times New Roman" pitchFamily="18" charset="0"/>
                <a:cs typeface="Times New Roman" pitchFamily="18" charset="0"/>
              </a:rPr>
              <a:t>d</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a:t>
            </a:r>
            <a:r>
              <a:rPr lang="en-US" sz="2400" i="1" baseline="-25000" dirty="0" smtClean="0">
                <a:latin typeface="Times New Roman" pitchFamily="18" charset="0"/>
                <a:cs typeface="Times New Roman" pitchFamily="18" charset="0"/>
              </a:rPr>
              <a:t>p</a:t>
            </a:r>
            <a:r>
              <a:rPr lang="el-GR" sz="2400" i="1" dirty="0" smtClean="0">
                <a:latin typeface="Times New Roman" pitchFamily="18" charset="0"/>
                <a:cs typeface="Times New Roman" pitchFamily="18" charset="0"/>
              </a:rPr>
              <a:t>+ ε</a:t>
            </a:r>
            <a:r>
              <a:rPr lang="en-US" sz="2400" i="1" baseline="-25000" dirty="0" smtClean="0">
                <a:latin typeface="Times New Roman" pitchFamily="18" charset="0"/>
                <a:cs typeface="Times New Roman" pitchFamily="18" charset="0"/>
              </a:rPr>
              <a:t>t</a:t>
            </a:r>
            <a:r>
              <a:rPr lang="en-US" sz="2400" i="1" dirty="0" smtClean="0">
                <a:latin typeface="Times New Roman" pitchFamily="18" charset="0"/>
                <a:cs typeface="Times New Roman" pitchFamily="18" charset="0"/>
              </a:rPr>
              <a:t>+</a:t>
            </a:r>
            <a:r>
              <a:rPr lang="el-GR" sz="2400" i="1" dirty="0" smtClean="0">
                <a:latin typeface="Times New Roman" pitchFamily="18" charset="0"/>
                <a:cs typeface="Times New Roman" pitchFamily="18" charset="0"/>
              </a:rPr>
              <a:t>θ</a:t>
            </a:r>
            <a:r>
              <a:rPr lang="el-GR" sz="2400" i="1" baseline="-25000" dirty="0" smtClean="0">
                <a:latin typeface="Times New Roman" pitchFamily="18" charset="0"/>
                <a:cs typeface="Times New Roman" pitchFamily="18" charset="0"/>
              </a:rPr>
              <a:t>1</a:t>
            </a:r>
            <a:r>
              <a:rPr lang="el-GR" sz="2400" i="1" dirty="0" smtClean="0">
                <a:latin typeface="Times New Roman" pitchFamily="18" charset="0"/>
                <a:cs typeface="Times New Roman" pitchFamily="18" charset="0"/>
              </a:rPr>
              <a:t>ε</a:t>
            </a:r>
            <a:r>
              <a:rPr lang="en-US" sz="2400" i="1" baseline="-25000" dirty="0" smtClean="0">
                <a:latin typeface="Times New Roman" pitchFamily="18" charset="0"/>
                <a:cs typeface="Times New Roman" pitchFamily="18" charset="0"/>
              </a:rPr>
              <a:t>t-1</a:t>
            </a:r>
            <a:r>
              <a:rPr lang="el-GR" sz="2400" i="1" dirty="0" smtClean="0">
                <a:latin typeface="Times New Roman" pitchFamily="18" charset="0"/>
                <a:cs typeface="Times New Roman" pitchFamily="18" charset="0"/>
              </a:rPr>
              <a:t> +…+ θ</a:t>
            </a:r>
            <a:r>
              <a:rPr lang="en-US" sz="2400" i="1" baseline="-25000" dirty="0" smtClean="0">
                <a:latin typeface="Times New Roman" pitchFamily="18" charset="0"/>
                <a:cs typeface="Times New Roman" pitchFamily="18" charset="0"/>
              </a:rPr>
              <a:t>q</a:t>
            </a:r>
            <a:r>
              <a:rPr lang="el-GR" sz="2400" i="1" dirty="0" smtClean="0">
                <a:latin typeface="Times New Roman" pitchFamily="18" charset="0"/>
                <a:cs typeface="Times New Roman" pitchFamily="18" charset="0"/>
              </a:rPr>
              <a:t>ε</a:t>
            </a:r>
            <a:r>
              <a:rPr lang="en-US" sz="2400" i="1" baseline="-25000" dirty="0" smtClean="0">
                <a:latin typeface="Times New Roman" pitchFamily="18" charset="0"/>
                <a:cs typeface="Times New Roman" pitchFamily="18" charset="0"/>
              </a:rPr>
              <a:t>t-q</a:t>
            </a:r>
            <a:r>
              <a:rPr lang="el-GR" sz="2400" i="1" baseline="-25000" dirty="0" smtClean="0">
                <a:latin typeface="Times New Roman" pitchFamily="18" charset="0"/>
                <a:cs typeface="Times New Roman" pitchFamily="18" charset="0"/>
              </a:rPr>
              <a:t> </a:t>
            </a:r>
            <a:endParaRPr lang="en-US" sz="2400" i="1" baseline="-25000" dirty="0" smtClean="0">
              <a:latin typeface="Times New Roman" pitchFamily="18" charset="0"/>
              <a:cs typeface="Times New Roman" pitchFamily="18" charset="0"/>
            </a:endParaRPr>
          </a:p>
          <a:p>
            <a:pPr>
              <a:buNone/>
            </a:pPr>
            <a:endParaRPr lang="en-US" sz="2400" baseline="-250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where	 </a:t>
            </a:r>
            <a:r>
              <a:rPr lang="el-GR" sz="2400" i="1" dirty="0" smtClean="0">
                <a:latin typeface="Times New Roman" pitchFamily="18" charset="0"/>
                <a:cs typeface="Times New Roman" pitchFamily="18" charset="0"/>
              </a:rPr>
              <a:t>Δ</a:t>
            </a:r>
            <a:r>
              <a:rPr lang="en-US" sz="2400" i="1" baseline="30000" dirty="0" err="1" smtClean="0">
                <a:latin typeface="Times New Roman" pitchFamily="18" charset="0"/>
                <a:cs typeface="Times New Roman" pitchFamily="18" charset="0"/>
              </a:rPr>
              <a:t>d</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l-GR"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y</a:t>
            </a:r>
            <a:r>
              <a:rPr lang="en-US" sz="2400" i="1" baseline="-25000" dirty="0" err="1" smtClean="0">
                <a:latin typeface="Times New Roman" pitchFamily="18" charset="0"/>
                <a:cs typeface="Times New Roman" pitchFamily="18" charset="0"/>
              </a:rPr>
              <a:t>t</a:t>
            </a:r>
            <a:r>
              <a:rPr lang="el-GR" sz="2400" i="1" baseline="-25000" dirty="0" smtClean="0">
                <a:latin typeface="Times New Roman" pitchFamily="18" charset="0"/>
                <a:cs typeface="Times New Roman" pitchFamily="18" charset="0"/>
              </a:rPr>
              <a:t>-1</a:t>
            </a:r>
            <a:endParaRPr lang="en-US" sz="2400" i="1" dirty="0" smtClean="0">
              <a:latin typeface="Times New Roman" pitchFamily="18" charset="0"/>
              <a:cs typeface="Times New Roman" pitchFamily="18" charset="0"/>
            </a:endParaRPr>
          </a:p>
          <a:p>
            <a:pPr>
              <a:buNone/>
            </a:pPr>
            <a:endParaRPr lang="en-GB" sz="2400" dirty="0" smtClean="0"/>
          </a:p>
          <a:p>
            <a:pPr algn="just"/>
            <a:r>
              <a:rPr lang="en-GB" sz="2400" dirty="0" smtClean="0">
                <a:latin typeface="Times New Roman" pitchFamily="18" charset="0"/>
                <a:cs typeface="Times New Roman" pitchFamily="18" charset="0"/>
              </a:rPr>
              <a:t>The </a:t>
            </a:r>
            <a:r>
              <a:rPr lang="en-GB" sz="2400" dirty="0" smtClean="0">
                <a:latin typeface="Courier New" pitchFamily="49" charset="0"/>
                <a:cs typeface="Courier New" pitchFamily="49" charset="0"/>
              </a:rPr>
              <a:t>d</a:t>
            </a:r>
            <a:r>
              <a:rPr lang="en-GB" sz="2400" dirty="0" smtClean="0">
                <a:latin typeface="Times New Roman" pitchFamily="18" charset="0"/>
                <a:cs typeface="Times New Roman" pitchFamily="18" charset="0"/>
              </a:rPr>
              <a:t> represents the degree of differencing in the integrated (</a:t>
            </a:r>
            <a:r>
              <a:rPr lang="en-GB" sz="2400" dirty="0" smtClean="0">
                <a:latin typeface="Courier New" pitchFamily="49" charset="0"/>
                <a:cs typeface="Courier New" pitchFamily="49" charset="0"/>
              </a:rPr>
              <a:t>I(d)</a:t>
            </a:r>
            <a:r>
              <a:rPr lang="en-GB" sz="2400" dirty="0" smtClean="0">
                <a:latin typeface="Times New Roman" pitchFamily="18" charset="0"/>
                <a:cs typeface="Times New Roman" pitchFamily="18" charset="0"/>
              </a:rPr>
              <a:t>) component. Differencing a series involves simply subtracting its current and previous values </a:t>
            </a:r>
            <a:r>
              <a:rPr lang="en-GB" sz="2400" dirty="0" smtClean="0">
                <a:latin typeface="Courier New" pitchFamily="49" charset="0"/>
                <a:cs typeface="Courier New" pitchFamily="49" charset="0"/>
              </a:rPr>
              <a:t>d</a:t>
            </a:r>
            <a:r>
              <a:rPr lang="en-GB" sz="2400" i="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times. </a:t>
            </a:r>
          </a:p>
          <a:p>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Often, differencing is used to stabilize the series when the </a:t>
            </a:r>
            <a:r>
              <a:rPr lang="en-GB" sz="2400" dirty="0" err="1" smtClean="0">
                <a:latin typeface="Times New Roman" pitchFamily="18" charset="0"/>
                <a:cs typeface="Times New Roman" pitchFamily="18" charset="0"/>
              </a:rPr>
              <a:t>stationarity</a:t>
            </a:r>
            <a:r>
              <a:rPr lang="en-GB" sz="2400" dirty="0" smtClean="0">
                <a:latin typeface="Times New Roman" pitchFamily="18" charset="0"/>
                <a:cs typeface="Times New Roman" pitchFamily="18" charset="0"/>
              </a:rPr>
              <a:t> assumption is not met, which we will discuss below.</a:t>
            </a:r>
            <a:endParaRPr lang="en-US"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Fitting an ARIMA Model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21</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2400" dirty="0" smtClean="0">
                <a:latin typeface="Times New Roman" pitchFamily="18" charset="0"/>
                <a:cs typeface="Times New Roman" pitchFamily="18" charset="0"/>
              </a:rPr>
              <a:t>A very useful notational device is the backward shift operator, </a:t>
            </a:r>
            <a:r>
              <a:rPr lang="en-GB" sz="2400" i="1" dirty="0" smtClean="0">
                <a:latin typeface="Times New Roman" pitchFamily="18" charset="0"/>
                <a:cs typeface="Times New Roman" pitchFamily="18" charset="0"/>
              </a:rPr>
              <a:t>B</a:t>
            </a:r>
            <a:r>
              <a:rPr lang="en-GB" sz="2400" dirty="0" smtClean="0">
                <a:latin typeface="Times New Roman" pitchFamily="18" charset="0"/>
                <a:cs typeface="Times New Roman" pitchFamily="18" charset="0"/>
              </a:rPr>
              <a:t>, which is used as follows:</a:t>
            </a:r>
          </a:p>
          <a:p>
            <a:pPr>
              <a:buNone/>
            </a:pP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t>
            </a:r>
            <a:r>
              <a:rPr lang="en-GB" sz="2400" i="1" dirty="0" err="1" smtClean="0">
                <a:latin typeface="Times New Roman" pitchFamily="18" charset="0"/>
                <a:cs typeface="Times New Roman" pitchFamily="18" charset="0"/>
              </a:rPr>
              <a:t>By</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a:t>
            </a:r>
            <a:r>
              <a:rPr lang="en-GB" sz="2400" i="1" dirty="0" smtClean="0">
                <a:latin typeface="Times New Roman" pitchFamily="18" charset="0"/>
                <a:cs typeface="Times New Roman" pitchFamily="18" charset="0"/>
              </a:rPr>
              <a:t>y</a:t>
            </a:r>
            <a:r>
              <a:rPr lang="en-GB" sz="2400" i="1" baseline="-25000" dirty="0" smtClean="0">
                <a:latin typeface="Times New Roman" pitchFamily="18" charset="0"/>
                <a:cs typeface="Times New Roman" pitchFamily="18" charset="0"/>
              </a:rPr>
              <a:t>t-1</a:t>
            </a:r>
            <a:r>
              <a:rPr lang="en-GB" sz="2400" dirty="0" smtClean="0">
                <a:latin typeface="Times New Roman" pitchFamily="18" charset="0"/>
                <a:cs typeface="Times New Roman" pitchFamily="18" charset="0"/>
              </a:rPr>
              <a:t> </a:t>
            </a:r>
          </a:p>
          <a:p>
            <a:pPr algn="just">
              <a:buNone/>
            </a:pPr>
            <a:r>
              <a:rPr lang="en-GB" sz="2400" i="1" dirty="0" smtClean="0">
                <a:latin typeface="Times New Roman" pitchFamily="18" charset="0"/>
                <a:cs typeface="Times New Roman" pitchFamily="18" charset="0"/>
              </a:rPr>
              <a:t/>
            </a:r>
            <a:br>
              <a:rPr lang="en-GB" sz="2400" i="1"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In other words, </a:t>
            </a:r>
            <a:r>
              <a:rPr lang="en-GB" sz="2400" i="1" dirty="0" smtClean="0">
                <a:latin typeface="Times New Roman" pitchFamily="18" charset="0"/>
                <a:cs typeface="Times New Roman" pitchFamily="18" charset="0"/>
              </a:rPr>
              <a:t>B</a:t>
            </a:r>
            <a:r>
              <a:rPr lang="en-GB" sz="2400" dirty="0" smtClean="0">
                <a:latin typeface="Times New Roman" pitchFamily="18" charset="0"/>
                <a:cs typeface="Times New Roman" pitchFamily="18" charset="0"/>
              </a:rPr>
              <a:t>, operating on </a:t>
            </a: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a:t>
            </a:r>
            <a:r>
              <a:rPr lang="en-GB" sz="2400" dirty="0" smtClean="0">
                <a:latin typeface="Times New Roman" pitchFamily="18" charset="0"/>
                <a:cs typeface="Times New Roman" pitchFamily="18" charset="0"/>
              </a:rPr>
              <a:t>, has the effect of </a:t>
            </a:r>
            <a:r>
              <a:rPr lang="en-GB" sz="2400" b="1" dirty="0" smtClean="0">
                <a:latin typeface="Times New Roman" pitchFamily="18" charset="0"/>
                <a:cs typeface="Times New Roman" pitchFamily="18" charset="0"/>
              </a:rPr>
              <a:t>shifting the data back one period</a:t>
            </a:r>
            <a:r>
              <a:rPr lang="en-GB" sz="2400" dirty="0" smtClean="0">
                <a:latin typeface="Times New Roman" pitchFamily="18" charset="0"/>
                <a:cs typeface="Times New Roman" pitchFamily="18" charset="0"/>
              </a:rPr>
              <a:t>. Two applications of </a:t>
            </a:r>
            <a:r>
              <a:rPr lang="en-GB" sz="2400" i="1" dirty="0" smtClean="0">
                <a:latin typeface="Times New Roman" pitchFamily="18" charset="0"/>
                <a:cs typeface="Times New Roman" pitchFamily="18" charset="0"/>
              </a:rPr>
              <a:t>B </a:t>
            </a:r>
            <a:r>
              <a:rPr lang="en-GB" sz="2400" dirty="0" smtClean="0">
                <a:latin typeface="Times New Roman" pitchFamily="18" charset="0"/>
                <a:cs typeface="Times New Roman" pitchFamily="18" charset="0"/>
              </a:rPr>
              <a:t>to </a:t>
            </a: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shifts the data back two periods</a:t>
            </a:r>
            <a:r>
              <a:rPr lang="en-GB" sz="2400" dirty="0" smtClean="0">
                <a:latin typeface="Times New Roman" pitchFamily="18" charset="0"/>
                <a:cs typeface="Times New Roman" pitchFamily="18" charset="0"/>
              </a:rPr>
              <a:t>:</a:t>
            </a:r>
          </a:p>
          <a:p>
            <a:pPr algn="just">
              <a:buNone/>
            </a:pPr>
            <a:r>
              <a:rPr lang="en-GB" sz="2400" dirty="0" smtClean="0">
                <a:latin typeface="Times New Roman" pitchFamily="18" charset="0"/>
                <a:cs typeface="Times New Roman" pitchFamily="18" charset="0"/>
              </a:rPr>
              <a:t>				</a:t>
            </a:r>
            <a:r>
              <a:rPr lang="en-GB" sz="2400" i="1" dirty="0" smtClean="0">
                <a:latin typeface="Times New Roman" pitchFamily="18" charset="0"/>
                <a:cs typeface="Times New Roman" pitchFamily="18" charset="0"/>
              </a:rPr>
              <a:t>B</a:t>
            </a:r>
            <a:r>
              <a:rPr lang="en-GB" sz="2400" dirty="0" smtClean="0">
                <a:latin typeface="Times New Roman" pitchFamily="18" charset="0"/>
                <a:cs typeface="Times New Roman" pitchFamily="18" charset="0"/>
              </a:rPr>
              <a:t>(</a:t>
            </a:r>
            <a:r>
              <a:rPr lang="en-GB" sz="2400" i="1" dirty="0" err="1" smtClean="0">
                <a:latin typeface="Times New Roman" pitchFamily="18" charset="0"/>
                <a:cs typeface="Times New Roman" pitchFamily="18" charset="0"/>
              </a:rPr>
              <a:t>Byt</a:t>
            </a:r>
            <a:r>
              <a:rPr lang="en-GB" sz="2400" dirty="0" smtClean="0">
                <a:latin typeface="Times New Roman" pitchFamily="18" charset="0"/>
                <a:cs typeface="Times New Roman" pitchFamily="18" charset="0"/>
              </a:rPr>
              <a:t>) = </a:t>
            </a:r>
            <a:r>
              <a:rPr lang="en-GB" sz="2400" i="1" dirty="0" smtClean="0">
                <a:latin typeface="Times New Roman" pitchFamily="18" charset="0"/>
                <a:cs typeface="Times New Roman" pitchFamily="18" charset="0"/>
              </a:rPr>
              <a:t>B</a:t>
            </a:r>
            <a:r>
              <a:rPr lang="en-GB" sz="2400" baseline="30000" dirty="0" smtClean="0">
                <a:latin typeface="Times New Roman" pitchFamily="18" charset="0"/>
                <a:cs typeface="Times New Roman" pitchFamily="18" charset="0"/>
              </a:rPr>
              <a:t>2</a:t>
            </a:r>
            <a:r>
              <a:rPr lang="en-GB" sz="2400" i="1" dirty="0" smtClean="0">
                <a:latin typeface="Times New Roman" pitchFamily="18" charset="0"/>
                <a:cs typeface="Times New Roman" pitchFamily="18" charset="0"/>
              </a:rPr>
              <a:t>y</a:t>
            </a:r>
            <a:r>
              <a:rPr lang="en-GB" sz="2400" i="1" baseline="-25000" dirty="0"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a:t>
            </a:r>
            <a:r>
              <a:rPr lang="en-GB" sz="2400" i="1" dirty="0" smtClean="0">
                <a:latin typeface="Times New Roman" pitchFamily="18" charset="0"/>
                <a:cs typeface="Times New Roman" pitchFamily="18" charset="0"/>
              </a:rPr>
              <a:t>y</a:t>
            </a:r>
            <a:r>
              <a:rPr lang="en-GB" sz="2400" i="1" baseline="-25000" dirty="0" smtClean="0">
                <a:latin typeface="Times New Roman" pitchFamily="18" charset="0"/>
                <a:cs typeface="Times New Roman" pitchFamily="18" charset="0"/>
              </a:rPr>
              <a:t>t-2 </a:t>
            </a:r>
          </a:p>
          <a:p>
            <a:pPr>
              <a:buNone/>
            </a:pPr>
            <a:r>
              <a:rPr lang="en-GB" sz="2400" i="1" dirty="0" smtClean="0">
                <a:latin typeface="Times New Roman" pitchFamily="18" charset="0"/>
                <a:cs typeface="Times New Roman" pitchFamily="18" charset="0"/>
              </a:rPr>
              <a:t/>
            </a:r>
            <a:br>
              <a:rPr lang="en-GB" sz="2400" i="1"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For monthly data, if we wish to shift attention to “the same month last year,” then </a:t>
            </a:r>
            <a:r>
              <a:rPr lang="en-GB" sz="2400" i="1" dirty="0" smtClean="0">
                <a:latin typeface="Times New Roman" pitchFamily="18" charset="0"/>
                <a:cs typeface="Times New Roman" pitchFamily="18" charset="0"/>
              </a:rPr>
              <a:t>B</a:t>
            </a:r>
            <a:r>
              <a:rPr lang="en-GB" sz="2400" baseline="30000" dirty="0" smtClean="0">
                <a:latin typeface="Times New Roman" pitchFamily="18" charset="0"/>
                <a:cs typeface="Times New Roman" pitchFamily="18" charset="0"/>
              </a:rPr>
              <a:t>12 </a:t>
            </a:r>
            <a:r>
              <a:rPr lang="en-GB" sz="2400" dirty="0" smtClean="0">
                <a:latin typeface="Times New Roman" pitchFamily="18" charset="0"/>
                <a:cs typeface="Times New Roman" pitchFamily="18" charset="0"/>
              </a:rPr>
              <a:t>is used, and the notation is </a:t>
            </a:r>
            <a:r>
              <a:rPr lang="en-GB" sz="2400" i="1" dirty="0" smtClean="0">
                <a:latin typeface="Times New Roman" pitchFamily="18" charset="0"/>
                <a:cs typeface="Times New Roman" pitchFamily="18" charset="0"/>
              </a:rPr>
              <a:t>B</a:t>
            </a:r>
            <a:r>
              <a:rPr lang="en-GB" sz="2400" baseline="30000" dirty="0" smtClean="0">
                <a:latin typeface="Times New Roman" pitchFamily="18" charset="0"/>
                <a:cs typeface="Times New Roman" pitchFamily="18" charset="0"/>
              </a:rPr>
              <a:t>12</a:t>
            </a:r>
            <a:r>
              <a:rPr lang="en-GB" sz="2400" i="1" dirty="0" smtClean="0">
                <a:latin typeface="Times New Roman" pitchFamily="18" charset="0"/>
                <a:cs typeface="Times New Roman" pitchFamily="18" charset="0"/>
              </a:rPr>
              <a:t>y</a:t>
            </a:r>
            <a:r>
              <a:rPr lang="en-GB" sz="2400" i="1" baseline="-25000" dirty="0"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a:t>
            </a:r>
            <a:r>
              <a:rPr lang="en-GB" sz="2400" i="1" dirty="0" smtClean="0">
                <a:latin typeface="Times New Roman" pitchFamily="18" charset="0"/>
                <a:cs typeface="Times New Roman" pitchFamily="18" charset="0"/>
              </a:rPr>
              <a:t>y</a:t>
            </a:r>
            <a:r>
              <a:rPr lang="en-GB" sz="2400" i="1" baseline="-25000" dirty="0" smtClean="0">
                <a:latin typeface="Times New Roman" pitchFamily="18" charset="0"/>
                <a:cs typeface="Times New Roman" pitchFamily="18" charset="0"/>
              </a:rPr>
              <a:t>t-12</a:t>
            </a:r>
            <a:r>
              <a:rPr lang="en-GB" sz="2400" dirty="0" smtClean="0">
                <a:latin typeface="Times New Roman" pitchFamily="18" charset="0"/>
                <a:cs typeface="Times New Roman" pitchFamily="18" charset="0"/>
              </a:rPr>
              <a:t>. </a:t>
            </a:r>
            <a:r>
              <a:rPr lang="en-GB" sz="2400" dirty="0" smtClean="0"/>
              <a:t/>
            </a:r>
            <a:br>
              <a:rPr lang="en-GB" sz="2400" dirty="0" smtClean="0"/>
            </a:br>
            <a:endParaRPr lang="en-GB" sz="2400"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Backshift notation for ARIMA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22</a:t>
            </a:fld>
            <a:endParaRPr lang="en-US"/>
          </a:p>
        </p:txBody>
      </p:sp>
      <p:sp>
        <p:nvSpPr>
          <p:cNvPr id="1627139" name="Rectangle 3"/>
          <p:cNvSpPr>
            <a:spLocks noGrp="1" noChangeArrowheads="1"/>
          </p:cNvSpPr>
          <p:nvPr>
            <p:ph type="body" idx="1"/>
          </p:nvPr>
        </p:nvSpPr>
        <p:spPr>
          <a:xfrm>
            <a:off x="0" y="685800"/>
            <a:ext cx="9144000" cy="5867400"/>
          </a:xfrm>
        </p:spPr>
        <p:txBody>
          <a:bodyPr>
            <a:normAutofit lnSpcReduction="10000"/>
          </a:bodyPr>
          <a:lstStyle/>
          <a:p>
            <a:r>
              <a:rPr lang="en-GB" sz="2400" dirty="0" smtClean="0">
                <a:latin typeface="Times New Roman" pitchFamily="18" charset="0"/>
                <a:cs typeface="Times New Roman" pitchFamily="18" charset="0"/>
              </a:rPr>
              <a:t>First difference: 1 - B.</a:t>
            </a:r>
          </a:p>
          <a:p>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Double difference: (1 – B)</a:t>
            </a:r>
            <a:r>
              <a:rPr lang="en-GB" sz="2400" i="1" baseline="30000" dirty="0" smtClean="0">
                <a:latin typeface="Times New Roman" pitchFamily="18" charset="0"/>
                <a:cs typeface="Times New Roman" pitchFamily="18" charset="0"/>
              </a:rPr>
              <a:t>2</a:t>
            </a:r>
            <a:endParaRPr lang="en-GB" sz="2400" i="1"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r>
              <a:rPr lang="en-GB" sz="2400" i="1" dirty="0" err="1" smtClean="0">
                <a:latin typeface="Times New Roman" pitchFamily="18" charset="0"/>
                <a:cs typeface="Times New Roman" pitchFamily="18" charset="0"/>
              </a:rPr>
              <a:t>d</a:t>
            </a:r>
            <a:r>
              <a:rPr lang="en-GB" sz="2400" dirty="0" err="1" smtClean="0">
                <a:latin typeface="Times New Roman" pitchFamily="18" charset="0"/>
                <a:cs typeface="Times New Roman" pitchFamily="18" charset="0"/>
              </a:rPr>
              <a:t>th</a:t>
            </a:r>
            <a:r>
              <a:rPr lang="en-GB" sz="2400" dirty="0" smtClean="0">
                <a:latin typeface="Times New Roman" pitchFamily="18" charset="0"/>
                <a:cs typeface="Times New Roman" pitchFamily="18" charset="0"/>
              </a:rPr>
              <a:t>-order difference: (1 – B)</a:t>
            </a:r>
            <a:r>
              <a:rPr lang="en-GB" sz="2400" i="1" baseline="30000" dirty="0" err="1" smtClean="0">
                <a:latin typeface="Times New Roman" pitchFamily="18" charset="0"/>
                <a:cs typeface="Times New Roman" pitchFamily="18" charset="0"/>
              </a:rPr>
              <a:t>d</a:t>
            </a: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a:t>
            </a:r>
            <a:endParaRPr lang="en-GB" sz="2400" i="1" baseline="-25000" dirty="0" smtClean="0">
              <a:latin typeface="Times New Roman" pitchFamily="18" charset="0"/>
              <a:cs typeface="Times New Roman" pitchFamily="18" charset="0"/>
            </a:endParaRPr>
          </a:p>
          <a:p>
            <a:endParaRPr lang="en-GB" sz="2400" baseline="-250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Seasonal difference: 1 - </a:t>
            </a:r>
            <a:r>
              <a:rPr lang="en-GB" sz="2400" dirty="0" err="1" smtClean="0">
                <a:latin typeface="Times New Roman" pitchFamily="18" charset="0"/>
                <a:cs typeface="Times New Roman" pitchFamily="18" charset="0"/>
              </a:rPr>
              <a:t>B</a:t>
            </a:r>
            <a:r>
              <a:rPr lang="en-GB" sz="2400" i="1" baseline="30000" dirty="0" err="1" smtClean="0">
                <a:latin typeface="Times New Roman" pitchFamily="18" charset="0"/>
                <a:cs typeface="Times New Roman" pitchFamily="18" charset="0"/>
              </a:rPr>
              <a:t>m</a:t>
            </a:r>
            <a:endParaRPr lang="en-GB" sz="2400" i="1"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Seasonal difference followed by a first</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difference: (1 - B)(1 - </a:t>
            </a:r>
            <a:r>
              <a:rPr lang="en-GB" sz="2400" dirty="0" err="1" smtClean="0">
                <a:latin typeface="Times New Roman" pitchFamily="18" charset="0"/>
                <a:cs typeface="Times New Roman" pitchFamily="18" charset="0"/>
              </a:rPr>
              <a:t>B</a:t>
            </a:r>
            <a:r>
              <a:rPr lang="en-GB" sz="2400" i="1" baseline="30000" dirty="0" err="1" smtClean="0">
                <a:latin typeface="Times New Roman" pitchFamily="18" charset="0"/>
                <a:cs typeface="Times New Roman" pitchFamily="18" charset="0"/>
              </a:rPr>
              <a:t>m</a:t>
            </a:r>
            <a:r>
              <a:rPr lang="en-GB" sz="2400" dirty="0" smtClean="0">
                <a:latin typeface="Times New Roman" pitchFamily="18" charset="0"/>
                <a:cs typeface="Times New Roman" pitchFamily="18" charset="0"/>
              </a:rPr>
              <a:t>)</a:t>
            </a:r>
          </a:p>
          <a:p>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Multiply terms together to see the combined effect:</a:t>
            </a:r>
            <a:br>
              <a:rPr lang="en-GB" sz="2400" dirty="0" smtClean="0">
                <a:latin typeface="Times New Roman" pitchFamily="18" charset="0"/>
                <a:cs typeface="Times New Roman" pitchFamily="18" charset="0"/>
              </a:rPr>
            </a:br>
            <a:r>
              <a:rPr lang="en-GB" sz="2600" i="1" dirty="0" smtClean="0">
                <a:latin typeface="Times New Roman" pitchFamily="18" charset="0"/>
                <a:cs typeface="Times New Roman" pitchFamily="18" charset="0"/>
              </a:rPr>
              <a:t>(1 - B)(1 - </a:t>
            </a:r>
            <a:r>
              <a:rPr lang="en-GB" sz="2600" i="1" dirty="0" err="1" smtClean="0">
                <a:latin typeface="Times New Roman" pitchFamily="18" charset="0"/>
                <a:cs typeface="Times New Roman" pitchFamily="18" charset="0"/>
              </a:rPr>
              <a:t>B</a:t>
            </a:r>
            <a:r>
              <a:rPr lang="en-GB" sz="2600" i="1" baseline="30000" dirty="0" err="1" smtClean="0">
                <a:latin typeface="Times New Roman" pitchFamily="18" charset="0"/>
                <a:cs typeface="Times New Roman" pitchFamily="18" charset="0"/>
              </a:rPr>
              <a:t>m</a:t>
            </a:r>
            <a:r>
              <a:rPr lang="en-GB" sz="2600" i="1" dirty="0" smtClean="0">
                <a:latin typeface="Times New Roman" pitchFamily="18" charset="0"/>
                <a:cs typeface="Times New Roman" pitchFamily="18" charset="0"/>
              </a:rPr>
              <a:t>)</a:t>
            </a:r>
            <a:r>
              <a:rPr lang="en-GB" sz="2600" i="1" dirty="0" err="1" smtClean="0">
                <a:latin typeface="Times New Roman" pitchFamily="18" charset="0"/>
                <a:cs typeface="Times New Roman" pitchFamily="18" charset="0"/>
              </a:rPr>
              <a:t>y</a:t>
            </a:r>
            <a:r>
              <a:rPr lang="en-GB" sz="2600" i="1" baseline="-25000" dirty="0" err="1" smtClean="0">
                <a:latin typeface="Times New Roman" pitchFamily="18" charset="0"/>
                <a:cs typeface="Times New Roman" pitchFamily="18" charset="0"/>
              </a:rPr>
              <a:t>t</a:t>
            </a:r>
            <a:r>
              <a:rPr lang="en-GB" sz="2600" i="1" dirty="0" smtClean="0">
                <a:latin typeface="Times New Roman" pitchFamily="18" charset="0"/>
                <a:cs typeface="Times New Roman" pitchFamily="18" charset="0"/>
              </a:rPr>
              <a:t> = (1 - B - </a:t>
            </a:r>
            <a:r>
              <a:rPr lang="en-GB" sz="2600" i="1" dirty="0" err="1" smtClean="0">
                <a:latin typeface="Times New Roman" pitchFamily="18" charset="0"/>
                <a:cs typeface="Times New Roman" pitchFamily="18" charset="0"/>
              </a:rPr>
              <a:t>B</a:t>
            </a:r>
            <a:r>
              <a:rPr lang="en-GB" sz="2600" i="1" baseline="30000" dirty="0" err="1" smtClean="0">
                <a:latin typeface="Times New Roman" pitchFamily="18" charset="0"/>
                <a:cs typeface="Times New Roman" pitchFamily="18" charset="0"/>
              </a:rPr>
              <a:t>m</a:t>
            </a:r>
            <a:r>
              <a:rPr lang="en-GB" sz="2600" i="1" baseline="30000" dirty="0" smtClean="0">
                <a:latin typeface="Times New Roman" pitchFamily="18" charset="0"/>
                <a:cs typeface="Times New Roman" pitchFamily="18" charset="0"/>
              </a:rPr>
              <a:t> </a:t>
            </a:r>
            <a:r>
              <a:rPr lang="en-GB" sz="2600" i="1" dirty="0" smtClean="0">
                <a:latin typeface="Times New Roman" pitchFamily="18" charset="0"/>
                <a:cs typeface="Times New Roman" pitchFamily="18" charset="0"/>
              </a:rPr>
              <a:t>+ B</a:t>
            </a:r>
            <a:r>
              <a:rPr lang="en-GB" sz="2600" i="1" baseline="30000" dirty="0" smtClean="0">
                <a:latin typeface="Times New Roman" pitchFamily="18" charset="0"/>
                <a:cs typeface="Times New Roman" pitchFamily="18" charset="0"/>
              </a:rPr>
              <a:t>m+1</a:t>
            </a:r>
            <a:r>
              <a:rPr lang="en-GB" sz="2600" i="1" dirty="0" smtClean="0">
                <a:latin typeface="Times New Roman" pitchFamily="18" charset="0"/>
                <a:cs typeface="Times New Roman" pitchFamily="18" charset="0"/>
              </a:rPr>
              <a:t>)</a:t>
            </a:r>
            <a:r>
              <a:rPr lang="en-GB" sz="2600" i="1" dirty="0" err="1" smtClean="0">
                <a:latin typeface="Times New Roman" pitchFamily="18" charset="0"/>
                <a:cs typeface="Times New Roman" pitchFamily="18" charset="0"/>
              </a:rPr>
              <a:t>y</a:t>
            </a:r>
            <a:r>
              <a:rPr lang="en-GB" sz="2600" i="1" baseline="-25000" dirty="0" err="1" smtClean="0">
                <a:latin typeface="Times New Roman" pitchFamily="18" charset="0"/>
                <a:cs typeface="Times New Roman" pitchFamily="18" charset="0"/>
              </a:rPr>
              <a:t>t</a:t>
            </a:r>
            <a:r>
              <a:rPr lang="en-GB" sz="2600" i="1" dirty="0" smtClean="0">
                <a:latin typeface="Times New Roman" pitchFamily="18" charset="0"/>
                <a:cs typeface="Times New Roman" pitchFamily="18" charset="0"/>
              </a:rPr>
              <a:t>= </a:t>
            </a:r>
            <a:r>
              <a:rPr lang="en-GB" sz="2600" i="1" dirty="0" err="1" smtClean="0">
                <a:latin typeface="Times New Roman" pitchFamily="18" charset="0"/>
                <a:cs typeface="Times New Roman" pitchFamily="18" charset="0"/>
              </a:rPr>
              <a:t>y</a:t>
            </a:r>
            <a:r>
              <a:rPr lang="en-GB" sz="2600" i="1" baseline="-25000" dirty="0" err="1" smtClean="0">
                <a:latin typeface="Times New Roman" pitchFamily="18" charset="0"/>
                <a:cs typeface="Times New Roman" pitchFamily="18" charset="0"/>
              </a:rPr>
              <a:t>t</a:t>
            </a:r>
            <a:r>
              <a:rPr lang="en-GB" sz="2600" i="1" dirty="0" smtClean="0">
                <a:latin typeface="Times New Roman" pitchFamily="18" charset="0"/>
                <a:cs typeface="Times New Roman" pitchFamily="18" charset="0"/>
              </a:rPr>
              <a:t> - y</a:t>
            </a:r>
            <a:r>
              <a:rPr lang="en-GB" sz="2600" i="1" baseline="-25000" dirty="0" smtClean="0">
                <a:latin typeface="Times New Roman" pitchFamily="18" charset="0"/>
                <a:cs typeface="Times New Roman" pitchFamily="18" charset="0"/>
              </a:rPr>
              <a:t>t-1</a:t>
            </a:r>
            <a:r>
              <a:rPr lang="en-GB" sz="2600" i="1" dirty="0" smtClean="0">
                <a:latin typeface="Times New Roman" pitchFamily="18" charset="0"/>
                <a:cs typeface="Times New Roman" pitchFamily="18" charset="0"/>
              </a:rPr>
              <a:t> - </a:t>
            </a:r>
            <a:r>
              <a:rPr lang="en-GB" sz="2600" i="1" dirty="0" err="1" smtClean="0">
                <a:latin typeface="Times New Roman" pitchFamily="18" charset="0"/>
                <a:cs typeface="Times New Roman" pitchFamily="18" charset="0"/>
              </a:rPr>
              <a:t>y</a:t>
            </a:r>
            <a:r>
              <a:rPr lang="en-GB" sz="2600" i="1" baseline="-25000" dirty="0" err="1" smtClean="0">
                <a:latin typeface="Times New Roman" pitchFamily="18" charset="0"/>
                <a:cs typeface="Times New Roman" pitchFamily="18" charset="0"/>
              </a:rPr>
              <a:t>t</a:t>
            </a:r>
            <a:r>
              <a:rPr lang="en-GB" sz="2600" i="1" baseline="-25000" dirty="0" smtClean="0">
                <a:latin typeface="Times New Roman" pitchFamily="18" charset="0"/>
                <a:cs typeface="Times New Roman" pitchFamily="18" charset="0"/>
              </a:rPr>
              <a:t>-m</a:t>
            </a:r>
            <a:r>
              <a:rPr lang="en-GB" sz="2600" i="1" dirty="0" smtClean="0">
                <a:latin typeface="Times New Roman" pitchFamily="18" charset="0"/>
                <a:cs typeface="Times New Roman" pitchFamily="18" charset="0"/>
              </a:rPr>
              <a:t> + y</a:t>
            </a:r>
            <a:r>
              <a:rPr lang="en-GB" sz="2600" i="1" baseline="-25000" dirty="0" smtClean="0">
                <a:latin typeface="Times New Roman" pitchFamily="18" charset="0"/>
                <a:cs typeface="Times New Roman" pitchFamily="18" charset="0"/>
              </a:rPr>
              <a:t>t-m-1</a:t>
            </a:r>
            <a:r>
              <a:rPr lang="en-GB" sz="2600" i="1" dirty="0" smtClean="0">
                <a:latin typeface="Times New Roman" pitchFamily="18" charset="0"/>
                <a:cs typeface="Times New Roman" pitchFamily="18" charset="0"/>
              </a:rPr>
              <a:t> </a:t>
            </a:r>
            <a:br>
              <a:rPr lang="en-GB" sz="2600" i="1" dirty="0" smtClean="0">
                <a:latin typeface="Times New Roman" pitchFamily="18" charset="0"/>
                <a:cs typeface="Times New Roman" pitchFamily="18" charset="0"/>
              </a:rPr>
            </a:br>
            <a:endParaRPr lang="en-GB" sz="26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Backshift notation for ARIMA</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23</a:t>
            </a:fld>
            <a:endParaRPr lang="en-US"/>
          </a:p>
        </p:txBody>
      </p:sp>
      <p:sp>
        <p:nvSpPr>
          <p:cNvPr id="1627139" name="Rectangle 3"/>
          <p:cNvSpPr>
            <a:spLocks noGrp="1" noChangeArrowheads="1"/>
          </p:cNvSpPr>
          <p:nvPr>
            <p:ph type="body" idx="1"/>
          </p:nvPr>
        </p:nvSpPr>
        <p:spPr>
          <a:xfrm>
            <a:off x="0" y="685800"/>
            <a:ext cx="9144000" cy="5867400"/>
          </a:xfrm>
        </p:spPr>
        <p:txBody>
          <a:bodyPr>
            <a:normAutofit fontScale="92500" lnSpcReduction="10000"/>
          </a:bodyPr>
          <a:lstStyle/>
          <a:p>
            <a:r>
              <a:rPr lang="en-GB" sz="2400" dirty="0" smtClean="0">
                <a:latin typeface="Times New Roman" pitchFamily="18" charset="0"/>
                <a:cs typeface="Times New Roman" pitchFamily="18" charset="0"/>
              </a:rPr>
              <a:t>Consider the  ARMA model:</a:t>
            </a:r>
            <a:r>
              <a:rPr lang="en-GB" sz="2400" dirty="0" smtClean="0"/>
              <a:t/>
            </a:r>
            <a:br>
              <a:rPr lang="en-GB" sz="2400" dirty="0" smtClean="0"/>
            </a:b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 c + </a:t>
            </a:r>
            <a:r>
              <a:rPr lang="el-GR" sz="2400" i="1" dirty="0" smtClean="0">
                <a:latin typeface="Times New Roman" pitchFamily="18" charset="0"/>
                <a:cs typeface="Times New Roman" pitchFamily="18" charset="0"/>
              </a:rPr>
              <a:t>φ</a:t>
            </a:r>
            <a:r>
              <a:rPr lang="el-GR" sz="2400" i="1" baseline="-25000" dirty="0" err="1"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t-1</a:t>
            </a:r>
            <a:r>
              <a:rPr lang="en-GB" sz="2400" i="1" dirty="0" smtClean="0">
                <a:latin typeface="Times New Roman" pitchFamily="18" charset="0"/>
                <a:cs typeface="Times New Roman" pitchFamily="18" charset="0"/>
              </a:rPr>
              <a:t> + · · · + </a:t>
            </a:r>
            <a:r>
              <a:rPr lang="el-GR" sz="2400" i="1" dirty="0" smtClean="0">
                <a:latin typeface="Times New Roman" pitchFamily="18" charset="0"/>
                <a:cs typeface="Times New Roman" pitchFamily="18" charset="0"/>
              </a:rPr>
              <a:t>φ</a:t>
            </a:r>
            <a:r>
              <a:rPr lang="en-GB" sz="2400" i="1" baseline="-25000" dirty="0" err="1" smtClean="0">
                <a:latin typeface="Times New Roman" pitchFamily="18" charset="0"/>
                <a:cs typeface="Times New Roman" pitchFamily="18" charset="0"/>
              </a:rPr>
              <a:t>p</a:t>
            </a: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t-p</a:t>
            </a:r>
            <a:r>
              <a:rPr lang="en-GB" sz="2400" i="1" dirty="0" smtClean="0">
                <a:latin typeface="Times New Roman" pitchFamily="18" charset="0"/>
                <a:cs typeface="Times New Roman" pitchFamily="18" charset="0"/>
              </a:rPr>
              <a:t> + e</a:t>
            </a:r>
            <a:r>
              <a:rPr lang="en-GB" sz="2400" i="1" baseline="-25000" dirty="0" err="1" smtClean="0">
                <a:latin typeface="Times New Roman" pitchFamily="18" charset="0"/>
                <a:cs typeface="Times New Roman" pitchFamily="18" charset="0"/>
              </a:rPr>
              <a:t>t </a:t>
            </a:r>
            <a:r>
              <a:rPr lang="en-GB" sz="2400" i="1" dirty="0" smtClean="0">
                <a:latin typeface="Times New Roman" pitchFamily="18" charset="0"/>
                <a:cs typeface="Times New Roman" pitchFamily="18" charset="0"/>
              </a:rPr>
              <a:t>+ </a:t>
            </a:r>
            <a:r>
              <a:rPr lang="el-GR" sz="2400" i="1" dirty="0" smtClean="0">
                <a:latin typeface="Times New Roman" pitchFamily="18" charset="0"/>
                <a:cs typeface="Times New Roman" pitchFamily="18" charset="0"/>
              </a:rPr>
              <a:t>θ</a:t>
            </a:r>
            <a:r>
              <a:rPr lang="el-GR" sz="2400" i="1" baseline="-25000" dirty="0" err="1"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e</a:t>
            </a:r>
            <a:r>
              <a:rPr lang="en-GB" sz="2400" i="1" baseline="-25000" dirty="0" err="1" smtClean="0">
                <a:latin typeface="Times New Roman" pitchFamily="18" charset="0"/>
                <a:cs typeface="Times New Roman" pitchFamily="18" charset="0"/>
              </a:rPr>
              <a:t>t-1</a:t>
            </a:r>
            <a:r>
              <a:rPr lang="en-GB" sz="2400" i="1" dirty="0" smtClean="0">
                <a:latin typeface="Times New Roman" pitchFamily="18" charset="0"/>
                <a:cs typeface="Times New Roman" pitchFamily="18" charset="0"/>
              </a:rPr>
              <a:t> + · · · + </a:t>
            </a:r>
            <a:r>
              <a:rPr lang="el-GR" sz="2400" i="1" dirty="0" smtClean="0">
                <a:latin typeface="Times New Roman" pitchFamily="18" charset="0"/>
                <a:cs typeface="Times New Roman" pitchFamily="18" charset="0"/>
              </a:rPr>
              <a:t>θ</a:t>
            </a:r>
            <a:r>
              <a:rPr lang="en-GB" sz="2400" i="1" baseline="-25000" dirty="0" err="1" smtClean="0">
                <a:latin typeface="Times New Roman" pitchFamily="18" charset="0"/>
                <a:cs typeface="Times New Roman" pitchFamily="18" charset="0"/>
              </a:rPr>
              <a:t>q</a:t>
            </a:r>
            <a:r>
              <a:rPr lang="en-GB" sz="2400" i="1" dirty="0" err="1" smtClean="0">
                <a:latin typeface="Times New Roman" pitchFamily="18" charset="0"/>
                <a:cs typeface="Times New Roman" pitchFamily="18" charset="0"/>
              </a:rPr>
              <a:t>e</a:t>
            </a:r>
            <a:r>
              <a:rPr lang="en-GB" sz="2400" i="1" baseline="-25000" dirty="0" err="1" smtClean="0">
                <a:latin typeface="Times New Roman" pitchFamily="18" charset="0"/>
                <a:cs typeface="Times New Roman" pitchFamily="18" charset="0"/>
              </a:rPr>
              <a:t>t-q</a:t>
            </a:r>
            <a:r>
              <a:rPr lang="en-GB" sz="2400" i="1" dirty="0" smtClean="0">
                <a:latin typeface="Times New Roman" pitchFamily="18" charset="0"/>
                <a:cs typeface="Times New Roman" pitchFamily="18" charset="0"/>
              </a:rPr>
              <a:t/>
            </a:r>
            <a:br>
              <a:rPr lang="en-GB" sz="2400" i="1" dirty="0" smtClean="0">
                <a:latin typeface="Times New Roman" pitchFamily="18" charset="0"/>
                <a:cs typeface="Times New Roman" pitchFamily="18" charset="0"/>
              </a:rPr>
            </a:br>
            <a:r>
              <a:rPr lang="en-GB" sz="2400" i="1" dirty="0" smtClean="0">
                <a:latin typeface="Times New Roman" pitchFamily="18" charset="0"/>
                <a:cs typeface="Times New Roman" pitchFamily="18" charset="0"/>
              </a:rPr>
              <a:t>= c + </a:t>
            </a:r>
            <a:r>
              <a:rPr lang="el-GR" sz="2400" i="1" dirty="0" smtClean="0">
                <a:latin typeface="Times New Roman" pitchFamily="18" charset="0"/>
                <a:cs typeface="Times New Roman" pitchFamily="18" charset="0"/>
              </a:rPr>
              <a:t>φ</a:t>
            </a:r>
            <a:r>
              <a:rPr lang="el-GR" sz="2400" i="1" baseline="-25000" dirty="0" err="1" smtClean="0">
                <a:latin typeface="Times New Roman" pitchFamily="18" charset="0"/>
                <a:cs typeface="Times New Roman" pitchFamily="18" charset="0"/>
              </a:rPr>
              <a:t>1</a:t>
            </a:r>
            <a:r>
              <a:rPr lang="en-GB" sz="2400" i="1" dirty="0" err="1" smtClean="0">
                <a:latin typeface="Times New Roman" pitchFamily="18" charset="0"/>
                <a:cs typeface="Times New Roman" pitchFamily="18" charset="0"/>
              </a:rPr>
              <a:t>By</a:t>
            </a:r>
            <a:r>
              <a:rPr lang="en-GB" sz="2400" i="1" baseline="-25000" dirty="0" err="1" smtClean="0">
                <a:latin typeface="Times New Roman" pitchFamily="18" charset="0"/>
                <a:cs typeface="Times New Roman" pitchFamily="18" charset="0"/>
              </a:rPr>
              <a:t>t </a:t>
            </a:r>
            <a:r>
              <a:rPr lang="en-GB" sz="2400" i="1" dirty="0" smtClean="0">
                <a:latin typeface="Times New Roman" pitchFamily="18" charset="0"/>
                <a:cs typeface="Times New Roman" pitchFamily="18" charset="0"/>
              </a:rPr>
              <a:t>+ · · · + </a:t>
            </a:r>
            <a:r>
              <a:rPr lang="el-GR" sz="2400" i="1" dirty="0" smtClean="0">
                <a:latin typeface="Times New Roman" pitchFamily="18" charset="0"/>
                <a:cs typeface="Times New Roman" pitchFamily="18" charset="0"/>
              </a:rPr>
              <a:t>φ</a:t>
            </a:r>
            <a:r>
              <a:rPr lang="en-GB" sz="2400" i="1" baseline="-25000" dirty="0" err="1" smtClean="0">
                <a:latin typeface="Times New Roman" pitchFamily="18" charset="0"/>
                <a:cs typeface="Times New Roman" pitchFamily="18" charset="0"/>
              </a:rPr>
              <a:t>p</a:t>
            </a:r>
            <a:r>
              <a:rPr lang="en-GB" sz="2400" i="1" dirty="0" err="1" smtClean="0">
                <a:latin typeface="Times New Roman" pitchFamily="18" charset="0"/>
                <a:cs typeface="Times New Roman" pitchFamily="18" charset="0"/>
              </a:rPr>
              <a:t>B</a:t>
            </a:r>
            <a:r>
              <a:rPr lang="en-GB" sz="2400" i="1" baseline="30000" dirty="0" err="1" smtClean="0">
                <a:latin typeface="Times New Roman" pitchFamily="18" charset="0"/>
                <a:cs typeface="Times New Roman" pitchFamily="18" charset="0"/>
              </a:rPr>
              <a:t>p</a:t>
            </a: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 e</a:t>
            </a:r>
            <a:r>
              <a:rPr lang="en-GB" sz="2400" i="1" baseline="-25000" dirty="0" err="1" smtClean="0">
                <a:latin typeface="Times New Roman" pitchFamily="18" charset="0"/>
                <a:cs typeface="Times New Roman" pitchFamily="18" charset="0"/>
              </a:rPr>
              <a:t>t </a:t>
            </a:r>
            <a:r>
              <a:rPr lang="en-GB" sz="2400" i="1" dirty="0" smtClean="0">
                <a:latin typeface="Times New Roman" pitchFamily="18" charset="0"/>
                <a:cs typeface="Times New Roman" pitchFamily="18" charset="0"/>
              </a:rPr>
              <a:t>+ </a:t>
            </a:r>
            <a:r>
              <a:rPr lang="el-GR" sz="2400" i="1" dirty="0" smtClean="0">
                <a:latin typeface="Times New Roman" pitchFamily="18" charset="0"/>
                <a:cs typeface="Times New Roman" pitchFamily="18" charset="0"/>
              </a:rPr>
              <a:t>θ</a:t>
            </a:r>
            <a:r>
              <a:rPr lang="el-GR" sz="2400" i="1" baseline="-25000" dirty="0" err="1"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Be</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 · · · + </a:t>
            </a:r>
            <a:r>
              <a:rPr lang="el-GR" sz="2400" i="1" dirty="0" smtClean="0">
                <a:latin typeface="Times New Roman" pitchFamily="18" charset="0"/>
                <a:cs typeface="Times New Roman" pitchFamily="18" charset="0"/>
              </a:rPr>
              <a:t>θ</a:t>
            </a:r>
            <a:r>
              <a:rPr lang="en-GB" sz="2400" i="1" baseline="-25000" dirty="0" err="1" smtClean="0">
                <a:latin typeface="Times New Roman" pitchFamily="18" charset="0"/>
                <a:cs typeface="Times New Roman" pitchFamily="18" charset="0"/>
              </a:rPr>
              <a:t>q</a:t>
            </a:r>
            <a:r>
              <a:rPr lang="en-GB" sz="2400" i="1" dirty="0" err="1" smtClean="0">
                <a:latin typeface="Times New Roman" pitchFamily="18" charset="0"/>
                <a:cs typeface="Times New Roman" pitchFamily="18" charset="0"/>
              </a:rPr>
              <a:t>B</a:t>
            </a:r>
            <a:r>
              <a:rPr lang="en-GB" sz="2400" i="1" baseline="30000" dirty="0" err="1" smtClean="0">
                <a:latin typeface="Times New Roman" pitchFamily="18" charset="0"/>
                <a:cs typeface="Times New Roman" pitchFamily="18" charset="0"/>
              </a:rPr>
              <a:t>q</a:t>
            </a:r>
            <a:r>
              <a:rPr lang="en-GB" sz="2400" i="1" dirty="0" err="1" smtClean="0">
                <a:latin typeface="Times New Roman" pitchFamily="18" charset="0"/>
                <a:cs typeface="Times New Roman" pitchFamily="18" charset="0"/>
              </a:rPr>
              <a:t>e</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a:r>
            <a:br>
              <a:rPr lang="en-GB" sz="2400" i="1" dirty="0" smtClean="0">
                <a:latin typeface="Times New Roman" pitchFamily="18" charset="0"/>
                <a:cs typeface="Times New Roman" pitchFamily="18" charset="0"/>
              </a:rPr>
            </a:br>
            <a:r>
              <a:rPr lang="el-GR" sz="2400" i="1" dirty="0" smtClean="0">
                <a:latin typeface="Times New Roman" pitchFamily="18" charset="0"/>
                <a:cs typeface="Times New Roman" pitchFamily="18" charset="0"/>
              </a:rPr>
              <a:t>φ(</a:t>
            </a:r>
            <a:r>
              <a:rPr lang="en-GB" sz="2400" i="1" dirty="0" smtClean="0">
                <a:latin typeface="Times New Roman" pitchFamily="18" charset="0"/>
                <a:cs typeface="Times New Roman" pitchFamily="18" charset="0"/>
              </a:rPr>
              <a:t>B)</a:t>
            </a: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 c + </a:t>
            </a:r>
            <a:r>
              <a:rPr lang="el-GR" sz="2400" i="1" dirty="0" smtClean="0">
                <a:latin typeface="Times New Roman" pitchFamily="18" charset="0"/>
                <a:cs typeface="Times New Roman" pitchFamily="18" charset="0"/>
              </a:rPr>
              <a:t>θ(</a:t>
            </a:r>
            <a:r>
              <a:rPr lang="en-GB" sz="2400" i="1" dirty="0" smtClean="0">
                <a:latin typeface="Times New Roman" pitchFamily="18" charset="0"/>
                <a:cs typeface="Times New Roman" pitchFamily="18" charset="0"/>
              </a:rPr>
              <a:t>B)e</a:t>
            </a:r>
            <a:r>
              <a:rPr lang="en-GB" sz="2400" i="1" baseline="-25000" dirty="0" smtClean="0">
                <a:latin typeface="Times New Roman" pitchFamily="18" charset="0"/>
                <a:cs typeface="Times New Roman" pitchFamily="18" charset="0"/>
              </a:rPr>
              <a:t>t</a:t>
            </a:r>
          </a:p>
          <a:p>
            <a:pPr>
              <a:buNone/>
            </a:pPr>
            <a:r>
              <a:rPr lang="en-GB" sz="2400" i="1" dirty="0" smtClean="0">
                <a:latin typeface="Times New Roman" pitchFamily="18" charset="0"/>
                <a:cs typeface="Times New Roman" pitchFamily="18" charset="0"/>
              </a:rPr>
              <a:t/>
            </a:r>
            <a:br>
              <a:rPr lang="en-GB" sz="2400" i="1"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where</a:t>
            </a:r>
            <a:r>
              <a:rPr lang="en-GB" sz="2400" i="1" dirty="0" smtClean="0">
                <a:latin typeface="Times New Roman" pitchFamily="18" charset="0"/>
                <a:cs typeface="Times New Roman" pitchFamily="18" charset="0"/>
              </a:rPr>
              <a:t> 	</a:t>
            </a:r>
            <a:r>
              <a:rPr lang="el-GR" sz="2400" i="1" dirty="0" smtClean="0">
                <a:latin typeface="Times New Roman" pitchFamily="18" charset="0"/>
                <a:cs typeface="Times New Roman" pitchFamily="18" charset="0"/>
              </a:rPr>
              <a:t>φ(</a:t>
            </a:r>
            <a:r>
              <a:rPr lang="en-GB" sz="2400" i="1" dirty="0" smtClean="0">
                <a:latin typeface="Times New Roman" pitchFamily="18" charset="0"/>
                <a:cs typeface="Times New Roman" pitchFamily="18" charset="0"/>
              </a:rPr>
              <a:t>B) = 1 - </a:t>
            </a:r>
            <a:r>
              <a:rPr lang="el-GR" sz="2400" i="1" dirty="0" smtClean="0">
                <a:latin typeface="Times New Roman" pitchFamily="18" charset="0"/>
                <a:cs typeface="Times New Roman" pitchFamily="18" charset="0"/>
              </a:rPr>
              <a:t>φ</a:t>
            </a:r>
            <a:r>
              <a:rPr lang="el-GR" sz="2400" i="1" baseline="-25000" dirty="0" err="1"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B - · · · - </a:t>
            </a:r>
            <a:r>
              <a:rPr lang="el-GR" sz="2400" i="1" dirty="0" smtClean="0">
                <a:latin typeface="Times New Roman" pitchFamily="18" charset="0"/>
                <a:cs typeface="Times New Roman" pitchFamily="18" charset="0"/>
              </a:rPr>
              <a:t>φ</a:t>
            </a:r>
            <a:r>
              <a:rPr lang="en-GB" sz="2400" i="1" baseline="-25000" dirty="0" err="1" smtClean="0">
                <a:latin typeface="Times New Roman" pitchFamily="18" charset="0"/>
                <a:cs typeface="Times New Roman" pitchFamily="18" charset="0"/>
              </a:rPr>
              <a:t>p</a:t>
            </a:r>
            <a:r>
              <a:rPr lang="en-GB" sz="2400" i="1" dirty="0" err="1" smtClean="0">
                <a:latin typeface="Times New Roman" pitchFamily="18" charset="0"/>
                <a:cs typeface="Times New Roman" pitchFamily="18" charset="0"/>
              </a:rPr>
              <a:t>B</a:t>
            </a:r>
            <a:r>
              <a:rPr lang="en-GB" sz="2400" i="1" baseline="30000" dirty="0" err="1" smtClean="0">
                <a:latin typeface="Times New Roman" pitchFamily="18" charset="0"/>
                <a:cs typeface="Times New Roman" pitchFamily="18" charset="0"/>
              </a:rPr>
              <a:t>p</a:t>
            </a:r>
            <a:endParaRPr lang="en-GB" sz="2400" i="1" baseline="30000" dirty="0" smtClean="0">
              <a:latin typeface="Times New Roman" pitchFamily="18" charset="0"/>
              <a:cs typeface="Times New Roman" pitchFamily="18" charset="0"/>
            </a:endParaRPr>
          </a:p>
          <a:p>
            <a:pPr>
              <a:buNone/>
            </a:pPr>
            <a:r>
              <a:rPr lang="en-GB" sz="2400" i="1" dirty="0" smtClean="0">
                <a:latin typeface="Times New Roman" pitchFamily="18" charset="0"/>
                <a:cs typeface="Times New Roman" pitchFamily="18" charset="0"/>
              </a:rPr>
              <a:t/>
            </a:r>
            <a:br>
              <a:rPr lang="en-GB" sz="2400" i="1" dirty="0" smtClean="0">
                <a:latin typeface="Times New Roman" pitchFamily="18" charset="0"/>
                <a:cs typeface="Times New Roman" pitchFamily="18" charset="0"/>
              </a:rPr>
            </a:br>
            <a:r>
              <a:rPr lang="en-GB" sz="2400" i="1" dirty="0" smtClean="0">
                <a:latin typeface="Times New Roman" pitchFamily="18" charset="0"/>
                <a:cs typeface="Times New Roman" pitchFamily="18" charset="0"/>
              </a:rPr>
              <a:t>	   	</a:t>
            </a:r>
            <a:r>
              <a:rPr lang="el-GR" sz="2400" i="1" dirty="0" smtClean="0">
                <a:latin typeface="Times New Roman" pitchFamily="18" charset="0"/>
                <a:cs typeface="Times New Roman" pitchFamily="18" charset="0"/>
              </a:rPr>
              <a:t>θ(</a:t>
            </a:r>
            <a:r>
              <a:rPr lang="en-GB" sz="2400" i="1" dirty="0" smtClean="0">
                <a:latin typeface="Times New Roman" pitchFamily="18" charset="0"/>
                <a:cs typeface="Times New Roman" pitchFamily="18" charset="0"/>
              </a:rPr>
              <a:t>B) = 1 + </a:t>
            </a:r>
            <a:r>
              <a:rPr lang="el-GR" sz="2400" i="1" dirty="0" smtClean="0">
                <a:latin typeface="Times New Roman" pitchFamily="18" charset="0"/>
                <a:cs typeface="Times New Roman" pitchFamily="18" charset="0"/>
              </a:rPr>
              <a:t>θ</a:t>
            </a:r>
            <a:r>
              <a:rPr lang="el-GR" sz="2400" i="1" baseline="-25000" dirty="0" err="1"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B + · · · + </a:t>
            </a:r>
            <a:r>
              <a:rPr lang="el-GR" sz="2400" i="1" dirty="0" smtClean="0">
                <a:latin typeface="Times New Roman" pitchFamily="18" charset="0"/>
                <a:cs typeface="Times New Roman" pitchFamily="18" charset="0"/>
              </a:rPr>
              <a:t>θ</a:t>
            </a:r>
            <a:r>
              <a:rPr lang="en-GB" sz="2400" i="1" baseline="-25000" dirty="0" err="1" smtClean="0">
                <a:latin typeface="Times New Roman" pitchFamily="18" charset="0"/>
                <a:cs typeface="Times New Roman" pitchFamily="18" charset="0"/>
              </a:rPr>
              <a:t>q</a:t>
            </a:r>
            <a:r>
              <a:rPr lang="en-GB" sz="2400" i="1" dirty="0" err="1" smtClean="0">
                <a:latin typeface="Times New Roman" pitchFamily="18" charset="0"/>
                <a:cs typeface="Times New Roman" pitchFamily="18" charset="0"/>
              </a:rPr>
              <a:t>B</a:t>
            </a:r>
            <a:r>
              <a:rPr lang="en-GB" sz="2400" i="1" baseline="30000" dirty="0" err="1" smtClean="0">
                <a:latin typeface="Times New Roman" pitchFamily="18" charset="0"/>
                <a:cs typeface="Times New Roman" pitchFamily="18" charset="0"/>
              </a:rPr>
              <a:t>q</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So the ARIMA(1,1,1) model, can be written as:</a:t>
            </a:r>
          </a:p>
          <a:p>
            <a:pPr>
              <a:buNone/>
            </a:pP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i="1" dirty="0" smtClean="0">
                <a:latin typeface="Times New Roman" pitchFamily="18" charset="0"/>
                <a:cs typeface="Times New Roman" pitchFamily="18" charset="0"/>
              </a:rPr>
              <a:t>(1 - </a:t>
            </a:r>
            <a:r>
              <a:rPr lang="el-GR" sz="2400" i="1" dirty="0" smtClean="0">
                <a:latin typeface="Times New Roman" pitchFamily="18" charset="0"/>
                <a:cs typeface="Times New Roman" pitchFamily="18" charset="0"/>
              </a:rPr>
              <a:t>φ</a:t>
            </a:r>
            <a:r>
              <a:rPr lang="el-GR" sz="2400" i="1" baseline="-25000" dirty="0" err="1"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B) (1 - B)</a:t>
            </a:r>
            <a:r>
              <a:rPr lang="en-GB" sz="2400" i="1" dirty="0" err="1" smtClean="0">
                <a:latin typeface="Times New Roman" pitchFamily="18" charset="0"/>
                <a:cs typeface="Times New Roman" pitchFamily="18" charset="0"/>
              </a:rPr>
              <a:t>y</a:t>
            </a:r>
            <a:r>
              <a:rPr lang="en-GB" sz="2400" i="1" baseline="-25000" dirty="0" err="1" smtClean="0">
                <a:latin typeface="Times New Roman" pitchFamily="18" charset="0"/>
                <a:cs typeface="Times New Roman" pitchFamily="18" charset="0"/>
              </a:rPr>
              <a:t>t</a:t>
            </a:r>
            <a:r>
              <a:rPr lang="en-GB" sz="2400" i="1" dirty="0" smtClean="0">
                <a:latin typeface="Times New Roman" pitchFamily="18" charset="0"/>
                <a:cs typeface="Times New Roman" pitchFamily="18" charset="0"/>
              </a:rPr>
              <a:t> = c + (1 + </a:t>
            </a:r>
            <a:r>
              <a:rPr lang="el-GR" sz="2400" i="1" dirty="0" smtClean="0">
                <a:latin typeface="Times New Roman" pitchFamily="18" charset="0"/>
                <a:cs typeface="Times New Roman" pitchFamily="18" charset="0"/>
              </a:rPr>
              <a:t>θ</a:t>
            </a:r>
            <a:r>
              <a:rPr lang="el-GR" sz="2400" i="1" baseline="-25000" dirty="0" err="1"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B)e</a:t>
            </a:r>
            <a:r>
              <a:rPr lang="en-GB" sz="2400" i="1" baseline="-25000" dirty="0" err="1" smtClean="0">
                <a:latin typeface="Times New Roman" pitchFamily="18" charset="0"/>
                <a:cs typeface="Times New Roman" pitchFamily="18" charset="0"/>
              </a:rPr>
              <a:t>t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GB" sz="2400"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where</a:t>
            </a:r>
            <a:r>
              <a:rPr lang="en-US" sz="2400" i="1" dirty="0" smtClean="0">
                <a:latin typeface="Times New Roman" pitchFamily="18" charset="0"/>
                <a:cs typeface="Times New Roman" pitchFamily="18" charset="0"/>
              </a:rPr>
              <a:t>       </a:t>
            </a:r>
            <a:r>
              <a:rPr lang="en-GB" sz="2400" i="1" dirty="0" smtClean="0">
                <a:latin typeface="Times New Roman" pitchFamily="18" charset="0"/>
                <a:cs typeface="Times New Roman" pitchFamily="18" charset="0"/>
              </a:rPr>
              <a:t>(1 - </a:t>
            </a:r>
            <a:r>
              <a:rPr lang="el-GR" sz="2400" i="1" dirty="0" smtClean="0">
                <a:latin typeface="Times New Roman" pitchFamily="18" charset="0"/>
                <a:cs typeface="Times New Roman" pitchFamily="18" charset="0"/>
              </a:rPr>
              <a:t>φ</a:t>
            </a:r>
            <a:r>
              <a:rPr lang="el-GR" sz="2400" i="1" baseline="-25000" dirty="0"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B) =</a:t>
            </a:r>
            <a:r>
              <a:rPr lang="en-GB" sz="2400" dirty="0" err="1" smtClean="0">
                <a:latin typeface="Times New Roman" pitchFamily="18" charset="0"/>
                <a:cs typeface="Times New Roman" pitchFamily="18" charset="0"/>
              </a:rPr>
              <a:t>ar</a:t>
            </a:r>
            <a:r>
              <a:rPr lang="en-GB" sz="2400" dirty="0" smtClean="0">
                <a:latin typeface="Times New Roman" pitchFamily="18" charset="0"/>
                <a:cs typeface="Times New Roman" pitchFamily="18" charset="0"/>
              </a:rPr>
              <a:t>(1)</a:t>
            </a:r>
          </a:p>
          <a:p>
            <a:pPr>
              <a:buNone/>
            </a:pPr>
            <a:r>
              <a:rPr lang="en-US" sz="2400" i="1" dirty="0" smtClean="0">
                <a:latin typeface="Times New Roman" pitchFamily="18" charset="0"/>
                <a:cs typeface="Times New Roman" pitchFamily="18" charset="0"/>
              </a:rPr>
              <a:t>			</a:t>
            </a:r>
            <a:r>
              <a:rPr lang="en-GB" sz="2400" i="1" dirty="0" smtClean="0">
                <a:latin typeface="Times New Roman" pitchFamily="18" charset="0"/>
                <a:cs typeface="Times New Roman" pitchFamily="18" charset="0"/>
              </a:rPr>
              <a:t>(1 - B)= </a:t>
            </a:r>
            <a:r>
              <a:rPr lang="en-GB" sz="2400" dirty="0" smtClean="0">
                <a:latin typeface="Times New Roman" pitchFamily="18" charset="0"/>
                <a:cs typeface="Times New Roman" pitchFamily="18" charset="0"/>
              </a:rPr>
              <a:t>first difference</a:t>
            </a:r>
          </a:p>
          <a:p>
            <a:pPr>
              <a:buNone/>
            </a:pPr>
            <a:r>
              <a:rPr lang="en-GB" sz="2400" i="1" dirty="0" smtClean="0">
                <a:latin typeface="Times New Roman" pitchFamily="18" charset="0"/>
                <a:cs typeface="Times New Roman" pitchFamily="18" charset="0"/>
              </a:rPr>
              <a:t>			(1 + </a:t>
            </a:r>
            <a:r>
              <a:rPr lang="el-GR" sz="2400" i="1" dirty="0" smtClean="0">
                <a:latin typeface="Times New Roman" pitchFamily="18" charset="0"/>
                <a:cs typeface="Times New Roman" pitchFamily="18" charset="0"/>
              </a:rPr>
              <a:t>θ</a:t>
            </a:r>
            <a:r>
              <a:rPr lang="el-GR" sz="2400" i="1" baseline="-25000" dirty="0" smtClean="0">
                <a:latin typeface="Times New Roman" pitchFamily="18" charset="0"/>
                <a:cs typeface="Times New Roman" pitchFamily="18" charset="0"/>
              </a:rPr>
              <a:t>1</a:t>
            </a:r>
            <a:r>
              <a:rPr lang="en-GB" sz="2400" i="1" dirty="0" smtClean="0">
                <a:latin typeface="Times New Roman" pitchFamily="18" charset="0"/>
                <a:cs typeface="Times New Roman" pitchFamily="18" charset="0"/>
              </a:rPr>
              <a:t>B)=</a:t>
            </a:r>
            <a:r>
              <a:rPr lang="en-GB" sz="2400" dirty="0" smtClean="0">
                <a:latin typeface="Times New Roman" pitchFamily="18" charset="0"/>
                <a:cs typeface="Times New Roman" pitchFamily="18" charset="0"/>
              </a:rPr>
              <a:t>MA(1)</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Backshift notation for ARIMA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24</a:t>
            </a:fld>
            <a:endParaRPr lang="en-US"/>
          </a:p>
        </p:txBody>
      </p:sp>
      <p:sp>
        <p:nvSpPr>
          <p:cNvPr id="1627139" name="Rectangle 3"/>
          <p:cNvSpPr>
            <a:spLocks noGrp="1" noChangeArrowheads="1"/>
          </p:cNvSpPr>
          <p:nvPr>
            <p:ph type="body" idx="1"/>
          </p:nvPr>
        </p:nvSpPr>
        <p:spPr>
          <a:xfrm>
            <a:off x="0" y="1066800"/>
            <a:ext cx="9144000" cy="5486400"/>
          </a:xfrm>
        </p:spPr>
        <p:txBody>
          <a:bodyPr>
            <a:normAutofit lnSpcReduction="10000"/>
          </a:bodyPr>
          <a:lstStyle/>
          <a:p>
            <a:r>
              <a:rPr lang="en-GB" sz="2400" dirty="0" smtClean="0">
                <a:latin typeface="Times New Roman" pitchFamily="18" charset="0"/>
                <a:cs typeface="Times New Roman" pitchFamily="18" charset="0"/>
              </a:rPr>
              <a:t>The seasonal part of an ARIMA model has the same structure as the non-seasonal part: it may have an AR factor, an MA factor, and/or an order of differencing. </a:t>
            </a:r>
            <a:endParaRPr lang="it-IT"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ARIMA (p, d, q) (P, D, Q)</a:t>
            </a:r>
            <a:r>
              <a:rPr lang="it-IT" sz="2400" i="1" baseline="-25000" dirty="0" smtClean="0">
                <a:latin typeface="Times New Roman" pitchFamily="18" charset="0"/>
                <a:cs typeface="Times New Roman" pitchFamily="18" charset="0"/>
              </a:rPr>
              <a:t>m</a:t>
            </a:r>
            <a:r>
              <a:rPr lang="it-IT" sz="2400" dirty="0" smtClean="0">
                <a:latin typeface="Times New Roman" pitchFamily="18" charset="0"/>
                <a:cs typeface="Times New Roman" pitchFamily="18" charset="0"/>
              </a:rPr>
              <a:t> </a:t>
            </a:r>
            <a:r>
              <a:rPr lang="it-IT" sz="2400" dirty="0" smtClean="0"/>
              <a:t/>
            </a:r>
            <a:br>
              <a:rPr lang="it-IT" sz="2400" dirty="0" smtClean="0"/>
            </a:br>
            <a:r>
              <a:rPr lang="en-GB" sz="2400" dirty="0" smtClean="0">
                <a:latin typeface="Times New Roman" pitchFamily="18" charset="0"/>
                <a:cs typeface="Times New Roman" pitchFamily="18" charset="0"/>
              </a:rPr>
              <a:t> the  ARMA model:</a:t>
            </a:r>
            <a:r>
              <a:rPr lang="en-GB" sz="2400" dirty="0" smtClean="0"/>
              <a:t/>
            </a:r>
            <a:br>
              <a:rPr lang="en-GB" sz="2400" dirty="0" smtClean="0"/>
            </a:br>
            <a:r>
              <a:rPr lang="en-GB" sz="2400" dirty="0" smtClean="0"/>
              <a:t> </a:t>
            </a:r>
            <a:r>
              <a:rPr lang="en-GB" sz="2400" dirty="0" smtClean="0">
                <a:latin typeface="Times New Roman" pitchFamily="18" charset="0"/>
                <a:cs typeface="Times New Roman" pitchFamily="18" charset="0"/>
              </a:rPr>
              <a:t>where </a:t>
            </a:r>
            <a:r>
              <a:rPr lang="en-GB" sz="2400" i="1" dirty="0" smtClean="0">
                <a:latin typeface="Times New Roman" pitchFamily="18" charset="0"/>
                <a:cs typeface="Times New Roman" pitchFamily="18" charset="0"/>
              </a:rPr>
              <a:t>m</a:t>
            </a:r>
            <a:r>
              <a:rPr lang="en-GB" sz="2400" dirty="0" smtClean="0">
                <a:latin typeface="Times New Roman" pitchFamily="18" charset="0"/>
                <a:cs typeface="Times New Roman" pitchFamily="18" charset="0"/>
              </a:rPr>
              <a:t> = number of periods per season </a:t>
            </a:r>
          </a:p>
          <a:p>
            <a:pPr lvl="2">
              <a:buNone/>
            </a:pPr>
            <a:r>
              <a:rPr lang="it-IT" sz="1600"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(p, d, q) = Non-seasonal part of the model </a:t>
            </a:r>
          </a:p>
          <a:p>
            <a:pPr lvl="2">
              <a:buNone/>
            </a:pPr>
            <a:r>
              <a:rPr lang="it-IT" dirty="0" smtClean="0">
                <a:latin typeface="Times New Roman" pitchFamily="18" charset="0"/>
                <a:cs typeface="Times New Roman" pitchFamily="18" charset="0"/>
              </a:rPr>
              <a:t>(P, D, Q)</a:t>
            </a:r>
            <a:r>
              <a:rPr lang="it-IT" i="1" baseline="-25000" dirty="0" smtClean="0">
                <a:latin typeface="Times New Roman" pitchFamily="18" charset="0"/>
                <a:cs typeface="Times New Roman" pitchFamily="18" charset="0"/>
              </a:rPr>
              <a:t>m</a:t>
            </a:r>
            <a:r>
              <a:rPr lang="it-IT" dirty="0" smtClean="0">
                <a:latin typeface="Times New Roman" pitchFamily="18" charset="0"/>
                <a:cs typeface="Times New Roman" pitchFamily="18" charset="0"/>
              </a:rPr>
              <a:t> = Seasonal part of the model</a:t>
            </a:r>
            <a:endParaRPr lang="en-GB" sz="2400" dirty="0" smtClean="0">
              <a:latin typeface="Times New Roman" pitchFamily="18" charset="0"/>
              <a:cs typeface="Times New Roman" pitchFamily="18" charset="0"/>
            </a:endParaRPr>
          </a:p>
          <a:p>
            <a:pPr algn="just">
              <a:buNone/>
            </a:pPr>
            <a:r>
              <a:rPr lang="en-GB" sz="2400" dirty="0" smtClean="0"/>
              <a:t> 	</a:t>
            </a:r>
            <a:r>
              <a:rPr lang="en-GB" sz="2400" dirty="0" smtClean="0">
                <a:latin typeface="Times New Roman" pitchFamily="18" charset="0"/>
                <a:cs typeface="Times New Roman" pitchFamily="18" charset="0"/>
              </a:rPr>
              <a:t>where P=number of seasonal autoregressive (SAR) terms, D=number of seasonal differences, Q=number of seasonal moving average (SMA) terms</a:t>
            </a:r>
          </a:p>
          <a:p>
            <a:pPr algn="just"/>
            <a:r>
              <a:rPr lang="en-GB" sz="2400" dirty="0" smtClean="0">
                <a:latin typeface="Times New Roman" pitchFamily="18" charset="0"/>
                <a:cs typeface="Times New Roman" pitchFamily="18" charset="0"/>
              </a:rPr>
              <a:t>In the seasonal part of the model, all of these factors operate across multiples of lag </a:t>
            </a:r>
            <a:r>
              <a:rPr lang="en-GB" sz="2400" i="1" dirty="0" smtClean="0">
                <a:latin typeface="Times New Roman" pitchFamily="18" charset="0"/>
                <a:cs typeface="Times New Roman" pitchFamily="18" charset="0"/>
              </a:rPr>
              <a:t>s</a:t>
            </a:r>
            <a:r>
              <a:rPr lang="en-GB" sz="2400" dirty="0" smtClean="0">
                <a:latin typeface="Times New Roman" pitchFamily="18" charset="0"/>
                <a:cs typeface="Times New Roman" pitchFamily="18" charset="0"/>
              </a:rPr>
              <a:t> (the number of periods in a season).</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25</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1600" dirty="0" smtClean="0">
                <a:latin typeface="Times New Roman" pitchFamily="18" charset="0"/>
                <a:cs typeface="Times New Roman" pitchFamily="18" charset="0"/>
              </a:rPr>
              <a:t/>
            </a:r>
            <a:br>
              <a:rPr lang="en-GB" sz="1600" dirty="0" smtClean="0">
                <a:latin typeface="Times New Roman" pitchFamily="18" charset="0"/>
                <a:cs typeface="Times New Roman" pitchFamily="18" charset="0"/>
              </a:rPr>
            </a:br>
            <a:endParaRPr lang="en-US" sz="16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E.g., ARIMA(1, 1, 1)(1, 1, 1)</a:t>
            </a:r>
            <a:r>
              <a:rPr lang="en-GB" sz="2400" baseline="-25000" dirty="0" smtClean="0">
                <a:latin typeface="Times New Roman" pitchFamily="18" charset="0"/>
                <a:cs typeface="Times New Roman" pitchFamily="18" charset="0"/>
              </a:rPr>
              <a:t>4</a:t>
            </a:r>
            <a:r>
              <a:rPr lang="en-GB" sz="2400" dirty="0" smtClean="0">
                <a:latin typeface="Times New Roman" pitchFamily="18" charset="0"/>
                <a:cs typeface="Times New Roman" pitchFamily="18" charset="0"/>
              </a:rPr>
              <a:t> model (without constant)</a:t>
            </a:r>
          </a:p>
          <a:p>
            <a:pPr>
              <a:buNone/>
            </a:pP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(1 - </a:t>
            </a:r>
            <a:r>
              <a:rPr lang="el-GR" sz="2400" dirty="0" smtClean="0">
                <a:latin typeface="Times New Roman" pitchFamily="18" charset="0"/>
                <a:cs typeface="Times New Roman" pitchFamily="18" charset="0"/>
              </a:rPr>
              <a:t>φ</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B)(1 - </a:t>
            </a:r>
            <a:r>
              <a:rPr lang="el-GR" sz="2400" dirty="0" smtClean="0">
                <a:latin typeface="Times New Roman" pitchFamily="18" charset="0"/>
                <a:cs typeface="Times New Roman" pitchFamily="18" charset="0"/>
              </a:rPr>
              <a:t>Φ</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a:t>
            </a:r>
            <a:r>
              <a:rPr lang="en-GB" sz="2400" baseline="30000" dirty="0" smtClean="0">
                <a:latin typeface="Times New Roman" pitchFamily="18" charset="0"/>
                <a:cs typeface="Times New Roman" pitchFamily="18" charset="0"/>
              </a:rPr>
              <a:t>4</a:t>
            </a:r>
            <a:r>
              <a:rPr lang="en-GB" sz="2400" dirty="0" smtClean="0">
                <a:latin typeface="Times New Roman" pitchFamily="18" charset="0"/>
                <a:cs typeface="Times New Roman" pitchFamily="18" charset="0"/>
              </a:rPr>
              <a:t>)(1 - B)(1 - B</a:t>
            </a:r>
            <a:r>
              <a:rPr lang="en-GB" sz="2400" baseline="30000" dirty="0" smtClean="0">
                <a:latin typeface="Times New Roman" pitchFamily="18" charset="0"/>
                <a:cs typeface="Times New Roman" pitchFamily="18" charset="0"/>
              </a:rPr>
              <a:t>4</a:t>
            </a:r>
            <a:r>
              <a:rPr lang="en-GB" sz="2400" dirty="0" smtClean="0">
                <a:latin typeface="Times New Roman" pitchFamily="18" charset="0"/>
                <a:cs typeface="Times New Roman" pitchFamily="18" charset="0"/>
              </a:rPr>
              <a:t>)</a:t>
            </a:r>
            <a:r>
              <a:rPr lang="en-GB" sz="2400" dirty="0" err="1" smtClean="0">
                <a:latin typeface="Times New Roman" pitchFamily="18" charset="0"/>
                <a:cs typeface="Times New Roman" pitchFamily="18" charset="0"/>
              </a:rPr>
              <a:t>y</a:t>
            </a:r>
            <a:r>
              <a:rPr lang="en-GB" sz="2400" baseline="-25000" dirty="0" err="1" smtClean="0">
                <a:latin typeface="Times New Roman" pitchFamily="18" charset="0"/>
                <a:cs typeface="Times New Roman" pitchFamily="18" charset="0"/>
              </a:rPr>
              <a:t>t</a:t>
            </a:r>
            <a:r>
              <a:rPr lang="en-GB" sz="2400" dirty="0" smtClean="0">
                <a:latin typeface="Times New Roman" pitchFamily="18" charset="0"/>
                <a:cs typeface="Times New Roman" pitchFamily="18" charset="0"/>
              </a:rPr>
              <a:t> = (1 + </a:t>
            </a:r>
            <a:r>
              <a:rPr lang="el-GR" sz="2400" dirty="0" smtClean="0">
                <a:latin typeface="Times New Roman" pitchFamily="18" charset="0"/>
                <a:cs typeface="Times New Roman" pitchFamily="18" charset="0"/>
              </a:rPr>
              <a:t>θ</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B)(1 + </a:t>
            </a:r>
            <a:r>
              <a:rPr lang="el-GR" sz="2400" dirty="0" smtClean="0">
                <a:latin typeface="Times New Roman" pitchFamily="18" charset="0"/>
                <a:cs typeface="Times New Roman" pitchFamily="18" charset="0"/>
              </a:rPr>
              <a:t>Θ</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a:t>
            </a:r>
            <a:r>
              <a:rPr lang="en-GB" sz="2400" baseline="30000" dirty="0" smtClean="0">
                <a:latin typeface="Times New Roman" pitchFamily="18" charset="0"/>
                <a:cs typeface="Times New Roman" pitchFamily="18" charset="0"/>
              </a:rPr>
              <a:t>4</a:t>
            </a:r>
            <a:r>
              <a:rPr lang="en-GB" sz="2400" dirty="0" smtClean="0">
                <a:latin typeface="Times New Roman" pitchFamily="18" charset="0"/>
                <a:cs typeface="Times New Roman" pitchFamily="18" charset="0"/>
              </a:rPr>
              <a:t>)e</a:t>
            </a:r>
            <a:r>
              <a:rPr lang="en-GB" sz="2400" baseline="-25000" dirty="0" smtClean="0">
                <a:latin typeface="Times New Roman" pitchFamily="18" charset="0"/>
                <a:cs typeface="Times New Roman" pitchFamily="18" charset="0"/>
              </a:rPr>
              <a:t>t</a:t>
            </a:r>
          </a:p>
          <a:p>
            <a:pPr>
              <a:buNone/>
            </a:pPr>
            <a:r>
              <a:rPr lang="en-US" sz="2400" dirty="0" smtClean="0">
                <a:latin typeface="Times New Roman" pitchFamily="18" charset="0"/>
                <a:cs typeface="Times New Roman" pitchFamily="18" charset="0"/>
              </a:rPr>
              <a:t>	where</a:t>
            </a:r>
          </a:p>
          <a:p>
            <a:pPr>
              <a:buNone/>
            </a:pPr>
            <a:r>
              <a:rPr lang="en-US"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(1 - </a:t>
            </a:r>
            <a:r>
              <a:rPr lang="el-GR" sz="2400" dirty="0" smtClean="0">
                <a:latin typeface="Times New Roman" pitchFamily="18" charset="0"/>
                <a:cs typeface="Times New Roman" pitchFamily="18" charset="0"/>
              </a:rPr>
              <a:t>φ</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 and (1 + </a:t>
            </a:r>
            <a:r>
              <a:rPr lang="el-GR" sz="2400" dirty="0" smtClean="0">
                <a:latin typeface="Times New Roman" pitchFamily="18" charset="0"/>
                <a:cs typeface="Times New Roman" pitchFamily="18" charset="0"/>
              </a:rPr>
              <a:t>θ</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 Non-Seasonal AR(1) and MA(1), respectively.</a:t>
            </a:r>
          </a:p>
          <a:p>
            <a:pPr>
              <a:buNone/>
            </a:pPr>
            <a:r>
              <a:rPr lang="en-GB" sz="2400" dirty="0" smtClean="0">
                <a:latin typeface="Times New Roman" pitchFamily="18" charset="0"/>
                <a:cs typeface="Times New Roman" pitchFamily="18" charset="0"/>
              </a:rPr>
              <a:t>	(1 - </a:t>
            </a:r>
            <a:r>
              <a:rPr lang="el-GR" sz="2400" dirty="0" smtClean="0">
                <a:latin typeface="Times New Roman" pitchFamily="18" charset="0"/>
                <a:cs typeface="Times New Roman" pitchFamily="18" charset="0"/>
              </a:rPr>
              <a:t>Φ</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a:t>
            </a:r>
            <a:r>
              <a:rPr lang="en-GB" sz="2400" baseline="30000" dirty="0" smtClean="0">
                <a:latin typeface="Times New Roman" pitchFamily="18" charset="0"/>
                <a:cs typeface="Times New Roman" pitchFamily="18" charset="0"/>
              </a:rPr>
              <a:t>4</a:t>
            </a:r>
            <a:r>
              <a:rPr lang="en-GB" sz="2400" dirty="0" smtClean="0">
                <a:latin typeface="Times New Roman" pitchFamily="18" charset="0"/>
                <a:cs typeface="Times New Roman" pitchFamily="18" charset="0"/>
              </a:rPr>
              <a:t>) and (1 + </a:t>
            </a:r>
            <a:r>
              <a:rPr lang="el-GR" sz="2400" dirty="0" smtClean="0">
                <a:latin typeface="Times New Roman" pitchFamily="18" charset="0"/>
                <a:cs typeface="Times New Roman" pitchFamily="18" charset="0"/>
              </a:rPr>
              <a:t>Θ</a:t>
            </a:r>
            <a:r>
              <a:rPr lang="el-GR" sz="2400" baseline="-25000" dirty="0" smtClean="0">
                <a:latin typeface="Times New Roman" pitchFamily="18" charset="0"/>
                <a:cs typeface="Times New Roman" pitchFamily="18" charset="0"/>
              </a:rPr>
              <a:t>1</a:t>
            </a:r>
            <a:r>
              <a:rPr lang="en-GB" sz="2400" dirty="0" smtClean="0">
                <a:latin typeface="Times New Roman" pitchFamily="18" charset="0"/>
                <a:cs typeface="Times New Roman" pitchFamily="18" charset="0"/>
              </a:rPr>
              <a:t>B</a:t>
            </a:r>
            <a:r>
              <a:rPr lang="en-GB" sz="2400" baseline="30000" dirty="0" smtClean="0">
                <a:latin typeface="Times New Roman" pitchFamily="18" charset="0"/>
                <a:cs typeface="Times New Roman" pitchFamily="18" charset="0"/>
              </a:rPr>
              <a:t>4</a:t>
            </a:r>
            <a:r>
              <a:rPr lang="en-GB" sz="2400" dirty="0" smtClean="0">
                <a:latin typeface="Times New Roman" pitchFamily="18" charset="0"/>
                <a:cs typeface="Times New Roman" pitchFamily="18" charset="0"/>
              </a:rPr>
              <a:t>)e</a:t>
            </a:r>
            <a:r>
              <a:rPr lang="en-GB" sz="2400" baseline="-25000" dirty="0" smtClean="0">
                <a:latin typeface="Times New Roman" pitchFamily="18" charset="0"/>
                <a:cs typeface="Times New Roman" pitchFamily="18" charset="0"/>
              </a:rPr>
              <a:t>t </a:t>
            </a:r>
            <a:r>
              <a:rPr lang="en-GB" sz="2400" dirty="0" smtClean="0">
                <a:latin typeface="Times New Roman" pitchFamily="18" charset="0"/>
                <a:cs typeface="Times New Roman" pitchFamily="18" charset="0"/>
              </a:rPr>
              <a:t>= Seasonal AR(1) and MA(1), respectively.</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(1 - B)=Non-Seasonal difference</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(1 - B</a:t>
            </a:r>
            <a:r>
              <a:rPr lang="en-GB" sz="2400" baseline="30000" dirty="0" smtClean="0">
                <a:latin typeface="Times New Roman" pitchFamily="18" charset="0"/>
                <a:cs typeface="Times New Roman" pitchFamily="18" charset="0"/>
              </a:rPr>
              <a:t>4</a:t>
            </a:r>
            <a:r>
              <a:rPr lang="en-GB" sz="2400" dirty="0" smtClean="0">
                <a:latin typeface="Times New Roman" pitchFamily="18" charset="0"/>
                <a:cs typeface="Times New Roman" pitchFamily="18" charset="0"/>
              </a:rPr>
              <a:t>)=Seasonal difference</a:t>
            </a:r>
            <a:br>
              <a:rPr lang="en-GB"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26</a:t>
            </a:fld>
            <a:endParaRPr lang="en-US"/>
          </a:p>
        </p:txBody>
      </p:sp>
      <p:sp>
        <p:nvSpPr>
          <p:cNvPr id="1627139" name="Rectangle 3"/>
          <p:cNvSpPr>
            <a:spLocks noGrp="1" noChangeArrowheads="1"/>
          </p:cNvSpPr>
          <p:nvPr>
            <p:ph type="body" idx="1"/>
          </p:nvPr>
        </p:nvSpPr>
        <p:spPr>
          <a:xfrm>
            <a:off x="0" y="685800"/>
            <a:ext cx="9144000" cy="5638800"/>
          </a:xfrm>
        </p:spPr>
        <p:txBody>
          <a:bodyPr>
            <a:noAutofit/>
          </a:bodyPr>
          <a:lstStyle/>
          <a:p>
            <a:pPr algn="just"/>
            <a:r>
              <a:rPr lang="en-GB" sz="2400" dirty="0" smtClean="0">
                <a:latin typeface="Times New Roman" pitchFamily="18" charset="0"/>
                <a:cs typeface="Times New Roman" pitchFamily="18" charset="0"/>
              </a:rPr>
              <a:t>If the seasonal pattern is both strong and stable over time (e.g., high in the Summer and low in the Winter, or vice versa), then you  should use a seasonal difference regardless of whether you use a non-seasonal difference, since this will prevent the seasonal pattern from "dying out" in the long-term forecasts. </a:t>
            </a:r>
          </a:p>
          <a:p>
            <a:endParaRPr lang="en-GB" sz="2400" dirty="0" smtClean="0">
              <a:latin typeface="Times New Roman" pitchFamily="18" charset="0"/>
              <a:cs typeface="Times New Roman" pitchFamily="18" charset="0"/>
            </a:endParaRPr>
          </a:p>
          <a:p>
            <a:pPr algn="just"/>
            <a:r>
              <a:rPr lang="en-GB" sz="2400" u="sng" dirty="0" smtClean="0">
                <a:latin typeface="Times New Roman" pitchFamily="18" charset="0"/>
                <a:cs typeface="Times New Roman" pitchFamily="18" charset="0"/>
              </a:rPr>
              <a:t>Rule 1</a:t>
            </a:r>
            <a:r>
              <a:rPr lang="en-GB" sz="2400" dirty="0" smtClean="0">
                <a:latin typeface="Times New Roman" pitchFamily="18" charset="0"/>
                <a:cs typeface="Times New Roman" pitchFamily="18" charset="0"/>
              </a:rPr>
              <a:t>: If the series has a strong and consistent seasonal pattern, then you should use an order of seasonal differencing--but avoid using more than one order of seasonal differencing or more than 2 orders of total differencing (</a:t>
            </a:r>
            <a:r>
              <a:rPr lang="en-GB" sz="2400" dirty="0" err="1" smtClean="0">
                <a:latin typeface="Times New Roman" pitchFamily="18" charset="0"/>
                <a:cs typeface="Times New Roman" pitchFamily="18" charset="0"/>
              </a:rPr>
              <a:t>seasonal+nonseasonal</a:t>
            </a:r>
            <a:r>
              <a:rPr lang="en-GB" sz="2400" dirty="0" smtClean="0">
                <a:latin typeface="Times New Roman" pitchFamily="18" charset="0"/>
                <a:cs typeface="Times New Roman" pitchFamily="18" charset="0"/>
              </a:rPr>
              <a:t>)</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For example, a pure SAR(1) process has spikes in the ACF at lags </a:t>
            </a:r>
            <a:r>
              <a:rPr lang="en-GB" sz="2400" i="1" dirty="0" smtClean="0">
                <a:latin typeface="Times New Roman" pitchFamily="18" charset="0"/>
                <a:cs typeface="Times New Roman" pitchFamily="18" charset="0"/>
              </a:rPr>
              <a:t>s</a:t>
            </a:r>
            <a:r>
              <a:rPr lang="en-GB" sz="2400" dirty="0" smtClean="0">
                <a:latin typeface="Times New Roman" pitchFamily="18" charset="0"/>
                <a:cs typeface="Times New Roman" pitchFamily="18" charset="0"/>
              </a:rPr>
              <a:t>, 2s, 3s, etc., while the PACF cuts off after lag </a:t>
            </a:r>
            <a:r>
              <a:rPr lang="en-GB" sz="2400" i="1" dirty="0" smtClean="0">
                <a:latin typeface="Times New Roman" pitchFamily="18" charset="0"/>
                <a:cs typeface="Times New Roman" pitchFamily="18" charset="0"/>
              </a:rPr>
              <a:t>s</a:t>
            </a:r>
            <a:r>
              <a:rPr lang="en-GB" sz="2400" dirty="0" smtClean="0">
                <a:latin typeface="Times New Roman" pitchFamily="18" charset="0"/>
                <a:cs typeface="Times New Roman" pitchFamily="18" charset="0"/>
              </a:rPr>
              <a:t>.</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27</a:t>
            </a:fld>
            <a:endParaRPr lang="en-US"/>
          </a:p>
        </p:txBody>
      </p:sp>
      <p:sp>
        <p:nvSpPr>
          <p:cNvPr id="1627139" name="Rectangle 3"/>
          <p:cNvSpPr>
            <a:spLocks noGrp="1" noChangeArrowheads="1"/>
          </p:cNvSpPr>
          <p:nvPr>
            <p:ph type="body" idx="1"/>
          </p:nvPr>
        </p:nvSpPr>
        <p:spPr>
          <a:xfrm>
            <a:off x="0" y="685800"/>
            <a:ext cx="9144000" cy="5638800"/>
          </a:xfrm>
        </p:spPr>
        <p:txBody>
          <a:bodyPr>
            <a:noAutofit/>
          </a:bodyPr>
          <a:lstStyle/>
          <a:p>
            <a:pPr algn="just"/>
            <a:r>
              <a:rPr lang="en-GB" sz="2400" dirty="0" smtClean="0">
                <a:latin typeface="Times New Roman" pitchFamily="18" charset="0"/>
                <a:cs typeface="Times New Roman" pitchFamily="18" charset="0"/>
              </a:rPr>
              <a:t>Conversely, a pure SMA(1) process has spikes in the PACF at lags </a:t>
            </a:r>
            <a:r>
              <a:rPr lang="en-GB" sz="2400" i="1" dirty="0" smtClean="0">
                <a:latin typeface="Times New Roman" pitchFamily="18" charset="0"/>
                <a:cs typeface="Times New Roman" pitchFamily="18" charset="0"/>
              </a:rPr>
              <a:t>s</a:t>
            </a:r>
            <a:r>
              <a:rPr lang="en-GB" sz="2400" dirty="0" smtClean="0">
                <a:latin typeface="Times New Roman" pitchFamily="18" charset="0"/>
                <a:cs typeface="Times New Roman" pitchFamily="18" charset="0"/>
              </a:rPr>
              <a:t>, 2s, 3s, etc., while the ACF cuts off after lag </a:t>
            </a:r>
            <a:r>
              <a:rPr lang="en-GB" sz="2400" i="1" dirty="0" smtClean="0">
                <a:latin typeface="Times New Roman" pitchFamily="18" charset="0"/>
                <a:cs typeface="Times New Roman" pitchFamily="18" charset="0"/>
              </a:rPr>
              <a:t>s</a:t>
            </a:r>
            <a:r>
              <a:rPr lang="en-GB" sz="2400" dirty="0" smtClean="0">
                <a:latin typeface="Times New Roman" pitchFamily="18" charset="0"/>
                <a:cs typeface="Times New Roman" pitchFamily="18" charset="0"/>
              </a:rPr>
              <a:t>.</a:t>
            </a: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An SAR signature usually occurs when the autocorrelation at the seasonal period is positive, whereas an SMA signature usually occurs when the seasonal autocorrelation is negative</a:t>
            </a:r>
          </a:p>
          <a:p>
            <a:pPr algn="just"/>
            <a:endParaRPr lang="en-GB" sz="2400" dirty="0" smtClean="0">
              <a:latin typeface="Times New Roman" pitchFamily="18" charset="0"/>
              <a:cs typeface="Times New Roman" pitchFamily="18" charset="0"/>
            </a:endParaRPr>
          </a:p>
          <a:p>
            <a:pPr algn="just"/>
            <a:r>
              <a:rPr lang="en-GB" sz="2400" u="sng" dirty="0" smtClean="0">
                <a:latin typeface="Times New Roman" pitchFamily="18" charset="0"/>
                <a:cs typeface="Times New Roman" pitchFamily="18" charset="0"/>
              </a:rPr>
              <a:t>Rule 2:</a:t>
            </a:r>
            <a:r>
              <a:rPr lang="en-GB" sz="2400" dirty="0" smtClean="0">
                <a:latin typeface="Times New Roman" pitchFamily="18" charset="0"/>
                <a:cs typeface="Times New Roman" pitchFamily="18" charset="0"/>
              </a:rPr>
              <a:t> If the autocorrelation at the seasonal period is positive, consider adding an SAR term to the model. If the autocorrelation at the seasonal period is negative, consider adding an SMA term to the model. </a:t>
            </a: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28</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fontAlgn="base"/>
            <a:r>
              <a:rPr lang="en-GB" sz="2400" dirty="0" smtClean="0">
                <a:latin typeface="Times New Roman" pitchFamily="18" charset="0"/>
                <a:cs typeface="Times New Roman" pitchFamily="18" charset="0"/>
              </a:rPr>
              <a:t>In considering the appropriate seasonal orders for an ARIMA model, restrict attention to the seasonal lags. The modelling procedure is almost the same as for non-seasonal data, except that we need to select seasonal AR and MA terms as well as the non-seasonal components of the model. </a:t>
            </a:r>
          </a:p>
          <a:p>
            <a:pPr fontAlgn="base"/>
            <a:r>
              <a:rPr lang="en-GB" sz="2400" dirty="0" smtClean="0">
                <a:latin typeface="Times New Roman" pitchFamily="18" charset="0"/>
                <a:cs typeface="Times New Roman" pitchFamily="18" charset="0"/>
              </a:rPr>
              <a:t>For example, an ARIMA(0,0,0)(0,0,1)</a:t>
            </a:r>
            <a:r>
              <a:rPr lang="en-GB" sz="2400" baseline="-25000" dirty="0" smtClean="0">
                <a:latin typeface="Times New Roman" pitchFamily="18" charset="0"/>
                <a:cs typeface="Times New Roman" pitchFamily="18" charset="0"/>
              </a:rPr>
              <a:t>12</a:t>
            </a:r>
            <a:r>
              <a:rPr lang="en-GB" sz="2400" dirty="0" smtClean="0">
                <a:latin typeface="Times New Roman" pitchFamily="18" charset="0"/>
                <a:cs typeface="Times New Roman" pitchFamily="18" charset="0"/>
              </a:rPr>
              <a:t> model will show:</a:t>
            </a:r>
          </a:p>
          <a:p>
            <a:pPr fontAlgn="base">
              <a:buNone/>
            </a:pPr>
            <a:r>
              <a:rPr lang="en-GB" sz="2400" dirty="0" smtClean="0">
                <a:latin typeface="Times New Roman" pitchFamily="18" charset="0"/>
                <a:cs typeface="Times New Roman" pitchFamily="18" charset="0"/>
              </a:rPr>
              <a:t>	- a spike at lag 12 in the ACF but no other significant spikes.</a:t>
            </a:r>
          </a:p>
          <a:p>
            <a:pPr fontAlgn="base">
              <a:buNone/>
            </a:pPr>
            <a:r>
              <a:rPr lang="en-GB" sz="2400" dirty="0" smtClean="0">
                <a:latin typeface="Times New Roman" pitchFamily="18" charset="0"/>
                <a:cs typeface="Times New Roman" pitchFamily="18" charset="0"/>
              </a:rPr>
              <a:t>	- the PACF will show exponential decay in the seasonal lags; that is, at lags 12, 24, 36, ….</a:t>
            </a:r>
          </a:p>
          <a:p>
            <a:pPr fontAlgn="base"/>
            <a:r>
              <a:rPr lang="en-GB" sz="2400" dirty="0" smtClean="0">
                <a:latin typeface="Times New Roman" pitchFamily="18" charset="0"/>
                <a:cs typeface="Times New Roman" pitchFamily="18" charset="0"/>
              </a:rPr>
              <a:t>Similarly, an ARIMA(0,0,0)(1,0,0)</a:t>
            </a:r>
            <a:r>
              <a:rPr lang="en-GB" sz="2400" baseline="-25000" dirty="0" smtClean="0">
                <a:latin typeface="Times New Roman" pitchFamily="18" charset="0"/>
                <a:cs typeface="Times New Roman" pitchFamily="18" charset="0"/>
              </a:rPr>
              <a:t>12</a:t>
            </a:r>
            <a:r>
              <a:rPr lang="en-GB" sz="2400" dirty="0" smtClean="0">
                <a:latin typeface="Times New Roman" pitchFamily="18" charset="0"/>
                <a:cs typeface="Times New Roman" pitchFamily="18" charset="0"/>
              </a:rPr>
              <a:t> model will show:</a:t>
            </a:r>
          </a:p>
          <a:p>
            <a:pPr fontAlgn="base">
              <a:buNone/>
            </a:pPr>
            <a:r>
              <a:rPr lang="en-GB" sz="2400" dirty="0" smtClean="0"/>
              <a:t>	</a:t>
            </a:r>
            <a:r>
              <a:rPr lang="en-GB" sz="2400" dirty="0" smtClean="0">
                <a:latin typeface="Times New Roman" pitchFamily="18" charset="0"/>
                <a:cs typeface="Times New Roman" pitchFamily="18" charset="0"/>
              </a:rPr>
              <a:t>- exponential decay in the seasonal lags of the ACF</a:t>
            </a:r>
          </a:p>
          <a:p>
            <a:pPr fontAlgn="base">
              <a:buNone/>
            </a:pPr>
            <a:r>
              <a:rPr lang="en-GB" sz="2400" dirty="0" smtClean="0">
                <a:latin typeface="Times New Roman" pitchFamily="18" charset="0"/>
                <a:cs typeface="Times New Roman" pitchFamily="18" charset="0"/>
              </a:rPr>
              <a:t> 	- a single significant spike at lag 12 in the PACF.</a:t>
            </a: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4572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Seasonal </a:t>
            </a:r>
            <a:r>
              <a:rPr lang="en-US" sz="2400" b="1" dirty="0" smtClean="0">
                <a:latin typeface="Times New Roman" pitchFamily="18" charset="0"/>
                <a:cs typeface="Times New Roman" pitchFamily="18" charset="0"/>
              </a:rPr>
              <a:t>ACF/PACF</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29</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2400" dirty="0" smtClean="0">
                <a:latin typeface="Times New Roman" pitchFamily="18" charset="0"/>
                <a:cs typeface="Times New Roman" pitchFamily="18" charset="0"/>
              </a:rPr>
              <a:t>We will describe the seasonal ARIMA modelling procedure using quarterly European retail trade data from 1996 to 2011.</a:t>
            </a:r>
          </a:p>
          <a:p>
            <a:r>
              <a:rPr lang="en-GB" sz="2400" dirty="0" smtClean="0">
                <a:latin typeface="Times New Roman" pitchFamily="18" charset="0"/>
                <a:cs typeface="Times New Roman" pitchFamily="18" charset="0"/>
              </a:rPr>
              <a:t>We start out by loading the necessary R packages and reading in the analysis dataset.  </a:t>
            </a:r>
          </a:p>
          <a:p>
            <a:pPr>
              <a:buNone/>
            </a:pPr>
            <a:endParaRPr lang="en-GB" sz="2400" dirty="0" smtClean="0">
              <a:latin typeface="Times New Roman" pitchFamily="18" charset="0"/>
              <a:cs typeface="Times New Roman" pitchFamily="18" charset="0"/>
            </a:endParaRPr>
          </a:p>
          <a:p>
            <a:pPr>
              <a:buNone/>
            </a:pPr>
            <a:r>
              <a:rPr lang="en-GB" sz="2400" b="1" dirty="0" smtClean="0">
                <a:latin typeface="Times New Roman" pitchFamily="18" charset="0"/>
                <a:cs typeface="Times New Roman" pitchFamily="18" charset="0"/>
              </a:rPr>
              <a:t>	</a:t>
            </a:r>
            <a:r>
              <a:rPr lang="en-GB" sz="2400" dirty="0" smtClean="0">
                <a:latin typeface="Courier New" pitchFamily="49" charset="0"/>
                <a:cs typeface="Courier New" pitchFamily="49" charset="0"/>
              </a:rPr>
              <a:t>library(forecast)</a:t>
            </a:r>
          </a:p>
          <a:p>
            <a:pPr>
              <a:buNone/>
            </a:pPr>
            <a:endParaRPr lang="en-GB" sz="2400" dirty="0" smtClean="0">
              <a:latin typeface="Courier New" pitchFamily="49" charset="0"/>
              <a:cs typeface="Courier New" pitchFamily="49" charset="0"/>
            </a:endParaRPr>
          </a:p>
          <a:p>
            <a:pPr>
              <a:buNone/>
            </a:pPr>
            <a:r>
              <a:rPr lang="en-GB" sz="2400" dirty="0" smtClean="0">
                <a:latin typeface="Times New Roman" pitchFamily="18" charset="0"/>
                <a:cs typeface="Times New Roman" pitchFamily="18" charset="0"/>
              </a:rPr>
              <a:t>	</a:t>
            </a:r>
            <a:r>
              <a:rPr lang="en-GB" sz="2400" dirty="0" smtClean="0">
                <a:latin typeface="Courier New" pitchFamily="49" charset="0"/>
                <a:cs typeface="Courier New" pitchFamily="49" charset="0"/>
              </a:rPr>
              <a:t>library(</a:t>
            </a:r>
            <a:r>
              <a:rPr lang="en-GB" sz="2400" dirty="0" err="1" smtClean="0">
                <a:latin typeface="Courier New" pitchFamily="49" charset="0"/>
                <a:cs typeface="Courier New" pitchFamily="49" charset="0"/>
              </a:rPr>
              <a:t>fpp</a:t>
            </a:r>
            <a:r>
              <a:rPr lang="en-GB" sz="2400" dirty="0" smtClean="0">
                <a:latin typeface="Courier New" pitchFamily="49" charset="0"/>
                <a:cs typeface="Courier New" pitchFamily="49" charset="0"/>
              </a:rPr>
              <a:t>)</a:t>
            </a:r>
            <a:r>
              <a:rPr lang="en-GB" sz="2400" dirty="0" smtClean="0">
                <a:latin typeface="Times New Roman" pitchFamily="18" charset="0"/>
                <a:cs typeface="Times New Roman" pitchFamily="18" charset="0"/>
              </a:rPr>
              <a:t> # package that contains various datasets </a:t>
            </a:r>
          </a:p>
          <a:p>
            <a:pPr>
              <a:buNone/>
            </a:pPr>
            <a:endParaRPr lang="en-GB" sz="2400" dirty="0" smtClean="0">
              <a:latin typeface="Times New Roman" pitchFamily="18" charset="0"/>
              <a:cs typeface="Times New Roman" pitchFamily="18" charset="0"/>
            </a:endParaRPr>
          </a:p>
          <a:p>
            <a:pPr>
              <a:buNone/>
            </a:pPr>
            <a:r>
              <a:rPr lang="en-GB" sz="2400" dirty="0" smtClean="0">
                <a:latin typeface="Times New Roman" pitchFamily="18" charset="0"/>
                <a:cs typeface="Times New Roman" pitchFamily="18" charset="0"/>
              </a:rPr>
              <a:t>	</a:t>
            </a:r>
            <a:r>
              <a:rPr lang="en-GB" sz="2400" dirty="0" smtClean="0">
                <a:latin typeface="Courier New" pitchFamily="49" charset="0"/>
                <a:cs typeface="Courier New" pitchFamily="49" charset="0"/>
              </a:rPr>
              <a:t>data(</a:t>
            </a:r>
            <a:r>
              <a:rPr lang="en-GB" sz="2400" dirty="0" err="1" smtClean="0">
                <a:latin typeface="Courier New" pitchFamily="49" charset="0"/>
                <a:cs typeface="Courier New" pitchFamily="49" charset="0"/>
              </a:rPr>
              <a:t>euretail</a:t>
            </a:r>
            <a:r>
              <a:rPr lang="en-GB" sz="2400" dirty="0" smtClean="0">
                <a:latin typeface="Courier New" pitchFamily="49" charset="0"/>
                <a:cs typeface="Courier New" pitchFamily="49" charset="0"/>
              </a:rPr>
              <a:t>)  </a:t>
            </a:r>
            <a:r>
              <a:rPr lang="en-GB" sz="2400" dirty="0" smtClean="0">
                <a:latin typeface="Times New Roman" pitchFamily="18" charset="0"/>
                <a:cs typeface="Times New Roman" pitchFamily="18" charset="0"/>
              </a:rPr>
              <a:t># dataset included in package </a:t>
            </a:r>
            <a:r>
              <a:rPr lang="en-GB" sz="2400" dirty="0" err="1" smtClean="0">
                <a:latin typeface="Courier New" pitchFamily="49" charset="0"/>
                <a:cs typeface="Courier New" pitchFamily="49" charset="0"/>
              </a:rPr>
              <a:t>fpp</a:t>
            </a:r>
            <a:endParaRPr lang="en-GB" sz="2400" dirty="0" smtClean="0">
              <a:latin typeface="Courier New" pitchFamily="49" charset="0"/>
              <a:cs typeface="Courier New" pitchFamily="49" charset="0"/>
            </a:endParaRPr>
          </a:p>
          <a:p>
            <a:pPr>
              <a:buNone/>
            </a:pPr>
            <a:endParaRPr lang="en-US" sz="2400" dirty="0" smtClean="0">
              <a:latin typeface="Courier New" pitchFamily="49" charset="0"/>
              <a:cs typeface="Courier New" pitchFamily="49" charset="0"/>
            </a:endParaRPr>
          </a:p>
          <a:p>
            <a:pPr>
              <a:buNone/>
            </a:pP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a:t>
            </a:fld>
            <a:endParaRPr lang="en-US"/>
          </a:p>
        </p:txBody>
      </p:sp>
      <p:sp>
        <p:nvSpPr>
          <p:cNvPr id="1627139" name="Rectangle 3"/>
          <p:cNvSpPr>
            <a:spLocks noGrp="1" noChangeArrowheads="1"/>
          </p:cNvSpPr>
          <p:nvPr>
            <p:ph type="body" idx="1"/>
          </p:nvPr>
        </p:nvSpPr>
        <p:spPr>
          <a:xfrm>
            <a:off x="0" y="609600"/>
            <a:ext cx="9144000" cy="5943600"/>
          </a:xfrm>
        </p:spPr>
        <p:txBody>
          <a:bodyPr>
            <a:normAutofit/>
          </a:bodyPr>
          <a:lstStyle/>
          <a:p>
            <a:pPr>
              <a:buNone/>
            </a:pPr>
            <a:r>
              <a:rPr lang="en-US" sz="2400" dirty="0" smtClean="0">
                <a:latin typeface="Times New Roman" pitchFamily="18" charset="0"/>
                <a:cs typeface="Times New Roman" pitchFamily="18" charset="0"/>
              </a:rPr>
              <a:t> </a:t>
            </a:r>
            <a:endParaRPr lang="en-US" sz="2400" dirty="0" smtClean="0"/>
          </a:p>
          <a:p>
            <a:r>
              <a:rPr lang="en-US" sz="2400" dirty="0" smtClean="0">
                <a:latin typeface="Times New Roman" pitchFamily="18" charset="0"/>
                <a:cs typeface="Times New Roman" pitchFamily="18" charset="0"/>
              </a:rPr>
              <a:t>Every observation in a time series has an associated date or time.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object classes used in this chapter,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and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give you the choice of using either dates or </a:t>
            </a:r>
            <a:r>
              <a:rPr lang="en-US" sz="2400" dirty="0" err="1" smtClean="0">
                <a:latin typeface="Times New Roman" pitchFamily="18" charset="0"/>
                <a:cs typeface="Times New Roman" pitchFamily="18" charset="0"/>
              </a:rPr>
              <a:t>datetimes</a:t>
            </a:r>
            <a:r>
              <a:rPr lang="en-US" sz="2400" dirty="0" smtClean="0">
                <a:latin typeface="Times New Roman" pitchFamily="18" charset="0"/>
                <a:cs typeface="Times New Roman" pitchFamily="18" charset="0"/>
              </a:rPr>
              <a:t> for representing the data’s time component.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You would use dates to represent daily data, of course, and also for weekly, monthly, or even annual data; in these cases, the date gives the day on which the observation occurred.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You would use </a:t>
            </a:r>
            <a:r>
              <a:rPr lang="en-US" sz="2400" dirty="0" err="1" smtClean="0">
                <a:latin typeface="Times New Roman" pitchFamily="18" charset="0"/>
                <a:cs typeface="Times New Roman" pitchFamily="18" charset="0"/>
              </a:rPr>
              <a:t>datetimes</a:t>
            </a:r>
            <a:r>
              <a:rPr lang="en-US" sz="2400" dirty="0" smtClean="0">
                <a:latin typeface="Times New Roman" pitchFamily="18" charset="0"/>
                <a:cs typeface="Times New Roman" pitchFamily="18" charset="0"/>
              </a:rPr>
              <a:t> for intraday data, where both the date and time of observation are needed.</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762000"/>
          </a:xfrm>
        </p:spPr>
        <p:txBody>
          <a:bodyPr>
            <a:noAutofit/>
          </a:bodyPr>
          <a:lstStyle/>
          <a:p>
            <a:r>
              <a:rPr lang="en-US" sz="2400" b="1" dirty="0" smtClean="0">
                <a:latin typeface="Times New Roman" pitchFamily="18" charset="0"/>
                <a:cs typeface="Times New Roman" pitchFamily="18" charset="0"/>
              </a:rPr>
              <a:t>Time series analysis-</a:t>
            </a:r>
            <a:r>
              <a:rPr lang="en-US" sz="2400" dirty="0" smtClean="0"/>
              <a:t> </a:t>
            </a:r>
            <a:r>
              <a:rPr lang="en-US" sz="2400" b="1" dirty="0" smtClean="0">
                <a:latin typeface="Times New Roman" pitchFamily="18" charset="0"/>
                <a:cs typeface="Times New Roman" pitchFamily="18" charset="0"/>
              </a:rPr>
              <a:t>Date Versus </a:t>
            </a:r>
            <a:r>
              <a:rPr lang="en-US" sz="2400" b="1" dirty="0" err="1" smtClean="0">
                <a:latin typeface="Times New Roman" pitchFamily="18" charset="0"/>
                <a:cs typeface="Times New Roman" pitchFamily="18" charset="0"/>
              </a:rPr>
              <a:t>Datetime</a:t>
            </a:r>
            <a:r>
              <a:rPr lang="en-US" sz="2400" b="1" dirty="0" smtClean="0">
                <a:latin typeface="Times New Roman" pitchFamily="18" charset="0"/>
                <a:cs typeface="Times New Roman" pitchFamily="18" charset="0"/>
              </a:rPr>
              <a:t>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30</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endParaRPr lang="en-GB" sz="2000" dirty="0" smtClean="0">
              <a:latin typeface="Courier New" pitchFamily="49" charset="0"/>
              <a:cs typeface="Courier New" pitchFamily="49" charset="0"/>
            </a:endParaRPr>
          </a:p>
          <a:p>
            <a:r>
              <a:rPr lang="en-GB" sz="2000" dirty="0" smtClean="0">
                <a:latin typeface="Courier New" pitchFamily="49" charset="0"/>
                <a:cs typeface="Courier New" pitchFamily="49" charset="0"/>
              </a:rPr>
              <a:t>plot(</a:t>
            </a:r>
            <a:r>
              <a:rPr lang="en-GB" sz="2000" dirty="0" err="1" smtClean="0">
                <a:latin typeface="Courier New" pitchFamily="49" charset="0"/>
                <a:cs typeface="Courier New" pitchFamily="49" charset="0"/>
              </a:rPr>
              <a:t>euretail</a:t>
            </a:r>
            <a:r>
              <a:rPr lang="en-GB" sz="2000" dirty="0" smtClean="0">
                <a:latin typeface="Courier New" pitchFamily="49" charset="0"/>
                <a:cs typeface="Courier New" pitchFamily="49" charset="0"/>
              </a:rPr>
              <a:t>, </a:t>
            </a:r>
            <a:r>
              <a:rPr lang="en-GB" sz="2000" dirty="0" err="1" smtClean="0">
                <a:latin typeface="Courier New" pitchFamily="49" charset="0"/>
                <a:cs typeface="Courier New" pitchFamily="49" charset="0"/>
              </a:rPr>
              <a:t>ylab</a:t>
            </a:r>
            <a:r>
              <a:rPr lang="en-GB" sz="2000" dirty="0" smtClean="0">
                <a:latin typeface="Courier New" pitchFamily="49" charset="0"/>
                <a:cs typeface="Courier New" pitchFamily="49" charset="0"/>
              </a:rPr>
              <a:t>="Retail index", </a:t>
            </a:r>
            <a:r>
              <a:rPr lang="en-GB" sz="2000" dirty="0" err="1" smtClean="0">
                <a:latin typeface="Courier New" pitchFamily="49" charset="0"/>
                <a:cs typeface="Courier New" pitchFamily="49" charset="0"/>
              </a:rPr>
              <a:t>xlab</a:t>
            </a:r>
            <a:r>
              <a:rPr lang="en-GB" sz="2000" dirty="0" smtClean="0">
                <a:latin typeface="Courier New" pitchFamily="49" charset="0"/>
                <a:cs typeface="Courier New" pitchFamily="49" charset="0"/>
              </a:rPr>
              <a:t>="Year") </a:t>
            </a:r>
            <a:br>
              <a:rPr lang="en-GB" sz="2000" dirty="0" smtClean="0">
                <a:latin typeface="Courier New" pitchFamily="49" charset="0"/>
                <a:cs typeface="Courier New" pitchFamily="49" charset="0"/>
              </a:rPr>
            </a:br>
            <a:endParaRPr lang="en-US" sz="2000" dirty="0" smtClean="0">
              <a:latin typeface="Courier New" pitchFamily="49" charset="0"/>
              <a:cs typeface="Courier New" pitchFamily="49"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4097" name="Picture 1"/>
          <p:cNvPicPr>
            <a:picLocks noChangeAspect="1" noChangeArrowheads="1"/>
          </p:cNvPicPr>
          <p:nvPr/>
        </p:nvPicPr>
        <p:blipFill>
          <a:blip r:embed="rId3" cstate="print"/>
          <a:srcRect/>
          <a:stretch>
            <a:fillRect/>
          </a:stretch>
        </p:blipFill>
        <p:spPr bwMode="auto">
          <a:xfrm>
            <a:off x="762000" y="1371601"/>
            <a:ext cx="7467600" cy="46894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31</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2000" dirty="0" smtClean="0">
                <a:latin typeface="Times New Roman" pitchFamily="18" charset="0"/>
                <a:cs typeface="Times New Roman" pitchFamily="18" charset="0"/>
              </a:rPr>
              <a:t>As shown in figure below the data are clearly non-stationary, with some seasonality, so we will first take a seasonal difference.</a:t>
            </a:r>
          </a:p>
          <a:p>
            <a:pPr>
              <a:buNone/>
            </a:pPr>
            <a:r>
              <a:rPr lang="en-GB" sz="2000" dirty="0" smtClean="0">
                <a:latin typeface="Courier New" pitchFamily="49" charset="0"/>
                <a:cs typeface="Courier New" pitchFamily="49" charset="0"/>
              </a:rPr>
              <a:t>		</a:t>
            </a:r>
            <a:r>
              <a:rPr lang="en-GB" sz="2000" dirty="0" err="1" smtClean="0">
                <a:latin typeface="Courier New" pitchFamily="49" charset="0"/>
                <a:cs typeface="Courier New" pitchFamily="49" charset="0"/>
              </a:rPr>
              <a:t>tsdisplay</a:t>
            </a:r>
            <a:r>
              <a:rPr lang="en-GB" sz="2000" dirty="0" smtClean="0">
                <a:latin typeface="Courier New" pitchFamily="49" charset="0"/>
                <a:cs typeface="Courier New" pitchFamily="49" charset="0"/>
              </a:rPr>
              <a:t>(diff(euretail,4))</a:t>
            </a:r>
            <a:r>
              <a:rPr lang="en-GB" sz="2000" dirty="0" smtClean="0">
                <a:latin typeface="Courier New" pitchFamily="49" charset="0"/>
                <a:cs typeface="Courier New" pitchFamily="49" charset="0"/>
              </a:rPr>
              <a:t/>
            </a:r>
            <a:br>
              <a:rPr lang="en-GB" sz="2000" dirty="0" smtClean="0">
                <a:latin typeface="Courier New" pitchFamily="49" charset="0"/>
                <a:cs typeface="Courier New" pitchFamily="49" charset="0"/>
              </a:rPr>
            </a:br>
            <a:endParaRPr lang="en-US" sz="2000" dirty="0" smtClean="0">
              <a:latin typeface="Courier New" pitchFamily="49" charset="0"/>
              <a:cs typeface="Courier New" pitchFamily="49"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33122" name="Picture 2"/>
          <p:cNvPicPr>
            <a:picLocks noChangeAspect="1" noChangeArrowheads="1"/>
          </p:cNvPicPr>
          <p:nvPr/>
        </p:nvPicPr>
        <p:blipFill>
          <a:blip r:embed="rId3" cstate="print"/>
          <a:srcRect/>
          <a:stretch>
            <a:fillRect/>
          </a:stretch>
        </p:blipFill>
        <p:spPr bwMode="auto">
          <a:xfrm>
            <a:off x="609600" y="1752600"/>
            <a:ext cx="79248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32</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2000" dirty="0" smtClean="0">
                <a:latin typeface="Times New Roman" pitchFamily="18" charset="0"/>
                <a:cs typeface="Times New Roman" pitchFamily="18" charset="0"/>
              </a:rPr>
              <a:t>These also appear to be non-stationary, and so we take an additional first difference: </a:t>
            </a:r>
            <a:r>
              <a:rPr lang="en-GB" sz="2000" dirty="0" err="1" smtClean="0">
                <a:latin typeface="Courier New" pitchFamily="49" charset="0"/>
                <a:cs typeface="Courier New" pitchFamily="49" charset="0"/>
              </a:rPr>
              <a:t>tsdisplay</a:t>
            </a:r>
            <a:r>
              <a:rPr lang="en-GB" sz="2000" dirty="0" smtClean="0">
                <a:latin typeface="Courier New" pitchFamily="49" charset="0"/>
                <a:cs typeface="Courier New" pitchFamily="49" charset="0"/>
              </a:rPr>
              <a:t>(diff(diff(euretail,4)))</a:t>
            </a:r>
            <a:br>
              <a:rPr lang="en-GB" sz="2000" dirty="0" smtClean="0">
                <a:latin typeface="Courier New" pitchFamily="49" charset="0"/>
                <a:cs typeface="Courier New" pitchFamily="49" charset="0"/>
              </a:rPr>
            </a:br>
            <a:endParaRPr lang="en-US" sz="2000" dirty="0" smtClean="0">
              <a:latin typeface="Courier New" pitchFamily="49" charset="0"/>
              <a:cs typeface="Courier New" pitchFamily="49"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34146" name="Picture 2"/>
          <p:cNvPicPr>
            <a:picLocks noChangeAspect="1" noChangeArrowheads="1"/>
          </p:cNvPicPr>
          <p:nvPr/>
        </p:nvPicPr>
        <p:blipFill>
          <a:blip r:embed="rId3" cstate="print"/>
          <a:srcRect/>
          <a:stretch>
            <a:fillRect/>
          </a:stretch>
        </p:blipFill>
        <p:spPr bwMode="auto">
          <a:xfrm>
            <a:off x="685800" y="1524001"/>
            <a:ext cx="74676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33</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Our aim now is to find an appropriate ARIMA model based on the ACF and PACF shown in Figure above. The significant spike at lag 1 in the ACF suggests a non-seasonal MA(1) component, and the significant spike at lag 4 in the ACF suggests a seasonal MA(1) component. </a:t>
            </a:r>
          </a:p>
          <a:p>
            <a:pPr algn="just"/>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Consequently, we begin with an ARIMA(0,1,1)(0,1,1)</a:t>
            </a:r>
            <a:r>
              <a:rPr lang="en-GB" sz="2000" baseline="-25000" dirty="0" smtClean="0">
                <a:latin typeface="Times New Roman" pitchFamily="18" charset="0"/>
                <a:cs typeface="Times New Roman" pitchFamily="18" charset="0"/>
              </a:rPr>
              <a:t>4</a:t>
            </a:r>
            <a:r>
              <a:rPr lang="en-GB" sz="2000" dirty="0" smtClean="0">
                <a:latin typeface="Times New Roman" pitchFamily="18" charset="0"/>
                <a:cs typeface="Times New Roman" pitchFamily="18" charset="0"/>
              </a:rPr>
              <a:t>  model, indicating a first and seasonal difference, and non-seasonal and seasonal MA(1) components (By analogous logic, we could also have started with an ARIMA(1,1,0)(1,1,0)</a:t>
            </a:r>
            <a:r>
              <a:rPr lang="en-GB" sz="2000" baseline="-25000" dirty="0" smtClean="0">
                <a:latin typeface="Times New Roman" pitchFamily="18" charset="0"/>
                <a:cs typeface="Times New Roman" pitchFamily="18" charset="0"/>
              </a:rPr>
              <a:t>4  </a:t>
            </a:r>
            <a:r>
              <a:rPr lang="en-GB" sz="2000" dirty="0" smtClean="0">
                <a:latin typeface="Times New Roman" pitchFamily="18" charset="0"/>
                <a:cs typeface="Times New Roman" pitchFamily="18" charset="0"/>
              </a:rPr>
              <a:t>model.)</a:t>
            </a:r>
          </a:p>
          <a:p>
            <a:endParaRPr lang="en-US" sz="2000" dirty="0" smtClean="0">
              <a:latin typeface="Times New Roman" pitchFamily="18" charset="0"/>
              <a:cs typeface="Times New Roman" pitchFamily="18" charset="0"/>
            </a:endParaRPr>
          </a:p>
          <a:p>
            <a:endParaRPr lang="en-GB" sz="2000" dirty="0" smtClean="0">
              <a:latin typeface="Times New Roman" pitchFamily="18" charset="0"/>
              <a:cs typeface="Times New Roman" pitchFamily="18" charset="0"/>
            </a:endParaRPr>
          </a:p>
          <a:p>
            <a:r>
              <a:rPr lang="en-GB" sz="2000" dirty="0" smtClean="0">
                <a:latin typeface="Times New Roman" pitchFamily="18" charset="0"/>
                <a:cs typeface="Times New Roman" pitchFamily="18" charset="0"/>
              </a:rPr>
              <a:t>The residuals for the fitted model are shown in Figure below</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34</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buNone/>
            </a:pPr>
            <a:r>
              <a:rPr lang="en-US" sz="2000" dirty="0" err="1" smtClean="0">
                <a:latin typeface="Courier New" pitchFamily="49" charset="0"/>
                <a:cs typeface="Courier New" pitchFamily="49" charset="0"/>
              </a:rPr>
              <a:t>euretailtimeseries</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&lt;- </a:t>
            </a:r>
            <a:r>
              <a:rPr lang="en-US" sz="2000" dirty="0" err="1">
                <a:latin typeface="Courier New" pitchFamily="49" charset="0"/>
                <a:cs typeface="Courier New" pitchFamily="49" charset="0"/>
              </a:rPr>
              <a:t>ts</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euretail</a:t>
            </a:r>
            <a:r>
              <a:rPr lang="en-US" sz="2000" dirty="0">
                <a:latin typeface="Courier New" pitchFamily="49" charset="0"/>
                <a:cs typeface="Courier New" pitchFamily="49" charset="0"/>
              </a:rPr>
              <a:t>, frequency=4, start=c(1996,1))</a:t>
            </a:r>
          </a:p>
          <a:p>
            <a:pPr>
              <a:buNone/>
            </a:pPr>
            <a:r>
              <a:rPr lang="en-US" sz="2000" dirty="0">
                <a:latin typeface="Courier New" pitchFamily="49" charset="0"/>
                <a:cs typeface="Courier New" pitchFamily="49" charset="0"/>
              </a:rPr>
              <a:t>fit&lt;-</a:t>
            </a:r>
            <a:r>
              <a:rPr lang="en-US" sz="2000" dirty="0" err="1">
                <a:latin typeface="Courier New" pitchFamily="49" charset="0"/>
                <a:cs typeface="Courier New" pitchFamily="49" charset="0"/>
              </a:rPr>
              <a:t>Arima</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birthstimeseries,order</a:t>
            </a:r>
            <a:r>
              <a:rPr lang="en-US" sz="2000" dirty="0">
                <a:latin typeface="Courier New" pitchFamily="49" charset="0"/>
                <a:cs typeface="Courier New" pitchFamily="49" charset="0"/>
              </a:rPr>
              <a:t>=c(0,1,1), seasonal=c(0,1,1))</a:t>
            </a:r>
          </a:p>
          <a:p>
            <a:pPr>
              <a:buNone/>
            </a:pPr>
            <a:r>
              <a:rPr lang="en-US" sz="2000" dirty="0" err="1">
                <a:latin typeface="Courier New" pitchFamily="49" charset="0"/>
                <a:cs typeface="Courier New" pitchFamily="49" charset="0"/>
              </a:rPr>
              <a:t>tsdisplay</a:t>
            </a:r>
            <a:r>
              <a:rPr lang="en-US" sz="2000" dirty="0">
                <a:latin typeface="Courier New" pitchFamily="49" charset="0"/>
                <a:cs typeface="Courier New" pitchFamily="49" charset="0"/>
              </a:rPr>
              <a:t>(residuals(fit))</a:t>
            </a:r>
          </a:p>
          <a:p>
            <a:pPr>
              <a:buNone/>
            </a:pPr>
            <a:endParaRPr lang="en-GB"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35170" name="Picture 2"/>
          <p:cNvPicPr>
            <a:picLocks noChangeAspect="1" noChangeArrowheads="1"/>
          </p:cNvPicPr>
          <p:nvPr/>
        </p:nvPicPr>
        <p:blipFill>
          <a:blip r:embed="rId3" cstate="print"/>
          <a:srcRect/>
          <a:stretch>
            <a:fillRect/>
          </a:stretch>
        </p:blipFill>
        <p:spPr bwMode="auto">
          <a:xfrm>
            <a:off x="457200" y="2482850"/>
            <a:ext cx="8229600" cy="4146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35</a:t>
            </a:fld>
            <a:endParaRPr lang="en-US"/>
          </a:p>
        </p:txBody>
      </p:sp>
      <p:sp>
        <p:nvSpPr>
          <p:cNvPr id="1627139" name="Rectangle 3"/>
          <p:cNvSpPr>
            <a:spLocks noGrp="1" noChangeArrowheads="1"/>
          </p:cNvSpPr>
          <p:nvPr>
            <p:ph type="body" idx="1"/>
          </p:nvPr>
        </p:nvSpPr>
        <p:spPr>
          <a:xfrm>
            <a:off x="0" y="685800"/>
            <a:ext cx="9144000" cy="5867400"/>
          </a:xfrm>
        </p:spPr>
        <p:txBody>
          <a:bodyPr>
            <a:normAutofit lnSpcReduction="10000"/>
          </a:bodyPr>
          <a:lstStyle/>
          <a:p>
            <a:pPr algn="just"/>
            <a:r>
              <a:rPr lang="en-GB" sz="2000" dirty="0" smtClean="0">
                <a:latin typeface="Times New Roman" pitchFamily="18" charset="0"/>
                <a:cs typeface="Times New Roman" pitchFamily="18" charset="0"/>
              </a:rPr>
              <a:t>Both the ACF and PACF show significant spikes at lag 2, and almost significant spikes at lag 3, indicating some additional non-seasonal terms need to be included in the model. </a:t>
            </a:r>
          </a:p>
          <a:p>
            <a:pPr algn="just"/>
            <a:r>
              <a:rPr lang="en-US" sz="2000" dirty="0" smtClean="0">
                <a:latin typeface="Times New Roman" pitchFamily="18" charset="0"/>
                <a:cs typeface="Times New Roman" pitchFamily="18" charset="0"/>
              </a:rPr>
              <a:t>Printing the estimation output of the fit model </a:t>
            </a:r>
            <a:endParaRPr lang="en-GB"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r>
              <a:rPr lang="en-US" sz="2000" dirty="0" smtClean="0">
                <a:latin typeface="Courier New" pitchFamily="49" charset="0"/>
                <a:cs typeface="Courier New" pitchFamily="49" charset="0"/>
              </a:rPr>
              <a:t>print(fit)</a:t>
            </a:r>
          </a:p>
          <a:p>
            <a:pPr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Exploring some additional models such us: </a:t>
            </a:r>
            <a:endParaRPr lang="el-GR" sz="2000" dirty="0" smtClean="0">
              <a:latin typeface="Times New Roman" pitchFamily="18" charset="0"/>
              <a:cs typeface="Times New Roman" pitchFamily="18" charset="0"/>
            </a:endParaRPr>
          </a:p>
          <a:p>
            <a:pPr>
              <a:buNone/>
            </a:pPr>
            <a:r>
              <a:rPr lang="en-GB" sz="2000" dirty="0" smtClean="0">
                <a:latin typeface="Times New Roman" pitchFamily="18" charset="0"/>
                <a:cs typeface="Times New Roman" pitchFamily="18" charset="0"/>
              </a:rPr>
              <a:t>	</a:t>
            </a:r>
            <a:r>
              <a:rPr lang="en-GB" sz="1800" dirty="0" smtClean="0">
                <a:latin typeface="Courier New" pitchFamily="49" charset="0"/>
                <a:cs typeface="Courier New" pitchFamily="49" charset="0"/>
              </a:rPr>
              <a:t>fit2 &lt;- </a:t>
            </a:r>
            <a:r>
              <a:rPr lang="en-GB" sz="1800" dirty="0" err="1">
                <a:latin typeface="Courier New" pitchFamily="49" charset="0"/>
                <a:cs typeface="Courier New" pitchFamily="49" charset="0"/>
              </a:rPr>
              <a:t>Arima</a:t>
            </a:r>
            <a:r>
              <a:rPr lang="en-GB" sz="1800" dirty="0">
                <a:latin typeface="Courier New" pitchFamily="49" charset="0"/>
                <a:cs typeface="Courier New" pitchFamily="49" charset="0"/>
              </a:rPr>
              <a:t>(</a:t>
            </a:r>
            <a:r>
              <a:rPr lang="en-GB" sz="1800" dirty="0" err="1">
                <a:latin typeface="Courier New" pitchFamily="49" charset="0"/>
                <a:cs typeface="Courier New" pitchFamily="49" charset="0"/>
              </a:rPr>
              <a:t>euretailtimeseries</a:t>
            </a:r>
            <a:r>
              <a:rPr lang="en-GB" sz="1800" dirty="0">
                <a:latin typeface="Courier New" pitchFamily="49" charset="0"/>
                <a:cs typeface="Courier New" pitchFamily="49" charset="0"/>
              </a:rPr>
              <a:t> , </a:t>
            </a:r>
            <a:r>
              <a:rPr lang="en-GB" sz="1800" dirty="0" smtClean="0">
                <a:latin typeface="Courier New" pitchFamily="49" charset="0"/>
                <a:cs typeface="Courier New" pitchFamily="49" charset="0"/>
              </a:rPr>
              <a:t>order=c(0,1,2), seasonal=c(0,1,1))</a:t>
            </a:r>
          </a:p>
          <a:p>
            <a:pPr>
              <a:buNone/>
            </a:pPr>
            <a:r>
              <a:rPr lang="en-GB" sz="1800" dirty="0" smtClean="0">
                <a:latin typeface="Courier New" pitchFamily="49" charset="0"/>
                <a:cs typeface="Courier New" pitchFamily="49" charset="0"/>
              </a:rPr>
              <a:t>	fit3 &lt;- </a:t>
            </a:r>
            <a:r>
              <a:rPr lang="en-GB" sz="1800" dirty="0" err="1">
                <a:latin typeface="Courier New" pitchFamily="49" charset="0"/>
                <a:cs typeface="Courier New" pitchFamily="49" charset="0"/>
              </a:rPr>
              <a:t>Arima</a:t>
            </a:r>
            <a:r>
              <a:rPr lang="en-GB" sz="1800" dirty="0">
                <a:latin typeface="Courier New" pitchFamily="49" charset="0"/>
                <a:cs typeface="Courier New" pitchFamily="49" charset="0"/>
              </a:rPr>
              <a:t>(</a:t>
            </a:r>
            <a:r>
              <a:rPr lang="en-GB" sz="1800" dirty="0" err="1">
                <a:latin typeface="Courier New" pitchFamily="49" charset="0"/>
                <a:cs typeface="Courier New" pitchFamily="49" charset="0"/>
              </a:rPr>
              <a:t>euretailtimeseries</a:t>
            </a:r>
            <a:r>
              <a:rPr lang="en-GB" sz="1800" dirty="0">
                <a:latin typeface="Courier New" pitchFamily="49" charset="0"/>
                <a:cs typeface="Courier New" pitchFamily="49" charset="0"/>
              </a:rPr>
              <a:t> , </a:t>
            </a:r>
            <a:r>
              <a:rPr lang="en-GB" sz="1800" dirty="0" smtClean="0">
                <a:latin typeface="Courier New" pitchFamily="49" charset="0"/>
                <a:cs typeface="Courier New" pitchFamily="49" charset="0"/>
              </a:rPr>
              <a:t>order=c(0,1,3), seasonal=c(0,1,1))</a:t>
            </a:r>
            <a:endParaRPr lang="el-GR" sz="1800" dirty="0" smtClean="0">
              <a:latin typeface="Courier New" pitchFamily="49" charset="0"/>
              <a:cs typeface="Courier New" pitchFamily="49" charset="0"/>
            </a:endParaRPr>
          </a:p>
          <a:p>
            <a:pPr algn="just"/>
            <a:r>
              <a:rPr lang="en-GB" sz="2000" dirty="0" smtClean="0">
                <a:latin typeface="Times New Roman" pitchFamily="18" charset="0"/>
                <a:cs typeface="Times New Roman" pitchFamily="18" charset="0"/>
              </a:rPr>
              <a:t>The </a:t>
            </a:r>
            <a:r>
              <a:rPr lang="en-GB" sz="2000" dirty="0" err="1" smtClean="0">
                <a:latin typeface="Times New Roman" pitchFamily="18" charset="0"/>
                <a:cs typeface="Times New Roman" pitchFamily="18" charset="0"/>
              </a:rPr>
              <a:t>AICc</a:t>
            </a:r>
            <a:r>
              <a:rPr lang="en-GB" sz="2000" dirty="0" smtClean="0">
                <a:latin typeface="Times New Roman" pitchFamily="18" charset="0"/>
                <a:cs typeface="Times New Roman" pitchFamily="18" charset="0"/>
              </a:rPr>
              <a:t> of the ARIMA(0,1,2)(0,1,1)</a:t>
            </a:r>
            <a:r>
              <a:rPr lang="en-GB" sz="2000" baseline="-25000" dirty="0" smtClean="0">
                <a:latin typeface="Times New Roman" pitchFamily="18" charset="0"/>
                <a:cs typeface="Times New Roman" pitchFamily="18" charset="0"/>
              </a:rPr>
              <a:t>4 </a:t>
            </a:r>
            <a:r>
              <a:rPr lang="en-GB" sz="2000" dirty="0" smtClean="0">
                <a:latin typeface="Times New Roman" pitchFamily="18" charset="0"/>
                <a:cs typeface="Times New Roman" pitchFamily="18" charset="0"/>
              </a:rPr>
              <a:t>model is 74.36, while that for the ARIMA(0,1,3)(0,1,1)</a:t>
            </a:r>
            <a:r>
              <a:rPr lang="en-GB" sz="2000" baseline="-25000" dirty="0" smtClean="0">
                <a:latin typeface="Times New Roman" pitchFamily="18" charset="0"/>
                <a:cs typeface="Times New Roman" pitchFamily="18" charset="0"/>
              </a:rPr>
              <a:t>4</a:t>
            </a:r>
            <a:r>
              <a:rPr lang="en-GB" sz="2000" dirty="0" smtClean="0">
                <a:latin typeface="Times New Roman" pitchFamily="18" charset="0"/>
                <a:cs typeface="Times New Roman" pitchFamily="18" charset="0"/>
              </a:rPr>
              <a:t> model is 68.53. </a:t>
            </a:r>
          </a:p>
          <a:p>
            <a:pPr algn="just"/>
            <a:r>
              <a:rPr lang="en-GB" sz="2000" dirty="0" smtClean="0">
                <a:latin typeface="Times New Roman" pitchFamily="18" charset="0"/>
                <a:cs typeface="Times New Roman" pitchFamily="18" charset="0"/>
              </a:rPr>
              <a:t>We tried other models with AR terms as well, but none that gave a smaller </a:t>
            </a:r>
            <a:r>
              <a:rPr lang="en-GB" sz="2000" dirty="0" err="1" smtClean="0">
                <a:latin typeface="Times New Roman" pitchFamily="18" charset="0"/>
                <a:cs typeface="Times New Roman" pitchFamily="18" charset="0"/>
              </a:rPr>
              <a:t>AICc</a:t>
            </a:r>
            <a:r>
              <a:rPr lang="en-GB" sz="2000" dirty="0" smtClean="0">
                <a:latin typeface="Times New Roman" pitchFamily="18" charset="0"/>
                <a:cs typeface="Times New Roman" pitchFamily="18" charset="0"/>
              </a:rPr>
              <a:t> value. Consequently, we choose the ARIMA(0,1,3)(0,1,1)</a:t>
            </a:r>
            <a:r>
              <a:rPr lang="en-GB" sz="2000" baseline="-25000" dirty="0" smtClean="0">
                <a:latin typeface="Times New Roman" pitchFamily="18" charset="0"/>
                <a:cs typeface="Times New Roman" pitchFamily="18" charset="0"/>
              </a:rPr>
              <a:t>4</a:t>
            </a:r>
            <a:r>
              <a:rPr lang="en-GB" sz="2000" dirty="0" smtClean="0">
                <a:latin typeface="Times New Roman" pitchFamily="18" charset="0"/>
                <a:cs typeface="Times New Roman" pitchFamily="18" charset="0"/>
              </a:rPr>
              <a:t>  model. </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36194" name="Picture 2"/>
          <p:cNvPicPr>
            <a:picLocks noChangeAspect="1" noChangeArrowheads="1"/>
          </p:cNvPicPr>
          <p:nvPr/>
        </p:nvPicPr>
        <p:blipFill>
          <a:blip r:embed="rId3" cstate="print"/>
          <a:srcRect/>
          <a:stretch>
            <a:fillRect/>
          </a:stretch>
        </p:blipFill>
        <p:spPr bwMode="auto">
          <a:xfrm>
            <a:off x="2438400" y="2133600"/>
            <a:ext cx="5334000" cy="1581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36</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buNone/>
            </a:pPr>
            <a:r>
              <a:rPr lang="en-GB" sz="2000" dirty="0" smtClean="0"/>
              <a:t>	</a:t>
            </a:r>
            <a:r>
              <a:rPr lang="en-GB" sz="2000" dirty="0" smtClean="0">
                <a:latin typeface="Times New Roman" pitchFamily="18" charset="0"/>
                <a:cs typeface="Times New Roman" pitchFamily="18" charset="0"/>
              </a:rPr>
              <a:t>All the spikes are now within the significance limits, and so the residuals appear to be white noise. </a:t>
            </a:r>
          </a:p>
          <a:p>
            <a:pPr>
              <a:buNone/>
            </a:pPr>
            <a:r>
              <a:rPr lang="en-GB" sz="2000" dirty="0" smtClean="0">
                <a:latin typeface="Times New Roman" pitchFamily="18" charset="0"/>
                <a:cs typeface="Times New Roman" pitchFamily="18" charset="0"/>
              </a:rPr>
              <a:t>	</a:t>
            </a:r>
            <a:r>
              <a:rPr lang="en-GB" sz="2000" dirty="0" smtClean="0">
                <a:latin typeface="Courier New" pitchFamily="49" charset="0"/>
                <a:cs typeface="Courier New" pitchFamily="49" charset="0"/>
              </a:rPr>
              <a:t>fit3 &lt;- </a:t>
            </a:r>
            <a:r>
              <a:rPr lang="en-GB" sz="2000" dirty="0" err="1">
                <a:latin typeface="Courier New" pitchFamily="49" charset="0"/>
                <a:cs typeface="Courier New" pitchFamily="49" charset="0"/>
              </a:rPr>
              <a:t>Arima</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euretailtimeseries</a:t>
            </a:r>
            <a:r>
              <a:rPr lang="en-GB" sz="2000" dirty="0">
                <a:latin typeface="Courier New" pitchFamily="49" charset="0"/>
                <a:cs typeface="Courier New" pitchFamily="49" charset="0"/>
              </a:rPr>
              <a:t> ,</a:t>
            </a:r>
            <a:r>
              <a:rPr lang="en-GB" sz="2000" dirty="0" smtClean="0">
                <a:latin typeface="Courier New" pitchFamily="49" charset="0"/>
                <a:cs typeface="Courier New" pitchFamily="49" charset="0"/>
              </a:rPr>
              <a:t> order=c(0,1,3), seasonal=c(0,1,1))</a:t>
            </a:r>
            <a:br>
              <a:rPr lang="en-GB" sz="2000" dirty="0" smtClean="0">
                <a:latin typeface="Courier New" pitchFamily="49" charset="0"/>
                <a:cs typeface="Courier New" pitchFamily="49" charset="0"/>
              </a:rPr>
            </a:br>
            <a:r>
              <a:rPr lang="en-GB" sz="2000" dirty="0" smtClean="0">
                <a:latin typeface="Courier New" pitchFamily="49" charset="0"/>
                <a:cs typeface="Courier New" pitchFamily="49" charset="0"/>
              </a:rPr>
              <a:t>res &lt;- residuals(fit3)</a:t>
            </a:r>
            <a:br>
              <a:rPr lang="en-GB" sz="2000" dirty="0" smtClean="0">
                <a:latin typeface="Courier New" pitchFamily="49" charset="0"/>
                <a:cs typeface="Courier New" pitchFamily="49" charset="0"/>
              </a:rPr>
            </a:br>
            <a:r>
              <a:rPr lang="en-GB" sz="2000" dirty="0" err="1" smtClean="0">
                <a:latin typeface="Courier New" pitchFamily="49" charset="0"/>
                <a:cs typeface="Courier New" pitchFamily="49" charset="0"/>
              </a:rPr>
              <a:t>tsdisplay</a:t>
            </a:r>
            <a:r>
              <a:rPr lang="en-GB" sz="2000" dirty="0" smtClean="0">
                <a:latin typeface="Courier New" pitchFamily="49" charset="0"/>
                <a:cs typeface="Courier New" pitchFamily="49" charset="0"/>
              </a:rPr>
              <a:t>(res)</a:t>
            </a:r>
            <a:br>
              <a:rPr lang="en-GB" sz="2000" dirty="0" smtClean="0">
                <a:latin typeface="Courier New" pitchFamily="49" charset="0"/>
                <a:cs typeface="Courier New" pitchFamily="49" charset="0"/>
              </a:rPr>
            </a:br>
            <a:r>
              <a:rPr lang="en-GB" sz="2000" dirty="0" err="1" smtClean="0">
                <a:latin typeface="Courier New" pitchFamily="49" charset="0"/>
                <a:cs typeface="Courier New" pitchFamily="49" charset="0"/>
              </a:rPr>
              <a:t>Box.test</a:t>
            </a:r>
            <a:r>
              <a:rPr lang="en-GB" sz="2000" dirty="0" smtClean="0">
                <a:latin typeface="Courier New" pitchFamily="49" charset="0"/>
                <a:cs typeface="Courier New" pitchFamily="49" charset="0"/>
              </a:rPr>
              <a:t>(res, lag=16, </a:t>
            </a:r>
            <a:r>
              <a:rPr lang="en-GB" sz="2000" dirty="0" err="1" smtClean="0">
                <a:latin typeface="Courier New" pitchFamily="49" charset="0"/>
                <a:cs typeface="Courier New" pitchFamily="49" charset="0"/>
              </a:rPr>
              <a:t>fitdf</a:t>
            </a:r>
            <a:r>
              <a:rPr lang="en-GB" sz="2000" dirty="0" smtClean="0">
                <a:latin typeface="Courier New" pitchFamily="49" charset="0"/>
                <a:cs typeface="Courier New" pitchFamily="49" charset="0"/>
              </a:rPr>
              <a:t>=4, type="</a:t>
            </a:r>
            <a:r>
              <a:rPr lang="en-GB" sz="2000" dirty="0" err="1" smtClean="0">
                <a:latin typeface="Courier New" pitchFamily="49" charset="0"/>
                <a:cs typeface="Courier New" pitchFamily="49" charset="0"/>
              </a:rPr>
              <a:t>Ljung</a:t>
            </a:r>
            <a:r>
              <a:rPr lang="en-GB" sz="2000" dirty="0" smtClean="0">
                <a:latin typeface="Courier New" pitchFamily="49" charset="0"/>
                <a:cs typeface="Courier New" pitchFamily="49" charset="0"/>
              </a:rPr>
              <a:t>")</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37218" name="Picture 2"/>
          <p:cNvPicPr>
            <a:picLocks noChangeAspect="1" noChangeArrowheads="1"/>
          </p:cNvPicPr>
          <p:nvPr/>
        </p:nvPicPr>
        <p:blipFill>
          <a:blip r:embed="rId3" cstate="print"/>
          <a:srcRect/>
          <a:stretch>
            <a:fillRect/>
          </a:stretch>
        </p:blipFill>
        <p:spPr bwMode="auto">
          <a:xfrm>
            <a:off x="1943100" y="2819399"/>
            <a:ext cx="5257800" cy="3241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37</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r>
              <a:rPr lang="en-GB" sz="2000" dirty="0" smtClean="0">
                <a:latin typeface="Times New Roman" pitchFamily="18" charset="0"/>
                <a:cs typeface="Times New Roman" pitchFamily="18" charset="0"/>
              </a:rPr>
              <a:t>A </a:t>
            </a:r>
            <a:r>
              <a:rPr lang="en-GB" sz="2000" dirty="0" err="1" smtClean="0">
                <a:latin typeface="Times New Roman" pitchFamily="18" charset="0"/>
                <a:cs typeface="Times New Roman" pitchFamily="18" charset="0"/>
              </a:rPr>
              <a:t>Ljung</a:t>
            </a:r>
            <a:r>
              <a:rPr lang="en-GB" sz="2000" dirty="0" smtClean="0">
                <a:latin typeface="Times New Roman" pitchFamily="18" charset="0"/>
                <a:cs typeface="Times New Roman" pitchFamily="18" charset="0"/>
              </a:rPr>
              <a:t>-Box test also shows that the residuals have no remaining autocorrelations.</a:t>
            </a:r>
            <a:endParaRPr lang="en-GB" sz="2000" dirty="0" smtClean="0"/>
          </a:p>
          <a:p>
            <a:pPr>
              <a:buNone/>
            </a:pPr>
            <a:endParaRPr lang="en-GB" sz="2000" dirty="0" smtClean="0">
              <a:latin typeface="Courier New" pitchFamily="49" charset="0"/>
              <a:cs typeface="Courier New" pitchFamily="49" charset="0"/>
            </a:endParaRPr>
          </a:p>
          <a:p>
            <a:pPr>
              <a:buNone/>
            </a:pPr>
            <a:r>
              <a:rPr lang="en-GB" sz="2000" dirty="0" smtClean="0">
                <a:latin typeface="Courier New" pitchFamily="49" charset="0"/>
                <a:cs typeface="Courier New" pitchFamily="49" charset="0"/>
              </a:rPr>
              <a:t>	</a:t>
            </a:r>
            <a:r>
              <a:rPr lang="en-GB" sz="2000" dirty="0" err="1" smtClean="0">
                <a:latin typeface="Courier New" pitchFamily="49" charset="0"/>
                <a:cs typeface="Courier New" pitchFamily="49" charset="0"/>
              </a:rPr>
              <a:t>Box.test</a:t>
            </a:r>
            <a:r>
              <a:rPr lang="en-GB" sz="2000" dirty="0" smtClean="0">
                <a:latin typeface="Courier New" pitchFamily="49" charset="0"/>
                <a:cs typeface="Courier New" pitchFamily="49" charset="0"/>
              </a:rPr>
              <a:t>(res, lag=16, </a:t>
            </a:r>
            <a:r>
              <a:rPr lang="en-GB" sz="2000" dirty="0" err="1" smtClean="0">
                <a:latin typeface="Courier New" pitchFamily="49" charset="0"/>
                <a:cs typeface="Courier New" pitchFamily="49" charset="0"/>
              </a:rPr>
              <a:t>fitdf</a:t>
            </a:r>
            <a:r>
              <a:rPr lang="en-GB" sz="2000" dirty="0" smtClean="0">
                <a:latin typeface="Courier New" pitchFamily="49" charset="0"/>
                <a:cs typeface="Courier New" pitchFamily="49" charset="0"/>
              </a:rPr>
              <a:t>=4, type="</a:t>
            </a:r>
            <a:r>
              <a:rPr lang="en-GB" sz="2000" dirty="0" err="1" smtClean="0">
                <a:latin typeface="Courier New" pitchFamily="49" charset="0"/>
                <a:cs typeface="Courier New" pitchFamily="49" charset="0"/>
              </a:rPr>
              <a:t>Ljung</a:t>
            </a:r>
            <a:r>
              <a:rPr lang="en-GB" sz="2000" dirty="0" smtClean="0">
                <a:latin typeface="Courier New" pitchFamily="49" charset="0"/>
                <a:cs typeface="Courier New" pitchFamily="49" charset="0"/>
              </a:rPr>
              <a:t>")</a:t>
            </a: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r>
              <a:rPr lang="en-GB" sz="2000" dirty="0" smtClean="0">
                <a:latin typeface="Times New Roman" pitchFamily="18" charset="0"/>
                <a:cs typeface="Times New Roman" pitchFamily="18" charset="0"/>
              </a:rPr>
              <a:t>We could have used </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a:t>
            </a:r>
            <a:r>
              <a:rPr lang="en-GB" sz="2000" dirty="0" smtClean="0">
                <a:latin typeface="Times New Roman" pitchFamily="18" charset="0"/>
                <a:cs typeface="Times New Roman" pitchFamily="18" charset="0"/>
              </a:rPr>
              <a:t>to do most of this work for us. It would have given the following result.</a:t>
            </a:r>
          </a:p>
          <a:p>
            <a:pPr>
              <a:buNone/>
            </a:pPr>
            <a:r>
              <a:rPr lang="en-GB" sz="2000" dirty="0" smtClean="0">
                <a:latin typeface="Courier New" pitchFamily="49" charset="0"/>
                <a:cs typeface="Courier New" pitchFamily="49" charset="0"/>
              </a:rPr>
              <a:t>		</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a:t>
            </a:r>
            <a:r>
              <a:rPr lang="en-GB" sz="2000" dirty="0" err="1" smtClean="0">
                <a:latin typeface="Courier New" pitchFamily="49" charset="0"/>
                <a:cs typeface="Courier New" pitchFamily="49" charset="0"/>
              </a:rPr>
              <a:t>euretail</a:t>
            </a:r>
            <a:r>
              <a:rPr lang="en-GB" sz="2000" dirty="0" smtClean="0">
                <a:latin typeface="Courier New" pitchFamily="49" charset="0"/>
                <a:cs typeface="Courier New" pitchFamily="49" charset="0"/>
              </a:rPr>
              <a:t>)</a:t>
            </a: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38242" name="Picture 2"/>
          <p:cNvPicPr>
            <a:picLocks noChangeAspect="1" noChangeArrowheads="1"/>
          </p:cNvPicPr>
          <p:nvPr/>
        </p:nvPicPr>
        <p:blipFill>
          <a:blip r:embed="rId3" cstate="print"/>
          <a:srcRect/>
          <a:stretch>
            <a:fillRect/>
          </a:stretch>
        </p:blipFill>
        <p:spPr bwMode="auto">
          <a:xfrm>
            <a:off x="1524000" y="1981200"/>
            <a:ext cx="4876800" cy="1066800"/>
          </a:xfrm>
          <a:prstGeom prst="rect">
            <a:avLst/>
          </a:prstGeom>
          <a:noFill/>
          <a:ln w="9525">
            <a:noFill/>
            <a:miter lim="800000"/>
            <a:headEnd/>
            <a:tailEnd/>
          </a:ln>
          <a:effectLst/>
        </p:spPr>
      </p:pic>
      <p:pic>
        <p:nvPicPr>
          <p:cNvPr id="138244" name="Picture 4"/>
          <p:cNvPicPr>
            <a:picLocks noChangeAspect="1" noChangeArrowheads="1"/>
          </p:cNvPicPr>
          <p:nvPr/>
        </p:nvPicPr>
        <p:blipFill>
          <a:blip r:embed="rId4" cstate="print"/>
          <a:srcRect/>
          <a:stretch>
            <a:fillRect/>
          </a:stretch>
        </p:blipFill>
        <p:spPr bwMode="auto">
          <a:xfrm>
            <a:off x="1524000" y="4648200"/>
            <a:ext cx="5191125"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38</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Notice that it has selected a different model (with a larger </a:t>
            </a:r>
            <a:r>
              <a:rPr lang="en-GB" sz="2000" dirty="0" err="1" smtClean="0">
                <a:latin typeface="Times New Roman" pitchFamily="18" charset="0"/>
                <a:cs typeface="Times New Roman" pitchFamily="18" charset="0"/>
              </a:rPr>
              <a:t>AICc</a:t>
            </a:r>
            <a:r>
              <a:rPr lang="en-GB" sz="2000" dirty="0" smtClean="0">
                <a:latin typeface="Times New Roman" pitchFamily="18" charset="0"/>
                <a:cs typeface="Times New Roman" pitchFamily="18" charset="0"/>
              </a:rPr>
              <a:t> value).</a:t>
            </a:r>
          </a:p>
          <a:p>
            <a:pPr algn="just"/>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 </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a:t>
            </a:r>
            <a:r>
              <a:rPr lang="en-GB" sz="2000" dirty="0" smtClean="0">
                <a:latin typeface="Times New Roman" pitchFamily="18" charset="0"/>
                <a:cs typeface="Times New Roman" pitchFamily="18" charset="0"/>
              </a:rPr>
              <a:t> takes some short-cuts in order to speed up the computation and will not always give the best model. </a:t>
            </a:r>
          </a:p>
          <a:p>
            <a:pPr algn="just"/>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You can turn the short-cuts off and then it will sometimes return a different model. </a:t>
            </a:r>
          </a:p>
          <a:p>
            <a:pPr>
              <a:buNone/>
            </a:pPr>
            <a:r>
              <a:rPr lang="en-GB" sz="2000" dirty="0" smtClean="0">
                <a:latin typeface="Courier New" pitchFamily="49" charset="0"/>
                <a:cs typeface="Courier New" pitchFamily="49" charset="0"/>
              </a:rPr>
              <a:t> </a:t>
            </a:r>
          </a:p>
          <a:p>
            <a:pPr>
              <a:buNone/>
            </a:pP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a:t>
            </a:r>
            <a:r>
              <a:rPr lang="en-GB" sz="2000" dirty="0" err="1" smtClean="0">
                <a:latin typeface="Courier New" pitchFamily="49" charset="0"/>
                <a:cs typeface="Courier New" pitchFamily="49" charset="0"/>
              </a:rPr>
              <a:t>euretail</a:t>
            </a:r>
            <a:r>
              <a:rPr lang="en-GB" sz="2000" dirty="0" smtClean="0">
                <a:latin typeface="Courier New" pitchFamily="49" charset="0"/>
                <a:cs typeface="Courier New" pitchFamily="49" charset="0"/>
              </a:rPr>
              <a:t>, stepwise=FALSE, approximation=FALSE)</a:t>
            </a:r>
          </a:p>
          <a:p>
            <a:pPr>
              <a:buNone/>
            </a:pPr>
            <a:endParaRPr lang="en-US" sz="2000" dirty="0" smtClean="0">
              <a:latin typeface="Courier New" pitchFamily="49" charset="0"/>
              <a:cs typeface="Courier New" pitchFamily="49" charset="0"/>
            </a:endParaRPr>
          </a:p>
          <a:p>
            <a:r>
              <a:rPr lang="en-GB" sz="2000" dirty="0" smtClean="0">
                <a:latin typeface="Times New Roman" pitchFamily="18" charset="0"/>
                <a:cs typeface="Times New Roman" pitchFamily="18" charset="0"/>
              </a:rPr>
              <a:t>This time it returned the same model we had identified.</a:t>
            </a:r>
          </a:p>
          <a:p>
            <a:pPr>
              <a:buNone/>
            </a:pPr>
            <a:endParaRPr lang="en-US" sz="2000" dirty="0" smtClean="0">
              <a:latin typeface="Times New Roman" pitchFamily="18" charset="0"/>
              <a:cs typeface="Times New Roman" pitchFamily="18"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Seasonal ARIMA models</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39</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From the package </a:t>
            </a:r>
            <a:r>
              <a:rPr lang="en-GB" sz="2000" dirty="0" err="1" smtClean="0">
                <a:latin typeface="Courier New" pitchFamily="49" charset="0"/>
                <a:cs typeface="Courier New" pitchFamily="49" charset="0"/>
              </a:rPr>
              <a:t>fpp</a:t>
            </a:r>
            <a:r>
              <a:rPr lang="en-GB" sz="2000" dirty="0" smtClean="0">
                <a:latin typeface="Times New Roman" pitchFamily="18" charset="0"/>
                <a:cs typeface="Times New Roman" pitchFamily="18" charset="0"/>
              </a:rPr>
              <a:t> we use the </a:t>
            </a:r>
            <a:r>
              <a:rPr lang="en-GB" sz="2000" dirty="0" smtClean="0">
                <a:latin typeface="Courier New" pitchFamily="49" charset="0"/>
                <a:cs typeface="Courier New" pitchFamily="49" charset="0"/>
              </a:rPr>
              <a:t>h02</a:t>
            </a:r>
            <a:r>
              <a:rPr lang="en-GB" sz="2000" dirty="0" smtClean="0">
                <a:latin typeface="Times New Roman" pitchFamily="18" charset="0"/>
                <a:cs typeface="Times New Roman" pitchFamily="18" charset="0"/>
              </a:rPr>
              <a:t> data set which is the monthly </a:t>
            </a:r>
            <a:r>
              <a:rPr lang="en-GB" sz="2000" dirty="0" err="1" smtClean="0">
                <a:latin typeface="Times New Roman" pitchFamily="18" charset="0"/>
                <a:cs typeface="Times New Roman" pitchFamily="18" charset="0"/>
              </a:rPr>
              <a:t>cortecosteroid</a:t>
            </a:r>
            <a:r>
              <a:rPr lang="en-GB" sz="2000" dirty="0" smtClean="0">
                <a:latin typeface="Times New Roman" pitchFamily="18" charset="0"/>
                <a:cs typeface="Times New Roman" pitchFamily="18" charset="0"/>
              </a:rPr>
              <a:t> drug sales in Australia from 07/1991 to 06/2008.  Measured in millions of scripts. </a:t>
            </a:r>
          </a:p>
          <a:p>
            <a:pPr algn="just">
              <a:buNone/>
            </a:pPr>
            <a:r>
              <a:rPr lang="en-US" sz="2000" dirty="0" smtClean="0">
                <a:latin typeface="Times New Roman" pitchFamily="18" charset="0"/>
                <a:cs typeface="Times New Roman" pitchFamily="18" charset="0"/>
              </a:rPr>
              <a:t>	</a:t>
            </a:r>
            <a:r>
              <a:rPr lang="en-US" sz="1800" dirty="0" smtClean="0">
                <a:latin typeface="Courier New" pitchFamily="49" charset="0"/>
                <a:cs typeface="Courier New" pitchFamily="49" charset="0"/>
              </a:rPr>
              <a:t>library(</a:t>
            </a:r>
            <a:r>
              <a:rPr lang="en-US" sz="1800" dirty="0" err="1" smtClean="0">
                <a:latin typeface="Courier New" pitchFamily="49" charset="0"/>
                <a:cs typeface="Courier New" pitchFamily="49" charset="0"/>
              </a:rPr>
              <a:t>fpp</a:t>
            </a:r>
            <a:r>
              <a:rPr lang="en-US" sz="1800" dirty="0" smtClean="0">
                <a:latin typeface="Courier New" pitchFamily="49" charset="0"/>
                <a:cs typeface="Courier New" pitchFamily="49" charset="0"/>
              </a:rPr>
              <a:t>)</a:t>
            </a:r>
            <a:endParaRPr lang="en-GB" sz="1800" dirty="0" smtClean="0">
              <a:latin typeface="Courier New" pitchFamily="49" charset="0"/>
              <a:cs typeface="Courier New" pitchFamily="49" charset="0"/>
            </a:endParaRPr>
          </a:p>
          <a:p>
            <a:pPr algn="just">
              <a:buNone/>
            </a:pPr>
            <a:r>
              <a:rPr lang="en-GB" sz="1800" dirty="0" smtClean="0">
                <a:latin typeface="Times New Roman" pitchFamily="18" charset="0"/>
                <a:cs typeface="Times New Roman" pitchFamily="18" charset="0"/>
              </a:rPr>
              <a:t>	</a:t>
            </a:r>
            <a:r>
              <a:rPr lang="en-GB" sz="1800" dirty="0" smtClean="0">
                <a:latin typeface="Courier New" pitchFamily="49" charset="0"/>
                <a:cs typeface="Courier New" pitchFamily="49" charset="0"/>
              </a:rPr>
              <a:t>data(h02)</a:t>
            </a:r>
          </a:p>
          <a:p>
            <a:pPr>
              <a:buNone/>
            </a:pPr>
            <a:r>
              <a:rPr lang="en-GB" sz="1800" dirty="0" smtClean="0">
                <a:latin typeface="Courier New" pitchFamily="49" charset="0"/>
                <a:cs typeface="Courier New" pitchFamily="49" charset="0"/>
              </a:rPr>
              <a:t>	lh02 &lt;- log(h02)</a:t>
            </a:r>
            <a:br>
              <a:rPr lang="en-GB" sz="1800" dirty="0" smtClean="0">
                <a:latin typeface="Courier New" pitchFamily="49" charset="0"/>
                <a:cs typeface="Courier New" pitchFamily="49" charset="0"/>
              </a:rPr>
            </a:br>
            <a:r>
              <a:rPr lang="en-GB" sz="1800" dirty="0" smtClean="0">
                <a:latin typeface="Courier New" pitchFamily="49" charset="0"/>
                <a:cs typeface="Courier New" pitchFamily="49" charset="0"/>
              </a:rPr>
              <a:t>par(</a:t>
            </a:r>
            <a:r>
              <a:rPr lang="en-GB" sz="1800" dirty="0" err="1" smtClean="0">
                <a:latin typeface="Courier New" pitchFamily="49" charset="0"/>
                <a:cs typeface="Courier New" pitchFamily="49" charset="0"/>
              </a:rPr>
              <a:t>mfrow</a:t>
            </a:r>
            <a:r>
              <a:rPr lang="en-GB" sz="1800" dirty="0" smtClean="0">
                <a:latin typeface="Courier New" pitchFamily="49" charset="0"/>
                <a:cs typeface="Courier New" pitchFamily="49" charset="0"/>
              </a:rPr>
              <a:t>=c(2,1))</a:t>
            </a:r>
            <a:br>
              <a:rPr lang="en-GB" sz="1800" dirty="0" smtClean="0">
                <a:latin typeface="Courier New" pitchFamily="49" charset="0"/>
                <a:cs typeface="Courier New" pitchFamily="49" charset="0"/>
              </a:rPr>
            </a:br>
            <a:r>
              <a:rPr lang="en-GB" sz="1800" dirty="0" smtClean="0">
                <a:latin typeface="Courier New" pitchFamily="49" charset="0"/>
                <a:cs typeface="Courier New" pitchFamily="49" charset="0"/>
              </a:rPr>
              <a:t>plot(h02, </a:t>
            </a:r>
            <a:r>
              <a:rPr lang="en-GB" sz="1800" dirty="0" err="1" smtClean="0">
                <a:latin typeface="Courier New" pitchFamily="49" charset="0"/>
                <a:cs typeface="Courier New" pitchFamily="49" charset="0"/>
              </a:rPr>
              <a:t>ylab</a:t>
            </a:r>
            <a:r>
              <a:rPr lang="en-GB" sz="1800" dirty="0" smtClean="0">
                <a:latin typeface="Courier New" pitchFamily="49" charset="0"/>
                <a:cs typeface="Courier New" pitchFamily="49" charset="0"/>
              </a:rPr>
              <a:t>="H02 sales (million scripts)", </a:t>
            </a:r>
            <a:r>
              <a:rPr lang="en-GB" sz="1800" dirty="0" err="1" smtClean="0">
                <a:latin typeface="Courier New" pitchFamily="49" charset="0"/>
                <a:cs typeface="Courier New" pitchFamily="49" charset="0"/>
              </a:rPr>
              <a:t>xlab</a:t>
            </a:r>
            <a:r>
              <a:rPr lang="en-GB" sz="1800" dirty="0" smtClean="0">
                <a:latin typeface="Courier New" pitchFamily="49" charset="0"/>
                <a:cs typeface="Courier New" pitchFamily="49" charset="0"/>
              </a:rPr>
              <a:t>="Year")</a:t>
            </a:r>
            <a:br>
              <a:rPr lang="en-GB" sz="1800" dirty="0" smtClean="0">
                <a:latin typeface="Courier New" pitchFamily="49" charset="0"/>
                <a:cs typeface="Courier New" pitchFamily="49" charset="0"/>
              </a:rPr>
            </a:br>
            <a:r>
              <a:rPr lang="en-GB" sz="1800" dirty="0" smtClean="0">
                <a:latin typeface="Courier New" pitchFamily="49" charset="0"/>
                <a:cs typeface="Courier New" pitchFamily="49" charset="0"/>
              </a:rPr>
              <a:t>plot(lh02, </a:t>
            </a:r>
            <a:r>
              <a:rPr lang="en-GB" sz="1800" dirty="0" err="1" smtClean="0">
                <a:latin typeface="Courier New" pitchFamily="49" charset="0"/>
                <a:cs typeface="Courier New" pitchFamily="49" charset="0"/>
              </a:rPr>
              <a:t>ylab</a:t>
            </a:r>
            <a:r>
              <a:rPr lang="en-GB" sz="1800" dirty="0" smtClean="0">
                <a:latin typeface="Courier New" pitchFamily="49" charset="0"/>
                <a:cs typeface="Courier New" pitchFamily="49" charset="0"/>
              </a:rPr>
              <a:t>="Log H02 sales", </a:t>
            </a:r>
            <a:r>
              <a:rPr lang="en-GB" sz="1800" dirty="0" err="1" smtClean="0">
                <a:latin typeface="Courier New" pitchFamily="49" charset="0"/>
                <a:cs typeface="Courier New" pitchFamily="49" charset="0"/>
              </a:rPr>
              <a:t>xlab</a:t>
            </a:r>
            <a:r>
              <a:rPr lang="en-GB" sz="1800" dirty="0" smtClean="0">
                <a:latin typeface="Courier New" pitchFamily="49" charset="0"/>
                <a:cs typeface="Courier New" pitchFamily="49" charset="0"/>
              </a:rPr>
              <a:t>="Year")</a:t>
            </a:r>
          </a:p>
          <a:p>
            <a:pPr>
              <a:buNone/>
            </a:pPr>
            <a:endParaRPr lang="en-GB" sz="1800" dirty="0" smtClean="0">
              <a:latin typeface="Courier New" pitchFamily="49" charset="0"/>
              <a:cs typeface="Courier New" pitchFamily="49" charset="0"/>
            </a:endParaRPr>
          </a:p>
          <a:p>
            <a:pPr algn="just" fontAlgn="base"/>
            <a:r>
              <a:rPr lang="en-GB" sz="2000" dirty="0" smtClean="0">
                <a:latin typeface="Times New Roman" pitchFamily="18" charset="0"/>
                <a:cs typeface="Times New Roman" pitchFamily="18" charset="0"/>
              </a:rPr>
              <a:t>Data from July 1991 to June 2008 are plotted in Figure below. There is a small increase in the variance with the level, and so we take logarithms to stabilize the variance (lower panel).</a:t>
            </a:r>
          </a:p>
          <a:p>
            <a:pPr algn="just" fontAlgn="base"/>
            <a:endParaRPr lang="en-GB" sz="2000" dirty="0" smtClean="0">
              <a:latin typeface="Times New Roman" pitchFamily="18" charset="0"/>
              <a:cs typeface="Times New Roman" pitchFamily="18" charset="0"/>
            </a:endParaRPr>
          </a:p>
          <a:p>
            <a:pPr algn="just" fontAlgn="base"/>
            <a:r>
              <a:rPr lang="en-GB" sz="2000" dirty="0" smtClean="0">
                <a:latin typeface="Times New Roman" pitchFamily="18" charset="0"/>
                <a:cs typeface="Times New Roman" pitchFamily="18" charset="0"/>
              </a:rPr>
              <a:t>The data are also  strongly seasonal and obviously non-stationary, and so seasonal differencing will be used. </a:t>
            </a:r>
            <a:endParaRPr lang="en-US" sz="1800" dirty="0" smtClean="0">
              <a:latin typeface="Courier New" pitchFamily="49" charset="0"/>
              <a:cs typeface="Courier New" pitchFamily="49" charset="0"/>
            </a:endParaRPr>
          </a:p>
          <a:p>
            <a:pPr>
              <a:buNone/>
            </a:pPr>
            <a:endParaRPr lang="en-US" sz="18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a:t>
            </a:fld>
            <a:endParaRPr lang="en-US"/>
          </a:p>
        </p:txBody>
      </p:sp>
      <p:sp>
        <p:nvSpPr>
          <p:cNvPr id="1627139" name="Rectangle 3"/>
          <p:cNvSpPr>
            <a:spLocks noGrp="1" noChangeArrowheads="1"/>
          </p:cNvSpPr>
          <p:nvPr>
            <p:ph type="body" idx="1"/>
          </p:nvPr>
        </p:nvSpPr>
        <p:spPr>
          <a:xfrm>
            <a:off x="0" y="609600"/>
            <a:ext cx="9144000" cy="5943600"/>
          </a:xfrm>
        </p:spPr>
        <p:txBody>
          <a:bodyPr>
            <a:normAutofit/>
          </a:bodyPr>
          <a:lstStyle/>
          <a:p>
            <a:r>
              <a:rPr lang="en-US" sz="2400" dirty="0" smtClean="0">
                <a:latin typeface="Times New Roman" pitchFamily="18" charset="0"/>
                <a:cs typeface="Times New Roman" pitchFamily="18" charset="0"/>
              </a:rPr>
              <a:t>You want an R data structure that can represent time series data.</a:t>
            </a:r>
          </a:p>
          <a:p>
            <a:pPr algn="just"/>
            <a:r>
              <a:rPr lang="en-US" sz="2400" dirty="0" smtClean="0">
                <a:latin typeface="Times New Roman" pitchFamily="18" charset="0"/>
                <a:cs typeface="Times New Roman" pitchFamily="18" charset="0"/>
              </a:rPr>
              <a:t>The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and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packages. They define a data structure for time series, and they contain many useful functions for working with time series data. Create a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object this way, where </a:t>
            </a:r>
            <a:r>
              <a:rPr lang="en-US" sz="2400" dirty="0" smtClean="0">
                <a:latin typeface="Courier New" pitchFamily="49" charset="0"/>
                <a:cs typeface="Courier New" pitchFamily="49" charset="0"/>
              </a:rPr>
              <a:t>x</a:t>
            </a:r>
            <a:r>
              <a:rPr lang="en-US" sz="2400" dirty="0" smtClean="0">
                <a:latin typeface="Times New Roman" pitchFamily="18" charset="0"/>
                <a:cs typeface="Times New Roman" pitchFamily="18" charset="0"/>
              </a:rPr>
              <a:t> is a vector or data frame and </a:t>
            </a:r>
            <a:r>
              <a:rPr lang="en-US" sz="2400" dirty="0" err="1" smtClean="0">
                <a:latin typeface="Courier New" pitchFamily="49" charset="0"/>
                <a:cs typeface="Courier New" pitchFamily="49" charset="0"/>
              </a:rPr>
              <a:t>dt</a:t>
            </a:r>
            <a:r>
              <a:rPr lang="en-US" sz="2400" dirty="0" smtClean="0">
                <a:latin typeface="Times New Roman" pitchFamily="18" charset="0"/>
                <a:cs typeface="Times New Roman" pitchFamily="18" charset="0"/>
              </a:rPr>
              <a:t> is a vector of corresponding dates or </a:t>
            </a:r>
            <a:r>
              <a:rPr lang="en-US" sz="2400" dirty="0" err="1" smtClean="0">
                <a:latin typeface="Times New Roman" pitchFamily="18" charset="0"/>
                <a:cs typeface="Times New Roman" pitchFamily="18" charset="0"/>
              </a:rPr>
              <a:t>datetimes</a:t>
            </a:r>
            <a:r>
              <a:rPr lang="en-US" sz="2400"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library(zoo)</a:t>
            </a: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ts</a:t>
            </a:r>
            <a:r>
              <a:rPr lang="en-US" sz="2400" dirty="0" smtClean="0">
                <a:latin typeface="Courier New" pitchFamily="49" charset="0"/>
                <a:cs typeface="Courier New" pitchFamily="49" charset="0"/>
              </a:rPr>
              <a:t> &lt;- zoo(x, </a:t>
            </a:r>
            <a:r>
              <a:rPr lang="en-US" sz="2400" dirty="0" err="1" smtClean="0">
                <a:latin typeface="Courier New" pitchFamily="49" charset="0"/>
                <a:cs typeface="Courier New" pitchFamily="49" charset="0"/>
              </a:rPr>
              <a:t>dt</a:t>
            </a:r>
            <a:r>
              <a:rPr lang="en-US" sz="2400" dirty="0" smtClean="0">
                <a:latin typeface="Courier New" pitchFamily="49" charset="0"/>
                <a:cs typeface="Courier New" pitchFamily="49" charset="0"/>
              </a:rPr>
              <a:t>)</a:t>
            </a:r>
          </a:p>
          <a:p>
            <a:r>
              <a:rPr lang="en-US" sz="2400" dirty="0" smtClean="0">
                <a:latin typeface="Times New Roman" pitchFamily="18" charset="0"/>
                <a:cs typeface="Times New Roman" pitchFamily="18" charset="0"/>
              </a:rPr>
              <a:t>Create an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object in this way:</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library(</a:t>
            </a:r>
            <a:r>
              <a:rPr lang="en-US" sz="2400" dirty="0" err="1" smtClean="0">
                <a:latin typeface="Courier New" pitchFamily="49" charset="0"/>
                <a:cs typeface="Courier New" pitchFamily="49" charset="0"/>
              </a:rPr>
              <a:t>xts</a:t>
            </a:r>
            <a:r>
              <a:rPr lang="en-US" sz="2400" dirty="0" smtClean="0">
                <a:latin typeface="Courier New" pitchFamily="49" charset="0"/>
                <a:cs typeface="Courier New" pitchFamily="49" charset="0"/>
              </a:rPr>
              <a:t>)</a:t>
            </a:r>
          </a:p>
          <a:p>
            <a:pPr>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ts</a:t>
            </a:r>
            <a:r>
              <a:rPr lang="en-US" sz="2400" dirty="0" smtClean="0">
                <a:latin typeface="Courier New" pitchFamily="49" charset="0"/>
                <a:cs typeface="Courier New" pitchFamily="49" charset="0"/>
              </a:rPr>
              <a:t> &lt;- </a:t>
            </a:r>
            <a:r>
              <a:rPr lang="en-US" sz="2400" dirty="0" err="1" smtClean="0">
                <a:latin typeface="Courier New" pitchFamily="49" charset="0"/>
                <a:cs typeface="Courier New" pitchFamily="49" charset="0"/>
              </a:rPr>
              <a:t>xts</a:t>
            </a:r>
            <a:r>
              <a:rPr lang="en-US" sz="2400" dirty="0" smtClean="0">
                <a:latin typeface="Courier New" pitchFamily="49" charset="0"/>
                <a:cs typeface="Courier New" pitchFamily="49" charset="0"/>
              </a:rPr>
              <a:t>(x, </a:t>
            </a:r>
            <a:r>
              <a:rPr lang="en-US" sz="2400" dirty="0" err="1" smtClean="0">
                <a:latin typeface="Courier New" pitchFamily="49" charset="0"/>
                <a:cs typeface="Courier New" pitchFamily="49" charset="0"/>
              </a:rPr>
              <a:t>dt</a:t>
            </a:r>
            <a:r>
              <a:rPr lang="en-US" sz="2400" dirty="0" smtClean="0">
                <a:latin typeface="Courier New" pitchFamily="49" charset="0"/>
                <a:cs typeface="Courier New" pitchFamily="49" charset="0"/>
              </a:rPr>
              <a:t>)</a:t>
            </a:r>
          </a:p>
          <a:p>
            <a:r>
              <a:rPr lang="en-US" sz="2400" dirty="0" smtClean="0">
                <a:latin typeface="Times New Roman" pitchFamily="18" charset="0"/>
                <a:cs typeface="Times New Roman" pitchFamily="18" charset="0"/>
              </a:rPr>
              <a:t>Convert between representations of the time series data by using </a:t>
            </a:r>
            <a:r>
              <a:rPr lang="en-US" sz="2400" dirty="0" smtClean="0">
                <a:latin typeface="Courier New" pitchFamily="49" charset="0"/>
                <a:cs typeface="Courier New" pitchFamily="49" charset="0"/>
              </a:rPr>
              <a:t>as.zoo</a:t>
            </a:r>
            <a:r>
              <a:rPr lang="en-US" sz="2400" dirty="0" smtClean="0">
                <a:latin typeface="Times New Roman" pitchFamily="18" charset="0"/>
                <a:cs typeface="Times New Roman" pitchFamily="18" charset="0"/>
              </a:rPr>
              <a:t> and </a:t>
            </a:r>
            <a:r>
              <a:rPr lang="en-US" sz="2400" dirty="0" smtClean="0">
                <a:latin typeface="Courier New" pitchFamily="49" charset="0"/>
                <a:cs typeface="Courier New" pitchFamily="49" charset="0"/>
              </a:rPr>
              <a:t>as.xts</a:t>
            </a: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as.zoo(</a:t>
            </a:r>
            <a:r>
              <a:rPr lang="en-US" sz="2400" dirty="0" err="1" smtClean="0">
                <a:latin typeface="Courier New" pitchFamily="49" charset="0"/>
                <a:cs typeface="Courier New" pitchFamily="49" charset="0"/>
              </a:rPr>
              <a:t>ts</a:t>
            </a:r>
            <a:r>
              <a:rPr lang="en-US" sz="2400" dirty="0" smtClean="0">
                <a:latin typeface="Courier New" pitchFamily="49" charset="0"/>
                <a:cs typeface="Courier New" pitchFamily="49" charset="0"/>
              </a:rPr>
              <a:t>)</a:t>
            </a:r>
            <a:r>
              <a:rPr lang="en-US" sz="2400" dirty="0" smtClean="0">
                <a:latin typeface="Times New Roman" pitchFamily="18" charset="0"/>
                <a:cs typeface="Times New Roman" pitchFamily="18" charset="0"/>
              </a:rPr>
              <a:t>    #converts </a:t>
            </a:r>
            <a:r>
              <a:rPr lang="en-US" sz="2400" dirty="0" err="1" smtClean="0">
                <a:latin typeface="Courier New" pitchFamily="49" charset="0"/>
                <a:cs typeface="Courier New" pitchFamily="49" charset="0"/>
              </a:rPr>
              <a:t>ts</a:t>
            </a:r>
            <a:r>
              <a:rPr lang="en-US" sz="2400" dirty="0" smtClean="0">
                <a:latin typeface="Times New Roman" pitchFamily="18" charset="0"/>
                <a:cs typeface="Times New Roman" pitchFamily="18" charset="0"/>
              </a:rPr>
              <a:t> to a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object</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as.xts(</a:t>
            </a:r>
            <a:r>
              <a:rPr lang="en-US" sz="2400" dirty="0" err="1" smtClean="0">
                <a:latin typeface="Courier New" pitchFamily="49" charset="0"/>
                <a:cs typeface="Courier New" pitchFamily="49" charset="0"/>
              </a:rPr>
              <a:t>ts</a:t>
            </a:r>
            <a:r>
              <a:rPr lang="en-US" sz="2400" dirty="0" smtClean="0">
                <a:latin typeface="Courier New" pitchFamily="49" charset="0"/>
                <a:cs typeface="Courier New" pitchFamily="49" charset="0"/>
              </a:rPr>
              <a:t>)</a:t>
            </a:r>
            <a:r>
              <a:rPr lang="en-US" sz="2400" dirty="0" smtClean="0">
                <a:latin typeface="Times New Roman" pitchFamily="18" charset="0"/>
                <a:cs typeface="Times New Roman" pitchFamily="18" charset="0"/>
              </a:rPr>
              <a:t>  #converts </a:t>
            </a:r>
            <a:r>
              <a:rPr lang="en-US" sz="2400" dirty="0" err="1" smtClean="0">
                <a:latin typeface="Courier New" pitchFamily="49" charset="0"/>
                <a:cs typeface="Courier New" pitchFamily="49" charset="0"/>
              </a:rPr>
              <a:t>ts</a:t>
            </a:r>
            <a:r>
              <a:rPr lang="en-US" sz="2400" dirty="0" smtClean="0">
                <a:latin typeface="Times New Roman" pitchFamily="18" charset="0"/>
                <a:cs typeface="Times New Roman" pitchFamily="18" charset="0"/>
              </a:rPr>
              <a:t> to an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object</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3810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Representing Time Series Data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40</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endParaRPr lang="en-GB" sz="2000" dirty="0" smtClean="0">
              <a:latin typeface="Times New Roman" pitchFamily="18" charset="0"/>
              <a:cs typeface="Times New Roman" pitchFamily="18"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1295400" y="803275"/>
            <a:ext cx="65532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41</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r>
              <a:rPr lang="en-GB" sz="2000" dirty="0" smtClean="0">
                <a:latin typeface="Times New Roman" pitchFamily="18" charset="0"/>
                <a:cs typeface="Times New Roman" pitchFamily="18" charset="0"/>
              </a:rPr>
              <a:t>The seasonally differenced data are shown in Figure below.</a:t>
            </a:r>
          </a:p>
          <a:p>
            <a:pPr>
              <a:buNone/>
            </a:pPr>
            <a:r>
              <a:rPr lang="en-GB" sz="2000" dirty="0" err="1" smtClean="0">
                <a:latin typeface="Courier New" pitchFamily="49" charset="0"/>
                <a:cs typeface="Courier New" pitchFamily="49" charset="0"/>
              </a:rPr>
              <a:t>tsdisplay</a:t>
            </a:r>
            <a:r>
              <a:rPr lang="en-GB" sz="2000" dirty="0" smtClean="0">
                <a:latin typeface="Courier New" pitchFamily="49" charset="0"/>
                <a:cs typeface="Courier New" pitchFamily="49" charset="0"/>
              </a:rPr>
              <a:t>(diff(lh02,12),main="Seasonally differenced H02 scripts", </a:t>
            </a:r>
            <a:r>
              <a:rPr lang="en-GB" sz="2000" dirty="0" err="1" smtClean="0">
                <a:latin typeface="Courier New" pitchFamily="49" charset="0"/>
                <a:cs typeface="Courier New" pitchFamily="49" charset="0"/>
              </a:rPr>
              <a:t>xlab</a:t>
            </a:r>
            <a:r>
              <a:rPr lang="en-GB" sz="2000" dirty="0" smtClean="0">
                <a:latin typeface="Courier New" pitchFamily="49" charset="0"/>
                <a:cs typeface="Courier New" pitchFamily="49" charset="0"/>
              </a:rPr>
              <a:t>="Year")</a:t>
            </a: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371600" y="1752599"/>
            <a:ext cx="6629400" cy="4572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42</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r>
              <a:rPr lang="en-GB" sz="2000" dirty="0" smtClean="0">
                <a:latin typeface="Times New Roman" pitchFamily="18" charset="0"/>
                <a:cs typeface="Times New Roman" pitchFamily="18" charset="0"/>
              </a:rPr>
              <a:t>In the plots of the seasonally differenced data, there are spikes in the PACF at lags 12 and 24, but nothing at seasonal lags in the ACF. This may be suggestive of a seasonal AR(2) term. </a:t>
            </a:r>
          </a:p>
          <a:p>
            <a:pPr algn="just"/>
            <a:r>
              <a:rPr lang="en-GB" sz="2000" dirty="0" smtClean="0">
                <a:latin typeface="Times New Roman" pitchFamily="18" charset="0"/>
                <a:cs typeface="Times New Roman" pitchFamily="18" charset="0"/>
              </a:rPr>
              <a:t>In the non-seasonal lags, there are three significant spikes in the PACF suggesting a possible AR(3) term. The pattern in the ACF is not indicative of any simple model.</a:t>
            </a:r>
          </a:p>
          <a:p>
            <a:pPr algn="just"/>
            <a:r>
              <a:rPr lang="en-GB" sz="2000" dirty="0" smtClean="0">
                <a:latin typeface="Times New Roman" pitchFamily="18" charset="0"/>
                <a:cs typeface="Times New Roman" pitchFamily="18" charset="0"/>
              </a:rPr>
              <a:t>Consequently, this initial analysis suggests that a possible model for these data is an ARIMA(3,0,0)(2,1,0)</a:t>
            </a:r>
            <a:r>
              <a:rPr lang="en-GB" sz="2000" baseline="-25000" dirty="0" smtClean="0">
                <a:latin typeface="Times New Roman" pitchFamily="18" charset="0"/>
                <a:cs typeface="Times New Roman" pitchFamily="18" charset="0"/>
              </a:rPr>
              <a:t>12</a:t>
            </a:r>
            <a:r>
              <a:rPr lang="en-GB" sz="2000" dirty="0" smtClean="0">
                <a:latin typeface="Times New Roman" pitchFamily="18" charset="0"/>
                <a:cs typeface="Times New Roman" pitchFamily="18" charset="0"/>
              </a:rPr>
              <a:t>.</a:t>
            </a:r>
          </a:p>
          <a:p>
            <a:pPr algn="just"/>
            <a:r>
              <a:rPr lang="en-GB" sz="2000" dirty="0" smtClean="0">
                <a:latin typeface="Times New Roman" pitchFamily="18" charset="0"/>
                <a:cs typeface="Times New Roman" pitchFamily="18" charset="0"/>
              </a:rPr>
              <a:t>We fit this model, along with some variations on it, and compute their </a:t>
            </a:r>
            <a:r>
              <a:rPr lang="en-GB" sz="2000" dirty="0" err="1" smtClean="0">
                <a:latin typeface="Times New Roman" pitchFamily="18" charset="0"/>
                <a:cs typeface="Times New Roman" pitchFamily="18" charset="0"/>
              </a:rPr>
              <a:t>AICc</a:t>
            </a:r>
            <a:r>
              <a:rPr lang="en-GB" sz="2000" dirty="0" smtClean="0">
                <a:latin typeface="Times New Roman" pitchFamily="18" charset="0"/>
                <a:cs typeface="Times New Roman" pitchFamily="18" charset="0"/>
              </a:rPr>
              <a:t> values which are shown in the following table.</a:t>
            </a:r>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Τ</a:t>
            </a:r>
            <a:r>
              <a:rPr lang="en-GB" sz="2000" dirty="0" smtClean="0">
                <a:latin typeface="Times New Roman" pitchFamily="18" charset="0"/>
                <a:cs typeface="Times New Roman" pitchFamily="18" charset="0"/>
              </a:rPr>
              <a:t>he best is the ARIMA(3,0,1)(0,1,2)</a:t>
            </a:r>
            <a:r>
              <a:rPr lang="en-GB" sz="2000" baseline="-25000" dirty="0" smtClean="0">
                <a:latin typeface="Times New Roman" pitchFamily="18" charset="0"/>
                <a:cs typeface="Times New Roman" pitchFamily="18" charset="0"/>
              </a:rPr>
              <a:t>12</a:t>
            </a:r>
            <a:r>
              <a:rPr lang="en-GB" sz="2000" dirty="0" smtClean="0">
                <a:latin typeface="Times New Roman" pitchFamily="18" charset="0"/>
                <a:cs typeface="Times New Roman" pitchFamily="18" charset="0"/>
              </a:rPr>
              <a:t> model (i.e., it has the smallest </a:t>
            </a:r>
            <a:r>
              <a:rPr lang="en-GB" sz="2000" dirty="0" err="1" smtClean="0">
                <a:latin typeface="Times New Roman" pitchFamily="18" charset="0"/>
                <a:cs typeface="Times New Roman" pitchFamily="18" charset="0"/>
              </a:rPr>
              <a:t>AICc</a:t>
            </a:r>
            <a:r>
              <a:rPr lang="en-GB" sz="2000" dirty="0" smtClean="0">
                <a:latin typeface="Times New Roman" pitchFamily="18" charset="0"/>
                <a:cs typeface="Times New Roman" pitchFamily="18" charset="0"/>
              </a:rPr>
              <a:t> value).</a:t>
            </a:r>
          </a:p>
          <a:p>
            <a:pPr algn="just"/>
            <a:endParaRPr lang="en-GB"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1371600" y="4191000"/>
            <a:ext cx="5715000"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43</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endParaRPr lang="en-GB"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We next fit the model</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p>
          <a:p>
            <a:pPr algn="just">
              <a:buNone/>
            </a:pPr>
            <a:r>
              <a:rPr lang="en-US" sz="2000" dirty="0" smtClean="0">
                <a:latin typeface="Times New Roman" pitchFamily="18" charset="0"/>
                <a:cs typeface="Times New Roman" pitchFamily="18" charset="0"/>
              </a:rPr>
              <a:t>	</a:t>
            </a:r>
            <a:r>
              <a:rPr lang="en-US" sz="1600" dirty="0" smtClean="0">
                <a:latin typeface="Courier New" pitchFamily="49" charset="0"/>
                <a:cs typeface="Courier New" pitchFamily="49" charset="0"/>
              </a:rPr>
              <a:t>fit&lt;-</a:t>
            </a:r>
            <a:r>
              <a:rPr lang="en-US" sz="1600" dirty="0" err="1" smtClean="0">
                <a:latin typeface="Courier New" pitchFamily="49" charset="0"/>
                <a:cs typeface="Courier New" pitchFamily="49" charset="0"/>
              </a:rPr>
              <a:t>Arima</a:t>
            </a:r>
            <a:r>
              <a:rPr lang="en-US" sz="1600" dirty="0" smtClean="0">
                <a:latin typeface="Courier New" pitchFamily="49" charset="0"/>
                <a:cs typeface="Courier New" pitchFamily="49" charset="0"/>
              </a:rPr>
              <a:t>(h02,order=c(3,0,1),seasonal=c(0,1,2),lambda=0)</a:t>
            </a:r>
          </a:p>
          <a:p>
            <a:pPr algn="just">
              <a:buNone/>
            </a:pPr>
            <a:r>
              <a:rPr lang="en-US" sz="1600" dirty="0" smtClean="0">
                <a:latin typeface="Courier New" pitchFamily="49" charset="0"/>
                <a:cs typeface="Courier New" pitchFamily="49" charset="0"/>
              </a:rPr>
              <a:t>	fit</a:t>
            </a:r>
            <a:endParaRPr lang="el-GR" sz="1600" dirty="0" smtClean="0">
              <a:latin typeface="Courier New" pitchFamily="49" charset="0"/>
              <a:cs typeface="Courier New" pitchFamily="49" charset="0"/>
            </a:endParaRPr>
          </a:p>
          <a:p>
            <a:pPr algn="just"/>
            <a:endParaRPr lang="en-US"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buNone/>
            </a:pPr>
            <a:endParaRPr lang="en-GB" sz="2000" dirty="0" smtClean="0">
              <a:latin typeface="Courier New" pitchFamily="49" charset="0"/>
              <a:cs typeface="Courier New" pitchFamily="49" charset="0"/>
            </a:endParaRPr>
          </a:p>
          <a:p>
            <a:pPr algn="just">
              <a:buNone/>
            </a:pPr>
            <a:endParaRPr lang="en-GB" sz="2000" dirty="0" smtClean="0">
              <a:latin typeface="Courier New" pitchFamily="49" charset="0"/>
              <a:cs typeface="Courier New" pitchFamily="49" charset="0"/>
            </a:endParaRPr>
          </a:p>
          <a:p>
            <a:pPr algn="just">
              <a:buNone/>
            </a:pPr>
            <a:endParaRPr lang="en-GB" sz="2000" dirty="0" smtClean="0">
              <a:latin typeface="Courier New" pitchFamily="49" charset="0"/>
              <a:cs typeface="Courier New" pitchFamily="49" charset="0"/>
            </a:endParaRPr>
          </a:p>
          <a:p>
            <a:pPr algn="just">
              <a:buNone/>
            </a:pPr>
            <a:r>
              <a:rPr lang="en-GB" sz="2000" dirty="0" smtClean="0">
                <a:latin typeface="Courier New" pitchFamily="49" charset="0"/>
                <a:cs typeface="Courier New" pitchFamily="49" charset="0"/>
              </a:rPr>
              <a:t>	lambda</a:t>
            </a:r>
            <a:r>
              <a:rPr lang="en-GB" sz="2000" dirty="0" smtClean="0">
                <a:latin typeface="Times New Roman" pitchFamily="18" charset="0"/>
                <a:cs typeface="Times New Roman" pitchFamily="18" charset="0"/>
              </a:rPr>
              <a:t>= Box-Cox transformation parameter. Ignored if NULL. Otherwise, data transformed before model is estimated.</a:t>
            </a:r>
          </a:p>
          <a:p>
            <a:pPr algn="just"/>
            <a:endParaRPr lang="en-US"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cstate="print"/>
          <a:srcRect t="14286"/>
          <a:stretch>
            <a:fillRect/>
          </a:stretch>
        </p:blipFill>
        <p:spPr bwMode="auto">
          <a:xfrm>
            <a:off x="990600" y="2286000"/>
            <a:ext cx="5562600"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44</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Box-Cox develop a procedure to identify an appropriate exponent (lambda) to transform the data to improve its normality. The Lambda value indicates the power to which all data should be raised. For this, the Box-Cox power transformation searches for various values of lambda by various methods until the best value is found.</a:t>
            </a:r>
            <a:endParaRPr lang="en-US"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The Box-Cox transformation is given by</a:t>
            </a:r>
            <a:r>
              <a:rPr lang="el-GR" sz="2000" dirty="0" smtClean="0">
                <a:latin typeface="Times New Roman" pitchFamily="18" charset="0"/>
                <a:cs typeface="Times New Roman" pitchFamily="18" charset="0"/>
              </a:rPr>
              <a:t>:</a:t>
            </a:r>
            <a:r>
              <a:rPr lang="en-GB"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A better choice of the value of  lambda would help in better forecasting results.</a:t>
            </a:r>
          </a:p>
          <a:p>
            <a:pPr algn="just"/>
            <a:endParaRPr lang="en-US"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graphicFrame>
        <p:nvGraphicFramePr>
          <p:cNvPr id="6" name="Object 5"/>
          <p:cNvGraphicFramePr>
            <a:graphicFrameLocks noChangeAspect="1"/>
          </p:cNvGraphicFramePr>
          <p:nvPr/>
        </p:nvGraphicFramePr>
        <p:xfrm>
          <a:off x="3124200" y="3276600"/>
          <a:ext cx="3228975" cy="1295400"/>
        </p:xfrm>
        <a:graphic>
          <a:graphicData uri="http://schemas.openxmlformats.org/presentationml/2006/ole">
            <mc:AlternateContent xmlns:mc="http://schemas.openxmlformats.org/markup-compatibility/2006">
              <mc:Choice xmlns:v="urn:schemas-microsoft-com:vml" Requires="v">
                <p:oleObj spid="_x0000_s102410" name="Equation" r:id="rId4" imgW="1460160" imgH="660240" progId="Equation.DSMT4">
                  <p:embed/>
                </p:oleObj>
              </mc:Choice>
              <mc:Fallback>
                <p:oleObj name="Equation" r:id="rId4" imgW="1460160" imgH="6602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3276600"/>
                        <a:ext cx="3228975"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45</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buNone/>
            </a:pPr>
            <a:r>
              <a:rPr lang="en-GB" sz="2000" dirty="0" smtClean="0"/>
              <a:t>	</a:t>
            </a:r>
            <a:r>
              <a:rPr lang="en-GB" sz="2000" dirty="0" err="1" smtClean="0">
                <a:latin typeface="Courier New" pitchFamily="49" charset="0"/>
                <a:cs typeface="Courier New" pitchFamily="49" charset="0"/>
              </a:rPr>
              <a:t>tsdisplay</a:t>
            </a:r>
            <a:r>
              <a:rPr lang="en-GB" sz="2000" dirty="0" smtClean="0">
                <a:latin typeface="Courier New" pitchFamily="49" charset="0"/>
                <a:cs typeface="Courier New" pitchFamily="49" charset="0"/>
              </a:rPr>
              <a:t>(residuals(fit))</a:t>
            </a:r>
          </a:p>
          <a:p>
            <a:pPr algn="just"/>
            <a:r>
              <a:rPr lang="en-GB" sz="2000" dirty="0" smtClean="0">
                <a:latin typeface="Times New Roman" pitchFamily="18" charset="0"/>
                <a:cs typeface="Times New Roman" pitchFamily="18" charset="0"/>
              </a:rPr>
              <a:t>The residuals from this model are shown below. There are significant spikes in both the ACF and PACF, </a:t>
            </a:r>
          </a:p>
          <a:p>
            <a:pPr algn="just"/>
            <a:endParaRPr lang="en-GB"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3" cstate="print"/>
          <a:srcRect/>
          <a:stretch>
            <a:fillRect/>
          </a:stretch>
        </p:blipFill>
        <p:spPr bwMode="auto">
          <a:xfrm>
            <a:off x="762000" y="1752600"/>
            <a:ext cx="7239000" cy="434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46</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fontAlgn="base"/>
            <a:r>
              <a:rPr lang="en-GB" sz="2000" dirty="0" smtClean="0">
                <a:latin typeface="Times New Roman" pitchFamily="18" charset="0"/>
                <a:cs typeface="Times New Roman" pitchFamily="18" charset="0"/>
              </a:rPr>
              <a:t>The model also fails a </a:t>
            </a:r>
            <a:r>
              <a:rPr lang="en-GB" sz="2000" dirty="0" err="1" smtClean="0">
                <a:latin typeface="Times New Roman" pitchFamily="18" charset="0"/>
                <a:cs typeface="Times New Roman" pitchFamily="18" charset="0"/>
              </a:rPr>
              <a:t>Ljung</a:t>
            </a:r>
            <a:r>
              <a:rPr lang="en-GB" sz="2000" dirty="0" smtClean="0">
                <a:latin typeface="Times New Roman" pitchFamily="18" charset="0"/>
                <a:cs typeface="Times New Roman" pitchFamily="18" charset="0"/>
              </a:rPr>
              <a:t>-Box test. </a:t>
            </a:r>
          </a:p>
          <a:p>
            <a:pPr fontAlgn="base">
              <a:buNone/>
            </a:pPr>
            <a:r>
              <a:rPr lang="en-GB" sz="2000" dirty="0" err="1" smtClean="0">
                <a:latin typeface="Courier New" pitchFamily="49" charset="0"/>
                <a:cs typeface="Courier New" pitchFamily="49" charset="0"/>
              </a:rPr>
              <a:t>Box.test</a:t>
            </a:r>
            <a:r>
              <a:rPr lang="en-GB" sz="2000" dirty="0" smtClean="0">
                <a:latin typeface="Courier New" pitchFamily="49" charset="0"/>
                <a:cs typeface="Courier New" pitchFamily="49" charset="0"/>
              </a:rPr>
              <a:t>(residuals(fit), lag=36, </a:t>
            </a:r>
            <a:r>
              <a:rPr lang="en-GB" sz="2000" dirty="0" err="1" smtClean="0">
                <a:latin typeface="Courier New" pitchFamily="49" charset="0"/>
                <a:cs typeface="Courier New" pitchFamily="49" charset="0"/>
              </a:rPr>
              <a:t>fitdf</a:t>
            </a:r>
            <a:r>
              <a:rPr lang="en-GB" sz="2000" dirty="0" smtClean="0">
                <a:latin typeface="Courier New" pitchFamily="49" charset="0"/>
                <a:cs typeface="Courier New" pitchFamily="49" charset="0"/>
              </a:rPr>
              <a:t>=6, type="</a:t>
            </a:r>
            <a:r>
              <a:rPr lang="en-GB" sz="2000" dirty="0" err="1" smtClean="0">
                <a:latin typeface="Courier New" pitchFamily="49" charset="0"/>
                <a:cs typeface="Courier New" pitchFamily="49" charset="0"/>
              </a:rPr>
              <a:t>Ljung</a:t>
            </a:r>
            <a:r>
              <a:rPr lang="en-GB" sz="2000" dirty="0" smtClean="0">
                <a:latin typeface="Courier New" pitchFamily="49" charset="0"/>
                <a:cs typeface="Courier New" pitchFamily="49" charset="0"/>
              </a:rPr>
              <a:t>")</a:t>
            </a:r>
            <a:endParaRPr lang="en-GB" sz="2000" dirty="0" smtClean="0">
              <a:latin typeface="Times New Roman" pitchFamily="18" charset="0"/>
              <a:cs typeface="Times New Roman" pitchFamily="18" charset="0"/>
            </a:endParaRPr>
          </a:p>
          <a:p>
            <a:pPr fontAlgn="base"/>
            <a:endParaRPr lang="en-GB" sz="2000" dirty="0" smtClean="0">
              <a:latin typeface="Times New Roman" pitchFamily="18" charset="0"/>
              <a:cs typeface="Times New Roman" pitchFamily="18" charset="0"/>
            </a:endParaRPr>
          </a:p>
          <a:p>
            <a:pPr fontAlgn="base"/>
            <a:endParaRPr lang="en-GB" sz="2000" dirty="0" smtClean="0">
              <a:latin typeface="Times New Roman" pitchFamily="18" charset="0"/>
              <a:cs typeface="Times New Roman" pitchFamily="18" charset="0"/>
            </a:endParaRPr>
          </a:p>
          <a:p>
            <a:pPr fontAlgn="base"/>
            <a:endParaRPr lang="el-GR" sz="2000" dirty="0" smtClean="0">
              <a:latin typeface="Times New Roman" pitchFamily="18" charset="0"/>
              <a:cs typeface="Times New Roman" pitchFamily="18" charset="0"/>
            </a:endParaRPr>
          </a:p>
          <a:p>
            <a:pPr fontAlgn="base"/>
            <a:r>
              <a:rPr lang="en-GB" sz="2000" dirty="0" smtClean="0">
                <a:latin typeface="Times New Roman" pitchFamily="18" charset="0"/>
                <a:cs typeface="Times New Roman" pitchFamily="18" charset="0"/>
              </a:rPr>
              <a:t>The model can still be used for forecasting, but the prediction intervals may not be accurate due to the correlated residuals.</a:t>
            </a:r>
          </a:p>
          <a:p>
            <a:pPr fontAlgn="base"/>
            <a:r>
              <a:rPr lang="en-GB" sz="2000" dirty="0" smtClean="0">
                <a:latin typeface="Times New Roman" pitchFamily="18" charset="0"/>
                <a:cs typeface="Times New Roman" pitchFamily="18" charset="0"/>
              </a:rPr>
              <a:t>Next we will try using the automatic ARIMA algorithm. </a:t>
            </a:r>
            <a:endParaRPr lang="el-GR" sz="2000" dirty="0" smtClean="0">
              <a:latin typeface="Times New Roman" pitchFamily="18" charset="0"/>
              <a:cs typeface="Times New Roman" pitchFamily="18" charset="0"/>
            </a:endParaRPr>
          </a:p>
          <a:p>
            <a:pPr fontAlgn="base">
              <a:buNone/>
            </a:pPr>
            <a:r>
              <a:rPr lang="en-GB" sz="2000" dirty="0" smtClean="0">
                <a:latin typeface="Courier New" pitchFamily="49" charset="0"/>
                <a:cs typeface="Courier New" pitchFamily="49" charset="0"/>
              </a:rPr>
              <a:t>		fit1&lt;-</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(h02,lambda=0)</a:t>
            </a:r>
            <a:endParaRPr lang="el-GR" sz="2000" dirty="0" smtClean="0">
              <a:latin typeface="Times New Roman" pitchFamily="18" charset="0"/>
              <a:cs typeface="Times New Roman" pitchFamily="18" charset="0"/>
            </a:endParaRPr>
          </a:p>
          <a:p>
            <a:pPr fontAlgn="base"/>
            <a:r>
              <a:rPr lang="en-GB" sz="2000" dirty="0" smtClean="0">
                <a:latin typeface="Times New Roman" pitchFamily="18" charset="0"/>
                <a:cs typeface="Times New Roman" pitchFamily="18" charset="0"/>
              </a:rPr>
              <a:t>Running </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 </a:t>
            </a:r>
            <a:r>
              <a:rPr lang="en-GB" sz="2000" dirty="0" smtClean="0">
                <a:latin typeface="Times New Roman" pitchFamily="18" charset="0"/>
                <a:cs typeface="Times New Roman" pitchFamily="18" charset="0"/>
              </a:rPr>
              <a:t>with arguments left at their default values led to an ARIMA(2,1,3)(0,1,1)</a:t>
            </a:r>
            <a:r>
              <a:rPr lang="en-GB" sz="2000" baseline="-25000" dirty="0" smtClean="0">
                <a:latin typeface="Times New Roman" pitchFamily="18" charset="0"/>
                <a:cs typeface="Times New Roman" pitchFamily="18" charset="0"/>
              </a:rPr>
              <a:t>12</a:t>
            </a:r>
            <a:r>
              <a:rPr lang="en-GB" sz="2000" dirty="0" smtClean="0">
                <a:latin typeface="Times New Roman" pitchFamily="18" charset="0"/>
                <a:cs typeface="Times New Roman" pitchFamily="18" charset="0"/>
              </a:rPr>
              <a:t> model. </a:t>
            </a:r>
          </a:p>
          <a:p>
            <a:pPr fontAlgn="base"/>
            <a:r>
              <a:rPr lang="en-GB" sz="2000" dirty="0" smtClean="0">
                <a:latin typeface="Times New Roman" pitchFamily="18" charset="0"/>
                <a:cs typeface="Times New Roman" pitchFamily="18" charset="0"/>
              </a:rPr>
              <a:t>However, the model still fails a </a:t>
            </a:r>
            <a:r>
              <a:rPr lang="en-GB" sz="2000" dirty="0" err="1" smtClean="0">
                <a:latin typeface="Times New Roman" pitchFamily="18" charset="0"/>
                <a:cs typeface="Times New Roman" pitchFamily="18" charset="0"/>
              </a:rPr>
              <a:t>Ljung</a:t>
            </a:r>
            <a:r>
              <a:rPr lang="en-GB" sz="2000" dirty="0" smtClean="0">
                <a:latin typeface="Times New Roman" pitchFamily="18" charset="0"/>
                <a:cs typeface="Times New Roman" pitchFamily="18" charset="0"/>
              </a:rPr>
              <a:t>-Box test. Sometimes it is just not possible to find a model that passes all the tests.</a:t>
            </a:r>
          </a:p>
          <a:p>
            <a:pPr fontAlgn="base"/>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Seasonal ARIMA models- Example 2</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141314" name="Picture 2"/>
          <p:cNvPicPr>
            <a:picLocks noChangeAspect="1" noChangeArrowheads="1"/>
          </p:cNvPicPr>
          <p:nvPr/>
        </p:nvPicPr>
        <p:blipFill>
          <a:blip r:embed="rId3" cstate="print"/>
          <a:srcRect/>
          <a:stretch>
            <a:fillRect/>
          </a:stretch>
        </p:blipFill>
        <p:spPr bwMode="auto">
          <a:xfrm>
            <a:off x="2971800" y="1447800"/>
            <a:ext cx="4495800" cy="990600"/>
          </a:xfrm>
          <a:prstGeom prst="rect">
            <a:avLst/>
          </a:prstGeom>
          <a:noFill/>
          <a:ln w="9525">
            <a:noFill/>
            <a:miter lim="800000"/>
            <a:headEnd/>
            <a:tailEnd/>
          </a:ln>
          <a:effectLst/>
        </p:spPr>
      </p:pic>
      <p:pic>
        <p:nvPicPr>
          <p:cNvPr id="141315" name="Picture 3"/>
          <p:cNvPicPr>
            <a:picLocks noChangeAspect="1" noChangeArrowheads="1"/>
          </p:cNvPicPr>
          <p:nvPr/>
        </p:nvPicPr>
        <p:blipFill>
          <a:blip r:embed="rId4" cstate="print"/>
          <a:srcRect/>
          <a:stretch>
            <a:fillRect/>
          </a:stretch>
        </p:blipFill>
        <p:spPr bwMode="auto">
          <a:xfrm>
            <a:off x="4114800" y="5181600"/>
            <a:ext cx="4476750" cy="137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47</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r>
              <a:rPr lang="en-GB" sz="2000" dirty="0" smtClean="0">
                <a:latin typeface="Times New Roman" pitchFamily="18" charset="0"/>
                <a:cs typeface="Times New Roman" pitchFamily="18" charset="0"/>
              </a:rPr>
              <a:t>Finally, we tried running </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a:t>
            </a:r>
            <a:r>
              <a:rPr lang="en-GB" sz="2000" dirty="0" smtClean="0">
                <a:latin typeface="Times New Roman" pitchFamily="18" charset="0"/>
                <a:cs typeface="Times New Roman" pitchFamily="18" charset="0"/>
              </a:rPr>
              <a:t> with differencing specified to be </a:t>
            </a:r>
            <a:r>
              <a:rPr lang="en-GB" sz="2000" dirty="0" smtClean="0">
                <a:latin typeface="Courier New" pitchFamily="49" charset="0"/>
                <a:cs typeface="Courier New" pitchFamily="49" charset="0"/>
              </a:rPr>
              <a:t>d</a:t>
            </a:r>
            <a:r>
              <a:rPr lang="en-GB" sz="2000" dirty="0" smtClean="0">
                <a:latin typeface="Times New Roman" pitchFamily="18" charset="0"/>
                <a:cs typeface="Times New Roman" pitchFamily="18" charset="0"/>
              </a:rPr>
              <a:t>=0 and </a:t>
            </a:r>
            <a:r>
              <a:rPr lang="en-GB" sz="2000" dirty="0" smtClean="0">
                <a:latin typeface="Courier New" pitchFamily="49" charset="0"/>
                <a:cs typeface="Courier New" pitchFamily="49" charset="0"/>
              </a:rPr>
              <a:t>D=</a:t>
            </a:r>
            <a:r>
              <a:rPr lang="en-GB" sz="2000" dirty="0" smtClean="0">
                <a:latin typeface="Times New Roman" pitchFamily="18" charset="0"/>
                <a:cs typeface="Times New Roman" pitchFamily="18" charset="0"/>
              </a:rPr>
              <a:t>1, and allowing larger models (</a:t>
            </a:r>
            <a:r>
              <a:rPr lang="en-GB" sz="2000" dirty="0" err="1" smtClean="0">
                <a:latin typeface="Times New Roman" pitchFamily="18" charset="0"/>
                <a:cs typeface="Times New Roman" pitchFamily="18" charset="0"/>
              </a:rPr>
              <a:t>p+q+P+Q</a:t>
            </a:r>
            <a:r>
              <a:rPr lang="en-GB" sz="2000" dirty="0" smtClean="0">
                <a:latin typeface="Times New Roman" pitchFamily="18" charset="0"/>
                <a:cs typeface="Times New Roman" pitchFamily="18" charset="0"/>
              </a:rPr>
              <a:t>) than usual. This led to an ARIMA(4,0,3)(0,1,1)</a:t>
            </a:r>
            <a:r>
              <a:rPr lang="en-GB" sz="2000" baseline="-25000" dirty="0" smtClean="0">
                <a:latin typeface="Times New Roman" pitchFamily="18" charset="0"/>
                <a:cs typeface="Times New Roman" pitchFamily="18" charset="0"/>
              </a:rPr>
              <a:t>12</a:t>
            </a:r>
            <a:r>
              <a:rPr lang="en-GB" sz="2000" dirty="0" smtClean="0">
                <a:latin typeface="Times New Roman" pitchFamily="18" charset="0"/>
                <a:cs typeface="Times New Roman" pitchFamily="18" charset="0"/>
              </a:rPr>
              <a:t> model, which did pass all the tests.</a:t>
            </a:r>
          </a:p>
          <a:p>
            <a:pPr algn="just"/>
            <a:endParaRPr lang="en-GB" sz="2000" dirty="0" smtClean="0">
              <a:latin typeface="Times New Roman" pitchFamily="18" charset="0"/>
              <a:cs typeface="Times New Roman" pitchFamily="18" charset="0"/>
            </a:endParaRPr>
          </a:p>
          <a:p>
            <a:pPr>
              <a:buNone/>
            </a:pPr>
            <a:r>
              <a:rPr lang="en-GB" sz="2000" dirty="0" smtClean="0">
                <a:latin typeface="Courier New" pitchFamily="49" charset="0"/>
                <a:cs typeface="Courier New" pitchFamily="49" charset="0"/>
              </a:rPr>
              <a:t>	fit2 &lt;- </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(h02, lambda=0, d=0, D=1, </a:t>
            </a:r>
            <a:r>
              <a:rPr lang="en-GB" sz="2000" dirty="0" err="1" smtClean="0">
                <a:latin typeface="Courier New" pitchFamily="49" charset="0"/>
                <a:cs typeface="Courier New" pitchFamily="49" charset="0"/>
              </a:rPr>
              <a:t>max.order</a:t>
            </a:r>
            <a:r>
              <a:rPr lang="en-GB" sz="2000" dirty="0" smtClean="0">
                <a:latin typeface="Courier New" pitchFamily="49" charset="0"/>
                <a:cs typeface="Courier New" pitchFamily="49" charset="0"/>
              </a:rPr>
              <a:t>=9, stepwise=FALSE, approximation=FALSE)</a:t>
            </a:r>
          </a:p>
          <a:p>
            <a:pPr>
              <a:buNone/>
            </a:pPr>
            <a:r>
              <a:rPr lang="en-GB" sz="2000" dirty="0" smtClean="0">
                <a:latin typeface="Courier New" pitchFamily="49" charset="0"/>
                <a:cs typeface="Courier New" pitchFamily="49" charset="0"/>
              </a:rPr>
              <a:t/>
            </a:r>
            <a:br>
              <a:rPr lang="en-GB" sz="2000" dirty="0" smtClean="0">
                <a:latin typeface="Courier New" pitchFamily="49" charset="0"/>
                <a:cs typeface="Courier New" pitchFamily="49" charset="0"/>
              </a:rPr>
            </a:br>
            <a:r>
              <a:rPr lang="en-GB" sz="2000" dirty="0" err="1" smtClean="0">
                <a:latin typeface="Courier New" pitchFamily="49" charset="0"/>
                <a:cs typeface="Courier New" pitchFamily="49" charset="0"/>
              </a:rPr>
              <a:t>tsdisplay</a:t>
            </a:r>
            <a:r>
              <a:rPr lang="en-GB" sz="2000" dirty="0" smtClean="0">
                <a:latin typeface="Courier New" pitchFamily="49" charset="0"/>
                <a:cs typeface="Courier New" pitchFamily="49" charset="0"/>
              </a:rPr>
              <a:t>(residuals(fit2))</a:t>
            </a:r>
          </a:p>
          <a:p>
            <a:pPr>
              <a:buNone/>
            </a:pPr>
            <a:r>
              <a:rPr lang="en-GB" sz="2000" dirty="0" smtClean="0">
                <a:latin typeface="Courier New" pitchFamily="49" charset="0"/>
                <a:cs typeface="Courier New" pitchFamily="49" charset="0"/>
              </a:rPr>
              <a:t/>
            </a:r>
            <a:br>
              <a:rPr lang="en-GB" sz="2000" dirty="0" smtClean="0">
                <a:latin typeface="Courier New" pitchFamily="49" charset="0"/>
                <a:cs typeface="Courier New" pitchFamily="49" charset="0"/>
              </a:rPr>
            </a:br>
            <a:r>
              <a:rPr lang="en-GB" sz="2000" dirty="0" err="1" smtClean="0">
                <a:latin typeface="Courier New" pitchFamily="49" charset="0"/>
                <a:cs typeface="Courier New" pitchFamily="49" charset="0"/>
              </a:rPr>
              <a:t>Box.test</a:t>
            </a:r>
            <a:r>
              <a:rPr lang="en-GB" sz="2000" dirty="0" smtClean="0">
                <a:latin typeface="Courier New" pitchFamily="49" charset="0"/>
                <a:cs typeface="Courier New" pitchFamily="49" charset="0"/>
              </a:rPr>
              <a:t>(residuals(fit2), lag=36, </a:t>
            </a:r>
            <a:r>
              <a:rPr lang="en-GB" sz="2000" dirty="0" err="1" smtClean="0">
                <a:latin typeface="Courier New" pitchFamily="49" charset="0"/>
                <a:cs typeface="Courier New" pitchFamily="49" charset="0"/>
              </a:rPr>
              <a:t>fitdf</a:t>
            </a:r>
            <a:r>
              <a:rPr lang="en-GB" sz="2000" dirty="0" smtClean="0">
                <a:latin typeface="Courier New" pitchFamily="49" charset="0"/>
                <a:cs typeface="Courier New" pitchFamily="49" charset="0"/>
              </a:rPr>
              <a:t>=8, type="</a:t>
            </a:r>
            <a:r>
              <a:rPr lang="en-GB" sz="2000" dirty="0" err="1" smtClean="0">
                <a:latin typeface="Courier New" pitchFamily="49" charset="0"/>
                <a:cs typeface="Courier New" pitchFamily="49" charset="0"/>
              </a:rPr>
              <a:t>Ljung</a:t>
            </a:r>
            <a:r>
              <a:rPr lang="en-GB" sz="2000" dirty="0" smtClean="0">
                <a:latin typeface="Courier New" pitchFamily="49" charset="0"/>
                <a:cs typeface="Courier New" pitchFamily="49" charset="0"/>
              </a:rPr>
              <a:t>")</a:t>
            </a:r>
          </a:p>
          <a:p>
            <a:pPr algn="just"/>
            <a:endParaRPr lang="en-GB" sz="2000" dirty="0" smtClean="0">
              <a:latin typeface="Times New Roman" pitchFamily="18" charset="0"/>
              <a:cs typeface="Times New Roman" pitchFamily="18" charset="0"/>
            </a:endParaRPr>
          </a:p>
          <a:p>
            <a:pPr algn="just">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5334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Seasonal ARIMA models- Example 2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48</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buNone/>
            </a:pP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6858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 Modelling procedure</a:t>
            </a:r>
            <a:br>
              <a:rPr lang="en-GB"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2050" name="Picture 2" descr="https://www.otexts.org/sites/default/files/resize/fpp/images/Figure-8-10-570x752.png"/>
          <p:cNvPicPr>
            <a:picLocks noChangeAspect="1" noChangeArrowheads="1"/>
          </p:cNvPicPr>
          <p:nvPr/>
        </p:nvPicPr>
        <p:blipFill>
          <a:blip r:embed="rId3" cstate="print"/>
          <a:srcRect/>
          <a:stretch>
            <a:fillRect/>
          </a:stretch>
        </p:blipFill>
        <p:spPr bwMode="auto">
          <a:xfrm>
            <a:off x="0" y="533400"/>
            <a:ext cx="9144000" cy="6096000"/>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49</a:t>
            </a:fld>
            <a:endParaRPr lang="en-US"/>
          </a:p>
        </p:txBody>
      </p:sp>
      <p:sp>
        <p:nvSpPr>
          <p:cNvPr id="1627139" name="Rectangle 3"/>
          <p:cNvSpPr>
            <a:spLocks noGrp="1" noChangeArrowheads="1"/>
          </p:cNvSpPr>
          <p:nvPr>
            <p:ph type="body" idx="1"/>
          </p:nvPr>
        </p:nvSpPr>
        <p:spPr>
          <a:xfrm>
            <a:off x="0" y="1143000"/>
            <a:ext cx="9144000" cy="5410200"/>
          </a:xfrm>
        </p:spPr>
        <p:txBody>
          <a:bodyPr>
            <a:normAutofit/>
          </a:bodyPr>
          <a:lstStyle/>
          <a:p>
            <a:pPr algn="just"/>
            <a:r>
              <a:rPr lang="en-GB" sz="2000" dirty="0" smtClean="0">
                <a:latin typeface="Times New Roman" pitchFamily="18" charset="0"/>
                <a:cs typeface="Times New Roman" pitchFamily="18" charset="0"/>
              </a:rPr>
              <a:t>Next we will compare the two </a:t>
            </a:r>
            <a:r>
              <a:rPr lang="en-GB" sz="2000" dirty="0" err="1" smtClean="0">
                <a:latin typeface="Courier New" pitchFamily="49" charset="0"/>
                <a:cs typeface="Courier New" pitchFamily="49" charset="0"/>
              </a:rPr>
              <a:t>auto.arima</a:t>
            </a:r>
            <a:r>
              <a:rPr lang="en-GB" sz="2000" dirty="0" smtClean="0">
                <a:latin typeface="Courier New" pitchFamily="49" charset="0"/>
                <a:cs typeface="Courier New" pitchFamily="49" charset="0"/>
              </a:rPr>
              <a:t>()</a:t>
            </a:r>
            <a:r>
              <a:rPr lang="en-GB" sz="2000" dirty="0" smtClean="0">
                <a:latin typeface="Times New Roman" pitchFamily="18" charset="0"/>
                <a:cs typeface="Times New Roman" pitchFamily="18" charset="0"/>
              </a:rPr>
              <a:t> models in terms of forecasting performance: ARIMA(2,1,3)(0,1,1)</a:t>
            </a:r>
            <a:r>
              <a:rPr lang="en-GB" sz="2000" baseline="-25000" dirty="0" smtClean="0">
                <a:latin typeface="Times New Roman" pitchFamily="18" charset="0"/>
                <a:cs typeface="Times New Roman" pitchFamily="18" charset="0"/>
              </a:rPr>
              <a:t>12</a:t>
            </a:r>
            <a:r>
              <a:rPr lang="en-GB" sz="2000" dirty="0" smtClean="0">
                <a:latin typeface="Times New Roman" pitchFamily="18" charset="0"/>
                <a:cs typeface="Times New Roman" pitchFamily="18" charset="0"/>
              </a:rPr>
              <a:t> and  ARIMA(4,0,3)(0,1,1)</a:t>
            </a:r>
            <a:r>
              <a:rPr lang="en-GB" sz="2000" baseline="-25000" dirty="0" smtClean="0">
                <a:latin typeface="Times New Roman" pitchFamily="18" charset="0"/>
                <a:cs typeface="Times New Roman" pitchFamily="18" charset="0"/>
              </a:rPr>
              <a:t>12</a:t>
            </a:r>
            <a:r>
              <a:rPr lang="en-GB"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Remember our data set extends from July 1991 to June 2008, which is  204 </a:t>
            </a:r>
            <a:r>
              <a:rPr lang="en-US" sz="2000" dirty="0" err="1" smtClean="0">
                <a:latin typeface="Times New Roman" pitchFamily="18" charset="0"/>
                <a:cs typeface="Times New Roman" pitchFamily="18" charset="0"/>
              </a:rPr>
              <a:t>obs</a:t>
            </a:r>
            <a:endParaRPr lang="en-US" sz="2000" dirty="0" smtClean="0">
              <a:latin typeface="Times New Roman" pitchFamily="18" charset="0"/>
              <a:cs typeface="Times New Roman" pitchFamily="18" charset="0"/>
            </a:endParaRPr>
          </a:p>
          <a:p>
            <a:pPr algn="just">
              <a:buNone/>
            </a:pPr>
            <a:r>
              <a:rPr lang="en-US" sz="2000" dirty="0" smtClean="0">
                <a:latin typeface="Courier New" pitchFamily="49" charset="0"/>
                <a:cs typeface="Courier New" pitchFamily="49" charset="0"/>
              </a:rPr>
              <a:t>		Data&lt;-h02</a:t>
            </a:r>
          </a:p>
          <a:p>
            <a:pPr algn="just"/>
            <a:r>
              <a:rPr lang="en-GB" sz="2000" dirty="0" smtClean="0">
                <a:latin typeface="Times New Roman" pitchFamily="18" charset="0"/>
                <a:cs typeface="Times New Roman" pitchFamily="18" charset="0"/>
              </a:rPr>
              <a:t>We next split data into testing and training:</a:t>
            </a:r>
          </a:p>
          <a:p>
            <a:pPr algn="just">
              <a:buNone/>
            </a:pPr>
            <a:endParaRPr lang="en-GB" sz="2000" dirty="0" smtClean="0">
              <a:latin typeface="Times New Roman" pitchFamily="18" charset="0"/>
              <a:cs typeface="Times New Roman" pitchFamily="18" charset="0"/>
            </a:endParaRPr>
          </a:p>
          <a:p>
            <a:pPr algn="just">
              <a:buNone/>
            </a:pPr>
            <a:r>
              <a:rPr lang="en-GB" sz="2000" dirty="0" smtClean="0"/>
              <a:t>		</a:t>
            </a:r>
            <a:r>
              <a:rPr lang="en-GB" sz="2000" dirty="0" smtClean="0">
                <a:latin typeface="Courier New" pitchFamily="49" charset="0"/>
                <a:cs typeface="Courier New" pitchFamily="49" charset="0"/>
              </a:rPr>
              <a:t>train &lt;- window( Data, end=c(2006,10)) </a:t>
            </a:r>
          </a:p>
          <a:p>
            <a:pPr algn="just">
              <a:buNone/>
            </a:pPr>
            <a:r>
              <a:rPr lang="en-GB" sz="2000" dirty="0" smtClean="0">
                <a:latin typeface="Courier New" pitchFamily="49" charset="0"/>
                <a:cs typeface="Courier New" pitchFamily="49" charset="0"/>
              </a:rPr>
              <a:t>		test &lt;- window( Data, start=c(2006,11))</a:t>
            </a:r>
            <a:endParaRPr lang="en-US" sz="2000" dirty="0" smtClean="0">
              <a:latin typeface="Courier New" pitchFamily="49" charset="0"/>
              <a:cs typeface="Courier New" pitchFamily="49" charset="0"/>
            </a:endParaRPr>
          </a:p>
          <a:p>
            <a:pPr algn="just"/>
            <a:endParaRPr lang="en-GB" sz="2000" dirty="0" smtClean="0">
              <a:latin typeface="Times New Roman" pitchFamily="18" charset="0"/>
              <a:cs typeface="Times New Roman" pitchFamily="18" charset="0"/>
            </a:endParaRPr>
          </a:p>
          <a:p>
            <a:pPr algn="just">
              <a:buNone/>
            </a:pPr>
            <a:r>
              <a:rPr lang="en-US" sz="2000" dirty="0" smtClean="0">
                <a:latin typeface="Courier New" pitchFamily="49" charset="0"/>
                <a:cs typeface="Courier New" pitchFamily="49" charset="0"/>
              </a:rPr>
              <a:t>	</a:t>
            </a:r>
            <a:r>
              <a:rPr lang="en-US" sz="2000" dirty="0" smtClean="0">
                <a:latin typeface="Times New Roman" pitchFamily="18" charset="0"/>
                <a:cs typeface="Times New Roman" pitchFamily="18" charset="0"/>
              </a:rPr>
              <a:t>where we keep the 20 last observations as a  testing sample</a:t>
            </a:r>
          </a:p>
          <a:p>
            <a:r>
              <a:rPr lang="en-GB" sz="2000" dirty="0" smtClean="0">
                <a:latin typeface="Times New Roman" pitchFamily="18" charset="0"/>
                <a:cs typeface="Times New Roman" pitchFamily="18" charset="0"/>
              </a:rPr>
              <a:t>We fit each model on the training data</a:t>
            </a:r>
            <a:endParaRPr lang="en-GB" sz="2000" dirty="0" smtClean="0"/>
          </a:p>
          <a:p>
            <a:pPr>
              <a:buNone/>
            </a:pPr>
            <a:r>
              <a:rPr lang="en-GB" sz="2000" dirty="0" smtClean="0">
                <a:latin typeface="Courier New" pitchFamily="49" charset="0"/>
                <a:cs typeface="Courier New" pitchFamily="49" charset="0"/>
              </a:rPr>
              <a:t>fit2&lt;-</a:t>
            </a:r>
            <a:r>
              <a:rPr lang="en-GB" sz="2000" dirty="0" err="1" smtClean="0">
                <a:latin typeface="Courier New" pitchFamily="49" charset="0"/>
                <a:cs typeface="Courier New" pitchFamily="49" charset="0"/>
              </a:rPr>
              <a:t>Arima</a:t>
            </a:r>
            <a:r>
              <a:rPr lang="en-GB" sz="2000" dirty="0" smtClean="0">
                <a:latin typeface="Courier New" pitchFamily="49" charset="0"/>
                <a:cs typeface="Courier New" pitchFamily="49" charset="0"/>
              </a:rPr>
              <a:t>(</a:t>
            </a:r>
            <a:r>
              <a:rPr lang="en-GB" sz="2000" dirty="0" err="1" smtClean="0">
                <a:latin typeface="Courier New" pitchFamily="49" charset="0"/>
                <a:cs typeface="Courier New" pitchFamily="49" charset="0"/>
              </a:rPr>
              <a:t>train,order</a:t>
            </a:r>
            <a:r>
              <a:rPr lang="en-GB" sz="2000" dirty="0" smtClean="0">
                <a:latin typeface="Courier New" pitchFamily="49" charset="0"/>
                <a:cs typeface="Courier New" pitchFamily="49" charset="0"/>
              </a:rPr>
              <a:t>=c(2,1,3),seasonal=c(0,1,1),lambda=0)</a:t>
            </a:r>
          </a:p>
          <a:p>
            <a:pPr>
              <a:buNone/>
            </a:pPr>
            <a:r>
              <a:rPr lang="en-GB" sz="2000" dirty="0" smtClean="0">
                <a:latin typeface="Courier New" pitchFamily="49" charset="0"/>
                <a:cs typeface="Courier New" pitchFamily="49" charset="0"/>
              </a:rPr>
              <a:t>fit3&lt;-</a:t>
            </a:r>
            <a:r>
              <a:rPr lang="en-GB" sz="2000" dirty="0" err="1" smtClean="0">
                <a:latin typeface="Courier New" pitchFamily="49" charset="0"/>
                <a:cs typeface="Courier New" pitchFamily="49" charset="0"/>
              </a:rPr>
              <a:t>Arima</a:t>
            </a:r>
            <a:r>
              <a:rPr lang="en-GB" sz="2000" dirty="0" smtClean="0">
                <a:latin typeface="Courier New" pitchFamily="49" charset="0"/>
                <a:cs typeface="Courier New" pitchFamily="49" charset="0"/>
              </a:rPr>
              <a:t>(</a:t>
            </a:r>
            <a:r>
              <a:rPr lang="en-GB" sz="2000" dirty="0" err="1" smtClean="0">
                <a:latin typeface="Courier New" pitchFamily="49" charset="0"/>
                <a:cs typeface="Courier New" pitchFamily="49" charset="0"/>
              </a:rPr>
              <a:t>train,order</a:t>
            </a:r>
            <a:r>
              <a:rPr lang="en-GB" sz="2000" dirty="0" smtClean="0">
                <a:latin typeface="Courier New" pitchFamily="49" charset="0"/>
                <a:cs typeface="Courier New" pitchFamily="49" charset="0"/>
              </a:rPr>
              <a:t>=c(4,0,3),seasonal=c(0,1,1),lambda=0)</a:t>
            </a: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5334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Seasonal ARIMA models forecasts- Example 2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a:t>
            </a:fld>
            <a:endParaRPr lang="en-US"/>
          </a:p>
        </p:txBody>
      </p:sp>
      <p:sp>
        <p:nvSpPr>
          <p:cNvPr id="1627139" name="Rectangle 3"/>
          <p:cNvSpPr>
            <a:spLocks noGrp="1" noChangeArrowheads="1"/>
          </p:cNvSpPr>
          <p:nvPr>
            <p:ph type="body" idx="1"/>
          </p:nvPr>
        </p:nvSpPr>
        <p:spPr>
          <a:xfrm>
            <a:off x="0" y="1447800"/>
            <a:ext cx="9144000" cy="5105400"/>
          </a:xfrm>
        </p:spPr>
        <p:txBody>
          <a:bodyPr>
            <a:normAutofit/>
          </a:bodyPr>
          <a:lstStyle/>
          <a:p>
            <a:r>
              <a:rPr lang="en-US" sz="2400" dirty="0" smtClean="0">
                <a:latin typeface="Times New Roman" pitchFamily="18" charset="0"/>
                <a:cs typeface="Times New Roman" pitchFamily="18" charset="0"/>
              </a:rPr>
              <a:t>The data, </a:t>
            </a:r>
            <a:r>
              <a:rPr lang="en-US" sz="2400" dirty="0" smtClean="0">
                <a:latin typeface="Courier New" pitchFamily="49" charset="0"/>
                <a:cs typeface="Courier New" pitchFamily="49" charset="0"/>
              </a:rPr>
              <a:t>x</a:t>
            </a:r>
            <a:r>
              <a:rPr lang="en-US" sz="2400" dirty="0" smtClean="0">
                <a:latin typeface="Times New Roman" pitchFamily="18" charset="0"/>
                <a:cs typeface="Times New Roman" pitchFamily="18" charset="0"/>
              </a:rPr>
              <a:t>, should be numeric. The vector of dates or </a:t>
            </a:r>
            <a:r>
              <a:rPr lang="en-US" sz="2400" dirty="0" err="1" smtClean="0">
                <a:latin typeface="Times New Roman" pitchFamily="18" charset="0"/>
                <a:cs typeface="Times New Roman" pitchFamily="18" charset="0"/>
              </a:rPr>
              <a:t>datetimes</a:t>
            </a:r>
            <a:r>
              <a:rPr lang="en-US" sz="2400" dirty="0" smtClean="0">
                <a:latin typeface="Times New Roman" pitchFamily="18" charset="0"/>
                <a:cs typeface="Times New Roman" pitchFamily="18" charset="0"/>
              </a:rPr>
              <a:t>, </a:t>
            </a:r>
            <a:r>
              <a:rPr lang="en-US" sz="2400" dirty="0" err="1" smtClean="0">
                <a:latin typeface="Courier New" pitchFamily="49" charset="0"/>
                <a:cs typeface="Courier New" pitchFamily="49" charset="0"/>
              </a:rPr>
              <a:t>dt</a:t>
            </a:r>
            <a:r>
              <a:rPr lang="en-US" sz="2400" dirty="0" smtClean="0">
                <a:latin typeface="Times New Roman" pitchFamily="18" charset="0"/>
                <a:cs typeface="Times New Roman" pitchFamily="18" charset="0"/>
              </a:rPr>
              <a:t>, is called the index. </a:t>
            </a:r>
          </a:p>
          <a:p>
            <a:r>
              <a:rPr lang="en-US" sz="2400" dirty="0" smtClean="0">
                <a:latin typeface="Times New Roman" pitchFamily="18" charset="0"/>
                <a:cs typeface="Times New Roman" pitchFamily="18" charset="0"/>
              </a:rPr>
              <a:t>Legal indices vary between the packages: </a:t>
            </a:r>
          </a:p>
          <a:p>
            <a:pPr algn="just">
              <a:buNone/>
            </a:pPr>
            <a:r>
              <a:rPr lang="en-US" sz="2400" dirty="0" smtClean="0">
                <a:latin typeface="Courier New" pitchFamily="49" charset="0"/>
                <a:cs typeface="Courier New" pitchFamily="49" charset="0"/>
              </a:rPr>
              <a:t>	zoo</a:t>
            </a:r>
            <a:r>
              <a:rPr lang="en-US" sz="2400" dirty="0" smtClean="0">
                <a:latin typeface="Times New Roman" pitchFamily="18" charset="0"/>
                <a:cs typeface="Times New Roman" pitchFamily="18" charset="0"/>
              </a:rPr>
              <a:t>: The index can be any ordered values, such as Date objects, </a:t>
            </a:r>
            <a:r>
              <a:rPr lang="en-US" sz="2400" dirty="0" err="1" smtClean="0">
                <a:latin typeface="Times New Roman" pitchFamily="18" charset="0"/>
                <a:cs typeface="Times New Roman" pitchFamily="18" charset="0"/>
              </a:rPr>
              <a:t>POSIXct</a:t>
            </a:r>
            <a:r>
              <a:rPr lang="en-US" sz="2400" dirty="0" smtClean="0">
                <a:latin typeface="Times New Roman" pitchFamily="18" charset="0"/>
                <a:cs typeface="Times New Roman" pitchFamily="18" charset="0"/>
              </a:rPr>
              <a:t> objects, integers, or even floating-point values.</a:t>
            </a:r>
          </a:p>
          <a:p>
            <a:pPr algn="just">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The index must be a supported date or time class. This includes </a:t>
            </a:r>
            <a:r>
              <a:rPr lang="en-US" sz="2400" dirty="0" smtClean="0">
                <a:latin typeface="Courier New" pitchFamily="49" charset="0"/>
                <a:cs typeface="Courier New" pitchFamily="49" charset="0"/>
              </a:rPr>
              <a:t>Date, </a:t>
            </a:r>
            <a:r>
              <a:rPr lang="en-US" sz="2400" dirty="0" err="1" smtClean="0">
                <a:latin typeface="Courier New" pitchFamily="49" charset="0"/>
                <a:cs typeface="Courier New" pitchFamily="49" charset="0"/>
              </a:rPr>
              <a:t>POSIXct</a:t>
            </a:r>
            <a:r>
              <a:rPr lang="en-US" sz="2400" dirty="0" smtClean="0">
                <a:latin typeface="Times New Roman" pitchFamily="18" charset="0"/>
                <a:cs typeface="Times New Roman" pitchFamily="18" charset="0"/>
              </a:rPr>
              <a:t>, and </a:t>
            </a:r>
            <a:r>
              <a:rPr lang="en-US" sz="2400" dirty="0" err="1" smtClean="0">
                <a:latin typeface="Courier New" pitchFamily="49" charset="0"/>
                <a:cs typeface="Courier New" pitchFamily="49" charset="0"/>
              </a:rPr>
              <a:t>chron</a:t>
            </a:r>
            <a:r>
              <a:rPr lang="en-US" sz="2400" dirty="0" smtClean="0">
                <a:latin typeface="Times New Roman" pitchFamily="18" charset="0"/>
                <a:cs typeface="Times New Roman" pitchFamily="18" charset="0"/>
              </a:rPr>
              <a:t> objects. Those should be sufficient for most applications, but you can also use </a:t>
            </a:r>
            <a:r>
              <a:rPr lang="en-US" sz="2400" dirty="0" err="1" smtClean="0">
                <a:latin typeface="Courier New" pitchFamily="49" charset="0"/>
                <a:cs typeface="Courier New" pitchFamily="49" charset="0"/>
              </a:rPr>
              <a:t>yearmon</a:t>
            </a:r>
            <a:r>
              <a:rPr lang="en-US" sz="2400" dirty="0" smtClean="0">
                <a:latin typeface="Times New Roman" pitchFamily="18" charset="0"/>
                <a:cs typeface="Times New Roman" pitchFamily="18" charset="0"/>
              </a:rPr>
              <a:t>, </a:t>
            </a:r>
            <a:r>
              <a:rPr lang="en-US" sz="2400" dirty="0" err="1" smtClean="0">
                <a:latin typeface="Courier New" pitchFamily="49" charset="0"/>
                <a:cs typeface="Courier New" pitchFamily="49" charset="0"/>
              </a:rPr>
              <a:t>yearqtr</a:t>
            </a:r>
            <a:r>
              <a:rPr lang="en-US" sz="2400" dirty="0" smtClean="0">
                <a:latin typeface="Times New Roman" pitchFamily="18" charset="0"/>
                <a:cs typeface="Times New Roman" pitchFamily="18" charset="0"/>
              </a:rPr>
              <a:t>, and </a:t>
            </a:r>
            <a:r>
              <a:rPr lang="en-US" sz="2400" dirty="0" err="1" smtClean="0">
                <a:latin typeface="Courier New" pitchFamily="49" charset="0"/>
                <a:cs typeface="Courier New" pitchFamily="49" charset="0"/>
              </a:rPr>
              <a:t>dateTime</a:t>
            </a:r>
            <a:r>
              <a:rPr lang="en-US" sz="2400" dirty="0" smtClean="0">
                <a:latin typeface="Times New Roman" pitchFamily="18" charset="0"/>
                <a:cs typeface="Times New Roman" pitchFamily="18" charset="0"/>
              </a:rPr>
              <a:t> objects. </a:t>
            </a:r>
          </a:p>
          <a:p>
            <a:pPr algn="just"/>
            <a:r>
              <a:rPr lang="en-US" sz="2400" dirty="0" smtClean="0">
                <a:latin typeface="Times New Roman" pitchFamily="18" charset="0"/>
                <a:cs typeface="Times New Roman" pitchFamily="18" charset="0"/>
              </a:rPr>
              <a:t>The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package is more restrictive than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because it implements powerful operations that require a time-based index.</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8382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Representing Time Series Data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50</a:t>
            </a:fld>
            <a:endParaRPr lang="en-US"/>
          </a:p>
        </p:txBody>
      </p:sp>
      <p:sp>
        <p:nvSpPr>
          <p:cNvPr id="1627139" name="Rectangle 3"/>
          <p:cNvSpPr>
            <a:spLocks noGrp="1" noChangeArrowheads="1"/>
          </p:cNvSpPr>
          <p:nvPr>
            <p:ph type="body" idx="1"/>
          </p:nvPr>
        </p:nvSpPr>
        <p:spPr>
          <a:xfrm>
            <a:off x="0" y="685800"/>
            <a:ext cx="9144000" cy="5867400"/>
          </a:xfrm>
        </p:spPr>
        <p:txBody>
          <a:bodyPr>
            <a:normAutofit/>
          </a:bodyPr>
          <a:lstStyle/>
          <a:p>
            <a:pPr algn="just"/>
            <a:r>
              <a:rPr lang="en-US" sz="2000" dirty="0" smtClean="0">
                <a:latin typeface="Times New Roman" pitchFamily="18" charset="0"/>
                <a:cs typeface="Times New Roman" pitchFamily="18" charset="0"/>
              </a:rPr>
              <a:t>Use the two training models over the testing period of 20 months ahead: </a:t>
            </a:r>
          </a:p>
          <a:p>
            <a:pPr algn="just"/>
            <a:endParaRPr lang="en-US" sz="2000" dirty="0" smtClean="0"/>
          </a:p>
          <a:p>
            <a:pPr algn="just">
              <a:buNone/>
            </a:pPr>
            <a:r>
              <a:rPr lang="en-GB" sz="2000" dirty="0" smtClean="0"/>
              <a:t>		</a:t>
            </a:r>
            <a:r>
              <a:rPr lang="en-GB" sz="2000" dirty="0" smtClean="0">
                <a:latin typeface="Courier New" pitchFamily="49" charset="0"/>
                <a:cs typeface="Courier New" pitchFamily="49" charset="0"/>
              </a:rPr>
              <a:t>Pred2 &lt;- forecast(fit2, h=length(test))</a:t>
            </a:r>
          </a:p>
          <a:p>
            <a:pPr algn="just">
              <a:buNone/>
            </a:pPr>
            <a:endParaRPr lang="en-GB" sz="2000" dirty="0" smtClean="0">
              <a:latin typeface="Courier New" pitchFamily="49" charset="0"/>
              <a:cs typeface="Courier New" pitchFamily="49" charset="0"/>
            </a:endParaRPr>
          </a:p>
          <a:p>
            <a:pPr algn="just">
              <a:buNone/>
            </a:pPr>
            <a:r>
              <a:rPr lang="en-GB" sz="2000" dirty="0" smtClean="0">
                <a:latin typeface="Courier New" pitchFamily="49" charset="0"/>
                <a:cs typeface="Courier New" pitchFamily="49" charset="0"/>
              </a:rPr>
              <a:t>		Pred3 &lt;- forecast(fit3, h=length(test))</a:t>
            </a:r>
          </a:p>
          <a:p>
            <a:pPr algn="just">
              <a:buNone/>
            </a:pPr>
            <a:endParaRPr lang="en-GB"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We next plot the predicted values:</a:t>
            </a:r>
          </a:p>
          <a:p>
            <a:pPr algn="just"/>
            <a:endParaRPr lang="en-GB" sz="2000" dirty="0" smtClean="0">
              <a:latin typeface="Times New Roman" pitchFamily="18" charset="0"/>
              <a:cs typeface="Times New Roman" pitchFamily="18" charset="0"/>
            </a:endParaRPr>
          </a:p>
          <a:p>
            <a:pPr algn="just">
              <a:buNone/>
            </a:pPr>
            <a:r>
              <a:rPr lang="en-GB" sz="2000" dirty="0" smtClean="0">
                <a:latin typeface="Times New Roman" pitchFamily="18" charset="0"/>
                <a:cs typeface="Times New Roman" pitchFamily="18" charset="0"/>
              </a:rPr>
              <a:t>	</a:t>
            </a:r>
            <a:r>
              <a:rPr lang="en-GB" sz="1800" dirty="0" smtClean="0">
                <a:latin typeface="Courier New" pitchFamily="49" charset="0"/>
                <a:cs typeface="Courier New" pitchFamily="49" charset="0"/>
              </a:rPr>
              <a:t>plot(Pred2,ylab="H02 sales (million scripts)", </a:t>
            </a:r>
            <a:r>
              <a:rPr lang="en-GB" sz="1800" dirty="0" err="1" smtClean="0">
                <a:latin typeface="Courier New" pitchFamily="49" charset="0"/>
                <a:cs typeface="Courier New" pitchFamily="49" charset="0"/>
              </a:rPr>
              <a:t>xlab</a:t>
            </a:r>
            <a:r>
              <a:rPr lang="en-GB" sz="1800" dirty="0" smtClean="0">
                <a:latin typeface="Courier New" pitchFamily="49" charset="0"/>
                <a:cs typeface="Courier New" pitchFamily="49" charset="0"/>
              </a:rPr>
              <a:t>="Year")</a:t>
            </a:r>
          </a:p>
          <a:p>
            <a:pPr algn="just">
              <a:buNone/>
            </a:pPr>
            <a:endParaRPr lang="en-US" sz="1800" dirty="0" smtClean="0">
              <a:latin typeface="Courier New" pitchFamily="49" charset="0"/>
              <a:cs typeface="Courier New" pitchFamily="49" charset="0"/>
            </a:endParaRPr>
          </a:p>
          <a:p>
            <a:pPr algn="just">
              <a:buNone/>
            </a:pPr>
            <a:r>
              <a:rPr lang="en-GB" sz="1800" dirty="0" smtClean="0">
                <a:latin typeface="Courier New" pitchFamily="49" charset="0"/>
                <a:cs typeface="Courier New" pitchFamily="49" charset="0"/>
              </a:rPr>
              <a:t>	plot(Pred3,ylab="H02 sales (million scripts)", </a:t>
            </a:r>
            <a:r>
              <a:rPr lang="en-GB" sz="1800" dirty="0" err="1" smtClean="0">
                <a:latin typeface="Courier New" pitchFamily="49" charset="0"/>
                <a:cs typeface="Courier New" pitchFamily="49" charset="0"/>
              </a:rPr>
              <a:t>xlab</a:t>
            </a:r>
            <a:r>
              <a:rPr lang="en-GB" sz="1800" dirty="0" smtClean="0">
                <a:latin typeface="Courier New" pitchFamily="49" charset="0"/>
                <a:cs typeface="Courier New" pitchFamily="49" charset="0"/>
              </a:rPr>
              <a:t>="Year")</a:t>
            </a:r>
          </a:p>
          <a:p>
            <a:pPr algn="just">
              <a:buNone/>
            </a:pPr>
            <a:endParaRPr lang="en-US" sz="1800" dirty="0" smtClean="0">
              <a:latin typeface="Courier New" pitchFamily="49" charset="0"/>
              <a:cs typeface="Courier New" pitchFamily="49" charset="0"/>
            </a:endParaRPr>
          </a:p>
          <a:p>
            <a:pPr algn="just">
              <a:buNone/>
            </a:pPr>
            <a:endParaRPr lang="en-GB" sz="1800" dirty="0" smtClean="0">
              <a:latin typeface="Courier New" pitchFamily="49" charset="0"/>
              <a:cs typeface="Courier New" pitchFamily="49" charset="0"/>
            </a:endParaRPr>
          </a:p>
          <a:p>
            <a:pPr algn="just">
              <a:buNone/>
            </a:pPr>
            <a:endParaRPr lang="en-GB" sz="2000" dirty="0" smtClean="0">
              <a:latin typeface="Times New Roman" pitchFamily="18" charset="0"/>
              <a:cs typeface="Times New Roman" pitchFamily="18" charset="0"/>
            </a:endParaRPr>
          </a:p>
          <a:p>
            <a:pPr algn="just">
              <a:buNone/>
            </a:pPr>
            <a:r>
              <a:rPr lang="en-GB" sz="2000" dirty="0" smtClean="0"/>
              <a:t>		</a:t>
            </a:r>
            <a:endParaRPr lang="en-GB" sz="2000" dirty="0" smtClean="0">
              <a:latin typeface="Times New Roman" pitchFamily="18" charset="0"/>
              <a:cs typeface="Times New Roman" pitchFamily="18" charset="0"/>
            </a:endParaRPr>
          </a:p>
          <a:p>
            <a:pPr algn="just">
              <a:buNone/>
            </a:pPr>
            <a:r>
              <a:rPr lang="en-US" sz="2000" dirty="0" smtClean="0">
                <a:latin typeface="Courier New" pitchFamily="49" charset="0"/>
                <a:cs typeface="Courier New" pitchFamily="49" charset="0"/>
              </a:rPr>
              <a:t>	</a:t>
            </a:r>
            <a:endParaRPr lang="en-US" sz="2000" dirty="0" smtClean="0">
              <a:latin typeface="Times New Roman" pitchFamily="18" charset="0"/>
              <a:cs typeface="Times New Roman" pitchFamily="18"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5334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Seasonal ARIMA models forecasts- - Example 2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51</a:t>
            </a:fld>
            <a:endParaRPr lang="en-US"/>
          </a:p>
        </p:txBody>
      </p:sp>
      <p:sp>
        <p:nvSpPr>
          <p:cNvPr id="1627139" name="Rectangle 3"/>
          <p:cNvSpPr>
            <a:spLocks noGrp="1" noChangeArrowheads="1"/>
          </p:cNvSpPr>
          <p:nvPr>
            <p:ph type="body" idx="1"/>
          </p:nvPr>
        </p:nvSpPr>
        <p:spPr>
          <a:xfrm>
            <a:off x="0" y="1066800"/>
            <a:ext cx="9144000" cy="5486400"/>
          </a:xfrm>
        </p:spPr>
        <p:txBody>
          <a:bodyPr>
            <a:normAutofit fontScale="92500" lnSpcReduction="10000"/>
          </a:bodyPr>
          <a:lstStyle/>
          <a:p>
            <a:pPr algn="just"/>
            <a:r>
              <a:rPr lang="en-US" sz="2000" dirty="0" smtClean="0">
                <a:latin typeface="Times New Roman" pitchFamily="18" charset="0"/>
                <a:cs typeface="Times New Roman" pitchFamily="18" charset="0"/>
              </a:rPr>
              <a:t>Which : of the two models should I choose?</a:t>
            </a:r>
          </a:p>
          <a:p>
            <a:pPr algn="just"/>
            <a:r>
              <a:rPr lang="en-GB" sz="2100" dirty="0" smtClean="0">
                <a:latin typeface="Times New Roman" pitchFamily="18" charset="0"/>
                <a:cs typeface="Times New Roman" pitchFamily="18" charset="0"/>
              </a:rPr>
              <a:t>The function </a:t>
            </a:r>
            <a:r>
              <a:rPr lang="en-GB" sz="1800" dirty="0" smtClean="0">
                <a:latin typeface="Courier New" pitchFamily="49" charset="0"/>
                <a:cs typeface="Courier New" pitchFamily="49" charset="0"/>
              </a:rPr>
              <a:t>accuracy,</a:t>
            </a:r>
            <a:r>
              <a:rPr lang="en-GB" sz="2100" dirty="0" smtClean="0">
                <a:latin typeface="Times New Roman" pitchFamily="18" charset="0"/>
                <a:cs typeface="Times New Roman" pitchFamily="18" charset="0"/>
              </a:rPr>
              <a:t> which provides a very convenient way of summarizing GOF measures of time series models</a:t>
            </a:r>
            <a:endParaRPr lang="en-US"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These measures of accuracy of the model fit include: mean error (ME), root mean squared error (RMSE), mean absolute error (MAE), mean percentage error (MPE), mean absolute percentage error (MAPE), mean absolute scaled error (MASE) and the first-order errors autocorrelation coefficient (ACF1).-- see </a:t>
            </a:r>
            <a:r>
              <a:rPr lang="en-GB" sz="2100" dirty="0" smtClean="0">
                <a:latin typeface="Times New Roman" pitchFamily="18" charset="0"/>
                <a:cs typeface="Times New Roman" pitchFamily="18" charset="0"/>
              </a:rPr>
              <a:t>Hyndman and </a:t>
            </a:r>
            <a:r>
              <a:rPr lang="en-GB" sz="2100" dirty="0" err="1" smtClean="0">
                <a:latin typeface="Times New Roman" pitchFamily="18" charset="0"/>
                <a:cs typeface="Times New Roman" pitchFamily="18" charset="0"/>
              </a:rPr>
              <a:t>Athanasopoulos</a:t>
            </a:r>
            <a:r>
              <a:rPr lang="en-GB" sz="2100" dirty="0" smtClean="0">
                <a:latin typeface="Times New Roman" pitchFamily="18" charset="0"/>
                <a:cs typeface="Times New Roman" pitchFamily="18" charset="0"/>
              </a:rPr>
              <a:t> (2014, Section 2.5) for further details.</a:t>
            </a:r>
          </a:p>
          <a:p>
            <a:pPr algn="just"/>
            <a:r>
              <a:rPr lang="en-GB" sz="2100" dirty="0" smtClean="0">
                <a:latin typeface="Times New Roman" pitchFamily="18" charset="0"/>
                <a:cs typeface="Times New Roman" pitchFamily="18" charset="0"/>
              </a:rPr>
              <a:t>Using the same data from above, you can easily assess the fit of a forecast object over the training and testing periods:</a:t>
            </a:r>
          </a:p>
          <a:p>
            <a:pPr algn="just"/>
            <a:endParaRPr lang="en-US" sz="2100" dirty="0" smtClean="0">
              <a:latin typeface="Times New Roman" pitchFamily="18" charset="0"/>
              <a:cs typeface="Times New Roman" pitchFamily="18" charset="0"/>
            </a:endParaRPr>
          </a:p>
          <a:p>
            <a:pPr algn="just">
              <a:buNone/>
            </a:pPr>
            <a:r>
              <a:rPr lang="en-GB" sz="1800" dirty="0" smtClean="0">
                <a:latin typeface="Courier New" pitchFamily="49" charset="0"/>
                <a:cs typeface="Courier New" pitchFamily="49" charset="0"/>
              </a:rPr>
              <a:t>		round(accuracy(Pred2,Data),3)</a:t>
            </a:r>
          </a:p>
          <a:p>
            <a:pPr algn="just">
              <a:buNone/>
            </a:pPr>
            <a:endParaRPr lang="en-GB" sz="1800" dirty="0" smtClean="0">
              <a:latin typeface="Courier New" pitchFamily="49" charset="0"/>
              <a:cs typeface="Courier New" pitchFamily="49" charset="0"/>
            </a:endParaRPr>
          </a:p>
          <a:p>
            <a:pPr algn="just">
              <a:buNone/>
            </a:pPr>
            <a:r>
              <a:rPr lang="en-GB" sz="1800" dirty="0" smtClean="0">
                <a:latin typeface="Courier New" pitchFamily="49" charset="0"/>
                <a:cs typeface="Courier New" pitchFamily="49" charset="0"/>
              </a:rPr>
              <a:t>		round(accuracy(Pred3,Data),3)</a:t>
            </a:r>
          </a:p>
          <a:p>
            <a:pPr algn="just">
              <a:buNone/>
            </a:pPr>
            <a:endParaRPr lang="en-US" sz="1800" dirty="0" smtClean="0">
              <a:latin typeface="Courier New" pitchFamily="49" charset="0"/>
              <a:cs typeface="Courier New" pitchFamily="49" charset="0"/>
            </a:endParaRPr>
          </a:p>
          <a:p>
            <a:pPr algn="just"/>
            <a:r>
              <a:rPr lang="en-GB" sz="2100" dirty="0" smtClean="0">
                <a:latin typeface="Times New Roman" pitchFamily="18" charset="0"/>
                <a:cs typeface="Times New Roman" pitchFamily="18" charset="0"/>
              </a:rPr>
              <a:t>Generally speaking you want all of these values to be as small as possible (since they represent the amount of difference between observed values and what your model predicted)</a:t>
            </a: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US" sz="2000" dirty="0" smtClean="0">
              <a:latin typeface="Courier New" pitchFamily="49" charset="0"/>
              <a:cs typeface="Courier New" pitchFamily="49" charset="0"/>
            </a:endParaRPr>
          </a:p>
          <a:p>
            <a:pPr>
              <a:buNone/>
            </a:pPr>
            <a:endParaRPr lang="en-GB" sz="2000" dirty="0" smtClean="0">
              <a:latin typeface="Courier New" pitchFamily="49" charset="0"/>
              <a:cs typeface="Courier New" pitchFamily="49"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152400"/>
            <a:ext cx="8229600" cy="533400"/>
          </a:xfrm>
        </p:spPr>
        <p:txBody>
          <a:bodyPr>
            <a:noAutofit/>
          </a:bodyPr>
          <a:lstStyle/>
          <a:p>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Seasonal ARIMA models forecasts- - Example 2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52</a:t>
            </a:fld>
            <a:endParaRPr lang="en-US"/>
          </a:p>
        </p:txBody>
      </p:sp>
      <p:sp>
        <p:nvSpPr>
          <p:cNvPr id="1627138" name="Rectangle 2"/>
          <p:cNvSpPr>
            <a:spLocks noGrp="1" noChangeArrowheads="1"/>
          </p:cNvSpPr>
          <p:nvPr>
            <p:ph type="title"/>
          </p:nvPr>
        </p:nvSpPr>
        <p:spPr>
          <a:xfrm>
            <a:off x="457200" y="0"/>
            <a:ext cx="8229600" cy="609600"/>
          </a:xfrm>
        </p:spPr>
        <p:txBody>
          <a:bodyPr>
            <a:noAutofit/>
          </a:bodyPr>
          <a:lstStyle/>
          <a:p>
            <a:r>
              <a:rPr lang="en-GB" sz="2400" b="1" dirty="0" smtClean="0">
                <a:latin typeface="Times New Roman" pitchFamily="18" charset="0"/>
                <a:cs typeface="Times New Roman" pitchFamily="18" charset="0"/>
              </a:rPr>
              <a:t>Test for predictive accuracy </a:t>
            </a:r>
            <a:endParaRPr lang="en-US" sz="2400" b="1" dirty="0">
              <a:latin typeface="Times New Roman" pitchFamily="18" charset="0"/>
              <a:cs typeface="Times New Roman" pitchFamily="18" charset="0"/>
            </a:endParaRPr>
          </a:p>
        </p:txBody>
      </p:sp>
      <p:sp>
        <p:nvSpPr>
          <p:cNvPr id="1627139" name="Rectangle 3"/>
          <p:cNvSpPr>
            <a:spLocks noGrp="1" noChangeArrowheads="1"/>
          </p:cNvSpPr>
          <p:nvPr>
            <p:ph type="body" idx="1"/>
          </p:nvPr>
        </p:nvSpPr>
        <p:spPr>
          <a:xfrm>
            <a:off x="228600" y="762000"/>
            <a:ext cx="8686800" cy="5943600"/>
          </a:xfrm>
        </p:spPr>
        <p:txBody>
          <a:bodyPr>
            <a:normAutofit/>
          </a:bodyPr>
          <a:lstStyle/>
          <a:p>
            <a:pPr algn="just"/>
            <a:r>
              <a:rPr lang="en-GB" sz="2000" dirty="0" smtClean="0">
                <a:latin typeface="Times New Roman" pitchFamily="18" charset="0"/>
                <a:cs typeface="Times New Roman" pitchFamily="18" charset="0"/>
              </a:rPr>
              <a:t>The Diebold-Mariano test compares the forecast accuracy of two forecast methods.</a:t>
            </a:r>
          </a:p>
          <a:p>
            <a:pPr algn="just"/>
            <a:endParaRPr lang="en-GB" sz="2000" dirty="0" smtClean="0">
              <a:latin typeface="Times New Roman" pitchFamily="18" charset="0"/>
              <a:cs typeface="Times New Roman" pitchFamily="18" charset="0"/>
            </a:endParaRPr>
          </a:p>
          <a:p>
            <a:pPr>
              <a:buNone/>
            </a:pPr>
            <a:r>
              <a:rPr lang="en-GB" sz="1600" dirty="0" smtClean="0">
                <a:latin typeface="Courier New" pitchFamily="49" charset="0"/>
                <a:cs typeface="Courier New" pitchFamily="49" charset="0"/>
              </a:rPr>
              <a:t>	</a:t>
            </a:r>
            <a:r>
              <a:rPr lang="en-GB" sz="1600" dirty="0" err="1" smtClean="0">
                <a:latin typeface="Courier New" pitchFamily="49" charset="0"/>
                <a:cs typeface="Courier New" pitchFamily="49" charset="0"/>
              </a:rPr>
              <a:t>dm.test</a:t>
            </a:r>
            <a:r>
              <a:rPr lang="en-GB" sz="1600" dirty="0" smtClean="0">
                <a:latin typeface="Courier New" pitchFamily="49" charset="0"/>
                <a:cs typeface="Courier New" pitchFamily="49" charset="0"/>
              </a:rPr>
              <a:t>(e1, e2, alternative=c("</a:t>
            </a:r>
            <a:r>
              <a:rPr lang="en-GB" sz="1600" dirty="0" err="1" smtClean="0">
                <a:latin typeface="Courier New" pitchFamily="49" charset="0"/>
                <a:cs typeface="Courier New" pitchFamily="49" charset="0"/>
              </a:rPr>
              <a:t>two.sided","less","greater</a:t>
            </a:r>
            <a:r>
              <a:rPr lang="en-GB" sz="1600" dirty="0" smtClean="0">
                <a:latin typeface="Courier New" pitchFamily="49" charset="0"/>
                <a:cs typeface="Courier New" pitchFamily="49" charset="0"/>
              </a:rPr>
              <a:t>"), h=1)</a:t>
            </a:r>
          </a:p>
          <a:p>
            <a:pPr algn="just">
              <a:buNone/>
            </a:pPr>
            <a:r>
              <a:rPr lang="en-GB" sz="2000" dirty="0" smtClean="0"/>
              <a:t>	</a:t>
            </a:r>
            <a:endParaRPr lang="en-US" sz="2000" dirty="0" smtClean="0">
              <a:latin typeface="Courier New" pitchFamily="49" charset="0"/>
              <a:cs typeface="Courier New" pitchFamily="49" charset="0"/>
            </a:endParaRPr>
          </a:p>
          <a:p>
            <a:pPr algn="just">
              <a:buNone/>
            </a:pPr>
            <a:r>
              <a:rPr lang="en-GB" sz="2000" dirty="0" smtClean="0"/>
              <a:t>	</a:t>
            </a:r>
            <a:r>
              <a:rPr lang="en-GB" sz="2000" dirty="0" smtClean="0">
                <a:latin typeface="Times New Roman" pitchFamily="18" charset="0"/>
                <a:cs typeface="Times New Roman" pitchFamily="18" charset="0"/>
              </a:rPr>
              <a:t>The </a:t>
            </a:r>
            <a:r>
              <a:rPr lang="en-GB" sz="2000" u="sng" dirty="0" smtClean="0">
                <a:latin typeface="Times New Roman" pitchFamily="18" charset="0"/>
                <a:cs typeface="Times New Roman" pitchFamily="18" charset="0"/>
              </a:rPr>
              <a:t>null hypothesis </a:t>
            </a:r>
            <a:r>
              <a:rPr lang="en-GB" sz="2000" dirty="0" smtClean="0">
                <a:latin typeface="Times New Roman" pitchFamily="18" charset="0"/>
                <a:cs typeface="Times New Roman" pitchFamily="18" charset="0"/>
              </a:rPr>
              <a:t>is that the two methods have the same forecast accuracy. </a:t>
            </a:r>
          </a:p>
          <a:p>
            <a:pPr algn="just">
              <a:buNone/>
            </a:pPr>
            <a:endParaRPr lang="en-US" sz="2000" dirty="0" smtClean="0">
              <a:latin typeface="Times New Roman" pitchFamily="18" charset="0"/>
              <a:cs typeface="Times New Roman" pitchFamily="18" charset="0"/>
            </a:endParaRPr>
          </a:p>
          <a:p>
            <a:pPr algn="just">
              <a:buNone/>
            </a:pPr>
            <a:r>
              <a:rPr lang="en-GB" sz="2000" dirty="0" smtClean="0">
                <a:latin typeface="Times New Roman" pitchFamily="18" charset="0"/>
                <a:cs typeface="Times New Roman" pitchFamily="18" charset="0"/>
              </a:rPr>
              <a:t>	</a:t>
            </a:r>
            <a:r>
              <a:rPr lang="en-GB" sz="2000" dirty="0" smtClean="0">
                <a:latin typeface="Courier New" pitchFamily="49" charset="0"/>
                <a:cs typeface="Courier New" pitchFamily="49" charset="0"/>
              </a:rPr>
              <a:t>e1</a:t>
            </a:r>
            <a:r>
              <a:rPr lang="en-GB" sz="2000" dirty="0" smtClean="0">
                <a:latin typeface="Times New Roman" pitchFamily="18" charset="0"/>
                <a:cs typeface="Times New Roman" pitchFamily="18" charset="0"/>
              </a:rPr>
              <a:t> Forecast errors from method 1. </a:t>
            </a:r>
          </a:p>
          <a:p>
            <a:pPr algn="just">
              <a:buNone/>
            </a:pPr>
            <a:r>
              <a:rPr lang="en-GB" sz="2000" dirty="0" smtClean="0">
                <a:latin typeface="Times New Roman" pitchFamily="18" charset="0"/>
                <a:cs typeface="Times New Roman" pitchFamily="18" charset="0"/>
              </a:rPr>
              <a:t>	</a:t>
            </a:r>
            <a:r>
              <a:rPr lang="en-GB" sz="2000" dirty="0" smtClean="0">
                <a:latin typeface="Courier New" pitchFamily="49" charset="0"/>
                <a:cs typeface="Courier New" pitchFamily="49" charset="0"/>
              </a:rPr>
              <a:t>e2 </a:t>
            </a:r>
            <a:r>
              <a:rPr lang="en-GB" sz="2000" dirty="0" smtClean="0">
                <a:latin typeface="Times New Roman" pitchFamily="18" charset="0"/>
                <a:cs typeface="Times New Roman" pitchFamily="18" charset="0"/>
              </a:rPr>
              <a:t>Forecast errors from method 2</a:t>
            </a:r>
          </a:p>
          <a:p>
            <a:pPr algn="just">
              <a:buNone/>
            </a:pPr>
            <a:r>
              <a:rPr lang="en-GB" sz="2000" dirty="0" smtClean="0">
                <a:latin typeface="Times New Roman" pitchFamily="18" charset="0"/>
                <a:cs typeface="Times New Roman" pitchFamily="18" charset="0"/>
              </a:rPr>
              <a:t>	For alternative="less", the alternative hypothesis is that method 2 is less accurate than method 1. </a:t>
            </a:r>
          </a:p>
          <a:p>
            <a:pPr algn="just">
              <a:buNone/>
            </a:pPr>
            <a:r>
              <a:rPr lang="en-GB" sz="2000" dirty="0" smtClean="0">
                <a:latin typeface="Times New Roman" pitchFamily="18" charset="0"/>
                <a:cs typeface="Times New Roman" pitchFamily="18" charset="0"/>
              </a:rPr>
              <a:t>	For alternative="greater", the alternative hypothesis is that method 2 is more accurate than method 1. </a:t>
            </a:r>
          </a:p>
          <a:p>
            <a:pPr algn="just">
              <a:buNone/>
            </a:pPr>
            <a:r>
              <a:rPr lang="en-GB" sz="2000" dirty="0" smtClean="0">
                <a:latin typeface="Times New Roman" pitchFamily="18" charset="0"/>
                <a:cs typeface="Times New Roman" pitchFamily="18" charset="0"/>
              </a:rPr>
              <a:t>	For alternative="</a:t>
            </a:r>
            <a:r>
              <a:rPr lang="en-GB" sz="2000" dirty="0" err="1" smtClean="0">
                <a:latin typeface="Times New Roman" pitchFamily="18" charset="0"/>
                <a:cs typeface="Times New Roman" pitchFamily="18" charset="0"/>
              </a:rPr>
              <a:t>two.sided</a:t>
            </a:r>
            <a:r>
              <a:rPr lang="en-GB" sz="2000" dirty="0" smtClean="0">
                <a:latin typeface="Times New Roman" pitchFamily="18" charset="0"/>
                <a:cs typeface="Times New Roman" pitchFamily="18" charset="0"/>
              </a:rPr>
              <a:t>“ (default), the alternative hypothesis is that method 1 and method 2 have different levels of accuracy.</a:t>
            </a:r>
          </a:p>
          <a:p>
            <a:pPr algn="just">
              <a:buNone/>
            </a:pPr>
            <a:r>
              <a:rPr lang="en-GB" sz="1800" dirty="0" smtClean="0">
                <a:latin typeface="Courier New" pitchFamily="49" charset="0"/>
                <a:cs typeface="Courier New" pitchFamily="49" charset="0"/>
              </a:rPr>
              <a:t>	h</a:t>
            </a:r>
            <a:r>
              <a:rPr lang="en-GB" sz="2000" dirty="0" smtClean="0"/>
              <a:t> </a:t>
            </a:r>
            <a:r>
              <a:rPr lang="en-GB" sz="2000" dirty="0" smtClean="0">
                <a:latin typeface="Times New Roman" pitchFamily="18" charset="0"/>
                <a:cs typeface="Times New Roman" pitchFamily="18" charset="0"/>
              </a:rPr>
              <a:t>The forecast horizon used in calculating</a:t>
            </a:r>
            <a:r>
              <a:rPr lang="en-GB" sz="2000" dirty="0" smtClean="0"/>
              <a:t> </a:t>
            </a:r>
            <a:r>
              <a:rPr lang="en-GB" sz="1800" dirty="0" smtClean="0">
                <a:latin typeface="Courier New" pitchFamily="49" charset="0"/>
                <a:cs typeface="Courier New" pitchFamily="49" charset="0"/>
              </a:rPr>
              <a:t>e1</a:t>
            </a:r>
            <a:r>
              <a:rPr lang="en-GB" sz="2000" dirty="0" smtClean="0"/>
              <a:t> </a:t>
            </a:r>
            <a:r>
              <a:rPr lang="en-GB" sz="2000" dirty="0" smtClean="0">
                <a:latin typeface="Times New Roman" pitchFamily="18" charset="0"/>
                <a:cs typeface="Times New Roman" pitchFamily="18" charset="0"/>
              </a:rPr>
              <a:t>and</a:t>
            </a:r>
            <a:r>
              <a:rPr lang="en-GB" sz="2000" dirty="0" smtClean="0"/>
              <a:t> </a:t>
            </a:r>
            <a:r>
              <a:rPr lang="en-GB" sz="1800" dirty="0" smtClean="0">
                <a:latin typeface="Courier New" pitchFamily="49" charset="0"/>
                <a:cs typeface="Courier New" pitchFamily="49" charset="0"/>
              </a:rPr>
              <a:t>e2</a:t>
            </a:r>
            <a:r>
              <a:rPr lang="en-GB" sz="2000" dirty="0" smtClean="0"/>
              <a:t>.</a:t>
            </a:r>
            <a:endParaRPr lang="en-US" sz="2000" dirty="0" smtClean="0">
              <a:latin typeface="Times New Roman" pitchFamily="18" charset="0"/>
              <a:cs typeface="Times New Roman" pitchFamily="18"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buNone/>
            </a:pPr>
            <a:endParaRPr lang="en-GB" sz="2000" dirty="0" smtClean="0">
              <a:latin typeface="Times New Roman" pitchFamily="18" charset="0"/>
              <a:cs typeface="Times New Roman" pitchFamily="18" charset="0"/>
            </a:endParaRPr>
          </a:p>
          <a:p>
            <a:pPr algn="just">
              <a:buNone/>
            </a:pPr>
            <a:endParaRPr lang="en-GB" sz="20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53</a:t>
            </a:fld>
            <a:endParaRPr lang="en-US"/>
          </a:p>
        </p:txBody>
      </p:sp>
      <p:sp>
        <p:nvSpPr>
          <p:cNvPr id="1627138" name="Rectangle 2"/>
          <p:cNvSpPr>
            <a:spLocks noGrp="1" noChangeArrowheads="1"/>
          </p:cNvSpPr>
          <p:nvPr>
            <p:ph type="title"/>
          </p:nvPr>
        </p:nvSpPr>
        <p:spPr>
          <a:xfrm>
            <a:off x="457200" y="0"/>
            <a:ext cx="8229600" cy="609600"/>
          </a:xfrm>
        </p:spPr>
        <p:txBody>
          <a:bodyPr>
            <a:noAutofit/>
          </a:bodyPr>
          <a:lstStyle/>
          <a:p>
            <a:r>
              <a:rPr lang="en-GB" sz="2400" b="1" dirty="0" smtClean="0">
                <a:latin typeface="Times New Roman" pitchFamily="18" charset="0"/>
                <a:cs typeface="Times New Roman" pitchFamily="18" charset="0"/>
              </a:rPr>
              <a:t>Test for predictive accuracy </a:t>
            </a:r>
            <a:endParaRPr lang="en-US" sz="2400" b="1" dirty="0">
              <a:latin typeface="Times New Roman" pitchFamily="18" charset="0"/>
              <a:cs typeface="Times New Roman" pitchFamily="18" charset="0"/>
            </a:endParaRPr>
          </a:p>
        </p:txBody>
      </p:sp>
      <p:sp>
        <p:nvSpPr>
          <p:cNvPr id="1627139" name="Rectangle 3"/>
          <p:cNvSpPr>
            <a:spLocks noGrp="1" noChangeArrowheads="1"/>
          </p:cNvSpPr>
          <p:nvPr>
            <p:ph type="body" idx="1"/>
          </p:nvPr>
        </p:nvSpPr>
        <p:spPr>
          <a:xfrm>
            <a:off x="228600" y="762000"/>
            <a:ext cx="8686800" cy="5943600"/>
          </a:xfrm>
        </p:spPr>
        <p:txBody>
          <a:bodyPr>
            <a:normAutofit/>
          </a:bodyPr>
          <a:lstStyle/>
          <a:p>
            <a:pPr algn="just"/>
            <a:r>
              <a:rPr lang="en-GB" sz="2000" dirty="0" smtClean="0">
                <a:latin typeface="Times New Roman" pitchFamily="18" charset="0"/>
                <a:cs typeface="Times New Roman" pitchFamily="18" charset="0"/>
              </a:rPr>
              <a:t>When we perform the Diebold-Mariano test to our two forecast models:</a:t>
            </a:r>
          </a:p>
          <a:p>
            <a:pPr algn="just"/>
            <a:endParaRPr lang="en-GB" sz="1600" dirty="0" smtClean="0">
              <a:latin typeface="Courier New" pitchFamily="49" charset="0"/>
              <a:cs typeface="Courier New" pitchFamily="49" charset="0"/>
            </a:endParaRPr>
          </a:p>
          <a:p>
            <a:pPr algn="just">
              <a:buNone/>
            </a:pPr>
            <a:r>
              <a:rPr lang="en-GB" sz="1600" dirty="0" err="1" smtClean="0">
                <a:latin typeface="Courier New" pitchFamily="49" charset="0"/>
                <a:cs typeface="Courier New" pitchFamily="49" charset="0"/>
              </a:rPr>
              <a:t>dm.test</a:t>
            </a:r>
            <a:r>
              <a:rPr lang="en-GB" sz="1600" dirty="0" smtClean="0">
                <a:latin typeface="Courier New" pitchFamily="49" charset="0"/>
                <a:cs typeface="Courier New" pitchFamily="49" charset="0"/>
              </a:rPr>
              <a:t>(residuals(Pred2),residuals(Pred3),alternative= "</a:t>
            </a:r>
            <a:r>
              <a:rPr lang="en-GB" sz="1600" dirty="0" err="1" smtClean="0">
                <a:latin typeface="Courier New" pitchFamily="49" charset="0"/>
                <a:cs typeface="Courier New" pitchFamily="49" charset="0"/>
              </a:rPr>
              <a:t>less",h</a:t>
            </a:r>
            <a:r>
              <a:rPr lang="en-GB" sz="1600" dirty="0" smtClean="0">
                <a:latin typeface="Courier New" pitchFamily="49" charset="0"/>
                <a:cs typeface="Courier New" pitchFamily="49" charset="0"/>
              </a:rPr>
              <a:t>=20)</a:t>
            </a:r>
          </a:p>
          <a:p>
            <a:pPr algn="just">
              <a:buNone/>
            </a:pPr>
            <a:endParaRPr lang="en-US" sz="1600" dirty="0" smtClean="0">
              <a:latin typeface="Courier New" pitchFamily="49" charset="0"/>
              <a:cs typeface="Courier New" pitchFamily="49" charset="0"/>
            </a:endParaRPr>
          </a:p>
          <a:p>
            <a:pPr algn="just">
              <a:buNone/>
            </a:pPr>
            <a:r>
              <a:rPr lang="en-US" sz="2000" dirty="0" smtClean="0">
                <a:latin typeface="Times New Roman" pitchFamily="18" charset="0"/>
                <a:cs typeface="Times New Roman" pitchFamily="18" charset="0"/>
              </a:rPr>
              <a:t>	which gives the following output :</a:t>
            </a:r>
          </a:p>
          <a:p>
            <a:pPr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We thus accept the null hypothesis that </a:t>
            </a:r>
            <a:r>
              <a:rPr lang="en-GB" sz="2000" dirty="0" smtClean="0">
                <a:latin typeface="Times New Roman" pitchFamily="18" charset="0"/>
                <a:cs typeface="Times New Roman" pitchFamily="18" charset="0"/>
              </a:rPr>
              <a:t>two models have the same forecast accuracy</a:t>
            </a: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r>
              <a:rPr lang="en-GB" sz="2000" dirty="0" smtClean="0"/>
              <a:t>	</a:t>
            </a:r>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buNone/>
            </a:pPr>
            <a:endParaRPr lang="en-GB" sz="2000" dirty="0" smtClean="0">
              <a:latin typeface="Times New Roman" pitchFamily="18" charset="0"/>
              <a:cs typeface="Times New Roman" pitchFamily="18" charset="0"/>
            </a:endParaRPr>
          </a:p>
          <a:p>
            <a:pPr algn="just">
              <a:buNone/>
            </a:pPr>
            <a:endParaRPr lang="en-GB" sz="20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pic>
        <p:nvPicPr>
          <p:cNvPr id="204802" name="Picture 2"/>
          <p:cNvPicPr>
            <a:picLocks noChangeAspect="1" noChangeArrowheads="1"/>
          </p:cNvPicPr>
          <p:nvPr/>
        </p:nvPicPr>
        <p:blipFill>
          <a:blip r:embed="rId3"/>
          <a:srcRect/>
          <a:stretch>
            <a:fillRect/>
          </a:stretch>
        </p:blipFill>
        <p:spPr bwMode="auto">
          <a:xfrm>
            <a:off x="1066800" y="2514600"/>
            <a:ext cx="7467600"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54</a:t>
            </a:fld>
            <a:endParaRPr lang="en-US"/>
          </a:p>
        </p:txBody>
      </p:sp>
      <p:sp>
        <p:nvSpPr>
          <p:cNvPr id="1627139" name="Rectangle 3"/>
          <p:cNvSpPr>
            <a:spLocks noGrp="1" noChangeArrowheads="1"/>
          </p:cNvSpPr>
          <p:nvPr>
            <p:ph type="body" idx="1"/>
          </p:nvPr>
        </p:nvSpPr>
        <p:spPr>
          <a:xfrm>
            <a:off x="0" y="533400"/>
            <a:ext cx="9144000" cy="6324600"/>
          </a:xfrm>
        </p:spPr>
        <p:txBody>
          <a:bodyPr>
            <a:normAutofit/>
          </a:bodyPr>
          <a:lstStyle/>
          <a:p>
            <a:pPr algn="just"/>
            <a:r>
              <a:rPr lang="en-US" sz="2400" dirty="0" smtClean="0">
                <a:latin typeface="Times New Roman" pitchFamily="18" charset="0"/>
                <a:cs typeface="Times New Roman" pitchFamily="18" charset="0"/>
              </a:rPr>
              <a:t>The </a:t>
            </a:r>
            <a:r>
              <a:rPr lang="en-US" sz="2400" u="sng" dirty="0" smtClean="0">
                <a:latin typeface="Times New Roman" pitchFamily="18" charset="0"/>
                <a:cs typeface="Times New Roman" pitchFamily="18" charset="0"/>
              </a:rPr>
              <a:t>one sample </a:t>
            </a:r>
            <a:r>
              <a:rPr lang="en-US" sz="2400" u="sng" dirty="0" err="1" smtClean="0">
                <a:latin typeface="Times New Roman" pitchFamily="18" charset="0"/>
                <a:cs typeface="Times New Roman" pitchFamily="18" charset="0"/>
              </a:rPr>
              <a:t>Kolmogorov</a:t>
            </a:r>
            <a:r>
              <a:rPr lang="en-US" sz="2400" u="sng" dirty="0" smtClean="0">
                <a:latin typeface="Times New Roman" pitchFamily="18" charset="0"/>
                <a:cs typeface="Times New Roman" pitchFamily="18" charset="0"/>
              </a:rPr>
              <a:t>-Smirnov test </a:t>
            </a:r>
            <a:r>
              <a:rPr lang="en-US" sz="2400" dirty="0" smtClean="0">
                <a:latin typeface="Times New Roman" pitchFamily="18" charset="0"/>
                <a:cs typeface="Times New Roman" pitchFamily="18" charset="0"/>
              </a:rPr>
              <a:t>is used to test whether a sample comes from a specific distribution. We can use this procedure to determine whether a sample comes from a population which is normally distributed.</a:t>
            </a:r>
          </a:p>
          <a:p>
            <a:r>
              <a:rPr lang="en-US" sz="2400" dirty="0" smtClean="0">
                <a:latin typeface="Times New Roman" pitchFamily="18" charset="0"/>
                <a:cs typeface="Times New Roman" pitchFamily="18" charset="0"/>
              </a:rPr>
              <a:t>The null hypothesis that the data in vector </a:t>
            </a:r>
            <a:r>
              <a:rPr lang="en-US" sz="2400" dirty="0" smtClean="0">
                <a:latin typeface="Courier New" pitchFamily="49" charset="0"/>
                <a:cs typeface="Courier New" pitchFamily="49" charset="0"/>
              </a:rPr>
              <a:t>x</a:t>
            </a:r>
            <a:r>
              <a:rPr lang="en-US" sz="2400" dirty="0" smtClean="0">
                <a:latin typeface="Times New Roman" pitchFamily="18" charset="0"/>
                <a:cs typeface="Times New Roman" pitchFamily="18" charset="0"/>
              </a:rPr>
              <a:t> comes from a standard normal distribution, against the alternative that it does not come from such a distribution. </a:t>
            </a:r>
          </a:p>
          <a:p>
            <a:r>
              <a:rPr lang="en-US" sz="2400" dirty="0" smtClean="0">
                <a:latin typeface="Times New Roman" pitchFamily="18" charset="0"/>
                <a:cs typeface="Times New Roman" pitchFamily="18" charset="0"/>
              </a:rPr>
              <a:t>In our example first convert your series in a time-series object:</a:t>
            </a:r>
          </a:p>
          <a:p>
            <a:pPr>
              <a:buNone/>
            </a:pPr>
            <a:r>
              <a:rPr lang="en-US" sz="2400" dirty="0" smtClean="0">
                <a:latin typeface="Times New Roman" pitchFamily="18" charset="0"/>
                <a:cs typeface="Times New Roman" pitchFamily="18" charset="0"/>
              </a:rPr>
              <a:t>		</a:t>
            </a:r>
            <a:r>
              <a:rPr lang="en-US" sz="2400" dirty="0" err="1" smtClean="0">
                <a:latin typeface="Courier New" pitchFamily="49" charset="0"/>
                <a:cs typeface="Courier New" pitchFamily="49" charset="0"/>
              </a:rPr>
              <a:t>ks.test</a:t>
            </a:r>
            <a:r>
              <a:rPr lang="en-US" sz="2400" dirty="0" smtClean="0">
                <a:latin typeface="Courier New" pitchFamily="49" charset="0"/>
                <a:cs typeface="Courier New" pitchFamily="49" charset="0"/>
              </a:rPr>
              <a:t>(fit2$residuals,"pnorm")</a:t>
            </a:r>
          </a:p>
          <a:p>
            <a:pPr>
              <a:buNone/>
            </a:pPr>
            <a:endParaRPr lang="en-US" sz="2400" dirty="0" smtClean="0">
              <a:latin typeface="Courier New" pitchFamily="49" charset="0"/>
              <a:cs typeface="Courier New" pitchFamily="49" charset="0"/>
            </a:endParaRPr>
          </a:p>
          <a:p>
            <a:pPr>
              <a:buNone/>
            </a:pPr>
            <a:endParaRPr lang="en-US" sz="2400" dirty="0" smtClean="0">
              <a:latin typeface="Courier New" pitchFamily="49" charset="0"/>
              <a:cs typeface="Courier New" pitchFamily="49" charset="0"/>
            </a:endParaRPr>
          </a:p>
          <a:p>
            <a:pPr>
              <a:buNone/>
            </a:pPr>
            <a:endParaRPr lang="en-US" sz="2400" dirty="0" smtClean="0">
              <a:latin typeface="Courier New" pitchFamily="49" charset="0"/>
              <a:cs typeface="Courier New" pitchFamily="49" charset="0"/>
            </a:endParaRPr>
          </a:p>
          <a:p>
            <a:r>
              <a:rPr lang="en-US" sz="2400" dirty="0" smtClean="0">
                <a:latin typeface="Times New Roman" pitchFamily="18" charset="0"/>
                <a:cs typeface="Times New Roman" pitchFamily="18" charset="0"/>
              </a:rPr>
              <a:t>We thus reject the null hypothesis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0"/>
            <a:ext cx="8229600" cy="533400"/>
          </a:xfrm>
        </p:spPr>
        <p:txBody>
          <a:bodyPr>
            <a:noAutofit/>
          </a:bodyPr>
          <a:lstStyle/>
          <a:p>
            <a:r>
              <a:rPr lang="en-GB"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Normality tests</a:t>
            </a:r>
          </a:p>
        </p:txBody>
      </p:sp>
      <p:pic>
        <p:nvPicPr>
          <p:cNvPr id="204802" name="Picture 2"/>
          <p:cNvPicPr>
            <a:picLocks noChangeAspect="1" noChangeArrowheads="1"/>
          </p:cNvPicPr>
          <p:nvPr/>
        </p:nvPicPr>
        <p:blipFill>
          <a:blip r:embed="rId3"/>
          <a:srcRect/>
          <a:stretch>
            <a:fillRect/>
          </a:stretch>
        </p:blipFill>
        <p:spPr bwMode="auto">
          <a:xfrm>
            <a:off x="2590800" y="4114800"/>
            <a:ext cx="4267200" cy="129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55</a:t>
            </a:fld>
            <a:endParaRPr lang="en-US"/>
          </a:p>
        </p:txBody>
      </p:sp>
      <p:sp>
        <p:nvSpPr>
          <p:cNvPr id="1627138" name="Rectangle 2"/>
          <p:cNvSpPr>
            <a:spLocks noGrp="1" noChangeArrowheads="1"/>
          </p:cNvSpPr>
          <p:nvPr>
            <p:ph type="title"/>
          </p:nvPr>
        </p:nvSpPr>
        <p:spPr>
          <a:xfrm>
            <a:off x="457200" y="0"/>
            <a:ext cx="8229600" cy="609600"/>
          </a:xfrm>
        </p:spPr>
        <p:txBody>
          <a:bodyPr>
            <a:noAutofit/>
          </a:bodyPr>
          <a:lstStyle/>
          <a:p>
            <a:r>
              <a:rPr lang="en-US" sz="2400" b="1" dirty="0" smtClean="0">
                <a:latin typeface="Times New Roman" pitchFamily="18" charset="0"/>
                <a:cs typeface="Times New Roman" pitchFamily="18" charset="0"/>
              </a:rPr>
              <a:t>Normality tests</a:t>
            </a:r>
            <a:endParaRPr lang="en-US" sz="2400" b="1" dirty="0">
              <a:latin typeface="Times New Roman" pitchFamily="18" charset="0"/>
              <a:cs typeface="Times New Roman" pitchFamily="18" charset="0"/>
            </a:endParaRPr>
          </a:p>
        </p:txBody>
      </p:sp>
      <p:sp>
        <p:nvSpPr>
          <p:cNvPr id="1627139" name="Rectangle 3"/>
          <p:cNvSpPr>
            <a:spLocks noGrp="1" noChangeArrowheads="1"/>
          </p:cNvSpPr>
          <p:nvPr>
            <p:ph type="body" idx="1"/>
          </p:nvPr>
        </p:nvSpPr>
        <p:spPr>
          <a:xfrm>
            <a:off x="228600" y="762000"/>
            <a:ext cx="8686800" cy="5943600"/>
          </a:xfrm>
        </p:spPr>
        <p:txBody>
          <a:bodyPr>
            <a:normAutofit/>
          </a:bodyPr>
          <a:lstStyle/>
          <a:p>
            <a:pPr algn="just"/>
            <a:r>
              <a:rPr lang="en-US" sz="2400" dirty="0" smtClean="0">
                <a:latin typeface="Times New Roman" pitchFamily="18" charset="0"/>
                <a:cs typeface="Times New Roman" pitchFamily="18" charset="0"/>
              </a:rPr>
              <a:t>To test the hypothesis that the sample comes from a population which has a normal distribution you can also perform the </a:t>
            </a:r>
            <a:r>
              <a:rPr lang="en-US" sz="2400" u="sng" dirty="0" smtClean="0">
                <a:latin typeface="Times New Roman" pitchFamily="18" charset="0"/>
                <a:cs typeface="Times New Roman" pitchFamily="18" charset="0"/>
              </a:rPr>
              <a:t>Shapiro-</a:t>
            </a:r>
            <a:r>
              <a:rPr lang="en-US" sz="2400" u="sng" dirty="0" err="1" smtClean="0">
                <a:latin typeface="Times New Roman" pitchFamily="18" charset="0"/>
                <a:cs typeface="Times New Roman" pitchFamily="18" charset="0"/>
              </a:rPr>
              <a:t>Wilk</a:t>
            </a:r>
            <a:r>
              <a:rPr lang="en-US" sz="2400" u="sng" dirty="0" smtClean="0">
                <a:latin typeface="Times New Roman" pitchFamily="18" charset="0"/>
                <a:cs typeface="Times New Roman" pitchFamily="18" charset="0"/>
              </a:rPr>
              <a:t> test </a:t>
            </a:r>
          </a:p>
          <a:p>
            <a:r>
              <a:rPr lang="en-US" sz="2400" dirty="0" smtClean="0">
                <a:latin typeface="Times New Roman" pitchFamily="18" charset="0"/>
                <a:cs typeface="Times New Roman" pitchFamily="18" charset="0"/>
              </a:rPr>
              <a:t>One reason the Shapiro-</a:t>
            </a:r>
            <a:r>
              <a:rPr lang="en-US" sz="2400" dirty="0" err="1" smtClean="0">
                <a:latin typeface="Times New Roman" pitchFamily="18" charset="0"/>
                <a:cs typeface="Times New Roman" pitchFamily="18" charset="0"/>
              </a:rPr>
              <a:t>Wilk</a:t>
            </a:r>
            <a:r>
              <a:rPr lang="en-US" sz="2400" dirty="0" smtClean="0">
                <a:latin typeface="Times New Roman" pitchFamily="18" charset="0"/>
                <a:cs typeface="Times New Roman" pitchFamily="18" charset="0"/>
              </a:rPr>
              <a:t> is popular is that it tends to have very good power under a broad range of useful alternatives.</a:t>
            </a:r>
          </a:p>
          <a:p>
            <a:pPr algn="just">
              <a:buNone/>
            </a:pPr>
            <a:r>
              <a:rPr lang="en-US" sz="2000" dirty="0" smtClean="0">
                <a:latin typeface="Courier New" pitchFamily="49" charset="0"/>
                <a:cs typeface="Courier New" pitchFamily="49" charset="0"/>
              </a:rPr>
              <a:t>		</a:t>
            </a:r>
          </a:p>
          <a:p>
            <a:pPr algn="just">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shapiro.test</a:t>
            </a:r>
            <a:r>
              <a:rPr lang="en-US" sz="2000" dirty="0" smtClean="0">
                <a:latin typeface="Courier New" pitchFamily="49" charset="0"/>
                <a:cs typeface="Courier New" pitchFamily="49" charset="0"/>
              </a:rPr>
              <a:t>(fit2$residuals)</a:t>
            </a:r>
          </a:p>
          <a:p>
            <a:pPr algn="just">
              <a:buNone/>
            </a:pPr>
            <a:r>
              <a:rPr lang="en-US" sz="2000" dirty="0" smtClean="0"/>
              <a:t>		</a:t>
            </a:r>
          </a:p>
          <a:p>
            <a:pPr algn="just"/>
            <a:endParaRPr lang="en-US" sz="2000" dirty="0" smtClean="0"/>
          </a:p>
          <a:p>
            <a:pPr algn="just"/>
            <a:endParaRPr lang="en-US" sz="2000" dirty="0" smtClean="0"/>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r>
              <a:rPr lang="en-US" sz="2000" dirty="0" smtClean="0">
                <a:latin typeface="Times New Roman" pitchFamily="18" charset="0"/>
                <a:cs typeface="Times New Roman" pitchFamily="18" charset="0"/>
              </a:rPr>
              <a:t>Again, there is evidence of non-normality.</a:t>
            </a: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buNone/>
            </a:pPr>
            <a:endParaRPr lang="en-GB" sz="2000" dirty="0" smtClean="0">
              <a:latin typeface="Times New Roman" pitchFamily="18" charset="0"/>
              <a:cs typeface="Times New Roman" pitchFamily="18" charset="0"/>
            </a:endParaRPr>
          </a:p>
          <a:p>
            <a:pPr algn="just">
              <a:buNone/>
            </a:pPr>
            <a:endParaRPr lang="en-GB" sz="20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pic>
        <p:nvPicPr>
          <p:cNvPr id="205826" name="Picture 2"/>
          <p:cNvPicPr>
            <a:picLocks noChangeAspect="1" noChangeArrowheads="1"/>
          </p:cNvPicPr>
          <p:nvPr/>
        </p:nvPicPr>
        <p:blipFill>
          <a:blip r:embed="rId3"/>
          <a:srcRect/>
          <a:stretch>
            <a:fillRect/>
          </a:stretch>
        </p:blipFill>
        <p:spPr bwMode="auto">
          <a:xfrm>
            <a:off x="1981200" y="3657600"/>
            <a:ext cx="4191000" cy="137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56</a:t>
            </a:fld>
            <a:endParaRPr lang="en-US"/>
          </a:p>
        </p:txBody>
      </p:sp>
      <p:sp>
        <p:nvSpPr>
          <p:cNvPr id="1627138" name="Rectangle 2"/>
          <p:cNvSpPr>
            <a:spLocks noGrp="1" noChangeArrowheads="1"/>
          </p:cNvSpPr>
          <p:nvPr>
            <p:ph type="title"/>
          </p:nvPr>
        </p:nvSpPr>
        <p:spPr>
          <a:xfrm>
            <a:off x="457200" y="0"/>
            <a:ext cx="8229600" cy="609600"/>
          </a:xfrm>
        </p:spPr>
        <p:txBody>
          <a:bodyPr>
            <a:noAutofit/>
          </a:bodyPr>
          <a:lstStyle/>
          <a:p>
            <a:r>
              <a:rPr lang="en-GB" sz="2400" b="1" dirty="0" err="1" smtClean="0">
                <a:latin typeface="Times New Roman" pitchFamily="18" charset="0"/>
                <a:cs typeface="Times New Roman" pitchFamily="18" charset="0"/>
              </a:rPr>
              <a:t>Heteroscedasticity</a:t>
            </a:r>
            <a:r>
              <a:rPr lang="en-GB" sz="2400" b="1" dirty="0" smtClean="0">
                <a:latin typeface="Times New Roman" pitchFamily="18" charset="0"/>
                <a:cs typeface="Times New Roman" pitchFamily="18" charset="0"/>
              </a:rPr>
              <a:t> test</a:t>
            </a:r>
            <a:endParaRPr lang="en-US" sz="2400" b="1" dirty="0">
              <a:latin typeface="Times New Roman" pitchFamily="18" charset="0"/>
              <a:cs typeface="Times New Roman" pitchFamily="18" charset="0"/>
            </a:endParaRPr>
          </a:p>
        </p:txBody>
      </p:sp>
      <p:sp>
        <p:nvSpPr>
          <p:cNvPr id="1627139" name="Rectangle 3"/>
          <p:cNvSpPr>
            <a:spLocks noGrp="1" noChangeArrowheads="1"/>
          </p:cNvSpPr>
          <p:nvPr>
            <p:ph type="body" idx="1"/>
          </p:nvPr>
        </p:nvSpPr>
        <p:spPr>
          <a:xfrm>
            <a:off x="228600" y="762000"/>
            <a:ext cx="8686800" cy="5943600"/>
          </a:xfrm>
        </p:spPr>
        <p:txBody>
          <a:bodyPr>
            <a:normAutofit/>
          </a:bodyPr>
          <a:lstStyle/>
          <a:p>
            <a:r>
              <a:rPr lang="en-US" sz="2000" b="1" dirty="0" smtClean="0">
                <a:latin typeface="Times New Roman" pitchFamily="18" charset="0"/>
                <a:cs typeface="Times New Roman" pitchFamily="18" charset="0"/>
              </a:rPr>
              <a:t>McLeod-Li test </a:t>
            </a:r>
            <a:r>
              <a:rPr lang="en-US" sz="2000" dirty="0" smtClean="0">
                <a:latin typeface="Times New Roman" pitchFamily="18" charset="0"/>
                <a:cs typeface="Times New Roman" pitchFamily="18" charset="0"/>
              </a:rPr>
              <a:t>for conditional </a:t>
            </a:r>
            <a:r>
              <a:rPr lang="en-US" sz="2000" dirty="0" err="1" smtClean="0">
                <a:latin typeface="Times New Roman" pitchFamily="18" charset="0"/>
                <a:cs typeface="Times New Roman" pitchFamily="18" charset="0"/>
              </a:rPr>
              <a:t>heteroscedascity</a:t>
            </a:r>
            <a:r>
              <a:rPr lang="en-US" sz="2000" dirty="0" smtClean="0">
                <a:latin typeface="Times New Roman" pitchFamily="18" charset="0"/>
                <a:cs typeface="Times New Roman" pitchFamily="18" charset="0"/>
              </a:rPr>
              <a:t> (ARCH). </a:t>
            </a:r>
          </a:p>
          <a:p>
            <a:pPr algn="just"/>
            <a:r>
              <a:rPr lang="en-US" sz="2000" dirty="0" smtClean="0">
                <a:latin typeface="Times New Roman" pitchFamily="18" charset="0"/>
                <a:cs typeface="Times New Roman" pitchFamily="18" charset="0"/>
              </a:rPr>
              <a:t>The test checks for the presence of conditional </a:t>
            </a:r>
            <a:r>
              <a:rPr lang="en-US" sz="2000" dirty="0" err="1" smtClean="0">
                <a:latin typeface="Times New Roman" pitchFamily="18" charset="0"/>
                <a:cs typeface="Times New Roman" pitchFamily="18" charset="0"/>
              </a:rPr>
              <a:t>heteroscedascity</a:t>
            </a:r>
            <a:r>
              <a:rPr lang="en-US" sz="2000" dirty="0" smtClean="0">
                <a:latin typeface="Times New Roman" pitchFamily="18" charset="0"/>
                <a:cs typeface="Times New Roman" pitchFamily="18" charset="0"/>
              </a:rPr>
              <a:t> by computing the </a:t>
            </a:r>
            <a:r>
              <a:rPr lang="en-US" sz="2000" dirty="0" err="1" smtClean="0">
                <a:latin typeface="Times New Roman" pitchFamily="18" charset="0"/>
                <a:cs typeface="Times New Roman" pitchFamily="18" charset="0"/>
              </a:rPr>
              <a:t>Ljung</a:t>
            </a:r>
            <a:r>
              <a:rPr lang="en-US" sz="2000" dirty="0" smtClean="0">
                <a:latin typeface="Times New Roman" pitchFamily="18" charset="0"/>
                <a:cs typeface="Times New Roman" pitchFamily="18" charset="0"/>
              </a:rPr>
              <a:t>-Box (portmanteau) test with the squared data (if </a:t>
            </a:r>
            <a:r>
              <a:rPr lang="en-US" sz="2000" dirty="0" smtClean="0">
                <a:latin typeface="Courier New" pitchFamily="49" charset="0"/>
                <a:cs typeface="Courier New" pitchFamily="49" charset="0"/>
              </a:rPr>
              <a:t>y</a:t>
            </a:r>
            <a:r>
              <a:rPr lang="en-US" sz="2000" dirty="0" smtClean="0">
                <a:latin typeface="Times New Roman" pitchFamily="18" charset="0"/>
                <a:cs typeface="Times New Roman" pitchFamily="18" charset="0"/>
              </a:rPr>
              <a:t> is supplied and object suppressed) or with the squared residuals from an </a:t>
            </a:r>
            <a:r>
              <a:rPr lang="en-US" sz="2000" dirty="0" err="1" smtClean="0">
                <a:latin typeface="Times New Roman" pitchFamily="18" charset="0"/>
                <a:cs typeface="Times New Roman" pitchFamily="18" charset="0"/>
              </a:rPr>
              <a:t>arima</a:t>
            </a:r>
            <a:r>
              <a:rPr lang="en-US" sz="2000" dirty="0" smtClean="0">
                <a:latin typeface="Times New Roman" pitchFamily="18" charset="0"/>
                <a:cs typeface="Times New Roman" pitchFamily="18" charset="0"/>
              </a:rPr>
              <a:t> model (if an </a:t>
            </a:r>
            <a:r>
              <a:rPr lang="en-US" sz="2000" dirty="0" err="1" smtClean="0">
                <a:latin typeface="Times New Roman" pitchFamily="18" charset="0"/>
                <a:cs typeface="Times New Roman" pitchFamily="18" charset="0"/>
              </a:rPr>
              <a:t>arima</a:t>
            </a:r>
            <a:r>
              <a:rPr lang="en-US" sz="2000" dirty="0" smtClean="0">
                <a:latin typeface="Times New Roman" pitchFamily="18" charset="0"/>
                <a:cs typeface="Times New Roman" pitchFamily="18" charset="0"/>
              </a:rPr>
              <a:t> model is passed to the function via the object argument.) </a:t>
            </a:r>
          </a:p>
          <a:p>
            <a:pPr algn="just"/>
            <a:r>
              <a:rPr lang="en-US" sz="2000" dirty="0" smtClean="0">
                <a:latin typeface="Times New Roman" pitchFamily="18" charset="0"/>
                <a:cs typeface="Times New Roman" pitchFamily="18" charset="0"/>
              </a:rPr>
              <a:t>McLeod-Li test is a test for autoregressive conditional </a:t>
            </a:r>
            <a:r>
              <a:rPr lang="en-US" sz="2000" dirty="0" err="1" smtClean="0">
                <a:latin typeface="Times New Roman" pitchFamily="18" charset="0"/>
                <a:cs typeface="Times New Roman" pitchFamily="18" charset="0"/>
              </a:rPr>
              <a:t>heteroskedasticity</a:t>
            </a:r>
            <a:r>
              <a:rPr lang="en-US" sz="2000" dirty="0" smtClean="0">
                <a:latin typeface="Times New Roman" pitchFamily="18" charset="0"/>
                <a:cs typeface="Times New Roman" pitchFamily="18" charset="0"/>
              </a:rPr>
              <a:t> in either raw data or residuals from a conditional mean model (but not for residuals from a GARCH </a:t>
            </a:r>
            <a:r>
              <a:rPr lang="en-US" sz="2000" dirty="0" smtClean="0">
                <a:latin typeface="Times New Roman" pitchFamily="18" charset="0"/>
                <a:cs typeface="Times New Roman" pitchFamily="18" charset="0"/>
              </a:rPr>
              <a:t>model</a:t>
            </a:r>
          </a:p>
          <a:p>
            <a:pPr algn="just"/>
            <a:r>
              <a:rPr lang="en-US" sz="2000" dirty="0">
                <a:latin typeface="Times New Roman" pitchFamily="18" charset="0"/>
                <a:cs typeface="Times New Roman" pitchFamily="18" charset="0"/>
              </a:rPr>
              <a:t>Null </a:t>
            </a:r>
            <a:r>
              <a:rPr lang="en-US" sz="2000" dirty="0">
                <a:latin typeface="Times New Roman" pitchFamily="18" charset="0"/>
                <a:cs typeface="Times New Roman" pitchFamily="18" charset="0"/>
              </a:rPr>
              <a:t>hypothesis of the McLeod and Li test is that there is no autoregressive conditional </a:t>
            </a:r>
            <a:r>
              <a:rPr lang="en-US" sz="2000" dirty="0" err="1">
                <a:latin typeface="Times New Roman" pitchFamily="18" charset="0"/>
                <a:cs typeface="Times New Roman" pitchFamily="18" charset="0"/>
              </a:rPr>
              <a:t>heteroskedasticity</a:t>
            </a:r>
            <a:r>
              <a:rPr lang="en-US" sz="2000" dirty="0">
                <a:latin typeface="Times New Roman" pitchFamily="18" charset="0"/>
                <a:cs typeface="Times New Roman" pitchFamily="18" charset="0"/>
              </a:rPr>
              <a:t> (ARCH) among the lags considered. </a:t>
            </a:r>
            <a:endParaRPr lang="en-US" sz="2000" dirty="0">
              <a:latin typeface="Times New Roman" pitchFamily="18" charset="0"/>
              <a:cs typeface="Times New Roman" pitchFamily="18" charset="0"/>
            </a:endParaRPr>
          </a:p>
          <a:p>
            <a:pPr>
              <a:buNone/>
            </a:pPr>
            <a:r>
              <a:rPr lang="en-US" sz="2000" dirty="0" smtClean="0">
                <a:latin typeface="Courier New" pitchFamily="49" charset="0"/>
                <a:cs typeface="Courier New" pitchFamily="49" charset="0"/>
              </a:rPr>
              <a:t>	library(TSA</a:t>
            </a:r>
            <a:r>
              <a:rPr lang="en-US" sz="2000" dirty="0" smtClean="0">
                <a:latin typeface="Courier New" pitchFamily="49" charset="0"/>
                <a:cs typeface="Courier New" pitchFamily="49" charset="0"/>
              </a:rPr>
              <a:t>)</a:t>
            </a:r>
            <a:endParaRPr lang="en-US" sz="2000" dirty="0" smtClean="0"/>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McLeod.Li.test</a:t>
            </a:r>
            <a:r>
              <a:rPr lang="en-US" sz="2000" dirty="0" smtClean="0">
                <a:latin typeface="Courier New" pitchFamily="49" charset="0"/>
                <a:cs typeface="Courier New" pitchFamily="49" charset="0"/>
              </a:rPr>
              <a:t>(object, y, gof.lag, </a:t>
            </a:r>
            <a:r>
              <a:rPr lang="en-US" sz="2000" dirty="0" err="1" smtClean="0">
                <a:latin typeface="Courier New" pitchFamily="49" charset="0"/>
                <a:cs typeface="Courier New" pitchFamily="49" charset="0"/>
              </a:rPr>
              <a:t>col</a:t>
            </a:r>
            <a:r>
              <a:rPr lang="en-US" sz="2000" dirty="0" smtClean="0">
                <a:latin typeface="Courier New" pitchFamily="49" charset="0"/>
                <a:cs typeface="Courier New" pitchFamily="49" charset="0"/>
              </a:rPr>
              <a:t> = "red", </a:t>
            </a:r>
            <a:r>
              <a:rPr lang="en-US" sz="2000" dirty="0" err="1" smtClean="0">
                <a:latin typeface="Courier New" pitchFamily="49" charset="0"/>
                <a:cs typeface="Courier New" pitchFamily="49" charset="0"/>
              </a:rPr>
              <a:t>omit.initial</a:t>
            </a:r>
            <a:r>
              <a:rPr lang="en-US" sz="2000" dirty="0" smtClean="0">
                <a:latin typeface="Courier New" pitchFamily="49" charset="0"/>
                <a:cs typeface="Courier New" pitchFamily="49" charset="0"/>
              </a:rPr>
              <a:t> = TRUE, plot = TRUE, ...)</a:t>
            </a:r>
          </a:p>
          <a:p>
            <a:endParaRPr lang="en-US" sz="2000" dirty="0" smtClean="0"/>
          </a:p>
          <a:p>
            <a:pPr>
              <a:buNone/>
            </a:pPr>
            <a:r>
              <a:rPr lang="en-US" sz="2000" dirty="0" smtClean="0"/>
              <a:t>	</a:t>
            </a:r>
            <a:r>
              <a:rPr lang="en-US" sz="2000"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-value the vector of </a:t>
            </a:r>
            <a:r>
              <a:rPr lang="en-US" sz="2000"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-values for the </a:t>
            </a:r>
            <a:r>
              <a:rPr lang="en-US" sz="2000" dirty="0" err="1" smtClean="0">
                <a:latin typeface="Times New Roman" pitchFamily="18" charset="0"/>
                <a:cs typeface="Times New Roman" pitchFamily="18" charset="0"/>
              </a:rPr>
              <a:t>Ljung</a:t>
            </a:r>
            <a:r>
              <a:rPr lang="en-US" sz="2000" dirty="0" smtClean="0">
                <a:latin typeface="Times New Roman" pitchFamily="18" charset="0"/>
                <a:cs typeface="Times New Roman" pitchFamily="18" charset="0"/>
              </a:rPr>
              <a:t>-Box test statistics computed using the first </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 lags of the ACF of the squared data or residuals, for </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 ranging from 1 to </a:t>
            </a:r>
            <a:r>
              <a:rPr lang="en-US" sz="2000" dirty="0" smtClean="0">
                <a:latin typeface="Courier New" pitchFamily="49" charset="0"/>
                <a:cs typeface="Courier New" pitchFamily="49" charset="0"/>
              </a:rPr>
              <a:t>gof.lag</a:t>
            </a:r>
            <a:r>
              <a:rPr lang="en-US" sz="2000" dirty="0" smtClean="0">
                <a:latin typeface="Times New Roman" pitchFamily="18" charset="0"/>
                <a:cs typeface="Times New Roman" pitchFamily="18" charset="0"/>
              </a:rPr>
              <a:t>.</a:t>
            </a: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buNone/>
            </a:pPr>
            <a:endParaRPr lang="en-GB" sz="2000" dirty="0" smtClean="0">
              <a:latin typeface="Times New Roman" pitchFamily="18" charset="0"/>
              <a:cs typeface="Times New Roman" pitchFamily="18" charset="0"/>
            </a:endParaRPr>
          </a:p>
          <a:p>
            <a:pPr algn="just">
              <a:buNone/>
            </a:pPr>
            <a:endParaRPr lang="en-GB" sz="20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57</a:t>
            </a:fld>
            <a:endParaRPr lang="en-US"/>
          </a:p>
        </p:txBody>
      </p:sp>
      <p:sp>
        <p:nvSpPr>
          <p:cNvPr id="1627138" name="Rectangle 2"/>
          <p:cNvSpPr>
            <a:spLocks noGrp="1" noChangeArrowheads="1"/>
          </p:cNvSpPr>
          <p:nvPr>
            <p:ph type="title"/>
          </p:nvPr>
        </p:nvSpPr>
        <p:spPr>
          <a:xfrm>
            <a:off x="457200" y="0"/>
            <a:ext cx="8229600" cy="609600"/>
          </a:xfrm>
        </p:spPr>
        <p:txBody>
          <a:bodyPr>
            <a:noAutofit/>
          </a:bodyPr>
          <a:lstStyle/>
          <a:p>
            <a:r>
              <a:rPr lang="en-GB" sz="2400" b="1" dirty="0" err="1" smtClean="0">
                <a:latin typeface="Times New Roman" pitchFamily="18" charset="0"/>
                <a:cs typeface="Times New Roman" pitchFamily="18" charset="0"/>
              </a:rPr>
              <a:t>Heteroscedasticity</a:t>
            </a:r>
            <a:r>
              <a:rPr lang="en-GB" sz="2400" b="1" dirty="0" smtClean="0">
                <a:latin typeface="Times New Roman" pitchFamily="18" charset="0"/>
                <a:cs typeface="Times New Roman" pitchFamily="18" charset="0"/>
              </a:rPr>
              <a:t> tests</a:t>
            </a:r>
            <a:endParaRPr lang="en-US" sz="2400" b="1" dirty="0">
              <a:latin typeface="Times New Roman" pitchFamily="18" charset="0"/>
              <a:cs typeface="Times New Roman" pitchFamily="18" charset="0"/>
            </a:endParaRPr>
          </a:p>
        </p:txBody>
      </p:sp>
      <p:sp>
        <p:nvSpPr>
          <p:cNvPr id="1627139" name="Rectangle 3"/>
          <p:cNvSpPr>
            <a:spLocks noGrp="1" noChangeArrowheads="1"/>
          </p:cNvSpPr>
          <p:nvPr>
            <p:ph type="body" idx="1"/>
          </p:nvPr>
        </p:nvSpPr>
        <p:spPr>
          <a:xfrm>
            <a:off x="228600" y="762000"/>
            <a:ext cx="8686800" cy="5943600"/>
          </a:xfrm>
        </p:spPr>
        <p:txBody>
          <a:bodyPr>
            <a:normAutofit/>
          </a:bodyPr>
          <a:lstStyle/>
          <a:p>
            <a:pPr>
              <a:buNone/>
            </a:pPr>
            <a:r>
              <a:rPr lang="en-GB" sz="2000" dirty="0" smtClean="0">
                <a:latin typeface="Courier New" pitchFamily="49" charset="0"/>
                <a:cs typeface="Courier New" pitchFamily="49" charset="0"/>
              </a:rPr>
              <a:t>library(TSA)</a:t>
            </a:r>
          </a:p>
          <a:p>
            <a:pPr>
              <a:buNone/>
            </a:pPr>
            <a:r>
              <a:rPr lang="en-GB" sz="2000" dirty="0" err="1" smtClean="0">
                <a:latin typeface="Courier New" pitchFamily="49" charset="0"/>
                <a:cs typeface="Courier New" pitchFamily="49" charset="0"/>
              </a:rPr>
              <a:t>McLeod.Li.test</a:t>
            </a:r>
            <a:r>
              <a:rPr lang="en-GB" sz="2000" dirty="0" smtClean="0">
                <a:latin typeface="Courier New" pitchFamily="49" charset="0"/>
                <a:cs typeface="Courier New" pitchFamily="49" charset="0"/>
              </a:rPr>
              <a:t>(fit2,gof.lag=24)</a:t>
            </a: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endParaRPr lang="en-US" sz="2000" dirty="0" smtClean="0">
              <a:latin typeface="Courier New" pitchFamily="49" charset="0"/>
              <a:cs typeface="Courier New" pitchFamily="49" charset="0"/>
            </a:endParaRPr>
          </a:p>
          <a:p>
            <a:pPr algn="just">
              <a:buNone/>
            </a:pPr>
            <a:endParaRPr lang="en-GB" sz="2000" dirty="0" smtClean="0">
              <a:latin typeface="Times New Roman" pitchFamily="18" charset="0"/>
              <a:cs typeface="Times New Roman" pitchFamily="18" charset="0"/>
            </a:endParaRPr>
          </a:p>
          <a:p>
            <a:pPr algn="just">
              <a:buNone/>
            </a:pPr>
            <a:endParaRPr lang="en-GB" sz="20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pic>
        <p:nvPicPr>
          <p:cNvPr id="143362" name="Picture 2"/>
          <p:cNvPicPr>
            <a:picLocks noChangeAspect="1" noChangeArrowheads="1"/>
          </p:cNvPicPr>
          <p:nvPr/>
        </p:nvPicPr>
        <p:blipFill>
          <a:blip r:embed="rId3" cstate="print"/>
          <a:srcRect/>
          <a:stretch>
            <a:fillRect/>
          </a:stretch>
        </p:blipFill>
        <p:spPr bwMode="auto">
          <a:xfrm>
            <a:off x="1371600" y="1600200"/>
            <a:ext cx="6400800" cy="50276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6</a:t>
            </a:fld>
            <a:endParaRPr lang="en-US"/>
          </a:p>
        </p:txBody>
      </p:sp>
      <p:sp>
        <p:nvSpPr>
          <p:cNvPr id="1627139" name="Rectangle 3"/>
          <p:cNvSpPr>
            <a:spLocks noGrp="1" noChangeArrowheads="1"/>
          </p:cNvSpPr>
          <p:nvPr>
            <p:ph type="body" idx="1"/>
          </p:nvPr>
        </p:nvSpPr>
        <p:spPr>
          <a:xfrm>
            <a:off x="0" y="609600"/>
            <a:ext cx="9144000" cy="5943600"/>
          </a:xfrm>
        </p:spPr>
        <p:txBody>
          <a:bodyPr>
            <a:normAutofit lnSpcReduction="10000"/>
          </a:bodyPr>
          <a:lstStyle/>
          <a:p>
            <a:r>
              <a:rPr lang="en-US" sz="2400" dirty="0" smtClean="0">
                <a:latin typeface="Times New Roman" pitchFamily="18" charset="0"/>
                <a:cs typeface="Times New Roman" pitchFamily="18" charset="0"/>
              </a:rPr>
              <a:t>The following example creates a zoo object that contains the price of IBM stock for the first five days of 2010; it uses Date objects for the index:</a:t>
            </a:r>
          </a:p>
          <a:p>
            <a:pPr>
              <a:buNone/>
            </a:pPr>
            <a:r>
              <a:rPr lang="en-US" sz="2400" dirty="0" smtClean="0">
                <a:latin typeface="Times New Roman" pitchFamily="18" charset="0"/>
                <a:cs typeface="Times New Roman" pitchFamily="18" charset="0"/>
              </a:rPr>
              <a:t>	</a:t>
            </a:r>
            <a:r>
              <a:rPr lang="en-US" sz="1900" dirty="0" smtClean="0">
                <a:latin typeface="Courier New" pitchFamily="49" charset="0"/>
                <a:cs typeface="Courier New" pitchFamily="49" charset="0"/>
              </a:rPr>
              <a:t>prices &lt;- c(132.45, 130.85, 130.00, 129.55, 130.85)</a:t>
            </a:r>
          </a:p>
          <a:p>
            <a:pPr>
              <a:buNone/>
            </a:pPr>
            <a:r>
              <a:rPr lang="en-US" sz="1900" dirty="0" smtClean="0">
                <a:latin typeface="Courier New" pitchFamily="49" charset="0"/>
                <a:cs typeface="Courier New" pitchFamily="49" charset="0"/>
              </a:rPr>
              <a:t>	dates &lt;- </a:t>
            </a:r>
            <a:r>
              <a:rPr lang="en-US" sz="1900" dirty="0" err="1" smtClean="0">
                <a:latin typeface="Courier New" pitchFamily="49" charset="0"/>
                <a:cs typeface="Courier New" pitchFamily="49" charset="0"/>
              </a:rPr>
              <a:t>as.Date</a:t>
            </a:r>
            <a:r>
              <a:rPr lang="en-US" sz="1900" dirty="0" smtClean="0">
                <a:latin typeface="Courier New" pitchFamily="49" charset="0"/>
                <a:cs typeface="Courier New" pitchFamily="49" charset="0"/>
              </a:rPr>
              <a:t>(c("2010-01-04", "2010-01-05", "2010-01-06",</a:t>
            </a:r>
            <a:r>
              <a:rPr lang="el-GR" sz="1900" dirty="0" smtClean="0">
                <a:latin typeface="Courier New" pitchFamily="49" charset="0"/>
                <a:cs typeface="Courier New" pitchFamily="49" charset="0"/>
              </a:rPr>
              <a:t> "2010-01-07","2010-01-08"))</a:t>
            </a:r>
          </a:p>
          <a:p>
            <a:pPr>
              <a:buNone/>
            </a:pPr>
            <a:r>
              <a:rPr lang="en-US" sz="1900" dirty="0" smtClean="0">
                <a:latin typeface="Courier New" pitchFamily="49" charset="0"/>
                <a:cs typeface="Courier New" pitchFamily="49" charset="0"/>
              </a:rPr>
              <a:t>	</a:t>
            </a:r>
            <a:r>
              <a:rPr lang="en-US" sz="1900" dirty="0" err="1" smtClean="0">
                <a:latin typeface="Courier New" pitchFamily="49" charset="0"/>
                <a:cs typeface="Courier New" pitchFamily="49" charset="0"/>
              </a:rPr>
              <a:t>ibm.daily</a:t>
            </a:r>
            <a:r>
              <a:rPr lang="en-US" sz="1900" dirty="0" smtClean="0">
                <a:latin typeface="Courier New" pitchFamily="49" charset="0"/>
                <a:cs typeface="Courier New" pitchFamily="49" charset="0"/>
              </a:rPr>
              <a:t> &lt;- zoo(prices, dates)</a:t>
            </a:r>
          </a:p>
          <a:p>
            <a:pPr>
              <a:buNone/>
            </a:pPr>
            <a:r>
              <a:rPr lang="en-US" sz="1900" dirty="0" smtClean="0">
                <a:latin typeface="Courier New" pitchFamily="49" charset="0"/>
                <a:cs typeface="Courier New" pitchFamily="49" charset="0"/>
              </a:rPr>
              <a:t>	print(</a:t>
            </a:r>
            <a:r>
              <a:rPr lang="en-US" sz="1900" dirty="0" err="1" smtClean="0">
                <a:latin typeface="Courier New" pitchFamily="49" charset="0"/>
                <a:cs typeface="Courier New" pitchFamily="49" charset="0"/>
              </a:rPr>
              <a:t>ibm.daily</a:t>
            </a:r>
            <a:r>
              <a:rPr lang="en-US" sz="1900" dirty="0" smtClean="0">
                <a:latin typeface="Courier New" pitchFamily="49" charset="0"/>
                <a:cs typeface="Courier New" pitchFamily="49" charset="0"/>
              </a:rPr>
              <a:t>)</a:t>
            </a:r>
          </a:p>
          <a:p>
            <a:r>
              <a:rPr lang="en-US" sz="2400" dirty="0" smtClean="0">
                <a:latin typeface="Times New Roman" pitchFamily="18" charset="0"/>
                <a:cs typeface="Times New Roman" pitchFamily="18" charset="0"/>
              </a:rPr>
              <a:t>In contrast, the next example captures the price of IBM stock at one-second intervals. It represents time by the number of hours past midnight starting at 9:30 a.m. (1 second ≈ 0.00027778 hours):</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 </a:t>
            </a:r>
            <a:r>
              <a:rPr lang="en-US" sz="2100" dirty="0" smtClean="0">
                <a:latin typeface="Courier New" pitchFamily="49" charset="0"/>
                <a:cs typeface="Courier New" pitchFamily="49" charset="0"/>
              </a:rPr>
              <a:t>prices &lt;- c(131.18, 131.20, 131.17, 131.15, 131.17)</a:t>
            </a:r>
          </a:p>
          <a:p>
            <a:pPr>
              <a:buNone/>
            </a:pPr>
            <a:r>
              <a:rPr lang="en-US" sz="2100" dirty="0" smtClean="0">
                <a:latin typeface="Courier New" pitchFamily="49" charset="0"/>
                <a:cs typeface="Courier New" pitchFamily="49" charset="0"/>
              </a:rPr>
              <a:t>	 seconds &lt;- c(9.5, 9.500278, 9.500556, 9.500833, 9.501111)</a:t>
            </a:r>
          </a:p>
          <a:p>
            <a:pPr>
              <a:buNone/>
            </a:pPr>
            <a:r>
              <a:rPr lang="en-US" sz="2100" dirty="0" smtClean="0">
                <a:latin typeface="Courier New" pitchFamily="49" charset="0"/>
                <a:cs typeface="Courier New" pitchFamily="49" charset="0"/>
              </a:rPr>
              <a:t>	 ibm.sec &lt;- zoo(prices, seconds)</a:t>
            </a:r>
          </a:p>
          <a:p>
            <a:pPr>
              <a:buNone/>
            </a:pPr>
            <a:r>
              <a:rPr lang="en-US" sz="2100" dirty="0" smtClean="0">
                <a:latin typeface="Courier New" pitchFamily="49" charset="0"/>
                <a:cs typeface="Courier New" pitchFamily="49" charset="0"/>
              </a:rPr>
              <a:t>	 print(ibm.sec)</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3810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Representing Time Series Data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7</a:t>
            </a:fld>
            <a:endParaRPr lang="en-US"/>
          </a:p>
        </p:txBody>
      </p:sp>
      <p:sp>
        <p:nvSpPr>
          <p:cNvPr id="1627139" name="Rectangle 3"/>
          <p:cNvSpPr>
            <a:spLocks noGrp="1" noChangeArrowheads="1"/>
          </p:cNvSpPr>
          <p:nvPr>
            <p:ph type="body" idx="1"/>
          </p:nvPr>
        </p:nvSpPr>
        <p:spPr>
          <a:xfrm>
            <a:off x="0" y="609600"/>
            <a:ext cx="9144000" cy="5943600"/>
          </a:xfrm>
        </p:spPr>
        <p:txBody>
          <a:bodyPr>
            <a:normAutofit fontScale="92500" lnSpcReduction="10000"/>
          </a:bodyPr>
          <a:lstStyle/>
          <a:p>
            <a:r>
              <a:rPr lang="en-US" sz="2400" dirty="0" smtClean="0">
                <a:latin typeface="Times New Roman" pitchFamily="18" charset="0"/>
                <a:cs typeface="Times New Roman" pitchFamily="18" charset="0"/>
              </a:rPr>
              <a:t>Those two examples used a single time series, where the data came from a vector. </a:t>
            </a:r>
          </a:p>
          <a:p>
            <a:r>
              <a:rPr lang="en-US" sz="2400" dirty="0" smtClean="0">
                <a:latin typeface="Times New Roman" pitchFamily="18" charset="0"/>
                <a:cs typeface="Times New Roman" pitchFamily="18" charset="0"/>
              </a:rPr>
              <a:t>Both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and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can also handle multiple, parallel time series. For this, capture the several time series in a data frame and then create a multivariate time series by calling the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(or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function:</a:t>
            </a:r>
          </a:p>
          <a:p>
            <a:pPr>
              <a:buNone/>
            </a:pPr>
            <a:r>
              <a:rPr lang="nl-NL" sz="2400" dirty="0" smtClean="0">
                <a:latin typeface="Times New Roman" pitchFamily="18" charset="0"/>
                <a:cs typeface="Times New Roman" pitchFamily="18" charset="0"/>
              </a:rPr>
              <a:t>		</a:t>
            </a:r>
            <a:r>
              <a:rPr lang="nl-NL" sz="2400" dirty="0" smtClean="0">
                <a:latin typeface="Courier New" pitchFamily="49" charset="0"/>
                <a:cs typeface="Courier New" pitchFamily="49" charset="0"/>
              </a:rPr>
              <a:t>ts &lt;- zoo(dfrm, dt) </a:t>
            </a:r>
            <a:r>
              <a:rPr lang="nl-NL" sz="2400" dirty="0" smtClean="0">
                <a:latin typeface="Times New Roman" pitchFamily="18" charset="0"/>
                <a:cs typeface="Times New Roman" pitchFamily="18" charset="0"/>
              </a:rPr>
              <a:t># OR: </a:t>
            </a:r>
            <a:r>
              <a:rPr lang="nl-NL" sz="2400" dirty="0" smtClean="0">
                <a:latin typeface="Courier New" pitchFamily="49" charset="0"/>
                <a:cs typeface="Courier New" pitchFamily="49" charset="0"/>
              </a:rPr>
              <a:t>ts &lt;- xts(dfrm, dt)</a:t>
            </a:r>
          </a:p>
          <a:p>
            <a:r>
              <a:rPr lang="en-US" sz="2400" dirty="0" smtClean="0">
                <a:latin typeface="Times New Roman" pitchFamily="18" charset="0"/>
                <a:cs typeface="Times New Roman" pitchFamily="18" charset="0"/>
              </a:rPr>
              <a:t>The second argument is a vector of dates (or </a:t>
            </a:r>
            <a:r>
              <a:rPr lang="en-US" sz="2400" dirty="0" err="1" smtClean="0">
                <a:latin typeface="Times New Roman" pitchFamily="18" charset="0"/>
                <a:cs typeface="Times New Roman" pitchFamily="18" charset="0"/>
              </a:rPr>
              <a:t>datetimes</a:t>
            </a:r>
            <a:r>
              <a:rPr lang="en-US" sz="2400" dirty="0" smtClean="0">
                <a:latin typeface="Times New Roman" pitchFamily="18" charset="0"/>
                <a:cs typeface="Times New Roman" pitchFamily="18" charset="0"/>
              </a:rPr>
              <a:t>) for each observation. </a:t>
            </a:r>
          </a:p>
          <a:p>
            <a:r>
              <a:rPr lang="en-US" sz="2400" dirty="0" smtClean="0">
                <a:latin typeface="Times New Roman" pitchFamily="18" charset="0"/>
                <a:cs typeface="Times New Roman" pitchFamily="18" charset="0"/>
              </a:rPr>
              <a:t>There is only one vector of dates for all the time series; in other words, all observations in each row of the data frame must have the same date.</a:t>
            </a:r>
          </a:p>
          <a:p>
            <a:r>
              <a:rPr lang="en-US" sz="2400" dirty="0" smtClean="0">
                <a:latin typeface="Times New Roman" pitchFamily="18" charset="0"/>
                <a:cs typeface="Times New Roman" pitchFamily="18" charset="0"/>
              </a:rPr>
              <a:t>Once the data is captured inside a </a:t>
            </a:r>
            <a:r>
              <a:rPr lang="en-US" sz="2400" dirty="0" err="1" smtClean="0">
                <a:latin typeface="Courier New" pitchFamily="49" charset="0"/>
                <a:cs typeface="Courier New" pitchFamily="49" charset="0"/>
              </a:rPr>
              <a:t>zoo </a:t>
            </a:r>
            <a:r>
              <a:rPr lang="en-US" sz="2400" dirty="0" smtClean="0">
                <a:latin typeface="Times New Roman" pitchFamily="18" charset="0"/>
                <a:cs typeface="Times New Roman" pitchFamily="18" charset="0"/>
              </a:rPr>
              <a:t>or </a:t>
            </a:r>
            <a:r>
              <a:rPr lang="en-US" sz="2400" dirty="0" err="1" smtClean="0">
                <a:latin typeface="Courier New" pitchFamily="49" charset="0"/>
                <a:cs typeface="Courier New" pitchFamily="49" charset="0"/>
              </a:rPr>
              <a:t>xts</a:t>
            </a:r>
            <a:r>
              <a:rPr lang="en-US" sz="2400" dirty="0" smtClean="0">
                <a:latin typeface="Courier New" pitchFamily="49" charset="0"/>
                <a:cs typeface="Courier New" pitchFamily="49" charset="0"/>
              </a:rPr>
              <a:t> </a:t>
            </a:r>
            <a:r>
              <a:rPr lang="en-US" sz="2400" dirty="0" smtClean="0">
                <a:latin typeface="Times New Roman" pitchFamily="18" charset="0"/>
                <a:cs typeface="Times New Roman" pitchFamily="18" charset="0"/>
              </a:rPr>
              <a:t>object, you can extract the pure data via </a:t>
            </a:r>
            <a:r>
              <a:rPr lang="en-US" sz="2400" dirty="0" err="1" smtClean="0">
                <a:latin typeface="Courier New" pitchFamily="49" charset="0"/>
                <a:cs typeface="Courier New" pitchFamily="49" charset="0"/>
              </a:rPr>
              <a:t>coredata</a:t>
            </a:r>
            <a:r>
              <a:rPr lang="en-US" sz="2400" dirty="0" smtClean="0">
                <a:latin typeface="Times New Roman" pitchFamily="18" charset="0"/>
                <a:cs typeface="Times New Roman" pitchFamily="18" charset="0"/>
              </a:rPr>
              <a:t>, which returns a simple vector (or matrix):</a:t>
            </a:r>
          </a:p>
          <a:p>
            <a:pPr>
              <a:buNone/>
            </a:pPr>
            <a:r>
              <a:rPr lang="en-US" sz="2400" dirty="0" smtClean="0">
                <a:latin typeface="Times New Roman" pitchFamily="18" charset="0"/>
                <a:cs typeface="Times New Roman" pitchFamily="18" charset="0"/>
              </a:rPr>
              <a:t>		</a:t>
            </a:r>
            <a:r>
              <a:rPr lang="en-US" sz="2400" dirty="0" err="1" smtClean="0">
                <a:latin typeface="Courier New" pitchFamily="49" charset="0"/>
                <a:cs typeface="Courier New" pitchFamily="49" charset="0"/>
              </a:rPr>
              <a:t>coredata</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ibm.daily</a:t>
            </a:r>
            <a:r>
              <a:rPr lang="en-US" sz="2400" dirty="0" smtClean="0">
                <a:latin typeface="Courier New" pitchFamily="49" charset="0"/>
                <a:cs typeface="Courier New" pitchFamily="49" charset="0"/>
              </a:rPr>
              <a:t>)</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[1] 132.45 130.85 130.00 0.00 129.55</a:t>
            </a:r>
          </a:p>
          <a:p>
            <a:r>
              <a:rPr lang="en-US" sz="2400" dirty="0" smtClean="0">
                <a:latin typeface="Times New Roman" pitchFamily="18" charset="0"/>
                <a:cs typeface="Times New Roman" pitchFamily="18" charset="0"/>
              </a:rPr>
              <a:t>You can extract the date or time portion via index:</a:t>
            </a:r>
          </a:p>
          <a:p>
            <a:pPr>
              <a:buNone/>
            </a:pPr>
            <a:r>
              <a:rPr lang="en-US" sz="2400" dirty="0" smtClean="0">
                <a:latin typeface="Times New Roman" pitchFamily="18" charset="0"/>
                <a:cs typeface="Times New Roman" pitchFamily="18" charset="0"/>
              </a:rPr>
              <a:t>		</a:t>
            </a:r>
            <a:r>
              <a:rPr lang="en-US" sz="2400" dirty="0" smtClean="0">
                <a:latin typeface="Courier New" pitchFamily="49" charset="0"/>
                <a:cs typeface="Courier New" pitchFamily="49" charset="0"/>
              </a:rPr>
              <a:t> index(</a:t>
            </a:r>
            <a:r>
              <a:rPr lang="en-US" sz="2400" dirty="0" err="1" smtClean="0">
                <a:latin typeface="Courier New" pitchFamily="49" charset="0"/>
                <a:cs typeface="Courier New" pitchFamily="49" charset="0"/>
              </a:rPr>
              <a:t>ibm.daily)</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[1] "2010-01-04" "2010-01-05" "2010-01-06" "2010-01-07" "2010-01-08"</a:t>
            </a: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3810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Representing Time Series Data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8</a:t>
            </a:fld>
            <a:endParaRPr lang="en-US"/>
          </a:p>
        </p:txBody>
      </p:sp>
      <p:sp>
        <p:nvSpPr>
          <p:cNvPr id="1627139" name="Rectangle 3"/>
          <p:cNvSpPr>
            <a:spLocks noGrp="1" noChangeArrowheads="1"/>
          </p:cNvSpPr>
          <p:nvPr>
            <p:ph type="body" idx="1"/>
          </p:nvPr>
        </p:nvSpPr>
        <p:spPr>
          <a:xfrm>
            <a:off x="0" y="609600"/>
            <a:ext cx="9144000" cy="5943600"/>
          </a:xfrm>
        </p:spPr>
        <p:txBody>
          <a:bodyPr>
            <a:normAutofit/>
          </a:bodyPr>
          <a:lstStyle/>
          <a:p>
            <a:r>
              <a:rPr lang="en-US" sz="2400" dirty="0" smtClean="0">
                <a:latin typeface="Times New Roman" pitchFamily="18" charset="0"/>
                <a:cs typeface="Times New Roman" pitchFamily="18" charset="0"/>
              </a:rPr>
              <a:t>Use </a:t>
            </a:r>
            <a:r>
              <a:rPr lang="en-US" sz="2400" dirty="0" smtClean="0">
                <a:latin typeface="Courier New" pitchFamily="49" charset="0"/>
                <a:cs typeface="Courier New" pitchFamily="49" charset="0"/>
              </a:rPr>
              <a:t>plot(x)</a:t>
            </a:r>
            <a:r>
              <a:rPr lang="en-US" sz="2400" dirty="0" smtClean="0">
                <a:latin typeface="Times New Roman" pitchFamily="18" charset="0"/>
                <a:cs typeface="Times New Roman" pitchFamily="18" charset="0"/>
              </a:rPr>
              <a:t>, which works for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objects and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objects containing either single or multiple time series.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For a simple vector </a:t>
            </a:r>
            <a:r>
              <a:rPr lang="en-US" sz="2400" dirty="0" smtClean="0">
                <a:latin typeface="Courier New" pitchFamily="49" charset="0"/>
                <a:cs typeface="Courier New" pitchFamily="49" charset="0"/>
              </a:rPr>
              <a:t>v</a:t>
            </a:r>
            <a:r>
              <a:rPr lang="en-US" sz="2400" dirty="0" smtClean="0">
                <a:latin typeface="Times New Roman" pitchFamily="18" charset="0"/>
                <a:cs typeface="Times New Roman" pitchFamily="18" charset="0"/>
              </a:rPr>
              <a:t> of time series observations, you can use either </a:t>
            </a:r>
            <a:r>
              <a:rPr lang="en-US" sz="2400" dirty="0" smtClean="0">
                <a:latin typeface="Courier New" pitchFamily="49" charset="0"/>
                <a:cs typeface="Courier New" pitchFamily="49" charset="0"/>
              </a:rPr>
              <a:t>plot(</a:t>
            </a:r>
            <a:r>
              <a:rPr lang="en-US" sz="2400" dirty="0" err="1" smtClean="0">
                <a:latin typeface="Courier New" pitchFamily="49" charset="0"/>
                <a:cs typeface="Courier New" pitchFamily="49" charset="0"/>
              </a:rPr>
              <a:t>v,type</a:t>
            </a:r>
            <a:r>
              <a:rPr lang="en-US" sz="2400" dirty="0" smtClean="0">
                <a:latin typeface="Courier New" pitchFamily="49" charset="0"/>
                <a:cs typeface="Courier New" pitchFamily="49" charset="0"/>
              </a:rPr>
              <a:t>="l") </a:t>
            </a:r>
            <a:r>
              <a:rPr lang="en-US" sz="2400" dirty="0" smtClean="0">
                <a:latin typeface="Times New Roman" pitchFamily="18" charset="0"/>
                <a:cs typeface="Times New Roman" pitchFamily="18" charset="0"/>
              </a:rPr>
              <a:t>or  </a:t>
            </a:r>
            <a:r>
              <a:rPr lang="en-US" sz="2400" dirty="0" err="1" smtClean="0">
                <a:latin typeface="Courier New" pitchFamily="49" charset="0"/>
                <a:cs typeface="Courier New" pitchFamily="49" charset="0"/>
              </a:rPr>
              <a:t>plot.ts</a:t>
            </a:r>
            <a:r>
              <a:rPr lang="en-US" sz="2400" dirty="0" smtClean="0">
                <a:latin typeface="Courier New" pitchFamily="49" charset="0"/>
                <a:cs typeface="Courier New" pitchFamily="49" charset="0"/>
              </a:rPr>
              <a:t>(v).</a:t>
            </a:r>
          </a:p>
          <a:p>
            <a:endParaRPr lang="en-US" sz="2400" dirty="0" smtClean="0">
              <a:latin typeface="Courier New" pitchFamily="49" charset="0"/>
              <a:cs typeface="Courier New" pitchFamily="49" charset="0"/>
            </a:endParaRPr>
          </a:p>
          <a:p>
            <a:pPr algn="just"/>
            <a:r>
              <a:rPr lang="en-US" sz="2400" dirty="0" smtClean="0">
                <a:latin typeface="Times New Roman" pitchFamily="18" charset="0"/>
                <a:cs typeface="Times New Roman" pitchFamily="18" charset="0"/>
              </a:rPr>
              <a:t>The generic plot function has a version for </a:t>
            </a:r>
            <a:r>
              <a:rPr lang="en-US" sz="2400" dirty="0" smtClean="0">
                <a:latin typeface="Courier New" pitchFamily="49" charset="0"/>
                <a:cs typeface="Courier New" pitchFamily="49" charset="0"/>
              </a:rPr>
              <a:t>zoo</a:t>
            </a:r>
            <a:r>
              <a:rPr lang="en-US" sz="2400" dirty="0" smtClean="0">
                <a:latin typeface="Times New Roman" pitchFamily="18" charset="0"/>
                <a:cs typeface="Times New Roman" pitchFamily="18" charset="0"/>
              </a:rPr>
              <a:t> objects and </a:t>
            </a:r>
            <a:r>
              <a:rPr lang="en-US" sz="2400" dirty="0" err="1" smtClean="0">
                <a:latin typeface="Courier New" pitchFamily="49" charset="0"/>
                <a:cs typeface="Courier New" pitchFamily="49" charset="0"/>
              </a:rPr>
              <a:t>xts</a:t>
            </a:r>
            <a:r>
              <a:rPr lang="en-US" sz="2400" dirty="0" smtClean="0">
                <a:latin typeface="Times New Roman" pitchFamily="18" charset="0"/>
                <a:cs typeface="Times New Roman" pitchFamily="18" charset="0"/>
              </a:rPr>
              <a:t> objects. It can plot objects that contain a single time series or multiple time series. In the latter case, it can plot each series in a separate plot or together in one plot.</a:t>
            </a: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3810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Plotting Time Series Data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0496B32-4284-42E6-BAF2-E52BB2F8C154}" type="slidenum">
              <a:rPr lang="en-US"/>
              <a:pPr/>
              <a:t>9</a:t>
            </a:fld>
            <a:endParaRPr lang="en-US"/>
          </a:p>
        </p:txBody>
      </p:sp>
      <p:sp>
        <p:nvSpPr>
          <p:cNvPr id="1627139" name="Rectangle 3"/>
          <p:cNvSpPr>
            <a:spLocks noGrp="1" noChangeArrowheads="1"/>
          </p:cNvSpPr>
          <p:nvPr>
            <p:ph type="body" idx="1"/>
          </p:nvPr>
        </p:nvSpPr>
        <p:spPr>
          <a:xfrm>
            <a:off x="0" y="609600"/>
            <a:ext cx="9144000" cy="5943600"/>
          </a:xfrm>
        </p:spPr>
        <p:txBody>
          <a:bodyPr>
            <a:normAutofit/>
          </a:bodyPr>
          <a:lstStyle/>
          <a:p>
            <a:r>
              <a:rPr lang="en-GB" sz="2400" dirty="0" smtClean="0">
                <a:latin typeface="Times New Roman" pitchFamily="18" charset="0"/>
                <a:cs typeface="Times New Roman" pitchFamily="18" charset="0"/>
              </a:rPr>
              <a:t>The convenience function </a:t>
            </a:r>
            <a:r>
              <a:rPr lang="en-GB" sz="2400" dirty="0" smtClean="0">
                <a:latin typeface="Courier New" pitchFamily="49" charset="0"/>
                <a:cs typeface="Courier New" pitchFamily="49" charset="0"/>
              </a:rPr>
              <a:t>read.zoo</a:t>
            </a:r>
            <a:r>
              <a:rPr lang="en-GB" sz="2400" dirty="0" smtClean="0">
                <a:latin typeface="Times New Roman" pitchFamily="18" charset="0"/>
                <a:cs typeface="Times New Roman" pitchFamily="18" charset="0"/>
              </a:rPr>
              <a:t> is a simple wrapper to these functions that assumes the index is in the first column of the file and the remaining columns are data</a:t>
            </a:r>
          </a:p>
          <a:p>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Data in </a:t>
            </a:r>
            <a:r>
              <a:rPr lang="en-GB" sz="2400" dirty="0" err="1" smtClean="0">
                <a:latin typeface="Courier New" pitchFamily="49" charset="0"/>
                <a:cs typeface="Courier New" pitchFamily="49" charset="0"/>
              </a:rPr>
              <a:t>snp_daily</a:t>
            </a:r>
            <a:r>
              <a:rPr lang="en-GB" sz="2400" dirty="0" smtClean="0">
                <a:latin typeface="Times New Roman" pitchFamily="18" charset="0"/>
                <a:cs typeface="Times New Roman" pitchFamily="18" charset="0"/>
              </a:rPr>
              <a:t> , is a </a:t>
            </a:r>
            <a:r>
              <a:rPr lang="en-GB" sz="2400" dirty="0" err="1" smtClean="0">
                <a:latin typeface="Times New Roman" pitchFamily="18" charset="0"/>
                <a:cs typeface="Times New Roman" pitchFamily="18" charset="0"/>
              </a:rPr>
              <a:t>dataframe</a:t>
            </a:r>
            <a:r>
              <a:rPr lang="en-GB" sz="2400" dirty="0" smtClean="0">
                <a:latin typeface="Times New Roman" pitchFamily="18" charset="0"/>
                <a:cs typeface="Times New Roman" pitchFamily="18" charset="0"/>
              </a:rPr>
              <a:t> object that contains two daily time series. One shows the open price of S&amp;P index, and the other is that same close price.</a:t>
            </a:r>
          </a:p>
          <a:p>
            <a:endParaRPr lang="en-GB"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Using </a:t>
            </a:r>
            <a:r>
              <a:rPr lang="en-US" sz="2400" dirty="0" smtClean="0">
                <a:latin typeface="Courier New" pitchFamily="49" charset="0"/>
                <a:cs typeface="Courier New" pitchFamily="49" charset="0"/>
              </a:rPr>
              <a:t>read.zoo()</a:t>
            </a:r>
            <a:r>
              <a:rPr lang="en-US" sz="2400" dirty="0" smtClean="0">
                <a:latin typeface="Times New Roman" pitchFamily="18" charset="0"/>
                <a:cs typeface="Times New Roman" pitchFamily="18" charset="0"/>
              </a:rPr>
              <a:t> we can read the </a:t>
            </a:r>
            <a:r>
              <a:rPr lang="en-US" sz="2400" dirty="0" err="1" smtClean="0">
                <a:latin typeface="Times New Roman" pitchFamily="18" charset="0"/>
                <a:cs typeface="Times New Roman" pitchFamily="18" charset="0"/>
              </a:rPr>
              <a:t>csv</a:t>
            </a:r>
            <a:r>
              <a:rPr lang="en-US" sz="2400" dirty="0" smtClean="0">
                <a:latin typeface="Times New Roman" pitchFamily="18" charset="0"/>
                <a:cs typeface="Times New Roman" pitchFamily="18" charset="0"/>
              </a:rPr>
              <a:t> file as follows: </a:t>
            </a:r>
          </a:p>
          <a:p>
            <a:pPr>
              <a:buNone/>
            </a:pPr>
            <a:r>
              <a:rPr lang="en-GB" sz="2000" dirty="0" smtClean="0">
                <a:latin typeface="Courier New" pitchFamily="49" charset="0"/>
                <a:cs typeface="Courier New" pitchFamily="49" charset="0"/>
              </a:rPr>
              <a:t>data&lt;-read.zoo("C:\\Users.....\\</a:t>
            </a:r>
            <a:r>
              <a:rPr lang="en-GB" sz="2000" dirty="0" err="1" smtClean="0">
                <a:latin typeface="Courier New" pitchFamily="49" charset="0"/>
                <a:cs typeface="Courier New" pitchFamily="49" charset="0"/>
              </a:rPr>
              <a:t>snp_daily.csv",sep</a:t>
            </a:r>
            <a:r>
              <a:rPr lang="en-GB" sz="2000" dirty="0" smtClean="0">
                <a:latin typeface="Courier New" pitchFamily="49" charset="0"/>
                <a:cs typeface="Courier New" pitchFamily="49" charset="0"/>
              </a:rPr>
              <a:t>=";",header=</a:t>
            </a:r>
            <a:r>
              <a:rPr lang="en-GB" sz="2000" dirty="0" err="1" smtClean="0">
                <a:latin typeface="Courier New" pitchFamily="49" charset="0"/>
                <a:cs typeface="Courier New" pitchFamily="49" charset="0"/>
              </a:rPr>
              <a:t>TRUE,format</a:t>
            </a:r>
            <a:r>
              <a:rPr lang="en-GB" sz="2000" dirty="0" smtClean="0">
                <a:latin typeface="Courier New" pitchFamily="49" charset="0"/>
                <a:cs typeface="Courier New" pitchFamily="49" charset="0"/>
              </a:rPr>
              <a:t>="%Y-%m-%d")</a:t>
            </a:r>
          </a:p>
          <a:p>
            <a:pPr>
              <a:buNone/>
            </a:pPr>
            <a:endParaRPr lang="en-GB" sz="2000" dirty="0" smtClean="0">
              <a:latin typeface="Courier New" pitchFamily="49" charset="0"/>
              <a:cs typeface="Courier New" pitchFamily="49" charset="0"/>
            </a:endParaRPr>
          </a:p>
          <a:p>
            <a:r>
              <a:rPr lang="en-GB" sz="2400" dirty="0" smtClean="0">
                <a:latin typeface="Times New Roman" pitchFamily="18" charset="0"/>
                <a:cs typeface="Times New Roman" pitchFamily="18" charset="0"/>
              </a:rPr>
              <a:t>The format argument causes the first column to be transformed to an index of class "Date". </a:t>
            </a:r>
            <a:endParaRPr lang="en-US" sz="2400" dirty="0" smtClean="0">
              <a:latin typeface="Times New Roman" pitchFamily="18" charset="0"/>
              <a:cs typeface="Times New Roman" pitchFamily="18" charset="0"/>
            </a:endParaRPr>
          </a:p>
        </p:txBody>
      </p:sp>
      <p:sp>
        <p:nvSpPr>
          <p:cNvPr id="1627140" name="Rectangle 4"/>
          <p:cNvSpPr>
            <a:spLocks noChangeArrowheads="1"/>
          </p:cNvSpPr>
          <p:nvPr/>
        </p:nvSpPr>
        <p:spPr bwMode="auto">
          <a:xfrm>
            <a:off x="0" y="2330450"/>
            <a:ext cx="9144000" cy="0"/>
          </a:xfrm>
          <a:prstGeom prst="rect">
            <a:avLst/>
          </a:prstGeom>
          <a:solidFill>
            <a:srgbClr val="FFFFFF"/>
          </a:solidFill>
          <a:ln w="9525">
            <a:noFill/>
            <a:miter lim="800000"/>
            <a:headEnd/>
            <a:tailEnd/>
          </a:ln>
          <a:effectLst/>
        </p:spPr>
        <p:txBody>
          <a:bodyPr wrap="none" anchor="ctr">
            <a:spAutoFit/>
          </a:bodyPr>
          <a:lstStyle/>
          <a:p>
            <a:endParaRPr lang="en-GB"/>
          </a:p>
        </p:txBody>
      </p:sp>
      <p:sp>
        <p:nvSpPr>
          <p:cNvPr id="9" name="Rectangle 2"/>
          <p:cNvSpPr>
            <a:spLocks noGrp="1" noChangeArrowheads="1"/>
          </p:cNvSpPr>
          <p:nvPr>
            <p:ph type="title"/>
          </p:nvPr>
        </p:nvSpPr>
        <p:spPr>
          <a:xfrm>
            <a:off x="457200" y="228600"/>
            <a:ext cx="8229600" cy="381000"/>
          </a:xfrm>
        </p:spPr>
        <p:txBody>
          <a:bodyPr>
            <a:noAutofit/>
          </a:bodyPr>
          <a:lstStyle/>
          <a:p>
            <a:r>
              <a:rPr lang="en-US" sz="2400" b="1" dirty="0" smtClean="0">
                <a:latin typeface="Times New Roman" pitchFamily="18" charset="0"/>
                <a:cs typeface="Times New Roman" pitchFamily="18" charset="0"/>
              </a:rPr>
              <a:t>Time series analysis --</a:t>
            </a:r>
            <a:r>
              <a:rPr lang="en-US" sz="2400" dirty="0" smtClean="0"/>
              <a:t> </a:t>
            </a:r>
            <a:r>
              <a:rPr lang="en-US" sz="2400" b="1" dirty="0" smtClean="0">
                <a:latin typeface="Times New Roman" pitchFamily="18" charset="0"/>
                <a:cs typeface="Times New Roman" pitchFamily="18" charset="0"/>
              </a:rPr>
              <a:t>Plotting Time Series Data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10014</TotalTime>
  <Words>1997</Words>
  <Application>Microsoft Office PowerPoint</Application>
  <PresentationFormat>Προβολή στην οθόνη (4:3)</PresentationFormat>
  <Paragraphs>780</Paragraphs>
  <Slides>57</Slides>
  <Notes>57</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57</vt:i4>
      </vt:variant>
    </vt:vector>
  </HeadingPairs>
  <TitlesOfParts>
    <vt:vector size="63" baseType="lpstr">
      <vt:lpstr>Arial</vt:lpstr>
      <vt:lpstr>Calibri</vt:lpstr>
      <vt:lpstr>Courier New</vt:lpstr>
      <vt:lpstr>Times New Roman</vt:lpstr>
      <vt:lpstr>Office Theme</vt:lpstr>
      <vt:lpstr>Equation</vt:lpstr>
      <vt:lpstr>Applied Statistics</vt:lpstr>
      <vt:lpstr>Time series analysis  </vt:lpstr>
      <vt:lpstr>Time series analysis- Date Versus Datetime   </vt:lpstr>
      <vt:lpstr>Time series analysis - Representing Time Series Data  </vt:lpstr>
      <vt:lpstr>Time series analysis - Representing Time Series Data  </vt:lpstr>
      <vt:lpstr>Time series analysis - Representing Time Series Data  </vt:lpstr>
      <vt:lpstr>Time series analysis - Representing Time Series Data  </vt:lpstr>
      <vt:lpstr>Time series analysis - Plotting Time Series Data  </vt:lpstr>
      <vt:lpstr>Time series analysis -- Plotting Time Series Data  </vt:lpstr>
      <vt:lpstr>Time series analysis - Plotting Time Series Data   </vt:lpstr>
      <vt:lpstr>Time series analysis  - Plotting Time Series Data   </vt:lpstr>
      <vt:lpstr> Time series analysis  - Subset selection   </vt:lpstr>
      <vt:lpstr> Time series analysis  - Prices and returns  </vt:lpstr>
      <vt:lpstr> Time series analysis  - Prices and returns  </vt:lpstr>
      <vt:lpstr> Time series analysis  - Query Yahoo! Finance   </vt:lpstr>
      <vt:lpstr> Time series analysis  - Lagging a Time Series   </vt:lpstr>
      <vt:lpstr> Time series analysis  - - Lagging a Time Series   </vt:lpstr>
      <vt:lpstr> Time series analysis  - KPSS Test for Stationarity   </vt:lpstr>
      <vt:lpstr> Time series analysis  - Fitting an ARIMA Model   </vt:lpstr>
      <vt:lpstr> Time series analysis  - Fitting an ARIMA Model   </vt:lpstr>
      <vt:lpstr> Time series analysis  - Backshift notation for ARIMA   </vt:lpstr>
      <vt:lpstr> Time series analysis  - Backshift notation for ARIMA  </vt:lpstr>
      <vt:lpstr> Time series analysis  - Backshift notation for ARIMA   </vt:lpstr>
      <vt:lpstr> Time series analysis  - Seasonal ARIMA models  </vt:lpstr>
      <vt:lpstr> Time series analysis  - Seasonal ARIMA models  </vt:lpstr>
      <vt:lpstr> Time series analysis  - Seasonal ARIMA models  </vt:lpstr>
      <vt:lpstr> Time series analysis  - Seasonal ARIMA models  </vt:lpstr>
      <vt:lpstr> Time series analysis  - Seasonal ACF/PACF </vt:lpstr>
      <vt:lpstr> Time series analysis  - Seasonal ARIMA models  </vt:lpstr>
      <vt:lpstr> Time series analysis  - Seasonal ARIMA models  </vt:lpstr>
      <vt:lpstr> Time series analysis  - Seasonal ARIMA models  </vt:lpstr>
      <vt:lpstr> Time series analysis  - Seasonal ARIMA models  </vt:lpstr>
      <vt:lpstr> Time series analysis  - Seasonal ARIMA models  </vt:lpstr>
      <vt:lpstr> Time series analysis  - Seasonal ARIMA models  </vt:lpstr>
      <vt:lpstr> Time series analysis  - Seasonal ARIMA models  </vt:lpstr>
      <vt:lpstr> Time series analysis  - Seasonal ARIMA models  </vt:lpstr>
      <vt:lpstr> Time series analysis  - Seasonal ARIMA models  </vt:lpstr>
      <vt:lpstr> Time series analysis  - Seasonal ARIMA models  </vt:lpstr>
      <vt:lpstr> Seasonal ARIMA models- Example 2  </vt:lpstr>
      <vt:lpstr> Seasonal ARIMA models- Example 2   </vt:lpstr>
      <vt:lpstr> Seasonal ARIMA models- Example 2   </vt:lpstr>
      <vt:lpstr> Seasonal ARIMA models- Example 2   </vt:lpstr>
      <vt:lpstr> Seasonal ARIMA models- Example 2  </vt:lpstr>
      <vt:lpstr> Seasonal ARIMA models- Example 2  </vt:lpstr>
      <vt:lpstr> Seasonal ARIMA models- Example 2   </vt:lpstr>
      <vt:lpstr>  Seasonal ARIMA models- Example 2   </vt:lpstr>
      <vt:lpstr>  Seasonal ARIMA models- Example 2  </vt:lpstr>
      <vt:lpstr> Time series analysis  - Modelling procedure  </vt:lpstr>
      <vt:lpstr>  Seasonal ARIMA models forecasts- Example 2  </vt:lpstr>
      <vt:lpstr>  Seasonal ARIMA models forecasts- - Example 2  </vt:lpstr>
      <vt:lpstr>  Seasonal ARIMA models forecasts- - Example 2  </vt:lpstr>
      <vt:lpstr>Test for predictive accuracy </vt:lpstr>
      <vt:lpstr>Test for predictive accuracy </vt:lpstr>
      <vt:lpstr> Normality tests</vt:lpstr>
      <vt:lpstr>Normality tests</vt:lpstr>
      <vt:lpstr>Heteroscedasticity test</vt:lpstr>
      <vt:lpstr>Heteroscedasticity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Topics in Econometrics  Lecture 6</dc:title>
  <dc:creator>gio</dc:creator>
  <cp:lastModifiedBy>XPc</cp:lastModifiedBy>
  <cp:revision>807</cp:revision>
  <dcterms:created xsi:type="dcterms:W3CDTF">2006-08-16T00:00:00Z</dcterms:created>
  <dcterms:modified xsi:type="dcterms:W3CDTF">2023-11-08T09:59:08Z</dcterms:modified>
</cp:coreProperties>
</file>