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9"/>
  </p:notesMasterIdLst>
  <p:sldIdLst>
    <p:sldId id="318" r:id="rId2"/>
    <p:sldId id="283" r:id="rId3"/>
    <p:sldId id="302"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80"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648758-04F8-44D9-81AE-458ACAAF2F7B}" type="datetimeFigureOut">
              <a:rPr lang="el-GR" smtClean="0"/>
              <a:t>6/12/2021</a:t>
            </a:fld>
            <a:endParaRPr lang="el-GR"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FB5E23-4744-4377-A7A1-EB81169183A8}" type="slidenum">
              <a:rPr lang="el-GR" smtClean="0"/>
              <a:t>‹#›</a:t>
            </a:fld>
            <a:endParaRPr lang="el-GR" dirty="0"/>
          </a:p>
        </p:txBody>
      </p:sp>
    </p:spTree>
    <p:extLst>
      <p:ext uri="{BB962C8B-B14F-4D97-AF65-F5344CB8AC3E}">
        <p14:creationId xmlns:p14="http://schemas.microsoft.com/office/powerpoint/2010/main" val="3910926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3</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12</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13</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14</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15</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16</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17</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4</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5</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6</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7</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8</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9</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10</a:t>
            </a:fld>
            <a:endParaRPr lang="el-GR" dirty="0"/>
          </a:p>
        </p:txBody>
      </p:sp>
    </p:spTree>
    <p:extLst>
      <p:ext uri="{BB962C8B-B14F-4D97-AF65-F5344CB8AC3E}">
        <p14:creationId xmlns:p14="http://schemas.microsoft.com/office/powerpoint/2010/main" val="25487218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6FB5E23-4744-4377-A7A1-EB81169183A8}" type="slidenum">
              <a:rPr lang="el-GR" smtClean="0"/>
              <a:t>11</a:t>
            </a:fld>
            <a:endParaRPr lang="el-GR" dirty="0"/>
          </a:p>
        </p:txBody>
      </p:sp>
    </p:spTree>
    <p:extLst>
      <p:ext uri="{BB962C8B-B14F-4D97-AF65-F5344CB8AC3E}">
        <p14:creationId xmlns:p14="http://schemas.microsoft.com/office/powerpoint/2010/main" val="2548721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78C8C6D7-CB85-4F2D-ACAB-179059F34FDD}" type="slidenum">
              <a:rPr lang="el-GR" smtClean="0"/>
              <a:t>‹#›</a:t>
            </a:fld>
            <a:endParaRPr lang="el-GR"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5949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78C8C6D7-CB85-4F2D-ACAB-179059F34FDD}" type="slidenum">
              <a:rPr lang="el-GR" smtClean="0"/>
              <a:t>‹#›</a:t>
            </a:fld>
            <a:endParaRPr lang="el-GR" dirty="0"/>
          </a:p>
        </p:txBody>
      </p:sp>
    </p:spTree>
    <p:extLst>
      <p:ext uri="{BB962C8B-B14F-4D97-AF65-F5344CB8AC3E}">
        <p14:creationId xmlns:p14="http://schemas.microsoft.com/office/powerpoint/2010/main" val="2962249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78C8C6D7-CB85-4F2D-ACAB-179059F34FDD}" type="slidenum">
              <a:rPr lang="el-GR" smtClean="0"/>
              <a:t>‹#›</a:t>
            </a:fld>
            <a:endParaRPr lang="el-GR" dirty="0"/>
          </a:p>
        </p:txBody>
      </p:sp>
    </p:spTree>
    <p:extLst>
      <p:ext uri="{BB962C8B-B14F-4D97-AF65-F5344CB8AC3E}">
        <p14:creationId xmlns:p14="http://schemas.microsoft.com/office/powerpoint/2010/main" val="3035161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78C8C6D7-CB85-4F2D-ACAB-179059F34FDD}" type="slidenum">
              <a:rPr lang="el-GR" smtClean="0"/>
              <a:t>‹#›</a:t>
            </a:fld>
            <a:endParaRPr lang="el-GR" dirty="0"/>
          </a:p>
        </p:txBody>
      </p:sp>
    </p:spTree>
    <p:extLst>
      <p:ext uri="{BB962C8B-B14F-4D97-AF65-F5344CB8AC3E}">
        <p14:creationId xmlns:p14="http://schemas.microsoft.com/office/powerpoint/2010/main" val="2919224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78C8C6D7-CB85-4F2D-ACAB-179059F34FDD}" type="slidenum">
              <a:rPr lang="el-GR" smtClean="0"/>
              <a:t>‹#›</a:t>
            </a:fld>
            <a:endParaRPr lang="el-GR"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961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78C8C6D7-CB85-4F2D-ACAB-179059F34FDD}" type="slidenum">
              <a:rPr lang="el-GR" smtClean="0"/>
              <a:t>‹#›</a:t>
            </a:fld>
            <a:endParaRPr lang="el-GR" dirty="0"/>
          </a:p>
        </p:txBody>
      </p:sp>
    </p:spTree>
    <p:extLst>
      <p:ext uri="{BB962C8B-B14F-4D97-AF65-F5344CB8AC3E}">
        <p14:creationId xmlns:p14="http://schemas.microsoft.com/office/powerpoint/2010/main" val="2714953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78C8C6D7-CB85-4F2D-ACAB-179059F34FDD}" type="slidenum">
              <a:rPr lang="el-GR" smtClean="0"/>
              <a:t>‹#›</a:t>
            </a:fld>
            <a:endParaRPr lang="el-GR" dirty="0"/>
          </a:p>
        </p:txBody>
      </p:sp>
    </p:spTree>
    <p:extLst>
      <p:ext uri="{BB962C8B-B14F-4D97-AF65-F5344CB8AC3E}">
        <p14:creationId xmlns:p14="http://schemas.microsoft.com/office/powerpoint/2010/main" val="742798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5" name="Slide Number Placeholder 4"/>
          <p:cNvSpPr>
            <a:spLocks noGrp="1"/>
          </p:cNvSpPr>
          <p:nvPr>
            <p:ph type="sldNum" sz="quarter" idx="12"/>
          </p:nvPr>
        </p:nvSpPr>
        <p:spPr/>
        <p:txBody>
          <a:bodyPr/>
          <a:lstStyle/>
          <a:p>
            <a:fld id="{78C8C6D7-CB85-4F2D-ACAB-179059F34FDD}" type="slidenum">
              <a:rPr lang="el-GR" smtClean="0"/>
              <a:t>‹#›</a:t>
            </a:fld>
            <a:endParaRPr lang="el-GR" dirty="0"/>
          </a:p>
        </p:txBody>
      </p:sp>
    </p:spTree>
    <p:extLst>
      <p:ext uri="{BB962C8B-B14F-4D97-AF65-F5344CB8AC3E}">
        <p14:creationId xmlns:p14="http://schemas.microsoft.com/office/powerpoint/2010/main" val="2381898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dirty="0"/>
          </a:p>
        </p:txBody>
      </p:sp>
      <p:sp>
        <p:nvSpPr>
          <p:cNvPr id="9" name="Slide Number Placeholder 8"/>
          <p:cNvSpPr>
            <a:spLocks noGrp="1"/>
          </p:cNvSpPr>
          <p:nvPr>
            <p:ph type="sldNum" sz="quarter" idx="12"/>
          </p:nvPr>
        </p:nvSpPr>
        <p:spPr/>
        <p:txBody>
          <a:bodyPr/>
          <a:lstStyle/>
          <a:p>
            <a:fld id="{78C8C6D7-CB85-4F2D-ACAB-179059F34FDD}" type="slidenum">
              <a:rPr lang="el-GR" smtClean="0"/>
              <a:t>‹#›</a:t>
            </a:fld>
            <a:endParaRPr lang="el-GR" dirty="0"/>
          </a:p>
        </p:txBody>
      </p:sp>
    </p:spTree>
    <p:extLst>
      <p:ext uri="{BB962C8B-B14F-4D97-AF65-F5344CB8AC3E}">
        <p14:creationId xmlns:p14="http://schemas.microsoft.com/office/powerpoint/2010/main" val="181749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C3C58C63-A824-403B-A26A-A90A40E28CDB}" type="datetimeFigureOut">
              <a:rPr lang="el-GR" smtClean="0"/>
              <a:t>6/12/2021</a:t>
            </a:fld>
            <a:endParaRPr lang="el-GR"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l-GR"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8C8C6D7-CB85-4F2D-ACAB-179059F34FDD}" type="slidenum">
              <a:rPr lang="el-GR" smtClean="0"/>
              <a:t>‹#›</a:t>
            </a:fld>
            <a:endParaRPr lang="el-GR" dirty="0"/>
          </a:p>
        </p:txBody>
      </p:sp>
    </p:spTree>
    <p:extLst>
      <p:ext uri="{BB962C8B-B14F-4D97-AF65-F5344CB8AC3E}">
        <p14:creationId xmlns:p14="http://schemas.microsoft.com/office/powerpoint/2010/main" val="827220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8C63-A824-403B-A26A-A90A40E28CDB}" type="datetimeFigureOut">
              <a:rPr lang="el-GR" smtClean="0"/>
              <a:t>6/12/2021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78C8C6D7-CB85-4F2D-ACAB-179059F34FDD}" type="slidenum">
              <a:rPr lang="el-GR" smtClean="0"/>
              <a:t>‹#›</a:t>
            </a:fld>
            <a:endParaRPr lang="el-GR" dirty="0"/>
          </a:p>
        </p:txBody>
      </p:sp>
    </p:spTree>
    <p:extLst>
      <p:ext uri="{BB962C8B-B14F-4D97-AF65-F5344CB8AC3E}">
        <p14:creationId xmlns:p14="http://schemas.microsoft.com/office/powerpoint/2010/main" val="1693604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C3C58C63-A824-403B-A26A-A90A40E28CDB}" type="datetimeFigureOut">
              <a:rPr lang="el-GR" smtClean="0"/>
              <a:t>6/12/2021</a:t>
            </a:fld>
            <a:endParaRPr lang="el-GR"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78C8C6D7-CB85-4F2D-ACAB-179059F34FDD}" type="slidenum">
              <a:rPr lang="el-GR" smtClean="0"/>
              <a:t>‹#›</a:t>
            </a:fld>
            <a:endParaRPr lang="el-GR"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8511324"/>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2960" y="758952"/>
            <a:ext cx="7543800" cy="1069848"/>
          </a:xfrm>
        </p:spPr>
        <p:txBody>
          <a:bodyPr>
            <a:normAutofit/>
          </a:bodyPr>
          <a:lstStyle/>
          <a:p>
            <a:r>
              <a:rPr lang="el-GR" sz="4800"/>
              <a:t>Αποσβέσεις</a:t>
            </a:r>
            <a:endParaRPr lang="el-GR" sz="2000" dirty="0"/>
          </a:p>
        </p:txBody>
      </p:sp>
    </p:spTree>
    <p:extLst>
      <p:ext uri="{BB962C8B-B14F-4D97-AF65-F5344CB8AC3E}">
        <p14:creationId xmlns:p14="http://schemas.microsoft.com/office/powerpoint/2010/main" val="2296094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marL="342900" lvl="0" indent="-342900">
              <a:buFont typeface="Arial" pitchFamily="34" charset="0"/>
              <a:buChar char="•"/>
            </a:pPr>
            <a:r>
              <a:rPr lang="el-GR" sz="3200" dirty="0"/>
              <a:t>Σταθερή μέθοδος</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560614" y="1752600"/>
            <a:ext cx="7794172" cy="4093428"/>
          </a:xfrm>
          <a:prstGeom prst="rect">
            <a:avLst/>
          </a:prstGeom>
        </p:spPr>
        <p:txBody>
          <a:bodyPr wrap="square">
            <a:spAutoFit/>
          </a:bodyPr>
          <a:lstStyle/>
          <a:p>
            <a:pPr lvl="0"/>
            <a:r>
              <a:rPr lang="el-GR" sz="2000" dirty="0"/>
              <a:t>Σύμφωνα με τη σταθερή μέθοδο, η ετήσια απόσβεση προσδιορίζεται με τη διαίρεση της </a:t>
            </a:r>
            <a:r>
              <a:rPr lang="el-GR" sz="2000" dirty="0" err="1"/>
              <a:t>αποσβεστέας</a:t>
            </a:r>
            <a:r>
              <a:rPr lang="el-GR" sz="2000" dirty="0"/>
              <a:t> αξίας του παγίου στοιχείου, με τον αριθμό των ετών ζωής του παγίου. </a:t>
            </a:r>
          </a:p>
          <a:p>
            <a:pPr lvl="0"/>
            <a:endParaRPr lang="el-GR" sz="2000" u="sng" dirty="0"/>
          </a:p>
          <a:p>
            <a:r>
              <a:rPr lang="el-GR" sz="2000" dirty="0"/>
              <a:t>Το ποσό των ετησίων αποσβέσεων βρίσκεται με τον παρακάτω τύπο:</a:t>
            </a:r>
            <a:endParaRPr lang="en-US" sz="2000" dirty="0"/>
          </a:p>
          <a:p>
            <a:r>
              <a:rPr lang="el-GR" sz="2000" dirty="0"/>
              <a:t>Απόσβεση = ( Κόστος κτήσεως- υπολειμματική αξία) / ωφέλιμη ζωή. </a:t>
            </a:r>
            <a:endParaRPr lang="en-US" sz="2000" dirty="0"/>
          </a:p>
          <a:p>
            <a:r>
              <a:rPr lang="el-GR" sz="2000" dirty="0"/>
              <a:t> </a:t>
            </a:r>
            <a:endParaRPr lang="en-US" sz="2000" dirty="0"/>
          </a:p>
          <a:p>
            <a:r>
              <a:rPr lang="el-GR" sz="2000" dirty="0"/>
              <a:t>Συντελεστής απόσβεσης: </a:t>
            </a:r>
            <a:endParaRPr lang="en-US" sz="2000" dirty="0"/>
          </a:p>
          <a:p>
            <a:r>
              <a:rPr lang="el-GR" sz="2000" dirty="0"/>
              <a:t> α =1/Ν, όπου Ν= Τα χρόνια της ωφέλιμης ζωής.</a:t>
            </a:r>
            <a:endParaRPr lang="en-US" sz="2000" dirty="0"/>
          </a:p>
          <a:p>
            <a:r>
              <a:rPr lang="el-GR" sz="2000" dirty="0"/>
              <a:t> </a:t>
            </a:r>
            <a:endParaRPr lang="en-US" sz="2000" dirty="0"/>
          </a:p>
          <a:p>
            <a:r>
              <a:rPr lang="el-GR" sz="2000" dirty="0"/>
              <a:t>Η ετήσια απόσβεση υπολογίζεται ως εξής:</a:t>
            </a:r>
            <a:endParaRPr lang="en-US" sz="2000" dirty="0"/>
          </a:p>
          <a:p>
            <a:r>
              <a:rPr lang="el-GR" sz="2000" dirty="0"/>
              <a:t>Ετήσια Απόσβεση = α* (Κόστος Κτήσης – Υπολειμματική αξία)</a:t>
            </a:r>
            <a:endParaRPr lang="en-US" sz="2000" dirty="0"/>
          </a:p>
          <a:p>
            <a:pPr lvl="0"/>
            <a:endParaRPr lang="el-GR" sz="2000" u="sng" dirty="0"/>
          </a:p>
        </p:txBody>
      </p:sp>
    </p:spTree>
    <p:extLst>
      <p:ext uri="{BB962C8B-B14F-4D97-AF65-F5344CB8AC3E}">
        <p14:creationId xmlns:p14="http://schemas.microsoft.com/office/powerpoint/2010/main" val="1165606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marL="342900" lvl="0" indent="-342900">
              <a:buFont typeface="Arial" pitchFamily="34" charset="0"/>
              <a:buChar char="•"/>
            </a:pPr>
            <a:r>
              <a:rPr lang="el-GR" sz="3200" dirty="0"/>
              <a:t>Φθίνουσα μέθοδος</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555171" y="2343329"/>
            <a:ext cx="7794172" cy="1200329"/>
          </a:xfrm>
          <a:prstGeom prst="rect">
            <a:avLst/>
          </a:prstGeom>
        </p:spPr>
        <p:txBody>
          <a:bodyPr wrap="square">
            <a:spAutoFit/>
          </a:bodyPr>
          <a:lstStyle/>
          <a:p>
            <a:pPr marL="457200" lvl="0" indent="-457200">
              <a:buFont typeface="+mj-lt"/>
              <a:buAutoNum type="arabicPeriod"/>
            </a:pPr>
            <a:r>
              <a:rPr lang="el-GR" sz="2400" dirty="0"/>
              <a:t>Με μειούμενο συντελεστή πάνω στην </a:t>
            </a:r>
            <a:r>
              <a:rPr lang="el-GR" sz="2400" dirty="0" err="1"/>
              <a:t>αποσβεστέα</a:t>
            </a:r>
            <a:r>
              <a:rPr lang="el-GR" sz="2400" dirty="0"/>
              <a:t> αξία</a:t>
            </a:r>
          </a:p>
          <a:p>
            <a:pPr marL="457200" lvl="0" indent="-457200">
              <a:buFont typeface="+mj-lt"/>
              <a:buAutoNum type="arabicPeriod"/>
            </a:pPr>
            <a:r>
              <a:rPr lang="el-GR" sz="2400" dirty="0"/>
              <a:t>Με σταθερό συντελεστή πάνω στην </a:t>
            </a:r>
            <a:r>
              <a:rPr lang="el-GR" sz="2400" dirty="0" err="1"/>
              <a:t>αναπόσβεστη</a:t>
            </a:r>
            <a:r>
              <a:rPr lang="el-GR" sz="2400" dirty="0"/>
              <a:t> αξία</a:t>
            </a:r>
            <a:endParaRPr lang="en-US" sz="2400" dirty="0"/>
          </a:p>
          <a:p>
            <a:pPr lvl="0"/>
            <a:endParaRPr lang="el-GR" sz="2400" u="sng" dirty="0"/>
          </a:p>
        </p:txBody>
      </p:sp>
    </p:spTree>
    <p:extLst>
      <p:ext uri="{BB962C8B-B14F-4D97-AF65-F5344CB8AC3E}">
        <p14:creationId xmlns:p14="http://schemas.microsoft.com/office/powerpoint/2010/main" val="3907171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marL="342900" lvl="0" indent="-342900">
              <a:buFont typeface="Arial" pitchFamily="34" charset="0"/>
              <a:buChar char="•"/>
            </a:pPr>
            <a:r>
              <a:rPr lang="el-GR" sz="3200" dirty="0"/>
              <a:t>Φθίνουσα μέθοδος</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560614" y="1752600"/>
            <a:ext cx="7794172" cy="3785652"/>
          </a:xfrm>
          <a:prstGeom prst="rect">
            <a:avLst/>
          </a:prstGeom>
        </p:spPr>
        <p:txBody>
          <a:bodyPr wrap="square">
            <a:spAutoFit/>
          </a:bodyPr>
          <a:lstStyle/>
          <a:p>
            <a:pPr lvl="0"/>
            <a:r>
              <a:rPr lang="el-GR" sz="2000" dirty="0"/>
              <a:t>Με μειούμενο συντελεστή πάνω στην </a:t>
            </a:r>
            <a:r>
              <a:rPr lang="el-GR" sz="2000" dirty="0" err="1"/>
              <a:t>αποσβεστέα</a:t>
            </a:r>
            <a:r>
              <a:rPr lang="el-GR" sz="2000" dirty="0"/>
              <a:t> αξία</a:t>
            </a:r>
          </a:p>
          <a:p>
            <a:pPr lvl="0"/>
            <a:endParaRPr lang="el-GR" sz="2000" dirty="0"/>
          </a:p>
          <a:p>
            <a:pPr lvl="0"/>
            <a:r>
              <a:rPr lang="el-GR" sz="2000" dirty="0"/>
              <a:t>Αθροίζονται τα έτη ωφέλιμης διάρκειας </a:t>
            </a:r>
            <a:r>
              <a:rPr lang="el-GR" sz="2000" dirty="0" err="1"/>
              <a:t>ζωής.π.χ</a:t>
            </a:r>
            <a:r>
              <a:rPr lang="el-GR" sz="2000" dirty="0"/>
              <a:t>.</a:t>
            </a:r>
          </a:p>
          <a:p>
            <a:pPr lvl="0"/>
            <a:r>
              <a:rPr lang="el-GR" sz="2000" dirty="0"/>
              <a:t>Χρόνια ωφέλιμης ζωής: 5 έτη</a:t>
            </a:r>
          </a:p>
          <a:p>
            <a:pPr lvl="0"/>
            <a:r>
              <a:rPr lang="el-GR" sz="2000" dirty="0"/>
              <a:t>Άθροισμα:1+2+3+4+5=15</a:t>
            </a:r>
          </a:p>
          <a:p>
            <a:pPr marL="342900" lvl="0" indent="-342900">
              <a:buFont typeface="Arial" panose="020B0604020202020204" pitchFamily="34" charset="0"/>
              <a:buChar char="•"/>
            </a:pPr>
            <a:r>
              <a:rPr lang="el-GR" sz="2000" dirty="0"/>
              <a:t>Απόσβεση 1</a:t>
            </a:r>
            <a:r>
              <a:rPr lang="el-GR" sz="2000" baseline="30000" dirty="0"/>
              <a:t>ο</a:t>
            </a:r>
            <a:r>
              <a:rPr lang="el-GR" sz="2000" dirty="0"/>
              <a:t> χρόνου=5/15*(Κόστος κτήσης- Υπολειπόμενη αξία)</a:t>
            </a:r>
          </a:p>
          <a:p>
            <a:pPr marL="342900" indent="-342900">
              <a:buFont typeface="Arial" panose="020B0604020202020204" pitchFamily="34" charset="0"/>
              <a:buChar char="•"/>
            </a:pPr>
            <a:r>
              <a:rPr lang="el-GR" sz="2000" dirty="0"/>
              <a:t>Απόσβεση 2</a:t>
            </a:r>
            <a:r>
              <a:rPr lang="el-GR" sz="2000" baseline="30000" dirty="0"/>
              <a:t>ο</a:t>
            </a:r>
            <a:r>
              <a:rPr lang="el-GR" sz="2000" dirty="0"/>
              <a:t> χρόνου=4/15*(Κόστος κτήσης- Υπολειπόμενη αξία)</a:t>
            </a:r>
          </a:p>
          <a:p>
            <a:pPr marL="342900" indent="-342900">
              <a:buFont typeface="Arial" panose="020B0604020202020204" pitchFamily="34" charset="0"/>
              <a:buChar char="•"/>
            </a:pPr>
            <a:r>
              <a:rPr lang="el-GR" sz="2000" dirty="0"/>
              <a:t>Απόσβεση 3</a:t>
            </a:r>
            <a:r>
              <a:rPr lang="el-GR" sz="2000" baseline="30000" dirty="0"/>
              <a:t>ο</a:t>
            </a:r>
            <a:r>
              <a:rPr lang="el-GR" sz="2000" dirty="0"/>
              <a:t> χρόνου=3/15*(Κόστος κτήσης- Υπολειπόμενη αξία)</a:t>
            </a:r>
          </a:p>
          <a:p>
            <a:pPr marL="342900" indent="-342900">
              <a:buFont typeface="Arial" panose="020B0604020202020204" pitchFamily="34" charset="0"/>
              <a:buChar char="•"/>
            </a:pPr>
            <a:r>
              <a:rPr lang="el-GR" sz="2000" dirty="0"/>
              <a:t>Απόσβεση 4</a:t>
            </a:r>
            <a:r>
              <a:rPr lang="el-GR" sz="2000" baseline="30000" dirty="0"/>
              <a:t>ο</a:t>
            </a:r>
            <a:r>
              <a:rPr lang="el-GR" sz="2000" dirty="0"/>
              <a:t> χρόνου=2/15*(Κόστος κτήσης- Υπολειπόμενη αξία)</a:t>
            </a:r>
          </a:p>
          <a:p>
            <a:pPr marL="342900" indent="-342900">
              <a:buFont typeface="Arial" panose="020B0604020202020204" pitchFamily="34" charset="0"/>
              <a:buChar char="•"/>
            </a:pPr>
            <a:r>
              <a:rPr lang="el-GR" sz="2000" dirty="0"/>
              <a:t>Απόσβεση 5</a:t>
            </a:r>
            <a:r>
              <a:rPr lang="el-GR" sz="2000" baseline="30000" dirty="0"/>
              <a:t>ο</a:t>
            </a:r>
            <a:r>
              <a:rPr lang="el-GR" sz="2000" dirty="0"/>
              <a:t> χρόνου=1/15*(Κόστος κτήσης- Υπολειπόμενη αξία)</a:t>
            </a:r>
          </a:p>
          <a:p>
            <a:pPr lvl="0"/>
            <a:endParaRPr lang="el-GR" sz="2000" dirty="0"/>
          </a:p>
          <a:p>
            <a:pPr lvl="0"/>
            <a:endParaRPr lang="el-GR" sz="2000" u="sng" dirty="0"/>
          </a:p>
        </p:txBody>
      </p:sp>
    </p:spTree>
    <p:extLst>
      <p:ext uri="{BB962C8B-B14F-4D97-AF65-F5344CB8AC3E}">
        <p14:creationId xmlns:p14="http://schemas.microsoft.com/office/powerpoint/2010/main" val="2221563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marL="342900" lvl="0" indent="-342900">
              <a:buFont typeface="Arial" pitchFamily="34" charset="0"/>
              <a:buChar char="•"/>
            </a:pPr>
            <a:r>
              <a:rPr lang="el-GR" sz="3200" dirty="0"/>
              <a:t>Φθίνουσα μέθοδος</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560614" y="1676400"/>
            <a:ext cx="7794172" cy="3785652"/>
          </a:xfrm>
          <a:prstGeom prst="rect">
            <a:avLst/>
          </a:prstGeom>
        </p:spPr>
        <p:txBody>
          <a:bodyPr wrap="square">
            <a:spAutoFit/>
          </a:bodyPr>
          <a:lstStyle/>
          <a:p>
            <a:pPr lvl="0"/>
            <a:r>
              <a:rPr lang="el-GR" sz="2400" dirty="0"/>
              <a:t>Με σταθερό συντελεστή πάνω στην </a:t>
            </a:r>
            <a:r>
              <a:rPr lang="el-GR" sz="2400" dirty="0" err="1"/>
              <a:t>αναπόσβεστη</a:t>
            </a:r>
            <a:r>
              <a:rPr lang="el-GR" sz="2400" dirty="0"/>
              <a:t> αξία</a:t>
            </a:r>
            <a:endParaRPr lang="en-US" sz="2400" dirty="0"/>
          </a:p>
          <a:p>
            <a:pPr lvl="0"/>
            <a:endParaRPr lang="el-GR" sz="2400" dirty="0"/>
          </a:p>
          <a:p>
            <a:pPr lvl="0"/>
            <a:r>
              <a:rPr lang="el-GR" sz="2400" dirty="0"/>
              <a:t>α=1-(ΥΑ/ΚΚ)^1/Ν</a:t>
            </a:r>
          </a:p>
          <a:p>
            <a:pPr lvl="0"/>
            <a:endParaRPr lang="el-GR" sz="2400" dirty="0"/>
          </a:p>
          <a:p>
            <a:pPr lvl="0"/>
            <a:r>
              <a:rPr lang="el-GR" sz="2400" dirty="0"/>
              <a:t>α = συντελεστής απόσβεσης</a:t>
            </a:r>
          </a:p>
          <a:p>
            <a:pPr lvl="0"/>
            <a:r>
              <a:rPr lang="el-GR" sz="2400" dirty="0"/>
              <a:t>Ν = </a:t>
            </a:r>
            <a:r>
              <a:rPr lang="el-GR" sz="2400" dirty="0" err="1"/>
              <a:t>Ετη</a:t>
            </a:r>
            <a:r>
              <a:rPr lang="el-GR" sz="2400" dirty="0"/>
              <a:t> ωφέλιμης ζωής</a:t>
            </a:r>
          </a:p>
          <a:p>
            <a:pPr lvl="0"/>
            <a:r>
              <a:rPr lang="el-GR" sz="2400" dirty="0"/>
              <a:t>ΥΑ= Υπολειμματική Αξία</a:t>
            </a:r>
          </a:p>
          <a:p>
            <a:pPr lvl="0"/>
            <a:r>
              <a:rPr lang="el-GR" sz="2400" dirty="0"/>
              <a:t>ΚΚ= Κόστος κτίσεως</a:t>
            </a:r>
          </a:p>
          <a:p>
            <a:pPr lvl="0"/>
            <a:endParaRPr lang="el-GR" sz="2400" dirty="0"/>
          </a:p>
          <a:p>
            <a:pPr lvl="0"/>
            <a:endParaRPr lang="el-GR" sz="2400" u="sng" dirty="0"/>
          </a:p>
        </p:txBody>
      </p:sp>
    </p:spTree>
    <p:extLst>
      <p:ext uri="{BB962C8B-B14F-4D97-AF65-F5344CB8AC3E}">
        <p14:creationId xmlns:p14="http://schemas.microsoft.com/office/powerpoint/2010/main" val="959863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marL="342900" lvl="0" indent="-342900">
              <a:buFont typeface="Arial" pitchFamily="34" charset="0"/>
              <a:buChar char="•"/>
            </a:pPr>
            <a:r>
              <a:rPr lang="el-GR" sz="3200" dirty="0"/>
              <a:t>Φθίνουσα μέθοδος</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560614" y="1022462"/>
            <a:ext cx="7794172" cy="830997"/>
          </a:xfrm>
          <a:prstGeom prst="rect">
            <a:avLst/>
          </a:prstGeom>
        </p:spPr>
        <p:txBody>
          <a:bodyPr wrap="square">
            <a:spAutoFit/>
          </a:bodyPr>
          <a:lstStyle/>
          <a:p>
            <a:pPr lvl="0"/>
            <a:endParaRPr lang="el-GR" sz="2400" dirty="0"/>
          </a:p>
          <a:p>
            <a:pPr lvl="0"/>
            <a:endParaRPr lang="el-GR" sz="2400" u="sng" dirty="0"/>
          </a:p>
        </p:txBody>
      </p:sp>
      <p:graphicFrame>
        <p:nvGraphicFramePr>
          <p:cNvPr id="4" name="Table 3"/>
          <p:cNvGraphicFramePr>
            <a:graphicFrameLocks noGrp="1"/>
          </p:cNvGraphicFramePr>
          <p:nvPr>
            <p:extLst>
              <p:ext uri="{D42A27DB-BD31-4B8C-83A1-F6EECF244321}">
                <p14:modId xmlns:p14="http://schemas.microsoft.com/office/powerpoint/2010/main" val="540550373"/>
              </p:ext>
            </p:extLst>
          </p:nvPr>
        </p:nvGraphicFramePr>
        <p:xfrm>
          <a:off x="588917" y="1031171"/>
          <a:ext cx="8022776" cy="4958064"/>
        </p:xfrm>
        <a:graphic>
          <a:graphicData uri="http://schemas.openxmlformats.org/drawingml/2006/table">
            <a:tbl>
              <a:tblPr firstRow="1" firstCol="1" bandRow="1">
                <a:tableStyleId>{5C22544A-7EE6-4342-B048-85BDC9FD1C3A}</a:tableStyleId>
              </a:tblPr>
              <a:tblGrid>
                <a:gridCol w="1002847">
                  <a:extLst>
                    <a:ext uri="{9D8B030D-6E8A-4147-A177-3AD203B41FA5}">
                      <a16:colId xmlns:a16="http://schemas.microsoft.com/office/drawing/2014/main" val="20000"/>
                    </a:ext>
                  </a:extLst>
                </a:gridCol>
                <a:gridCol w="1002847">
                  <a:extLst>
                    <a:ext uri="{9D8B030D-6E8A-4147-A177-3AD203B41FA5}">
                      <a16:colId xmlns:a16="http://schemas.microsoft.com/office/drawing/2014/main" val="20001"/>
                    </a:ext>
                  </a:extLst>
                </a:gridCol>
                <a:gridCol w="1002847">
                  <a:extLst>
                    <a:ext uri="{9D8B030D-6E8A-4147-A177-3AD203B41FA5}">
                      <a16:colId xmlns:a16="http://schemas.microsoft.com/office/drawing/2014/main" val="20002"/>
                    </a:ext>
                  </a:extLst>
                </a:gridCol>
                <a:gridCol w="1002847">
                  <a:extLst>
                    <a:ext uri="{9D8B030D-6E8A-4147-A177-3AD203B41FA5}">
                      <a16:colId xmlns:a16="http://schemas.microsoft.com/office/drawing/2014/main" val="20003"/>
                    </a:ext>
                  </a:extLst>
                </a:gridCol>
                <a:gridCol w="1002847">
                  <a:extLst>
                    <a:ext uri="{9D8B030D-6E8A-4147-A177-3AD203B41FA5}">
                      <a16:colId xmlns:a16="http://schemas.microsoft.com/office/drawing/2014/main" val="20004"/>
                    </a:ext>
                  </a:extLst>
                </a:gridCol>
                <a:gridCol w="1002847">
                  <a:extLst>
                    <a:ext uri="{9D8B030D-6E8A-4147-A177-3AD203B41FA5}">
                      <a16:colId xmlns:a16="http://schemas.microsoft.com/office/drawing/2014/main" val="20005"/>
                    </a:ext>
                  </a:extLst>
                </a:gridCol>
                <a:gridCol w="1002847">
                  <a:extLst>
                    <a:ext uri="{9D8B030D-6E8A-4147-A177-3AD203B41FA5}">
                      <a16:colId xmlns:a16="http://schemas.microsoft.com/office/drawing/2014/main" val="20006"/>
                    </a:ext>
                  </a:extLst>
                </a:gridCol>
                <a:gridCol w="1002847">
                  <a:extLst>
                    <a:ext uri="{9D8B030D-6E8A-4147-A177-3AD203B41FA5}">
                      <a16:colId xmlns:a16="http://schemas.microsoft.com/office/drawing/2014/main" val="20007"/>
                    </a:ext>
                  </a:extLst>
                </a:gridCol>
              </a:tblGrid>
              <a:tr h="200213">
                <a:tc>
                  <a:txBody>
                    <a:bodyPr/>
                    <a:lstStyle/>
                    <a:p>
                      <a:pPr>
                        <a:lnSpc>
                          <a:spcPct val="115000"/>
                        </a:lnSpc>
                      </a:pPr>
                      <a:endParaRPr lang="en-US" sz="1100" dirty="0">
                        <a:effectLst/>
                        <a:latin typeface="Calibri"/>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tc>
                  <a:txBody>
                    <a:bodyPr/>
                    <a:lstStyle/>
                    <a:p>
                      <a:pPr marL="0" marR="0" algn="just">
                        <a:lnSpc>
                          <a:spcPct val="150000"/>
                        </a:lnSpc>
                        <a:spcBef>
                          <a:spcPts val="0"/>
                        </a:spcBef>
                        <a:spcAft>
                          <a:spcPts val="0"/>
                        </a:spcAft>
                      </a:pPr>
                      <a:r>
                        <a:rPr lang="el-GR" sz="1100" dirty="0">
                          <a:effectLst/>
                        </a:rPr>
                        <a:t> </a:t>
                      </a:r>
                      <a:r>
                        <a:rPr lang="en-US" sz="1100" dirty="0">
                          <a:effectLst/>
                        </a:rPr>
                        <a:t>ΚΚ </a:t>
                      </a:r>
                      <a:endParaRPr lang="en-US" sz="1100" dirty="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extLst>
                  <a:ext uri="{0D108BD9-81ED-4DB2-BD59-A6C34878D82A}">
                    <a16:rowId xmlns:a16="http://schemas.microsoft.com/office/drawing/2014/main" val="10000"/>
                  </a:ext>
                </a:extLst>
              </a:tr>
              <a:tr h="200213">
                <a:tc>
                  <a:txBody>
                    <a:bodyPr/>
                    <a:lstStyle/>
                    <a:p>
                      <a:pPr>
                        <a:lnSpc>
                          <a:spcPct val="115000"/>
                        </a:lnSpc>
                      </a:pPr>
                      <a:endParaRPr lang="en-US" sz="1100" dirty="0">
                        <a:effectLst/>
                        <a:latin typeface="Calibri"/>
                      </a:endParaRPr>
                    </a:p>
                  </a:txBody>
                  <a:tcPr marL="54429" marR="54429" marT="0" marB="0" anchor="b"/>
                </a:tc>
                <a:tc>
                  <a:txBody>
                    <a:bodyPr/>
                    <a:lstStyle/>
                    <a:p>
                      <a:pPr>
                        <a:lnSpc>
                          <a:spcPct val="115000"/>
                        </a:lnSpc>
                      </a:pPr>
                      <a:endParaRPr lang="en-US" sz="1100" dirty="0">
                        <a:effectLst/>
                        <a:latin typeface="Calibri"/>
                      </a:endParaRPr>
                    </a:p>
                  </a:txBody>
                  <a:tcPr marL="54429" marR="54429" marT="0" marB="0" anchor="b"/>
                </a:tc>
                <a:tc>
                  <a:txBody>
                    <a:bodyPr/>
                    <a:lstStyle/>
                    <a:p>
                      <a:pPr marL="0" marR="0" algn="just">
                        <a:lnSpc>
                          <a:spcPct val="150000"/>
                        </a:lnSpc>
                        <a:spcBef>
                          <a:spcPts val="0"/>
                        </a:spcBef>
                        <a:spcAft>
                          <a:spcPts val="0"/>
                        </a:spcAft>
                      </a:pPr>
                      <a:r>
                        <a:rPr lang="en-US" sz="1100">
                          <a:effectLst/>
                        </a:rPr>
                        <a:t> ΥΑ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α=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extLst>
                  <a:ext uri="{0D108BD9-81ED-4DB2-BD59-A6C34878D82A}">
                    <a16:rowId xmlns:a16="http://schemas.microsoft.com/office/drawing/2014/main" val="10001"/>
                  </a:ext>
                </a:extLst>
              </a:tr>
              <a:tr h="200213">
                <a:tc>
                  <a:txBody>
                    <a:bodyPr/>
                    <a:lstStyle/>
                    <a:p>
                      <a:pPr>
                        <a:lnSpc>
                          <a:spcPct val="115000"/>
                        </a:lnSpc>
                      </a:pPr>
                      <a:endParaRPr lang="en-US" sz="1100">
                        <a:effectLst/>
                        <a:latin typeface="Calibri"/>
                      </a:endParaRPr>
                    </a:p>
                  </a:txBody>
                  <a:tcPr marL="54429" marR="54429" marT="0" marB="0" anchor="b"/>
                </a:tc>
                <a:tc>
                  <a:txBody>
                    <a:bodyPr/>
                    <a:lstStyle/>
                    <a:p>
                      <a:pPr>
                        <a:lnSpc>
                          <a:spcPct val="115000"/>
                        </a:lnSpc>
                      </a:pPr>
                      <a:endParaRPr lang="en-US" sz="1100" dirty="0">
                        <a:effectLst/>
                        <a:latin typeface="Calibri"/>
                      </a:endParaRPr>
                    </a:p>
                  </a:txBody>
                  <a:tcPr marL="54429" marR="54429" marT="0" marB="0" anchor="b"/>
                </a:tc>
                <a:tc>
                  <a:txBody>
                    <a:bodyPr/>
                    <a:lstStyle/>
                    <a:p>
                      <a:pPr marL="0" marR="0" algn="just">
                        <a:lnSpc>
                          <a:spcPct val="150000"/>
                        </a:lnSpc>
                        <a:spcBef>
                          <a:spcPts val="0"/>
                        </a:spcBef>
                        <a:spcAft>
                          <a:spcPts val="0"/>
                        </a:spcAft>
                      </a:pPr>
                      <a:r>
                        <a:rPr lang="en-US" sz="1100" dirty="0">
                          <a:effectLst/>
                        </a:rPr>
                        <a:t> ΩΖ </a:t>
                      </a:r>
                      <a:endParaRPr lang="en-US" sz="1100" dirty="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12   </a:t>
                      </a:r>
                      <a:endParaRPr lang="en-US" sz="1100">
                        <a:effectLst/>
                        <a:latin typeface="Calibri"/>
                        <a:ea typeface="Times New Roman"/>
                        <a:cs typeface="Times New Roman"/>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tc>
                  <a:txBody>
                    <a:bodyPr/>
                    <a:lstStyle/>
                    <a:p>
                      <a:pPr>
                        <a:lnSpc>
                          <a:spcPct val="115000"/>
                        </a:lnSpc>
                      </a:pPr>
                      <a:endParaRPr lang="en-US" sz="1100">
                        <a:effectLst/>
                        <a:latin typeface="Calibri"/>
                      </a:endParaRPr>
                    </a:p>
                  </a:txBody>
                  <a:tcPr marL="54429" marR="54429" marT="0" marB="0" anchor="b"/>
                </a:tc>
                <a:extLst>
                  <a:ext uri="{0D108BD9-81ED-4DB2-BD59-A6C34878D82A}">
                    <a16:rowId xmlns:a16="http://schemas.microsoft.com/office/drawing/2014/main" val="10002"/>
                  </a:ext>
                </a:extLst>
              </a:tr>
              <a:tr h="483393">
                <a:tc>
                  <a:txBody>
                    <a:bodyPr/>
                    <a:lstStyle/>
                    <a:p>
                      <a:pPr marL="0" marR="0" algn="just">
                        <a:lnSpc>
                          <a:spcPct val="150000"/>
                        </a:lnSpc>
                        <a:spcBef>
                          <a:spcPts val="0"/>
                        </a:spcBef>
                        <a:spcAft>
                          <a:spcPts val="0"/>
                        </a:spcAft>
                      </a:pPr>
                      <a:r>
                        <a:rPr lang="en-US" sz="1100">
                          <a:effectLst/>
                        </a:rPr>
                        <a:t> Α/Α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χρόνος απόσβεσης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Κόστος Κτήσης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a:t>
                      </a:r>
                      <a:r>
                        <a:rPr lang="en-US" sz="1100" dirty="0" err="1">
                          <a:effectLst/>
                        </a:rPr>
                        <a:t>Συντελεστής</a:t>
                      </a:r>
                      <a:r>
                        <a:rPr lang="en-US" sz="1100" dirty="0">
                          <a:effectLst/>
                        </a:rPr>
                        <a:t> απ</a:t>
                      </a:r>
                      <a:r>
                        <a:rPr lang="en-US" sz="1100" dirty="0" err="1">
                          <a:effectLst/>
                        </a:rPr>
                        <a:t>όσ</a:t>
                      </a:r>
                      <a:r>
                        <a:rPr lang="en-US" sz="1100" dirty="0">
                          <a:effectLst/>
                        </a:rPr>
                        <a:t>βεσης  </a:t>
                      </a:r>
                      <a:endParaRPr lang="en-US" sz="1100" dirty="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Υπ</a:t>
                      </a:r>
                      <a:r>
                        <a:rPr lang="en-US" sz="1100" dirty="0" err="1">
                          <a:effectLst/>
                        </a:rPr>
                        <a:t>ολειμμ</a:t>
                      </a:r>
                      <a:r>
                        <a:rPr lang="en-US" sz="1100" dirty="0">
                          <a:effectLst/>
                        </a:rPr>
                        <a:t>ατική Αξία  </a:t>
                      </a:r>
                      <a:endParaRPr lang="en-US" sz="1100" dirty="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Αποσβέσεις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Σωρευμένες Αποσβέσεις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Αναπόσβεστη αξία </a:t>
                      </a:r>
                      <a:endParaRPr lang="en-US" sz="110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03"/>
                  </a:ext>
                </a:extLst>
              </a:tr>
              <a:tr h="316517">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5.239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5.239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29.761   </a:t>
                      </a:r>
                      <a:endParaRPr lang="en-US" sz="110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04"/>
                  </a:ext>
                </a:extLst>
              </a:tr>
              <a:tr h="316517">
                <a:tc>
                  <a:txBody>
                    <a:bodyPr/>
                    <a:lstStyle/>
                    <a:p>
                      <a:pPr marL="0" marR="0" algn="just">
                        <a:lnSpc>
                          <a:spcPct val="150000"/>
                        </a:lnSpc>
                        <a:spcBef>
                          <a:spcPts val="0"/>
                        </a:spcBef>
                        <a:spcAft>
                          <a:spcPts val="0"/>
                        </a:spcAft>
                      </a:pPr>
                      <a:r>
                        <a:rPr lang="en-US" sz="1100">
                          <a:effectLst/>
                        </a:rPr>
                        <a:t>      2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4.455   </a:t>
                      </a:r>
                      <a:endParaRPr lang="en-US" sz="1100" dirty="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9.694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25.306   </a:t>
                      </a:r>
                      <a:endParaRPr lang="en-US" sz="110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05"/>
                  </a:ext>
                </a:extLst>
              </a:tr>
              <a:tr h="316517">
                <a:tc>
                  <a:txBody>
                    <a:bodyPr/>
                    <a:lstStyle/>
                    <a:p>
                      <a:pPr marL="0" marR="0" algn="just">
                        <a:lnSpc>
                          <a:spcPct val="150000"/>
                        </a:lnSpc>
                        <a:spcBef>
                          <a:spcPts val="0"/>
                        </a:spcBef>
                        <a:spcAft>
                          <a:spcPts val="0"/>
                        </a:spcAft>
                      </a:pPr>
                      <a:r>
                        <a:rPr lang="en-US" sz="1100">
                          <a:effectLst/>
                        </a:rPr>
                        <a:t>      3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3.788   </a:t>
                      </a:r>
                      <a:endParaRPr lang="en-US" sz="1100" dirty="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13.482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21.518   </a:t>
                      </a:r>
                      <a:endParaRPr lang="en-US" sz="110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06"/>
                  </a:ext>
                </a:extLst>
              </a:tr>
              <a:tr h="316517">
                <a:tc>
                  <a:txBody>
                    <a:bodyPr/>
                    <a:lstStyle/>
                    <a:p>
                      <a:pPr marL="0" marR="0" algn="just">
                        <a:lnSpc>
                          <a:spcPct val="150000"/>
                        </a:lnSpc>
                        <a:spcBef>
                          <a:spcPts val="0"/>
                        </a:spcBef>
                        <a:spcAft>
                          <a:spcPts val="0"/>
                        </a:spcAft>
                      </a:pPr>
                      <a:r>
                        <a:rPr lang="en-US" sz="1100">
                          <a:effectLst/>
                        </a:rPr>
                        <a:t>      4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3.221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16.703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18.297   </a:t>
                      </a:r>
                      <a:endParaRPr lang="en-US" sz="110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07"/>
                  </a:ext>
                </a:extLst>
              </a:tr>
              <a:tr h="316517">
                <a:tc>
                  <a:txBody>
                    <a:bodyPr/>
                    <a:lstStyle/>
                    <a:p>
                      <a:pPr marL="0" marR="0" algn="just">
                        <a:lnSpc>
                          <a:spcPct val="150000"/>
                        </a:lnSpc>
                        <a:spcBef>
                          <a:spcPts val="0"/>
                        </a:spcBef>
                        <a:spcAft>
                          <a:spcPts val="0"/>
                        </a:spcAft>
                      </a:pPr>
                      <a:r>
                        <a:rPr lang="en-US" sz="1100">
                          <a:effectLst/>
                        </a:rPr>
                        <a:t>      5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2.739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19.442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15.558   </a:t>
                      </a:r>
                      <a:endParaRPr lang="en-US" sz="110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08"/>
                  </a:ext>
                </a:extLst>
              </a:tr>
              <a:tr h="316517">
                <a:tc>
                  <a:txBody>
                    <a:bodyPr/>
                    <a:lstStyle/>
                    <a:p>
                      <a:pPr marL="0" marR="0" algn="just">
                        <a:lnSpc>
                          <a:spcPct val="150000"/>
                        </a:lnSpc>
                        <a:spcBef>
                          <a:spcPts val="0"/>
                        </a:spcBef>
                        <a:spcAft>
                          <a:spcPts val="0"/>
                        </a:spcAft>
                      </a:pPr>
                      <a:r>
                        <a:rPr lang="en-US" sz="1100">
                          <a:effectLst/>
                        </a:rPr>
                        <a:t>      6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2.329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21.771   </a:t>
                      </a:r>
                      <a:endParaRPr lang="en-US" sz="1100" dirty="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13.229   </a:t>
                      </a:r>
                      <a:endParaRPr lang="en-US" sz="110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09"/>
                  </a:ext>
                </a:extLst>
              </a:tr>
              <a:tr h="316517">
                <a:tc>
                  <a:txBody>
                    <a:bodyPr/>
                    <a:lstStyle/>
                    <a:p>
                      <a:pPr marL="0" marR="0" algn="just">
                        <a:lnSpc>
                          <a:spcPct val="150000"/>
                        </a:lnSpc>
                        <a:spcBef>
                          <a:spcPts val="0"/>
                        </a:spcBef>
                        <a:spcAft>
                          <a:spcPts val="0"/>
                        </a:spcAft>
                      </a:pPr>
                      <a:r>
                        <a:rPr lang="en-US" sz="1100">
                          <a:effectLst/>
                        </a:rPr>
                        <a:t>      7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1.980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23.752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11.248   </a:t>
                      </a:r>
                      <a:endParaRPr lang="en-US" sz="1100" dirty="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10"/>
                  </a:ext>
                </a:extLst>
              </a:tr>
              <a:tr h="316517">
                <a:tc>
                  <a:txBody>
                    <a:bodyPr/>
                    <a:lstStyle/>
                    <a:p>
                      <a:pPr marL="0" marR="0" algn="just">
                        <a:lnSpc>
                          <a:spcPct val="150000"/>
                        </a:lnSpc>
                        <a:spcBef>
                          <a:spcPts val="0"/>
                        </a:spcBef>
                        <a:spcAft>
                          <a:spcPts val="0"/>
                        </a:spcAft>
                      </a:pPr>
                      <a:r>
                        <a:rPr lang="en-US" sz="1100">
                          <a:effectLst/>
                        </a:rPr>
                        <a:t>      8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1.684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25.435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9.565   </a:t>
                      </a:r>
                      <a:endParaRPr lang="en-US" sz="110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11"/>
                  </a:ext>
                </a:extLst>
              </a:tr>
              <a:tr h="316517">
                <a:tc>
                  <a:txBody>
                    <a:bodyPr/>
                    <a:lstStyle/>
                    <a:p>
                      <a:pPr marL="0" marR="0" algn="just">
                        <a:lnSpc>
                          <a:spcPct val="150000"/>
                        </a:lnSpc>
                        <a:spcBef>
                          <a:spcPts val="0"/>
                        </a:spcBef>
                        <a:spcAft>
                          <a:spcPts val="0"/>
                        </a:spcAft>
                      </a:pPr>
                      <a:r>
                        <a:rPr lang="en-US" sz="1100">
                          <a:effectLst/>
                        </a:rPr>
                        <a:t>      9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1.432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26.867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8.133   </a:t>
                      </a:r>
                      <a:endParaRPr lang="en-US" sz="1100" dirty="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12"/>
                  </a:ext>
                </a:extLst>
              </a:tr>
              <a:tr h="316517">
                <a:tc>
                  <a:txBody>
                    <a:bodyPr/>
                    <a:lstStyle/>
                    <a:p>
                      <a:pPr marL="0" marR="0" algn="just">
                        <a:lnSpc>
                          <a:spcPct val="150000"/>
                        </a:lnSpc>
                        <a:spcBef>
                          <a:spcPts val="0"/>
                        </a:spcBef>
                        <a:spcAft>
                          <a:spcPts val="0"/>
                        </a:spcAft>
                      </a:pPr>
                      <a:r>
                        <a:rPr lang="en-US" sz="1100">
                          <a:effectLst/>
                        </a:rPr>
                        <a:t>    10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1.217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28.085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6.915   </a:t>
                      </a:r>
                      <a:endParaRPr lang="en-US" sz="1100" dirty="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13"/>
                  </a:ext>
                </a:extLst>
              </a:tr>
              <a:tr h="316517">
                <a:tc>
                  <a:txBody>
                    <a:bodyPr/>
                    <a:lstStyle/>
                    <a:p>
                      <a:pPr marL="0" marR="0" algn="just">
                        <a:lnSpc>
                          <a:spcPct val="150000"/>
                        </a:lnSpc>
                        <a:spcBef>
                          <a:spcPts val="0"/>
                        </a:spcBef>
                        <a:spcAft>
                          <a:spcPts val="0"/>
                        </a:spcAft>
                      </a:pPr>
                      <a:r>
                        <a:rPr lang="en-US" sz="1100">
                          <a:effectLst/>
                        </a:rPr>
                        <a:t>    11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1.035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29.120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5.880   </a:t>
                      </a:r>
                      <a:endParaRPr lang="en-US" sz="1100" dirty="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14"/>
                  </a:ext>
                </a:extLst>
              </a:tr>
              <a:tr h="316517">
                <a:tc>
                  <a:txBody>
                    <a:bodyPr/>
                    <a:lstStyle/>
                    <a:p>
                      <a:pPr marL="0" marR="0" algn="just">
                        <a:lnSpc>
                          <a:spcPct val="150000"/>
                        </a:lnSpc>
                        <a:spcBef>
                          <a:spcPts val="0"/>
                        </a:spcBef>
                        <a:spcAft>
                          <a:spcPts val="0"/>
                        </a:spcAft>
                      </a:pPr>
                      <a:r>
                        <a:rPr lang="en-US" sz="1100">
                          <a:effectLst/>
                        </a:rPr>
                        <a:t>    12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1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15%</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5.000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880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a:effectLst/>
                        </a:rPr>
                        <a:t>             30.000   </a:t>
                      </a:r>
                      <a:endParaRPr lang="en-US" sz="1100">
                        <a:effectLst/>
                        <a:latin typeface="Calibri"/>
                        <a:ea typeface="Times New Roman"/>
                        <a:cs typeface="Times New Roman"/>
                      </a:endParaRPr>
                    </a:p>
                  </a:txBody>
                  <a:tcPr marL="54429" marR="54429" marT="0" marB="0" anchor="b"/>
                </a:tc>
                <a:tc>
                  <a:txBody>
                    <a:bodyPr/>
                    <a:lstStyle/>
                    <a:p>
                      <a:pPr marL="0" marR="0" algn="just">
                        <a:lnSpc>
                          <a:spcPct val="150000"/>
                        </a:lnSpc>
                        <a:spcBef>
                          <a:spcPts val="0"/>
                        </a:spcBef>
                        <a:spcAft>
                          <a:spcPts val="0"/>
                        </a:spcAft>
                      </a:pPr>
                      <a:r>
                        <a:rPr lang="en-US" sz="1100" dirty="0">
                          <a:effectLst/>
                        </a:rPr>
                        <a:t>             5.000   </a:t>
                      </a:r>
                      <a:endParaRPr lang="en-US" sz="1100" dirty="0">
                        <a:effectLst/>
                        <a:latin typeface="Calibri"/>
                        <a:ea typeface="Times New Roman"/>
                        <a:cs typeface="Times New Roman"/>
                      </a:endParaRPr>
                    </a:p>
                  </a:txBody>
                  <a:tcPr marL="54429" marR="54429" marT="0" marB="0" anchor="b"/>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4003222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marL="342900" lvl="0" indent="-342900">
              <a:buFont typeface="Arial" pitchFamily="34" charset="0"/>
              <a:buChar char="•"/>
            </a:pPr>
            <a:r>
              <a:rPr lang="el-GR" sz="3200" dirty="0"/>
              <a:t>Μέθοδος της λειτουργικής εντάσεως</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533400" y="1225689"/>
            <a:ext cx="7794172" cy="830997"/>
          </a:xfrm>
          <a:prstGeom prst="rect">
            <a:avLst/>
          </a:prstGeom>
        </p:spPr>
        <p:txBody>
          <a:bodyPr wrap="square">
            <a:spAutoFit/>
          </a:bodyPr>
          <a:lstStyle/>
          <a:p>
            <a:pPr lvl="0"/>
            <a:endParaRPr lang="el-GR" sz="2400" dirty="0"/>
          </a:p>
          <a:p>
            <a:pPr lvl="0"/>
            <a:endParaRPr lang="el-GR" sz="2400" u="sng" dirty="0"/>
          </a:p>
        </p:txBody>
      </p:sp>
      <p:sp>
        <p:nvSpPr>
          <p:cNvPr id="6" name="Rectangle 5"/>
          <p:cNvSpPr/>
          <p:nvPr/>
        </p:nvSpPr>
        <p:spPr>
          <a:xfrm>
            <a:off x="533400" y="1750291"/>
            <a:ext cx="8001000" cy="3477875"/>
          </a:xfrm>
          <a:prstGeom prst="rect">
            <a:avLst/>
          </a:prstGeom>
        </p:spPr>
        <p:txBody>
          <a:bodyPr wrap="square">
            <a:spAutoFit/>
          </a:bodyPr>
          <a:lstStyle/>
          <a:p>
            <a:r>
              <a:rPr lang="el-GR" sz="2000" dirty="0"/>
              <a:t>Το ποσό των ετησίων αποσβέσεων βρίσκεται με τον παρακάτω τύπο:</a:t>
            </a:r>
            <a:endParaRPr lang="en-US" sz="2000" dirty="0"/>
          </a:p>
          <a:p>
            <a:r>
              <a:rPr lang="el-GR" sz="2000" dirty="0"/>
              <a:t>Απόσβεση = (( Κόστος κτήσεως- υπολειμματική αξία) / ωφέλιμη ζωή</a:t>
            </a:r>
            <a:endParaRPr lang="en-US" sz="2000" dirty="0"/>
          </a:p>
          <a:p>
            <a:endParaRPr lang="el-GR" sz="2000" dirty="0"/>
          </a:p>
          <a:p>
            <a:r>
              <a:rPr lang="el-GR" sz="2000" dirty="0"/>
              <a:t>Παράδειγμα: Μηχάνημα με κόστος κτήσεως 5.000 και υπολειπόμενη αξία 500 και ικανότητα παραγωγής 3.000 μονάδων (ωφέλιμη ζωή)</a:t>
            </a:r>
          </a:p>
          <a:p>
            <a:endParaRPr lang="el-GR" sz="2000" dirty="0"/>
          </a:p>
          <a:p>
            <a:r>
              <a:rPr lang="el-GR" sz="2000" dirty="0"/>
              <a:t>Απόσβεση =(5000-500)/3000=1,5</a:t>
            </a:r>
          </a:p>
          <a:p>
            <a:r>
              <a:rPr lang="el-GR" sz="2000" dirty="0"/>
              <a:t>1</a:t>
            </a:r>
            <a:r>
              <a:rPr lang="el-GR" sz="2000" baseline="30000" dirty="0"/>
              <a:t>ος</a:t>
            </a:r>
            <a:r>
              <a:rPr lang="el-GR" sz="2000" dirty="0"/>
              <a:t> χρόνος παραγωγή 2000 απόσβεση 3.000</a:t>
            </a:r>
          </a:p>
          <a:p>
            <a:r>
              <a:rPr lang="el-GR" sz="2000" dirty="0"/>
              <a:t>2</a:t>
            </a:r>
            <a:r>
              <a:rPr lang="el-GR" sz="2000" baseline="30000" dirty="0"/>
              <a:t>ος</a:t>
            </a:r>
            <a:r>
              <a:rPr lang="el-GR" sz="2000" dirty="0"/>
              <a:t> χρόνος παραγωγής 500 απόσβεση 750</a:t>
            </a:r>
          </a:p>
          <a:p>
            <a:r>
              <a:rPr lang="el-GR" sz="2000" dirty="0"/>
              <a:t>3</a:t>
            </a:r>
            <a:r>
              <a:rPr lang="el-GR" sz="2000" baseline="30000" dirty="0"/>
              <a:t>ος</a:t>
            </a:r>
            <a:r>
              <a:rPr lang="el-GR" sz="2000" dirty="0"/>
              <a:t> χρόνος παραγωγής 500 απόσβεση 750</a:t>
            </a:r>
          </a:p>
          <a:p>
            <a:r>
              <a:rPr lang="el-GR" sz="2000" dirty="0"/>
              <a:t>Σύνολο απόσβεσης =4.500</a:t>
            </a:r>
            <a:endParaRPr lang="en-US" sz="2000" dirty="0"/>
          </a:p>
        </p:txBody>
      </p:sp>
    </p:spTree>
    <p:extLst>
      <p:ext uri="{BB962C8B-B14F-4D97-AF65-F5344CB8AC3E}">
        <p14:creationId xmlns:p14="http://schemas.microsoft.com/office/powerpoint/2010/main" val="1521608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lvl="2"/>
            <a:r>
              <a:rPr lang="en-US" sz="3200" dirty="0" err="1"/>
              <a:t>Λογιστικές</a:t>
            </a:r>
            <a:r>
              <a:rPr lang="en-US" sz="3200" dirty="0"/>
              <a:t> </a:t>
            </a:r>
            <a:r>
              <a:rPr lang="en-US" sz="3200" dirty="0" err="1"/>
              <a:t>μέθοδοι</a:t>
            </a:r>
            <a:r>
              <a:rPr lang="en-US" sz="3200" dirty="0"/>
              <a:t> </a:t>
            </a:r>
            <a:r>
              <a:rPr lang="en-US" sz="3200" dirty="0" err="1"/>
              <a:t>διενέργει</a:t>
            </a:r>
            <a:r>
              <a:rPr lang="en-US" sz="3200" dirty="0"/>
              <a:t>ας αποσβέσεων</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533400" y="1225689"/>
            <a:ext cx="7794172" cy="830997"/>
          </a:xfrm>
          <a:prstGeom prst="rect">
            <a:avLst/>
          </a:prstGeom>
        </p:spPr>
        <p:txBody>
          <a:bodyPr wrap="square">
            <a:spAutoFit/>
          </a:bodyPr>
          <a:lstStyle/>
          <a:p>
            <a:pPr lvl="0"/>
            <a:endParaRPr lang="el-GR" sz="2400" dirty="0"/>
          </a:p>
          <a:p>
            <a:pPr lvl="0"/>
            <a:endParaRPr lang="el-GR" sz="2400" u="sng" dirty="0"/>
          </a:p>
        </p:txBody>
      </p:sp>
      <p:graphicFrame>
        <p:nvGraphicFramePr>
          <p:cNvPr id="9" name="Table 8"/>
          <p:cNvGraphicFramePr>
            <a:graphicFrameLocks noGrp="1"/>
          </p:cNvGraphicFramePr>
          <p:nvPr>
            <p:extLst>
              <p:ext uri="{D42A27DB-BD31-4B8C-83A1-F6EECF244321}">
                <p14:modId xmlns:p14="http://schemas.microsoft.com/office/powerpoint/2010/main" val="1565711886"/>
              </p:ext>
            </p:extLst>
          </p:nvPr>
        </p:nvGraphicFramePr>
        <p:xfrm>
          <a:off x="1143000" y="2133600"/>
          <a:ext cx="6172200" cy="860871"/>
        </p:xfrm>
        <a:graphic>
          <a:graphicData uri="http://schemas.openxmlformats.org/drawingml/2006/table">
            <a:tbl>
              <a:tblPr firstRow="1" firstCol="1" bandRow="1">
                <a:tableStyleId>{5C22544A-7EE6-4342-B048-85BDC9FD1C3A}</a:tableStyleId>
              </a:tblPr>
              <a:tblGrid>
                <a:gridCol w="2973549">
                  <a:extLst>
                    <a:ext uri="{9D8B030D-6E8A-4147-A177-3AD203B41FA5}">
                      <a16:colId xmlns:a16="http://schemas.microsoft.com/office/drawing/2014/main" val="20000"/>
                    </a:ext>
                  </a:extLst>
                </a:gridCol>
                <a:gridCol w="3198651">
                  <a:extLst>
                    <a:ext uri="{9D8B030D-6E8A-4147-A177-3AD203B41FA5}">
                      <a16:colId xmlns:a16="http://schemas.microsoft.com/office/drawing/2014/main" val="20001"/>
                    </a:ext>
                  </a:extLst>
                </a:gridCol>
              </a:tblGrid>
              <a:tr h="254000">
                <a:tc>
                  <a:txBody>
                    <a:bodyPr/>
                    <a:lstStyle/>
                    <a:p>
                      <a:pPr marL="0" marR="0" algn="just">
                        <a:lnSpc>
                          <a:spcPct val="150000"/>
                        </a:lnSpc>
                        <a:spcBef>
                          <a:spcPts val="0"/>
                        </a:spcBef>
                        <a:spcAft>
                          <a:spcPts val="0"/>
                        </a:spcAft>
                      </a:pPr>
                      <a:r>
                        <a:rPr lang="en-US" sz="1400" dirty="0">
                          <a:effectLst/>
                        </a:rPr>
                        <a:t>Χ</a:t>
                      </a:r>
                      <a:endParaRPr lang="en-US" sz="1400" dirty="0">
                        <a:effectLst/>
                        <a:latin typeface="Calibri"/>
                        <a:ea typeface="Times New Roman"/>
                        <a:cs typeface="Times New Roman"/>
                      </a:endParaRPr>
                    </a:p>
                  </a:txBody>
                  <a:tcPr marL="58091" marR="58091" marT="0" marB="0" anchor="b"/>
                </a:tc>
                <a:tc>
                  <a:txBody>
                    <a:bodyPr/>
                    <a:lstStyle/>
                    <a:p>
                      <a:pPr marL="0" marR="0" algn="just">
                        <a:lnSpc>
                          <a:spcPct val="150000"/>
                        </a:lnSpc>
                        <a:spcBef>
                          <a:spcPts val="0"/>
                        </a:spcBef>
                        <a:spcAft>
                          <a:spcPts val="0"/>
                        </a:spcAft>
                      </a:pPr>
                      <a:r>
                        <a:rPr lang="en-US" sz="1400">
                          <a:effectLst/>
                        </a:rPr>
                        <a:t>Π</a:t>
                      </a:r>
                      <a:endParaRPr lang="en-US" sz="1400">
                        <a:effectLst/>
                        <a:latin typeface="Calibri"/>
                        <a:ea typeface="Times New Roman"/>
                        <a:cs typeface="Times New Roman"/>
                      </a:endParaRPr>
                    </a:p>
                  </a:txBody>
                  <a:tcPr marL="58091" marR="58091" marT="0" marB="0" anchor="b"/>
                </a:tc>
                <a:extLst>
                  <a:ext uri="{0D108BD9-81ED-4DB2-BD59-A6C34878D82A}">
                    <a16:rowId xmlns:a16="http://schemas.microsoft.com/office/drawing/2014/main" val="10000"/>
                  </a:ext>
                </a:extLst>
              </a:tr>
              <a:tr h="254000">
                <a:tc>
                  <a:txBody>
                    <a:bodyPr/>
                    <a:lstStyle/>
                    <a:p>
                      <a:pPr marL="0" marR="0" algn="just">
                        <a:lnSpc>
                          <a:spcPct val="150000"/>
                        </a:lnSpc>
                        <a:spcBef>
                          <a:spcPts val="0"/>
                        </a:spcBef>
                        <a:spcAft>
                          <a:spcPts val="0"/>
                        </a:spcAft>
                      </a:pPr>
                      <a:r>
                        <a:rPr lang="en-US" sz="1400">
                          <a:effectLst/>
                        </a:rPr>
                        <a:t>66.ΧΧ(Έξοδα απόσβεσης) </a:t>
                      </a:r>
                      <a:endParaRPr lang="en-US" sz="1400">
                        <a:effectLst/>
                        <a:latin typeface="Calibri"/>
                        <a:ea typeface="Times New Roman"/>
                        <a:cs typeface="Times New Roman"/>
                      </a:endParaRPr>
                    </a:p>
                  </a:txBody>
                  <a:tcPr marL="58091" marR="58091" marT="0" marB="0" anchor="b"/>
                </a:tc>
                <a:tc>
                  <a:txBody>
                    <a:bodyPr/>
                    <a:lstStyle/>
                    <a:p>
                      <a:pPr marL="0" marR="0" algn="just">
                        <a:lnSpc>
                          <a:spcPct val="150000"/>
                        </a:lnSpc>
                        <a:spcBef>
                          <a:spcPts val="0"/>
                        </a:spcBef>
                        <a:spcAft>
                          <a:spcPts val="0"/>
                        </a:spcAft>
                      </a:pPr>
                      <a:r>
                        <a:rPr lang="en-US" sz="1400">
                          <a:effectLst/>
                        </a:rPr>
                        <a:t> </a:t>
                      </a:r>
                      <a:endParaRPr lang="en-US" sz="1400">
                        <a:effectLst/>
                        <a:latin typeface="Calibri"/>
                        <a:ea typeface="Times New Roman"/>
                        <a:cs typeface="Times New Roman"/>
                      </a:endParaRPr>
                    </a:p>
                  </a:txBody>
                  <a:tcPr marL="58091" marR="58091" marT="0" marB="0" anchor="b"/>
                </a:tc>
                <a:extLst>
                  <a:ext uri="{0D108BD9-81ED-4DB2-BD59-A6C34878D82A}">
                    <a16:rowId xmlns:a16="http://schemas.microsoft.com/office/drawing/2014/main" val="10001"/>
                  </a:ext>
                </a:extLst>
              </a:tr>
              <a:tr h="254000">
                <a:tc>
                  <a:txBody>
                    <a:bodyPr/>
                    <a:lstStyle/>
                    <a:p>
                      <a:pPr>
                        <a:lnSpc>
                          <a:spcPct val="115000"/>
                        </a:lnSpc>
                      </a:pPr>
                      <a:endParaRPr lang="en-US" sz="1400" dirty="0">
                        <a:effectLst/>
                        <a:latin typeface="Calibri"/>
                      </a:endParaRPr>
                    </a:p>
                  </a:txBody>
                  <a:tcPr marL="58091" marR="58091" marT="0" marB="0" anchor="b">
                    <a:solidFill>
                      <a:schemeClr val="bg2"/>
                    </a:solidFill>
                  </a:tcPr>
                </a:tc>
                <a:tc>
                  <a:txBody>
                    <a:bodyPr/>
                    <a:lstStyle/>
                    <a:p>
                      <a:pPr marL="0" marR="0" algn="just">
                        <a:lnSpc>
                          <a:spcPct val="150000"/>
                        </a:lnSpc>
                        <a:spcBef>
                          <a:spcPts val="0"/>
                        </a:spcBef>
                        <a:spcAft>
                          <a:spcPts val="0"/>
                        </a:spcAft>
                      </a:pPr>
                      <a:r>
                        <a:rPr lang="en-US" sz="1400" dirty="0">
                          <a:effectLst/>
                        </a:rPr>
                        <a:t>1Χ.ΧΧ (</a:t>
                      </a:r>
                      <a:r>
                        <a:rPr lang="en-US" sz="1400" dirty="0" err="1">
                          <a:effectLst/>
                        </a:rPr>
                        <a:t>Πάγιο</a:t>
                      </a:r>
                      <a:r>
                        <a:rPr lang="en-US" sz="1400" dirty="0">
                          <a:effectLst/>
                        </a:rPr>
                        <a:t> </a:t>
                      </a:r>
                      <a:r>
                        <a:rPr lang="en-US" sz="1400" dirty="0" err="1">
                          <a:effectLst/>
                        </a:rPr>
                        <a:t>στοιχείο</a:t>
                      </a:r>
                      <a:r>
                        <a:rPr lang="en-US" sz="1400" dirty="0">
                          <a:effectLst/>
                        </a:rPr>
                        <a:t>)</a:t>
                      </a:r>
                      <a:endParaRPr lang="en-US" sz="1400" dirty="0">
                        <a:effectLst/>
                        <a:latin typeface="Calibri"/>
                        <a:ea typeface="Times New Roman"/>
                        <a:cs typeface="Times New Roman"/>
                      </a:endParaRPr>
                    </a:p>
                  </a:txBody>
                  <a:tcPr marL="58091" marR="58091" marT="0" marB="0" anchor="b"/>
                </a:tc>
                <a:extLst>
                  <a:ext uri="{0D108BD9-81ED-4DB2-BD59-A6C34878D82A}">
                    <a16:rowId xmlns:a16="http://schemas.microsoft.com/office/drawing/2014/main" val="10002"/>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316163553"/>
              </p:ext>
            </p:extLst>
          </p:nvPr>
        </p:nvGraphicFramePr>
        <p:xfrm>
          <a:off x="1101634" y="4724400"/>
          <a:ext cx="6454140" cy="1467868"/>
        </p:xfrm>
        <a:graphic>
          <a:graphicData uri="http://schemas.openxmlformats.org/drawingml/2006/table">
            <a:tbl>
              <a:tblPr firstRow="1" firstCol="1" bandRow="1">
                <a:tableStyleId>{5C22544A-7EE6-4342-B048-85BDC9FD1C3A}</a:tableStyleId>
              </a:tblPr>
              <a:tblGrid>
                <a:gridCol w="3297000">
                  <a:extLst>
                    <a:ext uri="{9D8B030D-6E8A-4147-A177-3AD203B41FA5}">
                      <a16:colId xmlns:a16="http://schemas.microsoft.com/office/drawing/2014/main" val="20000"/>
                    </a:ext>
                  </a:extLst>
                </a:gridCol>
                <a:gridCol w="3157140">
                  <a:extLst>
                    <a:ext uri="{9D8B030D-6E8A-4147-A177-3AD203B41FA5}">
                      <a16:colId xmlns:a16="http://schemas.microsoft.com/office/drawing/2014/main" val="20001"/>
                    </a:ext>
                  </a:extLst>
                </a:gridCol>
              </a:tblGrid>
              <a:tr h="182880">
                <a:tc gridSpan="2">
                  <a:txBody>
                    <a:bodyPr/>
                    <a:lstStyle/>
                    <a:p>
                      <a:pPr marL="0" marR="0" algn="just">
                        <a:lnSpc>
                          <a:spcPct val="150000"/>
                        </a:lnSpc>
                        <a:spcBef>
                          <a:spcPts val="0"/>
                        </a:spcBef>
                        <a:spcAft>
                          <a:spcPts val="0"/>
                        </a:spcAft>
                      </a:pPr>
                      <a:r>
                        <a:rPr lang="en-US" sz="1400" dirty="0">
                          <a:effectLst/>
                        </a:rPr>
                        <a:t>ΠΑΓΙΟ</a:t>
                      </a:r>
                      <a:endParaRPr lang="en-US" sz="1400" dirty="0">
                        <a:effectLst/>
                        <a:latin typeface="Calibri"/>
                        <a:ea typeface="Times New Roman"/>
                        <a:cs typeface="Times New Roman"/>
                      </a:endParaRPr>
                    </a:p>
                  </a:txBody>
                  <a:tcPr marL="54523" marR="54523" marT="0" marB="0" anchor="b"/>
                </a:tc>
                <a:tc hMerge="1">
                  <a:txBody>
                    <a:bodyPr/>
                    <a:lstStyle/>
                    <a:p>
                      <a:endParaRPr lang="el-GR"/>
                    </a:p>
                  </a:txBody>
                  <a:tcPr/>
                </a:tc>
                <a:extLst>
                  <a:ext uri="{0D108BD9-81ED-4DB2-BD59-A6C34878D82A}">
                    <a16:rowId xmlns:a16="http://schemas.microsoft.com/office/drawing/2014/main" val="10000"/>
                  </a:ext>
                </a:extLst>
              </a:tr>
              <a:tr h="365760">
                <a:tc>
                  <a:txBody>
                    <a:bodyPr/>
                    <a:lstStyle/>
                    <a:p>
                      <a:pPr marL="0" marR="0" algn="just">
                        <a:lnSpc>
                          <a:spcPct val="150000"/>
                        </a:lnSpc>
                        <a:spcBef>
                          <a:spcPts val="0"/>
                        </a:spcBef>
                        <a:spcAft>
                          <a:spcPts val="0"/>
                        </a:spcAft>
                      </a:pPr>
                      <a:r>
                        <a:rPr lang="el-GR" sz="1400" dirty="0">
                          <a:effectLst/>
                        </a:rPr>
                        <a:t>Αναπόσβεστη Αξία</a:t>
                      </a:r>
                      <a:endParaRPr lang="en-US" sz="1400" dirty="0">
                        <a:effectLst/>
                      </a:endParaRPr>
                    </a:p>
                    <a:p>
                      <a:pPr marL="0" marR="0" algn="just">
                        <a:lnSpc>
                          <a:spcPct val="150000"/>
                        </a:lnSpc>
                        <a:spcBef>
                          <a:spcPts val="0"/>
                        </a:spcBef>
                        <a:spcAft>
                          <a:spcPts val="0"/>
                        </a:spcAft>
                      </a:pPr>
                      <a:r>
                        <a:rPr lang="en-US" sz="1400" dirty="0" err="1">
                          <a:effectLst/>
                        </a:rPr>
                        <a:t>Προσθήκες</a:t>
                      </a:r>
                      <a:r>
                        <a:rPr lang="en-US" sz="1400" dirty="0">
                          <a:effectLst/>
                        </a:rPr>
                        <a:t> - </a:t>
                      </a:r>
                      <a:r>
                        <a:rPr lang="en-US" sz="1400" dirty="0" err="1">
                          <a:effectLst/>
                        </a:rPr>
                        <a:t>Βελτιώσεις</a:t>
                      </a:r>
                      <a:endParaRPr lang="en-US" sz="1400" dirty="0">
                        <a:effectLst/>
                        <a:latin typeface="Calibri"/>
                        <a:ea typeface="Times New Roman"/>
                        <a:cs typeface="Times New Roman"/>
                      </a:endParaRPr>
                    </a:p>
                  </a:txBody>
                  <a:tcPr marL="54523" marR="54523" marT="0" marB="0" anchor="b"/>
                </a:tc>
                <a:tc>
                  <a:txBody>
                    <a:bodyPr/>
                    <a:lstStyle/>
                    <a:p>
                      <a:pPr marL="0" marR="0" algn="just">
                        <a:lnSpc>
                          <a:spcPct val="150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54523" marR="54523" marT="0" marB="0" anchor="b"/>
                </a:tc>
                <a:extLst>
                  <a:ext uri="{0D108BD9-81ED-4DB2-BD59-A6C34878D82A}">
                    <a16:rowId xmlns:a16="http://schemas.microsoft.com/office/drawing/2014/main" val="10001"/>
                  </a:ext>
                </a:extLst>
              </a:tr>
              <a:tr h="182880">
                <a:tc>
                  <a:txBody>
                    <a:bodyPr/>
                    <a:lstStyle/>
                    <a:p>
                      <a:pPr marL="0" marR="0" algn="just">
                        <a:lnSpc>
                          <a:spcPct val="150000"/>
                        </a:lnSpc>
                        <a:spcBef>
                          <a:spcPts val="0"/>
                        </a:spcBef>
                        <a:spcAft>
                          <a:spcPts val="0"/>
                        </a:spcAft>
                      </a:pPr>
                      <a:r>
                        <a:rPr lang="en-US" sz="1400">
                          <a:effectLst/>
                        </a:rPr>
                        <a:t> </a:t>
                      </a:r>
                      <a:endParaRPr lang="en-US" sz="1400">
                        <a:effectLst/>
                        <a:latin typeface="Calibri"/>
                        <a:ea typeface="Times New Roman"/>
                        <a:cs typeface="Times New Roman"/>
                      </a:endParaRPr>
                    </a:p>
                  </a:txBody>
                  <a:tcPr marL="54523" marR="54523" marT="0" marB="0" anchor="b"/>
                </a:tc>
                <a:tc>
                  <a:txBody>
                    <a:bodyPr/>
                    <a:lstStyle/>
                    <a:p>
                      <a:pPr marL="0" marR="0" algn="just">
                        <a:lnSpc>
                          <a:spcPct val="150000"/>
                        </a:lnSpc>
                        <a:spcBef>
                          <a:spcPts val="0"/>
                        </a:spcBef>
                        <a:spcAft>
                          <a:spcPts val="0"/>
                        </a:spcAft>
                      </a:pPr>
                      <a:endParaRPr lang="en-US" sz="1400" dirty="0">
                        <a:effectLst/>
                        <a:latin typeface="Calibri"/>
                        <a:ea typeface="Times New Roman"/>
                        <a:cs typeface="Times New Roman"/>
                      </a:endParaRPr>
                    </a:p>
                  </a:txBody>
                  <a:tcPr marL="54523" marR="54523" marT="0" marB="0" anchor="b"/>
                </a:tc>
                <a:extLst>
                  <a:ext uri="{0D108BD9-81ED-4DB2-BD59-A6C34878D82A}">
                    <a16:rowId xmlns:a16="http://schemas.microsoft.com/office/drawing/2014/main" val="10002"/>
                  </a:ext>
                </a:extLst>
              </a:tr>
              <a:tr h="182880">
                <a:tc>
                  <a:txBody>
                    <a:bodyPr/>
                    <a:lstStyle/>
                    <a:p>
                      <a:pPr marL="0" marR="0" algn="just">
                        <a:lnSpc>
                          <a:spcPct val="150000"/>
                        </a:lnSpc>
                        <a:spcBef>
                          <a:spcPts val="0"/>
                        </a:spcBef>
                        <a:spcAft>
                          <a:spcPts val="0"/>
                        </a:spcAft>
                      </a:pPr>
                      <a:r>
                        <a:rPr lang="en-US" sz="1400">
                          <a:effectLst/>
                        </a:rPr>
                        <a:t> </a:t>
                      </a:r>
                      <a:endParaRPr lang="en-US" sz="1400">
                        <a:effectLst/>
                        <a:latin typeface="Calibri"/>
                        <a:ea typeface="Times New Roman"/>
                        <a:cs typeface="Times New Roman"/>
                      </a:endParaRPr>
                    </a:p>
                  </a:txBody>
                  <a:tcPr marL="54523" marR="54523" marT="0" marB="0" anchor="b"/>
                </a:tc>
                <a:tc>
                  <a:txBody>
                    <a:bodyPr/>
                    <a:lstStyle/>
                    <a:p>
                      <a:pPr marL="0" marR="0" algn="just">
                        <a:lnSpc>
                          <a:spcPct val="150000"/>
                        </a:lnSpc>
                        <a:spcBef>
                          <a:spcPts val="0"/>
                        </a:spcBef>
                        <a:spcAft>
                          <a:spcPts val="0"/>
                        </a:spcAft>
                      </a:pPr>
                      <a:r>
                        <a:rPr lang="en-US" sz="1400" dirty="0" err="1">
                          <a:effectLst/>
                        </a:rPr>
                        <a:t>Πώληση</a:t>
                      </a:r>
                      <a:endParaRPr lang="en-US" sz="1400" dirty="0">
                        <a:effectLst/>
                        <a:latin typeface="Calibri"/>
                        <a:ea typeface="Times New Roman"/>
                        <a:cs typeface="Times New Roman"/>
                      </a:endParaRPr>
                    </a:p>
                  </a:txBody>
                  <a:tcPr marL="54523" marR="54523" marT="0" marB="0" anchor="b"/>
                </a:tc>
                <a:extLst>
                  <a:ext uri="{0D108BD9-81ED-4DB2-BD59-A6C34878D82A}">
                    <a16:rowId xmlns:a16="http://schemas.microsoft.com/office/drawing/2014/main" val="10003"/>
                  </a:ext>
                </a:extLst>
              </a:tr>
            </a:tbl>
          </a:graphicData>
        </a:graphic>
      </p:graphicFrame>
      <p:sp>
        <p:nvSpPr>
          <p:cNvPr id="11" name="Rectangle 2"/>
          <p:cNvSpPr>
            <a:spLocks noChangeArrowheads="1"/>
          </p:cNvSpPr>
          <p:nvPr/>
        </p:nvSpPr>
        <p:spPr bwMode="auto">
          <a:xfrm>
            <a:off x="684711" y="1441133"/>
            <a:ext cx="7870373"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49102" tIns="0" rIns="0" bIns="0" numCol="1" anchor="ctr" anchorCtr="0" compatLnSpc="1">
            <a:prstTxWarp prst="textNoShape">
              <a:avLst/>
            </a:prstTxWarp>
            <a:spAutoFit/>
          </a:bodyPr>
          <a:lstStyle/>
          <a:p>
            <a:pPr marL="0" marR="0" lvl="3" defTabSz="914400" rtl="0" eaLnBrk="1" fontAlgn="base" latinLnBrk="0" hangingPunct="1">
              <a:lnSpc>
                <a:spcPct val="100000"/>
              </a:lnSpc>
              <a:spcBef>
                <a:spcPct val="0"/>
              </a:spcBef>
              <a:spcAft>
                <a:spcPct val="0"/>
              </a:spcAft>
              <a:buClrTx/>
              <a:buSzTx/>
              <a:tabLst>
                <a:tab pos="3667125" algn="l"/>
              </a:tabLst>
            </a:pPr>
            <a:r>
              <a:rPr kumimoji="0" lang="el-GR" sz="2000" b="1" i="0" u="none" strike="noStrike" cap="none" normalizeH="0" baseline="0" dirty="0">
                <a:ln>
                  <a:noFill/>
                </a:ln>
                <a:solidFill>
                  <a:schemeClr val="tx1"/>
                </a:solidFill>
                <a:effectLst/>
                <a:cs typeface="Times New Roman" pitchFamily="18" charset="0"/>
              </a:rPr>
              <a:t>Άμεση μέθοδος</a:t>
            </a:r>
          </a:p>
          <a:p>
            <a:pPr marL="0" marR="0" lvl="0" indent="0" defTabSz="914400" rtl="0" eaLnBrk="0" fontAlgn="base" latinLnBrk="0" hangingPunct="0">
              <a:lnSpc>
                <a:spcPct val="100000"/>
              </a:lnSpc>
              <a:spcBef>
                <a:spcPct val="0"/>
              </a:spcBef>
              <a:spcAft>
                <a:spcPct val="0"/>
              </a:spcAft>
              <a:buClrTx/>
              <a:buSzTx/>
              <a:buFontTx/>
              <a:buNone/>
              <a:tabLst>
                <a:tab pos="3667125" algn="l"/>
              </a:tabLst>
            </a:pPr>
            <a:r>
              <a:rPr kumimoji="0" lang="el-GR" sz="2000" b="0" i="0" u="none" strike="noStrike" cap="none" normalizeH="0" baseline="0" dirty="0">
                <a:ln>
                  <a:noFill/>
                </a:ln>
                <a:solidFill>
                  <a:schemeClr val="tx1"/>
                </a:solidFill>
                <a:effectLst/>
                <a:ea typeface="Times New Roman" pitchFamily="18" charset="0"/>
                <a:cs typeface="Times New Roman" pitchFamily="18" charset="0"/>
              </a:rPr>
              <a:t>Με την άμεση μέθοδο πραγματοποιείται η εγγραφή:</a:t>
            </a:r>
          </a:p>
          <a:p>
            <a:pPr marL="0" marR="0" lvl="0" indent="0" defTabSz="914400" rtl="0" eaLnBrk="0" fontAlgn="base" latinLnBrk="0" hangingPunct="0">
              <a:lnSpc>
                <a:spcPct val="100000"/>
              </a:lnSpc>
              <a:spcBef>
                <a:spcPct val="0"/>
              </a:spcBef>
              <a:spcAft>
                <a:spcPct val="0"/>
              </a:spcAft>
              <a:buClrTx/>
              <a:buSzTx/>
              <a:buFontTx/>
              <a:buNone/>
              <a:tabLst>
                <a:tab pos="3667125" algn="l"/>
              </a:tabLst>
            </a:pPr>
            <a:endParaRPr lang="el-GR" sz="2000" dirty="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tab pos="3667125" algn="l"/>
              </a:tabLst>
            </a:pPr>
            <a:endParaRPr kumimoji="0" lang="en-US" sz="2000" b="0" i="0" u="none" strike="noStrike" cap="none" normalizeH="0" baseline="0" dirty="0">
              <a:ln>
                <a:noFill/>
              </a:ln>
              <a:solidFill>
                <a:schemeClr val="tx1"/>
              </a:solidFill>
              <a:effectLst/>
              <a:cs typeface="Arial" pitchFamily="34" charset="0"/>
            </a:endParaRPr>
          </a:p>
        </p:txBody>
      </p:sp>
      <p:sp>
        <p:nvSpPr>
          <p:cNvPr id="12" name="Rectangle 11"/>
          <p:cNvSpPr/>
          <p:nvPr/>
        </p:nvSpPr>
        <p:spPr>
          <a:xfrm>
            <a:off x="1066800" y="3048000"/>
            <a:ext cx="7010400" cy="1754326"/>
          </a:xfrm>
          <a:prstGeom prst="rect">
            <a:avLst/>
          </a:prstGeom>
        </p:spPr>
        <p:txBody>
          <a:bodyPr wrap="square">
            <a:spAutoFit/>
          </a:bodyPr>
          <a:lstStyle/>
          <a:p>
            <a:pPr lvl="0" eaLnBrk="0" fontAlgn="base" hangingPunct="0">
              <a:spcBef>
                <a:spcPct val="0"/>
              </a:spcBef>
              <a:spcAft>
                <a:spcPct val="0"/>
              </a:spcAft>
              <a:tabLst>
                <a:tab pos="3667125" algn="l"/>
              </a:tabLst>
            </a:pPr>
            <a:r>
              <a:rPr lang="el-GR" dirty="0">
                <a:ea typeface="Times New Roman" pitchFamily="18" charset="0"/>
                <a:cs typeface="Times New Roman" pitchFamily="18" charset="0"/>
              </a:rPr>
              <a:t>Ενώ η καρτέλα του παγίου χρεώνεται με το κόστος κτήσεις τις προσθήκες και τις βελτιώσεις και πιστώνεται με τις ετήσιες αποσβέσεις και με την πώληση.</a:t>
            </a:r>
            <a:endParaRPr lang="en-US" dirty="0">
              <a:cs typeface="Arial" pitchFamily="34" charset="0"/>
            </a:endParaRPr>
          </a:p>
          <a:p>
            <a:pPr lvl="0" eaLnBrk="0" fontAlgn="base" hangingPunct="0">
              <a:spcBef>
                <a:spcPct val="0"/>
              </a:spcBef>
              <a:spcAft>
                <a:spcPct val="0"/>
              </a:spcAft>
              <a:tabLst>
                <a:tab pos="3667125" algn="l"/>
              </a:tabLst>
            </a:pPr>
            <a:r>
              <a:rPr lang="en-US" dirty="0">
                <a:ea typeface="Times New Roman" pitchFamily="18" charset="0"/>
                <a:cs typeface="Times New Roman" pitchFamily="18" charset="0"/>
              </a:rPr>
              <a:t> </a:t>
            </a:r>
            <a:endParaRPr lang="en-US" dirty="0">
              <a:cs typeface="Arial" pitchFamily="34" charset="0"/>
            </a:endParaRPr>
          </a:p>
          <a:p>
            <a:pPr lvl="0" eaLnBrk="0" fontAlgn="base" hangingPunct="0">
              <a:spcBef>
                <a:spcPct val="0"/>
              </a:spcBef>
              <a:spcAft>
                <a:spcPct val="0"/>
              </a:spcAft>
              <a:tabLst>
                <a:tab pos="3667125" algn="l"/>
              </a:tabLst>
            </a:pPr>
            <a:r>
              <a:rPr lang="el-GR" dirty="0">
                <a:ea typeface="Times New Roman" pitchFamily="18" charset="0"/>
                <a:cs typeface="Times New Roman" pitchFamily="18" charset="0"/>
              </a:rPr>
              <a:t>Άρα στην καρτέλα του παγίου με την άμεση μέθοδο το υπόλοιπο μας </a:t>
            </a:r>
          </a:p>
          <a:p>
            <a:pPr lvl="0" eaLnBrk="0" fontAlgn="base" hangingPunct="0">
              <a:spcBef>
                <a:spcPct val="0"/>
              </a:spcBef>
              <a:spcAft>
                <a:spcPct val="0"/>
              </a:spcAft>
              <a:tabLst>
                <a:tab pos="3667125" algn="l"/>
              </a:tabLst>
            </a:pPr>
            <a:r>
              <a:rPr lang="el-GR" dirty="0">
                <a:ea typeface="Times New Roman" pitchFamily="18" charset="0"/>
                <a:cs typeface="Times New Roman" pitchFamily="18" charset="0"/>
              </a:rPr>
              <a:t>δείχνει πάντα την </a:t>
            </a:r>
            <a:r>
              <a:rPr lang="el-GR" dirty="0" err="1">
                <a:ea typeface="Times New Roman" pitchFamily="18" charset="0"/>
                <a:cs typeface="Times New Roman" pitchFamily="18" charset="0"/>
              </a:rPr>
              <a:t>αναπόσβεστη</a:t>
            </a:r>
            <a:r>
              <a:rPr lang="el-GR" dirty="0">
                <a:ea typeface="Times New Roman" pitchFamily="18" charset="0"/>
                <a:cs typeface="Times New Roman" pitchFamily="18" charset="0"/>
              </a:rPr>
              <a:t> αξία.</a:t>
            </a:r>
            <a:endParaRPr lang="el-GR" dirty="0">
              <a:cs typeface="Arial" pitchFamily="34" charset="0"/>
            </a:endParaRPr>
          </a:p>
        </p:txBody>
      </p:sp>
    </p:spTree>
    <p:extLst>
      <p:ext uri="{BB962C8B-B14F-4D97-AF65-F5344CB8AC3E}">
        <p14:creationId xmlns:p14="http://schemas.microsoft.com/office/powerpoint/2010/main" val="1567979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lvl="2"/>
            <a:r>
              <a:rPr lang="en-US" sz="3200" dirty="0" err="1"/>
              <a:t>Λογιστικές</a:t>
            </a:r>
            <a:r>
              <a:rPr lang="en-US" sz="3200" dirty="0"/>
              <a:t> </a:t>
            </a:r>
            <a:r>
              <a:rPr lang="en-US" sz="3200" dirty="0" err="1"/>
              <a:t>μέθοδοι</a:t>
            </a:r>
            <a:r>
              <a:rPr lang="en-US" sz="3200" dirty="0"/>
              <a:t> </a:t>
            </a:r>
            <a:r>
              <a:rPr lang="en-US" sz="3200" dirty="0" err="1"/>
              <a:t>διενέργει</a:t>
            </a:r>
            <a:r>
              <a:rPr lang="en-US" sz="3200" dirty="0"/>
              <a:t>ας αποσβέσεων</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533400" y="1225689"/>
            <a:ext cx="7794172" cy="830997"/>
          </a:xfrm>
          <a:prstGeom prst="rect">
            <a:avLst/>
          </a:prstGeom>
        </p:spPr>
        <p:txBody>
          <a:bodyPr wrap="square">
            <a:spAutoFit/>
          </a:bodyPr>
          <a:lstStyle/>
          <a:p>
            <a:pPr lvl="0"/>
            <a:endParaRPr lang="el-GR" sz="2400" dirty="0"/>
          </a:p>
          <a:p>
            <a:pPr lvl="0"/>
            <a:endParaRPr lang="el-GR" sz="2400" u="sng" dirty="0"/>
          </a:p>
        </p:txBody>
      </p:sp>
      <p:graphicFrame>
        <p:nvGraphicFramePr>
          <p:cNvPr id="10" name="Table 9"/>
          <p:cNvGraphicFramePr>
            <a:graphicFrameLocks noGrp="1"/>
          </p:cNvGraphicFramePr>
          <p:nvPr>
            <p:extLst>
              <p:ext uri="{D42A27DB-BD31-4B8C-83A1-F6EECF244321}">
                <p14:modId xmlns:p14="http://schemas.microsoft.com/office/powerpoint/2010/main" val="2027329385"/>
              </p:ext>
            </p:extLst>
          </p:nvPr>
        </p:nvGraphicFramePr>
        <p:xfrm>
          <a:off x="1105988" y="4804748"/>
          <a:ext cx="7343502" cy="1467868"/>
        </p:xfrm>
        <a:graphic>
          <a:graphicData uri="http://schemas.openxmlformats.org/drawingml/2006/table">
            <a:tbl>
              <a:tblPr firstRow="1" firstCol="1" bandRow="1">
                <a:tableStyleId>{5C22544A-7EE6-4342-B048-85BDC9FD1C3A}</a:tableStyleId>
              </a:tblPr>
              <a:tblGrid>
                <a:gridCol w="3751318">
                  <a:extLst>
                    <a:ext uri="{9D8B030D-6E8A-4147-A177-3AD203B41FA5}">
                      <a16:colId xmlns:a16="http://schemas.microsoft.com/office/drawing/2014/main" val="20000"/>
                    </a:ext>
                  </a:extLst>
                </a:gridCol>
                <a:gridCol w="3592184">
                  <a:extLst>
                    <a:ext uri="{9D8B030D-6E8A-4147-A177-3AD203B41FA5}">
                      <a16:colId xmlns:a16="http://schemas.microsoft.com/office/drawing/2014/main" val="20001"/>
                    </a:ext>
                  </a:extLst>
                </a:gridCol>
              </a:tblGrid>
              <a:tr h="247614">
                <a:tc gridSpan="2">
                  <a:txBody>
                    <a:bodyPr/>
                    <a:lstStyle/>
                    <a:p>
                      <a:pPr marL="0" marR="0" algn="just">
                        <a:lnSpc>
                          <a:spcPct val="150000"/>
                        </a:lnSpc>
                        <a:spcBef>
                          <a:spcPts val="0"/>
                        </a:spcBef>
                        <a:spcAft>
                          <a:spcPts val="0"/>
                        </a:spcAft>
                      </a:pPr>
                      <a:r>
                        <a:rPr lang="en-US" sz="1400" dirty="0">
                          <a:effectLst/>
                        </a:rPr>
                        <a:t>ΠΑΓΙΟ</a:t>
                      </a:r>
                      <a:endParaRPr lang="en-US" sz="1400" dirty="0">
                        <a:effectLst/>
                        <a:latin typeface="Calibri"/>
                        <a:ea typeface="Times New Roman"/>
                        <a:cs typeface="Times New Roman"/>
                      </a:endParaRPr>
                    </a:p>
                  </a:txBody>
                  <a:tcPr marL="54523" marR="54523" marT="0" marB="0" anchor="b"/>
                </a:tc>
                <a:tc hMerge="1">
                  <a:txBody>
                    <a:bodyPr/>
                    <a:lstStyle/>
                    <a:p>
                      <a:endParaRPr lang="el-GR"/>
                    </a:p>
                  </a:txBody>
                  <a:tcPr/>
                </a:tc>
                <a:extLst>
                  <a:ext uri="{0D108BD9-81ED-4DB2-BD59-A6C34878D82A}">
                    <a16:rowId xmlns:a16="http://schemas.microsoft.com/office/drawing/2014/main" val="10000"/>
                  </a:ext>
                </a:extLst>
              </a:tr>
              <a:tr h="495228">
                <a:tc>
                  <a:txBody>
                    <a:bodyPr/>
                    <a:lstStyle/>
                    <a:p>
                      <a:pPr marL="0" marR="0" algn="just">
                        <a:lnSpc>
                          <a:spcPct val="150000"/>
                        </a:lnSpc>
                        <a:spcBef>
                          <a:spcPts val="0"/>
                        </a:spcBef>
                        <a:spcAft>
                          <a:spcPts val="0"/>
                        </a:spcAft>
                      </a:pPr>
                      <a:r>
                        <a:rPr lang="en-US" sz="1400" dirty="0" err="1">
                          <a:effectLst/>
                        </a:rPr>
                        <a:t>Κόστος</a:t>
                      </a:r>
                      <a:r>
                        <a:rPr lang="en-US" sz="1400" dirty="0">
                          <a:effectLst/>
                        </a:rPr>
                        <a:t> </a:t>
                      </a:r>
                      <a:r>
                        <a:rPr lang="en-US" sz="1400" dirty="0" err="1">
                          <a:effectLst/>
                        </a:rPr>
                        <a:t>Κτήσης</a:t>
                      </a:r>
                      <a:endParaRPr lang="en-US" sz="1400" dirty="0">
                        <a:effectLst/>
                      </a:endParaRPr>
                    </a:p>
                    <a:p>
                      <a:pPr marL="0" marR="0" algn="just">
                        <a:lnSpc>
                          <a:spcPct val="150000"/>
                        </a:lnSpc>
                        <a:spcBef>
                          <a:spcPts val="0"/>
                        </a:spcBef>
                        <a:spcAft>
                          <a:spcPts val="0"/>
                        </a:spcAft>
                      </a:pPr>
                      <a:r>
                        <a:rPr lang="en-US" sz="1400" dirty="0" err="1">
                          <a:effectLst/>
                        </a:rPr>
                        <a:t>Προσθήκες</a:t>
                      </a:r>
                      <a:r>
                        <a:rPr lang="en-US" sz="1400" dirty="0">
                          <a:effectLst/>
                        </a:rPr>
                        <a:t> - </a:t>
                      </a:r>
                      <a:r>
                        <a:rPr lang="en-US" sz="1400" dirty="0" err="1">
                          <a:effectLst/>
                        </a:rPr>
                        <a:t>Βελτιώσεις</a:t>
                      </a:r>
                      <a:endParaRPr lang="en-US" sz="1400" dirty="0">
                        <a:effectLst/>
                        <a:latin typeface="Calibri"/>
                        <a:ea typeface="Times New Roman"/>
                        <a:cs typeface="Times New Roman"/>
                      </a:endParaRPr>
                    </a:p>
                  </a:txBody>
                  <a:tcPr marL="54523" marR="54523" marT="0" marB="0" anchor="b"/>
                </a:tc>
                <a:tc>
                  <a:txBody>
                    <a:bodyPr/>
                    <a:lstStyle/>
                    <a:p>
                      <a:pPr marL="0" marR="0" algn="just">
                        <a:lnSpc>
                          <a:spcPct val="150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54523" marR="54523" marT="0" marB="0" anchor="b"/>
                </a:tc>
                <a:extLst>
                  <a:ext uri="{0D108BD9-81ED-4DB2-BD59-A6C34878D82A}">
                    <a16:rowId xmlns:a16="http://schemas.microsoft.com/office/drawing/2014/main" val="10001"/>
                  </a:ext>
                </a:extLst>
              </a:tr>
              <a:tr h="247614">
                <a:tc>
                  <a:txBody>
                    <a:bodyPr/>
                    <a:lstStyle/>
                    <a:p>
                      <a:pPr marL="0" marR="0" algn="just">
                        <a:lnSpc>
                          <a:spcPct val="150000"/>
                        </a:lnSpc>
                        <a:spcBef>
                          <a:spcPts val="0"/>
                        </a:spcBef>
                        <a:spcAft>
                          <a:spcPts val="0"/>
                        </a:spcAft>
                      </a:pPr>
                      <a:r>
                        <a:rPr lang="en-US" sz="1400">
                          <a:effectLst/>
                        </a:rPr>
                        <a:t> </a:t>
                      </a:r>
                      <a:endParaRPr lang="en-US" sz="1400">
                        <a:effectLst/>
                        <a:latin typeface="Calibri"/>
                        <a:ea typeface="Times New Roman"/>
                        <a:cs typeface="Times New Roman"/>
                      </a:endParaRPr>
                    </a:p>
                  </a:txBody>
                  <a:tcPr marL="54523" marR="54523" marT="0" marB="0" anchor="b"/>
                </a:tc>
                <a:tc>
                  <a:txBody>
                    <a:bodyPr/>
                    <a:lstStyle/>
                    <a:p>
                      <a:pPr marL="0" marR="0" algn="just">
                        <a:lnSpc>
                          <a:spcPct val="150000"/>
                        </a:lnSpc>
                        <a:spcBef>
                          <a:spcPts val="0"/>
                        </a:spcBef>
                        <a:spcAft>
                          <a:spcPts val="0"/>
                        </a:spcAft>
                      </a:pPr>
                      <a:r>
                        <a:rPr lang="el-GR" sz="1400" dirty="0">
                          <a:effectLst/>
                        </a:rPr>
                        <a:t>Σωρευμένες</a:t>
                      </a:r>
                      <a:r>
                        <a:rPr lang="el-GR" sz="1400" baseline="0" dirty="0">
                          <a:effectLst/>
                        </a:rPr>
                        <a:t> </a:t>
                      </a:r>
                      <a:r>
                        <a:rPr lang="en-US" sz="1400" dirty="0">
                          <a:effectLst/>
                        </a:rPr>
                        <a:t>Απ</a:t>
                      </a:r>
                      <a:r>
                        <a:rPr lang="en-US" sz="1400" dirty="0" err="1">
                          <a:effectLst/>
                        </a:rPr>
                        <a:t>οσ</a:t>
                      </a:r>
                      <a:r>
                        <a:rPr lang="en-US" sz="1400" dirty="0">
                          <a:effectLst/>
                        </a:rPr>
                        <a:t>βέσεις</a:t>
                      </a:r>
                      <a:endParaRPr lang="en-US" sz="1400" dirty="0">
                        <a:effectLst/>
                        <a:latin typeface="Calibri"/>
                        <a:ea typeface="Times New Roman"/>
                        <a:cs typeface="Times New Roman"/>
                      </a:endParaRPr>
                    </a:p>
                  </a:txBody>
                  <a:tcPr marL="54523" marR="54523" marT="0" marB="0" anchor="b"/>
                </a:tc>
                <a:extLst>
                  <a:ext uri="{0D108BD9-81ED-4DB2-BD59-A6C34878D82A}">
                    <a16:rowId xmlns:a16="http://schemas.microsoft.com/office/drawing/2014/main" val="10002"/>
                  </a:ext>
                </a:extLst>
              </a:tr>
              <a:tr h="247614">
                <a:tc>
                  <a:txBody>
                    <a:bodyPr/>
                    <a:lstStyle/>
                    <a:p>
                      <a:pPr marL="0" marR="0" algn="just">
                        <a:lnSpc>
                          <a:spcPct val="150000"/>
                        </a:lnSpc>
                        <a:spcBef>
                          <a:spcPts val="0"/>
                        </a:spcBef>
                        <a:spcAft>
                          <a:spcPts val="0"/>
                        </a:spcAft>
                      </a:pPr>
                      <a:r>
                        <a:rPr lang="en-US" sz="1400">
                          <a:effectLst/>
                        </a:rPr>
                        <a:t> </a:t>
                      </a:r>
                      <a:endParaRPr lang="en-US" sz="1400">
                        <a:effectLst/>
                        <a:latin typeface="Calibri"/>
                        <a:ea typeface="Times New Roman"/>
                        <a:cs typeface="Times New Roman"/>
                      </a:endParaRPr>
                    </a:p>
                  </a:txBody>
                  <a:tcPr marL="54523" marR="54523" marT="0" marB="0" anchor="b"/>
                </a:tc>
                <a:tc>
                  <a:txBody>
                    <a:bodyPr/>
                    <a:lstStyle/>
                    <a:p>
                      <a:pPr marL="0" marR="0" algn="just">
                        <a:lnSpc>
                          <a:spcPct val="150000"/>
                        </a:lnSpc>
                        <a:spcBef>
                          <a:spcPts val="0"/>
                        </a:spcBef>
                        <a:spcAft>
                          <a:spcPts val="0"/>
                        </a:spcAft>
                      </a:pPr>
                      <a:r>
                        <a:rPr lang="en-US" sz="1400" dirty="0" err="1">
                          <a:effectLst/>
                        </a:rPr>
                        <a:t>Πώληση</a:t>
                      </a:r>
                      <a:endParaRPr lang="en-US" sz="1400" dirty="0">
                        <a:effectLst/>
                        <a:latin typeface="Calibri"/>
                        <a:ea typeface="Times New Roman"/>
                        <a:cs typeface="Times New Roman"/>
                      </a:endParaRPr>
                    </a:p>
                  </a:txBody>
                  <a:tcPr marL="54523" marR="54523" marT="0" marB="0" anchor="b"/>
                </a:tc>
                <a:extLst>
                  <a:ext uri="{0D108BD9-81ED-4DB2-BD59-A6C34878D82A}">
                    <a16:rowId xmlns:a16="http://schemas.microsoft.com/office/drawing/2014/main" val="10003"/>
                  </a:ext>
                </a:extLst>
              </a:tr>
            </a:tbl>
          </a:graphicData>
        </a:graphic>
      </p:graphicFrame>
      <p:sp>
        <p:nvSpPr>
          <p:cNvPr id="11" name="Rectangle 2"/>
          <p:cNvSpPr>
            <a:spLocks noChangeArrowheads="1"/>
          </p:cNvSpPr>
          <p:nvPr/>
        </p:nvSpPr>
        <p:spPr bwMode="auto">
          <a:xfrm>
            <a:off x="631370" y="1427181"/>
            <a:ext cx="7870373"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49102" tIns="0" rIns="0" bIns="0" numCol="1" anchor="ctr" anchorCtr="0" compatLnSpc="1">
            <a:prstTxWarp prst="textNoShape">
              <a:avLst/>
            </a:prstTxWarp>
            <a:spAutoFit/>
          </a:bodyPr>
          <a:lstStyle/>
          <a:p>
            <a:pPr lvl="3" indent="-1371600"/>
            <a:r>
              <a:rPr lang="el-GR" sz="2000" b="1" dirty="0"/>
              <a:t>Έμμεση μέθοδος</a:t>
            </a:r>
            <a:endParaRPr lang="en-US" sz="2000" b="1" dirty="0"/>
          </a:p>
          <a:p>
            <a:r>
              <a:rPr lang="el-GR" sz="2000" dirty="0"/>
              <a:t>Με την έμμεση μέθοδο τηρείται ξεχωριστός λογαριασμός για το αποσβεσμένο μέρος του παγίου.</a:t>
            </a:r>
            <a:endParaRPr lang="en-US" sz="2000" dirty="0"/>
          </a:p>
          <a:p>
            <a:pPr marL="0" marR="0" lvl="0" indent="0" defTabSz="914400" rtl="0" eaLnBrk="0" fontAlgn="base" latinLnBrk="0" hangingPunct="0">
              <a:lnSpc>
                <a:spcPct val="100000"/>
              </a:lnSpc>
              <a:spcBef>
                <a:spcPct val="0"/>
              </a:spcBef>
              <a:spcAft>
                <a:spcPct val="0"/>
              </a:spcAft>
              <a:buClrTx/>
              <a:buSzTx/>
              <a:buFontTx/>
              <a:buNone/>
              <a:tabLst>
                <a:tab pos="3667125" algn="l"/>
              </a:tabLst>
            </a:pPr>
            <a:endParaRPr lang="el-GR" sz="2000" dirty="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tab pos="3667125" algn="l"/>
              </a:tabLst>
            </a:pPr>
            <a:endParaRPr kumimoji="0" lang="en-US" sz="2000" b="0" i="0" u="none" strike="noStrike" cap="none" normalizeH="0" baseline="0" dirty="0">
              <a:ln>
                <a:noFill/>
              </a:ln>
              <a:solidFill>
                <a:schemeClr val="tx1"/>
              </a:solidFill>
              <a:effectLst/>
              <a:cs typeface="Arial" pitchFamily="34" charset="0"/>
            </a:endParaRPr>
          </a:p>
        </p:txBody>
      </p:sp>
      <p:sp>
        <p:nvSpPr>
          <p:cNvPr id="12" name="Rectangle 11"/>
          <p:cNvSpPr/>
          <p:nvPr/>
        </p:nvSpPr>
        <p:spPr>
          <a:xfrm>
            <a:off x="1110342" y="3656172"/>
            <a:ext cx="7343503" cy="1200329"/>
          </a:xfrm>
          <a:prstGeom prst="rect">
            <a:avLst/>
          </a:prstGeom>
        </p:spPr>
        <p:txBody>
          <a:bodyPr wrap="square">
            <a:spAutoFit/>
          </a:bodyPr>
          <a:lstStyle/>
          <a:p>
            <a:r>
              <a:rPr lang="el-GR" dirty="0"/>
              <a:t>Ο λογαριασμός αποσβεσμένο πάγιο θα δίνει πάντα τις σωρευμένες αποσβέσεις, ενώ το </a:t>
            </a:r>
            <a:r>
              <a:rPr lang="el-GR" dirty="0" err="1"/>
              <a:t>αναπόσβεστο</a:t>
            </a:r>
            <a:r>
              <a:rPr lang="el-GR" dirty="0"/>
              <a:t> είναι η διαφορά του Κόστους Κτήσης από τη καρτέλα του παγίου – Σωρευμένες αποσβέσεις από την καρτέλα των αποσβεσμένων.</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36594476"/>
              </p:ext>
            </p:extLst>
          </p:nvPr>
        </p:nvGraphicFramePr>
        <p:xfrm>
          <a:off x="1119049" y="2376012"/>
          <a:ext cx="7208522" cy="1180911"/>
        </p:xfrm>
        <a:graphic>
          <a:graphicData uri="http://schemas.openxmlformats.org/drawingml/2006/table">
            <a:tbl>
              <a:tblPr firstRow="1" firstCol="1" bandRow="1">
                <a:tableStyleId>{5C22544A-7EE6-4342-B048-85BDC9FD1C3A}</a:tableStyleId>
              </a:tblPr>
              <a:tblGrid>
                <a:gridCol w="2628949">
                  <a:extLst>
                    <a:ext uri="{9D8B030D-6E8A-4147-A177-3AD203B41FA5}">
                      <a16:colId xmlns:a16="http://schemas.microsoft.com/office/drawing/2014/main" val="20000"/>
                    </a:ext>
                  </a:extLst>
                </a:gridCol>
                <a:gridCol w="130042">
                  <a:extLst>
                    <a:ext uri="{9D8B030D-6E8A-4147-A177-3AD203B41FA5}">
                      <a16:colId xmlns:a16="http://schemas.microsoft.com/office/drawing/2014/main" val="20001"/>
                    </a:ext>
                  </a:extLst>
                </a:gridCol>
                <a:gridCol w="4449531">
                  <a:extLst>
                    <a:ext uri="{9D8B030D-6E8A-4147-A177-3AD203B41FA5}">
                      <a16:colId xmlns:a16="http://schemas.microsoft.com/office/drawing/2014/main" val="20002"/>
                    </a:ext>
                  </a:extLst>
                </a:gridCol>
              </a:tblGrid>
              <a:tr h="246315">
                <a:tc gridSpan="2">
                  <a:txBody>
                    <a:bodyPr/>
                    <a:lstStyle/>
                    <a:p>
                      <a:pPr marL="0" marR="0" algn="just">
                        <a:lnSpc>
                          <a:spcPct val="150000"/>
                        </a:lnSpc>
                        <a:spcBef>
                          <a:spcPts val="0"/>
                        </a:spcBef>
                        <a:spcAft>
                          <a:spcPts val="0"/>
                        </a:spcAft>
                      </a:pPr>
                      <a:r>
                        <a:rPr lang="en-US" sz="1400" dirty="0">
                          <a:effectLst/>
                        </a:rPr>
                        <a:t>Χ</a:t>
                      </a:r>
                      <a:endParaRPr lang="en-US" sz="1400" dirty="0">
                        <a:effectLst/>
                        <a:latin typeface="Calibri"/>
                        <a:ea typeface="Times New Roman"/>
                        <a:cs typeface="Times New Roman"/>
                      </a:endParaRPr>
                    </a:p>
                  </a:txBody>
                  <a:tcPr marL="40565" marR="40565" marT="0" marB="0" anchor="b"/>
                </a:tc>
                <a:tc hMerge="1">
                  <a:txBody>
                    <a:bodyPr/>
                    <a:lstStyle/>
                    <a:p>
                      <a:endParaRPr lang="el-GR"/>
                    </a:p>
                  </a:txBody>
                  <a:tcPr/>
                </a:tc>
                <a:tc>
                  <a:txBody>
                    <a:bodyPr/>
                    <a:lstStyle/>
                    <a:p>
                      <a:pPr marL="0" marR="0" algn="just">
                        <a:lnSpc>
                          <a:spcPct val="150000"/>
                        </a:lnSpc>
                        <a:spcBef>
                          <a:spcPts val="0"/>
                        </a:spcBef>
                        <a:spcAft>
                          <a:spcPts val="0"/>
                        </a:spcAft>
                      </a:pPr>
                      <a:r>
                        <a:rPr lang="en-US" sz="1400">
                          <a:effectLst/>
                        </a:rPr>
                        <a:t>Π</a:t>
                      </a:r>
                      <a:endParaRPr lang="en-US" sz="1400">
                        <a:effectLst/>
                        <a:latin typeface="Calibri"/>
                        <a:ea typeface="Times New Roman"/>
                        <a:cs typeface="Times New Roman"/>
                      </a:endParaRPr>
                    </a:p>
                  </a:txBody>
                  <a:tcPr marL="40565" marR="40565" marT="0" marB="0" anchor="b"/>
                </a:tc>
                <a:extLst>
                  <a:ext uri="{0D108BD9-81ED-4DB2-BD59-A6C34878D82A}">
                    <a16:rowId xmlns:a16="http://schemas.microsoft.com/office/drawing/2014/main" val="10000"/>
                  </a:ext>
                </a:extLst>
              </a:tr>
              <a:tr h="246315">
                <a:tc>
                  <a:txBody>
                    <a:bodyPr/>
                    <a:lstStyle/>
                    <a:p>
                      <a:pPr marL="0" marR="0" algn="just">
                        <a:lnSpc>
                          <a:spcPct val="150000"/>
                        </a:lnSpc>
                        <a:spcBef>
                          <a:spcPts val="0"/>
                        </a:spcBef>
                        <a:spcAft>
                          <a:spcPts val="0"/>
                        </a:spcAft>
                      </a:pPr>
                      <a:r>
                        <a:rPr lang="en-US" sz="1400" dirty="0">
                          <a:effectLst/>
                        </a:rPr>
                        <a:t>66.ΧΧ (</a:t>
                      </a:r>
                      <a:r>
                        <a:rPr lang="en-US" sz="1400" dirty="0" err="1">
                          <a:effectLst/>
                        </a:rPr>
                        <a:t>Έξοδ</a:t>
                      </a:r>
                      <a:r>
                        <a:rPr lang="en-US" sz="1400" dirty="0">
                          <a:effectLst/>
                        </a:rPr>
                        <a:t>α απόσβεσης) </a:t>
                      </a:r>
                      <a:endParaRPr lang="en-US" sz="1400" dirty="0">
                        <a:effectLst/>
                        <a:latin typeface="Calibri"/>
                        <a:ea typeface="Times New Roman"/>
                        <a:cs typeface="Times New Roman"/>
                      </a:endParaRPr>
                    </a:p>
                  </a:txBody>
                  <a:tcPr marL="40565" marR="40565" marT="0" marB="0" anchor="b"/>
                </a:tc>
                <a:tc gridSpan="2">
                  <a:txBody>
                    <a:bodyPr/>
                    <a:lstStyle/>
                    <a:p>
                      <a:pPr marL="0" marR="0" algn="just">
                        <a:lnSpc>
                          <a:spcPct val="150000"/>
                        </a:lnSpc>
                        <a:spcBef>
                          <a:spcPts val="0"/>
                        </a:spcBef>
                        <a:spcAft>
                          <a:spcPts val="0"/>
                        </a:spcAft>
                      </a:pPr>
                      <a:r>
                        <a:rPr lang="en-US" sz="1400">
                          <a:effectLst/>
                        </a:rPr>
                        <a:t> </a:t>
                      </a:r>
                      <a:endParaRPr lang="en-US" sz="1400">
                        <a:effectLst/>
                        <a:latin typeface="Calibri"/>
                        <a:ea typeface="Times New Roman"/>
                        <a:cs typeface="Times New Roman"/>
                      </a:endParaRPr>
                    </a:p>
                  </a:txBody>
                  <a:tcPr marL="40565" marR="40565" marT="0" marB="0" anchor="b"/>
                </a:tc>
                <a:tc hMerge="1">
                  <a:txBody>
                    <a:bodyPr/>
                    <a:lstStyle/>
                    <a:p>
                      <a:endParaRPr lang="el-GR"/>
                    </a:p>
                  </a:txBody>
                  <a:tcPr/>
                </a:tc>
                <a:extLst>
                  <a:ext uri="{0D108BD9-81ED-4DB2-BD59-A6C34878D82A}">
                    <a16:rowId xmlns:a16="http://schemas.microsoft.com/office/drawing/2014/main" val="10001"/>
                  </a:ext>
                </a:extLst>
              </a:tr>
              <a:tr h="473978">
                <a:tc>
                  <a:txBody>
                    <a:bodyPr/>
                    <a:lstStyle/>
                    <a:p>
                      <a:pPr marL="0" marR="0" algn="just">
                        <a:lnSpc>
                          <a:spcPct val="150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40565" marR="40565" marT="0" marB="0" anchor="b"/>
                </a:tc>
                <a:tc gridSpan="2">
                  <a:txBody>
                    <a:bodyPr/>
                    <a:lstStyle/>
                    <a:p>
                      <a:pPr marL="0" marR="0" algn="just">
                        <a:lnSpc>
                          <a:spcPct val="150000"/>
                        </a:lnSpc>
                        <a:spcBef>
                          <a:spcPts val="0"/>
                        </a:spcBef>
                        <a:spcAft>
                          <a:spcPts val="0"/>
                        </a:spcAft>
                      </a:pPr>
                      <a:r>
                        <a:rPr lang="el-GR" sz="1400" dirty="0">
                          <a:effectLst/>
                        </a:rPr>
                        <a:t>1Χ.99.ΧΧ (Λογαριασμός Αποσβεσμένο Πάγιο, Αντίθετος Παγίων </a:t>
                      </a:r>
                      <a:endParaRPr lang="en-US" sz="1400" dirty="0">
                        <a:effectLst/>
                        <a:latin typeface="Calibri"/>
                        <a:ea typeface="Times New Roman"/>
                        <a:cs typeface="Times New Roman"/>
                      </a:endParaRPr>
                    </a:p>
                  </a:txBody>
                  <a:tcPr marL="40565" marR="40565" marT="0" marB="0" anchor="b"/>
                </a:tc>
                <a:tc hMerge="1">
                  <a:txBody>
                    <a:bodyPr/>
                    <a:lstStyle/>
                    <a:p>
                      <a:endParaRPr lang="el-G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45988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l-GR" dirty="0"/>
              <a:t>Πάγια</a:t>
            </a:r>
            <a:endParaRPr lang="el-GR" sz="2000" dirty="0"/>
          </a:p>
        </p:txBody>
      </p:sp>
    </p:spTree>
    <p:extLst>
      <p:ext uri="{BB962C8B-B14F-4D97-AF65-F5344CB8AC3E}">
        <p14:creationId xmlns:p14="http://schemas.microsoft.com/office/powerpoint/2010/main" val="3235882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rmAutofit/>
          </a:bodyPr>
          <a:lstStyle/>
          <a:p>
            <a:r>
              <a:rPr lang="el-GR" sz="3200" dirty="0"/>
              <a:t>Πάγιο Ενεργητικό</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707570" y="1997839"/>
            <a:ext cx="7598229" cy="3046988"/>
          </a:xfrm>
          <a:prstGeom prst="rect">
            <a:avLst/>
          </a:prstGeom>
        </p:spPr>
        <p:txBody>
          <a:bodyPr wrap="square">
            <a:spAutoFit/>
          </a:bodyPr>
          <a:lstStyle/>
          <a:p>
            <a:r>
              <a:rPr lang="el-GR" sz="2400" dirty="0"/>
              <a:t>Στο πάγιο ενεργητικό περιλαμβάνονται τα υλικά και άυλα περιουσιακά στοιχεία τα οποία συνεισφέρουν με μακροπρόθεσμο χαρακτήρα στην εκμετάλλευση της επιχείρησης και χαρακτηριστικά τους είναι ότι: </a:t>
            </a:r>
          </a:p>
          <a:p>
            <a:endParaRPr lang="en-US" sz="2400" dirty="0"/>
          </a:p>
          <a:p>
            <a:pPr marL="285750" lvl="0" indent="-285750">
              <a:buFont typeface="Arial" pitchFamily="34" charset="0"/>
              <a:buChar char="•"/>
            </a:pPr>
            <a:r>
              <a:rPr lang="el-GR" sz="2400" dirty="0"/>
              <a:t>Προορίζονται να παραμένουν μακροχρόνια και με την ιδία περίπου μορφή και </a:t>
            </a:r>
            <a:endParaRPr lang="en-US" sz="2400" dirty="0"/>
          </a:p>
          <a:p>
            <a:pPr marL="285750" lvl="0" indent="-285750">
              <a:buFont typeface="Arial" pitchFamily="34" charset="0"/>
              <a:buChar char="•"/>
            </a:pPr>
            <a:r>
              <a:rPr lang="en-US" sz="2400" dirty="0" err="1"/>
              <a:t>Είν</a:t>
            </a:r>
            <a:r>
              <a:rPr lang="en-US" sz="2400" dirty="0"/>
              <a:t>αι δύσκολα ρευστοποιήσιμα </a:t>
            </a:r>
          </a:p>
        </p:txBody>
      </p:sp>
    </p:spTree>
    <p:extLst>
      <p:ext uri="{BB962C8B-B14F-4D97-AF65-F5344CB8AC3E}">
        <p14:creationId xmlns:p14="http://schemas.microsoft.com/office/powerpoint/2010/main" val="219553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rmAutofit/>
          </a:bodyPr>
          <a:lstStyle/>
          <a:p>
            <a:r>
              <a:rPr lang="el-GR" sz="3200" dirty="0" err="1"/>
              <a:t>Αποσβέσιμα</a:t>
            </a:r>
            <a:r>
              <a:rPr lang="el-GR" sz="3200" dirty="0"/>
              <a:t> περιουσιακά στοιχεία </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744582" y="1676400"/>
            <a:ext cx="7598229" cy="4093428"/>
          </a:xfrm>
          <a:prstGeom prst="rect">
            <a:avLst/>
          </a:prstGeom>
        </p:spPr>
        <p:txBody>
          <a:bodyPr wrap="square">
            <a:spAutoFit/>
          </a:bodyPr>
          <a:lstStyle/>
          <a:p>
            <a:pPr marL="342900" indent="-342900">
              <a:buFont typeface="Arial" panose="020B0604020202020204" pitchFamily="34" charset="0"/>
              <a:buChar char="•"/>
            </a:pPr>
            <a:r>
              <a:rPr lang="el-GR" sz="2000" dirty="0"/>
              <a:t>Απόσβεση είναι η μείωση της αξίας των παγίων που επέρχεται με την πάροδο του χρόνου. </a:t>
            </a:r>
          </a:p>
          <a:p>
            <a:pPr marL="342900" indent="-342900">
              <a:buFont typeface="Arial" panose="020B0604020202020204" pitchFamily="34" charset="0"/>
              <a:buChar char="•"/>
            </a:pPr>
            <a:r>
              <a:rPr lang="el-GR" sz="2000" dirty="0"/>
              <a:t>Το ποσό της ετήσιας απόσβεσης αντιπροσωπεύει τη μείωση της αξίας του παγίου στοιχείου, που επέρχεται λόγω της χρήσης του, της παρόδου του χρόνου, και της οικονομικής απαξίωσής του. </a:t>
            </a:r>
          </a:p>
          <a:p>
            <a:pPr marL="342900" indent="-342900">
              <a:buFont typeface="Arial" panose="020B0604020202020204" pitchFamily="34" charset="0"/>
              <a:buChar char="•"/>
            </a:pPr>
            <a:r>
              <a:rPr lang="el-GR" sz="2000" dirty="0"/>
              <a:t>Οι αποσβέσεις κάθε χρήσεως βαρύνουν το λειτουργικό κόστος, ή απευθείας τα αποτελέσματα χρήσεως όταν πρόκειται για αποσβέσεις που δεν ενσωματώνονται στο λειτουργικό κόστος. </a:t>
            </a:r>
          </a:p>
          <a:p>
            <a:pPr marL="342900" indent="-342900">
              <a:buFont typeface="Arial" panose="020B0604020202020204" pitchFamily="34" charset="0"/>
              <a:buChar char="•"/>
            </a:pPr>
            <a:r>
              <a:rPr lang="el-GR" sz="2000" dirty="0"/>
              <a:t>Σκοπός της διενέργειας αποσβέσεων, είναι η επανείσπραξη της αγοραστικής δύναμης που επενδύθηκε στα πάγια, για την αντικατάσταση των παγίων στοιχείων που αποσβένονται, ώστε να έχει τη δυνατότητα επιχείρηση να αντικαταστήσει τα περιουσιακά στοιχεία, διατηρώντας τους ρυθμούς της παραγωγικής διαδικασίας.</a:t>
            </a:r>
            <a:endParaRPr lang="en-US" sz="2000" dirty="0"/>
          </a:p>
        </p:txBody>
      </p:sp>
    </p:spTree>
    <p:extLst>
      <p:ext uri="{BB962C8B-B14F-4D97-AF65-F5344CB8AC3E}">
        <p14:creationId xmlns:p14="http://schemas.microsoft.com/office/powerpoint/2010/main" val="3052843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rmAutofit/>
          </a:bodyPr>
          <a:lstStyle/>
          <a:p>
            <a:r>
              <a:rPr lang="el-GR" sz="3200" dirty="0" err="1"/>
              <a:t>Αποσβέσιμα</a:t>
            </a:r>
            <a:r>
              <a:rPr lang="el-GR" sz="3200" dirty="0"/>
              <a:t> περιουσιακά στοιχεία </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707569" y="1146244"/>
            <a:ext cx="7598229" cy="5355312"/>
          </a:xfrm>
          <a:prstGeom prst="rect">
            <a:avLst/>
          </a:prstGeom>
        </p:spPr>
        <p:txBody>
          <a:bodyPr wrap="square">
            <a:spAutoFit/>
          </a:bodyPr>
          <a:lstStyle/>
          <a:p>
            <a:r>
              <a:rPr lang="el-GR" dirty="0"/>
              <a:t>Αποσβέσιμα πάγια περιουσιακά στοιχεία είναι τα ενσώματα ή άυλα στοιχεία που αποκτούνται από τη οικονομική μονάδα για διαρκή παραγωγική χρήση, και έχουν περιορισμένη ωφέλιμη ζωή, όχι μικρότερη από ένα έτος.</a:t>
            </a:r>
            <a:endParaRPr lang="en-US" sz="1600" dirty="0"/>
          </a:p>
          <a:p>
            <a:r>
              <a:rPr lang="el-GR" dirty="0"/>
              <a:t>Οι παράγοντες που επιφέρουν μείωση της αξίας των παγίων στοιχείων είναι:</a:t>
            </a:r>
            <a:endParaRPr lang="en-US" sz="1600" dirty="0"/>
          </a:p>
          <a:p>
            <a:pPr lvl="0"/>
            <a:r>
              <a:rPr lang="en-US" dirty="0" err="1"/>
              <a:t>Φυσικοί</a:t>
            </a:r>
            <a:r>
              <a:rPr lang="en-US" dirty="0"/>
              <a:t> πα</a:t>
            </a:r>
            <a:r>
              <a:rPr lang="en-US" dirty="0" err="1"/>
              <a:t>ράγοντες</a:t>
            </a:r>
            <a:r>
              <a:rPr lang="en-US" dirty="0"/>
              <a:t>:</a:t>
            </a:r>
            <a:endParaRPr lang="en-US" sz="1600" dirty="0"/>
          </a:p>
          <a:p>
            <a:pPr marL="742950" lvl="1" indent="-285750">
              <a:buFont typeface="Arial" pitchFamily="34" charset="0"/>
              <a:buChar char="•"/>
            </a:pPr>
            <a:r>
              <a:rPr lang="en-US" dirty="0" err="1"/>
              <a:t>χρονική</a:t>
            </a:r>
            <a:r>
              <a:rPr lang="en-US" dirty="0"/>
              <a:t> </a:t>
            </a:r>
            <a:r>
              <a:rPr lang="en-US" dirty="0" err="1"/>
              <a:t>φθορά</a:t>
            </a:r>
            <a:r>
              <a:rPr lang="en-US" dirty="0"/>
              <a:t>, </a:t>
            </a:r>
            <a:endParaRPr lang="en-US" sz="1600" dirty="0"/>
          </a:p>
          <a:p>
            <a:pPr marL="742950" lvl="1" indent="-285750">
              <a:buFont typeface="Arial" pitchFamily="34" charset="0"/>
              <a:buChar char="•"/>
            </a:pPr>
            <a:r>
              <a:rPr lang="el-GR" dirty="0"/>
              <a:t>Συνήθης λειτουργική φθορά : είναι η φθορά που επέρχεται στα πάγια στοιχεία εξαιτίας της λειτουργίας τους. Εξαρτάται από την ένταση της λειτουργίας του παγίου στοιχείου, αλλά και από τη συντήρησή του. Φθορά επίσης προκαλεί και η μη χρήση (εγκατάλειψη ) του παγίου στοιχείου.</a:t>
            </a:r>
            <a:endParaRPr lang="en-US" sz="1600" dirty="0"/>
          </a:p>
          <a:p>
            <a:pPr lvl="0"/>
            <a:r>
              <a:rPr lang="en-US" dirty="0" err="1"/>
              <a:t>Οικονομικοί</a:t>
            </a:r>
            <a:r>
              <a:rPr lang="en-US" dirty="0"/>
              <a:t> πα</a:t>
            </a:r>
            <a:r>
              <a:rPr lang="en-US" dirty="0" err="1"/>
              <a:t>ράγοντες</a:t>
            </a:r>
            <a:r>
              <a:rPr lang="en-US" dirty="0"/>
              <a:t>. </a:t>
            </a:r>
            <a:endParaRPr lang="en-US" sz="1600" dirty="0"/>
          </a:p>
          <a:p>
            <a:pPr marL="742950" lvl="1" indent="-285750">
              <a:buFont typeface="Arial" pitchFamily="34" charset="0"/>
              <a:buChar char="•"/>
            </a:pPr>
            <a:r>
              <a:rPr lang="el-GR" dirty="0"/>
              <a:t>ιδιωτικοοικονομικοί παράγοντες (ανεπάρκεια μηχανήματος, αντικατάσταση χρησιμοποιούμενης πρώτης ύλης κ.τ.λ.), </a:t>
            </a:r>
            <a:endParaRPr lang="en-US" sz="1600" dirty="0"/>
          </a:p>
          <a:p>
            <a:pPr marL="742950" lvl="1" indent="-285750">
              <a:buFont typeface="Arial" pitchFamily="34" charset="0"/>
              <a:buChar char="•"/>
            </a:pPr>
            <a:r>
              <a:rPr lang="el-GR" dirty="0"/>
              <a:t>κοινωνικοοικονομικοί παράγοντες (οικονομική απαξίωση λόγω τεχνολογικής προόδου, αλλαγής μόδας κ.λπ.) </a:t>
            </a:r>
            <a:endParaRPr lang="en-US" sz="1600" dirty="0"/>
          </a:p>
          <a:p>
            <a:r>
              <a:rPr lang="el-GR" dirty="0"/>
              <a:t>Όπως είναι ευκολονόητο, στις πιο πολλές περιπτώσεις κυρίως στα πάγια βιομηχανικών επιχειρήσεων, έχουμε ταυτόχρονη επίδραση όλων των παραπάνω παραγόντων .</a:t>
            </a:r>
            <a:endParaRPr lang="en-US" sz="1600" dirty="0"/>
          </a:p>
        </p:txBody>
      </p:sp>
    </p:spTree>
    <p:extLst>
      <p:ext uri="{BB962C8B-B14F-4D97-AF65-F5344CB8AC3E}">
        <p14:creationId xmlns:p14="http://schemas.microsoft.com/office/powerpoint/2010/main" val="131086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lvl="2"/>
            <a:r>
              <a:rPr lang="en-US" sz="3200" dirty="0" err="1"/>
              <a:t>Προσδιοριστικοί</a:t>
            </a:r>
            <a:r>
              <a:rPr lang="en-US" sz="3200" dirty="0"/>
              <a:t> πα</a:t>
            </a:r>
            <a:r>
              <a:rPr lang="en-US" sz="3200" dirty="0" err="1"/>
              <a:t>ράγοντες</a:t>
            </a:r>
            <a:r>
              <a:rPr lang="en-US" sz="3200" dirty="0"/>
              <a:t> απ</a:t>
            </a:r>
            <a:r>
              <a:rPr lang="en-US" sz="3200" dirty="0" err="1"/>
              <a:t>οσ</a:t>
            </a:r>
            <a:r>
              <a:rPr lang="en-US" sz="3200" dirty="0"/>
              <a:t>βέσεων</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707567" y="1981200"/>
            <a:ext cx="7598229" cy="2677656"/>
          </a:xfrm>
          <a:prstGeom prst="rect">
            <a:avLst/>
          </a:prstGeom>
        </p:spPr>
        <p:txBody>
          <a:bodyPr wrap="square">
            <a:spAutoFit/>
          </a:bodyPr>
          <a:lstStyle/>
          <a:p>
            <a:r>
              <a:rPr lang="el-GR" sz="2400" dirty="0"/>
              <a:t>Με τη διενέργεια ετησίων αποσβέσεων επιδιώκουμε την κατανομή της αξίας του παγίου που πρόκειται να αποσβεστεί. Οι παράγοντες που λαμβάνονται υπόψη στον προσδιορισμό της ετήσιας απόσβεσης είναι : </a:t>
            </a:r>
            <a:endParaRPr lang="en-US" sz="2400" dirty="0"/>
          </a:p>
          <a:p>
            <a:pPr marL="285750" lvl="0" indent="-285750">
              <a:buFont typeface="Arial" pitchFamily="34" charset="0"/>
              <a:buChar char="•"/>
            </a:pPr>
            <a:r>
              <a:rPr lang="el-GR" sz="2400" dirty="0"/>
              <a:t>Το κόστος κτήσεως του περιουσιακού στοιχείου,</a:t>
            </a:r>
            <a:endParaRPr lang="en-US" sz="2400" dirty="0"/>
          </a:p>
          <a:p>
            <a:pPr marL="285750" lvl="0" indent="-285750">
              <a:buFont typeface="Arial" pitchFamily="34" charset="0"/>
              <a:buChar char="•"/>
            </a:pPr>
            <a:r>
              <a:rPr lang="el-GR" sz="2400" dirty="0"/>
              <a:t>Η εκτιμώμενη υπολειμματική αξία του στοιχείου, </a:t>
            </a:r>
            <a:endParaRPr lang="en-US" sz="2400" dirty="0"/>
          </a:p>
          <a:p>
            <a:pPr marL="285750" lvl="0" indent="-285750">
              <a:buFont typeface="Arial" pitchFamily="34" charset="0"/>
              <a:buChar char="•"/>
            </a:pPr>
            <a:r>
              <a:rPr lang="el-GR" sz="2400" dirty="0"/>
              <a:t>Η εκτιμώμενη ωφέλιμη ζωή του στοιχείου. </a:t>
            </a:r>
            <a:endParaRPr lang="en-US" sz="2400" dirty="0"/>
          </a:p>
        </p:txBody>
      </p:sp>
    </p:spTree>
    <p:extLst>
      <p:ext uri="{BB962C8B-B14F-4D97-AF65-F5344CB8AC3E}">
        <p14:creationId xmlns:p14="http://schemas.microsoft.com/office/powerpoint/2010/main" val="3200347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lvl="2"/>
            <a:r>
              <a:rPr lang="en-US" sz="3200" dirty="0" err="1"/>
              <a:t>Προσδιοριστικοί</a:t>
            </a:r>
            <a:r>
              <a:rPr lang="en-US" sz="3200" dirty="0"/>
              <a:t> πα</a:t>
            </a:r>
            <a:r>
              <a:rPr lang="en-US" sz="3200" dirty="0" err="1"/>
              <a:t>ράγοντες</a:t>
            </a:r>
            <a:r>
              <a:rPr lang="en-US" sz="3200" dirty="0"/>
              <a:t> απ</a:t>
            </a:r>
            <a:r>
              <a:rPr lang="en-US" sz="3200" dirty="0" err="1"/>
              <a:t>οσ</a:t>
            </a:r>
            <a:r>
              <a:rPr lang="en-US" sz="3200" dirty="0"/>
              <a:t>βέσεων</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707571" y="1295400"/>
            <a:ext cx="7598229" cy="2677656"/>
          </a:xfrm>
          <a:prstGeom prst="rect">
            <a:avLst/>
          </a:prstGeom>
        </p:spPr>
        <p:txBody>
          <a:bodyPr wrap="square">
            <a:spAutoFit/>
          </a:bodyPr>
          <a:lstStyle/>
          <a:p>
            <a:pPr lvl="0"/>
            <a:endParaRPr lang="el-GR" sz="2400" u="sng" dirty="0"/>
          </a:p>
          <a:p>
            <a:pPr lvl="0"/>
            <a:r>
              <a:rPr lang="en-US" sz="2400" u="sng" dirty="0"/>
              <a:t>Απ</a:t>
            </a:r>
            <a:r>
              <a:rPr lang="en-US" sz="2400" u="sng" dirty="0" err="1"/>
              <a:t>οσ</a:t>
            </a:r>
            <a:r>
              <a:rPr lang="en-US" sz="2400" u="sng" dirty="0"/>
              <a:t>βεστέα αξία. </a:t>
            </a:r>
            <a:endParaRPr lang="en-US" sz="2400" dirty="0"/>
          </a:p>
          <a:p>
            <a:r>
              <a:rPr lang="el-GR" sz="2400" dirty="0"/>
              <a:t>Κατά την εμπορική και φορολογική νομοθεσία αποσβεστέα αξία είναι η αξία κτήσεως (ή το κόστος ιδιοκατασκευής) των παγίων στοιχείων προσαυξημένη με τις προσθήκες και τις βελτιώσεις, και μειωμένη με την υπολειμματική αξία του παγίου .  </a:t>
            </a:r>
            <a:endParaRPr lang="en-US" sz="2400" dirty="0"/>
          </a:p>
        </p:txBody>
      </p:sp>
    </p:spTree>
    <p:extLst>
      <p:ext uri="{BB962C8B-B14F-4D97-AF65-F5344CB8AC3E}">
        <p14:creationId xmlns:p14="http://schemas.microsoft.com/office/powerpoint/2010/main" val="961906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lvl="2"/>
            <a:r>
              <a:rPr lang="en-US" sz="3200" dirty="0" err="1"/>
              <a:t>Προσδιοριστικοί</a:t>
            </a:r>
            <a:r>
              <a:rPr lang="en-US" sz="3200" dirty="0"/>
              <a:t> πα</a:t>
            </a:r>
            <a:r>
              <a:rPr lang="en-US" sz="3200" dirty="0" err="1"/>
              <a:t>ράγοντες</a:t>
            </a:r>
            <a:r>
              <a:rPr lang="en-US" sz="3200" dirty="0"/>
              <a:t> απ</a:t>
            </a:r>
            <a:r>
              <a:rPr lang="en-US" sz="3200" dirty="0" err="1"/>
              <a:t>οσ</a:t>
            </a:r>
            <a:r>
              <a:rPr lang="en-US" sz="3200" dirty="0"/>
              <a:t>βέσεων</a:t>
            </a:r>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740228" y="1143000"/>
            <a:ext cx="7794172" cy="5139869"/>
          </a:xfrm>
          <a:prstGeom prst="rect">
            <a:avLst/>
          </a:prstGeom>
        </p:spPr>
        <p:txBody>
          <a:bodyPr wrap="square">
            <a:spAutoFit/>
          </a:bodyPr>
          <a:lstStyle/>
          <a:p>
            <a:pPr lvl="0"/>
            <a:r>
              <a:rPr lang="en-US" sz="2400" dirty="0" err="1"/>
              <a:t>Ωφέλιμη</a:t>
            </a:r>
            <a:r>
              <a:rPr lang="en-US" sz="2400" dirty="0"/>
              <a:t> </a:t>
            </a:r>
            <a:r>
              <a:rPr lang="en-US" sz="2400" dirty="0" err="1"/>
              <a:t>ζωή</a:t>
            </a:r>
            <a:r>
              <a:rPr lang="en-US" sz="2400" dirty="0"/>
              <a:t>. </a:t>
            </a:r>
          </a:p>
          <a:p>
            <a:r>
              <a:rPr lang="el-GR" sz="2400" dirty="0"/>
              <a:t>Ωφέλιμη ζωή ενός παγίου είναι είτε το χρονικό διάστημα για το οποίο ένα πάγιο στοιχείο αναμένεται να χρησιμοποιηθεί από την επιχείρηση, είτε ο αριθμός μονάδων παραγωγής ή όμοιων μονάδων, που αναμένεται να λάβει η επιχείρηση από το πάγιο στοιχείο. Ο προσδιορισμός της ωφέλιμης ζωής πρέπει να λαμβάνει υπόψη τους ακόλουθους παράγοντες:</a:t>
            </a:r>
            <a:endParaRPr lang="en-US" sz="2400" dirty="0"/>
          </a:p>
          <a:p>
            <a:pPr marL="342900" lvl="0" indent="-342900">
              <a:buFont typeface="Arial" pitchFamily="34" charset="0"/>
              <a:buChar char="•"/>
            </a:pPr>
            <a:r>
              <a:rPr lang="el-GR" sz="2000" dirty="0"/>
              <a:t>Την αναμενόμενη χρησιμοποίηση του παγίου από την επιχείρηση. Η αναμενόμενη φυσιολογική φθορά, που εξαρτάται από παράγοντες εκμεταλλεύσεως, όπως το πρόγραμμα παραγωγής, επισκευών και συντήρησης,, ο τρόπος συντήρησης, ή η αδράνεια του παγίου στοιχείου.</a:t>
            </a:r>
            <a:endParaRPr lang="en-US" sz="2000" dirty="0"/>
          </a:p>
          <a:p>
            <a:pPr marL="342900" lvl="0" indent="-342900">
              <a:buFont typeface="Arial" pitchFamily="34" charset="0"/>
              <a:buChar char="•"/>
            </a:pPr>
            <a:r>
              <a:rPr lang="el-GR" sz="2000" dirty="0"/>
              <a:t>Την τεχνική απαξίωση που λαμβάνει υπόψη τη μεταβολή στη ζήτηση της αγοράς για προϊόντα ή υπηρεσίες που παράγονται από το πάγιο στοιχείο, νομικούς ή άλλους περιορισμούς στη χρήση του παγίου.</a:t>
            </a:r>
            <a:endParaRPr lang="en-US" sz="2000" dirty="0"/>
          </a:p>
        </p:txBody>
      </p:sp>
    </p:spTree>
    <p:extLst>
      <p:ext uri="{BB962C8B-B14F-4D97-AF65-F5344CB8AC3E}">
        <p14:creationId xmlns:p14="http://schemas.microsoft.com/office/powerpoint/2010/main" val="2253520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001000" cy="838200"/>
          </a:xfrm>
        </p:spPr>
        <p:txBody>
          <a:bodyPr>
            <a:noAutofit/>
          </a:bodyPr>
          <a:lstStyle/>
          <a:p>
            <a:pPr lvl="2"/>
            <a:r>
              <a:rPr lang="el-GR" sz="3200" dirty="0"/>
              <a:t>Μέθοδοι Υπολογισμού αποσβέσεων</a:t>
            </a:r>
            <a:endParaRPr lang="en-US" sz="3200" dirty="0"/>
          </a:p>
        </p:txBody>
      </p:sp>
      <p:sp>
        <p:nvSpPr>
          <p:cNvPr id="5" name="Title 2"/>
          <p:cNvSpPr txBox="1">
            <a:spLocks/>
          </p:cNvSpPr>
          <p:nvPr/>
        </p:nvSpPr>
        <p:spPr>
          <a:xfrm>
            <a:off x="707571" y="1524000"/>
            <a:ext cx="7924800" cy="4876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marL="342900" indent="-342900" algn="l">
              <a:buFont typeface="Arial" pitchFamily="34" charset="0"/>
              <a:buChar char="•"/>
            </a:pPr>
            <a:endParaRPr lang="el-GR" sz="2400" dirty="0"/>
          </a:p>
          <a:p>
            <a:pPr marL="457200" indent="-457200" algn="l">
              <a:buFont typeface="Arial" pitchFamily="34" charset="0"/>
              <a:buChar char="•"/>
            </a:pPr>
            <a:endParaRPr lang="el-GR" sz="2400" dirty="0"/>
          </a:p>
        </p:txBody>
      </p:sp>
      <p:sp>
        <p:nvSpPr>
          <p:cNvPr id="3" name="Rectangle 2"/>
          <p:cNvSpPr/>
          <p:nvPr/>
        </p:nvSpPr>
        <p:spPr>
          <a:xfrm>
            <a:off x="707571" y="2667000"/>
            <a:ext cx="7794172" cy="1938992"/>
          </a:xfrm>
          <a:prstGeom prst="rect">
            <a:avLst/>
          </a:prstGeom>
        </p:spPr>
        <p:txBody>
          <a:bodyPr wrap="square">
            <a:spAutoFit/>
          </a:bodyPr>
          <a:lstStyle/>
          <a:p>
            <a:pPr lvl="0"/>
            <a:r>
              <a:rPr lang="el-GR" sz="2400" dirty="0"/>
              <a:t>Οι Κυριότερες μέθοδοι αποσβέσεων είναι οι εξής:</a:t>
            </a:r>
          </a:p>
          <a:p>
            <a:pPr marL="342900" lvl="0" indent="-342900">
              <a:buFont typeface="Arial" pitchFamily="34" charset="0"/>
              <a:buChar char="•"/>
            </a:pPr>
            <a:r>
              <a:rPr lang="el-GR" sz="2400" dirty="0"/>
              <a:t>Σταθερή μέθοδος</a:t>
            </a:r>
          </a:p>
          <a:p>
            <a:pPr marL="342900" lvl="0" indent="-342900">
              <a:buFont typeface="Arial" pitchFamily="34" charset="0"/>
              <a:buChar char="•"/>
            </a:pPr>
            <a:r>
              <a:rPr lang="el-GR" sz="2400" dirty="0"/>
              <a:t>Φθίνουσα μέθοδος</a:t>
            </a:r>
          </a:p>
          <a:p>
            <a:pPr marL="342900" lvl="0" indent="-342900">
              <a:buFont typeface="Arial" pitchFamily="34" charset="0"/>
              <a:buChar char="•"/>
            </a:pPr>
            <a:r>
              <a:rPr lang="el-GR" sz="2400" dirty="0"/>
              <a:t>Μέθοδος της λειτουργικής εντάσεως</a:t>
            </a:r>
          </a:p>
          <a:p>
            <a:pPr lvl="0"/>
            <a:endParaRPr lang="el-GR" sz="2400" u="sng" dirty="0"/>
          </a:p>
        </p:txBody>
      </p:sp>
    </p:spTree>
    <p:extLst>
      <p:ext uri="{BB962C8B-B14F-4D97-AF65-F5344CB8AC3E}">
        <p14:creationId xmlns:p14="http://schemas.microsoft.com/office/powerpoint/2010/main" val="252007407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1088</TotalTime>
  <Words>1300</Words>
  <Application>Microsoft Office PowerPoint</Application>
  <PresentationFormat>Προβολή στην οθόνη (4:3)</PresentationFormat>
  <Paragraphs>251</Paragraphs>
  <Slides>17</Slides>
  <Notes>15</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Arial</vt:lpstr>
      <vt:lpstr>Calibri</vt:lpstr>
      <vt:lpstr>Calibri Light</vt:lpstr>
      <vt:lpstr>Retrospect</vt:lpstr>
      <vt:lpstr>Αποσβέσεις</vt:lpstr>
      <vt:lpstr>Πάγια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Είδη Επιχειρήσεων</dc:title>
  <dc:creator>Evangelos</dc:creator>
  <cp:lastModifiedBy>Paris Patsis</cp:lastModifiedBy>
  <cp:revision>86</cp:revision>
  <dcterms:created xsi:type="dcterms:W3CDTF">2014-10-11T13:52:38Z</dcterms:created>
  <dcterms:modified xsi:type="dcterms:W3CDTF">2021-12-06T20:49:08Z</dcterms:modified>
</cp:coreProperties>
</file>