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9"/>
  </p:notesMasterIdLst>
  <p:sldIdLst>
    <p:sldId id="256" r:id="rId2"/>
    <p:sldId id="257" r:id="rId3"/>
    <p:sldId id="263" r:id="rId4"/>
    <p:sldId id="312" r:id="rId5"/>
    <p:sldId id="314" r:id="rId6"/>
    <p:sldId id="315" r:id="rId7"/>
    <p:sldId id="259" r:id="rId8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6327"/>
  </p:normalViewPr>
  <p:slideViewPr>
    <p:cSldViewPr snapToGrid="0">
      <p:cViewPr varScale="1">
        <p:scale>
          <a:sx n="122" d="100"/>
          <a:sy n="122" d="100"/>
        </p:scale>
        <p:origin x="2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E6085-1516-7E42-8E93-C52E46F825DD}" type="datetimeFigureOut">
              <a:rPr lang="en-GR" smtClean="0"/>
              <a:t>8/11/23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B8E3E-2F1A-0045-BF1E-176880801AB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5684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>
            <a:extLst>
              <a:ext uri="{FF2B5EF4-FFF2-40B4-BE49-F238E27FC236}">
                <a16:creationId xmlns:a16="http://schemas.microsoft.com/office/drawing/2014/main" id="{97D65A64-69C8-CB7C-A81B-F60E1B847A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A5EA8AE-D166-A64F-A50B-30A753D8B8DC}" type="slidenum">
              <a:rPr lang="el-G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el-G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62793AD5-68D8-2206-1EE0-8705A2B33FD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07D726DD-6F5B-58B8-DC47-FA135ED8A4A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 b="1">
                <a:latin typeface="Arial" panose="020B0604020202020204" pitchFamily="34" charset="0"/>
                <a:cs typeface="Arial" panose="020B0604020202020204" pitchFamily="34" charset="0"/>
              </a:rPr>
              <a:t>Long description for Figure 3.1: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The horizontal axis lists dates from 1945 to 2015 in 5-year increments. The vertical axis is labeled "Number of Deaths" and ranges from 0 to 6,00,000 in increments of 100,000. The data shown is as follows: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1945: 3,00,000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1950: 5,90,000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1955: 40,000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1960: 1,00,000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1965: 1,20,000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1970: 2,50,000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1975: 1,50,000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1980: 1,40,000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1985: 2,40,000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1990: 80,000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1995: 60,000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2000: 80,000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2005: 40,000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2010: 25,000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2015: 1,00,000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The values used in the description are approximate.</a:t>
            </a: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5736E0A8-7895-C69F-FD8A-BD3DB7DA3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5D8209EF-476A-2F47-B52A-95AE74FA1969}" type="slidenum">
              <a:rPr lang="el-GR" altLang="en-US" sz="1200">
                <a:solidFill>
                  <a:srgbClr val="000000"/>
                </a:solidFill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3</a:t>
            </a:fld>
            <a:endParaRPr lang="el-GR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96C41-2CB4-B64D-95B9-9061BB0D28E0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1580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1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1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7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4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2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11/8/23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1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11/8/23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7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11/8/23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8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11/8/23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3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5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9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89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ofia.tipaldou@panteion.g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17A8A-13FA-9F25-52C1-1F403E38C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14" y="640080"/>
            <a:ext cx="3659246" cy="2850319"/>
          </a:xfrm>
        </p:spPr>
        <p:txBody>
          <a:bodyPr>
            <a:normAutofit fontScale="90000"/>
          </a:bodyPr>
          <a:lstStyle/>
          <a:p>
            <a:r>
              <a:rPr lang="el-GR" sz="5400" dirty="0">
                <a:solidFill>
                  <a:srgbClr val="FFFFFF"/>
                </a:solidFill>
              </a:rPr>
              <a:t>ΕΙΣΑΓΩΓΗ ΣΤΙΣ ΔΙΕΘΝΕΙΣ ΣΧΕΣΕΙΣ</a:t>
            </a:r>
            <a:endParaRPr lang="en-GR" sz="54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6A35B-ED67-B9B9-B8E7-06F24B92A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14" y="3812134"/>
            <a:ext cx="3659246" cy="2349823"/>
          </a:xfrm>
        </p:spPr>
        <p:txBody>
          <a:bodyPr>
            <a:normAutofit lnSpcReduction="10000"/>
          </a:bodyPr>
          <a:lstStyle/>
          <a:p>
            <a:r>
              <a:rPr lang="en-US" sz="1800" dirty="0" err="1"/>
              <a:t>Δρ</a:t>
            </a:r>
            <a:r>
              <a:rPr lang="en-US" sz="1800" dirty="0"/>
              <a:t>. </a:t>
            </a:r>
            <a:r>
              <a:rPr lang="en-US" sz="1800" dirty="0" err="1"/>
              <a:t>Σοφί</a:t>
            </a:r>
            <a:r>
              <a:rPr lang="en-US" sz="1800" dirty="0"/>
              <a:t>α </a:t>
            </a:r>
            <a:r>
              <a:rPr lang="en-US" sz="1800" dirty="0" err="1"/>
              <a:t>Τυ</a:t>
            </a:r>
            <a:r>
              <a:rPr lang="en-US" sz="1800" dirty="0"/>
              <a:t>π</a:t>
            </a:r>
            <a:r>
              <a:rPr lang="en-US" sz="1800" dirty="0" err="1"/>
              <a:t>άλδου</a:t>
            </a:r>
            <a:endParaRPr lang="en-US" sz="1800" dirty="0"/>
          </a:p>
          <a:p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sofia.tipaldou@panteion.gr</a:t>
            </a:r>
            <a:endParaRPr lang="en-US" sz="1800" dirty="0"/>
          </a:p>
          <a:p>
            <a:r>
              <a:rPr lang="en-US" sz="1800" dirty="0" err="1"/>
              <a:t>Νέο</a:t>
            </a:r>
            <a:r>
              <a:rPr lang="en-US" sz="1800" dirty="0"/>
              <a:t> </a:t>
            </a:r>
            <a:r>
              <a:rPr lang="en-US" sz="1800" dirty="0" err="1"/>
              <a:t>Κτίριο</a:t>
            </a:r>
            <a:r>
              <a:rPr lang="en-US" sz="1800" dirty="0"/>
              <a:t>, ΣΤ-19</a:t>
            </a:r>
          </a:p>
          <a:p>
            <a:r>
              <a:rPr lang="en-US" sz="1800" dirty="0" err="1"/>
              <a:t>Ώρες</a:t>
            </a:r>
            <a:r>
              <a:rPr lang="en-US" sz="1800" dirty="0"/>
              <a:t> </a:t>
            </a:r>
            <a:r>
              <a:rPr lang="en-US" sz="1800" dirty="0" err="1"/>
              <a:t>γρ</a:t>
            </a:r>
            <a:r>
              <a:rPr lang="en-US" sz="1800" dirty="0"/>
              <a:t>α</a:t>
            </a:r>
            <a:r>
              <a:rPr lang="en-US" sz="1800" dirty="0" err="1"/>
              <a:t>φείου</a:t>
            </a:r>
            <a:r>
              <a:rPr lang="en-US" sz="1800" dirty="0"/>
              <a:t>: </a:t>
            </a:r>
            <a:r>
              <a:rPr lang="en-US" sz="1800" dirty="0" err="1"/>
              <a:t>Τρίτη</a:t>
            </a:r>
            <a:r>
              <a:rPr lang="en-US" sz="1800" dirty="0"/>
              <a:t> 15.00-16.00</a:t>
            </a:r>
          </a:p>
          <a:p>
            <a:endParaRPr lang="en-GR" sz="18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Blue and pink paint mixture">
            <a:extLst>
              <a:ext uri="{FF2B5EF4-FFF2-40B4-BE49-F238E27FC236}">
                <a16:creationId xmlns:a16="http://schemas.microsoft.com/office/drawing/2014/main" id="{8C6DBCDA-518A-EDB6-B19C-39133CB20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4" r="22172" b="-1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66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3B3B6C5-748F-437C-AE76-DB11FEA9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97CEB5D-9BB2-475C-BA8D-AC88BB8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247290-ED3D-8278-3CE2-BAD8D2227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ΦΙΛΕΛΕΥΘΕΡΙΣΜΟΣ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14AD1F-ADD5-46E7-966F-4C029023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47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88144726-DE52-C4DA-5C4A-4D8C25ECE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15901"/>
            <a:ext cx="82296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Σχήμα 3.1  </a:t>
            </a:r>
            <a:br>
              <a:rPr lang="en-US" altLang="en-US" sz="3200">
                <a:solidFill>
                  <a:srgbClr val="000000"/>
                </a:solidFill>
              </a:rPr>
            </a:br>
            <a:r>
              <a:rPr lang="en-US" altLang="en-US" sz="3200">
                <a:solidFill>
                  <a:srgbClr val="000000"/>
                </a:solidFill>
              </a:rPr>
              <a:t>Θάνατοι που σχετίζονται με μάχες στον πόλεμο, 1946–2016</a:t>
            </a: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30C592E2-E1C4-F3EE-C02A-2DB58EDF4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26113"/>
            <a:ext cx="82296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ΠΗΓΕΣ: Human Security Report Project. Human Security Brief 2012. Vancouver: HSRP, 2012 και Uppsala University Conflict Data Program.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3CDF9F93-C6F2-5771-27A1-F099B2ED8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1" y="1800225"/>
            <a:ext cx="8729663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82CB-9BC9-3C6F-2134-71ED8141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84" y="830993"/>
            <a:ext cx="5767566" cy="1072378"/>
          </a:xfrm>
        </p:spPr>
        <p:txBody>
          <a:bodyPr anchor="ctr">
            <a:normAutofit/>
          </a:bodyPr>
          <a:lstStyle/>
          <a:p>
            <a:r>
              <a:rPr lang="el-GR" sz="3300" dirty="0"/>
              <a:t>Φιλελευθερισμός: τα θεμέλιά του</a:t>
            </a:r>
            <a:endParaRPr lang="en-GR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1650F-9201-34A9-4E83-187EAD1C4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072" y="1794583"/>
            <a:ext cx="5952515" cy="3917308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110000"/>
              </a:lnSpc>
              <a:buNone/>
            </a:pPr>
            <a:endParaRPr lang="en-GR" sz="9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dirty="0">
                <a:solidFill>
                  <a:schemeClr val="tx1"/>
                </a:solidFill>
              </a:rPr>
              <a:t> Οι κανόνες των διεθνών σχέσεων </a:t>
            </a:r>
            <a:r>
              <a:rPr lang="el-G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εξελίσσονται μέσα στο χρόνο και γίνονται όλο και πιο ειρηνικοί. </a:t>
            </a:r>
          </a:p>
          <a:p>
            <a:pPr>
              <a:lnSpc>
                <a:spcPct val="110000"/>
              </a:lnSpc>
            </a:pPr>
            <a:r>
              <a:rPr lang="el-G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Η εξέλιξη αυτή αποτελεί κυρίως προϊόν της </a:t>
            </a:r>
            <a:r>
              <a:rPr lang="el-GR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σταδιακής ανάπτυξης των διεθνών θεσμών</a:t>
            </a:r>
            <a:r>
              <a:rPr lang="el-G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και </a:t>
            </a:r>
            <a:r>
              <a:rPr lang="el-GR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αμοιβαίας συνεργασίας </a:t>
            </a:r>
            <a:r>
              <a:rPr lang="el-GR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l-G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αι δευτερευόντως αλλαγών στις </a:t>
            </a:r>
            <a:r>
              <a:rPr lang="el-GR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νόρμες</a:t>
            </a:r>
            <a:r>
              <a:rPr lang="el-G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και την </a:t>
            </a:r>
            <a:r>
              <a:rPr lang="el-GR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κοινή γνώμη</a:t>
            </a:r>
            <a:r>
              <a:rPr lang="el-G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(ταυτότητα)</a:t>
            </a:r>
          </a:p>
          <a:p>
            <a:pPr>
              <a:lnSpc>
                <a:spcPct val="110000"/>
              </a:lnSpc>
            </a:pPr>
            <a:r>
              <a:rPr lang="el-GR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Οι φιλελεύθερες θεωρίες εξηγούν τους τρόπους με τους οποίους μπορούν να επιτευχθούν η ειρήνη και η συνεργασία </a:t>
            </a:r>
          </a:p>
          <a:p>
            <a:pPr>
              <a:lnSpc>
                <a:spcPct val="110000"/>
              </a:lnSpc>
            </a:pPr>
            <a:r>
              <a:rPr lang="el-GR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Ιμμανουελ</a:t>
            </a:r>
            <a:r>
              <a:rPr lang="el-G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Καντ</a:t>
            </a:r>
            <a:r>
              <a:rPr lang="el-G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(1724- 1804) </a:t>
            </a:r>
            <a:r>
              <a:rPr lang="el-GR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έδωσε 3 απαντήσεις: </a:t>
            </a:r>
          </a:p>
          <a:p>
            <a:pPr>
              <a:lnSpc>
                <a:spcPct val="110000"/>
              </a:lnSpc>
            </a:pPr>
            <a:r>
              <a:rPr lang="el-GR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αρχή της αμοιβαιότητας</a:t>
            </a:r>
          </a:p>
          <a:p>
            <a:pPr>
              <a:lnSpc>
                <a:spcPct val="110000"/>
              </a:lnSpc>
            </a:pPr>
            <a:r>
              <a:rPr lang="el-G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η ειρήνη εξαρτάται από τον εσωτερικό χαρακτήρα των κυβερνήσεων</a:t>
            </a:r>
          </a:p>
          <a:p>
            <a:pPr>
              <a:lnSpc>
                <a:spcPct val="110000"/>
              </a:lnSpc>
            </a:pPr>
            <a:r>
              <a:rPr lang="el-GR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 το εμπόριο προωθεί την ειρήνη</a:t>
            </a:r>
            <a:endParaRPr lang="el-GR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GR" sz="9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GR" sz="9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GR" sz="9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person, person, indoor, suit&#10;&#10;Description automatically generated">
            <a:extLst>
              <a:ext uri="{FF2B5EF4-FFF2-40B4-BE49-F238E27FC236}">
                <a16:creationId xmlns:a16="http://schemas.microsoft.com/office/drawing/2014/main" id="{714B6038-CF28-926D-90E9-6730843C2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652" y="560379"/>
            <a:ext cx="3990545" cy="57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3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E2B45-D7F7-2CFC-A37C-0260F022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l-GR" sz="4400">
                <a:solidFill>
                  <a:srgbClr val="FFFFFF"/>
                </a:solidFill>
              </a:rPr>
              <a:t>Φιλελεύθερες θεωρίες Ι</a:t>
            </a:r>
            <a:endParaRPr lang="en-GR" sz="4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EBCC7-EF69-D31B-B81E-FC0BE00AD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400" b="1"/>
              <a:t>(Νέο)φιλελεύθερος θεσμισμός</a:t>
            </a:r>
          </a:p>
          <a:p>
            <a:r>
              <a:rPr lang="el-GR" sz="2400"/>
              <a:t>Νεοφιλελευθερισμός (ή οικονομικός φιλελευθερισμός): μια προσέγγιση που τονίζει τη σημασία των διεθνών οργανισμών στη μειώση της εγγενούς σύγκρουσης (οι ρεαλιστές θεωρούν τη σύγκρουση δεδομένη σε ένα διεθνές σύστημα)</a:t>
            </a:r>
          </a:p>
          <a:p>
            <a:r>
              <a:rPr lang="el-GR" sz="2400"/>
              <a:t>Βασίζεται στη βασική φιλελεύθερη ιδέα ότι η αναζήτηση μακροπρόθεσμων αμοιβαίων κερδών είναι συχνά πιο λογική από τη μεγιστοποίηση των βραχυπρόθεσμων ατομικών κερδών. </a:t>
            </a:r>
            <a:endParaRPr lang="en-GR" sz="2400"/>
          </a:p>
        </p:txBody>
      </p:sp>
    </p:spTree>
    <p:extLst>
      <p:ext uri="{BB962C8B-B14F-4D97-AF65-F5344CB8AC3E}">
        <p14:creationId xmlns:p14="http://schemas.microsoft.com/office/powerpoint/2010/main" val="194946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5773F-C573-E4DB-0F00-1D51C9F0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l-GR" sz="4400">
                <a:solidFill>
                  <a:srgbClr val="FFFFFF"/>
                </a:solidFill>
              </a:rPr>
              <a:t>Φιλελεύθερες θεωρίες ΙΙ</a:t>
            </a:r>
            <a:endParaRPr lang="en-GR" sz="4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BBDD-586A-D826-0B7E-44935EC6D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l-GR" sz="2200" b="1"/>
              <a:t>Διεθνές καθεστώς </a:t>
            </a:r>
            <a:r>
              <a:rPr lang="el-GR" sz="2200"/>
              <a:t>(</a:t>
            </a:r>
            <a:r>
              <a:rPr lang="en-US" sz="2200"/>
              <a:t>international regime): έ</a:t>
            </a:r>
            <a:r>
              <a:rPr lang="el-GR" sz="2200"/>
              <a:t>να σύνολο από κανόνες, νόρμες και διαδικασίες στο οποίο συγκλίνουν οι προσδοκίες των δρώντων σε έναν συγκεκριμένο τομέα ζητημάτων (π.χ. ωκεανοί, νομισματική πολιτική)</a:t>
            </a:r>
          </a:p>
          <a:p>
            <a:r>
              <a:rPr lang="el-GR" sz="2200" b="1"/>
              <a:t>Συλλογική ασφάλεια</a:t>
            </a:r>
            <a:r>
              <a:rPr lang="el-GR" sz="2200"/>
              <a:t>: ο σχηματισμός ευρείας συμμαχίας μεταξύ των περισσοτέρων σημαντικών δρώντων σε ένα διεθνές σύστημα με σκοπό την από κοινού εναντίωσή τους στις επιθετικές διαθέσεις ενός οποιουδήποτε δρώντος. </a:t>
            </a:r>
          </a:p>
          <a:p>
            <a:r>
              <a:rPr lang="el-GR" sz="2200" b="1"/>
              <a:t>Δημοκρατική ειρήνη: </a:t>
            </a:r>
            <a:r>
              <a:rPr lang="el-GR" sz="2200"/>
              <a:t>Η πρόταση ότι οι δημοκρατίες σχεδόν ποτέ δεν διεξάγουν πολέμους μεταξύ τους</a:t>
            </a:r>
            <a:endParaRPr lang="en-GR" sz="2200"/>
          </a:p>
        </p:txBody>
      </p:sp>
    </p:spTree>
    <p:extLst>
      <p:ext uri="{BB962C8B-B14F-4D97-AF65-F5344CB8AC3E}">
        <p14:creationId xmlns:p14="http://schemas.microsoft.com/office/powerpoint/2010/main" val="10954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4DA5B-4D70-EDC9-B990-288828DF7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Παραδοχές ρεαλισμού και ιδεαλισμού</a:t>
            </a:r>
            <a:endParaRPr lang="en-GR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422B33D-54B6-0B40-5A44-A10B0F8AE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355" y="1991157"/>
            <a:ext cx="8839638" cy="383511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7C44C5-0A9C-B255-A3A0-BC3E6CEE8D49}"/>
              </a:ext>
            </a:extLst>
          </p:cNvPr>
          <p:cNvSpPr txBox="1"/>
          <p:nvPr/>
        </p:nvSpPr>
        <p:spPr>
          <a:xfrm>
            <a:off x="617838" y="5832389"/>
            <a:ext cx="11344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Πηγή</a:t>
            </a:r>
            <a:r>
              <a:rPr lang="en-US" sz="1800" dirty="0"/>
              <a:t>: </a:t>
            </a:r>
            <a:r>
              <a:rPr lang="en-US" sz="1800" dirty="0" err="1"/>
              <a:t>Pevehouse</a:t>
            </a:r>
            <a:r>
              <a:rPr lang="en-US" sz="1800" dirty="0"/>
              <a:t>, Jon C.W. &amp; Joshua S. Goldstein (2021) </a:t>
            </a:r>
            <a:r>
              <a:rPr lang="en-US" sz="1800" i="1" dirty="0" err="1"/>
              <a:t>Διεθνείς</a:t>
            </a:r>
            <a:r>
              <a:rPr lang="en-US" sz="1800" i="1" dirty="0"/>
              <a:t> </a:t>
            </a:r>
            <a:r>
              <a:rPr lang="en-US" sz="1800" i="1" dirty="0" err="1"/>
              <a:t>Σχέσεις</a:t>
            </a:r>
            <a:r>
              <a:rPr lang="en-US" sz="1800" dirty="0"/>
              <a:t>. </a:t>
            </a:r>
            <a:r>
              <a:rPr lang="en-US" sz="1800" dirty="0" err="1"/>
              <a:t>Αθήν</a:t>
            </a:r>
            <a:r>
              <a:rPr lang="en-US" sz="1800" dirty="0"/>
              <a:t>α: </a:t>
            </a:r>
            <a:r>
              <a:rPr lang="en-US" sz="1800" dirty="0" err="1"/>
              <a:t>εκδόσεις</a:t>
            </a:r>
            <a:r>
              <a:rPr lang="en-US" sz="1800" dirty="0"/>
              <a:t> </a:t>
            </a:r>
            <a:r>
              <a:rPr lang="en-US" sz="1800" dirty="0" err="1"/>
              <a:t>Τζιόλ</a:t>
            </a:r>
            <a:r>
              <a:rPr lang="en-US" sz="1800" dirty="0"/>
              <a:t>α</a:t>
            </a:r>
            <a:r>
              <a:rPr lang="el-GR" sz="1800" dirty="0"/>
              <a:t>, πίνακας 2.1.</a:t>
            </a:r>
            <a:endParaRPr lang="en-US" sz="1800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557185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2E8E7"/>
      </a:lt2>
      <a:accent1>
        <a:srgbClr val="C6969C"/>
      </a:accent1>
      <a:accent2>
        <a:srgbClr val="BA7F9F"/>
      </a:accent2>
      <a:accent3>
        <a:srgbClr val="C492C2"/>
      </a:accent3>
      <a:accent4>
        <a:srgbClr val="A47FBA"/>
      </a:accent4>
      <a:accent5>
        <a:srgbClr val="A096C6"/>
      </a:accent5>
      <a:accent6>
        <a:srgbClr val="7F8BBA"/>
      </a:accent6>
      <a:hlink>
        <a:srgbClr val="568E87"/>
      </a:hlink>
      <a:folHlink>
        <a:srgbClr val="7F7F7F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444</Words>
  <Application>Microsoft Macintosh PowerPoint</Application>
  <PresentationFormat>Widescreen</PresentationFormat>
  <Paragraphs>50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Tw Cen MT</vt:lpstr>
      <vt:lpstr>RetrospectVTI</vt:lpstr>
      <vt:lpstr>ΕΙΣΑΓΩΓΗ ΣΤΙΣ ΔΙΕΘΝΕΙΣ ΣΧΕΣΕΙΣ</vt:lpstr>
      <vt:lpstr>ΦΙΛΕΛΕΥΘΕΡΙΣΜΟΣ</vt:lpstr>
      <vt:lpstr>PowerPoint Presentation</vt:lpstr>
      <vt:lpstr>Φιλελευθερισμός: τα θεμέλιά του</vt:lpstr>
      <vt:lpstr>Φιλελεύθερες θεωρίες Ι</vt:lpstr>
      <vt:lpstr>Φιλελεύθερες θεωρίες ΙΙ</vt:lpstr>
      <vt:lpstr>Παραδοχές ρεαλισμού και ιδεαλισμού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ΣΤΙΣ ΔΙΕΘΝΕΙΣ ΣΧΕΣΕΙΣ</dc:title>
  <dc:creator>Sofia Tipaldou</dc:creator>
  <cp:lastModifiedBy>Sofia Tipaldou</cp:lastModifiedBy>
  <cp:revision>3</cp:revision>
  <dcterms:created xsi:type="dcterms:W3CDTF">2023-11-08T08:48:50Z</dcterms:created>
  <dcterms:modified xsi:type="dcterms:W3CDTF">2023-11-09T06:08:51Z</dcterms:modified>
</cp:coreProperties>
</file>