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18"/>
  </p:notesMasterIdLst>
  <p:sldIdLst>
    <p:sldId id="256" r:id="rId2"/>
    <p:sldId id="280" r:id="rId3"/>
    <p:sldId id="272" r:id="rId4"/>
    <p:sldId id="274" r:id="rId5"/>
    <p:sldId id="277" r:id="rId6"/>
    <p:sldId id="308" r:id="rId7"/>
    <p:sldId id="281" r:id="rId8"/>
    <p:sldId id="257" r:id="rId9"/>
    <p:sldId id="260" r:id="rId10"/>
    <p:sldId id="261" r:id="rId11"/>
    <p:sldId id="267" r:id="rId12"/>
    <p:sldId id="262" r:id="rId13"/>
    <p:sldId id="268" r:id="rId14"/>
    <p:sldId id="269" r:id="rId15"/>
    <p:sldId id="270" r:id="rId16"/>
    <p:sldId id="265"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32"/>
    <p:restoredTop sz="96327"/>
  </p:normalViewPr>
  <p:slideViewPr>
    <p:cSldViewPr snapToGrid="0">
      <p:cViewPr varScale="1">
        <p:scale>
          <a:sx n="115" d="100"/>
          <a:sy n="115" d="100"/>
        </p:scale>
        <p:origin x="224" y="3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D6479E-C2DA-433F-A2F8-76A60834204A}"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9BBD76EE-4F9F-466C-AD07-1109F40A8F35}">
      <dgm:prSet/>
      <dgm:spPr/>
      <dgm:t>
        <a:bodyPr/>
        <a:lstStyle/>
        <a:p>
          <a:r>
            <a:rPr lang="el-GR"/>
            <a:t>Αρχή της κυριαρχίας</a:t>
          </a:r>
          <a:endParaRPr lang="en-US"/>
        </a:p>
      </dgm:t>
    </dgm:pt>
    <dgm:pt modelId="{8D6AC674-EE1E-47F6-95B5-989F0CE07EE5}" type="parTrans" cxnId="{08032AA0-D3E5-42F1-829B-781EC635A46A}">
      <dgm:prSet/>
      <dgm:spPr/>
      <dgm:t>
        <a:bodyPr/>
        <a:lstStyle/>
        <a:p>
          <a:endParaRPr lang="en-US"/>
        </a:p>
      </dgm:t>
    </dgm:pt>
    <dgm:pt modelId="{CA583E8E-8FF4-426D-ABE0-669CDE401B21}" type="sibTrans" cxnId="{08032AA0-D3E5-42F1-829B-781EC635A46A}">
      <dgm:prSet/>
      <dgm:spPr/>
      <dgm:t>
        <a:bodyPr/>
        <a:lstStyle/>
        <a:p>
          <a:endParaRPr lang="en-US"/>
        </a:p>
      </dgm:t>
    </dgm:pt>
    <dgm:pt modelId="{48E9A36A-D115-44A6-A4EC-238527640AA3}">
      <dgm:prSet/>
      <dgm:spPr/>
      <dgm:t>
        <a:bodyPr/>
        <a:lstStyle/>
        <a:p>
          <a:r>
            <a:rPr lang="el-GR"/>
            <a:t>Η πολιτική δύναμη υπερισχύει της ηθικής, ιδεολογίας και άλλων κοινωνικών και οικονομικών πτυχών της ζωής</a:t>
          </a:r>
          <a:endParaRPr lang="en-US"/>
        </a:p>
      </dgm:t>
    </dgm:pt>
    <dgm:pt modelId="{3F294D16-470E-4E56-A32B-12935F823951}" type="parTrans" cxnId="{7CF6006B-9A61-484B-90E8-0AE10BF7F867}">
      <dgm:prSet/>
      <dgm:spPr/>
      <dgm:t>
        <a:bodyPr/>
        <a:lstStyle/>
        <a:p>
          <a:endParaRPr lang="en-US"/>
        </a:p>
      </dgm:t>
    </dgm:pt>
    <dgm:pt modelId="{91A59055-ECD8-4F86-8E97-4FD48CC87D84}" type="sibTrans" cxnId="{7CF6006B-9A61-484B-90E8-0AE10BF7F867}">
      <dgm:prSet/>
      <dgm:spPr/>
      <dgm:t>
        <a:bodyPr/>
        <a:lstStyle/>
        <a:p>
          <a:endParaRPr lang="en-US"/>
        </a:p>
      </dgm:t>
    </dgm:pt>
    <dgm:pt modelId="{8F162FFA-996E-42BE-80AF-0F906D6710A9}">
      <dgm:prSet/>
      <dgm:spPr/>
      <dgm:t>
        <a:bodyPr/>
        <a:lstStyle/>
        <a:p>
          <a:r>
            <a:rPr lang="el-GR"/>
            <a:t>Τα κράτη λειτουργούν ως αυτόνομοι δρώντες οι οποίοι επιδιώκουν με ορθολογικό τρόπο την εξυπηρέτηση των συμφερόντων τους</a:t>
          </a:r>
          <a:endParaRPr lang="en-US"/>
        </a:p>
      </dgm:t>
    </dgm:pt>
    <dgm:pt modelId="{1478CC7A-6C5B-4E31-A274-30F79BFAB86A}" type="parTrans" cxnId="{DBF64645-C90E-4C3A-9C4C-A8F35D615E37}">
      <dgm:prSet/>
      <dgm:spPr/>
      <dgm:t>
        <a:bodyPr/>
        <a:lstStyle/>
        <a:p>
          <a:endParaRPr lang="en-US"/>
        </a:p>
      </dgm:t>
    </dgm:pt>
    <dgm:pt modelId="{2DE5EC3D-7C24-465D-A27B-3AFF7227D077}" type="sibTrans" cxnId="{DBF64645-C90E-4C3A-9C4C-A8F35D615E37}">
      <dgm:prSet/>
      <dgm:spPr/>
      <dgm:t>
        <a:bodyPr/>
        <a:lstStyle/>
        <a:p>
          <a:endParaRPr lang="en-US"/>
        </a:p>
      </dgm:t>
    </dgm:pt>
    <dgm:pt modelId="{AB3F72C6-603C-4A54-B6BD-01878314F43F}">
      <dgm:prSet/>
      <dgm:spPr/>
      <dgm:t>
        <a:bodyPr/>
        <a:lstStyle/>
        <a:p>
          <a:r>
            <a:rPr lang="el-GR"/>
            <a:t>Το διεθνές σύστημα κυρίαρχων κρατών δεν έχει μια κεντρική αρχή</a:t>
          </a:r>
          <a:endParaRPr lang="en-US"/>
        </a:p>
      </dgm:t>
    </dgm:pt>
    <dgm:pt modelId="{D88B5C63-2681-4BB1-B31A-912D80872EC6}" type="parTrans" cxnId="{FC535B9E-7C48-4C0F-9A3F-76C24E6AD71D}">
      <dgm:prSet/>
      <dgm:spPr/>
      <dgm:t>
        <a:bodyPr/>
        <a:lstStyle/>
        <a:p>
          <a:endParaRPr lang="en-US"/>
        </a:p>
      </dgm:t>
    </dgm:pt>
    <dgm:pt modelId="{335059B2-311F-4694-8BA8-0BCAD90D3955}" type="sibTrans" cxnId="{FC535B9E-7C48-4C0F-9A3F-76C24E6AD71D}">
      <dgm:prSet/>
      <dgm:spPr/>
      <dgm:t>
        <a:bodyPr/>
        <a:lstStyle/>
        <a:p>
          <a:endParaRPr lang="en-US"/>
        </a:p>
      </dgm:t>
    </dgm:pt>
    <dgm:pt modelId="{2FDD108A-609F-904C-AD25-745B91736152}" type="pres">
      <dgm:prSet presAssocID="{56D6479E-C2DA-433F-A2F8-76A60834204A}" presName="vert0" presStyleCnt="0">
        <dgm:presLayoutVars>
          <dgm:dir/>
          <dgm:animOne val="branch"/>
          <dgm:animLvl val="lvl"/>
        </dgm:presLayoutVars>
      </dgm:prSet>
      <dgm:spPr/>
    </dgm:pt>
    <dgm:pt modelId="{D4BD8EDF-3D9F-E843-85F4-12030D644550}" type="pres">
      <dgm:prSet presAssocID="{9BBD76EE-4F9F-466C-AD07-1109F40A8F35}" presName="thickLine" presStyleLbl="alignNode1" presStyleIdx="0" presStyleCnt="4"/>
      <dgm:spPr/>
    </dgm:pt>
    <dgm:pt modelId="{6EEF3749-4014-DB4B-82A0-03D690C56E54}" type="pres">
      <dgm:prSet presAssocID="{9BBD76EE-4F9F-466C-AD07-1109F40A8F35}" presName="horz1" presStyleCnt="0"/>
      <dgm:spPr/>
    </dgm:pt>
    <dgm:pt modelId="{66C8BD3F-D54A-0C4C-99EC-400AE39ADAB6}" type="pres">
      <dgm:prSet presAssocID="{9BBD76EE-4F9F-466C-AD07-1109F40A8F35}" presName="tx1" presStyleLbl="revTx" presStyleIdx="0" presStyleCnt="4"/>
      <dgm:spPr/>
    </dgm:pt>
    <dgm:pt modelId="{37C9225A-3D79-5147-9E13-44CE12F59085}" type="pres">
      <dgm:prSet presAssocID="{9BBD76EE-4F9F-466C-AD07-1109F40A8F35}" presName="vert1" presStyleCnt="0"/>
      <dgm:spPr/>
    </dgm:pt>
    <dgm:pt modelId="{175223B1-320C-DA4C-8E3B-8E16D3A56A22}" type="pres">
      <dgm:prSet presAssocID="{48E9A36A-D115-44A6-A4EC-238527640AA3}" presName="thickLine" presStyleLbl="alignNode1" presStyleIdx="1" presStyleCnt="4"/>
      <dgm:spPr/>
    </dgm:pt>
    <dgm:pt modelId="{269B4C82-96C6-2C49-957B-573FE85143E9}" type="pres">
      <dgm:prSet presAssocID="{48E9A36A-D115-44A6-A4EC-238527640AA3}" presName="horz1" presStyleCnt="0"/>
      <dgm:spPr/>
    </dgm:pt>
    <dgm:pt modelId="{46104547-5FD0-D44B-AA82-9F441132B329}" type="pres">
      <dgm:prSet presAssocID="{48E9A36A-D115-44A6-A4EC-238527640AA3}" presName="tx1" presStyleLbl="revTx" presStyleIdx="1" presStyleCnt="4"/>
      <dgm:spPr/>
    </dgm:pt>
    <dgm:pt modelId="{3D2F5E89-93D6-0C44-9A12-0A7D1C228BDA}" type="pres">
      <dgm:prSet presAssocID="{48E9A36A-D115-44A6-A4EC-238527640AA3}" presName="vert1" presStyleCnt="0"/>
      <dgm:spPr/>
    </dgm:pt>
    <dgm:pt modelId="{EE330C4F-3F2F-084C-AF48-A54EBA4AF014}" type="pres">
      <dgm:prSet presAssocID="{8F162FFA-996E-42BE-80AF-0F906D6710A9}" presName="thickLine" presStyleLbl="alignNode1" presStyleIdx="2" presStyleCnt="4"/>
      <dgm:spPr/>
    </dgm:pt>
    <dgm:pt modelId="{F26D2B88-C880-664D-B32E-070FD76B73D1}" type="pres">
      <dgm:prSet presAssocID="{8F162FFA-996E-42BE-80AF-0F906D6710A9}" presName="horz1" presStyleCnt="0"/>
      <dgm:spPr/>
    </dgm:pt>
    <dgm:pt modelId="{16EC5DCB-EEC7-F340-8062-91E54CDAEE7F}" type="pres">
      <dgm:prSet presAssocID="{8F162FFA-996E-42BE-80AF-0F906D6710A9}" presName="tx1" presStyleLbl="revTx" presStyleIdx="2" presStyleCnt="4"/>
      <dgm:spPr/>
    </dgm:pt>
    <dgm:pt modelId="{C28AED4E-BF95-9F4E-9DEF-0BA5C9741781}" type="pres">
      <dgm:prSet presAssocID="{8F162FFA-996E-42BE-80AF-0F906D6710A9}" presName="vert1" presStyleCnt="0"/>
      <dgm:spPr/>
    </dgm:pt>
    <dgm:pt modelId="{ABA37AC2-6938-234C-BA85-AC712E7DEF2F}" type="pres">
      <dgm:prSet presAssocID="{AB3F72C6-603C-4A54-B6BD-01878314F43F}" presName="thickLine" presStyleLbl="alignNode1" presStyleIdx="3" presStyleCnt="4"/>
      <dgm:spPr/>
    </dgm:pt>
    <dgm:pt modelId="{8E05AB14-2D41-AA45-945F-FEFBA8E90597}" type="pres">
      <dgm:prSet presAssocID="{AB3F72C6-603C-4A54-B6BD-01878314F43F}" presName="horz1" presStyleCnt="0"/>
      <dgm:spPr/>
    </dgm:pt>
    <dgm:pt modelId="{114BBFD1-4AE8-D741-B532-936D0D711788}" type="pres">
      <dgm:prSet presAssocID="{AB3F72C6-603C-4A54-B6BD-01878314F43F}" presName="tx1" presStyleLbl="revTx" presStyleIdx="3" presStyleCnt="4"/>
      <dgm:spPr/>
    </dgm:pt>
    <dgm:pt modelId="{27547D1A-34BC-2541-88DE-1951A2FFF37B}" type="pres">
      <dgm:prSet presAssocID="{AB3F72C6-603C-4A54-B6BD-01878314F43F}" presName="vert1" presStyleCnt="0"/>
      <dgm:spPr/>
    </dgm:pt>
  </dgm:ptLst>
  <dgm:cxnLst>
    <dgm:cxn modelId="{DBF64645-C90E-4C3A-9C4C-A8F35D615E37}" srcId="{56D6479E-C2DA-433F-A2F8-76A60834204A}" destId="{8F162FFA-996E-42BE-80AF-0F906D6710A9}" srcOrd="2" destOrd="0" parTransId="{1478CC7A-6C5B-4E31-A274-30F79BFAB86A}" sibTransId="{2DE5EC3D-7C24-465D-A27B-3AFF7227D077}"/>
    <dgm:cxn modelId="{B81FBE45-BF68-4040-A84A-1A1F74E69111}" type="presOf" srcId="{48E9A36A-D115-44A6-A4EC-238527640AA3}" destId="{46104547-5FD0-D44B-AA82-9F441132B329}" srcOrd="0" destOrd="0" presId="urn:microsoft.com/office/officeart/2008/layout/LinedList"/>
    <dgm:cxn modelId="{821A6353-94B8-7C4B-A232-6A62682F114F}" type="presOf" srcId="{9BBD76EE-4F9F-466C-AD07-1109F40A8F35}" destId="{66C8BD3F-D54A-0C4C-99EC-400AE39ADAB6}" srcOrd="0" destOrd="0" presId="urn:microsoft.com/office/officeart/2008/layout/LinedList"/>
    <dgm:cxn modelId="{F24B6166-54D6-E14A-9192-C4B28252B922}" type="presOf" srcId="{8F162FFA-996E-42BE-80AF-0F906D6710A9}" destId="{16EC5DCB-EEC7-F340-8062-91E54CDAEE7F}" srcOrd="0" destOrd="0" presId="urn:microsoft.com/office/officeart/2008/layout/LinedList"/>
    <dgm:cxn modelId="{7CF6006B-9A61-484B-90E8-0AE10BF7F867}" srcId="{56D6479E-C2DA-433F-A2F8-76A60834204A}" destId="{48E9A36A-D115-44A6-A4EC-238527640AA3}" srcOrd="1" destOrd="0" parTransId="{3F294D16-470E-4E56-A32B-12935F823951}" sibTransId="{91A59055-ECD8-4F86-8E97-4FD48CC87D84}"/>
    <dgm:cxn modelId="{16D8957B-C1BA-ED43-B42C-3F8F8C37CA14}" type="presOf" srcId="{56D6479E-C2DA-433F-A2F8-76A60834204A}" destId="{2FDD108A-609F-904C-AD25-745B91736152}" srcOrd="0" destOrd="0" presId="urn:microsoft.com/office/officeart/2008/layout/LinedList"/>
    <dgm:cxn modelId="{FC535B9E-7C48-4C0F-9A3F-76C24E6AD71D}" srcId="{56D6479E-C2DA-433F-A2F8-76A60834204A}" destId="{AB3F72C6-603C-4A54-B6BD-01878314F43F}" srcOrd="3" destOrd="0" parTransId="{D88B5C63-2681-4BB1-B31A-912D80872EC6}" sibTransId="{335059B2-311F-4694-8BA8-0BCAD90D3955}"/>
    <dgm:cxn modelId="{08032AA0-D3E5-42F1-829B-781EC635A46A}" srcId="{56D6479E-C2DA-433F-A2F8-76A60834204A}" destId="{9BBD76EE-4F9F-466C-AD07-1109F40A8F35}" srcOrd="0" destOrd="0" parTransId="{8D6AC674-EE1E-47F6-95B5-989F0CE07EE5}" sibTransId="{CA583E8E-8FF4-426D-ABE0-669CDE401B21}"/>
    <dgm:cxn modelId="{586AC0D0-4717-B245-A204-6A3FDBC6DB51}" type="presOf" srcId="{AB3F72C6-603C-4A54-B6BD-01878314F43F}" destId="{114BBFD1-4AE8-D741-B532-936D0D711788}" srcOrd="0" destOrd="0" presId="urn:microsoft.com/office/officeart/2008/layout/LinedList"/>
    <dgm:cxn modelId="{9AC0C452-54EB-B042-B181-FAD7B314A697}" type="presParOf" srcId="{2FDD108A-609F-904C-AD25-745B91736152}" destId="{D4BD8EDF-3D9F-E843-85F4-12030D644550}" srcOrd="0" destOrd="0" presId="urn:microsoft.com/office/officeart/2008/layout/LinedList"/>
    <dgm:cxn modelId="{127479C2-34CF-AF46-9EB5-2EE9CF2B443F}" type="presParOf" srcId="{2FDD108A-609F-904C-AD25-745B91736152}" destId="{6EEF3749-4014-DB4B-82A0-03D690C56E54}" srcOrd="1" destOrd="0" presId="urn:microsoft.com/office/officeart/2008/layout/LinedList"/>
    <dgm:cxn modelId="{BA0DDC8B-65A4-EB41-9E72-A34C0E4162F4}" type="presParOf" srcId="{6EEF3749-4014-DB4B-82A0-03D690C56E54}" destId="{66C8BD3F-D54A-0C4C-99EC-400AE39ADAB6}" srcOrd="0" destOrd="0" presId="urn:microsoft.com/office/officeart/2008/layout/LinedList"/>
    <dgm:cxn modelId="{7FF02EF0-C9F3-9040-8884-B6CFA5E778F8}" type="presParOf" srcId="{6EEF3749-4014-DB4B-82A0-03D690C56E54}" destId="{37C9225A-3D79-5147-9E13-44CE12F59085}" srcOrd="1" destOrd="0" presId="urn:microsoft.com/office/officeart/2008/layout/LinedList"/>
    <dgm:cxn modelId="{77153087-6083-0145-936B-26284D7A86FB}" type="presParOf" srcId="{2FDD108A-609F-904C-AD25-745B91736152}" destId="{175223B1-320C-DA4C-8E3B-8E16D3A56A22}" srcOrd="2" destOrd="0" presId="urn:microsoft.com/office/officeart/2008/layout/LinedList"/>
    <dgm:cxn modelId="{10157509-B1DA-5F4B-9AE8-D094B1FA0A5F}" type="presParOf" srcId="{2FDD108A-609F-904C-AD25-745B91736152}" destId="{269B4C82-96C6-2C49-957B-573FE85143E9}" srcOrd="3" destOrd="0" presId="urn:microsoft.com/office/officeart/2008/layout/LinedList"/>
    <dgm:cxn modelId="{5F15A02A-C522-A341-92DC-F2FFF22F0D7F}" type="presParOf" srcId="{269B4C82-96C6-2C49-957B-573FE85143E9}" destId="{46104547-5FD0-D44B-AA82-9F441132B329}" srcOrd="0" destOrd="0" presId="urn:microsoft.com/office/officeart/2008/layout/LinedList"/>
    <dgm:cxn modelId="{575E4097-3E00-4C48-A507-D51FE61AB996}" type="presParOf" srcId="{269B4C82-96C6-2C49-957B-573FE85143E9}" destId="{3D2F5E89-93D6-0C44-9A12-0A7D1C228BDA}" srcOrd="1" destOrd="0" presId="urn:microsoft.com/office/officeart/2008/layout/LinedList"/>
    <dgm:cxn modelId="{BA4FC264-7628-2442-991E-3A5257FC823B}" type="presParOf" srcId="{2FDD108A-609F-904C-AD25-745B91736152}" destId="{EE330C4F-3F2F-084C-AF48-A54EBA4AF014}" srcOrd="4" destOrd="0" presId="urn:microsoft.com/office/officeart/2008/layout/LinedList"/>
    <dgm:cxn modelId="{8AE66A31-9711-D145-98D1-D29404E83C96}" type="presParOf" srcId="{2FDD108A-609F-904C-AD25-745B91736152}" destId="{F26D2B88-C880-664D-B32E-070FD76B73D1}" srcOrd="5" destOrd="0" presId="urn:microsoft.com/office/officeart/2008/layout/LinedList"/>
    <dgm:cxn modelId="{4EB99A69-7D48-8E43-B9D4-B0A49959EEC0}" type="presParOf" srcId="{F26D2B88-C880-664D-B32E-070FD76B73D1}" destId="{16EC5DCB-EEC7-F340-8062-91E54CDAEE7F}" srcOrd="0" destOrd="0" presId="urn:microsoft.com/office/officeart/2008/layout/LinedList"/>
    <dgm:cxn modelId="{18EBA0C7-46FA-D540-AF14-9B6FF5F96642}" type="presParOf" srcId="{F26D2B88-C880-664D-B32E-070FD76B73D1}" destId="{C28AED4E-BF95-9F4E-9DEF-0BA5C9741781}" srcOrd="1" destOrd="0" presId="urn:microsoft.com/office/officeart/2008/layout/LinedList"/>
    <dgm:cxn modelId="{8B4680AB-AD1F-3640-A6FD-248A25C32615}" type="presParOf" srcId="{2FDD108A-609F-904C-AD25-745B91736152}" destId="{ABA37AC2-6938-234C-BA85-AC712E7DEF2F}" srcOrd="6" destOrd="0" presId="urn:microsoft.com/office/officeart/2008/layout/LinedList"/>
    <dgm:cxn modelId="{3178B245-4C05-D04D-A583-D069171B6A49}" type="presParOf" srcId="{2FDD108A-609F-904C-AD25-745B91736152}" destId="{8E05AB14-2D41-AA45-945F-FEFBA8E90597}" srcOrd="7" destOrd="0" presId="urn:microsoft.com/office/officeart/2008/layout/LinedList"/>
    <dgm:cxn modelId="{8A977AF1-8B0A-0140-9F09-EAFCF15AF28E}" type="presParOf" srcId="{8E05AB14-2D41-AA45-945F-FEFBA8E90597}" destId="{114BBFD1-4AE8-D741-B532-936D0D711788}" srcOrd="0" destOrd="0" presId="urn:microsoft.com/office/officeart/2008/layout/LinedList"/>
    <dgm:cxn modelId="{72A3960B-BE26-3940-8748-7081132CC4EB}" type="presParOf" srcId="{8E05AB14-2D41-AA45-945F-FEFBA8E90597}" destId="{27547D1A-34BC-2541-88DE-1951A2FFF37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B75E2E-A249-41D2-8B5D-586F8BC36D36}" type="doc">
      <dgm:prSet loTypeId="urn:microsoft.com/office/officeart/2005/8/layout/default" loCatId="list" qsTypeId="urn:microsoft.com/office/officeart/2005/8/quickstyle/simple2" qsCatId="simple" csTypeId="urn:microsoft.com/office/officeart/2005/8/colors/colorful2" csCatId="colorful"/>
      <dgm:spPr/>
      <dgm:t>
        <a:bodyPr/>
        <a:lstStyle/>
        <a:p>
          <a:endParaRPr lang="en-US"/>
        </a:p>
      </dgm:t>
    </dgm:pt>
    <dgm:pt modelId="{F42607B6-3DD5-4DE7-9FC7-B6F5B4111EC6}">
      <dgm:prSet/>
      <dgm:spPr/>
      <dgm:t>
        <a:bodyPr/>
        <a:lstStyle/>
        <a:p>
          <a:r>
            <a:rPr lang="el-GR" b="1"/>
            <a:t>Διεθνές Σύστημα</a:t>
          </a:r>
          <a:r>
            <a:rPr lang="el-GR"/>
            <a:t>: Το σύνολο των «κανόνων του παιχνιδιού» που καθορίζουν τί θεωρείται κράτος και πώς αυτά αντιμετωπίζουν το ένα το άλλο</a:t>
          </a:r>
          <a:endParaRPr lang="en-US"/>
        </a:p>
      </dgm:t>
    </dgm:pt>
    <dgm:pt modelId="{12834473-8995-44CC-BA52-DC0980D77B12}" type="parTrans" cxnId="{587B2101-AE7D-454E-B643-4DD77AD1BCB3}">
      <dgm:prSet/>
      <dgm:spPr/>
      <dgm:t>
        <a:bodyPr/>
        <a:lstStyle/>
        <a:p>
          <a:endParaRPr lang="en-US"/>
        </a:p>
      </dgm:t>
    </dgm:pt>
    <dgm:pt modelId="{AD7D1A75-DC78-49E5-AE38-8D057D6689E2}" type="sibTrans" cxnId="{587B2101-AE7D-454E-B643-4DD77AD1BCB3}">
      <dgm:prSet/>
      <dgm:spPr/>
      <dgm:t>
        <a:bodyPr/>
        <a:lstStyle/>
        <a:p>
          <a:endParaRPr lang="en-US"/>
        </a:p>
      </dgm:t>
    </dgm:pt>
    <dgm:pt modelId="{A5E21EEC-49E1-41F9-ADFD-A83553064E87}">
      <dgm:prSet/>
      <dgm:spPr/>
      <dgm:t>
        <a:bodyPr/>
        <a:lstStyle/>
        <a:p>
          <a:r>
            <a:rPr lang="el-GR" b="1"/>
            <a:t>Αναρχία</a:t>
          </a:r>
          <a:r>
            <a:rPr lang="el-GR"/>
            <a:t>: η έλλειψη μιας κεντρικής κυβέρνησης ικανής να επιβάλλει κανόνες</a:t>
          </a:r>
          <a:endParaRPr lang="en-US"/>
        </a:p>
      </dgm:t>
    </dgm:pt>
    <dgm:pt modelId="{4050E12D-3F3E-4543-8DF1-A75DF1121EC9}" type="parTrans" cxnId="{7679D4A4-C23C-43D1-8A83-07FB97E8218E}">
      <dgm:prSet/>
      <dgm:spPr/>
      <dgm:t>
        <a:bodyPr/>
        <a:lstStyle/>
        <a:p>
          <a:endParaRPr lang="en-US"/>
        </a:p>
      </dgm:t>
    </dgm:pt>
    <dgm:pt modelId="{0891B878-2744-432D-B244-0BE5DF1D9770}" type="sibTrans" cxnId="{7679D4A4-C23C-43D1-8A83-07FB97E8218E}">
      <dgm:prSet/>
      <dgm:spPr/>
      <dgm:t>
        <a:bodyPr/>
        <a:lstStyle/>
        <a:p>
          <a:endParaRPr lang="en-US"/>
        </a:p>
      </dgm:t>
    </dgm:pt>
    <dgm:pt modelId="{99AE2D8B-68CD-49AE-80CD-3E7B03FE3EA5}">
      <dgm:prSet/>
      <dgm:spPr/>
      <dgm:t>
        <a:bodyPr/>
        <a:lstStyle/>
        <a:p>
          <a:r>
            <a:rPr lang="el-GR" b="1"/>
            <a:t>Νόρμες</a:t>
          </a:r>
          <a:r>
            <a:rPr lang="el-GR"/>
            <a:t>: οι κοινές προσδοκίες για το ποια συμπεριφορά θεωρείται ενδεδειγμένη</a:t>
          </a:r>
          <a:endParaRPr lang="en-US"/>
        </a:p>
      </dgm:t>
    </dgm:pt>
    <dgm:pt modelId="{4E5CA816-E533-4B06-A320-4C3FD00992FD}" type="parTrans" cxnId="{536AACE4-DDED-4DAF-AE60-BF9C8BD1A023}">
      <dgm:prSet/>
      <dgm:spPr/>
      <dgm:t>
        <a:bodyPr/>
        <a:lstStyle/>
        <a:p>
          <a:endParaRPr lang="en-US"/>
        </a:p>
      </dgm:t>
    </dgm:pt>
    <dgm:pt modelId="{51CC55AF-71FC-4174-84CB-D19A0EDC4FE7}" type="sibTrans" cxnId="{536AACE4-DDED-4DAF-AE60-BF9C8BD1A023}">
      <dgm:prSet/>
      <dgm:spPr/>
      <dgm:t>
        <a:bodyPr/>
        <a:lstStyle/>
        <a:p>
          <a:endParaRPr lang="en-US"/>
        </a:p>
      </dgm:t>
    </dgm:pt>
    <dgm:pt modelId="{2727FF49-3A56-4CEB-ADDA-479178AA966A}">
      <dgm:prSet/>
      <dgm:spPr/>
      <dgm:t>
        <a:bodyPr/>
        <a:lstStyle/>
        <a:p>
          <a:r>
            <a:rPr lang="el-GR" b="1"/>
            <a:t>Κρατική κυριαρχία (</a:t>
          </a:r>
          <a:r>
            <a:rPr lang="en-US" b="1"/>
            <a:t>sovereignty)</a:t>
          </a:r>
          <a:r>
            <a:rPr lang="el-GR"/>
            <a:t>:</a:t>
          </a:r>
          <a:r>
            <a:rPr lang="en-US"/>
            <a:t> </a:t>
          </a:r>
          <a:r>
            <a:rPr lang="el-GR"/>
            <a:t>το δικαίωμα ενός κράτους, τουλάχιστον κατ’αρχήν, να κάνει ό,τι θέλει εντός της επικράτειάς του. </a:t>
          </a:r>
          <a:endParaRPr lang="en-US"/>
        </a:p>
      </dgm:t>
    </dgm:pt>
    <dgm:pt modelId="{C9B4C39F-389F-40F6-B347-5C64AB7C7C21}" type="parTrans" cxnId="{B560AB09-D543-4433-A938-157D487241FF}">
      <dgm:prSet/>
      <dgm:spPr/>
      <dgm:t>
        <a:bodyPr/>
        <a:lstStyle/>
        <a:p>
          <a:endParaRPr lang="en-US"/>
        </a:p>
      </dgm:t>
    </dgm:pt>
    <dgm:pt modelId="{BF0683CD-9AE0-43D0-A103-AB34C97225CD}" type="sibTrans" cxnId="{B560AB09-D543-4433-A938-157D487241FF}">
      <dgm:prSet/>
      <dgm:spPr/>
      <dgm:t>
        <a:bodyPr/>
        <a:lstStyle/>
        <a:p>
          <a:endParaRPr lang="en-US"/>
        </a:p>
      </dgm:t>
    </dgm:pt>
    <dgm:pt modelId="{0713E6AA-92DB-45A0-A0DE-194D01A7F636}">
      <dgm:prSet/>
      <dgm:spPr/>
      <dgm:t>
        <a:bodyPr/>
        <a:lstStyle/>
        <a:p>
          <a:r>
            <a:rPr lang="el-GR" b="1"/>
            <a:t>Δίλημμα ασφαλείας</a:t>
          </a:r>
          <a:r>
            <a:rPr lang="el-GR"/>
            <a:t>: μια κατάσταση όπου οι ενέργειες στις οποίες προβαίνουν τα κράτη για να διασφαλίσουν τη δική τους ασφάλεια εκλαμβάνονται ως απειλή για την ασφάλεια άλλων κρατών</a:t>
          </a:r>
          <a:endParaRPr lang="en-US"/>
        </a:p>
      </dgm:t>
    </dgm:pt>
    <dgm:pt modelId="{95F74DC9-C9D9-46D5-A3BE-66D0C5CFA13C}" type="parTrans" cxnId="{83D021AD-CF67-43C5-9594-5941682D70FF}">
      <dgm:prSet/>
      <dgm:spPr/>
      <dgm:t>
        <a:bodyPr/>
        <a:lstStyle/>
        <a:p>
          <a:endParaRPr lang="en-US"/>
        </a:p>
      </dgm:t>
    </dgm:pt>
    <dgm:pt modelId="{C8188CA1-187C-468B-B694-8601C3F22ACE}" type="sibTrans" cxnId="{83D021AD-CF67-43C5-9594-5941682D70FF}">
      <dgm:prSet/>
      <dgm:spPr/>
      <dgm:t>
        <a:bodyPr/>
        <a:lstStyle/>
        <a:p>
          <a:endParaRPr lang="en-US"/>
        </a:p>
      </dgm:t>
    </dgm:pt>
    <dgm:pt modelId="{6285475E-53EE-4C67-B980-BBBD75D8753C}">
      <dgm:prSet/>
      <dgm:spPr/>
      <dgm:t>
        <a:bodyPr/>
        <a:lstStyle/>
        <a:p>
          <a:r>
            <a:rPr lang="el-GR" b="1"/>
            <a:t>Ισορροπία ισχύος</a:t>
          </a:r>
          <a:r>
            <a:rPr lang="el-GR"/>
            <a:t>: η γενική έννοια της ισχύος ενός ή περισσοτέρων κρατών που χρησιμοποιείται για την εξισορρόπηση της ισχύος ενός άλλου κράτους ή ομάδας κρατών</a:t>
          </a:r>
          <a:endParaRPr lang="en-US"/>
        </a:p>
      </dgm:t>
    </dgm:pt>
    <dgm:pt modelId="{167E34AA-853E-4806-8F8D-95BFE212B2DF}" type="parTrans" cxnId="{350399BB-98E1-49E0-9F95-4D40075C88D6}">
      <dgm:prSet/>
      <dgm:spPr/>
      <dgm:t>
        <a:bodyPr/>
        <a:lstStyle/>
        <a:p>
          <a:endParaRPr lang="en-US"/>
        </a:p>
      </dgm:t>
    </dgm:pt>
    <dgm:pt modelId="{B1249FFD-EF74-451A-A454-322D33FDACF9}" type="sibTrans" cxnId="{350399BB-98E1-49E0-9F95-4D40075C88D6}">
      <dgm:prSet/>
      <dgm:spPr/>
      <dgm:t>
        <a:bodyPr/>
        <a:lstStyle/>
        <a:p>
          <a:endParaRPr lang="en-US"/>
        </a:p>
      </dgm:t>
    </dgm:pt>
    <dgm:pt modelId="{9F27C045-A5CE-714E-84A5-6AC645142272}" type="pres">
      <dgm:prSet presAssocID="{B7B75E2E-A249-41D2-8B5D-586F8BC36D36}" presName="diagram" presStyleCnt="0">
        <dgm:presLayoutVars>
          <dgm:dir/>
          <dgm:resizeHandles val="exact"/>
        </dgm:presLayoutVars>
      </dgm:prSet>
      <dgm:spPr/>
    </dgm:pt>
    <dgm:pt modelId="{6E5CC78F-842C-8444-B7B3-102D047629F0}" type="pres">
      <dgm:prSet presAssocID="{F42607B6-3DD5-4DE7-9FC7-B6F5B4111EC6}" presName="node" presStyleLbl="node1" presStyleIdx="0" presStyleCnt="6">
        <dgm:presLayoutVars>
          <dgm:bulletEnabled val="1"/>
        </dgm:presLayoutVars>
      </dgm:prSet>
      <dgm:spPr/>
    </dgm:pt>
    <dgm:pt modelId="{A3743208-B706-B244-A5CD-BDD5551AAA00}" type="pres">
      <dgm:prSet presAssocID="{AD7D1A75-DC78-49E5-AE38-8D057D6689E2}" presName="sibTrans" presStyleCnt="0"/>
      <dgm:spPr/>
    </dgm:pt>
    <dgm:pt modelId="{56A45D36-FCAA-0940-B596-5F99E6B37CE9}" type="pres">
      <dgm:prSet presAssocID="{A5E21EEC-49E1-41F9-ADFD-A83553064E87}" presName="node" presStyleLbl="node1" presStyleIdx="1" presStyleCnt="6">
        <dgm:presLayoutVars>
          <dgm:bulletEnabled val="1"/>
        </dgm:presLayoutVars>
      </dgm:prSet>
      <dgm:spPr/>
    </dgm:pt>
    <dgm:pt modelId="{C3FC077B-74F4-4940-94E6-BD4EDD3A1271}" type="pres">
      <dgm:prSet presAssocID="{0891B878-2744-432D-B244-0BE5DF1D9770}" presName="sibTrans" presStyleCnt="0"/>
      <dgm:spPr/>
    </dgm:pt>
    <dgm:pt modelId="{944FD063-C8BD-B64E-9101-2D3D0FC2A0EB}" type="pres">
      <dgm:prSet presAssocID="{99AE2D8B-68CD-49AE-80CD-3E7B03FE3EA5}" presName="node" presStyleLbl="node1" presStyleIdx="2" presStyleCnt="6">
        <dgm:presLayoutVars>
          <dgm:bulletEnabled val="1"/>
        </dgm:presLayoutVars>
      </dgm:prSet>
      <dgm:spPr/>
    </dgm:pt>
    <dgm:pt modelId="{CBB3AF16-7798-514E-A9C4-7F314AC14852}" type="pres">
      <dgm:prSet presAssocID="{51CC55AF-71FC-4174-84CB-D19A0EDC4FE7}" presName="sibTrans" presStyleCnt="0"/>
      <dgm:spPr/>
    </dgm:pt>
    <dgm:pt modelId="{0E117978-77C8-9C4A-8670-00872A996EDF}" type="pres">
      <dgm:prSet presAssocID="{2727FF49-3A56-4CEB-ADDA-479178AA966A}" presName="node" presStyleLbl="node1" presStyleIdx="3" presStyleCnt="6">
        <dgm:presLayoutVars>
          <dgm:bulletEnabled val="1"/>
        </dgm:presLayoutVars>
      </dgm:prSet>
      <dgm:spPr/>
    </dgm:pt>
    <dgm:pt modelId="{5CC0B01A-4871-9147-8290-5E90581BF14E}" type="pres">
      <dgm:prSet presAssocID="{BF0683CD-9AE0-43D0-A103-AB34C97225CD}" presName="sibTrans" presStyleCnt="0"/>
      <dgm:spPr/>
    </dgm:pt>
    <dgm:pt modelId="{04AB0CB4-627C-304D-B785-B39FA61110AA}" type="pres">
      <dgm:prSet presAssocID="{0713E6AA-92DB-45A0-A0DE-194D01A7F636}" presName="node" presStyleLbl="node1" presStyleIdx="4" presStyleCnt="6">
        <dgm:presLayoutVars>
          <dgm:bulletEnabled val="1"/>
        </dgm:presLayoutVars>
      </dgm:prSet>
      <dgm:spPr/>
    </dgm:pt>
    <dgm:pt modelId="{2CD71171-BE0C-8441-8407-2535694D2794}" type="pres">
      <dgm:prSet presAssocID="{C8188CA1-187C-468B-B694-8601C3F22ACE}" presName="sibTrans" presStyleCnt="0"/>
      <dgm:spPr/>
    </dgm:pt>
    <dgm:pt modelId="{E9C402E2-F8F9-D24E-A893-A7D4B73B01FA}" type="pres">
      <dgm:prSet presAssocID="{6285475E-53EE-4C67-B980-BBBD75D8753C}" presName="node" presStyleLbl="node1" presStyleIdx="5" presStyleCnt="6">
        <dgm:presLayoutVars>
          <dgm:bulletEnabled val="1"/>
        </dgm:presLayoutVars>
      </dgm:prSet>
      <dgm:spPr/>
    </dgm:pt>
  </dgm:ptLst>
  <dgm:cxnLst>
    <dgm:cxn modelId="{587B2101-AE7D-454E-B643-4DD77AD1BCB3}" srcId="{B7B75E2E-A249-41D2-8B5D-586F8BC36D36}" destId="{F42607B6-3DD5-4DE7-9FC7-B6F5B4111EC6}" srcOrd="0" destOrd="0" parTransId="{12834473-8995-44CC-BA52-DC0980D77B12}" sibTransId="{AD7D1A75-DC78-49E5-AE38-8D057D6689E2}"/>
    <dgm:cxn modelId="{B560AB09-D543-4433-A938-157D487241FF}" srcId="{B7B75E2E-A249-41D2-8B5D-586F8BC36D36}" destId="{2727FF49-3A56-4CEB-ADDA-479178AA966A}" srcOrd="3" destOrd="0" parTransId="{C9B4C39F-389F-40F6-B347-5C64AB7C7C21}" sibTransId="{BF0683CD-9AE0-43D0-A103-AB34C97225CD}"/>
    <dgm:cxn modelId="{0C116444-B863-7540-89DC-63004FC584EB}" type="presOf" srcId="{2727FF49-3A56-4CEB-ADDA-479178AA966A}" destId="{0E117978-77C8-9C4A-8670-00872A996EDF}" srcOrd="0" destOrd="0" presId="urn:microsoft.com/office/officeart/2005/8/layout/default"/>
    <dgm:cxn modelId="{F2E7DB46-8190-8043-B091-B2FCD96ADD9B}" type="presOf" srcId="{99AE2D8B-68CD-49AE-80CD-3E7B03FE3EA5}" destId="{944FD063-C8BD-B64E-9101-2D3D0FC2A0EB}" srcOrd="0" destOrd="0" presId="urn:microsoft.com/office/officeart/2005/8/layout/default"/>
    <dgm:cxn modelId="{FF9A4171-2FC1-3842-9AF0-80922FB1A272}" type="presOf" srcId="{B7B75E2E-A249-41D2-8B5D-586F8BC36D36}" destId="{9F27C045-A5CE-714E-84A5-6AC645142272}" srcOrd="0" destOrd="0" presId="urn:microsoft.com/office/officeart/2005/8/layout/default"/>
    <dgm:cxn modelId="{53728299-91CE-EE4A-AE2E-F3A78A80546F}" type="presOf" srcId="{F42607B6-3DD5-4DE7-9FC7-B6F5B4111EC6}" destId="{6E5CC78F-842C-8444-B7B3-102D047629F0}" srcOrd="0" destOrd="0" presId="urn:microsoft.com/office/officeart/2005/8/layout/default"/>
    <dgm:cxn modelId="{7679D4A4-C23C-43D1-8A83-07FB97E8218E}" srcId="{B7B75E2E-A249-41D2-8B5D-586F8BC36D36}" destId="{A5E21EEC-49E1-41F9-ADFD-A83553064E87}" srcOrd="1" destOrd="0" parTransId="{4050E12D-3F3E-4543-8DF1-A75DF1121EC9}" sibTransId="{0891B878-2744-432D-B244-0BE5DF1D9770}"/>
    <dgm:cxn modelId="{06E29EA9-C398-AB43-A6C8-A42A1B72C5E1}" type="presOf" srcId="{0713E6AA-92DB-45A0-A0DE-194D01A7F636}" destId="{04AB0CB4-627C-304D-B785-B39FA61110AA}" srcOrd="0" destOrd="0" presId="urn:microsoft.com/office/officeart/2005/8/layout/default"/>
    <dgm:cxn modelId="{83D021AD-CF67-43C5-9594-5941682D70FF}" srcId="{B7B75E2E-A249-41D2-8B5D-586F8BC36D36}" destId="{0713E6AA-92DB-45A0-A0DE-194D01A7F636}" srcOrd="4" destOrd="0" parTransId="{95F74DC9-C9D9-46D5-A3BE-66D0C5CFA13C}" sibTransId="{C8188CA1-187C-468B-B694-8601C3F22ACE}"/>
    <dgm:cxn modelId="{350399BB-98E1-49E0-9F95-4D40075C88D6}" srcId="{B7B75E2E-A249-41D2-8B5D-586F8BC36D36}" destId="{6285475E-53EE-4C67-B980-BBBD75D8753C}" srcOrd="5" destOrd="0" parTransId="{167E34AA-853E-4806-8F8D-95BFE212B2DF}" sibTransId="{B1249FFD-EF74-451A-A454-322D33FDACF9}"/>
    <dgm:cxn modelId="{E378DAD4-9B96-2948-B059-7DF500C7E1EB}" type="presOf" srcId="{A5E21EEC-49E1-41F9-ADFD-A83553064E87}" destId="{56A45D36-FCAA-0940-B596-5F99E6B37CE9}" srcOrd="0" destOrd="0" presId="urn:microsoft.com/office/officeart/2005/8/layout/default"/>
    <dgm:cxn modelId="{536AACE4-DDED-4DAF-AE60-BF9C8BD1A023}" srcId="{B7B75E2E-A249-41D2-8B5D-586F8BC36D36}" destId="{99AE2D8B-68CD-49AE-80CD-3E7B03FE3EA5}" srcOrd="2" destOrd="0" parTransId="{4E5CA816-E533-4B06-A320-4C3FD00992FD}" sibTransId="{51CC55AF-71FC-4174-84CB-D19A0EDC4FE7}"/>
    <dgm:cxn modelId="{794103EE-8B0B-2E4F-8EBC-2398B6D8EB2D}" type="presOf" srcId="{6285475E-53EE-4C67-B980-BBBD75D8753C}" destId="{E9C402E2-F8F9-D24E-A893-A7D4B73B01FA}" srcOrd="0" destOrd="0" presId="urn:microsoft.com/office/officeart/2005/8/layout/default"/>
    <dgm:cxn modelId="{9FACB1F5-C6C5-0B4B-9559-7639D6D64D32}" type="presParOf" srcId="{9F27C045-A5CE-714E-84A5-6AC645142272}" destId="{6E5CC78F-842C-8444-B7B3-102D047629F0}" srcOrd="0" destOrd="0" presId="urn:microsoft.com/office/officeart/2005/8/layout/default"/>
    <dgm:cxn modelId="{F3E04981-343D-3342-B188-508386155D2E}" type="presParOf" srcId="{9F27C045-A5CE-714E-84A5-6AC645142272}" destId="{A3743208-B706-B244-A5CD-BDD5551AAA00}" srcOrd="1" destOrd="0" presId="urn:microsoft.com/office/officeart/2005/8/layout/default"/>
    <dgm:cxn modelId="{0D11EBC2-1453-4742-ABAE-345298C3BBCB}" type="presParOf" srcId="{9F27C045-A5CE-714E-84A5-6AC645142272}" destId="{56A45D36-FCAA-0940-B596-5F99E6B37CE9}" srcOrd="2" destOrd="0" presId="urn:microsoft.com/office/officeart/2005/8/layout/default"/>
    <dgm:cxn modelId="{B6C4B85A-862F-194E-AF5F-035A97094116}" type="presParOf" srcId="{9F27C045-A5CE-714E-84A5-6AC645142272}" destId="{C3FC077B-74F4-4940-94E6-BD4EDD3A1271}" srcOrd="3" destOrd="0" presId="urn:microsoft.com/office/officeart/2005/8/layout/default"/>
    <dgm:cxn modelId="{A83F6E98-0ABB-6F4E-A7AE-93B6C72104F8}" type="presParOf" srcId="{9F27C045-A5CE-714E-84A5-6AC645142272}" destId="{944FD063-C8BD-B64E-9101-2D3D0FC2A0EB}" srcOrd="4" destOrd="0" presId="urn:microsoft.com/office/officeart/2005/8/layout/default"/>
    <dgm:cxn modelId="{252AED01-C8DE-F745-B57D-3BFABE646023}" type="presParOf" srcId="{9F27C045-A5CE-714E-84A5-6AC645142272}" destId="{CBB3AF16-7798-514E-A9C4-7F314AC14852}" srcOrd="5" destOrd="0" presId="urn:microsoft.com/office/officeart/2005/8/layout/default"/>
    <dgm:cxn modelId="{5A33DBA7-9D72-C942-80ED-FABAACF95A7E}" type="presParOf" srcId="{9F27C045-A5CE-714E-84A5-6AC645142272}" destId="{0E117978-77C8-9C4A-8670-00872A996EDF}" srcOrd="6" destOrd="0" presId="urn:microsoft.com/office/officeart/2005/8/layout/default"/>
    <dgm:cxn modelId="{F0A00ADC-0714-0642-9120-D764D3082E77}" type="presParOf" srcId="{9F27C045-A5CE-714E-84A5-6AC645142272}" destId="{5CC0B01A-4871-9147-8290-5E90581BF14E}" srcOrd="7" destOrd="0" presId="urn:microsoft.com/office/officeart/2005/8/layout/default"/>
    <dgm:cxn modelId="{EB21319F-9841-4542-8788-0B55DEC60206}" type="presParOf" srcId="{9F27C045-A5CE-714E-84A5-6AC645142272}" destId="{04AB0CB4-627C-304D-B785-B39FA61110AA}" srcOrd="8" destOrd="0" presId="urn:microsoft.com/office/officeart/2005/8/layout/default"/>
    <dgm:cxn modelId="{6AB8567B-5FA9-024C-8023-F3799B684877}" type="presParOf" srcId="{9F27C045-A5CE-714E-84A5-6AC645142272}" destId="{2CD71171-BE0C-8441-8407-2535694D2794}" srcOrd="9" destOrd="0" presId="urn:microsoft.com/office/officeart/2005/8/layout/default"/>
    <dgm:cxn modelId="{FD8AEE0C-DE39-DD4B-BC19-E7CDD7628381}" type="presParOf" srcId="{9F27C045-A5CE-714E-84A5-6AC645142272}" destId="{E9C402E2-F8F9-D24E-A893-A7D4B73B01FA}"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BD8EDF-3D9F-E843-85F4-12030D644550}">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C8BD3F-D54A-0C4C-99EC-400AE39ADAB6}">
      <dsp:nvSpPr>
        <dsp:cNvPr id="0" name=""/>
        <dsp:cNvSpPr/>
      </dsp:nvSpPr>
      <dsp:spPr>
        <a:xfrm>
          <a:off x="0" y="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l-GR" sz="2700" kern="1200"/>
            <a:t>Αρχή της κυριαρχίας</a:t>
          </a:r>
          <a:endParaRPr lang="en-US" sz="2700" kern="1200"/>
        </a:p>
      </dsp:txBody>
      <dsp:txXfrm>
        <a:off x="0" y="0"/>
        <a:ext cx="6900512" cy="1384035"/>
      </dsp:txXfrm>
    </dsp:sp>
    <dsp:sp modelId="{175223B1-320C-DA4C-8E3B-8E16D3A56A22}">
      <dsp:nvSpPr>
        <dsp:cNvPr id="0" name=""/>
        <dsp:cNvSpPr/>
      </dsp:nvSpPr>
      <dsp:spPr>
        <a:xfrm>
          <a:off x="0" y="1384035"/>
          <a:ext cx="6900512"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104547-5FD0-D44B-AA82-9F441132B329}">
      <dsp:nvSpPr>
        <dsp:cNvPr id="0" name=""/>
        <dsp:cNvSpPr/>
      </dsp:nvSpPr>
      <dsp:spPr>
        <a:xfrm>
          <a:off x="0" y="138403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l-GR" sz="2700" kern="1200"/>
            <a:t>Η πολιτική δύναμη υπερισχύει της ηθικής, ιδεολογίας και άλλων κοινωνικών και οικονομικών πτυχών της ζωής</a:t>
          </a:r>
          <a:endParaRPr lang="en-US" sz="2700" kern="1200"/>
        </a:p>
      </dsp:txBody>
      <dsp:txXfrm>
        <a:off x="0" y="1384035"/>
        <a:ext cx="6900512" cy="1384035"/>
      </dsp:txXfrm>
    </dsp:sp>
    <dsp:sp modelId="{EE330C4F-3F2F-084C-AF48-A54EBA4AF014}">
      <dsp:nvSpPr>
        <dsp:cNvPr id="0" name=""/>
        <dsp:cNvSpPr/>
      </dsp:nvSpPr>
      <dsp:spPr>
        <a:xfrm>
          <a:off x="0" y="2768070"/>
          <a:ext cx="6900512"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EC5DCB-EEC7-F340-8062-91E54CDAEE7F}">
      <dsp:nvSpPr>
        <dsp:cNvPr id="0" name=""/>
        <dsp:cNvSpPr/>
      </dsp:nvSpPr>
      <dsp:spPr>
        <a:xfrm>
          <a:off x="0" y="276807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l-GR" sz="2700" kern="1200"/>
            <a:t>Τα κράτη λειτουργούν ως αυτόνομοι δρώντες οι οποίοι επιδιώκουν με ορθολογικό τρόπο την εξυπηρέτηση των συμφερόντων τους</a:t>
          </a:r>
          <a:endParaRPr lang="en-US" sz="2700" kern="1200"/>
        </a:p>
      </dsp:txBody>
      <dsp:txXfrm>
        <a:off x="0" y="2768070"/>
        <a:ext cx="6900512" cy="1384035"/>
      </dsp:txXfrm>
    </dsp:sp>
    <dsp:sp modelId="{ABA37AC2-6938-234C-BA85-AC712E7DEF2F}">
      <dsp:nvSpPr>
        <dsp:cNvPr id="0" name=""/>
        <dsp:cNvSpPr/>
      </dsp:nvSpPr>
      <dsp:spPr>
        <a:xfrm>
          <a:off x="0" y="4152105"/>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4BBFD1-4AE8-D741-B532-936D0D711788}">
      <dsp:nvSpPr>
        <dsp:cNvPr id="0" name=""/>
        <dsp:cNvSpPr/>
      </dsp:nvSpPr>
      <dsp:spPr>
        <a:xfrm>
          <a:off x="0" y="415210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l-GR" sz="2700" kern="1200"/>
            <a:t>Το διεθνές σύστημα κυρίαρχων κρατών δεν έχει μια κεντρική αρχή</a:t>
          </a:r>
          <a:endParaRPr lang="en-US" sz="2700" kern="1200"/>
        </a:p>
      </dsp:txBody>
      <dsp:txXfrm>
        <a:off x="0" y="4152105"/>
        <a:ext cx="6900512" cy="13840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5CC78F-842C-8444-B7B3-102D047629F0}">
      <dsp:nvSpPr>
        <dsp:cNvPr id="0" name=""/>
        <dsp:cNvSpPr/>
      </dsp:nvSpPr>
      <dsp:spPr>
        <a:xfrm>
          <a:off x="156995" y="3150"/>
          <a:ext cx="3207052" cy="1924231"/>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b="1" kern="1200"/>
            <a:t>Διεθνές Σύστημα</a:t>
          </a:r>
          <a:r>
            <a:rPr lang="el-GR" sz="1800" kern="1200"/>
            <a:t>: Το σύνολο των «κανόνων του παιχνιδιού» που καθορίζουν τί θεωρείται κράτος και πώς αυτά αντιμετωπίζουν το ένα το άλλο</a:t>
          </a:r>
          <a:endParaRPr lang="en-US" sz="1800" kern="1200"/>
        </a:p>
      </dsp:txBody>
      <dsp:txXfrm>
        <a:off x="156995" y="3150"/>
        <a:ext cx="3207052" cy="1924231"/>
      </dsp:txXfrm>
    </dsp:sp>
    <dsp:sp modelId="{56A45D36-FCAA-0940-B596-5F99E6B37CE9}">
      <dsp:nvSpPr>
        <dsp:cNvPr id="0" name=""/>
        <dsp:cNvSpPr/>
      </dsp:nvSpPr>
      <dsp:spPr>
        <a:xfrm>
          <a:off x="3684752" y="3150"/>
          <a:ext cx="3207052" cy="1924231"/>
        </a:xfrm>
        <a:prstGeom prst="rect">
          <a:avLst/>
        </a:prstGeom>
        <a:solidFill>
          <a:schemeClr val="accent2">
            <a:hueOff val="-291073"/>
            <a:satOff val="-16786"/>
            <a:lumOff val="172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b="1" kern="1200"/>
            <a:t>Αναρχία</a:t>
          </a:r>
          <a:r>
            <a:rPr lang="el-GR" sz="1800" kern="1200"/>
            <a:t>: η έλλειψη μιας κεντρικής κυβέρνησης ικανής να επιβάλλει κανόνες</a:t>
          </a:r>
          <a:endParaRPr lang="en-US" sz="1800" kern="1200"/>
        </a:p>
      </dsp:txBody>
      <dsp:txXfrm>
        <a:off x="3684752" y="3150"/>
        <a:ext cx="3207052" cy="1924231"/>
      </dsp:txXfrm>
    </dsp:sp>
    <dsp:sp modelId="{944FD063-C8BD-B64E-9101-2D3D0FC2A0EB}">
      <dsp:nvSpPr>
        <dsp:cNvPr id="0" name=""/>
        <dsp:cNvSpPr/>
      </dsp:nvSpPr>
      <dsp:spPr>
        <a:xfrm>
          <a:off x="7212510" y="3150"/>
          <a:ext cx="3207052" cy="1924231"/>
        </a:xfrm>
        <a:prstGeom prst="rect">
          <a:avLst/>
        </a:prstGeom>
        <a:solidFill>
          <a:schemeClr val="accent2">
            <a:hueOff val="-582145"/>
            <a:satOff val="-33571"/>
            <a:lumOff val="345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b="1" kern="1200"/>
            <a:t>Νόρμες</a:t>
          </a:r>
          <a:r>
            <a:rPr lang="el-GR" sz="1800" kern="1200"/>
            <a:t>: οι κοινές προσδοκίες για το ποια συμπεριφορά θεωρείται ενδεδειγμένη</a:t>
          </a:r>
          <a:endParaRPr lang="en-US" sz="1800" kern="1200"/>
        </a:p>
      </dsp:txBody>
      <dsp:txXfrm>
        <a:off x="7212510" y="3150"/>
        <a:ext cx="3207052" cy="1924231"/>
      </dsp:txXfrm>
    </dsp:sp>
    <dsp:sp modelId="{0E117978-77C8-9C4A-8670-00872A996EDF}">
      <dsp:nvSpPr>
        <dsp:cNvPr id="0" name=""/>
        <dsp:cNvSpPr/>
      </dsp:nvSpPr>
      <dsp:spPr>
        <a:xfrm>
          <a:off x="156995" y="2248086"/>
          <a:ext cx="3207052" cy="1924231"/>
        </a:xfrm>
        <a:prstGeom prst="rect">
          <a:avLst/>
        </a:prstGeom>
        <a:solidFill>
          <a:schemeClr val="accent2">
            <a:hueOff val="-873218"/>
            <a:satOff val="-50357"/>
            <a:lumOff val="5177"/>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b="1" kern="1200"/>
            <a:t>Κρατική κυριαρχία (</a:t>
          </a:r>
          <a:r>
            <a:rPr lang="en-US" sz="1800" b="1" kern="1200"/>
            <a:t>sovereignty)</a:t>
          </a:r>
          <a:r>
            <a:rPr lang="el-GR" sz="1800" kern="1200"/>
            <a:t>:</a:t>
          </a:r>
          <a:r>
            <a:rPr lang="en-US" sz="1800" kern="1200"/>
            <a:t> </a:t>
          </a:r>
          <a:r>
            <a:rPr lang="el-GR" sz="1800" kern="1200"/>
            <a:t>το δικαίωμα ενός κράτους, τουλάχιστον κατ’αρχήν, να κάνει ό,τι θέλει εντός της επικράτειάς του. </a:t>
          </a:r>
          <a:endParaRPr lang="en-US" sz="1800" kern="1200"/>
        </a:p>
      </dsp:txBody>
      <dsp:txXfrm>
        <a:off x="156995" y="2248086"/>
        <a:ext cx="3207052" cy="1924231"/>
      </dsp:txXfrm>
    </dsp:sp>
    <dsp:sp modelId="{04AB0CB4-627C-304D-B785-B39FA61110AA}">
      <dsp:nvSpPr>
        <dsp:cNvPr id="0" name=""/>
        <dsp:cNvSpPr/>
      </dsp:nvSpPr>
      <dsp:spPr>
        <a:xfrm>
          <a:off x="3684752" y="2248086"/>
          <a:ext cx="3207052" cy="1924231"/>
        </a:xfrm>
        <a:prstGeom prst="rect">
          <a:avLst/>
        </a:prstGeom>
        <a:solidFill>
          <a:schemeClr val="accent2">
            <a:hueOff val="-1164290"/>
            <a:satOff val="-67142"/>
            <a:lumOff val="690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b="1" kern="1200"/>
            <a:t>Δίλημμα ασφαλείας</a:t>
          </a:r>
          <a:r>
            <a:rPr lang="el-GR" sz="1800" kern="1200"/>
            <a:t>: μια κατάσταση όπου οι ενέργειες στις οποίες προβαίνουν τα κράτη για να διασφαλίσουν τη δική τους ασφάλεια εκλαμβάνονται ως απειλή για την ασφάλεια άλλων κρατών</a:t>
          </a:r>
          <a:endParaRPr lang="en-US" sz="1800" kern="1200"/>
        </a:p>
      </dsp:txBody>
      <dsp:txXfrm>
        <a:off x="3684752" y="2248086"/>
        <a:ext cx="3207052" cy="1924231"/>
      </dsp:txXfrm>
    </dsp:sp>
    <dsp:sp modelId="{E9C402E2-F8F9-D24E-A893-A7D4B73B01FA}">
      <dsp:nvSpPr>
        <dsp:cNvPr id="0" name=""/>
        <dsp:cNvSpPr/>
      </dsp:nvSpPr>
      <dsp:spPr>
        <a:xfrm>
          <a:off x="7212510" y="2248086"/>
          <a:ext cx="3207052" cy="1924231"/>
        </a:xfrm>
        <a:prstGeom prst="rect">
          <a:avLst/>
        </a:prstGeom>
        <a:solidFill>
          <a:schemeClr val="accent2">
            <a:hueOff val="-1455363"/>
            <a:satOff val="-83928"/>
            <a:lumOff val="862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b="1" kern="1200"/>
            <a:t>Ισορροπία ισχύος</a:t>
          </a:r>
          <a:r>
            <a:rPr lang="el-GR" sz="1800" kern="1200"/>
            <a:t>: η γενική έννοια της ισχύος ενός ή περισσοτέρων κρατών που χρησιμοποιείται για την εξισορρόπηση της ισχύος ενός άλλου κράτους ή ομάδας κρατών</a:t>
          </a:r>
          <a:endParaRPr lang="en-US" sz="1800" kern="1200"/>
        </a:p>
      </dsp:txBody>
      <dsp:txXfrm>
        <a:off x="7212510" y="2248086"/>
        <a:ext cx="3207052" cy="192423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20579A-2935-9446-B948-31FE0E0CD0FA}" type="datetimeFigureOut">
              <a:rPr lang="en-GR" smtClean="0"/>
              <a:t>23/10/24</a:t>
            </a:fld>
            <a:endParaRPr lang="en-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7BA905-FA37-C34C-A67D-53BED3300066}" type="slidenum">
              <a:rPr lang="en-GR" smtClean="0"/>
              <a:t>‹#›</a:t>
            </a:fld>
            <a:endParaRPr lang="en-GR"/>
          </a:p>
        </p:txBody>
      </p:sp>
    </p:spTree>
    <p:extLst>
      <p:ext uri="{BB962C8B-B14F-4D97-AF65-F5344CB8AC3E}">
        <p14:creationId xmlns:p14="http://schemas.microsoft.com/office/powerpoint/2010/main" val="3083452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dirty="0"/>
          </a:p>
        </p:txBody>
      </p:sp>
      <p:sp>
        <p:nvSpPr>
          <p:cNvPr id="4" name="Slide Number Placeholder 3"/>
          <p:cNvSpPr>
            <a:spLocks noGrp="1"/>
          </p:cNvSpPr>
          <p:nvPr>
            <p:ph type="sldNum" sz="quarter" idx="5"/>
          </p:nvPr>
        </p:nvSpPr>
        <p:spPr/>
        <p:txBody>
          <a:bodyPr/>
          <a:lstStyle/>
          <a:p>
            <a:fld id="{22696C41-2CB4-B64D-95B9-9061BB0D28E0}" type="slidenum">
              <a:rPr lang="en-GR" smtClean="0"/>
              <a:t>2</a:t>
            </a:fld>
            <a:endParaRPr lang="en-GR"/>
          </a:p>
        </p:txBody>
      </p:sp>
    </p:spTree>
    <p:extLst>
      <p:ext uri="{BB962C8B-B14F-4D97-AF65-F5344CB8AC3E}">
        <p14:creationId xmlns:p14="http://schemas.microsoft.com/office/powerpoint/2010/main" val="1235427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11EC6546-4EA6-F342-A431-A08407C7FC9A}" type="slidenum">
              <a:rPr lang="en-US" smtClean="0"/>
              <a:t>3</a:t>
            </a:fld>
            <a:endParaRPr lang="en-US"/>
          </a:p>
        </p:txBody>
      </p:sp>
    </p:spTree>
    <p:extLst>
      <p:ext uri="{BB962C8B-B14F-4D97-AF65-F5344CB8AC3E}">
        <p14:creationId xmlns:p14="http://schemas.microsoft.com/office/powerpoint/2010/main" val="3409117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 Γενικότερα, είναι πιο εύκολο να παρέχεις συλλογικά αγαθά σε μικρές ομάδες, παρά σε μεγάλες. Γιατί; Γιατί είναι πιο δύσκολο για ένα μέλος να κλέψει (ή </a:t>
            </a:r>
            <a:r>
              <a:rPr lang="en-US" dirty="0"/>
              <a:t>free riding)</a:t>
            </a:r>
            <a:r>
              <a:rPr lang="el-GR" dirty="0"/>
              <a:t> σε μια μικρή ομάδα, αυτό έχει πιο μεγάλο αντίκτυπο για ολόκληρη την ομάδα και είναι εύκολο να τιμωρηθεί. </a:t>
            </a:r>
          </a:p>
          <a:p>
            <a:r>
              <a:rPr lang="el-GR" dirty="0"/>
              <a:t>- Το πρόβλημα των συλλογικών αγαθών παρατηρείται σε όλες τις κοινωνίες, αλλά είναι πιο έντονο στο θέμα των διεθνών σχέσεων γιατί κάθε έθνος είναι </a:t>
            </a:r>
            <a:r>
              <a:rPr lang="el-GR" b="1" dirty="0"/>
              <a:t>κυρίαρχο</a:t>
            </a:r>
            <a:r>
              <a:rPr lang="en-US" dirty="0"/>
              <a:t>, </a:t>
            </a:r>
            <a:r>
              <a:rPr lang="el-GR" dirty="0"/>
              <a:t>χωρίς κάποια κεντρική αρχή (μια παγκόσμια κυβέρνηση) για να αναγκάζει κάθε έθνος να παίρνει τα αναγκαία μέτρα για την παροχή ενός συλλογικού αγαθού. </a:t>
            </a:r>
          </a:p>
          <a:p>
            <a:r>
              <a:rPr lang="el-GR" dirty="0"/>
              <a:t>- Σε αντίθεση, στην εσωτερική πολιτική κάθε χώρας, μια κυβέρνηση μπορεί να αναγκάσει τους πολίτες να κάνουν πράγματα που έρχονται σε αντίθεση με το προσωπικό τους συμφέρον, όπως να πληρώνουν φόρους ή να εγκαθιστούν τεχνολογία κατά της περιβαλλοντικής μόλυνσης σε αυτοκίνητα και βιομηχανίες. Άμα οι πολίτες δεν υπακούσουν, το κράτος μπορεί να τους τιμωρήσει. </a:t>
            </a:r>
          </a:p>
          <a:p>
            <a:endParaRPr lang="en-US" dirty="0"/>
          </a:p>
        </p:txBody>
      </p:sp>
      <p:sp>
        <p:nvSpPr>
          <p:cNvPr id="4" name="Slide Number Placeholder 3"/>
          <p:cNvSpPr>
            <a:spLocks noGrp="1"/>
          </p:cNvSpPr>
          <p:nvPr>
            <p:ph type="sldNum" sz="quarter" idx="5"/>
          </p:nvPr>
        </p:nvSpPr>
        <p:spPr/>
        <p:txBody>
          <a:bodyPr/>
          <a:lstStyle/>
          <a:p>
            <a:fld id="{11EC6546-4EA6-F342-A431-A08407C7FC9A}" type="slidenum">
              <a:rPr lang="en-US" smtClean="0"/>
              <a:t>4</a:t>
            </a:fld>
            <a:endParaRPr lang="en-US"/>
          </a:p>
        </p:txBody>
      </p:sp>
    </p:spTree>
    <p:extLst>
      <p:ext uri="{BB962C8B-B14F-4D97-AF65-F5344CB8AC3E}">
        <p14:creationId xmlns:p14="http://schemas.microsoft.com/office/powerpoint/2010/main" val="1470849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dirty="0"/>
          </a:p>
        </p:txBody>
      </p:sp>
      <p:sp>
        <p:nvSpPr>
          <p:cNvPr id="4" name="Slide Number Placeholder 3"/>
          <p:cNvSpPr>
            <a:spLocks noGrp="1"/>
          </p:cNvSpPr>
          <p:nvPr>
            <p:ph type="sldNum" sz="quarter" idx="5"/>
          </p:nvPr>
        </p:nvSpPr>
        <p:spPr/>
        <p:txBody>
          <a:bodyPr/>
          <a:lstStyle/>
          <a:p>
            <a:fld id="{22696C41-2CB4-B64D-95B9-9061BB0D28E0}" type="slidenum">
              <a:rPr lang="en-GR" smtClean="0"/>
              <a:t>6</a:t>
            </a:fld>
            <a:endParaRPr lang="en-GR"/>
          </a:p>
        </p:txBody>
      </p:sp>
    </p:spTree>
    <p:extLst>
      <p:ext uri="{BB962C8B-B14F-4D97-AF65-F5344CB8AC3E}">
        <p14:creationId xmlns:p14="http://schemas.microsoft.com/office/powerpoint/2010/main" val="236522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dirty="0"/>
          </a:p>
        </p:txBody>
      </p:sp>
      <p:sp>
        <p:nvSpPr>
          <p:cNvPr id="4" name="Slide Number Placeholder 3"/>
          <p:cNvSpPr>
            <a:spLocks noGrp="1"/>
          </p:cNvSpPr>
          <p:nvPr>
            <p:ph type="sldNum" sz="quarter" idx="5"/>
          </p:nvPr>
        </p:nvSpPr>
        <p:spPr/>
        <p:txBody>
          <a:bodyPr/>
          <a:lstStyle/>
          <a:p>
            <a:fld id="{22696C41-2CB4-B64D-95B9-9061BB0D28E0}" type="slidenum">
              <a:rPr lang="en-GR" smtClean="0"/>
              <a:t>12</a:t>
            </a:fld>
            <a:endParaRPr lang="en-GR"/>
          </a:p>
        </p:txBody>
      </p:sp>
    </p:spTree>
    <p:extLst>
      <p:ext uri="{BB962C8B-B14F-4D97-AF65-F5344CB8AC3E}">
        <p14:creationId xmlns:p14="http://schemas.microsoft.com/office/powerpoint/2010/main" val="4269275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dirty="0"/>
          </a:p>
        </p:txBody>
      </p:sp>
      <p:sp>
        <p:nvSpPr>
          <p:cNvPr id="4" name="Slide Number Placeholder 3"/>
          <p:cNvSpPr>
            <a:spLocks noGrp="1"/>
          </p:cNvSpPr>
          <p:nvPr>
            <p:ph type="sldNum" sz="quarter" idx="5"/>
          </p:nvPr>
        </p:nvSpPr>
        <p:spPr/>
        <p:txBody>
          <a:bodyPr/>
          <a:lstStyle/>
          <a:p>
            <a:fld id="{22696C41-2CB4-B64D-95B9-9061BB0D28E0}" type="slidenum">
              <a:rPr lang="en-GR" smtClean="0"/>
              <a:t>13</a:t>
            </a:fld>
            <a:endParaRPr lang="en-GR"/>
          </a:p>
        </p:txBody>
      </p:sp>
    </p:spTree>
    <p:extLst>
      <p:ext uri="{BB962C8B-B14F-4D97-AF65-F5344CB8AC3E}">
        <p14:creationId xmlns:p14="http://schemas.microsoft.com/office/powerpoint/2010/main" val="629080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B05D46B1-7549-3E47-9EBC-E61EABBCA309}" type="datetimeFigureOut">
              <a:rPr lang="en-GR" smtClean="0"/>
              <a:t>23/10/24</a:t>
            </a:fld>
            <a:endParaRPr lang="en-GR"/>
          </a:p>
        </p:txBody>
      </p:sp>
      <p:sp>
        <p:nvSpPr>
          <p:cNvPr id="5" name="Footer Placeholder 4"/>
          <p:cNvSpPr>
            <a:spLocks noGrp="1"/>
          </p:cNvSpPr>
          <p:nvPr>
            <p:ph type="ftr" sz="quarter" idx="11"/>
          </p:nvPr>
        </p:nvSpPr>
        <p:spPr/>
        <p:txBody>
          <a:bodyPr/>
          <a:lstStyle/>
          <a:p>
            <a:endParaRPr lang="en-GR"/>
          </a:p>
        </p:txBody>
      </p:sp>
      <p:sp>
        <p:nvSpPr>
          <p:cNvPr id="6" name="Slide Number Placeholder 5"/>
          <p:cNvSpPr>
            <a:spLocks noGrp="1"/>
          </p:cNvSpPr>
          <p:nvPr>
            <p:ph type="sldNum" sz="quarter" idx="12"/>
          </p:nvPr>
        </p:nvSpPr>
        <p:spPr/>
        <p:txBody>
          <a:bodyPr/>
          <a:lstStyle/>
          <a:p>
            <a:fld id="{F5298BDD-35A6-5E4D-9B43-52AE2144A7F8}" type="slidenum">
              <a:rPr lang="en-GR" smtClean="0"/>
              <a:t>‹#›</a:t>
            </a:fld>
            <a:endParaRPr lang="en-GR"/>
          </a:p>
        </p:txBody>
      </p:sp>
    </p:spTree>
    <p:extLst>
      <p:ext uri="{BB962C8B-B14F-4D97-AF65-F5344CB8AC3E}">
        <p14:creationId xmlns:p14="http://schemas.microsoft.com/office/powerpoint/2010/main" val="58011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05D46B1-7549-3E47-9EBC-E61EABBCA309}" type="datetimeFigureOut">
              <a:rPr lang="en-GR" smtClean="0"/>
              <a:t>23/10/24</a:t>
            </a:fld>
            <a:endParaRPr lang="en-GR"/>
          </a:p>
        </p:txBody>
      </p:sp>
      <p:sp>
        <p:nvSpPr>
          <p:cNvPr id="5" name="Footer Placeholder 4"/>
          <p:cNvSpPr>
            <a:spLocks noGrp="1"/>
          </p:cNvSpPr>
          <p:nvPr>
            <p:ph type="ftr" sz="quarter" idx="11"/>
          </p:nvPr>
        </p:nvSpPr>
        <p:spPr/>
        <p:txBody>
          <a:bodyPr/>
          <a:lstStyle/>
          <a:p>
            <a:endParaRPr lang="en-GR"/>
          </a:p>
        </p:txBody>
      </p:sp>
      <p:sp>
        <p:nvSpPr>
          <p:cNvPr id="6" name="Slide Number Placeholder 5"/>
          <p:cNvSpPr>
            <a:spLocks noGrp="1"/>
          </p:cNvSpPr>
          <p:nvPr>
            <p:ph type="sldNum" sz="quarter" idx="12"/>
          </p:nvPr>
        </p:nvSpPr>
        <p:spPr/>
        <p:txBody>
          <a:bodyPr/>
          <a:lstStyle/>
          <a:p>
            <a:fld id="{F5298BDD-35A6-5E4D-9B43-52AE2144A7F8}" type="slidenum">
              <a:rPr lang="en-GR" smtClean="0"/>
              <a:t>‹#›</a:t>
            </a:fld>
            <a:endParaRPr lang="en-GR"/>
          </a:p>
        </p:txBody>
      </p:sp>
    </p:spTree>
    <p:extLst>
      <p:ext uri="{BB962C8B-B14F-4D97-AF65-F5344CB8AC3E}">
        <p14:creationId xmlns:p14="http://schemas.microsoft.com/office/powerpoint/2010/main" val="4200057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05D46B1-7549-3E47-9EBC-E61EABBCA309}" type="datetimeFigureOut">
              <a:rPr lang="en-GR" smtClean="0"/>
              <a:t>23/10/24</a:t>
            </a:fld>
            <a:endParaRPr lang="en-GR"/>
          </a:p>
        </p:txBody>
      </p:sp>
      <p:sp>
        <p:nvSpPr>
          <p:cNvPr id="5" name="Footer Placeholder 4"/>
          <p:cNvSpPr>
            <a:spLocks noGrp="1"/>
          </p:cNvSpPr>
          <p:nvPr>
            <p:ph type="ftr" sz="quarter" idx="11"/>
          </p:nvPr>
        </p:nvSpPr>
        <p:spPr/>
        <p:txBody>
          <a:bodyPr/>
          <a:lstStyle/>
          <a:p>
            <a:endParaRPr lang="en-GR"/>
          </a:p>
        </p:txBody>
      </p:sp>
      <p:sp>
        <p:nvSpPr>
          <p:cNvPr id="6" name="Slide Number Placeholder 5"/>
          <p:cNvSpPr>
            <a:spLocks noGrp="1"/>
          </p:cNvSpPr>
          <p:nvPr>
            <p:ph type="sldNum" sz="quarter" idx="12"/>
          </p:nvPr>
        </p:nvSpPr>
        <p:spPr/>
        <p:txBody>
          <a:bodyPr/>
          <a:lstStyle/>
          <a:p>
            <a:fld id="{F5298BDD-35A6-5E4D-9B43-52AE2144A7F8}" type="slidenum">
              <a:rPr lang="en-GR" smtClean="0"/>
              <a:t>‹#›</a:t>
            </a:fld>
            <a:endParaRPr lang="en-GR"/>
          </a:p>
        </p:txBody>
      </p:sp>
    </p:spTree>
    <p:extLst>
      <p:ext uri="{BB962C8B-B14F-4D97-AF65-F5344CB8AC3E}">
        <p14:creationId xmlns:p14="http://schemas.microsoft.com/office/powerpoint/2010/main" val="2772834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05D46B1-7549-3E47-9EBC-E61EABBCA309}" type="datetimeFigureOut">
              <a:rPr lang="en-GR" smtClean="0"/>
              <a:t>23/10/24</a:t>
            </a:fld>
            <a:endParaRPr lang="en-GR"/>
          </a:p>
        </p:txBody>
      </p:sp>
      <p:sp>
        <p:nvSpPr>
          <p:cNvPr id="5" name="Footer Placeholder 4"/>
          <p:cNvSpPr>
            <a:spLocks noGrp="1"/>
          </p:cNvSpPr>
          <p:nvPr>
            <p:ph type="ftr" sz="quarter" idx="11"/>
          </p:nvPr>
        </p:nvSpPr>
        <p:spPr/>
        <p:txBody>
          <a:bodyPr/>
          <a:lstStyle/>
          <a:p>
            <a:endParaRPr lang="en-GR"/>
          </a:p>
        </p:txBody>
      </p:sp>
      <p:sp>
        <p:nvSpPr>
          <p:cNvPr id="6" name="Slide Number Placeholder 5"/>
          <p:cNvSpPr>
            <a:spLocks noGrp="1"/>
          </p:cNvSpPr>
          <p:nvPr>
            <p:ph type="sldNum" sz="quarter" idx="12"/>
          </p:nvPr>
        </p:nvSpPr>
        <p:spPr/>
        <p:txBody>
          <a:bodyPr/>
          <a:lstStyle/>
          <a:p>
            <a:fld id="{F5298BDD-35A6-5E4D-9B43-52AE2144A7F8}" type="slidenum">
              <a:rPr lang="en-GR" smtClean="0"/>
              <a:t>‹#›</a:t>
            </a:fld>
            <a:endParaRPr lang="en-GR"/>
          </a:p>
        </p:txBody>
      </p:sp>
    </p:spTree>
    <p:extLst>
      <p:ext uri="{BB962C8B-B14F-4D97-AF65-F5344CB8AC3E}">
        <p14:creationId xmlns:p14="http://schemas.microsoft.com/office/powerpoint/2010/main" val="3509096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05D46B1-7549-3E47-9EBC-E61EABBCA309}" type="datetimeFigureOut">
              <a:rPr lang="en-GR" smtClean="0"/>
              <a:t>23/10/24</a:t>
            </a:fld>
            <a:endParaRPr lang="en-GR"/>
          </a:p>
        </p:txBody>
      </p:sp>
      <p:sp>
        <p:nvSpPr>
          <p:cNvPr id="5" name="Footer Placeholder 4"/>
          <p:cNvSpPr>
            <a:spLocks noGrp="1"/>
          </p:cNvSpPr>
          <p:nvPr>
            <p:ph type="ftr" sz="quarter" idx="11"/>
          </p:nvPr>
        </p:nvSpPr>
        <p:spPr/>
        <p:txBody>
          <a:bodyPr/>
          <a:lstStyle/>
          <a:p>
            <a:endParaRPr lang="en-GR"/>
          </a:p>
        </p:txBody>
      </p:sp>
      <p:sp>
        <p:nvSpPr>
          <p:cNvPr id="6" name="Slide Number Placeholder 5"/>
          <p:cNvSpPr>
            <a:spLocks noGrp="1"/>
          </p:cNvSpPr>
          <p:nvPr>
            <p:ph type="sldNum" sz="quarter" idx="12"/>
          </p:nvPr>
        </p:nvSpPr>
        <p:spPr/>
        <p:txBody>
          <a:bodyPr/>
          <a:lstStyle/>
          <a:p>
            <a:fld id="{F5298BDD-35A6-5E4D-9B43-52AE2144A7F8}" type="slidenum">
              <a:rPr lang="en-GR" smtClean="0"/>
              <a:t>‹#›</a:t>
            </a:fld>
            <a:endParaRPr lang="en-GR"/>
          </a:p>
        </p:txBody>
      </p:sp>
    </p:spTree>
    <p:extLst>
      <p:ext uri="{BB962C8B-B14F-4D97-AF65-F5344CB8AC3E}">
        <p14:creationId xmlns:p14="http://schemas.microsoft.com/office/powerpoint/2010/main" val="3487768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B05D46B1-7549-3E47-9EBC-E61EABBCA309}" type="datetimeFigureOut">
              <a:rPr lang="en-GR" smtClean="0"/>
              <a:t>23/10/24</a:t>
            </a:fld>
            <a:endParaRPr lang="en-GR"/>
          </a:p>
        </p:txBody>
      </p:sp>
      <p:sp>
        <p:nvSpPr>
          <p:cNvPr id="6" name="Footer Placeholder 5"/>
          <p:cNvSpPr>
            <a:spLocks noGrp="1"/>
          </p:cNvSpPr>
          <p:nvPr>
            <p:ph type="ftr" sz="quarter" idx="11"/>
          </p:nvPr>
        </p:nvSpPr>
        <p:spPr/>
        <p:txBody>
          <a:bodyPr/>
          <a:lstStyle/>
          <a:p>
            <a:endParaRPr lang="en-GR"/>
          </a:p>
        </p:txBody>
      </p:sp>
      <p:sp>
        <p:nvSpPr>
          <p:cNvPr id="7" name="Slide Number Placeholder 6"/>
          <p:cNvSpPr>
            <a:spLocks noGrp="1"/>
          </p:cNvSpPr>
          <p:nvPr>
            <p:ph type="sldNum" sz="quarter" idx="12"/>
          </p:nvPr>
        </p:nvSpPr>
        <p:spPr/>
        <p:txBody>
          <a:bodyPr/>
          <a:lstStyle/>
          <a:p>
            <a:fld id="{F5298BDD-35A6-5E4D-9B43-52AE2144A7F8}" type="slidenum">
              <a:rPr lang="en-GR" smtClean="0"/>
              <a:t>‹#›</a:t>
            </a:fld>
            <a:endParaRPr lang="en-GR"/>
          </a:p>
        </p:txBody>
      </p:sp>
    </p:spTree>
    <p:extLst>
      <p:ext uri="{BB962C8B-B14F-4D97-AF65-F5344CB8AC3E}">
        <p14:creationId xmlns:p14="http://schemas.microsoft.com/office/powerpoint/2010/main" val="1415775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B05D46B1-7549-3E47-9EBC-E61EABBCA309}" type="datetimeFigureOut">
              <a:rPr lang="en-GR" smtClean="0"/>
              <a:t>23/10/24</a:t>
            </a:fld>
            <a:endParaRPr lang="en-GR"/>
          </a:p>
        </p:txBody>
      </p:sp>
      <p:sp>
        <p:nvSpPr>
          <p:cNvPr id="8" name="Footer Placeholder 7"/>
          <p:cNvSpPr>
            <a:spLocks noGrp="1"/>
          </p:cNvSpPr>
          <p:nvPr>
            <p:ph type="ftr" sz="quarter" idx="11"/>
          </p:nvPr>
        </p:nvSpPr>
        <p:spPr/>
        <p:txBody>
          <a:bodyPr/>
          <a:lstStyle/>
          <a:p>
            <a:endParaRPr lang="en-GR"/>
          </a:p>
        </p:txBody>
      </p:sp>
      <p:sp>
        <p:nvSpPr>
          <p:cNvPr id="9" name="Slide Number Placeholder 8"/>
          <p:cNvSpPr>
            <a:spLocks noGrp="1"/>
          </p:cNvSpPr>
          <p:nvPr>
            <p:ph type="sldNum" sz="quarter" idx="12"/>
          </p:nvPr>
        </p:nvSpPr>
        <p:spPr/>
        <p:txBody>
          <a:bodyPr/>
          <a:lstStyle/>
          <a:p>
            <a:fld id="{F5298BDD-35A6-5E4D-9B43-52AE2144A7F8}" type="slidenum">
              <a:rPr lang="en-GR" smtClean="0"/>
              <a:t>‹#›</a:t>
            </a:fld>
            <a:endParaRPr lang="en-GR"/>
          </a:p>
        </p:txBody>
      </p:sp>
    </p:spTree>
    <p:extLst>
      <p:ext uri="{BB962C8B-B14F-4D97-AF65-F5344CB8AC3E}">
        <p14:creationId xmlns:p14="http://schemas.microsoft.com/office/powerpoint/2010/main" val="3068555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B05D46B1-7549-3E47-9EBC-E61EABBCA309}" type="datetimeFigureOut">
              <a:rPr lang="en-GR" smtClean="0"/>
              <a:t>23/10/24</a:t>
            </a:fld>
            <a:endParaRPr lang="en-GR"/>
          </a:p>
        </p:txBody>
      </p:sp>
      <p:sp>
        <p:nvSpPr>
          <p:cNvPr id="4" name="Footer Placeholder 3"/>
          <p:cNvSpPr>
            <a:spLocks noGrp="1"/>
          </p:cNvSpPr>
          <p:nvPr>
            <p:ph type="ftr" sz="quarter" idx="11"/>
          </p:nvPr>
        </p:nvSpPr>
        <p:spPr/>
        <p:txBody>
          <a:bodyPr/>
          <a:lstStyle/>
          <a:p>
            <a:endParaRPr lang="en-GR"/>
          </a:p>
        </p:txBody>
      </p:sp>
      <p:sp>
        <p:nvSpPr>
          <p:cNvPr id="5" name="Slide Number Placeholder 4"/>
          <p:cNvSpPr>
            <a:spLocks noGrp="1"/>
          </p:cNvSpPr>
          <p:nvPr>
            <p:ph type="sldNum" sz="quarter" idx="12"/>
          </p:nvPr>
        </p:nvSpPr>
        <p:spPr/>
        <p:txBody>
          <a:bodyPr/>
          <a:lstStyle/>
          <a:p>
            <a:fld id="{F5298BDD-35A6-5E4D-9B43-52AE2144A7F8}" type="slidenum">
              <a:rPr lang="en-GR" smtClean="0"/>
              <a:t>‹#›</a:t>
            </a:fld>
            <a:endParaRPr lang="en-GR"/>
          </a:p>
        </p:txBody>
      </p:sp>
    </p:spTree>
    <p:extLst>
      <p:ext uri="{BB962C8B-B14F-4D97-AF65-F5344CB8AC3E}">
        <p14:creationId xmlns:p14="http://schemas.microsoft.com/office/powerpoint/2010/main" val="2953134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D46B1-7549-3E47-9EBC-E61EABBCA309}" type="datetimeFigureOut">
              <a:rPr lang="en-GR" smtClean="0"/>
              <a:t>23/10/24</a:t>
            </a:fld>
            <a:endParaRPr lang="en-GR"/>
          </a:p>
        </p:txBody>
      </p:sp>
      <p:sp>
        <p:nvSpPr>
          <p:cNvPr id="3" name="Footer Placeholder 2"/>
          <p:cNvSpPr>
            <a:spLocks noGrp="1"/>
          </p:cNvSpPr>
          <p:nvPr>
            <p:ph type="ftr" sz="quarter" idx="11"/>
          </p:nvPr>
        </p:nvSpPr>
        <p:spPr/>
        <p:txBody>
          <a:bodyPr/>
          <a:lstStyle/>
          <a:p>
            <a:endParaRPr lang="en-GR"/>
          </a:p>
        </p:txBody>
      </p:sp>
      <p:sp>
        <p:nvSpPr>
          <p:cNvPr id="4" name="Slide Number Placeholder 3"/>
          <p:cNvSpPr>
            <a:spLocks noGrp="1"/>
          </p:cNvSpPr>
          <p:nvPr>
            <p:ph type="sldNum" sz="quarter" idx="12"/>
          </p:nvPr>
        </p:nvSpPr>
        <p:spPr/>
        <p:txBody>
          <a:bodyPr/>
          <a:lstStyle/>
          <a:p>
            <a:fld id="{F5298BDD-35A6-5E4D-9B43-52AE2144A7F8}" type="slidenum">
              <a:rPr lang="en-GR" smtClean="0"/>
              <a:t>‹#›</a:t>
            </a:fld>
            <a:endParaRPr lang="en-GR"/>
          </a:p>
        </p:txBody>
      </p:sp>
    </p:spTree>
    <p:extLst>
      <p:ext uri="{BB962C8B-B14F-4D97-AF65-F5344CB8AC3E}">
        <p14:creationId xmlns:p14="http://schemas.microsoft.com/office/powerpoint/2010/main" val="3158777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B05D46B1-7549-3E47-9EBC-E61EABBCA309}" type="datetimeFigureOut">
              <a:rPr lang="en-GR" smtClean="0"/>
              <a:t>23/10/24</a:t>
            </a:fld>
            <a:endParaRPr lang="en-GR"/>
          </a:p>
        </p:txBody>
      </p:sp>
      <p:sp>
        <p:nvSpPr>
          <p:cNvPr id="6" name="Footer Placeholder 5"/>
          <p:cNvSpPr>
            <a:spLocks noGrp="1"/>
          </p:cNvSpPr>
          <p:nvPr>
            <p:ph type="ftr" sz="quarter" idx="11"/>
          </p:nvPr>
        </p:nvSpPr>
        <p:spPr/>
        <p:txBody>
          <a:bodyPr/>
          <a:lstStyle/>
          <a:p>
            <a:endParaRPr lang="en-GR"/>
          </a:p>
        </p:txBody>
      </p:sp>
      <p:sp>
        <p:nvSpPr>
          <p:cNvPr id="7" name="Slide Number Placeholder 6"/>
          <p:cNvSpPr>
            <a:spLocks noGrp="1"/>
          </p:cNvSpPr>
          <p:nvPr>
            <p:ph type="sldNum" sz="quarter" idx="12"/>
          </p:nvPr>
        </p:nvSpPr>
        <p:spPr/>
        <p:txBody>
          <a:bodyPr/>
          <a:lstStyle/>
          <a:p>
            <a:fld id="{F5298BDD-35A6-5E4D-9B43-52AE2144A7F8}" type="slidenum">
              <a:rPr lang="en-GR" smtClean="0"/>
              <a:t>‹#›</a:t>
            </a:fld>
            <a:endParaRPr lang="en-GR"/>
          </a:p>
        </p:txBody>
      </p:sp>
    </p:spTree>
    <p:extLst>
      <p:ext uri="{BB962C8B-B14F-4D97-AF65-F5344CB8AC3E}">
        <p14:creationId xmlns:p14="http://schemas.microsoft.com/office/powerpoint/2010/main" val="2065902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B05D46B1-7549-3E47-9EBC-E61EABBCA309}" type="datetimeFigureOut">
              <a:rPr lang="en-GR" smtClean="0"/>
              <a:t>23/10/24</a:t>
            </a:fld>
            <a:endParaRPr lang="en-GR"/>
          </a:p>
        </p:txBody>
      </p:sp>
      <p:sp>
        <p:nvSpPr>
          <p:cNvPr id="6" name="Footer Placeholder 5"/>
          <p:cNvSpPr>
            <a:spLocks noGrp="1"/>
          </p:cNvSpPr>
          <p:nvPr>
            <p:ph type="ftr" sz="quarter" idx="11"/>
          </p:nvPr>
        </p:nvSpPr>
        <p:spPr/>
        <p:txBody>
          <a:bodyPr/>
          <a:lstStyle/>
          <a:p>
            <a:endParaRPr lang="en-GR"/>
          </a:p>
        </p:txBody>
      </p:sp>
      <p:sp>
        <p:nvSpPr>
          <p:cNvPr id="7" name="Slide Number Placeholder 6"/>
          <p:cNvSpPr>
            <a:spLocks noGrp="1"/>
          </p:cNvSpPr>
          <p:nvPr>
            <p:ph type="sldNum" sz="quarter" idx="12"/>
          </p:nvPr>
        </p:nvSpPr>
        <p:spPr/>
        <p:txBody>
          <a:bodyPr/>
          <a:lstStyle/>
          <a:p>
            <a:fld id="{F5298BDD-35A6-5E4D-9B43-52AE2144A7F8}" type="slidenum">
              <a:rPr lang="en-GR" smtClean="0"/>
              <a:t>‹#›</a:t>
            </a:fld>
            <a:endParaRPr lang="en-GR"/>
          </a:p>
        </p:txBody>
      </p:sp>
    </p:spTree>
    <p:extLst>
      <p:ext uri="{BB962C8B-B14F-4D97-AF65-F5344CB8AC3E}">
        <p14:creationId xmlns:p14="http://schemas.microsoft.com/office/powerpoint/2010/main" val="2397542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D46B1-7549-3E47-9EBC-E61EABBCA309}" type="datetimeFigureOut">
              <a:rPr lang="en-GR" smtClean="0"/>
              <a:t>23/10/24</a:t>
            </a:fld>
            <a:endParaRPr lang="en-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298BDD-35A6-5E4D-9B43-52AE2144A7F8}" type="slidenum">
              <a:rPr lang="en-GR" smtClean="0"/>
              <a:t>‹#›</a:t>
            </a:fld>
            <a:endParaRPr lang="en-GR"/>
          </a:p>
        </p:txBody>
      </p:sp>
    </p:spTree>
    <p:extLst>
      <p:ext uri="{BB962C8B-B14F-4D97-AF65-F5344CB8AC3E}">
        <p14:creationId xmlns:p14="http://schemas.microsoft.com/office/powerpoint/2010/main" val="439366595"/>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ofia.tipaldou@panteion.gr" TargetMode="External"/><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236FC9FF-3C46-B71E-F923-4F30154653A2}"/>
              </a:ext>
            </a:extLst>
          </p:cNvPr>
          <p:cNvPicPr>
            <a:picLocks noChangeAspect="1"/>
          </p:cNvPicPr>
          <p:nvPr/>
        </p:nvPicPr>
        <p:blipFill rotWithShape="1">
          <a:blip r:embed="rId2"/>
          <a:srcRect l="5560" t="27466" r="3531"/>
          <a:stretch/>
        </p:blipFill>
        <p:spPr>
          <a:xfrm>
            <a:off x="20" y="9"/>
            <a:ext cx="15819844" cy="8898663"/>
          </a:xfrm>
          <a:prstGeom prst="rect">
            <a:avLst/>
          </a:prstGeom>
        </p:spPr>
      </p:pic>
      <p:sp>
        <p:nvSpPr>
          <p:cNvPr id="24" name="Rectangle 23">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5" y="-1524511"/>
            <a:ext cx="4592270" cy="12192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D635634E-D02B-BE09-FDE2-3A1B33F6DEEF}"/>
              </a:ext>
            </a:extLst>
          </p:cNvPr>
          <p:cNvSpPr>
            <a:spLocks noGrp="1"/>
          </p:cNvSpPr>
          <p:nvPr>
            <p:ph type="title"/>
          </p:nvPr>
        </p:nvSpPr>
        <p:spPr>
          <a:xfrm>
            <a:off x="404553" y="2787806"/>
            <a:ext cx="9785896" cy="2190072"/>
          </a:xfrm>
        </p:spPr>
        <p:txBody>
          <a:bodyPr vert="horz" lIns="91440" tIns="45720" rIns="91440" bIns="45720" rtlCol="0" anchor="b">
            <a:normAutofit/>
          </a:bodyPr>
          <a:lstStyle/>
          <a:p>
            <a:r>
              <a:rPr lang="en-US" sz="6600" dirty="0">
                <a:solidFill>
                  <a:schemeClr val="bg1"/>
                </a:solidFill>
              </a:rPr>
              <a:t>ΕΙΣΑΓΩΓΗ ΣΤΙΣ ΔΙΕΘΝΕΙΣ ΣΧΕΣΕΙΣ</a:t>
            </a:r>
          </a:p>
        </p:txBody>
      </p:sp>
      <p:sp>
        <p:nvSpPr>
          <p:cNvPr id="26" name="Rectangle: Rounded Corners 25">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8F6F6620-7D4D-9869-C66E-2FC462BAD7BC}"/>
              </a:ext>
            </a:extLst>
          </p:cNvPr>
          <p:cNvSpPr>
            <a:spLocks noGrp="1"/>
          </p:cNvSpPr>
          <p:nvPr>
            <p:ph type="body" idx="1"/>
          </p:nvPr>
        </p:nvSpPr>
        <p:spPr>
          <a:xfrm>
            <a:off x="404553" y="7001595"/>
            <a:ext cx="9078562" cy="1723434"/>
          </a:xfrm>
        </p:spPr>
        <p:txBody>
          <a:bodyPr vert="horz" lIns="91440" tIns="45720" rIns="91440" bIns="45720" rtlCol="0" anchor="ctr">
            <a:normAutofit fontScale="92500" lnSpcReduction="20000"/>
          </a:bodyPr>
          <a:lstStyle/>
          <a:p>
            <a:r>
              <a:rPr lang="en-US" sz="2800" dirty="0" err="1">
                <a:solidFill>
                  <a:schemeClr val="bg1"/>
                </a:solidFill>
              </a:rPr>
              <a:t>Δρ</a:t>
            </a:r>
            <a:r>
              <a:rPr lang="en-US" sz="2800" dirty="0">
                <a:solidFill>
                  <a:schemeClr val="bg1"/>
                </a:solidFill>
              </a:rPr>
              <a:t>. </a:t>
            </a:r>
            <a:r>
              <a:rPr lang="en-US" sz="2800" dirty="0" err="1">
                <a:solidFill>
                  <a:schemeClr val="bg1"/>
                </a:solidFill>
              </a:rPr>
              <a:t>Σοφί</a:t>
            </a:r>
            <a:r>
              <a:rPr lang="en-US" sz="2800" dirty="0">
                <a:solidFill>
                  <a:schemeClr val="bg1"/>
                </a:solidFill>
              </a:rPr>
              <a:t>α </a:t>
            </a:r>
            <a:r>
              <a:rPr lang="en-US" sz="2800" dirty="0" err="1">
                <a:solidFill>
                  <a:schemeClr val="bg1"/>
                </a:solidFill>
              </a:rPr>
              <a:t>Τυ</a:t>
            </a:r>
            <a:r>
              <a:rPr lang="en-US" sz="2800" dirty="0">
                <a:solidFill>
                  <a:schemeClr val="bg1"/>
                </a:solidFill>
              </a:rPr>
              <a:t>π</a:t>
            </a:r>
            <a:r>
              <a:rPr lang="en-US" sz="2800" dirty="0" err="1">
                <a:solidFill>
                  <a:schemeClr val="bg1"/>
                </a:solidFill>
              </a:rPr>
              <a:t>άλδου</a:t>
            </a:r>
            <a:endParaRPr lang="en-US" sz="2800" dirty="0">
              <a:solidFill>
                <a:schemeClr val="bg1"/>
              </a:solidFill>
            </a:endParaRPr>
          </a:p>
          <a:p>
            <a:r>
              <a:rPr lang="en-US" sz="2800" dirty="0">
                <a:solidFill>
                  <a:schemeClr val="bg1"/>
                </a:solidFill>
                <a:hlinkClick r:id="rId3"/>
              </a:rPr>
              <a:t>sofia.tipaldou@panteion.gr</a:t>
            </a:r>
            <a:endParaRPr lang="en-US" sz="2800" dirty="0">
              <a:solidFill>
                <a:schemeClr val="bg1"/>
              </a:solidFill>
            </a:endParaRPr>
          </a:p>
          <a:p>
            <a:r>
              <a:rPr lang="en-US" sz="2800" dirty="0" err="1">
                <a:solidFill>
                  <a:schemeClr val="bg1"/>
                </a:solidFill>
              </a:rPr>
              <a:t>Νέο</a:t>
            </a:r>
            <a:r>
              <a:rPr lang="en-US" sz="2800" dirty="0">
                <a:solidFill>
                  <a:schemeClr val="bg1"/>
                </a:solidFill>
              </a:rPr>
              <a:t> </a:t>
            </a:r>
            <a:r>
              <a:rPr lang="en-US" sz="2800" dirty="0" err="1">
                <a:solidFill>
                  <a:schemeClr val="bg1"/>
                </a:solidFill>
              </a:rPr>
              <a:t>Κτίριο</a:t>
            </a:r>
            <a:r>
              <a:rPr lang="en-US" sz="2800" dirty="0">
                <a:solidFill>
                  <a:schemeClr val="bg1"/>
                </a:solidFill>
              </a:rPr>
              <a:t>, ΣΤ-19</a:t>
            </a:r>
          </a:p>
          <a:p>
            <a:r>
              <a:rPr lang="en-US" sz="2800" dirty="0" err="1">
                <a:solidFill>
                  <a:schemeClr val="bg1"/>
                </a:solidFill>
              </a:rPr>
              <a:t>Ώρες</a:t>
            </a:r>
            <a:r>
              <a:rPr lang="en-US" sz="2800" dirty="0">
                <a:solidFill>
                  <a:schemeClr val="bg1"/>
                </a:solidFill>
              </a:rPr>
              <a:t> </a:t>
            </a:r>
            <a:r>
              <a:rPr lang="en-US" sz="2800" dirty="0" err="1">
                <a:solidFill>
                  <a:schemeClr val="bg1"/>
                </a:solidFill>
              </a:rPr>
              <a:t>γρ</a:t>
            </a:r>
            <a:r>
              <a:rPr lang="en-US" sz="2800" dirty="0">
                <a:solidFill>
                  <a:schemeClr val="bg1"/>
                </a:solidFill>
              </a:rPr>
              <a:t>α</a:t>
            </a:r>
            <a:r>
              <a:rPr lang="en-US" sz="2800" dirty="0" err="1">
                <a:solidFill>
                  <a:schemeClr val="bg1"/>
                </a:solidFill>
              </a:rPr>
              <a:t>φείου</a:t>
            </a:r>
            <a:r>
              <a:rPr lang="en-US" sz="2800" dirty="0">
                <a:solidFill>
                  <a:schemeClr val="bg1"/>
                </a:solidFill>
              </a:rPr>
              <a:t>: </a:t>
            </a:r>
            <a:r>
              <a:rPr lang="en-US" sz="2800" dirty="0" err="1">
                <a:solidFill>
                  <a:schemeClr val="bg1"/>
                </a:solidFill>
              </a:rPr>
              <a:t>Τρίτη</a:t>
            </a:r>
            <a:r>
              <a:rPr lang="en-US" sz="2800" dirty="0">
                <a:solidFill>
                  <a:schemeClr val="bg1"/>
                </a:solidFill>
              </a:rPr>
              <a:t> 15.00-16.00</a:t>
            </a:r>
          </a:p>
          <a:p>
            <a:endParaRPr lang="en-US" sz="600" dirty="0">
              <a:solidFill>
                <a:schemeClr val="bg1"/>
              </a:solidFill>
            </a:endParaRPr>
          </a:p>
        </p:txBody>
      </p:sp>
    </p:spTree>
    <p:extLst>
      <p:ext uri="{BB962C8B-B14F-4D97-AF65-F5344CB8AC3E}">
        <p14:creationId xmlns:p14="http://schemas.microsoft.com/office/powerpoint/2010/main" val="2757367792"/>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3724B3-36EC-8DB7-4492-536AFB75C9FC}"/>
              </a:ext>
            </a:extLst>
          </p:cNvPr>
          <p:cNvSpPr>
            <a:spLocks noGrp="1"/>
          </p:cNvSpPr>
          <p:nvPr>
            <p:ph type="title"/>
          </p:nvPr>
        </p:nvSpPr>
        <p:spPr>
          <a:xfrm>
            <a:off x="640080" y="325369"/>
            <a:ext cx="4368602" cy="1956841"/>
          </a:xfrm>
        </p:spPr>
        <p:txBody>
          <a:bodyPr anchor="b">
            <a:normAutofit/>
          </a:bodyPr>
          <a:lstStyle/>
          <a:p>
            <a:r>
              <a:rPr lang="el-GR" sz="5400"/>
              <a:t>Ισχύς </a:t>
            </a:r>
            <a:r>
              <a:rPr lang="en-US" sz="5400"/>
              <a:t>(power)</a:t>
            </a:r>
            <a:endParaRPr lang="en-GR" sz="5400"/>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C7274EA4-34BD-E02F-CF3E-2163D13C9F44}"/>
              </a:ext>
            </a:extLst>
          </p:cNvPr>
          <p:cNvSpPr>
            <a:spLocks noGrp="1"/>
          </p:cNvSpPr>
          <p:nvPr>
            <p:ph idx="1"/>
          </p:nvPr>
        </p:nvSpPr>
        <p:spPr>
          <a:xfrm>
            <a:off x="640080" y="2872899"/>
            <a:ext cx="4243589" cy="3320668"/>
          </a:xfrm>
        </p:spPr>
        <p:txBody>
          <a:bodyPr>
            <a:normAutofit/>
          </a:bodyPr>
          <a:lstStyle/>
          <a:p>
            <a:r>
              <a:rPr lang="el-GR" sz="1500"/>
              <a:t>Η ικαν</a:t>
            </a:r>
            <a:r>
              <a:rPr lang="en-GR" sz="1500"/>
              <a:t>ό</a:t>
            </a:r>
            <a:r>
              <a:rPr lang="el-GR" sz="1500"/>
              <a:t>τητα ή η δυνατότητα επηρεασμού της συμπεριφοράς των άλλων, όπως αυτή μετριέται με βάση ορισμένα εμφανή και άλλα λιγότερο εμφανή χαρακτηριστικά που διαθέτει κανείς</a:t>
            </a:r>
          </a:p>
          <a:p>
            <a:r>
              <a:rPr lang="el-GR" sz="1500"/>
              <a:t>Δείκτες ισχύος: πληθυσμός, έκταση, στρατιωτική δύναμη, συνολικό ακαθάριστο εγχώριο προϊόν (ΑΕΠ)</a:t>
            </a:r>
          </a:p>
          <a:p>
            <a:r>
              <a:rPr lang="el-GR" sz="1500"/>
              <a:t>Μη υλικοί δείκτες ισχύος: εθνική βούληση, διπλωματικές ικανότητες, λαΪκή υποστήριξη κυβέρνησης, ιδέες, αξίες</a:t>
            </a:r>
          </a:p>
          <a:p>
            <a:r>
              <a:rPr lang="el-GR" sz="1500"/>
              <a:t>Μακροπρόθεσμα και βραχυπρόθεσμα στοιχεία της ισχύος </a:t>
            </a:r>
          </a:p>
        </p:txBody>
      </p:sp>
      <p:pic>
        <p:nvPicPr>
          <p:cNvPr id="7" name="Picture 6" descr="Κεφάλι και κέρατα νεαρού ταύρου">
            <a:extLst>
              <a:ext uri="{FF2B5EF4-FFF2-40B4-BE49-F238E27FC236}">
                <a16:creationId xmlns:a16="http://schemas.microsoft.com/office/drawing/2014/main" id="{48CE77AD-5AB2-FA24-B712-F04CC87A5E13}"/>
              </a:ext>
            </a:extLst>
          </p:cNvPr>
          <p:cNvPicPr>
            <a:picLocks noChangeAspect="1"/>
          </p:cNvPicPr>
          <p:nvPr/>
        </p:nvPicPr>
        <p:blipFill rotWithShape="1">
          <a:blip r:embed="rId2"/>
          <a:srcRect l="33048" r="-1"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999725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46450-D436-524C-8880-7A0E3579759A}"/>
              </a:ext>
            </a:extLst>
          </p:cNvPr>
          <p:cNvSpPr>
            <a:spLocks noGrp="1"/>
          </p:cNvSpPr>
          <p:nvPr>
            <p:ph type="title"/>
          </p:nvPr>
        </p:nvSpPr>
        <p:spPr>
          <a:xfrm>
            <a:off x="1759287" y="798881"/>
            <a:ext cx="8673427" cy="1048945"/>
          </a:xfrm>
        </p:spPr>
        <p:txBody>
          <a:bodyPr>
            <a:normAutofit fontScale="90000"/>
          </a:bodyPr>
          <a:lstStyle/>
          <a:p>
            <a:r>
              <a:rPr lang="el-GR">
                <a:solidFill>
                  <a:schemeClr val="tx1"/>
                </a:solidFill>
              </a:rPr>
              <a:t>Το Διεθνές Σύστημα κατά τους ρεαλιστές</a:t>
            </a:r>
            <a:endParaRPr lang="en-GR">
              <a:solidFill>
                <a:schemeClr val="tx1"/>
              </a:solidFill>
            </a:endParaRPr>
          </a:p>
        </p:txBody>
      </p:sp>
      <p:graphicFrame>
        <p:nvGraphicFramePr>
          <p:cNvPr id="5" name="Content Placeholder 2">
            <a:extLst>
              <a:ext uri="{FF2B5EF4-FFF2-40B4-BE49-F238E27FC236}">
                <a16:creationId xmlns:a16="http://schemas.microsoft.com/office/drawing/2014/main" id="{0B2B566E-0898-DCD5-9582-A34B0C7C2587}"/>
              </a:ext>
            </a:extLst>
          </p:cNvPr>
          <p:cNvGraphicFramePr>
            <a:graphicFrameLocks noGrp="1"/>
          </p:cNvGraphicFramePr>
          <p:nvPr>
            <p:ph idx="1"/>
          </p:nvPr>
        </p:nvGraphicFramePr>
        <p:xfrm>
          <a:off x="807722" y="1990976"/>
          <a:ext cx="10576558" cy="4175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0322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3724B3-36EC-8DB7-4492-536AFB75C9FC}"/>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b="1" kern="1200">
                <a:solidFill>
                  <a:schemeClr val="bg1"/>
                </a:solidFill>
                <a:latin typeface="+mj-lt"/>
                <a:ea typeface="+mj-ea"/>
                <a:cs typeface="+mj-cs"/>
              </a:rPr>
              <a:t>Το σύστημα των μεγάλων δυνάμεων 1500-2000</a:t>
            </a:r>
          </a:p>
        </p:txBody>
      </p:sp>
      <p:pic>
        <p:nvPicPr>
          <p:cNvPr id="5" name="Content Placeholder 3">
            <a:extLst>
              <a:ext uri="{FF2B5EF4-FFF2-40B4-BE49-F238E27FC236}">
                <a16:creationId xmlns:a16="http://schemas.microsoft.com/office/drawing/2014/main" id="{E7FCEAD6-BA4D-97BA-5F0C-2DAB88BD167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741650" y="1675227"/>
            <a:ext cx="6708700" cy="4394199"/>
          </a:xfrm>
          <a:prstGeom prst="rect">
            <a:avLst/>
          </a:prstGeom>
          <a:noFill/>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TextBox 3">
            <a:extLst>
              <a:ext uri="{FF2B5EF4-FFF2-40B4-BE49-F238E27FC236}">
                <a16:creationId xmlns:a16="http://schemas.microsoft.com/office/drawing/2014/main" id="{8873D65F-9E11-035C-9809-30F8802F031D}"/>
              </a:ext>
            </a:extLst>
          </p:cNvPr>
          <p:cNvSpPr txBox="1"/>
          <p:nvPr/>
        </p:nvSpPr>
        <p:spPr>
          <a:xfrm>
            <a:off x="886949" y="6460657"/>
            <a:ext cx="10400091" cy="723275"/>
          </a:xfrm>
          <a:prstGeom prst="rect">
            <a:avLst/>
          </a:prstGeom>
          <a:noFill/>
        </p:spPr>
        <p:txBody>
          <a:bodyPr wrap="none" rtlCol="0">
            <a:spAutoFit/>
          </a:bodyPr>
          <a:lstStyle/>
          <a:p>
            <a:pPr>
              <a:spcAft>
                <a:spcPts val="600"/>
              </a:spcAft>
            </a:pPr>
            <a:r>
              <a:rPr lang="el-GR">
                <a:effectLst/>
                <a:latin typeface="Calibri" panose="020F0502020204030204" pitchFamily="34" charset="0"/>
                <a:ea typeface="Calibri" panose="020F0502020204030204" pitchFamily="34" charset="0"/>
                <a:cs typeface="Times New Roman" panose="02020603050405020304" pitchFamily="18" charset="0"/>
              </a:rPr>
              <a:t>Πηγή: </a:t>
            </a:r>
            <a:r>
              <a:rPr lang="en-US" err="1">
                <a:effectLst/>
                <a:latin typeface="Calibri" panose="020F0502020204030204" pitchFamily="34" charset="0"/>
                <a:ea typeface="Calibri" panose="020F0502020204030204" pitchFamily="34" charset="0"/>
                <a:cs typeface="Times New Roman" panose="02020603050405020304" pitchFamily="18" charset="0"/>
              </a:rPr>
              <a:t>Pevehouse</a:t>
            </a:r>
            <a:r>
              <a:rPr lang="el-GR">
                <a:effectLst/>
                <a:latin typeface="Calibri" panose="020F0502020204030204" pitchFamily="34" charset="0"/>
                <a:ea typeface="Calibri" panose="020F0502020204030204" pitchFamily="34" charset="0"/>
                <a:cs typeface="Times New Roman" panose="02020603050405020304" pitchFamily="18" charset="0"/>
              </a:rPr>
              <a:t>, </a:t>
            </a:r>
            <a:r>
              <a:rPr lang="en-US">
                <a:effectLst/>
                <a:latin typeface="Calibri" panose="020F0502020204030204" pitchFamily="34" charset="0"/>
                <a:ea typeface="Calibri" panose="020F0502020204030204" pitchFamily="34" charset="0"/>
                <a:cs typeface="Times New Roman" panose="02020603050405020304" pitchFamily="18" charset="0"/>
              </a:rPr>
              <a:t>Jon C</a:t>
            </a:r>
            <a:r>
              <a:rPr lang="el-GR">
                <a:effectLst/>
                <a:latin typeface="Calibri" panose="020F0502020204030204" pitchFamily="34" charset="0"/>
                <a:ea typeface="Calibri" panose="020F0502020204030204" pitchFamily="34" charset="0"/>
                <a:cs typeface="Times New Roman" panose="02020603050405020304" pitchFamily="18" charset="0"/>
              </a:rPr>
              <a:t>.</a:t>
            </a:r>
            <a:r>
              <a:rPr lang="en-US">
                <a:effectLst/>
                <a:latin typeface="Calibri" panose="020F0502020204030204" pitchFamily="34" charset="0"/>
                <a:ea typeface="Calibri" panose="020F0502020204030204" pitchFamily="34" charset="0"/>
                <a:cs typeface="Times New Roman" panose="02020603050405020304" pitchFamily="18" charset="0"/>
              </a:rPr>
              <a:t>W</a:t>
            </a:r>
            <a:r>
              <a:rPr lang="el-GR">
                <a:effectLst/>
                <a:latin typeface="Calibri" panose="020F0502020204030204" pitchFamily="34" charset="0"/>
                <a:ea typeface="Calibri" panose="020F0502020204030204" pitchFamily="34" charset="0"/>
                <a:cs typeface="Times New Roman" panose="02020603050405020304" pitchFamily="18" charset="0"/>
              </a:rPr>
              <a:t>. &amp; </a:t>
            </a:r>
            <a:r>
              <a:rPr lang="en-US">
                <a:effectLst/>
                <a:latin typeface="Calibri" panose="020F0502020204030204" pitchFamily="34" charset="0"/>
                <a:ea typeface="Calibri" panose="020F0502020204030204" pitchFamily="34" charset="0"/>
                <a:cs typeface="Times New Roman" panose="02020603050405020304" pitchFamily="18" charset="0"/>
              </a:rPr>
              <a:t>Joshua S</a:t>
            </a:r>
            <a:r>
              <a:rPr lang="el-GR">
                <a:effectLst/>
                <a:latin typeface="Calibri" panose="020F0502020204030204" pitchFamily="34" charset="0"/>
                <a:ea typeface="Calibri" panose="020F0502020204030204" pitchFamily="34" charset="0"/>
                <a:cs typeface="Times New Roman" panose="02020603050405020304" pitchFamily="18" charset="0"/>
              </a:rPr>
              <a:t>. </a:t>
            </a:r>
            <a:r>
              <a:rPr lang="en-US">
                <a:effectLst/>
                <a:latin typeface="Calibri" panose="020F0502020204030204" pitchFamily="34" charset="0"/>
                <a:ea typeface="Calibri" panose="020F0502020204030204" pitchFamily="34" charset="0"/>
                <a:cs typeface="Times New Roman" panose="02020603050405020304" pitchFamily="18" charset="0"/>
              </a:rPr>
              <a:t>Goldstein</a:t>
            </a:r>
            <a:r>
              <a:rPr lang="el-GR">
                <a:effectLst/>
                <a:latin typeface="Calibri" panose="020F0502020204030204" pitchFamily="34" charset="0"/>
                <a:ea typeface="Calibri" panose="020F0502020204030204" pitchFamily="34" charset="0"/>
                <a:cs typeface="Times New Roman" panose="02020603050405020304" pitchFamily="18" charset="0"/>
              </a:rPr>
              <a:t> (2021) </a:t>
            </a:r>
            <a:r>
              <a:rPr lang="el-GR" i="1">
                <a:effectLst/>
                <a:latin typeface="Calibri" panose="020F0502020204030204" pitchFamily="34" charset="0"/>
                <a:ea typeface="Calibri" panose="020F0502020204030204" pitchFamily="34" charset="0"/>
                <a:cs typeface="Times New Roman" panose="02020603050405020304" pitchFamily="18" charset="0"/>
              </a:rPr>
              <a:t>Διεθνείς Σχέσεις</a:t>
            </a:r>
            <a:r>
              <a:rPr lang="el-GR">
                <a:effectLst/>
                <a:latin typeface="Calibri" panose="020F0502020204030204" pitchFamily="34" charset="0"/>
                <a:ea typeface="Calibri" panose="020F0502020204030204" pitchFamily="34" charset="0"/>
                <a:cs typeface="Times New Roman" panose="02020603050405020304" pitchFamily="18" charset="0"/>
              </a:rPr>
              <a:t>. </a:t>
            </a:r>
            <a:r>
              <a:rPr lang="en-US" err="1">
                <a:effectLst/>
                <a:latin typeface="Calibri" panose="020F0502020204030204" pitchFamily="34" charset="0"/>
                <a:ea typeface="Calibri" panose="020F0502020204030204" pitchFamily="34" charset="0"/>
                <a:cs typeface="Times New Roman" panose="02020603050405020304" pitchFamily="18" charset="0"/>
              </a:rPr>
              <a:t>Αθήν</a:t>
            </a:r>
            <a:r>
              <a:rPr lang="en-US">
                <a:effectLst/>
                <a:latin typeface="Calibri" panose="020F0502020204030204" pitchFamily="34" charset="0"/>
                <a:ea typeface="Calibri" panose="020F0502020204030204" pitchFamily="34" charset="0"/>
                <a:cs typeface="Times New Roman" panose="02020603050405020304" pitchFamily="18" charset="0"/>
              </a:rPr>
              <a:t>α: </a:t>
            </a:r>
            <a:r>
              <a:rPr lang="en-US" err="1">
                <a:effectLst/>
                <a:latin typeface="Calibri" panose="020F0502020204030204" pitchFamily="34" charset="0"/>
                <a:ea typeface="Calibri" panose="020F0502020204030204" pitchFamily="34" charset="0"/>
                <a:cs typeface="Times New Roman" panose="02020603050405020304" pitchFamily="18" charset="0"/>
              </a:rPr>
              <a:t>εκδόσεις</a:t>
            </a:r>
            <a:r>
              <a:rPr lang="en-US">
                <a:effectLst/>
                <a:latin typeface="Calibri" panose="020F0502020204030204" pitchFamily="34" charset="0"/>
                <a:ea typeface="Calibri" panose="020F0502020204030204" pitchFamily="34" charset="0"/>
                <a:cs typeface="Times New Roman" panose="02020603050405020304" pitchFamily="18" charset="0"/>
              </a:rPr>
              <a:t> </a:t>
            </a:r>
            <a:r>
              <a:rPr lang="en-US" err="1">
                <a:effectLst/>
                <a:latin typeface="Calibri" panose="020F0502020204030204" pitchFamily="34" charset="0"/>
                <a:ea typeface="Calibri" panose="020F0502020204030204" pitchFamily="34" charset="0"/>
                <a:cs typeface="Times New Roman" panose="02020603050405020304" pitchFamily="18" charset="0"/>
              </a:rPr>
              <a:t>Τζιόλ</a:t>
            </a:r>
            <a:r>
              <a:rPr lang="en-US">
                <a:effectLst/>
                <a:latin typeface="Calibri" panose="020F0502020204030204" pitchFamily="34" charset="0"/>
                <a:ea typeface="Calibri" panose="020F0502020204030204" pitchFamily="34" charset="0"/>
                <a:cs typeface="Times New Roman" panose="02020603050405020304" pitchFamily="18" charset="0"/>
              </a:rPr>
              <a:t>α</a:t>
            </a:r>
            <a:r>
              <a:rPr lang="el-GR">
                <a:effectLst/>
                <a:latin typeface="Calibri" panose="020F0502020204030204" pitchFamily="34" charset="0"/>
                <a:ea typeface="Calibri" panose="020F0502020204030204" pitchFamily="34" charset="0"/>
                <a:cs typeface="Times New Roman" panose="02020603050405020304" pitchFamily="18" charset="0"/>
              </a:rPr>
              <a:t>, σχήμα 1.3</a:t>
            </a:r>
            <a:endParaRPr lang="en-GR">
              <a:effectLst/>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endParaRPr lang="en-GR"/>
          </a:p>
        </p:txBody>
      </p:sp>
    </p:spTree>
    <p:extLst>
      <p:ext uri="{BB962C8B-B14F-4D97-AF65-F5344CB8AC3E}">
        <p14:creationId xmlns:p14="http://schemas.microsoft.com/office/powerpoint/2010/main" val="1782488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A73BE0-4183-754B-B839-6E105C09AE09}"/>
              </a:ext>
            </a:extLst>
          </p:cNvPr>
          <p:cNvSpPr>
            <a:spLocks noGrp="1"/>
          </p:cNvSpPr>
          <p:nvPr>
            <p:ph type="title"/>
          </p:nvPr>
        </p:nvSpPr>
        <p:spPr>
          <a:xfrm>
            <a:off x="630936" y="639520"/>
            <a:ext cx="3429000" cy="1719072"/>
          </a:xfrm>
        </p:spPr>
        <p:txBody>
          <a:bodyPr anchor="b">
            <a:normAutofit/>
          </a:bodyPr>
          <a:lstStyle/>
          <a:p>
            <a:r>
              <a:rPr lang="el-GR" sz="5400"/>
              <a:t>Κατανομή της ισχύος</a:t>
            </a:r>
            <a:endParaRPr lang="en-GR" sz="5400"/>
          </a:p>
        </p:txBody>
      </p:sp>
      <p:sp>
        <p:nvSpPr>
          <p:cNvPr id="11"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D448F33-1DA3-598A-9815-CD82D707414D}"/>
              </a:ext>
            </a:extLst>
          </p:cNvPr>
          <p:cNvSpPr>
            <a:spLocks noGrp="1"/>
          </p:cNvSpPr>
          <p:nvPr>
            <p:ph idx="1"/>
          </p:nvPr>
        </p:nvSpPr>
        <p:spPr>
          <a:xfrm>
            <a:off x="630936" y="2807208"/>
            <a:ext cx="3429000" cy="3410712"/>
          </a:xfrm>
        </p:spPr>
        <p:txBody>
          <a:bodyPr anchor="t">
            <a:normAutofit/>
          </a:bodyPr>
          <a:lstStyle/>
          <a:p>
            <a:pPr>
              <a:buClr>
                <a:srgbClr val="66BCAC"/>
              </a:buClr>
            </a:pPr>
            <a:r>
              <a:rPr lang="el-GR" sz="2200"/>
              <a:t>Διεθνές σύστημα με συνήθως πέντε ή έξι κέντρα εξουσίας που δεν ομαδοποιούνται σε συμμαχίες</a:t>
            </a:r>
          </a:p>
          <a:p>
            <a:pPr>
              <a:buClr>
                <a:srgbClr val="66BCAC"/>
              </a:buClr>
            </a:pPr>
            <a:r>
              <a:rPr lang="el-GR" sz="2200"/>
              <a:t>Πιο σταθερό: Μονοπολικό</a:t>
            </a:r>
          </a:p>
          <a:p>
            <a:pPr>
              <a:buClr>
                <a:srgbClr val="66BCAC"/>
              </a:buClr>
            </a:pPr>
            <a:r>
              <a:rPr lang="el-GR" sz="2200"/>
              <a:t>Λιγότερο σταθερό: Διπολικό</a:t>
            </a:r>
          </a:p>
          <a:p>
            <a:pPr>
              <a:buClr>
                <a:srgbClr val="66BCAC"/>
              </a:buClr>
            </a:pPr>
            <a:endParaRPr lang="el-GR" sz="2200"/>
          </a:p>
          <a:p>
            <a:pPr>
              <a:buClr>
                <a:srgbClr val="66BCAC"/>
              </a:buClr>
            </a:pPr>
            <a:endParaRPr lang="en-GR" sz="2200"/>
          </a:p>
        </p:txBody>
      </p:sp>
      <p:pic>
        <p:nvPicPr>
          <p:cNvPr id="4" name="Picture 2">
            <a:extLst>
              <a:ext uri="{FF2B5EF4-FFF2-40B4-BE49-F238E27FC236}">
                <a16:creationId xmlns:a16="http://schemas.microsoft.com/office/drawing/2014/main" id="{9850C4DF-D929-E696-0CD1-EE051B9655D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879"/>
          <a:stretch/>
        </p:blipFill>
        <p:spPr bwMode="auto">
          <a:xfrm>
            <a:off x="4654296" y="932185"/>
            <a:ext cx="6903720" cy="4993630"/>
          </a:xfrm>
          <a:prstGeom prst="rect">
            <a:avLst/>
          </a:prstGeom>
          <a:noFill/>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166581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23206D-C9E0-27A7-51FA-5D2340DEB6FE}"/>
              </a:ext>
            </a:extLst>
          </p:cNvPr>
          <p:cNvSpPr>
            <a:spLocks noGrp="1"/>
          </p:cNvSpPr>
          <p:nvPr>
            <p:ph type="title"/>
          </p:nvPr>
        </p:nvSpPr>
        <p:spPr>
          <a:xfrm>
            <a:off x="838200" y="365125"/>
            <a:ext cx="10515600" cy="1325563"/>
          </a:xfrm>
        </p:spPr>
        <p:txBody>
          <a:bodyPr>
            <a:normAutofit/>
          </a:bodyPr>
          <a:lstStyle/>
          <a:p>
            <a:r>
              <a:rPr lang="el-GR" sz="5400"/>
              <a:t>Θεωρία μετάβασης της ισχύος</a:t>
            </a:r>
            <a:endParaRPr lang="en-GR" sz="54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C9AC9E3-1DD6-9660-C4DC-FEA0161B6302}"/>
              </a:ext>
            </a:extLst>
          </p:cNvPr>
          <p:cNvSpPr>
            <a:spLocks noGrp="1"/>
          </p:cNvSpPr>
          <p:nvPr>
            <p:ph idx="1"/>
          </p:nvPr>
        </p:nvSpPr>
        <p:spPr>
          <a:xfrm>
            <a:off x="838200" y="1929384"/>
            <a:ext cx="10515600" cy="4251960"/>
          </a:xfrm>
        </p:spPr>
        <p:txBody>
          <a:bodyPr>
            <a:normAutofit/>
          </a:bodyPr>
          <a:lstStyle/>
          <a:p>
            <a:r>
              <a:rPr lang="el-GR" sz="2200"/>
              <a:t>Οι μεγαλύτεροι πόλεμοι αποτελούν συνέπεια της αμφισβήτησης της κορυφαίας θέσης της ιεραρχίας όταν μια ανερχόμενη δύναμη ξεπερνάει (η απειλεί να ξεπεράσει) το πιο ισχυρό κράτος</a:t>
            </a:r>
          </a:p>
          <a:p>
            <a:r>
              <a:rPr lang="el-GR" sz="2200"/>
              <a:t>Σε τέτοιες περιόδους: η ισχύς κατανέμεται σχετικά ισότιμα</a:t>
            </a:r>
          </a:p>
          <a:p>
            <a:r>
              <a:rPr lang="el-GR" sz="2200"/>
              <a:t>Αυτές είναι οι πιο επικίνδυνες εποχές για μεγάλους πολέμους</a:t>
            </a:r>
            <a:endParaRPr lang="en-GR" sz="2200"/>
          </a:p>
        </p:txBody>
      </p:sp>
    </p:spTree>
    <p:extLst>
      <p:ext uri="{BB962C8B-B14F-4D97-AF65-F5344CB8AC3E}">
        <p14:creationId xmlns:p14="http://schemas.microsoft.com/office/powerpoint/2010/main" val="1220125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5DB3DC-B64F-23C8-69D0-55B7E7497205}"/>
              </a:ext>
            </a:extLst>
          </p:cNvPr>
          <p:cNvSpPr>
            <a:spLocks noGrp="1"/>
          </p:cNvSpPr>
          <p:nvPr>
            <p:ph type="title"/>
          </p:nvPr>
        </p:nvSpPr>
        <p:spPr>
          <a:xfrm>
            <a:off x="838200" y="365125"/>
            <a:ext cx="10515600" cy="1325563"/>
          </a:xfrm>
        </p:spPr>
        <p:txBody>
          <a:bodyPr>
            <a:normAutofit/>
          </a:bodyPr>
          <a:lstStyle/>
          <a:p>
            <a:r>
              <a:rPr lang="el-GR" sz="5400"/>
              <a:t>Θεωρία ηγεμονικής σταθερότητας</a:t>
            </a:r>
            <a:endParaRPr lang="en-GR" sz="54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C50C898-E7BF-6150-6D11-FF42328F24B9}"/>
              </a:ext>
            </a:extLst>
          </p:cNvPr>
          <p:cNvSpPr>
            <a:spLocks noGrp="1"/>
          </p:cNvSpPr>
          <p:nvPr>
            <p:ph idx="1"/>
          </p:nvPr>
        </p:nvSpPr>
        <p:spPr>
          <a:xfrm>
            <a:off x="838200" y="1929384"/>
            <a:ext cx="10515600" cy="4251960"/>
          </a:xfrm>
        </p:spPr>
        <p:txBody>
          <a:bodyPr>
            <a:normAutofit/>
          </a:bodyPr>
          <a:lstStyle/>
          <a:p>
            <a:r>
              <a:rPr lang="el-GR" sz="2200" b="1"/>
              <a:t>Ηγεμονία</a:t>
            </a:r>
            <a:r>
              <a:rPr lang="el-GR" sz="2200"/>
              <a:t>: μια κατάσταση στην οποία ένα κράτος κατέχει θέση υπεροχής από άποψη ισχύος στο διεθνές σύστημα, γεγονός που του επιτρέπει να ελέγχει μόνο του τους κανόνες και τις ρυθμίσεις με τις οποίες λαμβάνουν χώρα οι διεθνείς πολιτικές και οικονομικές σχέσεις. </a:t>
            </a:r>
          </a:p>
          <a:p>
            <a:r>
              <a:rPr lang="el-GR" sz="2200" b="1"/>
              <a:t>Θεωρία ηγεμονικής σταθερότητας: </a:t>
            </a:r>
            <a:r>
              <a:rPr lang="el-GR" sz="2200"/>
              <a:t>το επιχείρημα ότι τα καθεστώτα είναι πιο αποτελεσματικά όταν η εξουσία στο διεθνές σύστημα είναι πιο συγκεντρωμένη </a:t>
            </a:r>
            <a:endParaRPr lang="en-GR" sz="2200" b="1"/>
          </a:p>
        </p:txBody>
      </p:sp>
    </p:spTree>
    <p:extLst>
      <p:ext uri="{BB962C8B-B14F-4D97-AF65-F5344CB8AC3E}">
        <p14:creationId xmlns:p14="http://schemas.microsoft.com/office/powerpoint/2010/main" val="6112462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9">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8DB3CD-5A7C-40D7-0178-17169C02DE76}"/>
              </a:ext>
            </a:extLst>
          </p:cNvPr>
          <p:cNvSpPr>
            <a:spLocks noGrp="1"/>
          </p:cNvSpPr>
          <p:nvPr>
            <p:ph type="title"/>
          </p:nvPr>
        </p:nvSpPr>
        <p:spPr>
          <a:xfrm>
            <a:off x="956826" y="1112969"/>
            <a:ext cx="3937298" cy="4166010"/>
          </a:xfrm>
        </p:spPr>
        <p:txBody>
          <a:bodyPr>
            <a:normAutofit/>
          </a:bodyPr>
          <a:lstStyle/>
          <a:p>
            <a:r>
              <a:rPr lang="el-GR">
                <a:solidFill>
                  <a:srgbClr val="FFFFFF"/>
                </a:solidFill>
              </a:rPr>
              <a:t>Συμμαχίες</a:t>
            </a:r>
            <a:endParaRPr lang="en-GR">
              <a:solidFill>
                <a:srgbClr val="FFFFFF"/>
              </a:solidFill>
            </a:endParaRP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45AF258A-473B-5A59-0F80-8399DB0CE41A}"/>
              </a:ext>
            </a:extLst>
          </p:cNvPr>
          <p:cNvSpPr>
            <a:spLocks noGrp="1"/>
          </p:cNvSpPr>
          <p:nvPr>
            <p:ph idx="1"/>
          </p:nvPr>
        </p:nvSpPr>
        <p:spPr>
          <a:xfrm>
            <a:off x="6096000" y="820880"/>
            <a:ext cx="5257799" cy="4889350"/>
          </a:xfrm>
        </p:spPr>
        <p:txBody>
          <a:bodyPr anchor="t">
            <a:normAutofit/>
          </a:bodyPr>
          <a:lstStyle/>
          <a:p>
            <a:r>
              <a:rPr lang="el-GR" sz="1500" b="1"/>
              <a:t>Συμμαχία</a:t>
            </a:r>
            <a:r>
              <a:rPr lang="el-GR" sz="1500"/>
              <a:t>: ένας συνασπισμός κρατών που συντονίζουν τις ενέργειές τους για να επιτύχουν κάποιον σκοπό.</a:t>
            </a:r>
          </a:p>
          <a:p>
            <a:r>
              <a:rPr lang="el-GR" sz="1500" b="1"/>
              <a:t>Συνοχή συμμαχίας</a:t>
            </a:r>
            <a:r>
              <a:rPr lang="el-GR" sz="1500"/>
              <a:t>: η ευκολία με την οποία τα μέλη μιας συμμαχίας καταφέρνουν να τη διατηρήσουν. Τείνει να είναι υψηλή όταν τα εθνικά συμφέροντα συγκλίνουν και όταν η συνεργασία μεταξύ των συμμάχων είναι θεσμοθετημένη</a:t>
            </a:r>
          </a:p>
          <a:p>
            <a:r>
              <a:rPr lang="el-GR" sz="1500"/>
              <a:t>2 σημαντικές επίσημες συμμαχίες:</a:t>
            </a:r>
          </a:p>
          <a:p>
            <a:r>
              <a:rPr lang="el-GR" sz="1500"/>
              <a:t>ΝΑΤΟ (Οργανισμός Βορειοατλαντικού Συμφώνου</a:t>
            </a:r>
            <a:r>
              <a:rPr lang="en-US" sz="1500"/>
              <a:t>, North Atlantic Treaty Organization)</a:t>
            </a:r>
            <a:r>
              <a:rPr lang="el-GR" sz="1500"/>
              <a:t>: στρατιωτική συμμαχία υπό την ηγεσία των ΗΠΑ με στόχο την αντιμετώπιση της σοβιετικής ισχύος στην Ευρώπη (1949</a:t>
            </a:r>
            <a:r>
              <a:rPr lang="en-US" sz="1500"/>
              <a:t>-</a:t>
            </a:r>
            <a:r>
              <a:rPr lang="el-GR" sz="1500"/>
              <a:t>)</a:t>
            </a:r>
          </a:p>
          <a:p>
            <a:r>
              <a:rPr lang="el-GR" sz="1500"/>
              <a:t>Σύμφωνο της Βαρσοβίας: στρατιωτική συμμαχία ανατολικοευρωπαϊκών χωρών υπο την ηγεσία της Σοβιετικής Ένωσης (1955- 1991). Αντιτάχθηκε στη συμμαχία του ΝΑΤΟ. </a:t>
            </a:r>
          </a:p>
          <a:p>
            <a:r>
              <a:rPr lang="en-US" sz="1500"/>
              <a:t>CSTO (</a:t>
            </a:r>
            <a:r>
              <a:rPr lang="el-GR" sz="1500"/>
              <a:t>Οργανισμός Συλλογικής Συμφωνίας Ασφάλειας, </a:t>
            </a:r>
            <a:r>
              <a:rPr lang="en-US" sz="1500"/>
              <a:t>Collective Security Treaty Organization): </a:t>
            </a:r>
            <a:r>
              <a:rPr lang="el-GR" sz="1500"/>
              <a:t>Ρωσία, Αρμενία, Λευκορωσία, Καζακστάν, Κιργιστάν, Τατζικιστάν</a:t>
            </a:r>
            <a:r>
              <a:rPr lang="en-US" sz="1500"/>
              <a:t>(1992-)</a:t>
            </a:r>
            <a:endParaRPr lang="el-GR" sz="1500"/>
          </a:p>
          <a:p>
            <a:endParaRPr lang="en-GR" sz="1500"/>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644165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4520B4B2-FCAD-2ED5-9541-5EB378DED6B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4180946" y="643467"/>
            <a:ext cx="3830107" cy="5571066"/>
          </a:xfrm>
          <a:prstGeom prst="rect">
            <a:avLst/>
          </a:prstGeom>
          <a:noFill/>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a:extLst>
              <a:ext uri="{FF2B5EF4-FFF2-40B4-BE49-F238E27FC236}">
                <a16:creationId xmlns:a16="http://schemas.microsoft.com/office/drawing/2014/main" id="{5CEE47B1-54D8-D532-A972-36E8A7CF6ADE}"/>
              </a:ext>
            </a:extLst>
          </p:cNvPr>
          <p:cNvSpPr txBox="1"/>
          <p:nvPr/>
        </p:nvSpPr>
        <p:spPr>
          <a:xfrm>
            <a:off x="812800" y="6485467"/>
            <a:ext cx="11331051" cy="369332"/>
          </a:xfrm>
          <a:prstGeom prst="rect">
            <a:avLst/>
          </a:prstGeom>
          <a:noFill/>
        </p:spPr>
        <p:txBody>
          <a:bodyPr wrap="none" rtlCol="0">
            <a:spAutoFit/>
          </a:bodyPr>
          <a:lstStyle/>
          <a:p>
            <a:r>
              <a:rPr lang="en-GR" dirty="0"/>
              <a:t>Ό</a:t>
            </a:r>
            <a:r>
              <a:rPr lang="el-GR" dirty="0"/>
              <a:t>λες οι ιδέες, οι ορισμοί και τα διαγράμματα της παρουσίασης είναι από το βιβλίο των </a:t>
            </a:r>
            <a:r>
              <a:rPr lang="en-US" dirty="0" err="1"/>
              <a:t>Pevehouse</a:t>
            </a:r>
            <a:r>
              <a:rPr lang="en-US" dirty="0"/>
              <a:t> &amp; Goldstein</a:t>
            </a:r>
            <a:endParaRPr lang="en-GR" dirty="0"/>
          </a:p>
        </p:txBody>
      </p:sp>
    </p:spTree>
    <p:extLst>
      <p:ext uri="{BB962C8B-B14F-4D97-AF65-F5344CB8AC3E}">
        <p14:creationId xmlns:p14="http://schemas.microsoft.com/office/powerpoint/2010/main" val="298916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3209836-E80C-AED0-C826-38C84FDE7689}"/>
              </a:ext>
            </a:extLst>
          </p:cNvPr>
          <p:cNvSpPr>
            <a:spLocks noGrp="1"/>
          </p:cNvSpPr>
          <p:nvPr>
            <p:ph type="title"/>
          </p:nvPr>
        </p:nvSpPr>
        <p:spPr>
          <a:xfrm>
            <a:off x="1115568" y="548640"/>
            <a:ext cx="10168128" cy="1179576"/>
          </a:xfrm>
        </p:spPr>
        <p:txBody>
          <a:bodyPr>
            <a:normAutofit/>
          </a:bodyPr>
          <a:lstStyle/>
          <a:p>
            <a:r>
              <a:rPr lang="el-GR" sz="3700"/>
              <a:t>ΤΙ ΕΙΝΑΙ ΟΙ ΔΙΕΘΝΕΙΣ ΣΧΕΣΕΙΣ ΚΑΙ ΓΙΑΤΙ ΤΙΣ ΜΕΛΕΤΑΜΕ; </a:t>
            </a:r>
            <a:endParaRPr lang="en-US" sz="3700"/>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F88E81F4-C535-7D51-4905-1A1AE996D6C8}"/>
              </a:ext>
            </a:extLst>
          </p:cNvPr>
          <p:cNvSpPr>
            <a:spLocks noGrp="1"/>
          </p:cNvSpPr>
          <p:nvPr>
            <p:ph idx="1"/>
          </p:nvPr>
        </p:nvSpPr>
        <p:spPr>
          <a:xfrm>
            <a:off x="1115568" y="2481943"/>
            <a:ext cx="10168128" cy="3695020"/>
          </a:xfrm>
        </p:spPr>
        <p:txBody>
          <a:bodyPr>
            <a:normAutofit/>
          </a:bodyPr>
          <a:lstStyle/>
          <a:p>
            <a:r>
              <a:rPr lang="el-GR" sz="2200"/>
              <a:t>Ο τομέας των Διεθνών Σχέσεων αφορά τις σχέσεις μεταξύ κυβερνήσεων σε παγκόσμιο επίπεδο</a:t>
            </a:r>
          </a:p>
          <a:p>
            <a:r>
              <a:rPr lang="el-GR" sz="2200"/>
              <a:t>Αλλά αυτές οι σχέσεις είναι στενά συνυφασμένες: </a:t>
            </a:r>
          </a:p>
          <a:p>
            <a:pPr marL="915988" indent="-427038"/>
            <a:r>
              <a:rPr lang="el-GR" sz="2200"/>
              <a:t>με διάφορους δρώντες (π.χ. διεθνείς οργανισμούς, πολυεθνικές και συγκεκριμένα άτομα)</a:t>
            </a:r>
          </a:p>
          <a:p>
            <a:pPr marL="915988" indent="-427038"/>
            <a:r>
              <a:rPr lang="el-GR" sz="2200"/>
              <a:t>με κοινωνικές δομές και διαδικασίες (π.χ. οικονομικά, κουλτούρα, εσωτερική πολιτική)</a:t>
            </a:r>
          </a:p>
          <a:p>
            <a:pPr marL="915988" indent="-427038"/>
            <a:r>
              <a:rPr lang="el-GR" sz="2200"/>
              <a:t>με γεωγραφικές και ιστορικές επιρροές</a:t>
            </a:r>
          </a:p>
        </p:txBody>
      </p:sp>
    </p:spTree>
    <p:extLst>
      <p:ext uri="{BB962C8B-B14F-4D97-AF65-F5344CB8AC3E}">
        <p14:creationId xmlns:p14="http://schemas.microsoft.com/office/powerpoint/2010/main" val="4773585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835A7-386B-2A9C-70FE-36E15E511387}"/>
              </a:ext>
            </a:extLst>
          </p:cNvPr>
          <p:cNvSpPr>
            <a:spLocks noGrp="1"/>
          </p:cNvSpPr>
          <p:nvPr>
            <p:ph type="title"/>
          </p:nvPr>
        </p:nvSpPr>
        <p:spPr>
          <a:xfrm>
            <a:off x="645459" y="960120"/>
            <a:ext cx="3865695" cy="4171278"/>
          </a:xfrm>
        </p:spPr>
        <p:txBody>
          <a:bodyPr>
            <a:normAutofit/>
          </a:bodyPr>
          <a:lstStyle/>
          <a:p>
            <a:pPr algn="r"/>
            <a:r>
              <a:rPr lang="el-GR" sz="4400" b="1" dirty="0">
                <a:solidFill>
                  <a:schemeClr val="tx1"/>
                </a:solidFill>
              </a:rPr>
              <a:t>Πρόβλημα των συλλογικών αγαθών</a:t>
            </a:r>
            <a:endParaRPr lang="en-US" sz="4400" b="1" dirty="0">
              <a:solidFill>
                <a:schemeClr val="tx1"/>
              </a:solidFill>
            </a:endParaRPr>
          </a:p>
        </p:txBody>
      </p:sp>
      <p:sp>
        <p:nvSpPr>
          <p:cNvPr id="3" name="Content Placeholder 2">
            <a:extLst>
              <a:ext uri="{FF2B5EF4-FFF2-40B4-BE49-F238E27FC236}">
                <a16:creationId xmlns:a16="http://schemas.microsoft.com/office/drawing/2014/main" id="{1F1E001D-D39A-FDF6-D00E-67AE7294029E}"/>
              </a:ext>
            </a:extLst>
          </p:cNvPr>
          <p:cNvSpPr>
            <a:spLocks noGrp="1"/>
          </p:cNvSpPr>
          <p:nvPr>
            <p:ph idx="1"/>
          </p:nvPr>
        </p:nvSpPr>
        <p:spPr>
          <a:xfrm>
            <a:off x="4983164" y="960120"/>
            <a:ext cx="5511800" cy="4171278"/>
          </a:xfrm>
        </p:spPr>
        <p:txBody>
          <a:bodyPr>
            <a:normAutofit/>
          </a:bodyPr>
          <a:lstStyle/>
          <a:p>
            <a:pPr>
              <a:lnSpc>
                <a:spcPct val="110000"/>
              </a:lnSpc>
            </a:pPr>
            <a:r>
              <a:rPr lang="el-GR" sz="1700" dirty="0"/>
              <a:t>Το κεντρικό δίλημμα των Διεθνών Σχέσεων:</a:t>
            </a:r>
          </a:p>
          <a:p>
            <a:pPr>
              <a:lnSpc>
                <a:spcPct val="110000"/>
              </a:lnSpc>
            </a:pPr>
            <a:r>
              <a:rPr lang="el-GR" sz="1700" dirty="0"/>
              <a:t>Πώς γίνεται μια ομάδα χωρών να υπηρετήσει το συλλογικό συμφέρον όταν αυτό σημαίνει ότι το ατομικό συμφέρον των πολιτών τους θα επισκιαστεί; </a:t>
            </a:r>
            <a:endParaRPr lang="en-US" sz="1700" dirty="0"/>
          </a:p>
          <a:p>
            <a:pPr>
              <a:lnSpc>
                <a:spcPct val="110000"/>
              </a:lnSpc>
            </a:pPr>
            <a:r>
              <a:rPr lang="el-GR" sz="1700" dirty="0"/>
              <a:t>Π.χ. υπερθέρμανση του πλανήτη</a:t>
            </a:r>
            <a:endParaRPr lang="el-GR" sz="1700" b="1" dirty="0"/>
          </a:p>
          <a:p>
            <a:pPr>
              <a:lnSpc>
                <a:spcPct val="110000"/>
              </a:lnSpc>
            </a:pPr>
            <a:r>
              <a:rPr lang="el-GR" sz="1700" dirty="0"/>
              <a:t>Στρατιωτικές συμμαχίες, όπως το ΝΑΤΟ</a:t>
            </a:r>
          </a:p>
          <a:p>
            <a:pPr>
              <a:lnSpc>
                <a:spcPct val="110000"/>
              </a:lnSpc>
            </a:pPr>
            <a:r>
              <a:rPr lang="el-GR" sz="1700" dirty="0"/>
              <a:t>Το πρόβλημα της «συλλογικής δράσης» ή «καιροσκοπικής συμπεριφοράς» (</a:t>
            </a:r>
            <a:r>
              <a:rPr lang="en-US" sz="1700" b="1" dirty="0"/>
              <a:t>free riding</a:t>
            </a:r>
            <a:r>
              <a:rPr lang="el-GR" sz="1700" b="1" dirty="0"/>
              <a:t>)</a:t>
            </a:r>
            <a:r>
              <a:rPr lang="en-US" sz="1700" b="1" dirty="0"/>
              <a:t> </a:t>
            </a:r>
            <a:r>
              <a:rPr lang="el-GR" sz="1700" dirty="0"/>
              <a:t>ή το «πρόβλημα συλλογικών αγαθών» </a:t>
            </a:r>
            <a:r>
              <a:rPr lang="en-US" sz="1700" dirty="0"/>
              <a:t>(collective goods problem): </a:t>
            </a:r>
            <a:r>
              <a:rPr lang="el-GR" sz="1700" dirty="0"/>
              <a:t>πώς να παρέχεις κάτι που </a:t>
            </a:r>
            <a:r>
              <a:rPr lang="el-GR" sz="1700" b="1" dirty="0"/>
              <a:t>ωφελεί</a:t>
            </a:r>
            <a:r>
              <a:rPr lang="en-US" sz="1700" dirty="0"/>
              <a:t> </a:t>
            </a:r>
            <a:r>
              <a:rPr lang="en-US" sz="1700" dirty="0" err="1"/>
              <a:t>ό</a:t>
            </a:r>
            <a:r>
              <a:rPr lang="el-GR" sz="1700" dirty="0"/>
              <a:t>λα τα μέλη της ομάδας, ανεξάρτητα από τί συνεισφέρει</a:t>
            </a:r>
            <a:r>
              <a:rPr lang="en-US" sz="1700" dirty="0"/>
              <a:t> </a:t>
            </a:r>
            <a:r>
              <a:rPr lang="el-GR" sz="1700" dirty="0"/>
              <a:t>κάθε μέλος σε αυτήν. </a:t>
            </a:r>
          </a:p>
          <a:p>
            <a:pPr>
              <a:lnSpc>
                <a:spcPct val="110000"/>
              </a:lnSpc>
            </a:pPr>
            <a:endParaRPr lang="el-GR" sz="1700" b="1" dirty="0"/>
          </a:p>
          <a:p>
            <a:pPr>
              <a:lnSpc>
                <a:spcPct val="110000"/>
              </a:lnSpc>
            </a:pPr>
            <a:endParaRPr lang="en-US" sz="1700" dirty="0"/>
          </a:p>
        </p:txBody>
      </p:sp>
    </p:spTree>
    <p:extLst>
      <p:ext uri="{BB962C8B-B14F-4D97-AF65-F5344CB8AC3E}">
        <p14:creationId xmlns:p14="http://schemas.microsoft.com/office/powerpoint/2010/main" val="1865376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44A125-05F2-E625-A811-9869EEF46958}"/>
              </a:ext>
            </a:extLst>
          </p:cNvPr>
          <p:cNvSpPr>
            <a:spLocks noGrp="1"/>
          </p:cNvSpPr>
          <p:nvPr>
            <p:ph type="title"/>
          </p:nvPr>
        </p:nvSpPr>
        <p:spPr>
          <a:xfrm>
            <a:off x="838200" y="365125"/>
            <a:ext cx="10515600" cy="1325563"/>
          </a:xfrm>
        </p:spPr>
        <p:txBody>
          <a:bodyPr>
            <a:normAutofit/>
          </a:bodyPr>
          <a:lstStyle/>
          <a:p>
            <a:r>
              <a:rPr lang="el-GR" sz="4200"/>
              <a:t>Πιθανές λύσεις του προβλήματος των συλλογικών αγαθών</a:t>
            </a:r>
            <a:endParaRPr lang="en-GR" sz="42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2">
            <a:extLst>
              <a:ext uri="{FF2B5EF4-FFF2-40B4-BE49-F238E27FC236}">
                <a16:creationId xmlns:a16="http://schemas.microsoft.com/office/drawing/2014/main" id="{FF28FD83-AA08-4C39-AC1C-1D756D1D68CB}"/>
              </a:ext>
            </a:extLst>
          </p:cNvPr>
          <p:cNvSpPr>
            <a:spLocks noGrp="1"/>
          </p:cNvSpPr>
          <p:nvPr>
            <p:ph idx="1"/>
          </p:nvPr>
        </p:nvSpPr>
        <p:spPr>
          <a:xfrm>
            <a:off x="838200" y="1929384"/>
            <a:ext cx="10515600" cy="4251960"/>
          </a:xfrm>
        </p:spPr>
        <p:txBody>
          <a:bodyPr>
            <a:normAutofit/>
          </a:bodyPr>
          <a:lstStyle/>
          <a:p>
            <a:r>
              <a:rPr lang="el-GR" sz="2200" b="1"/>
              <a:t>Αρχή της κυριαρχίας</a:t>
            </a:r>
            <a:r>
              <a:rPr lang="el-GR" sz="2200"/>
              <a:t>: επιβολή λύσεων ιεραρχικά</a:t>
            </a:r>
          </a:p>
          <a:p>
            <a:r>
              <a:rPr lang="el-GR" sz="2200" b="1"/>
              <a:t>Αρχή της αμοιβαιότητας</a:t>
            </a:r>
            <a:r>
              <a:rPr lang="el-GR" sz="2200"/>
              <a:t>: ανταπόκριση σε είδος στις ενέργειες ενός άλλου. Μια στρατηγική αμοιβαιότητας χρησιμοποιεί θετικές μορφές άσκησης πίεσης με υποσχέσεις ανταμοιβών και αρνητικές μορφές με απειλές τιμωρίας </a:t>
            </a:r>
          </a:p>
          <a:p>
            <a:r>
              <a:rPr lang="el-GR" sz="2200" b="1"/>
              <a:t>Ταυτότητα</a:t>
            </a:r>
            <a:r>
              <a:rPr lang="el-GR" sz="2200"/>
              <a:t>: μια αρχή για την επίλυση προβλημάτων συλλογικών αγαθών μέσω της αλλαγής των προτιμήσεων των συμμετεχόντων με βάση την κοινή τους αίσθηση ότι ανήκουν σε μία κοινότητα</a:t>
            </a:r>
          </a:p>
          <a:p>
            <a:endParaRPr lang="en-GR" sz="2200"/>
          </a:p>
        </p:txBody>
      </p:sp>
    </p:spTree>
    <p:extLst>
      <p:ext uri="{BB962C8B-B14F-4D97-AF65-F5344CB8AC3E}">
        <p14:creationId xmlns:p14="http://schemas.microsoft.com/office/powerpoint/2010/main" val="1603655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AC356DF-1CA4-AFB3-11EE-F0DC3CF054D4}"/>
              </a:ext>
            </a:extLst>
          </p:cNvPr>
          <p:cNvSpPr txBox="1"/>
          <p:nvPr/>
        </p:nvSpPr>
        <p:spPr>
          <a:xfrm>
            <a:off x="2193724" y="606592"/>
            <a:ext cx="8279215" cy="798714"/>
          </a:xfrm>
          <a:prstGeom prst="rect">
            <a:avLst/>
          </a:prstGeom>
        </p:spPr>
        <p:txBody>
          <a:bodyPr vert="horz" lIns="91440" tIns="45720" rIns="91440" bIns="45720" rtlCol="0" anchor="ctr">
            <a:normAutofit/>
          </a:bodyPr>
          <a:lstStyle/>
          <a:p>
            <a:pPr indent="-228600" defTabSz="914400">
              <a:lnSpc>
                <a:spcPct val="120000"/>
              </a:lnSpc>
              <a:spcAft>
                <a:spcPts val="600"/>
              </a:spcAft>
              <a:buClr>
                <a:schemeClr val="accent1"/>
              </a:buClr>
              <a:buSzPct val="110000"/>
              <a:buFont typeface="Wingdings" panose="05000000000000000000" pitchFamily="2" charset="2"/>
              <a:buChar char="§"/>
            </a:pPr>
            <a:r>
              <a:rPr lang="en-US" sz="3600" dirty="0"/>
              <a:t>ΣΧΟΛΕΣ ΣΚΕΨΕΙΣ ΔΙΕΘΝΩΝ ΣΧΕΣΕΩΝ</a:t>
            </a:r>
          </a:p>
        </p:txBody>
      </p:sp>
      <p:pic>
        <p:nvPicPr>
          <p:cNvPr id="2" name="Picture 2">
            <a:extLst>
              <a:ext uri="{FF2B5EF4-FFF2-40B4-BE49-F238E27FC236}">
                <a16:creationId xmlns:a16="http://schemas.microsoft.com/office/drawing/2014/main" id="{2E9AAEF3-6182-0F4F-DE2A-F03DF37DFE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4140" y="1578935"/>
            <a:ext cx="9591348" cy="411542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TextBox 3">
            <a:extLst>
              <a:ext uri="{FF2B5EF4-FFF2-40B4-BE49-F238E27FC236}">
                <a16:creationId xmlns:a16="http://schemas.microsoft.com/office/drawing/2014/main" id="{FA3B35FE-5B8F-5D26-30D7-B9D2054EACB3}"/>
              </a:ext>
            </a:extLst>
          </p:cNvPr>
          <p:cNvSpPr txBox="1"/>
          <p:nvPr/>
        </p:nvSpPr>
        <p:spPr>
          <a:xfrm>
            <a:off x="1507524" y="6227805"/>
            <a:ext cx="9984528" cy="646331"/>
          </a:xfrm>
          <a:prstGeom prst="rect">
            <a:avLst/>
          </a:prstGeom>
          <a:noFill/>
        </p:spPr>
        <p:txBody>
          <a:bodyPr wrap="none" rtlCol="0">
            <a:spAutoFit/>
          </a:bodyPr>
          <a:lstStyle/>
          <a:p>
            <a:r>
              <a:rPr lang="el-GR" dirty="0" err="1"/>
              <a:t>Πηγ</a:t>
            </a:r>
            <a:r>
              <a:rPr lang="en-GR" dirty="0"/>
              <a:t>ή</a:t>
            </a:r>
            <a:r>
              <a:rPr lang="el-GR" dirty="0"/>
              <a:t>: </a:t>
            </a:r>
            <a:r>
              <a:rPr lang="en-US" dirty="0" err="1"/>
              <a:t>Pevehouse</a:t>
            </a:r>
            <a:r>
              <a:rPr lang="en-US" dirty="0"/>
              <a:t>, Jon and Goldstein, Joshua (2021) </a:t>
            </a:r>
            <a:r>
              <a:rPr lang="el-GR" i="1" dirty="0" err="1"/>
              <a:t>Διεθνε</a:t>
            </a:r>
            <a:r>
              <a:rPr lang="en-US" i="1" dirty="0" err="1"/>
              <a:t>ί</a:t>
            </a:r>
            <a:r>
              <a:rPr lang="el-GR" i="1" dirty="0"/>
              <a:t>ς Σχέσεις</a:t>
            </a:r>
            <a:r>
              <a:rPr lang="el-GR" dirty="0"/>
              <a:t>. Εκδόσεις </a:t>
            </a:r>
            <a:r>
              <a:rPr lang="el-GR" dirty="0" err="1"/>
              <a:t>Τζιολα</a:t>
            </a:r>
            <a:r>
              <a:rPr lang="el-GR" dirty="0"/>
              <a:t>, σχήμα 2.1.</a:t>
            </a:r>
            <a:endParaRPr lang="en-GR" dirty="0"/>
          </a:p>
          <a:p>
            <a:endParaRPr lang="en-GR" dirty="0"/>
          </a:p>
        </p:txBody>
      </p:sp>
    </p:spTree>
    <p:extLst>
      <p:ext uri="{BB962C8B-B14F-4D97-AF65-F5344CB8AC3E}">
        <p14:creationId xmlns:p14="http://schemas.microsoft.com/office/powerpoint/2010/main" val="1080234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46F1F2C8-798B-4CCE-A851-94AFAF350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5DA7B07-2EF4-E764-604F-2AFBD63A5201}"/>
              </a:ext>
            </a:extLst>
          </p:cNvPr>
          <p:cNvSpPr>
            <a:spLocks noGrp="1"/>
          </p:cNvSpPr>
          <p:nvPr>
            <p:ph type="title"/>
          </p:nvPr>
        </p:nvSpPr>
        <p:spPr>
          <a:xfrm>
            <a:off x="970908" y="1220919"/>
            <a:ext cx="5425781" cy="2387600"/>
          </a:xfrm>
        </p:spPr>
        <p:txBody>
          <a:bodyPr vert="horz" lIns="91440" tIns="45720" rIns="91440" bIns="45720" rtlCol="0" anchor="b">
            <a:normAutofit/>
          </a:bodyPr>
          <a:lstStyle/>
          <a:p>
            <a:r>
              <a:rPr lang="en-US" kern="1200">
                <a:solidFill>
                  <a:schemeClr val="tx1"/>
                </a:solidFill>
                <a:latin typeface="+mj-lt"/>
                <a:ea typeface="+mj-ea"/>
                <a:cs typeface="+mj-cs"/>
              </a:rPr>
              <a:t>ΡΕΑΛΙΣΜΟΣ</a:t>
            </a:r>
          </a:p>
        </p:txBody>
      </p:sp>
      <p:sp>
        <p:nvSpPr>
          <p:cNvPr id="5" name="Text Placeholder 4">
            <a:extLst>
              <a:ext uri="{FF2B5EF4-FFF2-40B4-BE49-F238E27FC236}">
                <a16:creationId xmlns:a16="http://schemas.microsoft.com/office/drawing/2014/main" id="{A9569264-887A-61DF-9305-D328C393E1DE}"/>
              </a:ext>
            </a:extLst>
          </p:cNvPr>
          <p:cNvSpPr>
            <a:spLocks noGrp="1"/>
          </p:cNvSpPr>
          <p:nvPr>
            <p:ph type="body" idx="1"/>
          </p:nvPr>
        </p:nvSpPr>
        <p:spPr>
          <a:xfrm>
            <a:off x="970908" y="3700594"/>
            <a:ext cx="5425781" cy="1655762"/>
          </a:xfrm>
        </p:spPr>
        <p:txBody>
          <a:bodyPr vert="horz" lIns="91440" tIns="45720" rIns="91440" bIns="45720" rtlCol="0">
            <a:normAutofit/>
          </a:bodyPr>
          <a:lstStyle/>
          <a:p>
            <a:endParaRPr lang="en-US" sz="2400" kern="1200" dirty="0">
              <a:solidFill>
                <a:schemeClr val="tx1"/>
              </a:solidFill>
              <a:latin typeface="+mn-lt"/>
              <a:ea typeface="+mn-ea"/>
              <a:cs typeface="+mn-cs"/>
            </a:endParaRPr>
          </a:p>
        </p:txBody>
      </p:sp>
      <p:sp>
        <p:nvSpPr>
          <p:cNvPr id="17" name="Freeform: Shape 11">
            <a:extLst>
              <a:ext uri="{FF2B5EF4-FFF2-40B4-BE49-F238E27FC236}">
                <a16:creationId xmlns:a16="http://schemas.microsoft.com/office/drawing/2014/main" id="{755E9CD0-04B0-4A3C-B291-AD913379C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Oval 13">
            <a:extLst>
              <a:ext uri="{FF2B5EF4-FFF2-40B4-BE49-F238E27FC236}">
                <a16:creationId xmlns:a16="http://schemas.microsoft.com/office/drawing/2014/main" id="{1DD8BF3B-6066-418C-8D1A-75C5E396FC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Block Arc 15">
            <a:extLst>
              <a:ext uri="{FF2B5EF4-FFF2-40B4-BE49-F238E27FC236}">
                <a16:creationId xmlns:a16="http://schemas.microsoft.com/office/drawing/2014/main" id="{80BC66F9-7A74-4286-AD22-1174052CC2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02394"/>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D8142CC3-2B5C-48E6-9DF0-6C8ACBAF23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20" name="Straight Connector 19">
            <a:extLst>
              <a:ext uri="{FF2B5EF4-FFF2-40B4-BE49-F238E27FC236}">
                <a16:creationId xmlns:a16="http://schemas.microsoft.com/office/drawing/2014/main" id="{7B2D303B-3DD0-4319-9EAD-361847FEC7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2" name="Freeform: Shape 21">
            <a:extLst>
              <a:ext uri="{FF2B5EF4-FFF2-40B4-BE49-F238E27FC236}">
                <a16:creationId xmlns:a16="http://schemas.microsoft.com/office/drawing/2014/main" id="{46A89C79-8EF3-4AF9-B3D9-59A883F41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4" name="Arc 23">
            <a:extLst>
              <a:ext uri="{FF2B5EF4-FFF2-40B4-BE49-F238E27FC236}">
                <a16:creationId xmlns:a16="http://schemas.microsoft.com/office/drawing/2014/main" id="{EFE5CE34-4543-42E5-B82C-1F3D12422C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72AF41FE-63D7-4695-81D2-66D2510E4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2834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2DFB8C-387B-B5C5-C725-63AD9713D893}"/>
              </a:ext>
            </a:extLst>
          </p:cNvPr>
          <p:cNvSpPr>
            <a:spLocks noGrp="1"/>
          </p:cNvSpPr>
          <p:nvPr>
            <p:ph type="title"/>
          </p:nvPr>
        </p:nvSpPr>
        <p:spPr>
          <a:xfrm>
            <a:off x="686834" y="1153572"/>
            <a:ext cx="3200400" cy="4461163"/>
          </a:xfrm>
        </p:spPr>
        <p:txBody>
          <a:bodyPr>
            <a:normAutofit/>
          </a:bodyPr>
          <a:lstStyle/>
          <a:p>
            <a:r>
              <a:rPr lang="el-GR">
                <a:solidFill>
                  <a:srgbClr val="FFFFFF"/>
                </a:solidFill>
              </a:rPr>
              <a:t>Ρεαλισμός: Τί είναι και ποιες οι απαρχές του</a:t>
            </a:r>
            <a:endParaRPr lang="en-GR">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FDC4D62-697D-0051-A0E5-E6CF3283DFE8}"/>
              </a:ext>
            </a:extLst>
          </p:cNvPr>
          <p:cNvSpPr>
            <a:spLocks noGrp="1"/>
          </p:cNvSpPr>
          <p:nvPr>
            <p:ph idx="1"/>
          </p:nvPr>
        </p:nvSpPr>
        <p:spPr>
          <a:xfrm>
            <a:off x="4447308" y="591344"/>
            <a:ext cx="6906491" cy="5585619"/>
          </a:xfrm>
        </p:spPr>
        <p:txBody>
          <a:bodyPr anchor="ctr">
            <a:normAutofit/>
          </a:bodyPr>
          <a:lstStyle/>
          <a:p>
            <a:r>
              <a:rPr lang="el-GR" dirty="0"/>
              <a:t>Μια ευρεία πνευματική παράδοση που εξηγεί τις διεθνείς σχέσεις κυρίως από την οπτική της ισχύος. </a:t>
            </a:r>
          </a:p>
          <a:p>
            <a:r>
              <a:rPr lang="el-GR" dirty="0"/>
              <a:t>Κατέχει κεντρική θέση στη μελέτη των Διεθνών Σχέσεων</a:t>
            </a:r>
          </a:p>
          <a:p>
            <a:r>
              <a:rPr lang="el-GR" dirty="0"/>
              <a:t>Ως αντίδραση στη φιλελεύθερη παράδοση του ιδεαλισμού</a:t>
            </a:r>
          </a:p>
          <a:p>
            <a:r>
              <a:rPr lang="el-GR" dirty="0"/>
              <a:t>Απαρχές: </a:t>
            </a:r>
            <a:r>
              <a:rPr lang="el-GR" dirty="0" err="1"/>
              <a:t>Σουν</a:t>
            </a:r>
            <a:r>
              <a:rPr lang="el-GR" dirty="0"/>
              <a:t> Τσου, </a:t>
            </a:r>
            <a:r>
              <a:rPr lang="el-GR" dirty="0" err="1"/>
              <a:t>Θουκιδύδης</a:t>
            </a:r>
            <a:r>
              <a:rPr lang="el-GR" dirty="0"/>
              <a:t>, </a:t>
            </a:r>
            <a:r>
              <a:rPr lang="el-GR" dirty="0" err="1"/>
              <a:t>Νικόλο</a:t>
            </a:r>
            <a:r>
              <a:rPr lang="el-GR" dirty="0"/>
              <a:t> </a:t>
            </a:r>
            <a:r>
              <a:rPr lang="el-GR" dirty="0" err="1"/>
              <a:t>Μακιαβέλι</a:t>
            </a:r>
            <a:r>
              <a:rPr lang="el-GR" dirty="0"/>
              <a:t>, Τόμας Χομπς</a:t>
            </a:r>
          </a:p>
          <a:p>
            <a:r>
              <a:rPr lang="el-GR" dirty="0"/>
              <a:t>Μετά το 2</a:t>
            </a:r>
            <a:r>
              <a:rPr lang="el-GR" baseline="30000" dirty="0"/>
              <a:t>ο</a:t>
            </a:r>
            <a:r>
              <a:rPr lang="el-GR" dirty="0"/>
              <a:t> Παγκόσμιο: Χανς </a:t>
            </a:r>
            <a:r>
              <a:rPr lang="el-GR" dirty="0" err="1"/>
              <a:t>Μοργκεντάου</a:t>
            </a:r>
            <a:endParaRPr lang="en-GR" dirty="0"/>
          </a:p>
        </p:txBody>
      </p:sp>
    </p:spTree>
    <p:extLst>
      <p:ext uri="{BB962C8B-B14F-4D97-AF65-F5344CB8AC3E}">
        <p14:creationId xmlns:p14="http://schemas.microsoft.com/office/powerpoint/2010/main" val="3103102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7989E4-41C6-661E-51EE-AE757E22C8C2}"/>
              </a:ext>
            </a:extLst>
          </p:cNvPr>
          <p:cNvSpPr>
            <a:spLocks noGrp="1"/>
          </p:cNvSpPr>
          <p:nvPr>
            <p:ph type="title"/>
          </p:nvPr>
        </p:nvSpPr>
        <p:spPr>
          <a:xfrm>
            <a:off x="635000" y="640823"/>
            <a:ext cx="3418659" cy="5583148"/>
          </a:xfrm>
        </p:spPr>
        <p:txBody>
          <a:bodyPr anchor="ctr">
            <a:normAutofit/>
          </a:bodyPr>
          <a:lstStyle/>
          <a:p>
            <a:r>
              <a:rPr lang="el-GR" sz="5400"/>
              <a:t>Βασικές αρχές ρεαλισμού</a:t>
            </a:r>
            <a:endParaRPr lang="en-GR" sz="5400"/>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AD377938-C4FE-1B96-A8E4-94F6AAAD0D69}"/>
              </a:ext>
            </a:extLst>
          </p:cNvPr>
          <p:cNvGraphicFramePr>
            <a:graphicFrameLocks noGrp="1"/>
          </p:cNvGraphicFramePr>
          <p:nvPr>
            <p:ph idx="1"/>
            <p:extLst>
              <p:ext uri="{D42A27DB-BD31-4B8C-83A1-F6EECF244321}">
                <p14:modId xmlns:p14="http://schemas.microsoft.com/office/powerpoint/2010/main" val="4219339594"/>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609276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531</TotalTime>
  <Words>1107</Words>
  <Application>Microsoft Macintosh PowerPoint</Application>
  <PresentationFormat>Widescreen</PresentationFormat>
  <Paragraphs>77</Paragraphs>
  <Slides>16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Wingdings</vt:lpstr>
      <vt:lpstr>Office Theme</vt:lpstr>
      <vt:lpstr>ΕΙΣΑΓΩΓΗ ΣΤΙΣ ΔΙΕΘΝΕΙΣ ΣΧΕΣΕΙΣ</vt:lpstr>
      <vt:lpstr>PowerPoint Presentation</vt:lpstr>
      <vt:lpstr>ΤΙ ΕΙΝΑΙ ΟΙ ΔΙΕΘΝΕΙΣ ΣΧΕΣΕΙΣ ΚΑΙ ΓΙΑΤΙ ΤΙΣ ΜΕΛΕΤΑΜΕ; </vt:lpstr>
      <vt:lpstr>Πρόβλημα των συλλογικών αγαθών</vt:lpstr>
      <vt:lpstr>Πιθανές λύσεις του προβλήματος των συλλογικών αγαθών</vt:lpstr>
      <vt:lpstr>PowerPoint Presentation</vt:lpstr>
      <vt:lpstr>ΡΕΑΛΙΣΜΟΣ</vt:lpstr>
      <vt:lpstr>Ρεαλισμός: Τί είναι και ποιες οι απαρχές του</vt:lpstr>
      <vt:lpstr>Βασικές αρχές ρεαλισμού</vt:lpstr>
      <vt:lpstr>Ισχύς (power)</vt:lpstr>
      <vt:lpstr>Το Διεθνές Σύστημα κατά τους ρεαλιστές</vt:lpstr>
      <vt:lpstr>Το σύστημα των μεγάλων δυνάμεων 1500-2000</vt:lpstr>
      <vt:lpstr>Κατανομή της ισχύος</vt:lpstr>
      <vt:lpstr>Θεωρία μετάβασης της ισχύος</vt:lpstr>
      <vt:lpstr>Θεωρία ηγεμονικής σταθερότητας</vt:lpstr>
      <vt:lpstr>Συμμαχίες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ΕΙΣΑΓΩΓΗ ΣΤΙΣ ΔΙΕΘΝΕΙΣ ΣΧΕΣΕΙΣ</dc:title>
  <dc:creator>Sofia Tipaldou</dc:creator>
  <cp:lastModifiedBy>Sofia Tipaldou</cp:lastModifiedBy>
  <cp:revision>4</cp:revision>
  <dcterms:created xsi:type="dcterms:W3CDTF">2023-10-17T07:50:27Z</dcterms:created>
  <dcterms:modified xsi:type="dcterms:W3CDTF">2024-10-23T11:40:49Z</dcterms:modified>
</cp:coreProperties>
</file>