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1244" r:id="rId2"/>
    <p:sldId id="1243" r:id="rId3"/>
    <p:sldId id="1220" r:id="rId4"/>
    <p:sldId id="1222" r:id="rId5"/>
    <p:sldId id="1223" r:id="rId6"/>
    <p:sldId id="1225" r:id="rId7"/>
    <p:sldId id="1224" r:id="rId8"/>
    <p:sldId id="1230" r:id="rId9"/>
    <p:sldId id="1226" r:id="rId10"/>
    <p:sldId id="1227" r:id="rId11"/>
    <p:sldId id="1228" r:id="rId12"/>
    <p:sldId id="1229" r:id="rId13"/>
    <p:sldId id="1231" r:id="rId14"/>
    <p:sldId id="1232" r:id="rId15"/>
    <p:sldId id="1233" r:id="rId16"/>
    <p:sldId id="1234" r:id="rId17"/>
    <p:sldId id="1235" r:id="rId18"/>
    <p:sldId id="1236" r:id="rId19"/>
    <p:sldId id="1237" r:id="rId20"/>
    <p:sldId id="1238" r:id="rId21"/>
    <p:sldId id="1241" r:id="rId22"/>
    <p:sldId id="1242" r:id="rId23"/>
    <p:sldId id="116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3" orient="horz" pos="336">
          <p15:clr>
            <a:srgbClr val="A4A3A4"/>
          </p15:clr>
        </p15:guide>
        <p15:guide id="4" orient="horz" pos="3984">
          <p15:clr>
            <a:srgbClr val="A4A3A4"/>
          </p15:clr>
        </p15:guide>
        <p15:guide id="5" orient="horz" pos="720">
          <p15:clr>
            <a:srgbClr val="A4A3A4"/>
          </p15:clr>
        </p15:guide>
        <p15:guide id="6" orient="horz" pos="1056">
          <p15:clr>
            <a:srgbClr val="A4A3A4"/>
          </p15:clr>
        </p15:guide>
        <p15:guide id="7" orient="horz" pos="1392">
          <p15:clr>
            <a:srgbClr val="A4A3A4"/>
          </p15:clr>
        </p15:guide>
        <p15:guide id="8" pos="288">
          <p15:clr>
            <a:srgbClr val="A4A3A4"/>
          </p15:clr>
        </p15:guide>
        <p15:guide id="9" pos="5472">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 Mohanapriya" initials="D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7FA3"/>
    <a:srgbClr val="D4EAE4"/>
    <a:srgbClr val="99008C"/>
    <a:srgbClr val="001581"/>
    <a:srgbClr val="82007C"/>
    <a:srgbClr val="96008F"/>
    <a:srgbClr val="595375"/>
    <a:srgbClr val="6B638B"/>
    <a:srgbClr val="000000"/>
    <a:srgbClr val="FDB94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636" autoAdjust="0"/>
    <p:restoredTop sz="84774" autoAdjust="0"/>
  </p:normalViewPr>
  <p:slideViewPr>
    <p:cSldViewPr>
      <p:cViewPr>
        <p:scale>
          <a:sx n="79" d="100"/>
          <a:sy n="79" d="100"/>
        </p:scale>
        <p:origin x="-1500" y="-66"/>
      </p:cViewPr>
      <p:guideLst>
        <p:guide orient="horz" pos="336"/>
        <p:guide orient="horz" pos="3984"/>
        <p:guide orient="horz" pos="720"/>
        <p:guide orient="horz" pos="1056"/>
        <p:guide orient="horz" pos="1392"/>
        <p:guide pos="288"/>
        <p:guide pos="5472"/>
      </p:guideLst>
    </p:cSldViewPr>
  </p:slideViewPr>
  <p:outlineViewPr>
    <p:cViewPr>
      <p:scale>
        <a:sx n="50" d="100"/>
        <a:sy n="50" d="100"/>
      </p:scale>
      <p:origin x="0" y="1921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80"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5/22/2022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t>Εάν αυτή η παρουσίαση του PowerPoint περιέχει μαθηματικές εξισώσεις, ίσως χρειαστεί να ελέγξετε ότι ο υπολογιστής σας έχει εγκατεστημένα τα ακόλουθα:</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Πρόσθετο </a:t>
            </a:r>
            <a:r>
              <a:rPr lang="el-GR" dirty="0" err="1"/>
              <a:t>MathType</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err="1" smtClean="0"/>
              <a:t>Math</a:t>
            </a:r>
            <a:r>
              <a:rPr lang="el-GR" dirty="0" smtClean="0"/>
              <a:t> </a:t>
            </a:r>
            <a:r>
              <a:rPr lang="el-GR" dirty="0"/>
              <a:t>Player (διαθέσιμη δωρεάν έκδοση)</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NVDA </a:t>
            </a:r>
            <a:r>
              <a:rPr lang="el-GR" dirty="0" err="1"/>
              <a:t>Reader</a:t>
            </a:r>
            <a:r>
              <a:rPr lang="el-GR" dirty="0"/>
              <a:t> (διαθέσιμη δωρεάν έκδοση)</a:t>
            </a:r>
            <a:r>
              <a:rPr lang="en-US"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 xmlns:p14="http://schemas.microsoft.com/office/powerpoint/2010/main" val="20830098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Σε σταθερή κατάσταση, η παραγωγή και οι δύο εισροές, το κεφάλαιο και η αποδοτική εργασία, αναπτύσσονται «σε ισορροπία» με τον ίδιο ρυθμό. Τα χαρακτηριστικά της ισόρροπης ανάπτυξης θα είναι χρήσιμα αργότερα στο κεφάλαιο και συνοψίζονται στον Πίνακα 12-1.</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Επειδή η παραγωγή, το κεφάλαιο και η αποδοτική εργασία αναπτύσσονται όλα με τον ίδιο ρυθμό (</a:t>
            </a:r>
            <a:r>
              <a:rPr lang="el-GR" sz="1200" b="0" i="0" u="none" strike="noStrike" kern="1200" baseline="0" dirty="0" err="1">
                <a:solidFill>
                  <a:schemeClr val="tx1"/>
                </a:solidFill>
                <a:latin typeface="+mn-lt"/>
                <a:ea typeface="+mn-ea"/>
                <a:cs typeface="+mn-cs"/>
              </a:rPr>
              <a:t>g</a:t>
            </a:r>
            <a:r>
              <a:rPr lang="el-GR" sz="1200" b="0" i="0" u="none" strike="noStrike" kern="1200" baseline="-25000" dirty="0" err="1">
                <a:solidFill>
                  <a:schemeClr val="tx1"/>
                </a:solidFill>
                <a:latin typeface="+mn-lt"/>
                <a:ea typeface="+mn-ea"/>
                <a:cs typeface="+mn-cs"/>
              </a:rPr>
              <a:t>A</a:t>
            </a:r>
            <a:r>
              <a:rPr lang="el-GR" sz="1200" b="0" i="0" u="none" strike="noStrike" kern="1200" baseline="0" dirty="0">
                <a:solidFill>
                  <a:schemeClr val="tx1"/>
                </a:solidFill>
                <a:latin typeface="+mn-lt"/>
                <a:ea typeface="+mn-ea"/>
                <a:cs typeface="+mn-cs"/>
              </a:rPr>
              <a:t> + </a:t>
            </a:r>
            <a:r>
              <a:rPr lang="el-GR" sz="1200" b="0" i="0" u="none" strike="noStrike" kern="1200" baseline="0" dirty="0" err="1">
                <a:solidFill>
                  <a:schemeClr val="tx1"/>
                </a:solidFill>
                <a:latin typeface="+mn-lt"/>
                <a:ea typeface="+mn-ea"/>
                <a:cs typeface="+mn-cs"/>
              </a:rPr>
              <a:t>g</a:t>
            </a:r>
            <a:r>
              <a:rPr lang="el-GR" sz="1200" b="0" i="0" u="none" strike="noStrike" kern="1200" baseline="-25000" dirty="0" err="1">
                <a:solidFill>
                  <a:schemeClr val="tx1"/>
                </a:solidFill>
                <a:latin typeface="+mn-lt"/>
                <a:ea typeface="+mn-ea"/>
                <a:cs typeface="+mn-cs"/>
              </a:rPr>
              <a:t>N</a:t>
            </a:r>
            <a:r>
              <a:rPr lang="el-GR" sz="1200" b="0" i="0" u="none" strike="noStrike" kern="1200" baseline="0" dirty="0">
                <a:solidFill>
                  <a:schemeClr val="tx1"/>
                </a:solidFill>
                <a:latin typeface="+mn-lt"/>
                <a:ea typeface="+mn-ea"/>
                <a:cs typeface="+mn-cs"/>
              </a:rPr>
              <a:t>) σε σταθερή κατάσταση, η σταθερή κατάσταση αυτής της οικονομίας ονομάζεται επίσης </a:t>
            </a:r>
            <a:r>
              <a:rPr lang="el-GR" sz="1200" b="0" i="0" u="none" strike="noStrike" kern="1200" baseline="0" dirty="0" smtClean="0">
                <a:solidFill>
                  <a:schemeClr val="tx1"/>
                </a:solidFill>
                <a:latin typeface="+mn-lt"/>
                <a:ea typeface="+mn-ea"/>
                <a:cs typeface="+mn-cs"/>
              </a:rPr>
              <a:t>κατάσταση</a:t>
            </a:r>
            <a:r>
              <a:rPr lang="el-GR" sz="1200" b="1" i="0" u="none" strike="noStrike" kern="1200" baseline="0" dirty="0" smtClean="0">
                <a:solidFill>
                  <a:schemeClr val="tx1"/>
                </a:solidFill>
                <a:latin typeface="+mn-lt"/>
                <a:ea typeface="+mn-ea"/>
                <a:cs typeface="+mn-cs"/>
              </a:rPr>
              <a:t> </a:t>
            </a:r>
            <a:r>
              <a:rPr lang="el-GR" sz="1200" b="1" i="0" u="none" strike="noStrike" kern="1200" baseline="0" dirty="0">
                <a:solidFill>
                  <a:schemeClr val="tx1"/>
                </a:solidFill>
                <a:latin typeface="+mn-lt"/>
                <a:ea typeface="+mn-ea"/>
                <a:cs typeface="+mn-cs"/>
              </a:rPr>
              <a:t>ισόρροπης </a:t>
            </a:r>
            <a:r>
              <a:rPr lang="el-GR" sz="1200" b="1" i="0" u="none" strike="noStrike" kern="1200" baseline="0" dirty="0" smtClean="0">
                <a:solidFill>
                  <a:schemeClr val="tx1"/>
                </a:solidFill>
                <a:latin typeface="+mn-lt"/>
                <a:ea typeface="+mn-ea"/>
                <a:cs typeface="+mn-cs"/>
              </a:rPr>
              <a:t>ανάπτυξης</a:t>
            </a:r>
            <a:r>
              <a:rPr lang="el-GR" sz="1200" b="0" i="0" u="none" strike="noStrike" kern="1200" baseline="0" dirty="0" smtClean="0">
                <a:solidFill>
                  <a:schemeClr val="tx1"/>
                </a:solidFill>
                <a:latin typeface="+mn-lt"/>
                <a:ea typeface="+mn-ea"/>
                <a:cs typeface="+mn-cs"/>
              </a:rPr>
              <a:t>.</a:t>
            </a:r>
            <a:endParaRPr lang="el-G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Οι μεταβολές  στο ποσοστό αποταμίευσης αυξάνουν το επίπεδο παραγωγής σε σταθερή κατάσταση ανά αποδοτικό εργαζόμενο. Αυτό το αποτέλεσμα φαίνεται καλύτερα στο Σχήμα 12-3, το οποίο δείχνει την επίδραση της αύξησης του ποσοστού αποταμίευσης από s</a:t>
            </a:r>
            <a:r>
              <a:rPr lang="el-GR" sz="1200" b="0" i="0" u="none" strike="noStrike" kern="1200" baseline="-25000" dirty="0">
                <a:solidFill>
                  <a:schemeClr val="tx1"/>
                </a:solidFill>
                <a:latin typeface="+mn-lt"/>
                <a:ea typeface="+mn-ea"/>
                <a:cs typeface="+mn-cs"/>
              </a:rPr>
              <a:t>0</a:t>
            </a:r>
            <a:r>
              <a:rPr lang="el-GR" sz="1200" b="0" i="0" u="none" strike="noStrike" kern="1200" baseline="0" dirty="0">
                <a:solidFill>
                  <a:schemeClr val="tx1"/>
                </a:solidFill>
                <a:latin typeface="+mn-lt"/>
                <a:ea typeface="+mn-ea"/>
                <a:cs typeface="+mn-cs"/>
              </a:rPr>
              <a:t> σε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Η αύξηση του ποσοστού αποταμίευσης μετατοπίζει τη σχέση επένδυσης προς τα πάνω, από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f(K/AN</a:t>
            </a:r>
            <a:r>
              <a:rPr lang="el-GR" sz="1200" b="0" i="0" u="none" strike="noStrike" kern="1200" baseline="0" dirty="0">
                <a:solidFill>
                  <a:schemeClr val="tx1"/>
                </a:solidFill>
                <a:latin typeface="+mn-lt"/>
                <a:ea typeface="+mn-ea"/>
                <a:cs typeface="+mn-cs"/>
              </a:rPr>
              <a:t>) σε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f(K/AN</a:t>
            </a:r>
            <a:r>
              <a:rPr lang="el-GR" sz="1200" b="0" i="0" u="none" strike="noStrike" kern="1200" baseline="0" dirty="0">
                <a:solidFill>
                  <a:schemeClr val="tx1"/>
                </a:solidFill>
                <a:latin typeface="+mn-lt"/>
                <a:ea typeface="+mn-ea"/>
                <a:cs typeface="+mn-cs"/>
              </a:rPr>
              <a:t>).</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Ο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Παραγωγή </a:t>
            </a:r>
            <a:r>
              <a:rPr lang="el-GR" sz="1200" b="0" i="0" u="none" strike="noStrike" kern="1200" baseline="0" dirty="0">
                <a:solidFill>
                  <a:schemeClr val="tx1"/>
                </a:solidFill>
                <a:latin typeface="+mn-lt"/>
                <a:ea typeface="+mn-ea"/>
                <a:cs typeface="+mn-cs"/>
              </a:rPr>
              <a:t>ανά αποδοτικό εργαζόμενο, </a:t>
            </a:r>
            <a:r>
              <a:rPr lang="el-GR" sz="1200" b="0" i="0" u="none" strike="noStrike" kern="1200" baseline="0" dirty="0" smtClean="0">
                <a:solidFill>
                  <a:schemeClr val="tx1"/>
                </a:solidFill>
                <a:latin typeface="+mn-lt"/>
                <a:ea typeface="+mn-ea"/>
                <a:cs typeface="+mn-cs"/>
              </a:rPr>
              <a:t>Y/AN» </a:t>
            </a:r>
            <a:r>
              <a:rPr lang="el-GR" sz="1200" b="0" i="0" u="none" strike="noStrike" kern="1200" baseline="0" dirty="0">
                <a:solidFill>
                  <a:schemeClr val="tx1"/>
                </a:solidFill>
                <a:latin typeface="+mn-lt"/>
                <a:ea typeface="+mn-ea"/>
                <a:cs typeface="+mn-cs"/>
              </a:rPr>
              <a:t>και ο οριζόντιος άξονας φέρει την ένδειξη </a:t>
            </a:r>
            <a:r>
              <a:rPr lang="el-GR" sz="1200" b="0" i="0" u="none" strike="noStrike" kern="1200" baseline="0" dirty="0" smtClean="0">
                <a:solidFill>
                  <a:schemeClr val="tx1"/>
                </a:solidFill>
                <a:latin typeface="+mn-lt"/>
                <a:ea typeface="+mn-ea"/>
                <a:cs typeface="+mn-cs"/>
              </a:rPr>
              <a:t>«Κεφάλαιο </a:t>
            </a:r>
            <a:r>
              <a:rPr lang="el-GR" sz="1200" b="0" i="0" u="none" strike="noStrike" kern="1200" baseline="0" dirty="0">
                <a:solidFill>
                  <a:schemeClr val="tx1"/>
                </a:solidFill>
                <a:latin typeface="+mn-lt"/>
                <a:ea typeface="+mn-ea"/>
                <a:cs typeface="+mn-cs"/>
              </a:rPr>
              <a:t>ανά αποδοτικό εργαζόμενο, </a:t>
            </a:r>
            <a:r>
              <a:rPr lang="el-GR" sz="1200" b="0" i="0" u="none" strike="noStrike" kern="1200" baseline="0" dirty="0" smtClean="0">
                <a:solidFill>
                  <a:schemeClr val="tx1"/>
                </a:solidFill>
                <a:latin typeface="+mn-lt"/>
                <a:ea typeface="+mn-ea"/>
                <a:cs typeface="+mn-cs"/>
              </a:rPr>
              <a:t>K/AN». </a:t>
            </a:r>
            <a:r>
              <a:rPr lang="el-GR" sz="1200" b="0" i="0" u="none" strike="noStrike" kern="1200" baseline="0" dirty="0">
                <a:solidFill>
                  <a:schemeClr val="tx1"/>
                </a:solidFill>
                <a:latin typeface="+mn-lt"/>
                <a:ea typeface="+mn-ea"/>
                <a:cs typeface="+mn-cs"/>
              </a:rPr>
              <a:t>Τρεις </a:t>
            </a:r>
            <a:r>
              <a:rPr lang="el-GR" sz="1200" b="0" i="0" u="none" strike="noStrike" kern="1200" baseline="0" dirty="0" smtClean="0">
                <a:solidFill>
                  <a:schemeClr val="tx1"/>
                </a:solidFill>
                <a:latin typeface="+mn-lt"/>
                <a:ea typeface="+mn-ea"/>
                <a:cs typeface="+mn-cs"/>
              </a:rPr>
              <a:t>κοίλες </a:t>
            </a:r>
            <a:r>
              <a:rPr lang="el-GR" sz="1200" b="0" i="0" u="none" strike="noStrike" kern="1200" baseline="0" dirty="0">
                <a:solidFill>
                  <a:schemeClr val="tx1"/>
                </a:solidFill>
                <a:latin typeface="+mn-lt"/>
                <a:ea typeface="+mn-ea"/>
                <a:cs typeface="+mn-cs"/>
              </a:rPr>
              <a:t>καμπύλες σχεδιάζονται από το σημείο αφετηρίας με αύξουσες κλίσεις. Η πρώτη καμπύλη βρίσκεται στο κάτω μέρος και φέρει την ένδειξη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f(K/AN). </a:t>
            </a:r>
            <a:r>
              <a:rPr lang="el-GR" sz="1200" b="0" i="0" u="none" strike="noStrike" kern="1200" baseline="0" dirty="0">
                <a:solidFill>
                  <a:schemeClr val="tx1"/>
                </a:solidFill>
                <a:latin typeface="+mn-lt"/>
                <a:ea typeface="+mn-ea"/>
                <a:cs typeface="+mn-cs"/>
              </a:rPr>
              <a:t>Η δεύτερη καμπύλη βρίσκεται στη μέση και φέρει την ένδειξη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f(K/AN). </a:t>
            </a:r>
            <a:r>
              <a:rPr lang="el-GR" sz="1200" b="0" i="0" u="none" strike="noStrike" kern="1200" baseline="0" dirty="0">
                <a:solidFill>
                  <a:schemeClr val="tx1"/>
                </a:solidFill>
                <a:latin typeface="+mn-lt"/>
                <a:ea typeface="+mn-ea"/>
                <a:cs typeface="+mn-cs"/>
              </a:rPr>
              <a:t>Η τρίτη καμπύλη βρίσκεται στην κορυφή και φέρει την ένδειξη </a:t>
            </a:r>
            <a:r>
              <a:rPr lang="el-GR" sz="1200" b="0" i="0" u="none" strike="noStrike" kern="1200" baseline="0" dirty="0" smtClean="0">
                <a:solidFill>
                  <a:schemeClr val="tx1"/>
                </a:solidFill>
                <a:latin typeface="+mn-lt"/>
                <a:ea typeface="+mn-ea"/>
                <a:cs typeface="+mn-cs"/>
              </a:rPr>
              <a:t>f(K/AN). Η </a:t>
            </a:r>
            <a:r>
              <a:rPr lang="el-GR" sz="1200" b="0" i="0" u="none" strike="noStrike" kern="1200" baseline="0" dirty="0">
                <a:solidFill>
                  <a:schemeClr val="tx1"/>
                </a:solidFill>
                <a:latin typeface="+mn-lt"/>
                <a:ea typeface="+mn-ea"/>
                <a:cs typeface="+mn-cs"/>
              </a:rPr>
              <a:t>πρώτη και η δεύτερη καμπύλη περνούν από δύο σημεία, τα οποία δεν φέρουν ετικέτα. Η τρίτη καμπύλη διέρχεται από δύο σημεία: το πρώτο βρίσκεται κάθετα πάνω από το σημείο της πρώτης καμπύλης και το δεύτερο βρίσκεται κάθετα πάνω από το σημείο στη δεύτερη καμπύλη. Υπάρχει ένα βέλος προς τα πάνω μεταξύ της πρώτης και της δεύτερης καμπύλης.</a:t>
            </a:r>
          </a:p>
          <a:p>
            <a:r>
              <a:rPr lang="el-GR" sz="1200" b="0" i="0" u="none" strike="noStrike" kern="1200" baseline="0" dirty="0">
                <a:solidFill>
                  <a:schemeClr val="tx1"/>
                </a:solidFill>
                <a:latin typeface="+mn-lt"/>
                <a:ea typeface="+mn-ea"/>
                <a:cs typeface="+mn-cs"/>
              </a:rPr>
              <a:t>Μια ευθεία γραμμή θετικής κλίσης με την ένδειξη </a:t>
            </a:r>
            <a:r>
              <a:rPr lang="el-GR" sz="1200" b="0" i="0" u="none" strike="noStrike" kern="1200" baseline="0" dirty="0" smtClean="0">
                <a:solidFill>
                  <a:schemeClr val="tx1"/>
                </a:solidFill>
                <a:latin typeface="+mn-lt"/>
                <a:ea typeface="+mn-ea"/>
                <a:cs typeface="+mn-cs"/>
              </a:rPr>
              <a:t>(</a:t>
            </a:r>
            <a:r>
              <a:rPr lang="el-GR" sz="1200" b="0" i="0" u="none" strike="noStrike" kern="1200" baseline="0" dirty="0" err="1" smtClean="0">
                <a:solidFill>
                  <a:schemeClr val="tx1"/>
                </a:solidFill>
                <a:latin typeface="+mn-lt"/>
                <a:ea typeface="+mn-ea"/>
                <a:cs typeface="+mn-cs"/>
              </a:rPr>
              <a:t>δ+g</a:t>
            </a:r>
            <a:r>
              <a:rPr lang="el-GR" sz="1200" b="0" i="0" u="none" strike="noStrike" kern="1200" baseline="-25000" dirty="0" err="1" smtClean="0">
                <a:solidFill>
                  <a:schemeClr val="tx1"/>
                </a:solidFill>
                <a:latin typeface="+mn-lt"/>
                <a:ea typeface="+mn-ea"/>
                <a:cs typeface="+mn-cs"/>
              </a:rPr>
              <a:t>Α</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N</a:t>
            </a:r>
            <a:r>
              <a:rPr lang="el-GR" sz="1200" b="0" i="0" u="none" strike="noStrike" kern="1200" baseline="0" dirty="0" smtClean="0">
                <a:solidFill>
                  <a:schemeClr val="tx1"/>
                </a:solidFill>
                <a:latin typeface="+mn-lt"/>
                <a:ea typeface="+mn-ea"/>
                <a:cs typeface="+mn-cs"/>
              </a:rPr>
              <a:t>) K/AN </a:t>
            </a:r>
            <a:r>
              <a:rPr lang="el-GR" sz="1200" b="0" i="0" u="none" strike="noStrike" kern="1200" baseline="0" dirty="0">
                <a:solidFill>
                  <a:schemeClr val="tx1"/>
                </a:solidFill>
                <a:latin typeface="+mn-lt"/>
                <a:ea typeface="+mn-ea"/>
                <a:cs typeface="+mn-cs"/>
              </a:rPr>
              <a:t>σχεδιάζεται από το σημείο εκκίνησης. Η ευθεία γραμμή διέρχεται από τα σημεία της πρώτης και της δεύτερης καμπύλης </a:t>
            </a:r>
            <a:r>
              <a:rPr lang="el-GR" sz="1200" b="0" i="0" u="none" strike="noStrike" kern="1200" baseline="0" dirty="0" smtClean="0">
                <a:solidFill>
                  <a:schemeClr val="tx1"/>
                </a:solidFill>
                <a:latin typeface="+mn-lt"/>
                <a:ea typeface="+mn-ea"/>
                <a:cs typeface="+mn-cs"/>
              </a:rPr>
              <a:t>επενδύσεων.</a:t>
            </a:r>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Μια  διακεκομμένη ευθεία γραμμή σχεδιάζεται κάθετα από το πρώτο σημείο της τρίτης καμπύλης, η οποία διέρχεται από το σημείο της πρώτης καμπύλης σε ένα σημείο με την ένδειξη </a:t>
            </a:r>
            <a:r>
              <a:rPr lang="el-GR" sz="1200" b="0" i="0" u="none" strike="noStrike" kern="1200" baseline="0" dirty="0" smtClean="0">
                <a:solidFill>
                  <a:schemeClr val="tx1"/>
                </a:solidFill>
                <a:latin typeface="+mn-lt"/>
                <a:ea typeface="+mn-ea"/>
                <a:cs typeface="+mn-cs"/>
              </a:rPr>
              <a:t>(K/AN)</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που σημειώνεται στον οριζόντιο άξονα. Μια διακεκομμένη ευθεία γραμμή σχεδιάζεται οριζόντια από το ίδιο σημείο σε ένα σημείο με την ένδειξη </a:t>
            </a:r>
            <a:r>
              <a:rPr lang="el-GR" sz="1200" b="0" i="0" u="none" strike="noStrike" kern="1200" baseline="0" dirty="0" smtClean="0">
                <a:solidFill>
                  <a:schemeClr val="tx1"/>
                </a:solidFill>
                <a:latin typeface="+mn-lt"/>
                <a:ea typeface="+mn-ea"/>
                <a:cs typeface="+mn-cs"/>
              </a:rPr>
              <a:t>(Y/AN)</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που σημειώνεται στον κατακόρυφο άξονα.</a:t>
            </a:r>
          </a:p>
          <a:p>
            <a:r>
              <a:rPr lang="el-GR" sz="1200" b="0" i="0" u="none" strike="noStrike" kern="1200" baseline="0" dirty="0">
                <a:solidFill>
                  <a:schemeClr val="tx1"/>
                </a:solidFill>
                <a:latin typeface="+mn-lt"/>
                <a:ea typeface="+mn-ea"/>
                <a:cs typeface="+mn-cs"/>
              </a:rPr>
              <a:t>Μια άλλη διακεκομμένη ευθεία γραμμή σχεδιάζεται κατακόρυφα από το δεύτερο σημείο της τρίτης καμπύλης, η οποία διέρχεται από το σημείο της δεύτερης καμπύλης σε ένα σημείο με την ένδειξη </a:t>
            </a:r>
            <a:r>
              <a:rPr lang="el-GR" sz="1200" b="0" i="0" u="none" strike="noStrike" kern="1200" baseline="0" dirty="0" smtClean="0">
                <a:solidFill>
                  <a:schemeClr val="tx1"/>
                </a:solidFill>
                <a:latin typeface="+mn-lt"/>
                <a:ea typeface="+mn-ea"/>
                <a:cs typeface="+mn-cs"/>
              </a:rPr>
              <a:t>(K/AN)</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που σημειώνεται στον οριζόντιο άξονα. Μια διακεκομμένη ευθεία γραμμή σχεδιάζεται οριζόντια από το ίδιο σημείο σε ένα σημείο με την ένδειξη </a:t>
            </a:r>
            <a:r>
              <a:rPr lang="el-GR" sz="1200" b="0" i="0" u="none" strike="noStrike" kern="1200" baseline="0" dirty="0" smtClean="0">
                <a:solidFill>
                  <a:schemeClr val="tx1"/>
                </a:solidFill>
                <a:latin typeface="+mn-lt"/>
                <a:ea typeface="+mn-ea"/>
                <a:cs typeface="+mn-cs"/>
              </a:rPr>
              <a:t>(Y/AN)</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 σημειωμένο </a:t>
            </a:r>
            <a:r>
              <a:rPr lang="el-GR" sz="1200" b="0" i="0" u="none" strike="noStrike" kern="1200" baseline="0" dirty="0">
                <a:solidFill>
                  <a:schemeClr val="tx1"/>
                </a:solidFill>
                <a:latin typeface="+mn-lt"/>
                <a:ea typeface="+mn-ea"/>
                <a:cs typeface="+mn-cs"/>
              </a:rPr>
              <a:t>στον κατακόρυφο άξονα.</a:t>
            </a:r>
          </a:p>
          <a:p>
            <a:r>
              <a:rPr lang="el-GR" sz="1200" b="0" i="0" u="none" strike="noStrike" kern="1200" baseline="0" dirty="0">
                <a:solidFill>
                  <a:schemeClr val="tx1"/>
                </a:solidFill>
                <a:latin typeface="+mn-lt"/>
                <a:ea typeface="+mn-ea"/>
                <a:cs typeface="+mn-cs"/>
              </a:rPr>
              <a:t>Έξι αιχμές βελών που βλέπουν πάνω δεξιά σχεδιάζονται μεταξύ των σημείων στην τρίτη καμπύλη. Έξι αιχμές βελών που κοιτούν προς τα δεξιά σχεδιάζονται μεταξύ των σημείων στον οριζόντιο άξονα.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Μετά την αύξηση του ποσοστού αποταμίευσης, το κεφάλαιο ανά αποδοτικό εργαζόμενο και η παραγωγή ανά αποδοτικό εργαζόμενο αυξάνονται για κάποιο χρονικό διάστημα καθώς συγκλίνουν στο νέο υψηλότερο επίπεδό τους. Το Σχήμα 12-4 απεικονίζει το προϊόν σε σχέση με το χρόνο. Η οικονομία βρίσκεται αρχικά στην ισόρροπη ανάπτυξη ΑΑ: Η παραγωγή αυξάνεται με ρυθμό (</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A</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N</a:t>
            </a:r>
            <a:r>
              <a:rPr lang="el-GR" sz="1200" b="0" i="0" u="none" strike="noStrike" kern="1200" baseline="0" dirty="0" smtClean="0">
                <a:solidFill>
                  <a:schemeClr val="tx1"/>
                </a:solidFill>
                <a:latin typeface="+mn-lt"/>
                <a:ea typeface="+mn-ea"/>
                <a:cs typeface="+mn-cs"/>
              </a:rPr>
              <a:t>) — άρα </a:t>
            </a:r>
            <a:r>
              <a:rPr lang="el-GR" sz="1200" b="0" i="0" u="none" strike="noStrike" kern="1200" baseline="0" dirty="0">
                <a:solidFill>
                  <a:schemeClr val="tx1"/>
                </a:solidFill>
                <a:latin typeface="+mn-lt"/>
                <a:ea typeface="+mn-ea"/>
                <a:cs typeface="+mn-cs"/>
              </a:rPr>
              <a:t>η κλίση της ΑΑ είναι ίση με </a:t>
            </a:r>
            <a:r>
              <a:rPr lang="el-GR" sz="1200" b="0" i="0" u="none" strike="noStrike" kern="1200" baseline="0" dirty="0" smtClean="0">
                <a:solidFill>
                  <a:schemeClr val="tx1"/>
                </a:solidFill>
                <a:latin typeface="+mn-lt"/>
                <a:ea typeface="+mn-ea"/>
                <a:cs typeface="+mn-cs"/>
              </a:rPr>
              <a:t>(</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A</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N</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Μετά την αύξηση του ποσοστού αποταμίευσης τη στιγμή t, η παραγωγή αυξάνεται ταχύτερα για κάποιο χρονικό διάστημα. Τελικά, η παραγωγή καταλήγει σε υψηλότερο επίπεδο από αυτό που θα ήταν χωρίς την αύξηση της αποταμίευσης. Αλλά ο ρυθμός ανάπτυξής επιστρέφει σε </a:t>
            </a:r>
            <a:r>
              <a:rPr lang="el-GR" sz="1200" b="0" i="0" u="none" strike="noStrike" kern="1200" baseline="0" dirty="0" smtClean="0">
                <a:solidFill>
                  <a:schemeClr val="tx1"/>
                </a:solidFill>
                <a:latin typeface="+mn-lt"/>
                <a:ea typeface="+mn-ea"/>
                <a:cs typeface="+mn-cs"/>
              </a:rPr>
              <a:t>(</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A</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N</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Στη νέα σταθερή κατάσταση, η οικονομία αναπτύσσεται με τον ίδιο ρυθμό, αλλά σε υψηλότερη πορεία ανάπτυξης, BB, η οποία είναι παράλληλη με την ΑΑ και έχει επίσης κλίση ίση με </a:t>
            </a:r>
            <a:r>
              <a:rPr lang="el-GR" sz="1200" b="0" i="0" u="none" strike="noStrike" kern="1200" baseline="0" dirty="0" smtClean="0">
                <a:solidFill>
                  <a:schemeClr val="tx1"/>
                </a:solidFill>
                <a:latin typeface="+mn-lt"/>
                <a:ea typeface="+mn-ea"/>
                <a:cs typeface="+mn-cs"/>
              </a:rPr>
              <a:t>(</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A</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N</a:t>
            </a:r>
            <a:r>
              <a:rPr lang="el-GR" sz="1200" b="0" i="0" u="none" strike="noStrike" kern="1200" baseline="0" dirty="0" smtClean="0">
                <a:solidFill>
                  <a:schemeClr val="tx1"/>
                </a:solidFill>
                <a:latin typeface="+mn-lt"/>
                <a:ea typeface="+mn-ea"/>
                <a:cs typeface="+mn-cs"/>
              </a:rPr>
              <a:t>).</a:t>
            </a:r>
            <a:endParaRPr lang="el-GR" sz="1200" b="0" i="0" u="none" strike="noStrike" kern="1200" baseline="0" dirty="0">
              <a:solidFill>
                <a:schemeClr val="tx1"/>
              </a:solidFill>
              <a:latin typeface="+mn-lt"/>
              <a:ea typeface="+mn-ea"/>
              <a:cs typeface="+mn-cs"/>
            </a:endParaRP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a:t>
            </a:r>
          </a:p>
          <a:p>
            <a:r>
              <a:rPr lang="el-GR" sz="1200" b="0" i="0" u="none" strike="noStrike" kern="1200" baseline="0" dirty="0" smtClean="0">
                <a:solidFill>
                  <a:schemeClr val="tx1"/>
                </a:solidFill>
                <a:latin typeface="+mn-lt"/>
                <a:ea typeface="+mn-ea"/>
                <a:cs typeface="+mn-cs"/>
              </a:rPr>
              <a:t>Ο </a:t>
            </a:r>
            <a:r>
              <a:rPr lang="el-GR" sz="1200" b="0" i="0" u="none" strike="noStrike" kern="1200" baseline="0" dirty="0">
                <a:solidFill>
                  <a:schemeClr val="tx1"/>
                </a:solidFill>
                <a:latin typeface="+mn-lt"/>
                <a:ea typeface="+mn-ea"/>
                <a:cs typeface="+mn-cs"/>
              </a:rPr>
              <a:t>κατακόρυφος άξονας φέρει την ένδειξη </a:t>
            </a:r>
            <a:r>
              <a:rPr lang="el-GR" sz="1200" b="0" i="0" u="none" strike="noStrike" kern="1200" baseline="0" dirty="0" smtClean="0">
                <a:solidFill>
                  <a:schemeClr val="tx1"/>
                </a:solidFill>
                <a:latin typeface="+mn-lt"/>
                <a:ea typeface="+mn-ea"/>
                <a:cs typeface="+mn-cs"/>
              </a:rPr>
              <a:t>«Παραγωγή, </a:t>
            </a:r>
            <a:r>
              <a:rPr lang="el-GR" sz="1200" b="0" i="0" u="none" strike="noStrike" kern="1200" baseline="0" dirty="0">
                <a:solidFill>
                  <a:schemeClr val="tx1"/>
                </a:solidFill>
                <a:latin typeface="+mn-lt"/>
                <a:ea typeface="+mn-ea"/>
                <a:cs typeface="+mn-cs"/>
              </a:rPr>
              <a:t>Y (λογαριθμική κλίμακα</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και ο οριζόντιος άξονας φέρει την ένδειξη </a:t>
            </a:r>
            <a:r>
              <a:rPr lang="el-GR" sz="1200" b="0" i="0" u="none" strike="noStrike" kern="1200" baseline="0" dirty="0" smtClean="0">
                <a:solidFill>
                  <a:schemeClr val="tx1"/>
                </a:solidFill>
                <a:latin typeface="+mn-lt"/>
                <a:ea typeface="+mn-ea"/>
                <a:cs typeface="+mn-cs"/>
              </a:rPr>
              <a:t>«Χρόνος». </a:t>
            </a:r>
            <a:r>
              <a:rPr lang="el-GR" sz="1200" b="0" i="0" u="none" strike="noStrike" kern="1200" baseline="0" dirty="0">
                <a:solidFill>
                  <a:schemeClr val="tx1"/>
                </a:solidFill>
                <a:latin typeface="+mn-lt"/>
                <a:ea typeface="+mn-ea"/>
                <a:cs typeface="+mn-cs"/>
              </a:rPr>
              <a:t>Δύο θετικής κλίσης, διακεκομμένες ευθείες γραμμές σχεδιάζονται από δύο σημεία στον κατακόρυφο άξονα.</a:t>
            </a:r>
          </a:p>
          <a:p>
            <a:r>
              <a:rPr lang="el-GR" sz="1200" b="0" i="0" u="none" strike="noStrike" kern="1200" baseline="0" dirty="0">
                <a:solidFill>
                  <a:schemeClr val="tx1"/>
                </a:solidFill>
                <a:latin typeface="+mn-lt"/>
                <a:ea typeface="+mn-ea"/>
                <a:cs typeface="+mn-cs"/>
              </a:rPr>
              <a:t>Η πρώτη γραμμή με την ένδειξη </a:t>
            </a:r>
            <a:r>
              <a:rPr lang="el-GR" sz="1200" b="0" i="0" u="none" strike="noStrike" kern="1200" baseline="0" dirty="0" smtClean="0">
                <a:solidFill>
                  <a:schemeClr val="tx1"/>
                </a:solidFill>
                <a:latin typeface="+mn-lt"/>
                <a:ea typeface="+mn-ea"/>
                <a:cs typeface="+mn-cs"/>
              </a:rPr>
              <a:t>«Παραγωγή συνδεόμενη με </a:t>
            </a:r>
            <a:r>
              <a:rPr lang="en-US"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a:solidFill>
                  <a:schemeClr val="tx1"/>
                </a:solidFill>
                <a:latin typeface="+mn-lt"/>
                <a:ea typeface="+mn-ea"/>
                <a:cs typeface="+mn-cs"/>
              </a:rPr>
              <a:t>» σχεδιάζεται από ένα σημείο στο κάτω μέρος του κατακόρυφου άξονα. Και τα δύο άκρα της γραμμής φέρουν την ένδειξη </a:t>
            </a:r>
            <a:r>
              <a:rPr lang="el-GR" sz="1200" b="0" i="0" u="none" strike="noStrike" kern="1200" baseline="0" dirty="0" smtClean="0">
                <a:solidFill>
                  <a:schemeClr val="tx1"/>
                </a:solidFill>
                <a:latin typeface="+mn-lt"/>
                <a:ea typeface="+mn-ea"/>
                <a:cs typeface="+mn-cs"/>
              </a:rPr>
              <a:t>A. </a:t>
            </a:r>
            <a:r>
              <a:rPr lang="el-GR" sz="1200" b="0" i="0" u="none" strike="noStrike" kern="1200" baseline="0" dirty="0">
                <a:solidFill>
                  <a:schemeClr val="tx1"/>
                </a:solidFill>
                <a:latin typeface="+mn-lt"/>
                <a:ea typeface="+mn-ea"/>
                <a:cs typeface="+mn-cs"/>
              </a:rPr>
              <a:t>Η κλίση φέρει επίσης την ένδειξη </a:t>
            </a:r>
            <a:r>
              <a:rPr lang="el-GR" sz="1200" b="0" i="0" u="none" strike="noStrike" kern="1200" baseline="0" dirty="0" smtClean="0">
                <a:solidFill>
                  <a:schemeClr val="tx1"/>
                </a:solidFill>
                <a:latin typeface="+mn-lt"/>
                <a:ea typeface="+mn-ea"/>
                <a:cs typeface="+mn-cs"/>
              </a:rPr>
              <a:t>«Κλίση (</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A</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N</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Η δεύτερη γραμμή με την ένδειξη </a:t>
            </a:r>
            <a:r>
              <a:rPr lang="el-GR" sz="1200" b="0" i="0" u="none" strike="noStrike" kern="1200" baseline="0" dirty="0" smtClean="0">
                <a:solidFill>
                  <a:schemeClr val="tx1"/>
                </a:solidFill>
                <a:latin typeface="+mn-lt"/>
                <a:ea typeface="+mn-ea"/>
                <a:cs typeface="+mn-cs"/>
              </a:rPr>
              <a:t>«Παραγωγή συνδεόμενη με </a:t>
            </a:r>
            <a:r>
              <a:rPr lang="en-US"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&gt;</a:t>
            </a:r>
            <a:r>
              <a:rPr lang="en-US"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0 </a:t>
            </a:r>
            <a:r>
              <a:rPr lang="el-GR" sz="1200" b="0" i="0" u="none" strike="noStrike" kern="1200" baseline="0" dirty="0" smtClean="0">
                <a:solidFill>
                  <a:schemeClr val="tx1"/>
                </a:solidFill>
                <a:latin typeface="+mn-lt"/>
                <a:ea typeface="+mn-ea"/>
                <a:cs typeface="+mn-cs"/>
              </a:rPr>
              <a:t>» σχεδιάζεται </a:t>
            </a:r>
            <a:r>
              <a:rPr lang="el-GR" sz="1200" b="0" i="0" u="none" strike="noStrike" kern="1200" baseline="0" dirty="0">
                <a:solidFill>
                  <a:schemeClr val="tx1"/>
                </a:solidFill>
                <a:latin typeface="+mn-lt"/>
                <a:ea typeface="+mn-ea"/>
                <a:cs typeface="+mn-cs"/>
              </a:rPr>
              <a:t>από ένα σημείο στο μέσο του κατακόρυφου άξονα. Και τα δύο άκρα της γραμμής φέρουν την ένδειξη </a:t>
            </a:r>
            <a:r>
              <a:rPr lang="el-GR" sz="1200" b="0" i="0" u="none" strike="noStrike" kern="1200" baseline="0" dirty="0" smtClean="0">
                <a:solidFill>
                  <a:schemeClr val="tx1"/>
                </a:solidFill>
                <a:latin typeface="+mn-lt"/>
                <a:ea typeface="+mn-ea"/>
                <a:cs typeface="+mn-cs"/>
              </a:rPr>
              <a:t>B. </a:t>
            </a:r>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Δείχνει μια καμπύλη που ξεκινά γραμμικά με θετική κλίση πάνω από την πρώτη γραμμή σε ένα σημείο και στη συνέχεια γίνεται </a:t>
            </a:r>
            <a:r>
              <a:rPr lang="el-GR" sz="1200" b="0" i="0" u="none" strike="noStrike" kern="1200" baseline="0" dirty="0" smtClean="0">
                <a:solidFill>
                  <a:schemeClr val="tx1"/>
                </a:solidFill>
                <a:latin typeface="+mn-lt"/>
                <a:ea typeface="+mn-ea"/>
                <a:cs typeface="+mn-cs"/>
              </a:rPr>
              <a:t>κοίλη </a:t>
            </a:r>
            <a:r>
              <a:rPr lang="el-GR" sz="1200" b="0" i="0" u="none" strike="noStrike" kern="1200" baseline="0" dirty="0">
                <a:solidFill>
                  <a:schemeClr val="tx1"/>
                </a:solidFill>
                <a:latin typeface="+mn-lt"/>
                <a:ea typeface="+mn-ea"/>
                <a:cs typeface="+mn-cs"/>
              </a:rPr>
              <a:t>με αύξουσα κλίση προς το τέλος της δεύτερης γραμμής. Μια κατακόρυφη διακεκομμένη γραμμή σχεδιάζεται από ένα σημείο πάνω από τη δεύτερη γραμμή, η οποία διέρχεται από το σημείο από όπου η καμπύλη γίνεται ανοδική, σε ένα σημείο με την ένδειξη </a:t>
            </a:r>
            <a:r>
              <a:rPr lang="el-GR" sz="1200" b="0" i="0" u="none" strike="noStrike" kern="1200" baseline="0" dirty="0" smtClean="0">
                <a:solidFill>
                  <a:schemeClr val="tx1"/>
                </a:solidFill>
                <a:latin typeface="+mn-lt"/>
                <a:ea typeface="+mn-ea"/>
                <a:cs typeface="+mn-cs"/>
              </a:rPr>
              <a:t>t </a:t>
            </a:r>
            <a:r>
              <a:rPr lang="el-GR" sz="1200" b="0" i="0" u="none" strike="noStrike" kern="1200" baseline="0" dirty="0">
                <a:solidFill>
                  <a:schemeClr val="tx1"/>
                </a:solidFill>
                <a:latin typeface="+mn-lt"/>
                <a:ea typeface="+mn-ea"/>
                <a:cs typeface="+mn-cs"/>
              </a:rPr>
              <a:t>στον οριζόντιο άξονα.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Μόλις είδαμε ότι ο ρυθμός αύξησης της παραγωγής ανά εργαζόμενο καθορίζεται τελικά από το ρυθμό της τεχνολογικής προόδου. Αυτό οδηγεί φυσικά στο επόμενο ερώτημα: Τι καθορίζει τον ρυθμό της τεχνολογικής προόδου;</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Οι νέες τεχνολογίες δεν αναπτύσσονται ούτε υιοθετούνται από τη μια μέρα στην άλλη. Μία από τις πρώτες μελέτες για τη διάδοση των νέων τεχνολογιών πραγματοποιήθηκε το 1957 από τον </a:t>
            </a:r>
            <a:r>
              <a:rPr lang="el-GR" sz="1200" b="0" i="0" u="none" strike="noStrike" kern="1200" baseline="0" dirty="0" err="1">
                <a:solidFill>
                  <a:schemeClr val="tx1"/>
                </a:solidFill>
                <a:latin typeface="+mn-lt"/>
                <a:ea typeface="+mn-ea"/>
                <a:cs typeface="+mn-cs"/>
              </a:rPr>
              <a:t>Zvi</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Griliches</a:t>
            </a:r>
            <a:r>
              <a:rPr lang="el-GR" sz="1200" b="0" i="0" u="none" strike="noStrike" kern="1200" baseline="0" dirty="0">
                <a:solidFill>
                  <a:schemeClr val="tx1"/>
                </a:solidFill>
                <a:latin typeface="+mn-lt"/>
                <a:ea typeface="+mn-ea"/>
                <a:cs typeface="+mn-cs"/>
              </a:rPr>
              <a:t>, έναν οικονομολόγο του Χάρβαρντ, ο οποίος εξέτασε τη διάδοση του υβριδικού καλαμποκιού σε διάφορες πολιτείες των Ηνωμένων Πολιτειών.</a:t>
            </a:r>
          </a:p>
          <a:p>
            <a:endParaRPr lang="el-GR" sz="1200" b="0" i="0" u="none" strike="noStrike" kern="1200" baseline="0" dirty="0" smtClean="0">
              <a:solidFill>
                <a:schemeClr val="tx1"/>
              </a:solidFill>
              <a:latin typeface="+mn-lt"/>
              <a:ea typeface="+mn-ea"/>
              <a:cs typeface="+mn-cs"/>
            </a:endParaRPr>
          </a:p>
          <a:p>
            <a:r>
              <a:rPr lang="el-GR" sz="1200" b="0" i="0" u="none" strike="noStrike" kern="1200" baseline="0" dirty="0" smtClean="0">
                <a:solidFill>
                  <a:schemeClr val="tx1"/>
                </a:solidFill>
                <a:latin typeface="+mn-lt"/>
                <a:ea typeface="+mn-ea"/>
                <a:cs typeface="+mn-cs"/>
              </a:rPr>
              <a:t>Μεγάλη περιγραφή:</a:t>
            </a:r>
          </a:p>
          <a:p>
            <a:r>
              <a:rPr lang="el-GR" sz="1200" b="0" i="0" u="none" strike="noStrike" kern="1200" baseline="0" dirty="0" smtClean="0">
                <a:solidFill>
                  <a:schemeClr val="tx1"/>
                </a:solidFill>
                <a:latin typeface="+mn-lt"/>
                <a:ea typeface="+mn-ea"/>
                <a:cs typeface="+mn-cs"/>
              </a:rPr>
              <a:t>Ο </a:t>
            </a:r>
            <a:r>
              <a:rPr lang="el-GR" sz="1200" b="0" i="0" u="none" strike="noStrike" kern="1200" baseline="0" dirty="0">
                <a:solidFill>
                  <a:schemeClr val="tx1"/>
                </a:solidFill>
                <a:latin typeface="+mn-lt"/>
                <a:ea typeface="+mn-ea"/>
                <a:cs typeface="+mn-cs"/>
              </a:rPr>
              <a:t>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«Ποσοστό» </a:t>
            </a:r>
            <a:r>
              <a:rPr lang="el-GR" sz="1200" b="0" i="0" u="none" strike="noStrike" kern="1200" baseline="0" dirty="0">
                <a:solidFill>
                  <a:schemeClr val="tx1"/>
                </a:solidFill>
                <a:latin typeface="+mn-lt"/>
                <a:ea typeface="+mn-ea"/>
                <a:cs typeface="+mn-cs"/>
              </a:rPr>
              <a:t>και κυμαίνεται από 0 έως 100. Ο οριζόντιος άξονας αντιπροσωπεύει τα έτη από το 1932 έως το 1956 σε προσαυξήσεις των 2. Δείχνει πέντε καμπύλες που δηλώνουν το ρυθμό υιοθέτησης </a:t>
            </a:r>
            <a:r>
              <a:rPr lang="el-GR" sz="1200" b="0" i="0" u="none" strike="noStrike" kern="1200" baseline="0" dirty="0" smtClean="0">
                <a:solidFill>
                  <a:schemeClr val="tx1"/>
                </a:solidFill>
                <a:latin typeface="+mn-lt"/>
                <a:ea typeface="+mn-ea"/>
                <a:cs typeface="+mn-cs"/>
              </a:rPr>
              <a:t>υβριδικών καλαμποκιών σε πέντε Πολιτείες: Αϊόβα, Ουισκόνσιν, Κεντάκι, Τέξας </a:t>
            </a:r>
            <a:r>
              <a:rPr lang="el-GR" sz="1200" b="0" i="0" u="none" strike="noStrike" kern="1200" baseline="0" dirty="0">
                <a:solidFill>
                  <a:schemeClr val="tx1"/>
                </a:solidFill>
                <a:latin typeface="+mn-lt"/>
                <a:ea typeface="+mn-ea"/>
                <a:cs typeface="+mn-cs"/>
              </a:rPr>
              <a:t>και </a:t>
            </a:r>
            <a:r>
              <a:rPr lang="el-GR" sz="1200" b="0" i="0" u="none" strike="noStrike" kern="1200" baseline="0" dirty="0" smtClean="0">
                <a:solidFill>
                  <a:schemeClr val="tx1"/>
                </a:solidFill>
                <a:latin typeface="+mn-lt"/>
                <a:ea typeface="+mn-ea"/>
                <a:cs typeface="+mn-cs"/>
              </a:rPr>
              <a:t>Αλαμπάμα. </a:t>
            </a:r>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Το εκτιμώμενο ποσοστό υιοθέτησης της Αϊόβα διαχρονικά έχει ως εξής:</a:t>
            </a:r>
          </a:p>
          <a:p>
            <a:r>
              <a:rPr lang="el-GR" sz="1200" b="0" i="0" u="none" strike="noStrike" kern="1200" baseline="0" dirty="0">
                <a:solidFill>
                  <a:schemeClr val="tx1"/>
                </a:solidFill>
                <a:latin typeface="+mn-lt"/>
                <a:ea typeface="+mn-ea"/>
                <a:cs typeface="+mn-cs"/>
              </a:rPr>
              <a:t>1931: 2 τοις εκατό</a:t>
            </a:r>
          </a:p>
          <a:p>
            <a:r>
              <a:rPr lang="el-GR" sz="1200" b="0" i="0" u="none" strike="noStrike" kern="1200" baseline="0" dirty="0">
                <a:solidFill>
                  <a:schemeClr val="tx1"/>
                </a:solidFill>
                <a:latin typeface="+mn-lt"/>
                <a:ea typeface="+mn-ea"/>
                <a:cs typeface="+mn-cs"/>
              </a:rPr>
              <a:t>1934: 3 τοις εκατό</a:t>
            </a:r>
          </a:p>
          <a:p>
            <a:r>
              <a:rPr lang="el-GR" sz="1200" b="0" i="0" u="none" strike="noStrike" kern="1200" baseline="0" dirty="0">
                <a:solidFill>
                  <a:schemeClr val="tx1"/>
                </a:solidFill>
                <a:latin typeface="+mn-lt"/>
                <a:ea typeface="+mn-ea"/>
                <a:cs typeface="+mn-cs"/>
              </a:rPr>
              <a:t>1936: 16 τοις εκατό</a:t>
            </a:r>
          </a:p>
          <a:p>
            <a:r>
              <a:rPr lang="el-GR" sz="1200" b="0" i="0" u="none" strike="noStrike" kern="1200" baseline="0" dirty="0">
                <a:solidFill>
                  <a:schemeClr val="tx1"/>
                </a:solidFill>
                <a:latin typeface="+mn-lt"/>
                <a:ea typeface="+mn-ea"/>
                <a:cs typeface="+mn-cs"/>
              </a:rPr>
              <a:t>1938: 52 τοις εκατό</a:t>
            </a:r>
          </a:p>
          <a:p>
            <a:r>
              <a:rPr lang="el-GR" sz="1200" b="0" i="0" u="none" strike="noStrike" kern="1200" baseline="0" dirty="0">
                <a:solidFill>
                  <a:schemeClr val="tx1"/>
                </a:solidFill>
                <a:latin typeface="+mn-lt"/>
                <a:ea typeface="+mn-ea"/>
                <a:cs typeface="+mn-cs"/>
              </a:rPr>
              <a:t>1940: 86 τοις εκατό</a:t>
            </a:r>
          </a:p>
          <a:p>
            <a:r>
              <a:rPr lang="el-GR" sz="1200" b="0" i="0" u="none" strike="noStrike" kern="1200" baseline="0" dirty="0">
                <a:solidFill>
                  <a:schemeClr val="tx1"/>
                </a:solidFill>
                <a:latin typeface="+mn-lt"/>
                <a:ea typeface="+mn-ea"/>
                <a:cs typeface="+mn-cs"/>
              </a:rPr>
              <a:t>1942: 97 τοις εκατό</a:t>
            </a:r>
          </a:p>
          <a:p>
            <a:r>
              <a:rPr lang="el-GR" sz="1200" b="0" i="0" u="none" strike="noStrike" kern="1200" baseline="0" dirty="0">
                <a:solidFill>
                  <a:schemeClr val="tx1"/>
                </a:solidFill>
                <a:latin typeface="+mn-lt"/>
                <a:ea typeface="+mn-ea"/>
                <a:cs typeface="+mn-cs"/>
              </a:rPr>
              <a:t>1944: 98 τοις εκατό</a:t>
            </a:r>
          </a:p>
          <a:p>
            <a:endParaRPr lang="el-GR" sz="1200" b="0" i="0" u="none" strike="noStrike" kern="1200" baseline="0" dirty="0" smtClean="0">
              <a:solidFill>
                <a:schemeClr val="tx1"/>
              </a:solidFill>
              <a:latin typeface="+mn-lt"/>
              <a:ea typeface="+mn-ea"/>
              <a:cs typeface="+mn-cs"/>
            </a:endParaRPr>
          </a:p>
          <a:p>
            <a:r>
              <a:rPr lang="el-GR" sz="1200" b="0" i="0" u="none" strike="noStrike" kern="1200" baseline="0" dirty="0" smtClean="0">
                <a:solidFill>
                  <a:schemeClr val="tx1"/>
                </a:solidFill>
                <a:latin typeface="+mn-lt"/>
                <a:ea typeface="+mn-ea"/>
                <a:cs typeface="+mn-cs"/>
              </a:rPr>
              <a:t>Το </a:t>
            </a:r>
            <a:r>
              <a:rPr lang="el-GR" sz="1200" b="0" i="0" u="none" strike="noStrike" kern="1200" baseline="0" dirty="0">
                <a:solidFill>
                  <a:schemeClr val="tx1"/>
                </a:solidFill>
                <a:latin typeface="+mn-lt"/>
                <a:ea typeface="+mn-ea"/>
                <a:cs typeface="+mn-cs"/>
              </a:rPr>
              <a:t>εκτιμώμενο ποσοστό υιοθέτησης του Ουισκόνσιν διαχρονικά έχει ως εξής:</a:t>
            </a:r>
          </a:p>
          <a:p>
            <a:r>
              <a:rPr lang="el-GR" sz="1200" b="0" i="0" u="none" strike="noStrike" kern="1200" baseline="0" dirty="0">
                <a:solidFill>
                  <a:schemeClr val="tx1"/>
                </a:solidFill>
                <a:latin typeface="+mn-lt"/>
                <a:ea typeface="+mn-ea"/>
                <a:cs typeface="+mn-cs"/>
              </a:rPr>
              <a:t>1934: 2 τοις εκατό</a:t>
            </a:r>
          </a:p>
          <a:p>
            <a:r>
              <a:rPr lang="el-GR" sz="1200" b="0" i="0" u="none" strike="noStrike" kern="1200" baseline="0" dirty="0">
                <a:solidFill>
                  <a:schemeClr val="tx1"/>
                </a:solidFill>
                <a:latin typeface="+mn-lt"/>
                <a:ea typeface="+mn-ea"/>
                <a:cs typeface="+mn-cs"/>
              </a:rPr>
              <a:t>1936: 6 τοις εκατό</a:t>
            </a:r>
          </a:p>
          <a:p>
            <a:r>
              <a:rPr lang="el-GR" sz="1200" b="0" i="0" u="none" strike="noStrike" kern="1200" baseline="0" dirty="0">
                <a:solidFill>
                  <a:schemeClr val="tx1"/>
                </a:solidFill>
                <a:latin typeface="+mn-lt"/>
                <a:ea typeface="+mn-ea"/>
                <a:cs typeface="+mn-cs"/>
              </a:rPr>
              <a:t>1938: 24 τοις εκατό</a:t>
            </a:r>
          </a:p>
          <a:p>
            <a:r>
              <a:rPr lang="el-GR" sz="1200" b="0" i="0" u="none" strike="noStrike" kern="1200" baseline="0" dirty="0">
                <a:solidFill>
                  <a:schemeClr val="tx1"/>
                </a:solidFill>
                <a:latin typeface="+mn-lt"/>
                <a:ea typeface="+mn-ea"/>
                <a:cs typeface="+mn-cs"/>
              </a:rPr>
              <a:t>1940: 52 τοις εκατό</a:t>
            </a:r>
          </a:p>
          <a:p>
            <a:r>
              <a:rPr lang="el-GR" sz="1200" b="0" i="0" u="none" strike="noStrike" kern="1200" baseline="0" dirty="0">
                <a:solidFill>
                  <a:schemeClr val="tx1"/>
                </a:solidFill>
                <a:latin typeface="+mn-lt"/>
                <a:ea typeface="+mn-ea"/>
                <a:cs typeface="+mn-cs"/>
              </a:rPr>
              <a:t>1942: 74 τοις εκατό</a:t>
            </a:r>
          </a:p>
          <a:p>
            <a:r>
              <a:rPr lang="el-GR" sz="1200" b="0" i="0" u="none" strike="noStrike" kern="1200" baseline="0" dirty="0">
                <a:solidFill>
                  <a:schemeClr val="tx1"/>
                </a:solidFill>
                <a:latin typeface="+mn-lt"/>
                <a:ea typeface="+mn-ea"/>
                <a:cs typeface="+mn-cs"/>
              </a:rPr>
              <a:t>1944: 84 τοις εκατό</a:t>
            </a:r>
          </a:p>
          <a:p>
            <a:r>
              <a:rPr lang="el-GR" sz="1200" b="0" i="0" u="none" strike="noStrike" kern="1200" baseline="0" dirty="0">
                <a:solidFill>
                  <a:schemeClr val="tx1"/>
                </a:solidFill>
                <a:latin typeface="+mn-lt"/>
                <a:ea typeface="+mn-ea"/>
                <a:cs typeface="+mn-cs"/>
              </a:rPr>
              <a:t>1946: 91 τοις εκατό</a:t>
            </a:r>
          </a:p>
          <a:p>
            <a:r>
              <a:rPr lang="el-GR" sz="1200" b="0" i="0" u="none" strike="noStrike" kern="1200" baseline="0" dirty="0">
                <a:solidFill>
                  <a:schemeClr val="tx1"/>
                </a:solidFill>
                <a:latin typeface="+mn-lt"/>
                <a:ea typeface="+mn-ea"/>
                <a:cs typeface="+mn-cs"/>
              </a:rPr>
              <a:t>1950: 94 τοις εκατό</a:t>
            </a:r>
          </a:p>
          <a:p>
            <a:r>
              <a:rPr lang="el-GR" sz="1200" b="0" i="0" u="none" strike="noStrike" kern="1200" baseline="0" dirty="0">
                <a:solidFill>
                  <a:schemeClr val="tx1"/>
                </a:solidFill>
                <a:latin typeface="+mn-lt"/>
                <a:ea typeface="+mn-ea"/>
                <a:cs typeface="+mn-cs"/>
              </a:rPr>
              <a:t>1956: 95 τοις εκατό</a:t>
            </a:r>
          </a:p>
          <a:p>
            <a:endParaRPr lang="el-GR" sz="1200" b="0" i="0" u="none" strike="noStrike" kern="1200" baseline="0" dirty="0" smtClean="0">
              <a:solidFill>
                <a:schemeClr val="tx1"/>
              </a:solidFill>
              <a:latin typeface="+mn-lt"/>
              <a:ea typeface="+mn-ea"/>
              <a:cs typeface="+mn-cs"/>
            </a:endParaRPr>
          </a:p>
          <a:p>
            <a:r>
              <a:rPr lang="el-GR" sz="1200" b="0" i="0" u="none" strike="noStrike" kern="1200" baseline="0" dirty="0" smtClean="0">
                <a:solidFill>
                  <a:schemeClr val="tx1"/>
                </a:solidFill>
                <a:latin typeface="+mn-lt"/>
                <a:ea typeface="+mn-ea"/>
                <a:cs typeface="+mn-cs"/>
              </a:rPr>
              <a:t>Το </a:t>
            </a:r>
            <a:r>
              <a:rPr lang="el-GR" sz="1200" b="0" i="0" u="none" strike="noStrike" kern="1200" baseline="0" dirty="0">
                <a:solidFill>
                  <a:schemeClr val="tx1"/>
                </a:solidFill>
                <a:latin typeface="+mn-lt"/>
                <a:ea typeface="+mn-ea"/>
                <a:cs typeface="+mn-cs"/>
              </a:rPr>
              <a:t>εκτιμώμενο ποσοστό υιοθέτησης του Κεντάκι διαχρονικά έχει ως εξής:</a:t>
            </a:r>
          </a:p>
          <a:p>
            <a:r>
              <a:rPr lang="el-GR" sz="1200" b="0" i="0" u="none" strike="noStrike" kern="1200" baseline="0" dirty="0">
                <a:solidFill>
                  <a:schemeClr val="tx1"/>
                </a:solidFill>
                <a:latin typeface="+mn-lt"/>
                <a:ea typeface="+mn-ea"/>
                <a:cs typeface="+mn-cs"/>
              </a:rPr>
              <a:t>1937: 2 τοις εκατό</a:t>
            </a:r>
          </a:p>
          <a:p>
            <a:r>
              <a:rPr lang="el-GR" sz="1200" b="0" i="0" u="none" strike="noStrike" kern="1200" baseline="0" dirty="0">
                <a:solidFill>
                  <a:schemeClr val="tx1"/>
                </a:solidFill>
                <a:latin typeface="+mn-lt"/>
                <a:ea typeface="+mn-ea"/>
                <a:cs typeface="+mn-cs"/>
              </a:rPr>
              <a:t>1938: 3 τοις εκατό</a:t>
            </a:r>
          </a:p>
          <a:p>
            <a:r>
              <a:rPr lang="el-GR" sz="1200" b="0" i="0" u="none" strike="noStrike" kern="1200" baseline="0" dirty="0">
                <a:solidFill>
                  <a:schemeClr val="tx1"/>
                </a:solidFill>
                <a:latin typeface="+mn-lt"/>
                <a:ea typeface="+mn-ea"/>
                <a:cs typeface="+mn-cs"/>
              </a:rPr>
              <a:t>1940: 9 τοις εκατό</a:t>
            </a:r>
          </a:p>
          <a:p>
            <a:r>
              <a:rPr lang="el-GR" sz="1200" b="0" i="0" u="none" strike="noStrike" kern="1200" baseline="0" dirty="0">
                <a:solidFill>
                  <a:schemeClr val="tx1"/>
                </a:solidFill>
                <a:latin typeface="+mn-lt"/>
                <a:ea typeface="+mn-ea"/>
                <a:cs typeface="+mn-cs"/>
              </a:rPr>
              <a:t>1942: 23 τοις εκατό</a:t>
            </a:r>
          </a:p>
          <a:p>
            <a:r>
              <a:rPr lang="el-GR" sz="1200" b="0" i="0" u="none" strike="noStrike" kern="1200" baseline="0" dirty="0">
                <a:solidFill>
                  <a:schemeClr val="tx1"/>
                </a:solidFill>
                <a:latin typeface="+mn-lt"/>
                <a:ea typeface="+mn-ea"/>
                <a:cs typeface="+mn-cs"/>
              </a:rPr>
              <a:t>1946: 68 τοις εκατό</a:t>
            </a:r>
          </a:p>
          <a:p>
            <a:r>
              <a:rPr lang="el-GR" sz="1200" b="0" i="0" u="none" strike="noStrike" kern="1200" baseline="0" dirty="0">
                <a:solidFill>
                  <a:schemeClr val="tx1"/>
                </a:solidFill>
                <a:latin typeface="+mn-lt"/>
                <a:ea typeface="+mn-ea"/>
                <a:cs typeface="+mn-cs"/>
              </a:rPr>
              <a:t>1950: 83 τοις εκατό</a:t>
            </a:r>
          </a:p>
          <a:p>
            <a:r>
              <a:rPr lang="el-GR" sz="1200" b="0" i="0" u="none" strike="noStrike" kern="1200" baseline="0" dirty="0">
                <a:solidFill>
                  <a:schemeClr val="tx1"/>
                </a:solidFill>
                <a:latin typeface="+mn-lt"/>
                <a:ea typeface="+mn-ea"/>
                <a:cs typeface="+mn-cs"/>
              </a:rPr>
              <a:t>1956: 91 τοις εκατό</a:t>
            </a:r>
          </a:p>
          <a:p>
            <a:endParaRPr lang="el-GR" sz="1200" b="0" i="0" u="none" strike="noStrike" kern="1200" baseline="0" dirty="0" smtClean="0">
              <a:solidFill>
                <a:schemeClr val="tx1"/>
              </a:solidFill>
              <a:latin typeface="+mn-lt"/>
              <a:ea typeface="+mn-ea"/>
              <a:cs typeface="+mn-cs"/>
            </a:endParaRPr>
          </a:p>
          <a:p>
            <a:r>
              <a:rPr lang="el-GR" sz="1200" b="0" i="0" u="none" strike="noStrike" kern="1200" baseline="0" dirty="0" smtClean="0">
                <a:solidFill>
                  <a:schemeClr val="tx1"/>
                </a:solidFill>
                <a:latin typeface="+mn-lt"/>
                <a:ea typeface="+mn-ea"/>
                <a:cs typeface="+mn-cs"/>
              </a:rPr>
              <a:t>Το </a:t>
            </a:r>
            <a:r>
              <a:rPr lang="el-GR" sz="1200" b="0" i="0" u="none" strike="noStrike" kern="1200" baseline="0" dirty="0">
                <a:solidFill>
                  <a:schemeClr val="tx1"/>
                </a:solidFill>
                <a:latin typeface="+mn-lt"/>
                <a:ea typeface="+mn-ea"/>
                <a:cs typeface="+mn-cs"/>
              </a:rPr>
              <a:t>εκτιμώμενο ποσοστό υιοθέτησης του Τέξας διαχρονικά έχει ως εξής:</a:t>
            </a:r>
          </a:p>
          <a:p>
            <a:r>
              <a:rPr lang="el-GR" sz="1200" b="0" i="0" u="none" strike="noStrike" kern="1200" baseline="0" dirty="0">
                <a:solidFill>
                  <a:schemeClr val="tx1"/>
                </a:solidFill>
                <a:latin typeface="+mn-lt"/>
                <a:ea typeface="+mn-ea"/>
                <a:cs typeface="+mn-cs"/>
              </a:rPr>
              <a:t>1941: 2 τοις εκατό</a:t>
            </a:r>
          </a:p>
          <a:p>
            <a:r>
              <a:rPr lang="el-GR" sz="1200" b="0" i="0" u="none" strike="noStrike" kern="1200" baseline="0" dirty="0">
                <a:solidFill>
                  <a:schemeClr val="tx1"/>
                </a:solidFill>
                <a:latin typeface="+mn-lt"/>
                <a:ea typeface="+mn-ea"/>
                <a:cs typeface="+mn-cs"/>
              </a:rPr>
              <a:t>1942: 3 τοις εκατό</a:t>
            </a:r>
          </a:p>
          <a:p>
            <a:r>
              <a:rPr lang="el-GR" sz="1200" b="0" i="0" u="none" strike="noStrike" kern="1200" baseline="0" dirty="0">
                <a:solidFill>
                  <a:schemeClr val="tx1"/>
                </a:solidFill>
                <a:latin typeface="+mn-lt"/>
                <a:ea typeface="+mn-ea"/>
                <a:cs typeface="+mn-cs"/>
              </a:rPr>
              <a:t>1944: 4 τοις εκατό</a:t>
            </a:r>
          </a:p>
          <a:p>
            <a:r>
              <a:rPr lang="el-GR" sz="1200" b="0" i="0" u="none" strike="noStrike" kern="1200" baseline="0" dirty="0">
                <a:solidFill>
                  <a:schemeClr val="tx1"/>
                </a:solidFill>
                <a:latin typeface="+mn-lt"/>
                <a:ea typeface="+mn-ea"/>
                <a:cs typeface="+mn-cs"/>
              </a:rPr>
              <a:t>1948: 48 τοις εκατό</a:t>
            </a:r>
          </a:p>
          <a:p>
            <a:r>
              <a:rPr lang="el-GR" sz="1200" b="0" i="0" u="none" strike="noStrike" kern="1200" baseline="0" dirty="0">
                <a:solidFill>
                  <a:schemeClr val="tx1"/>
                </a:solidFill>
                <a:latin typeface="+mn-lt"/>
                <a:ea typeface="+mn-ea"/>
                <a:cs typeface="+mn-cs"/>
              </a:rPr>
              <a:t>1952: 67 τοις εκατό</a:t>
            </a:r>
          </a:p>
          <a:p>
            <a:r>
              <a:rPr lang="el-GR" sz="1200" b="0" i="0" u="none" strike="noStrike" kern="1200" baseline="0" dirty="0">
                <a:solidFill>
                  <a:schemeClr val="tx1"/>
                </a:solidFill>
                <a:latin typeface="+mn-lt"/>
                <a:ea typeface="+mn-ea"/>
                <a:cs typeface="+mn-cs"/>
              </a:rPr>
              <a:t>1956: 78 τοις εκατό</a:t>
            </a:r>
          </a:p>
          <a:p>
            <a:endParaRPr lang="el-GR" sz="1200" b="0" i="0" u="none" strike="noStrike" kern="1200" baseline="0" dirty="0" smtClean="0">
              <a:solidFill>
                <a:schemeClr val="tx1"/>
              </a:solidFill>
              <a:latin typeface="+mn-lt"/>
              <a:ea typeface="+mn-ea"/>
              <a:cs typeface="+mn-cs"/>
            </a:endParaRPr>
          </a:p>
          <a:p>
            <a:r>
              <a:rPr lang="el-GR" sz="1200" b="0" i="0" u="none" strike="noStrike" kern="1200" baseline="0" dirty="0" smtClean="0">
                <a:solidFill>
                  <a:schemeClr val="tx1"/>
                </a:solidFill>
                <a:latin typeface="+mn-lt"/>
                <a:ea typeface="+mn-ea"/>
                <a:cs typeface="+mn-cs"/>
              </a:rPr>
              <a:t>Το </a:t>
            </a:r>
            <a:r>
              <a:rPr lang="el-GR" sz="1200" b="0" i="0" u="none" strike="noStrike" kern="1200" baseline="0" dirty="0">
                <a:solidFill>
                  <a:schemeClr val="tx1"/>
                </a:solidFill>
                <a:latin typeface="+mn-lt"/>
                <a:ea typeface="+mn-ea"/>
                <a:cs typeface="+mn-cs"/>
              </a:rPr>
              <a:t>εκτιμώμενο ποσοστό υιοθέτησης της Αλαμπάμα διαχρονικά έχει ως εξής:</a:t>
            </a:r>
          </a:p>
          <a:p>
            <a:r>
              <a:rPr lang="el-GR" sz="1200" b="0" i="0" u="none" strike="noStrike" kern="1200" baseline="0" dirty="0">
                <a:solidFill>
                  <a:schemeClr val="tx1"/>
                </a:solidFill>
                <a:latin typeface="+mn-lt"/>
                <a:ea typeface="+mn-ea"/>
                <a:cs typeface="+mn-cs"/>
              </a:rPr>
              <a:t>1944: 3 τοις εκατό</a:t>
            </a:r>
          </a:p>
          <a:p>
            <a:r>
              <a:rPr lang="el-GR" sz="1200" b="0" i="0" u="none" strike="noStrike" kern="1200" baseline="0" dirty="0">
                <a:solidFill>
                  <a:schemeClr val="tx1"/>
                </a:solidFill>
                <a:latin typeface="+mn-lt"/>
                <a:ea typeface="+mn-ea"/>
                <a:cs typeface="+mn-cs"/>
              </a:rPr>
              <a:t>1946: 4 τοις εκατό</a:t>
            </a:r>
          </a:p>
          <a:p>
            <a:r>
              <a:rPr lang="el-GR" sz="1200" b="0" i="0" u="none" strike="noStrike" kern="1200" baseline="0" dirty="0">
                <a:solidFill>
                  <a:schemeClr val="tx1"/>
                </a:solidFill>
                <a:latin typeface="+mn-lt"/>
                <a:ea typeface="+mn-ea"/>
                <a:cs typeface="+mn-cs"/>
              </a:rPr>
              <a:t>1948: 9 τοις εκατό</a:t>
            </a:r>
          </a:p>
          <a:p>
            <a:r>
              <a:rPr lang="el-GR" sz="1200" b="0" i="0" u="none" strike="noStrike" kern="1200" baseline="0" dirty="0">
                <a:solidFill>
                  <a:schemeClr val="tx1"/>
                </a:solidFill>
                <a:latin typeface="+mn-lt"/>
                <a:ea typeface="+mn-ea"/>
                <a:cs typeface="+mn-cs"/>
              </a:rPr>
              <a:t>1952: 36 τοις εκατό</a:t>
            </a:r>
          </a:p>
          <a:p>
            <a:r>
              <a:rPr lang="el-GR" sz="1200" b="0" i="0" u="none" strike="noStrike" kern="1200" baseline="0" dirty="0">
                <a:solidFill>
                  <a:schemeClr val="tx1"/>
                </a:solidFill>
                <a:latin typeface="+mn-lt"/>
                <a:ea typeface="+mn-ea"/>
                <a:cs typeface="+mn-cs"/>
              </a:rPr>
              <a:t>1954: 56 τοις εκατό</a:t>
            </a:r>
          </a:p>
          <a:p>
            <a:r>
              <a:rPr lang="el-GR" sz="1200" b="0" i="0" u="none" strike="noStrike" kern="1200" baseline="0" dirty="0">
                <a:solidFill>
                  <a:schemeClr val="tx1"/>
                </a:solidFill>
                <a:latin typeface="+mn-lt"/>
                <a:ea typeface="+mn-ea"/>
                <a:cs typeface="+mn-cs"/>
              </a:rPr>
              <a:t>1956: 67 τοις εκατό</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Για μια δεδομένη τεχνολογία και ένα δεδομένο ανθρώπινο κεφάλαιο των εργαζομένων της, ο τρόπος διοίκησης μιας επιχείρησης επηρεάζει επίσης την απόδοσή της.</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Πρόσφατη έρευνα για την ανάπτυξη έχει τονίσει τη διάκριση μεταξύ ανάπτυξης μέσω καινοτομίας και ανάπτυξης μέσω μίμησης. Για να διατηρήσουν την ανάπτυξη, οι προηγμένες χώρες, που βρίσκονται στα όρια της τεχνολογίας, πρέπει να καινοτομούν. Αυτό απαιτεί σημαντικές δαπάνες για Ε&amp;Α. Οι φτωχότερες χώρες, που βρίσκονται πιο μακριά από τα τεχνολογικά όρια, μπορούν να αναπτυχθούν σε μεγάλο βαθμό μέσω μίμησης παρά καινοτομίας, εισάγοντας και προσαρμόζοντας υπάρχουσες τεχνολογίες αντί να αναπτύσσουν νέες.</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Σχήμα 12-5 απεικονίζει το ΑΕΠ ανά άτομο σε ΙΑΔ 1995 (σε λογαριθμική κλίμακα) για 90 χώρες έναντι ενός δείκτη που μετρά τον βαθμό προστασίας από εκμετάλλευση. Ο δείκτης κατασκευάστηκε για καθεμία από αυτές τις χώρες από έναν διεθνή επιχειρηματικό οργανισμό. Η θετική συσχέτιση μεταξύ των δύο είναι εντυπωσιακή (το σχήμα απεικονίζει επίσης τη γραμμή παλινδρόμησης). Η χαμηλή προστασία συνδέεται με χαμηλό ΑΕΠ ανά άτομο (στο άκρο αριστερά του σχήματος είναι η Λαϊκή Δημοκρατία του Κονγκό και η Αϊτή). Η υψηλή προστασία συνδέεται με υψηλό ΑΕΠ ανά άτομο (στην άκρα δεξιά είναι οι Ηνωμένες Πολιτείες, το Λουξεμβούργο, η Νορβηγία, η Ελβετία και η Ολλανδία).</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Ο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«Κατά κεφαλήν ΑΕΠ σε </a:t>
            </a:r>
            <a:r>
              <a:rPr lang="el-GR" sz="1200" b="0" i="0" u="none" strike="noStrike" kern="1200" baseline="0" dirty="0">
                <a:solidFill>
                  <a:schemeClr val="tx1"/>
                </a:solidFill>
                <a:latin typeface="+mn-lt"/>
                <a:ea typeface="+mn-ea"/>
                <a:cs typeface="+mn-cs"/>
              </a:rPr>
              <a:t>ΙΑΔ </a:t>
            </a:r>
            <a:r>
              <a:rPr lang="el-GR" sz="1200" b="0" i="0" u="none" strike="noStrike" kern="1200" baseline="0" dirty="0" smtClean="0">
                <a:solidFill>
                  <a:schemeClr val="tx1"/>
                </a:solidFill>
                <a:latin typeface="+mn-lt"/>
                <a:ea typeface="+mn-ea"/>
                <a:cs typeface="+mn-cs"/>
              </a:rPr>
              <a:t>1995 (σε λογαριθμική κλίμακα)» </a:t>
            </a:r>
            <a:r>
              <a:rPr lang="el-GR" sz="1200" b="0" i="0" u="none" strike="noStrike" kern="1200" baseline="0" dirty="0">
                <a:solidFill>
                  <a:schemeClr val="tx1"/>
                </a:solidFill>
                <a:latin typeface="+mn-lt"/>
                <a:ea typeface="+mn-ea"/>
                <a:cs typeface="+mn-cs"/>
              </a:rPr>
              <a:t>και κυμαίνεται από 6 έως 10 σε προσαυξήσεις του 2. Ο οριζόντιος άξονας έχει την ένδειξη </a:t>
            </a:r>
            <a:r>
              <a:rPr lang="el-GR" sz="1200" b="0" i="0" u="none" strike="noStrike" kern="1200" baseline="0" dirty="0" smtClean="0">
                <a:solidFill>
                  <a:schemeClr val="tx1"/>
                </a:solidFill>
                <a:latin typeface="+mn-lt"/>
                <a:ea typeface="+mn-ea"/>
                <a:cs typeface="+mn-cs"/>
              </a:rPr>
              <a:t>«Δείκτης βαθμού προστασίας από την εκμετάλλευση, 1985-1995» </a:t>
            </a:r>
            <a:r>
              <a:rPr lang="el-GR" sz="1200" b="0" i="0" u="none" strike="noStrike" kern="1200" baseline="0" dirty="0">
                <a:solidFill>
                  <a:schemeClr val="tx1"/>
                </a:solidFill>
                <a:latin typeface="+mn-lt"/>
                <a:ea typeface="+mn-ea"/>
                <a:cs typeface="+mn-cs"/>
              </a:rPr>
              <a:t>και κυμαίνεται από 4 έως 10 σε προσαυξήσεις του 2. Δείχνει μια θετικής κλίσης γραμμή παλινδρόμησης γύρω από την οποία σημειώνονται οι κωδικοί των χωρών. Το γράφημα δείχνει ότι οι χώρες όπως η Λαϊκή Δημοκρατία του Κονγκό, η Αϊτή κ.λπ. σημειώνονται στο άκρο αριστερά του γραφήματος, υποδηλώνοντας τη σχέση χαμηλής προστασίας με χαμηλό ΑΕΠ ανά άτομο. Οι χώρες όπως οι Ηνωμένες Πολιτείες, το Λουξεμβούργο, η Νορβηγία, η Ελβετία, η Ολλανδία κ.λπ. σημειώνονται στο άκρο δεξιά του γραφήματος, υποδηλώνοντας συσχέτιση υψηλής προστασίας με υψηλό ΑΕΠ ανά άτομο.</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Ένα ενδιαφέρον χαρακτηριστικό της Κορέας πριν από το χωρισμό ήταν η εθνική και γλωσσική της ομοιογένεια. Ο Βορράς και ο Νότος κατοικούνταν ουσιαστικά από τους ίδιους ανθρώπους, με τον ίδιο πολιτισμό και την ίδια θρησκεία. Οικονομικά, οι δύο περιοχές ήταν επίσης πολύ παρόμοιες κατά τη στιγμή του διαχωρισμού. Το ΑΕΠ ανά άτομο, σε ΙΑΔ 1996 ήταν περίπου το ίδιο, περίπου 700 $ τόσο στο Βορρά όσο και στο Νότο. Όπως μπορείτε να δείτε, υπάρχει μια ουσιαστική διαφορά σήμερα.</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Ο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«Σε δολάρια 1996» </a:t>
            </a:r>
            <a:r>
              <a:rPr lang="el-GR" sz="1200" b="0" i="0" u="none" strike="noStrike" kern="1200" baseline="0" dirty="0">
                <a:solidFill>
                  <a:schemeClr val="tx1"/>
                </a:solidFill>
                <a:latin typeface="+mn-lt"/>
                <a:ea typeface="+mn-ea"/>
                <a:cs typeface="+mn-cs"/>
              </a:rPr>
              <a:t>και κυμαίνεται από 0 έως 14.000 σε προσαυξήσεις των 2.000. Ο οριζόντιος άξονας αντιπροσωπεύει τα έτη από το 1950 έως το 1998 σε προσαυξήσεις των 10. </a:t>
            </a:r>
            <a:endParaRPr lang="el-GR" sz="1200" b="0" i="0" u="none" strike="noStrike" kern="1200" baseline="0" dirty="0" smtClean="0">
              <a:solidFill>
                <a:schemeClr val="tx1"/>
              </a:solidFill>
              <a:latin typeface="+mn-lt"/>
              <a:ea typeface="+mn-ea"/>
              <a:cs typeface="+mn-cs"/>
            </a:endParaRPr>
          </a:p>
          <a:p>
            <a:endParaRPr lang="el-GR" sz="1200" b="0" i="0" u="none" strike="noStrike" kern="1200" baseline="0" dirty="0" smtClean="0">
              <a:solidFill>
                <a:schemeClr val="tx1"/>
              </a:solidFill>
              <a:latin typeface="+mn-lt"/>
              <a:ea typeface="+mn-ea"/>
              <a:cs typeface="+mn-cs"/>
            </a:endParaRPr>
          </a:p>
          <a:p>
            <a:r>
              <a:rPr lang="el-GR" sz="1200" b="0" i="0" u="none" strike="noStrike" kern="1200" baseline="0" dirty="0" smtClean="0">
                <a:solidFill>
                  <a:schemeClr val="tx1"/>
                </a:solidFill>
                <a:latin typeface="+mn-lt"/>
                <a:ea typeface="+mn-ea"/>
                <a:cs typeface="+mn-cs"/>
              </a:rPr>
              <a:t>Το </a:t>
            </a:r>
            <a:r>
              <a:rPr lang="el-GR" sz="1200" b="0" i="0" u="none" strike="noStrike" kern="1200" baseline="0" dirty="0">
                <a:solidFill>
                  <a:schemeClr val="tx1"/>
                </a:solidFill>
                <a:latin typeface="+mn-lt"/>
                <a:ea typeface="+mn-ea"/>
                <a:cs typeface="+mn-cs"/>
              </a:rPr>
              <a:t>εκτιμώμενο ΑΕΠ ανά άτομο της Βόρειας Κορέας κατά τη διάρκεια των ετών έχει ως εξής:</a:t>
            </a:r>
          </a:p>
          <a:p>
            <a:r>
              <a:rPr lang="el-GR" sz="1200" b="0" i="0" u="none" strike="noStrike" kern="1200" baseline="0" dirty="0">
                <a:solidFill>
                  <a:schemeClr val="tx1"/>
                </a:solidFill>
                <a:latin typeface="+mn-lt"/>
                <a:ea typeface="+mn-ea"/>
                <a:cs typeface="+mn-cs"/>
              </a:rPr>
              <a:t>1950: 700 δολάρια</a:t>
            </a:r>
          </a:p>
          <a:p>
            <a:r>
              <a:rPr lang="el-GR" sz="1200" b="0" i="0" u="none" strike="noStrike" kern="1200" baseline="0" dirty="0">
                <a:solidFill>
                  <a:schemeClr val="tx1"/>
                </a:solidFill>
                <a:latin typeface="+mn-lt"/>
                <a:ea typeface="+mn-ea"/>
                <a:cs typeface="+mn-cs"/>
              </a:rPr>
              <a:t>1960: 1.100 δολάρια</a:t>
            </a:r>
          </a:p>
          <a:p>
            <a:r>
              <a:rPr lang="el-GR" sz="1200" b="0" i="0" u="none" strike="noStrike" kern="1200" baseline="0" dirty="0">
                <a:solidFill>
                  <a:schemeClr val="tx1"/>
                </a:solidFill>
                <a:latin typeface="+mn-lt"/>
                <a:ea typeface="+mn-ea"/>
                <a:cs typeface="+mn-cs"/>
              </a:rPr>
              <a:t>1970: 2000 δολάρια</a:t>
            </a:r>
          </a:p>
          <a:p>
            <a:r>
              <a:rPr lang="el-GR" sz="1200" b="0" i="0" u="none" strike="noStrike" kern="1200" baseline="0" dirty="0">
                <a:solidFill>
                  <a:schemeClr val="tx1"/>
                </a:solidFill>
                <a:latin typeface="+mn-lt"/>
                <a:ea typeface="+mn-ea"/>
                <a:cs typeface="+mn-cs"/>
              </a:rPr>
              <a:t>1980: 2.800 δολάρια</a:t>
            </a:r>
          </a:p>
          <a:p>
            <a:r>
              <a:rPr lang="el-GR" sz="1200" b="0" i="0" u="none" strike="noStrike" kern="1200" baseline="0" dirty="0">
                <a:solidFill>
                  <a:schemeClr val="tx1"/>
                </a:solidFill>
                <a:latin typeface="+mn-lt"/>
                <a:ea typeface="+mn-ea"/>
                <a:cs typeface="+mn-cs"/>
              </a:rPr>
              <a:t>1990: 2.800 δολάρια</a:t>
            </a:r>
          </a:p>
          <a:p>
            <a:r>
              <a:rPr lang="el-GR" sz="1200" b="0" i="0" u="none" strike="noStrike" kern="1200" baseline="0" dirty="0">
                <a:solidFill>
                  <a:schemeClr val="tx1"/>
                </a:solidFill>
                <a:latin typeface="+mn-lt"/>
                <a:ea typeface="+mn-ea"/>
                <a:cs typeface="+mn-cs"/>
              </a:rPr>
              <a:t>1998: 1.100 δολάρια</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Το εκτιμώμενο ΑΕΠ ανά άτομο της Νότιας Κορέας κατά τη διάρκεια των ετών έχει ως εξής:</a:t>
            </a:r>
          </a:p>
          <a:p>
            <a:r>
              <a:rPr lang="el-GR" sz="1200" b="0" i="0" u="none" strike="noStrike" kern="1200" baseline="0" dirty="0">
                <a:solidFill>
                  <a:schemeClr val="tx1"/>
                </a:solidFill>
                <a:latin typeface="+mn-lt"/>
                <a:ea typeface="+mn-ea"/>
                <a:cs typeface="+mn-cs"/>
              </a:rPr>
              <a:t>1950: 700 δολάρια</a:t>
            </a:r>
          </a:p>
          <a:p>
            <a:r>
              <a:rPr lang="el-GR" sz="1200" b="0" i="0" u="none" strike="noStrike" kern="1200" baseline="0" dirty="0">
                <a:solidFill>
                  <a:schemeClr val="tx1"/>
                </a:solidFill>
                <a:latin typeface="+mn-lt"/>
                <a:ea typeface="+mn-ea"/>
                <a:cs typeface="+mn-cs"/>
              </a:rPr>
              <a:t>1960: 1.100 δολάρια</a:t>
            </a:r>
          </a:p>
          <a:p>
            <a:r>
              <a:rPr lang="el-GR" sz="1200" b="0" i="0" u="none" strike="noStrike" kern="1200" baseline="0" dirty="0">
                <a:solidFill>
                  <a:schemeClr val="tx1"/>
                </a:solidFill>
                <a:latin typeface="+mn-lt"/>
                <a:ea typeface="+mn-ea"/>
                <a:cs typeface="+mn-cs"/>
              </a:rPr>
              <a:t>1970: 2000 δολάρια</a:t>
            </a:r>
          </a:p>
          <a:p>
            <a:r>
              <a:rPr lang="el-GR" sz="1200" b="0" i="0" u="none" strike="noStrike" kern="1200" baseline="0" dirty="0">
                <a:solidFill>
                  <a:schemeClr val="tx1"/>
                </a:solidFill>
                <a:latin typeface="+mn-lt"/>
                <a:ea typeface="+mn-ea"/>
                <a:cs typeface="+mn-cs"/>
              </a:rPr>
              <a:t>1980: 4.200 δολάρια</a:t>
            </a:r>
          </a:p>
          <a:p>
            <a:r>
              <a:rPr lang="el-GR" sz="1200" b="0" i="0" u="none" strike="noStrike" kern="1200" baseline="0" dirty="0">
                <a:solidFill>
                  <a:schemeClr val="tx1"/>
                </a:solidFill>
                <a:latin typeface="+mn-lt"/>
                <a:ea typeface="+mn-ea"/>
                <a:cs typeface="+mn-cs"/>
              </a:rPr>
              <a:t>1990: 8.800 δολάρια</a:t>
            </a:r>
          </a:p>
          <a:p>
            <a:r>
              <a:rPr lang="el-GR" sz="1200" b="0" i="0" u="none" strike="noStrike" kern="1200" baseline="0" dirty="0">
                <a:solidFill>
                  <a:schemeClr val="tx1"/>
                </a:solidFill>
                <a:latin typeface="+mn-lt"/>
                <a:ea typeface="+mn-ea"/>
                <a:cs typeface="+mn-cs"/>
              </a:rPr>
              <a:t>1998: 12.100 δολάρια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βελτίωση των θεσμών και η έναρξη ενός ενάρετου κύκλου υψηλότερου ΑΕΠ ανά άτομο και καλύτερων θεσμών είναι δύσκολη. Ωστόσο, οι ταχέως αναπτυσσόμενες χώρες της Ασίας τα κατάφεραν. Αυτό το πλαίσιο επικέντρωσης εξετάζει την οικονομία της Κίνας από αυτή την άποψη.</a:t>
            </a:r>
            <a:r>
              <a:rPr lang="en-US" sz="1200" b="0" i="0" u="none" strike="noStrike" kern="1200" baseline="0" dirty="0">
                <a:solidFill>
                  <a:schemeClr val="tx1"/>
                </a:solidFill>
                <a:latin typeface="+mn-lt"/>
                <a:ea typeface="+mn-ea"/>
                <a:cs typeface="+mn-cs"/>
              </a:rPr>
              <a:t>I</a:t>
            </a:r>
            <a:endParaRPr lang="el-G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Με την υπόθεση ότι κάθε συντελεστής παραγωγής αμείβεται με το οριακό προϊόν του, είναι εύκολο να υπολογιστεί η συμβολή μιας αύξησης σε οποιονδήποτε συντελεστή παραγωγής στην αύξηση της παραγωγής. Για παράδειγμα, εάν ένας εργαζόμενος αμείβεται με 30.000 $ ετησίως, η υπόθεση συνεπάγεται ότι η συνεισφορά του στην παραγωγή είναι ίση με 30.000 $. Τώρα ας υποθέσουμε ότι αυτός ο εργαζόμενος αυξάνει τις ώρες που εργάζεται κατά 10%. Η αύξηση της παραγωγής από την αύξηση των ωρών της θα είναι ίση με 30.000 $ * 10%, ή 3.000 $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Εάν το υπόλοιπο </a:t>
            </a:r>
            <a:r>
              <a:rPr lang="el-GR" sz="1200" b="0" i="0" u="none" strike="noStrike" kern="1200" baseline="0" dirty="0" err="1">
                <a:solidFill>
                  <a:schemeClr val="tx1"/>
                </a:solidFill>
                <a:latin typeface="+mn-lt"/>
                <a:ea typeface="+mn-ea"/>
                <a:cs typeface="+mn-cs"/>
              </a:rPr>
              <a:t>Solow</a:t>
            </a:r>
            <a:r>
              <a:rPr lang="el-GR" sz="1200" b="0" i="0" u="none" strike="noStrike" kern="1200" baseline="0" dirty="0">
                <a:solidFill>
                  <a:schemeClr val="tx1"/>
                </a:solidFill>
                <a:latin typeface="+mn-lt"/>
                <a:ea typeface="+mn-ea"/>
                <a:cs typeface="+mn-cs"/>
              </a:rPr>
              <a:t> είναι ίσο με μηδέν, το ίδιο ισχύει και για την τεχνολογική πρόοδο. Για να κατασκευάσουμε μια εκτίμηση του </a:t>
            </a:r>
            <a:r>
              <a:rPr lang="el-GR" sz="1200" b="0" i="0" u="none" strike="noStrike" kern="1200" baseline="0" dirty="0" err="1">
                <a:solidFill>
                  <a:schemeClr val="tx1"/>
                </a:solidFill>
                <a:latin typeface="+mn-lt"/>
                <a:ea typeface="+mn-ea"/>
                <a:cs typeface="+mn-cs"/>
              </a:rPr>
              <a:t>g</a:t>
            </a:r>
            <a:r>
              <a:rPr lang="el-GR" sz="1200" b="0" i="0" u="none" strike="noStrike" kern="1200" baseline="-25000" dirty="0" err="1">
                <a:solidFill>
                  <a:schemeClr val="tx1"/>
                </a:solidFill>
                <a:latin typeface="+mn-lt"/>
                <a:ea typeface="+mn-ea"/>
                <a:cs typeface="+mn-cs"/>
              </a:rPr>
              <a:t>A</a:t>
            </a:r>
            <a:r>
              <a:rPr lang="el-GR" sz="1200" b="0" i="0" u="none" strike="noStrike" kern="1200" baseline="0" dirty="0">
                <a:solidFill>
                  <a:schemeClr val="tx1"/>
                </a:solidFill>
                <a:latin typeface="+mn-lt"/>
                <a:ea typeface="+mn-ea"/>
                <a:cs typeface="+mn-cs"/>
              </a:rPr>
              <a:t>, πρέπει να υπολογίσουμε το υπόλοιπο </a:t>
            </a:r>
            <a:r>
              <a:rPr lang="el-GR" sz="1200" b="0" i="0" u="none" strike="noStrike" kern="1200" baseline="0" dirty="0" err="1">
                <a:solidFill>
                  <a:schemeClr val="tx1"/>
                </a:solidFill>
                <a:latin typeface="+mn-lt"/>
                <a:ea typeface="+mn-ea"/>
                <a:cs typeface="+mn-cs"/>
              </a:rPr>
              <a:t>Solow</a:t>
            </a:r>
            <a:r>
              <a:rPr lang="el-GR" sz="1200" b="0" i="0" u="none" strike="noStrike" kern="1200" baseline="0" dirty="0">
                <a:solidFill>
                  <a:schemeClr val="tx1"/>
                </a:solidFill>
                <a:latin typeface="+mn-lt"/>
                <a:ea typeface="+mn-ea"/>
                <a:cs typeface="+mn-cs"/>
              </a:rPr>
              <a:t> και στη συνέχεια να το διαιρέσουμε με το μερίδιο εργασίας. Έτσι κατασκευάζονται οι εκτιμήσεις της </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A</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που παρουσιάζονται στο κείμενο. Χρησιμοποιώντας ένα αριθμητικό παράδειγμα, εάν το μερίδιο της εργασίας είναι 0,6, το ποσοστό της τεχνολογικής προόδου είναι ίσο με 2,5%/0,6 = 4,2%. Αυτοί είναι οι αριθμοί για την Κίνα για την περίοδο 1978 έως 2017, την περίοδο που </a:t>
            </a:r>
            <a:r>
              <a:rPr lang="el-GR" sz="1200" b="0" i="0" u="none" strike="noStrike" kern="1200" baseline="0" dirty="0" smtClean="0">
                <a:solidFill>
                  <a:schemeClr val="tx1"/>
                </a:solidFill>
                <a:latin typeface="+mn-lt"/>
                <a:ea typeface="+mn-ea"/>
                <a:cs typeface="+mn-cs"/>
              </a:rPr>
              <a:t>περιγράφηκε </a:t>
            </a:r>
            <a:r>
              <a:rPr lang="el-GR" sz="1200" b="0" i="0" u="none" strike="noStrike" kern="1200" baseline="0" dirty="0">
                <a:solidFill>
                  <a:schemeClr val="tx1"/>
                </a:solidFill>
                <a:latin typeface="+mn-lt"/>
                <a:ea typeface="+mn-ea"/>
                <a:cs typeface="+mn-cs"/>
              </a:rPr>
              <a:t>στο Πλαίσιο Επικέντρωσης ως περίοδος υψηλής ανάπτυξης. Η αύξηση της παραγωγής ήταν πολύ υψηλή, 7,2%. Η αύξηση της παραγωγής ανά εργαζόμενο ήταν επίσης πολύ υψηλή, στο 5,5%. Ο ρυθμός τεχνολογικής προόδου ήταν επίσης υψηλός, αλλά όχι τόσο μεγάλος, δηλαδή 4,2%. Τελικά, ο λόγος κεφαλαίου προς προϊόν θα σταθεροποιηθεί και η αύξηση της παραγωγής ανά εργαζόμενο θα αντανακλά το ρυθμό της τεχνολογικής προόδου. Έτσι, εάν αυτός ο ρυθμός παραμείνει ο ίδιος, η αύξηση της παραγωγής της Κίνας ανά εργαζόμενο θα μειωθεί στο 4,2%. Εάν η αύξηση της εργασίας παραμείνει η ίδια, δηλαδή 1,7%, τότε η αύξηση της παραγωγής θα συγκλίνει στο 5,9%. Αυτό όντως αντιστοιχεί κατά προσέγγιση με τις προβλέψεις για μελλοντική ανάπτυξη στην Κίνα.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Αν θυμάστε ένα βασικό μήνυμα από αυτό το κεφάλαιο, θα πρέπει να είναι: Η βιώσιμη ανάπτυξη απαιτεί συνεχή τεχνολογική πρόοδο. Η τεχνολογική πρόοδος εξαρτάται τόσο από την καινοτομία όσο και από τους θεσμούς.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εξίσωση 12.1 δηλώνει ότι η παραγωγή εξαρτάται από το κεφάλαιο και από την εργασία πολλαπλασιαζόμενη με την κατάσταση της τεχνολογίας. Αυτό σημαίνει ότι μπορούμε να σκεφτούμε την τεχνολογική πρόοδο με δύο ισοδύναμους τρόπους: 1) Η τεχνολογική πρόοδος μειώνει τον αριθμό των εργαζομένων που χρειάζονται για να παραχθεί μια δεδομένη ποσότητα προϊόντος και 2) η τεχνολογική πρόοδος αυξάνει το προϊόν που μπορεί να παραχθεί με έναν δεδομένο αριθμό εργαζομένων.</a:t>
            </a:r>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Μπορούμε να σκεφτούμε το ΑΝ ως το ποσό της αποδοτικής εργασίας στην οικονομία. Σε σταθερή κατάσταση, η παραγωγή ανά αποδοτικό εργαζόμενο και το κεφάλαιο ανά αποδοτικό εργαζόμενο είναι σταθερά. Η εξίσωση 12.2 μας λέει ότι η παραγωγή ανά αποδοτικό εργαζόμενο (η αριστερή πλευρά) είναι συνάρτηση του κεφαλαίου ανά αποδοτικό εργαζόμενο (η έκφραση στη συνάρτηση στη δεξιά πλευρά).</a:t>
            </a:r>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σχέση μεταξύ της παραγωγής ανά αποδοτικό εργαζόμενο και του κεφαλαίου ανά αποδοτικό εργαζόμενο παρουσιάζεται στο Σχήμα 12-1. Σημειώστε ότι οι αυξήσεις στο K/AN οδηγούν σε αυξήσεις στο Y/AN, αλλά με </a:t>
            </a:r>
            <a:r>
              <a:rPr lang="el-GR" sz="1200" b="0" i="0" u="none" strike="noStrike" kern="1200" baseline="0" dirty="0" smtClean="0">
                <a:solidFill>
                  <a:schemeClr val="tx1"/>
                </a:solidFill>
                <a:latin typeface="+mn-lt"/>
                <a:ea typeface="+mn-ea"/>
                <a:cs typeface="+mn-cs"/>
              </a:rPr>
              <a:t>φθίνοντα </a:t>
            </a:r>
            <a:r>
              <a:rPr lang="el-GR" sz="1200" b="0" i="0" u="none" strike="noStrike" kern="1200" baseline="0" dirty="0">
                <a:solidFill>
                  <a:schemeClr val="tx1"/>
                </a:solidFill>
                <a:latin typeface="+mn-lt"/>
                <a:ea typeface="+mn-ea"/>
                <a:cs typeface="+mn-cs"/>
              </a:rPr>
              <a:t>ρυθμό.</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Ο κατακόρυφος άξονας του γραφήματος φέρει την ένδειξη «Προϊόν ανά αποδοτικό εργαζόμενο, </a:t>
            </a:r>
            <a:r>
              <a:rPr lang="el-GR" sz="1200" b="0" i="0" u="none" strike="noStrike" kern="1200" baseline="0" dirty="0" smtClean="0">
                <a:solidFill>
                  <a:schemeClr val="tx1"/>
                </a:solidFill>
                <a:latin typeface="+mn-lt"/>
                <a:ea typeface="+mn-ea"/>
                <a:cs typeface="+mn-cs"/>
              </a:rPr>
              <a:t>Y/AN» </a:t>
            </a:r>
            <a:r>
              <a:rPr lang="el-GR" sz="1200" b="0" i="0" u="none" strike="noStrike" kern="1200" baseline="0" dirty="0">
                <a:solidFill>
                  <a:schemeClr val="tx1"/>
                </a:solidFill>
                <a:latin typeface="+mn-lt"/>
                <a:ea typeface="+mn-ea"/>
                <a:cs typeface="+mn-cs"/>
              </a:rPr>
              <a:t>και ο οριζόντιος άξονας φέρει την ένδειξη </a:t>
            </a:r>
            <a:r>
              <a:rPr lang="el-GR" sz="1200" b="0" i="0" u="none" strike="noStrike" kern="1200" baseline="0" dirty="0" smtClean="0">
                <a:solidFill>
                  <a:schemeClr val="tx1"/>
                </a:solidFill>
                <a:latin typeface="+mn-lt"/>
                <a:ea typeface="+mn-ea"/>
                <a:cs typeface="+mn-cs"/>
              </a:rPr>
              <a:t>«Κεφάλαιο </a:t>
            </a:r>
            <a:r>
              <a:rPr lang="el-GR" sz="1200" b="0" i="0" u="none" strike="noStrike" kern="1200" baseline="0" dirty="0">
                <a:solidFill>
                  <a:schemeClr val="tx1"/>
                </a:solidFill>
                <a:latin typeface="+mn-lt"/>
                <a:ea typeface="+mn-ea"/>
                <a:cs typeface="+mn-cs"/>
              </a:rPr>
              <a:t>ανά αποδοτικό εργαζόμενο, </a:t>
            </a:r>
            <a:r>
              <a:rPr lang="el-GR" sz="1200" b="0" i="0" u="none" strike="noStrike" kern="1200" baseline="0" dirty="0" smtClean="0">
                <a:solidFill>
                  <a:schemeClr val="tx1"/>
                </a:solidFill>
                <a:latin typeface="+mn-lt"/>
                <a:ea typeface="+mn-ea"/>
                <a:cs typeface="+mn-cs"/>
              </a:rPr>
              <a:t>K/AN». </a:t>
            </a:r>
            <a:r>
              <a:rPr lang="el-GR" sz="1200" b="0" i="0" u="none" strike="noStrike" kern="1200" baseline="0" dirty="0">
                <a:solidFill>
                  <a:schemeClr val="tx1"/>
                </a:solidFill>
                <a:latin typeface="+mn-lt"/>
                <a:ea typeface="+mn-ea"/>
                <a:cs typeface="+mn-cs"/>
              </a:rPr>
              <a:t>Δείχνει μια  </a:t>
            </a:r>
            <a:r>
              <a:rPr lang="el-GR" sz="1200" b="0" i="0" u="none" strike="noStrike" kern="1200" baseline="0" dirty="0" smtClean="0">
                <a:solidFill>
                  <a:schemeClr val="tx1"/>
                </a:solidFill>
                <a:latin typeface="+mn-lt"/>
                <a:ea typeface="+mn-ea"/>
                <a:cs typeface="+mn-cs"/>
              </a:rPr>
              <a:t>κοίλη καμπύλη </a:t>
            </a:r>
            <a:r>
              <a:rPr lang="el-GR" sz="1200" b="0" i="0" u="none" strike="noStrike" kern="1200" baseline="0" dirty="0">
                <a:solidFill>
                  <a:schemeClr val="tx1"/>
                </a:solidFill>
                <a:latin typeface="+mn-lt"/>
                <a:ea typeface="+mn-ea"/>
                <a:cs typeface="+mn-cs"/>
              </a:rPr>
              <a:t>που έχει σχεδιαστεί από το σημείο εκκίνησης με αύξουσα κλίση. Η καμπύλη φέρει την ένδειξη </a:t>
            </a:r>
            <a:r>
              <a:rPr lang="el-GR" sz="1200" b="0" i="0" u="none" strike="noStrike" kern="1200" baseline="0" dirty="0" smtClean="0">
                <a:solidFill>
                  <a:schemeClr val="tx1"/>
                </a:solidFill>
                <a:latin typeface="+mn-lt"/>
                <a:ea typeface="+mn-ea"/>
                <a:cs typeface="+mn-cs"/>
              </a:rPr>
              <a:t>f(K/AN).</a:t>
            </a:r>
            <a:endParaRPr lang="el-G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Μια οικονομία πρέπει να έχει αρκετές επενδύσεις για να αντικαταστήσει τα φθαρμένα περιουσιακά στοιχεία. Το επίπεδο επένδυσης ανά αποδοτικό εργαζόμενο που απαιτείται για τη διατήρηση ενός δεδομένου επιπέδου κεφαλαίου ανά αποδοτικό εργαζόμενο δίνεται από την Εξίσωση 12.3 και αντιπροσωπεύεται γραφικά από την ανοδικής κλίσης γραμμή "Απαιτούμενη επένδυση" στο Σχήμα 12-2 στην επόμενη διαφάνεια.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σχέση μεταξύ της επένδυσης ανά αποδοτικό εργαζόμενο και του κεφαλαίου ανά αποδοτικό εργαζόμενο παρουσιάζεται στο Σχήμα 12-2. Είναι ίση με την υψηλότερη καμπύλη - τη σχέση μεταξύ της παραγωγής ανά αποδοτικό εργαζόμενο και του κεφαλαίου ανά αποδοτικό εργαζόμενο - πολλαπλασιαζόμενη με το ποσοστό αποταμίευσης, s. Αυτό μας δίνει την χαμηλότερη καμπύλη.</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Ο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Παραγωγή </a:t>
            </a:r>
            <a:r>
              <a:rPr lang="el-GR" sz="1200" b="0" i="0" u="none" strike="noStrike" kern="1200" baseline="0" dirty="0">
                <a:solidFill>
                  <a:schemeClr val="tx1"/>
                </a:solidFill>
                <a:latin typeface="+mn-lt"/>
                <a:ea typeface="+mn-ea"/>
                <a:cs typeface="+mn-cs"/>
              </a:rPr>
              <a:t>ανά </a:t>
            </a:r>
            <a:r>
              <a:rPr lang="el-GR" sz="1200" b="0" i="0" u="none" strike="noStrike" kern="1200" baseline="0" dirty="0" smtClean="0">
                <a:solidFill>
                  <a:schemeClr val="tx1"/>
                </a:solidFill>
                <a:latin typeface="+mn-lt"/>
                <a:ea typeface="+mn-ea"/>
                <a:cs typeface="+mn-cs"/>
              </a:rPr>
              <a:t>αποδοτικό εργαζόμενο</a:t>
            </a:r>
            <a:r>
              <a:rPr lang="el-GR" sz="1200" b="0" i="0" u="none" strike="noStrike" kern="1200" baseline="0" dirty="0">
                <a:solidFill>
                  <a:schemeClr val="tx1"/>
                </a:solidFill>
                <a:latin typeface="+mn-lt"/>
                <a:ea typeface="+mn-ea"/>
                <a:cs typeface="+mn-cs"/>
              </a:rPr>
              <a:t>, </a:t>
            </a:r>
            <a:r>
              <a:rPr lang="el-GR" sz="1200" b="0" i="0" u="none" strike="noStrike" kern="1200" baseline="0" dirty="0" smtClean="0">
                <a:solidFill>
                  <a:schemeClr val="tx1"/>
                </a:solidFill>
                <a:latin typeface="+mn-lt"/>
                <a:ea typeface="+mn-ea"/>
                <a:cs typeface="+mn-cs"/>
              </a:rPr>
              <a:t>Υ/ΑΝ» </a:t>
            </a:r>
            <a:r>
              <a:rPr lang="el-GR" sz="1200" b="0" i="0" u="none" strike="noStrike" kern="1200" baseline="0" dirty="0">
                <a:solidFill>
                  <a:schemeClr val="tx1"/>
                </a:solidFill>
                <a:latin typeface="+mn-lt"/>
                <a:ea typeface="+mn-ea"/>
                <a:cs typeface="+mn-cs"/>
              </a:rPr>
              <a:t>και ο οριζόντιος άξονας φέρει την ένδειξη </a:t>
            </a:r>
            <a:r>
              <a:rPr lang="el-GR" sz="1200" b="0" i="0" u="none" strike="noStrike" kern="1200" baseline="0" dirty="0" smtClean="0">
                <a:solidFill>
                  <a:schemeClr val="tx1"/>
                </a:solidFill>
                <a:latin typeface="+mn-lt"/>
                <a:ea typeface="+mn-ea"/>
                <a:cs typeface="+mn-cs"/>
              </a:rPr>
              <a:t>«Κεφάλαιο </a:t>
            </a:r>
            <a:r>
              <a:rPr lang="el-GR" sz="1200" b="0" i="0" u="none" strike="noStrike" kern="1200" baseline="0" dirty="0">
                <a:solidFill>
                  <a:schemeClr val="tx1"/>
                </a:solidFill>
                <a:latin typeface="+mn-lt"/>
                <a:ea typeface="+mn-ea"/>
                <a:cs typeface="+mn-cs"/>
              </a:rPr>
              <a:t>ανά </a:t>
            </a:r>
            <a:r>
              <a:rPr lang="el-GR" sz="1200" b="0" i="0" u="none" strike="noStrike" kern="1200" baseline="0" dirty="0" smtClean="0">
                <a:solidFill>
                  <a:schemeClr val="tx1"/>
                </a:solidFill>
                <a:latin typeface="+mn-lt"/>
                <a:ea typeface="+mn-ea"/>
                <a:cs typeface="+mn-cs"/>
              </a:rPr>
              <a:t>αποδοτικό εργαζόμενο</a:t>
            </a:r>
            <a:r>
              <a:rPr lang="el-GR" sz="1200" b="0" i="0" u="none" strike="noStrike" kern="1200" baseline="0" dirty="0">
                <a:solidFill>
                  <a:schemeClr val="tx1"/>
                </a:solidFill>
                <a:latin typeface="+mn-lt"/>
                <a:ea typeface="+mn-ea"/>
                <a:cs typeface="+mn-cs"/>
              </a:rPr>
              <a:t>, </a:t>
            </a:r>
            <a:r>
              <a:rPr lang="el-GR" sz="1200" b="0" i="0" u="none" strike="noStrike" kern="1200" baseline="0" dirty="0" smtClean="0">
                <a:solidFill>
                  <a:schemeClr val="tx1"/>
                </a:solidFill>
                <a:latin typeface="+mn-lt"/>
                <a:ea typeface="+mn-ea"/>
                <a:cs typeface="+mn-cs"/>
              </a:rPr>
              <a:t>Κ/ΑΝ». </a:t>
            </a:r>
            <a:r>
              <a:rPr lang="el-GR" sz="1200" b="0" i="0" u="none" strike="noStrike" kern="1200" baseline="0" dirty="0">
                <a:solidFill>
                  <a:schemeClr val="tx1"/>
                </a:solidFill>
                <a:latin typeface="+mn-lt"/>
                <a:ea typeface="+mn-ea"/>
                <a:cs typeface="+mn-cs"/>
              </a:rPr>
              <a:t>Δύο </a:t>
            </a:r>
            <a:r>
              <a:rPr lang="el-GR" sz="1200" b="0" i="0" u="none" strike="noStrike" kern="1200" baseline="0" dirty="0" smtClean="0">
                <a:solidFill>
                  <a:schemeClr val="tx1"/>
                </a:solidFill>
                <a:latin typeface="+mn-lt"/>
                <a:ea typeface="+mn-ea"/>
                <a:cs typeface="+mn-cs"/>
              </a:rPr>
              <a:t>κοίλες καμπύλες</a:t>
            </a:r>
            <a:r>
              <a:rPr lang="el-GR" sz="1200" b="0" i="0" u="none" strike="noStrike" kern="1200" baseline="0" dirty="0">
                <a:solidFill>
                  <a:schemeClr val="tx1"/>
                </a:solidFill>
                <a:latin typeface="+mn-lt"/>
                <a:ea typeface="+mn-ea"/>
                <a:cs typeface="+mn-cs"/>
              </a:rPr>
              <a:t>, η μία στο κάτω μέρος με την ένδειξη «</a:t>
            </a:r>
            <a:r>
              <a:rPr lang="el-GR" sz="1200" b="0" i="0" u="none" strike="noStrike" kern="1200" baseline="0" dirty="0" smtClean="0">
                <a:solidFill>
                  <a:schemeClr val="tx1"/>
                </a:solidFill>
                <a:latin typeface="+mn-lt"/>
                <a:ea typeface="+mn-ea"/>
                <a:cs typeface="+mn-cs"/>
              </a:rPr>
              <a:t>Επενδύσεις, </a:t>
            </a:r>
            <a:r>
              <a:rPr lang="el-GR" sz="1200" b="0" i="0" u="none" strike="noStrike" kern="1200" baseline="0" dirty="0" err="1" smtClean="0">
                <a:solidFill>
                  <a:schemeClr val="tx1"/>
                </a:solidFill>
                <a:latin typeface="+mn-lt"/>
                <a:ea typeface="+mn-ea"/>
                <a:cs typeface="+mn-cs"/>
              </a:rPr>
              <a:t>sf</a:t>
            </a:r>
            <a:r>
              <a:rPr lang="el-GR" sz="1200" b="0" i="0" u="none" strike="noStrike" kern="1200" baseline="0" dirty="0" smtClean="0">
                <a:solidFill>
                  <a:schemeClr val="tx1"/>
                </a:solidFill>
                <a:latin typeface="+mn-lt"/>
                <a:ea typeface="+mn-ea"/>
                <a:cs typeface="+mn-cs"/>
              </a:rPr>
              <a:t>(K/AN</a:t>
            </a:r>
            <a:r>
              <a:rPr lang="el-GR" sz="1200" b="0" i="0" u="none" strike="noStrike" kern="1200" baseline="0" dirty="0">
                <a:solidFill>
                  <a:schemeClr val="tx1"/>
                </a:solidFill>
                <a:latin typeface="+mn-lt"/>
                <a:ea typeface="+mn-ea"/>
                <a:cs typeface="+mn-cs"/>
              </a:rPr>
              <a:t>)» και η άλλη στην κορυφή με την ένδειξη «</a:t>
            </a:r>
            <a:r>
              <a:rPr lang="el-GR" sz="1200" b="0" i="0" u="none" strike="noStrike" kern="1200" baseline="0" dirty="0" smtClean="0">
                <a:solidFill>
                  <a:schemeClr val="tx1"/>
                </a:solidFill>
                <a:latin typeface="+mn-lt"/>
                <a:ea typeface="+mn-ea"/>
                <a:cs typeface="+mn-cs"/>
              </a:rPr>
              <a:t>Παραγωγή, f(K/AN</a:t>
            </a:r>
            <a:r>
              <a:rPr lang="el-GR" sz="1200" b="0" i="0" u="none" strike="noStrike" kern="1200" baseline="0" dirty="0">
                <a:solidFill>
                  <a:schemeClr val="tx1"/>
                </a:solidFill>
                <a:latin typeface="+mn-lt"/>
                <a:ea typeface="+mn-ea"/>
                <a:cs typeface="+mn-cs"/>
              </a:rPr>
              <a:t>)» σχεδιάζονται από το σημείο αφετηρίας με αύξουσες κλίσεις.</a:t>
            </a:r>
          </a:p>
          <a:p>
            <a:r>
              <a:rPr lang="el-GR" sz="1200" b="0" i="0" u="none" strike="noStrike" kern="1200" baseline="0" dirty="0">
                <a:solidFill>
                  <a:schemeClr val="tx1"/>
                </a:solidFill>
                <a:latin typeface="+mn-lt"/>
                <a:ea typeface="+mn-ea"/>
                <a:cs typeface="+mn-cs"/>
              </a:rPr>
              <a:t>Η καμπύλη </a:t>
            </a:r>
            <a:r>
              <a:rPr lang="el-GR" sz="1200" b="0" i="0" u="none" strike="noStrike" kern="1200" baseline="0" dirty="0" smtClean="0">
                <a:solidFill>
                  <a:schemeClr val="tx1"/>
                </a:solidFill>
                <a:latin typeface="+mn-lt"/>
                <a:ea typeface="+mn-ea"/>
                <a:cs typeface="+mn-cs"/>
              </a:rPr>
              <a:t>επενδύσεων </a:t>
            </a:r>
            <a:r>
              <a:rPr lang="el-GR" sz="1200" b="0" i="0" u="none" strike="noStrike" kern="1200" baseline="0" dirty="0">
                <a:solidFill>
                  <a:schemeClr val="tx1"/>
                </a:solidFill>
                <a:latin typeface="+mn-lt"/>
                <a:ea typeface="+mn-ea"/>
                <a:cs typeface="+mn-cs"/>
              </a:rPr>
              <a:t>διέρχεται από δύο σημεία: το πρώτο φέρει την ένδειξη </a:t>
            </a:r>
            <a:r>
              <a:rPr lang="el-GR" sz="1200" b="0" i="0" u="none" strike="noStrike" kern="1200" baseline="0" dirty="0" smtClean="0">
                <a:solidFill>
                  <a:schemeClr val="tx1"/>
                </a:solidFill>
                <a:latin typeface="+mn-lt"/>
                <a:ea typeface="+mn-ea"/>
                <a:cs typeface="+mn-cs"/>
              </a:rPr>
              <a:t>C </a:t>
            </a:r>
            <a:r>
              <a:rPr lang="el-GR" sz="1200" b="0" i="0" u="none" strike="noStrike" kern="1200" baseline="0" dirty="0">
                <a:solidFill>
                  <a:schemeClr val="tx1"/>
                </a:solidFill>
                <a:latin typeface="+mn-lt"/>
                <a:ea typeface="+mn-ea"/>
                <a:cs typeface="+mn-cs"/>
              </a:rPr>
              <a:t>και το δεύτερο σημείο δεν φέρει ένδειξη. Η καμπύλη παραγωγής διέρχεται από δύο σημεία: το πρώτο φέρει την ένδειξη </a:t>
            </a:r>
            <a:r>
              <a:rPr lang="el-GR" sz="1200" b="0" i="0" u="none" strike="noStrike" kern="1200" baseline="0" dirty="0" smtClean="0">
                <a:solidFill>
                  <a:schemeClr val="tx1"/>
                </a:solidFill>
                <a:latin typeface="+mn-lt"/>
                <a:ea typeface="+mn-ea"/>
                <a:cs typeface="+mn-cs"/>
              </a:rPr>
              <a:t>B </a:t>
            </a:r>
            <a:r>
              <a:rPr lang="el-GR" sz="1200" b="0" i="0" u="none" strike="noStrike" kern="1200" baseline="0" dirty="0">
                <a:solidFill>
                  <a:schemeClr val="tx1"/>
                </a:solidFill>
                <a:latin typeface="+mn-lt"/>
                <a:ea typeface="+mn-ea"/>
                <a:cs typeface="+mn-cs"/>
              </a:rPr>
              <a:t>(κάθετα πάνω από το σημείο C) και το δεύτερο σημείο (που βρίσκεται κάθετα πάνω από το δεύτερο σημείο της καμπύλης </a:t>
            </a:r>
            <a:r>
              <a:rPr lang="el-GR" sz="1200" b="0" i="0" u="none" strike="noStrike" kern="1200" baseline="0" dirty="0" smtClean="0">
                <a:solidFill>
                  <a:schemeClr val="tx1"/>
                </a:solidFill>
                <a:latin typeface="+mn-lt"/>
                <a:ea typeface="+mn-ea"/>
                <a:cs typeface="+mn-cs"/>
              </a:rPr>
              <a:t>επενδύσεων) </a:t>
            </a:r>
            <a:r>
              <a:rPr lang="el-GR" sz="1200" b="0" i="0" u="none" strike="noStrike" kern="1200" baseline="0" dirty="0">
                <a:solidFill>
                  <a:schemeClr val="tx1"/>
                </a:solidFill>
                <a:latin typeface="+mn-lt"/>
                <a:ea typeface="+mn-ea"/>
                <a:cs typeface="+mn-cs"/>
              </a:rPr>
              <a:t>δεν επισημαίνεται.</a:t>
            </a:r>
          </a:p>
          <a:p>
            <a:r>
              <a:rPr lang="el-GR" sz="1200" b="0" i="0" u="none" strike="noStrike" kern="1200" baseline="0" dirty="0">
                <a:solidFill>
                  <a:schemeClr val="tx1"/>
                </a:solidFill>
                <a:latin typeface="+mn-lt"/>
                <a:ea typeface="+mn-ea"/>
                <a:cs typeface="+mn-cs"/>
              </a:rPr>
              <a:t>Μια ευθεία γραμμή θετικής κλίσης με την ένδειξη </a:t>
            </a:r>
            <a:r>
              <a:rPr lang="el-GR" sz="1200" b="0" i="0" u="none" strike="noStrike" kern="1200" baseline="0" dirty="0" smtClean="0">
                <a:solidFill>
                  <a:schemeClr val="tx1"/>
                </a:solidFill>
                <a:latin typeface="+mn-lt"/>
                <a:ea typeface="+mn-ea"/>
                <a:cs typeface="+mn-cs"/>
              </a:rPr>
              <a:t>«Απαιτούμενες επενδύσεις, </a:t>
            </a:r>
            <a:r>
              <a:rPr lang="el-GR" sz="1200" b="0" i="0" u="none" strike="noStrike" kern="1200" baseline="0" dirty="0">
                <a:solidFill>
                  <a:schemeClr val="tx1"/>
                </a:solidFill>
                <a:latin typeface="+mn-lt"/>
                <a:ea typeface="+mn-ea"/>
                <a:cs typeface="+mn-cs"/>
              </a:rPr>
              <a:t>(</a:t>
            </a:r>
            <a:r>
              <a:rPr lang="el-GR" sz="1200" b="0" i="0" u="none" strike="noStrike" kern="1200" baseline="0" dirty="0" err="1" smtClean="0">
                <a:solidFill>
                  <a:schemeClr val="tx1"/>
                </a:solidFill>
                <a:latin typeface="+mn-lt"/>
                <a:ea typeface="+mn-ea"/>
                <a:cs typeface="+mn-cs"/>
              </a:rPr>
              <a:t>δ+g</a:t>
            </a:r>
            <a:r>
              <a:rPr lang="el-GR" sz="1200" b="0" i="0" u="none" strike="noStrike" kern="1200" baseline="-25000" dirty="0" err="1" smtClean="0">
                <a:solidFill>
                  <a:schemeClr val="tx1"/>
                </a:solidFill>
                <a:latin typeface="+mn-lt"/>
                <a:ea typeface="+mn-ea"/>
                <a:cs typeface="+mn-cs"/>
              </a:rPr>
              <a:t>Α</a:t>
            </a:r>
            <a:r>
              <a:rPr lang="el-GR" sz="1200" b="0" i="0" u="none" strike="noStrike" kern="1200" baseline="0" dirty="0" err="1" smtClean="0">
                <a:solidFill>
                  <a:schemeClr val="tx1"/>
                </a:solidFill>
                <a:latin typeface="+mn-lt"/>
                <a:ea typeface="+mn-ea"/>
                <a:cs typeface="+mn-cs"/>
              </a:rPr>
              <a:t>+g</a:t>
            </a:r>
            <a:r>
              <a:rPr lang="el-GR" sz="1200" b="0" i="0" u="none" strike="noStrike" kern="1200" baseline="-25000" dirty="0" err="1" smtClean="0">
                <a:solidFill>
                  <a:schemeClr val="tx1"/>
                </a:solidFill>
                <a:latin typeface="+mn-lt"/>
                <a:ea typeface="+mn-ea"/>
                <a:cs typeface="+mn-cs"/>
              </a:rPr>
              <a:t>N</a:t>
            </a:r>
            <a:r>
              <a:rPr lang="el-GR" sz="1200" b="0" i="0" u="none" strike="noStrike" kern="1200" baseline="0" dirty="0">
                <a:solidFill>
                  <a:schemeClr val="tx1"/>
                </a:solidFill>
                <a:latin typeface="+mn-lt"/>
                <a:ea typeface="+mn-ea"/>
                <a:cs typeface="+mn-cs"/>
              </a:rPr>
              <a:t>) </a:t>
            </a:r>
            <a:r>
              <a:rPr lang="el-GR" sz="1200" b="0" i="0" u="none" strike="noStrike" kern="1200" baseline="0" dirty="0" smtClean="0">
                <a:solidFill>
                  <a:schemeClr val="tx1"/>
                </a:solidFill>
                <a:latin typeface="+mn-lt"/>
                <a:ea typeface="+mn-ea"/>
                <a:cs typeface="+mn-cs"/>
              </a:rPr>
              <a:t>K/AN» </a:t>
            </a:r>
            <a:r>
              <a:rPr lang="el-GR" sz="1200" b="0" i="0" u="none" strike="noStrike" kern="1200" baseline="0" dirty="0">
                <a:solidFill>
                  <a:schemeClr val="tx1"/>
                </a:solidFill>
                <a:latin typeface="+mn-lt"/>
                <a:ea typeface="+mn-ea"/>
                <a:cs typeface="+mn-cs"/>
              </a:rPr>
              <a:t>σχεδιάζεται από το σημείο αφετηρίας. Η ευθεία γραμμή διέρχεται από ένα σημείο με την ένδειξη </a:t>
            </a:r>
            <a:r>
              <a:rPr lang="el-GR" sz="1200" b="0" i="0" u="none" strike="noStrike" kern="1200" baseline="0" dirty="0" smtClean="0">
                <a:solidFill>
                  <a:schemeClr val="tx1"/>
                </a:solidFill>
                <a:latin typeface="+mn-lt"/>
                <a:ea typeface="+mn-ea"/>
                <a:cs typeface="+mn-cs"/>
              </a:rPr>
              <a:t>D </a:t>
            </a:r>
            <a:r>
              <a:rPr lang="el-GR" sz="1200" b="0" i="0" u="none" strike="noStrike" kern="1200" baseline="0" dirty="0">
                <a:solidFill>
                  <a:schemeClr val="tx1"/>
                </a:solidFill>
                <a:latin typeface="+mn-lt"/>
                <a:ea typeface="+mn-ea"/>
                <a:cs typeface="+mn-cs"/>
              </a:rPr>
              <a:t>(που βρίσκεται κάθετα κάτω από το σημείο C) και από το δεύτερο σημείο που σημειώνεται στην καμπύλη </a:t>
            </a:r>
            <a:r>
              <a:rPr lang="el-GR" sz="1200" b="0" i="0" u="none" strike="noStrike" kern="1200" baseline="0" dirty="0" smtClean="0">
                <a:solidFill>
                  <a:schemeClr val="tx1"/>
                </a:solidFill>
                <a:latin typeface="+mn-lt"/>
                <a:ea typeface="+mn-ea"/>
                <a:cs typeface="+mn-cs"/>
              </a:rPr>
              <a:t>επενδύσεων.</a:t>
            </a:r>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Μια διακεκομμένη ευθεία γραμμή σχεδιάζεται κάθετα από το σημείο Β, το οποίο διέρχεται από το σημείο Γ, και το σημείο Δ στο σημείο Α που σημειώνεται στον οριζόντιο άξονα. Το σημείο Α φέρει επίσης την ένδειξη </a:t>
            </a:r>
            <a:r>
              <a:rPr lang="el-GR" sz="1200" b="0" i="0" u="none" strike="noStrike" kern="1200" baseline="0" dirty="0" smtClean="0">
                <a:solidFill>
                  <a:schemeClr val="tx1"/>
                </a:solidFill>
                <a:latin typeface="+mn-lt"/>
                <a:ea typeface="+mn-ea"/>
                <a:cs typeface="+mn-cs"/>
              </a:rPr>
              <a:t>(K/AN)</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 Μια </a:t>
            </a:r>
            <a:r>
              <a:rPr lang="el-GR" sz="1200" b="0" i="0" u="none" strike="noStrike" kern="1200" baseline="0" dirty="0">
                <a:solidFill>
                  <a:schemeClr val="tx1"/>
                </a:solidFill>
                <a:latin typeface="+mn-lt"/>
                <a:ea typeface="+mn-ea"/>
                <a:cs typeface="+mn-cs"/>
              </a:rPr>
              <a:t>άλλη διακεκομμένη ευθεία γραμμή σχεδιάζεται κατακόρυφα από το δεύτερο σημείο της καμπύλης παραγωγής, το οποίο διέρχεται από το σημείο τομής της καμπύλης επένδυσης και της καμπύλης απαιτούμενης επένδυσης, για λήξει σε ένα σημείο με την ένδειξη </a:t>
            </a:r>
            <a:r>
              <a:rPr lang="el-GR" sz="1200" b="0" i="0" u="none" strike="noStrike" kern="1200" baseline="0" dirty="0" smtClean="0">
                <a:solidFill>
                  <a:schemeClr val="tx1"/>
                </a:solidFill>
                <a:latin typeface="+mn-lt"/>
                <a:ea typeface="+mn-ea"/>
                <a:cs typeface="+mn-cs"/>
              </a:rPr>
              <a:t>(K/AN)* </a:t>
            </a:r>
            <a:r>
              <a:rPr lang="el-GR" sz="1200" b="0" i="0" u="none" strike="noStrike" kern="1200" baseline="0" dirty="0">
                <a:solidFill>
                  <a:schemeClr val="tx1"/>
                </a:solidFill>
                <a:latin typeface="+mn-lt"/>
                <a:ea typeface="+mn-ea"/>
                <a:cs typeface="+mn-cs"/>
              </a:rPr>
              <a:t>στον οριζόντιο άξονα.</a:t>
            </a:r>
          </a:p>
          <a:p>
            <a:r>
              <a:rPr lang="el-GR" sz="1200" b="0" i="0" u="none" strike="noStrike" kern="1200" baseline="0" dirty="0">
                <a:solidFill>
                  <a:schemeClr val="tx1"/>
                </a:solidFill>
                <a:latin typeface="+mn-lt"/>
                <a:ea typeface="+mn-ea"/>
                <a:cs typeface="+mn-cs"/>
              </a:rPr>
              <a:t>Μια διακεκομμένη ευθεία γραμμή σχεδιάζεται οριζόντια από το δεύτερο σημείο της καμπύλης παραγωγής σε ένα σημείο με την ένδειξη </a:t>
            </a:r>
            <a:r>
              <a:rPr lang="el-GR" sz="1200" b="0" i="0" u="none" strike="noStrike" kern="1200" baseline="0" dirty="0" smtClean="0">
                <a:solidFill>
                  <a:schemeClr val="tx1"/>
                </a:solidFill>
                <a:latin typeface="+mn-lt"/>
                <a:ea typeface="+mn-ea"/>
                <a:cs typeface="+mn-cs"/>
              </a:rPr>
              <a:t>(Y/AN)* </a:t>
            </a:r>
            <a:r>
              <a:rPr lang="el-GR" sz="1200" b="0" i="0" u="none" strike="noStrike" kern="1200" baseline="0" dirty="0">
                <a:solidFill>
                  <a:schemeClr val="tx1"/>
                </a:solidFill>
                <a:latin typeface="+mn-lt"/>
                <a:ea typeface="+mn-ea"/>
                <a:cs typeface="+mn-cs"/>
              </a:rPr>
              <a:t>που σημειώνεται στον κατακόρυφο άξονα.</a:t>
            </a:r>
          </a:p>
          <a:p>
            <a:r>
              <a:rPr lang="el-GR" sz="1200" b="0" i="0" u="none" strike="noStrike" kern="1200" baseline="0" dirty="0" smtClean="0">
                <a:solidFill>
                  <a:schemeClr val="tx1"/>
                </a:solidFill>
                <a:latin typeface="+mn-lt"/>
                <a:ea typeface="+mn-ea"/>
                <a:cs typeface="+mn-cs"/>
              </a:rPr>
              <a:t>Τέσσερα </a:t>
            </a:r>
            <a:r>
              <a:rPr lang="el-GR" sz="1200" b="0" i="0" u="none" strike="noStrike" kern="1200" baseline="0" dirty="0">
                <a:solidFill>
                  <a:schemeClr val="tx1"/>
                </a:solidFill>
                <a:latin typeface="+mn-lt"/>
                <a:ea typeface="+mn-ea"/>
                <a:cs typeface="+mn-cs"/>
              </a:rPr>
              <a:t>βέλη με κατεύθυνση πάνω δεξιά σχεδιάζονται πριν από το δεύτερο σημείο της καμπύλης παραγωγής και τρία βέλη στραμμένα προς τα κάτω αριστερά σχεδιάζονται μετά το δεύτερο σημείο της καμπύλης παραγωγής.</a:t>
            </a:r>
          </a:p>
          <a:p>
            <a:r>
              <a:rPr lang="el-GR" sz="1200" b="0" i="0" u="none" strike="noStrike" kern="1200" baseline="0" dirty="0">
                <a:solidFill>
                  <a:schemeClr val="tx1"/>
                </a:solidFill>
                <a:latin typeface="+mn-lt"/>
                <a:ea typeface="+mn-ea"/>
                <a:cs typeface="+mn-cs"/>
              </a:rPr>
              <a:t>Τέσσερα βέλη που βλέπουν προς τα δεξιά σχεδιάζονται μεταξύ των δύο σημείων στον οριζόντιο άξονα και τρία βέλη προς τα αριστερά σχεδιάζονται μετά το σημείο με την ένδειξη </a:t>
            </a:r>
            <a:r>
              <a:rPr lang="el-GR" sz="1200" b="0" i="0" u="none" strike="noStrike" kern="1200" baseline="0" dirty="0" smtClean="0">
                <a:solidFill>
                  <a:schemeClr val="tx1"/>
                </a:solidFill>
                <a:latin typeface="+mn-lt"/>
                <a:ea typeface="+mn-ea"/>
                <a:cs typeface="+mn-cs"/>
              </a:rPr>
              <a:t>(Κ/Ν)* </a:t>
            </a:r>
            <a:r>
              <a:rPr lang="el-GR" sz="1200" b="0" i="0" u="none" strike="noStrike" kern="1200" baseline="0" dirty="0">
                <a:solidFill>
                  <a:schemeClr val="tx1"/>
                </a:solidFill>
                <a:latin typeface="+mn-lt"/>
                <a:ea typeface="+mn-ea"/>
                <a:cs typeface="+mn-cs"/>
              </a:rPr>
              <a:t>στον οριζόντιο άξονα</a:t>
            </a:r>
            <a:r>
              <a:rPr lang="el-GR" sz="1200" b="0" i="0" u="none" strike="noStrike" kern="1200" baseline="0" dirty="0" smtClean="0">
                <a:solidFill>
                  <a:schemeClr val="tx1"/>
                </a:solidFill>
                <a:latin typeface="+mn-lt"/>
                <a:ea typeface="+mn-ea"/>
                <a:cs typeface="+mn-cs"/>
              </a:rPr>
              <a:t>.</a:t>
            </a:r>
            <a:endParaRPr lang="el-G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Σε σταθερή κατάσταση, ο ρυθμός αύξησης της παραγωγής ισούται με το ρυθμό αύξησης του πληθυσμού (</a:t>
            </a:r>
            <a:r>
              <a:rPr lang="el-GR" sz="1200" b="0" i="0" u="none" strike="noStrike" kern="1200" baseline="0" dirty="0" err="1">
                <a:solidFill>
                  <a:schemeClr val="tx1"/>
                </a:solidFill>
                <a:latin typeface="+mn-lt"/>
                <a:ea typeface="+mn-ea"/>
                <a:cs typeface="+mn-cs"/>
              </a:rPr>
              <a:t>gN</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συνο</a:t>
            </a:r>
            <a:r>
              <a:rPr lang="el-GR" sz="1200" b="0" i="0" u="none" strike="noStrike" kern="1200" baseline="0" dirty="0">
                <a:solidFill>
                  <a:schemeClr val="tx1"/>
                </a:solidFill>
                <a:latin typeface="+mn-lt"/>
                <a:ea typeface="+mn-ea"/>
                <a:cs typeface="+mn-cs"/>
              </a:rPr>
              <a:t> ρυθμός τεχνολογικής προόδου (</a:t>
            </a:r>
            <a:r>
              <a:rPr lang="el-GR" sz="1200" b="0" i="0" u="none" strike="noStrike" kern="1200" baseline="0" dirty="0" err="1">
                <a:solidFill>
                  <a:schemeClr val="tx1"/>
                </a:solidFill>
                <a:latin typeface="+mn-lt"/>
                <a:ea typeface="+mn-ea"/>
                <a:cs typeface="+mn-cs"/>
              </a:rPr>
              <a:t>gA</a:t>
            </a:r>
            <a:r>
              <a:rPr lang="el-GR" sz="1200" b="0" i="0" u="none" strike="noStrike" kern="1200" baseline="0" dirty="0">
                <a:solidFill>
                  <a:schemeClr val="tx1"/>
                </a:solidFill>
                <a:latin typeface="+mn-lt"/>
                <a:ea typeface="+mn-ea"/>
                <a:cs typeface="+mn-cs"/>
              </a:rPr>
              <a:t>). Κατά συνέπεια, ο ρυθμός αύξησης της παραγωγής είναι </a:t>
            </a:r>
            <a:r>
              <a:rPr lang="el-GR" sz="1200" b="0" i="0" u="none" strike="noStrike" kern="1200" baseline="0" dirty="0" err="1">
                <a:solidFill>
                  <a:schemeClr val="tx1"/>
                </a:solidFill>
                <a:latin typeface="+mn-lt"/>
                <a:ea typeface="+mn-ea"/>
                <a:cs typeface="+mn-cs"/>
              </a:rPr>
              <a:t>ανεξάρτητοςτου</a:t>
            </a:r>
            <a:r>
              <a:rPr lang="el-GR" sz="1200" b="0" i="0" u="none" strike="noStrike" kern="1200" baseline="0" dirty="0">
                <a:solidFill>
                  <a:schemeClr val="tx1"/>
                </a:solidFill>
                <a:latin typeface="+mn-lt"/>
                <a:ea typeface="+mn-ea"/>
                <a:cs typeface="+mn-cs"/>
              </a:rPr>
              <a:t> ποσοστού αποταμίευσης. Έτσι, η οικονομία δεν μπορεί μόνιμα να αναπτυχθεί ταχύτερα από (</a:t>
            </a:r>
            <a:r>
              <a:rPr lang="el-GR" sz="1200" b="0" i="0" u="none" strike="noStrike" kern="1200" baseline="0" dirty="0" err="1">
                <a:solidFill>
                  <a:schemeClr val="tx1"/>
                </a:solidFill>
                <a:latin typeface="+mn-lt"/>
                <a:ea typeface="+mn-ea"/>
                <a:cs typeface="+mn-cs"/>
              </a:rPr>
              <a:t>gA</a:t>
            </a:r>
            <a:r>
              <a:rPr lang="el-GR" sz="1200" b="0" i="0" u="none" strike="noStrike" kern="1200" baseline="0" dirty="0">
                <a:solidFill>
                  <a:schemeClr val="tx1"/>
                </a:solidFill>
                <a:latin typeface="+mn-lt"/>
                <a:ea typeface="+mn-ea"/>
                <a:cs typeface="+mn-cs"/>
              </a:rPr>
              <a:t> + </a:t>
            </a:r>
            <a:r>
              <a:rPr lang="el-GR" sz="1200" b="0" i="0" u="none" strike="noStrike" kern="1200" baseline="0" dirty="0" err="1">
                <a:solidFill>
                  <a:schemeClr val="tx1"/>
                </a:solidFill>
                <a:latin typeface="+mn-lt"/>
                <a:ea typeface="+mn-ea"/>
                <a:cs typeface="+mn-cs"/>
              </a:rPr>
              <a:t>gN</a:t>
            </a:r>
            <a:r>
              <a:rPr lang="el-GR" sz="1200" b="0" i="0" u="none" strike="noStrike" kern="1200" baseline="0" dirty="0">
                <a:solidFill>
                  <a:schemeClr val="tx1"/>
                </a:solidFill>
                <a:latin typeface="+mn-lt"/>
                <a:ea typeface="+mn-ea"/>
                <a:cs typeface="+mn-cs"/>
              </a:rPr>
              <a: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TextBox 8"/>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3048000"/>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4495800"/>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 xmlns:p14="http://schemas.microsoft.com/office/powerpoint/2010/main" val="2058026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2771775"/>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3686175"/>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5"/>
          </p:nvPr>
        </p:nvSpPr>
        <p:spPr>
          <a:xfrm>
            <a:off x="457200" y="5029200"/>
            <a:ext cx="8153400" cy="76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 xmlns:p14="http://schemas.microsoft.com/office/powerpoint/2010/main" val="1836351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609600" y="41148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3183790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3754704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855126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5/22/2022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7" name="TextBox 6"/>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3711136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3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solidFill>
                <a:prstClr val="black"/>
              </a:solidFill>
            </a:endParaRPr>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5/22/2022</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2" name="Picture 11"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
        <p:nvSpPr>
          <p:cNvPr id="14" name="Content Placeholder 16"/>
          <p:cNvSpPr>
            <a:spLocks noGrp="1"/>
          </p:cNvSpPr>
          <p:nvPr>
            <p:ph sz="quarter" idx="19" hasCustomPrompt="1"/>
          </p:nvPr>
        </p:nvSpPr>
        <p:spPr>
          <a:xfrm>
            <a:off x="2906049" y="6416475"/>
            <a:ext cx="5943600" cy="184666"/>
          </a:xfrm>
          <a:prstGeom prst="rect">
            <a:avLst/>
          </a:prstGeom>
        </p:spPr>
        <p:txBody>
          <a:bodyPr wrap="square" lIns="0" tIns="0" rIns="0" bIns="0">
            <a:spAutoFit/>
          </a:bodyPr>
          <a:lstStyle>
            <a:lvl1pPr marL="0" indent="0" eaLnBrk="1" fontAlgn="auto" hangingPunct="1">
              <a:spcBef>
                <a:spcPts val="0"/>
              </a:spcBef>
              <a:spcAft>
                <a:spcPts val="0"/>
              </a:spcAft>
              <a:buNone/>
              <a:defRPr sz="1200">
                <a:latin typeface="Verdana" panose="020B0604030504040204" pitchFamily="34" charset="0"/>
                <a:ea typeface="Verdana" panose="020B0604030504040204" pitchFamily="34" charset="0"/>
                <a:cs typeface="Verdana" panose="020B0604030504040204" pitchFamily="34" charset="0"/>
              </a:defRPr>
            </a:lvl1pPr>
            <a:lvl2pPr marL="457200" indent="0">
              <a:buNone/>
              <a:defRPr sz="1200">
                <a:latin typeface="Verdana" panose="020B0604030504040204" pitchFamily="34" charset="0"/>
                <a:ea typeface="Verdana" panose="020B0604030504040204" pitchFamily="34" charset="0"/>
                <a:cs typeface="Verdana" panose="020B0604030504040204" pitchFamily="34" charset="0"/>
              </a:defRPr>
            </a:lvl2pPr>
            <a:lvl3pPr marL="914400" indent="0">
              <a:buNone/>
              <a:defRPr sz="1200">
                <a:latin typeface="Verdana" panose="020B0604030504040204" pitchFamily="34" charset="0"/>
                <a:ea typeface="Verdana" panose="020B0604030504040204" pitchFamily="34" charset="0"/>
                <a:cs typeface="Verdana" panose="020B0604030504040204" pitchFamily="34" charset="0"/>
              </a:defRPr>
            </a:lvl3pPr>
            <a:lvl4pPr marL="1371600" indent="0">
              <a:buNone/>
              <a:defRPr sz="1200">
                <a:latin typeface="Verdana" panose="020B0604030504040204" pitchFamily="34" charset="0"/>
                <a:ea typeface="Verdana" panose="020B0604030504040204" pitchFamily="34" charset="0"/>
                <a:cs typeface="Verdana" panose="020B0604030504040204" pitchFamily="34" charset="0"/>
              </a:defRPr>
            </a:lvl4pPr>
            <a:lvl5pPr marL="1828800" indent="0">
              <a:buNone/>
              <a:defRPr sz="1200">
                <a:latin typeface="Verdana" panose="020B0604030504040204" pitchFamily="34" charset="0"/>
                <a:ea typeface="Verdana" panose="020B0604030504040204" pitchFamily="34" charset="0"/>
                <a:cs typeface="Verdana" panose="020B0604030504040204" pitchFamily="34" charset="0"/>
              </a:defRPr>
            </a:lvl5pPr>
          </a:lstStyle>
          <a:p>
            <a:pPr eaLnBrk="1" fontAlgn="auto" hangingPunct="1">
              <a:spcBef>
                <a:spcPts val="0"/>
              </a:spcBef>
              <a:spcAft>
                <a:spcPts val="0"/>
              </a:spcAft>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
        <p:nvSpPr>
          <p:cNvPr id="3" name="Picture Placeholder 2"/>
          <p:cNvSpPr>
            <a:spLocks noGrp="1"/>
          </p:cNvSpPr>
          <p:nvPr>
            <p:ph type="pic" sz="quarter" idx="20"/>
          </p:nvPr>
        </p:nvSpPr>
        <p:spPr>
          <a:xfrm>
            <a:off x="762000" y="2057400"/>
            <a:ext cx="3429000" cy="3657600"/>
          </a:xfrm>
        </p:spPr>
        <p:txBody>
          <a:bodyPr/>
          <a:lstStyle/>
          <a:p>
            <a:endParaRPr lang="en-IN"/>
          </a:p>
        </p:txBody>
      </p:sp>
    </p:spTree>
    <p:extLst>
      <p:ext uri="{BB962C8B-B14F-4D97-AF65-F5344CB8AC3E}">
        <p14:creationId xmlns="" xmlns:p14="http://schemas.microsoft.com/office/powerpoint/2010/main" val="3116133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5/22/2022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5/22/2022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2" name="TextBox 11"/>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3" name="Picture 12"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8"/>
          </p:nvPr>
        </p:nvSpPr>
        <p:spPr>
          <a:xfrm>
            <a:off x="762000" y="4953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9"/>
          </p:nvPr>
        </p:nvSpPr>
        <p:spPr>
          <a:xfrm>
            <a:off x="914400" y="51054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idx="20"/>
          </p:nvPr>
        </p:nvSpPr>
        <p:spPr>
          <a:xfrm>
            <a:off x="1066800" y="52578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idx="21"/>
          </p:nvPr>
        </p:nvSpPr>
        <p:spPr>
          <a:xfrm>
            <a:off x="1219200" y="5410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idx="22"/>
          </p:nvPr>
        </p:nvSpPr>
        <p:spPr>
          <a:xfrm>
            <a:off x="1371600" y="5562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p:cNvSpPr>
            <a:spLocks noGrp="1"/>
          </p:cNvSpPr>
          <p:nvPr>
            <p:ph idx="23"/>
          </p:nvPr>
        </p:nvSpPr>
        <p:spPr>
          <a:xfrm>
            <a:off x="1524000" y="5715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122596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230213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9" name="TextBox 8"/>
          <p:cNvSpPr txBox="1"/>
          <p:nvPr userDrawn="1"/>
        </p:nvSpPr>
        <p:spPr>
          <a:xfrm>
            <a:off x="1532389" y="6378267"/>
            <a:ext cx="7162800" cy="276999"/>
          </a:xfrm>
          <a:prstGeom prst="rect">
            <a:avLst/>
          </a:prstGeom>
          <a:noFill/>
        </p:spPr>
        <p:txBody>
          <a:bodyPr wrap="square" rtlCol="0">
            <a:spAutoFit/>
          </a:bodyPr>
          <a:lstStyle/>
          <a:p>
            <a:pPr algn="r"/>
            <a:r>
              <a:rPr lang="en-IN" sz="1200" dirty="0">
                <a:latin typeface="Verdana" panose="020B0604030504040204" pitchFamily="34" charset="0"/>
                <a:ea typeface="Verdana" panose="020B0604030504040204" pitchFamily="34" charset="0"/>
                <a:cs typeface="Verdana" panose="020B0604030504040204" pitchFamily="34" charset="0"/>
              </a:rPr>
              <a:t>Copyright © 2021, 2017, 2013 Pearson Education, Inc. All Rights Reserved</a:t>
            </a:r>
          </a:p>
        </p:txBody>
      </p:sp>
      <p:pic>
        <p:nvPicPr>
          <p:cNvPr id="10" name="Picture 9" descr="Pearson Logo"/>
          <p:cNvPicPr>
            <a:picLocks noChangeAspect="1"/>
          </p:cNvPicPr>
          <p:nvPr userDrawn="1"/>
        </p:nvPicPr>
        <p:blipFill>
          <a:blip r:embed="rId18"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62" r:id="rId8"/>
    <p:sldLayoutId id="2147483661" r:id="rId9"/>
    <p:sldLayoutId id="2147483665" r:id="rId10"/>
    <p:sldLayoutId id="2147483666" r:id="rId11"/>
    <p:sldLayoutId id="2147483663" r:id="rId12"/>
    <p:sldLayoutId id="2147483651" r:id="rId13"/>
    <p:sldLayoutId id="2147483654" r:id="rId14"/>
    <p:sldLayoutId id="2147483655" r:id="rId15"/>
    <p:sldLayoutId id="2147483668" r:id="rId16"/>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hyperlink" Target="Blanchard_macro7e_accessible_fullppt_08.pptx" TargetMode="External"/><Relationship Id="rId2" Type="http://schemas.openxmlformats.org/officeDocument/2006/relationships/notesSlide" Target="../notesSlides/notesSlide18.xml"/><Relationship Id="rId1" Type="http://schemas.openxmlformats.org/officeDocument/2006/relationships/slideLayout" Target="../slideLayouts/slideLayout10.xm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hyperlink" Target="http://economics.mit.edu/files/1353" TargetMode="External"/><Relationship Id="rId2" Type="http://schemas.openxmlformats.org/officeDocument/2006/relationships/notesSlide" Target="../notesSlides/notesSlide19.xml"/><Relationship Id="rId1" Type="http://schemas.openxmlformats.org/officeDocument/2006/relationships/slideLayout" Target="../slideLayouts/slideLayout10.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10.xml"/><Relationship Id="rId5" Type="http://schemas.openxmlformats.org/officeDocument/2006/relationships/image" Target="../media/image18.png"/><Relationship Id="rId4" Type="http://schemas.openxmlformats.org/officeDocument/2006/relationships/image" Target="../media/image17.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9.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0.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82022"/>
            <a:ext cx="8229600" cy="557174"/>
          </a:xfrm>
        </p:spPr>
        <p:txBody>
          <a:bodyPr>
            <a:noAutofit/>
          </a:bodyPr>
          <a:lstStyle/>
          <a:p>
            <a:r>
              <a:rPr lang="el-GR" sz="3600" dirty="0" smtClean="0">
                <a:latin typeface="+mj-lt"/>
              </a:rPr>
              <a:t>Μακροοικονομική</a:t>
            </a:r>
            <a:endParaRPr lang="en-IN" sz="3600" dirty="0">
              <a:latin typeface="+mj-lt"/>
            </a:endParaRPr>
          </a:p>
        </p:txBody>
      </p:sp>
      <p:sp>
        <p:nvSpPr>
          <p:cNvPr id="3" name="Text Placeholder 2"/>
          <p:cNvSpPr>
            <a:spLocks noGrp="1"/>
          </p:cNvSpPr>
          <p:nvPr>
            <p:ph type="body" sz="quarter" idx="13"/>
          </p:nvPr>
        </p:nvSpPr>
        <p:spPr>
          <a:xfrm>
            <a:off x="457200" y="762000"/>
            <a:ext cx="8229600" cy="381000"/>
          </a:xfrm>
        </p:spPr>
        <p:txBody>
          <a:bodyPr>
            <a:noAutofit/>
          </a:bodyPr>
          <a:lstStyle/>
          <a:p>
            <a:r>
              <a:rPr lang="el-GR" dirty="0"/>
              <a:t>Όγδοη Έκδοση</a:t>
            </a:r>
            <a:endParaRPr lang="en-US" dirty="0"/>
          </a:p>
        </p:txBody>
      </p:sp>
      <p:sp>
        <p:nvSpPr>
          <p:cNvPr id="10" name="Text Placeholder 1">
            <a:extLst>
              <a:ext uri="{FF2B5EF4-FFF2-40B4-BE49-F238E27FC236}">
                <a16:creationId xmlns="" xmlns:a16="http://schemas.microsoft.com/office/drawing/2014/main" id="{B90BF7CC-C13E-4975-9A72-17609AD86A49}"/>
              </a:ext>
            </a:extLst>
          </p:cNvPr>
          <p:cNvSpPr>
            <a:spLocks noGrp="1"/>
          </p:cNvSpPr>
          <p:nvPr>
            <p:ph type="body" sz="quarter" idx="4294967295"/>
          </p:nvPr>
        </p:nvSpPr>
        <p:spPr>
          <a:xfrm>
            <a:off x="4581525" y="2828925"/>
            <a:ext cx="4114800" cy="558800"/>
          </a:xfrm>
        </p:spPr>
        <p:txBody>
          <a:bodyPr wrap="square">
            <a:noAutofit/>
          </a:bodyPr>
          <a:lstStyle/>
          <a:p>
            <a:pPr marL="0" indent="0" algn="ctr">
              <a:buNone/>
            </a:pPr>
            <a:r>
              <a:rPr lang="el-GR" sz="3200" dirty="0">
                <a:solidFill>
                  <a:schemeClr val="tx1"/>
                </a:solidFill>
              </a:rPr>
              <a:t>Κεφάλαιο</a:t>
            </a:r>
            <a:r>
              <a:rPr lang="en-US" sz="3200" dirty="0">
                <a:solidFill>
                  <a:schemeClr val="tx1"/>
                </a:solidFill>
              </a:rPr>
              <a:t> </a:t>
            </a:r>
            <a:r>
              <a:rPr lang="en-US" sz="3200" dirty="0"/>
              <a:t>1</a:t>
            </a:r>
            <a:r>
              <a:rPr lang="en-US" sz="3200" dirty="0">
                <a:solidFill>
                  <a:schemeClr val="tx1"/>
                </a:solidFill>
              </a:rPr>
              <a:t>2</a:t>
            </a:r>
          </a:p>
        </p:txBody>
      </p:sp>
      <p:sp>
        <p:nvSpPr>
          <p:cNvPr id="4" name="Text Placeholder 3"/>
          <p:cNvSpPr>
            <a:spLocks noGrp="1"/>
          </p:cNvSpPr>
          <p:nvPr>
            <p:ph type="body" sz="quarter" idx="14"/>
          </p:nvPr>
        </p:nvSpPr>
        <p:spPr>
          <a:xfrm>
            <a:off x="4572000" y="3495675"/>
            <a:ext cx="4114800" cy="466725"/>
          </a:xfrm>
        </p:spPr>
        <p:txBody>
          <a:bodyPr vert="horz" wrap="square" lIns="0" tIns="0" rIns="0" bIns="0" rtlCol="0" anchor="ctr">
            <a:noAutofit/>
          </a:bodyPr>
          <a:lstStyle/>
          <a:p>
            <a:pPr algn="ctr"/>
            <a:r>
              <a:rPr lang="el-GR" sz="2000" dirty="0">
                <a:ea typeface="ヒラギノ角ゴ Pro W3" pitchFamily="-84" charset="-128"/>
              </a:rPr>
              <a:t>Τεχνολογική Πρόοδος και Ανάπτυξη</a:t>
            </a:r>
            <a:endParaRPr lang="en-US" sz="2000" dirty="0">
              <a:latin typeface="Times New Roman" panose="02020603050405020304" pitchFamily="18" charset="0"/>
              <a:cs typeface="Times New Roman" panose="02020603050405020304" pitchFamily="18" charset="0"/>
            </a:endParaRPr>
          </a:p>
        </p:txBody>
      </p:sp>
      <p:pic>
        <p:nvPicPr>
          <p:cNvPr id="12" name="Picture Placeholder 11" descr="Front Cover: Macroeconomics, Eighth Edition by Olivier Blanchard">
            <a:extLst>
              <a:ext uri="{FF2B5EF4-FFF2-40B4-BE49-F238E27FC236}">
                <a16:creationId xmlns="" xmlns:a16="http://schemas.microsoft.com/office/drawing/2014/main" id="{4B7C0549-CC8A-406F-AE51-9FCA19C1137C}"/>
              </a:ext>
            </a:extLst>
          </p:cNvPr>
          <p:cNvPicPr>
            <a:picLocks noGrp="1" noChangeAspect="1"/>
          </p:cNvPicPr>
          <p:nvPr>
            <p:ph type="pic" sz="quarter" idx="20"/>
          </p:nvPr>
        </p:nvPicPr>
        <p:blipFill>
          <a:blip r:embed="rId3" cstate="print">
            <a:extLst>
              <a:ext uri="{28A0092B-C50C-407E-A947-70E740481C1C}">
                <a14:useLocalDpi xmlns="" xmlns:a14="http://schemas.microsoft.com/office/drawing/2010/main" val="0"/>
              </a:ext>
            </a:extLst>
          </a:blip>
          <a:stretch>
            <a:fillRect/>
          </a:stretch>
        </p:blipFill>
        <p:spPr>
          <a:xfrm>
            <a:off x="457200" y="1268227"/>
            <a:ext cx="4037479" cy="5046848"/>
          </a:xfrm>
          <a:prstGeom prst="rect">
            <a:avLst/>
          </a:prstGeom>
        </p:spPr>
      </p:pic>
      <p:sp>
        <p:nvSpPr>
          <p:cNvPr id="9" name="Text Placeholder 1">
            <a:extLst>
              <a:ext uri="{FF2B5EF4-FFF2-40B4-BE49-F238E27FC236}">
                <a16:creationId xmlns="" xmlns:a16="http://schemas.microsoft.com/office/drawing/2014/main" id="{B90BF7CC-C13E-4975-9A72-17609AD86A49}"/>
              </a:ext>
            </a:extLst>
          </p:cNvPr>
          <p:cNvSpPr>
            <a:spLocks noGrp="1"/>
          </p:cNvSpPr>
          <p:nvPr>
            <p:ph type="body" sz="quarter" idx="4294967295"/>
          </p:nvPr>
        </p:nvSpPr>
        <p:spPr>
          <a:xfrm>
            <a:off x="2819400" y="6410324"/>
            <a:ext cx="5943600" cy="219075"/>
          </a:xfrm>
        </p:spPr>
        <p:txBody>
          <a:bodyPr wrap="square">
            <a:noAutofit/>
          </a:bodyPr>
          <a:lstStyle/>
          <a:p>
            <a:pPr marL="0" indent="0">
              <a:spcBef>
                <a:spcPts val="0"/>
              </a:spcBef>
              <a:buNone/>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
        <p:nvSpPr>
          <p:cNvPr id="8" name="TextBox 9"/>
          <p:cNvSpPr txBox="1"/>
          <p:nvPr/>
        </p:nvSpPr>
        <p:spPr>
          <a:xfrm>
            <a:off x="5333992" y="4419600"/>
            <a:ext cx="2971808" cy="57573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000" dirty="0">
                <a:solidFill>
                  <a:schemeClr val="bg1"/>
                </a:solidFill>
              </a:rPr>
              <a:t>Slide in this Presentation Contain Hyperlinks. JAWS users should be able to get a list of links by using INSERT+F7</a:t>
            </a:r>
          </a:p>
        </p:txBody>
      </p:sp>
    </p:spTree>
    <p:extLst>
      <p:ext uri="{BB962C8B-B14F-4D97-AF65-F5344CB8AC3E}">
        <p14:creationId xmlns="" xmlns:p14="http://schemas.microsoft.com/office/powerpoint/2010/main" val="26750476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rPr>
              <a:t>12.1 </a:t>
            </a:r>
            <a:r>
              <a:rPr lang="el-GR" sz="2800" dirty="0">
                <a:latin typeface="+mj-lt"/>
              </a:rPr>
              <a:t>Τεχνολογική πρόοδος και ανάπτυξη </a:t>
            </a:r>
            <a:r>
              <a:rPr lang="el-GR" sz="2800" dirty="0" smtClean="0">
                <a:latin typeface="+mj-lt"/>
              </a:rPr>
              <a:t/>
            </a:r>
            <a:br>
              <a:rPr lang="el-GR" sz="2800" dirty="0" smtClean="0">
                <a:latin typeface="+mj-lt"/>
              </a:rPr>
            </a:br>
            <a:r>
              <a:rPr lang="en-US" sz="2800" dirty="0" smtClean="0">
                <a:latin typeface="+mj-lt"/>
              </a:rPr>
              <a:t>(</a:t>
            </a:r>
            <a:r>
              <a:rPr lang="en-US" sz="2800" dirty="0">
                <a:latin typeface="+mj-lt"/>
              </a:rPr>
              <a:t>7 </a:t>
            </a:r>
            <a:r>
              <a:rPr lang="el-GR" sz="2800" dirty="0">
                <a:latin typeface="+mj-lt"/>
              </a:rPr>
              <a:t>από</a:t>
            </a:r>
            <a:r>
              <a:rPr lang="en-US" sz="2800" dirty="0">
                <a:latin typeface="+mj-lt"/>
              </a:rPr>
              <a:t> 10)</a:t>
            </a:r>
            <a:endParaRPr lang="en-US" sz="2800" dirty="0"/>
          </a:p>
        </p:txBody>
      </p:sp>
      <p:sp>
        <p:nvSpPr>
          <p:cNvPr id="3" name="Content Placeholder 2"/>
          <p:cNvSpPr>
            <a:spLocks noGrp="1"/>
          </p:cNvSpPr>
          <p:nvPr>
            <p:ph idx="1"/>
          </p:nvPr>
        </p:nvSpPr>
        <p:spPr>
          <a:xfrm>
            <a:off x="457200" y="1185446"/>
            <a:ext cx="8229600" cy="338554"/>
          </a:xfrm>
        </p:spPr>
        <p:txBody>
          <a:bodyPr wrap="square">
            <a:spAutoFit/>
          </a:bodyPr>
          <a:lstStyle/>
          <a:p>
            <a:pPr marL="0" indent="0">
              <a:buNone/>
            </a:pPr>
            <a:r>
              <a:rPr lang="el-GR" sz="2200" b="1" dirty="0"/>
              <a:t>Πίνακας</a:t>
            </a:r>
            <a:r>
              <a:rPr lang="en-US" sz="2200" b="1" dirty="0"/>
              <a:t> 12.1 </a:t>
            </a:r>
            <a:r>
              <a:rPr lang="en-US" sz="2200" dirty="0"/>
              <a:t>T</a:t>
            </a:r>
            <a:r>
              <a:rPr lang="el-GR" sz="2200" dirty="0"/>
              <a:t>α χαρακτηριστικά της ισόρροπης ανάπτυξης</a:t>
            </a:r>
            <a:endParaRPr lang="en-US" sz="2200" dirty="0"/>
          </a:p>
        </p:txBody>
      </p:sp>
      <p:pic>
        <p:nvPicPr>
          <p:cNvPr id="3074" name="Picture 2"/>
          <p:cNvPicPr>
            <a:picLocks noChangeAspect="1" noChangeArrowheads="1"/>
          </p:cNvPicPr>
          <p:nvPr/>
        </p:nvPicPr>
        <p:blipFill>
          <a:blip r:embed="rId3" cstate="print"/>
          <a:srcRect/>
          <a:stretch>
            <a:fillRect/>
          </a:stretch>
        </p:blipFill>
        <p:spPr bwMode="auto">
          <a:xfrm>
            <a:off x="447675" y="1676400"/>
            <a:ext cx="7934325" cy="3924300"/>
          </a:xfrm>
          <a:prstGeom prst="rect">
            <a:avLst/>
          </a:prstGeom>
          <a:noFill/>
          <a:ln w="9525">
            <a:noFill/>
            <a:miter lim="800000"/>
            <a:headEnd/>
            <a:tailEnd/>
          </a:ln>
        </p:spPr>
      </p:pic>
    </p:spTree>
    <p:extLst>
      <p:ext uri="{BB962C8B-B14F-4D97-AF65-F5344CB8AC3E}">
        <p14:creationId xmlns="" xmlns:p14="http://schemas.microsoft.com/office/powerpoint/2010/main" val="2416693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861774"/>
          </a:xfrm>
        </p:spPr>
        <p:txBody>
          <a:bodyPr wrap="square">
            <a:spAutoFit/>
          </a:bodyPr>
          <a:lstStyle/>
          <a:p>
            <a:r>
              <a:rPr lang="en-US" sz="2800" dirty="0">
                <a:latin typeface="+mj-lt"/>
              </a:rPr>
              <a:t>12.1 </a:t>
            </a:r>
            <a:r>
              <a:rPr lang="el-GR" sz="2800" dirty="0">
                <a:latin typeface="+mj-lt"/>
              </a:rPr>
              <a:t>Τεχνολογική πρόοδος και ανάπτυξη </a:t>
            </a:r>
            <a:r>
              <a:rPr lang="el-GR" sz="2800" dirty="0" smtClean="0">
                <a:latin typeface="+mj-lt"/>
              </a:rPr>
              <a:t/>
            </a:r>
            <a:br>
              <a:rPr lang="el-GR" sz="2800" dirty="0" smtClean="0">
                <a:latin typeface="+mj-lt"/>
              </a:rPr>
            </a:br>
            <a:r>
              <a:rPr lang="en-US" sz="2800" dirty="0" smtClean="0">
                <a:latin typeface="+mj-lt"/>
              </a:rPr>
              <a:t>(</a:t>
            </a:r>
            <a:r>
              <a:rPr lang="en-US" sz="2800" dirty="0">
                <a:latin typeface="+mj-lt"/>
              </a:rPr>
              <a:t>8 </a:t>
            </a:r>
            <a:r>
              <a:rPr lang="el-GR" sz="2800" dirty="0">
                <a:latin typeface="+mj-lt"/>
              </a:rPr>
              <a:t>από</a:t>
            </a:r>
            <a:r>
              <a:rPr lang="en-US" sz="2800" dirty="0">
                <a:latin typeface="+mj-lt"/>
              </a:rPr>
              <a:t> 10)</a:t>
            </a:r>
            <a:endParaRPr lang="en-US" sz="2800" dirty="0"/>
          </a:p>
        </p:txBody>
      </p:sp>
      <p:sp>
        <p:nvSpPr>
          <p:cNvPr id="3" name="Content Placeholder 2"/>
          <p:cNvSpPr>
            <a:spLocks noGrp="1"/>
          </p:cNvSpPr>
          <p:nvPr>
            <p:ph idx="1"/>
          </p:nvPr>
        </p:nvSpPr>
        <p:spPr>
          <a:xfrm>
            <a:off x="457200" y="1359198"/>
            <a:ext cx="8229600" cy="3616375"/>
          </a:xfrm>
        </p:spPr>
        <p:txBody>
          <a:bodyPr wrap="square">
            <a:spAutoFit/>
          </a:bodyPr>
          <a:lstStyle/>
          <a:p>
            <a:r>
              <a:rPr lang="el-GR" sz="2200" dirty="0">
                <a:ea typeface="ヒラギノ角ゴ Pro W3" pitchFamily="-84" charset="-128"/>
              </a:rPr>
              <a:t>Στην πορεία της ισόρροπης ανάπτυξης (σταθερής ή μακροπρόθεσμης</a:t>
            </a:r>
            <a:r>
              <a:rPr lang="en-US" sz="2200" dirty="0">
                <a:ea typeface="ヒラギノ角ゴ Pro W3" pitchFamily="-84" charset="-128"/>
              </a:rPr>
              <a:t>):</a:t>
            </a:r>
          </a:p>
          <a:p>
            <a:pPr lvl="1"/>
            <a:r>
              <a:rPr lang="el-GR" sz="2200" dirty="0">
                <a:ea typeface="ヒラギノ角ゴ Pro W3" pitchFamily="-84" charset="-128"/>
              </a:rPr>
              <a:t>Το κεφάλαιο ανά αποδοτικό εργαζόμενο και η παραγωγή ανά εργαζόμενο είναι σταθερά.</a:t>
            </a:r>
          </a:p>
          <a:p>
            <a:pPr lvl="1"/>
            <a:r>
              <a:rPr lang="el-GR" sz="2200" dirty="0">
                <a:ea typeface="ヒラギノ角ゴ Pro W3" pitchFamily="-84" charset="-128"/>
              </a:rPr>
              <a:t>Το κεφάλαιο ανά εργαζόμενο και η παραγωγή ανά εργαζόμενο αυξάνονται με το ρυθμό της τεχνολογικής προόδου.</a:t>
            </a:r>
          </a:p>
          <a:p>
            <a:pPr lvl="1"/>
            <a:r>
              <a:rPr lang="el-GR" sz="2200" dirty="0">
                <a:ea typeface="ヒラギノ角ゴ Pro W3" pitchFamily="-84" charset="-128"/>
              </a:rPr>
              <a:t>Το κεφάλαιο και η παραγωγή αυξάνονται με ρυθμό ίσο με το άθροισμα της πληθυσμιακής αύξησης και του ρυθμού της τεχνολογικής προόδου.</a:t>
            </a:r>
            <a:endParaRPr lang="en-US" sz="2200" dirty="0">
              <a:ea typeface="ヒラギノ角ゴ Pro W3" pitchFamily="-84" charset="-128"/>
            </a:endParaRPr>
          </a:p>
        </p:txBody>
      </p:sp>
    </p:spTree>
    <p:extLst>
      <p:ext uri="{BB962C8B-B14F-4D97-AF65-F5344CB8AC3E}">
        <p14:creationId xmlns="" xmlns:p14="http://schemas.microsoft.com/office/powerpoint/2010/main" val="2353201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rPr>
              <a:t>12.1 </a:t>
            </a:r>
            <a:r>
              <a:rPr lang="el-GR" sz="2800" dirty="0">
                <a:latin typeface="+mj-lt"/>
              </a:rPr>
              <a:t>Τεχνολογική πρόοδος και ανάπτυξη </a:t>
            </a:r>
            <a:r>
              <a:rPr lang="en-US" sz="2800" dirty="0">
                <a:latin typeface="+mj-lt"/>
              </a:rPr>
              <a:t> </a:t>
            </a:r>
            <a:r>
              <a:rPr lang="el-GR" sz="2800" dirty="0" smtClean="0">
                <a:latin typeface="+mj-lt"/>
              </a:rPr>
              <a:t/>
            </a:r>
            <a:br>
              <a:rPr lang="el-GR" sz="2800" dirty="0" smtClean="0">
                <a:latin typeface="+mj-lt"/>
              </a:rPr>
            </a:br>
            <a:r>
              <a:rPr lang="en-US" sz="2800" dirty="0" smtClean="0">
                <a:latin typeface="+mj-lt"/>
              </a:rPr>
              <a:t>(</a:t>
            </a:r>
            <a:r>
              <a:rPr lang="en-US" sz="2800" dirty="0">
                <a:latin typeface="+mj-lt"/>
              </a:rPr>
              <a:t>9 </a:t>
            </a:r>
            <a:r>
              <a:rPr lang="el-GR" sz="2800" dirty="0">
                <a:latin typeface="+mj-lt"/>
              </a:rPr>
              <a:t>από</a:t>
            </a:r>
            <a:r>
              <a:rPr lang="en-US" sz="2800" dirty="0">
                <a:latin typeface="+mj-lt"/>
              </a:rPr>
              <a:t> 10)</a:t>
            </a:r>
            <a:endParaRPr lang="en-US" sz="2800" dirty="0"/>
          </a:p>
        </p:txBody>
      </p:sp>
      <p:sp>
        <p:nvSpPr>
          <p:cNvPr id="3" name="Content Placeholder 2"/>
          <p:cNvSpPr>
            <a:spLocks noGrp="1"/>
          </p:cNvSpPr>
          <p:nvPr>
            <p:ph idx="1"/>
          </p:nvPr>
        </p:nvSpPr>
        <p:spPr>
          <a:xfrm>
            <a:off x="457200" y="1066800"/>
            <a:ext cx="8229600" cy="677108"/>
          </a:xfrm>
        </p:spPr>
        <p:txBody>
          <a:bodyPr wrap="square">
            <a:spAutoFit/>
          </a:bodyPr>
          <a:lstStyle/>
          <a:p>
            <a:pPr marL="0" indent="0">
              <a:buNone/>
            </a:pPr>
            <a:r>
              <a:rPr lang="el-GR" sz="2200" b="1" dirty="0"/>
              <a:t>Απεικόνιση</a:t>
            </a:r>
            <a:r>
              <a:rPr lang="en-US" sz="2200" b="1" dirty="0"/>
              <a:t> 12.3 </a:t>
            </a:r>
            <a:r>
              <a:rPr lang="el-GR" sz="2200" dirty="0" smtClean="0"/>
              <a:t>Οι Επιπτώσεις μιας Αύξησης στο Ποσοστό Αποταμίευσης: I</a:t>
            </a:r>
            <a:endParaRPr lang="en-US" sz="2200" dirty="0">
              <a:latin typeface="Times New Roman" panose="02020603050405020304" pitchFamily="18" charset="0"/>
              <a:cs typeface="Times New Roman" panose="02020603050405020304" pitchFamily="18" charset="0"/>
            </a:endParaRPr>
          </a:p>
        </p:txBody>
      </p:sp>
      <p:sp>
        <p:nvSpPr>
          <p:cNvPr id="7" name="Content Placeholder 6"/>
          <p:cNvSpPr>
            <a:spLocks noGrp="1"/>
          </p:cNvSpPr>
          <p:nvPr>
            <p:ph idx="13"/>
          </p:nvPr>
        </p:nvSpPr>
        <p:spPr>
          <a:xfrm>
            <a:off x="457200" y="1863804"/>
            <a:ext cx="8229600" cy="830997"/>
          </a:xfrm>
        </p:spPr>
        <p:txBody>
          <a:bodyPr>
            <a:spAutoFit/>
          </a:bodyPr>
          <a:lstStyle/>
          <a:p>
            <a:pPr marL="0" indent="0">
              <a:buNone/>
            </a:pPr>
            <a:r>
              <a:rPr lang="el-GR" sz="1800" dirty="0" smtClean="0"/>
              <a:t>Μια αύξηση στο ποσοστό αποταμίευσης οδηγεί σε αύξηση στα επίπεδα (σταθερής κατάστασης της οικονομίας) παραγωγής ανά αποδοτικό εργαζόμενο και κεφαλαίου ανά αποδοτικό εργαζόμενο.</a:t>
            </a:r>
            <a:endParaRPr lang="en-US" sz="1800" dirty="0"/>
          </a:p>
        </p:txBody>
      </p:sp>
      <p:pic>
        <p:nvPicPr>
          <p:cNvPr id="4098" name="Picture 2"/>
          <p:cNvPicPr>
            <a:picLocks noChangeAspect="1" noChangeArrowheads="1"/>
          </p:cNvPicPr>
          <p:nvPr/>
        </p:nvPicPr>
        <p:blipFill>
          <a:blip r:embed="rId3" cstate="print"/>
          <a:srcRect/>
          <a:stretch>
            <a:fillRect/>
          </a:stretch>
        </p:blipFill>
        <p:spPr bwMode="auto">
          <a:xfrm>
            <a:off x="1905000" y="2644352"/>
            <a:ext cx="5957888" cy="3604048"/>
          </a:xfrm>
          <a:prstGeom prst="rect">
            <a:avLst/>
          </a:prstGeom>
          <a:noFill/>
          <a:ln w="9525">
            <a:noFill/>
            <a:miter lim="800000"/>
            <a:headEnd/>
            <a:tailEnd/>
          </a:ln>
        </p:spPr>
      </p:pic>
    </p:spTree>
    <p:extLst>
      <p:ext uri="{BB962C8B-B14F-4D97-AF65-F5344CB8AC3E}">
        <p14:creationId xmlns="" xmlns:p14="http://schemas.microsoft.com/office/powerpoint/2010/main" val="1326351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rPr>
              <a:t>12.1 </a:t>
            </a:r>
            <a:r>
              <a:rPr lang="el-GR" sz="2800" dirty="0">
                <a:latin typeface="+mj-lt"/>
              </a:rPr>
              <a:t>Τεχνολογική πρόοδος και ανάπτυξη </a:t>
            </a:r>
            <a:r>
              <a:rPr lang="en-US" sz="2800" dirty="0">
                <a:latin typeface="+mj-lt"/>
              </a:rPr>
              <a:t> </a:t>
            </a:r>
            <a:r>
              <a:rPr lang="el-GR" sz="2800" dirty="0" smtClean="0">
                <a:latin typeface="+mj-lt"/>
              </a:rPr>
              <a:t/>
            </a:r>
            <a:br>
              <a:rPr lang="el-GR" sz="2800" dirty="0" smtClean="0">
                <a:latin typeface="+mj-lt"/>
              </a:rPr>
            </a:br>
            <a:r>
              <a:rPr lang="en-US" sz="2800" dirty="0" smtClean="0">
                <a:latin typeface="+mj-lt"/>
              </a:rPr>
              <a:t>(</a:t>
            </a:r>
            <a:r>
              <a:rPr lang="en-US" sz="2800" dirty="0">
                <a:latin typeface="+mj-lt"/>
              </a:rPr>
              <a:t>10 </a:t>
            </a:r>
            <a:r>
              <a:rPr lang="el-GR" sz="2800" dirty="0">
                <a:latin typeface="+mj-lt"/>
              </a:rPr>
              <a:t>από</a:t>
            </a:r>
            <a:r>
              <a:rPr lang="en-US" sz="2800" dirty="0">
                <a:latin typeface="+mj-lt"/>
              </a:rPr>
              <a:t> 10)</a:t>
            </a:r>
            <a:endParaRPr lang="en-US" sz="2800" dirty="0"/>
          </a:p>
        </p:txBody>
      </p:sp>
      <p:sp>
        <p:nvSpPr>
          <p:cNvPr id="3" name="Content Placeholder 2"/>
          <p:cNvSpPr>
            <a:spLocks noGrp="1"/>
          </p:cNvSpPr>
          <p:nvPr>
            <p:ph idx="1"/>
          </p:nvPr>
        </p:nvSpPr>
        <p:spPr>
          <a:xfrm>
            <a:off x="457200" y="1033046"/>
            <a:ext cx="8229600" cy="677108"/>
          </a:xfrm>
        </p:spPr>
        <p:txBody>
          <a:bodyPr wrap="square">
            <a:spAutoFit/>
          </a:bodyPr>
          <a:lstStyle/>
          <a:p>
            <a:pPr marL="0" indent="0">
              <a:buNone/>
            </a:pPr>
            <a:r>
              <a:rPr lang="el-GR" sz="2200" b="1" dirty="0"/>
              <a:t>Απεικόνιση</a:t>
            </a:r>
            <a:r>
              <a:rPr lang="en-US" sz="2200" b="1" dirty="0"/>
              <a:t> 12.4 </a:t>
            </a:r>
            <a:r>
              <a:rPr lang="el-GR" sz="2200" dirty="0" smtClean="0"/>
              <a:t>Οι Επιπτώσεις μιας Αύξησης στο Ποσοστό Αποταμίευσης: II</a:t>
            </a:r>
            <a:endParaRPr lang="en-US" sz="2200" dirty="0">
              <a:latin typeface="Times New Roman" panose="02020603050405020304" pitchFamily="18" charset="0"/>
              <a:cs typeface="Times New Roman" panose="02020603050405020304" pitchFamily="18" charset="0"/>
            </a:endParaRPr>
          </a:p>
        </p:txBody>
      </p:sp>
      <p:sp>
        <p:nvSpPr>
          <p:cNvPr id="7" name="Content Placeholder 6"/>
          <p:cNvSpPr>
            <a:spLocks noGrp="1"/>
          </p:cNvSpPr>
          <p:nvPr>
            <p:ph idx="13"/>
          </p:nvPr>
        </p:nvSpPr>
        <p:spPr>
          <a:xfrm>
            <a:off x="457200" y="1828800"/>
            <a:ext cx="8229600" cy="553998"/>
          </a:xfrm>
        </p:spPr>
        <p:txBody>
          <a:bodyPr>
            <a:spAutoFit/>
          </a:bodyPr>
          <a:lstStyle/>
          <a:p>
            <a:pPr marL="0" indent="0">
              <a:buNone/>
            </a:pPr>
            <a:r>
              <a:rPr lang="el-GR" sz="1800" dirty="0" smtClean="0"/>
              <a:t>Η αύξηση στο ποσοστό αποταμίευσης οδηγεί σε μια υψηλότερη ανάπτυξη μέχρι η οικονομία να φθάσει στη νέα της, υψηλότερη, πορεία ισόρροπης ανάπτυξης.</a:t>
            </a:r>
            <a:endParaRPr lang="en-US" sz="1800" dirty="0"/>
          </a:p>
        </p:txBody>
      </p:sp>
      <p:pic>
        <p:nvPicPr>
          <p:cNvPr id="5122" name="Picture 2"/>
          <p:cNvPicPr>
            <a:picLocks noChangeAspect="1" noChangeArrowheads="1"/>
          </p:cNvPicPr>
          <p:nvPr/>
        </p:nvPicPr>
        <p:blipFill>
          <a:blip r:embed="rId3" cstate="print"/>
          <a:srcRect/>
          <a:stretch>
            <a:fillRect/>
          </a:stretch>
        </p:blipFill>
        <p:spPr bwMode="auto">
          <a:xfrm>
            <a:off x="2028825" y="2438400"/>
            <a:ext cx="5086350" cy="3657600"/>
          </a:xfrm>
          <a:prstGeom prst="rect">
            <a:avLst/>
          </a:prstGeom>
          <a:noFill/>
          <a:ln w="9525">
            <a:noFill/>
            <a:miter lim="800000"/>
            <a:headEnd/>
            <a:tailEnd/>
          </a:ln>
        </p:spPr>
      </p:pic>
    </p:spTree>
    <p:extLst>
      <p:ext uri="{BB962C8B-B14F-4D97-AF65-F5344CB8AC3E}">
        <p14:creationId xmlns="" xmlns:p14="http://schemas.microsoft.com/office/powerpoint/2010/main" val="395722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861774"/>
          </a:xfrm>
        </p:spPr>
        <p:txBody>
          <a:bodyPr wrap="square">
            <a:spAutoFit/>
          </a:bodyPr>
          <a:lstStyle/>
          <a:p>
            <a:r>
              <a:rPr lang="en-US" sz="2800" dirty="0">
                <a:latin typeface="+mj-lt"/>
                <a:ea typeface="ヒラギノ角ゴ Pro W3" pitchFamily="-65" charset="-128"/>
              </a:rPr>
              <a:t>12.2 </a:t>
            </a:r>
            <a:r>
              <a:rPr lang="el-GR" sz="2800" dirty="0">
                <a:latin typeface="+mj-lt"/>
                <a:ea typeface="ヒラギノ角ゴ Pro W3" pitchFamily="-65" charset="-128"/>
              </a:rPr>
              <a:t>Οι προσδιοριστικοί παράγοντες της τεχνολογικής προόδου (</a:t>
            </a:r>
            <a:r>
              <a:rPr lang="en-US" sz="2800" dirty="0">
                <a:latin typeface="+mj-lt"/>
                <a:ea typeface="ヒラギノ角ゴ Pro W3" pitchFamily="-65" charset="-128"/>
              </a:rPr>
              <a:t>1 </a:t>
            </a:r>
            <a:r>
              <a:rPr lang="el-GR" sz="2800" dirty="0">
                <a:latin typeface="+mj-lt"/>
                <a:ea typeface="ヒラギノ角ゴ Pro W3" pitchFamily="-65" charset="-128"/>
              </a:rPr>
              <a:t>από</a:t>
            </a:r>
            <a:r>
              <a:rPr lang="en-US" sz="2800" dirty="0">
                <a:latin typeface="+mj-lt"/>
                <a:ea typeface="ヒラギノ角ゴ Pro W3" pitchFamily="-65" charset="-128"/>
              </a:rPr>
              <a:t> 2)</a:t>
            </a:r>
            <a:endParaRPr lang="en-US" sz="2800" dirty="0">
              <a:latin typeface="+mj-lt"/>
            </a:endParaRPr>
          </a:p>
        </p:txBody>
      </p:sp>
      <p:sp>
        <p:nvSpPr>
          <p:cNvPr id="3" name="Content Placeholder 2"/>
          <p:cNvSpPr>
            <a:spLocks noGrp="1"/>
          </p:cNvSpPr>
          <p:nvPr>
            <p:ph idx="1"/>
          </p:nvPr>
        </p:nvSpPr>
        <p:spPr>
          <a:xfrm>
            <a:off x="457200" y="1081474"/>
            <a:ext cx="8229600" cy="4785926"/>
          </a:xfrm>
        </p:spPr>
        <p:txBody>
          <a:bodyPr wrap="square">
            <a:spAutoFit/>
          </a:bodyPr>
          <a:lstStyle/>
          <a:p>
            <a:r>
              <a:rPr lang="el-GR" sz="2200" dirty="0">
                <a:ea typeface="ヒラギノ角ゴ Pro W3" pitchFamily="-84" charset="-128"/>
              </a:rPr>
              <a:t>Το μεγαλύτερο μέρος της τεχνολογικής </a:t>
            </a:r>
            <a:r>
              <a:rPr lang="el-GR" sz="2200" dirty="0" err="1">
                <a:ea typeface="ヒラギノ角ゴ Pro W3" pitchFamily="-84" charset="-128"/>
              </a:rPr>
              <a:t>πρόοδου</a:t>
            </a:r>
            <a:r>
              <a:rPr lang="el-GR" sz="2200" dirty="0">
                <a:ea typeface="ヒラギノ角ゴ Pro W3" pitchFamily="-84" charset="-128"/>
              </a:rPr>
              <a:t> είναι το αποτέλεσμα των δραστηριοτήτων έρευνας και ανάπτυξης (Ε&amp;Α) των επιχειρήσεων.</a:t>
            </a:r>
          </a:p>
          <a:p>
            <a:r>
              <a:rPr lang="el-GR" sz="2200" dirty="0">
                <a:ea typeface="ヒラギノ角ゴ Pro W3" pitchFamily="-84" charset="-128"/>
              </a:rPr>
              <a:t>Το επίπεδο των δαπανών Ε&amp;Α εξαρτάται όχι μόνο από τη γονιμότητα της έρευνας (πώς οι δαπάνες για Ε&amp;Α μεταφράζονται σε νέες ιδέες και νέα προϊόντα), αλλά και από τη </a:t>
            </a:r>
            <a:r>
              <a:rPr lang="el-GR" sz="2200" dirty="0" err="1">
                <a:ea typeface="ヒラギノ角ゴ Pro W3" pitchFamily="-84" charset="-128"/>
              </a:rPr>
              <a:t>καταλληλότητα</a:t>
            </a:r>
            <a:r>
              <a:rPr lang="el-GR" sz="2200" dirty="0">
                <a:ea typeface="ヒラギノ角ゴ Pro W3" pitchFamily="-84" charset="-128"/>
              </a:rPr>
              <a:t> των ερευνητικών αποτελεσμάτων (ο βαθμός στον οποίο οι επιχειρήσεις μπορούν να επωφεληθούν από τα αποτελέσματα της δικής τους Ε&amp;Α).</a:t>
            </a:r>
          </a:p>
          <a:p>
            <a:r>
              <a:rPr lang="el-GR" sz="2200" dirty="0">
                <a:ea typeface="ヒラギノ角ゴ Pro W3" pitchFamily="-84" charset="-128"/>
              </a:rPr>
              <a:t>Τα </a:t>
            </a:r>
            <a:r>
              <a:rPr lang="el-GR" sz="2200" b="1" dirty="0">
                <a:ea typeface="ヒラギノ角ゴ Pro W3" pitchFamily="-84" charset="-128"/>
              </a:rPr>
              <a:t>διπλώματα ευρεσιτεχνίας</a:t>
            </a:r>
            <a:r>
              <a:rPr lang="el-GR" sz="2200" dirty="0">
                <a:ea typeface="ヒラギノ角ゴ Pro W3" pitchFamily="-84" charset="-128"/>
              </a:rPr>
              <a:t> δίνουν σε μια επιχείρηση που έχει ανακαλύψει ένα νέο προϊόν το δικαίωμα να αποκλείσει οποιονδήποτε άλλον από την παραγωγή ή τη χρήση αυτού του νέου προϊόντος για κάποιο χρονικό διάστημα.</a:t>
            </a:r>
            <a:endParaRPr lang="en-US" sz="2200" dirty="0">
              <a:ea typeface="ヒラギノ角ゴ Pro W3" pitchFamily="-84" charset="-128"/>
            </a:endParaRPr>
          </a:p>
        </p:txBody>
      </p:sp>
    </p:spTree>
    <p:extLst>
      <p:ext uri="{BB962C8B-B14F-4D97-AF65-F5344CB8AC3E}">
        <p14:creationId xmlns="" xmlns:p14="http://schemas.microsoft.com/office/powerpoint/2010/main" val="1189187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wrap="square">
            <a:noAutofit/>
          </a:bodyPr>
          <a:lstStyle/>
          <a:p>
            <a:r>
              <a:rPr lang="el-GR" sz="2800" dirty="0">
                <a:latin typeface="+mj-lt"/>
              </a:rPr>
              <a:t>ΠΛΑΙΣΙΟ ΕΠΙΚΕΝΤΡΩΣΗΣ</a:t>
            </a:r>
            <a:r>
              <a:rPr lang="en-US" sz="2800" dirty="0">
                <a:latin typeface="+mj-lt"/>
              </a:rPr>
              <a:t>: </a:t>
            </a:r>
            <a:r>
              <a:rPr lang="el-GR" sz="2800" dirty="0">
                <a:latin typeface="+mj-lt"/>
              </a:rPr>
              <a:t>Διάχυση της νέας τεχνολογίας</a:t>
            </a:r>
            <a:r>
              <a:rPr lang="en-US" sz="2800" dirty="0">
                <a:latin typeface="+mj-lt"/>
              </a:rPr>
              <a:t>: </a:t>
            </a:r>
            <a:r>
              <a:rPr lang="el-GR" sz="2800" dirty="0">
                <a:latin typeface="+mj-lt"/>
              </a:rPr>
              <a:t>Υβριδικό καλαμπόκι</a:t>
            </a:r>
            <a:endParaRPr lang="en-US" sz="2800" dirty="0"/>
          </a:p>
        </p:txBody>
      </p:sp>
      <p:sp>
        <p:nvSpPr>
          <p:cNvPr id="3" name="Content Placeholder 2"/>
          <p:cNvSpPr>
            <a:spLocks noGrp="1"/>
          </p:cNvSpPr>
          <p:nvPr>
            <p:ph idx="1"/>
          </p:nvPr>
        </p:nvSpPr>
        <p:spPr>
          <a:xfrm>
            <a:off x="457200" y="990600"/>
            <a:ext cx="8229600" cy="738664"/>
          </a:xfrm>
        </p:spPr>
        <p:txBody>
          <a:bodyPr wrap="square">
            <a:noAutofit/>
          </a:bodyPr>
          <a:lstStyle/>
          <a:p>
            <a:pPr marL="0" indent="0">
              <a:buNone/>
            </a:pPr>
            <a:r>
              <a:rPr lang="el-GR" sz="2200" b="1" dirty="0"/>
              <a:t>Σχήμα</a:t>
            </a:r>
            <a:r>
              <a:rPr lang="en-US" sz="2200" b="1" dirty="0"/>
              <a:t> 1 </a:t>
            </a:r>
            <a:r>
              <a:rPr lang="el-GR" sz="2200" dirty="0" smtClean="0"/>
              <a:t>Ποσοστό Συνολικό Καλαμποκιού που Φυτεύτηκε κατά Μέσο Όρο, με Υβριδικό Σπόρο, στις ΗΠΑ, 1932-1956</a:t>
            </a:r>
            <a:endParaRPr lang="en-US" sz="2200" dirty="0"/>
          </a:p>
        </p:txBody>
      </p:sp>
      <p:sp>
        <p:nvSpPr>
          <p:cNvPr id="7" name="Content Placeholder 6"/>
          <p:cNvSpPr>
            <a:spLocks noGrp="1"/>
          </p:cNvSpPr>
          <p:nvPr>
            <p:ph idx="13"/>
          </p:nvPr>
        </p:nvSpPr>
        <p:spPr>
          <a:xfrm>
            <a:off x="447675" y="1828800"/>
            <a:ext cx="8229600" cy="914400"/>
          </a:xfrm>
        </p:spPr>
        <p:txBody>
          <a:bodyPr>
            <a:noAutofit/>
          </a:bodyPr>
          <a:lstStyle/>
          <a:p>
            <a:pPr marL="0" indent="0">
              <a:buNone/>
            </a:pPr>
            <a:r>
              <a:rPr lang="el-GR" sz="1800" dirty="0" smtClean="0"/>
              <a:t>Η ταχύτητα υιοθέτησης υβριδικού καλαμποκιού από κάθε πολιτεία, που αύξησε την απόδοση του καλαμποκιού έως και 20%, ήταν συνάρτηση της κερδοφορίας του</a:t>
            </a:r>
            <a:r>
              <a:rPr lang="en-US" sz="1800" dirty="0" smtClean="0"/>
              <a:t>.</a:t>
            </a:r>
            <a:endParaRPr lang="en-US" sz="1800" dirty="0"/>
          </a:p>
        </p:txBody>
      </p:sp>
      <p:sp>
        <p:nvSpPr>
          <p:cNvPr id="4" name="Content Placeholder 3"/>
          <p:cNvSpPr>
            <a:spLocks noGrp="1"/>
          </p:cNvSpPr>
          <p:nvPr>
            <p:ph sz="quarter" idx="14"/>
          </p:nvPr>
        </p:nvSpPr>
        <p:spPr>
          <a:xfrm>
            <a:off x="457200" y="5791200"/>
            <a:ext cx="8229600" cy="492443"/>
          </a:xfrm>
        </p:spPr>
        <p:txBody>
          <a:bodyPr>
            <a:noAutofit/>
          </a:bodyPr>
          <a:lstStyle/>
          <a:p>
            <a:pPr marL="0" indent="0">
              <a:buNone/>
            </a:pPr>
            <a:r>
              <a:rPr lang="el-GR" sz="1200" i="1" dirty="0" smtClean="0"/>
              <a:t>Πηγή</a:t>
            </a:r>
            <a:r>
              <a:rPr lang="en-US" sz="1200" i="1" dirty="0" smtClean="0"/>
              <a:t>: </a:t>
            </a:r>
            <a:r>
              <a:rPr lang="en-US" sz="1200" dirty="0" err="1"/>
              <a:t>Zvi</a:t>
            </a:r>
            <a:r>
              <a:rPr lang="en-US" sz="1200" dirty="0"/>
              <a:t> </a:t>
            </a:r>
            <a:r>
              <a:rPr lang="en-US" sz="1200" dirty="0" err="1"/>
              <a:t>Griliches</a:t>
            </a:r>
            <a:r>
              <a:rPr lang="en-US" sz="1200" dirty="0"/>
              <a:t>, “Hybrid Corn: An Exploration in the Economics of Technological Change,”</a:t>
            </a:r>
            <a:r>
              <a:rPr lang="en-US" sz="1200" i="1" dirty="0"/>
              <a:t> </a:t>
            </a:r>
            <a:r>
              <a:rPr lang="en-US" sz="1200" i="1" dirty="0" err="1"/>
              <a:t>Econometrica</a:t>
            </a:r>
            <a:r>
              <a:rPr lang="en-US" sz="1200" dirty="0"/>
              <a:t>,</a:t>
            </a:r>
            <a:r>
              <a:rPr lang="en-US" sz="1200" i="1" dirty="0"/>
              <a:t> </a:t>
            </a:r>
            <a:r>
              <a:rPr lang="en-US" sz="1200" dirty="0"/>
              <a:t>1957, </a:t>
            </a:r>
            <a:r>
              <a:rPr lang="en-US" sz="1200" dirty="0" err="1"/>
              <a:t>Vol</a:t>
            </a:r>
            <a:r>
              <a:rPr lang="en-US" sz="1200" dirty="0"/>
              <a:t> 25, No. 4, </a:t>
            </a:r>
            <a:r>
              <a:rPr lang="en-US" sz="1200" dirty="0" err="1"/>
              <a:t>pp</a:t>
            </a:r>
            <a:r>
              <a:rPr lang="en-US" sz="1200" dirty="0"/>
              <a:t> 501–522</a:t>
            </a:r>
            <a:r>
              <a:rPr lang="en-US" sz="1200" b="1" dirty="0"/>
              <a:t>.</a:t>
            </a:r>
            <a:endParaRPr lang="en-US" sz="1200" dirty="0"/>
          </a:p>
        </p:txBody>
      </p:sp>
      <p:pic>
        <p:nvPicPr>
          <p:cNvPr id="6146" name="Picture 2"/>
          <p:cNvPicPr>
            <a:picLocks noChangeAspect="1" noChangeArrowheads="1"/>
          </p:cNvPicPr>
          <p:nvPr/>
        </p:nvPicPr>
        <p:blipFill>
          <a:blip r:embed="rId3" cstate="print"/>
          <a:srcRect/>
          <a:stretch>
            <a:fillRect/>
          </a:stretch>
        </p:blipFill>
        <p:spPr bwMode="auto">
          <a:xfrm>
            <a:off x="1295400" y="2514600"/>
            <a:ext cx="6624638" cy="3080660"/>
          </a:xfrm>
          <a:prstGeom prst="rect">
            <a:avLst/>
          </a:prstGeom>
          <a:noFill/>
          <a:ln w="9525">
            <a:noFill/>
            <a:miter lim="800000"/>
            <a:headEnd/>
            <a:tailEnd/>
          </a:ln>
        </p:spPr>
      </p:pic>
    </p:spTree>
    <p:extLst>
      <p:ext uri="{BB962C8B-B14F-4D97-AF65-F5344CB8AC3E}">
        <p14:creationId xmlns="" xmlns:p14="http://schemas.microsoft.com/office/powerpoint/2010/main" val="2229683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1292662"/>
          </a:xfrm>
        </p:spPr>
        <p:txBody>
          <a:bodyPr wrap="square">
            <a:spAutoFit/>
          </a:bodyPr>
          <a:lstStyle/>
          <a:p>
            <a:r>
              <a:rPr lang="el-GR" sz="2800" dirty="0">
                <a:latin typeface="+mj-lt"/>
                <a:ea typeface="ヒラギノ角ゴ Pro W3" pitchFamily="-65" charset="-128"/>
              </a:rPr>
              <a:t>ΠΛΑΙΣΙΟ ΕΠΙΚΕΝΤΡΩΣΗΣ</a:t>
            </a:r>
            <a:r>
              <a:rPr lang="en-US" sz="2800" dirty="0">
                <a:latin typeface="+mj-lt"/>
                <a:ea typeface="ヒラギノ角ゴ Pro W3" pitchFamily="-65" charset="-128"/>
              </a:rPr>
              <a:t>:</a:t>
            </a:r>
            <a:r>
              <a:rPr lang="el-GR" sz="2800" dirty="0">
                <a:latin typeface="+mj-lt"/>
                <a:ea typeface="ヒラギノ角ゴ Pro W3" pitchFamily="-65" charset="-128"/>
              </a:rPr>
              <a:t>Διοικητικές πρακτικές: Μια άλλη διάσταση της τεχνολογικής προόδου</a:t>
            </a:r>
            <a:r>
              <a:rPr lang="en-US" sz="2800" dirty="0">
                <a:latin typeface="+mj-lt"/>
                <a:ea typeface="ヒラギノ角ゴ Pro W3" pitchFamily="-65" charset="-128"/>
              </a:rPr>
              <a:t> </a:t>
            </a:r>
            <a:endParaRPr lang="en-US" sz="2800" dirty="0">
              <a:latin typeface="+mj-lt"/>
            </a:endParaRPr>
          </a:p>
        </p:txBody>
      </p:sp>
      <p:sp>
        <p:nvSpPr>
          <p:cNvPr id="3" name="Content Placeholder 2"/>
          <p:cNvSpPr>
            <a:spLocks noGrp="1"/>
          </p:cNvSpPr>
          <p:nvPr>
            <p:ph idx="1"/>
          </p:nvPr>
        </p:nvSpPr>
        <p:spPr>
          <a:xfrm>
            <a:off x="457200" y="1752600"/>
            <a:ext cx="8229600" cy="3577903"/>
          </a:xfrm>
        </p:spPr>
        <p:txBody>
          <a:bodyPr wrap="square">
            <a:spAutoFit/>
          </a:bodyPr>
          <a:lstStyle/>
          <a:p>
            <a:r>
              <a:rPr lang="el-GR" sz="2200" dirty="0">
                <a:ea typeface="ヒラギノ角ゴ Pro W3" pitchFamily="-84" charset="-128"/>
              </a:rPr>
              <a:t>Ορισμένοι ερευνητές πιστεύουν ότι οι πρακτικές διοίκησης μπορεί να είναι ισχυρότερες από πολλούς άλλους παράγοντες που καθορίζουν την απόδοση μιας επιχείρησης, συμπεριλαμβανομένων των τεχνολογικών καινοτομιών.</a:t>
            </a:r>
          </a:p>
          <a:p>
            <a:r>
              <a:rPr lang="el-GR" sz="2200" dirty="0">
                <a:ea typeface="ヒラギノ角ゴ Pro W3" pitchFamily="-84" charset="-128"/>
              </a:rPr>
              <a:t>Σε μια μελέτη πρακτικών διοίκησης και απόδοσης περισσότερων από 4.000 μεσαίων μεταποιητικών επιχειρήσεων στην Ευρώπη, τις ΗΠΑ και την Ασία, δύο οικονομολόγοι διαπίστωσαν ότι οι επιχειρήσεις που χρησιμοποιούσαν την ίδια τεχνολογία, αλλά εφάρμοζαν ορθές πρακτικές διοίκησης, αποδίδουν σημαντικά καλύτερες από αυτές που δεν το έκαναν.</a:t>
            </a:r>
            <a:r>
              <a:rPr lang="en-US" sz="2200" dirty="0">
                <a:ea typeface="ヒラギノ角ゴ Pro W3" pitchFamily="-84" charset="-128"/>
              </a:rPr>
              <a:t> </a:t>
            </a:r>
          </a:p>
        </p:txBody>
      </p:sp>
    </p:spTree>
    <p:extLst>
      <p:ext uri="{BB962C8B-B14F-4D97-AF65-F5344CB8AC3E}">
        <p14:creationId xmlns="" xmlns:p14="http://schemas.microsoft.com/office/powerpoint/2010/main" val="1374780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861774"/>
          </a:xfrm>
        </p:spPr>
        <p:txBody>
          <a:bodyPr wrap="square">
            <a:spAutoFit/>
          </a:bodyPr>
          <a:lstStyle/>
          <a:p>
            <a:r>
              <a:rPr lang="en-US" sz="2800" dirty="0">
                <a:latin typeface="+mj-lt"/>
                <a:ea typeface="ヒラギノ角ゴ Pro W3" pitchFamily="-65" charset="-128"/>
              </a:rPr>
              <a:t>12.2 </a:t>
            </a:r>
            <a:r>
              <a:rPr lang="el-GR" sz="2800" dirty="0">
                <a:latin typeface="+mj-lt"/>
                <a:ea typeface="ヒラギノ角ゴ Pro W3" pitchFamily="-65" charset="-128"/>
              </a:rPr>
              <a:t>Οι προσδιοριστικοί παράγοντες της τεχνολογικής προόδου </a:t>
            </a:r>
            <a:r>
              <a:rPr lang="en-US" sz="2800" dirty="0">
                <a:latin typeface="+mj-lt"/>
                <a:ea typeface="ヒラギノ角ゴ Pro W3" pitchFamily="-65" charset="-128"/>
              </a:rPr>
              <a:t>(2 </a:t>
            </a:r>
            <a:r>
              <a:rPr lang="el-GR" sz="2800" dirty="0">
                <a:latin typeface="+mj-lt"/>
                <a:ea typeface="ヒラギノ角ゴ Pro W3" pitchFamily="-65" charset="-128"/>
              </a:rPr>
              <a:t>από</a:t>
            </a:r>
            <a:r>
              <a:rPr lang="en-US" sz="2800" dirty="0">
                <a:latin typeface="+mj-lt"/>
                <a:ea typeface="ヒラギノ角ゴ Pro W3" pitchFamily="-65" charset="-128"/>
              </a:rPr>
              <a:t> 2)</a:t>
            </a:r>
            <a:endParaRPr lang="en-US" sz="2800" dirty="0">
              <a:latin typeface="+mj-lt"/>
            </a:endParaRPr>
          </a:p>
        </p:txBody>
      </p:sp>
      <p:sp>
        <p:nvSpPr>
          <p:cNvPr id="3" name="Content Placeholder 2"/>
          <p:cNvSpPr>
            <a:spLocks noGrp="1"/>
          </p:cNvSpPr>
          <p:nvPr>
            <p:ph idx="1"/>
          </p:nvPr>
        </p:nvSpPr>
        <p:spPr>
          <a:xfrm>
            <a:off x="457200" y="1620069"/>
            <a:ext cx="8229600" cy="1885131"/>
          </a:xfrm>
        </p:spPr>
        <p:txBody>
          <a:bodyPr wrap="square">
            <a:spAutoFit/>
          </a:bodyPr>
          <a:lstStyle/>
          <a:p>
            <a:r>
              <a:rPr lang="el-GR" sz="2200" dirty="0">
                <a:ea typeface="ヒラギノ角ゴ Pro W3" pitchFamily="-84" charset="-128"/>
              </a:rPr>
              <a:t>Για να διατηρηθεί η ανάπτυξη, οι προηγμένες χώρες που βρίσκονται στα όρια της τεχνολογίας, πρέπει να καινοτομούν.</a:t>
            </a:r>
          </a:p>
          <a:p>
            <a:r>
              <a:rPr lang="el-GR" sz="2200" dirty="0">
                <a:ea typeface="ヒラギノ角ゴ Pro W3" pitchFamily="-84" charset="-128"/>
              </a:rPr>
              <a:t>Η διαφορά μεταξύ καινοτομίας και μίμησης εξηγεί γιατί οι χώρες που είναι λιγότερο προηγμένες τεχνολογικά συχνά έχουν κακή προστασία διπλωμάτων ευρεσιτεχνίας.</a:t>
            </a:r>
            <a:endParaRPr lang="en-US" sz="2200" dirty="0">
              <a:ea typeface="ヒラギノ角ゴ Pro W3" pitchFamily="-84" charset="-128"/>
            </a:endParaRPr>
          </a:p>
        </p:txBody>
      </p:sp>
    </p:spTree>
    <p:extLst>
      <p:ext uri="{BB962C8B-B14F-4D97-AF65-F5344CB8AC3E}">
        <p14:creationId xmlns="" xmlns:p14="http://schemas.microsoft.com/office/powerpoint/2010/main" val="1621790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183"/>
            <a:ext cx="8229600" cy="773017"/>
          </a:xfrm>
        </p:spPr>
        <p:txBody>
          <a:bodyPr wrap="square">
            <a:noAutofit/>
          </a:bodyPr>
          <a:lstStyle/>
          <a:p>
            <a:r>
              <a:rPr lang="en-US" sz="2800" dirty="0">
                <a:latin typeface="+mj-lt"/>
              </a:rPr>
              <a:t>12.3 </a:t>
            </a:r>
            <a:r>
              <a:rPr lang="el-GR" sz="2800" dirty="0">
                <a:latin typeface="+mj-lt"/>
              </a:rPr>
              <a:t>Θεσμοί, Τεχνολογική πρόοδος και ανάπτυξη</a:t>
            </a:r>
            <a:endParaRPr lang="en-US" sz="2800" dirty="0"/>
          </a:p>
        </p:txBody>
      </p:sp>
      <p:sp>
        <p:nvSpPr>
          <p:cNvPr id="3" name="Content Placeholder 2"/>
          <p:cNvSpPr>
            <a:spLocks noGrp="1"/>
          </p:cNvSpPr>
          <p:nvPr>
            <p:ph idx="1"/>
          </p:nvPr>
        </p:nvSpPr>
        <p:spPr>
          <a:xfrm>
            <a:off x="457200" y="990600"/>
            <a:ext cx="8305800" cy="307777"/>
          </a:xfrm>
        </p:spPr>
        <p:txBody>
          <a:bodyPr wrap="square">
            <a:noAutofit/>
          </a:bodyPr>
          <a:lstStyle/>
          <a:p>
            <a:pPr marL="0" indent="0">
              <a:buFontTx/>
              <a:buNone/>
            </a:pPr>
            <a:r>
              <a:rPr lang="el-GR" sz="2200" b="1" kern="0" dirty="0" smtClean="0">
                <a:ea typeface="ヒラギノ角ゴ Pro W3" pitchFamily="-84" charset="-128"/>
              </a:rPr>
              <a:t>Απεικόνιση</a:t>
            </a:r>
            <a:r>
              <a:rPr lang="en-US" sz="2200" b="1" kern="0" dirty="0" smtClean="0">
                <a:ea typeface="ヒラギノ角ゴ Pro W3" pitchFamily="-84" charset="-128"/>
              </a:rPr>
              <a:t> 12.5 </a:t>
            </a:r>
            <a:r>
              <a:rPr lang="el-GR" sz="2200" kern="0" dirty="0" smtClean="0">
                <a:ea typeface="ヒラギノ角ゴ Pro W3" pitchFamily="-84" charset="-128"/>
              </a:rPr>
              <a:t>Προστασία από Εκμετάλλευση </a:t>
            </a:r>
            <a:br>
              <a:rPr lang="el-GR" sz="2200" kern="0" dirty="0" smtClean="0">
                <a:ea typeface="ヒラギノ角ゴ Pro W3" pitchFamily="-84" charset="-128"/>
              </a:rPr>
            </a:br>
            <a:r>
              <a:rPr lang="el-GR" sz="2200" kern="0" dirty="0" smtClean="0">
                <a:ea typeface="ヒラギノ角ゴ Pro W3" pitchFamily="-84" charset="-128"/>
              </a:rPr>
              <a:t>και Κατά Κεφαλήν ΑΕΠ</a:t>
            </a:r>
            <a:endParaRPr lang="en-US" sz="2200" kern="0" dirty="0">
              <a:ea typeface="ヒラギノ角ゴ Pro W3" pitchFamily="-84" charset="-128"/>
            </a:endParaRPr>
          </a:p>
        </p:txBody>
      </p:sp>
      <p:sp>
        <p:nvSpPr>
          <p:cNvPr id="7" name="Content Placeholder 6"/>
          <p:cNvSpPr>
            <a:spLocks noGrp="1"/>
          </p:cNvSpPr>
          <p:nvPr>
            <p:ph idx="13"/>
          </p:nvPr>
        </p:nvSpPr>
        <p:spPr>
          <a:xfrm>
            <a:off x="447675" y="2057400"/>
            <a:ext cx="2828925" cy="3308732"/>
          </a:xfrm>
        </p:spPr>
        <p:txBody>
          <a:bodyPr>
            <a:noAutofit/>
          </a:bodyPr>
          <a:lstStyle/>
          <a:p>
            <a:pPr marL="0" indent="0">
              <a:buNone/>
            </a:pPr>
            <a:r>
              <a:rPr lang="el-GR" sz="1800" dirty="0">
                <a:ea typeface="ヒラギノ角ゴ Pro W3" pitchFamily="-84" charset="-128"/>
              </a:rPr>
              <a:t>Υπάρχει ισχυρή θετική σχέση μεταξύ του βαθμού προστασίας από την εκμετάλλευση και του επιπέδου κατά </a:t>
            </a:r>
            <a:r>
              <a:rPr lang="el-GR" sz="1800" dirty="0" smtClean="0">
                <a:ea typeface="ヒラギノ角ゴ Pro W3" pitchFamily="-84" charset="-128"/>
              </a:rPr>
              <a:t>κεφαλήν </a:t>
            </a:r>
            <a:r>
              <a:rPr lang="el-GR" sz="1800" dirty="0">
                <a:ea typeface="ヒラギノ角ゴ Pro W3" pitchFamily="-84" charset="-128"/>
              </a:rPr>
              <a:t>ΑΕΠ. </a:t>
            </a:r>
            <a:endParaRPr lang="el-GR" sz="1800" dirty="0" smtClean="0">
              <a:ea typeface="ヒラギノ角ゴ Pro W3" pitchFamily="-84" charset="-128"/>
            </a:endParaRPr>
          </a:p>
          <a:p>
            <a:pPr marL="0" indent="0">
              <a:buNone/>
            </a:pPr>
            <a:r>
              <a:rPr lang="el-GR" sz="1800" dirty="0" smtClean="0">
                <a:ea typeface="ヒラギノ角ゴ Pro W3" pitchFamily="-84" charset="-128"/>
              </a:rPr>
              <a:t>Αυτό </a:t>
            </a:r>
            <a:r>
              <a:rPr lang="el-GR" sz="1800" dirty="0">
                <a:ea typeface="ヒラギノ角ゴ Pro W3" pitchFamily="-84" charset="-128"/>
              </a:rPr>
              <a:t>υπογραμμίζει τη σημασία της προστασίας των δικαιωμάτων </a:t>
            </a:r>
            <a:r>
              <a:rPr lang="el-GR" sz="1800" dirty="0" smtClean="0">
                <a:ea typeface="ヒラギノ角ゴ Pro W3" pitchFamily="-84" charset="-128"/>
              </a:rPr>
              <a:t>ιδιοκτησίας.</a:t>
            </a:r>
            <a:endParaRPr lang="el-GR" sz="1800" dirty="0">
              <a:ea typeface="ヒラギノ角ゴ Pro W3" pitchFamily="-84" charset="-128"/>
            </a:endParaRPr>
          </a:p>
          <a:p>
            <a:pPr marL="0" indent="0">
              <a:buNone/>
            </a:pPr>
            <a:endParaRPr lang="en-US" sz="1800" dirty="0">
              <a:ea typeface="ヒラギノ角ゴ Pro W3" pitchFamily="-84" charset="-128"/>
            </a:endParaRPr>
          </a:p>
        </p:txBody>
      </p:sp>
      <p:sp>
        <p:nvSpPr>
          <p:cNvPr id="4" name="Content Placeholder 3"/>
          <p:cNvSpPr>
            <a:spLocks noGrp="1"/>
          </p:cNvSpPr>
          <p:nvPr>
            <p:ph sz="quarter" idx="14"/>
          </p:nvPr>
        </p:nvSpPr>
        <p:spPr>
          <a:xfrm>
            <a:off x="457200" y="5832157"/>
            <a:ext cx="8229600" cy="492443"/>
          </a:xfrm>
        </p:spPr>
        <p:txBody>
          <a:bodyPr>
            <a:noAutofit/>
          </a:bodyPr>
          <a:lstStyle/>
          <a:p>
            <a:pPr marL="0" indent="0">
              <a:buNone/>
            </a:pPr>
            <a:r>
              <a:rPr lang="el-GR" sz="1200" i="1" dirty="0" smtClean="0"/>
              <a:t>Πηγή</a:t>
            </a:r>
            <a:r>
              <a:rPr lang="en-US" sz="1200" i="1" dirty="0" smtClean="0"/>
              <a:t>: </a:t>
            </a:r>
            <a:r>
              <a:rPr lang="en-US" sz="1200" dirty="0" err="1"/>
              <a:t>Daron</a:t>
            </a:r>
            <a:r>
              <a:rPr lang="en-US" sz="1200" dirty="0"/>
              <a:t> </a:t>
            </a:r>
            <a:r>
              <a:rPr lang="en-US" sz="1200" dirty="0" err="1"/>
              <a:t>Acemoglu</a:t>
            </a:r>
            <a:r>
              <a:rPr lang="en-US" sz="1200" dirty="0"/>
              <a:t>, “Understanding Institutions,” Lionel Robbins Lectures, 2004. London School of Economics. </a:t>
            </a:r>
            <a:r>
              <a:rPr lang="en-US" sz="1200" dirty="0">
                <a:hlinkClick r:id="rId3" action="ppaction://hlinkpres?slideindex=1&amp;slidetitle=" tooltip="http://economics.mit.edu/files/1353"/>
              </a:rPr>
              <a:t>http://economics.mit.edu/files/1353</a:t>
            </a:r>
            <a:r>
              <a:rPr lang="en-US" sz="1200" dirty="0"/>
              <a:t>.</a:t>
            </a:r>
          </a:p>
        </p:txBody>
      </p:sp>
      <p:pic>
        <p:nvPicPr>
          <p:cNvPr id="7170" name="Picture 2"/>
          <p:cNvPicPr>
            <a:picLocks noChangeAspect="1" noChangeArrowheads="1"/>
          </p:cNvPicPr>
          <p:nvPr/>
        </p:nvPicPr>
        <p:blipFill>
          <a:blip r:embed="rId4" cstate="print"/>
          <a:srcRect/>
          <a:stretch>
            <a:fillRect/>
          </a:stretch>
        </p:blipFill>
        <p:spPr bwMode="auto">
          <a:xfrm>
            <a:off x="3124200" y="1647106"/>
            <a:ext cx="5715000" cy="3996457"/>
          </a:xfrm>
          <a:prstGeom prst="rect">
            <a:avLst/>
          </a:prstGeom>
          <a:noFill/>
          <a:ln w="9525">
            <a:noFill/>
            <a:miter lim="800000"/>
            <a:headEnd/>
            <a:tailEnd/>
          </a:ln>
        </p:spPr>
      </p:pic>
    </p:spTree>
    <p:extLst>
      <p:ext uri="{BB962C8B-B14F-4D97-AF65-F5344CB8AC3E}">
        <p14:creationId xmlns="" xmlns:p14="http://schemas.microsoft.com/office/powerpoint/2010/main" val="1087197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74"/>
            <a:ext cx="8229600" cy="861774"/>
          </a:xfrm>
        </p:spPr>
        <p:txBody>
          <a:bodyPr wrap="square">
            <a:spAutoFit/>
          </a:bodyPr>
          <a:lstStyle/>
          <a:p>
            <a:r>
              <a:rPr lang="el-GR" sz="2800" dirty="0">
                <a:latin typeface="+mj-lt"/>
              </a:rPr>
              <a:t>ΠΛΑΙΣΙΟ ΕΠΙΚΕΝΤΡΩΣΗΣ</a:t>
            </a:r>
            <a:r>
              <a:rPr lang="en-US" sz="2800" dirty="0">
                <a:latin typeface="+mj-lt"/>
              </a:rPr>
              <a:t>: </a:t>
            </a:r>
            <a:r>
              <a:rPr lang="el-GR" sz="2800" dirty="0">
                <a:latin typeface="+mj-lt"/>
              </a:rPr>
              <a:t>Η σημασία των θεσμών</a:t>
            </a:r>
            <a:r>
              <a:rPr lang="en-US" sz="2800" dirty="0">
                <a:latin typeface="+mj-lt"/>
              </a:rPr>
              <a:t>: </a:t>
            </a:r>
            <a:r>
              <a:rPr lang="el-GR" sz="2800" dirty="0">
                <a:latin typeface="+mj-lt"/>
              </a:rPr>
              <a:t>Β. Κορέα και Ν. Κορέα</a:t>
            </a:r>
            <a:endParaRPr lang="en-US" sz="2800" dirty="0"/>
          </a:p>
        </p:txBody>
      </p:sp>
      <p:sp>
        <p:nvSpPr>
          <p:cNvPr id="3" name="Content Placeholder 2"/>
          <p:cNvSpPr>
            <a:spLocks noGrp="1"/>
          </p:cNvSpPr>
          <p:nvPr>
            <p:ph idx="1"/>
          </p:nvPr>
        </p:nvSpPr>
        <p:spPr>
          <a:xfrm>
            <a:off x="457200" y="1066800"/>
            <a:ext cx="8229600" cy="307777"/>
          </a:xfrm>
        </p:spPr>
        <p:txBody>
          <a:bodyPr wrap="square">
            <a:noAutofit/>
          </a:bodyPr>
          <a:lstStyle/>
          <a:p>
            <a:pPr marL="0" indent="0">
              <a:buNone/>
            </a:pPr>
            <a:r>
              <a:rPr lang="el-GR" sz="2200" b="1" dirty="0"/>
              <a:t>Σχήμα</a:t>
            </a:r>
            <a:r>
              <a:rPr lang="en-US" sz="2200" b="1" dirty="0"/>
              <a:t> 1 </a:t>
            </a:r>
            <a:r>
              <a:rPr lang="el-GR" sz="2200" dirty="0" smtClean="0"/>
              <a:t>Κατά Κεφαλήν ΑΕΠ σε Όρους Ισοδυναμίας Αγοραστικών Δυνάμεων: Βόρεια και Νότια Κορέα,1950-1998</a:t>
            </a:r>
            <a:endParaRPr lang="en-US" sz="2200" dirty="0"/>
          </a:p>
        </p:txBody>
      </p:sp>
      <p:sp>
        <p:nvSpPr>
          <p:cNvPr id="7" name="Content Placeholder 6"/>
          <p:cNvSpPr>
            <a:spLocks noGrp="1"/>
          </p:cNvSpPr>
          <p:nvPr>
            <p:ph idx="13"/>
          </p:nvPr>
        </p:nvSpPr>
        <p:spPr>
          <a:xfrm>
            <a:off x="447675" y="2133600"/>
            <a:ext cx="2905125" cy="3733800"/>
          </a:xfrm>
        </p:spPr>
        <p:txBody>
          <a:bodyPr wrap="square">
            <a:noAutofit/>
          </a:bodyPr>
          <a:lstStyle/>
          <a:p>
            <a:pPr marL="0" indent="0">
              <a:buNone/>
            </a:pPr>
            <a:r>
              <a:rPr lang="el-GR" sz="1800" dirty="0"/>
              <a:t>Μετά τον πόλεμο της Κορέας, η Νότια Κορέα παρείχε ιδιωτική ιδιοκτησία και νομική προστασία σε ιδιώτες παραγωγούς, ενώ η Βόρεια Κορέα βασιζόταν στον κεντρικό σχεδιασμό χωρίς δικαιώματα ιδιοκτησίας για τα άτομα. Πενήντα χρόνια αργότερα, το ΑΕΠ ανά άτομο ήταν 10 φορές υψηλότερο στη Νότια Κορέα.</a:t>
            </a:r>
          </a:p>
          <a:p>
            <a:pPr marL="0" indent="0">
              <a:buNone/>
            </a:pPr>
            <a:r>
              <a:rPr lang="en-US" sz="1800" dirty="0"/>
              <a:t> </a:t>
            </a:r>
          </a:p>
        </p:txBody>
      </p:sp>
      <p:sp>
        <p:nvSpPr>
          <p:cNvPr id="4" name="Content Placeholder 3"/>
          <p:cNvSpPr>
            <a:spLocks noGrp="1"/>
          </p:cNvSpPr>
          <p:nvPr>
            <p:ph sz="quarter" idx="14"/>
          </p:nvPr>
        </p:nvSpPr>
        <p:spPr>
          <a:xfrm>
            <a:off x="4419600" y="5605749"/>
            <a:ext cx="4114991" cy="642651"/>
          </a:xfrm>
        </p:spPr>
        <p:txBody>
          <a:bodyPr>
            <a:noAutofit/>
          </a:bodyPr>
          <a:lstStyle/>
          <a:p>
            <a:pPr marL="0" indent="0">
              <a:buNone/>
            </a:pPr>
            <a:r>
              <a:rPr lang="el-GR" sz="1200" i="1" dirty="0" smtClean="0"/>
              <a:t>Πηγή</a:t>
            </a:r>
            <a:r>
              <a:rPr lang="en-US" sz="1200" i="1" dirty="0" smtClean="0"/>
              <a:t>: </a:t>
            </a:r>
            <a:r>
              <a:rPr lang="en-US" sz="1200" dirty="0" err="1"/>
              <a:t>Daron</a:t>
            </a:r>
            <a:r>
              <a:rPr lang="en-US" sz="1200" dirty="0"/>
              <a:t> </a:t>
            </a:r>
            <a:r>
              <a:rPr lang="en-US" sz="1200" dirty="0" err="1"/>
              <a:t>Acemoglu</a:t>
            </a:r>
            <a:r>
              <a:rPr lang="en-US" sz="1200" dirty="0"/>
              <a:t>, “Understanding Institutions,” Lionel Robbins Lectures, 2004. London School of Economics. </a:t>
            </a:r>
            <a:r>
              <a:rPr lang="en-US" sz="1200" dirty="0">
                <a:hlinkClick r:id="rId3" tooltip="http://economics.mit.edu/files/1353"/>
              </a:rPr>
              <a:t>http://economics.mit.edu/files/1353</a:t>
            </a:r>
            <a:r>
              <a:rPr lang="en-US" sz="1200" dirty="0"/>
              <a:t>.</a:t>
            </a:r>
          </a:p>
        </p:txBody>
      </p:sp>
      <p:pic>
        <p:nvPicPr>
          <p:cNvPr id="8194" name="Picture 2"/>
          <p:cNvPicPr>
            <a:picLocks noChangeAspect="1" noChangeArrowheads="1"/>
          </p:cNvPicPr>
          <p:nvPr/>
        </p:nvPicPr>
        <p:blipFill>
          <a:blip r:embed="rId4" cstate="print"/>
          <a:srcRect/>
          <a:stretch>
            <a:fillRect/>
          </a:stretch>
        </p:blipFill>
        <p:spPr bwMode="auto">
          <a:xfrm>
            <a:off x="3524072" y="2133600"/>
            <a:ext cx="5391328" cy="3276600"/>
          </a:xfrm>
          <a:prstGeom prst="rect">
            <a:avLst/>
          </a:prstGeom>
          <a:noFill/>
          <a:ln w="9525">
            <a:noFill/>
            <a:miter lim="800000"/>
            <a:headEnd/>
            <a:tailEnd/>
          </a:ln>
        </p:spPr>
      </p:pic>
    </p:spTree>
    <p:extLst>
      <p:ext uri="{BB962C8B-B14F-4D97-AF65-F5344CB8AC3E}">
        <p14:creationId xmlns="" xmlns:p14="http://schemas.microsoft.com/office/powerpoint/2010/main" val="170612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507"/>
            <a:ext cx="8229600" cy="553998"/>
          </a:xfrm>
        </p:spPr>
        <p:txBody>
          <a:bodyPr wrap="square">
            <a:spAutoFit/>
          </a:bodyPr>
          <a:lstStyle/>
          <a:p>
            <a:r>
              <a:rPr lang="el-GR" sz="3600" dirty="0">
                <a:latin typeface="+mj-lt"/>
              </a:rPr>
              <a:t>Σχεδιάγραμμα Κεφαλαίου</a:t>
            </a:r>
            <a:r>
              <a:rPr lang="en-US" sz="3600" dirty="0">
                <a:latin typeface="+mj-lt"/>
              </a:rPr>
              <a:t> 12</a:t>
            </a:r>
          </a:p>
        </p:txBody>
      </p:sp>
      <p:sp>
        <p:nvSpPr>
          <p:cNvPr id="3" name="Content Placeholder 2"/>
          <p:cNvSpPr>
            <a:spLocks noGrp="1"/>
          </p:cNvSpPr>
          <p:nvPr>
            <p:ph idx="1"/>
          </p:nvPr>
        </p:nvSpPr>
        <p:spPr>
          <a:xfrm>
            <a:off x="457200" y="1044476"/>
            <a:ext cx="8229600" cy="2308324"/>
          </a:xfrm>
        </p:spPr>
        <p:txBody>
          <a:bodyPr wrap="square">
            <a:spAutoFit/>
          </a:bodyPr>
          <a:lstStyle/>
          <a:p>
            <a:pPr marL="0" indent="0">
              <a:buNone/>
              <a:defRPr/>
            </a:pPr>
            <a:r>
              <a:rPr lang="el-GR" sz="2400" b="1" kern="0" dirty="0">
                <a:ea typeface="ヒラギノ角ゴ Pro W3" pitchFamily="-84" charset="-128"/>
              </a:rPr>
              <a:t>Τεχνολογική Πρόοδος και Ανάπτυξη</a:t>
            </a:r>
            <a:endParaRPr lang="en-US" sz="2400" b="1" kern="0" dirty="0">
              <a:ea typeface="ヒラギノ角ゴ Pro W3" pitchFamily="-84" charset="-128"/>
            </a:endParaRPr>
          </a:p>
          <a:p>
            <a:pPr marL="533400" lvl="0" indent="-533400">
              <a:spcBef>
                <a:spcPts val="1200"/>
              </a:spcBef>
              <a:buClr>
                <a:schemeClr val="lt1"/>
              </a:buClr>
              <a:buSzPct val="25000"/>
              <a:buNone/>
            </a:pPr>
            <a:r>
              <a:rPr lang="en-IN" sz="2400" b="1" dirty="0">
                <a:solidFill>
                  <a:schemeClr val="bg2"/>
                </a:solidFill>
              </a:rPr>
              <a:t>12.1</a:t>
            </a:r>
            <a:r>
              <a:rPr lang="en-IN" sz="2400" dirty="0"/>
              <a:t> </a:t>
            </a:r>
            <a:r>
              <a:rPr lang="el-GR" sz="2400" dirty="0"/>
              <a:t>Τεχνολογική Πρόοδος και Ρυθμός Ανάπτυξης</a:t>
            </a:r>
            <a:endParaRPr lang="en-IN" sz="2400" dirty="0"/>
          </a:p>
          <a:p>
            <a:pPr marL="533400" indent="-533400">
              <a:spcBef>
                <a:spcPts val="1200"/>
              </a:spcBef>
              <a:buClr>
                <a:schemeClr val="lt1"/>
              </a:buClr>
              <a:buSzPct val="25000"/>
              <a:buNone/>
            </a:pPr>
            <a:r>
              <a:rPr lang="en-IN" sz="2400" b="1" dirty="0">
                <a:solidFill>
                  <a:schemeClr val="bg2"/>
                </a:solidFill>
              </a:rPr>
              <a:t>12.2</a:t>
            </a:r>
            <a:r>
              <a:rPr lang="en-IN" sz="2400" dirty="0"/>
              <a:t> </a:t>
            </a:r>
            <a:r>
              <a:rPr lang="el-GR" sz="2400" dirty="0"/>
              <a:t>Οι προσδιοριστικοί παράγοντες της τεχνολογικής προόδου</a:t>
            </a:r>
            <a:endParaRPr lang="en-IN" sz="2400" dirty="0"/>
          </a:p>
          <a:p>
            <a:pPr marL="682625" lvl="0" indent="-682625">
              <a:spcBef>
                <a:spcPts val="1200"/>
              </a:spcBef>
              <a:buClr>
                <a:schemeClr val="lt1"/>
              </a:buClr>
              <a:buSzPct val="25000"/>
              <a:buNone/>
            </a:pPr>
            <a:r>
              <a:rPr lang="en-IN" sz="2400" b="1" dirty="0">
                <a:solidFill>
                  <a:schemeClr val="bg2"/>
                </a:solidFill>
              </a:rPr>
              <a:t>12.3</a:t>
            </a:r>
            <a:r>
              <a:rPr lang="en-IN" sz="2400" dirty="0"/>
              <a:t> </a:t>
            </a:r>
            <a:r>
              <a:rPr lang="el-GR" sz="2400" dirty="0"/>
              <a:t>Θεσμοί, τεχνολογική πρόοδος  και ανάπτυξη</a:t>
            </a:r>
            <a:endParaRPr lang="en-US" sz="2400" dirty="0"/>
          </a:p>
        </p:txBody>
      </p:sp>
      <p:sp>
        <p:nvSpPr>
          <p:cNvPr id="4" name="Content Placeholder 3"/>
          <p:cNvSpPr>
            <a:spLocks noGrp="1"/>
          </p:cNvSpPr>
          <p:nvPr>
            <p:ph idx="13"/>
          </p:nvPr>
        </p:nvSpPr>
        <p:spPr>
          <a:xfrm>
            <a:off x="457200" y="3604319"/>
            <a:ext cx="8229600" cy="1196281"/>
          </a:xfrm>
        </p:spPr>
        <p:txBody>
          <a:bodyPr/>
          <a:lstStyle/>
          <a:p>
            <a:pPr marL="2055813" lvl="0" indent="-2055813">
              <a:spcBef>
                <a:spcPts val="1200"/>
              </a:spcBef>
              <a:buClr>
                <a:schemeClr val="lt1"/>
              </a:buClr>
              <a:buSzPct val="25000"/>
              <a:buNone/>
            </a:pPr>
            <a:r>
              <a:rPr lang="el-GR" sz="2400" b="1" dirty="0">
                <a:solidFill>
                  <a:schemeClr val="bg2"/>
                </a:solidFill>
              </a:rPr>
              <a:t>ΠΑΡΑΡΤΗΜΑ</a:t>
            </a:r>
            <a:r>
              <a:rPr lang="el-GR" sz="2400" dirty="0"/>
              <a:t> </a:t>
            </a:r>
            <a:r>
              <a:rPr lang="el-GR" sz="2400" dirty="0" smtClean="0"/>
              <a:t>	Μέτρηση </a:t>
            </a:r>
            <a:r>
              <a:rPr lang="el-GR" sz="2400" dirty="0"/>
              <a:t>τεχνολογικής προόδου με εφαρμογή στην Κίνα</a:t>
            </a:r>
            <a:endParaRPr lang="en-IN" sz="2400" dirty="0"/>
          </a:p>
        </p:txBody>
      </p:sp>
    </p:spTree>
    <p:extLst>
      <p:ext uri="{BB962C8B-B14F-4D97-AF65-F5344CB8AC3E}">
        <p14:creationId xmlns="" xmlns:p14="http://schemas.microsoft.com/office/powerpoint/2010/main" val="31524529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l-GR" sz="2800" dirty="0">
                <a:latin typeface="+mj-lt"/>
                <a:ea typeface="ヒラギノ角ゴ Pro W3" pitchFamily="-65" charset="-128"/>
              </a:rPr>
              <a:t>ΠΛΑΙΣΙΟ ΕΠΙΚΕΝΤΡΩΣΗΣ</a:t>
            </a:r>
            <a:r>
              <a:rPr lang="en-US" sz="2800" dirty="0">
                <a:latin typeface="+mj-lt"/>
                <a:ea typeface="ヒラギノ角ゴ Pro W3" pitchFamily="-65" charset="-128"/>
              </a:rPr>
              <a:t>: </a:t>
            </a:r>
            <a:r>
              <a:rPr lang="el-GR" sz="2800" dirty="0">
                <a:latin typeface="+mj-lt"/>
                <a:ea typeface="ヒラギノ角ゴ Pro W3" pitchFamily="-65" charset="-128"/>
              </a:rPr>
              <a:t>Τι κρύβεται πίσω από την ανάπτυξη της Κίνας;</a:t>
            </a:r>
            <a:endParaRPr lang="en-US" sz="2800" dirty="0">
              <a:latin typeface="+mj-lt"/>
            </a:endParaRPr>
          </a:p>
        </p:txBody>
      </p:sp>
      <p:sp>
        <p:nvSpPr>
          <p:cNvPr id="3" name="Content Placeholder 2"/>
          <p:cNvSpPr>
            <a:spLocks noGrp="1"/>
          </p:cNvSpPr>
          <p:nvPr>
            <p:ph idx="1"/>
          </p:nvPr>
        </p:nvSpPr>
        <p:spPr>
          <a:xfrm>
            <a:off x="457200" y="1227668"/>
            <a:ext cx="8229600" cy="4639732"/>
          </a:xfrm>
        </p:spPr>
        <p:txBody>
          <a:bodyPr wrap="square">
            <a:spAutoFit/>
          </a:bodyPr>
          <a:lstStyle/>
          <a:p>
            <a:pPr marL="285750" indent="-285750"/>
            <a:r>
              <a:rPr lang="el-GR" sz="2200" dirty="0"/>
              <a:t>Η μέση αύξηση της παραγωγής ανά εργαζόμενο στην Κίνα αυξήθηκε από 2,5% το 1977, σε περισσότερο από 9% έκτοτε.</a:t>
            </a:r>
          </a:p>
          <a:p>
            <a:pPr marL="285750" indent="-285750"/>
            <a:r>
              <a:rPr lang="el-GR" sz="2200" dirty="0"/>
              <a:t>Σε αντίθεση με την Κεντρική και Ανατολική Ευρώπη, ο κρατικός τομέας της Κίνας συρρικνώθηκε αργά και αυτή η πτώση αντισταθμίστηκε περισσότερο από την ισχυρή ανάπτυξη του ιδιωτικού τομέα.</a:t>
            </a:r>
          </a:p>
          <a:p>
            <a:pPr marL="285750" indent="-285750"/>
            <a:r>
              <a:rPr lang="el-GR" sz="2200" dirty="0"/>
              <a:t>Επίσης, το κινεζικό πολιτικό σύστημα δεν άλλαξε και η κυβέρνηση μπόρεσε να ελέγξει τον ρυθμό μετάβασης σε μια οικονομία της αγοράς.</a:t>
            </a:r>
          </a:p>
          <a:p>
            <a:pPr marL="285750" indent="-285750"/>
            <a:r>
              <a:rPr lang="el-GR" sz="2200" dirty="0"/>
              <a:t>Καθώς τα δικαιώματα ιδιοκτησίας δεν είναι ακόμη καλά εδραιωμένα και το τραπεζικό σύστημα εξακολουθεί να είναι αναποτελεσματικό, τα όρια της κινεζικής ανάπτυξης είναι σαφή.</a:t>
            </a:r>
            <a:r>
              <a:rPr lang="en-US" sz="2200" dirty="0"/>
              <a:t> </a:t>
            </a:r>
          </a:p>
        </p:txBody>
      </p:sp>
    </p:spTree>
    <p:extLst>
      <p:ext uri="{BB962C8B-B14F-4D97-AF65-F5344CB8AC3E}">
        <p14:creationId xmlns="" xmlns:p14="http://schemas.microsoft.com/office/powerpoint/2010/main" val="6999917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l-GR" sz="2800" dirty="0">
                <a:latin typeface="+mj-lt"/>
                <a:ea typeface="ヒラギノ角ゴ Pro W3" pitchFamily="-65" charset="-128"/>
              </a:rPr>
              <a:t>ΠΑΡΑΡΤΗΜΑ</a:t>
            </a:r>
            <a:r>
              <a:rPr lang="en-US" sz="2800" dirty="0">
                <a:latin typeface="+mj-lt"/>
                <a:ea typeface="ヒラギノ角ゴ Pro W3" pitchFamily="-65" charset="-128"/>
              </a:rPr>
              <a:t>: </a:t>
            </a:r>
            <a:r>
              <a:rPr lang="el-GR" sz="2800" dirty="0">
                <a:latin typeface="+mj-lt"/>
                <a:ea typeface="ヒラギノ角ゴ Pro W3" pitchFamily="-65" charset="-128"/>
              </a:rPr>
              <a:t>Μέτρηση της τεχνολογικής προόδου με εφαρμογή στην Κίνα</a:t>
            </a:r>
            <a:r>
              <a:rPr lang="en-US" sz="2800" dirty="0">
                <a:latin typeface="+mj-lt"/>
                <a:ea typeface="ヒラギノ角ゴ Pro W3" pitchFamily="-65" charset="-128"/>
              </a:rPr>
              <a:t> (1 </a:t>
            </a:r>
            <a:r>
              <a:rPr lang="el-GR" sz="2800" dirty="0">
                <a:latin typeface="+mj-lt"/>
                <a:ea typeface="ヒラギノ角ゴ Pro W3" pitchFamily="-65" charset="-128"/>
              </a:rPr>
              <a:t>από</a:t>
            </a:r>
            <a:r>
              <a:rPr lang="en-US" sz="2800" dirty="0">
                <a:latin typeface="+mj-lt"/>
                <a:ea typeface="ヒラギノ角ゴ Pro W3" pitchFamily="-65" charset="-128"/>
              </a:rPr>
              <a:t> 2)</a:t>
            </a:r>
            <a:endParaRPr lang="en-US" sz="2800" dirty="0">
              <a:latin typeface="+mj-lt"/>
            </a:endParaRPr>
          </a:p>
        </p:txBody>
      </p:sp>
      <p:sp>
        <p:nvSpPr>
          <p:cNvPr id="3" name="Content Placeholder 2"/>
          <p:cNvSpPr>
            <a:spLocks noGrp="1"/>
          </p:cNvSpPr>
          <p:nvPr>
            <p:ph idx="1"/>
          </p:nvPr>
        </p:nvSpPr>
        <p:spPr>
          <a:xfrm>
            <a:off x="457200" y="1426625"/>
            <a:ext cx="8229600" cy="1731243"/>
          </a:xfrm>
        </p:spPr>
        <p:txBody>
          <a:bodyPr wrap="square">
            <a:spAutoFit/>
          </a:bodyPr>
          <a:lstStyle/>
          <a:p>
            <a:pPr marL="285750" indent="-285750"/>
            <a:r>
              <a:rPr lang="el-GR" sz="2000" dirty="0"/>
              <a:t>Το 1957, ο </a:t>
            </a:r>
            <a:r>
              <a:rPr lang="el-GR" sz="2000" dirty="0" err="1"/>
              <a:t>Robert</a:t>
            </a:r>
            <a:r>
              <a:rPr lang="el-GR" sz="2000" dirty="0"/>
              <a:t> </a:t>
            </a:r>
            <a:r>
              <a:rPr lang="el-GR" sz="2000" dirty="0" err="1"/>
              <a:t>Solow</a:t>
            </a:r>
            <a:r>
              <a:rPr lang="el-GR" sz="2000" dirty="0"/>
              <a:t> επινόησε έναν τρόπο να κατασκευάσει μια εκτίμηση της τεχνολογικής προόδου με την υπόθεση ότι κάθε συντελεστής παραγωγής αμείβεται με το οριακό προϊόν του.</a:t>
            </a:r>
          </a:p>
          <a:p>
            <a:pPr marL="285750" indent="-285750"/>
            <a:r>
              <a:rPr lang="el-GR" sz="2000" dirty="0" err="1"/>
              <a:t>Εστω</a:t>
            </a:r>
            <a:r>
              <a:rPr lang="el-GR" sz="2000" dirty="0"/>
              <a:t> ότι προϊόν Y, εργασία N και πραγματικός μισθός  W/P και το σύμβολο Δ δηλώνει την αλλαγή, άρα</a:t>
            </a:r>
            <a:endParaRPr lang="en-US" sz="2000" dirty="0"/>
          </a:p>
        </p:txBody>
      </p:sp>
      <mc:AlternateContent xmlns:mc="http://schemas.openxmlformats.org/markup-compatibility/2006">
        <mc:Choice xmlns="" xmlns:a14="http://schemas.microsoft.com/office/drawing/2010/main" Requires="a14">
          <p:sp>
            <p:nvSpPr>
              <p:cNvPr id="6" name="Object 5"/>
              <p:cNvSpPr txBox="1"/>
              <p:nvPr/>
            </p:nvSpPr>
            <p:spPr>
              <a:xfrm>
                <a:off x="3822794" y="3341135"/>
                <a:ext cx="1394927" cy="697465"/>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𝑌</m:t>
                      </m:r>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𝑊</m:t>
                          </m:r>
                        </m:num>
                        <m:den>
                          <m:r>
                            <a:rPr lang="en-US" i="1">
                              <a:solidFill>
                                <a:srgbClr val="000000"/>
                              </a:solidFill>
                              <a:latin typeface="Cambria Math" panose="02040503050406030204" pitchFamily="18" charset="0"/>
                            </a:rPr>
                            <m:t>𝑃</m:t>
                          </m:r>
                        </m:den>
                      </m:f>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𝑁</m:t>
                      </m:r>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3822794" y="3341135"/>
                <a:ext cx="1394927" cy="697465"/>
              </a:xfrm>
              <a:prstGeom prst="rect">
                <a:avLst/>
              </a:prstGeom>
              <a:blipFill>
                <a:blip r:embed="rId3" cstate="print"/>
                <a:stretch>
                  <a:fillRect/>
                </a:stretch>
              </a:blipFill>
            </p:spPr>
            <p:txBody>
              <a:bodyPr/>
              <a:lstStyle/>
              <a:p>
                <a:r>
                  <a:rPr lang="en-US">
                    <a:noFill/>
                  </a:rPr>
                  <a:t> </a:t>
                </a:r>
              </a:p>
            </p:txBody>
          </p:sp>
        </mc:Fallback>
      </mc:AlternateContent>
      <p:sp>
        <p:nvSpPr>
          <p:cNvPr id="7" name="Content Placeholder 6"/>
          <p:cNvSpPr>
            <a:spLocks noGrp="1"/>
          </p:cNvSpPr>
          <p:nvPr>
            <p:ph idx="13"/>
          </p:nvPr>
        </p:nvSpPr>
        <p:spPr>
          <a:xfrm>
            <a:off x="447675" y="4114800"/>
            <a:ext cx="8229600" cy="307777"/>
          </a:xfrm>
        </p:spPr>
        <p:txBody>
          <a:bodyPr>
            <a:spAutoFit/>
          </a:bodyPr>
          <a:lstStyle/>
          <a:p>
            <a:pPr marL="285750" indent="-285750"/>
            <a:r>
              <a:rPr lang="el-GR" sz="2000" dirty="0"/>
              <a:t>Αναδιαρθρώνουμε ώστε</a:t>
            </a:r>
            <a:r>
              <a:rPr lang="en-US" sz="2000" dirty="0"/>
              <a:t>:</a:t>
            </a:r>
          </a:p>
        </p:txBody>
      </p:sp>
      <mc:AlternateContent xmlns:mc="http://schemas.openxmlformats.org/markup-compatibility/2006">
        <mc:Choice xmlns="" xmlns:a14="http://schemas.microsoft.com/office/drawing/2010/main" Requires="a14">
          <p:sp>
            <p:nvSpPr>
              <p:cNvPr id="8" name="Object 7"/>
              <p:cNvSpPr txBox="1"/>
              <p:nvPr/>
            </p:nvSpPr>
            <p:spPr bwMode="auto">
              <a:xfrm>
                <a:off x="3609975" y="4724400"/>
                <a:ext cx="1643063" cy="696913"/>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000000"/>
                              </a:solidFill>
                              <a:latin typeface="Cambria Math" panose="02040503050406030204" pitchFamily="18" charset="0"/>
                            </a:rPr>
                          </m:ctrlPr>
                        </m:fPr>
                        <m:num>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𝑌</m:t>
                          </m:r>
                        </m:num>
                        <m:den>
                          <m:r>
                            <a:rPr lang="en-US" i="1">
                              <a:solidFill>
                                <a:srgbClr val="000000"/>
                              </a:solidFill>
                              <a:latin typeface="Cambria Math" panose="02040503050406030204" pitchFamily="18" charset="0"/>
                            </a:rPr>
                            <m:t>𝑌</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𝑊𝑁</m:t>
                          </m:r>
                        </m:num>
                        <m:den>
                          <m:r>
                            <a:rPr lang="en-US" i="1">
                              <a:solidFill>
                                <a:srgbClr val="000000"/>
                              </a:solidFill>
                              <a:latin typeface="Cambria Math" panose="02040503050406030204" pitchFamily="18" charset="0"/>
                            </a:rPr>
                            <m:t>𝑃𝑌</m:t>
                          </m:r>
                        </m:den>
                      </m:f>
                      <m:f>
                        <m:fPr>
                          <m:ctrlPr>
                            <a:rPr lang="en-US" i="1">
                              <a:solidFill>
                                <a:srgbClr val="000000"/>
                              </a:solidFill>
                              <a:latin typeface="Cambria Math" panose="02040503050406030204" pitchFamily="18" charset="0"/>
                            </a:rPr>
                          </m:ctrlPr>
                        </m:fPr>
                        <m:num>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𝑁</m:t>
                          </m:r>
                        </m:num>
                        <m:den>
                          <m:r>
                            <a:rPr lang="en-US" i="1">
                              <a:solidFill>
                                <a:srgbClr val="000000"/>
                              </a:solidFill>
                              <a:latin typeface="Cambria Math" panose="02040503050406030204" pitchFamily="18" charset="0"/>
                            </a:rPr>
                            <m:t>𝑁</m:t>
                          </m:r>
                        </m:den>
                      </m:f>
                    </m:oMath>
                  </m:oMathPara>
                </a14:m>
                <a:endParaRPr lang="en-US" dirty="0"/>
              </a:p>
            </p:txBody>
          </p:sp>
        </mc:Choice>
        <mc:Fallback>
          <p:sp>
            <p:nvSpPr>
              <p:cNvPr id="8" name="Object 7"/>
              <p:cNvSpPr txBox="1">
                <a:spLocks noRot="1" noChangeAspect="1" noMove="1" noResize="1" noEditPoints="1" noAdjustHandles="1" noChangeArrowheads="1" noChangeShapeType="1" noTextEdit="1"/>
              </p:cNvSpPr>
              <p:nvPr/>
            </p:nvSpPr>
            <p:spPr bwMode="auto">
              <a:xfrm>
                <a:off x="3609975" y="4724400"/>
                <a:ext cx="1643063" cy="696913"/>
              </a:xfrm>
              <a:prstGeom prst="rect">
                <a:avLst/>
              </a:prstGeom>
              <a:blipFill>
                <a:blip r:embed="rId4" cstate="print"/>
                <a:stretch>
                  <a:fillRect/>
                </a:stretch>
              </a:blipFill>
              <a:ln>
                <a:noFill/>
              </a:ln>
            </p:spPr>
            <p:txBody>
              <a:bodyPr/>
              <a:lstStyle/>
              <a:p>
                <a:r>
                  <a:rPr lang="en-US">
                    <a:noFill/>
                  </a:rPr>
                  <a:t> </a:t>
                </a:r>
              </a:p>
            </p:txBody>
          </p:sp>
        </mc:Fallback>
      </mc:AlternateContent>
      <p:sp>
        <p:nvSpPr>
          <p:cNvPr id="4" name="Content Placeholder 3"/>
          <p:cNvSpPr>
            <a:spLocks noGrp="1"/>
          </p:cNvSpPr>
          <p:nvPr>
            <p:ph sz="quarter" idx="14"/>
          </p:nvPr>
        </p:nvSpPr>
        <p:spPr>
          <a:xfrm>
            <a:off x="489099" y="5475767"/>
            <a:ext cx="8153400" cy="307777"/>
          </a:xfrm>
        </p:spPr>
        <p:txBody>
          <a:bodyPr>
            <a:spAutoFit/>
          </a:bodyPr>
          <a:lstStyle/>
          <a:p>
            <a:pPr marL="0" indent="0">
              <a:buNone/>
            </a:pPr>
            <a:r>
              <a:rPr lang="en-US" sz="2000" dirty="0"/>
              <a:t> </a:t>
            </a:r>
            <a:r>
              <a:rPr lang="el-GR" sz="2000" dirty="0"/>
              <a:t>ή αλλιώς</a:t>
            </a:r>
            <a:r>
              <a:rPr lang="en-US" sz="2000" dirty="0"/>
              <a:t>:</a:t>
            </a:r>
          </a:p>
        </p:txBody>
      </p:sp>
      <mc:AlternateContent xmlns:mc="http://schemas.openxmlformats.org/markup-compatibility/2006">
        <mc:Choice xmlns="" xmlns:a14="http://schemas.microsoft.com/office/drawing/2010/main" Requires="a14">
          <p:sp>
            <p:nvSpPr>
              <p:cNvPr id="5" name="Object 4"/>
              <p:cNvSpPr txBox="1"/>
              <p:nvPr/>
            </p:nvSpPr>
            <p:spPr>
              <a:xfrm>
                <a:off x="3962400" y="5783544"/>
                <a:ext cx="1290638" cy="467013"/>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𝑔</m:t>
                          </m:r>
                        </m:e>
                        <m:sub>
                          <m:r>
                            <a:rPr lang="en-US" i="1">
                              <a:solidFill>
                                <a:srgbClr val="000000"/>
                              </a:solidFill>
                              <a:latin typeface="Cambria Math" panose="02040503050406030204" pitchFamily="18" charset="0"/>
                            </a:rPr>
                            <m:t>𝑌</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𝛼</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𝑔</m:t>
                          </m:r>
                        </m:e>
                        <m:sub>
                          <m:r>
                            <a:rPr lang="en-US" i="1">
                              <a:solidFill>
                                <a:srgbClr val="000000"/>
                              </a:solidFill>
                              <a:latin typeface="Cambria Math" panose="02040503050406030204" pitchFamily="18" charset="0"/>
                            </a:rPr>
                            <m:t>𝑁</m:t>
                          </m:r>
                        </m:sub>
                      </m:sSub>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3962400" y="5783544"/>
                <a:ext cx="1290638" cy="467013"/>
              </a:xfrm>
              <a:prstGeom prst="rect">
                <a:avLst/>
              </a:prstGeom>
              <a:blipFill>
                <a:blip r:embed="rId5" cstate="print"/>
                <a:stretch>
                  <a:fillRect/>
                </a:stretch>
              </a:blipFill>
            </p:spPr>
            <p:txBody>
              <a:bodyPr/>
              <a:lstStyle/>
              <a:p>
                <a:r>
                  <a:rPr lang="en-US">
                    <a:noFill/>
                  </a:rPr>
                  <a:t> </a:t>
                </a:r>
              </a:p>
            </p:txBody>
          </p:sp>
        </mc:Fallback>
      </mc:AlternateContent>
    </p:spTree>
    <p:extLst>
      <p:ext uri="{BB962C8B-B14F-4D97-AF65-F5344CB8AC3E}">
        <p14:creationId xmlns="" xmlns:p14="http://schemas.microsoft.com/office/powerpoint/2010/main" val="521565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61774"/>
          </a:xfrm>
        </p:spPr>
        <p:txBody>
          <a:bodyPr wrap="square">
            <a:spAutoFit/>
          </a:bodyPr>
          <a:lstStyle/>
          <a:p>
            <a:r>
              <a:rPr lang="el-GR" sz="2800" dirty="0">
                <a:latin typeface="+mj-lt"/>
                <a:ea typeface="ヒラギノ角ゴ Pro W3" pitchFamily="-65" charset="-128"/>
              </a:rPr>
              <a:t>ΠΑΡΑΡΤΗΜΑ</a:t>
            </a:r>
            <a:r>
              <a:rPr lang="en-US" sz="2800" dirty="0">
                <a:latin typeface="+mj-lt"/>
                <a:ea typeface="ヒラギノ角ゴ Pro W3" pitchFamily="-65" charset="-128"/>
              </a:rPr>
              <a:t>: </a:t>
            </a:r>
            <a:r>
              <a:rPr lang="el-GR" sz="2800" dirty="0">
                <a:latin typeface="+mj-lt"/>
                <a:ea typeface="ヒラギノ角ゴ Pro W3" pitchFamily="-65" charset="-128"/>
              </a:rPr>
              <a:t>Μέτρηση της τεχνολογικής προόδου με εφαρμογή στην Κίνα </a:t>
            </a:r>
            <a:r>
              <a:rPr lang="en-US" sz="2800" dirty="0">
                <a:latin typeface="+mj-lt"/>
                <a:ea typeface="ヒラギノ角ゴ Pro W3" pitchFamily="-65" charset="-128"/>
              </a:rPr>
              <a:t>(2 </a:t>
            </a:r>
            <a:r>
              <a:rPr lang="el-GR" sz="2800" dirty="0">
                <a:latin typeface="+mj-lt"/>
                <a:ea typeface="ヒラギノ角ゴ Pro W3" pitchFamily="-65" charset="-128"/>
              </a:rPr>
              <a:t>από</a:t>
            </a:r>
            <a:r>
              <a:rPr lang="en-US" sz="2800" dirty="0">
                <a:latin typeface="+mj-lt"/>
                <a:ea typeface="ヒラギノ角ゴ Pro W3" pitchFamily="-65" charset="-128"/>
              </a:rPr>
              <a:t> 2)</a:t>
            </a:r>
            <a:endParaRPr lang="en-US" sz="2800" dirty="0">
              <a:latin typeface="+mj-lt"/>
            </a:endParaRPr>
          </a:p>
        </p:txBody>
      </p:sp>
      <p:sp>
        <p:nvSpPr>
          <p:cNvPr id="3" name="Content Placeholder 2"/>
          <p:cNvSpPr>
            <a:spLocks noGrp="1"/>
          </p:cNvSpPr>
          <p:nvPr>
            <p:ph idx="1"/>
          </p:nvPr>
        </p:nvSpPr>
        <p:spPr>
          <a:xfrm>
            <a:off x="457200" y="1447800"/>
            <a:ext cx="8229600" cy="1731243"/>
          </a:xfrm>
        </p:spPr>
        <p:txBody>
          <a:bodyPr wrap="square">
            <a:spAutoFit/>
          </a:bodyPr>
          <a:lstStyle/>
          <a:p>
            <a:pPr marL="285750" indent="-285750"/>
            <a:r>
              <a:rPr lang="el-GR" sz="2000" dirty="0"/>
              <a:t>Η αύξηση της παραγωγής που αποδίδεται στην ανάπτυξη τόσο της εργασίας όσο και του κεφαλαίου είναι ίση με </a:t>
            </a:r>
            <a:r>
              <a:rPr lang="en-US" sz="2000" dirty="0"/>
              <a:t>(</a:t>
            </a:r>
            <a:r>
              <a:rPr lang="en-US" sz="2000" i="1" dirty="0" err="1">
                <a:cs typeface="Times New Roman" panose="02020603050405020304" pitchFamily="18" charset="0"/>
              </a:rPr>
              <a:t>g</a:t>
            </a:r>
            <a:r>
              <a:rPr lang="en-US" sz="2000" i="1" baseline="-25000" dirty="0" err="1">
                <a:cs typeface="Times New Roman" panose="02020603050405020304" pitchFamily="18" charset="0"/>
              </a:rPr>
              <a:t>N</a:t>
            </a:r>
            <a:r>
              <a:rPr lang="en-US" sz="2000" dirty="0"/>
              <a:t> + (</a:t>
            </a:r>
            <a:r>
              <a:rPr lang="en-US" sz="2000" dirty="0" smtClean="0"/>
              <a:t>1−</a:t>
            </a:r>
            <a:r>
              <a:rPr lang="el-GR" sz="2000" dirty="0" smtClean="0">
                <a:cs typeface="Times New Roman" panose="02020603050405020304" pitchFamily="18" charset="0"/>
              </a:rPr>
              <a:t>α</a:t>
            </a:r>
            <a:r>
              <a:rPr lang="en-US" sz="2000" dirty="0"/>
              <a:t>)</a:t>
            </a:r>
            <a:r>
              <a:rPr lang="en-US" sz="2000" i="1" dirty="0" err="1">
                <a:cs typeface="Times New Roman" panose="02020603050405020304" pitchFamily="18" charset="0"/>
              </a:rPr>
              <a:t>g</a:t>
            </a:r>
            <a:r>
              <a:rPr lang="en-US" sz="2000" i="1" baseline="-25000" dirty="0" err="1">
                <a:cs typeface="Times New Roman" panose="02020603050405020304" pitchFamily="18" charset="0"/>
              </a:rPr>
              <a:t>K</a:t>
            </a:r>
            <a:r>
              <a:rPr lang="en-US" sz="2000" dirty="0"/>
              <a:t>) </a:t>
            </a:r>
            <a:endParaRPr lang="el-GR" sz="2000" dirty="0"/>
          </a:p>
          <a:p>
            <a:pPr marL="285750" indent="-285750"/>
            <a:r>
              <a:rPr lang="el-GR" sz="2000" dirty="0"/>
              <a:t>Ο ρυθμός αύξησης της συνολικής παραγωγικότητας των συντελεστών, που ονομάζεται επίσης υπόλοιπο </a:t>
            </a:r>
            <a:r>
              <a:rPr lang="el-GR" sz="2000" dirty="0" err="1"/>
              <a:t>Solow</a:t>
            </a:r>
            <a:r>
              <a:rPr lang="el-GR" sz="2000" dirty="0"/>
              <a:t>, μετρά τις επιπτώσεις της τεχνολογικής προόδου ως</a:t>
            </a:r>
            <a:r>
              <a:rPr lang="el-GR" sz="2000" dirty="0" smtClean="0"/>
              <a:t>:</a:t>
            </a:r>
            <a:endParaRPr lang="en-US" sz="2000" dirty="0"/>
          </a:p>
        </p:txBody>
      </p:sp>
      <p:sp>
        <p:nvSpPr>
          <p:cNvPr id="7" name="Content Placeholder 6"/>
          <p:cNvSpPr>
            <a:spLocks noGrp="1"/>
          </p:cNvSpPr>
          <p:nvPr>
            <p:ph idx="13"/>
          </p:nvPr>
        </p:nvSpPr>
        <p:spPr>
          <a:xfrm>
            <a:off x="457200" y="3426023"/>
            <a:ext cx="8229600" cy="307777"/>
          </a:xfrm>
        </p:spPr>
        <p:txBody>
          <a:bodyPr>
            <a:noAutofit/>
          </a:bodyPr>
          <a:lstStyle/>
          <a:p>
            <a:pPr marL="0" indent="0" algn="ctr">
              <a:spcBef>
                <a:spcPts val="1200"/>
              </a:spcBef>
              <a:buNone/>
            </a:pPr>
            <a:r>
              <a:rPr lang="el-GR" sz="2000" dirty="0"/>
              <a:t>υπόλοιπο</a:t>
            </a:r>
            <a:r>
              <a:rPr lang="en-US" sz="2000" dirty="0"/>
              <a:t> = </a:t>
            </a:r>
            <a:r>
              <a:rPr lang="en-US" sz="2000" i="1" dirty="0" err="1">
                <a:solidFill>
                  <a:srgbClr val="000000"/>
                </a:solidFill>
                <a:cs typeface="Times New Roman" panose="02020603050405020304" pitchFamily="18" charset="0"/>
              </a:rPr>
              <a:t>g</a:t>
            </a:r>
            <a:r>
              <a:rPr lang="en-US" sz="2000" i="1" baseline="-25000" dirty="0" err="1">
                <a:solidFill>
                  <a:srgbClr val="000000"/>
                </a:solidFill>
                <a:cs typeface="Times New Roman" panose="02020603050405020304" pitchFamily="18" charset="0"/>
              </a:rPr>
              <a:t>N</a:t>
            </a:r>
            <a:r>
              <a:rPr lang="en-US" sz="2000" i="1" baseline="-25000" dirty="0">
                <a:solidFill>
                  <a:srgbClr val="000000"/>
                </a:solidFill>
                <a:cs typeface="Times New Roman" panose="02020603050405020304" pitchFamily="18" charset="0"/>
              </a:rPr>
              <a:t> </a:t>
            </a:r>
            <a:r>
              <a:rPr lang="en-US" sz="2000" dirty="0"/>
              <a:t>− (</a:t>
            </a:r>
            <a:r>
              <a:rPr lang="en-US" sz="2000" i="1" dirty="0" err="1">
                <a:cs typeface="Times New Roman" panose="02020603050405020304" pitchFamily="18" charset="0"/>
              </a:rPr>
              <a:t>g</a:t>
            </a:r>
            <a:r>
              <a:rPr lang="en-US" sz="2000" i="1" baseline="-25000" dirty="0" err="1">
                <a:cs typeface="Times New Roman" panose="02020603050405020304" pitchFamily="18" charset="0"/>
              </a:rPr>
              <a:t>N</a:t>
            </a:r>
            <a:r>
              <a:rPr lang="en-US" sz="2000" dirty="0"/>
              <a:t> + (</a:t>
            </a:r>
            <a:r>
              <a:rPr lang="en-US" sz="2000" dirty="0" smtClean="0"/>
              <a:t>1−</a:t>
            </a:r>
            <a:r>
              <a:rPr lang="el-GR" sz="2000" dirty="0" smtClean="0">
                <a:cs typeface="Times New Roman" panose="02020603050405020304" pitchFamily="18" charset="0"/>
              </a:rPr>
              <a:t>α</a:t>
            </a:r>
            <a:r>
              <a:rPr lang="en-US" sz="2000" dirty="0"/>
              <a:t>)</a:t>
            </a:r>
            <a:r>
              <a:rPr lang="en-US" sz="2000" i="1" dirty="0" err="1">
                <a:cs typeface="Times New Roman" panose="02020603050405020304" pitchFamily="18" charset="0"/>
              </a:rPr>
              <a:t>g</a:t>
            </a:r>
            <a:r>
              <a:rPr lang="en-US" sz="2000" i="1" baseline="-25000" dirty="0" err="1">
                <a:cs typeface="Times New Roman" panose="02020603050405020304" pitchFamily="18" charset="0"/>
              </a:rPr>
              <a:t>K</a:t>
            </a:r>
            <a:r>
              <a:rPr lang="en-US" sz="2000" dirty="0"/>
              <a:t>)</a:t>
            </a:r>
          </a:p>
        </p:txBody>
      </p:sp>
      <p:sp>
        <p:nvSpPr>
          <p:cNvPr id="6" name="Content Placeholder 5"/>
          <p:cNvSpPr>
            <a:spLocks noGrp="1"/>
          </p:cNvSpPr>
          <p:nvPr>
            <p:ph idx="15"/>
          </p:nvPr>
        </p:nvSpPr>
        <p:spPr>
          <a:xfrm>
            <a:off x="457200" y="4108847"/>
            <a:ext cx="8229600" cy="615553"/>
          </a:xfrm>
        </p:spPr>
        <p:txBody>
          <a:bodyPr>
            <a:spAutoFit/>
          </a:bodyPr>
          <a:lstStyle/>
          <a:p>
            <a:r>
              <a:rPr lang="el-GR" sz="2000" dirty="0"/>
              <a:t>Το υπόλοιπο </a:t>
            </a:r>
            <a:r>
              <a:rPr lang="el-GR" sz="2000" dirty="0" err="1"/>
              <a:t>Solow</a:t>
            </a:r>
            <a:r>
              <a:rPr lang="el-GR" sz="2000" dirty="0"/>
              <a:t> είναι επίσης ίσο με το μερίδιο της εργασίας επί του ρυθμού της τεχνολογικής </a:t>
            </a:r>
            <a:r>
              <a:rPr lang="el-GR" sz="2000" dirty="0" smtClean="0"/>
              <a:t>προόδου</a:t>
            </a:r>
            <a:r>
              <a:rPr lang="en-US" sz="2000" dirty="0" smtClean="0"/>
              <a:t>:</a:t>
            </a:r>
            <a:endParaRPr lang="en-US" sz="2000" dirty="0"/>
          </a:p>
        </p:txBody>
      </p:sp>
      <p:sp>
        <p:nvSpPr>
          <p:cNvPr id="9" name="Content Placeholder 8"/>
          <p:cNvSpPr>
            <a:spLocks noGrp="1"/>
          </p:cNvSpPr>
          <p:nvPr>
            <p:ph idx="17"/>
          </p:nvPr>
        </p:nvSpPr>
        <p:spPr>
          <a:xfrm>
            <a:off x="457200" y="4950023"/>
            <a:ext cx="8229600" cy="307777"/>
          </a:xfrm>
        </p:spPr>
        <p:txBody>
          <a:bodyPr>
            <a:spAutoFit/>
          </a:bodyPr>
          <a:lstStyle/>
          <a:p>
            <a:pPr marL="0" indent="0" algn="ctr">
              <a:buNone/>
            </a:pPr>
            <a:r>
              <a:rPr lang="el-GR" sz="2000" dirty="0"/>
              <a:t>υπόλοιπο</a:t>
            </a:r>
            <a:r>
              <a:rPr lang="en-US" sz="2000" dirty="0"/>
              <a:t> = </a:t>
            </a:r>
            <a:r>
              <a:rPr lang="el-GR" sz="2000" dirty="0">
                <a:cs typeface="Times New Roman" panose="02020603050405020304" pitchFamily="18" charset="0"/>
              </a:rPr>
              <a:t>α</a:t>
            </a:r>
            <a:r>
              <a:rPr lang="en-US" sz="2000" i="1" dirty="0" err="1">
                <a:solidFill>
                  <a:srgbClr val="000000"/>
                </a:solidFill>
                <a:cs typeface="Times New Roman" panose="02020603050405020304" pitchFamily="18" charset="0"/>
              </a:rPr>
              <a:t>g</a:t>
            </a:r>
            <a:r>
              <a:rPr lang="en-US" sz="2000" i="1" baseline="-25000" dirty="0" err="1">
                <a:solidFill>
                  <a:srgbClr val="000000"/>
                </a:solidFill>
                <a:cs typeface="Times New Roman" panose="02020603050405020304" pitchFamily="18" charset="0"/>
              </a:rPr>
              <a:t>A</a:t>
            </a:r>
            <a:endParaRPr lang="en-US" sz="2000" dirty="0">
              <a:cs typeface="Times New Roman" panose="02020603050405020304" pitchFamily="18" charset="0"/>
            </a:endParaRPr>
          </a:p>
        </p:txBody>
      </p:sp>
    </p:spTree>
    <p:extLst>
      <p:ext uri="{BB962C8B-B14F-4D97-AF65-F5344CB8AC3E}">
        <p14:creationId xmlns="" xmlns:p14="http://schemas.microsoft.com/office/powerpoint/2010/main" val="3314937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154" y="74652"/>
            <a:ext cx="8230646" cy="553998"/>
          </a:xfrm>
        </p:spPr>
        <p:txBody>
          <a:bodyPr wrap="square">
            <a:spAutoFit/>
          </a:bodyPr>
          <a:lstStyle/>
          <a:p>
            <a:r>
              <a:rPr lang="en-US" sz="3600" dirty="0">
                <a:latin typeface="+mj-lt"/>
              </a:rPr>
              <a:t>Copyright</a:t>
            </a:r>
            <a:endParaRPr lang="en-US" sz="3600" b="0" dirty="0">
              <a:latin typeface="+mj-lt"/>
            </a:endParaRPr>
          </a:p>
        </p:txBody>
      </p:sp>
      <p:pic>
        <p:nvPicPr>
          <p:cNvPr id="7" name="Graphic 6" descr="Warning">
            <a:extLst>
              <a:ext uri="{FF2B5EF4-FFF2-40B4-BE49-F238E27FC236}">
                <a16:creationId xmlns="" xmlns:a16="http://schemas.microsoft.com/office/drawing/2014/main" id="{C06FB2D2-3F36-42C9-A5A6-B6234DC54C96}"/>
              </a:ext>
            </a:extLst>
          </p:cNvPr>
          <p:cNvPicPr>
            <a:picLocks noChangeAspect="1"/>
          </p:cNvPicPr>
          <p:nvPr/>
        </p:nvPicPr>
        <p:blipFill>
          <a:blip r:embed="rId2" cstate="print">
            <a:extLst>
              <a:ext uri="{96DAC541-7B7A-43D3-8B79-37D633B846F1}">
                <asvg:svgBlip xmlns="" xmlns:asvg="http://schemas.microsoft.com/office/drawing/2016/SVG/main" r:embed="rId3"/>
              </a:ext>
            </a:extLst>
          </a:blip>
          <a:stretch>
            <a:fillRect/>
          </a:stretch>
        </p:blipFill>
        <p:spPr>
          <a:xfrm>
            <a:off x="493574" y="2338447"/>
            <a:ext cx="1240235" cy="1391851"/>
          </a:xfrm>
          <a:prstGeom prst="rect">
            <a:avLst/>
          </a:prstGeom>
        </p:spPr>
      </p:pic>
      <p:sp>
        <p:nvSpPr>
          <p:cNvPr id="8" name="Text Placeholder 1">
            <a:extLst>
              <a:ext uri="{FF2B5EF4-FFF2-40B4-BE49-F238E27FC236}">
                <a16:creationId xmlns="" xmlns:a16="http://schemas.microsoft.com/office/drawing/2014/main" id="{AD5FAE7B-F718-4307-B112-AD6256157E8F}"/>
              </a:ext>
            </a:extLst>
          </p:cNvPr>
          <p:cNvSpPr txBox="1">
            <a:spLocks/>
          </p:cNvSpPr>
          <p:nvPr/>
        </p:nvSpPr>
        <p:spPr>
          <a:xfrm>
            <a:off x="1819274" y="1894227"/>
            <a:ext cx="6858001" cy="2770875"/>
          </a:xfrm>
          <a:prstGeom prst="rect">
            <a:avLst/>
          </a:prstGeom>
        </p:spPr>
        <p:style>
          <a:lnRef idx="2">
            <a:schemeClr val="dk1"/>
          </a:lnRef>
          <a:fillRef idx="1">
            <a:schemeClr val="lt1"/>
          </a:fillRef>
          <a:effectRef idx="0">
            <a:schemeClr val="dk1"/>
          </a:effectRef>
          <a:fontRef idx="minor">
            <a:schemeClr val="dk1"/>
          </a:fontRef>
        </p:style>
        <p:txBody>
          <a:bodyPr vert="horz" lIns="182880" tIns="182880" rIns="182880" bIns="182880" rtlCol="0" anchor="ctr">
            <a:no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dk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dk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9pPr>
          </a:lstStyle>
          <a:p>
            <a:pPr marL="101600" indent="0">
              <a:buNone/>
            </a:pPr>
            <a:r>
              <a:rPr lang="el-GR" sz="1400" b="1" dirty="0" smtClean="0"/>
              <a:t>Αυτό το έργο προστατεύεται από τους νόμους περί πνευματικών δικαιωμάτων των Ηνωμένων Πολιτειών και παρέχεται αποκλειστικά για τη χρήση των εκπαιδευτών για τη διδασκαλία των μαθημάτων τους και την αξιολόγηση της μάθησης των μαθητών. Η διάδοση ή η πώληση οποιουδήποτε μέρους αυτού του έργου (συμπεριλαμβανομένου του Παγκόσμιου Ιστού) θα καταστρέψει την ακεραιότητα του έργου και δεν επιτρέπεται. Το έργο και το υλικό από αυτό δεν πρέπει ποτέ να διατίθενται στους μαθητές παρά μόνο από εκπαιδευτές που χρησιμοποιούν το συνοδευτικό κείμενο στις τάξεις τους. Όλοι οι αποδέκτες αυτής της εργασίας αναμένεται να συμμορφωθούν με αυτούς τους περιορισμούς και να τιμήσουν τους επιδιωκόμενους παιδαγωγικούς σκοπούς και τις ανάγκες άλλων εκπαιδευτών που βασίζονται σε αυτά τα υλικά.</a:t>
            </a:r>
            <a:endParaRPr lang="en-US" sz="1400" b="1" dirty="0"/>
          </a:p>
        </p:txBody>
      </p:sp>
    </p:spTree>
    <p:extLst>
      <p:ext uri="{BB962C8B-B14F-4D97-AF65-F5344CB8AC3E}">
        <p14:creationId xmlns="" xmlns:p14="http://schemas.microsoft.com/office/powerpoint/2010/main" val="3341268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430887"/>
          </a:xfrm>
        </p:spPr>
        <p:txBody>
          <a:bodyPr wrap="square">
            <a:spAutoFit/>
          </a:bodyPr>
          <a:lstStyle/>
          <a:p>
            <a:r>
              <a:rPr lang="el-GR" sz="2800" dirty="0">
                <a:latin typeface="+mj-lt"/>
              </a:rPr>
              <a:t>Τεχνολογική πρόοδος και ανάπτυξη</a:t>
            </a:r>
            <a:endParaRPr lang="en-US" sz="2800" dirty="0"/>
          </a:p>
        </p:txBody>
      </p:sp>
      <p:sp>
        <p:nvSpPr>
          <p:cNvPr id="3" name="Content Placeholder 2"/>
          <p:cNvSpPr>
            <a:spLocks noGrp="1"/>
          </p:cNvSpPr>
          <p:nvPr>
            <p:ph idx="1"/>
          </p:nvPr>
        </p:nvSpPr>
        <p:spPr>
          <a:xfrm>
            <a:off x="457200" y="1225912"/>
            <a:ext cx="8229600" cy="1546577"/>
          </a:xfrm>
        </p:spPr>
        <p:txBody>
          <a:bodyPr wrap="square">
            <a:spAutoFit/>
          </a:bodyPr>
          <a:lstStyle/>
          <a:p>
            <a:r>
              <a:rPr lang="el-GR" sz="2200" dirty="0">
                <a:ea typeface="ヒラギノ角ゴ Pro W3" pitchFamily="-84" charset="-128"/>
              </a:rPr>
              <a:t>Το Κεφάλαιο 11 κατέληξε στο συμπέρασμα ότι η βιώσιμη ανάπτυξη απαιτεί τεχνολογική πρόοδο.</a:t>
            </a:r>
          </a:p>
          <a:p>
            <a:r>
              <a:rPr lang="el-GR" sz="2200" dirty="0">
                <a:ea typeface="ヒラギノ角ゴ Pro W3" pitchFamily="-84" charset="-128"/>
              </a:rPr>
              <a:t>Αυτό το κεφάλαιο εξετάζει τον ρόλο της τεχνολογικής προόδου στην ανάπτυξη.</a:t>
            </a:r>
            <a:endParaRPr lang="en-US" sz="2200" dirty="0">
              <a:ea typeface="ヒラギノ角ゴ Pro W3" pitchFamily="-84" charset="-128"/>
            </a:endParaRPr>
          </a:p>
        </p:txBody>
      </p:sp>
    </p:spTree>
    <p:extLst>
      <p:ext uri="{BB962C8B-B14F-4D97-AF65-F5344CB8AC3E}">
        <p14:creationId xmlns="" xmlns:p14="http://schemas.microsoft.com/office/powerpoint/2010/main" val="722099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rPr>
              <a:t>12.1 </a:t>
            </a:r>
            <a:r>
              <a:rPr lang="el-GR" sz="2800" dirty="0">
                <a:latin typeface="+mj-lt"/>
              </a:rPr>
              <a:t>Τεχνολογική πρόοδος και ανάπτυξη </a:t>
            </a:r>
            <a:r>
              <a:rPr lang="el-GR" sz="2800" dirty="0" smtClean="0">
                <a:latin typeface="+mj-lt"/>
              </a:rPr>
              <a:t/>
            </a:r>
            <a:br>
              <a:rPr lang="el-GR" sz="2800" dirty="0" smtClean="0">
                <a:latin typeface="+mj-lt"/>
              </a:rPr>
            </a:br>
            <a:r>
              <a:rPr lang="en-US" sz="2800" dirty="0" smtClean="0">
                <a:latin typeface="+mj-lt"/>
              </a:rPr>
              <a:t>(</a:t>
            </a:r>
            <a:r>
              <a:rPr lang="en-US" sz="2800" dirty="0">
                <a:latin typeface="+mj-lt"/>
              </a:rPr>
              <a:t>1 </a:t>
            </a:r>
            <a:r>
              <a:rPr lang="el-GR" sz="2800" dirty="0">
                <a:latin typeface="+mj-lt"/>
              </a:rPr>
              <a:t>από</a:t>
            </a:r>
            <a:r>
              <a:rPr lang="en-US" sz="2800" dirty="0">
                <a:latin typeface="+mj-lt"/>
              </a:rPr>
              <a:t> 10)</a:t>
            </a:r>
            <a:endParaRPr lang="en-US" sz="2800" dirty="0"/>
          </a:p>
        </p:txBody>
      </p:sp>
      <p:sp>
        <p:nvSpPr>
          <p:cNvPr id="3" name="Content Placeholder 2"/>
          <p:cNvSpPr>
            <a:spLocks noGrp="1"/>
          </p:cNvSpPr>
          <p:nvPr>
            <p:ph idx="1"/>
          </p:nvPr>
        </p:nvSpPr>
        <p:spPr>
          <a:xfrm>
            <a:off x="457200" y="1714649"/>
            <a:ext cx="8229600" cy="3924151"/>
          </a:xfrm>
        </p:spPr>
        <p:txBody>
          <a:bodyPr wrap="square">
            <a:spAutoFit/>
          </a:bodyPr>
          <a:lstStyle/>
          <a:p>
            <a:r>
              <a:rPr lang="el-GR" sz="2200" dirty="0">
                <a:ea typeface="ヒラギノ角ゴ Pro W3" pitchFamily="-84" charset="-128"/>
              </a:rPr>
              <a:t>Η τεχνολογική πρόοδος μπορεί να οδηγήσει σε</a:t>
            </a:r>
            <a:r>
              <a:rPr lang="en-US" sz="2200" dirty="0">
                <a:ea typeface="ヒラギノ角ゴ Pro W3" pitchFamily="-84" charset="-128"/>
              </a:rPr>
              <a:t>:</a:t>
            </a:r>
          </a:p>
          <a:p>
            <a:pPr lvl="1"/>
            <a:r>
              <a:rPr lang="el-GR" sz="2200" dirty="0">
                <a:ea typeface="ヒラギノ角ゴ Pro W3" pitchFamily="-84" charset="-128"/>
              </a:rPr>
              <a:t>μεγαλύτερες ποσότητες παραγωγής για δεδομένες ποσότητες κεφαλαίου και εργασίας</a:t>
            </a:r>
          </a:p>
          <a:p>
            <a:pPr lvl="1"/>
            <a:r>
              <a:rPr lang="el-GR" sz="2200" dirty="0">
                <a:ea typeface="ヒラギノ角ゴ Pro W3" pitchFamily="-84" charset="-128"/>
              </a:rPr>
              <a:t>καλύτερα προϊόντα</a:t>
            </a:r>
          </a:p>
          <a:p>
            <a:pPr lvl="1"/>
            <a:r>
              <a:rPr lang="el-GR" sz="2200" dirty="0">
                <a:ea typeface="ヒラギノ角ゴ Pro W3" pitchFamily="-84" charset="-128"/>
              </a:rPr>
              <a:t>νέα προϊόντα</a:t>
            </a:r>
          </a:p>
          <a:p>
            <a:pPr lvl="1"/>
            <a:r>
              <a:rPr lang="el-GR" sz="2200" dirty="0">
                <a:ea typeface="ヒラギノ角ゴ Pro W3" pitchFamily="-84" charset="-128"/>
              </a:rPr>
              <a:t>μεγάλη ποικιλία προϊόντων</a:t>
            </a:r>
            <a:endParaRPr lang="en-US" sz="2200" dirty="0">
              <a:ea typeface="ヒラギノ角ゴ Pro W3" pitchFamily="-84" charset="-128"/>
            </a:endParaRPr>
          </a:p>
          <a:p>
            <a:pPr lvl="1">
              <a:buFont typeface="Arial" panose="020B0604020202020204" pitchFamily="34" charset="0"/>
              <a:buChar char="•"/>
            </a:pPr>
            <a:r>
              <a:rPr lang="el-GR" sz="2200" dirty="0">
                <a:ea typeface="ヒラギノ角ゴ Pro W3" pitchFamily="-84" charset="-128"/>
              </a:rPr>
              <a:t>Η κατάσταση της τεχνολογίας (Α) είναι μια μεταβλητή που μας λέει πόσο προϊόν μπορεί να παραχθεί από δεδομένες ποσότητες κεφαλαίου και εργασίας ανά πάσα στιγμή:</a:t>
            </a:r>
            <a:endParaRPr lang="en-US" sz="2200" dirty="0">
              <a:ea typeface="ヒラギノ角ゴ Pro W3" pitchFamily="-84" charset="-128"/>
            </a:endParaRPr>
          </a:p>
          <a:p>
            <a:pPr>
              <a:spcBef>
                <a:spcPts val="1200"/>
              </a:spcBef>
            </a:pP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4" name="Object 3"/>
              <p:cNvSpPr txBox="1"/>
              <p:nvPr/>
            </p:nvSpPr>
            <p:spPr>
              <a:xfrm>
                <a:off x="2548408" y="5331809"/>
                <a:ext cx="4004792" cy="359982"/>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𝑌</m:t>
                      </m:r>
                      <m:r>
                        <m:rPr>
                          <m:nor/>
                        </m:rPr>
                        <a:rPr lang="en-US" i="0">
                          <a:solidFill>
                            <a:srgbClr val="000000"/>
                          </a:solidFill>
                          <a:latin typeface="Cambria Math" panose="02040503050406030204" pitchFamily="18" charset="0"/>
                        </a:rPr>
                        <m:t> = </m:t>
                      </m:r>
                      <m:r>
                        <a:rPr lang="en-US" i="1">
                          <a:solidFill>
                            <a:srgbClr val="000000"/>
                          </a:solidFill>
                          <a:latin typeface="Cambria Math" panose="02040503050406030204" pitchFamily="18" charset="0"/>
                        </a:rPr>
                        <m:t>𝐹</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𝐾</m:t>
                          </m:r>
                          <m:r>
                            <m:rPr>
                              <m:nor/>
                            </m:rPr>
                            <a:rPr lang="en-US" i="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𝐴𝑁</m:t>
                          </m:r>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m:t>
                      </m:r>
                      <m:r>
                        <m:rPr>
                          <m:nor/>
                        </m:rPr>
                        <a:rPr lang="en-US" i="0">
                          <a:solidFill>
                            <a:srgbClr val="000000"/>
                          </a:solidFill>
                          <a:latin typeface="Cambria Math" panose="02040503050406030204" pitchFamily="18" charset="0"/>
                        </a:rPr>
                        <m:t>12.1</m:t>
                      </m:r>
                      <m:r>
                        <a:rPr lang="en-US" i="1">
                          <a:solidFill>
                            <a:srgbClr val="000000"/>
                          </a:solidFill>
                          <a:latin typeface="Cambria Math" panose="02040503050406030204" pitchFamily="18" charset="0"/>
                        </a:rPr>
                        <m:t>)</m:t>
                      </m:r>
                    </m:oMath>
                  </m:oMathPara>
                </a14:m>
                <a:endParaRPr lang="en-US" dirty="0"/>
              </a:p>
            </p:txBody>
          </p:sp>
        </mc:Choice>
        <mc:Fallback>
          <p:sp>
            <p:nvSpPr>
              <p:cNvPr id="4" name="Object 3"/>
              <p:cNvSpPr txBox="1">
                <a:spLocks noRot="1" noChangeAspect="1" noMove="1" noResize="1" noEditPoints="1" noAdjustHandles="1" noChangeArrowheads="1" noChangeShapeType="1" noTextEdit="1"/>
              </p:cNvSpPr>
              <p:nvPr/>
            </p:nvSpPr>
            <p:spPr>
              <a:xfrm>
                <a:off x="2548408" y="5331809"/>
                <a:ext cx="4004792" cy="359982"/>
              </a:xfrm>
              <a:prstGeom prst="rect">
                <a:avLst/>
              </a:prstGeom>
              <a:blipFill>
                <a:blip r:embed="rId3" cstate="print"/>
                <a:stretch>
                  <a:fillRect r="-1674" b="-11864"/>
                </a:stretch>
              </a:blipFill>
            </p:spPr>
            <p:txBody>
              <a:bodyPr/>
              <a:lstStyle/>
              <a:p>
                <a:r>
                  <a:rPr lang="en-US">
                    <a:noFill/>
                  </a:rPr>
                  <a:t> </a:t>
                </a:r>
              </a:p>
            </p:txBody>
          </p:sp>
        </mc:Fallback>
      </mc:AlternateContent>
      <p:sp>
        <p:nvSpPr>
          <p:cNvPr id="7" name="Content Placeholder 6"/>
          <p:cNvSpPr>
            <a:spLocks noGrp="1"/>
          </p:cNvSpPr>
          <p:nvPr>
            <p:ph idx="13"/>
          </p:nvPr>
        </p:nvSpPr>
        <p:spPr>
          <a:xfrm>
            <a:off x="457200" y="5833646"/>
            <a:ext cx="8229600" cy="338554"/>
          </a:xfrm>
        </p:spPr>
        <p:txBody>
          <a:bodyPr>
            <a:spAutoFit/>
          </a:bodyPr>
          <a:lstStyle/>
          <a:p>
            <a:pPr marL="346075" indent="-79375">
              <a:spcBef>
                <a:spcPts val="1800"/>
              </a:spcBef>
              <a:buNone/>
            </a:pPr>
            <a:r>
              <a:rPr lang="el-GR" sz="2200" dirty="0">
                <a:ea typeface="ヒラギノ角ゴ Pro W3" pitchFamily="-84" charset="-128"/>
              </a:rPr>
              <a:t>άρα</a:t>
            </a:r>
            <a:r>
              <a:rPr lang="en-US" sz="2200" dirty="0">
                <a:ea typeface="ヒラギノ角ゴ Pro W3" pitchFamily="-84" charset="-128"/>
              </a:rPr>
              <a:t> </a:t>
            </a:r>
            <a:r>
              <a:rPr lang="en-US" sz="2200" i="1" spc="-200" dirty="0">
                <a:ea typeface="ヒラギノ角ゴ Pro W3" pitchFamily="-84" charset="-128"/>
                <a:cs typeface="Times New Roman" panose="02020603050405020304" pitchFamily="18" charset="0"/>
              </a:rPr>
              <a:t>A </a:t>
            </a:r>
            <a:r>
              <a:rPr lang="en-US" sz="2200" i="1" dirty="0">
                <a:ea typeface="ヒラギノ角ゴ Pro W3" pitchFamily="-84" charset="-128"/>
                <a:cs typeface="Times New Roman" panose="02020603050405020304" pitchFamily="18" charset="0"/>
              </a:rPr>
              <a:t>N</a:t>
            </a:r>
            <a:r>
              <a:rPr lang="en-US" sz="2200" dirty="0">
                <a:ea typeface="ヒラギノ角ゴ Pro W3" pitchFamily="-84" charset="-128"/>
              </a:rPr>
              <a:t> </a:t>
            </a:r>
            <a:r>
              <a:rPr lang="el-GR" sz="2200" dirty="0">
                <a:ea typeface="ヒラギノ角ゴ Pro W3" pitchFamily="-84" charset="-128"/>
              </a:rPr>
              <a:t>είναι η ποσότητα της </a:t>
            </a:r>
            <a:r>
              <a:rPr lang="el-GR" sz="2200" b="1" dirty="0">
                <a:ea typeface="ヒラギノ角ゴ Pro W3" pitchFamily="-84" charset="-128"/>
              </a:rPr>
              <a:t>αποδοτικής εργασίας</a:t>
            </a:r>
            <a:r>
              <a:rPr lang="en-US" sz="2200" dirty="0">
                <a:ea typeface="ヒラギノ角ゴ Pro W3" pitchFamily="-84" charset="-128"/>
              </a:rPr>
              <a:t>.</a:t>
            </a:r>
          </a:p>
        </p:txBody>
      </p:sp>
    </p:spTree>
    <p:extLst>
      <p:ext uri="{BB962C8B-B14F-4D97-AF65-F5344CB8AC3E}">
        <p14:creationId xmlns="" xmlns:p14="http://schemas.microsoft.com/office/powerpoint/2010/main" val="4207040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rPr>
              <a:t>12.1 </a:t>
            </a:r>
            <a:r>
              <a:rPr lang="el-GR" sz="2800" dirty="0">
                <a:latin typeface="+mj-lt"/>
              </a:rPr>
              <a:t>Τεχνολογική πρόοδος και ανάπτυξη </a:t>
            </a:r>
            <a:r>
              <a:rPr lang="en-US" sz="2800" dirty="0">
                <a:latin typeface="+mj-lt"/>
              </a:rPr>
              <a:t> </a:t>
            </a:r>
            <a:r>
              <a:rPr lang="el-GR" sz="2800" dirty="0" smtClean="0">
                <a:latin typeface="+mj-lt"/>
              </a:rPr>
              <a:t/>
            </a:r>
            <a:br>
              <a:rPr lang="el-GR" sz="2800" dirty="0" smtClean="0">
                <a:latin typeface="+mj-lt"/>
              </a:rPr>
            </a:br>
            <a:r>
              <a:rPr lang="en-US" sz="2800" dirty="0" smtClean="0">
                <a:latin typeface="+mj-lt"/>
              </a:rPr>
              <a:t>(</a:t>
            </a:r>
            <a:r>
              <a:rPr lang="en-US" sz="2800" dirty="0">
                <a:latin typeface="+mj-lt"/>
              </a:rPr>
              <a:t>2 </a:t>
            </a:r>
            <a:r>
              <a:rPr lang="el-GR" sz="2800" dirty="0">
                <a:latin typeface="+mj-lt"/>
              </a:rPr>
              <a:t>από</a:t>
            </a:r>
            <a:r>
              <a:rPr lang="en-US" sz="2800" dirty="0">
                <a:latin typeface="+mj-lt"/>
              </a:rPr>
              <a:t> 10)</a:t>
            </a:r>
            <a:endParaRPr lang="en-US" sz="2800" dirty="0"/>
          </a:p>
        </p:txBody>
      </p:sp>
      <p:sp>
        <p:nvSpPr>
          <p:cNvPr id="3" name="Content Placeholder 2"/>
          <p:cNvSpPr>
            <a:spLocks noGrp="1"/>
          </p:cNvSpPr>
          <p:nvPr>
            <p:ph idx="1"/>
          </p:nvPr>
        </p:nvSpPr>
        <p:spPr>
          <a:xfrm>
            <a:off x="457200" y="1447800"/>
            <a:ext cx="8229600" cy="1354217"/>
          </a:xfrm>
        </p:spPr>
        <p:txBody>
          <a:bodyPr wrap="square">
            <a:spAutoFit/>
          </a:bodyPr>
          <a:lstStyle/>
          <a:p>
            <a:r>
              <a:rPr lang="el-GR" sz="2200" dirty="0">
                <a:ea typeface="ヒラギノ角ゴ Pro W3" pitchFamily="-84" charset="-128"/>
              </a:rPr>
              <a:t>Με σταθερές αποδόσεις κλίμακας και μια δεδομένη κατάσταση τεχνολογίας (Α), αν οι ποσότητες κεφαλαίου και εργασίας μεταβληθούν κατά x φορές, το προϊόν μεταβάλλεται κατά x φορές</a:t>
            </a:r>
            <a:r>
              <a:rPr lang="el-GR" sz="2200" dirty="0" smtClean="0">
                <a:ea typeface="ヒラギノ角ゴ Pro W3" pitchFamily="-84" charset="-128"/>
              </a:rPr>
              <a:t>:</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5" name="Object 4"/>
              <p:cNvSpPr txBox="1"/>
              <p:nvPr/>
            </p:nvSpPr>
            <p:spPr>
              <a:xfrm>
                <a:off x="3089677" y="2645064"/>
                <a:ext cx="2964646" cy="479136"/>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𝑥𝑌</m:t>
                      </m:r>
                      <m:r>
                        <a:rPr lang="en-US" i="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m:t>
                      </m:r>
                      <m:r>
                        <a:rPr lang="en-US" i="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𝐹</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𝑥𝐾</m:t>
                      </m:r>
                      <m:r>
                        <a:rPr lang="en-US" i="1">
                          <a:solidFill>
                            <a:srgbClr val="000000"/>
                          </a:solidFill>
                          <a:latin typeface="Cambria Math" panose="02040503050406030204" pitchFamily="18" charset="0"/>
                        </a:rPr>
                        <m:t>,</m:t>
                      </m:r>
                      <m:r>
                        <a:rPr lang="en-US" i="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𝑥𝐴𝑁</m:t>
                      </m:r>
                      <m:r>
                        <a:rPr lang="en-US" i="1">
                          <a:solidFill>
                            <a:srgbClr val="000000"/>
                          </a:solidFill>
                          <a:latin typeface="Cambria Math" panose="02040503050406030204" pitchFamily="18" charset="0"/>
                        </a:rPr>
                        <m:t>)</m:t>
                      </m:r>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3089677" y="2645064"/>
                <a:ext cx="2964646" cy="479136"/>
              </a:xfrm>
              <a:prstGeom prst="rect">
                <a:avLst/>
              </a:prstGeom>
              <a:blipFill>
                <a:blip r:embed="rId3" cstate="print"/>
                <a:stretch>
                  <a:fillRect/>
                </a:stretch>
              </a:blipFill>
            </p:spPr>
            <p:txBody>
              <a:bodyPr/>
              <a:lstStyle/>
              <a:p>
                <a:r>
                  <a:rPr lang="en-US">
                    <a:noFill/>
                  </a:rPr>
                  <a:t> </a:t>
                </a:r>
              </a:p>
            </p:txBody>
          </p:sp>
        </mc:Fallback>
      </mc:AlternateContent>
      <p:sp>
        <p:nvSpPr>
          <p:cNvPr id="7" name="Content Placeholder 6"/>
          <p:cNvSpPr>
            <a:spLocks noGrp="1"/>
          </p:cNvSpPr>
          <p:nvPr>
            <p:ph idx="13"/>
          </p:nvPr>
        </p:nvSpPr>
        <p:spPr>
          <a:xfrm>
            <a:off x="457200" y="3513892"/>
            <a:ext cx="8229600" cy="677108"/>
          </a:xfrm>
        </p:spPr>
        <p:txBody>
          <a:bodyPr>
            <a:spAutoFit/>
          </a:bodyPr>
          <a:lstStyle/>
          <a:p>
            <a:r>
              <a:rPr lang="el-GR" sz="2200" dirty="0">
                <a:ea typeface="ヒラギノ角ゴ Pro W3" pitchFamily="-84" charset="-128"/>
              </a:rPr>
              <a:t>Αν</a:t>
            </a:r>
            <a:r>
              <a:rPr lang="en-US" sz="2200" dirty="0">
                <a:ea typeface="ヒラギノ角ゴ Pro W3" pitchFamily="-84" charset="-128"/>
              </a:rPr>
              <a:t> </a:t>
            </a:r>
            <a:r>
              <a:rPr lang="en-US" sz="2200" i="1" dirty="0">
                <a:ea typeface="ヒラギノ角ゴ Pro W3" pitchFamily="-84" charset="-128"/>
                <a:cs typeface="Times New Roman" panose="02020603050405020304" pitchFamily="18" charset="0"/>
              </a:rPr>
              <a:t>x</a:t>
            </a:r>
            <a:r>
              <a:rPr lang="en-US" sz="2200" dirty="0">
                <a:ea typeface="ヒラギノ角ゴ Pro W3" pitchFamily="-84" charset="-128"/>
              </a:rPr>
              <a:t> = </a:t>
            </a:r>
            <a:r>
              <a:rPr lang="en-US" sz="2200" dirty="0">
                <a:ea typeface="ヒラギノ角ゴ Pro W3" pitchFamily="-84" charset="-128"/>
                <a:cs typeface="Times New Roman" panose="02020603050405020304" pitchFamily="18" charset="0"/>
              </a:rPr>
              <a:t>1/</a:t>
            </a:r>
            <a:r>
              <a:rPr lang="en-US" sz="2200" i="1" spc="-300" dirty="0">
                <a:ea typeface="ヒラギノ角ゴ Pro W3" pitchFamily="-84" charset="-128"/>
                <a:cs typeface="Times New Roman" panose="02020603050405020304" pitchFamily="18" charset="0"/>
              </a:rPr>
              <a:t>A </a:t>
            </a:r>
            <a:r>
              <a:rPr lang="en-US" sz="2200" i="1" dirty="0">
                <a:ea typeface="ヒラギノ角ゴ Pro W3" pitchFamily="-84" charset="-128"/>
                <a:cs typeface="Times New Roman" panose="02020603050405020304" pitchFamily="18" charset="0"/>
              </a:rPr>
              <a:t>N</a:t>
            </a:r>
            <a:r>
              <a:rPr lang="en-US" sz="2200" dirty="0">
                <a:ea typeface="ヒラギノ角ゴ Pro W3" pitchFamily="-84" charset="-128"/>
              </a:rPr>
              <a:t>, </a:t>
            </a:r>
            <a:r>
              <a:rPr lang="el-GR" sz="2200" dirty="0">
                <a:ea typeface="ヒラギノ角ゴ Pro W3" pitchFamily="-84" charset="-128"/>
              </a:rPr>
              <a:t>το προϊόν ανά αποδοτικό εργαζόμενο είναι συνάρτηση του κεφαλαίου ανά αποδοτικό εργαζόμενο</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4" name="Object 3"/>
              <p:cNvSpPr txBox="1"/>
              <p:nvPr/>
            </p:nvSpPr>
            <p:spPr>
              <a:xfrm>
                <a:off x="2410852" y="4437997"/>
                <a:ext cx="4380522" cy="819803"/>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f>
                        <m:fPr>
                          <m:ctrlPr>
                            <a:rPr lang="en-US" i="1" smtClean="0">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𝑌</m:t>
                          </m:r>
                        </m:num>
                        <m:den>
                          <m:r>
                            <a:rPr lang="en-US" i="1">
                              <a:solidFill>
                                <a:srgbClr val="000000"/>
                              </a:solidFill>
                              <a:latin typeface="Cambria Math" panose="02040503050406030204" pitchFamily="18" charset="0"/>
                            </a:rPr>
                            <m:t>𝐴𝑁</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𝑓</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num>
                            <m:den>
                              <m:r>
                                <a:rPr lang="en-US" i="1">
                                  <a:solidFill>
                                    <a:srgbClr val="000000"/>
                                  </a:solidFill>
                                  <a:latin typeface="Cambria Math" panose="02040503050406030204" pitchFamily="18" charset="0"/>
                                </a:rPr>
                                <m:t>𝐴𝑁</m:t>
                              </m:r>
                            </m:den>
                          </m:f>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(12.2)</m:t>
                      </m:r>
                    </m:oMath>
                  </m:oMathPara>
                </a14:m>
                <a:endParaRPr lang="en-US" dirty="0"/>
              </a:p>
            </p:txBody>
          </p:sp>
        </mc:Choice>
        <mc:Fallback>
          <p:sp>
            <p:nvSpPr>
              <p:cNvPr id="4" name="Object 3"/>
              <p:cNvSpPr txBox="1">
                <a:spLocks noRot="1" noChangeAspect="1" noMove="1" noResize="1" noEditPoints="1" noAdjustHandles="1" noChangeArrowheads="1" noChangeShapeType="1" noTextEdit="1"/>
              </p:cNvSpPr>
              <p:nvPr/>
            </p:nvSpPr>
            <p:spPr>
              <a:xfrm>
                <a:off x="2410852" y="4437997"/>
                <a:ext cx="4380522" cy="819803"/>
              </a:xfrm>
              <a:prstGeom prst="rect">
                <a:avLst/>
              </a:prstGeom>
              <a:blipFill>
                <a:blip r:embed="rId4" cstate="print"/>
                <a:stretch>
                  <a:fillRect/>
                </a:stretch>
              </a:blipFill>
            </p:spPr>
            <p:txBody>
              <a:bodyPr/>
              <a:lstStyle/>
              <a:p>
                <a:r>
                  <a:rPr lang="en-US">
                    <a:noFill/>
                  </a:rPr>
                  <a:t> </a:t>
                </a:r>
              </a:p>
            </p:txBody>
          </p:sp>
        </mc:Fallback>
      </mc:AlternateContent>
    </p:spTree>
    <p:extLst>
      <p:ext uri="{BB962C8B-B14F-4D97-AF65-F5344CB8AC3E}">
        <p14:creationId xmlns="" xmlns:p14="http://schemas.microsoft.com/office/powerpoint/2010/main" val="3821246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rPr>
              <a:t>12.1 </a:t>
            </a:r>
            <a:r>
              <a:rPr lang="el-GR" sz="2800" dirty="0">
                <a:latin typeface="+mj-lt"/>
              </a:rPr>
              <a:t>Τεχνολογική πρόοδος και ανάπτυξη </a:t>
            </a:r>
            <a:r>
              <a:rPr lang="en-US" sz="2800" dirty="0">
                <a:latin typeface="+mj-lt"/>
              </a:rPr>
              <a:t> </a:t>
            </a:r>
            <a:r>
              <a:rPr lang="el-GR" sz="2800" dirty="0" smtClean="0">
                <a:latin typeface="+mj-lt"/>
              </a:rPr>
              <a:t/>
            </a:r>
            <a:br>
              <a:rPr lang="el-GR" sz="2800" dirty="0" smtClean="0">
                <a:latin typeface="+mj-lt"/>
              </a:rPr>
            </a:br>
            <a:r>
              <a:rPr lang="en-US" sz="2800" dirty="0" smtClean="0">
                <a:latin typeface="+mj-lt"/>
              </a:rPr>
              <a:t>(</a:t>
            </a:r>
            <a:r>
              <a:rPr lang="en-US" sz="2800" dirty="0">
                <a:latin typeface="+mj-lt"/>
              </a:rPr>
              <a:t>3 </a:t>
            </a:r>
            <a:r>
              <a:rPr lang="el-GR" sz="2800" dirty="0">
                <a:latin typeface="+mj-lt"/>
              </a:rPr>
              <a:t>από</a:t>
            </a:r>
            <a:r>
              <a:rPr lang="en-US" sz="2800" dirty="0">
                <a:latin typeface="+mj-lt"/>
              </a:rPr>
              <a:t> 10)</a:t>
            </a:r>
            <a:endParaRPr lang="en-US" sz="2800" dirty="0"/>
          </a:p>
        </p:txBody>
      </p:sp>
      <p:sp>
        <p:nvSpPr>
          <p:cNvPr id="3" name="Content Placeholder 2"/>
          <p:cNvSpPr>
            <a:spLocks noGrp="1"/>
          </p:cNvSpPr>
          <p:nvPr>
            <p:ph idx="1"/>
          </p:nvPr>
        </p:nvSpPr>
        <p:spPr>
          <a:xfrm>
            <a:off x="457200" y="990600"/>
            <a:ext cx="8229600" cy="677108"/>
          </a:xfrm>
        </p:spPr>
        <p:txBody>
          <a:bodyPr wrap="square">
            <a:spAutoFit/>
          </a:bodyPr>
          <a:lstStyle/>
          <a:p>
            <a:pPr marL="0" indent="0">
              <a:buNone/>
            </a:pPr>
            <a:r>
              <a:rPr lang="el-GR" sz="2200" b="1" dirty="0" smtClean="0"/>
              <a:t>Απεικόνιση</a:t>
            </a:r>
            <a:r>
              <a:rPr lang="en-US" sz="2200" b="1" dirty="0" smtClean="0"/>
              <a:t> 12.1 </a:t>
            </a:r>
            <a:r>
              <a:rPr lang="el-GR" sz="2200" dirty="0" smtClean="0"/>
              <a:t>Παραγωγή ανά Αποδοτικό εργαζόμενο έναντι Κεφαλαίου ανά Αποδοτικό Εργαζόμενο</a:t>
            </a:r>
            <a:endParaRPr lang="en-US" sz="2200" dirty="0"/>
          </a:p>
        </p:txBody>
      </p:sp>
      <p:sp>
        <p:nvSpPr>
          <p:cNvPr id="7" name="Content Placeholder 6"/>
          <p:cNvSpPr>
            <a:spLocks noGrp="1"/>
          </p:cNvSpPr>
          <p:nvPr>
            <p:ph idx="13"/>
          </p:nvPr>
        </p:nvSpPr>
        <p:spPr>
          <a:xfrm>
            <a:off x="457200" y="1828800"/>
            <a:ext cx="8229600" cy="830997"/>
          </a:xfrm>
        </p:spPr>
        <p:txBody>
          <a:bodyPr>
            <a:spAutoFit/>
          </a:bodyPr>
          <a:lstStyle/>
          <a:p>
            <a:pPr marL="0" indent="0">
              <a:buNone/>
            </a:pPr>
            <a:r>
              <a:rPr lang="el-GR" sz="1800" dirty="0" smtClean="0"/>
              <a:t>Λόγω φθινουσών αποδόσεων κεφαλαίου, οι αυξήσεις στο κεφάλαιο ανά αποδοτικό εργαζόμενο οδηγούν σε όλο και μικρότερες αυξήσεις στην παραγωγή ανά αποδοτικό εργαζόμενο.</a:t>
            </a:r>
            <a:endParaRPr lang="en-US" sz="1800" dirty="0"/>
          </a:p>
        </p:txBody>
      </p:sp>
      <p:pic>
        <p:nvPicPr>
          <p:cNvPr id="1026" name="Picture 2"/>
          <p:cNvPicPr>
            <a:picLocks noChangeAspect="1" noChangeArrowheads="1"/>
          </p:cNvPicPr>
          <p:nvPr/>
        </p:nvPicPr>
        <p:blipFill>
          <a:blip r:embed="rId3" cstate="print"/>
          <a:srcRect/>
          <a:stretch>
            <a:fillRect/>
          </a:stretch>
        </p:blipFill>
        <p:spPr bwMode="auto">
          <a:xfrm>
            <a:off x="2057400" y="2650613"/>
            <a:ext cx="4586288" cy="3597787"/>
          </a:xfrm>
          <a:prstGeom prst="rect">
            <a:avLst/>
          </a:prstGeom>
          <a:noFill/>
          <a:ln w="9525">
            <a:noFill/>
            <a:miter lim="800000"/>
            <a:headEnd/>
            <a:tailEnd/>
          </a:ln>
        </p:spPr>
      </p:pic>
    </p:spTree>
    <p:extLst>
      <p:ext uri="{BB962C8B-B14F-4D97-AF65-F5344CB8AC3E}">
        <p14:creationId xmlns="" xmlns:p14="http://schemas.microsoft.com/office/powerpoint/2010/main" val="3020508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rPr>
              <a:t>12.1 </a:t>
            </a:r>
            <a:r>
              <a:rPr lang="el-GR" sz="2800" dirty="0">
                <a:latin typeface="+mj-lt"/>
              </a:rPr>
              <a:t>Τεχνολογική πρόοδος και ανάπτυξη </a:t>
            </a:r>
            <a:r>
              <a:rPr lang="el-GR" sz="2800" dirty="0" smtClean="0">
                <a:latin typeface="+mj-lt"/>
              </a:rPr>
              <a:t/>
            </a:r>
            <a:br>
              <a:rPr lang="el-GR" sz="2800" dirty="0" smtClean="0">
                <a:latin typeface="+mj-lt"/>
              </a:rPr>
            </a:br>
            <a:r>
              <a:rPr lang="en-US" sz="2800" dirty="0" smtClean="0">
                <a:latin typeface="+mj-lt"/>
              </a:rPr>
              <a:t>(</a:t>
            </a:r>
            <a:r>
              <a:rPr lang="en-US" sz="2800" dirty="0">
                <a:latin typeface="+mj-lt"/>
              </a:rPr>
              <a:t>4 </a:t>
            </a:r>
            <a:r>
              <a:rPr lang="el-GR" sz="2800" dirty="0">
                <a:latin typeface="+mj-lt"/>
              </a:rPr>
              <a:t>από</a:t>
            </a:r>
            <a:r>
              <a:rPr lang="en-US" sz="2800" dirty="0">
                <a:latin typeface="+mj-lt"/>
              </a:rPr>
              <a:t> 10)</a:t>
            </a:r>
            <a:endParaRPr lang="en-US" sz="2800" dirty="0"/>
          </a:p>
        </p:txBody>
      </p:sp>
      <p:sp>
        <p:nvSpPr>
          <p:cNvPr id="3" name="Content Placeholder 2"/>
          <p:cNvSpPr>
            <a:spLocks noGrp="1"/>
          </p:cNvSpPr>
          <p:nvPr>
            <p:ph idx="1"/>
          </p:nvPr>
        </p:nvSpPr>
        <p:spPr>
          <a:xfrm>
            <a:off x="457200" y="1676400"/>
            <a:ext cx="8229600" cy="615553"/>
          </a:xfrm>
        </p:spPr>
        <p:txBody>
          <a:bodyPr wrap="square">
            <a:spAutoFit/>
          </a:bodyPr>
          <a:lstStyle/>
          <a:p>
            <a:r>
              <a:rPr lang="el-GR" sz="2000" dirty="0">
                <a:ea typeface="ヒラギノ角ゴ Pro W3" pitchFamily="-84" charset="-128"/>
              </a:rPr>
              <a:t>Θυμηθείτε το Κεφάλαιο 11: I = S = </a:t>
            </a:r>
            <a:r>
              <a:rPr lang="el-GR" sz="2000" dirty="0" err="1">
                <a:ea typeface="ヒラギノ角ゴ Pro W3" pitchFamily="-84" charset="-128"/>
              </a:rPr>
              <a:t>sY</a:t>
            </a:r>
            <a:r>
              <a:rPr lang="el-GR" sz="2000" dirty="0">
                <a:ea typeface="ヒラギノ角ゴ Pro W3" pitchFamily="-84" charset="-128"/>
              </a:rPr>
              <a:t>, έτσι ώστε η εξίσωση (12.2) γίνεται (κατώτερη καμπύλη στο Σχήμα 12.2):</a:t>
            </a:r>
            <a:endParaRPr lang="en-US" sz="2000" dirty="0">
              <a:ea typeface="ヒラギノ角ゴ Pro W3" pitchFamily="-84" charset="-128"/>
            </a:endParaRPr>
          </a:p>
        </p:txBody>
      </p:sp>
      <mc:AlternateContent xmlns:mc="http://schemas.openxmlformats.org/markup-compatibility/2006">
        <mc:Choice xmlns="" xmlns:a14="http://schemas.microsoft.com/office/drawing/2010/main" Requires="a14">
          <p:sp>
            <p:nvSpPr>
              <p:cNvPr id="5" name="Object 4"/>
              <p:cNvSpPr txBox="1"/>
              <p:nvPr/>
            </p:nvSpPr>
            <p:spPr>
              <a:xfrm>
                <a:off x="3784541" y="2508162"/>
                <a:ext cx="1574918" cy="695419"/>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𝐼</m:t>
                          </m:r>
                        </m:num>
                        <m:den>
                          <m:r>
                            <a:rPr lang="en-US" i="1">
                              <a:solidFill>
                                <a:srgbClr val="000000"/>
                              </a:solidFill>
                              <a:latin typeface="Cambria Math" panose="02040503050406030204" pitchFamily="18" charset="0"/>
                            </a:rPr>
                            <m:t>𝐴𝑁</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𝑠𝑓</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num>
                            <m:den>
                              <m:r>
                                <a:rPr lang="en-US" i="1">
                                  <a:solidFill>
                                    <a:srgbClr val="000000"/>
                                  </a:solidFill>
                                  <a:latin typeface="Cambria Math" panose="02040503050406030204" pitchFamily="18" charset="0"/>
                                </a:rPr>
                                <m:t>𝐴𝑁</m:t>
                              </m:r>
                            </m:den>
                          </m:f>
                        </m:e>
                      </m:d>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3784541" y="2508162"/>
                <a:ext cx="1574918" cy="695419"/>
              </a:xfrm>
              <a:prstGeom prst="rect">
                <a:avLst/>
              </a:prstGeom>
              <a:blipFill>
                <a:blip r:embed="rId3" cstate="print"/>
                <a:stretch>
                  <a:fillRect/>
                </a:stretch>
              </a:blipFill>
            </p:spPr>
            <p:txBody>
              <a:bodyPr/>
              <a:lstStyle/>
              <a:p>
                <a:r>
                  <a:rPr lang="en-US">
                    <a:noFill/>
                  </a:rPr>
                  <a:t> </a:t>
                </a:r>
              </a:p>
            </p:txBody>
          </p:sp>
        </mc:Fallback>
      </mc:AlternateContent>
      <p:sp>
        <p:nvSpPr>
          <p:cNvPr id="7" name="Content Placeholder 6"/>
          <p:cNvSpPr>
            <a:spLocks noGrp="1"/>
          </p:cNvSpPr>
          <p:nvPr>
            <p:ph idx="13"/>
          </p:nvPr>
        </p:nvSpPr>
        <p:spPr>
          <a:xfrm>
            <a:off x="447675" y="3355905"/>
            <a:ext cx="8229600" cy="923330"/>
          </a:xfrm>
        </p:spPr>
        <p:txBody>
          <a:bodyPr>
            <a:spAutoFit/>
          </a:bodyPr>
          <a:lstStyle/>
          <a:p>
            <a:pPr>
              <a:spcBef>
                <a:spcPts val="1200"/>
              </a:spcBef>
            </a:pPr>
            <a:r>
              <a:rPr lang="el-GR" sz="2000" dirty="0">
                <a:ea typeface="ヒラギノ角ゴ Pro W3" pitchFamily="-84" charset="-128"/>
              </a:rPr>
              <a:t>Η καμπύλη στο Σχήμα 12.2 δείχνει το επίπεδο επένδυσης ανά αποδοτικό εργαζόμενο που απαιτείται για τη διατήρηση ενός δεδομένου επιπέδου κεφαλαίου ανά αποδοτικό εργαζόμενο επειδή</a:t>
            </a:r>
            <a:r>
              <a:rPr lang="en-US" sz="20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6" name="Object 5"/>
              <p:cNvSpPr txBox="1"/>
              <p:nvPr/>
            </p:nvSpPr>
            <p:spPr>
              <a:xfrm>
                <a:off x="1951937" y="4597500"/>
                <a:ext cx="5194777" cy="441066"/>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𝐼</m:t>
                      </m:r>
                      <m:r>
                        <a:rPr lang="en-US" i="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m:t>
                      </m:r>
                      <m:r>
                        <a:rPr lang="en-US" i="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𝛿</m:t>
                          </m:r>
                          <m:r>
                            <a:rPr lang="en-US" i="1">
                              <a:solidFill>
                                <a:srgbClr val="000000"/>
                              </a:solidFill>
                              <a:latin typeface="Cambria Math" panose="02040503050406030204" pitchFamily="18" charset="0"/>
                            </a:rPr>
                            <m:t>+</m:t>
                          </m:r>
                          <m:r>
                            <a:rPr lang="en-US" i="0">
                              <a:solidFill>
                                <a:srgbClr val="000000"/>
                              </a:solidFill>
                              <a:latin typeface="Cambria Math" panose="02040503050406030204" pitchFamily="18" charset="0"/>
                            </a:rPr>
                            <m:t> </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𝑔</m:t>
                              </m:r>
                            </m:e>
                            <m:sub>
                              <m:r>
                                <a:rPr lang="en-US" i="1">
                                  <a:solidFill>
                                    <a:srgbClr val="000000"/>
                                  </a:solidFill>
                                  <a:latin typeface="Cambria Math" panose="02040503050406030204" pitchFamily="18" charset="0"/>
                                </a:rPr>
                                <m:t>𝐴</m:t>
                              </m:r>
                            </m:sub>
                          </m:sSub>
                          <m:r>
                            <a:rPr lang="en-US" i="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m:t>
                          </m:r>
                          <m:r>
                            <a:rPr lang="en-US" i="0">
                              <a:solidFill>
                                <a:srgbClr val="000000"/>
                              </a:solidFill>
                              <a:latin typeface="Cambria Math" panose="02040503050406030204" pitchFamily="18" charset="0"/>
                            </a:rPr>
                            <m:t> </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𝑔</m:t>
                              </m:r>
                            </m:e>
                            <m:sub>
                              <m:r>
                                <a:rPr lang="en-US" i="1">
                                  <a:solidFill>
                                    <a:srgbClr val="000000"/>
                                  </a:solidFill>
                                  <a:latin typeface="Cambria Math" panose="02040503050406030204" pitchFamily="18" charset="0"/>
                                </a:rPr>
                                <m:t>𝑁</m:t>
                              </m:r>
                            </m:sub>
                          </m:sSub>
                        </m:e>
                      </m:d>
                      <m:r>
                        <a:rPr lang="en-US" i="1">
                          <a:solidFill>
                            <a:srgbClr val="000000"/>
                          </a:solidFill>
                          <a:latin typeface="Cambria Math" panose="02040503050406030204" pitchFamily="18" charset="0"/>
                        </a:rPr>
                        <m:t>𝐾</m:t>
                      </m:r>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(12.3)</m:t>
                      </m:r>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1951937" y="4597500"/>
                <a:ext cx="5194777" cy="441066"/>
              </a:xfrm>
              <a:prstGeom prst="rect">
                <a:avLst/>
              </a:prstGeom>
              <a:blipFill>
                <a:blip r:embed="rId4" cstate="print"/>
                <a:stretch>
                  <a:fillRect/>
                </a:stretch>
              </a:blipFill>
            </p:spPr>
            <p:txBody>
              <a:bodyPr/>
              <a:lstStyle/>
              <a:p>
                <a:r>
                  <a:rPr lang="en-US">
                    <a:noFill/>
                  </a:rPr>
                  <a:t> </a:t>
                </a:r>
              </a:p>
            </p:txBody>
          </p:sp>
        </mc:Fallback>
      </mc:AlternateContent>
      <p:sp>
        <p:nvSpPr>
          <p:cNvPr id="4" name="Content Placeholder 3"/>
          <p:cNvSpPr>
            <a:spLocks noGrp="1"/>
          </p:cNvSpPr>
          <p:nvPr>
            <p:ph sz="quarter" idx="14"/>
          </p:nvPr>
        </p:nvSpPr>
        <p:spPr>
          <a:xfrm>
            <a:off x="457200" y="5170583"/>
            <a:ext cx="8229600" cy="1143000"/>
          </a:xfrm>
        </p:spPr>
        <p:txBody>
          <a:bodyPr>
            <a:noAutofit/>
          </a:bodyPr>
          <a:lstStyle/>
          <a:p>
            <a:pPr marL="266700" indent="0">
              <a:buNone/>
            </a:pPr>
            <a:r>
              <a:rPr lang="el-GR" sz="2000" dirty="0">
                <a:ea typeface="ヒラギノ角ゴ Pro W3" pitchFamily="-84" charset="-128"/>
              </a:rPr>
              <a:t>όπου δ είναι ο ρυθμός απόσβεσης κεφαλαίου, </a:t>
            </a:r>
            <a:r>
              <a:rPr lang="el-GR" sz="2000" dirty="0" smtClean="0">
                <a:ea typeface="ヒラギノ角ゴ Pro W3" pitchFamily="-84" charset="-128"/>
              </a:rPr>
              <a:t>g</a:t>
            </a:r>
            <a:r>
              <a:rPr lang="en-US" sz="2000" baseline="-25000" dirty="0" smtClean="0">
                <a:ea typeface="ヒラギノ角ゴ Pro W3" pitchFamily="-84" charset="-128"/>
              </a:rPr>
              <a:t>A</a:t>
            </a:r>
            <a:r>
              <a:rPr lang="el-GR" sz="2000" dirty="0" smtClean="0">
                <a:ea typeface="ヒラギノ角ゴ Pro W3" pitchFamily="-84" charset="-128"/>
              </a:rPr>
              <a:t> </a:t>
            </a:r>
            <a:r>
              <a:rPr lang="el-GR" sz="2000" dirty="0">
                <a:ea typeface="ヒラギノ角ゴ Pro W3" pitchFamily="-84" charset="-128"/>
              </a:rPr>
              <a:t>είναι ο ρυθμός τεχνολογικής προόδου και </a:t>
            </a:r>
            <a:r>
              <a:rPr lang="el-GR" sz="2000" dirty="0" err="1">
                <a:ea typeface="ヒラギノ角ゴ Pro W3" pitchFamily="-84" charset="-128"/>
              </a:rPr>
              <a:t>g</a:t>
            </a:r>
            <a:r>
              <a:rPr lang="el-GR" sz="2000" baseline="-25000" dirty="0" err="1">
                <a:ea typeface="ヒラギノ角ゴ Pro W3" pitchFamily="-84" charset="-128"/>
              </a:rPr>
              <a:t>N</a:t>
            </a:r>
            <a:r>
              <a:rPr lang="el-GR" sz="2000" dirty="0">
                <a:ea typeface="ヒラギノ角ゴ Pro W3" pitchFamily="-84" charset="-128"/>
              </a:rPr>
              <a:t> είναι ο ρυθμός αύξησης του πληθυσμού.</a:t>
            </a:r>
            <a:endParaRPr lang="en-US" sz="2000" dirty="0">
              <a:ea typeface="ヒラギノ角ゴ Pro W3" pitchFamily="-84" charset="-128"/>
            </a:endParaRPr>
          </a:p>
        </p:txBody>
      </p:sp>
    </p:spTree>
    <p:extLst>
      <p:ext uri="{BB962C8B-B14F-4D97-AF65-F5344CB8AC3E}">
        <p14:creationId xmlns="" xmlns:p14="http://schemas.microsoft.com/office/powerpoint/2010/main" val="783622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rPr>
              <a:t>12.1 </a:t>
            </a:r>
            <a:r>
              <a:rPr lang="el-GR" sz="2800" dirty="0">
                <a:latin typeface="+mj-lt"/>
              </a:rPr>
              <a:t>Τεχνολογική πρόοδος και ανάπτυξη </a:t>
            </a:r>
            <a:r>
              <a:rPr lang="el-GR" sz="2800" dirty="0" smtClean="0">
                <a:latin typeface="+mj-lt"/>
              </a:rPr>
              <a:t/>
            </a:r>
            <a:br>
              <a:rPr lang="el-GR" sz="2800" dirty="0" smtClean="0">
                <a:latin typeface="+mj-lt"/>
              </a:rPr>
            </a:br>
            <a:r>
              <a:rPr lang="en-US" sz="2800" dirty="0" smtClean="0">
                <a:latin typeface="+mj-lt"/>
              </a:rPr>
              <a:t>(</a:t>
            </a:r>
            <a:r>
              <a:rPr lang="en-US" sz="2800" dirty="0">
                <a:latin typeface="+mj-lt"/>
              </a:rPr>
              <a:t>5 </a:t>
            </a:r>
            <a:r>
              <a:rPr lang="el-GR" sz="2800" dirty="0">
                <a:latin typeface="+mj-lt"/>
              </a:rPr>
              <a:t>από</a:t>
            </a:r>
            <a:r>
              <a:rPr lang="en-US" sz="2800" dirty="0">
                <a:latin typeface="+mj-lt"/>
              </a:rPr>
              <a:t> 10)</a:t>
            </a:r>
            <a:endParaRPr lang="en-US" sz="2800" dirty="0"/>
          </a:p>
        </p:txBody>
      </p:sp>
      <p:sp>
        <p:nvSpPr>
          <p:cNvPr id="3" name="Content Placeholder 2"/>
          <p:cNvSpPr>
            <a:spLocks noGrp="1"/>
          </p:cNvSpPr>
          <p:nvPr>
            <p:ph idx="1"/>
          </p:nvPr>
        </p:nvSpPr>
        <p:spPr>
          <a:xfrm>
            <a:off x="457200" y="1066800"/>
            <a:ext cx="8229600" cy="677108"/>
          </a:xfrm>
        </p:spPr>
        <p:txBody>
          <a:bodyPr wrap="square">
            <a:spAutoFit/>
          </a:bodyPr>
          <a:lstStyle/>
          <a:p>
            <a:pPr marL="0" indent="0">
              <a:buNone/>
            </a:pPr>
            <a:r>
              <a:rPr lang="el-GR" sz="2200" b="1" dirty="0"/>
              <a:t>Απεικόνιση</a:t>
            </a:r>
            <a:r>
              <a:rPr lang="en-US" sz="2200" b="1" dirty="0"/>
              <a:t> 12.2 </a:t>
            </a:r>
            <a:r>
              <a:rPr lang="el-GR" sz="2200" dirty="0" smtClean="0"/>
              <a:t>Οι Δυναμικές του Κεφαλαίου ανά Αποδοτικό Εργαζόμενο και της Παραγωγής ανά Αποδοτικό Εργαζόμενο</a:t>
            </a:r>
            <a:endParaRPr lang="en-US" sz="2200" dirty="0"/>
          </a:p>
        </p:txBody>
      </p:sp>
      <p:sp>
        <p:nvSpPr>
          <p:cNvPr id="7" name="Content Placeholder 6"/>
          <p:cNvSpPr>
            <a:spLocks noGrp="1"/>
          </p:cNvSpPr>
          <p:nvPr>
            <p:ph idx="13"/>
          </p:nvPr>
        </p:nvSpPr>
        <p:spPr>
          <a:xfrm>
            <a:off x="457200" y="1981200"/>
            <a:ext cx="8229600" cy="553998"/>
          </a:xfrm>
        </p:spPr>
        <p:txBody>
          <a:bodyPr>
            <a:spAutoFit/>
          </a:bodyPr>
          <a:lstStyle/>
          <a:p>
            <a:pPr marL="0" indent="0">
              <a:buNone/>
            </a:pPr>
            <a:r>
              <a:rPr lang="el-GR" sz="1800" dirty="0" smtClean="0"/>
              <a:t>Το κεφάλαιο ανά αποδοτικό εργαζόμενο και η παραγωγή ανά αποδοτικό εργαζόμενο συγκλίνουν μακροπρόθεσμα σε σταθερές τιμές.</a:t>
            </a:r>
            <a:endParaRPr lang="en-US" sz="1800" dirty="0"/>
          </a:p>
        </p:txBody>
      </p:sp>
      <p:pic>
        <p:nvPicPr>
          <p:cNvPr id="2050" name="Picture 2"/>
          <p:cNvPicPr>
            <a:picLocks noChangeAspect="1" noChangeArrowheads="1"/>
          </p:cNvPicPr>
          <p:nvPr/>
        </p:nvPicPr>
        <p:blipFill>
          <a:blip r:embed="rId3" cstate="print"/>
          <a:srcRect/>
          <a:stretch>
            <a:fillRect/>
          </a:stretch>
        </p:blipFill>
        <p:spPr bwMode="auto">
          <a:xfrm>
            <a:off x="2362200" y="2590800"/>
            <a:ext cx="4500563" cy="3509971"/>
          </a:xfrm>
          <a:prstGeom prst="rect">
            <a:avLst/>
          </a:prstGeom>
          <a:noFill/>
          <a:ln w="9525">
            <a:noFill/>
            <a:miter lim="800000"/>
            <a:headEnd/>
            <a:tailEnd/>
          </a:ln>
        </p:spPr>
      </p:pic>
    </p:spTree>
    <p:extLst>
      <p:ext uri="{BB962C8B-B14F-4D97-AF65-F5344CB8AC3E}">
        <p14:creationId xmlns="" xmlns:p14="http://schemas.microsoft.com/office/powerpoint/2010/main" val="1803485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861774"/>
          </a:xfrm>
        </p:spPr>
        <p:txBody>
          <a:bodyPr wrap="square">
            <a:spAutoFit/>
          </a:bodyPr>
          <a:lstStyle/>
          <a:p>
            <a:r>
              <a:rPr lang="en-US" sz="2800" dirty="0">
                <a:latin typeface="+mj-lt"/>
              </a:rPr>
              <a:t>12.1 </a:t>
            </a:r>
            <a:r>
              <a:rPr lang="el-GR" sz="2800" dirty="0">
                <a:latin typeface="+mj-lt"/>
              </a:rPr>
              <a:t>Τεχνολογική πρόοδος και ανάπτυξη </a:t>
            </a:r>
            <a:r>
              <a:rPr lang="el-GR" sz="2800" dirty="0" smtClean="0">
                <a:latin typeface="+mj-lt"/>
              </a:rPr>
              <a:t/>
            </a:r>
            <a:br>
              <a:rPr lang="el-GR" sz="2800" dirty="0" smtClean="0">
                <a:latin typeface="+mj-lt"/>
              </a:rPr>
            </a:br>
            <a:r>
              <a:rPr lang="en-US" sz="2800" dirty="0" smtClean="0">
                <a:latin typeface="+mj-lt"/>
              </a:rPr>
              <a:t>(</a:t>
            </a:r>
            <a:r>
              <a:rPr lang="en-US" sz="2800" dirty="0">
                <a:latin typeface="+mj-lt"/>
              </a:rPr>
              <a:t>6 </a:t>
            </a:r>
            <a:r>
              <a:rPr lang="el-GR" sz="2800" dirty="0">
                <a:latin typeface="+mj-lt"/>
              </a:rPr>
              <a:t>από</a:t>
            </a:r>
            <a:r>
              <a:rPr lang="en-US" sz="2800" dirty="0">
                <a:latin typeface="+mj-lt"/>
              </a:rPr>
              <a:t> 10)</a:t>
            </a:r>
            <a:endParaRPr lang="en-US" sz="2800" dirty="0"/>
          </a:p>
        </p:txBody>
      </p:sp>
      <p:sp>
        <p:nvSpPr>
          <p:cNvPr id="3" name="Content Placeholder 2"/>
          <p:cNvSpPr>
            <a:spLocks noGrp="1"/>
          </p:cNvSpPr>
          <p:nvPr>
            <p:ph idx="1"/>
          </p:nvPr>
        </p:nvSpPr>
        <p:spPr>
          <a:xfrm>
            <a:off x="457200" y="1476360"/>
            <a:ext cx="8229600" cy="2562240"/>
          </a:xfrm>
        </p:spPr>
        <p:txBody>
          <a:bodyPr wrap="square">
            <a:spAutoFit/>
          </a:bodyPr>
          <a:lstStyle/>
          <a:p>
            <a:r>
              <a:rPr lang="el-GR" sz="2200" dirty="0">
                <a:ea typeface="ヒラギノ角ゴ Pro W3" pitchFamily="-84" charset="-128"/>
              </a:rPr>
              <a:t>Η σταθερή κατάσταση της οικονομίας είναι τέτοια που το κεφάλαιο ανά  αποδοτικό εργαζόμενο και η παραγωγή ανά εργαζόμενο είναι σταθερά και ίσα με (K/A N)* και (Y/A N)*, αντίστοιχα.</a:t>
            </a:r>
          </a:p>
          <a:p>
            <a:r>
              <a:rPr lang="el-GR" sz="2200" dirty="0">
                <a:ea typeface="ヒラギノ角ゴ Pro W3" pitchFamily="-84" charset="-128"/>
              </a:rPr>
              <a:t>Όταν η οικονομία βρίσκεται σε σταθερή κατάσταση, η παραγωγή ανά εργαζόμενο αυξάνεται με το ρυθμό της τεχνολογικής προόδου </a:t>
            </a:r>
            <a:r>
              <a:rPr lang="en-US" sz="2200" dirty="0">
                <a:ea typeface="ヒラギノ角ゴ Pro W3" pitchFamily="-84" charset="-128"/>
              </a:rPr>
              <a:t> (</a:t>
            </a:r>
            <a:r>
              <a:rPr lang="en-US" sz="2200" i="1" dirty="0" err="1">
                <a:ea typeface="ヒラギノ角ゴ Pro W3" pitchFamily="-84" charset="-128"/>
                <a:cs typeface="Times New Roman" panose="02020603050405020304" pitchFamily="18" charset="0"/>
              </a:rPr>
              <a:t>g</a:t>
            </a:r>
            <a:r>
              <a:rPr lang="en-US" sz="2200" i="1" baseline="-25000" dirty="0" err="1">
                <a:ea typeface="ヒラギノ角ゴ Pro W3" pitchFamily="-84" charset="-128"/>
                <a:cs typeface="Times New Roman" panose="02020603050405020304" pitchFamily="18" charset="0"/>
              </a:rPr>
              <a:t>A</a:t>
            </a:r>
            <a:r>
              <a:rPr lang="en-US" sz="2200" dirty="0">
                <a:ea typeface="ヒラギノ角ゴ Pro W3" pitchFamily="-84" charset="-128"/>
              </a:rPr>
              <a:t>).</a:t>
            </a:r>
          </a:p>
        </p:txBody>
      </p:sp>
    </p:spTree>
    <p:extLst>
      <p:ext uri="{BB962C8B-B14F-4D97-AF65-F5344CB8AC3E}">
        <p14:creationId xmlns="" xmlns:p14="http://schemas.microsoft.com/office/powerpoint/2010/main" val="3033416492"/>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1951</TotalTime>
  <Words>4556</Words>
  <Application>Microsoft Office PowerPoint</Application>
  <PresentationFormat>Προβολή στην οθόνη (4:3)</PresentationFormat>
  <Paragraphs>242</Paragraphs>
  <Slides>23</Slides>
  <Notes>22</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508 Lecture</vt:lpstr>
      <vt:lpstr>Μακροοικονομική</vt:lpstr>
      <vt:lpstr>Σχεδιάγραμμα Κεφαλαίου 12</vt:lpstr>
      <vt:lpstr>Τεχνολογική πρόοδος και ανάπτυξη</vt:lpstr>
      <vt:lpstr>12.1 Τεχνολογική πρόοδος και ανάπτυξη  (1 από 10)</vt:lpstr>
      <vt:lpstr>12.1 Τεχνολογική πρόοδος και ανάπτυξη   (2 από 10)</vt:lpstr>
      <vt:lpstr>12.1 Τεχνολογική πρόοδος και ανάπτυξη   (3 από 10)</vt:lpstr>
      <vt:lpstr>12.1 Τεχνολογική πρόοδος και ανάπτυξη  (4 από 10)</vt:lpstr>
      <vt:lpstr>12.1 Τεχνολογική πρόοδος και ανάπτυξη  (5 από 10)</vt:lpstr>
      <vt:lpstr>12.1 Τεχνολογική πρόοδος και ανάπτυξη  (6 από 10)</vt:lpstr>
      <vt:lpstr>12.1 Τεχνολογική πρόοδος και ανάπτυξη  (7 από 10)</vt:lpstr>
      <vt:lpstr>12.1 Τεχνολογική πρόοδος και ανάπτυξη  (8 από 10)</vt:lpstr>
      <vt:lpstr>12.1 Τεχνολογική πρόοδος και ανάπτυξη   (9 από 10)</vt:lpstr>
      <vt:lpstr>12.1 Τεχνολογική πρόοδος και ανάπτυξη   (10 από 10)</vt:lpstr>
      <vt:lpstr>12.2 Οι προσδιοριστικοί παράγοντες της τεχνολογικής προόδου (1 από 2)</vt:lpstr>
      <vt:lpstr>ΠΛΑΙΣΙΟ ΕΠΙΚΕΝΤΡΩΣΗΣ: Διάχυση της νέας τεχνολογίας: Υβριδικό καλαμπόκι</vt:lpstr>
      <vt:lpstr>ΠΛΑΙΣΙΟ ΕΠΙΚΕΝΤΡΩΣΗΣ:Διοικητικές πρακτικές: Μια άλλη διάσταση της τεχνολογικής προόδου </vt:lpstr>
      <vt:lpstr>12.2 Οι προσδιοριστικοί παράγοντες της τεχνολογικής προόδου (2 από 2)</vt:lpstr>
      <vt:lpstr>12.3 Θεσμοί, Τεχνολογική πρόοδος και ανάπτυξη</vt:lpstr>
      <vt:lpstr>ΠΛΑΙΣΙΟ ΕΠΙΚΕΝΤΡΩΣΗΣ: Η σημασία των θεσμών: Β. Κορέα και Ν. Κορέα</vt:lpstr>
      <vt:lpstr>ΠΛΑΙΣΙΟ ΕΠΙΚΕΝΤΡΩΣΗΣ: Τι κρύβεται πίσω από την ανάπτυξη της Κίνας;</vt:lpstr>
      <vt:lpstr>ΠΑΡΑΡΤΗΜΑ: Μέτρηση της τεχνολογικής προόδου με εφαρμογή στην Κίνα (1 από 2)</vt:lpstr>
      <vt:lpstr>ΠΑΡΑΡΤΗΜΑ: Μέτρηση της τεχνολογικής προόδου με εφαρμογή στην Κίνα (2 από 2)</vt:lpstr>
      <vt:lpstr>Copyright</vt:lpstr>
    </vt:vector>
  </TitlesOfParts>
  <Company>Pearson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 Eighth Edition, Chapter 12, Technological Progress and Growth</dc:title>
  <dc:subject>Economics</dc:subject>
  <dc:creator>Blanchard</dc:creator>
  <cp:keywords>Economics</cp:keywords>
  <cp:lastModifiedBy>VOTIS</cp:lastModifiedBy>
  <cp:revision>4999</cp:revision>
  <dcterms:created xsi:type="dcterms:W3CDTF">2014-07-14T20:04:21Z</dcterms:created>
  <dcterms:modified xsi:type="dcterms:W3CDTF">2022-05-22T15:39:23Z</dcterms:modified>
</cp:coreProperties>
</file>