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37"/>
  </p:notesMasterIdLst>
  <p:sldIdLst>
    <p:sldId id="292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7" r:id="rId11"/>
    <p:sldId id="312" r:id="rId12"/>
    <p:sldId id="301" r:id="rId13"/>
    <p:sldId id="303" r:id="rId14"/>
    <p:sldId id="304" r:id="rId15"/>
    <p:sldId id="305" r:id="rId16"/>
    <p:sldId id="306" r:id="rId17"/>
    <p:sldId id="302" r:id="rId18"/>
    <p:sldId id="308" r:id="rId19"/>
    <p:sldId id="309" r:id="rId20"/>
    <p:sldId id="311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323" r:id="rId31"/>
    <p:sldId id="324" r:id="rId32"/>
    <p:sldId id="322" r:id="rId33"/>
    <p:sldId id="325" r:id="rId34"/>
    <p:sldId id="326" r:id="rId35"/>
    <p:sldId id="327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7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A9F55-4894-4555-82C8-0DD04644967A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DAA61-CF4C-4EAA-BDCA-2F9621447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58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88726-8BA0-44C3-BB98-DC97661C4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F0BCD5-EAC5-4355-A895-D7361B085C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418E2-8049-4FBA-88F3-DA85E3328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77F5-2C4D-4356-A774-004D08890584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74B4-B4E1-4276-9133-EA3B223E0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E7606-BFBC-474C-8B6B-E358B09F5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263A-23A5-4965-9016-97ADFB9E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70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6FC28-77AC-4C89-A291-E225B481B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CD5A02-A060-4751-814E-1370967243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49A06-36BE-4ACA-A50A-1D5FACE8D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77F5-2C4D-4356-A774-004D08890584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A4302-6CF2-4449-BE39-D88A4C77A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DCCB0-4E23-4FE2-8887-FD55F84E4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263A-23A5-4965-9016-97ADFB9E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51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B70A7C-CEB7-468F-B502-A6D1BA9036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9D7CC4-16C9-4990-B402-2D3C689099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C6FE8-572A-4786-929B-29C1E7CBC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77F5-2C4D-4356-A774-004D08890584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DB20D-1F2A-4425-890B-798CD2DE9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04902-67AB-4FED-A28C-A5CB00EE9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263A-23A5-4965-9016-97ADFB9E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84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28C66-B3DE-47AC-B063-89BC9F1A1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7A092-7C13-4380-9D4B-C253E824E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92BDA-CBE6-4D99-872C-BD44F548F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77F5-2C4D-4356-A774-004D08890584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CED7B-7F3D-4154-91B9-3666F495C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263A-23A5-4965-9016-97ADFB9E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21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EC7A2-AE5E-4306-93EC-086F3E78B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F4FC92-0F21-400C-8737-D2ED82648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0D190-1D9D-493C-AEC2-18986DE2F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77F5-2C4D-4356-A774-004D08890584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F4783-7654-462D-AA63-BB1FCFD6D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5B7C33-5260-447F-8B0F-29C8142B4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263A-23A5-4965-9016-97ADFB9E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23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C99C0-6B84-4031-8656-23523962E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D3B12-FD69-4DA6-80BD-D1305C784F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BD529D-D1C5-404F-814E-14A8ECD378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53C86B-B8EC-4903-A3EE-0D9631065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77F5-2C4D-4356-A774-004D08890584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421E84-6DE0-4899-9674-7DE43B17F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735C0E-2A74-4DBE-B5DA-22F57896D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263A-23A5-4965-9016-97ADFB9E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84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6885-1357-4157-8BDD-EF556822D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4716A3-AB9E-4C16-8F68-257B02216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E3F83C-F7FF-4237-8028-F5ABD73E2C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C1015F-1CA8-4A38-9FFF-4302538541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398CD2-FC21-43D6-A255-5098EEB71F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5212FF-F7B2-4845-9F64-0FCD69FB8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77F5-2C4D-4356-A774-004D08890584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1E8254-B575-47D4-98A2-061F65ADC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C4E91B-F008-497A-998A-D62F55B63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263A-23A5-4965-9016-97ADFB9E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03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59819-CEDF-46BD-A33A-07C016F02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5A5C0E-98A3-4B61-998A-3507DBDF0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77F5-2C4D-4356-A774-004D08890584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5A6D19-E13F-470B-AFE5-70A6D8A48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FDC2E-CCDF-4517-B3E0-3DEAEFCBA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263A-23A5-4965-9016-97ADFB9E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30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331631-DC11-4310-85AB-718DFA306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77F5-2C4D-4356-A774-004D08890584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F6CB24-3C3F-45ED-A7D7-F3774FA3B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6FAD3A-12CD-4AEC-A40A-46D73A28D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263A-23A5-4965-9016-97ADFB9E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56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B110D-8B4B-4845-A4AB-9AF325A75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30E91-467C-4713-AA17-473A295BB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913CE0-1501-4E3D-9A84-C763B124D5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746BAB-A4DD-4696-B299-A08AEB8B0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77F5-2C4D-4356-A774-004D08890584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025097-2B87-4606-ACDC-3444F0B68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C0F5B4-C5F1-455E-BDE1-1ED4575C4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263A-23A5-4965-9016-97ADFB9E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51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D3047-B2BE-488E-A605-9EFFB55D0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D648BD-FA03-4F98-A681-5464936801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903F44-6F02-4B89-8BB6-CD61A4434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B1AECF-904C-4DD9-84F0-0EAEC7F40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77F5-2C4D-4356-A774-004D08890584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9C2F51-F894-4B13-98D2-7E22B099A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751DD7-A62A-4658-877F-5D01E7CFE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263A-23A5-4965-9016-97ADFB9E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40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BF548C-9894-4026-B73C-EDF6980F0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2EA0F-673F-49FC-B2AA-9F36F422F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74780-50BC-41D9-B1E7-04CDB3A621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15177F5-2C4D-4356-A774-004D08890584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B07D7-4D9F-4E19-9632-B042470839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kkarpou@panteion.gr - @kkarpou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14A19-F141-407D-B08F-CBFF8C999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1D2263A-23A5-4965-9016-97ADFB9E55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0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0B3F3-B606-4AF5-9B41-A83795D2A2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026" y="1122363"/>
            <a:ext cx="10907948" cy="2387600"/>
          </a:xfrm>
        </p:spPr>
        <p:txBody>
          <a:bodyPr>
            <a:noAutofit/>
          </a:bodyPr>
          <a:lstStyle/>
          <a:p>
            <a:r>
              <a:rPr lang="el-GR" sz="5400" dirty="0"/>
              <a:t>Ηθικές</a:t>
            </a:r>
            <a:r>
              <a:rPr lang="en-GB" sz="5400" dirty="0"/>
              <a:t> </a:t>
            </a:r>
            <a:r>
              <a:rPr lang="el-GR" sz="5400" dirty="0"/>
              <a:t>και δεοντολογικές διαστάσεις της Τεχνητής Νοημοσύνης στην ερευνητική διαδικασία</a:t>
            </a:r>
            <a:endParaRPr lang="en-US" sz="54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DFBD9CC-2B35-436A-BBC5-2CC1DB8B63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50080"/>
            <a:ext cx="9144000" cy="2124340"/>
          </a:xfrm>
        </p:spPr>
        <p:txBody>
          <a:bodyPr>
            <a:normAutofit/>
          </a:bodyPr>
          <a:lstStyle/>
          <a:p>
            <a:pPr algn="l"/>
            <a:endParaRPr lang="el-GR" sz="2800" dirty="0"/>
          </a:p>
          <a:p>
            <a:r>
              <a:rPr lang="el-GR" sz="2800" dirty="0"/>
              <a:t>Κώστας Καρπούζης</a:t>
            </a:r>
          </a:p>
          <a:p>
            <a:r>
              <a:rPr lang="en-US" sz="2800" dirty="0"/>
              <a:t>kkarpou@panteion.gr - @kkarpou</a:t>
            </a:r>
          </a:p>
        </p:txBody>
      </p:sp>
    </p:spTree>
    <p:extLst>
      <p:ext uri="{BB962C8B-B14F-4D97-AF65-F5344CB8AC3E}">
        <p14:creationId xmlns:p14="http://schemas.microsoft.com/office/powerpoint/2010/main" val="3149527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72A3A62A-CCE5-46F7-A341-BCFF13A46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409" y="631372"/>
            <a:ext cx="9847184" cy="559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677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DC9EB-9CD7-5286-E6E6-5B1B682A9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άλλο μπορεί να πάει στραβά;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393E7-1E59-5394-3C02-E763AC511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07349" cy="4351338"/>
          </a:xfrm>
        </p:spPr>
        <p:txBody>
          <a:bodyPr>
            <a:normAutofit/>
          </a:bodyPr>
          <a:lstStyle/>
          <a:p>
            <a:r>
              <a:rPr lang="el-GR" sz="3200" dirty="0"/>
              <a:t>Όλες οι κλάσεις των δεδομένων μας πρέπει </a:t>
            </a:r>
            <a:r>
              <a:rPr lang="el-GR" sz="3200" b="1" dirty="0"/>
              <a:t>να μετατραπούν σε αριθμούς</a:t>
            </a:r>
          </a:p>
          <a:p>
            <a:pPr lvl="1"/>
            <a:r>
              <a:rPr lang="el-GR" sz="2800" dirty="0"/>
              <a:t>«Γάτες»</a:t>
            </a:r>
            <a:r>
              <a:rPr lang="el-GR" sz="2800" dirty="0">
                <a:sym typeface="Wingdings" panose="05000000000000000000" pitchFamily="2" charset="2"/>
              </a:rPr>
              <a:t>0, «Σκυλιά»1</a:t>
            </a:r>
          </a:p>
          <a:p>
            <a:pPr lvl="1"/>
            <a:r>
              <a:rPr lang="el-GR" sz="2800" dirty="0">
                <a:sym typeface="Wingdings" panose="05000000000000000000" pitchFamily="2" charset="2"/>
              </a:rPr>
              <a:t>Ο αλγόριθμος θα μας επιστρέψει μια τιμή, που θα στρογγυλοποιήσουμε στο 0 ή το 1, π.χ. 0.220, 0.881</a:t>
            </a:r>
          </a:p>
          <a:p>
            <a:r>
              <a:rPr lang="el-GR" sz="3200" dirty="0">
                <a:sym typeface="Wingdings" panose="05000000000000000000" pitchFamily="2" charset="2"/>
              </a:rPr>
              <a:t>Τι γίνεται με το 0.45 ή το 0.55;</a:t>
            </a:r>
          </a:p>
          <a:p>
            <a:endParaRPr lang="en-US" sz="3200" dirty="0"/>
          </a:p>
        </p:txBody>
      </p:sp>
      <p:pic>
        <p:nvPicPr>
          <p:cNvPr id="4" name="Picture 2" descr="C9OQH-2w3g-1Ayj08mjYLwlpI46QAbxgtyqa">
            <a:extLst>
              <a:ext uri="{FF2B5EF4-FFF2-40B4-BE49-F238E27FC236}">
                <a16:creationId xmlns:a16="http://schemas.microsoft.com/office/drawing/2014/main" id="{FEBCAAFA-C13D-4198-ABAC-A7DCE589B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106" y="1373504"/>
            <a:ext cx="4587842" cy="461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187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47C7E-09FD-47F5-A170-0B2387908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Παραδείγματα </a:t>
            </a:r>
            <a:r>
              <a:rPr lang="en-US" dirty="0"/>
              <a:t>IRL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C6580-33F8-4AB8-8141-7DE50B042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Νοσοκομεία στις ΗΠΑ χρησιμοποιούν υπολογιστικά συστήματα για να προβλέψουν ποιοι ασθενείς θα χρειαστούν επείγουσα ή αυξημένη φροντίδα</a:t>
            </a:r>
          </a:p>
          <a:p>
            <a:pPr lvl="1"/>
            <a:r>
              <a:rPr lang="en-US" sz="2800" dirty="0"/>
              <a:t>https://www.scientificamerican.com/article/racial-bias-found-in-a-major-health-care-risk-algorithm/</a:t>
            </a:r>
            <a:endParaRPr lang="el-GR" sz="2800" dirty="0"/>
          </a:p>
          <a:p>
            <a:pPr lvl="1"/>
            <a:r>
              <a:rPr lang="el-GR" sz="2800" dirty="0"/>
              <a:t>Λευκοί ασθενείς είναι πιο πιθανό να χρειαστούν την επείγουσα φροντίδα</a:t>
            </a:r>
          </a:p>
          <a:p>
            <a:pPr lvl="1"/>
            <a:r>
              <a:rPr lang="el-GR" sz="2800" dirty="0"/>
              <a:t>Κι όμως, η πληροφορία της φυλής δεν ήταν μέρος των δεδομένων εκπαίδευσης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24841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47C7E-09FD-47F5-A170-0B2387908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Παραδείγματα </a:t>
            </a:r>
            <a:r>
              <a:rPr lang="en-US" dirty="0"/>
              <a:t>IRL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C6580-33F8-4AB8-8141-7DE50B042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Δικαστήρια στις ΗΠΑ χρησιμοποιούν υπολογιστικά συστήματα για να προβλέψουν ποιοι κατηγορούμενοι είναι ύποπτοι για υποτροπή</a:t>
            </a:r>
          </a:p>
          <a:p>
            <a:pPr lvl="1"/>
            <a:r>
              <a:rPr lang="en-US" sz="2800" dirty="0"/>
              <a:t>https://www.logically.co.uk/blog/5-examples-of-biased-ai/</a:t>
            </a:r>
            <a:endParaRPr lang="el-GR" sz="2800" dirty="0"/>
          </a:p>
          <a:p>
            <a:pPr lvl="1"/>
            <a:r>
              <a:rPr lang="el-GR" sz="2800" dirty="0"/>
              <a:t>Σχεδόν διπλάσιο ποσοστό λανθασμένων θετικών για </a:t>
            </a:r>
            <a:r>
              <a:rPr lang="el-GR" sz="2800" dirty="0" err="1"/>
              <a:t>αφροαμερικανούς</a:t>
            </a:r>
            <a:r>
              <a:rPr lang="el-GR" sz="2800" dirty="0"/>
              <a:t> (45%) παραβάτες σε σχέση με λευκούς (23%)</a:t>
            </a:r>
          </a:p>
        </p:txBody>
      </p:sp>
    </p:spTree>
    <p:extLst>
      <p:ext uri="{BB962C8B-B14F-4D97-AF65-F5344CB8AC3E}">
        <p14:creationId xmlns:p14="http://schemas.microsoft.com/office/powerpoint/2010/main" val="4006585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79828-45A5-4CE4-A0F9-B9E413C6D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Παραδείγματα </a:t>
            </a:r>
            <a:r>
              <a:rPr lang="en-US" dirty="0"/>
              <a:t>IRL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C6D58-9466-4E87-BDD0-9A449CE28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Υπολογιστικά συστήματα επεξεργάζονται βιογραφικά σημειώματα και προτείνουν υποψήφιους για πρόσληψη και ύψος μισθού</a:t>
            </a:r>
          </a:p>
          <a:p>
            <a:pPr lvl="1"/>
            <a:r>
              <a:rPr lang="en-US" dirty="0"/>
              <a:t>Amazon :-(</a:t>
            </a:r>
          </a:p>
          <a:p>
            <a:pPr lvl="1"/>
            <a:r>
              <a:rPr lang="en-US" dirty="0"/>
              <a:t>https://www.theguardian.com/technology/2018/oct/10/amazon-hiring-ai-gender-bias-recruiting-engine</a:t>
            </a:r>
          </a:p>
          <a:p>
            <a:pPr lvl="1"/>
            <a:r>
              <a:rPr lang="el-GR" dirty="0"/>
              <a:t>Δεδομένα εκπαίδευσης: βιογραφικά και μισθοδοσίες εργαζομένων</a:t>
            </a:r>
            <a:endParaRPr lang="en-US" dirty="0"/>
          </a:p>
          <a:p>
            <a:r>
              <a:rPr lang="el-GR" dirty="0"/>
              <a:t>Αντίστοιχα, στην εισαγωγή στα «σημαντικά» Πανεπιστήμια</a:t>
            </a:r>
          </a:p>
          <a:p>
            <a:r>
              <a:rPr lang="el-GR" dirty="0"/>
              <a:t>Ο «διάβολος» δεν κρύβεται στους αλγορίθμους, αλλά στα δεδομένα</a:t>
            </a:r>
          </a:p>
          <a:p>
            <a:pPr lvl="1"/>
            <a:r>
              <a:rPr lang="el-GR" dirty="0"/>
              <a:t>Διαιώνιση των προκαταλήψεων</a:t>
            </a:r>
          </a:p>
        </p:txBody>
      </p:sp>
    </p:spTree>
    <p:extLst>
      <p:ext uri="{BB962C8B-B14F-4D97-AF65-F5344CB8AC3E}">
        <p14:creationId xmlns:p14="http://schemas.microsoft.com/office/powerpoint/2010/main" val="2501526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6D512-FFEB-427A-87F3-226E1BA37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Παραδείγματα </a:t>
            </a:r>
            <a:r>
              <a:rPr lang="en-US" dirty="0"/>
              <a:t>IRL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BBAD8-EACA-4B54-A832-DBB93266D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Ακόμα και στην ιατρική ή τη φαρμακοβιομηχανία</a:t>
            </a:r>
          </a:p>
          <a:p>
            <a:r>
              <a:rPr lang="el-GR" dirty="0"/>
              <a:t>Πολλά υπολογιστικά εργαλεία βασίζονται για τη δοκιμή τους σε εθελοντές, συνήθως γιατρούς </a:t>
            </a:r>
          </a:p>
          <a:p>
            <a:pPr lvl="1"/>
            <a:r>
              <a:rPr lang="el-GR" dirty="0"/>
              <a:t>Πλειοψηφία: υγιείς άνδρες από τη Δύση</a:t>
            </a:r>
          </a:p>
          <a:p>
            <a:pPr lvl="1"/>
            <a:r>
              <a:rPr lang="el-GR" dirty="0"/>
              <a:t>Διαταραχές ύπνου: ο σχεδιασμός των αλγορίθμων βασίστηκε σε υγιείς νέους εθελοντές</a:t>
            </a:r>
            <a:endParaRPr lang="en-US" dirty="0"/>
          </a:p>
          <a:p>
            <a:r>
              <a:rPr lang="el-GR" dirty="0"/>
              <a:t>Αλλά και παλαιότερες κλινικές δοκιμές</a:t>
            </a:r>
          </a:p>
          <a:p>
            <a:pPr lvl="1"/>
            <a:r>
              <a:rPr lang="el-GR" dirty="0"/>
              <a:t>Τα αποτελέσματά τους δεν έχουν την ίδια επιτυχία σε άλλους πληθυσμούς</a:t>
            </a:r>
          </a:p>
          <a:p>
            <a:pPr lvl="1"/>
            <a:r>
              <a:rPr lang="el-GR" dirty="0"/>
              <a:t>Ακόμα και </a:t>
            </a:r>
            <a:r>
              <a:rPr lang="el-GR" dirty="0" err="1"/>
              <a:t>έμφυλες</a:t>
            </a:r>
            <a:r>
              <a:rPr lang="el-GR" dirty="0"/>
              <a:t> διαφορές (καρδιολογικά προβλήματα)</a:t>
            </a:r>
          </a:p>
          <a:p>
            <a:r>
              <a:rPr lang="en-US" dirty="0"/>
              <a:t>https://www.healthaffairs.org/do/10.1377/forefront.20210903.976632/full/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8667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D6E5D-8369-47E0-836C-F4A828198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Εξηγώντας πώς δουλεύει η ΤΝ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052B6-5358-43E6-A4BA-02763E63C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Αν γνωρίζουμε ποια χαρακτηριστικά χρησιμοποιεί ένα ΝΝ και πώς τα συνδυάζει, τότε μπορούμε να προλάβουμε τις προκαταλήψεις</a:t>
            </a:r>
          </a:p>
          <a:p>
            <a:r>
              <a:rPr lang="en-US" b="1" dirty="0"/>
              <a:t>Explainable AI</a:t>
            </a:r>
            <a:r>
              <a:rPr lang="el-GR" b="1" dirty="0"/>
              <a:t>:</a:t>
            </a:r>
            <a:r>
              <a:rPr lang="el-GR" dirty="0"/>
              <a:t> μπορώ να φτιάξω ένα ΝΝ (ή κάτι άλλο) με τα ίδια αποτελέσματα με ένα </a:t>
            </a:r>
            <a:r>
              <a:rPr lang="en-US" dirty="0"/>
              <a:t>black box</a:t>
            </a:r>
            <a:r>
              <a:rPr lang="el-GR" dirty="0"/>
              <a:t> </a:t>
            </a:r>
            <a:r>
              <a:rPr lang="el-GR" dirty="0">
                <a:sym typeface="Wingdings" panose="05000000000000000000" pitchFamily="2" charset="2"/>
              </a:rPr>
              <a:t> μπορώ να τεστάρω για </a:t>
            </a:r>
            <a:r>
              <a:rPr lang="en-US" dirty="0">
                <a:sym typeface="Wingdings" panose="05000000000000000000" pitchFamily="2" charset="2"/>
              </a:rPr>
              <a:t>bias</a:t>
            </a:r>
            <a:endParaRPr lang="el-GR" dirty="0">
              <a:sym typeface="Wingdings" panose="05000000000000000000" pitchFamily="2" charset="2"/>
            </a:endParaRPr>
          </a:p>
          <a:p>
            <a:r>
              <a:rPr lang="en-US" b="1" dirty="0"/>
              <a:t>Interpretable AI:</a:t>
            </a:r>
            <a:r>
              <a:rPr lang="en-US" dirty="0"/>
              <a:t> </a:t>
            </a:r>
            <a:r>
              <a:rPr lang="el-GR" dirty="0"/>
              <a:t>καταλαβαίνω ακριβώς πώς συνδυάζονται τα χαρακτηριστικά για να εξάγω αποτελέσματα</a:t>
            </a:r>
          </a:p>
          <a:p>
            <a:r>
              <a:rPr lang="el-GR" dirty="0"/>
              <a:t>Πρόβλημα 1: οι εταιρίες θέλουν να διατηρήσουν τα εμπορικά τους μυστικά</a:t>
            </a:r>
          </a:p>
          <a:p>
            <a:r>
              <a:rPr lang="el-GR" dirty="0"/>
              <a:t>Πρόβλημα 2: οι αλγόριθμοι </a:t>
            </a:r>
            <a:r>
              <a:rPr lang="en-US" dirty="0"/>
              <a:t>DL</a:t>
            </a:r>
            <a:r>
              <a:rPr lang="el-GR" dirty="0"/>
              <a:t> είναι σχεδόν αδύνατο να ερμηνευθούν</a:t>
            </a:r>
            <a:r>
              <a:rPr lang="en-GB" dirty="0"/>
              <a:t> (</a:t>
            </a:r>
            <a:r>
              <a:rPr lang="el-GR" dirty="0"/>
              <a:t>τουλάχιστον, όχι ολοκληρωτικά)</a:t>
            </a:r>
          </a:p>
          <a:p>
            <a:r>
              <a:rPr lang="en-GB" dirty="0"/>
              <a:t>Differential privacy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903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2C4CF-6D1B-4FBC-A4DD-AD43FDD57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Ηθικοί κίνδυνοι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CE28B-37A3-4A36-A5FB-B7110B410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Bias</a:t>
            </a:r>
            <a:r>
              <a:rPr lang="en-US" sz="3200" dirty="0"/>
              <a:t> </a:t>
            </a:r>
            <a:r>
              <a:rPr lang="el-GR" sz="3200" dirty="0"/>
              <a:t>στην Ιατρική</a:t>
            </a:r>
          </a:p>
          <a:p>
            <a:pPr lvl="1"/>
            <a:r>
              <a:rPr lang="en-US" sz="2800" dirty="0"/>
              <a:t>https://handbook-5-1.cochrane.org/chapter_8/8_4_introduction_to_sources_of_bias_in_clinical_trials.htm</a:t>
            </a:r>
            <a:endParaRPr lang="el-GR" sz="2800" dirty="0"/>
          </a:p>
          <a:p>
            <a:r>
              <a:rPr lang="el-GR" sz="3200" dirty="0"/>
              <a:t>Έστω ότι ένας αλγόριθμος επεξεργασίας εικόνας εντοπίζει έναν κακοήθη/μη </a:t>
            </a:r>
            <a:r>
              <a:rPr lang="el-GR" sz="3200" dirty="0" err="1"/>
              <a:t>εγχειρίσιμο</a:t>
            </a:r>
            <a:r>
              <a:rPr lang="el-GR" sz="3200" dirty="0"/>
              <a:t> καρκινικό όγκο 3 χρόνια νωρίτερα από τον γιατρό</a:t>
            </a:r>
          </a:p>
          <a:p>
            <a:pPr lvl="1"/>
            <a:r>
              <a:rPr lang="el-GR" sz="2800" dirty="0"/>
              <a:t>Αυτό σημαίνει ότι έχει δώσει στον ασθενή 3 παραπάνω χρόνια ζωής;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67884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2C4CF-6D1B-4FBC-A4DD-AD43FDD57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Ηθικοί κίνδυνοι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CE28B-37A3-4A36-A5FB-B7110B410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r>
              <a:rPr lang="el-GR" sz="3200" dirty="0"/>
              <a:t>Όταν γίνει κάποιο λάθος, ποιος φέρει την </a:t>
            </a:r>
            <a:r>
              <a:rPr lang="el-GR" sz="3200" b="1" dirty="0"/>
              <a:t>ευθύνη</a:t>
            </a:r>
            <a:r>
              <a:rPr lang="el-GR" sz="3200" dirty="0"/>
              <a:t>, ο σχεδιαστής του αλγορίθμου, η εταιρία που διακινεί το μηχάνημα ή το λογισμικό ή ο χειριστής;</a:t>
            </a:r>
          </a:p>
          <a:p>
            <a:r>
              <a:rPr lang="el-GR" sz="3200" dirty="0"/>
              <a:t>Κλασικό παράδειγμα: αυτοκινούμενα οχήματα</a:t>
            </a:r>
            <a:endParaRPr lang="en-US" sz="3200" dirty="0"/>
          </a:p>
        </p:txBody>
      </p:sp>
      <p:pic>
        <p:nvPicPr>
          <p:cNvPr id="5122" name="Picture 2" descr="The social dilemma of autonomous vehicles">
            <a:extLst>
              <a:ext uri="{FF2B5EF4-FFF2-40B4-BE49-F238E27FC236}">
                <a16:creationId xmlns:a16="http://schemas.microsoft.com/office/drawing/2014/main" id="{4DAE303A-082A-4CC0-AA02-AFD919B30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257" y="2011284"/>
            <a:ext cx="5651864" cy="301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089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1307E-82B5-4FC0-8B6B-AFE040D79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Ηθικοί κίνδυνοι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EBB71-FBB1-49B3-A110-3F6A78F05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Ποιος έχει την </a:t>
            </a:r>
            <a:r>
              <a:rPr lang="el-GR" b="1" dirty="0"/>
              <a:t>ιδιοκτησία</a:t>
            </a:r>
            <a:r>
              <a:rPr lang="el-GR" dirty="0"/>
              <a:t> των δεδομένων στο διαδίκτυο και τα Μέσα Κοινωνικής Δικτύωσης</a:t>
            </a:r>
          </a:p>
          <a:p>
            <a:pPr lvl="1"/>
            <a:r>
              <a:rPr lang="el-GR" dirty="0"/>
              <a:t>Οι δημιουργοί, εκτός αν ορίζεται κάτι άλλο στους όρους χρήσης</a:t>
            </a:r>
          </a:p>
          <a:p>
            <a:r>
              <a:rPr lang="el-GR" dirty="0"/>
              <a:t>Το ότι μια εικόνα είναι διαθέσιμη στο</a:t>
            </a:r>
            <a:r>
              <a:rPr lang="en-US" dirty="0"/>
              <a:t> Web</a:t>
            </a:r>
            <a:r>
              <a:rPr lang="el-GR" dirty="0"/>
              <a:t> δε σημαίνει ότι μπορώ να τη χρησιμοποιήσω για οποιονδήποτε σκοπό</a:t>
            </a:r>
          </a:p>
          <a:p>
            <a:r>
              <a:rPr lang="el-GR" dirty="0"/>
              <a:t>ΓΚΠΔ (</a:t>
            </a:r>
            <a:r>
              <a:rPr lang="en-US" dirty="0"/>
              <a:t>GDPR)</a:t>
            </a:r>
            <a:r>
              <a:rPr lang="el-GR" dirty="0"/>
              <a:t>: πληροφόρηση, συναίνεση, δικαίωμα διαγραφής</a:t>
            </a:r>
          </a:p>
          <a:p>
            <a:pPr lvl="1"/>
            <a:r>
              <a:rPr lang="el-GR" dirty="0"/>
              <a:t>Πώς ελέγχεται; Τι γίνεται με τα δεδομένα που βρίσκονται εκτός ΕΕ;</a:t>
            </a:r>
          </a:p>
          <a:p>
            <a:r>
              <a:rPr lang="el-GR" dirty="0"/>
              <a:t>Πληροφορίες από φορητές συσκευές και προφίλ ΜΚΔ</a:t>
            </a:r>
          </a:p>
          <a:p>
            <a:pPr lvl="1"/>
            <a:r>
              <a:rPr lang="el-GR" dirty="0"/>
              <a:t>Πώς μπορώ να γενικεύσω; Έχω δικαίωμα να πουλήσω σε διαφημιστές την πληροφορία;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429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593FB-0CB6-41DE-AA70-7BD3EFC34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Τεχνητή Νοημοσύνη</a:t>
            </a:r>
            <a:endParaRPr lang="en-US" dirty="0"/>
          </a:p>
        </p:txBody>
      </p:sp>
      <p:pic>
        <p:nvPicPr>
          <p:cNvPr id="1026" name="Picture 2" descr="enter image description here">
            <a:extLst>
              <a:ext uri="{FF2B5EF4-FFF2-40B4-BE49-F238E27FC236}">
                <a16:creationId xmlns:a16="http://schemas.microsoft.com/office/drawing/2014/main" id="{C53458A9-BA03-4D0F-8509-C37C2E2B4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8" y="1690688"/>
            <a:ext cx="6410325" cy="467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505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4E0EA-774B-465F-BB80-5F07EA3A3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Ηθικοί κίνδυνοι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47725-E343-4DC0-8934-486DF73D6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Τι συμβαίνει με τα τεχνητά δεδομένα;</a:t>
            </a:r>
            <a:endParaRPr lang="en-GB" dirty="0"/>
          </a:p>
          <a:p>
            <a:r>
              <a:rPr lang="el-GR" dirty="0"/>
              <a:t>Μπορώ να χρησιμοποιήσω τεχνολογίες </a:t>
            </a:r>
            <a:r>
              <a:rPr lang="en-GB" dirty="0"/>
              <a:t>LLM</a:t>
            </a:r>
            <a:r>
              <a:rPr lang="el-GR" dirty="0"/>
              <a:t> (σαν το </a:t>
            </a:r>
            <a:r>
              <a:rPr lang="en-GB" dirty="0"/>
              <a:t>ChatGPT</a:t>
            </a:r>
            <a:r>
              <a:rPr lang="el-GR" dirty="0"/>
              <a:t>) για να φτιάξω εικόνες από απεικονιστικές εξετάσεις και να εκπαιδεύσω έναν αλγόριθμο</a:t>
            </a:r>
          </a:p>
          <a:p>
            <a:r>
              <a:rPr lang="el-GR" dirty="0"/>
              <a:t>Αλλά δε μπορώ να είμαι σίγουρος για αυτές οι εικόνες</a:t>
            </a:r>
          </a:p>
          <a:p>
            <a:r>
              <a:rPr lang="el-GR" dirty="0"/>
              <a:t>Τα </a:t>
            </a:r>
            <a:r>
              <a:rPr lang="en-GB" dirty="0"/>
              <a:t>LLMs</a:t>
            </a:r>
            <a:r>
              <a:rPr lang="el-GR" dirty="0"/>
              <a:t> κατασκευάζουν άκυρα δεδομένα όταν δεν έχουν επαρκείς πληροφορίες</a:t>
            </a:r>
          </a:p>
          <a:p>
            <a:pPr lvl="1"/>
            <a:r>
              <a:rPr lang="en-GB" dirty="0"/>
              <a:t>Hallucinations</a:t>
            </a:r>
            <a:endParaRPr lang="el-GR" dirty="0"/>
          </a:p>
          <a:p>
            <a:pPr lvl="1"/>
            <a:r>
              <a:rPr lang="el-GR" dirty="0"/>
              <a:t>Μπορώ να τις μειώσω, αλλά όχι να τις απαλείψω</a:t>
            </a:r>
          </a:p>
        </p:txBody>
      </p:sp>
    </p:spTree>
    <p:extLst>
      <p:ext uri="{BB962C8B-B14F-4D97-AF65-F5344CB8AC3E}">
        <p14:creationId xmlns:p14="http://schemas.microsoft.com/office/powerpoint/2010/main" val="4152561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96184-2BB4-7705-B400-59F7CFF92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Γιατί;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3E4EC-246C-674D-D68F-F26C7F38A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sz="3200" dirty="0"/>
              <a:t>Εκτός από τη δυνατότητα ταξινόμησης, οι αλγόριθμοι </a:t>
            </a:r>
            <a:r>
              <a:rPr lang="en-GB" sz="3200" dirty="0"/>
              <a:t>TN</a:t>
            </a:r>
            <a:r>
              <a:rPr lang="el-GR" sz="3200" dirty="0"/>
              <a:t> μπορούν και να </a:t>
            </a:r>
            <a:r>
              <a:rPr lang="el-GR" sz="3200" b="1" dirty="0"/>
              <a:t>δημιουργήσουν</a:t>
            </a:r>
            <a:r>
              <a:rPr lang="el-GR" sz="3200" dirty="0"/>
              <a:t> δεδομένα</a:t>
            </a:r>
          </a:p>
          <a:p>
            <a:pPr lvl="1"/>
            <a:r>
              <a:rPr lang="en-GB" sz="2800" dirty="0"/>
              <a:t>Generate </a:t>
            </a:r>
            <a:r>
              <a:rPr lang="en-GB" sz="2800" dirty="0">
                <a:sym typeface="Wingdings" panose="05000000000000000000" pitchFamily="2" charset="2"/>
              </a:rPr>
              <a:t> Generative  GAN/GPT</a:t>
            </a:r>
            <a:endParaRPr lang="el-GR" sz="2800" dirty="0">
              <a:sym typeface="Wingdings" panose="05000000000000000000" pitchFamily="2" charset="2"/>
            </a:endParaRPr>
          </a:p>
          <a:p>
            <a:r>
              <a:rPr lang="el-GR" sz="3200" dirty="0">
                <a:sym typeface="Wingdings" panose="05000000000000000000" pitchFamily="2" charset="2"/>
              </a:rPr>
              <a:t>Στην πραγματικότητα, επιλέγουν περιεχόμενο που είναι </a:t>
            </a:r>
            <a:r>
              <a:rPr lang="el-GR" sz="3200" b="1" dirty="0">
                <a:sym typeface="Wingdings" panose="05000000000000000000" pitchFamily="2" charset="2"/>
              </a:rPr>
              <a:t>πιθανό</a:t>
            </a:r>
            <a:r>
              <a:rPr lang="el-GR" sz="3200" dirty="0">
                <a:sym typeface="Wingdings" panose="05000000000000000000" pitchFamily="2" charset="2"/>
              </a:rPr>
              <a:t> να </a:t>
            </a:r>
            <a:r>
              <a:rPr lang="el-GR" sz="3200" b="1" dirty="0">
                <a:sym typeface="Wingdings" panose="05000000000000000000" pitchFamily="2" charset="2"/>
              </a:rPr>
              <a:t>ακολουθεί</a:t>
            </a:r>
            <a:r>
              <a:rPr lang="el-GR" sz="3200" dirty="0">
                <a:sym typeface="Wingdings" panose="05000000000000000000" pitchFamily="2" charset="2"/>
              </a:rPr>
              <a:t> αυτό που τους δίνουμε</a:t>
            </a:r>
          </a:p>
          <a:p>
            <a:pPr lvl="1"/>
            <a:r>
              <a:rPr lang="en-GB" sz="2800" dirty="0">
                <a:sym typeface="Wingdings" panose="05000000000000000000" pitchFamily="2" charset="2"/>
              </a:rPr>
              <a:t>Prompt</a:t>
            </a:r>
            <a:r>
              <a:rPr lang="el-GR" sz="2800" dirty="0">
                <a:sym typeface="Wingdings" panose="05000000000000000000" pitchFamily="2" charset="2"/>
              </a:rPr>
              <a:t>, συνήθως κείμενο</a:t>
            </a:r>
          </a:p>
          <a:p>
            <a:pPr lvl="1"/>
            <a:r>
              <a:rPr lang="el-GR" sz="2800" dirty="0">
                <a:sym typeface="Wingdings" panose="05000000000000000000" pitchFamily="2" charset="2"/>
              </a:rPr>
              <a:t>Π.χ. «Καλησπέρα και καλή…» + βραδιά (0.7), νύχτα (0.3), ψαριά (0.1), όρεξη (0.05)</a:t>
            </a:r>
          </a:p>
          <a:p>
            <a:r>
              <a:rPr lang="el-GR" sz="3200" dirty="0">
                <a:sym typeface="Wingdings" panose="05000000000000000000" pitchFamily="2" charset="2"/>
              </a:rPr>
              <a:t>Πώς θα εκτιμήσουν τι ταιριάζει;</a:t>
            </a:r>
          </a:p>
          <a:p>
            <a:pPr lvl="1"/>
            <a:r>
              <a:rPr lang="el-GR" sz="2800" dirty="0">
                <a:sym typeface="Wingdings" panose="05000000000000000000" pitchFamily="2" charset="2"/>
              </a:rPr>
              <a:t>Αναλύοντας κείμενα και εικόνες που έχουμε φτιάξει</a:t>
            </a:r>
          </a:p>
          <a:p>
            <a:pPr lvl="1"/>
            <a:r>
              <a:rPr lang="el-GR" sz="2800" dirty="0">
                <a:sym typeface="Wingdings" panose="05000000000000000000" pitchFamily="2" charset="2"/>
              </a:rPr>
              <a:t>Και μετατρέποντας λέξεις σε χαρακτηριστικά εικόνων</a:t>
            </a:r>
            <a:r>
              <a:rPr lang="el-GR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341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2FB39-27A2-0421-7FDE-F92CED938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5021"/>
            <a:ext cx="10515600" cy="5641942"/>
          </a:xfrm>
        </p:spPr>
        <p:txBody>
          <a:bodyPr>
            <a:normAutofit lnSpcReduction="10000"/>
          </a:bodyPr>
          <a:lstStyle/>
          <a:p>
            <a:r>
              <a:rPr lang="el-GR" sz="3200" dirty="0"/>
              <a:t>Τεχνολογία της </a:t>
            </a:r>
            <a:r>
              <a:rPr lang="en-GB" sz="3200" dirty="0"/>
              <a:t>OpenAI</a:t>
            </a:r>
            <a:r>
              <a:rPr lang="el-GR" sz="3200" dirty="0"/>
              <a:t> (</a:t>
            </a:r>
            <a:r>
              <a:rPr lang="el-GR" sz="3200" dirty="0">
                <a:sym typeface="Wingdings" panose="05000000000000000000" pitchFamily="2" charset="2"/>
              </a:rPr>
              <a:t> </a:t>
            </a:r>
            <a:r>
              <a:rPr lang="en-GB" sz="3200" dirty="0"/>
              <a:t>Microsoft</a:t>
            </a:r>
            <a:r>
              <a:rPr lang="el-GR" sz="3200" dirty="0"/>
              <a:t>)</a:t>
            </a:r>
            <a:endParaRPr lang="en-GB" dirty="0"/>
          </a:p>
          <a:p>
            <a:r>
              <a:rPr lang="el-GR" sz="3200" dirty="0"/>
              <a:t>Εκπαιδευμένο σε 570</a:t>
            </a:r>
            <a:r>
              <a:rPr lang="en-GB" sz="3200" b="1" dirty="0"/>
              <a:t>GB</a:t>
            </a:r>
            <a:r>
              <a:rPr lang="el-GR" sz="3200" dirty="0"/>
              <a:t> κειμένων</a:t>
            </a:r>
          </a:p>
          <a:p>
            <a:pPr lvl="1"/>
            <a:r>
              <a:rPr lang="el-GR" sz="2800" dirty="0"/>
              <a:t>Βιβλία, σελίδες </a:t>
            </a:r>
            <a:r>
              <a:rPr lang="en-GB" sz="2800" dirty="0"/>
              <a:t>web</a:t>
            </a:r>
            <a:r>
              <a:rPr lang="el-GR" sz="2800" dirty="0"/>
              <a:t>, </a:t>
            </a:r>
            <a:r>
              <a:rPr lang="en-GB" sz="2800" dirty="0"/>
              <a:t>Wikipedia</a:t>
            </a:r>
            <a:r>
              <a:rPr lang="el-GR" sz="2800" dirty="0"/>
              <a:t>, …</a:t>
            </a:r>
          </a:p>
          <a:p>
            <a:r>
              <a:rPr lang="el-GR" sz="3200" dirty="0"/>
              <a:t>Στην πραγματικότητα, εκφράζει την </a:t>
            </a:r>
            <a:r>
              <a:rPr lang="el-GR" sz="3200" b="1" dirty="0"/>
              <a:t>κοινοτική γνώση (</a:t>
            </a:r>
            <a:r>
              <a:rPr lang="en-GB" sz="3200" b="1" dirty="0"/>
              <a:t>community knowledge</a:t>
            </a:r>
            <a:r>
              <a:rPr lang="el-GR" sz="3200" b="1" dirty="0"/>
              <a:t>)</a:t>
            </a:r>
            <a:r>
              <a:rPr lang="el-GR" sz="3200" dirty="0"/>
              <a:t> που διαθέτουμε</a:t>
            </a:r>
          </a:p>
          <a:p>
            <a:r>
              <a:rPr lang="el-GR" sz="3200" dirty="0"/>
              <a:t>Αλλά </a:t>
            </a:r>
            <a:r>
              <a:rPr lang="el-GR" sz="3200" b="1" dirty="0"/>
              <a:t>δεν είναι μηχανή αναζήτησης</a:t>
            </a:r>
            <a:r>
              <a:rPr lang="el-GR" sz="3200" dirty="0"/>
              <a:t>!</a:t>
            </a:r>
          </a:p>
          <a:p>
            <a:pPr lvl="1"/>
            <a:r>
              <a:rPr lang="el-GR" sz="2800" dirty="0"/>
              <a:t>Δεν πρέπει να </a:t>
            </a:r>
            <a:r>
              <a:rPr lang="el-GR" sz="2800" b="1" dirty="0"/>
              <a:t>εμπιστευόμαστε</a:t>
            </a:r>
            <a:r>
              <a:rPr lang="el-GR" sz="2800" dirty="0"/>
              <a:t> τις απαντήσεις της!</a:t>
            </a:r>
          </a:p>
          <a:p>
            <a:pPr lvl="1"/>
            <a:r>
              <a:rPr lang="el-GR" sz="2800" dirty="0"/>
              <a:t>Δεν έχει ικανότητα (ακόμα) </a:t>
            </a:r>
            <a:r>
              <a:rPr lang="el-GR" sz="2800" b="1" dirty="0"/>
              <a:t>συλλογισμού </a:t>
            </a:r>
            <a:r>
              <a:rPr lang="el-GR" sz="2800" dirty="0"/>
              <a:t>ή </a:t>
            </a:r>
            <a:r>
              <a:rPr lang="en-GB" sz="2800" b="1" dirty="0"/>
              <a:t>world model</a:t>
            </a:r>
            <a:endParaRPr lang="el-GR" sz="2800" b="1" dirty="0"/>
          </a:p>
          <a:p>
            <a:pPr lvl="1"/>
            <a:r>
              <a:rPr lang="el-GR" sz="3000" dirty="0"/>
              <a:t>Σαν ένας </a:t>
            </a:r>
            <a:r>
              <a:rPr lang="el-GR" sz="3000" b="1" dirty="0"/>
              <a:t>καλά διαβασμένος «παπαγάλος»</a:t>
            </a:r>
            <a:r>
              <a:rPr lang="el-GR" sz="3000" dirty="0"/>
              <a:t> που </a:t>
            </a:r>
            <a:r>
              <a:rPr lang="el-GR" sz="3000" b="1" dirty="0"/>
              <a:t>δεν έχει κατανοήσει</a:t>
            </a:r>
            <a:r>
              <a:rPr lang="el-GR" sz="3000" dirty="0"/>
              <a:t> την «ύλη»</a:t>
            </a:r>
            <a:endParaRPr lang="en-US" sz="3000" dirty="0"/>
          </a:p>
          <a:p>
            <a:r>
              <a:rPr lang="el-GR" sz="3200" dirty="0"/>
              <a:t>Πολλές εφαρμογές σε κείμενα</a:t>
            </a:r>
          </a:p>
          <a:p>
            <a:pPr lvl="1"/>
            <a:r>
              <a:rPr lang="el-GR" sz="2800" dirty="0"/>
              <a:t>Αλλά όχι μόνο!</a:t>
            </a:r>
          </a:p>
          <a:p>
            <a:endParaRPr lang="el-GR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39325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BF935E-1A81-9936-E0DC-3A8E81467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 </a:t>
            </a:r>
            <a:r>
              <a:rPr lang="el-GR" dirty="0"/>
              <a:t>και </a:t>
            </a:r>
            <a:r>
              <a:rPr lang="en-GB" dirty="0"/>
              <a:t>Research ethics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E12CE1-B8B1-CD30-3B68-1B9E98348F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+ </a:t>
            </a:r>
            <a:r>
              <a:rPr lang="el-GR" dirty="0">
                <a:solidFill>
                  <a:schemeClr val="bg1"/>
                </a:solidFill>
              </a:rPr>
              <a:t>λίγο από </a:t>
            </a:r>
            <a:r>
              <a:rPr lang="en-GB" dirty="0">
                <a:solidFill>
                  <a:schemeClr val="bg1"/>
                </a:solidFill>
              </a:rPr>
              <a:t>GDPR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958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B67925-072F-B033-B7EE-DAEBFD935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Πρώτα, τα άσχημα νέα… 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E6D07D-3041-207A-1D62-6DA5AA335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Δε μπορώ να είμαι σίγουρος ότι τα δεδομένα εκπαίδευσης δεν είναι πολωμένα (</a:t>
            </a:r>
            <a:r>
              <a:rPr lang="en-GB" dirty="0"/>
              <a:t>biased</a:t>
            </a:r>
            <a:r>
              <a:rPr lang="el-GR" dirty="0"/>
              <a:t>)</a:t>
            </a:r>
          </a:p>
          <a:p>
            <a:r>
              <a:rPr lang="el-GR" dirty="0"/>
              <a:t>Δυστυχώς, τα </a:t>
            </a:r>
            <a:r>
              <a:rPr lang="en-GB" dirty="0"/>
              <a:t>biases</a:t>
            </a:r>
            <a:r>
              <a:rPr lang="el-GR" dirty="0"/>
              <a:t> εμφανίζονται μετά τη διαδικασία εκπαίδευσης</a:t>
            </a:r>
          </a:p>
          <a:p>
            <a:r>
              <a:rPr lang="el-GR" dirty="0"/>
              <a:t>Μπορώ όμως:</a:t>
            </a:r>
          </a:p>
          <a:p>
            <a:pPr lvl="1"/>
            <a:r>
              <a:rPr lang="el-GR" dirty="0"/>
              <a:t>Να βεβαιωθώ ότι όλες οι σχετικές κατηγορίες (κλάσεις, ομάδες πληθυσμού, κλπ.) εκπροσωπούνται ισότιμα</a:t>
            </a:r>
          </a:p>
          <a:p>
            <a:pPr lvl="1"/>
            <a:r>
              <a:rPr lang="el-GR" dirty="0"/>
              <a:t>Ισότιμα = με σχεδόν ίσο αριθμό δειγμάτων, όχι απαραίτητα όπως εκπροσωπούνται στον πραγματικό κόσμο</a:t>
            </a:r>
          </a:p>
          <a:p>
            <a:pPr lvl="1"/>
            <a:r>
              <a:rPr lang="en-GB" dirty="0"/>
              <a:t>Overfitting</a:t>
            </a:r>
            <a:r>
              <a:rPr lang="el-G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2255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B001D-B7DC-4A88-CDA7-483AAE3E2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Αλλά…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DCD8B-6F3E-BC63-5FE3-ED3B7E62D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Μπορώ να αξιολογήσω το σύστημά μου </a:t>
            </a:r>
            <a:r>
              <a:rPr lang="el-GR" b="1" u="sng" dirty="0"/>
              <a:t>πριν</a:t>
            </a:r>
            <a:r>
              <a:rPr lang="el-GR" dirty="0"/>
              <a:t> το διαθέσω για μια δοκιμή ή στο κοινό</a:t>
            </a:r>
          </a:p>
          <a:p>
            <a:r>
              <a:rPr lang="el-GR" dirty="0"/>
              <a:t>Μεθοδολογίες </a:t>
            </a:r>
            <a:r>
              <a:rPr lang="en-GB" dirty="0"/>
              <a:t>XAI (explainable AI</a:t>
            </a:r>
            <a:r>
              <a:rPr lang="el-GR" dirty="0"/>
              <a:t>) και </a:t>
            </a:r>
            <a:r>
              <a:rPr lang="en-GB" dirty="0"/>
              <a:t>differential privacy</a:t>
            </a:r>
            <a:endParaRPr lang="el-GR" dirty="0"/>
          </a:p>
          <a:p>
            <a:r>
              <a:rPr lang="el-GR" dirty="0"/>
              <a:t>Ακόμα και αρχιτεκτονικές </a:t>
            </a:r>
            <a:r>
              <a:rPr lang="en-GB" dirty="0"/>
              <a:t>deep learning</a:t>
            </a:r>
            <a:r>
              <a:rPr lang="el-GR" dirty="0"/>
              <a:t> μπορούν (</a:t>
            </a:r>
            <a:r>
              <a:rPr lang="el-GR" b="1" u="sng" dirty="0"/>
              <a:t>εν μέρει</a:t>
            </a:r>
            <a:r>
              <a:rPr lang="el-GR" dirty="0"/>
              <a:t>) να ερμηνευθούν</a:t>
            </a:r>
          </a:p>
          <a:p>
            <a:r>
              <a:rPr lang="el-GR" dirty="0"/>
              <a:t>Με ενδιαφέρει να εκτιμήσω:</a:t>
            </a:r>
          </a:p>
          <a:p>
            <a:pPr lvl="1"/>
            <a:r>
              <a:rPr lang="el-GR" dirty="0"/>
              <a:t>Ποιες είσοδοι (π.χ. </a:t>
            </a:r>
            <a:r>
              <a:rPr lang="en-GB" dirty="0"/>
              <a:t>pixels</a:t>
            </a:r>
            <a:r>
              <a:rPr lang="el-GR" dirty="0"/>
              <a:t> ή ακμές σε μια απεικονιστική εξέταση) επηρεάζουν σημαντικά το αποτέλεσμα</a:t>
            </a:r>
          </a:p>
          <a:p>
            <a:pPr lvl="1"/>
            <a:r>
              <a:rPr lang="el-GR" dirty="0"/>
              <a:t>Αν μικρές αλλαγές στις εισόδους (π.χ. θόρυβος στο </a:t>
            </a:r>
            <a:r>
              <a:rPr lang="el-GR" dirty="0" err="1"/>
              <a:t>σκανάρισμα</a:t>
            </a:r>
            <a:r>
              <a:rPr lang="el-GR" dirty="0"/>
              <a:t>) επιφέρουν σημαντικές αλλαγές στην έξοδο</a:t>
            </a:r>
          </a:p>
        </p:txBody>
      </p:sp>
    </p:spTree>
    <p:extLst>
      <p:ext uri="{BB962C8B-B14F-4D97-AF65-F5344CB8AC3E}">
        <p14:creationId xmlns:p14="http://schemas.microsoft.com/office/powerpoint/2010/main" val="18054180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FE234-9720-65CE-634A-A77A1E365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Πώς;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7B7FA-A916-C9E6-E8DA-AEC0FF7BC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sz="3200" dirty="0"/>
              <a:t>Επιφέρω τις μικρές αλλαγές μέσω θορύβου ή συνθετικών δεδομένων και αξιολογώ την επίδοση του μοντέλου</a:t>
            </a:r>
          </a:p>
          <a:p>
            <a:r>
              <a:rPr lang="el-GR" sz="3200" dirty="0"/>
              <a:t>Χρησιμοποιώ </a:t>
            </a:r>
            <a:r>
              <a:rPr lang="en-GB" sz="3200" dirty="0"/>
              <a:t>layers</a:t>
            </a:r>
            <a:r>
              <a:rPr lang="el-GR" sz="3200" dirty="0"/>
              <a:t> που είναι ερμηνεύσιμα κατά τη σχεδίαση</a:t>
            </a:r>
          </a:p>
          <a:p>
            <a:r>
              <a:rPr lang="el-GR" sz="3200" dirty="0"/>
              <a:t>Χρησιμοποιώ πολλαπλές αρχιτεκτονικές </a:t>
            </a:r>
            <a:r>
              <a:rPr lang="en-GB" sz="3200" dirty="0"/>
              <a:t>(ensembles</a:t>
            </a:r>
            <a:r>
              <a:rPr lang="el-GR" sz="3200" dirty="0"/>
              <a:t>) για την ερμηνεία</a:t>
            </a:r>
          </a:p>
          <a:p>
            <a:r>
              <a:rPr lang="el-GR" sz="3200" dirty="0"/>
              <a:t>Αξιολογώ με γνωστά παραδείγματα, ειδικά αν πρόκειται για προβληματικές περιπτώσεις</a:t>
            </a:r>
          </a:p>
          <a:p>
            <a:pPr lvl="1"/>
            <a:r>
              <a:rPr lang="el-GR" sz="2800" dirty="0"/>
              <a:t>Το μοντέλο μου πρέπει να μπορεί να ανταποκριθεί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785085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BD3B1-ED3E-F8F2-8C07-61D6724A5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Αξιολόγηση επίδοσης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DA775-FBC7-4BD4-A587-088C18708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Πρέπει να βεβαιωθώ ότι η επίδοση του μοντέλου μου είναι (σχετικά) ισορροπημένη για όλες τις κατηγορίες πληθυσμού/εισόδων/κλάσεων</a:t>
            </a:r>
          </a:p>
          <a:p>
            <a:r>
              <a:rPr lang="el-GR" dirty="0"/>
              <a:t>Και ότι μικρές αποκλίσεις στην είσοδο δεν απορρυθμίζουν το μοντέλο</a:t>
            </a:r>
          </a:p>
          <a:p>
            <a:r>
              <a:rPr lang="el-GR" b="1" u="sng" dirty="0"/>
              <a:t>Προσοχή:</a:t>
            </a:r>
            <a:r>
              <a:rPr lang="el-GR" dirty="0"/>
              <a:t> συνήθως δεν είναι εύκολο να προσθέσω καινούρια δείγματα χωρίς επανεκπαίδευση</a:t>
            </a:r>
          </a:p>
          <a:p>
            <a:pPr lvl="1"/>
            <a:r>
              <a:rPr lang="el-GR" dirty="0"/>
              <a:t>«έχουμε 10 καινούριες εξετάσεις και πρέπει να τις προσθέσουμε στο μοντέλο»</a:t>
            </a:r>
          </a:p>
          <a:p>
            <a:pPr lvl="1"/>
            <a:r>
              <a:rPr lang="el-GR" dirty="0"/>
              <a:t>Υπάρχουν κατάλληλες αρχιτεκτονικές, αλλά κυρίως σε ερευνητικό επίπεδο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3570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050CB-B334-357F-335F-67AE0C94C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Κατανόηση της εξόδου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1FD52-CF54-170B-5C3C-F110D326E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sz="3200" dirty="0"/>
              <a:t>Τα συστήματα Μηχανικής Μάθησης συνήθως κατηγοριοποιούν την είσοδο στις εξόδους που έχουμε προδιαγράψει</a:t>
            </a:r>
          </a:p>
          <a:p>
            <a:pPr lvl="1"/>
            <a:r>
              <a:rPr lang="el-GR" sz="2800" dirty="0"/>
              <a:t>Θεωρούμε ότι την κατατάσσουν σε αυτήν με τη μεγαλύτερη ενεργοποίηση</a:t>
            </a:r>
          </a:p>
          <a:p>
            <a:r>
              <a:rPr lang="el-GR" sz="3200" dirty="0"/>
              <a:t>Συχνά συνοδεύονται από κάποια ένδειξη «βεβαιότητας»</a:t>
            </a:r>
          </a:p>
          <a:p>
            <a:r>
              <a:rPr lang="el-GR" sz="3200" dirty="0"/>
              <a:t>Άλλα συστήματα (μη επιβλεπόμενη μάθηση) ομαδοποιούν έναν πληθυσμό ανάλογα με τα χαρακτηριστικά</a:t>
            </a:r>
          </a:p>
          <a:p>
            <a:pPr lvl="1"/>
            <a:r>
              <a:rPr lang="el-GR" sz="2800" dirty="0" err="1"/>
              <a:t>Συσταδοποίηση</a:t>
            </a:r>
            <a:r>
              <a:rPr lang="el-GR" sz="2800" dirty="0"/>
              <a:t> – </a:t>
            </a:r>
            <a:r>
              <a:rPr lang="en-GB" sz="2800" dirty="0"/>
              <a:t>clustering</a:t>
            </a:r>
            <a:r>
              <a:rPr lang="el-GR" sz="2800" dirty="0"/>
              <a:t> </a:t>
            </a:r>
          </a:p>
          <a:p>
            <a:pPr lvl="1"/>
            <a:r>
              <a:rPr lang="el-GR" sz="2800" dirty="0"/>
              <a:t>Ομοιογένεια των συστάδων;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471888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A8D8B-C8EE-2BC9-D9DE-D731E807B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Κατανόηση της εξόδου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19554-5035-A8DB-385E-875E2BBA7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778557" cy="4867005"/>
          </a:xfrm>
        </p:spPr>
        <p:txBody>
          <a:bodyPr>
            <a:normAutofit/>
          </a:bodyPr>
          <a:lstStyle/>
          <a:p>
            <a:r>
              <a:rPr lang="el-GR" dirty="0"/>
              <a:t>Συνήθως, η ποιότητα της απόφασης αντανακλά την ποιότητα των δεδομένων</a:t>
            </a:r>
          </a:p>
          <a:p>
            <a:r>
              <a:rPr lang="el-GR" dirty="0"/>
              <a:t>Ισχυρά συσχετισμένα δεδομένα </a:t>
            </a:r>
            <a:r>
              <a:rPr lang="el-GR" dirty="0">
                <a:sym typeface="Wingdings" panose="05000000000000000000" pitchFamily="2" charset="2"/>
              </a:rPr>
              <a:t> δε χρειάζομαι ΤΝ</a:t>
            </a:r>
          </a:p>
          <a:p>
            <a:r>
              <a:rPr lang="el-GR" dirty="0"/>
              <a:t>Θορυβώδη δεδομένα </a:t>
            </a:r>
            <a:r>
              <a:rPr lang="el-GR" dirty="0">
                <a:sym typeface="Wingdings" panose="05000000000000000000" pitchFamily="2" charset="2"/>
              </a:rPr>
              <a:t> έξοδος με χαμηλή βεβαιότητα, ευαίσθητη στον θόρυβο</a:t>
            </a:r>
          </a:p>
          <a:p>
            <a:r>
              <a:rPr lang="el-GR" dirty="0">
                <a:sym typeface="Wingdings" panose="05000000000000000000" pitchFamily="2" charset="2"/>
              </a:rPr>
              <a:t>Επιβλεπόμενη μάθηση  αποτέλεσμα ανάλογο της επισημείωσης (</a:t>
            </a:r>
            <a:r>
              <a:rPr lang="en-GB" dirty="0">
                <a:sym typeface="Wingdings" panose="05000000000000000000" pitchFamily="2" charset="2"/>
              </a:rPr>
              <a:t>annotation) </a:t>
            </a:r>
            <a:r>
              <a:rPr lang="el-GR" dirty="0">
                <a:sym typeface="Wingdings" panose="05000000000000000000" pitchFamily="2" charset="2"/>
              </a:rPr>
              <a:t>των δεδομένων εκπαίδευσης</a:t>
            </a:r>
          </a:p>
          <a:p>
            <a:pPr lvl="1"/>
            <a:r>
              <a:rPr lang="el-GR" dirty="0">
                <a:sym typeface="Wingdings" panose="05000000000000000000" pitchFamily="2" charset="2"/>
              </a:rPr>
              <a:t>Συχνά αυτή γίνεται </a:t>
            </a:r>
            <a:r>
              <a:rPr lang="en-GB" dirty="0">
                <a:sym typeface="Wingdings" panose="05000000000000000000" pitchFamily="2" charset="2"/>
              </a:rPr>
              <a:t>outsourced</a:t>
            </a:r>
            <a:r>
              <a:rPr lang="el-GR" dirty="0">
                <a:sym typeface="Wingdings" panose="05000000000000000000" pitchFamily="2" charset="2"/>
              </a:rPr>
              <a:t> σε χώρες με χαμηλό εργατικό κόστος</a:t>
            </a:r>
            <a:endParaRPr lang="en-GB" dirty="0">
              <a:sym typeface="Wingdings" panose="05000000000000000000" pitchFamily="2" charset="2"/>
            </a:endParaRPr>
          </a:p>
        </p:txBody>
      </p:sp>
      <p:pic>
        <p:nvPicPr>
          <p:cNvPr id="1026" name="Picture 2" descr="cat croissant">
            <a:extLst>
              <a:ext uri="{FF2B5EF4-FFF2-40B4-BE49-F238E27FC236}">
                <a16:creationId xmlns:a16="http://schemas.microsoft.com/office/drawing/2014/main" id="{4F163F58-9B4D-38D6-BAF4-1F64F14CD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510" y="1595646"/>
            <a:ext cx="4269824" cy="426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66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593FB-0CB6-41DE-AA70-7BD3EFC34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Ορισμοί</a:t>
            </a:r>
            <a:endParaRPr lang="en-US" dirty="0"/>
          </a:p>
        </p:txBody>
      </p:sp>
      <p:pic>
        <p:nvPicPr>
          <p:cNvPr id="1026" name="Picture 2" descr="enter image description here">
            <a:extLst>
              <a:ext uri="{FF2B5EF4-FFF2-40B4-BE49-F238E27FC236}">
                <a16:creationId xmlns:a16="http://schemas.microsoft.com/office/drawing/2014/main" id="{C53458A9-BA03-4D0F-8509-C37C2E2B4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425" y="96719"/>
            <a:ext cx="2228852" cy="162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D09D7D4-59F0-44BA-B36E-7D1A884FF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Αυτό που περιγράφουμε συνήθως σαν ΤΝ αντιστοιχεί στη Μηχανική Μάθηση (</a:t>
            </a:r>
            <a:r>
              <a:rPr lang="en-US" dirty="0"/>
              <a:t>Machine Learning – ML)</a:t>
            </a:r>
          </a:p>
          <a:p>
            <a:r>
              <a:rPr lang="el-GR" dirty="0"/>
              <a:t>Συστήματα μαθηματικών εξισώσεων που προσαρμόζονται («μαθαίνουν») να κατατάσσουν δεδομένα σε κατηγορίες</a:t>
            </a:r>
          </a:p>
          <a:p>
            <a:r>
              <a:rPr lang="el-GR" dirty="0"/>
              <a:t>Βασική εφαρμογή: κατηγοριοποίηση (</a:t>
            </a:r>
            <a:r>
              <a:rPr lang="en-US" dirty="0"/>
              <a:t>classification</a:t>
            </a:r>
            <a:r>
              <a:rPr lang="el-GR" dirty="0"/>
              <a:t>)</a:t>
            </a:r>
          </a:p>
          <a:p>
            <a:pPr lvl="1"/>
            <a:r>
              <a:rPr lang="el-GR" dirty="0"/>
              <a:t>Αυτό που περιγράφουμε σαν «αναγνώριση» (</a:t>
            </a:r>
            <a:r>
              <a:rPr lang="en-US" dirty="0"/>
              <a:t>recognition)</a:t>
            </a:r>
          </a:p>
          <a:p>
            <a:r>
              <a:rPr lang="el-GR" dirty="0"/>
              <a:t>Οι μαθηματικές εξισώσεις χαρακτηρίζονται από παραμέτρους/συντελεστές</a:t>
            </a:r>
          </a:p>
          <a:p>
            <a:r>
              <a:rPr lang="el-GR" dirty="0"/>
              <a:t>Μάθηση (</a:t>
            </a:r>
            <a:r>
              <a:rPr lang="en-US" dirty="0"/>
              <a:t>learning</a:t>
            </a:r>
            <a:r>
              <a:rPr lang="el-GR" dirty="0"/>
              <a:t>): προοδευτική προσαρμογή των συντελεστών, ώστε να δίνουν μικρότερο σφάλμα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6931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C72FC-4800-D9A6-5E2D-7DECF2A4F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EU AI Act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B9895-654B-117B-C324-A688DAEBA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sz="3200" dirty="0"/>
              <a:t>Κατηγοριοποιεί τις εφαρμογές ανάλογα με το «ρίσκο» που παρουσιάζουν</a:t>
            </a:r>
          </a:p>
          <a:p>
            <a:r>
              <a:rPr lang="en-GB" sz="3200" dirty="0"/>
              <a:t>High-risk</a:t>
            </a:r>
            <a:r>
              <a:rPr lang="el-GR" sz="3200" dirty="0"/>
              <a:t> συστήματα:</a:t>
            </a:r>
          </a:p>
          <a:p>
            <a:pPr lvl="1"/>
            <a:r>
              <a:rPr lang="el-GR" sz="2800" dirty="0"/>
              <a:t>Ακολουθούν συστήματα διασφάλισης ποιότητας</a:t>
            </a:r>
          </a:p>
          <a:p>
            <a:pPr lvl="1"/>
            <a:r>
              <a:rPr lang="el-GR" sz="2800" dirty="0"/>
              <a:t>Έχουν ελεγχθεί </a:t>
            </a:r>
            <a:r>
              <a:rPr lang="el-GR" sz="2800" b="1" u="sng" dirty="0"/>
              <a:t>πριν</a:t>
            </a:r>
            <a:r>
              <a:rPr lang="el-GR" sz="2800" dirty="0"/>
              <a:t> τη διάθεσή τους στην αγορά</a:t>
            </a:r>
          </a:p>
          <a:p>
            <a:pPr lvl="1"/>
            <a:r>
              <a:rPr lang="el-GR" sz="2800" dirty="0"/>
              <a:t>Παρακολουθούνται στενά μετά τη διάθεσή τους</a:t>
            </a:r>
          </a:p>
          <a:p>
            <a:pPr lvl="1"/>
            <a:r>
              <a:rPr lang="el-GR" sz="2800" dirty="0"/>
              <a:t>Συνοδεύονται από κατάλληλες οδηγίες χρήσης</a:t>
            </a:r>
          </a:p>
          <a:p>
            <a:pPr lvl="1"/>
            <a:r>
              <a:rPr lang="el-GR" sz="2800" dirty="0"/>
              <a:t>Αναφέρουν τυχόν προβλήματα στις </a:t>
            </a:r>
            <a:r>
              <a:rPr lang="en-US" sz="2800" dirty="0"/>
              <a:t>national competent authorities (NCAs)</a:t>
            </a:r>
            <a:endParaRPr lang="el-GR" sz="2800" dirty="0"/>
          </a:p>
          <a:p>
            <a:pPr lvl="1"/>
            <a:r>
              <a:rPr lang="en-GB" sz="2800" dirty="0"/>
              <a:t>Log-keeping</a:t>
            </a:r>
            <a:r>
              <a:rPr lang="el-GR" sz="2800" dirty="0"/>
              <a:t> και επίβλεψη από άνθρωπο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523448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FEDC4-1605-50E9-A793-D4C5DCF0A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EU AI Act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F8C93-5051-966D-1DBC-8E3554B2C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60001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Οι περισσότερες εφαρμογές στις </a:t>
            </a:r>
            <a:r>
              <a:rPr lang="el-GR" dirty="0" err="1"/>
              <a:t>Βιοεπιστήμες</a:t>
            </a:r>
            <a:r>
              <a:rPr lang="el-GR" dirty="0"/>
              <a:t> εντάσσονται στις </a:t>
            </a:r>
            <a:r>
              <a:rPr lang="en-GB" dirty="0"/>
              <a:t>high-risk</a:t>
            </a:r>
            <a:endParaRPr lang="el-GR" dirty="0"/>
          </a:p>
          <a:p>
            <a:pPr lvl="1"/>
            <a:r>
              <a:rPr lang="en-GB" dirty="0"/>
              <a:t>Compliance</a:t>
            </a:r>
            <a:r>
              <a:rPr lang="el-GR" dirty="0"/>
              <a:t> 24 με 36 μήνες μετά την ψήφιση (Μάιος 2024)</a:t>
            </a:r>
          </a:p>
          <a:p>
            <a:r>
              <a:rPr lang="el-GR" dirty="0"/>
              <a:t>Ευθύνη για την τήρηση στους φορείς-παραγωγούς – Άρθρο 16</a:t>
            </a:r>
          </a:p>
          <a:p>
            <a:r>
              <a:rPr lang="it-IT" dirty="0"/>
              <a:t>AI quality management system (AI QMS)</a:t>
            </a:r>
            <a:r>
              <a:rPr lang="el-GR" dirty="0"/>
              <a:t> για διασφάλιση ποιότητας – Άρθρο 17</a:t>
            </a:r>
          </a:p>
          <a:p>
            <a:r>
              <a:rPr lang="el-GR" dirty="0"/>
              <a:t>Τεκμηρίωση (Ά. 18), αξιολογήσεις και τήρηση αρχείων (Ά. 20), διορθωτικές κινήσεις (Ά. 21), </a:t>
            </a:r>
            <a:r>
              <a:rPr lang="en-GB" dirty="0"/>
              <a:t>post-market monitoring</a:t>
            </a:r>
            <a:r>
              <a:rPr lang="el-GR" dirty="0"/>
              <a:t> (Ά. 61)</a:t>
            </a:r>
          </a:p>
          <a:p>
            <a:r>
              <a:rPr lang="el-GR" dirty="0"/>
              <a:t>Περισσότερα</a:t>
            </a:r>
          </a:p>
          <a:p>
            <a:pPr lvl="1"/>
            <a:r>
              <a:rPr lang="en-US" dirty="0"/>
              <a:t>https://www.nature.com/articles/s41746-024-01232-3</a:t>
            </a:r>
            <a:endParaRPr lang="el-GR" dirty="0"/>
          </a:p>
          <a:p>
            <a:pPr lvl="1"/>
            <a:r>
              <a:rPr lang="en-US" dirty="0"/>
              <a:t>https://www.sciencedirect.com/science/article/pii/S0168851024001623</a:t>
            </a:r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3364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080C4-C84C-3BD8-5404-DAC8E7757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are the new </a:t>
            </a:r>
            <a:r>
              <a:rPr lang="en-GB" strike="sngStrike" dirty="0"/>
              <a:t>gold</a:t>
            </a:r>
            <a:r>
              <a:rPr lang="en-GB" dirty="0"/>
              <a:t> oil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99CF2-3D2F-C00D-D86A-AD2D8CABA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sz="3200" dirty="0"/>
              <a:t>Ο ΓΚΠΔ (</a:t>
            </a:r>
            <a:r>
              <a:rPr lang="en-GB" sz="3200" dirty="0"/>
              <a:t>GDPR)</a:t>
            </a:r>
            <a:r>
              <a:rPr lang="el-GR" sz="3200" dirty="0"/>
              <a:t> είναι άμεσα σχετικός με τα δεδομένα που συλλέγουμε, τηρούμε και επεξεργαζόμαστε</a:t>
            </a:r>
          </a:p>
          <a:p>
            <a:r>
              <a:rPr lang="el-GR" sz="3200" dirty="0"/>
              <a:t>Υποχρέωση για ενημέρωση και συναίνεση </a:t>
            </a:r>
          </a:p>
          <a:p>
            <a:r>
              <a:rPr lang="el-GR" sz="3200" dirty="0"/>
              <a:t>Αρχή της ελαχιστοποίησης: συλλέγουμε μόνο τα δεδομένα που είναι σχετικά με την έρευνά μας</a:t>
            </a:r>
          </a:p>
          <a:p>
            <a:pPr lvl="1"/>
            <a:r>
              <a:rPr lang="el-GR" sz="2800" dirty="0"/>
              <a:t>Και όχι όσα περισσότερα μπορούμε!</a:t>
            </a:r>
          </a:p>
          <a:p>
            <a:r>
              <a:rPr lang="el-GR" sz="3200" dirty="0"/>
              <a:t>Ξανά: </a:t>
            </a:r>
            <a:r>
              <a:rPr lang="en-GB" sz="3200" dirty="0"/>
              <a:t>differential privacy</a:t>
            </a:r>
            <a:endParaRPr lang="el-GR" sz="3200" dirty="0"/>
          </a:p>
          <a:p>
            <a:pPr lvl="1"/>
            <a:r>
              <a:rPr lang="el-GR" sz="2800" dirty="0"/>
              <a:t>Με αρκετά δεδομένα, ενδέχεται να μπορώ να ανακαλύψω ποιο είναι το υποκείμενο, χωρίς να γνωρίζω το όνομά του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353236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7857E-6F9F-F14B-1296-E75387369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Common pitfalls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775E3-FB7C-845C-6768-4AF198FB6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Τα δεδομένα δεν πρέπει να φύγουν εκτός ΕΕ, παρότι Τρίτες χώρες (ΗΒ και ΗΠΑ) έχουν παρόμοιους κανονισμούς</a:t>
            </a:r>
          </a:p>
          <a:p>
            <a:r>
              <a:rPr lang="el-GR" sz="3200" dirty="0"/>
              <a:t>Στα δωρεάν προϊόντα </a:t>
            </a:r>
            <a:r>
              <a:rPr lang="en-GB" sz="3200" dirty="0"/>
              <a:t>Google</a:t>
            </a:r>
            <a:r>
              <a:rPr lang="el-GR" sz="3200" dirty="0"/>
              <a:t> δε μπορούμε να επιλέξουμε πού θα αποθηκεύονται </a:t>
            </a:r>
            <a:r>
              <a:rPr lang="el-GR" sz="3200" dirty="0">
                <a:sym typeface="Wingdings" panose="05000000000000000000" pitchFamily="2" charset="2"/>
              </a:rPr>
              <a:t> </a:t>
            </a:r>
            <a:r>
              <a:rPr lang="en-GB" sz="3200" dirty="0">
                <a:sym typeface="Wingdings" panose="05000000000000000000" pitchFamily="2" charset="2"/>
              </a:rPr>
              <a:t>Google Forms</a:t>
            </a:r>
            <a:r>
              <a:rPr lang="el-GR" sz="3200" dirty="0">
                <a:sym typeface="Wingdings" panose="05000000000000000000" pitchFamily="2" charset="2"/>
              </a:rPr>
              <a:t> </a:t>
            </a:r>
            <a:r>
              <a:rPr lang="en-GB" sz="3200" dirty="0">
                <a:sym typeface="Wingdings" panose="05000000000000000000" pitchFamily="2" charset="2"/>
              </a:rPr>
              <a:t>are not compliant!</a:t>
            </a:r>
            <a:endParaRPr lang="el-GR" sz="3200" dirty="0">
              <a:sym typeface="Wingdings" panose="05000000000000000000" pitchFamily="2" charset="2"/>
            </a:endParaRPr>
          </a:p>
          <a:p>
            <a:r>
              <a:rPr lang="el-GR" sz="3200" dirty="0">
                <a:sym typeface="Wingdings" panose="05000000000000000000" pitchFamily="2" charset="2"/>
              </a:rPr>
              <a:t>Απομαγνητοφώνηση: δε χρησιμοποιούμε </a:t>
            </a:r>
            <a:r>
              <a:rPr lang="en-GB" sz="3200" dirty="0">
                <a:sym typeface="Wingdings" panose="05000000000000000000" pitchFamily="2" charset="2"/>
              </a:rPr>
              <a:t>online services </a:t>
            </a:r>
            <a:r>
              <a:rPr lang="el-GR" sz="3200" dirty="0">
                <a:sym typeface="Wingdings" panose="05000000000000000000" pitchFamily="2" charset="2"/>
              </a:rPr>
              <a:t>(π.χ. </a:t>
            </a:r>
            <a:r>
              <a:rPr lang="en-GB" sz="3200" dirty="0" err="1">
                <a:sym typeface="Wingdings" panose="05000000000000000000" pitchFamily="2" charset="2"/>
              </a:rPr>
              <a:t>TurboScribe</a:t>
            </a:r>
            <a:r>
              <a:rPr lang="el-GR" sz="3200" dirty="0">
                <a:sym typeface="Wingdings" panose="05000000000000000000" pitchFamily="2" charset="2"/>
              </a:rPr>
              <a:t>) γιατί απαιτούν να μεταφερθεί το αρχείο ήχου εκτός ΕΕ</a:t>
            </a:r>
          </a:p>
          <a:p>
            <a:pPr lvl="1"/>
            <a:r>
              <a:rPr lang="el-GR" sz="2800" dirty="0">
                <a:sym typeface="Wingdings" panose="05000000000000000000" pitchFamily="2" charset="2"/>
              </a:rPr>
              <a:t>Μπορούμε να χρησιμοποιήσουμε τοπικά εγκατεστημένες εφαρμογές</a:t>
            </a:r>
          </a:p>
        </p:txBody>
      </p:sp>
    </p:spTree>
    <p:extLst>
      <p:ext uri="{BB962C8B-B14F-4D97-AF65-F5344CB8AC3E}">
        <p14:creationId xmlns:p14="http://schemas.microsoft.com/office/powerpoint/2010/main" val="2173767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2DE1E-7C0C-8EC5-E6A0-1759C58DF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Common pitfalls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6D004-0AE6-6F0E-02E3-44367ACCE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Διάρκεια τήρησης του αρχείου</a:t>
            </a:r>
          </a:p>
          <a:p>
            <a:pPr lvl="1"/>
            <a:r>
              <a:rPr lang="el-GR" sz="2800" dirty="0"/>
              <a:t>Σχετίζεται με την αρχή της ελαχιστοποίησης</a:t>
            </a:r>
          </a:p>
          <a:p>
            <a:r>
              <a:rPr lang="el-GR" sz="3200" dirty="0"/>
              <a:t>Φυσική (π.χ. κλείδωμα) και ψηφιακή προστασία (π.χ. </a:t>
            </a:r>
            <a:r>
              <a:rPr lang="en-GB" sz="3200" dirty="0"/>
              <a:t>antivirus</a:t>
            </a:r>
            <a:r>
              <a:rPr lang="el-GR" sz="3200" dirty="0"/>
              <a:t>, μη πρόσβαση στο </a:t>
            </a:r>
            <a:r>
              <a:rPr lang="en-GB" sz="3200" dirty="0"/>
              <a:t>internet</a:t>
            </a:r>
            <a:r>
              <a:rPr lang="el-GR" sz="3200" dirty="0"/>
              <a:t>)</a:t>
            </a:r>
          </a:p>
          <a:p>
            <a:r>
              <a:rPr lang="el-GR" sz="3200" dirty="0"/>
              <a:t>Διαγραφή και καταστροφή δεδομένων (</a:t>
            </a:r>
            <a:r>
              <a:rPr lang="en-GB" sz="3200" dirty="0"/>
              <a:t>file shredders</a:t>
            </a:r>
            <a:r>
              <a:rPr lang="el-GR" sz="3200" dirty="0"/>
              <a:t>)</a:t>
            </a:r>
          </a:p>
          <a:p>
            <a:r>
              <a:rPr lang="el-GR" sz="3200" dirty="0"/>
              <a:t>Πρέπει να μπορούμε να αποδείξουμε ότι κάναμε «ό,τι ήταν δυνατό/εφικτό»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250503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533F09-E7CC-363A-0D0E-80CDA5736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D9AB5-3159-2C2B-2D2E-94FBD16735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026" y="1122363"/>
            <a:ext cx="10907948" cy="2387600"/>
          </a:xfrm>
        </p:spPr>
        <p:txBody>
          <a:bodyPr>
            <a:noAutofit/>
          </a:bodyPr>
          <a:lstStyle/>
          <a:p>
            <a:r>
              <a:rPr lang="el-GR" sz="5400" dirty="0"/>
              <a:t>Ηθικές</a:t>
            </a:r>
            <a:r>
              <a:rPr lang="en-GB" sz="5400" dirty="0"/>
              <a:t> </a:t>
            </a:r>
            <a:r>
              <a:rPr lang="el-GR" sz="5400" dirty="0"/>
              <a:t>και δεοντολογικές διαστάσεις της Τεχνητής Νοημοσύνης στην ερευνητική διαδικασία</a:t>
            </a:r>
            <a:endParaRPr lang="en-US" sz="54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3791651-48E7-1D85-8B36-8F51DF5C01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50080"/>
            <a:ext cx="9144000" cy="2124340"/>
          </a:xfrm>
        </p:spPr>
        <p:txBody>
          <a:bodyPr>
            <a:normAutofit/>
          </a:bodyPr>
          <a:lstStyle/>
          <a:p>
            <a:pPr algn="l"/>
            <a:endParaRPr lang="el-GR" sz="2800" dirty="0"/>
          </a:p>
          <a:p>
            <a:r>
              <a:rPr lang="el-GR" sz="2800" dirty="0"/>
              <a:t>Κώστας Καρπούζης</a:t>
            </a:r>
          </a:p>
          <a:p>
            <a:r>
              <a:rPr lang="en-US" sz="2800" dirty="0"/>
              <a:t>kkarpou@panteion.gr - @kkarpou</a:t>
            </a:r>
          </a:p>
        </p:txBody>
      </p:sp>
    </p:spTree>
    <p:extLst>
      <p:ext uri="{BB962C8B-B14F-4D97-AF65-F5344CB8AC3E}">
        <p14:creationId xmlns:p14="http://schemas.microsoft.com/office/powerpoint/2010/main" val="653838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593FB-0CB6-41DE-AA70-7BD3EFC34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Ορισμοί</a:t>
            </a:r>
            <a:endParaRPr lang="en-US" dirty="0"/>
          </a:p>
        </p:txBody>
      </p:sp>
      <p:pic>
        <p:nvPicPr>
          <p:cNvPr id="1026" name="Picture 2" descr="enter image description here">
            <a:extLst>
              <a:ext uri="{FF2B5EF4-FFF2-40B4-BE49-F238E27FC236}">
                <a16:creationId xmlns:a16="http://schemas.microsoft.com/office/drawing/2014/main" id="{C53458A9-BA03-4D0F-8509-C37C2E2B4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425" y="96719"/>
            <a:ext cx="2228852" cy="162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D09D7D4-59F0-44BA-B36E-7D1A884FF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l-GR" dirty="0"/>
              <a:t>Τα </a:t>
            </a:r>
            <a:r>
              <a:rPr lang="el-GR" dirty="0" err="1"/>
              <a:t>Νευρωνικά</a:t>
            </a:r>
            <a:r>
              <a:rPr lang="el-GR" dirty="0"/>
              <a:t> Δίκτυα (</a:t>
            </a:r>
            <a:r>
              <a:rPr lang="en-US" dirty="0"/>
              <a:t>Neural networks – NN) </a:t>
            </a:r>
            <a:r>
              <a:rPr lang="el-GR" dirty="0"/>
              <a:t>είναι η πιο γνωστή αρχιτεκτονική ΜΜ</a:t>
            </a:r>
          </a:p>
          <a:p>
            <a:r>
              <a:rPr lang="el-GR" dirty="0"/>
              <a:t>Παραπομπή στο πώς (φανταζόμαστε ότι) εργάζονται οι νευρώνες στον εγκέφαλο</a:t>
            </a:r>
            <a:endParaRPr lang="en-US" dirty="0"/>
          </a:p>
          <a:p>
            <a:r>
              <a:rPr lang="el-GR" dirty="0"/>
              <a:t>Πρόβλημα: τα ΝΝ μαθαίνουν αργά </a:t>
            </a:r>
            <a:r>
              <a:rPr lang="el-GR" dirty="0">
                <a:sym typeface="Wingdings" panose="05000000000000000000" pitchFamily="2" charset="2"/>
              </a:rPr>
              <a:t> </a:t>
            </a:r>
            <a:br>
              <a:rPr lang="el-GR" dirty="0">
                <a:sym typeface="Wingdings" panose="05000000000000000000" pitchFamily="2" charset="2"/>
              </a:rPr>
            </a:br>
            <a:r>
              <a:rPr lang="el-GR" dirty="0">
                <a:sym typeface="Wingdings" panose="05000000000000000000" pitchFamily="2" charset="2"/>
              </a:rPr>
              <a:t>χρειάζονται πολλά δείγματα για να μάθουν</a:t>
            </a:r>
            <a:br>
              <a:rPr lang="el-GR" dirty="0">
                <a:sym typeface="Wingdings" panose="05000000000000000000" pitchFamily="2" charset="2"/>
              </a:rPr>
            </a:br>
            <a:r>
              <a:rPr lang="el-GR" dirty="0">
                <a:sym typeface="Wingdings" panose="05000000000000000000" pitchFamily="2" charset="2"/>
              </a:rPr>
              <a:t>αποτελεσματικά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AE25555-FF5A-4540-A86F-F9E0E6A5F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311" y="3685656"/>
            <a:ext cx="4260227" cy="291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278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F3F73-5F5D-4BDF-B54D-0F18BAB32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Ορισμοί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327B7-48A8-43FB-9835-B11310969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13960" cy="4351338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/>
              <a:t>Deep Learning: </a:t>
            </a:r>
            <a:r>
              <a:rPr lang="el-GR" sz="3200" dirty="0"/>
              <a:t>ειδική κατηγορία ΝΝ με πολλά επίπεδα ανάμεσα στην είσοδο και την έξοδο</a:t>
            </a:r>
          </a:p>
          <a:p>
            <a:r>
              <a:rPr lang="en-US" sz="3200" dirty="0"/>
              <a:t>State of the art</a:t>
            </a:r>
            <a:r>
              <a:rPr lang="el-GR" sz="3200" dirty="0"/>
              <a:t> λόγω της εύκολης υλοποίησης σε λογισμικό και του υλικού που βοηθά στην επεξεργασία</a:t>
            </a:r>
          </a:p>
          <a:p>
            <a:pPr lvl="1"/>
            <a:r>
              <a:rPr lang="el-GR" sz="2800" dirty="0"/>
              <a:t>Κάρτες γραφικών, </a:t>
            </a:r>
            <a:r>
              <a:rPr lang="en-US" sz="2800" dirty="0"/>
              <a:t>multi-core </a:t>
            </a:r>
            <a:r>
              <a:rPr lang="el-GR" sz="2800" dirty="0"/>
              <a:t>επεξεργαστές</a:t>
            </a:r>
            <a:endParaRPr lang="en-US" sz="2800" dirty="0"/>
          </a:p>
          <a:p>
            <a:r>
              <a:rPr lang="el-GR" sz="3200" dirty="0"/>
              <a:t>Χρειάζονται ακόμα περισσότερα δεδομένα</a:t>
            </a:r>
          </a:p>
          <a:p>
            <a:pPr lvl="1"/>
            <a:r>
              <a:rPr lang="el-GR" sz="2800" dirty="0"/>
              <a:t>Αλλά πλέον τα έχουμε!</a:t>
            </a:r>
            <a:endParaRPr lang="en-US" sz="28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2097E4B-6FF3-4E43-A6EF-A4B565999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74528"/>
            <a:ext cx="5824811" cy="321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nter image description here">
            <a:extLst>
              <a:ext uri="{FF2B5EF4-FFF2-40B4-BE49-F238E27FC236}">
                <a16:creationId xmlns:a16="http://schemas.microsoft.com/office/drawing/2014/main" id="{3A73A338-7AB5-4CE1-BC4F-54AB8A8C8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425" y="96719"/>
            <a:ext cx="2228852" cy="162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813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2B9B3-9ECB-4433-BA59-985D6A93E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Τεχνητή Νοημοσύνη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8651A-55CE-4132-A630-C7BA1C7CE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Μετά από 50 χρόνια έρευνας, δεν υπάρχει καθολικά αποδεκτός ορισμός</a:t>
            </a:r>
          </a:p>
          <a:p>
            <a:pPr lvl="1"/>
            <a:r>
              <a:rPr lang="el-GR" dirty="0"/>
              <a:t>«Βοήθησαν» και οι ταινίες επιστημονικής φαντασίας!</a:t>
            </a:r>
          </a:p>
          <a:p>
            <a:pPr lvl="1"/>
            <a:r>
              <a:rPr lang="el-GR" dirty="0"/>
              <a:t>Αλλά και ο όρος «νοημοσύνη» </a:t>
            </a:r>
            <a:r>
              <a:rPr lang="el-GR" dirty="0">
                <a:sym typeface="Wingdings" panose="05000000000000000000" pitchFamily="2" charset="2"/>
              </a:rPr>
              <a:t> απειλή;</a:t>
            </a:r>
          </a:p>
          <a:p>
            <a:r>
              <a:rPr lang="el-GR" dirty="0">
                <a:sym typeface="Wingdings" panose="05000000000000000000" pitchFamily="2" charset="2"/>
              </a:rPr>
              <a:t>Μπορεί να συμπεριλάβει </a:t>
            </a:r>
            <a:r>
              <a:rPr lang="en-US" dirty="0">
                <a:sym typeface="Wingdings" panose="05000000000000000000" pitchFamily="2" charset="2"/>
              </a:rPr>
              <a:t>data mining (</a:t>
            </a:r>
            <a:r>
              <a:rPr lang="el-GR" dirty="0">
                <a:sym typeface="Wingdings" panose="05000000000000000000" pitchFamily="2" charset="2"/>
              </a:rPr>
              <a:t>ανίχνευση σχέσεων ανάμεσα σε δεδομένα, π.χ. αέρια θερμοκηπίου/βιομηχανική δραστηριότητα/τρύπα του Όζοντος), ανάλυση κοινωνικών δικτύων ή πρόβλεψη</a:t>
            </a:r>
          </a:p>
          <a:p>
            <a:r>
              <a:rPr lang="el-GR" dirty="0">
                <a:sym typeface="Wingdings" panose="05000000000000000000" pitchFamily="2" charset="2"/>
              </a:rPr>
              <a:t>Μεγάλοι όγκοι δεδομένων, παράλληλα με υπολογιστική ισχύ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18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53F5F-76E4-4786-B276-F2613EA4F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Πώς μαθαίνει ένα ΝΝ;</a:t>
            </a:r>
            <a:endParaRPr lang="en-US" dirty="0"/>
          </a:p>
        </p:txBody>
      </p:sp>
      <p:pic>
        <p:nvPicPr>
          <p:cNvPr id="7" name="Neural Network Learning">
            <a:hlinkClick r:id="" action="ppaction://media"/>
            <a:extLst>
              <a:ext uri="{FF2B5EF4-FFF2-40B4-BE49-F238E27FC236}">
                <a16:creationId xmlns:a16="http://schemas.microsoft.com/office/drawing/2014/main" id="{A0C7F2FA-4196-4B60-A382-026887D4A56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26031" y="1804852"/>
            <a:ext cx="4800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7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4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19DA2-9C24-4FA2-9627-79498A999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Και πού είναι το πρόβλημα;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BFC76-3566-4712-931D-00E187984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3200" dirty="0"/>
              <a:t>Τα ΝΝ μπορούν να εκπαιδευτούν ώστε να κατατάσσουν φωτογραφίες, βίντεο, τιμές μετοχών, σχεδόν οτιδήποτε, πιο αποτελεσματικά από τον καλύτερα εκπαιδευμένο άνθρωπο</a:t>
            </a:r>
          </a:p>
          <a:p>
            <a:pPr lvl="1"/>
            <a:r>
              <a:rPr lang="el-GR" sz="2800" dirty="0"/>
              <a:t>Αναγνώριση προσώπων και συναισθημάτων</a:t>
            </a:r>
          </a:p>
          <a:p>
            <a:pPr lvl="1"/>
            <a:r>
              <a:rPr lang="el-GR" sz="2800" dirty="0"/>
              <a:t>Πρόβλεψη καιρού και τιμών μετοχών</a:t>
            </a:r>
          </a:p>
          <a:p>
            <a:r>
              <a:rPr lang="el-GR" sz="3200" dirty="0"/>
              <a:t>Με τον πιο ευρύ ορισμό της ΤΝ, μπορούν να </a:t>
            </a:r>
            <a:r>
              <a:rPr lang="el-GR" sz="3200" dirty="0" err="1"/>
              <a:t>μοντελοποιήσουν</a:t>
            </a:r>
            <a:r>
              <a:rPr lang="el-GR" sz="3200" dirty="0"/>
              <a:t> αποτελεσματικότερα και την οργανωμένη γνώση</a:t>
            </a:r>
          </a:p>
          <a:p>
            <a:pPr lvl="1"/>
            <a:r>
              <a:rPr lang="el-GR" sz="2800" dirty="0"/>
              <a:t>Από επιτραπέζια παιχνίδια (σκάκι, </a:t>
            </a:r>
            <a:r>
              <a:rPr lang="en-US" sz="2800" dirty="0"/>
              <a:t>Go</a:t>
            </a:r>
            <a:r>
              <a:rPr lang="el-GR" sz="2800" dirty="0"/>
              <a:t>, ακόμα και </a:t>
            </a:r>
            <a:r>
              <a:rPr lang="en-US" sz="2800" dirty="0"/>
              <a:t>poker</a:t>
            </a:r>
            <a:r>
              <a:rPr lang="el-GR" sz="2800" dirty="0"/>
              <a:t>) </a:t>
            </a:r>
          </a:p>
          <a:p>
            <a:pPr lvl="1"/>
            <a:r>
              <a:rPr lang="el-GR" sz="2800" dirty="0"/>
              <a:t>Μέχρι την</a:t>
            </a:r>
            <a:r>
              <a:rPr lang="en-US" sz="2800" dirty="0"/>
              <a:t> 3</a:t>
            </a:r>
            <a:r>
              <a:rPr lang="el-GR" sz="2800" dirty="0"/>
              <a:t>Δ δομή των πρωτεϊνών</a:t>
            </a:r>
          </a:p>
          <a:p>
            <a:pPr lvl="1"/>
            <a:r>
              <a:rPr lang="en-US" sz="2800" dirty="0"/>
              <a:t>DeepMind </a:t>
            </a:r>
            <a:r>
              <a:rPr lang="en-US" sz="2800" dirty="0" err="1"/>
              <a:t>AlphaFold</a:t>
            </a:r>
            <a:r>
              <a:rPr lang="en-US" sz="2800" dirty="0"/>
              <a:t>, https://www.deepmind.com/research/highlighted-research/alphafold</a:t>
            </a:r>
          </a:p>
        </p:txBody>
      </p:sp>
    </p:spTree>
    <p:extLst>
      <p:ext uri="{BB962C8B-B14F-4D97-AF65-F5344CB8AC3E}">
        <p14:creationId xmlns:p14="http://schemas.microsoft.com/office/powerpoint/2010/main" val="1948041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B5379-3BA5-4F79-9A27-ECA1CC91E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Και πού είναι το πρόβλημα;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FDB05-27F2-4786-9FCF-A10D2B07F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Σε αρκετές περιπτώσεις, δεν είναι πολύ σαφές το πώς τα ΝΝ διακρίνουν τα δείγματα</a:t>
            </a:r>
          </a:p>
          <a:p>
            <a:pPr lvl="1"/>
            <a:r>
              <a:rPr lang="el-GR" dirty="0"/>
              <a:t>Ποιες πληροφορίες ή χαρακτηριστικά τους χρησιμοποιούν για να βγάλουν μια απόφαση (</a:t>
            </a:r>
            <a:r>
              <a:rPr lang="en-GB" dirty="0"/>
              <a:t>explainability)</a:t>
            </a:r>
            <a:endParaRPr lang="el-GR" dirty="0"/>
          </a:p>
          <a:p>
            <a:r>
              <a:rPr lang="el-GR" dirty="0"/>
              <a:t>Από τι εξαρτάται η αποτελεσματική μάθηση;</a:t>
            </a:r>
          </a:p>
          <a:p>
            <a:pPr lvl="1"/>
            <a:r>
              <a:rPr lang="el-GR" dirty="0"/>
              <a:t>Αριθμός δειγμάτων, υπολογιστική ισχύς</a:t>
            </a:r>
          </a:p>
          <a:p>
            <a:r>
              <a:rPr lang="el-GR" dirty="0"/>
              <a:t>Αντιπροσωπευτικότητα </a:t>
            </a:r>
          </a:p>
          <a:p>
            <a:pPr lvl="1"/>
            <a:r>
              <a:rPr lang="el-GR" dirty="0"/>
              <a:t>Το παράδειγμα με τα γατάκια και τα σκυλάκια</a:t>
            </a:r>
          </a:p>
          <a:p>
            <a:pPr lvl="1"/>
            <a:r>
              <a:rPr lang="el-GR" dirty="0"/>
              <a:t>Πώς διακρίνει το ΝΝ τις κλάσεις (όνομα ζώου)</a:t>
            </a:r>
          </a:p>
          <a:p>
            <a:pPr lvl="1"/>
            <a:r>
              <a:rPr lang="el-GR" dirty="0"/>
              <a:t>Πώς θα συμπεριφερθεί το ΝΝ σε </a:t>
            </a:r>
            <a:r>
              <a:rPr lang="el-GR" i="1" dirty="0"/>
              <a:t>προσεκτικά επιλεγμένα </a:t>
            </a:r>
            <a:r>
              <a:rPr lang="el-GR" dirty="0"/>
              <a:t>δεδομένα;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393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1911</TotalTime>
  <Words>2018</Words>
  <Application>Microsoft Office PowerPoint</Application>
  <PresentationFormat>Widescreen</PresentationFormat>
  <Paragraphs>207</Paragraphs>
  <Slides>35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Wingdings</vt:lpstr>
      <vt:lpstr>Office Theme</vt:lpstr>
      <vt:lpstr>Ηθικές και δεοντολογικές διαστάσεις της Τεχνητής Νοημοσύνης στην ερευνητική διαδικασία</vt:lpstr>
      <vt:lpstr>Τεχνητή Νοημοσύνη</vt:lpstr>
      <vt:lpstr>Ορισμοί</vt:lpstr>
      <vt:lpstr>Ορισμοί</vt:lpstr>
      <vt:lpstr>Ορισμοί</vt:lpstr>
      <vt:lpstr>Τεχνητή Νοημοσύνη</vt:lpstr>
      <vt:lpstr>Πώς μαθαίνει ένα ΝΝ;</vt:lpstr>
      <vt:lpstr>Και πού είναι το πρόβλημα;</vt:lpstr>
      <vt:lpstr>Και πού είναι το πρόβλημα;</vt:lpstr>
      <vt:lpstr>PowerPoint Presentation</vt:lpstr>
      <vt:lpstr>Τι άλλο μπορεί να πάει στραβά;</vt:lpstr>
      <vt:lpstr>Παραδείγματα IRL</vt:lpstr>
      <vt:lpstr>Παραδείγματα IRL</vt:lpstr>
      <vt:lpstr>Παραδείγματα IRL</vt:lpstr>
      <vt:lpstr>Παραδείγματα IRL</vt:lpstr>
      <vt:lpstr>Εξηγώντας πώς δουλεύει η ΤΝ</vt:lpstr>
      <vt:lpstr>Ηθικοί κίνδυνοι</vt:lpstr>
      <vt:lpstr>Ηθικοί κίνδυνοι</vt:lpstr>
      <vt:lpstr>Ηθικοί κίνδυνοι</vt:lpstr>
      <vt:lpstr>Ηθικοί κίνδυνοι</vt:lpstr>
      <vt:lpstr>Γιατί;</vt:lpstr>
      <vt:lpstr>PowerPoint Presentation</vt:lpstr>
      <vt:lpstr>AI και Research ethics</vt:lpstr>
      <vt:lpstr>Πρώτα, τα άσχημα νέα… </vt:lpstr>
      <vt:lpstr>Αλλά… </vt:lpstr>
      <vt:lpstr>Πώς;</vt:lpstr>
      <vt:lpstr>Αξιολόγηση επίδοσης</vt:lpstr>
      <vt:lpstr>Κατανόηση της εξόδου</vt:lpstr>
      <vt:lpstr>Κατανόηση της εξόδου</vt:lpstr>
      <vt:lpstr>EU AI Act</vt:lpstr>
      <vt:lpstr>EU AI Act</vt:lpstr>
      <vt:lpstr>Data are the new gold oil</vt:lpstr>
      <vt:lpstr>Common pitfalls</vt:lpstr>
      <vt:lpstr>Common pitfalls</vt:lpstr>
      <vt:lpstr>Ηθικές και δεοντολογικές διαστάσεις της Τεχνητής Νοημοσύνης στην ερευνητική διαδικασία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Kostas Karpouzis</dc:creator>
  <cp:lastModifiedBy>Κωστας Καρπουζης</cp:lastModifiedBy>
  <cp:revision>27</cp:revision>
  <dcterms:created xsi:type="dcterms:W3CDTF">2021-10-02T08:26:34Z</dcterms:created>
  <dcterms:modified xsi:type="dcterms:W3CDTF">2024-10-11T18:28:31Z</dcterms:modified>
</cp:coreProperties>
</file>