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7" r:id="rId4"/>
    <p:sldId id="258" r:id="rId5"/>
    <p:sldId id="268" r:id="rId6"/>
    <p:sldId id="269" r:id="rId7"/>
    <p:sldId id="270" r:id="rId8"/>
    <p:sldId id="259" r:id="rId9"/>
    <p:sldId id="271" r:id="rId10"/>
    <p:sldId id="274" r:id="rId11"/>
    <p:sldId id="272" r:id="rId12"/>
    <p:sldId id="273" r:id="rId13"/>
    <p:sldId id="275" r:id="rId14"/>
    <p:sldId id="276" r:id="rId15"/>
    <p:sldId id="277" r:id="rId16"/>
    <p:sldId id="278" r:id="rId17"/>
    <p:sldId id="261" r:id="rId18"/>
    <p:sldId id="279" r:id="rId19"/>
    <p:sldId id="280" r:id="rId20"/>
    <p:sldId id="281" r:id="rId21"/>
    <p:sldId id="301" r:id="rId22"/>
    <p:sldId id="282" r:id="rId23"/>
    <p:sldId id="283" r:id="rId24"/>
    <p:sldId id="284" r:id="rId25"/>
    <p:sldId id="286" r:id="rId26"/>
    <p:sldId id="288" r:id="rId27"/>
    <p:sldId id="287" r:id="rId28"/>
    <p:sldId id="290" r:id="rId29"/>
    <p:sldId id="289" r:id="rId30"/>
    <p:sldId id="292" r:id="rId31"/>
    <p:sldId id="291" r:id="rId32"/>
    <p:sldId id="293" r:id="rId33"/>
    <p:sldId id="294" r:id="rId34"/>
    <p:sldId id="295" r:id="rId35"/>
    <p:sldId id="296" r:id="rId36"/>
    <p:sldId id="297" r:id="rId37"/>
    <p:sldId id="302" r:id="rId38"/>
    <p:sldId id="299" r:id="rId39"/>
    <p:sldId id="298" r:id="rId40"/>
    <p:sldId id="300" r:id="rId41"/>
    <p:sldId id="265" r:id="rId42"/>
    <p:sldId id="303" r:id="rId43"/>
    <p:sldId id="304" r:id="rId44"/>
    <p:sldId id="305" r:id="rId45"/>
  </p:sldIdLst>
  <p:sldSz cx="18288000" cy="10287000"/>
  <p:notesSz cx="6858000" cy="9144000"/>
  <p:embeddedFontLst>
    <p:embeddedFont>
      <p:font typeface="Boriboon Bold" pitchFamily="2" charset="-34"/>
      <p:regular r:id="rId46"/>
      <p:bold r:id="rId47"/>
    </p:embeddedFont>
    <p:embeddedFont>
      <p:font typeface="Tomorrow" pitchFamily="2"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6442"/>
    <a:srgbClr val="7C8976"/>
    <a:srgbClr val="645E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89" autoAdjust="0"/>
    <p:restoredTop sz="94626" autoAdjust="0"/>
  </p:normalViewPr>
  <p:slideViewPr>
    <p:cSldViewPr>
      <p:cViewPr varScale="1">
        <p:scale>
          <a:sx n="68" d="100"/>
          <a:sy n="68" d="100"/>
        </p:scale>
        <p:origin x="280" y="5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12/18/24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2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2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2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 Id="rId9" Type="http://schemas.openxmlformats.org/officeDocument/2006/relationships/image" Target="../media/image18.jpeg"/></Relationships>
</file>

<file path=ppt/slides/_rels/slide2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 Id="rId9" Type="http://schemas.openxmlformats.org/officeDocument/2006/relationships/image" Target="../media/image19.jpeg"/></Relationships>
</file>

<file path=ppt/slides/_rels/slide2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3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3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3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3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3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3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3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 Id="rId9" Type="http://schemas.openxmlformats.org/officeDocument/2006/relationships/image" Target="../media/image20.jpeg"/></Relationships>
</file>

<file path=ppt/slides/_rels/slide3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3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4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4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hyperlink" Target="https://www.kathimerini.gr/life/environment/1007773/i-mikri-epochi-ton-pagetonon-ton-15o-aiona/" TargetMode="External"/><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hyperlink" Target="https://www.ethnos.gr/history/article/171012/sanshmera24aygoystoymiapolholoklhrhexafanizetaimesase15leptahpomphiaxanetaisthnistoria" TargetMode="External"/><Relationship Id="rId17" Type="http://schemas.openxmlformats.org/officeDocument/2006/relationships/hyperlink" Target="https://climate.ec.europa.eu/climate-change/consequences-climate-change_el" TargetMode="External"/><Relationship Id="rId2" Type="http://schemas.openxmlformats.org/officeDocument/2006/relationships/image" Target="../media/image1.jpeg"/><Relationship Id="rId16" Type="http://schemas.openxmlformats.org/officeDocument/2006/relationships/hyperlink" Target="https://wwfeu.awsassets.panda.org/downloads/viosimi_hrimatodotisi_faq.pdf" TargetMode="External"/><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hyperlink" Target="https://eur-lex.europa.eu/EL/legal-content/glossary/sustainable-development.html" TargetMode="External"/><Relationship Id="rId5" Type="http://schemas.openxmlformats.org/officeDocument/2006/relationships/image" Target="../media/image2.png"/><Relationship Id="rId15" Type="http://schemas.openxmlformats.org/officeDocument/2006/relationships/hyperlink" Target="https://www.sev.org.gr/Uploads/Documents/EconBulletin_24_10_2019_V4.pdf" TargetMode="External"/><Relationship Id="rId10" Type="http://schemas.openxmlformats.org/officeDocument/2006/relationships/hyperlink" Target="https://eur-lex.europa.eu/EL/legal-content/glossary/sustainable-development-goals.html" TargetMode="External"/><Relationship Id="rId4" Type="http://schemas.openxmlformats.org/officeDocument/2006/relationships/image" Target="../media/image9.svg"/><Relationship Id="rId9" Type="http://schemas.openxmlformats.org/officeDocument/2006/relationships/hyperlink" Target="https://www.britannica.com/topic/Brundtland-Report" TargetMode="External"/><Relationship Id="rId14" Type="http://schemas.openxmlformats.org/officeDocument/2006/relationships/hyperlink" Target="https://www.eea.europa.eu/el/articles/to-ygies-periballon-einai-aparaitito"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hyperlink" Target="https://www.europarl.europa.eu/topics/el/article/20151201STO05603/kukliki-oikonomia-chrisimopoiise-to-xana" TargetMode="External"/><Relationship Id="rId18" Type="http://schemas.openxmlformats.org/officeDocument/2006/relationships/hyperlink" Target="https://unglobalcompact.org/" TargetMode="External"/><Relationship Id="rId26" Type="http://schemas.openxmlformats.org/officeDocument/2006/relationships/hyperlink" Target="https://earthwatch.org/" TargetMode="External"/><Relationship Id="rId3" Type="http://schemas.openxmlformats.org/officeDocument/2006/relationships/image" Target="../media/image8.png"/><Relationship Id="rId21" Type="http://schemas.openxmlformats.org/officeDocument/2006/relationships/hyperlink" Target="https://www.greenpeace.org/eu-unit/" TargetMode="External"/><Relationship Id="rId7" Type="http://schemas.openxmlformats.org/officeDocument/2006/relationships/image" Target="../media/image10.png"/><Relationship Id="rId12" Type="http://schemas.openxmlformats.org/officeDocument/2006/relationships/hyperlink" Target="https://www.citybranding.gr/2024/06/sustainable-mobility.html" TargetMode="External"/><Relationship Id="rId17" Type="http://schemas.openxmlformats.org/officeDocument/2006/relationships/hyperlink" Target="https://ir.lib.uth.gr/xmlui/bitstream/handle/11615/81586/26943.pdf?sequence=4" TargetMode="External"/><Relationship Id="rId25" Type="http://schemas.openxmlformats.org/officeDocument/2006/relationships/hyperlink" Target="https://www.rainforest-alliance.org/" TargetMode="External"/><Relationship Id="rId2" Type="http://schemas.openxmlformats.org/officeDocument/2006/relationships/image" Target="../media/image1.jpeg"/><Relationship Id="rId16" Type="http://schemas.openxmlformats.org/officeDocument/2006/relationships/hyperlink" Target="https://www.haniotika-nea.gr/i-symvoli-ton-mme-stin-oikologiki-krisi/" TargetMode="External"/><Relationship Id="rId20" Type="http://schemas.openxmlformats.org/officeDocument/2006/relationships/hyperlink" Target="https://wwf.panda.org/" TargetMode="External"/><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hyperlink" Target="https://unric.org/el/%CF%83%CF%84%CE%BF%CF%87%CE%BF%CF%83-13-%CE%B4%CF%81%CE%B1%CF%83%CE%B7-%CE%B3%CE%B9%CE%B1-%CF%84%CE%BF-%CE%BA%CE%BB%CE%B9%CE%BC%CE%B1/" TargetMode="External"/><Relationship Id="rId24" Type="http://schemas.openxmlformats.org/officeDocument/2006/relationships/hyperlink" Target="https://www.wri.org/" TargetMode="External"/><Relationship Id="rId5" Type="http://schemas.openxmlformats.org/officeDocument/2006/relationships/image" Target="../media/image2.png"/><Relationship Id="rId15" Type="http://schemas.openxmlformats.org/officeDocument/2006/relationships/hyperlink" Target="https://www.ecoschools.global/,https:/carleton.ca/sustainability/get-involved/for-staff-faculty/green-workplace/" TargetMode="External"/><Relationship Id="rId23" Type="http://schemas.openxmlformats.org/officeDocument/2006/relationships/hyperlink" Target="https://www.nature.org/en-us/" TargetMode="External"/><Relationship Id="rId10" Type="http://schemas.openxmlformats.org/officeDocument/2006/relationships/hyperlink" Target="https://odeth.eu/17-%CF%83%CF%84%CF%8C%CF%87%CE%BF%CE%B9-%CE%B2%CE%B9%CF%8E%CF%83%CE%B9%CE%BC%CE%B7%CF%82-%CE%B1%CE%BD%CE%AC%CF%80%CF%84%CF%85%CE%BE%CE%B7%CF%82-%CE%BC%CE%B9%CE%B1-%CF%83%CF%8D%CE%BD%CF%84%CE%BF/" TargetMode="External"/><Relationship Id="rId19" Type="http://schemas.openxmlformats.org/officeDocument/2006/relationships/hyperlink" Target="https://www.unep.org/" TargetMode="External"/><Relationship Id="rId4" Type="http://schemas.openxmlformats.org/officeDocument/2006/relationships/image" Target="../media/image9.svg"/><Relationship Id="rId9" Type="http://schemas.openxmlformats.org/officeDocument/2006/relationships/hyperlink" Target="https://www.consilium.europa.eu/el/policies/paris-agreement-climate/" TargetMode="External"/><Relationship Id="rId14" Type="http://schemas.openxmlformats.org/officeDocument/2006/relationships/hyperlink" Target="https://climate-pact.europa.eu/priority-topics/education-and-awareness_el" TargetMode="External"/><Relationship Id="rId22" Type="http://schemas.openxmlformats.org/officeDocument/2006/relationships/hyperlink" Target="https://www.foei.org/" TargetMode="External"/><Relationship Id="rId27" Type="http://schemas.openxmlformats.org/officeDocument/2006/relationships/hyperlink" Target="https://gggi.org/"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hyperlink" Target="https://www.eea.europa.eu/el/articles/to-ygies-periballon-einai-aparaitito" TargetMode="External"/><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hyperlink" Target="https://wikifarmer.com/el/%CF%84%CE%B9-%CE%B5%CE%AF%CE%BD%CE%B1%CE%B9-%CE%B7-%CE%B5%CE%BE%CE%AC%CE%BD%CF%84%CE%BB%CE%B7%CF%83%CE%B7-%CF%84%CF%89%CE%BD-%CF%86%CF%85%CF%83%CE%B9%CE%BA%CF%8E%CE%BD-%CF%80%CF%8C%CF%81%CF%89%CE%BD/" TargetMode="External"/><Relationship Id="rId2" Type="http://schemas.openxmlformats.org/officeDocument/2006/relationships/image" Target="../media/image1.jpeg"/><Relationship Id="rId16" Type="http://schemas.openxmlformats.org/officeDocument/2006/relationships/hyperlink" Target="https://www.cleanseas.org/" TargetMode="External"/><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hyperlink" Target="https://static.eudoxus.gr/books/59/chapter-102073459.pdf" TargetMode="External"/><Relationship Id="rId5" Type="http://schemas.openxmlformats.org/officeDocument/2006/relationships/image" Target="../media/image2.png"/><Relationship Id="rId15" Type="http://schemas.openxmlformats.org/officeDocument/2006/relationships/hyperlink" Target="https://trilliontrees.org/" TargetMode="External"/><Relationship Id="rId10" Type="http://schemas.openxmlformats.org/officeDocument/2006/relationships/hyperlink" Target="https://gojack.gr/blog/prasines-ependiseis/" TargetMode="External"/><Relationship Id="rId4" Type="http://schemas.openxmlformats.org/officeDocument/2006/relationships/image" Target="../media/image9.svg"/><Relationship Id="rId9" Type="http://schemas.openxmlformats.org/officeDocument/2006/relationships/hyperlink" Target="https://www.europarl.europa.eu/topics/el/article/20200604STO80509/viosimi-chrimatodotisi-pros-ena-koino-sustima-taxinomisis-prasinon-ependuseon" TargetMode="External"/><Relationship Id="rId14" Type="http://schemas.openxmlformats.org/officeDocument/2006/relationships/hyperlink" Target="https://news.goodcause.gr/index.php/el/i-prostasia-toy-perivallontos-einai-ipothesi-olon-ma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200" y="3175"/>
            <a:ext cx="18364200" cy="111633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l-GR" dirty="0"/>
          </a:p>
        </p:txBody>
      </p:sp>
      <p:sp>
        <p:nvSpPr>
          <p:cNvPr id="3" name="Freeform 3"/>
          <p:cNvSpPr/>
          <p:nvPr/>
        </p:nvSpPr>
        <p:spPr>
          <a:xfrm>
            <a:off x="-4303510" y="49530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R"/>
          </a:p>
        </p:txBody>
      </p:sp>
      <p:sp>
        <p:nvSpPr>
          <p:cNvPr id="4" name="Freeform 4"/>
          <p:cNvSpPr/>
          <p:nvPr/>
        </p:nvSpPr>
        <p:spPr>
          <a:xfrm rot="292881" flipH="1">
            <a:off x="14632247" y="137089"/>
            <a:ext cx="5558907" cy="2777862"/>
          </a:xfrm>
          <a:custGeom>
            <a:avLst/>
            <a:gdLst/>
            <a:ahLst/>
            <a:cxnLst/>
            <a:rect l="l" t="t" r="r" b="b"/>
            <a:pathLst>
              <a:path w="5558907" h="2777862">
                <a:moveTo>
                  <a:pt x="5558906" y="0"/>
                </a:moveTo>
                <a:lnTo>
                  <a:pt x="0" y="0"/>
                </a:lnTo>
                <a:lnTo>
                  <a:pt x="0" y="2777863"/>
                </a:lnTo>
                <a:lnTo>
                  <a:pt x="5558906" y="2777863"/>
                </a:lnTo>
                <a:lnTo>
                  <a:pt x="5558906"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p:cNvSpPr/>
          <p:nvPr/>
        </p:nvSpPr>
        <p:spPr>
          <a:xfrm>
            <a:off x="0" y="6749317"/>
            <a:ext cx="18617334" cy="5017966"/>
          </a:xfrm>
          <a:custGeom>
            <a:avLst/>
            <a:gdLst/>
            <a:ahLst/>
            <a:cxnLst/>
            <a:rect l="l" t="t" r="r" b="b"/>
            <a:pathLst>
              <a:path w="18617334" h="5017966">
                <a:moveTo>
                  <a:pt x="0" y="0"/>
                </a:moveTo>
                <a:lnTo>
                  <a:pt x="18617334" y="0"/>
                </a:lnTo>
                <a:lnTo>
                  <a:pt x="18617334" y="5017966"/>
                </a:lnTo>
                <a:lnTo>
                  <a:pt x="0" y="50179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p:cNvSpPr txBox="1"/>
          <p:nvPr/>
        </p:nvSpPr>
        <p:spPr>
          <a:xfrm>
            <a:off x="4648200" y="4176664"/>
            <a:ext cx="13563600" cy="2514343"/>
          </a:xfrm>
          <a:prstGeom prst="rect">
            <a:avLst/>
          </a:prstGeom>
        </p:spPr>
        <p:txBody>
          <a:bodyPr wrap="square" lIns="0" tIns="0" rIns="0" bIns="0" rtlCol="0" anchor="t">
            <a:spAutoFit/>
          </a:bodyPr>
          <a:lstStyle/>
          <a:p>
            <a:pPr algn="ctr">
              <a:lnSpc>
                <a:spcPct val="150000"/>
              </a:lnSpc>
            </a:pPr>
            <a:r>
              <a:rPr lang="el-GR" sz="1600" b="0" i="0" u="none" strike="noStrike" dirty="0">
                <a:solidFill>
                  <a:srgbClr val="000000"/>
                </a:solidFill>
                <a:effectLst/>
                <a:latin typeface="Arial" panose="020B0604020202020204" pitchFamily="34" charset="0"/>
              </a:rPr>
              <a:t> </a:t>
            </a:r>
            <a:r>
              <a:rPr lang="en-US" sz="4000" b="1" dirty="0">
                <a:solidFill>
                  <a:srgbClr val="464F41"/>
                </a:solidFill>
                <a:latin typeface="Boriboon Bold"/>
                <a:cs typeface="Boriboon Bold"/>
                <a:sym typeface="Boriboon Bold"/>
              </a:rPr>
              <a:t> </a:t>
            </a:r>
            <a:r>
              <a:rPr lang="el-GR" sz="4000" b="1" dirty="0">
                <a:solidFill>
                  <a:srgbClr val="464F41"/>
                </a:solidFill>
                <a:latin typeface="Boriboon Bold"/>
                <a:cs typeface="Boriboon Bold"/>
                <a:sym typeface="Boriboon Bold"/>
              </a:rPr>
              <a:t>ΒΙΩΣΙΜΟ ΟΙΚΟΣΥΣΤΗΜΑ ΚΑΙ ΔΙΕΘΝΗΣ ΑΝΑΠΤΥΞΗ: ΥΠΑΡΧΟΥΝ ΤΕΛΙΚΑ ΕΛΠΙΔΕΣ ΓΙΑ ΕΝΑ ΠΡΑΣΙΝΟ ΜΕΛΛΟΝ;</a:t>
            </a:r>
          </a:p>
          <a:p>
            <a:pPr algn="r">
              <a:lnSpc>
                <a:spcPct val="150000"/>
              </a:lnSpc>
            </a:pPr>
            <a:r>
              <a:rPr lang="el-GR" sz="2800" b="1" dirty="0">
                <a:solidFill>
                  <a:srgbClr val="464F41"/>
                </a:solidFill>
                <a:latin typeface="Aptos" panose="020B0004020202020204" pitchFamily="34" charset="0"/>
                <a:ea typeface="Boriboon Bold"/>
                <a:cs typeface="Boriboon Bold"/>
                <a:sym typeface="Boriboon Bold"/>
              </a:rPr>
              <a:t>11/12/2024</a:t>
            </a:r>
            <a:endParaRPr lang="en-US" sz="8000" b="1" dirty="0">
              <a:solidFill>
                <a:srgbClr val="464F41"/>
              </a:solidFill>
              <a:latin typeface="Aptos" panose="020B0004020202020204" pitchFamily="34" charset="0"/>
              <a:ea typeface="Boriboon Bold"/>
              <a:cs typeface="Boriboon Bold"/>
              <a:sym typeface="Boriboon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4BC36-B089-8CB8-F40B-B1271859886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AAD504B-FD1C-250E-3B9D-4AB113C6B6A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4" name="Freeform 4">
            <a:extLst>
              <a:ext uri="{FF2B5EF4-FFF2-40B4-BE49-F238E27FC236}">
                <a16:creationId xmlns:a16="http://schemas.microsoft.com/office/drawing/2014/main" id="{602D3571-FA0A-987F-29A8-5A61B6995BD7}"/>
              </a:ext>
            </a:extLst>
          </p:cNvPr>
          <p:cNvSpPr/>
          <p:nvPr/>
        </p:nvSpPr>
        <p:spPr>
          <a:xfrm flipH="1">
            <a:off x="14824090" y="-16535"/>
            <a:ext cx="5816767" cy="10320071"/>
          </a:xfrm>
          <a:custGeom>
            <a:avLst/>
            <a:gdLst/>
            <a:ahLst/>
            <a:cxnLst/>
            <a:rect l="l" t="t" r="r" b="b"/>
            <a:pathLst>
              <a:path w="5816767" h="10320071">
                <a:moveTo>
                  <a:pt x="5816767" y="0"/>
                </a:moveTo>
                <a:lnTo>
                  <a:pt x="0" y="0"/>
                </a:lnTo>
                <a:lnTo>
                  <a:pt x="0" y="10320070"/>
                </a:lnTo>
                <a:lnTo>
                  <a:pt x="5816767" y="10320070"/>
                </a:lnTo>
                <a:lnTo>
                  <a:pt x="581676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BE69E04A-A185-B9C6-D2CB-9FE3046F09C2}"/>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772BF3F2-B168-D55B-E5D4-F838B865FFBB}"/>
              </a:ext>
            </a:extLst>
          </p:cNvPr>
          <p:cNvSpPr txBox="1"/>
          <p:nvPr/>
        </p:nvSpPr>
        <p:spPr>
          <a:xfrm>
            <a:off x="2875381" y="3509035"/>
            <a:ext cx="11514948" cy="276999"/>
          </a:xfrm>
          <a:prstGeom prst="rect">
            <a:avLst/>
          </a:prstGeom>
        </p:spPr>
        <p:txBody>
          <a:bodyPr lIns="0" tIns="0" rIns="0" bIns="0" rtlCol="0" anchor="t">
            <a:spAutoFit/>
          </a:bodyPr>
          <a:lstStyle/>
          <a:p>
            <a:pPr algn="just" rtl="0">
              <a:spcBef>
                <a:spcPts val="1200"/>
              </a:spcBef>
              <a:spcAft>
                <a:spcPts val="1200"/>
              </a:spcAft>
            </a:pPr>
            <a:r>
              <a:rPr lang="el-GR" sz="1800" b="0" i="0" u="none" strike="noStrike">
                <a:solidFill>
                  <a:srgbClr val="000000"/>
                </a:solidFill>
                <a:effectLst/>
                <a:latin typeface="Arial" panose="020B0604020202020204" pitchFamily="34" charset="0"/>
              </a:rPr>
              <a:t> </a:t>
            </a:r>
            <a:endParaRPr lang="en-US" sz="3600">
              <a:solidFill>
                <a:srgbClr val="464F41"/>
              </a:solidFill>
              <a:latin typeface="Tomorrow"/>
              <a:ea typeface="Tomorrow"/>
              <a:cs typeface="Tomorrow"/>
              <a:sym typeface="Tomorrow"/>
            </a:endParaRPr>
          </a:p>
        </p:txBody>
      </p:sp>
      <p:sp>
        <p:nvSpPr>
          <p:cNvPr id="7" name="TextBox 7">
            <a:extLst>
              <a:ext uri="{FF2B5EF4-FFF2-40B4-BE49-F238E27FC236}">
                <a16:creationId xmlns:a16="http://schemas.microsoft.com/office/drawing/2014/main" id="{23B16FC7-5038-F1C9-6B75-7EE5F7516EC0}"/>
              </a:ext>
            </a:extLst>
          </p:cNvPr>
          <p:cNvSpPr txBox="1"/>
          <p:nvPr/>
        </p:nvSpPr>
        <p:spPr>
          <a:xfrm>
            <a:off x="4969854" y="3067515"/>
            <a:ext cx="8539922" cy="3323987"/>
          </a:xfrm>
          <a:prstGeom prst="rect">
            <a:avLst/>
          </a:prstGeom>
        </p:spPr>
        <p:txBody>
          <a:bodyPr wrap="square" lIns="0" tIns="0" rIns="0" bIns="0" rtlCol="0" anchor="t">
            <a:spAutoFit/>
          </a:bodyPr>
          <a:lstStyle/>
          <a:p>
            <a:pPr algn="ctr">
              <a:spcBef>
                <a:spcPts val="1200"/>
              </a:spcBef>
              <a:spcAft>
                <a:spcPts val="1200"/>
              </a:spcAft>
            </a:pPr>
            <a:r>
              <a:rPr lang="el-GR" sz="3600">
                <a:solidFill>
                  <a:srgbClr val="464F41"/>
                </a:solidFill>
                <a:latin typeface="Aptos" panose="020B0004020202020204" pitchFamily="34" charset="0"/>
                <a:cs typeface="Boriboon Bold"/>
              </a:rPr>
              <a:t>βρέφη, επηρεάζονται</a:t>
            </a:r>
          </a:p>
          <a:p>
            <a:pPr algn="ctr">
              <a:spcBef>
                <a:spcPts val="1200"/>
              </a:spcBef>
              <a:spcAft>
                <a:spcPts val="1200"/>
              </a:spcAft>
            </a:pPr>
            <a:br>
              <a:rPr lang="el-GR" sz="8000">
                <a:latin typeface="Aptos" panose="020B0004020202020204" pitchFamily="34" charset="0"/>
              </a:rPr>
            </a:br>
            <a:endParaRPr lang="en-US" sz="8000">
              <a:solidFill>
                <a:srgbClr val="464F41"/>
              </a:solidFill>
              <a:latin typeface="Aptos" panose="020B0004020202020204" pitchFamily="34" charset="0"/>
              <a:ea typeface="Boriboon Bold"/>
              <a:cs typeface="Boriboon Bold"/>
              <a:sym typeface="Boriboon Bold"/>
            </a:endParaRPr>
          </a:p>
        </p:txBody>
      </p:sp>
      <p:pic>
        <p:nvPicPr>
          <p:cNvPr id="1032" name="Picture 8">
            <a:extLst>
              <a:ext uri="{FF2B5EF4-FFF2-40B4-BE49-F238E27FC236}">
                <a16:creationId xmlns:a16="http://schemas.microsoft.com/office/drawing/2014/main" id="{E65971FD-8D26-0DE8-D6F2-5374876727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1056" y="1333500"/>
            <a:ext cx="6807765" cy="6796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942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CC016-FE4D-F95A-741E-E731D432952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86485E1-9681-A0C4-04A6-7CD369E0DDE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710C217A-2892-3E2C-291D-2A5449ED40E2}"/>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R"/>
          </a:p>
        </p:txBody>
      </p:sp>
      <p:sp>
        <p:nvSpPr>
          <p:cNvPr id="4" name="Freeform 4">
            <a:extLst>
              <a:ext uri="{FF2B5EF4-FFF2-40B4-BE49-F238E27FC236}">
                <a16:creationId xmlns:a16="http://schemas.microsoft.com/office/drawing/2014/main" id="{27CE125A-02B7-1087-4729-AF4905C02983}"/>
              </a:ext>
            </a:extLst>
          </p:cNvPr>
          <p:cNvSpPr/>
          <p:nvPr/>
        </p:nvSpPr>
        <p:spPr>
          <a:xfrm flipH="1">
            <a:off x="14824090" y="-16535"/>
            <a:ext cx="5816767" cy="10320071"/>
          </a:xfrm>
          <a:custGeom>
            <a:avLst/>
            <a:gdLst/>
            <a:ahLst/>
            <a:cxnLst/>
            <a:rect l="l" t="t" r="r" b="b"/>
            <a:pathLst>
              <a:path w="5816767" h="10320071">
                <a:moveTo>
                  <a:pt x="5816767" y="0"/>
                </a:moveTo>
                <a:lnTo>
                  <a:pt x="0" y="0"/>
                </a:lnTo>
                <a:lnTo>
                  <a:pt x="0" y="10320070"/>
                </a:lnTo>
                <a:lnTo>
                  <a:pt x="5816767" y="10320070"/>
                </a:lnTo>
                <a:lnTo>
                  <a:pt x="581676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EC2B5377-8F40-EF60-24DC-261CB506A9E1}"/>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6B050322-8318-5024-2703-226D4939BDEA}"/>
              </a:ext>
            </a:extLst>
          </p:cNvPr>
          <p:cNvSpPr txBox="1"/>
          <p:nvPr/>
        </p:nvSpPr>
        <p:spPr>
          <a:xfrm>
            <a:off x="2875381" y="3509035"/>
            <a:ext cx="11514948" cy="276999"/>
          </a:xfrm>
          <a:prstGeom prst="rect">
            <a:avLst/>
          </a:prstGeom>
        </p:spPr>
        <p:txBody>
          <a:bodyPr lIns="0" tIns="0" rIns="0" bIns="0" rtlCol="0" anchor="t">
            <a:spAutoFit/>
          </a:bodyPr>
          <a:lstStyle/>
          <a:p>
            <a:pPr algn="just" rtl="0">
              <a:spcBef>
                <a:spcPts val="1200"/>
              </a:spcBef>
              <a:spcAft>
                <a:spcPts val="1200"/>
              </a:spcAft>
            </a:pPr>
            <a:r>
              <a:rPr lang="el-GR" sz="1800" b="0" i="0" u="none" strike="noStrike">
                <a:solidFill>
                  <a:srgbClr val="000000"/>
                </a:solidFill>
                <a:effectLst/>
                <a:latin typeface="Arial" panose="020B0604020202020204" pitchFamily="34" charset="0"/>
              </a:rPr>
              <a:t> </a:t>
            </a:r>
            <a:endParaRPr lang="en-US" sz="3600">
              <a:solidFill>
                <a:srgbClr val="464F41"/>
              </a:solidFill>
              <a:latin typeface="Tomorrow"/>
              <a:ea typeface="Tomorrow"/>
              <a:cs typeface="Tomorrow"/>
              <a:sym typeface="Tomorrow"/>
            </a:endParaRPr>
          </a:p>
        </p:txBody>
      </p:sp>
      <p:sp>
        <p:nvSpPr>
          <p:cNvPr id="7" name="TextBox 7">
            <a:extLst>
              <a:ext uri="{FF2B5EF4-FFF2-40B4-BE49-F238E27FC236}">
                <a16:creationId xmlns:a16="http://schemas.microsoft.com/office/drawing/2014/main" id="{DC44565C-9225-DB84-3222-5A8102943DA6}"/>
              </a:ext>
            </a:extLst>
          </p:cNvPr>
          <p:cNvSpPr txBox="1"/>
          <p:nvPr/>
        </p:nvSpPr>
        <p:spPr>
          <a:xfrm>
            <a:off x="3964557" y="1790700"/>
            <a:ext cx="10688219" cy="9879628"/>
          </a:xfrm>
          <a:prstGeom prst="rect">
            <a:avLst/>
          </a:prstGeom>
        </p:spPr>
        <p:txBody>
          <a:bodyPr wrap="square" lIns="0" tIns="0" rIns="0" bIns="0" rtlCol="0" anchor="t">
            <a:spAutoFit/>
          </a:bodyPr>
          <a:lstStyle/>
          <a:p>
            <a:pPr marL="742950" indent="-742950" algn="ctr">
              <a:spcBef>
                <a:spcPts val="1200"/>
              </a:spcBef>
              <a:spcAft>
                <a:spcPts val="1200"/>
              </a:spcAft>
              <a:buAutoNum type="arabicPeriod" startAt="2"/>
            </a:pPr>
            <a:r>
              <a:rPr lang="el-GR" sz="3600" dirty="0">
                <a:solidFill>
                  <a:srgbClr val="464F41"/>
                </a:solidFill>
                <a:cs typeface="Boriboon Bold"/>
              </a:rPr>
              <a:t>Η κλιματική αλλαγή μπορεί να επιδεινώσει τη διάβρωση, τη μείωση της οργανικής ύλης, την αλάτωση, την απώλεια βιοποικιλότητας του εδάφους, τις κατολισθήσεις, την απερήμωση και τις πλημμύρες.</a:t>
            </a:r>
          </a:p>
          <a:p>
            <a:pPr marL="742950" indent="-742950" algn="ctr">
              <a:spcBef>
                <a:spcPts val="1200"/>
              </a:spcBef>
              <a:spcAft>
                <a:spcPts val="1200"/>
              </a:spcAft>
              <a:buAutoNum type="arabicPeriod" startAt="2"/>
            </a:pPr>
            <a:endParaRPr lang="el-GR" sz="3600" dirty="0">
              <a:solidFill>
                <a:srgbClr val="464F41"/>
              </a:solidFill>
              <a:cs typeface="Boriboon Bold"/>
            </a:endParaRPr>
          </a:p>
          <a:p>
            <a:pPr marL="571500" indent="-571500" algn="ctr">
              <a:spcBef>
                <a:spcPts val="1200"/>
              </a:spcBef>
              <a:spcAft>
                <a:spcPts val="1200"/>
              </a:spcAft>
              <a:buFont typeface="Arial" panose="020B0604020202020204" pitchFamily="34" charset="0"/>
              <a:buChar char="•"/>
            </a:pPr>
            <a:r>
              <a:rPr lang="el-GR" sz="3600" dirty="0">
                <a:solidFill>
                  <a:srgbClr val="464F41"/>
                </a:solidFill>
                <a:cs typeface="Boriboon Bold"/>
              </a:rPr>
              <a:t> Η επίδραση της κλιματικής αλλαγής στην αποθήκευση διοξειδίου του άνθρακα στο έδαφος μπορεί να σχετίζεται με τις μεταβαλλόμενες συγκεντρώσεις </a:t>
            </a:r>
            <a:r>
              <a:rPr lang="en-GB" sz="3600" dirty="0">
                <a:solidFill>
                  <a:srgbClr val="464F41"/>
                </a:solidFill>
                <a:cs typeface="Boriboon Bold"/>
              </a:rPr>
              <a:t>CO2, </a:t>
            </a:r>
            <a:r>
              <a:rPr lang="el-GR" sz="3600" dirty="0">
                <a:solidFill>
                  <a:srgbClr val="464F41"/>
                </a:solidFill>
                <a:cs typeface="Boriboon Bold"/>
              </a:rPr>
              <a:t>τις αυξημένες θερμοκρασίες και τα μεταβαλλόμενα χαρακτηριστικά των βροχοπτώσεων.</a:t>
            </a:r>
          </a:p>
          <a:p>
            <a:br>
              <a:rPr lang="el-GR" sz="8000" dirty="0"/>
            </a:br>
            <a:endParaRPr lang="en-US" sz="8000" dirty="0">
              <a:solidFill>
                <a:srgbClr val="464F41"/>
              </a:solidFill>
              <a:ea typeface="Boriboon Bold"/>
              <a:cs typeface="Boriboon Bold"/>
              <a:sym typeface="Boriboon Bold"/>
            </a:endParaRPr>
          </a:p>
        </p:txBody>
      </p:sp>
    </p:spTree>
    <p:extLst>
      <p:ext uri="{BB962C8B-B14F-4D97-AF65-F5344CB8AC3E}">
        <p14:creationId xmlns:p14="http://schemas.microsoft.com/office/powerpoint/2010/main" val="2775935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2102A-F421-CF7A-5EA8-51238B55D8B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F110BA3-7068-6A6F-9F5A-70CA8E067A8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BB5ABD90-B5FB-39B2-7694-91ACAD782B8B}"/>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R"/>
          </a:p>
        </p:txBody>
      </p:sp>
      <p:sp>
        <p:nvSpPr>
          <p:cNvPr id="4" name="Freeform 4">
            <a:extLst>
              <a:ext uri="{FF2B5EF4-FFF2-40B4-BE49-F238E27FC236}">
                <a16:creationId xmlns:a16="http://schemas.microsoft.com/office/drawing/2014/main" id="{00549351-FD89-4CC2-F4D1-046C2EE90185}"/>
              </a:ext>
            </a:extLst>
          </p:cNvPr>
          <p:cNvSpPr/>
          <p:nvPr/>
        </p:nvSpPr>
        <p:spPr>
          <a:xfrm flipH="1">
            <a:off x="14824090" y="-16535"/>
            <a:ext cx="5816767" cy="10320071"/>
          </a:xfrm>
          <a:custGeom>
            <a:avLst/>
            <a:gdLst/>
            <a:ahLst/>
            <a:cxnLst/>
            <a:rect l="l" t="t" r="r" b="b"/>
            <a:pathLst>
              <a:path w="5816767" h="10320071">
                <a:moveTo>
                  <a:pt x="5816767" y="0"/>
                </a:moveTo>
                <a:lnTo>
                  <a:pt x="0" y="0"/>
                </a:lnTo>
                <a:lnTo>
                  <a:pt x="0" y="10320070"/>
                </a:lnTo>
                <a:lnTo>
                  <a:pt x="5816767" y="10320070"/>
                </a:lnTo>
                <a:lnTo>
                  <a:pt x="581676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l-GR"/>
          </a:p>
        </p:txBody>
      </p:sp>
      <p:sp>
        <p:nvSpPr>
          <p:cNvPr id="5" name="Freeform 5">
            <a:extLst>
              <a:ext uri="{FF2B5EF4-FFF2-40B4-BE49-F238E27FC236}">
                <a16:creationId xmlns:a16="http://schemas.microsoft.com/office/drawing/2014/main" id="{6E9D3679-7C82-F5F2-199C-FDF4844F04AD}"/>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ADD9E7DF-1875-DFB0-F730-BF1B6DA4B79A}"/>
              </a:ext>
            </a:extLst>
          </p:cNvPr>
          <p:cNvSpPr txBox="1"/>
          <p:nvPr/>
        </p:nvSpPr>
        <p:spPr>
          <a:xfrm>
            <a:off x="2875381" y="3509035"/>
            <a:ext cx="11514948" cy="276999"/>
          </a:xfrm>
          <a:prstGeom prst="rect">
            <a:avLst/>
          </a:prstGeom>
        </p:spPr>
        <p:txBody>
          <a:bodyPr lIns="0" tIns="0" rIns="0" bIns="0" rtlCol="0" anchor="t">
            <a:spAutoFit/>
          </a:bodyPr>
          <a:lstStyle/>
          <a:p>
            <a:pPr algn="just" rtl="0">
              <a:spcBef>
                <a:spcPts val="1200"/>
              </a:spcBef>
              <a:spcAft>
                <a:spcPts val="1200"/>
              </a:spcAft>
            </a:pPr>
            <a:r>
              <a:rPr lang="el-GR" sz="1800" b="0" i="0" u="none" strike="noStrike">
                <a:solidFill>
                  <a:srgbClr val="000000"/>
                </a:solidFill>
                <a:effectLst/>
                <a:latin typeface="Arial" panose="020B0604020202020204" pitchFamily="34" charset="0"/>
              </a:rPr>
              <a:t> </a:t>
            </a:r>
            <a:endParaRPr lang="en-US" sz="3600">
              <a:solidFill>
                <a:srgbClr val="464F41"/>
              </a:solidFill>
              <a:latin typeface="Tomorrow"/>
              <a:ea typeface="Tomorrow"/>
              <a:cs typeface="Tomorrow"/>
              <a:sym typeface="Tomorrow"/>
            </a:endParaRPr>
          </a:p>
        </p:txBody>
      </p:sp>
      <p:sp>
        <p:nvSpPr>
          <p:cNvPr id="7" name="TextBox 7">
            <a:extLst>
              <a:ext uri="{FF2B5EF4-FFF2-40B4-BE49-F238E27FC236}">
                <a16:creationId xmlns:a16="http://schemas.microsoft.com/office/drawing/2014/main" id="{8B719D90-FACB-A0DA-404D-0448E3C1A0F3}"/>
              </a:ext>
            </a:extLst>
          </p:cNvPr>
          <p:cNvSpPr txBox="1"/>
          <p:nvPr/>
        </p:nvSpPr>
        <p:spPr>
          <a:xfrm>
            <a:off x="2580426" y="1661417"/>
            <a:ext cx="7334573" cy="11787842"/>
          </a:xfrm>
          <a:prstGeom prst="rect">
            <a:avLst/>
          </a:prstGeom>
        </p:spPr>
        <p:txBody>
          <a:bodyPr wrap="square" lIns="0" tIns="0" rIns="0" bIns="0" rtlCol="0" anchor="t">
            <a:spAutoFit/>
          </a:bodyPr>
          <a:lstStyle/>
          <a:p>
            <a:pPr marL="742950" indent="-742950" algn="ctr">
              <a:spcBef>
                <a:spcPts val="1200"/>
              </a:spcBef>
              <a:spcAft>
                <a:spcPts val="1200"/>
              </a:spcAft>
              <a:buAutoNum type="arabicPeriod" startAt="3"/>
            </a:pPr>
            <a:r>
              <a:rPr lang="el-GR" sz="3600" dirty="0">
                <a:solidFill>
                  <a:srgbClr val="464F41"/>
                </a:solidFill>
                <a:cs typeface="Boriboon Bold"/>
              </a:rPr>
              <a:t>Ξηρασία είναι το ασυνήθιστο και προσωρινό έλλειμμα διαθεσιμότητας ύδατος, το οποίο οφείλεται στον συνδυασμό έλλειψης βροχοπτώσεων και αύξησης της εξάτμισης των υδάτων (λόγω των υψηλών θερμοκρασιών). Διαφέρει από τη λειψυδρία, η οποία είναι η συστηματική έλλειψη γλυκού νερού καθ’ όλη τη διάρκεια του έτους λόγω της υπερκατανάλωσης νερού.</a:t>
            </a:r>
          </a:p>
          <a:p>
            <a:pPr algn="ctr">
              <a:spcBef>
                <a:spcPts val="1200"/>
              </a:spcBef>
              <a:spcAft>
                <a:spcPts val="1200"/>
              </a:spcAft>
            </a:pPr>
            <a:endParaRPr lang="el-GR" sz="3600" dirty="0">
              <a:solidFill>
                <a:srgbClr val="464F41"/>
              </a:solidFill>
              <a:latin typeface="Aptos" panose="020B0004020202020204" pitchFamily="34" charset="0"/>
              <a:cs typeface="Boriboon Bold"/>
            </a:endParaRPr>
          </a:p>
          <a:p>
            <a:br>
              <a:rPr lang="el-GR" sz="3600" dirty="0"/>
            </a:br>
            <a:endParaRPr lang="el-GR" sz="3600" dirty="0">
              <a:solidFill>
                <a:srgbClr val="464F41"/>
              </a:solidFill>
              <a:latin typeface="Aptos" panose="020B0004020202020204" pitchFamily="34" charset="0"/>
              <a:cs typeface="Boriboon Bold"/>
            </a:endParaRPr>
          </a:p>
          <a:p>
            <a:br>
              <a:rPr lang="el-GR" sz="8000" dirty="0">
                <a:latin typeface="Aptos" panose="020B0004020202020204" pitchFamily="34" charset="0"/>
              </a:rPr>
            </a:br>
            <a:endParaRPr lang="en-US" sz="8000" dirty="0">
              <a:solidFill>
                <a:srgbClr val="464F41"/>
              </a:solidFill>
              <a:latin typeface="Aptos" panose="020B0004020202020204" pitchFamily="34" charset="0"/>
              <a:ea typeface="Boriboon Bold"/>
              <a:cs typeface="Boriboon Bold"/>
              <a:sym typeface="Boriboon Bold"/>
            </a:endParaRPr>
          </a:p>
        </p:txBody>
      </p:sp>
      <p:sp>
        <p:nvSpPr>
          <p:cNvPr id="8" name="TextBox 7">
            <a:extLst>
              <a:ext uri="{FF2B5EF4-FFF2-40B4-BE49-F238E27FC236}">
                <a16:creationId xmlns:a16="http://schemas.microsoft.com/office/drawing/2014/main" id="{47E2672C-14F7-F3A4-7216-5EA28F983E26}"/>
              </a:ext>
            </a:extLst>
          </p:cNvPr>
          <p:cNvSpPr txBox="1"/>
          <p:nvPr/>
        </p:nvSpPr>
        <p:spPr>
          <a:xfrm>
            <a:off x="-2633029" y="7311694"/>
            <a:ext cx="2253881" cy="487289"/>
          </a:xfrm>
          <a:prstGeom prst="rect">
            <a:avLst/>
          </a:prstGeom>
          <a:noFill/>
        </p:spPr>
        <p:txBody>
          <a:bodyPr wrap="square" rtlCol="0">
            <a:spAutoFit/>
          </a:bodyPr>
          <a:lstStyle/>
          <a:p>
            <a:endParaRPr lang="el-GR" dirty="0"/>
          </a:p>
        </p:txBody>
      </p:sp>
      <p:pic>
        <p:nvPicPr>
          <p:cNvPr id="3078" name="Picture 6" descr="brown field near bare trees during daytime">
            <a:extLst>
              <a:ext uri="{FF2B5EF4-FFF2-40B4-BE49-F238E27FC236}">
                <a16:creationId xmlns:a16="http://schemas.microsoft.com/office/drawing/2014/main" id="{57916639-ACF9-8D3A-629C-0856C2DFD3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09954" y="1659176"/>
            <a:ext cx="4741016" cy="6636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42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115B2-6659-5E3A-9BF4-8A078395958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DCD0334-5629-45DC-C1EC-AC313D78A92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9431FAC9-2D4E-F9E3-32FF-819E31F97C8E}"/>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R"/>
          </a:p>
        </p:txBody>
      </p:sp>
      <p:sp>
        <p:nvSpPr>
          <p:cNvPr id="4" name="Freeform 4">
            <a:extLst>
              <a:ext uri="{FF2B5EF4-FFF2-40B4-BE49-F238E27FC236}">
                <a16:creationId xmlns:a16="http://schemas.microsoft.com/office/drawing/2014/main" id="{C5DFACE2-391E-8D57-4C3E-794432AFB722}"/>
              </a:ext>
            </a:extLst>
          </p:cNvPr>
          <p:cNvSpPr/>
          <p:nvPr/>
        </p:nvSpPr>
        <p:spPr>
          <a:xfrm flipH="1">
            <a:off x="14824090" y="-16535"/>
            <a:ext cx="5816767" cy="10320071"/>
          </a:xfrm>
          <a:custGeom>
            <a:avLst/>
            <a:gdLst/>
            <a:ahLst/>
            <a:cxnLst/>
            <a:rect l="l" t="t" r="r" b="b"/>
            <a:pathLst>
              <a:path w="5816767" h="10320071">
                <a:moveTo>
                  <a:pt x="5816767" y="0"/>
                </a:moveTo>
                <a:lnTo>
                  <a:pt x="0" y="0"/>
                </a:lnTo>
                <a:lnTo>
                  <a:pt x="0" y="10320070"/>
                </a:lnTo>
                <a:lnTo>
                  <a:pt x="5816767" y="10320070"/>
                </a:lnTo>
                <a:lnTo>
                  <a:pt x="581676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C1D97893-DA41-06D3-7760-2BC8683A9668}"/>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AB4E33B0-74E0-2D32-A781-E6D1DE5863B8}"/>
              </a:ext>
            </a:extLst>
          </p:cNvPr>
          <p:cNvSpPr txBox="1"/>
          <p:nvPr/>
        </p:nvSpPr>
        <p:spPr>
          <a:xfrm>
            <a:off x="2875381" y="3509035"/>
            <a:ext cx="11514948" cy="276999"/>
          </a:xfrm>
          <a:prstGeom prst="rect">
            <a:avLst/>
          </a:prstGeom>
        </p:spPr>
        <p:txBody>
          <a:bodyPr lIns="0" tIns="0" rIns="0" bIns="0" rtlCol="0" anchor="t">
            <a:spAutoFit/>
          </a:bodyPr>
          <a:lstStyle/>
          <a:p>
            <a:pPr algn="just" rtl="0">
              <a:spcBef>
                <a:spcPts val="1200"/>
              </a:spcBef>
              <a:spcAft>
                <a:spcPts val="1200"/>
              </a:spcAft>
            </a:pPr>
            <a:r>
              <a:rPr lang="el-GR" sz="1800" b="0" i="0" u="none" strike="noStrike">
                <a:solidFill>
                  <a:srgbClr val="000000"/>
                </a:solidFill>
                <a:effectLst/>
                <a:latin typeface="Arial" panose="020B0604020202020204" pitchFamily="34" charset="0"/>
              </a:rPr>
              <a:t> </a:t>
            </a:r>
            <a:endParaRPr lang="en-US" sz="3600">
              <a:solidFill>
                <a:srgbClr val="464F41"/>
              </a:solidFill>
              <a:latin typeface="Tomorrow"/>
              <a:ea typeface="Tomorrow"/>
              <a:cs typeface="Tomorrow"/>
              <a:sym typeface="Tomorrow"/>
            </a:endParaRPr>
          </a:p>
        </p:txBody>
      </p:sp>
      <p:sp>
        <p:nvSpPr>
          <p:cNvPr id="7" name="TextBox 7">
            <a:extLst>
              <a:ext uri="{FF2B5EF4-FFF2-40B4-BE49-F238E27FC236}">
                <a16:creationId xmlns:a16="http://schemas.microsoft.com/office/drawing/2014/main" id="{4C1C721E-2D3B-BBBE-741E-550B268AD9CC}"/>
              </a:ext>
            </a:extLst>
          </p:cNvPr>
          <p:cNvSpPr txBox="1"/>
          <p:nvPr/>
        </p:nvSpPr>
        <p:spPr>
          <a:xfrm>
            <a:off x="3964557" y="1983346"/>
            <a:ext cx="10688219" cy="10495181"/>
          </a:xfrm>
          <a:prstGeom prst="rect">
            <a:avLst/>
          </a:prstGeom>
        </p:spPr>
        <p:txBody>
          <a:bodyPr wrap="square" lIns="0" tIns="0" rIns="0" bIns="0" rtlCol="0" anchor="t">
            <a:spAutoFit/>
          </a:bodyPr>
          <a:lstStyle/>
          <a:p>
            <a:pPr algn="ctr" rtl="0">
              <a:spcBef>
                <a:spcPts val="1200"/>
              </a:spcBef>
              <a:spcAft>
                <a:spcPts val="1200"/>
              </a:spcAft>
            </a:pPr>
            <a:r>
              <a:rPr lang="el-GR" sz="5400" b="1" i="1" dirty="0">
                <a:solidFill>
                  <a:srgbClr val="464F41"/>
                </a:solidFill>
                <a:cs typeface="Boriboon Bold"/>
              </a:rPr>
              <a:t>Ανισότητες μεταξύ αναπτυγμένων και αναπτυσσόμενων χωρών </a:t>
            </a:r>
          </a:p>
          <a:p>
            <a:pPr algn="ctr" rtl="0">
              <a:spcBef>
                <a:spcPts val="1200"/>
              </a:spcBef>
              <a:spcAft>
                <a:spcPts val="1200"/>
              </a:spcAft>
            </a:pPr>
            <a:r>
              <a:rPr lang="el-GR" sz="4000" b="1" dirty="0">
                <a:solidFill>
                  <a:srgbClr val="464F41"/>
                </a:solidFill>
                <a:cs typeface="Boriboon Bold"/>
              </a:rPr>
              <a:t>Συγκρίσεις σχετικά με:</a:t>
            </a:r>
          </a:p>
          <a:p>
            <a:pPr marL="742950" indent="-742950">
              <a:lnSpc>
                <a:spcPct val="150000"/>
              </a:lnSpc>
              <a:buFont typeface="+mj-lt"/>
              <a:buAutoNum type="arabicPeriod"/>
            </a:pPr>
            <a:r>
              <a:rPr lang="el-GR" sz="3600" dirty="0">
                <a:solidFill>
                  <a:srgbClr val="464F41"/>
                </a:solidFill>
                <a:cs typeface="Boriboon Bold"/>
              </a:rPr>
              <a:t>Ρύπανση</a:t>
            </a:r>
          </a:p>
          <a:p>
            <a:pPr marL="742950" indent="-742950">
              <a:lnSpc>
                <a:spcPct val="150000"/>
              </a:lnSpc>
              <a:buFont typeface="+mj-lt"/>
              <a:buAutoNum type="arabicPeriod"/>
            </a:pPr>
            <a:r>
              <a:rPr lang="el-GR" sz="3600" dirty="0">
                <a:solidFill>
                  <a:srgbClr val="464F41"/>
                </a:solidFill>
                <a:cs typeface="Boriboon Bold"/>
              </a:rPr>
              <a:t>Φυσικοί Πόροι</a:t>
            </a:r>
          </a:p>
          <a:p>
            <a:pPr marL="742950" indent="-742950">
              <a:lnSpc>
                <a:spcPct val="150000"/>
              </a:lnSpc>
              <a:buFont typeface="+mj-lt"/>
              <a:buAutoNum type="arabicPeriod"/>
            </a:pPr>
            <a:r>
              <a:rPr lang="el-GR" sz="3600" dirty="0">
                <a:solidFill>
                  <a:srgbClr val="464F41"/>
                </a:solidFill>
                <a:cs typeface="Boriboon Bold"/>
              </a:rPr>
              <a:t>Πράσινες Πολιτικές</a:t>
            </a:r>
            <a:br>
              <a:rPr lang="el-GR" sz="3600" dirty="0">
                <a:solidFill>
                  <a:srgbClr val="464F41"/>
                </a:solidFill>
                <a:cs typeface="Boriboon Bold"/>
              </a:rPr>
            </a:br>
            <a:endParaRPr lang="el-GR" sz="3600" dirty="0">
              <a:solidFill>
                <a:srgbClr val="464F41"/>
              </a:solidFill>
              <a:cs typeface="Boriboon Bold"/>
            </a:endParaRPr>
          </a:p>
          <a:p>
            <a:pPr marL="742950" indent="-742950" algn="ctr">
              <a:spcBef>
                <a:spcPts val="1200"/>
              </a:spcBef>
              <a:spcAft>
                <a:spcPts val="1200"/>
              </a:spcAft>
              <a:buFont typeface="+mj-lt"/>
              <a:buAutoNum type="arabicPeriod"/>
            </a:pPr>
            <a:endParaRPr lang="el-GR" sz="3600" dirty="0">
              <a:solidFill>
                <a:srgbClr val="464F41"/>
              </a:solidFill>
              <a:latin typeface="Aptos" panose="020B0004020202020204" pitchFamily="34" charset="0"/>
              <a:cs typeface="Boriboon Bold"/>
            </a:endParaRPr>
          </a:p>
          <a:p>
            <a:br>
              <a:rPr lang="el-GR" sz="3600" dirty="0"/>
            </a:br>
            <a:endParaRPr lang="el-GR" sz="3600" dirty="0">
              <a:solidFill>
                <a:srgbClr val="464F41"/>
              </a:solidFill>
              <a:latin typeface="Aptos" panose="020B0004020202020204" pitchFamily="34" charset="0"/>
              <a:cs typeface="Boriboon Bold"/>
            </a:endParaRPr>
          </a:p>
          <a:p>
            <a:br>
              <a:rPr lang="el-GR" sz="8000" dirty="0">
                <a:latin typeface="Aptos" panose="020B0004020202020204" pitchFamily="34" charset="0"/>
              </a:rPr>
            </a:br>
            <a:endParaRPr lang="en-US" sz="8000" dirty="0">
              <a:solidFill>
                <a:srgbClr val="464F41"/>
              </a:solidFill>
              <a:latin typeface="Aptos" panose="020B0004020202020204" pitchFamily="34" charset="0"/>
              <a:ea typeface="Boriboon Bold"/>
              <a:cs typeface="Boriboon Bold"/>
              <a:sym typeface="Boriboon Bold"/>
            </a:endParaRPr>
          </a:p>
        </p:txBody>
      </p:sp>
    </p:spTree>
    <p:extLst>
      <p:ext uri="{BB962C8B-B14F-4D97-AF65-F5344CB8AC3E}">
        <p14:creationId xmlns:p14="http://schemas.microsoft.com/office/powerpoint/2010/main" val="2930344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816CA-9623-F28A-ABCE-247A180CCE7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5D89E27-C7D7-CDF5-BB03-D6DE42125EC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65D138E9-4E40-9D5A-BFD7-AB98FA6D555A}"/>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R"/>
          </a:p>
        </p:txBody>
      </p:sp>
      <p:sp>
        <p:nvSpPr>
          <p:cNvPr id="4" name="Freeform 4">
            <a:extLst>
              <a:ext uri="{FF2B5EF4-FFF2-40B4-BE49-F238E27FC236}">
                <a16:creationId xmlns:a16="http://schemas.microsoft.com/office/drawing/2014/main" id="{6197F2C7-7746-77EB-4C08-A0148A776A6D}"/>
              </a:ext>
            </a:extLst>
          </p:cNvPr>
          <p:cNvSpPr/>
          <p:nvPr/>
        </p:nvSpPr>
        <p:spPr>
          <a:xfrm flipH="1">
            <a:off x="14824090" y="-16535"/>
            <a:ext cx="5816767" cy="10320071"/>
          </a:xfrm>
          <a:custGeom>
            <a:avLst/>
            <a:gdLst/>
            <a:ahLst/>
            <a:cxnLst/>
            <a:rect l="l" t="t" r="r" b="b"/>
            <a:pathLst>
              <a:path w="5816767" h="10320071">
                <a:moveTo>
                  <a:pt x="5816767" y="0"/>
                </a:moveTo>
                <a:lnTo>
                  <a:pt x="0" y="0"/>
                </a:lnTo>
                <a:lnTo>
                  <a:pt x="0" y="10320070"/>
                </a:lnTo>
                <a:lnTo>
                  <a:pt x="5816767" y="10320070"/>
                </a:lnTo>
                <a:lnTo>
                  <a:pt x="581676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10024A3F-D66D-6788-FADE-8E00214115EA}"/>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C55A2BC3-5606-EE03-F7D3-61385F2BCED8}"/>
              </a:ext>
            </a:extLst>
          </p:cNvPr>
          <p:cNvSpPr txBox="1"/>
          <p:nvPr/>
        </p:nvSpPr>
        <p:spPr>
          <a:xfrm>
            <a:off x="2875381" y="3509035"/>
            <a:ext cx="11514948" cy="276999"/>
          </a:xfrm>
          <a:prstGeom prst="rect">
            <a:avLst/>
          </a:prstGeom>
        </p:spPr>
        <p:txBody>
          <a:bodyPr lIns="0" tIns="0" rIns="0" bIns="0" rtlCol="0" anchor="t">
            <a:spAutoFit/>
          </a:bodyPr>
          <a:lstStyle/>
          <a:p>
            <a:pPr algn="just" rtl="0">
              <a:spcBef>
                <a:spcPts val="1200"/>
              </a:spcBef>
              <a:spcAft>
                <a:spcPts val="1200"/>
              </a:spcAft>
            </a:pPr>
            <a:r>
              <a:rPr lang="el-GR" sz="1800" b="0" i="0" u="none" strike="noStrike">
                <a:solidFill>
                  <a:srgbClr val="000000"/>
                </a:solidFill>
                <a:effectLst/>
                <a:latin typeface="Arial" panose="020B0604020202020204" pitchFamily="34" charset="0"/>
              </a:rPr>
              <a:t> </a:t>
            </a:r>
            <a:endParaRPr lang="en-US" sz="3600">
              <a:solidFill>
                <a:srgbClr val="464F41"/>
              </a:solidFill>
              <a:latin typeface="Tomorrow"/>
              <a:ea typeface="Tomorrow"/>
              <a:cs typeface="Tomorrow"/>
              <a:sym typeface="Tomorrow"/>
            </a:endParaRPr>
          </a:p>
        </p:txBody>
      </p:sp>
      <p:sp>
        <p:nvSpPr>
          <p:cNvPr id="7" name="TextBox 7">
            <a:extLst>
              <a:ext uri="{FF2B5EF4-FFF2-40B4-BE49-F238E27FC236}">
                <a16:creationId xmlns:a16="http://schemas.microsoft.com/office/drawing/2014/main" id="{F0637192-2D71-401D-F4FF-0857E368CAEF}"/>
              </a:ext>
            </a:extLst>
          </p:cNvPr>
          <p:cNvSpPr txBox="1"/>
          <p:nvPr/>
        </p:nvSpPr>
        <p:spPr>
          <a:xfrm>
            <a:off x="3964557" y="1983346"/>
            <a:ext cx="10688219" cy="13295948"/>
          </a:xfrm>
          <a:prstGeom prst="rect">
            <a:avLst/>
          </a:prstGeom>
        </p:spPr>
        <p:txBody>
          <a:bodyPr wrap="square" lIns="0" tIns="0" rIns="0" bIns="0" rtlCol="0" anchor="t">
            <a:spAutoFit/>
          </a:bodyPr>
          <a:lstStyle/>
          <a:p>
            <a:pPr algn="ctr" rtl="0">
              <a:spcBef>
                <a:spcPts val="1200"/>
              </a:spcBef>
              <a:spcAft>
                <a:spcPts val="1200"/>
              </a:spcAft>
            </a:pPr>
            <a:r>
              <a:rPr lang="el-GR" sz="5400" b="1" i="1" dirty="0">
                <a:solidFill>
                  <a:srgbClr val="464F41"/>
                </a:solidFill>
                <a:cs typeface="Boriboon Bold"/>
              </a:rPr>
              <a:t>Εξάντληση Φυσικών Πόρων</a:t>
            </a:r>
          </a:p>
          <a:p>
            <a:pPr algn="just" rtl="0">
              <a:spcBef>
                <a:spcPts val="1200"/>
              </a:spcBef>
              <a:spcAft>
                <a:spcPts val="1200"/>
              </a:spcAft>
            </a:pPr>
            <a:r>
              <a:rPr lang="el-GR" sz="2800" b="1" dirty="0">
                <a:solidFill>
                  <a:srgbClr val="464F41"/>
                </a:solidFill>
                <a:cs typeface="Boriboon Bold"/>
              </a:rPr>
              <a:t>Ορισμός: </a:t>
            </a:r>
            <a:r>
              <a:rPr lang="el-GR" sz="2800" dirty="0">
                <a:solidFill>
                  <a:srgbClr val="464F41"/>
                </a:solidFill>
                <a:cs typeface="Boriboon Bold"/>
              </a:rPr>
              <a:t>Η κατανάλωση/χρήση των φυσικών πόρων πιο γρήγορα από ό,τι μπορούν να ανακτηθούν/ανανεωθούν φυσικά. </a:t>
            </a:r>
          </a:p>
          <a:p>
            <a:pPr algn="just" rtl="0">
              <a:spcBef>
                <a:spcPts val="1200"/>
              </a:spcBef>
              <a:spcAft>
                <a:spcPts val="1200"/>
              </a:spcAft>
            </a:pPr>
            <a:r>
              <a:rPr lang="el-GR" sz="2800" dirty="0">
                <a:solidFill>
                  <a:srgbClr val="464F41"/>
                </a:solidFill>
                <a:cs typeface="Boriboon Bold"/>
              </a:rPr>
              <a:t>Φυσικοί πόροι:</a:t>
            </a:r>
          </a:p>
          <a:p>
            <a:pPr marL="457200" indent="-457200" algn="just" rtl="0">
              <a:spcBef>
                <a:spcPts val="1200"/>
              </a:spcBef>
              <a:spcAft>
                <a:spcPts val="1200"/>
              </a:spcAft>
              <a:buFont typeface="Arial" panose="020B0604020202020204" pitchFamily="34" charset="0"/>
              <a:buChar char="•"/>
            </a:pPr>
            <a:r>
              <a:rPr lang="el-GR" sz="2800" dirty="0">
                <a:solidFill>
                  <a:srgbClr val="464F41"/>
                </a:solidFill>
                <a:cs typeface="Boriboon Bold"/>
              </a:rPr>
              <a:t>βασικά αγαθά που υπάρχουν στη φύση, τα οποία λαμβάνει ο άνθρωπος για την επιβίωση και την ικανοποίηση των αναγκών του </a:t>
            </a:r>
          </a:p>
          <a:p>
            <a:pPr algn="just" rtl="0">
              <a:spcBef>
                <a:spcPts val="1200"/>
              </a:spcBef>
              <a:spcAft>
                <a:spcPts val="1200"/>
              </a:spcAft>
            </a:pPr>
            <a:r>
              <a:rPr lang="el-GR" sz="2800" dirty="0">
                <a:solidFill>
                  <a:srgbClr val="464F41"/>
                </a:solidFill>
                <a:cs typeface="Boriboon Bold"/>
              </a:rPr>
              <a:t>Λήψη και χρήση: </a:t>
            </a:r>
          </a:p>
          <a:p>
            <a:pPr marL="457200" indent="-457200" algn="just" rtl="0">
              <a:spcBef>
                <a:spcPts val="1200"/>
              </a:spcBef>
              <a:spcAft>
                <a:spcPts val="1200"/>
              </a:spcAft>
              <a:buFont typeface="Arial" panose="020B0604020202020204" pitchFamily="34" charset="0"/>
              <a:buChar char="•"/>
            </a:pPr>
            <a:r>
              <a:rPr lang="el-GR" sz="2800" dirty="0">
                <a:solidFill>
                  <a:srgbClr val="464F41"/>
                </a:solidFill>
                <a:cs typeface="Boriboon Bold"/>
              </a:rPr>
              <a:t>πρέπει να γίνεται με ορθολογικό τρόπο</a:t>
            </a:r>
          </a:p>
          <a:p>
            <a:pPr algn="just" rtl="0">
              <a:spcBef>
                <a:spcPts val="1200"/>
              </a:spcBef>
              <a:spcAft>
                <a:spcPts val="1200"/>
              </a:spcAft>
            </a:pPr>
            <a:r>
              <a:rPr lang="el-GR" sz="2800" dirty="0">
                <a:solidFill>
                  <a:srgbClr val="464F41"/>
                </a:solidFill>
                <a:cs typeface="Boriboon Bold"/>
              </a:rPr>
              <a:t>Η οικονομική ανάπτυξη κάθε χώρας εξαρτάται σε μεγάλο βαθμό τόσο από την ποσότητα των διαθέσιμων φυσικών πόρων όσο και από ορθή διαχείρισή τους. </a:t>
            </a:r>
          </a:p>
          <a:p>
            <a:br>
              <a:rPr lang="el-GR" sz="3600" dirty="0"/>
            </a:br>
            <a:br>
              <a:rPr lang="el-GR" sz="3600" dirty="0">
                <a:solidFill>
                  <a:srgbClr val="464F41"/>
                </a:solidFill>
                <a:latin typeface="Aptos" panose="020B0004020202020204" pitchFamily="34" charset="0"/>
                <a:cs typeface="Boriboon Bold"/>
              </a:rPr>
            </a:br>
            <a:endParaRPr lang="el-GR" sz="3600" dirty="0">
              <a:solidFill>
                <a:srgbClr val="464F41"/>
              </a:solidFill>
              <a:latin typeface="Aptos" panose="020B0004020202020204" pitchFamily="34" charset="0"/>
              <a:cs typeface="Boriboon Bold"/>
            </a:endParaRPr>
          </a:p>
          <a:p>
            <a:pPr marL="742950" indent="-742950" algn="ctr">
              <a:spcBef>
                <a:spcPts val="1200"/>
              </a:spcBef>
              <a:spcAft>
                <a:spcPts val="1200"/>
              </a:spcAft>
              <a:buFont typeface="+mj-lt"/>
              <a:buAutoNum type="arabicPeriod"/>
            </a:pPr>
            <a:endParaRPr lang="el-GR" sz="3600" dirty="0">
              <a:solidFill>
                <a:srgbClr val="464F41"/>
              </a:solidFill>
              <a:latin typeface="Aptos" panose="020B0004020202020204" pitchFamily="34" charset="0"/>
              <a:cs typeface="Boriboon Bold"/>
            </a:endParaRPr>
          </a:p>
          <a:p>
            <a:br>
              <a:rPr lang="el-GR" sz="3600" dirty="0"/>
            </a:br>
            <a:endParaRPr lang="el-GR" sz="3600" dirty="0">
              <a:solidFill>
                <a:srgbClr val="464F41"/>
              </a:solidFill>
              <a:latin typeface="Aptos" panose="020B0004020202020204" pitchFamily="34" charset="0"/>
              <a:cs typeface="Boriboon Bold"/>
            </a:endParaRPr>
          </a:p>
          <a:p>
            <a:br>
              <a:rPr lang="el-GR" sz="8000" dirty="0">
                <a:latin typeface="Aptos" panose="020B0004020202020204" pitchFamily="34" charset="0"/>
              </a:rPr>
            </a:br>
            <a:endParaRPr lang="en-US" sz="8000" dirty="0">
              <a:solidFill>
                <a:srgbClr val="464F41"/>
              </a:solidFill>
              <a:latin typeface="Aptos" panose="020B0004020202020204" pitchFamily="34" charset="0"/>
              <a:ea typeface="Boriboon Bold"/>
              <a:cs typeface="Boriboon Bold"/>
              <a:sym typeface="Boriboon Bold"/>
            </a:endParaRPr>
          </a:p>
        </p:txBody>
      </p:sp>
    </p:spTree>
    <p:extLst>
      <p:ext uri="{BB962C8B-B14F-4D97-AF65-F5344CB8AC3E}">
        <p14:creationId xmlns:p14="http://schemas.microsoft.com/office/powerpoint/2010/main" val="2704049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809C0-02D9-3604-5B4B-1E2100B75AC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2882EDC-31D6-99F6-232F-344B1EFD1E2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F77F4791-E457-8306-9D21-E9EB70673C7C}"/>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R"/>
          </a:p>
        </p:txBody>
      </p:sp>
      <p:sp>
        <p:nvSpPr>
          <p:cNvPr id="4" name="Freeform 4">
            <a:extLst>
              <a:ext uri="{FF2B5EF4-FFF2-40B4-BE49-F238E27FC236}">
                <a16:creationId xmlns:a16="http://schemas.microsoft.com/office/drawing/2014/main" id="{721AE331-1AFE-9684-7DCA-3D9F6AE73E68}"/>
              </a:ext>
            </a:extLst>
          </p:cNvPr>
          <p:cNvSpPr/>
          <p:nvPr/>
        </p:nvSpPr>
        <p:spPr>
          <a:xfrm flipH="1">
            <a:off x="14824090" y="-16535"/>
            <a:ext cx="5816767" cy="10320071"/>
          </a:xfrm>
          <a:custGeom>
            <a:avLst/>
            <a:gdLst/>
            <a:ahLst/>
            <a:cxnLst/>
            <a:rect l="l" t="t" r="r" b="b"/>
            <a:pathLst>
              <a:path w="5816767" h="10320071">
                <a:moveTo>
                  <a:pt x="5816767" y="0"/>
                </a:moveTo>
                <a:lnTo>
                  <a:pt x="0" y="0"/>
                </a:lnTo>
                <a:lnTo>
                  <a:pt x="0" y="10320070"/>
                </a:lnTo>
                <a:lnTo>
                  <a:pt x="5816767" y="10320070"/>
                </a:lnTo>
                <a:lnTo>
                  <a:pt x="581676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1F5B0478-B22D-2A69-CA6A-0114A2916233}"/>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90535328-8A01-CDD3-AE23-BA43EC4B67D4}"/>
              </a:ext>
            </a:extLst>
          </p:cNvPr>
          <p:cNvSpPr txBox="1"/>
          <p:nvPr/>
        </p:nvSpPr>
        <p:spPr>
          <a:xfrm>
            <a:off x="2875381" y="3509035"/>
            <a:ext cx="11514948" cy="276999"/>
          </a:xfrm>
          <a:prstGeom prst="rect">
            <a:avLst/>
          </a:prstGeom>
        </p:spPr>
        <p:txBody>
          <a:bodyPr lIns="0" tIns="0" rIns="0" bIns="0" rtlCol="0" anchor="t">
            <a:spAutoFit/>
          </a:bodyPr>
          <a:lstStyle/>
          <a:p>
            <a:pPr algn="just" rtl="0">
              <a:spcBef>
                <a:spcPts val="1200"/>
              </a:spcBef>
              <a:spcAft>
                <a:spcPts val="1200"/>
              </a:spcAft>
            </a:pPr>
            <a:r>
              <a:rPr lang="el-GR" sz="1800" b="0" i="0" u="none" strike="noStrike">
                <a:solidFill>
                  <a:srgbClr val="000000"/>
                </a:solidFill>
                <a:effectLst/>
                <a:latin typeface="Arial" panose="020B0604020202020204" pitchFamily="34" charset="0"/>
              </a:rPr>
              <a:t> </a:t>
            </a:r>
            <a:endParaRPr lang="en-US" sz="3600">
              <a:solidFill>
                <a:srgbClr val="464F41"/>
              </a:solidFill>
              <a:latin typeface="Tomorrow"/>
              <a:ea typeface="Tomorrow"/>
              <a:cs typeface="Tomorrow"/>
              <a:sym typeface="Tomorrow"/>
            </a:endParaRPr>
          </a:p>
        </p:txBody>
      </p:sp>
      <p:sp>
        <p:nvSpPr>
          <p:cNvPr id="7" name="TextBox 7">
            <a:extLst>
              <a:ext uri="{FF2B5EF4-FFF2-40B4-BE49-F238E27FC236}">
                <a16:creationId xmlns:a16="http://schemas.microsoft.com/office/drawing/2014/main" id="{AE3A72A7-B69A-B2FD-04FD-3B6C9CCE8ED6}"/>
              </a:ext>
            </a:extLst>
          </p:cNvPr>
          <p:cNvSpPr txBox="1"/>
          <p:nvPr/>
        </p:nvSpPr>
        <p:spPr>
          <a:xfrm>
            <a:off x="3964557" y="1983346"/>
            <a:ext cx="10688219" cy="13757612"/>
          </a:xfrm>
          <a:prstGeom prst="rect">
            <a:avLst/>
          </a:prstGeom>
        </p:spPr>
        <p:txBody>
          <a:bodyPr wrap="square" lIns="0" tIns="0" rIns="0" bIns="0" rtlCol="0" anchor="t">
            <a:spAutoFit/>
          </a:bodyPr>
          <a:lstStyle/>
          <a:p>
            <a:pPr algn="ctr" rtl="0">
              <a:spcBef>
                <a:spcPts val="1200"/>
              </a:spcBef>
              <a:spcAft>
                <a:spcPts val="1200"/>
              </a:spcAft>
            </a:pPr>
            <a:r>
              <a:rPr lang="el-GR" sz="5400" b="1" i="1" dirty="0">
                <a:solidFill>
                  <a:srgbClr val="464F41"/>
                </a:solidFill>
                <a:cs typeface="Boriboon Bold"/>
              </a:rPr>
              <a:t>Εξάντληση Φυσικών Πόρων </a:t>
            </a:r>
            <a:r>
              <a:rPr lang="el-GR" sz="4000" b="1" i="1" dirty="0">
                <a:solidFill>
                  <a:srgbClr val="464F41"/>
                </a:solidFill>
                <a:cs typeface="Boriboon Bold"/>
              </a:rPr>
              <a:t>Παραδείγματα:</a:t>
            </a:r>
          </a:p>
          <a:p>
            <a:pPr marL="514350" indent="-514350" algn="just" rtl="0">
              <a:spcBef>
                <a:spcPts val="1200"/>
              </a:spcBef>
              <a:spcAft>
                <a:spcPts val="1200"/>
              </a:spcAft>
              <a:buFont typeface="+mj-lt"/>
              <a:buAutoNum type="arabicPeriod"/>
            </a:pPr>
            <a:r>
              <a:rPr lang="el-GR" sz="2800" dirty="0">
                <a:solidFill>
                  <a:srgbClr val="464F41"/>
                </a:solidFill>
                <a:cs typeface="Boriboon Bold"/>
              </a:rPr>
              <a:t> Η συνεχής εξόρυξη και καύση πετρελαίου για ενέργεια και καύσιμα οδηγεί στη μείωση των παγκόσμιων αποθεμάτων.</a:t>
            </a:r>
          </a:p>
          <a:p>
            <a:pPr marL="514350" indent="-514350" algn="just" rtl="0">
              <a:spcBef>
                <a:spcPts val="1200"/>
              </a:spcBef>
              <a:spcAft>
                <a:spcPts val="1200"/>
              </a:spcAft>
              <a:buFont typeface="+mj-lt"/>
              <a:buAutoNum type="arabicPeriod"/>
            </a:pPr>
            <a:r>
              <a:rPr lang="el-GR" sz="2800" dirty="0">
                <a:solidFill>
                  <a:srgbClr val="464F41"/>
                </a:solidFill>
                <a:cs typeface="Boriboon Bold"/>
              </a:rPr>
              <a:t> Η υπερβολική άντληση από υπόγειους </a:t>
            </a:r>
            <a:r>
              <a:rPr lang="el-GR" sz="2800" dirty="0" err="1">
                <a:solidFill>
                  <a:srgbClr val="464F41"/>
                </a:solidFill>
                <a:cs typeface="Boriboon Bold"/>
              </a:rPr>
              <a:t>υδροφορείς</a:t>
            </a:r>
            <a:r>
              <a:rPr lang="el-GR" sz="2800" dirty="0">
                <a:solidFill>
                  <a:srgbClr val="464F41"/>
                </a:solidFill>
                <a:cs typeface="Boriboon Bold"/>
              </a:rPr>
              <a:t> για άρδευση και ύδρευση προκαλεί εξάντληση σε πολλές περιοχές, όπως στην Καλιφόρνια και την Ινδία.</a:t>
            </a:r>
          </a:p>
          <a:p>
            <a:pPr marL="514350" indent="-514350" algn="just" rtl="0">
              <a:spcBef>
                <a:spcPts val="1200"/>
              </a:spcBef>
              <a:spcAft>
                <a:spcPts val="1200"/>
              </a:spcAft>
              <a:buFont typeface="+mj-lt"/>
              <a:buAutoNum type="arabicPeriod"/>
            </a:pPr>
            <a:r>
              <a:rPr lang="el-GR" sz="2800" dirty="0">
                <a:solidFill>
                  <a:srgbClr val="464F41"/>
                </a:solidFill>
                <a:cs typeface="Boriboon Bold"/>
              </a:rPr>
              <a:t> Τα αποθέματα πολύτιμων μετάλλων εξαντλούνται λόγω της υπερβολικής εξόρυξης.</a:t>
            </a:r>
          </a:p>
          <a:p>
            <a:pPr marL="514350" indent="-514350" algn="just" rtl="0">
              <a:spcBef>
                <a:spcPts val="1200"/>
              </a:spcBef>
              <a:spcAft>
                <a:spcPts val="1200"/>
              </a:spcAft>
              <a:buFont typeface="+mj-lt"/>
              <a:buAutoNum type="arabicPeriod"/>
            </a:pPr>
            <a:r>
              <a:rPr lang="el-GR" sz="2800" dirty="0">
                <a:solidFill>
                  <a:srgbClr val="464F41"/>
                </a:solidFill>
                <a:cs typeface="Boriboon Bold"/>
              </a:rPr>
              <a:t>Η αλιεία σε βιομηχανική κλίμακα εξαντλεί τα αποθέματα ψαριών, οδηγώντας σε οικολογικές ανισορροπίες.</a:t>
            </a:r>
          </a:p>
          <a:p>
            <a:br>
              <a:rPr lang="el-GR" sz="3600" b="0" dirty="0">
                <a:effectLst/>
              </a:rPr>
            </a:br>
            <a:br>
              <a:rPr lang="el-GR" sz="3600" dirty="0"/>
            </a:br>
            <a:br>
              <a:rPr lang="el-GR" sz="3600" dirty="0">
                <a:solidFill>
                  <a:srgbClr val="464F41"/>
                </a:solidFill>
                <a:latin typeface="Aptos" panose="020B0004020202020204" pitchFamily="34" charset="0"/>
                <a:cs typeface="Boriboon Bold"/>
              </a:rPr>
            </a:br>
            <a:endParaRPr lang="el-GR" sz="3600" dirty="0">
              <a:solidFill>
                <a:srgbClr val="464F41"/>
              </a:solidFill>
              <a:latin typeface="Aptos" panose="020B0004020202020204" pitchFamily="34" charset="0"/>
              <a:cs typeface="Boriboon Bold"/>
            </a:endParaRPr>
          </a:p>
          <a:p>
            <a:pPr marL="742950" indent="-742950" algn="ctr">
              <a:spcBef>
                <a:spcPts val="1200"/>
              </a:spcBef>
              <a:spcAft>
                <a:spcPts val="1200"/>
              </a:spcAft>
              <a:buFont typeface="+mj-lt"/>
              <a:buAutoNum type="arabicPeriod"/>
            </a:pPr>
            <a:endParaRPr lang="el-GR" sz="3600" dirty="0">
              <a:solidFill>
                <a:srgbClr val="464F41"/>
              </a:solidFill>
              <a:latin typeface="Aptos" panose="020B0004020202020204" pitchFamily="34" charset="0"/>
              <a:cs typeface="Boriboon Bold"/>
            </a:endParaRPr>
          </a:p>
          <a:p>
            <a:br>
              <a:rPr lang="el-GR" sz="3600" dirty="0"/>
            </a:br>
            <a:endParaRPr lang="el-GR" sz="3600" dirty="0">
              <a:solidFill>
                <a:srgbClr val="464F41"/>
              </a:solidFill>
              <a:latin typeface="Aptos" panose="020B0004020202020204" pitchFamily="34" charset="0"/>
              <a:cs typeface="Boriboon Bold"/>
            </a:endParaRPr>
          </a:p>
          <a:p>
            <a:br>
              <a:rPr lang="el-GR" sz="8000" dirty="0">
                <a:latin typeface="Aptos" panose="020B0004020202020204" pitchFamily="34" charset="0"/>
              </a:rPr>
            </a:br>
            <a:endParaRPr lang="en-US" sz="8000" dirty="0">
              <a:solidFill>
                <a:srgbClr val="464F41"/>
              </a:solidFill>
              <a:latin typeface="Aptos" panose="020B0004020202020204" pitchFamily="34" charset="0"/>
              <a:ea typeface="Boriboon Bold"/>
              <a:cs typeface="Boriboon Bold"/>
              <a:sym typeface="Boriboon Bold"/>
            </a:endParaRPr>
          </a:p>
        </p:txBody>
      </p:sp>
    </p:spTree>
    <p:extLst>
      <p:ext uri="{BB962C8B-B14F-4D97-AF65-F5344CB8AC3E}">
        <p14:creationId xmlns:p14="http://schemas.microsoft.com/office/powerpoint/2010/main" val="438233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2C5C8-DA4B-9D44-0FC4-A0838F99A08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11289BB-69E0-11BC-36A7-F87EC5D89A9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6BE86A5E-4221-EBCC-C5BC-DBFD37759689}"/>
              </a:ext>
            </a:extLst>
          </p:cNvPr>
          <p:cNvSpPr/>
          <p:nvPr/>
        </p:nvSpPr>
        <p:spPr>
          <a:xfrm>
            <a:off x="2438400"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R"/>
          </a:p>
        </p:txBody>
      </p:sp>
      <p:sp>
        <p:nvSpPr>
          <p:cNvPr id="4" name="Freeform 4">
            <a:extLst>
              <a:ext uri="{FF2B5EF4-FFF2-40B4-BE49-F238E27FC236}">
                <a16:creationId xmlns:a16="http://schemas.microsoft.com/office/drawing/2014/main" id="{5B782014-9879-00BC-9D78-5EEFB9275A5D}"/>
              </a:ext>
            </a:extLst>
          </p:cNvPr>
          <p:cNvSpPr/>
          <p:nvPr/>
        </p:nvSpPr>
        <p:spPr>
          <a:xfrm flipH="1">
            <a:off x="14824090" y="-16535"/>
            <a:ext cx="5816767" cy="10320071"/>
          </a:xfrm>
          <a:custGeom>
            <a:avLst/>
            <a:gdLst/>
            <a:ahLst/>
            <a:cxnLst/>
            <a:rect l="l" t="t" r="r" b="b"/>
            <a:pathLst>
              <a:path w="5816767" h="10320071">
                <a:moveTo>
                  <a:pt x="5816767" y="0"/>
                </a:moveTo>
                <a:lnTo>
                  <a:pt x="0" y="0"/>
                </a:lnTo>
                <a:lnTo>
                  <a:pt x="0" y="10320070"/>
                </a:lnTo>
                <a:lnTo>
                  <a:pt x="5816767" y="10320070"/>
                </a:lnTo>
                <a:lnTo>
                  <a:pt x="581676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725707AD-2C39-FBBF-36AD-EA2D8C15E86E}"/>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FA0DA5EE-2A4E-F641-2534-4FB697E6A3A8}"/>
              </a:ext>
            </a:extLst>
          </p:cNvPr>
          <p:cNvSpPr txBox="1"/>
          <p:nvPr/>
        </p:nvSpPr>
        <p:spPr>
          <a:xfrm>
            <a:off x="2875381" y="3509035"/>
            <a:ext cx="11514948" cy="276999"/>
          </a:xfrm>
          <a:prstGeom prst="rect">
            <a:avLst/>
          </a:prstGeom>
        </p:spPr>
        <p:txBody>
          <a:bodyPr lIns="0" tIns="0" rIns="0" bIns="0" rtlCol="0" anchor="t">
            <a:spAutoFit/>
          </a:bodyPr>
          <a:lstStyle/>
          <a:p>
            <a:pPr algn="just" rtl="0">
              <a:spcBef>
                <a:spcPts val="1200"/>
              </a:spcBef>
              <a:spcAft>
                <a:spcPts val="1200"/>
              </a:spcAft>
            </a:pPr>
            <a:r>
              <a:rPr lang="el-GR" sz="1800" b="0" i="0" u="none" strike="noStrike">
                <a:solidFill>
                  <a:srgbClr val="000000"/>
                </a:solidFill>
                <a:effectLst/>
                <a:latin typeface="Arial" panose="020B0604020202020204" pitchFamily="34" charset="0"/>
              </a:rPr>
              <a:t> </a:t>
            </a:r>
            <a:endParaRPr lang="en-US" sz="3600">
              <a:solidFill>
                <a:srgbClr val="464F41"/>
              </a:solidFill>
              <a:latin typeface="Tomorrow"/>
              <a:ea typeface="Tomorrow"/>
              <a:cs typeface="Tomorrow"/>
              <a:sym typeface="Tomorrow"/>
            </a:endParaRPr>
          </a:p>
        </p:txBody>
      </p:sp>
      <p:sp>
        <p:nvSpPr>
          <p:cNvPr id="7" name="TextBox 7">
            <a:extLst>
              <a:ext uri="{FF2B5EF4-FFF2-40B4-BE49-F238E27FC236}">
                <a16:creationId xmlns:a16="http://schemas.microsoft.com/office/drawing/2014/main" id="{93A245F9-5094-3BAE-1EA3-81968F5B1201}"/>
              </a:ext>
            </a:extLst>
          </p:cNvPr>
          <p:cNvSpPr txBox="1"/>
          <p:nvPr/>
        </p:nvSpPr>
        <p:spPr>
          <a:xfrm>
            <a:off x="3929047" y="3162300"/>
            <a:ext cx="10688219" cy="5424562"/>
          </a:xfrm>
          <a:prstGeom prst="rect">
            <a:avLst/>
          </a:prstGeom>
        </p:spPr>
        <p:txBody>
          <a:bodyPr wrap="square" lIns="0" tIns="0" rIns="0" bIns="0" rtlCol="0" anchor="t">
            <a:spAutoFit/>
          </a:bodyPr>
          <a:lstStyle/>
          <a:p>
            <a:pPr algn="ctr">
              <a:lnSpc>
                <a:spcPct val="150000"/>
              </a:lnSpc>
            </a:pPr>
            <a:r>
              <a:rPr lang="el-GR" sz="6000" b="1">
                <a:solidFill>
                  <a:srgbClr val="464F41"/>
                </a:solidFill>
                <a:latin typeface="Boriboon Bold"/>
                <a:ea typeface="Boriboon Bold"/>
                <a:cs typeface="Boriboon Bold"/>
                <a:sym typeface="Boriboon Bold"/>
              </a:rPr>
              <a:t>ΠΡΑΣΙΝΕΣ ΠΟΛΙΤΙΚΕΣ </a:t>
            </a:r>
          </a:p>
          <a:p>
            <a:pPr algn="ctr">
              <a:lnSpc>
                <a:spcPct val="150000"/>
              </a:lnSpc>
            </a:pPr>
            <a:r>
              <a:rPr lang="el-GR" sz="6000" b="1">
                <a:solidFill>
                  <a:srgbClr val="464F41"/>
                </a:solidFill>
                <a:latin typeface="Boriboon Bold"/>
                <a:ea typeface="Boriboon Bold"/>
                <a:cs typeface="Boriboon Bold"/>
                <a:sym typeface="Boriboon Bold"/>
              </a:rPr>
              <a:t>ΚΑΙ</a:t>
            </a:r>
          </a:p>
          <a:p>
            <a:pPr algn="ctr">
              <a:lnSpc>
                <a:spcPct val="150000"/>
              </a:lnSpc>
            </a:pPr>
            <a:r>
              <a:rPr lang="el-GR" sz="6000" b="1">
                <a:solidFill>
                  <a:srgbClr val="464F41"/>
                </a:solidFill>
                <a:latin typeface="Boriboon Bold"/>
                <a:ea typeface="Boriboon Bold"/>
                <a:cs typeface="Boriboon Bold"/>
                <a:sym typeface="Boriboon Bold"/>
              </a:rPr>
              <a:t> ΠΡΩΤΟΒΟΥΛΙΕΣ </a:t>
            </a:r>
          </a:p>
          <a:p>
            <a:pPr algn="ctr">
              <a:lnSpc>
                <a:spcPct val="150000"/>
              </a:lnSpc>
            </a:pPr>
            <a:endParaRPr lang="en-US" sz="6000" b="1">
              <a:solidFill>
                <a:srgbClr val="464F41"/>
              </a:solidFill>
              <a:latin typeface="Boriboon Bold"/>
              <a:ea typeface="Boriboon Bold"/>
              <a:cs typeface="Boriboon Bold"/>
              <a:sym typeface="Boriboon Bold"/>
            </a:endParaRPr>
          </a:p>
        </p:txBody>
      </p:sp>
    </p:spTree>
    <p:extLst>
      <p:ext uri="{BB962C8B-B14F-4D97-AF65-F5344CB8AC3E}">
        <p14:creationId xmlns:p14="http://schemas.microsoft.com/office/powerpoint/2010/main" val="2162865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R"/>
          </a:p>
        </p:txBody>
      </p:sp>
      <p:sp>
        <p:nvSpPr>
          <p:cNvPr id="4" name="Freeform 4"/>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p:cNvSpPr txBox="1"/>
          <p:nvPr/>
        </p:nvSpPr>
        <p:spPr>
          <a:xfrm>
            <a:off x="3810000" y="1785303"/>
            <a:ext cx="11848855" cy="3944028"/>
          </a:xfrm>
          <a:prstGeom prst="rect">
            <a:avLst/>
          </a:prstGeom>
        </p:spPr>
        <p:txBody>
          <a:bodyPr wrap="square" lIns="0" tIns="0" rIns="0" bIns="0" rtlCol="0" anchor="t">
            <a:spAutoFit/>
          </a:bodyPr>
          <a:lstStyle/>
          <a:p>
            <a:pPr algn="ctr" rtl="0">
              <a:spcAft>
                <a:spcPts val="800"/>
              </a:spcAft>
            </a:pPr>
            <a:r>
              <a:rPr lang="el-GR" sz="4800" b="1" i="1" dirty="0">
                <a:solidFill>
                  <a:srgbClr val="464F41"/>
                </a:solidFill>
                <a:cs typeface="Boriboon Bold"/>
              </a:rPr>
              <a:t>Επιτυχείς στρατηγικές σε παγκόσμιο επίπεδο </a:t>
            </a:r>
          </a:p>
          <a:p>
            <a:pPr algn="ctr">
              <a:lnSpc>
                <a:spcPts val="12880"/>
              </a:lnSpc>
            </a:pPr>
            <a:endParaRPr lang="el-GR" sz="5400" b="1" i="1" dirty="0">
              <a:solidFill>
                <a:srgbClr val="464F41"/>
              </a:solidFill>
              <a:cs typeface="Boriboon Bold"/>
            </a:endParaRPr>
          </a:p>
          <a:p>
            <a:pPr algn="ctr">
              <a:lnSpc>
                <a:spcPts val="12880"/>
              </a:lnSpc>
            </a:pPr>
            <a:r>
              <a:rPr lang="el-GR" sz="5400" b="1" i="1" dirty="0">
                <a:solidFill>
                  <a:srgbClr val="464F41"/>
                </a:solidFill>
                <a:cs typeface="Boriboon Bold"/>
              </a:rPr>
              <a:t> </a:t>
            </a:r>
            <a:endParaRPr lang="en-US" sz="5400" b="1" i="1" dirty="0">
              <a:solidFill>
                <a:srgbClr val="464F41"/>
              </a:solidFill>
              <a:latin typeface="Boriboon Bold"/>
              <a:ea typeface="Boriboon Bold"/>
              <a:cs typeface="Boriboon Bold"/>
              <a:sym typeface="Boriboon Bold"/>
            </a:endParaRPr>
          </a:p>
        </p:txBody>
      </p:sp>
      <p:sp>
        <p:nvSpPr>
          <p:cNvPr id="9" name="TextBox 8">
            <a:extLst>
              <a:ext uri="{FF2B5EF4-FFF2-40B4-BE49-F238E27FC236}">
                <a16:creationId xmlns:a16="http://schemas.microsoft.com/office/drawing/2014/main" id="{9BFB6B70-E5DD-196F-CBE6-E70324D56CDC}"/>
              </a:ext>
            </a:extLst>
          </p:cNvPr>
          <p:cNvSpPr txBox="1"/>
          <p:nvPr/>
        </p:nvSpPr>
        <p:spPr>
          <a:xfrm>
            <a:off x="3707966" y="2994869"/>
            <a:ext cx="11684433" cy="5929828"/>
          </a:xfrm>
          <a:prstGeom prst="rect">
            <a:avLst/>
          </a:prstGeom>
          <a:noFill/>
        </p:spPr>
        <p:txBody>
          <a:bodyPr wrap="square" rtlCol="0">
            <a:spAutoFit/>
          </a:bodyPr>
          <a:lstStyle/>
          <a:p>
            <a:pPr marL="914400" indent="-914400" rtl="0">
              <a:spcAft>
                <a:spcPts val="800"/>
              </a:spcAft>
              <a:buFont typeface="+mj-lt"/>
              <a:buAutoNum type="arabicPeriod"/>
            </a:pPr>
            <a:r>
              <a:rPr lang="el-GR" sz="4000" b="1" dirty="0">
                <a:solidFill>
                  <a:srgbClr val="464F41"/>
                </a:solidFill>
                <a:cs typeface="Boriboon Bold"/>
              </a:rPr>
              <a:t>Συμφωνία του Παρισι</a:t>
            </a:r>
            <a:r>
              <a:rPr lang="en-US" sz="4000" b="1" dirty="0" err="1">
                <a:solidFill>
                  <a:srgbClr val="464F41"/>
                </a:solidFill>
                <a:cs typeface="Boriboon Bold"/>
              </a:rPr>
              <a:t>oύ</a:t>
            </a:r>
            <a:r>
              <a:rPr lang="el-GR" sz="4000" b="1" dirty="0">
                <a:solidFill>
                  <a:srgbClr val="464F41"/>
                </a:solidFill>
                <a:cs typeface="Boriboon Bold"/>
              </a:rPr>
              <a:t>:</a:t>
            </a:r>
            <a:endParaRPr lang="el-GR" sz="3200" b="1" dirty="0">
              <a:solidFill>
                <a:srgbClr val="464F41"/>
              </a:solidFill>
              <a:cs typeface="Boriboon Bold"/>
            </a:endParaRPr>
          </a:p>
          <a:p>
            <a:pPr marL="457200" indent="-457200" fontAlgn="base">
              <a:spcAft>
                <a:spcPts val="800"/>
              </a:spcAft>
              <a:buFont typeface="Arial" panose="020B0604020202020204" pitchFamily="34" charset="0"/>
              <a:buChar char="•"/>
            </a:pPr>
            <a:r>
              <a:rPr lang="el-GR" sz="3200" b="1" dirty="0">
                <a:solidFill>
                  <a:srgbClr val="464F41"/>
                </a:solidFill>
                <a:cs typeface="Boriboon Bold"/>
              </a:rPr>
              <a:t>Μακροπρόθεσμος στόχος:</a:t>
            </a:r>
            <a:r>
              <a:rPr lang="el-GR" sz="3200" dirty="0">
                <a:solidFill>
                  <a:srgbClr val="464F41"/>
                </a:solidFill>
                <a:cs typeface="Boriboon Bold"/>
              </a:rPr>
              <a:t> η παγκόσμια μέση αύξηση της θερμοκρασίας στο τέλος του αιώνα δεν έπρεπε να υπερβαίνει το 1,5°</a:t>
            </a:r>
            <a:r>
              <a:rPr lang="en-GB" sz="3200" dirty="0">
                <a:solidFill>
                  <a:srgbClr val="464F41"/>
                </a:solidFill>
                <a:cs typeface="Boriboon Bold"/>
              </a:rPr>
              <a:t>C.  </a:t>
            </a:r>
          </a:p>
          <a:p>
            <a:pPr marL="457200" indent="-457200" fontAlgn="base">
              <a:spcAft>
                <a:spcPts val="800"/>
              </a:spcAft>
              <a:buFont typeface="Arial" panose="020B0604020202020204" pitchFamily="34" charset="0"/>
              <a:buChar char="•"/>
            </a:pPr>
            <a:r>
              <a:rPr lang="el-GR" sz="3200" b="1" dirty="0">
                <a:solidFill>
                  <a:srgbClr val="464F41"/>
                </a:solidFill>
                <a:cs typeface="Boriboon Bold"/>
              </a:rPr>
              <a:t>Συνεισφορές: </a:t>
            </a:r>
            <a:r>
              <a:rPr lang="el-GR" sz="3200" dirty="0">
                <a:solidFill>
                  <a:srgbClr val="464F41"/>
                </a:solidFill>
                <a:cs typeface="Boriboon Bold"/>
              </a:rPr>
              <a:t>οι χώρες δεσμεύονται να αναλάβουν δράση. </a:t>
            </a:r>
          </a:p>
          <a:p>
            <a:pPr marL="457200" indent="-457200" fontAlgn="base">
              <a:spcAft>
                <a:spcPts val="800"/>
              </a:spcAft>
              <a:buFont typeface="Arial" panose="020B0604020202020204" pitchFamily="34" charset="0"/>
              <a:buChar char="•"/>
            </a:pPr>
            <a:r>
              <a:rPr lang="el-GR" sz="3200" b="1" dirty="0">
                <a:solidFill>
                  <a:srgbClr val="464F41"/>
                </a:solidFill>
                <a:cs typeface="Boriboon Bold"/>
              </a:rPr>
              <a:t>Φιλοδοξίες: </a:t>
            </a:r>
            <a:r>
              <a:rPr lang="el-GR" sz="3200" dirty="0">
                <a:solidFill>
                  <a:srgbClr val="464F41"/>
                </a:solidFill>
                <a:cs typeface="Boriboon Bold"/>
              </a:rPr>
              <a:t>οι χώρες ανά πέντε έτη κοινοποιούν τα σχέδιά τους κάθε φορά και με πιο φιλόδοξους στόχους.  </a:t>
            </a:r>
          </a:p>
          <a:p>
            <a:pPr marL="457200" indent="-457200" fontAlgn="base">
              <a:spcAft>
                <a:spcPts val="800"/>
              </a:spcAft>
              <a:buFont typeface="Arial" panose="020B0604020202020204" pitchFamily="34" charset="0"/>
              <a:buChar char="•"/>
            </a:pPr>
            <a:r>
              <a:rPr lang="el-GR" sz="3200" b="1" dirty="0">
                <a:solidFill>
                  <a:srgbClr val="464F41"/>
                </a:solidFill>
                <a:cs typeface="Boriboon Bold"/>
              </a:rPr>
              <a:t>Αλληλεγγύη: </a:t>
            </a:r>
            <a:r>
              <a:rPr lang="el-GR" sz="3200" dirty="0">
                <a:solidFill>
                  <a:srgbClr val="464F41"/>
                </a:solidFill>
                <a:cs typeface="Boriboon Bold"/>
              </a:rPr>
              <a:t>απαιτείται χρηματοδότηση προκειμένου να στηριχτούν οι ευάλωτες χώρες και να καταπολεμηθεί η κλιματική αλλαγή.   </a:t>
            </a:r>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88640-73B3-F285-618C-64F3651D80F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E5653D7-4EB2-9E7A-7861-3E2F15F6204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46615A22-7538-D94D-E890-96B5535E0984}"/>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R"/>
          </a:p>
        </p:txBody>
      </p:sp>
      <p:sp>
        <p:nvSpPr>
          <p:cNvPr id="4" name="Freeform 4">
            <a:extLst>
              <a:ext uri="{FF2B5EF4-FFF2-40B4-BE49-F238E27FC236}">
                <a16:creationId xmlns:a16="http://schemas.microsoft.com/office/drawing/2014/main" id="{70D222B2-A830-FC00-2FF5-9A89F4F72CD9}"/>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976D7F56-3D8C-FE6B-54A9-51AADA744BDE}"/>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5EC000D0-B16F-64D0-7E9A-8F976B605D81}"/>
              </a:ext>
            </a:extLst>
          </p:cNvPr>
          <p:cNvSpPr txBox="1"/>
          <p:nvPr/>
        </p:nvSpPr>
        <p:spPr>
          <a:xfrm>
            <a:off x="3810000" y="1785303"/>
            <a:ext cx="11848855" cy="3944028"/>
          </a:xfrm>
          <a:prstGeom prst="rect">
            <a:avLst/>
          </a:prstGeom>
        </p:spPr>
        <p:txBody>
          <a:bodyPr wrap="square" lIns="0" tIns="0" rIns="0" bIns="0" rtlCol="0" anchor="t">
            <a:spAutoFit/>
          </a:bodyPr>
          <a:lstStyle/>
          <a:p>
            <a:pPr algn="ctr" rtl="0">
              <a:spcAft>
                <a:spcPts val="800"/>
              </a:spcAft>
            </a:pPr>
            <a:r>
              <a:rPr lang="el-GR" sz="4800" b="1" i="1" dirty="0">
                <a:solidFill>
                  <a:srgbClr val="464F41"/>
                </a:solidFill>
                <a:cs typeface="Boriboon Bold"/>
              </a:rPr>
              <a:t>Επιτυχείς στρατηγικές σε παγκόσμιο επίπεδο </a:t>
            </a:r>
          </a:p>
          <a:p>
            <a:pPr algn="ctr">
              <a:lnSpc>
                <a:spcPts val="12880"/>
              </a:lnSpc>
            </a:pPr>
            <a:endParaRPr lang="el-GR" sz="5400" b="1" i="1" dirty="0">
              <a:solidFill>
                <a:srgbClr val="464F41"/>
              </a:solidFill>
              <a:cs typeface="Boriboon Bold"/>
            </a:endParaRPr>
          </a:p>
          <a:p>
            <a:pPr algn="ctr">
              <a:lnSpc>
                <a:spcPts val="12880"/>
              </a:lnSpc>
            </a:pPr>
            <a:r>
              <a:rPr lang="el-GR" sz="5400" b="1" i="1" dirty="0">
                <a:solidFill>
                  <a:srgbClr val="464F41"/>
                </a:solidFill>
                <a:cs typeface="Boriboon Bold"/>
              </a:rPr>
              <a:t> </a:t>
            </a:r>
            <a:endParaRPr lang="en-US" sz="5400" b="1" i="1" dirty="0">
              <a:solidFill>
                <a:srgbClr val="464F41"/>
              </a:solidFill>
              <a:latin typeface="Boriboon Bold"/>
              <a:ea typeface="Boriboon Bold"/>
              <a:cs typeface="Boriboon Bold"/>
              <a:sym typeface="Boriboon Bold"/>
            </a:endParaRPr>
          </a:p>
        </p:txBody>
      </p:sp>
      <p:sp>
        <p:nvSpPr>
          <p:cNvPr id="9" name="TextBox 8">
            <a:extLst>
              <a:ext uri="{FF2B5EF4-FFF2-40B4-BE49-F238E27FC236}">
                <a16:creationId xmlns:a16="http://schemas.microsoft.com/office/drawing/2014/main" id="{E440B3D4-4D64-0A05-D32A-7F2C12DD1CCA}"/>
              </a:ext>
            </a:extLst>
          </p:cNvPr>
          <p:cNvSpPr txBox="1"/>
          <p:nvPr/>
        </p:nvSpPr>
        <p:spPr>
          <a:xfrm>
            <a:off x="3810000" y="2994869"/>
            <a:ext cx="11582399" cy="5283498"/>
          </a:xfrm>
          <a:prstGeom prst="rect">
            <a:avLst/>
          </a:prstGeom>
          <a:noFill/>
        </p:spPr>
        <p:txBody>
          <a:bodyPr wrap="square" rtlCol="0">
            <a:spAutoFit/>
          </a:bodyPr>
          <a:lstStyle/>
          <a:p>
            <a:pPr marL="742950" indent="-742950">
              <a:spcAft>
                <a:spcPts val="800"/>
              </a:spcAft>
              <a:buAutoNum type="arabicPeriod" startAt="2"/>
            </a:pPr>
            <a:r>
              <a:rPr lang="el-GR" sz="4000" b="1">
                <a:solidFill>
                  <a:srgbClr val="464F41"/>
                </a:solidFill>
                <a:cs typeface="Boriboon Bold"/>
              </a:rPr>
              <a:t>Στρατηγική Ανάπτυξης Βιώσιμων Σκοπών (</a:t>
            </a:r>
            <a:r>
              <a:rPr lang="en-GB" sz="4000" b="1">
                <a:solidFill>
                  <a:srgbClr val="464F41"/>
                </a:solidFill>
                <a:cs typeface="Boriboon Bold"/>
              </a:rPr>
              <a:t>SDGs) </a:t>
            </a:r>
            <a:r>
              <a:rPr lang="el-GR" sz="4000" b="1">
                <a:solidFill>
                  <a:srgbClr val="464F41"/>
                </a:solidFill>
                <a:cs typeface="Boriboon Bold"/>
              </a:rPr>
              <a:t>	του ΟΗΕ:</a:t>
            </a:r>
          </a:p>
          <a:p>
            <a:pPr algn="ctr">
              <a:spcAft>
                <a:spcPts val="800"/>
              </a:spcAft>
            </a:pPr>
            <a:r>
              <a:rPr lang="el-GR" sz="3200" b="1">
                <a:solidFill>
                  <a:srgbClr val="464F41"/>
                </a:solidFill>
                <a:cs typeface="Boriboon Bold"/>
              </a:rPr>
              <a:t>Κυριότερες επιδιώξεις:  </a:t>
            </a:r>
          </a:p>
          <a:p>
            <a:pPr marL="457200" indent="-457200" fontAlgn="base">
              <a:spcAft>
                <a:spcPts val="800"/>
              </a:spcAft>
              <a:buFont typeface="Arial" panose="020B0604020202020204" pitchFamily="34" charset="0"/>
              <a:buChar char="•"/>
            </a:pPr>
            <a:r>
              <a:rPr lang="el-GR" sz="3200">
                <a:solidFill>
                  <a:srgbClr val="464F41"/>
                </a:solidFill>
                <a:cs typeface="Boriboon Bold"/>
              </a:rPr>
              <a:t>Προσαρμοστική ικανότητα των χωρών έναντι των φυσικών καταστροφών λόγω της κλιματικής αλλαγής. </a:t>
            </a:r>
          </a:p>
          <a:p>
            <a:pPr marL="457200" indent="-457200" fontAlgn="base">
              <a:spcAft>
                <a:spcPts val="800"/>
              </a:spcAft>
              <a:buFont typeface="Arial" panose="020B0604020202020204" pitchFamily="34" charset="0"/>
              <a:buChar char="•"/>
            </a:pPr>
            <a:r>
              <a:rPr lang="el-GR" sz="3200">
                <a:solidFill>
                  <a:srgbClr val="464F41"/>
                </a:solidFill>
                <a:cs typeface="Boriboon Bold"/>
              </a:rPr>
              <a:t>Βελτίωση της εκπαίδευσης. </a:t>
            </a:r>
          </a:p>
          <a:p>
            <a:pPr marL="457200" indent="-457200" fontAlgn="base">
              <a:spcAft>
                <a:spcPts val="800"/>
              </a:spcAft>
              <a:buFont typeface="Arial" panose="020B0604020202020204" pitchFamily="34" charset="0"/>
              <a:buChar char="•"/>
            </a:pPr>
            <a:r>
              <a:rPr lang="el-GR" sz="3200">
                <a:solidFill>
                  <a:srgbClr val="464F41"/>
                </a:solidFill>
                <a:cs typeface="Boriboon Bold"/>
              </a:rPr>
              <a:t>ενσωμάτωση μέτρων στις εθνικές πολιτικές  </a:t>
            </a:r>
          </a:p>
          <a:p>
            <a:pPr marL="457200" indent="-457200" fontAlgn="base">
              <a:spcAft>
                <a:spcPts val="800"/>
              </a:spcAft>
              <a:buFont typeface="Arial" panose="020B0604020202020204" pitchFamily="34" charset="0"/>
              <a:buChar char="•"/>
            </a:pPr>
            <a:r>
              <a:rPr lang="el-GR" sz="3200">
                <a:solidFill>
                  <a:srgbClr val="464F41"/>
                </a:solidFill>
                <a:cs typeface="Boriboon Bold"/>
              </a:rPr>
              <a:t>εφαρμογή της δέσμευσης των συμφωνιών που έχουν αναλάβει αναπτυγμένες χώρες. </a:t>
            </a:r>
          </a:p>
        </p:txBody>
      </p:sp>
    </p:spTree>
    <p:extLst>
      <p:ext uri="{BB962C8B-B14F-4D97-AF65-F5344CB8AC3E}">
        <p14:creationId xmlns:p14="http://schemas.microsoft.com/office/powerpoint/2010/main" val="1508612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DBAB1-FFDD-E978-F171-EEEC7323312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23E976A-625B-6DCC-8EA8-55BB3AF0E2E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824A0390-AB15-895E-7365-32378F1C57B4}"/>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l-GR"/>
              <a:t>:</a:t>
            </a:r>
          </a:p>
        </p:txBody>
      </p:sp>
      <p:sp>
        <p:nvSpPr>
          <p:cNvPr id="4" name="Freeform 4">
            <a:extLst>
              <a:ext uri="{FF2B5EF4-FFF2-40B4-BE49-F238E27FC236}">
                <a16:creationId xmlns:a16="http://schemas.microsoft.com/office/drawing/2014/main" id="{9DF65F8F-CB8B-E737-A2CF-A151A2D799A2}"/>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B410BE0F-914D-B1DC-FD0E-E30ED72C3B10}"/>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AA3E5BDF-8375-BFCC-7BC6-909BDD640AFF}"/>
              </a:ext>
            </a:extLst>
          </p:cNvPr>
          <p:cNvSpPr txBox="1"/>
          <p:nvPr/>
        </p:nvSpPr>
        <p:spPr>
          <a:xfrm>
            <a:off x="3810000" y="1785303"/>
            <a:ext cx="11848855" cy="3944028"/>
          </a:xfrm>
          <a:prstGeom prst="rect">
            <a:avLst/>
          </a:prstGeom>
        </p:spPr>
        <p:txBody>
          <a:bodyPr wrap="square" lIns="0" tIns="0" rIns="0" bIns="0" rtlCol="0" anchor="t">
            <a:spAutoFit/>
          </a:bodyPr>
          <a:lstStyle/>
          <a:p>
            <a:pPr algn="ctr" rtl="0">
              <a:spcAft>
                <a:spcPts val="800"/>
              </a:spcAft>
            </a:pPr>
            <a:r>
              <a:rPr lang="el-GR" sz="4800" b="1" i="1" dirty="0">
                <a:solidFill>
                  <a:srgbClr val="464F41"/>
                </a:solidFill>
                <a:cs typeface="Boriboon Bold"/>
              </a:rPr>
              <a:t>Επιτυχείς στρατηγικές σε τοπικό επίπεδο </a:t>
            </a:r>
          </a:p>
          <a:p>
            <a:pPr algn="ctr">
              <a:lnSpc>
                <a:spcPts val="12880"/>
              </a:lnSpc>
            </a:pPr>
            <a:endParaRPr lang="el-GR" sz="5400" b="1" i="1" dirty="0">
              <a:solidFill>
                <a:srgbClr val="464F41"/>
              </a:solidFill>
              <a:cs typeface="Boriboon Bold"/>
            </a:endParaRPr>
          </a:p>
          <a:p>
            <a:pPr algn="ctr">
              <a:lnSpc>
                <a:spcPts val="12880"/>
              </a:lnSpc>
            </a:pPr>
            <a:r>
              <a:rPr lang="el-GR" sz="5400" b="1" i="1" dirty="0">
                <a:solidFill>
                  <a:srgbClr val="464F41"/>
                </a:solidFill>
                <a:cs typeface="Boriboon Bold"/>
              </a:rPr>
              <a:t> </a:t>
            </a:r>
            <a:endParaRPr lang="en-US" sz="5400" b="1" i="1" dirty="0">
              <a:solidFill>
                <a:srgbClr val="464F41"/>
              </a:solidFill>
              <a:latin typeface="Boriboon Bold"/>
              <a:ea typeface="Boriboon Bold"/>
              <a:cs typeface="Boriboon Bold"/>
              <a:sym typeface="Boriboon Bold"/>
            </a:endParaRPr>
          </a:p>
        </p:txBody>
      </p:sp>
      <p:sp>
        <p:nvSpPr>
          <p:cNvPr id="9" name="TextBox 8">
            <a:extLst>
              <a:ext uri="{FF2B5EF4-FFF2-40B4-BE49-F238E27FC236}">
                <a16:creationId xmlns:a16="http://schemas.microsoft.com/office/drawing/2014/main" id="{6FD30CED-D513-F0B6-FA41-0C4C0C210BE2}"/>
              </a:ext>
            </a:extLst>
          </p:cNvPr>
          <p:cNvSpPr txBox="1"/>
          <p:nvPr/>
        </p:nvSpPr>
        <p:spPr>
          <a:xfrm>
            <a:off x="4100477" y="2994869"/>
            <a:ext cx="11291922" cy="6227346"/>
          </a:xfrm>
          <a:prstGeom prst="rect">
            <a:avLst/>
          </a:prstGeom>
          <a:noFill/>
        </p:spPr>
        <p:txBody>
          <a:bodyPr wrap="square" rtlCol="0">
            <a:spAutoFit/>
          </a:bodyPr>
          <a:lstStyle/>
          <a:p>
            <a:pPr algn="ctr">
              <a:spcAft>
                <a:spcPts val="800"/>
              </a:spcAft>
            </a:pPr>
            <a:r>
              <a:rPr lang="en-GB" sz="4000" b="1" dirty="0">
                <a:solidFill>
                  <a:srgbClr val="464F41"/>
                </a:solidFill>
                <a:cs typeface="Boriboon Bold"/>
              </a:rPr>
              <a:t>15 Minute City</a:t>
            </a:r>
            <a:endParaRPr lang="el-GR" sz="4000" b="1" dirty="0">
              <a:solidFill>
                <a:srgbClr val="464F41"/>
              </a:solidFill>
              <a:cs typeface="Boriboon Bold"/>
            </a:endParaRPr>
          </a:p>
          <a:p>
            <a:pPr algn="ctr" rtl="0">
              <a:lnSpc>
                <a:spcPct val="150000"/>
              </a:lnSpc>
              <a:spcAft>
                <a:spcPts val="800"/>
              </a:spcAft>
            </a:pPr>
            <a:r>
              <a:rPr lang="el-GR" sz="3200" dirty="0">
                <a:solidFill>
                  <a:srgbClr val="464F41"/>
                </a:solidFill>
                <a:cs typeface="Boriboon Bold"/>
              </a:rPr>
              <a:t>Η δυνατότητα των πεζών και ποδηλάτων να μετακινούνται στην πόλη ώστε να έχουν πρόσβαση σε αναγκαίες υπηρεσίες και υποδομές, όπως καταστήματα και πάρκα, σε 15 λεπτά.</a:t>
            </a:r>
          </a:p>
          <a:p>
            <a:pPr algn="ctr" rtl="0">
              <a:lnSpc>
                <a:spcPct val="150000"/>
              </a:lnSpc>
              <a:spcAft>
                <a:spcPts val="800"/>
              </a:spcAft>
            </a:pPr>
            <a:endParaRPr lang="el-GR" sz="3200" dirty="0">
              <a:solidFill>
                <a:srgbClr val="464F41"/>
              </a:solidFill>
              <a:cs typeface="Boriboon Bold"/>
            </a:endParaRPr>
          </a:p>
          <a:p>
            <a:pPr marL="571500" indent="-571500" algn="ctr" rtl="0">
              <a:lnSpc>
                <a:spcPct val="150000"/>
              </a:lnSpc>
              <a:spcAft>
                <a:spcPts val="800"/>
              </a:spcAft>
              <a:buFont typeface="Arial" panose="020B0604020202020204" pitchFamily="34" charset="0"/>
              <a:buChar char="•"/>
            </a:pPr>
            <a:r>
              <a:rPr lang="el-GR" sz="4000" dirty="0">
                <a:solidFill>
                  <a:srgbClr val="464F41"/>
                </a:solidFill>
                <a:cs typeface="Boriboon Bold"/>
              </a:rPr>
              <a:t>Παρίσι - Βαρκελώνη  </a:t>
            </a:r>
          </a:p>
          <a:p>
            <a:br>
              <a:rPr lang="el-GR" sz="4000" dirty="0"/>
            </a:br>
            <a:r>
              <a:rPr lang="en-GB" sz="4000" b="1" dirty="0">
                <a:solidFill>
                  <a:srgbClr val="464F41"/>
                </a:solidFill>
                <a:cs typeface="Boriboon Bold"/>
              </a:rPr>
              <a:t> </a:t>
            </a:r>
            <a:endParaRPr lang="el-GR" sz="4000" b="1" dirty="0">
              <a:solidFill>
                <a:srgbClr val="464F41"/>
              </a:solidFill>
              <a:cs typeface="Boriboon Bold"/>
            </a:endParaRPr>
          </a:p>
        </p:txBody>
      </p:sp>
    </p:spTree>
    <p:extLst>
      <p:ext uri="{BB962C8B-B14F-4D97-AF65-F5344CB8AC3E}">
        <p14:creationId xmlns:p14="http://schemas.microsoft.com/office/powerpoint/2010/main" val="133560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R"/>
          </a:p>
        </p:txBody>
      </p:sp>
      <p:sp>
        <p:nvSpPr>
          <p:cNvPr id="4" name="Freeform 4"/>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p:cNvSpPr txBox="1"/>
          <p:nvPr/>
        </p:nvSpPr>
        <p:spPr>
          <a:xfrm>
            <a:off x="4629785" y="2784309"/>
            <a:ext cx="9028430" cy="1548501"/>
          </a:xfrm>
          <a:prstGeom prst="rect">
            <a:avLst/>
          </a:prstGeom>
        </p:spPr>
        <p:txBody>
          <a:bodyPr lIns="0" tIns="0" rIns="0" bIns="0" rtlCol="0" anchor="t">
            <a:spAutoFit/>
          </a:bodyPr>
          <a:lstStyle/>
          <a:p>
            <a:pPr algn="ctr">
              <a:lnSpc>
                <a:spcPts val="12880"/>
              </a:lnSpc>
            </a:pPr>
            <a:r>
              <a:rPr lang="el-GR" sz="8000" b="1" dirty="0">
                <a:solidFill>
                  <a:srgbClr val="464F41"/>
                </a:solidFill>
                <a:latin typeface="Boriboon Bold"/>
                <a:cs typeface="Boriboon Bold"/>
                <a:sym typeface="Boriboon Bold"/>
              </a:rPr>
              <a:t>ΣΥΜΜΕΤΕΧΟΥΣΕΣ:</a:t>
            </a:r>
            <a:endParaRPr lang="en-US" sz="8000" b="1" dirty="0">
              <a:solidFill>
                <a:srgbClr val="464F41"/>
              </a:solidFill>
              <a:latin typeface="Boriboon Bold"/>
              <a:cs typeface="Boriboon Bold"/>
              <a:sym typeface="Boriboon Bold"/>
            </a:endParaRPr>
          </a:p>
        </p:txBody>
      </p:sp>
      <p:sp>
        <p:nvSpPr>
          <p:cNvPr id="7" name="TextBox 7"/>
          <p:cNvSpPr txBox="1"/>
          <p:nvPr/>
        </p:nvSpPr>
        <p:spPr>
          <a:xfrm>
            <a:off x="4266909" y="4586771"/>
            <a:ext cx="10083517" cy="2744470"/>
          </a:xfrm>
          <a:prstGeom prst="rect">
            <a:avLst/>
          </a:prstGeom>
        </p:spPr>
        <p:txBody>
          <a:bodyPr lIns="0" tIns="0" rIns="0" bIns="0" rtlCol="0" anchor="t">
            <a:spAutoFit/>
          </a:bodyPr>
          <a:lstStyle/>
          <a:p>
            <a:pPr algn="ctr">
              <a:lnSpc>
                <a:spcPts val="7279"/>
              </a:lnSpc>
            </a:pPr>
            <a:r>
              <a:rPr lang="el-GR" sz="5199" dirty="0" err="1">
                <a:solidFill>
                  <a:srgbClr val="464F41"/>
                </a:solidFill>
                <a:ea typeface="Tomorrow"/>
                <a:cs typeface="Tomorrow"/>
                <a:sym typeface="Tomorrow"/>
              </a:rPr>
              <a:t>Αλεξ</a:t>
            </a:r>
            <a:r>
              <a:rPr lang="en-US" sz="5199" dirty="0" err="1">
                <a:solidFill>
                  <a:srgbClr val="464F41"/>
                </a:solidFill>
                <a:ea typeface="Tomorrow"/>
                <a:cs typeface="Tomorrow"/>
                <a:sym typeface="Tomorrow"/>
              </a:rPr>
              <a:t>ά</a:t>
            </a:r>
            <a:r>
              <a:rPr lang="el-GR" sz="5199" dirty="0">
                <a:solidFill>
                  <a:srgbClr val="464F41"/>
                </a:solidFill>
                <a:ea typeface="Tomorrow"/>
                <a:cs typeface="Tomorrow"/>
                <a:sym typeface="Tomorrow"/>
              </a:rPr>
              <a:t>νδρα Πάντου</a:t>
            </a:r>
            <a:endParaRPr lang="en-US" sz="5199" dirty="0">
              <a:solidFill>
                <a:srgbClr val="464F41"/>
              </a:solidFill>
              <a:ea typeface="Tomorrow"/>
              <a:cs typeface="Tomorrow"/>
              <a:sym typeface="Tomorrow"/>
            </a:endParaRPr>
          </a:p>
          <a:p>
            <a:pPr algn="ctr">
              <a:lnSpc>
                <a:spcPts val="7279"/>
              </a:lnSpc>
            </a:pPr>
            <a:r>
              <a:rPr lang="el-GR" sz="5199" dirty="0" err="1">
                <a:solidFill>
                  <a:srgbClr val="464F41"/>
                </a:solidFill>
                <a:ea typeface="Tomorrow"/>
                <a:cs typeface="Tomorrow"/>
                <a:sym typeface="Tomorrow"/>
              </a:rPr>
              <a:t>Σοφ</a:t>
            </a:r>
            <a:r>
              <a:rPr lang="en-US" sz="5199" dirty="0" err="1">
                <a:solidFill>
                  <a:srgbClr val="464F41"/>
                </a:solidFill>
                <a:ea typeface="Tomorrow"/>
                <a:cs typeface="Tomorrow"/>
                <a:sym typeface="Tomorrow"/>
              </a:rPr>
              <a:t>ί</a:t>
            </a:r>
            <a:r>
              <a:rPr lang="el-GR" sz="5199" dirty="0">
                <a:solidFill>
                  <a:srgbClr val="464F41"/>
                </a:solidFill>
                <a:ea typeface="Tomorrow"/>
                <a:cs typeface="Tomorrow"/>
                <a:sym typeface="Tomorrow"/>
              </a:rPr>
              <a:t>α </a:t>
            </a:r>
            <a:r>
              <a:rPr lang="el-GR" sz="5199" dirty="0" err="1">
                <a:solidFill>
                  <a:srgbClr val="464F41"/>
                </a:solidFill>
                <a:ea typeface="Tomorrow"/>
                <a:cs typeface="Tomorrow"/>
                <a:sym typeface="Tomorrow"/>
              </a:rPr>
              <a:t>Τσιαντού</a:t>
            </a:r>
            <a:endParaRPr lang="en-US" sz="5199" dirty="0">
              <a:solidFill>
                <a:srgbClr val="464F41"/>
              </a:solidFill>
              <a:ea typeface="Tomorrow"/>
              <a:cs typeface="Tomorrow"/>
              <a:sym typeface="Tomorrow"/>
            </a:endParaRPr>
          </a:p>
          <a:p>
            <a:pPr algn="ctr">
              <a:lnSpc>
                <a:spcPts val="7279"/>
              </a:lnSpc>
            </a:pPr>
            <a:r>
              <a:rPr lang="el-GR" sz="5199" dirty="0">
                <a:solidFill>
                  <a:srgbClr val="464F41"/>
                </a:solidFill>
                <a:ea typeface="Tomorrow"/>
                <a:cs typeface="Tomorrow"/>
                <a:sym typeface="Tomorrow"/>
              </a:rPr>
              <a:t>Θεοδώρα </a:t>
            </a:r>
            <a:r>
              <a:rPr lang="el-GR" sz="5199" dirty="0" err="1">
                <a:solidFill>
                  <a:srgbClr val="464F41"/>
                </a:solidFill>
                <a:ea typeface="Tomorrow"/>
                <a:cs typeface="Tomorrow"/>
                <a:sym typeface="Tomorrow"/>
              </a:rPr>
              <a:t>Χριστάκη</a:t>
            </a:r>
            <a:endParaRPr lang="en-US" sz="5199" dirty="0">
              <a:solidFill>
                <a:srgbClr val="464F41"/>
              </a:solidFill>
              <a:ea typeface="Tomorrow"/>
              <a:cs typeface="Tomorrow"/>
              <a:sym typeface="Tomorrow"/>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C47D0-0F5C-10D5-20B6-21D16E7E17E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23E4261-6F75-F1F3-C3C2-8788321FB5D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4" name="Freeform 4">
            <a:extLst>
              <a:ext uri="{FF2B5EF4-FFF2-40B4-BE49-F238E27FC236}">
                <a16:creationId xmlns:a16="http://schemas.microsoft.com/office/drawing/2014/main" id="{F1EE1795-2A9F-2243-07E5-C894ACD9B29D}"/>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F4A46E03-7789-7714-2786-EC504B0298ED}"/>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2EEE3E91-686E-62C5-AABC-FABCF18FFE84}"/>
              </a:ext>
            </a:extLst>
          </p:cNvPr>
          <p:cNvSpPr txBox="1"/>
          <p:nvPr/>
        </p:nvSpPr>
        <p:spPr>
          <a:xfrm>
            <a:off x="3810000" y="2058830"/>
            <a:ext cx="11848855" cy="4785284"/>
          </a:xfrm>
          <a:prstGeom prst="rect">
            <a:avLst/>
          </a:prstGeom>
        </p:spPr>
        <p:txBody>
          <a:bodyPr wrap="square" lIns="0" tIns="0" rIns="0" bIns="0" rtlCol="0" anchor="t">
            <a:spAutoFit/>
          </a:bodyPr>
          <a:lstStyle/>
          <a:p>
            <a:pPr algn="ctr" rtl="0">
              <a:spcAft>
                <a:spcPts val="800"/>
              </a:spcAft>
            </a:pPr>
            <a:endParaRPr lang="el-GR" sz="4800" b="1" i="1">
              <a:solidFill>
                <a:srgbClr val="464F41"/>
              </a:solidFill>
              <a:cs typeface="Boriboon Bold"/>
            </a:endParaRPr>
          </a:p>
          <a:p>
            <a:pPr algn="ctr" rtl="0">
              <a:spcAft>
                <a:spcPts val="800"/>
              </a:spcAft>
            </a:pPr>
            <a:endParaRPr lang="el-GR" sz="4800" b="1" i="1">
              <a:solidFill>
                <a:srgbClr val="464F41"/>
              </a:solidFill>
              <a:cs typeface="Boriboon Bold"/>
            </a:endParaRPr>
          </a:p>
          <a:p>
            <a:pPr algn="ctr">
              <a:lnSpc>
                <a:spcPts val="12880"/>
              </a:lnSpc>
            </a:pPr>
            <a:endParaRPr lang="el-GR" sz="5400" b="1" i="1">
              <a:solidFill>
                <a:srgbClr val="464F41"/>
              </a:solidFill>
              <a:cs typeface="Boriboon Bold"/>
            </a:endParaRPr>
          </a:p>
          <a:p>
            <a:pPr algn="ctr">
              <a:lnSpc>
                <a:spcPts val="12880"/>
              </a:lnSpc>
            </a:pPr>
            <a:r>
              <a:rPr lang="el-GR" sz="5400" b="1" i="1">
                <a:solidFill>
                  <a:srgbClr val="464F41"/>
                </a:solidFill>
                <a:cs typeface="Boriboon Bold"/>
              </a:rPr>
              <a:t> </a:t>
            </a:r>
            <a:endParaRPr lang="en-US" sz="5400" b="1" i="1">
              <a:solidFill>
                <a:srgbClr val="464F41"/>
              </a:solidFill>
              <a:latin typeface="Boriboon Bold"/>
              <a:ea typeface="Boriboon Bold"/>
              <a:cs typeface="Boriboon Bold"/>
              <a:sym typeface="Boriboon Bold"/>
            </a:endParaRPr>
          </a:p>
        </p:txBody>
      </p:sp>
      <p:sp>
        <p:nvSpPr>
          <p:cNvPr id="9" name="TextBox 8">
            <a:extLst>
              <a:ext uri="{FF2B5EF4-FFF2-40B4-BE49-F238E27FC236}">
                <a16:creationId xmlns:a16="http://schemas.microsoft.com/office/drawing/2014/main" id="{F9363E39-7F41-E994-0C6D-EA2385DF235B}"/>
              </a:ext>
            </a:extLst>
          </p:cNvPr>
          <p:cNvSpPr txBox="1"/>
          <p:nvPr/>
        </p:nvSpPr>
        <p:spPr>
          <a:xfrm>
            <a:off x="4100477" y="2994869"/>
            <a:ext cx="11291922" cy="1323439"/>
          </a:xfrm>
          <a:prstGeom prst="rect">
            <a:avLst/>
          </a:prstGeom>
          <a:noFill/>
        </p:spPr>
        <p:txBody>
          <a:bodyPr wrap="square" rtlCol="0">
            <a:spAutoFit/>
          </a:bodyPr>
          <a:lstStyle/>
          <a:p>
            <a:br>
              <a:rPr lang="el-GR" sz="4000"/>
            </a:br>
            <a:r>
              <a:rPr lang="en-GB" sz="4000" b="1">
                <a:solidFill>
                  <a:srgbClr val="464F41"/>
                </a:solidFill>
                <a:cs typeface="Boriboon Bold"/>
              </a:rPr>
              <a:t> </a:t>
            </a:r>
            <a:endParaRPr lang="el-GR" sz="4000" b="1">
              <a:solidFill>
                <a:srgbClr val="464F41"/>
              </a:solidFill>
              <a:cs typeface="Boriboon Bold"/>
            </a:endParaRPr>
          </a:p>
        </p:txBody>
      </p:sp>
      <p:pic>
        <p:nvPicPr>
          <p:cNvPr id="2050" name="Picture 2">
            <a:extLst>
              <a:ext uri="{FF2B5EF4-FFF2-40B4-BE49-F238E27FC236}">
                <a16:creationId xmlns:a16="http://schemas.microsoft.com/office/drawing/2014/main" id="{F3E430F4-B277-3893-7797-1EEB408AF6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0954" y="1762788"/>
            <a:ext cx="10463695" cy="676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424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2702-7C9C-8CF6-902B-6306D13D911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D75B269-AD4D-E492-8289-9BE12771EBA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56519A4E-0A73-25B9-2625-F052672E5573}"/>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l-GR"/>
              <a:t>:</a:t>
            </a:r>
          </a:p>
        </p:txBody>
      </p:sp>
      <p:sp>
        <p:nvSpPr>
          <p:cNvPr id="4" name="Freeform 4">
            <a:extLst>
              <a:ext uri="{FF2B5EF4-FFF2-40B4-BE49-F238E27FC236}">
                <a16:creationId xmlns:a16="http://schemas.microsoft.com/office/drawing/2014/main" id="{583D4D4C-94B1-601F-C6D5-45A37E10C089}"/>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C09FC13F-2DA4-4CD0-C667-067D45AA2CEF}"/>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73219F3D-4902-17EF-58B5-08A062D6D0A6}"/>
              </a:ext>
            </a:extLst>
          </p:cNvPr>
          <p:cNvSpPr txBox="1"/>
          <p:nvPr/>
        </p:nvSpPr>
        <p:spPr>
          <a:xfrm>
            <a:off x="3219572" y="1190603"/>
            <a:ext cx="11848855" cy="4785284"/>
          </a:xfrm>
          <a:prstGeom prst="rect">
            <a:avLst/>
          </a:prstGeom>
        </p:spPr>
        <p:txBody>
          <a:bodyPr wrap="square" lIns="0" tIns="0" rIns="0" bIns="0" rtlCol="0" anchor="t">
            <a:spAutoFit/>
          </a:bodyPr>
          <a:lstStyle/>
          <a:p>
            <a:pPr algn="ctr" rtl="0">
              <a:spcAft>
                <a:spcPts val="800"/>
              </a:spcAft>
            </a:pPr>
            <a:r>
              <a:rPr lang="el-GR" sz="4800" b="1" i="1" dirty="0">
                <a:solidFill>
                  <a:srgbClr val="464F41"/>
                </a:solidFill>
                <a:cs typeface="Boriboon Bold"/>
              </a:rPr>
              <a:t>Κυκλική οικονομία</a:t>
            </a:r>
          </a:p>
          <a:p>
            <a:pPr algn="ctr" rtl="0">
              <a:spcAft>
                <a:spcPts val="800"/>
              </a:spcAft>
            </a:pPr>
            <a:endParaRPr lang="el-GR" sz="4800" b="1" i="1" dirty="0">
              <a:solidFill>
                <a:srgbClr val="464F41"/>
              </a:solidFill>
              <a:cs typeface="Boriboon Bold"/>
            </a:endParaRPr>
          </a:p>
          <a:p>
            <a:pPr algn="ctr">
              <a:lnSpc>
                <a:spcPts val="12880"/>
              </a:lnSpc>
            </a:pPr>
            <a:endParaRPr lang="el-GR" sz="5400" b="1" i="1" dirty="0">
              <a:solidFill>
                <a:srgbClr val="464F41"/>
              </a:solidFill>
              <a:cs typeface="Boriboon Bold"/>
            </a:endParaRPr>
          </a:p>
          <a:p>
            <a:pPr algn="ctr">
              <a:lnSpc>
                <a:spcPts val="12880"/>
              </a:lnSpc>
            </a:pPr>
            <a:r>
              <a:rPr lang="el-GR" sz="5400" b="1" i="1" dirty="0">
                <a:solidFill>
                  <a:srgbClr val="464F41"/>
                </a:solidFill>
                <a:cs typeface="Boriboon Bold"/>
              </a:rPr>
              <a:t> </a:t>
            </a:r>
            <a:endParaRPr lang="en-US" sz="5400" b="1" i="1" dirty="0">
              <a:solidFill>
                <a:srgbClr val="464F41"/>
              </a:solidFill>
              <a:latin typeface="Boriboon Bold"/>
              <a:ea typeface="Boriboon Bold"/>
              <a:cs typeface="Boriboon Bold"/>
              <a:sym typeface="Boriboon Bold"/>
            </a:endParaRPr>
          </a:p>
        </p:txBody>
      </p:sp>
      <p:sp>
        <p:nvSpPr>
          <p:cNvPr id="9" name="TextBox 8">
            <a:extLst>
              <a:ext uri="{FF2B5EF4-FFF2-40B4-BE49-F238E27FC236}">
                <a16:creationId xmlns:a16="http://schemas.microsoft.com/office/drawing/2014/main" id="{D1F24856-B383-D64C-9FC5-6306B343AE4D}"/>
              </a:ext>
            </a:extLst>
          </p:cNvPr>
          <p:cNvSpPr txBox="1"/>
          <p:nvPr/>
        </p:nvSpPr>
        <p:spPr>
          <a:xfrm>
            <a:off x="6718427" y="4869889"/>
            <a:ext cx="7334122" cy="1446550"/>
          </a:xfrm>
          <a:prstGeom prst="rect">
            <a:avLst/>
          </a:prstGeom>
          <a:noFill/>
        </p:spPr>
        <p:txBody>
          <a:bodyPr wrap="square" rtlCol="0">
            <a:spAutoFit/>
          </a:bodyPr>
          <a:lstStyle/>
          <a:p>
            <a:pPr marL="228600" rtl="0" fontAlgn="base"/>
            <a:r>
              <a:rPr lang="el-GR" sz="2400" dirty="0">
                <a:solidFill>
                  <a:srgbClr val="464F41"/>
                </a:solidFill>
                <a:cs typeface="Boriboon Bold"/>
              </a:rPr>
              <a:t> </a:t>
            </a:r>
          </a:p>
          <a:p>
            <a:br>
              <a:rPr lang="el-GR" sz="2400" dirty="0"/>
            </a:br>
            <a:endParaRPr lang="el-GR" sz="4000" b="1" dirty="0">
              <a:solidFill>
                <a:srgbClr val="464F41"/>
              </a:solidFill>
              <a:cs typeface="Boriboon Bold"/>
            </a:endParaRPr>
          </a:p>
        </p:txBody>
      </p:sp>
      <p:pic>
        <p:nvPicPr>
          <p:cNvPr id="4098" name="Picture 2">
            <a:extLst>
              <a:ext uri="{FF2B5EF4-FFF2-40B4-BE49-F238E27FC236}">
                <a16:creationId xmlns:a16="http://schemas.microsoft.com/office/drawing/2014/main" id="{0989A1E3-E491-A3AC-FE21-4E02729356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8852" y="1948757"/>
            <a:ext cx="5610293" cy="700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977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12D99-5465-827E-9B38-406EFA51948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0B3CC8B-BAC6-8258-3171-BAA1F9E14D6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664184A6-D6F6-BCED-8E5C-DA1570E04810}"/>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l-GR"/>
              <a:t>:</a:t>
            </a:r>
          </a:p>
        </p:txBody>
      </p:sp>
      <p:sp>
        <p:nvSpPr>
          <p:cNvPr id="4" name="Freeform 4">
            <a:extLst>
              <a:ext uri="{FF2B5EF4-FFF2-40B4-BE49-F238E27FC236}">
                <a16:creationId xmlns:a16="http://schemas.microsoft.com/office/drawing/2014/main" id="{72572B52-BC8D-7508-C520-5FE947F33CB6}"/>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4871900D-E860-41B6-FC06-847D18754053}"/>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42D98DA8-B4DA-F51B-37CD-5B69C84D7787}"/>
              </a:ext>
            </a:extLst>
          </p:cNvPr>
          <p:cNvSpPr txBox="1"/>
          <p:nvPr/>
        </p:nvSpPr>
        <p:spPr>
          <a:xfrm>
            <a:off x="3810000" y="1785303"/>
            <a:ext cx="11848855" cy="4785284"/>
          </a:xfrm>
          <a:prstGeom prst="rect">
            <a:avLst/>
          </a:prstGeom>
        </p:spPr>
        <p:txBody>
          <a:bodyPr wrap="square" lIns="0" tIns="0" rIns="0" bIns="0" rtlCol="0" anchor="t">
            <a:spAutoFit/>
          </a:bodyPr>
          <a:lstStyle/>
          <a:p>
            <a:pPr algn="ctr" rtl="0">
              <a:spcAft>
                <a:spcPts val="800"/>
              </a:spcAft>
            </a:pPr>
            <a:r>
              <a:rPr lang="el-GR" sz="4800" b="1" i="1">
                <a:solidFill>
                  <a:srgbClr val="464F41"/>
                </a:solidFill>
                <a:cs typeface="Boriboon Bold"/>
              </a:rPr>
              <a:t>Κυκλική οικονομία</a:t>
            </a:r>
          </a:p>
          <a:p>
            <a:pPr algn="ctr" rtl="0">
              <a:spcAft>
                <a:spcPts val="800"/>
              </a:spcAft>
            </a:pPr>
            <a:endParaRPr lang="el-GR" sz="4800" b="1" i="1">
              <a:solidFill>
                <a:srgbClr val="464F41"/>
              </a:solidFill>
              <a:cs typeface="Boriboon Bold"/>
            </a:endParaRPr>
          </a:p>
          <a:p>
            <a:pPr algn="ctr">
              <a:lnSpc>
                <a:spcPts val="12880"/>
              </a:lnSpc>
            </a:pPr>
            <a:endParaRPr lang="el-GR" sz="5400" b="1" i="1">
              <a:solidFill>
                <a:srgbClr val="464F41"/>
              </a:solidFill>
              <a:cs typeface="Boriboon Bold"/>
            </a:endParaRPr>
          </a:p>
          <a:p>
            <a:pPr algn="ctr">
              <a:lnSpc>
                <a:spcPts val="12880"/>
              </a:lnSpc>
            </a:pPr>
            <a:r>
              <a:rPr lang="el-GR" sz="5400" b="1" i="1">
                <a:solidFill>
                  <a:srgbClr val="464F41"/>
                </a:solidFill>
                <a:cs typeface="Boriboon Bold"/>
              </a:rPr>
              <a:t> </a:t>
            </a:r>
            <a:endParaRPr lang="en-US" sz="5400" b="1" i="1">
              <a:solidFill>
                <a:srgbClr val="464F41"/>
              </a:solidFill>
              <a:latin typeface="Boriboon Bold"/>
              <a:ea typeface="Boriboon Bold"/>
              <a:cs typeface="Boriboon Bold"/>
              <a:sym typeface="Boriboon Bold"/>
            </a:endParaRPr>
          </a:p>
        </p:txBody>
      </p:sp>
      <p:sp>
        <p:nvSpPr>
          <p:cNvPr id="9" name="TextBox 8">
            <a:extLst>
              <a:ext uri="{FF2B5EF4-FFF2-40B4-BE49-F238E27FC236}">
                <a16:creationId xmlns:a16="http://schemas.microsoft.com/office/drawing/2014/main" id="{2C3AD489-EC0D-90E3-9BD6-1D9C8B34E36E}"/>
              </a:ext>
            </a:extLst>
          </p:cNvPr>
          <p:cNvSpPr txBox="1"/>
          <p:nvPr/>
        </p:nvSpPr>
        <p:spPr>
          <a:xfrm>
            <a:off x="4100477" y="2490950"/>
            <a:ext cx="11291922" cy="8545929"/>
          </a:xfrm>
          <a:prstGeom prst="rect">
            <a:avLst/>
          </a:prstGeom>
          <a:noFill/>
        </p:spPr>
        <p:txBody>
          <a:bodyPr wrap="square" rtlCol="0">
            <a:spAutoFit/>
          </a:bodyPr>
          <a:lstStyle/>
          <a:p>
            <a:pPr rtl="0">
              <a:lnSpc>
                <a:spcPct val="150000"/>
              </a:lnSpc>
              <a:spcAft>
                <a:spcPts val="800"/>
              </a:spcAft>
            </a:pPr>
            <a:r>
              <a:rPr lang="el-GR" sz="3200" b="1">
                <a:solidFill>
                  <a:srgbClr val="464F41"/>
                </a:solidFill>
                <a:cs typeface="Boriboon Bold"/>
              </a:rPr>
              <a:t>Οφέλη: Γιατί να στραφούμε προς την κυκλική οικονομία</a:t>
            </a:r>
          </a:p>
          <a:p>
            <a:pPr marL="514350" indent="-514350" rtl="0">
              <a:spcAft>
                <a:spcPts val="800"/>
              </a:spcAft>
              <a:buFont typeface="+mj-lt"/>
              <a:buAutoNum type="arabicPeriod"/>
            </a:pPr>
            <a:r>
              <a:rPr lang="el-GR" sz="2800">
                <a:solidFill>
                  <a:srgbClr val="464F41"/>
                </a:solidFill>
                <a:cs typeface="Boriboon Bold"/>
              </a:rPr>
              <a:t>    Προστασία του περιβάλλοντος: </a:t>
            </a:r>
          </a:p>
          <a:p>
            <a:pPr marL="514350" indent="-514350" rtl="0">
              <a:spcAft>
                <a:spcPts val="800"/>
              </a:spcAft>
              <a:buFont typeface="Arial" panose="020B0604020202020204" pitchFamily="34" charset="0"/>
              <a:buChar char="•"/>
            </a:pPr>
            <a:r>
              <a:rPr lang="el-GR" sz="2800">
                <a:solidFill>
                  <a:srgbClr val="464F41"/>
                </a:solidFill>
                <a:cs typeface="Boriboon Bold"/>
              </a:rPr>
              <a:t>Ελαχιστοποιεί τη χρήση φυσικών πόρων και  να μειώσει τη διαταραχή του τοπίου και των </a:t>
            </a:r>
            <a:r>
              <a:rPr lang="el-GR" sz="2800" err="1">
                <a:solidFill>
                  <a:srgbClr val="464F41"/>
                </a:solidFill>
                <a:cs typeface="Boriboon Bold"/>
              </a:rPr>
              <a:t>οικοτόπων</a:t>
            </a:r>
            <a:r>
              <a:rPr lang="el-GR" sz="2800">
                <a:solidFill>
                  <a:srgbClr val="464F41"/>
                </a:solidFill>
                <a:cs typeface="Boriboon Bold"/>
              </a:rPr>
              <a:t>. </a:t>
            </a:r>
          </a:p>
          <a:p>
            <a:pPr marL="514350" indent="-514350" rtl="0">
              <a:spcAft>
                <a:spcPts val="800"/>
              </a:spcAft>
              <a:buFont typeface="Arial" panose="020B0604020202020204" pitchFamily="34" charset="0"/>
              <a:buChar char="•"/>
            </a:pPr>
            <a:r>
              <a:rPr lang="el-GR" sz="2800">
                <a:solidFill>
                  <a:srgbClr val="464F41"/>
                </a:solidFill>
                <a:cs typeface="Boriboon Bold"/>
              </a:rPr>
              <a:t>Μειώνει τις ετήσιες εκπομπές αερίων του θερμοκηπίου.</a:t>
            </a:r>
          </a:p>
          <a:p>
            <a:pPr marL="228600" rtl="0" fontAlgn="base"/>
            <a:endParaRPr lang="el-GR" sz="2800">
              <a:solidFill>
                <a:srgbClr val="464F41"/>
              </a:solidFill>
              <a:latin typeface="Arial" panose="020B0604020202020204" pitchFamily="34" charset="0"/>
              <a:cs typeface="Boriboon Bold"/>
            </a:endParaRPr>
          </a:p>
          <a:p>
            <a:pPr marL="514350" indent="-514350" fontAlgn="base">
              <a:spcAft>
                <a:spcPts val="800"/>
              </a:spcAft>
              <a:buAutoNum type="arabicPeriod" startAt="2"/>
            </a:pPr>
            <a:r>
              <a:rPr lang="el-GR" sz="2800">
                <a:solidFill>
                  <a:srgbClr val="464F41"/>
                </a:solidFill>
                <a:cs typeface="Boriboon Bold"/>
              </a:rPr>
              <a:t>Τόνωση της οικονομίας:</a:t>
            </a:r>
          </a:p>
          <a:p>
            <a:pPr marL="285750" indent="-285750" fontAlgn="base">
              <a:spcAft>
                <a:spcPts val="800"/>
              </a:spcAft>
              <a:buFont typeface="Arial" panose="020B0604020202020204" pitchFamily="34" charset="0"/>
              <a:buChar char="•"/>
            </a:pPr>
            <a:r>
              <a:rPr lang="el-GR" sz="2800">
                <a:solidFill>
                  <a:srgbClr val="464F41"/>
                </a:solidFill>
                <a:cs typeface="Boriboon Bold"/>
              </a:rPr>
              <a:t>οφέλη όπως την αύξηση της ανταγωνιστικότητας, την τόνωση της καινοτομίας, την προώθηση της οικονομικής ανάπτυξης και τη δημιουργία θέσεων εργασίας. </a:t>
            </a:r>
          </a:p>
          <a:p>
            <a:pPr marL="285750" indent="-285750" fontAlgn="base">
              <a:spcAft>
                <a:spcPts val="800"/>
              </a:spcAft>
              <a:buFont typeface="Arial" panose="020B0604020202020204" pitchFamily="34" charset="0"/>
              <a:buChar char="•"/>
            </a:pPr>
            <a:r>
              <a:rPr lang="el-GR" sz="2800">
                <a:solidFill>
                  <a:srgbClr val="464F41"/>
                </a:solidFill>
                <a:cs typeface="Boriboon Bold"/>
              </a:rPr>
              <a:t>Εξασφαλίζει επίσης την παροχή πιο ανθεκτικών και καινοτόμων προϊόντων στους καταναλωτές, με αποτέλεσμα την εξοικονόμηση σημαντικών ποσών και την βελτίωση της ποιότητας ζωής.  </a:t>
            </a:r>
          </a:p>
          <a:p>
            <a:pPr fontAlgn="base">
              <a:spcAft>
                <a:spcPts val="800"/>
              </a:spcAft>
            </a:pPr>
            <a:endParaRPr lang="el-GR" sz="2400">
              <a:solidFill>
                <a:srgbClr val="464F41"/>
              </a:solidFill>
              <a:cs typeface="Boriboon Bold"/>
            </a:endParaRPr>
          </a:p>
          <a:p>
            <a:pPr marL="228600" rtl="0" fontAlgn="base"/>
            <a:r>
              <a:rPr lang="el-GR" sz="2400">
                <a:solidFill>
                  <a:srgbClr val="464F41"/>
                </a:solidFill>
                <a:cs typeface="Boriboon Bold"/>
              </a:rPr>
              <a:t> </a:t>
            </a:r>
          </a:p>
          <a:p>
            <a:br>
              <a:rPr lang="el-GR" sz="2400"/>
            </a:br>
            <a:endParaRPr lang="el-GR" sz="4000" b="1">
              <a:solidFill>
                <a:srgbClr val="464F41"/>
              </a:solidFill>
              <a:cs typeface="Boriboon Bold"/>
            </a:endParaRPr>
          </a:p>
        </p:txBody>
      </p:sp>
    </p:spTree>
    <p:extLst>
      <p:ext uri="{BB962C8B-B14F-4D97-AF65-F5344CB8AC3E}">
        <p14:creationId xmlns:p14="http://schemas.microsoft.com/office/powerpoint/2010/main" val="1951999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0E266-769D-4FC1-0E02-C79B00553AD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E196372-FCED-0293-B47D-8431CEBCE43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A943BD08-5C62-0F6F-BE35-EC4A1EE589F5}"/>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l-GR"/>
              <a:t>:</a:t>
            </a:r>
          </a:p>
        </p:txBody>
      </p:sp>
      <p:sp>
        <p:nvSpPr>
          <p:cNvPr id="4" name="Freeform 4">
            <a:extLst>
              <a:ext uri="{FF2B5EF4-FFF2-40B4-BE49-F238E27FC236}">
                <a16:creationId xmlns:a16="http://schemas.microsoft.com/office/drawing/2014/main" id="{258111A7-C7B6-0BAC-1C89-D79FFA64104C}"/>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78DC22AF-AC0D-499D-437A-F5E6ADFA1143}"/>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A4AC1E64-D688-E00F-CB21-AD34033E4FA6}"/>
              </a:ext>
            </a:extLst>
          </p:cNvPr>
          <p:cNvSpPr txBox="1"/>
          <p:nvPr/>
        </p:nvSpPr>
        <p:spPr>
          <a:xfrm>
            <a:off x="3810000" y="1785303"/>
            <a:ext cx="11848855" cy="4785284"/>
          </a:xfrm>
          <a:prstGeom prst="rect">
            <a:avLst/>
          </a:prstGeom>
        </p:spPr>
        <p:txBody>
          <a:bodyPr wrap="square" lIns="0" tIns="0" rIns="0" bIns="0" rtlCol="0" anchor="t">
            <a:spAutoFit/>
          </a:bodyPr>
          <a:lstStyle/>
          <a:p>
            <a:pPr algn="ctr" rtl="0">
              <a:spcAft>
                <a:spcPts val="800"/>
              </a:spcAft>
            </a:pPr>
            <a:r>
              <a:rPr lang="el-GR" sz="4800" b="1" i="1">
                <a:solidFill>
                  <a:srgbClr val="464F41"/>
                </a:solidFill>
                <a:cs typeface="Boriboon Bold"/>
              </a:rPr>
              <a:t>Κυκλική οικονομία</a:t>
            </a:r>
          </a:p>
          <a:p>
            <a:pPr algn="ctr" rtl="0">
              <a:spcAft>
                <a:spcPts val="800"/>
              </a:spcAft>
            </a:pPr>
            <a:endParaRPr lang="el-GR" sz="4800" b="1" i="1">
              <a:solidFill>
                <a:srgbClr val="464F41"/>
              </a:solidFill>
              <a:cs typeface="Boriboon Bold"/>
            </a:endParaRPr>
          </a:p>
          <a:p>
            <a:pPr algn="ctr">
              <a:lnSpc>
                <a:spcPts val="12880"/>
              </a:lnSpc>
            </a:pPr>
            <a:endParaRPr lang="el-GR" sz="5400" b="1" i="1">
              <a:solidFill>
                <a:srgbClr val="464F41"/>
              </a:solidFill>
              <a:cs typeface="Boriboon Bold"/>
            </a:endParaRPr>
          </a:p>
          <a:p>
            <a:pPr algn="ctr">
              <a:lnSpc>
                <a:spcPts val="12880"/>
              </a:lnSpc>
            </a:pPr>
            <a:r>
              <a:rPr lang="el-GR" sz="5400" b="1" i="1">
                <a:solidFill>
                  <a:srgbClr val="464F41"/>
                </a:solidFill>
                <a:cs typeface="Boriboon Bold"/>
              </a:rPr>
              <a:t> </a:t>
            </a:r>
            <a:endParaRPr lang="en-US" sz="5400" b="1" i="1">
              <a:solidFill>
                <a:srgbClr val="464F41"/>
              </a:solidFill>
              <a:latin typeface="Boriboon Bold"/>
              <a:ea typeface="Boriboon Bold"/>
              <a:cs typeface="Boriboon Bold"/>
              <a:sym typeface="Boriboon Bold"/>
            </a:endParaRPr>
          </a:p>
        </p:txBody>
      </p:sp>
      <p:sp>
        <p:nvSpPr>
          <p:cNvPr id="9" name="TextBox 8">
            <a:extLst>
              <a:ext uri="{FF2B5EF4-FFF2-40B4-BE49-F238E27FC236}">
                <a16:creationId xmlns:a16="http://schemas.microsoft.com/office/drawing/2014/main" id="{9E93CBAC-6AA4-526E-C614-58E1766961C9}"/>
              </a:ext>
            </a:extLst>
          </p:cNvPr>
          <p:cNvSpPr txBox="1"/>
          <p:nvPr/>
        </p:nvSpPr>
        <p:spPr>
          <a:xfrm>
            <a:off x="4078065" y="2540879"/>
            <a:ext cx="11291922" cy="7909858"/>
          </a:xfrm>
          <a:prstGeom prst="rect">
            <a:avLst/>
          </a:prstGeom>
          <a:noFill/>
        </p:spPr>
        <p:txBody>
          <a:bodyPr wrap="square" rtlCol="0">
            <a:spAutoFit/>
          </a:bodyPr>
          <a:lstStyle/>
          <a:p>
            <a:pPr rtl="0">
              <a:lnSpc>
                <a:spcPct val="150000"/>
              </a:lnSpc>
              <a:spcAft>
                <a:spcPts val="800"/>
              </a:spcAft>
            </a:pPr>
            <a:r>
              <a:rPr lang="el-GR" sz="3200" b="1" dirty="0">
                <a:solidFill>
                  <a:srgbClr val="464F41"/>
                </a:solidFill>
                <a:cs typeface="Boriboon Bold"/>
              </a:rPr>
              <a:t>ΡΟΛΟΣ Ε.Ε.:</a:t>
            </a:r>
          </a:p>
          <a:p>
            <a:pPr rtl="0">
              <a:lnSpc>
                <a:spcPct val="150000"/>
              </a:lnSpc>
              <a:spcAft>
                <a:spcPts val="800"/>
              </a:spcAft>
            </a:pPr>
            <a:r>
              <a:rPr lang="el-GR" sz="3200" dirty="0">
                <a:solidFill>
                  <a:srgbClr val="464F41"/>
                </a:solidFill>
                <a:cs typeface="Boriboon Bold"/>
              </a:rPr>
              <a:t>Τον Νοέμβριο του 2022, η Επιτροπή πρότεινε νέους κανόνες για τις συσκευασίες σε επίπεδο ΕΕ, που στοχεύουν στη βελτίωση του σχεδιασμού συσκευασιών, την προώθηση της επαναχρησιμοποίησης και ανακύκλωσης προϊόντων. Ζητούν επίσης την μετάβαση προς τα πλαστικά βιολογικής προέλευσης, τα </a:t>
            </a:r>
            <a:r>
              <a:rPr lang="el-GR" sz="3200" dirty="0" err="1">
                <a:solidFill>
                  <a:srgbClr val="464F41"/>
                </a:solidFill>
                <a:cs typeface="Boriboon Bold"/>
              </a:rPr>
              <a:t>λιπασματοποιήσιμα</a:t>
            </a:r>
            <a:r>
              <a:rPr lang="el-GR" sz="3200" dirty="0">
                <a:solidFill>
                  <a:srgbClr val="464F41"/>
                </a:solidFill>
                <a:cs typeface="Boriboon Bold"/>
              </a:rPr>
              <a:t> και τα </a:t>
            </a:r>
            <a:r>
              <a:rPr lang="el-GR" sz="3200" dirty="0" err="1">
                <a:solidFill>
                  <a:srgbClr val="464F41"/>
                </a:solidFill>
                <a:cs typeface="Boriboon Bold"/>
              </a:rPr>
              <a:t>βιοαποδομήσιμα</a:t>
            </a:r>
            <a:r>
              <a:rPr lang="el-GR" sz="3200" dirty="0">
                <a:solidFill>
                  <a:srgbClr val="464F41"/>
                </a:solidFill>
                <a:cs typeface="Boriboon Bold"/>
              </a:rPr>
              <a:t> πλαστικά. </a:t>
            </a:r>
          </a:p>
          <a:p>
            <a:br>
              <a:rPr lang="el-GR" sz="3200" dirty="0"/>
            </a:br>
            <a:r>
              <a:rPr lang="el-GR" sz="3200" b="1" dirty="0">
                <a:solidFill>
                  <a:srgbClr val="464F41"/>
                </a:solidFill>
                <a:cs typeface="Boriboon Bold"/>
              </a:rPr>
              <a:t> </a:t>
            </a:r>
          </a:p>
          <a:p>
            <a:pPr rtl="0">
              <a:spcAft>
                <a:spcPts val="800"/>
              </a:spcAft>
            </a:pPr>
            <a:r>
              <a:rPr lang="el-GR" sz="2400" dirty="0">
                <a:solidFill>
                  <a:srgbClr val="464F41"/>
                </a:solidFill>
                <a:cs typeface="Boriboon Bold"/>
              </a:rPr>
              <a:t> </a:t>
            </a:r>
          </a:p>
          <a:p>
            <a:br>
              <a:rPr lang="el-GR" sz="2400" dirty="0"/>
            </a:br>
            <a:endParaRPr lang="el-GR" sz="4000" b="1" dirty="0">
              <a:solidFill>
                <a:srgbClr val="464F41"/>
              </a:solidFill>
              <a:cs typeface="Boriboon Bold"/>
            </a:endParaRPr>
          </a:p>
        </p:txBody>
      </p:sp>
    </p:spTree>
    <p:extLst>
      <p:ext uri="{BB962C8B-B14F-4D97-AF65-F5344CB8AC3E}">
        <p14:creationId xmlns:p14="http://schemas.microsoft.com/office/powerpoint/2010/main" val="3524678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119D7-4DCA-9F33-F588-B156FA3D9DB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F5FF71B-9FBC-7E70-3BF0-D0A7E21B19C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2969C371-A4FA-F475-D5F2-8C5AC908BB6E}"/>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l-GR"/>
              <a:t>:</a:t>
            </a:r>
          </a:p>
        </p:txBody>
      </p:sp>
      <p:sp>
        <p:nvSpPr>
          <p:cNvPr id="4" name="Freeform 4">
            <a:extLst>
              <a:ext uri="{FF2B5EF4-FFF2-40B4-BE49-F238E27FC236}">
                <a16:creationId xmlns:a16="http://schemas.microsoft.com/office/drawing/2014/main" id="{DD0690ED-AE29-9F54-0ACC-7F19C8C42C98}"/>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4AE32545-2F83-3A53-EE7D-291BDD22ED03}"/>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1842C171-0C14-940C-A498-A8ED2B2D4D10}"/>
              </a:ext>
            </a:extLst>
          </p:cNvPr>
          <p:cNvSpPr txBox="1"/>
          <p:nvPr/>
        </p:nvSpPr>
        <p:spPr>
          <a:xfrm>
            <a:off x="3810000" y="1785303"/>
            <a:ext cx="11848855" cy="4785284"/>
          </a:xfrm>
          <a:prstGeom prst="rect">
            <a:avLst/>
          </a:prstGeom>
        </p:spPr>
        <p:txBody>
          <a:bodyPr wrap="square" lIns="0" tIns="0" rIns="0" bIns="0" rtlCol="0" anchor="t">
            <a:spAutoFit/>
          </a:bodyPr>
          <a:lstStyle/>
          <a:p>
            <a:pPr algn="ctr" rtl="0">
              <a:spcAft>
                <a:spcPts val="800"/>
              </a:spcAft>
            </a:pPr>
            <a:r>
              <a:rPr lang="el-GR" sz="4800" b="1" i="1">
                <a:solidFill>
                  <a:srgbClr val="464F41"/>
                </a:solidFill>
                <a:cs typeface="Boriboon Bold"/>
              </a:rPr>
              <a:t>Εκπαίδευση και ευαισθητοποίηση </a:t>
            </a:r>
          </a:p>
          <a:p>
            <a:pPr algn="ctr" rtl="0">
              <a:spcAft>
                <a:spcPts val="800"/>
              </a:spcAft>
            </a:pPr>
            <a:endParaRPr lang="el-GR" sz="4800" b="1" i="1">
              <a:solidFill>
                <a:srgbClr val="464F41"/>
              </a:solidFill>
              <a:cs typeface="Boriboon Bold"/>
            </a:endParaRPr>
          </a:p>
          <a:p>
            <a:pPr algn="ctr">
              <a:lnSpc>
                <a:spcPts val="12880"/>
              </a:lnSpc>
            </a:pPr>
            <a:endParaRPr lang="el-GR" sz="5400" b="1" i="1">
              <a:solidFill>
                <a:srgbClr val="464F41"/>
              </a:solidFill>
              <a:cs typeface="Boriboon Bold"/>
            </a:endParaRPr>
          </a:p>
          <a:p>
            <a:pPr algn="ctr">
              <a:lnSpc>
                <a:spcPts val="12880"/>
              </a:lnSpc>
            </a:pPr>
            <a:r>
              <a:rPr lang="el-GR" sz="5400" b="1" i="1">
                <a:solidFill>
                  <a:srgbClr val="464F41"/>
                </a:solidFill>
                <a:cs typeface="Boriboon Bold"/>
              </a:rPr>
              <a:t> </a:t>
            </a:r>
            <a:endParaRPr lang="en-US" sz="5400" b="1" i="1">
              <a:solidFill>
                <a:srgbClr val="464F41"/>
              </a:solidFill>
              <a:latin typeface="Boriboon Bold"/>
              <a:ea typeface="Boriboon Bold"/>
              <a:cs typeface="Boriboon Bold"/>
              <a:sym typeface="Boriboon Bold"/>
            </a:endParaRPr>
          </a:p>
        </p:txBody>
      </p:sp>
      <p:sp>
        <p:nvSpPr>
          <p:cNvPr id="9" name="TextBox 8">
            <a:extLst>
              <a:ext uri="{FF2B5EF4-FFF2-40B4-BE49-F238E27FC236}">
                <a16:creationId xmlns:a16="http://schemas.microsoft.com/office/drawing/2014/main" id="{87123903-89FA-2144-5726-AA7E670AED16}"/>
              </a:ext>
            </a:extLst>
          </p:cNvPr>
          <p:cNvSpPr txBox="1"/>
          <p:nvPr/>
        </p:nvSpPr>
        <p:spPr>
          <a:xfrm>
            <a:off x="4100477" y="2833652"/>
            <a:ext cx="11291922" cy="8987076"/>
          </a:xfrm>
          <a:prstGeom prst="rect">
            <a:avLst/>
          </a:prstGeom>
          <a:noFill/>
        </p:spPr>
        <p:txBody>
          <a:bodyPr wrap="square" rtlCol="0">
            <a:spAutoFit/>
          </a:bodyPr>
          <a:lstStyle/>
          <a:p>
            <a:pPr marL="514350" indent="-514350" rtl="0">
              <a:spcBef>
                <a:spcPts val="1200"/>
              </a:spcBef>
              <a:spcAft>
                <a:spcPts val="1200"/>
              </a:spcAft>
              <a:buFont typeface="+mj-lt"/>
              <a:buAutoNum type="arabicPeriod"/>
            </a:pPr>
            <a:r>
              <a:rPr lang="el-GR" sz="3200" b="1">
                <a:solidFill>
                  <a:srgbClr val="464F41"/>
                </a:solidFill>
                <a:cs typeface="Boriboon Bold"/>
              </a:rPr>
              <a:t> Ευρωπαϊκό σύμφωνο για το κλίμα: </a:t>
            </a:r>
          </a:p>
          <a:p>
            <a:pPr marL="457200" indent="-457200" rtl="0">
              <a:spcBef>
                <a:spcPts val="1200"/>
              </a:spcBef>
              <a:spcAft>
                <a:spcPts val="1200"/>
              </a:spcAft>
              <a:buFont typeface="Arial" panose="020B0604020202020204" pitchFamily="34" charset="0"/>
              <a:buChar char="•"/>
            </a:pPr>
            <a:r>
              <a:rPr lang="el-GR" sz="3200">
                <a:solidFill>
                  <a:srgbClr val="464F41"/>
                </a:solidFill>
                <a:cs typeface="Boriboon Bold"/>
              </a:rPr>
              <a:t>Θα προωθήσει τον ορισμό πρεσβευτών που θα συνεργάζονται με άτομα στις κοινότητες και στα δίκτυά τους. </a:t>
            </a:r>
          </a:p>
          <a:p>
            <a:pPr marL="457200" indent="-457200" rtl="0">
              <a:spcBef>
                <a:spcPts val="1200"/>
              </a:spcBef>
              <a:spcAft>
                <a:spcPts val="1200"/>
              </a:spcAft>
              <a:buFont typeface="Arial" panose="020B0604020202020204" pitchFamily="34" charset="0"/>
              <a:buChar char="•"/>
            </a:pPr>
            <a:r>
              <a:rPr lang="el-GR" sz="3200">
                <a:solidFill>
                  <a:srgbClr val="464F41"/>
                </a:solidFill>
                <a:cs typeface="Boriboon Bold"/>
              </a:rPr>
              <a:t>Θα μετατρέψει τις επιστημονικές γνώσεις σε επιλογές για καθημερινή δράση. </a:t>
            </a:r>
          </a:p>
          <a:p>
            <a:pPr marL="457200" indent="-457200" rtl="0">
              <a:spcBef>
                <a:spcPts val="1200"/>
              </a:spcBef>
              <a:spcAft>
                <a:spcPts val="1200"/>
              </a:spcAft>
              <a:buFont typeface="Arial" panose="020B0604020202020204" pitchFamily="34" charset="0"/>
              <a:buChar char="•"/>
            </a:pPr>
            <a:r>
              <a:rPr lang="el-GR" sz="3200">
                <a:solidFill>
                  <a:srgbClr val="464F41"/>
                </a:solidFill>
                <a:cs typeface="Boriboon Bold"/>
              </a:rPr>
              <a:t>Θα προωθήσει τις γνώσεις για το κλίμα και θα βοηθήσει στην ένταξη της κλιματικής επιστήμης και των επιστημονικών λύσεων στα εκπαιδευτικά προγράμματα. </a:t>
            </a:r>
          </a:p>
          <a:p>
            <a:pPr marL="457200" indent="-457200" rtl="0">
              <a:spcBef>
                <a:spcPts val="1200"/>
              </a:spcBef>
              <a:spcAft>
                <a:spcPts val="1200"/>
              </a:spcAft>
              <a:buFont typeface="Arial" panose="020B0604020202020204" pitchFamily="34" charset="0"/>
              <a:buChar char="•"/>
            </a:pPr>
            <a:r>
              <a:rPr lang="el-GR" sz="3200">
                <a:solidFill>
                  <a:srgbClr val="464F41"/>
                </a:solidFill>
                <a:cs typeface="Boriboon Bold"/>
              </a:rPr>
              <a:t>Θα φέρει τους πολίτες σε επαφή για να ανταλλάξουν εμπειρίες και ιδέες. </a:t>
            </a:r>
          </a:p>
          <a:p>
            <a:pPr rtl="0">
              <a:spcBef>
                <a:spcPts val="1200"/>
              </a:spcBef>
              <a:spcAft>
                <a:spcPts val="1200"/>
              </a:spcAft>
            </a:pPr>
            <a:endParaRPr lang="el-GR" sz="3200" b="1">
              <a:solidFill>
                <a:srgbClr val="464F41"/>
              </a:solidFill>
              <a:cs typeface="Boriboon Bold"/>
            </a:endParaRPr>
          </a:p>
          <a:p>
            <a:pPr rtl="0">
              <a:spcBef>
                <a:spcPts val="1200"/>
              </a:spcBef>
              <a:spcAft>
                <a:spcPts val="1200"/>
              </a:spcAft>
            </a:pPr>
            <a:endParaRPr lang="el-GR" sz="3200" b="1">
              <a:solidFill>
                <a:srgbClr val="464F41"/>
              </a:solidFill>
              <a:cs typeface="Boriboon Bold"/>
            </a:endParaRPr>
          </a:p>
          <a:p>
            <a:br>
              <a:rPr lang="el-GR" sz="3200"/>
            </a:br>
            <a:endParaRPr lang="el-GR" sz="3200" b="1">
              <a:solidFill>
                <a:srgbClr val="464F41"/>
              </a:solidFill>
              <a:cs typeface="Boriboon Bold"/>
            </a:endParaRPr>
          </a:p>
        </p:txBody>
      </p:sp>
    </p:spTree>
    <p:extLst>
      <p:ext uri="{BB962C8B-B14F-4D97-AF65-F5344CB8AC3E}">
        <p14:creationId xmlns:p14="http://schemas.microsoft.com/office/powerpoint/2010/main" val="952056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8CE5B-C394-3C5D-51B5-D7BB6CE541C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D3EE307-4ADD-13FE-56FD-4C40FD1AAAC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8FB4671C-3375-FFAA-BF39-DB2DB71F467D}"/>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l-GR"/>
              <a:t>:</a:t>
            </a:r>
          </a:p>
        </p:txBody>
      </p:sp>
      <p:sp>
        <p:nvSpPr>
          <p:cNvPr id="4" name="Freeform 4">
            <a:extLst>
              <a:ext uri="{FF2B5EF4-FFF2-40B4-BE49-F238E27FC236}">
                <a16:creationId xmlns:a16="http://schemas.microsoft.com/office/drawing/2014/main" id="{A899A08C-E651-6025-6F85-509C5FE33BBC}"/>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D7B9EA88-AFB2-C82B-8F2D-458CAE27063C}"/>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2E9B152F-E902-3987-0F8C-EDB119260CA5}"/>
              </a:ext>
            </a:extLst>
          </p:cNvPr>
          <p:cNvSpPr txBox="1"/>
          <p:nvPr/>
        </p:nvSpPr>
        <p:spPr>
          <a:xfrm>
            <a:off x="3810000" y="1785303"/>
            <a:ext cx="11848855" cy="4785284"/>
          </a:xfrm>
          <a:prstGeom prst="rect">
            <a:avLst/>
          </a:prstGeom>
        </p:spPr>
        <p:txBody>
          <a:bodyPr wrap="square" lIns="0" tIns="0" rIns="0" bIns="0" rtlCol="0" anchor="t">
            <a:spAutoFit/>
          </a:bodyPr>
          <a:lstStyle/>
          <a:p>
            <a:pPr algn="ctr" rtl="0">
              <a:spcAft>
                <a:spcPts val="800"/>
              </a:spcAft>
            </a:pPr>
            <a:r>
              <a:rPr lang="el-GR" sz="4800" b="1" i="1">
                <a:solidFill>
                  <a:srgbClr val="464F41"/>
                </a:solidFill>
                <a:cs typeface="Boriboon Bold"/>
              </a:rPr>
              <a:t>Εκπαίδευση και ευαισθητοποίηση </a:t>
            </a:r>
          </a:p>
          <a:p>
            <a:pPr algn="ctr" rtl="0">
              <a:spcAft>
                <a:spcPts val="800"/>
              </a:spcAft>
            </a:pPr>
            <a:endParaRPr lang="el-GR" sz="4800" b="1" i="1">
              <a:solidFill>
                <a:srgbClr val="464F41"/>
              </a:solidFill>
              <a:cs typeface="Boriboon Bold"/>
            </a:endParaRPr>
          </a:p>
          <a:p>
            <a:pPr algn="ctr">
              <a:lnSpc>
                <a:spcPts val="12880"/>
              </a:lnSpc>
            </a:pPr>
            <a:endParaRPr lang="el-GR" sz="5400" b="1" i="1">
              <a:solidFill>
                <a:srgbClr val="464F41"/>
              </a:solidFill>
              <a:cs typeface="Boriboon Bold"/>
            </a:endParaRPr>
          </a:p>
          <a:p>
            <a:pPr algn="ctr">
              <a:lnSpc>
                <a:spcPts val="12880"/>
              </a:lnSpc>
            </a:pPr>
            <a:r>
              <a:rPr lang="el-GR" sz="5400" b="1" i="1">
                <a:solidFill>
                  <a:srgbClr val="464F41"/>
                </a:solidFill>
                <a:cs typeface="Boriboon Bold"/>
              </a:rPr>
              <a:t> </a:t>
            </a:r>
            <a:endParaRPr lang="en-US" sz="5400" b="1" i="1">
              <a:solidFill>
                <a:srgbClr val="464F41"/>
              </a:solidFill>
              <a:latin typeface="Boriboon Bold"/>
              <a:ea typeface="Boriboon Bold"/>
              <a:cs typeface="Boriboon Bold"/>
              <a:sym typeface="Boriboon Bold"/>
            </a:endParaRPr>
          </a:p>
        </p:txBody>
      </p:sp>
      <p:sp>
        <p:nvSpPr>
          <p:cNvPr id="9" name="TextBox 8">
            <a:extLst>
              <a:ext uri="{FF2B5EF4-FFF2-40B4-BE49-F238E27FC236}">
                <a16:creationId xmlns:a16="http://schemas.microsoft.com/office/drawing/2014/main" id="{FE4ECD0E-94FD-FC0C-1F24-B766E2D5B4CE}"/>
              </a:ext>
            </a:extLst>
          </p:cNvPr>
          <p:cNvSpPr txBox="1"/>
          <p:nvPr/>
        </p:nvSpPr>
        <p:spPr>
          <a:xfrm>
            <a:off x="4088466" y="2833652"/>
            <a:ext cx="11291922" cy="8125301"/>
          </a:xfrm>
          <a:prstGeom prst="rect">
            <a:avLst/>
          </a:prstGeom>
          <a:noFill/>
        </p:spPr>
        <p:txBody>
          <a:bodyPr wrap="square" rtlCol="0">
            <a:spAutoFit/>
          </a:bodyPr>
          <a:lstStyle/>
          <a:p>
            <a:pPr rtl="0">
              <a:spcBef>
                <a:spcPts val="1200"/>
              </a:spcBef>
              <a:spcAft>
                <a:spcPts val="1200"/>
              </a:spcAft>
            </a:pPr>
            <a:r>
              <a:rPr lang="el-GR" sz="3200" b="1" dirty="0">
                <a:solidFill>
                  <a:srgbClr val="464F41"/>
                </a:solidFill>
                <a:cs typeface="Boriboon Bold"/>
              </a:rPr>
              <a:t> 2.  Προγράμματα περιβαλλοντικής εκπαίδευσης στα σχολεία</a:t>
            </a:r>
          </a:p>
          <a:p>
            <a:pPr marL="457200" indent="-457200" rtl="0">
              <a:spcBef>
                <a:spcPts val="1200"/>
              </a:spcBef>
              <a:spcAft>
                <a:spcPts val="1200"/>
              </a:spcAft>
              <a:buFont typeface="Arial" panose="020B0604020202020204" pitchFamily="34" charset="0"/>
              <a:buChar char="•"/>
            </a:pPr>
            <a:r>
              <a:rPr lang="el-GR" sz="3200" dirty="0">
                <a:solidFill>
                  <a:srgbClr val="464F41"/>
                </a:solidFill>
                <a:cs typeface="Boriboon Bold"/>
              </a:rPr>
              <a:t>Εκπαίδευση για την κλιματική αλλαγή.  </a:t>
            </a:r>
          </a:p>
          <a:p>
            <a:pPr marL="457200" indent="-457200" rtl="0">
              <a:spcBef>
                <a:spcPts val="1200"/>
              </a:spcBef>
              <a:spcAft>
                <a:spcPts val="1200"/>
              </a:spcAft>
              <a:buFont typeface="Arial" panose="020B0604020202020204" pitchFamily="34" charset="0"/>
              <a:buChar char="•"/>
            </a:pPr>
            <a:r>
              <a:rPr lang="el-GR" sz="3200" dirty="0">
                <a:solidFill>
                  <a:srgbClr val="464F41"/>
                </a:solidFill>
                <a:cs typeface="Boriboon Bold"/>
              </a:rPr>
              <a:t>Ανακύκλωση και διαχείριση απορριμμάτων.</a:t>
            </a:r>
          </a:p>
          <a:p>
            <a:pPr marL="457200" indent="-457200" rtl="0">
              <a:spcBef>
                <a:spcPts val="1200"/>
              </a:spcBef>
              <a:spcAft>
                <a:spcPts val="1200"/>
              </a:spcAft>
              <a:buFont typeface="Arial" panose="020B0604020202020204" pitchFamily="34" charset="0"/>
              <a:buChar char="•"/>
            </a:pPr>
            <a:r>
              <a:rPr lang="el-GR" sz="3200" dirty="0">
                <a:solidFill>
                  <a:srgbClr val="464F41"/>
                </a:solidFill>
                <a:cs typeface="Boriboon Bold"/>
              </a:rPr>
              <a:t>Εργαστήρια και Προγράμματα Φύτευσης. </a:t>
            </a:r>
          </a:p>
          <a:p>
            <a:pPr algn="ctr" rtl="0">
              <a:spcBef>
                <a:spcPts val="1200"/>
              </a:spcBef>
              <a:spcAft>
                <a:spcPts val="1200"/>
              </a:spcAft>
            </a:pPr>
            <a:r>
              <a:rPr lang="el-GR" sz="2800" b="1" dirty="0">
                <a:solidFill>
                  <a:srgbClr val="464F41"/>
                </a:solidFill>
                <a:cs typeface="Boriboon Bold"/>
              </a:rPr>
              <a:t>Παραδείγματα προγραμμάτων:</a:t>
            </a:r>
          </a:p>
          <a:p>
            <a:pPr marL="457200" indent="-457200" rtl="0">
              <a:spcBef>
                <a:spcPts val="1200"/>
              </a:spcBef>
              <a:spcAft>
                <a:spcPts val="1200"/>
              </a:spcAft>
              <a:buFont typeface="Arial" panose="020B0604020202020204" pitchFamily="34" charset="0"/>
              <a:buChar char="•"/>
            </a:pPr>
            <a:r>
              <a:rPr lang="en-GB" sz="2800" dirty="0">
                <a:solidFill>
                  <a:srgbClr val="464F41"/>
                </a:solidFill>
                <a:cs typeface="Boriboon Bold"/>
              </a:rPr>
              <a:t>Eco Schools</a:t>
            </a:r>
            <a:endParaRPr lang="el-GR" sz="2800" dirty="0">
              <a:solidFill>
                <a:srgbClr val="464F41"/>
              </a:solidFill>
              <a:cs typeface="Boriboon Bold"/>
            </a:endParaRPr>
          </a:p>
          <a:p>
            <a:pPr marL="457200" indent="-457200" rtl="0">
              <a:spcBef>
                <a:spcPts val="1200"/>
              </a:spcBef>
              <a:spcAft>
                <a:spcPts val="1200"/>
              </a:spcAft>
              <a:buFont typeface="Arial" panose="020B0604020202020204" pitchFamily="34" charset="0"/>
              <a:buChar char="•"/>
            </a:pPr>
            <a:r>
              <a:rPr lang="en-GB" sz="2800" dirty="0">
                <a:solidFill>
                  <a:srgbClr val="464F41"/>
                </a:solidFill>
                <a:cs typeface="Boriboon Bold"/>
              </a:rPr>
              <a:t>Green Workplace Program </a:t>
            </a:r>
            <a:r>
              <a:rPr lang="el-GR" sz="2800" dirty="0">
                <a:solidFill>
                  <a:srgbClr val="464F41"/>
                </a:solidFill>
                <a:cs typeface="Boriboon Bold"/>
              </a:rPr>
              <a:t>στις ΗΠΑ </a:t>
            </a:r>
          </a:p>
          <a:p>
            <a:pPr rtl="0">
              <a:spcBef>
                <a:spcPts val="1200"/>
              </a:spcBef>
              <a:spcAft>
                <a:spcPts val="1200"/>
              </a:spcAft>
            </a:pPr>
            <a:endParaRPr lang="el-GR" sz="3200" b="1" dirty="0">
              <a:solidFill>
                <a:srgbClr val="464F41"/>
              </a:solidFill>
              <a:cs typeface="Boriboon Bold"/>
            </a:endParaRPr>
          </a:p>
          <a:p>
            <a:pPr rtl="0">
              <a:spcBef>
                <a:spcPts val="1200"/>
              </a:spcBef>
              <a:spcAft>
                <a:spcPts val="1200"/>
              </a:spcAft>
            </a:pPr>
            <a:endParaRPr lang="el-GR" sz="3200" b="1" dirty="0">
              <a:solidFill>
                <a:srgbClr val="464F41"/>
              </a:solidFill>
              <a:cs typeface="Boriboon Bold"/>
            </a:endParaRPr>
          </a:p>
          <a:p>
            <a:br>
              <a:rPr lang="el-GR" sz="3200" dirty="0"/>
            </a:br>
            <a:endParaRPr lang="el-GR" sz="3200" b="1" dirty="0">
              <a:solidFill>
                <a:srgbClr val="464F41"/>
              </a:solidFill>
              <a:cs typeface="Boriboon Bold"/>
            </a:endParaRPr>
          </a:p>
        </p:txBody>
      </p:sp>
    </p:spTree>
    <p:extLst>
      <p:ext uri="{BB962C8B-B14F-4D97-AF65-F5344CB8AC3E}">
        <p14:creationId xmlns:p14="http://schemas.microsoft.com/office/powerpoint/2010/main" val="1117225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F230E-526D-DF11-D7A8-AD4D306C941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1135388-5628-0FF4-40D6-2E15409EFBB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A504AA95-8CD8-52F3-0F17-54526B67F1F4}"/>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R"/>
          </a:p>
        </p:txBody>
      </p:sp>
      <p:sp>
        <p:nvSpPr>
          <p:cNvPr id="4" name="Freeform 4">
            <a:extLst>
              <a:ext uri="{FF2B5EF4-FFF2-40B4-BE49-F238E27FC236}">
                <a16:creationId xmlns:a16="http://schemas.microsoft.com/office/drawing/2014/main" id="{E5FB5771-E178-B322-90C3-B7E3458296F5}"/>
              </a:ext>
            </a:extLst>
          </p:cNvPr>
          <p:cNvSpPr/>
          <p:nvPr/>
        </p:nvSpPr>
        <p:spPr>
          <a:xfrm flipH="1">
            <a:off x="14824090" y="-16535"/>
            <a:ext cx="5816767" cy="10320071"/>
          </a:xfrm>
          <a:custGeom>
            <a:avLst/>
            <a:gdLst/>
            <a:ahLst/>
            <a:cxnLst/>
            <a:rect l="l" t="t" r="r" b="b"/>
            <a:pathLst>
              <a:path w="5816767" h="10320071">
                <a:moveTo>
                  <a:pt x="5816767" y="0"/>
                </a:moveTo>
                <a:lnTo>
                  <a:pt x="0" y="0"/>
                </a:lnTo>
                <a:lnTo>
                  <a:pt x="0" y="10320070"/>
                </a:lnTo>
                <a:lnTo>
                  <a:pt x="5816767" y="10320070"/>
                </a:lnTo>
                <a:lnTo>
                  <a:pt x="581676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C6CF37A4-117B-F56F-F3F4-3AE9619EDFA3}"/>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BCB47B13-0A22-1908-F2D9-A7EFB99A5879}"/>
              </a:ext>
            </a:extLst>
          </p:cNvPr>
          <p:cNvSpPr txBox="1"/>
          <p:nvPr/>
        </p:nvSpPr>
        <p:spPr>
          <a:xfrm>
            <a:off x="2875381" y="3509035"/>
            <a:ext cx="11514948" cy="276999"/>
          </a:xfrm>
          <a:prstGeom prst="rect">
            <a:avLst/>
          </a:prstGeom>
        </p:spPr>
        <p:txBody>
          <a:bodyPr lIns="0" tIns="0" rIns="0" bIns="0" rtlCol="0" anchor="t">
            <a:spAutoFit/>
          </a:bodyPr>
          <a:lstStyle/>
          <a:p>
            <a:pPr algn="just" rtl="0">
              <a:spcBef>
                <a:spcPts val="1200"/>
              </a:spcBef>
              <a:spcAft>
                <a:spcPts val="1200"/>
              </a:spcAft>
            </a:pPr>
            <a:r>
              <a:rPr lang="el-GR" sz="1800" b="0" i="0" u="none" strike="noStrike">
                <a:solidFill>
                  <a:srgbClr val="000000"/>
                </a:solidFill>
                <a:effectLst/>
                <a:latin typeface="Arial" panose="020B0604020202020204" pitchFamily="34" charset="0"/>
              </a:rPr>
              <a:t> </a:t>
            </a:r>
            <a:endParaRPr lang="en-US" sz="3600">
              <a:solidFill>
                <a:srgbClr val="464F41"/>
              </a:solidFill>
              <a:latin typeface="Tomorrow"/>
              <a:ea typeface="Tomorrow"/>
              <a:cs typeface="Tomorrow"/>
              <a:sym typeface="Tomorrow"/>
            </a:endParaRPr>
          </a:p>
        </p:txBody>
      </p:sp>
      <p:sp>
        <p:nvSpPr>
          <p:cNvPr id="7" name="TextBox 7">
            <a:extLst>
              <a:ext uri="{FF2B5EF4-FFF2-40B4-BE49-F238E27FC236}">
                <a16:creationId xmlns:a16="http://schemas.microsoft.com/office/drawing/2014/main" id="{C1AC3A5D-FD0A-5572-C9C9-8A8EB0E8AAA9}"/>
              </a:ext>
            </a:extLst>
          </p:cNvPr>
          <p:cNvSpPr txBox="1"/>
          <p:nvPr/>
        </p:nvSpPr>
        <p:spPr>
          <a:xfrm>
            <a:off x="3964557" y="3729074"/>
            <a:ext cx="10688219" cy="1269578"/>
          </a:xfrm>
          <a:prstGeom prst="rect">
            <a:avLst/>
          </a:prstGeom>
        </p:spPr>
        <p:txBody>
          <a:bodyPr wrap="square" lIns="0" tIns="0" rIns="0" bIns="0" rtlCol="0" anchor="t">
            <a:spAutoFit/>
          </a:bodyPr>
          <a:lstStyle/>
          <a:p>
            <a:pPr algn="ctr">
              <a:lnSpc>
                <a:spcPct val="150000"/>
              </a:lnSpc>
            </a:pPr>
            <a:r>
              <a:rPr lang="el-GR" sz="6000" b="1">
                <a:solidFill>
                  <a:srgbClr val="464F41"/>
                </a:solidFill>
                <a:latin typeface="Boriboon Bold"/>
                <a:ea typeface="Boriboon Bold"/>
                <a:cs typeface="Boriboon Bold"/>
                <a:sym typeface="Boriboon Bold"/>
              </a:rPr>
              <a:t>ΡΟΛΟΣ ΤΩΝ ΜΚΟ ΚΑΙ ΜΜΕ</a:t>
            </a:r>
            <a:endParaRPr lang="en-US" sz="6000" b="1">
              <a:solidFill>
                <a:srgbClr val="464F41"/>
              </a:solidFill>
              <a:latin typeface="Boriboon Bold"/>
              <a:ea typeface="Boriboon Bold"/>
              <a:cs typeface="Boriboon Bold"/>
              <a:sym typeface="Boriboon Bold"/>
            </a:endParaRPr>
          </a:p>
        </p:txBody>
      </p:sp>
    </p:spTree>
    <p:extLst>
      <p:ext uri="{BB962C8B-B14F-4D97-AF65-F5344CB8AC3E}">
        <p14:creationId xmlns:p14="http://schemas.microsoft.com/office/powerpoint/2010/main" val="1664275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7CDA3-E6E8-A552-7A4D-C816CE062FF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3DF6840-A752-B045-238D-65CB8D0765C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ECD24984-1386-9929-150B-51753121C37F}"/>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l-GR"/>
              <a:t>:</a:t>
            </a:r>
          </a:p>
        </p:txBody>
      </p:sp>
      <p:sp>
        <p:nvSpPr>
          <p:cNvPr id="4" name="Freeform 4">
            <a:extLst>
              <a:ext uri="{FF2B5EF4-FFF2-40B4-BE49-F238E27FC236}">
                <a16:creationId xmlns:a16="http://schemas.microsoft.com/office/drawing/2014/main" id="{A25E0007-BD59-2CDD-E814-5869971281F0}"/>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E1D3D41B-6EB3-64DA-7536-9A00783AACE1}"/>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52BF862E-D803-45FE-F8B7-D1980D7FEF88}"/>
              </a:ext>
            </a:extLst>
          </p:cNvPr>
          <p:cNvSpPr txBox="1"/>
          <p:nvPr/>
        </p:nvSpPr>
        <p:spPr>
          <a:xfrm>
            <a:off x="3810000" y="1785303"/>
            <a:ext cx="11848855" cy="4785284"/>
          </a:xfrm>
          <a:prstGeom prst="rect">
            <a:avLst/>
          </a:prstGeom>
        </p:spPr>
        <p:txBody>
          <a:bodyPr wrap="square" lIns="0" tIns="0" rIns="0" bIns="0" rtlCol="0" anchor="t">
            <a:spAutoFit/>
          </a:bodyPr>
          <a:lstStyle/>
          <a:p>
            <a:pPr algn="ctr" rtl="0">
              <a:spcAft>
                <a:spcPts val="800"/>
              </a:spcAft>
            </a:pPr>
            <a:r>
              <a:rPr lang="el-GR" sz="4800" b="1" i="1">
                <a:solidFill>
                  <a:srgbClr val="464F41"/>
                </a:solidFill>
                <a:cs typeface="Boriboon Bold"/>
              </a:rPr>
              <a:t>ΜΚΟ </a:t>
            </a:r>
          </a:p>
          <a:p>
            <a:pPr algn="ctr" rtl="0">
              <a:spcAft>
                <a:spcPts val="800"/>
              </a:spcAft>
            </a:pPr>
            <a:endParaRPr lang="el-GR" sz="4800" b="1" i="1">
              <a:solidFill>
                <a:srgbClr val="464F41"/>
              </a:solidFill>
              <a:cs typeface="Boriboon Bold"/>
            </a:endParaRPr>
          </a:p>
          <a:p>
            <a:pPr algn="ctr">
              <a:lnSpc>
                <a:spcPts val="12880"/>
              </a:lnSpc>
            </a:pPr>
            <a:endParaRPr lang="el-GR" sz="5400" b="1" i="1">
              <a:solidFill>
                <a:srgbClr val="464F41"/>
              </a:solidFill>
              <a:cs typeface="Boriboon Bold"/>
            </a:endParaRPr>
          </a:p>
          <a:p>
            <a:pPr algn="ctr">
              <a:lnSpc>
                <a:spcPts val="12880"/>
              </a:lnSpc>
            </a:pPr>
            <a:r>
              <a:rPr lang="el-GR" sz="5400" b="1" i="1">
                <a:solidFill>
                  <a:srgbClr val="464F41"/>
                </a:solidFill>
                <a:cs typeface="Boriboon Bold"/>
              </a:rPr>
              <a:t> </a:t>
            </a:r>
            <a:endParaRPr lang="en-US" sz="5400" b="1" i="1">
              <a:solidFill>
                <a:srgbClr val="464F41"/>
              </a:solidFill>
              <a:latin typeface="Boriboon Bold"/>
              <a:ea typeface="Boriboon Bold"/>
              <a:cs typeface="Boriboon Bold"/>
              <a:sym typeface="Boriboon Bold"/>
            </a:endParaRPr>
          </a:p>
        </p:txBody>
      </p:sp>
      <p:sp>
        <p:nvSpPr>
          <p:cNvPr id="9" name="TextBox 8">
            <a:extLst>
              <a:ext uri="{FF2B5EF4-FFF2-40B4-BE49-F238E27FC236}">
                <a16:creationId xmlns:a16="http://schemas.microsoft.com/office/drawing/2014/main" id="{D1812649-8AA9-44E5-DB30-5F27BFB50888}"/>
              </a:ext>
            </a:extLst>
          </p:cNvPr>
          <p:cNvSpPr txBox="1"/>
          <p:nvPr/>
        </p:nvSpPr>
        <p:spPr>
          <a:xfrm>
            <a:off x="4088466" y="2833652"/>
            <a:ext cx="10999134" cy="7201972"/>
          </a:xfrm>
          <a:prstGeom prst="rect">
            <a:avLst/>
          </a:prstGeom>
          <a:noFill/>
        </p:spPr>
        <p:txBody>
          <a:bodyPr wrap="square" rtlCol="0">
            <a:spAutoFit/>
          </a:bodyPr>
          <a:lstStyle/>
          <a:p>
            <a:pPr marL="285750" indent="-285750">
              <a:lnSpc>
                <a:spcPct val="150000"/>
              </a:lnSpc>
              <a:spcBef>
                <a:spcPts val="1200"/>
              </a:spcBef>
              <a:spcAft>
                <a:spcPts val="1200"/>
              </a:spcAft>
              <a:buFont typeface="Arial" panose="020B0604020202020204" pitchFamily="34" charset="0"/>
              <a:buChar char="•"/>
            </a:pPr>
            <a:r>
              <a:rPr lang="en-GB" sz="3200" dirty="0">
                <a:solidFill>
                  <a:srgbClr val="464F41"/>
                </a:solidFill>
                <a:cs typeface="Boriboon Bold"/>
              </a:rPr>
              <a:t>United Nations Global Compact</a:t>
            </a:r>
            <a:endParaRPr lang="el-GR" sz="3200" dirty="0">
              <a:solidFill>
                <a:srgbClr val="464F41"/>
              </a:solidFill>
              <a:cs typeface="Boriboon Bold"/>
            </a:endParaRPr>
          </a:p>
          <a:p>
            <a:pPr marL="285750" indent="-285750">
              <a:lnSpc>
                <a:spcPct val="150000"/>
              </a:lnSpc>
              <a:spcBef>
                <a:spcPts val="1200"/>
              </a:spcBef>
              <a:spcAft>
                <a:spcPts val="1200"/>
              </a:spcAft>
              <a:buFont typeface="Arial" panose="020B0604020202020204" pitchFamily="34" charset="0"/>
              <a:buChar char="•"/>
            </a:pPr>
            <a:r>
              <a:rPr lang="en-GB" sz="3200" dirty="0">
                <a:solidFill>
                  <a:srgbClr val="464F41"/>
                </a:solidFill>
                <a:cs typeface="Boriboon Bold"/>
              </a:rPr>
              <a:t>United Nations Environment Programme (UNEP):</a:t>
            </a:r>
            <a:endParaRPr lang="el-GR" sz="3200" dirty="0">
              <a:solidFill>
                <a:srgbClr val="464F41"/>
              </a:solidFill>
              <a:cs typeface="Boriboon Bold"/>
            </a:endParaRPr>
          </a:p>
          <a:p>
            <a:pPr marL="285750" indent="-285750">
              <a:lnSpc>
                <a:spcPct val="150000"/>
              </a:lnSpc>
              <a:spcBef>
                <a:spcPts val="1200"/>
              </a:spcBef>
              <a:spcAft>
                <a:spcPts val="1200"/>
              </a:spcAft>
              <a:buFont typeface="Arial" panose="020B0604020202020204" pitchFamily="34" charset="0"/>
              <a:buChar char="•"/>
            </a:pPr>
            <a:r>
              <a:rPr lang="en-GB" sz="3200" dirty="0">
                <a:solidFill>
                  <a:srgbClr val="464F41"/>
                </a:solidFill>
                <a:cs typeface="Boriboon Bold"/>
              </a:rPr>
              <a:t>WWF (World Wide Fund/ World Wildlife Fund)</a:t>
            </a:r>
            <a:endParaRPr lang="el-GR" sz="3200" dirty="0">
              <a:solidFill>
                <a:srgbClr val="464F41"/>
              </a:solidFill>
              <a:cs typeface="Boriboon Bold"/>
            </a:endParaRPr>
          </a:p>
          <a:p>
            <a:pPr marL="285750" indent="-285750">
              <a:lnSpc>
                <a:spcPct val="150000"/>
              </a:lnSpc>
              <a:spcBef>
                <a:spcPts val="1200"/>
              </a:spcBef>
              <a:spcAft>
                <a:spcPts val="1200"/>
              </a:spcAft>
              <a:buFont typeface="Arial" panose="020B0604020202020204" pitchFamily="34" charset="0"/>
              <a:buChar char="•"/>
            </a:pPr>
            <a:r>
              <a:rPr lang="en-GB" sz="3200" dirty="0">
                <a:solidFill>
                  <a:srgbClr val="464F41"/>
                </a:solidFill>
                <a:cs typeface="Boriboon Bold"/>
              </a:rPr>
              <a:t>Greenpeace</a:t>
            </a:r>
            <a:endParaRPr lang="el-GR" sz="3200" dirty="0">
              <a:solidFill>
                <a:srgbClr val="000000"/>
              </a:solidFill>
              <a:latin typeface="Arial" panose="020B0604020202020204" pitchFamily="34" charset="0"/>
            </a:endParaRPr>
          </a:p>
          <a:p>
            <a:pPr marL="457200" rtl="0"/>
            <a:r>
              <a:rPr lang="en-GB" sz="1600" b="0" i="0" u="none" strike="noStrike" dirty="0">
                <a:solidFill>
                  <a:srgbClr val="000000"/>
                </a:solidFill>
                <a:effectLst/>
                <a:latin typeface="Arial" panose="020B0604020202020204" pitchFamily="34" charset="0"/>
              </a:rPr>
              <a:t> </a:t>
            </a:r>
            <a:endParaRPr lang="en-GB" sz="2800" b="0" dirty="0">
              <a:effectLst/>
            </a:endParaRPr>
          </a:p>
          <a:p>
            <a:br>
              <a:rPr lang="en-GB" sz="2800" dirty="0"/>
            </a:br>
            <a:endParaRPr lang="en-GB" sz="2800" b="0" dirty="0">
              <a:effectLst/>
            </a:endParaRPr>
          </a:p>
          <a:p>
            <a:br>
              <a:rPr lang="en-GB" sz="2800" dirty="0"/>
            </a:br>
            <a:endParaRPr lang="en-GB" sz="2800" b="0" dirty="0">
              <a:effectLst/>
            </a:endParaRPr>
          </a:p>
          <a:p>
            <a:pPr marL="457200" rtl="0"/>
            <a:r>
              <a:rPr lang="en-GB" sz="1600" b="0" i="0" u="none" strike="noStrike" dirty="0">
                <a:solidFill>
                  <a:srgbClr val="000000"/>
                </a:solidFill>
                <a:effectLst/>
                <a:latin typeface="Arial" panose="020B0604020202020204" pitchFamily="34" charset="0"/>
              </a:rPr>
              <a:t> </a:t>
            </a:r>
            <a:endParaRPr lang="el-GR" sz="2800" dirty="0"/>
          </a:p>
          <a:p>
            <a:br>
              <a:rPr lang="el-GR" sz="2800" dirty="0"/>
            </a:br>
            <a:endParaRPr lang="el-GR" sz="2800" b="1" dirty="0">
              <a:solidFill>
                <a:srgbClr val="464F41"/>
              </a:solidFill>
              <a:cs typeface="Boriboon Bold"/>
            </a:endParaRPr>
          </a:p>
        </p:txBody>
      </p:sp>
      <p:pic>
        <p:nvPicPr>
          <p:cNvPr id="5122" name="Picture 2" descr="WFF: Η πρωτοβουλία &quot;Υιοθέτησε μια παραλία&quot; επεκτείνεται σε μεσογειακό  επίπεδο - CSRΝews.gr">
            <a:extLst>
              <a:ext uri="{FF2B5EF4-FFF2-40B4-BE49-F238E27FC236}">
                <a16:creationId xmlns:a16="http://schemas.microsoft.com/office/drawing/2014/main" id="{2EA49A81-7348-E4F2-8E96-78EEF8F03F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19346" y="5743429"/>
            <a:ext cx="5546720" cy="3114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263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BEDFF-789D-68D7-E1A0-7C6B836DB40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E65B36B-01A2-7699-734E-0E84E33B108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BA434628-7E0A-5288-5612-40F9378015CF}"/>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l-GR"/>
              <a:t>:</a:t>
            </a:r>
          </a:p>
        </p:txBody>
      </p:sp>
      <p:sp>
        <p:nvSpPr>
          <p:cNvPr id="4" name="Freeform 4">
            <a:extLst>
              <a:ext uri="{FF2B5EF4-FFF2-40B4-BE49-F238E27FC236}">
                <a16:creationId xmlns:a16="http://schemas.microsoft.com/office/drawing/2014/main" id="{D26B7963-D915-1C4F-D095-E3E4746370CF}"/>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3EAF86BF-FCC6-336B-09FF-1D958066950D}"/>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1460BCF2-B487-1877-F4E9-90437F7CB9AE}"/>
              </a:ext>
            </a:extLst>
          </p:cNvPr>
          <p:cNvSpPr txBox="1"/>
          <p:nvPr/>
        </p:nvSpPr>
        <p:spPr>
          <a:xfrm>
            <a:off x="3810000" y="1785303"/>
            <a:ext cx="11848855" cy="4785284"/>
          </a:xfrm>
          <a:prstGeom prst="rect">
            <a:avLst/>
          </a:prstGeom>
        </p:spPr>
        <p:txBody>
          <a:bodyPr wrap="square" lIns="0" tIns="0" rIns="0" bIns="0" rtlCol="0" anchor="t">
            <a:spAutoFit/>
          </a:bodyPr>
          <a:lstStyle/>
          <a:p>
            <a:pPr algn="ctr" rtl="0">
              <a:spcAft>
                <a:spcPts val="800"/>
              </a:spcAft>
            </a:pPr>
            <a:r>
              <a:rPr lang="el-GR" sz="4800" b="1" i="1">
                <a:solidFill>
                  <a:srgbClr val="464F41"/>
                </a:solidFill>
                <a:cs typeface="Boriboon Bold"/>
              </a:rPr>
              <a:t>ΜΚΟ </a:t>
            </a:r>
          </a:p>
          <a:p>
            <a:pPr algn="ctr" rtl="0">
              <a:spcAft>
                <a:spcPts val="800"/>
              </a:spcAft>
            </a:pPr>
            <a:endParaRPr lang="el-GR" sz="4800" b="1" i="1">
              <a:solidFill>
                <a:srgbClr val="464F41"/>
              </a:solidFill>
              <a:cs typeface="Boriboon Bold"/>
            </a:endParaRPr>
          </a:p>
          <a:p>
            <a:pPr algn="ctr">
              <a:lnSpc>
                <a:spcPts val="12880"/>
              </a:lnSpc>
            </a:pPr>
            <a:endParaRPr lang="el-GR" sz="5400" b="1" i="1">
              <a:solidFill>
                <a:srgbClr val="464F41"/>
              </a:solidFill>
              <a:cs typeface="Boriboon Bold"/>
            </a:endParaRPr>
          </a:p>
          <a:p>
            <a:pPr algn="ctr">
              <a:lnSpc>
                <a:spcPts val="12880"/>
              </a:lnSpc>
            </a:pPr>
            <a:r>
              <a:rPr lang="el-GR" sz="5400" b="1" i="1">
                <a:solidFill>
                  <a:srgbClr val="464F41"/>
                </a:solidFill>
                <a:cs typeface="Boriboon Bold"/>
              </a:rPr>
              <a:t> </a:t>
            </a:r>
            <a:endParaRPr lang="en-US" sz="5400" b="1" i="1">
              <a:solidFill>
                <a:srgbClr val="464F41"/>
              </a:solidFill>
              <a:latin typeface="Boriboon Bold"/>
              <a:ea typeface="Boriboon Bold"/>
              <a:cs typeface="Boriboon Bold"/>
              <a:sym typeface="Boriboon Bold"/>
            </a:endParaRPr>
          </a:p>
        </p:txBody>
      </p:sp>
      <p:sp>
        <p:nvSpPr>
          <p:cNvPr id="9" name="TextBox 8">
            <a:extLst>
              <a:ext uri="{FF2B5EF4-FFF2-40B4-BE49-F238E27FC236}">
                <a16:creationId xmlns:a16="http://schemas.microsoft.com/office/drawing/2014/main" id="{FB0F8E3E-6C81-22EE-6685-B5963540CD9A}"/>
              </a:ext>
            </a:extLst>
          </p:cNvPr>
          <p:cNvSpPr txBox="1"/>
          <p:nvPr/>
        </p:nvSpPr>
        <p:spPr>
          <a:xfrm>
            <a:off x="4088466" y="2833652"/>
            <a:ext cx="10999134" cy="9294852"/>
          </a:xfrm>
          <a:prstGeom prst="rect">
            <a:avLst/>
          </a:prstGeom>
          <a:noFill/>
        </p:spPr>
        <p:txBody>
          <a:bodyPr wrap="square" rtlCol="0">
            <a:spAutoFit/>
          </a:bodyPr>
          <a:lstStyle/>
          <a:p>
            <a:pPr marL="285750" indent="-285750" rtl="0">
              <a:lnSpc>
                <a:spcPct val="150000"/>
              </a:lnSpc>
              <a:spcBef>
                <a:spcPts val="1200"/>
              </a:spcBef>
              <a:spcAft>
                <a:spcPts val="1200"/>
              </a:spcAft>
              <a:buFont typeface="Arial" panose="020B0604020202020204" pitchFamily="34" charset="0"/>
              <a:buChar char="•"/>
            </a:pPr>
            <a:r>
              <a:rPr lang="en-GB" sz="3200">
                <a:solidFill>
                  <a:srgbClr val="464F41"/>
                </a:solidFill>
                <a:cs typeface="Boriboon Bold"/>
              </a:rPr>
              <a:t>Friends of the Earth</a:t>
            </a:r>
            <a:endParaRPr lang="el-GR" sz="3200">
              <a:solidFill>
                <a:srgbClr val="464F41"/>
              </a:solidFill>
              <a:cs typeface="Boriboon Bold"/>
            </a:endParaRPr>
          </a:p>
          <a:p>
            <a:pPr marL="285750" indent="-285750" rtl="0">
              <a:lnSpc>
                <a:spcPct val="150000"/>
              </a:lnSpc>
              <a:spcBef>
                <a:spcPts val="1200"/>
              </a:spcBef>
              <a:spcAft>
                <a:spcPts val="1200"/>
              </a:spcAft>
              <a:buFont typeface="Arial" panose="020B0604020202020204" pitchFamily="34" charset="0"/>
              <a:buChar char="•"/>
            </a:pPr>
            <a:r>
              <a:rPr lang="en-GB" sz="3200">
                <a:solidFill>
                  <a:srgbClr val="464F41"/>
                </a:solidFill>
                <a:cs typeface="Boriboon Bold"/>
              </a:rPr>
              <a:t>The Nature Conservancy</a:t>
            </a:r>
            <a:endParaRPr lang="el-GR" sz="3200">
              <a:solidFill>
                <a:srgbClr val="464F41"/>
              </a:solidFill>
              <a:cs typeface="Boriboon Bold"/>
            </a:endParaRPr>
          </a:p>
          <a:p>
            <a:pPr marL="285750" indent="-285750" rtl="0">
              <a:lnSpc>
                <a:spcPct val="150000"/>
              </a:lnSpc>
              <a:spcBef>
                <a:spcPts val="1200"/>
              </a:spcBef>
              <a:spcAft>
                <a:spcPts val="1200"/>
              </a:spcAft>
              <a:buFont typeface="Arial" panose="020B0604020202020204" pitchFamily="34" charset="0"/>
              <a:buChar char="•"/>
            </a:pPr>
            <a:r>
              <a:rPr lang="en-GB" sz="3200">
                <a:solidFill>
                  <a:srgbClr val="464F41"/>
                </a:solidFill>
                <a:cs typeface="Boriboon Bold"/>
              </a:rPr>
              <a:t>World Resources Institute (WRI)</a:t>
            </a:r>
            <a:endParaRPr lang="el-GR" sz="3200">
              <a:solidFill>
                <a:srgbClr val="464F41"/>
              </a:solidFill>
              <a:cs typeface="Boriboon Bold"/>
            </a:endParaRPr>
          </a:p>
          <a:p>
            <a:pPr marL="285750" indent="-285750" rtl="0">
              <a:lnSpc>
                <a:spcPct val="150000"/>
              </a:lnSpc>
              <a:spcBef>
                <a:spcPts val="1200"/>
              </a:spcBef>
              <a:spcAft>
                <a:spcPts val="1200"/>
              </a:spcAft>
              <a:buFont typeface="Arial" panose="020B0604020202020204" pitchFamily="34" charset="0"/>
              <a:buChar char="•"/>
            </a:pPr>
            <a:r>
              <a:rPr lang="en-GB" sz="3200">
                <a:solidFill>
                  <a:srgbClr val="464F41"/>
                </a:solidFill>
                <a:cs typeface="Boriboon Bold"/>
              </a:rPr>
              <a:t>Rainforest Alliance</a:t>
            </a:r>
            <a:endParaRPr lang="el-GR" sz="3200">
              <a:solidFill>
                <a:srgbClr val="464F41"/>
              </a:solidFill>
              <a:cs typeface="Boriboon Bold"/>
            </a:endParaRPr>
          </a:p>
          <a:p>
            <a:pPr marL="285750" indent="-285750">
              <a:lnSpc>
                <a:spcPct val="150000"/>
              </a:lnSpc>
              <a:spcBef>
                <a:spcPts val="1200"/>
              </a:spcBef>
              <a:spcAft>
                <a:spcPts val="1200"/>
              </a:spcAft>
              <a:buFont typeface="Arial" panose="020B0604020202020204" pitchFamily="34" charset="0"/>
              <a:buChar char="•"/>
            </a:pPr>
            <a:r>
              <a:rPr lang="en-GB" sz="3200" err="1">
                <a:solidFill>
                  <a:srgbClr val="464F41"/>
                </a:solidFill>
                <a:cs typeface="Boriboon Bold"/>
              </a:rPr>
              <a:t>Earthwatch</a:t>
            </a:r>
            <a:r>
              <a:rPr lang="en-GB" sz="3200">
                <a:solidFill>
                  <a:srgbClr val="464F41"/>
                </a:solidFill>
                <a:cs typeface="Boriboon Bold"/>
              </a:rPr>
              <a:t> Institute</a:t>
            </a:r>
            <a:r>
              <a:rPr lang="el-GR" sz="3200">
                <a:solidFill>
                  <a:srgbClr val="464F41"/>
                </a:solidFill>
                <a:cs typeface="Boriboon Bold"/>
              </a:rPr>
              <a:t> </a:t>
            </a:r>
          </a:p>
          <a:p>
            <a:pPr marL="285750" indent="-285750">
              <a:lnSpc>
                <a:spcPct val="150000"/>
              </a:lnSpc>
              <a:spcBef>
                <a:spcPts val="1200"/>
              </a:spcBef>
              <a:spcAft>
                <a:spcPts val="1200"/>
              </a:spcAft>
              <a:buFont typeface="Arial" panose="020B0604020202020204" pitchFamily="34" charset="0"/>
              <a:buChar char="•"/>
            </a:pPr>
            <a:r>
              <a:rPr lang="en-GB" sz="3200">
                <a:solidFill>
                  <a:srgbClr val="464F41"/>
                </a:solidFill>
                <a:cs typeface="Boriboon Bold"/>
              </a:rPr>
              <a:t>Global Green Growth Institute (GGGI)</a:t>
            </a:r>
          </a:p>
          <a:p>
            <a:pPr marL="457200" rtl="0"/>
            <a:r>
              <a:rPr lang="en-GB" sz="1600" b="0" i="0" u="none" strike="noStrike">
                <a:solidFill>
                  <a:srgbClr val="000000"/>
                </a:solidFill>
                <a:effectLst/>
                <a:latin typeface="Arial" panose="020B0604020202020204" pitchFamily="34" charset="0"/>
              </a:rPr>
              <a:t> </a:t>
            </a:r>
            <a:endParaRPr lang="en-GB" sz="2800" b="0">
              <a:effectLst/>
            </a:endParaRPr>
          </a:p>
          <a:p>
            <a:br>
              <a:rPr lang="en-GB" sz="2800"/>
            </a:br>
            <a:endParaRPr lang="en-GB" sz="2800" b="0">
              <a:effectLst/>
            </a:endParaRPr>
          </a:p>
          <a:p>
            <a:br>
              <a:rPr lang="en-GB" sz="2800"/>
            </a:br>
            <a:endParaRPr lang="en-GB" sz="2800" b="0">
              <a:effectLst/>
            </a:endParaRPr>
          </a:p>
          <a:p>
            <a:pPr marL="457200" rtl="0"/>
            <a:r>
              <a:rPr lang="en-GB" sz="1600" b="0" i="0" u="none" strike="noStrike">
                <a:solidFill>
                  <a:srgbClr val="000000"/>
                </a:solidFill>
                <a:effectLst/>
                <a:latin typeface="Arial" panose="020B0604020202020204" pitchFamily="34" charset="0"/>
              </a:rPr>
              <a:t> </a:t>
            </a:r>
            <a:endParaRPr lang="el-GR" sz="2800"/>
          </a:p>
          <a:p>
            <a:br>
              <a:rPr lang="el-GR" sz="2800"/>
            </a:br>
            <a:endParaRPr lang="el-GR" sz="2800" b="1">
              <a:solidFill>
                <a:srgbClr val="464F41"/>
              </a:solidFill>
              <a:cs typeface="Boriboon Bold"/>
            </a:endParaRPr>
          </a:p>
        </p:txBody>
      </p:sp>
      <p:pic>
        <p:nvPicPr>
          <p:cNvPr id="6146" name="Picture 2" descr="Delica | The Rainforest Alliance">
            <a:extLst>
              <a:ext uri="{FF2B5EF4-FFF2-40B4-BE49-F238E27FC236}">
                <a16:creationId xmlns:a16="http://schemas.microsoft.com/office/drawing/2014/main" id="{32571B9B-6C13-0C5D-0843-475F6D7E6C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02872" y="4385474"/>
            <a:ext cx="5246153" cy="2972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412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4BDD0-DF75-60F8-13BF-DF7D58FDBD6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1A56A29-AB4C-636A-1885-9E96B86780A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4CFE912F-44E3-6390-22B7-2620711A357D}"/>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l-GR"/>
              <a:t>:</a:t>
            </a:r>
          </a:p>
        </p:txBody>
      </p:sp>
      <p:sp>
        <p:nvSpPr>
          <p:cNvPr id="4" name="Freeform 4">
            <a:extLst>
              <a:ext uri="{FF2B5EF4-FFF2-40B4-BE49-F238E27FC236}">
                <a16:creationId xmlns:a16="http://schemas.microsoft.com/office/drawing/2014/main" id="{89B5F9C4-3585-BC6A-E670-800EFDA8C45C}"/>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4F6107F4-1E9F-85B0-5617-0D6CC6660F2C}"/>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28214F04-594B-7E79-CBAB-3A93598C4A9F}"/>
              </a:ext>
            </a:extLst>
          </p:cNvPr>
          <p:cNvSpPr txBox="1"/>
          <p:nvPr/>
        </p:nvSpPr>
        <p:spPr>
          <a:xfrm>
            <a:off x="3810000" y="1785303"/>
            <a:ext cx="11848855" cy="4785284"/>
          </a:xfrm>
          <a:prstGeom prst="rect">
            <a:avLst/>
          </a:prstGeom>
        </p:spPr>
        <p:txBody>
          <a:bodyPr wrap="square" lIns="0" tIns="0" rIns="0" bIns="0" rtlCol="0" anchor="t">
            <a:spAutoFit/>
          </a:bodyPr>
          <a:lstStyle/>
          <a:p>
            <a:pPr algn="ctr" rtl="0">
              <a:spcAft>
                <a:spcPts val="800"/>
              </a:spcAft>
            </a:pPr>
            <a:r>
              <a:rPr lang="el-GR" sz="4800" b="1" i="1">
                <a:solidFill>
                  <a:srgbClr val="464F41"/>
                </a:solidFill>
                <a:cs typeface="Boriboon Bold"/>
              </a:rPr>
              <a:t>ΜΜΕ </a:t>
            </a:r>
          </a:p>
          <a:p>
            <a:pPr algn="ctr" rtl="0">
              <a:spcAft>
                <a:spcPts val="800"/>
              </a:spcAft>
            </a:pPr>
            <a:endParaRPr lang="el-GR" sz="4800" b="1" i="1">
              <a:solidFill>
                <a:srgbClr val="464F41"/>
              </a:solidFill>
              <a:cs typeface="Boriboon Bold"/>
            </a:endParaRPr>
          </a:p>
          <a:p>
            <a:pPr algn="ctr">
              <a:lnSpc>
                <a:spcPts val="12880"/>
              </a:lnSpc>
            </a:pPr>
            <a:endParaRPr lang="el-GR" sz="5400" b="1" i="1">
              <a:solidFill>
                <a:srgbClr val="464F41"/>
              </a:solidFill>
              <a:cs typeface="Boriboon Bold"/>
            </a:endParaRPr>
          </a:p>
          <a:p>
            <a:pPr algn="ctr">
              <a:lnSpc>
                <a:spcPts val="12880"/>
              </a:lnSpc>
            </a:pPr>
            <a:r>
              <a:rPr lang="el-GR" sz="5400" b="1" i="1">
                <a:solidFill>
                  <a:srgbClr val="464F41"/>
                </a:solidFill>
                <a:cs typeface="Boriboon Bold"/>
              </a:rPr>
              <a:t> </a:t>
            </a:r>
            <a:endParaRPr lang="en-US" sz="5400" b="1" i="1">
              <a:solidFill>
                <a:srgbClr val="464F41"/>
              </a:solidFill>
              <a:latin typeface="Boriboon Bold"/>
              <a:ea typeface="Boriboon Bold"/>
              <a:cs typeface="Boriboon Bold"/>
              <a:sym typeface="Boriboon Bold"/>
            </a:endParaRPr>
          </a:p>
        </p:txBody>
      </p:sp>
      <p:sp>
        <p:nvSpPr>
          <p:cNvPr id="9" name="TextBox 8">
            <a:extLst>
              <a:ext uri="{FF2B5EF4-FFF2-40B4-BE49-F238E27FC236}">
                <a16:creationId xmlns:a16="http://schemas.microsoft.com/office/drawing/2014/main" id="{91FEFBAE-9121-982A-8813-DCD05D49C792}"/>
              </a:ext>
            </a:extLst>
          </p:cNvPr>
          <p:cNvSpPr txBox="1"/>
          <p:nvPr/>
        </p:nvSpPr>
        <p:spPr>
          <a:xfrm>
            <a:off x="4088466" y="2833652"/>
            <a:ext cx="10999134" cy="8463855"/>
          </a:xfrm>
          <a:prstGeom prst="rect">
            <a:avLst/>
          </a:prstGeom>
          <a:noFill/>
        </p:spPr>
        <p:txBody>
          <a:bodyPr wrap="square" rtlCol="0">
            <a:spAutoFit/>
          </a:bodyPr>
          <a:lstStyle/>
          <a:p>
            <a:pPr marL="342900" indent="-342900" rtl="0">
              <a:lnSpc>
                <a:spcPct val="150000"/>
              </a:lnSpc>
              <a:spcBef>
                <a:spcPts val="1200"/>
              </a:spcBef>
              <a:spcAft>
                <a:spcPts val="1200"/>
              </a:spcAft>
              <a:buFont typeface="Arial" panose="020B0604020202020204" pitchFamily="34" charset="0"/>
              <a:buChar char="•"/>
            </a:pPr>
            <a:r>
              <a:rPr lang="el-GR" sz="3600" b="1">
                <a:solidFill>
                  <a:srgbClr val="464F41"/>
                </a:solidFill>
                <a:cs typeface="Boriboon Bold"/>
              </a:rPr>
              <a:t>Η.Π.Α.</a:t>
            </a:r>
          </a:p>
          <a:p>
            <a:pPr marL="1028700" lvl="1" indent="-571500">
              <a:lnSpc>
                <a:spcPct val="150000"/>
              </a:lnSpc>
              <a:spcBef>
                <a:spcPts val="1200"/>
              </a:spcBef>
              <a:spcAft>
                <a:spcPts val="1200"/>
              </a:spcAft>
              <a:buFont typeface="Courier New" panose="02070309020205020404" pitchFamily="49" charset="0"/>
              <a:buChar char="o"/>
            </a:pPr>
            <a:r>
              <a:rPr lang="el-GR" sz="3600">
                <a:solidFill>
                  <a:srgbClr val="464F41"/>
                </a:solidFill>
                <a:cs typeface="Boriboon Bold"/>
              </a:rPr>
              <a:t> Τυφώνας </a:t>
            </a:r>
            <a:r>
              <a:rPr lang="el-GR" sz="3600" err="1">
                <a:solidFill>
                  <a:srgbClr val="464F41"/>
                </a:solidFill>
                <a:cs typeface="Boriboon Bold"/>
              </a:rPr>
              <a:t>Σάντι</a:t>
            </a:r>
            <a:endParaRPr lang="el-GR" sz="3600">
              <a:solidFill>
                <a:srgbClr val="464F41"/>
              </a:solidFill>
              <a:cs typeface="Boriboon Bold"/>
            </a:endParaRPr>
          </a:p>
          <a:p>
            <a:pPr marL="1028700" lvl="1" indent="-571500">
              <a:lnSpc>
                <a:spcPct val="150000"/>
              </a:lnSpc>
              <a:spcBef>
                <a:spcPts val="1200"/>
              </a:spcBef>
              <a:spcAft>
                <a:spcPts val="1200"/>
              </a:spcAft>
              <a:buFont typeface="Courier New" panose="02070309020205020404" pitchFamily="49" charset="0"/>
              <a:buChar char="o"/>
            </a:pPr>
            <a:r>
              <a:rPr lang="el-GR" sz="3600">
                <a:solidFill>
                  <a:srgbClr val="464F41"/>
                </a:solidFill>
                <a:cs typeface="Boriboon Bold"/>
              </a:rPr>
              <a:t> </a:t>
            </a:r>
            <a:r>
              <a:rPr lang="en-US" sz="3600">
                <a:solidFill>
                  <a:srgbClr val="464F41"/>
                </a:solidFill>
                <a:cs typeface="Boriboon Bold"/>
              </a:rPr>
              <a:t>Fox news</a:t>
            </a:r>
            <a:r>
              <a:rPr lang="el-GR" sz="3600">
                <a:solidFill>
                  <a:srgbClr val="464F41"/>
                </a:solidFill>
                <a:cs typeface="Boriboon Bold"/>
              </a:rPr>
              <a:t>- αδέλφια Κοχ</a:t>
            </a:r>
            <a:endParaRPr lang="en-US" sz="3600">
              <a:solidFill>
                <a:srgbClr val="464F41"/>
              </a:solidFill>
              <a:cs typeface="Boriboon Bold"/>
            </a:endParaRPr>
          </a:p>
          <a:p>
            <a:pPr marL="342900" indent="-342900">
              <a:lnSpc>
                <a:spcPct val="150000"/>
              </a:lnSpc>
              <a:spcBef>
                <a:spcPts val="1200"/>
              </a:spcBef>
              <a:spcAft>
                <a:spcPts val="1200"/>
              </a:spcAft>
              <a:buFont typeface="Arial" panose="020B0604020202020204" pitchFamily="34" charset="0"/>
              <a:buChar char="•"/>
            </a:pPr>
            <a:r>
              <a:rPr lang="el-GR" sz="3600" b="1">
                <a:solidFill>
                  <a:srgbClr val="464F41"/>
                </a:solidFill>
                <a:cs typeface="Boriboon Bold"/>
              </a:rPr>
              <a:t>Ευρώπη</a:t>
            </a:r>
          </a:p>
          <a:p>
            <a:pPr marL="1028700" lvl="1" indent="-571500">
              <a:lnSpc>
                <a:spcPct val="150000"/>
              </a:lnSpc>
              <a:spcBef>
                <a:spcPts val="1200"/>
              </a:spcBef>
              <a:spcAft>
                <a:spcPts val="1200"/>
              </a:spcAft>
              <a:buFont typeface="Courier New" panose="02070309020205020404" pitchFamily="49" charset="0"/>
              <a:buChar char="o"/>
            </a:pPr>
            <a:r>
              <a:rPr lang="el-GR" sz="3600">
                <a:solidFill>
                  <a:srgbClr val="464F41"/>
                </a:solidFill>
                <a:cs typeface="Boriboon Bold"/>
              </a:rPr>
              <a:t> Ειδήσεις- φόβος- ελπίδα</a:t>
            </a:r>
            <a:endParaRPr lang="en-GB" sz="3600" b="0">
              <a:effectLst/>
            </a:endParaRPr>
          </a:p>
          <a:p>
            <a:br>
              <a:rPr lang="en-GB" sz="2800"/>
            </a:br>
            <a:endParaRPr lang="en-GB" sz="2800" b="0">
              <a:effectLst/>
            </a:endParaRPr>
          </a:p>
          <a:p>
            <a:br>
              <a:rPr lang="en-GB" sz="2800"/>
            </a:br>
            <a:endParaRPr lang="en-GB" sz="2800" b="0">
              <a:effectLst/>
            </a:endParaRPr>
          </a:p>
          <a:p>
            <a:pPr marL="457200" rtl="0"/>
            <a:r>
              <a:rPr lang="en-GB" sz="1600" b="0" i="0" u="none" strike="noStrike">
                <a:solidFill>
                  <a:srgbClr val="000000"/>
                </a:solidFill>
                <a:effectLst/>
                <a:latin typeface="Arial" panose="020B0604020202020204" pitchFamily="34" charset="0"/>
              </a:rPr>
              <a:t> </a:t>
            </a:r>
            <a:endParaRPr lang="el-GR" sz="2800"/>
          </a:p>
          <a:p>
            <a:br>
              <a:rPr lang="el-GR" sz="2800"/>
            </a:br>
            <a:endParaRPr lang="el-GR" sz="2800" b="1">
              <a:solidFill>
                <a:srgbClr val="464F41"/>
              </a:solidFill>
              <a:cs typeface="Boriboon Bold"/>
            </a:endParaRPr>
          </a:p>
        </p:txBody>
      </p:sp>
    </p:spTree>
    <p:extLst>
      <p:ext uri="{BB962C8B-B14F-4D97-AF65-F5344CB8AC3E}">
        <p14:creationId xmlns:p14="http://schemas.microsoft.com/office/powerpoint/2010/main" val="161640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1D157-1C6B-EB38-6887-C1D3023B2B3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6278A9A-CF3D-EF6E-5F43-262860E3788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9E8CA7F2-7C1B-985D-0C24-DE51FC1F6054}"/>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R"/>
          </a:p>
        </p:txBody>
      </p:sp>
      <p:sp>
        <p:nvSpPr>
          <p:cNvPr id="4" name="Freeform 4">
            <a:extLst>
              <a:ext uri="{FF2B5EF4-FFF2-40B4-BE49-F238E27FC236}">
                <a16:creationId xmlns:a16="http://schemas.microsoft.com/office/drawing/2014/main" id="{4AAFB2E0-8117-E369-F378-D3435EF73117}"/>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4E576BB0-2AE0-CB99-6DAF-0E1F206F9179}"/>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6131C7EA-7B95-0EEC-322E-A33A15F421B8}"/>
              </a:ext>
            </a:extLst>
          </p:cNvPr>
          <p:cNvSpPr txBox="1"/>
          <p:nvPr/>
        </p:nvSpPr>
        <p:spPr>
          <a:xfrm>
            <a:off x="3962400" y="4369249"/>
            <a:ext cx="11181296" cy="1548501"/>
          </a:xfrm>
          <a:prstGeom prst="rect">
            <a:avLst/>
          </a:prstGeom>
        </p:spPr>
        <p:txBody>
          <a:bodyPr lIns="0" tIns="0" rIns="0" bIns="0" rtlCol="0" anchor="t">
            <a:spAutoFit/>
          </a:bodyPr>
          <a:lstStyle/>
          <a:p>
            <a:pPr algn="ctr">
              <a:lnSpc>
                <a:spcPts val="12880"/>
              </a:lnSpc>
            </a:pPr>
            <a:r>
              <a:rPr lang="el-GR" sz="8000" b="1">
                <a:solidFill>
                  <a:srgbClr val="464F41"/>
                </a:solidFill>
                <a:latin typeface="Boriboon Bold"/>
                <a:ea typeface="Boriboon Bold"/>
                <a:cs typeface="Boriboon Bold"/>
                <a:sym typeface="Boriboon Bold"/>
              </a:rPr>
              <a:t>ΕΙΣΑΓΩΓΗ</a:t>
            </a:r>
            <a:endParaRPr lang="en-US" sz="8000" b="1">
              <a:solidFill>
                <a:srgbClr val="464F41"/>
              </a:solidFill>
              <a:latin typeface="Boriboon Bold"/>
              <a:ea typeface="Boriboon Bold"/>
              <a:cs typeface="Boriboon Bold"/>
              <a:sym typeface="Boriboon Bold"/>
            </a:endParaRPr>
          </a:p>
        </p:txBody>
      </p:sp>
      <p:sp>
        <p:nvSpPr>
          <p:cNvPr id="7" name="TextBox 7">
            <a:extLst>
              <a:ext uri="{FF2B5EF4-FFF2-40B4-BE49-F238E27FC236}">
                <a16:creationId xmlns:a16="http://schemas.microsoft.com/office/drawing/2014/main" id="{23EAC6F4-84A7-D252-DE31-412FAB371DA1}"/>
              </a:ext>
            </a:extLst>
          </p:cNvPr>
          <p:cNvSpPr txBox="1"/>
          <p:nvPr/>
        </p:nvSpPr>
        <p:spPr>
          <a:xfrm>
            <a:off x="4100477" y="3656475"/>
            <a:ext cx="11757700" cy="3371820"/>
          </a:xfrm>
          <a:prstGeom prst="rect">
            <a:avLst/>
          </a:prstGeom>
        </p:spPr>
        <p:txBody>
          <a:bodyPr wrap="square" lIns="0" tIns="0" rIns="0" bIns="0" rtlCol="0" anchor="t">
            <a:spAutoFit/>
          </a:bodyPr>
          <a:lstStyle/>
          <a:p>
            <a:pPr algn="ctr"/>
            <a:br>
              <a:rPr lang="el-GR" sz="5199">
                <a:solidFill>
                  <a:srgbClr val="464F41"/>
                </a:solidFill>
              </a:rPr>
            </a:br>
            <a:endParaRPr lang="el-GR" sz="5199">
              <a:solidFill>
                <a:srgbClr val="464F41"/>
              </a:solidFill>
              <a:sym typeface="Tomorrow"/>
            </a:endParaRPr>
          </a:p>
          <a:p>
            <a:pPr algn="r">
              <a:lnSpc>
                <a:spcPts val="7279"/>
              </a:lnSpc>
            </a:pPr>
            <a:endParaRPr lang="el-GR" sz="5199">
              <a:solidFill>
                <a:srgbClr val="464F41"/>
              </a:solidFill>
              <a:latin typeface="Tomorrow"/>
              <a:ea typeface="Tomorrow"/>
              <a:cs typeface="Tomorrow"/>
              <a:sym typeface="Tomorrow"/>
            </a:endParaRPr>
          </a:p>
          <a:p>
            <a:pPr algn="r">
              <a:lnSpc>
                <a:spcPts val="7279"/>
              </a:lnSpc>
            </a:pPr>
            <a:endParaRPr lang="en-US" sz="5199">
              <a:solidFill>
                <a:srgbClr val="464F41"/>
              </a:solidFill>
              <a:latin typeface="Tomorrow"/>
              <a:ea typeface="Tomorrow"/>
              <a:cs typeface="Tomorrow"/>
              <a:sym typeface="Tomorrow"/>
            </a:endParaRPr>
          </a:p>
        </p:txBody>
      </p:sp>
    </p:spTree>
    <p:extLst>
      <p:ext uri="{BB962C8B-B14F-4D97-AF65-F5344CB8AC3E}">
        <p14:creationId xmlns:p14="http://schemas.microsoft.com/office/powerpoint/2010/main" val="2005135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DAFC8-503E-62BD-8B60-FEEEAAF2868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977321E-0B80-1C25-6F91-593AF741860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98FAE9AF-FD20-92B5-34C4-50BAA8E358B3}"/>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R"/>
          </a:p>
        </p:txBody>
      </p:sp>
      <p:sp>
        <p:nvSpPr>
          <p:cNvPr id="4" name="Freeform 4">
            <a:extLst>
              <a:ext uri="{FF2B5EF4-FFF2-40B4-BE49-F238E27FC236}">
                <a16:creationId xmlns:a16="http://schemas.microsoft.com/office/drawing/2014/main" id="{48ACB33A-E6AC-6538-8ADF-1E38DB25A23A}"/>
              </a:ext>
            </a:extLst>
          </p:cNvPr>
          <p:cNvSpPr/>
          <p:nvPr/>
        </p:nvSpPr>
        <p:spPr>
          <a:xfrm flipH="1">
            <a:off x="14824090" y="-16535"/>
            <a:ext cx="5816767" cy="10320071"/>
          </a:xfrm>
          <a:custGeom>
            <a:avLst/>
            <a:gdLst/>
            <a:ahLst/>
            <a:cxnLst/>
            <a:rect l="l" t="t" r="r" b="b"/>
            <a:pathLst>
              <a:path w="5816767" h="10320071">
                <a:moveTo>
                  <a:pt x="5816767" y="0"/>
                </a:moveTo>
                <a:lnTo>
                  <a:pt x="0" y="0"/>
                </a:lnTo>
                <a:lnTo>
                  <a:pt x="0" y="10320070"/>
                </a:lnTo>
                <a:lnTo>
                  <a:pt x="5816767" y="10320070"/>
                </a:lnTo>
                <a:lnTo>
                  <a:pt x="581676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FAB27973-DC0F-9942-5E76-C045317B4E0A}"/>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79DA1FEC-857D-980D-C177-DF1B89A84157}"/>
              </a:ext>
            </a:extLst>
          </p:cNvPr>
          <p:cNvSpPr txBox="1"/>
          <p:nvPr/>
        </p:nvSpPr>
        <p:spPr>
          <a:xfrm>
            <a:off x="2875381" y="3509035"/>
            <a:ext cx="11514948" cy="276999"/>
          </a:xfrm>
          <a:prstGeom prst="rect">
            <a:avLst/>
          </a:prstGeom>
        </p:spPr>
        <p:txBody>
          <a:bodyPr lIns="0" tIns="0" rIns="0" bIns="0" rtlCol="0" anchor="t">
            <a:spAutoFit/>
          </a:bodyPr>
          <a:lstStyle/>
          <a:p>
            <a:pPr algn="just" rtl="0">
              <a:spcBef>
                <a:spcPts val="1200"/>
              </a:spcBef>
              <a:spcAft>
                <a:spcPts val="1200"/>
              </a:spcAft>
            </a:pPr>
            <a:r>
              <a:rPr lang="el-GR" sz="1800" b="0" i="0" u="none" strike="noStrike">
                <a:solidFill>
                  <a:srgbClr val="000000"/>
                </a:solidFill>
                <a:effectLst/>
                <a:latin typeface="Arial" panose="020B0604020202020204" pitchFamily="34" charset="0"/>
              </a:rPr>
              <a:t> </a:t>
            </a:r>
            <a:endParaRPr lang="en-US" sz="3600">
              <a:solidFill>
                <a:srgbClr val="464F41"/>
              </a:solidFill>
              <a:latin typeface="Tomorrow"/>
              <a:ea typeface="Tomorrow"/>
              <a:cs typeface="Tomorrow"/>
              <a:sym typeface="Tomorrow"/>
            </a:endParaRPr>
          </a:p>
        </p:txBody>
      </p:sp>
      <p:sp>
        <p:nvSpPr>
          <p:cNvPr id="7" name="TextBox 7">
            <a:extLst>
              <a:ext uri="{FF2B5EF4-FFF2-40B4-BE49-F238E27FC236}">
                <a16:creationId xmlns:a16="http://schemas.microsoft.com/office/drawing/2014/main" id="{02254649-B6CE-099E-9266-1066FD1AA769}"/>
              </a:ext>
            </a:extLst>
          </p:cNvPr>
          <p:cNvSpPr txBox="1"/>
          <p:nvPr/>
        </p:nvSpPr>
        <p:spPr>
          <a:xfrm>
            <a:off x="3964557" y="3729074"/>
            <a:ext cx="10688219" cy="1269578"/>
          </a:xfrm>
          <a:prstGeom prst="rect">
            <a:avLst/>
          </a:prstGeom>
        </p:spPr>
        <p:txBody>
          <a:bodyPr wrap="square" lIns="0" tIns="0" rIns="0" bIns="0" rtlCol="0" anchor="t">
            <a:spAutoFit/>
          </a:bodyPr>
          <a:lstStyle/>
          <a:p>
            <a:pPr algn="ctr">
              <a:lnSpc>
                <a:spcPct val="150000"/>
              </a:lnSpc>
            </a:pPr>
            <a:r>
              <a:rPr lang="el-GR" sz="6000" b="1">
                <a:solidFill>
                  <a:srgbClr val="464F41"/>
                </a:solidFill>
                <a:latin typeface="Boriboon Bold"/>
                <a:ea typeface="Boriboon Bold"/>
                <a:cs typeface="Boriboon Bold"/>
                <a:sym typeface="Boriboon Bold"/>
              </a:rPr>
              <a:t>ΟΙΚΟΝΟΜΙΚΕΣ ΠΡΟΕΚΤΑΣΕΙΣ</a:t>
            </a:r>
            <a:endParaRPr lang="en-US" sz="6000" b="1">
              <a:solidFill>
                <a:srgbClr val="464F41"/>
              </a:solidFill>
              <a:latin typeface="Boriboon Bold"/>
              <a:ea typeface="Boriboon Bold"/>
              <a:cs typeface="Boriboon Bold"/>
              <a:sym typeface="Boriboon Bold"/>
            </a:endParaRPr>
          </a:p>
        </p:txBody>
      </p:sp>
    </p:spTree>
    <p:extLst>
      <p:ext uri="{BB962C8B-B14F-4D97-AF65-F5344CB8AC3E}">
        <p14:creationId xmlns:p14="http://schemas.microsoft.com/office/powerpoint/2010/main" val="1821350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F1277-83C2-3BC1-9D4B-9ABCFCE1405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5889635-92FF-E29C-FC3E-A308D9DBB6E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73F1074D-284D-232A-0773-0379B6A069F9}"/>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l-GR"/>
              <a:t>:</a:t>
            </a:r>
          </a:p>
        </p:txBody>
      </p:sp>
      <p:sp>
        <p:nvSpPr>
          <p:cNvPr id="4" name="Freeform 4">
            <a:extLst>
              <a:ext uri="{FF2B5EF4-FFF2-40B4-BE49-F238E27FC236}">
                <a16:creationId xmlns:a16="http://schemas.microsoft.com/office/drawing/2014/main" id="{7E9F7BBD-8E60-1B90-FA86-5C979B400516}"/>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9FADCE63-ED72-3C21-C979-F571A79BCE86}"/>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505FAD6D-F93E-BC86-4A72-6173145C2D6C}"/>
              </a:ext>
            </a:extLst>
          </p:cNvPr>
          <p:cNvSpPr txBox="1"/>
          <p:nvPr/>
        </p:nvSpPr>
        <p:spPr>
          <a:xfrm>
            <a:off x="3810000" y="1785303"/>
            <a:ext cx="11848855" cy="4723729"/>
          </a:xfrm>
          <a:prstGeom prst="rect">
            <a:avLst/>
          </a:prstGeom>
        </p:spPr>
        <p:txBody>
          <a:bodyPr wrap="square" lIns="0" tIns="0" rIns="0" bIns="0" rtlCol="0" anchor="t">
            <a:spAutoFit/>
          </a:bodyPr>
          <a:lstStyle/>
          <a:p>
            <a:pPr algn="ctr" rtl="0">
              <a:spcAft>
                <a:spcPts val="800"/>
              </a:spcAft>
            </a:pPr>
            <a:r>
              <a:rPr lang="el-GR" sz="4400" b="1" i="1">
                <a:solidFill>
                  <a:srgbClr val="464F41"/>
                </a:solidFill>
                <a:cs typeface="Boriboon Bold"/>
              </a:rPr>
              <a:t>Σχέση Βιωσιμότητας και οικονομικής ανάπτυξης </a:t>
            </a:r>
          </a:p>
          <a:p>
            <a:pPr algn="ctr" rtl="0">
              <a:spcAft>
                <a:spcPts val="800"/>
              </a:spcAft>
            </a:pPr>
            <a:endParaRPr lang="el-GR" sz="4800" b="1" i="1">
              <a:solidFill>
                <a:srgbClr val="464F41"/>
              </a:solidFill>
              <a:cs typeface="Boriboon Bold"/>
            </a:endParaRPr>
          </a:p>
          <a:p>
            <a:pPr algn="ctr">
              <a:lnSpc>
                <a:spcPts val="12880"/>
              </a:lnSpc>
            </a:pPr>
            <a:endParaRPr lang="el-GR" sz="5400" b="1" i="1">
              <a:solidFill>
                <a:srgbClr val="464F41"/>
              </a:solidFill>
              <a:cs typeface="Boriboon Bold"/>
            </a:endParaRPr>
          </a:p>
          <a:p>
            <a:pPr algn="ctr">
              <a:lnSpc>
                <a:spcPts val="12880"/>
              </a:lnSpc>
            </a:pPr>
            <a:r>
              <a:rPr lang="el-GR" sz="5400" b="1" i="1">
                <a:solidFill>
                  <a:srgbClr val="464F41"/>
                </a:solidFill>
                <a:cs typeface="Boriboon Bold"/>
              </a:rPr>
              <a:t> </a:t>
            </a:r>
            <a:endParaRPr lang="en-US" sz="5400" b="1" i="1">
              <a:solidFill>
                <a:srgbClr val="464F41"/>
              </a:solidFill>
              <a:latin typeface="Boriboon Bold"/>
              <a:ea typeface="Boriboon Bold"/>
              <a:cs typeface="Boriboon Bold"/>
              <a:sym typeface="Boriboon Bold"/>
            </a:endParaRPr>
          </a:p>
        </p:txBody>
      </p:sp>
      <p:sp>
        <p:nvSpPr>
          <p:cNvPr id="9" name="TextBox 8">
            <a:extLst>
              <a:ext uri="{FF2B5EF4-FFF2-40B4-BE49-F238E27FC236}">
                <a16:creationId xmlns:a16="http://schemas.microsoft.com/office/drawing/2014/main" id="{DE7B7745-BB39-C657-1394-40DB90470C76}"/>
              </a:ext>
            </a:extLst>
          </p:cNvPr>
          <p:cNvSpPr txBox="1"/>
          <p:nvPr/>
        </p:nvSpPr>
        <p:spPr>
          <a:xfrm>
            <a:off x="3805518" y="3247165"/>
            <a:ext cx="10999134" cy="8263801"/>
          </a:xfrm>
          <a:prstGeom prst="rect">
            <a:avLst/>
          </a:prstGeom>
          <a:noFill/>
        </p:spPr>
        <p:txBody>
          <a:bodyPr wrap="square" rtlCol="0">
            <a:spAutoFit/>
          </a:bodyPr>
          <a:lstStyle/>
          <a:p>
            <a:pPr algn="ctr">
              <a:lnSpc>
                <a:spcPct val="150000"/>
              </a:lnSpc>
              <a:spcBef>
                <a:spcPts val="1200"/>
              </a:spcBef>
              <a:spcAft>
                <a:spcPts val="1200"/>
              </a:spcAft>
            </a:pPr>
            <a:r>
              <a:rPr lang="el-GR" sz="3200" b="1">
                <a:solidFill>
                  <a:srgbClr val="464F41"/>
                </a:solidFill>
                <a:cs typeface="Boriboon Bold"/>
              </a:rPr>
              <a:t>Βιωσιμότητα</a:t>
            </a:r>
            <a:r>
              <a:rPr lang="el-GR" sz="3200">
                <a:solidFill>
                  <a:srgbClr val="464F41"/>
                </a:solidFill>
                <a:cs typeface="Boriboon Bold"/>
              </a:rPr>
              <a:t> είναι μια διαδικασία αλλαγής κατά την οποία η αξιοποίηση των πόρων, η κατεύθυνση των επενδύσεων, ο προσανατολισμός των τεχνολογικών εξελίξεων και οι θεσμικές αλλαγές είναι όλα σε αρμονία και ενισχύουν τόσο την υφιστάμενη όσο και την μελλοντική ικανότητα ανταπόκρισης στις ανάγκες και τις προσδοκίες του ανθρώπου.  </a:t>
            </a:r>
          </a:p>
          <a:p>
            <a:pPr>
              <a:lnSpc>
                <a:spcPts val="3360"/>
              </a:lnSpc>
              <a:spcBef>
                <a:spcPts val="1200"/>
              </a:spcBef>
              <a:spcAft>
                <a:spcPts val="1200"/>
              </a:spcAft>
            </a:pPr>
            <a:br>
              <a:rPr lang="el-GR" sz="2800" b="0">
                <a:effectLst/>
              </a:rPr>
            </a:br>
            <a:br>
              <a:rPr lang="en-GB" sz="2800"/>
            </a:br>
            <a:endParaRPr lang="en-GB" sz="2800" b="0">
              <a:effectLst/>
            </a:endParaRPr>
          </a:p>
          <a:p>
            <a:br>
              <a:rPr lang="en-GB" sz="2800"/>
            </a:br>
            <a:endParaRPr lang="en-GB" sz="2800" b="0">
              <a:effectLst/>
            </a:endParaRPr>
          </a:p>
          <a:p>
            <a:pPr marL="457200" rtl="0"/>
            <a:r>
              <a:rPr lang="en-GB" sz="1600" b="0" i="0" u="none" strike="noStrike">
                <a:solidFill>
                  <a:srgbClr val="000000"/>
                </a:solidFill>
                <a:effectLst/>
                <a:latin typeface="Arial" panose="020B0604020202020204" pitchFamily="34" charset="0"/>
              </a:rPr>
              <a:t> </a:t>
            </a:r>
            <a:endParaRPr lang="el-GR" sz="2800"/>
          </a:p>
          <a:p>
            <a:br>
              <a:rPr lang="el-GR" sz="2800"/>
            </a:br>
            <a:endParaRPr lang="el-GR" sz="2800" b="1">
              <a:solidFill>
                <a:srgbClr val="464F41"/>
              </a:solidFill>
              <a:cs typeface="Boriboon Bold"/>
            </a:endParaRPr>
          </a:p>
        </p:txBody>
      </p:sp>
    </p:spTree>
    <p:extLst>
      <p:ext uri="{BB962C8B-B14F-4D97-AF65-F5344CB8AC3E}">
        <p14:creationId xmlns:p14="http://schemas.microsoft.com/office/powerpoint/2010/main" val="2407394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8C4B6-245B-1DDC-8F6D-49014765FEF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9B08EE4-9DB3-577D-AE67-B31AD18CAA1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6D87819E-9A21-3033-1825-2B7A3414A31D}"/>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l-GR"/>
              <a:t>:</a:t>
            </a:r>
          </a:p>
        </p:txBody>
      </p:sp>
      <p:sp>
        <p:nvSpPr>
          <p:cNvPr id="4" name="Freeform 4">
            <a:extLst>
              <a:ext uri="{FF2B5EF4-FFF2-40B4-BE49-F238E27FC236}">
                <a16:creationId xmlns:a16="http://schemas.microsoft.com/office/drawing/2014/main" id="{B5184A51-14A4-8316-7DE7-9F1C66C82679}"/>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7558F258-B0F7-B5CC-2FDD-5E015999B22A}"/>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EBD491EE-7C09-A0C6-C674-63C3B2ED4595}"/>
              </a:ext>
            </a:extLst>
          </p:cNvPr>
          <p:cNvSpPr txBox="1"/>
          <p:nvPr/>
        </p:nvSpPr>
        <p:spPr>
          <a:xfrm>
            <a:off x="3810000" y="1785303"/>
            <a:ext cx="11848855" cy="4723729"/>
          </a:xfrm>
          <a:prstGeom prst="rect">
            <a:avLst/>
          </a:prstGeom>
        </p:spPr>
        <p:txBody>
          <a:bodyPr wrap="square" lIns="0" tIns="0" rIns="0" bIns="0" rtlCol="0" anchor="t">
            <a:spAutoFit/>
          </a:bodyPr>
          <a:lstStyle/>
          <a:p>
            <a:pPr algn="ctr" rtl="0">
              <a:spcAft>
                <a:spcPts val="800"/>
              </a:spcAft>
            </a:pPr>
            <a:r>
              <a:rPr lang="el-GR" sz="4400" b="1" i="1">
                <a:solidFill>
                  <a:srgbClr val="464F41"/>
                </a:solidFill>
                <a:cs typeface="Boriboon Bold"/>
              </a:rPr>
              <a:t>Σχέση Βιωσιμότητας και οικονομικής ανάπτυξης: </a:t>
            </a:r>
          </a:p>
          <a:p>
            <a:pPr algn="ctr" rtl="0">
              <a:spcAft>
                <a:spcPts val="800"/>
              </a:spcAft>
            </a:pPr>
            <a:endParaRPr lang="el-GR" sz="4800" b="1" i="1">
              <a:solidFill>
                <a:srgbClr val="464F41"/>
              </a:solidFill>
              <a:cs typeface="Boriboon Bold"/>
            </a:endParaRPr>
          </a:p>
          <a:p>
            <a:pPr algn="ctr">
              <a:lnSpc>
                <a:spcPts val="12880"/>
              </a:lnSpc>
            </a:pPr>
            <a:endParaRPr lang="el-GR" sz="5400" b="1" i="1">
              <a:solidFill>
                <a:srgbClr val="464F41"/>
              </a:solidFill>
              <a:cs typeface="Boriboon Bold"/>
            </a:endParaRPr>
          </a:p>
          <a:p>
            <a:pPr algn="ctr">
              <a:lnSpc>
                <a:spcPts val="12880"/>
              </a:lnSpc>
            </a:pPr>
            <a:r>
              <a:rPr lang="el-GR" sz="5400" b="1" i="1">
                <a:solidFill>
                  <a:srgbClr val="464F41"/>
                </a:solidFill>
                <a:cs typeface="Boriboon Bold"/>
              </a:rPr>
              <a:t> </a:t>
            </a:r>
            <a:endParaRPr lang="en-US" sz="5400" b="1" i="1">
              <a:solidFill>
                <a:srgbClr val="464F41"/>
              </a:solidFill>
              <a:latin typeface="Boriboon Bold"/>
              <a:ea typeface="Boriboon Bold"/>
              <a:cs typeface="Boriboon Bold"/>
              <a:sym typeface="Boriboon Bold"/>
            </a:endParaRPr>
          </a:p>
        </p:txBody>
      </p:sp>
      <p:sp>
        <p:nvSpPr>
          <p:cNvPr id="9" name="TextBox 8">
            <a:extLst>
              <a:ext uri="{FF2B5EF4-FFF2-40B4-BE49-F238E27FC236}">
                <a16:creationId xmlns:a16="http://schemas.microsoft.com/office/drawing/2014/main" id="{E13EB733-3AEF-7757-C09B-8D6E65245A60}"/>
              </a:ext>
            </a:extLst>
          </p:cNvPr>
          <p:cNvSpPr txBox="1"/>
          <p:nvPr/>
        </p:nvSpPr>
        <p:spPr>
          <a:xfrm>
            <a:off x="3962400" y="3247165"/>
            <a:ext cx="10999134" cy="8263801"/>
          </a:xfrm>
          <a:prstGeom prst="rect">
            <a:avLst/>
          </a:prstGeom>
          <a:noFill/>
        </p:spPr>
        <p:txBody>
          <a:bodyPr wrap="square" rtlCol="0">
            <a:spAutoFit/>
          </a:bodyPr>
          <a:lstStyle/>
          <a:p>
            <a:pPr algn="ctr">
              <a:lnSpc>
                <a:spcPct val="150000"/>
              </a:lnSpc>
              <a:spcBef>
                <a:spcPts val="1200"/>
              </a:spcBef>
              <a:spcAft>
                <a:spcPts val="1200"/>
              </a:spcAft>
            </a:pPr>
            <a:r>
              <a:rPr lang="el-GR" sz="3200" b="1">
                <a:solidFill>
                  <a:srgbClr val="464F41"/>
                </a:solidFill>
                <a:cs typeface="Boriboon Bold"/>
              </a:rPr>
              <a:t>Οικονομική βιωσιμότητα </a:t>
            </a:r>
            <a:r>
              <a:rPr lang="el-GR" sz="3200">
                <a:solidFill>
                  <a:srgbClr val="464F41"/>
                </a:solidFill>
                <a:cs typeface="Boriboon Bold"/>
              </a:rPr>
              <a:t>είναι η ικανότητα μιας οικονομίας να υποστηρίζει ένα ορισμένο επίπεδο οικονομικής παραγωγής επ’ αόριστο. Από την μεγάλη ύφεση του 2008 αυτό είναι το μεγαλύτερο εμφανές πρόβλημα στον κόσμο, που θέτει σε κίνδυνο την πρόοδο επίλυσης του προβλήματος της περιβαλλοντικής βιωσιμότητας. </a:t>
            </a:r>
          </a:p>
          <a:p>
            <a:pPr>
              <a:lnSpc>
                <a:spcPts val="3360"/>
              </a:lnSpc>
              <a:spcBef>
                <a:spcPts val="1200"/>
              </a:spcBef>
              <a:spcAft>
                <a:spcPts val="1200"/>
              </a:spcAft>
            </a:pPr>
            <a:br>
              <a:rPr lang="el-GR" sz="2800" b="0">
                <a:effectLst/>
              </a:rPr>
            </a:br>
            <a:br>
              <a:rPr lang="en-GB" sz="2800"/>
            </a:br>
            <a:endParaRPr lang="en-GB" sz="2800" b="0">
              <a:effectLst/>
            </a:endParaRPr>
          </a:p>
          <a:p>
            <a:br>
              <a:rPr lang="en-GB" sz="2800"/>
            </a:br>
            <a:endParaRPr lang="en-GB" sz="2800" b="0">
              <a:effectLst/>
            </a:endParaRPr>
          </a:p>
          <a:p>
            <a:pPr marL="457200" rtl="0"/>
            <a:r>
              <a:rPr lang="en-GB" sz="1600" b="0" i="0" u="none" strike="noStrike">
                <a:solidFill>
                  <a:srgbClr val="000000"/>
                </a:solidFill>
                <a:effectLst/>
                <a:latin typeface="Arial" panose="020B0604020202020204" pitchFamily="34" charset="0"/>
              </a:rPr>
              <a:t> </a:t>
            </a:r>
            <a:endParaRPr lang="el-GR" sz="2800"/>
          </a:p>
          <a:p>
            <a:br>
              <a:rPr lang="el-GR" sz="2800"/>
            </a:br>
            <a:endParaRPr lang="el-GR" sz="2800" b="1">
              <a:solidFill>
                <a:srgbClr val="464F41"/>
              </a:solidFill>
              <a:cs typeface="Boriboon Bold"/>
            </a:endParaRPr>
          </a:p>
        </p:txBody>
      </p:sp>
    </p:spTree>
    <p:extLst>
      <p:ext uri="{BB962C8B-B14F-4D97-AF65-F5344CB8AC3E}">
        <p14:creationId xmlns:p14="http://schemas.microsoft.com/office/powerpoint/2010/main" val="2770672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34DC7-7B19-815A-57AD-12AE5D88532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A437076-61BD-41E8-2D11-5B2DE969642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1C545201-62D8-7D00-2953-0BD72A04682E}"/>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l-GR"/>
              <a:t>:</a:t>
            </a:r>
          </a:p>
        </p:txBody>
      </p:sp>
      <p:sp>
        <p:nvSpPr>
          <p:cNvPr id="4" name="Freeform 4">
            <a:extLst>
              <a:ext uri="{FF2B5EF4-FFF2-40B4-BE49-F238E27FC236}">
                <a16:creationId xmlns:a16="http://schemas.microsoft.com/office/drawing/2014/main" id="{7D6CDBD4-8BA3-D1CD-51B7-17AFDDADD1D6}"/>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33E72916-EC5C-E086-C340-474CA964E6CE}"/>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33B8B8C1-3019-0A31-BB25-920738E9E954}"/>
              </a:ext>
            </a:extLst>
          </p:cNvPr>
          <p:cNvSpPr txBox="1"/>
          <p:nvPr/>
        </p:nvSpPr>
        <p:spPr>
          <a:xfrm>
            <a:off x="3384239" y="1831387"/>
            <a:ext cx="11848855" cy="6313908"/>
          </a:xfrm>
          <a:prstGeom prst="rect">
            <a:avLst/>
          </a:prstGeom>
        </p:spPr>
        <p:txBody>
          <a:bodyPr wrap="square" lIns="0" tIns="0" rIns="0" bIns="0" rtlCol="0" anchor="t">
            <a:spAutoFit/>
          </a:bodyPr>
          <a:lstStyle/>
          <a:p>
            <a:pPr algn="ctr" rtl="0">
              <a:spcBef>
                <a:spcPts val="1200"/>
              </a:spcBef>
              <a:spcAft>
                <a:spcPts val="1200"/>
              </a:spcAft>
            </a:pPr>
            <a:r>
              <a:rPr lang="el-GR" sz="4800" b="1" i="1">
                <a:solidFill>
                  <a:srgbClr val="464F41"/>
                </a:solidFill>
                <a:cs typeface="Boriboon Bold"/>
              </a:rPr>
              <a:t>Χρηματοδότηση βιώσιμων έργων</a:t>
            </a:r>
          </a:p>
          <a:p>
            <a:br>
              <a:rPr lang="el-GR" sz="4800"/>
            </a:br>
            <a:endParaRPr lang="el-GR" sz="4800" b="1" i="1">
              <a:solidFill>
                <a:srgbClr val="464F41"/>
              </a:solidFill>
              <a:cs typeface="Boriboon Bold"/>
            </a:endParaRPr>
          </a:p>
          <a:p>
            <a:pPr algn="ctr" rtl="0">
              <a:spcAft>
                <a:spcPts val="800"/>
              </a:spcAft>
            </a:pPr>
            <a:endParaRPr lang="el-GR" sz="4800" b="1" i="1">
              <a:solidFill>
                <a:srgbClr val="464F41"/>
              </a:solidFill>
              <a:cs typeface="Boriboon Bold"/>
            </a:endParaRPr>
          </a:p>
          <a:p>
            <a:pPr algn="ctr">
              <a:lnSpc>
                <a:spcPts val="12880"/>
              </a:lnSpc>
            </a:pPr>
            <a:endParaRPr lang="el-GR" sz="5400" b="1" i="1">
              <a:solidFill>
                <a:srgbClr val="464F41"/>
              </a:solidFill>
              <a:cs typeface="Boriboon Bold"/>
            </a:endParaRPr>
          </a:p>
          <a:p>
            <a:pPr algn="ctr">
              <a:lnSpc>
                <a:spcPts val="12880"/>
              </a:lnSpc>
            </a:pPr>
            <a:r>
              <a:rPr lang="el-GR" sz="5400" b="1" i="1">
                <a:solidFill>
                  <a:srgbClr val="464F41"/>
                </a:solidFill>
                <a:cs typeface="Boriboon Bold"/>
              </a:rPr>
              <a:t> </a:t>
            </a:r>
            <a:endParaRPr lang="en-US" sz="5400" b="1" i="1">
              <a:solidFill>
                <a:srgbClr val="464F41"/>
              </a:solidFill>
              <a:latin typeface="Boriboon Bold"/>
              <a:ea typeface="Boriboon Bold"/>
              <a:cs typeface="Boriboon Bold"/>
              <a:sym typeface="Boriboon Bold"/>
            </a:endParaRPr>
          </a:p>
        </p:txBody>
      </p:sp>
      <p:sp>
        <p:nvSpPr>
          <p:cNvPr id="9" name="TextBox 8">
            <a:extLst>
              <a:ext uri="{FF2B5EF4-FFF2-40B4-BE49-F238E27FC236}">
                <a16:creationId xmlns:a16="http://schemas.microsoft.com/office/drawing/2014/main" id="{4C1686AF-D6B1-2A45-F0B8-2123FA302117}"/>
              </a:ext>
            </a:extLst>
          </p:cNvPr>
          <p:cNvSpPr txBox="1"/>
          <p:nvPr/>
        </p:nvSpPr>
        <p:spPr>
          <a:xfrm>
            <a:off x="3836894" y="3238500"/>
            <a:ext cx="10999134" cy="9818072"/>
          </a:xfrm>
          <a:prstGeom prst="rect">
            <a:avLst/>
          </a:prstGeom>
          <a:noFill/>
        </p:spPr>
        <p:txBody>
          <a:bodyPr wrap="square" rtlCol="0">
            <a:spAutoFit/>
          </a:bodyPr>
          <a:lstStyle/>
          <a:p>
            <a:pPr marL="457200" indent="-457200" algn="just" rtl="0">
              <a:spcAft>
                <a:spcPts val="600"/>
              </a:spcAft>
              <a:buFont typeface="Arial" panose="020B0604020202020204" pitchFamily="34" charset="0"/>
              <a:buChar char="•"/>
            </a:pPr>
            <a:r>
              <a:rPr lang="el-GR" sz="3200">
                <a:solidFill>
                  <a:srgbClr val="464F41"/>
                </a:solidFill>
                <a:cs typeface="Boriboon Bold"/>
              </a:rPr>
              <a:t>Η ΕΕ έχει δεσμευτεί να μειώσει σταδιακά τις εκπομπές αερίων του θερμοκηπίου. Η Ευρωπαϊκή Πράσινη Συμφωνία, η εμβληματική πρωτοβουλία της ΕΕ για τη δράση για το κλίμα, θέτει ως στόχο μηδενικές καθαρές εκπομπές έως το 2050.</a:t>
            </a:r>
          </a:p>
          <a:p>
            <a:pPr algn="just" rtl="0">
              <a:spcAft>
                <a:spcPts val="600"/>
              </a:spcAft>
            </a:pPr>
            <a:endParaRPr lang="el-GR" sz="3200">
              <a:solidFill>
                <a:srgbClr val="464F41"/>
              </a:solidFill>
              <a:cs typeface="Boriboon Bold"/>
            </a:endParaRPr>
          </a:p>
          <a:p>
            <a:pPr marL="457200" indent="-457200" algn="just" rtl="0">
              <a:spcAft>
                <a:spcPts val="600"/>
              </a:spcAft>
              <a:buFont typeface="Arial" panose="020B0604020202020204" pitchFamily="34" charset="0"/>
              <a:buChar char="•"/>
            </a:pPr>
            <a:r>
              <a:rPr lang="el-GR" sz="3200">
                <a:solidFill>
                  <a:srgbClr val="464F41"/>
                </a:solidFill>
                <a:cs typeface="Boriboon Bold"/>
              </a:rPr>
              <a:t>Ορισμένες χώρες της ΕΕ έχουν ήδη αρχίσει να αναπτύσσουν συστήματα ταξινόμησης. Τόσο οι εταιρείες που αναζητούν χρηματοδότηση όσο και οι επενδυτές που ενδιαφέρονται να υποστηρίξουν βιώσιμα έργα θα επωφεληθούν από τα κοινά πρότυπα της ΕΕ.</a:t>
            </a:r>
          </a:p>
          <a:p>
            <a:br>
              <a:rPr lang="el-GR" sz="3200"/>
            </a:br>
            <a:endParaRPr lang="el-GR" sz="3200">
              <a:solidFill>
                <a:srgbClr val="464F41"/>
              </a:solidFill>
              <a:cs typeface="Boriboon Bold"/>
            </a:endParaRPr>
          </a:p>
          <a:p>
            <a:pPr>
              <a:lnSpc>
                <a:spcPts val="3360"/>
              </a:lnSpc>
              <a:spcBef>
                <a:spcPts val="1200"/>
              </a:spcBef>
              <a:spcAft>
                <a:spcPts val="1200"/>
              </a:spcAft>
            </a:pPr>
            <a:br>
              <a:rPr lang="el-GR" sz="2800" b="0">
                <a:effectLst/>
              </a:rPr>
            </a:br>
            <a:br>
              <a:rPr lang="en-GB" sz="2800"/>
            </a:br>
            <a:endParaRPr lang="en-GB" sz="2800" b="0">
              <a:effectLst/>
            </a:endParaRPr>
          </a:p>
          <a:p>
            <a:br>
              <a:rPr lang="en-GB" sz="2800"/>
            </a:br>
            <a:endParaRPr lang="en-GB" sz="2800" b="0">
              <a:effectLst/>
            </a:endParaRPr>
          </a:p>
          <a:p>
            <a:pPr marL="457200" rtl="0"/>
            <a:r>
              <a:rPr lang="en-GB" sz="1600" b="0" i="0" u="none" strike="noStrike">
                <a:solidFill>
                  <a:srgbClr val="000000"/>
                </a:solidFill>
                <a:effectLst/>
                <a:latin typeface="Arial" panose="020B0604020202020204" pitchFamily="34" charset="0"/>
              </a:rPr>
              <a:t> </a:t>
            </a:r>
            <a:endParaRPr lang="el-GR" sz="2800"/>
          </a:p>
          <a:p>
            <a:br>
              <a:rPr lang="el-GR" sz="2800"/>
            </a:br>
            <a:endParaRPr lang="el-GR" sz="2800" b="1">
              <a:solidFill>
                <a:srgbClr val="464F41"/>
              </a:solidFill>
              <a:cs typeface="Boriboon Bold"/>
            </a:endParaRPr>
          </a:p>
        </p:txBody>
      </p:sp>
    </p:spTree>
    <p:extLst>
      <p:ext uri="{BB962C8B-B14F-4D97-AF65-F5344CB8AC3E}">
        <p14:creationId xmlns:p14="http://schemas.microsoft.com/office/powerpoint/2010/main" val="2670312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6B51E-919C-AFFA-35D1-D172F3CE7F5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47EE758-B321-D4EB-B0F5-B21DB9D2C37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71BBB2F7-C22F-F615-3AB7-75176F310F64}"/>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l-GR"/>
              <a:t>:</a:t>
            </a:r>
          </a:p>
        </p:txBody>
      </p:sp>
      <p:sp>
        <p:nvSpPr>
          <p:cNvPr id="4" name="Freeform 4">
            <a:extLst>
              <a:ext uri="{FF2B5EF4-FFF2-40B4-BE49-F238E27FC236}">
                <a16:creationId xmlns:a16="http://schemas.microsoft.com/office/drawing/2014/main" id="{70C68898-3C52-75FF-F961-DCAE8E623C05}"/>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BC1FCDC2-BF2D-EA7E-CE9F-0EF932186970}"/>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E7BD41F1-3CEE-A580-A005-DC2B30ADBFA9}"/>
              </a:ext>
            </a:extLst>
          </p:cNvPr>
          <p:cNvSpPr txBox="1"/>
          <p:nvPr/>
        </p:nvSpPr>
        <p:spPr>
          <a:xfrm>
            <a:off x="3384239" y="1835878"/>
            <a:ext cx="11848855" cy="6313908"/>
          </a:xfrm>
          <a:prstGeom prst="rect">
            <a:avLst/>
          </a:prstGeom>
        </p:spPr>
        <p:txBody>
          <a:bodyPr wrap="square" lIns="0" tIns="0" rIns="0" bIns="0" rtlCol="0" anchor="t">
            <a:spAutoFit/>
          </a:bodyPr>
          <a:lstStyle/>
          <a:p>
            <a:pPr algn="ctr" rtl="0">
              <a:spcBef>
                <a:spcPts val="1200"/>
              </a:spcBef>
              <a:spcAft>
                <a:spcPts val="1200"/>
              </a:spcAft>
            </a:pPr>
            <a:r>
              <a:rPr lang="el-GR" sz="4800" b="1" i="1">
                <a:solidFill>
                  <a:srgbClr val="464F41"/>
                </a:solidFill>
                <a:cs typeface="Boriboon Bold"/>
              </a:rPr>
              <a:t>Πράσινες Επενδύσεις</a:t>
            </a:r>
          </a:p>
          <a:p>
            <a:br>
              <a:rPr lang="el-GR" sz="4800"/>
            </a:br>
            <a:endParaRPr lang="el-GR" sz="4800" b="1" i="1">
              <a:solidFill>
                <a:srgbClr val="464F41"/>
              </a:solidFill>
              <a:cs typeface="Boriboon Bold"/>
            </a:endParaRPr>
          </a:p>
          <a:p>
            <a:pPr algn="ctr" rtl="0">
              <a:spcAft>
                <a:spcPts val="800"/>
              </a:spcAft>
            </a:pPr>
            <a:endParaRPr lang="el-GR" sz="4800" b="1" i="1">
              <a:solidFill>
                <a:srgbClr val="464F41"/>
              </a:solidFill>
              <a:cs typeface="Boriboon Bold"/>
            </a:endParaRPr>
          </a:p>
          <a:p>
            <a:pPr algn="ctr">
              <a:lnSpc>
                <a:spcPts val="12880"/>
              </a:lnSpc>
            </a:pPr>
            <a:endParaRPr lang="el-GR" sz="5400" b="1" i="1">
              <a:solidFill>
                <a:srgbClr val="464F41"/>
              </a:solidFill>
              <a:cs typeface="Boriboon Bold"/>
            </a:endParaRPr>
          </a:p>
          <a:p>
            <a:pPr algn="ctr">
              <a:lnSpc>
                <a:spcPts val="12880"/>
              </a:lnSpc>
            </a:pPr>
            <a:r>
              <a:rPr lang="el-GR" sz="5400" b="1" i="1">
                <a:solidFill>
                  <a:srgbClr val="464F41"/>
                </a:solidFill>
                <a:cs typeface="Boriboon Bold"/>
              </a:rPr>
              <a:t> </a:t>
            </a:r>
            <a:endParaRPr lang="en-US" sz="5400" b="1" i="1">
              <a:solidFill>
                <a:srgbClr val="464F41"/>
              </a:solidFill>
              <a:latin typeface="Boriboon Bold"/>
              <a:ea typeface="Boriboon Bold"/>
              <a:cs typeface="Boriboon Bold"/>
              <a:sym typeface="Boriboon Bold"/>
            </a:endParaRPr>
          </a:p>
        </p:txBody>
      </p:sp>
      <p:sp>
        <p:nvSpPr>
          <p:cNvPr id="9" name="TextBox 8">
            <a:extLst>
              <a:ext uri="{FF2B5EF4-FFF2-40B4-BE49-F238E27FC236}">
                <a16:creationId xmlns:a16="http://schemas.microsoft.com/office/drawing/2014/main" id="{4E33C499-E74E-6964-FA2B-D4C9890AD676}"/>
              </a:ext>
            </a:extLst>
          </p:cNvPr>
          <p:cNvSpPr txBox="1"/>
          <p:nvPr/>
        </p:nvSpPr>
        <p:spPr>
          <a:xfrm>
            <a:off x="3809100" y="2187789"/>
            <a:ext cx="10999134" cy="11449288"/>
          </a:xfrm>
          <a:prstGeom prst="rect">
            <a:avLst/>
          </a:prstGeom>
          <a:noFill/>
        </p:spPr>
        <p:txBody>
          <a:bodyPr wrap="square" rtlCol="0">
            <a:spAutoFit/>
          </a:bodyPr>
          <a:lstStyle/>
          <a:p>
            <a:pPr algn="ctr" rtl="0">
              <a:lnSpc>
                <a:spcPct val="150000"/>
              </a:lnSpc>
              <a:spcAft>
                <a:spcPts val="600"/>
              </a:spcAft>
            </a:pPr>
            <a:endParaRPr lang="el-GR" sz="3200">
              <a:solidFill>
                <a:srgbClr val="464F41"/>
              </a:solidFill>
              <a:cs typeface="Boriboon Bold"/>
            </a:endParaRPr>
          </a:p>
          <a:p>
            <a:pPr algn="ctr" rtl="0">
              <a:lnSpc>
                <a:spcPct val="150000"/>
              </a:lnSpc>
              <a:spcBef>
                <a:spcPts val="1200"/>
              </a:spcBef>
              <a:spcAft>
                <a:spcPts val="1200"/>
              </a:spcAft>
            </a:pPr>
            <a:r>
              <a:rPr lang="el-GR" sz="3200">
                <a:solidFill>
                  <a:srgbClr val="464F41"/>
                </a:solidFill>
                <a:cs typeface="Boriboon Bold"/>
              </a:rPr>
              <a:t>Η επενδυτική δραστηριότητα που επικεντρώνεται σε έργα, εταιρείες ή τομείς που στοχεύουν στην προστασία του περιβάλλοντος. Καθώς η υγεία του πλανήτη και η βιωσιμότητα έχει μπει σε προτεραιότητα τα τελευταία χρόνια, τόσο από τους παγκόσμιους ηγέτες όσο και από τις εταιρείες, οι Πράσινες Επενδύσεις γίνονται ολοένα και πιο δημοφιλείς μεταξύ των επενδυτών.</a:t>
            </a:r>
          </a:p>
          <a:p>
            <a:br>
              <a:rPr lang="el-GR" sz="3200"/>
            </a:br>
            <a:br>
              <a:rPr lang="el-GR" sz="3200"/>
            </a:br>
            <a:endParaRPr lang="el-GR" sz="3200">
              <a:solidFill>
                <a:srgbClr val="464F41"/>
              </a:solidFill>
              <a:cs typeface="Boriboon Bold"/>
            </a:endParaRPr>
          </a:p>
          <a:p>
            <a:pPr>
              <a:lnSpc>
                <a:spcPts val="3360"/>
              </a:lnSpc>
              <a:spcBef>
                <a:spcPts val="1200"/>
              </a:spcBef>
              <a:spcAft>
                <a:spcPts val="1200"/>
              </a:spcAft>
            </a:pPr>
            <a:br>
              <a:rPr lang="el-GR" sz="2800" b="0">
                <a:effectLst/>
              </a:rPr>
            </a:br>
            <a:br>
              <a:rPr lang="en-GB" sz="2800"/>
            </a:br>
            <a:endParaRPr lang="en-GB" sz="2800" b="0">
              <a:effectLst/>
            </a:endParaRPr>
          </a:p>
          <a:p>
            <a:br>
              <a:rPr lang="en-GB" sz="2800"/>
            </a:br>
            <a:endParaRPr lang="en-GB" sz="2800" b="0">
              <a:effectLst/>
            </a:endParaRPr>
          </a:p>
          <a:p>
            <a:pPr marL="457200" rtl="0"/>
            <a:r>
              <a:rPr lang="en-GB" sz="1600" b="0" i="0" u="none" strike="noStrike">
                <a:solidFill>
                  <a:srgbClr val="000000"/>
                </a:solidFill>
                <a:effectLst/>
                <a:latin typeface="Arial" panose="020B0604020202020204" pitchFamily="34" charset="0"/>
              </a:rPr>
              <a:t> </a:t>
            </a:r>
            <a:endParaRPr lang="el-GR" sz="2800"/>
          </a:p>
          <a:p>
            <a:br>
              <a:rPr lang="el-GR" sz="2800"/>
            </a:br>
            <a:endParaRPr lang="el-GR" sz="2800" b="1">
              <a:solidFill>
                <a:srgbClr val="464F41"/>
              </a:solidFill>
              <a:cs typeface="Boriboon Bold"/>
            </a:endParaRPr>
          </a:p>
        </p:txBody>
      </p:sp>
    </p:spTree>
    <p:extLst>
      <p:ext uri="{BB962C8B-B14F-4D97-AF65-F5344CB8AC3E}">
        <p14:creationId xmlns:p14="http://schemas.microsoft.com/office/powerpoint/2010/main" val="3175885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A7A91-1923-C436-D76E-BE99DBC712A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E542155-DE69-06E7-F17C-45F814BC132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D7D84BAE-1848-0270-6F90-89C61F64B284}"/>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l-GR"/>
              <a:t>:</a:t>
            </a:r>
          </a:p>
        </p:txBody>
      </p:sp>
      <p:sp>
        <p:nvSpPr>
          <p:cNvPr id="4" name="Freeform 4">
            <a:extLst>
              <a:ext uri="{FF2B5EF4-FFF2-40B4-BE49-F238E27FC236}">
                <a16:creationId xmlns:a16="http://schemas.microsoft.com/office/drawing/2014/main" id="{4FFDA73D-A343-00D4-520E-06A85A912FD0}"/>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F8E23635-09F5-272B-FEB0-93734AC09F32}"/>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38CF6BA3-7559-8BE1-3407-8309F1F85CB0}"/>
              </a:ext>
            </a:extLst>
          </p:cNvPr>
          <p:cNvSpPr txBox="1"/>
          <p:nvPr/>
        </p:nvSpPr>
        <p:spPr>
          <a:xfrm>
            <a:off x="3384239" y="1900193"/>
            <a:ext cx="11848855" cy="7360348"/>
          </a:xfrm>
          <a:prstGeom prst="rect">
            <a:avLst/>
          </a:prstGeom>
        </p:spPr>
        <p:txBody>
          <a:bodyPr wrap="square" lIns="0" tIns="0" rIns="0" bIns="0" rtlCol="0" anchor="t">
            <a:spAutoFit/>
          </a:bodyPr>
          <a:lstStyle/>
          <a:p>
            <a:pPr algn="ctr">
              <a:spcBef>
                <a:spcPts val="1200"/>
              </a:spcBef>
              <a:spcAft>
                <a:spcPts val="1200"/>
              </a:spcAft>
            </a:pPr>
            <a:r>
              <a:rPr lang="el-GR" sz="4800" b="1" i="1">
                <a:solidFill>
                  <a:srgbClr val="464F41"/>
                </a:solidFill>
                <a:cs typeface="Boriboon Bold"/>
              </a:rPr>
              <a:t>Πράσινες Επενδύσεις</a:t>
            </a:r>
          </a:p>
          <a:p>
            <a:pPr algn="just" rtl="0">
              <a:spcBef>
                <a:spcPts val="1200"/>
              </a:spcBef>
              <a:spcAft>
                <a:spcPts val="1200"/>
              </a:spcAft>
            </a:pPr>
            <a:endParaRPr lang="el-GR" sz="4800" b="1" i="1">
              <a:solidFill>
                <a:srgbClr val="464F41"/>
              </a:solidFill>
              <a:cs typeface="Boriboon Bold"/>
            </a:endParaRPr>
          </a:p>
          <a:p>
            <a:br>
              <a:rPr lang="el-GR" sz="4800"/>
            </a:br>
            <a:endParaRPr lang="el-GR" sz="4800" b="1" i="1">
              <a:solidFill>
                <a:srgbClr val="464F41"/>
              </a:solidFill>
              <a:cs typeface="Boriboon Bold"/>
            </a:endParaRPr>
          </a:p>
          <a:p>
            <a:pPr algn="ctr" rtl="0">
              <a:spcAft>
                <a:spcPts val="800"/>
              </a:spcAft>
            </a:pPr>
            <a:endParaRPr lang="el-GR" sz="4800" b="1" i="1">
              <a:solidFill>
                <a:srgbClr val="464F41"/>
              </a:solidFill>
              <a:cs typeface="Boriboon Bold"/>
            </a:endParaRPr>
          </a:p>
          <a:p>
            <a:pPr algn="ctr">
              <a:lnSpc>
                <a:spcPts val="12880"/>
              </a:lnSpc>
            </a:pPr>
            <a:endParaRPr lang="el-GR" sz="5400" b="1" i="1">
              <a:solidFill>
                <a:srgbClr val="464F41"/>
              </a:solidFill>
              <a:cs typeface="Boriboon Bold"/>
            </a:endParaRPr>
          </a:p>
          <a:p>
            <a:pPr algn="ctr">
              <a:lnSpc>
                <a:spcPts val="12880"/>
              </a:lnSpc>
            </a:pPr>
            <a:r>
              <a:rPr lang="el-GR" sz="5400" b="1" i="1">
                <a:solidFill>
                  <a:srgbClr val="464F41"/>
                </a:solidFill>
                <a:cs typeface="Boriboon Bold"/>
              </a:rPr>
              <a:t> </a:t>
            </a:r>
            <a:endParaRPr lang="en-US" sz="5400" b="1" i="1">
              <a:solidFill>
                <a:srgbClr val="464F41"/>
              </a:solidFill>
              <a:latin typeface="Boriboon Bold"/>
              <a:ea typeface="Boriboon Bold"/>
              <a:cs typeface="Boriboon Bold"/>
              <a:sym typeface="Boriboon Bold"/>
            </a:endParaRPr>
          </a:p>
        </p:txBody>
      </p:sp>
      <p:sp>
        <p:nvSpPr>
          <p:cNvPr id="9" name="TextBox 8">
            <a:extLst>
              <a:ext uri="{FF2B5EF4-FFF2-40B4-BE49-F238E27FC236}">
                <a16:creationId xmlns:a16="http://schemas.microsoft.com/office/drawing/2014/main" id="{EB92D8D7-5A77-B956-6C58-C57A10EEA475}"/>
              </a:ext>
            </a:extLst>
          </p:cNvPr>
          <p:cNvSpPr txBox="1"/>
          <p:nvPr/>
        </p:nvSpPr>
        <p:spPr>
          <a:xfrm>
            <a:off x="4087030" y="3162300"/>
            <a:ext cx="10999134" cy="9464129"/>
          </a:xfrm>
          <a:prstGeom prst="rect">
            <a:avLst/>
          </a:prstGeom>
          <a:noFill/>
        </p:spPr>
        <p:txBody>
          <a:bodyPr wrap="square" rtlCol="0">
            <a:spAutoFit/>
          </a:bodyPr>
          <a:lstStyle/>
          <a:p>
            <a:pPr rtl="0">
              <a:lnSpc>
                <a:spcPct val="150000"/>
              </a:lnSpc>
              <a:spcAft>
                <a:spcPts val="600"/>
              </a:spcAft>
            </a:pPr>
            <a:r>
              <a:rPr lang="el-GR" sz="3600" b="1">
                <a:solidFill>
                  <a:srgbClr val="464F41"/>
                </a:solidFill>
                <a:cs typeface="Boriboon Bold"/>
              </a:rPr>
              <a:t>Τύποι πράσινων επενδύσεων</a:t>
            </a:r>
            <a:endParaRPr lang="el-GR" sz="3600">
              <a:solidFill>
                <a:srgbClr val="464F41"/>
              </a:solidFill>
              <a:cs typeface="Boriboon Bold"/>
            </a:endParaRPr>
          </a:p>
          <a:p>
            <a:pPr marL="457200" indent="-457200" rtl="0">
              <a:lnSpc>
                <a:spcPct val="150000"/>
              </a:lnSpc>
              <a:spcAft>
                <a:spcPts val="600"/>
              </a:spcAft>
              <a:buFont typeface="Arial" panose="020B0604020202020204" pitchFamily="34" charset="0"/>
              <a:buChar char="•"/>
            </a:pPr>
            <a:r>
              <a:rPr lang="el-GR" sz="4000">
                <a:solidFill>
                  <a:srgbClr val="464F41"/>
                </a:solidFill>
                <a:cs typeface="Boriboon Bold"/>
              </a:rPr>
              <a:t>Πράσινες μετοχές</a:t>
            </a:r>
          </a:p>
          <a:p>
            <a:pPr marL="457200" indent="-457200" rtl="0">
              <a:lnSpc>
                <a:spcPct val="150000"/>
              </a:lnSpc>
              <a:spcAft>
                <a:spcPts val="600"/>
              </a:spcAft>
              <a:buFont typeface="Arial" panose="020B0604020202020204" pitchFamily="34" charset="0"/>
              <a:buChar char="•"/>
            </a:pPr>
            <a:r>
              <a:rPr lang="el-GR" sz="4000">
                <a:solidFill>
                  <a:srgbClr val="464F41"/>
                </a:solidFill>
                <a:cs typeface="Boriboon Bold"/>
              </a:rPr>
              <a:t>Πράσινα ομόλογα</a:t>
            </a:r>
          </a:p>
          <a:p>
            <a:pPr marL="457200" indent="-457200" rtl="0">
              <a:lnSpc>
                <a:spcPct val="150000"/>
              </a:lnSpc>
              <a:spcAft>
                <a:spcPts val="600"/>
              </a:spcAft>
              <a:buFont typeface="Arial" panose="020B0604020202020204" pitchFamily="34" charset="0"/>
              <a:buChar char="•"/>
            </a:pPr>
            <a:r>
              <a:rPr lang="el-GR" sz="4000">
                <a:solidFill>
                  <a:srgbClr val="464F41"/>
                </a:solidFill>
                <a:cs typeface="Boriboon Bold"/>
              </a:rPr>
              <a:t>Πράσινα </a:t>
            </a:r>
            <a:r>
              <a:rPr lang="en-GB" sz="4000">
                <a:solidFill>
                  <a:srgbClr val="464F41"/>
                </a:solidFill>
                <a:cs typeface="Boriboon Bold"/>
              </a:rPr>
              <a:t>funds</a:t>
            </a:r>
            <a:endParaRPr lang="el-GR" sz="4000">
              <a:solidFill>
                <a:srgbClr val="464F41"/>
              </a:solidFill>
              <a:cs typeface="Boriboon Bold"/>
            </a:endParaRPr>
          </a:p>
          <a:p>
            <a:pPr algn="ctr" rtl="0">
              <a:lnSpc>
                <a:spcPct val="150000"/>
              </a:lnSpc>
              <a:spcBef>
                <a:spcPts val="1200"/>
              </a:spcBef>
              <a:spcAft>
                <a:spcPts val="1200"/>
              </a:spcAft>
            </a:pPr>
            <a:br>
              <a:rPr lang="el-GR" sz="3200"/>
            </a:br>
            <a:endParaRPr lang="el-GR" sz="3200">
              <a:solidFill>
                <a:srgbClr val="464F41"/>
              </a:solidFill>
              <a:cs typeface="Boriboon Bold"/>
            </a:endParaRPr>
          </a:p>
          <a:p>
            <a:pPr>
              <a:lnSpc>
                <a:spcPts val="3360"/>
              </a:lnSpc>
              <a:spcBef>
                <a:spcPts val="1200"/>
              </a:spcBef>
              <a:spcAft>
                <a:spcPts val="1200"/>
              </a:spcAft>
            </a:pPr>
            <a:br>
              <a:rPr lang="el-GR" sz="2800" b="0">
                <a:effectLst/>
              </a:rPr>
            </a:br>
            <a:br>
              <a:rPr lang="en-GB" sz="2800"/>
            </a:br>
            <a:endParaRPr lang="en-GB" sz="2800" b="0">
              <a:effectLst/>
            </a:endParaRPr>
          </a:p>
          <a:p>
            <a:br>
              <a:rPr lang="en-GB" sz="2800"/>
            </a:br>
            <a:endParaRPr lang="en-GB" sz="2800" b="0">
              <a:effectLst/>
            </a:endParaRPr>
          </a:p>
          <a:p>
            <a:pPr marL="457200" rtl="0"/>
            <a:r>
              <a:rPr lang="en-GB" sz="1600" b="0" i="0" u="none" strike="noStrike">
                <a:solidFill>
                  <a:srgbClr val="000000"/>
                </a:solidFill>
                <a:effectLst/>
                <a:latin typeface="Arial" panose="020B0604020202020204" pitchFamily="34" charset="0"/>
              </a:rPr>
              <a:t> </a:t>
            </a:r>
            <a:endParaRPr lang="el-GR" sz="2800"/>
          </a:p>
          <a:p>
            <a:br>
              <a:rPr lang="el-GR" sz="2800"/>
            </a:br>
            <a:endParaRPr lang="el-GR" sz="2800" b="1">
              <a:solidFill>
                <a:srgbClr val="464F41"/>
              </a:solidFill>
              <a:cs typeface="Boriboon Bold"/>
            </a:endParaRPr>
          </a:p>
        </p:txBody>
      </p:sp>
    </p:spTree>
    <p:extLst>
      <p:ext uri="{BB962C8B-B14F-4D97-AF65-F5344CB8AC3E}">
        <p14:creationId xmlns:p14="http://schemas.microsoft.com/office/powerpoint/2010/main" val="1890746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DB76B-CCEA-362E-105B-18AA810E069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3C7DF03-4F1E-B880-9476-FE91BB82BEC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BED5557F-CD56-BEAC-EA61-7CBD6B06044E}"/>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l-GR"/>
              <a:t>:</a:t>
            </a:r>
          </a:p>
        </p:txBody>
      </p:sp>
      <p:sp>
        <p:nvSpPr>
          <p:cNvPr id="4" name="Freeform 4">
            <a:extLst>
              <a:ext uri="{FF2B5EF4-FFF2-40B4-BE49-F238E27FC236}">
                <a16:creationId xmlns:a16="http://schemas.microsoft.com/office/drawing/2014/main" id="{6F575C73-5FE5-3646-A8AE-3D83A5262E05}"/>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F2088039-C4D8-72A1-FF5F-5162B733C812}"/>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BD8FC80D-06B7-E8B2-8819-92989E58979B}"/>
              </a:ext>
            </a:extLst>
          </p:cNvPr>
          <p:cNvSpPr txBox="1"/>
          <p:nvPr/>
        </p:nvSpPr>
        <p:spPr>
          <a:xfrm>
            <a:off x="3219572" y="1630234"/>
            <a:ext cx="11848855" cy="7360348"/>
          </a:xfrm>
          <a:prstGeom prst="rect">
            <a:avLst/>
          </a:prstGeom>
        </p:spPr>
        <p:txBody>
          <a:bodyPr wrap="square" lIns="0" tIns="0" rIns="0" bIns="0" rtlCol="0" anchor="t">
            <a:spAutoFit/>
          </a:bodyPr>
          <a:lstStyle/>
          <a:p>
            <a:pPr algn="ctr">
              <a:spcBef>
                <a:spcPts val="1200"/>
              </a:spcBef>
              <a:spcAft>
                <a:spcPts val="1200"/>
              </a:spcAft>
            </a:pPr>
            <a:r>
              <a:rPr lang="el-GR" sz="4800" b="1" i="1">
                <a:solidFill>
                  <a:srgbClr val="464F41"/>
                </a:solidFill>
                <a:cs typeface="Boriboon Bold"/>
              </a:rPr>
              <a:t>Πράσινες Επενδύσεις</a:t>
            </a:r>
          </a:p>
          <a:p>
            <a:pPr algn="just" rtl="0">
              <a:spcBef>
                <a:spcPts val="1200"/>
              </a:spcBef>
              <a:spcAft>
                <a:spcPts val="1200"/>
              </a:spcAft>
            </a:pPr>
            <a:endParaRPr lang="el-GR" sz="4800" b="1" i="1">
              <a:solidFill>
                <a:srgbClr val="464F41"/>
              </a:solidFill>
              <a:cs typeface="Boriboon Bold"/>
            </a:endParaRPr>
          </a:p>
          <a:p>
            <a:br>
              <a:rPr lang="el-GR" sz="4800"/>
            </a:br>
            <a:endParaRPr lang="el-GR" sz="4800" b="1" i="1">
              <a:solidFill>
                <a:srgbClr val="464F41"/>
              </a:solidFill>
              <a:cs typeface="Boriboon Bold"/>
            </a:endParaRPr>
          </a:p>
          <a:p>
            <a:pPr algn="ctr" rtl="0">
              <a:spcAft>
                <a:spcPts val="800"/>
              </a:spcAft>
            </a:pPr>
            <a:endParaRPr lang="el-GR" sz="4800" b="1" i="1">
              <a:solidFill>
                <a:srgbClr val="464F41"/>
              </a:solidFill>
              <a:cs typeface="Boriboon Bold"/>
            </a:endParaRPr>
          </a:p>
          <a:p>
            <a:pPr algn="ctr">
              <a:lnSpc>
                <a:spcPts val="12880"/>
              </a:lnSpc>
            </a:pPr>
            <a:endParaRPr lang="el-GR" sz="5400" b="1" i="1">
              <a:solidFill>
                <a:srgbClr val="464F41"/>
              </a:solidFill>
              <a:cs typeface="Boriboon Bold"/>
            </a:endParaRPr>
          </a:p>
          <a:p>
            <a:pPr algn="ctr">
              <a:lnSpc>
                <a:spcPts val="12880"/>
              </a:lnSpc>
            </a:pPr>
            <a:r>
              <a:rPr lang="el-GR" sz="5400" b="1" i="1">
                <a:solidFill>
                  <a:srgbClr val="464F41"/>
                </a:solidFill>
                <a:cs typeface="Boriboon Bold"/>
              </a:rPr>
              <a:t> </a:t>
            </a:r>
            <a:endParaRPr lang="en-US" sz="5400" b="1" i="1">
              <a:solidFill>
                <a:srgbClr val="464F41"/>
              </a:solidFill>
              <a:latin typeface="Boriboon Bold"/>
              <a:ea typeface="Boriboon Bold"/>
              <a:cs typeface="Boriboon Bold"/>
              <a:sym typeface="Boriboon Bold"/>
            </a:endParaRPr>
          </a:p>
        </p:txBody>
      </p:sp>
      <p:sp>
        <p:nvSpPr>
          <p:cNvPr id="9" name="TextBox 8">
            <a:extLst>
              <a:ext uri="{FF2B5EF4-FFF2-40B4-BE49-F238E27FC236}">
                <a16:creationId xmlns:a16="http://schemas.microsoft.com/office/drawing/2014/main" id="{927F06AA-5998-7A9D-74A2-0FD3F7F0A1A4}"/>
              </a:ext>
            </a:extLst>
          </p:cNvPr>
          <p:cNvSpPr txBox="1"/>
          <p:nvPr/>
        </p:nvSpPr>
        <p:spPr>
          <a:xfrm>
            <a:off x="3657601" y="2476500"/>
            <a:ext cx="12425642" cy="13731901"/>
          </a:xfrm>
          <a:prstGeom prst="rect">
            <a:avLst/>
          </a:prstGeom>
          <a:noFill/>
        </p:spPr>
        <p:txBody>
          <a:bodyPr wrap="square" rtlCol="0">
            <a:spAutoFit/>
          </a:bodyPr>
          <a:lstStyle/>
          <a:p>
            <a:pPr>
              <a:lnSpc>
                <a:spcPct val="150000"/>
              </a:lnSpc>
              <a:spcAft>
                <a:spcPts val="600"/>
              </a:spcAft>
            </a:pPr>
            <a:r>
              <a:rPr lang="el-GR" sz="3600" b="1">
                <a:solidFill>
                  <a:srgbClr val="464F41"/>
                </a:solidFill>
                <a:cs typeface="Boriboon Bold"/>
              </a:rPr>
              <a:t>Ποια είναι όμως τα οφέλη της πράσινης μετάβασης για μια επιχείρηση;</a:t>
            </a:r>
          </a:p>
          <a:p>
            <a:pPr marL="457200" indent="-457200" rtl="0">
              <a:lnSpc>
                <a:spcPct val="150000"/>
              </a:lnSpc>
              <a:spcAft>
                <a:spcPts val="600"/>
              </a:spcAft>
              <a:buFont typeface="Arial" panose="020B0604020202020204" pitchFamily="34" charset="0"/>
              <a:buChar char="•"/>
            </a:pPr>
            <a:r>
              <a:rPr lang="el-GR" sz="3200">
                <a:solidFill>
                  <a:srgbClr val="464F41"/>
                </a:solidFill>
                <a:cs typeface="Boriboon Bold"/>
              </a:rPr>
              <a:t>Εξοικονόμηση ενέργειας</a:t>
            </a:r>
          </a:p>
          <a:p>
            <a:pPr marL="457200" indent="-457200" rtl="0">
              <a:lnSpc>
                <a:spcPct val="150000"/>
              </a:lnSpc>
              <a:spcAft>
                <a:spcPts val="600"/>
              </a:spcAft>
              <a:buFont typeface="Arial" panose="020B0604020202020204" pitchFamily="34" charset="0"/>
              <a:buChar char="•"/>
            </a:pPr>
            <a:r>
              <a:rPr lang="el-GR" sz="3200">
                <a:solidFill>
                  <a:srgbClr val="464F41"/>
                </a:solidFill>
                <a:cs typeface="Boriboon Bold"/>
              </a:rPr>
              <a:t>Φοροαπαλλαγές</a:t>
            </a:r>
          </a:p>
          <a:p>
            <a:pPr marL="457200" indent="-457200" rtl="0">
              <a:lnSpc>
                <a:spcPct val="150000"/>
              </a:lnSpc>
              <a:spcAft>
                <a:spcPts val="600"/>
              </a:spcAft>
              <a:buFont typeface="Arial" panose="020B0604020202020204" pitchFamily="34" charset="0"/>
              <a:buChar char="•"/>
            </a:pPr>
            <a:r>
              <a:rPr lang="el-GR" sz="3200">
                <a:solidFill>
                  <a:srgbClr val="464F41"/>
                </a:solidFill>
                <a:cs typeface="Boriboon Bold"/>
              </a:rPr>
              <a:t>Προσέλκυση πελατών και δημιουργία αφοσίωσης στην επωνυμία</a:t>
            </a:r>
          </a:p>
          <a:p>
            <a:pPr marL="457200" indent="-457200" rtl="0">
              <a:lnSpc>
                <a:spcPct val="150000"/>
              </a:lnSpc>
              <a:spcAft>
                <a:spcPts val="600"/>
              </a:spcAft>
              <a:buFont typeface="Arial" panose="020B0604020202020204" pitchFamily="34" charset="0"/>
              <a:buChar char="•"/>
            </a:pPr>
            <a:r>
              <a:rPr lang="el-GR" sz="3200">
                <a:solidFill>
                  <a:srgbClr val="464F41"/>
                </a:solidFill>
                <a:cs typeface="Boriboon Bold"/>
              </a:rPr>
              <a:t>Ανάδειξη σε ελκυστικό εργοδότη</a:t>
            </a:r>
          </a:p>
          <a:p>
            <a:pPr marL="457200" indent="-457200" rtl="0">
              <a:lnSpc>
                <a:spcPct val="150000"/>
              </a:lnSpc>
              <a:spcAft>
                <a:spcPts val="600"/>
              </a:spcAft>
              <a:buFont typeface="Arial" panose="020B0604020202020204" pitchFamily="34" charset="0"/>
              <a:buChar char="•"/>
            </a:pPr>
            <a:r>
              <a:rPr lang="el-GR" sz="3200">
                <a:solidFill>
                  <a:srgbClr val="464F41"/>
                </a:solidFill>
                <a:cs typeface="Boriboon Bold"/>
              </a:rPr>
              <a:t>Βελτίωση της ασφάλειας και της υγείας στον χώρο εργασίας</a:t>
            </a:r>
          </a:p>
          <a:p>
            <a:pPr marL="457200" indent="-457200" rtl="0">
              <a:lnSpc>
                <a:spcPct val="150000"/>
              </a:lnSpc>
              <a:spcAft>
                <a:spcPts val="600"/>
              </a:spcAft>
              <a:buFont typeface="Arial" panose="020B0604020202020204" pitchFamily="34" charset="0"/>
              <a:buChar char="•"/>
            </a:pPr>
            <a:endParaRPr lang="el-GR" sz="4000">
              <a:solidFill>
                <a:srgbClr val="464F41"/>
              </a:solidFill>
              <a:cs typeface="Boriboon Bold"/>
            </a:endParaRPr>
          </a:p>
          <a:p>
            <a:pPr marL="457200" indent="-457200" rtl="0">
              <a:lnSpc>
                <a:spcPct val="150000"/>
              </a:lnSpc>
              <a:spcAft>
                <a:spcPts val="600"/>
              </a:spcAft>
              <a:buFont typeface="Arial" panose="020B0604020202020204" pitchFamily="34" charset="0"/>
              <a:buChar char="•"/>
            </a:pPr>
            <a:endParaRPr lang="el-GR" sz="4000">
              <a:solidFill>
                <a:srgbClr val="464F41"/>
              </a:solidFill>
              <a:cs typeface="Boriboon Bold"/>
            </a:endParaRPr>
          </a:p>
          <a:p>
            <a:pPr algn="ctr" rtl="0">
              <a:lnSpc>
                <a:spcPct val="150000"/>
              </a:lnSpc>
              <a:spcBef>
                <a:spcPts val="1200"/>
              </a:spcBef>
              <a:spcAft>
                <a:spcPts val="1200"/>
              </a:spcAft>
            </a:pPr>
            <a:br>
              <a:rPr lang="el-GR" sz="4000">
                <a:solidFill>
                  <a:srgbClr val="464F41"/>
                </a:solidFill>
                <a:cs typeface="Boriboon Bold"/>
              </a:rPr>
            </a:br>
            <a:endParaRPr lang="el-GR" sz="4000">
              <a:solidFill>
                <a:srgbClr val="464F41"/>
              </a:solidFill>
              <a:cs typeface="Boriboon Bold"/>
            </a:endParaRPr>
          </a:p>
          <a:p>
            <a:pPr>
              <a:lnSpc>
                <a:spcPts val="3360"/>
              </a:lnSpc>
              <a:spcBef>
                <a:spcPts val="1200"/>
              </a:spcBef>
              <a:spcAft>
                <a:spcPts val="1200"/>
              </a:spcAft>
            </a:pPr>
            <a:br>
              <a:rPr lang="el-GR" sz="2800" b="0">
                <a:effectLst/>
              </a:rPr>
            </a:br>
            <a:br>
              <a:rPr lang="en-GB" sz="2800"/>
            </a:br>
            <a:endParaRPr lang="en-GB" sz="2800" b="0">
              <a:effectLst/>
            </a:endParaRPr>
          </a:p>
          <a:p>
            <a:br>
              <a:rPr lang="en-GB" sz="2800"/>
            </a:br>
            <a:endParaRPr lang="en-GB" sz="2800" b="0">
              <a:effectLst/>
            </a:endParaRPr>
          </a:p>
          <a:p>
            <a:pPr marL="457200" rtl="0"/>
            <a:r>
              <a:rPr lang="en-GB" sz="1600" b="0" i="0" u="none" strike="noStrike">
                <a:solidFill>
                  <a:srgbClr val="000000"/>
                </a:solidFill>
                <a:effectLst/>
                <a:latin typeface="Arial" panose="020B0604020202020204" pitchFamily="34" charset="0"/>
              </a:rPr>
              <a:t> </a:t>
            </a:r>
            <a:endParaRPr lang="el-GR" sz="2800"/>
          </a:p>
          <a:p>
            <a:br>
              <a:rPr lang="el-GR" sz="2800"/>
            </a:br>
            <a:endParaRPr lang="el-GR" sz="2800" b="1">
              <a:solidFill>
                <a:srgbClr val="464F41"/>
              </a:solidFill>
              <a:cs typeface="Boriboon Bold"/>
            </a:endParaRPr>
          </a:p>
        </p:txBody>
      </p:sp>
    </p:spTree>
    <p:extLst>
      <p:ext uri="{BB962C8B-B14F-4D97-AF65-F5344CB8AC3E}">
        <p14:creationId xmlns:p14="http://schemas.microsoft.com/office/powerpoint/2010/main" val="1451545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4EBE3-475D-4EF7-530E-C3761D128A4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AED6C09-E1AB-16D0-D58C-A35C9F15918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B075054C-3C31-29BD-2052-32456C66011D}"/>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R"/>
          </a:p>
        </p:txBody>
      </p:sp>
      <p:sp>
        <p:nvSpPr>
          <p:cNvPr id="4" name="Freeform 4">
            <a:extLst>
              <a:ext uri="{FF2B5EF4-FFF2-40B4-BE49-F238E27FC236}">
                <a16:creationId xmlns:a16="http://schemas.microsoft.com/office/drawing/2014/main" id="{51116625-76C3-6E24-0B19-B520367B35B9}"/>
              </a:ext>
            </a:extLst>
          </p:cNvPr>
          <p:cNvSpPr/>
          <p:nvPr/>
        </p:nvSpPr>
        <p:spPr>
          <a:xfrm flipH="1">
            <a:off x="14824090" y="-16535"/>
            <a:ext cx="5816767" cy="10320071"/>
          </a:xfrm>
          <a:custGeom>
            <a:avLst/>
            <a:gdLst/>
            <a:ahLst/>
            <a:cxnLst/>
            <a:rect l="l" t="t" r="r" b="b"/>
            <a:pathLst>
              <a:path w="5816767" h="10320071">
                <a:moveTo>
                  <a:pt x="5816767" y="0"/>
                </a:moveTo>
                <a:lnTo>
                  <a:pt x="0" y="0"/>
                </a:lnTo>
                <a:lnTo>
                  <a:pt x="0" y="10320070"/>
                </a:lnTo>
                <a:lnTo>
                  <a:pt x="5816767" y="10320070"/>
                </a:lnTo>
                <a:lnTo>
                  <a:pt x="581676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5FCA6666-81B5-C3C1-9DFC-42D3BD87AE37}"/>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8FCE9494-D4F6-0FDB-5E64-CEBA89B24ECC}"/>
              </a:ext>
            </a:extLst>
          </p:cNvPr>
          <p:cNvSpPr txBox="1"/>
          <p:nvPr/>
        </p:nvSpPr>
        <p:spPr>
          <a:xfrm>
            <a:off x="2875381" y="3509035"/>
            <a:ext cx="11514948" cy="276999"/>
          </a:xfrm>
          <a:prstGeom prst="rect">
            <a:avLst/>
          </a:prstGeom>
        </p:spPr>
        <p:txBody>
          <a:bodyPr lIns="0" tIns="0" rIns="0" bIns="0" rtlCol="0" anchor="t">
            <a:spAutoFit/>
          </a:bodyPr>
          <a:lstStyle/>
          <a:p>
            <a:pPr algn="just" rtl="0">
              <a:spcBef>
                <a:spcPts val="1200"/>
              </a:spcBef>
              <a:spcAft>
                <a:spcPts val="1200"/>
              </a:spcAft>
            </a:pPr>
            <a:r>
              <a:rPr lang="el-GR" sz="1800" b="0" i="0" u="none" strike="noStrike">
                <a:solidFill>
                  <a:srgbClr val="000000"/>
                </a:solidFill>
                <a:effectLst/>
                <a:latin typeface="Arial" panose="020B0604020202020204" pitchFamily="34" charset="0"/>
              </a:rPr>
              <a:t> </a:t>
            </a:r>
            <a:endParaRPr lang="en-US" sz="3600">
              <a:solidFill>
                <a:srgbClr val="464F41"/>
              </a:solidFill>
              <a:latin typeface="Tomorrow"/>
              <a:ea typeface="Tomorrow"/>
              <a:cs typeface="Tomorrow"/>
              <a:sym typeface="Tomorrow"/>
            </a:endParaRPr>
          </a:p>
        </p:txBody>
      </p:sp>
      <p:sp>
        <p:nvSpPr>
          <p:cNvPr id="7" name="TextBox 7">
            <a:extLst>
              <a:ext uri="{FF2B5EF4-FFF2-40B4-BE49-F238E27FC236}">
                <a16:creationId xmlns:a16="http://schemas.microsoft.com/office/drawing/2014/main" id="{F4AA6623-066E-522F-118A-96D95F155AB5}"/>
              </a:ext>
            </a:extLst>
          </p:cNvPr>
          <p:cNvSpPr txBox="1"/>
          <p:nvPr/>
        </p:nvSpPr>
        <p:spPr>
          <a:xfrm>
            <a:off x="7016180" y="4468529"/>
            <a:ext cx="10688219" cy="2654573"/>
          </a:xfrm>
          <a:prstGeom prst="rect">
            <a:avLst/>
          </a:prstGeom>
        </p:spPr>
        <p:txBody>
          <a:bodyPr wrap="square" lIns="0" tIns="0" rIns="0" bIns="0" rtlCol="0" anchor="t">
            <a:spAutoFit/>
          </a:bodyPr>
          <a:lstStyle/>
          <a:p>
            <a:pPr algn="ctr">
              <a:lnSpc>
                <a:spcPct val="150000"/>
              </a:lnSpc>
            </a:pPr>
            <a:r>
              <a:rPr lang="el-GR" sz="6000" b="1" dirty="0">
                <a:solidFill>
                  <a:srgbClr val="464F41"/>
                </a:solidFill>
                <a:latin typeface="Boriboon Bold"/>
                <a:ea typeface="Boriboon Bold"/>
                <a:cs typeface="Boriboon Bold"/>
                <a:sym typeface="Boriboon Bold"/>
              </a:rPr>
              <a:t>ΣΥΜΠΕΡΑΣΜΑΤΑ</a:t>
            </a:r>
          </a:p>
          <a:p>
            <a:pPr algn="ctr">
              <a:lnSpc>
                <a:spcPct val="150000"/>
              </a:lnSpc>
            </a:pPr>
            <a:endParaRPr lang="en-US" sz="6000" b="1" dirty="0">
              <a:solidFill>
                <a:srgbClr val="464F41"/>
              </a:solidFill>
              <a:latin typeface="Boriboon Bold"/>
              <a:ea typeface="Boriboon Bold"/>
              <a:cs typeface="Boriboon Bold"/>
              <a:sym typeface="Boriboon Bold"/>
            </a:endParaRPr>
          </a:p>
        </p:txBody>
      </p:sp>
      <p:pic>
        <p:nvPicPr>
          <p:cNvPr id="7170" name="Picture 2">
            <a:extLst>
              <a:ext uri="{FF2B5EF4-FFF2-40B4-BE49-F238E27FC236}">
                <a16:creationId xmlns:a16="http://schemas.microsoft.com/office/drawing/2014/main" id="{A95FBD55-BCE6-B2FC-5CB9-AB75863EF8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7517" y="1260764"/>
            <a:ext cx="5671197" cy="769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040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8FACB-A7CC-E9B8-EC70-802D61D90C4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AB637AE-DD58-6F49-F01F-2B5FB2AC306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A8740C00-CB11-1464-C309-0DCF25936BF1}"/>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l-GR" dirty="0"/>
              <a:t>:</a:t>
            </a:r>
          </a:p>
        </p:txBody>
      </p:sp>
      <p:sp>
        <p:nvSpPr>
          <p:cNvPr id="4" name="Freeform 4">
            <a:extLst>
              <a:ext uri="{FF2B5EF4-FFF2-40B4-BE49-F238E27FC236}">
                <a16:creationId xmlns:a16="http://schemas.microsoft.com/office/drawing/2014/main" id="{4C50B144-DD39-4C41-915A-04F75FFBFA35}"/>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9A314C08-83D6-745E-9D3F-DC34DF70AEDE}"/>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23CF6646-52FE-DBB3-D467-F12031456F3D}"/>
              </a:ext>
            </a:extLst>
          </p:cNvPr>
          <p:cNvSpPr txBox="1"/>
          <p:nvPr/>
        </p:nvSpPr>
        <p:spPr>
          <a:xfrm>
            <a:off x="3384239" y="1805619"/>
            <a:ext cx="11848855" cy="7452681"/>
          </a:xfrm>
          <a:prstGeom prst="rect">
            <a:avLst/>
          </a:prstGeom>
        </p:spPr>
        <p:txBody>
          <a:bodyPr wrap="square" lIns="0" tIns="0" rIns="0" bIns="0" rtlCol="0" anchor="t">
            <a:spAutoFit/>
          </a:bodyPr>
          <a:lstStyle/>
          <a:p>
            <a:pPr algn="ctr">
              <a:spcBef>
                <a:spcPts val="1200"/>
              </a:spcBef>
              <a:spcAft>
                <a:spcPts val="1200"/>
              </a:spcAft>
            </a:pPr>
            <a:r>
              <a:rPr lang="el-GR" sz="5400" b="1" i="1" dirty="0">
                <a:solidFill>
                  <a:srgbClr val="464F41"/>
                </a:solidFill>
                <a:cs typeface="Boriboon Bold"/>
              </a:rPr>
              <a:t>Συμπεράσματα</a:t>
            </a:r>
            <a:r>
              <a:rPr lang="el-GR" sz="4800" b="1" i="1" dirty="0">
                <a:solidFill>
                  <a:srgbClr val="464F41"/>
                </a:solidFill>
                <a:cs typeface="Boriboon Bold"/>
              </a:rPr>
              <a:t> </a:t>
            </a:r>
          </a:p>
          <a:p>
            <a:pPr algn="just" rtl="0">
              <a:spcBef>
                <a:spcPts val="1200"/>
              </a:spcBef>
              <a:spcAft>
                <a:spcPts val="1200"/>
              </a:spcAft>
            </a:pPr>
            <a:endParaRPr lang="el-GR" sz="4800" b="1" i="1" dirty="0">
              <a:solidFill>
                <a:srgbClr val="464F41"/>
              </a:solidFill>
              <a:cs typeface="Boriboon Bold"/>
            </a:endParaRPr>
          </a:p>
          <a:p>
            <a:br>
              <a:rPr lang="el-GR" sz="4800" dirty="0"/>
            </a:br>
            <a:endParaRPr lang="el-GR" sz="4800" b="1" i="1" dirty="0">
              <a:solidFill>
                <a:srgbClr val="464F41"/>
              </a:solidFill>
              <a:cs typeface="Boriboon Bold"/>
            </a:endParaRPr>
          </a:p>
          <a:p>
            <a:pPr algn="ctr" rtl="0">
              <a:spcAft>
                <a:spcPts val="800"/>
              </a:spcAft>
            </a:pPr>
            <a:endParaRPr lang="el-GR" sz="4800" b="1" i="1" dirty="0">
              <a:solidFill>
                <a:srgbClr val="464F41"/>
              </a:solidFill>
              <a:cs typeface="Boriboon Bold"/>
            </a:endParaRPr>
          </a:p>
          <a:p>
            <a:pPr algn="ctr">
              <a:lnSpc>
                <a:spcPts val="12880"/>
              </a:lnSpc>
            </a:pPr>
            <a:endParaRPr lang="el-GR" sz="5400" b="1" i="1" dirty="0">
              <a:solidFill>
                <a:srgbClr val="464F41"/>
              </a:solidFill>
              <a:cs typeface="Boriboon Bold"/>
            </a:endParaRPr>
          </a:p>
          <a:p>
            <a:pPr algn="ctr">
              <a:lnSpc>
                <a:spcPts val="12880"/>
              </a:lnSpc>
            </a:pPr>
            <a:r>
              <a:rPr lang="el-GR" sz="5400" b="1" i="1" dirty="0">
                <a:solidFill>
                  <a:srgbClr val="464F41"/>
                </a:solidFill>
                <a:cs typeface="Boriboon Bold"/>
              </a:rPr>
              <a:t> </a:t>
            </a:r>
            <a:endParaRPr lang="en-US" sz="5400" b="1" i="1" dirty="0">
              <a:solidFill>
                <a:srgbClr val="464F41"/>
              </a:solidFill>
              <a:latin typeface="Boriboon Bold"/>
              <a:ea typeface="Boriboon Bold"/>
              <a:cs typeface="Boriboon Bold"/>
              <a:sym typeface="Boriboon Bold"/>
            </a:endParaRPr>
          </a:p>
        </p:txBody>
      </p:sp>
      <p:sp>
        <p:nvSpPr>
          <p:cNvPr id="9" name="TextBox 8">
            <a:extLst>
              <a:ext uri="{FF2B5EF4-FFF2-40B4-BE49-F238E27FC236}">
                <a16:creationId xmlns:a16="http://schemas.microsoft.com/office/drawing/2014/main" id="{CBF80F2D-0E51-8D34-BA47-F7D77D670434}"/>
              </a:ext>
            </a:extLst>
          </p:cNvPr>
          <p:cNvSpPr txBox="1"/>
          <p:nvPr/>
        </p:nvSpPr>
        <p:spPr>
          <a:xfrm>
            <a:off x="3666845" y="3162299"/>
            <a:ext cx="12191333" cy="12234118"/>
          </a:xfrm>
          <a:prstGeom prst="rect">
            <a:avLst/>
          </a:prstGeom>
          <a:noFill/>
        </p:spPr>
        <p:txBody>
          <a:bodyPr wrap="square" rtlCol="0">
            <a:spAutoFit/>
          </a:bodyPr>
          <a:lstStyle/>
          <a:p>
            <a:pPr indent="457200" algn="ctr" rtl="0">
              <a:lnSpc>
                <a:spcPct val="150000"/>
              </a:lnSpc>
            </a:pPr>
            <a:r>
              <a:rPr lang="el-GR" sz="2800" dirty="0">
                <a:solidFill>
                  <a:srgbClr val="464F41"/>
                </a:solidFill>
                <a:cs typeface="Boriboon Bold"/>
              </a:rPr>
              <a:t>Φαίνεται πως είναι ακόμη δυνατό να οικοδομηθεί ένα βιώσιμο και πράσινο μέλλον. Αυτό προϋποθέτει την παύση τρεχουσών πρακτικών, για παράδειγμα τη μείωση των επιζήμιων επιδοτήσεων για το περιβάλλον και την σταδιακή κατάργηση των ρυπογόνων τεχνολογιών, υποστηρίζοντας παράλληλα τις βιώσιμες εναλλακτικές λύσεις καθώς και τις κοινότητες που επηρεάζονται από την αλλαγή. Μια κυκλική οικονομία, όπως αναλύθηκε και προηγουμένως, με ουδέτερο ισοζύγιο άνθρακα μπορεί να μειώσει τόσο τις απαιτήσεις ως προς τη χρήση του φυσικού μας κεφαλαίου όσο και την αύξηση της θερμοκρασίας του πλανήτη.</a:t>
            </a:r>
          </a:p>
          <a:p>
            <a:br>
              <a:rPr lang="el-GR" sz="4000" dirty="0"/>
            </a:br>
            <a:endParaRPr lang="el-GR" sz="4000" dirty="0">
              <a:solidFill>
                <a:srgbClr val="464F41"/>
              </a:solidFill>
              <a:cs typeface="Boriboon Bold"/>
            </a:endParaRPr>
          </a:p>
          <a:p>
            <a:pPr algn="ctr" rtl="0">
              <a:lnSpc>
                <a:spcPct val="150000"/>
              </a:lnSpc>
              <a:spcBef>
                <a:spcPts val="1200"/>
              </a:spcBef>
              <a:spcAft>
                <a:spcPts val="1200"/>
              </a:spcAft>
            </a:pPr>
            <a:br>
              <a:rPr lang="el-GR" sz="4000" dirty="0">
                <a:solidFill>
                  <a:srgbClr val="464F41"/>
                </a:solidFill>
                <a:cs typeface="Boriboon Bold"/>
              </a:rPr>
            </a:br>
            <a:endParaRPr lang="el-GR" sz="4000" dirty="0">
              <a:solidFill>
                <a:srgbClr val="464F41"/>
              </a:solidFill>
              <a:cs typeface="Boriboon Bold"/>
            </a:endParaRPr>
          </a:p>
          <a:p>
            <a:pPr>
              <a:lnSpc>
                <a:spcPts val="3360"/>
              </a:lnSpc>
              <a:spcBef>
                <a:spcPts val="1200"/>
              </a:spcBef>
              <a:spcAft>
                <a:spcPts val="1200"/>
              </a:spcAft>
            </a:pPr>
            <a:br>
              <a:rPr lang="el-GR" sz="2800" b="0" dirty="0">
                <a:effectLst/>
              </a:rPr>
            </a:br>
            <a:br>
              <a:rPr lang="en-GB" sz="2800" dirty="0"/>
            </a:br>
            <a:endParaRPr lang="en-GB" sz="2800" b="0" dirty="0">
              <a:effectLst/>
            </a:endParaRPr>
          </a:p>
          <a:p>
            <a:br>
              <a:rPr lang="en-GB" sz="2800" dirty="0"/>
            </a:br>
            <a:endParaRPr lang="en-GB" sz="2800" b="0" dirty="0">
              <a:effectLst/>
            </a:endParaRPr>
          </a:p>
          <a:p>
            <a:pPr marL="457200" rtl="0"/>
            <a:r>
              <a:rPr lang="en-GB" sz="1600" b="0" i="0" u="none" strike="noStrike" dirty="0">
                <a:solidFill>
                  <a:srgbClr val="000000"/>
                </a:solidFill>
                <a:effectLst/>
                <a:latin typeface="Arial" panose="020B0604020202020204" pitchFamily="34" charset="0"/>
              </a:rPr>
              <a:t> </a:t>
            </a:r>
            <a:endParaRPr lang="el-GR" sz="2800" dirty="0"/>
          </a:p>
          <a:p>
            <a:br>
              <a:rPr lang="el-GR" sz="2800" dirty="0"/>
            </a:br>
            <a:endParaRPr lang="el-GR" sz="2800" b="1" dirty="0">
              <a:solidFill>
                <a:srgbClr val="464F41"/>
              </a:solidFill>
              <a:cs typeface="Boriboon Bold"/>
            </a:endParaRPr>
          </a:p>
        </p:txBody>
      </p:sp>
    </p:spTree>
    <p:extLst>
      <p:ext uri="{BB962C8B-B14F-4D97-AF65-F5344CB8AC3E}">
        <p14:creationId xmlns:p14="http://schemas.microsoft.com/office/powerpoint/2010/main" val="3086283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4B5AD-B105-9789-1EBA-F894BF6AEF0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118BDE4-CB32-E2C9-004E-3D0160C88B1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31541550-B042-0B50-91FB-65856AD1D178}"/>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l-GR" dirty="0"/>
              <a:t>:</a:t>
            </a:r>
          </a:p>
        </p:txBody>
      </p:sp>
      <p:sp>
        <p:nvSpPr>
          <p:cNvPr id="4" name="Freeform 4">
            <a:extLst>
              <a:ext uri="{FF2B5EF4-FFF2-40B4-BE49-F238E27FC236}">
                <a16:creationId xmlns:a16="http://schemas.microsoft.com/office/drawing/2014/main" id="{862D4E08-1490-1F7D-D58C-53394E27F676}"/>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775E9093-7EAD-ADD6-0F5C-3C95A83EB04F}"/>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FFB339AF-28F5-3A20-145B-082D626636AC}"/>
              </a:ext>
            </a:extLst>
          </p:cNvPr>
          <p:cNvSpPr txBox="1"/>
          <p:nvPr/>
        </p:nvSpPr>
        <p:spPr>
          <a:xfrm>
            <a:off x="3384239" y="1805619"/>
            <a:ext cx="11848855" cy="7452681"/>
          </a:xfrm>
          <a:prstGeom prst="rect">
            <a:avLst/>
          </a:prstGeom>
        </p:spPr>
        <p:txBody>
          <a:bodyPr wrap="square" lIns="0" tIns="0" rIns="0" bIns="0" rtlCol="0" anchor="t">
            <a:spAutoFit/>
          </a:bodyPr>
          <a:lstStyle/>
          <a:p>
            <a:pPr algn="ctr">
              <a:spcBef>
                <a:spcPts val="1200"/>
              </a:spcBef>
              <a:spcAft>
                <a:spcPts val="1200"/>
              </a:spcAft>
            </a:pPr>
            <a:r>
              <a:rPr lang="el-GR" sz="5400" b="1" i="1" dirty="0">
                <a:solidFill>
                  <a:srgbClr val="464F41"/>
                </a:solidFill>
                <a:cs typeface="Boriboon Bold"/>
              </a:rPr>
              <a:t>Συμπεράσματα</a:t>
            </a:r>
            <a:r>
              <a:rPr lang="el-GR" sz="4800" b="1" i="1" dirty="0">
                <a:solidFill>
                  <a:srgbClr val="464F41"/>
                </a:solidFill>
                <a:cs typeface="Boriboon Bold"/>
              </a:rPr>
              <a:t> </a:t>
            </a:r>
          </a:p>
          <a:p>
            <a:pPr algn="just" rtl="0">
              <a:spcBef>
                <a:spcPts val="1200"/>
              </a:spcBef>
              <a:spcAft>
                <a:spcPts val="1200"/>
              </a:spcAft>
            </a:pPr>
            <a:endParaRPr lang="el-GR" sz="4800" b="1" i="1" dirty="0">
              <a:solidFill>
                <a:srgbClr val="464F41"/>
              </a:solidFill>
              <a:cs typeface="Boriboon Bold"/>
            </a:endParaRPr>
          </a:p>
          <a:p>
            <a:br>
              <a:rPr lang="el-GR" sz="4800" dirty="0"/>
            </a:br>
            <a:endParaRPr lang="el-GR" sz="4800" b="1" i="1" dirty="0">
              <a:solidFill>
                <a:srgbClr val="464F41"/>
              </a:solidFill>
              <a:cs typeface="Boriboon Bold"/>
            </a:endParaRPr>
          </a:p>
          <a:p>
            <a:pPr algn="ctr" rtl="0">
              <a:spcAft>
                <a:spcPts val="800"/>
              </a:spcAft>
            </a:pPr>
            <a:endParaRPr lang="el-GR" sz="4800" b="1" i="1" dirty="0">
              <a:solidFill>
                <a:srgbClr val="464F41"/>
              </a:solidFill>
              <a:cs typeface="Boriboon Bold"/>
            </a:endParaRPr>
          </a:p>
          <a:p>
            <a:pPr algn="ctr">
              <a:lnSpc>
                <a:spcPts val="12880"/>
              </a:lnSpc>
            </a:pPr>
            <a:endParaRPr lang="el-GR" sz="5400" b="1" i="1" dirty="0">
              <a:solidFill>
                <a:srgbClr val="464F41"/>
              </a:solidFill>
              <a:cs typeface="Boriboon Bold"/>
            </a:endParaRPr>
          </a:p>
          <a:p>
            <a:pPr algn="ctr">
              <a:lnSpc>
                <a:spcPts val="12880"/>
              </a:lnSpc>
            </a:pPr>
            <a:r>
              <a:rPr lang="el-GR" sz="5400" b="1" i="1" dirty="0">
                <a:solidFill>
                  <a:srgbClr val="464F41"/>
                </a:solidFill>
                <a:cs typeface="Boriboon Bold"/>
              </a:rPr>
              <a:t> </a:t>
            </a:r>
            <a:endParaRPr lang="en-US" sz="5400" b="1" i="1" dirty="0">
              <a:solidFill>
                <a:srgbClr val="464F41"/>
              </a:solidFill>
              <a:latin typeface="Boriboon Bold"/>
              <a:ea typeface="Boriboon Bold"/>
              <a:cs typeface="Boriboon Bold"/>
              <a:sym typeface="Boriboon Bold"/>
            </a:endParaRPr>
          </a:p>
        </p:txBody>
      </p:sp>
      <p:sp>
        <p:nvSpPr>
          <p:cNvPr id="9" name="TextBox 8">
            <a:extLst>
              <a:ext uri="{FF2B5EF4-FFF2-40B4-BE49-F238E27FC236}">
                <a16:creationId xmlns:a16="http://schemas.microsoft.com/office/drawing/2014/main" id="{1DE389B7-C179-27B6-A5E6-9B761F9A2ED2}"/>
              </a:ext>
            </a:extLst>
          </p:cNvPr>
          <p:cNvSpPr txBox="1"/>
          <p:nvPr/>
        </p:nvSpPr>
        <p:spPr>
          <a:xfrm>
            <a:off x="3666845" y="3143705"/>
            <a:ext cx="12191333" cy="13080504"/>
          </a:xfrm>
          <a:prstGeom prst="rect">
            <a:avLst/>
          </a:prstGeom>
          <a:noFill/>
        </p:spPr>
        <p:txBody>
          <a:bodyPr wrap="square" rtlCol="0">
            <a:spAutoFit/>
          </a:bodyPr>
          <a:lstStyle/>
          <a:p>
            <a:pPr algn="ctr">
              <a:lnSpc>
                <a:spcPct val="150000"/>
              </a:lnSpc>
              <a:spcBef>
                <a:spcPts val="1200"/>
              </a:spcBef>
              <a:spcAft>
                <a:spcPts val="600"/>
              </a:spcAft>
            </a:pPr>
            <a:r>
              <a:rPr lang="el-GR" sz="3200" dirty="0">
                <a:solidFill>
                  <a:srgbClr val="464F41"/>
                </a:solidFill>
                <a:cs typeface="Boriboon Bold"/>
              </a:rPr>
              <a:t>Η κλιματική αλλαγή είναι ένα παγκόσμιο φαινόμενο το οποίο δεν γνωρίζει σύνορα. Οι εκπομπές σε οποιοδήποτε σημείο του πλανήτη επηρεάζουν τους ανθρώπους οπουδήποτε. Πρόκειται για ένα πρόβλημα το οποίο απαιτεί συντονισμένες λύσεις σε διεθνές επίπεδο αλλά και διεθνή συνεργασία έτσι ώστε να βοηθήσουμε τις αναπτυσσόμενες χώρες να μεταβούν σε μία οικονομία χαμηλών εκπομπών άνθρακα.</a:t>
            </a:r>
          </a:p>
          <a:p>
            <a:pPr rtl="0">
              <a:lnSpc>
                <a:spcPct val="150000"/>
              </a:lnSpc>
              <a:spcAft>
                <a:spcPts val="600"/>
              </a:spcAft>
            </a:pPr>
            <a:endParaRPr lang="el-GR" sz="4000" dirty="0">
              <a:solidFill>
                <a:srgbClr val="464F41"/>
              </a:solidFill>
              <a:cs typeface="Boriboon Bold"/>
            </a:endParaRPr>
          </a:p>
          <a:p>
            <a:pPr marL="457200" indent="-457200" rtl="0">
              <a:lnSpc>
                <a:spcPct val="150000"/>
              </a:lnSpc>
              <a:spcAft>
                <a:spcPts val="600"/>
              </a:spcAft>
              <a:buFont typeface="Arial" panose="020B0604020202020204" pitchFamily="34" charset="0"/>
              <a:buChar char="•"/>
            </a:pPr>
            <a:endParaRPr lang="el-GR" sz="4000" dirty="0">
              <a:solidFill>
                <a:srgbClr val="464F41"/>
              </a:solidFill>
              <a:cs typeface="Boriboon Bold"/>
            </a:endParaRPr>
          </a:p>
          <a:p>
            <a:pPr algn="ctr" rtl="0">
              <a:lnSpc>
                <a:spcPct val="150000"/>
              </a:lnSpc>
              <a:spcBef>
                <a:spcPts val="1200"/>
              </a:spcBef>
              <a:spcAft>
                <a:spcPts val="1200"/>
              </a:spcAft>
            </a:pPr>
            <a:br>
              <a:rPr lang="el-GR" sz="4000" dirty="0">
                <a:solidFill>
                  <a:srgbClr val="464F41"/>
                </a:solidFill>
                <a:cs typeface="Boriboon Bold"/>
              </a:rPr>
            </a:br>
            <a:endParaRPr lang="el-GR" sz="4000" dirty="0">
              <a:solidFill>
                <a:srgbClr val="464F41"/>
              </a:solidFill>
              <a:cs typeface="Boriboon Bold"/>
            </a:endParaRPr>
          </a:p>
          <a:p>
            <a:pPr>
              <a:lnSpc>
                <a:spcPts val="3360"/>
              </a:lnSpc>
              <a:spcBef>
                <a:spcPts val="1200"/>
              </a:spcBef>
              <a:spcAft>
                <a:spcPts val="1200"/>
              </a:spcAft>
            </a:pPr>
            <a:br>
              <a:rPr lang="el-GR" sz="2800" b="0" dirty="0">
                <a:effectLst/>
              </a:rPr>
            </a:br>
            <a:br>
              <a:rPr lang="en-GB" sz="2800" dirty="0"/>
            </a:br>
            <a:endParaRPr lang="en-GB" sz="2800" b="0" dirty="0">
              <a:effectLst/>
            </a:endParaRPr>
          </a:p>
          <a:p>
            <a:br>
              <a:rPr lang="en-GB" sz="2800" dirty="0"/>
            </a:br>
            <a:endParaRPr lang="en-GB" sz="2800" b="0" dirty="0">
              <a:effectLst/>
            </a:endParaRPr>
          </a:p>
          <a:p>
            <a:pPr marL="457200" rtl="0"/>
            <a:r>
              <a:rPr lang="en-GB" sz="1600" b="0" i="0" u="none" strike="noStrike" dirty="0">
                <a:solidFill>
                  <a:srgbClr val="000000"/>
                </a:solidFill>
                <a:effectLst/>
                <a:latin typeface="Arial" panose="020B0604020202020204" pitchFamily="34" charset="0"/>
              </a:rPr>
              <a:t> </a:t>
            </a:r>
            <a:endParaRPr lang="el-GR" sz="2800" dirty="0"/>
          </a:p>
          <a:p>
            <a:br>
              <a:rPr lang="el-GR" sz="2800" dirty="0"/>
            </a:br>
            <a:endParaRPr lang="el-GR" sz="2800" b="1" dirty="0">
              <a:solidFill>
                <a:srgbClr val="464F41"/>
              </a:solidFill>
              <a:cs typeface="Boriboon Bold"/>
            </a:endParaRPr>
          </a:p>
        </p:txBody>
      </p:sp>
    </p:spTree>
    <p:extLst>
      <p:ext uri="{BB962C8B-B14F-4D97-AF65-F5344CB8AC3E}">
        <p14:creationId xmlns:p14="http://schemas.microsoft.com/office/powerpoint/2010/main" val="1428058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R"/>
          </a:p>
        </p:txBody>
      </p:sp>
      <p:sp>
        <p:nvSpPr>
          <p:cNvPr id="4" name="Freeform 4"/>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7" name="TextBox 7"/>
          <p:cNvSpPr txBox="1"/>
          <p:nvPr/>
        </p:nvSpPr>
        <p:spPr>
          <a:xfrm>
            <a:off x="3581400" y="2857500"/>
            <a:ext cx="11757700" cy="9803453"/>
          </a:xfrm>
          <a:prstGeom prst="rect">
            <a:avLst/>
          </a:prstGeom>
        </p:spPr>
        <p:txBody>
          <a:bodyPr wrap="square" lIns="0" tIns="0" rIns="0" bIns="0" rtlCol="0" anchor="t">
            <a:spAutoFit/>
          </a:bodyPr>
          <a:lstStyle/>
          <a:p>
            <a:pPr marL="685800" indent="-685800" algn="ctr" rtl="0">
              <a:buFont typeface="Courier New" panose="02070309020205020404" pitchFamily="49" charset="0"/>
              <a:buChar char="o"/>
            </a:pPr>
            <a:r>
              <a:rPr lang="el-GR" sz="5199" dirty="0">
                <a:solidFill>
                  <a:srgbClr val="464F41"/>
                </a:solidFill>
              </a:rPr>
              <a:t>Γιατί πλέον έχει γίνει καθημερινό αντικείμενο συζήτησης η κλιματική αλλαγή;</a:t>
            </a:r>
          </a:p>
          <a:p>
            <a:pPr marL="685800" indent="-685800" algn="ctr" rtl="0">
              <a:buFont typeface="Arial" panose="020B0604020202020204" pitchFamily="34" charset="0"/>
              <a:buChar char="•"/>
            </a:pPr>
            <a:endParaRPr lang="el-GR" sz="5199" dirty="0">
              <a:solidFill>
                <a:srgbClr val="464F41"/>
              </a:solidFill>
            </a:endParaRPr>
          </a:p>
          <a:p>
            <a:pPr marL="685800" indent="-685800" algn="ctr" rtl="0">
              <a:buFont typeface="Courier New" panose="02070309020205020404" pitchFamily="49" charset="0"/>
              <a:buChar char="o"/>
            </a:pPr>
            <a:r>
              <a:rPr lang="el-GR" sz="5199" dirty="0">
                <a:solidFill>
                  <a:srgbClr val="464F41"/>
                </a:solidFill>
              </a:rPr>
              <a:t>Γιατί πολλοί τονίζουν πως έχει έρθει η ώρα της δράσης;</a:t>
            </a:r>
          </a:p>
          <a:p>
            <a:br>
              <a:rPr lang="el-GR" sz="5400" dirty="0"/>
            </a:br>
            <a:endParaRPr lang="el-GR" sz="5199" dirty="0">
              <a:solidFill>
                <a:srgbClr val="464F41"/>
              </a:solidFill>
              <a:latin typeface="Aptos" panose="020B0004020202020204" pitchFamily="34" charset="0"/>
            </a:endParaRPr>
          </a:p>
          <a:p>
            <a:pPr algn="ctr"/>
            <a:br>
              <a:rPr lang="el-GR" sz="5199" dirty="0">
                <a:solidFill>
                  <a:srgbClr val="464F41"/>
                </a:solidFill>
              </a:rPr>
            </a:br>
            <a:endParaRPr lang="el-GR" sz="5199" dirty="0">
              <a:solidFill>
                <a:srgbClr val="464F41"/>
              </a:solidFill>
              <a:sym typeface="Tomorrow"/>
            </a:endParaRPr>
          </a:p>
          <a:p>
            <a:pPr algn="r">
              <a:lnSpc>
                <a:spcPts val="7279"/>
              </a:lnSpc>
            </a:pPr>
            <a:endParaRPr lang="el-GR" sz="5199" dirty="0">
              <a:solidFill>
                <a:srgbClr val="464F41"/>
              </a:solidFill>
              <a:latin typeface="Tomorrow"/>
              <a:ea typeface="Tomorrow"/>
              <a:cs typeface="Tomorrow"/>
              <a:sym typeface="Tomorrow"/>
            </a:endParaRPr>
          </a:p>
          <a:p>
            <a:pPr algn="r">
              <a:lnSpc>
                <a:spcPts val="7279"/>
              </a:lnSpc>
            </a:pPr>
            <a:endParaRPr lang="en-US" sz="5199" dirty="0">
              <a:solidFill>
                <a:srgbClr val="464F41"/>
              </a:solidFill>
              <a:latin typeface="Tomorrow"/>
              <a:ea typeface="Tomorrow"/>
              <a:cs typeface="Tomorrow"/>
              <a:sym typeface="Tomorrow"/>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1C509-26C5-DACF-342C-04B76024A9A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57F9489-22D9-7788-DD05-60EA424F8C3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0EB03A5E-45B7-554A-6A17-DDF6FB9F128C}"/>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l-GR" dirty="0"/>
              <a:t>:</a:t>
            </a:r>
          </a:p>
        </p:txBody>
      </p:sp>
      <p:sp>
        <p:nvSpPr>
          <p:cNvPr id="4" name="Freeform 4">
            <a:extLst>
              <a:ext uri="{FF2B5EF4-FFF2-40B4-BE49-F238E27FC236}">
                <a16:creationId xmlns:a16="http://schemas.microsoft.com/office/drawing/2014/main" id="{065F2EB7-A01D-0BE7-0AB0-490321FCA898}"/>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FE0C6C09-F297-D9B4-1E55-CC3C4C0AE864}"/>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AE04F51C-4B24-E524-4482-502A3890D5D1}"/>
              </a:ext>
            </a:extLst>
          </p:cNvPr>
          <p:cNvSpPr txBox="1"/>
          <p:nvPr/>
        </p:nvSpPr>
        <p:spPr>
          <a:xfrm>
            <a:off x="3219572" y="1805619"/>
            <a:ext cx="11848855" cy="7452681"/>
          </a:xfrm>
          <a:prstGeom prst="rect">
            <a:avLst/>
          </a:prstGeom>
        </p:spPr>
        <p:txBody>
          <a:bodyPr wrap="square" lIns="0" tIns="0" rIns="0" bIns="0" rtlCol="0" anchor="t">
            <a:spAutoFit/>
          </a:bodyPr>
          <a:lstStyle/>
          <a:p>
            <a:pPr algn="ctr">
              <a:spcBef>
                <a:spcPts val="1200"/>
              </a:spcBef>
              <a:spcAft>
                <a:spcPts val="1200"/>
              </a:spcAft>
            </a:pPr>
            <a:r>
              <a:rPr lang="el-GR" sz="5400" b="1" i="1" dirty="0">
                <a:solidFill>
                  <a:srgbClr val="464F41"/>
                </a:solidFill>
                <a:cs typeface="Boriboon Bold"/>
              </a:rPr>
              <a:t>Συμπεράσματα</a:t>
            </a:r>
            <a:r>
              <a:rPr lang="el-GR" sz="4800" b="1" i="1" dirty="0">
                <a:solidFill>
                  <a:srgbClr val="464F41"/>
                </a:solidFill>
                <a:cs typeface="Boriboon Bold"/>
              </a:rPr>
              <a:t> </a:t>
            </a:r>
          </a:p>
          <a:p>
            <a:pPr algn="just" rtl="0">
              <a:spcBef>
                <a:spcPts val="1200"/>
              </a:spcBef>
              <a:spcAft>
                <a:spcPts val="1200"/>
              </a:spcAft>
            </a:pPr>
            <a:endParaRPr lang="el-GR" sz="4800" b="1" i="1" dirty="0">
              <a:solidFill>
                <a:srgbClr val="464F41"/>
              </a:solidFill>
              <a:cs typeface="Boriboon Bold"/>
            </a:endParaRPr>
          </a:p>
          <a:p>
            <a:br>
              <a:rPr lang="el-GR" sz="4800" dirty="0"/>
            </a:br>
            <a:endParaRPr lang="el-GR" sz="4800" b="1" i="1" dirty="0">
              <a:solidFill>
                <a:srgbClr val="464F41"/>
              </a:solidFill>
              <a:cs typeface="Boriboon Bold"/>
            </a:endParaRPr>
          </a:p>
          <a:p>
            <a:pPr algn="ctr" rtl="0">
              <a:spcAft>
                <a:spcPts val="800"/>
              </a:spcAft>
            </a:pPr>
            <a:endParaRPr lang="el-GR" sz="4800" b="1" i="1" dirty="0">
              <a:solidFill>
                <a:srgbClr val="464F41"/>
              </a:solidFill>
              <a:cs typeface="Boriboon Bold"/>
            </a:endParaRPr>
          </a:p>
          <a:p>
            <a:pPr algn="ctr">
              <a:lnSpc>
                <a:spcPts val="12880"/>
              </a:lnSpc>
            </a:pPr>
            <a:endParaRPr lang="el-GR" sz="5400" b="1" i="1" dirty="0">
              <a:solidFill>
                <a:srgbClr val="464F41"/>
              </a:solidFill>
              <a:cs typeface="Boriboon Bold"/>
            </a:endParaRPr>
          </a:p>
          <a:p>
            <a:pPr algn="ctr">
              <a:lnSpc>
                <a:spcPts val="12880"/>
              </a:lnSpc>
            </a:pPr>
            <a:r>
              <a:rPr lang="el-GR" sz="5400" b="1" i="1" dirty="0">
                <a:solidFill>
                  <a:srgbClr val="464F41"/>
                </a:solidFill>
                <a:cs typeface="Boriboon Bold"/>
              </a:rPr>
              <a:t> </a:t>
            </a:r>
            <a:endParaRPr lang="en-US" sz="5400" b="1" i="1" dirty="0">
              <a:solidFill>
                <a:srgbClr val="464F41"/>
              </a:solidFill>
              <a:latin typeface="Boriboon Bold"/>
              <a:ea typeface="Boriboon Bold"/>
              <a:cs typeface="Boriboon Bold"/>
              <a:sym typeface="Boriboon Bold"/>
            </a:endParaRPr>
          </a:p>
        </p:txBody>
      </p:sp>
      <p:sp>
        <p:nvSpPr>
          <p:cNvPr id="9" name="TextBox 8">
            <a:extLst>
              <a:ext uri="{FF2B5EF4-FFF2-40B4-BE49-F238E27FC236}">
                <a16:creationId xmlns:a16="http://schemas.microsoft.com/office/drawing/2014/main" id="{CAF5C8E5-2488-2315-7015-9F3956A41FC6}"/>
              </a:ext>
            </a:extLst>
          </p:cNvPr>
          <p:cNvSpPr txBox="1"/>
          <p:nvPr/>
        </p:nvSpPr>
        <p:spPr>
          <a:xfrm>
            <a:off x="3666845" y="3143705"/>
            <a:ext cx="11848855" cy="8433078"/>
          </a:xfrm>
          <a:prstGeom prst="rect">
            <a:avLst/>
          </a:prstGeom>
          <a:noFill/>
        </p:spPr>
        <p:txBody>
          <a:bodyPr wrap="square" rtlCol="0">
            <a:spAutoFit/>
          </a:bodyPr>
          <a:lstStyle/>
          <a:p>
            <a:pPr algn="ctr">
              <a:lnSpc>
                <a:spcPct val="150000"/>
              </a:lnSpc>
              <a:spcBef>
                <a:spcPts val="1200"/>
              </a:spcBef>
              <a:spcAft>
                <a:spcPts val="600"/>
              </a:spcAft>
            </a:pPr>
            <a:r>
              <a:rPr lang="el-GR" sz="3200" dirty="0">
                <a:solidFill>
                  <a:srgbClr val="464F41"/>
                </a:solidFill>
                <a:cs typeface="Boriboon Bold"/>
              </a:rPr>
              <a:t>Οι γνώσεις για τον προσανατολισμό αυτής της μετάβασης προς τη μακροπρόθεσμη βιωσιμότητα είναι διαθέσιμες. Υπάρχει επίσης αυξανόμενη δημόσια στήριξη για την αλλαγή. Τώρα πρέπει να αναλάβουμε την ευθύνη και να επιταχύνουμε αυτή την αλλαγή.</a:t>
            </a:r>
          </a:p>
          <a:p>
            <a:pPr indent="457200" rtl="0"/>
            <a:r>
              <a:rPr lang="el-GR" sz="3200" dirty="0">
                <a:solidFill>
                  <a:srgbClr val="464F41"/>
                </a:solidFill>
                <a:cs typeface="Boriboon Bold"/>
              </a:rPr>
              <a:t> </a:t>
            </a:r>
          </a:p>
          <a:p>
            <a:br>
              <a:rPr lang="el-GR" sz="4000" dirty="0"/>
            </a:br>
            <a:endParaRPr lang="el-GR" sz="4000" dirty="0">
              <a:solidFill>
                <a:srgbClr val="464F41"/>
              </a:solidFill>
              <a:cs typeface="Boriboon Bold"/>
            </a:endParaRPr>
          </a:p>
          <a:p>
            <a:pPr>
              <a:lnSpc>
                <a:spcPts val="3360"/>
              </a:lnSpc>
              <a:spcBef>
                <a:spcPts val="1200"/>
              </a:spcBef>
              <a:spcAft>
                <a:spcPts val="1200"/>
              </a:spcAft>
            </a:pPr>
            <a:br>
              <a:rPr lang="el-GR" sz="2800" b="0" dirty="0">
                <a:effectLst/>
              </a:rPr>
            </a:br>
            <a:br>
              <a:rPr lang="en-GB" sz="2800" dirty="0"/>
            </a:br>
            <a:endParaRPr lang="en-GB" sz="2800" b="0" dirty="0">
              <a:effectLst/>
            </a:endParaRPr>
          </a:p>
          <a:p>
            <a:br>
              <a:rPr lang="en-GB" sz="2800" dirty="0"/>
            </a:br>
            <a:endParaRPr lang="en-GB" sz="2800" b="0" dirty="0">
              <a:effectLst/>
            </a:endParaRPr>
          </a:p>
          <a:p>
            <a:pPr marL="457200" rtl="0"/>
            <a:r>
              <a:rPr lang="en-GB" sz="1600" b="0" i="0" u="none" strike="noStrike" dirty="0">
                <a:solidFill>
                  <a:srgbClr val="000000"/>
                </a:solidFill>
                <a:effectLst/>
                <a:latin typeface="Arial" panose="020B0604020202020204" pitchFamily="34" charset="0"/>
              </a:rPr>
              <a:t> </a:t>
            </a:r>
            <a:endParaRPr lang="el-GR" sz="2800" dirty="0"/>
          </a:p>
          <a:p>
            <a:br>
              <a:rPr lang="el-GR" sz="2800" dirty="0"/>
            </a:br>
            <a:endParaRPr lang="el-GR" sz="2800" b="1" dirty="0">
              <a:solidFill>
                <a:srgbClr val="464F41"/>
              </a:solidFill>
              <a:cs typeface="Boriboon Bold"/>
            </a:endParaRPr>
          </a:p>
        </p:txBody>
      </p:sp>
    </p:spTree>
    <p:extLst>
      <p:ext uri="{BB962C8B-B14F-4D97-AF65-F5344CB8AC3E}">
        <p14:creationId xmlns:p14="http://schemas.microsoft.com/office/powerpoint/2010/main" val="4101490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R"/>
          </a:p>
        </p:txBody>
      </p:sp>
      <p:sp>
        <p:nvSpPr>
          <p:cNvPr id="4" name="Freeform 4"/>
          <p:cNvSpPr/>
          <p:nvPr/>
        </p:nvSpPr>
        <p:spPr>
          <a:xfrm rot="292881" flipH="1">
            <a:off x="14632247" y="137089"/>
            <a:ext cx="5558907" cy="2777862"/>
          </a:xfrm>
          <a:custGeom>
            <a:avLst/>
            <a:gdLst/>
            <a:ahLst/>
            <a:cxnLst/>
            <a:rect l="l" t="t" r="r" b="b"/>
            <a:pathLst>
              <a:path w="5558907" h="2777862">
                <a:moveTo>
                  <a:pt x="5558906" y="0"/>
                </a:moveTo>
                <a:lnTo>
                  <a:pt x="0" y="0"/>
                </a:lnTo>
                <a:lnTo>
                  <a:pt x="0" y="2777863"/>
                </a:lnTo>
                <a:lnTo>
                  <a:pt x="5558906" y="2777863"/>
                </a:lnTo>
                <a:lnTo>
                  <a:pt x="5558906"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p:cNvSpPr/>
          <p:nvPr/>
        </p:nvSpPr>
        <p:spPr>
          <a:xfrm>
            <a:off x="0" y="6749317"/>
            <a:ext cx="18617334" cy="5017966"/>
          </a:xfrm>
          <a:custGeom>
            <a:avLst/>
            <a:gdLst/>
            <a:ahLst/>
            <a:cxnLst/>
            <a:rect l="l" t="t" r="r" b="b"/>
            <a:pathLst>
              <a:path w="18617334" h="5017966">
                <a:moveTo>
                  <a:pt x="0" y="0"/>
                </a:moveTo>
                <a:lnTo>
                  <a:pt x="18617334" y="0"/>
                </a:lnTo>
                <a:lnTo>
                  <a:pt x="18617334" y="5017966"/>
                </a:lnTo>
                <a:lnTo>
                  <a:pt x="0" y="50179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p:cNvSpPr txBox="1"/>
          <p:nvPr/>
        </p:nvSpPr>
        <p:spPr>
          <a:xfrm>
            <a:off x="4252877" y="3668416"/>
            <a:ext cx="13158823" cy="2950167"/>
          </a:xfrm>
          <a:prstGeom prst="rect">
            <a:avLst/>
          </a:prstGeom>
        </p:spPr>
        <p:txBody>
          <a:bodyPr lIns="0" tIns="0" rIns="0" bIns="0" rtlCol="0" anchor="t">
            <a:spAutoFit/>
          </a:bodyPr>
          <a:lstStyle/>
          <a:p>
            <a:pPr algn="ctr">
              <a:lnSpc>
                <a:spcPts val="11520"/>
              </a:lnSpc>
            </a:pPr>
            <a:r>
              <a:rPr lang="el-GR" sz="12500" b="1" dirty="0">
                <a:solidFill>
                  <a:srgbClr val="464F41"/>
                </a:solidFill>
                <a:latin typeface="Boriboon Bold"/>
                <a:ea typeface="Boriboon Bold"/>
                <a:cs typeface="Boriboon Bold"/>
                <a:sym typeface="Boriboon Bold"/>
              </a:rPr>
              <a:t> </a:t>
            </a:r>
            <a:r>
              <a:rPr lang="el-GR" sz="9600" b="1" dirty="0">
                <a:solidFill>
                  <a:srgbClr val="464F41"/>
                </a:solidFill>
                <a:latin typeface="Boriboon Bold"/>
                <a:ea typeface="Boriboon Bold"/>
                <a:cs typeface="Boriboon Bold"/>
                <a:sym typeface="Boriboon Bold"/>
              </a:rPr>
              <a:t>ΕΥΧΑΡΙΣΤΟΥΜΕ ΓΙΑ ΤΗΝ ΠΡΟΣΟΧΗ ΣΑΣ</a:t>
            </a:r>
            <a:endParaRPr lang="en-US" sz="12500" b="1" dirty="0">
              <a:solidFill>
                <a:srgbClr val="464F41"/>
              </a:solidFill>
              <a:latin typeface="Boriboon Bold"/>
              <a:ea typeface="Boriboon Bold"/>
              <a:cs typeface="Boriboon Bold"/>
              <a:sym typeface="Boriboon Bo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9FB19-B152-2B07-1886-0B865499274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70CDBEB-F407-2B7C-7BCE-17C605ECBEF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41B445AC-8BDB-23CC-BF40-D0FC6100CD71}"/>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l-GR" dirty="0"/>
              <a:t>:</a:t>
            </a:r>
          </a:p>
        </p:txBody>
      </p:sp>
      <p:sp>
        <p:nvSpPr>
          <p:cNvPr id="4" name="Freeform 4">
            <a:extLst>
              <a:ext uri="{FF2B5EF4-FFF2-40B4-BE49-F238E27FC236}">
                <a16:creationId xmlns:a16="http://schemas.microsoft.com/office/drawing/2014/main" id="{7AB3B2AD-8238-B574-B0B3-967A484AD626}"/>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83C312C3-68CF-FE77-4DC7-E58C615D2649}"/>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7BD8F5DA-5130-5881-BD3B-530245201E80}"/>
              </a:ext>
            </a:extLst>
          </p:cNvPr>
          <p:cNvSpPr txBox="1"/>
          <p:nvPr/>
        </p:nvSpPr>
        <p:spPr>
          <a:xfrm>
            <a:off x="3048000" y="1266492"/>
            <a:ext cx="11848855" cy="7452681"/>
          </a:xfrm>
          <a:prstGeom prst="rect">
            <a:avLst/>
          </a:prstGeom>
        </p:spPr>
        <p:txBody>
          <a:bodyPr wrap="square" lIns="0" tIns="0" rIns="0" bIns="0" rtlCol="0" anchor="t">
            <a:spAutoFit/>
          </a:bodyPr>
          <a:lstStyle/>
          <a:p>
            <a:pPr algn="ctr">
              <a:spcBef>
                <a:spcPts val="1200"/>
              </a:spcBef>
              <a:spcAft>
                <a:spcPts val="1200"/>
              </a:spcAft>
            </a:pPr>
            <a:r>
              <a:rPr lang="el-GR" sz="5400" b="1" i="1" dirty="0">
                <a:solidFill>
                  <a:srgbClr val="464F41"/>
                </a:solidFill>
                <a:cs typeface="Boriboon Bold"/>
              </a:rPr>
              <a:t>Πηγές</a:t>
            </a:r>
            <a:r>
              <a:rPr lang="el-GR" sz="4800" b="1" i="1" dirty="0">
                <a:solidFill>
                  <a:srgbClr val="464F41"/>
                </a:solidFill>
                <a:cs typeface="Boriboon Bold"/>
              </a:rPr>
              <a:t> </a:t>
            </a:r>
          </a:p>
          <a:p>
            <a:pPr algn="just" rtl="0">
              <a:spcBef>
                <a:spcPts val="1200"/>
              </a:spcBef>
              <a:spcAft>
                <a:spcPts val="1200"/>
              </a:spcAft>
            </a:pPr>
            <a:endParaRPr lang="el-GR" sz="4800" b="1" i="1" dirty="0">
              <a:solidFill>
                <a:srgbClr val="464F41"/>
              </a:solidFill>
              <a:cs typeface="Boriboon Bold"/>
            </a:endParaRPr>
          </a:p>
          <a:p>
            <a:br>
              <a:rPr lang="el-GR" sz="4800" dirty="0"/>
            </a:br>
            <a:endParaRPr lang="el-GR" sz="4800" b="1" i="1" dirty="0">
              <a:solidFill>
                <a:srgbClr val="464F41"/>
              </a:solidFill>
              <a:cs typeface="Boriboon Bold"/>
            </a:endParaRPr>
          </a:p>
          <a:p>
            <a:pPr algn="ctr" rtl="0">
              <a:spcAft>
                <a:spcPts val="800"/>
              </a:spcAft>
            </a:pPr>
            <a:endParaRPr lang="el-GR" sz="4800" b="1" i="1" dirty="0">
              <a:solidFill>
                <a:srgbClr val="464F41"/>
              </a:solidFill>
              <a:cs typeface="Boriboon Bold"/>
            </a:endParaRPr>
          </a:p>
          <a:p>
            <a:pPr algn="ctr">
              <a:lnSpc>
                <a:spcPts val="12880"/>
              </a:lnSpc>
            </a:pPr>
            <a:endParaRPr lang="el-GR" sz="5400" b="1" i="1" dirty="0">
              <a:solidFill>
                <a:srgbClr val="464F41"/>
              </a:solidFill>
              <a:cs typeface="Boriboon Bold"/>
            </a:endParaRPr>
          </a:p>
          <a:p>
            <a:pPr algn="ctr">
              <a:lnSpc>
                <a:spcPts val="12880"/>
              </a:lnSpc>
            </a:pPr>
            <a:r>
              <a:rPr lang="el-GR" sz="5400" b="1" i="1" dirty="0">
                <a:solidFill>
                  <a:srgbClr val="464F41"/>
                </a:solidFill>
                <a:cs typeface="Boriboon Bold"/>
              </a:rPr>
              <a:t> </a:t>
            </a:r>
            <a:endParaRPr lang="en-US" sz="5400" b="1" i="1" dirty="0">
              <a:solidFill>
                <a:srgbClr val="464F41"/>
              </a:solidFill>
              <a:latin typeface="Boriboon Bold"/>
              <a:ea typeface="Boriboon Bold"/>
              <a:cs typeface="Boriboon Bold"/>
              <a:sym typeface="Boriboon Bold"/>
            </a:endParaRPr>
          </a:p>
        </p:txBody>
      </p:sp>
      <p:sp>
        <p:nvSpPr>
          <p:cNvPr id="9" name="TextBox 8">
            <a:extLst>
              <a:ext uri="{FF2B5EF4-FFF2-40B4-BE49-F238E27FC236}">
                <a16:creationId xmlns:a16="http://schemas.microsoft.com/office/drawing/2014/main" id="{BE593CE2-3AB4-B883-5FE6-C21488C1E235}"/>
              </a:ext>
            </a:extLst>
          </p:cNvPr>
          <p:cNvSpPr txBox="1"/>
          <p:nvPr/>
        </p:nvSpPr>
        <p:spPr>
          <a:xfrm>
            <a:off x="3630750" y="2579765"/>
            <a:ext cx="11848855" cy="7909858"/>
          </a:xfrm>
          <a:prstGeom prst="rect">
            <a:avLst/>
          </a:prstGeom>
          <a:noFill/>
        </p:spPr>
        <p:txBody>
          <a:bodyPr wrap="square" rtlCol="0">
            <a:spAutoFit/>
          </a:bodyPr>
          <a:lstStyle/>
          <a:p>
            <a:pPr>
              <a:lnSpc>
                <a:spcPct val="150000"/>
              </a:lnSpc>
              <a:spcBef>
                <a:spcPts val="1200"/>
              </a:spcBef>
              <a:spcAft>
                <a:spcPts val="600"/>
              </a:spcAft>
            </a:pPr>
            <a:r>
              <a:rPr lang="el-GR" sz="2000" dirty="0">
                <a:solidFill>
                  <a:srgbClr val="464F41"/>
                </a:solidFill>
                <a:cs typeface="Boriboon Bold"/>
              </a:rPr>
              <a:t>Εισαγωγή: </a:t>
            </a:r>
          </a:p>
          <a:p>
            <a:pPr marL="285750" indent="-285750" rtl="0" fontAlgn="base">
              <a:buFont typeface="Arial" panose="020B0604020202020204" pitchFamily="34" charset="0"/>
              <a:buChar char="•"/>
            </a:pPr>
            <a:r>
              <a:rPr lang="en-GB" sz="1800" b="0" i="0" u="sng" strike="noStrike" dirty="0">
                <a:solidFill>
                  <a:srgbClr val="1155CC"/>
                </a:solidFill>
                <a:effectLst/>
                <a:latin typeface="Arial" panose="020B0604020202020204" pitchFamily="34" charset="0"/>
                <a:hlinkClick r:id="rId9"/>
              </a:rPr>
              <a:t>https://www.britannica.com/topic/Brundtland-Report</a:t>
            </a:r>
            <a:r>
              <a:rPr lang="en-GB" sz="1800" b="0" i="0" u="none" strike="noStrike" dirty="0">
                <a:solidFill>
                  <a:srgbClr val="000000"/>
                </a:solidFill>
                <a:effectLst/>
                <a:latin typeface="Arial" panose="020B0604020202020204" pitchFamily="34" charset="0"/>
              </a:rPr>
              <a:t> </a:t>
            </a:r>
          </a:p>
          <a:p>
            <a:pPr marL="285750" indent="-285750" rtl="0" fontAlgn="base">
              <a:buFont typeface="Arial" panose="020B0604020202020204" pitchFamily="34" charset="0"/>
              <a:buChar char="•"/>
            </a:pPr>
            <a:r>
              <a:rPr lang="en-GB" sz="1800" b="0" i="0" u="sng" strike="noStrike" dirty="0">
                <a:solidFill>
                  <a:srgbClr val="1155CC"/>
                </a:solidFill>
                <a:effectLst/>
                <a:latin typeface="Arial" panose="020B0604020202020204" pitchFamily="34" charset="0"/>
                <a:hlinkClick r:id="rId10"/>
              </a:rPr>
              <a:t>https://eur-lex.europa.eu/EL/legal-content/glossary/sustainable-development-goals.html</a:t>
            </a:r>
            <a:endParaRPr lang="en-GB" sz="1800" b="0" i="0" u="none" strike="noStrike" dirty="0">
              <a:solidFill>
                <a:srgbClr val="000000"/>
              </a:solidFill>
              <a:effectLst/>
              <a:latin typeface="Arial" panose="020B0604020202020204" pitchFamily="34" charset="0"/>
            </a:endParaRPr>
          </a:p>
          <a:p>
            <a:pPr marL="285750" indent="-285750" rtl="0" fontAlgn="base">
              <a:buFont typeface="Arial" panose="020B0604020202020204" pitchFamily="34" charset="0"/>
              <a:buChar char="•"/>
            </a:pPr>
            <a:r>
              <a:rPr lang="en-GB" sz="1800" b="0" i="0" u="sng" strike="noStrike" dirty="0">
                <a:solidFill>
                  <a:srgbClr val="1155CC"/>
                </a:solidFill>
                <a:effectLst/>
                <a:latin typeface="Arial" panose="020B0604020202020204" pitchFamily="34" charset="0"/>
                <a:hlinkClick r:id="rId11"/>
              </a:rPr>
              <a:t>https://eur-lex.europa.eu/EL/legal-content/glossary/sustainable-development.html</a:t>
            </a:r>
            <a:endParaRPr lang="en-GB" sz="1800" b="0" i="0" u="none" strike="noStrike" dirty="0">
              <a:solidFill>
                <a:srgbClr val="000000"/>
              </a:solidFill>
              <a:effectLst/>
              <a:latin typeface="Arial" panose="020B0604020202020204" pitchFamily="34" charset="0"/>
            </a:endParaRPr>
          </a:p>
          <a:p>
            <a:pPr marL="285750" indent="-285750" rtl="0" fontAlgn="base">
              <a:buFont typeface="Arial" panose="020B0604020202020204" pitchFamily="34" charset="0"/>
              <a:buChar char="•"/>
            </a:pPr>
            <a:r>
              <a:rPr lang="en-GB" sz="1800" b="0" i="0" u="sng" strike="noStrike" dirty="0">
                <a:solidFill>
                  <a:srgbClr val="1155CC"/>
                </a:solidFill>
                <a:effectLst/>
                <a:latin typeface="Arial" panose="020B0604020202020204" pitchFamily="34" charset="0"/>
                <a:hlinkClick r:id="rId12"/>
              </a:rPr>
              <a:t>https://www.ethnos.gr/history/article/171012/sanshmera24aygoystoymiapolholoklhrhexafanizetaimesase15leptahpomphiaxanetaisthnistoria</a:t>
            </a:r>
            <a:endParaRPr lang="en-GB" sz="1800" b="0" i="0" u="none" strike="noStrike" dirty="0">
              <a:solidFill>
                <a:srgbClr val="000000"/>
              </a:solidFill>
              <a:effectLst/>
              <a:latin typeface="Arial" panose="020B0604020202020204" pitchFamily="34" charset="0"/>
            </a:endParaRPr>
          </a:p>
          <a:p>
            <a:pPr marL="285750" indent="-285750" rtl="0" fontAlgn="base">
              <a:buFont typeface="Arial" panose="020B0604020202020204" pitchFamily="34" charset="0"/>
              <a:buChar char="•"/>
            </a:pPr>
            <a:r>
              <a:rPr lang="en-GB" sz="1800" b="0" i="0" u="sng" strike="noStrike" dirty="0">
                <a:solidFill>
                  <a:srgbClr val="1155CC"/>
                </a:solidFill>
                <a:effectLst/>
                <a:latin typeface="Arial" panose="020B0604020202020204" pitchFamily="34" charset="0"/>
                <a:hlinkClick r:id="rId13"/>
              </a:rPr>
              <a:t>https://www.kathimerini.gr/life/environment/1007773/i-mikri-epochi-ton-pagetonon-ton-15o-aiona/</a:t>
            </a:r>
            <a:r>
              <a:rPr lang="en-GB" sz="1800" b="0" i="0" u="none" strike="noStrike" dirty="0">
                <a:solidFill>
                  <a:srgbClr val="000000"/>
                </a:solidFill>
                <a:effectLst/>
                <a:latin typeface="Arial" panose="020B0604020202020204" pitchFamily="34" charset="0"/>
              </a:rPr>
              <a:t> </a:t>
            </a:r>
          </a:p>
          <a:p>
            <a:pPr marL="285750" indent="-285750" rtl="0" fontAlgn="base">
              <a:buFont typeface="Arial" panose="020B0604020202020204" pitchFamily="34" charset="0"/>
              <a:buChar char="•"/>
            </a:pPr>
            <a:r>
              <a:rPr lang="en-GB" sz="1800" b="0" i="0" u="sng" strike="noStrike" dirty="0">
                <a:solidFill>
                  <a:srgbClr val="1155CC"/>
                </a:solidFill>
                <a:effectLst/>
                <a:latin typeface="Arial" panose="020B0604020202020204" pitchFamily="34" charset="0"/>
                <a:hlinkClick r:id="rId14"/>
              </a:rPr>
              <a:t>https://www.eea.europa.eu/el/articles/to-ygies-periballon-einai-aparaitito</a:t>
            </a:r>
            <a:r>
              <a:rPr lang="en-GB" sz="1800" b="0" i="0" u="none" strike="noStrike" dirty="0">
                <a:solidFill>
                  <a:srgbClr val="000000"/>
                </a:solidFill>
                <a:effectLst/>
                <a:latin typeface="Arial" panose="020B0604020202020204" pitchFamily="34" charset="0"/>
              </a:rPr>
              <a:t> </a:t>
            </a:r>
            <a:endParaRPr lang="el-GR" sz="1800" b="0" i="0" u="none" strike="noStrike" dirty="0">
              <a:solidFill>
                <a:srgbClr val="000000"/>
              </a:solidFill>
              <a:effectLst/>
              <a:latin typeface="Arial" panose="020B0604020202020204" pitchFamily="34" charset="0"/>
            </a:endParaRPr>
          </a:p>
          <a:p>
            <a:pPr rtl="0" fontAlgn="base"/>
            <a:endParaRPr lang="el-GR" dirty="0">
              <a:solidFill>
                <a:srgbClr val="000000"/>
              </a:solidFill>
              <a:latin typeface="Arial" panose="020B0604020202020204" pitchFamily="34" charset="0"/>
              <a:cs typeface="Boriboon Bold"/>
            </a:endParaRPr>
          </a:p>
          <a:p>
            <a:pPr rtl="0" fontAlgn="base"/>
            <a:r>
              <a:rPr lang="el-GR" sz="2000" dirty="0">
                <a:solidFill>
                  <a:srgbClr val="464F41"/>
                </a:solidFill>
                <a:cs typeface="Boriboon Bold"/>
              </a:rPr>
              <a:t>Προκλήσεις και παράγοντες κινδύνου: </a:t>
            </a:r>
          </a:p>
          <a:p>
            <a:pPr marL="342900" indent="-342900" rtl="0" fontAlgn="base">
              <a:buFont typeface="Arial" panose="020B0604020202020204" pitchFamily="34" charset="0"/>
              <a:buChar char="•"/>
            </a:pPr>
            <a:r>
              <a:rPr lang="en-GB" sz="1800" b="0" i="0" u="sng" strike="noStrike" dirty="0">
                <a:solidFill>
                  <a:srgbClr val="1155CC"/>
                </a:solidFill>
                <a:effectLst/>
                <a:latin typeface="Arial" panose="020B0604020202020204" pitchFamily="34" charset="0"/>
                <a:hlinkClick r:id="rId15"/>
              </a:rPr>
              <a:t>https://www.sev.org.gr/Uploads/Documents/EconBulletin_24_10_2019_V4.pdf</a:t>
            </a:r>
            <a:endParaRPr lang="el-GR" sz="2000" b="0" i="0" u="sng" strike="noStrike" dirty="0">
              <a:solidFill>
                <a:srgbClr val="464F41"/>
              </a:solidFill>
              <a:effectLst/>
              <a:latin typeface="Arial" panose="020B0604020202020204" pitchFamily="34" charset="0"/>
              <a:cs typeface="Boriboon Bold"/>
            </a:endParaRPr>
          </a:p>
          <a:p>
            <a:pPr marL="342900" indent="-342900" rtl="0" fontAlgn="base">
              <a:buFont typeface="Arial" panose="020B0604020202020204" pitchFamily="34" charset="0"/>
              <a:buChar char="•"/>
            </a:pPr>
            <a:r>
              <a:rPr lang="en-GB" sz="1800" b="0" i="0" u="sng" strike="noStrike" dirty="0">
                <a:solidFill>
                  <a:srgbClr val="1155CC"/>
                </a:solidFill>
                <a:effectLst/>
                <a:latin typeface="Arial" panose="020B0604020202020204" pitchFamily="34" charset="0"/>
                <a:hlinkClick r:id="rId16"/>
              </a:rPr>
              <a:t>https://wwfeu.awsassets.panda.org/downloads/viosimi_hrimatodotisi_faq.pdf</a:t>
            </a:r>
            <a:endParaRPr lang="el-GR" sz="2000" u="sng" dirty="0">
              <a:solidFill>
                <a:srgbClr val="464F41"/>
              </a:solidFill>
              <a:latin typeface="Arial" panose="020B0604020202020204" pitchFamily="34" charset="0"/>
              <a:cs typeface="Boriboon Bold"/>
            </a:endParaRPr>
          </a:p>
          <a:p>
            <a:pPr marL="342900" indent="-342900" rtl="0" fontAlgn="base">
              <a:buFont typeface="Arial" panose="020B0604020202020204" pitchFamily="34" charset="0"/>
              <a:buChar char="•"/>
            </a:pPr>
            <a:r>
              <a:rPr lang="en-GB" sz="1800" b="0" i="0" u="sng" strike="noStrike" dirty="0">
                <a:solidFill>
                  <a:srgbClr val="1155CC"/>
                </a:solidFill>
                <a:effectLst/>
                <a:latin typeface="Arial" panose="020B0604020202020204" pitchFamily="34" charset="0"/>
                <a:hlinkClick r:id="rId17"/>
              </a:rPr>
              <a:t>https://climate.ec.europa.eu/climate-change/consequences-climate-change_el</a:t>
            </a:r>
            <a:r>
              <a:rPr lang="en-GB" sz="1800" b="0" i="0" u="sng" dirty="0">
                <a:solidFill>
                  <a:srgbClr val="1155CC"/>
                </a:solidFill>
                <a:effectLst/>
                <a:latin typeface="Arial" panose="020B0604020202020204" pitchFamily="34" charset="0"/>
              </a:rPr>
              <a:t>) </a:t>
            </a:r>
            <a:br>
              <a:rPr lang="en-GB" sz="2000" b="0" dirty="0">
                <a:effectLst/>
              </a:rPr>
            </a:br>
            <a:endParaRPr lang="el-GR" sz="2000" dirty="0">
              <a:solidFill>
                <a:srgbClr val="464F41"/>
              </a:solidFill>
              <a:cs typeface="Boriboon Bold"/>
            </a:endParaRPr>
          </a:p>
          <a:p>
            <a:pPr>
              <a:lnSpc>
                <a:spcPts val="3360"/>
              </a:lnSpc>
              <a:spcBef>
                <a:spcPts val="1200"/>
              </a:spcBef>
              <a:spcAft>
                <a:spcPts val="1200"/>
              </a:spcAft>
            </a:pPr>
            <a:br>
              <a:rPr lang="el-GR" sz="2800" b="0" dirty="0">
                <a:effectLst/>
              </a:rPr>
            </a:br>
            <a:br>
              <a:rPr lang="en-GB" sz="2800" dirty="0"/>
            </a:br>
            <a:endParaRPr lang="en-GB" sz="2800" b="0" dirty="0">
              <a:effectLst/>
            </a:endParaRPr>
          </a:p>
          <a:p>
            <a:br>
              <a:rPr lang="en-GB" sz="2800" dirty="0"/>
            </a:br>
            <a:endParaRPr lang="en-GB" sz="2800" b="0" dirty="0">
              <a:effectLst/>
            </a:endParaRPr>
          </a:p>
          <a:p>
            <a:pPr marL="457200" rtl="0"/>
            <a:r>
              <a:rPr lang="en-GB" sz="1600" b="0" i="0" u="none" strike="noStrike" dirty="0">
                <a:solidFill>
                  <a:srgbClr val="000000"/>
                </a:solidFill>
                <a:effectLst/>
                <a:latin typeface="Arial" panose="020B0604020202020204" pitchFamily="34" charset="0"/>
              </a:rPr>
              <a:t> </a:t>
            </a:r>
            <a:endParaRPr lang="el-GR" sz="2800" dirty="0"/>
          </a:p>
          <a:p>
            <a:br>
              <a:rPr lang="el-GR" sz="2800" dirty="0"/>
            </a:br>
            <a:endParaRPr lang="el-GR" sz="2800" b="1" dirty="0">
              <a:solidFill>
                <a:srgbClr val="464F41"/>
              </a:solidFill>
              <a:cs typeface="Boriboon Bold"/>
            </a:endParaRPr>
          </a:p>
        </p:txBody>
      </p:sp>
    </p:spTree>
    <p:extLst>
      <p:ext uri="{BB962C8B-B14F-4D97-AF65-F5344CB8AC3E}">
        <p14:creationId xmlns:p14="http://schemas.microsoft.com/office/powerpoint/2010/main" val="1884261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0B5FF-4629-1F7D-57A0-DA2F64E093D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04A8251-3FAB-F418-18E8-843077565F3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D1B89B4F-1FCD-6754-44C2-C90C8B7DD0F9}"/>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l-GR" dirty="0"/>
              <a:t>:</a:t>
            </a:r>
          </a:p>
        </p:txBody>
      </p:sp>
      <p:sp>
        <p:nvSpPr>
          <p:cNvPr id="4" name="Freeform 4">
            <a:extLst>
              <a:ext uri="{FF2B5EF4-FFF2-40B4-BE49-F238E27FC236}">
                <a16:creationId xmlns:a16="http://schemas.microsoft.com/office/drawing/2014/main" id="{48BFC625-DA23-3AF3-3BA1-8D1578038E83}"/>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B78833C1-08B7-0FB6-CA7C-8D43457BBD02}"/>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B5B2A7B6-1256-82D6-9DA3-1C29BDE44AF1}"/>
              </a:ext>
            </a:extLst>
          </p:cNvPr>
          <p:cNvSpPr txBox="1"/>
          <p:nvPr/>
        </p:nvSpPr>
        <p:spPr>
          <a:xfrm>
            <a:off x="2949127" y="1266492"/>
            <a:ext cx="11848855" cy="7452681"/>
          </a:xfrm>
          <a:prstGeom prst="rect">
            <a:avLst/>
          </a:prstGeom>
        </p:spPr>
        <p:txBody>
          <a:bodyPr wrap="square" lIns="0" tIns="0" rIns="0" bIns="0" rtlCol="0" anchor="t">
            <a:spAutoFit/>
          </a:bodyPr>
          <a:lstStyle/>
          <a:p>
            <a:pPr algn="ctr">
              <a:spcBef>
                <a:spcPts val="1200"/>
              </a:spcBef>
              <a:spcAft>
                <a:spcPts val="1200"/>
              </a:spcAft>
            </a:pPr>
            <a:r>
              <a:rPr lang="el-GR" sz="5400" b="1" i="1" dirty="0">
                <a:solidFill>
                  <a:srgbClr val="464F41"/>
                </a:solidFill>
                <a:cs typeface="Boriboon Bold"/>
              </a:rPr>
              <a:t>Πηγές</a:t>
            </a:r>
            <a:r>
              <a:rPr lang="el-GR" sz="4800" b="1" i="1" dirty="0">
                <a:solidFill>
                  <a:srgbClr val="464F41"/>
                </a:solidFill>
                <a:cs typeface="Boriboon Bold"/>
              </a:rPr>
              <a:t> </a:t>
            </a:r>
          </a:p>
          <a:p>
            <a:pPr algn="just" rtl="0">
              <a:spcBef>
                <a:spcPts val="1200"/>
              </a:spcBef>
              <a:spcAft>
                <a:spcPts val="1200"/>
              </a:spcAft>
            </a:pPr>
            <a:endParaRPr lang="el-GR" sz="4800" b="1" i="1" dirty="0">
              <a:solidFill>
                <a:srgbClr val="464F41"/>
              </a:solidFill>
              <a:cs typeface="Boriboon Bold"/>
            </a:endParaRPr>
          </a:p>
          <a:p>
            <a:br>
              <a:rPr lang="el-GR" sz="4800" dirty="0"/>
            </a:br>
            <a:endParaRPr lang="el-GR" sz="4800" b="1" i="1" dirty="0">
              <a:solidFill>
                <a:srgbClr val="464F41"/>
              </a:solidFill>
              <a:cs typeface="Boriboon Bold"/>
            </a:endParaRPr>
          </a:p>
          <a:p>
            <a:pPr algn="ctr" rtl="0">
              <a:spcAft>
                <a:spcPts val="800"/>
              </a:spcAft>
            </a:pPr>
            <a:endParaRPr lang="el-GR" sz="4800" b="1" i="1" dirty="0">
              <a:solidFill>
                <a:srgbClr val="464F41"/>
              </a:solidFill>
              <a:cs typeface="Boriboon Bold"/>
            </a:endParaRPr>
          </a:p>
          <a:p>
            <a:pPr algn="ctr">
              <a:lnSpc>
                <a:spcPts val="12880"/>
              </a:lnSpc>
            </a:pPr>
            <a:endParaRPr lang="el-GR" sz="5400" b="1" i="1" dirty="0">
              <a:solidFill>
                <a:srgbClr val="464F41"/>
              </a:solidFill>
              <a:cs typeface="Boriboon Bold"/>
            </a:endParaRPr>
          </a:p>
          <a:p>
            <a:pPr algn="ctr">
              <a:lnSpc>
                <a:spcPts val="12880"/>
              </a:lnSpc>
            </a:pPr>
            <a:r>
              <a:rPr lang="el-GR" sz="5400" b="1" i="1" dirty="0">
                <a:solidFill>
                  <a:srgbClr val="464F41"/>
                </a:solidFill>
                <a:cs typeface="Boriboon Bold"/>
              </a:rPr>
              <a:t> </a:t>
            </a:r>
            <a:endParaRPr lang="en-US" sz="5400" b="1" i="1" dirty="0">
              <a:solidFill>
                <a:srgbClr val="464F41"/>
              </a:solidFill>
              <a:latin typeface="Boriboon Bold"/>
              <a:ea typeface="Boriboon Bold"/>
              <a:cs typeface="Boriboon Bold"/>
              <a:sym typeface="Boriboon Bold"/>
            </a:endParaRPr>
          </a:p>
        </p:txBody>
      </p:sp>
      <p:sp>
        <p:nvSpPr>
          <p:cNvPr id="9" name="TextBox 8">
            <a:extLst>
              <a:ext uri="{FF2B5EF4-FFF2-40B4-BE49-F238E27FC236}">
                <a16:creationId xmlns:a16="http://schemas.microsoft.com/office/drawing/2014/main" id="{6ACBDD37-E3E1-2F26-AD62-4C9CD6E4651F}"/>
              </a:ext>
            </a:extLst>
          </p:cNvPr>
          <p:cNvSpPr txBox="1"/>
          <p:nvPr/>
        </p:nvSpPr>
        <p:spPr>
          <a:xfrm>
            <a:off x="3498039" y="2247900"/>
            <a:ext cx="13291911" cy="10756791"/>
          </a:xfrm>
          <a:prstGeom prst="rect">
            <a:avLst/>
          </a:prstGeom>
          <a:noFill/>
        </p:spPr>
        <p:txBody>
          <a:bodyPr wrap="square" rtlCol="0">
            <a:spAutoFit/>
          </a:bodyPr>
          <a:lstStyle/>
          <a:p>
            <a:pPr rtl="0" fontAlgn="base"/>
            <a:r>
              <a:rPr lang="el-GR" dirty="0">
                <a:solidFill>
                  <a:srgbClr val="464F41"/>
                </a:solidFill>
                <a:cs typeface="Boriboon Bold"/>
              </a:rPr>
              <a:t>Πράσινες πολιτικές και πρωτοβουλίες: </a:t>
            </a:r>
          </a:p>
          <a:p>
            <a:pPr marL="285750" indent="-285750" rtl="0" fontAlgn="base">
              <a:buFont typeface="Arial" panose="020B0604020202020204" pitchFamily="34" charset="0"/>
              <a:buChar char="•"/>
            </a:pPr>
            <a:r>
              <a:rPr lang="en-GB" sz="1600" b="0" i="0" u="sng" strike="noStrike" dirty="0">
                <a:solidFill>
                  <a:srgbClr val="467886"/>
                </a:solidFill>
                <a:effectLst/>
                <a:latin typeface="Arial" panose="020B0604020202020204" pitchFamily="34" charset="0"/>
                <a:hlinkClick r:id="rId9"/>
              </a:rPr>
              <a:t>https://www.consilium.europa.eu/el/policies/paris-agreement-climate/</a:t>
            </a:r>
            <a:endParaRPr lang="el-GR" sz="1600" dirty="0">
              <a:solidFill>
                <a:srgbClr val="000000"/>
              </a:solidFill>
              <a:latin typeface="Arial" panose="020B0604020202020204" pitchFamily="34" charset="0"/>
            </a:endParaRPr>
          </a:p>
          <a:p>
            <a:pPr marL="285750" indent="-285750" rtl="0" fontAlgn="base">
              <a:buFont typeface="Arial" panose="020B0604020202020204" pitchFamily="34" charset="0"/>
              <a:buChar char="•"/>
            </a:pPr>
            <a:r>
              <a:rPr lang="en-GB" sz="1600" b="0" i="0" u="sng" strike="noStrike" dirty="0">
                <a:solidFill>
                  <a:srgbClr val="467886"/>
                </a:solidFill>
                <a:effectLst/>
                <a:latin typeface="Arial" panose="020B0604020202020204" pitchFamily="34" charset="0"/>
                <a:hlinkClick r:id="rId10"/>
              </a:rPr>
              <a:t>https://odeth.eu/17-%CF%83%CF%84%CF%8C%CF%87%CE%BF%CE%B9-%CE%B2%CE%B9%CF%8E%CF%83%CE%B9%CE%BC%CE%B7%CF%82-%CE%B1%CE%BD%CE%AC%CF%80%CF%84%CF%85%CE%BE%CE%B7%CF%82-%CE%BC%CE%B9%CE%B1-%CF%83%CF%8D%CE%BD%CF%84%CE%BF/</a:t>
            </a:r>
            <a:r>
              <a:rPr lang="en-GB" sz="1600" b="0" i="0" u="none" strike="noStrike" dirty="0">
                <a:solidFill>
                  <a:srgbClr val="000000"/>
                </a:solidFill>
                <a:effectLst/>
                <a:latin typeface="Arial" panose="020B0604020202020204" pitchFamily="34" charset="0"/>
              </a:rPr>
              <a:t>,</a:t>
            </a:r>
            <a:r>
              <a:rPr lang="en-GB" sz="1600" b="0" i="0" u="none" strike="noStrike" dirty="0">
                <a:solidFill>
                  <a:srgbClr val="000000"/>
                </a:solidFill>
                <a:effectLst/>
                <a:latin typeface="Arial" panose="020B0604020202020204" pitchFamily="34" charset="0"/>
                <a:hlinkClick r:id="rId11"/>
              </a:rPr>
              <a:t> </a:t>
            </a:r>
            <a:r>
              <a:rPr lang="en-GB" sz="1600" b="0" i="0" u="sng" strike="noStrike" dirty="0">
                <a:solidFill>
                  <a:srgbClr val="467886"/>
                </a:solidFill>
                <a:effectLst/>
                <a:latin typeface="Arial" panose="020B0604020202020204" pitchFamily="34" charset="0"/>
                <a:hlinkClick r:id="rId11"/>
              </a:rPr>
              <a:t>https://unric.org/el/%CF%83%CF%84%CE%BF%CF%87%CE%BF%CF%83-13-%CE%B4%CF%81%CE%B1%CF%83%CE%B7-%CE%B3%CE%B9%CE%B1-%CF%84%CE%BF-%CE%BA%CE%BB%CE%B9%CE%BC%CE%B1/</a:t>
            </a:r>
            <a:endParaRPr lang="el-GR" sz="1600" b="0" i="0" u="sng" strike="noStrike" dirty="0">
              <a:solidFill>
                <a:srgbClr val="467886"/>
              </a:solidFill>
              <a:effectLst/>
              <a:latin typeface="Arial" panose="020B0604020202020204" pitchFamily="34" charset="0"/>
            </a:endParaRPr>
          </a:p>
          <a:p>
            <a:pPr marL="285750" indent="-285750" rtl="0" fontAlgn="base">
              <a:buFont typeface="Arial" panose="020B0604020202020204" pitchFamily="34" charset="0"/>
              <a:buChar char="•"/>
            </a:pPr>
            <a:r>
              <a:rPr lang="en-GB" sz="1600" b="0" i="0" u="sng" strike="noStrike" dirty="0">
                <a:solidFill>
                  <a:srgbClr val="467886"/>
                </a:solidFill>
                <a:effectLst/>
                <a:latin typeface="Arial" panose="020B0604020202020204" pitchFamily="34" charset="0"/>
                <a:hlinkClick r:id="rId12"/>
              </a:rPr>
              <a:t>https://www.citybranding.gr/2024/06/sustainable-mobility.html</a:t>
            </a:r>
            <a:endParaRPr lang="el-GR" sz="1600" u="sng" dirty="0">
              <a:solidFill>
                <a:srgbClr val="467886"/>
              </a:solidFill>
              <a:latin typeface="Arial" panose="020B0604020202020204" pitchFamily="34" charset="0"/>
            </a:endParaRPr>
          </a:p>
          <a:p>
            <a:pPr marL="285750" indent="-285750" rtl="0" fontAlgn="base">
              <a:buFont typeface="Arial" panose="020B0604020202020204" pitchFamily="34" charset="0"/>
              <a:buChar char="•"/>
            </a:pPr>
            <a:r>
              <a:rPr lang="en-GB" sz="1600" b="0" i="0" u="sng" strike="noStrike" dirty="0">
                <a:solidFill>
                  <a:srgbClr val="467886"/>
                </a:solidFill>
                <a:effectLst/>
                <a:latin typeface="Arial" panose="020B0604020202020204" pitchFamily="34" charset="0"/>
                <a:hlinkClick r:id="rId13"/>
              </a:rPr>
              <a:t>https://www.europarl.europa.eu/topics/el/article/20151201STO05603/kukliki-oikonomia-chrisimopoiise-to-xana</a:t>
            </a:r>
            <a:endParaRPr lang="el-GR" sz="1600" b="0" i="0" u="sng" strike="noStrike" dirty="0">
              <a:solidFill>
                <a:srgbClr val="467886"/>
              </a:solidFill>
              <a:effectLst/>
              <a:latin typeface="Arial" panose="020B0604020202020204" pitchFamily="34" charset="0"/>
            </a:endParaRPr>
          </a:p>
          <a:p>
            <a:pPr marL="285750" indent="-285750" rtl="0" fontAlgn="base">
              <a:buFont typeface="Arial" panose="020B0604020202020204" pitchFamily="34" charset="0"/>
              <a:buChar char="•"/>
            </a:pPr>
            <a:r>
              <a:rPr lang="en-GB" sz="1600" b="0" i="0" u="sng" strike="noStrike" dirty="0">
                <a:solidFill>
                  <a:srgbClr val="467886"/>
                </a:solidFill>
                <a:effectLst/>
                <a:latin typeface="Arial" panose="020B0604020202020204" pitchFamily="34" charset="0"/>
                <a:hlinkClick r:id="rId14"/>
              </a:rPr>
              <a:t>https://climate-pact.europa.eu/priority-topics/education-and-awareness_el</a:t>
            </a:r>
            <a:endParaRPr lang="el-GR" sz="1600" dirty="0">
              <a:solidFill>
                <a:srgbClr val="000000"/>
              </a:solidFill>
              <a:latin typeface="Arial" panose="020B0604020202020204" pitchFamily="34" charset="0"/>
            </a:endParaRPr>
          </a:p>
          <a:p>
            <a:pPr marL="285750" indent="-285750" rtl="0" fontAlgn="base">
              <a:buFont typeface="Arial" panose="020B0604020202020204" pitchFamily="34" charset="0"/>
              <a:buChar char="•"/>
            </a:pPr>
            <a:r>
              <a:rPr lang="en-GB" sz="1600" b="0" i="0" u="sng" strike="noStrike" dirty="0">
                <a:solidFill>
                  <a:srgbClr val="467886"/>
                </a:solidFill>
                <a:effectLst/>
                <a:latin typeface="Arial" panose="020B0604020202020204" pitchFamily="34" charset="0"/>
                <a:hlinkClick r:id="rId15"/>
              </a:rPr>
              <a:t>https://www.ecoschools.global/</a:t>
            </a:r>
            <a:r>
              <a:rPr lang="en-GB" sz="1600" b="0" i="0" u="none" strike="noStrike" dirty="0">
                <a:solidFill>
                  <a:srgbClr val="000000"/>
                </a:solidFill>
                <a:effectLst/>
                <a:latin typeface="Arial" panose="020B0604020202020204" pitchFamily="34" charset="0"/>
                <a:hlinkClick r:id="rId15"/>
              </a:rPr>
              <a:t>,</a:t>
            </a:r>
            <a:r>
              <a:rPr lang="en-GB" sz="1600" b="0" i="0" u="sng" strike="noStrike" dirty="0">
                <a:solidFill>
                  <a:srgbClr val="467886"/>
                </a:solidFill>
                <a:effectLst/>
                <a:latin typeface="Arial" panose="020B0604020202020204" pitchFamily="34" charset="0"/>
                <a:hlinkClick r:id="rId15"/>
              </a:rPr>
              <a:t>https://carleton.ca/sustainability/get-involved/for-staff-faculty/green-workplace/</a:t>
            </a:r>
            <a:endParaRPr lang="el-GR" sz="1600" b="0" i="0" u="sng" strike="noStrike" dirty="0">
              <a:solidFill>
                <a:srgbClr val="467886"/>
              </a:solidFill>
              <a:effectLst/>
              <a:latin typeface="Arial" panose="020B0604020202020204" pitchFamily="34" charset="0"/>
            </a:endParaRPr>
          </a:p>
          <a:p>
            <a:pPr rtl="0" fontAlgn="base"/>
            <a:endParaRPr lang="el-GR" sz="1600" u="sng" dirty="0">
              <a:solidFill>
                <a:srgbClr val="467886"/>
              </a:solidFill>
              <a:latin typeface="Arial" panose="020B0604020202020204" pitchFamily="34" charset="0"/>
              <a:cs typeface="Boriboon Bold"/>
            </a:endParaRPr>
          </a:p>
          <a:p>
            <a:pPr rtl="0" fontAlgn="base"/>
            <a:r>
              <a:rPr lang="el-GR" dirty="0">
                <a:solidFill>
                  <a:srgbClr val="464F41"/>
                </a:solidFill>
                <a:cs typeface="Boriboon Bold"/>
              </a:rPr>
              <a:t>Ρόλος των ΜΚΟ και ΜΜΕ </a:t>
            </a:r>
          </a:p>
          <a:p>
            <a:pPr rtl="0" fontAlgn="base">
              <a:buFont typeface="Arial" panose="020B0604020202020204" pitchFamily="34" charset="0"/>
              <a:buChar char="•"/>
            </a:pPr>
            <a:r>
              <a:rPr lang="en-GB" sz="1600" i="0" u="sng" strike="noStrike" dirty="0">
                <a:solidFill>
                  <a:srgbClr val="0563C1"/>
                </a:solidFill>
                <a:effectLst/>
                <a:latin typeface="Arial" panose="020B0604020202020204" pitchFamily="34" charset="0"/>
                <a:hlinkClick r:id="rId16"/>
              </a:rPr>
              <a:t>https://www.haniotika-nea.gr/i-symvoli-ton-mme-stin-oikologiki-krisi/</a:t>
            </a:r>
            <a:endParaRPr lang="en-GB" sz="1600" i="0" u="none" strike="noStrike" dirty="0">
              <a:solidFill>
                <a:srgbClr val="000000"/>
              </a:solidFill>
              <a:effectLst/>
              <a:latin typeface="Arial" panose="020B0604020202020204" pitchFamily="34" charset="0"/>
            </a:endParaRPr>
          </a:p>
          <a:p>
            <a:pPr rtl="0" fontAlgn="base">
              <a:buFont typeface="Arial" panose="020B0604020202020204" pitchFamily="34" charset="0"/>
              <a:buChar char="•"/>
            </a:pPr>
            <a:r>
              <a:rPr lang="en-GB" sz="1600" i="0" u="sng" strike="noStrike" dirty="0">
                <a:solidFill>
                  <a:srgbClr val="0563C1"/>
                </a:solidFill>
                <a:effectLst/>
                <a:latin typeface="Arial" panose="020B0604020202020204" pitchFamily="34" charset="0"/>
                <a:hlinkClick r:id="rId17"/>
              </a:rPr>
              <a:t>https://ir.lib.uth.gr/xmlui/bitstream/handle/11615/81586/26943.pdf?sequence=4</a:t>
            </a:r>
            <a:endParaRPr lang="en-GB" sz="1600" i="0" u="none" strike="noStrike" dirty="0">
              <a:solidFill>
                <a:srgbClr val="000000"/>
              </a:solidFill>
              <a:effectLst/>
              <a:latin typeface="Arial" panose="020B0604020202020204" pitchFamily="34" charset="0"/>
            </a:endParaRPr>
          </a:p>
          <a:p>
            <a:pPr rtl="0" fontAlgn="base">
              <a:buFont typeface="Arial" panose="020B0604020202020204" pitchFamily="34" charset="0"/>
              <a:buChar char="•"/>
            </a:pPr>
            <a:r>
              <a:rPr lang="en-GB" sz="1600" i="0" u="sng" strike="noStrike" dirty="0">
                <a:solidFill>
                  <a:srgbClr val="0563C1"/>
                </a:solidFill>
                <a:effectLst/>
                <a:latin typeface="Arial" panose="020B0604020202020204" pitchFamily="34" charset="0"/>
                <a:hlinkClick r:id="rId18"/>
              </a:rPr>
              <a:t>https://unglobalcompact.org/</a:t>
            </a:r>
            <a:endParaRPr lang="en-GB" sz="1600" i="0" u="none" strike="noStrike" dirty="0">
              <a:solidFill>
                <a:srgbClr val="000000"/>
              </a:solidFill>
              <a:effectLst/>
              <a:latin typeface="Arial" panose="020B0604020202020204" pitchFamily="34" charset="0"/>
            </a:endParaRPr>
          </a:p>
          <a:p>
            <a:pPr rtl="0" fontAlgn="base">
              <a:buFont typeface="Arial" panose="020B0604020202020204" pitchFamily="34" charset="0"/>
              <a:buChar char="•"/>
            </a:pPr>
            <a:r>
              <a:rPr lang="en-GB" sz="1600" i="0" u="sng" strike="noStrike" dirty="0">
                <a:solidFill>
                  <a:srgbClr val="0563C1"/>
                </a:solidFill>
                <a:effectLst/>
                <a:latin typeface="Arial" panose="020B0604020202020204" pitchFamily="34" charset="0"/>
                <a:hlinkClick r:id="rId19"/>
              </a:rPr>
              <a:t>https://www.unep.org/</a:t>
            </a:r>
            <a:endParaRPr lang="en-GB" sz="1600" i="0" u="none" strike="noStrike" dirty="0">
              <a:solidFill>
                <a:srgbClr val="000000"/>
              </a:solidFill>
              <a:effectLst/>
              <a:latin typeface="Arial" panose="020B0604020202020204" pitchFamily="34" charset="0"/>
            </a:endParaRPr>
          </a:p>
          <a:p>
            <a:pPr rtl="0" fontAlgn="base">
              <a:buFont typeface="Arial" panose="020B0604020202020204" pitchFamily="34" charset="0"/>
              <a:buChar char="•"/>
            </a:pPr>
            <a:r>
              <a:rPr lang="en-GB" sz="1600" i="0" u="sng" strike="noStrike" dirty="0">
                <a:solidFill>
                  <a:srgbClr val="0563C1"/>
                </a:solidFill>
                <a:effectLst/>
                <a:latin typeface="Arial" panose="020B0604020202020204" pitchFamily="34" charset="0"/>
                <a:hlinkClick r:id="rId20"/>
              </a:rPr>
              <a:t>https://wwf.panda.org/</a:t>
            </a:r>
            <a:endParaRPr lang="en-GB" sz="1600" i="0" u="none" strike="noStrike" dirty="0">
              <a:solidFill>
                <a:srgbClr val="000000"/>
              </a:solidFill>
              <a:effectLst/>
              <a:latin typeface="Arial" panose="020B0604020202020204" pitchFamily="34" charset="0"/>
            </a:endParaRPr>
          </a:p>
          <a:p>
            <a:pPr rtl="0" fontAlgn="base">
              <a:buFont typeface="Arial" panose="020B0604020202020204" pitchFamily="34" charset="0"/>
              <a:buChar char="•"/>
            </a:pPr>
            <a:r>
              <a:rPr lang="en-GB" sz="1600" i="0" u="sng" strike="noStrike" dirty="0">
                <a:solidFill>
                  <a:srgbClr val="0563C1"/>
                </a:solidFill>
                <a:effectLst/>
                <a:latin typeface="Arial" panose="020B0604020202020204" pitchFamily="34" charset="0"/>
                <a:hlinkClick r:id="rId21"/>
              </a:rPr>
              <a:t>https://www.greenpeace.org/eu-unit/</a:t>
            </a:r>
            <a:endParaRPr lang="en-GB" sz="1600" i="0" u="none" strike="noStrike" dirty="0">
              <a:solidFill>
                <a:srgbClr val="000000"/>
              </a:solidFill>
              <a:effectLst/>
              <a:latin typeface="Arial" panose="020B0604020202020204" pitchFamily="34" charset="0"/>
            </a:endParaRPr>
          </a:p>
          <a:p>
            <a:pPr rtl="0" fontAlgn="base">
              <a:buFont typeface="Arial" panose="020B0604020202020204" pitchFamily="34" charset="0"/>
              <a:buChar char="•"/>
            </a:pPr>
            <a:r>
              <a:rPr lang="en-GB" sz="1600" i="0" u="sng" strike="noStrike" dirty="0">
                <a:solidFill>
                  <a:srgbClr val="0563C1"/>
                </a:solidFill>
                <a:effectLst/>
                <a:latin typeface="Arial" panose="020B0604020202020204" pitchFamily="34" charset="0"/>
                <a:hlinkClick r:id="rId22"/>
              </a:rPr>
              <a:t>https://www.foei.org/</a:t>
            </a:r>
            <a:endParaRPr lang="en-GB" sz="1600" i="0" u="none" strike="noStrike" dirty="0">
              <a:solidFill>
                <a:srgbClr val="000000"/>
              </a:solidFill>
              <a:effectLst/>
              <a:latin typeface="Arial" panose="020B0604020202020204" pitchFamily="34" charset="0"/>
            </a:endParaRPr>
          </a:p>
          <a:p>
            <a:pPr rtl="0" fontAlgn="base">
              <a:buFont typeface="Arial" panose="020B0604020202020204" pitchFamily="34" charset="0"/>
              <a:buChar char="•"/>
            </a:pPr>
            <a:r>
              <a:rPr lang="en-GB" sz="1600" i="0" u="sng" strike="noStrike" dirty="0">
                <a:solidFill>
                  <a:srgbClr val="0563C1"/>
                </a:solidFill>
                <a:effectLst/>
                <a:latin typeface="Arial" panose="020B0604020202020204" pitchFamily="34" charset="0"/>
                <a:hlinkClick r:id="rId23"/>
              </a:rPr>
              <a:t>https://www.nature.org/en-us/</a:t>
            </a:r>
            <a:endParaRPr lang="en-GB" sz="1600" i="0" u="none" strike="noStrike" dirty="0">
              <a:solidFill>
                <a:srgbClr val="000000"/>
              </a:solidFill>
              <a:effectLst/>
              <a:latin typeface="Arial" panose="020B0604020202020204" pitchFamily="34" charset="0"/>
            </a:endParaRPr>
          </a:p>
          <a:p>
            <a:pPr rtl="0" fontAlgn="base">
              <a:buFont typeface="Arial" panose="020B0604020202020204" pitchFamily="34" charset="0"/>
              <a:buChar char="•"/>
            </a:pPr>
            <a:r>
              <a:rPr lang="en-GB" sz="1600" i="0" u="sng" strike="noStrike" dirty="0">
                <a:solidFill>
                  <a:srgbClr val="0563C1"/>
                </a:solidFill>
                <a:effectLst/>
                <a:latin typeface="Arial" panose="020B0604020202020204" pitchFamily="34" charset="0"/>
                <a:hlinkClick r:id="rId24"/>
              </a:rPr>
              <a:t>https://www.wri.org/</a:t>
            </a:r>
            <a:endParaRPr lang="en-GB" sz="1600" i="0" u="none" strike="noStrike" dirty="0">
              <a:solidFill>
                <a:srgbClr val="000000"/>
              </a:solidFill>
              <a:effectLst/>
              <a:latin typeface="Arial" panose="020B0604020202020204" pitchFamily="34" charset="0"/>
            </a:endParaRPr>
          </a:p>
          <a:p>
            <a:pPr rtl="0" fontAlgn="base">
              <a:buFont typeface="Arial" panose="020B0604020202020204" pitchFamily="34" charset="0"/>
              <a:buChar char="•"/>
            </a:pPr>
            <a:r>
              <a:rPr lang="en-GB" sz="1600" i="0" u="sng" strike="noStrike" dirty="0">
                <a:solidFill>
                  <a:srgbClr val="0563C1"/>
                </a:solidFill>
                <a:effectLst/>
                <a:latin typeface="Arial" panose="020B0604020202020204" pitchFamily="34" charset="0"/>
                <a:hlinkClick r:id="rId25"/>
              </a:rPr>
              <a:t>https://www.rainforest-alliance.org/</a:t>
            </a:r>
            <a:endParaRPr lang="en-GB" sz="1600" i="0" u="none" strike="noStrike" dirty="0">
              <a:solidFill>
                <a:srgbClr val="000000"/>
              </a:solidFill>
              <a:effectLst/>
              <a:latin typeface="Arial" panose="020B0604020202020204" pitchFamily="34" charset="0"/>
            </a:endParaRPr>
          </a:p>
          <a:p>
            <a:pPr rtl="0" fontAlgn="base">
              <a:buFont typeface="Arial" panose="020B0604020202020204" pitchFamily="34" charset="0"/>
              <a:buChar char="•"/>
            </a:pPr>
            <a:r>
              <a:rPr lang="en-GB" sz="1600" i="0" u="sng" strike="noStrike" dirty="0">
                <a:solidFill>
                  <a:srgbClr val="0563C1"/>
                </a:solidFill>
                <a:effectLst/>
                <a:latin typeface="Arial" panose="020B0604020202020204" pitchFamily="34" charset="0"/>
                <a:hlinkClick r:id="rId26"/>
              </a:rPr>
              <a:t>https://earthwatch.org/</a:t>
            </a:r>
            <a:endParaRPr lang="en-GB" sz="1600" i="0" u="none" strike="noStrike" dirty="0">
              <a:solidFill>
                <a:srgbClr val="000000"/>
              </a:solidFill>
              <a:effectLst/>
              <a:latin typeface="Arial" panose="020B0604020202020204" pitchFamily="34" charset="0"/>
            </a:endParaRPr>
          </a:p>
          <a:p>
            <a:pPr rtl="0" fontAlgn="base">
              <a:buFont typeface="Arial" panose="020B0604020202020204" pitchFamily="34" charset="0"/>
              <a:buChar char="•"/>
            </a:pPr>
            <a:r>
              <a:rPr lang="en-GB" sz="1600" i="0" u="sng" strike="noStrike" dirty="0">
                <a:solidFill>
                  <a:srgbClr val="0563C1"/>
                </a:solidFill>
                <a:effectLst/>
                <a:latin typeface="Arial" panose="020B0604020202020204" pitchFamily="34" charset="0"/>
                <a:hlinkClick r:id="rId27"/>
              </a:rPr>
              <a:t>https://gggi.org/</a:t>
            </a:r>
            <a:r>
              <a:rPr lang="en-GB" sz="1600" i="0" u="sng" strike="noStrike" dirty="0">
                <a:solidFill>
                  <a:srgbClr val="0563C1"/>
                </a:solidFill>
                <a:effectLst/>
                <a:latin typeface="Arial" panose="020B0604020202020204" pitchFamily="34" charset="0"/>
              </a:rPr>
              <a:t> </a:t>
            </a:r>
            <a:endParaRPr lang="en-GB" sz="1600" i="0" u="none" strike="noStrike" dirty="0">
              <a:solidFill>
                <a:srgbClr val="000000"/>
              </a:solidFill>
              <a:effectLst/>
              <a:latin typeface="Arial" panose="020B0604020202020204" pitchFamily="34" charset="0"/>
            </a:endParaRPr>
          </a:p>
          <a:p>
            <a:pPr rtl="0" fontAlgn="base"/>
            <a:endParaRPr lang="el-GR" sz="2000" dirty="0">
              <a:solidFill>
                <a:srgbClr val="464F41"/>
              </a:solidFill>
              <a:cs typeface="Boriboon Bold"/>
            </a:endParaRPr>
          </a:p>
          <a:p>
            <a:pPr rtl="0" fontAlgn="base"/>
            <a:endParaRPr lang="el-GR" sz="2000" dirty="0">
              <a:solidFill>
                <a:srgbClr val="464F41"/>
              </a:solidFill>
              <a:cs typeface="Boriboon Bold"/>
            </a:endParaRPr>
          </a:p>
          <a:p>
            <a:pPr>
              <a:lnSpc>
                <a:spcPts val="3360"/>
              </a:lnSpc>
              <a:spcBef>
                <a:spcPts val="1200"/>
              </a:spcBef>
              <a:spcAft>
                <a:spcPts val="1200"/>
              </a:spcAft>
            </a:pPr>
            <a:br>
              <a:rPr lang="el-GR" sz="2800" b="0" dirty="0">
                <a:effectLst/>
              </a:rPr>
            </a:br>
            <a:br>
              <a:rPr lang="en-GB" sz="2800" dirty="0"/>
            </a:br>
            <a:endParaRPr lang="en-GB" sz="2800" b="0" dirty="0">
              <a:effectLst/>
            </a:endParaRPr>
          </a:p>
          <a:p>
            <a:br>
              <a:rPr lang="en-GB" sz="2800" dirty="0"/>
            </a:br>
            <a:endParaRPr lang="en-GB" sz="2800" b="0" dirty="0">
              <a:effectLst/>
            </a:endParaRPr>
          </a:p>
          <a:p>
            <a:pPr marL="457200" rtl="0"/>
            <a:r>
              <a:rPr lang="en-GB" sz="1600" b="0" i="0" u="none" strike="noStrike" dirty="0">
                <a:solidFill>
                  <a:srgbClr val="000000"/>
                </a:solidFill>
                <a:effectLst/>
                <a:latin typeface="Arial" panose="020B0604020202020204" pitchFamily="34" charset="0"/>
              </a:rPr>
              <a:t> </a:t>
            </a:r>
            <a:endParaRPr lang="el-GR" sz="2800" dirty="0"/>
          </a:p>
          <a:p>
            <a:br>
              <a:rPr lang="el-GR" sz="2800" dirty="0"/>
            </a:br>
            <a:endParaRPr lang="el-GR" sz="2800" b="1" dirty="0">
              <a:solidFill>
                <a:srgbClr val="464F41"/>
              </a:solidFill>
              <a:cs typeface="Boriboon Bold"/>
            </a:endParaRPr>
          </a:p>
        </p:txBody>
      </p:sp>
    </p:spTree>
    <p:extLst>
      <p:ext uri="{BB962C8B-B14F-4D97-AF65-F5344CB8AC3E}">
        <p14:creationId xmlns:p14="http://schemas.microsoft.com/office/powerpoint/2010/main" val="1130772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A054B-9388-6BF6-44CB-2DF9D8E27E3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046FB85-12D2-9645-124F-5226C371D94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580F8856-55DA-FD57-88D6-1C90A69CDB84}"/>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l-GR" dirty="0"/>
              <a:t>:</a:t>
            </a:r>
          </a:p>
        </p:txBody>
      </p:sp>
      <p:sp>
        <p:nvSpPr>
          <p:cNvPr id="4" name="Freeform 4">
            <a:extLst>
              <a:ext uri="{FF2B5EF4-FFF2-40B4-BE49-F238E27FC236}">
                <a16:creationId xmlns:a16="http://schemas.microsoft.com/office/drawing/2014/main" id="{FD98277A-7B3C-96C6-7AA0-0F085DFF00DF}"/>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61E6142E-6332-1E41-83ED-48F310FC77B6}"/>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A8FE1A62-4425-AB15-D138-DE71E19BFFE8}"/>
              </a:ext>
            </a:extLst>
          </p:cNvPr>
          <p:cNvSpPr txBox="1"/>
          <p:nvPr/>
        </p:nvSpPr>
        <p:spPr>
          <a:xfrm>
            <a:off x="3219572" y="1157655"/>
            <a:ext cx="11848855" cy="7452681"/>
          </a:xfrm>
          <a:prstGeom prst="rect">
            <a:avLst/>
          </a:prstGeom>
        </p:spPr>
        <p:txBody>
          <a:bodyPr wrap="square" lIns="0" tIns="0" rIns="0" bIns="0" rtlCol="0" anchor="t">
            <a:spAutoFit/>
          </a:bodyPr>
          <a:lstStyle/>
          <a:p>
            <a:pPr algn="ctr">
              <a:spcBef>
                <a:spcPts val="1200"/>
              </a:spcBef>
              <a:spcAft>
                <a:spcPts val="1200"/>
              </a:spcAft>
            </a:pPr>
            <a:r>
              <a:rPr lang="el-GR" sz="5400" b="1" i="1" dirty="0">
                <a:solidFill>
                  <a:srgbClr val="464F41"/>
                </a:solidFill>
                <a:cs typeface="Boriboon Bold"/>
              </a:rPr>
              <a:t>Πηγές</a:t>
            </a:r>
            <a:r>
              <a:rPr lang="el-GR" sz="4800" b="1" i="1" dirty="0">
                <a:solidFill>
                  <a:srgbClr val="464F41"/>
                </a:solidFill>
                <a:cs typeface="Boriboon Bold"/>
              </a:rPr>
              <a:t> </a:t>
            </a:r>
          </a:p>
          <a:p>
            <a:pPr algn="just" rtl="0">
              <a:spcBef>
                <a:spcPts val="1200"/>
              </a:spcBef>
              <a:spcAft>
                <a:spcPts val="1200"/>
              </a:spcAft>
            </a:pPr>
            <a:endParaRPr lang="el-GR" sz="4800" b="1" i="1" dirty="0">
              <a:solidFill>
                <a:srgbClr val="464F41"/>
              </a:solidFill>
              <a:cs typeface="Boriboon Bold"/>
            </a:endParaRPr>
          </a:p>
          <a:p>
            <a:br>
              <a:rPr lang="el-GR" sz="4800" dirty="0"/>
            </a:br>
            <a:endParaRPr lang="el-GR" sz="4800" b="1" i="1" dirty="0">
              <a:solidFill>
                <a:srgbClr val="464F41"/>
              </a:solidFill>
              <a:cs typeface="Boriboon Bold"/>
            </a:endParaRPr>
          </a:p>
          <a:p>
            <a:pPr algn="ctr" rtl="0">
              <a:spcAft>
                <a:spcPts val="800"/>
              </a:spcAft>
            </a:pPr>
            <a:endParaRPr lang="el-GR" sz="4800" b="1" i="1" dirty="0">
              <a:solidFill>
                <a:srgbClr val="464F41"/>
              </a:solidFill>
              <a:cs typeface="Boriboon Bold"/>
            </a:endParaRPr>
          </a:p>
          <a:p>
            <a:pPr algn="ctr">
              <a:lnSpc>
                <a:spcPts val="12880"/>
              </a:lnSpc>
            </a:pPr>
            <a:endParaRPr lang="el-GR" sz="5400" b="1" i="1" dirty="0">
              <a:solidFill>
                <a:srgbClr val="464F41"/>
              </a:solidFill>
              <a:cs typeface="Boriboon Bold"/>
            </a:endParaRPr>
          </a:p>
          <a:p>
            <a:pPr algn="ctr">
              <a:lnSpc>
                <a:spcPts val="12880"/>
              </a:lnSpc>
            </a:pPr>
            <a:r>
              <a:rPr lang="el-GR" sz="5400" b="1" i="1" dirty="0">
                <a:solidFill>
                  <a:srgbClr val="464F41"/>
                </a:solidFill>
                <a:cs typeface="Boriboon Bold"/>
              </a:rPr>
              <a:t> </a:t>
            </a:r>
            <a:endParaRPr lang="en-US" sz="5400" b="1" i="1" dirty="0">
              <a:solidFill>
                <a:srgbClr val="464F41"/>
              </a:solidFill>
              <a:latin typeface="Boriboon Bold"/>
              <a:ea typeface="Boriboon Bold"/>
              <a:cs typeface="Boriboon Bold"/>
              <a:sym typeface="Boriboon Bold"/>
            </a:endParaRPr>
          </a:p>
        </p:txBody>
      </p:sp>
      <p:sp>
        <p:nvSpPr>
          <p:cNvPr id="9" name="TextBox 8">
            <a:extLst>
              <a:ext uri="{FF2B5EF4-FFF2-40B4-BE49-F238E27FC236}">
                <a16:creationId xmlns:a16="http://schemas.microsoft.com/office/drawing/2014/main" id="{36FCF1F0-B12C-F5D6-85F4-D333F505E55A}"/>
              </a:ext>
            </a:extLst>
          </p:cNvPr>
          <p:cNvSpPr txBox="1"/>
          <p:nvPr/>
        </p:nvSpPr>
        <p:spPr>
          <a:xfrm>
            <a:off x="3498039" y="2247900"/>
            <a:ext cx="12199161" cy="6617196"/>
          </a:xfrm>
          <a:prstGeom prst="rect">
            <a:avLst/>
          </a:prstGeom>
          <a:noFill/>
        </p:spPr>
        <p:txBody>
          <a:bodyPr wrap="square" rtlCol="0">
            <a:spAutoFit/>
          </a:bodyPr>
          <a:lstStyle/>
          <a:p>
            <a:pPr rtl="0" fontAlgn="base"/>
            <a:r>
              <a:rPr lang="el-GR" dirty="0">
                <a:solidFill>
                  <a:srgbClr val="464F41"/>
                </a:solidFill>
                <a:cs typeface="Boriboon Bold"/>
              </a:rPr>
              <a:t>Οικονομικές προεκτάσεις: </a:t>
            </a:r>
          </a:p>
          <a:p>
            <a:pPr marL="285750" indent="-285750" rtl="0" fontAlgn="base">
              <a:buFont typeface="Arial" panose="020B0604020202020204" pitchFamily="34" charset="0"/>
              <a:buChar char="•"/>
            </a:pPr>
            <a:r>
              <a:rPr lang="en-GB" sz="1800" b="0" i="0" u="sng" strike="noStrike" dirty="0">
                <a:solidFill>
                  <a:srgbClr val="1155CC"/>
                </a:solidFill>
                <a:effectLst/>
                <a:latin typeface="Arial" panose="020B0604020202020204" pitchFamily="34" charset="0"/>
                <a:hlinkClick r:id="rId9"/>
              </a:rPr>
              <a:t>https://www.europarl.europa.eu/topics/el/article/20200604STO80509/viosimi-chrimatodotisi-pros-ena-koino-sustima-taxinomisis-prasinon-ependuseon</a:t>
            </a:r>
            <a:endParaRPr lang="el-GR" u="sng" dirty="0">
              <a:solidFill>
                <a:srgbClr val="1155CC"/>
              </a:solidFill>
              <a:latin typeface="Arial" panose="020B0604020202020204" pitchFamily="34" charset="0"/>
            </a:endParaRPr>
          </a:p>
          <a:p>
            <a:pPr marL="285750" indent="-285750" rtl="0" fontAlgn="base">
              <a:buFont typeface="Arial" panose="020B0604020202020204" pitchFamily="34" charset="0"/>
              <a:buChar char="•"/>
            </a:pPr>
            <a:r>
              <a:rPr lang="en-GB" sz="1800" b="0" i="0" u="sng" strike="noStrike" dirty="0">
                <a:solidFill>
                  <a:srgbClr val="1155CC"/>
                </a:solidFill>
                <a:effectLst/>
                <a:latin typeface="Arial" panose="020B0604020202020204" pitchFamily="34" charset="0"/>
                <a:hlinkClick r:id="rId10"/>
              </a:rPr>
              <a:t>https://gojack.gr/blog/prasines-ependiseis/</a:t>
            </a:r>
            <a:endParaRPr lang="el-GR" sz="1800" b="0" i="0" u="sng" strike="noStrike" dirty="0">
              <a:solidFill>
                <a:srgbClr val="1155CC"/>
              </a:solidFill>
              <a:effectLst/>
              <a:latin typeface="Arial" panose="020B0604020202020204" pitchFamily="34" charset="0"/>
            </a:endParaRPr>
          </a:p>
          <a:p>
            <a:pPr marL="285750" indent="-285750" rtl="0" fontAlgn="base">
              <a:buFont typeface="Arial" panose="020B0604020202020204" pitchFamily="34" charset="0"/>
              <a:buChar char="•"/>
            </a:pPr>
            <a:r>
              <a:rPr lang="en-GB" sz="1800" b="0" i="0" u="sng" strike="noStrike" dirty="0">
                <a:solidFill>
                  <a:srgbClr val="1155CC"/>
                </a:solidFill>
                <a:effectLst/>
                <a:latin typeface="Arial" panose="020B0604020202020204" pitchFamily="34" charset="0"/>
                <a:hlinkClick r:id="rId11"/>
              </a:rPr>
              <a:t>https://static.eudoxus.gr/books/59/chapter-102073459.pdf</a:t>
            </a:r>
            <a:endParaRPr lang="el-GR" u="sng" dirty="0">
              <a:solidFill>
                <a:srgbClr val="1155CC"/>
              </a:solidFill>
              <a:latin typeface="Arial" panose="020B0604020202020204" pitchFamily="34" charset="0"/>
            </a:endParaRPr>
          </a:p>
          <a:p>
            <a:pPr marL="285750" indent="-285750" rtl="0" fontAlgn="base">
              <a:buFont typeface="Arial" panose="020B0604020202020204" pitchFamily="34" charset="0"/>
              <a:buChar char="•"/>
            </a:pPr>
            <a:r>
              <a:rPr lang="en-GB" sz="1800" b="0" i="0" u="sng" strike="noStrike" dirty="0">
                <a:solidFill>
                  <a:srgbClr val="1155CC"/>
                </a:solidFill>
                <a:effectLst/>
                <a:latin typeface="Arial" panose="020B0604020202020204" pitchFamily="34" charset="0"/>
                <a:hlinkClick r:id="rId12"/>
              </a:rPr>
              <a:t>https://wikifarmer.com/el/%CF%84%CE%B9-%CE%B5%CE%AF%CE%BD%CE%B1%CE%B9-%CE%B7-%CE%B5%CE%BE%CE%AC%CE%BD%CF%84%CE%BB%CE%B7%CF%83%CE%B7-%CF%84%CF%89%CE%BD-%CF%86%CF%85%CF%83%CE%B9%CE%BA%CF%8E%CE%BD-%CF%80%CF%8C%CF%81%CF%89%CE%BD/</a:t>
            </a:r>
            <a:endParaRPr lang="el-GR" dirty="0">
              <a:solidFill>
                <a:srgbClr val="464F41"/>
              </a:solidFill>
              <a:cs typeface="Boriboon Bold"/>
            </a:endParaRPr>
          </a:p>
          <a:p>
            <a:pPr rtl="0" fontAlgn="base"/>
            <a:endParaRPr lang="el-GR" dirty="0">
              <a:solidFill>
                <a:srgbClr val="464F41"/>
              </a:solidFill>
              <a:cs typeface="Boriboon Bold"/>
            </a:endParaRPr>
          </a:p>
          <a:p>
            <a:pPr rtl="0" fontAlgn="base"/>
            <a:r>
              <a:rPr lang="el-GR" dirty="0">
                <a:solidFill>
                  <a:srgbClr val="464F41"/>
                </a:solidFill>
                <a:cs typeface="Boriboon Bold"/>
              </a:rPr>
              <a:t>Συμπεράσματα: </a:t>
            </a:r>
          </a:p>
          <a:p>
            <a:pPr rtl="0" fontAlgn="base">
              <a:buFont typeface="Arial" panose="020B0604020202020204" pitchFamily="34" charset="0"/>
              <a:buChar char="•"/>
            </a:pPr>
            <a:r>
              <a:rPr lang="en-GB" sz="1600" i="0" u="sng" strike="noStrike" dirty="0">
                <a:solidFill>
                  <a:srgbClr val="1155CC"/>
                </a:solidFill>
                <a:effectLst/>
                <a:latin typeface="Arial" panose="020B0604020202020204" pitchFamily="34" charset="0"/>
                <a:hlinkClick r:id="rId13"/>
              </a:rPr>
              <a:t>https://www.eea.europa.eu/el/articles/to-ygies-periballon-einai-aparaitito</a:t>
            </a:r>
            <a:r>
              <a:rPr lang="en-GB" sz="1600" i="0" u="none" strike="noStrike" dirty="0">
                <a:solidFill>
                  <a:srgbClr val="000000"/>
                </a:solidFill>
                <a:effectLst/>
                <a:latin typeface="Arial" panose="020B0604020202020204" pitchFamily="34" charset="0"/>
              </a:rPr>
              <a:t> </a:t>
            </a:r>
          </a:p>
          <a:p>
            <a:pPr rtl="0" fontAlgn="base">
              <a:buFont typeface="Arial" panose="020B0604020202020204" pitchFamily="34" charset="0"/>
              <a:buChar char="•"/>
            </a:pPr>
            <a:r>
              <a:rPr lang="en-GB" sz="1600" i="0" u="sng" strike="noStrike" dirty="0">
                <a:solidFill>
                  <a:srgbClr val="1155CC"/>
                </a:solidFill>
                <a:effectLst/>
                <a:latin typeface="Arial" panose="020B0604020202020204" pitchFamily="34" charset="0"/>
                <a:hlinkClick r:id="rId14"/>
              </a:rPr>
              <a:t>https://news.goodcause.gr/index.php/el/i-prostasia-toy-perivallontos-einai-ipothesi-olon-mas</a:t>
            </a:r>
            <a:endParaRPr lang="en-GB" sz="1600" i="0" u="none" strike="noStrike" dirty="0">
              <a:solidFill>
                <a:srgbClr val="000000"/>
              </a:solidFill>
              <a:effectLst/>
              <a:latin typeface="Arial" panose="020B0604020202020204" pitchFamily="34" charset="0"/>
            </a:endParaRPr>
          </a:p>
          <a:p>
            <a:pPr rtl="0" fontAlgn="base">
              <a:buFont typeface="Arial" panose="020B0604020202020204" pitchFamily="34" charset="0"/>
              <a:buChar char="•"/>
            </a:pPr>
            <a:r>
              <a:rPr lang="en-GB" sz="1600" i="0" u="sng" strike="noStrike" dirty="0">
                <a:solidFill>
                  <a:srgbClr val="1155CC"/>
                </a:solidFill>
                <a:effectLst/>
                <a:latin typeface="Arial" panose="020B0604020202020204" pitchFamily="34" charset="0"/>
                <a:hlinkClick r:id="rId15"/>
              </a:rPr>
              <a:t>https://trilliontrees.org/</a:t>
            </a:r>
            <a:endParaRPr lang="en-GB" sz="1600" i="0" u="none" strike="noStrike" dirty="0">
              <a:solidFill>
                <a:srgbClr val="000000"/>
              </a:solidFill>
              <a:effectLst/>
              <a:latin typeface="Arial" panose="020B0604020202020204" pitchFamily="34" charset="0"/>
            </a:endParaRPr>
          </a:p>
          <a:p>
            <a:r>
              <a:rPr lang="en-GB" sz="1600" i="0" u="sng" strike="noStrike" dirty="0">
                <a:solidFill>
                  <a:srgbClr val="1155CC"/>
                </a:solidFill>
                <a:effectLst/>
                <a:latin typeface="Arial" panose="020B0604020202020204" pitchFamily="34" charset="0"/>
                <a:hlinkClick r:id="rId16"/>
              </a:rPr>
              <a:t>https://www.cleanseas.org/</a:t>
            </a:r>
            <a:r>
              <a:rPr lang="en-GB" sz="1600" i="0" u="none" strike="noStrike" dirty="0">
                <a:solidFill>
                  <a:srgbClr val="000000"/>
                </a:solidFill>
                <a:effectLst/>
                <a:latin typeface="Arial" panose="020B0604020202020204" pitchFamily="34" charset="0"/>
              </a:rPr>
              <a:t> </a:t>
            </a:r>
            <a:endParaRPr lang="el-GR" sz="1600" dirty="0">
              <a:solidFill>
                <a:srgbClr val="464F41"/>
              </a:solidFill>
              <a:cs typeface="Boriboon Bold"/>
            </a:endParaRPr>
          </a:p>
          <a:p>
            <a:pPr rtl="0" fontAlgn="base"/>
            <a:endParaRPr lang="el-GR" dirty="0">
              <a:solidFill>
                <a:srgbClr val="464F41"/>
              </a:solidFill>
              <a:cs typeface="Boriboon Bold"/>
            </a:endParaRPr>
          </a:p>
          <a:p>
            <a:pPr marL="285750" indent="-285750" rtl="0" fontAlgn="base">
              <a:buFont typeface="Arial" panose="020B0604020202020204" pitchFamily="34" charset="0"/>
              <a:buChar char="•"/>
            </a:pPr>
            <a:endParaRPr lang="el-GR" sz="1600" dirty="0">
              <a:solidFill>
                <a:srgbClr val="000000"/>
              </a:solidFill>
              <a:latin typeface="Arial" panose="020B0604020202020204" pitchFamily="34" charset="0"/>
            </a:endParaRPr>
          </a:p>
          <a:p>
            <a:br>
              <a:rPr lang="en-GB" sz="2800" dirty="0"/>
            </a:br>
            <a:endParaRPr lang="en-GB" sz="2800" b="0" dirty="0">
              <a:effectLst/>
            </a:endParaRPr>
          </a:p>
          <a:p>
            <a:pPr marL="457200" rtl="0"/>
            <a:r>
              <a:rPr lang="en-GB" sz="1600" b="0" i="0" u="none" strike="noStrike" dirty="0">
                <a:solidFill>
                  <a:srgbClr val="000000"/>
                </a:solidFill>
                <a:effectLst/>
                <a:latin typeface="Arial" panose="020B0604020202020204" pitchFamily="34" charset="0"/>
              </a:rPr>
              <a:t> </a:t>
            </a:r>
            <a:endParaRPr lang="el-GR" sz="2800" dirty="0"/>
          </a:p>
          <a:p>
            <a:br>
              <a:rPr lang="el-GR" sz="2800" dirty="0"/>
            </a:br>
            <a:endParaRPr lang="el-GR" sz="2800" b="1" dirty="0">
              <a:solidFill>
                <a:srgbClr val="464F41"/>
              </a:solidFill>
              <a:cs typeface="Boriboon Bold"/>
            </a:endParaRPr>
          </a:p>
        </p:txBody>
      </p:sp>
    </p:spTree>
    <p:extLst>
      <p:ext uri="{BB962C8B-B14F-4D97-AF65-F5344CB8AC3E}">
        <p14:creationId xmlns:p14="http://schemas.microsoft.com/office/powerpoint/2010/main" val="304793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B63A5-85AB-46DF-DD26-9DCDEE9366A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DFE90FA-958A-935B-3074-0DCED78059B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79D1DCE2-9415-44B6-8241-E96A27F097B8}"/>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R"/>
          </a:p>
        </p:txBody>
      </p:sp>
      <p:sp>
        <p:nvSpPr>
          <p:cNvPr id="4" name="Freeform 4">
            <a:extLst>
              <a:ext uri="{FF2B5EF4-FFF2-40B4-BE49-F238E27FC236}">
                <a16:creationId xmlns:a16="http://schemas.microsoft.com/office/drawing/2014/main" id="{197C8F8E-E8D5-B9C8-D4FD-00BDB0CC3E0C}"/>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15F001ED-C15D-7AB3-F26A-24F79491F3A5}"/>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7" name="TextBox 7">
            <a:extLst>
              <a:ext uri="{FF2B5EF4-FFF2-40B4-BE49-F238E27FC236}">
                <a16:creationId xmlns:a16="http://schemas.microsoft.com/office/drawing/2014/main" id="{8C545CDE-4C3C-4704-5621-3963483FA627}"/>
              </a:ext>
            </a:extLst>
          </p:cNvPr>
          <p:cNvSpPr txBox="1"/>
          <p:nvPr/>
        </p:nvSpPr>
        <p:spPr>
          <a:xfrm>
            <a:off x="3581400" y="2857500"/>
            <a:ext cx="11757700" cy="8172365"/>
          </a:xfrm>
          <a:prstGeom prst="rect">
            <a:avLst/>
          </a:prstGeom>
        </p:spPr>
        <p:txBody>
          <a:bodyPr wrap="square" lIns="0" tIns="0" rIns="0" bIns="0" rtlCol="0" anchor="t">
            <a:spAutoFit/>
          </a:bodyPr>
          <a:lstStyle/>
          <a:p>
            <a:pPr indent="457200" algn="ctr" rtl="0"/>
            <a:r>
              <a:rPr lang="el-GR" sz="5199" b="1" i="1" dirty="0">
                <a:solidFill>
                  <a:srgbClr val="464F41"/>
                </a:solidFill>
              </a:rPr>
              <a:t>Ορισμός βιώσιμης ανάπτυξης:</a:t>
            </a:r>
          </a:p>
          <a:p>
            <a:pPr indent="457200" algn="ctr" rtl="0"/>
            <a:endParaRPr lang="el-GR" sz="5199" dirty="0">
              <a:solidFill>
                <a:srgbClr val="464F41"/>
              </a:solidFill>
            </a:endParaRPr>
          </a:p>
          <a:p>
            <a:pPr indent="457200" algn="ctr" rtl="0"/>
            <a:r>
              <a:rPr lang="el-GR" sz="5199" dirty="0">
                <a:solidFill>
                  <a:srgbClr val="464F41"/>
                </a:solidFill>
              </a:rPr>
              <a:t>Μία ανάπτυξη που ικανοποιεί τις ανάγκες του παρόντος χωρίς να διακυβεύει την ικανότητα των μελλοντικών γενεών να ικανοποιήσουν τις δικές τους ανάγκες.</a:t>
            </a:r>
          </a:p>
          <a:p>
            <a:pPr algn="ctr"/>
            <a:br>
              <a:rPr lang="el-GR" sz="5199" dirty="0">
                <a:solidFill>
                  <a:srgbClr val="464F41"/>
                </a:solidFill>
              </a:rPr>
            </a:br>
            <a:endParaRPr lang="el-GR" sz="5199" dirty="0">
              <a:solidFill>
                <a:srgbClr val="464F41"/>
              </a:solidFill>
              <a:sym typeface="Tomorrow"/>
            </a:endParaRPr>
          </a:p>
          <a:p>
            <a:pPr algn="r">
              <a:lnSpc>
                <a:spcPts val="7279"/>
              </a:lnSpc>
            </a:pPr>
            <a:endParaRPr lang="el-GR" sz="5199" dirty="0">
              <a:solidFill>
                <a:srgbClr val="464F41"/>
              </a:solidFill>
              <a:latin typeface="Tomorrow"/>
              <a:ea typeface="Tomorrow"/>
              <a:cs typeface="Tomorrow"/>
              <a:sym typeface="Tomorrow"/>
            </a:endParaRPr>
          </a:p>
          <a:p>
            <a:pPr algn="r">
              <a:lnSpc>
                <a:spcPts val="7279"/>
              </a:lnSpc>
            </a:pPr>
            <a:endParaRPr lang="en-US" sz="5199" dirty="0">
              <a:solidFill>
                <a:srgbClr val="464F41"/>
              </a:solidFill>
              <a:latin typeface="Tomorrow"/>
              <a:ea typeface="Tomorrow"/>
              <a:cs typeface="Tomorrow"/>
              <a:sym typeface="Tomorrow"/>
            </a:endParaRPr>
          </a:p>
        </p:txBody>
      </p:sp>
    </p:spTree>
    <p:extLst>
      <p:ext uri="{BB962C8B-B14F-4D97-AF65-F5344CB8AC3E}">
        <p14:creationId xmlns:p14="http://schemas.microsoft.com/office/powerpoint/2010/main" val="158417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AB8EE-78B4-9A18-2DAE-96FCDAAE049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03CFF46-CBFE-D113-01E4-1CDD40FA4C3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C81D2F5B-EA52-B37E-A0E1-B133D9CF6399}"/>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R"/>
          </a:p>
        </p:txBody>
      </p:sp>
      <p:sp>
        <p:nvSpPr>
          <p:cNvPr id="4" name="Freeform 4">
            <a:extLst>
              <a:ext uri="{FF2B5EF4-FFF2-40B4-BE49-F238E27FC236}">
                <a16:creationId xmlns:a16="http://schemas.microsoft.com/office/drawing/2014/main" id="{899A9A12-2CC9-C1A8-8E8A-BC86ED4B4EF5}"/>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A0DE6DE4-40F4-F64B-1FA6-21CF0E4D710F}"/>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7" name="TextBox 7">
            <a:extLst>
              <a:ext uri="{FF2B5EF4-FFF2-40B4-BE49-F238E27FC236}">
                <a16:creationId xmlns:a16="http://schemas.microsoft.com/office/drawing/2014/main" id="{C927D143-489E-EB8C-278C-FD239D6A257A}"/>
              </a:ext>
            </a:extLst>
          </p:cNvPr>
          <p:cNvSpPr txBox="1"/>
          <p:nvPr/>
        </p:nvSpPr>
        <p:spPr>
          <a:xfrm>
            <a:off x="4100476" y="2857500"/>
            <a:ext cx="11238623" cy="8172365"/>
          </a:xfrm>
          <a:prstGeom prst="rect">
            <a:avLst/>
          </a:prstGeom>
        </p:spPr>
        <p:txBody>
          <a:bodyPr wrap="square" lIns="0" tIns="0" rIns="0" bIns="0" rtlCol="0" anchor="t">
            <a:spAutoFit/>
          </a:bodyPr>
          <a:lstStyle/>
          <a:p>
            <a:pPr indent="457200" algn="ctr" rtl="0"/>
            <a:r>
              <a:rPr lang="el-GR" sz="5199" b="1" i="1" dirty="0">
                <a:solidFill>
                  <a:srgbClr val="464F41"/>
                </a:solidFill>
              </a:rPr>
              <a:t>Στόχοι δημοσίευσης </a:t>
            </a:r>
            <a:r>
              <a:rPr lang="en-US" sz="5199" b="1" i="1" dirty="0" err="1">
                <a:solidFill>
                  <a:srgbClr val="464F41"/>
                </a:solidFill>
              </a:rPr>
              <a:t>Brundtlad</a:t>
            </a:r>
            <a:r>
              <a:rPr lang="el-GR" sz="5199" b="1" i="1" dirty="0">
                <a:solidFill>
                  <a:srgbClr val="464F41"/>
                </a:solidFill>
              </a:rPr>
              <a:t>:</a:t>
            </a:r>
            <a:endParaRPr lang="en-US" sz="5199" b="1" i="1" dirty="0">
              <a:solidFill>
                <a:srgbClr val="464F41"/>
              </a:solidFill>
            </a:endParaRPr>
          </a:p>
          <a:p>
            <a:pPr indent="457200" algn="ctr" rtl="0"/>
            <a:endParaRPr lang="el-GR" sz="5199" b="1" i="1" dirty="0">
              <a:solidFill>
                <a:srgbClr val="464F41"/>
              </a:solidFill>
            </a:endParaRPr>
          </a:p>
          <a:p>
            <a:pPr algn="ctr" rtl="0"/>
            <a:r>
              <a:rPr lang="el-GR" sz="5199" dirty="0">
                <a:solidFill>
                  <a:srgbClr val="464F41"/>
                </a:solidFill>
              </a:rPr>
              <a:t>Η συμφιλίωση της οικονομικής ευημερίας με την κοινωνική ένταξη και την περιβαλλοντική διαχείριση.</a:t>
            </a:r>
            <a:br>
              <a:rPr lang="el-GR" sz="5400" dirty="0"/>
            </a:br>
            <a:endParaRPr lang="el-GR" sz="5199" dirty="0">
              <a:solidFill>
                <a:srgbClr val="464F41"/>
              </a:solidFill>
              <a:latin typeface="Aptos" panose="020B0004020202020204" pitchFamily="34" charset="0"/>
            </a:endParaRPr>
          </a:p>
          <a:p>
            <a:pPr algn="ctr"/>
            <a:br>
              <a:rPr lang="el-GR" sz="5199" dirty="0">
                <a:solidFill>
                  <a:srgbClr val="464F41"/>
                </a:solidFill>
              </a:rPr>
            </a:br>
            <a:endParaRPr lang="el-GR" sz="5199" dirty="0">
              <a:solidFill>
                <a:srgbClr val="464F41"/>
              </a:solidFill>
              <a:sym typeface="Tomorrow"/>
            </a:endParaRPr>
          </a:p>
          <a:p>
            <a:pPr algn="r">
              <a:lnSpc>
                <a:spcPts val="7279"/>
              </a:lnSpc>
            </a:pPr>
            <a:endParaRPr lang="el-GR" sz="5199" dirty="0">
              <a:solidFill>
                <a:srgbClr val="464F41"/>
              </a:solidFill>
              <a:latin typeface="Tomorrow"/>
              <a:ea typeface="Tomorrow"/>
              <a:cs typeface="Tomorrow"/>
              <a:sym typeface="Tomorrow"/>
            </a:endParaRPr>
          </a:p>
          <a:p>
            <a:pPr algn="r">
              <a:lnSpc>
                <a:spcPts val="7279"/>
              </a:lnSpc>
            </a:pPr>
            <a:endParaRPr lang="en-US" sz="5199" dirty="0">
              <a:solidFill>
                <a:srgbClr val="464F41"/>
              </a:solidFill>
              <a:latin typeface="Tomorrow"/>
              <a:ea typeface="Tomorrow"/>
              <a:cs typeface="Tomorrow"/>
              <a:sym typeface="Tomorrow"/>
            </a:endParaRPr>
          </a:p>
        </p:txBody>
      </p:sp>
    </p:spTree>
    <p:extLst>
      <p:ext uri="{BB962C8B-B14F-4D97-AF65-F5344CB8AC3E}">
        <p14:creationId xmlns:p14="http://schemas.microsoft.com/office/powerpoint/2010/main" val="745960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E4C1E-CA77-3FB4-6A0D-9D288833932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A4D083F-F985-F134-089B-E68063BC7E0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D04872C6-BBDC-394D-93AB-87EA3B494863}"/>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R"/>
          </a:p>
        </p:txBody>
      </p:sp>
      <p:sp>
        <p:nvSpPr>
          <p:cNvPr id="4" name="Freeform 4">
            <a:extLst>
              <a:ext uri="{FF2B5EF4-FFF2-40B4-BE49-F238E27FC236}">
                <a16:creationId xmlns:a16="http://schemas.microsoft.com/office/drawing/2014/main" id="{EDAEF301-F50A-D1A9-27AF-3B6A290EA80E}"/>
              </a:ext>
            </a:extLst>
          </p:cNvPr>
          <p:cNvSpPr/>
          <p:nvPr/>
        </p:nvSpPr>
        <p:spPr>
          <a:xfrm>
            <a:off x="-4521899" y="0"/>
            <a:ext cx="8622376" cy="10287000"/>
          </a:xfrm>
          <a:custGeom>
            <a:avLst/>
            <a:gdLst/>
            <a:ahLst/>
            <a:cxnLst/>
            <a:rect l="l" t="t" r="r" b="b"/>
            <a:pathLst>
              <a:path w="8622376" h="10287000">
                <a:moveTo>
                  <a:pt x="0" y="0"/>
                </a:moveTo>
                <a:lnTo>
                  <a:pt x="8622376" y="0"/>
                </a:lnTo>
                <a:lnTo>
                  <a:pt x="8622376"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47B752C9-128D-EE57-7576-D12E97EBC23A}"/>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7" name="TextBox 7">
            <a:extLst>
              <a:ext uri="{FF2B5EF4-FFF2-40B4-BE49-F238E27FC236}">
                <a16:creationId xmlns:a16="http://schemas.microsoft.com/office/drawing/2014/main" id="{F9A72F68-EEA4-F5BA-9D84-6DFC861D0789}"/>
              </a:ext>
            </a:extLst>
          </p:cNvPr>
          <p:cNvSpPr txBox="1"/>
          <p:nvPr/>
        </p:nvSpPr>
        <p:spPr>
          <a:xfrm>
            <a:off x="4100476" y="2857500"/>
            <a:ext cx="11238623" cy="9803453"/>
          </a:xfrm>
          <a:prstGeom prst="rect">
            <a:avLst/>
          </a:prstGeom>
        </p:spPr>
        <p:txBody>
          <a:bodyPr wrap="square" lIns="0" tIns="0" rIns="0" bIns="0" rtlCol="0" anchor="t">
            <a:spAutoFit/>
          </a:bodyPr>
          <a:lstStyle/>
          <a:p>
            <a:pPr indent="457200" algn="ctr" rtl="0">
              <a:lnSpc>
                <a:spcPct val="150000"/>
              </a:lnSpc>
            </a:pPr>
            <a:r>
              <a:rPr lang="el-GR" sz="5199" b="1" i="1" dirty="0">
                <a:solidFill>
                  <a:srgbClr val="464F41"/>
                </a:solidFill>
              </a:rPr>
              <a:t>Το περιβάλλον έχει αποτελέσει, αποτελούσε και θα αποτελεί καθοριστικός παράγοντας για την ιστορία και την ανθρωπότητα.</a:t>
            </a:r>
          </a:p>
          <a:p>
            <a:pPr rtl="0"/>
            <a:br>
              <a:rPr lang="el-GR" sz="5400" dirty="0"/>
            </a:br>
            <a:endParaRPr lang="el-GR" sz="5199" dirty="0">
              <a:solidFill>
                <a:srgbClr val="464F41"/>
              </a:solidFill>
            </a:endParaRPr>
          </a:p>
          <a:p>
            <a:pPr algn="ctr"/>
            <a:br>
              <a:rPr lang="el-GR" sz="5199" dirty="0">
                <a:solidFill>
                  <a:srgbClr val="464F41"/>
                </a:solidFill>
              </a:rPr>
            </a:br>
            <a:endParaRPr lang="el-GR" sz="5199" dirty="0">
              <a:solidFill>
                <a:srgbClr val="464F41"/>
              </a:solidFill>
              <a:sym typeface="Tomorrow"/>
            </a:endParaRPr>
          </a:p>
          <a:p>
            <a:pPr algn="r">
              <a:lnSpc>
                <a:spcPts val="7279"/>
              </a:lnSpc>
            </a:pPr>
            <a:endParaRPr lang="el-GR" sz="5199" dirty="0">
              <a:solidFill>
                <a:srgbClr val="464F41"/>
              </a:solidFill>
              <a:latin typeface="Tomorrow"/>
              <a:ea typeface="Tomorrow"/>
              <a:cs typeface="Tomorrow"/>
              <a:sym typeface="Tomorrow"/>
            </a:endParaRPr>
          </a:p>
          <a:p>
            <a:pPr algn="r">
              <a:lnSpc>
                <a:spcPts val="7279"/>
              </a:lnSpc>
            </a:pPr>
            <a:endParaRPr lang="en-US" sz="5199" dirty="0">
              <a:solidFill>
                <a:srgbClr val="464F41"/>
              </a:solidFill>
              <a:latin typeface="Tomorrow"/>
              <a:ea typeface="Tomorrow"/>
              <a:cs typeface="Tomorrow"/>
              <a:sym typeface="Tomorrow"/>
            </a:endParaRPr>
          </a:p>
        </p:txBody>
      </p:sp>
    </p:spTree>
    <p:extLst>
      <p:ext uri="{BB962C8B-B14F-4D97-AF65-F5344CB8AC3E}">
        <p14:creationId xmlns:p14="http://schemas.microsoft.com/office/powerpoint/2010/main" val="3728443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R"/>
          </a:p>
        </p:txBody>
      </p:sp>
      <p:sp>
        <p:nvSpPr>
          <p:cNvPr id="4" name="Freeform 4"/>
          <p:cNvSpPr/>
          <p:nvPr/>
        </p:nvSpPr>
        <p:spPr>
          <a:xfrm flipH="1">
            <a:off x="14824090" y="-16535"/>
            <a:ext cx="5816767" cy="10320071"/>
          </a:xfrm>
          <a:custGeom>
            <a:avLst/>
            <a:gdLst/>
            <a:ahLst/>
            <a:cxnLst/>
            <a:rect l="l" t="t" r="r" b="b"/>
            <a:pathLst>
              <a:path w="5816767" h="10320071">
                <a:moveTo>
                  <a:pt x="5816767" y="0"/>
                </a:moveTo>
                <a:lnTo>
                  <a:pt x="0" y="0"/>
                </a:lnTo>
                <a:lnTo>
                  <a:pt x="0" y="10320070"/>
                </a:lnTo>
                <a:lnTo>
                  <a:pt x="5816767" y="10320070"/>
                </a:lnTo>
                <a:lnTo>
                  <a:pt x="581676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p:cNvSpPr txBox="1"/>
          <p:nvPr/>
        </p:nvSpPr>
        <p:spPr>
          <a:xfrm>
            <a:off x="2875381" y="3509035"/>
            <a:ext cx="11514948" cy="276999"/>
          </a:xfrm>
          <a:prstGeom prst="rect">
            <a:avLst/>
          </a:prstGeom>
        </p:spPr>
        <p:txBody>
          <a:bodyPr lIns="0" tIns="0" rIns="0" bIns="0" rtlCol="0" anchor="t">
            <a:spAutoFit/>
          </a:bodyPr>
          <a:lstStyle/>
          <a:p>
            <a:pPr algn="just" rtl="0">
              <a:spcBef>
                <a:spcPts val="1200"/>
              </a:spcBef>
              <a:spcAft>
                <a:spcPts val="1200"/>
              </a:spcAft>
            </a:pPr>
            <a:r>
              <a:rPr lang="el-GR" sz="1800" b="0" i="0" u="none" strike="noStrike">
                <a:solidFill>
                  <a:srgbClr val="000000"/>
                </a:solidFill>
                <a:effectLst/>
                <a:latin typeface="Arial" panose="020B0604020202020204" pitchFamily="34" charset="0"/>
              </a:rPr>
              <a:t> </a:t>
            </a:r>
            <a:endParaRPr lang="en-US" sz="3600">
              <a:solidFill>
                <a:srgbClr val="464F41"/>
              </a:solidFill>
              <a:latin typeface="Tomorrow"/>
              <a:ea typeface="Tomorrow"/>
              <a:cs typeface="Tomorrow"/>
              <a:sym typeface="Tomorrow"/>
            </a:endParaRPr>
          </a:p>
        </p:txBody>
      </p:sp>
      <p:sp>
        <p:nvSpPr>
          <p:cNvPr id="7" name="TextBox 7"/>
          <p:cNvSpPr txBox="1"/>
          <p:nvPr/>
        </p:nvSpPr>
        <p:spPr>
          <a:xfrm>
            <a:off x="3964557" y="3396329"/>
            <a:ext cx="10688219" cy="4039567"/>
          </a:xfrm>
          <a:prstGeom prst="rect">
            <a:avLst/>
          </a:prstGeom>
        </p:spPr>
        <p:txBody>
          <a:bodyPr wrap="square" lIns="0" tIns="0" rIns="0" bIns="0" rtlCol="0" anchor="t">
            <a:spAutoFit/>
          </a:bodyPr>
          <a:lstStyle/>
          <a:p>
            <a:pPr algn="ctr">
              <a:lnSpc>
                <a:spcPct val="150000"/>
              </a:lnSpc>
            </a:pPr>
            <a:r>
              <a:rPr lang="el-GR" sz="6000" b="1">
                <a:solidFill>
                  <a:srgbClr val="464F41"/>
                </a:solidFill>
                <a:latin typeface="Boriboon Bold"/>
                <a:ea typeface="Boriboon Bold"/>
                <a:cs typeface="Boriboon Bold"/>
                <a:sym typeface="Boriboon Bold"/>
              </a:rPr>
              <a:t>ΠΡΟΚΛΗΣΕΙΣ </a:t>
            </a:r>
          </a:p>
          <a:p>
            <a:pPr algn="ctr">
              <a:lnSpc>
                <a:spcPct val="150000"/>
              </a:lnSpc>
            </a:pPr>
            <a:r>
              <a:rPr lang="el-GR" sz="6000" b="1">
                <a:solidFill>
                  <a:srgbClr val="464F41"/>
                </a:solidFill>
                <a:latin typeface="Boriboon Bold"/>
                <a:ea typeface="Boriboon Bold"/>
                <a:cs typeface="Boriboon Bold"/>
                <a:sym typeface="Boriboon Bold"/>
              </a:rPr>
              <a:t>ΚΑΙ </a:t>
            </a:r>
          </a:p>
          <a:p>
            <a:pPr algn="ctr">
              <a:lnSpc>
                <a:spcPct val="150000"/>
              </a:lnSpc>
            </a:pPr>
            <a:r>
              <a:rPr lang="el-GR" sz="6000" b="1">
                <a:solidFill>
                  <a:srgbClr val="464F41"/>
                </a:solidFill>
                <a:latin typeface="Boriboon Bold"/>
                <a:ea typeface="Boriboon Bold"/>
                <a:cs typeface="Boriboon Bold"/>
                <a:sym typeface="Boriboon Bold"/>
              </a:rPr>
              <a:t>ΠΑΡΑΓΟΝΤΕΣ ΚΙΝΔΥΝΟΥ</a:t>
            </a:r>
            <a:endParaRPr lang="en-US" sz="6000" b="1">
              <a:solidFill>
                <a:srgbClr val="464F41"/>
              </a:solidFill>
              <a:latin typeface="Boriboon Bold"/>
              <a:ea typeface="Boriboon Bold"/>
              <a:cs typeface="Boriboon Bold"/>
              <a:sym typeface="Boriboon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8A20C-0426-F06A-BF8D-F8B8D81F24D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85D6BEB-430D-67C3-FFFA-C064E297373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R"/>
          </a:p>
        </p:txBody>
      </p:sp>
      <p:sp>
        <p:nvSpPr>
          <p:cNvPr id="3" name="Freeform 3">
            <a:extLst>
              <a:ext uri="{FF2B5EF4-FFF2-40B4-BE49-F238E27FC236}">
                <a16:creationId xmlns:a16="http://schemas.microsoft.com/office/drawing/2014/main" id="{BB7D0902-8EF0-A77B-F3B9-D609ED1EF464}"/>
              </a:ext>
            </a:extLst>
          </p:cNvPr>
          <p:cNvSpPr/>
          <p:nvPr/>
        </p:nvSpPr>
        <p:spPr>
          <a:xfrm>
            <a:off x="2429822" y="1028700"/>
            <a:ext cx="13757690" cy="8229600"/>
          </a:xfrm>
          <a:custGeom>
            <a:avLst/>
            <a:gdLst/>
            <a:ahLst/>
            <a:cxnLst/>
            <a:rect l="l" t="t" r="r" b="b"/>
            <a:pathLst>
              <a:path w="13757690" h="8229600">
                <a:moveTo>
                  <a:pt x="0" y="0"/>
                </a:moveTo>
                <a:lnTo>
                  <a:pt x="13757690" y="0"/>
                </a:lnTo>
                <a:lnTo>
                  <a:pt x="13757690"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R"/>
          </a:p>
        </p:txBody>
      </p:sp>
      <p:sp>
        <p:nvSpPr>
          <p:cNvPr id="4" name="Freeform 4">
            <a:extLst>
              <a:ext uri="{FF2B5EF4-FFF2-40B4-BE49-F238E27FC236}">
                <a16:creationId xmlns:a16="http://schemas.microsoft.com/office/drawing/2014/main" id="{60EF1EEF-1A08-C624-55EB-25400CB81EF9}"/>
              </a:ext>
            </a:extLst>
          </p:cNvPr>
          <p:cNvSpPr/>
          <p:nvPr/>
        </p:nvSpPr>
        <p:spPr>
          <a:xfrm flipH="1">
            <a:off x="14824090" y="-16535"/>
            <a:ext cx="5816767" cy="10320071"/>
          </a:xfrm>
          <a:custGeom>
            <a:avLst/>
            <a:gdLst/>
            <a:ahLst/>
            <a:cxnLst/>
            <a:rect l="l" t="t" r="r" b="b"/>
            <a:pathLst>
              <a:path w="5816767" h="10320071">
                <a:moveTo>
                  <a:pt x="5816767" y="0"/>
                </a:moveTo>
                <a:lnTo>
                  <a:pt x="0" y="0"/>
                </a:lnTo>
                <a:lnTo>
                  <a:pt x="0" y="10320070"/>
                </a:lnTo>
                <a:lnTo>
                  <a:pt x="5816767" y="10320070"/>
                </a:lnTo>
                <a:lnTo>
                  <a:pt x="581676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R"/>
          </a:p>
        </p:txBody>
      </p:sp>
      <p:sp>
        <p:nvSpPr>
          <p:cNvPr id="5" name="Freeform 5">
            <a:extLst>
              <a:ext uri="{FF2B5EF4-FFF2-40B4-BE49-F238E27FC236}">
                <a16:creationId xmlns:a16="http://schemas.microsoft.com/office/drawing/2014/main" id="{DA3EE140-7076-421B-A485-A823B94DDCBA}"/>
              </a:ext>
            </a:extLst>
          </p:cNvPr>
          <p:cNvSpPr/>
          <p:nvPr/>
        </p:nvSpPr>
        <p:spPr>
          <a:xfrm>
            <a:off x="0" y="8956964"/>
            <a:ext cx="18288000" cy="1330036"/>
          </a:xfrm>
          <a:custGeom>
            <a:avLst/>
            <a:gdLst/>
            <a:ahLst/>
            <a:cxnLst/>
            <a:rect l="l" t="t" r="r" b="b"/>
            <a:pathLst>
              <a:path w="18288000" h="1330036">
                <a:moveTo>
                  <a:pt x="0" y="0"/>
                </a:moveTo>
                <a:lnTo>
                  <a:pt x="18288000" y="0"/>
                </a:lnTo>
                <a:lnTo>
                  <a:pt x="18288000" y="1330036"/>
                </a:lnTo>
                <a:lnTo>
                  <a:pt x="0" y="1330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R"/>
          </a:p>
        </p:txBody>
      </p:sp>
      <p:sp>
        <p:nvSpPr>
          <p:cNvPr id="6" name="TextBox 6">
            <a:extLst>
              <a:ext uri="{FF2B5EF4-FFF2-40B4-BE49-F238E27FC236}">
                <a16:creationId xmlns:a16="http://schemas.microsoft.com/office/drawing/2014/main" id="{668F129E-457E-B181-37DC-DA5E8EDC58BF}"/>
              </a:ext>
            </a:extLst>
          </p:cNvPr>
          <p:cNvSpPr txBox="1"/>
          <p:nvPr/>
        </p:nvSpPr>
        <p:spPr>
          <a:xfrm>
            <a:off x="2875381" y="3509035"/>
            <a:ext cx="11514948" cy="276999"/>
          </a:xfrm>
          <a:prstGeom prst="rect">
            <a:avLst/>
          </a:prstGeom>
        </p:spPr>
        <p:txBody>
          <a:bodyPr lIns="0" tIns="0" rIns="0" bIns="0" rtlCol="0" anchor="t">
            <a:spAutoFit/>
          </a:bodyPr>
          <a:lstStyle/>
          <a:p>
            <a:pPr algn="just" rtl="0">
              <a:spcBef>
                <a:spcPts val="1200"/>
              </a:spcBef>
              <a:spcAft>
                <a:spcPts val="1200"/>
              </a:spcAft>
            </a:pPr>
            <a:r>
              <a:rPr lang="el-GR" sz="1800" b="0" i="0" u="none" strike="noStrike">
                <a:solidFill>
                  <a:srgbClr val="000000"/>
                </a:solidFill>
                <a:effectLst/>
                <a:latin typeface="Arial" panose="020B0604020202020204" pitchFamily="34" charset="0"/>
              </a:rPr>
              <a:t> </a:t>
            </a:r>
            <a:endParaRPr lang="en-US" sz="3600">
              <a:solidFill>
                <a:srgbClr val="464F41"/>
              </a:solidFill>
              <a:latin typeface="Tomorrow"/>
              <a:ea typeface="Tomorrow"/>
              <a:cs typeface="Tomorrow"/>
              <a:sym typeface="Tomorrow"/>
            </a:endParaRPr>
          </a:p>
        </p:txBody>
      </p:sp>
      <p:sp>
        <p:nvSpPr>
          <p:cNvPr id="7" name="TextBox 7">
            <a:extLst>
              <a:ext uri="{FF2B5EF4-FFF2-40B4-BE49-F238E27FC236}">
                <a16:creationId xmlns:a16="http://schemas.microsoft.com/office/drawing/2014/main" id="{AA205B6F-0F1C-BA67-2B75-E786796C1400}"/>
              </a:ext>
            </a:extLst>
          </p:cNvPr>
          <p:cNvSpPr txBox="1"/>
          <p:nvPr/>
        </p:nvSpPr>
        <p:spPr>
          <a:xfrm>
            <a:off x="3964557" y="1983346"/>
            <a:ext cx="10688219" cy="8771632"/>
          </a:xfrm>
          <a:prstGeom prst="rect">
            <a:avLst/>
          </a:prstGeom>
        </p:spPr>
        <p:txBody>
          <a:bodyPr wrap="square" lIns="0" tIns="0" rIns="0" bIns="0" rtlCol="0" anchor="t">
            <a:spAutoFit/>
          </a:bodyPr>
          <a:lstStyle/>
          <a:p>
            <a:pPr marL="742950" indent="-742950" algn="ctr">
              <a:spcBef>
                <a:spcPts val="1200"/>
              </a:spcBef>
              <a:spcAft>
                <a:spcPts val="1200"/>
              </a:spcAft>
              <a:buFont typeface="+mj-lt"/>
              <a:buAutoNum type="arabicPeriod"/>
            </a:pPr>
            <a:r>
              <a:rPr lang="el-GR" sz="3600" dirty="0">
                <a:solidFill>
                  <a:srgbClr val="464F41"/>
                </a:solidFill>
                <a:cs typeface="Boriboon Bold"/>
              </a:rPr>
              <a:t>Η κλιματική κρίση έχει αυξήσει τη μέση θερμοκρασία του πλανήτη και οδηγεί σε συχνότερες ακραίες συνθήκες υψηλής θερμοκρασίας, όπως οι καύσωνες. </a:t>
            </a:r>
          </a:p>
          <a:p>
            <a:pPr algn="ctr">
              <a:spcBef>
                <a:spcPts val="1200"/>
              </a:spcBef>
              <a:spcAft>
                <a:spcPts val="1200"/>
              </a:spcAft>
            </a:pPr>
            <a:endParaRPr lang="el-GR" sz="3600" dirty="0">
              <a:solidFill>
                <a:srgbClr val="464F41"/>
              </a:solidFill>
              <a:cs typeface="Boriboon Bold"/>
            </a:endParaRPr>
          </a:p>
          <a:p>
            <a:pPr marL="571500" indent="-571500" algn="ctr">
              <a:spcBef>
                <a:spcPts val="1200"/>
              </a:spcBef>
              <a:spcAft>
                <a:spcPts val="1200"/>
              </a:spcAft>
              <a:buFont typeface="Arial" panose="020B0604020202020204" pitchFamily="34" charset="0"/>
              <a:buChar char="•"/>
            </a:pPr>
            <a:r>
              <a:rPr lang="el-GR" sz="3600" dirty="0">
                <a:solidFill>
                  <a:srgbClr val="464F41"/>
                </a:solidFill>
                <a:cs typeface="Boriboon Bold"/>
              </a:rPr>
              <a:t>Οι υψηλότερες θερμοκρασίες μπορούν να προκαλέσουν αυξημένη θνησιμότητα, μειωμένη παραγωγικότητα και ζημιές στις υποδομές. Τα πλέον ευάλωτα μέλη του πληθυσμού, όπως οι ηλικιωμένοι και τα βρέφη, επηρεάζονται περισσότερο.</a:t>
            </a:r>
          </a:p>
          <a:p>
            <a:br>
              <a:rPr lang="el-GR" sz="8000" dirty="0">
                <a:latin typeface="Aptos" panose="020B0004020202020204" pitchFamily="34" charset="0"/>
              </a:rPr>
            </a:br>
            <a:endParaRPr lang="en-US" sz="8000" dirty="0">
              <a:solidFill>
                <a:srgbClr val="464F41"/>
              </a:solidFill>
              <a:latin typeface="Aptos" panose="020B0004020202020204" pitchFamily="34" charset="0"/>
              <a:ea typeface="Boriboon Bold"/>
              <a:cs typeface="Boriboon Bold"/>
              <a:sym typeface="Boriboon Bold"/>
            </a:endParaRPr>
          </a:p>
        </p:txBody>
      </p:sp>
    </p:spTree>
    <p:extLst>
      <p:ext uri="{BB962C8B-B14F-4D97-AF65-F5344CB8AC3E}">
        <p14:creationId xmlns:p14="http://schemas.microsoft.com/office/powerpoint/2010/main" val="3192612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2470</Words>
  <Application>Microsoft Macintosh PowerPoint</Application>
  <PresentationFormat>Custom</PresentationFormat>
  <Paragraphs>430</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Boriboon Bold</vt:lpstr>
      <vt:lpstr>Calibri</vt:lpstr>
      <vt:lpstr>Courier New</vt:lpstr>
      <vt:lpstr>Aptos</vt:lpstr>
      <vt:lpstr>Tomorrow</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Green Aesthetic Nature Group Project Presentation</dc:title>
  <cp:lastModifiedBy>Sofia Tipaldou</cp:lastModifiedBy>
  <cp:revision>60</cp:revision>
  <dcterms:created xsi:type="dcterms:W3CDTF">2006-08-16T00:00:00Z</dcterms:created>
  <dcterms:modified xsi:type="dcterms:W3CDTF">2024-12-18T18:19:09Z</dcterms:modified>
  <dc:identifier>DAGYuJtKYVA</dc:identifier>
</cp:coreProperties>
</file>