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9" r:id="rId2"/>
    <p:sldId id="260" r:id="rId3"/>
    <p:sldId id="272" r:id="rId4"/>
    <p:sldId id="261" r:id="rId5"/>
    <p:sldId id="262" r:id="rId6"/>
    <p:sldId id="263" r:id="rId7"/>
    <p:sldId id="27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372B1-6FD8-43BF-87D4-C233F31BBE09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3E6E8-649D-4F2F-A762-53F63D898C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B4DF-1A32-4D7D-9F99-5595805714B2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387B-F425-49EE-815E-2D90AD1AC43B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64D2-B6B2-47D9-85DC-0768505B3FAA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F15C-62C7-466E-AE5E-EEA2A49E0C69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B61-0AF5-4683-9C63-361C45B3896D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CA23E-C699-48C1-8730-52955C52BFBC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D3AB-C981-4D21-A587-9E310D3DE97A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D6A2-330A-4777-A584-F6136E559800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E1FE-DAA5-4101-B643-E4CFE399664D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A73-4535-4E6D-ADD7-431E3BCFA2BA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51D3-71FE-48C0-B590-70509053961E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8097-0197-47A5-80F5-3DFB7C7A3C7E}" type="datetime1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l-GR" sz="2800" dirty="0" smtClean="0">
                <a:solidFill>
                  <a:srgbClr val="002060"/>
                </a:solidFill>
              </a:rPr>
              <a:t>Έμφυλη επιτέλεση – Σχολείο – Ορυχεία – Ομοφυλόφιλη επιθυμία </a:t>
            </a:r>
            <a:endParaRPr lang="el-GR" sz="2800" dirty="0">
              <a:solidFill>
                <a:srgbClr val="002060"/>
              </a:solidFill>
            </a:endParaRPr>
          </a:p>
        </p:txBody>
      </p:sp>
      <p:pic>
        <p:nvPicPr>
          <p:cNvPr id="7" name="6 - Θέση περιεχομένου" descr="Albrecht_Durer,_Adam_and_Eve,_1504,_Engrav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9045" y="1600200"/>
            <a:ext cx="3565910" cy="4525963"/>
          </a:xfrm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Δρ. Βασίλειος Τσίτος Τμήμα Ψυχολογίας Πάντειον Πανεπιστήμιο</a:t>
            </a:r>
            <a:endParaRPr lang="el-GR" dirty="0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6444208" y="5589240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n-CL" b="1" dirty="0" smtClean="0">
                <a:solidFill>
                  <a:srgbClr val="002060"/>
                </a:solidFill>
              </a:rPr>
              <a:t>Albrecht Dürer </a:t>
            </a:r>
            <a:r>
              <a:rPr lang="el-GR" b="1" dirty="0" smtClean="0">
                <a:solidFill>
                  <a:srgbClr val="002060"/>
                </a:solidFill>
              </a:rPr>
              <a:t>1504</a:t>
            </a:r>
            <a:endParaRPr lang="arn-CL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2060"/>
                </a:solidFill>
              </a:rPr>
              <a:t>1</a:t>
            </a:r>
            <a:r>
              <a:rPr lang="el-GR" sz="1800" baseline="30000" dirty="0" smtClean="0">
                <a:solidFill>
                  <a:srgbClr val="002060"/>
                </a:solidFill>
              </a:rPr>
              <a:t>η</a:t>
            </a:r>
            <a:r>
              <a:rPr lang="el-GR" sz="1800" dirty="0" smtClean="0">
                <a:solidFill>
                  <a:srgbClr val="002060"/>
                </a:solidFill>
              </a:rPr>
              <a:t> Περίπτωση </a:t>
            </a:r>
            <a:r>
              <a:rPr lang="el-GR" sz="2800" dirty="0" smtClean="0">
                <a:solidFill>
                  <a:srgbClr val="002060"/>
                </a:solidFill>
              </a:rPr>
              <a:t>Η Έμφυλη επιτέλεση στη σχολική ζωή 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Barrie Thorne </a:t>
            </a:r>
            <a:r>
              <a:rPr lang="en-US" sz="2400" dirty="0" smtClean="0">
                <a:solidFill>
                  <a:srgbClr val="002060"/>
                </a:solidFill>
                <a:sym typeface="Wingdings" pitchFamily="2" charset="2"/>
              </a:rPr>
              <a:t> Gender Play 1993. </a:t>
            </a:r>
            <a:r>
              <a:rPr lang="el-GR" sz="1400" dirty="0">
                <a:solidFill>
                  <a:srgbClr val="002060"/>
                </a:solidFill>
              </a:rPr>
              <a:t>Συγκολλίτου</a:t>
            </a:r>
            <a:r>
              <a:rPr lang="en-GB" sz="1400" dirty="0">
                <a:solidFill>
                  <a:srgbClr val="002060"/>
                </a:solidFill>
              </a:rPr>
              <a:t>, </a:t>
            </a:r>
            <a:r>
              <a:rPr lang="el-GR" sz="1400" dirty="0">
                <a:solidFill>
                  <a:srgbClr val="002060"/>
                </a:solidFill>
              </a:rPr>
              <a:t>Α</a:t>
            </a:r>
            <a:r>
              <a:rPr lang="en-GB" sz="1400" dirty="0">
                <a:solidFill>
                  <a:srgbClr val="002060"/>
                </a:solidFill>
              </a:rPr>
              <a:t>., </a:t>
            </a:r>
            <a:r>
              <a:rPr lang="el-GR" sz="1400" dirty="0">
                <a:solidFill>
                  <a:srgbClr val="002060"/>
                </a:solidFill>
              </a:rPr>
              <a:t>Σακκά</a:t>
            </a:r>
            <a:r>
              <a:rPr lang="en-GB" sz="1400" dirty="0">
                <a:solidFill>
                  <a:srgbClr val="002060"/>
                </a:solidFill>
              </a:rPr>
              <a:t>, </a:t>
            </a:r>
            <a:r>
              <a:rPr lang="el-GR" sz="1400" dirty="0">
                <a:solidFill>
                  <a:srgbClr val="002060"/>
                </a:solidFill>
              </a:rPr>
              <a:t>Δ</a:t>
            </a:r>
            <a:r>
              <a:rPr lang="en-GB" sz="1400" dirty="0">
                <a:solidFill>
                  <a:srgbClr val="002060"/>
                </a:solidFill>
              </a:rPr>
              <a:t>., </a:t>
            </a:r>
            <a:r>
              <a:rPr lang="el-GR" sz="1400" dirty="0">
                <a:solidFill>
                  <a:srgbClr val="002060"/>
                </a:solidFill>
              </a:rPr>
              <a:t>Δεληγιάννη</a:t>
            </a:r>
            <a:r>
              <a:rPr lang="en-GB" sz="1400" dirty="0">
                <a:solidFill>
                  <a:srgbClr val="002060"/>
                </a:solidFill>
              </a:rPr>
              <a:t> - </a:t>
            </a:r>
            <a:r>
              <a:rPr lang="el-GR" sz="1400" dirty="0">
                <a:solidFill>
                  <a:srgbClr val="002060"/>
                </a:solidFill>
              </a:rPr>
              <a:t>Κουϊμτζή</a:t>
            </a:r>
            <a:r>
              <a:rPr lang="en-GB" sz="1400" dirty="0">
                <a:solidFill>
                  <a:srgbClr val="002060"/>
                </a:solidFill>
              </a:rPr>
              <a:t>, </a:t>
            </a:r>
            <a:r>
              <a:rPr lang="el-GR" sz="1400" dirty="0">
                <a:solidFill>
                  <a:srgbClr val="002060"/>
                </a:solidFill>
              </a:rPr>
              <a:t>Β</a:t>
            </a:r>
            <a:r>
              <a:rPr lang="en-GB" sz="1400" dirty="0">
                <a:solidFill>
                  <a:srgbClr val="002060"/>
                </a:solidFill>
              </a:rPr>
              <a:t>. (2007). </a:t>
            </a:r>
            <a:r>
              <a:rPr lang="el-GR" sz="1400" dirty="0">
                <a:solidFill>
                  <a:srgbClr val="002060"/>
                </a:solidFill>
              </a:rPr>
              <a:t>Εικόνα του φύλου κατά την εφηβική ηλικία. Στο</a:t>
            </a:r>
            <a:r>
              <a:rPr lang="el-GR" sz="1400" i="1" dirty="0">
                <a:solidFill>
                  <a:srgbClr val="002060"/>
                </a:solidFill>
              </a:rPr>
              <a:t> </a:t>
            </a:r>
            <a:r>
              <a:rPr lang="el-GR" sz="1400" dirty="0">
                <a:solidFill>
                  <a:srgbClr val="002060"/>
                </a:solidFill>
              </a:rPr>
              <a:t>Β. Δεληγιάννη – Κουϊμτζή &amp; Δ. Σακκά (Επιμ.), </a:t>
            </a:r>
            <a:r>
              <a:rPr lang="el-GR" sz="1400" i="1" dirty="0">
                <a:solidFill>
                  <a:srgbClr val="002060"/>
                </a:solidFill>
              </a:rPr>
              <a:t> Από την εφηβεία στην ενήλικη ζωή – μελέτες για τις ταυτότητες στη σύγχρονη ελληνική πραγματικότητα</a:t>
            </a:r>
            <a:r>
              <a:rPr lang="el-GR" sz="1400" dirty="0">
                <a:solidFill>
                  <a:srgbClr val="002060"/>
                </a:solidFill>
              </a:rPr>
              <a:t>, (σ. 109- 133). Αθήνα: </a:t>
            </a:r>
            <a:r>
              <a:rPr lang="en-US" sz="1400" dirty="0">
                <a:solidFill>
                  <a:srgbClr val="002060"/>
                </a:solidFill>
              </a:rPr>
              <a:t>Gutenberg.</a:t>
            </a:r>
            <a:endParaRPr lang="el-GR" sz="1400" dirty="0">
              <a:solidFill>
                <a:srgbClr val="002060"/>
              </a:solidFill>
            </a:endParaRPr>
          </a:p>
          <a:p>
            <a:r>
              <a:rPr lang="el-GR" sz="1400" dirty="0">
                <a:solidFill>
                  <a:srgbClr val="002060"/>
                </a:solidFill>
              </a:rPr>
              <a:t>Φρειδερίκου, Α. &amp; Φολερού, Φ. (2004). </a:t>
            </a:r>
            <a:r>
              <a:rPr lang="el-GR" sz="1400" i="1" dirty="0">
                <a:solidFill>
                  <a:srgbClr val="002060"/>
                </a:solidFill>
              </a:rPr>
              <a:t>Τα κορίτσια παίζουν. Αναπαραστάσεις του φύλου στην αυλή του δημοτικού σχολείου</a:t>
            </a:r>
            <a:r>
              <a:rPr lang="el-GR" sz="1400" dirty="0">
                <a:solidFill>
                  <a:srgbClr val="002060"/>
                </a:solidFill>
              </a:rPr>
              <a:t>. Αθήνα: Ελληνικά Γράμματα</a:t>
            </a:r>
            <a:r>
              <a:rPr lang="el-GR" sz="1400" dirty="0" smtClean="0"/>
              <a:t>.</a:t>
            </a:r>
          </a:p>
          <a:p>
            <a:r>
              <a:rPr lang="el-GR" sz="1500" b="1" dirty="0" smtClean="0">
                <a:solidFill>
                  <a:srgbClr val="002060"/>
                </a:solidFill>
              </a:rPr>
              <a:t>Επιτέλεση Φύλου: 1) Κατασκευή 2) Επανάληψη 3) Αυτοαφήγηση </a:t>
            </a:r>
            <a:endParaRPr lang="el-GR" sz="15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2060"/>
                </a:solidFill>
              </a:rPr>
              <a:t>Εσφαλμένη  η εντύπωση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ότι η έμφυλη κοινωνικοποίηση κατά γίνεται κατά τον τρόπο των ενηλίκων  (τα ερωτηματολόγια αδυνατούν)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8 + 3 μήνες, επιτόπια έρευνα σε σχολεία  - εθνογραφική μελέτη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Τα έμφυλα πρότυπα προκαταλαμβάνουν  ερευνητές  διαφορές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Αγόρια και κορίτσια δεν θέσπιζαν μονίμως αντίθετους ρόλους</a:t>
            </a:r>
          </a:p>
          <a:p>
            <a:pPr>
              <a:buNone/>
            </a:pPr>
            <a:endParaRPr lang="el-GR" sz="2400" dirty="0" smtClean="0">
              <a:solidFill>
                <a:srgbClr val="002060"/>
              </a:solidFill>
              <a:sym typeface="Wingdings" pitchFamily="2" charset="2"/>
            </a:endParaRPr>
          </a:p>
          <a:p>
            <a:endParaRPr lang="el-GR" sz="2400" dirty="0">
              <a:solidFill>
                <a:srgbClr val="002060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2060"/>
                </a:solidFill>
              </a:rPr>
              <a:t>1</a:t>
            </a:r>
            <a:r>
              <a:rPr lang="el-GR" sz="1800" baseline="30000" dirty="0" smtClean="0">
                <a:solidFill>
                  <a:srgbClr val="002060"/>
                </a:solidFill>
              </a:rPr>
              <a:t>η</a:t>
            </a:r>
            <a:r>
              <a:rPr lang="el-GR" sz="1800" dirty="0" smtClean="0">
                <a:solidFill>
                  <a:srgbClr val="002060"/>
                </a:solidFill>
              </a:rPr>
              <a:t> Περίπτωση </a:t>
            </a:r>
            <a:r>
              <a:rPr lang="el-GR" sz="2800" dirty="0" smtClean="0">
                <a:solidFill>
                  <a:srgbClr val="002060"/>
                </a:solidFill>
              </a:rPr>
              <a:t>Η Έμφυλη επιτέλεση στη σχολική ζωή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Μεθοριακή λειτουργία: (</a:t>
            </a:r>
            <a:r>
              <a:rPr lang="en-US" sz="2000" dirty="0" err="1" smtClean="0">
                <a:solidFill>
                  <a:srgbClr val="002060"/>
                </a:solidFill>
                <a:sym typeface="Wingdings" pitchFamily="2" charset="2"/>
              </a:rPr>
              <a:t>Borderworth</a:t>
            </a:r>
            <a:r>
              <a:rPr lang="en-US" sz="2000" dirty="0" smtClean="0">
                <a:solidFill>
                  <a:srgbClr val="002060"/>
                </a:solidFill>
                <a:sym typeface="Wingdings" pitchFamily="2" charset="2"/>
              </a:rPr>
              <a:t>)  </a:t>
            </a:r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ενεργοποίηση διαφορών </a:t>
            </a:r>
          </a:p>
          <a:p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(Όχι η παράδοση του μαθήματος) </a:t>
            </a:r>
          </a:p>
          <a:p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 Αμοιβαία παιχνίδια και έμφυλα διαχωρισμένα (π.χ. το κυνηγητό) </a:t>
            </a:r>
          </a:p>
          <a:p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Ενεργοποίηση έμφυλων ορίων </a:t>
            </a:r>
          </a:p>
          <a:p>
            <a:pPr>
              <a:buNone/>
            </a:pPr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        από αγόρια και κορίτσια  «τα αγόρια»  # «τα κορίτσια»</a:t>
            </a:r>
          </a:p>
          <a:p>
            <a:pPr>
              <a:buNone/>
            </a:pPr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         οι κατηγόριες  ταυτότητας (αγόρια/κορίτσια) γίνονται βάση για ξεχωριστές συλλογικότητες</a:t>
            </a:r>
          </a:p>
          <a:p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 Η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ταυτότητα του ατόμου αγνοείται από την έμφυλη αμοιβαία σχέση στο φύλο  « – Τόνυ σώσε με από τα κορίτσια»</a:t>
            </a:r>
          </a:p>
          <a:p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Τα κορίτσια και τα αδύναμα ή θεωρούμενα ομοφυλόφιλα αγόρια ως πηγή μόλυνσης  «Η αποφυγή προσέγγισής τους και των πραγμάτων τους αποτελεί ισχυρή δήλωση κοινωνικής απόστασης και διεκδικούμενης ανωτερότητας </a:t>
            </a:r>
            <a:r>
              <a:rPr lang="en-US" sz="2200" i="1" dirty="0" smtClean="0">
                <a:solidFill>
                  <a:srgbClr val="002060"/>
                </a:solidFill>
                <a:sym typeface="Wingdings" pitchFamily="2" charset="2"/>
              </a:rPr>
              <a:t>Thorne, 1993, </a:t>
            </a:r>
            <a:r>
              <a:rPr lang="el-GR" sz="2200" i="1" dirty="0" smtClean="0">
                <a:solidFill>
                  <a:srgbClr val="002060"/>
                </a:solidFill>
                <a:sym typeface="Wingdings" pitchFamily="2" charset="2"/>
              </a:rPr>
              <a:t>σ. 69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»</a:t>
            </a:r>
          </a:p>
          <a:p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endParaRPr lang="el-GR" sz="2000" dirty="0" smtClean="0">
              <a:solidFill>
                <a:srgbClr val="002060"/>
              </a:solidFill>
              <a:sym typeface="Wingdings" pitchFamily="2" charset="2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1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 Η Έμφυλη επιτέλεση στη σχολική ζωή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Η έμφυλη διαφορά δεν είναι κάτι που απλά υπάρχει, πρέπει να συμβαίνει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r>
              <a:rPr lang="el-GR" sz="2200" dirty="0" smtClean="0">
                <a:solidFill>
                  <a:srgbClr val="002060"/>
                </a:solidFill>
              </a:rPr>
              <a:t>Προαύλιο – αγόρια - έλεγχος- βία – εισβάλουν διακόπτοντας κορίτσια που παίζουν,  άλλα, όμως, δεν το κάνουν…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r>
              <a:rPr lang="el-GR" sz="2200" dirty="0" smtClean="0">
                <a:solidFill>
                  <a:srgbClr val="002060"/>
                </a:solidFill>
              </a:rPr>
              <a:t>Συμβολικό επίπεδο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«…προσδιορίζονται ως κορίτσια …τα αδύναμα αγόρια..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    ή και «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Fag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»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 …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έκφραση εχθρότητας… και χωρίς να γνωρίζουν τα άλλα παιδιά    «υπηρέτης ή αδελφή»  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Παιδιά  Δρώντα υποκείμενα  στην εκμάθηση του φύλου 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Το φύλο ως ανθρώπινο ζήτημα  όχι προκαθορισμένο πλαίσιο         </a:t>
            </a:r>
            <a:r>
              <a:rPr lang="el-GR" sz="1900" dirty="0" smtClean="0">
                <a:solidFill>
                  <a:srgbClr val="002060"/>
                </a:solidFill>
                <a:sym typeface="Wingdings" pitchFamily="2" charset="2"/>
              </a:rPr>
              <a:t>«</a:t>
            </a:r>
            <a:r>
              <a:rPr lang="en-US" sz="1900" dirty="0" smtClean="0">
                <a:solidFill>
                  <a:srgbClr val="002060"/>
                </a:solidFill>
                <a:sym typeface="Wingdings" pitchFamily="2" charset="2"/>
              </a:rPr>
              <a:t>Robert </a:t>
            </a:r>
            <a:r>
              <a:rPr lang="en-US" sz="1900" dirty="0" err="1" smtClean="0">
                <a:solidFill>
                  <a:srgbClr val="002060"/>
                </a:solidFill>
                <a:sym typeface="Wingdings" pitchFamily="2" charset="2"/>
              </a:rPr>
              <a:t>Musil</a:t>
            </a:r>
            <a:r>
              <a:rPr lang="en-US" sz="1900" dirty="0" smtClean="0">
                <a:solidFill>
                  <a:srgbClr val="002060"/>
                </a:solidFill>
                <a:sym typeface="Wingdings" pitchFamily="2" charset="2"/>
              </a:rPr>
              <a:t>  </a:t>
            </a:r>
            <a:r>
              <a:rPr lang="el-GR" sz="1900" dirty="0" smtClean="0">
                <a:solidFill>
                  <a:srgbClr val="002060"/>
                </a:solidFill>
                <a:sym typeface="Wingdings" pitchFamily="2" charset="2"/>
              </a:rPr>
              <a:t>Νεαρός </a:t>
            </a:r>
            <a:r>
              <a:rPr lang="el-GR" sz="1900" dirty="0" err="1" smtClean="0">
                <a:solidFill>
                  <a:srgbClr val="002060"/>
                </a:solidFill>
                <a:sym typeface="Wingdings" pitchFamily="2" charset="2"/>
              </a:rPr>
              <a:t>Τέρλες</a:t>
            </a:r>
            <a:r>
              <a:rPr lang="el-GR" sz="1900" dirty="0" smtClean="0">
                <a:solidFill>
                  <a:srgbClr val="002060"/>
                </a:solidFill>
                <a:sym typeface="Wingdings" pitchFamily="2" charset="2"/>
              </a:rPr>
              <a:t> 1906»</a:t>
            </a:r>
          </a:p>
          <a:p>
            <a:endParaRPr lang="el-GR" sz="2400" dirty="0" smtClean="0">
              <a:solidFill>
                <a:srgbClr val="002060"/>
              </a:solidFill>
              <a:sym typeface="Wingdings" pitchFamily="2" charset="2"/>
            </a:endParaRPr>
          </a:p>
          <a:p>
            <a:endParaRPr lang="el-GR" sz="2400" dirty="0" smtClean="0">
              <a:solidFill>
                <a:srgbClr val="002060"/>
              </a:solidFill>
            </a:endParaRPr>
          </a:p>
          <a:p>
            <a:endParaRPr lang="el-GR" sz="2400" dirty="0" smtClean="0">
              <a:solidFill>
                <a:srgbClr val="002060"/>
              </a:solidFill>
            </a:endParaRPr>
          </a:p>
          <a:p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2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Ανδρισμός και Ορυχεία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l-GR" sz="2800" dirty="0" smtClean="0">
                <a:solidFill>
                  <a:srgbClr val="002060"/>
                </a:solidFill>
              </a:rPr>
              <a:t>Φυλετικές Ομόφυλες Εκδοχές και Νέο-αποικοιοκρατία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l-GR" sz="2000" dirty="0" smtClean="0">
                <a:solidFill>
                  <a:srgbClr val="002060"/>
                </a:solidFill>
              </a:rPr>
              <a:t>Νότια Αφρική </a:t>
            </a:r>
            <a:r>
              <a:rPr lang="en-US" sz="2000" dirty="0" smtClean="0">
                <a:solidFill>
                  <a:srgbClr val="002060"/>
                </a:solidFill>
              </a:rPr>
              <a:t>Witwatersrand– discovery of gold in 1886.</a:t>
            </a:r>
            <a:endParaRPr lang="el-GR" sz="2000" dirty="0">
              <a:solidFill>
                <a:srgbClr val="002060"/>
              </a:solidFill>
            </a:endParaRPr>
          </a:p>
        </p:txBody>
      </p:sp>
      <p:pic>
        <p:nvPicPr>
          <p:cNvPr id="6" name="5 - Θέση περιεχομένου" descr="Langlaag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1030" y="1600200"/>
            <a:ext cx="7841939" cy="4525963"/>
          </a:xfrm>
        </p:spPr>
      </p:pic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2</a:t>
            </a:r>
            <a:r>
              <a:rPr lang="el-GR" sz="2400" baseline="30000" dirty="0" smtClean="0">
                <a:solidFill>
                  <a:srgbClr val="002060"/>
                </a:solidFill>
              </a:rPr>
              <a:t>η</a:t>
            </a:r>
            <a:r>
              <a:rPr lang="el-GR" sz="2400" dirty="0" smtClean="0">
                <a:solidFill>
                  <a:srgbClr val="002060"/>
                </a:solidFill>
              </a:rPr>
              <a:t> Περίπτωση</a:t>
            </a:r>
            <a:r>
              <a:rPr lang="el-GR" sz="2800" dirty="0" smtClean="0">
                <a:solidFill>
                  <a:srgbClr val="002060"/>
                </a:solidFill>
              </a:rPr>
              <a:t>: Ανδρισμός και Ορυχεία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l-GR" sz="2800" dirty="0" smtClean="0">
                <a:solidFill>
                  <a:srgbClr val="002060"/>
                </a:solidFill>
              </a:rPr>
              <a:t>Φυλετικές ομόφυλες εκδοχές και νέο-αποικοιοκρατία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Τεράστια κοιτάσματα – εκατοντάδες χιλιάδες άνδρες αφρικανοί σκλάβοι ή αγρότες- τεράστια βάθη </a:t>
            </a:r>
          </a:p>
          <a:p>
            <a:pPr>
              <a:buNone/>
            </a:pP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20ετής επιτόπια έρευνα, </a:t>
            </a:r>
            <a:r>
              <a:rPr lang="en-US" sz="2000" dirty="0" smtClean="0">
                <a:solidFill>
                  <a:srgbClr val="002060"/>
                </a:solidFill>
              </a:rPr>
              <a:t>T. Dunbar </a:t>
            </a:r>
            <a:r>
              <a:rPr lang="en-US" sz="2000" dirty="0" err="1" smtClean="0">
                <a:solidFill>
                  <a:srgbClr val="002060"/>
                </a:solidFill>
              </a:rPr>
              <a:t>Moodie</a:t>
            </a:r>
            <a:r>
              <a:rPr lang="en-US" sz="2000" dirty="0" smtClean="0">
                <a:solidFill>
                  <a:srgbClr val="002060"/>
                </a:solidFill>
              </a:rPr>
              <a:t>  “Going for Gold, 1994”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Λευκοί διευθυντές – ιθαγενείς μεταλλωρύχοι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Ιδανικός ανδρισμός (</a:t>
            </a:r>
            <a:r>
              <a:rPr lang="en-US" sz="2000" dirty="0" smtClean="0">
                <a:solidFill>
                  <a:srgbClr val="002060"/>
                </a:solidFill>
              </a:rPr>
              <a:t>Mbondo)</a:t>
            </a:r>
            <a:r>
              <a:rPr lang="el-GR" sz="2000" dirty="0" smtClean="0">
                <a:solidFill>
                  <a:srgbClr val="002060"/>
                </a:solidFill>
              </a:rPr>
              <a:t>: Σοφός, σεβαστός αρχηγός αυτάρκους νοικοκυριού.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Γάμοι ορυχείων μεταξύ νεότερων και μεγαλύτερων ιθαγενών</a:t>
            </a:r>
          </a:p>
          <a:p>
            <a:pPr>
              <a:buNone/>
            </a:pP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Έθιμο δεκαετιών – έληγαν οι σχέσεις με την επιστροφή στην οικογένεια.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Ανδρισμός </a:t>
            </a:r>
            <a:r>
              <a:rPr lang="en-US" sz="2000" dirty="0" smtClean="0">
                <a:solidFill>
                  <a:srgbClr val="002060"/>
                </a:solidFill>
              </a:rPr>
              <a:t>Mbondo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 Βοήθεια στους πάντες / Ο δυνατός στη μάχη και ο επιθετικός  σκληρός (πολιτισμική διαφοροποίηση) </a:t>
            </a:r>
          </a:p>
          <a:p>
            <a:r>
              <a:rPr lang="el-GR" sz="2000" dirty="0" smtClean="0">
                <a:solidFill>
                  <a:srgbClr val="002060"/>
                </a:solidFill>
                <a:sym typeface="Wingdings" pitchFamily="2" charset="2"/>
              </a:rPr>
              <a:t>Γυναίκες  Ανδρικές δουλειές (μη διχοτομική έμφυλη τάξη βασικά)</a:t>
            </a:r>
          </a:p>
          <a:p>
            <a:endParaRPr lang="el-GR" sz="2000" dirty="0" smtClean="0">
              <a:solidFill>
                <a:srgbClr val="002060"/>
              </a:solidFill>
              <a:sym typeface="Wingdings" pitchFamily="2" charset="2"/>
            </a:endParaRPr>
          </a:p>
          <a:p>
            <a:endParaRPr lang="el-GR" sz="2400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endParaRPr lang="el-GR" sz="24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2</a:t>
            </a:r>
            <a:r>
              <a:rPr lang="el-GR" sz="2400" baseline="30000" dirty="0" smtClean="0">
                <a:solidFill>
                  <a:srgbClr val="002060"/>
                </a:solidFill>
              </a:rPr>
              <a:t>η</a:t>
            </a:r>
            <a:r>
              <a:rPr lang="el-GR" sz="2400" dirty="0" smtClean="0">
                <a:solidFill>
                  <a:srgbClr val="002060"/>
                </a:solidFill>
              </a:rPr>
              <a:t> Περίπτωση: </a:t>
            </a:r>
            <a:r>
              <a:rPr lang="el-GR" sz="2800" dirty="0" smtClean="0">
                <a:solidFill>
                  <a:srgbClr val="002060"/>
                </a:solidFill>
              </a:rPr>
              <a:t>Ανδρισμός και Ορυχεία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l-GR" sz="2800" dirty="0" smtClean="0">
                <a:solidFill>
                  <a:srgbClr val="002060"/>
                </a:solidFill>
              </a:rPr>
              <a:t>Φυλετικές ομόφυλες εκδοχές και νέο-αποικοιοκρατία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2000" dirty="0" smtClean="0">
                <a:solidFill>
                  <a:srgbClr val="002060"/>
                </a:solidFill>
              </a:rPr>
              <a:t>Γάμοι ορυχείων μεταξύ νεότερων και μεγαλύτερων ιθαγενών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Δώρα, χρήματα, προστασία και σεξουαλική σχέση ανδρών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“Ubudoda” 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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Σοφός και σεβαστός αρχηγός αυτάρκους νοικοκυριού και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να βοηθάς ανθρώπους - « ο Ανδρισμός στους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Mbondo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»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Οι εναπομείνασες γυναίκες στα χωριά αποκαλούνταν: </a:t>
            </a:r>
            <a:r>
              <a:rPr lang="en-US" sz="2200" dirty="0" smtClean="0">
                <a:solidFill>
                  <a:srgbClr val="002060"/>
                </a:solidFill>
              </a:rPr>
              <a:t>Ubudoda</a:t>
            </a:r>
            <a:r>
              <a:rPr lang="el-GR" sz="2200" dirty="0" smtClean="0">
                <a:solidFill>
                  <a:srgbClr val="002060"/>
                </a:solidFill>
              </a:rPr>
              <a:t>,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     μετείχαν του ανδρισμού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    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επίσης, οι μακροχρόνιες ερωτικές / συζυγικές σχέσεις ανδρών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     για 2- 4 ή + χρόνια ήταν άτυπος θεσμός κοινωνικά ορθός και δεν απειλούσε την ταυτότητα φύλου. Συμπεριλαμβανόταν σε αυτή.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 smtClean="0">
              <a:solidFill>
                <a:srgbClr val="002060"/>
              </a:solidFill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2</a:t>
            </a:r>
            <a:r>
              <a:rPr lang="el-GR" sz="2400" baseline="30000" dirty="0" smtClean="0">
                <a:solidFill>
                  <a:srgbClr val="002060"/>
                </a:solidFill>
              </a:rPr>
              <a:t>η</a:t>
            </a:r>
            <a:r>
              <a:rPr lang="el-GR" sz="2400" dirty="0" smtClean="0">
                <a:solidFill>
                  <a:srgbClr val="002060"/>
                </a:solidFill>
              </a:rPr>
              <a:t> Περίπτωση: Ανδρισμός και Ορυχεία</a:t>
            </a:r>
            <a:br>
              <a:rPr lang="el-GR" sz="2400" dirty="0" smtClean="0">
                <a:solidFill>
                  <a:srgbClr val="002060"/>
                </a:solidFill>
              </a:rPr>
            </a:br>
            <a:r>
              <a:rPr lang="el-GR" sz="2400" dirty="0" smtClean="0">
                <a:solidFill>
                  <a:srgbClr val="002060"/>
                </a:solidFill>
              </a:rPr>
              <a:t>Φυλετικές ομόφυλες εκδοχές και νέο-αποικοιοκρατία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Apartheid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συνδικαλισμός  αύξηση μεροκάματων  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διάλυση γάμων ορυχείων  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Νέος Ανδρισμός: όχι αρχηγός νοικοκυριού: Αλλά ο Βιολογικά αρσενικός άνδρας.  Έμφυλη διχοτόμηση  το κριτήριο</a:t>
            </a:r>
          </a:p>
          <a:p>
            <a:r>
              <a:rPr lang="el-GR" sz="2200" u="sng" dirty="0" smtClean="0">
                <a:solidFill>
                  <a:srgbClr val="002060"/>
                </a:solidFill>
                <a:sym typeface="Wingdings" pitchFamily="2" charset="2"/>
              </a:rPr>
              <a:t>Υποβιβασμός γυναικών και αφανισμός του </a:t>
            </a:r>
            <a:r>
              <a:rPr lang="en-US" sz="2200" u="sng" dirty="0" smtClean="0">
                <a:solidFill>
                  <a:srgbClr val="002060"/>
                </a:solidFill>
              </a:rPr>
              <a:t>Ubudoda</a:t>
            </a:r>
            <a:r>
              <a:rPr lang="el-GR" sz="2200" u="sng" dirty="0" smtClean="0">
                <a:solidFill>
                  <a:srgbClr val="002060"/>
                </a:solidFill>
              </a:rPr>
              <a:t> ανδρισμού</a:t>
            </a:r>
            <a:endParaRPr lang="el-GR" sz="2200" u="sng" dirty="0" smtClean="0">
              <a:solidFill>
                <a:srgbClr val="002060"/>
              </a:solidFill>
              <a:sym typeface="Wingdings" pitchFamily="2" charset="2"/>
            </a:endParaRP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Σκληρότητα, σωματική κυριαρχία, επιθετικότητα  Άνδρες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Υποβάθμιση του ρόλου των γυναικών γενικότερα 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Ευημερία και Φτώχεια    αλλά και   Κυριαρχία και εξάρτηση τροποποιούν τους έμφυλους ρόλους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Η επιρροή των οικονομικών πολιτικών και ιστορικών δυνάμεων δημιουργεί και συνδέεται με τη δημιουργία νέων έμφυλων μοντέλων</a:t>
            </a:r>
          </a:p>
          <a:p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DBEEF3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755</Words>
  <Application>Microsoft Office PowerPoint</Application>
  <PresentationFormat>Προβολή στην οθόνη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 Έμφυλη επιτέλεση – Σχολείο – Ορυχεία – Ομοφυλόφιλη επιθυμία </vt:lpstr>
      <vt:lpstr>1η Περίπτωση Η Έμφυλη επιτέλεση στη σχολική ζωή </vt:lpstr>
      <vt:lpstr>1η Περίπτωση Η Έμφυλη επιτέλεση στη σχολική ζωή </vt:lpstr>
      <vt:lpstr>1η Περίπτωση Η Έμφυλη επιτέλεση στη σχολική ζωή </vt:lpstr>
      <vt:lpstr>2η Περίπτωση: Ανδρισμός και Ορυχεία Φυλετικές Ομόφυλες Εκδοχές και Νέο-αποικοιοκρατία Νότια Αφρική Witwatersrand– discovery of gold in 1886.</vt:lpstr>
      <vt:lpstr>2η Περίπτωση: Ανδρισμός και Ορυχεία Φυλετικές ομόφυλες εκδοχές και νέο-αποικοιοκρατία</vt:lpstr>
      <vt:lpstr>2η Περίπτωση: Ανδρισμός και Ορυχεία Φυλετικές ομόφυλες εκδοχές και νέο-αποικοιοκρατία</vt:lpstr>
      <vt:lpstr>2η Περίπτωση: Ανδρισμός και Ορυχεία Φυλετικές ομόφυλες εκδοχές και νέο-αποικοιοκρατία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Έμφυλη επιτέλεση – Σχολείο – Ορυχεία – Ομοφυλόφιλη επιθυμία</dc:title>
  <dc:creator>Βασιλης</dc:creator>
  <cp:lastModifiedBy>Βασιλης</cp:lastModifiedBy>
  <cp:revision>41</cp:revision>
  <dcterms:created xsi:type="dcterms:W3CDTF">2024-10-14T17:05:24Z</dcterms:created>
  <dcterms:modified xsi:type="dcterms:W3CDTF">2024-11-02T17:32:36Z</dcterms:modified>
</cp:coreProperties>
</file>